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95" r:id="rId1"/>
  </p:sldMasterIdLst>
  <p:notesMasterIdLst>
    <p:notesMasterId r:id="rId26"/>
  </p:notesMasterIdLst>
  <p:sldIdLst>
    <p:sldId id="276" r:id="rId2"/>
    <p:sldId id="282" r:id="rId3"/>
    <p:sldId id="257" r:id="rId4"/>
    <p:sldId id="291" r:id="rId5"/>
    <p:sldId id="292" r:id="rId6"/>
    <p:sldId id="293" r:id="rId7"/>
    <p:sldId id="294" r:id="rId8"/>
    <p:sldId id="258" r:id="rId9"/>
    <p:sldId id="260" r:id="rId10"/>
    <p:sldId id="285" r:id="rId11"/>
    <p:sldId id="287" r:id="rId12"/>
    <p:sldId id="288" r:id="rId13"/>
    <p:sldId id="290" r:id="rId14"/>
    <p:sldId id="289" r:id="rId15"/>
    <p:sldId id="266" r:id="rId16"/>
    <p:sldId id="295" r:id="rId17"/>
    <p:sldId id="270" r:id="rId18"/>
    <p:sldId id="296" r:id="rId19"/>
    <p:sldId id="297" r:id="rId20"/>
    <p:sldId id="286" r:id="rId21"/>
    <p:sldId id="271" r:id="rId22"/>
    <p:sldId id="298" r:id="rId23"/>
    <p:sldId id="284" r:id="rId24"/>
    <p:sldId id="272"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0" autoAdjust="0"/>
    <p:restoredTop sz="94660"/>
  </p:normalViewPr>
  <p:slideViewPr>
    <p:cSldViewPr snapToGrid="0">
      <p:cViewPr varScale="1">
        <p:scale>
          <a:sx n="114" d="100"/>
          <a:sy n="114" d="100"/>
        </p:scale>
        <p:origin x="102" y="9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a6f7d17c8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6f7d17c8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a6f7d17c8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a6f7d17c8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a6f7d17c8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a6f7d17c8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a6f7d17c8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a6f7d17c8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99c74d380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99c74d380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99c74d380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99c74d380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6f7d17c88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a6f7d17c8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457201"/>
            <a:ext cx="6507167" cy="24003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13259" y="2914650"/>
            <a:ext cx="6507167" cy="1428750"/>
          </a:xfrm>
        </p:spPr>
        <p:txBody>
          <a:bodyPr anchor="t">
            <a:normAutofit/>
          </a:bodyPr>
          <a:lstStyle>
            <a:lvl1pPr marL="0" indent="0" algn="ctr">
              <a:buNone/>
              <a:defRPr sz="1575">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2791066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3549649"/>
            <a:ext cx="7429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4847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56060" y="3974702"/>
            <a:ext cx="7429500" cy="370284"/>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265884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343149"/>
          </a:xfrm>
        </p:spPr>
        <p:txBody>
          <a:bodyPr anchor="ctr">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257550"/>
            <a:ext cx="7429500" cy="108585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309829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109" y="2514600"/>
            <a:ext cx="6629402"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856058" y="3257550"/>
            <a:ext cx="7429500" cy="108585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9186929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2481436"/>
            <a:ext cx="7429500" cy="1101600"/>
          </a:xfrm>
        </p:spPr>
        <p:txBody>
          <a:bodyPr anchor="b">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583036"/>
            <a:ext cx="7429501" cy="6453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0361849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56059" y="2914650"/>
            <a:ext cx="7429500" cy="666750"/>
          </a:xfrm>
        </p:spPr>
        <p:txBody>
          <a:bodyPr vert="horz" lIns="91440" tIns="45720" rIns="91440" bIns="4572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856058" y="3581400"/>
            <a:ext cx="7429500" cy="7620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8276542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0573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856059" y="2628900"/>
            <a:ext cx="7429500" cy="628650"/>
          </a:xfrm>
        </p:spPr>
        <p:txBody>
          <a:bodyPr vert="horz" lIns="91440" tIns="45720" rIns="91440" bIns="4572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856058" y="3257550"/>
            <a:ext cx="7429500" cy="108585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341719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457200"/>
            <a:ext cx="7429499" cy="142875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2958592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457200"/>
            <a:ext cx="1657886" cy="38862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9" y="457200"/>
            <a:ext cx="5657850" cy="38862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9331370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733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8741338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2481436"/>
            <a:ext cx="6515100" cy="1101600"/>
          </a:xfrm>
        </p:spPr>
        <p:txBody>
          <a:bodyPr anchor="b"/>
          <a:lstStyle>
            <a:lvl1pPr algn="r">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313259" y="3583036"/>
            <a:ext cx="6515101" cy="6453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510212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9" y="2000250"/>
            <a:ext cx="3657600"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7959" y="2000250"/>
            <a:ext cx="3657600"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493517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71961" y="1993900"/>
            <a:ext cx="3441698"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56059" y="2432447"/>
            <a:ext cx="3657600"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32350" y="2000250"/>
            <a:ext cx="34532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7959" y="2432447"/>
            <a:ext cx="3657601"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8582697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7536192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7311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2661841" cy="10287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827859" y="457201"/>
            <a:ext cx="4457701" cy="38862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6059" y="2228850"/>
            <a:ext cx="2661841" cy="13716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577669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4000501" cy="10287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575300" y="-13716"/>
            <a:ext cx="2457449" cy="517779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56059" y="2228850"/>
            <a:ext cx="4000501" cy="13716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a:xfrm>
            <a:off x="4799409" y="4412457"/>
            <a:ext cx="685800" cy="273844"/>
          </a:xfrm>
        </p:spPr>
        <p:txBody>
          <a:bodyPr/>
          <a:lstStyle/>
          <a:p>
            <a:fld id="{B61BEF0D-F0BB-DE4B-95CE-6DB70DBA9567}" type="datetimeFigureOut">
              <a:rPr lang="en-US" smtClean="0"/>
              <a:pPr/>
              <a:t>8/5/2021</a:t>
            </a:fld>
            <a:endParaRPr lang="en-US" dirty="0"/>
          </a:p>
        </p:txBody>
      </p:sp>
      <p:sp>
        <p:nvSpPr>
          <p:cNvPr id="6" name="Footer Placeholder 5"/>
          <p:cNvSpPr>
            <a:spLocks noGrp="1"/>
          </p:cNvSpPr>
          <p:nvPr>
            <p:ph type="ftr" sz="quarter" idx="11"/>
          </p:nvPr>
        </p:nvSpPr>
        <p:spPr>
          <a:xfrm>
            <a:off x="856059" y="4412457"/>
            <a:ext cx="3829050" cy="273844"/>
          </a:xfrm>
        </p:spPr>
        <p:txBody>
          <a:bodyPr/>
          <a:lstStyle/>
          <a:p>
            <a:endParaRPr lang="en-US" dirty="0"/>
          </a:p>
        </p:txBody>
      </p:sp>
      <p:sp>
        <p:nvSpPr>
          <p:cNvPr id="7" name="Slide Number Placeholder 6"/>
          <p:cNvSpPr>
            <a:spLocks noGrp="1"/>
          </p:cNvSpPr>
          <p:nvPr>
            <p:ph type="sldNum" sz="quarter" idx="12"/>
          </p:nvPr>
        </p:nvSpPr>
        <p:spPr>
          <a:xfrm>
            <a:off x="8056960" y="4412457"/>
            <a:ext cx="241925" cy="273844"/>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858118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457200"/>
            <a:ext cx="7429499" cy="14287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6060" y="2000250"/>
            <a:ext cx="7429499" cy="234315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628209" y="4412457"/>
            <a:ext cx="1200150"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8/5/2021</a:t>
            </a:fld>
            <a:endParaRPr lang="en-US" dirty="0"/>
          </a:p>
        </p:txBody>
      </p:sp>
      <p:sp>
        <p:nvSpPr>
          <p:cNvPr id="5" name="Footer Placeholder 4"/>
          <p:cNvSpPr>
            <a:spLocks noGrp="1"/>
          </p:cNvSpPr>
          <p:nvPr>
            <p:ph type="ftr" sz="quarter" idx="3"/>
          </p:nvPr>
        </p:nvSpPr>
        <p:spPr>
          <a:xfrm>
            <a:off x="856059" y="4412457"/>
            <a:ext cx="5657850" cy="273844"/>
          </a:xfrm>
          <a:prstGeom prst="rect">
            <a:avLst/>
          </a:prstGeom>
        </p:spPr>
        <p:txBody>
          <a:bodyPr vert="horz" lIns="91440" tIns="45720" rIns="91440" bIns="45720" rtlCol="0" anchor="ctr"/>
          <a:lstStyle>
            <a:lvl1pPr algn="l">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7885510" y="4412457"/>
            <a:ext cx="413375"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2225180"/>
      </p:ext>
    </p:extLst>
  </p:cSld>
  <p:clrMap bg1="dk1" tx1="lt1" bg2="dk2"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Lst>
  <p:hf sldNum="0" hdr="0" ftr="0" dt="0"/>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hyperlink" Target="https://terms.ncem.org/TRS/courseDesc.do?sourcePage=courseSearch&amp;cofId=135491" TargetMode="Externa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mailto:tgean@wakehealth.edu"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files.asprtracie.hhs.gov/documents/aspr-tracie-cms-ep-rule-long-term-care.pdf"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457199"/>
            <a:ext cx="7429499" cy="2173357"/>
          </a:xfrm>
        </p:spPr>
        <p:txBody>
          <a:bodyPr>
            <a:normAutofit/>
          </a:bodyPr>
          <a:lstStyle/>
          <a:p>
            <a:pPr algn="ctr"/>
            <a:r>
              <a:rPr lang="en" sz="3600" dirty="0" smtClean="0"/>
              <a:t/>
            </a:r>
            <a:br>
              <a:rPr lang="en" sz="3600" dirty="0" smtClean="0"/>
            </a:br>
            <a:r>
              <a:rPr lang="en" sz="3600" dirty="0" smtClean="0"/>
              <a:t>Triad </a:t>
            </a:r>
            <a:r>
              <a:rPr lang="en" sz="3600" dirty="0"/>
              <a:t>Healthcare Preparedness Coalition </a:t>
            </a:r>
            <a:endParaRPr lang="en-US" sz="3600" dirty="0"/>
          </a:p>
        </p:txBody>
      </p:sp>
      <p:sp>
        <p:nvSpPr>
          <p:cNvPr id="3" name="Content Placeholder 2"/>
          <p:cNvSpPr>
            <a:spLocks noGrp="1"/>
          </p:cNvSpPr>
          <p:nvPr>
            <p:ph idx="1"/>
          </p:nvPr>
        </p:nvSpPr>
        <p:spPr/>
        <p:txBody>
          <a:bodyPr/>
          <a:lstStyle/>
          <a:p>
            <a:pPr marL="0" lvl="0" indent="0" algn="ctr">
              <a:spcBef>
                <a:spcPts val="0"/>
              </a:spcBef>
              <a:spcAft>
                <a:spcPts val="0"/>
              </a:spcAft>
              <a:buNone/>
            </a:pPr>
            <a:endParaRPr lang="en-US" dirty="0" smtClean="0"/>
          </a:p>
          <a:p>
            <a:pPr marL="0" lvl="0" indent="0" algn="ctr">
              <a:spcBef>
                <a:spcPts val="0"/>
              </a:spcBef>
              <a:spcAft>
                <a:spcPts val="0"/>
              </a:spcAft>
              <a:buNone/>
            </a:pPr>
            <a:endParaRPr lang="en-US" dirty="0"/>
          </a:p>
          <a:p>
            <a:pPr marL="0" lvl="0" indent="0" algn="ctr">
              <a:spcBef>
                <a:spcPts val="0"/>
              </a:spcBef>
              <a:spcAft>
                <a:spcPts val="0"/>
              </a:spcAft>
              <a:buNone/>
            </a:pPr>
            <a:endParaRPr lang="en-US" dirty="0" smtClean="0"/>
          </a:p>
          <a:p>
            <a:pPr marL="0" lvl="0" indent="0" algn="ctr">
              <a:spcBef>
                <a:spcPts val="0"/>
              </a:spcBef>
              <a:spcAft>
                <a:spcPts val="0"/>
              </a:spcAft>
              <a:buNone/>
            </a:pPr>
            <a:endParaRPr lang="en-US" dirty="0"/>
          </a:p>
          <a:p>
            <a:pPr marL="0" lvl="0" indent="0" algn="ctr">
              <a:spcBef>
                <a:spcPts val="0"/>
              </a:spcBef>
              <a:spcAft>
                <a:spcPts val="0"/>
              </a:spcAft>
              <a:buNone/>
            </a:pPr>
            <a:r>
              <a:rPr lang="en-US" sz="2000" dirty="0" smtClean="0"/>
              <a:t>Quarterly </a:t>
            </a:r>
            <a:r>
              <a:rPr lang="en-US" sz="2000" dirty="0"/>
              <a:t>Meeting</a:t>
            </a:r>
          </a:p>
          <a:p>
            <a:pPr marL="0" lvl="0" indent="0" algn="ctr">
              <a:spcBef>
                <a:spcPts val="0"/>
              </a:spcBef>
              <a:spcAft>
                <a:spcPts val="0"/>
              </a:spcAft>
              <a:buNone/>
            </a:pPr>
            <a:r>
              <a:rPr lang="en-US" sz="2000" dirty="0" smtClean="0"/>
              <a:t>August 5th, 2021</a:t>
            </a:r>
            <a:endParaRPr lang="en-US" sz="2000" dirty="0"/>
          </a:p>
          <a:p>
            <a:pPr marL="0" lvl="0" indent="0" algn="ctr">
              <a:spcBef>
                <a:spcPts val="0"/>
              </a:spcBef>
              <a:spcAft>
                <a:spcPts val="0"/>
              </a:spcAft>
              <a:buNone/>
            </a:pPr>
            <a:r>
              <a:rPr lang="en-US" sz="2000" dirty="0"/>
              <a:t>2:00 pm</a:t>
            </a:r>
          </a:p>
          <a:p>
            <a:endParaRPr lang="en-US" dirty="0"/>
          </a:p>
        </p:txBody>
      </p:sp>
      <p:pic>
        <p:nvPicPr>
          <p:cNvPr id="4" name="Google Shape;56;p13"/>
          <p:cNvPicPr preferRelativeResize="0"/>
          <p:nvPr/>
        </p:nvPicPr>
        <p:blipFill>
          <a:blip r:embed="rId2">
            <a:alphaModFix/>
          </a:blip>
          <a:stretch>
            <a:fillRect/>
          </a:stretch>
        </p:blipFill>
        <p:spPr>
          <a:xfrm>
            <a:off x="929897" y="2975113"/>
            <a:ext cx="1535008" cy="1535412"/>
          </a:xfrm>
          <a:prstGeom prst="rect">
            <a:avLst/>
          </a:prstGeom>
          <a:noFill/>
          <a:ln>
            <a:noFill/>
          </a:ln>
          <a:effectLst>
            <a:outerShdw blurRad="50800" dist="50800" dir="5400000" algn="ctr" rotWithShape="0">
              <a:srgbClr val="000000">
                <a:alpha val="0"/>
              </a:srgbClr>
            </a:outerShdw>
          </a:effectLst>
        </p:spPr>
      </p:pic>
      <p:pic>
        <p:nvPicPr>
          <p:cNvPr id="5" name="Google Shape;57;p13"/>
          <p:cNvPicPr preferRelativeResize="0"/>
          <p:nvPr/>
        </p:nvPicPr>
        <p:blipFill>
          <a:blip r:embed="rId3">
            <a:alphaModFix/>
          </a:blip>
          <a:stretch>
            <a:fillRect/>
          </a:stretch>
        </p:blipFill>
        <p:spPr>
          <a:xfrm>
            <a:off x="6798365" y="2975113"/>
            <a:ext cx="1709257" cy="1535412"/>
          </a:xfrm>
          <a:prstGeom prst="rect">
            <a:avLst/>
          </a:prstGeom>
          <a:noFill/>
          <a:ln>
            <a:noFill/>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pic>
    </p:spTree>
    <p:extLst>
      <p:ext uri="{BB962C8B-B14F-4D97-AF65-F5344CB8AC3E}">
        <p14:creationId xmlns:p14="http://schemas.microsoft.com/office/powerpoint/2010/main" val="1834515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Upcoming deployments</a:t>
            </a:r>
            <a:endParaRPr lang="en-US" dirty="0"/>
          </a:p>
        </p:txBody>
      </p:sp>
      <p:sp>
        <p:nvSpPr>
          <p:cNvPr id="3" name="Text Placeholder 2"/>
          <p:cNvSpPr>
            <a:spLocks noGrp="1"/>
          </p:cNvSpPr>
          <p:nvPr>
            <p:ph type="body" idx="1"/>
          </p:nvPr>
        </p:nvSpPr>
        <p:spPr/>
        <p:txBody>
          <a:bodyPr/>
          <a:lstStyle/>
          <a:p>
            <a:pPr marL="114300" indent="0" algn="ctr">
              <a:buNone/>
            </a:pPr>
            <a:r>
              <a:rPr lang="en-US" sz="1200" i="1" dirty="0">
                <a:effectLst/>
              </a:rPr>
              <a:t>Medical Mobile </a:t>
            </a:r>
            <a:r>
              <a:rPr lang="en-US" sz="1200" i="1" dirty="0" smtClean="0">
                <a:effectLst/>
              </a:rPr>
              <a:t>Unit:</a:t>
            </a:r>
            <a:endParaRPr lang="en-US" sz="1200" dirty="0">
              <a:effectLst/>
            </a:endParaRPr>
          </a:p>
          <a:p>
            <a:pPr marL="114300" indent="0" algn="ctr">
              <a:buNone/>
            </a:pPr>
            <a:r>
              <a:rPr lang="en-US" sz="1200" dirty="0">
                <a:effectLst/>
              </a:rPr>
              <a:t>Faith Fest- Wilkes Community College:  </a:t>
            </a:r>
            <a:r>
              <a:rPr lang="en-US" sz="1200" dirty="0" smtClean="0">
                <a:effectLst/>
              </a:rPr>
              <a:t>8/26-8/30/2021</a:t>
            </a:r>
            <a:endParaRPr lang="en-US" sz="1200" dirty="0">
              <a:effectLst/>
            </a:endParaRPr>
          </a:p>
          <a:p>
            <a:pPr marL="114300" indent="0" algn="ctr">
              <a:buNone/>
            </a:pPr>
            <a:r>
              <a:rPr lang="en-US" sz="1200" dirty="0">
                <a:effectLst/>
              </a:rPr>
              <a:t>Merle Fest- Wilkes Community College: 9/7-9/20/2021</a:t>
            </a:r>
          </a:p>
          <a:p>
            <a:pPr marL="114300" indent="0" algn="ctr">
              <a:buNone/>
            </a:pPr>
            <a:r>
              <a:rPr lang="en-US" sz="1200" dirty="0" err="1">
                <a:effectLst/>
              </a:rPr>
              <a:t>Cheerwine</a:t>
            </a:r>
            <a:r>
              <a:rPr lang="en-US" sz="1200" dirty="0">
                <a:effectLst/>
              </a:rPr>
              <a:t> Fest- Salisbury NC: 9/17-9/18/2021</a:t>
            </a:r>
          </a:p>
          <a:p>
            <a:pPr marL="114300" indent="0" algn="ctr">
              <a:buNone/>
            </a:pPr>
            <a:r>
              <a:rPr lang="en-US" sz="1200" dirty="0">
                <a:effectLst/>
              </a:rPr>
              <a:t>Apple Fest- Wilkes Rescue Squad: </a:t>
            </a:r>
            <a:r>
              <a:rPr lang="en-US" sz="1200" dirty="0" smtClean="0">
                <a:effectLst/>
              </a:rPr>
              <a:t>10/1-10/3/2021</a:t>
            </a:r>
          </a:p>
          <a:p>
            <a:pPr marL="114300" indent="0" algn="ctr">
              <a:buNone/>
            </a:pPr>
            <a:endParaRPr lang="en-US" sz="1200" dirty="0">
              <a:effectLst/>
            </a:endParaRPr>
          </a:p>
          <a:p>
            <a:pPr marL="114300" indent="0" algn="ctr">
              <a:buNone/>
            </a:pPr>
            <a:r>
              <a:rPr lang="en-US" sz="1200" i="1" dirty="0" smtClean="0">
                <a:effectLst/>
              </a:rPr>
              <a:t>Spot Coolers:</a:t>
            </a:r>
          </a:p>
          <a:p>
            <a:pPr marL="114300" indent="0" algn="ctr">
              <a:buNone/>
            </a:pPr>
            <a:r>
              <a:rPr lang="en-US" sz="1200" dirty="0" smtClean="0">
                <a:effectLst/>
              </a:rPr>
              <a:t>Peace Haven family Clinic 9/2-9/12/2021</a:t>
            </a:r>
            <a:endParaRPr lang="en-US" sz="1200" dirty="0">
              <a:effectLst/>
            </a:endParaRPr>
          </a:p>
          <a:p>
            <a:pPr marL="114300" indent="0" algn="ctr">
              <a:buNone/>
            </a:pPr>
            <a:r>
              <a:rPr lang="en-US" sz="1200" dirty="0">
                <a:effectLst/>
              </a:rPr>
              <a:t> </a:t>
            </a:r>
            <a:endParaRPr lang="en-US" sz="1200" dirty="0" smtClean="0">
              <a:effectLst/>
            </a:endParaRPr>
          </a:p>
          <a:p>
            <a:pPr marL="114300" indent="0" algn="ctr">
              <a:buNone/>
            </a:pPr>
            <a:r>
              <a:rPr lang="en-US" sz="1200" i="1" dirty="0" smtClean="0">
                <a:effectLst/>
              </a:rPr>
              <a:t>Kubota:</a:t>
            </a:r>
          </a:p>
          <a:p>
            <a:pPr marL="114300" indent="0" algn="ctr">
              <a:buNone/>
            </a:pPr>
            <a:r>
              <a:rPr lang="en-US" sz="1200" dirty="0" smtClean="0">
                <a:effectLst/>
              </a:rPr>
              <a:t>Iredell County Fair- Iredell County: 9/2-9/12-2021</a:t>
            </a:r>
          </a:p>
          <a:p>
            <a:pPr marL="114300" indent="0" algn="ctr">
              <a:buNone/>
            </a:pPr>
            <a:endParaRPr lang="en-US" sz="1200" dirty="0">
              <a:effectLst/>
            </a:endParaRPr>
          </a:p>
          <a:p>
            <a:pPr marL="114300" indent="0" algn="ctr">
              <a:buNone/>
            </a:pPr>
            <a:r>
              <a:rPr lang="en-US" sz="1200" i="1" dirty="0">
                <a:effectLst/>
              </a:rPr>
              <a:t>Forts </a:t>
            </a:r>
            <a:r>
              <a:rPr lang="en-US" sz="1200" i="1" dirty="0" smtClean="0">
                <a:effectLst/>
              </a:rPr>
              <a:t>Box:</a:t>
            </a:r>
            <a:endParaRPr lang="en-US" sz="1200" dirty="0">
              <a:effectLst/>
            </a:endParaRPr>
          </a:p>
          <a:p>
            <a:pPr marL="114300" indent="0" algn="ctr">
              <a:buNone/>
            </a:pPr>
            <a:r>
              <a:rPr lang="en-US" sz="1200" dirty="0">
                <a:effectLst/>
              </a:rPr>
              <a:t>Wake Forest Baptist Health Flu Campaign: </a:t>
            </a:r>
            <a:r>
              <a:rPr lang="en-US" sz="1200" dirty="0" smtClean="0">
                <a:effectLst/>
              </a:rPr>
              <a:t>9/27-11/5/2021</a:t>
            </a:r>
          </a:p>
          <a:p>
            <a:pPr marL="114300" indent="0" algn="ctr">
              <a:buNone/>
            </a:pPr>
            <a:r>
              <a:rPr lang="en-US" sz="1200" dirty="0" smtClean="0">
                <a:effectLst/>
              </a:rPr>
              <a:t>High Point Regional Hospital </a:t>
            </a:r>
          </a:p>
          <a:p>
            <a:pPr marL="114300" indent="0" algn="ctr">
              <a:buNone/>
            </a:pPr>
            <a:r>
              <a:rPr lang="en-US" sz="1200" dirty="0" smtClean="0">
                <a:effectLst/>
              </a:rPr>
              <a:t>Wake Forest Baptist Health Winston Campus</a:t>
            </a:r>
            <a:endParaRPr lang="en-US" sz="1200" dirty="0">
              <a:effectLst/>
            </a:endParaRPr>
          </a:p>
        </p:txBody>
      </p:sp>
    </p:spTree>
    <p:extLst>
      <p:ext uri="{BB962C8B-B14F-4D97-AF65-F5344CB8AC3E}">
        <p14:creationId xmlns:p14="http://schemas.microsoft.com/office/powerpoint/2010/main" val="3375259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Asset update</a:t>
            </a:r>
            <a:endParaRPr lang="en-US" dirty="0"/>
          </a:p>
        </p:txBody>
      </p:sp>
      <p:sp>
        <p:nvSpPr>
          <p:cNvPr id="3" name="Text Placeholder 2"/>
          <p:cNvSpPr>
            <a:spLocks noGrp="1"/>
          </p:cNvSpPr>
          <p:nvPr>
            <p:ph type="body" idx="1"/>
          </p:nvPr>
        </p:nvSpPr>
        <p:spPr/>
        <p:txBody>
          <a:bodyPr/>
          <a:lstStyle/>
          <a:p>
            <a:pPr marL="114300" indent="0">
              <a:buNone/>
            </a:pPr>
            <a:r>
              <a:rPr lang="en-US" dirty="0" smtClean="0"/>
              <a:t>One of THPCs Medical Mobile Units (MMU) was updated within the last few months. The MMU was up fitted from a previously used command trailer by Trailers of the East Coast. </a:t>
            </a:r>
            <a:endParaRPr lang="en-US" dirty="0"/>
          </a:p>
          <a:p>
            <a:pPr marL="114300" indent="0" algn="ctr">
              <a:buNone/>
            </a:pPr>
            <a:r>
              <a:rPr lang="en-US" dirty="0" smtClean="0"/>
              <a:t>It is a 6 bed MMU, that will be deployable starting 9/1/2021. </a:t>
            </a:r>
            <a:endParaRPr lang="en-US" dirty="0"/>
          </a:p>
        </p:txBody>
      </p:sp>
      <p:pic>
        <p:nvPicPr>
          <p:cNvPr id="4" name="Picture 3"/>
          <p:cNvPicPr>
            <a:picLocks noChangeAspect="1"/>
          </p:cNvPicPr>
          <p:nvPr/>
        </p:nvPicPr>
        <p:blipFill>
          <a:blip r:embed="rId2"/>
          <a:stretch>
            <a:fillRect/>
          </a:stretch>
        </p:blipFill>
        <p:spPr>
          <a:xfrm>
            <a:off x="400051" y="2256517"/>
            <a:ext cx="2947791" cy="2312357"/>
          </a:xfrm>
          <a:prstGeom prst="rect">
            <a:avLst/>
          </a:prstGeom>
        </p:spPr>
      </p:pic>
      <p:pic>
        <p:nvPicPr>
          <p:cNvPr id="5" name="Picture 4"/>
          <p:cNvPicPr>
            <a:picLocks noChangeAspect="1"/>
          </p:cNvPicPr>
          <p:nvPr/>
        </p:nvPicPr>
        <p:blipFill>
          <a:blip r:embed="rId3"/>
          <a:stretch>
            <a:fillRect/>
          </a:stretch>
        </p:blipFill>
        <p:spPr>
          <a:xfrm>
            <a:off x="3630142" y="2256517"/>
            <a:ext cx="4756571" cy="2342784"/>
          </a:xfrm>
          <a:prstGeom prst="rect">
            <a:avLst/>
          </a:prstGeom>
        </p:spPr>
      </p:pic>
    </p:spTree>
    <p:extLst>
      <p:ext uri="{BB962C8B-B14F-4D97-AF65-F5344CB8AC3E}">
        <p14:creationId xmlns:p14="http://schemas.microsoft.com/office/powerpoint/2010/main" val="1822846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participation</a:t>
            </a:r>
            <a:endParaRPr lang="en-US" dirty="0"/>
          </a:p>
        </p:txBody>
      </p:sp>
      <p:sp>
        <p:nvSpPr>
          <p:cNvPr id="3" name="Text Placeholder 2"/>
          <p:cNvSpPr>
            <a:spLocks noGrp="1"/>
          </p:cNvSpPr>
          <p:nvPr>
            <p:ph type="body" idx="1"/>
          </p:nvPr>
        </p:nvSpPr>
        <p:spPr>
          <a:xfrm>
            <a:off x="311700" y="1017724"/>
            <a:ext cx="8520600" cy="4038369"/>
          </a:xfrm>
        </p:spPr>
        <p:txBody>
          <a:bodyPr/>
          <a:lstStyle/>
          <a:p>
            <a:pPr marL="114300" indent="0" algn="ctr">
              <a:buNone/>
            </a:pPr>
            <a:r>
              <a:rPr lang="en-US" dirty="0">
                <a:effectLst/>
              </a:rPr>
              <a:t>Classes: ADLS/BDLS May 26</a:t>
            </a:r>
            <a:r>
              <a:rPr lang="en-US" baseline="30000" dirty="0">
                <a:effectLst/>
              </a:rPr>
              <a:t>th</a:t>
            </a:r>
            <a:r>
              <a:rPr lang="en-US" dirty="0">
                <a:effectLst/>
              </a:rPr>
              <a:t>-28</a:t>
            </a:r>
            <a:r>
              <a:rPr lang="en-US" baseline="30000" dirty="0">
                <a:effectLst/>
              </a:rPr>
              <a:t>th</a:t>
            </a:r>
            <a:r>
              <a:rPr lang="en-US" dirty="0">
                <a:effectLst/>
              </a:rPr>
              <a:t>: Both classes were full, Augusta </a:t>
            </a:r>
            <a:r>
              <a:rPr lang="en-US" dirty="0" smtClean="0">
                <a:effectLst/>
              </a:rPr>
              <a:t>University/NDLS</a:t>
            </a:r>
            <a:endParaRPr lang="en-US" dirty="0">
              <a:effectLst/>
            </a:endParaRPr>
          </a:p>
          <a:p>
            <a:pPr marL="114300" indent="0" algn="ctr">
              <a:buNone/>
            </a:pPr>
            <a:r>
              <a:rPr lang="en-US" dirty="0">
                <a:effectLst/>
              </a:rPr>
              <a:t> </a:t>
            </a:r>
          </a:p>
          <a:p>
            <a:pPr marL="114300" indent="0" algn="ctr">
              <a:buNone/>
            </a:pPr>
            <a:r>
              <a:rPr lang="en-US" dirty="0">
                <a:effectLst/>
              </a:rPr>
              <a:t>Meetings: 6/22/2021 System Wide Emergency Management Meeting- Cone Health</a:t>
            </a:r>
          </a:p>
          <a:p>
            <a:pPr marL="114300" indent="0" algn="ctr">
              <a:buNone/>
            </a:pPr>
            <a:r>
              <a:rPr lang="en-US" dirty="0">
                <a:effectLst/>
              </a:rPr>
              <a:t> </a:t>
            </a:r>
          </a:p>
          <a:p>
            <a:pPr marL="114300" indent="0" algn="ctr">
              <a:buNone/>
            </a:pPr>
            <a:r>
              <a:rPr lang="en-US" dirty="0">
                <a:effectLst/>
              </a:rPr>
              <a:t>Bi-Monthly Meetings: 8/3/2021- 50 Bed Mission Ready </a:t>
            </a:r>
            <a:r>
              <a:rPr lang="en-US" dirty="0" smtClean="0">
                <a:effectLst/>
              </a:rPr>
              <a:t>Package</a:t>
            </a:r>
          </a:p>
          <a:p>
            <a:pPr marL="114300" indent="0" algn="ctr">
              <a:buNone/>
            </a:pPr>
            <a:endParaRPr lang="en-US" dirty="0">
              <a:effectLst/>
            </a:endParaRPr>
          </a:p>
          <a:p>
            <a:pPr marL="114300" indent="0" algn="ctr">
              <a:buNone/>
            </a:pPr>
            <a:r>
              <a:rPr lang="en-US" dirty="0" smtClean="0">
                <a:effectLst/>
              </a:rPr>
              <a:t>LEPC Meetings: Rowan County 7/29/2021</a:t>
            </a:r>
          </a:p>
          <a:p>
            <a:pPr marL="114300" indent="0" algn="ctr">
              <a:buNone/>
            </a:pPr>
            <a:r>
              <a:rPr lang="en-US" dirty="0" smtClean="0">
                <a:effectLst/>
              </a:rPr>
              <a:t>					Davidson County 7/14/2021</a:t>
            </a:r>
          </a:p>
          <a:p>
            <a:pPr marL="114300" indent="0" algn="ctr">
              <a:buNone/>
            </a:pPr>
            <a:r>
              <a:rPr lang="en-US" dirty="0" smtClean="0">
                <a:effectLst/>
              </a:rPr>
              <a:t>			     </a:t>
            </a:r>
            <a:r>
              <a:rPr lang="en-US" dirty="0" smtClean="0">
                <a:effectLst/>
              </a:rPr>
              <a:t>Rockingham County </a:t>
            </a:r>
            <a:r>
              <a:rPr lang="en-US" dirty="0" smtClean="0">
                <a:effectLst/>
              </a:rPr>
              <a:t>7/15/2021</a:t>
            </a:r>
          </a:p>
          <a:p>
            <a:pPr marL="114300" indent="0" algn="ctr">
              <a:buNone/>
            </a:pPr>
            <a:r>
              <a:rPr lang="en-US" dirty="0" smtClean="0">
                <a:effectLst/>
              </a:rPr>
              <a:t>If you are connected with a county emergency management office, please send us your schedule for upcoming meetings</a:t>
            </a:r>
          </a:p>
          <a:p>
            <a:pPr marL="114300" indent="0" algn="ctr">
              <a:buNone/>
            </a:pPr>
            <a:endParaRPr lang="en-US" dirty="0"/>
          </a:p>
          <a:p>
            <a:pPr marL="114300" indent="0" algn="ctr">
              <a:buNone/>
            </a:pPr>
            <a:r>
              <a:rPr lang="en-US" dirty="0" smtClean="0"/>
              <a:t>The coalition and SMAT are both involved in several different avenues of training and information sharing. A benefit of having an 18 county region, is that we have the opportunities to be involved with various different exercises, and planning events. In order for us to provide the best service to our region, it is extremely helpful to be involved with all of you and what you are doing within your area. </a:t>
            </a:r>
            <a:endParaRPr lang="en-US" dirty="0"/>
          </a:p>
        </p:txBody>
      </p:sp>
    </p:spTree>
    <p:extLst>
      <p:ext uri="{BB962C8B-B14F-4D97-AF65-F5344CB8AC3E}">
        <p14:creationId xmlns:p14="http://schemas.microsoft.com/office/powerpoint/2010/main" val="3589219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SMAT Bi-</a:t>
            </a:r>
            <a:r>
              <a:rPr lang="en-US" dirty="0" err="1" smtClean="0"/>
              <a:t>mOnthly</a:t>
            </a:r>
            <a:r>
              <a:rPr lang="en-US" dirty="0" smtClean="0"/>
              <a:t> Meetings</a:t>
            </a:r>
            <a:endParaRPr lang="en-US" dirty="0"/>
          </a:p>
        </p:txBody>
      </p:sp>
      <p:sp>
        <p:nvSpPr>
          <p:cNvPr id="3" name="Text Placeholder 2"/>
          <p:cNvSpPr>
            <a:spLocks noGrp="1"/>
          </p:cNvSpPr>
          <p:nvPr>
            <p:ph type="body" idx="1"/>
          </p:nvPr>
        </p:nvSpPr>
        <p:spPr/>
        <p:txBody>
          <a:bodyPr/>
          <a:lstStyle/>
          <a:p>
            <a:pPr marL="114300" indent="0">
              <a:buNone/>
            </a:pPr>
            <a:r>
              <a:rPr lang="en-US" dirty="0" smtClean="0"/>
              <a:t>Our Bi-Monthly SMAT meetings consist of a medical class and a logistics class. Medical can be used for credentialing and logistics allows volunteers to learn how to deploy with the team. </a:t>
            </a:r>
          </a:p>
          <a:p>
            <a:pPr marL="114300" indent="0">
              <a:buNone/>
            </a:pPr>
            <a:endParaRPr lang="en-US" dirty="0"/>
          </a:p>
          <a:p>
            <a:pPr marL="114300" indent="0" algn="ctr">
              <a:buNone/>
            </a:pPr>
            <a:r>
              <a:rPr lang="en-US" sz="1200" dirty="0" smtClean="0"/>
              <a:t>August 3</a:t>
            </a:r>
            <a:r>
              <a:rPr lang="en-US" sz="1200" baseline="30000" dirty="0" smtClean="0"/>
              <a:t>rd</a:t>
            </a:r>
            <a:r>
              <a:rPr lang="en-US" sz="1200" dirty="0" smtClean="0"/>
              <a:t>, this week, the meeting consisted of looking through and speaking about how to deploy our 50 Bed MRP. This mission ready package was created to set up a 50 bed medical facility. Medical supplies, such as needles, bandages, medications, and oxygen as well as storage, trashcans, linens, diapers, and various other items are included in the package. Volunteers learning what is inside of the package and how to set it up once we get to a destination is extremely helpful when having to deploy at a moments notice. </a:t>
            </a:r>
          </a:p>
          <a:p>
            <a:pPr marL="114300" indent="0" algn="ctr">
              <a:buNone/>
            </a:pPr>
            <a:endParaRPr lang="en-US" dirty="0" smtClean="0"/>
          </a:p>
          <a:p>
            <a:pPr marL="114300" indent="0" algn="ctr">
              <a:buNone/>
            </a:pPr>
            <a:r>
              <a:rPr lang="en-US" b="1" u="sng" dirty="0" smtClean="0"/>
              <a:t>UPCOMING MEETINGS:</a:t>
            </a:r>
          </a:p>
          <a:p>
            <a:pPr marL="114300" indent="0" algn="ctr">
              <a:buNone/>
            </a:pPr>
            <a:r>
              <a:rPr lang="en-US" dirty="0">
                <a:effectLst/>
              </a:rPr>
              <a:t>October 5</a:t>
            </a:r>
            <a:r>
              <a:rPr lang="en-US" baseline="30000" dirty="0">
                <a:effectLst/>
              </a:rPr>
              <a:t>th</a:t>
            </a:r>
            <a:r>
              <a:rPr lang="en-US" dirty="0">
                <a:effectLst/>
              </a:rPr>
              <a:t>, 2021 </a:t>
            </a:r>
            <a:r>
              <a:rPr lang="en-US" dirty="0" smtClean="0">
                <a:effectLst/>
              </a:rPr>
              <a:t>1900</a:t>
            </a:r>
          </a:p>
          <a:p>
            <a:pPr marL="114300" indent="0" algn="ctr">
              <a:buNone/>
            </a:pPr>
            <a:r>
              <a:rPr lang="en-US" dirty="0" smtClean="0">
                <a:effectLst/>
              </a:rPr>
              <a:t>December </a:t>
            </a:r>
            <a:r>
              <a:rPr lang="en-US" dirty="0">
                <a:effectLst/>
              </a:rPr>
              <a:t>7</a:t>
            </a:r>
            <a:r>
              <a:rPr lang="en-US" baseline="30000" dirty="0">
                <a:effectLst/>
              </a:rPr>
              <a:t>th</a:t>
            </a:r>
            <a:r>
              <a:rPr lang="en-US" dirty="0">
                <a:effectLst/>
              </a:rPr>
              <a:t>, 2021 1900</a:t>
            </a:r>
            <a:endParaRPr lang="en-US" dirty="0"/>
          </a:p>
        </p:txBody>
      </p:sp>
    </p:spTree>
    <p:extLst>
      <p:ext uri="{BB962C8B-B14F-4D97-AF65-F5344CB8AC3E}">
        <p14:creationId xmlns:p14="http://schemas.microsoft.com/office/powerpoint/2010/main" val="929307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Smat</a:t>
            </a:r>
            <a:r>
              <a:rPr lang="en-US" dirty="0" smtClean="0"/>
              <a:t> Logistics Work Days</a:t>
            </a:r>
            <a:endParaRPr lang="en-US" dirty="0"/>
          </a:p>
        </p:txBody>
      </p:sp>
      <p:sp>
        <p:nvSpPr>
          <p:cNvPr id="3" name="Text Placeholder 2"/>
          <p:cNvSpPr>
            <a:spLocks noGrp="1"/>
          </p:cNvSpPr>
          <p:nvPr>
            <p:ph type="body" idx="1"/>
          </p:nvPr>
        </p:nvSpPr>
        <p:spPr/>
        <p:txBody>
          <a:bodyPr/>
          <a:lstStyle/>
          <a:p>
            <a:pPr marL="114300" indent="0" algn="ctr">
              <a:buNone/>
            </a:pPr>
            <a:r>
              <a:rPr lang="en-US" dirty="0" smtClean="0"/>
              <a:t>Due to the issues with gatherings for the past year, I have decided to add in an SMAT meeting on the opposite months of our Bi-Monthly Meetings. These meetings will be held for specific logistics training. </a:t>
            </a:r>
          </a:p>
          <a:p>
            <a:pPr marL="114300" indent="0">
              <a:buNone/>
            </a:pPr>
            <a:endParaRPr lang="en-US" dirty="0"/>
          </a:p>
          <a:p>
            <a:pPr marL="114300" indent="0" algn="ctr">
              <a:buNone/>
            </a:pPr>
            <a:r>
              <a:rPr lang="en-US" dirty="0">
                <a:effectLst/>
              </a:rPr>
              <a:t>September 7</a:t>
            </a:r>
            <a:r>
              <a:rPr lang="en-US" baseline="30000" dirty="0">
                <a:effectLst/>
              </a:rPr>
              <a:t>th</a:t>
            </a:r>
            <a:r>
              <a:rPr lang="en-US" dirty="0">
                <a:effectLst/>
              </a:rPr>
              <a:t>, 2021 1900- Scheduled- </a:t>
            </a:r>
            <a:r>
              <a:rPr lang="en-US" dirty="0" smtClean="0">
                <a:effectLst/>
              </a:rPr>
              <a:t>Fork Lift Certification Course (Limited to 10 People)</a:t>
            </a:r>
          </a:p>
          <a:p>
            <a:pPr marL="114300" indent="0" algn="ctr">
              <a:buNone/>
            </a:pPr>
            <a:r>
              <a:rPr lang="en-US" sz="1200" dirty="0">
                <a:effectLst/>
                <a:hlinkClick r:id="rId2"/>
              </a:rPr>
              <a:t>https://</a:t>
            </a:r>
            <a:r>
              <a:rPr lang="en-US" sz="1200" dirty="0" smtClean="0">
                <a:effectLst/>
                <a:hlinkClick r:id="rId2"/>
              </a:rPr>
              <a:t>terms.ncem.org/TRS/courseDesc.do?sourcePage=courseSearch&amp;cofId=135491</a:t>
            </a:r>
            <a:endParaRPr lang="en-US" sz="1200" dirty="0" smtClean="0">
              <a:effectLst/>
            </a:endParaRPr>
          </a:p>
          <a:p>
            <a:pPr marL="114300" indent="0" algn="ctr">
              <a:buNone/>
            </a:pPr>
            <a:endParaRPr lang="en-US" sz="1200" dirty="0">
              <a:effectLst/>
            </a:endParaRPr>
          </a:p>
          <a:p>
            <a:pPr marL="114300" indent="0" algn="ctr">
              <a:buNone/>
            </a:pPr>
            <a:r>
              <a:rPr lang="en-US" dirty="0">
                <a:effectLst/>
              </a:rPr>
              <a:t>November 2</a:t>
            </a:r>
            <a:r>
              <a:rPr lang="en-US" baseline="30000" dirty="0">
                <a:effectLst/>
              </a:rPr>
              <a:t>nd</a:t>
            </a:r>
            <a:r>
              <a:rPr lang="en-US" dirty="0">
                <a:effectLst/>
              </a:rPr>
              <a:t>, 2021 1900- Scheduled- </a:t>
            </a:r>
            <a:r>
              <a:rPr lang="en-US" dirty="0" smtClean="0">
                <a:effectLst/>
              </a:rPr>
              <a:t>50 Bed MRP response and deployment</a:t>
            </a:r>
          </a:p>
          <a:p>
            <a:pPr marL="114300" indent="0" algn="ctr">
              <a:buNone/>
            </a:pPr>
            <a:r>
              <a:rPr lang="en-US" sz="1200" dirty="0">
                <a:effectLst/>
              </a:rPr>
              <a:t>https://terms.ncem.org/TRS/courseDesc.do?sourcePage=courseSearch&amp;cofId=135492</a:t>
            </a:r>
          </a:p>
        </p:txBody>
      </p:sp>
    </p:spTree>
    <p:extLst>
      <p:ext uri="{BB962C8B-B14F-4D97-AF65-F5344CB8AC3E}">
        <p14:creationId xmlns:p14="http://schemas.microsoft.com/office/powerpoint/2010/main" val="3565048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chemeClr val="bg1"/>
                </a:solidFill>
              </a:rPr>
              <a:t>Upcoming year</a:t>
            </a:r>
            <a:endParaRPr dirty="0">
              <a:solidFill>
                <a:schemeClr val="bg1"/>
              </a:solidFill>
            </a:endParaRPr>
          </a:p>
        </p:txBody>
      </p:sp>
      <p:sp>
        <p:nvSpPr>
          <p:cNvPr id="122" name="Google Shape;122;p2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smtClean="0">
                <a:solidFill>
                  <a:schemeClr val="bg1"/>
                </a:solidFill>
              </a:rPr>
              <a:t>Essential Elements of Information</a:t>
            </a:r>
          </a:p>
          <a:p>
            <a:pPr marL="0" indent="0" algn="ctr">
              <a:spcAft>
                <a:spcPts val="1600"/>
              </a:spcAft>
              <a:buNone/>
            </a:pPr>
            <a:r>
              <a:rPr lang="en-US" dirty="0">
                <a:solidFill>
                  <a:schemeClr val="bg1"/>
                </a:solidFill>
              </a:rPr>
              <a:t>Mission Ready Packages</a:t>
            </a:r>
          </a:p>
          <a:p>
            <a:pPr marL="0" indent="0" algn="ctr">
              <a:spcAft>
                <a:spcPts val="1600"/>
              </a:spcAft>
              <a:buNone/>
            </a:pPr>
            <a:r>
              <a:rPr lang="en-US" dirty="0">
                <a:solidFill>
                  <a:schemeClr val="bg1"/>
                </a:solidFill>
              </a:rPr>
              <a:t>Hazard Vulnerability </a:t>
            </a:r>
            <a:r>
              <a:rPr lang="en-US" dirty="0" smtClean="0">
                <a:solidFill>
                  <a:schemeClr val="bg1"/>
                </a:solidFill>
              </a:rPr>
              <a:t>Assessment</a:t>
            </a:r>
          </a:p>
          <a:p>
            <a:pPr marL="0" lvl="0" indent="0" algn="ctr" rtl="0">
              <a:spcBef>
                <a:spcPts val="0"/>
              </a:spcBef>
              <a:spcAft>
                <a:spcPts val="1600"/>
              </a:spcAft>
              <a:buNone/>
            </a:pPr>
            <a:r>
              <a:rPr lang="en-US" dirty="0" smtClean="0">
                <a:solidFill>
                  <a:schemeClr val="bg1"/>
                </a:solidFill>
              </a:rPr>
              <a:t>Training Classes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Essential elements of information	</a:t>
            </a:r>
            <a:endParaRPr lang="en-US" dirty="0"/>
          </a:p>
        </p:txBody>
      </p:sp>
      <p:sp>
        <p:nvSpPr>
          <p:cNvPr id="3" name="Text Placeholder 2"/>
          <p:cNvSpPr>
            <a:spLocks noGrp="1"/>
          </p:cNvSpPr>
          <p:nvPr>
            <p:ph type="body" idx="1"/>
          </p:nvPr>
        </p:nvSpPr>
        <p:spPr/>
        <p:txBody>
          <a:bodyPr/>
          <a:lstStyle/>
          <a:p>
            <a:r>
              <a:rPr lang="en-US" dirty="0" smtClean="0"/>
              <a:t>Each year the coalition gathers information to update our Essential Elements of Information (EEI). In doing this, we are completing an updated copy of our medical facility contact lists. These facilities include hospitals, long term care facilities, group homes, and other entities. </a:t>
            </a:r>
          </a:p>
          <a:p>
            <a:endParaRPr lang="en-US" dirty="0"/>
          </a:p>
          <a:p>
            <a:r>
              <a:rPr lang="en-US" dirty="0" smtClean="0"/>
              <a:t>This is used as a main resource for contacting facilities if a disaster event occurred in that area. We are able to keep up with patient movement, and facility needs through information sharing by having a quick reference guide to groups and individuals. </a:t>
            </a:r>
          </a:p>
          <a:p>
            <a:endParaRPr lang="en-US" dirty="0"/>
          </a:p>
          <a:p>
            <a:r>
              <a:rPr lang="en-US" dirty="0" smtClean="0"/>
              <a:t>We gather information such as: Phone numbers, Administrator Names, Addresses, Emails, Facility Coordinates, Sister Facilities, Patient and Staffing Numbers. Some of this information changes often, so going through the time looking up the information, and calling, gives us a better opportunity to speak to facilities within our region and understand their needs. </a:t>
            </a:r>
          </a:p>
          <a:p>
            <a:endParaRPr lang="en-US" dirty="0"/>
          </a:p>
          <a:p>
            <a:pPr marL="114300" indent="0">
              <a:buNone/>
            </a:pPr>
            <a:endParaRPr lang="en-US" dirty="0"/>
          </a:p>
        </p:txBody>
      </p:sp>
    </p:spTree>
    <p:extLst>
      <p:ext uri="{BB962C8B-B14F-4D97-AF65-F5344CB8AC3E}">
        <p14:creationId xmlns:p14="http://schemas.microsoft.com/office/powerpoint/2010/main" val="3598803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311700" y="363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bg1"/>
                </a:solidFill>
              </a:rPr>
              <a:t>Mission Ready Packages</a:t>
            </a:r>
            <a:endParaRPr dirty="0">
              <a:solidFill>
                <a:schemeClr val="bg1"/>
              </a:solidFill>
            </a:endParaRPr>
          </a:p>
        </p:txBody>
      </p:sp>
      <p:sp>
        <p:nvSpPr>
          <p:cNvPr id="146" name="Google Shape;146;p2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bg1"/>
                </a:solidFill>
              </a:rPr>
              <a:t>Updated</a:t>
            </a:r>
            <a:r>
              <a:rPr lang="en-US" dirty="0" smtClean="0">
                <a:solidFill>
                  <a:schemeClr val="tx1"/>
                </a:solidFill>
              </a:rPr>
              <a:t> </a:t>
            </a:r>
            <a:r>
              <a:rPr lang="en-US" dirty="0" smtClean="0">
                <a:solidFill>
                  <a:schemeClr val="bg1"/>
                </a:solidFill>
              </a:rPr>
              <a:t>Mission Ready Packages are on our website for viewing. </a:t>
            </a:r>
          </a:p>
          <a:p>
            <a:pPr marL="0" lvl="0" indent="0" algn="ctr" rtl="0">
              <a:spcBef>
                <a:spcPts val="0"/>
              </a:spcBef>
              <a:spcAft>
                <a:spcPts val="0"/>
              </a:spcAft>
              <a:buNone/>
            </a:pPr>
            <a:endParaRPr lang="en-US" dirty="0">
              <a:solidFill>
                <a:schemeClr val="bg1"/>
              </a:solidFill>
            </a:endParaRPr>
          </a:p>
          <a:p>
            <a:pPr marL="0" lvl="0" indent="0" algn="ctr" rtl="0">
              <a:spcBef>
                <a:spcPts val="0"/>
              </a:spcBef>
              <a:spcAft>
                <a:spcPts val="0"/>
              </a:spcAft>
              <a:buNone/>
            </a:pPr>
            <a:r>
              <a:rPr lang="en-US" dirty="0" smtClean="0">
                <a:solidFill>
                  <a:schemeClr val="bg1"/>
                </a:solidFill>
              </a:rPr>
              <a:t>TriadHPC.org</a:t>
            </a:r>
          </a:p>
          <a:p>
            <a:pPr marL="0" lvl="0" indent="0" algn="ctr" rtl="0">
              <a:spcBef>
                <a:spcPts val="0"/>
              </a:spcBef>
              <a:spcAft>
                <a:spcPts val="0"/>
              </a:spcAft>
              <a:buNone/>
            </a:pPr>
            <a:endParaRPr lang="en-US" dirty="0" smtClean="0">
              <a:solidFill>
                <a:schemeClr val="bg1"/>
              </a:solidFill>
            </a:endParaRPr>
          </a:p>
          <a:p>
            <a:pPr marL="0" lvl="0" indent="0" algn="ctr" rtl="0">
              <a:spcBef>
                <a:spcPts val="0"/>
              </a:spcBef>
              <a:spcAft>
                <a:spcPts val="0"/>
              </a:spcAft>
              <a:buNone/>
            </a:pPr>
            <a:r>
              <a:rPr lang="en-US" dirty="0" smtClean="0">
                <a:solidFill>
                  <a:schemeClr val="bg1"/>
                </a:solidFill>
              </a:rPr>
              <a:t>Our MRP capability is constantly evolving, becoming more organized, and quicker to deploy. We have taken the last few weeks and focused on our 50 bed mission ready package. Through the use of SMAT Volunteers, and the knowledge of deployments, including lessons learned, we have been able to put together this particular package in a way that would cut the response time down drastically. </a:t>
            </a:r>
          </a:p>
          <a:p>
            <a:pPr marL="0" lvl="0" indent="0" algn="ctr" rtl="0">
              <a:spcBef>
                <a:spcPts val="0"/>
              </a:spcBef>
              <a:spcAft>
                <a:spcPts val="0"/>
              </a:spcAft>
              <a:buNone/>
            </a:pPr>
            <a:endParaRPr lang="en-US" dirty="0">
              <a:solidFill>
                <a:schemeClr val="tx1"/>
              </a:solidFill>
            </a:endParaRPr>
          </a:p>
          <a:p>
            <a:pPr marL="0" lvl="0" indent="0" algn="ctr" rtl="0">
              <a:spcBef>
                <a:spcPts val="0"/>
              </a:spcBef>
              <a:spcAft>
                <a:spcPts val="0"/>
              </a:spcAft>
              <a:buNone/>
            </a:pPr>
            <a:endParaRPr lang="en-US"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Carry over project</a:t>
            </a:r>
            <a:endParaRPr lang="en-US" dirty="0"/>
          </a:p>
        </p:txBody>
      </p:sp>
      <p:sp>
        <p:nvSpPr>
          <p:cNvPr id="3" name="Text Placeholder 2"/>
          <p:cNvSpPr>
            <a:spLocks noGrp="1"/>
          </p:cNvSpPr>
          <p:nvPr>
            <p:ph type="body" idx="1"/>
          </p:nvPr>
        </p:nvSpPr>
        <p:spPr/>
        <p:txBody>
          <a:bodyPr/>
          <a:lstStyle/>
          <a:p>
            <a:pPr marL="114300" indent="0" algn="ctr">
              <a:buNone/>
            </a:pPr>
            <a:r>
              <a:rPr lang="en-US" dirty="0" smtClean="0">
                <a:effectLst/>
              </a:rPr>
              <a:t>Some years coalitions have an option for carry over funding depending on gaps within our capabilities. While organizing and preparing our 50 bed mission ready package, we found that there were a large amount of unused </a:t>
            </a:r>
            <a:r>
              <a:rPr lang="en-US" dirty="0" err="1" smtClean="0">
                <a:effectLst/>
              </a:rPr>
              <a:t>expirables</a:t>
            </a:r>
            <a:r>
              <a:rPr lang="en-US" dirty="0">
                <a:effectLst/>
              </a:rPr>
              <a:t> </a:t>
            </a:r>
            <a:r>
              <a:rPr lang="en-US" dirty="0" smtClean="0">
                <a:effectLst/>
              </a:rPr>
              <a:t>that need to be replaced. </a:t>
            </a:r>
          </a:p>
          <a:p>
            <a:pPr marL="114300" indent="0" algn="ctr">
              <a:buNone/>
            </a:pPr>
            <a:endParaRPr lang="en-US" dirty="0">
              <a:effectLst/>
            </a:endParaRPr>
          </a:p>
          <a:p>
            <a:pPr marL="114300" indent="0" algn="ctr">
              <a:buNone/>
            </a:pPr>
            <a:r>
              <a:rPr lang="en-US" dirty="0" smtClean="0">
                <a:effectLst/>
              </a:rPr>
              <a:t>With this possibility, we will be able to start purchasing new items to complete the 50 bed package</a:t>
            </a:r>
          </a:p>
          <a:p>
            <a:endParaRPr lang="en-US" dirty="0">
              <a:effectLst/>
            </a:endParaRPr>
          </a:p>
          <a:p>
            <a:pPr marL="114300" indent="0">
              <a:buNone/>
            </a:pPr>
            <a:endParaRPr lang="en-US" dirty="0" smtClean="0">
              <a:effectLst/>
            </a:endParaRPr>
          </a:p>
        </p:txBody>
      </p:sp>
    </p:spTree>
    <p:extLst>
      <p:ext uri="{BB962C8B-B14F-4D97-AF65-F5344CB8AC3E}">
        <p14:creationId xmlns:p14="http://schemas.microsoft.com/office/powerpoint/2010/main" val="3768781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Hazard vulnerability assessment</a:t>
            </a:r>
            <a:endParaRPr lang="en-US" dirty="0"/>
          </a:p>
        </p:txBody>
      </p:sp>
      <p:sp>
        <p:nvSpPr>
          <p:cNvPr id="3" name="Text Placeholder 2"/>
          <p:cNvSpPr>
            <a:spLocks noGrp="1"/>
          </p:cNvSpPr>
          <p:nvPr>
            <p:ph type="body" idx="1"/>
          </p:nvPr>
        </p:nvSpPr>
        <p:spPr>
          <a:xfrm>
            <a:off x="311700" y="1152474"/>
            <a:ext cx="8520600" cy="3648125"/>
          </a:xfrm>
        </p:spPr>
        <p:txBody>
          <a:bodyPr/>
          <a:lstStyle/>
          <a:p>
            <a:pPr marL="114300" indent="0">
              <a:buNone/>
            </a:pPr>
            <a:r>
              <a:rPr lang="en-US" dirty="0" smtClean="0"/>
              <a:t>One task that the coalition is responsible for, is the continuation of yearly regional HVAs. In doing this, we can come up with our most concerning hazards. This allows us to understand what may happen within a part of our region, so we can start to write plans for those possibilities.</a:t>
            </a:r>
          </a:p>
          <a:p>
            <a:pPr marL="114300" indent="0">
              <a:buNone/>
            </a:pPr>
            <a:endParaRPr lang="en-US" dirty="0"/>
          </a:p>
          <a:p>
            <a:pPr marL="114300" indent="0">
              <a:buNone/>
            </a:pPr>
            <a:r>
              <a:rPr lang="en-US" dirty="0" smtClean="0"/>
              <a:t>In order to gather this information, I contact county emergency managers, hospital Administrators, and long </a:t>
            </a:r>
            <a:r>
              <a:rPr lang="en-US" dirty="0"/>
              <a:t>t</a:t>
            </a:r>
            <a:r>
              <a:rPr lang="en-US" dirty="0" smtClean="0"/>
              <a:t>erm </a:t>
            </a:r>
            <a:r>
              <a:rPr lang="en-US" dirty="0"/>
              <a:t>c</a:t>
            </a:r>
            <a:r>
              <a:rPr lang="en-US" dirty="0" smtClean="0"/>
              <a:t>are </a:t>
            </a:r>
            <a:r>
              <a:rPr lang="en-US" dirty="0"/>
              <a:t>f</a:t>
            </a:r>
            <a:r>
              <a:rPr lang="en-US" dirty="0" smtClean="0"/>
              <a:t>acility administrators in hopes that they will share their most recent Hazard Vulnerability Assessments. </a:t>
            </a:r>
          </a:p>
          <a:p>
            <a:pPr marL="114300" indent="0">
              <a:buNone/>
            </a:pPr>
            <a:endParaRPr lang="en-US" dirty="0"/>
          </a:p>
          <a:p>
            <a:pPr marL="114300" indent="0">
              <a:buNone/>
            </a:pPr>
            <a:r>
              <a:rPr lang="en-US" dirty="0" smtClean="0"/>
              <a:t>If you are able, and have access to your areas, or facilities HVA, please send it to me. This will help out greatly. </a:t>
            </a:r>
          </a:p>
          <a:p>
            <a:pPr marL="114300" indent="0">
              <a:buNone/>
            </a:pPr>
            <a:endParaRPr lang="en-US" dirty="0"/>
          </a:p>
          <a:p>
            <a:pPr marL="114300" indent="0">
              <a:buNone/>
            </a:pPr>
            <a:r>
              <a:rPr lang="en-US" dirty="0" smtClean="0"/>
              <a:t>One consideration for our region, is the fact that we have some mountainous western counties, as well as highly populated counties in the east side of our region. When averaging out numbers and information this is one main thing we take into account. </a:t>
            </a:r>
            <a:endParaRPr lang="en-US" dirty="0"/>
          </a:p>
        </p:txBody>
      </p:sp>
    </p:spTree>
    <p:extLst>
      <p:ext uri="{BB962C8B-B14F-4D97-AF65-F5344CB8AC3E}">
        <p14:creationId xmlns:p14="http://schemas.microsoft.com/office/powerpoint/2010/main" val="1622591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0"/>
            <a:ext cx="7429499" cy="704335"/>
          </a:xfrm>
        </p:spPr>
        <p:txBody>
          <a:bodyPr/>
          <a:lstStyle/>
          <a:p>
            <a:pPr algn="ctr"/>
            <a:r>
              <a:rPr lang="en-US" b="1" dirty="0" smtClean="0"/>
              <a:t>Introductions</a:t>
            </a:r>
            <a:endParaRPr lang="en-US" b="1" dirty="0"/>
          </a:p>
        </p:txBody>
      </p:sp>
      <p:sp>
        <p:nvSpPr>
          <p:cNvPr id="3" name="Content Placeholder 2"/>
          <p:cNvSpPr>
            <a:spLocks noGrp="1"/>
          </p:cNvSpPr>
          <p:nvPr>
            <p:ph idx="1"/>
          </p:nvPr>
        </p:nvSpPr>
        <p:spPr>
          <a:xfrm>
            <a:off x="856060" y="1161536"/>
            <a:ext cx="7429499" cy="3181866"/>
          </a:xfrm>
        </p:spPr>
        <p:txBody>
          <a:bodyPr/>
          <a:lstStyle/>
          <a:p>
            <a:pPr algn="ctr"/>
            <a:r>
              <a:rPr lang="en-US" dirty="0" smtClean="0"/>
              <a:t>Mike Brienza- Healthcare Preparedness Coordinator/Planner</a:t>
            </a:r>
          </a:p>
          <a:p>
            <a:pPr algn="ctr"/>
            <a:r>
              <a:rPr lang="en-US" dirty="0" smtClean="0"/>
              <a:t>Thomas Gioello- Operations Coordinator/SMAT Team Leader/LTC Coordinator</a:t>
            </a:r>
          </a:p>
          <a:p>
            <a:pPr algn="ctr"/>
            <a:r>
              <a:rPr lang="en-US" dirty="0"/>
              <a:t>Ashley McDaniel- Financial </a:t>
            </a:r>
            <a:r>
              <a:rPr lang="en-US" dirty="0" smtClean="0"/>
              <a:t>Coordinator</a:t>
            </a:r>
          </a:p>
          <a:p>
            <a:pPr algn="ctr"/>
            <a:r>
              <a:rPr lang="en-US" dirty="0" smtClean="0"/>
              <a:t>Justin Welborn- Logistics Coordinator</a:t>
            </a:r>
          </a:p>
          <a:p>
            <a:pPr algn="ctr"/>
            <a:r>
              <a:rPr lang="en-US" dirty="0" smtClean="0"/>
              <a:t>Tiffany Furches- Administrative Assistant/LTC Coordinator</a:t>
            </a:r>
          </a:p>
          <a:p>
            <a:pPr marL="0" indent="0">
              <a:buNone/>
            </a:pPr>
            <a:endParaRPr lang="en-US" dirty="0"/>
          </a:p>
        </p:txBody>
      </p:sp>
    </p:spTree>
    <p:extLst>
      <p:ext uri="{BB962C8B-B14F-4D97-AF65-F5344CB8AC3E}">
        <p14:creationId xmlns:p14="http://schemas.microsoft.com/office/powerpoint/2010/main" val="2646683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Highly Infectious Disease Annex Update</a:t>
            </a:r>
            <a:endParaRPr lang="en-US" dirty="0"/>
          </a:p>
        </p:txBody>
      </p:sp>
      <p:sp>
        <p:nvSpPr>
          <p:cNvPr id="3" name="Text Placeholder 2"/>
          <p:cNvSpPr>
            <a:spLocks noGrp="1"/>
          </p:cNvSpPr>
          <p:nvPr>
            <p:ph type="body" idx="1"/>
          </p:nvPr>
        </p:nvSpPr>
        <p:spPr/>
        <p:txBody>
          <a:bodyPr/>
          <a:lstStyle/>
          <a:p>
            <a:pPr marL="114300" indent="0" algn="ctr">
              <a:buNone/>
            </a:pPr>
            <a:r>
              <a:rPr lang="en-US" dirty="0" smtClean="0"/>
              <a:t>In the last meeting, I mentioned that a Highly Infectious Disease Annex was being created. Duke Coalition was able to obtain a grant that allowed them to purchase the vendor “On Target” to complete the annex. After several months of calls and research, On Target completed the document. This annex allows our region to know what capabilities the THPC has when it comes to responding to a highly infectious disease incident. </a:t>
            </a:r>
          </a:p>
          <a:p>
            <a:pPr marL="114300" indent="0" algn="ctr">
              <a:buNone/>
            </a:pPr>
            <a:endParaRPr lang="en-US" dirty="0" smtClean="0"/>
          </a:p>
          <a:p>
            <a:pPr marL="114300" indent="0" algn="ctr">
              <a:buNone/>
            </a:pPr>
            <a:r>
              <a:rPr lang="en-US" dirty="0" smtClean="0"/>
              <a:t>Below is the link</a:t>
            </a:r>
          </a:p>
          <a:p>
            <a:pPr marL="114300" indent="0" algn="ctr">
              <a:buNone/>
            </a:pPr>
            <a:r>
              <a:rPr lang="en-US" dirty="0" smtClean="0"/>
              <a:t>The annex shows all coalition region capabilities, the Triad Healthcare Preparedness Coalitions information is on page 31 of the document. </a:t>
            </a:r>
          </a:p>
          <a:p>
            <a:pPr marL="114300" indent="0" algn="ctr">
              <a:buNone/>
            </a:pPr>
            <a:endParaRPr lang="en-US" dirty="0"/>
          </a:p>
          <a:p>
            <a:pPr marL="114300" indent="0" algn="ctr">
              <a:buNone/>
            </a:pPr>
            <a:endParaRPr lang="en-US" dirty="0" smtClean="0"/>
          </a:p>
          <a:p>
            <a:pPr marL="114300" indent="0" algn="ctr">
              <a:buNone/>
            </a:pPr>
            <a:endParaRPr lang="en-US" dirty="0"/>
          </a:p>
          <a:p>
            <a:pPr marL="114300" indent="0" algn="ctr">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951954914"/>
              </p:ext>
            </p:extLst>
          </p:nvPr>
        </p:nvGraphicFramePr>
        <p:xfrm>
          <a:off x="3972244" y="3396148"/>
          <a:ext cx="1161943" cy="1503829"/>
        </p:xfrm>
        <a:graphic>
          <a:graphicData uri="http://schemas.openxmlformats.org/presentationml/2006/ole">
            <mc:AlternateContent xmlns:mc="http://schemas.openxmlformats.org/markup-compatibility/2006">
              <mc:Choice xmlns:v="urn:schemas-microsoft-com:vml" Requires="v">
                <p:oleObj spid="_x0000_s1028" name="Acrobat Document" r:id="rId3" imgW="5828993" imgH="7543566" progId="AcroExch.Document.DC">
                  <p:embed/>
                </p:oleObj>
              </mc:Choice>
              <mc:Fallback>
                <p:oleObj name="Acrobat Document" r:id="rId3" imgW="5828993" imgH="7543566" progId="AcroExch.Document.DC">
                  <p:embed/>
                  <p:pic>
                    <p:nvPicPr>
                      <p:cNvPr id="0" name=""/>
                      <p:cNvPicPr/>
                      <p:nvPr/>
                    </p:nvPicPr>
                    <p:blipFill>
                      <a:blip r:embed="rId4"/>
                      <a:stretch>
                        <a:fillRect/>
                      </a:stretch>
                    </p:blipFill>
                    <p:spPr>
                      <a:xfrm>
                        <a:off x="3972244" y="3396148"/>
                        <a:ext cx="1161943" cy="1503829"/>
                      </a:xfrm>
                      <a:prstGeom prst="rect">
                        <a:avLst/>
                      </a:prstGeom>
                    </p:spPr>
                  </p:pic>
                </p:oleObj>
              </mc:Fallback>
            </mc:AlternateContent>
          </a:graphicData>
        </a:graphic>
      </p:graphicFrame>
    </p:spTree>
    <p:extLst>
      <p:ext uri="{BB962C8B-B14F-4D97-AF65-F5344CB8AC3E}">
        <p14:creationId xmlns:p14="http://schemas.microsoft.com/office/powerpoint/2010/main" val="1613044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Training Classes</a:t>
            </a:r>
            <a:endParaRPr/>
          </a:p>
        </p:txBody>
      </p:sp>
      <p:sp>
        <p:nvSpPr>
          <p:cNvPr id="152" name="Google Shape;152;p2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r>
              <a:rPr lang="en-US" dirty="0" smtClean="0"/>
              <a:t>After searching for possible classes, the following list will be considered. As always, if there are any ideas for more training opportunities, please let me know. </a:t>
            </a:r>
          </a:p>
          <a:p>
            <a:pPr marL="114300" indent="0" algn="ctr">
              <a:buNone/>
            </a:pPr>
            <a:r>
              <a:rPr lang="en-US" dirty="0">
                <a:effectLst/>
              </a:rPr>
              <a:t>All Hazards Safety Officer</a:t>
            </a:r>
          </a:p>
          <a:p>
            <a:pPr marL="114300" indent="0" algn="ctr">
              <a:buNone/>
            </a:pPr>
            <a:r>
              <a:rPr lang="en-US" dirty="0">
                <a:effectLst/>
              </a:rPr>
              <a:t>All Hazards Planning Section Chief</a:t>
            </a:r>
          </a:p>
          <a:p>
            <a:pPr marL="114300" indent="0" algn="ctr">
              <a:buNone/>
            </a:pPr>
            <a:r>
              <a:rPr lang="en-US" dirty="0">
                <a:effectLst/>
              </a:rPr>
              <a:t>All Hazards Resource Unit Leader</a:t>
            </a:r>
          </a:p>
          <a:p>
            <a:pPr marL="114300" indent="0" algn="ctr">
              <a:buNone/>
            </a:pPr>
            <a:r>
              <a:rPr lang="en-US" dirty="0">
                <a:effectLst/>
              </a:rPr>
              <a:t>All Hazards Situation Unit Leader</a:t>
            </a:r>
          </a:p>
          <a:p>
            <a:pPr marL="114300" indent="0" algn="ctr">
              <a:buNone/>
            </a:pPr>
            <a:r>
              <a:rPr lang="en-US" dirty="0">
                <a:effectLst/>
              </a:rPr>
              <a:t>All Hazards Operations Section Chief</a:t>
            </a:r>
          </a:p>
          <a:p>
            <a:pPr marL="114300" indent="0" algn="ctr">
              <a:buNone/>
            </a:pPr>
            <a:r>
              <a:rPr lang="en-US" dirty="0">
                <a:effectLst/>
              </a:rPr>
              <a:t>All Hazards Logistics Section Chief</a:t>
            </a:r>
          </a:p>
          <a:p>
            <a:pPr marL="114300" indent="0" algn="ctr">
              <a:buNone/>
            </a:pPr>
            <a:r>
              <a:rPr lang="en-US" dirty="0">
                <a:effectLst/>
              </a:rPr>
              <a:t>ICS 300</a:t>
            </a:r>
          </a:p>
          <a:p>
            <a:pPr marL="114300" indent="0" algn="ctr">
              <a:buNone/>
            </a:pPr>
            <a:r>
              <a:rPr lang="en-US" dirty="0">
                <a:effectLst/>
              </a:rPr>
              <a:t>ICS 400</a:t>
            </a:r>
          </a:p>
          <a:p>
            <a:pPr marL="0" lvl="0" indent="0" algn="l" rtl="0">
              <a:spcBef>
                <a:spcPts val="1600"/>
              </a:spcBef>
              <a:spcAft>
                <a:spcPts val="1600"/>
              </a:spcAft>
              <a:buNone/>
            </a:pPr>
            <a:endParaRP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Long term care facilities</a:t>
            </a:r>
            <a:endParaRPr lang="en-US" dirty="0"/>
          </a:p>
        </p:txBody>
      </p:sp>
      <p:sp>
        <p:nvSpPr>
          <p:cNvPr id="3" name="Text Placeholder 2"/>
          <p:cNvSpPr>
            <a:spLocks noGrp="1"/>
          </p:cNvSpPr>
          <p:nvPr>
            <p:ph type="body" idx="1"/>
          </p:nvPr>
        </p:nvSpPr>
        <p:spPr/>
        <p:txBody>
          <a:bodyPr/>
          <a:lstStyle/>
          <a:p>
            <a:pPr marL="114300" indent="0" algn="ctr">
              <a:buNone/>
            </a:pPr>
            <a:r>
              <a:rPr lang="en-US" dirty="0" smtClean="0"/>
              <a:t>Last year, THCP was responsible for assisting LTCs within the region to find staffing and Personal Protective Equipment (PPE). Due to numbers going back up, we are setting in to do the same thing in the coming months. </a:t>
            </a:r>
            <a:endParaRPr lang="en-US" dirty="0"/>
          </a:p>
          <a:p>
            <a:pPr marL="114300" indent="0" algn="ctr">
              <a:buNone/>
            </a:pPr>
            <a:endParaRPr lang="en-US" dirty="0" smtClean="0"/>
          </a:p>
          <a:p>
            <a:pPr marL="114300" indent="0" algn="ctr">
              <a:buNone/>
            </a:pPr>
            <a:r>
              <a:rPr lang="en-US" dirty="0" smtClean="0"/>
              <a:t>I would like to create a power point for all of the LTCs in the region, so I can send it out and use another avenue to inform these regional facilities.</a:t>
            </a:r>
          </a:p>
          <a:p>
            <a:pPr marL="114300" indent="0" algn="ctr">
              <a:buNone/>
            </a:pPr>
            <a:endParaRPr lang="en-US" dirty="0"/>
          </a:p>
          <a:p>
            <a:pPr marL="114300" indent="0" algn="ctr">
              <a:buNone/>
            </a:pPr>
            <a:r>
              <a:rPr lang="en-US" dirty="0" smtClean="0"/>
              <a:t>If you are a part of an LTC or have information pertaining to them, please send me an email with what you think should be included in a presentation. </a:t>
            </a:r>
            <a:endParaRPr lang="en-US" dirty="0"/>
          </a:p>
        </p:txBody>
      </p:sp>
    </p:spTree>
    <p:extLst>
      <p:ext uri="{BB962C8B-B14F-4D97-AF65-F5344CB8AC3E}">
        <p14:creationId xmlns:p14="http://schemas.microsoft.com/office/powerpoint/2010/main" val="1905733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THPC Quarterly MEETINGS</a:t>
            </a:r>
            <a:endParaRPr lang="en-US" dirty="0"/>
          </a:p>
        </p:txBody>
      </p:sp>
      <p:sp>
        <p:nvSpPr>
          <p:cNvPr id="3" name="Text Placeholder 2"/>
          <p:cNvSpPr>
            <a:spLocks noGrp="1"/>
          </p:cNvSpPr>
          <p:nvPr>
            <p:ph type="body" idx="1"/>
          </p:nvPr>
        </p:nvSpPr>
        <p:spPr/>
        <p:txBody>
          <a:bodyPr/>
          <a:lstStyle/>
          <a:p>
            <a:pPr marL="114300" indent="0" algn="ctr">
              <a:buNone/>
            </a:pPr>
            <a:r>
              <a:rPr lang="en-US" sz="2000" dirty="0" smtClean="0"/>
              <a:t>November 4</a:t>
            </a:r>
            <a:r>
              <a:rPr lang="en-US" sz="2000" baseline="30000" dirty="0" smtClean="0"/>
              <a:t>th</a:t>
            </a:r>
            <a:r>
              <a:rPr lang="en-US" sz="2000" dirty="0" smtClean="0"/>
              <a:t>, 2021: 2:00 PM- 3:00 PM</a:t>
            </a:r>
          </a:p>
          <a:p>
            <a:pPr marL="114300" indent="0" algn="ctr">
              <a:buNone/>
            </a:pPr>
            <a:r>
              <a:rPr lang="en-US" sz="2000" dirty="0" smtClean="0"/>
              <a:t>February 3</a:t>
            </a:r>
            <a:r>
              <a:rPr lang="en-US" sz="2000" baseline="30000" dirty="0" smtClean="0"/>
              <a:t>rd</a:t>
            </a:r>
            <a:r>
              <a:rPr lang="en-US" sz="2000" dirty="0" smtClean="0"/>
              <a:t>, 2022: 2:00 PM- 3:00 PM</a:t>
            </a:r>
          </a:p>
          <a:p>
            <a:pPr marL="114300" indent="0" algn="ctr">
              <a:buNone/>
            </a:pPr>
            <a:r>
              <a:rPr lang="en-US" sz="2000" dirty="0" smtClean="0"/>
              <a:t>May 5</a:t>
            </a:r>
            <a:r>
              <a:rPr lang="en-US" sz="2000" baseline="30000" dirty="0" smtClean="0"/>
              <a:t>th</a:t>
            </a:r>
            <a:r>
              <a:rPr lang="en-US" sz="2000" dirty="0" smtClean="0"/>
              <a:t>, 2022: 2:00 PM- 3:00 PM</a:t>
            </a:r>
          </a:p>
          <a:p>
            <a:pPr marL="114300" indent="0" algn="ctr">
              <a:buNone/>
            </a:pPr>
            <a:endParaRPr lang="en-US" sz="2000" dirty="0" smtClean="0"/>
          </a:p>
          <a:p>
            <a:pPr marL="114300" indent="0" algn="ctr">
              <a:buNone/>
            </a:pPr>
            <a:r>
              <a:rPr lang="en-US" sz="2000" dirty="0" smtClean="0"/>
              <a:t>With these quarterly meetings in mind, hoping that they will start to be in person, I would like your feedback on presentations that we could schedule. Any ideas that would include facility gaps or needs would be much appreciated.</a:t>
            </a:r>
            <a:endParaRPr lang="en-US" sz="2000" dirty="0"/>
          </a:p>
        </p:txBody>
      </p:sp>
    </p:spTree>
    <p:extLst>
      <p:ext uri="{BB962C8B-B14F-4D97-AF65-F5344CB8AC3E}">
        <p14:creationId xmlns:p14="http://schemas.microsoft.com/office/powerpoint/2010/main" val="15468825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Communication/Attendance </a:t>
            </a:r>
            <a:endParaRPr dirty="0"/>
          </a:p>
        </p:txBody>
      </p:sp>
      <p:sp>
        <p:nvSpPr>
          <p:cNvPr id="158" name="Google Shape;158;p29"/>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US" u="sng" dirty="0" smtClean="0">
              <a:solidFill>
                <a:schemeClr val="tx1"/>
              </a:solidFill>
            </a:endParaRPr>
          </a:p>
          <a:p>
            <a:pPr marL="0" lvl="0" indent="0" algn="ctr" rtl="0">
              <a:spcBef>
                <a:spcPts val="0"/>
              </a:spcBef>
              <a:spcAft>
                <a:spcPts val="0"/>
              </a:spcAft>
              <a:buNone/>
            </a:pPr>
            <a:r>
              <a:rPr lang="en-US" dirty="0" smtClean="0">
                <a:solidFill>
                  <a:schemeClr val="tx1"/>
                </a:solidFill>
              </a:rPr>
              <a:t>TriadHPC.org</a:t>
            </a:r>
          </a:p>
          <a:p>
            <a:pPr marL="0" lvl="0" indent="0" algn="ctr" rtl="0">
              <a:spcBef>
                <a:spcPts val="0"/>
              </a:spcBef>
              <a:spcAft>
                <a:spcPts val="0"/>
              </a:spcAft>
              <a:buNone/>
            </a:pPr>
            <a:endParaRPr lang="en-US" u="sng" dirty="0">
              <a:solidFill>
                <a:schemeClr val="tx1"/>
              </a:solidFill>
            </a:endParaRPr>
          </a:p>
          <a:p>
            <a:pPr marL="0" lvl="0" indent="0" algn="ctr">
              <a:buNone/>
            </a:pPr>
            <a:r>
              <a:rPr lang="en-US" dirty="0" smtClean="0">
                <a:solidFill>
                  <a:schemeClr val="tx1"/>
                </a:solidFill>
              </a:rPr>
              <a:t>Facebook.com/</a:t>
            </a:r>
            <a:r>
              <a:rPr lang="en-US" dirty="0" err="1" smtClean="0">
                <a:solidFill>
                  <a:schemeClr val="tx1"/>
                </a:solidFill>
              </a:rPr>
              <a:t>TriadPreparednessCoalition</a:t>
            </a:r>
            <a:endParaRPr lang="en-US" dirty="0" smtClean="0">
              <a:solidFill>
                <a:schemeClr val="tx1"/>
              </a:solidFill>
            </a:endParaRPr>
          </a:p>
          <a:p>
            <a:pPr marL="0" lvl="0" indent="0" algn="ctr">
              <a:buNone/>
            </a:pPr>
            <a:endParaRPr lang="en-US" dirty="0" smtClean="0">
              <a:solidFill>
                <a:schemeClr val="tx1"/>
              </a:solidFill>
            </a:endParaRPr>
          </a:p>
          <a:p>
            <a:pPr marL="0" lvl="0" indent="0" algn="ctr">
              <a:buNone/>
            </a:pPr>
            <a:r>
              <a:rPr lang="en-US" dirty="0" smtClean="0">
                <a:solidFill>
                  <a:schemeClr val="tx1"/>
                </a:solidFill>
              </a:rPr>
              <a:t>On-Call Number</a:t>
            </a:r>
            <a:endParaRPr lang="en-US" dirty="0">
              <a:solidFill>
                <a:schemeClr val="tx1"/>
              </a:solidFill>
            </a:endParaRPr>
          </a:p>
          <a:p>
            <a:pPr marL="0" lvl="0" indent="0" algn="ctr">
              <a:buNone/>
            </a:pPr>
            <a:r>
              <a:rPr lang="en-US" dirty="0" smtClean="0">
                <a:solidFill>
                  <a:schemeClr val="tx1"/>
                </a:solidFill>
              </a:rPr>
              <a:t>336-701-6080</a:t>
            </a:r>
            <a:endParaRPr lang="en-US" dirty="0">
              <a:solidFill>
                <a:schemeClr val="tx1"/>
              </a:solidFill>
            </a:endParaRPr>
          </a:p>
          <a:p>
            <a:pPr marL="0" lvl="0" indent="0" algn="ctr">
              <a:buNone/>
            </a:pPr>
            <a:endParaRPr dirty="0">
              <a:solidFill>
                <a:schemeClr val="tx1"/>
              </a:solidFill>
            </a:endParaRPr>
          </a:p>
          <a:p>
            <a:pPr marL="0" lvl="0" indent="0" algn="ctr" rtl="0">
              <a:spcBef>
                <a:spcPts val="1600"/>
              </a:spcBef>
              <a:spcAft>
                <a:spcPts val="0"/>
              </a:spcAft>
              <a:buNone/>
            </a:pPr>
            <a:r>
              <a:rPr lang="en" dirty="0" smtClean="0">
                <a:solidFill>
                  <a:schemeClr val="tx1"/>
                </a:solidFill>
                <a:effectLst>
                  <a:glow rad="38100">
                    <a:schemeClr val="bg1">
                      <a:lumMod val="50000"/>
                      <a:lumOff val="50000"/>
                      <a:alpha val="20000"/>
                    </a:schemeClr>
                  </a:glow>
                </a:effectLst>
              </a:rPr>
              <a:t>Please email me at </a:t>
            </a:r>
            <a:r>
              <a:rPr lang="en" dirty="0" smtClean="0">
                <a:solidFill>
                  <a:schemeClr val="tx1"/>
                </a:solidFill>
                <a:effectLst>
                  <a:glow rad="38100">
                    <a:schemeClr val="bg1">
                      <a:lumMod val="50000"/>
                      <a:lumOff val="50000"/>
                      <a:alpha val="20000"/>
                    </a:schemeClr>
                  </a:glow>
                </a:effectLst>
                <a:hlinkClick r:id="rId3"/>
              </a:rPr>
              <a:t>tgean@wakehealth.edu</a:t>
            </a:r>
            <a:r>
              <a:rPr lang="en" dirty="0" smtClean="0">
                <a:solidFill>
                  <a:schemeClr val="tx1"/>
                </a:solidFill>
                <a:effectLst>
                  <a:glow rad="38100">
                    <a:schemeClr val="bg1">
                      <a:lumMod val="50000"/>
                      <a:lumOff val="50000"/>
                      <a:alpha val="20000"/>
                    </a:schemeClr>
                  </a:glow>
                </a:effectLst>
              </a:rPr>
              <a:t>, with </a:t>
            </a:r>
            <a:r>
              <a:rPr lang="en" b="1" i="1" dirty="0" smtClean="0">
                <a:solidFill>
                  <a:schemeClr val="tx1"/>
                </a:solidFill>
                <a:effectLst>
                  <a:glow rad="38100">
                    <a:schemeClr val="bg1">
                      <a:lumMod val="50000"/>
                      <a:lumOff val="50000"/>
                      <a:alpha val="20000"/>
                    </a:schemeClr>
                  </a:glow>
                </a:effectLst>
              </a:rPr>
              <a:t>08052021 Quarterly Meeting </a:t>
            </a:r>
            <a:r>
              <a:rPr lang="en" dirty="0" smtClean="0">
                <a:solidFill>
                  <a:schemeClr val="tx1"/>
                </a:solidFill>
                <a:effectLst>
                  <a:glow rad="38100">
                    <a:schemeClr val="bg1">
                      <a:lumMod val="50000"/>
                      <a:lumOff val="50000"/>
                      <a:alpha val="20000"/>
                    </a:schemeClr>
                  </a:glow>
                </a:effectLst>
              </a:rPr>
              <a:t>in the subject line. Once I rec</a:t>
            </a:r>
            <a:r>
              <a:rPr lang="en-US" dirty="0" err="1" smtClean="0">
                <a:solidFill>
                  <a:schemeClr val="tx1"/>
                </a:solidFill>
                <a:effectLst>
                  <a:glow rad="38100">
                    <a:schemeClr val="bg1">
                      <a:lumMod val="50000"/>
                      <a:lumOff val="50000"/>
                      <a:alpha val="20000"/>
                    </a:schemeClr>
                  </a:glow>
                </a:effectLst>
              </a:rPr>
              <a:t>ei</a:t>
            </a:r>
            <a:r>
              <a:rPr lang="en" dirty="0" smtClean="0">
                <a:solidFill>
                  <a:schemeClr val="tx1"/>
                </a:solidFill>
                <a:effectLst>
                  <a:glow rad="38100">
                    <a:schemeClr val="bg1">
                      <a:lumMod val="50000"/>
                      <a:lumOff val="50000"/>
                      <a:alpha val="20000"/>
                    </a:schemeClr>
                  </a:glow>
                </a:effectLst>
              </a:rPr>
              <a:t>ve your email, I will add you to the attendee list, and send you a certificate of participation.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US" b="1" dirty="0" smtClean="0"/>
              <a:t>COVID -19 </a:t>
            </a:r>
            <a:endParaRPr b="1" dirty="0"/>
          </a:p>
        </p:txBody>
      </p:sp>
      <p:sp>
        <p:nvSpPr>
          <p:cNvPr id="63" name="Google Shape;63;p14"/>
          <p:cNvSpPr txBox="1">
            <a:spLocks noGrp="1"/>
          </p:cNvSpPr>
          <p:nvPr>
            <p:ph type="body" idx="1"/>
          </p:nvPr>
        </p:nvSpPr>
        <p:spPr>
          <a:xfrm>
            <a:off x="415300" y="1263475"/>
            <a:ext cx="8520600" cy="3416400"/>
          </a:xfrm>
          <a:prstGeom prst="rect">
            <a:avLst/>
          </a:prstGeom>
        </p:spPr>
        <p:txBody>
          <a:bodyPr spcFirstLastPara="1" wrap="square" lIns="91425" tIns="91425" rIns="91425" bIns="91425" anchor="t" anchorCtr="0">
            <a:noAutofit/>
          </a:bodyPr>
          <a:lstStyle/>
          <a:p>
            <a:pPr marL="114300" indent="0" algn="ctr">
              <a:buNone/>
            </a:pPr>
            <a:r>
              <a:rPr lang="en-US" dirty="0">
                <a:effectLst/>
              </a:rPr>
              <a:t>With COVID numbers and hospitalizations rising, it seems COVID is making itself known again. Hospitals, federal, and state buildings have kept the mask mandate, while various businesses are choosing for themselves how they want to handle it. We know, through last year’s response from Governor Cooper that mask mandates and business shut downs are an option and may continue to be one. </a:t>
            </a:r>
          </a:p>
          <a:p>
            <a:pPr marL="114300" indent="0" algn="ctr">
              <a:buNone/>
            </a:pPr>
            <a:r>
              <a:rPr lang="en-US" dirty="0">
                <a:effectLst/>
              </a:rPr>
              <a:t>There are different opinions on COVID as a whole, but being </a:t>
            </a:r>
            <a:r>
              <a:rPr lang="en-US" dirty="0" smtClean="0">
                <a:effectLst/>
              </a:rPr>
              <a:t>associated </a:t>
            </a:r>
            <a:r>
              <a:rPr lang="en-US" dirty="0">
                <a:effectLst/>
              </a:rPr>
              <a:t>with medical disaster response, the Triad Healthcare Preparedness Coalition, is staying in line with what the state is requesting of us. Our affiliate Wake Forest Baptist Health creates our guidance within the THPC/SMAT facility. As we continue on with the year, our ability to meet in person will be governed by what Wake Forest Baptist Health does with their procedures. </a:t>
            </a:r>
            <a:endParaRPr lang="en-US" dirty="0" smtClean="0">
              <a:effectLst/>
            </a:endParaRPr>
          </a:p>
          <a:p>
            <a:pPr marL="114300" indent="0" algn="ctr">
              <a:buNone/>
            </a:pPr>
            <a:endParaRPr lang="en-US" dirty="0">
              <a:effectLst/>
            </a:endParaRPr>
          </a:p>
          <a:p>
            <a:pPr marL="114300" indent="0" algn="ctr">
              <a:buNone/>
            </a:pPr>
            <a:r>
              <a:rPr lang="en-US" sz="2000" dirty="0">
                <a:effectLst/>
              </a:rPr>
              <a:t>Training room use, </a:t>
            </a:r>
            <a:r>
              <a:rPr lang="en-US" sz="2000" dirty="0" smtClean="0">
                <a:effectLst/>
              </a:rPr>
              <a:t>including </a:t>
            </a:r>
            <a:r>
              <a:rPr lang="en-US" sz="2000" dirty="0">
                <a:effectLst/>
              </a:rPr>
              <a:t>trainings and meetings will be updated as we are informed. </a:t>
            </a:r>
          </a:p>
          <a:p>
            <a:pPr marL="0" lvl="0" indent="0" algn="l" rtl="0">
              <a:spcBef>
                <a:spcPts val="0"/>
              </a:spcBef>
              <a:spcAft>
                <a:spcPts val="0"/>
              </a:spcAft>
              <a:buNone/>
            </a:pPr>
            <a:endParaRPr sz="2200" b="1"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700" y="251791"/>
            <a:ext cx="8520600" cy="4370093"/>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114300" indent="0">
              <a:buNone/>
            </a:pPr>
            <a:r>
              <a:rPr lang="en-US" dirty="0">
                <a:effectLst/>
              </a:rPr>
              <a:t>According to NCDHHS Dashboard, over the last month there has been a substantial increase in Daily Reported </a:t>
            </a:r>
            <a:r>
              <a:rPr lang="en-US" dirty="0" smtClean="0">
                <a:effectLst/>
              </a:rPr>
              <a:t>Cases</a:t>
            </a:r>
          </a:p>
          <a:p>
            <a:pPr marL="114300" indent="0">
              <a:buNone/>
            </a:pPr>
            <a:endParaRPr lang="en-US" dirty="0">
              <a:effectLst/>
            </a:endParaRPr>
          </a:p>
          <a:p>
            <a:pPr marL="114300" indent="0" algn="ctr">
              <a:buNone/>
            </a:pPr>
            <a:r>
              <a:rPr lang="en-US" sz="1800" dirty="0" smtClean="0">
                <a:effectLst/>
              </a:rPr>
              <a:t>July </a:t>
            </a:r>
            <a:r>
              <a:rPr lang="en-US" sz="1800" dirty="0">
                <a:effectLst/>
              </a:rPr>
              <a:t>4- 453 New Cases </a:t>
            </a:r>
            <a:r>
              <a:rPr lang="en-US" sz="1800" dirty="0" smtClean="0">
                <a:effectLst/>
              </a:rPr>
              <a:t>Reported</a:t>
            </a:r>
          </a:p>
          <a:p>
            <a:pPr marL="114300" indent="0" algn="ctr">
              <a:buNone/>
            </a:pPr>
            <a:endParaRPr lang="en-US" sz="1800" dirty="0">
              <a:effectLst/>
            </a:endParaRPr>
          </a:p>
          <a:p>
            <a:pPr marL="114300" indent="0" algn="ctr">
              <a:buNone/>
            </a:pPr>
            <a:r>
              <a:rPr lang="en-US" sz="1800" dirty="0" smtClean="0">
                <a:effectLst/>
              </a:rPr>
              <a:t>August </a:t>
            </a:r>
            <a:r>
              <a:rPr lang="en-US" sz="1800" dirty="0">
                <a:effectLst/>
              </a:rPr>
              <a:t>4- 3,413 New Cases Reported</a:t>
            </a:r>
          </a:p>
          <a:p>
            <a:endParaRPr lang="en-US" dirty="0"/>
          </a:p>
        </p:txBody>
      </p:sp>
      <p:pic>
        <p:nvPicPr>
          <p:cNvPr id="1028" name="Picture 4" descr="Aug 4 Daily Ca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7345"/>
            <a:ext cx="59436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0629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ug 4 Positive by Coun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097" y="1914938"/>
            <a:ext cx="59436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271944" y="213899"/>
            <a:ext cx="8520600" cy="3569598"/>
          </a:xfrm>
        </p:spPr>
        <p:txBody>
          <a:bodyPr/>
          <a:lstStyle/>
          <a:p>
            <a:pPr marL="114300" indent="0" algn="ctr">
              <a:buNone/>
            </a:pPr>
            <a:r>
              <a:rPr lang="en-US" sz="2000" dirty="0" smtClean="0">
                <a:effectLst/>
              </a:rPr>
              <a:t>positive percentage regionally </a:t>
            </a:r>
          </a:p>
          <a:p>
            <a:pPr marL="114300" indent="0" algn="ctr">
              <a:buNone/>
            </a:pPr>
            <a:r>
              <a:rPr lang="en-US" sz="1600" b="1" dirty="0" smtClean="0">
                <a:effectLst/>
              </a:rPr>
              <a:t>4</a:t>
            </a:r>
            <a:r>
              <a:rPr lang="en-US" sz="1600" b="1" dirty="0">
                <a:effectLst/>
              </a:rPr>
              <a:t>%-17</a:t>
            </a:r>
            <a:r>
              <a:rPr lang="en-US" sz="1600" b="1" dirty="0" smtClean="0">
                <a:effectLst/>
              </a:rPr>
              <a:t>%</a:t>
            </a:r>
          </a:p>
          <a:p>
            <a:pPr marL="114300" indent="0" algn="ctr">
              <a:buNone/>
            </a:pPr>
            <a:endParaRPr lang="en-US" dirty="0" smtClean="0">
              <a:effectLst/>
            </a:endParaRPr>
          </a:p>
          <a:p>
            <a:pPr marL="114300" indent="0" algn="ctr">
              <a:buNone/>
            </a:pPr>
            <a:r>
              <a:rPr lang="en-US" sz="2000" dirty="0" smtClean="0">
                <a:effectLst/>
              </a:rPr>
              <a:t>Most counties in the region are between approximately </a:t>
            </a:r>
          </a:p>
          <a:p>
            <a:pPr marL="114300" indent="0" algn="ctr">
              <a:buNone/>
            </a:pPr>
            <a:r>
              <a:rPr lang="en-US" sz="1600" b="1" dirty="0" smtClean="0">
                <a:effectLst/>
              </a:rPr>
              <a:t>9%-13%</a:t>
            </a:r>
          </a:p>
          <a:p>
            <a:endParaRPr lang="en-US" dirty="0"/>
          </a:p>
        </p:txBody>
      </p:sp>
    </p:spTree>
    <p:extLst>
      <p:ext uri="{BB962C8B-B14F-4D97-AF65-F5344CB8AC3E}">
        <p14:creationId xmlns:p14="http://schemas.microsoft.com/office/powerpoint/2010/main" val="303250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body" idx="1"/>
          </p:nvPr>
        </p:nvSpPr>
        <p:spPr>
          <a:xfrm>
            <a:off x="5910470" y="152401"/>
            <a:ext cx="3094382" cy="4449556"/>
          </a:xfrm>
        </p:spPr>
        <p:txBody>
          <a:bodyPr/>
          <a:lstStyle/>
          <a:p>
            <a:pPr marL="114300" indent="0" algn="ctr">
              <a:buNone/>
            </a:pPr>
            <a:r>
              <a:rPr lang="en-US" dirty="0">
                <a:effectLst/>
              </a:rPr>
              <a:t>Hospitalizations </a:t>
            </a:r>
            <a:endParaRPr lang="en-US" dirty="0" smtClean="0">
              <a:effectLst/>
            </a:endParaRPr>
          </a:p>
          <a:p>
            <a:pPr marL="114300" indent="0">
              <a:buNone/>
            </a:pPr>
            <a:endParaRPr lang="en-US" dirty="0">
              <a:effectLst/>
            </a:endParaRPr>
          </a:p>
          <a:p>
            <a:pPr marL="114300" indent="0">
              <a:buNone/>
            </a:pPr>
            <a:r>
              <a:rPr lang="en-US" dirty="0" smtClean="0">
                <a:effectLst/>
              </a:rPr>
              <a:t>July </a:t>
            </a:r>
            <a:r>
              <a:rPr lang="en-US" dirty="0">
                <a:effectLst/>
              </a:rPr>
              <a:t>4 – 388 Hospitalizations </a:t>
            </a:r>
            <a:r>
              <a:rPr lang="en-US" dirty="0" smtClean="0">
                <a:effectLst/>
              </a:rPr>
              <a:t>Aug </a:t>
            </a:r>
            <a:r>
              <a:rPr lang="en-US" dirty="0">
                <a:effectLst/>
              </a:rPr>
              <a:t>3- 1,580 </a:t>
            </a:r>
            <a:r>
              <a:rPr lang="en-US" dirty="0" smtClean="0">
                <a:effectLst/>
              </a:rPr>
              <a:t>Hospitalizations</a:t>
            </a:r>
          </a:p>
          <a:p>
            <a:pPr marL="114300" indent="0">
              <a:buNone/>
            </a:pPr>
            <a:endParaRPr lang="en-US" dirty="0">
              <a:effectLst/>
            </a:endParaRPr>
          </a:p>
          <a:p>
            <a:pPr marL="114300" indent="0">
              <a:buNone/>
            </a:pPr>
            <a:endParaRPr lang="en-US" dirty="0">
              <a:effectLst/>
            </a:endParaRPr>
          </a:p>
          <a:p>
            <a:pPr marL="114300" indent="0">
              <a:buNone/>
            </a:pPr>
            <a:r>
              <a:rPr lang="en-US" dirty="0">
                <a:effectLst/>
              </a:rPr>
              <a:t>Cases per 100,000 Residents</a:t>
            </a:r>
          </a:p>
          <a:p>
            <a:pPr marL="114300" indent="0">
              <a:buNone/>
            </a:pPr>
            <a:r>
              <a:rPr lang="en-US" dirty="0">
                <a:effectLst/>
              </a:rPr>
              <a:t>	-16 of 18 Counties are </a:t>
            </a:r>
            <a:r>
              <a:rPr lang="en-US" dirty="0" smtClean="0">
                <a:effectLst/>
              </a:rPr>
              <a:t>	reporting </a:t>
            </a:r>
            <a:r>
              <a:rPr lang="en-US" dirty="0">
                <a:effectLst/>
              </a:rPr>
              <a:t>greater than 201 </a:t>
            </a:r>
            <a:r>
              <a:rPr lang="en-US" dirty="0" smtClean="0">
                <a:effectLst/>
              </a:rPr>
              <a:t>	cases </a:t>
            </a:r>
            <a:r>
              <a:rPr lang="en-US" dirty="0">
                <a:effectLst/>
              </a:rPr>
              <a:t>per 100,000</a:t>
            </a:r>
          </a:p>
          <a:p>
            <a:endParaRPr lang="en-US" dirty="0" smtClean="0"/>
          </a:p>
          <a:p>
            <a:endParaRPr lang="en-US" dirty="0"/>
          </a:p>
          <a:p>
            <a:endParaRPr lang="en-US" dirty="0" smtClean="0"/>
          </a:p>
          <a:p>
            <a:pPr marL="114300" indent="0" algn="ctr">
              <a:buNone/>
            </a:pPr>
            <a:r>
              <a:rPr lang="en-US" dirty="0">
                <a:effectLst/>
              </a:rPr>
              <a:t>*Approximately 60% over the age of </a:t>
            </a:r>
            <a:r>
              <a:rPr lang="en-US" dirty="0" smtClean="0">
                <a:effectLst/>
              </a:rPr>
              <a:t>50 </a:t>
            </a:r>
            <a:endParaRPr lang="en-US" dirty="0">
              <a:effectLst/>
            </a:endParaRPr>
          </a:p>
          <a:p>
            <a:endParaRPr lang="en-US" dirty="0"/>
          </a:p>
        </p:txBody>
      </p:sp>
      <p:pic>
        <p:nvPicPr>
          <p:cNvPr id="3074" name="Picture 2" descr="Aug 4 Hospitaliz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27" y="74675"/>
            <a:ext cx="5573109" cy="469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825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6443" y="251793"/>
            <a:ext cx="8600113" cy="4244197"/>
          </a:xfrm>
        </p:spPr>
        <p:txBody>
          <a:bodyPr/>
          <a:lstStyle/>
          <a:p>
            <a:pPr marL="3797300" lvl="8" indent="0">
              <a:buNone/>
            </a:pPr>
            <a:r>
              <a:rPr lang="en-US" dirty="0" smtClean="0"/>
              <a:t>			</a:t>
            </a:r>
          </a:p>
          <a:p>
            <a:endParaRPr lang="en-US" dirty="0" smtClean="0"/>
          </a:p>
          <a:p>
            <a:endParaRPr lang="en-US" dirty="0" smtClean="0"/>
          </a:p>
          <a:p>
            <a:endParaRPr lang="en-US" dirty="0" smtClean="0"/>
          </a:p>
          <a:p>
            <a:endParaRPr lang="en-US" dirty="0" smtClean="0"/>
          </a:p>
          <a:p>
            <a:endParaRPr lang="en-US" dirty="0"/>
          </a:p>
          <a:p>
            <a:endParaRPr lang="en-US" dirty="0" smtClean="0"/>
          </a:p>
          <a:p>
            <a:pPr marL="114300" indent="0" algn="ctr">
              <a:buNone/>
            </a:pPr>
            <a:endParaRPr lang="en-US" dirty="0" smtClean="0">
              <a:effectLst/>
            </a:endParaRPr>
          </a:p>
          <a:p>
            <a:pPr marL="114300" indent="0" algn="ctr">
              <a:buNone/>
            </a:pPr>
            <a:r>
              <a:rPr lang="en-US" dirty="0" smtClean="0">
                <a:effectLst/>
              </a:rPr>
              <a:t>Outbreaks </a:t>
            </a:r>
            <a:r>
              <a:rPr lang="en-US" dirty="0">
                <a:effectLst/>
              </a:rPr>
              <a:t>and Clusters</a:t>
            </a:r>
          </a:p>
          <a:p>
            <a:pPr marL="114300" indent="0" algn="ctr">
              <a:buNone/>
            </a:pPr>
            <a:r>
              <a:rPr lang="en-US" dirty="0" smtClean="0">
                <a:effectLst/>
              </a:rPr>
              <a:t>12 </a:t>
            </a:r>
            <a:r>
              <a:rPr lang="en-US" dirty="0">
                <a:effectLst/>
              </a:rPr>
              <a:t>of 18 Counties reporting Outbreaks and/or Clusters</a:t>
            </a:r>
          </a:p>
          <a:p>
            <a:pPr marL="114300" indent="0" algn="ctr">
              <a:buNone/>
            </a:pPr>
            <a:r>
              <a:rPr lang="en-US" dirty="0" smtClean="0">
                <a:effectLst/>
              </a:rPr>
              <a:t>Most </a:t>
            </a:r>
            <a:r>
              <a:rPr lang="en-US" dirty="0">
                <a:effectLst/>
              </a:rPr>
              <a:t>commonly seen in Congregate Living, Child Care and School </a:t>
            </a:r>
            <a:r>
              <a:rPr lang="en-US" dirty="0" smtClean="0">
                <a:effectLst/>
              </a:rPr>
              <a:t>Setting</a:t>
            </a:r>
          </a:p>
          <a:p>
            <a:pPr marL="114300" indent="0" algn="ctr">
              <a:buNone/>
            </a:pPr>
            <a:endParaRPr lang="en-US" dirty="0">
              <a:effectLst/>
            </a:endParaRPr>
          </a:p>
          <a:p>
            <a:pPr marL="114300" indent="0" algn="ctr">
              <a:buNone/>
            </a:pPr>
            <a:r>
              <a:rPr lang="en-US" dirty="0">
                <a:effectLst/>
              </a:rPr>
              <a:t>Highest number of reports regionally</a:t>
            </a:r>
          </a:p>
          <a:p>
            <a:pPr marL="114300" indent="0" algn="ctr">
              <a:buNone/>
            </a:pPr>
            <a:r>
              <a:rPr lang="en-US" dirty="0">
                <a:effectLst/>
              </a:rPr>
              <a:t> 	-Rockingham</a:t>
            </a:r>
          </a:p>
          <a:p>
            <a:pPr marL="114300" indent="0" algn="ctr">
              <a:buNone/>
            </a:pPr>
            <a:r>
              <a:rPr lang="en-US" dirty="0">
                <a:effectLst/>
              </a:rPr>
              <a:t>	</a:t>
            </a:r>
            <a:r>
              <a:rPr lang="en-US" dirty="0" smtClean="0">
                <a:effectLst/>
              </a:rPr>
              <a:t>-</a:t>
            </a:r>
            <a:r>
              <a:rPr lang="en-US" dirty="0">
                <a:effectLst/>
              </a:rPr>
              <a:t>Surry</a:t>
            </a:r>
          </a:p>
          <a:p>
            <a:pPr marL="114300" indent="0" algn="ctr">
              <a:buNone/>
            </a:pPr>
            <a:r>
              <a:rPr lang="en-US" dirty="0">
                <a:effectLst/>
              </a:rPr>
              <a:t>		</a:t>
            </a:r>
            <a:r>
              <a:rPr lang="en-US" dirty="0" smtClean="0">
                <a:effectLst/>
              </a:rPr>
              <a:t>	-</a:t>
            </a:r>
            <a:r>
              <a:rPr lang="en-US" dirty="0">
                <a:effectLst/>
              </a:rPr>
              <a:t>Rowan </a:t>
            </a:r>
          </a:p>
          <a:p>
            <a:pPr marL="114300" indent="0">
              <a:buNone/>
            </a:pPr>
            <a:endParaRPr lang="en-US" dirty="0"/>
          </a:p>
        </p:txBody>
      </p:sp>
      <p:pic>
        <p:nvPicPr>
          <p:cNvPr id="4098" name="Picture 2" descr="Aug 4 Outbreaks and Clu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521" y="135516"/>
            <a:ext cx="4737104"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245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RECENT DEPLOYMENTS</a:t>
            </a:r>
            <a:r>
              <a:rPr lang="en" dirty="0"/>
              <a:t>	</a:t>
            </a:r>
            <a:endParaRPr dirty="0"/>
          </a:p>
        </p:txBody>
      </p:sp>
      <p:sp>
        <p:nvSpPr>
          <p:cNvPr id="69" name="Google Shape;69;p15"/>
          <p:cNvSpPr txBox="1">
            <a:spLocks noGrp="1"/>
          </p:cNvSpPr>
          <p:nvPr>
            <p:ph type="body" idx="1"/>
          </p:nvPr>
        </p:nvSpPr>
        <p:spPr>
          <a:prstGeom prst="rect">
            <a:avLst/>
          </a:prstGeom>
        </p:spPr>
        <p:txBody>
          <a:bodyPr spcFirstLastPara="1" wrap="square" lIns="91425" tIns="91425" rIns="91425" bIns="91425" anchor="t" anchorCtr="0">
            <a:noAutofit/>
          </a:bodyPr>
          <a:lstStyle/>
          <a:p>
            <a:pPr marL="285750" indent="-285750"/>
            <a:r>
              <a:rPr lang="en-US" dirty="0" smtClean="0"/>
              <a:t>Spot coolers</a:t>
            </a:r>
          </a:p>
          <a:p>
            <a:pPr marL="742950" lvl="1" indent="-285750"/>
            <a:r>
              <a:rPr lang="en-US" dirty="0" smtClean="0"/>
              <a:t>Appalachian Regional Health System (Charles A Cannon Hospital)</a:t>
            </a:r>
          </a:p>
          <a:p>
            <a:pPr marL="1200150" lvl="2" indent="-285750"/>
            <a:r>
              <a:rPr lang="en-US" dirty="0" smtClean="0"/>
              <a:t>Deployed to assist with HVAC maintenance updates while their building HVAC was down. </a:t>
            </a:r>
          </a:p>
          <a:p>
            <a:pPr marL="285750" indent="-285750"/>
            <a:endParaRPr lang="en-US" dirty="0"/>
          </a:p>
          <a:p>
            <a:pPr marL="0" indent="0">
              <a:buNone/>
            </a:pPr>
            <a:endParaRPr lang="en-US" dirty="0"/>
          </a:p>
          <a:p>
            <a:pPr marL="285750" indent="-285750"/>
            <a:endParaRPr lang="en-US" dirty="0" smtClean="0"/>
          </a:p>
          <a:p>
            <a:pPr marL="285750" indent="-285750"/>
            <a:r>
              <a:rPr lang="en-US" dirty="0" smtClean="0"/>
              <a:t>100 Kw GENERATOR</a:t>
            </a:r>
          </a:p>
          <a:p>
            <a:pPr marL="742950" lvl="1" indent="-285750"/>
            <a:r>
              <a:rPr lang="en-US" dirty="0" smtClean="0"/>
              <a:t>Deployed to the citadel of Salisbury due to their back up generator breaking down. According to </a:t>
            </a:r>
            <a:r>
              <a:rPr lang="en-US" dirty="0" err="1" smtClean="0"/>
              <a:t>cms</a:t>
            </a:r>
            <a:r>
              <a:rPr lang="en-US" dirty="0" smtClean="0"/>
              <a:t> (centers for </a:t>
            </a:r>
            <a:r>
              <a:rPr lang="en-US" dirty="0" err="1" smtClean="0"/>
              <a:t>medicare</a:t>
            </a:r>
            <a:r>
              <a:rPr lang="en-US" dirty="0" smtClean="0"/>
              <a:t> &amp; Medicaid) each long term care facility must have a back up generator at all times. </a:t>
            </a:r>
          </a:p>
          <a:p>
            <a:pPr marL="457200" lvl="1" indent="0" algn="ctr">
              <a:buNone/>
            </a:pPr>
            <a:r>
              <a:rPr lang="en-US" sz="1050" dirty="0" smtClean="0">
                <a:hlinkClick r:id="rId3"/>
              </a:rPr>
              <a:t>https</a:t>
            </a:r>
            <a:r>
              <a:rPr lang="en-US" sz="1050" dirty="0">
                <a:hlinkClick r:id="rId3"/>
              </a:rPr>
              <a:t>://</a:t>
            </a:r>
            <a:r>
              <a:rPr lang="en-US" sz="1050" dirty="0" smtClean="0">
                <a:hlinkClick r:id="rId3"/>
              </a:rPr>
              <a:t>files.asprtracie.hhs.gov/documents/aspr-tracie-cms-ep-rule-long-term-care.pdf</a:t>
            </a:r>
            <a:endParaRPr lang="en-US" sz="1050" dirty="0" smtClean="0"/>
          </a:p>
          <a:p>
            <a:pPr marL="457200" lvl="1" indent="0">
              <a:buNone/>
            </a:pPr>
            <a:endParaRPr lang="en-US" sz="1050" dirty="0"/>
          </a:p>
          <a:p>
            <a:pPr marL="457200" lvl="1" indent="0">
              <a:buNone/>
            </a:pPr>
            <a:endParaRPr lang="en-US" sz="105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bg1"/>
                </a:solidFill>
              </a:rPr>
              <a:t>Current D</a:t>
            </a:r>
            <a:r>
              <a:rPr lang="en" dirty="0" smtClean="0">
                <a:solidFill>
                  <a:schemeClr val="bg1"/>
                </a:solidFill>
              </a:rPr>
              <a:t>eployments	</a:t>
            </a:r>
            <a:r>
              <a:rPr lang="en" dirty="0" smtClean="0"/>
              <a:t>	</a:t>
            </a:r>
            <a:endParaRPr dirty="0"/>
          </a:p>
        </p:txBody>
      </p:sp>
      <p:sp>
        <p:nvSpPr>
          <p:cNvPr id="81" name="Google Shape;81;p1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lang="en-US" dirty="0" smtClean="0">
              <a:solidFill>
                <a:schemeClr val="bg1"/>
              </a:solidFill>
            </a:endParaRPr>
          </a:p>
          <a:p>
            <a:pPr marL="0" lvl="0" indent="0" algn="ctr" rtl="0">
              <a:spcBef>
                <a:spcPts val="0"/>
              </a:spcBef>
              <a:spcAft>
                <a:spcPts val="1600"/>
              </a:spcAft>
              <a:buNone/>
            </a:pPr>
            <a:r>
              <a:rPr lang="en-US" dirty="0" smtClean="0">
                <a:solidFill>
                  <a:schemeClr val="bg1"/>
                </a:solidFill>
              </a:rPr>
              <a:t>Old Vineyard Behavioral Hospital, Winston-Salem NC</a:t>
            </a:r>
          </a:p>
          <a:p>
            <a:pPr marL="0" lvl="0" indent="0" algn="l" rtl="0">
              <a:spcBef>
                <a:spcPts val="0"/>
              </a:spcBef>
              <a:spcAft>
                <a:spcPts val="1600"/>
              </a:spcAft>
              <a:buNone/>
            </a:pPr>
            <a:r>
              <a:rPr lang="en-US" dirty="0" smtClean="0">
                <a:solidFill>
                  <a:schemeClr val="bg1"/>
                </a:solidFill>
              </a:rPr>
              <a:t>We deployed our HVAC trailer (Generator, 2x HVAC Units), to Old Vineyard Behavioral Hospital due to their roof unit breaking down. They were using small spot coolers to cool the area, but due to the heat, the spot coolers were not useful. Once our system was in place, they were able to gain the needed support to cool the area. We are currently scheduled to pick up the asset tomorrow, 8/6/2021.</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TM03457485[[fn=Mesh]]</Template>
  <TotalTime>817</TotalTime>
  <Words>1922</Words>
  <Application>Microsoft Office PowerPoint</Application>
  <PresentationFormat>On-screen Show (16:9)</PresentationFormat>
  <Paragraphs>197</Paragraphs>
  <Slides>24</Slides>
  <Notes>7</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8" baseType="lpstr">
      <vt:lpstr>Arial</vt:lpstr>
      <vt:lpstr>Century Gothic</vt:lpstr>
      <vt:lpstr>Mesh</vt:lpstr>
      <vt:lpstr>Acrobat Document</vt:lpstr>
      <vt:lpstr> Triad Healthcare Preparedness Coalition </vt:lpstr>
      <vt:lpstr>Introductions</vt:lpstr>
      <vt:lpstr>COVID -19 </vt:lpstr>
      <vt:lpstr>PowerPoint Presentation</vt:lpstr>
      <vt:lpstr>PowerPoint Presentation</vt:lpstr>
      <vt:lpstr>PowerPoint Presentation</vt:lpstr>
      <vt:lpstr>PowerPoint Presentation</vt:lpstr>
      <vt:lpstr>RECENT DEPLOYMENTS </vt:lpstr>
      <vt:lpstr>Current Deployments  </vt:lpstr>
      <vt:lpstr>Upcoming deployments</vt:lpstr>
      <vt:lpstr>Asset update</vt:lpstr>
      <vt:lpstr>participation</vt:lpstr>
      <vt:lpstr>SMAT Bi-mOnthly Meetings</vt:lpstr>
      <vt:lpstr>Smat Logistics Work Days</vt:lpstr>
      <vt:lpstr>Upcoming year</vt:lpstr>
      <vt:lpstr>Essential elements of information </vt:lpstr>
      <vt:lpstr>Mission Ready Packages</vt:lpstr>
      <vt:lpstr>Carry over project</vt:lpstr>
      <vt:lpstr>Hazard vulnerability assessment</vt:lpstr>
      <vt:lpstr>Highly Infectious Disease Annex Update</vt:lpstr>
      <vt:lpstr>Training Classes</vt:lpstr>
      <vt:lpstr>Long term care facilities</vt:lpstr>
      <vt:lpstr>THPC Quarterly MEETINGS</vt:lpstr>
      <vt:lpstr>Communication/Attendance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Triad Healthcare Preparedness Coalition</dc:title>
  <dc:creator>Thomas A.G. Gioello</dc:creator>
  <cp:lastModifiedBy>Thomas A.G. Gioello</cp:lastModifiedBy>
  <cp:revision>81</cp:revision>
  <dcterms:modified xsi:type="dcterms:W3CDTF">2021-08-05T17:25:07Z</dcterms:modified>
</cp:coreProperties>
</file>