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8" r:id="rId6"/>
    <p:sldId id="260" r:id="rId7"/>
    <p:sldId id="266" r:id="rId8"/>
    <p:sldId id="267" r:id="rId9"/>
    <p:sldId id="262" r:id="rId10"/>
    <p:sldId id="263" r:id="rId11"/>
    <p:sldId id="264" r:id="rId12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2998" autoAdjust="0"/>
  </p:normalViewPr>
  <p:slideViewPr>
    <p:cSldViewPr>
      <p:cViewPr>
        <p:scale>
          <a:sx n="100" d="100"/>
          <a:sy n="100" d="100"/>
        </p:scale>
        <p:origin x="692" y="-8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BB201-A90D-48BC-A71F-89EEF994D38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303EC-E679-46B3-8760-8C81A534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38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303EC-E679-46B3-8760-8C81A53462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96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303EC-E679-46B3-8760-8C81A53462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7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87800"/>
            <a:ext cx="9144000" cy="4655820"/>
          </a:xfrm>
          <a:custGeom>
            <a:avLst/>
            <a:gdLst/>
            <a:ahLst/>
            <a:cxnLst/>
            <a:rect l="l" t="t" r="r" b="b"/>
            <a:pathLst>
              <a:path w="9144000" h="4655820">
                <a:moveTo>
                  <a:pt x="0" y="4655699"/>
                </a:moveTo>
                <a:lnTo>
                  <a:pt x="9143999" y="4655699"/>
                </a:lnTo>
                <a:lnTo>
                  <a:pt x="9143999" y="0"/>
                </a:lnTo>
                <a:lnTo>
                  <a:pt x="0" y="0"/>
                </a:lnTo>
                <a:lnTo>
                  <a:pt x="0" y="4655699"/>
                </a:lnTo>
                <a:close/>
              </a:path>
            </a:pathLst>
          </a:custGeom>
          <a:solidFill>
            <a:srgbClr val="E9ED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488315"/>
          </a:xfrm>
          <a:custGeom>
            <a:avLst/>
            <a:gdLst/>
            <a:ahLst/>
            <a:cxnLst/>
            <a:rect l="l" t="t" r="r" b="b"/>
            <a:pathLst>
              <a:path w="9144000" h="488315">
                <a:moveTo>
                  <a:pt x="9143999" y="487799"/>
                </a:moveTo>
                <a:lnTo>
                  <a:pt x="0" y="4877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487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03295" y="1191255"/>
            <a:ext cx="373380" cy="46355"/>
          </a:xfrm>
          <a:custGeom>
            <a:avLst/>
            <a:gdLst/>
            <a:ahLst/>
            <a:cxnLst/>
            <a:rect l="l" t="t" r="r" b="b"/>
            <a:pathLst>
              <a:path w="373380" h="46355">
                <a:moveTo>
                  <a:pt x="372859" y="45826"/>
                </a:moveTo>
                <a:lnTo>
                  <a:pt x="0" y="45826"/>
                </a:lnTo>
                <a:lnTo>
                  <a:pt x="0" y="0"/>
                </a:lnTo>
                <a:lnTo>
                  <a:pt x="372859" y="0"/>
                </a:lnTo>
                <a:lnTo>
                  <a:pt x="372859" y="45826"/>
                </a:lnTo>
                <a:close/>
              </a:path>
            </a:pathLst>
          </a:custGeom>
          <a:solidFill>
            <a:srgbClr val="EB5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30391" y="1191255"/>
            <a:ext cx="376555" cy="46355"/>
          </a:xfrm>
          <a:custGeom>
            <a:avLst/>
            <a:gdLst/>
            <a:ahLst/>
            <a:cxnLst/>
            <a:rect l="l" t="t" r="r" b="b"/>
            <a:pathLst>
              <a:path w="376555" h="46355">
                <a:moveTo>
                  <a:pt x="376012" y="45826"/>
                </a:moveTo>
                <a:lnTo>
                  <a:pt x="0" y="45826"/>
                </a:lnTo>
                <a:lnTo>
                  <a:pt x="0" y="0"/>
                </a:lnTo>
                <a:lnTo>
                  <a:pt x="376012" y="0"/>
                </a:lnTo>
                <a:lnTo>
                  <a:pt x="376012" y="45826"/>
                </a:lnTo>
                <a:close/>
              </a:path>
            </a:pathLst>
          </a:custGeom>
          <a:solidFill>
            <a:srgbClr val="1A99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75" y="1374138"/>
            <a:ext cx="6060440" cy="66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98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2652" y="3233733"/>
            <a:ext cx="7377430" cy="753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98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98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98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488315"/>
          </a:xfrm>
          <a:custGeom>
            <a:avLst/>
            <a:gdLst/>
            <a:ahLst/>
            <a:cxnLst/>
            <a:rect l="l" t="t" r="r" b="b"/>
            <a:pathLst>
              <a:path w="9144000" h="488315">
                <a:moveTo>
                  <a:pt x="9143999" y="487799"/>
                </a:moveTo>
                <a:lnTo>
                  <a:pt x="0" y="4877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487799"/>
                </a:lnTo>
                <a:close/>
              </a:path>
            </a:pathLst>
          </a:custGeom>
          <a:solidFill>
            <a:srgbClr val="E9ED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03295" y="1191255"/>
            <a:ext cx="373380" cy="46355"/>
          </a:xfrm>
          <a:custGeom>
            <a:avLst/>
            <a:gdLst/>
            <a:ahLst/>
            <a:cxnLst/>
            <a:rect l="l" t="t" r="r" b="b"/>
            <a:pathLst>
              <a:path w="373380" h="46355">
                <a:moveTo>
                  <a:pt x="372859" y="45826"/>
                </a:moveTo>
                <a:lnTo>
                  <a:pt x="0" y="45826"/>
                </a:lnTo>
                <a:lnTo>
                  <a:pt x="0" y="0"/>
                </a:lnTo>
                <a:lnTo>
                  <a:pt x="372859" y="0"/>
                </a:lnTo>
                <a:lnTo>
                  <a:pt x="372859" y="45826"/>
                </a:lnTo>
                <a:close/>
              </a:path>
            </a:pathLst>
          </a:custGeom>
          <a:solidFill>
            <a:srgbClr val="EB5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30391" y="1191255"/>
            <a:ext cx="376555" cy="46355"/>
          </a:xfrm>
          <a:custGeom>
            <a:avLst/>
            <a:gdLst/>
            <a:ahLst/>
            <a:cxnLst/>
            <a:rect l="l" t="t" r="r" b="b"/>
            <a:pathLst>
              <a:path w="376555" h="46355">
                <a:moveTo>
                  <a:pt x="376012" y="45826"/>
                </a:moveTo>
                <a:lnTo>
                  <a:pt x="0" y="45826"/>
                </a:lnTo>
                <a:lnTo>
                  <a:pt x="0" y="0"/>
                </a:lnTo>
                <a:lnTo>
                  <a:pt x="376012" y="0"/>
                </a:lnTo>
                <a:lnTo>
                  <a:pt x="376012" y="45826"/>
                </a:lnTo>
                <a:close/>
              </a:path>
            </a:pathLst>
          </a:custGeom>
          <a:solidFill>
            <a:srgbClr val="1A99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2475" y="1378467"/>
            <a:ext cx="6923405" cy="421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98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371" y="1830362"/>
            <a:ext cx="7407275" cy="3063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IvhSc8J1s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slam" TargetMode="External"/><Relationship Id="rId2" Type="http://schemas.openxmlformats.org/officeDocument/2006/relationships/hyperlink" Target="https://www.news18.com/news/india/timeline-of-terror-chronology-of-the-ethnic-cleansing-of-kashmiri-pandits-4880786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ica1EKi2h8?t=32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aish-e-Mohammed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295400" y="1428750"/>
            <a:ext cx="621284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200" u="sng" spc="80" dirty="0">
                <a:solidFill>
                  <a:srgbClr val="1A1A1A"/>
                </a:solidFill>
              </a:rPr>
              <a:t>Tale of Kashmir</a:t>
            </a:r>
            <a:endParaRPr sz="4200" u="sng" dirty="0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28600" y="3233733"/>
            <a:ext cx="8686800" cy="3545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2850"/>
              </a:lnSpc>
              <a:spcBef>
                <a:spcPts val="220"/>
              </a:spcBef>
            </a:pPr>
            <a:r>
              <a:rPr sz="1800" b="1" dirty="0">
                <a:solidFill>
                  <a:schemeClr val="accent2">
                    <a:lumMod val="75000"/>
                  </a:schemeClr>
                </a:solidFill>
              </a:rPr>
              <a:t>Neglected</a:t>
            </a:r>
            <a:r>
              <a:rPr sz="1800" b="1" spc="-15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</a:rPr>
              <a:t>story</a:t>
            </a:r>
            <a:r>
              <a:rPr sz="1800" b="1" spc="-145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sz="1800" b="1" spc="-145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</a:rPr>
              <a:t>Hindu</a:t>
            </a:r>
            <a:r>
              <a:rPr sz="1800" b="1" spc="-15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</a:rPr>
              <a:t>ethnic</a:t>
            </a:r>
            <a:r>
              <a:rPr sz="1800" b="1" spc="-145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1800" b="1" spc="-20" dirty="0">
                <a:solidFill>
                  <a:schemeClr val="accent2">
                    <a:lumMod val="75000"/>
                  </a:schemeClr>
                </a:solidFill>
              </a:rPr>
              <a:t>cleansing</a:t>
            </a:r>
            <a:r>
              <a:rPr sz="1800" b="1" spc="-145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1800" b="1" spc="-20" dirty="0">
                <a:solidFill>
                  <a:schemeClr val="accent2">
                    <a:lumMod val="75000"/>
                  </a:schemeClr>
                </a:solidFill>
              </a:rPr>
              <a:t>amounting</a:t>
            </a:r>
            <a:r>
              <a:rPr sz="1800" b="1" spc="-145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1800" b="1" spc="35" dirty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</a:rPr>
              <a:t>genocide</a:t>
            </a:r>
            <a:endParaRPr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475" y="1378467"/>
            <a:ext cx="7324090" cy="611258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65"/>
              </a:spcBef>
            </a:pPr>
            <a:r>
              <a:rPr sz="2000" dirty="0"/>
              <a:t>Article</a:t>
            </a:r>
            <a:r>
              <a:rPr sz="2000" spc="-65" dirty="0"/>
              <a:t> </a:t>
            </a:r>
            <a:r>
              <a:rPr sz="2000" spc="-105" dirty="0"/>
              <a:t>370:</a:t>
            </a:r>
            <a:r>
              <a:rPr sz="2000" spc="-145" dirty="0"/>
              <a:t> </a:t>
            </a:r>
            <a:r>
              <a:rPr sz="2000" dirty="0"/>
              <a:t>Temporary</a:t>
            </a:r>
            <a:r>
              <a:rPr sz="2000" spc="-140" dirty="0"/>
              <a:t> </a:t>
            </a:r>
            <a:r>
              <a:rPr sz="2000" dirty="0"/>
              <a:t>Provisions</a:t>
            </a:r>
            <a:r>
              <a:rPr sz="2000" spc="-145" dirty="0"/>
              <a:t> </a:t>
            </a:r>
            <a:r>
              <a:rPr sz="2000" dirty="0"/>
              <a:t>with</a:t>
            </a:r>
            <a:r>
              <a:rPr sz="2000" spc="-60" dirty="0"/>
              <a:t> </a:t>
            </a:r>
            <a:r>
              <a:rPr sz="2000" spc="65" dirty="0"/>
              <a:t>regards </a:t>
            </a:r>
            <a:r>
              <a:rPr sz="2000" dirty="0"/>
              <a:t>to</a:t>
            </a:r>
            <a:r>
              <a:rPr sz="2000" spc="-100" dirty="0"/>
              <a:t> </a:t>
            </a:r>
            <a:r>
              <a:rPr sz="2000" dirty="0"/>
              <a:t>the</a:t>
            </a:r>
            <a:r>
              <a:rPr sz="2000" spc="-100" dirty="0"/>
              <a:t> </a:t>
            </a:r>
            <a:r>
              <a:rPr sz="2000" dirty="0"/>
              <a:t>state</a:t>
            </a:r>
            <a:r>
              <a:rPr sz="2000" spc="-95" dirty="0"/>
              <a:t> </a:t>
            </a:r>
            <a:r>
              <a:rPr sz="2000" dirty="0"/>
              <a:t>of</a:t>
            </a:r>
            <a:r>
              <a:rPr sz="2000" spc="-235" dirty="0"/>
              <a:t> </a:t>
            </a:r>
            <a:r>
              <a:rPr sz="2000" spc="75" dirty="0"/>
              <a:t>Jammu</a:t>
            </a:r>
            <a:r>
              <a:rPr sz="2000" spc="-100" dirty="0"/>
              <a:t> </a:t>
            </a:r>
            <a:r>
              <a:rPr sz="2000" spc="85" dirty="0"/>
              <a:t>and</a:t>
            </a:r>
            <a:r>
              <a:rPr sz="2000" spc="-100" dirty="0"/>
              <a:t> </a:t>
            </a:r>
            <a:r>
              <a:rPr sz="2000" spc="40" dirty="0"/>
              <a:t>Kashmir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1383" y="2388666"/>
            <a:ext cx="6137910" cy="2726387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40360" indent="-327660">
              <a:lnSpc>
                <a:spcPct val="100000"/>
              </a:lnSpc>
              <a:spcBef>
                <a:spcPts val="340"/>
              </a:spcBef>
              <a:buFont typeface="Arial"/>
              <a:buChar char="●"/>
              <a:tabLst>
                <a:tab pos="340360" algn="l"/>
              </a:tabLst>
            </a:pPr>
            <a:r>
              <a:rPr sz="1200" spc="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sz="12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ENTIRELY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scrapped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only sec b with demonic 35A removed  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036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403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Prevented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“non-Kashmiris”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buying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property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7560" lvl="1" indent="-312420">
              <a:lnSpc>
                <a:spcPct val="100000"/>
              </a:lnSpc>
              <a:spcBef>
                <a:spcPts val="245"/>
              </a:spcBef>
              <a:buFont typeface="Arial"/>
              <a:buChar char="○"/>
              <a:tabLst>
                <a:tab pos="7975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Section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35A,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J+K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govt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would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decide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“permanent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resident”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7560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7975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Denied</a:t>
            </a:r>
            <a:r>
              <a:rPr sz="12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voting</a:t>
            </a:r>
            <a:r>
              <a:rPr sz="12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rights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thousands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Hindus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partition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0360" indent="-327660">
              <a:lnSpc>
                <a:spcPct val="100000"/>
              </a:lnSpc>
              <a:spcBef>
                <a:spcPts val="175"/>
              </a:spcBef>
              <a:buFont typeface="Arial"/>
              <a:buChar char="●"/>
              <a:tabLst>
                <a:tab pos="3403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Discriminated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against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036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403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Barred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provisions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Indian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applying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Kashmir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7560" lvl="1" indent="-312420">
              <a:lnSpc>
                <a:spcPct val="100000"/>
              </a:lnSpc>
              <a:spcBef>
                <a:spcPts val="245"/>
              </a:spcBef>
              <a:buFont typeface="Arial"/>
              <a:buChar char="○"/>
              <a:tabLst>
                <a:tab pos="7975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marriage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laws,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LGBT</a:t>
            </a:r>
            <a:r>
              <a:rPr sz="1200" spc="-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7560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7975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Scheduled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Castes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Tribes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rightful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provisions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7560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797560" algn="l"/>
              </a:tabLst>
            </a:pP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Triple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Talaq</a:t>
            </a:r>
            <a:r>
              <a:rPr sz="1200" spc="-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0360" indent="-327660">
              <a:lnSpc>
                <a:spcPct val="100000"/>
              </a:lnSpc>
              <a:spcBef>
                <a:spcPts val="175"/>
              </a:spcBef>
              <a:buFont typeface="Arial"/>
              <a:buChar char="●"/>
              <a:tabLst>
                <a:tab pos="340360" algn="l"/>
              </a:tabLst>
            </a:pP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“Demographic</a:t>
            </a:r>
            <a:r>
              <a:rPr sz="12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change”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’….much needed to restore the syncretic fabric of the vale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7560" lvl="1" indent="-312420">
              <a:lnSpc>
                <a:spcPct val="100000"/>
              </a:lnSpc>
              <a:spcBef>
                <a:spcPts val="245"/>
              </a:spcBef>
              <a:buFont typeface="Arial"/>
              <a:buChar char="○"/>
              <a:tabLst>
                <a:tab pos="79756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legal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peaceful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migration,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commerce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ﬂow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7560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797560" algn="l"/>
              </a:tabLst>
            </a:pPr>
            <a:r>
              <a:rPr sz="1200" spc="5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sz="1200" spc="-8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theocratic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violent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effort</a:t>
            </a:r>
            <a:r>
              <a:rPr sz="1200" spc="-8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cleanse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those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venerable</a:t>
            </a:r>
            <a:r>
              <a:rPr sz="1200" spc="-8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</a:t>
            </a:r>
            <a:r>
              <a:rPr sz="1200" spc="-8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We</a:t>
            </a:r>
            <a:r>
              <a:rPr spc="-145" dirty="0"/>
              <a:t> </a:t>
            </a:r>
            <a:r>
              <a:rPr spc="75" dirty="0"/>
              <a:t>need</a:t>
            </a:r>
            <a:r>
              <a:rPr spc="-220" dirty="0"/>
              <a:t> </a:t>
            </a:r>
            <a:r>
              <a:rPr dirty="0"/>
              <a:t>your</a:t>
            </a:r>
            <a:r>
              <a:rPr spc="-200" dirty="0"/>
              <a:t> </a:t>
            </a:r>
            <a:r>
              <a:rPr spc="-10" dirty="0"/>
              <a:t>help!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012" y="1830355"/>
            <a:ext cx="7225030" cy="2406428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6235" indent="-343535">
              <a:spcBef>
                <a:spcPts val="400"/>
              </a:spcBef>
              <a:buFont typeface="Arial"/>
              <a:buChar char="●"/>
              <a:tabLst>
                <a:tab pos="356235" algn="l"/>
              </a:tabLst>
            </a:pP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…….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Regard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political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beliefs,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faith,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nationality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56235" indent="-343535">
              <a:spcBef>
                <a:spcPts val="400"/>
              </a:spcBef>
              <a:buFont typeface="Arial"/>
              <a:buChar char="●"/>
              <a:tabLst>
                <a:tab pos="356235" algn="l"/>
              </a:tabLst>
            </a:pP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this that Hinduism/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Sanatan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Dharmic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traditions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existed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more than 5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000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years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before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advent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Islam</a:t>
            </a:r>
            <a:r>
              <a:rPr lang="en-US" sz="12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Kashmir. And now it is almost becoming non-existent there.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marR="5080" indent="-344170">
              <a:lnSpc>
                <a:spcPct val="116700"/>
              </a:lnSpc>
              <a:buFont typeface="Arial"/>
              <a:buChar char="●"/>
              <a:tabLst>
                <a:tab pos="356235" algn="l"/>
              </a:tabLst>
            </a:pPr>
            <a:r>
              <a:rPr sz="1200" spc="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fellow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Indians,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but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friends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associates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believe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everyone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practice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their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beliefs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maintain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their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identity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dignity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peace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marR="514350" indent="-344170">
              <a:lnSpc>
                <a:spcPct val="116700"/>
              </a:lnSpc>
              <a:buFont typeface="Arial"/>
              <a:buChar char="●"/>
              <a:tabLst>
                <a:tab pos="356235" algn="l"/>
              </a:tabLst>
            </a:pP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sz="1200" b="1" spc="-114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assert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9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9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truth</a:t>
            </a:r>
            <a:r>
              <a:rPr sz="1200" b="1" spc="-114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7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14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3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sz="1200" b="1" spc="-10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happened </a:t>
            </a:r>
            <a:r>
              <a:rPr sz="1200" b="1" spc="-7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Kashmir’s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aboriginal</a:t>
            </a:r>
            <a:r>
              <a:rPr sz="1200" b="1" spc="-10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Hindu minority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13435" lvl="1" indent="-344170">
              <a:lnSpc>
                <a:spcPct val="100000"/>
              </a:lnSpc>
              <a:spcBef>
                <a:spcPts val="295"/>
              </a:spcBef>
              <a:buFont typeface="Arial"/>
              <a:buChar char="○"/>
              <a:tabLst>
                <a:tab pos="8134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oppression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continues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</a:t>
            </a:r>
            <a:r>
              <a:rPr lang="en-US"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Kashmiri </a:t>
            </a:r>
            <a:r>
              <a:rPr lang="en-US" sz="1200" spc="-2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hindu</a:t>
            </a:r>
            <a:r>
              <a:rPr lang="en-US"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killings still going on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indent="-343535">
              <a:lnSpc>
                <a:spcPct val="100000"/>
              </a:lnSpc>
              <a:spcBef>
                <a:spcPts val="300"/>
              </a:spcBef>
              <a:buFont typeface="Arial"/>
              <a:buChar char="●"/>
              <a:tabLst>
                <a:tab pos="356235" algn="l"/>
              </a:tabLst>
            </a:pP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sz="1200" b="1" spc="-114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assert</a:t>
            </a:r>
            <a:r>
              <a:rPr sz="1200" b="1" spc="-10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9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importance</a:t>
            </a:r>
            <a:r>
              <a:rPr sz="1200" b="1" spc="-114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7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5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Article</a:t>
            </a:r>
            <a:r>
              <a:rPr sz="1200" b="1" spc="-114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9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370’s</a:t>
            </a:r>
            <a:r>
              <a:rPr sz="1200" b="1" spc="-10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abrogation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marR="547370" indent="-344170">
              <a:lnSpc>
                <a:spcPct val="116700"/>
              </a:lnSpc>
              <a:buFont typeface="Arial"/>
              <a:buChar char="●"/>
              <a:tabLst>
                <a:tab pos="356235" algn="l"/>
              </a:tabLst>
            </a:pP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sz="1200" b="1" spc="-14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</a:t>
            </a:r>
            <a:r>
              <a:rPr sz="1200" b="1" spc="-13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9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prevent</a:t>
            </a:r>
            <a:r>
              <a:rPr sz="1200" b="1" spc="-13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9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200" b="1" spc="-13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hijacking</a:t>
            </a:r>
            <a:r>
              <a:rPr sz="1200" b="1" spc="-14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b="1" spc="17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9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narratives</a:t>
            </a:r>
            <a:r>
              <a:rPr sz="1200" b="1" spc="-13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2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b="1" spc="-13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one-</a:t>
            </a:r>
            <a:r>
              <a:rPr sz="1200" b="1" spc="-9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sided</a:t>
            </a:r>
            <a:r>
              <a:rPr sz="1200" b="1" spc="-13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6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monopolistic </a:t>
            </a:r>
            <a:r>
              <a:rPr sz="1200" b="1" spc="-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viewpoints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13435" lvl="1" indent="-344170">
              <a:lnSpc>
                <a:spcPct val="100000"/>
              </a:lnSpc>
              <a:spcBef>
                <a:spcPts val="300"/>
              </a:spcBef>
              <a:buFont typeface="Arial"/>
              <a:buChar char="○"/>
              <a:tabLst>
                <a:tab pos="813435" algn="l"/>
              </a:tabLst>
            </a:pPr>
            <a:r>
              <a:rPr sz="1200" spc="-10" dirty="0">
                <a:latin typeface="Tahoma"/>
                <a:cs typeface="Tahoma"/>
              </a:rPr>
              <a:t>Speak</a:t>
            </a:r>
            <a:r>
              <a:rPr sz="1200" spc="-170" dirty="0">
                <a:latin typeface="Tahoma"/>
                <a:cs typeface="Tahoma"/>
              </a:rPr>
              <a:t> </a:t>
            </a:r>
            <a:r>
              <a:rPr sz="1200" spc="-20" dirty="0">
                <a:latin typeface="Tahoma"/>
                <a:cs typeface="Tahoma"/>
              </a:rPr>
              <a:t>out!</a:t>
            </a:r>
            <a:endParaRPr sz="12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Brief</a:t>
            </a:r>
            <a:r>
              <a:rPr spc="-190" dirty="0"/>
              <a:t> </a:t>
            </a:r>
            <a:r>
              <a:rPr spc="-10" dirty="0"/>
              <a:t>History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08371" y="1830362"/>
            <a:ext cx="7407275" cy="23998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855" marR="5080" indent="-351790">
              <a:lnSpc>
                <a:spcPct val="113300"/>
              </a:lnSpc>
              <a:spcBef>
                <a:spcPts val="100"/>
              </a:spcBef>
              <a:buFont typeface="Arial"/>
              <a:buChar char="●"/>
              <a:tabLst>
                <a:tab pos="363855" algn="l"/>
              </a:tabLst>
            </a:pP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Seat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(Sharda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Peeth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Vedic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times,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Hindu/Buddhist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universities,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temples,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science,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arts+culture.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Ties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Chinese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Buddhists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Shaivite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schools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India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Grammer (</a:t>
            </a:r>
            <a:r>
              <a:rPr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Pannini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Kashmir Shaivism (</a:t>
            </a:r>
            <a:r>
              <a:rPr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Abhinavagupta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,Tantra,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Samved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(music), Ayurveda (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Charak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),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Natya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-Shastra &amp; so on – all originate from Kashmir.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3855" indent="-351155">
              <a:lnSpc>
                <a:spcPct val="100000"/>
              </a:lnSpc>
              <a:spcBef>
                <a:spcPts val="254"/>
              </a:spcBef>
              <a:buFont typeface="Arial"/>
              <a:buChar char="●"/>
              <a:tabLst>
                <a:tab pos="363855" algn="l"/>
              </a:tabLst>
            </a:pP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Islamic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invasions: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1330-1819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Forced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conversion,</a:t>
            </a:r>
            <a:r>
              <a:rPr sz="12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Jizyah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Destruction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temples,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replacement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</a:t>
            </a:r>
            <a:r>
              <a:rPr lang="en-US"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script</a:t>
            </a:r>
            <a:r>
              <a:rPr sz="12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Islamic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Massacres,</a:t>
            </a:r>
            <a:r>
              <a:rPr sz="1200" spc="-1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sexual</a:t>
            </a:r>
            <a:r>
              <a:rPr sz="1200" spc="-1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violence,</a:t>
            </a:r>
            <a:r>
              <a:rPr sz="1200" spc="-1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1200" spc="-1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Seven</a:t>
            </a:r>
            <a:r>
              <a:rPr sz="1200" spc="-1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Exoduses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Aurangzeb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Guru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Tegh</a:t>
            </a:r>
            <a:r>
              <a:rPr sz="1200" spc="-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Bahadur</a:t>
            </a:r>
            <a:r>
              <a:rPr sz="12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Sahib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3855" indent="-351155">
              <a:lnSpc>
                <a:spcPct val="100000"/>
              </a:lnSpc>
              <a:spcBef>
                <a:spcPts val="254"/>
              </a:spcBef>
              <a:buFont typeface="Arial"/>
              <a:buChar char="●"/>
              <a:tabLst>
                <a:tab pos="36385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Extinguish</a:t>
            </a:r>
            <a:r>
              <a:rPr sz="1200" spc="-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Hindu</a:t>
            </a:r>
            <a:r>
              <a:rPr sz="12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identity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3855" indent="-351155">
              <a:lnSpc>
                <a:spcPct val="100000"/>
              </a:lnSpc>
              <a:spcBef>
                <a:spcPts val="254"/>
              </a:spcBef>
              <a:buFont typeface="Arial"/>
              <a:buChar char="●"/>
              <a:tabLst>
                <a:tab pos="36385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Sikh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Dogra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rule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British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brought some relief from the continuous onslaught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Contemporary</a:t>
            </a:r>
            <a:r>
              <a:rPr spc="235" dirty="0"/>
              <a:t> </a:t>
            </a:r>
            <a:r>
              <a:rPr spc="-10" dirty="0"/>
              <a:t>History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8371" y="1886362"/>
            <a:ext cx="5814695" cy="2646237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63855" indent="-351155">
              <a:lnSpc>
                <a:spcPct val="100000"/>
              </a:lnSpc>
              <a:spcBef>
                <a:spcPts val="355"/>
              </a:spcBef>
              <a:buFont typeface="Arial"/>
              <a:buChar char="●"/>
              <a:tabLst>
                <a:tab pos="363855" algn="l"/>
              </a:tabLst>
            </a:pPr>
            <a:r>
              <a:rPr sz="1200" spc="-10" dirty="0">
                <a:latin typeface="Tahoma"/>
                <a:cs typeface="Tahoma"/>
              </a:rPr>
              <a:t>Independence</a:t>
            </a:r>
            <a:r>
              <a:rPr sz="1200" spc="-18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and</a:t>
            </a:r>
            <a:r>
              <a:rPr sz="1200" spc="-18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Partition</a:t>
            </a:r>
            <a:endParaRPr sz="1200" dirty="0">
              <a:latin typeface="Tahoma"/>
              <a:cs typeface="Tahoma"/>
            </a:endParaRPr>
          </a:p>
          <a:p>
            <a:pPr marL="363855" indent="-351155">
              <a:lnSpc>
                <a:spcPct val="100000"/>
              </a:lnSpc>
              <a:spcBef>
                <a:spcPts val="254"/>
              </a:spcBef>
              <a:buFont typeface="Arial"/>
              <a:buChar char="●"/>
              <a:tabLst>
                <a:tab pos="363855" algn="l"/>
              </a:tabLst>
            </a:pPr>
            <a:r>
              <a:rPr sz="1200" dirty="0">
                <a:latin typeface="Tahoma"/>
                <a:cs typeface="Tahoma"/>
              </a:rPr>
              <a:t>“Kabuli”</a:t>
            </a:r>
            <a:r>
              <a:rPr sz="1200" spc="-12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Raiders</a:t>
            </a:r>
            <a:r>
              <a:rPr sz="1200" spc="-120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--</a:t>
            </a:r>
            <a:r>
              <a:rPr sz="1200" spc="-12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Invasion</a:t>
            </a:r>
            <a:r>
              <a:rPr sz="1200" spc="-12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by</a:t>
            </a:r>
            <a:r>
              <a:rPr sz="1200" spc="-114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Pakistani</a:t>
            </a:r>
            <a:r>
              <a:rPr sz="1200" spc="-12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proxies</a:t>
            </a:r>
            <a:endParaRPr sz="1200" dirty="0">
              <a:latin typeface="Tahoma"/>
              <a:cs typeface="Tahoma"/>
            </a:endParaRPr>
          </a:p>
          <a:p>
            <a:pPr marL="363855" indent="-351155">
              <a:lnSpc>
                <a:spcPct val="100000"/>
              </a:lnSpc>
              <a:spcBef>
                <a:spcPts val="254"/>
              </a:spcBef>
              <a:buFont typeface="Arial"/>
              <a:buChar char="●"/>
              <a:tabLst>
                <a:tab pos="363855" algn="l"/>
              </a:tabLst>
            </a:pPr>
            <a:r>
              <a:rPr sz="1200" dirty="0">
                <a:latin typeface="Tahoma"/>
                <a:cs typeface="Tahoma"/>
              </a:rPr>
              <a:t>Accession</a:t>
            </a:r>
            <a:r>
              <a:rPr sz="1200" spc="-15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to</a:t>
            </a:r>
            <a:r>
              <a:rPr sz="1200" spc="-145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India</a:t>
            </a:r>
            <a:r>
              <a:rPr sz="1200" spc="-14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--</a:t>
            </a:r>
            <a:r>
              <a:rPr sz="1200" spc="-14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Instrument</a:t>
            </a:r>
            <a:r>
              <a:rPr sz="1200" spc="-14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of</a:t>
            </a:r>
            <a:r>
              <a:rPr sz="1200" spc="-14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Accession</a:t>
            </a:r>
            <a:endParaRPr sz="1200" dirty="0">
              <a:latin typeface="Tahoma"/>
              <a:cs typeface="Tahoma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spc="55" dirty="0">
                <a:latin typeface="Tahoma"/>
                <a:cs typeface="Tahoma"/>
              </a:rPr>
              <a:t>What</a:t>
            </a:r>
            <a:r>
              <a:rPr sz="1200" spc="-19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was</a:t>
            </a:r>
            <a:r>
              <a:rPr sz="1200" spc="-19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included?</a:t>
            </a:r>
            <a:endParaRPr sz="1200" dirty="0">
              <a:latin typeface="Tahoma"/>
              <a:cs typeface="Tahoma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dirty="0">
                <a:latin typeface="Tahoma"/>
                <a:cs typeface="Tahoma"/>
              </a:rPr>
              <a:t>Commerce,</a:t>
            </a:r>
            <a:r>
              <a:rPr sz="1200" spc="-16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Defense,</a:t>
            </a:r>
            <a:r>
              <a:rPr sz="1200" spc="-15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Communications</a:t>
            </a:r>
            <a:r>
              <a:rPr sz="1200" spc="-155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as</a:t>
            </a:r>
            <a:r>
              <a:rPr sz="1200" spc="-15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federal</a:t>
            </a:r>
            <a:r>
              <a:rPr sz="1200" spc="-15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powers</a:t>
            </a:r>
            <a:endParaRPr sz="1200" dirty="0">
              <a:latin typeface="Tahoma"/>
              <a:cs typeface="Tahoma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spc="50" dirty="0">
                <a:latin typeface="Tahoma"/>
                <a:cs typeface="Tahoma"/>
              </a:rPr>
              <a:t>Article</a:t>
            </a:r>
            <a:r>
              <a:rPr sz="1200" spc="-180" dirty="0">
                <a:latin typeface="Tahoma"/>
                <a:cs typeface="Tahoma"/>
              </a:rPr>
              <a:t> </a:t>
            </a:r>
            <a:r>
              <a:rPr sz="1200" spc="50" dirty="0">
                <a:latin typeface="Tahoma"/>
                <a:cs typeface="Tahoma"/>
              </a:rPr>
              <a:t>370</a:t>
            </a:r>
            <a:r>
              <a:rPr sz="1200" spc="-175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as</a:t>
            </a:r>
            <a:r>
              <a:rPr sz="1200" spc="-175" dirty="0">
                <a:latin typeface="Tahoma"/>
                <a:cs typeface="Tahoma"/>
              </a:rPr>
              <a:t> </a:t>
            </a:r>
            <a:r>
              <a:rPr sz="1200" spc="-40" dirty="0">
                <a:latin typeface="Tahoma"/>
                <a:cs typeface="Tahoma"/>
              </a:rPr>
              <a:t>a</a:t>
            </a:r>
            <a:r>
              <a:rPr sz="1200" spc="-180" dirty="0">
                <a:latin typeface="Tahoma"/>
                <a:cs typeface="Tahoma"/>
              </a:rPr>
              <a:t> </a:t>
            </a:r>
            <a:r>
              <a:rPr sz="1200" spc="-25" dirty="0">
                <a:latin typeface="Tahoma"/>
                <a:cs typeface="Tahoma"/>
              </a:rPr>
              <a:t>Temporary</a:t>
            </a:r>
            <a:r>
              <a:rPr sz="1200" spc="-17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Provision</a:t>
            </a:r>
            <a:endParaRPr sz="1200" dirty="0">
              <a:latin typeface="Tahoma"/>
              <a:cs typeface="Tahoma"/>
            </a:endParaRPr>
          </a:p>
          <a:p>
            <a:pPr marL="363855" indent="-351155">
              <a:lnSpc>
                <a:spcPct val="100000"/>
              </a:lnSpc>
              <a:spcBef>
                <a:spcPts val="254"/>
              </a:spcBef>
              <a:buFont typeface="Arial"/>
              <a:buChar char="●"/>
              <a:tabLst>
                <a:tab pos="363855" algn="l"/>
              </a:tabLst>
            </a:pPr>
            <a:r>
              <a:rPr sz="1200" dirty="0">
                <a:latin typeface="Tahoma"/>
                <a:cs typeface="Tahoma"/>
              </a:rPr>
              <a:t>“Muslim</a:t>
            </a:r>
            <a:r>
              <a:rPr sz="1200" spc="-3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-</a:t>
            </a:r>
            <a:r>
              <a:rPr sz="1200" spc="-3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Majority”</a:t>
            </a:r>
            <a:r>
              <a:rPr sz="1200" spc="-30" dirty="0">
                <a:latin typeface="Tahoma"/>
                <a:cs typeface="Tahoma"/>
              </a:rPr>
              <a:t> </a:t>
            </a:r>
            <a:r>
              <a:rPr sz="1200" spc="-50" dirty="0">
                <a:latin typeface="Tahoma"/>
                <a:cs typeface="Tahoma"/>
              </a:rPr>
              <a:t>?</a:t>
            </a:r>
            <a:endParaRPr sz="1200" dirty="0">
              <a:latin typeface="Tahoma"/>
              <a:cs typeface="Tahoma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spc="-30" dirty="0">
                <a:latin typeface="Tahoma"/>
                <a:cs typeface="Tahoma"/>
              </a:rPr>
              <a:t>68-</a:t>
            </a:r>
            <a:r>
              <a:rPr sz="1200" spc="-25" dirty="0">
                <a:latin typeface="Tahoma"/>
                <a:cs typeface="Tahoma"/>
              </a:rPr>
              <a:t>17%</a:t>
            </a:r>
            <a:endParaRPr sz="1200" dirty="0">
              <a:latin typeface="Tahoma"/>
              <a:cs typeface="Tahoma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spc="-20" dirty="0">
                <a:latin typeface="Tahoma"/>
                <a:cs typeface="Tahoma"/>
              </a:rPr>
              <a:t>Jammu</a:t>
            </a:r>
            <a:r>
              <a:rPr sz="1200" spc="-130" dirty="0">
                <a:latin typeface="Tahoma"/>
                <a:cs typeface="Tahoma"/>
              </a:rPr>
              <a:t> </a:t>
            </a:r>
            <a:r>
              <a:rPr sz="1200" spc="-250" dirty="0">
                <a:latin typeface="Tahoma"/>
                <a:cs typeface="Tahoma"/>
              </a:rPr>
              <a:t>+</a:t>
            </a:r>
            <a:r>
              <a:rPr sz="1200" spc="-13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Kashmir</a:t>
            </a:r>
            <a:r>
              <a:rPr sz="1200" spc="-125" dirty="0">
                <a:latin typeface="Tahoma"/>
                <a:cs typeface="Tahoma"/>
              </a:rPr>
              <a:t> </a:t>
            </a:r>
            <a:r>
              <a:rPr sz="1200" spc="-250" dirty="0">
                <a:latin typeface="Tahoma"/>
                <a:cs typeface="Tahoma"/>
              </a:rPr>
              <a:t>+</a:t>
            </a:r>
            <a:r>
              <a:rPr sz="1200" spc="-13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Ladakh</a:t>
            </a:r>
            <a:r>
              <a:rPr sz="1200" spc="-125" dirty="0">
                <a:latin typeface="Tahoma"/>
                <a:cs typeface="Tahoma"/>
              </a:rPr>
              <a:t> </a:t>
            </a:r>
            <a:r>
              <a:rPr sz="1200" spc="-250" dirty="0">
                <a:latin typeface="Tahoma"/>
                <a:cs typeface="Tahoma"/>
              </a:rPr>
              <a:t>+</a:t>
            </a:r>
            <a:r>
              <a:rPr sz="1200" spc="-13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Gilgit-</a:t>
            </a:r>
            <a:r>
              <a:rPr sz="1200" spc="-10" dirty="0">
                <a:latin typeface="Tahoma"/>
                <a:cs typeface="Tahoma"/>
              </a:rPr>
              <a:t>Baltistan</a:t>
            </a:r>
            <a:endParaRPr sz="1200" dirty="0">
              <a:latin typeface="Tahoma"/>
              <a:cs typeface="Tahoma"/>
            </a:endParaRPr>
          </a:p>
          <a:p>
            <a:pPr marL="363855" indent="-351155">
              <a:lnSpc>
                <a:spcPct val="100000"/>
              </a:lnSpc>
              <a:spcBef>
                <a:spcPts val="254"/>
              </a:spcBef>
              <a:buFont typeface="Arial"/>
              <a:buChar char="●"/>
              <a:tabLst>
                <a:tab pos="363855" algn="l"/>
              </a:tabLst>
            </a:pPr>
            <a:r>
              <a:rPr sz="1200" spc="125" dirty="0">
                <a:latin typeface="Tahoma"/>
                <a:cs typeface="Tahoma"/>
              </a:rPr>
              <a:t>UN</a:t>
            </a:r>
            <a:r>
              <a:rPr sz="1200" spc="-17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mediation</a:t>
            </a:r>
            <a:r>
              <a:rPr sz="1200" spc="-17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and</a:t>
            </a:r>
            <a:r>
              <a:rPr sz="1200" spc="-17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plebiscite?</a:t>
            </a:r>
            <a:endParaRPr sz="1200" dirty="0">
              <a:latin typeface="Tahoma"/>
              <a:cs typeface="Tahoma"/>
            </a:endParaRPr>
          </a:p>
          <a:p>
            <a:pPr marL="821055" lvl="1" indent="-351790">
              <a:lnSpc>
                <a:spcPct val="100000"/>
              </a:lnSpc>
              <a:spcBef>
                <a:spcPts val="254"/>
              </a:spcBef>
              <a:buFont typeface="Arial"/>
              <a:buChar char="○"/>
              <a:tabLst>
                <a:tab pos="821055" algn="l"/>
              </a:tabLst>
            </a:pPr>
            <a:r>
              <a:rPr sz="1200" dirty="0">
                <a:latin typeface="Tahoma"/>
                <a:cs typeface="Tahoma"/>
              </a:rPr>
              <a:t>Initial</a:t>
            </a:r>
            <a:r>
              <a:rPr sz="1200" spc="-14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conditions</a:t>
            </a:r>
            <a:r>
              <a:rPr sz="1200" spc="-14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not</a:t>
            </a:r>
            <a:r>
              <a:rPr sz="1200" spc="-14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met</a:t>
            </a:r>
            <a:r>
              <a:rPr sz="1200" spc="-14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by</a:t>
            </a:r>
            <a:r>
              <a:rPr sz="1200" spc="-14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Pakistan</a:t>
            </a:r>
            <a:r>
              <a:rPr lang="en-US" sz="1200" spc="-10" dirty="0">
                <a:latin typeface="Tahoma"/>
                <a:cs typeface="Tahoma"/>
              </a:rPr>
              <a:t> thereby not letting plebiscite to happen</a:t>
            </a:r>
            <a:endParaRPr sz="12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475" y="1378467"/>
            <a:ext cx="29692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Ethnic</a:t>
            </a:r>
            <a:r>
              <a:rPr spc="-40" dirty="0"/>
              <a:t> </a:t>
            </a:r>
            <a:r>
              <a:rPr spc="-45" dirty="0"/>
              <a:t>Cleansing....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012" y="1777530"/>
            <a:ext cx="7341234" cy="2662267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6235" indent="-343535">
              <a:lnSpc>
                <a:spcPct val="100000"/>
              </a:lnSpc>
              <a:spcBef>
                <a:spcPts val="400"/>
              </a:spcBef>
              <a:buFont typeface="Arial"/>
              <a:buChar char="●"/>
              <a:tabLst>
                <a:tab pos="3562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</a:t>
            </a:r>
            <a:r>
              <a:rPr sz="1200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Tupac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13435" marR="1071245" lvl="1" indent="-344170">
              <a:lnSpc>
                <a:spcPct val="116700"/>
              </a:lnSpc>
              <a:buFont typeface="Arial"/>
              <a:buChar char="○"/>
              <a:tabLst>
                <a:tab pos="8134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Pakistani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ﬁnancing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Islamic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terrorists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(Lashkar-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Toiba,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Hizbul-e-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Mujahideen)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13435" lvl="1" indent="-344170">
              <a:lnSpc>
                <a:spcPct val="100000"/>
              </a:lnSpc>
              <a:spcBef>
                <a:spcPts val="300"/>
              </a:spcBef>
              <a:buFont typeface="Arial"/>
              <a:buChar char="○"/>
              <a:tabLst>
                <a:tab pos="8134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Bleed</a:t>
            </a:r>
            <a:r>
              <a:rPr sz="12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India</a:t>
            </a:r>
            <a:r>
              <a:rPr sz="12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sz="12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thousand</a:t>
            </a:r>
            <a:r>
              <a:rPr sz="12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cuts,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“rigged</a:t>
            </a:r>
            <a:r>
              <a:rPr sz="12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elections”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13435" lvl="1" indent="-344170">
              <a:lnSpc>
                <a:spcPct val="100000"/>
              </a:lnSpc>
              <a:spcBef>
                <a:spcPts val="300"/>
              </a:spcBef>
              <a:buFont typeface="Arial"/>
              <a:buChar char="○"/>
              <a:tabLst>
                <a:tab pos="8134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Kashmir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purely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Islamic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Nizam-e-Mustafa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(JKLF)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indent="-343535">
              <a:lnSpc>
                <a:spcPct val="100000"/>
              </a:lnSpc>
              <a:spcBef>
                <a:spcPts val="300"/>
              </a:spcBef>
              <a:buFont typeface="Arial"/>
              <a:buChar char="●"/>
              <a:tabLst>
                <a:tab pos="3562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Terrorists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neighbors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openly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murdered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many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Kashmiri</a:t>
            </a:r>
            <a:r>
              <a:rPr sz="1200" spc="-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Pandits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13435" lvl="1" indent="-344170">
              <a:lnSpc>
                <a:spcPct val="100000"/>
              </a:lnSpc>
              <a:spcBef>
                <a:spcPts val="300"/>
              </a:spcBef>
              <a:buFont typeface="Arial"/>
              <a:buChar char="○"/>
              <a:tabLst>
                <a:tab pos="813435" algn="l"/>
              </a:tabLst>
            </a:pPr>
            <a:r>
              <a:rPr sz="1200" spc="-2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Shooting,</a:t>
            </a:r>
            <a:r>
              <a:rPr sz="1200" spc="-14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Grenades,</a:t>
            </a:r>
            <a:r>
              <a:rPr sz="1200" spc="-14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Slicing</a:t>
            </a:r>
            <a:r>
              <a:rPr sz="1200" spc="-14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</a:t>
            </a:r>
            <a:r>
              <a:rPr sz="1200" spc="-14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machinery,</a:t>
            </a:r>
            <a:r>
              <a:rPr sz="1200" spc="-145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Dismembering,</a:t>
            </a:r>
            <a:r>
              <a:rPr sz="1200" spc="-14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Drowning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indent="-343535">
              <a:lnSpc>
                <a:spcPct val="100000"/>
              </a:lnSpc>
              <a:spcBef>
                <a:spcPts val="300"/>
              </a:spcBef>
              <a:buFont typeface="Arial"/>
              <a:buChar char="●"/>
              <a:tabLst>
                <a:tab pos="3562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Newspaper</a:t>
            </a:r>
            <a:r>
              <a:rPr sz="12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threats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marR="5080" indent="-344170">
              <a:lnSpc>
                <a:spcPct val="116700"/>
              </a:lnSpc>
              <a:buFont typeface="Arial"/>
              <a:buChar char="●"/>
              <a:tabLst>
                <a:tab pos="3562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Mosques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blared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loudspeakers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“Ralive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(Convert),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Galive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(Perish)</a:t>
            </a:r>
            <a:r>
              <a:rPr sz="1200" spc="-1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</a:t>
            </a:r>
            <a:r>
              <a:rPr sz="12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Chalive </a:t>
            </a:r>
            <a:r>
              <a:rPr sz="12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(or</a:t>
            </a:r>
            <a:r>
              <a:rPr sz="1200" spc="-1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Flee)”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“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yahan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kya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chalega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….Nizam-e-Mustafa”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indent="-343535">
              <a:lnSpc>
                <a:spcPct val="100000"/>
              </a:lnSpc>
              <a:spcBef>
                <a:spcPts val="295"/>
              </a:spcBef>
              <a:buFont typeface="Arial"/>
              <a:buChar char="●"/>
              <a:tabLst>
                <a:tab pos="356235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Property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burned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looted,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extorted</a:t>
            </a:r>
            <a:r>
              <a:rPr sz="12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Hindus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“Distress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Sales”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6235" indent="-343535">
              <a:lnSpc>
                <a:spcPct val="100000"/>
              </a:lnSpc>
              <a:spcBef>
                <a:spcPts val="300"/>
              </a:spcBef>
              <a:buChar char="●"/>
              <a:tabLst>
                <a:tab pos="356235" algn="l"/>
              </a:tabLst>
            </a:pPr>
            <a:r>
              <a:rPr sz="1200" u="heavy" spc="-10" dirty="0">
                <a:uFill>
                  <a:solidFill>
                    <a:srgbClr val="00000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https://www.youtube.com/watch?v=DIvhSc8J1sg</a:t>
            </a:r>
            <a:endParaRPr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C44A0-411C-0ACD-E839-73D2E0EA7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75" y="1378467"/>
            <a:ext cx="6923405" cy="400110"/>
          </a:xfrm>
        </p:spPr>
        <p:txBody>
          <a:bodyPr/>
          <a:lstStyle/>
          <a:p>
            <a:r>
              <a:rPr lang="en-US" dirty="0"/>
              <a:t>  </a:t>
            </a:r>
            <a:r>
              <a:rPr lang="en-US" sz="1800" dirty="0"/>
              <a:t>a brief look into the chronology of ethnic cleansing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27305-7A01-AA9A-7511-35366317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8371" y="1830362"/>
            <a:ext cx="7407275" cy="600164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https://www.news18.com/news/india/timeline-of-terror-chronology-of-the-ethnic-cleansing-of-kashmiri-pandits-4880786.html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C8F68E-CFC0-69D6-8CC8-32F85BB29616}"/>
              </a:ext>
            </a:extLst>
          </p:cNvPr>
          <p:cNvSpPr txBox="1"/>
          <p:nvPr/>
        </p:nvSpPr>
        <p:spPr>
          <a:xfrm>
            <a:off x="942238" y="2454794"/>
            <a:ext cx="7848600" cy="245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980" indent="-335280">
              <a:lnSpc>
                <a:spcPct val="100000"/>
              </a:lnSpc>
              <a:spcBef>
                <a:spcPts val="270"/>
              </a:spcBef>
              <a:buFont typeface="Arial"/>
              <a:buChar char="●"/>
              <a:tabLst>
                <a:tab pos="347980" algn="l"/>
              </a:tabLst>
            </a:pPr>
            <a:endParaRPr lang="en-US" sz="1200" dirty="0">
              <a:latin typeface="Tahoma"/>
              <a:cs typeface="Tahoma"/>
            </a:endParaRPr>
          </a:p>
          <a:p>
            <a:pPr marL="347980" indent="-335280">
              <a:lnSpc>
                <a:spcPct val="100000"/>
              </a:lnSpc>
              <a:spcBef>
                <a:spcPts val="270"/>
              </a:spcBef>
              <a:buFont typeface="Arial"/>
              <a:buChar char="●"/>
              <a:tabLst>
                <a:tab pos="347980" algn="l"/>
              </a:tabLst>
            </a:pPr>
            <a:r>
              <a:rPr lang="en-US" sz="1200" dirty="0">
                <a:latin typeface="Tahoma"/>
                <a:cs typeface="Tahoma"/>
              </a:rPr>
              <a:t>Killing prominent </a:t>
            </a:r>
            <a:r>
              <a:rPr lang="en-US" sz="1200" dirty="0" err="1">
                <a:latin typeface="Tahoma"/>
                <a:cs typeface="Tahoma"/>
              </a:rPr>
              <a:t>hindus</a:t>
            </a:r>
            <a:r>
              <a:rPr lang="en-US" sz="1200" dirty="0">
                <a:latin typeface="Tahoma"/>
                <a:cs typeface="Tahoma"/>
              </a:rPr>
              <a:t> like Tika Lal </a:t>
            </a:r>
            <a:r>
              <a:rPr lang="en-US" sz="1200" dirty="0" err="1">
                <a:latin typeface="Tahoma"/>
                <a:cs typeface="Tahoma"/>
              </a:rPr>
              <a:t>Taploo</a:t>
            </a:r>
            <a:r>
              <a:rPr lang="en-US" sz="1200" dirty="0">
                <a:latin typeface="Tahoma"/>
                <a:cs typeface="Tahoma"/>
              </a:rPr>
              <a:t>, Justice Neel Kant </a:t>
            </a:r>
            <a:r>
              <a:rPr lang="en-US" sz="1200" dirty="0" err="1">
                <a:latin typeface="Tahoma"/>
                <a:cs typeface="Tahoma"/>
              </a:rPr>
              <a:t>Ganjoo</a:t>
            </a:r>
            <a:r>
              <a:rPr lang="en-US" sz="1200" dirty="0">
                <a:latin typeface="Tahoma"/>
                <a:cs typeface="Tahoma"/>
              </a:rPr>
              <a:t>, </a:t>
            </a:r>
            <a:r>
              <a:rPr lang="en-US" sz="1200" dirty="0" err="1">
                <a:latin typeface="Tahoma"/>
                <a:cs typeface="Tahoma"/>
              </a:rPr>
              <a:t>Sarwanand</a:t>
            </a:r>
            <a:r>
              <a:rPr lang="en-US" sz="1200" dirty="0">
                <a:latin typeface="Tahoma"/>
                <a:cs typeface="Tahoma"/>
              </a:rPr>
              <a:t> </a:t>
            </a:r>
            <a:r>
              <a:rPr lang="en-US" sz="1200" dirty="0" err="1">
                <a:latin typeface="Tahoma"/>
                <a:cs typeface="Tahoma"/>
              </a:rPr>
              <a:t>Premi.Lassa</a:t>
            </a:r>
            <a:r>
              <a:rPr lang="en-US" sz="1200" dirty="0">
                <a:latin typeface="Tahoma"/>
                <a:cs typeface="Tahoma"/>
              </a:rPr>
              <a:t> Koul </a:t>
            </a:r>
            <a:r>
              <a:rPr lang="en-US" sz="1200" dirty="0" err="1">
                <a:latin typeface="Tahoma"/>
                <a:cs typeface="Tahoma"/>
              </a:rPr>
              <a:t>etc</a:t>
            </a:r>
            <a:r>
              <a:rPr lang="en-US" sz="1200" dirty="0">
                <a:latin typeface="Tahoma"/>
                <a:cs typeface="Tahoma"/>
              </a:rPr>
              <a:t> </a:t>
            </a:r>
            <a:r>
              <a:rPr lang="en-US" sz="1200" dirty="0" err="1">
                <a:latin typeface="Tahoma"/>
                <a:cs typeface="Tahoma"/>
              </a:rPr>
              <a:t>etc</a:t>
            </a:r>
            <a:endParaRPr lang="en-US" sz="1200" dirty="0">
              <a:latin typeface="Tahoma"/>
              <a:cs typeface="Tahoma"/>
            </a:endParaRPr>
          </a:p>
          <a:p>
            <a:pPr marL="347980" indent="-335280">
              <a:lnSpc>
                <a:spcPct val="100000"/>
              </a:lnSpc>
              <a:spcBef>
                <a:spcPts val="270"/>
              </a:spcBef>
              <a:buFont typeface="Arial"/>
              <a:buChar char="●"/>
              <a:tabLst>
                <a:tab pos="347980" algn="l"/>
              </a:tabLst>
            </a:pPr>
            <a:r>
              <a:rPr lang="en-US" sz="1200" dirty="0">
                <a:latin typeface="Tahoma"/>
                <a:cs typeface="Tahoma"/>
              </a:rPr>
              <a:t>Gruesome</a:t>
            </a:r>
            <a:r>
              <a:rPr lang="en-US" sz="1200" spc="-135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sexual</a:t>
            </a:r>
            <a:r>
              <a:rPr lang="en-US" sz="1200" spc="-13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violence</a:t>
            </a:r>
            <a:endParaRPr lang="en-US" sz="1200" dirty="0">
              <a:latin typeface="Tahoma"/>
              <a:cs typeface="Tahoma"/>
            </a:endParaRPr>
          </a:p>
          <a:p>
            <a:pPr marL="805180" lvl="1" indent="-335915">
              <a:lnSpc>
                <a:spcPct val="100000"/>
              </a:lnSpc>
              <a:spcBef>
                <a:spcPts val="270"/>
              </a:spcBef>
              <a:buFont typeface="Arial"/>
              <a:buChar char="○"/>
              <a:tabLst>
                <a:tab pos="805180" algn="l"/>
              </a:tabLst>
            </a:pPr>
            <a:r>
              <a:rPr lang="en-US" sz="1200" dirty="0">
                <a:latin typeface="Tahoma"/>
                <a:cs typeface="Tahoma"/>
              </a:rPr>
              <a:t>Girja</a:t>
            </a:r>
            <a:r>
              <a:rPr lang="en-US" sz="1200" spc="-155" dirty="0">
                <a:latin typeface="Tahoma"/>
                <a:cs typeface="Tahoma"/>
              </a:rPr>
              <a:t> </a:t>
            </a:r>
            <a:r>
              <a:rPr lang="en-US" sz="1200" spc="-10" dirty="0" err="1">
                <a:latin typeface="Tahoma"/>
                <a:cs typeface="Tahoma"/>
              </a:rPr>
              <a:t>Tickoo</a:t>
            </a:r>
            <a:r>
              <a:rPr lang="en-US" sz="1200" spc="-10" dirty="0">
                <a:latin typeface="Tahoma"/>
                <a:cs typeface="Tahoma"/>
              </a:rPr>
              <a:t>,</a:t>
            </a:r>
            <a:r>
              <a:rPr lang="en-US" sz="1200" spc="-15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Sarla</a:t>
            </a:r>
            <a:r>
              <a:rPr lang="en-US" sz="1200" spc="-15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Bhat,</a:t>
            </a:r>
            <a:r>
              <a:rPr lang="en-US" sz="1200" spc="125" dirty="0">
                <a:latin typeface="Tahoma"/>
                <a:cs typeface="Tahoma"/>
              </a:rPr>
              <a:t> </a:t>
            </a:r>
            <a:r>
              <a:rPr lang="en-US" sz="1200" spc="-30" dirty="0">
                <a:solidFill>
                  <a:srgbClr val="FF0000"/>
                </a:solidFill>
                <a:latin typeface="Tahoma"/>
                <a:cs typeface="Tahoma"/>
              </a:rPr>
              <a:t>gangrape</a:t>
            </a:r>
            <a:r>
              <a:rPr lang="en-US" sz="1200" spc="-1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200" spc="-10" dirty="0">
                <a:solidFill>
                  <a:srgbClr val="FF0000"/>
                </a:solidFill>
                <a:latin typeface="Tahoma"/>
                <a:cs typeface="Tahoma"/>
              </a:rPr>
              <a:t>and</a:t>
            </a:r>
            <a:r>
              <a:rPr lang="en-US" sz="1200" spc="-150" dirty="0">
                <a:solidFill>
                  <a:srgbClr val="FF0000"/>
                </a:solidFill>
                <a:latin typeface="Tahoma"/>
                <a:cs typeface="Tahoma"/>
              </a:rPr>
              <a:t> gruesome </a:t>
            </a:r>
            <a:r>
              <a:rPr lang="en-US" sz="1200" spc="-10" dirty="0">
                <a:solidFill>
                  <a:srgbClr val="FF0000"/>
                </a:solidFill>
                <a:latin typeface="Tahoma"/>
                <a:cs typeface="Tahoma"/>
              </a:rPr>
              <a:t>murder</a:t>
            </a:r>
            <a:endParaRPr lang="en-US" sz="1200" dirty="0">
              <a:latin typeface="Tahoma"/>
              <a:cs typeface="Tahoma"/>
            </a:endParaRPr>
          </a:p>
          <a:p>
            <a:pPr marL="347980" indent="-335280">
              <a:lnSpc>
                <a:spcPct val="100000"/>
              </a:lnSpc>
              <a:spcBef>
                <a:spcPts val="270"/>
              </a:spcBef>
              <a:buFont typeface="Arial"/>
              <a:buChar char="●"/>
              <a:tabLst>
                <a:tab pos="347980" algn="l"/>
              </a:tabLst>
            </a:pPr>
            <a:r>
              <a:rPr lang="en-US" sz="1200" dirty="0">
                <a:latin typeface="Tahoma"/>
                <a:cs typeface="Tahoma"/>
              </a:rPr>
              <a:t>Intention</a:t>
            </a:r>
            <a:r>
              <a:rPr lang="en-US" sz="1200" spc="-7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to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demoralize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and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terrorize</a:t>
            </a:r>
            <a:r>
              <a:rPr lang="en-US" sz="1200" spc="-75" dirty="0">
                <a:latin typeface="Tahoma"/>
                <a:cs typeface="Tahoma"/>
              </a:rPr>
              <a:t> </a:t>
            </a:r>
            <a:r>
              <a:rPr lang="en-US" sz="1200" spc="-25" dirty="0">
                <a:latin typeface="Tahoma"/>
                <a:cs typeface="Tahoma"/>
              </a:rPr>
              <a:t>an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ethnicity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in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order</a:t>
            </a:r>
            <a:r>
              <a:rPr lang="en-US" sz="1200" spc="-7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to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start</a:t>
            </a:r>
            <a:r>
              <a:rPr lang="en-US" sz="1200" spc="-7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cleansing</a:t>
            </a:r>
            <a:endParaRPr lang="en-US" sz="1200" dirty="0">
              <a:latin typeface="Tahoma"/>
              <a:cs typeface="Tahoma"/>
            </a:endParaRPr>
          </a:p>
          <a:p>
            <a:pPr marL="347980" indent="-335280">
              <a:lnSpc>
                <a:spcPct val="100000"/>
              </a:lnSpc>
              <a:spcBef>
                <a:spcPts val="270"/>
              </a:spcBef>
              <a:buFont typeface="Arial"/>
              <a:buChar char="●"/>
              <a:tabLst>
                <a:tab pos="347980" algn="l"/>
              </a:tabLst>
            </a:pPr>
            <a:r>
              <a:rPr lang="en-US" sz="1200" dirty="0">
                <a:latin typeface="Tahoma"/>
                <a:cs typeface="Tahoma"/>
              </a:rPr>
              <a:t>1998</a:t>
            </a:r>
            <a:r>
              <a:rPr lang="en-US" sz="1200" spc="-55" dirty="0">
                <a:latin typeface="Tahoma"/>
                <a:cs typeface="Tahoma"/>
              </a:rPr>
              <a:t> </a:t>
            </a:r>
            <a:r>
              <a:rPr lang="en-US" sz="1200" spc="-10" dirty="0" err="1">
                <a:latin typeface="Tahoma"/>
                <a:cs typeface="Tahoma"/>
              </a:rPr>
              <a:t>Wandhama</a:t>
            </a:r>
            <a:r>
              <a:rPr lang="en-US" sz="1200" spc="-5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Massacre</a:t>
            </a:r>
            <a:endParaRPr lang="en-US" sz="1200" dirty="0">
              <a:latin typeface="Tahoma"/>
              <a:cs typeface="Tahoma"/>
            </a:endParaRPr>
          </a:p>
          <a:p>
            <a:pPr marL="805180" lvl="1" indent="-335915">
              <a:lnSpc>
                <a:spcPct val="100000"/>
              </a:lnSpc>
              <a:spcBef>
                <a:spcPts val="270"/>
              </a:spcBef>
              <a:buFont typeface="Arial"/>
              <a:buChar char="○"/>
              <a:tabLst>
                <a:tab pos="805180" algn="l"/>
              </a:tabLst>
            </a:pPr>
            <a:r>
              <a:rPr lang="en-US" sz="1200" dirty="0">
                <a:latin typeface="Tahoma"/>
                <a:cs typeface="Tahoma"/>
              </a:rPr>
              <a:t>23</a:t>
            </a:r>
            <a:r>
              <a:rPr lang="en-US" sz="1200" spc="-13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Pandits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lined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up</a:t>
            </a:r>
            <a:r>
              <a:rPr lang="en-US" sz="1200" spc="-13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and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shot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on</a:t>
            </a:r>
            <a:r>
              <a:rPr lang="en-US" sz="1200" spc="-13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Shab-e-</a:t>
            </a:r>
            <a:r>
              <a:rPr lang="en-US" sz="1200" spc="-10" dirty="0" err="1">
                <a:latin typeface="Tahoma"/>
                <a:cs typeface="Tahoma"/>
              </a:rPr>
              <a:t>Qadar</a:t>
            </a:r>
            <a:endParaRPr lang="en-US" sz="1200" dirty="0">
              <a:latin typeface="Tahoma"/>
              <a:cs typeface="Tahoma"/>
            </a:endParaRPr>
          </a:p>
          <a:p>
            <a:pPr marL="347980" indent="-335280">
              <a:lnSpc>
                <a:spcPct val="100000"/>
              </a:lnSpc>
              <a:spcBef>
                <a:spcPts val="270"/>
              </a:spcBef>
              <a:buFont typeface="Arial"/>
              <a:buChar char="●"/>
              <a:tabLst>
                <a:tab pos="347980" algn="l"/>
              </a:tabLst>
            </a:pPr>
            <a:r>
              <a:rPr lang="en-US" sz="1200" dirty="0">
                <a:latin typeface="Tahoma"/>
                <a:cs typeface="Tahoma"/>
              </a:rPr>
              <a:t>1998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dirty="0" err="1">
                <a:latin typeface="Tahoma"/>
                <a:cs typeface="Tahoma"/>
              </a:rPr>
              <a:t>Prankote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Massacre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spc="-60" dirty="0">
                <a:latin typeface="Tahoma"/>
                <a:cs typeface="Tahoma"/>
              </a:rPr>
              <a:t>(26),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dirty="0" err="1">
                <a:latin typeface="Tahoma"/>
                <a:cs typeface="Tahoma"/>
              </a:rPr>
              <a:t>Chapnari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Massacre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spc="-60" dirty="0">
                <a:latin typeface="Tahoma"/>
                <a:cs typeface="Tahoma"/>
              </a:rPr>
              <a:t>(25),</a:t>
            </a:r>
            <a:r>
              <a:rPr lang="en-US" sz="1200" spc="-7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2000</a:t>
            </a:r>
            <a:r>
              <a:rPr lang="en-US" sz="1200" spc="-40" dirty="0">
                <a:latin typeface="Tahoma"/>
                <a:cs typeface="Tahoma"/>
              </a:rPr>
              <a:t> </a:t>
            </a:r>
            <a:r>
              <a:rPr lang="en-US" sz="1200" dirty="0" err="1">
                <a:latin typeface="Tahoma"/>
                <a:cs typeface="Tahoma"/>
              </a:rPr>
              <a:t>Chittsinghpura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(35</a:t>
            </a:r>
            <a:r>
              <a:rPr lang="en-US" sz="1200" spc="-45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Sikhs)</a:t>
            </a:r>
            <a:endParaRPr lang="en-US" sz="1200" dirty="0">
              <a:latin typeface="Tahoma"/>
              <a:cs typeface="Tahoma"/>
            </a:endParaRPr>
          </a:p>
          <a:p>
            <a:pPr marL="805815" marR="5080" lvl="1" indent="-336550">
              <a:lnSpc>
                <a:spcPct val="116100"/>
              </a:lnSpc>
              <a:buFont typeface="Arial"/>
              <a:buChar char="○"/>
              <a:tabLst>
                <a:tab pos="805815" algn="l"/>
              </a:tabLst>
            </a:pPr>
            <a:r>
              <a:rPr lang="en-US" sz="1200" dirty="0">
                <a:latin typeface="Tahoma"/>
                <a:cs typeface="Tahoma"/>
              </a:rPr>
              <a:t>Survivors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said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that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the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killers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struck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when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the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villagers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refused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demands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from</a:t>
            </a:r>
            <a:r>
              <a:rPr lang="en-US" sz="1200" spc="-110" dirty="0">
                <a:latin typeface="Tahoma"/>
                <a:cs typeface="Tahoma"/>
              </a:rPr>
              <a:t> </a:t>
            </a:r>
            <a:r>
              <a:rPr lang="en-US" sz="1200" spc="-25" dirty="0">
                <a:latin typeface="Tahoma"/>
                <a:cs typeface="Tahoma"/>
              </a:rPr>
              <a:t>the </a:t>
            </a:r>
            <a:r>
              <a:rPr lang="en-US" sz="1200" dirty="0">
                <a:latin typeface="Tahoma"/>
                <a:cs typeface="Tahoma"/>
              </a:rPr>
              <a:t>terrorists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to</a:t>
            </a:r>
            <a:r>
              <a:rPr lang="en-US" sz="1200" spc="-10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convert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to</a:t>
            </a:r>
            <a:r>
              <a:rPr lang="en-US" sz="1200" spc="-114" dirty="0">
                <a:latin typeface="Tahoma"/>
                <a:cs typeface="Tahoma"/>
              </a:rPr>
              <a:t> </a:t>
            </a:r>
            <a:r>
              <a:rPr lang="en-US" sz="1200" spc="-35" dirty="0">
                <a:latin typeface="Tahoma"/>
                <a:cs typeface="Tahoma"/>
                <a:hlinkClick r:id="rId3"/>
              </a:rPr>
              <a:t>Islam</a:t>
            </a:r>
            <a:r>
              <a:rPr lang="en-US" sz="1200" spc="-10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and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prove</a:t>
            </a:r>
            <a:r>
              <a:rPr lang="en-US" sz="1200" spc="-10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their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conversion</a:t>
            </a:r>
            <a:r>
              <a:rPr lang="en-US" sz="1200" spc="-100" dirty="0">
                <a:latin typeface="Tahoma"/>
                <a:cs typeface="Tahoma"/>
              </a:rPr>
              <a:t> </a:t>
            </a:r>
            <a:r>
              <a:rPr lang="en-US" sz="1200" spc="-10" dirty="0">
                <a:latin typeface="Tahoma"/>
                <a:cs typeface="Tahoma"/>
              </a:rPr>
              <a:t>by</a:t>
            </a:r>
            <a:r>
              <a:rPr lang="en-US" sz="1200" spc="-10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eating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spc="-55" dirty="0">
                <a:latin typeface="Tahoma"/>
                <a:cs typeface="Tahoma"/>
              </a:rPr>
              <a:t>beef.</a:t>
            </a:r>
            <a:r>
              <a:rPr lang="en-US" sz="1200" spc="-240" dirty="0">
                <a:latin typeface="Tahoma"/>
                <a:cs typeface="Tahoma"/>
              </a:rPr>
              <a:t> </a:t>
            </a:r>
            <a:r>
              <a:rPr lang="en-US" sz="1200" spc="60" dirty="0">
                <a:latin typeface="Tahoma"/>
                <a:cs typeface="Tahoma"/>
              </a:rPr>
              <a:t>On</a:t>
            </a:r>
            <a:r>
              <a:rPr lang="en-US" sz="1200" spc="-10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refusal</a:t>
            </a:r>
            <a:r>
              <a:rPr lang="en-US" sz="1200" spc="-105" dirty="0">
                <a:latin typeface="Tahoma"/>
                <a:cs typeface="Tahoma"/>
              </a:rPr>
              <a:t> </a:t>
            </a:r>
            <a:r>
              <a:rPr lang="en-US" sz="1200" spc="-25" dirty="0">
                <a:latin typeface="Tahoma"/>
                <a:cs typeface="Tahoma"/>
              </a:rPr>
              <a:t>to </a:t>
            </a:r>
            <a:r>
              <a:rPr lang="en-US" sz="1200" spc="-10" dirty="0">
                <a:latin typeface="Tahoma"/>
                <a:cs typeface="Tahoma"/>
              </a:rPr>
              <a:t>convert,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all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the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26</a:t>
            </a:r>
            <a:r>
              <a:rPr lang="en-US" sz="1200" spc="-125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people</a:t>
            </a:r>
            <a:r>
              <a:rPr lang="en-US" sz="1200" spc="-120" dirty="0">
                <a:latin typeface="Tahoma"/>
                <a:cs typeface="Tahoma"/>
              </a:rPr>
              <a:t> </a:t>
            </a:r>
            <a:r>
              <a:rPr lang="en-US" sz="1200" dirty="0">
                <a:latin typeface="Tahoma"/>
                <a:cs typeface="Tahoma"/>
              </a:rPr>
              <a:t>including</a:t>
            </a:r>
            <a:r>
              <a:rPr lang="en-US" sz="1200" spc="-145" dirty="0">
                <a:latin typeface="Tahoma"/>
                <a:cs typeface="Tahoma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ahoma"/>
                <a:cs typeface="Tahoma"/>
              </a:rPr>
              <a:t>women</a:t>
            </a:r>
            <a:r>
              <a:rPr lang="en-US" sz="1200" spc="-1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200" spc="-10" dirty="0">
                <a:solidFill>
                  <a:srgbClr val="FF0000"/>
                </a:solidFill>
                <a:latin typeface="Tahoma"/>
                <a:cs typeface="Tahoma"/>
              </a:rPr>
              <a:t>and</a:t>
            </a:r>
            <a:r>
              <a:rPr lang="en-US" sz="1200" spc="-1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ahoma"/>
                <a:cs typeface="Tahoma"/>
              </a:rPr>
              <a:t>children</a:t>
            </a:r>
            <a:r>
              <a:rPr lang="en-US" sz="1200" spc="-1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ahoma"/>
                <a:cs typeface="Tahoma"/>
              </a:rPr>
              <a:t>were</a:t>
            </a:r>
            <a:r>
              <a:rPr lang="en-US" sz="1200" spc="-1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200" spc="-10" dirty="0">
                <a:solidFill>
                  <a:srgbClr val="FF0000"/>
                </a:solidFill>
                <a:latin typeface="Tahoma"/>
                <a:cs typeface="Tahoma"/>
              </a:rPr>
              <a:t>beheaded.</a:t>
            </a:r>
          </a:p>
        </p:txBody>
      </p:sp>
    </p:spTree>
    <p:extLst>
      <p:ext uri="{BB962C8B-B14F-4D97-AF65-F5344CB8AC3E}">
        <p14:creationId xmlns:p14="http://schemas.microsoft.com/office/powerpoint/2010/main" val="408362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200150"/>
            <a:ext cx="6923405" cy="42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...amounting</a:t>
            </a:r>
            <a:r>
              <a:rPr spc="-125" dirty="0"/>
              <a:t> </a:t>
            </a:r>
            <a:r>
              <a:rPr dirty="0"/>
              <a:t>to</a:t>
            </a:r>
            <a:r>
              <a:rPr spc="-120" dirty="0"/>
              <a:t> </a:t>
            </a:r>
            <a:r>
              <a:rPr spc="60" dirty="0"/>
              <a:t>Genocide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7CA08D-E02A-2868-246A-E0F42D32AC92}"/>
              </a:ext>
            </a:extLst>
          </p:cNvPr>
          <p:cNvSpPr txBox="1"/>
          <p:nvPr/>
        </p:nvSpPr>
        <p:spPr>
          <a:xfrm>
            <a:off x="1295400" y="1621789"/>
            <a:ext cx="7620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Now as per  UN Convention on the Prevention and Punishment of the Crime of Genocide,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Article II states :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present Convention, genocide means any of the following acts committed with intent to destroy, in whole or in part, a national, ethnical, 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racial or religious group, as such: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Killing members of the group;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 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selectively picking up and mercilessly killing eminent scholars , teachers , high ranking government officers </a:t>
            </a:r>
            <a:r>
              <a:rPr lang="en-US" sz="800" b="0" i="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b="0" i="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then celebrating those deaths.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Causing serious bodily or mental harm to members of the group;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some who escaped from the torture of Islamic terrorists were scarred forever ; 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families affected by the deaths of loved ones - scarred forever. And the children growing up in small tents in scorching heat and hardly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any help from the government or for that matter even Red Cross which is known to help everybody. Stress induced diseases like depression ,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heart attacks , hypertension , diabetes </a:t>
            </a:r>
            <a:r>
              <a:rPr lang="en-US" sz="800" b="0" i="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b="0" i="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became prevalent.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(c) Deliberately inflicting on the group conditions of life calculated to bring about its physical destruction in whole or in part;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Given the fact that we belonged to a high-altitude cold place, we were forced to live in extreme hot places under tents or one room tenements 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without any water ,with meager facilities. Lot of people died of heat stroke , snake bites , scorpion bites, suicides due to extreme miserable living conditions. 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some families , there were multiple deaths due to these harsh living conditions.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(d) Imposing measures intended to prevent births within the group;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</a:t>
            </a: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 - when a whole no. families are forced to live in a tent in extreme poverty without any means of privacy , it is evident that the birth rate is going to fall. 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as a community were used to living as joint families of at least 10-20 members in big 4 story houses.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Due to this forcible exile with hardly any privacy , our birth rate had fallen below 1. At this point after three decades it is now beginning to show some improvement.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(e) Forcibly transferring children of the group to another group.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NO. </a:t>
            </a:r>
            <a:b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" b="0" i="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plight of Kashmiri Pandits fits in not just one but four of the five parts of the article II above , and yet we still have to justify that it is a genocide</a:t>
            </a:r>
          </a:p>
          <a:p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Ongoing</a:t>
            </a:r>
            <a:r>
              <a:rPr spc="-60" dirty="0"/>
              <a:t> </a:t>
            </a:r>
            <a:r>
              <a:rPr dirty="0"/>
              <a:t>Eﬀorts</a:t>
            </a:r>
            <a:r>
              <a:rPr spc="-60" dirty="0"/>
              <a:t> </a:t>
            </a:r>
            <a:r>
              <a:rPr dirty="0"/>
              <a:t>to</a:t>
            </a:r>
            <a:r>
              <a:rPr spc="-60" dirty="0"/>
              <a:t> </a:t>
            </a:r>
            <a:r>
              <a:rPr dirty="0"/>
              <a:t>Extinguish</a:t>
            </a:r>
            <a:r>
              <a:rPr spc="-60" dirty="0"/>
              <a:t> </a:t>
            </a:r>
            <a:r>
              <a:rPr spc="55" dirty="0"/>
              <a:t>Hindu</a:t>
            </a:r>
            <a:r>
              <a:rPr spc="-60" dirty="0"/>
              <a:t> </a:t>
            </a:r>
            <a:r>
              <a:rPr spc="-10" dirty="0"/>
              <a:t>identity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08371" y="1830362"/>
            <a:ext cx="7407275" cy="2607867"/>
          </a:xfrm>
          <a:prstGeom prst="rect">
            <a:avLst/>
          </a:prstGeom>
        </p:spPr>
        <p:txBody>
          <a:bodyPr vert="horz" wrap="square" lIns="0" tIns="297154" rIns="0" bIns="0" rtlCol="0">
            <a:spAutoFit/>
          </a:bodyPr>
          <a:lstStyle/>
          <a:p>
            <a:pPr marL="363220" marR="5080" indent="-328295">
              <a:lnSpc>
                <a:spcPct val="115399"/>
              </a:lnSpc>
              <a:spcBef>
                <a:spcPts val="100"/>
              </a:spcBef>
              <a:buFont typeface="Arial"/>
              <a:buChar char="●"/>
              <a:tabLst>
                <a:tab pos="36322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Bitta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Karate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“Butcher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Pandits”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</a:t>
            </a:r>
            <a:r>
              <a:rPr lang="en-US" sz="12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was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indeﬁnite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bail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since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2006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till 2023 </a:t>
            </a:r>
            <a:r>
              <a:rPr lang="en-US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spriing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when a judicial court agreed to hear Satish </a:t>
            </a:r>
            <a:r>
              <a:rPr lang="en-US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Tickoo’s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murder case.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9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Bitta</a:t>
            </a:r>
            <a:r>
              <a:rPr lang="en-US"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had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openly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admitt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killing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Hindus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 </a:t>
            </a:r>
            <a:r>
              <a:rPr lang="en-US" sz="1200" spc="-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agp</a:t>
            </a:r>
            <a:r>
              <a:rPr lang="en-US"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sz="12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</a:t>
            </a:r>
            <a:r>
              <a:rPr sz="12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television.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63220" marR="5080" indent="-328295">
              <a:lnSpc>
                <a:spcPct val="115399"/>
              </a:lnSpc>
              <a:spcBef>
                <a:spcPts val="100"/>
              </a:spcBef>
              <a:buFont typeface="Arial"/>
              <a:buChar char="●"/>
              <a:tabLst>
                <a:tab pos="363220" algn="l"/>
              </a:tabLst>
            </a:pP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Yaseen Malik –commander of militant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organisation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JKLF. Responsible for militancy in Kashmir and was personally involved in the killing of air force personnel in </a:t>
            </a: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Rawalpora.He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used to special treatment in Delhi by previous governments.</a:t>
            </a:r>
            <a:endParaRPr sz="1200" spc="-1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322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63220" algn="l"/>
              </a:tabLst>
            </a:pP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Changing</a:t>
            </a:r>
            <a:r>
              <a:rPr sz="1200" spc="-1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names</a:t>
            </a:r>
            <a:r>
              <a:rPr sz="1200" spc="-1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sz="1200" spc="-1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cities:</a:t>
            </a:r>
            <a:r>
              <a:rPr sz="1200" spc="-1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Anantnag</a:t>
            </a:r>
            <a:r>
              <a:rPr sz="12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sz="12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Islamabad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marL="36322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63220" algn="l"/>
              </a:tabLst>
            </a:pP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Places like  Shankaracharya hill to Koh-e-Suleman</a:t>
            </a:r>
          </a:p>
          <a:p>
            <a:pPr marL="36322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63220" algn="l"/>
              </a:tabLst>
            </a:pPr>
            <a:r>
              <a:rPr lang="en-US" sz="1200" spc="-1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Kishen</a:t>
            </a:r>
            <a:r>
              <a:rPr lang="en-US" sz="12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Ganga to River Neelam &amp; so on….</a:t>
            </a:r>
            <a:endParaRPr sz="1200" spc="-1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0419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820419" algn="l"/>
              </a:tabLst>
            </a:pPr>
            <a:endParaRPr lang="en-US" sz="1100" spc="-10" dirty="0">
              <a:latin typeface="Tahoma"/>
              <a:cs typeface="Tahoma"/>
            </a:endParaRPr>
          </a:p>
          <a:p>
            <a:pPr marL="820419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820419" algn="l"/>
              </a:tabLst>
            </a:pPr>
            <a:endParaRPr sz="11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87737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B47A4F-52CC-0A2C-F427-9F2AF421A1A9}"/>
              </a:ext>
            </a:extLst>
          </p:cNvPr>
          <p:cNvSpPr txBox="1"/>
          <p:nvPr/>
        </p:nvSpPr>
        <p:spPr>
          <a:xfrm>
            <a:off x="1143000" y="1809750"/>
            <a:ext cx="7239000" cy="199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220" indent="-327660">
              <a:spcBef>
                <a:spcPts val="240"/>
              </a:spcBef>
              <a:buFont typeface="Arial"/>
              <a:buChar char="●"/>
              <a:tabLst>
                <a:tab pos="363220" algn="l"/>
              </a:tabLst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</a:t>
            </a:r>
            <a:r>
              <a:rPr lang="en-US" sz="14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campaign</a:t>
            </a:r>
            <a:r>
              <a:rPr lang="en-US" sz="14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en-US" sz="14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drown</a:t>
            </a:r>
            <a:r>
              <a:rPr lang="en-US" sz="14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lang="en-US" sz="14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voices</a:t>
            </a:r>
          </a:p>
          <a:p>
            <a:pPr marL="36322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63220" algn="l"/>
              </a:tabLst>
            </a:pPr>
            <a:r>
              <a:rPr lang="en-US" sz="14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“Jagmohan</a:t>
            </a:r>
            <a:r>
              <a:rPr lang="en-US" sz="1400" spc="-11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Conspiracy”</a:t>
            </a:r>
            <a:r>
              <a:rPr lang="en-US" sz="14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sz="14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denying</a:t>
            </a:r>
            <a:r>
              <a:rPr lang="en-US" sz="140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culpability</a:t>
            </a:r>
          </a:p>
          <a:p>
            <a:pPr marL="36322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63220" algn="l"/>
              </a:tabLst>
            </a:pPr>
            <a:r>
              <a:rPr lang="en-US" sz="14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en-US" sz="14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lang="en-US" sz="1400" spc="-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Islamic terrorist </a:t>
            </a:r>
            <a:r>
              <a:rPr lang="en-US" sz="1400" spc="-2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organisations</a:t>
            </a:r>
            <a:r>
              <a:rPr lang="en-US" sz="14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revered in Kashmir…</a:t>
            </a:r>
          </a:p>
          <a:p>
            <a:pPr marL="820419" lvl="1" indent="-312420">
              <a:lnSpc>
                <a:spcPct val="100000"/>
              </a:lnSpc>
              <a:spcBef>
                <a:spcPts val="245"/>
              </a:spcBef>
              <a:buFont typeface="Arial"/>
              <a:buChar char="○"/>
              <a:tabLst>
                <a:tab pos="820419" algn="l"/>
              </a:tabLst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Jaish-e-</a:t>
            </a:r>
            <a:r>
              <a:rPr lang="en-US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Mohammad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0419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820419" algn="l"/>
              </a:tabLst>
            </a:pPr>
            <a:r>
              <a:rPr lang="en-US" sz="14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ISIS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0419" lvl="1" indent="-312420">
              <a:lnSpc>
                <a:spcPct val="100000"/>
              </a:lnSpc>
              <a:spcBef>
                <a:spcPts val="180"/>
              </a:spcBef>
              <a:buFont typeface="Arial"/>
              <a:buChar char="○"/>
              <a:tabLst>
                <a:tab pos="820419" algn="l"/>
              </a:tabLst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Hizbul</a:t>
            </a:r>
            <a:r>
              <a:rPr lang="en-US" sz="1400" spc="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Mujahideen</a:t>
            </a:r>
          </a:p>
          <a:p>
            <a:pPr marL="363220" indent="-327660">
              <a:lnSpc>
                <a:spcPct val="100000"/>
              </a:lnSpc>
              <a:spcBef>
                <a:spcPts val="175"/>
              </a:spcBef>
              <a:buFont typeface="Arial"/>
              <a:buChar char="●"/>
              <a:tabLst>
                <a:tab pos="363220" algn="l"/>
              </a:tabLst>
            </a:pPr>
            <a:r>
              <a:rPr lang="fi-FI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still slogans like this reverberate “Azadi</a:t>
            </a:r>
            <a:r>
              <a:rPr lang="fi-FI" sz="14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</a:t>
            </a:r>
            <a:r>
              <a:rPr lang="fi-FI" sz="14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maksad </a:t>
            </a:r>
            <a:r>
              <a:rPr lang="fi-FI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kya</a:t>
            </a:r>
            <a:r>
              <a:rPr lang="fi-FI" sz="1400" spc="-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14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hai?</a:t>
            </a:r>
            <a:r>
              <a:rPr lang="fi-FI" sz="1400" spc="-1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140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  <a:r>
              <a:rPr lang="fi-FI" sz="1400" i="1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1400" i="1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illahi</a:t>
            </a:r>
            <a:r>
              <a:rPr lang="fi-FI" sz="1400" i="1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1400" i="1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ililah</a:t>
            </a:r>
            <a:r>
              <a:rPr lang="fi-FI" sz="14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!”</a:t>
            </a:r>
          </a:p>
          <a:p>
            <a:pPr marL="363220" indent="-327660">
              <a:lnSpc>
                <a:spcPct val="100000"/>
              </a:lnSpc>
              <a:spcBef>
                <a:spcPts val="240"/>
              </a:spcBef>
              <a:buFont typeface="Arial"/>
              <a:buChar char="●"/>
              <a:tabLst>
                <a:tab pos="363220" algn="l"/>
              </a:tabLst>
            </a:pPr>
            <a:r>
              <a:rPr lang="fi-FI" sz="1400" u="heavy" spc="-10" dirty="0">
                <a:uFill>
                  <a:solidFill>
                    <a:srgbClr val="00000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https://youtu.be/Nica1EKi2h8?t=32</a:t>
            </a:r>
          </a:p>
        </p:txBody>
      </p:sp>
    </p:spTree>
    <p:extLst>
      <p:ext uri="{BB962C8B-B14F-4D97-AF65-F5344CB8AC3E}">
        <p14:creationId xmlns:p14="http://schemas.microsoft.com/office/powerpoint/2010/main" val="96031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1A1A1A"/>
                </a:solidFill>
              </a:rPr>
              <a:t>Jaish</a:t>
            </a:r>
            <a:r>
              <a:rPr spc="-135" dirty="0">
                <a:solidFill>
                  <a:srgbClr val="1A1A1A"/>
                </a:solidFill>
              </a:rPr>
              <a:t> </a:t>
            </a:r>
            <a:r>
              <a:rPr dirty="0">
                <a:solidFill>
                  <a:srgbClr val="1A1A1A"/>
                </a:solidFill>
              </a:rPr>
              <a:t>e</a:t>
            </a:r>
            <a:r>
              <a:rPr spc="-135" dirty="0">
                <a:solidFill>
                  <a:srgbClr val="1A1A1A"/>
                </a:solidFill>
              </a:rPr>
              <a:t> </a:t>
            </a:r>
            <a:r>
              <a:rPr spc="110" dirty="0">
                <a:solidFill>
                  <a:srgbClr val="1A1A1A"/>
                </a:solidFill>
              </a:rPr>
              <a:t>Mohammed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3802" y="2145296"/>
            <a:ext cx="346392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8450" algn="l"/>
              </a:tabLst>
            </a:pPr>
            <a:r>
              <a:rPr sz="1300" spc="-50" dirty="0">
                <a:solidFill>
                  <a:srgbClr val="595959"/>
                </a:solidFill>
                <a:latin typeface="Tahoma"/>
                <a:cs typeface="Tahoma"/>
              </a:rPr>
              <a:t>-</a:t>
            </a:r>
            <a:r>
              <a:rPr sz="1300" dirty="0">
                <a:solidFill>
                  <a:srgbClr val="595959"/>
                </a:solidFill>
                <a:latin typeface="Tahoma"/>
                <a:cs typeface="Tahoma"/>
              </a:rPr>
              <a:t>	</a:t>
            </a:r>
            <a:endParaRPr sz="1300" dirty="0">
              <a:latin typeface="Tahoma"/>
              <a:cs typeface="Tahom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F8F74C-4337-7A67-015B-4C4983601836}"/>
              </a:ext>
            </a:extLst>
          </p:cNvPr>
          <p:cNvSpPr txBox="1"/>
          <p:nvPr/>
        </p:nvSpPr>
        <p:spPr>
          <a:xfrm>
            <a:off x="973802" y="2952750"/>
            <a:ext cx="457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2"/>
              </a:rPr>
              <a:t>https://en.wikipedia.org/wiki/Jaish-e-Mohammed</a:t>
            </a:r>
            <a:endParaRPr lang="en-US" sz="12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997A3D-40D6-0519-EF9C-99E7FFDD53E5}"/>
              </a:ext>
            </a:extLst>
          </p:cNvPr>
          <p:cNvSpPr txBox="1"/>
          <p:nvPr/>
        </p:nvSpPr>
        <p:spPr>
          <a:xfrm>
            <a:off x="1075864" y="1853684"/>
            <a:ext cx="677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Jaish e Mohammed  - ('The Army of Muhammad', abbreviated as JeM) is a Pakistan-based Deobandi Jihadist terrorist group active in Kashmir. The group's primary motive is to separate Kashmir from India and merge it into Pakistan.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1521</TotalTime>
  <Words>1408</Words>
  <Application>Microsoft Office PowerPoint</Application>
  <PresentationFormat>On-screen Show (16:9)</PresentationFormat>
  <Paragraphs>110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Office Theme</vt:lpstr>
      <vt:lpstr>Tale of Kashmir</vt:lpstr>
      <vt:lpstr>Brief History</vt:lpstr>
      <vt:lpstr>Contemporary History</vt:lpstr>
      <vt:lpstr>Ethnic Cleansing....</vt:lpstr>
      <vt:lpstr>  a brief look into the chronology of ethnic cleansing</vt:lpstr>
      <vt:lpstr>...amounting to Genocide</vt:lpstr>
      <vt:lpstr>Ongoing Eﬀorts to Extinguish Hindu identity</vt:lpstr>
      <vt:lpstr>PowerPoint Presentation</vt:lpstr>
      <vt:lpstr>Jaish e Mohammed</vt:lpstr>
      <vt:lpstr>Article 370: Temporary Provisions with regards to the state of Jammu and Kashmir</vt:lpstr>
      <vt:lpstr>We need your help!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Kashmir and Article 370</dc:title>
  <dc:creator>Sunita Ticku</dc:creator>
  <cp:lastModifiedBy>Sunita Ticku</cp:lastModifiedBy>
  <cp:revision>9</cp:revision>
  <dcterms:created xsi:type="dcterms:W3CDTF">2024-01-15T23:46:52Z</dcterms:created>
  <dcterms:modified xsi:type="dcterms:W3CDTF">2024-01-17T08:41:37Z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