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2" r:id="rId5"/>
    <p:sldId id="297" r:id="rId6"/>
    <p:sldId id="284" r:id="rId7"/>
    <p:sldId id="298" r:id="rId8"/>
    <p:sldId id="299" r:id="rId9"/>
    <p:sldId id="303" r:id="rId10"/>
    <p:sldId id="300" r:id="rId11"/>
    <p:sldId id="301" r:id="rId12"/>
    <p:sldId id="302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574" autoAdjust="0"/>
  </p:normalViewPr>
  <p:slideViewPr>
    <p:cSldViewPr snapToGrid="0">
      <p:cViewPr varScale="1">
        <p:scale>
          <a:sx n="111" d="100"/>
          <a:sy n="111" d="100"/>
        </p:scale>
        <p:origin x="45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5/4/2023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399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834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5328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475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307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5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8443E-0D06-4057-933B-C87E884C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600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n-US" sz="1600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1600" b="1" spc="-100" baseline="0" noProof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US" sz="1600" b="1" spc="-100" baseline="0" noProof="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72" r:id="rId13"/>
    <p:sldLayoutId id="2147483666" r:id="rId14"/>
    <p:sldLayoutId id="2147483667" r:id="rId15"/>
    <p:sldLayoutId id="2147483668" r:id="rId16"/>
    <p:sldLayoutId id="2147483673" r:id="rId17"/>
    <p:sldLayoutId id="2147483675" r:id="rId18"/>
    <p:sldLayoutId id="2147483669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6102" y="4271472"/>
            <a:ext cx="1500996" cy="430420"/>
          </a:xfrm>
        </p:spPr>
        <p:txBody>
          <a:bodyPr/>
          <a:lstStyle/>
          <a:p>
            <a:r>
              <a:rPr lang="en-US" sz="2400" b="1" dirty="0" err="1" smtClean="0"/>
              <a:t>Culiseta</a:t>
            </a:r>
            <a:endParaRPr lang="en-US" sz="2400" b="1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1604512" y="141673"/>
            <a:ext cx="7304176" cy="944592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0" dirty="0" smtClean="0">
                <a:solidFill>
                  <a:schemeClr val="tx1"/>
                </a:solidFill>
              </a:rPr>
              <a:t>Small/Minor Genera</a:t>
            </a:r>
            <a:endParaRPr lang="en-US" sz="6000" b="1" i="0" dirty="0">
              <a:solidFill>
                <a:schemeClr val="tx1"/>
              </a:solidFill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6372002" y="5844785"/>
            <a:ext cx="2411226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Orthopodomyia</a:t>
            </a:r>
            <a:endParaRPr lang="en-US" sz="2400" b="1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5220599" y="5065629"/>
            <a:ext cx="2150670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Coquillettidia</a:t>
            </a:r>
            <a:endParaRPr lang="en-US" sz="2400" b="1" dirty="0"/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3407433" y="3497911"/>
            <a:ext cx="2095807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Uranotaenia</a:t>
            </a:r>
            <a:endParaRPr lang="en-US" sz="2400" b="1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370934" y="1235744"/>
            <a:ext cx="2337760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Toxorhynchites</a:t>
            </a:r>
            <a:endParaRPr lang="en-US" sz="2400" b="1" dirty="0"/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1604512" y="2009909"/>
            <a:ext cx="1802921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Wyeomyia</a:t>
            </a:r>
            <a:endParaRPr lang="en-US" sz="2400" b="1" dirty="0"/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497228" y="2753910"/>
            <a:ext cx="1698812" cy="430420"/>
          </a:xfrm>
          <a:prstGeom prst="rect">
            <a:avLst/>
          </a:prstGeom>
          <a:solidFill>
            <a:schemeClr val="tx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/>
              <a:t>Mansonia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8688" y="1640577"/>
            <a:ext cx="222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Toxorhynchites</a:t>
            </a:r>
            <a:r>
              <a:rPr lang="en-US" i="1" dirty="0" smtClean="0"/>
              <a:t> </a:t>
            </a:r>
            <a:r>
              <a:rPr lang="en-US" i="1" dirty="0" err="1" smtClean="0"/>
              <a:t>rutilus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01945" y="3902651"/>
            <a:ext cx="247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Uranotaenia</a:t>
            </a:r>
            <a:r>
              <a:rPr lang="en-US" i="1" dirty="0" smtClean="0"/>
              <a:t> </a:t>
            </a:r>
            <a:r>
              <a:rPr lang="en-US" i="1" dirty="0" err="1" smtClean="0"/>
              <a:t>sapphirina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48540" y="4663609"/>
            <a:ext cx="192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Culiseta</a:t>
            </a:r>
            <a:r>
              <a:rPr lang="en-US" i="1" dirty="0" smtClean="0"/>
              <a:t> </a:t>
            </a:r>
            <a:r>
              <a:rPr lang="en-US" i="1" dirty="0" err="1" smtClean="0"/>
              <a:t>melanura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36563" y="5475453"/>
            <a:ext cx="253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Coquillettidia</a:t>
            </a:r>
            <a:r>
              <a:rPr lang="en-US" i="1" dirty="0" smtClean="0"/>
              <a:t> </a:t>
            </a:r>
            <a:r>
              <a:rPr lang="en-US" i="1" dirty="0" err="1" smtClean="0"/>
              <a:t>perturbans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28803" y="6254609"/>
            <a:ext cx="253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Orthopodomyia</a:t>
            </a:r>
            <a:r>
              <a:rPr lang="en-US" i="1" dirty="0" smtClean="0"/>
              <a:t> </a:t>
            </a:r>
            <a:r>
              <a:rPr lang="en-US" i="1" dirty="0" err="1" smtClean="0"/>
              <a:t>signifera</a:t>
            </a:r>
            <a:endParaRPr lang="en-US" i="1" dirty="0"/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1604511" y="2009909"/>
            <a:ext cx="1802921" cy="430420"/>
          </a:xfrm>
          <a:prstGeom prst="rect">
            <a:avLst/>
          </a:prstGeom>
          <a:solidFill>
            <a:schemeClr val="accent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>
                <a:solidFill>
                  <a:schemeClr val="tx1"/>
                </a:solidFill>
              </a:rPr>
              <a:t>Wyeomyia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497228" y="2753910"/>
            <a:ext cx="1698812" cy="430420"/>
          </a:xfrm>
          <a:prstGeom prst="rect">
            <a:avLst/>
          </a:prstGeom>
          <a:solidFill>
            <a:schemeClr val="accent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>
                <a:solidFill>
                  <a:schemeClr val="tx1"/>
                </a:solidFill>
              </a:rPr>
              <a:t>Mansonia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6849" r="46247" b="257"/>
          <a:stretch/>
        </p:blipFill>
        <p:spPr>
          <a:xfrm>
            <a:off x="9275886" y="0"/>
            <a:ext cx="295123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08694" y="1235744"/>
            <a:ext cx="54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07432" y="2040453"/>
            <a:ext cx="54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196040" y="2772343"/>
            <a:ext cx="54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03240" y="3518829"/>
            <a:ext cx="54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007098" y="4286473"/>
            <a:ext cx="54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371269" y="5065629"/>
            <a:ext cx="71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745192" y="5844785"/>
            <a:ext cx="71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/>
      <p:bldP spid="17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4" y="1242735"/>
            <a:ext cx="4871357" cy="4385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789920" y="6153556"/>
            <a:ext cx="1402080" cy="704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71314" y="74022"/>
            <a:ext cx="2159726" cy="6723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74" y="534345"/>
            <a:ext cx="4784815" cy="3366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2666" y="4470288"/>
            <a:ext cx="4228829" cy="81304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i="1" cap="none" dirty="0" err="1" smtClean="0">
                <a:latin typeface="+mn-lt"/>
              </a:rPr>
              <a:t>Toxorhynchites</a:t>
            </a:r>
            <a:r>
              <a:rPr lang="en-US" sz="6000" i="1" cap="none" dirty="0" smtClean="0">
                <a:latin typeface="+mn-lt"/>
              </a:rPr>
              <a:t> </a:t>
            </a:r>
            <a:r>
              <a:rPr lang="en-US" sz="6000" i="1" cap="none" smtClean="0">
                <a:latin typeface="+mn-lt"/>
              </a:rPr>
              <a:t>rutilus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214" y="4654003"/>
            <a:ext cx="4003072" cy="1677127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argest mosquito you will ID</a:t>
            </a:r>
          </a:p>
          <a:p>
            <a:r>
              <a:rPr lang="en-US" dirty="0" smtClean="0"/>
              <a:t>Shiny blue, purple and gold scales</a:t>
            </a:r>
          </a:p>
          <a:p>
            <a:r>
              <a:rPr lang="en-US" dirty="0" smtClean="0"/>
              <a:t>Proboscis strongly bent downward</a:t>
            </a:r>
          </a:p>
          <a:p>
            <a:r>
              <a:rPr lang="en-US" dirty="0" smtClean="0"/>
              <a:t>Palps about half the length of the proboscis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98015" y="6236898"/>
            <a:ext cx="1345721" cy="54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1214" y="4044631"/>
            <a:ext cx="4070331" cy="527076"/>
          </a:xfrm>
        </p:spPr>
        <p:txBody>
          <a:bodyPr/>
          <a:lstStyle/>
          <a:p>
            <a:r>
              <a:rPr lang="en-US" dirty="0" smtClean="0"/>
              <a:t>Identifying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849" r="46247" b="257"/>
          <a:stretch/>
        </p:blipFill>
        <p:spPr>
          <a:xfrm>
            <a:off x="9275886" y="0"/>
            <a:ext cx="295123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947" y="1624000"/>
            <a:ext cx="1777177" cy="163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Placeholder 12"/>
          <p:cNvSpPr>
            <a:spLocks noGrp="1"/>
          </p:cNvSpPr>
          <p:nvPr>
            <p:ph type="body" idx="1"/>
          </p:nvPr>
        </p:nvSpPr>
        <p:spPr>
          <a:xfrm>
            <a:off x="351215" y="1460863"/>
            <a:ext cx="4070331" cy="527076"/>
          </a:xfrm>
        </p:spPr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3943" y="2146680"/>
            <a:ext cx="4067602" cy="1583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Largest mosquito in Virginia</a:t>
            </a:r>
          </a:p>
          <a:p>
            <a:r>
              <a:rPr lang="en-US" dirty="0" smtClean="0"/>
              <a:t>Only female mosquito in our area that doesn’t bite</a:t>
            </a:r>
          </a:p>
          <a:p>
            <a:pPr lvl="1"/>
            <a:r>
              <a:rPr lang="en-US" dirty="0" smtClean="0"/>
              <a:t>Gets the protein for her eggs by eating other mosquito larva in the larval stage</a:t>
            </a:r>
          </a:p>
          <a:p>
            <a:r>
              <a:rPr lang="en-US" dirty="0" smtClean="0"/>
              <a:t>Found natural and artificial containers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527" y="1076476"/>
            <a:ext cx="2428928" cy="336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977" y="3848021"/>
            <a:ext cx="2850365" cy="282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940926" y="6065414"/>
            <a:ext cx="18200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~Couplet 2 Hint~</a:t>
            </a:r>
            <a:endParaRPr lang="en-US" dirty="0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1496788" y="6487726"/>
            <a:ext cx="2708365" cy="281346"/>
          </a:xfrm>
          <a:prstGeom prst="rect">
            <a:avLst/>
          </a:prstGeom>
          <a:ln>
            <a:solidFill>
              <a:schemeClr val="accent3"/>
            </a:solidFill>
            <a:prstDash val="dash"/>
          </a:ln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Is it really large and colorful?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317235" y="1498473"/>
            <a:ext cx="558915" cy="50946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40291" y="5030111"/>
            <a:ext cx="364467" cy="313815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041025" y="1883606"/>
            <a:ext cx="1402080" cy="436647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cap="none" dirty="0" smtClean="0">
                <a:latin typeface="+mn-lt"/>
              </a:rPr>
              <a:t>Comparison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961" y="5298115"/>
            <a:ext cx="3984569" cy="288869"/>
          </a:xfrm>
        </p:spPr>
        <p:txBody>
          <a:bodyPr/>
          <a:lstStyle/>
          <a:p>
            <a:r>
              <a:rPr lang="en-US" dirty="0" smtClean="0"/>
              <a:t>Palps almost as long as the proboscis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961" y="1160020"/>
            <a:ext cx="2617667" cy="496920"/>
          </a:xfrm>
        </p:spPr>
        <p:txBody>
          <a:bodyPr/>
          <a:lstStyle/>
          <a:p>
            <a:r>
              <a:rPr lang="en-US" i="1" dirty="0" smtClean="0"/>
              <a:t>Anopheles</a:t>
            </a:r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2961" y="5298115"/>
            <a:ext cx="4179159" cy="521116"/>
          </a:xfrm>
        </p:spPr>
        <p:txBody>
          <a:bodyPr/>
          <a:lstStyle/>
          <a:p>
            <a:r>
              <a:rPr lang="en-US" dirty="0" smtClean="0"/>
              <a:t>Proboscis looks bent, but overall smaller, duller, and more </a:t>
            </a:r>
            <a:r>
              <a:rPr lang="en-US" dirty="0" smtClean="0"/>
              <a:t>“hairy”</a:t>
            </a:r>
            <a:endParaRPr lang="en-US" dirty="0" smtClean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98015" y="6236898"/>
            <a:ext cx="1345721" cy="54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2961" y="1160020"/>
            <a:ext cx="2617667" cy="496920"/>
          </a:xfrm>
        </p:spPr>
        <p:txBody>
          <a:bodyPr/>
          <a:lstStyle/>
          <a:p>
            <a:r>
              <a:rPr lang="en-US" i="1" dirty="0" err="1" smtClean="0"/>
              <a:t>Melanura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-1" r="1156"/>
          <a:stretch/>
        </p:blipFill>
        <p:spPr>
          <a:xfrm>
            <a:off x="1050309" y="1826513"/>
            <a:ext cx="2851592" cy="320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437" b="1087"/>
          <a:stretch/>
        </p:blipFill>
        <p:spPr>
          <a:xfrm>
            <a:off x="5866855" y="1826513"/>
            <a:ext cx="2604807" cy="320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849" r="46247" b="257"/>
          <a:stretch/>
        </p:blipFill>
        <p:spPr>
          <a:xfrm>
            <a:off x="9275886" y="0"/>
            <a:ext cx="2951230" cy="6858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20745498">
            <a:off x="2341490" y="2713324"/>
            <a:ext cx="558915" cy="413053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6200000">
            <a:off x="6994580" y="2657707"/>
            <a:ext cx="858962" cy="49638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37958" y="6217084"/>
            <a:ext cx="56505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Anopheles </a:t>
            </a:r>
            <a:r>
              <a:rPr lang="en-US" b="1" dirty="0" smtClean="0">
                <a:solidFill>
                  <a:schemeClr val="bg1"/>
                </a:solidFill>
              </a:rPr>
              <a:t>and </a:t>
            </a:r>
            <a:r>
              <a:rPr lang="en-US" b="1" i="1" dirty="0" err="1" smtClean="0">
                <a:solidFill>
                  <a:schemeClr val="bg1"/>
                </a:solidFill>
              </a:rPr>
              <a:t>Melanura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are smaller and duller in color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2" grpId="0" uiExpand="1" build="p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9894497" y="0"/>
            <a:ext cx="2297503" cy="6858000"/>
            <a:chOff x="9894497" y="0"/>
            <a:chExt cx="2297503" cy="6858000"/>
          </a:xfrm>
        </p:grpSpPr>
        <p:sp>
          <p:nvSpPr>
            <p:cNvPr id="24" name="Rectangle 23"/>
            <p:cNvSpPr/>
            <p:nvPr/>
          </p:nvSpPr>
          <p:spPr>
            <a:xfrm>
              <a:off x="9894497" y="1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894497" y="6795506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8731753" y="3397753"/>
              <a:ext cx="6858000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7463" y="62496"/>
              <a:ext cx="2202042" cy="67330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i="1" cap="none" dirty="0" err="1" smtClean="0">
                <a:latin typeface="+mn-lt"/>
              </a:rPr>
              <a:t>Uranotenia</a:t>
            </a:r>
            <a:r>
              <a:rPr lang="en-US" sz="6000" i="1" cap="none" dirty="0" smtClean="0">
                <a:latin typeface="+mn-lt"/>
              </a:rPr>
              <a:t> </a:t>
            </a:r>
            <a:r>
              <a:rPr lang="en-US" sz="6000" i="1" cap="none" dirty="0" err="1" smtClean="0">
                <a:latin typeface="+mn-lt"/>
              </a:rPr>
              <a:t>sapphirina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214" y="4867380"/>
            <a:ext cx="5385006" cy="1316223"/>
          </a:xfrm>
        </p:spPr>
        <p:txBody>
          <a:bodyPr/>
          <a:lstStyle/>
          <a:p>
            <a:r>
              <a:rPr lang="en-US" dirty="0" smtClean="0"/>
              <a:t>Small light brown mosquito</a:t>
            </a:r>
          </a:p>
          <a:p>
            <a:r>
              <a:rPr lang="en-US" dirty="0" smtClean="0"/>
              <a:t>Iridescent blue scales</a:t>
            </a:r>
          </a:p>
          <a:p>
            <a:r>
              <a:rPr lang="en-US" dirty="0"/>
              <a:t>Proboscis is fatter at the tip</a:t>
            </a:r>
          </a:p>
          <a:p>
            <a:r>
              <a:rPr lang="en-US" dirty="0" smtClean="0"/>
              <a:t>From other </a:t>
            </a:r>
            <a:r>
              <a:rPr lang="en-US" i="1" dirty="0" smtClean="0"/>
              <a:t>Ur. </a:t>
            </a:r>
            <a:r>
              <a:rPr lang="en-US" dirty="0" smtClean="0"/>
              <a:t>species</a:t>
            </a:r>
          </a:p>
          <a:p>
            <a:pPr lvl="1"/>
            <a:r>
              <a:rPr lang="en-US" i="1" dirty="0" smtClean="0"/>
              <a:t>Ur. </a:t>
            </a:r>
            <a:r>
              <a:rPr lang="en-US" i="1" dirty="0" err="1" smtClean="0"/>
              <a:t>sapphirina</a:t>
            </a:r>
            <a:r>
              <a:rPr lang="en-US" dirty="0" smtClean="0"/>
              <a:t> have a line of blue scales down the </a:t>
            </a:r>
            <a:r>
              <a:rPr lang="en-US" dirty="0" err="1" smtClean="0"/>
              <a:t>scutum</a:t>
            </a:r>
            <a:endParaRPr lang="en-US" dirty="0" smtClean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1214" y="4037211"/>
            <a:ext cx="4070331" cy="650779"/>
          </a:xfrm>
        </p:spPr>
        <p:txBody>
          <a:bodyPr/>
          <a:lstStyle/>
          <a:p>
            <a:r>
              <a:rPr lang="en-US" dirty="0" smtClean="0"/>
              <a:t>Identifying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idx="1"/>
          </p:nvPr>
        </p:nvSpPr>
        <p:spPr>
          <a:xfrm>
            <a:off x="351215" y="1460863"/>
            <a:ext cx="4070331" cy="527076"/>
          </a:xfrm>
        </p:spPr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3943" y="2146680"/>
            <a:ext cx="4067602" cy="1583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One of the smallest mosquitoes in our area</a:t>
            </a:r>
          </a:p>
          <a:p>
            <a:r>
              <a:rPr lang="en-US" dirty="0" smtClean="0"/>
              <a:t>Feed on reptiles and amphibians</a:t>
            </a:r>
          </a:p>
          <a:p>
            <a:r>
              <a:rPr lang="en-US" dirty="0" smtClean="0"/>
              <a:t>Found in permeant bodies of water with floating and/or rooted vegetation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14350" r="17652" b="44000"/>
          <a:stretch/>
        </p:blipFill>
        <p:spPr>
          <a:xfrm>
            <a:off x="8495015" y="442829"/>
            <a:ext cx="2952487" cy="285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75" t="14086" r="15156" b="15246"/>
          <a:stretch/>
        </p:blipFill>
        <p:spPr>
          <a:xfrm>
            <a:off x="9528358" y="3690807"/>
            <a:ext cx="2299063" cy="222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676" y="3985879"/>
            <a:ext cx="3081779" cy="276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587" y="1164460"/>
            <a:ext cx="3221741" cy="274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4095749" y="5247697"/>
            <a:ext cx="18200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~Couplet 7 Hint~</a:t>
            </a:r>
            <a:endParaRPr lang="en-US" dirty="0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4061418" y="5670227"/>
            <a:ext cx="1888754" cy="281346"/>
          </a:xfrm>
          <a:prstGeom prst="rect">
            <a:avLst/>
          </a:prstGeom>
          <a:ln>
            <a:solidFill>
              <a:schemeClr val="accent3"/>
            </a:solidFill>
            <a:prstDash val="dash"/>
          </a:ln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Blue scales present?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495015" y="5259977"/>
            <a:ext cx="266704" cy="35705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929894" y="6245682"/>
            <a:ext cx="199837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</a:rPr>
              <a:t>Cx</a:t>
            </a:r>
            <a:r>
              <a:rPr lang="en-US" sz="1200" i="1" dirty="0" smtClean="0">
                <a:solidFill>
                  <a:schemeClr val="bg1"/>
                </a:solidFill>
              </a:rPr>
              <a:t>. pipiens</a:t>
            </a:r>
            <a:r>
              <a:rPr lang="en-US" sz="1200" dirty="0" smtClean="0">
                <a:solidFill>
                  <a:schemeClr val="bg1"/>
                </a:solidFill>
              </a:rPr>
              <a:t> vs </a:t>
            </a:r>
            <a:r>
              <a:rPr lang="en-US" sz="1200" i="1" dirty="0" smtClean="0">
                <a:solidFill>
                  <a:schemeClr val="bg1"/>
                </a:solidFill>
              </a:rPr>
              <a:t>Ur. </a:t>
            </a:r>
            <a:r>
              <a:rPr lang="en-US" sz="1200" i="1" dirty="0" err="1" smtClean="0">
                <a:solidFill>
                  <a:schemeClr val="bg1"/>
                </a:solidFill>
              </a:rPr>
              <a:t>sapphirina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894497" y="0"/>
            <a:ext cx="2297503" cy="6858000"/>
            <a:chOff x="9894497" y="0"/>
            <a:chExt cx="2297503" cy="6858000"/>
          </a:xfrm>
        </p:grpSpPr>
        <p:sp>
          <p:nvSpPr>
            <p:cNvPr id="21" name="Rectangle 20"/>
            <p:cNvSpPr/>
            <p:nvPr/>
          </p:nvSpPr>
          <p:spPr>
            <a:xfrm>
              <a:off x="9894497" y="1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94497" y="6795506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8731753" y="3397753"/>
              <a:ext cx="6858000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7463" y="62496"/>
              <a:ext cx="2202042" cy="67330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i="1" cap="none" dirty="0" err="1" smtClean="0">
                <a:latin typeface="+mn-lt"/>
              </a:rPr>
              <a:t>Culiseta</a:t>
            </a:r>
            <a:r>
              <a:rPr lang="en-US" sz="6000" i="1" cap="none" dirty="0" smtClean="0">
                <a:latin typeface="+mn-lt"/>
              </a:rPr>
              <a:t> </a:t>
            </a:r>
            <a:r>
              <a:rPr lang="en-US" sz="6000" i="1" cap="none" dirty="0" err="1" smtClean="0">
                <a:latin typeface="+mn-lt"/>
              </a:rPr>
              <a:t>melanura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214" y="4117263"/>
            <a:ext cx="5135491" cy="2110888"/>
          </a:xfrm>
        </p:spPr>
        <p:txBody>
          <a:bodyPr/>
          <a:lstStyle/>
          <a:p>
            <a:r>
              <a:rPr lang="en-US" dirty="0" smtClean="0"/>
              <a:t>Dark brown, slightly larger than an average mosquito, and might notice a purple sheen</a:t>
            </a:r>
          </a:p>
          <a:p>
            <a:r>
              <a:rPr lang="en-US" dirty="0" smtClean="0"/>
              <a:t>Armpit hair, hairy chest, long </a:t>
            </a:r>
            <a:r>
              <a:rPr lang="en-US" dirty="0"/>
              <a:t>black setae on </a:t>
            </a:r>
            <a:r>
              <a:rPr lang="en-US" dirty="0" err="1" smtClean="0"/>
              <a:t>scutum</a:t>
            </a:r>
            <a:endParaRPr lang="en-US" dirty="0"/>
          </a:p>
          <a:p>
            <a:r>
              <a:rPr lang="en-US" dirty="0" smtClean="0"/>
              <a:t>Long proboscis that tends to bend downward</a:t>
            </a:r>
          </a:p>
          <a:p>
            <a:endParaRPr lang="en-US" dirty="0" smtClean="0"/>
          </a:p>
          <a:p>
            <a:r>
              <a:rPr lang="en-US" dirty="0" smtClean="0"/>
              <a:t>From other </a:t>
            </a:r>
            <a:r>
              <a:rPr lang="en-US" i="1" dirty="0" smtClean="0"/>
              <a:t>Cs. </a:t>
            </a:r>
            <a:r>
              <a:rPr lang="en-US" dirty="0" smtClean="0"/>
              <a:t>species</a:t>
            </a:r>
          </a:p>
          <a:p>
            <a:pPr lvl="1"/>
            <a:r>
              <a:rPr lang="en-US" dirty="0" smtClean="0"/>
              <a:t>No scales on </a:t>
            </a:r>
            <a:r>
              <a:rPr lang="en-US" dirty="0" err="1" smtClean="0"/>
              <a:t>paratergite</a:t>
            </a:r>
            <a:r>
              <a:rPr lang="en-US" dirty="0" smtClean="0"/>
              <a:t> and usually </a:t>
            </a:r>
            <a:r>
              <a:rPr lang="en-US" dirty="0" err="1" smtClean="0"/>
              <a:t>postspiracular</a:t>
            </a:r>
            <a:r>
              <a:rPr lang="en-US" dirty="0" smtClean="0"/>
              <a:t> area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1214" y="3491172"/>
            <a:ext cx="4070331" cy="527076"/>
          </a:xfrm>
        </p:spPr>
        <p:txBody>
          <a:bodyPr/>
          <a:lstStyle/>
          <a:p>
            <a:r>
              <a:rPr lang="en-US" dirty="0" smtClean="0"/>
              <a:t>Identifying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idx="1"/>
          </p:nvPr>
        </p:nvSpPr>
        <p:spPr>
          <a:xfrm>
            <a:off x="351215" y="1460863"/>
            <a:ext cx="4070331" cy="527076"/>
          </a:xfrm>
        </p:spPr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3943" y="2146680"/>
            <a:ext cx="4067602" cy="1364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Prevalent on the Southside</a:t>
            </a:r>
          </a:p>
          <a:p>
            <a:r>
              <a:rPr lang="en-US" dirty="0"/>
              <a:t>Primarily a bird biter</a:t>
            </a:r>
          </a:p>
          <a:p>
            <a:r>
              <a:rPr lang="en-US" dirty="0" smtClean="0"/>
              <a:t>Comes from freshwater hardwood swamps and tree crypts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45" y="1205859"/>
            <a:ext cx="1904469" cy="268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443" y="4350195"/>
            <a:ext cx="2296145" cy="205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312" y="221203"/>
            <a:ext cx="4176962" cy="284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286" y="3276434"/>
            <a:ext cx="3566191" cy="330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222804" y="5396350"/>
            <a:ext cx="18200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~Couplet 8 Hint~</a:t>
            </a:r>
            <a:endParaRPr lang="en-US" dirty="0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81675" y="5820642"/>
            <a:ext cx="1183359" cy="281346"/>
          </a:xfrm>
          <a:prstGeom prst="rect">
            <a:avLst/>
          </a:prstGeom>
          <a:ln>
            <a:solidFill>
              <a:schemeClr val="accent3"/>
            </a:solidFill>
            <a:prstDash val="dash"/>
          </a:ln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Armpit hair?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236712" y="1709082"/>
            <a:ext cx="1037917" cy="981867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798629" y="1619793"/>
            <a:ext cx="342229" cy="437815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109439" y="5408823"/>
            <a:ext cx="477594" cy="55249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072583">
            <a:off x="9684146" y="263034"/>
            <a:ext cx="1831423" cy="742033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864749" y="5107072"/>
            <a:ext cx="900914" cy="1041365"/>
          </a:xfrm>
          <a:prstGeom prst="straightConnector1">
            <a:avLst/>
          </a:prstGeom>
          <a:ln w="3810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515553" y="4177012"/>
            <a:ext cx="283075" cy="971113"/>
          </a:xfrm>
          <a:prstGeom prst="straightConnector1">
            <a:avLst/>
          </a:prstGeom>
          <a:ln w="3810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238724" y="6231285"/>
            <a:ext cx="208955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Cs. </a:t>
            </a:r>
            <a:r>
              <a:rPr lang="en-US" sz="1200" i="1" dirty="0" err="1" smtClean="0">
                <a:solidFill>
                  <a:schemeClr val="bg1"/>
                </a:solidFill>
              </a:rPr>
              <a:t>melanura</a:t>
            </a:r>
            <a:r>
              <a:rPr lang="en-US" sz="1200" dirty="0" smtClean="0">
                <a:solidFill>
                  <a:schemeClr val="bg1"/>
                </a:solidFill>
              </a:rPr>
              <a:t> vs </a:t>
            </a:r>
            <a:r>
              <a:rPr lang="en-US" sz="1200" i="1" dirty="0" err="1" smtClean="0">
                <a:solidFill>
                  <a:schemeClr val="bg1"/>
                </a:solidFill>
              </a:rPr>
              <a:t>Cx</a:t>
            </a:r>
            <a:r>
              <a:rPr lang="en-US" sz="1200" i="1" dirty="0" smtClean="0">
                <a:solidFill>
                  <a:schemeClr val="bg1"/>
                </a:solidFill>
              </a:rPr>
              <a:t>. </a:t>
            </a:r>
            <a:r>
              <a:rPr lang="en-US" sz="1200" i="1" dirty="0" err="1" smtClean="0">
                <a:solidFill>
                  <a:schemeClr val="bg1"/>
                </a:solidFill>
              </a:rPr>
              <a:t>salinarius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6411054" y="4889243"/>
            <a:ext cx="484632" cy="566928"/>
          </a:xfrm>
          <a:prstGeom prst="mathMultiply">
            <a:avLst>
              <a:gd name="adj1" fmla="val 65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469" y="2672644"/>
            <a:ext cx="1712222" cy="186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 rot="1833862">
            <a:off x="10052011" y="881602"/>
            <a:ext cx="528935" cy="3239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33862">
            <a:off x="9795036" y="1135761"/>
            <a:ext cx="528935" cy="3239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8" grpId="0" animBg="1"/>
      <p:bldP spid="4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894497" y="0"/>
            <a:ext cx="2297503" cy="6858000"/>
            <a:chOff x="9894497" y="0"/>
            <a:chExt cx="2297503" cy="6858000"/>
          </a:xfrm>
        </p:grpSpPr>
        <p:sp>
          <p:nvSpPr>
            <p:cNvPr id="18" name="Rectangle 17"/>
            <p:cNvSpPr/>
            <p:nvPr/>
          </p:nvSpPr>
          <p:spPr>
            <a:xfrm>
              <a:off x="9894497" y="1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94497" y="6795506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8731753" y="3397753"/>
              <a:ext cx="6858000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7463" y="62496"/>
              <a:ext cx="2202042" cy="67330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cap="none" dirty="0" smtClean="0">
                <a:latin typeface="+mn-lt"/>
              </a:rPr>
              <a:t>Couplet 9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961" y="5574022"/>
            <a:ext cx="2973049" cy="1114161"/>
          </a:xfrm>
        </p:spPr>
        <p:txBody>
          <a:bodyPr/>
          <a:lstStyle/>
          <a:p>
            <a:r>
              <a:rPr lang="en-US" dirty="0" smtClean="0"/>
              <a:t>Narrow wing scales, all </a:t>
            </a:r>
            <a:r>
              <a:rPr lang="en-US" dirty="0" smtClean="0"/>
              <a:t>dark</a:t>
            </a:r>
            <a:endParaRPr lang="en-US" dirty="0" smtClean="0"/>
          </a:p>
          <a:p>
            <a:r>
              <a:rPr lang="en-US" dirty="0" smtClean="0"/>
              <a:t>Bland brown mosquito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961" y="1160020"/>
            <a:ext cx="3164639" cy="496920"/>
          </a:xfrm>
        </p:spPr>
        <p:txBody>
          <a:bodyPr/>
          <a:lstStyle/>
          <a:p>
            <a:r>
              <a:rPr lang="en-US" i="1" dirty="0" err="1" smtClean="0"/>
              <a:t>Culex</a:t>
            </a:r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2609" y="5574022"/>
            <a:ext cx="4464548" cy="1035784"/>
          </a:xfrm>
        </p:spPr>
        <p:txBody>
          <a:bodyPr/>
          <a:lstStyle/>
          <a:p>
            <a:r>
              <a:rPr lang="en-US" dirty="0" smtClean="0"/>
              <a:t>Broad wing scales, with dark and light scales</a:t>
            </a:r>
          </a:p>
          <a:p>
            <a:r>
              <a:rPr lang="en-US" dirty="0" smtClean="0"/>
              <a:t>Banding on legs</a:t>
            </a:r>
          </a:p>
          <a:p>
            <a:r>
              <a:rPr lang="en-US" dirty="0" err="1" smtClean="0"/>
              <a:t>Speckly</a:t>
            </a:r>
            <a:r>
              <a:rPr lang="en-US" dirty="0" smtClean="0"/>
              <a:t> mosquito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2609" y="911231"/>
            <a:ext cx="4464548" cy="762659"/>
          </a:xfrm>
        </p:spPr>
        <p:txBody>
          <a:bodyPr/>
          <a:lstStyle/>
          <a:p>
            <a:pPr algn="ctr"/>
            <a:r>
              <a:rPr lang="en-US" dirty="0" smtClean="0"/>
              <a:t>Going to Couplet 10</a:t>
            </a:r>
          </a:p>
          <a:p>
            <a:r>
              <a:rPr lang="en-US" i="1" dirty="0" err="1" smtClean="0"/>
              <a:t>Coquillettidia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Orthopodomyia</a:t>
            </a:r>
            <a:endParaRPr lang="en-US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085" y="2063469"/>
            <a:ext cx="2160192" cy="31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54" y="1876083"/>
            <a:ext cx="2063276" cy="343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53939" t="25065" r="19390" b="37714"/>
          <a:stretch/>
        </p:blipFill>
        <p:spPr>
          <a:xfrm>
            <a:off x="9938973" y="2031660"/>
            <a:ext cx="1910061" cy="3017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73" y="1838886"/>
            <a:ext cx="2718066" cy="318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37044" y="3580074"/>
            <a:ext cx="1914187" cy="13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8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i="1" cap="none" dirty="0" err="1" smtClean="0">
                <a:latin typeface="+mn-lt"/>
              </a:rPr>
              <a:t>Coquillettidia</a:t>
            </a:r>
            <a:r>
              <a:rPr lang="en-US" sz="6000" i="1" cap="none" dirty="0" smtClean="0">
                <a:latin typeface="+mn-lt"/>
              </a:rPr>
              <a:t> </a:t>
            </a:r>
            <a:r>
              <a:rPr lang="en-US" sz="6000" i="1" cap="none" dirty="0" err="1" smtClean="0">
                <a:latin typeface="+mn-lt"/>
              </a:rPr>
              <a:t>perturbans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943" y="4720992"/>
            <a:ext cx="4500000" cy="1680758"/>
          </a:xfrm>
        </p:spPr>
        <p:txBody>
          <a:bodyPr/>
          <a:lstStyle/>
          <a:p>
            <a:r>
              <a:rPr lang="en-US" dirty="0" smtClean="0"/>
              <a:t>Overall, a very </a:t>
            </a:r>
            <a:r>
              <a:rPr lang="en-US" dirty="0" err="1" smtClean="0"/>
              <a:t>speckly</a:t>
            </a:r>
            <a:r>
              <a:rPr lang="en-US" dirty="0" smtClean="0"/>
              <a:t> mosquito</a:t>
            </a:r>
          </a:p>
          <a:p>
            <a:r>
              <a:rPr lang="en-US" dirty="0" smtClean="0"/>
              <a:t>Wings have broad light and dark scales</a:t>
            </a:r>
          </a:p>
          <a:p>
            <a:r>
              <a:rPr lang="en-US" dirty="0" smtClean="0"/>
              <a:t>Legs have broad, distinct banding </a:t>
            </a:r>
          </a:p>
          <a:p>
            <a:pPr lvl="1"/>
            <a:r>
              <a:rPr lang="en-US" dirty="0" smtClean="0"/>
              <a:t>Median pale band 1</a:t>
            </a:r>
            <a:r>
              <a:rPr lang="en-US" baseline="30000" dirty="0" smtClean="0"/>
              <a:t>st</a:t>
            </a:r>
            <a:r>
              <a:rPr lang="en-US" dirty="0" smtClean="0"/>
              <a:t> tarsal segment</a:t>
            </a:r>
          </a:p>
          <a:p>
            <a:r>
              <a:rPr lang="en-US" dirty="0" smtClean="0"/>
              <a:t>Banded proboscis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98015" y="6236898"/>
            <a:ext cx="1345721" cy="54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1214" y="4044631"/>
            <a:ext cx="4070331" cy="527076"/>
          </a:xfrm>
        </p:spPr>
        <p:txBody>
          <a:bodyPr/>
          <a:lstStyle/>
          <a:p>
            <a:r>
              <a:rPr lang="en-US" dirty="0" smtClean="0"/>
              <a:t>Identifying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idx="1"/>
          </p:nvPr>
        </p:nvSpPr>
        <p:spPr>
          <a:xfrm>
            <a:off x="351215" y="1460863"/>
            <a:ext cx="4070331" cy="527076"/>
          </a:xfrm>
        </p:spPr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3943" y="2146680"/>
            <a:ext cx="4067602" cy="1583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Cattail mosquito</a:t>
            </a:r>
          </a:p>
          <a:p>
            <a:r>
              <a:rPr lang="en-US" dirty="0" smtClean="0"/>
              <a:t>Larva and pupa are typically attached to cattails or other rooted aquatic vegetation in permanent freshwater areas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44885" y="0"/>
            <a:ext cx="2297503" cy="6858000"/>
            <a:chOff x="9894497" y="0"/>
            <a:chExt cx="2297503" cy="6858000"/>
          </a:xfrm>
        </p:grpSpPr>
        <p:sp>
          <p:nvSpPr>
            <p:cNvPr id="3" name="Rectangle 2"/>
            <p:cNvSpPr/>
            <p:nvPr/>
          </p:nvSpPr>
          <p:spPr>
            <a:xfrm>
              <a:off x="9894497" y="1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894497" y="6795506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8731753" y="3397753"/>
              <a:ext cx="6858000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7463" y="62496"/>
              <a:ext cx="2202042" cy="673301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552" y="425276"/>
            <a:ext cx="3513865" cy="585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415" y="1185929"/>
            <a:ext cx="1876417" cy="272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013182" y="4111358"/>
            <a:ext cx="2720884" cy="242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0297689" y="3428999"/>
            <a:ext cx="570608" cy="615631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028484" y="1532414"/>
            <a:ext cx="570608" cy="615631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i="1" cap="none" dirty="0" err="1" smtClean="0">
                <a:latin typeface="+mn-lt"/>
              </a:rPr>
              <a:t>Orthopodomyia</a:t>
            </a:r>
            <a:r>
              <a:rPr lang="en-US" sz="6000" i="1" cap="none" dirty="0" smtClean="0">
                <a:latin typeface="+mn-lt"/>
              </a:rPr>
              <a:t> </a:t>
            </a:r>
            <a:r>
              <a:rPr lang="en-US" sz="6000" i="1" cap="none" dirty="0" err="1" smtClean="0">
                <a:latin typeface="+mn-lt"/>
              </a:rPr>
              <a:t>signifera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214" y="4181464"/>
            <a:ext cx="4500000" cy="2055434"/>
          </a:xfrm>
        </p:spPr>
        <p:txBody>
          <a:bodyPr/>
          <a:lstStyle/>
          <a:p>
            <a:r>
              <a:rPr lang="en-US" dirty="0" smtClean="0"/>
              <a:t>“Salt and pepper” mosquito</a:t>
            </a:r>
          </a:p>
          <a:p>
            <a:pPr lvl="1"/>
            <a:r>
              <a:rPr lang="en-US" dirty="0" smtClean="0"/>
              <a:t>Wings have broad white and black scales </a:t>
            </a:r>
          </a:p>
          <a:p>
            <a:r>
              <a:rPr lang="en-US" dirty="0" smtClean="0"/>
              <a:t>Distinct pattern on the </a:t>
            </a:r>
            <a:r>
              <a:rPr lang="en-US" dirty="0" err="1" smtClean="0"/>
              <a:t>scutum</a:t>
            </a:r>
            <a:r>
              <a:rPr lang="en-US" dirty="0" smtClean="0"/>
              <a:t> </a:t>
            </a:r>
          </a:p>
          <a:p>
            <a:r>
              <a:rPr lang="en-US" dirty="0" smtClean="0"/>
              <a:t>Legs have white apical and basal bands </a:t>
            </a:r>
          </a:p>
          <a:p>
            <a:r>
              <a:rPr lang="en-US" dirty="0" smtClean="0"/>
              <a:t>From other </a:t>
            </a:r>
            <a:r>
              <a:rPr lang="en-US" i="1" dirty="0" smtClean="0"/>
              <a:t>Or. </a:t>
            </a:r>
            <a:r>
              <a:rPr lang="en-US" dirty="0" smtClean="0"/>
              <a:t>Species</a:t>
            </a:r>
          </a:p>
          <a:p>
            <a:pPr lvl="1"/>
            <a:r>
              <a:rPr lang="en-US" dirty="0" smtClean="0"/>
              <a:t>Missing top patch of white wing scales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98015" y="6236898"/>
            <a:ext cx="1345721" cy="54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1214" y="3340455"/>
            <a:ext cx="4070331" cy="527076"/>
          </a:xfrm>
        </p:spPr>
        <p:txBody>
          <a:bodyPr/>
          <a:lstStyle/>
          <a:p>
            <a:r>
              <a:rPr lang="en-US" dirty="0" smtClean="0"/>
              <a:t>Identifying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idx="1"/>
          </p:nvPr>
        </p:nvSpPr>
        <p:spPr>
          <a:xfrm>
            <a:off x="351215" y="1460863"/>
            <a:ext cx="4070331" cy="527076"/>
          </a:xfrm>
        </p:spPr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353943" y="2146680"/>
            <a:ext cx="4067602" cy="1583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Larva found in </a:t>
            </a:r>
            <a:r>
              <a:rPr lang="en-US" dirty="0" err="1" smtClean="0"/>
              <a:t>treeholes</a:t>
            </a:r>
            <a:r>
              <a:rPr lang="en-US" dirty="0" smtClean="0"/>
              <a:t> typically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381" r="11917" b="1119"/>
          <a:stretch/>
        </p:blipFill>
        <p:spPr>
          <a:xfrm>
            <a:off x="9570721" y="0"/>
            <a:ext cx="2621279" cy="6871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4866" r="11157" b="8619"/>
          <a:stretch/>
        </p:blipFill>
        <p:spPr>
          <a:xfrm rot="10800000">
            <a:off x="4728097" y="1177934"/>
            <a:ext cx="2043764" cy="286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33464" y="1177933"/>
            <a:ext cx="2275653" cy="262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2442" y="4358564"/>
            <a:ext cx="2746538" cy="215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76290" y="4684534"/>
            <a:ext cx="2474362" cy="123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8264434" y="5301731"/>
            <a:ext cx="249037" cy="6274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6791148" y="4642253"/>
            <a:ext cx="484632" cy="566928"/>
          </a:xfrm>
          <a:prstGeom prst="mathMultiply">
            <a:avLst>
              <a:gd name="adj1" fmla="val 6539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894497" y="0"/>
            <a:ext cx="2297503" cy="6858000"/>
            <a:chOff x="9894497" y="0"/>
            <a:chExt cx="2297503" cy="6858000"/>
          </a:xfrm>
        </p:grpSpPr>
        <p:sp>
          <p:nvSpPr>
            <p:cNvPr id="18" name="Rectangle 17"/>
            <p:cNvSpPr/>
            <p:nvPr/>
          </p:nvSpPr>
          <p:spPr>
            <a:xfrm>
              <a:off x="9894497" y="1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94497" y="6795506"/>
              <a:ext cx="2297503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8731753" y="3397753"/>
              <a:ext cx="6858000" cy="624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7463" y="62496"/>
              <a:ext cx="2202042" cy="67330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462498" cy="432000"/>
          </a:xfrm>
        </p:spPr>
        <p:txBody>
          <a:bodyPr/>
          <a:lstStyle/>
          <a:p>
            <a:r>
              <a:rPr lang="en-US" sz="6000" cap="none" dirty="0" smtClean="0">
                <a:latin typeface="+mn-lt"/>
              </a:rPr>
              <a:t>Comparison</a:t>
            </a:r>
            <a:endParaRPr lang="en-US" sz="6000" b="0" i="1" cap="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1520" y="3237565"/>
            <a:ext cx="1645017" cy="602941"/>
          </a:xfrm>
        </p:spPr>
        <p:txBody>
          <a:bodyPr/>
          <a:lstStyle/>
          <a:p>
            <a:r>
              <a:rPr lang="en-US" dirty="0" smtClean="0"/>
              <a:t>Brown with light scales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961" y="1160020"/>
            <a:ext cx="2617667" cy="496920"/>
          </a:xfrm>
        </p:spPr>
        <p:txBody>
          <a:bodyPr/>
          <a:lstStyle/>
          <a:p>
            <a:r>
              <a:rPr lang="en-US" i="1" dirty="0" err="1" smtClean="0"/>
              <a:t>Cq</a:t>
            </a:r>
            <a:r>
              <a:rPr lang="en-US" i="1" dirty="0" smtClean="0"/>
              <a:t>. </a:t>
            </a:r>
            <a:r>
              <a:rPr lang="en-US" i="1" dirty="0" err="1" smtClean="0"/>
              <a:t>perturbans</a:t>
            </a:r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94366" y="3237565"/>
            <a:ext cx="2257900" cy="931313"/>
          </a:xfrm>
        </p:spPr>
        <p:txBody>
          <a:bodyPr/>
          <a:lstStyle/>
          <a:p>
            <a:r>
              <a:rPr lang="en-US" dirty="0" smtClean="0"/>
              <a:t>Banded proboscis with no distinct </a:t>
            </a:r>
            <a:r>
              <a:rPr lang="en-US" dirty="0" err="1" smtClean="0"/>
              <a:t>scutum</a:t>
            </a:r>
            <a:r>
              <a:rPr lang="en-US" dirty="0" smtClean="0"/>
              <a:t> pattern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966" y="1160020"/>
            <a:ext cx="2617667" cy="496920"/>
          </a:xfrm>
        </p:spPr>
        <p:txBody>
          <a:bodyPr/>
          <a:lstStyle/>
          <a:p>
            <a:r>
              <a:rPr lang="en-US" i="1" dirty="0" smtClean="0"/>
              <a:t>Ps. </a:t>
            </a:r>
            <a:r>
              <a:rPr lang="en-US" i="1" dirty="0" err="1" smtClean="0"/>
              <a:t>columbiae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213" y="1754736"/>
            <a:ext cx="3101859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59" y="1754736"/>
            <a:ext cx="3133950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842706" y="6214073"/>
            <a:ext cx="8918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Or. </a:t>
            </a:r>
            <a:r>
              <a:rPr lang="en-US" b="1" i="1" dirty="0" err="1" smtClean="0">
                <a:solidFill>
                  <a:schemeClr val="bg1"/>
                </a:solidFill>
              </a:rPr>
              <a:t>signifera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is black and white, distinct </a:t>
            </a:r>
            <a:r>
              <a:rPr lang="en-US" b="1" dirty="0" err="1" smtClean="0">
                <a:solidFill>
                  <a:schemeClr val="bg1"/>
                </a:solidFill>
              </a:rPr>
              <a:t>scutum</a:t>
            </a:r>
            <a:r>
              <a:rPr lang="en-US" b="1" dirty="0" smtClean="0">
                <a:solidFill>
                  <a:schemeClr val="bg1"/>
                </a:solidFill>
              </a:rPr>
              <a:t> pattern, and no banding on the proboscis 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2" grpId="0" uiExpand="1" build="p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84B30EC-0085-4B02-B549-85261AA7A7FD}" vid="{B38EAA63-7B49-47D5-A9B8-CCF1CC9145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19935D-ADE6-42ED-B568-839405AD6ABE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16c05727-aa75-4e4a-9b5f-8a80a1165891"/>
    <ds:schemaRef ds:uri="http://schemas.openxmlformats.org/package/2006/metadata/core-properties"/>
    <ds:schemaRef ds:uri="http://schemas.microsoft.com/office/2006/metadata/propertie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E1D8AE1-AF50-4238-9545-788684540A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15BD18-190D-4514-9BDF-0746D033B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0</TotalTime>
  <Words>481</Words>
  <Application>Microsoft Office PowerPoint</Application>
  <PresentationFormat>Widescreen</PresentationFormat>
  <Paragraphs>115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Times New Roman</vt:lpstr>
      <vt:lpstr>Office Theme</vt:lpstr>
      <vt:lpstr>PowerPoint Presentation</vt:lpstr>
      <vt:lpstr>Toxorhynchites rutilus</vt:lpstr>
      <vt:lpstr>Comparison</vt:lpstr>
      <vt:lpstr>Uranotenia sapphirina</vt:lpstr>
      <vt:lpstr>Culiseta melanura</vt:lpstr>
      <vt:lpstr>Couplet 9</vt:lpstr>
      <vt:lpstr>Coquillettidia perturbans</vt:lpstr>
      <vt:lpstr>Orthopodomyia signifera</vt:lpstr>
      <vt:lpstr>Comparison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2022-04-04T18:41:33Z</dcterms:created>
  <dcterms:modified xsi:type="dcterms:W3CDTF">2023-05-04T18:27:19Z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