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4"/>
  </p:notesMasterIdLst>
  <p:sldIdLst>
    <p:sldId id="256" r:id="rId2"/>
    <p:sldId id="265" r:id="rId3"/>
    <p:sldId id="273" r:id="rId4"/>
    <p:sldId id="274" r:id="rId5"/>
    <p:sldId id="275" r:id="rId6"/>
    <p:sldId id="276" r:id="rId7"/>
    <p:sldId id="277" r:id="rId8"/>
    <p:sldId id="278" r:id="rId9"/>
    <p:sldId id="272" r:id="rId10"/>
    <p:sldId id="263" r:id="rId11"/>
    <p:sldId id="269" r:id="rId12"/>
    <p:sldId id="279" r:id="rId13"/>
    <p:sldId id="280" r:id="rId14"/>
    <p:sldId id="281" r:id="rId15"/>
    <p:sldId id="284" r:id="rId16"/>
    <p:sldId id="286" r:id="rId17"/>
    <p:sldId id="282" r:id="rId18"/>
    <p:sldId id="287" r:id="rId19"/>
    <p:sldId id="289" r:id="rId20"/>
    <p:sldId id="290" r:id="rId21"/>
    <p:sldId id="292" r:id="rId22"/>
    <p:sldId id="271" r:id="rId23"/>
  </p:sldIdLst>
  <p:sldSz cx="9144000" cy="5143500" type="screen16x9"/>
  <p:notesSz cx="6858000" cy="9144000"/>
  <p:embeddedFontLst>
    <p:embeddedFont>
      <p:font typeface="Angsana New" panose="02020603050405020304" pitchFamily="18" charset="-34"/>
      <p:regular r:id="rId25"/>
      <p:bold r:id="rId26"/>
      <p:italic r:id="rId27"/>
      <p:boldItalic r:id="rId28"/>
    </p:embeddedFont>
    <p:embeddedFont>
      <p:font typeface="Candara" panose="020E0502030303020204" pitchFamily="34" charset="0"/>
      <p:regular r:id="rId29"/>
      <p:bold r:id="rId30"/>
      <p:italic r:id="rId31"/>
      <p:boldItalic r:id="rId32"/>
    </p:embeddedFont>
    <p:embeddedFont>
      <p:font typeface="Karma" panose="020B0604020202020204" charset="0"/>
      <p:regular r:id="rId33"/>
      <p:bold r:id="rId34"/>
    </p:embeddedFont>
    <p:embeddedFont>
      <p:font typeface="Montserrat" panose="00000500000000000000" pitchFamily="2"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15:clr>
            <a:srgbClr val="747775"/>
          </p15:clr>
        </p15:guide>
        <p15:guide id="2">
          <p15:clr>
            <a:srgbClr val="747775"/>
          </p15:clr>
        </p15:guide>
        <p15:guide id="3" pos="5760">
          <p15:clr>
            <a:srgbClr val="747775"/>
          </p15:clr>
        </p15:guide>
        <p15:guide id="4" orient="horz" pos="324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E7FF"/>
    <a:srgbClr val="FFF1E8"/>
    <a:srgbClr val="B5C8EB"/>
    <a:srgbClr val="3D5DAA"/>
    <a:srgbClr val="CA6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5"/>
    <p:restoredTop sz="86236"/>
  </p:normalViewPr>
  <p:slideViewPr>
    <p:cSldViewPr snapToGrid="0">
      <p:cViewPr varScale="1">
        <p:scale>
          <a:sx n="126" d="100"/>
          <a:sy n="126" d="100"/>
        </p:scale>
        <p:origin x="2580" y="114"/>
      </p:cViewPr>
      <p:guideLst>
        <p:guide orient="horz"/>
        <p:guide/>
        <p:guide pos="5760"/>
        <p:guide orient="horz" pos="3240"/>
      </p:guideLst>
    </p:cSldViewPr>
  </p:slideViewPr>
  <p:outlineViewPr>
    <p:cViewPr>
      <p:scale>
        <a:sx n="100" d="100"/>
        <a:sy n="100" d="100"/>
      </p:scale>
      <p:origin x="-56" y="-1040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0F5207-6955-C84E-9F1B-4A11546023EA}"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48BAAA22-AC6E-8142-86A8-28FB87402AAB}">
      <dgm:prSet phldrT="[Text]"/>
      <dgm:spPr>
        <a:solidFill>
          <a:schemeClr val="accent3"/>
        </a:solidFill>
        <a:ln>
          <a:noFill/>
        </a:ln>
      </dgm:spPr>
      <dgm:t>
        <a:bodyPr/>
        <a:lstStyle/>
        <a:p>
          <a:r>
            <a:rPr lang="en-US" u="none" dirty="0">
              <a:solidFill>
                <a:schemeClr val="bg1"/>
              </a:solidFill>
              <a:latin typeface="Candara" panose="020E0502030303020204" pitchFamily="34" charset="0"/>
              <a:ea typeface="Ayuthaya" pitchFamily="2" charset="-34"/>
              <a:cs typeface="Ayuthaya" pitchFamily="2" charset="-34"/>
            </a:rPr>
            <a:t>File Letter of Intent (LOI) with FAA</a:t>
          </a:r>
          <a:endParaRPr lang="en-US" u="none" dirty="0">
            <a:solidFill>
              <a:schemeClr val="bg1"/>
            </a:solidFill>
          </a:endParaRPr>
        </a:p>
      </dgm:t>
    </dgm:pt>
    <dgm:pt modelId="{4C19EE0A-2A6F-EB44-8244-C5C09A9C1AE1}" type="parTrans" cxnId="{6072EADF-E598-C148-93A7-34D19CDDA25D}">
      <dgm:prSet/>
      <dgm:spPr/>
      <dgm:t>
        <a:bodyPr/>
        <a:lstStyle/>
        <a:p>
          <a:endParaRPr lang="en-US"/>
        </a:p>
      </dgm:t>
    </dgm:pt>
    <dgm:pt modelId="{352B2472-85FC-A345-9F94-30E64C607332}" type="sibTrans" cxnId="{6072EADF-E598-C148-93A7-34D19CDDA25D}">
      <dgm:prSet/>
      <dgm:spPr/>
      <dgm:t>
        <a:bodyPr/>
        <a:lstStyle/>
        <a:p>
          <a:endParaRPr lang="en-US"/>
        </a:p>
      </dgm:t>
    </dgm:pt>
    <dgm:pt modelId="{DB9AD4C9-2291-A04E-A731-DC81F8607CB8}">
      <dgm:prSet phldrT="[Text]"/>
      <dgm:spPr/>
      <dgm:t>
        <a:bodyPr/>
        <a:lstStyle/>
        <a:p>
          <a:pPr>
            <a:spcAft>
              <a:spcPts val="1032"/>
            </a:spcAft>
            <a:buFont typeface="Arial" panose="020B0604020202020204" pitchFamily="34" charset="0"/>
            <a:buChar char="•"/>
          </a:pPr>
          <a:r>
            <a:rPr lang="en-US" dirty="0">
              <a:latin typeface="Candara" panose="020E0502030303020204" pitchFamily="34" charset="0"/>
              <a:ea typeface="Ayuthaya" pitchFamily="2" charset="-34"/>
              <a:cs typeface="Ayuthaya" pitchFamily="2" charset="-34"/>
            </a:rPr>
            <a:t>AMCA must sign LOI to certify operator as an AMCA member in good standing. </a:t>
          </a:r>
          <a:endParaRPr lang="en-US" dirty="0"/>
        </a:p>
      </dgm:t>
    </dgm:pt>
    <dgm:pt modelId="{004C4968-574C-F746-8E4C-D72B17918942}" type="parTrans" cxnId="{4A557467-624C-5849-ABC8-9ED4CF1396A2}">
      <dgm:prSet/>
      <dgm:spPr/>
      <dgm:t>
        <a:bodyPr/>
        <a:lstStyle/>
        <a:p>
          <a:endParaRPr lang="en-US"/>
        </a:p>
      </dgm:t>
    </dgm:pt>
    <dgm:pt modelId="{BCF5B4DD-1DCB-A949-B8A4-0A18245A9209}" type="sibTrans" cxnId="{4A557467-624C-5849-ABC8-9ED4CF1396A2}">
      <dgm:prSet/>
      <dgm:spPr/>
      <dgm:t>
        <a:bodyPr/>
        <a:lstStyle/>
        <a:p>
          <a:endParaRPr lang="en-US"/>
        </a:p>
      </dgm:t>
    </dgm:pt>
    <dgm:pt modelId="{442B5EB4-9782-E04F-9EE9-F29AC6A50378}">
      <dgm:prSet/>
      <dgm:spPr/>
      <dgm:t>
        <a:bodyPr/>
        <a:lstStyle/>
        <a:p>
          <a:pPr>
            <a:spcAft>
              <a:spcPts val="1032"/>
            </a:spcAft>
          </a:pPr>
          <a:r>
            <a:rPr lang="en-US" dirty="0">
              <a:latin typeface="Candara" panose="020E0502030303020204" pitchFamily="34" charset="0"/>
              <a:ea typeface="Ayuthaya" pitchFamily="2" charset="-34"/>
              <a:cs typeface="Ayuthaya" pitchFamily="2" charset="-34"/>
            </a:rPr>
            <a:t>Operator must include Part 137 operating permit number. </a:t>
          </a:r>
        </a:p>
      </dgm:t>
    </dgm:pt>
    <dgm:pt modelId="{C3337F7F-CC54-524F-BBD1-3F6EBAF24581}" type="parTrans" cxnId="{73763A58-A20C-DD4D-A69B-6B2428EEEBF4}">
      <dgm:prSet/>
      <dgm:spPr/>
      <dgm:t>
        <a:bodyPr/>
        <a:lstStyle/>
        <a:p>
          <a:endParaRPr lang="en-US"/>
        </a:p>
      </dgm:t>
    </dgm:pt>
    <dgm:pt modelId="{D5C36161-080D-DD46-AC15-F5DF295BB708}" type="sibTrans" cxnId="{73763A58-A20C-DD4D-A69B-6B2428EEEBF4}">
      <dgm:prSet/>
      <dgm:spPr/>
      <dgm:t>
        <a:bodyPr/>
        <a:lstStyle/>
        <a:p>
          <a:endParaRPr lang="en-US"/>
        </a:p>
      </dgm:t>
    </dgm:pt>
    <dgm:pt modelId="{1F14622C-90BD-0544-A79B-664A72D89537}">
      <dgm:prSet/>
      <dgm:spPr/>
      <dgm:t>
        <a:bodyPr/>
        <a:lstStyle/>
        <a:p>
          <a:pPr>
            <a:spcAft>
              <a:spcPts val="1032"/>
            </a:spcAft>
          </a:pPr>
          <a:r>
            <a:rPr lang="en-US" dirty="0">
              <a:latin typeface="Candara" panose="020E0502030303020204" pitchFamily="34" charset="0"/>
              <a:ea typeface="Ayuthaya" pitchFamily="2" charset="-34"/>
              <a:cs typeface="Ayuthaya" pitchFamily="2" charset="-34"/>
            </a:rPr>
            <a:t>Use LOI Template &amp; post to docket per instruction in exemption.</a:t>
          </a:r>
        </a:p>
      </dgm:t>
    </dgm:pt>
    <dgm:pt modelId="{4E86A6AB-0039-FA4D-94C0-5D32AB4CB278}" type="parTrans" cxnId="{96DE290F-F4CE-9042-A5CB-7501E411DDED}">
      <dgm:prSet/>
      <dgm:spPr/>
      <dgm:t>
        <a:bodyPr/>
        <a:lstStyle/>
        <a:p>
          <a:endParaRPr lang="en-US"/>
        </a:p>
      </dgm:t>
    </dgm:pt>
    <dgm:pt modelId="{EC9B8E2A-51C6-B943-B1B7-9F5C8E38E0B1}" type="sibTrans" cxnId="{96DE290F-F4CE-9042-A5CB-7501E411DDED}">
      <dgm:prSet/>
      <dgm:spPr/>
      <dgm:t>
        <a:bodyPr/>
        <a:lstStyle/>
        <a:p>
          <a:endParaRPr lang="en-US"/>
        </a:p>
      </dgm:t>
    </dgm:pt>
    <dgm:pt modelId="{2A4DA2DB-4659-0447-A9AD-20702167DD2C}">
      <dgm:prSet/>
      <dgm:spPr/>
      <dgm:t>
        <a:bodyPr/>
        <a:lstStyle/>
        <a:p>
          <a:pPr>
            <a:spcAft>
              <a:spcPts val="1032"/>
            </a:spcAft>
          </a:pPr>
          <a:r>
            <a:rPr lang="en-US" dirty="0">
              <a:latin typeface="Candara" panose="020E0502030303020204" pitchFamily="34" charset="0"/>
              <a:ea typeface="Ayuthaya" pitchFamily="2" charset="-34"/>
              <a:cs typeface="Ayuthaya" pitchFamily="2" charset="-34"/>
            </a:rPr>
            <a:t>LOI is good for the term of the existing exemptions</a:t>
          </a:r>
          <a:endParaRPr lang="en-US" dirty="0"/>
        </a:p>
      </dgm:t>
    </dgm:pt>
    <dgm:pt modelId="{60038568-4D8A-9842-A10D-70F2F9EEAF48}" type="parTrans" cxnId="{230CBC19-33B3-944C-B2B2-8B411C820691}">
      <dgm:prSet/>
      <dgm:spPr/>
      <dgm:t>
        <a:bodyPr/>
        <a:lstStyle/>
        <a:p>
          <a:endParaRPr lang="en-US"/>
        </a:p>
      </dgm:t>
    </dgm:pt>
    <dgm:pt modelId="{FCF9A0B7-AFE2-F049-A3B3-6302FDA5AB54}" type="sibTrans" cxnId="{230CBC19-33B3-944C-B2B2-8B411C820691}">
      <dgm:prSet/>
      <dgm:spPr/>
      <dgm:t>
        <a:bodyPr/>
        <a:lstStyle/>
        <a:p>
          <a:endParaRPr lang="en-US"/>
        </a:p>
      </dgm:t>
    </dgm:pt>
    <dgm:pt modelId="{AE291DC5-0256-3248-A637-ADE232A7861E}" type="pres">
      <dgm:prSet presAssocID="{F60F5207-6955-C84E-9F1B-4A11546023EA}" presName="linear" presStyleCnt="0">
        <dgm:presLayoutVars>
          <dgm:animLvl val="lvl"/>
          <dgm:resizeHandles val="exact"/>
        </dgm:presLayoutVars>
      </dgm:prSet>
      <dgm:spPr/>
    </dgm:pt>
    <dgm:pt modelId="{DA0547A1-826A-5C47-86A4-8A67CB55DEA9}" type="pres">
      <dgm:prSet presAssocID="{48BAAA22-AC6E-8142-86A8-28FB87402AAB}" presName="parentText" presStyleLbl="node1" presStyleIdx="0" presStyleCnt="1" custLinFactNeighborX="-5934" custLinFactNeighborY="-4679">
        <dgm:presLayoutVars>
          <dgm:chMax val="0"/>
          <dgm:bulletEnabled val="1"/>
        </dgm:presLayoutVars>
      </dgm:prSet>
      <dgm:spPr/>
    </dgm:pt>
    <dgm:pt modelId="{B1E28005-2261-4840-BFFE-F813B6E9C02B}" type="pres">
      <dgm:prSet presAssocID="{48BAAA22-AC6E-8142-86A8-28FB87402AAB}" presName="childText" presStyleLbl="revTx" presStyleIdx="0" presStyleCnt="1">
        <dgm:presLayoutVars>
          <dgm:bulletEnabled val="1"/>
        </dgm:presLayoutVars>
      </dgm:prSet>
      <dgm:spPr/>
    </dgm:pt>
  </dgm:ptLst>
  <dgm:cxnLst>
    <dgm:cxn modelId="{BD90590C-FFBA-5E46-8DAC-690D29C15B10}" type="presOf" srcId="{48BAAA22-AC6E-8142-86A8-28FB87402AAB}" destId="{DA0547A1-826A-5C47-86A4-8A67CB55DEA9}" srcOrd="0" destOrd="0" presId="urn:microsoft.com/office/officeart/2005/8/layout/vList2"/>
    <dgm:cxn modelId="{96DE290F-F4CE-9042-A5CB-7501E411DDED}" srcId="{48BAAA22-AC6E-8142-86A8-28FB87402AAB}" destId="{1F14622C-90BD-0544-A79B-664A72D89537}" srcOrd="2" destOrd="0" parTransId="{4E86A6AB-0039-FA4D-94C0-5D32AB4CB278}" sibTransId="{EC9B8E2A-51C6-B943-B1B7-9F5C8E38E0B1}"/>
    <dgm:cxn modelId="{230CBC19-33B3-944C-B2B2-8B411C820691}" srcId="{48BAAA22-AC6E-8142-86A8-28FB87402AAB}" destId="{2A4DA2DB-4659-0447-A9AD-20702167DD2C}" srcOrd="3" destOrd="0" parTransId="{60038568-4D8A-9842-A10D-70F2F9EEAF48}" sibTransId="{FCF9A0B7-AFE2-F049-A3B3-6302FDA5AB54}"/>
    <dgm:cxn modelId="{ADB84438-4329-AC43-940F-CA1206ECE356}" type="presOf" srcId="{F60F5207-6955-C84E-9F1B-4A11546023EA}" destId="{AE291DC5-0256-3248-A637-ADE232A7861E}" srcOrd="0" destOrd="0" presId="urn:microsoft.com/office/officeart/2005/8/layout/vList2"/>
    <dgm:cxn modelId="{0A505538-9105-5046-BB7A-1C293DBAB1C0}" type="presOf" srcId="{1F14622C-90BD-0544-A79B-664A72D89537}" destId="{B1E28005-2261-4840-BFFE-F813B6E9C02B}" srcOrd="0" destOrd="2" presId="urn:microsoft.com/office/officeart/2005/8/layout/vList2"/>
    <dgm:cxn modelId="{3D09543B-AC3A-CF4A-AF9A-9521FCDF4876}" type="presOf" srcId="{DB9AD4C9-2291-A04E-A731-DC81F8607CB8}" destId="{B1E28005-2261-4840-BFFE-F813B6E9C02B}" srcOrd="0" destOrd="0" presId="urn:microsoft.com/office/officeart/2005/8/layout/vList2"/>
    <dgm:cxn modelId="{68067064-813B-054D-B7D9-4F7F8249CAFD}" type="presOf" srcId="{2A4DA2DB-4659-0447-A9AD-20702167DD2C}" destId="{B1E28005-2261-4840-BFFE-F813B6E9C02B}" srcOrd="0" destOrd="3" presId="urn:microsoft.com/office/officeart/2005/8/layout/vList2"/>
    <dgm:cxn modelId="{4A557467-624C-5849-ABC8-9ED4CF1396A2}" srcId="{48BAAA22-AC6E-8142-86A8-28FB87402AAB}" destId="{DB9AD4C9-2291-A04E-A731-DC81F8607CB8}" srcOrd="0" destOrd="0" parTransId="{004C4968-574C-F746-8E4C-D72B17918942}" sibTransId="{BCF5B4DD-1DCB-A949-B8A4-0A18245A9209}"/>
    <dgm:cxn modelId="{73763A58-A20C-DD4D-A69B-6B2428EEEBF4}" srcId="{48BAAA22-AC6E-8142-86A8-28FB87402AAB}" destId="{442B5EB4-9782-E04F-9EE9-F29AC6A50378}" srcOrd="1" destOrd="0" parTransId="{C3337F7F-CC54-524F-BBD1-3F6EBAF24581}" sibTransId="{D5C36161-080D-DD46-AC15-F5DF295BB708}"/>
    <dgm:cxn modelId="{9BA08196-4513-6040-A872-EC41AD87A4C4}" type="presOf" srcId="{442B5EB4-9782-E04F-9EE9-F29AC6A50378}" destId="{B1E28005-2261-4840-BFFE-F813B6E9C02B}" srcOrd="0" destOrd="1" presId="urn:microsoft.com/office/officeart/2005/8/layout/vList2"/>
    <dgm:cxn modelId="{6072EADF-E598-C148-93A7-34D19CDDA25D}" srcId="{F60F5207-6955-C84E-9F1B-4A11546023EA}" destId="{48BAAA22-AC6E-8142-86A8-28FB87402AAB}" srcOrd="0" destOrd="0" parTransId="{4C19EE0A-2A6F-EB44-8244-C5C09A9C1AE1}" sibTransId="{352B2472-85FC-A345-9F94-30E64C607332}"/>
    <dgm:cxn modelId="{2CB39681-1832-A846-942A-82843465EFB7}" type="presParOf" srcId="{AE291DC5-0256-3248-A637-ADE232A7861E}" destId="{DA0547A1-826A-5C47-86A4-8A67CB55DEA9}" srcOrd="0" destOrd="0" presId="urn:microsoft.com/office/officeart/2005/8/layout/vList2"/>
    <dgm:cxn modelId="{7B246256-4A0D-394B-8F35-2D687A0C82CC}" type="presParOf" srcId="{AE291DC5-0256-3248-A637-ADE232A7861E}" destId="{B1E28005-2261-4840-BFFE-F813B6E9C02B}"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0547A1-826A-5C47-86A4-8A67CB55DEA9}">
      <dsp:nvSpPr>
        <dsp:cNvPr id="0" name=""/>
        <dsp:cNvSpPr/>
      </dsp:nvSpPr>
      <dsp:spPr>
        <a:xfrm>
          <a:off x="0" y="54779"/>
          <a:ext cx="5095217" cy="503685"/>
        </a:xfrm>
        <a:prstGeom prst="roundRect">
          <a:avLst/>
        </a:prstGeom>
        <a:solidFill>
          <a:schemeClr val="accent3"/>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u="none" kern="1200" dirty="0">
              <a:solidFill>
                <a:schemeClr val="bg1"/>
              </a:solidFill>
              <a:latin typeface="Candara" panose="020E0502030303020204" pitchFamily="34" charset="0"/>
              <a:ea typeface="Ayuthaya" pitchFamily="2" charset="-34"/>
              <a:cs typeface="Ayuthaya" pitchFamily="2" charset="-34"/>
            </a:rPr>
            <a:t>File Letter of Intent (LOI) with FAA</a:t>
          </a:r>
          <a:endParaRPr lang="en-US" sz="2100" u="none" kern="1200" dirty="0">
            <a:solidFill>
              <a:schemeClr val="bg1"/>
            </a:solidFill>
          </a:endParaRPr>
        </a:p>
      </dsp:txBody>
      <dsp:txXfrm>
        <a:off x="24588" y="79367"/>
        <a:ext cx="5046041" cy="454509"/>
      </dsp:txXfrm>
    </dsp:sp>
    <dsp:sp modelId="{B1E28005-2261-4840-BFFE-F813B6E9C02B}">
      <dsp:nvSpPr>
        <dsp:cNvPr id="0" name=""/>
        <dsp:cNvSpPr/>
      </dsp:nvSpPr>
      <dsp:spPr>
        <a:xfrm>
          <a:off x="0" y="652027"/>
          <a:ext cx="5095217" cy="19996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773" tIns="26670" rIns="149352" bIns="26670" numCol="1" spcCol="1270" anchor="t" anchorCtr="0">
          <a:noAutofit/>
        </a:bodyPr>
        <a:lstStyle/>
        <a:p>
          <a:pPr marL="171450" lvl="1" indent="-171450" algn="l" defTabSz="711200">
            <a:lnSpc>
              <a:spcPct val="90000"/>
            </a:lnSpc>
            <a:spcBef>
              <a:spcPct val="0"/>
            </a:spcBef>
            <a:spcAft>
              <a:spcPts val="1032"/>
            </a:spcAft>
            <a:buFont typeface="Arial" panose="020B0604020202020204" pitchFamily="34" charset="0"/>
            <a:buChar char="•"/>
          </a:pPr>
          <a:r>
            <a:rPr lang="en-US" sz="1600" kern="1200" dirty="0">
              <a:latin typeface="Candara" panose="020E0502030303020204" pitchFamily="34" charset="0"/>
              <a:ea typeface="Ayuthaya" pitchFamily="2" charset="-34"/>
              <a:cs typeface="Ayuthaya" pitchFamily="2" charset="-34"/>
            </a:rPr>
            <a:t>AMCA must sign LOI to certify operator as an AMCA member in good standing. </a:t>
          </a:r>
          <a:endParaRPr lang="en-US" sz="1600" kern="1200" dirty="0"/>
        </a:p>
        <a:p>
          <a:pPr marL="171450" lvl="1" indent="-171450" algn="l" defTabSz="711200">
            <a:lnSpc>
              <a:spcPct val="90000"/>
            </a:lnSpc>
            <a:spcBef>
              <a:spcPct val="0"/>
            </a:spcBef>
            <a:spcAft>
              <a:spcPts val="1032"/>
            </a:spcAft>
            <a:buChar char="•"/>
          </a:pPr>
          <a:r>
            <a:rPr lang="en-US" sz="1600" kern="1200" dirty="0">
              <a:latin typeface="Candara" panose="020E0502030303020204" pitchFamily="34" charset="0"/>
              <a:ea typeface="Ayuthaya" pitchFamily="2" charset="-34"/>
              <a:cs typeface="Ayuthaya" pitchFamily="2" charset="-34"/>
            </a:rPr>
            <a:t>Operator must include Part 137 operating permit number. </a:t>
          </a:r>
        </a:p>
        <a:p>
          <a:pPr marL="171450" lvl="1" indent="-171450" algn="l" defTabSz="711200">
            <a:lnSpc>
              <a:spcPct val="90000"/>
            </a:lnSpc>
            <a:spcBef>
              <a:spcPct val="0"/>
            </a:spcBef>
            <a:spcAft>
              <a:spcPts val="1032"/>
            </a:spcAft>
            <a:buChar char="•"/>
          </a:pPr>
          <a:r>
            <a:rPr lang="en-US" sz="1600" kern="1200" dirty="0">
              <a:latin typeface="Candara" panose="020E0502030303020204" pitchFamily="34" charset="0"/>
              <a:ea typeface="Ayuthaya" pitchFamily="2" charset="-34"/>
              <a:cs typeface="Ayuthaya" pitchFamily="2" charset="-34"/>
            </a:rPr>
            <a:t>Use LOI Template &amp; post to docket per instruction in exemption.</a:t>
          </a:r>
        </a:p>
        <a:p>
          <a:pPr marL="171450" lvl="1" indent="-171450" algn="l" defTabSz="711200">
            <a:lnSpc>
              <a:spcPct val="90000"/>
            </a:lnSpc>
            <a:spcBef>
              <a:spcPct val="0"/>
            </a:spcBef>
            <a:spcAft>
              <a:spcPts val="1032"/>
            </a:spcAft>
            <a:buChar char="•"/>
          </a:pPr>
          <a:r>
            <a:rPr lang="en-US" sz="1600" kern="1200" dirty="0">
              <a:latin typeface="Candara" panose="020E0502030303020204" pitchFamily="34" charset="0"/>
              <a:ea typeface="Ayuthaya" pitchFamily="2" charset="-34"/>
              <a:cs typeface="Ayuthaya" pitchFamily="2" charset="-34"/>
            </a:rPr>
            <a:t>LOI is good for the term of the existing exemptions</a:t>
          </a:r>
          <a:endParaRPr lang="en-US" sz="1600" kern="1200" dirty="0"/>
        </a:p>
      </dsp:txBody>
      <dsp:txXfrm>
        <a:off x="0" y="652027"/>
        <a:ext cx="5095217" cy="199961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Change to your name and title as appropriate.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(there are almost certainly more slides here than you need.  Pick and choose the content that you think is best suited to your audience and your level of comfort in discussion.  And by all means, never hesitate to just give Dan’s email if you want to bring a topic up; but not go into detail about it)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A7B59E9D-958D-3ECE-D7ED-CD1FD9F2C8FB}"/>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A9A02DB2-3A63-B6A4-643A-4B95DF6D2F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120B25A6-A0A9-3A06-B782-0A2728ED7E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Advocating is not lobbying! </a:t>
            </a:r>
            <a:r>
              <a:rPr lang="en-US" sz="1100" b="0" kern="1200" dirty="0">
                <a:solidFill>
                  <a:schemeClr val="tx1"/>
                </a:solidFill>
                <a:effectLst/>
                <a:latin typeface="+mn-lt"/>
                <a:ea typeface="+mn-ea"/>
                <a:cs typeface="+mn-cs"/>
              </a:rPr>
              <a:t>Advocacy is any action that speaks in favor of, recommends, argues for a cause, supports or defends, or pleads on behalf of others. It includes public education, regulatory work, litigation, work before administrative bodies, lobbying, nonpartisan voter education, and more.</a:t>
            </a:r>
            <a:r>
              <a:rPr lang="en-US" sz="1100" b="1" kern="1200" dirty="0">
                <a:solidFill>
                  <a:schemeClr val="tx1"/>
                </a:solidFill>
                <a:effectLst/>
                <a:latin typeface="+mn-lt"/>
                <a:ea typeface="+mn-ea"/>
                <a:cs typeface="+mn-cs"/>
              </a:rPr>
              <a:t> </a:t>
            </a:r>
            <a:r>
              <a:rPr lang="en-US" sz="1100" b="0" kern="1200" dirty="0">
                <a:solidFill>
                  <a:schemeClr val="tx1"/>
                </a:solidFill>
                <a:effectLst/>
                <a:latin typeface="+mn-lt"/>
                <a:ea typeface="+mn-ea"/>
                <a:cs typeface="+mn-cs"/>
              </a:rPr>
              <a:t>Remember, you're an advocate. You're not a lobbyist.  We're asking you to advocate on your behalf. Advocate.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kern="1200" dirty="0">
                <a:solidFill>
                  <a:schemeClr val="tx1"/>
                </a:solidFill>
                <a:effectLst/>
                <a:latin typeface="+mn-lt"/>
                <a:ea typeface="+mn-ea"/>
                <a:cs typeface="+mn-cs"/>
              </a:rPr>
              <a:t>If you have concerns about using your work email or work address as an advocate on congressional matters, you can easily go to our Voter Voice Action center and register with your personal contact information, not your work information. That means you personally are advocating for your profession, not you professionally. And, and that's a huge difference for a lot of folks.  It's very easy to do. Register and let your voice be heard.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48112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A7B59E9D-958D-3ECE-D7ED-CD1FD9F2C8FB}"/>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A9A02DB2-3A63-B6A4-643A-4B95DF6D2F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120B25A6-A0A9-3A06-B782-0A2728ED7E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Another large picture </a:t>
            </a:r>
            <a:r>
              <a:rPr lang="en-US" dirty="0" err="1"/>
              <a:t>kinda</a:t>
            </a:r>
            <a:r>
              <a:rPr lang="en-US" dirty="0"/>
              <a:t> thing thing we're trying to do is combine the public-faced campaign that we talked about with this advocacy so we can supply content that directs the general public to advocate for our activities, something just as simple as “support your mosquito control professionals”. They don't have to promote a specific bill, they don't have to promote specific funding. But just having someone from the general public state that mosquito control is an important profession and it should be supported by Congress…. That's extremely powerful and extremely useful. So our ultimate goal with the public relations campaign and our action center will be to combine the two so that we can get the general public supporting what we do as much as we can hopefully get our membership to support what we do.</a:t>
            </a:r>
            <a:endParaRPr dirty="0"/>
          </a:p>
        </p:txBody>
      </p:sp>
    </p:spTree>
    <p:extLst>
      <p:ext uri="{BB962C8B-B14F-4D97-AF65-F5344CB8AC3E}">
        <p14:creationId xmlns:p14="http://schemas.microsoft.com/office/powerpoint/2010/main" val="17750053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Participate!  Make a difference!  As you’ve seen, our voice is being heard.  You have a right to speak to your congressional representatives about issues that affect your life.  Mosquito Control is one of those issues.    I hope to see everyone this year.  It more important than ever to let our voices be heard.</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4929059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Our UAS program will take the uncertainty out of FAA permits, COAs (certificates of authorization), FAA rules, etc.   AMCA has done the legwork and will provide easy access to part 137 operating certificates, UAS exemptions for flying above 55lbs, beyond visual line of sight,  and more for members in good standing that have completed approved training courses. Here you can see 3 very clear goals of our UAS program. So far the program has been extremely valuable.  We only have a few members that have taken advantage of it. I strongly urge everyone that's not in the UAS Program, and considering using drones in their mosquito control operations, to join the program this winter.  It’s much easier than it sounds; AND it will ensure you’re in compliance with all FAA rules and regulations well into the future.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7639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A7B59E9D-958D-3ECE-D7ED-CD1FD9F2C8FB}"/>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A9A02DB2-3A63-B6A4-643A-4B95DF6D2F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120B25A6-A0A9-3A06-B782-0A2728ED7E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We made good progress in 2025.  This past year we received both of our exemptions from the FAA.  Allowing members that want to fly under 55 pounds as well as over 55 pound drones.  You now can do that with a 137 operating certificate which is extremely helpful to your operations.  Having a 137 operating certificate over flying under a Public COA has many benefits.  Not the least of which… FAA is considering not allowing any more drone applications with a public COA. This all is a huge accomplishment because this allows AMCA to be the leader in aerial drone applications, and ensuring that our members are the class of the industry.</a:t>
            </a:r>
            <a:endParaRPr dirty="0"/>
          </a:p>
        </p:txBody>
      </p:sp>
    </p:spTree>
    <p:extLst>
      <p:ext uri="{BB962C8B-B14F-4D97-AF65-F5344CB8AC3E}">
        <p14:creationId xmlns:p14="http://schemas.microsoft.com/office/powerpoint/2010/main" val="2168668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3B6D12B-01F3-A7DC-00E5-C2C1E59909A5}"/>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3C5C5518-4ACA-3DEF-DA0C-1F4E852D24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5C5D0085-9F5A-017D-25C7-4D77C62176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Of course, there are requirements to use these exemptions. You'll have to do a number of things once you enter the program. If you go on our website, you'll see the requirements needed to join the program.  For example, you have to watch a few training videos, an orientation video. Probably the most important thing you'll need to do is apply for your 137 operating certificate. And even that’s been streamlined after many hours of meetings with the FAA. Essentially, you’ll be filling out a piece of paperwork and sending that to the FAA, but it can take anywhere from several weeks to a month and a half to get that paperwork back. So it's a great thing to do now in the off season, get your paperwork started now. Ultimately, when that paperwork is all in order, you simply file a letter of intent with the FAA stating you want to operate under our exemptions. And, of course, we have that template for you.  At that point you're cleared and you're legally able to fly under our permits.</a:t>
            </a:r>
            <a:endParaRPr dirty="0"/>
          </a:p>
        </p:txBody>
      </p:sp>
    </p:spTree>
    <p:extLst>
      <p:ext uri="{BB962C8B-B14F-4D97-AF65-F5344CB8AC3E}">
        <p14:creationId xmlns:p14="http://schemas.microsoft.com/office/powerpoint/2010/main" val="22967904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Another important benefit we've been working on are ironing out the Endangered Species Act (ESA) mitigations that mosquito control operators across the country are going to have to adhere to in the near future. We've also been working at length with Fish and Wildlife Services on these mitigations and how they may help with their goal of Monarch Preservation. This is extremely important because as you know, the monarch may be listed in the near future. As you know, most every county in the country has at least one endangered species, and if monarchs are listed it will get even more complex for applicators.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So we've been working with EPA and Fish and Wildlife Service on developing mitigations that are protective of species; yet allow us to do our job.</a:t>
            </a:r>
          </a:p>
          <a:p>
            <a:pPr marL="0" lvl="0" indent="0" algn="l" rtl="0">
              <a:spcBef>
                <a:spcPts val="0"/>
              </a:spcBef>
              <a:spcAft>
                <a:spcPts val="0"/>
              </a:spcAft>
              <a:buNone/>
            </a:pPr>
            <a:r>
              <a:rPr lang="en-US" dirty="0"/>
              <a:t>This has been an extremely in depth but important endeavor that the L&amp;R subcommittees and the technical advisor have been involved with.</a:t>
            </a:r>
            <a:endParaRPr dirty="0"/>
          </a:p>
        </p:txBody>
      </p:sp>
    </p:spTree>
    <p:extLst>
      <p:ext uri="{BB962C8B-B14F-4D97-AF65-F5344CB8AC3E}">
        <p14:creationId xmlns:p14="http://schemas.microsoft.com/office/powerpoint/2010/main" val="31377306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A7B59E9D-958D-3ECE-D7ED-CD1FD9F2C8FB}"/>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A9A02DB2-3A63-B6A4-643A-4B95DF6D2F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120B25A6-A0A9-3A06-B782-0A2728ED7E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As you all probably have heard us talk about in the past, our primary ESA mitigation currently is to avoid applications if necessary.</a:t>
            </a:r>
          </a:p>
          <a:p>
            <a:pPr marL="0" lvl="0" indent="0" algn="l" rtl="0">
              <a:spcBef>
                <a:spcPts val="0"/>
              </a:spcBef>
              <a:spcAft>
                <a:spcPts val="0"/>
              </a:spcAft>
              <a:buNone/>
            </a:pPr>
            <a:r>
              <a:rPr lang="en-US" dirty="0"/>
              <a:t>If you can't avoid them, you have to coordinate your applications with the local US Fish and Wildlife Service offices, ESFOs or Ecological Service Field Office.</a:t>
            </a:r>
          </a:p>
          <a:p>
            <a:pPr marL="0" lvl="0" indent="0" algn="l" rtl="0">
              <a:spcBef>
                <a:spcPts val="0"/>
              </a:spcBef>
              <a:spcAft>
                <a:spcPts val="0"/>
              </a:spcAft>
              <a:buNone/>
            </a:pPr>
            <a:r>
              <a:rPr lang="en-US" dirty="0"/>
              <a:t>So what does that look like? What does that mean? This is where AMCA is going to help and we’re able to walk MEMBERS through this process.  I can’t stress enough that nonmembers are going to get left behind.  The TA doesn’t have time to help every nozzle head out there. So sign up!  If you're a member, you'll have templates, you’ll have an “approved” integrated mosquito management plan that we can walk you through.</a:t>
            </a:r>
          </a:p>
          <a:p>
            <a:pPr marL="0" lvl="0" indent="0" algn="l" rtl="0">
              <a:spcBef>
                <a:spcPts val="0"/>
              </a:spcBef>
              <a:spcAft>
                <a:spcPts val="0"/>
              </a:spcAft>
              <a:buNone/>
            </a:pPr>
            <a:r>
              <a:rPr lang="en-US" dirty="0"/>
              <a:t>We can and will take you through this entire process of what a coordination looks like.</a:t>
            </a:r>
            <a:endParaRPr dirty="0"/>
          </a:p>
        </p:txBody>
      </p:sp>
    </p:spTree>
    <p:extLst>
      <p:ext uri="{BB962C8B-B14F-4D97-AF65-F5344CB8AC3E}">
        <p14:creationId xmlns:p14="http://schemas.microsoft.com/office/powerpoint/2010/main" val="7053537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A7B59E9D-958D-3ECE-D7ED-CD1FD9F2C8FB}"/>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A9A02DB2-3A63-B6A4-643A-4B95DF6D2F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120B25A6-A0A9-3A06-B782-0A2728ED7E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Along that line, we've been working directly hand in hand with Fish and Wildlife Service to prepare a written guidance document not only for mosquito control programs to follow.  But also a document that they can then provide their staff; so they know what questions to ask you. They also know what to expect from you. So hopefully it will ease this communication process going forward and allow each agency to work together more effectively and consistently across the country.  AMCA is going to continue to collaborate with U.S. fish and Wildlife Service throughout the winter. We hope to develop trainings, have more meetings with them and make sure that their local offices are on board with what our local offices are doing and develop ways we can all work together.</a:t>
            </a:r>
          </a:p>
          <a:p>
            <a:pPr marL="0" lvl="0" indent="0" algn="l" rtl="0">
              <a:spcBef>
                <a:spcPts val="0"/>
              </a:spcBef>
              <a:spcAft>
                <a:spcPts val="0"/>
              </a:spcAft>
              <a:buNone/>
            </a:pPr>
            <a:r>
              <a:rPr lang="en-US" dirty="0"/>
              <a:t>We'll be working this winter, hopefully with multiple programs, to “test” this written guidance document with local mosquito control districts and local FWS offices to ensure its thorough and informative. Currently our guidance document is  awaiting final approval from FWS headquarters.  At that time, they, and AMCA will sign a letter of coordination demonstrating our need to protect species AND to perform mosquito control operations.</a:t>
            </a:r>
            <a:endParaRPr dirty="0"/>
          </a:p>
        </p:txBody>
      </p:sp>
    </p:spTree>
    <p:extLst>
      <p:ext uri="{BB962C8B-B14F-4D97-AF65-F5344CB8AC3E}">
        <p14:creationId xmlns:p14="http://schemas.microsoft.com/office/powerpoint/2010/main" val="3877184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AMCA has an ongoing partnership with CDC to develop training and educations materials for vector-borne diseases.  This partnership was strengthened with the additional of supplemental funds to help the nation respond to OROV.  Our intention has been to work with member mosquito control programs, and members that are academic researchers to develop clear management guidelines for </a:t>
            </a:r>
            <a:r>
              <a:rPr lang="en-US" dirty="0" err="1"/>
              <a:t>Oropouche</a:t>
            </a:r>
            <a:r>
              <a:rPr lang="en-US" dirty="0"/>
              <a:t> and the vectors that may transmit it.  We’re pretty good with mosquito control BMPs.   But, what about biting midges?  Who does midge control?  How many species are in your state?  Will ULV applications be as effective?  Which repellents work best?  Can you identify </a:t>
            </a:r>
            <a:r>
              <a:rPr lang="en-US" dirty="0" err="1"/>
              <a:t>Culicoides</a:t>
            </a:r>
            <a:r>
              <a:rPr lang="en-US" dirty="0"/>
              <a:t>?  How will you communicate OROV protective measures to the public?  These are many of the questions, we’re working with with 7 different project teams and will provide clear guidance next year in the form of an official guidance document to help you respond to biting midge concerns within your jurisdiction.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6495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Membership is a steal!  Members have access to AMCA sponsored webinars, Training Materials, and the AMCA Journal and Wing Beats.  We advocate on your behalf with the Federal regulators that control our operations  - EPA, FWS, NMFS, CDC.  Your membership supports all our activities.  Who is your Regional Director? They can help you find local experts that are experiencing similar problems.  i.e. ESA mitigations, how to handle no spray groups, surveillance data, etc. </a:t>
            </a:r>
          </a:p>
        </p:txBody>
      </p:sp>
    </p:spTree>
    <p:extLst>
      <p:ext uri="{BB962C8B-B14F-4D97-AF65-F5344CB8AC3E}">
        <p14:creationId xmlns:p14="http://schemas.microsoft.com/office/powerpoint/2010/main" val="37661110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Hopefully, you’ve all seen the program we’ve developed?  Well, we’ve added a virtual training series to accompany our “Mosquito Management During a Public Health Emergency” BMP Supplement.  This program is also designed to compliment the BMPs that we’ve produced.  Who’s downloaded the BMP updates?  The training project is a nationwide collaborative effort designed to train program managers and administrators in all things needed to properly respond to a weather-related or disease outbreak public health emergency. Each model is 20-30 minutes in length with a 10 question quiz to ensure you watched it.  This makes it verifiable training that can be used in a variety of ways. The training is asynchronous… so people can take it at their own pace.</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 entire program has a simple easy to use interface; that will provide tracking of your progress and provide a certificate upon completion. If you want to watch/use just one or two of the modules, you can.  So the training program can be customized to your program’s needs and staff requirements.  However, a certificate of completion is only provided if all modules are completed.  But all progress is tracked and users receive updates and reminders of the the next module.  Additional reading materials and references are included as links with the video.  The program was developed with funds provided by the CDC, so the content is FREE for all to use and we hope you find it useful.  If you think new/different videos or material would useful, let the TA know.  We can develop it and continue to expand the usefulness for all. </a:t>
            </a:r>
            <a:endParaRPr lang="en-US" b="1"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715686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A7B59E9D-958D-3ECE-D7ED-CD1FD9F2C8FB}"/>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A9A02DB2-3A63-B6A4-643A-4B95DF6D2F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120B25A6-A0A9-3A06-B782-0A2728ED7E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Hope everyone attends!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572562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Change name and contact info as appropriate. </a:t>
            </a:r>
          </a:p>
        </p:txBody>
      </p:sp>
    </p:spTree>
    <p:extLst>
      <p:ext uri="{BB962C8B-B14F-4D97-AF65-F5344CB8AC3E}">
        <p14:creationId xmlns:p14="http://schemas.microsoft.com/office/powerpoint/2010/main" val="1538092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Get to know the Board… Pictured here the Executive Board Members for your viewing pleasure.  (I broke the Board pics up onto 2 slides, because its hard to get all the pics on 1 slide).   This is a good opportunity to introduce how the Board works and encourage folks to join.</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002226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Get to know the Board…  AND your Regional Director is your best and quickest way to get information about AMCA and get involved.  Highlight any specific concerns you’ve helped address.  Encourage members to get involved and take over for you when your tenure ends.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00650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(Think of this as the introductory/overview of what will be presented within the presentation.  We may not have to time to talk about everything, but that’s only because we’ve been doing so much for our members.) </a:t>
            </a:r>
            <a:br>
              <a:rPr lang="en-US" dirty="0"/>
            </a:br>
            <a:endParaRPr lang="en-US" dirty="0"/>
          </a:p>
          <a:p>
            <a:pPr marL="0" lvl="0" indent="0" algn="l" rtl="0">
              <a:spcBef>
                <a:spcPts val="0"/>
              </a:spcBef>
              <a:spcAft>
                <a:spcPts val="0"/>
              </a:spcAft>
              <a:buNone/>
            </a:pPr>
            <a:r>
              <a:rPr lang="en-US" dirty="0"/>
              <a:t>The Association has been working hard to provide services and support to mosquito control programs throughout the country. We’ve continued the evaluation of drift models that dictate the fate of ULV applied adulticides.  We’ve added to our online Virtual Training program by adding training to coincide with our Emergency Response BMP update. We’ve also gotten new CDC funding for the evaluation of control methods and training on </a:t>
            </a:r>
            <a:r>
              <a:rPr lang="en-US" dirty="0" err="1"/>
              <a:t>Oropouche</a:t>
            </a:r>
            <a:r>
              <a:rPr lang="en-US" dirty="0"/>
              <a:t> Vectors.  Of course we continue to work with EPA and the Services and pollinator groups to educate them on our activities and determine appropriate ESA Mitigation measures we can all live with, We’ve stepped up our efforts to advocate in congress for the SMASH act and the Kay Hagan TICK act, funding CDC and other initiatives important to your program.  And we’re still working with FAA to streamline paperwork for members with UAS.  Do you read the journal!? So much more.  I can’t even tell you how awesome we are.</a:t>
            </a:r>
          </a:p>
        </p:txBody>
      </p:sp>
    </p:spTree>
    <p:extLst>
      <p:ext uri="{BB962C8B-B14F-4D97-AF65-F5344CB8AC3E}">
        <p14:creationId xmlns:p14="http://schemas.microsoft.com/office/powerpoint/2010/main" val="1896667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a:extLst>
            <a:ext uri="{FF2B5EF4-FFF2-40B4-BE49-F238E27FC236}">
              <a16:creationId xmlns:a16="http://schemas.microsoft.com/office/drawing/2014/main" id="{23B6D12B-01F3-A7DC-00E5-C2C1E59909A5}"/>
            </a:ext>
          </a:extLst>
        </p:cNvPr>
        <p:cNvGrpSpPr/>
        <p:nvPr/>
      </p:nvGrpSpPr>
      <p:grpSpPr>
        <a:xfrm>
          <a:off x="0" y="0"/>
          <a:ext cx="0" cy="0"/>
          <a:chOff x="0" y="0"/>
          <a:chExt cx="0" cy="0"/>
        </a:xfrm>
      </p:grpSpPr>
      <p:sp>
        <p:nvSpPr>
          <p:cNvPr id="51" name="Google Shape;51;p:notes">
            <a:extLst>
              <a:ext uri="{FF2B5EF4-FFF2-40B4-BE49-F238E27FC236}">
                <a16:creationId xmlns:a16="http://schemas.microsoft.com/office/drawing/2014/main" id="{3C5C5518-4ACA-3DEF-DA0C-1F4E852D241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a:extLst>
              <a:ext uri="{FF2B5EF4-FFF2-40B4-BE49-F238E27FC236}">
                <a16:creationId xmlns:a16="http://schemas.microsoft.com/office/drawing/2014/main" id="{5C5D0085-9F5A-017D-25C7-4D77C62176A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As you can see on all these slides, AMCA has developed a new campaign: Yesterday's Threat, Today's Solutions. </a:t>
            </a:r>
            <a:r>
              <a:rPr lang="en-US" sz="1100" dirty="0">
                <a:latin typeface="Calibri"/>
                <a:ea typeface="Calibri"/>
                <a:cs typeface="Calibri"/>
                <a:sym typeface="Calibri"/>
              </a:rPr>
              <a:t>This concept compares the ways life today has become more accessible and contrasts that with the problem mosquitoes still pose. Mosquito control professionals know how to do this, but we, as the American public, need to invest (individually and collectively) in making it happen at scale. We can win this fight if we come together to do so.  Yesterday’s Threat, Today’s Solutions uses humorous anecdotes from across time and history to make our point, then quickly directs people to go deeper and take action. I think its important to stress that the campaign is designed to promote the overall need for Mosquito Control in the US; not individual control tactics like wearing repellent.   </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620792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For this campaign to be effective, we need you. AMCA’s PR committee can't just do this alone. How can you help? By downloading the public relations toolkit on the Mosquito Solutions website. You can see some images of it here. This is a great resource to help you develop professional, nationally branded content. This is an important part of the campaign that allows you to develop your own shareable graphics, your own message; but maintain a look and feel that other programs across the country are using as well.  It provides templates that allow for a unified voice and talking points for mosquito control. And it's all for free.</a:t>
            </a:r>
          </a:p>
          <a:p>
            <a:pPr marL="0" lvl="0" indent="0" algn="l" rtl="0">
              <a:spcBef>
                <a:spcPts val="0"/>
              </a:spcBef>
              <a:spcAft>
                <a:spcPts val="0"/>
              </a:spcAft>
              <a:buNone/>
            </a:pPr>
            <a:r>
              <a:rPr lang="en-US" dirty="0"/>
              <a:t>So I strongly urge you to go here and download it now.</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654777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A7B59E9D-958D-3ECE-D7ED-CD1FD9F2C8FB}"/>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A9A02DB2-3A63-B6A4-643A-4B95DF6D2F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120B25A6-A0A9-3A06-B782-0A2728ED7E7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Another big part of the program is the online Resource Hub.  We're asking for agencies all across the US to donate materials and content. We can post it here.</a:t>
            </a:r>
          </a:p>
          <a:p>
            <a:pPr marL="0" lvl="0" indent="0" algn="l" rtl="0">
              <a:spcBef>
                <a:spcPts val="0"/>
              </a:spcBef>
              <a:spcAft>
                <a:spcPts val="0"/>
              </a:spcAft>
              <a:buNone/>
            </a:pPr>
            <a:r>
              <a:rPr lang="en-US" dirty="0"/>
              <a:t>That way other programs can see it, you can share it, you can use it. It’s a great way to get ideas, as well as great content developed by the many great programs around the country.  So it will hopefully give programs ideas on graphics that they can develop on educational materials that they need but don't have the resources to develop on their own.  With your support and contributions, this site can become a true resource for our industry to share and proliferate good information about the work that we all do.</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583495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a:extLst>
            <a:ext uri="{FF2B5EF4-FFF2-40B4-BE49-F238E27FC236}">
              <a16:creationId xmlns:a16="http://schemas.microsoft.com/office/drawing/2014/main" id="{10D267C8-3023-E3C8-FFAC-328D5C067626}"/>
            </a:ext>
          </a:extLst>
        </p:cNvPr>
        <p:cNvGrpSpPr/>
        <p:nvPr/>
      </p:nvGrpSpPr>
      <p:grpSpPr>
        <a:xfrm>
          <a:off x="0" y="0"/>
          <a:ext cx="0" cy="0"/>
          <a:chOff x="0" y="0"/>
          <a:chExt cx="0" cy="0"/>
        </a:xfrm>
      </p:grpSpPr>
      <p:sp>
        <p:nvSpPr>
          <p:cNvPr id="63" name="Google Shape;63;g324a9564a5f_0_1:notes">
            <a:extLst>
              <a:ext uri="{FF2B5EF4-FFF2-40B4-BE49-F238E27FC236}">
                <a16:creationId xmlns:a16="http://schemas.microsoft.com/office/drawing/2014/main" id="{D50B247A-DB19-0AAC-5791-D95088F75B7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324a9564a5f_0_1:notes">
            <a:extLst>
              <a:ext uri="{FF2B5EF4-FFF2-40B4-BE49-F238E27FC236}">
                <a16:creationId xmlns:a16="http://schemas.microsoft.com/office/drawing/2014/main" id="{6F756791-957D-3B6B-28A4-2EF1C649ED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200" dirty="0">
                <a:solidFill>
                  <a:schemeClr val="tx1"/>
                </a:solidFill>
                <a:effectLst/>
                <a:latin typeface="+mn-lt"/>
                <a:ea typeface="+mn-ea"/>
                <a:cs typeface="+mn-cs"/>
              </a:rPr>
              <a:t>One of the most important things AMCA does is legislative advocacy. Now you may ask… why is this so important?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kern="1200" dirty="0">
                <a:solidFill>
                  <a:schemeClr val="tx1"/>
                </a:solidFill>
                <a:effectLst/>
                <a:latin typeface="+mn-lt"/>
                <a:ea typeface="+mn-ea"/>
                <a:cs typeface="+mn-cs"/>
              </a:rPr>
              <a:t>And that's because, as you've all seen locally, every day we're under attack by people that think what we do is detrimental to the environment and detrimental to their family’s health  - when the exact opposite is true. The problem is, if we're not advocating for our profession, congressional leaders are only hearing from the opposition.  I </a:t>
            </a:r>
            <a:r>
              <a:rPr lang="en-US" sz="1100" kern="1200" dirty="0" err="1">
                <a:solidFill>
                  <a:schemeClr val="tx1"/>
                </a:solidFill>
                <a:effectLst/>
                <a:latin typeface="+mn-lt"/>
                <a:ea typeface="+mn-ea"/>
                <a:cs typeface="+mn-cs"/>
              </a:rPr>
              <a:t>kn</a:t>
            </a:r>
            <a:r>
              <a:rPr lang="en-US" sz="1100" kern="1200" dirty="0">
                <a:solidFill>
                  <a:schemeClr val="tx1"/>
                </a:solidFill>
                <a:effectLst/>
                <a:latin typeface="+mn-lt"/>
                <a:ea typeface="+mn-ea"/>
                <a:cs typeface="+mn-cs"/>
              </a:rPr>
              <a:t> ow many members say… but I’m a public employee – I can’t lobby.   Yes.. our membership consists of many public employees who have lobbying restrictions under state and federal laws.  However, non-profit organizations or local government employees are </a:t>
            </a:r>
            <a:r>
              <a:rPr lang="en-US" sz="1100" u="sng" kern="1200" dirty="0">
                <a:solidFill>
                  <a:schemeClr val="tx1"/>
                </a:solidFill>
                <a:effectLst/>
                <a:latin typeface="+mn-lt"/>
                <a:ea typeface="+mn-ea"/>
                <a:cs typeface="+mn-cs"/>
              </a:rPr>
              <a:t>NOT</a:t>
            </a:r>
            <a:r>
              <a:rPr lang="en-US" sz="1100" kern="1200" dirty="0">
                <a:solidFill>
                  <a:schemeClr val="tx1"/>
                </a:solidFill>
                <a:effectLst/>
                <a:latin typeface="+mn-lt"/>
                <a:ea typeface="+mn-ea"/>
                <a:cs typeface="+mn-cs"/>
              </a:rPr>
              <a:t> prohibited from aiding in advocacy. So don’t let Congress only hear about how everything you do is bad, about how you don't need to be funded, you don't need to be doing the things you're doing every day.  It's up to us to advocate for our profession, to advocate for laws and regulations that allow us to do our jobs more effectively.</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371991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rgbClr val="FFF1E8"/>
        </a:solidFill>
        <a:effectLst/>
      </p:bgPr>
    </p:bg>
    <p:spTree>
      <p:nvGrpSpPr>
        <p:cNvPr id="1" name="Shape 9"/>
        <p:cNvGrpSpPr/>
        <p:nvPr/>
      </p:nvGrpSpPr>
      <p:grpSpPr>
        <a:xfrm>
          <a:off x="0" y="0"/>
          <a:ext cx="0" cy="0"/>
          <a:chOff x="0" y="0"/>
          <a:chExt cx="0" cy="0"/>
        </a:xfrm>
      </p:grpSpPr>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6"/>
        <p:cNvGrpSpPr/>
        <p:nvPr/>
      </p:nvGrpSpPr>
      <p:grpSpPr>
        <a:xfrm>
          <a:off x="0" y="0"/>
          <a:ext cx="0" cy="0"/>
          <a:chOff x="0" y="0"/>
          <a:chExt cx="0" cy="0"/>
        </a:xfrm>
      </p:grpSpPr>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69;p14">
            <a:extLst>
              <a:ext uri="{FF2B5EF4-FFF2-40B4-BE49-F238E27FC236}">
                <a16:creationId xmlns:a16="http://schemas.microsoft.com/office/drawing/2014/main" id="{F2C9FF45-71F1-C6D4-1F5E-608E35D07A81}"/>
              </a:ext>
            </a:extLst>
          </p:cNvPr>
          <p:cNvSpPr txBox="1"/>
          <p:nvPr userDrawn="1"/>
        </p:nvSpPr>
        <p:spPr>
          <a:xfrm>
            <a:off x="393374" y="690005"/>
            <a:ext cx="7670309" cy="777747"/>
          </a:xfrm>
          <a:prstGeom prst="rect">
            <a:avLst/>
          </a:prstGeom>
          <a:noFill/>
          <a:ln>
            <a:noFill/>
          </a:ln>
        </p:spPr>
        <p:txBody>
          <a:bodyPr spcFirstLastPara="1" wrap="square" lIns="91425" tIns="91425" rIns="91425" bIns="91425" anchor="t" anchorCtr="0">
            <a:spAutoFit/>
          </a:bodyPr>
          <a:lstStyle/>
          <a:p>
            <a:pPr>
              <a:lnSpc>
                <a:spcPct val="93500"/>
              </a:lnSpc>
            </a:pPr>
            <a:r>
              <a:rPr lang="en" sz="4100" b="1" dirty="0">
                <a:solidFill>
                  <a:srgbClr val="3D5DAA"/>
                </a:solidFill>
                <a:latin typeface="Montserrat"/>
                <a:ea typeface="Roboto"/>
                <a:cs typeface="Roboto"/>
                <a:sym typeface="Roboto"/>
              </a:rPr>
              <a:t>Title</a:t>
            </a:r>
            <a:endParaRPr lang="en-US" dirty="0">
              <a:solidFill>
                <a:srgbClr val="3D5DAA"/>
              </a:solidFill>
            </a:endParaRPr>
          </a:p>
        </p:txBody>
      </p:sp>
      <p:sp>
        <p:nvSpPr>
          <p:cNvPr id="3" name="TextBox 2">
            <a:extLst>
              <a:ext uri="{FF2B5EF4-FFF2-40B4-BE49-F238E27FC236}">
                <a16:creationId xmlns:a16="http://schemas.microsoft.com/office/drawing/2014/main" id="{75E68F85-63AA-8332-7430-DD9A11069A5A}"/>
              </a:ext>
            </a:extLst>
          </p:cNvPr>
          <p:cNvSpPr txBox="1"/>
          <p:nvPr userDrawn="1"/>
        </p:nvSpPr>
        <p:spPr>
          <a:xfrm>
            <a:off x="395817" y="353484"/>
            <a:ext cx="55477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Montserrat"/>
              </a:rPr>
              <a:t>Content Section Title</a:t>
            </a:r>
            <a:endParaRPr lang="en-US" dirty="0"/>
          </a:p>
        </p:txBody>
      </p:sp>
      <p:sp>
        <p:nvSpPr>
          <p:cNvPr id="4" name="Google Shape;101;p17">
            <a:extLst>
              <a:ext uri="{FF2B5EF4-FFF2-40B4-BE49-F238E27FC236}">
                <a16:creationId xmlns:a16="http://schemas.microsoft.com/office/drawing/2014/main" id="{B761682C-3184-63D7-C6FC-82E8F584C988}"/>
              </a:ext>
            </a:extLst>
          </p:cNvPr>
          <p:cNvSpPr txBox="1"/>
          <p:nvPr userDrawn="1"/>
        </p:nvSpPr>
        <p:spPr>
          <a:xfrm>
            <a:off x="394800" y="1474238"/>
            <a:ext cx="5377200" cy="821733"/>
          </a:xfrm>
          <a:prstGeom prst="rect">
            <a:avLst/>
          </a:prstGeom>
          <a:noFill/>
          <a:ln>
            <a:noFill/>
          </a:ln>
        </p:spPr>
        <p:txBody>
          <a:bodyPr spcFirstLastPara="1" wrap="square" lIns="91425" tIns="91425" rIns="91425" bIns="91425" anchor="t" anchorCtr="0">
            <a:spAutoFit/>
          </a:bodyPr>
          <a:lstStyle/>
          <a:p>
            <a:pPr marL="285750" indent="-285750">
              <a:lnSpc>
                <a:spcPct val="114999"/>
              </a:lnSpc>
              <a:buClr>
                <a:schemeClr val="dk1"/>
              </a:buClr>
              <a:buSzPts val="1100"/>
              <a:buFont typeface="Arial"/>
              <a:buChar char="•"/>
            </a:pPr>
            <a:r>
              <a:rPr lang="en" sz="1800" dirty="0">
                <a:solidFill>
                  <a:schemeClr val="dk1"/>
                </a:solidFill>
                <a:latin typeface="Karma"/>
                <a:ea typeface="Karma"/>
                <a:cs typeface="Karma"/>
                <a:sym typeface="Karma"/>
              </a:rPr>
              <a:t>Content</a:t>
            </a:r>
            <a:endParaRPr lang="en-US" sz="1800" dirty="0">
              <a:solidFill>
                <a:schemeClr val="dk1"/>
              </a:solidFill>
              <a:latin typeface="Karma"/>
              <a:ea typeface="Karma"/>
              <a:cs typeface="Karma"/>
            </a:endParaRPr>
          </a:p>
          <a:p>
            <a:pPr marL="742950" lvl="1" indent="-285750">
              <a:lnSpc>
                <a:spcPct val="114999"/>
              </a:lnSpc>
              <a:buClr>
                <a:schemeClr val="dk1"/>
              </a:buClr>
              <a:buSzPts val="1100"/>
              <a:buFont typeface="Courier New"/>
              <a:buChar char="o"/>
            </a:pPr>
            <a:r>
              <a:rPr lang="en" sz="1800" dirty="0">
                <a:solidFill>
                  <a:schemeClr val="dk1"/>
                </a:solidFill>
                <a:latin typeface="Karma"/>
                <a:ea typeface="Karma"/>
                <a:cs typeface="Karma"/>
              </a:rPr>
              <a:t>Bullet Style</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25"/>
        <p:cNvGrpSpPr/>
        <p:nvPr/>
      </p:nvGrpSpPr>
      <p:grpSpPr>
        <a:xfrm>
          <a:off x="0" y="0"/>
          <a:ext cx="0" cy="0"/>
          <a:chOff x="0" y="0"/>
          <a:chExt cx="0" cy="0"/>
        </a:xfrm>
      </p:grpSpPr>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69;p14">
            <a:extLst>
              <a:ext uri="{FF2B5EF4-FFF2-40B4-BE49-F238E27FC236}">
                <a16:creationId xmlns:a16="http://schemas.microsoft.com/office/drawing/2014/main" id="{DA5E6F7D-D7B2-C1AE-6BA1-9D406733DF74}"/>
              </a:ext>
            </a:extLst>
          </p:cNvPr>
          <p:cNvSpPr txBox="1"/>
          <p:nvPr userDrawn="1"/>
        </p:nvSpPr>
        <p:spPr>
          <a:xfrm>
            <a:off x="311181" y="361232"/>
            <a:ext cx="7670309" cy="777747"/>
          </a:xfrm>
          <a:prstGeom prst="rect">
            <a:avLst/>
          </a:prstGeom>
          <a:noFill/>
          <a:ln>
            <a:noFill/>
          </a:ln>
        </p:spPr>
        <p:txBody>
          <a:bodyPr spcFirstLastPara="1" wrap="square" lIns="91425" tIns="91425" rIns="91425" bIns="91425" anchor="t" anchorCtr="0">
            <a:spAutoFit/>
          </a:bodyPr>
          <a:lstStyle/>
          <a:p>
            <a:pPr>
              <a:lnSpc>
                <a:spcPct val="93500"/>
              </a:lnSpc>
            </a:pPr>
            <a:r>
              <a:rPr lang="en" sz="4100" b="1" dirty="0">
                <a:solidFill>
                  <a:srgbClr val="3D5DAA"/>
                </a:solidFill>
                <a:latin typeface="Montserrat"/>
                <a:ea typeface="Roboto"/>
                <a:cs typeface="Roboto"/>
                <a:sym typeface="Roboto"/>
              </a:rPr>
              <a:t>Title</a:t>
            </a:r>
            <a:endParaRPr lang="en-US" dirty="0">
              <a:solidFill>
                <a:srgbClr val="3D5DAA"/>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1E8"/>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baseline="0">
                <a:solidFill>
                  <a:srgbClr val="3D5DAA"/>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8"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6.png"/><Relationship Id="rId7"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10" Type="http://schemas.openxmlformats.org/officeDocument/2006/relationships/image" Target="../media/image34.png"/><Relationship Id="rId4" Type="http://schemas.openxmlformats.org/officeDocument/2006/relationships/image" Target="../media/image6.png"/><Relationship Id="rId9" Type="http://schemas.openxmlformats.org/officeDocument/2006/relationships/image" Target="../media/image4.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png"/><Relationship Id="rId7"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hyperlink" Target="https://www.regulations.gov/document/FAA-2024-0168-0006" TargetMode="External"/><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image" Target="../media/image33.png"/><Relationship Id="rId9" Type="http://schemas.openxmlformats.org/officeDocument/2006/relationships/hyperlink" Target="https://www.regulations.gov/document/FAA-2023-2308-0006" TargetMode="Externa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4.png"/><Relationship Id="rId7" Type="http://schemas.openxmlformats.org/officeDocument/2006/relationships/diagramLayout" Target="../diagrams/layout1.xm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diagramData" Target="../diagrams/data1.xml"/><Relationship Id="rId5" Type="http://schemas.openxmlformats.org/officeDocument/2006/relationships/image" Target="../media/image44.png"/><Relationship Id="rId10" Type="http://schemas.microsoft.com/office/2007/relationships/diagramDrawing" Target="../diagrams/drawing1.xml"/><Relationship Id="rId4" Type="http://schemas.openxmlformats.org/officeDocument/2006/relationships/image" Target="../media/image7.png"/><Relationship Id="rId9" Type="http://schemas.openxmlformats.org/officeDocument/2006/relationships/diagramColors" Target="../diagrams/colors1.xml"/></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6.png"/><Relationship Id="rId7"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3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3.png"/><Relationship Id="rId5" Type="http://schemas.openxmlformats.org/officeDocument/2006/relationships/image" Target="../media/image6.png"/><Relationship Id="rId10"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7.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6.png"/><Relationship Id="rId9" Type="http://schemas.openxmlformats.org/officeDocument/2006/relationships/image" Target="../media/image17.png"/><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image" Target="../media/image6.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7.png"/><Relationship Id="rId10" Type="http://schemas.openxmlformats.org/officeDocument/2006/relationships/image" Target="../media/image3.png"/><Relationship Id="rId4" Type="http://schemas.openxmlformats.org/officeDocument/2006/relationships/image" Target="../media/image5.png"/><Relationship Id="rId9"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Shape 53"/>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E07A208-4B19-9167-2606-3D5410605B31}"/>
              </a:ext>
            </a:extLst>
          </p:cNvPr>
          <p:cNvSpPr/>
          <p:nvPr/>
        </p:nvSpPr>
        <p:spPr>
          <a:xfrm>
            <a:off x="461736" y="1287235"/>
            <a:ext cx="8121046" cy="3416301"/>
          </a:xfrm>
          <a:prstGeom prst="roundRect">
            <a:avLst/>
          </a:prstGeom>
          <a:solidFill>
            <a:srgbClr val="B5C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Graphic 4" descr="A blue and black logo&#10;&#10;AI-generated content may be incorrect.">
            <a:extLst>
              <a:ext uri="{FF2B5EF4-FFF2-40B4-BE49-F238E27FC236}">
                <a16:creationId xmlns:a16="http://schemas.microsoft.com/office/drawing/2014/main" id="{4095131C-EADF-E38A-DA33-97049EA2757E}"/>
              </a:ext>
            </a:extLst>
          </p:cNvPr>
          <p:cNvPicPr>
            <a:picLocks noChangeAspect="1"/>
          </p:cNvPicPr>
          <p:nvPr/>
        </p:nvPicPr>
        <p:blipFill>
          <a:blip r:embed="rId3"/>
          <a:stretch>
            <a:fillRect/>
          </a:stretch>
        </p:blipFill>
        <p:spPr>
          <a:xfrm>
            <a:off x="463195" y="282729"/>
            <a:ext cx="2322392" cy="781045"/>
          </a:xfrm>
          <a:prstGeom prst="rect">
            <a:avLst/>
          </a:prstGeom>
        </p:spPr>
      </p:pic>
      <p:pic>
        <p:nvPicPr>
          <p:cNvPr id="4" name="Picture 3" descr="A cartoon of a bug&#10;&#10;AI-generated content may be incorrect.">
            <a:extLst>
              <a:ext uri="{FF2B5EF4-FFF2-40B4-BE49-F238E27FC236}">
                <a16:creationId xmlns:a16="http://schemas.microsoft.com/office/drawing/2014/main" id="{D9A5266A-1BC4-87EE-583D-5D74B7727902}"/>
              </a:ext>
            </a:extLst>
          </p:cNvPr>
          <p:cNvPicPr>
            <a:picLocks noChangeAspect="1"/>
          </p:cNvPicPr>
          <p:nvPr/>
        </p:nvPicPr>
        <p:blipFill>
          <a:blip r:embed="rId4"/>
          <a:stretch>
            <a:fillRect/>
          </a:stretch>
        </p:blipFill>
        <p:spPr>
          <a:xfrm>
            <a:off x="5293633" y="2440365"/>
            <a:ext cx="3171825" cy="2031547"/>
          </a:xfrm>
          <a:prstGeom prst="rect">
            <a:avLst/>
          </a:prstGeom>
        </p:spPr>
      </p:pic>
      <p:pic>
        <p:nvPicPr>
          <p:cNvPr id="5" name="Picture 4" descr="A white thread on a black background&#10;&#10;AI-generated content may be incorrect.">
            <a:extLst>
              <a:ext uri="{FF2B5EF4-FFF2-40B4-BE49-F238E27FC236}">
                <a16:creationId xmlns:a16="http://schemas.microsoft.com/office/drawing/2014/main" id="{ACE85B20-A71A-D5A6-7EB2-7A0902B965E0}"/>
              </a:ext>
            </a:extLst>
          </p:cNvPr>
          <p:cNvPicPr>
            <a:picLocks noChangeAspect="1"/>
          </p:cNvPicPr>
          <p:nvPr/>
        </p:nvPicPr>
        <p:blipFill>
          <a:blip r:embed="rId5"/>
          <a:stretch>
            <a:fillRect/>
          </a:stretch>
        </p:blipFill>
        <p:spPr>
          <a:xfrm>
            <a:off x="6884308" y="2681212"/>
            <a:ext cx="2581275" cy="3581400"/>
          </a:xfrm>
          <a:prstGeom prst="rect">
            <a:avLst/>
          </a:prstGeom>
        </p:spPr>
      </p:pic>
      <p:sp>
        <p:nvSpPr>
          <p:cNvPr id="6" name="TextBox 9">
            <a:extLst>
              <a:ext uri="{FF2B5EF4-FFF2-40B4-BE49-F238E27FC236}">
                <a16:creationId xmlns:a16="http://schemas.microsoft.com/office/drawing/2014/main" id="{9BCEC012-A0C7-580C-DF68-9A061B3C33AE}"/>
              </a:ext>
            </a:extLst>
          </p:cNvPr>
          <p:cNvSpPr txBox="1"/>
          <p:nvPr/>
        </p:nvSpPr>
        <p:spPr>
          <a:xfrm>
            <a:off x="787398" y="1662187"/>
            <a:ext cx="7678059"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a:solidFill>
                  <a:srgbClr val="000000"/>
                </a:solidFill>
                <a:latin typeface="Montserrat"/>
                <a:ea typeface="Calibri"/>
                <a:cs typeface="Calibri"/>
              </a:rPr>
              <a:t>American Mosquito Control Association:</a:t>
            </a:r>
          </a:p>
        </p:txBody>
      </p:sp>
      <p:sp>
        <p:nvSpPr>
          <p:cNvPr id="7" name="TextBox 9">
            <a:extLst>
              <a:ext uri="{FF2B5EF4-FFF2-40B4-BE49-F238E27FC236}">
                <a16:creationId xmlns:a16="http://schemas.microsoft.com/office/drawing/2014/main" id="{E326443C-6C40-B883-D4E7-D31BF4F220E5}"/>
              </a:ext>
            </a:extLst>
          </p:cNvPr>
          <p:cNvSpPr txBox="1"/>
          <p:nvPr/>
        </p:nvSpPr>
        <p:spPr>
          <a:xfrm>
            <a:off x="4089851" y="2358046"/>
            <a:ext cx="317182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dirty="0">
                <a:solidFill>
                  <a:srgbClr val="000000"/>
                </a:solidFill>
                <a:latin typeface="Karma"/>
                <a:cs typeface="Calibri"/>
              </a:rPr>
              <a:t>2025 Update</a:t>
            </a:r>
            <a:endParaRPr lang="en-US" sz="3600" dirty="0">
              <a:solidFill>
                <a:srgbClr val="000000"/>
              </a:solidFill>
              <a:cs typeface="Arial"/>
            </a:endParaRPr>
          </a:p>
        </p:txBody>
      </p:sp>
      <p:sp>
        <p:nvSpPr>
          <p:cNvPr id="8" name="TextBox 7">
            <a:extLst>
              <a:ext uri="{FF2B5EF4-FFF2-40B4-BE49-F238E27FC236}">
                <a16:creationId xmlns:a16="http://schemas.microsoft.com/office/drawing/2014/main" id="{A3991E43-BA79-F99A-515B-0FAA0D9CDB26}"/>
              </a:ext>
            </a:extLst>
          </p:cNvPr>
          <p:cNvSpPr txBox="1"/>
          <p:nvPr/>
        </p:nvSpPr>
        <p:spPr>
          <a:xfrm>
            <a:off x="787398" y="3639810"/>
            <a:ext cx="5214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600" dirty="0">
                <a:latin typeface="Montserrat"/>
              </a:rPr>
              <a:t>Daniel Markowski, PhD</a:t>
            </a:r>
          </a:p>
          <a:p>
            <a:pPr algn="r"/>
            <a:r>
              <a:rPr lang="en-US" sz="1600" dirty="0">
                <a:latin typeface="Montserrat"/>
              </a:rPr>
              <a:t>Technical Advisor, AMCA</a:t>
            </a:r>
          </a:p>
          <a:p>
            <a:pPr algn="r"/>
            <a:endParaRPr lang="en-US" dirty="0">
              <a:latin typeface="Montserrat"/>
            </a:endParaRPr>
          </a:p>
          <a:p>
            <a:pPr algn="r"/>
            <a:r>
              <a:rPr lang="en-US" dirty="0">
                <a:latin typeface="Montserrat"/>
              </a:rPr>
              <a:t>Fall 2025</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Shape 65">
          <a:extLst>
            <a:ext uri="{FF2B5EF4-FFF2-40B4-BE49-F238E27FC236}">
              <a16:creationId xmlns:a16="http://schemas.microsoft.com/office/drawing/2014/main" id="{57F752CE-26CC-DE02-BE38-73FE1912BA2D}"/>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910BE6B-03F5-62EF-F714-70766F5F4595}"/>
              </a:ext>
            </a:extLst>
          </p:cNvPr>
          <p:cNvPicPr>
            <a:picLocks noChangeAspect="1"/>
          </p:cNvPicPr>
          <p:nvPr/>
        </p:nvPicPr>
        <p:blipFill>
          <a:blip r:embed="rId3"/>
          <a:stretch>
            <a:fillRect/>
          </a:stretch>
        </p:blipFill>
        <p:spPr>
          <a:xfrm>
            <a:off x="4533159" y="999603"/>
            <a:ext cx="1841462" cy="3831648"/>
          </a:xfrm>
          <a:prstGeom prst="rect">
            <a:avLst/>
          </a:prstGeom>
          <a:ln>
            <a:solidFill>
              <a:srgbClr val="1F3864"/>
            </a:solidFill>
          </a:ln>
          <a:effectLst>
            <a:glow rad="317500">
              <a:schemeClr val="accent2">
                <a:satMod val="175000"/>
                <a:alpha val="25000"/>
              </a:schemeClr>
            </a:glow>
          </a:effectLst>
        </p:spPr>
      </p:pic>
      <p:pic>
        <p:nvPicPr>
          <p:cNvPr id="3" name="Picture 2">
            <a:extLst>
              <a:ext uri="{FF2B5EF4-FFF2-40B4-BE49-F238E27FC236}">
                <a16:creationId xmlns:a16="http://schemas.microsoft.com/office/drawing/2014/main" id="{E89AA32F-5692-4917-8415-EFA12D3EECB2}"/>
              </a:ext>
            </a:extLst>
          </p:cNvPr>
          <p:cNvPicPr>
            <a:picLocks noChangeAspect="1"/>
          </p:cNvPicPr>
          <p:nvPr/>
        </p:nvPicPr>
        <p:blipFill>
          <a:blip r:embed="rId4"/>
          <a:stretch>
            <a:fillRect/>
          </a:stretch>
        </p:blipFill>
        <p:spPr>
          <a:xfrm>
            <a:off x="7696072" y="2502865"/>
            <a:ext cx="4276725" cy="2333625"/>
          </a:xfrm>
          <a:prstGeom prst="rect">
            <a:avLst/>
          </a:prstGeom>
        </p:spPr>
      </p:pic>
      <p:pic>
        <p:nvPicPr>
          <p:cNvPr id="5" name="Picture 4">
            <a:extLst>
              <a:ext uri="{FF2B5EF4-FFF2-40B4-BE49-F238E27FC236}">
                <a16:creationId xmlns:a16="http://schemas.microsoft.com/office/drawing/2014/main" id="{54BA7A2F-9EF4-EA7D-64CD-06DF72ABE30A}"/>
              </a:ext>
            </a:extLst>
          </p:cNvPr>
          <p:cNvPicPr>
            <a:picLocks noChangeAspect="1"/>
          </p:cNvPicPr>
          <p:nvPr/>
        </p:nvPicPr>
        <p:blipFill>
          <a:blip r:embed="rId5"/>
          <a:stretch>
            <a:fillRect/>
          </a:stretch>
        </p:blipFill>
        <p:spPr>
          <a:xfrm rot="360000">
            <a:off x="2542565" y="857065"/>
            <a:ext cx="1552575" cy="752475"/>
          </a:xfrm>
          <a:prstGeom prst="rect">
            <a:avLst/>
          </a:prstGeom>
        </p:spPr>
      </p:pic>
      <p:sp>
        <p:nvSpPr>
          <p:cNvPr id="11" name="Slide Number Placeholder 4">
            <a:extLst>
              <a:ext uri="{FF2B5EF4-FFF2-40B4-BE49-F238E27FC236}">
                <a16:creationId xmlns:a16="http://schemas.microsoft.com/office/drawing/2014/main" id="{70F8C135-CBA2-C354-2166-4CA6CC517B25}"/>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10</a:t>
            </a:fld>
            <a:endParaRPr lang="en-US" b="0" dirty="0">
              <a:solidFill>
                <a:srgbClr val="3D5DAA"/>
              </a:solidFill>
              <a:latin typeface="Montserrat"/>
            </a:endParaRPr>
          </a:p>
        </p:txBody>
      </p:sp>
      <p:pic>
        <p:nvPicPr>
          <p:cNvPr id="14" name="Picture 13" descr="A cartoon of a bug&#10;&#10;AI-generated content may be incorrect.">
            <a:extLst>
              <a:ext uri="{FF2B5EF4-FFF2-40B4-BE49-F238E27FC236}">
                <a16:creationId xmlns:a16="http://schemas.microsoft.com/office/drawing/2014/main" id="{85B5F84B-7525-7441-C4CF-3FCB0E02308A}"/>
              </a:ext>
            </a:extLst>
          </p:cNvPr>
          <p:cNvPicPr>
            <a:picLocks noChangeAspect="1"/>
          </p:cNvPicPr>
          <p:nvPr/>
        </p:nvPicPr>
        <p:blipFill>
          <a:blip r:embed="rId6"/>
          <a:stretch>
            <a:fillRect/>
          </a:stretch>
        </p:blipFill>
        <p:spPr>
          <a:xfrm rot="20258144">
            <a:off x="6169062" y="2515822"/>
            <a:ext cx="1825368" cy="1019784"/>
          </a:xfrm>
          <a:prstGeom prst="rect">
            <a:avLst/>
          </a:prstGeom>
        </p:spPr>
      </p:pic>
      <p:pic>
        <p:nvPicPr>
          <p:cNvPr id="15" name="Picture 14" descr="A white thread on a black background&#10;&#10;AI-generated content may be incorrect.">
            <a:extLst>
              <a:ext uri="{FF2B5EF4-FFF2-40B4-BE49-F238E27FC236}">
                <a16:creationId xmlns:a16="http://schemas.microsoft.com/office/drawing/2014/main" id="{3EEA97C5-5536-5BD7-FC89-BFBA394B3E62}"/>
              </a:ext>
            </a:extLst>
          </p:cNvPr>
          <p:cNvPicPr>
            <a:picLocks noChangeAspect="1"/>
          </p:cNvPicPr>
          <p:nvPr/>
        </p:nvPicPr>
        <p:blipFill>
          <a:blip r:embed="rId7"/>
          <a:stretch>
            <a:fillRect/>
          </a:stretch>
        </p:blipFill>
        <p:spPr>
          <a:xfrm rot="-1500000">
            <a:off x="7942280" y="622680"/>
            <a:ext cx="1809792" cy="4823895"/>
          </a:xfrm>
          <a:prstGeom prst="rect">
            <a:avLst/>
          </a:prstGeom>
        </p:spPr>
      </p:pic>
      <p:pic>
        <p:nvPicPr>
          <p:cNvPr id="2" name="Graphic 4" descr="A blue and white logo&#10;&#10;AI-generated content may be incorrect.">
            <a:extLst>
              <a:ext uri="{FF2B5EF4-FFF2-40B4-BE49-F238E27FC236}">
                <a16:creationId xmlns:a16="http://schemas.microsoft.com/office/drawing/2014/main" id="{1F97FFE5-C585-0712-189B-14B339EA9A12}"/>
              </a:ext>
            </a:extLst>
          </p:cNvPr>
          <p:cNvPicPr>
            <a:picLocks noChangeAspect="1"/>
          </p:cNvPicPr>
          <p:nvPr/>
        </p:nvPicPr>
        <p:blipFill>
          <a:blip r:embed="rId8"/>
          <a:stretch>
            <a:fillRect/>
          </a:stretch>
        </p:blipFill>
        <p:spPr>
          <a:xfrm>
            <a:off x="7967133" y="4649414"/>
            <a:ext cx="713262" cy="240084"/>
          </a:xfrm>
          <a:prstGeom prst="rect">
            <a:avLst/>
          </a:prstGeom>
        </p:spPr>
      </p:pic>
      <p:sp>
        <p:nvSpPr>
          <p:cNvPr id="7" name="Google Shape;69;p14">
            <a:extLst>
              <a:ext uri="{FF2B5EF4-FFF2-40B4-BE49-F238E27FC236}">
                <a16:creationId xmlns:a16="http://schemas.microsoft.com/office/drawing/2014/main" id="{D9464E6B-5869-B08E-F66A-48C037C8038F}"/>
              </a:ext>
            </a:extLst>
          </p:cNvPr>
          <p:cNvSpPr txBox="1"/>
          <p:nvPr/>
        </p:nvSpPr>
        <p:spPr>
          <a:xfrm>
            <a:off x="296824" y="254002"/>
            <a:ext cx="8847176" cy="705419"/>
          </a:xfrm>
          <a:prstGeom prst="rect">
            <a:avLst/>
          </a:prstGeom>
          <a:noFill/>
          <a:ln>
            <a:noFill/>
          </a:ln>
        </p:spPr>
        <p:txBody>
          <a:bodyPr spcFirstLastPara="1" wrap="square" lIns="91425" tIns="91425" rIns="91425" bIns="91425" anchor="t" anchorCtr="0">
            <a:spAutoFit/>
          </a:bodyPr>
          <a:lstStyle/>
          <a:p>
            <a:pPr>
              <a:lnSpc>
                <a:spcPct val="93500"/>
              </a:lnSpc>
            </a:pPr>
            <a:r>
              <a:rPr lang="en" sz="3600" b="1" dirty="0">
                <a:solidFill>
                  <a:srgbClr val="3D5DAA"/>
                </a:solidFill>
                <a:latin typeface="Montserrat"/>
                <a:ea typeface="Roboto"/>
                <a:cs typeface="Roboto"/>
                <a:sym typeface="Roboto"/>
              </a:rPr>
              <a:t>Powered by </a:t>
            </a:r>
            <a:r>
              <a:rPr lang="en" sz="3600" b="1" dirty="0" err="1">
                <a:solidFill>
                  <a:srgbClr val="3D5DAA"/>
                </a:solidFill>
                <a:latin typeface="Montserrat"/>
                <a:ea typeface="Roboto"/>
                <a:cs typeface="Roboto"/>
                <a:sym typeface="Roboto"/>
              </a:rPr>
              <a:t>VoterVoice</a:t>
            </a:r>
            <a:endParaRPr lang="en-US" sz="3600" dirty="0">
              <a:solidFill>
                <a:srgbClr val="3D5DAA"/>
              </a:solidFill>
            </a:endParaRPr>
          </a:p>
        </p:txBody>
      </p:sp>
      <p:sp>
        <p:nvSpPr>
          <p:cNvPr id="17" name="TextBox 9">
            <a:extLst>
              <a:ext uri="{FF2B5EF4-FFF2-40B4-BE49-F238E27FC236}">
                <a16:creationId xmlns:a16="http://schemas.microsoft.com/office/drawing/2014/main" id="{15C92672-1F30-E25A-00C8-0703568CAACD}"/>
              </a:ext>
            </a:extLst>
          </p:cNvPr>
          <p:cNvSpPr txBox="1"/>
          <p:nvPr/>
        </p:nvSpPr>
        <p:spPr>
          <a:xfrm>
            <a:off x="737872" y="1130893"/>
            <a:ext cx="339234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0000"/>
                </a:solidFill>
                <a:latin typeface="Karma"/>
                <a:ea typeface="Calibri"/>
                <a:cs typeface="Calibri"/>
              </a:rPr>
              <a:t>Get Involved!</a:t>
            </a:r>
            <a:endParaRPr lang="en-US" sz="2000" dirty="0">
              <a:solidFill>
                <a:srgbClr val="000000"/>
              </a:solidFill>
              <a:cs typeface="Arial"/>
            </a:endParaRPr>
          </a:p>
        </p:txBody>
      </p:sp>
      <p:sp>
        <p:nvSpPr>
          <p:cNvPr id="6" name="TextBox 5">
            <a:extLst>
              <a:ext uri="{FF2B5EF4-FFF2-40B4-BE49-F238E27FC236}">
                <a16:creationId xmlns:a16="http://schemas.microsoft.com/office/drawing/2014/main" id="{4D33375B-89BF-6C93-C746-CCD25702C7E4}"/>
              </a:ext>
            </a:extLst>
          </p:cNvPr>
          <p:cNvSpPr txBox="1"/>
          <p:nvPr/>
        </p:nvSpPr>
        <p:spPr>
          <a:xfrm>
            <a:off x="949747" y="1860096"/>
            <a:ext cx="2950305" cy="2893100"/>
          </a:xfrm>
          <a:prstGeom prst="rect">
            <a:avLst/>
          </a:prstGeom>
          <a:noFill/>
        </p:spPr>
        <p:txBody>
          <a:bodyPr wrap="square">
            <a:spAutoFit/>
          </a:bodyPr>
          <a:lstStyle/>
          <a:p>
            <a:pPr algn="r"/>
            <a:r>
              <a:rPr lang="en-US" dirty="0">
                <a:latin typeface="Karma"/>
                <a:cs typeface="Calibri"/>
              </a:rPr>
              <a:t>You can REGISTER with YOUR PERSONAL CONTACT INFO; not your work email.  Based on your home address, it automatically sends emails to your legislators.</a:t>
            </a:r>
          </a:p>
          <a:p>
            <a:pPr algn="r"/>
            <a:endParaRPr lang="en-US" dirty="0">
              <a:latin typeface="Karma"/>
              <a:cs typeface="Calibri"/>
            </a:endParaRPr>
          </a:p>
          <a:p>
            <a:pPr algn="r"/>
            <a:r>
              <a:rPr lang="en-US" dirty="0">
                <a:latin typeface="Karma"/>
                <a:cs typeface="Calibri"/>
              </a:rPr>
              <a:t>Messages are prewritten, but can be edited for your specific State, goals or message.</a:t>
            </a:r>
          </a:p>
          <a:p>
            <a:pPr algn="r"/>
            <a:endParaRPr lang="en-US" dirty="0">
              <a:latin typeface="Karma"/>
              <a:cs typeface="Calibri"/>
            </a:endParaRPr>
          </a:p>
          <a:p>
            <a:pPr algn="r"/>
            <a:r>
              <a:rPr lang="en-US" dirty="0">
                <a:latin typeface="Karma"/>
                <a:cs typeface="Calibri"/>
              </a:rPr>
              <a:t>If you prefer to send emails directly, you can copy the message and edit it as needed.</a:t>
            </a:r>
          </a:p>
        </p:txBody>
      </p:sp>
      <p:pic>
        <p:nvPicPr>
          <p:cNvPr id="12" name="Google Shape;70;p14" descr="A white line on a black background&#10;&#10;AI-generated content may be incorrect.">
            <a:extLst>
              <a:ext uri="{FF2B5EF4-FFF2-40B4-BE49-F238E27FC236}">
                <a16:creationId xmlns:a16="http://schemas.microsoft.com/office/drawing/2014/main" id="{4FC7A75B-1D4A-EFC0-FE4F-3A2C7AB6F106}"/>
              </a:ext>
            </a:extLst>
          </p:cNvPr>
          <p:cNvPicPr preferRelativeResize="0"/>
          <p:nvPr/>
        </p:nvPicPr>
        <p:blipFill>
          <a:blip r:embed="rId9">
            <a:alphaModFix/>
          </a:blip>
          <a:stretch>
            <a:fillRect/>
          </a:stretch>
        </p:blipFill>
        <p:spPr>
          <a:xfrm rot="376695">
            <a:off x="-6346" y="4550871"/>
            <a:ext cx="7110605" cy="940795"/>
          </a:xfrm>
          <a:prstGeom prst="rect">
            <a:avLst/>
          </a:prstGeom>
          <a:noFill/>
          <a:ln>
            <a:noFill/>
          </a:ln>
        </p:spPr>
      </p:pic>
      <p:pic>
        <p:nvPicPr>
          <p:cNvPr id="13" name="Picture 12">
            <a:extLst>
              <a:ext uri="{FF2B5EF4-FFF2-40B4-BE49-F238E27FC236}">
                <a16:creationId xmlns:a16="http://schemas.microsoft.com/office/drawing/2014/main" id="{BE44629F-A4E3-1F3D-A428-E902A3F45F9B}"/>
              </a:ext>
            </a:extLst>
          </p:cNvPr>
          <p:cNvPicPr>
            <a:picLocks noChangeAspect="1"/>
          </p:cNvPicPr>
          <p:nvPr/>
        </p:nvPicPr>
        <p:blipFill>
          <a:blip r:embed="rId10"/>
          <a:stretch>
            <a:fillRect/>
          </a:stretch>
        </p:blipFill>
        <p:spPr>
          <a:xfrm>
            <a:off x="6793100" y="4216247"/>
            <a:ext cx="758144" cy="772631"/>
          </a:xfrm>
          <a:prstGeom prst="rect">
            <a:avLst/>
          </a:prstGeom>
        </p:spPr>
      </p:pic>
      <p:sp>
        <p:nvSpPr>
          <p:cNvPr id="18" name="Google Shape;368;p18">
            <a:extLst>
              <a:ext uri="{FF2B5EF4-FFF2-40B4-BE49-F238E27FC236}">
                <a16:creationId xmlns:a16="http://schemas.microsoft.com/office/drawing/2014/main" id="{290D3F5B-FEE1-45A9-ECC1-D94D6E8E60A1}"/>
              </a:ext>
            </a:extLst>
          </p:cNvPr>
          <p:cNvSpPr txBox="1"/>
          <p:nvPr/>
        </p:nvSpPr>
        <p:spPr>
          <a:xfrm>
            <a:off x="6507188" y="3812767"/>
            <a:ext cx="1321458"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Click it!</a:t>
            </a:r>
          </a:p>
          <a:p>
            <a:pPr marL="0" marR="0" lvl="0" indent="0" algn="ct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Before it’s too late.</a:t>
            </a:r>
            <a:endParaRPr sz="1000" dirty="0">
              <a:solidFill>
                <a:schemeClr val="dk1"/>
              </a:solidFill>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3670897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Shape 65">
          <a:extLst>
            <a:ext uri="{FF2B5EF4-FFF2-40B4-BE49-F238E27FC236}">
              <a16:creationId xmlns:a16="http://schemas.microsoft.com/office/drawing/2014/main" id="{57F752CE-26CC-DE02-BE38-73FE1912BA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9AA32F-5692-4917-8415-EFA12D3EECB2}"/>
              </a:ext>
            </a:extLst>
          </p:cNvPr>
          <p:cNvPicPr>
            <a:picLocks noChangeAspect="1"/>
          </p:cNvPicPr>
          <p:nvPr/>
        </p:nvPicPr>
        <p:blipFill>
          <a:blip r:embed="rId3"/>
          <a:stretch>
            <a:fillRect/>
          </a:stretch>
        </p:blipFill>
        <p:spPr>
          <a:xfrm>
            <a:off x="7069350" y="2513139"/>
            <a:ext cx="4276725" cy="2333625"/>
          </a:xfrm>
          <a:prstGeom prst="rect">
            <a:avLst/>
          </a:prstGeom>
        </p:spPr>
      </p:pic>
      <p:pic>
        <p:nvPicPr>
          <p:cNvPr id="5" name="Picture 4">
            <a:extLst>
              <a:ext uri="{FF2B5EF4-FFF2-40B4-BE49-F238E27FC236}">
                <a16:creationId xmlns:a16="http://schemas.microsoft.com/office/drawing/2014/main" id="{54BA7A2F-9EF4-EA7D-64CD-06DF72ABE30A}"/>
              </a:ext>
            </a:extLst>
          </p:cNvPr>
          <p:cNvPicPr>
            <a:picLocks noChangeAspect="1"/>
          </p:cNvPicPr>
          <p:nvPr/>
        </p:nvPicPr>
        <p:blipFill>
          <a:blip r:embed="rId4"/>
          <a:stretch>
            <a:fillRect/>
          </a:stretch>
        </p:blipFill>
        <p:spPr>
          <a:xfrm rot="360000">
            <a:off x="254272" y="4171666"/>
            <a:ext cx="1552575" cy="752475"/>
          </a:xfrm>
          <a:prstGeom prst="rect">
            <a:avLst/>
          </a:prstGeom>
        </p:spPr>
      </p:pic>
      <p:sp>
        <p:nvSpPr>
          <p:cNvPr id="11" name="Slide Number Placeholder 4">
            <a:extLst>
              <a:ext uri="{FF2B5EF4-FFF2-40B4-BE49-F238E27FC236}">
                <a16:creationId xmlns:a16="http://schemas.microsoft.com/office/drawing/2014/main" id="{70F8C135-CBA2-C354-2166-4CA6CC517B25}"/>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11</a:t>
            </a:fld>
            <a:endParaRPr lang="en-US" b="0" dirty="0">
              <a:solidFill>
                <a:srgbClr val="3D5DAA"/>
              </a:solidFill>
              <a:latin typeface="Montserrat"/>
            </a:endParaRPr>
          </a:p>
        </p:txBody>
      </p:sp>
      <p:pic>
        <p:nvPicPr>
          <p:cNvPr id="14" name="Picture 13" descr="A cartoon of a bug&#10;&#10;AI-generated content may be incorrect.">
            <a:extLst>
              <a:ext uri="{FF2B5EF4-FFF2-40B4-BE49-F238E27FC236}">
                <a16:creationId xmlns:a16="http://schemas.microsoft.com/office/drawing/2014/main" id="{85B5F84B-7525-7441-C4CF-3FCB0E02308A}"/>
              </a:ext>
            </a:extLst>
          </p:cNvPr>
          <p:cNvPicPr>
            <a:picLocks noChangeAspect="1"/>
          </p:cNvPicPr>
          <p:nvPr/>
        </p:nvPicPr>
        <p:blipFill>
          <a:blip r:embed="rId5"/>
          <a:stretch>
            <a:fillRect/>
          </a:stretch>
        </p:blipFill>
        <p:spPr>
          <a:xfrm rot="3042160">
            <a:off x="6909256" y="1559006"/>
            <a:ext cx="1319493" cy="737165"/>
          </a:xfrm>
          <a:prstGeom prst="rect">
            <a:avLst/>
          </a:prstGeom>
        </p:spPr>
      </p:pic>
      <p:pic>
        <p:nvPicPr>
          <p:cNvPr id="15" name="Picture 14" descr="A white thread on a black background&#10;&#10;AI-generated content may be incorrect.">
            <a:extLst>
              <a:ext uri="{FF2B5EF4-FFF2-40B4-BE49-F238E27FC236}">
                <a16:creationId xmlns:a16="http://schemas.microsoft.com/office/drawing/2014/main" id="{3EEA97C5-5536-5BD7-FC89-BFBA394B3E62}"/>
              </a:ext>
            </a:extLst>
          </p:cNvPr>
          <p:cNvPicPr>
            <a:picLocks noChangeAspect="1"/>
          </p:cNvPicPr>
          <p:nvPr/>
        </p:nvPicPr>
        <p:blipFill>
          <a:blip r:embed="rId6"/>
          <a:stretch>
            <a:fillRect/>
          </a:stretch>
        </p:blipFill>
        <p:spPr>
          <a:xfrm rot="-1500000">
            <a:off x="7737530" y="1202204"/>
            <a:ext cx="2981258" cy="2133134"/>
          </a:xfrm>
          <a:prstGeom prst="rect">
            <a:avLst/>
          </a:prstGeom>
        </p:spPr>
      </p:pic>
      <p:pic>
        <p:nvPicPr>
          <p:cNvPr id="2" name="Graphic 4" descr="A blue and white logo&#10;&#10;AI-generated content may be incorrect.">
            <a:extLst>
              <a:ext uri="{FF2B5EF4-FFF2-40B4-BE49-F238E27FC236}">
                <a16:creationId xmlns:a16="http://schemas.microsoft.com/office/drawing/2014/main" id="{1F97FFE5-C585-0712-189B-14B339EA9A12}"/>
              </a:ext>
            </a:extLst>
          </p:cNvPr>
          <p:cNvPicPr>
            <a:picLocks noChangeAspect="1"/>
          </p:cNvPicPr>
          <p:nvPr/>
        </p:nvPicPr>
        <p:blipFill>
          <a:blip r:embed="rId7"/>
          <a:stretch>
            <a:fillRect/>
          </a:stretch>
        </p:blipFill>
        <p:spPr>
          <a:xfrm>
            <a:off x="7967133" y="4649414"/>
            <a:ext cx="713262" cy="240084"/>
          </a:xfrm>
          <a:prstGeom prst="rect">
            <a:avLst/>
          </a:prstGeom>
        </p:spPr>
      </p:pic>
      <p:sp>
        <p:nvSpPr>
          <p:cNvPr id="7" name="Google Shape;69;p14">
            <a:extLst>
              <a:ext uri="{FF2B5EF4-FFF2-40B4-BE49-F238E27FC236}">
                <a16:creationId xmlns:a16="http://schemas.microsoft.com/office/drawing/2014/main" id="{D9464E6B-5869-B08E-F66A-48C037C8038F}"/>
              </a:ext>
            </a:extLst>
          </p:cNvPr>
          <p:cNvSpPr txBox="1"/>
          <p:nvPr/>
        </p:nvSpPr>
        <p:spPr>
          <a:xfrm>
            <a:off x="296823" y="254002"/>
            <a:ext cx="8847176" cy="1746986"/>
          </a:xfrm>
          <a:prstGeom prst="rect">
            <a:avLst/>
          </a:prstGeom>
          <a:noFill/>
          <a:ln>
            <a:noFill/>
          </a:ln>
        </p:spPr>
        <p:txBody>
          <a:bodyPr spcFirstLastPara="1" wrap="square" lIns="91425" tIns="91425" rIns="91425" bIns="91425" anchor="t" anchorCtr="0">
            <a:spAutoFit/>
          </a:bodyPr>
          <a:lstStyle/>
          <a:p>
            <a:pPr>
              <a:lnSpc>
                <a:spcPct val="93500"/>
              </a:lnSpc>
            </a:pPr>
            <a:r>
              <a:rPr lang="en" sz="3600" b="1" dirty="0">
                <a:solidFill>
                  <a:srgbClr val="3D5DAA"/>
                </a:solidFill>
                <a:latin typeface="Montserrat"/>
                <a:ea typeface="Roboto"/>
                <a:cs typeface="Roboto"/>
                <a:sym typeface="Roboto"/>
              </a:rPr>
              <a:t>Our Public Campaign can direct the Public to Campaigns Supporting Mosquito Control</a:t>
            </a:r>
            <a:endParaRPr lang="en-US" sz="3600" dirty="0">
              <a:solidFill>
                <a:srgbClr val="3D5DAA"/>
              </a:solidFill>
            </a:endParaRPr>
          </a:p>
        </p:txBody>
      </p:sp>
      <p:pic>
        <p:nvPicPr>
          <p:cNvPr id="4" name="Picture 3">
            <a:extLst>
              <a:ext uri="{FF2B5EF4-FFF2-40B4-BE49-F238E27FC236}">
                <a16:creationId xmlns:a16="http://schemas.microsoft.com/office/drawing/2014/main" id="{C9F4106D-903D-78AB-7295-48054ECAF7A1}"/>
              </a:ext>
            </a:extLst>
          </p:cNvPr>
          <p:cNvPicPr>
            <a:picLocks noChangeAspect="1"/>
          </p:cNvPicPr>
          <p:nvPr/>
        </p:nvPicPr>
        <p:blipFill>
          <a:blip r:embed="rId8"/>
          <a:stretch>
            <a:fillRect/>
          </a:stretch>
        </p:blipFill>
        <p:spPr>
          <a:xfrm>
            <a:off x="363463" y="1970181"/>
            <a:ext cx="4077955" cy="2156639"/>
          </a:xfrm>
          <a:prstGeom prst="rect">
            <a:avLst/>
          </a:prstGeom>
          <a:ln>
            <a:solidFill>
              <a:schemeClr val="tx1">
                <a:lumMod val="95000"/>
                <a:lumOff val="5000"/>
              </a:schemeClr>
            </a:solidFill>
          </a:ln>
          <a:effectLst>
            <a:glow rad="317500">
              <a:schemeClr val="accent2">
                <a:satMod val="175000"/>
                <a:alpha val="20000"/>
              </a:schemeClr>
            </a:glow>
          </a:effectLst>
        </p:spPr>
      </p:pic>
      <p:pic>
        <p:nvPicPr>
          <p:cNvPr id="8" name="Picture 7">
            <a:extLst>
              <a:ext uri="{FF2B5EF4-FFF2-40B4-BE49-F238E27FC236}">
                <a16:creationId xmlns:a16="http://schemas.microsoft.com/office/drawing/2014/main" id="{FDCC14BA-9627-E179-6C9C-56FFF14EA8B6}"/>
              </a:ext>
            </a:extLst>
          </p:cNvPr>
          <p:cNvPicPr>
            <a:picLocks noChangeAspect="1"/>
          </p:cNvPicPr>
          <p:nvPr/>
        </p:nvPicPr>
        <p:blipFill>
          <a:blip r:embed="rId9"/>
          <a:stretch>
            <a:fillRect/>
          </a:stretch>
        </p:blipFill>
        <p:spPr>
          <a:xfrm rot="379374">
            <a:off x="4475676" y="2121175"/>
            <a:ext cx="3137246" cy="2717561"/>
          </a:xfrm>
          <a:prstGeom prst="rect">
            <a:avLst/>
          </a:prstGeom>
          <a:ln>
            <a:solidFill>
              <a:schemeClr val="tx1">
                <a:lumMod val="95000"/>
                <a:lumOff val="5000"/>
              </a:schemeClr>
            </a:solidFill>
          </a:ln>
          <a:effectLst>
            <a:glow rad="317500">
              <a:schemeClr val="accent2">
                <a:satMod val="175000"/>
                <a:alpha val="20000"/>
              </a:schemeClr>
            </a:glow>
          </a:effectLst>
        </p:spPr>
      </p:pic>
    </p:spTree>
    <p:extLst>
      <p:ext uri="{BB962C8B-B14F-4D97-AF65-F5344CB8AC3E}">
        <p14:creationId xmlns:p14="http://schemas.microsoft.com/office/powerpoint/2010/main" val="4069833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3" name="Picture 2">
            <a:extLst>
              <a:ext uri="{FF2B5EF4-FFF2-40B4-BE49-F238E27FC236}">
                <a16:creationId xmlns:a16="http://schemas.microsoft.com/office/drawing/2014/main" id="{35517CD5-EEAE-E352-B5A9-B0963625D67C}"/>
              </a:ext>
            </a:extLst>
          </p:cNvPr>
          <p:cNvPicPr>
            <a:picLocks noChangeAspect="1"/>
          </p:cNvPicPr>
          <p:nvPr/>
        </p:nvPicPr>
        <p:blipFill>
          <a:blip r:embed="rId4"/>
          <a:stretch>
            <a:fillRect/>
          </a:stretch>
        </p:blipFill>
        <p:spPr>
          <a:xfrm>
            <a:off x="7864101" y="1276862"/>
            <a:ext cx="3171408" cy="1730501"/>
          </a:xfrm>
          <a:prstGeom prst="rect">
            <a:avLst/>
          </a:prstGeom>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5"/>
          <a:stretch>
            <a:fillRect/>
          </a:stretch>
        </p:blipFill>
        <p:spPr>
          <a:xfrm rot="360000">
            <a:off x="4506497" y="900624"/>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4"/>
          <a:stretch>
            <a:fillRect/>
          </a:stretch>
        </p:blipFill>
        <p:spPr>
          <a:xfrm>
            <a:off x="-3636167" y="2357437"/>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12</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6"/>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7670309" cy="134187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cs typeface="Roboto"/>
                <a:sym typeface="Roboto"/>
              </a:rPr>
              <a:t>Annual Washington </a:t>
            </a:r>
          </a:p>
          <a:p>
            <a:pPr>
              <a:lnSpc>
                <a:spcPct val="93500"/>
              </a:lnSpc>
            </a:pPr>
            <a:r>
              <a:rPr lang="en" sz="4000" b="1" dirty="0">
                <a:solidFill>
                  <a:srgbClr val="3D5DAA"/>
                </a:solidFill>
                <a:latin typeface="Montserrat"/>
                <a:cs typeface="Roboto"/>
                <a:sym typeface="Roboto"/>
              </a:rPr>
              <a:t>     Conference</a:t>
            </a:r>
            <a:endParaRPr lang="en-US" sz="4000" dirty="0">
              <a:solidFill>
                <a:srgbClr val="3D5DAA"/>
              </a:solidFill>
            </a:endParaRPr>
          </a:p>
        </p:txBody>
      </p:sp>
      <p:sp>
        <p:nvSpPr>
          <p:cNvPr id="12" name="TextBox 9">
            <a:extLst>
              <a:ext uri="{FF2B5EF4-FFF2-40B4-BE49-F238E27FC236}">
                <a16:creationId xmlns:a16="http://schemas.microsoft.com/office/drawing/2014/main" id="{773F6365-5ECF-3649-81A6-DCF8219D0C4C}"/>
              </a:ext>
            </a:extLst>
          </p:cNvPr>
          <p:cNvSpPr txBox="1"/>
          <p:nvPr/>
        </p:nvSpPr>
        <p:spPr>
          <a:xfrm>
            <a:off x="3762033" y="1725285"/>
            <a:ext cx="5164428" cy="31393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6213" indent="-176213">
              <a:buFont typeface="Arial" panose="020B0604020202020204" pitchFamily="34" charset="0"/>
              <a:buChar char="•"/>
            </a:pPr>
            <a:r>
              <a:rPr lang="en-US" dirty="0">
                <a:solidFill>
                  <a:srgbClr val="000000"/>
                </a:solidFill>
                <a:latin typeface="Karma"/>
                <a:ea typeface="Calibri"/>
                <a:cs typeface="Calibri"/>
              </a:rPr>
              <a:t>Planned for May 12-13, 2026</a:t>
            </a:r>
          </a:p>
          <a:p>
            <a:pPr marL="176213" indent="-176213">
              <a:buFont typeface="Arial" panose="020B0604020202020204" pitchFamily="34" charset="0"/>
              <a:buChar char="•"/>
            </a:pPr>
            <a:endParaRPr lang="en-US" dirty="0">
              <a:solidFill>
                <a:srgbClr val="000000"/>
              </a:solidFill>
              <a:latin typeface="Karma"/>
              <a:ea typeface="Calibri"/>
              <a:cs typeface="Calibri"/>
            </a:endParaRPr>
          </a:p>
          <a:p>
            <a:pPr marL="176213" indent="-176213">
              <a:buFont typeface="Arial" panose="020B0604020202020204" pitchFamily="34" charset="0"/>
              <a:buChar char="•"/>
            </a:pPr>
            <a:r>
              <a:rPr lang="en-US" dirty="0">
                <a:solidFill>
                  <a:srgbClr val="000000"/>
                </a:solidFill>
                <a:latin typeface="Karma"/>
                <a:ea typeface="Calibri"/>
                <a:cs typeface="Calibri"/>
              </a:rPr>
              <a:t>What issues matter to you?                          Make them matter to Congress!</a:t>
            </a:r>
          </a:p>
          <a:p>
            <a:pPr marL="176213" indent="-176213">
              <a:buFont typeface="Arial" panose="020B0604020202020204" pitchFamily="34" charset="0"/>
              <a:buChar char="•"/>
            </a:pPr>
            <a:endParaRPr lang="en-US" dirty="0">
              <a:solidFill>
                <a:srgbClr val="000000"/>
              </a:solidFill>
              <a:latin typeface="Karma"/>
              <a:ea typeface="Calibri"/>
              <a:cs typeface="Calibri"/>
            </a:endParaRPr>
          </a:p>
          <a:p>
            <a:pPr marL="176213" indent="-176213">
              <a:buFont typeface="Arial" panose="020B0604020202020204" pitchFamily="34" charset="0"/>
              <a:buChar char="•"/>
            </a:pPr>
            <a:r>
              <a:rPr lang="en-US" dirty="0">
                <a:solidFill>
                  <a:srgbClr val="000000"/>
                </a:solidFill>
                <a:latin typeface="Karma"/>
                <a:cs typeface="Calibri"/>
              </a:rPr>
              <a:t>Will build on this past year’s successful advocacy.</a:t>
            </a:r>
          </a:p>
          <a:p>
            <a:pPr marL="176213" indent="-176213">
              <a:buFont typeface="Arial" panose="020B0604020202020204" pitchFamily="34" charset="0"/>
              <a:buChar char="•"/>
            </a:pPr>
            <a:endParaRPr lang="en-US" dirty="0">
              <a:solidFill>
                <a:srgbClr val="000000"/>
              </a:solidFill>
              <a:latin typeface="Karma"/>
              <a:cs typeface="Calibri"/>
            </a:endParaRPr>
          </a:p>
          <a:p>
            <a:pPr marL="176213" indent="-176213">
              <a:buFont typeface="Arial" panose="020B0604020202020204" pitchFamily="34" charset="0"/>
              <a:buChar char="•"/>
            </a:pPr>
            <a:r>
              <a:rPr lang="en-US" dirty="0">
                <a:solidFill>
                  <a:srgbClr val="000000"/>
                </a:solidFill>
                <a:latin typeface="Karma"/>
                <a:cs typeface="Calibri"/>
              </a:rPr>
              <a:t>Call/email Dan Markowski or Keira Lucas for more information.</a:t>
            </a:r>
          </a:p>
          <a:p>
            <a:pPr marL="176213" indent="-176213">
              <a:buFont typeface="Arial" panose="020B0604020202020204" pitchFamily="34" charset="0"/>
              <a:buChar char="•"/>
            </a:pPr>
            <a:endParaRPr lang="en-US" dirty="0">
              <a:solidFill>
                <a:srgbClr val="000000"/>
              </a:solidFill>
              <a:latin typeface="Karma"/>
              <a:cs typeface="Calibri"/>
            </a:endParaRPr>
          </a:p>
        </p:txBody>
      </p:sp>
      <p:pic>
        <p:nvPicPr>
          <p:cNvPr id="7" name="Picture 6">
            <a:extLst>
              <a:ext uri="{FF2B5EF4-FFF2-40B4-BE49-F238E27FC236}">
                <a16:creationId xmlns:a16="http://schemas.microsoft.com/office/drawing/2014/main" id="{123B4543-88CA-BA28-CAB9-1E16B1B5A547}"/>
              </a:ext>
            </a:extLst>
          </p:cNvPr>
          <p:cNvPicPr>
            <a:picLocks noChangeAspect="1"/>
          </p:cNvPicPr>
          <p:nvPr/>
        </p:nvPicPr>
        <p:blipFill>
          <a:blip r:embed="rId7"/>
          <a:stretch>
            <a:fillRect/>
          </a:stretch>
        </p:blipFill>
        <p:spPr>
          <a:xfrm>
            <a:off x="1818515" y="2107782"/>
            <a:ext cx="1555751" cy="2333626"/>
          </a:xfrm>
          <a:prstGeom prst="rect">
            <a:avLst/>
          </a:prstGeom>
          <a:effectLst>
            <a:glow rad="317500">
              <a:schemeClr val="accent2">
                <a:alpha val="20000"/>
              </a:schemeClr>
            </a:glow>
          </a:effectLst>
        </p:spPr>
      </p:pic>
      <p:pic>
        <p:nvPicPr>
          <p:cNvPr id="13" name="Picture 12" descr="A cartoon of a bug&#10;&#10;AI-generated content may be incorrect.">
            <a:extLst>
              <a:ext uri="{FF2B5EF4-FFF2-40B4-BE49-F238E27FC236}">
                <a16:creationId xmlns:a16="http://schemas.microsoft.com/office/drawing/2014/main" id="{15078038-B582-E4ED-067D-D907D9B45ECE}"/>
              </a:ext>
            </a:extLst>
          </p:cNvPr>
          <p:cNvPicPr>
            <a:picLocks noChangeAspect="1"/>
          </p:cNvPicPr>
          <p:nvPr/>
        </p:nvPicPr>
        <p:blipFill>
          <a:blip r:embed="rId8"/>
          <a:stretch>
            <a:fillRect/>
          </a:stretch>
        </p:blipFill>
        <p:spPr>
          <a:xfrm flipH="1">
            <a:off x="-423898" y="2712931"/>
            <a:ext cx="1452223" cy="811318"/>
          </a:xfrm>
          <a:prstGeom prst="rect">
            <a:avLst/>
          </a:prstGeom>
        </p:spPr>
      </p:pic>
    </p:spTree>
    <p:extLst>
      <p:ext uri="{BB962C8B-B14F-4D97-AF65-F5344CB8AC3E}">
        <p14:creationId xmlns:p14="http://schemas.microsoft.com/office/powerpoint/2010/main" val="971523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7FF"/>
        </a:solidFill>
        <a:effectLst/>
      </p:bgPr>
    </p:bg>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EB140650-55D4-BBEB-D38A-9029DCBEC94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57534" y="52784"/>
            <a:ext cx="2127563" cy="1465881"/>
          </a:xfrm>
          <a:prstGeom prst="rect">
            <a:avLst/>
          </a:prstGeom>
        </p:spPr>
      </p:pic>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4">
            <a:alphaModFix/>
          </a:blip>
          <a:stretch>
            <a:fillRect/>
          </a:stretch>
        </p:blipFill>
        <p:spPr>
          <a:xfrm rot="120000">
            <a:off x="-1013279" y="4351942"/>
            <a:ext cx="9200026" cy="1145500"/>
          </a:xfrm>
          <a:prstGeom prst="rect">
            <a:avLst/>
          </a:prstGeom>
          <a:noFill/>
          <a:ln>
            <a:noFill/>
          </a:ln>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5"/>
          <a:stretch>
            <a:fillRect/>
          </a:stretch>
        </p:blipFill>
        <p:spPr>
          <a:xfrm rot="360000">
            <a:off x="3215992" y="929610"/>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6"/>
          <a:stretch>
            <a:fillRect/>
          </a:stretch>
        </p:blipFill>
        <p:spPr>
          <a:xfrm>
            <a:off x="-3307040" y="1484440"/>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13</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7"/>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7670309" cy="76325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cs typeface="Roboto"/>
                <a:sym typeface="Roboto"/>
              </a:rPr>
              <a:t>AMCA’s UAS Program</a:t>
            </a:r>
            <a:endParaRPr lang="en-US" sz="4000" dirty="0">
              <a:solidFill>
                <a:srgbClr val="3D5DAA"/>
              </a:solidFill>
            </a:endParaRPr>
          </a:p>
        </p:txBody>
      </p:sp>
      <p:sp>
        <p:nvSpPr>
          <p:cNvPr id="12" name="TextBox 9">
            <a:extLst>
              <a:ext uri="{FF2B5EF4-FFF2-40B4-BE49-F238E27FC236}">
                <a16:creationId xmlns:a16="http://schemas.microsoft.com/office/drawing/2014/main" id="{773F6365-5ECF-3649-81A6-DCF8219D0C4C}"/>
              </a:ext>
            </a:extLst>
          </p:cNvPr>
          <p:cNvSpPr txBox="1"/>
          <p:nvPr/>
        </p:nvSpPr>
        <p:spPr>
          <a:xfrm>
            <a:off x="505238" y="1362734"/>
            <a:ext cx="4942525" cy="34163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Karma"/>
                <a:ea typeface="Calibri"/>
                <a:cs typeface="Calibri"/>
              </a:rPr>
              <a:t>GOALS:</a:t>
            </a:r>
          </a:p>
          <a:p>
            <a:pPr marL="176213" indent="-176213">
              <a:buFont typeface="Arial" panose="020B0604020202020204" pitchFamily="34" charset="0"/>
              <a:buChar char="•"/>
            </a:pPr>
            <a:endParaRPr lang="en-US" dirty="0">
              <a:solidFill>
                <a:srgbClr val="000000"/>
              </a:solidFill>
              <a:latin typeface="Karma"/>
              <a:ea typeface="Calibri"/>
              <a:cs typeface="Calibri"/>
            </a:endParaRPr>
          </a:p>
          <a:p>
            <a:pPr marL="176213" indent="-176213">
              <a:buFont typeface="Arial" panose="020B0604020202020204" pitchFamily="34" charset="0"/>
              <a:buChar char="•"/>
            </a:pPr>
            <a:r>
              <a:rPr lang="en-US" dirty="0">
                <a:solidFill>
                  <a:srgbClr val="000000"/>
                </a:solidFill>
                <a:latin typeface="Karma"/>
                <a:ea typeface="Calibri"/>
                <a:cs typeface="Calibri"/>
              </a:rPr>
              <a:t>Create clear and consistent regulatory compliance processes for AMCA members to use UAS safely, legally, and responsibly.</a:t>
            </a:r>
          </a:p>
          <a:p>
            <a:pPr marL="176213" indent="-176213">
              <a:buFont typeface="Arial" panose="020B0604020202020204" pitchFamily="34" charset="0"/>
              <a:buChar char="•"/>
            </a:pPr>
            <a:endParaRPr lang="en-US" dirty="0">
              <a:solidFill>
                <a:srgbClr val="000000"/>
              </a:solidFill>
              <a:latin typeface="Karma"/>
              <a:ea typeface="Calibri"/>
              <a:cs typeface="Calibri"/>
            </a:endParaRPr>
          </a:p>
          <a:p>
            <a:pPr marL="176213" indent="-176213">
              <a:buFont typeface="Arial" panose="020B0604020202020204" pitchFamily="34" charset="0"/>
              <a:buChar char="•"/>
            </a:pPr>
            <a:r>
              <a:rPr lang="en-US" dirty="0">
                <a:solidFill>
                  <a:srgbClr val="000000"/>
                </a:solidFill>
                <a:latin typeface="Karma"/>
                <a:cs typeface="Calibri"/>
              </a:rPr>
              <a:t>Provide accessible and relevant training resources for AMCA members</a:t>
            </a:r>
          </a:p>
          <a:p>
            <a:pPr marL="176213" indent="-176213">
              <a:buFont typeface="Arial" panose="020B0604020202020204" pitchFamily="34" charset="0"/>
              <a:buChar char="•"/>
            </a:pPr>
            <a:endParaRPr lang="en-US" dirty="0">
              <a:solidFill>
                <a:srgbClr val="000000"/>
              </a:solidFill>
              <a:latin typeface="Karma"/>
              <a:cs typeface="Calibri"/>
            </a:endParaRPr>
          </a:p>
          <a:p>
            <a:pPr marL="176213" indent="-176213">
              <a:buFont typeface="Arial" panose="020B0604020202020204" pitchFamily="34" charset="0"/>
              <a:buChar char="•"/>
            </a:pPr>
            <a:r>
              <a:rPr lang="en-US" dirty="0">
                <a:solidFill>
                  <a:srgbClr val="000000"/>
                </a:solidFill>
                <a:latin typeface="Karma"/>
                <a:cs typeface="Calibri"/>
              </a:rPr>
              <a:t>Encourage advancement of technologies that benefit AMCA members.</a:t>
            </a:r>
          </a:p>
          <a:p>
            <a:pPr marL="176213" indent="-176213">
              <a:buFont typeface="Arial" panose="020B0604020202020204" pitchFamily="34" charset="0"/>
              <a:buChar char="•"/>
            </a:pPr>
            <a:endParaRPr lang="en-US" dirty="0">
              <a:solidFill>
                <a:srgbClr val="000000"/>
              </a:solidFill>
              <a:latin typeface="Karma"/>
              <a:cs typeface="Calibri"/>
            </a:endParaRPr>
          </a:p>
        </p:txBody>
      </p:sp>
      <p:pic>
        <p:nvPicPr>
          <p:cNvPr id="10" name="Google Shape;366;p18">
            <a:extLst>
              <a:ext uri="{FF2B5EF4-FFF2-40B4-BE49-F238E27FC236}">
                <a16:creationId xmlns:a16="http://schemas.microsoft.com/office/drawing/2014/main" id="{5E5FE239-688E-54F4-7F6D-70AB612519AA}"/>
              </a:ext>
            </a:extLst>
          </p:cNvPr>
          <p:cNvPicPr preferRelativeResize="0"/>
          <p:nvPr/>
        </p:nvPicPr>
        <p:blipFill rotWithShape="1">
          <a:blip r:embed="rId8">
            <a:alphaModFix/>
          </a:blip>
          <a:srcRect/>
          <a:stretch/>
        </p:blipFill>
        <p:spPr>
          <a:xfrm>
            <a:off x="7852231" y="3379108"/>
            <a:ext cx="943065" cy="943065"/>
          </a:xfrm>
          <a:prstGeom prst="rect">
            <a:avLst/>
          </a:prstGeom>
          <a:noFill/>
          <a:ln>
            <a:noFill/>
          </a:ln>
        </p:spPr>
      </p:pic>
      <p:pic>
        <p:nvPicPr>
          <p:cNvPr id="14" name="Google Shape;367;p18">
            <a:extLst>
              <a:ext uri="{FF2B5EF4-FFF2-40B4-BE49-F238E27FC236}">
                <a16:creationId xmlns:a16="http://schemas.microsoft.com/office/drawing/2014/main" id="{6B4C0C28-AF77-45BD-71CC-23B5CE678DD4}"/>
              </a:ext>
            </a:extLst>
          </p:cNvPr>
          <p:cNvPicPr preferRelativeResize="0"/>
          <p:nvPr/>
        </p:nvPicPr>
        <p:blipFill rotWithShape="1">
          <a:blip r:embed="rId9">
            <a:alphaModFix/>
          </a:blip>
          <a:srcRect/>
          <a:stretch/>
        </p:blipFill>
        <p:spPr>
          <a:xfrm>
            <a:off x="5268210" y="1362734"/>
            <a:ext cx="3370552" cy="1800809"/>
          </a:xfrm>
          <a:prstGeom prst="rect">
            <a:avLst/>
          </a:prstGeom>
          <a:noFill/>
          <a:ln w="9525" cap="flat" cmpd="sng">
            <a:solidFill>
              <a:srgbClr val="1F3864"/>
            </a:solidFill>
            <a:prstDash val="solid"/>
            <a:round/>
            <a:headEnd type="none" w="sm" len="sm"/>
            <a:tailEnd type="none" w="sm" len="sm"/>
          </a:ln>
          <a:effectLst>
            <a:glow rad="317500">
              <a:schemeClr val="accent2">
                <a:satMod val="175000"/>
                <a:alpha val="10000"/>
              </a:schemeClr>
            </a:glow>
          </a:effectLst>
        </p:spPr>
      </p:pic>
      <p:sp>
        <p:nvSpPr>
          <p:cNvPr id="15" name="Google Shape;368;p18">
            <a:extLst>
              <a:ext uri="{FF2B5EF4-FFF2-40B4-BE49-F238E27FC236}">
                <a16:creationId xmlns:a16="http://schemas.microsoft.com/office/drawing/2014/main" id="{9BD55628-ADFC-199A-6162-D05CB225D109}"/>
              </a:ext>
            </a:extLst>
          </p:cNvPr>
          <p:cNvSpPr txBox="1"/>
          <p:nvPr/>
        </p:nvSpPr>
        <p:spPr>
          <a:xfrm>
            <a:off x="6305769" y="4264455"/>
            <a:ext cx="2464521" cy="40006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Find us here:</a:t>
            </a:r>
            <a:endParaRPr sz="1000" dirty="0">
              <a:latin typeface="Arial" panose="020B0604020202020204" pitchFamily="34" charset="0"/>
              <a:ea typeface="Gill Sans"/>
              <a:cs typeface="Arial" panose="020B0604020202020204" pitchFamily="34" charset="0"/>
              <a:sym typeface="Gill Sans"/>
            </a:endParaRPr>
          </a:p>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https://</a:t>
            </a:r>
            <a:r>
              <a:rPr lang="en-US" sz="1000" dirty="0" err="1">
                <a:solidFill>
                  <a:schemeClr val="dk1"/>
                </a:solidFill>
                <a:latin typeface="Arial" panose="020B0604020202020204" pitchFamily="34" charset="0"/>
                <a:ea typeface="Gill Sans"/>
                <a:cs typeface="Arial" panose="020B0604020202020204" pitchFamily="34" charset="0"/>
                <a:sym typeface="Gill Sans"/>
              </a:rPr>
              <a:t>www.mosquito.org</a:t>
            </a:r>
            <a:r>
              <a:rPr lang="en-US" sz="1000" dirty="0">
                <a:solidFill>
                  <a:schemeClr val="dk1"/>
                </a:solidFill>
                <a:latin typeface="Arial" panose="020B0604020202020204" pitchFamily="34" charset="0"/>
                <a:ea typeface="Gill Sans"/>
                <a:cs typeface="Arial" panose="020B0604020202020204" pitchFamily="34" charset="0"/>
                <a:sym typeface="Gill Sans"/>
              </a:rPr>
              <a:t>/</a:t>
            </a:r>
            <a:r>
              <a:rPr lang="en-US" sz="1000" dirty="0" err="1">
                <a:solidFill>
                  <a:schemeClr val="dk1"/>
                </a:solidFill>
                <a:latin typeface="Arial" panose="020B0604020202020204" pitchFamily="34" charset="0"/>
                <a:ea typeface="Gill Sans"/>
                <a:cs typeface="Arial" panose="020B0604020202020204" pitchFamily="34" charset="0"/>
                <a:sym typeface="Gill Sans"/>
              </a:rPr>
              <a:t>uas</a:t>
            </a:r>
            <a:endParaRPr sz="1000" dirty="0">
              <a:solidFill>
                <a:schemeClr val="dk1"/>
              </a:solidFill>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2303301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1E8"/>
        </a:solidFill>
        <a:effectLst/>
      </p:bgPr>
    </p:bg>
    <p:spTree>
      <p:nvGrpSpPr>
        <p:cNvPr id="1" name="Shape 65">
          <a:extLst>
            <a:ext uri="{FF2B5EF4-FFF2-40B4-BE49-F238E27FC236}">
              <a16:creationId xmlns:a16="http://schemas.microsoft.com/office/drawing/2014/main" id="{57F752CE-26CC-DE02-BE38-73FE1912BA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9AA32F-5692-4917-8415-EFA12D3EECB2}"/>
              </a:ext>
            </a:extLst>
          </p:cNvPr>
          <p:cNvPicPr>
            <a:picLocks noChangeAspect="1"/>
          </p:cNvPicPr>
          <p:nvPr/>
        </p:nvPicPr>
        <p:blipFill>
          <a:blip r:embed="rId3"/>
          <a:stretch>
            <a:fillRect/>
          </a:stretch>
        </p:blipFill>
        <p:spPr>
          <a:xfrm>
            <a:off x="7427362" y="2512357"/>
            <a:ext cx="4276725" cy="2333625"/>
          </a:xfrm>
          <a:prstGeom prst="rect">
            <a:avLst/>
          </a:prstGeom>
        </p:spPr>
      </p:pic>
      <p:sp>
        <p:nvSpPr>
          <p:cNvPr id="11" name="Slide Number Placeholder 4">
            <a:extLst>
              <a:ext uri="{FF2B5EF4-FFF2-40B4-BE49-F238E27FC236}">
                <a16:creationId xmlns:a16="http://schemas.microsoft.com/office/drawing/2014/main" id="{70F8C135-CBA2-C354-2166-4CA6CC517B25}"/>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14</a:t>
            </a:fld>
            <a:endParaRPr lang="en-US" b="0" dirty="0">
              <a:solidFill>
                <a:srgbClr val="3D5DAA"/>
              </a:solidFill>
              <a:latin typeface="Montserrat"/>
            </a:endParaRPr>
          </a:p>
        </p:txBody>
      </p:sp>
      <p:pic>
        <p:nvPicPr>
          <p:cNvPr id="14" name="Picture 13" descr="A cartoon of a bug&#10;&#10;AI-generated content may be incorrect.">
            <a:extLst>
              <a:ext uri="{FF2B5EF4-FFF2-40B4-BE49-F238E27FC236}">
                <a16:creationId xmlns:a16="http://schemas.microsoft.com/office/drawing/2014/main" id="{85B5F84B-7525-7441-C4CF-3FCB0E02308A}"/>
              </a:ext>
            </a:extLst>
          </p:cNvPr>
          <p:cNvPicPr>
            <a:picLocks noChangeAspect="1"/>
          </p:cNvPicPr>
          <p:nvPr/>
        </p:nvPicPr>
        <p:blipFill>
          <a:blip r:embed="rId4"/>
          <a:stretch>
            <a:fillRect/>
          </a:stretch>
        </p:blipFill>
        <p:spPr>
          <a:xfrm>
            <a:off x="4441665" y="943511"/>
            <a:ext cx="2280969" cy="1274316"/>
          </a:xfrm>
          <a:prstGeom prst="rect">
            <a:avLst/>
          </a:prstGeom>
        </p:spPr>
      </p:pic>
      <p:pic>
        <p:nvPicPr>
          <p:cNvPr id="15" name="Picture 14" descr="A white thread on a black background&#10;&#10;AI-generated content may be incorrect.">
            <a:extLst>
              <a:ext uri="{FF2B5EF4-FFF2-40B4-BE49-F238E27FC236}">
                <a16:creationId xmlns:a16="http://schemas.microsoft.com/office/drawing/2014/main" id="{3EEA97C5-5536-5BD7-FC89-BFBA394B3E62}"/>
              </a:ext>
            </a:extLst>
          </p:cNvPr>
          <p:cNvPicPr>
            <a:picLocks noChangeAspect="1"/>
          </p:cNvPicPr>
          <p:nvPr/>
        </p:nvPicPr>
        <p:blipFill>
          <a:blip r:embed="rId5"/>
          <a:stretch>
            <a:fillRect/>
          </a:stretch>
        </p:blipFill>
        <p:spPr>
          <a:xfrm rot="-1500000">
            <a:off x="6699014" y="-478542"/>
            <a:ext cx="2981258" cy="4019090"/>
          </a:xfrm>
          <a:prstGeom prst="rect">
            <a:avLst/>
          </a:prstGeom>
        </p:spPr>
      </p:pic>
      <p:pic>
        <p:nvPicPr>
          <p:cNvPr id="2" name="Graphic 4" descr="A blue and white logo&#10;&#10;AI-generated content may be incorrect.">
            <a:extLst>
              <a:ext uri="{FF2B5EF4-FFF2-40B4-BE49-F238E27FC236}">
                <a16:creationId xmlns:a16="http://schemas.microsoft.com/office/drawing/2014/main" id="{1F97FFE5-C585-0712-189B-14B339EA9A12}"/>
              </a:ext>
            </a:extLst>
          </p:cNvPr>
          <p:cNvPicPr>
            <a:picLocks noChangeAspect="1"/>
          </p:cNvPicPr>
          <p:nvPr/>
        </p:nvPicPr>
        <p:blipFill>
          <a:blip r:embed="rId6"/>
          <a:stretch>
            <a:fillRect/>
          </a:stretch>
        </p:blipFill>
        <p:spPr>
          <a:xfrm>
            <a:off x="7967133" y="4649414"/>
            <a:ext cx="713262" cy="240084"/>
          </a:xfrm>
          <a:prstGeom prst="rect">
            <a:avLst/>
          </a:prstGeom>
        </p:spPr>
      </p:pic>
      <p:sp>
        <p:nvSpPr>
          <p:cNvPr id="17" name="TextBox 9">
            <a:extLst>
              <a:ext uri="{FF2B5EF4-FFF2-40B4-BE49-F238E27FC236}">
                <a16:creationId xmlns:a16="http://schemas.microsoft.com/office/drawing/2014/main" id="{15C92672-1F30-E25A-00C8-0703568CAACD}"/>
              </a:ext>
            </a:extLst>
          </p:cNvPr>
          <p:cNvSpPr txBox="1"/>
          <p:nvPr/>
        </p:nvSpPr>
        <p:spPr>
          <a:xfrm>
            <a:off x="3318852" y="2485069"/>
            <a:ext cx="5422714" cy="132343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000000"/>
                </a:solidFill>
                <a:latin typeface="Karma"/>
                <a:ea typeface="Calibri"/>
                <a:cs typeface="Calibri"/>
              </a:rPr>
              <a:t>AMCA has partnered with the FAA to Provide standardized regulatory support to improve compliance and reduce barriers for AMCA member’s use of drones.</a:t>
            </a:r>
            <a:endParaRPr lang="en-US" sz="2800" dirty="0">
              <a:solidFill>
                <a:srgbClr val="000000"/>
              </a:solidFill>
              <a:latin typeface="Angsana New" panose="02020603050405020304" pitchFamily="18" charset="-34"/>
              <a:cs typeface="Angsana New" panose="02020603050405020304" pitchFamily="18" charset="-34"/>
            </a:endParaRPr>
          </a:p>
        </p:txBody>
      </p:sp>
      <p:pic>
        <p:nvPicPr>
          <p:cNvPr id="6" name="Picture 5">
            <a:extLst>
              <a:ext uri="{FF2B5EF4-FFF2-40B4-BE49-F238E27FC236}">
                <a16:creationId xmlns:a16="http://schemas.microsoft.com/office/drawing/2014/main" id="{A1B900BF-5072-35F2-B5EE-E77571A47321}"/>
              </a:ext>
            </a:extLst>
          </p:cNvPr>
          <p:cNvPicPr>
            <a:picLocks noChangeAspect="1"/>
          </p:cNvPicPr>
          <p:nvPr/>
        </p:nvPicPr>
        <p:blipFill>
          <a:blip r:embed="rId7"/>
          <a:stretch>
            <a:fillRect/>
          </a:stretch>
        </p:blipFill>
        <p:spPr>
          <a:xfrm>
            <a:off x="771667" y="1688624"/>
            <a:ext cx="2186873" cy="3288531"/>
          </a:xfrm>
          <a:prstGeom prst="rect">
            <a:avLst/>
          </a:prstGeom>
          <a:effectLst>
            <a:glow rad="317500">
              <a:schemeClr val="accent2">
                <a:satMod val="175000"/>
                <a:alpha val="20000"/>
              </a:schemeClr>
            </a:glow>
          </a:effectLst>
        </p:spPr>
      </p:pic>
      <p:sp>
        <p:nvSpPr>
          <p:cNvPr id="8" name="Content Placeholder 2">
            <a:extLst>
              <a:ext uri="{FF2B5EF4-FFF2-40B4-BE49-F238E27FC236}">
                <a16:creationId xmlns:a16="http://schemas.microsoft.com/office/drawing/2014/main" id="{7E85C42A-BC90-64CF-0731-598114469334}"/>
              </a:ext>
            </a:extLst>
          </p:cNvPr>
          <p:cNvSpPr txBox="1">
            <a:spLocks/>
          </p:cNvSpPr>
          <p:nvPr/>
        </p:nvSpPr>
        <p:spPr>
          <a:xfrm>
            <a:off x="3318852" y="4044866"/>
            <a:ext cx="4275270" cy="671187"/>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dirty="0">
                <a:solidFill>
                  <a:schemeClr val="tx1"/>
                </a:solidFill>
                <a:latin typeface="Angsana New" panose="02020603050405020304" pitchFamily="18" charset="-34"/>
                <a:cs typeface="Angsana New" panose="02020603050405020304" pitchFamily="18" charset="-34"/>
              </a:rPr>
              <a:t>55lbs +:  </a:t>
            </a:r>
            <a:r>
              <a:rPr lang="en-US" sz="2000" dirty="0">
                <a:solidFill>
                  <a:schemeClr val="tx1"/>
                </a:solidFill>
                <a:latin typeface="Angsana New" panose="02020603050405020304" pitchFamily="18" charset="-34"/>
                <a:cs typeface="Angsana New" panose="02020603050405020304" pitchFamily="18" charset="-34"/>
                <a:hlinkClick r:id="rId8">
                  <a:extLst>
                    <a:ext uri="{A12FA001-AC4F-418D-AE19-62706E023703}">
                      <ahyp:hlinkClr xmlns:ahyp="http://schemas.microsoft.com/office/drawing/2018/hyperlinkcolor" val="tx"/>
                    </a:ext>
                  </a:extLst>
                </a:hlinkClick>
              </a:rPr>
              <a:t>FAA-2024-0168_AMCA_Exemption No. 23208</a:t>
            </a:r>
            <a:endParaRPr lang="en-US" sz="2000" dirty="0">
              <a:solidFill>
                <a:schemeClr val="tx1"/>
              </a:solidFill>
              <a:latin typeface="Angsana New" panose="02020603050405020304" pitchFamily="18" charset="-34"/>
              <a:cs typeface="Angsana New" panose="02020603050405020304" pitchFamily="18" charset="-34"/>
            </a:endParaRPr>
          </a:p>
          <a:p>
            <a:r>
              <a:rPr lang="en-US" sz="2000" dirty="0">
                <a:solidFill>
                  <a:schemeClr val="tx1"/>
                </a:solidFill>
                <a:latin typeface="Angsana New" panose="02020603050405020304" pitchFamily="18" charset="-34"/>
                <a:cs typeface="Angsana New" panose="02020603050405020304" pitchFamily="18" charset="-34"/>
              </a:rPr>
              <a:t>&lt;55lbs:  </a:t>
            </a:r>
            <a:r>
              <a:rPr lang="en-US" sz="2000" dirty="0">
                <a:solidFill>
                  <a:schemeClr val="tx1"/>
                </a:solidFill>
                <a:latin typeface="Angsana New" panose="02020603050405020304" pitchFamily="18" charset="-34"/>
                <a:cs typeface="Angsana New" panose="02020603050405020304" pitchFamily="18" charset="-34"/>
                <a:hlinkClick r:id="rId9">
                  <a:extLst>
                    <a:ext uri="{A12FA001-AC4F-418D-AE19-62706E023703}">
                      <ahyp:hlinkClr xmlns:ahyp="http://schemas.microsoft.com/office/drawing/2018/hyperlinkcolor" val="tx"/>
                    </a:ext>
                  </a:extLst>
                </a:hlinkClick>
              </a:rPr>
              <a:t>FAA-2023-2308_ AMCA_Exemption No. 23177</a:t>
            </a:r>
            <a:endParaRPr lang="en-US" sz="2000" dirty="0">
              <a:solidFill>
                <a:schemeClr val="tx1"/>
              </a:solidFill>
              <a:latin typeface="Angsana New" panose="02020603050405020304" pitchFamily="18" charset="-34"/>
              <a:cs typeface="Angsana New" panose="02020603050405020304" pitchFamily="18" charset="-34"/>
            </a:endParaRPr>
          </a:p>
          <a:p>
            <a:pPr>
              <a:lnSpc>
                <a:spcPct val="107000"/>
              </a:lnSpc>
            </a:pPr>
            <a:endParaRPr lang="en-US" sz="2000" kern="100" dirty="0">
              <a:solidFill>
                <a:schemeClr val="tx1"/>
              </a:solidFill>
              <a:latin typeface="Angsana New" panose="02020603050405020304" pitchFamily="18" charset="-34"/>
              <a:ea typeface="Aptos" panose="020B0004020202020204" pitchFamily="34" charset="0"/>
              <a:cs typeface="Angsana New" panose="02020603050405020304" pitchFamily="18" charset="-34"/>
            </a:endParaRPr>
          </a:p>
          <a:p>
            <a:endParaRPr lang="en-US" sz="2000" dirty="0">
              <a:solidFill>
                <a:schemeClr val="tx1"/>
              </a:solidFill>
              <a:latin typeface="Angsana New" panose="02020603050405020304" pitchFamily="18" charset="-34"/>
              <a:cs typeface="Angsana New" panose="02020603050405020304" pitchFamily="18" charset="-34"/>
            </a:endParaRPr>
          </a:p>
        </p:txBody>
      </p:sp>
      <p:sp>
        <p:nvSpPr>
          <p:cNvPr id="12" name="Google Shape;69;p14">
            <a:extLst>
              <a:ext uri="{FF2B5EF4-FFF2-40B4-BE49-F238E27FC236}">
                <a16:creationId xmlns:a16="http://schemas.microsoft.com/office/drawing/2014/main" id="{831B3746-448E-C8BD-2AC5-C0EF7891938A}"/>
              </a:ext>
            </a:extLst>
          </p:cNvPr>
          <p:cNvSpPr txBox="1"/>
          <p:nvPr/>
        </p:nvSpPr>
        <p:spPr>
          <a:xfrm>
            <a:off x="296824" y="330410"/>
            <a:ext cx="8254748" cy="134187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cs typeface="Roboto"/>
                <a:sym typeface="Roboto"/>
              </a:rPr>
              <a:t>UAS Regulatory Compliance Support</a:t>
            </a:r>
            <a:endParaRPr lang="en-US" sz="4000" dirty="0">
              <a:solidFill>
                <a:srgbClr val="3D5DAA"/>
              </a:solidFill>
            </a:endParaRPr>
          </a:p>
        </p:txBody>
      </p:sp>
    </p:spTree>
    <p:extLst>
      <p:ext uri="{BB962C8B-B14F-4D97-AF65-F5344CB8AC3E}">
        <p14:creationId xmlns:p14="http://schemas.microsoft.com/office/powerpoint/2010/main" val="10268019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B61429B5-BC99-DA38-8874-078E234A725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AA49E7-6695-8114-FD85-C571C7FB5835}"/>
              </a:ext>
            </a:extLst>
          </p:cNvPr>
          <p:cNvSpPr/>
          <p:nvPr/>
        </p:nvSpPr>
        <p:spPr>
          <a:xfrm>
            <a:off x="283464" y="237744"/>
            <a:ext cx="8578245" cy="4673600"/>
          </a:xfrm>
          <a:prstGeom prst="roundRect">
            <a:avLst/>
          </a:prstGeom>
          <a:solidFill>
            <a:srgbClr val="B5C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9" name="Google Shape;70;p14" descr="A white line on a black background&#10;&#10;AI-generated content may be incorrect.">
            <a:extLst>
              <a:ext uri="{FF2B5EF4-FFF2-40B4-BE49-F238E27FC236}">
                <a16:creationId xmlns:a16="http://schemas.microsoft.com/office/drawing/2014/main" id="{C3FF45A9-7CAB-B512-371D-824864D9C363}"/>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sp>
        <p:nvSpPr>
          <p:cNvPr id="15" name="Slide Number Placeholder 4">
            <a:extLst>
              <a:ext uri="{FF2B5EF4-FFF2-40B4-BE49-F238E27FC236}">
                <a16:creationId xmlns:a16="http://schemas.microsoft.com/office/drawing/2014/main" id="{11B82D5B-B2DE-EDD1-C0AA-0C27BA8DF0F8}"/>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15</a:t>
            </a:fld>
            <a:endParaRPr lang="en-US" b="0" dirty="0">
              <a:solidFill>
                <a:srgbClr val="3D5DAA"/>
              </a:solidFill>
              <a:latin typeface="Montserrat"/>
            </a:endParaRPr>
          </a:p>
        </p:txBody>
      </p:sp>
      <p:pic>
        <p:nvPicPr>
          <p:cNvPr id="3" name="Graphic 4" descr="A blue and white logo&#10;&#10;AI-generated content may be incorrect.">
            <a:extLst>
              <a:ext uri="{FF2B5EF4-FFF2-40B4-BE49-F238E27FC236}">
                <a16:creationId xmlns:a16="http://schemas.microsoft.com/office/drawing/2014/main" id="{58D6D09A-F50F-E830-A64F-9A3769CA1970}"/>
              </a:ext>
            </a:extLst>
          </p:cNvPr>
          <p:cNvPicPr>
            <a:picLocks noChangeAspect="1"/>
          </p:cNvPicPr>
          <p:nvPr/>
        </p:nvPicPr>
        <p:blipFill>
          <a:blip r:embed="rId4"/>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1EDCDA09-F741-AE21-4F6A-F8FDA44E9ABB}"/>
              </a:ext>
            </a:extLst>
          </p:cNvPr>
          <p:cNvSpPr txBox="1"/>
          <p:nvPr/>
        </p:nvSpPr>
        <p:spPr>
          <a:xfrm>
            <a:off x="282612" y="330410"/>
            <a:ext cx="8578245" cy="1110402"/>
          </a:xfrm>
          <a:prstGeom prst="rect">
            <a:avLst/>
          </a:prstGeom>
          <a:noFill/>
          <a:ln>
            <a:noFill/>
          </a:ln>
        </p:spPr>
        <p:txBody>
          <a:bodyPr spcFirstLastPara="1" wrap="square" lIns="91425" tIns="91425" rIns="91425" bIns="91425" anchor="t" anchorCtr="0">
            <a:spAutoFit/>
          </a:bodyPr>
          <a:lstStyle/>
          <a:p>
            <a:pPr algn="ctr">
              <a:lnSpc>
                <a:spcPct val="93500"/>
              </a:lnSpc>
            </a:pPr>
            <a:r>
              <a:rPr lang="en" sz="3200" b="1" dirty="0">
                <a:solidFill>
                  <a:srgbClr val="3D5DAA"/>
                </a:solidFill>
                <a:latin typeface="Montserrat"/>
                <a:ea typeface="Roboto"/>
                <a:cs typeface="Roboto"/>
                <a:sym typeface="Roboto"/>
              </a:rPr>
              <a:t>Requirements for use of               AMCA’s Exemptions</a:t>
            </a:r>
            <a:endParaRPr lang="en-US" sz="3200" dirty="0">
              <a:solidFill>
                <a:srgbClr val="3D5DAA"/>
              </a:solidFill>
            </a:endParaRPr>
          </a:p>
        </p:txBody>
      </p:sp>
      <p:pic>
        <p:nvPicPr>
          <p:cNvPr id="7" name="Picture 6">
            <a:extLst>
              <a:ext uri="{FF2B5EF4-FFF2-40B4-BE49-F238E27FC236}">
                <a16:creationId xmlns:a16="http://schemas.microsoft.com/office/drawing/2014/main" id="{C9BF53AB-3039-DE25-2C0A-40EA7A75B2E7}"/>
              </a:ext>
            </a:extLst>
          </p:cNvPr>
          <p:cNvPicPr>
            <a:picLocks noChangeAspect="1"/>
          </p:cNvPicPr>
          <p:nvPr/>
        </p:nvPicPr>
        <p:blipFill>
          <a:blip r:embed="rId5"/>
          <a:stretch>
            <a:fillRect/>
          </a:stretch>
        </p:blipFill>
        <p:spPr>
          <a:xfrm>
            <a:off x="1004195" y="1863782"/>
            <a:ext cx="1778000" cy="1905000"/>
          </a:xfrm>
          <a:prstGeom prst="rect">
            <a:avLst/>
          </a:prstGeom>
          <a:effectLst>
            <a:glow rad="317500">
              <a:schemeClr val="accent2">
                <a:satMod val="175000"/>
                <a:alpha val="20000"/>
              </a:schemeClr>
            </a:glow>
          </a:effectLst>
        </p:spPr>
      </p:pic>
      <p:graphicFrame>
        <p:nvGraphicFramePr>
          <p:cNvPr id="17" name="Diagram 16">
            <a:extLst>
              <a:ext uri="{FF2B5EF4-FFF2-40B4-BE49-F238E27FC236}">
                <a16:creationId xmlns:a16="http://schemas.microsoft.com/office/drawing/2014/main" id="{54A8030C-6476-CF3E-AD44-32C55B9C95A4}"/>
              </a:ext>
            </a:extLst>
          </p:cNvPr>
          <p:cNvGraphicFramePr/>
          <p:nvPr>
            <p:extLst>
              <p:ext uri="{D42A27DB-BD31-4B8C-83A1-F6EECF244321}">
                <p14:modId xmlns:p14="http://schemas.microsoft.com/office/powerpoint/2010/main" val="3049373338"/>
              </p:ext>
            </p:extLst>
          </p:nvPr>
        </p:nvGraphicFramePr>
        <p:xfrm>
          <a:off x="3346947" y="1620594"/>
          <a:ext cx="5095217" cy="279998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87656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9E7FF"/>
        </a:solidFill>
        <a:effectLst/>
      </p:bgPr>
    </p:bg>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4"/>
          <a:stretch>
            <a:fillRect/>
          </a:stretch>
        </p:blipFill>
        <p:spPr>
          <a:xfrm rot="360000">
            <a:off x="8118745" y="245428"/>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5"/>
          <a:stretch>
            <a:fillRect/>
          </a:stretch>
        </p:blipFill>
        <p:spPr>
          <a:xfrm>
            <a:off x="-3307040" y="1484440"/>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16</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6"/>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1290646" y="179588"/>
            <a:ext cx="7670309" cy="134187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cs typeface="Roboto"/>
                <a:sym typeface="Roboto"/>
              </a:rPr>
              <a:t>ESA Mitigations and t</a:t>
            </a:r>
            <a:r>
              <a:rPr lang="en-US" sz="4000" b="1" dirty="0">
                <a:solidFill>
                  <a:srgbClr val="3D5DAA"/>
                </a:solidFill>
                <a:latin typeface="Montserrat"/>
                <a:cs typeface="Roboto"/>
                <a:sym typeface="Roboto"/>
              </a:rPr>
              <a:t>he</a:t>
            </a:r>
            <a:r>
              <a:rPr lang="en" sz="4000" b="1" dirty="0">
                <a:solidFill>
                  <a:srgbClr val="3D5DAA"/>
                </a:solidFill>
                <a:latin typeface="Montserrat"/>
                <a:cs typeface="Roboto"/>
                <a:sym typeface="Roboto"/>
              </a:rPr>
              <a:t>                    </a:t>
            </a:r>
          </a:p>
          <a:p>
            <a:pPr>
              <a:lnSpc>
                <a:spcPct val="93500"/>
              </a:lnSpc>
            </a:pPr>
            <a:r>
              <a:rPr lang="en" sz="4000" b="1" dirty="0">
                <a:solidFill>
                  <a:srgbClr val="3D5DAA"/>
                </a:solidFill>
                <a:latin typeface="Montserrat"/>
                <a:cs typeface="Roboto"/>
                <a:sym typeface="Roboto"/>
              </a:rPr>
              <a:t>                     Monarch</a:t>
            </a:r>
            <a:endParaRPr lang="en-US" sz="4000" dirty="0">
              <a:solidFill>
                <a:srgbClr val="3D5DAA"/>
              </a:solidFill>
            </a:endParaRPr>
          </a:p>
        </p:txBody>
      </p:sp>
      <p:sp>
        <p:nvSpPr>
          <p:cNvPr id="12" name="TextBox 9">
            <a:extLst>
              <a:ext uri="{FF2B5EF4-FFF2-40B4-BE49-F238E27FC236}">
                <a16:creationId xmlns:a16="http://schemas.microsoft.com/office/drawing/2014/main" id="{773F6365-5ECF-3649-81A6-DCF8219D0C4C}"/>
              </a:ext>
            </a:extLst>
          </p:cNvPr>
          <p:cNvSpPr txBox="1"/>
          <p:nvPr/>
        </p:nvSpPr>
        <p:spPr>
          <a:xfrm>
            <a:off x="895212" y="1023245"/>
            <a:ext cx="4942525" cy="39703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Karma"/>
                <a:ea typeface="Calibri"/>
                <a:cs typeface="Calibri"/>
              </a:rPr>
              <a:t>USFWS &amp; AMCA Partnership:</a:t>
            </a:r>
          </a:p>
          <a:p>
            <a:pPr marL="176213" indent="-176213">
              <a:buFont typeface="Arial" panose="020B0604020202020204" pitchFamily="34" charset="0"/>
              <a:buChar char="•"/>
            </a:pPr>
            <a:endParaRPr lang="en-US" dirty="0">
              <a:solidFill>
                <a:srgbClr val="000000"/>
              </a:solidFill>
              <a:latin typeface="Karma"/>
              <a:ea typeface="Calibri"/>
              <a:cs typeface="Calibri"/>
            </a:endParaRPr>
          </a:p>
          <a:p>
            <a:pPr marL="176213" indent="-176213">
              <a:buFont typeface="Arial" panose="020B0604020202020204" pitchFamily="34" charset="0"/>
              <a:buChar char="•"/>
            </a:pPr>
            <a:r>
              <a:rPr lang="en-US" dirty="0">
                <a:solidFill>
                  <a:srgbClr val="000000"/>
                </a:solidFill>
                <a:latin typeface="Karma"/>
                <a:ea typeface="Calibri"/>
                <a:cs typeface="Calibri"/>
              </a:rPr>
              <a:t>In 2024, UFWS HQ, Region 3 biologists and AMCA created a working group to leverage the AMCA BMPs into a tangible product</a:t>
            </a:r>
          </a:p>
          <a:p>
            <a:pPr marL="176213" indent="-176213">
              <a:buFont typeface="Arial" panose="020B0604020202020204" pitchFamily="34" charset="0"/>
              <a:buChar char="•"/>
            </a:pPr>
            <a:endParaRPr lang="en-US" dirty="0">
              <a:solidFill>
                <a:srgbClr val="000000"/>
              </a:solidFill>
              <a:latin typeface="Karma"/>
              <a:ea typeface="Calibri"/>
              <a:cs typeface="Calibri"/>
            </a:endParaRPr>
          </a:p>
          <a:p>
            <a:pPr marL="176213" indent="-176213">
              <a:buFont typeface="Arial" panose="020B0604020202020204" pitchFamily="34" charset="0"/>
              <a:buChar char="•"/>
            </a:pPr>
            <a:r>
              <a:rPr lang="en-US" dirty="0">
                <a:solidFill>
                  <a:srgbClr val="000000"/>
                </a:solidFill>
                <a:latin typeface="Karma"/>
                <a:cs typeface="Calibri"/>
              </a:rPr>
              <a:t>Recognition that applicators can be good stewards and want to protect species and habitat</a:t>
            </a:r>
          </a:p>
          <a:p>
            <a:pPr marL="176213" indent="-176213">
              <a:buFont typeface="Arial" panose="020B0604020202020204" pitchFamily="34" charset="0"/>
              <a:buChar char="•"/>
            </a:pPr>
            <a:endParaRPr lang="en-US" dirty="0">
              <a:solidFill>
                <a:srgbClr val="000000"/>
              </a:solidFill>
              <a:latin typeface="Karma"/>
              <a:cs typeface="Calibri"/>
            </a:endParaRPr>
          </a:p>
          <a:p>
            <a:pPr marL="176213" indent="-176213">
              <a:buFont typeface="Arial" panose="020B0604020202020204" pitchFamily="34" charset="0"/>
              <a:buChar char="•"/>
            </a:pPr>
            <a:r>
              <a:rPr lang="en-US" dirty="0">
                <a:solidFill>
                  <a:srgbClr val="000000"/>
                </a:solidFill>
                <a:latin typeface="Karma"/>
                <a:cs typeface="Calibri"/>
              </a:rPr>
              <a:t>Provide proactive guidance to practitioners to have on-hand when spraying areas where monarchs are present</a:t>
            </a:r>
          </a:p>
          <a:p>
            <a:pPr marL="176213" indent="-176213">
              <a:buFont typeface="Arial" panose="020B0604020202020204" pitchFamily="34" charset="0"/>
              <a:buChar char="•"/>
            </a:pPr>
            <a:endParaRPr lang="en-US" dirty="0">
              <a:solidFill>
                <a:srgbClr val="000000"/>
              </a:solidFill>
              <a:latin typeface="Karma"/>
              <a:cs typeface="Calibri"/>
            </a:endParaRPr>
          </a:p>
        </p:txBody>
      </p:sp>
      <p:pic>
        <p:nvPicPr>
          <p:cNvPr id="13" name="Picture 12" descr="A cartoon of a bug&#10;&#10;AI-generated content may be incorrect.">
            <a:extLst>
              <a:ext uri="{FF2B5EF4-FFF2-40B4-BE49-F238E27FC236}">
                <a16:creationId xmlns:a16="http://schemas.microsoft.com/office/drawing/2014/main" id="{15078038-B582-E4ED-067D-D907D9B45ECE}"/>
              </a:ext>
            </a:extLst>
          </p:cNvPr>
          <p:cNvPicPr>
            <a:picLocks noChangeAspect="1"/>
          </p:cNvPicPr>
          <p:nvPr/>
        </p:nvPicPr>
        <p:blipFill>
          <a:blip r:embed="rId7"/>
          <a:stretch>
            <a:fillRect/>
          </a:stretch>
        </p:blipFill>
        <p:spPr>
          <a:xfrm rot="19770569" flipH="1">
            <a:off x="333334" y="202907"/>
            <a:ext cx="943451" cy="527081"/>
          </a:xfrm>
          <a:prstGeom prst="rect">
            <a:avLst/>
          </a:prstGeom>
        </p:spPr>
      </p:pic>
      <p:pic>
        <p:nvPicPr>
          <p:cNvPr id="3" name="Picture 2">
            <a:extLst>
              <a:ext uri="{FF2B5EF4-FFF2-40B4-BE49-F238E27FC236}">
                <a16:creationId xmlns:a16="http://schemas.microsoft.com/office/drawing/2014/main" id="{A6BE9701-233F-3259-4828-1882992A513B}"/>
              </a:ext>
            </a:extLst>
          </p:cNvPr>
          <p:cNvPicPr>
            <a:picLocks noChangeAspect="1"/>
          </p:cNvPicPr>
          <p:nvPr/>
        </p:nvPicPr>
        <p:blipFill>
          <a:blip r:embed="rId8">
            <a:clrChange>
              <a:clrFrom>
                <a:srgbClr val="FEFEFE"/>
              </a:clrFrom>
              <a:clrTo>
                <a:srgbClr val="FEFEFE">
                  <a:alpha val="0"/>
                </a:srgbClr>
              </a:clrTo>
            </a:clrChange>
          </a:blip>
          <a:stretch>
            <a:fillRect/>
          </a:stretch>
        </p:blipFill>
        <p:spPr>
          <a:xfrm>
            <a:off x="6289001" y="861390"/>
            <a:ext cx="2641600" cy="3975100"/>
          </a:xfrm>
          <a:prstGeom prst="rect">
            <a:avLst/>
          </a:prstGeom>
        </p:spPr>
      </p:pic>
    </p:spTree>
    <p:extLst>
      <p:ext uri="{BB962C8B-B14F-4D97-AF65-F5344CB8AC3E}">
        <p14:creationId xmlns:p14="http://schemas.microsoft.com/office/powerpoint/2010/main" val="1047029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57F752CE-26CC-DE02-BE38-73FE1912BA2D}"/>
            </a:ext>
          </a:extLst>
        </p:cNvPr>
        <p:cNvGrpSpPr/>
        <p:nvPr/>
      </p:nvGrpSpPr>
      <p:grpSpPr>
        <a:xfrm>
          <a:off x="0" y="0"/>
          <a:ext cx="0" cy="0"/>
          <a:chOff x="0" y="0"/>
          <a:chExt cx="0" cy="0"/>
        </a:xfrm>
      </p:grpSpPr>
      <p:pic>
        <p:nvPicPr>
          <p:cNvPr id="6" name="Google Shape;70;p14" descr="A white line on a black background&#10;&#10;AI-generated content may be incorrect.">
            <a:extLst>
              <a:ext uri="{FF2B5EF4-FFF2-40B4-BE49-F238E27FC236}">
                <a16:creationId xmlns:a16="http://schemas.microsoft.com/office/drawing/2014/main" id="{81A76FCA-5C95-64B7-264C-620D3811667C}"/>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3" name="Picture 2">
            <a:extLst>
              <a:ext uri="{FF2B5EF4-FFF2-40B4-BE49-F238E27FC236}">
                <a16:creationId xmlns:a16="http://schemas.microsoft.com/office/drawing/2014/main" id="{E89AA32F-5692-4917-8415-EFA12D3EECB2}"/>
              </a:ext>
            </a:extLst>
          </p:cNvPr>
          <p:cNvPicPr>
            <a:picLocks noChangeAspect="1"/>
          </p:cNvPicPr>
          <p:nvPr/>
        </p:nvPicPr>
        <p:blipFill>
          <a:blip r:embed="rId4"/>
          <a:stretch>
            <a:fillRect/>
          </a:stretch>
        </p:blipFill>
        <p:spPr>
          <a:xfrm>
            <a:off x="7696072" y="2502865"/>
            <a:ext cx="4276725" cy="2333625"/>
          </a:xfrm>
          <a:prstGeom prst="rect">
            <a:avLst/>
          </a:prstGeom>
        </p:spPr>
      </p:pic>
      <p:pic>
        <p:nvPicPr>
          <p:cNvPr id="5" name="Picture 4">
            <a:extLst>
              <a:ext uri="{FF2B5EF4-FFF2-40B4-BE49-F238E27FC236}">
                <a16:creationId xmlns:a16="http://schemas.microsoft.com/office/drawing/2014/main" id="{54BA7A2F-9EF4-EA7D-64CD-06DF72ABE30A}"/>
              </a:ext>
            </a:extLst>
          </p:cNvPr>
          <p:cNvPicPr>
            <a:picLocks noChangeAspect="1"/>
          </p:cNvPicPr>
          <p:nvPr/>
        </p:nvPicPr>
        <p:blipFill>
          <a:blip r:embed="rId5"/>
          <a:stretch>
            <a:fillRect/>
          </a:stretch>
        </p:blipFill>
        <p:spPr>
          <a:xfrm rot="360000">
            <a:off x="164038" y="1942510"/>
            <a:ext cx="1552575" cy="752475"/>
          </a:xfrm>
          <a:prstGeom prst="rect">
            <a:avLst/>
          </a:prstGeom>
        </p:spPr>
      </p:pic>
      <p:sp>
        <p:nvSpPr>
          <p:cNvPr id="11" name="Slide Number Placeholder 4">
            <a:extLst>
              <a:ext uri="{FF2B5EF4-FFF2-40B4-BE49-F238E27FC236}">
                <a16:creationId xmlns:a16="http://schemas.microsoft.com/office/drawing/2014/main" id="{70F8C135-CBA2-C354-2166-4CA6CC517B25}"/>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17</a:t>
            </a:fld>
            <a:endParaRPr lang="en-US" b="0" dirty="0">
              <a:solidFill>
                <a:srgbClr val="3D5DAA"/>
              </a:solidFill>
              <a:latin typeface="Montserrat"/>
            </a:endParaRPr>
          </a:p>
        </p:txBody>
      </p:sp>
      <p:pic>
        <p:nvPicPr>
          <p:cNvPr id="14" name="Picture 13" descr="A cartoon of a bug&#10;&#10;AI-generated content may be incorrect.">
            <a:extLst>
              <a:ext uri="{FF2B5EF4-FFF2-40B4-BE49-F238E27FC236}">
                <a16:creationId xmlns:a16="http://schemas.microsoft.com/office/drawing/2014/main" id="{85B5F84B-7525-7441-C4CF-3FCB0E02308A}"/>
              </a:ext>
            </a:extLst>
          </p:cNvPr>
          <p:cNvPicPr>
            <a:picLocks noChangeAspect="1"/>
          </p:cNvPicPr>
          <p:nvPr/>
        </p:nvPicPr>
        <p:blipFill>
          <a:blip r:embed="rId6"/>
          <a:stretch>
            <a:fillRect/>
          </a:stretch>
        </p:blipFill>
        <p:spPr>
          <a:xfrm>
            <a:off x="6220608" y="1067811"/>
            <a:ext cx="1630012" cy="910644"/>
          </a:xfrm>
          <a:prstGeom prst="rect">
            <a:avLst/>
          </a:prstGeom>
        </p:spPr>
      </p:pic>
      <p:pic>
        <p:nvPicPr>
          <p:cNvPr id="15" name="Picture 14" descr="A white thread on a black background&#10;&#10;AI-generated content may be incorrect.">
            <a:extLst>
              <a:ext uri="{FF2B5EF4-FFF2-40B4-BE49-F238E27FC236}">
                <a16:creationId xmlns:a16="http://schemas.microsoft.com/office/drawing/2014/main" id="{3EEA97C5-5536-5BD7-FC89-BFBA394B3E62}"/>
              </a:ext>
            </a:extLst>
          </p:cNvPr>
          <p:cNvPicPr>
            <a:picLocks noChangeAspect="1"/>
          </p:cNvPicPr>
          <p:nvPr/>
        </p:nvPicPr>
        <p:blipFill>
          <a:blip r:embed="rId7"/>
          <a:stretch>
            <a:fillRect/>
          </a:stretch>
        </p:blipFill>
        <p:spPr>
          <a:xfrm rot="-1500000">
            <a:off x="7679565" y="87083"/>
            <a:ext cx="2130449" cy="2872098"/>
          </a:xfrm>
          <a:prstGeom prst="rect">
            <a:avLst/>
          </a:prstGeom>
        </p:spPr>
      </p:pic>
      <p:pic>
        <p:nvPicPr>
          <p:cNvPr id="2" name="Graphic 4" descr="A blue and white logo&#10;&#10;AI-generated content may be incorrect.">
            <a:extLst>
              <a:ext uri="{FF2B5EF4-FFF2-40B4-BE49-F238E27FC236}">
                <a16:creationId xmlns:a16="http://schemas.microsoft.com/office/drawing/2014/main" id="{1F97FFE5-C585-0712-189B-14B339EA9A12}"/>
              </a:ext>
            </a:extLst>
          </p:cNvPr>
          <p:cNvPicPr>
            <a:picLocks noChangeAspect="1"/>
          </p:cNvPicPr>
          <p:nvPr/>
        </p:nvPicPr>
        <p:blipFill>
          <a:blip r:embed="rId8"/>
          <a:stretch>
            <a:fillRect/>
          </a:stretch>
        </p:blipFill>
        <p:spPr>
          <a:xfrm>
            <a:off x="7967133" y="4649414"/>
            <a:ext cx="713262" cy="240084"/>
          </a:xfrm>
          <a:prstGeom prst="rect">
            <a:avLst/>
          </a:prstGeom>
        </p:spPr>
      </p:pic>
      <p:sp>
        <p:nvSpPr>
          <p:cNvPr id="7" name="Google Shape;69;p14">
            <a:extLst>
              <a:ext uri="{FF2B5EF4-FFF2-40B4-BE49-F238E27FC236}">
                <a16:creationId xmlns:a16="http://schemas.microsoft.com/office/drawing/2014/main" id="{D9464E6B-5869-B08E-F66A-48C037C8038F}"/>
              </a:ext>
            </a:extLst>
          </p:cNvPr>
          <p:cNvSpPr txBox="1"/>
          <p:nvPr/>
        </p:nvSpPr>
        <p:spPr>
          <a:xfrm>
            <a:off x="296824" y="254002"/>
            <a:ext cx="8847176" cy="1226203"/>
          </a:xfrm>
          <a:prstGeom prst="rect">
            <a:avLst/>
          </a:prstGeom>
          <a:noFill/>
          <a:ln>
            <a:noFill/>
          </a:ln>
        </p:spPr>
        <p:txBody>
          <a:bodyPr spcFirstLastPara="1" wrap="square" lIns="91425" tIns="91425" rIns="91425" bIns="91425" anchor="t" anchorCtr="0">
            <a:spAutoFit/>
          </a:bodyPr>
          <a:lstStyle/>
          <a:p>
            <a:pPr>
              <a:lnSpc>
                <a:spcPct val="93500"/>
              </a:lnSpc>
            </a:pPr>
            <a:r>
              <a:rPr lang="en" sz="3600" b="1" dirty="0">
                <a:solidFill>
                  <a:srgbClr val="3D5DAA"/>
                </a:solidFill>
                <a:latin typeface="Montserrat"/>
                <a:ea typeface="Roboto"/>
                <a:cs typeface="Roboto"/>
                <a:sym typeface="Roboto"/>
              </a:rPr>
              <a:t>Future ESA Mitigation Requirements?</a:t>
            </a:r>
            <a:endParaRPr lang="en-US" sz="3600" dirty="0">
              <a:solidFill>
                <a:srgbClr val="3D5DAA"/>
              </a:solidFill>
            </a:endParaRPr>
          </a:p>
        </p:txBody>
      </p:sp>
      <p:sp>
        <p:nvSpPr>
          <p:cNvPr id="4" name="TextBox 9">
            <a:extLst>
              <a:ext uri="{FF2B5EF4-FFF2-40B4-BE49-F238E27FC236}">
                <a16:creationId xmlns:a16="http://schemas.microsoft.com/office/drawing/2014/main" id="{DABEC45B-D709-EB91-FD95-73E9067C4279}"/>
              </a:ext>
            </a:extLst>
          </p:cNvPr>
          <p:cNvSpPr txBox="1"/>
          <p:nvPr/>
        </p:nvSpPr>
        <p:spPr>
          <a:xfrm>
            <a:off x="1714456" y="1616911"/>
            <a:ext cx="6489478" cy="295465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000000"/>
                </a:solidFill>
                <a:latin typeface="Karma"/>
                <a:ea typeface="Calibri"/>
                <a:cs typeface="Calibri"/>
              </a:rPr>
              <a:t>Coordination with local USFWS Field Offices</a:t>
            </a:r>
          </a:p>
          <a:p>
            <a:pPr marL="176213" indent="-176213">
              <a:buFont typeface="Arial" panose="020B0604020202020204" pitchFamily="34" charset="0"/>
              <a:buChar char="•"/>
            </a:pPr>
            <a:endParaRPr lang="en-US" sz="1200" dirty="0">
              <a:solidFill>
                <a:srgbClr val="000000"/>
              </a:solidFill>
              <a:latin typeface="Karma"/>
              <a:ea typeface="Calibri"/>
              <a:cs typeface="Calibri"/>
            </a:endParaRPr>
          </a:p>
          <a:p>
            <a:r>
              <a:rPr lang="en-US" sz="1600" dirty="0">
                <a:solidFill>
                  <a:srgbClr val="000000"/>
                </a:solidFill>
                <a:latin typeface="Karma"/>
                <a:ea typeface="Calibri"/>
                <a:cs typeface="Calibri"/>
              </a:rPr>
              <a:t>Local USFWS biologists (ESFOs) can help public health officials determine how to best avoid or minimize impacts to non-target plants and animals</a:t>
            </a:r>
          </a:p>
          <a:p>
            <a:endParaRPr lang="en-US" sz="1000" dirty="0">
              <a:solidFill>
                <a:srgbClr val="000000"/>
              </a:solidFill>
              <a:latin typeface="Karma"/>
              <a:ea typeface="Calibri"/>
              <a:cs typeface="Calibri"/>
            </a:endParaRPr>
          </a:p>
          <a:p>
            <a:pPr marL="176213" indent="-176213">
              <a:buFont typeface="Arial" panose="020B0604020202020204" pitchFamily="34" charset="0"/>
              <a:buChar char="•"/>
            </a:pPr>
            <a:r>
              <a:rPr lang="en-US" sz="1600" dirty="0">
                <a:solidFill>
                  <a:srgbClr val="000000"/>
                </a:solidFill>
                <a:latin typeface="Karma"/>
                <a:ea typeface="Calibri"/>
                <a:cs typeface="Calibri"/>
              </a:rPr>
              <a:t>Develop an agreed upon process for technical assistance coordination</a:t>
            </a:r>
          </a:p>
          <a:p>
            <a:pPr marL="742950" lvl="1" indent="-285750">
              <a:buFont typeface="Courier New" panose="02070309020205020404" pitchFamily="49" charset="0"/>
              <a:buChar char="o"/>
            </a:pPr>
            <a:r>
              <a:rPr lang="en-US" sz="1400" dirty="0">
                <a:solidFill>
                  <a:srgbClr val="000000"/>
                </a:solidFill>
                <a:latin typeface="Karma"/>
                <a:ea typeface="Calibri"/>
                <a:cs typeface="Calibri"/>
              </a:rPr>
              <a:t>Recommend Annually – prior to mosquito season</a:t>
            </a:r>
          </a:p>
          <a:p>
            <a:pPr marL="176213" indent="-176213">
              <a:buFont typeface="Arial" panose="020B0604020202020204" pitchFamily="34" charset="0"/>
              <a:buChar char="•"/>
            </a:pPr>
            <a:endParaRPr lang="en-US" sz="1000" dirty="0">
              <a:solidFill>
                <a:srgbClr val="000000"/>
              </a:solidFill>
              <a:latin typeface="Karma"/>
              <a:ea typeface="Calibri"/>
              <a:cs typeface="Calibri"/>
            </a:endParaRPr>
          </a:p>
          <a:p>
            <a:pPr marL="176213" indent="-176213">
              <a:buFont typeface="Arial" panose="020B0604020202020204" pitchFamily="34" charset="0"/>
              <a:buChar char="•"/>
            </a:pPr>
            <a:r>
              <a:rPr lang="en-US" sz="1600" dirty="0">
                <a:solidFill>
                  <a:srgbClr val="000000"/>
                </a:solidFill>
                <a:latin typeface="Karma"/>
                <a:cs typeface="Calibri"/>
              </a:rPr>
              <a:t>Stay in Communication!</a:t>
            </a:r>
          </a:p>
          <a:p>
            <a:pPr marL="742950" lvl="1" indent="-285750">
              <a:buFont typeface="Courier New" panose="02070309020205020404" pitchFamily="49" charset="0"/>
              <a:buChar char="o"/>
            </a:pPr>
            <a:r>
              <a:rPr lang="en-US" sz="1400" dirty="0">
                <a:solidFill>
                  <a:srgbClr val="000000"/>
                </a:solidFill>
                <a:latin typeface="Karma"/>
                <a:cs typeface="Calibri"/>
              </a:rPr>
              <a:t>Newly listed species or critical habitat</a:t>
            </a:r>
          </a:p>
          <a:p>
            <a:pPr marL="742950" lvl="1" indent="-285750">
              <a:buFont typeface="Courier New" panose="02070309020205020404" pitchFamily="49" charset="0"/>
              <a:buChar char="o"/>
            </a:pPr>
            <a:r>
              <a:rPr lang="en-US" sz="1400" dirty="0">
                <a:solidFill>
                  <a:srgbClr val="000000"/>
                </a:solidFill>
                <a:latin typeface="Karma"/>
                <a:cs typeface="Calibri"/>
              </a:rPr>
              <a:t>Coordination of applications/emerging public health threats</a:t>
            </a:r>
          </a:p>
          <a:p>
            <a:pPr marL="742950" lvl="1" indent="-285750">
              <a:buFont typeface="Courier New" panose="02070309020205020404" pitchFamily="49" charset="0"/>
              <a:buChar char="o"/>
            </a:pPr>
            <a:r>
              <a:rPr lang="en-US" sz="1400" dirty="0">
                <a:solidFill>
                  <a:srgbClr val="000000"/>
                </a:solidFill>
                <a:latin typeface="Karma"/>
                <a:cs typeface="Calibri"/>
              </a:rPr>
              <a:t>Proactively address concerns with the process</a:t>
            </a:r>
          </a:p>
        </p:txBody>
      </p:sp>
    </p:spTree>
    <p:extLst>
      <p:ext uri="{BB962C8B-B14F-4D97-AF65-F5344CB8AC3E}">
        <p14:creationId xmlns:p14="http://schemas.microsoft.com/office/powerpoint/2010/main" val="1808858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57F752CE-26CC-DE02-BE38-73FE1912BA2D}"/>
            </a:ext>
          </a:extLst>
        </p:cNvPr>
        <p:cNvGrpSpPr/>
        <p:nvPr/>
      </p:nvGrpSpPr>
      <p:grpSpPr>
        <a:xfrm>
          <a:off x="0" y="0"/>
          <a:ext cx="0" cy="0"/>
          <a:chOff x="0" y="0"/>
          <a:chExt cx="0" cy="0"/>
        </a:xfrm>
      </p:grpSpPr>
      <p:pic>
        <p:nvPicPr>
          <p:cNvPr id="6" name="Google Shape;70;p14" descr="A white line on a black background&#10;&#10;AI-generated content may be incorrect.">
            <a:extLst>
              <a:ext uri="{FF2B5EF4-FFF2-40B4-BE49-F238E27FC236}">
                <a16:creationId xmlns:a16="http://schemas.microsoft.com/office/drawing/2014/main" id="{81A76FCA-5C95-64B7-264C-620D3811667C}"/>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5" name="Picture 4">
            <a:extLst>
              <a:ext uri="{FF2B5EF4-FFF2-40B4-BE49-F238E27FC236}">
                <a16:creationId xmlns:a16="http://schemas.microsoft.com/office/drawing/2014/main" id="{54BA7A2F-9EF4-EA7D-64CD-06DF72ABE30A}"/>
              </a:ext>
            </a:extLst>
          </p:cNvPr>
          <p:cNvPicPr>
            <a:picLocks noChangeAspect="1"/>
          </p:cNvPicPr>
          <p:nvPr/>
        </p:nvPicPr>
        <p:blipFill>
          <a:blip r:embed="rId4"/>
          <a:stretch>
            <a:fillRect/>
          </a:stretch>
        </p:blipFill>
        <p:spPr>
          <a:xfrm rot="360000">
            <a:off x="6990532" y="39174"/>
            <a:ext cx="1552575" cy="752475"/>
          </a:xfrm>
          <a:prstGeom prst="rect">
            <a:avLst/>
          </a:prstGeom>
        </p:spPr>
      </p:pic>
      <p:sp>
        <p:nvSpPr>
          <p:cNvPr id="11" name="Slide Number Placeholder 4">
            <a:extLst>
              <a:ext uri="{FF2B5EF4-FFF2-40B4-BE49-F238E27FC236}">
                <a16:creationId xmlns:a16="http://schemas.microsoft.com/office/drawing/2014/main" id="{70F8C135-CBA2-C354-2166-4CA6CC517B25}"/>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18</a:t>
            </a:fld>
            <a:endParaRPr lang="en-US" b="0" dirty="0">
              <a:solidFill>
                <a:srgbClr val="3D5DAA"/>
              </a:solidFill>
              <a:latin typeface="Montserrat"/>
            </a:endParaRPr>
          </a:p>
        </p:txBody>
      </p:sp>
      <p:pic>
        <p:nvPicPr>
          <p:cNvPr id="14" name="Picture 13" descr="A cartoon of a bug&#10;&#10;AI-generated content may be incorrect.">
            <a:extLst>
              <a:ext uri="{FF2B5EF4-FFF2-40B4-BE49-F238E27FC236}">
                <a16:creationId xmlns:a16="http://schemas.microsoft.com/office/drawing/2014/main" id="{85B5F84B-7525-7441-C4CF-3FCB0E02308A}"/>
              </a:ext>
            </a:extLst>
          </p:cNvPr>
          <p:cNvPicPr>
            <a:picLocks noChangeAspect="1"/>
          </p:cNvPicPr>
          <p:nvPr/>
        </p:nvPicPr>
        <p:blipFill>
          <a:blip r:embed="rId5"/>
          <a:stretch>
            <a:fillRect/>
          </a:stretch>
        </p:blipFill>
        <p:spPr>
          <a:xfrm flipH="1">
            <a:off x="940066" y="1050164"/>
            <a:ext cx="1227217" cy="685613"/>
          </a:xfrm>
          <a:prstGeom prst="rect">
            <a:avLst/>
          </a:prstGeom>
        </p:spPr>
      </p:pic>
      <p:pic>
        <p:nvPicPr>
          <p:cNvPr id="15" name="Picture 14" descr="A white thread on a black background&#10;&#10;AI-generated content may be incorrect.">
            <a:extLst>
              <a:ext uri="{FF2B5EF4-FFF2-40B4-BE49-F238E27FC236}">
                <a16:creationId xmlns:a16="http://schemas.microsoft.com/office/drawing/2014/main" id="{3EEA97C5-5536-5BD7-FC89-BFBA394B3E62}"/>
              </a:ext>
            </a:extLst>
          </p:cNvPr>
          <p:cNvPicPr>
            <a:picLocks noChangeAspect="1"/>
          </p:cNvPicPr>
          <p:nvPr/>
        </p:nvPicPr>
        <p:blipFill>
          <a:blip r:embed="rId6"/>
          <a:stretch>
            <a:fillRect/>
          </a:stretch>
        </p:blipFill>
        <p:spPr>
          <a:xfrm rot="-1500000">
            <a:off x="-768401" y="1371914"/>
            <a:ext cx="2130449" cy="2872098"/>
          </a:xfrm>
          <a:prstGeom prst="rect">
            <a:avLst/>
          </a:prstGeom>
        </p:spPr>
      </p:pic>
      <p:pic>
        <p:nvPicPr>
          <p:cNvPr id="2" name="Graphic 4" descr="A blue and white logo&#10;&#10;AI-generated content may be incorrect.">
            <a:extLst>
              <a:ext uri="{FF2B5EF4-FFF2-40B4-BE49-F238E27FC236}">
                <a16:creationId xmlns:a16="http://schemas.microsoft.com/office/drawing/2014/main" id="{1F97FFE5-C585-0712-189B-14B339EA9A12}"/>
              </a:ext>
            </a:extLst>
          </p:cNvPr>
          <p:cNvPicPr>
            <a:picLocks noChangeAspect="1"/>
          </p:cNvPicPr>
          <p:nvPr/>
        </p:nvPicPr>
        <p:blipFill>
          <a:blip r:embed="rId7"/>
          <a:stretch>
            <a:fillRect/>
          </a:stretch>
        </p:blipFill>
        <p:spPr>
          <a:xfrm>
            <a:off x="7967133" y="4649414"/>
            <a:ext cx="713262" cy="240084"/>
          </a:xfrm>
          <a:prstGeom prst="rect">
            <a:avLst/>
          </a:prstGeom>
        </p:spPr>
      </p:pic>
      <p:sp>
        <p:nvSpPr>
          <p:cNvPr id="7" name="Google Shape;69;p14">
            <a:extLst>
              <a:ext uri="{FF2B5EF4-FFF2-40B4-BE49-F238E27FC236}">
                <a16:creationId xmlns:a16="http://schemas.microsoft.com/office/drawing/2014/main" id="{D9464E6B-5869-B08E-F66A-48C037C8038F}"/>
              </a:ext>
            </a:extLst>
          </p:cNvPr>
          <p:cNvSpPr txBox="1"/>
          <p:nvPr/>
        </p:nvSpPr>
        <p:spPr>
          <a:xfrm>
            <a:off x="296824" y="254002"/>
            <a:ext cx="8847176" cy="1226203"/>
          </a:xfrm>
          <a:prstGeom prst="rect">
            <a:avLst/>
          </a:prstGeom>
          <a:noFill/>
          <a:ln>
            <a:noFill/>
          </a:ln>
        </p:spPr>
        <p:txBody>
          <a:bodyPr spcFirstLastPara="1" wrap="square" lIns="91425" tIns="91425" rIns="91425" bIns="91425" anchor="t" anchorCtr="0">
            <a:spAutoFit/>
          </a:bodyPr>
          <a:lstStyle/>
          <a:p>
            <a:pPr>
              <a:lnSpc>
                <a:spcPct val="93500"/>
              </a:lnSpc>
            </a:pPr>
            <a:r>
              <a:rPr lang="en" sz="3600" b="1" dirty="0">
                <a:solidFill>
                  <a:srgbClr val="3D5DAA"/>
                </a:solidFill>
                <a:latin typeface="Montserrat"/>
                <a:ea typeface="Roboto"/>
                <a:cs typeface="Roboto"/>
                <a:sym typeface="Roboto"/>
              </a:rPr>
              <a:t>Looking Forward…</a:t>
            </a:r>
          </a:p>
          <a:p>
            <a:pPr>
              <a:lnSpc>
                <a:spcPct val="93500"/>
              </a:lnSpc>
            </a:pPr>
            <a:r>
              <a:rPr lang="en" sz="3600" b="1" dirty="0">
                <a:solidFill>
                  <a:srgbClr val="3D5DAA"/>
                </a:solidFill>
                <a:latin typeface="Montserrat"/>
                <a:cs typeface="Roboto"/>
                <a:sym typeface="Roboto"/>
              </a:rPr>
              <a:t>                        Working Together</a:t>
            </a:r>
            <a:endParaRPr lang="en-US" sz="3600" dirty="0">
              <a:solidFill>
                <a:srgbClr val="3D5DAA"/>
              </a:solidFill>
            </a:endParaRPr>
          </a:p>
        </p:txBody>
      </p:sp>
      <p:sp>
        <p:nvSpPr>
          <p:cNvPr id="4" name="TextBox 9">
            <a:extLst>
              <a:ext uri="{FF2B5EF4-FFF2-40B4-BE49-F238E27FC236}">
                <a16:creationId xmlns:a16="http://schemas.microsoft.com/office/drawing/2014/main" id="{DABEC45B-D709-EB91-FD95-73E9067C4279}"/>
              </a:ext>
            </a:extLst>
          </p:cNvPr>
          <p:cNvSpPr txBox="1"/>
          <p:nvPr/>
        </p:nvSpPr>
        <p:spPr>
          <a:xfrm>
            <a:off x="722783" y="1948102"/>
            <a:ext cx="6489478"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Karma"/>
                <a:ea typeface="Calibri"/>
                <a:cs typeface="Calibri"/>
              </a:rPr>
              <a:t>Creating a written guidance to provide to mosquito control districts/applications and ESFO staff</a:t>
            </a:r>
          </a:p>
          <a:p>
            <a:endParaRPr lang="en-US" dirty="0">
              <a:solidFill>
                <a:srgbClr val="000000"/>
              </a:solidFill>
              <a:latin typeface="Karma"/>
              <a:ea typeface="Calibri"/>
              <a:cs typeface="Calibri"/>
            </a:endParaRPr>
          </a:p>
          <a:p>
            <a:r>
              <a:rPr lang="en-US" dirty="0">
                <a:solidFill>
                  <a:srgbClr val="000000"/>
                </a:solidFill>
                <a:latin typeface="Karma"/>
                <a:ea typeface="Calibri"/>
                <a:cs typeface="Calibri"/>
              </a:rPr>
              <a:t>Collaborating with each other through trainings and meetings</a:t>
            </a:r>
          </a:p>
          <a:p>
            <a:endParaRPr lang="en-US" dirty="0">
              <a:solidFill>
                <a:srgbClr val="000000"/>
              </a:solidFill>
              <a:latin typeface="Karma"/>
              <a:ea typeface="Calibri"/>
              <a:cs typeface="Calibri"/>
            </a:endParaRPr>
          </a:p>
          <a:p>
            <a:r>
              <a:rPr lang="en-US" dirty="0">
                <a:solidFill>
                  <a:srgbClr val="000000"/>
                </a:solidFill>
                <a:latin typeface="Karma"/>
                <a:ea typeface="Calibri"/>
                <a:cs typeface="Calibri"/>
              </a:rPr>
              <a:t>Reaching out this winter to Mosquito Control Programs and ESFOs for collaboration and feedback</a:t>
            </a:r>
          </a:p>
        </p:txBody>
      </p:sp>
      <p:pic>
        <p:nvPicPr>
          <p:cNvPr id="9" name="Picture 8">
            <a:extLst>
              <a:ext uri="{FF2B5EF4-FFF2-40B4-BE49-F238E27FC236}">
                <a16:creationId xmlns:a16="http://schemas.microsoft.com/office/drawing/2014/main" id="{89DEA21E-115B-92A5-70A9-5B9B4D8C3743}"/>
              </a:ext>
            </a:extLst>
          </p:cNvPr>
          <p:cNvPicPr>
            <a:picLocks noChangeAspect="1"/>
          </p:cNvPicPr>
          <p:nvPr/>
        </p:nvPicPr>
        <p:blipFill>
          <a:blip r:embed="rId8"/>
          <a:stretch>
            <a:fillRect/>
          </a:stretch>
        </p:blipFill>
        <p:spPr>
          <a:xfrm>
            <a:off x="7199399" y="2144974"/>
            <a:ext cx="1480996" cy="1880865"/>
          </a:xfrm>
          <a:prstGeom prst="rect">
            <a:avLst/>
          </a:prstGeom>
          <a:effectLst>
            <a:glow rad="317500">
              <a:schemeClr val="accent2">
                <a:satMod val="175000"/>
                <a:alpha val="15000"/>
              </a:schemeClr>
            </a:glow>
            <a:softEdge rad="50800"/>
          </a:effectLst>
        </p:spPr>
      </p:pic>
    </p:spTree>
    <p:extLst>
      <p:ext uri="{BB962C8B-B14F-4D97-AF65-F5344CB8AC3E}">
        <p14:creationId xmlns:p14="http://schemas.microsoft.com/office/powerpoint/2010/main" val="31932006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3" name="Picture 2">
            <a:extLst>
              <a:ext uri="{FF2B5EF4-FFF2-40B4-BE49-F238E27FC236}">
                <a16:creationId xmlns:a16="http://schemas.microsoft.com/office/drawing/2014/main" id="{35517CD5-EEAE-E352-B5A9-B0963625D67C}"/>
              </a:ext>
            </a:extLst>
          </p:cNvPr>
          <p:cNvPicPr>
            <a:picLocks noChangeAspect="1"/>
          </p:cNvPicPr>
          <p:nvPr/>
        </p:nvPicPr>
        <p:blipFill>
          <a:blip r:embed="rId4"/>
          <a:stretch>
            <a:fillRect/>
          </a:stretch>
        </p:blipFill>
        <p:spPr>
          <a:xfrm>
            <a:off x="7733563" y="1834921"/>
            <a:ext cx="4276725" cy="2333625"/>
          </a:xfrm>
          <a:prstGeom prst="rect">
            <a:avLst/>
          </a:prstGeom>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5"/>
          <a:stretch>
            <a:fillRect/>
          </a:stretch>
        </p:blipFill>
        <p:spPr>
          <a:xfrm rot="360000">
            <a:off x="7315201" y="457199"/>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4"/>
          <a:stretch>
            <a:fillRect/>
          </a:stretch>
        </p:blipFill>
        <p:spPr>
          <a:xfrm>
            <a:off x="-3648325" y="2517692"/>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19</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6"/>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8383571" cy="134187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ea typeface="Roboto"/>
                <a:cs typeface="Roboto"/>
                <a:sym typeface="Roboto"/>
              </a:rPr>
              <a:t>What is AMCA Doing about </a:t>
            </a:r>
          </a:p>
          <a:p>
            <a:pPr>
              <a:lnSpc>
                <a:spcPct val="93500"/>
              </a:lnSpc>
            </a:pPr>
            <a:r>
              <a:rPr lang="en" sz="4000" b="1" dirty="0">
                <a:solidFill>
                  <a:srgbClr val="3D5DAA"/>
                </a:solidFill>
                <a:latin typeface="Montserrat"/>
                <a:ea typeface="Roboto"/>
                <a:cs typeface="Roboto"/>
                <a:sym typeface="Roboto"/>
              </a:rPr>
              <a:t>OROV?</a:t>
            </a:r>
            <a:endParaRPr lang="en-US" sz="4000" dirty="0">
              <a:solidFill>
                <a:srgbClr val="3D5DAA"/>
              </a:solidFill>
            </a:endParaRPr>
          </a:p>
        </p:txBody>
      </p:sp>
      <p:sp>
        <p:nvSpPr>
          <p:cNvPr id="2" name="TextBox 9">
            <a:extLst>
              <a:ext uri="{FF2B5EF4-FFF2-40B4-BE49-F238E27FC236}">
                <a16:creationId xmlns:a16="http://schemas.microsoft.com/office/drawing/2014/main" id="{339BAE1F-AA1A-D09A-50FA-DBE9BB18441E}"/>
              </a:ext>
            </a:extLst>
          </p:cNvPr>
          <p:cNvSpPr txBox="1"/>
          <p:nvPr/>
        </p:nvSpPr>
        <p:spPr>
          <a:xfrm>
            <a:off x="2736086" y="1348633"/>
            <a:ext cx="6088711" cy="33239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6213" indent="-176213">
              <a:buFont typeface="Arial" panose="020B0604020202020204" pitchFamily="34" charset="0"/>
              <a:buChar char="•"/>
            </a:pPr>
            <a:r>
              <a:rPr lang="en-US" sz="1500" dirty="0">
                <a:solidFill>
                  <a:srgbClr val="000000"/>
                </a:solidFill>
                <a:latin typeface="Karma"/>
                <a:ea typeface="Calibri"/>
                <a:cs typeface="Calibri"/>
              </a:rPr>
              <a:t>AMCA received supplemental funds to assist in the development of an OROV Surveillance and Management Guidance document</a:t>
            </a:r>
          </a:p>
          <a:p>
            <a:pPr marL="176213" indent="-176213">
              <a:buFont typeface="Arial" panose="020B0604020202020204" pitchFamily="34" charset="0"/>
              <a:buChar char="•"/>
            </a:pPr>
            <a:endParaRPr lang="en-US" sz="1500" dirty="0">
              <a:solidFill>
                <a:srgbClr val="000000"/>
              </a:solidFill>
              <a:latin typeface="Karma"/>
              <a:ea typeface="Calibri"/>
              <a:cs typeface="Calibri"/>
            </a:endParaRPr>
          </a:p>
          <a:p>
            <a:pPr marL="176213" indent="-176213">
              <a:buFont typeface="Arial" panose="020B0604020202020204" pitchFamily="34" charset="0"/>
              <a:buChar char="•"/>
            </a:pPr>
            <a:r>
              <a:rPr lang="en-US" sz="1500" dirty="0">
                <a:solidFill>
                  <a:srgbClr val="000000"/>
                </a:solidFill>
                <a:latin typeface="Karma"/>
                <a:cs typeface="Calibri"/>
              </a:rPr>
              <a:t>Coordinating and providing equipment to programs to gather abundance data throughout the U.S. </a:t>
            </a:r>
          </a:p>
          <a:p>
            <a:pPr marL="176213" indent="-176213">
              <a:buFont typeface="Arial" panose="020B0604020202020204" pitchFamily="34" charset="0"/>
              <a:buChar char="•"/>
            </a:pPr>
            <a:endParaRPr lang="en-US" sz="1500" dirty="0">
              <a:solidFill>
                <a:srgbClr val="000000"/>
              </a:solidFill>
              <a:latin typeface="Karma"/>
              <a:cs typeface="Calibri"/>
            </a:endParaRPr>
          </a:p>
          <a:p>
            <a:pPr marL="176213" indent="-176213">
              <a:buFont typeface="Arial" panose="020B0604020202020204" pitchFamily="34" charset="0"/>
              <a:buChar char="•"/>
            </a:pPr>
            <a:r>
              <a:rPr lang="en-US" sz="1500" dirty="0">
                <a:solidFill>
                  <a:srgbClr val="000000"/>
                </a:solidFill>
                <a:latin typeface="Karma"/>
                <a:cs typeface="Calibri"/>
              </a:rPr>
              <a:t>Funding 7 projects to evaluate all aspects of </a:t>
            </a:r>
            <a:r>
              <a:rPr lang="en-US" sz="1500" i="1" dirty="0" err="1">
                <a:solidFill>
                  <a:srgbClr val="000000"/>
                </a:solidFill>
                <a:latin typeface="Karma"/>
                <a:cs typeface="Calibri"/>
              </a:rPr>
              <a:t>Culicoides</a:t>
            </a:r>
            <a:r>
              <a:rPr lang="en-US" sz="1500" dirty="0">
                <a:solidFill>
                  <a:srgbClr val="000000"/>
                </a:solidFill>
                <a:latin typeface="Karma"/>
                <a:cs typeface="Calibri"/>
              </a:rPr>
              <a:t> management.</a:t>
            </a:r>
          </a:p>
          <a:p>
            <a:pPr marL="633413" lvl="1" indent="-176213">
              <a:buFont typeface="Arial" panose="020B0604020202020204" pitchFamily="34" charset="0"/>
              <a:buChar char="•"/>
            </a:pPr>
            <a:r>
              <a:rPr lang="en-US" sz="1500" i="1" dirty="0">
                <a:solidFill>
                  <a:srgbClr val="000000"/>
                </a:solidFill>
                <a:latin typeface="Karma"/>
                <a:cs typeface="Calibri"/>
              </a:rPr>
              <a:t>Repellent efficacy</a:t>
            </a:r>
          </a:p>
          <a:p>
            <a:pPr marL="633413" lvl="1" indent="-176213">
              <a:buFont typeface="Arial" panose="020B0604020202020204" pitchFamily="34" charset="0"/>
              <a:buChar char="•"/>
            </a:pPr>
            <a:r>
              <a:rPr lang="en-US" sz="1500" i="1" dirty="0">
                <a:solidFill>
                  <a:srgbClr val="000000"/>
                </a:solidFill>
                <a:latin typeface="Karma"/>
                <a:cs typeface="Calibri"/>
              </a:rPr>
              <a:t>Larvicide and Adulticide efficacy</a:t>
            </a:r>
          </a:p>
          <a:p>
            <a:pPr marL="633413" lvl="1" indent="-176213">
              <a:buFont typeface="Arial" panose="020B0604020202020204" pitchFamily="34" charset="0"/>
              <a:buChar char="•"/>
            </a:pPr>
            <a:r>
              <a:rPr lang="en-US" sz="1500" i="1" dirty="0">
                <a:solidFill>
                  <a:srgbClr val="000000"/>
                </a:solidFill>
                <a:latin typeface="Karma"/>
                <a:cs typeface="Calibri"/>
              </a:rPr>
              <a:t>Age Structure Assessments</a:t>
            </a:r>
          </a:p>
          <a:p>
            <a:pPr marL="176213" indent="-176213">
              <a:buFont typeface="Arial" panose="020B0604020202020204" pitchFamily="34" charset="0"/>
              <a:buChar char="•"/>
            </a:pPr>
            <a:endParaRPr lang="en-US" sz="1500" dirty="0">
              <a:solidFill>
                <a:srgbClr val="000000"/>
              </a:solidFill>
              <a:latin typeface="Karma"/>
              <a:cs typeface="Calibri"/>
            </a:endParaRPr>
          </a:p>
          <a:p>
            <a:pPr marL="176213" indent="-176213">
              <a:buFont typeface="Arial" panose="020B0604020202020204" pitchFamily="34" charset="0"/>
              <a:buChar char="•"/>
            </a:pPr>
            <a:r>
              <a:rPr lang="en-US" sz="1500" dirty="0">
                <a:solidFill>
                  <a:srgbClr val="000000"/>
                </a:solidFill>
                <a:latin typeface="Karma"/>
                <a:cs typeface="Calibri"/>
              </a:rPr>
              <a:t>Guidance document to be developed based on these projects</a:t>
            </a:r>
          </a:p>
          <a:p>
            <a:pPr marL="176213" indent="-176213">
              <a:buFont typeface="Arial" panose="020B0604020202020204" pitchFamily="34" charset="0"/>
              <a:buChar char="•"/>
            </a:pPr>
            <a:endParaRPr lang="en-US" sz="1500" dirty="0">
              <a:solidFill>
                <a:srgbClr val="000000"/>
              </a:solidFill>
              <a:latin typeface="Karma"/>
              <a:cs typeface="Calibri"/>
            </a:endParaRPr>
          </a:p>
          <a:p>
            <a:pPr marL="176213" indent="-176213">
              <a:buFont typeface="Arial" panose="020B0604020202020204" pitchFamily="34" charset="0"/>
              <a:buChar char="•"/>
            </a:pPr>
            <a:r>
              <a:rPr lang="en-US" sz="1500" dirty="0">
                <a:solidFill>
                  <a:srgbClr val="000000"/>
                </a:solidFill>
                <a:latin typeface="Karma"/>
                <a:cs typeface="Calibri"/>
              </a:rPr>
              <a:t>All this and more presented at AMCA meeting in Portland, 2026.</a:t>
            </a:r>
          </a:p>
        </p:txBody>
      </p:sp>
      <p:pic>
        <p:nvPicPr>
          <p:cNvPr id="13" name="Picture 12">
            <a:extLst>
              <a:ext uri="{FF2B5EF4-FFF2-40B4-BE49-F238E27FC236}">
                <a16:creationId xmlns:a16="http://schemas.microsoft.com/office/drawing/2014/main" id="{15B96A25-E900-49F0-1755-EC9F74B19FF2}"/>
              </a:ext>
            </a:extLst>
          </p:cNvPr>
          <p:cNvPicPr>
            <a:picLocks noChangeAspect="1"/>
          </p:cNvPicPr>
          <p:nvPr/>
        </p:nvPicPr>
        <p:blipFill>
          <a:blip r:embed="rId7"/>
          <a:stretch>
            <a:fillRect/>
          </a:stretch>
        </p:blipFill>
        <p:spPr>
          <a:xfrm>
            <a:off x="697722" y="2121559"/>
            <a:ext cx="1981200" cy="1905000"/>
          </a:xfrm>
          <a:prstGeom prst="rect">
            <a:avLst/>
          </a:prstGeom>
          <a:effectLst>
            <a:glow rad="317500">
              <a:schemeClr val="accent2">
                <a:satMod val="175000"/>
                <a:alpha val="15000"/>
              </a:schemeClr>
            </a:glow>
          </a:effectLst>
        </p:spPr>
      </p:pic>
    </p:spTree>
    <p:extLst>
      <p:ext uri="{BB962C8B-B14F-4D97-AF65-F5344CB8AC3E}">
        <p14:creationId xmlns:p14="http://schemas.microsoft.com/office/powerpoint/2010/main" val="1634368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4"/>
          <a:stretch>
            <a:fillRect/>
          </a:stretch>
        </p:blipFill>
        <p:spPr>
          <a:xfrm rot="360000">
            <a:off x="7315201" y="457199"/>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5"/>
          <a:stretch>
            <a:fillRect/>
          </a:stretch>
        </p:blipFill>
        <p:spPr>
          <a:xfrm>
            <a:off x="-3636167" y="2357437"/>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2</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6"/>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7670309" cy="76325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ea typeface="Roboto"/>
                <a:cs typeface="Roboto"/>
                <a:sym typeface="Roboto"/>
              </a:rPr>
              <a:t>AMCA Membership</a:t>
            </a:r>
            <a:endParaRPr lang="en-US" sz="4000" dirty="0">
              <a:solidFill>
                <a:srgbClr val="3D5DAA"/>
              </a:solidFill>
            </a:endParaRPr>
          </a:p>
        </p:txBody>
      </p:sp>
      <p:sp>
        <p:nvSpPr>
          <p:cNvPr id="12" name="TextBox 9">
            <a:extLst>
              <a:ext uri="{FF2B5EF4-FFF2-40B4-BE49-F238E27FC236}">
                <a16:creationId xmlns:a16="http://schemas.microsoft.com/office/drawing/2014/main" id="{75250168-D868-3FD7-982D-3B035EB0388A}"/>
              </a:ext>
            </a:extLst>
          </p:cNvPr>
          <p:cNvSpPr txBox="1"/>
          <p:nvPr/>
        </p:nvSpPr>
        <p:spPr>
          <a:xfrm>
            <a:off x="421583" y="1390867"/>
            <a:ext cx="5999095" cy="286232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6213" indent="-176213">
              <a:buFont typeface="Arial" panose="020B0604020202020204" pitchFamily="34" charset="0"/>
              <a:buChar char="•"/>
            </a:pPr>
            <a:r>
              <a:rPr lang="en-US" sz="2000" dirty="0">
                <a:solidFill>
                  <a:srgbClr val="000000"/>
                </a:solidFill>
                <a:latin typeface="Karma"/>
                <a:ea typeface="Calibri"/>
                <a:cs typeface="Calibri"/>
              </a:rPr>
              <a:t>It’s the thing to do.</a:t>
            </a:r>
          </a:p>
          <a:p>
            <a:pPr marL="176213" indent="-176213">
              <a:buFont typeface="Arial" panose="020B0604020202020204" pitchFamily="34" charset="0"/>
              <a:buChar char="•"/>
            </a:pPr>
            <a:endParaRPr lang="en-US" sz="2000" dirty="0">
              <a:solidFill>
                <a:srgbClr val="000000"/>
              </a:solidFill>
              <a:latin typeface="Karma"/>
              <a:ea typeface="Calibri"/>
              <a:cs typeface="Calibri"/>
            </a:endParaRPr>
          </a:p>
          <a:p>
            <a:pPr marL="176213" indent="-176213">
              <a:buFont typeface="Arial" panose="020B0604020202020204" pitchFamily="34" charset="0"/>
              <a:buChar char="•"/>
            </a:pPr>
            <a:r>
              <a:rPr lang="en-US" sz="2000" dirty="0">
                <a:solidFill>
                  <a:srgbClr val="000000"/>
                </a:solidFill>
                <a:latin typeface="Karma"/>
                <a:ea typeface="Calibri"/>
                <a:cs typeface="Calibri"/>
              </a:rPr>
              <a:t>We are your National Voice; Your Membership supports us all.</a:t>
            </a:r>
          </a:p>
          <a:p>
            <a:pPr marL="176213" indent="-176213">
              <a:buFont typeface="Arial" panose="020B0604020202020204" pitchFamily="34" charset="0"/>
              <a:buChar char="•"/>
            </a:pPr>
            <a:endParaRPr lang="en-US" sz="2000" dirty="0">
              <a:solidFill>
                <a:srgbClr val="000000"/>
              </a:solidFill>
              <a:latin typeface="Karma"/>
              <a:ea typeface="Calibri"/>
              <a:cs typeface="Calibri"/>
            </a:endParaRPr>
          </a:p>
          <a:p>
            <a:pPr marL="176213" indent="-176213">
              <a:buFont typeface="Arial" panose="020B0604020202020204" pitchFamily="34" charset="0"/>
              <a:buChar char="•"/>
            </a:pPr>
            <a:r>
              <a:rPr lang="en-US" sz="2000" dirty="0">
                <a:solidFill>
                  <a:srgbClr val="000000"/>
                </a:solidFill>
                <a:latin typeface="Karma"/>
                <a:cs typeface="Calibri"/>
              </a:rPr>
              <a:t>Training materials, expertise, access to the latest research in JAMCA, UAS Program.</a:t>
            </a:r>
          </a:p>
          <a:p>
            <a:pPr marL="176213" indent="-176213">
              <a:buFont typeface="Arial" panose="020B0604020202020204" pitchFamily="34" charset="0"/>
              <a:buChar char="•"/>
            </a:pPr>
            <a:endParaRPr lang="en-US" sz="2000" dirty="0">
              <a:solidFill>
                <a:srgbClr val="000000"/>
              </a:solidFill>
              <a:latin typeface="Karma"/>
              <a:cs typeface="Calibri"/>
            </a:endParaRPr>
          </a:p>
          <a:p>
            <a:pPr marL="176213" indent="-176213">
              <a:buFont typeface="Arial" panose="020B0604020202020204" pitchFamily="34" charset="0"/>
              <a:buChar char="•"/>
            </a:pPr>
            <a:r>
              <a:rPr lang="en-US" sz="2000" dirty="0">
                <a:solidFill>
                  <a:srgbClr val="000000"/>
                </a:solidFill>
                <a:latin typeface="Karma"/>
                <a:cs typeface="Calibri"/>
              </a:rPr>
              <a:t>You can properly harass your Regional Director!</a:t>
            </a:r>
            <a:endParaRPr lang="en-US" sz="2000" dirty="0">
              <a:solidFill>
                <a:srgbClr val="000000"/>
              </a:solidFill>
              <a:cs typeface="Arial"/>
            </a:endParaRPr>
          </a:p>
        </p:txBody>
      </p:sp>
      <p:pic>
        <p:nvPicPr>
          <p:cNvPr id="15" name="Picture 14">
            <a:extLst>
              <a:ext uri="{FF2B5EF4-FFF2-40B4-BE49-F238E27FC236}">
                <a16:creationId xmlns:a16="http://schemas.microsoft.com/office/drawing/2014/main" id="{4D3B9831-531D-BF5D-8692-658A097250C0}"/>
              </a:ext>
            </a:extLst>
          </p:cNvPr>
          <p:cNvPicPr>
            <a:picLocks noChangeAspect="1"/>
          </p:cNvPicPr>
          <p:nvPr/>
        </p:nvPicPr>
        <p:blipFill>
          <a:blip r:embed="rId7"/>
          <a:stretch>
            <a:fillRect/>
          </a:stretch>
        </p:blipFill>
        <p:spPr>
          <a:xfrm>
            <a:off x="6332102" y="1624815"/>
            <a:ext cx="2348293" cy="2348293"/>
          </a:xfrm>
          <a:prstGeom prst="rect">
            <a:avLst/>
          </a:prstGeom>
          <a:effectLst>
            <a:outerShdw blurRad="635000" dist="254000" dir="8100000" algn="tr" rotWithShape="0">
              <a:prstClr val="black">
                <a:alpha val="40000"/>
              </a:prstClr>
            </a:outerShdw>
          </a:effectLst>
        </p:spPr>
      </p:pic>
    </p:spTree>
    <p:extLst>
      <p:ext uri="{BB962C8B-B14F-4D97-AF65-F5344CB8AC3E}">
        <p14:creationId xmlns:p14="http://schemas.microsoft.com/office/powerpoint/2010/main" val="18382443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9E7FF"/>
        </a:solidFill>
        <a:effectLst/>
      </p:bgPr>
    </p:bg>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3"/>
          <a:stretch>
            <a:fillRect/>
          </a:stretch>
        </p:blipFill>
        <p:spPr>
          <a:xfrm rot="360000">
            <a:off x="7092745" y="-149384"/>
            <a:ext cx="1552575" cy="75247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20</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4"/>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9234400" cy="1226139"/>
          </a:xfrm>
          <a:prstGeom prst="rect">
            <a:avLst/>
          </a:prstGeom>
          <a:noFill/>
          <a:ln>
            <a:noFill/>
          </a:ln>
        </p:spPr>
        <p:txBody>
          <a:bodyPr spcFirstLastPara="1" wrap="square" lIns="91425" tIns="91425" rIns="91425" bIns="91425" anchor="t" anchorCtr="0">
            <a:spAutoFit/>
          </a:bodyPr>
          <a:lstStyle/>
          <a:p>
            <a:pPr>
              <a:lnSpc>
                <a:spcPct val="93500"/>
              </a:lnSpc>
            </a:pPr>
            <a:r>
              <a:rPr lang="en" sz="3200" b="1" dirty="0">
                <a:solidFill>
                  <a:srgbClr val="3D5DAA"/>
                </a:solidFill>
                <a:latin typeface="Montserrat"/>
                <a:cs typeface="Roboto"/>
                <a:sym typeface="Roboto"/>
              </a:rPr>
              <a:t>Don’t Forget…  </a:t>
            </a:r>
          </a:p>
          <a:p>
            <a:pPr>
              <a:lnSpc>
                <a:spcPct val="93500"/>
              </a:lnSpc>
            </a:pPr>
            <a:r>
              <a:rPr lang="en" sz="3800" b="1" dirty="0">
                <a:solidFill>
                  <a:srgbClr val="3D5DAA"/>
                </a:solidFill>
                <a:latin typeface="Montserrat"/>
                <a:cs typeface="Roboto"/>
                <a:sym typeface="Roboto"/>
              </a:rPr>
              <a:t>AMCA’s Virtual Training Program</a:t>
            </a:r>
            <a:endParaRPr lang="en-US" sz="3800" dirty="0">
              <a:solidFill>
                <a:srgbClr val="3D5DAA"/>
              </a:solidFill>
            </a:endParaRPr>
          </a:p>
        </p:txBody>
      </p:sp>
      <p:pic>
        <p:nvPicPr>
          <p:cNvPr id="2" name="Google Shape;231;p8">
            <a:extLst>
              <a:ext uri="{FF2B5EF4-FFF2-40B4-BE49-F238E27FC236}">
                <a16:creationId xmlns:a16="http://schemas.microsoft.com/office/drawing/2014/main" id="{1A37E7EB-B926-7003-C6F4-1931D976B27A}"/>
              </a:ext>
            </a:extLst>
          </p:cNvPr>
          <p:cNvPicPr preferRelativeResize="0"/>
          <p:nvPr/>
        </p:nvPicPr>
        <p:blipFill rotWithShape="1">
          <a:blip r:embed="rId5">
            <a:alphaModFix/>
          </a:blip>
          <a:srcRect/>
          <a:stretch/>
        </p:blipFill>
        <p:spPr>
          <a:xfrm>
            <a:off x="8049279" y="3290210"/>
            <a:ext cx="786717" cy="786717"/>
          </a:xfrm>
          <a:prstGeom prst="rect">
            <a:avLst/>
          </a:prstGeom>
          <a:noFill/>
          <a:ln>
            <a:noFill/>
          </a:ln>
        </p:spPr>
      </p:pic>
      <p:sp>
        <p:nvSpPr>
          <p:cNvPr id="7" name="Google Shape;232;p8">
            <a:extLst>
              <a:ext uri="{FF2B5EF4-FFF2-40B4-BE49-F238E27FC236}">
                <a16:creationId xmlns:a16="http://schemas.microsoft.com/office/drawing/2014/main" id="{EA703E31-6C95-7B5A-2575-14BFC6FA32EA}"/>
              </a:ext>
            </a:extLst>
          </p:cNvPr>
          <p:cNvSpPr txBox="1"/>
          <p:nvPr/>
        </p:nvSpPr>
        <p:spPr>
          <a:xfrm>
            <a:off x="6220496" y="4164584"/>
            <a:ext cx="2923504" cy="40006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Found at AMCA’s Training Center:</a:t>
            </a:r>
            <a:endParaRPr sz="1000" dirty="0">
              <a:latin typeface="Arial" panose="020B0604020202020204" pitchFamily="34" charset="0"/>
              <a:ea typeface="Gill Sans"/>
              <a:cs typeface="Arial" panose="020B0604020202020204" pitchFamily="34" charset="0"/>
              <a:sym typeface="Gill Sans"/>
            </a:endParaRPr>
          </a:p>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https://</a:t>
            </a:r>
            <a:r>
              <a:rPr lang="en-US" sz="1000" dirty="0" err="1">
                <a:solidFill>
                  <a:schemeClr val="dk1"/>
                </a:solidFill>
                <a:latin typeface="Arial" panose="020B0604020202020204" pitchFamily="34" charset="0"/>
                <a:ea typeface="Gill Sans"/>
                <a:cs typeface="Arial" panose="020B0604020202020204" pitchFamily="34" charset="0"/>
                <a:sym typeface="Gill Sans"/>
              </a:rPr>
              <a:t>www.mosquito.org</a:t>
            </a:r>
            <a:r>
              <a:rPr lang="en-US" sz="1000" dirty="0">
                <a:solidFill>
                  <a:schemeClr val="dk1"/>
                </a:solidFill>
                <a:latin typeface="Arial" panose="020B0604020202020204" pitchFamily="34" charset="0"/>
                <a:ea typeface="Gill Sans"/>
                <a:cs typeface="Arial" panose="020B0604020202020204" pitchFamily="34" charset="0"/>
                <a:sym typeface="Gill Sans"/>
              </a:rPr>
              <a:t>/webinars-training/</a:t>
            </a:r>
            <a:endParaRPr sz="1000" dirty="0">
              <a:latin typeface="Arial" panose="020B0604020202020204" pitchFamily="34" charset="0"/>
              <a:ea typeface="Gill Sans"/>
              <a:cs typeface="Arial" panose="020B0604020202020204" pitchFamily="34" charset="0"/>
              <a:sym typeface="Gill Sans"/>
            </a:endParaRPr>
          </a:p>
        </p:txBody>
      </p:sp>
      <p:pic>
        <p:nvPicPr>
          <p:cNvPr id="10" name="Google Shape;235;p8">
            <a:extLst>
              <a:ext uri="{FF2B5EF4-FFF2-40B4-BE49-F238E27FC236}">
                <a16:creationId xmlns:a16="http://schemas.microsoft.com/office/drawing/2014/main" id="{0E5AE140-8783-74F9-C35E-705523CE2D48}"/>
              </a:ext>
            </a:extLst>
          </p:cNvPr>
          <p:cNvPicPr preferRelativeResize="0"/>
          <p:nvPr/>
        </p:nvPicPr>
        <p:blipFill rotWithShape="1">
          <a:blip r:embed="rId6">
            <a:alphaModFix/>
          </a:blip>
          <a:srcRect/>
          <a:stretch/>
        </p:blipFill>
        <p:spPr>
          <a:xfrm>
            <a:off x="463605" y="1912788"/>
            <a:ext cx="4857571" cy="2856668"/>
          </a:xfrm>
          <a:prstGeom prst="rect">
            <a:avLst/>
          </a:prstGeom>
          <a:noFill/>
          <a:ln w="9525" cap="flat" cmpd="sng">
            <a:solidFill>
              <a:srgbClr val="1F3864"/>
            </a:solidFill>
            <a:prstDash val="solid"/>
            <a:round/>
            <a:headEnd type="none" w="sm" len="sm"/>
            <a:tailEnd type="none" w="sm" len="sm"/>
          </a:ln>
          <a:effectLst>
            <a:glow rad="317500">
              <a:schemeClr val="accent2">
                <a:satMod val="175000"/>
                <a:alpha val="20000"/>
              </a:schemeClr>
            </a:glow>
            <a:outerShdw blurRad="177800" dist="177800" dir="2700000" algn="tl" rotWithShape="0">
              <a:srgbClr val="000000">
                <a:alpha val="40000"/>
              </a:srgbClr>
            </a:outerShdw>
          </a:effectLst>
        </p:spPr>
      </p:pic>
      <p:pic>
        <p:nvPicPr>
          <p:cNvPr id="13" name="Picture 12" descr="A cartoon of a bug&#10;&#10;AI-generated content may be incorrect.">
            <a:extLst>
              <a:ext uri="{FF2B5EF4-FFF2-40B4-BE49-F238E27FC236}">
                <a16:creationId xmlns:a16="http://schemas.microsoft.com/office/drawing/2014/main" id="{6C06A69D-5707-6326-D0B3-13FAD7C232BE}"/>
              </a:ext>
            </a:extLst>
          </p:cNvPr>
          <p:cNvPicPr>
            <a:picLocks noChangeAspect="1"/>
          </p:cNvPicPr>
          <p:nvPr/>
        </p:nvPicPr>
        <p:blipFill>
          <a:blip r:embed="rId7"/>
          <a:stretch>
            <a:fillRect/>
          </a:stretch>
        </p:blipFill>
        <p:spPr>
          <a:xfrm flipH="1">
            <a:off x="-166321" y="2935463"/>
            <a:ext cx="1452223" cy="811318"/>
          </a:xfrm>
          <a:prstGeom prst="rect">
            <a:avLst/>
          </a:prstGeom>
        </p:spPr>
      </p:pic>
      <p:sp>
        <p:nvSpPr>
          <p:cNvPr id="14" name="TextBox 9">
            <a:extLst>
              <a:ext uri="{FF2B5EF4-FFF2-40B4-BE49-F238E27FC236}">
                <a16:creationId xmlns:a16="http://schemas.microsoft.com/office/drawing/2014/main" id="{629913C5-8E84-FB7A-7A13-EC897703628E}"/>
              </a:ext>
            </a:extLst>
          </p:cNvPr>
          <p:cNvSpPr txBox="1"/>
          <p:nvPr/>
        </p:nvSpPr>
        <p:spPr>
          <a:xfrm>
            <a:off x="5695688" y="1694587"/>
            <a:ext cx="3422554" cy="230832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rgbClr val="000000"/>
                </a:solidFill>
                <a:latin typeface="Karma"/>
                <a:ea typeface="Calibri"/>
                <a:cs typeface="Calibri"/>
              </a:rPr>
              <a:t>Excellent source for onboarding new staff</a:t>
            </a:r>
          </a:p>
          <a:p>
            <a:endParaRPr lang="en-US" dirty="0">
              <a:solidFill>
                <a:srgbClr val="000000"/>
              </a:solidFill>
              <a:latin typeface="Karma"/>
              <a:ea typeface="Calibri"/>
              <a:cs typeface="Calibri"/>
            </a:endParaRPr>
          </a:p>
          <a:p>
            <a:r>
              <a:rPr lang="en-US" dirty="0">
                <a:solidFill>
                  <a:srgbClr val="000000"/>
                </a:solidFill>
                <a:latin typeface="Karma"/>
                <a:ea typeface="Calibri"/>
                <a:cs typeface="Calibri"/>
              </a:rPr>
              <a:t>Detailed plans for responding to Emergency Outbreaks</a:t>
            </a:r>
          </a:p>
          <a:p>
            <a:endParaRPr lang="en-US" dirty="0">
              <a:solidFill>
                <a:srgbClr val="000000"/>
              </a:solidFill>
              <a:latin typeface="Karma"/>
              <a:ea typeface="Calibri"/>
              <a:cs typeface="Calibri"/>
            </a:endParaRPr>
          </a:p>
          <a:p>
            <a:r>
              <a:rPr lang="en-US" dirty="0">
                <a:solidFill>
                  <a:srgbClr val="000000"/>
                </a:solidFill>
                <a:latin typeface="Karma"/>
                <a:ea typeface="Calibri"/>
                <a:cs typeface="Calibri"/>
              </a:rPr>
              <a:t>Just check it out!</a:t>
            </a:r>
          </a:p>
          <a:p>
            <a:endParaRPr lang="en-US" dirty="0">
              <a:solidFill>
                <a:srgbClr val="000000"/>
              </a:solidFill>
              <a:latin typeface="Karma"/>
              <a:ea typeface="Calibri"/>
              <a:cs typeface="Calibri"/>
            </a:endParaRPr>
          </a:p>
        </p:txBody>
      </p:sp>
    </p:spTree>
    <p:extLst>
      <p:ext uri="{BB962C8B-B14F-4D97-AF65-F5344CB8AC3E}">
        <p14:creationId xmlns:p14="http://schemas.microsoft.com/office/powerpoint/2010/main" val="370375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57F752CE-26CC-DE02-BE38-73FE1912BA2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89AA32F-5692-4917-8415-EFA12D3EECB2}"/>
              </a:ext>
            </a:extLst>
          </p:cNvPr>
          <p:cNvPicPr>
            <a:picLocks noChangeAspect="1"/>
          </p:cNvPicPr>
          <p:nvPr/>
        </p:nvPicPr>
        <p:blipFill>
          <a:blip r:embed="rId3"/>
          <a:stretch>
            <a:fillRect/>
          </a:stretch>
        </p:blipFill>
        <p:spPr>
          <a:xfrm>
            <a:off x="7696072" y="2502865"/>
            <a:ext cx="4276725" cy="2333625"/>
          </a:xfrm>
          <a:prstGeom prst="rect">
            <a:avLst/>
          </a:prstGeom>
        </p:spPr>
      </p:pic>
      <p:pic>
        <p:nvPicPr>
          <p:cNvPr id="5" name="Picture 4">
            <a:extLst>
              <a:ext uri="{FF2B5EF4-FFF2-40B4-BE49-F238E27FC236}">
                <a16:creationId xmlns:a16="http://schemas.microsoft.com/office/drawing/2014/main" id="{54BA7A2F-9EF4-EA7D-64CD-06DF72ABE30A}"/>
              </a:ext>
            </a:extLst>
          </p:cNvPr>
          <p:cNvPicPr>
            <a:picLocks noChangeAspect="1"/>
          </p:cNvPicPr>
          <p:nvPr/>
        </p:nvPicPr>
        <p:blipFill>
          <a:blip r:embed="rId4"/>
          <a:stretch>
            <a:fillRect/>
          </a:stretch>
        </p:blipFill>
        <p:spPr>
          <a:xfrm rot="360000">
            <a:off x="834282" y="1293051"/>
            <a:ext cx="1552575" cy="752475"/>
          </a:xfrm>
          <a:prstGeom prst="rect">
            <a:avLst/>
          </a:prstGeom>
        </p:spPr>
      </p:pic>
      <p:sp>
        <p:nvSpPr>
          <p:cNvPr id="11" name="Slide Number Placeholder 4">
            <a:extLst>
              <a:ext uri="{FF2B5EF4-FFF2-40B4-BE49-F238E27FC236}">
                <a16:creationId xmlns:a16="http://schemas.microsoft.com/office/drawing/2014/main" id="{70F8C135-CBA2-C354-2166-4CA6CC517B25}"/>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21</a:t>
            </a:fld>
            <a:endParaRPr lang="en-US" b="0" dirty="0">
              <a:solidFill>
                <a:srgbClr val="3D5DAA"/>
              </a:solidFill>
              <a:latin typeface="Montserrat"/>
            </a:endParaRPr>
          </a:p>
        </p:txBody>
      </p:sp>
      <p:pic>
        <p:nvPicPr>
          <p:cNvPr id="2" name="Graphic 4" descr="A blue and white logo&#10;&#10;AI-generated content may be incorrect.">
            <a:extLst>
              <a:ext uri="{FF2B5EF4-FFF2-40B4-BE49-F238E27FC236}">
                <a16:creationId xmlns:a16="http://schemas.microsoft.com/office/drawing/2014/main" id="{1F97FFE5-C585-0712-189B-14B339EA9A12}"/>
              </a:ext>
            </a:extLst>
          </p:cNvPr>
          <p:cNvPicPr>
            <a:picLocks noChangeAspect="1"/>
          </p:cNvPicPr>
          <p:nvPr/>
        </p:nvPicPr>
        <p:blipFill>
          <a:blip r:embed="rId5"/>
          <a:stretch>
            <a:fillRect/>
          </a:stretch>
        </p:blipFill>
        <p:spPr>
          <a:xfrm>
            <a:off x="7967133" y="4649414"/>
            <a:ext cx="713262" cy="240084"/>
          </a:xfrm>
          <a:prstGeom prst="rect">
            <a:avLst/>
          </a:prstGeom>
        </p:spPr>
      </p:pic>
      <p:sp>
        <p:nvSpPr>
          <p:cNvPr id="7" name="Google Shape;69;p14">
            <a:extLst>
              <a:ext uri="{FF2B5EF4-FFF2-40B4-BE49-F238E27FC236}">
                <a16:creationId xmlns:a16="http://schemas.microsoft.com/office/drawing/2014/main" id="{D9464E6B-5869-B08E-F66A-48C037C8038F}"/>
              </a:ext>
            </a:extLst>
          </p:cNvPr>
          <p:cNvSpPr txBox="1"/>
          <p:nvPr/>
        </p:nvSpPr>
        <p:spPr>
          <a:xfrm>
            <a:off x="258187" y="1232796"/>
            <a:ext cx="8847176" cy="1457676"/>
          </a:xfrm>
          <a:prstGeom prst="rect">
            <a:avLst/>
          </a:prstGeom>
          <a:noFill/>
          <a:ln>
            <a:noFill/>
          </a:ln>
        </p:spPr>
        <p:txBody>
          <a:bodyPr spcFirstLastPara="1" wrap="square" lIns="91425" tIns="91425" rIns="91425" bIns="91425" anchor="t" anchorCtr="0">
            <a:spAutoFit/>
          </a:bodyPr>
          <a:lstStyle/>
          <a:p>
            <a:pPr>
              <a:lnSpc>
                <a:spcPct val="93500"/>
              </a:lnSpc>
            </a:pPr>
            <a:r>
              <a:rPr lang="en" sz="3600" b="1" dirty="0">
                <a:solidFill>
                  <a:srgbClr val="3D5DAA"/>
                </a:solidFill>
                <a:latin typeface="Montserrat"/>
                <a:ea typeface="Roboto"/>
                <a:cs typeface="Roboto"/>
                <a:sym typeface="Roboto"/>
              </a:rPr>
              <a:t>                       March 23 – 27, 2026</a:t>
            </a:r>
          </a:p>
          <a:p>
            <a:pPr>
              <a:lnSpc>
                <a:spcPct val="93500"/>
              </a:lnSpc>
            </a:pPr>
            <a:endParaRPr lang="en" sz="1600" b="1" dirty="0">
              <a:solidFill>
                <a:srgbClr val="3D5DAA"/>
              </a:solidFill>
              <a:latin typeface="Montserrat"/>
              <a:cs typeface="Roboto"/>
              <a:sym typeface="Roboto"/>
            </a:endParaRPr>
          </a:p>
          <a:p>
            <a:pPr>
              <a:lnSpc>
                <a:spcPct val="93500"/>
              </a:lnSpc>
            </a:pPr>
            <a:r>
              <a:rPr lang="en" sz="3600" b="1" dirty="0">
                <a:solidFill>
                  <a:srgbClr val="3D5DAA"/>
                </a:solidFill>
                <a:latin typeface="Montserrat"/>
                <a:cs typeface="Roboto"/>
                <a:sym typeface="Roboto"/>
              </a:rPr>
              <a:t>Portland, Oregon</a:t>
            </a:r>
            <a:endParaRPr lang="en-US" sz="3600" dirty="0">
              <a:solidFill>
                <a:srgbClr val="3D5DAA"/>
              </a:solidFill>
            </a:endParaRPr>
          </a:p>
        </p:txBody>
      </p:sp>
      <p:pic>
        <p:nvPicPr>
          <p:cNvPr id="14" name="Picture 13" descr="A cartoon of a bug&#10;&#10;AI-generated content may be incorrect.">
            <a:extLst>
              <a:ext uri="{FF2B5EF4-FFF2-40B4-BE49-F238E27FC236}">
                <a16:creationId xmlns:a16="http://schemas.microsoft.com/office/drawing/2014/main" id="{85B5F84B-7525-7441-C4CF-3FCB0E02308A}"/>
              </a:ext>
            </a:extLst>
          </p:cNvPr>
          <p:cNvPicPr>
            <a:picLocks noChangeAspect="1"/>
          </p:cNvPicPr>
          <p:nvPr/>
        </p:nvPicPr>
        <p:blipFill>
          <a:blip r:embed="rId6"/>
          <a:stretch>
            <a:fillRect/>
          </a:stretch>
        </p:blipFill>
        <p:spPr>
          <a:xfrm>
            <a:off x="4403028" y="2045595"/>
            <a:ext cx="2280969" cy="1274316"/>
          </a:xfrm>
          <a:prstGeom prst="rect">
            <a:avLst/>
          </a:prstGeom>
        </p:spPr>
      </p:pic>
      <p:pic>
        <p:nvPicPr>
          <p:cNvPr id="15" name="Picture 14" descr="A white thread on a black background&#10;&#10;AI-generated content may be incorrect.">
            <a:extLst>
              <a:ext uri="{FF2B5EF4-FFF2-40B4-BE49-F238E27FC236}">
                <a16:creationId xmlns:a16="http://schemas.microsoft.com/office/drawing/2014/main" id="{3EEA97C5-5536-5BD7-FC89-BFBA394B3E62}"/>
              </a:ext>
            </a:extLst>
          </p:cNvPr>
          <p:cNvPicPr>
            <a:picLocks noChangeAspect="1"/>
          </p:cNvPicPr>
          <p:nvPr/>
        </p:nvPicPr>
        <p:blipFill>
          <a:blip r:embed="rId7"/>
          <a:stretch>
            <a:fillRect/>
          </a:stretch>
        </p:blipFill>
        <p:spPr>
          <a:xfrm rot="-1500000">
            <a:off x="6595982" y="713695"/>
            <a:ext cx="2981258" cy="4019090"/>
          </a:xfrm>
          <a:prstGeom prst="rect">
            <a:avLst/>
          </a:prstGeom>
        </p:spPr>
      </p:pic>
      <p:pic>
        <p:nvPicPr>
          <p:cNvPr id="8" name="Picture 7">
            <a:extLst>
              <a:ext uri="{FF2B5EF4-FFF2-40B4-BE49-F238E27FC236}">
                <a16:creationId xmlns:a16="http://schemas.microsoft.com/office/drawing/2014/main" id="{2E17C1D7-5650-F3ED-C141-38A949D999B7}"/>
              </a:ext>
            </a:extLst>
          </p:cNvPr>
          <p:cNvPicPr>
            <a:picLocks noChangeAspect="1"/>
          </p:cNvPicPr>
          <p:nvPr/>
        </p:nvPicPr>
        <p:blipFill>
          <a:blip r:embed="rId8"/>
          <a:stretch>
            <a:fillRect/>
          </a:stretch>
        </p:blipFill>
        <p:spPr>
          <a:xfrm>
            <a:off x="-12879" y="44536"/>
            <a:ext cx="9144000" cy="1094153"/>
          </a:xfrm>
          <a:prstGeom prst="rect">
            <a:avLst/>
          </a:prstGeom>
        </p:spPr>
      </p:pic>
      <p:sp>
        <p:nvSpPr>
          <p:cNvPr id="10" name="TextBox 9">
            <a:extLst>
              <a:ext uri="{FF2B5EF4-FFF2-40B4-BE49-F238E27FC236}">
                <a16:creationId xmlns:a16="http://schemas.microsoft.com/office/drawing/2014/main" id="{B71CF66C-C51B-C02A-21D1-04FBAE40F8DE}"/>
              </a:ext>
            </a:extLst>
          </p:cNvPr>
          <p:cNvSpPr txBox="1"/>
          <p:nvPr/>
        </p:nvSpPr>
        <p:spPr>
          <a:xfrm>
            <a:off x="940706" y="3147973"/>
            <a:ext cx="3600748"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US" dirty="0">
                <a:solidFill>
                  <a:srgbClr val="000000"/>
                </a:solidFill>
                <a:latin typeface="Karma"/>
                <a:ea typeface="Calibri"/>
                <a:cs typeface="Calibri"/>
              </a:rPr>
              <a:t>Network from Colleagues from around the world</a:t>
            </a:r>
          </a:p>
          <a:p>
            <a:pPr marL="285750" indent="-285750">
              <a:buFont typeface="Arial" panose="020B0604020202020204" pitchFamily="34" charset="0"/>
              <a:buChar char="•"/>
            </a:pPr>
            <a:endParaRPr lang="en-US" dirty="0">
              <a:solidFill>
                <a:srgbClr val="000000"/>
              </a:solidFill>
              <a:latin typeface="Karma"/>
              <a:ea typeface="Calibri"/>
              <a:cs typeface="Calibri"/>
            </a:endParaRPr>
          </a:p>
          <a:p>
            <a:pPr marL="285750" indent="-285750">
              <a:buFont typeface="Arial" panose="020B0604020202020204" pitchFamily="34" charset="0"/>
              <a:buChar char="•"/>
            </a:pPr>
            <a:r>
              <a:rPr lang="en-US" dirty="0">
                <a:solidFill>
                  <a:srgbClr val="000000"/>
                </a:solidFill>
                <a:latin typeface="Karma"/>
                <a:ea typeface="Calibri"/>
                <a:cs typeface="Calibri"/>
              </a:rPr>
              <a:t>Dan will buy you a drink.</a:t>
            </a:r>
          </a:p>
          <a:p>
            <a:pPr marL="285750" indent="-285750">
              <a:buFont typeface="Arial" panose="020B0604020202020204" pitchFamily="34" charset="0"/>
              <a:buChar char="•"/>
            </a:pPr>
            <a:endParaRPr lang="en-US" dirty="0">
              <a:solidFill>
                <a:srgbClr val="000000"/>
              </a:solidFill>
              <a:latin typeface="Karma"/>
              <a:ea typeface="Calibri"/>
              <a:cs typeface="Calibri"/>
            </a:endParaRPr>
          </a:p>
          <a:p>
            <a:pPr marL="285750" indent="-285750">
              <a:buFont typeface="Arial" panose="020B0604020202020204" pitchFamily="34" charset="0"/>
              <a:buChar char="•"/>
            </a:pPr>
            <a:r>
              <a:rPr lang="en-US" dirty="0">
                <a:solidFill>
                  <a:srgbClr val="000000"/>
                </a:solidFill>
                <a:latin typeface="Karma"/>
                <a:ea typeface="Calibri"/>
                <a:cs typeface="Calibri"/>
              </a:rPr>
              <a:t>Learn Stuff! Have Fun!</a:t>
            </a:r>
          </a:p>
          <a:p>
            <a:pPr marL="285750" indent="-285750">
              <a:buFont typeface="Arial" panose="020B0604020202020204" pitchFamily="34" charset="0"/>
              <a:buChar char="•"/>
            </a:pPr>
            <a:endParaRPr lang="en-US" dirty="0">
              <a:solidFill>
                <a:srgbClr val="000000"/>
              </a:solidFill>
              <a:latin typeface="Karma"/>
              <a:ea typeface="Calibri"/>
              <a:cs typeface="Calibri"/>
            </a:endParaRPr>
          </a:p>
        </p:txBody>
      </p:sp>
      <p:sp>
        <p:nvSpPr>
          <p:cNvPr id="13" name="Google Shape;469;p25">
            <a:extLst>
              <a:ext uri="{FF2B5EF4-FFF2-40B4-BE49-F238E27FC236}">
                <a16:creationId xmlns:a16="http://schemas.microsoft.com/office/drawing/2014/main" id="{AE6A937C-7F3C-4D03-291B-EAFC13AAEE3B}"/>
              </a:ext>
            </a:extLst>
          </p:cNvPr>
          <p:cNvSpPr txBox="1"/>
          <p:nvPr/>
        </p:nvSpPr>
        <p:spPr>
          <a:xfrm>
            <a:off x="5235913" y="4678392"/>
            <a:ext cx="1622100" cy="3078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dk1"/>
                </a:solidFill>
                <a:latin typeface="Arial" panose="020B0604020202020204" pitchFamily="34" charset="0"/>
                <a:ea typeface="Gill Sans"/>
                <a:cs typeface="Arial" panose="020B0604020202020204" pitchFamily="34" charset="0"/>
                <a:sym typeface="Gill Sans"/>
              </a:rPr>
              <a:t>Register Here</a:t>
            </a:r>
            <a:endParaRPr dirty="0">
              <a:latin typeface="Arial" panose="020B0604020202020204" pitchFamily="34" charset="0"/>
              <a:ea typeface="Gill Sans"/>
              <a:cs typeface="Arial" panose="020B0604020202020204" pitchFamily="34" charset="0"/>
              <a:sym typeface="Gill Sans"/>
            </a:endParaRPr>
          </a:p>
        </p:txBody>
      </p:sp>
      <p:pic>
        <p:nvPicPr>
          <p:cNvPr id="4" name="Picture 3">
            <a:extLst>
              <a:ext uri="{FF2B5EF4-FFF2-40B4-BE49-F238E27FC236}">
                <a16:creationId xmlns:a16="http://schemas.microsoft.com/office/drawing/2014/main" id="{FD176FD6-B609-43D0-7084-9F3BC60052A7}"/>
              </a:ext>
            </a:extLst>
          </p:cNvPr>
          <p:cNvPicPr>
            <a:picLocks noChangeAspect="1"/>
          </p:cNvPicPr>
          <p:nvPr/>
        </p:nvPicPr>
        <p:blipFill>
          <a:blip r:embed="rId9"/>
          <a:stretch>
            <a:fillRect/>
          </a:stretch>
        </p:blipFill>
        <p:spPr>
          <a:xfrm>
            <a:off x="5401476" y="3380587"/>
            <a:ext cx="1290974" cy="1274316"/>
          </a:xfrm>
          <a:prstGeom prst="rect">
            <a:avLst/>
          </a:prstGeom>
        </p:spPr>
      </p:pic>
    </p:spTree>
    <p:extLst>
      <p:ext uri="{BB962C8B-B14F-4D97-AF65-F5344CB8AC3E}">
        <p14:creationId xmlns:p14="http://schemas.microsoft.com/office/powerpoint/2010/main" val="3730556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sp>
        <p:nvSpPr>
          <p:cNvPr id="69" name="Google Shape;69;p14">
            <a:extLst>
              <a:ext uri="{FF2B5EF4-FFF2-40B4-BE49-F238E27FC236}">
                <a16:creationId xmlns:a16="http://schemas.microsoft.com/office/drawing/2014/main" id="{40B371D2-C17E-2426-8331-7D50AD7E9F73}"/>
              </a:ext>
            </a:extLst>
          </p:cNvPr>
          <p:cNvSpPr txBox="1"/>
          <p:nvPr/>
        </p:nvSpPr>
        <p:spPr>
          <a:xfrm>
            <a:off x="533625" y="895488"/>
            <a:ext cx="7670309" cy="76325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cs typeface="Roboto"/>
                <a:sym typeface="Roboto"/>
              </a:rPr>
              <a:t>Thank you</a:t>
            </a:r>
            <a:endParaRPr lang="en-US" sz="4000" dirty="0">
              <a:solidFill>
                <a:srgbClr val="3D5DAA"/>
              </a:solidFill>
            </a:endParaRPr>
          </a:p>
        </p:txBody>
      </p:sp>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22</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4"/>
          <a:stretch>
            <a:fillRect/>
          </a:stretch>
        </p:blipFill>
        <p:spPr>
          <a:xfrm>
            <a:off x="7967133" y="4649414"/>
            <a:ext cx="713262" cy="240084"/>
          </a:xfrm>
          <a:prstGeom prst="rect">
            <a:avLst/>
          </a:prstGeom>
        </p:spPr>
      </p:pic>
      <p:sp>
        <p:nvSpPr>
          <p:cNvPr id="2" name="TextBox 9">
            <a:extLst>
              <a:ext uri="{FF2B5EF4-FFF2-40B4-BE49-F238E27FC236}">
                <a16:creationId xmlns:a16="http://schemas.microsoft.com/office/drawing/2014/main" id="{D6A58E74-4A37-34A4-DDE3-E08CDE983AF1}"/>
              </a:ext>
            </a:extLst>
          </p:cNvPr>
          <p:cNvSpPr txBox="1"/>
          <p:nvPr/>
        </p:nvSpPr>
        <p:spPr>
          <a:xfrm>
            <a:off x="1162920" y="3889234"/>
            <a:ext cx="681869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000000"/>
                </a:solidFill>
                <a:latin typeface="Karma"/>
                <a:ea typeface="Calibri"/>
                <a:cs typeface="Calibri"/>
              </a:rPr>
              <a:t>Dan Markowski     </a:t>
            </a:r>
            <a:r>
              <a:rPr lang="en-US" sz="2800" dirty="0" err="1">
                <a:solidFill>
                  <a:srgbClr val="000000"/>
                </a:solidFill>
                <a:latin typeface="Karma"/>
                <a:ea typeface="Calibri"/>
                <a:cs typeface="Calibri"/>
              </a:rPr>
              <a:t>amca.ta@mosquito.org</a:t>
            </a:r>
            <a:endParaRPr lang="en-US" dirty="0">
              <a:solidFill>
                <a:srgbClr val="000000"/>
              </a:solidFill>
              <a:cs typeface="Arial"/>
            </a:endParaRPr>
          </a:p>
        </p:txBody>
      </p:sp>
      <p:pic>
        <p:nvPicPr>
          <p:cNvPr id="3" name="Picture 2" descr="A cartoon of a bug&#10;&#10;AI-generated content may be incorrect.">
            <a:extLst>
              <a:ext uri="{FF2B5EF4-FFF2-40B4-BE49-F238E27FC236}">
                <a16:creationId xmlns:a16="http://schemas.microsoft.com/office/drawing/2014/main" id="{78B42FA3-A682-2BC0-1E9A-8346F8EC4DD1}"/>
              </a:ext>
            </a:extLst>
          </p:cNvPr>
          <p:cNvPicPr>
            <a:picLocks noChangeAspect="1"/>
          </p:cNvPicPr>
          <p:nvPr/>
        </p:nvPicPr>
        <p:blipFill>
          <a:blip r:embed="rId5"/>
          <a:stretch>
            <a:fillRect/>
          </a:stretch>
        </p:blipFill>
        <p:spPr>
          <a:xfrm rot="20869585">
            <a:off x="3431515" y="2797920"/>
            <a:ext cx="2280969" cy="1274316"/>
          </a:xfrm>
          <a:prstGeom prst="rect">
            <a:avLst/>
          </a:prstGeom>
        </p:spPr>
      </p:pic>
      <p:pic>
        <p:nvPicPr>
          <p:cNvPr id="4" name="Picture 3" descr="A white thread on a black background&#10;&#10;AI-generated content may be incorrect.">
            <a:extLst>
              <a:ext uri="{FF2B5EF4-FFF2-40B4-BE49-F238E27FC236}">
                <a16:creationId xmlns:a16="http://schemas.microsoft.com/office/drawing/2014/main" id="{CFB4BBB2-24BA-8988-B374-DF34D04725AF}"/>
              </a:ext>
            </a:extLst>
          </p:cNvPr>
          <p:cNvPicPr>
            <a:picLocks noChangeAspect="1"/>
          </p:cNvPicPr>
          <p:nvPr/>
        </p:nvPicPr>
        <p:blipFill>
          <a:blip r:embed="rId6"/>
          <a:stretch>
            <a:fillRect/>
          </a:stretch>
        </p:blipFill>
        <p:spPr>
          <a:xfrm rot="-1500000">
            <a:off x="5214463" y="804093"/>
            <a:ext cx="5309097" cy="4217397"/>
          </a:xfrm>
          <a:prstGeom prst="rect">
            <a:avLst/>
          </a:prstGeom>
        </p:spPr>
      </p:pic>
      <p:pic>
        <p:nvPicPr>
          <p:cNvPr id="7" name="Picture 6">
            <a:extLst>
              <a:ext uri="{FF2B5EF4-FFF2-40B4-BE49-F238E27FC236}">
                <a16:creationId xmlns:a16="http://schemas.microsoft.com/office/drawing/2014/main" id="{D20412EF-A9D4-2589-6C3C-75D02BF19C3B}"/>
              </a:ext>
            </a:extLst>
          </p:cNvPr>
          <p:cNvPicPr>
            <a:picLocks noChangeAspect="1"/>
          </p:cNvPicPr>
          <p:nvPr/>
        </p:nvPicPr>
        <p:blipFill>
          <a:blip r:embed="rId7"/>
          <a:stretch>
            <a:fillRect/>
          </a:stretch>
        </p:blipFill>
        <p:spPr>
          <a:xfrm>
            <a:off x="1726454" y="1821489"/>
            <a:ext cx="1270000" cy="1905000"/>
          </a:xfrm>
          <a:prstGeom prst="rect">
            <a:avLst/>
          </a:prstGeom>
          <a:effectLst>
            <a:glow rad="317500">
              <a:schemeClr val="accent2">
                <a:satMod val="175000"/>
                <a:alpha val="20000"/>
              </a:schemeClr>
            </a:glow>
          </a:effectLst>
        </p:spPr>
      </p:pic>
    </p:spTree>
    <p:extLst>
      <p:ext uri="{BB962C8B-B14F-4D97-AF65-F5344CB8AC3E}">
        <p14:creationId xmlns:p14="http://schemas.microsoft.com/office/powerpoint/2010/main" val="2494436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4"/>
          <a:stretch>
            <a:fillRect/>
          </a:stretch>
        </p:blipFill>
        <p:spPr>
          <a:xfrm rot="360000">
            <a:off x="7729289" y="79084"/>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5"/>
          <a:stretch>
            <a:fillRect/>
          </a:stretch>
        </p:blipFill>
        <p:spPr>
          <a:xfrm>
            <a:off x="-3906829" y="2363761"/>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3</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6"/>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7670309" cy="76325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ea typeface="Roboto"/>
                <a:cs typeface="Roboto"/>
                <a:sym typeface="Roboto"/>
              </a:rPr>
              <a:t>AMCA’s Board of Directors</a:t>
            </a:r>
            <a:endParaRPr lang="en-US" sz="4000" dirty="0">
              <a:solidFill>
                <a:srgbClr val="3D5DAA"/>
              </a:solidFill>
            </a:endParaRPr>
          </a:p>
        </p:txBody>
      </p:sp>
      <p:grpSp>
        <p:nvGrpSpPr>
          <p:cNvPr id="51" name="Group 50">
            <a:extLst>
              <a:ext uri="{FF2B5EF4-FFF2-40B4-BE49-F238E27FC236}">
                <a16:creationId xmlns:a16="http://schemas.microsoft.com/office/drawing/2014/main" id="{C693FBFD-9434-C64A-1D90-A11E6A67FC07}"/>
              </a:ext>
            </a:extLst>
          </p:cNvPr>
          <p:cNvGrpSpPr/>
          <p:nvPr/>
        </p:nvGrpSpPr>
        <p:grpSpPr>
          <a:xfrm>
            <a:off x="5404062" y="1517128"/>
            <a:ext cx="1352463" cy="2568288"/>
            <a:chOff x="5482341" y="1503273"/>
            <a:chExt cx="1352463" cy="2568288"/>
          </a:xfrm>
        </p:grpSpPr>
        <p:sp>
          <p:nvSpPr>
            <p:cNvPr id="18" name="Google Shape;137;p3">
              <a:extLst>
                <a:ext uri="{FF2B5EF4-FFF2-40B4-BE49-F238E27FC236}">
                  <a16:creationId xmlns:a16="http://schemas.microsoft.com/office/drawing/2014/main" id="{B9298285-BC38-8B4A-59A3-359786512A35}"/>
                </a:ext>
              </a:extLst>
            </p:cNvPr>
            <p:cNvSpPr txBox="1"/>
            <p:nvPr/>
          </p:nvSpPr>
          <p:spPr>
            <a:xfrm>
              <a:off x="5482341" y="3489681"/>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Rui-De </a:t>
              </a:r>
              <a:r>
                <a:rPr lang="en-US" sz="1200" b="0" i="0" u="none" strike="noStrike" cap="none" dirty="0" err="1">
                  <a:solidFill>
                    <a:srgbClr val="1F3864"/>
                  </a:solidFill>
                  <a:latin typeface="Calibri"/>
                  <a:ea typeface="Calibri"/>
                  <a:cs typeface="Calibri"/>
                  <a:sym typeface="Calibri"/>
                </a:rPr>
                <a:t>Xue</a:t>
              </a:r>
              <a:r>
                <a:rPr lang="en-US" sz="1200" b="0" i="0" u="none" strike="noStrike" cap="none" dirty="0">
                  <a:solidFill>
                    <a:srgbClr val="1F3864"/>
                  </a:solidFill>
                  <a:latin typeface="Calibri"/>
                  <a:ea typeface="Calibri"/>
                  <a:cs typeface="Calibri"/>
                  <a:sym typeface="Calibri"/>
                </a:rPr>
                <a:t>, PhD</a:t>
              </a:r>
              <a:endParaRPr dirty="0"/>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Past President</a:t>
              </a:r>
              <a:endParaRPr dirty="0"/>
            </a:p>
          </p:txBody>
        </p:sp>
        <p:pic>
          <p:nvPicPr>
            <p:cNvPr id="27" name="Picture 26">
              <a:extLst>
                <a:ext uri="{FF2B5EF4-FFF2-40B4-BE49-F238E27FC236}">
                  <a16:creationId xmlns:a16="http://schemas.microsoft.com/office/drawing/2014/main" id="{260C6C3F-CB4F-F508-C8AC-F68483CEAD9C}"/>
                </a:ext>
              </a:extLst>
            </p:cNvPr>
            <p:cNvPicPr>
              <a:picLocks noChangeAspect="1"/>
            </p:cNvPicPr>
            <p:nvPr/>
          </p:nvPicPr>
          <p:blipFill>
            <a:blip r:embed="rId7"/>
            <a:stretch>
              <a:fillRect/>
            </a:stretch>
          </p:blipFill>
          <p:spPr>
            <a:xfrm>
              <a:off x="5523572" y="1503273"/>
              <a:ext cx="1270000" cy="1905000"/>
            </a:xfrm>
            <a:prstGeom prst="rect">
              <a:avLst/>
            </a:prstGeom>
            <a:ln w="25400">
              <a:solidFill>
                <a:srgbClr val="CA6F37"/>
              </a:solidFill>
            </a:ln>
          </p:spPr>
        </p:pic>
      </p:grpSp>
      <p:grpSp>
        <p:nvGrpSpPr>
          <p:cNvPr id="54" name="Group 53">
            <a:extLst>
              <a:ext uri="{FF2B5EF4-FFF2-40B4-BE49-F238E27FC236}">
                <a16:creationId xmlns:a16="http://schemas.microsoft.com/office/drawing/2014/main" id="{DF9A41CB-9CEF-F41A-813E-7BADEFAF4F68}"/>
              </a:ext>
            </a:extLst>
          </p:cNvPr>
          <p:cNvGrpSpPr/>
          <p:nvPr/>
        </p:nvGrpSpPr>
        <p:grpSpPr>
          <a:xfrm>
            <a:off x="795829" y="1517128"/>
            <a:ext cx="1352463" cy="2568288"/>
            <a:chOff x="837394" y="1503273"/>
            <a:chExt cx="1352463" cy="2568288"/>
          </a:xfrm>
        </p:grpSpPr>
        <p:sp>
          <p:nvSpPr>
            <p:cNvPr id="19" name="Google Shape;141;p3">
              <a:extLst>
                <a:ext uri="{FF2B5EF4-FFF2-40B4-BE49-F238E27FC236}">
                  <a16:creationId xmlns:a16="http://schemas.microsoft.com/office/drawing/2014/main" id="{B3DFBA2F-EC24-261D-0EA4-0593F566E368}"/>
                </a:ext>
              </a:extLst>
            </p:cNvPr>
            <p:cNvSpPr txBox="1"/>
            <p:nvPr/>
          </p:nvSpPr>
          <p:spPr>
            <a:xfrm>
              <a:off x="837394" y="3489681"/>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err="1">
                  <a:solidFill>
                    <a:srgbClr val="1F3864"/>
                  </a:solidFill>
                  <a:latin typeface="Calibri"/>
                  <a:ea typeface="Calibri"/>
                  <a:cs typeface="Calibri"/>
                  <a:sym typeface="Calibri"/>
                </a:rPr>
                <a:t>Herff</a:t>
              </a:r>
              <a:r>
                <a:rPr lang="en-US" sz="1200" b="0" i="0" u="none" strike="noStrike" cap="none" dirty="0">
                  <a:solidFill>
                    <a:srgbClr val="1F3864"/>
                  </a:solidFill>
                  <a:latin typeface="Calibri"/>
                  <a:ea typeface="Calibri"/>
                  <a:cs typeface="Calibri"/>
                  <a:sym typeface="Calibri"/>
                </a:rPr>
                <a:t> Jones</a:t>
              </a:r>
              <a:endParaRPr dirty="0"/>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AMCA President</a:t>
              </a:r>
              <a:endParaRPr dirty="0"/>
            </a:p>
          </p:txBody>
        </p:sp>
        <p:pic>
          <p:nvPicPr>
            <p:cNvPr id="29" name="Picture 28">
              <a:extLst>
                <a:ext uri="{FF2B5EF4-FFF2-40B4-BE49-F238E27FC236}">
                  <a16:creationId xmlns:a16="http://schemas.microsoft.com/office/drawing/2014/main" id="{D40DA07D-B47F-2104-088F-35D0825E469F}"/>
                </a:ext>
              </a:extLst>
            </p:cNvPr>
            <p:cNvPicPr>
              <a:picLocks noChangeAspect="1"/>
            </p:cNvPicPr>
            <p:nvPr/>
          </p:nvPicPr>
          <p:blipFill>
            <a:blip r:embed="rId8"/>
            <a:stretch>
              <a:fillRect/>
            </a:stretch>
          </p:blipFill>
          <p:spPr>
            <a:xfrm>
              <a:off x="878625" y="1503273"/>
              <a:ext cx="1270000" cy="1905000"/>
            </a:xfrm>
            <a:prstGeom prst="rect">
              <a:avLst/>
            </a:prstGeom>
            <a:ln w="25400">
              <a:solidFill>
                <a:srgbClr val="CA6F37"/>
              </a:solidFill>
            </a:ln>
          </p:spPr>
        </p:pic>
      </p:grpSp>
      <p:grpSp>
        <p:nvGrpSpPr>
          <p:cNvPr id="53" name="Group 52">
            <a:extLst>
              <a:ext uri="{FF2B5EF4-FFF2-40B4-BE49-F238E27FC236}">
                <a16:creationId xmlns:a16="http://schemas.microsoft.com/office/drawing/2014/main" id="{B2E6B453-4E8A-EE2B-6151-4B646EF805B9}"/>
              </a:ext>
            </a:extLst>
          </p:cNvPr>
          <p:cNvGrpSpPr/>
          <p:nvPr/>
        </p:nvGrpSpPr>
        <p:grpSpPr>
          <a:xfrm>
            <a:off x="2331907" y="1517128"/>
            <a:ext cx="1352463" cy="2568288"/>
            <a:chOff x="2364857" y="1503273"/>
            <a:chExt cx="1352463" cy="2568288"/>
          </a:xfrm>
        </p:grpSpPr>
        <p:sp>
          <p:nvSpPr>
            <p:cNvPr id="14" name="Google Shape;125;p3">
              <a:extLst>
                <a:ext uri="{FF2B5EF4-FFF2-40B4-BE49-F238E27FC236}">
                  <a16:creationId xmlns:a16="http://schemas.microsoft.com/office/drawing/2014/main" id="{411F5B14-6309-9225-C073-85D2398713E8}"/>
                </a:ext>
              </a:extLst>
            </p:cNvPr>
            <p:cNvSpPr txBox="1"/>
            <p:nvPr/>
          </p:nvSpPr>
          <p:spPr>
            <a:xfrm>
              <a:off x="2364857" y="3489681"/>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err="1">
                  <a:solidFill>
                    <a:srgbClr val="1F3864"/>
                  </a:solidFill>
                  <a:latin typeface="Calibri"/>
                  <a:ea typeface="Calibri"/>
                  <a:cs typeface="Calibri"/>
                  <a:sym typeface="Calibri"/>
                </a:rPr>
                <a:t>Isik</a:t>
              </a:r>
              <a:r>
                <a:rPr lang="en-US" sz="1200" b="0" i="0" u="none" strike="noStrike" cap="none" dirty="0">
                  <a:solidFill>
                    <a:srgbClr val="1F3864"/>
                  </a:solidFill>
                  <a:latin typeface="Calibri"/>
                  <a:ea typeface="Calibri"/>
                  <a:cs typeface="Calibri"/>
                  <a:sym typeface="Calibri"/>
                </a:rPr>
                <a:t> </a:t>
              </a:r>
              <a:r>
                <a:rPr lang="en-US" sz="1200" b="0" i="0" u="none" strike="noStrike" cap="none" dirty="0" err="1">
                  <a:solidFill>
                    <a:srgbClr val="1F3864"/>
                  </a:solidFill>
                  <a:latin typeface="Calibri"/>
                  <a:ea typeface="Calibri"/>
                  <a:cs typeface="Calibri"/>
                  <a:sym typeface="Calibri"/>
                </a:rPr>
                <a:t>Unlu</a:t>
              </a:r>
              <a:endParaRPr lang="en-US" sz="1200" b="0" i="0" u="none" strike="noStrike" cap="none" dirty="0">
                <a:solidFill>
                  <a:srgbClr val="1F3864"/>
                </a:solidFill>
                <a:latin typeface="Calibri"/>
                <a:ea typeface="Calibri"/>
                <a:cs typeface="Calibri"/>
                <a:sym typeface="Calibri"/>
              </a:endParaRPr>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President-Elect</a:t>
              </a:r>
              <a:endParaRPr dirty="0"/>
            </a:p>
          </p:txBody>
        </p:sp>
        <p:pic>
          <p:nvPicPr>
            <p:cNvPr id="31" name="Picture 30">
              <a:extLst>
                <a:ext uri="{FF2B5EF4-FFF2-40B4-BE49-F238E27FC236}">
                  <a16:creationId xmlns:a16="http://schemas.microsoft.com/office/drawing/2014/main" id="{41209591-6F66-82BE-5BA4-E4AF25B74A61}"/>
                </a:ext>
              </a:extLst>
            </p:cNvPr>
            <p:cNvPicPr>
              <a:picLocks noChangeAspect="1"/>
            </p:cNvPicPr>
            <p:nvPr/>
          </p:nvPicPr>
          <p:blipFill>
            <a:blip r:embed="rId9"/>
            <a:stretch>
              <a:fillRect/>
            </a:stretch>
          </p:blipFill>
          <p:spPr>
            <a:xfrm>
              <a:off x="2406088" y="1503273"/>
              <a:ext cx="1270000" cy="1905000"/>
            </a:xfrm>
            <a:prstGeom prst="rect">
              <a:avLst/>
            </a:prstGeom>
            <a:ln w="25400">
              <a:solidFill>
                <a:srgbClr val="CA6F37"/>
              </a:solidFill>
            </a:ln>
          </p:spPr>
        </p:pic>
      </p:grpSp>
      <p:grpSp>
        <p:nvGrpSpPr>
          <p:cNvPr id="52" name="Group 51">
            <a:extLst>
              <a:ext uri="{FF2B5EF4-FFF2-40B4-BE49-F238E27FC236}">
                <a16:creationId xmlns:a16="http://schemas.microsoft.com/office/drawing/2014/main" id="{7E0F6BD6-0CB9-5905-0260-DAF8CFEB543C}"/>
              </a:ext>
            </a:extLst>
          </p:cNvPr>
          <p:cNvGrpSpPr/>
          <p:nvPr/>
        </p:nvGrpSpPr>
        <p:grpSpPr>
          <a:xfrm>
            <a:off x="3867985" y="1517128"/>
            <a:ext cx="1352463" cy="2568288"/>
            <a:chOff x="3827218" y="1503273"/>
            <a:chExt cx="1352463" cy="2568288"/>
          </a:xfrm>
        </p:grpSpPr>
        <p:sp>
          <p:nvSpPr>
            <p:cNvPr id="21" name="Google Shape;146;p3">
              <a:extLst>
                <a:ext uri="{FF2B5EF4-FFF2-40B4-BE49-F238E27FC236}">
                  <a16:creationId xmlns:a16="http://schemas.microsoft.com/office/drawing/2014/main" id="{31E0ACF7-4A56-9540-7C6E-2D0725FE1743}"/>
                </a:ext>
              </a:extLst>
            </p:cNvPr>
            <p:cNvSpPr txBox="1"/>
            <p:nvPr/>
          </p:nvSpPr>
          <p:spPr>
            <a:xfrm>
              <a:off x="3827218" y="3489681"/>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Joel Buettner</a:t>
              </a:r>
              <a:endParaRPr sz="1200" b="0" i="0" u="none" strike="noStrike" cap="none" dirty="0">
                <a:solidFill>
                  <a:srgbClr val="1F3864"/>
                </a:solidFill>
                <a:latin typeface="Calibri"/>
                <a:ea typeface="Calibri"/>
                <a:cs typeface="Calibri"/>
                <a:sym typeface="Calibri"/>
              </a:endParaRPr>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Vice President</a:t>
              </a:r>
              <a:endParaRPr dirty="0"/>
            </a:p>
          </p:txBody>
        </p:sp>
        <p:pic>
          <p:nvPicPr>
            <p:cNvPr id="33" name="Picture 32">
              <a:extLst>
                <a:ext uri="{FF2B5EF4-FFF2-40B4-BE49-F238E27FC236}">
                  <a16:creationId xmlns:a16="http://schemas.microsoft.com/office/drawing/2014/main" id="{5F1A6CDB-7995-2BED-FCC2-7A4993FA3CF2}"/>
                </a:ext>
              </a:extLst>
            </p:cNvPr>
            <p:cNvPicPr>
              <a:picLocks noChangeAspect="1"/>
            </p:cNvPicPr>
            <p:nvPr/>
          </p:nvPicPr>
          <p:blipFill>
            <a:blip r:embed="rId10"/>
            <a:stretch>
              <a:fillRect/>
            </a:stretch>
          </p:blipFill>
          <p:spPr>
            <a:xfrm>
              <a:off x="3868449" y="1503273"/>
              <a:ext cx="1270000" cy="1905000"/>
            </a:xfrm>
            <a:prstGeom prst="rect">
              <a:avLst/>
            </a:prstGeom>
            <a:ln w="25400">
              <a:solidFill>
                <a:srgbClr val="CA6F37"/>
              </a:solidFill>
            </a:ln>
          </p:spPr>
        </p:pic>
      </p:grpSp>
      <p:grpSp>
        <p:nvGrpSpPr>
          <p:cNvPr id="57" name="Group 56">
            <a:extLst>
              <a:ext uri="{FF2B5EF4-FFF2-40B4-BE49-F238E27FC236}">
                <a16:creationId xmlns:a16="http://schemas.microsoft.com/office/drawing/2014/main" id="{8BCD37F3-050F-9D38-1966-4E908F6D73E3}"/>
              </a:ext>
            </a:extLst>
          </p:cNvPr>
          <p:cNvGrpSpPr/>
          <p:nvPr/>
        </p:nvGrpSpPr>
        <p:grpSpPr>
          <a:xfrm>
            <a:off x="6940139" y="1517128"/>
            <a:ext cx="1352463" cy="2568288"/>
            <a:chOff x="6940139" y="1517128"/>
            <a:chExt cx="1352463" cy="2568288"/>
          </a:xfrm>
        </p:grpSpPr>
        <p:sp>
          <p:nvSpPr>
            <p:cNvPr id="12" name="Google Shape;123;p3">
              <a:extLst>
                <a:ext uri="{FF2B5EF4-FFF2-40B4-BE49-F238E27FC236}">
                  <a16:creationId xmlns:a16="http://schemas.microsoft.com/office/drawing/2014/main" id="{3A7227EB-92A1-148D-06A9-C5F4F305A10C}"/>
                </a:ext>
              </a:extLst>
            </p:cNvPr>
            <p:cNvSpPr txBox="1"/>
            <p:nvPr/>
          </p:nvSpPr>
          <p:spPr>
            <a:xfrm>
              <a:off x="6940139" y="3503536"/>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Gary Goodman</a:t>
              </a:r>
              <a:endParaRPr dirty="0"/>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Treasurer</a:t>
              </a:r>
              <a:endParaRPr dirty="0"/>
            </a:p>
          </p:txBody>
        </p:sp>
        <p:pic>
          <p:nvPicPr>
            <p:cNvPr id="35" name="Picture 34">
              <a:extLst>
                <a:ext uri="{FF2B5EF4-FFF2-40B4-BE49-F238E27FC236}">
                  <a16:creationId xmlns:a16="http://schemas.microsoft.com/office/drawing/2014/main" id="{2F2438E6-595F-E99F-8DF4-A98FBB952362}"/>
                </a:ext>
              </a:extLst>
            </p:cNvPr>
            <p:cNvPicPr>
              <a:picLocks noChangeAspect="1"/>
            </p:cNvPicPr>
            <p:nvPr/>
          </p:nvPicPr>
          <p:blipFill>
            <a:blip r:embed="rId11"/>
            <a:stretch>
              <a:fillRect/>
            </a:stretch>
          </p:blipFill>
          <p:spPr>
            <a:xfrm>
              <a:off x="6946417" y="1517128"/>
              <a:ext cx="1339907" cy="1905000"/>
            </a:xfrm>
            <a:prstGeom prst="rect">
              <a:avLst/>
            </a:prstGeom>
            <a:ln w="25400">
              <a:solidFill>
                <a:srgbClr val="CA6F37"/>
              </a:solidFill>
            </a:ln>
          </p:spPr>
        </p:pic>
      </p:grpSp>
      <p:sp>
        <p:nvSpPr>
          <p:cNvPr id="56" name="TextBox 55">
            <a:extLst>
              <a:ext uri="{FF2B5EF4-FFF2-40B4-BE49-F238E27FC236}">
                <a16:creationId xmlns:a16="http://schemas.microsoft.com/office/drawing/2014/main" id="{7F5D883D-AF3C-F063-0379-6B2A074B4C6F}"/>
              </a:ext>
            </a:extLst>
          </p:cNvPr>
          <p:cNvSpPr txBox="1"/>
          <p:nvPr/>
        </p:nvSpPr>
        <p:spPr>
          <a:xfrm>
            <a:off x="3159673" y="4229921"/>
            <a:ext cx="2771371" cy="307777"/>
          </a:xfrm>
          <a:prstGeom prst="rect">
            <a:avLst/>
          </a:prstGeom>
          <a:noFill/>
        </p:spPr>
        <p:txBody>
          <a:bodyPr wrap="square">
            <a:spAutoFit/>
          </a:bodyPr>
          <a:lstStyle/>
          <a:p>
            <a:pPr algn="ctr"/>
            <a:r>
              <a:rPr lang="en-US" sz="1400" dirty="0">
                <a:solidFill>
                  <a:srgbClr val="000000"/>
                </a:solidFill>
                <a:latin typeface="Karma"/>
                <a:ea typeface="Calibri"/>
                <a:cs typeface="Calibri"/>
              </a:rPr>
              <a:t>Executive Board Members</a:t>
            </a:r>
          </a:p>
        </p:txBody>
      </p:sp>
    </p:spTree>
    <p:extLst>
      <p:ext uri="{BB962C8B-B14F-4D97-AF65-F5344CB8AC3E}">
        <p14:creationId xmlns:p14="http://schemas.microsoft.com/office/powerpoint/2010/main" val="2222243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3"/>
          <a:stretch>
            <a:fillRect/>
          </a:stretch>
        </p:blipFill>
        <p:spPr>
          <a:xfrm rot="360000">
            <a:off x="7729289" y="79084"/>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4"/>
          <a:stretch>
            <a:fillRect/>
          </a:stretch>
        </p:blipFill>
        <p:spPr>
          <a:xfrm>
            <a:off x="-3160727" y="934853"/>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4</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5"/>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7670309" cy="76325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ea typeface="Roboto"/>
                <a:cs typeface="Roboto"/>
                <a:sym typeface="Roboto"/>
              </a:rPr>
              <a:t>AMCA’s Board of Directors</a:t>
            </a:r>
            <a:endParaRPr lang="en-US" sz="4000" dirty="0">
              <a:solidFill>
                <a:srgbClr val="3D5DAA"/>
              </a:solidFill>
            </a:endParaRPr>
          </a:p>
        </p:txBody>
      </p:sp>
      <p:grpSp>
        <p:nvGrpSpPr>
          <p:cNvPr id="51" name="Group 50">
            <a:extLst>
              <a:ext uri="{FF2B5EF4-FFF2-40B4-BE49-F238E27FC236}">
                <a16:creationId xmlns:a16="http://schemas.microsoft.com/office/drawing/2014/main" id="{05516600-51B1-2C82-DBD6-26FF939F51EB}"/>
              </a:ext>
            </a:extLst>
          </p:cNvPr>
          <p:cNvGrpSpPr/>
          <p:nvPr/>
        </p:nvGrpSpPr>
        <p:grpSpPr>
          <a:xfrm>
            <a:off x="2800744" y="1043668"/>
            <a:ext cx="1352463" cy="1930656"/>
            <a:chOff x="2800744" y="1040209"/>
            <a:chExt cx="1352463" cy="1930656"/>
          </a:xfrm>
        </p:grpSpPr>
        <p:sp>
          <p:nvSpPr>
            <p:cNvPr id="2" name="Google Shape;113;p3">
              <a:extLst>
                <a:ext uri="{FF2B5EF4-FFF2-40B4-BE49-F238E27FC236}">
                  <a16:creationId xmlns:a16="http://schemas.microsoft.com/office/drawing/2014/main" id="{BB0B281F-A952-5078-861A-C5FDC167F15C}"/>
                </a:ext>
              </a:extLst>
            </p:cNvPr>
            <p:cNvSpPr txBox="1">
              <a:spLocks/>
            </p:cNvSpPr>
            <p:nvPr/>
          </p:nvSpPr>
          <p:spPr>
            <a:xfrm>
              <a:off x="2800744" y="2388985"/>
              <a:ext cx="1352463" cy="581880"/>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rgbClr val="1F3864"/>
                </a:buClr>
                <a:buSzPts val="1200"/>
              </a:pPr>
              <a:r>
                <a:rPr lang="en-US" sz="1200" dirty="0" err="1">
                  <a:solidFill>
                    <a:srgbClr val="1F3864"/>
                  </a:solidFill>
                </a:rPr>
                <a:t>Broox</a:t>
              </a:r>
              <a:r>
                <a:rPr lang="en-US" sz="1200" dirty="0">
                  <a:solidFill>
                    <a:srgbClr val="1F3864"/>
                  </a:solidFill>
                </a:rPr>
                <a:t> </a:t>
              </a:r>
              <a:r>
                <a:rPr lang="en-US" sz="1200" dirty="0" err="1">
                  <a:solidFill>
                    <a:srgbClr val="1F3864"/>
                  </a:solidFill>
                </a:rPr>
                <a:t>Boze</a:t>
              </a:r>
              <a:r>
                <a:rPr lang="en-US" sz="1200" dirty="0">
                  <a:solidFill>
                    <a:srgbClr val="1F3864"/>
                  </a:solidFill>
                </a:rPr>
                <a:t>, PhD</a:t>
              </a:r>
              <a:endParaRPr lang="en-US" dirty="0"/>
            </a:p>
            <a:p>
              <a:pPr algn="ctr">
                <a:buClr>
                  <a:srgbClr val="1F3864"/>
                </a:buClr>
                <a:buSzPts val="1200"/>
              </a:pPr>
              <a:r>
                <a:rPr lang="en-US" sz="1200" dirty="0">
                  <a:solidFill>
                    <a:srgbClr val="1F3864"/>
                  </a:solidFill>
                </a:rPr>
                <a:t>Industry Director</a:t>
              </a:r>
            </a:p>
          </p:txBody>
        </p:sp>
        <p:pic>
          <p:nvPicPr>
            <p:cNvPr id="37" name="Picture 36">
              <a:extLst>
                <a:ext uri="{FF2B5EF4-FFF2-40B4-BE49-F238E27FC236}">
                  <a16:creationId xmlns:a16="http://schemas.microsoft.com/office/drawing/2014/main" id="{E0F080B1-FBAF-39E4-8B9A-08B98AA52C32}"/>
                </a:ext>
              </a:extLst>
            </p:cNvPr>
            <p:cNvPicPr>
              <a:picLocks noChangeAspect="1"/>
            </p:cNvPicPr>
            <p:nvPr/>
          </p:nvPicPr>
          <p:blipFill>
            <a:blip r:embed="rId6"/>
            <a:stretch>
              <a:fillRect/>
            </a:stretch>
          </p:blipFill>
          <p:spPr>
            <a:xfrm>
              <a:off x="3021102" y="1040209"/>
              <a:ext cx="911747" cy="1333500"/>
            </a:xfrm>
            <a:prstGeom prst="rect">
              <a:avLst/>
            </a:prstGeom>
          </p:spPr>
        </p:pic>
      </p:grpSp>
      <p:grpSp>
        <p:nvGrpSpPr>
          <p:cNvPr id="32" name="Group 31">
            <a:extLst>
              <a:ext uri="{FF2B5EF4-FFF2-40B4-BE49-F238E27FC236}">
                <a16:creationId xmlns:a16="http://schemas.microsoft.com/office/drawing/2014/main" id="{1DA67CC7-97E1-D2BB-53B6-29A72D9C19DA}"/>
              </a:ext>
            </a:extLst>
          </p:cNvPr>
          <p:cNvGrpSpPr/>
          <p:nvPr/>
        </p:nvGrpSpPr>
        <p:grpSpPr>
          <a:xfrm>
            <a:off x="910940" y="1054044"/>
            <a:ext cx="1957959" cy="1916821"/>
            <a:chOff x="263835" y="1228709"/>
            <a:chExt cx="1957959" cy="1916821"/>
          </a:xfrm>
        </p:grpSpPr>
        <p:sp>
          <p:nvSpPr>
            <p:cNvPr id="22" name="Google Shape;149;p3">
              <a:extLst>
                <a:ext uri="{FF2B5EF4-FFF2-40B4-BE49-F238E27FC236}">
                  <a16:creationId xmlns:a16="http://schemas.microsoft.com/office/drawing/2014/main" id="{4809C430-0182-43B9-A4C3-5BE86EFEF3EA}"/>
                </a:ext>
              </a:extLst>
            </p:cNvPr>
            <p:cNvSpPr txBox="1"/>
            <p:nvPr/>
          </p:nvSpPr>
          <p:spPr>
            <a:xfrm>
              <a:off x="263835" y="2563650"/>
              <a:ext cx="1957959"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err="1">
                  <a:solidFill>
                    <a:srgbClr val="1F3864"/>
                  </a:solidFill>
                  <a:latin typeface="Calibri"/>
                  <a:ea typeface="Calibri"/>
                  <a:cs typeface="Calibri"/>
                  <a:sym typeface="Calibri"/>
                </a:rPr>
                <a:t>Grifith</a:t>
              </a:r>
              <a:r>
                <a:rPr lang="en-US" sz="1200" b="0" i="0" u="none" strike="noStrike" cap="none" dirty="0">
                  <a:solidFill>
                    <a:srgbClr val="1F3864"/>
                  </a:solidFill>
                  <a:latin typeface="Calibri"/>
                  <a:ea typeface="Calibri"/>
                  <a:cs typeface="Calibri"/>
                  <a:sym typeface="Calibri"/>
                </a:rPr>
                <a:t> </a:t>
              </a:r>
              <a:r>
                <a:rPr lang="en-US" sz="1200" b="0" i="0" u="none" strike="noStrike" cap="none" dirty="0" err="1">
                  <a:solidFill>
                    <a:srgbClr val="1F3864"/>
                  </a:solidFill>
                  <a:latin typeface="Calibri"/>
                  <a:ea typeface="Calibri"/>
                  <a:cs typeface="Calibri"/>
                  <a:sym typeface="Calibri"/>
                </a:rPr>
                <a:t>Liz’arranga</a:t>
              </a:r>
              <a:endParaRPr sz="1200" b="0" i="0" u="none" strike="noStrike" cap="none" dirty="0">
                <a:solidFill>
                  <a:srgbClr val="1F3864"/>
                </a:solidFill>
                <a:latin typeface="Calibri"/>
                <a:ea typeface="Calibri"/>
                <a:cs typeface="Calibri"/>
                <a:sym typeface="Calibri"/>
              </a:endParaRPr>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International Director</a:t>
              </a:r>
              <a:endParaRPr dirty="0"/>
            </a:p>
          </p:txBody>
        </p:sp>
        <p:pic>
          <p:nvPicPr>
            <p:cNvPr id="39" name="Picture 38">
              <a:extLst>
                <a:ext uri="{FF2B5EF4-FFF2-40B4-BE49-F238E27FC236}">
                  <a16:creationId xmlns:a16="http://schemas.microsoft.com/office/drawing/2014/main" id="{B587F4B3-9884-0FC6-D008-8EFD31EDE815}"/>
                </a:ext>
              </a:extLst>
            </p:cNvPr>
            <p:cNvPicPr>
              <a:picLocks noChangeAspect="1"/>
            </p:cNvPicPr>
            <p:nvPr/>
          </p:nvPicPr>
          <p:blipFill>
            <a:blip r:embed="rId7"/>
            <a:stretch>
              <a:fillRect/>
            </a:stretch>
          </p:blipFill>
          <p:spPr>
            <a:xfrm>
              <a:off x="711546" y="1228709"/>
              <a:ext cx="1062536" cy="1305830"/>
            </a:xfrm>
            <a:prstGeom prst="rect">
              <a:avLst/>
            </a:prstGeom>
          </p:spPr>
        </p:pic>
      </p:grpSp>
      <p:grpSp>
        <p:nvGrpSpPr>
          <p:cNvPr id="38" name="Group 37">
            <a:extLst>
              <a:ext uri="{FF2B5EF4-FFF2-40B4-BE49-F238E27FC236}">
                <a16:creationId xmlns:a16="http://schemas.microsoft.com/office/drawing/2014/main" id="{FB8EB708-0197-37E8-B243-B70BCD081D7F}"/>
              </a:ext>
            </a:extLst>
          </p:cNvPr>
          <p:cNvGrpSpPr/>
          <p:nvPr/>
        </p:nvGrpSpPr>
        <p:grpSpPr>
          <a:xfrm>
            <a:off x="5820928" y="1050586"/>
            <a:ext cx="1352463" cy="1930656"/>
            <a:chOff x="5173823" y="1214874"/>
            <a:chExt cx="1352463" cy="1930656"/>
          </a:xfrm>
        </p:grpSpPr>
        <p:sp>
          <p:nvSpPr>
            <p:cNvPr id="16" name="Google Shape;132;p3">
              <a:extLst>
                <a:ext uri="{FF2B5EF4-FFF2-40B4-BE49-F238E27FC236}">
                  <a16:creationId xmlns:a16="http://schemas.microsoft.com/office/drawing/2014/main" id="{2AF6D9E3-4631-39E1-43F9-E7865DC0312C}"/>
                </a:ext>
              </a:extLst>
            </p:cNvPr>
            <p:cNvSpPr txBox="1"/>
            <p:nvPr/>
          </p:nvSpPr>
          <p:spPr>
            <a:xfrm>
              <a:off x="5173823" y="2563650"/>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Michael Doyle</a:t>
              </a:r>
              <a:endParaRPr dirty="0"/>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Mid-Atlantic Director</a:t>
              </a:r>
              <a:endParaRPr dirty="0"/>
            </a:p>
          </p:txBody>
        </p:sp>
        <p:pic>
          <p:nvPicPr>
            <p:cNvPr id="41" name="Picture 40">
              <a:extLst>
                <a:ext uri="{FF2B5EF4-FFF2-40B4-BE49-F238E27FC236}">
                  <a16:creationId xmlns:a16="http://schemas.microsoft.com/office/drawing/2014/main" id="{D0C14101-4011-1B5B-A7D8-395925106C39}"/>
                </a:ext>
              </a:extLst>
            </p:cNvPr>
            <p:cNvPicPr>
              <a:picLocks noChangeAspect="1"/>
            </p:cNvPicPr>
            <p:nvPr/>
          </p:nvPicPr>
          <p:blipFill>
            <a:blip r:embed="rId8"/>
            <a:stretch>
              <a:fillRect/>
            </a:stretch>
          </p:blipFill>
          <p:spPr>
            <a:xfrm>
              <a:off x="5405554" y="1214874"/>
              <a:ext cx="889000" cy="1333500"/>
            </a:xfrm>
            <a:prstGeom prst="rect">
              <a:avLst/>
            </a:prstGeom>
          </p:spPr>
        </p:pic>
      </p:grpSp>
      <p:grpSp>
        <p:nvGrpSpPr>
          <p:cNvPr id="36" name="Group 35">
            <a:extLst>
              <a:ext uri="{FF2B5EF4-FFF2-40B4-BE49-F238E27FC236}">
                <a16:creationId xmlns:a16="http://schemas.microsoft.com/office/drawing/2014/main" id="{6A8F209E-8ED3-2090-0360-E1E8827403AE}"/>
              </a:ext>
            </a:extLst>
          </p:cNvPr>
          <p:cNvGrpSpPr/>
          <p:nvPr/>
        </p:nvGrpSpPr>
        <p:grpSpPr>
          <a:xfrm>
            <a:off x="4337235" y="1047127"/>
            <a:ext cx="1322411" cy="1930656"/>
            <a:chOff x="3690130" y="1214874"/>
            <a:chExt cx="1322411" cy="1930656"/>
          </a:xfrm>
        </p:grpSpPr>
        <p:sp>
          <p:nvSpPr>
            <p:cNvPr id="17" name="Google Shape;135;p3">
              <a:extLst>
                <a:ext uri="{FF2B5EF4-FFF2-40B4-BE49-F238E27FC236}">
                  <a16:creationId xmlns:a16="http://schemas.microsoft.com/office/drawing/2014/main" id="{EBCBC0E9-F21F-1739-345B-32A51BA95AEF}"/>
                </a:ext>
              </a:extLst>
            </p:cNvPr>
            <p:cNvSpPr txBox="1"/>
            <p:nvPr/>
          </p:nvSpPr>
          <p:spPr>
            <a:xfrm>
              <a:off x="3690130" y="2563650"/>
              <a:ext cx="1322411"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Priscilla </a:t>
              </a:r>
              <a:r>
                <a:rPr lang="en-US" sz="1200" b="0" i="0" u="none" strike="noStrike" cap="none" dirty="0" err="1">
                  <a:solidFill>
                    <a:srgbClr val="1F3864"/>
                  </a:solidFill>
                  <a:latin typeface="Calibri"/>
                  <a:ea typeface="Calibri"/>
                  <a:cs typeface="Calibri"/>
                  <a:sym typeface="Calibri"/>
                </a:rPr>
                <a:t>Matton</a:t>
              </a:r>
              <a:endParaRPr sz="1200" b="0" i="0" u="none" strike="noStrike" cap="none" dirty="0">
                <a:solidFill>
                  <a:srgbClr val="1F3864"/>
                </a:solidFill>
                <a:latin typeface="Calibri"/>
                <a:ea typeface="Calibri"/>
                <a:cs typeface="Calibri"/>
                <a:sym typeface="Calibri"/>
              </a:endParaRPr>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North Atlantic Director</a:t>
              </a:r>
              <a:endParaRPr dirty="0"/>
            </a:p>
          </p:txBody>
        </p:sp>
        <p:pic>
          <p:nvPicPr>
            <p:cNvPr id="43" name="Picture 42">
              <a:extLst>
                <a:ext uri="{FF2B5EF4-FFF2-40B4-BE49-F238E27FC236}">
                  <a16:creationId xmlns:a16="http://schemas.microsoft.com/office/drawing/2014/main" id="{B4130109-FAE6-C3AB-B1FC-51A6F4DC7B67}"/>
                </a:ext>
              </a:extLst>
            </p:cNvPr>
            <p:cNvPicPr>
              <a:picLocks noChangeAspect="1"/>
            </p:cNvPicPr>
            <p:nvPr/>
          </p:nvPicPr>
          <p:blipFill>
            <a:blip r:embed="rId9"/>
            <a:stretch>
              <a:fillRect/>
            </a:stretch>
          </p:blipFill>
          <p:spPr>
            <a:xfrm>
              <a:off x="3737460" y="1214874"/>
              <a:ext cx="1227751" cy="1333500"/>
            </a:xfrm>
            <a:prstGeom prst="rect">
              <a:avLst/>
            </a:prstGeom>
          </p:spPr>
        </p:pic>
      </p:grpSp>
      <p:grpSp>
        <p:nvGrpSpPr>
          <p:cNvPr id="42" name="Group 41">
            <a:extLst>
              <a:ext uri="{FF2B5EF4-FFF2-40B4-BE49-F238E27FC236}">
                <a16:creationId xmlns:a16="http://schemas.microsoft.com/office/drawing/2014/main" id="{93FBDD51-29AC-EE86-9DDC-7D2F1AD398F1}"/>
              </a:ext>
            </a:extLst>
          </p:cNvPr>
          <p:cNvGrpSpPr/>
          <p:nvPr/>
        </p:nvGrpSpPr>
        <p:grpSpPr>
          <a:xfrm>
            <a:off x="369896" y="3041834"/>
            <a:ext cx="1352464" cy="1983507"/>
            <a:chOff x="526652" y="4131787"/>
            <a:chExt cx="1352464" cy="1983507"/>
          </a:xfrm>
        </p:grpSpPr>
        <p:sp>
          <p:nvSpPr>
            <p:cNvPr id="25" name="Google Shape;158;p3">
              <a:extLst>
                <a:ext uri="{FF2B5EF4-FFF2-40B4-BE49-F238E27FC236}">
                  <a16:creationId xmlns:a16="http://schemas.microsoft.com/office/drawing/2014/main" id="{EAA248A3-9B5D-F43A-B6B9-9BF183198C61}"/>
                </a:ext>
              </a:extLst>
            </p:cNvPr>
            <p:cNvSpPr txBox="1"/>
            <p:nvPr/>
          </p:nvSpPr>
          <p:spPr>
            <a:xfrm>
              <a:off x="526652" y="5533414"/>
              <a:ext cx="1352464"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Carl </a:t>
              </a:r>
              <a:r>
                <a:rPr lang="en-US" sz="1200" b="0" i="0" u="none" strike="noStrike" cap="none" dirty="0" err="1">
                  <a:solidFill>
                    <a:srgbClr val="1F3864"/>
                  </a:solidFill>
                  <a:latin typeface="Calibri"/>
                  <a:ea typeface="Calibri"/>
                  <a:cs typeface="Calibri"/>
                  <a:sym typeface="Calibri"/>
                </a:rPr>
                <a:t>Doud</a:t>
              </a:r>
              <a:endParaRPr sz="1200" b="0" i="0" u="none" strike="noStrike" cap="none" dirty="0">
                <a:solidFill>
                  <a:srgbClr val="1F3864"/>
                </a:solidFill>
                <a:latin typeface="Calibri"/>
                <a:ea typeface="Calibri"/>
                <a:cs typeface="Calibri"/>
                <a:sym typeface="Calibri"/>
              </a:endParaRPr>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North Central </a:t>
              </a:r>
              <a:endParaRPr dirty="0"/>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Director</a:t>
              </a:r>
              <a:endParaRPr dirty="0"/>
            </a:p>
          </p:txBody>
        </p:sp>
        <p:pic>
          <p:nvPicPr>
            <p:cNvPr id="45" name="Picture 44">
              <a:extLst>
                <a:ext uri="{FF2B5EF4-FFF2-40B4-BE49-F238E27FC236}">
                  <a16:creationId xmlns:a16="http://schemas.microsoft.com/office/drawing/2014/main" id="{9F76A17F-80D1-3E1B-F56E-D8A912432C57}"/>
                </a:ext>
              </a:extLst>
            </p:cNvPr>
            <p:cNvPicPr>
              <a:picLocks noChangeAspect="1"/>
            </p:cNvPicPr>
            <p:nvPr/>
          </p:nvPicPr>
          <p:blipFill>
            <a:blip r:embed="rId10"/>
            <a:stretch>
              <a:fillRect/>
            </a:stretch>
          </p:blipFill>
          <p:spPr>
            <a:xfrm>
              <a:off x="758384" y="4131787"/>
              <a:ext cx="889000" cy="1333500"/>
            </a:xfrm>
            <a:prstGeom prst="rect">
              <a:avLst/>
            </a:prstGeom>
          </p:spPr>
        </p:pic>
      </p:grpSp>
      <p:grpSp>
        <p:nvGrpSpPr>
          <p:cNvPr id="48" name="Group 47">
            <a:extLst>
              <a:ext uri="{FF2B5EF4-FFF2-40B4-BE49-F238E27FC236}">
                <a16:creationId xmlns:a16="http://schemas.microsoft.com/office/drawing/2014/main" id="{CCD37527-9859-7568-4579-CDD804C1EBDF}"/>
              </a:ext>
            </a:extLst>
          </p:cNvPr>
          <p:cNvGrpSpPr/>
          <p:nvPr/>
        </p:nvGrpSpPr>
        <p:grpSpPr>
          <a:xfrm>
            <a:off x="5095955" y="3041834"/>
            <a:ext cx="1352463" cy="1983507"/>
            <a:chOff x="5340850" y="4131787"/>
            <a:chExt cx="1352463" cy="1983507"/>
          </a:xfrm>
        </p:grpSpPr>
        <p:sp>
          <p:nvSpPr>
            <p:cNvPr id="23" name="Google Shape;152;p3">
              <a:extLst>
                <a:ext uri="{FF2B5EF4-FFF2-40B4-BE49-F238E27FC236}">
                  <a16:creationId xmlns:a16="http://schemas.microsoft.com/office/drawing/2014/main" id="{18CCB13D-72D7-4075-2CCA-54B1E85162A9}"/>
                </a:ext>
              </a:extLst>
            </p:cNvPr>
            <p:cNvSpPr txBox="1"/>
            <p:nvPr/>
          </p:nvSpPr>
          <p:spPr>
            <a:xfrm>
              <a:off x="5340850" y="5533414"/>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Angela </a:t>
              </a:r>
              <a:r>
                <a:rPr lang="en-US" sz="1200" b="0" i="0" u="none" strike="noStrike" cap="none" dirty="0" err="1">
                  <a:solidFill>
                    <a:srgbClr val="1F3864"/>
                  </a:solidFill>
                  <a:latin typeface="Calibri"/>
                  <a:ea typeface="Calibri"/>
                  <a:cs typeface="Calibri"/>
                  <a:sym typeface="Calibri"/>
                </a:rPr>
                <a:t>Beehler</a:t>
              </a:r>
              <a:endParaRPr sz="1200" b="0" i="0" u="none" strike="noStrike" cap="none" dirty="0">
                <a:solidFill>
                  <a:srgbClr val="1F3864"/>
                </a:solidFill>
                <a:latin typeface="Calibri"/>
                <a:ea typeface="Calibri"/>
                <a:cs typeface="Calibri"/>
                <a:sym typeface="Calibri"/>
              </a:endParaRPr>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North Pacific Director</a:t>
              </a:r>
              <a:endParaRPr dirty="0"/>
            </a:p>
          </p:txBody>
        </p:sp>
        <p:pic>
          <p:nvPicPr>
            <p:cNvPr id="47" name="Picture 46">
              <a:extLst>
                <a:ext uri="{FF2B5EF4-FFF2-40B4-BE49-F238E27FC236}">
                  <a16:creationId xmlns:a16="http://schemas.microsoft.com/office/drawing/2014/main" id="{30764A47-68DD-3EDF-BC1B-E31DA44FA0A2}"/>
                </a:ext>
              </a:extLst>
            </p:cNvPr>
            <p:cNvPicPr>
              <a:picLocks noChangeAspect="1"/>
            </p:cNvPicPr>
            <p:nvPr/>
          </p:nvPicPr>
          <p:blipFill>
            <a:blip r:embed="rId11"/>
            <a:stretch>
              <a:fillRect/>
            </a:stretch>
          </p:blipFill>
          <p:spPr>
            <a:xfrm>
              <a:off x="5572581" y="4131787"/>
              <a:ext cx="889000" cy="1333500"/>
            </a:xfrm>
            <a:prstGeom prst="rect">
              <a:avLst/>
            </a:prstGeom>
          </p:spPr>
        </p:pic>
      </p:grpSp>
      <p:grpSp>
        <p:nvGrpSpPr>
          <p:cNvPr id="44" name="Group 43">
            <a:extLst>
              <a:ext uri="{FF2B5EF4-FFF2-40B4-BE49-F238E27FC236}">
                <a16:creationId xmlns:a16="http://schemas.microsoft.com/office/drawing/2014/main" id="{D77F109E-6BA5-CDBC-C549-1170B1193A59}"/>
              </a:ext>
            </a:extLst>
          </p:cNvPr>
          <p:cNvGrpSpPr/>
          <p:nvPr/>
        </p:nvGrpSpPr>
        <p:grpSpPr>
          <a:xfrm>
            <a:off x="1980050" y="3041834"/>
            <a:ext cx="1352463" cy="1983507"/>
            <a:chOff x="2099428" y="4131787"/>
            <a:chExt cx="1352463" cy="1983507"/>
          </a:xfrm>
        </p:grpSpPr>
        <p:sp>
          <p:nvSpPr>
            <p:cNvPr id="20" name="Google Shape;144;p3">
              <a:extLst>
                <a:ext uri="{FF2B5EF4-FFF2-40B4-BE49-F238E27FC236}">
                  <a16:creationId xmlns:a16="http://schemas.microsoft.com/office/drawing/2014/main" id="{0D30D25B-DB3D-0B2F-7AB9-FC393624C5F0}"/>
                </a:ext>
              </a:extLst>
            </p:cNvPr>
            <p:cNvSpPr txBox="1"/>
            <p:nvPr/>
          </p:nvSpPr>
          <p:spPr>
            <a:xfrm>
              <a:off x="2099428" y="5533414"/>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Colby Colona</a:t>
              </a:r>
              <a:endParaRPr dirty="0"/>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South Central Director</a:t>
              </a:r>
              <a:endParaRPr dirty="0"/>
            </a:p>
          </p:txBody>
        </p:sp>
        <p:pic>
          <p:nvPicPr>
            <p:cNvPr id="49" name="Picture 48">
              <a:extLst>
                <a:ext uri="{FF2B5EF4-FFF2-40B4-BE49-F238E27FC236}">
                  <a16:creationId xmlns:a16="http://schemas.microsoft.com/office/drawing/2014/main" id="{0C02165F-C09B-7E67-DEAE-4D7DA146E282}"/>
                </a:ext>
              </a:extLst>
            </p:cNvPr>
            <p:cNvPicPr>
              <a:picLocks noChangeAspect="1"/>
            </p:cNvPicPr>
            <p:nvPr/>
          </p:nvPicPr>
          <p:blipFill>
            <a:blip r:embed="rId12"/>
            <a:stretch>
              <a:fillRect/>
            </a:stretch>
          </p:blipFill>
          <p:spPr>
            <a:xfrm>
              <a:off x="2331159" y="4131787"/>
              <a:ext cx="889000" cy="1333500"/>
            </a:xfrm>
            <a:prstGeom prst="rect">
              <a:avLst/>
            </a:prstGeom>
          </p:spPr>
        </p:pic>
      </p:grpSp>
      <p:grpSp>
        <p:nvGrpSpPr>
          <p:cNvPr id="40" name="Group 39">
            <a:extLst>
              <a:ext uri="{FF2B5EF4-FFF2-40B4-BE49-F238E27FC236}">
                <a16:creationId xmlns:a16="http://schemas.microsoft.com/office/drawing/2014/main" id="{53ACC5A9-FC5A-68E8-78B7-707857C20DC3}"/>
              </a:ext>
            </a:extLst>
          </p:cNvPr>
          <p:cNvGrpSpPr/>
          <p:nvPr/>
        </p:nvGrpSpPr>
        <p:grpSpPr>
          <a:xfrm>
            <a:off x="7363863" y="1040209"/>
            <a:ext cx="1352463" cy="1930656"/>
            <a:chOff x="6716758" y="1214874"/>
            <a:chExt cx="1352463" cy="1930656"/>
          </a:xfrm>
        </p:grpSpPr>
        <p:sp>
          <p:nvSpPr>
            <p:cNvPr id="15" name="Google Shape;129;p3">
              <a:extLst>
                <a:ext uri="{FF2B5EF4-FFF2-40B4-BE49-F238E27FC236}">
                  <a16:creationId xmlns:a16="http://schemas.microsoft.com/office/drawing/2014/main" id="{B0BA572E-9ECD-3A65-9B27-4B02D942AD33}"/>
                </a:ext>
              </a:extLst>
            </p:cNvPr>
            <p:cNvSpPr txBox="1"/>
            <p:nvPr/>
          </p:nvSpPr>
          <p:spPr>
            <a:xfrm>
              <a:off x="6716758" y="2563650"/>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Robert </a:t>
              </a:r>
              <a:r>
                <a:rPr lang="en-US" sz="1200" b="0" i="0" u="none" strike="noStrike" cap="none" dirty="0" err="1">
                  <a:solidFill>
                    <a:srgbClr val="1F3864"/>
                  </a:solidFill>
                  <a:latin typeface="Calibri"/>
                  <a:ea typeface="Calibri"/>
                  <a:cs typeface="Calibri"/>
                  <a:sym typeface="Calibri"/>
                </a:rPr>
                <a:t>Cartner</a:t>
              </a:r>
              <a:endParaRPr sz="1200" b="0" i="0" u="none" strike="noStrike" cap="none" dirty="0">
                <a:solidFill>
                  <a:srgbClr val="1F3864"/>
                </a:solidFill>
                <a:latin typeface="Calibri"/>
                <a:ea typeface="Calibri"/>
                <a:cs typeface="Calibri"/>
                <a:sym typeface="Calibri"/>
              </a:endParaRPr>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South Atlantic Director</a:t>
              </a:r>
              <a:endParaRPr dirty="0"/>
            </a:p>
          </p:txBody>
        </p:sp>
        <p:pic>
          <p:nvPicPr>
            <p:cNvPr id="7" name="Picture 6">
              <a:extLst>
                <a:ext uri="{FF2B5EF4-FFF2-40B4-BE49-F238E27FC236}">
                  <a16:creationId xmlns:a16="http://schemas.microsoft.com/office/drawing/2014/main" id="{E913AF7E-0592-B346-494E-01F15DF4B127}"/>
                </a:ext>
              </a:extLst>
            </p:cNvPr>
            <p:cNvPicPr>
              <a:picLocks noChangeAspect="1"/>
            </p:cNvPicPr>
            <p:nvPr/>
          </p:nvPicPr>
          <p:blipFill>
            <a:blip r:embed="rId13"/>
            <a:stretch>
              <a:fillRect/>
            </a:stretch>
          </p:blipFill>
          <p:spPr>
            <a:xfrm>
              <a:off x="6948489" y="1214874"/>
              <a:ext cx="889000" cy="1333500"/>
            </a:xfrm>
            <a:prstGeom prst="rect">
              <a:avLst/>
            </a:prstGeom>
          </p:spPr>
        </p:pic>
      </p:grpSp>
      <p:grpSp>
        <p:nvGrpSpPr>
          <p:cNvPr id="46" name="Group 45">
            <a:extLst>
              <a:ext uri="{FF2B5EF4-FFF2-40B4-BE49-F238E27FC236}">
                <a16:creationId xmlns:a16="http://schemas.microsoft.com/office/drawing/2014/main" id="{223AACB9-AC1A-48CA-D21E-D2A1F40BDD2E}"/>
              </a:ext>
            </a:extLst>
          </p:cNvPr>
          <p:cNvGrpSpPr/>
          <p:nvPr/>
        </p:nvGrpSpPr>
        <p:grpSpPr>
          <a:xfrm>
            <a:off x="3476976" y="3041834"/>
            <a:ext cx="1352463" cy="1983507"/>
            <a:chOff x="3846902" y="4131787"/>
            <a:chExt cx="1352463" cy="1983507"/>
          </a:xfrm>
        </p:grpSpPr>
        <p:sp>
          <p:nvSpPr>
            <p:cNvPr id="24" name="Google Shape;155;p3">
              <a:extLst>
                <a:ext uri="{FF2B5EF4-FFF2-40B4-BE49-F238E27FC236}">
                  <a16:creationId xmlns:a16="http://schemas.microsoft.com/office/drawing/2014/main" id="{3E1944E5-8F56-8C3C-4D59-FAACF858213C}"/>
                </a:ext>
              </a:extLst>
            </p:cNvPr>
            <p:cNvSpPr txBox="1"/>
            <p:nvPr/>
          </p:nvSpPr>
          <p:spPr>
            <a:xfrm>
              <a:off x="3846902" y="5533414"/>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Scott Bradshaw</a:t>
              </a:r>
              <a:endParaRPr dirty="0"/>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West Central Director</a:t>
              </a:r>
              <a:endParaRPr dirty="0"/>
            </a:p>
          </p:txBody>
        </p:sp>
        <p:pic>
          <p:nvPicPr>
            <p:cNvPr id="26" name="Picture 25">
              <a:extLst>
                <a:ext uri="{FF2B5EF4-FFF2-40B4-BE49-F238E27FC236}">
                  <a16:creationId xmlns:a16="http://schemas.microsoft.com/office/drawing/2014/main" id="{2C7FA77F-078E-1B45-1328-848187CE5496}"/>
                </a:ext>
              </a:extLst>
            </p:cNvPr>
            <p:cNvPicPr>
              <a:picLocks noChangeAspect="1"/>
            </p:cNvPicPr>
            <p:nvPr/>
          </p:nvPicPr>
          <p:blipFill>
            <a:blip r:embed="rId14"/>
            <a:stretch>
              <a:fillRect/>
            </a:stretch>
          </p:blipFill>
          <p:spPr>
            <a:xfrm>
              <a:off x="4078633" y="4131787"/>
              <a:ext cx="889000" cy="1333500"/>
            </a:xfrm>
            <a:prstGeom prst="rect">
              <a:avLst/>
            </a:prstGeom>
          </p:spPr>
        </p:pic>
      </p:grpSp>
      <p:grpSp>
        <p:nvGrpSpPr>
          <p:cNvPr id="50" name="Group 49">
            <a:extLst>
              <a:ext uri="{FF2B5EF4-FFF2-40B4-BE49-F238E27FC236}">
                <a16:creationId xmlns:a16="http://schemas.microsoft.com/office/drawing/2014/main" id="{05012212-F21C-211D-75B4-B13C105B84E7}"/>
              </a:ext>
            </a:extLst>
          </p:cNvPr>
          <p:cNvGrpSpPr/>
          <p:nvPr/>
        </p:nvGrpSpPr>
        <p:grpSpPr>
          <a:xfrm>
            <a:off x="6557542" y="3037403"/>
            <a:ext cx="1352463" cy="1983507"/>
            <a:chOff x="6772392" y="4131787"/>
            <a:chExt cx="1352463" cy="1983507"/>
          </a:xfrm>
        </p:grpSpPr>
        <p:sp>
          <p:nvSpPr>
            <p:cNvPr id="10" name="Google Shape;120;p3">
              <a:extLst>
                <a:ext uri="{FF2B5EF4-FFF2-40B4-BE49-F238E27FC236}">
                  <a16:creationId xmlns:a16="http://schemas.microsoft.com/office/drawing/2014/main" id="{1D075B5C-3C9C-C0ED-F0DF-50B9A5F41EAB}"/>
                </a:ext>
              </a:extLst>
            </p:cNvPr>
            <p:cNvSpPr txBox="1"/>
            <p:nvPr/>
          </p:nvSpPr>
          <p:spPr>
            <a:xfrm>
              <a:off x="6772392" y="5533414"/>
              <a:ext cx="1352463" cy="58188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Peter </a:t>
              </a:r>
              <a:r>
                <a:rPr lang="en-US" sz="1200" b="0" i="0" u="none" strike="noStrike" cap="none" dirty="0" err="1">
                  <a:solidFill>
                    <a:srgbClr val="1F3864"/>
                  </a:solidFill>
                  <a:latin typeface="Calibri"/>
                  <a:ea typeface="Calibri"/>
                  <a:cs typeface="Calibri"/>
                  <a:sym typeface="Calibri"/>
                </a:rPr>
                <a:t>Bonkrude</a:t>
              </a:r>
              <a:endParaRPr sz="1200" b="0" i="0" u="none" strike="noStrike" cap="none" dirty="0">
                <a:solidFill>
                  <a:srgbClr val="1F3864"/>
                </a:solidFill>
                <a:latin typeface="Calibri"/>
                <a:ea typeface="Calibri"/>
                <a:cs typeface="Calibri"/>
                <a:sym typeface="Calibri"/>
              </a:endParaRPr>
            </a:p>
            <a:p>
              <a:pPr marL="0" marR="0" lvl="0" indent="0" algn="ctr" rtl="0">
                <a:lnSpc>
                  <a:spcPct val="100000"/>
                </a:lnSpc>
                <a:spcBef>
                  <a:spcPts val="0"/>
                </a:spcBef>
                <a:spcAft>
                  <a:spcPts val="0"/>
                </a:spcAft>
                <a:buClr>
                  <a:srgbClr val="1F3864"/>
                </a:buClr>
                <a:buSzPts val="1200"/>
                <a:buFont typeface="Arial"/>
                <a:buNone/>
              </a:pPr>
              <a:r>
                <a:rPr lang="en-US" sz="1200" b="0" i="0" u="none" strike="noStrike" cap="none" dirty="0">
                  <a:solidFill>
                    <a:srgbClr val="1F3864"/>
                  </a:solidFill>
                  <a:latin typeface="Calibri"/>
                  <a:ea typeface="Calibri"/>
                  <a:cs typeface="Calibri"/>
                  <a:sym typeface="Calibri"/>
                </a:rPr>
                <a:t>South Pacific Director</a:t>
              </a:r>
              <a:endParaRPr dirty="0"/>
            </a:p>
          </p:txBody>
        </p:sp>
        <p:pic>
          <p:nvPicPr>
            <p:cNvPr id="30" name="Picture 29">
              <a:extLst>
                <a:ext uri="{FF2B5EF4-FFF2-40B4-BE49-F238E27FC236}">
                  <a16:creationId xmlns:a16="http://schemas.microsoft.com/office/drawing/2014/main" id="{B32397BB-35EF-6269-0AA3-5AA6D83E5500}"/>
                </a:ext>
              </a:extLst>
            </p:cNvPr>
            <p:cNvPicPr>
              <a:picLocks noChangeAspect="1"/>
            </p:cNvPicPr>
            <p:nvPr/>
          </p:nvPicPr>
          <p:blipFill>
            <a:blip r:embed="rId15"/>
            <a:stretch>
              <a:fillRect/>
            </a:stretch>
          </p:blipFill>
          <p:spPr>
            <a:xfrm>
              <a:off x="7004123" y="4131787"/>
              <a:ext cx="889000" cy="1333500"/>
            </a:xfrm>
            <a:prstGeom prst="rect">
              <a:avLst/>
            </a:prstGeom>
          </p:spPr>
        </p:pic>
      </p:grpSp>
    </p:spTree>
    <p:extLst>
      <p:ext uri="{BB962C8B-B14F-4D97-AF65-F5344CB8AC3E}">
        <p14:creationId xmlns:p14="http://schemas.microsoft.com/office/powerpoint/2010/main" val="4198014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3" name="Picture 2">
            <a:extLst>
              <a:ext uri="{FF2B5EF4-FFF2-40B4-BE49-F238E27FC236}">
                <a16:creationId xmlns:a16="http://schemas.microsoft.com/office/drawing/2014/main" id="{35517CD5-EEAE-E352-B5A9-B0963625D67C}"/>
              </a:ext>
            </a:extLst>
          </p:cNvPr>
          <p:cNvPicPr>
            <a:picLocks noChangeAspect="1"/>
          </p:cNvPicPr>
          <p:nvPr/>
        </p:nvPicPr>
        <p:blipFill>
          <a:blip r:embed="rId4"/>
          <a:stretch>
            <a:fillRect/>
          </a:stretch>
        </p:blipFill>
        <p:spPr>
          <a:xfrm>
            <a:off x="7864101" y="1276862"/>
            <a:ext cx="3171408" cy="1730501"/>
          </a:xfrm>
          <a:prstGeom prst="rect">
            <a:avLst/>
          </a:prstGeom>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5"/>
          <a:stretch>
            <a:fillRect/>
          </a:stretch>
        </p:blipFill>
        <p:spPr>
          <a:xfrm rot="360000">
            <a:off x="5256718" y="72786"/>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4"/>
          <a:stretch>
            <a:fillRect/>
          </a:stretch>
        </p:blipFill>
        <p:spPr>
          <a:xfrm>
            <a:off x="-3636167" y="2357437"/>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5</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6"/>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7670309" cy="76325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ea typeface="Roboto"/>
                <a:cs typeface="Roboto"/>
                <a:sym typeface="Roboto"/>
              </a:rPr>
              <a:t>AMCA’s Activities</a:t>
            </a:r>
            <a:endParaRPr lang="en-US" sz="4000" dirty="0">
              <a:solidFill>
                <a:srgbClr val="3D5DAA"/>
              </a:solidFill>
            </a:endParaRPr>
          </a:p>
        </p:txBody>
      </p:sp>
      <p:pic>
        <p:nvPicPr>
          <p:cNvPr id="10" name="Picture 9">
            <a:extLst>
              <a:ext uri="{FF2B5EF4-FFF2-40B4-BE49-F238E27FC236}">
                <a16:creationId xmlns:a16="http://schemas.microsoft.com/office/drawing/2014/main" id="{396390EB-F50B-7501-9B4D-193DD0EE3139}"/>
              </a:ext>
            </a:extLst>
          </p:cNvPr>
          <p:cNvPicPr>
            <a:picLocks noChangeAspect="1"/>
          </p:cNvPicPr>
          <p:nvPr/>
        </p:nvPicPr>
        <p:blipFill>
          <a:blip r:embed="rId7"/>
          <a:stretch>
            <a:fillRect/>
          </a:stretch>
        </p:blipFill>
        <p:spPr>
          <a:xfrm>
            <a:off x="879234" y="1154248"/>
            <a:ext cx="5089376" cy="3392917"/>
          </a:xfrm>
          <a:prstGeom prst="rect">
            <a:avLst/>
          </a:prstGeom>
          <a:effectLst>
            <a:glow rad="317500">
              <a:schemeClr val="accent2">
                <a:satMod val="175000"/>
                <a:alpha val="10000"/>
              </a:schemeClr>
            </a:glow>
          </a:effectLst>
        </p:spPr>
      </p:pic>
      <p:sp>
        <p:nvSpPr>
          <p:cNvPr id="12" name="TextBox 9">
            <a:extLst>
              <a:ext uri="{FF2B5EF4-FFF2-40B4-BE49-F238E27FC236}">
                <a16:creationId xmlns:a16="http://schemas.microsoft.com/office/drawing/2014/main" id="{773F6365-5ECF-3649-81A6-DCF8219D0C4C}"/>
              </a:ext>
            </a:extLst>
          </p:cNvPr>
          <p:cNvSpPr txBox="1"/>
          <p:nvPr/>
        </p:nvSpPr>
        <p:spPr>
          <a:xfrm>
            <a:off x="6143223" y="864978"/>
            <a:ext cx="3000777" cy="369677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6213" indent="-176213">
              <a:buFont typeface="Arial" panose="020B0604020202020204" pitchFamily="34" charset="0"/>
              <a:buChar char="•"/>
            </a:pPr>
            <a:r>
              <a:rPr lang="en-US" dirty="0">
                <a:solidFill>
                  <a:srgbClr val="000000"/>
                </a:solidFill>
                <a:latin typeface="Karma"/>
                <a:ea typeface="Calibri"/>
                <a:cs typeface="Calibri"/>
              </a:rPr>
              <a:t>Legislative Advocacy</a:t>
            </a:r>
          </a:p>
          <a:p>
            <a:pPr marL="176213" indent="-176213">
              <a:buFont typeface="Arial" panose="020B0604020202020204" pitchFamily="34" charset="0"/>
              <a:buChar char="•"/>
            </a:pPr>
            <a:endParaRPr lang="en-US" dirty="0">
              <a:solidFill>
                <a:srgbClr val="000000"/>
              </a:solidFill>
              <a:latin typeface="Karma"/>
              <a:ea typeface="Calibri"/>
              <a:cs typeface="Calibri"/>
            </a:endParaRPr>
          </a:p>
          <a:p>
            <a:pPr marL="176213" indent="-176213">
              <a:buFont typeface="Arial" panose="020B0604020202020204" pitchFamily="34" charset="0"/>
              <a:buChar char="•"/>
            </a:pPr>
            <a:r>
              <a:rPr lang="en-US" dirty="0">
                <a:solidFill>
                  <a:srgbClr val="000000"/>
                </a:solidFill>
                <a:latin typeface="Karma"/>
                <a:ea typeface="Calibri"/>
                <a:cs typeface="Calibri"/>
              </a:rPr>
              <a:t>UAS Program</a:t>
            </a:r>
          </a:p>
          <a:p>
            <a:pPr marL="176213" indent="-176213">
              <a:buFont typeface="Arial" panose="020B0604020202020204" pitchFamily="34" charset="0"/>
              <a:buChar char="•"/>
            </a:pPr>
            <a:endParaRPr lang="en-US" dirty="0">
              <a:solidFill>
                <a:srgbClr val="000000"/>
              </a:solidFill>
              <a:latin typeface="Karma"/>
              <a:ea typeface="Calibri"/>
              <a:cs typeface="Calibri"/>
            </a:endParaRPr>
          </a:p>
          <a:p>
            <a:pPr marL="176213" indent="-176213">
              <a:buFont typeface="Arial" panose="020B0604020202020204" pitchFamily="34" charset="0"/>
              <a:buChar char="•"/>
            </a:pPr>
            <a:r>
              <a:rPr lang="en-US" dirty="0">
                <a:solidFill>
                  <a:srgbClr val="000000"/>
                </a:solidFill>
                <a:latin typeface="Karma"/>
                <a:cs typeface="Calibri"/>
              </a:rPr>
              <a:t>ESA Mitigations</a:t>
            </a:r>
          </a:p>
          <a:p>
            <a:pPr marL="176213" indent="-176213">
              <a:buFont typeface="Arial" panose="020B0604020202020204" pitchFamily="34" charset="0"/>
              <a:buChar char="•"/>
            </a:pPr>
            <a:endParaRPr lang="en-US" dirty="0">
              <a:solidFill>
                <a:srgbClr val="000000"/>
              </a:solidFill>
              <a:latin typeface="Karma"/>
              <a:cs typeface="Calibri"/>
            </a:endParaRPr>
          </a:p>
          <a:p>
            <a:pPr marL="176213" indent="-176213">
              <a:buFont typeface="Arial" panose="020B0604020202020204" pitchFamily="34" charset="0"/>
              <a:buChar char="•"/>
            </a:pPr>
            <a:r>
              <a:rPr lang="en-US" dirty="0">
                <a:solidFill>
                  <a:srgbClr val="000000"/>
                </a:solidFill>
                <a:latin typeface="Karma"/>
                <a:cs typeface="Calibri"/>
              </a:rPr>
              <a:t>Training Programs</a:t>
            </a:r>
          </a:p>
          <a:p>
            <a:pPr marL="176213" indent="-176213">
              <a:buFont typeface="Arial" panose="020B0604020202020204" pitchFamily="34" charset="0"/>
              <a:buChar char="•"/>
            </a:pPr>
            <a:endParaRPr lang="en-US" dirty="0">
              <a:solidFill>
                <a:srgbClr val="000000"/>
              </a:solidFill>
              <a:latin typeface="Karma"/>
              <a:cs typeface="Calibri"/>
            </a:endParaRPr>
          </a:p>
          <a:p>
            <a:pPr marL="176213" indent="-176213">
              <a:buFont typeface="Arial" panose="020B0604020202020204" pitchFamily="34" charset="0"/>
              <a:buChar char="•"/>
            </a:pPr>
            <a:r>
              <a:rPr lang="en-US" dirty="0">
                <a:solidFill>
                  <a:srgbClr val="000000"/>
                </a:solidFill>
                <a:latin typeface="Karma"/>
                <a:cs typeface="Calibri"/>
              </a:rPr>
              <a:t>AMCA Research Fund</a:t>
            </a:r>
          </a:p>
          <a:p>
            <a:pPr marL="176213" indent="-176213">
              <a:buFont typeface="Arial" panose="020B0604020202020204" pitchFamily="34" charset="0"/>
              <a:buChar char="•"/>
            </a:pPr>
            <a:endParaRPr lang="en-US" dirty="0">
              <a:solidFill>
                <a:srgbClr val="000000"/>
              </a:solidFill>
              <a:latin typeface="Karma"/>
              <a:cs typeface="Calibri"/>
            </a:endParaRPr>
          </a:p>
          <a:p>
            <a:pPr marL="176213" indent="-176213">
              <a:buFont typeface="Arial" panose="020B0604020202020204" pitchFamily="34" charset="0"/>
              <a:buChar char="•"/>
            </a:pPr>
            <a:r>
              <a:rPr lang="en-US" dirty="0" err="1">
                <a:solidFill>
                  <a:srgbClr val="000000"/>
                </a:solidFill>
                <a:latin typeface="Karma"/>
                <a:cs typeface="Calibri"/>
              </a:rPr>
              <a:t>Oropouche</a:t>
            </a:r>
            <a:r>
              <a:rPr lang="en-US" dirty="0">
                <a:solidFill>
                  <a:srgbClr val="000000"/>
                </a:solidFill>
                <a:latin typeface="Karma"/>
                <a:cs typeface="Calibri"/>
              </a:rPr>
              <a:t> Projects</a:t>
            </a:r>
          </a:p>
          <a:p>
            <a:pPr marL="176213" indent="-176213">
              <a:buFont typeface="Arial" panose="020B0604020202020204" pitchFamily="34" charset="0"/>
              <a:buChar char="•"/>
            </a:pPr>
            <a:endParaRPr lang="en-US" dirty="0">
              <a:solidFill>
                <a:srgbClr val="000000"/>
              </a:solidFill>
              <a:latin typeface="Karma"/>
              <a:cs typeface="Calibri"/>
            </a:endParaRPr>
          </a:p>
          <a:p>
            <a:pPr marL="176213" indent="-176213">
              <a:buFont typeface="Arial" panose="020B0604020202020204" pitchFamily="34" charset="0"/>
              <a:buChar char="•"/>
            </a:pPr>
            <a:r>
              <a:rPr lang="en-US" dirty="0">
                <a:solidFill>
                  <a:srgbClr val="000000"/>
                </a:solidFill>
                <a:latin typeface="Karma"/>
                <a:cs typeface="Calibri"/>
              </a:rPr>
              <a:t>Just to name a few…</a:t>
            </a:r>
          </a:p>
        </p:txBody>
      </p:sp>
    </p:spTree>
    <p:extLst>
      <p:ext uri="{BB962C8B-B14F-4D97-AF65-F5344CB8AC3E}">
        <p14:creationId xmlns:p14="http://schemas.microsoft.com/office/powerpoint/2010/main" val="4839069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a:extLst>
            <a:ext uri="{FF2B5EF4-FFF2-40B4-BE49-F238E27FC236}">
              <a16:creationId xmlns:a16="http://schemas.microsoft.com/office/drawing/2014/main" id="{B61429B5-BC99-DA38-8874-078E234A725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AAA49E7-6695-8114-FD85-C571C7FB5835}"/>
              </a:ext>
            </a:extLst>
          </p:cNvPr>
          <p:cNvSpPr/>
          <p:nvPr/>
        </p:nvSpPr>
        <p:spPr>
          <a:xfrm>
            <a:off x="283143" y="237104"/>
            <a:ext cx="8578245" cy="4673600"/>
          </a:xfrm>
          <a:prstGeom prst="roundRect">
            <a:avLst/>
          </a:prstGeom>
          <a:solidFill>
            <a:srgbClr val="B5C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9" name="Google Shape;70;p14" descr="A white line on a black background&#10;&#10;AI-generated content may be incorrect.">
            <a:extLst>
              <a:ext uri="{FF2B5EF4-FFF2-40B4-BE49-F238E27FC236}">
                <a16:creationId xmlns:a16="http://schemas.microsoft.com/office/drawing/2014/main" id="{C3FF45A9-7CAB-B512-371D-824864D9C363}"/>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sp>
        <p:nvSpPr>
          <p:cNvPr id="15" name="Slide Number Placeholder 4">
            <a:extLst>
              <a:ext uri="{FF2B5EF4-FFF2-40B4-BE49-F238E27FC236}">
                <a16:creationId xmlns:a16="http://schemas.microsoft.com/office/drawing/2014/main" id="{11B82D5B-B2DE-EDD1-C0AA-0C27BA8DF0F8}"/>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6</a:t>
            </a:fld>
            <a:endParaRPr lang="en-US" b="0" dirty="0">
              <a:solidFill>
                <a:srgbClr val="3D5DAA"/>
              </a:solidFill>
              <a:latin typeface="Montserrat"/>
            </a:endParaRPr>
          </a:p>
        </p:txBody>
      </p:sp>
      <p:pic>
        <p:nvPicPr>
          <p:cNvPr id="3" name="Graphic 4" descr="A blue and white logo&#10;&#10;AI-generated content may be incorrect.">
            <a:extLst>
              <a:ext uri="{FF2B5EF4-FFF2-40B4-BE49-F238E27FC236}">
                <a16:creationId xmlns:a16="http://schemas.microsoft.com/office/drawing/2014/main" id="{58D6D09A-F50F-E830-A64F-9A3769CA1970}"/>
              </a:ext>
            </a:extLst>
          </p:cNvPr>
          <p:cNvPicPr>
            <a:picLocks noChangeAspect="1"/>
          </p:cNvPicPr>
          <p:nvPr/>
        </p:nvPicPr>
        <p:blipFill>
          <a:blip r:embed="rId4"/>
          <a:stretch>
            <a:fillRect/>
          </a:stretch>
        </p:blipFill>
        <p:spPr>
          <a:xfrm>
            <a:off x="7967133" y="4649414"/>
            <a:ext cx="713262" cy="240084"/>
          </a:xfrm>
          <a:prstGeom prst="rect">
            <a:avLst/>
          </a:prstGeom>
        </p:spPr>
      </p:pic>
      <p:sp>
        <p:nvSpPr>
          <p:cNvPr id="5" name="TextBox 9">
            <a:extLst>
              <a:ext uri="{FF2B5EF4-FFF2-40B4-BE49-F238E27FC236}">
                <a16:creationId xmlns:a16="http://schemas.microsoft.com/office/drawing/2014/main" id="{34A201CA-C82B-A2D9-976A-8212D8C8FF21}"/>
              </a:ext>
            </a:extLst>
          </p:cNvPr>
          <p:cNvSpPr txBox="1"/>
          <p:nvPr/>
        </p:nvSpPr>
        <p:spPr>
          <a:xfrm>
            <a:off x="1162920" y="4104988"/>
            <a:ext cx="6818690"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dirty="0">
                <a:solidFill>
                  <a:srgbClr val="000000"/>
                </a:solidFill>
                <a:latin typeface="Karma"/>
                <a:ea typeface="Calibri"/>
                <a:cs typeface="Calibri"/>
              </a:rPr>
              <a:t>Yesterday’s Threats – Today’s Solutions</a:t>
            </a:r>
            <a:endParaRPr lang="en-US" dirty="0">
              <a:solidFill>
                <a:srgbClr val="000000"/>
              </a:solidFill>
              <a:cs typeface="Arial"/>
            </a:endParaRPr>
          </a:p>
        </p:txBody>
      </p:sp>
      <p:pic>
        <p:nvPicPr>
          <p:cNvPr id="11" name="Picture 10">
            <a:extLst>
              <a:ext uri="{FF2B5EF4-FFF2-40B4-BE49-F238E27FC236}">
                <a16:creationId xmlns:a16="http://schemas.microsoft.com/office/drawing/2014/main" id="{E6FDF3A0-273A-56F5-56D4-958F8F75C737}"/>
              </a:ext>
            </a:extLst>
          </p:cNvPr>
          <p:cNvPicPr>
            <a:picLocks noChangeAspect="1"/>
          </p:cNvPicPr>
          <p:nvPr/>
        </p:nvPicPr>
        <p:blipFill>
          <a:blip r:embed="rId5"/>
          <a:stretch>
            <a:fillRect/>
          </a:stretch>
        </p:blipFill>
        <p:spPr>
          <a:xfrm>
            <a:off x="2907754" y="1079573"/>
            <a:ext cx="4978833" cy="2830531"/>
          </a:xfrm>
          <a:prstGeom prst="rect">
            <a:avLst/>
          </a:prstGeom>
          <a:ln>
            <a:solidFill>
              <a:schemeClr val="tx1">
                <a:lumMod val="95000"/>
                <a:lumOff val="5000"/>
              </a:schemeClr>
            </a:solidFill>
          </a:ln>
          <a:effectLst>
            <a:glow rad="317500">
              <a:schemeClr val="accent2">
                <a:satMod val="175000"/>
                <a:alpha val="20000"/>
              </a:schemeClr>
            </a:glow>
          </a:effectLst>
        </p:spPr>
      </p:pic>
      <p:pic>
        <p:nvPicPr>
          <p:cNvPr id="14" name="Picture 13">
            <a:extLst>
              <a:ext uri="{FF2B5EF4-FFF2-40B4-BE49-F238E27FC236}">
                <a16:creationId xmlns:a16="http://schemas.microsoft.com/office/drawing/2014/main" id="{96C87069-945D-822A-E086-EABD015629EB}"/>
              </a:ext>
            </a:extLst>
          </p:cNvPr>
          <p:cNvPicPr>
            <a:picLocks noChangeAspect="1"/>
          </p:cNvPicPr>
          <p:nvPr/>
        </p:nvPicPr>
        <p:blipFill>
          <a:blip r:embed="rId6"/>
          <a:stretch>
            <a:fillRect/>
          </a:stretch>
        </p:blipFill>
        <p:spPr>
          <a:xfrm>
            <a:off x="7967133" y="3778523"/>
            <a:ext cx="732304" cy="718659"/>
          </a:xfrm>
          <a:prstGeom prst="rect">
            <a:avLst/>
          </a:prstGeom>
        </p:spPr>
      </p:pic>
      <p:sp>
        <p:nvSpPr>
          <p:cNvPr id="4" name="Google Shape;69;p14">
            <a:extLst>
              <a:ext uri="{FF2B5EF4-FFF2-40B4-BE49-F238E27FC236}">
                <a16:creationId xmlns:a16="http://schemas.microsoft.com/office/drawing/2014/main" id="{1EDCDA09-F741-AE21-4F6A-F8FDA44E9ABB}"/>
              </a:ext>
            </a:extLst>
          </p:cNvPr>
          <p:cNvSpPr txBox="1"/>
          <p:nvPr/>
        </p:nvSpPr>
        <p:spPr>
          <a:xfrm>
            <a:off x="425613" y="330410"/>
            <a:ext cx="7772397" cy="1110402"/>
          </a:xfrm>
          <a:prstGeom prst="rect">
            <a:avLst/>
          </a:prstGeom>
          <a:noFill/>
          <a:ln>
            <a:noFill/>
          </a:ln>
        </p:spPr>
        <p:txBody>
          <a:bodyPr spcFirstLastPara="1" wrap="square" lIns="91425" tIns="91425" rIns="91425" bIns="91425" anchor="t" anchorCtr="0">
            <a:spAutoFit/>
          </a:bodyPr>
          <a:lstStyle/>
          <a:p>
            <a:pPr>
              <a:lnSpc>
                <a:spcPct val="93500"/>
              </a:lnSpc>
            </a:pPr>
            <a:r>
              <a:rPr lang="en" sz="3200" b="1" dirty="0">
                <a:solidFill>
                  <a:srgbClr val="3D5DAA"/>
                </a:solidFill>
                <a:latin typeface="Montserrat"/>
                <a:ea typeface="Roboto"/>
                <a:cs typeface="Roboto"/>
                <a:sym typeface="Roboto"/>
              </a:rPr>
              <a:t>AMCA’s Public Facing Outreach Campaign</a:t>
            </a:r>
            <a:endParaRPr lang="en-US" sz="3200" dirty="0">
              <a:solidFill>
                <a:srgbClr val="3D5DAA"/>
              </a:solidFill>
            </a:endParaRPr>
          </a:p>
        </p:txBody>
      </p:sp>
    </p:spTree>
    <p:extLst>
      <p:ext uri="{BB962C8B-B14F-4D97-AF65-F5344CB8AC3E}">
        <p14:creationId xmlns:p14="http://schemas.microsoft.com/office/powerpoint/2010/main" val="1064580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3" name="Picture 2">
            <a:extLst>
              <a:ext uri="{FF2B5EF4-FFF2-40B4-BE49-F238E27FC236}">
                <a16:creationId xmlns:a16="http://schemas.microsoft.com/office/drawing/2014/main" id="{35517CD5-EEAE-E352-B5A9-B0963625D67C}"/>
              </a:ext>
            </a:extLst>
          </p:cNvPr>
          <p:cNvPicPr>
            <a:picLocks noChangeAspect="1"/>
          </p:cNvPicPr>
          <p:nvPr/>
        </p:nvPicPr>
        <p:blipFill>
          <a:blip r:embed="rId4"/>
          <a:stretch>
            <a:fillRect/>
          </a:stretch>
        </p:blipFill>
        <p:spPr>
          <a:xfrm>
            <a:off x="7900989" y="907256"/>
            <a:ext cx="4276725" cy="2333625"/>
          </a:xfrm>
          <a:prstGeom prst="rect">
            <a:avLst/>
          </a:prstGeom>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5"/>
          <a:stretch>
            <a:fillRect/>
          </a:stretch>
        </p:blipFill>
        <p:spPr>
          <a:xfrm rot="360000">
            <a:off x="7315201" y="457199"/>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4"/>
          <a:stretch>
            <a:fillRect/>
          </a:stretch>
        </p:blipFill>
        <p:spPr>
          <a:xfrm>
            <a:off x="-3636167" y="2357437"/>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7</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6"/>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7670309" cy="76325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ea typeface="Roboto"/>
                <a:cs typeface="Roboto"/>
                <a:sym typeface="Roboto"/>
              </a:rPr>
              <a:t>Downloadable PR Toolkit</a:t>
            </a:r>
            <a:endParaRPr lang="en-US" sz="4000" dirty="0">
              <a:solidFill>
                <a:srgbClr val="3D5DAA"/>
              </a:solidFill>
            </a:endParaRPr>
          </a:p>
        </p:txBody>
      </p:sp>
      <p:pic>
        <p:nvPicPr>
          <p:cNvPr id="7" name="Picture 6">
            <a:extLst>
              <a:ext uri="{FF2B5EF4-FFF2-40B4-BE49-F238E27FC236}">
                <a16:creationId xmlns:a16="http://schemas.microsoft.com/office/drawing/2014/main" id="{2CB743B9-CD9D-EAD4-A4C4-46E894ABDAA1}"/>
              </a:ext>
            </a:extLst>
          </p:cNvPr>
          <p:cNvPicPr>
            <a:picLocks noChangeAspect="1"/>
          </p:cNvPicPr>
          <p:nvPr/>
        </p:nvPicPr>
        <p:blipFill>
          <a:blip r:embed="rId7"/>
          <a:stretch>
            <a:fillRect/>
          </a:stretch>
        </p:blipFill>
        <p:spPr>
          <a:xfrm>
            <a:off x="4361112" y="1283291"/>
            <a:ext cx="3708110" cy="2004002"/>
          </a:xfrm>
          <a:prstGeom prst="rect">
            <a:avLst/>
          </a:prstGeom>
          <a:ln>
            <a:solidFill>
              <a:schemeClr val="tx1">
                <a:lumMod val="95000"/>
                <a:lumOff val="5000"/>
              </a:schemeClr>
            </a:solidFill>
          </a:ln>
          <a:effectLst>
            <a:glow rad="317500">
              <a:schemeClr val="accent2">
                <a:satMod val="175000"/>
                <a:alpha val="20000"/>
              </a:schemeClr>
            </a:glow>
          </a:effectLst>
        </p:spPr>
      </p:pic>
      <p:pic>
        <p:nvPicPr>
          <p:cNvPr id="12" name="Picture 11">
            <a:extLst>
              <a:ext uri="{FF2B5EF4-FFF2-40B4-BE49-F238E27FC236}">
                <a16:creationId xmlns:a16="http://schemas.microsoft.com/office/drawing/2014/main" id="{F9F39649-14F2-9FC8-5C4F-EE74C35940E5}"/>
              </a:ext>
            </a:extLst>
          </p:cNvPr>
          <p:cNvPicPr>
            <a:picLocks noChangeAspect="1"/>
          </p:cNvPicPr>
          <p:nvPr/>
        </p:nvPicPr>
        <p:blipFill>
          <a:blip r:embed="rId8"/>
          <a:stretch>
            <a:fillRect/>
          </a:stretch>
        </p:blipFill>
        <p:spPr>
          <a:xfrm rot="21227492">
            <a:off x="447467" y="1205213"/>
            <a:ext cx="3120825" cy="1678647"/>
          </a:xfrm>
          <a:prstGeom prst="rect">
            <a:avLst/>
          </a:prstGeom>
          <a:ln>
            <a:solidFill>
              <a:schemeClr val="tx1">
                <a:lumMod val="95000"/>
                <a:lumOff val="5000"/>
              </a:schemeClr>
            </a:solidFill>
          </a:ln>
          <a:effectLst>
            <a:glow rad="317500">
              <a:schemeClr val="accent2">
                <a:satMod val="175000"/>
                <a:alpha val="20000"/>
              </a:schemeClr>
            </a:glow>
          </a:effectLst>
        </p:spPr>
      </p:pic>
      <p:pic>
        <p:nvPicPr>
          <p:cNvPr id="14" name="Picture 13">
            <a:extLst>
              <a:ext uri="{FF2B5EF4-FFF2-40B4-BE49-F238E27FC236}">
                <a16:creationId xmlns:a16="http://schemas.microsoft.com/office/drawing/2014/main" id="{0FBBA217-11EE-36BD-DF07-40625C5577D5}"/>
              </a:ext>
            </a:extLst>
          </p:cNvPr>
          <p:cNvPicPr>
            <a:picLocks noChangeAspect="1"/>
          </p:cNvPicPr>
          <p:nvPr/>
        </p:nvPicPr>
        <p:blipFill>
          <a:blip r:embed="rId9"/>
          <a:stretch>
            <a:fillRect/>
          </a:stretch>
        </p:blipFill>
        <p:spPr>
          <a:xfrm>
            <a:off x="2664466" y="3047691"/>
            <a:ext cx="3591145" cy="1805852"/>
          </a:xfrm>
          <a:prstGeom prst="rect">
            <a:avLst/>
          </a:prstGeom>
          <a:ln>
            <a:solidFill>
              <a:schemeClr val="tx1">
                <a:lumMod val="95000"/>
                <a:lumOff val="5000"/>
              </a:schemeClr>
            </a:solidFill>
          </a:ln>
          <a:effectLst>
            <a:glow rad="317500">
              <a:schemeClr val="accent2">
                <a:satMod val="175000"/>
                <a:alpha val="20000"/>
              </a:schemeClr>
            </a:glow>
          </a:effectLst>
        </p:spPr>
      </p:pic>
      <p:pic>
        <p:nvPicPr>
          <p:cNvPr id="16" name="Picture 15">
            <a:extLst>
              <a:ext uri="{FF2B5EF4-FFF2-40B4-BE49-F238E27FC236}">
                <a16:creationId xmlns:a16="http://schemas.microsoft.com/office/drawing/2014/main" id="{3A2DFD23-8497-E08C-22B8-05020F2DACB3}"/>
              </a:ext>
            </a:extLst>
          </p:cNvPr>
          <p:cNvPicPr>
            <a:picLocks noChangeAspect="1"/>
          </p:cNvPicPr>
          <p:nvPr/>
        </p:nvPicPr>
        <p:blipFill>
          <a:blip r:embed="rId10"/>
          <a:stretch>
            <a:fillRect/>
          </a:stretch>
        </p:blipFill>
        <p:spPr>
          <a:xfrm>
            <a:off x="7889263" y="3662990"/>
            <a:ext cx="815281" cy="815281"/>
          </a:xfrm>
          <a:prstGeom prst="rect">
            <a:avLst/>
          </a:prstGeom>
        </p:spPr>
      </p:pic>
      <p:sp>
        <p:nvSpPr>
          <p:cNvPr id="2" name="Google Shape;368;p18">
            <a:extLst>
              <a:ext uri="{FF2B5EF4-FFF2-40B4-BE49-F238E27FC236}">
                <a16:creationId xmlns:a16="http://schemas.microsoft.com/office/drawing/2014/main" id="{92E11B33-6148-E616-B5FA-C6BD070EE1CD}"/>
              </a:ext>
            </a:extLst>
          </p:cNvPr>
          <p:cNvSpPr txBox="1"/>
          <p:nvPr/>
        </p:nvSpPr>
        <p:spPr>
          <a:xfrm>
            <a:off x="6319405" y="4433106"/>
            <a:ext cx="2464521" cy="246181"/>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Download it now.</a:t>
            </a:r>
            <a:endParaRPr sz="1000" dirty="0">
              <a:solidFill>
                <a:schemeClr val="dk1"/>
              </a:solidFill>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328622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a:extLst>
            <a:ext uri="{FF2B5EF4-FFF2-40B4-BE49-F238E27FC236}">
              <a16:creationId xmlns:a16="http://schemas.microsoft.com/office/drawing/2014/main" id="{57F752CE-26CC-DE02-BE38-73FE1912BA2D}"/>
            </a:ext>
          </a:extLst>
        </p:cNvPr>
        <p:cNvGrpSpPr/>
        <p:nvPr/>
      </p:nvGrpSpPr>
      <p:grpSpPr>
        <a:xfrm>
          <a:off x="0" y="0"/>
          <a:ext cx="0" cy="0"/>
          <a:chOff x="0" y="0"/>
          <a:chExt cx="0" cy="0"/>
        </a:xfrm>
      </p:grpSpPr>
      <p:sp>
        <p:nvSpPr>
          <p:cNvPr id="4" name="Rectangle: Rounded Corners 1">
            <a:extLst>
              <a:ext uri="{FF2B5EF4-FFF2-40B4-BE49-F238E27FC236}">
                <a16:creationId xmlns:a16="http://schemas.microsoft.com/office/drawing/2014/main" id="{11A5661C-7096-65C5-7CA6-8C791FC34859}"/>
              </a:ext>
            </a:extLst>
          </p:cNvPr>
          <p:cNvSpPr/>
          <p:nvPr/>
        </p:nvSpPr>
        <p:spPr>
          <a:xfrm>
            <a:off x="1123647" y="1216300"/>
            <a:ext cx="6464821" cy="3744586"/>
          </a:xfrm>
          <a:prstGeom prst="roundRect">
            <a:avLst/>
          </a:prstGeom>
          <a:solidFill>
            <a:srgbClr val="B5C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3" name="Picture 2">
            <a:extLst>
              <a:ext uri="{FF2B5EF4-FFF2-40B4-BE49-F238E27FC236}">
                <a16:creationId xmlns:a16="http://schemas.microsoft.com/office/drawing/2014/main" id="{E89AA32F-5692-4917-8415-EFA12D3EECB2}"/>
              </a:ext>
            </a:extLst>
          </p:cNvPr>
          <p:cNvPicPr>
            <a:picLocks noChangeAspect="1"/>
          </p:cNvPicPr>
          <p:nvPr/>
        </p:nvPicPr>
        <p:blipFill>
          <a:blip r:embed="rId3"/>
          <a:stretch>
            <a:fillRect/>
          </a:stretch>
        </p:blipFill>
        <p:spPr>
          <a:xfrm>
            <a:off x="7696072" y="2502865"/>
            <a:ext cx="4276725" cy="2333625"/>
          </a:xfrm>
          <a:prstGeom prst="rect">
            <a:avLst/>
          </a:prstGeom>
        </p:spPr>
      </p:pic>
      <p:pic>
        <p:nvPicPr>
          <p:cNvPr id="5" name="Picture 4">
            <a:extLst>
              <a:ext uri="{FF2B5EF4-FFF2-40B4-BE49-F238E27FC236}">
                <a16:creationId xmlns:a16="http://schemas.microsoft.com/office/drawing/2014/main" id="{54BA7A2F-9EF4-EA7D-64CD-06DF72ABE30A}"/>
              </a:ext>
            </a:extLst>
          </p:cNvPr>
          <p:cNvPicPr>
            <a:picLocks noChangeAspect="1"/>
          </p:cNvPicPr>
          <p:nvPr/>
        </p:nvPicPr>
        <p:blipFill>
          <a:blip r:embed="rId4"/>
          <a:stretch>
            <a:fillRect/>
          </a:stretch>
        </p:blipFill>
        <p:spPr>
          <a:xfrm rot="360000">
            <a:off x="242467" y="990818"/>
            <a:ext cx="1552575" cy="752475"/>
          </a:xfrm>
          <a:prstGeom prst="rect">
            <a:avLst/>
          </a:prstGeom>
        </p:spPr>
      </p:pic>
      <p:sp>
        <p:nvSpPr>
          <p:cNvPr id="11" name="Slide Number Placeholder 4">
            <a:extLst>
              <a:ext uri="{FF2B5EF4-FFF2-40B4-BE49-F238E27FC236}">
                <a16:creationId xmlns:a16="http://schemas.microsoft.com/office/drawing/2014/main" id="{70F8C135-CBA2-C354-2166-4CA6CC517B25}"/>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8</a:t>
            </a:fld>
            <a:endParaRPr lang="en-US" b="0" dirty="0">
              <a:solidFill>
                <a:srgbClr val="3D5DAA"/>
              </a:solidFill>
              <a:latin typeface="Montserrat"/>
            </a:endParaRPr>
          </a:p>
        </p:txBody>
      </p:sp>
      <p:pic>
        <p:nvPicPr>
          <p:cNvPr id="2" name="Graphic 4" descr="A blue and white logo&#10;&#10;AI-generated content may be incorrect.">
            <a:extLst>
              <a:ext uri="{FF2B5EF4-FFF2-40B4-BE49-F238E27FC236}">
                <a16:creationId xmlns:a16="http://schemas.microsoft.com/office/drawing/2014/main" id="{1F97FFE5-C585-0712-189B-14B339EA9A12}"/>
              </a:ext>
            </a:extLst>
          </p:cNvPr>
          <p:cNvPicPr>
            <a:picLocks noChangeAspect="1"/>
          </p:cNvPicPr>
          <p:nvPr/>
        </p:nvPicPr>
        <p:blipFill>
          <a:blip r:embed="rId5"/>
          <a:stretch>
            <a:fillRect/>
          </a:stretch>
        </p:blipFill>
        <p:spPr>
          <a:xfrm>
            <a:off x="7967133" y="4649414"/>
            <a:ext cx="713262" cy="240084"/>
          </a:xfrm>
          <a:prstGeom prst="rect">
            <a:avLst/>
          </a:prstGeom>
        </p:spPr>
      </p:pic>
      <p:sp>
        <p:nvSpPr>
          <p:cNvPr id="7" name="Google Shape;69;p14">
            <a:extLst>
              <a:ext uri="{FF2B5EF4-FFF2-40B4-BE49-F238E27FC236}">
                <a16:creationId xmlns:a16="http://schemas.microsoft.com/office/drawing/2014/main" id="{D9464E6B-5869-B08E-F66A-48C037C8038F}"/>
              </a:ext>
            </a:extLst>
          </p:cNvPr>
          <p:cNvSpPr txBox="1"/>
          <p:nvPr/>
        </p:nvSpPr>
        <p:spPr>
          <a:xfrm>
            <a:off x="296824" y="254002"/>
            <a:ext cx="8847176" cy="705419"/>
          </a:xfrm>
          <a:prstGeom prst="rect">
            <a:avLst/>
          </a:prstGeom>
          <a:noFill/>
          <a:ln>
            <a:noFill/>
          </a:ln>
        </p:spPr>
        <p:txBody>
          <a:bodyPr spcFirstLastPara="1" wrap="square" lIns="91425" tIns="91425" rIns="91425" bIns="91425" anchor="t" anchorCtr="0">
            <a:spAutoFit/>
          </a:bodyPr>
          <a:lstStyle/>
          <a:p>
            <a:pPr>
              <a:lnSpc>
                <a:spcPct val="93500"/>
              </a:lnSpc>
            </a:pPr>
            <a:r>
              <a:rPr lang="en" sz="3600" b="1" dirty="0">
                <a:solidFill>
                  <a:srgbClr val="3D5DAA"/>
                </a:solidFill>
                <a:latin typeface="Montserrat"/>
                <a:ea typeface="Roboto"/>
                <a:cs typeface="Roboto"/>
                <a:sym typeface="Roboto"/>
              </a:rPr>
              <a:t>Online Resource Hub </a:t>
            </a:r>
            <a:endParaRPr lang="en-US" sz="3600" dirty="0">
              <a:solidFill>
                <a:srgbClr val="3D5DAA"/>
              </a:solidFill>
            </a:endParaRPr>
          </a:p>
        </p:txBody>
      </p:sp>
      <p:pic>
        <p:nvPicPr>
          <p:cNvPr id="9" name="Picture 8">
            <a:extLst>
              <a:ext uri="{FF2B5EF4-FFF2-40B4-BE49-F238E27FC236}">
                <a16:creationId xmlns:a16="http://schemas.microsoft.com/office/drawing/2014/main" id="{9317F060-BDCA-EF51-AFDC-8B1D9AFD3010}"/>
              </a:ext>
            </a:extLst>
          </p:cNvPr>
          <p:cNvPicPr>
            <a:picLocks noChangeAspect="1"/>
          </p:cNvPicPr>
          <p:nvPr/>
        </p:nvPicPr>
        <p:blipFill>
          <a:blip r:embed="rId6"/>
          <a:stretch>
            <a:fillRect/>
          </a:stretch>
        </p:blipFill>
        <p:spPr>
          <a:xfrm>
            <a:off x="138296" y="3803150"/>
            <a:ext cx="719343" cy="705420"/>
          </a:xfrm>
          <a:prstGeom prst="rect">
            <a:avLst/>
          </a:prstGeom>
        </p:spPr>
      </p:pic>
      <p:pic>
        <p:nvPicPr>
          <p:cNvPr id="8" name="Google Shape;70;p14" descr="A white line on a black background&#10;&#10;AI-generated content may be incorrect.">
            <a:extLst>
              <a:ext uri="{FF2B5EF4-FFF2-40B4-BE49-F238E27FC236}">
                <a16:creationId xmlns:a16="http://schemas.microsoft.com/office/drawing/2014/main" id="{2CDCEF1C-8055-6713-328A-F4C1C716DE1D}"/>
              </a:ext>
            </a:extLst>
          </p:cNvPr>
          <p:cNvPicPr preferRelativeResize="0"/>
          <p:nvPr/>
        </p:nvPicPr>
        <p:blipFill>
          <a:blip r:embed="rId7">
            <a:alphaModFix/>
          </a:blip>
          <a:stretch>
            <a:fillRect/>
          </a:stretch>
        </p:blipFill>
        <p:spPr>
          <a:xfrm rot="232323" flipH="1">
            <a:off x="15905" y="4661425"/>
            <a:ext cx="7082671" cy="710489"/>
          </a:xfrm>
          <a:prstGeom prst="rect">
            <a:avLst/>
          </a:prstGeom>
          <a:noFill/>
          <a:ln>
            <a:noFill/>
          </a:ln>
        </p:spPr>
      </p:pic>
      <p:pic>
        <p:nvPicPr>
          <p:cNvPr id="6" name="Picture 5">
            <a:extLst>
              <a:ext uri="{FF2B5EF4-FFF2-40B4-BE49-F238E27FC236}">
                <a16:creationId xmlns:a16="http://schemas.microsoft.com/office/drawing/2014/main" id="{2ACC9E25-ED0D-9416-5F57-E64286EF15B2}"/>
              </a:ext>
            </a:extLst>
          </p:cNvPr>
          <p:cNvPicPr>
            <a:picLocks noChangeAspect="1"/>
          </p:cNvPicPr>
          <p:nvPr/>
        </p:nvPicPr>
        <p:blipFill>
          <a:blip r:embed="rId8"/>
          <a:stretch>
            <a:fillRect/>
          </a:stretch>
        </p:blipFill>
        <p:spPr>
          <a:xfrm>
            <a:off x="1649207" y="1561094"/>
            <a:ext cx="5508925" cy="3110781"/>
          </a:xfrm>
          <a:prstGeom prst="rect">
            <a:avLst/>
          </a:prstGeom>
          <a:ln>
            <a:solidFill>
              <a:schemeClr val="tx1">
                <a:lumMod val="95000"/>
                <a:lumOff val="5000"/>
              </a:schemeClr>
            </a:solidFill>
          </a:ln>
          <a:effectLst>
            <a:glow rad="317500">
              <a:schemeClr val="accent2">
                <a:satMod val="175000"/>
                <a:alpha val="20000"/>
              </a:schemeClr>
            </a:glow>
          </a:effectLst>
        </p:spPr>
      </p:pic>
      <p:pic>
        <p:nvPicPr>
          <p:cNvPr id="14" name="Picture 13" descr="A cartoon of a bug&#10;&#10;AI-generated content may be incorrect.">
            <a:extLst>
              <a:ext uri="{FF2B5EF4-FFF2-40B4-BE49-F238E27FC236}">
                <a16:creationId xmlns:a16="http://schemas.microsoft.com/office/drawing/2014/main" id="{85B5F84B-7525-7441-C4CF-3FCB0E02308A}"/>
              </a:ext>
            </a:extLst>
          </p:cNvPr>
          <p:cNvPicPr>
            <a:picLocks noChangeAspect="1"/>
          </p:cNvPicPr>
          <p:nvPr/>
        </p:nvPicPr>
        <p:blipFill>
          <a:blip r:embed="rId9"/>
          <a:stretch>
            <a:fillRect/>
          </a:stretch>
        </p:blipFill>
        <p:spPr>
          <a:xfrm>
            <a:off x="4441665" y="751497"/>
            <a:ext cx="2280969" cy="1274316"/>
          </a:xfrm>
          <a:prstGeom prst="rect">
            <a:avLst/>
          </a:prstGeom>
        </p:spPr>
      </p:pic>
      <p:pic>
        <p:nvPicPr>
          <p:cNvPr id="15" name="Picture 14" descr="A white thread on a black background&#10;&#10;AI-generated content may be incorrect.">
            <a:extLst>
              <a:ext uri="{FF2B5EF4-FFF2-40B4-BE49-F238E27FC236}">
                <a16:creationId xmlns:a16="http://schemas.microsoft.com/office/drawing/2014/main" id="{3EEA97C5-5536-5BD7-FC89-BFBA394B3E62}"/>
              </a:ext>
            </a:extLst>
          </p:cNvPr>
          <p:cNvPicPr>
            <a:picLocks noChangeAspect="1"/>
          </p:cNvPicPr>
          <p:nvPr/>
        </p:nvPicPr>
        <p:blipFill>
          <a:blip r:embed="rId10"/>
          <a:stretch>
            <a:fillRect/>
          </a:stretch>
        </p:blipFill>
        <p:spPr>
          <a:xfrm rot="-1500000">
            <a:off x="6690058" y="-552948"/>
            <a:ext cx="2981258" cy="4019090"/>
          </a:xfrm>
          <a:prstGeom prst="rect">
            <a:avLst/>
          </a:prstGeom>
        </p:spPr>
      </p:pic>
      <p:sp>
        <p:nvSpPr>
          <p:cNvPr id="10" name="Google Shape;368;p18">
            <a:extLst>
              <a:ext uri="{FF2B5EF4-FFF2-40B4-BE49-F238E27FC236}">
                <a16:creationId xmlns:a16="http://schemas.microsoft.com/office/drawing/2014/main" id="{1C95B8F8-7A8B-370B-146C-148DA4EB6F1F}"/>
              </a:ext>
            </a:extLst>
          </p:cNvPr>
          <p:cNvSpPr txBox="1"/>
          <p:nvPr/>
        </p:nvSpPr>
        <p:spPr>
          <a:xfrm>
            <a:off x="99366" y="4331399"/>
            <a:ext cx="1064142" cy="55395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Find </a:t>
            </a:r>
          </a:p>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Resources here.</a:t>
            </a:r>
            <a:endParaRPr sz="1000" dirty="0">
              <a:solidFill>
                <a:schemeClr val="dk1"/>
              </a:solidFill>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3187493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9E7FF"/>
        </a:solidFill>
        <a:effectLst/>
      </p:bgPr>
    </p:bg>
    <p:spTree>
      <p:nvGrpSpPr>
        <p:cNvPr id="1" name="Shape 65">
          <a:extLst>
            <a:ext uri="{FF2B5EF4-FFF2-40B4-BE49-F238E27FC236}">
              <a16:creationId xmlns:a16="http://schemas.microsoft.com/office/drawing/2014/main" id="{013F24AD-FED7-58B4-4F3B-F6A827034886}"/>
            </a:ext>
          </a:extLst>
        </p:cNvPr>
        <p:cNvGrpSpPr/>
        <p:nvPr/>
      </p:nvGrpSpPr>
      <p:grpSpPr>
        <a:xfrm>
          <a:off x="0" y="0"/>
          <a:ext cx="0" cy="0"/>
          <a:chOff x="0" y="0"/>
          <a:chExt cx="0" cy="0"/>
        </a:xfrm>
      </p:grpSpPr>
      <p:pic>
        <p:nvPicPr>
          <p:cNvPr id="8" name="Google Shape;70;p14" descr="A white line on a black background&#10;&#10;AI-generated content may be incorrect.">
            <a:extLst>
              <a:ext uri="{FF2B5EF4-FFF2-40B4-BE49-F238E27FC236}">
                <a16:creationId xmlns:a16="http://schemas.microsoft.com/office/drawing/2014/main" id="{D05D6B70-1260-58EF-95B7-C3793DA27784}"/>
              </a:ext>
            </a:extLst>
          </p:cNvPr>
          <p:cNvPicPr preferRelativeResize="0"/>
          <p:nvPr/>
        </p:nvPicPr>
        <p:blipFill>
          <a:blip r:embed="rId3">
            <a:alphaModFix/>
          </a:blip>
          <a:stretch>
            <a:fillRect/>
          </a:stretch>
        </p:blipFill>
        <p:spPr>
          <a:xfrm rot="120000">
            <a:off x="-1013279" y="4351942"/>
            <a:ext cx="9200026" cy="1145500"/>
          </a:xfrm>
          <a:prstGeom prst="rect">
            <a:avLst/>
          </a:prstGeom>
          <a:noFill/>
          <a:ln>
            <a:noFill/>
          </a:ln>
        </p:spPr>
      </p:pic>
      <p:pic>
        <p:nvPicPr>
          <p:cNvPr id="3" name="Picture 2">
            <a:extLst>
              <a:ext uri="{FF2B5EF4-FFF2-40B4-BE49-F238E27FC236}">
                <a16:creationId xmlns:a16="http://schemas.microsoft.com/office/drawing/2014/main" id="{35517CD5-EEAE-E352-B5A9-B0963625D67C}"/>
              </a:ext>
            </a:extLst>
          </p:cNvPr>
          <p:cNvPicPr>
            <a:picLocks noChangeAspect="1"/>
          </p:cNvPicPr>
          <p:nvPr/>
        </p:nvPicPr>
        <p:blipFill>
          <a:blip r:embed="rId4"/>
          <a:stretch>
            <a:fillRect/>
          </a:stretch>
        </p:blipFill>
        <p:spPr>
          <a:xfrm>
            <a:off x="7894866" y="926293"/>
            <a:ext cx="4276725" cy="2333625"/>
          </a:xfrm>
          <a:prstGeom prst="rect">
            <a:avLst/>
          </a:prstGeom>
        </p:spPr>
      </p:pic>
      <p:pic>
        <p:nvPicPr>
          <p:cNvPr id="5" name="Picture 4">
            <a:extLst>
              <a:ext uri="{FF2B5EF4-FFF2-40B4-BE49-F238E27FC236}">
                <a16:creationId xmlns:a16="http://schemas.microsoft.com/office/drawing/2014/main" id="{7D2BD4E8-7801-FDA2-3094-504FF2D11A36}"/>
              </a:ext>
            </a:extLst>
          </p:cNvPr>
          <p:cNvPicPr>
            <a:picLocks noChangeAspect="1"/>
          </p:cNvPicPr>
          <p:nvPr/>
        </p:nvPicPr>
        <p:blipFill>
          <a:blip r:embed="rId5"/>
          <a:stretch>
            <a:fillRect/>
          </a:stretch>
        </p:blipFill>
        <p:spPr>
          <a:xfrm rot="360000">
            <a:off x="7315201" y="457199"/>
            <a:ext cx="1552575" cy="752475"/>
          </a:xfrm>
          <a:prstGeom prst="rect">
            <a:avLst/>
          </a:prstGeom>
        </p:spPr>
      </p:pic>
      <p:pic>
        <p:nvPicPr>
          <p:cNvPr id="9" name="Picture 8">
            <a:extLst>
              <a:ext uri="{FF2B5EF4-FFF2-40B4-BE49-F238E27FC236}">
                <a16:creationId xmlns:a16="http://schemas.microsoft.com/office/drawing/2014/main" id="{69B5D9E5-7B70-A4E5-AD43-D8BC4B53C388}"/>
              </a:ext>
            </a:extLst>
          </p:cNvPr>
          <p:cNvPicPr>
            <a:picLocks noChangeAspect="1"/>
          </p:cNvPicPr>
          <p:nvPr/>
        </p:nvPicPr>
        <p:blipFill>
          <a:blip r:embed="rId4"/>
          <a:stretch>
            <a:fillRect/>
          </a:stretch>
        </p:blipFill>
        <p:spPr>
          <a:xfrm>
            <a:off x="-3168829" y="406630"/>
            <a:ext cx="4276725" cy="2333625"/>
          </a:xfrm>
          <a:prstGeom prst="rect">
            <a:avLst/>
          </a:prstGeom>
        </p:spPr>
      </p:pic>
      <p:sp>
        <p:nvSpPr>
          <p:cNvPr id="11" name="Slide Number Placeholder 4">
            <a:extLst>
              <a:ext uri="{FF2B5EF4-FFF2-40B4-BE49-F238E27FC236}">
                <a16:creationId xmlns:a16="http://schemas.microsoft.com/office/drawing/2014/main" id="{B63B1D73-FBE6-46F5-A731-A7CADFC2DBE6}"/>
              </a:ext>
            </a:extLst>
          </p:cNvPr>
          <p:cNvSpPr>
            <a:spLocks noGrp="1"/>
          </p:cNvSpPr>
          <p:nvPr/>
        </p:nvSpPr>
        <p:spPr>
          <a:xfrm>
            <a:off x="8069221" y="4695826"/>
            <a:ext cx="872713" cy="281329"/>
          </a:xfrm>
          <a:prstGeom prst="rect">
            <a:avLst/>
          </a:prstGeom>
        </p:spPr>
        <p:txBody>
          <a:bodyPr vert="horz" lIns="91440" tIns="45720" rIns="91440" bIns="45720" rtlCol="0" anchor="ctr"/>
          <a:lstStyle>
            <a:defPPr>
              <a:defRPr lang="en-US"/>
            </a:defPPr>
            <a:lvl1pPr marL="0" algn="r" defTabSz="457200" rtl="0" eaLnBrk="1" latinLnBrk="0" hangingPunct="1">
              <a:defRPr sz="800" b="1"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EFEB8F0-3E21-CC41-966C-EBAA5E36E309}" type="slidenum">
              <a:rPr lang="en-US" b="0" dirty="0" smtClean="0">
                <a:solidFill>
                  <a:srgbClr val="3D5DAA"/>
                </a:solidFill>
                <a:latin typeface="Montserrat"/>
              </a:rPr>
              <a:pPr/>
              <a:t>9</a:t>
            </a:fld>
            <a:endParaRPr lang="en-US" b="0" dirty="0">
              <a:solidFill>
                <a:srgbClr val="3D5DAA"/>
              </a:solidFill>
              <a:latin typeface="Montserrat"/>
            </a:endParaRPr>
          </a:p>
        </p:txBody>
      </p:sp>
      <p:pic>
        <p:nvPicPr>
          <p:cNvPr id="6" name="Graphic 4" descr="A blue and white logo&#10;&#10;AI-generated content may be incorrect.">
            <a:extLst>
              <a:ext uri="{FF2B5EF4-FFF2-40B4-BE49-F238E27FC236}">
                <a16:creationId xmlns:a16="http://schemas.microsoft.com/office/drawing/2014/main" id="{23AE34A3-E2C7-6C96-C3B8-A49D14313423}"/>
              </a:ext>
            </a:extLst>
          </p:cNvPr>
          <p:cNvPicPr>
            <a:picLocks noChangeAspect="1"/>
          </p:cNvPicPr>
          <p:nvPr/>
        </p:nvPicPr>
        <p:blipFill>
          <a:blip r:embed="rId6"/>
          <a:stretch>
            <a:fillRect/>
          </a:stretch>
        </p:blipFill>
        <p:spPr>
          <a:xfrm>
            <a:off x="7967133" y="4649414"/>
            <a:ext cx="713262" cy="240084"/>
          </a:xfrm>
          <a:prstGeom prst="rect">
            <a:avLst/>
          </a:prstGeom>
        </p:spPr>
      </p:pic>
      <p:sp>
        <p:nvSpPr>
          <p:cNvPr id="4" name="Google Shape;69;p14">
            <a:extLst>
              <a:ext uri="{FF2B5EF4-FFF2-40B4-BE49-F238E27FC236}">
                <a16:creationId xmlns:a16="http://schemas.microsoft.com/office/drawing/2014/main" id="{E9EBACCF-96CB-CF55-15B5-CA6D1639511E}"/>
              </a:ext>
            </a:extLst>
          </p:cNvPr>
          <p:cNvSpPr txBox="1"/>
          <p:nvPr/>
        </p:nvSpPr>
        <p:spPr>
          <a:xfrm>
            <a:off x="296824" y="330410"/>
            <a:ext cx="8113080" cy="763256"/>
          </a:xfrm>
          <a:prstGeom prst="rect">
            <a:avLst/>
          </a:prstGeom>
          <a:noFill/>
          <a:ln>
            <a:noFill/>
          </a:ln>
        </p:spPr>
        <p:txBody>
          <a:bodyPr spcFirstLastPara="1" wrap="square" lIns="91425" tIns="91425" rIns="91425" bIns="91425" anchor="t" anchorCtr="0">
            <a:spAutoFit/>
          </a:bodyPr>
          <a:lstStyle/>
          <a:p>
            <a:pPr>
              <a:lnSpc>
                <a:spcPct val="93500"/>
              </a:lnSpc>
            </a:pPr>
            <a:r>
              <a:rPr lang="en" sz="4000" b="1" dirty="0">
                <a:solidFill>
                  <a:srgbClr val="3D5DAA"/>
                </a:solidFill>
                <a:latin typeface="Montserrat"/>
                <a:ea typeface="Roboto"/>
                <a:cs typeface="Roboto"/>
                <a:sym typeface="Roboto"/>
              </a:rPr>
              <a:t>AMCA’s Legislative Advocacy</a:t>
            </a:r>
            <a:endParaRPr lang="en-US" sz="4000" dirty="0">
              <a:solidFill>
                <a:srgbClr val="3D5DAA"/>
              </a:solidFill>
            </a:endParaRPr>
          </a:p>
        </p:txBody>
      </p:sp>
      <p:pic>
        <p:nvPicPr>
          <p:cNvPr id="13" name="Picture 12">
            <a:extLst>
              <a:ext uri="{FF2B5EF4-FFF2-40B4-BE49-F238E27FC236}">
                <a16:creationId xmlns:a16="http://schemas.microsoft.com/office/drawing/2014/main" id="{A44E056A-E89C-FB39-8F2B-8BD2A1E05322}"/>
              </a:ext>
            </a:extLst>
          </p:cNvPr>
          <p:cNvPicPr>
            <a:picLocks noChangeAspect="1"/>
          </p:cNvPicPr>
          <p:nvPr/>
        </p:nvPicPr>
        <p:blipFill>
          <a:blip r:embed="rId7"/>
          <a:stretch>
            <a:fillRect/>
          </a:stretch>
        </p:blipFill>
        <p:spPr>
          <a:xfrm>
            <a:off x="8092383" y="3517784"/>
            <a:ext cx="758144" cy="772631"/>
          </a:xfrm>
          <a:prstGeom prst="rect">
            <a:avLst/>
          </a:prstGeom>
        </p:spPr>
      </p:pic>
      <p:sp>
        <p:nvSpPr>
          <p:cNvPr id="10" name="TextBox 9">
            <a:extLst>
              <a:ext uri="{FF2B5EF4-FFF2-40B4-BE49-F238E27FC236}">
                <a16:creationId xmlns:a16="http://schemas.microsoft.com/office/drawing/2014/main" id="{9291EE0A-347A-3103-B995-8DEF379B195F}"/>
              </a:ext>
            </a:extLst>
          </p:cNvPr>
          <p:cNvSpPr txBox="1"/>
          <p:nvPr/>
        </p:nvSpPr>
        <p:spPr>
          <a:xfrm>
            <a:off x="426776" y="1454964"/>
            <a:ext cx="2950305" cy="3016210"/>
          </a:xfrm>
          <a:prstGeom prst="rect">
            <a:avLst/>
          </a:prstGeom>
          <a:noFill/>
        </p:spPr>
        <p:txBody>
          <a:bodyPr wrap="square">
            <a:spAutoFit/>
          </a:bodyPr>
          <a:lstStyle/>
          <a:p>
            <a:pPr algn="r"/>
            <a:r>
              <a:rPr lang="en-US" sz="1800" dirty="0">
                <a:latin typeface="Karma"/>
                <a:ea typeface="Calibri"/>
                <a:cs typeface="Calibri"/>
              </a:rPr>
              <a:t>Use AMCA’s</a:t>
            </a:r>
            <a:r>
              <a:rPr lang="en-US" sz="1800" dirty="0">
                <a:solidFill>
                  <a:srgbClr val="000000"/>
                </a:solidFill>
                <a:latin typeface="Karma"/>
                <a:ea typeface="Calibri"/>
                <a:cs typeface="Calibri"/>
              </a:rPr>
              <a:t> Advocacy Action Center</a:t>
            </a:r>
          </a:p>
          <a:p>
            <a:pPr algn="r"/>
            <a:endParaRPr lang="en-US" sz="1400" dirty="0">
              <a:solidFill>
                <a:srgbClr val="000000"/>
              </a:solidFill>
              <a:latin typeface="Karma"/>
              <a:ea typeface="Calibri"/>
              <a:cs typeface="Calibri"/>
            </a:endParaRPr>
          </a:p>
          <a:p>
            <a:pPr algn="r"/>
            <a:r>
              <a:rPr lang="en-US" dirty="0">
                <a:latin typeface="Karma"/>
                <a:cs typeface="Calibri"/>
              </a:rPr>
              <a:t>Where you find all our relevant Advocacy Campaigns.</a:t>
            </a:r>
          </a:p>
          <a:p>
            <a:pPr algn="r"/>
            <a:endParaRPr lang="en-US" dirty="0">
              <a:latin typeface="Karma"/>
              <a:cs typeface="Calibri"/>
            </a:endParaRPr>
          </a:p>
          <a:p>
            <a:pPr algn="r"/>
            <a:r>
              <a:rPr lang="en-US" dirty="0">
                <a:latin typeface="Karma"/>
                <a:cs typeface="Calibri"/>
              </a:rPr>
              <a:t>We’ve made it easy! The Action Center tracks key legislation, has talking points and draft messages that you can send directly to your elected officials.</a:t>
            </a:r>
          </a:p>
          <a:p>
            <a:pPr algn="r"/>
            <a:endParaRPr lang="en-US" dirty="0">
              <a:latin typeface="Karma"/>
              <a:cs typeface="Calibri"/>
            </a:endParaRPr>
          </a:p>
          <a:p>
            <a:pPr algn="r"/>
            <a:r>
              <a:rPr lang="en-US" dirty="0">
                <a:latin typeface="Karma"/>
                <a:cs typeface="Calibri"/>
              </a:rPr>
              <a:t>Don’t forget to sign up for alerts!</a:t>
            </a:r>
          </a:p>
        </p:txBody>
      </p:sp>
      <p:pic>
        <p:nvPicPr>
          <p:cNvPr id="2" name="Picture 1">
            <a:extLst>
              <a:ext uri="{FF2B5EF4-FFF2-40B4-BE49-F238E27FC236}">
                <a16:creationId xmlns:a16="http://schemas.microsoft.com/office/drawing/2014/main" id="{DD828840-9B32-6706-1492-0B31B1C09197}"/>
              </a:ext>
            </a:extLst>
          </p:cNvPr>
          <p:cNvPicPr>
            <a:picLocks noChangeAspect="1"/>
          </p:cNvPicPr>
          <p:nvPr/>
        </p:nvPicPr>
        <p:blipFill>
          <a:blip r:embed="rId8"/>
          <a:stretch>
            <a:fillRect/>
          </a:stretch>
        </p:blipFill>
        <p:spPr>
          <a:xfrm>
            <a:off x="3678865" y="1210183"/>
            <a:ext cx="4081439" cy="3260991"/>
          </a:xfrm>
          <a:prstGeom prst="rect">
            <a:avLst/>
          </a:prstGeom>
          <a:ln>
            <a:solidFill>
              <a:srgbClr val="1F3864"/>
            </a:solidFill>
          </a:ln>
          <a:effectLst>
            <a:glow rad="317500">
              <a:schemeClr val="accent2">
                <a:satMod val="175000"/>
                <a:alpha val="20000"/>
              </a:schemeClr>
            </a:glow>
          </a:effectLst>
        </p:spPr>
      </p:pic>
      <p:sp>
        <p:nvSpPr>
          <p:cNvPr id="12" name="Google Shape;368;p18">
            <a:extLst>
              <a:ext uri="{FF2B5EF4-FFF2-40B4-BE49-F238E27FC236}">
                <a16:creationId xmlns:a16="http://schemas.microsoft.com/office/drawing/2014/main" id="{3294D503-AEF6-4C9E-3C01-A36A656FE237}"/>
              </a:ext>
            </a:extLst>
          </p:cNvPr>
          <p:cNvSpPr txBox="1"/>
          <p:nvPr/>
        </p:nvSpPr>
        <p:spPr>
          <a:xfrm>
            <a:off x="6481644" y="4277478"/>
            <a:ext cx="2464521" cy="40006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Find us here:</a:t>
            </a:r>
            <a:endParaRPr sz="1000" dirty="0">
              <a:latin typeface="Arial" panose="020B0604020202020204" pitchFamily="34" charset="0"/>
              <a:ea typeface="Gill Sans"/>
              <a:cs typeface="Arial" panose="020B0604020202020204" pitchFamily="34" charset="0"/>
              <a:sym typeface="Gill Sans"/>
            </a:endParaRPr>
          </a:p>
          <a:p>
            <a:pPr marL="0" marR="0" lvl="0" indent="0" algn="r" rtl="0">
              <a:spcBef>
                <a:spcPts val="0"/>
              </a:spcBef>
              <a:spcAft>
                <a:spcPts val="0"/>
              </a:spcAft>
              <a:buNone/>
            </a:pPr>
            <a:r>
              <a:rPr lang="en-US" sz="1000" dirty="0">
                <a:solidFill>
                  <a:schemeClr val="dk1"/>
                </a:solidFill>
                <a:latin typeface="Arial" panose="020B0604020202020204" pitchFamily="34" charset="0"/>
                <a:ea typeface="Gill Sans"/>
                <a:cs typeface="Arial" panose="020B0604020202020204" pitchFamily="34" charset="0"/>
                <a:sym typeface="Gill Sans"/>
              </a:rPr>
              <a:t>https://</a:t>
            </a:r>
            <a:r>
              <a:rPr lang="en-US" sz="1000" dirty="0" err="1">
                <a:solidFill>
                  <a:schemeClr val="dk1"/>
                </a:solidFill>
                <a:latin typeface="Arial" panose="020B0604020202020204" pitchFamily="34" charset="0"/>
                <a:ea typeface="Gill Sans"/>
                <a:cs typeface="Arial" panose="020B0604020202020204" pitchFamily="34" charset="0"/>
                <a:sym typeface="Gill Sans"/>
              </a:rPr>
              <a:t>www.mosquito.org</a:t>
            </a:r>
            <a:r>
              <a:rPr lang="en-US" sz="1000" dirty="0">
                <a:solidFill>
                  <a:schemeClr val="dk1"/>
                </a:solidFill>
                <a:latin typeface="Arial" panose="020B0604020202020204" pitchFamily="34" charset="0"/>
                <a:ea typeface="Gill Sans"/>
                <a:cs typeface="Arial" panose="020B0604020202020204" pitchFamily="34" charset="0"/>
                <a:sym typeface="Gill Sans"/>
              </a:rPr>
              <a:t>/action-center</a:t>
            </a:r>
            <a:endParaRPr sz="1000" dirty="0">
              <a:solidFill>
                <a:schemeClr val="dk1"/>
              </a:solidFill>
              <a:latin typeface="Arial" panose="020B0604020202020204" pitchFamily="34" charset="0"/>
              <a:ea typeface="Gill Sans"/>
              <a:cs typeface="Arial" panose="020B0604020202020204" pitchFamily="34" charset="0"/>
              <a:sym typeface="Gill Sans"/>
            </a:endParaRPr>
          </a:p>
        </p:txBody>
      </p:sp>
    </p:spTree>
    <p:extLst>
      <p:ext uri="{BB962C8B-B14F-4D97-AF65-F5344CB8AC3E}">
        <p14:creationId xmlns:p14="http://schemas.microsoft.com/office/powerpoint/2010/main" val="113638212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16333</TotalTime>
  <Words>3870</Words>
  <Application>Microsoft Office PowerPoint</Application>
  <PresentationFormat>On-screen Show (16:9)</PresentationFormat>
  <Paragraphs>240</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Karma</vt:lpstr>
      <vt:lpstr>Angsana New</vt:lpstr>
      <vt:lpstr>Candara</vt:lpstr>
      <vt:lpstr>Calibri</vt:lpstr>
      <vt:lpstr>Courier New</vt:lpstr>
      <vt:lpstr>Arial</vt:lpstr>
      <vt:lpstr>Montserrat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Doyle, Michael S</dc:creator>
  <cp:lastModifiedBy>Doyle, Michael S</cp:lastModifiedBy>
  <cp:revision>215</cp:revision>
  <dcterms:modified xsi:type="dcterms:W3CDTF">2026-01-27T21:37:44Z</dcterms:modified>
</cp:coreProperties>
</file>