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8" r:id="rId2"/>
    <p:sldId id="260" r:id="rId3"/>
    <p:sldId id="261" r:id="rId4"/>
    <p:sldId id="263" r:id="rId5"/>
    <p:sldId id="264" r:id="rId6"/>
    <p:sldId id="265" r:id="rId7"/>
    <p:sldId id="266" r:id="rId8"/>
    <p:sldId id="270" r:id="rId9"/>
    <p:sldId id="275" r:id="rId10"/>
    <p:sldId id="271" r:id="rId11"/>
    <p:sldId id="267" r:id="rId12"/>
    <p:sldId id="269" r:id="rId13"/>
    <p:sldId id="272" r:id="rId14"/>
    <p:sldId id="274" r:id="rId15"/>
    <p:sldId id="276" r:id="rId16"/>
    <p:sldId id="273" r:id="rId17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E28CB3-E559-00DA-7EAA-B5FEE38D2459}" v="1" dt="2023-01-09T18:58:03.334"/>
  </p1510:revLst>
</p1510:revInfo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erine A. Reutt" userId="S::kreutt@cityofchesapeake.net::e0d7bd58-62ae-4350-bd48-8e161c3ea349" providerId="AD" clId="Web-{E7E28CB3-E559-00DA-7EAA-B5FEE38D2459}"/>
    <pc:docChg chg="modSld">
      <pc:chgData name="Katherine A. Reutt" userId="S::kreutt@cityofchesapeake.net::e0d7bd58-62ae-4350-bd48-8e161c3ea349" providerId="AD" clId="Web-{E7E28CB3-E559-00DA-7EAA-B5FEE38D2459}" dt="2023-01-09T18:58:03.334" v="0" actId="1076"/>
      <pc:docMkLst>
        <pc:docMk/>
      </pc:docMkLst>
      <pc:sldChg chg="modSp">
        <pc:chgData name="Katherine A. Reutt" userId="S::kreutt@cityofchesapeake.net::e0d7bd58-62ae-4350-bd48-8e161c3ea349" providerId="AD" clId="Web-{E7E28CB3-E559-00DA-7EAA-B5FEE38D2459}" dt="2023-01-09T18:58:03.334" v="0" actId="1076"/>
        <pc:sldMkLst>
          <pc:docMk/>
          <pc:sldMk cId="888304381" sldId="265"/>
        </pc:sldMkLst>
        <pc:picChg chg="mod">
          <ac:chgData name="Katherine A. Reutt" userId="S::kreutt@cityofchesapeake.net::e0d7bd58-62ae-4350-bd48-8e161c3ea349" providerId="AD" clId="Web-{E7E28CB3-E559-00DA-7EAA-B5FEE38D2459}" dt="2023-01-09T18:58:03.334" v="0" actId="1076"/>
          <ac:picMkLst>
            <pc:docMk/>
            <pc:sldMk cId="888304381" sldId="265"/>
            <ac:picMk id="14" creationId="{00000000-0000-0000-0000-000000000000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9055CF-8DEB-4A02-949A-DE72B6AC5D37}" type="doc">
      <dgm:prSet loTypeId="urn:microsoft.com/office/officeart/2005/8/layout/hList6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82E8A29-955A-4C7C-A174-3E9DCD4DC89B}">
      <dgm:prSet phldrT="[Text]" custT="1"/>
      <dgm:spPr/>
      <dgm:t>
        <a:bodyPr/>
        <a:lstStyle/>
        <a:p>
          <a:r>
            <a:rPr lang="en-US" sz="2200" b="1" dirty="0"/>
            <a:t>Feeding:</a:t>
          </a:r>
        </a:p>
      </dgm:t>
    </dgm:pt>
    <dgm:pt modelId="{BA7938E6-8DFA-40B7-B4C4-EACC6D85FC31}" type="parTrans" cxnId="{2986897A-7787-444F-B6C8-41F3823EF3C1}">
      <dgm:prSet/>
      <dgm:spPr/>
      <dgm:t>
        <a:bodyPr/>
        <a:lstStyle/>
        <a:p>
          <a:endParaRPr lang="en-US"/>
        </a:p>
      </dgm:t>
    </dgm:pt>
    <dgm:pt modelId="{C2176686-D23E-48EB-9D1B-1A1B46236638}" type="sibTrans" cxnId="{2986897A-7787-444F-B6C8-41F3823EF3C1}">
      <dgm:prSet/>
      <dgm:spPr/>
      <dgm:t>
        <a:bodyPr/>
        <a:lstStyle/>
        <a:p>
          <a:endParaRPr lang="en-US"/>
        </a:p>
      </dgm:t>
    </dgm:pt>
    <dgm:pt modelId="{23A0DE4A-FE92-496E-B335-3433CEFB74E9}">
      <dgm:prSet phldrT="[Text]" custT="1"/>
      <dgm:spPr/>
      <dgm:t>
        <a:bodyPr/>
        <a:lstStyle/>
        <a:p>
          <a:r>
            <a:rPr lang="en-US" sz="1800" dirty="0"/>
            <a:t>Mostly on mammals including humans</a:t>
          </a:r>
        </a:p>
      </dgm:t>
    </dgm:pt>
    <dgm:pt modelId="{68935D38-FEDC-4CD3-8002-43CB3944BEAF}" type="parTrans" cxnId="{67A03D8F-F327-4A9F-ABBC-1EB67EFD1ECB}">
      <dgm:prSet/>
      <dgm:spPr/>
      <dgm:t>
        <a:bodyPr/>
        <a:lstStyle/>
        <a:p>
          <a:endParaRPr lang="en-US"/>
        </a:p>
      </dgm:t>
    </dgm:pt>
    <dgm:pt modelId="{55DF926D-029A-4E18-95C4-77A5A37CAE40}" type="sibTrans" cxnId="{67A03D8F-F327-4A9F-ABBC-1EB67EFD1ECB}">
      <dgm:prSet/>
      <dgm:spPr/>
      <dgm:t>
        <a:bodyPr/>
        <a:lstStyle/>
        <a:p>
          <a:endParaRPr lang="en-US"/>
        </a:p>
      </dgm:t>
    </dgm:pt>
    <dgm:pt modelId="{97AFB725-9839-43BA-B026-0DD6AA03AD9C}">
      <dgm:prSet phldrT="[Text]" custT="1"/>
      <dgm:spPr/>
      <dgm:t>
        <a:bodyPr/>
        <a:lstStyle/>
        <a:p>
          <a:r>
            <a:rPr lang="en-US" sz="1800" dirty="0"/>
            <a:t>Occasionally bites birds &amp; reptiles</a:t>
          </a:r>
        </a:p>
      </dgm:t>
    </dgm:pt>
    <dgm:pt modelId="{CC01022B-5039-457F-931E-79459E3C1DC4}" type="parTrans" cxnId="{97004F90-D1DB-4A84-A8AE-504DE1F07341}">
      <dgm:prSet/>
      <dgm:spPr/>
      <dgm:t>
        <a:bodyPr/>
        <a:lstStyle/>
        <a:p>
          <a:endParaRPr lang="en-US"/>
        </a:p>
      </dgm:t>
    </dgm:pt>
    <dgm:pt modelId="{D5C26250-A06D-4B41-BC14-92648809C21F}" type="sibTrans" cxnId="{97004F90-D1DB-4A84-A8AE-504DE1F07341}">
      <dgm:prSet/>
      <dgm:spPr/>
      <dgm:t>
        <a:bodyPr/>
        <a:lstStyle/>
        <a:p>
          <a:endParaRPr lang="en-US"/>
        </a:p>
      </dgm:t>
    </dgm:pt>
    <dgm:pt modelId="{B6E26FFC-9977-4BBC-BEC7-3D6B63754E52}">
      <dgm:prSet phldrT="[Text]" custT="1"/>
      <dgm:spPr/>
      <dgm:t>
        <a:bodyPr/>
        <a:lstStyle/>
        <a:p>
          <a:r>
            <a:rPr lang="en-US" sz="2200" b="1" dirty="0"/>
            <a:t>Female activity:</a:t>
          </a:r>
        </a:p>
      </dgm:t>
    </dgm:pt>
    <dgm:pt modelId="{5CEFBD89-2F4F-4B51-A98A-0F3C86494166}" type="parTrans" cxnId="{17E73148-9C08-4999-B21E-F3C5A0E3FC0C}">
      <dgm:prSet/>
      <dgm:spPr/>
      <dgm:t>
        <a:bodyPr/>
        <a:lstStyle/>
        <a:p>
          <a:endParaRPr lang="en-US"/>
        </a:p>
      </dgm:t>
    </dgm:pt>
    <dgm:pt modelId="{48634C00-2335-4923-9072-EB7482323D9C}" type="sibTrans" cxnId="{17E73148-9C08-4999-B21E-F3C5A0E3FC0C}">
      <dgm:prSet/>
      <dgm:spPr/>
      <dgm:t>
        <a:bodyPr/>
        <a:lstStyle/>
        <a:p>
          <a:endParaRPr lang="en-US"/>
        </a:p>
      </dgm:t>
    </dgm:pt>
    <dgm:pt modelId="{CBCC21F5-552F-4D39-812E-6FCD4A366F58}">
      <dgm:prSet phldrT="[Text]" custT="1"/>
      <dgm:spPr/>
      <dgm:t>
        <a:bodyPr/>
        <a:lstStyle/>
        <a:p>
          <a:r>
            <a:rPr lang="en-US" sz="1800" dirty="0"/>
            <a:t>Mostly active at night or dusk</a:t>
          </a:r>
        </a:p>
      </dgm:t>
    </dgm:pt>
    <dgm:pt modelId="{4A973A1C-85F1-4969-A536-D29940229E2C}" type="parTrans" cxnId="{3C41F2E0-4620-40B4-9857-68872B278EFB}">
      <dgm:prSet/>
      <dgm:spPr/>
      <dgm:t>
        <a:bodyPr/>
        <a:lstStyle/>
        <a:p>
          <a:endParaRPr lang="en-US"/>
        </a:p>
      </dgm:t>
    </dgm:pt>
    <dgm:pt modelId="{3640B940-6901-481F-ADF7-6B77DEEED764}" type="sibTrans" cxnId="{3C41F2E0-4620-40B4-9857-68872B278EFB}">
      <dgm:prSet/>
      <dgm:spPr/>
      <dgm:t>
        <a:bodyPr/>
        <a:lstStyle/>
        <a:p>
          <a:endParaRPr lang="en-US"/>
        </a:p>
      </dgm:t>
    </dgm:pt>
    <dgm:pt modelId="{62831651-7C26-466C-BAA4-31EA8D14E47A}">
      <dgm:prSet phldrT="[Text]" custT="1"/>
      <dgm:spPr/>
      <dgm:t>
        <a:bodyPr/>
        <a:lstStyle/>
        <a:p>
          <a:r>
            <a:rPr lang="en-US" sz="1800" dirty="0"/>
            <a:t>Daytime: resting in cool, damp places</a:t>
          </a:r>
        </a:p>
      </dgm:t>
    </dgm:pt>
    <dgm:pt modelId="{0F3EB6E4-07A5-4199-9C2F-8B91F53579FE}" type="parTrans" cxnId="{59DDA576-1BA9-49E8-9D1D-361FF667A19A}">
      <dgm:prSet/>
      <dgm:spPr/>
      <dgm:t>
        <a:bodyPr/>
        <a:lstStyle/>
        <a:p>
          <a:endParaRPr lang="en-US"/>
        </a:p>
      </dgm:t>
    </dgm:pt>
    <dgm:pt modelId="{0D19FA60-5F9C-420B-AD2F-A0656A7F0783}" type="sibTrans" cxnId="{59DDA576-1BA9-49E8-9D1D-361FF667A19A}">
      <dgm:prSet/>
      <dgm:spPr/>
      <dgm:t>
        <a:bodyPr/>
        <a:lstStyle/>
        <a:p>
          <a:endParaRPr lang="en-US"/>
        </a:p>
      </dgm:t>
    </dgm:pt>
    <dgm:pt modelId="{6D0E5D9F-7263-4526-A227-51301233F549}">
      <dgm:prSet phldrT="[Text]" custT="1"/>
      <dgm:spPr/>
      <dgm:t>
        <a:bodyPr/>
        <a:lstStyle/>
        <a:p>
          <a:r>
            <a:rPr lang="en-US" sz="2200" b="1" dirty="0"/>
            <a:t>Winter Season:</a:t>
          </a:r>
        </a:p>
      </dgm:t>
    </dgm:pt>
    <dgm:pt modelId="{23416D07-25F8-426C-BC65-639E6BCF4D6D}" type="parTrans" cxnId="{C8C462C6-33A3-4E8B-91FE-36DBE92F1C4A}">
      <dgm:prSet/>
      <dgm:spPr/>
      <dgm:t>
        <a:bodyPr/>
        <a:lstStyle/>
        <a:p>
          <a:endParaRPr lang="en-US"/>
        </a:p>
      </dgm:t>
    </dgm:pt>
    <dgm:pt modelId="{DE289E29-1989-4D8E-8AA6-F030105B3F13}" type="sibTrans" cxnId="{C8C462C6-33A3-4E8B-91FE-36DBE92F1C4A}">
      <dgm:prSet/>
      <dgm:spPr/>
      <dgm:t>
        <a:bodyPr/>
        <a:lstStyle/>
        <a:p>
          <a:endParaRPr lang="en-US"/>
        </a:p>
      </dgm:t>
    </dgm:pt>
    <dgm:pt modelId="{F3256203-D9D1-492A-B801-68C1A32486F0}">
      <dgm:prSet phldrT="[Text]" custT="1"/>
      <dgm:spPr/>
      <dgm:t>
        <a:bodyPr/>
        <a:lstStyle/>
        <a:p>
          <a:r>
            <a:rPr lang="en-US" sz="1800" dirty="0"/>
            <a:t>Hibernating-like state over winter</a:t>
          </a:r>
        </a:p>
      </dgm:t>
    </dgm:pt>
    <dgm:pt modelId="{E9A20291-2E30-4C14-BB7D-DC095A20ECB6}" type="parTrans" cxnId="{1B8E71B0-2D3A-4AB0-8843-CFDACEDC3198}">
      <dgm:prSet/>
      <dgm:spPr/>
      <dgm:t>
        <a:bodyPr/>
        <a:lstStyle/>
        <a:p>
          <a:endParaRPr lang="en-US"/>
        </a:p>
      </dgm:t>
    </dgm:pt>
    <dgm:pt modelId="{6C9440D0-8847-40C0-98BC-2B5EA5745C3A}" type="sibTrans" cxnId="{1B8E71B0-2D3A-4AB0-8843-CFDACEDC3198}">
      <dgm:prSet/>
      <dgm:spPr/>
      <dgm:t>
        <a:bodyPr/>
        <a:lstStyle/>
        <a:p>
          <a:endParaRPr lang="en-US"/>
        </a:p>
      </dgm:t>
    </dgm:pt>
    <dgm:pt modelId="{357008B7-F3FD-489F-A410-81C9A9EFE4DA}">
      <dgm:prSet phldrT="[Text]" custT="1"/>
      <dgm:spPr/>
      <dgm:t>
        <a:bodyPr/>
        <a:lstStyle/>
        <a:p>
          <a:r>
            <a:rPr lang="en-US" sz="1800" dirty="0"/>
            <a:t>Often resting in sheltered environments</a:t>
          </a:r>
        </a:p>
      </dgm:t>
    </dgm:pt>
    <dgm:pt modelId="{ED5EFE54-4C6D-4A88-939B-CE66C6668425}" type="parTrans" cxnId="{8910F93B-7180-4A52-9856-879D102D33F8}">
      <dgm:prSet/>
      <dgm:spPr/>
      <dgm:t>
        <a:bodyPr/>
        <a:lstStyle/>
        <a:p>
          <a:endParaRPr lang="en-US"/>
        </a:p>
      </dgm:t>
    </dgm:pt>
    <dgm:pt modelId="{87BC108C-4915-4A4B-8565-E4BD28BA3C35}" type="sibTrans" cxnId="{8910F93B-7180-4A52-9856-879D102D33F8}">
      <dgm:prSet/>
      <dgm:spPr/>
      <dgm:t>
        <a:bodyPr/>
        <a:lstStyle/>
        <a:p>
          <a:endParaRPr lang="en-US"/>
        </a:p>
      </dgm:t>
    </dgm:pt>
    <dgm:pt modelId="{E5E95E82-EF79-43CA-AA86-43B0E1CBCD3F}">
      <dgm:prSet phldrT="[Text]" custT="1"/>
      <dgm:spPr/>
      <dgm:t>
        <a:bodyPr/>
        <a:lstStyle/>
        <a:p>
          <a:r>
            <a:rPr lang="en-US" sz="2200" b="1" dirty="0"/>
            <a:t>Potential Vectors for:</a:t>
          </a:r>
        </a:p>
      </dgm:t>
    </dgm:pt>
    <dgm:pt modelId="{FD76A3AE-1B6C-45A0-8E84-63160283749F}" type="parTrans" cxnId="{A76240AD-13F6-40C0-BD9B-102D5EC0AE51}">
      <dgm:prSet/>
      <dgm:spPr/>
      <dgm:t>
        <a:bodyPr/>
        <a:lstStyle/>
        <a:p>
          <a:endParaRPr lang="en-US"/>
        </a:p>
      </dgm:t>
    </dgm:pt>
    <dgm:pt modelId="{BF76010C-5523-4E13-B3E7-886DCE6AEBD4}" type="sibTrans" cxnId="{A76240AD-13F6-40C0-BD9B-102D5EC0AE51}">
      <dgm:prSet/>
      <dgm:spPr/>
      <dgm:t>
        <a:bodyPr/>
        <a:lstStyle/>
        <a:p>
          <a:endParaRPr lang="en-US"/>
        </a:p>
      </dgm:t>
    </dgm:pt>
    <dgm:pt modelId="{A81358E0-3DE7-41AD-A28C-ABB22548B1F6}">
      <dgm:prSet phldrT="[Text]" custT="1"/>
      <dgm:spPr/>
      <dgm:t>
        <a:bodyPr/>
        <a:lstStyle/>
        <a:p>
          <a:r>
            <a:rPr lang="en-US" sz="1800" i="1" dirty="0"/>
            <a:t>Plasmodium</a:t>
          </a:r>
          <a:r>
            <a:rPr lang="en-US" sz="1800" dirty="0"/>
            <a:t> spp. – </a:t>
          </a:r>
          <a:r>
            <a:rPr lang="en-US" sz="1600" dirty="0"/>
            <a:t>parasite that causes malaria in humans</a:t>
          </a:r>
        </a:p>
      </dgm:t>
    </dgm:pt>
    <dgm:pt modelId="{262E0B94-6EA9-4797-B705-959D7B185F91}" type="parTrans" cxnId="{FB8541C0-3895-4553-A4C7-34B81A3C4A0B}">
      <dgm:prSet/>
      <dgm:spPr/>
      <dgm:t>
        <a:bodyPr/>
        <a:lstStyle/>
        <a:p>
          <a:endParaRPr lang="en-US"/>
        </a:p>
      </dgm:t>
    </dgm:pt>
    <dgm:pt modelId="{77756FBB-BF6C-4D78-803E-BCC851F1DA03}" type="sibTrans" cxnId="{FB8541C0-3895-4553-A4C7-34B81A3C4A0B}">
      <dgm:prSet/>
      <dgm:spPr/>
      <dgm:t>
        <a:bodyPr/>
        <a:lstStyle/>
        <a:p>
          <a:endParaRPr lang="en-US"/>
        </a:p>
      </dgm:t>
    </dgm:pt>
    <dgm:pt modelId="{37A7C994-CC74-44DD-8777-ED6736B35821}">
      <dgm:prSet phldrT="[Text]" custT="1"/>
      <dgm:spPr/>
      <dgm:t>
        <a:bodyPr/>
        <a:lstStyle/>
        <a:p>
          <a:r>
            <a:rPr lang="en-US" sz="1800" i="1" dirty="0"/>
            <a:t>Dirofilaria </a:t>
          </a:r>
          <a:r>
            <a:rPr lang="en-US" sz="1800" i="1" dirty="0" err="1"/>
            <a:t>immitis</a:t>
          </a:r>
          <a:r>
            <a:rPr lang="en-US" sz="1800" i="1" dirty="0"/>
            <a:t> </a:t>
          </a:r>
          <a:r>
            <a:rPr lang="en-US" sz="1800" dirty="0"/>
            <a:t>– </a:t>
          </a:r>
          <a:r>
            <a:rPr lang="en-US" sz="1600" dirty="0"/>
            <a:t>parasite that causes heartworm disease in dogs &amp; cats</a:t>
          </a:r>
        </a:p>
      </dgm:t>
    </dgm:pt>
    <dgm:pt modelId="{03F017E7-7E3C-4E2C-9CEF-B07099F38801}" type="parTrans" cxnId="{1C5CE732-A00F-4C06-A1A8-B209BC6B496D}">
      <dgm:prSet/>
      <dgm:spPr/>
      <dgm:t>
        <a:bodyPr/>
        <a:lstStyle/>
        <a:p>
          <a:endParaRPr lang="en-US"/>
        </a:p>
      </dgm:t>
    </dgm:pt>
    <dgm:pt modelId="{118572A4-3B5E-487E-8015-6A319369077F}" type="sibTrans" cxnId="{1C5CE732-A00F-4C06-A1A8-B209BC6B496D}">
      <dgm:prSet/>
      <dgm:spPr/>
      <dgm:t>
        <a:bodyPr/>
        <a:lstStyle/>
        <a:p>
          <a:endParaRPr lang="en-US"/>
        </a:p>
      </dgm:t>
    </dgm:pt>
    <dgm:pt modelId="{DB9DF842-9686-45C7-A5DB-E2F15C9D240F}">
      <dgm:prSet phldrT="[Text]" custT="1"/>
      <dgm:spPr/>
      <dgm:t>
        <a:bodyPr/>
        <a:lstStyle/>
        <a:p>
          <a:r>
            <a:rPr lang="en-US" sz="1800" dirty="0"/>
            <a:t>e.g.  Attics, outbuildings</a:t>
          </a:r>
        </a:p>
      </dgm:t>
    </dgm:pt>
    <dgm:pt modelId="{98063E21-75DF-45C9-998E-C839B7A86956}" type="parTrans" cxnId="{214D95DA-EB7E-402B-A98F-A3E96DEEB3CD}">
      <dgm:prSet/>
      <dgm:spPr/>
      <dgm:t>
        <a:bodyPr/>
        <a:lstStyle/>
        <a:p>
          <a:endParaRPr lang="en-US"/>
        </a:p>
      </dgm:t>
    </dgm:pt>
    <dgm:pt modelId="{6157FEF6-CEBA-4807-9579-0542EF895D64}" type="sibTrans" cxnId="{214D95DA-EB7E-402B-A98F-A3E96DEEB3CD}">
      <dgm:prSet/>
      <dgm:spPr/>
      <dgm:t>
        <a:bodyPr/>
        <a:lstStyle/>
        <a:p>
          <a:endParaRPr lang="en-US"/>
        </a:p>
      </dgm:t>
    </dgm:pt>
    <dgm:pt modelId="{6F1872F4-A030-4D64-A17C-72EA1ABBD62E}" type="pres">
      <dgm:prSet presAssocID="{CF9055CF-8DEB-4A02-949A-DE72B6AC5D37}" presName="Name0" presStyleCnt="0">
        <dgm:presLayoutVars>
          <dgm:dir/>
          <dgm:resizeHandles val="exact"/>
        </dgm:presLayoutVars>
      </dgm:prSet>
      <dgm:spPr/>
    </dgm:pt>
    <dgm:pt modelId="{98302F07-D6A9-46A5-9807-EBF6C9F5B2DD}" type="pres">
      <dgm:prSet presAssocID="{082E8A29-955A-4C7C-A174-3E9DCD4DC89B}" presName="node" presStyleLbl="node1" presStyleIdx="0" presStyleCnt="4" custLinFactX="-42574" custLinFactNeighborX="-100000" custLinFactNeighborY="-3720">
        <dgm:presLayoutVars>
          <dgm:bulletEnabled val="1"/>
        </dgm:presLayoutVars>
      </dgm:prSet>
      <dgm:spPr/>
    </dgm:pt>
    <dgm:pt modelId="{6681DF6F-8E98-430C-9A87-14BEC6C3269E}" type="pres">
      <dgm:prSet presAssocID="{C2176686-D23E-48EB-9D1B-1A1B46236638}" presName="sibTrans" presStyleCnt="0"/>
      <dgm:spPr/>
    </dgm:pt>
    <dgm:pt modelId="{DAD9059A-916A-4916-A2A8-B42491568DD3}" type="pres">
      <dgm:prSet presAssocID="{B6E26FFC-9977-4BBC-BEC7-3D6B63754E52}" presName="node" presStyleLbl="node1" presStyleIdx="1" presStyleCnt="4" custLinFactNeighborX="-43393">
        <dgm:presLayoutVars>
          <dgm:bulletEnabled val="1"/>
        </dgm:presLayoutVars>
      </dgm:prSet>
      <dgm:spPr/>
    </dgm:pt>
    <dgm:pt modelId="{39AEACD1-F8CF-4528-8379-DAA829B3790B}" type="pres">
      <dgm:prSet presAssocID="{48634C00-2335-4923-9072-EB7482323D9C}" presName="sibTrans" presStyleCnt="0"/>
      <dgm:spPr/>
    </dgm:pt>
    <dgm:pt modelId="{25A33852-3C4B-4406-8856-3A4D6201948C}" type="pres">
      <dgm:prSet presAssocID="{6D0E5D9F-7263-4526-A227-51301233F549}" presName="node" presStyleLbl="node1" presStyleIdx="2" presStyleCnt="4">
        <dgm:presLayoutVars>
          <dgm:bulletEnabled val="1"/>
        </dgm:presLayoutVars>
      </dgm:prSet>
      <dgm:spPr/>
    </dgm:pt>
    <dgm:pt modelId="{562EDDC3-60FD-463F-A6DB-A597D604B642}" type="pres">
      <dgm:prSet presAssocID="{DE289E29-1989-4D8E-8AA6-F030105B3F13}" presName="sibTrans" presStyleCnt="0"/>
      <dgm:spPr/>
    </dgm:pt>
    <dgm:pt modelId="{86146B22-5360-4D1B-AC91-3378F10134EE}" type="pres">
      <dgm:prSet presAssocID="{E5E95E82-EF79-43CA-AA86-43B0E1CBCD3F}" presName="node" presStyleLbl="node1" presStyleIdx="3" presStyleCnt="4">
        <dgm:presLayoutVars>
          <dgm:bulletEnabled val="1"/>
        </dgm:presLayoutVars>
      </dgm:prSet>
      <dgm:spPr/>
    </dgm:pt>
  </dgm:ptLst>
  <dgm:cxnLst>
    <dgm:cxn modelId="{0676BA07-1135-49D0-993A-27A9F99FC0CD}" type="presOf" srcId="{B6E26FFC-9977-4BBC-BEC7-3D6B63754E52}" destId="{DAD9059A-916A-4916-A2A8-B42491568DD3}" srcOrd="0" destOrd="0" presId="urn:microsoft.com/office/officeart/2005/8/layout/hList6"/>
    <dgm:cxn modelId="{5351B217-259B-4E6A-85F5-2E408BEB0764}" type="presOf" srcId="{082E8A29-955A-4C7C-A174-3E9DCD4DC89B}" destId="{98302F07-D6A9-46A5-9807-EBF6C9F5B2DD}" srcOrd="0" destOrd="0" presId="urn:microsoft.com/office/officeart/2005/8/layout/hList6"/>
    <dgm:cxn modelId="{729DA21F-0A99-4CC3-ACFF-2A00EDCAA358}" type="presOf" srcId="{37A7C994-CC74-44DD-8777-ED6736B35821}" destId="{86146B22-5360-4D1B-AC91-3378F10134EE}" srcOrd="0" destOrd="2" presId="urn:microsoft.com/office/officeart/2005/8/layout/hList6"/>
    <dgm:cxn modelId="{77BD0D2D-7C4E-49B3-9A72-0FD33F32D294}" type="presOf" srcId="{6D0E5D9F-7263-4526-A227-51301233F549}" destId="{25A33852-3C4B-4406-8856-3A4D6201948C}" srcOrd="0" destOrd="0" presId="urn:microsoft.com/office/officeart/2005/8/layout/hList6"/>
    <dgm:cxn modelId="{3AE2742D-7673-4553-BCDD-292AE3B4BC50}" type="presOf" srcId="{97AFB725-9839-43BA-B026-0DD6AA03AD9C}" destId="{98302F07-D6A9-46A5-9807-EBF6C9F5B2DD}" srcOrd="0" destOrd="2" presId="urn:microsoft.com/office/officeart/2005/8/layout/hList6"/>
    <dgm:cxn modelId="{1C5CE732-A00F-4C06-A1A8-B209BC6B496D}" srcId="{E5E95E82-EF79-43CA-AA86-43B0E1CBCD3F}" destId="{37A7C994-CC74-44DD-8777-ED6736B35821}" srcOrd="1" destOrd="0" parTransId="{03F017E7-7E3C-4E2C-9CEF-B07099F38801}" sibTransId="{118572A4-3B5E-487E-8015-6A319369077F}"/>
    <dgm:cxn modelId="{8910F93B-7180-4A52-9856-879D102D33F8}" srcId="{6D0E5D9F-7263-4526-A227-51301233F549}" destId="{357008B7-F3FD-489F-A410-81C9A9EFE4DA}" srcOrd="1" destOrd="0" parTransId="{ED5EFE54-4C6D-4A88-939B-CE66C6668425}" sibTransId="{87BC108C-4915-4A4B-8565-E4BD28BA3C35}"/>
    <dgm:cxn modelId="{DC53BA63-76BA-413A-ACCE-B7609C3FDC8E}" type="presOf" srcId="{A81358E0-3DE7-41AD-A28C-ABB22548B1F6}" destId="{86146B22-5360-4D1B-AC91-3378F10134EE}" srcOrd="0" destOrd="1" presId="urn:microsoft.com/office/officeart/2005/8/layout/hList6"/>
    <dgm:cxn modelId="{17E73148-9C08-4999-B21E-F3C5A0E3FC0C}" srcId="{CF9055CF-8DEB-4A02-949A-DE72B6AC5D37}" destId="{B6E26FFC-9977-4BBC-BEC7-3D6B63754E52}" srcOrd="1" destOrd="0" parTransId="{5CEFBD89-2F4F-4B51-A98A-0F3C86494166}" sibTransId="{48634C00-2335-4923-9072-EB7482323D9C}"/>
    <dgm:cxn modelId="{F4F3BD4C-7DE7-449F-8ECF-B43B2B86F2EB}" type="presOf" srcId="{CBCC21F5-552F-4D39-812E-6FCD4A366F58}" destId="{DAD9059A-916A-4916-A2A8-B42491568DD3}" srcOrd="0" destOrd="1" presId="urn:microsoft.com/office/officeart/2005/8/layout/hList6"/>
    <dgm:cxn modelId="{BBCA6455-33DF-4D36-918C-8BECFBF2716B}" type="presOf" srcId="{DB9DF842-9686-45C7-A5DB-E2F15C9D240F}" destId="{25A33852-3C4B-4406-8856-3A4D6201948C}" srcOrd="0" destOrd="3" presId="urn:microsoft.com/office/officeart/2005/8/layout/hList6"/>
    <dgm:cxn modelId="{59DDA576-1BA9-49E8-9D1D-361FF667A19A}" srcId="{B6E26FFC-9977-4BBC-BEC7-3D6B63754E52}" destId="{62831651-7C26-466C-BAA4-31EA8D14E47A}" srcOrd="1" destOrd="0" parTransId="{0F3EB6E4-07A5-4199-9C2F-8B91F53579FE}" sibTransId="{0D19FA60-5F9C-420B-AD2F-A0656A7F0783}"/>
    <dgm:cxn modelId="{2986897A-7787-444F-B6C8-41F3823EF3C1}" srcId="{CF9055CF-8DEB-4A02-949A-DE72B6AC5D37}" destId="{082E8A29-955A-4C7C-A174-3E9DCD4DC89B}" srcOrd="0" destOrd="0" parTransId="{BA7938E6-8DFA-40B7-B4C4-EACC6D85FC31}" sibTransId="{C2176686-D23E-48EB-9D1B-1A1B46236638}"/>
    <dgm:cxn modelId="{9CB4B27D-95A7-458D-A9CA-7754788DD095}" type="presOf" srcId="{62831651-7C26-466C-BAA4-31EA8D14E47A}" destId="{DAD9059A-916A-4916-A2A8-B42491568DD3}" srcOrd="0" destOrd="2" presId="urn:microsoft.com/office/officeart/2005/8/layout/hList6"/>
    <dgm:cxn modelId="{67A03D8F-F327-4A9F-ABBC-1EB67EFD1ECB}" srcId="{082E8A29-955A-4C7C-A174-3E9DCD4DC89B}" destId="{23A0DE4A-FE92-496E-B335-3433CEFB74E9}" srcOrd="0" destOrd="0" parTransId="{68935D38-FEDC-4CD3-8002-43CB3944BEAF}" sibTransId="{55DF926D-029A-4E18-95C4-77A5A37CAE40}"/>
    <dgm:cxn modelId="{97004F90-D1DB-4A84-A8AE-504DE1F07341}" srcId="{082E8A29-955A-4C7C-A174-3E9DCD4DC89B}" destId="{97AFB725-9839-43BA-B026-0DD6AA03AD9C}" srcOrd="1" destOrd="0" parTransId="{CC01022B-5039-457F-931E-79459E3C1DC4}" sibTransId="{D5C26250-A06D-4B41-BC14-92648809C21F}"/>
    <dgm:cxn modelId="{A76240AD-13F6-40C0-BD9B-102D5EC0AE51}" srcId="{CF9055CF-8DEB-4A02-949A-DE72B6AC5D37}" destId="{E5E95E82-EF79-43CA-AA86-43B0E1CBCD3F}" srcOrd="3" destOrd="0" parTransId="{FD76A3AE-1B6C-45A0-8E84-63160283749F}" sibTransId="{BF76010C-5523-4E13-B3E7-886DCE6AEBD4}"/>
    <dgm:cxn modelId="{1B8E71B0-2D3A-4AB0-8843-CFDACEDC3198}" srcId="{6D0E5D9F-7263-4526-A227-51301233F549}" destId="{F3256203-D9D1-492A-B801-68C1A32486F0}" srcOrd="0" destOrd="0" parTransId="{E9A20291-2E30-4C14-BB7D-DC095A20ECB6}" sibTransId="{6C9440D0-8847-40C0-98BC-2B5EA5745C3A}"/>
    <dgm:cxn modelId="{FB8541C0-3895-4553-A4C7-34B81A3C4A0B}" srcId="{E5E95E82-EF79-43CA-AA86-43B0E1CBCD3F}" destId="{A81358E0-3DE7-41AD-A28C-ABB22548B1F6}" srcOrd="0" destOrd="0" parTransId="{262E0B94-6EA9-4797-B705-959D7B185F91}" sibTransId="{77756FBB-BF6C-4D78-803E-BCC851F1DA03}"/>
    <dgm:cxn modelId="{C06DA1C3-D38F-43B1-B24E-E80592CC29EC}" type="presOf" srcId="{23A0DE4A-FE92-496E-B335-3433CEFB74E9}" destId="{98302F07-D6A9-46A5-9807-EBF6C9F5B2DD}" srcOrd="0" destOrd="1" presId="urn:microsoft.com/office/officeart/2005/8/layout/hList6"/>
    <dgm:cxn modelId="{C8C462C6-33A3-4E8B-91FE-36DBE92F1C4A}" srcId="{CF9055CF-8DEB-4A02-949A-DE72B6AC5D37}" destId="{6D0E5D9F-7263-4526-A227-51301233F549}" srcOrd="2" destOrd="0" parTransId="{23416D07-25F8-426C-BC65-639E6BCF4D6D}" sibTransId="{DE289E29-1989-4D8E-8AA6-F030105B3F13}"/>
    <dgm:cxn modelId="{ECB535CD-5106-41E2-A5E6-D382C3792033}" type="presOf" srcId="{357008B7-F3FD-489F-A410-81C9A9EFE4DA}" destId="{25A33852-3C4B-4406-8856-3A4D6201948C}" srcOrd="0" destOrd="2" presId="urn:microsoft.com/office/officeart/2005/8/layout/hList6"/>
    <dgm:cxn modelId="{2FA258D4-5B38-426D-B0D7-CD8F217A1137}" type="presOf" srcId="{E5E95E82-EF79-43CA-AA86-43B0E1CBCD3F}" destId="{86146B22-5360-4D1B-AC91-3378F10134EE}" srcOrd="0" destOrd="0" presId="urn:microsoft.com/office/officeart/2005/8/layout/hList6"/>
    <dgm:cxn modelId="{214D95DA-EB7E-402B-A98F-A3E96DEEB3CD}" srcId="{357008B7-F3FD-489F-A410-81C9A9EFE4DA}" destId="{DB9DF842-9686-45C7-A5DB-E2F15C9D240F}" srcOrd="0" destOrd="0" parTransId="{98063E21-75DF-45C9-998E-C839B7A86956}" sibTransId="{6157FEF6-CEBA-4807-9579-0542EF895D64}"/>
    <dgm:cxn modelId="{3C41F2E0-4620-40B4-9857-68872B278EFB}" srcId="{B6E26FFC-9977-4BBC-BEC7-3D6B63754E52}" destId="{CBCC21F5-552F-4D39-812E-6FCD4A366F58}" srcOrd="0" destOrd="0" parTransId="{4A973A1C-85F1-4969-A536-D29940229E2C}" sibTransId="{3640B940-6901-481F-ADF7-6B77DEEED764}"/>
    <dgm:cxn modelId="{24179AE2-AA7E-4702-A358-E95F80152CCA}" type="presOf" srcId="{CF9055CF-8DEB-4A02-949A-DE72B6AC5D37}" destId="{6F1872F4-A030-4D64-A17C-72EA1ABBD62E}" srcOrd="0" destOrd="0" presId="urn:microsoft.com/office/officeart/2005/8/layout/hList6"/>
    <dgm:cxn modelId="{CC1A92EB-2672-4443-858D-BCA16F76F740}" type="presOf" srcId="{F3256203-D9D1-492A-B801-68C1A32486F0}" destId="{25A33852-3C4B-4406-8856-3A4D6201948C}" srcOrd="0" destOrd="1" presId="urn:microsoft.com/office/officeart/2005/8/layout/hList6"/>
    <dgm:cxn modelId="{D4055BC1-25B1-4CD1-BF08-20C154FADF73}" type="presParOf" srcId="{6F1872F4-A030-4D64-A17C-72EA1ABBD62E}" destId="{98302F07-D6A9-46A5-9807-EBF6C9F5B2DD}" srcOrd="0" destOrd="0" presId="urn:microsoft.com/office/officeart/2005/8/layout/hList6"/>
    <dgm:cxn modelId="{584E2F3E-994B-49B2-AD46-0E8D6E4A468B}" type="presParOf" srcId="{6F1872F4-A030-4D64-A17C-72EA1ABBD62E}" destId="{6681DF6F-8E98-430C-9A87-14BEC6C3269E}" srcOrd="1" destOrd="0" presId="urn:microsoft.com/office/officeart/2005/8/layout/hList6"/>
    <dgm:cxn modelId="{FD54A181-98DF-439C-9CA4-93CD1333DEC4}" type="presParOf" srcId="{6F1872F4-A030-4D64-A17C-72EA1ABBD62E}" destId="{DAD9059A-916A-4916-A2A8-B42491568DD3}" srcOrd="2" destOrd="0" presId="urn:microsoft.com/office/officeart/2005/8/layout/hList6"/>
    <dgm:cxn modelId="{B910F504-589D-4168-B820-FECB0EF26955}" type="presParOf" srcId="{6F1872F4-A030-4D64-A17C-72EA1ABBD62E}" destId="{39AEACD1-F8CF-4528-8379-DAA829B3790B}" srcOrd="3" destOrd="0" presId="urn:microsoft.com/office/officeart/2005/8/layout/hList6"/>
    <dgm:cxn modelId="{AEDC4C6E-DC7C-4364-8563-E748313EFA17}" type="presParOf" srcId="{6F1872F4-A030-4D64-A17C-72EA1ABBD62E}" destId="{25A33852-3C4B-4406-8856-3A4D6201948C}" srcOrd="4" destOrd="0" presId="urn:microsoft.com/office/officeart/2005/8/layout/hList6"/>
    <dgm:cxn modelId="{CBF7D188-2B16-4153-AEAE-C484C833188A}" type="presParOf" srcId="{6F1872F4-A030-4D64-A17C-72EA1ABBD62E}" destId="{562EDDC3-60FD-463F-A6DB-A597D604B642}" srcOrd="5" destOrd="0" presId="urn:microsoft.com/office/officeart/2005/8/layout/hList6"/>
    <dgm:cxn modelId="{A7220034-7FD2-4082-91F9-5EDDE0F524D0}" type="presParOf" srcId="{6F1872F4-A030-4D64-A17C-72EA1ABBD62E}" destId="{86146B22-5360-4D1B-AC91-3378F10134EE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302F07-D6A9-46A5-9807-EBF6C9F5B2DD}">
      <dsp:nvSpPr>
        <dsp:cNvPr id="0" name=""/>
        <dsp:cNvSpPr/>
      </dsp:nvSpPr>
      <dsp:spPr>
        <a:xfrm rot="16200000">
          <a:off x="-854037" y="854037"/>
          <a:ext cx="3986213" cy="2278137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0" tIns="0" rIns="13970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Feeding: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Mostly on mammals including humans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Occasionally bites birds &amp; reptiles</a:t>
          </a:r>
        </a:p>
      </dsp:txBody>
      <dsp:txXfrm rot="5400000">
        <a:off x="1" y="797242"/>
        <a:ext cx="2278137" cy="2391727"/>
      </dsp:txXfrm>
    </dsp:sp>
    <dsp:sp modelId="{DAD9059A-916A-4916-A2A8-B42491568DD3}">
      <dsp:nvSpPr>
        <dsp:cNvPr id="0" name=""/>
        <dsp:cNvSpPr/>
      </dsp:nvSpPr>
      <dsp:spPr>
        <a:xfrm rot="16200000">
          <a:off x="1523140" y="854037"/>
          <a:ext cx="3986213" cy="2278137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0" tIns="0" rIns="13970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Female activity: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Mostly active at night or dusk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Daytime: resting in cool, damp places</a:t>
          </a:r>
        </a:p>
      </dsp:txBody>
      <dsp:txXfrm rot="5400000">
        <a:off x="2377178" y="797242"/>
        <a:ext cx="2278137" cy="2391727"/>
      </dsp:txXfrm>
    </dsp:sp>
    <dsp:sp modelId="{25A33852-3C4B-4406-8856-3A4D6201948C}">
      <dsp:nvSpPr>
        <dsp:cNvPr id="0" name=""/>
        <dsp:cNvSpPr/>
      </dsp:nvSpPr>
      <dsp:spPr>
        <a:xfrm rot="16200000">
          <a:off x="4046280" y="854037"/>
          <a:ext cx="3986213" cy="2278137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0" tIns="0" rIns="13970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Winter Season: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Hibernating-like state over winter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Often resting in sheltered environments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e.g.  Attics, outbuildings</a:t>
          </a:r>
        </a:p>
      </dsp:txBody>
      <dsp:txXfrm rot="5400000">
        <a:off x="4900318" y="797242"/>
        <a:ext cx="2278137" cy="2391727"/>
      </dsp:txXfrm>
    </dsp:sp>
    <dsp:sp modelId="{86146B22-5360-4D1B-AC91-3378F10134EE}">
      <dsp:nvSpPr>
        <dsp:cNvPr id="0" name=""/>
        <dsp:cNvSpPr/>
      </dsp:nvSpPr>
      <dsp:spPr>
        <a:xfrm rot="16200000">
          <a:off x="6495278" y="854037"/>
          <a:ext cx="3986213" cy="2278137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0" tIns="0" rIns="13970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Potential Vectors for: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i="1" kern="1200" dirty="0"/>
            <a:t>Plasmodium</a:t>
          </a:r>
          <a:r>
            <a:rPr lang="en-US" sz="1800" kern="1200" dirty="0"/>
            <a:t> spp. – </a:t>
          </a:r>
          <a:r>
            <a:rPr lang="en-US" sz="1600" kern="1200" dirty="0"/>
            <a:t>parasite that causes malaria in humans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i="1" kern="1200" dirty="0"/>
            <a:t>Dirofilaria </a:t>
          </a:r>
          <a:r>
            <a:rPr lang="en-US" sz="1800" i="1" kern="1200" dirty="0" err="1"/>
            <a:t>immitis</a:t>
          </a:r>
          <a:r>
            <a:rPr lang="en-US" sz="1800" i="1" kern="1200" dirty="0"/>
            <a:t> </a:t>
          </a:r>
          <a:r>
            <a:rPr lang="en-US" sz="1800" kern="1200" dirty="0"/>
            <a:t>– </a:t>
          </a:r>
          <a:r>
            <a:rPr lang="en-US" sz="1600" kern="1200" dirty="0"/>
            <a:t>parasite that causes heartworm disease in dogs &amp; cats</a:t>
          </a:r>
        </a:p>
      </dsp:txBody>
      <dsp:txXfrm rot="5400000">
        <a:off x="7349316" y="797242"/>
        <a:ext cx="2278137" cy="23917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CEEBDA6D-DC69-4DCE-BAF7-6763517D3376}" type="datetimeFigureOut">
              <a:rPr lang="en-US"/>
              <a:t>5/5/2023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B2977E94-A6AB-4E02-8E43-E89F9CF4757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42583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237F6C43-988E-4257-9A1C-C162EF036D58}" type="datetimeFigureOut">
              <a:rPr lang="en-US"/>
              <a:t>5/5/2023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DED491D0-8E1B-49C7-849B-A28568D9449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6325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78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32533" y="1371600"/>
            <a:ext cx="9359467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832533" y="4462272"/>
            <a:ext cx="9359467" cy="1033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3175199" y="1943842"/>
            <a:ext cx="8500062" cy="2387600"/>
          </a:xfrm>
        </p:spPr>
        <p:txBody>
          <a:bodyPr anchor="b"/>
          <a:lstStyle>
            <a:lvl1pPr algn="l">
              <a:lnSpc>
                <a:spcPct val="90000"/>
              </a:lnSpc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75199" y="4538659"/>
            <a:ext cx="8500062" cy="865321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CCFE9AC-F15C-4FA0-A6F1-298829FA691D}" type="datetimeFigureOut">
              <a:rPr lang="en-US" smtClean="0"/>
              <a:pPr/>
              <a:t>5/5/2023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D266BE7-899D-4075-917F-DBDE33B6B6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5/5/2023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44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 rot="5400000">
            <a:off x="8267671" y="3370131"/>
            <a:ext cx="6858000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 rot="5400000">
            <a:off x="7523375" y="2743540"/>
            <a:ext cx="6857433" cy="1371487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66348" y="462249"/>
            <a:ext cx="1370886" cy="571471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8199" y="462249"/>
            <a:ext cx="9693088" cy="571471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8199" y="6356350"/>
            <a:ext cx="1971947" cy="365125"/>
          </a:xfrm>
        </p:spPr>
        <p:txBody>
          <a:bodyPr/>
          <a:lstStyle/>
          <a:p>
            <a:fld id="{2CCFE9AC-F15C-4FA0-A6F1-298829FA691D}" type="datetimeFigureOut">
              <a:rPr lang="en-US"/>
              <a:t>5/5/2023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82374" y="6356350"/>
            <a:ext cx="5687786" cy="365125"/>
          </a:xfrm>
        </p:spPr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02389" y="6356350"/>
            <a:ext cx="1968898" cy="365125"/>
          </a:xfrm>
        </p:spPr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941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5/5/2023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133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502152" y="-20637"/>
            <a:ext cx="7315200" cy="434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3502152" y="4462272"/>
            <a:ext cx="7315200" cy="1719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3838015" y="658346"/>
            <a:ext cx="6597464" cy="3664417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8014" y="4589463"/>
            <a:ext cx="6597465" cy="150018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CCFE9AC-F15C-4FA0-A6F1-298829FA691D}" type="datetimeFigureOut">
              <a:rPr lang="en-US" smtClean="0"/>
              <a:pPr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D266BE7-899D-4075-917F-DBDE33B6B6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5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0160" y="2194560"/>
            <a:ext cx="4489704" cy="3986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5368" y="2194560"/>
            <a:ext cx="4493424" cy="3986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5/5/2023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10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0" y="1828456"/>
            <a:ext cx="4489704" cy="830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80160" y="2743194"/>
            <a:ext cx="4489704" cy="34337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9088" y="1828456"/>
            <a:ext cx="4489704" cy="830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9088" y="2743194"/>
            <a:ext cx="4489704" cy="34337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5/5/2023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128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5/5/2023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161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5/5/2023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02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2"/>
          <p:cNvSpPr>
            <a:spLocks noGrp="1"/>
          </p:cNvSpPr>
          <p:nvPr>
            <p:ph type="body" sz="half" idx="2"/>
          </p:nvPr>
        </p:nvSpPr>
        <p:spPr>
          <a:xfrm>
            <a:off x="1291818" y="2465294"/>
            <a:ext cx="3834874" cy="3711669"/>
          </a:xfrm>
        </p:spPr>
        <p:txBody>
          <a:bodyPr>
            <a:normAutofit/>
          </a:bodyPr>
          <a:lstStyle>
            <a:lvl1pPr marL="0" indent="0">
              <a:spcBef>
                <a:spcPts val="1500"/>
              </a:spcBef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5518897" y="2465294"/>
            <a:ext cx="5174504" cy="371166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5/5/2023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474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1819" y="2465293"/>
            <a:ext cx="3834874" cy="3711669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518896" y="1828456"/>
            <a:ext cx="5389895" cy="5029544"/>
          </a:xfrm>
        </p:spPr>
        <p:txBody>
          <a:bodyPr tIns="13716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en-US"/>
              <a:t>5/5/2023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136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47472"/>
            <a:ext cx="12188952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457200"/>
            <a:ext cx="12188952" cy="137125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280160" y="466343"/>
            <a:ext cx="9628632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0" y="2190749"/>
            <a:ext cx="9628632" cy="3986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0160" y="6356350"/>
            <a:ext cx="19719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/>
                </a:solidFill>
              </a:defRPr>
            </a:lvl1pPr>
          </a:lstStyle>
          <a:p>
            <a:fld id="{2CCFE9AC-F15C-4FA0-A6F1-298829FA691D}" type="datetimeFigureOut">
              <a:rPr lang="en-US" smtClean="0"/>
              <a:pPr/>
              <a:t>5/5/2023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2107" y="6356350"/>
            <a:ext cx="5687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39894" y="6356350"/>
            <a:ext cx="1968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/>
                </a:solidFill>
              </a:defRPr>
            </a:lvl1pPr>
          </a:lstStyle>
          <a:p>
            <a:fld id="{BD266BE7-899D-4075-917F-DBDE33B6B6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92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bugguide.net/node/view/1743123/bgimage" TargetMode="External"/><Relationship Id="rId2" Type="http://schemas.openxmlformats.org/officeDocument/2006/relationships/hyperlink" Target="https://bugguide.net/user/view/72388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ugguide.net/user/view/7561" TargetMode="External"/><Relationship Id="rId5" Type="http://schemas.openxmlformats.org/officeDocument/2006/relationships/hyperlink" Target="http://bugguide.net/node/view/272672/bgpage" TargetMode="External"/><Relationship Id="rId4" Type="http://schemas.openxmlformats.org/officeDocument/2006/relationships/hyperlink" Target="https://www.inaturalist.org/guide_taxa/645745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sz="6700" i="1" dirty="0"/>
              <a:t>Anopheles</a:t>
            </a:r>
            <a:r>
              <a:rPr lang="en-US" sz="6700" dirty="0"/>
              <a:t> spp. </a:t>
            </a:r>
            <a:br>
              <a:rPr lang="en-US" dirty="0"/>
            </a:br>
            <a:r>
              <a:rPr lang="en-US" dirty="0"/>
              <a:t>Adult Mosquitoes ID Course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Lisa Wagenbrenner</a:t>
            </a:r>
          </a:p>
          <a:p>
            <a:r>
              <a:rPr lang="en-US" dirty="0"/>
              <a:t>Director, Chesapeake Mosquito Control Commission</a:t>
            </a:r>
          </a:p>
        </p:txBody>
      </p:sp>
    </p:spTree>
    <p:extLst>
      <p:ext uri="{BB962C8B-B14F-4D97-AF65-F5344CB8AC3E}">
        <p14:creationId xmlns:p14="http://schemas.microsoft.com/office/powerpoint/2010/main" val="173269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01523" y="75217"/>
            <a:ext cx="9629775" cy="1362075"/>
          </a:xfrm>
        </p:spPr>
        <p:txBody>
          <a:bodyPr>
            <a:normAutofit/>
          </a:bodyPr>
          <a:lstStyle/>
          <a:p>
            <a:r>
              <a:rPr lang="en-US" sz="3200" i="1" dirty="0">
                <a:solidFill>
                  <a:schemeClr val="accent6">
                    <a:lumMod val="50000"/>
                  </a:schemeClr>
                </a:solidFill>
              </a:rPr>
              <a:t>Anopheles crucians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complex – Common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1201523" y="1363637"/>
            <a:ext cx="4491038" cy="552450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en-US" sz="2400" b="1" dirty="0"/>
              <a:t>Identifying Characteristics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1201523" y="1916087"/>
            <a:ext cx="4489450" cy="3433762"/>
          </a:xfrm>
        </p:spPr>
        <p:txBody>
          <a:bodyPr/>
          <a:lstStyle/>
          <a:p>
            <a:pPr lvl="1"/>
            <a:r>
              <a:rPr lang="en-US" sz="2200" u="sng" dirty="0"/>
              <a:t>Banded </a:t>
            </a:r>
            <a:r>
              <a:rPr lang="en-US" sz="2200" u="sng" dirty="0" err="1"/>
              <a:t>palpi</a:t>
            </a:r>
            <a:endParaRPr lang="en-US" sz="2200" u="sng" dirty="0"/>
          </a:p>
          <a:p>
            <a:pPr lvl="2"/>
            <a:r>
              <a:rPr lang="en-US" sz="2000" dirty="0"/>
              <a:t>Dark palps ringed with pale scales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2043228" y="4490007"/>
            <a:ext cx="3581400" cy="1466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3099" y="4578923"/>
            <a:ext cx="3339033" cy="19151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3099" y="1021064"/>
            <a:ext cx="3694496" cy="12375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t="34276" r="54890" b="29780"/>
          <a:stretch/>
        </p:blipFill>
        <p:spPr>
          <a:xfrm>
            <a:off x="1541095" y="3031842"/>
            <a:ext cx="1977864" cy="1218767"/>
          </a:xfrm>
          <a:prstGeom prst="rect">
            <a:avLst/>
          </a:prstGeom>
        </p:spPr>
      </p:pic>
      <p:sp>
        <p:nvSpPr>
          <p:cNvPr id="12" name="Content Placeholder 3"/>
          <p:cNvSpPr txBox="1">
            <a:spLocks/>
          </p:cNvSpPr>
          <p:nvPr/>
        </p:nvSpPr>
        <p:spPr>
          <a:xfrm>
            <a:off x="6510785" y="1916087"/>
            <a:ext cx="4489704" cy="34337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Wings: </a:t>
            </a:r>
          </a:p>
          <a:p>
            <a:pPr lvl="1"/>
            <a:r>
              <a:rPr lang="en-US" b="1" u="sng" dirty="0"/>
              <a:t>Solid dark </a:t>
            </a:r>
            <a:r>
              <a:rPr lang="en-US" b="1" dirty="0"/>
              <a:t>costa </a:t>
            </a:r>
            <a:r>
              <a:rPr lang="en-US" dirty="0"/>
              <a:t>with </a:t>
            </a:r>
            <a:r>
              <a:rPr lang="en-US" b="1" u="sng" dirty="0"/>
              <a:t>pale scales </a:t>
            </a:r>
            <a:r>
              <a:rPr lang="en-US" dirty="0"/>
              <a:t>at outer </a:t>
            </a:r>
            <a:r>
              <a:rPr lang="en-US" b="1" u="sng" dirty="0"/>
              <a:t>tip</a:t>
            </a:r>
          </a:p>
          <a:p>
            <a:pPr lvl="1"/>
            <a:r>
              <a:rPr lang="en-US" u="sng" dirty="0"/>
              <a:t>Spotted appearance </a:t>
            </a:r>
            <a:r>
              <a:rPr lang="en-US" dirty="0"/>
              <a:t>– alternating patches of dark &amp; light scales along veins </a:t>
            </a:r>
          </a:p>
          <a:p>
            <a:pPr lvl="2">
              <a:buFont typeface="Courier New" panose="02070309020205020404" pitchFamily="49" charset="0"/>
              <a:buChar char="→"/>
            </a:pPr>
            <a:r>
              <a:rPr lang="en-US" dirty="0"/>
              <a:t>Specifically – anal vein has 3 dark spots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47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i="1" dirty="0"/>
              <a:t>Anopheles </a:t>
            </a:r>
            <a:r>
              <a:rPr lang="en-US" sz="3600" i="1" dirty="0" err="1"/>
              <a:t>punctipennis</a:t>
            </a:r>
            <a:r>
              <a:rPr lang="en-US" sz="3600" i="1" dirty="0"/>
              <a:t> </a:t>
            </a:r>
            <a:r>
              <a:rPr lang="en-US" sz="3600" dirty="0"/>
              <a:t>- Common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Blip>
                <a:blip r:embed="rId2"/>
              </a:buBlip>
            </a:pPr>
            <a:r>
              <a:rPr lang="en-US" sz="2600" dirty="0"/>
              <a:t>“Punks”</a:t>
            </a:r>
          </a:p>
          <a:p>
            <a:pPr>
              <a:buBlip>
                <a:blip r:embed="rId2"/>
              </a:buBlip>
            </a:pPr>
            <a:r>
              <a:rPr lang="en-US" dirty="0"/>
              <a:t>Breeding Habitats:</a:t>
            </a:r>
          </a:p>
          <a:p>
            <a:pPr lvl="1"/>
            <a:r>
              <a:rPr lang="en-US" dirty="0"/>
              <a:t>Slow-moving streams, puddles, ponds &amp; pooled pockets of water within streams</a:t>
            </a:r>
          </a:p>
          <a:p>
            <a:pPr lvl="1"/>
            <a:r>
              <a:rPr lang="en-US" dirty="0"/>
              <a:t>Man-made containers:</a:t>
            </a:r>
          </a:p>
          <a:p>
            <a:pPr lvl="2"/>
            <a:r>
              <a:rPr lang="en-US" dirty="0"/>
              <a:t>Esp. rain-filled barrels &amp; watering troughs</a:t>
            </a:r>
          </a:p>
          <a:p>
            <a:pPr>
              <a:buBlip>
                <a:blip r:embed="rId2"/>
              </a:buBlip>
            </a:pPr>
            <a:r>
              <a:rPr lang="en-US" b="1" dirty="0"/>
              <a:t>Identifying Characteristics:</a:t>
            </a:r>
          </a:p>
          <a:p>
            <a:pPr lvl="1"/>
            <a:r>
              <a:rPr lang="en-US" u="sng" dirty="0" err="1"/>
              <a:t>Palpi</a:t>
            </a:r>
            <a:r>
              <a:rPr lang="en-US" u="sng" dirty="0"/>
              <a:t> </a:t>
            </a:r>
            <a:r>
              <a:rPr lang="en-US" u="sng" dirty="0" err="1"/>
              <a:t>unbanded</a:t>
            </a:r>
            <a:endParaRPr lang="en-US" u="sng" dirty="0"/>
          </a:p>
          <a:p>
            <a:pPr lvl="1"/>
            <a:r>
              <a:rPr lang="en-US" dirty="0"/>
              <a:t>Scutum (of thorax) – </a:t>
            </a:r>
            <a:r>
              <a:rPr lang="en-US" b="1" u="sng" dirty="0"/>
              <a:t>gray median stripe </a:t>
            </a:r>
            <a:r>
              <a:rPr lang="en-US" u="sng" dirty="0"/>
              <a:t>bordered by brown</a:t>
            </a:r>
          </a:p>
          <a:p>
            <a:pPr lvl="2"/>
            <a:r>
              <a:rPr lang="en-US" dirty="0"/>
              <a:t>Mohawk</a:t>
            </a:r>
          </a:p>
          <a:p>
            <a:pPr lvl="1"/>
            <a:r>
              <a:rPr lang="en-US" dirty="0"/>
              <a:t>Wings: </a:t>
            </a:r>
          </a:p>
          <a:p>
            <a:pPr lvl="2"/>
            <a:r>
              <a:rPr lang="en-US" dirty="0"/>
              <a:t>Costa is </a:t>
            </a:r>
            <a:r>
              <a:rPr lang="en-US" u="sng" dirty="0"/>
              <a:t>dark with </a:t>
            </a:r>
            <a:r>
              <a:rPr lang="en-US" b="1" u="sng" dirty="0"/>
              <a:t>two patches </a:t>
            </a:r>
            <a:r>
              <a:rPr lang="en-US" u="sng" dirty="0"/>
              <a:t>of </a:t>
            </a:r>
            <a:r>
              <a:rPr lang="en-US" b="1" u="sng" dirty="0"/>
              <a:t>pale</a:t>
            </a:r>
            <a:r>
              <a:rPr lang="en-US" u="sng" dirty="0"/>
              <a:t> scales</a:t>
            </a:r>
            <a:r>
              <a:rPr lang="en-US" dirty="0"/>
              <a:t>: </a:t>
            </a:r>
          </a:p>
          <a:p>
            <a:pPr lvl="3">
              <a:buFont typeface="Courier New" panose="02070309020205020404" pitchFamily="49" charset="0"/>
              <a:buChar char="→"/>
            </a:pPr>
            <a:r>
              <a:rPr lang="en-US" dirty="0"/>
              <a:t>One patch – breaks up the dark edge</a:t>
            </a:r>
          </a:p>
          <a:p>
            <a:pPr lvl="3">
              <a:buFont typeface="Courier New" panose="02070309020205020404" pitchFamily="49" charset="0"/>
              <a:buChar char="→"/>
            </a:pPr>
            <a:r>
              <a:rPr lang="en-US" dirty="0"/>
              <a:t>Other patch – at outer tip (like </a:t>
            </a:r>
            <a:r>
              <a:rPr lang="en-US" i="1" dirty="0"/>
              <a:t>An. crucians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Anal vein has 2 dark spots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050" y="3937196"/>
            <a:ext cx="3657917" cy="21764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1044" y="1042643"/>
            <a:ext cx="2905125" cy="1571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682" y="5812606"/>
            <a:ext cx="2462797" cy="94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4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i="1" dirty="0"/>
              <a:t>Anopheles </a:t>
            </a:r>
            <a:r>
              <a:rPr lang="en-US" sz="3600" i="1" dirty="0" err="1"/>
              <a:t>quadrimaculatus</a:t>
            </a:r>
            <a:r>
              <a:rPr lang="en-US" sz="3600" i="1" dirty="0"/>
              <a:t> </a:t>
            </a:r>
            <a:r>
              <a:rPr lang="en-US" sz="3600" dirty="0"/>
              <a:t>group – Common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Blip>
                <a:blip r:embed="rId2"/>
              </a:buBlip>
            </a:pPr>
            <a:r>
              <a:rPr lang="en-US" sz="2600" dirty="0"/>
              <a:t>“Quads”</a:t>
            </a:r>
          </a:p>
          <a:p>
            <a:pPr>
              <a:buBlip>
                <a:blip r:embed="rId2"/>
              </a:buBlip>
            </a:pPr>
            <a:r>
              <a:rPr lang="en-US" sz="2300" dirty="0"/>
              <a:t>Previously considered a single species </a:t>
            </a:r>
            <a:r>
              <a:rPr lang="en-US" sz="2300" dirty="0">
                <a:sym typeface="Wingdings" panose="05000000000000000000" pitchFamily="2" charset="2"/>
              </a:rPr>
              <a:t> </a:t>
            </a:r>
            <a:r>
              <a:rPr lang="en-US" sz="2300" dirty="0"/>
              <a:t>now ≥ 5 species – all close resemblance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Can only be distinguished by slight differences in number + coloration of bodily scales &amp; setae</a:t>
            </a:r>
          </a:p>
          <a:p>
            <a:pPr>
              <a:buBlip>
                <a:blip r:embed="rId2"/>
              </a:buBlip>
            </a:pPr>
            <a:r>
              <a:rPr lang="en-US" sz="2300" i="1" dirty="0"/>
              <a:t>Anopheles </a:t>
            </a:r>
            <a:r>
              <a:rPr lang="en-US" sz="2300" i="1" dirty="0" err="1"/>
              <a:t>quadrimaculatus</a:t>
            </a:r>
            <a:r>
              <a:rPr lang="en-US" sz="2300" i="1" dirty="0"/>
              <a:t> </a:t>
            </a:r>
            <a:r>
              <a:rPr lang="en-US" sz="2300" dirty="0"/>
              <a:t>group made up of: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 dirty="0"/>
              <a:t>An. </a:t>
            </a:r>
            <a:r>
              <a:rPr lang="en-US" i="1" dirty="0" err="1"/>
              <a:t>quadrimaculatus</a:t>
            </a:r>
            <a:endParaRPr lang="en-US" i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 dirty="0"/>
              <a:t>An. </a:t>
            </a:r>
            <a:r>
              <a:rPr lang="en-US" i="1" dirty="0" err="1"/>
              <a:t>smaragdinus</a:t>
            </a:r>
            <a:endParaRPr lang="en-US" i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 dirty="0"/>
              <a:t>An. </a:t>
            </a:r>
            <a:r>
              <a:rPr lang="en-US" i="1" dirty="0" err="1"/>
              <a:t>diluvialis</a:t>
            </a:r>
            <a:endParaRPr lang="en-US" i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 dirty="0"/>
              <a:t>An. </a:t>
            </a:r>
            <a:r>
              <a:rPr lang="en-US" i="1" dirty="0" err="1"/>
              <a:t>inundatus</a:t>
            </a:r>
            <a:endParaRPr lang="en-US" i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 dirty="0"/>
              <a:t>An. </a:t>
            </a:r>
            <a:r>
              <a:rPr lang="en-US" i="1" dirty="0" err="1"/>
              <a:t>maverlius</a:t>
            </a:r>
            <a:r>
              <a:rPr lang="en-US" dirty="0"/>
              <a:t> </a:t>
            </a:r>
          </a:p>
          <a:p>
            <a:pPr>
              <a:buBlip>
                <a:blip r:embed="rId2"/>
              </a:buBlip>
            </a:pPr>
            <a:r>
              <a:rPr lang="en-US" sz="2300" dirty="0"/>
              <a:t>These species are treated as one group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>
              <a:buBlip>
                <a:blip r:embed="rId2"/>
              </a:buBlip>
            </a:pPr>
            <a:r>
              <a:rPr lang="en-US" sz="2300" u="sng" dirty="0"/>
              <a:t>Most important mosquito species in the southeastern United States </a:t>
            </a:r>
            <a:r>
              <a:rPr lang="en-US" sz="2300" dirty="0"/>
              <a:t>involved with the </a:t>
            </a:r>
            <a:r>
              <a:rPr lang="en-US" sz="2300" b="1" i="1" dirty="0"/>
              <a:t>transmission of malaria </a:t>
            </a:r>
            <a:r>
              <a:rPr lang="en-US" sz="2300" dirty="0"/>
              <a:t>(prior to disease eradication)</a:t>
            </a:r>
          </a:p>
          <a:p>
            <a:pPr>
              <a:buBlip>
                <a:blip r:embed="rId2"/>
              </a:buBlip>
            </a:pPr>
            <a:r>
              <a:rPr lang="en-US" sz="2300" dirty="0"/>
              <a:t>Breeding Habitats:</a:t>
            </a:r>
          </a:p>
          <a:p>
            <a:pPr lvl="1"/>
            <a:r>
              <a:rPr lang="en-US" sz="2300" dirty="0"/>
              <a:t>Permanent bodies of water with aquatic vegetation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660" y="4187952"/>
            <a:ext cx="4232840" cy="228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9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black">
          <a:xfrm>
            <a:off x="1201523" y="75217"/>
            <a:ext cx="9629775" cy="136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>
                <a:solidFill>
                  <a:schemeClr val="accent6">
                    <a:lumMod val="50000"/>
                  </a:schemeClr>
                </a:solidFill>
              </a:rPr>
              <a:t>Anopheles </a:t>
            </a:r>
            <a:r>
              <a:rPr lang="en-US" i="1" dirty="0" err="1">
                <a:solidFill>
                  <a:schemeClr val="accent6">
                    <a:lumMod val="50000"/>
                  </a:schemeClr>
                </a:solidFill>
              </a:rPr>
              <a:t>quadrimaculatus</a:t>
            </a:r>
            <a:r>
              <a:rPr lang="en-US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group – Common </a:t>
            </a: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1201523" y="1297735"/>
            <a:ext cx="4491038" cy="552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Blip>
                <a:blip r:embed="rId2"/>
              </a:buBlip>
            </a:pPr>
            <a:r>
              <a:rPr lang="en-US" sz="2400" b="1"/>
              <a:t>Identifying Characteristics</a:t>
            </a:r>
            <a:endParaRPr lang="en-US" sz="2400" b="1" dirty="0"/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1203111" y="1905832"/>
            <a:ext cx="4489450" cy="3433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u="sng" dirty="0" err="1"/>
              <a:t>Palpi</a:t>
            </a:r>
            <a:r>
              <a:rPr lang="en-US" dirty="0"/>
              <a:t> – </a:t>
            </a:r>
            <a:r>
              <a:rPr lang="en-US" b="1" i="1" dirty="0"/>
              <a:t>only</a:t>
            </a:r>
            <a:r>
              <a:rPr lang="en-US" b="1" dirty="0"/>
              <a:t> dark </a:t>
            </a:r>
            <a:r>
              <a:rPr lang="en-US" dirty="0"/>
              <a:t>scales </a:t>
            </a:r>
          </a:p>
          <a:p>
            <a:pPr lvl="1"/>
            <a:r>
              <a:rPr lang="en-US" u="sng" dirty="0"/>
              <a:t>Darker</a:t>
            </a:r>
            <a:r>
              <a:rPr lang="en-US" dirty="0"/>
              <a:t> body – </a:t>
            </a:r>
            <a:r>
              <a:rPr lang="en-US" b="1" dirty="0"/>
              <a:t>more brown </a:t>
            </a:r>
            <a:r>
              <a:rPr lang="en-US" dirty="0"/>
              <a:t>than black</a:t>
            </a:r>
          </a:p>
          <a:p>
            <a:pPr lvl="1"/>
            <a:r>
              <a:rPr lang="en-US" dirty="0"/>
              <a:t>Wings:</a:t>
            </a:r>
          </a:p>
          <a:p>
            <a:pPr lvl="2"/>
            <a:r>
              <a:rPr lang="en-US" b="1" dirty="0"/>
              <a:t>No patches of pale</a:t>
            </a:r>
            <a:r>
              <a:rPr lang="en-US" dirty="0"/>
              <a:t> white scales</a:t>
            </a:r>
          </a:p>
          <a:p>
            <a:pPr lvl="2"/>
            <a:r>
              <a:rPr lang="en-US" b="1" u="sng" dirty="0"/>
              <a:t>Four distinct patches of dark scales</a:t>
            </a:r>
          </a:p>
          <a:p>
            <a:pPr lvl="3">
              <a:buFont typeface="Courier New" panose="02070309020205020404" pitchFamily="49" charset="0"/>
              <a:buChar char="→"/>
            </a:pPr>
            <a:r>
              <a:rPr lang="en-US" dirty="0"/>
              <a:t>Located at junctures of veins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487" y="4189898"/>
            <a:ext cx="3420811" cy="22993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069" y="4717426"/>
            <a:ext cx="4069492" cy="16038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4709" y="1297735"/>
            <a:ext cx="3386589" cy="250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40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Uncommon</a:t>
            </a:r>
            <a:r>
              <a:rPr lang="en-US" dirty="0"/>
              <a:t> Regional </a:t>
            </a:r>
            <a:r>
              <a:rPr lang="en-US" i="1" dirty="0"/>
              <a:t>Anopheles</a:t>
            </a:r>
            <a:r>
              <a:rPr lang="en-US" dirty="0"/>
              <a:t> Species of Mosquitoes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5360" y="2190748"/>
            <a:ext cx="5336540" cy="3986213"/>
          </a:xfrm>
        </p:spPr>
        <p:txBody>
          <a:bodyPr>
            <a:normAutofit fontScale="92500" lnSpcReduction="10000"/>
          </a:bodyPr>
          <a:lstStyle/>
          <a:p>
            <a:pPr>
              <a:buBlip>
                <a:blip r:embed="rId2"/>
              </a:buBlip>
            </a:pPr>
            <a:r>
              <a:rPr lang="en-US" i="1" dirty="0"/>
              <a:t>An. </a:t>
            </a:r>
            <a:r>
              <a:rPr lang="en-US" i="1" dirty="0" err="1"/>
              <a:t>atropos</a:t>
            </a:r>
            <a:endParaRPr lang="en-US" i="1" dirty="0"/>
          </a:p>
          <a:p>
            <a:pPr lvl="1"/>
            <a:r>
              <a:rPr lang="en-US" dirty="0"/>
              <a:t>“Salt-marsh </a:t>
            </a:r>
            <a:r>
              <a:rPr lang="en-US" i="1" dirty="0"/>
              <a:t>Anopheles</a:t>
            </a:r>
            <a:r>
              <a:rPr lang="en-US" dirty="0"/>
              <a:t>”</a:t>
            </a:r>
          </a:p>
          <a:p>
            <a:pPr lvl="1"/>
            <a:r>
              <a:rPr lang="en-US" b="1" dirty="0"/>
              <a:t>Identifying Characteristics: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 err="1"/>
              <a:t>Palpi</a:t>
            </a:r>
            <a:r>
              <a:rPr lang="en-US" dirty="0"/>
              <a:t> </a:t>
            </a:r>
            <a:r>
              <a:rPr lang="en-US" dirty="0" err="1"/>
              <a:t>unbanded</a:t>
            </a:r>
            <a:endParaRPr lang="en-US" dirty="0"/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/>
              <a:t>Dark </a:t>
            </a:r>
            <a:r>
              <a:rPr lang="en-US" dirty="0" err="1"/>
              <a:t>halteres</a:t>
            </a:r>
            <a:endParaRPr lang="en-US" dirty="0"/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/>
              <a:t>Wings entirely dark scaled, 4 indistinct dark spots</a:t>
            </a:r>
          </a:p>
          <a:p>
            <a:pPr>
              <a:buBlip>
                <a:blip r:embed="rId2"/>
              </a:buBlip>
            </a:pPr>
            <a:r>
              <a:rPr lang="en-US" i="1" dirty="0"/>
              <a:t>An. </a:t>
            </a:r>
            <a:r>
              <a:rPr lang="en-US" i="1" dirty="0" err="1"/>
              <a:t>barberi</a:t>
            </a:r>
            <a:endParaRPr lang="en-US" i="1" dirty="0"/>
          </a:p>
          <a:p>
            <a:pPr lvl="1"/>
            <a:r>
              <a:rPr lang="en-US" dirty="0"/>
              <a:t>“Barber’s </a:t>
            </a:r>
            <a:r>
              <a:rPr lang="en-US" dirty="0" err="1"/>
              <a:t>treehole</a:t>
            </a:r>
            <a:r>
              <a:rPr lang="en-US" dirty="0"/>
              <a:t> </a:t>
            </a:r>
            <a:r>
              <a:rPr lang="en-US" i="1" dirty="0"/>
              <a:t>Anopheles</a:t>
            </a:r>
            <a:r>
              <a:rPr lang="en-US" dirty="0"/>
              <a:t>”</a:t>
            </a:r>
          </a:p>
          <a:p>
            <a:pPr lvl="1"/>
            <a:r>
              <a:rPr lang="en-US" b="1" dirty="0"/>
              <a:t>Identifying Characteristics: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/>
              <a:t>Small, grayish-brown mosquitoes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/>
              <a:t>Pale scales around eyes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/>
              <a:t>Wing scales dark, but lack dark spots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311900" y="2190748"/>
            <a:ext cx="5336540" cy="428419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2"/>
              </a:buBlip>
            </a:pPr>
            <a:r>
              <a:rPr lang="en-US" i="1" dirty="0"/>
              <a:t>An. </a:t>
            </a:r>
            <a:r>
              <a:rPr lang="en-US" i="1" dirty="0" err="1"/>
              <a:t>perplexens</a:t>
            </a:r>
            <a:endParaRPr lang="en-US" i="1" dirty="0"/>
          </a:p>
          <a:p>
            <a:pPr lvl="1"/>
            <a:r>
              <a:rPr lang="en-US" dirty="0"/>
              <a:t>Breeding Habitats: 	Limestone springs 	Freshwater swamps</a:t>
            </a:r>
          </a:p>
          <a:p>
            <a:pPr lvl="1"/>
            <a:r>
              <a:rPr lang="en-US" b="1" dirty="0"/>
              <a:t>Identifying Characteristics: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 err="1"/>
              <a:t>Palpi</a:t>
            </a:r>
            <a:r>
              <a:rPr lang="en-US" dirty="0"/>
              <a:t> </a:t>
            </a:r>
            <a:r>
              <a:rPr lang="en-US" dirty="0" err="1"/>
              <a:t>unbanded</a:t>
            </a:r>
            <a:endParaRPr lang="en-US" dirty="0"/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/>
              <a:t>Wings similar pattern to </a:t>
            </a:r>
            <a:r>
              <a:rPr lang="en-US" i="1" dirty="0"/>
              <a:t>An. </a:t>
            </a:r>
            <a:r>
              <a:rPr lang="en-US" i="1" dirty="0" err="1"/>
              <a:t>punctipennis</a:t>
            </a:r>
            <a:endParaRPr lang="en-US" i="1" dirty="0"/>
          </a:p>
          <a:p>
            <a:pPr lvl="3">
              <a:buFont typeface="Courier New" panose="02070309020205020404" pitchFamily="49" charset="0"/>
              <a:buChar char="-"/>
            </a:pPr>
            <a:r>
              <a:rPr lang="en-US" i="1" dirty="0"/>
              <a:t>An. </a:t>
            </a:r>
            <a:r>
              <a:rPr lang="en-US" i="1" dirty="0" err="1"/>
              <a:t>perpl</a:t>
            </a:r>
            <a:r>
              <a:rPr lang="en-US" i="1" dirty="0"/>
              <a:t>. </a:t>
            </a:r>
            <a:r>
              <a:rPr lang="en-US" dirty="0"/>
              <a:t>– Frontal pale patch is very small</a:t>
            </a:r>
          </a:p>
          <a:p>
            <a:pPr lvl="3">
              <a:buFont typeface="Courier New" panose="02070309020205020404" pitchFamily="49" charset="0"/>
              <a:buChar char="-"/>
            </a:pPr>
            <a:r>
              <a:rPr lang="en-US" dirty="0"/>
              <a:t>Recent studies: sizes of pale spots vary for both species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→</a:t>
            </a:r>
            <a:r>
              <a:rPr lang="en-US" dirty="0"/>
              <a:t> hard to differentiate; distinct differences in eggs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→</a:t>
            </a:r>
            <a:r>
              <a:rPr lang="en-US" dirty="0">
                <a:cs typeface="Courier New" panose="02070309020205020404" pitchFamily="49" charset="0"/>
              </a:rPr>
              <a:t> more </a:t>
            </a:r>
            <a:r>
              <a:rPr lang="en-US" dirty="0"/>
              <a:t>reliable way to identify </a:t>
            </a:r>
          </a:p>
          <a:p>
            <a:pPr>
              <a:buBlip>
                <a:blip r:embed="rId2"/>
              </a:buBlip>
            </a:pPr>
            <a:r>
              <a:rPr lang="en-US" i="1" dirty="0"/>
              <a:t>An. </a:t>
            </a:r>
            <a:r>
              <a:rPr lang="en-US" i="1" dirty="0" err="1"/>
              <a:t>walkeri</a:t>
            </a:r>
            <a:endParaRPr lang="en-US" i="1" dirty="0"/>
          </a:p>
          <a:p>
            <a:pPr lvl="1"/>
            <a:r>
              <a:rPr lang="en-US" dirty="0"/>
              <a:t>Breeding Habitat:	Freshwater swamps</a:t>
            </a:r>
          </a:p>
          <a:p>
            <a:pPr lvl="1"/>
            <a:r>
              <a:rPr lang="en-US" b="1" dirty="0"/>
              <a:t>Identifying Characteristics: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/>
              <a:t>Banded </a:t>
            </a:r>
            <a:r>
              <a:rPr lang="en-US" dirty="0" err="1"/>
              <a:t>palpi</a:t>
            </a:r>
            <a:endParaRPr lang="en-US" dirty="0"/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/>
              <a:t>Pale halters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/>
              <a:t>Wing scales dark, with 4 dark spots (similar to </a:t>
            </a:r>
            <a:r>
              <a:rPr lang="en-US" i="1" dirty="0"/>
              <a:t>An. </a:t>
            </a:r>
            <a:r>
              <a:rPr lang="en-US" i="1" dirty="0" err="1"/>
              <a:t>atropos</a:t>
            </a:r>
            <a:r>
              <a:rPr lang="en-US" dirty="0"/>
              <a:t> &amp; </a:t>
            </a:r>
            <a:r>
              <a:rPr lang="en-US" i="1" dirty="0"/>
              <a:t>An. </a:t>
            </a:r>
            <a:r>
              <a:rPr lang="en-US" i="1" dirty="0" err="1"/>
              <a:t>quadrimaculatus</a:t>
            </a:r>
            <a:r>
              <a:rPr lang="en-US" i="1" dirty="0"/>
              <a:t> </a:t>
            </a:r>
            <a:r>
              <a:rPr lang="en-US" dirty="0"/>
              <a:t>group 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48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Georgia" panose="02040502050405020303" pitchFamily="18" charset="0"/>
              </a:rPr>
              <a:t>Thank you!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76" y="4617611"/>
            <a:ext cx="5677395" cy="154287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Georgia" panose="02040502050405020303" pitchFamily="18" charset="0"/>
              </a:rPr>
              <a:t>Lisa Wagenbrenner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Georgia" panose="02040502050405020303" pitchFamily="18" charset="0"/>
              </a:rPr>
              <a:t>Director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Georgia" panose="02040502050405020303" pitchFamily="18" charset="0"/>
              </a:rPr>
              <a:t>Chesapeake Mosquito Control Commission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Georgia" panose="02040502050405020303" pitchFamily="18" charset="0"/>
              </a:rPr>
              <a:t>lwagenbrenner@cityofchesapeake.com</a:t>
            </a:r>
          </a:p>
        </p:txBody>
      </p:sp>
      <p:pic>
        <p:nvPicPr>
          <p:cNvPr id="12" name="Content Placeholder 11" descr="Two dogs sitting in the grass&#10;&#10;Description automatically generated with medium confidence">
            <a:extLst>
              <a:ext uri="{FF2B5EF4-FFF2-40B4-BE49-F238E27FC236}">
                <a16:creationId xmlns:a16="http://schemas.microsoft.com/office/drawing/2014/main" id="{4E10E6A0-EE83-4D58-907D-2683BFC7BF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34" y="2162820"/>
            <a:ext cx="3722614" cy="4540747"/>
          </a:xfrm>
        </p:spPr>
      </p:pic>
    </p:spTree>
    <p:extLst>
      <p:ext uri="{BB962C8B-B14F-4D97-AF65-F5344CB8AC3E}">
        <p14:creationId xmlns:p14="http://schemas.microsoft.com/office/powerpoint/2010/main" val="29939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0173" y="0"/>
            <a:ext cx="11294076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References</a:t>
            </a:r>
          </a:p>
          <a:p>
            <a:r>
              <a:rPr lang="en-US" sz="1400" dirty="0"/>
              <a:t>Slide 2:</a:t>
            </a:r>
          </a:p>
          <a:p>
            <a:r>
              <a:rPr lang="en-US" sz="1200" dirty="0"/>
              <a:t>1. ©2022  Official City of Jacksonville and Duval County Government Website Mosquito Control Anopheles crucians Complex https://www.coj.net/departments/neighborhoods/mosquito-control/anopheles-crucians-complex.aspx</a:t>
            </a:r>
          </a:p>
          <a:p>
            <a:r>
              <a:rPr lang="en-US" sz="1200" dirty="0"/>
              <a:t>2. Copyright © 2019 </a:t>
            </a:r>
            <a:r>
              <a:rPr lang="en-US" sz="1200" dirty="0">
                <a:hlinkClick r:id="rId2" tooltip="View user profile."/>
              </a:rPr>
              <a:t>Barbara </a:t>
            </a:r>
            <a:r>
              <a:rPr lang="en-US" sz="1200" dirty="0" err="1">
                <a:hlinkClick r:id="rId2" tooltip="View user profile."/>
              </a:rPr>
              <a:t>Thurlow</a:t>
            </a:r>
            <a:r>
              <a:rPr lang="en-US" sz="1200" dirty="0"/>
              <a:t> Temple Hills, Maryland </a:t>
            </a:r>
            <a:r>
              <a:rPr lang="en-US" sz="1200" dirty="0">
                <a:hlinkClick r:id="rId3"/>
              </a:rPr>
              <a:t>https://bugguide.net/node/view/1743123/bgimage</a:t>
            </a:r>
            <a:endParaRPr lang="en-US" sz="1200" dirty="0"/>
          </a:p>
          <a:p>
            <a:r>
              <a:rPr lang="en-US" sz="1200" dirty="0"/>
              <a:t>3. © Lee Elliott, some rights reserved (CC BY-NC-SA), uploaded by Lee Elliott </a:t>
            </a:r>
            <a:r>
              <a:rPr lang="en-US" sz="1200" dirty="0">
                <a:hlinkClick r:id="rId4"/>
              </a:rPr>
              <a:t>https://www.inaturalist.org/guide_taxa/645745</a:t>
            </a:r>
            <a:endParaRPr lang="en-US" sz="1400" dirty="0"/>
          </a:p>
          <a:p>
            <a:r>
              <a:rPr lang="en-US" sz="1400" dirty="0"/>
              <a:t>Slide 3:</a:t>
            </a:r>
          </a:p>
          <a:p>
            <a:r>
              <a:rPr lang="en-US" sz="1200" dirty="0"/>
              <a:t>1. https://www.pesterminators.com.mv/pest-library/</a:t>
            </a:r>
          </a:p>
          <a:p>
            <a:r>
              <a:rPr lang="en-US" sz="1200" dirty="0"/>
              <a:t>2. CDC PHIL/Dr. Richard </a:t>
            </a:r>
            <a:r>
              <a:rPr lang="en-US" sz="1200" dirty="0" err="1"/>
              <a:t>Darsie</a:t>
            </a:r>
            <a:r>
              <a:rPr lang="en-US" sz="1200" dirty="0"/>
              <a:t> Illustrator: Chester J. </a:t>
            </a:r>
            <a:r>
              <a:rPr lang="en-US" sz="1200" dirty="0" err="1"/>
              <a:t>Stojanovich</a:t>
            </a:r>
            <a:r>
              <a:rPr lang="en-US" sz="1200" dirty="0"/>
              <a:t> </a:t>
            </a:r>
          </a:p>
          <a:p>
            <a:r>
              <a:rPr lang="en-US" sz="1200" dirty="0"/>
              <a:t>3. Pictorial identification key of important disease vectors in the WHO South-East Asia Region 2020</a:t>
            </a:r>
          </a:p>
          <a:p>
            <a:r>
              <a:rPr lang="en-US" sz="1400" dirty="0"/>
              <a:t>Slide 5:</a:t>
            </a:r>
          </a:p>
          <a:p>
            <a:r>
              <a:rPr lang="en-US" sz="1200" dirty="0"/>
              <a:t>1. Anopheles Genus – Life cycle </a:t>
            </a:r>
            <a:r>
              <a:rPr lang="en-US" sz="1200" u="sng" dirty="0"/>
              <a:t>http://vectorinfo.icmr.org.in/Mosquito/An_lcycle.aspx </a:t>
            </a:r>
          </a:p>
          <a:p>
            <a:r>
              <a:rPr lang="en-US" sz="1400" dirty="0"/>
              <a:t>Slide 6 &amp; 7:</a:t>
            </a:r>
          </a:p>
          <a:p>
            <a:r>
              <a:rPr lang="en-US" sz="1200" dirty="0"/>
              <a:t>1. Featured Creatures Entomology &amp; Nematology FDACS/DPI EDIS University of Florida Photograph by C. Roxanne Connelly, University of Florida. https://entnemdept.ufl.edu/creatures/aquatic/Anopheles_quadrimaculatus.htm</a:t>
            </a:r>
          </a:p>
          <a:p>
            <a:r>
              <a:rPr lang="en-US" sz="1200" dirty="0"/>
              <a:t>2. Globe Observer Know your Mosquito! Institute for Global Environmental Strategies p. 2 https://observer.globe.gov/documents/19589576/dfd06be6-2a7b-49f8-99f4-fc03498c8aee</a:t>
            </a:r>
          </a:p>
          <a:p>
            <a:r>
              <a:rPr lang="en-US" sz="1200" dirty="0"/>
              <a:t>3. Featured Creatures Entomology &amp; Nematology FDACS/DPI EDIS University of Florida Photograph by James M. Newman, University of Florida.</a:t>
            </a:r>
          </a:p>
          <a:p>
            <a:r>
              <a:rPr lang="en-US" sz="1200" dirty="0"/>
              <a:t>https://entnemdept.ufl.edu/creatures/aquatic/Anopheles_quadrimaculatus.htm</a:t>
            </a:r>
          </a:p>
          <a:p>
            <a:r>
              <a:rPr lang="en-US" sz="1400" dirty="0"/>
              <a:t>Slide 9: </a:t>
            </a:r>
          </a:p>
          <a:p>
            <a:r>
              <a:rPr lang="en-US" sz="1200" dirty="0"/>
              <a:t>1. Copyright © 2009 John R. Maxwell Marlton, NJ, USA </a:t>
            </a:r>
            <a:r>
              <a:rPr lang="en-US" sz="1200" dirty="0">
                <a:hlinkClick r:id="rId5"/>
              </a:rPr>
              <a:t>http://bugguide.net/node/view/272672/bgpage</a:t>
            </a:r>
            <a:r>
              <a:rPr lang="en-US" sz="1200" dirty="0"/>
              <a:t> </a:t>
            </a:r>
          </a:p>
          <a:p>
            <a:r>
              <a:rPr lang="en-US" sz="1400" dirty="0"/>
              <a:t>Slide 10:</a:t>
            </a:r>
          </a:p>
          <a:p>
            <a:r>
              <a:rPr lang="en-US" sz="1200" dirty="0"/>
              <a:t>1. Florida Medical Entomology Laboratory </a:t>
            </a:r>
          </a:p>
          <a:p>
            <a:r>
              <a:rPr lang="en-US" sz="1200" dirty="0"/>
              <a:t>https://fmel.ifas.ufl.edu/mosquito-guide/mosquito-genera-and-species/genus-anopheles/anopheles-crucians/</a:t>
            </a:r>
          </a:p>
          <a:p>
            <a:r>
              <a:rPr lang="en-US" sz="1400" dirty="0"/>
              <a:t>Slide 11:</a:t>
            </a:r>
          </a:p>
          <a:p>
            <a:r>
              <a:rPr lang="en-US" sz="1200" dirty="0"/>
              <a:t>1. Walter Reed Biosystematics Unit (2021). </a:t>
            </a:r>
            <a:r>
              <a:rPr lang="en-US" sz="1200" i="1" dirty="0"/>
              <a:t>Anopheles </a:t>
            </a:r>
            <a:r>
              <a:rPr lang="en-US" sz="1200" i="1" dirty="0" err="1"/>
              <a:t>punctipennis</a:t>
            </a:r>
            <a:r>
              <a:rPr lang="en-US" sz="1200" dirty="0"/>
              <a:t> </a:t>
            </a:r>
            <a:r>
              <a:rPr lang="en-US" sz="1200" i="1" dirty="0"/>
              <a:t>s</a:t>
            </a:r>
            <a:r>
              <a:rPr lang="en-US" sz="1200" dirty="0"/>
              <a:t>pecies page. Walter Reed Biosystematics Unit Website, http://wrbu.si.edu/vectorspecies/mosquitoes/punctipennis, accessed on [25 April 2022].</a:t>
            </a:r>
          </a:p>
          <a:p>
            <a:r>
              <a:rPr lang="en-US" sz="1200" dirty="0"/>
              <a:t>2. https://en.wikipedia.org/wiki/Anopheles_punctipennis</a:t>
            </a:r>
          </a:p>
          <a:p>
            <a:r>
              <a:rPr lang="en-US" sz="1400" dirty="0"/>
              <a:t>Slide 12:</a:t>
            </a:r>
          </a:p>
          <a:p>
            <a:r>
              <a:rPr lang="en-US" sz="1200" dirty="0"/>
              <a:t>1. Walter Reed Biosystematics Unit (2021). </a:t>
            </a:r>
            <a:r>
              <a:rPr lang="en-US" sz="1200" i="1" dirty="0"/>
              <a:t>Anopheles </a:t>
            </a:r>
            <a:r>
              <a:rPr lang="en-US" sz="1200" i="1" dirty="0" err="1"/>
              <a:t>quadrimaculatus</a:t>
            </a:r>
            <a:r>
              <a:rPr lang="en-US" sz="1200" i="1" dirty="0"/>
              <a:t> </a:t>
            </a:r>
            <a:r>
              <a:rPr lang="en-US" sz="1200" dirty="0"/>
              <a:t>species page. Walter Reed Biosystematics Unit Website, http://wrbu.si.edu/vectorspecies/mosquitoes/quadrimaculatus, accessed on [25 April 2022]. </a:t>
            </a:r>
          </a:p>
          <a:p>
            <a:r>
              <a:rPr lang="en-US" sz="1400" dirty="0"/>
              <a:t>Slide 13:</a:t>
            </a:r>
          </a:p>
          <a:p>
            <a:r>
              <a:rPr lang="en-US" sz="1200" dirty="0"/>
              <a:t>1. Walter Reed Biosystematics Unit (2021). </a:t>
            </a:r>
            <a:r>
              <a:rPr lang="en-US" sz="1200" i="1" dirty="0"/>
              <a:t>Anopheles </a:t>
            </a:r>
            <a:r>
              <a:rPr lang="en-US" sz="1200" i="1" dirty="0" err="1"/>
              <a:t>quadrimaculatus</a:t>
            </a:r>
            <a:r>
              <a:rPr lang="en-US" sz="1200" i="1" dirty="0"/>
              <a:t> </a:t>
            </a:r>
            <a:r>
              <a:rPr lang="en-US" sz="1200" dirty="0"/>
              <a:t>species page. Walter Reed Biosystematics Unit Website, http://wrbu.si.edu/vectorspecies/mosquitoes/quadrimaculatus, accessed on [25 April 2022]. </a:t>
            </a:r>
          </a:p>
          <a:p>
            <a:r>
              <a:rPr lang="en-US" sz="1200" dirty="0"/>
              <a:t>2. Copyright © 2007 </a:t>
            </a:r>
            <a:r>
              <a:rPr lang="en-US" sz="1200" dirty="0">
                <a:hlinkClick r:id="rId6" tooltip="View user profile."/>
              </a:rPr>
              <a:t>Graham Montgomery</a:t>
            </a:r>
            <a:r>
              <a:rPr lang="en-US" sz="1200" dirty="0"/>
              <a:t> https://bugguide.net/node/view/114760</a:t>
            </a:r>
          </a:p>
          <a:p>
            <a:endParaRPr lang="en-US" sz="14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7951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012100" y="466343"/>
            <a:ext cx="10022154" cy="1362113"/>
          </a:xfrm>
        </p:spPr>
        <p:txBody>
          <a:bodyPr>
            <a:normAutofit/>
          </a:bodyPr>
          <a:lstStyle/>
          <a:p>
            <a:pPr algn="ctr"/>
            <a:r>
              <a:rPr lang="en-US" sz="3600" b="1" u="sng" dirty="0"/>
              <a:t>Common</a:t>
            </a:r>
            <a:r>
              <a:rPr lang="en-US" sz="3600" dirty="0"/>
              <a:t> Regional </a:t>
            </a:r>
            <a:r>
              <a:rPr lang="en-US" sz="3600" i="1" dirty="0"/>
              <a:t>Anopheles</a:t>
            </a:r>
            <a:r>
              <a:rPr lang="en-US" sz="3600" dirty="0"/>
              <a:t> Species of Mosquitoes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0237" y="2664247"/>
            <a:ext cx="2885881" cy="33576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209" r="22603"/>
          <a:stretch/>
        </p:blipFill>
        <p:spPr>
          <a:xfrm>
            <a:off x="8423135" y="2664247"/>
            <a:ext cx="3257918" cy="33576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830" y="2664247"/>
            <a:ext cx="2572821" cy="33576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06830" y="2150221"/>
            <a:ext cx="2572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tx2"/>
                </a:solidFill>
              </a:rPr>
              <a:t>An. crucians </a:t>
            </a:r>
            <a:r>
              <a:rPr lang="en-US" sz="2000" dirty="0">
                <a:solidFill>
                  <a:schemeClr val="tx2"/>
                </a:solidFill>
              </a:rPr>
              <a:t>complex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80237" y="2150221"/>
            <a:ext cx="2885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tx2"/>
                </a:solidFill>
              </a:rPr>
              <a:t>An. </a:t>
            </a:r>
            <a:r>
              <a:rPr lang="en-US" sz="2000" i="1" dirty="0" err="1">
                <a:solidFill>
                  <a:schemeClr val="tx2"/>
                </a:solidFill>
              </a:rPr>
              <a:t>punctipennis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23135" y="2150221"/>
            <a:ext cx="3257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tx2"/>
                </a:solidFill>
              </a:rPr>
              <a:t>An. </a:t>
            </a:r>
            <a:r>
              <a:rPr lang="en-US" sz="2000" i="1" dirty="0" err="1">
                <a:solidFill>
                  <a:schemeClr val="tx2"/>
                </a:solidFill>
              </a:rPr>
              <a:t>quadrimaculatus</a:t>
            </a:r>
            <a:r>
              <a:rPr lang="en-US" sz="2000" i="1" dirty="0">
                <a:solidFill>
                  <a:schemeClr val="tx2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group</a:t>
            </a:r>
          </a:p>
        </p:txBody>
      </p:sp>
    </p:spTree>
    <p:extLst>
      <p:ext uri="{BB962C8B-B14F-4D97-AF65-F5344CB8AC3E}">
        <p14:creationId xmlns:p14="http://schemas.microsoft.com/office/powerpoint/2010/main" val="144035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619" y="474978"/>
            <a:ext cx="10473713" cy="1362113"/>
          </a:xfrm>
        </p:spPr>
        <p:txBody>
          <a:bodyPr>
            <a:normAutofit/>
          </a:bodyPr>
          <a:lstStyle/>
          <a:p>
            <a:r>
              <a:rPr lang="en-US" sz="3600" dirty="0"/>
              <a:t>Common Morphological Characteristics </a:t>
            </a:r>
            <a:r>
              <a:rPr lang="en-US" sz="3600" i="1" dirty="0"/>
              <a:t>Anopheles</a:t>
            </a:r>
            <a:r>
              <a:rPr lang="en-US" sz="3600" dirty="0"/>
              <a:t> spp. 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en-US" b="1" i="1" dirty="0"/>
              <a:t>Easily</a:t>
            </a:r>
            <a:r>
              <a:rPr lang="en-US" dirty="0"/>
              <a:t> distinguished by: </a:t>
            </a:r>
          </a:p>
          <a:p>
            <a:pPr lvl="1"/>
            <a:r>
              <a:rPr lang="en-US" b="1" dirty="0"/>
              <a:t>Long palps </a:t>
            </a:r>
            <a:r>
              <a:rPr lang="en-US" dirty="0"/>
              <a:t>– just as long as proboscis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Ano</a:t>
            </a:r>
            <a:r>
              <a:rPr lang="en-US" dirty="0">
                <a:solidFill>
                  <a:srgbClr val="C00000"/>
                </a:solidFill>
              </a:rPr>
              <a:t>phel</a:t>
            </a:r>
            <a:r>
              <a:rPr lang="en-US" dirty="0"/>
              <a:t>es Long “</a:t>
            </a:r>
            <a:r>
              <a:rPr lang="en-US" dirty="0" err="1">
                <a:solidFill>
                  <a:srgbClr val="C00000"/>
                </a:solidFill>
              </a:rPr>
              <a:t>Phel</a:t>
            </a:r>
            <a:r>
              <a:rPr lang="en-US" dirty="0"/>
              <a:t>”-</a:t>
            </a:r>
            <a:r>
              <a:rPr lang="en-US" dirty="0" err="1"/>
              <a:t>ers</a:t>
            </a:r>
            <a:r>
              <a:rPr lang="en-US" dirty="0"/>
              <a:t> </a:t>
            </a:r>
          </a:p>
          <a:p>
            <a:pPr lvl="1"/>
            <a:r>
              <a:rPr lang="en-US" b="1" dirty="0"/>
              <a:t>Posture when feeding/resting </a:t>
            </a:r>
            <a:r>
              <a:rPr lang="en-US" dirty="0"/>
              <a:t>– head, thorax, &amp; abdomen at an angle to surface</a:t>
            </a:r>
          </a:p>
          <a:p>
            <a:pPr>
              <a:buBlip>
                <a:blip r:embed="rId2"/>
              </a:buBlip>
            </a:pPr>
            <a:r>
              <a:rPr lang="en-US" dirty="0"/>
              <a:t>Rounded Abdomen</a:t>
            </a:r>
          </a:p>
          <a:p>
            <a:pPr>
              <a:buBlip>
                <a:blip r:embed="rId2"/>
              </a:buBlip>
            </a:pPr>
            <a:r>
              <a:rPr lang="en-US" dirty="0"/>
              <a:t>Size: Medium – Large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6206" y="3873556"/>
            <a:ext cx="3087666" cy="2677685"/>
          </a:xfrm>
          <a:prstGeom prst="rect">
            <a:avLst/>
          </a:prstGeom>
        </p:spPr>
      </p:pic>
      <p:sp>
        <p:nvSpPr>
          <p:cNvPr id="14" name="Isosceles Triangle 13"/>
          <p:cNvSpPr/>
          <p:nvPr/>
        </p:nvSpPr>
        <p:spPr>
          <a:xfrm>
            <a:off x="9386255" y="4743970"/>
            <a:ext cx="823784" cy="724929"/>
          </a:xfrm>
          <a:prstGeom prst="triangle">
            <a:avLst>
              <a:gd name="adj" fmla="val 0"/>
            </a:avLst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9715" y="4555596"/>
            <a:ext cx="3227684" cy="2121050"/>
          </a:xfrm>
          <a:prstGeom prst="rect">
            <a:avLst/>
          </a:prstGeom>
        </p:spPr>
      </p:pic>
      <p:pic>
        <p:nvPicPr>
          <p:cNvPr id="1028" name="Picture 4" descr="Pest Library - Pesterminato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66" y="4684396"/>
            <a:ext cx="1992249" cy="199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25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The</a:t>
            </a:r>
            <a:r>
              <a:rPr lang="en-US" sz="3600" i="1" dirty="0"/>
              <a:t> </a:t>
            </a:r>
            <a:r>
              <a:rPr lang="en-US" sz="3600" dirty="0"/>
              <a:t>genus</a:t>
            </a:r>
            <a:r>
              <a:rPr lang="en-US" sz="3600" i="1" dirty="0"/>
              <a:t> </a:t>
            </a:r>
            <a:r>
              <a:rPr lang="en-US" sz="3600" dirty="0"/>
              <a:t>of</a:t>
            </a:r>
            <a:r>
              <a:rPr lang="en-US" sz="3600" i="1" dirty="0"/>
              <a:t> Anopheles</a:t>
            </a:r>
            <a:r>
              <a:rPr lang="en-US" sz="3600" dirty="0"/>
              <a:t> Behavioral Characteristics</a:t>
            </a:r>
          </a:p>
        </p:txBody>
      </p:sp>
      <p:graphicFrame>
        <p:nvGraphicFramePr>
          <p:cNvPr id="8" name="Content Placeholder 2" descr="Trapezoid list showing 4 groups arranged from left to right with task descriptions under each group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9704743"/>
              </p:ext>
            </p:extLst>
          </p:nvPr>
        </p:nvGraphicFramePr>
        <p:xfrm>
          <a:off x="1279525" y="2190750"/>
          <a:ext cx="9629775" cy="3986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4969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032" y="0"/>
            <a:ext cx="5402640" cy="4300151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i="1" dirty="0"/>
              <a:t>Anopheles</a:t>
            </a:r>
            <a:r>
              <a:rPr lang="en-US" sz="3600" b="1" dirty="0"/>
              <a:t> spp. – Immature Stages of Life Cycle</a:t>
            </a:r>
          </a:p>
        </p:txBody>
      </p:sp>
      <p:sp>
        <p:nvSpPr>
          <p:cNvPr id="7" name="Double Bracket 6"/>
          <p:cNvSpPr/>
          <p:nvPr/>
        </p:nvSpPr>
        <p:spPr>
          <a:xfrm rot="5400000">
            <a:off x="5428736" y="247137"/>
            <a:ext cx="2644345" cy="4258965"/>
          </a:xfrm>
          <a:prstGeom prst="bracketPair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79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i="1" dirty="0"/>
              <a:t>Anopheles</a:t>
            </a:r>
            <a:r>
              <a:rPr lang="en-US" sz="3600" dirty="0"/>
              <a:t> Eggs – laid singly on water, with </a:t>
            </a:r>
            <a:r>
              <a:rPr lang="en-US" sz="3600" b="1" i="1" dirty="0"/>
              <a:t>floats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0302" y="5155385"/>
            <a:ext cx="3640258" cy="830695"/>
          </a:xfrm>
        </p:spPr>
        <p:txBody>
          <a:bodyPr>
            <a:normAutofit/>
          </a:bodyPr>
          <a:lstStyle/>
          <a:p>
            <a:pPr algn="ctr"/>
            <a:r>
              <a:rPr lang="en-US" b="0" dirty="0"/>
              <a:t>Eggs of the </a:t>
            </a:r>
            <a:r>
              <a:rPr lang="en-US" b="0" i="1" dirty="0"/>
              <a:t>Anopheles </a:t>
            </a:r>
            <a:r>
              <a:rPr lang="en-US" b="0" i="1" dirty="0" err="1"/>
              <a:t>quadrimaculatus</a:t>
            </a:r>
            <a:r>
              <a:rPr lang="en-US" b="0" i="1" dirty="0"/>
              <a:t> </a:t>
            </a:r>
            <a:endParaRPr lang="en-US" i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80302" y="2963951"/>
            <a:ext cx="3640258" cy="2191434"/>
          </a:xfrm>
          <a:prstGeom prst="rect">
            <a:avLst/>
          </a:prstGeom>
        </p:spPr>
      </p:pic>
      <p:pic>
        <p:nvPicPr>
          <p:cNvPr id="14" name="Content Placeholder 13"/>
          <p:cNvPicPr>
            <a:picLocks noGrp="1" noChangeAspect="1"/>
          </p:cNvPicPr>
          <p:nvPr>
            <p:ph sz="quarter" idx="4"/>
          </p:nvPr>
        </p:nvPicPr>
        <p:blipFill rotWithShape="1">
          <a:blip r:embed="rId4"/>
          <a:srcRect l="70425" t="41658" r="12903" b="32503"/>
          <a:stretch/>
        </p:blipFill>
        <p:spPr>
          <a:xfrm>
            <a:off x="5162219" y="2782110"/>
            <a:ext cx="5975008" cy="260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0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i="1" dirty="0"/>
              <a:t>Anopheles</a:t>
            </a:r>
            <a:r>
              <a:rPr lang="en-US" sz="3600" dirty="0"/>
              <a:t> Larva &amp; Pupa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51572" y="5804436"/>
            <a:ext cx="4762500" cy="767199"/>
          </a:xfrm>
        </p:spPr>
        <p:txBody>
          <a:bodyPr>
            <a:normAutofit/>
          </a:bodyPr>
          <a:lstStyle/>
          <a:p>
            <a:pPr algn="ctr"/>
            <a:r>
              <a:rPr lang="en-US" sz="2000" i="1" dirty="0"/>
              <a:t>Anopheles </a:t>
            </a:r>
            <a:r>
              <a:rPr lang="en-US" sz="2000" i="1" dirty="0" err="1"/>
              <a:t>quadrimaculatus</a:t>
            </a:r>
            <a:r>
              <a:rPr lang="en-US" sz="2000" i="1" dirty="0"/>
              <a:t> </a:t>
            </a:r>
            <a:r>
              <a:rPr lang="en-US" sz="2000" dirty="0"/>
              <a:t>larva (left) &amp; pupa (right)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572" y="3317465"/>
            <a:ext cx="4762500" cy="2438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70396" t="50306" r="12907" b="28848"/>
          <a:stretch/>
        </p:blipFill>
        <p:spPr>
          <a:xfrm>
            <a:off x="6181489" y="1999998"/>
            <a:ext cx="5483365" cy="19255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70374" t="56571" r="13243" b="26289"/>
          <a:stretch/>
        </p:blipFill>
        <p:spPr>
          <a:xfrm>
            <a:off x="6181488" y="4252435"/>
            <a:ext cx="5480669" cy="16129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1572" y="2059459"/>
            <a:ext cx="490996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5"/>
              </a:buBlip>
            </a:pPr>
            <a:r>
              <a:rPr lang="en-US" sz="2400" i="1" dirty="0"/>
              <a:t>Anopheles</a:t>
            </a:r>
            <a:r>
              <a:rPr lang="en-US" sz="2400" dirty="0"/>
              <a:t> larvae: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No siphon- have spiracular apparatus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Rest parallel to water surface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246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/>
              <a:t>Adult Stage of Life Cycle </a:t>
            </a:r>
          </a:p>
          <a:p>
            <a:pPr algn="ctr"/>
            <a:r>
              <a:rPr lang="en-US" sz="3200" b="1" dirty="0"/>
              <a:t>The</a:t>
            </a:r>
            <a:r>
              <a:rPr lang="en-US" sz="3200" b="1" i="1" dirty="0"/>
              <a:t> </a:t>
            </a:r>
            <a:r>
              <a:rPr lang="en-US" sz="3200" b="1" dirty="0"/>
              <a:t>species of </a:t>
            </a:r>
            <a:r>
              <a:rPr lang="en-US" sz="3200" b="1" i="1" dirty="0"/>
              <a:t>Anopheles </a:t>
            </a:r>
            <a:r>
              <a:rPr lang="en-US" sz="3200" b="1" dirty="0"/>
              <a:t>found in Virginia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984" y="0"/>
            <a:ext cx="5401524" cy="4298053"/>
          </a:xfrm>
          <a:prstGeom prst="rect">
            <a:avLst/>
          </a:prstGeom>
        </p:spPr>
      </p:pic>
      <p:sp>
        <p:nvSpPr>
          <p:cNvPr id="5" name="Double Bracket 4"/>
          <p:cNvSpPr/>
          <p:nvPr/>
        </p:nvSpPr>
        <p:spPr>
          <a:xfrm>
            <a:off x="5667632" y="90616"/>
            <a:ext cx="2265406" cy="1606379"/>
          </a:xfrm>
          <a:prstGeom prst="bracketPair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9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i="1" dirty="0"/>
              <a:t>Anopheles crucians </a:t>
            </a:r>
            <a:r>
              <a:rPr lang="en-US" sz="3600" dirty="0"/>
              <a:t>complex – Common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342900" indent="-342900">
              <a:buBlip>
                <a:blip r:embed="rId2"/>
              </a:buBlip>
            </a:pPr>
            <a:r>
              <a:rPr lang="en-US" sz="2300" i="1" dirty="0"/>
              <a:t>Anopheles crucians </a:t>
            </a:r>
            <a:r>
              <a:rPr lang="en-US" sz="2300" dirty="0"/>
              <a:t>complex – a group of ≥ 7 species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Some can be identified as larvae, most cannot be differentiated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Similar biology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Nearly indistinguishable as adults </a:t>
            </a:r>
          </a:p>
          <a:p>
            <a:pPr marL="342900" indent="-342900">
              <a:buBlip>
                <a:blip r:embed="rId2"/>
              </a:buBlip>
            </a:pPr>
            <a:r>
              <a:rPr lang="en-US" sz="2300" i="1" dirty="0"/>
              <a:t>Anopheles crucians </a:t>
            </a:r>
            <a:r>
              <a:rPr lang="en-US" sz="2300" dirty="0"/>
              <a:t>complex made up of: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i="1" dirty="0"/>
              <a:t>An. </a:t>
            </a:r>
            <a:r>
              <a:rPr lang="en-US" sz="2200" i="1" dirty="0" err="1"/>
              <a:t>bradleyi</a:t>
            </a:r>
            <a:endParaRPr lang="en-US" sz="2200" i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i="1" dirty="0"/>
              <a:t>An. crucians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i="1" dirty="0"/>
              <a:t>An. </a:t>
            </a:r>
            <a:r>
              <a:rPr lang="en-US" sz="2200" i="1" dirty="0" err="1"/>
              <a:t>georgianus</a:t>
            </a:r>
            <a:endParaRPr lang="en-US" sz="2200" i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At least 4 other species that have not formally been distinguished </a:t>
            </a:r>
          </a:p>
          <a:p>
            <a:pPr marL="342900" indent="-342900">
              <a:buBlip>
                <a:blip r:embed="rId2"/>
              </a:buBlip>
            </a:pPr>
            <a:r>
              <a:rPr lang="en-US" sz="2300" dirty="0"/>
              <a:t>Species within the complex are typically grouped together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>
              <a:buBlip>
                <a:blip r:embed="rId2"/>
              </a:buBlip>
            </a:pPr>
            <a:r>
              <a:rPr lang="en-US" sz="2300" dirty="0"/>
              <a:t>Breeding Habitats:</a:t>
            </a:r>
          </a:p>
          <a:p>
            <a:pPr lvl="1"/>
            <a:r>
              <a:rPr lang="en-US" sz="2200" dirty="0"/>
              <a:t>Freshwater swamps, marshes, ponds &amp; woodland pools – </a:t>
            </a:r>
            <a:r>
              <a:rPr lang="en-US" sz="2200" i="1" dirty="0"/>
              <a:t>An. crucians </a:t>
            </a:r>
            <a:r>
              <a:rPr lang="en-US" sz="2200" dirty="0"/>
              <a:t>&amp; </a:t>
            </a:r>
            <a:r>
              <a:rPr lang="en-US" sz="2200" i="1" dirty="0"/>
              <a:t>An. </a:t>
            </a:r>
            <a:r>
              <a:rPr lang="en-US" sz="2200" i="1" dirty="0" err="1"/>
              <a:t>georgianus</a:t>
            </a:r>
            <a:r>
              <a:rPr lang="en-US" sz="2200" dirty="0"/>
              <a:t> </a:t>
            </a:r>
          </a:p>
          <a:p>
            <a:pPr lvl="1"/>
            <a:r>
              <a:rPr lang="en-US" sz="2200" dirty="0"/>
              <a:t>Salt marshes &amp; brackish, coastal pools – </a:t>
            </a:r>
            <a:r>
              <a:rPr lang="en-US" sz="2200" i="1" dirty="0"/>
              <a:t>An. </a:t>
            </a:r>
            <a:r>
              <a:rPr lang="en-US" sz="2200" i="1" dirty="0" err="1"/>
              <a:t>bradleyi</a:t>
            </a:r>
            <a:r>
              <a:rPr lang="en-US" sz="2200" i="1" dirty="0"/>
              <a:t>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1741" y="3706153"/>
            <a:ext cx="3200677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0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ducational subjects 16x9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001127.potx" id="{6B18C398-4F76-4BDC-B8A4-D02A96E0AA82}" vid="{FBF1AC64-E511-41D2-AA23-0E693E79CD77}"/>
    </a:ext>
  </a:extLst>
</a:theme>
</file>

<file path=ppt/theme/theme2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529</TotalTime>
  <Words>1271</Words>
  <Application>Microsoft Office PowerPoint</Application>
  <PresentationFormat>Widescreen</PresentationFormat>
  <Paragraphs>159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Courier New</vt:lpstr>
      <vt:lpstr>Georgia</vt:lpstr>
      <vt:lpstr>Wingdings</vt:lpstr>
      <vt:lpstr>Educational subjects 16x9</vt:lpstr>
      <vt:lpstr>Anopheles spp.  Adult Mosquitoes ID Course</vt:lpstr>
      <vt:lpstr>Common Regional Anopheles Species of Mosquitoes</vt:lpstr>
      <vt:lpstr>Common Morphological Characteristics Anopheles spp.  </vt:lpstr>
      <vt:lpstr>The genus of Anopheles Behavioral Characteristics</vt:lpstr>
      <vt:lpstr>PowerPoint Presentation</vt:lpstr>
      <vt:lpstr>Anopheles Eggs – laid singly on water, with floats</vt:lpstr>
      <vt:lpstr>Anopheles Larva &amp; Pupa</vt:lpstr>
      <vt:lpstr>PowerPoint Presentation</vt:lpstr>
      <vt:lpstr>Anopheles crucians complex – Common </vt:lpstr>
      <vt:lpstr>Anopheles crucians complex – Common </vt:lpstr>
      <vt:lpstr>Anopheles punctipennis - Common</vt:lpstr>
      <vt:lpstr>Anopheles quadrimaculatus group – Common </vt:lpstr>
      <vt:lpstr>PowerPoint Presentation</vt:lpstr>
      <vt:lpstr>Uncommon Regional Anopheles Species of Mosquitoes</vt:lpstr>
      <vt:lpstr>Thank you!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Anopheles spp.  Adult Mosquitoes ID Course</dc:title>
  <dc:creator>Katherine A. Reutt</dc:creator>
  <cp:lastModifiedBy>Lisa Wagenbrenner</cp:lastModifiedBy>
  <cp:revision>55</cp:revision>
  <cp:lastPrinted>2022-05-06T16:41:59Z</cp:lastPrinted>
  <dcterms:created xsi:type="dcterms:W3CDTF">2022-04-13T16:31:34Z</dcterms:created>
  <dcterms:modified xsi:type="dcterms:W3CDTF">2023-05-05T14:33:44Z</dcterms:modified>
</cp:coreProperties>
</file>