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6.jpg" ContentType="image/gif"/>
  <Override PartName="/ppt/media/image42.jpg" ContentType="image/gif"/>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87" r:id="rId3"/>
    <p:sldId id="277" r:id="rId4"/>
    <p:sldId id="269" r:id="rId5"/>
    <p:sldId id="270" r:id="rId6"/>
    <p:sldId id="283" r:id="rId7"/>
    <p:sldId id="278" r:id="rId8"/>
    <p:sldId id="281" r:id="rId9"/>
    <p:sldId id="279" r:id="rId10"/>
    <p:sldId id="280" r:id="rId11"/>
    <p:sldId id="282" r:id="rId12"/>
    <p:sldId id="284" r:id="rId13"/>
    <p:sldId id="258" r:id="rId14"/>
    <p:sldId id="257" r:id="rId15"/>
    <p:sldId id="259" r:id="rId16"/>
    <p:sldId id="260" r:id="rId17"/>
    <p:sldId id="261" r:id="rId18"/>
    <p:sldId id="262" r:id="rId19"/>
    <p:sldId id="288" r:id="rId20"/>
    <p:sldId id="289" r:id="rId21"/>
    <p:sldId id="290" r:id="rId22"/>
    <p:sldId id="291" r:id="rId23"/>
    <p:sldId id="292" r:id="rId24"/>
    <p:sldId id="293" r:id="rId25"/>
    <p:sldId id="383" r:id="rId26"/>
    <p:sldId id="384" r:id="rId27"/>
    <p:sldId id="385" r:id="rId28"/>
    <p:sldId id="263" r:id="rId29"/>
    <p:sldId id="266" r:id="rId30"/>
    <p:sldId id="264" r:id="rId31"/>
    <p:sldId id="265" r:id="rId32"/>
    <p:sldId id="286" r:id="rId33"/>
    <p:sldId id="38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553A1A-B027-4D50-B897-EF2FE59C7EE8}">
          <p14:sldIdLst>
            <p14:sldId id="256"/>
            <p14:sldId id="287"/>
            <p14:sldId id="277"/>
            <p14:sldId id="269"/>
            <p14:sldId id="270"/>
            <p14:sldId id="283"/>
            <p14:sldId id="278"/>
            <p14:sldId id="281"/>
            <p14:sldId id="279"/>
            <p14:sldId id="280"/>
            <p14:sldId id="282"/>
            <p14:sldId id="284"/>
          </p14:sldIdLst>
        </p14:section>
        <p14:section name="General Info" id="{86E22D3E-BDC1-4DC6-9D05-405E5D017CF2}">
          <p14:sldIdLst>
            <p14:sldId id="258"/>
            <p14:sldId id="257"/>
            <p14:sldId id="259"/>
            <p14:sldId id="260"/>
            <p14:sldId id="261"/>
            <p14:sldId id="262"/>
            <p14:sldId id="288"/>
            <p14:sldId id="289"/>
            <p14:sldId id="290"/>
            <p14:sldId id="291"/>
            <p14:sldId id="292"/>
            <p14:sldId id="293"/>
            <p14:sldId id="383"/>
            <p14:sldId id="384"/>
            <p14:sldId id="385"/>
          </p14:sldIdLst>
        </p14:section>
        <p14:section name="Disease Potential" id="{4BD4F48F-DFBE-4BBD-9282-4AA43516DDCB}">
          <p14:sldIdLst>
            <p14:sldId id="263"/>
            <p14:sldId id="266"/>
            <p14:sldId id="264"/>
            <p14:sldId id="265"/>
            <p14:sldId id="286"/>
            <p14:sldId id="386"/>
          </p14:sldIdLst>
        </p14:section>
        <p14:section name="Integrated Pest Management" id="{5DDB2E50-BD3A-4A6B-A53D-3DE9F560F51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A8662A-6CEC-5DF5-41ED-89CF23DF06BD}" v="91" dt="2023-05-08T00:54:34.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1086" y="10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905C44-2E44-4606-A2CE-DC2025129510}" type="datetimeFigureOut">
              <a:rPr lang="en-US" smtClean="0"/>
              <a:t>5/7/2023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0CDA76-15F7-46B3-A07C-CD281EAFB08D}" type="slidenum">
              <a:rPr lang="en-US" smtClean="0"/>
              <a:t>‹#›</a:t>
            </a:fld>
            <a:endParaRPr lang="en-US"/>
          </a:p>
        </p:txBody>
      </p:sp>
    </p:spTree>
    <p:extLst>
      <p:ext uri="{BB962C8B-B14F-4D97-AF65-F5344CB8AC3E}">
        <p14:creationId xmlns:p14="http://schemas.microsoft.com/office/powerpoint/2010/main" val="990205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first piece of our program has to be Outreach and Education.  This element focuses on getting information out to the public about what we do, who we are, and the services that they can expect from our program.  In recent years, we have really stepped up on getting the message out utilizing the marketing company that is currently used by the City of Hampton.  This company sends out regular emails to include routine scheduling of what we have planned,  friendly reminders after heavy rain events, or any special announcements we want to get out to the public.  In 2012, we put out 6 announcements trying to engage the public about spraying operations, the start of the </a:t>
            </a:r>
            <a:r>
              <a:rPr lang="en-US" baseline="0" dirty="0" err="1"/>
              <a:t>asian</a:t>
            </a:r>
            <a:r>
              <a:rPr lang="en-US" baseline="0" dirty="0"/>
              <a:t> tiger season, and rain event information.  We also were in touch with the media twice early on in the season, and had our own Environmental Services Manager, Chris DeHart on the local program ‘Round Robin’ talking about the upcoming season.  Other educational programs that we take part in is the local festivals such as Hampton Bay Days, and assisting in programs such as the Hampton Roads Public Works Academy where we talk to High School students about what we do.  Another outreach program is the Beekeeper Program, which will be discussed later in the presentation.</a:t>
            </a:r>
            <a:endParaRPr lang="en-US" dirty="0"/>
          </a:p>
        </p:txBody>
      </p:sp>
      <p:sp>
        <p:nvSpPr>
          <p:cNvPr id="4" name="Slide Number Placeholder 3"/>
          <p:cNvSpPr>
            <a:spLocks noGrp="1"/>
          </p:cNvSpPr>
          <p:nvPr>
            <p:ph type="sldNum" sz="quarter" idx="10"/>
          </p:nvPr>
        </p:nvSpPr>
        <p:spPr/>
        <p:txBody>
          <a:bodyPr/>
          <a:lstStyle/>
          <a:p>
            <a:fld id="{EB3369F6-F191-4024-8CF3-46003D656796}"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Source Reduction</a:t>
            </a:r>
            <a:r>
              <a:rPr lang="en-US" baseline="0" dirty="0"/>
              <a:t> may be very labor intensive, but stopping the problem before it starts is always the best way to control a pest.  Back Yard Inspections are common in our line of work, and finding one home in a neighborhood of very clean yards like this can cause an entire neighborhood to call for help.  Assisting homeowners in realizing that their backyard can not only be a nuisance for visual issues, but also public health can be a giant leap in reducing a neighborhood wide problem.  We can also work closely with Codes and Compliance in certain cities to help an area if a homeowner is being obstinate.  (next picture)  Tire piles can cause a big problem for us in the field, and can be just as difficult to stop as a citizen not willing to clean their property up.  Some businesses may not want to pay the tire disposal fee and instead dump a load of tires off in the nearby wooded area out of sight.  This may cause a bad mosquito problem, and finding the culprits may not be easy. (next picture)  There are also sometimes public entities no longer able to run the neighborhood pool, and this issue may arise.  While this can be hit or miss with mosquitoes due to the depth of the water, this can be an issue if left untreated or </a:t>
            </a:r>
            <a:r>
              <a:rPr lang="en-US" baseline="0" dirty="0" err="1"/>
              <a:t>undrained</a:t>
            </a:r>
            <a:r>
              <a:rPr lang="en-US" baseline="0" dirty="0"/>
              <a:t>.  All these pictures show different circumstances that can all be boiled down to source reduction.  Getting rid of the mosquito habitat before it becomes a problem.</a:t>
            </a:r>
            <a:endParaRPr lang="en-US" dirty="0"/>
          </a:p>
        </p:txBody>
      </p:sp>
      <p:sp>
        <p:nvSpPr>
          <p:cNvPr id="4" name="Slide Number Placeholder 3"/>
          <p:cNvSpPr>
            <a:spLocks noGrp="1"/>
          </p:cNvSpPr>
          <p:nvPr>
            <p:ph type="sldNum" sz="quarter" idx="10"/>
          </p:nvPr>
        </p:nvSpPr>
        <p:spPr/>
        <p:txBody>
          <a:bodyPr/>
          <a:lstStyle/>
          <a:p>
            <a:fld id="{B58F67DE-6A82-4BDA-950F-73D1A37B1667}" type="slidenum">
              <a:rPr lang="en-US" smtClean="0"/>
              <a:t>7</a:t>
            </a:fld>
            <a:endParaRPr lang="en-US"/>
          </a:p>
        </p:txBody>
      </p:sp>
    </p:spTree>
    <p:extLst>
      <p:ext uri="{BB962C8B-B14F-4D97-AF65-F5344CB8AC3E}">
        <p14:creationId xmlns:p14="http://schemas.microsoft.com/office/powerpoint/2010/main" val="3875463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many different methods of</a:t>
            </a:r>
            <a:r>
              <a:rPr lang="en-US" baseline="0" dirty="0"/>
              <a:t> application, and various pesticides out there that eliminate mosquito breeding, it also is important for the pest control operator to know which pesticides are best for the problem.  Some pesticides allow the mosquito to develop late in the larval stage, but not mature into flying adults, while others act as a surfactant on the surface of the water, not allowing them to breathe.  Others still can be eaten, with the result of an exploding </a:t>
            </a:r>
            <a:r>
              <a:rPr lang="en-US" baseline="0" dirty="0" err="1"/>
              <a:t>gutwall</a:t>
            </a:r>
            <a:r>
              <a:rPr lang="en-US" baseline="0" dirty="0"/>
              <a:t>, eliminating any mosquito that partakes.  All pesticides though, should only be used after the pest control technician is certified and trained in order to reduce any possibility of harming the environment or other beneficial insects.</a:t>
            </a:r>
            <a:endParaRPr lang="en-US" dirty="0"/>
          </a:p>
        </p:txBody>
      </p:sp>
      <p:sp>
        <p:nvSpPr>
          <p:cNvPr id="4" name="Slide Number Placeholder 3"/>
          <p:cNvSpPr>
            <a:spLocks noGrp="1"/>
          </p:cNvSpPr>
          <p:nvPr>
            <p:ph type="sldNum" sz="quarter" idx="10"/>
          </p:nvPr>
        </p:nvSpPr>
        <p:spPr/>
        <p:txBody>
          <a:bodyPr/>
          <a:lstStyle/>
          <a:p>
            <a:fld id="{B58F67DE-6A82-4BDA-950F-73D1A37B1667}" type="slidenum">
              <a:rPr lang="en-US" smtClean="0"/>
              <a:t>8</a:t>
            </a:fld>
            <a:endParaRPr lang="en-US"/>
          </a:p>
        </p:txBody>
      </p:sp>
    </p:spTree>
    <p:extLst>
      <p:ext uri="{BB962C8B-B14F-4D97-AF65-F5344CB8AC3E}">
        <p14:creationId xmlns:p14="http://schemas.microsoft.com/office/powerpoint/2010/main" val="313630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natural predators of mosquitoes out</a:t>
            </a:r>
            <a:r>
              <a:rPr lang="en-US" baseline="0" dirty="0"/>
              <a:t> there such as bats, purple martins, dragonflies, etc.  One method of larval control that is rarely used due to the time and effort into building the program, is using these natural predators to control mosquitoes at the larval stage.  Dragonfly nymphs are extremely good at reducing larval numbers, and also eventually become adult dragonflies which also picks up mosquito larvae for food on a regular basis.  Tadpoles are another great example of an efficient mosquito killer that can be found in the smallest </a:t>
            </a:r>
            <a:r>
              <a:rPr lang="en-US" baseline="0" dirty="0" err="1"/>
              <a:t>mudpuddle</a:t>
            </a:r>
            <a:r>
              <a:rPr lang="en-US" baseline="0" dirty="0"/>
              <a:t>, to the biggest ditch.  Finding a </a:t>
            </a:r>
            <a:r>
              <a:rPr lang="en-US" baseline="0" dirty="0" err="1"/>
              <a:t>mudpuddle</a:t>
            </a:r>
            <a:r>
              <a:rPr lang="en-US" baseline="0" dirty="0"/>
              <a:t> that is drying up, and seeing hundreds of tadpoles can be looked at as free mosquito </a:t>
            </a:r>
            <a:r>
              <a:rPr lang="en-US" baseline="0" dirty="0" err="1"/>
              <a:t>larvacide</a:t>
            </a:r>
            <a:r>
              <a:rPr lang="en-US" baseline="0" dirty="0"/>
              <a:t> in the right eyes.  Transferring those dying tadpoles to a larger body of water with mosquito larvae will not only help the future frogs, but also kill mosquitoes as well.  And finally, mosquito fish are all the craze, and the easiest program to set up.  They are very efficient at eliminating or reducing mosquito populations, and can be found outside of a fish farm, just about everywhere.</a:t>
            </a:r>
            <a:endParaRPr lang="en-US" dirty="0"/>
          </a:p>
        </p:txBody>
      </p:sp>
      <p:sp>
        <p:nvSpPr>
          <p:cNvPr id="4" name="Slide Number Placeholder 3"/>
          <p:cNvSpPr>
            <a:spLocks noGrp="1"/>
          </p:cNvSpPr>
          <p:nvPr>
            <p:ph type="sldNum" sz="quarter" idx="10"/>
          </p:nvPr>
        </p:nvSpPr>
        <p:spPr/>
        <p:txBody>
          <a:bodyPr/>
          <a:lstStyle/>
          <a:p>
            <a:fld id="{B58F67DE-6A82-4BDA-950F-73D1A37B1667}" type="slidenum">
              <a:rPr lang="en-US" smtClean="0"/>
              <a:t>9</a:t>
            </a:fld>
            <a:endParaRPr lang="en-US"/>
          </a:p>
        </p:txBody>
      </p:sp>
    </p:spTree>
    <p:extLst>
      <p:ext uri="{BB962C8B-B14F-4D97-AF65-F5344CB8AC3E}">
        <p14:creationId xmlns:p14="http://schemas.microsoft.com/office/powerpoint/2010/main" val="3034765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Mechanical Control of mosquitoes is</a:t>
            </a:r>
            <a:r>
              <a:rPr lang="en-US" baseline="0" dirty="0"/>
              <a:t> actually fairly common, and mostly involves removing debris from ditches that have standing water.  Mostly, this task falls on the </a:t>
            </a:r>
            <a:r>
              <a:rPr lang="en-US" baseline="0" dirty="0" err="1"/>
              <a:t>stormwater</a:t>
            </a:r>
            <a:r>
              <a:rPr lang="en-US" baseline="0" dirty="0"/>
              <a:t> division of the city, which works closely with mosquito control at times.  Other methods can be very complex and may involve heavy machinery such as the open marsh management pictured in the bottom right.  This method involves large machinery to cut straight ditch lines through the open marsh to assist in getting tides in and out without leaving perfect mosquito habitats along the way.  Fountains in ponds pictured in the bottom left assist in reducing algae and promote water flow creating a more inviting habitat for mosquito predators such as fish and </a:t>
            </a:r>
            <a:r>
              <a:rPr lang="en-US" baseline="0" dirty="0" err="1"/>
              <a:t>drangonfly</a:t>
            </a:r>
            <a:r>
              <a:rPr lang="en-US" baseline="0" dirty="0"/>
              <a:t> larvae.</a:t>
            </a:r>
            <a:endParaRPr lang="en-US" dirty="0"/>
          </a:p>
        </p:txBody>
      </p:sp>
      <p:sp>
        <p:nvSpPr>
          <p:cNvPr id="4" name="Slide Number Placeholder 3"/>
          <p:cNvSpPr>
            <a:spLocks noGrp="1"/>
          </p:cNvSpPr>
          <p:nvPr>
            <p:ph type="sldNum" sz="quarter" idx="10"/>
          </p:nvPr>
        </p:nvSpPr>
        <p:spPr/>
        <p:txBody>
          <a:bodyPr/>
          <a:lstStyle/>
          <a:p>
            <a:fld id="{B58F67DE-6A82-4BDA-950F-73D1A37B1667}" type="slidenum">
              <a:rPr lang="en-US" smtClean="0"/>
              <a:t>10</a:t>
            </a:fld>
            <a:endParaRPr lang="en-US"/>
          </a:p>
        </p:txBody>
      </p:sp>
    </p:spTree>
    <p:extLst>
      <p:ext uri="{BB962C8B-B14F-4D97-AF65-F5344CB8AC3E}">
        <p14:creationId xmlns:p14="http://schemas.microsoft.com/office/powerpoint/2010/main" val="3693397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 public</a:t>
            </a:r>
            <a:r>
              <a:rPr lang="en-US" baseline="0" dirty="0"/>
              <a:t> see’s more than anything in our job is actually our last measure to control mosquitoes before a major problem exists.  Spraying from trucks in the evening, using helicopters or aircraft to put out pesticide to reduce mosquito populations are only reserved to help us when all other measures have been used.  While most counties only have truck mounted sprayers that go out occasionally throughout the year, you may have seen an aircraft doing the same, to control a larger section of area for mosquito control.</a:t>
            </a:r>
            <a:endParaRPr lang="en-US" dirty="0"/>
          </a:p>
        </p:txBody>
      </p:sp>
      <p:sp>
        <p:nvSpPr>
          <p:cNvPr id="4" name="Slide Number Placeholder 3"/>
          <p:cNvSpPr>
            <a:spLocks noGrp="1"/>
          </p:cNvSpPr>
          <p:nvPr>
            <p:ph type="sldNum" sz="quarter" idx="10"/>
          </p:nvPr>
        </p:nvSpPr>
        <p:spPr/>
        <p:txBody>
          <a:bodyPr/>
          <a:lstStyle/>
          <a:p>
            <a:fld id="{B58F67DE-6A82-4BDA-950F-73D1A37B1667}" type="slidenum">
              <a:rPr lang="en-US" smtClean="0"/>
              <a:t>11</a:t>
            </a:fld>
            <a:endParaRPr lang="en-US"/>
          </a:p>
        </p:txBody>
      </p:sp>
    </p:spTree>
    <p:extLst>
      <p:ext uri="{BB962C8B-B14F-4D97-AF65-F5344CB8AC3E}">
        <p14:creationId xmlns:p14="http://schemas.microsoft.com/office/powerpoint/2010/main" val="342808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362309-E7A0-46D1-AB91-AB4934E7A5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01E62-D46A-4936-A36C-39FD4A391A4A}" type="slidenum">
              <a:rPr lang="en-US" smtClean="0"/>
              <a:t>‹#›</a:t>
            </a:fld>
            <a:endParaRPr lang="en-US"/>
          </a:p>
        </p:txBody>
      </p:sp>
    </p:spTree>
    <p:extLst>
      <p:ext uri="{BB962C8B-B14F-4D97-AF65-F5344CB8AC3E}">
        <p14:creationId xmlns:p14="http://schemas.microsoft.com/office/powerpoint/2010/main" val="2251521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362309-E7A0-46D1-AB91-AB4934E7A5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01E62-D46A-4936-A36C-39FD4A391A4A}" type="slidenum">
              <a:rPr lang="en-US" smtClean="0"/>
              <a:t>‹#›</a:t>
            </a:fld>
            <a:endParaRPr lang="en-US"/>
          </a:p>
        </p:txBody>
      </p:sp>
    </p:spTree>
    <p:extLst>
      <p:ext uri="{BB962C8B-B14F-4D97-AF65-F5344CB8AC3E}">
        <p14:creationId xmlns:p14="http://schemas.microsoft.com/office/powerpoint/2010/main" val="345413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362309-E7A0-46D1-AB91-AB4934E7A5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01E62-D46A-4936-A36C-39FD4A391A4A}" type="slidenum">
              <a:rPr lang="en-US" smtClean="0"/>
              <a:t>‹#›</a:t>
            </a:fld>
            <a:endParaRPr lang="en-US"/>
          </a:p>
        </p:txBody>
      </p:sp>
    </p:spTree>
    <p:extLst>
      <p:ext uri="{BB962C8B-B14F-4D97-AF65-F5344CB8AC3E}">
        <p14:creationId xmlns:p14="http://schemas.microsoft.com/office/powerpoint/2010/main" val="316118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362309-E7A0-46D1-AB91-AB4934E7A5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01E62-D46A-4936-A36C-39FD4A391A4A}" type="slidenum">
              <a:rPr lang="en-US" smtClean="0"/>
              <a:t>‹#›</a:t>
            </a:fld>
            <a:endParaRPr lang="en-US"/>
          </a:p>
        </p:txBody>
      </p:sp>
    </p:spTree>
    <p:extLst>
      <p:ext uri="{BB962C8B-B14F-4D97-AF65-F5344CB8AC3E}">
        <p14:creationId xmlns:p14="http://schemas.microsoft.com/office/powerpoint/2010/main" val="119573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362309-E7A0-46D1-AB91-AB4934E7A5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01E62-D46A-4936-A36C-39FD4A391A4A}" type="slidenum">
              <a:rPr lang="en-US" smtClean="0"/>
              <a:t>‹#›</a:t>
            </a:fld>
            <a:endParaRPr lang="en-US"/>
          </a:p>
        </p:txBody>
      </p:sp>
    </p:spTree>
    <p:extLst>
      <p:ext uri="{BB962C8B-B14F-4D97-AF65-F5344CB8AC3E}">
        <p14:creationId xmlns:p14="http://schemas.microsoft.com/office/powerpoint/2010/main" val="213276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362309-E7A0-46D1-AB91-AB4934E7A5DB}"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01E62-D46A-4936-A36C-39FD4A391A4A}" type="slidenum">
              <a:rPr lang="en-US" smtClean="0"/>
              <a:t>‹#›</a:t>
            </a:fld>
            <a:endParaRPr lang="en-US"/>
          </a:p>
        </p:txBody>
      </p:sp>
    </p:spTree>
    <p:extLst>
      <p:ext uri="{BB962C8B-B14F-4D97-AF65-F5344CB8AC3E}">
        <p14:creationId xmlns:p14="http://schemas.microsoft.com/office/powerpoint/2010/main" val="1747850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362309-E7A0-46D1-AB91-AB4934E7A5DB}" type="datetimeFigureOut">
              <a:rPr lang="en-US" smtClean="0"/>
              <a:t>5/7/2023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401E62-D46A-4936-A36C-39FD4A391A4A}" type="slidenum">
              <a:rPr lang="en-US" smtClean="0"/>
              <a:t>‹#›</a:t>
            </a:fld>
            <a:endParaRPr lang="en-US"/>
          </a:p>
        </p:txBody>
      </p:sp>
    </p:spTree>
    <p:extLst>
      <p:ext uri="{BB962C8B-B14F-4D97-AF65-F5344CB8AC3E}">
        <p14:creationId xmlns:p14="http://schemas.microsoft.com/office/powerpoint/2010/main" val="1904292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362309-E7A0-46D1-AB91-AB4934E7A5DB}"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401E62-D46A-4936-A36C-39FD4A391A4A}" type="slidenum">
              <a:rPr lang="en-US" smtClean="0"/>
              <a:t>‹#›</a:t>
            </a:fld>
            <a:endParaRPr lang="en-US"/>
          </a:p>
        </p:txBody>
      </p:sp>
    </p:spTree>
    <p:extLst>
      <p:ext uri="{BB962C8B-B14F-4D97-AF65-F5344CB8AC3E}">
        <p14:creationId xmlns:p14="http://schemas.microsoft.com/office/powerpoint/2010/main" val="1833729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62309-E7A0-46D1-AB91-AB4934E7A5DB}" type="datetimeFigureOut">
              <a:rPr lang="en-US" smtClean="0"/>
              <a:t>5/7/2023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401E62-D46A-4936-A36C-39FD4A391A4A}" type="slidenum">
              <a:rPr lang="en-US" smtClean="0"/>
              <a:t>‹#›</a:t>
            </a:fld>
            <a:endParaRPr lang="en-US"/>
          </a:p>
        </p:txBody>
      </p:sp>
    </p:spTree>
    <p:extLst>
      <p:ext uri="{BB962C8B-B14F-4D97-AF65-F5344CB8AC3E}">
        <p14:creationId xmlns:p14="http://schemas.microsoft.com/office/powerpoint/2010/main" val="4022759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62309-E7A0-46D1-AB91-AB4934E7A5DB}"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01E62-D46A-4936-A36C-39FD4A391A4A}" type="slidenum">
              <a:rPr lang="en-US" smtClean="0"/>
              <a:t>‹#›</a:t>
            </a:fld>
            <a:endParaRPr lang="en-US"/>
          </a:p>
        </p:txBody>
      </p:sp>
    </p:spTree>
    <p:extLst>
      <p:ext uri="{BB962C8B-B14F-4D97-AF65-F5344CB8AC3E}">
        <p14:creationId xmlns:p14="http://schemas.microsoft.com/office/powerpoint/2010/main" val="241909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62309-E7A0-46D1-AB91-AB4934E7A5DB}"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01E62-D46A-4936-A36C-39FD4A391A4A}" type="slidenum">
              <a:rPr lang="en-US" smtClean="0"/>
              <a:t>‹#›</a:t>
            </a:fld>
            <a:endParaRPr lang="en-US"/>
          </a:p>
        </p:txBody>
      </p:sp>
    </p:spTree>
    <p:extLst>
      <p:ext uri="{BB962C8B-B14F-4D97-AF65-F5344CB8AC3E}">
        <p14:creationId xmlns:p14="http://schemas.microsoft.com/office/powerpoint/2010/main" val="2223080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50000">
              <a:schemeClr val="accent1">
                <a:lumMod val="60000"/>
                <a:lumOff val="40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62309-E7A0-46D1-AB91-AB4934E7A5DB}" type="datetimeFigureOut">
              <a:rPr lang="en-US" smtClean="0"/>
              <a:t>5/7/2023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01E62-D46A-4936-A36C-39FD4A391A4A}" type="slidenum">
              <a:rPr lang="en-US" smtClean="0"/>
              <a:t>‹#›</a:t>
            </a:fld>
            <a:endParaRPr lang="en-US"/>
          </a:p>
        </p:txBody>
      </p:sp>
    </p:spTree>
    <p:extLst>
      <p:ext uri="{BB962C8B-B14F-4D97-AF65-F5344CB8AC3E}">
        <p14:creationId xmlns:p14="http://schemas.microsoft.com/office/powerpoint/2010/main" val="14481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83.jpg"/></Relationships>
</file>

<file path=ppt/slides/_rels/slide2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286000" y="0"/>
            <a:ext cx="7772400" cy="1470025"/>
          </a:xfrm>
        </p:spPr>
        <p:txBody>
          <a:bodyPr>
            <a:normAutofit/>
          </a:bodyPr>
          <a:lstStyle/>
          <a:p>
            <a:r>
              <a:rPr lang="en-US" sz="6600" dirty="0">
                <a:latin typeface="Arabic Typesetting" panose="03020402040406030203" pitchFamily="66" charset="-78"/>
                <a:cs typeface="Arabic Typesetting" panose="03020402040406030203" pitchFamily="66" charset="-78"/>
              </a:rPr>
              <a:t>Mosquitoes</a:t>
            </a:r>
          </a:p>
        </p:txBody>
      </p:sp>
    </p:spTree>
    <p:extLst>
      <p:ext uri="{BB962C8B-B14F-4D97-AF65-F5344CB8AC3E}">
        <p14:creationId xmlns:p14="http://schemas.microsoft.com/office/powerpoint/2010/main" val="758625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Mechanical Control</a:t>
            </a:r>
            <a:endParaRPr lang="en-US" sz="66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1012"/>
          <a:stretch/>
        </p:blipFill>
        <p:spPr>
          <a:xfrm>
            <a:off x="4343400" y="1295400"/>
            <a:ext cx="3810000" cy="2542835"/>
          </a:xfrm>
          <a:prstGeom prst="rect">
            <a:avLst/>
          </a:prstGeom>
          <a:ln w="19050">
            <a:solidFill>
              <a:schemeClr val="tx1"/>
            </a:solidFill>
          </a:ln>
        </p:spPr>
      </p:pic>
      <p:pic>
        <p:nvPicPr>
          <p:cNvPr id="7" name="Picture 5" descr="OM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003554"/>
            <a:ext cx="3810000" cy="254283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descr="A picture containing outdoor, plant, tree&#10;&#10;Description automatically generated">
            <a:extLst>
              <a:ext uri="{FF2B5EF4-FFF2-40B4-BE49-F238E27FC236}">
                <a16:creationId xmlns:a16="http://schemas.microsoft.com/office/drawing/2014/main" id="{90A27BD5-761D-2F7B-5705-017C68094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398" y="2108200"/>
            <a:ext cx="4673601" cy="3505200"/>
          </a:xfrm>
          <a:prstGeom prst="rect">
            <a:avLst/>
          </a:prstGeom>
          <a:ln w="19050">
            <a:solidFill>
              <a:schemeClr val="tx1"/>
            </a:solidFill>
          </a:ln>
        </p:spPr>
      </p:pic>
    </p:spTree>
    <p:extLst>
      <p:ext uri="{BB962C8B-B14F-4D97-AF65-F5344CB8AC3E}">
        <p14:creationId xmlns:p14="http://schemas.microsoft.com/office/powerpoint/2010/main" val="261655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Adult Control with Pesticides</a:t>
            </a:r>
            <a:endParaRPr lang="en-US" sz="6600" dirty="0"/>
          </a:p>
        </p:txBody>
      </p:sp>
      <p:grpSp>
        <p:nvGrpSpPr>
          <p:cNvPr id="9" name="Group 8">
            <a:extLst>
              <a:ext uri="{FF2B5EF4-FFF2-40B4-BE49-F238E27FC236}">
                <a16:creationId xmlns:a16="http://schemas.microsoft.com/office/drawing/2014/main" id="{2224ED55-55DA-5450-04E0-13C341ABBC9E}"/>
              </a:ext>
            </a:extLst>
          </p:cNvPr>
          <p:cNvGrpSpPr/>
          <p:nvPr/>
        </p:nvGrpSpPr>
        <p:grpSpPr>
          <a:xfrm>
            <a:off x="1042420" y="1600200"/>
            <a:ext cx="7059160" cy="4700329"/>
            <a:chOff x="1322840" y="1660364"/>
            <a:chExt cx="7059160" cy="4700329"/>
          </a:xfrm>
        </p:grpSpPr>
        <p:pic>
          <p:nvPicPr>
            <p:cNvPr id="4100" name="Picture 4" descr="http://www.trbimg.com/img-4fdbebdb/turbine/fl-mosquito-spraying-palm-20120610-001/600"/>
            <p:cNvPicPr>
              <a:picLocks noChangeAspect="1" noChangeArrowheads="1"/>
            </p:cNvPicPr>
            <p:nvPr/>
          </p:nvPicPr>
          <p:blipFill rotWithShape="1">
            <a:blip r:embed="rId3">
              <a:extLst>
                <a:ext uri="{28A0092B-C50C-407E-A947-70E740481C1C}">
                  <a14:useLocalDpi xmlns:a14="http://schemas.microsoft.com/office/drawing/2010/main" val="0"/>
                </a:ext>
              </a:extLst>
            </a:blip>
            <a:srcRect l="10078" r="35898" b="32531"/>
            <a:stretch/>
          </p:blipFill>
          <p:spPr bwMode="auto">
            <a:xfrm>
              <a:off x="4866140" y="4005573"/>
              <a:ext cx="3515860" cy="23551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http://www.10tv.com/content/graphics/2014/07/02/Mosquito_Spraying.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89" t="20445" r="6156" b="-389"/>
            <a:stretch/>
          </p:blipFill>
          <p:spPr bwMode="auto">
            <a:xfrm>
              <a:off x="4866139" y="1662585"/>
              <a:ext cx="3515861" cy="236356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helicopter flying over trees&#10;&#10;Description automatically generated with low confidence">
              <a:extLst>
                <a:ext uri="{FF2B5EF4-FFF2-40B4-BE49-F238E27FC236}">
                  <a16:creationId xmlns:a16="http://schemas.microsoft.com/office/drawing/2014/main" id="{7889D7C4-0003-8CC5-7CBA-CD7942DAC7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00" t="13334" r="6666" b="25555"/>
            <a:stretch/>
          </p:blipFill>
          <p:spPr>
            <a:xfrm>
              <a:off x="1322840" y="4005681"/>
              <a:ext cx="3636131" cy="2352791"/>
            </a:xfrm>
            <a:prstGeom prst="rect">
              <a:avLst/>
            </a:prstGeom>
            <a:ln w="19050">
              <a:solidFill>
                <a:schemeClr val="tx1"/>
              </a:solidFill>
            </a:ln>
          </p:spPr>
        </p:pic>
        <p:pic>
          <p:nvPicPr>
            <p:cNvPr id="6" name="Picture 5" descr="A car driving on a dirt road&#10;&#10;Description automatically generated with low confidence">
              <a:extLst>
                <a:ext uri="{FF2B5EF4-FFF2-40B4-BE49-F238E27FC236}">
                  <a16:creationId xmlns:a16="http://schemas.microsoft.com/office/drawing/2014/main" id="{AB41D5AA-2B21-D1B4-0DC5-B4C4D456A9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97" t="15742" r="29166" b="26009"/>
            <a:stretch/>
          </p:blipFill>
          <p:spPr>
            <a:xfrm>
              <a:off x="1322840" y="1660364"/>
              <a:ext cx="3636131" cy="2368827"/>
            </a:xfrm>
            <a:prstGeom prst="rect">
              <a:avLst/>
            </a:prstGeom>
            <a:ln w="19050">
              <a:solidFill>
                <a:schemeClr val="tx1"/>
              </a:solidFill>
            </a:ln>
          </p:spPr>
        </p:pic>
      </p:grpSp>
    </p:spTree>
    <p:extLst>
      <p:ext uri="{BB962C8B-B14F-4D97-AF65-F5344CB8AC3E}">
        <p14:creationId xmlns:p14="http://schemas.microsoft.com/office/powerpoint/2010/main" val="3261010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D1685DC-90BA-44E1-A180-8AB78ECE00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6200" y="268252"/>
            <a:ext cx="4876800" cy="6321496"/>
          </a:xfrm>
          <a:ln w="19050">
            <a:solidFill>
              <a:schemeClr val="tx1"/>
            </a:solidFill>
          </a:ln>
        </p:spPr>
      </p:pic>
      <p:sp>
        <p:nvSpPr>
          <p:cNvPr id="9" name="TextBox 8">
            <a:extLst>
              <a:ext uri="{FF2B5EF4-FFF2-40B4-BE49-F238E27FC236}">
                <a16:creationId xmlns:a16="http://schemas.microsoft.com/office/drawing/2014/main" id="{E2EE077E-FA20-4B4F-8570-F8C45BC337C3}"/>
              </a:ext>
            </a:extLst>
          </p:cNvPr>
          <p:cNvSpPr txBox="1"/>
          <p:nvPr/>
        </p:nvSpPr>
        <p:spPr>
          <a:xfrm>
            <a:off x="685800" y="1752600"/>
            <a:ext cx="2459327" cy="3139321"/>
          </a:xfrm>
          <a:prstGeom prst="rect">
            <a:avLst/>
          </a:prstGeom>
          <a:noFill/>
        </p:spPr>
        <p:txBody>
          <a:bodyPr wrap="none" rtlCol="0">
            <a:spAutoFit/>
          </a:bodyPr>
          <a:lstStyle/>
          <a:p>
            <a:pPr algn="ctr"/>
            <a:r>
              <a:rPr lang="en-US" sz="6600" dirty="0">
                <a:latin typeface="Arabic Typesetting" panose="03020402040406030203" pitchFamily="66" charset="-78"/>
                <a:cs typeface="Arabic Typesetting" panose="03020402040406030203" pitchFamily="66" charset="-78"/>
              </a:rPr>
              <a:t>Basic</a:t>
            </a:r>
          </a:p>
          <a:p>
            <a:pPr algn="ctr"/>
            <a:r>
              <a:rPr lang="en-US" sz="6600" dirty="0">
                <a:latin typeface="Arabic Typesetting" panose="03020402040406030203" pitchFamily="66" charset="-78"/>
                <a:cs typeface="Arabic Typesetting" panose="03020402040406030203" pitchFamily="66" charset="-78"/>
              </a:rPr>
              <a:t>Mosquito</a:t>
            </a:r>
          </a:p>
          <a:p>
            <a:pPr algn="ctr"/>
            <a:r>
              <a:rPr lang="en-US" sz="6600" dirty="0">
                <a:latin typeface="Arabic Typesetting" panose="03020402040406030203" pitchFamily="66" charset="-78"/>
                <a:cs typeface="Arabic Typesetting" panose="03020402040406030203" pitchFamily="66" charset="-78"/>
              </a:rPr>
              <a:t>Biology</a:t>
            </a:r>
          </a:p>
        </p:txBody>
      </p:sp>
    </p:spTree>
    <p:extLst>
      <p:ext uri="{BB962C8B-B14F-4D97-AF65-F5344CB8AC3E}">
        <p14:creationId xmlns:p14="http://schemas.microsoft.com/office/powerpoint/2010/main" val="3269618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Mosquito Species</a:t>
            </a:r>
          </a:p>
        </p:txBody>
      </p:sp>
      <p:sp>
        <p:nvSpPr>
          <p:cNvPr id="3" name="Content Placeholder 2"/>
          <p:cNvSpPr>
            <a:spLocks noGrp="1"/>
          </p:cNvSpPr>
          <p:nvPr>
            <p:ph idx="1"/>
          </p:nvPr>
        </p:nvSpPr>
        <p:spPr/>
        <p:txBody>
          <a:bodyPr/>
          <a:lstStyle/>
          <a:p>
            <a:r>
              <a:rPr lang="en-US" dirty="0">
                <a:latin typeface="Arabic Typesetting" panose="03020402040406030203" pitchFamily="66" charset="-78"/>
                <a:cs typeface="Arabic Typesetting" panose="03020402040406030203" pitchFamily="66" charset="-78"/>
              </a:rPr>
              <a:t>How many species of mosquito are there world-wide?</a:t>
            </a:r>
          </a:p>
          <a:p>
            <a:pPr marL="1828800" lvl="4" indent="0">
              <a:buNone/>
            </a:pPr>
            <a:endParaRPr lang="en-US" dirty="0">
              <a:latin typeface="Arabic Typesetting" panose="03020402040406030203" pitchFamily="66" charset="-78"/>
              <a:cs typeface="Arabic Typesetting" panose="03020402040406030203" pitchFamily="66" charset="-78"/>
            </a:endParaRPr>
          </a:p>
          <a:p>
            <a:pPr marL="2743200" lvl="5" indent="-457200">
              <a:buAutoNum type="alphaUcPeriod"/>
            </a:pPr>
            <a:r>
              <a:rPr lang="en-US" dirty="0">
                <a:latin typeface="Arabic Typesetting" panose="03020402040406030203" pitchFamily="66" charset="-78"/>
                <a:cs typeface="Arabic Typesetting" panose="03020402040406030203" pitchFamily="66" charset="-78"/>
              </a:rPr>
              <a:t>Over 1,500</a:t>
            </a:r>
          </a:p>
          <a:p>
            <a:pPr marL="2743200" lvl="5" indent="-457200">
              <a:buAutoNum type="alphaUcPeriod"/>
            </a:pPr>
            <a:r>
              <a:rPr lang="en-US" dirty="0">
                <a:latin typeface="Arabic Typesetting" panose="03020402040406030203" pitchFamily="66" charset="-78"/>
                <a:cs typeface="Arabic Typesetting" panose="03020402040406030203" pitchFamily="66" charset="-78"/>
              </a:rPr>
              <a:t>Over 100</a:t>
            </a:r>
          </a:p>
          <a:p>
            <a:pPr marL="2743200" lvl="5" indent="-457200">
              <a:buAutoNum type="alphaUcPeriod"/>
            </a:pPr>
            <a:r>
              <a:rPr lang="en-US" dirty="0">
                <a:latin typeface="Arabic Typesetting" panose="03020402040406030203" pitchFamily="66" charset="-78"/>
                <a:cs typeface="Arabic Typesetting" panose="03020402040406030203" pitchFamily="66" charset="-78"/>
              </a:rPr>
              <a:t>Over 3,000</a:t>
            </a:r>
          </a:p>
          <a:p>
            <a:pPr marL="2743200" lvl="5" indent="-457200">
              <a:buAutoNum type="alphaUcPeriod"/>
            </a:pPr>
            <a:r>
              <a:rPr lang="en-US" dirty="0">
                <a:latin typeface="Arabic Typesetting" panose="03020402040406030203" pitchFamily="66" charset="-78"/>
                <a:cs typeface="Arabic Typesetting" panose="03020402040406030203" pitchFamily="66" charset="-78"/>
              </a:rPr>
              <a:t>Over 15,000</a:t>
            </a:r>
          </a:p>
        </p:txBody>
      </p:sp>
      <p:sp>
        <p:nvSpPr>
          <p:cNvPr id="5" name="Oval 4"/>
          <p:cNvSpPr/>
          <p:nvPr/>
        </p:nvSpPr>
        <p:spPr>
          <a:xfrm>
            <a:off x="2667000" y="3198550"/>
            <a:ext cx="1524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6852" y="4495800"/>
            <a:ext cx="1944785" cy="1765917"/>
          </a:xfrm>
          <a:prstGeom prst="rect">
            <a:avLst/>
          </a:prstGeom>
          <a:ln w="19050">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438400"/>
            <a:ext cx="1768078" cy="2057400"/>
          </a:xfrm>
          <a:prstGeom prst="rect">
            <a:avLst/>
          </a:prstGeom>
          <a:ln w="19050">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2438400"/>
            <a:ext cx="1444625" cy="1600200"/>
          </a:xfrm>
          <a:prstGeom prst="rect">
            <a:avLst/>
          </a:prstGeom>
          <a:ln w="19050">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2241550"/>
            <a:ext cx="1504830" cy="1993900"/>
          </a:xfrm>
          <a:prstGeom prst="rect">
            <a:avLst/>
          </a:prstGeom>
          <a:ln w="19050">
            <a:solidFill>
              <a:schemeClr val="tx1"/>
            </a:solidFill>
          </a:ln>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13333" b="13333"/>
          <a:stretch/>
        </p:blipFill>
        <p:spPr>
          <a:xfrm>
            <a:off x="914400" y="4876800"/>
            <a:ext cx="1905000" cy="1397000"/>
          </a:xfrm>
          <a:prstGeom prst="rect">
            <a:avLst/>
          </a:prstGeom>
          <a:ln w="19050">
            <a:solidFill>
              <a:schemeClr val="tx1"/>
            </a:solidFill>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5024" y="4620514"/>
            <a:ext cx="1909572" cy="1909572"/>
          </a:xfrm>
          <a:prstGeom prst="rect">
            <a:avLst/>
          </a:prstGeom>
          <a:ln w="19050">
            <a:solidFill>
              <a:schemeClr val="tx1"/>
            </a:solidFill>
          </a:ln>
        </p:spPr>
      </p:pic>
    </p:spTree>
    <p:extLst>
      <p:ext uri="{BB962C8B-B14F-4D97-AF65-F5344CB8AC3E}">
        <p14:creationId xmlns:p14="http://schemas.microsoft.com/office/powerpoint/2010/main" val="66816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Mosquito Life Cycle</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600200"/>
            <a:ext cx="4262732" cy="4235142"/>
          </a:xfrm>
        </p:spPr>
      </p:pic>
      <p:grpSp>
        <p:nvGrpSpPr>
          <p:cNvPr id="17" name="Group 16"/>
          <p:cNvGrpSpPr/>
          <p:nvPr/>
        </p:nvGrpSpPr>
        <p:grpSpPr>
          <a:xfrm>
            <a:off x="3555507" y="2286000"/>
            <a:ext cx="5060251" cy="2590800"/>
            <a:chOff x="3581400" y="2286000"/>
            <a:chExt cx="5060251" cy="25908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548" y="2286000"/>
              <a:ext cx="3491103" cy="2590800"/>
            </a:xfrm>
            <a:prstGeom prst="rect">
              <a:avLst/>
            </a:prstGeom>
          </p:spPr>
        </p:pic>
        <p:sp>
          <p:nvSpPr>
            <p:cNvPr id="13" name="Rectangle 12"/>
            <p:cNvSpPr/>
            <p:nvPr/>
          </p:nvSpPr>
          <p:spPr>
            <a:xfrm>
              <a:off x="5150548" y="2286000"/>
              <a:ext cx="3491103" cy="259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581400" y="3124200"/>
              <a:ext cx="10668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14" idx="3"/>
            </p:cNvCxnSpPr>
            <p:nvPr/>
          </p:nvCxnSpPr>
          <p:spPr>
            <a:xfrm>
              <a:off x="4648200" y="3467100"/>
              <a:ext cx="5023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3149353" y="1950498"/>
            <a:ext cx="5031473" cy="3346450"/>
            <a:chOff x="3149353" y="1950498"/>
            <a:chExt cx="5031473" cy="334645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9586" y="1950498"/>
              <a:ext cx="2621240" cy="3346450"/>
            </a:xfrm>
            <a:prstGeom prst="rect">
              <a:avLst/>
            </a:prstGeom>
          </p:spPr>
        </p:pic>
        <p:sp>
          <p:nvSpPr>
            <p:cNvPr id="19" name="Rectangle 18"/>
            <p:cNvSpPr/>
            <p:nvPr/>
          </p:nvSpPr>
          <p:spPr>
            <a:xfrm>
              <a:off x="5559586" y="1950498"/>
              <a:ext cx="2621240" cy="33464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149353" y="4343400"/>
              <a:ext cx="812307"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961660" y="4648200"/>
              <a:ext cx="1597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676400" y="2355171"/>
            <a:ext cx="7091952" cy="2941777"/>
            <a:chOff x="1676400" y="2355171"/>
            <a:chExt cx="7091952" cy="2941777"/>
          </a:xfrm>
        </p:grpSpPr>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2156" t="3788" r="2156" b="3178"/>
            <a:stretch/>
          </p:blipFill>
          <p:spPr>
            <a:xfrm>
              <a:off x="4972059" y="2355171"/>
              <a:ext cx="3796293" cy="2452458"/>
            </a:xfrm>
            <a:prstGeom prst="rect">
              <a:avLst/>
            </a:prstGeom>
          </p:spPr>
        </p:pic>
        <p:sp>
          <p:nvSpPr>
            <p:cNvPr id="26" name="Rectangle 25"/>
            <p:cNvSpPr/>
            <p:nvPr/>
          </p:nvSpPr>
          <p:spPr>
            <a:xfrm>
              <a:off x="4972059" y="2355171"/>
              <a:ext cx="3796293" cy="24524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676400" y="4343400"/>
              <a:ext cx="762000" cy="9535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2438400" y="4495800"/>
              <a:ext cx="25336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838200" y="2354636"/>
            <a:ext cx="7879018" cy="2450371"/>
            <a:chOff x="838200" y="2354636"/>
            <a:chExt cx="7879018" cy="2450371"/>
          </a:xfrm>
        </p:grpSpPr>
        <p:grpSp>
          <p:nvGrpSpPr>
            <p:cNvPr id="34" name="Group 33"/>
            <p:cNvGrpSpPr/>
            <p:nvPr/>
          </p:nvGrpSpPr>
          <p:grpSpPr>
            <a:xfrm>
              <a:off x="5023192" y="2354636"/>
              <a:ext cx="3694026" cy="2450371"/>
              <a:chOff x="5257800" y="1208123"/>
              <a:chExt cx="3694026" cy="2450371"/>
            </a:xfrm>
          </p:grpSpPr>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7800" y="1208123"/>
                <a:ext cx="3694026" cy="2450371"/>
              </a:xfrm>
              <a:prstGeom prst="rect">
                <a:avLst/>
              </a:prstGeom>
            </p:spPr>
          </p:pic>
          <p:sp>
            <p:nvSpPr>
              <p:cNvPr id="32" name="Rectangle 31"/>
              <p:cNvSpPr/>
              <p:nvPr/>
            </p:nvSpPr>
            <p:spPr>
              <a:xfrm>
                <a:off x="5257800" y="1208123"/>
                <a:ext cx="3694026" cy="24503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838200" y="3048000"/>
              <a:ext cx="1066800" cy="121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1905000" y="3962400"/>
              <a:ext cx="31181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828800" y="1524000"/>
            <a:ext cx="6939552" cy="3321728"/>
            <a:chOff x="1828800" y="1524000"/>
            <a:chExt cx="6939552" cy="3321728"/>
          </a:xfrm>
        </p:grpSpPr>
        <p:grpSp>
          <p:nvGrpSpPr>
            <p:cNvPr id="40" name="Group 39"/>
            <p:cNvGrpSpPr/>
            <p:nvPr/>
          </p:nvGrpSpPr>
          <p:grpSpPr>
            <a:xfrm>
              <a:off x="5039730" y="2359980"/>
              <a:ext cx="3728622" cy="2485748"/>
              <a:chOff x="4267200" y="4054074"/>
              <a:chExt cx="3728622" cy="2485748"/>
            </a:xfrm>
          </p:grpSpPr>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7200" y="4054074"/>
                <a:ext cx="3728622" cy="2485748"/>
              </a:xfrm>
              <a:prstGeom prst="rect">
                <a:avLst/>
              </a:prstGeom>
            </p:spPr>
          </p:pic>
          <p:sp>
            <p:nvSpPr>
              <p:cNvPr id="39" name="Rectangle 38"/>
              <p:cNvSpPr/>
              <p:nvPr/>
            </p:nvSpPr>
            <p:spPr>
              <a:xfrm>
                <a:off x="4267200" y="4054074"/>
                <a:ext cx="3728622" cy="24857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1828800" y="1524000"/>
              <a:ext cx="1876429"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3705229" y="2438400"/>
              <a:ext cx="13345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811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Mosquito Life Cycle</a:t>
            </a:r>
          </a:p>
        </p:txBody>
      </p:sp>
      <p:grpSp>
        <p:nvGrpSpPr>
          <p:cNvPr id="15" name="Group 14"/>
          <p:cNvGrpSpPr/>
          <p:nvPr/>
        </p:nvGrpSpPr>
        <p:grpSpPr>
          <a:xfrm>
            <a:off x="762000" y="2526101"/>
            <a:ext cx="2387957" cy="2934729"/>
            <a:chOff x="762000" y="2526101"/>
            <a:chExt cx="2387957" cy="2934729"/>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526101"/>
              <a:ext cx="2387957" cy="2052008"/>
            </a:xfrm>
            <a:prstGeom prst="rect">
              <a:avLst/>
            </a:prstGeom>
          </p:spPr>
        </p:pic>
        <p:sp>
          <p:nvSpPr>
            <p:cNvPr id="9" name="TextBox 8"/>
            <p:cNvSpPr txBox="1"/>
            <p:nvPr/>
          </p:nvSpPr>
          <p:spPr>
            <a:xfrm>
              <a:off x="1376694" y="4814499"/>
              <a:ext cx="955711" cy="646331"/>
            </a:xfrm>
            <a:prstGeom prst="rect">
              <a:avLst/>
            </a:prstGeom>
            <a:noFill/>
          </p:spPr>
          <p:txBody>
            <a:bodyPr wrap="none" rtlCol="0">
              <a:spAutoFit/>
            </a:bodyPr>
            <a:lstStyle/>
            <a:p>
              <a:r>
                <a:rPr lang="en-US" sz="3600" dirty="0" err="1">
                  <a:latin typeface="Arabic Typesetting" panose="03020402040406030203" pitchFamily="66" charset="-78"/>
                  <a:cs typeface="Arabic Typesetting" panose="03020402040406030203" pitchFamily="66" charset="-78"/>
                </a:rPr>
                <a:t>Aedes</a:t>
              </a:r>
              <a:endParaRPr lang="en-US" dirty="0">
                <a:latin typeface="Arabic Typesetting" panose="03020402040406030203" pitchFamily="66" charset="-78"/>
                <a:cs typeface="Arabic Typesetting" panose="03020402040406030203" pitchFamily="66" charset="-78"/>
              </a:endParaRPr>
            </a:p>
          </p:txBody>
        </p:sp>
      </p:grpSp>
      <p:grpSp>
        <p:nvGrpSpPr>
          <p:cNvPr id="14" name="Group 13"/>
          <p:cNvGrpSpPr/>
          <p:nvPr/>
        </p:nvGrpSpPr>
        <p:grpSpPr>
          <a:xfrm>
            <a:off x="3491040" y="2514599"/>
            <a:ext cx="2419660" cy="2946230"/>
            <a:chOff x="3491040" y="2514599"/>
            <a:chExt cx="2419660" cy="294623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040" y="2514599"/>
              <a:ext cx="2419660" cy="2052008"/>
            </a:xfrm>
            <a:prstGeom prst="rect">
              <a:avLst/>
            </a:prstGeom>
          </p:spPr>
        </p:pic>
        <p:sp>
          <p:nvSpPr>
            <p:cNvPr id="10" name="TextBox 9"/>
            <p:cNvSpPr txBox="1"/>
            <p:nvPr/>
          </p:nvSpPr>
          <p:spPr>
            <a:xfrm>
              <a:off x="3926459" y="4814498"/>
              <a:ext cx="1548822" cy="646331"/>
            </a:xfrm>
            <a:prstGeom prst="rect">
              <a:avLst/>
            </a:prstGeom>
            <a:noFill/>
          </p:spPr>
          <p:txBody>
            <a:bodyPr wrap="none" rtlCol="0">
              <a:spAutoFit/>
            </a:bodyPr>
            <a:lstStyle/>
            <a:p>
              <a:r>
                <a:rPr lang="en-US" sz="3600" dirty="0">
                  <a:latin typeface="Arabic Typesetting" panose="03020402040406030203" pitchFamily="66" charset="-78"/>
                  <a:cs typeface="Arabic Typesetting" panose="03020402040406030203" pitchFamily="66" charset="-78"/>
                </a:rPr>
                <a:t>Anopheles</a:t>
              </a:r>
            </a:p>
          </p:txBody>
        </p:sp>
      </p:grpSp>
      <p:grpSp>
        <p:nvGrpSpPr>
          <p:cNvPr id="13" name="Group 12"/>
          <p:cNvGrpSpPr/>
          <p:nvPr/>
        </p:nvGrpSpPr>
        <p:grpSpPr>
          <a:xfrm>
            <a:off x="6222445" y="2526101"/>
            <a:ext cx="2106008" cy="2934729"/>
            <a:chOff x="6222445" y="2526101"/>
            <a:chExt cx="2106008" cy="2934729"/>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2445" y="2526101"/>
              <a:ext cx="2106008" cy="2052008"/>
            </a:xfrm>
            <a:prstGeom prst="rect">
              <a:avLst/>
            </a:prstGeom>
          </p:spPr>
        </p:pic>
        <p:sp>
          <p:nvSpPr>
            <p:cNvPr id="11" name="TextBox 10"/>
            <p:cNvSpPr txBox="1"/>
            <p:nvPr/>
          </p:nvSpPr>
          <p:spPr>
            <a:xfrm>
              <a:off x="6798395" y="4814499"/>
              <a:ext cx="954107" cy="646331"/>
            </a:xfrm>
            <a:prstGeom prst="rect">
              <a:avLst/>
            </a:prstGeom>
            <a:noFill/>
          </p:spPr>
          <p:txBody>
            <a:bodyPr wrap="none" rtlCol="0">
              <a:spAutoFit/>
            </a:bodyPr>
            <a:lstStyle/>
            <a:p>
              <a:r>
                <a:rPr lang="en-US" sz="3600" dirty="0" err="1">
                  <a:latin typeface="Arabic Typesetting" panose="03020402040406030203" pitchFamily="66" charset="-78"/>
                  <a:cs typeface="Arabic Typesetting" panose="03020402040406030203" pitchFamily="66" charset="-78"/>
                </a:rPr>
                <a:t>Culex</a:t>
              </a:r>
              <a:endParaRPr lang="en-US" sz="3600" dirty="0">
                <a:latin typeface="Arabic Typesetting" panose="03020402040406030203" pitchFamily="66" charset="-78"/>
                <a:cs typeface="Arabic Typesetting" panose="03020402040406030203" pitchFamily="66" charset="-78"/>
              </a:endParaRPr>
            </a:p>
          </p:txBody>
        </p:sp>
      </p:grpSp>
      <p:sp>
        <p:nvSpPr>
          <p:cNvPr id="16" name="TextBox 15"/>
          <p:cNvSpPr txBox="1"/>
          <p:nvPr/>
        </p:nvSpPr>
        <p:spPr>
          <a:xfrm>
            <a:off x="1955978" y="1438920"/>
            <a:ext cx="5420900" cy="769441"/>
          </a:xfrm>
          <a:prstGeom prst="rect">
            <a:avLst/>
          </a:prstGeom>
          <a:noFill/>
        </p:spPr>
        <p:txBody>
          <a:bodyPr wrap="square" rtlCol="0">
            <a:spAutoFit/>
          </a:bodyPr>
          <a:lstStyle/>
          <a:p>
            <a:r>
              <a:rPr lang="en-US" sz="4400" dirty="0">
                <a:latin typeface="Arabic Typesetting" panose="03020402040406030203" pitchFamily="66" charset="-78"/>
                <a:cs typeface="Arabic Typesetting" panose="03020402040406030203" pitchFamily="66" charset="-78"/>
              </a:rPr>
              <a:t>Eggs  </a:t>
            </a:r>
            <a:r>
              <a:rPr lang="en-US" sz="4400" dirty="0">
                <a:solidFill>
                  <a:schemeClr val="bg1">
                    <a:lumMod val="75000"/>
                  </a:schemeClr>
                </a:solidFill>
                <a:latin typeface="Arabic Typesetting" panose="03020402040406030203" pitchFamily="66" charset="-78"/>
                <a:cs typeface="Arabic Typesetting" panose="03020402040406030203" pitchFamily="66" charset="-78"/>
              </a:rPr>
              <a:t>-  Larva  -  Pupa  -  Adult</a:t>
            </a:r>
          </a:p>
        </p:txBody>
      </p:sp>
    </p:spTree>
    <p:extLst>
      <p:ext uri="{BB962C8B-B14F-4D97-AF65-F5344CB8AC3E}">
        <p14:creationId xmlns:p14="http://schemas.microsoft.com/office/powerpoint/2010/main" val="32180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Mosquito Life Cycle</a:t>
            </a:r>
          </a:p>
        </p:txBody>
      </p:sp>
      <p:sp>
        <p:nvSpPr>
          <p:cNvPr id="5" name="Content Placeholder 4"/>
          <p:cNvSpPr txBox="1">
            <a:spLocks noGrp="1"/>
          </p:cNvSpPr>
          <p:nvPr>
            <p:ph idx="1"/>
          </p:nvPr>
        </p:nvSpPr>
        <p:spPr>
          <a:xfrm>
            <a:off x="1905000" y="1447800"/>
            <a:ext cx="5715000" cy="762000"/>
          </a:xfrm>
          <a:prstGeom prst="rect">
            <a:avLst/>
          </a:prstGeom>
          <a:noFill/>
        </p:spPr>
        <p:txBody>
          <a:bodyPr wrap="square" rtlCol="0">
            <a:spAutoFit/>
          </a:bodyPr>
          <a:lstStyle/>
          <a:p>
            <a:pPr marL="0" indent="0">
              <a:buNone/>
            </a:pPr>
            <a:r>
              <a:rPr lang="en-US" sz="4400" dirty="0">
                <a:solidFill>
                  <a:schemeClr val="bg1">
                    <a:lumMod val="75000"/>
                  </a:schemeClr>
                </a:solidFill>
                <a:latin typeface="Arabic Typesetting" panose="03020402040406030203" pitchFamily="66" charset="-78"/>
                <a:cs typeface="Arabic Typesetting" panose="03020402040406030203" pitchFamily="66" charset="-78"/>
              </a:rPr>
              <a:t>Eggs </a:t>
            </a:r>
            <a:r>
              <a:rPr lang="en-US" sz="4400" dirty="0">
                <a:latin typeface="Arabic Typesetting" panose="03020402040406030203" pitchFamily="66" charset="-78"/>
                <a:cs typeface="Arabic Typesetting" panose="03020402040406030203" pitchFamily="66" charset="-78"/>
              </a:rPr>
              <a:t> </a:t>
            </a:r>
            <a:r>
              <a:rPr lang="en-US" sz="4400" dirty="0">
                <a:solidFill>
                  <a:schemeClr val="bg1">
                    <a:lumMod val="75000"/>
                  </a:schemeClr>
                </a:solidFill>
                <a:latin typeface="Arabic Typesetting" panose="03020402040406030203" pitchFamily="66" charset="-78"/>
                <a:cs typeface="Arabic Typesetting" panose="03020402040406030203" pitchFamily="66" charset="-78"/>
              </a:rPr>
              <a:t>-  </a:t>
            </a:r>
            <a:r>
              <a:rPr lang="en-US" sz="4400" dirty="0">
                <a:latin typeface="Arabic Typesetting" panose="03020402040406030203" pitchFamily="66" charset="-78"/>
                <a:cs typeface="Arabic Typesetting" panose="03020402040406030203" pitchFamily="66" charset="-78"/>
              </a:rPr>
              <a:t>Larva</a:t>
            </a:r>
            <a:r>
              <a:rPr lang="en-US" sz="4400" dirty="0">
                <a:solidFill>
                  <a:schemeClr val="bg1">
                    <a:lumMod val="75000"/>
                  </a:schemeClr>
                </a:solidFill>
                <a:latin typeface="Arabic Typesetting" panose="03020402040406030203" pitchFamily="66" charset="-78"/>
                <a:cs typeface="Arabic Typesetting" panose="03020402040406030203" pitchFamily="66" charset="-78"/>
              </a:rPr>
              <a:t>  -  Pupa  -  Adult</a:t>
            </a:r>
          </a:p>
        </p:txBody>
      </p:sp>
      <p:grpSp>
        <p:nvGrpSpPr>
          <p:cNvPr id="3" name="Group 2"/>
          <p:cNvGrpSpPr/>
          <p:nvPr/>
        </p:nvGrpSpPr>
        <p:grpSpPr>
          <a:xfrm>
            <a:off x="3620230" y="2611556"/>
            <a:ext cx="2161279" cy="2849273"/>
            <a:chOff x="3620230" y="2611556"/>
            <a:chExt cx="2161279" cy="2849273"/>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0230" y="2611556"/>
              <a:ext cx="2161279" cy="2202942"/>
            </a:xfrm>
            <a:prstGeom prst="rect">
              <a:avLst/>
            </a:prstGeom>
          </p:spPr>
        </p:pic>
        <p:sp>
          <p:nvSpPr>
            <p:cNvPr id="14" name="TextBox 13"/>
            <p:cNvSpPr txBox="1"/>
            <p:nvPr/>
          </p:nvSpPr>
          <p:spPr>
            <a:xfrm>
              <a:off x="3926459" y="4814498"/>
              <a:ext cx="1548822" cy="646331"/>
            </a:xfrm>
            <a:prstGeom prst="rect">
              <a:avLst/>
            </a:prstGeom>
            <a:noFill/>
          </p:spPr>
          <p:txBody>
            <a:bodyPr wrap="none" rtlCol="0">
              <a:spAutoFit/>
            </a:bodyPr>
            <a:lstStyle/>
            <a:p>
              <a:r>
                <a:rPr lang="en-US" sz="3600" dirty="0">
                  <a:latin typeface="Arabic Typesetting" panose="03020402040406030203" pitchFamily="66" charset="-78"/>
                  <a:cs typeface="Arabic Typesetting" panose="03020402040406030203" pitchFamily="66" charset="-78"/>
                </a:rPr>
                <a:t>Anopheles</a:t>
              </a:r>
            </a:p>
          </p:txBody>
        </p:sp>
      </p:grpSp>
      <p:grpSp>
        <p:nvGrpSpPr>
          <p:cNvPr id="6" name="Group 5"/>
          <p:cNvGrpSpPr/>
          <p:nvPr/>
        </p:nvGrpSpPr>
        <p:grpSpPr>
          <a:xfrm>
            <a:off x="6296363" y="2611556"/>
            <a:ext cx="1958170" cy="2849274"/>
            <a:chOff x="6296363" y="2611556"/>
            <a:chExt cx="1958170" cy="2849274"/>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363" y="2611556"/>
              <a:ext cx="1958170" cy="2202942"/>
            </a:xfrm>
            <a:prstGeom prst="rect">
              <a:avLst/>
            </a:prstGeom>
          </p:spPr>
        </p:pic>
        <p:sp>
          <p:nvSpPr>
            <p:cNvPr id="17" name="TextBox 16"/>
            <p:cNvSpPr txBox="1"/>
            <p:nvPr/>
          </p:nvSpPr>
          <p:spPr>
            <a:xfrm>
              <a:off x="6798395" y="4814499"/>
              <a:ext cx="954107" cy="646331"/>
            </a:xfrm>
            <a:prstGeom prst="rect">
              <a:avLst/>
            </a:prstGeom>
            <a:noFill/>
          </p:spPr>
          <p:txBody>
            <a:bodyPr wrap="none" rtlCol="0">
              <a:spAutoFit/>
            </a:bodyPr>
            <a:lstStyle/>
            <a:p>
              <a:r>
                <a:rPr lang="en-US" sz="3600" dirty="0" err="1">
                  <a:latin typeface="Arabic Typesetting" panose="03020402040406030203" pitchFamily="66" charset="-78"/>
                  <a:cs typeface="Arabic Typesetting" panose="03020402040406030203" pitchFamily="66" charset="-78"/>
                </a:rPr>
                <a:t>Culex</a:t>
              </a:r>
              <a:endParaRPr lang="en-US" sz="3600" dirty="0">
                <a:latin typeface="Arabic Typesetting" panose="03020402040406030203" pitchFamily="66" charset="-78"/>
                <a:cs typeface="Arabic Typesetting" panose="03020402040406030203" pitchFamily="66" charset="-78"/>
              </a:endParaRPr>
            </a:p>
          </p:txBody>
        </p:sp>
      </p:grpSp>
      <p:grpSp>
        <p:nvGrpSpPr>
          <p:cNvPr id="2" name="Group 1"/>
          <p:cNvGrpSpPr/>
          <p:nvPr/>
        </p:nvGrpSpPr>
        <p:grpSpPr>
          <a:xfrm>
            <a:off x="750368" y="2611556"/>
            <a:ext cx="2208362" cy="2849274"/>
            <a:chOff x="750368" y="2611556"/>
            <a:chExt cx="2208362" cy="2849274"/>
          </a:xfrm>
        </p:grpSpPr>
        <p:sp>
          <p:nvSpPr>
            <p:cNvPr id="11" name="TextBox 10"/>
            <p:cNvSpPr txBox="1"/>
            <p:nvPr/>
          </p:nvSpPr>
          <p:spPr>
            <a:xfrm>
              <a:off x="1376694" y="4814499"/>
              <a:ext cx="955711" cy="646331"/>
            </a:xfrm>
            <a:prstGeom prst="rect">
              <a:avLst/>
            </a:prstGeom>
            <a:noFill/>
          </p:spPr>
          <p:txBody>
            <a:bodyPr wrap="none" rtlCol="0">
              <a:spAutoFit/>
            </a:bodyPr>
            <a:lstStyle/>
            <a:p>
              <a:r>
                <a:rPr lang="en-US" sz="3600" dirty="0" err="1">
                  <a:latin typeface="Arabic Typesetting" panose="03020402040406030203" pitchFamily="66" charset="-78"/>
                  <a:cs typeface="Arabic Typesetting" panose="03020402040406030203" pitchFamily="66" charset="-78"/>
                </a:rPr>
                <a:t>Aedes</a:t>
              </a:r>
              <a:endParaRPr lang="en-US" dirty="0">
                <a:latin typeface="Arabic Typesetting" panose="03020402040406030203" pitchFamily="66" charset="-78"/>
                <a:cs typeface="Arabic Typesetting" panose="03020402040406030203" pitchFamily="66" charset="-78"/>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2448" r="12205"/>
            <a:stretch/>
          </p:blipFill>
          <p:spPr>
            <a:xfrm>
              <a:off x="750368" y="2611556"/>
              <a:ext cx="2208362" cy="2202942"/>
            </a:xfrm>
            <a:prstGeom prst="rect">
              <a:avLst/>
            </a:prstGeom>
          </p:spPr>
        </p:pic>
      </p:grpSp>
    </p:spTree>
    <p:extLst>
      <p:ext uri="{BB962C8B-B14F-4D97-AF65-F5344CB8AC3E}">
        <p14:creationId xmlns:p14="http://schemas.microsoft.com/office/powerpoint/2010/main" val="264077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Mosquito Life Cycle</a:t>
            </a:r>
          </a:p>
        </p:txBody>
      </p:sp>
      <p:grpSp>
        <p:nvGrpSpPr>
          <p:cNvPr id="10" name="Group 9"/>
          <p:cNvGrpSpPr/>
          <p:nvPr/>
        </p:nvGrpSpPr>
        <p:grpSpPr>
          <a:xfrm>
            <a:off x="6182399" y="2819400"/>
            <a:ext cx="2186097" cy="2641430"/>
            <a:chOff x="6182399" y="2819400"/>
            <a:chExt cx="2186097" cy="2641430"/>
          </a:xfrm>
        </p:grpSpPr>
        <p:sp>
          <p:nvSpPr>
            <p:cNvPr id="17" name="TextBox 16"/>
            <p:cNvSpPr txBox="1"/>
            <p:nvPr/>
          </p:nvSpPr>
          <p:spPr>
            <a:xfrm>
              <a:off x="6798395" y="4814499"/>
              <a:ext cx="954107" cy="646331"/>
            </a:xfrm>
            <a:prstGeom prst="rect">
              <a:avLst/>
            </a:prstGeom>
            <a:noFill/>
          </p:spPr>
          <p:txBody>
            <a:bodyPr wrap="none" rtlCol="0">
              <a:spAutoFit/>
            </a:bodyPr>
            <a:lstStyle/>
            <a:p>
              <a:r>
                <a:rPr lang="en-US" sz="3600" dirty="0" err="1">
                  <a:latin typeface="Arabic Typesetting" panose="03020402040406030203" pitchFamily="66" charset="-78"/>
                  <a:cs typeface="Arabic Typesetting" panose="03020402040406030203" pitchFamily="66" charset="-78"/>
                </a:rPr>
                <a:t>Culex</a:t>
              </a:r>
              <a:endParaRPr lang="en-US" sz="3600" dirty="0">
                <a:latin typeface="Arabic Typesetting" panose="03020402040406030203" pitchFamily="66" charset="-78"/>
                <a:cs typeface="Arabic Typesetting" panose="03020402040406030203" pitchFamily="66"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399" y="2819400"/>
              <a:ext cx="2186097" cy="1755575"/>
            </a:xfrm>
            <a:prstGeom prst="rect">
              <a:avLst/>
            </a:prstGeom>
          </p:spPr>
        </p:pic>
      </p:grpSp>
      <p:grpSp>
        <p:nvGrpSpPr>
          <p:cNvPr id="9" name="Group 8"/>
          <p:cNvGrpSpPr/>
          <p:nvPr/>
        </p:nvGrpSpPr>
        <p:grpSpPr>
          <a:xfrm>
            <a:off x="3581400" y="2819398"/>
            <a:ext cx="1996890" cy="2641431"/>
            <a:chOff x="3581400" y="2819398"/>
            <a:chExt cx="1996890" cy="2641431"/>
          </a:xfrm>
        </p:grpSpPr>
        <p:sp>
          <p:nvSpPr>
            <p:cNvPr id="14" name="TextBox 13"/>
            <p:cNvSpPr txBox="1"/>
            <p:nvPr/>
          </p:nvSpPr>
          <p:spPr>
            <a:xfrm>
              <a:off x="3926459" y="4814498"/>
              <a:ext cx="1548822" cy="646331"/>
            </a:xfrm>
            <a:prstGeom prst="rect">
              <a:avLst/>
            </a:prstGeom>
            <a:noFill/>
          </p:spPr>
          <p:txBody>
            <a:bodyPr wrap="none" rtlCol="0">
              <a:spAutoFit/>
            </a:bodyPr>
            <a:lstStyle/>
            <a:p>
              <a:r>
                <a:rPr lang="en-US" sz="3600" dirty="0">
                  <a:latin typeface="Arabic Typesetting" panose="03020402040406030203" pitchFamily="66" charset="-78"/>
                  <a:cs typeface="Arabic Typesetting" panose="03020402040406030203" pitchFamily="66" charset="-78"/>
                </a:rPr>
                <a:t>Anopheles</a:t>
              </a:r>
            </a:p>
          </p:txBody>
        </p:sp>
        <p:pic>
          <p:nvPicPr>
            <p:cNvPr id="1026" name="Picture 2" descr="pupa"/>
            <p:cNvPicPr>
              <a:picLocks noChangeAspect="1" noChangeArrowheads="1"/>
            </p:cNvPicPr>
            <p:nvPr/>
          </p:nvPicPr>
          <p:blipFill rotWithShape="1">
            <a:blip r:embed="rId3">
              <a:extLst>
                <a:ext uri="{28A0092B-C50C-407E-A947-70E740481C1C}">
                  <a14:useLocalDpi xmlns:a14="http://schemas.microsoft.com/office/drawing/2010/main" val="0"/>
                </a:ext>
              </a:extLst>
            </a:blip>
            <a:srcRect r="10949"/>
            <a:stretch/>
          </p:blipFill>
          <p:spPr bwMode="auto">
            <a:xfrm>
              <a:off x="3581400" y="2819398"/>
              <a:ext cx="1996890" cy="1755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908282" y="2819400"/>
            <a:ext cx="1892534" cy="2641430"/>
            <a:chOff x="908282" y="2819400"/>
            <a:chExt cx="1892534" cy="2641430"/>
          </a:xfrm>
        </p:grpSpPr>
        <p:sp>
          <p:nvSpPr>
            <p:cNvPr id="11" name="TextBox 10"/>
            <p:cNvSpPr txBox="1"/>
            <p:nvPr/>
          </p:nvSpPr>
          <p:spPr>
            <a:xfrm>
              <a:off x="1376694" y="4814499"/>
              <a:ext cx="955711" cy="646331"/>
            </a:xfrm>
            <a:prstGeom prst="rect">
              <a:avLst/>
            </a:prstGeom>
            <a:noFill/>
          </p:spPr>
          <p:txBody>
            <a:bodyPr wrap="none" rtlCol="0">
              <a:spAutoFit/>
            </a:bodyPr>
            <a:lstStyle/>
            <a:p>
              <a:r>
                <a:rPr lang="en-US" sz="3600" dirty="0" err="1">
                  <a:latin typeface="Arabic Typesetting" panose="03020402040406030203" pitchFamily="66" charset="-78"/>
                  <a:cs typeface="Arabic Typesetting" panose="03020402040406030203" pitchFamily="66" charset="-78"/>
                </a:rPr>
                <a:t>Aedes</a:t>
              </a:r>
              <a:endParaRPr lang="en-US" dirty="0">
                <a:latin typeface="Arabic Typesetting" panose="03020402040406030203" pitchFamily="66" charset="-78"/>
                <a:cs typeface="Arabic Typesetting" panose="03020402040406030203" pitchFamily="66" charset="-78"/>
              </a:endParaRPr>
            </a:p>
          </p:txBody>
        </p:sp>
        <p:pic>
          <p:nvPicPr>
            <p:cNvPr id="1028" name="Picture 4" descr="Psorophora columbiae pu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82" y="2819400"/>
              <a:ext cx="1892534" cy="175557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Content Placeholder 4"/>
          <p:cNvSpPr txBox="1">
            <a:spLocks/>
          </p:cNvSpPr>
          <p:nvPr/>
        </p:nvSpPr>
        <p:spPr>
          <a:xfrm>
            <a:off x="1905000" y="1447800"/>
            <a:ext cx="5715000" cy="762000"/>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400" dirty="0">
                <a:solidFill>
                  <a:schemeClr val="bg1">
                    <a:lumMod val="75000"/>
                  </a:schemeClr>
                </a:solidFill>
                <a:latin typeface="Arabic Typesetting" panose="03020402040406030203" pitchFamily="66" charset="-78"/>
                <a:cs typeface="Arabic Typesetting" panose="03020402040406030203" pitchFamily="66" charset="-78"/>
              </a:rPr>
              <a:t>Eggs </a:t>
            </a:r>
            <a:r>
              <a:rPr lang="en-US" sz="4400" dirty="0">
                <a:latin typeface="Arabic Typesetting" panose="03020402040406030203" pitchFamily="66" charset="-78"/>
                <a:cs typeface="Arabic Typesetting" panose="03020402040406030203" pitchFamily="66" charset="-78"/>
              </a:rPr>
              <a:t> </a:t>
            </a:r>
            <a:r>
              <a:rPr lang="en-US" sz="4400" dirty="0">
                <a:solidFill>
                  <a:schemeClr val="bg1">
                    <a:lumMod val="75000"/>
                  </a:schemeClr>
                </a:solidFill>
                <a:latin typeface="Arabic Typesetting" panose="03020402040406030203" pitchFamily="66" charset="-78"/>
                <a:cs typeface="Arabic Typesetting" panose="03020402040406030203" pitchFamily="66" charset="-78"/>
              </a:rPr>
              <a:t>-  Larva  -  </a:t>
            </a:r>
            <a:r>
              <a:rPr lang="en-US" sz="4400" dirty="0">
                <a:latin typeface="Arabic Typesetting" panose="03020402040406030203" pitchFamily="66" charset="-78"/>
                <a:cs typeface="Arabic Typesetting" panose="03020402040406030203" pitchFamily="66" charset="-78"/>
              </a:rPr>
              <a:t>Pupa</a:t>
            </a:r>
            <a:r>
              <a:rPr lang="en-US" sz="4400" dirty="0">
                <a:solidFill>
                  <a:schemeClr val="bg1">
                    <a:lumMod val="75000"/>
                  </a:schemeClr>
                </a:solidFill>
                <a:latin typeface="Arabic Typesetting" panose="03020402040406030203" pitchFamily="66" charset="-78"/>
                <a:cs typeface="Arabic Typesetting" panose="03020402040406030203" pitchFamily="66" charset="-78"/>
              </a:rPr>
              <a:t>  -  Adult</a:t>
            </a:r>
          </a:p>
        </p:txBody>
      </p:sp>
    </p:spTree>
    <p:extLst>
      <p:ext uri="{BB962C8B-B14F-4D97-AF65-F5344CB8AC3E}">
        <p14:creationId xmlns:p14="http://schemas.microsoft.com/office/powerpoint/2010/main" val="413810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Mosquito Life Cycle</a:t>
            </a:r>
          </a:p>
        </p:txBody>
      </p:sp>
      <p:grpSp>
        <p:nvGrpSpPr>
          <p:cNvPr id="9" name="Group 8"/>
          <p:cNvGrpSpPr/>
          <p:nvPr/>
        </p:nvGrpSpPr>
        <p:grpSpPr>
          <a:xfrm>
            <a:off x="734583" y="2666999"/>
            <a:ext cx="2402559" cy="2793831"/>
            <a:chOff x="734583" y="2666999"/>
            <a:chExt cx="2402559" cy="2793831"/>
          </a:xfrm>
        </p:grpSpPr>
        <p:sp>
          <p:nvSpPr>
            <p:cNvPr id="11" name="TextBox 10"/>
            <p:cNvSpPr txBox="1"/>
            <p:nvPr/>
          </p:nvSpPr>
          <p:spPr>
            <a:xfrm>
              <a:off x="1376694" y="4814499"/>
              <a:ext cx="955711" cy="646331"/>
            </a:xfrm>
            <a:prstGeom prst="rect">
              <a:avLst/>
            </a:prstGeom>
            <a:noFill/>
          </p:spPr>
          <p:txBody>
            <a:bodyPr wrap="none" rtlCol="0">
              <a:spAutoFit/>
            </a:bodyPr>
            <a:lstStyle/>
            <a:p>
              <a:r>
                <a:rPr lang="en-US" sz="3600" dirty="0" err="1">
                  <a:latin typeface="Arabic Typesetting" panose="03020402040406030203" pitchFamily="66" charset="-78"/>
                  <a:cs typeface="Arabic Typesetting" panose="03020402040406030203" pitchFamily="66" charset="-78"/>
                </a:rPr>
                <a:t>Aedes</a:t>
              </a:r>
              <a:endParaRPr lang="en-US" dirty="0">
                <a:latin typeface="Arabic Typesetting" panose="03020402040406030203" pitchFamily="66" charset="-78"/>
                <a:cs typeface="Arabic Typesetting" panose="03020402040406030203" pitchFamily="66"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198" b="11031"/>
            <a:stretch/>
          </p:blipFill>
          <p:spPr>
            <a:xfrm>
              <a:off x="734583" y="2666999"/>
              <a:ext cx="2402559" cy="1961577"/>
            </a:xfrm>
            <a:prstGeom prst="rect">
              <a:avLst/>
            </a:prstGeom>
          </p:spPr>
        </p:pic>
      </p:grpSp>
      <p:grpSp>
        <p:nvGrpSpPr>
          <p:cNvPr id="12" name="Group 11"/>
          <p:cNvGrpSpPr/>
          <p:nvPr/>
        </p:nvGrpSpPr>
        <p:grpSpPr>
          <a:xfrm>
            <a:off x="6248400" y="2666999"/>
            <a:ext cx="2508298" cy="2793831"/>
            <a:chOff x="6248400" y="2666999"/>
            <a:chExt cx="2508298" cy="2793831"/>
          </a:xfrm>
        </p:grpSpPr>
        <p:sp>
          <p:nvSpPr>
            <p:cNvPr id="17" name="TextBox 16"/>
            <p:cNvSpPr txBox="1"/>
            <p:nvPr/>
          </p:nvSpPr>
          <p:spPr>
            <a:xfrm>
              <a:off x="6798395" y="4814499"/>
              <a:ext cx="954107" cy="646331"/>
            </a:xfrm>
            <a:prstGeom prst="rect">
              <a:avLst/>
            </a:prstGeom>
            <a:noFill/>
          </p:spPr>
          <p:txBody>
            <a:bodyPr wrap="none" rtlCol="0">
              <a:spAutoFit/>
            </a:bodyPr>
            <a:lstStyle/>
            <a:p>
              <a:r>
                <a:rPr lang="en-US" sz="3600" dirty="0" err="1">
                  <a:latin typeface="Arabic Typesetting" panose="03020402040406030203" pitchFamily="66" charset="-78"/>
                  <a:cs typeface="Arabic Typesetting" panose="03020402040406030203" pitchFamily="66" charset="-78"/>
                </a:rPr>
                <a:t>Culex</a:t>
              </a:r>
              <a:endParaRPr lang="en-US" sz="3600" dirty="0">
                <a:latin typeface="Arabic Typesetting" panose="03020402040406030203" pitchFamily="66" charset="-78"/>
                <a:cs typeface="Arabic Typesetting" panose="03020402040406030203" pitchFamily="66" charset="-78"/>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817"/>
            <a:stretch/>
          </p:blipFill>
          <p:spPr>
            <a:xfrm>
              <a:off x="6248400" y="2666999"/>
              <a:ext cx="2508298" cy="1961577"/>
            </a:xfrm>
            <a:prstGeom prst="rect">
              <a:avLst/>
            </a:prstGeom>
          </p:spPr>
        </p:pic>
      </p:grpSp>
      <p:grpSp>
        <p:nvGrpSpPr>
          <p:cNvPr id="10" name="Group 9"/>
          <p:cNvGrpSpPr/>
          <p:nvPr/>
        </p:nvGrpSpPr>
        <p:grpSpPr>
          <a:xfrm>
            <a:off x="3384510" y="2695160"/>
            <a:ext cx="2632719" cy="2765669"/>
            <a:chOff x="3384510" y="2695160"/>
            <a:chExt cx="2632719" cy="2765669"/>
          </a:xfrm>
        </p:grpSpPr>
        <p:sp>
          <p:nvSpPr>
            <p:cNvPr id="14" name="TextBox 13"/>
            <p:cNvSpPr txBox="1"/>
            <p:nvPr/>
          </p:nvSpPr>
          <p:spPr>
            <a:xfrm>
              <a:off x="3926459" y="4814498"/>
              <a:ext cx="1548822" cy="646331"/>
            </a:xfrm>
            <a:prstGeom prst="rect">
              <a:avLst/>
            </a:prstGeom>
            <a:noFill/>
          </p:spPr>
          <p:txBody>
            <a:bodyPr wrap="none" rtlCol="0">
              <a:spAutoFit/>
            </a:bodyPr>
            <a:lstStyle/>
            <a:p>
              <a:r>
                <a:rPr lang="en-US" sz="3600" dirty="0">
                  <a:latin typeface="Arabic Typesetting" panose="03020402040406030203" pitchFamily="66" charset="-78"/>
                  <a:cs typeface="Arabic Typesetting" panose="03020402040406030203" pitchFamily="66" charset="-78"/>
                </a:rPr>
                <a:t>Anopheles</a:t>
              </a:r>
            </a:p>
          </p:txBody>
        </p:sp>
        <p:pic>
          <p:nvPicPr>
            <p:cNvPr id="2050" name="Picture 2" descr="http://images.fineartamerica.com/images-medium-large/mosquito-feeding-the-anopheles-everet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10"/>
            <a:stretch/>
          </p:blipFill>
          <p:spPr bwMode="auto">
            <a:xfrm>
              <a:off x="3384510" y="2695160"/>
              <a:ext cx="2632719" cy="190525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Content Placeholder 4"/>
          <p:cNvSpPr txBox="1">
            <a:spLocks/>
          </p:cNvSpPr>
          <p:nvPr/>
        </p:nvSpPr>
        <p:spPr>
          <a:xfrm>
            <a:off x="1905000" y="1447800"/>
            <a:ext cx="5715000" cy="762000"/>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400" dirty="0">
                <a:solidFill>
                  <a:schemeClr val="bg1">
                    <a:lumMod val="75000"/>
                  </a:schemeClr>
                </a:solidFill>
                <a:latin typeface="Arabic Typesetting" panose="03020402040406030203" pitchFamily="66" charset="-78"/>
                <a:cs typeface="Arabic Typesetting" panose="03020402040406030203" pitchFamily="66" charset="-78"/>
              </a:rPr>
              <a:t>Eggs </a:t>
            </a:r>
            <a:r>
              <a:rPr lang="en-US" sz="4400" dirty="0">
                <a:latin typeface="Arabic Typesetting" panose="03020402040406030203" pitchFamily="66" charset="-78"/>
                <a:cs typeface="Arabic Typesetting" panose="03020402040406030203" pitchFamily="66" charset="-78"/>
              </a:rPr>
              <a:t> </a:t>
            </a:r>
            <a:r>
              <a:rPr lang="en-US" sz="4400" dirty="0">
                <a:solidFill>
                  <a:schemeClr val="bg1">
                    <a:lumMod val="75000"/>
                  </a:schemeClr>
                </a:solidFill>
                <a:latin typeface="Arabic Typesetting" panose="03020402040406030203" pitchFamily="66" charset="-78"/>
                <a:cs typeface="Arabic Typesetting" panose="03020402040406030203" pitchFamily="66" charset="-78"/>
              </a:rPr>
              <a:t>-  Larva  -  Pupa  -  </a:t>
            </a:r>
            <a:r>
              <a:rPr lang="en-US" sz="4400" dirty="0">
                <a:latin typeface="Arabic Typesetting" panose="03020402040406030203" pitchFamily="66" charset="-78"/>
                <a:cs typeface="Arabic Typesetting" panose="03020402040406030203" pitchFamily="66" charset="-78"/>
              </a:rPr>
              <a:t>Adult</a:t>
            </a:r>
          </a:p>
        </p:txBody>
      </p:sp>
    </p:spTree>
    <p:extLst>
      <p:ext uri="{BB962C8B-B14F-4D97-AF65-F5344CB8AC3E}">
        <p14:creationId xmlns:p14="http://schemas.microsoft.com/office/powerpoint/2010/main" val="108542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864D-A94E-4F12-BFD2-DCD9EBF1DB34}"/>
              </a:ext>
            </a:extLst>
          </p:cNvPr>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Morphological Features</a:t>
            </a:r>
          </a:p>
        </p:txBody>
      </p:sp>
      <p:pic>
        <p:nvPicPr>
          <p:cNvPr id="6" name="Picture 5">
            <a:extLst>
              <a:ext uri="{FF2B5EF4-FFF2-40B4-BE49-F238E27FC236}">
                <a16:creationId xmlns:a16="http://schemas.microsoft.com/office/drawing/2014/main" id="{7DE5A268-8E70-4DBD-96F3-6A46426B3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11"/>
          <a:stretch>
            <a:fillRect/>
          </a:stretch>
        </p:blipFill>
        <p:spPr bwMode="auto">
          <a:xfrm>
            <a:off x="228600" y="1177925"/>
            <a:ext cx="6926263"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3E71D32-383D-472B-8BEE-43D606503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177925"/>
            <a:ext cx="31496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8DC8EA9-C743-4EAA-8C59-900210D976D3}"/>
              </a:ext>
            </a:extLst>
          </p:cNvPr>
          <p:cNvSpPr txBox="1">
            <a:spLocks noChangeArrowheads="1"/>
          </p:cNvSpPr>
          <p:nvPr/>
        </p:nvSpPr>
        <p:spPr bwMode="auto">
          <a:xfrm>
            <a:off x="685800" y="2778125"/>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1800" b="1">
                <a:solidFill>
                  <a:srgbClr val="0000FF"/>
                </a:solidFill>
                <a:latin typeface="Arial" panose="020B0604020202020204" pitchFamily="34" charset="0"/>
              </a:rPr>
              <a:t>Head</a:t>
            </a:r>
          </a:p>
        </p:txBody>
      </p:sp>
      <p:sp>
        <p:nvSpPr>
          <p:cNvPr id="10" name="TextBox 9">
            <a:extLst>
              <a:ext uri="{FF2B5EF4-FFF2-40B4-BE49-F238E27FC236}">
                <a16:creationId xmlns:a16="http://schemas.microsoft.com/office/drawing/2014/main" id="{DE9BE8CF-4413-47FA-966A-272153836E18}"/>
              </a:ext>
            </a:extLst>
          </p:cNvPr>
          <p:cNvSpPr txBox="1">
            <a:spLocks noChangeArrowheads="1"/>
          </p:cNvSpPr>
          <p:nvPr/>
        </p:nvSpPr>
        <p:spPr bwMode="auto">
          <a:xfrm>
            <a:off x="685800" y="3159125"/>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1800" b="1">
                <a:solidFill>
                  <a:srgbClr val="FF0000"/>
                </a:solidFill>
                <a:latin typeface="Arial" panose="020B0604020202020204" pitchFamily="34" charset="0"/>
              </a:rPr>
              <a:t>Thorax</a:t>
            </a:r>
          </a:p>
        </p:txBody>
      </p:sp>
      <p:sp>
        <p:nvSpPr>
          <p:cNvPr id="11" name="TextBox 10">
            <a:extLst>
              <a:ext uri="{FF2B5EF4-FFF2-40B4-BE49-F238E27FC236}">
                <a16:creationId xmlns:a16="http://schemas.microsoft.com/office/drawing/2014/main" id="{0A789B0B-24A1-4FFE-8877-3FB8697660B5}"/>
              </a:ext>
            </a:extLst>
          </p:cNvPr>
          <p:cNvSpPr txBox="1">
            <a:spLocks noChangeArrowheads="1"/>
          </p:cNvSpPr>
          <p:nvPr/>
        </p:nvSpPr>
        <p:spPr bwMode="auto">
          <a:xfrm>
            <a:off x="685800" y="3921125"/>
            <a:ext cx="1371600" cy="381000"/>
          </a:xfrm>
          <a:prstGeom prst="rect">
            <a:avLst/>
          </a:prstGeom>
          <a:noFill/>
          <a:ln w="9525">
            <a:noFill/>
            <a:miter lim="800000"/>
            <a:headEnd/>
            <a:tailEnd/>
          </a:ln>
        </p:spPr>
        <p:txBody>
          <a:bodyPr wrap="square">
            <a:spAutoFit/>
          </a:bodyPr>
          <a:lstStyle/>
          <a:p>
            <a:pPr>
              <a:defRPr/>
            </a:pPr>
            <a:r>
              <a:rPr lang="en-US" b="1" dirty="0">
                <a:solidFill>
                  <a:schemeClr val="accent4">
                    <a:lumMod val="10000"/>
                  </a:schemeClr>
                </a:solidFill>
                <a:latin typeface="Arial" charset="0"/>
              </a:rPr>
              <a:t>Abdomen</a:t>
            </a:r>
          </a:p>
        </p:txBody>
      </p:sp>
      <p:grpSp>
        <p:nvGrpSpPr>
          <p:cNvPr id="12" name="Group 40">
            <a:extLst>
              <a:ext uri="{FF2B5EF4-FFF2-40B4-BE49-F238E27FC236}">
                <a16:creationId xmlns:a16="http://schemas.microsoft.com/office/drawing/2014/main" id="{E689986C-8719-40E8-B76A-312D31A107EE}"/>
              </a:ext>
            </a:extLst>
          </p:cNvPr>
          <p:cNvGrpSpPr>
            <a:grpSpLocks/>
          </p:cNvGrpSpPr>
          <p:nvPr/>
        </p:nvGrpSpPr>
        <p:grpSpPr bwMode="auto">
          <a:xfrm>
            <a:off x="2743200" y="1330325"/>
            <a:ext cx="1066800" cy="609600"/>
            <a:chOff x="2819400" y="1066800"/>
            <a:chExt cx="1066800" cy="610393"/>
          </a:xfrm>
        </p:grpSpPr>
        <p:sp>
          <p:nvSpPr>
            <p:cNvPr id="13" name="TextBox 14">
              <a:extLst>
                <a:ext uri="{FF2B5EF4-FFF2-40B4-BE49-F238E27FC236}">
                  <a16:creationId xmlns:a16="http://schemas.microsoft.com/office/drawing/2014/main" id="{A221A9BF-D75D-4DCB-A3AE-B44417BE81BF}"/>
                </a:ext>
              </a:extLst>
            </p:cNvPr>
            <p:cNvSpPr txBox="1">
              <a:spLocks noChangeArrowheads="1"/>
            </p:cNvSpPr>
            <p:nvPr/>
          </p:nvSpPr>
          <p:spPr bwMode="auto">
            <a:xfrm>
              <a:off x="2819400" y="1066800"/>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1400">
                  <a:solidFill>
                    <a:srgbClr val="0000FF"/>
                  </a:solidFill>
                  <a:latin typeface="Arial" panose="020B0604020202020204" pitchFamily="34" charset="0"/>
                </a:rPr>
                <a:t>Proboscis</a:t>
              </a:r>
            </a:p>
          </p:txBody>
        </p:sp>
        <p:cxnSp>
          <p:nvCxnSpPr>
            <p:cNvPr id="14" name="Straight Arrow Connector 16">
              <a:extLst>
                <a:ext uri="{FF2B5EF4-FFF2-40B4-BE49-F238E27FC236}">
                  <a16:creationId xmlns:a16="http://schemas.microsoft.com/office/drawing/2014/main" id="{6881069C-1252-4847-9DF8-13913C41F3CA}"/>
                </a:ext>
              </a:extLst>
            </p:cNvPr>
            <p:cNvCxnSpPr>
              <a:cxnSpLocks noChangeShapeType="1"/>
              <a:stCxn id="13" idx="2"/>
            </p:cNvCxnSpPr>
            <p:nvPr/>
          </p:nvCxnSpPr>
          <p:spPr bwMode="auto">
            <a:xfrm rot="5400000">
              <a:off x="3201095" y="1525488"/>
              <a:ext cx="302617" cy="794"/>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grpSp>
      <p:grpSp>
        <p:nvGrpSpPr>
          <p:cNvPr id="16" name="Group 41">
            <a:extLst>
              <a:ext uri="{FF2B5EF4-FFF2-40B4-BE49-F238E27FC236}">
                <a16:creationId xmlns:a16="http://schemas.microsoft.com/office/drawing/2014/main" id="{FA4AF421-4AAF-4E8E-8788-15D311674DC0}"/>
              </a:ext>
            </a:extLst>
          </p:cNvPr>
          <p:cNvGrpSpPr>
            <a:grpSpLocks/>
          </p:cNvGrpSpPr>
          <p:nvPr/>
        </p:nvGrpSpPr>
        <p:grpSpPr bwMode="auto">
          <a:xfrm>
            <a:off x="1275723" y="2414688"/>
            <a:ext cx="1537348" cy="307975"/>
            <a:chOff x="1447800" y="2209800"/>
            <a:chExt cx="1537348" cy="307777"/>
          </a:xfrm>
        </p:grpSpPr>
        <p:sp>
          <p:nvSpPr>
            <p:cNvPr id="17" name="TextBox 18">
              <a:extLst>
                <a:ext uri="{FF2B5EF4-FFF2-40B4-BE49-F238E27FC236}">
                  <a16:creationId xmlns:a16="http://schemas.microsoft.com/office/drawing/2014/main" id="{29668F12-8678-4793-B415-25D769F7DEE9}"/>
                </a:ext>
              </a:extLst>
            </p:cNvPr>
            <p:cNvSpPr txBox="1">
              <a:spLocks noChangeArrowheads="1"/>
            </p:cNvSpPr>
            <p:nvPr/>
          </p:nvSpPr>
          <p:spPr bwMode="auto">
            <a:xfrm>
              <a:off x="1447800" y="2209800"/>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1400" dirty="0">
                  <a:solidFill>
                    <a:srgbClr val="0000FF"/>
                  </a:solidFill>
                  <a:latin typeface="Arial" panose="020B0604020202020204" pitchFamily="34" charset="0"/>
                </a:rPr>
                <a:t>Antenna</a:t>
              </a:r>
            </a:p>
          </p:txBody>
        </p:sp>
        <p:cxnSp>
          <p:nvCxnSpPr>
            <p:cNvPr id="18" name="Straight Arrow Connector 22">
              <a:extLst>
                <a:ext uri="{FF2B5EF4-FFF2-40B4-BE49-F238E27FC236}">
                  <a16:creationId xmlns:a16="http://schemas.microsoft.com/office/drawing/2014/main" id="{5923D338-0F89-4F59-BA9B-66DFC0F3D5BF}"/>
                </a:ext>
              </a:extLst>
            </p:cNvPr>
            <p:cNvCxnSpPr>
              <a:cxnSpLocks noChangeShapeType="1"/>
            </p:cNvCxnSpPr>
            <p:nvPr/>
          </p:nvCxnSpPr>
          <p:spPr bwMode="auto">
            <a:xfrm>
              <a:off x="2299348" y="2363688"/>
              <a:ext cx="685800" cy="1588"/>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grpSp>
      <p:grpSp>
        <p:nvGrpSpPr>
          <p:cNvPr id="19" name="Group 42">
            <a:extLst>
              <a:ext uri="{FF2B5EF4-FFF2-40B4-BE49-F238E27FC236}">
                <a16:creationId xmlns:a16="http://schemas.microsoft.com/office/drawing/2014/main" id="{27DECD7A-018C-4B10-B83D-7DAC5A68212C}"/>
              </a:ext>
            </a:extLst>
          </p:cNvPr>
          <p:cNvGrpSpPr>
            <a:grpSpLocks/>
          </p:cNvGrpSpPr>
          <p:nvPr/>
        </p:nvGrpSpPr>
        <p:grpSpPr bwMode="auto">
          <a:xfrm>
            <a:off x="3352800" y="2168525"/>
            <a:ext cx="2362200" cy="533400"/>
            <a:chOff x="3429000" y="1905000"/>
            <a:chExt cx="2362200" cy="533400"/>
          </a:xfrm>
        </p:grpSpPr>
        <p:sp>
          <p:nvSpPr>
            <p:cNvPr id="20" name="TextBox 23">
              <a:extLst>
                <a:ext uri="{FF2B5EF4-FFF2-40B4-BE49-F238E27FC236}">
                  <a16:creationId xmlns:a16="http://schemas.microsoft.com/office/drawing/2014/main" id="{81264FF9-2BD9-42DB-81E8-C200D60E0104}"/>
                </a:ext>
              </a:extLst>
            </p:cNvPr>
            <p:cNvSpPr txBox="1">
              <a:spLocks noChangeArrowheads="1"/>
            </p:cNvSpPr>
            <p:nvPr/>
          </p:nvSpPr>
          <p:spPr bwMode="auto">
            <a:xfrm>
              <a:off x="4495800" y="1905000"/>
              <a:ext cx="1295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1400">
                  <a:solidFill>
                    <a:srgbClr val="0000FF"/>
                  </a:solidFill>
                  <a:latin typeface="Arial" panose="020B0604020202020204" pitchFamily="34" charset="0"/>
                </a:rPr>
                <a:t>Maxillary palp</a:t>
              </a:r>
            </a:p>
          </p:txBody>
        </p:sp>
        <p:cxnSp>
          <p:nvCxnSpPr>
            <p:cNvPr id="21" name="Straight Arrow Connector 24">
              <a:extLst>
                <a:ext uri="{FF2B5EF4-FFF2-40B4-BE49-F238E27FC236}">
                  <a16:creationId xmlns:a16="http://schemas.microsoft.com/office/drawing/2014/main" id="{7B089090-2190-4D0B-856E-5E8E4993C81A}"/>
                </a:ext>
              </a:extLst>
            </p:cNvPr>
            <p:cNvCxnSpPr>
              <a:cxnSpLocks noChangeShapeType="1"/>
            </p:cNvCxnSpPr>
            <p:nvPr/>
          </p:nvCxnSpPr>
          <p:spPr bwMode="auto">
            <a:xfrm rot="10800000" flipV="1">
              <a:off x="3429000" y="2057400"/>
              <a:ext cx="1066800" cy="381000"/>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grpSp>
      <p:sp>
        <p:nvSpPr>
          <p:cNvPr id="22" name="TextBox 21">
            <a:extLst>
              <a:ext uri="{FF2B5EF4-FFF2-40B4-BE49-F238E27FC236}">
                <a16:creationId xmlns:a16="http://schemas.microsoft.com/office/drawing/2014/main" id="{67D318AC-E8D3-4B2F-9B73-0B5EBBC199F6}"/>
              </a:ext>
            </a:extLst>
          </p:cNvPr>
          <p:cNvSpPr txBox="1">
            <a:spLocks noChangeArrowheads="1"/>
          </p:cNvSpPr>
          <p:nvPr/>
        </p:nvSpPr>
        <p:spPr bwMode="auto">
          <a:xfrm>
            <a:off x="4724400" y="3235325"/>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1400">
                <a:solidFill>
                  <a:srgbClr val="FF0000"/>
                </a:solidFill>
                <a:latin typeface="Arial" panose="020B0604020202020204" pitchFamily="34" charset="0"/>
              </a:rPr>
              <a:t> Wings</a:t>
            </a:r>
          </a:p>
        </p:txBody>
      </p:sp>
      <p:grpSp>
        <p:nvGrpSpPr>
          <p:cNvPr id="23" name="Group 43">
            <a:extLst>
              <a:ext uri="{FF2B5EF4-FFF2-40B4-BE49-F238E27FC236}">
                <a16:creationId xmlns:a16="http://schemas.microsoft.com/office/drawing/2014/main" id="{38C494E1-BB73-4624-9670-397578B7161A}"/>
              </a:ext>
            </a:extLst>
          </p:cNvPr>
          <p:cNvGrpSpPr>
            <a:grpSpLocks/>
          </p:cNvGrpSpPr>
          <p:nvPr/>
        </p:nvGrpSpPr>
        <p:grpSpPr bwMode="auto">
          <a:xfrm>
            <a:off x="3505200" y="3692525"/>
            <a:ext cx="1828800" cy="460375"/>
            <a:chOff x="3581400" y="3429000"/>
            <a:chExt cx="1828800" cy="460177"/>
          </a:xfrm>
        </p:grpSpPr>
        <p:sp>
          <p:nvSpPr>
            <p:cNvPr id="24" name="TextBox 33">
              <a:extLst>
                <a:ext uri="{FF2B5EF4-FFF2-40B4-BE49-F238E27FC236}">
                  <a16:creationId xmlns:a16="http://schemas.microsoft.com/office/drawing/2014/main" id="{325EC01F-41A3-4F7D-B6B0-6B2CB3E0D764}"/>
                </a:ext>
              </a:extLst>
            </p:cNvPr>
            <p:cNvSpPr txBox="1">
              <a:spLocks noChangeArrowheads="1"/>
            </p:cNvSpPr>
            <p:nvPr/>
          </p:nvSpPr>
          <p:spPr bwMode="auto">
            <a:xfrm>
              <a:off x="4572000" y="3581400"/>
              <a:ext cx="838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1400">
                  <a:solidFill>
                    <a:srgbClr val="FF0000"/>
                  </a:solidFill>
                  <a:latin typeface="Arial" panose="020B0604020202020204" pitchFamily="34" charset="0"/>
                </a:rPr>
                <a:t>Haltere</a:t>
              </a:r>
            </a:p>
          </p:txBody>
        </p:sp>
        <p:cxnSp>
          <p:nvCxnSpPr>
            <p:cNvPr id="25" name="Straight Arrow Connector 34">
              <a:extLst>
                <a:ext uri="{FF2B5EF4-FFF2-40B4-BE49-F238E27FC236}">
                  <a16:creationId xmlns:a16="http://schemas.microsoft.com/office/drawing/2014/main" id="{73A2DAC9-DAFF-44B4-9F92-1B6B5D34D7F5}"/>
                </a:ext>
              </a:extLst>
            </p:cNvPr>
            <p:cNvCxnSpPr>
              <a:cxnSpLocks noChangeShapeType="1"/>
            </p:cNvCxnSpPr>
            <p:nvPr/>
          </p:nvCxnSpPr>
          <p:spPr bwMode="auto">
            <a:xfrm rot="10800000">
              <a:off x="3581400" y="3429000"/>
              <a:ext cx="990600" cy="30480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26" name="TextBox 25">
            <a:extLst>
              <a:ext uri="{FF2B5EF4-FFF2-40B4-BE49-F238E27FC236}">
                <a16:creationId xmlns:a16="http://schemas.microsoft.com/office/drawing/2014/main" id="{9F8BEA69-434F-4D18-85F6-EA8E9011A35B}"/>
              </a:ext>
            </a:extLst>
          </p:cNvPr>
          <p:cNvSpPr txBox="1">
            <a:spLocks noChangeArrowheads="1"/>
          </p:cNvSpPr>
          <p:nvPr/>
        </p:nvSpPr>
        <p:spPr bwMode="auto">
          <a:xfrm>
            <a:off x="4419600" y="4378325"/>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1400">
                <a:solidFill>
                  <a:srgbClr val="FF0000"/>
                </a:solidFill>
                <a:latin typeface="Arial" panose="020B0604020202020204" pitchFamily="34" charset="0"/>
              </a:rPr>
              <a:t>6 Legs</a:t>
            </a:r>
          </a:p>
        </p:txBody>
      </p:sp>
      <p:sp>
        <p:nvSpPr>
          <p:cNvPr id="27" name="TextBox 26">
            <a:extLst>
              <a:ext uri="{FF2B5EF4-FFF2-40B4-BE49-F238E27FC236}">
                <a16:creationId xmlns:a16="http://schemas.microsoft.com/office/drawing/2014/main" id="{EADB1B3B-75D1-402E-954E-B0C5A12163A6}"/>
              </a:ext>
            </a:extLst>
          </p:cNvPr>
          <p:cNvSpPr txBox="1">
            <a:spLocks noChangeArrowheads="1"/>
          </p:cNvSpPr>
          <p:nvPr/>
        </p:nvSpPr>
        <p:spPr bwMode="auto">
          <a:xfrm>
            <a:off x="685800" y="4302125"/>
            <a:ext cx="1295400" cy="307975"/>
          </a:xfrm>
          <a:prstGeom prst="rect">
            <a:avLst/>
          </a:prstGeom>
          <a:noFill/>
          <a:ln w="9525">
            <a:noFill/>
            <a:miter lim="800000"/>
            <a:headEnd/>
            <a:tailEnd/>
          </a:ln>
        </p:spPr>
        <p:txBody>
          <a:bodyPr wrap="square">
            <a:spAutoFit/>
          </a:bodyPr>
          <a:lstStyle/>
          <a:p>
            <a:pPr>
              <a:defRPr/>
            </a:pPr>
            <a:r>
              <a:rPr lang="en-US" sz="1400" dirty="0">
                <a:solidFill>
                  <a:schemeClr val="bg2">
                    <a:lumMod val="50000"/>
                  </a:schemeClr>
                </a:solidFill>
                <a:latin typeface="Arial" charset="0"/>
              </a:rPr>
              <a:t>(8 segments)</a:t>
            </a:r>
          </a:p>
        </p:txBody>
      </p:sp>
      <p:sp>
        <p:nvSpPr>
          <p:cNvPr id="28" name="TextBox 27">
            <a:extLst>
              <a:ext uri="{FF2B5EF4-FFF2-40B4-BE49-F238E27FC236}">
                <a16:creationId xmlns:a16="http://schemas.microsoft.com/office/drawing/2014/main" id="{3A260CF7-EEBB-49AD-A6CD-7CAEDA7915E8}"/>
              </a:ext>
            </a:extLst>
          </p:cNvPr>
          <p:cNvSpPr txBox="1">
            <a:spLocks noChangeArrowheads="1"/>
          </p:cNvSpPr>
          <p:nvPr/>
        </p:nvSpPr>
        <p:spPr bwMode="auto">
          <a:xfrm>
            <a:off x="6019800" y="1635125"/>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lgn="ctr">
              <a:spcBef>
                <a:spcPct val="0"/>
              </a:spcBef>
              <a:buClrTx/>
              <a:buFontTx/>
              <a:buNone/>
            </a:pPr>
            <a:r>
              <a:rPr lang="en-US" altLang="en-US" sz="1400">
                <a:solidFill>
                  <a:srgbClr val="002060"/>
                </a:solidFill>
                <a:latin typeface="Arial" panose="020B0604020202020204" pitchFamily="34" charset="0"/>
              </a:rPr>
              <a:t>Long palps &amp; </a:t>
            </a:r>
          </a:p>
          <a:p>
            <a:pPr algn="ctr">
              <a:spcBef>
                <a:spcPct val="0"/>
              </a:spcBef>
              <a:buClrTx/>
              <a:buFontTx/>
              <a:buNone/>
            </a:pPr>
            <a:r>
              <a:rPr lang="en-US" altLang="en-US" sz="1400">
                <a:solidFill>
                  <a:srgbClr val="002060"/>
                </a:solidFill>
                <a:latin typeface="Arial" panose="020B0604020202020204" pitchFamily="34" charset="0"/>
              </a:rPr>
              <a:t>“Fuzzy” Antennae</a:t>
            </a:r>
          </a:p>
        </p:txBody>
      </p:sp>
      <p:sp>
        <p:nvSpPr>
          <p:cNvPr id="29" name="TextBox 28">
            <a:extLst>
              <a:ext uri="{FF2B5EF4-FFF2-40B4-BE49-F238E27FC236}">
                <a16:creationId xmlns:a16="http://schemas.microsoft.com/office/drawing/2014/main" id="{FFC8862E-C1E3-4833-B73A-EDCFFE66C37D}"/>
              </a:ext>
            </a:extLst>
          </p:cNvPr>
          <p:cNvSpPr txBox="1">
            <a:spLocks noChangeArrowheads="1"/>
          </p:cNvSpPr>
          <p:nvPr/>
        </p:nvSpPr>
        <p:spPr bwMode="auto">
          <a:xfrm>
            <a:off x="6781800" y="5902325"/>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1400">
                <a:solidFill>
                  <a:srgbClr val="002060"/>
                </a:solidFill>
                <a:latin typeface="Arial" panose="020B0604020202020204" pitchFamily="34" charset="0"/>
              </a:rPr>
              <a:t>Smaller</a:t>
            </a:r>
          </a:p>
        </p:txBody>
      </p:sp>
    </p:spTree>
    <p:extLst>
      <p:ext uri="{BB962C8B-B14F-4D97-AF65-F5344CB8AC3E}">
        <p14:creationId xmlns:p14="http://schemas.microsoft.com/office/powerpoint/2010/main" val="25267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1+#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1+#ppt_w/2"/>
                                          </p:val>
                                        </p:tav>
                                        <p:tav tm="100000">
                                          <p:val>
                                            <p:strVal val="#ppt_x"/>
                                          </p:val>
                                        </p:tav>
                                      </p:tavLst>
                                    </p:anim>
                                    <p:anim calcmode="lin" valueType="num">
                                      <p:cBhvr additive="base">
                                        <p:cTn id="5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1+#ppt_w/2"/>
                                          </p:val>
                                        </p:tav>
                                        <p:tav tm="100000">
                                          <p:val>
                                            <p:strVal val="#ppt_x"/>
                                          </p:val>
                                        </p:tav>
                                      </p:tavLst>
                                    </p:anim>
                                    <p:anim calcmode="lin" valueType="num">
                                      <p:cBhvr additive="base">
                                        <p:cTn id="5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1000" fill="hold"/>
                                        <p:tgtEl>
                                          <p:spTgt spid="7"/>
                                        </p:tgtEl>
                                        <p:attrNameLst>
                                          <p:attrName>ppt_x</p:attrName>
                                        </p:attrNameLst>
                                      </p:cBhvr>
                                      <p:tavLst>
                                        <p:tav tm="0">
                                          <p:val>
                                            <p:strVal val="1+#ppt_w/2"/>
                                          </p:val>
                                        </p:tav>
                                        <p:tav tm="100000">
                                          <p:val>
                                            <p:strVal val="#ppt_x"/>
                                          </p:val>
                                        </p:tav>
                                      </p:tavLst>
                                    </p:anim>
                                    <p:anim calcmode="lin" valueType="num">
                                      <p:cBhvr additive="base">
                                        <p:cTn id="6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22" grpId="0"/>
      <p:bldP spid="26" grpId="0"/>
      <p:bldP spid="27"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A753B-861F-4546-8F47-147E86A2577C}"/>
              </a:ext>
            </a:extLst>
          </p:cNvPr>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Why Mosquito Control???</a:t>
            </a:r>
          </a:p>
        </p:txBody>
      </p:sp>
      <p:sp>
        <p:nvSpPr>
          <p:cNvPr id="3" name="Content Placeholder 2">
            <a:extLst>
              <a:ext uri="{FF2B5EF4-FFF2-40B4-BE49-F238E27FC236}">
                <a16:creationId xmlns:a16="http://schemas.microsoft.com/office/drawing/2014/main" id="{D14565AF-C408-4C6A-9FA2-F71C59743555}"/>
              </a:ext>
            </a:extLst>
          </p:cNvPr>
          <p:cNvSpPr>
            <a:spLocks noGrp="1"/>
          </p:cNvSpPr>
          <p:nvPr>
            <p:ph idx="1"/>
          </p:nvPr>
        </p:nvSpPr>
        <p:spPr/>
        <p:txBody>
          <a:bodyPr>
            <a:normAutofit/>
          </a:bodyPr>
          <a:lstStyle/>
          <a:p>
            <a:r>
              <a:rPr lang="en-US" sz="4000" dirty="0">
                <a:latin typeface="Arabic Typesetting" panose="03020402040406030203" pitchFamily="66" charset="-78"/>
                <a:cs typeface="Arabic Typesetting" panose="03020402040406030203" pitchFamily="66" charset="-78"/>
              </a:rPr>
              <a:t>Disease Potential</a:t>
            </a:r>
          </a:p>
          <a:p>
            <a:r>
              <a:rPr lang="en-US" sz="4000" dirty="0">
                <a:latin typeface="Arabic Typesetting" panose="03020402040406030203" pitchFamily="66" charset="-78"/>
                <a:cs typeface="Arabic Typesetting" panose="03020402040406030203" pitchFamily="66" charset="-78"/>
              </a:rPr>
              <a:t>Nuisance Problems</a:t>
            </a:r>
          </a:p>
        </p:txBody>
      </p:sp>
      <p:pic>
        <p:nvPicPr>
          <p:cNvPr id="3074" name="Picture 2" descr="Image result for news mosquito disease">
            <a:extLst>
              <a:ext uri="{FF2B5EF4-FFF2-40B4-BE49-F238E27FC236}">
                <a16:creationId xmlns:a16="http://schemas.microsoft.com/office/drawing/2014/main" id="{87EB2270-446A-43DA-839A-97775C9B8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1"/>
          <a:stretch/>
        </p:blipFill>
        <p:spPr bwMode="auto">
          <a:xfrm>
            <a:off x="524724" y="3581400"/>
            <a:ext cx="5268768" cy="288748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024D13C4-C280-4011-B48A-296CD78572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500566"/>
            <a:ext cx="2971800" cy="496831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0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87A7-2D8A-45F0-98F6-4B9392DFD636}"/>
              </a:ext>
            </a:extLst>
          </p:cNvPr>
          <p:cNvSpPr>
            <a:spLocks noGrp="1"/>
          </p:cNvSpPr>
          <p:nvPr>
            <p:ph type="title"/>
          </p:nvPr>
        </p:nvSpPr>
        <p:spPr/>
        <p:txBody>
          <a:bodyPr>
            <a:noAutofit/>
          </a:bodyPr>
          <a:lstStyle/>
          <a:p>
            <a:r>
              <a:rPr lang="en-US" sz="6600" dirty="0">
                <a:latin typeface="Arabic Typesetting" panose="03020402040406030203" pitchFamily="66" charset="-78"/>
                <a:cs typeface="Arabic Typesetting" panose="03020402040406030203" pitchFamily="66" charset="-78"/>
              </a:rPr>
              <a:t>Identifying Characteristics</a:t>
            </a:r>
            <a:br>
              <a:rPr lang="en-US" sz="6600" dirty="0">
                <a:latin typeface="Arabic Typesetting" panose="03020402040406030203" pitchFamily="66" charset="-78"/>
                <a:cs typeface="Arabic Typesetting" panose="03020402040406030203" pitchFamily="66" charset="-78"/>
              </a:rPr>
            </a:br>
            <a:r>
              <a:rPr lang="en-US" dirty="0">
                <a:latin typeface="Arabic Typesetting" panose="03020402040406030203" pitchFamily="66" charset="-78"/>
                <a:cs typeface="Arabic Typesetting" panose="03020402040406030203" pitchFamily="66" charset="-78"/>
              </a:rPr>
              <a:t>Head – Palpi Length</a:t>
            </a:r>
          </a:p>
        </p:txBody>
      </p:sp>
      <p:pic>
        <p:nvPicPr>
          <p:cNvPr id="4098" name="Picture 2" descr="Image result for mosquito head diagram">
            <a:extLst>
              <a:ext uri="{FF2B5EF4-FFF2-40B4-BE49-F238E27FC236}">
                <a16:creationId xmlns:a16="http://schemas.microsoft.com/office/drawing/2014/main" id="{F433B553-71AD-477D-8066-726A9B7A0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62200"/>
            <a:ext cx="7198548" cy="37497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B268D40-1299-407B-8E8A-73C86BA47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775" y="2608288"/>
            <a:ext cx="3600450" cy="3257550"/>
          </a:xfrm>
          <a:prstGeom prst="rect">
            <a:avLst/>
          </a:prstGeom>
        </p:spPr>
      </p:pic>
      <p:pic>
        <p:nvPicPr>
          <p:cNvPr id="10" name="Picture 9">
            <a:extLst>
              <a:ext uri="{FF2B5EF4-FFF2-40B4-BE49-F238E27FC236}">
                <a16:creationId xmlns:a16="http://schemas.microsoft.com/office/drawing/2014/main" id="{D718F7EA-ED24-4F34-819C-50E3E430E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470" y="2613111"/>
            <a:ext cx="3909060" cy="3257550"/>
          </a:xfrm>
          <a:prstGeom prst="rect">
            <a:avLst/>
          </a:prstGeom>
        </p:spPr>
      </p:pic>
      <p:pic>
        <p:nvPicPr>
          <p:cNvPr id="14" name="Picture 13">
            <a:extLst>
              <a:ext uri="{FF2B5EF4-FFF2-40B4-BE49-F238E27FC236}">
                <a16:creationId xmlns:a16="http://schemas.microsoft.com/office/drawing/2014/main" id="{6366E688-EAB4-4347-9E1A-F9AA3AA72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1647" y="2282363"/>
            <a:ext cx="5921253" cy="3909399"/>
          </a:xfrm>
          <a:prstGeom prst="rect">
            <a:avLst/>
          </a:prstGeom>
        </p:spPr>
      </p:pic>
    </p:spTree>
    <p:extLst>
      <p:ext uri="{BB962C8B-B14F-4D97-AF65-F5344CB8AC3E}">
        <p14:creationId xmlns:p14="http://schemas.microsoft.com/office/powerpoint/2010/main" val="91822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5BA292-DF56-460B-94E3-AE529584964F}"/>
              </a:ext>
            </a:extLst>
          </p:cNvPr>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atin typeface="Arabic Typesetting" panose="03020402040406030203" pitchFamily="66" charset="-78"/>
                <a:cs typeface="Arabic Typesetting" panose="03020402040406030203" pitchFamily="66" charset="-78"/>
              </a:rPr>
              <a:t>Identifying Characteristics</a:t>
            </a:r>
            <a:br>
              <a:rPr lang="en-US" sz="6600" dirty="0">
                <a:latin typeface="Arabic Typesetting" panose="03020402040406030203" pitchFamily="66" charset="-78"/>
                <a:cs typeface="Arabic Typesetting" panose="03020402040406030203" pitchFamily="66" charset="-78"/>
              </a:rPr>
            </a:br>
            <a:r>
              <a:rPr lang="en-US" dirty="0">
                <a:latin typeface="Arabic Typesetting" panose="03020402040406030203" pitchFamily="66" charset="-78"/>
                <a:cs typeface="Arabic Typesetting" panose="03020402040406030203" pitchFamily="66" charset="-78"/>
              </a:rPr>
              <a:t>Head – Banding</a:t>
            </a:r>
          </a:p>
        </p:txBody>
      </p:sp>
      <p:grpSp>
        <p:nvGrpSpPr>
          <p:cNvPr id="7" name="Group 6">
            <a:extLst>
              <a:ext uri="{FF2B5EF4-FFF2-40B4-BE49-F238E27FC236}">
                <a16:creationId xmlns:a16="http://schemas.microsoft.com/office/drawing/2014/main" id="{DF1BE6EB-C486-4194-800D-5A175FFF9686}"/>
              </a:ext>
            </a:extLst>
          </p:cNvPr>
          <p:cNvGrpSpPr/>
          <p:nvPr/>
        </p:nvGrpSpPr>
        <p:grpSpPr>
          <a:xfrm>
            <a:off x="1879600" y="2362200"/>
            <a:ext cx="5384800" cy="3492500"/>
            <a:chOff x="152400" y="228600"/>
            <a:chExt cx="5384800" cy="3492500"/>
          </a:xfrm>
        </p:grpSpPr>
        <p:pic>
          <p:nvPicPr>
            <p:cNvPr id="8" name="Picture 2" descr="Ovipositing - Aedes albopictus - female">
              <a:extLst>
                <a:ext uri="{FF2B5EF4-FFF2-40B4-BE49-F238E27FC236}">
                  <a16:creationId xmlns:a16="http://schemas.microsoft.com/office/drawing/2014/main" id="{CF318DEC-2735-47C3-B467-B7386F66D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757" b="14896"/>
            <a:stretch>
              <a:fillRect/>
            </a:stretch>
          </p:blipFill>
          <p:spPr bwMode="auto">
            <a:xfrm>
              <a:off x="152400" y="228600"/>
              <a:ext cx="53848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4">
              <a:extLst>
                <a:ext uri="{FF2B5EF4-FFF2-40B4-BE49-F238E27FC236}">
                  <a16:creationId xmlns:a16="http://schemas.microsoft.com/office/drawing/2014/main" id="{955CE658-AD1F-4A6B-B373-9F2E72DEF41E}"/>
                </a:ext>
              </a:extLst>
            </p:cNvPr>
            <p:cNvSpPr>
              <a:spLocks noChangeArrowheads="1"/>
            </p:cNvSpPr>
            <p:nvPr/>
          </p:nvSpPr>
          <p:spPr bwMode="auto">
            <a:xfrm>
              <a:off x="3048000" y="1828800"/>
              <a:ext cx="714375" cy="98425"/>
            </a:xfrm>
            <a:prstGeom prst="rightArrow">
              <a:avLst>
                <a:gd name="adj1" fmla="val 50000"/>
                <a:gd name="adj2" fmla="val 50134"/>
              </a:avLst>
            </a:prstGeom>
            <a:solidFill>
              <a:srgbClr val="FF0000"/>
            </a:solidFill>
            <a:ln w="9525" algn="ctr">
              <a:solidFill>
                <a:srgbClr val="FF0000"/>
              </a:solidFill>
              <a:round/>
              <a:headEnd/>
              <a:tailEnd/>
            </a:ln>
          </p:spPr>
          <p:txBody>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endParaRPr lang="en-US" altLang="en-US" sz="1800">
                <a:latin typeface="Arial" panose="020B0604020202020204" pitchFamily="34" charset="0"/>
              </a:endParaRPr>
            </a:p>
          </p:txBody>
        </p:sp>
        <p:sp>
          <p:nvSpPr>
            <p:cNvPr id="10" name="Right Arrow 5">
              <a:extLst>
                <a:ext uri="{FF2B5EF4-FFF2-40B4-BE49-F238E27FC236}">
                  <a16:creationId xmlns:a16="http://schemas.microsoft.com/office/drawing/2014/main" id="{EE40B8D3-FDB4-4C8A-B82C-F39B4AF297A7}"/>
                </a:ext>
              </a:extLst>
            </p:cNvPr>
            <p:cNvSpPr>
              <a:spLocks noChangeArrowheads="1"/>
            </p:cNvSpPr>
            <p:nvPr/>
          </p:nvSpPr>
          <p:spPr bwMode="auto">
            <a:xfrm>
              <a:off x="3200400" y="2286000"/>
              <a:ext cx="619125" cy="98425"/>
            </a:xfrm>
            <a:prstGeom prst="rightArrow">
              <a:avLst>
                <a:gd name="adj1" fmla="val 50000"/>
                <a:gd name="adj2" fmla="val 50148"/>
              </a:avLst>
            </a:prstGeom>
            <a:solidFill>
              <a:srgbClr val="FF0000"/>
            </a:solidFill>
            <a:ln w="9525" algn="ctr">
              <a:solidFill>
                <a:srgbClr val="FF0000"/>
              </a:solidFill>
              <a:round/>
              <a:headEnd/>
              <a:tailEnd/>
            </a:ln>
          </p:spPr>
          <p:txBody>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endParaRPr lang="en-US" altLang="en-US" sz="1800">
                <a:latin typeface="Arial" panose="020B0604020202020204" pitchFamily="34" charset="0"/>
              </a:endParaRPr>
            </a:p>
          </p:txBody>
        </p:sp>
      </p:grpSp>
      <p:pic>
        <p:nvPicPr>
          <p:cNvPr id="6146" name="Picture 2" descr="Image result for taeniorhynchus">
            <a:extLst>
              <a:ext uri="{FF2B5EF4-FFF2-40B4-BE49-F238E27FC236}">
                <a16:creationId xmlns:a16="http://schemas.microsoft.com/office/drawing/2014/main" id="{E3749446-2C6B-4B22-8026-3417D00EDC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0" y="1989177"/>
            <a:ext cx="5892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2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13622C-37AF-45BD-811F-E1F4F8269FBB}"/>
              </a:ext>
            </a:extLst>
          </p:cNvPr>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atin typeface="Arabic Typesetting" panose="03020402040406030203" pitchFamily="66" charset="-78"/>
                <a:cs typeface="Arabic Typesetting" panose="03020402040406030203" pitchFamily="66" charset="-78"/>
              </a:rPr>
              <a:t>Identifying Characteristics</a:t>
            </a:r>
            <a:br>
              <a:rPr lang="en-US" sz="6600" dirty="0">
                <a:latin typeface="Arabic Typesetting" panose="03020402040406030203" pitchFamily="66" charset="-78"/>
                <a:cs typeface="Arabic Typesetting" panose="03020402040406030203" pitchFamily="66" charset="-78"/>
              </a:rPr>
            </a:br>
            <a:r>
              <a:rPr lang="en-US" dirty="0">
                <a:latin typeface="Arabic Typesetting" panose="03020402040406030203" pitchFamily="66" charset="-78"/>
                <a:cs typeface="Arabic Typesetting" panose="03020402040406030203" pitchFamily="66" charset="-78"/>
              </a:rPr>
              <a:t>Thorax</a:t>
            </a:r>
          </a:p>
        </p:txBody>
      </p:sp>
      <p:pic>
        <p:nvPicPr>
          <p:cNvPr id="6" name="Picture 5">
            <a:extLst>
              <a:ext uri="{FF2B5EF4-FFF2-40B4-BE49-F238E27FC236}">
                <a16:creationId xmlns:a16="http://schemas.microsoft.com/office/drawing/2014/main" id="{AB58700C-270C-49F8-A5C0-42346A8EA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50" y="2052637"/>
            <a:ext cx="7348950" cy="4247693"/>
          </a:xfrm>
          <a:prstGeom prst="rect">
            <a:avLst/>
          </a:prstGeom>
        </p:spPr>
      </p:pic>
      <p:grpSp>
        <p:nvGrpSpPr>
          <p:cNvPr id="9" name="Group 8">
            <a:extLst>
              <a:ext uri="{FF2B5EF4-FFF2-40B4-BE49-F238E27FC236}">
                <a16:creationId xmlns:a16="http://schemas.microsoft.com/office/drawing/2014/main" id="{7948C551-62F9-4FD3-B346-706686838FD0}"/>
              </a:ext>
            </a:extLst>
          </p:cNvPr>
          <p:cNvGrpSpPr/>
          <p:nvPr/>
        </p:nvGrpSpPr>
        <p:grpSpPr>
          <a:xfrm>
            <a:off x="2057400" y="2590800"/>
            <a:ext cx="5139150" cy="1447800"/>
            <a:chOff x="2057400" y="2590800"/>
            <a:chExt cx="5139150" cy="1447800"/>
          </a:xfrm>
        </p:grpSpPr>
        <p:sp>
          <p:nvSpPr>
            <p:cNvPr id="7" name="Oval 6">
              <a:extLst>
                <a:ext uri="{FF2B5EF4-FFF2-40B4-BE49-F238E27FC236}">
                  <a16:creationId xmlns:a16="http://schemas.microsoft.com/office/drawing/2014/main" id="{D2D1CF99-AE3C-45EB-BEDA-0C85B8DD6D2E}"/>
                </a:ext>
              </a:extLst>
            </p:cNvPr>
            <p:cNvSpPr/>
            <p:nvPr/>
          </p:nvSpPr>
          <p:spPr>
            <a:xfrm>
              <a:off x="2057400" y="2590800"/>
              <a:ext cx="1981200" cy="1219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F6DAA1-460E-4AB7-B995-F0689FFAA454}"/>
                </a:ext>
              </a:extLst>
            </p:cNvPr>
            <p:cNvSpPr/>
            <p:nvPr/>
          </p:nvSpPr>
          <p:spPr>
            <a:xfrm>
              <a:off x="5215350" y="2819400"/>
              <a:ext cx="1981200" cy="1219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246D665B-A225-489F-8854-B0A7BB9FD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00" y="1925003"/>
            <a:ext cx="4105275" cy="4762500"/>
          </a:xfrm>
          <a:prstGeom prst="rect">
            <a:avLst/>
          </a:prstGeom>
        </p:spPr>
      </p:pic>
      <p:pic>
        <p:nvPicPr>
          <p:cNvPr id="7170" name="Picture 2" descr="Image result for uranotaenia sapphirina">
            <a:extLst>
              <a:ext uri="{FF2B5EF4-FFF2-40B4-BE49-F238E27FC236}">
                <a16:creationId xmlns:a16="http://schemas.microsoft.com/office/drawing/2014/main" id="{CEE95478-CF77-45BD-83B4-84119AF64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975" y="1905000"/>
            <a:ext cx="3831225" cy="478426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FDD9107-F1CA-46FC-9DB5-0824C4194C27}"/>
              </a:ext>
            </a:extLst>
          </p:cNvPr>
          <p:cNvGrpSpPr/>
          <p:nvPr/>
        </p:nvGrpSpPr>
        <p:grpSpPr>
          <a:xfrm>
            <a:off x="1561560" y="1863813"/>
            <a:ext cx="6288310" cy="4866640"/>
            <a:chOff x="914400" y="1143000"/>
            <a:chExt cx="7239000" cy="5410200"/>
          </a:xfrm>
        </p:grpSpPr>
        <p:pic>
          <p:nvPicPr>
            <p:cNvPr id="14" name="Picture 8" descr="Lateral Thorax Image of Culex pipiens">
              <a:extLst>
                <a:ext uri="{FF2B5EF4-FFF2-40B4-BE49-F238E27FC236}">
                  <a16:creationId xmlns:a16="http://schemas.microsoft.com/office/drawing/2014/main" id="{8A9629FF-361E-4607-AA5B-B26835FBC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143000"/>
              <a:ext cx="7239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6">
              <a:extLst>
                <a:ext uri="{FF2B5EF4-FFF2-40B4-BE49-F238E27FC236}">
                  <a16:creationId xmlns:a16="http://schemas.microsoft.com/office/drawing/2014/main" id="{2C82DFDB-1A33-4296-949B-049C103DF567}"/>
                </a:ext>
              </a:extLst>
            </p:cNvPr>
            <p:cNvGrpSpPr>
              <a:grpSpLocks/>
            </p:cNvGrpSpPr>
            <p:nvPr/>
          </p:nvGrpSpPr>
          <p:grpSpPr bwMode="auto">
            <a:xfrm>
              <a:off x="2514600" y="1600200"/>
              <a:ext cx="2971800" cy="2590800"/>
              <a:chOff x="2743200" y="1752600"/>
              <a:chExt cx="2971800" cy="2590800"/>
            </a:xfrm>
          </p:grpSpPr>
          <p:cxnSp>
            <p:nvCxnSpPr>
              <p:cNvPr id="16" name="Straight Arrow Connector 13">
                <a:extLst>
                  <a:ext uri="{FF2B5EF4-FFF2-40B4-BE49-F238E27FC236}">
                    <a16:creationId xmlns:a16="http://schemas.microsoft.com/office/drawing/2014/main" id="{5354A3ED-7304-4A21-884B-90A6CAD53F04}"/>
                  </a:ext>
                </a:extLst>
              </p:cNvPr>
              <p:cNvCxnSpPr>
                <a:cxnSpLocks noChangeShapeType="1"/>
              </p:cNvCxnSpPr>
              <p:nvPr/>
            </p:nvCxnSpPr>
            <p:spPr bwMode="auto">
              <a:xfrm rot="16200000" flipH="1">
                <a:off x="2324100" y="3009900"/>
                <a:ext cx="2133600" cy="533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5">
                <a:extLst>
                  <a:ext uri="{FF2B5EF4-FFF2-40B4-BE49-F238E27FC236}">
                    <a16:creationId xmlns:a16="http://schemas.microsoft.com/office/drawing/2014/main" id="{2CA7E298-0E73-453E-8BC1-DF83A920E00C}"/>
                  </a:ext>
                </a:extLst>
              </p:cNvPr>
              <p:cNvCxnSpPr>
                <a:cxnSpLocks noChangeShapeType="1"/>
              </p:cNvCxnSpPr>
              <p:nvPr/>
            </p:nvCxnSpPr>
            <p:spPr bwMode="auto">
              <a:xfrm flipV="1">
                <a:off x="3657600" y="1752600"/>
                <a:ext cx="2057400" cy="76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TextBox 11">
                <a:extLst>
                  <a:ext uri="{FF2B5EF4-FFF2-40B4-BE49-F238E27FC236}">
                    <a16:creationId xmlns:a16="http://schemas.microsoft.com/office/drawing/2014/main" id="{18C1AAC3-55A1-464E-A0B0-41FEB2D7EE90}"/>
                  </a:ext>
                </a:extLst>
              </p:cNvPr>
              <p:cNvSpPr txBox="1">
                <a:spLocks noChangeArrowheads="1"/>
              </p:cNvSpPr>
              <p:nvPr/>
            </p:nvSpPr>
            <p:spPr bwMode="auto">
              <a:xfrm>
                <a:off x="2743200" y="1752600"/>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1800" dirty="0">
                    <a:latin typeface="Arial" panose="020B0604020202020204" pitchFamily="34" charset="0"/>
                  </a:rPr>
                  <a:t>Setae</a:t>
                </a:r>
              </a:p>
            </p:txBody>
          </p:sp>
        </p:grpSp>
      </p:grpSp>
      <p:grpSp>
        <p:nvGrpSpPr>
          <p:cNvPr id="19" name="Group 18">
            <a:extLst>
              <a:ext uri="{FF2B5EF4-FFF2-40B4-BE49-F238E27FC236}">
                <a16:creationId xmlns:a16="http://schemas.microsoft.com/office/drawing/2014/main" id="{D2CCD6BF-2B40-4297-9659-0B0532D9D561}"/>
              </a:ext>
            </a:extLst>
          </p:cNvPr>
          <p:cNvGrpSpPr/>
          <p:nvPr/>
        </p:nvGrpSpPr>
        <p:grpSpPr>
          <a:xfrm>
            <a:off x="1557926" y="1862050"/>
            <a:ext cx="6288310" cy="4866640"/>
            <a:chOff x="914400" y="1143000"/>
            <a:chExt cx="6807200" cy="5105400"/>
          </a:xfrm>
        </p:grpSpPr>
        <p:pic>
          <p:nvPicPr>
            <p:cNvPr id="20" name="Picture 2" descr="Aedes triseriatus (scales)">
              <a:extLst>
                <a:ext uri="{FF2B5EF4-FFF2-40B4-BE49-F238E27FC236}">
                  <a16:creationId xmlns:a16="http://schemas.microsoft.com/office/drawing/2014/main" id="{350073F5-2F03-43DA-B007-24E2A73B74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143000"/>
              <a:ext cx="680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0D4ABA9D-1CE4-4329-AFD7-FA947CE88717}"/>
                </a:ext>
              </a:extLst>
            </p:cNvPr>
            <p:cNvGrpSpPr>
              <a:grpSpLocks/>
            </p:cNvGrpSpPr>
            <p:nvPr/>
          </p:nvGrpSpPr>
          <p:grpSpPr bwMode="auto">
            <a:xfrm>
              <a:off x="1524000" y="3048000"/>
              <a:ext cx="2743200" cy="762000"/>
              <a:chOff x="1524000" y="3048000"/>
              <a:chExt cx="2743200" cy="762000"/>
            </a:xfrm>
          </p:grpSpPr>
          <p:sp>
            <p:nvSpPr>
              <p:cNvPr id="22" name="Oval 15">
                <a:extLst>
                  <a:ext uri="{FF2B5EF4-FFF2-40B4-BE49-F238E27FC236}">
                    <a16:creationId xmlns:a16="http://schemas.microsoft.com/office/drawing/2014/main" id="{4A1570E1-8C59-44A2-9667-F93AF88A66E0}"/>
                  </a:ext>
                </a:extLst>
              </p:cNvPr>
              <p:cNvSpPr>
                <a:spLocks noChangeArrowheads="1"/>
              </p:cNvSpPr>
              <p:nvPr/>
            </p:nvSpPr>
            <p:spPr bwMode="auto">
              <a:xfrm>
                <a:off x="3505200" y="3048000"/>
                <a:ext cx="762000" cy="762000"/>
              </a:xfrm>
              <a:prstGeom prst="ellipse">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endParaRPr lang="en-US" altLang="en-US" sz="1800">
                  <a:latin typeface="Arial" panose="020B0604020202020204" pitchFamily="34" charset="0"/>
                </a:endParaRPr>
              </a:p>
            </p:txBody>
          </p:sp>
          <p:grpSp>
            <p:nvGrpSpPr>
              <p:cNvPr id="23" name="Group 19">
                <a:extLst>
                  <a:ext uri="{FF2B5EF4-FFF2-40B4-BE49-F238E27FC236}">
                    <a16:creationId xmlns:a16="http://schemas.microsoft.com/office/drawing/2014/main" id="{CF37FC6B-9EDB-488F-A3BD-58371F04A1E3}"/>
                  </a:ext>
                </a:extLst>
              </p:cNvPr>
              <p:cNvGrpSpPr>
                <a:grpSpLocks/>
              </p:cNvGrpSpPr>
              <p:nvPr/>
            </p:nvGrpSpPr>
            <p:grpSpPr bwMode="auto">
              <a:xfrm>
                <a:off x="1524000" y="3276600"/>
                <a:ext cx="1676400" cy="419740"/>
                <a:chOff x="1524000" y="3276600"/>
                <a:chExt cx="1676400" cy="419740"/>
              </a:xfrm>
            </p:grpSpPr>
            <p:sp>
              <p:nvSpPr>
                <p:cNvPr id="24" name="TextBox 23">
                  <a:extLst>
                    <a:ext uri="{FF2B5EF4-FFF2-40B4-BE49-F238E27FC236}">
                      <a16:creationId xmlns:a16="http://schemas.microsoft.com/office/drawing/2014/main" id="{DA442B06-FD7B-4125-8E3E-52147216ECC5}"/>
                    </a:ext>
                  </a:extLst>
                </p:cNvPr>
                <p:cNvSpPr txBox="1"/>
                <p:nvPr/>
              </p:nvSpPr>
              <p:spPr>
                <a:xfrm>
                  <a:off x="1524000" y="3276600"/>
                  <a:ext cx="914400" cy="419740"/>
                </a:xfrm>
                <a:prstGeom prst="rect">
                  <a:avLst/>
                </a:prstGeom>
                <a:noFill/>
                <a:ln>
                  <a:solidFill>
                    <a:schemeClr val="bg1"/>
                  </a:solidFill>
                </a:ln>
              </p:spPr>
              <p:txBody>
                <a:bodyPr>
                  <a:spAutoFit/>
                </a:bodyPr>
                <a:lstStyle/>
                <a:p>
                  <a:pPr>
                    <a:defRPr/>
                  </a:pPr>
                  <a:r>
                    <a:rPr lang="en-US" sz="2000" dirty="0">
                      <a:solidFill>
                        <a:schemeClr val="bg1"/>
                      </a:solidFill>
                      <a:latin typeface="+mj-lt"/>
                    </a:rPr>
                    <a:t>Scales</a:t>
                  </a:r>
                </a:p>
              </p:txBody>
            </p:sp>
            <p:cxnSp>
              <p:nvCxnSpPr>
                <p:cNvPr id="25" name="Straight Arrow Connector 18">
                  <a:extLst>
                    <a:ext uri="{FF2B5EF4-FFF2-40B4-BE49-F238E27FC236}">
                      <a16:creationId xmlns:a16="http://schemas.microsoft.com/office/drawing/2014/main" id="{D27162A6-A092-48D3-8927-01F049E23968}"/>
                    </a:ext>
                  </a:extLst>
                </p:cNvPr>
                <p:cNvCxnSpPr>
                  <a:cxnSpLocks noChangeShapeType="1"/>
                </p:cNvCxnSpPr>
                <p:nvPr/>
              </p:nvCxnSpPr>
              <p:spPr bwMode="auto">
                <a:xfrm>
                  <a:off x="2362200" y="3505200"/>
                  <a:ext cx="838200" cy="1588"/>
                </a:xfrm>
                <a:prstGeom prst="straightConnector1">
                  <a:avLst/>
                </a:prstGeom>
                <a:noFill/>
                <a:ln w="19050" algn="ctr">
                  <a:solidFill>
                    <a:schemeClr val="bg1"/>
                  </a:solidFill>
                  <a:round/>
                  <a:headEnd/>
                  <a:tailEnd type="arrow" w="med" len="med"/>
                </a:ln>
                <a:extLst>
                  <a:ext uri="{909E8E84-426E-40DD-AFC4-6F175D3DCCD1}">
                    <a14:hiddenFill xmlns:a14="http://schemas.microsoft.com/office/drawing/2010/main">
                      <a:noFill/>
                    </a14:hiddenFill>
                  </a:ext>
                </a:extLst>
              </p:spPr>
            </p:cxnSp>
          </p:grpSp>
        </p:grpSp>
      </p:grpSp>
    </p:spTree>
    <p:extLst>
      <p:ext uri="{BB962C8B-B14F-4D97-AF65-F5344CB8AC3E}">
        <p14:creationId xmlns:p14="http://schemas.microsoft.com/office/powerpoint/2010/main" val="63081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500"/>
                                        <p:tgtEl>
                                          <p:spTgt spid="717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 presetClass="exit" presetSubtype="0" fill="hold" nodeType="with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7170"/>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554731-C329-41F0-AC55-51332765706C}"/>
              </a:ext>
            </a:extLst>
          </p:cNvPr>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atin typeface="Arabic Typesetting" panose="03020402040406030203" pitchFamily="66" charset="-78"/>
                <a:cs typeface="Arabic Typesetting" panose="03020402040406030203" pitchFamily="66" charset="-78"/>
              </a:rPr>
              <a:t>Identifying Characteristics</a:t>
            </a:r>
            <a:br>
              <a:rPr lang="en-US" sz="6600" dirty="0">
                <a:latin typeface="Arabic Typesetting" panose="03020402040406030203" pitchFamily="66" charset="-78"/>
                <a:cs typeface="Arabic Typesetting" panose="03020402040406030203" pitchFamily="66" charset="-78"/>
              </a:rPr>
            </a:br>
            <a:r>
              <a:rPr lang="en-US" dirty="0">
                <a:latin typeface="Arabic Typesetting" panose="03020402040406030203" pitchFamily="66" charset="-78"/>
                <a:cs typeface="Arabic Typesetting" panose="03020402040406030203" pitchFamily="66" charset="-78"/>
              </a:rPr>
              <a:t>Thorax - Wings</a:t>
            </a:r>
          </a:p>
        </p:txBody>
      </p:sp>
      <p:pic>
        <p:nvPicPr>
          <p:cNvPr id="6" name="Picture 6" descr="Wings">
            <a:extLst>
              <a:ext uri="{FF2B5EF4-FFF2-40B4-BE49-F238E27FC236}">
                <a16:creationId xmlns:a16="http://schemas.microsoft.com/office/drawing/2014/main" id="{5EDA0242-DE2D-4BFB-A190-77DC4E831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87562"/>
            <a:ext cx="85407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Image result for anopheles wings">
            <a:extLst>
              <a:ext uri="{FF2B5EF4-FFF2-40B4-BE49-F238E27FC236}">
                <a16:creationId xmlns:a16="http://schemas.microsoft.com/office/drawing/2014/main" id="{9F5EA77C-7DC4-41B0-9B23-B39A0D536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53" y="2819400"/>
            <a:ext cx="7570694"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sorophora ferox wing below showing magnified view of narrow wing scales and dark color. Coquillettidia perturbans (Walker) wing above comparing more broad wing scales, some of which are a lighter color.">
            <a:extLst>
              <a:ext uri="{FF2B5EF4-FFF2-40B4-BE49-F238E27FC236}">
                <a16:creationId xmlns:a16="http://schemas.microsoft.com/office/drawing/2014/main" id="{F674E4F8-D510-49F4-B994-F10B2F680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303" y="2087562"/>
            <a:ext cx="6463393"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6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fade">
                                      <p:cBhvr>
                                        <p:cTn id="1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5F52FC-9C37-4E3C-A412-C153BB13D326}"/>
              </a:ext>
            </a:extLst>
          </p:cNvPr>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atin typeface="Arabic Typesetting" panose="03020402040406030203" pitchFamily="66" charset="-78"/>
                <a:cs typeface="Arabic Typesetting" panose="03020402040406030203" pitchFamily="66" charset="-78"/>
              </a:rPr>
              <a:t>Identifying Characteristics</a:t>
            </a:r>
            <a:br>
              <a:rPr lang="en-US" sz="6600" dirty="0">
                <a:latin typeface="Arabic Typesetting" panose="03020402040406030203" pitchFamily="66" charset="-78"/>
                <a:cs typeface="Arabic Typesetting" panose="03020402040406030203" pitchFamily="66" charset="-78"/>
              </a:rPr>
            </a:br>
            <a:r>
              <a:rPr lang="en-US" dirty="0">
                <a:latin typeface="Arabic Typesetting" panose="03020402040406030203" pitchFamily="66" charset="-78"/>
                <a:cs typeface="Arabic Typesetting" panose="03020402040406030203" pitchFamily="66" charset="-78"/>
              </a:rPr>
              <a:t>Thorax - Legs</a:t>
            </a:r>
          </a:p>
        </p:txBody>
      </p:sp>
      <p:pic>
        <p:nvPicPr>
          <p:cNvPr id="5" name="Picture 4" descr="http://fmel.ifas.ufl.edu/key/images/anatomy/adult/anat4baha.JPG">
            <a:extLst>
              <a:ext uri="{FF2B5EF4-FFF2-40B4-BE49-F238E27FC236}">
                <a16:creationId xmlns:a16="http://schemas.microsoft.com/office/drawing/2014/main" id="{2A51D24E-324F-43E7-9221-C6B63CF30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09800"/>
            <a:ext cx="79549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6">
            <a:extLst>
              <a:ext uri="{FF2B5EF4-FFF2-40B4-BE49-F238E27FC236}">
                <a16:creationId xmlns:a16="http://schemas.microsoft.com/office/drawing/2014/main" id="{7B7C90C9-E544-4254-81FA-D8420309D597}"/>
              </a:ext>
            </a:extLst>
          </p:cNvPr>
          <p:cNvSpPr>
            <a:spLocks noChangeArrowheads="1"/>
          </p:cNvSpPr>
          <p:nvPr/>
        </p:nvSpPr>
        <p:spPr bwMode="auto">
          <a:xfrm rot="21377100">
            <a:off x="4495800" y="3962400"/>
            <a:ext cx="1524000" cy="53340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endParaRPr lang="en-US" altLang="en-US" sz="1800">
              <a:latin typeface="Arial" panose="020B0604020202020204" pitchFamily="34" charset="0"/>
            </a:endParaRPr>
          </a:p>
        </p:txBody>
      </p:sp>
      <p:sp>
        <p:nvSpPr>
          <p:cNvPr id="7" name="TextBox 6">
            <a:extLst>
              <a:ext uri="{FF2B5EF4-FFF2-40B4-BE49-F238E27FC236}">
                <a16:creationId xmlns:a16="http://schemas.microsoft.com/office/drawing/2014/main" id="{BF30FC87-7B63-4AAC-AE1B-218C76DFBE3C}"/>
              </a:ext>
            </a:extLst>
          </p:cNvPr>
          <p:cNvSpPr txBox="1">
            <a:spLocks noChangeArrowheads="1"/>
          </p:cNvSpPr>
          <p:nvPr/>
        </p:nvSpPr>
        <p:spPr bwMode="auto">
          <a:xfrm>
            <a:off x="1866900" y="5410200"/>
            <a:ext cx="5715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4000" u="sng" dirty="0">
                <a:solidFill>
                  <a:schemeClr val="accent1"/>
                </a:solidFill>
                <a:latin typeface="Arabic Typesetting" panose="03020402040406030203" pitchFamily="66" charset="-78"/>
                <a:cs typeface="Arabic Typesetting" panose="03020402040406030203" pitchFamily="66" charset="-78"/>
              </a:rPr>
              <a:t>B</a:t>
            </a:r>
            <a:r>
              <a:rPr lang="en-US" altLang="en-US" sz="4000" dirty="0">
                <a:solidFill>
                  <a:schemeClr val="accent1"/>
                </a:solidFill>
                <a:latin typeface="Arabic Typesetting" panose="03020402040406030203" pitchFamily="66" charset="-78"/>
                <a:cs typeface="Arabic Typesetting" panose="03020402040406030203" pitchFamily="66" charset="-78"/>
              </a:rPr>
              <a:t>asal – Towards the </a:t>
            </a:r>
            <a:r>
              <a:rPr lang="en-US" altLang="en-US" sz="4000" u="sng" dirty="0">
                <a:solidFill>
                  <a:schemeClr val="accent1"/>
                </a:solidFill>
                <a:latin typeface="Arabic Typesetting" panose="03020402040406030203" pitchFamily="66" charset="-78"/>
                <a:cs typeface="Arabic Typesetting" panose="03020402040406030203" pitchFamily="66" charset="-78"/>
              </a:rPr>
              <a:t>B</a:t>
            </a:r>
            <a:r>
              <a:rPr lang="en-US" altLang="en-US" sz="4000" dirty="0">
                <a:solidFill>
                  <a:schemeClr val="accent1"/>
                </a:solidFill>
                <a:latin typeface="Arabic Typesetting" panose="03020402040406030203" pitchFamily="66" charset="-78"/>
                <a:cs typeface="Arabic Typesetting" panose="03020402040406030203" pitchFamily="66" charset="-78"/>
              </a:rPr>
              <a:t>ody</a:t>
            </a:r>
          </a:p>
          <a:p>
            <a:pPr>
              <a:spcBef>
                <a:spcPct val="0"/>
              </a:spcBef>
              <a:buClrTx/>
              <a:buFontTx/>
              <a:buNone/>
            </a:pPr>
            <a:r>
              <a:rPr lang="en-US" altLang="en-US" sz="4000" u="sng" dirty="0">
                <a:solidFill>
                  <a:schemeClr val="accent1"/>
                </a:solidFill>
                <a:latin typeface="Arabic Typesetting" panose="03020402040406030203" pitchFamily="66" charset="-78"/>
                <a:cs typeface="Arabic Typesetting" panose="03020402040406030203" pitchFamily="66" charset="-78"/>
              </a:rPr>
              <a:t>A</a:t>
            </a:r>
            <a:r>
              <a:rPr lang="en-US" altLang="en-US" sz="4000" dirty="0">
                <a:solidFill>
                  <a:schemeClr val="accent1"/>
                </a:solidFill>
                <a:latin typeface="Arabic Typesetting" panose="03020402040406030203" pitchFamily="66" charset="-78"/>
                <a:cs typeface="Arabic Typesetting" panose="03020402040406030203" pitchFamily="66" charset="-78"/>
              </a:rPr>
              <a:t>pical – </a:t>
            </a:r>
            <a:r>
              <a:rPr lang="en-US" altLang="en-US" sz="4000" u="sng" dirty="0">
                <a:solidFill>
                  <a:schemeClr val="accent1"/>
                </a:solidFill>
                <a:latin typeface="Arabic Typesetting" panose="03020402040406030203" pitchFamily="66" charset="-78"/>
                <a:cs typeface="Arabic Typesetting" panose="03020402040406030203" pitchFamily="66" charset="-78"/>
              </a:rPr>
              <a:t>A</a:t>
            </a:r>
            <a:r>
              <a:rPr lang="en-US" altLang="en-US" sz="4000" dirty="0">
                <a:solidFill>
                  <a:schemeClr val="accent1"/>
                </a:solidFill>
                <a:latin typeface="Arabic Typesetting" panose="03020402040406030203" pitchFamily="66" charset="-78"/>
                <a:cs typeface="Arabic Typesetting" panose="03020402040406030203" pitchFamily="66" charset="-78"/>
              </a:rPr>
              <a:t>way - Towards the Outside</a:t>
            </a:r>
          </a:p>
        </p:txBody>
      </p:sp>
      <p:sp>
        <p:nvSpPr>
          <p:cNvPr id="8" name="AutoShape 2" descr="habitus image">
            <a:extLst>
              <a:ext uri="{FF2B5EF4-FFF2-40B4-BE49-F238E27FC236}">
                <a16:creationId xmlns:a16="http://schemas.microsoft.com/office/drawing/2014/main" id="{000AD33D-7B2C-4519-A31A-509DD8A1F4E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0" name="Straight Connector 9">
            <a:extLst>
              <a:ext uri="{FF2B5EF4-FFF2-40B4-BE49-F238E27FC236}">
                <a16:creationId xmlns:a16="http://schemas.microsoft.com/office/drawing/2014/main" id="{95786C1F-E8C4-47A2-8BB5-116225D9A721}"/>
              </a:ext>
            </a:extLst>
          </p:cNvPr>
          <p:cNvCxnSpPr/>
          <p:nvPr/>
        </p:nvCxnSpPr>
        <p:spPr>
          <a:xfrm>
            <a:off x="4480120" y="3733800"/>
            <a:ext cx="30761"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F23CD843-C6D9-471C-BE33-9101F5AB5F37}"/>
              </a:ext>
            </a:extLst>
          </p:cNvPr>
          <p:cNvSpPr txBox="1">
            <a:spLocks noChangeArrowheads="1"/>
          </p:cNvSpPr>
          <p:nvPr/>
        </p:nvSpPr>
        <p:spPr bwMode="auto">
          <a:xfrm>
            <a:off x="1866900" y="5415507"/>
            <a:ext cx="5715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r>
              <a:rPr lang="en-US" altLang="en-US" sz="4000" u="sng" dirty="0">
                <a:solidFill>
                  <a:schemeClr val="accent1"/>
                </a:solidFill>
                <a:latin typeface="Arabic Typesetting" panose="03020402040406030203" pitchFamily="66" charset="-78"/>
                <a:cs typeface="Arabic Typesetting" panose="03020402040406030203" pitchFamily="66" charset="-78"/>
              </a:rPr>
              <a:t>B</a:t>
            </a:r>
            <a:r>
              <a:rPr lang="en-US" altLang="en-US" sz="4000" dirty="0">
                <a:solidFill>
                  <a:schemeClr val="accent1"/>
                </a:solidFill>
                <a:latin typeface="Arabic Typesetting" panose="03020402040406030203" pitchFamily="66" charset="-78"/>
                <a:cs typeface="Arabic Typesetting" panose="03020402040406030203" pitchFamily="66" charset="-78"/>
              </a:rPr>
              <a:t>asal – </a:t>
            </a:r>
            <a:r>
              <a:rPr lang="en-US" altLang="en-US" sz="4000" u="sng" dirty="0">
                <a:solidFill>
                  <a:schemeClr val="accent1"/>
                </a:solidFill>
                <a:latin typeface="Arabic Typesetting" panose="03020402040406030203" pitchFamily="66" charset="-78"/>
                <a:cs typeface="Arabic Typesetting" panose="03020402040406030203" pitchFamily="66" charset="-78"/>
              </a:rPr>
              <a:t>B</a:t>
            </a:r>
            <a:r>
              <a:rPr lang="en-US" altLang="en-US" sz="4000" dirty="0">
                <a:solidFill>
                  <a:schemeClr val="accent1"/>
                </a:solidFill>
                <a:latin typeface="Arabic Typesetting" panose="03020402040406030203" pitchFamily="66" charset="-78"/>
                <a:cs typeface="Arabic Typesetting" panose="03020402040406030203" pitchFamily="66" charset="-78"/>
              </a:rPr>
              <a:t>elow</a:t>
            </a:r>
          </a:p>
          <a:p>
            <a:pPr>
              <a:spcBef>
                <a:spcPct val="0"/>
              </a:spcBef>
              <a:buClrTx/>
              <a:buFontTx/>
              <a:buNone/>
            </a:pPr>
            <a:r>
              <a:rPr lang="en-US" altLang="en-US" sz="4000" u="sng" dirty="0">
                <a:solidFill>
                  <a:schemeClr val="accent1"/>
                </a:solidFill>
                <a:latin typeface="Arabic Typesetting" panose="03020402040406030203" pitchFamily="66" charset="-78"/>
                <a:cs typeface="Arabic Typesetting" panose="03020402040406030203" pitchFamily="66" charset="-78"/>
              </a:rPr>
              <a:t>A</a:t>
            </a:r>
            <a:r>
              <a:rPr lang="en-US" altLang="en-US" sz="4000" dirty="0">
                <a:solidFill>
                  <a:schemeClr val="accent1"/>
                </a:solidFill>
                <a:latin typeface="Arabic Typesetting" panose="03020402040406030203" pitchFamily="66" charset="-78"/>
                <a:cs typeface="Arabic Typesetting" panose="03020402040406030203" pitchFamily="66" charset="-78"/>
              </a:rPr>
              <a:t>pical – </a:t>
            </a:r>
            <a:r>
              <a:rPr lang="en-US" altLang="en-US" sz="4000" u="sng" dirty="0">
                <a:solidFill>
                  <a:schemeClr val="accent1"/>
                </a:solidFill>
                <a:latin typeface="Arabic Typesetting" panose="03020402040406030203" pitchFamily="66" charset="-78"/>
                <a:cs typeface="Arabic Typesetting" panose="03020402040406030203" pitchFamily="66" charset="-78"/>
              </a:rPr>
              <a:t>Abov</a:t>
            </a:r>
            <a:r>
              <a:rPr lang="en-US" altLang="en-US" sz="4000" dirty="0">
                <a:solidFill>
                  <a:schemeClr val="accent1"/>
                </a:solidFill>
                <a:latin typeface="Arabic Typesetting" panose="03020402040406030203" pitchFamily="66" charset="-78"/>
                <a:cs typeface="Arabic Typesetting" panose="03020402040406030203" pitchFamily="66" charset="-78"/>
              </a:rPr>
              <a:t>e</a:t>
            </a:r>
          </a:p>
        </p:txBody>
      </p:sp>
      <p:pic>
        <p:nvPicPr>
          <p:cNvPr id="14" name="Picture 13">
            <a:extLst>
              <a:ext uri="{FF2B5EF4-FFF2-40B4-BE49-F238E27FC236}">
                <a16:creationId xmlns:a16="http://schemas.microsoft.com/office/drawing/2014/main" id="{34405298-B51A-4567-9E7E-443D8D2FB4DC}"/>
              </a:ext>
            </a:extLst>
          </p:cNvPr>
          <p:cNvPicPr>
            <a:picLocks noChangeAspect="1"/>
          </p:cNvPicPr>
          <p:nvPr/>
        </p:nvPicPr>
        <p:blipFill rotWithShape="1">
          <a:blip r:embed="rId3">
            <a:extLst>
              <a:ext uri="{28A0092B-C50C-407E-A947-70E740481C1C}">
                <a14:useLocalDpi xmlns:a14="http://schemas.microsoft.com/office/drawing/2010/main" val="0"/>
              </a:ext>
            </a:extLst>
          </a:blip>
          <a:srcRect l="66192" t="57755"/>
          <a:stretch/>
        </p:blipFill>
        <p:spPr>
          <a:xfrm rot="16200000">
            <a:off x="2955247" y="987620"/>
            <a:ext cx="3538305" cy="5492360"/>
          </a:xfrm>
          <a:prstGeom prst="rect">
            <a:avLst/>
          </a:prstGeom>
        </p:spPr>
      </p:pic>
      <p:grpSp>
        <p:nvGrpSpPr>
          <p:cNvPr id="18" name="Group 17">
            <a:extLst>
              <a:ext uri="{FF2B5EF4-FFF2-40B4-BE49-F238E27FC236}">
                <a16:creationId xmlns:a16="http://schemas.microsoft.com/office/drawing/2014/main" id="{9C35F34D-60AB-4A82-AD4D-5927F860C05E}"/>
              </a:ext>
            </a:extLst>
          </p:cNvPr>
          <p:cNvGrpSpPr/>
          <p:nvPr/>
        </p:nvGrpSpPr>
        <p:grpSpPr>
          <a:xfrm>
            <a:off x="4114800" y="2713714"/>
            <a:ext cx="1219200" cy="715286"/>
            <a:chOff x="4114800" y="2713714"/>
            <a:chExt cx="1219200" cy="715286"/>
          </a:xfrm>
        </p:grpSpPr>
        <p:cxnSp>
          <p:nvCxnSpPr>
            <p:cNvPr id="16" name="Straight Connector 15">
              <a:extLst>
                <a:ext uri="{FF2B5EF4-FFF2-40B4-BE49-F238E27FC236}">
                  <a16:creationId xmlns:a16="http://schemas.microsoft.com/office/drawing/2014/main" id="{0236086D-FA51-4644-891C-BA2016EA5FAB}"/>
                </a:ext>
              </a:extLst>
            </p:cNvPr>
            <p:cNvCxnSpPr/>
            <p:nvPr/>
          </p:nvCxnSpPr>
          <p:spPr>
            <a:xfrm>
              <a:off x="4114800" y="2743200"/>
              <a:ext cx="76200" cy="68580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E308CD6E-17B3-4BF4-B3BE-F794DFECF14B}"/>
                </a:ext>
              </a:extLst>
            </p:cNvPr>
            <p:cNvCxnSpPr/>
            <p:nvPr/>
          </p:nvCxnSpPr>
          <p:spPr>
            <a:xfrm>
              <a:off x="5257800" y="2713714"/>
              <a:ext cx="76200" cy="68580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20770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additive="base">
                                        <p:cTn id="16"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7">
                                            <p:txEl>
                                              <p:pRg st="0" end="0"/>
                                            </p:txEl>
                                          </p:spTgt>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build="p"/>
      <p:bldP spid="7" grpId="1" build="allAtOnce"/>
      <p:bldP spid="12" grpId="0"/>
      <p:bldP spid="1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CE8BDD8B-2FBC-4CE0-868B-9CDCCF5BDF18}"/>
              </a:ext>
            </a:extLst>
          </p:cNvPr>
          <p:cNvGrpSpPr>
            <a:grpSpLocks/>
          </p:cNvGrpSpPr>
          <p:nvPr/>
        </p:nvGrpSpPr>
        <p:grpSpPr bwMode="auto">
          <a:xfrm>
            <a:off x="4572000" y="4005014"/>
            <a:ext cx="4082293" cy="2319586"/>
            <a:chOff x="4648200" y="3810000"/>
            <a:chExt cx="4162425" cy="2617788"/>
          </a:xfrm>
        </p:grpSpPr>
        <p:pic>
          <p:nvPicPr>
            <p:cNvPr id="34835" name="Picture 10" descr="adult">
              <a:extLst>
                <a:ext uri="{FF2B5EF4-FFF2-40B4-BE49-F238E27FC236}">
                  <a16:creationId xmlns:a16="http://schemas.microsoft.com/office/drawing/2014/main" id="{E2194B96-DEC1-4E0F-B6F2-1E659B20D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810000"/>
              <a:ext cx="416242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a:extLst>
                <a:ext uri="{FF2B5EF4-FFF2-40B4-BE49-F238E27FC236}">
                  <a16:creationId xmlns:a16="http://schemas.microsoft.com/office/drawing/2014/main" id="{DF3F0E21-F448-4371-B41B-1C6811E4CFAE}"/>
                </a:ext>
              </a:extLst>
            </p:cNvPr>
            <p:cNvSpPr/>
            <p:nvPr/>
          </p:nvSpPr>
          <p:spPr bwMode="auto">
            <a:xfrm>
              <a:off x="7848600" y="3810000"/>
              <a:ext cx="838200" cy="1371600"/>
            </a:xfrm>
            <a:prstGeom prst="roundRect">
              <a:avLst/>
            </a:prstGeom>
            <a:solidFill>
              <a:schemeClr val="accent4">
                <a:lumMod val="10000"/>
              </a:schemeClr>
            </a:solidFill>
            <a:ln w="9525" cap="flat" cmpd="sng" algn="ctr">
              <a:noFill/>
              <a:prstDash val="solid"/>
              <a:round/>
              <a:headEnd type="none" w="med" len="med"/>
              <a:tailEnd type="none" w="med" len="med"/>
            </a:ln>
            <a:effectLst/>
          </p:spPr>
          <p:txBody>
            <a:bodyPr/>
            <a:lstStyle/>
            <a:p>
              <a:pPr>
                <a:defRPr/>
              </a:pPr>
              <a:endParaRPr lang="en-US">
                <a:latin typeface="Arial" charset="0"/>
              </a:endParaRPr>
            </a:p>
          </p:txBody>
        </p:sp>
      </p:grpSp>
      <p:grpSp>
        <p:nvGrpSpPr>
          <p:cNvPr id="5" name="Group 14">
            <a:extLst>
              <a:ext uri="{FF2B5EF4-FFF2-40B4-BE49-F238E27FC236}">
                <a16:creationId xmlns:a16="http://schemas.microsoft.com/office/drawing/2014/main" id="{EA1D0776-88AB-4758-95E4-F8F0CB559E20}"/>
              </a:ext>
            </a:extLst>
          </p:cNvPr>
          <p:cNvGrpSpPr>
            <a:grpSpLocks/>
          </p:cNvGrpSpPr>
          <p:nvPr/>
        </p:nvGrpSpPr>
        <p:grpSpPr bwMode="auto">
          <a:xfrm>
            <a:off x="489707" y="4005014"/>
            <a:ext cx="3701294" cy="2319586"/>
            <a:chOff x="261938" y="3810000"/>
            <a:chExt cx="4081462" cy="2598738"/>
          </a:xfrm>
        </p:grpSpPr>
        <p:pic>
          <p:nvPicPr>
            <p:cNvPr id="34833" name="Picture 8" descr="Ochlerotatus sollicitans adult">
              <a:extLst>
                <a:ext uri="{FF2B5EF4-FFF2-40B4-BE49-F238E27FC236}">
                  <a16:creationId xmlns:a16="http://schemas.microsoft.com/office/drawing/2014/main" id="{70B4BB7C-B474-4835-9E5D-280E54D36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3810000"/>
              <a:ext cx="4081462"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id="{C5A23A0A-2B8A-401B-B317-4637A5A33DB3}"/>
                </a:ext>
              </a:extLst>
            </p:cNvPr>
            <p:cNvSpPr/>
            <p:nvPr/>
          </p:nvSpPr>
          <p:spPr bwMode="auto">
            <a:xfrm>
              <a:off x="1447800" y="3886200"/>
              <a:ext cx="2819400" cy="533400"/>
            </a:xfrm>
            <a:prstGeom prst="roundRect">
              <a:avLst/>
            </a:prstGeom>
            <a:solidFill>
              <a:schemeClr val="accent4">
                <a:lumMod val="10000"/>
              </a:schemeClr>
            </a:solidFill>
            <a:ln w="9525" cap="flat" cmpd="sng" algn="ctr">
              <a:noFill/>
              <a:prstDash val="solid"/>
              <a:round/>
              <a:headEnd type="none" w="med" len="med"/>
              <a:tailEnd type="none" w="med" len="med"/>
            </a:ln>
            <a:effectLst/>
          </p:spPr>
          <p:txBody>
            <a:bodyPr/>
            <a:lstStyle/>
            <a:p>
              <a:pPr>
                <a:defRPr/>
              </a:pPr>
              <a:endParaRPr lang="en-US">
                <a:latin typeface="Arial" charset="0"/>
              </a:endParaRPr>
            </a:p>
          </p:txBody>
        </p:sp>
      </p:grpSp>
      <p:grpSp>
        <p:nvGrpSpPr>
          <p:cNvPr id="34822" name="Group 13">
            <a:extLst>
              <a:ext uri="{FF2B5EF4-FFF2-40B4-BE49-F238E27FC236}">
                <a16:creationId xmlns:a16="http://schemas.microsoft.com/office/drawing/2014/main" id="{6B37584B-7226-448B-BE88-5CD250FCC24C}"/>
              </a:ext>
            </a:extLst>
          </p:cNvPr>
          <p:cNvGrpSpPr>
            <a:grpSpLocks/>
          </p:cNvGrpSpPr>
          <p:nvPr/>
        </p:nvGrpSpPr>
        <p:grpSpPr bwMode="auto">
          <a:xfrm>
            <a:off x="489706" y="1795145"/>
            <a:ext cx="3686175" cy="2133600"/>
            <a:chOff x="533400" y="1295400"/>
            <a:chExt cx="3686175" cy="2133600"/>
          </a:xfrm>
        </p:grpSpPr>
        <p:pic>
          <p:nvPicPr>
            <p:cNvPr id="34831" name="Picture 8" descr="Ochlerotatus taeniorhynchus larva">
              <a:extLst>
                <a:ext uri="{FF2B5EF4-FFF2-40B4-BE49-F238E27FC236}">
                  <a16:creationId xmlns:a16="http://schemas.microsoft.com/office/drawing/2014/main" id="{E566C3F1-868E-4B51-A54D-4BFDC7155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401"/>
            <a:stretch>
              <a:fillRect/>
            </a:stretch>
          </p:blipFill>
          <p:spPr bwMode="auto">
            <a:xfrm>
              <a:off x="533400" y="1295400"/>
              <a:ext cx="3686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extLst>
                <a:ext uri="{FF2B5EF4-FFF2-40B4-BE49-F238E27FC236}">
                  <a16:creationId xmlns:a16="http://schemas.microsoft.com/office/drawing/2014/main" id="{86A889D3-C0FA-4270-BAA9-4C0CC95DAE0E}"/>
                </a:ext>
              </a:extLst>
            </p:cNvPr>
            <p:cNvSpPr/>
            <p:nvPr/>
          </p:nvSpPr>
          <p:spPr bwMode="auto">
            <a:xfrm>
              <a:off x="2362200" y="1447800"/>
              <a:ext cx="1371600" cy="381000"/>
            </a:xfrm>
            <a:prstGeom prst="roundRect">
              <a:avLst/>
            </a:prstGeom>
            <a:solidFill>
              <a:schemeClr val="accent4">
                <a:lumMod val="10000"/>
              </a:schemeClr>
            </a:solidFill>
            <a:ln w="9525" cap="flat" cmpd="sng" algn="ctr">
              <a:noFill/>
              <a:prstDash val="solid"/>
              <a:round/>
              <a:headEnd type="none" w="med" len="med"/>
              <a:tailEnd type="none" w="med" len="med"/>
            </a:ln>
            <a:effectLst/>
          </p:spPr>
          <p:txBody>
            <a:bodyPr/>
            <a:lstStyle/>
            <a:p>
              <a:pPr>
                <a:defRPr/>
              </a:pPr>
              <a:endParaRPr lang="en-US">
                <a:latin typeface="Arial" charset="0"/>
              </a:endParaRPr>
            </a:p>
          </p:txBody>
        </p:sp>
      </p:grpSp>
      <p:sp>
        <p:nvSpPr>
          <p:cNvPr id="7" name="Rounded Rectangle 6">
            <a:extLst>
              <a:ext uri="{FF2B5EF4-FFF2-40B4-BE49-F238E27FC236}">
                <a16:creationId xmlns:a16="http://schemas.microsoft.com/office/drawing/2014/main" id="{7F3E213A-C91B-4462-97A1-3D27C4765D8B}"/>
              </a:ext>
            </a:extLst>
          </p:cNvPr>
          <p:cNvSpPr>
            <a:spLocks noChangeArrowheads="1"/>
          </p:cNvSpPr>
          <p:nvPr/>
        </p:nvSpPr>
        <p:spPr bwMode="auto">
          <a:xfrm rot="553620">
            <a:off x="1754718" y="2453164"/>
            <a:ext cx="689145" cy="1066800"/>
          </a:xfrm>
          <a:prstGeom prst="roundRect">
            <a:avLst>
              <a:gd name="adj" fmla="val 16667"/>
            </a:avLst>
          </a:prstGeom>
          <a:noFill/>
          <a:ln w="38100"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endParaRPr lang="en-US" altLang="en-US" sz="1800">
              <a:latin typeface="Arial" panose="020B0604020202020204" pitchFamily="34" charset="0"/>
            </a:endParaRPr>
          </a:p>
        </p:txBody>
      </p:sp>
      <p:sp>
        <p:nvSpPr>
          <p:cNvPr id="8" name="Rounded Rectangle 7">
            <a:extLst>
              <a:ext uri="{FF2B5EF4-FFF2-40B4-BE49-F238E27FC236}">
                <a16:creationId xmlns:a16="http://schemas.microsoft.com/office/drawing/2014/main" id="{AB031213-88B4-4CC8-9617-E90F75655C0D}"/>
              </a:ext>
            </a:extLst>
          </p:cNvPr>
          <p:cNvSpPr>
            <a:spLocks noChangeArrowheads="1"/>
          </p:cNvSpPr>
          <p:nvPr/>
        </p:nvSpPr>
        <p:spPr bwMode="auto">
          <a:xfrm rot="553620">
            <a:off x="1671942" y="4664202"/>
            <a:ext cx="633412" cy="1066800"/>
          </a:xfrm>
          <a:prstGeom prst="roundRect">
            <a:avLst>
              <a:gd name="adj" fmla="val 16667"/>
            </a:avLst>
          </a:prstGeom>
          <a:noFill/>
          <a:ln w="38100"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endParaRPr lang="en-US" altLang="en-US" sz="1800">
              <a:latin typeface="Arial" panose="020B0604020202020204" pitchFamily="34" charset="0"/>
            </a:endParaRPr>
          </a:p>
        </p:txBody>
      </p:sp>
      <p:sp>
        <p:nvSpPr>
          <p:cNvPr id="9" name="Rounded Rectangle 8">
            <a:extLst>
              <a:ext uri="{FF2B5EF4-FFF2-40B4-BE49-F238E27FC236}">
                <a16:creationId xmlns:a16="http://schemas.microsoft.com/office/drawing/2014/main" id="{06DBC327-41D0-4DCB-95A1-CD96CE9D6DB4}"/>
              </a:ext>
            </a:extLst>
          </p:cNvPr>
          <p:cNvSpPr>
            <a:spLocks noChangeArrowheads="1"/>
          </p:cNvSpPr>
          <p:nvPr/>
        </p:nvSpPr>
        <p:spPr bwMode="auto">
          <a:xfrm rot="553620">
            <a:off x="5240100" y="4944378"/>
            <a:ext cx="633412" cy="1074242"/>
          </a:xfrm>
          <a:prstGeom prst="roundRect">
            <a:avLst>
              <a:gd name="adj" fmla="val 16667"/>
            </a:avLst>
          </a:prstGeom>
          <a:noFill/>
          <a:ln w="38100"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endParaRPr lang="en-US" altLang="en-US" sz="1800">
              <a:latin typeface="Arial" panose="020B0604020202020204" pitchFamily="34" charset="0"/>
            </a:endParaRPr>
          </a:p>
        </p:txBody>
      </p:sp>
      <p:pic>
        <p:nvPicPr>
          <p:cNvPr id="10242" name="Picture 2" descr="http://fmel.ifas.ufl.edu/media/fmelifasufledu/key/genus/psorophora/columbiae/coladult3.JPG">
            <a:extLst>
              <a:ext uri="{FF2B5EF4-FFF2-40B4-BE49-F238E27FC236}">
                <a16:creationId xmlns:a16="http://schemas.microsoft.com/office/drawing/2014/main" id="{B72AB785-A8A0-42AB-9C10-8DA653BF2F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63"/>
          <a:stretch/>
        </p:blipFill>
        <p:spPr bwMode="auto">
          <a:xfrm>
            <a:off x="4572000" y="1795145"/>
            <a:ext cx="4251224" cy="4529455"/>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1B51FE60-C33E-4688-A2E6-97C0FD202DB1}"/>
              </a:ext>
            </a:extLst>
          </p:cNvPr>
          <p:cNvSpPr>
            <a:spLocks noChangeArrowheads="1"/>
          </p:cNvSpPr>
          <p:nvPr/>
        </p:nvSpPr>
        <p:spPr bwMode="auto">
          <a:xfrm rot="4168178">
            <a:off x="6077940" y="2758623"/>
            <a:ext cx="1375305" cy="2274280"/>
          </a:xfrm>
          <a:prstGeom prst="roundRect">
            <a:avLst>
              <a:gd name="adj" fmla="val 16667"/>
            </a:avLst>
          </a:prstGeom>
          <a:noFill/>
          <a:ln w="38100"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Char char="–"/>
              <a:defRPr>
                <a:solidFill>
                  <a:schemeClr val="tx1"/>
                </a:solidFill>
                <a:latin typeface="Calibri" panose="020F0502020204030204" pitchFamily="34" charset="0"/>
              </a:defRPr>
            </a:lvl4pPr>
            <a:lvl5pPr marL="2057400" indent="-228600">
              <a:spcBef>
                <a:spcPct val="20000"/>
              </a:spcBef>
              <a:buClr>
                <a:schemeClr val="hlink"/>
              </a:buClr>
              <a:buFont typeface="Wingdings" panose="05000000000000000000" pitchFamily="2" charset="2"/>
              <a:buChar char="§"/>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1200">
                <a:solidFill>
                  <a:schemeClr val="tx1"/>
                </a:solidFill>
                <a:latin typeface="Calibri" panose="020F0502020204030204" pitchFamily="34" charset="0"/>
              </a:defRPr>
            </a:lvl9pPr>
          </a:lstStyle>
          <a:p>
            <a:pPr>
              <a:spcBef>
                <a:spcPct val="0"/>
              </a:spcBef>
              <a:buClrTx/>
              <a:buFontTx/>
              <a:buNone/>
            </a:pPr>
            <a:endParaRPr lang="en-US" altLang="en-US" sz="1800">
              <a:latin typeface="Arial" panose="020B0604020202020204" pitchFamily="34" charset="0"/>
            </a:endParaRPr>
          </a:p>
        </p:txBody>
      </p:sp>
      <p:sp>
        <p:nvSpPr>
          <p:cNvPr id="24" name="Title 1">
            <a:extLst>
              <a:ext uri="{FF2B5EF4-FFF2-40B4-BE49-F238E27FC236}">
                <a16:creationId xmlns:a16="http://schemas.microsoft.com/office/drawing/2014/main" id="{D0FD725C-56CA-48AA-B3DE-85F118FE8286}"/>
              </a:ext>
            </a:extLst>
          </p:cNvPr>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atin typeface="Arabic Typesetting" panose="03020402040406030203" pitchFamily="66" charset="-78"/>
                <a:cs typeface="Arabic Typesetting" panose="03020402040406030203" pitchFamily="66" charset="-78"/>
              </a:rPr>
              <a:t>Identifying Characteristics</a:t>
            </a:r>
            <a:br>
              <a:rPr lang="en-US" sz="6600" dirty="0">
                <a:latin typeface="Arabic Typesetting" panose="03020402040406030203" pitchFamily="66" charset="-78"/>
                <a:cs typeface="Arabic Typesetting" panose="03020402040406030203" pitchFamily="66" charset="-78"/>
              </a:rPr>
            </a:br>
            <a:r>
              <a:rPr lang="en-US" dirty="0">
                <a:latin typeface="Arabic Typesetting" panose="03020402040406030203" pitchFamily="66" charset="-78"/>
                <a:cs typeface="Arabic Typesetting" panose="03020402040406030203" pitchFamily="66" charset="-78"/>
              </a:rPr>
              <a:t>Abdomen - Banding</a:t>
            </a:r>
          </a:p>
        </p:txBody>
      </p:sp>
    </p:spTree>
    <p:extLst>
      <p:ext uri="{BB962C8B-B14F-4D97-AF65-F5344CB8AC3E}">
        <p14:creationId xmlns:p14="http://schemas.microsoft.com/office/powerpoint/2010/main" val="180597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02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P spid="9" grpId="0" animBg="1" autoUpdateAnimBg="0"/>
      <p:bldP spid="9" grpId="1" animBg="1"/>
      <p:bldP spid="2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6E1E2-C9BB-47D0-B1CB-1BF82565395B}"/>
              </a:ext>
            </a:extLst>
          </p:cNvPr>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atin typeface="Arabic Typesetting" panose="03020402040406030203" pitchFamily="66" charset="-78"/>
                <a:cs typeface="Arabic Typesetting" panose="03020402040406030203" pitchFamily="66" charset="-78"/>
              </a:rPr>
              <a:t>Identifying Characteristics</a:t>
            </a:r>
            <a:br>
              <a:rPr lang="en-US" sz="6600" dirty="0">
                <a:latin typeface="Arabic Typesetting" panose="03020402040406030203" pitchFamily="66" charset="-78"/>
                <a:cs typeface="Arabic Typesetting" panose="03020402040406030203" pitchFamily="66" charset="-78"/>
              </a:rPr>
            </a:br>
            <a:r>
              <a:rPr lang="en-US" dirty="0">
                <a:latin typeface="Arabic Typesetting" panose="03020402040406030203" pitchFamily="66" charset="-78"/>
                <a:cs typeface="Arabic Typesetting" panose="03020402040406030203" pitchFamily="66" charset="-78"/>
              </a:rPr>
              <a:t>Abdomen - Shape</a:t>
            </a:r>
          </a:p>
        </p:txBody>
      </p:sp>
      <p:sp>
        <p:nvSpPr>
          <p:cNvPr id="5" name="Content Placeholder 4">
            <a:extLst>
              <a:ext uri="{FF2B5EF4-FFF2-40B4-BE49-F238E27FC236}">
                <a16:creationId xmlns:a16="http://schemas.microsoft.com/office/drawing/2014/main" id="{80254F49-439B-4C9A-BB7D-00741C4A5004}"/>
              </a:ext>
            </a:extLst>
          </p:cNvPr>
          <p:cNvSpPr>
            <a:spLocks noGrp="1"/>
          </p:cNvSpPr>
          <p:nvPr>
            <p:ph sz="half" idx="1"/>
          </p:nvPr>
        </p:nvSpPr>
        <p:spPr>
          <a:xfrm>
            <a:off x="502920" y="1904999"/>
            <a:ext cx="4038600" cy="4525963"/>
          </a:xfrm>
        </p:spPr>
        <p:txBody>
          <a:bodyPr>
            <a:noAutofit/>
          </a:bodyPr>
          <a:lstStyle/>
          <a:p>
            <a:pPr>
              <a:spcBef>
                <a:spcPts val="0"/>
              </a:spcBef>
            </a:pPr>
            <a:r>
              <a:rPr lang="en-US" sz="3200" dirty="0">
                <a:latin typeface="Arabic Typesetting" panose="03020402040406030203" pitchFamily="66" charset="-78"/>
                <a:cs typeface="Arabic Typesetting" panose="03020402040406030203" pitchFamily="66" charset="-78"/>
              </a:rPr>
              <a:t>Ano</a:t>
            </a:r>
            <a:r>
              <a:rPr lang="en-US" sz="3200" dirty="0">
                <a:solidFill>
                  <a:schemeClr val="accent5">
                    <a:lumMod val="20000"/>
                    <a:lumOff val="80000"/>
                  </a:schemeClr>
                </a:solidFill>
                <a:latin typeface="Arabic Typesetting" panose="03020402040406030203" pitchFamily="66" charset="-78"/>
                <a:cs typeface="Arabic Typesetting" panose="03020402040406030203" pitchFamily="66" charset="-78"/>
              </a:rPr>
              <a:t>phel</a:t>
            </a:r>
            <a:r>
              <a:rPr lang="en-US" sz="3200" dirty="0">
                <a:latin typeface="Arabic Typesetting" panose="03020402040406030203" pitchFamily="66" charset="-78"/>
                <a:cs typeface="Arabic Typesetting" panose="03020402040406030203" pitchFamily="66" charset="-78"/>
              </a:rPr>
              <a:t>es</a:t>
            </a:r>
          </a:p>
          <a:p>
            <a:pPr>
              <a:spcBef>
                <a:spcPts val="0"/>
              </a:spcBef>
            </a:pPr>
            <a:endParaRPr lang="en-US" sz="1800" dirty="0">
              <a:latin typeface="Arabic Typesetting" panose="03020402040406030203" pitchFamily="66" charset="-78"/>
              <a:cs typeface="Arabic Typesetting" panose="03020402040406030203" pitchFamily="66" charset="-78"/>
            </a:endParaRPr>
          </a:p>
          <a:p>
            <a:pPr>
              <a:spcBef>
                <a:spcPts val="0"/>
              </a:spcBef>
            </a:pPr>
            <a:r>
              <a:rPr lang="en-US" sz="3200" dirty="0">
                <a:solidFill>
                  <a:srgbClr val="FFFF00"/>
                </a:solidFill>
                <a:latin typeface="Arabic Typesetting" panose="03020402040406030203" pitchFamily="66" charset="-78"/>
                <a:cs typeface="Arabic Typesetting" panose="03020402040406030203" pitchFamily="66" charset="-78"/>
              </a:rPr>
              <a:t>C</a:t>
            </a:r>
            <a:r>
              <a:rPr lang="en-US" sz="3200" dirty="0">
                <a:latin typeface="Arabic Typesetting" panose="03020402040406030203" pitchFamily="66" charset="-78"/>
                <a:cs typeface="Arabic Typesetting" panose="03020402040406030203" pitchFamily="66" charset="-78"/>
              </a:rPr>
              <a:t>ulex</a:t>
            </a:r>
          </a:p>
          <a:p>
            <a:pPr>
              <a:spcBef>
                <a:spcPts val="0"/>
              </a:spcBef>
            </a:pPr>
            <a:r>
              <a:rPr lang="en-US" sz="3200" dirty="0" err="1">
                <a:solidFill>
                  <a:srgbClr val="FFFF00"/>
                </a:solidFill>
                <a:latin typeface="Arabic Typesetting" panose="03020402040406030203" pitchFamily="66" charset="-78"/>
                <a:cs typeface="Arabic Typesetting" panose="03020402040406030203" pitchFamily="66" charset="-78"/>
              </a:rPr>
              <a:t>C</a:t>
            </a:r>
            <a:r>
              <a:rPr lang="en-US" sz="3200" dirty="0" err="1">
                <a:latin typeface="Arabic Typesetting" panose="03020402040406030203" pitchFamily="66" charset="-78"/>
                <a:cs typeface="Arabic Typesetting" panose="03020402040406030203" pitchFamily="66" charset="-78"/>
              </a:rPr>
              <a:t>uliseta</a:t>
            </a:r>
            <a:endParaRPr lang="en-US" sz="3200" dirty="0">
              <a:latin typeface="Arabic Typesetting" panose="03020402040406030203" pitchFamily="66" charset="-78"/>
              <a:cs typeface="Arabic Typesetting" panose="03020402040406030203" pitchFamily="66" charset="-78"/>
            </a:endParaRPr>
          </a:p>
          <a:p>
            <a:pPr>
              <a:spcBef>
                <a:spcPts val="0"/>
              </a:spcBef>
            </a:pPr>
            <a:r>
              <a:rPr lang="en-US" sz="3200" dirty="0" err="1">
                <a:solidFill>
                  <a:srgbClr val="FFFF00"/>
                </a:solidFill>
                <a:latin typeface="Arabic Typesetting" panose="03020402040406030203" pitchFamily="66" charset="-78"/>
                <a:cs typeface="Arabic Typesetting" panose="03020402040406030203" pitchFamily="66" charset="-78"/>
              </a:rPr>
              <a:t>C</a:t>
            </a:r>
            <a:r>
              <a:rPr lang="en-US" sz="3200" dirty="0" err="1">
                <a:latin typeface="Arabic Typesetting" panose="03020402040406030203" pitchFamily="66" charset="-78"/>
                <a:cs typeface="Arabic Typesetting" panose="03020402040406030203" pitchFamily="66" charset="-78"/>
              </a:rPr>
              <a:t>oquillitedia</a:t>
            </a:r>
            <a:endParaRPr lang="en-US" sz="3200" dirty="0">
              <a:latin typeface="Arabic Typesetting" panose="03020402040406030203" pitchFamily="66" charset="-78"/>
              <a:cs typeface="Arabic Typesetting" panose="03020402040406030203" pitchFamily="66" charset="-78"/>
            </a:endParaRPr>
          </a:p>
          <a:p>
            <a:pPr>
              <a:spcBef>
                <a:spcPts val="0"/>
              </a:spcBef>
            </a:pPr>
            <a:r>
              <a:rPr lang="en-US" sz="3200" dirty="0" err="1">
                <a:solidFill>
                  <a:srgbClr val="FFFF00"/>
                </a:solidFill>
                <a:latin typeface="Arabic Typesetting" panose="03020402040406030203" pitchFamily="66" charset="-78"/>
                <a:cs typeface="Arabic Typesetting" panose="03020402040406030203" pitchFamily="66" charset="-78"/>
              </a:rPr>
              <a:t>O</a:t>
            </a:r>
            <a:r>
              <a:rPr lang="en-US" sz="3200" dirty="0" err="1">
                <a:latin typeface="Arabic Typesetting" panose="03020402040406030203" pitchFamily="66" charset="-78"/>
                <a:cs typeface="Arabic Typesetting" panose="03020402040406030203" pitchFamily="66" charset="-78"/>
              </a:rPr>
              <a:t>rthopodomyia</a:t>
            </a:r>
            <a:endParaRPr lang="en-US" sz="3200" dirty="0">
              <a:latin typeface="Arabic Typesetting" panose="03020402040406030203" pitchFamily="66" charset="-78"/>
              <a:cs typeface="Arabic Typesetting" panose="03020402040406030203" pitchFamily="66" charset="-78"/>
            </a:endParaRPr>
          </a:p>
          <a:p>
            <a:pPr>
              <a:spcBef>
                <a:spcPts val="0"/>
              </a:spcBef>
            </a:pPr>
            <a:r>
              <a:rPr lang="en-US" sz="3200" dirty="0" err="1">
                <a:solidFill>
                  <a:srgbClr val="FFFF00"/>
                </a:solidFill>
                <a:latin typeface="Arabic Typesetting" panose="03020402040406030203" pitchFamily="66" charset="-78"/>
                <a:cs typeface="Arabic Typesetting" panose="03020402040406030203" pitchFamily="66" charset="-78"/>
              </a:rPr>
              <a:t>U</a:t>
            </a:r>
            <a:r>
              <a:rPr lang="en-US" sz="3200" dirty="0" err="1">
                <a:latin typeface="Arabic Typesetting" panose="03020402040406030203" pitchFamily="66" charset="-78"/>
                <a:cs typeface="Arabic Typesetting" panose="03020402040406030203" pitchFamily="66" charset="-78"/>
              </a:rPr>
              <a:t>ranitaenia</a:t>
            </a:r>
            <a:endParaRPr lang="en-US" sz="3200" dirty="0">
              <a:latin typeface="Arabic Typesetting" panose="03020402040406030203" pitchFamily="66" charset="-78"/>
              <a:cs typeface="Arabic Typesetting" panose="03020402040406030203" pitchFamily="66" charset="-78"/>
            </a:endParaRPr>
          </a:p>
          <a:p>
            <a:pPr>
              <a:spcBef>
                <a:spcPts val="0"/>
              </a:spcBef>
            </a:pPr>
            <a:endParaRPr lang="en-US" sz="1800" dirty="0">
              <a:latin typeface="Arabic Typesetting" panose="03020402040406030203" pitchFamily="66" charset="-78"/>
              <a:cs typeface="Arabic Typesetting" panose="03020402040406030203" pitchFamily="66" charset="-78"/>
            </a:endParaRPr>
          </a:p>
          <a:p>
            <a:pPr>
              <a:spcBef>
                <a:spcPts val="0"/>
              </a:spcBef>
            </a:pPr>
            <a:r>
              <a:rPr lang="en-US" sz="3200" dirty="0" err="1">
                <a:solidFill>
                  <a:schemeClr val="accent6">
                    <a:lumMod val="75000"/>
                  </a:schemeClr>
                </a:solidFill>
                <a:latin typeface="Arabic Typesetting" panose="03020402040406030203" pitchFamily="66" charset="-78"/>
                <a:cs typeface="Arabic Typesetting" panose="03020402040406030203" pitchFamily="66" charset="-78"/>
              </a:rPr>
              <a:t>P</a:t>
            </a:r>
            <a:r>
              <a:rPr lang="en-US" sz="3200" dirty="0" err="1">
                <a:latin typeface="Arabic Typesetting" panose="03020402040406030203" pitchFamily="66" charset="-78"/>
                <a:cs typeface="Arabic Typesetting" panose="03020402040406030203" pitchFamily="66" charset="-78"/>
              </a:rPr>
              <a:t>sorophora</a:t>
            </a:r>
            <a:endParaRPr lang="en-US" sz="3200" dirty="0">
              <a:latin typeface="Arabic Typesetting" panose="03020402040406030203" pitchFamily="66" charset="-78"/>
              <a:cs typeface="Arabic Typesetting" panose="03020402040406030203" pitchFamily="66" charset="-78"/>
            </a:endParaRPr>
          </a:p>
          <a:p>
            <a:pPr>
              <a:spcBef>
                <a:spcPts val="0"/>
              </a:spcBef>
            </a:pPr>
            <a:r>
              <a:rPr lang="en-US" sz="3200" dirty="0">
                <a:solidFill>
                  <a:schemeClr val="accent6">
                    <a:lumMod val="75000"/>
                  </a:schemeClr>
                </a:solidFill>
                <a:latin typeface="Arabic Typesetting" panose="03020402040406030203" pitchFamily="66" charset="-78"/>
                <a:cs typeface="Arabic Typesetting" panose="03020402040406030203" pitchFamily="66" charset="-78"/>
              </a:rPr>
              <a:t>A</a:t>
            </a:r>
            <a:r>
              <a:rPr lang="en-US" sz="3200" dirty="0">
                <a:latin typeface="Arabic Typesetting" panose="03020402040406030203" pitchFamily="66" charset="-78"/>
                <a:cs typeface="Arabic Typesetting" panose="03020402040406030203" pitchFamily="66" charset="-78"/>
              </a:rPr>
              <a:t>edes</a:t>
            </a:r>
          </a:p>
        </p:txBody>
      </p:sp>
      <p:pic>
        <p:nvPicPr>
          <p:cNvPr id="9" name="Picture 8">
            <a:extLst>
              <a:ext uri="{FF2B5EF4-FFF2-40B4-BE49-F238E27FC236}">
                <a16:creationId xmlns:a16="http://schemas.microsoft.com/office/drawing/2014/main" id="{09E47AF7-FED3-483A-8F82-FF1FA63EE2E1}"/>
              </a:ext>
            </a:extLst>
          </p:cNvPr>
          <p:cNvPicPr>
            <a:picLocks noChangeAspect="1"/>
          </p:cNvPicPr>
          <p:nvPr/>
        </p:nvPicPr>
        <p:blipFill rotWithShape="1">
          <a:blip r:embed="rId2">
            <a:extLst>
              <a:ext uri="{28A0092B-C50C-407E-A947-70E740481C1C}">
                <a14:useLocalDpi xmlns:a14="http://schemas.microsoft.com/office/drawing/2010/main" val="0"/>
              </a:ext>
            </a:extLst>
          </a:blip>
          <a:srcRect l="5555" t="21929" r="66931" b="10234"/>
          <a:stretch/>
        </p:blipFill>
        <p:spPr>
          <a:xfrm rot="5400000">
            <a:off x="3695699" y="1219200"/>
            <a:ext cx="990601" cy="2209800"/>
          </a:xfrm>
          <a:prstGeom prst="rect">
            <a:avLst/>
          </a:prstGeom>
        </p:spPr>
      </p:pic>
      <p:cxnSp>
        <p:nvCxnSpPr>
          <p:cNvPr id="11" name="Straight Arrow Connector 10">
            <a:extLst>
              <a:ext uri="{FF2B5EF4-FFF2-40B4-BE49-F238E27FC236}">
                <a16:creationId xmlns:a16="http://schemas.microsoft.com/office/drawing/2014/main" id="{04FAA16D-5C37-4C4A-9A17-6893ED0AEB17}"/>
              </a:ext>
            </a:extLst>
          </p:cNvPr>
          <p:cNvCxnSpPr/>
          <p:nvPr/>
        </p:nvCxnSpPr>
        <p:spPr>
          <a:xfrm>
            <a:off x="5486400" y="2362200"/>
            <a:ext cx="8382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1517434A-F8F5-4507-9E77-087417830B1B}"/>
              </a:ext>
            </a:extLst>
          </p:cNvPr>
          <p:cNvSpPr txBox="1"/>
          <p:nvPr/>
        </p:nvSpPr>
        <p:spPr>
          <a:xfrm>
            <a:off x="6431279" y="2093267"/>
            <a:ext cx="2020105" cy="584775"/>
          </a:xfrm>
          <a:prstGeom prst="rect">
            <a:avLst/>
          </a:prstGeom>
          <a:noFill/>
        </p:spPr>
        <p:txBody>
          <a:bodyPr wrap="none" rtlCol="0">
            <a:spAutoFit/>
          </a:bodyPr>
          <a:lstStyle/>
          <a:p>
            <a:r>
              <a:rPr lang="en-US" sz="3200" dirty="0">
                <a:latin typeface="Arabic Typesetting" panose="03020402040406030203" pitchFamily="66" charset="-78"/>
                <a:cs typeface="Arabic Typesetting" panose="03020402040406030203" pitchFamily="66" charset="-78"/>
              </a:rPr>
              <a:t>Long “</a:t>
            </a:r>
            <a:r>
              <a:rPr lang="en-US" sz="3200" dirty="0" err="1">
                <a:solidFill>
                  <a:schemeClr val="accent1">
                    <a:lumMod val="20000"/>
                    <a:lumOff val="80000"/>
                  </a:schemeClr>
                </a:solidFill>
                <a:latin typeface="Arabic Typesetting" panose="03020402040406030203" pitchFamily="66" charset="-78"/>
                <a:cs typeface="Arabic Typesetting" panose="03020402040406030203" pitchFamily="66" charset="-78"/>
              </a:rPr>
              <a:t>Phel</a:t>
            </a:r>
            <a:r>
              <a:rPr lang="en-US" sz="3200" dirty="0">
                <a:latin typeface="Arabic Typesetting" panose="03020402040406030203" pitchFamily="66" charset="-78"/>
                <a:cs typeface="Arabic Typesetting" panose="03020402040406030203" pitchFamily="66" charset="-78"/>
              </a:rPr>
              <a:t>”-</a:t>
            </a:r>
            <a:r>
              <a:rPr lang="en-US" sz="3200" dirty="0" err="1">
                <a:latin typeface="Arabic Typesetting" panose="03020402040406030203" pitchFamily="66" charset="-78"/>
                <a:cs typeface="Arabic Typesetting" panose="03020402040406030203" pitchFamily="66" charset="-78"/>
              </a:rPr>
              <a:t>ers</a:t>
            </a:r>
            <a:endParaRPr lang="en-US" sz="3200" dirty="0">
              <a:latin typeface="Arabic Typesetting" panose="03020402040406030203" pitchFamily="66" charset="-78"/>
              <a:cs typeface="Arabic Typesetting" panose="03020402040406030203" pitchFamily="66" charset="-78"/>
            </a:endParaRPr>
          </a:p>
        </p:txBody>
      </p:sp>
      <p:pic>
        <p:nvPicPr>
          <p:cNvPr id="14" name="Picture 13">
            <a:extLst>
              <a:ext uri="{FF2B5EF4-FFF2-40B4-BE49-F238E27FC236}">
                <a16:creationId xmlns:a16="http://schemas.microsoft.com/office/drawing/2014/main" id="{A886D044-F9DB-4FEE-80F1-72C3B561B52A}"/>
              </a:ext>
            </a:extLst>
          </p:cNvPr>
          <p:cNvPicPr>
            <a:picLocks noChangeAspect="1"/>
          </p:cNvPicPr>
          <p:nvPr/>
        </p:nvPicPr>
        <p:blipFill rotWithShape="1">
          <a:blip r:embed="rId3">
            <a:extLst>
              <a:ext uri="{28A0092B-C50C-407E-A947-70E740481C1C}">
                <a14:useLocalDpi xmlns:a14="http://schemas.microsoft.com/office/drawing/2010/main" val="0"/>
              </a:ext>
            </a:extLst>
          </a:blip>
          <a:srcRect l="20834" t="7333" r="8333" b="18000"/>
          <a:stretch/>
        </p:blipFill>
        <p:spPr>
          <a:xfrm>
            <a:off x="3086100" y="2948625"/>
            <a:ext cx="2264245" cy="1864672"/>
          </a:xfrm>
          <a:prstGeom prst="rect">
            <a:avLst/>
          </a:prstGeom>
        </p:spPr>
      </p:pic>
      <p:cxnSp>
        <p:nvCxnSpPr>
          <p:cNvPr id="16" name="Straight Arrow Connector 15">
            <a:extLst>
              <a:ext uri="{FF2B5EF4-FFF2-40B4-BE49-F238E27FC236}">
                <a16:creationId xmlns:a16="http://schemas.microsoft.com/office/drawing/2014/main" id="{EC217C28-E266-4E3C-8269-4334503CCB94}"/>
              </a:ext>
            </a:extLst>
          </p:cNvPr>
          <p:cNvCxnSpPr>
            <a:cxnSpLocks/>
          </p:cNvCxnSpPr>
          <p:nvPr/>
        </p:nvCxnSpPr>
        <p:spPr>
          <a:xfrm>
            <a:off x="5486400" y="3962400"/>
            <a:ext cx="8382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5DDB31A4-4A8A-409B-80F1-C1DFDC2EA267}"/>
              </a:ext>
            </a:extLst>
          </p:cNvPr>
          <p:cNvSpPr txBox="1"/>
          <p:nvPr/>
        </p:nvSpPr>
        <p:spPr>
          <a:xfrm>
            <a:off x="6431279" y="3429000"/>
            <a:ext cx="2532873" cy="1569660"/>
          </a:xfrm>
          <a:prstGeom prst="rect">
            <a:avLst/>
          </a:prstGeom>
          <a:noFill/>
        </p:spPr>
        <p:txBody>
          <a:bodyPr wrap="none" rtlCol="0">
            <a:spAutoFit/>
          </a:bodyPr>
          <a:lstStyle/>
          <a:p>
            <a:r>
              <a:rPr lang="en-US" sz="3200" dirty="0">
                <a:solidFill>
                  <a:srgbClr val="FFFF00"/>
                </a:solidFill>
                <a:latin typeface="Arabic Typesetting" panose="03020402040406030203" pitchFamily="66" charset="-78"/>
                <a:cs typeface="Arabic Typesetting" panose="03020402040406030203" pitchFamily="66" charset="-78"/>
              </a:rPr>
              <a:t>Rounded</a:t>
            </a:r>
            <a:r>
              <a:rPr lang="en-US" sz="3200" dirty="0">
                <a:latin typeface="Arabic Typesetting" panose="03020402040406030203" pitchFamily="66" charset="-78"/>
                <a:cs typeface="Arabic Typesetting" panose="03020402040406030203" pitchFamily="66" charset="-78"/>
              </a:rPr>
              <a:t> Letters</a:t>
            </a:r>
          </a:p>
          <a:p>
            <a:r>
              <a:rPr lang="en-US" sz="3200" dirty="0">
                <a:latin typeface="Arabic Typesetting" panose="03020402040406030203" pitchFamily="66" charset="-78"/>
                <a:cs typeface="Arabic Typesetting" panose="03020402040406030203" pitchFamily="66" charset="-78"/>
              </a:rPr>
              <a:t>Equal </a:t>
            </a:r>
          </a:p>
          <a:p>
            <a:r>
              <a:rPr lang="en-US" sz="3200" dirty="0">
                <a:latin typeface="Arabic Typesetting" panose="03020402040406030203" pitchFamily="66" charset="-78"/>
                <a:cs typeface="Arabic Typesetting" panose="03020402040406030203" pitchFamily="66" charset="-78"/>
              </a:rPr>
              <a:t>Rounded Abdomens</a:t>
            </a:r>
          </a:p>
        </p:txBody>
      </p:sp>
      <p:pic>
        <p:nvPicPr>
          <p:cNvPr id="21" name="Picture 20">
            <a:extLst>
              <a:ext uri="{FF2B5EF4-FFF2-40B4-BE49-F238E27FC236}">
                <a16:creationId xmlns:a16="http://schemas.microsoft.com/office/drawing/2014/main" id="{13F87E9D-9CA6-4E07-AF73-B699C53139AF}"/>
              </a:ext>
            </a:extLst>
          </p:cNvPr>
          <p:cNvPicPr>
            <a:picLocks noChangeAspect="1"/>
          </p:cNvPicPr>
          <p:nvPr/>
        </p:nvPicPr>
        <p:blipFill rotWithShape="1">
          <a:blip r:embed="rId4">
            <a:extLst>
              <a:ext uri="{28A0092B-C50C-407E-A947-70E740481C1C}">
                <a14:useLocalDpi xmlns:a14="http://schemas.microsoft.com/office/drawing/2010/main" val="0"/>
              </a:ext>
            </a:extLst>
          </a:blip>
          <a:srcRect l="15165" t="26301" r="21209" b="23699"/>
          <a:stretch/>
        </p:blipFill>
        <p:spPr>
          <a:xfrm>
            <a:off x="3086101" y="4942521"/>
            <a:ext cx="2264244" cy="1858962"/>
          </a:xfrm>
          <a:prstGeom prst="rect">
            <a:avLst/>
          </a:prstGeom>
        </p:spPr>
      </p:pic>
      <p:cxnSp>
        <p:nvCxnSpPr>
          <p:cNvPr id="22" name="Straight Arrow Connector 21">
            <a:extLst>
              <a:ext uri="{FF2B5EF4-FFF2-40B4-BE49-F238E27FC236}">
                <a16:creationId xmlns:a16="http://schemas.microsoft.com/office/drawing/2014/main" id="{8CA6509F-87D8-4675-B00B-234BE8A0E07D}"/>
              </a:ext>
            </a:extLst>
          </p:cNvPr>
          <p:cNvCxnSpPr>
            <a:cxnSpLocks/>
          </p:cNvCxnSpPr>
          <p:nvPr/>
        </p:nvCxnSpPr>
        <p:spPr>
          <a:xfrm>
            <a:off x="5486400" y="5851682"/>
            <a:ext cx="8382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55322C11-A517-47C9-8BF2-2A8CEE127208}"/>
              </a:ext>
            </a:extLst>
          </p:cNvPr>
          <p:cNvSpPr txBox="1"/>
          <p:nvPr/>
        </p:nvSpPr>
        <p:spPr>
          <a:xfrm>
            <a:off x="6460655" y="5620849"/>
            <a:ext cx="2375779" cy="584775"/>
          </a:xfrm>
          <a:prstGeom prst="rect">
            <a:avLst/>
          </a:prstGeom>
          <a:noFill/>
        </p:spPr>
        <p:txBody>
          <a:bodyPr wrap="none" rtlCol="0">
            <a:spAutoFit/>
          </a:bodyPr>
          <a:lstStyle/>
          <a:p>
            <a:r>
              <a:rPr lang="en-US" sz="3200" u="sng" dirty="0">
                <a:solidFill>
                  <a:schemeClr val="accent6">
                    <a:lumMod val="75000"/>
                  </a:schemeClr>
                </a:solidFill>
                <a:latin typeface="Arabic Typesetting" panose="03020402040406030203" pitchFamily="66" charset="-78"/>
                <a:cs typeface="Arabic Typesetting" panose="03020402040406030203" pitchFamily="66" charset="-78"/>
              </a:rPr>
              <a:t>P</a:t>
            </a:r>
            <a:r>
              <a:rPr lang="en-US" sz="3200" dirty="0">
                <a:latin typeface="Arabic Typesetting" panose="03020402040406030203" pitchFamily="66" charset="-78"/>
                <a:cs typeface="Arabic Typesetting" panose="03020402040406030203" pitchFamily="66" charset="-78"/>
              </a:rPr>
              <a:t>ointed </a:t>
            </a:r>
            <a:r>
              <a:rPr lang="en-US" sz="3200" u="sng" dirty="0">
                <a:solidFill>
                  <a:schemeClr val="accent6">
                    <a:lumMod val="75000"/>
                  </a:schemeClr>
                </a:solidFill>
                <a:latin typeface="Arabic Typesetting" panose="03020402040406030203" pitchFamily="66" charset="-78"/>
                <a:cs typeface="Arabic Typesetting" panose="03020402040406030203" pitchFamily="66" charset="-78"/>
              </a:rPr>
              <a:t>A</a:t>
            </a:r>
            <a:r>
              <a:rPr lang="en-US" sz="3200" dirty="0">
                <a:latin typeface="Arabic Typesetting" panose="03020402040406030203" pitchFamily="66" charset="-78"/>
                <a:cs typeface="Arabic Typesetting" panose="03020402040406030203" pitchFamily="66" charset="-78"/>
              </a:rPr>
              <a:t>bdomens</a:t>
            </a:r>
          </a:p>
        </p:txBody>
      </p:sp>
    </p:spTree>
    <p:extLst>
      <p:ext uri="{BB962C8B-B14F-4D97-AF65-F5344CB8AC3E}">
        <p14:creationId xmlns:p14="http://schemas.microsoft.com/office/powerpoint/2010/main" val="1686284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428DC-F0CA-49F8-A728-1E3225569690}"/>
              </a:ext>
            </a:extLst>
          </p:cNvPr>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Mosquito Borne Diseases</a:t>
            </a:r>
          </a:p>
        </p:txBody>
      </p:sp>
      <p:pic>
        <p:nvPicPr>
          <p:cNvPr id="8" name="Picture 7">
            <a:extLst>
              <a:ext uri="{FF2B5EF4-FFF2-40B4-BE49-F238E27FC236}">
                <a16:creationId xmlns:a16="http://schemas.microsoft.com/office/drawing/2014/main" id="{C3EE8327-8887-4034-A395-A9C64AA56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1417638"/>
            <a:ext cx="5105400" cy="4993056"/>
          </a:xfrm>
          <a:prstGeom prst="rect">
            <a:avLst/>
          </a:prstGeom>
        </p:spPr>
      </p:pic>
    </p:spTree>
    <p:extLst>
      <p:ext uri="{BB962C8B-B14F-4D97-AF65-F5344CB8AC3E}">
        <p14:creationId xmlns:p14="http://schemas.microsoft.com/office/powerpoint/2010/main" val="1117392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8229600" cy="1143000"/>
          </a:xfrm>
        </p:spPr>
        <p:txBody>
          <a:bodyPr>
            <a:normAutofit/>
          </a:bodyPr>
          <a:lstStyle/>
          <a:p>
            <a:r>
              <a:rPr lang="en-US" sz="6600" dirty="0">
                <a:latin typeface="Arabic Typesetting" panose="03020402040406030203" pitchFamily="66" charset="-78"/>
                <a:cs typeface="Arabic Typesetting" panose="03020402040406030203" pitchFamily="66" charset="-78"/>
              </a:rPr>
              <a:t>Threats Posed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990600"/>
            <a:ext cx="2113668" cy="2819400"/>
          </a:xfrm>
          <a:prstGeom prst="rect">
            <a:avLst/>
          </a:prstGeom>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18" y="3886200"/>
            <a:ext cx="21145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95600" y="1905000"/>
            <a:ext cx="5257800" cy="4801314"/>
          </a:xfrm>
          <a:prstGeom prst="rect">
            <a:avLst/>
          </a:prstGeom>
          <a:noFill/>
        </p:spPr>
        <p:txBody>
          <a:bodyPr wrap="square" rtlCol="0">
            <a:spAutoFit/>
          </a:bodyPr>
          <a:lstStyle/>
          <a:p>
            <a:r>
              <a:rPr lang="en-US" dirty="0"/>
              <a:t>•  Nuisance Levels</a:t>
            </a:r>
          </a:p>
          <a:p>
            <a:endParaRPr lang="en-US" dirty="0"/>
          </a:p>
          <a:p>
            <a:r>
              <a:rPr lang="en-US" dirty="0"/>
              <a:t>•  Disease Potential	</a:t>
            </a:r>
          </a:p>
          <a:p>
            <a:endParaRPr lang="en-US" dirty="0"/>
          </a:p>
          <a:p>
            <a:r>
              <a:rPr lang="en-US" dirty="0"/>
              <a:t>	-  West Nile Virus</a:t>
            </a:r>
          </a:p>
          <a:p>
            <a:r>
              <a:rPr lang="en-US" dirty="0"/>
              <a:t>	-  Eastern Equine Encephalitis</a:t>
            </a:r>
          </a:p>
          <a:p>
            <a:r>
              <a:rPr lang="en-US" dirty="0"/>
              <a:t>	-  Dog Heartworm</a:t>
            </a:r>
          </a:p>
          <a:p>
            <a:endParaRPr lang="en-US" dirty="0"/>
          </a:p>
          <a:p>
            <a:r>
              <a:rPr lang="en-US" dirty="0"/>
              <a:t>	-  LaCrosse Encephalitis</a:t>
            </a:r>
          </a:p>
          <a:p>
            <a:r>
              <a:rPr lang="en-US" dirty="0"/>
              <a:t>	-  St. Louis Encephalitis</a:t>
            </a:r>
          </a:p>
          <a:p>
            <a:r>
              <a:rPr lang="en-US" dirty="0"/>
              <a:t>	-  Chikungunya</a:t>
            </a:r>
          </a:p>
          <a:p>
            <a:endParaRPr lang="en-US" dirty="0"/>
          </a:p>
          <a:p>
            <a:r>
              <a:rPr lang="en-US" dirty="0"/>
              <a:t>	-  Malaria</a:t>
            </a:r>
          </a:p>
          <a:p>
            <a:r>
              <a:rPr lang="en-US" dirty="0"/>
              <a:t>	-  Dengue Fever</a:t>
            </a:r>
          </a:p>
          <a:p>
            <a:r>
              <a:rPr lang="en-US" dirty="0"/>
              <a:t>	-  Yellow Fever</a:t>
            </a:r>
          </a:p>
          <a:p>
            <a:endParaRPr lang="en-US" dirty="0"/>
          </a:p>
          <a:p>
            <a:r>
              <a:rPr lang="en-US" dirty="0"/>
              <a:t>		</a:t>
            </a:r>
          </a:p>
        </p:txBody>
      </p:sp>
      <p:sp>
        <p:nvSpPr>
          <p:cNvPr id="3" name="TextBox 2">
            <a:extLst>
              <a:ext uri="{FF2B5EF4-FFF2-40B4-BE49-F238E27FC236}">
                <a16:creationId xmlns:a16="http://schemas.microsoft.com/office/drawing/2014/main" id="{D0406DCB-3CF5-458C-8D7A-3851573E125E}"/>
              </a:ext>
            </a:extLst>
          </p:cNvPr>
          <p:cNvSpPr txBox="1"/>
          <p:nvPr/>
        </p:nvSpPr>
        <p:spPr>
          <a:xfrm>
            <a:off x="6934200" y="4572000"/>
            <a:ext cx="1330814" cy="584775"/>
          </a:xfrm>
          <a:prstGeom prst="rect">
            <a:avLst/>
          </a:prstGeom>
          <a:noFill/>
        </p:spPr>
        <p:txBody>
          <a:bodyPr wrap="none" rtlCol="0">
            <a:spAutoFit/>
          </a:bodyPr>
          <a:lstStyle/>
          <a:p>
            <a:r>
              <a:rPr lang="en-US" sz="3200" dirty="0">
                <a:solidFill>
                  <a:srgbClr val="FF0000"/>
                </a:solidFill>
              </a:rPr>
              <a:t>ZIKA!!!</a:t>
            </a:r>
          </a:p>
        </p:txBody>
      </p:sp>
    </p:spTree>
    <p:extLst>
      <p:ext uri="{BB962C8B-B14F-4D97-AF65-F5344CB8AC3E}">
        <p14:creationId xmlns:p14="http://schemas.microsoft.com/office/powerpoint/2010/main" val="324315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additive="base">
                                        <p:cTn id="7"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anim calcmode="lin" valueType="num">
                                      <p:cBhvr additive="base">
                                        <p:cTn id="11"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
                                            <p:txEl>
                                              <p:pRg st="5" end="5"/>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anim calcmode="lin" valueType="num">
                                      <p:cBhvr additive="base">
                                        <p:cTn id="15"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anim calcmode="lin" valueType="num">
                                      <p:cBhvr additive="base">
                                        <p:cTn id="21" dur="500" fill="hold"/>
                                        <p:tgtEl>
                                          <p:spTgt spid="7">
                                            <p:txEl>
                                              <p:pRg st="8" end="8"/>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7">
                                            <p:txEl>
                                              <p:pRg st="8" end="8"/>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anim calcmode="lin" valueType="num">
                                      <p:cBhvr additive="base">
                                        <p:cTn id="25" dur="500" fill="hold"/>
                                        <p:tgtEl>
                                          <p:spTgt spid="7">
                                            <p:txEl>
                                              <p:pRg st="9" end="9"/>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9" end="9"/>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anim calcmode="lin" valueType="num">
                                      <p:cBhvr additive="base">
                                        <p:cTn id="29" dur="500" fill="hold"/>
                                        <p:tgtEl>
                                          <p:spTgt spid="7">
                                            <p:txEl>
                                              <p:pRg st="10" end="1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anim calcmode="lin" valueType="num">
                                      <p:cBhvr additive="base">
                                        <p:cTn id="35" dur="500" fill="hold"/>
                                        <p:tgtEl>
                                          <p:spTgt spid="7">
                                            <p:txEl>
                                              <p:pRg st="12" end="12"/>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7">
                                            <p:txEl>
                                              <p:pRg st="12" end="12"/>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7">
                                            <p:txEl>
                                              <p:pRg st="13" end="13"/>
                                            </p:txEl>
                                          </p:spTgt>
                                        </p:tgtEl>
                                        <p:attrNameLst>
                                          <p:attrName>style.visibility</p:attrName>
                                        </p:attrNameLst>
                                      </p:cBhvr>
                                      <p:to>
                                        <p:strVal val="visible"/>
                                      </p:to>
                                    </p:set>
                                    <p:anim calcmode="lin" valueType="num">
                                      <p:cBhvr additive="base">
                                        <p:cTn id="39" dur="500" fill="hold"/>
                                        <p:tgtEl>
                                          <p:spTgt spid="7">
                                            <p:txEl>
                                              <p:pRg st="13" end="13"/>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7">
                                            <p:txEl>
                                              <p:pRg st="13" end="13"/>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7">
                                            <p:txEl>
                                              <p:pRg st="14" end="14"/>
                                            </p:txEl>
                                          </p:spTgt>
                                        </p:tgtEl>
                                        <p:attrNameLst>
                                          <p:attrName>style.visibility</p:attrName>
                                        </p:attrNameLst>
                                      </p:cBhvr>
                                      <p:to>
                                        <p:strVal val="visible"/>
                                      </p:to>
                                    </p:set>
                                    <p:anim calcmode="lin" valueType="num">
                                      <p:cBhvr additive="base">
                                        <p:cTn id="43" dur="500" fill="hold"/>
                                        <p:tgtEl>
                                          <p:spTgt spid="7">
                                            <p:txEl>
                                              <p:pRg st="14" end="14"/>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Transmission Cycle</a:t>
            </a:r>
          </a:p>
        </p:txBody>
      </p:sp>
      <p:pic>
        <p:nvPicPr>
          <p:cNvPr id="4098" name="Picture 2" descr="http://www.vetmed.wisc.edu/WNV/images/WNV_Cycl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353175"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788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Integrated Pest Management</a:t>
            </a:r>
          </a:p>
        </p:txBody>
      </p:sp>
      <p:sp>
        <p:nvSpPr>
          <p:cNvPr id="13" name="TextBox 12"/>
          <p:cNvSpPr txBox="1"/>
          <p:nvPr/>
        </p:nvSpPr>
        <p:spPr>
          <a:xfrm>
            <a:off x="3238140" y="1636935"/>
            <a:ext cx="2667718" cy="2246769"/>
          </a:xfrm>
          <a:prstGeom prst="rect">
            <a:avLst/>
          </a:prstGeom>
          <a:noFill/>
        </p:spPr>
        <p:txBody>
          <a:bodyPr wrap="none" rtlCol="0">
            <a:spAutoFit/>
          </a:bodyPr>
          <a:lstStyle/>
          <a:p>
            <a:pPr algn="ctr"/>
            <a:r>
              <a:rPr lang="en-US" sz="2800" dirty="0">
                <a:latin typeface="Arabic Typesetting" panose="03020402040406030203" pitchFamily="66" charset="-78"/>
                <a:cs typeface="Arabic Typesetting" panose="03020402040406030203" pitchFamily="66" charset="-78"/>
              </a:rPr>
              <a:t>Outreach and Education</a:t>
            </a:r>
          </a:p>
          <a:p>
            <a:pPr algn="ctr"/>
            <a:r>
              <a:rPr lang="en-US" sz="2800" dirty="0">
                <a:latin typeface="Arabic Typesetting" panose="03020402040406030203" pitchFamily="66" charset="-78"/>
                <a:cs typeface="Arabic Typesetting" panose="03020402040406030203" pitchFamily="66" charset="-78"/>
              </a:rPr>
              <a:t>Surveillance</a:t>
            </a:r>
          </a:p>
          <a:p>
            <a:pPr algn="ctr"/>
            <a:r>
              <a:rPr lang="en-US" sz="2800" dirty="0">
                <a:latin typeface="Arabic Typesetting" panose="03020402040406030203" pitchFamily="66" charset="-78"/>
                <a:cs typeface="Arabic Typesetting" panose="03020402040406030203" pitchFamily="66" charset="-78"/>
              </a:rPr>
              <a:t>Source Reduction</a:t>
            </a:r>
          </a:p>
          <a:p>
            <a:pPr algn="ctr"/>
            <a:r>
              <a:rPr lang="en-US" sz="2800" dirty="0" err="1">
                <a:latin typeface="Arabic Typesetting" panose="03020402040406030203" pitchFamily="66" charset="-78"/>
                <a:cs typeface="Arabic Typesetting" panose="03020402040406030203" pitchFamily="66" charset="-78"/>
              </a:rPr>
              <a:t>Larvaciding</a:t>
            </a:r>
            <a:endParaRPr lang="en-US" sz="2800" dirty="0">
              <a:latin typeface="Arabic Typesetting" panose="03020402040406030203" pitchFamily="66" charset="-78"/>
              <a:cs typeface="Arabic Typesetting" panose="03020402040406030203" pitchFamily="66" charset="-78"/>
            </a:endParaRPr>
          </a:p>
          <a:p>
            <a:pPr algn="ctr"/>
            <a:r>
              <a:rPr lang="en-US" sz="2800" dirty="0" err="1">
                <a:latin typeface="Arabic Typesetting" panose="03020402040406030203" pitchFamily="66" charset="-78"/>
                <a:cs typeface="Arabic Typesetting" panose="03020402040406030203" pitchFamily="66" charset="-78"/>
              </a:rPr>
              <a:t>Adulticiding</a:t>
            </a:r>
            <a:endParaRPr lang="en-US" sz="2800" dirty="0">
              <a:latin typeface="Arabic Typesetting" panose="03020402040406030203" pitchFamily="66" charset="-78"/>
              <a:cs typeface="Arabic Typesetting" panose="03020402040406030203" pitchFamily="66"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2180659"/>
            <a:ext cx="2057400" cy="1543050"/>
          </a:xfrm>
          <a:prstGeom prst="rect">
            <a:avLst/>
          </a:prstGeom>
          <a:ln w="19050">
            <a:solidFill>
              <a:schemeClr val="tx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405" y="2156275"/>
            <a:ext cx="2133600" cy="1600200"/>
          </a:xfrm>
          <a:prstGeom prst="rect">
            <a:avLst/>
          </a:prstGeom>
          <a:ln w="19050">
            <a:solidFill>
              <a:schemeClr val="tx1"/>
            </a:solidFill>
          </a:ln>
        </p:spPr>
      </p:pic>
      <p:pic>
        <p:nvPicPr>
          <p:cNvPr id="15" name="Picture 5" descr="OM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425264"/>
            <a:ext cx="2743200" cy="183084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3736" y="4103001"/>
            <a:ext cx="1856527" cy="2475369"/>
          </a:xfrm>
          <a:prstGeom prst="rect">
            <a:avLst/>
          </a:prstGeom>
          <a:ln w="19050">
            <a:solidFill>
              <a:schemeClr val="tx1"/>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598" y="4425263"/>
            <a:ext cx="2434629" cy="1830841"/>
          </a:xfrm>
          <a:prstGeom prst="rect">
            <a:avLst/>
          </a:prstGeom>
          <a:ln w="19050">
            <a:solidFill>
              <a:schemeClr val="tx1"/>
            </a:solidFill>
          </a:ln>
        </p:spPr>
      </p:pic>
    </p:spTree>
    <p:extLst>
      <p:ext uri="{BB962C8B-B14F-4D97-AF65-F5344CB8AC3E}">
        <p14:creationId xmlns:p14="http://schemas.microsoft.com/office/powerpoint/2010/main" val="1479225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990600"/>
            <a:ext cx="1989384" cy="154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1178" y="1149377"/>
            <a:ext cx="5841407" cy="2031325"/>
          </a:xfrm>
          <a:prstGeom prst="rect">
            <a:avLst/>
          </a:prstGeom>
          <a:noFill/>
        </p:spPr>
        <p:txBody>
          <a:bodyPr wrap="none" rtlCol="0">
            <a:spAutoFit/>
          </a:bodyPr>
          <a:lstStyle/>
          <a:p>
            <a:r>
              <a:rPr lang="en-US" dirty="0"/>
              <a:t>•  70-80% people non-symptomatic</a:t>
            </a:r>
          </a:p>
          <a:p>
            <a:r>
              <a:rPr lang="en-US" dirty="0"/>
              <a:t>•  20-30% people have fever, mild flu</a:t>
            </a:r>
          </a:p>
          <a:p>
            <a:r>
              <a:rPr lang="en-US" dirty="0"/>
              <a:t>•  Less than 1% have severe symptoms</a:t>
            </a:r>
          </a:p>
          <a:p>
            <a:endParaRPr lang="en-US" dirty="0"/>
          </a:p>
          <a:p>
            <a:r>
              <a:rPr lang="en-US" dirty="0"/>
              <a:t>•  Can affect Horses if not vaccinated</a:t>
            </a:r>
          </a:p>
          <a:p>
            <a:r>
              <a:rPr lang="en-US" dirty="0"/>
              <a:t>•  Symptoms:  stumbling, impaired coordination, weak limbs</a:t>
            </a:r>
          </a:p>
          <a:p>
            <a:r>
              <a:rPr lang="en-US" dirty="0"/>
              <a:t>    </a:t>
            </a:r>
            <a:r>
              <a:rPr lang="en-US" u="sng" dirty="0"/>
              <a:t>extremely high fever </a:t>
            </a:r>
            <a:r>
              <a:rPr lang="en-US" dirty="0"/>
              <a:t>with quick onset.</a:t>
            </a:r>
          </a:p>
        </p:txBody>
      </p:sp>
      <p:sp>
        <p:nvSpPr>
          <p:cNvPr id="11" name="TextBox 10"/>
          <p:cNvSpPr txBox="1"/>
          <p:nvPr/>
        </p:nvSpPr>
        <p:spPr>
          <a:xfrm>
            <a:off x="409669" y="304800"/>
            <a:ext cx="2986715" cy="830997"/>
          </a:xfrm>
          <a:prstGeom prst="rect">
            <a:avLst/>
          </a:prstGeom>
          <a:noFill/>
        </p:spPr>
        <p:txBody>
          <a:bodyPr wrap="none" rtlCol="0">
            <a:spAutoFit/>
          </a:bodyPr>
          <a:lstStyle/>
          <a:p>
            <a:r>
              <a:rPr lang="en-US" sz="4800" dirty="0">
                <a:latin typeface="Arabic Typesetting" panose="03020402040406030203" pitchFamily="66" charset="-78"/>
                <a:cs typeface="Arabic Typesetting" panose="03020402040406030203" pitchFamily="66" charset="-78"/>
              </a:rPr>
              <a:t>West Nile Virus</a:t>
            </a:r>
          </a:p>
        </p:txBody>
      </p:sp>
      <p:cxnSp>
        <p:nvCxnSpPr>
          <p:cNvPr id="7" name="Straight Connector 6"/>
          <p:cNvCxnSpPr/>
          <p:nvPr/>
        </p:nvCxnSpPr>
        <p:spPr>
          <a:xfrm>
            <a:off x="214286" y="3429000"/>
            <a:ext cx="86249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2511" y="3701294"/>
            <a:ext cx="5033750" cy="830997"/>
          </a:xfrm>
          <a:prstGeom prst="rect">
            <a:avLst/>
          </a:prstGeom>
          <a:noFill/>
        </p:spPr>
        <p:txBody>
          <a:bodyPr wrap="none" rtlCol="0">
            <a:spAutoFit/>
          </a:bodyPr>
          <a:lstStyle/>
          <a:p>
            <a:r>
              <a:rPr lang="en-US" sz="4800" dirty="0">
                <a:latin typeface="Arabic Typesetting" panose="03020402040406030203" pitchFamily="66" charset="-78"/>
                <a:cs typeface="Arabic Typesetting" panose="03020402040406030203" pitchFamily="66" charset="-78"/>
              </a:rPr>
              <a:t>Eastern Equine Encephalitis</a:t>
            </a:r>
          </a:p>
        </p:txBody>
      </p:sp>
      <p:sp>
        <p:nvSpPr>
          <p:cNvPr id="15" name="TextBox 14"/>
          <p:cNvSpPr txBox="1"/>
          <p:nvPr/>
        </p:nvSpPr>
        <p:spPr>
          <a:xfrm>
            <a:off x="409669" y="4384586"/>
            <a:ext cx="5952014" cy="1754326"/>
          </a:xfrm>
          <a:prstGeom prst="rect">
            <a:avLst/>
          </a:prstGeom>
          <a:noFill/>
        </p:spPr>
        <p:txBody>
          <a:bodyPr wrap="none" rtlCol="0">
            <a:spAutoFit/>
          </a:bodyPr>
          <a:lstStyle/>
          <a:p>
            <a:r>
              <a:rPr lang="en-US" dirty="0"/>
              <a:t>•  Mainly affects Horses</a:t>
            </a:r>
          </a:p>
          <a:p>
            <a:r>
              <a:rPr lang="en-US" dirty="0"/>
              <a:t>•  Horse Vaccines are readily available</a:t>
            </a:r>
          </a:p>
          <a:p>
            <a:r>
              <a:rPr lang="en-US" dirty="0"/>
              <a:t>•  Symptoms:  stumbling, impaired coordination, weak limbs, </a:t>
            </a:r>
          </a:p>
          <a:p>
            <a:r>
              <a:rPr lang="en-US" dirty="0"/>
              <a:t>    </a:t>
            </a:r>
            <a:r>
              <a:rPr lang="en-US" u="sng" dirty="0"/>
              <a:t>no fever</a:t>
            </a:r>
            <a:r>
              <a:rPr lang="en-US" dirty="0"/>
              <a:t>.</a:t>
            </a:r>
          </a:p>
          <a:p>
            <a:endParaRPr lang="en-US" dirty="0"/>
          </a:p>
          <a:p>
            <a:r>
              <a:rPr lang="en-US" dirty="0"/>
              <a:t>•  If humans are infected, 33% chance of having encephalitis</a:t>
            </a: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740841"/>
            <a:ext cx="2109031" cy="249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366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19400"/>
            <a:ext cx="3964109"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r="50615" b="43056"/>
          <a:stretch>
            <a:fillRect/>
          </a:stretch>
        </p:blipFill>
        <p:spPr bwMode="auto">
          <a:xfrm flipH="1">
            <a:off x="6477000" y="937704"/>
            <a:ext cx="1413747" cy="187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04800" y="609600"/>
            <a:ext cx="3049233" cy="830997"/>
          </a:xfrm>
          <a:prstGeom prst="rect">
            <a:avLst/>
          </a:prstGeom>
          <a:noFill/>
        </p:spPr>
        <p:txBody>
          <a:bodyPr wrap="none" rtlCol="0">
            <a:spAutoFit/>
          </a:bodyPr>
          <a:lstStyle/>
          <a:p>
            <a:r>
              <a:rPr lang="en-US" sz="4800" dirty="0">
                <a:latin typeface="Arabic Typesetting" panose="03020402040406030203" pitchFamily="66" charset="-78"/>
                <a:cs typeface="Arabic Typesetting" panose="03020402040406030203" pitchFamily="66" charset="-78"/>
              </a:rPr>
              <a:t>Dog Heartworm</a:t>
            </a:r>
          </a:p>
        </p:txBody>
      </p:sp>
      <p:sp>
        <p:nvSpPr>
          <p:cNvPr id="15" name="TextBox 14"/>
          <p:cNvSpPr txBox="1"/>
          <p:nvPr/>
        </p:nvSpPr>
        <p:spPr>
          <a:xfrm>
            <a:off x="381000" y="1600200"/>
            <a:ext cx="5173276" cy="923330"/>
          </a:xfrm>
          <a:prstGeom prst="rect">
            <a:avLst/>
          </a:prstGeom>
          <a:noFill/>
        </p:spPr>
        <p:txBody>
          <a:bodyPr wrap="none" rtlCol="0">
            <a:spAutoFit/>
          </a:bodyPr>
          <a:lstStyle/>
          <a:p>
            <a:r>
              <a:rPr lang="en-US" dirty="0"/>
              <a:t>•  Endemic in the area</a:t>
            </a:r>
          </a:p>
          <a:p>
            <a:r>
              <a:rPr lang="en-US" dirty="0"/>
              <a:t>•  Medication readily available to prevent heartworm</a:t>
            </a:r>
          </a:p>
          <a:p>
            <a:r>
              <a:rPr lang="en-US" dirty="0"/>
              <a:t>•  Can infect Felines with no treatment available</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570970"/>
            <a:ext cx="3733800" cy="2982230"/>
          </a:xfrm>
          <a:prstGeom prst="rect">
            <a:avLst/>
          </a:prstGeom>
        </p:spPr>
      </p:pic>
    </p:spTree>
    <p:extLst>
      <p:ext uri="{BB962C8B-B14F-4D97-AF65-F5344CB8AC3E}">
        <p14:creationId xmlns:p14="http://schemas.microsoft.com/office/powerpoint/2010/main" val="2528583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800" y="609600"/>
            <a:ext cx="2207464" cy="830997"/>
          </a:xfrm>
          <a:prstGeom prst="rect">
            <a:avLst/>
          </a:prstGeom>
          <a:noFill/>
        </p:spPr>
        <p:txBody>
          <a:bodyPr wrap="none" rtlCol="0">
            <a:spAutoFit/>
          </a:bodyPr>
          <a:lstStyle/>
          <a:p>
            <a:r>
              <a:rPr lang="en-US" sz="4800" dirty="0">
                <a:latin typeface="Arabic Typesetting" panose="03020402040406030203" pitchFamily="66" charset="-78"/>
                <a:cs typeface="Arabic Typesetting" panose="03020402040406030203" pitchFamily="66" charset="-78"/>
              </a:rPr>
              <a:t>ZIKA Virus</a:t>
            </a:r>
          </a:p>
        </p:txBody>
      </p:sp>
      <p:sp>
        <p:nvSpPr>
          <p:cNvPr id="15" name="TextBox 14"/>
          <p:cNvSpPr txBox="1"/>
          <p:nvPr/>
        </p:nvSpPr>
        <p:spPr>
          <a:xfrm>
            <a:off x="381000" y="1600200"/>
            <a:ext cx="4199739" cy="1477328"/>
          </a:xfrm>
          <a:prstGeom prst="rect">
            <a:avLst/>
          </a:prstGeom>
          <a:noFill/>
        </p:spPr>
        <p:txBody>
          <a:bodyPr wrap="none" rtlCol="0">
            <a:spAutoFit/>
          </a:bodyPr>
          <a:lstStyle/>
          <a:p>
            <a:r>
              <a:rPr lang="en-US" dirty="0"/>
              <a:t>•  Human to Human transmission cycle</a:t>
            </a:r>
          </a:p>
          <a:p>
            <a:r>
              <a:rPr lang="en-US" dirty="0"/>
              <a:t>•  Primary vector habitat in close proximity</a:t>
            </a:r>
          </a:p>
          <a:p>
            <a:r>
              <a:rPr lang="en-US" dirty="0"/>
              <a:t>•  Virus on-set vs. Transmission cycle</a:t>
            </a:r>
          </a:p>
          <a:p>
            <a:r>
              <a:rPr lang="en-US" dirty="0"/>
              <a:t>•  Other modes of transmission</a:t>
            </a:r>
          </a:p>
          <a:p>
            <a:endParaRPr lang="en-US" dirty="0"/>
          </a:p>
        </p:txBody>
      </p:sp>
      <p:pic>
        <p:nvPicPr>
          <p:cNvPr id="1026" name="Picture 2" descr="Image result for zika virus">
            <a:extLst>
              <a:ext uri="{FF2B5EF4-FFF2-40B4-BE49-F238E27FC236}">
                <a16:creationId xmlns:a16="http://schemas.microsoft.com/office/drawing/2014/main" id="{DD628A4B-5736-4521-AB0D-F6171BA5B3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776" y="3563194"/>
            <a:ext cx="3757313" cy="29755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zika virus distribution map">
            <a:extLst>
              <a:ext uri="{FF2B5EF4-FFF2-40B4-BE49-F238E27FC236}">
                <a16:creationId xmlns:a16="http://schemas.microsoft.com/office/drawing/2014/main" id="{558D373B-A03D-449A-B1C8-D46FEC716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796" y="3563194"/>
            <a:ext cx="4176202" cy="297554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Image result for zika virus">
            <a:extLst>
              <a:ext uri="{FF2B5EF4-FFF2-40B4-BE49-F238E27FC236}">
                <a16:creationId xmlns:a16="http://schemas.microsoft.com/office/drawing/2014/main" id="{BBB42AF9-731A-46A8-A2A0-BAFD0D446871}"/>
              </a:ext>
            </a:extLst>
          </p:cNvPr>
          <p:cNvSpPr>
            <a:spLocks noChangeAspect="1" noChangeArrowheads="1"/>
          </p:cNvSpPr>
          <p:nvPr/>
        </p:nvSpPr>
        <p:spPr bwMode="auto">
          <a:xfrm>
            <a:off x="9144000" y="60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Image result for zika virus">
            <a:extLst>
              <a:ext uri="{FF2B5EF4-FFF2-40B4-BE49-F238E27FC236}">
                <a16:creationId xmlns:a16="http://schemas.microsoft.com/office/drawing/2014/main" id="{E956025E-18C9-4C4D-8D35-67453DE0815B}"/>
              </a:ext>
            </a:extLst>
          </p:cNvPr>
          <p:cNvSpPr>
            <a:spLocks noChangeAspect="1" noChangeArrowheads="1"/>
          </p:cNvSpPr>
          <p:nvPr/>
        </p:nvSpPr>
        <p:spPr bwMode="auto">
          <a:xfrm>
            <a:off x="4419600" y="990600"/>
            <a:ext cx="2590800" cy="259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51837158-0897-44E5-A577-BA8B12042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18" y="1203391"/>
            <a:ext cx="3611880" cy="2034163"/>
          </a:xfrm>
          <a:prstGeom prst="rect">
            <a:avLst/>
          </a:prstGeom>
        </p:spPr>
      </p:pic>
    </p:spTree>
    <p:extLst>
      <p:ext uri="{BB962C8B-B14F-4D97-AF65-F5344CB8AC3E}">
        <p14:creationId xmlns:p14="http://schemas.microsoft.com/office/powerpoint/2010/main" val="4188619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a:extLst>
              <a:ext uri="{FF2B5EF4-FFF2-40B4-BE49-F238E27FC236}">
                <a16:creationId xmlns:a16="http://schemas.microsoft.com/office/drawing/2014/main" id="{AB308448-A3B4-3E27-EDDA-CD1195EC6B84}"/>
              </a:ext>
            </a:extLst>
          </p:cNvPr>
          <p:cNvPicPr>
            <a:picLocks noChangeAspect="1"/>
          </p:cNvPicPr>
          <p:nvPr/>
        </p:nvPicPr>
        <p:blipFill rotWithShape="1">
          <a:blip r:embed="rId2"/>
          <a:srcRect l="15663" r="8414"/>
          <a:stretch/>
        </p:blipFill>
        <p:spPr>
          <a:xfrm rot="8220000">
            <a:off x="3272560" y="2059656"/>
            <a:ext cx="2597681" cy="2738478"/>
          </a:xfrm>
          <a:prstGeom prst="rect">
            <a:avLst/>
          </a:prstGeom>
        </p:spPr>
      </p:pic>
      <p:sp>
        <p:nvSpPr>
          <p:cNvPr id="2" name="Title 1">
            <a:extLst>
              <a:ext uri="{FF2B5EF4-FFF2-40B4-BE49-F238E27FC236}">
                <a16:creationId xmlns:a16="http://schemas.microsoft.com/office/drawing/2014/main" id="{EFC00977-4D02-4E05-9019-7A8CAAD55CF9}"/>
              </a:ext>
            </a:extLst>
          </p:cNvPr>
          <p:cNvSpPr>
            <a:spLocks noGrp="1"/>
          </p:cNvSpPr>
          <p:nvPr>
            <p:ph type="title"/>
          </p:nvPr>
        </p:nvSpPr>
        <p:spPr/>
        <p:txBody>
          <a:bodyPr>
            <a:normAutofit/>
          </a:bodyPr>
          <a:lstStyle/>
          <a:p>
            <a:r>
              <a:rPr lang="en-US" sz="6600" dirty="0">
                <a:solidFill>
                  <a:schemeClr val="bg1"/>
                </a:solidFill>
                <a:latin typeface="Arabic Typesetting" panose="03020402040406030203" pitchFamily="66" charset="-78"/>
                <a:cs typeface="Arabic Typesetting" panose="03020402040406030203" pitchFamily="66" charset="-78"/>
              </a:rPr>
              <a:t>Questions???</a:t>
            </a:r>
          </a:p>
        </p:txBody>
      </p:sp>
      <p:pic>
        <p:nvPicPr>
          <p:cNvPr id="12" name="Picture 12">
            <a:extLst>
              <a:ext uri="{FF2B5EF4-FFF2-40B4-BE49-F238E27FC236}">
                <a16:creationId xmlns:a16="http://schemas.microsoft.com/office/drawing/2014/main" id="{C2049A46-1B98-D0D5-8DCA-6CE79BB24F3E}"/>
              </a:ext>
            </a:extLst>
          </p:cNvPr>
          <p:cNvPicPr>
            <a:picLocks noChangeAspect="1"/>
          </p:cNvPicPr>
          <p:nvPr/>
        </p:nvPicPr>
        <p:blipFill>
          <a:blip r:embed="rId3"/>
          <a:stretch>
            <a:fillRect/>
          </a:stretch>
        </p:blipFill>
        <p:spPr>
          <a:xfrm>
            <a:off x="-1889" y="1276193"/>
            <a:ext cx="2743200" cy="2057400"/>
          </a:xfrm>
          <a:prstGeom prst="rect">
            <a:avLst/>
          </a:prstGeom>
        </p:spPr>
      </p:pic>
      <p:pic>
        <p:nvPicPr>
          <p:cNvPr id="13" name="Picture 13">
            <a:extLst>
              <a:ext uri="{FF2B5EF4-FFF2-40B4-BE49-F238E27FC236}">
                <a16:creationId xmlns:a16="http://schemas.microsoft.com/office/drawing/2014/main" id="{14D3C1E2-97B5-550E-768A-748913174E76}"/>
              </a:ext>
            </a:extLst>
          </p:cNvPr>
          <p:cNvPicPr>
            <a:picLocks noChangeAspect="1"/>
          </p:cNvPicPr>
          <p:nvPr/>
        </p:nvPicPr>
        <p:blipFill>
          <a:blip r:embed="rId4"/>
          <a:stretch>
            <a:fillRect/>
          </a:stretch>
        </p:blipFill>
        <p:spPr>
          <a:xfrm>
            <a:off x="6402689" y="1309255"/>
            <a:ext cx="2743200" cy="2057400"/>
          </a:xfrm>
          <a:prstGeom prst="rect">
            <a:avLst/>
          </a:prstGeom>
        </p:spPr>
      </p:pic>
      <p:pic>
        <p:nvPicPr>
          <p:cNvPr id="14" name="Picture 14">
            <a:extLst>
              <a:ext uri="{FF2B5EF4-FFF2-40B4-BE49-F238E27FC236}">
                <a16:creationId xmlns:a16="http://schemas.microsoft.com/office/drawing/2014/main" id="{1EC37E91-2F64-6D3C-D5F6-06B8DC4F963E}"/>
              </a:ext>
            </a:extLst>
          </p:cNvPr>
          <p:cNvPicPr>
            <a:picLocks noChangeAspect="1"/>
          </p:cNvPicPr>
          <p:nvPr/>
        </p:nvPicPr>
        <p:blipFill>
          <a:blip r:embed="rId5"/>
          <a:stretch>
            <a:fillRect/>
          </a:stretch>
        </p:blipFill>
        <p:spPr>
          <a:xfrm>
            <a:off x="-1889" y="3335482"/>
            <a:ext cx="2743200" cy="2057400"/>
          </a:xfrm>
          <a:prstGeom prst="rect">
            <a:avLst/>
          </a:prstGeom>
        </p:spPr>
      </p:pic>
      <p:pic>
        <p:nvPicPr>
          <p:cNvPr id="16" name="Picture 16">
            <a:extLst>
              <a:ext uri="{FF2B5EF4-FFF2-40B4-BE49-F238E27FC236}">
                <a16:creationId xmlns:a16="http://schemas.microsoft.com/office/drawing/2014/main" id="{B052556E-419C-2A0E-1D38-80BD77882F28}"/>
              </a:ext>
            </a:extLst>
          </p:cNvPr>
          <p:cNvPicPr>
            <a:picLocks noChangeAspect="1"/>
          </p:cNvPicPr>
          <p:nvPr/>
        </p:nvPicPr>
        <p:blipFill rotWithShape="1">
          <a:blip r:embed="rId6"/>
          <a:srcRect t="12516" r="63" b="31133"/>
          <a:stretch/>
        </p:blipFill>
        <p:spPr>
          <a:xfrm>
            <a:off x="6401873" y="3366655"/>
            <a:ext cx="2741460" cy="2061075"/>
          </a:xfrm>
          <a:prstGeom prst="rect">
            <a:avLst/>
          </a:prstGeom>
        </p:spPr>
      </p:pic>
    </p:spTree>
    <p:extLst>
      <p:ext uri="{BB962C8B-B14F-4D97-AF65-F5344CB8AC3E}">
        <p14:creationId xmlns:p14="http://schemas.microsoft.com/office/powerpoint/2010/main" val="3315168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dirty="0">
                <a:latin typeface="Arabic Typesetting" panose="03020402040406030203" pitchFamily="66" charset="-78"/>
                <a:cs typeface="Arabic Typesetting" panose="03020402040406030203" pitchFamily="66" charset="-78"/>
              </a:rPr>
              <a:t>Outreach and Education</a:t>
            </a:r>
          </a:p>
        </p:txBody>
      </p:sp>
      <p:sp>
        <p:nvSpPr>
          <p:cNvPr id="3" name="Content Placeholder 2"/>
          <p:cNvSpPr>
            <a:spLocks noGrp="1"/>
          </p:cNvSpPr>
          <p:nvPr>
            <p:ph idx="1"/>
          </p:nvPr>
        </p:nvSpPr>
        <p:spPr>
          <a:xfrm>
            <a:off x="533400" y="1752600"/>
            <a:ext cx="8229600" cy="4525963"/>
          </a:xfrm>
        </p:spPr>
        <p:txBody>
          <a:bodyPr>
            <a:normAutofit/>
          </a:bodyPr>
          <a:lstStyle/>
          <a:p>
            <a:r>
              <a:rPr lang="en-US" sz="2000" dirty="0">
                <a:latin typeface="Baskerville Old Face" pitchFamily="18" charset="0"/>
              </a:rPr>
              <a:t>Community Outreach Programs</a:t>
            </a:r>
          </a:p>
          <a:p>
            <a:r>
              <a:rPr lang="en-US" sz="2000" dirty="0">
                <a:latin typeface="Baskerville Old Face" pitchFamily="18" charset="0"/>
              </a:rPr>
              <a:t>School Classes &amp; Career Days</a:t>
            </a:r>
          </a:p>
          <a:p>
            <a:r>
              <a:rPr lang="en-US" sz="2000" dirty="0">
                <a:latin typeface="Baskerville Old Face" pitchFamily="18" charset="0"/>
              </a:rPr>
              <a:t>Local News Interviews</a:t>
            </a:r>
          </a:p>
          <a:p>
            <a:r>
              <a:rPr lang="en-US" sz="2000" dirty="0">
                <a:latin typeface="Baskerville Old Face" pitchFamily="18" charset="0"/>
              </a:rPr>
              <a:t>Press Releases</a:t>
            </a:r>
          </a:p>
        </p:txBody>
      </p:sp>
      <p:pic>
        <p:nvPicPr>
          <p:cNvPr id="4" name="Picture 3" descr="IMAG0082.jpg"/>
          <p:cNvPicPr>
            <a:picLocks noChangeAspect="1"/>
          </p:cNvPicPr>
          <p:nvPr/>
        </p:nvPicPr>
        <p:blipFill>
          <a:blip r:embed="rId3" cstate="print"/>
          <a:stretch>
            <a:fillRect/>
          </a:stretch>
        </p:blipFill>
        <p:spPr>
          <a:xfrm>
            <a:off x="533400" y="3576021"/>
            <a:ext cx="5029200" cy="3007659"/>
          </a:xfrm>
          <a:prstGeom prst="rect">
            <a:avLst/>
          </a:prstGeom>
          <a:ln w="19050">
            <a:solidFill>
              <a:schemeClr val="tx1"/>
            </a:solidFill>
          </a:ln>
        </p:spPr>
      </p:pic>
      <p:pic>
        <p:nvPicPr>
          <p:cNvPr id="5" name="Picture 4" descr="News Release.bmp"/>
          <p:cNvPicPr>
            <a:picLocks noChangeAspect="1"/>
          </p:cNvPicPr>
          <p:nvPr/>
        </p:nvPicPr>
        <p:blipFill>
          <a:blip r:embed="rId4" cstate="print"/>
          <a:srcRect l="1648" t="5882" b="15686"/>
          <a:stretch>
            <a:fillRect/>
          </a:stretch>
        </p:blipFill>
        <p:spPr>
          <a:xfrm>
            <a:off x="5715000" y="1371600"/>
            <a:ext cx="2971800" cy="3048000"/>
          </a:xfrm>
          <a:prstGeom prst="rect">
            <a:avLst/>
          </a:prstGeom>
          <a:ln w="19050">
            <a:solidFill>
              <a:schemeClr val="tx1"/>
            </a:solidFill>
          </a:ln>
        </p:spPr>
      </p:pic>
      <p:pic>
        <p:nvPicPr>
          <p:cNvPr id="7" name="Picture 6" descr="St. Helenas3.JPG"/>
          <p:cNvPicPr>
            <a:picLocks noChangeAspect="1"/>
          </p:cNvPicPr>
          <p:nvPr/>
        </p:nvPicPr>
        <p:blipFill>
          <a:blip r:embed="rId5" cstate="print"/>
          <a:stretch>
            <a:fillRect/>
          </a:stretch>
        </p:blipFill>
        <p:spPr>
          <a:xfrm>
            <a:off x="5735721" y="4495800"/>
            <a:ext cx="2930358" cy="2087880"/>
          </a:xfrm>
          <a:prstGeom prst="rect">
            <a:avLst/>
          </a:prstGeom>
          <a:ln w="19050">
            <a:solidFill>
              <a:schemeClr val="tx1"/>
            </a:solidFill>
          </a:ln>
        </p:spPr>
      </p:pic>
    </p:spTree>
    <p:extLst>
      <p:ext uri="{BB962C8B-B14F-4D97-AF65-F5344CB8AC3E}">
        <p14:creationId xmlns:p14="http://schemas.microsoft.com/office/powerpoint/2010/main" val="125535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Surveillance</a:t>
            </a:r>
          </a:p>
        </p:txBody>
      </p:sp>
      <p:grpSp>
        <p:nvGrpSpPr>
          <p:cNvPr id="5" name="Group 4"/>
          <p:cNvGrpSpPr/>
          <p:nvPr/>
        </p:nvGrpSpPr>
        <p:grpSpPr>
          <a:xfrm>
            <a:off x="652463" y="2572146"/>
            <a:ext cx="4148137" cy="3717925"/>
            <a:chOff x="381000" y="2743200"/>
            <a:chExt cx="4148137" cy="3717925"/>
          </a:xfrm>
        </p:grpSpPr>
        <p:pic>
          <p:nvPicPr>
            <p:cNvPr id="7170" name="Picture 2" descr="IMG_0433"/>
            <p:cNvPicPr>
              <a:picLocks noChangeAspect="1" noChangeArrowheads="1"/>
            </p:cNvPicPr>
            <p:nvPr/>
          </p:nvPicPr>
          <p:blipFill>
            <a:blip r:embed="rId2" cstate="print">
              <a:extLst>
                <a:ext uri="{28A0092B-C50C-407E-A947-70E740481C1C}">
                  <a14:useLocalDpi xmlns:a14="http://schemas.microsoft.com/office/drawing/2010/main" val="0"/>
                </a:ext>
              </a:extLst>
            </a:blip>
            <a:srcRect l="-50" r="-50"/>
            <a:stretch>
              <a:fillRect/>
            </a:stretch>
          </p:blipFill>
          <p:spPr bwMode="auto">
            <a:xfrm>
              <a:off x="381000" y="3352800"/>
              <a:ext cx="4148137" cy="3108325"/>
            </a:xfrm>
            <a:prstGeom prst="rect">
              <a:avLst/>
            </a:prstGeom>
            <a:noFill/>
            <a:ln w="19050"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extBox 3"/>
            <p:cNvSpPr txBox="1"/>
            <p:nvPr/>
          </p:nvSpPr>
          <p:spPr>
            <a:xfrm>
              <a:off x="1219200" y="2743200"/>
              <a:ext cx="2293448" cy="369332"/>
            </a:xfrm>
            <a:prstGeom prst="rect">
              <a:avLst/>
            </a:prstGeom>
            <a:noFill/>
            <a:ln w="19050">
              <a:solidFill>
                <a:schemeClr val="tx1"/>
              </a:solidFill>
            </a:ln>
          </p:spPr>
          <p:txBody>
            <a:bodyPr wrap="none" rtlCol="0">
              <a:spAutoFit/>
            </a:bodyPr>
            <a:lstStyle/>
            <a:p>
              <a:r>
                <a:rPr lang="en-US" dirty="0"/>
                <a:t>CDC Light Trap w/ CO2</a:t>
              </a:r>
            </a:p>
          </p:txBody>
        </p:sp>
      </p:grpSp>
      <p:sp>
        <p:nvSpPr>
          <p:cNvPr id="6" name="TextBox 5"/>
          <p:cNvSpPr txBox="1"/>
          <p:nvPr/>
        </p:nvSpPr>
        <p:spPr>
          <a:xfrm>
            <a:off x="5029200" y="1828800"/>
            <a:ext cx="3825086" cy="4339650"/>
          </a:xfrm>
          <a:prstGeom prst="rect">
            <a:avLst/>
          </a:prstGeom>
          <a:noFill/>
        </p:spPr>
        <p:txBody>
          <a:bodyPr wrap="none" rtlCol="0">
            <a:spAutoFit/>
          </a:bodyPr>
          <a:lstStyle/>
          <a:p>
            <a:r>
              <a:rPr lang="en-US" sz="2400" i="1" dirty="0"/>
              <a:t>Trap Types</a:t>
            </a:r>
          </a:p>
          <a:p>
            <a:endParaRPr lang="en-US" dirty="0"/>
          </a:p>
          <a:p>
            <a:r>
              <a:rPr lang="en-US" dirty="0"/>
              <a:t>CDC Light Trap w/ CO2</a:t>
            </a:r>
          </a:p>
          <a:p>
            <a:r>
              <a:rPr lang="en-US" dirty="0"/>
              <a:t>    -  Set in wooded area</a:t>
            </a:r>
          </a:p>
          <a:p>
            <a:r>
              <a:rPr lang="en-US" dirty="0"/>
              <a:t>    -  Catches most species</a:t>
            </a:r>
          </a:p>
          <a:p>
            <a:endParaRPr lang="en-US" dirty="0"/>
          </a:p>
          <a:p>
            <a:r>
              <a:rPr lang="en-US" dirty="0"/>
              <a:t>Gravid Trap</a:t>
            </a:r>
          </a:p>
          <a:p>
            <a:r>
              <a:rPr lang="en-US" dirty="0"/>
              <a:t>    -  Set in urban area</a:t>
            </a:r>
          </a:p>
          <a:p>
            <a:r>
              <a:rPr lang="en-US" dirty="0"/>
              <a:t>    -  Specializes in catching WNV </a:t>
            </a:r>
          </a:p>
          <a:p>
            <a:r>
              <a:rPr lang="en-US" dirty="0"/>
              <a:t>       carrying mosquitoes</a:t>
            </a:r>
          </a:p>
          <a:p>
            <a:endParaRPr lang="en-US" dirty="0"/>
          </a:p>
          <a:p>
            <a:r>
              <a:rPr lang="en-US" dirty="0"/>
              <a:t>BG Sentinel Trap</a:t>
            </a:r>
          </a:p>
          <a:p>
            <a:r>
              <a:rPr lang="en-US" dirty="0"/>
              <a:t>    -  Set in urban or suburban areas</a:t>
            </a:r>
          </a:p>
          <a:p>
            <a:r>
              <a:rPr lang="en-US" dirty="0"/>
              <a:t>    -  Specializes in catching Asian Tiger</a:t>
            </a:r>
          </a:p>
          <a:p>
            <a:r>
              <a:rPr lang="en-US" dirty="0"/>
              <a:t>       or other </a:t>
            </a:r>
            <a:r>
              <a:rPr lang="en-US" dirty="0" err="1"/>
              <a:t>peri</a:t>
            </a:r>
            <a:r>
              <a:rPr lang="en-US" dirty="0"/>
              <a:t>-domestic mosquitoes</a:t>
            </a:r>
          </a:p>
        </p:txBody>
      </p:sp>
      <p:grpSp>
        <p:nvGrpSpPr>
          <p:cNvPr id="8" name="Group 7"/>
          <p:cNvGrpSpPr/>
          <p:nvPr/>
        </p:nvGrpSpPr>
        <p:grpSpPr>
          <a:xfrm>
            <a:off x="652462" y="2572146"/>
            <a:ext cx="4148137" cy="3717925"/>
            <a:chOff x="381000" y="2743200"/>
            <a:chExt cx="4148137" cy="3717925"/>
          </a:xfrm>
        </p:grpSpPr>
        <p:pic>
          <p:nvPicPr>
            <p:cNvPr id="7171" name="Picture 3" descr="IMG_044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74" t="-392" r="4780" b="8154"/>
            <a:stretch/>
          </p:blipFill>
          <p:spPr bwMode="auto">
            <a:xfrm>
              <a:off x="381000" y="3336925"/>
              <a:ext cx="4148137" cy="3124200"/>
            </a:xfrm>
            <a:prstGeom prst="rect">
              <a:avLst/>
            </a:prstGeom>
            <a:noFill/>
            <a:ln w="19050"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TextBox 6"/>
            <p:cNvSpPr txBox="1"/>
            <p:nvPr/>
          </p:nvSpPr>
          <p:spPr>
            <a:xfrm>
              <a:off x="1740784" y="2743200"/>
              <a:ext cx="1250279" cy="369332"/>
            </a:xfrm>
            <a:prstGeom prst="rect">
              <a:avLst/>
            </a:prstGeom>
            <a:noFill/>
            <a:ln w="19050">
              <a:solidFill>
                <a:schemeClr val="tx1"/>
              </a:solidFill>
            </a:ln>
          </p:spPr>
          <p:txBody>
            <a:bodyPr wrap="none" rtlCol="0">
              <a:spAutoFit/>
            </a:bodyPr>
            <a:lstStyle/>
            <a:p>
              <a:r>
                <a:rPr lang="en-US" dirty="0"/>
                <a:t>Gravid Trap</a:t>
              </a:r>
            </a:p>
          </p:txBody>
        </p:sp>
      </p:grpSp>
      <p:grpSp>
        <p:nvGrpSpPr>
          <p:cNvPr id="10" name="Group 9"/>
          <p:cNvGrpSpPr/>
          <p:nvPr/>
        </p:nvGrpSpPr>
        <p:grpSpPr>
          <a:xfrm>
            <a:off x="652461" y="2563083"/>
            <a:ext cx="4148137" cy="3720703"/>
            <a:chOff x="381000" y="2743200"/>
            <a:chExt cx="4148137" cy="3720703"/>
          </a:xfrm>
        </p:grpSpPr>
        <p:pic>
          <p:nvPicPr>
            <p:cNvPr id="7172" name="Picture 4" descr="IMG_04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352800"/>
              <a:ext cx="4148137" cy="3111103"/>
            </a:xfrm>
            <a:prstGeom prst="rect">
              <a:avLst/>
            </a:prstGeom>
            <a:noFill/>
            <a:ln w="19050"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 name="TextBox 8"/>
            <p:cNvSpPr txBox="1"/>
            <p:nvPr/>
          </p:nvSpPr>
          <p:spPr>
            <a:xfrm>
              <a:off x="1159745" y="2743200"/>
              <a:ext cx="2590646" cy="369332"/>
            </a:xfrm>
            <a:prstGeom prst="rect">
              <a:avLst/>
            </a:prstGeom>
            <a:noFill/>
            <a:ln w="19050">
              <a:solidFill>
                <a:schemeClr val="tx1"/>
              </a:solidFill>
            </a:ln>
          </p:spPr>
          <p:txBody>
            <a:bodyPr wrap="none" rtlCol="0">
              <a:spAutoFit/>
            </a:bodyPr>
            <a:lstStyle/>
            <a:p>
              <a:r>
                <a:rPr lang="en-US" dirty="0"/>
                <a:t>BG Sentinel Trap w/ Lures</a:t>
              </a:r>
            </a:p>
          </p:txBody>
        </p:sp>
      </p:grpSp>
    </p:spTree>
    <p:extLst>
      <p:ext uri="{BB962C8B-B14F-4D97-AF65-F5344CB8AC3E}">
        <p14:creationId xmlns:p14="http://schemas.microsoft.com/office/powerpoint/2010/main" val="10015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fade">
                                      <p:cBhvr>
                                        <p:cTn id="25" dur="500"/>
                                        <p:tgtEl>
                                          <p:spTgt spid="6">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500"/>
                                        <p:tgtEl>
                                          <p:spTgt spid="6">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fade">
                                      <p:cBhvr>
                                        <p:cTn id="31" dur="500"/>
                                        <p:tgtEl>
                                          <p:spTgt spid="6">
                                            <p:txEl>
                                              <p:pRg st="9" end="9"/>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11" end="11"/>
                                            </p:txEl>
                                          </p:spTgt>
                                        </p:tgtEl>
                                        <p:attrNameLst>
                                          <p:attrName>style.visibility</p:attrName>
                                        </p:attrNameLst>
                                      </p:cBhvr>
                                      <p:to>
                                        <p:strVal val="visible"/>
                                      </p:to>
                                    </p:set>
                                    <p:animEffect transition="in" filter="fade">
                                      <p:cBhvr>
                                        <p:cTn id="40" dur="500"/>
                                        <p:tgtEl>
                                          <p:spTgt spid="6">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animEffect transition="in" filter="fade">
                                      <p:cBhvr>
                                        <p:cTn id="43" dur="500"/>
                                        <p:tgtEl>
                                          <p:spTgt spid="6">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6">
                                            <p:txEl>
                                              <p:pRg st="13" end="13"/>
                                            </p:txEl>
                                          </p:spTgt>
                                        </p:tgtEl>
                                        <p:attrNameLst>
                                          <p:attrName>style.visibility</p:attrName>
                                        </p:attrNameLst>
                                      </p:cBhvr>
                                      <p:to>
                                        <p:strVal val="visible"/>
                                      </p:to>
                                    </p:set>
                                    <p:animEffect transition="in" filter="fade">
                                      <p:cBhvr>
                                        <p:cTn id="46" dur="500"/>
                                        <p:tgtEl>
                                          <p:spTgt spid="6">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6">
                                            <p:txEl>
                                              <p:pRg st="14" end="14"/>
                                            </p:txEl>
                                          </p:spTgt>
                                        </p:tgtEl>
                                        <p:attrNameLst>
                                          <p:attrName>style.visibility</p:attrName>
                                        </p:attrNameLst>
                                      </p:cBhvr>
                                      <p:to>
                                        <p:strVal val="visible"/>
                                      </p:to>
                                    </p:set>
                                    <p:animEffect transition="in" filter="fade">
                                      <p:cBhvr>
                                        <p:cTn id="49" dur="500"/>
                                        <p:tgtEl>
                                          <p:spTgt spid="6">
                                            <p:txEl>
                                              <p:pRg st="14" end="14"/>
                                            </p:txEl>
                                          </p:spTgt>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6E6C521B-6DCE-AB36-BEF7-7FFA6851CBBF}"/>
              </a:ext>
            </a:extLst>
          </p:cNvPr>
          <p:cNvPicPr>
            <a:picLocks noChangeAspect="1"/>
          </p:cNvPicPr>
          <p:nvPr/>
        </p:nvPicPr>
        <p:blipFill rotWithShape="1">
          <a:blip r:embed="rId2"/>
          <a:srcRect t="9153" r="52" b="7459"/>
          <a:stretch/>
        </p:blipFill>
        <p:spPr>
          <a:xfrm>
            <a:off x="309839" y="1347040"/>
            <a:ext cx="3848418" cy="2409354"/>
          </a:xfrm>
          <a:prstGeom prst="rect">
            <a:avLst/>
          </a:prstGeom>
          <a:ln w="12700">
            <a:solidFill>
              <a:schemeClr val="tx1"/>
            </a:solidFill>
          </a:ln>
        </p:spPr>
      </p:pic>
      <p:sp>
        <p:nvSpPr>
          <p:cNvPr id="2" name="Title 1">
            <a:extLst>
              <a:ext uri="{FF2B5EF4-FFF2-40B4-BE49-F238E27FC236}">
                <a16:creationId xmlns:a16="http://schemas.microsoft.com/office/drawing/2014/main" id="{3F628F3F-B45C-455B-BDB1-05D0DB61C2F4}"/>
              </a:ext>
            </a:extLst>
          </p:cNvPr>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Surveillance</a:t>
            </a:r>
          </a:p>
        </p:txBody>
      </p:sp>
      <p:pic>
        <p:nvPicPr>
          <p:cNvPr id="5" name="Picture 4">
            <a:extLst>
              <a:ext uri="{FF2B5EF4-FFF2-40B4-BE49-F238E27FC236}">
                <a16:creationId xmlns:a16="http://schemas.microsoft.com/office/drawing/2014/main" id="{B7950830-E4CD-4853-89A5-B5271FEBD2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042" y="3817556"/>
            <a:ext cx="3839927" cy="25525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9C04F8BA-E322-045A-339F-9C33E03E762B}"/>
              </a:ext>
            </a:extLst>
          </p:cNvPr>
          <p:cNvPicPr>
            <a:picLocks noChangeAspect="1"/>
          </p:cNvPicPr>
          <p:nvPr/>
        </p:nvPicPr>
        <p:blipFill>
          <a:blip r:embed="rId4"/>
          <a:stretch>
            <a:fillRect/>
          </a:stretch>
        </p:blipFill>
        <p:spPr>
          <a:xfrm>
            <a:off x="4230045" y="1346450"/>
            <a:ext cx="3810629" cy="2408092"/>
          </a:xfrm>
          <a:prstGeom prst="rect">
            <a:avLst/>
          </a:prstGeom>
          <a:ln w="12700">
            <a:solidFill>
              <a:schemeClr val="tx1"/>
            </a:solidFill>
          </a:ln>
        </p:spPr>
      </p:pic>
      <p:pic>
        <p:nvPicPr>
          <p:cNvPr id="7" name="Picture 7">
            <a:extLst>
              <a:ext uri="{FF2B5EF4-FFF2-40B4-BE49-F238E27FC236}">
                <a16:creationId xmlns:a16="http://schemas.microsoft.com/office/drawing/2014/main" id="{4B8CEBEC-C90B-F51B-6645-6E2FFA7586B7}"/>
              </a:ext>
            </a:extLst>
          </p:cNvPr>
          <p:cNvPicPr>
            <a:picLocks noChangeAspect="1"/>
          </p:cNvPicPr>
          <p:nvPr/>
        </p:nvPicPr>
        <p:blipFill rotWithShape="1">
          <a:blip r:embed="rId5"/>
          <a:srcRect r="1180" b="11913"/>
          <a:stretch/>
        </p:blipFill>
        <p:spPr>
          <a:xfrm>
            <a:off x="4230045" y="3815652"/>
            <a:ext cx="3802996" cy="2555663"/>
          </a:xfrm>
          <a:prstGeom prst="rect">
            <a:avLst/>
          </a:prstGeom>
          <a:ln w="12700">
            <a:solidFill>
              <a:schemeClr val="tx1"/>
            </a:solidFill>
          </a:ln>
        </p:spPr>
      </p:pic>
    </p:spTree>
    <p:extLst>
      <p:ext uri="{BB962C8B-B14F-4D97-AF65-F5344CB8AC3E}">
        <p14:creationId xmlns:p14="http://schemas.microsoft.com/office/powerpoint/2010/main" val="259704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Source Reduction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700" y="1219200"/>
            <a:ext cx="6502400" cy="4876800"/>
          </a:xfrm>
          <a:prstGeom prst="rect">
            <a:avLst/>
          </a:prstGeom>
          <a:ln w="19050">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700" y="1219200"/>
            <a:ext cx="6502400" cy="4876800"/>
          </a:xfrm>
          <a:prstGeom prst="rect">
            <a:avLst/>
          </a:prstGeom>
          <a:ln w="19050">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700" y="1219200"/>
            <a:ext cx="6502400" cy="4876800"/>
          </a:xfrm>
          <a:prstGeom prst="rect">
            <a:avLst/>
          </a:prstGeom>
          <a:ln w="19050">
            <a:solidFill>
              <a:schemeClr val="tx1"/>
            </a:solidFill>
          </a:ln>
        </p:spPr>
      </p:pic>
    </p:spTree>
    <p:extLst>
      <p:ext uri="{BB962C8B-B14F-4D97-AF65-F5344CB8AC3E}">
        <p14:creationId xmlns:p14="http://schemas.microsoft.com/office/powerpoint/2010/main" val="267736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Larval Control with Pesticides</a:t>
            </a:r>
            <a:endParaRPr lang="en-US" sz="6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71" y="1828800"/>
            <a:ext cx="3147786" cy="4197048"/>
          </a:xfrm>
          <a:prstGeom prst="rect">
            <a:avLst/>
          </a:prstGeom>
          <a:ln w="19050">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0327" y="1417638"/>
            <a:ext cx="3124200" cy="2343150"/>
          </a:xfrm>
          <a:prstGeom prst="rect">
            <a:avLst/>
          </a:prstGeom>
          <a:ln w="19050">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4427" y="4038600"/>
            <a:ext cx="3556000" cy="2667000"/>
          </a:xfrm>
          <a:prstGeom prst="rect">
            <a:avLst/>
          </a:prstGeom>
          <a:ln w="19050">
            <a:solidFill>
              <a:schemeClr val="tx1"/>
            </a:solidFill>
          </a:ln>
        </p:spPr>
      </p:pic>
    </p:spTree>
    <p:extLst>
      <p:ext uri="{BB962C8B-B14F-4D97-AF65-F5344CB8AC3E}">
        <p14:creationId xmlns:p14="http://schemas.microsoft.com/office/powerpoint/2010/main" val="2182462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6600" dirty="0">
                <a:latin typeface="Arabic Typesetting" panose="03020402040406030203" pitchFamily="66" charset="-78"/>
                <a:cs typeface="Arabic Typesetting" panose="03020402040406030203" pitchFamily="66" charset="-78"/>
              </a:rPr>
              <a:t>Biological Control</a:t>
            </a:r>
          </a:p>
        </p:txBody>
      </p:sp>
      <p:pic>
        <p:nvPicPr>
          <p:cNvPr id="1026" name="Picture 2" descr="http://www.lawestvector.org/images/Mosquito/Mosquitofish-We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573" y="1781051"/>
            <a:ext cx="2875427" cy="2076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asttennesseewildflowers.com/gallery/var/resizes/Insects-IV/Copy_of_Dragonfly_nymph_INC1.jpg?m=1348909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4421" y="1781051"/>
            <a:ext cx="2728401" cy="20766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ytimg.com/vi/lBDnCuPmK4o/maxresdefau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899" y="4038600"/>
            <a:ext cx="4191000" cy="23574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4C0D03-76F0-48FE-AD60-E0DB44AB4C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7752" y="4038601"/>
            <a:ext cx="3143249" cy="2357437"/>
          </a:xfrm>
          <a:prstGeom prst="rect">
            <a:avLst/>
          </a:prstGeom>
        </p:spPr>
      </p:pic>
    </p:spTree>
    <p:extLst>
      <p:ext uri="{BB962C8B-B14F-4D97-AF65-F5344CB8AC3E}">
        <p14:creationId xmlns:p14="http://schemas.microsoft.com/office/powerpoint/2010/main" val="1584982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21081</TotalTime>
  <Words>1579</Words>
  <Application>Microsoft Office PowerPoint</Application>
  <PresentationFormat>On-screen Show (4:3)</PresentationFormat>
  <Paragraphs>171</Paragraphs>
  <Slides>33</Slides>
  <Notes>6</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Mosquitoes</vt:lpstr>
      <vt:lpstr>Why Mosquito Control???</vt:lpstr>
      <vt:lpstr>Integrated Pest Management</vt:lpstr>
      <vt:lpstr>Outreach and Education</vt:lpstr>
      <vt:lpstr>Surveillance</vt:lpstr>
      <vt:lpstr>Surveillance</vt:lpstr>
      <vt:lpstr>Source Reduction</vt:lpstr>
      <vt:lpstr>Larval Control with Pesticides</vt:lpstr>
      <vt:lpstr>Biological Control</vt:lpstr>
      <vt:lpstr>Mechanical Control</vt:lpstr>
      <vt:lpstr>Adult Control with Pesticides</vt:lpstr>
      <vt:lpstr>PowerPoint Presentation</vt:lpstr>
      <vt:lpstr>Mosquito Species</vt:lpstr>
      <vt:lpstr>Mosquito Life Cycle</vt:lpstr>
      <vt:lpstr>Mosquito Life Cycle</vt:lpstr>
      <vt:lpstr>Mosquito Life Cycle</vt:lpstr>
      <vt:lpstr>Mosquito Life Cycle</vt:lpstr>
      <vt:lpstr>Mosquito Life Cycle</vt:lpstr>
      <vt:lpstr>Morphological Features</vt:lpstr>
      <vt:lpstr>Identifying Characteristics Head – Palpi Length</vt:lpstr>
      <vt:lpstr>PowerPoint Presentation</vt:lpstr>
      <vt:lpstr>PowerPoint Presentation</vt:lpstr>
      <vt:lpstr>PowerPoint Presentation</vt:lpstr>
      <vt:lpstr>PowerPoint Presentation</vt:lpstr>
      <vt:lpstr>PowerPoint Presentation</vt:lpstr>
      <vt:lpstr>PowerPoint Presentation</vt:lpstr>
      <vt:lpstr>Mosquito Borne Diseases</vt:lpstr>
      <vt:lpstr>Threats Posed</vt:lpstr>
      <vt:lpstr>Transmission Cycle</vt:lpstr>
      <vt:lpstr>PowerPoint Presentation</vt:lpstr>
      <vt:lpstr>PowerPoint Presentation</vt:lpstr>
      <vt:lpstr>PowerPoint Presentation</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Mosquitoes</dc:title>
  <dc:creator>DuBois, Timothy</dc:creator>
  <cp:lastModifiedBy>DuBois, Timothy</cp:lastModifiedBy>
  <cp:revision>127</cp:revision>
  <dcterms:created xsi:type="dcterms:W3CDTF">2014-12-08T18:25:20Z</dcterms:created>
  <dcterms:modified xsi:type="dcterms:W3CDTF">2023-05-08T01:00:35Z</dcterms:modified>
</cp:coreProperties>
</file>