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5" r:id="rId1"/>
  </p:sldMasterIdLst>
  <p:notesMasterIdLst>
    <p:notesMasterId r:id="rId14"/>
  </p:notesMasterIdLst>
  <p:sldIdLst>
    <p:sldId id="256" r:id="rId2"/>
    <p:sldId id="259" r:id="rId3"/>
    <p:sldId id="261" r:id="rId4"/>
    <p:sldId id="263" r:id="rId5"/>
    <p:sldId id="271" r:id="rId6"/>
    <p:sldId id="257" r:id="rId7"/>
    <p:sldId id="258" r:id="rId8"/>
    <p:sldId id="272" r:id="rId9"/>
    <p:sldId id="264" r:id="rId10"/>
    <p:sldId id="265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43"/>
  </p:normalViewPr>
  <p:slideViewPr>
    <p:cSldViewPr>
      <p:cViewPr varScale="1">
        <p:scale>
          <a:sx n="57" d="100"/>
          <a:sy n="57" d="100"/>
        </p:scale>
        <p:origin x="-1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mic Sans MS" charset="0"/>
                <a:ea typeface="MS PGothic" charset="-128"/>
              </a:defRPr>
            </a:lvl1pPr>
          </a:lstStyle>
          <a:p>
            <a:pPr>
              <a:defRPr/>
            </a:pPr>
            <a:fld id="{C5CFB72B-35CA-4406-9FE0-CE112ED22895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omic Sans MS" pitchFamily="66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0C2EB92-2B1E-4188-8884-D89A40D1101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We don</a:t>
            </a:r>
            <a:r>
              <a:rPr lang="fr-FR" altLang="en-US" smtClean="0"/>
              <a:t>’</a:t>
            </a:r>
            <a:r>
              <a:rPr lang="en-US" altLang="ja-JP" smtClean="0"/>
              <a:t>t have any fundraisers planned and this was something that had generated income in the past…..I looked thru the Karens report and when I do the simple math there is over 12000 unaccounted for….and it looks like 11000 was taken out of the CD</a:t>
            </a:r>
            <a:r>
              <a:rPr lang="en-US" altLang="en-US" smtClean="0"/>
              <a:t>’</a:t>
            </a:r>
            <a:r>
              <a:rPr lang="en-US" altLang="ja-JP" smtClean="0"/>
              <a:t>s during the year.  Donna I will show you what I am using that she gave me to calucalete items…..</a:t>
            </a:r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9"/>
          <p:cNvSpPr/>
          <p:nvPr/>
        </p:nvSpPr>
        <p:spPr>
          <a:xfrm rot="20707748">
            <a:off x="-617538" y="-652463"/>
            <a:ext cx="6664326" cy="3943351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11"/>
          <p:cNvSpPr/>
          <p:nvPr/>
        </p:nvSpPr>
        <p:spPr>
          <a:xfrm rot="20707748">
            <a:off x="6167438" y="-441325"/>
            <a:ext cx="3127375" cy="2425700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0"/>
          <p:cNvSpPr/>
          <p:nvPr/>
        </p:nvSpPr>
        <p:spPr>
          <a:xfrm rot="20707748">
            <a:off x="7143750" y="2001838"/>
            <a:ext cx="2679700" cy="4945062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8"/>
          <p:cNvSpPr/>
          <p:nvPr/>
        </p:nvSpPr>
        <p:spPr>
          <a:xfrm rot="20707748">
            <a:off x="-206375" y="3322638"/>
            <a:ext cx="7378700" cy="4557712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/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6742113" y="2312988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331D280-8A49-42A2-AE45-86A4C69BF03E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6551613" y="1528763"/>
            <a:ext cx="24653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6451600" y="1162050"/>
            <a:ext cx="2133600" cy="420688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67DCFA99-979C-48B7-B60E-79E1AA5339C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1"/>
          <p:cNvSpPr/>
          <p:nvPr/>
        </p:nvSpPr>
        <p:spPr>
          <a:xfrm rot="20707748">
            <a:off x="-895350" y="-766763"/>
            <a:ext cx="8332788" cy="5894388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20707748">
            <a:off x="65088" y="5089525"/>
            <a:ext cx="8528050" cy="2911475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8534400" y="3840163"/>
            <a:ext cx="1011238" cy="2994025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7588250" y="-322263"/>
            <a:ext cx="1976438" cy="407352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6996113" y="6238875"/>
            <a:ext cx="1524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ACC20-285C-4D2F-AADD-BB0A84899073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5321300" y="6094413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8181975" y="3246438"/>
            <a:ext cx="908050" cy="365125"/>
          </a:xfrm>
        </p:spPr>
        <p:txBody>
          <a:bodyPr/>
          <a:lstStyle>
            <a:lvl1pPr algn="l">
              <a:defRPr/>
            </a:lvl1pPr>
          </a:lstStyle>
          <a:p>
            <a:fld id="{39092386-9A7D-4ABF-BE15-73C72AA53C6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1"/>
          <p:cNvSpPr/>
          <p:nvPr/>
        </p:nvSpPr>
        <p:spPr>
          <a:xfrm rot="20707748">
            <a:off x="-882650" y="-625475"/>
            <a:ext cx="7440613" cy="7346950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20707748">
            <a:off x="3227388" y="6273800"/>
            <a:ext cx="4395787" cy="1168400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7659688" y="5459413"/>
            <a:ext cx="1709737" cy="1538287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6665913" y="-490538"/>
            <a:ext cx="3067050" cy="5811838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A76559D-726E-4161-B5A7-AF8F224B46C1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20700000">
            <a:off x="4997450" y="6188075"/>
            <a:ext cx="238125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fld id="{DAA0B227-E937-4857-80CA-BC68ECB4B99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8"/>
          <p:cNvSpPr/>
          <p:nvPr/>
        </p:nvSpPr>
        <p:spPr>
          <a:xfrm rot="907748">
            <a:off x="-865188" y="850900"/>
            <a:ext cx="3614738" cy="615156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12"/>
          <p:cNvSpPr/>
          <p:nvPr/>
        </p:nvSpPr>
        <p:spPr>
          <a:xfrm rot="907748">
            <a:off x="17463" y="-511175"/>
            <a:ext cx="3735387" cy="1387475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907748">
            <a:off x="2146300" y="6589713"/>
            <a:ext cx="1981200" cy="536575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907748">
            <a:off x="3184525" y="-554038"/>
            <a:ext cx="6783388" cy="7826376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688" y="608013"/>
            <a:ext cx="178911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4BB12-094E-41C5-8874-3E8E9DEBD3DE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563" y="6176963"/>
            <a:ext cx="2392362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238" y="300038"/>
            <a:ext cx="2287587" cy="365125"/>
          </a:xfrm>
        </p:spPr>
        <p:txBody>
          <a:bodyPr/>
          <a:lstStyle>
            <a:lvl1pPr>
              <a:defRPr/>
            </a:lvl1pPr>
          </a:lstStyle>
          <a:p>
            <a:fld id="{151DEB5F-AE34-4F25-B081-3C76D429812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6"/>
          <p:cNvSpPr/>
          <p:nvPr/>
        </p:nvSpPr>
        <p:spPr>
          <a:xfrm rot="900000">
            <a:off x="-57150" y="-1017588"/>
            <a:ext cx="7412038" cy="3438526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17"/>
          <p:cNvSpPr/>
          <p:nvPr/>
        </p:nvSpPr>
        <p:spPr>
          <a:xfrm rot="900000">
            <a:off x="-776288" y="2417763"/>
            <a:ext cx="6997701" cy="5080000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8"/>
          <p:cNvSpPr/>
          <p:nvPr/>
        </p:nvSpPr>
        <p:spPr>
          <a:xfrm rot="900000">
            <a:off x="6337300" y="3775075"/>
            <a:ext cx="3103563" cy="3544888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ounded Rectangle 19"/>
          <p:cNvSpPr/>
          <p:nvPr/>
        </p:nvSpPr>
        <p:spPr>
          <a:xfrm rot="900000">
            <a:off x="7327900" y="-104775"/>
            <a:ext cx="2351088" cy="3821113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638" y="3760788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7E0FF92A-FA8D-40B4-94CF-6094E300425C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438" y="3170238"/>
            <a:ext cx="19272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7088" y="2660650"/>
            <a:ext cx="682625" cy="365125"/>
          </a:xfrm>
        </p:spPr>
        <p:txBody>
          <a:bodyPr/>
          <a:lstStyle>
            <a:lvl1pPr algn="l">
              <a:defRPr/>
            </a:lvl1pPr>
          </a:lstStyle>
          <a:p>
            <a:fld id="{CFB793C1-91F3-418D-B0E3-74E672E20E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6"/>
          <p:cNvSpPr/>
          <p:nvPr/>
        </p:nvSpPr>
        <p:spPr>
          <a:xfrm rot="20707748">
            <a:off x="-882650" y="-625475"/>
            <a:ext cx="7439025" cy="7343775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7"/>
          <p:cNvSpPr/>
          <p:nvPr/>
        </p:nvSpPr>
        <p:spPr>
          <a:xfrm rot="20707748">
            <a:off x="3236913" y="6275388"/>
            <a:ext cx="4387850" cy="1165225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8"/>
          <p:cNvSpPr/>
          <p:nvPr/>
        </p:nvSpPr>
        <p:spPr>
          <a:xfrm rot="20707748">
            <a:off x="7661275" y="5462588"/>
            <a:ext cx="1708150" cy="153511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19"/>
          <p:cNvSpPr/>
          <p:nvPr/>
        </p:nvSpPr>
        <p:spPr>
          <a:xfrm rot="20707748">
            <a:off x="6667500" y="-490538"/>
            <a:ext cx="3065463" cy="5811838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20700000">
            <a:off x="7756525" y="5888038"/>
            <a:ext cx="124142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8D2E217-48F3-43C8-8CA5-8D50C35CFF44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20700000">
            <a:off x="4054475" y="5494338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3563"/>
            <a:ext cx="1241425" cy="365125"/>
          </a:xfrm>
        </p:spPr>
        <p:txBody>
          <a:bodyPr/>
          <a:lstStyle>
            <a:lvl1pPr algn="l">
              <a:defRPr/>
            </a:lvl1pPr>
          </a:lstStyle>
          <a:p>
            <a:fld id="{123E30AF-FD8D-448D-B8D2-4A8E7EDA5FC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52"/>
          <p:cNvSpPr/>
          <p:nvPr/>
        </p:nvSpPr>
        <p:spPr>
          <a:xfrm rot="20707748">
            <a:off x="-882650" y="-625475"/>
            <a:ext cx="7439025" cy="7343775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53"/>
          <p:cNvSpPr/>
          <p:nvPr/>
        </p:nvSpPr>
        <p:spPr>
          <a:xfrm rot="20707748">
            <a:off x="3236913" y="6275388"/>
            <a:ext cx="4387850" cy="1165225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54"/>
          <p:cNvSpPr/>
          <p:nvPr/>
        </p:nvSpPr>
        <p:spPr>
          <a:xfrm rot="20707748">
            <a:off x="7661275" y="5462588"/>
            <a:ext cx="1708150" cy="1535112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ounded Rectangle 55"/>
          <p:cNvSpPr/>
          <p:nvPr/>
        </p:nvSpPr>
        <p:spPr>
          <a:xfrm rot="20707748">
            <a:off x="6667500" y="-490538"/>
            <a:ext cx="3065463" cy="5811838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41A782D7-754A-4818-97F3-B18743DE1A3D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>
          <a:xfrm rot="20700000">
            <a:off x="4051300" y="5495925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fld id="{FFD0C66C-1BD1-42CE-AD83-1A3E80D491F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0"/>
          <p:cNvSpPr/>
          <p:nvPr/>
        </p:nvSpPr>
        <p:spPr>
          <a:xfrm rot="907748">
            <a:off x="-865188" y="850900"/>
            <a:ext cx="3614738" cy="6151563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ounded Rectangle 21"/>
          <p:cNvSpPr/>
          <p:nvPr/>
        </p:nvSpPr>
        <p:spPr>
          <a:xfrm rot="907748">
            <a:off x="17463" y="-511175"/>
            <a:ext cx="3735387" cy="1387475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22"/>
          <p:cNvSpPr/>
          <p:nvPr/>
        </p:nvSpPr>
        <p:spPr>
          <a:xfrm rot="907748">
            <a:off x="2146300" y="6589713"/>
            <a:ext cx="1981200" cy="536575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23"/>
          <p:cNvSpPr/>
          <p:nvPr/>
        </p:nvSpPr>
        <p:spPr>
          <a:xfrm rot="907748">
            <a:off x="3184525" y="-554038"/>
            <a:ext cx="6783388" cy="7826376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2275" y="612775"/>
            <a:ext cx="17922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990DF-1703-484C-92F2-02914D54FEA1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963" y="6100763"/>
            <a:ext cx="30511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2063" y="301625"/>
            <a:ext cx="2286000" cy="365125"/>
          </a:xfrm>
        </p:spPr>
        <p:txBody>
          <a:bodyPr/>
          <a:lstStyle>
            <a:lvl1pPr>
              <a:defRPr/>
            </a:lvl1pPr>
          </a:lstStyle>
          <a:p>
            <a:fld id="{F92FD157-138F-4117-913A-18CA3E996B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 rot="900000">
            <a:off x="-371475" y="-1217613"/>
            <a:ext cx="8577263" cy="6343651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12"/>
          <p:cNvSpPr/>
          <p:nvPr/>
        </p:nvSpPr>
        <p:spPr>
          <a:xfrm rot="900000">
            <a:off x="-449263" y="5208588"/>
            <a:ext cx="7470776" cy="2486025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ounded Rectangle 13"/>
          <p:cNvSpPr/>
          <p:nvPr/>
        </p:nvSpPr>
        <p:spPr>
          <a:xfrm rot="900000">
            <a:off x="7192963" y="6483350"/>
            <a:ext cx="1931987" cy="63500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ounded Rectangle 14"/>
          <p:cNvSpPr/>
          <p:nvPr/>
        </p:nvSpPr>
        <p:spPr>
          <a:xfrm rot="900000">
            <a:off x="8126413" y="92075"/>
            <a:ext cx="1879600" cy="6415088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575" y="592772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1433576-3CC2-4AD4-9C77-E04540347C86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550" y="5988050"/>
            <a:ext cx="3124200" cy="293688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363" y="5570538"/>
            <a:ext cx="715962" cy="365125"/>
          </a:xfrm>
        </p:spPr>
        <p:txBody>
          <a:bodyPr/>
          <a:lstStyle>
            <a:lvl1pPr algn="l">
              <a:defRPr/>
            </a:lvl1pPr>
          </a:lstStyle>
          <a:p>
            <a:fld id="{D16A355A-733F-4314-A524-8C9DFAD91C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2"/>
          <p:cNvSpPr/>
          <p:nvPr/>
        </p:nvSpPr>
        <p:spPr>
          <a:xfrm rot="20707748">
            <a:off x="-896938" y="-623888"/>
            <a:ext cx="7286626" cy="60404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3"/>
          <p:cNvSpPr/>
          <p:nvPr/>
        </p:nvSpPr>
        <p:spPr>
          <a:xfrm rot="20707748">
            <a:off x="65088" y="5378450"/>
            <a:ext cx="7442200" cy="2476500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4"/>
          <p:cNvSpPr/>
          <p:nvPr/>
        </p:nvSpPr>
        <p:spPr>
          <a:xfrm rot="20707748">
            <a:off x="7661275" y="5459413"/>
            <a:ext cx="1708150" cy="1538287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15"/>
          <p:cNvSpPr/>
          <p:nvPr/>
        </p:nvSpPr>
        <p:spPr>
          <a:xfrm rot="20707748">
            <a:off x="6673850" y="-490538"/>
            <a:ext cx="3059113" cy="5810251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/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20700000">
            <a:off x="7753350" y="5888038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335586E-2F8A-4D79-8DB8-5D7DE9F735E3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20700000">
            <a:off x="4264025" y="6099175"/>
            <a:ext cx="3062288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20700000">
            <a:off x="7689850" y="5641975"/>
            <a:ext cx="1244600" cy="365125"/>
          </a:xfrm>
        </p:spPr>
        <p:txBody>
          <a:bodyPr/>
          <a:lstStyle>
            <a:lvl1pPr algn="l">
              <a:defRPr/>
            </a:lvl1pPr>
          </a:lstStyle>
          <a:p>
            <a:fld id="{E037EAB9-BB74-45A6-BCB9-84E4606F555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 rot="900000">
            <a:off x="-533400" y="-979488"/>
            <a:ext cx="6672263" cy="6821488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ed Rectangle 15"/>
          <p:cNvSpPr/>
          <p:nvPr/>
        </p:nvSpPr>
        <p:spPr>
          <a:xfrm rot="900000">
            <a:off x="-284163" y="5969000"/>
            <a:ext cx="5300663" cy="1497013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ed Rectangle 16"/>
          <p:cNvSpPr/>
          <p:nvPr/>
        </p:nvSpPr>
        <p:spPr>
          <a:xfrm rot="900000">
            <a:off x="6931025" y="-242888"/>
            <a:ext cx="2433638" cy="1384301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ounded Rectangle 17"/>
          <p:cNvSpPr/>
          <p:nvPr/>
        </p:nvSpPr>
        <p:spPr>
          <a:xfrm rot="900000">
            <a:off x="5899150" y="1282700"/>
            <a:ext cx="3843338" cy="61785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/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938" y="571500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B46F9BB-A022-4A98-BB46-5BCC4B15D813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700" y="5162550"/>
            <a:ext cx="297656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913" y="390525"/>
            <a:ext cx="1962150" cy="365125"/>
          </a:xfrm>
        </p:spPr>
        <p:txBody>
          <a:bodyPr/>
          <a:lstStyle>
            <a:lvl1pPr algn="l">
              <a:defRPr/>
            </a:lvl1pPr>
          </a:lstStyle>
          <a:p>
            <a:fld id="{4B9B8301-690E-47F0-8720-799FE367BA7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can1080Base.png"/>
          <p:cNvPicPr>
            <a:picLocks noChangeAspect="1"/>
          </p:cNvPicPr>
          <p:nvPr/>
        </p:nvPicPr>
        <p:blipFill>
          <a:blip r:embed="rId14" cstate="print">
            <a:lum bright="-38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893" y="2807493"/>
            <a:ext cx="5321300" cy="18399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613" cy="4783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0"/>
            <a:ext cx="1524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omic Sans MS" charset="0"/>
                <a:ea typeface="MS PGothic" charset="-128"/>
              </a:defRPr>
            </a:lvl1pPr>
          </a:lstStyle>
          <a:p>
            <a:pPr>
              <a:defRPr/>
            </a:pPr>
            <a:fld id="{31DCEB68-CCFC-47E3-9D74-DB730A7361A4}" type="datetimeFigureOut">
              <a:rPr lang="en-US" altLang="en-US"/>
              <a:pPr>
                <a:defRPr/>
              </a:pPr>
              <a:t>2/11/2017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omic Sans MS" charset="0"/>
                <a:ea typeface="MS PGothic" charset="0"/>
                <a:cs typeface="MS PGothic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2788" y="5318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FFFFFF"/>
                </a:solidFill>
              </a:defRPr>
            </a:lvl1pPr>
          </a:lstStyle>
          <a:p>
            <a:fld id="{7103A19C-D801-4B69-9E21-A8B3DCB7A7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MS PGothic" panose="020B0600070205080204" pitchFamily="34" charset="-128"/>
          <a:cs typeface="ＭＳ Ｐゴシック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MS PGothic" panose="020B0600070205080204" pitchFamily="34" charset="-128"/>
          <a:cs typeface="ＭＳ Ｐゴシック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MS PGothic" panose="020B0600070205080204" pitchFamily="34" charset="-128"/>
          <a:cs typeface="ＭＳ Ｐゴシック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Rockwell" charset="0"/>
          <a:ea typeface="MS PGothic" panose="020B0600070205080204" pitchFamily="34" charset="-128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125" indent="-365125" algn="l" rtl="0" eaLnBrk="0" fontAlgn="base" hangingPunct="0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30250" indent="-365125" algn="l" rtl="0" eaLnBrk="0" fontAlgn="base" hangingPunct="0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MS PGothic" panose="020B0600070205080204" pitchFamily="34" charset="-128"/>
          <a:cs typeface="+mn-cs"/>
        </a:defRPr>
      </a:lvl2pPr>
      <a:lvl3pPr marL="1096963" indent="-319088" algn="l" rtl="0" eaLnBrk="0" fontAlgn="base" hangingPunct="0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MS PGothic" panose="020B0600070205080204" pitchFamily="34" charset="-128"/>
          <a:cs typeface="+mn-cs"/>
        </a:defRPr>
      </a:lvl3pPr>
      <a:lvl4pPr marL="1371600" indent="-273050" algn="l" rtl="0" eaLnBrk="0" fontAlgn="base" hangingPunct="0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MS PGothic" panose="020B0600070205080204" pitchFamily="34" charset="-128"/>
          <a:cs typeface="+mn-cs"/>
        </a:defRPr>
      </a:lvl4pPr>
      <a:lvl5pPr marL="1644650" indent="-273050" algn="l" rtl="0" eaLnBrk="0" fontAlgn="base" hangingPunct="0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MS PGothic" panose="020B0600070205080204" pitchFamily="34" charset="-128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cr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447800" y="990600"/>
            <a:ext cx="7696200" cy="1524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 sz="48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State of Our Region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267200" y="3581400"/>
            <a:ext cx="4876800" cy="19304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lnSpc>
                <a:spcPct val="80000"/>
              </a:lnSpc>
              <a:buFont typeface="Wingdings" charset="2"/>
              <a:buNone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By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2"/>
              <a:buNone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Maureen </a:t>
            </a:r>
            <a:r>
              <a:rPr lang="en-US" altLang="en-US" sz="2400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Dwyer</a:t>
            </a:r>
            <a:endParaRPr lang="en-US" altLang="en-US" sz="2400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marL="0" indent="0" algn="ctr" eaLnBrk="1" hangingPunct="1">
              <a:lnSpc>
                <a:spcPct val="80000"/>
              </a:lnSpc>
              <a:buFont typeface="Wingdings" charset="2"/>
              <a:buNone/>
              <a:defRPr/>
            </a:pPr>
            <a:r>
              <a:rPr lang="en-US" altLang="en-US" sz="2400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RN, </a:t>
            </a:r>
            <a:r>
              <a:rPr lang="en-US" altLang="en-US" sz="2400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CWOCN</a:t>
            </a:r>
          </a:p>
          <a:p>
            <a:pPr marL="0" indent="0" algn="ctr" eaLnBrk="1" hangingPunct="1">
              <a:lnSpc>
                <a:spcPct val="80000"/>
              </a:lnSpc>
              <a:buFont typeface="Wingdings" charset="2"/>
              <a:buNone/>
              <a:defRPr/>
            </a:pPr>
            <a:r>
              <a:rPr lang="en-US" altLang="en-US" sz="2400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Treasurer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Let’s Talk About Budgets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2016 Proposed Budget     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$100,812.00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2015 Actual Income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$99168.10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2015 Expenditure $72644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Profit of $15,524.10 </a:t>
            </a:r>
            <a:endParaRPr lang="en-US" altLang="en-US" smtClean="0">
              <a:effectLst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2015 </a:t>
            </a: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Income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7526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Symposiums			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$78,671.10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Fund Raisers			$ 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1574.00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WOCN Rebate		$ 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6721.00 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Donations			$  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 0.00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Interest				$   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1229.08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Educational Grants		$  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11,000 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None/>
              <a:defRPr/>
            </a:pPr>
            <a:r>
              <a:rPr lang="en-US" altLang="en-US" dirty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 Total</a:t>
            </a:r>
            <a:r>
              <a:rPr lang="en-US" altLang="en-US" dirty="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………………………………………$</a:t>
            </a: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 2" charset="2"/>
              <a:buNone/>
              <a:defRPr/>
            </a:pPr>
            <a:endParaRPr lang="en-US" altLang="en-US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charset="0"/>
              <a:ea typeface="MS PGothic" charset="-128"/>
            </a:endParaRPr>
          </a:p>
          <a:p>
            <a:pPr eaLnBrk="1" hangingPunct="1">
              <a:buFont typeface="Wingdings" charset="2"/>
              <a:buChar char=""/>
              <a:defRPr/>
            </a:pPr>
            <a:endParaRPr lang="en-US" altLang="en-US" dirty="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09800" y="2286000"/>
            <a:ext cx="6934200" cy="23622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Wingdings" charset="2"/>
              <a:buNone/>
              <a:defRPr/>
            </a:pPr>
            <a:r>
              <a:rPr lang="en-US" altLang="en-US" sz="8800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Thank you 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Earnings &amp; Income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Annual Conference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Attendees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Vendors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Fundraisers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Donations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Educational Grants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Scholarships/Memorial Funds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Interest on Investments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WOCN  rebate on member dues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685800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How </a:t>
            </a:r>
            <a:r>
              <a:rPr lang="en-US" alt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Do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 We Spend Your $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524000"/>
            <a:ext cx="7772400" cy="4953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marL="80963" indent="0" eaLnBrk="1" hangingPunct="1">
              <a:buFont typeface="Wingdings 2" charset="2"/>
              <a:buNone/>
              <a:defRPr/>
            </a:pPr>
            <a:endParaRPr lang="en-US" altLang="en-US" sz="2000">
              <a:effectLst>
                <a:outerShdw blurRad="38100" dist="38100" dir="2700000" algn="tl">
                  <a:srgbClr val="318FC5"/>
                </a:outerShdw>
              </a:effectLst>
              <a:latin typeface="Comic Sans MS" charset="0"/>
              <a:ea typeface="MS PGothic" charset="-128"/>
            </a:endParaRPr>
          </a:p>
          <a:p>
            <a:pPr marL="80963" indent="0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Annual Conference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Hotel &amp; Travel for Speakers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Honorariums for Speakers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Brochures/Advertisement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Syllabus/CEU certificates 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Conference Rooms &amp; Food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Site Locator</a:t>
            </a:r>
          </a:p>
          <a:p>
            <a:pPr lvl="1" eaLnBrk="1" hangingPunct="1"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Post Conference Workshop/Class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0" y="277813"/>
            <a:ext cx="7620000" cy="9413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How Do We Spend Your $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219200"/>
            <a:ext cx="7772400" cy="54102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WOCN Conference PCR Social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Webmaster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Donations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Scholarships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Gene Galindo Memorial Fund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charset="0"/>
              <a:ea typeface="MS PGothic" charset="-128"/>
            </a:endParaRP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Youth Rally $2000 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Youth Rally Counselor $425</a:t>
            </a: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WOCN nurse: total of $3000 (maximum of $1500 for full scope or $500 per specaility</a:t>
            </a:r>
            <a:endParaRPr lang="en-US" altLang="en-US">
              <a:solidFill>
                <a:srgbClr val="FF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charset="0"/>
              <a:ea typeface="MS PGothic" charset="-128"/>
            </a:endParaRPr>
          </a:p>
          <a:p>
            <a:pPr lvl="1" eaLnBrk="1" hangingPunct="1">
              <a:lnSpc>
                <a:spcPct val="90000"/>
              </a:lnSpc>
              <a:buFont typeface="Wingdings" charset="2"/>
              <a:buChar char=""/>
              <a:defRPr/>
            </a:pPr>
            <a:r>
              <a:rPr lang="en-US" altLang="en-US">
                <a:effectLst>
                  <a:outerShdw blurRad="38100" dist="38100" dir="2700000" algn="tl">
                    <a:srgbClr val="318FC5"/>
                  </a:outerShdw>
                </a:effectLst>
                <a:latin typeface="Comic Sans MS" charset="0"/>
                <a:ea typeface="MS PGothic" charset="-128"/>
              </a:rPr>
              <a:t>Rhonda Spaunagle Fund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28600"/>
            <a:ext cx="7772400" cy="1371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How </a:t>
            </a:r>
            <a:r>
              <a:rPr lang="en-US" altLang="en-US" sz="36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Do</a:t>
            </a: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 We Spend Your $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524000"/>
            <a:ext cx="7772400" cy="4953000"/>
          </a:xfrm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Board of Directors</a:t>
            </a:r>
          </a:p>
          <a:p>
            <a:pPr lvl="1"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Meetings:</a:t>
            </a:r>
          </a:p>
          <a:p>
            <a:pPr lvl="3" eaLnBrk="1" hangingPunct="1"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Hotel for Conference , Budget and Transition meetings</a:t>
            </a:r>
          </a:p>
          <a:p>
            <a:pPr lvl="3" eaLnBrk="1" hangingPunct="1"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Travel for Conference, Budget and Transition meetings</a:t>
            </a: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Teleconferences</a:t>
            </a:r>
          </a:p>
          <a:p>
            <a:pPr eaLnBrk="1" hangingPunct="1"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Printing, General Office Supplies/Equipment</a:t>
            </a:r>
          </a:p>
          <a:p>
            <a:pPr marL="657225" lvl="2" indent="0" eaLnBrk="1" hangingPunct="1">
              <a:buFont typeface="Wingdings 2" panose="05020102010507070707" pitchFamily="18" charset="2"/>
              <a:buNone/>
              <a:defRPr/>
            </a:pPr>
            <a:endParaRPr lang="en-US" altLang="en-US" sz="2800" smtClean="0">
              <a:effectLst>
                <a:outerShdw blurRad="38100" dist="38100" dir="2700000" algn="tl">
                  <a:srgbClr val="318FC5"/>
                </a:outerShdw>
              </a:effectLst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How Much Do We Have?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As of December, 2015:</a:t>
            </a:r>
          </a:p>
          <a:p>
            <a:pPr indent="-282575" eaLnBrk="1" hangingPunct="1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  <a:p>
            <a:pPr marL="639763" lvl="1" indent="-236538" eaLnBrk="1" hangingPunct="1">
              <a:spcAft>
                <a:spcPct val="0"/>
              </a:spcAft>
              <a:buFont typeface="Verdana" panose="020B0604030504040204" pitchFamily="34" charset="0"/>
              <a:buChar char="◦"/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Checking:	$ 31607.32 </a:t>
            </a:r>
            <a:b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</a:b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(25607.32 w/o donation</a:t>
            </a:r>
            <a:r>
              <a:rPr lang="is-I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…show that?)</a:t>
            </a:r>
            <a:endParaRPr lang="en-US" altLang="en-US" sz="2800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  <a:p>
            <a:pPr marL="639763" lvl="1" indent="-236538" eaLnBrk="1" hangingPunct="1">
              <a:spcAft>
                <a:spcPct val="0"/>
              </a:spcAft>
              <a:buFont typeface="Verdana" panose="020B0604030504040204" pitchFamily="34" charset="0"/>
              <a:buChar char="◦"/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UBS:		$101,188.85</a:t>
            </a:r>
          </a:p>
          <a:p>
            <a:pPr marL="639763" lvl="1" indent="-236538" eaLnBrk="1" hangingPunct="1">
              <a:spcAft>
                <a:spcPct val="0"/>
              </a:spcAft>
              <a:buFont typeface="Verdana" panose="020B0604030504040204" pitchFamily="34" charset="0"/>
              <a:buChar char="◦"/>
              <a:defRPr/>
            </a:pPr>
            <a:r>
              <a:rPr lang="en-US" altLang="en-US" sz="2800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Total:		$132,796.17</a:t>
            </a:r>
          </a:p>
          <a:p>
            <a:pPr marL="639763" lvl="1" indent="-236538" eaLnBrk="1" hangingPunct="1">
              <a:spcAft>
                <a:spcPct val="0"/>
              </a:spcAft>
              <a:buFont typeface="Verdana" panose="020B0604030504040204" pitchFamily="34" charset="0"/>
              <a:buChar char="◦"/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  <a:p>
            <a:pPr marL="639763" lvl="1" indent="-236538" eaLnBrk="1" hangingPunct="1"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en-US" sz="1600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9413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 sz="32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Where did UBS Money Come From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3716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Gene Galindo Memorial Fund $36,833.13@2.06@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Rhoda Spaunegle endowment of $15,066.15K@1.15%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USB money market $3956.40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GECapital  $9978.10 at 0.7% 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GSBank $16,027.90@0.70%@1.05% 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GE Capital $12,998.31 @0.50%\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SzTx/>
              <a:buFont typeface="Wingdings" pitchFamily="2" charset="2"/>
              <a:buChar char="§"/>
              <a:defRPr/>
            </a:pPr>
            <a:r>
              <a:rPr lang="en-US" altLang="en-US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anose="030F0702030302020204" pitchFamily="66" charset="0"/>
              </a:rPr>
              <a:t>Ostomy Association of Los Angles $6,000.00</a:t>
            </a:r>
          </a:p>
          <a:p>
            <a:pPr indent="-282575" eaLnBrk="1" hangingPunct="1">
              <a:lnSpc>
                <a:spcPct val="90000"/>
              </a:lnSpc>
              <a:spcAft>
                <a:spcPct val="0"/>
              </a:spcAft>
              <a:buFont typeface="Wingdings" pitchFamily="2" charset="2"/>
              <a:buNone/>
              <a:defRPr/>
            </a:pPr>
            <a:endParaRPr lang="en-US" altLang="en-US" sz="2400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1139825" y="838200"/>
            <a:ext cx="68961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3200">
                <a:solidFill>
                  <a:schemeClr val="tx2"/>
                </a:solidFill>
              </a:rPr>
              <a:t>What are we doing to save money?</a:t>
            </a:r>
            <a:endParaRPr lang="en-US" altLang="en-US"/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1524000" y="1981200"/>
            <a:ext cx="6477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altLang="en-US" sz="2400"/>
              <a:t>We changed our website hosting. After initial set up our yearly expenses will decrease for maintence</a:t>
            </a:r>
          </a:p>
          <a:p>
            <a:pPr marL="342900" indent="-342900"/>
            <a:endParaRPr lang="en-US" altLang="en-US" sz="2400"/>
          </a:p>
          <a:p>
            <a:pPr marL="342900" indent="-342900"/>
            <a:r>
              <a:rPr lang="en-US" altLang="en-US" sz="2400"/>
              <a:t>2. Board changed location of July BOD meeting to allow Directors to fly in/out the same day saving hotel expenses.</a:t>
            </a:r>
          </a:p>
          <a:p>
            <a:pPr marL="342900" indent="-342900"/>
            <a:endParaRPr lang="en-US" altLang="en-US" sz="2400"/>
          </a:p>
          <a:p>
            <a:pPr marL="342900" indent="-342900">
              <a:buFontTx/>
              <a:buAutoNum type="arabicPeriod" startAt="3"/>
            </a:pPr>
            <a:r>
              <a:rPr lang="en-US" altLang="en-US" sz="2400"/>
              <a:t>Continual discussion with incoming board on other options.</a:t>
            </a:r>
          </a:p>
          <a:p>
            <a:pPr marL="342900" indent="-342900"/>
            <a:endParaRPr lang="en-US" altLang="en-US"/>
          </a:p>
          <a:p>
            <a:pPr marL="342900" indent="-342900" algn="ctr">
              <a:buFontTx/>
              <a:buAutoNum type="arabicPeriod"/>
            </a:pPr>
            <a:endParaRPr lang="en-US" alt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277813"/>
            <a:ext cx="77724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en-US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charset="0"/>
                <a:ea typeface="MS PGothic" charset="-128"/>
              </a:rPr>
              <a:t>Member Benefits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371600" y="1600200"/>
            <a:ext cx="77724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Scholarships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Networking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Web Site </a:t>
            </a: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  <a:hlinkClick r:id="rId3"/>
              </a:rPr>
              <a:t>www.pcr.org</a:t>
            </a: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Speaking Opportunities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Education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Pre conference or Post conference classes and workshops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Char char=""/>
              <a:defRPr/>
            </a:pPr>
            <a:r>
              <a:rPr lang="en-US" altLang="en-US" smtClean="0">
                <a:effectLst>
                  <a:outerShdw blurRad="38100" dist="38100" dir="2700000" algn="tl">
                    <a:srgbClr val="318FC5"/>
                  </a:outerShdw>
                </a:effectLst>
                <a:latin typeface="Comic Sans MS" panose="030F0702030302020204" pitchFamily="66" charset="0"/>
              </a:rPr>
              <a:t>Youth Rally Counselor</a:t>
            </a:r>
          </a:p>
          <a:p>
            <a:pPr indent="-282575"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en-US" altLang="en-US" smtClean="0">
              <a:effectLst>
                <a:outerShdw blurRad="38100" dist="38100" dir="2700000" algn="tl">
                  <a:srgbClr val="318FC5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Kilter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2</TotalTime>
  <Words>384</Words>
  <Application>Microsoft Office PowerPoint</Application>
  <PresentationFormat>On-screen Show (4:3)</PresentationFormat>
  <Paragraphs>88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Comic Sans MS</vt:lpstr>
      <vt:lpstr>MS PGothic</vt:lpstr>
      <vt:lpstr>Arial</vt:lpstr>
      <vt:lpstr>Rockwell</vt:lpstr>
      <vt:lpstr>Wingdings</vt:lpstr>
      <vt:lpstr>Calibri</vt:lpstr>
      <vt:lpstr>Wingdings 2</vt:lpstr>
      <vt:lpstr>Verdana</vt:lpstr>
      <vt:lpstr>Kilter</vt:lpstr>
      <vt:lpstr>State of Our Region</vt:lpstr>
      <vt:lpstr>Earnings &amp; Income</vt:lpstr>
      <vt:lpstr>How Do We Spend Your $</vt:lpstr>
      <vt:lpstr>How Do We Spend Your $</vt:lpstr>
      <vt:lpstr>How Do We Spend Your $</vt:lpstr>
      <vt:lpstr>How Much Do We Have?</vt:lpstr>
      <vt:lpstr>Where did UBS Money Come From</vt:lpstr>
      <vt:lpstr>Slide 8</vt:lpstr>
      <vt:lpstr>Member Benefits</vt:lpstr>
      <vt:lpstr>Let’s Talk About Budgets</vt:lpstr>
      <vt:lpstr>2015 Income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Our Region</dc:title>
  <dc:creator>Microsoft Office User</dc:creator>
  <cp:lastModifiedBy>Monica Chen</cp:lastModifiedBy>
  <cp:revision>1</cp:revision>
  <cp:lastPrinted>2016-03-31T22:06:14Z</cp:lastPrinted>
  <dcterms:created xsi:type="dcterms:W3CDTF">2016-04-04T02:44:27Z</dcterms:created>
  <dcterms:modified xsi:type="dcterms:W3CDTF">2017-02-12T02:17:45Z</dcterms:modified>
</cp:coreProperties>
</file>