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55f2ae9eb1d4e6e" /><Relationship Type="http://schemas.openxmlformats.org/officeDocument/2006/relationships/extended-properties" Target="/docProps/app.xml" Id="R25a993cc47d94616" /><Relationship Type="http://schemas.openxmlformats.org/officeDocument/2006/relationships/officeDocument" Target="/ppt/presentation.xml" Id="Ra642957ae6ca4cef" /></Relationships>
</file>

<file path=ppt/presentation.xml><?xml version="1.0" encoding="utf-8"?>
<p:presentation xmlns:p="http://schemas.openxmlformats.org/presentationml/2006/main">
  <p:sldMasterIdLst>
    <p:sldMasterId xmlns:r="http://schemas.openxmlformats.org/officeDocument/2006/relationships" id="2147483648" r:id="R7069e4c49d274a02"/>
  </p:sldMasterIdLst>
  <p:notesMasterIdLst>
    <p:notesMasterId xmlns:r="http://schemas.openxmlformats.org/officeDocument/2006/relationships" r:id="R0798302ff64641b9"/>
  </p:notesMasterIdLst>
  <p:sldIdLst>
    <p:sldId xmlns:r="http://schemas.openxmlformats.org/officeDocument/2006/relationships" id="256" r:id="Rb651f255ac3e42a4"/>
    <p:sldId xmlns:r="http://schemas.openxmlformats.org/officeDocument/2006/relationships" id="257" r:id="Rd98c16054bf540d1"/>
    <p:sldId xmlns:r="http://schemas.openxmlformats.org/officeDocument/2006/relationships" id="258" r:id="R91622a85fdc44a2a"/>
    <p:sldId xmlns:r="http://schemas.openxmlformats.org/officeDocument/2006/relationships" id="259" r:id="Rf16da13761c646bb"/>
    <p:sldId xmlns:r="http://schemas.openxmlformats.org/officeDocument/2006/relationships" id="260" r:id="Rc0f7e83a0cf6412d"/>
    <p:sldId xmlns:r="http://schemas.openxmlformats.org/officeDocument/2006/relationships" id="261" r:id="R52efa5aaa2d04c29"/>
    <p:sldId xmlns:r="http://schemas.openxmlformats.org/officeDocument/2006/relationships" id="262" r:id="Rf5b2c278a9454f82"/>
    <p:sldId xmlns:r="http://schemas.openxmlformats.org/officeDocument/2006/relationships" id="263" r:id="Rae4241b50e914b10"/>
    <p:sldId xmlns:r="http://schemas.openxmlformats.org/officeDocument/2006/relationships" id="264" r:id="R287bfa0950544320"/>
    <p:sldId xmlns:r="http://schemas.openxmlformats.org/officeDocument/2006/relationships" id="265" r:id="R97b465208f9c4f81"/>
    <p:sldId xmlns:r="http://schemas.openxmlformats.org/officeDocument/2006/relationships" id="266" r:id="Rb2b3300600bd4dc7"/>
    <p:sldId xmlns:r="http://schemas.openxmlformats.org/officeDocument/2006/relationships" id="267" r:id="R1a1e0a614d144e03"/>
    <p:sldId xmlns:r="http://schemas.openxmlformats.org/officeDocument/2006/relationships" id="268" r:id="R95a74a7f0be3437c"/>
    <p:sldId xmlns:r="http://schemas.openxmlformats.org/officeDocument/2006/relationships" id="269" r:id="Re137bf3b16ed467c"/>
    <p:sldId xmlns:r="http://schemas.openxmlformats.org/officeDocument/2006/relationships" id="270" r:id="R8d1565b39aee4f74"/>
    <p:sldId xmlns:r="http://schemas.openxmlformats.org/officeDocument/2006/relationships" id="271" r:id="Re81900e487204342"/>
    <p:sldId xmlns:r="http://schemas.openxmlformats.org/officeDocument/2006/relationships" id="272" r:id="R9c85fec058ff456f"/>
    <p:sldId xmlns:r="http://schemas.openxmlformats.org/officeDocument/2006/relationships" id="273" r:id="Rf3ce5fca25f848c4"/>
    <p:sldId xmlns:r="http://schemas.openxmlformats.org/officeDocument/2006/relationships" id="274" r:id="R05cd196500cd4280"/>
    <p:sldId xmlns:r="http://schemas.openxmlformats.org/officeDocument/2006/relationships" id="275" r:id="R87edd4b82b584f74"/>
    <p:sldId xmlns:r="http://schemas.openxmlformats.org/officeDocument/2006/relationships" id="276" r:id="Rcacdeb18681a4344"/>
    <p:sldId xmlns:r="http://schemas.openxmlformats.org/officeDocument/2006/relationships" id="277" r:id="R95aa7a02dab0485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61be47f8dc7448e" /><Relationship Type="http://schemas.openxmlformats.org/officeDocument/2006/relationships/slideMaster" Target="/ppt/slideMasters/slideMaster1.xml" Id="R7069e4c49d274a02" /><Relationship Type="http://schemas.openxmlformats.org/officeDocument/2006/relationships/notesMaster" Target="/ppt/notesMasters/notesMaster1.xml" Id="R0798302ff64641b9" /><Relationship Type="http://schemas.openxmlformats.org/officeDocument/2006/relationships/presProps" Target="/ppt/presProps.xml" Id="R6276493995504bde" /><Relationship Type="http://schemas.openxmlformats.org/officeDocument/2006/relationships/tableStyles" Target="/ppt/tableStyles.xml" Id="Red3a51544fc44d28" /><Relationship Type="http://schemas.openxmlformats.org/officeDocument/2006/relationships/slide" Target="/ppt/slides/slide1.xml" Id="Rb651f255ac3e42a4" /><Relationship Type="http://schemas.openxmlformats.org/officeDocument/2006/relationships/slide" Target="/ppt/slides/slide2.xml" Id="Rd98c16054bf540d1" /><Relationship Type="http://schemas.openxmlformats.org/officeDocument/2006/relationships/slide" Target="/ppt/slides/slide3.xml" Id="R91622a85fdc44a2a" /><Relationship Type="http://schemas.openxmlformats.org/officeDocument/2006/relationships/slide" Target="/ppt/slides/slide4.xml" Id="Rf16da13761c646bb" /><Relationship Type="http://schemas.openxmlformats.org/officeDocument/2006/relationships/slide" Target="/ppt/slides/slide5.xml" Id="Rc0f7e83a0cf6412d" /><Relationship Type="http://schemas.openxmlformats.org/officeDocument/2006/relationships/slide" Target="/ppt/slides/slide6.xml" Id="R52efa5aaa2d04c29" /><Relationship Type="http://schemas.openxmlformats.org/officeDocument/2006/relationships/slide" Target="/ppt/slides/slide7.xml" Id="Rf5b2c278a9454f82" /><Relationship Type="http://schemas.openxmlformats.org/officeDocument/2006/relationships/slide" Target="/ppt/slides/slide8.xml" Id="Rae4241b50e914b10" /><Relationship Type="http://schemas.openxmlformats.org/officeDocument/2006/relationships/slide" Target="/ppt/slides/slide9.xml" Id="R287bfa0950544320" /><Relationship Type="http://schemas.openxmlformats.org/officeDocument/2006/relationships/slide" Target="/ppt/slides/slide10.xml" Id="R97b465208f9c4f81" /><Relationship Type="http://schemas.openxmlformats.org/officeDocument/2006/relationships/slide" Target="/ppt/slides/slide11.xml" Id="Rb2b3300600bd4dc7" /><Relationship Type="http://schemas.openxmlformats.org/officeDocument/2006/relationships/slide" Target="/ppt/slides/slide12.xml" Id="R1a1e0a614d144e03" /><Relationship Type="http://schemas.openxmlformats.org/officeDocument/2006/relationships/slide" Target="/ppt/slides/slide13.xml" Id="R95a74a7f0be3437c" /><Relationship Type="http://schemas.openxmlformats.org/officeDocument/2006/relationships/slide" Target="/ppt/slides/slide14.xml" Id="Re137bf3b16ed467c" /><Relationship Type="http://schemas.openxmlformats.org/officeDocument/2006/relationships/slide" Target="/ppt/slides/slide15.xml" Id="R8d1565b39aee4f74" /><Relationship Type="http://schemas.openxmlformats.org/officeDocument/2006/relationships/slide" Target="/ppt/slides/slide16.xml" Id="Re81900e487204342" /><Relationship Type="http://schemas.openxmlformats.org/officeDocument/2006/relationships/slide" Target="/ppt/slides/slide17.xml" Id="R9c85fec058ff456f" /><Relationship Type="http://schemas.openxmlformats.org/officeDocument/2006/relationships/slide" Target="/ppt/slides/slide18.xml" Id="Rf3ce5fca25f848c4" /><Relationship Type="http://schemas.openxmlformats.org/officeDocument/2006/relationships/slide" Target="/ppt/slides/slide19.xml" Id="R05cd196500cd4280" /><Relationship Type="http://schemas.openxmlformats.org/officeDocument/2006/relationships/slide" Target="/ppt/slides/slide20.xml" Id="R87edd4b82b584f74" /><Relationship Type="http://schemas.openxmlformats.org/officeDocument/2006/relationships/slide" Target="/ppt/slides/slide21.xml" Id="Rcacdeb18681a4344" /><Relationship Type="http://schemas.openxmlformats.org/officeDocument/2006/relationships/slide" Target="/ppt/slides/slide22.xml" Id="R95aa7a02dab0485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59ca030459843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46d472905b47e8" /><Relationship Type="http://schemas.openxmlformats.org/officeDocument/2006/relationships/notesMaster" Target="/ppt/notesMasters/notesMaster1.xml" Id="R5442b07712bc4409"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998acf95f24aca" /><Relationship Type="http://schemas.openxmlformats.org/officeDocument/2006/relationships/notesMaster" Target="/ppt/notesMasters/notesMaster1.xml" Id="R0d92a4c64c744e5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e0740f3dc8f47ca" /><Relationship Type="http://schemas.openxmlformats.org/officeDocument/2006/relationships/notesMaster" Target="/ppt/notesMasters/notesMaster1.xml" Id="Rded564e4652b49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db2d588d3f64623" /><Relationship Type="http://schemas.openxmlformats.org/officeDocument/2006/relationships/notesMaster" Target="/ppt/notesMasters/notesMaster1.xml" Id="R8e0d2d9593a448d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787c30ee0f4c11" /><Relationship Type="http://schemas.openxmlformats.org/officeDocument/2006/relationships/notesMaster" Target="/ppt/notesMasters/notesMaster1.xml" Id="R2df8c137c87b45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43a31efd1a4146e0" /><Relationship Type="http://schemas.openxmlformats.org/officeDocument/2006/relationships/notesMaster" Target="/ppt/notesMasters/notesMaster1.xml" Id="Rba96b092fa44406a"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7a4319cc774785" /><Relationship Type="http://schemas.openxmlformats.org/officeDocument/2006/relationships/notesMaster" Target="/ppt/notesMasters/notesMaster1.xml" Id="R55e944d135bc4fea" /></Relationships>
</file>

<file path=ppt/notesSlides/_rels/notesSlide8.xml.rels>&#65279;<?xml version="1.0" encoding="utf-8"?><Relationships xmlns="http://schemas.openxmlformats.org/package/2006/relationships"><Relationship Type="http://schemas.openxmlformats.org/officeDocument/2006/relationships/slide" Target="/ppt/slides/slide8.xml" Id="R84a4843be35145ae" /><Relationship Type="http://schemas.openxmlformats.org/officeDocument/2006/relationships/notesMaster" Target="/ppt/notesMasters/notesMaster1.xml" Id="R7a998dd53d6b4b4a" /></Relationships>
</file>

<file path=ppt/notesSlides/_rels/notesSlide9.xml.rels>&#65279;<?xml version="1.0" encoding="utf-8"?><Relationships xmlns="http://schemas.openxmlformats.org/package/2006/relationships"><Relationship Type="http://schemas.openxmlformats.org/officeDocument/2006/relationships/slide" Target="/ppt/slides/slide9.xml" Id="R534b4dfdd0ab4188" /><Relationship Type="http://schemas.openxmlformats.org/officeDocument/2006/relationships/notesMaster" Target="/ppt/notesMasters/notesMaster1.xml" Id="R8d74f16aa28d47e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6d28994366f4e58" /><Relationship Type="http://schemas.openxmlformats.org/officeDocument/2006/relationships/notesMaster" Target="/ppt/notesMasters/notesMaster1.xml" Id="R1efdee1b8f6242f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29d88dd540b4b46" /><Relationship Type="http://schemas.openxmlformats.org/officeDocument/2006/relationships/notesMaster" Target="/ppt/notesMasters/notesMaster1.xml" Id="R7b8369f6e942452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1e67195fa484cda" /><Relationship Type="http://schemas.openxmlformats.org/officeDocument/2006/relationships/notesMaster" Target="/ppt/notesMasters/notesMaster1.xml" Id="Raee285091602453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0d1bafb06164ff3" /><Relationship Type="http://schemas.openxmlformats.org/officeDocument/2006/relationships/notesMaster" Target="/ppt/notesMasters/notesMaster1.xml" Id="R0cd26911bbd849f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35b565b9b434f58" /><Relationship Type="http://schemas.openxmlformats.org/officeDocument/2006/relationships/notesMaster" Target="/ppt/notesMasters/notesMaster1.xml" Id="Rcfa43d8545ff42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3aac342bdf847ec" /><Relationship Type="http://schemas.openxmlformats.org/officeDocument/2006/relationships/notesMaster" Target="/ppt/notesMasters/notesMaster1.xml" Id="R361b3ff7dd3b4bd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dbd71e505bc41a0" /><Relationship Type="http://schemas.openxmlformats.org/officeDocument/2006/relationships/notesMaster" Target="/ppt/notesMasters/notesMaster1.xml" Id="R02f530844a604e8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907cfc456ae4494" /><Relationship Type="http://schemas.openxmlformats.org/officeDocument/2006/relationships/notesMaster" Target="/ppt/notesMasters/notesMaster1.xml" Id="Rb9841ccbd8ca463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1056a9b58f44b0e" /><Relationship Type="http://schemas.openxmlformats.org/officeDocument/2006/relationships/notesMaster" Target="/ppt/notesMasters/notesMaster1.xml" Id="R217b8b108d1c464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635a7076c854684" /><Relationship Type="http://schemas.openxmlformats.org/officeDocument/2006/relationships/notesMaster" Target="/ppt/notesMasters/notesMaster1.xml" Id="R6bbab47ff611460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fc2342d38494d54" /><Relationship Type="http://schemas.openxmlformats.org/officeDocument/2006/relationships/notesMaster" Target="/ppt/notesMasters/notesMaster1.xml" Id="Ra18e8779787d491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6a2408784c848c1" /><Relationship Type="http://schemas.openxmlformats.org/officeDocument/2006/relationships/notesMaster" Target="/ppt/notesMasters/notesMaster1.xml" Id="Rb31d7fd807104a5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0776d90b4444ce6" /><Relationship Type="http://schemas.openxmlformats.org/officeDocument/2006/relationships/notesMaster" Target="/ppt/notesMasters/notesMaster1.xml" Id="R2b7fe3242bd2463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Portrait: image1.jpg extracted from the user-supplied source PPTX. PD monogram extracted from the attached Patrick Duff BIO 2026 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Current confidential international luxury resort pre-opening appointment and May 2026 start were confirmed by the user. Property and ownership remain intentionally withheld.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Results and property contexts are transcribed from the supplied Executive CVs. Fairmont Dubai F&amp;B revenue growth exceeded 22%; average GOP was approximately 47% over three years. W Taipei F&amp;B GOP increased from 38% to 46% and beverage sales by 20%. Swissôtel Nai Lert Park hotel GOP rose from 33% to 42%. Makati Shangri-La F&amp;B GOP rose from 37% to 40%, with F&amp;B revenue up 12% in the first three months.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Seven projects, including four led and three supported, were confirmed by the user. Exact excerpt from Graham Kruse testimonial in Chef Duff Testamonials(1).pdf, describing the Fairmont Beijing pre-opening.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Four selected references. Philip M. Barnes, Ricardo Acevedo, and Martin Büchele excerpts come from Chef Duff Testamonials(1).pdf. Ricardo Acevedo, Four Seasons Hotel Mexico, provides the Four Seasons concept testimonial. The source uses the title Director General; the slide renders this as General Manager at the user’s direction. Martin Büchele is the author of the Fairmont Dubai testimonial on department rebuilding. The Tim Steckbeck quote is exact from Reference 2 - Patrick Duff 2(3).pdf; public attribution is Tim Steckbeck, Vice President, with no company listed.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Reference 2 - Patrick Duff 2(3).pdf is dated 24 April 2013. Public attribution is shown as requested: Tim Steckbeck, Vice President, with no company listed. Reference details are paraphrased or quoted faithfully. The four-to-five-diamond statement is attributed to the reference period and does not claim sole causation.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Team photograph extracted from the user-supplied source PPTX. Exact frontline-colleague quote reproduced within Girlie Datar-Abellana’s testimonial in Chef Duff Testimonials (1).pdf. The testimonial states that 70% of leaders had been internally promoted; the CV reports more than 20 managers, chefs and colleagues promoted. Five Thai colleagues progressing to international roles and the one-year program were confirmed by the user. In-house Iron Chef sessions are described in Philip M. Barnes’s testimonial. The photo is not labeled as the Presidential Award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 one-year Dubai program and its structure are candidate-supplied. The user confirmed five international progressions with different companies and Presidential Award recognition. No award-team photograph is available in the supplied 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 user confirms 50+ total awards and medals and 15 solo medals. The 1995 and 1996 ice-carving wins and Best Chef in St. Maarten are stated in Chef Duff Hospitality(6).PDF, page 22. The supplied Executive Chef of the Year - Patrick Duff(4).pdf is titled “Executive Chef of the Year – Patrick Duff, The Fairmont Dubai”; shown here as a nomination profile, not a claim that Patrick won the award. Competition photograph extracted from the user-supplied Phuket Group Chefs(9).pdf; the visible awards and ice sculpture are shown without claiming a specific event or year.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Exact testimonial fragment from Philip M. Barnes in Chef Duff Testamonials(1).pdf. Safety and crisis-readiness expectations reflect the attached Ultra-Luxury Culinary Leadership evaluation framework.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TRIBE, Salil and Vakkaru metrics are from the supplied 2026 Executive CV and ATS CV. TRIBE Phuket: TripAdvisor 4.3 to 4.8, high-season occupancy from below 20% to above 90%, ADR THB 1,100 to above THB 3,000. The Salil Hotel Riverside: approximately US$13.3M revenue, 46% GOP, 77% occupancy, F&amp;B revenue +15%. Vakkaru Maldives: TripAdvisor 4.2 to 4.8, repeat-guest mix above 40%, reduced turnover, and villa/pool upgrade program completed before high season.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 221-room property, three outlets, transition from Italian to Latin-Asian menus, revenue increase of 10% and guest-satisfaction improvement are from the supplied Executive Chef CV. Ricardo Acevedo reference is presented on the selected testimonials slide. Supporting media scan from Chef Duff Hospitality(6).PDF, page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These statements describe operating priorities and leadership approach. No unverified quantified sustainability, sourcing or retention result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 newly supplied team-outing photograph replaces the earlier outing photo. One image from this outing appears in the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Original article scan from Chef Duff Hospitality(6).PDF, page 1: In the Kitchen, Ocean Drive, September 2006, page 324, by Suzy Buckley, photographs by Gio Alma. Historical media evidence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Contact details from the supplied Chef CV. PD monogram from the attached bio.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631da59ca44e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cc478c6e6bd4a5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eb58759c5d940d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8d87a1b9466424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93ee7d15d1543b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5d263c176684c4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2C9C4D3-42CF-4C80-9C4C-055D571E2A3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4066D8C-D9BB-4F11-81AD-F197CDE377A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0ADA084-ADFA-4D8B-A9DA-B10C29032A0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AA59D38-4099-4654-A56F-6A278EAF8A5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FC9E93E-C246-4FBE-9344-074B78AE9A0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60D92C5-FCB1-47B4-9538-E4E121192A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8DEB9E6-EDD4-457E-870A-7888104B2CB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BE4786E-17A5-4D84-9704-7A1F5964CAE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C64AF04-0C7A-44C0-88FF-734ECD4F7AB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29C94EC-96B1-40CF-8272-F2882648FA8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4184729cfa4b60" /><Relationship Type="http://schemas.openxmlformats.org/officeDocument/2006/relationships/slideLayout" Target="/ppt/slideLayouts/slideLayout1.xml" Id="R71c6e2b4a8dd4887" /><Relationship Type="http://schemas.openxmlformats.org/officeDocument/2006/relationships/slideLayout" Target="/ppt/slideLayouts/slideLayout2.xml" Id="R8c6bccfb96334544" /><Relationship Type="http://schemas.openxmlformats.org/officeDocument/2006/relationships/slideLayout" Target="/ppt/slideLayouts/slideLayout3.xml" Id="R9ab39d07f38447eb" /><Relationship Type="http://schemas.openxmlformats.org/officeDocument/2006/relationships/slideLayout" Target="/ppt/slideLayouts/slideLayout4.xml" Id="Rcdd087ee405944e8" /><Relationship Type="http://schemas.openxmlformats.org/officeDocument/2006/relationships/slideLayout" Target="/ppt/slideLayouts/slideLayout5.xml" Id="R3cef0377d58e4547" /><Relationship Type="http://schemas.openxmlformats.org/officeDocument/2006/relationships/slideLayout" Target="/ppt/slideLayouts/slideLayout6.xml" Id="Rc421269bbc5a426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1c6e2b4a8dd4887"/>
    <p:sldLayoutId xmlns:r="http://schemas.openxmlformats.org/officeDocument/2006/relationships" id="2147483650" r:id="R8c6bccfb96334544"/>
    <p:sldLayoutId xmlns:r="http://schemas.openxmlformats.org/officeDocument/2006/relationships" id="2147483651" r:id="R9ab39d07f38447eb"/>
    <p:sldLayoutId xmlns:r="http://schemas.openxmlformats.org/officeDocument/2006/relationships" id="2147483652" r:id="Rcdd087ee405944e8"/>
    <p:sldLayoutId xmlns:r="http://schemas.openxmlformats.org/officeDocument/2006/relationships" id="2147483653" r:id="R3cef0377d58e4547"/>
    <p:sldLayoutId xmlns:r="http://schemas.openxmlformats.org/officeDocument/2006/relationships" id="2147483654" r:id="Rc421269bbc5a426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5bc7fc4cb6f4b44" /><Relationship Type="http://schemas.openxmlformats.org/officeDocument/2006/relationships/image" Target="/ppt/media/image.jpeg" Id="R8b0cab94543b434b" /><Relationship Type="http://schemas.openxmlformats.org/officeDocument/2006/relationships/image" Target="/ppt/media/image.png" Id="R110a041677de42dd" /><Relationship Type="http://schemas.openxmlformats.org/officeDocument/2006/relationships/notesSlide" Target="/ppt/notesSlides/notesSlide1.xml" Id="Rbb3d588417c7486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015edad4acd4914" /><Relationship Type="http://schemas.openxmlformats.org/officeDocument/2006/relationships/image" Target="/ppt/media/image2.png" Id="R0650f8f876134b6b" /><Relationship Type="http://schemas.openxmlformats.org/officeDocument/2006/relationships/notesSlide" Target="/ppt/notesSlides/notesSlide2.xml" Id="Rd9dcd6c36588479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c88e8cb28404bd4" /><Relationship Type="http://schemas.openxmlformats.org/officeDocument/2006/relationships/notesSlide" Target="/ppt/notesSlides/notesSlide3.xml" Id="R4fd514cb7d7c49f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a8f90ccf40a42ee" /><Relationship Type="http://schemas.openxmlformats.org/officeDocument/2006/relationships/image" Target="/ppt/media/image2.jpeg" Id="R86df15c32a4b40f8" /><Relationship Type="http://schemas.openxmlformats.org/officeDocument/2006/relationships/notesSlide" Target="/ppt/notesSlides/notesSlide4.xml" Id="Rfbea277964304c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918ef1a6044474b" /><Relationship Type="http://schemas.openxmlformats.org/officeDocument/2006/relationships/image" Target="/ppt/media/image3.jpeg" Id="Rd33b6e1dfef240ab" /><Relationship Type="http://schemas.openxmlformats.org/officeDocument/2006/relationships/image" Target="/ppt/media/image4.jpeg" Id="Ra03e1cadd9bd4397" /><Relationship Type="http://schemas.openxmlformats.org/officeDocument/2006/relationships/notesSlide" Target="/ppt/notesSlides/notesSlide5.xml" Id="Ra4480047114a40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fe594c325194f5b" /><Relationship Type="http://schemas.openxmlformats.org/officeDocument/2006/relationships/image" Target="/ppt/media/image5.jpeg" Id="R783639759a794a27" /><Relationship Type="http://schemas.openxmlformats.org/officeDocument/2006/relationships/image" Target="/ppt/media/image6.jpeg" Id="R4eada21a35604f37" /><Relationship Type="http://schemas.openxmlformats.org/officeDocument/2006/relationships/image" Target="/ppt/media/image7.jpeg" Id="Re7e31fcdd4794cad" /><Relationship Type="http://schemas.openxmlformats.org/officeDocument/2006/relationships/notesSlide" Target="/ppt/notesSlides/notesSlide6.xml" Id="Rebbf14ac942a41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d9f446b81f2406e" /><Relationship Type="http://schemas.openxmlformats.org/officeDocument/2006/relationships/notesSlide" Target="/ppt/notesSlides/notesSlide7.xml" Id="Rd94e4bf70c2444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f37abfc29f64356" /><Relationship Type="http://schemas.openxmlformats.org/officeDocument/2006/relationships/notesSlide" Target="/ppt/notesSlides/notesSlide8.xml" Id="Rc8aa496ce90b42c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b2798565f9445f6" /><Relationship Type="http://schemas.openxmlformats.org/officeDocument/2006/relationships/notesSlide" Target="/ppt/notesSlides/notesSlide9.xml" Id="Ree5720c7f50b40e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bb974317edf4db5" /><Relationship Type="http://schemas.openxmlformats.org/officeDocument/2006/relationships/notesSlide" Target="/ppt/notesSlides/notesSlide10.xml" Id="R8342e438ca61426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10e8890a8b64a2e" /><Relationship Type="http://schemas.openxmlformats.org/officeDocument/2006/relationships/image" Target="/ppt/media/image8.jpeg" Id="R76bb246a4064469b" /><Relationship Type="http://schemas.openxmlformats.org/officeDocument/2006/relationships/notesSlide" Target="/ppt/notesSlides/notesSlide11.xml" Id="R0503de9a2c3b4de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dbcc1d8e51e409e" /><Relationship Type="http://schemas.openxmlformats.org/officeDocument/2006/relationships/notesSlide" Target="/ppt/notesSlides/notesSlide12.xml" Id="R00482aaf1ffc41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590f84194264ca9" /><Relationship Type="http://schemas.openxmlformats.org/officeDocument/2006/relationships/image" Target="/ppt/media/image9.jpeg" Id="R4732a9242c5c46e1" /><Relationship Type="http://schemas.openxmlformats.org/officeDocument/2006/relationships/notesSlide" Target="/ppt/notesSlides/notesSlide13.xml" Id="R99e376e665f140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3a6aebd53384453" /><Relationship Type="http://schemas.openxmlformats.org/officeDocument/2006/relationships/image" Target="/ppt/media/image10.jpeg" Id="R6c9c37256e7a4bc0" /><Relationship Type="http://schemas.openxmlformats.org/officeDocument/2006/relationships/notesSlide" Target="/ppt/notesSlides/notesSlide14.xml" Id="Ra08a2dabf1df4d1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91663d448944ba3" /><Relationship Type="http://schemas.openxmlformats.org/officeDocument/2006/relationships/notesSlide" Target="/ppt/notesSlides/notesSlide15.xml" Id="R0cd1acb2d4004a8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64b22aa4fb94fa9" /><Relationship Type="http://schemas.openxmlformats.org/officeDocument/2006/relationships/notesSlide" Target="/ppt/notesSlides/notesSlide16.xml" Id="Rfca86dc7784948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47faf9653804a3c" /><Relationship Type="http://schemas.openxmlformats.org/officeDocument/2006/relationships/notesSlide" Target="/ppt/notesSlides/notesSlide17.xml" Id="Rc09166bfd9924bc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9813ba6c3b84012" /><Relationship Type="http://schemas.openxmlformats.org/officeDocument/2006/relationships/image" Target="/ppt/media/image3.png" Id="R5dc6a80f6508441c" /><Relationship Type="http://schemas.openxmlformats.org/officeDocument/2006/relationships/notesSlide" Target="/ppt/notesSlides/notesSlide18.xml" Id="R3ef6ac71047049d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b75f7dd9be34f3f" /><Relationship Type="http://schemas.openxmlformats.org/officeDocument/2006/relationships/notesSlide" Target="/ppt/notesSlides/notesSlide19.xml" Id="R586fb6719f3a473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179d8617dea7467a" /><Relationship Type="http://schemas.openxmlformats.org/officeDocument/2006/relationships/image" Target="/ppt/media/image11.jpeg" Id="R91ff6ec377b94d0d" /><Relationship Type="http://schemas.openxmlformats.org/officeDocument/2006/relationships/notesSlide" Target="/ppt/notesSlides/notesSlide20.xml" Id="Re55945d7e1b3412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28bf3a1ed944d95" /><Relationship Type="http://schemas.openxmlformats.org/officeDocument/2006/relationships/image" Target="/ppt/media/image4.png" Id="R9d64dce5edc14a5c" /><Relationship Type="http://schemas.openxmlformats.org/officeDocument/2006/relationships/notesSlide" Target="/ppt/notesSlides/notesSlide21.xml" Id="Rfff51bf3b8204c9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53e57be97bd9437b" /><Relationship Type="http://schemas.openxmlformats.org/officeDocument/2006/relationships/image" Target="/ppt/media/image5.png" Id="R3fd1b3bec8f04c2a" /><Relationship Type="http://schemas.openxmlformats.org/officeDocument/2006/relationships/notesSlide" Target="/ppt/notesSlides/notesSlide22.xml" Id="Reb37a3c2ae3245a2" /></Relationships>
</file>

<file path=ppt/slides/slide1.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79E7534-6C55-442E-96FF-26C42C074821}"/>
              </a:ext>
            </a:extLst>
          </p:cNvPr>
          <p:cNvSpPr>
            <a:spLocks xmlns:a="http://schemas.openxmlformats.org/drawingml/2006/main" noGrp="1"/>
          </p:cNvSpPr>
          <p:nvPr/>
        </p:nvSpPr>
        <p:spPr>
          <a:xfrm xmlns:a="http://schemas.openxmlformats.org/drawingml/2006/main">
            <a:off x="0" y="0"/>
            <a:ext cx="457200" cy="68580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pic>
        <p:nvPicPr>
          <p:cNvPr id="2" name="">
            <a:extLst xmlns:a="http://schemas.openxmlformats.org/drawingml/2006/main">
              <a:ext uri="{FF2B5EF4-FFF2-40B4-BE49-F238E27FC236}">
                <a16:creationId xmlns:a16="http://schemas.microsoft.com/office/drawing/2014/main" id="{9EBB194C-36FA-4ACC-B091-F1362FCF467A}"/>
              </a:ext>
            </a:extLst>
          </p:cNvPr>
          <p:cNvPicPr>
            <a:picLocks xmlns:a="http://schemas.openxmlformats.org/drawingml/2006/main" noChangeAspect="1"/>
          </p:cNvPicPr>
          <p:nvPr/>
        </p:nvPicPr>
        <p:blipFill>
          <a:blip xmlns:r="http://schemas.openxmlformats.org/officeDocument/2006/relationships" xmlns:a="http://schemas.openxmlformats.org/drawingml/2006/main" r:embed="R8b0cab94543b434b"/>
          <a:srcRect xmlns:a="http://schemas.openxmlformats.org/drawingml/2006/main" l="22326" t="0" r="22326" b="0"/>
          <a:stretch xmlns:a="http://schemas.openxmlformats.org/drawingml/2006/main">
            <a:fillRect l="0" t="0" r="0" b="0"/>
          </a:stretch>
        </p:blipFill>
        <p:spPr>
          <a:xfrm xmlns:a="http://schemas.openxmlformats.org/drawingml/2006/main">
            <a:off x="6496050" y="0"/>
            <a:ext cx="569595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08F2B47-BA11-4E49-AFF8-399DA5C30795}"/>
              </a:ext>
            </a:extLst>
          </p:cNvPr>
          <p:cNvSpPr>
            <a:spLocks xmlns:a="http://schemas.openxmlformats.org/drawingml/2006/main" noGrp="1"/>
          </p:cNvSpPr>
          <p:nvPr/>
        </p:nvSpPr>
        <p:spPr>
          <a:xfrm xmlns:a="http://schemas.openxmlformats.org/drawingml/2006/main">
            <a:off x="571500" y="419100"/>
            <a:ext cx="876300" cy="8763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4" name="">
            <a:extLst xmlns:a="http://schemas.openxmlformats.org/drawingml/2006/main">
              <a:ext uri="{FF2B5EF4-FFF2-40B4-BE49-F238E27FC236}">
                <a16:creationId xmlns:a16="http://schemas.microsoft.com/office/drawing/2014/main" id="{F644358D-450D-4370-9081-91F4197F2F46}"/>
              </a:ext>
            </a:extLst>
          </p:cNvPr>
          <p:cNvPicPr>
            <a:picLocks xmlns:a="http://schemas.openxmlformats.org/drawingml/2006/main" noChangeAspect="1"/>
          </p:cNvPicPr>
          <p:nvPr/>
        </p:nvPicPr>
        <p:blipFill>
          <a:blip xmlns:r="http://schemas.openxmlformats.org/officeDocument/2006/relationships" xmlns:a="http://schemas.openxmlformats.org/drawingml/2006/main" r:embed="R110a041677de42dd"/>
          <a:stretch xmlns:a="http://schemas.openxmlformats.org/drawingml/2006/main"/>
        </p:blipFill>
        <p:spPr>
          <a:xfrm xmlns:a="http://schemas.openxmlformats.org/drawingml/2006/main">
            <a:off x="666750" y="514350"/>
            <a:ext cx="685800" cy="685800"/>
          </a:xfrm>
          <a:prstGeom xmlns:a="http://schemas.openxmlformats.org/drawingml/2006/main" prst="rect">
            <a:avLst/>
          </a:prstGeom>
        </p:spPr>
      </p:pic>
      <p:sp>
        <p:nvSpPr>
          <p:cNvPr id="5" name="CHEF&#10;PATRICK DUFF">
            <a:extLst xmlns:a="http://schemas.openxmlformats.org/drawingml/2006/main">
              <a:ext uri="{FF2B5EF4-FFF2-40B4-BE49-F238E27FC236}">
                <a16:creationId xmlns:a16="http://schemas.microsoft.com/office/drawing/2014/main" id="{AC029B9D-58F2-40F7-947A-5B87D9ADFBF3}"/>
              </a:ext>
            </a:extLst>
          </p:cNvPr>
          <p:cNvSpPr>
            <a:spLocks xmlns:a="http://schemas.openxmlformats.org/drawingml/2006/main" noGrp="1"/>
          </p:cNvSpPr>
          <p:nvPr/>
        </p:nvSpPr>
        <p:spPr>
          <a:xfrm xmlns:a="http://schemas.openxmlformats.org/drawingml/2006/main">
            <a:off x="571500" y="1685925"/>
            <a:ext cx="5381625"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725" b="0">
                <a:solidFill>
                  <a:srgbClr val="F5F0E5"/>
                </a:solidFill>
                <a:latin typeface="Georgia"/>
                <a:ea typeface="Georgia"/>
                <a:cs typeface="Georgia"/>
              </a:defRPr>
            </a:defPPr>
          </a:lstStyle>
          <a:p xmlns:a="http://schemas.openxmlformats.org/drawingml/2006/main">
            <a:pPr>
              <a:defRPr sz="4725" b="0">
                <a:solidFill>
                  <a:srgbClr val="F5F0E5"/>
                </a:solidFill>
                <a:latin typeface="Georgia"/>
                <a:ea typeface="Georgia"/>
                <a:cs typeface="Georgia"/>
              </a:defRPr>
            </a:pPr>
            <a:r>
              <a:rPr sz="4725" b="0">
                <a:solidFill>
                  <a:srgbClr val="F5F0E5"/>
                </a:solidFill>
                <a:latin typeface="Georgia"/>
                <a:ea typeface="Georgia"/>
                <a:cs typeface="Georgia"/>
              </a:rPr>
              <a:t>CHEF</a:t>
            </a:r>
          </a:p>
          <a:p xmlns:a="http://schemas.openxmlformats.org/drawingml/2006/main">
            <a:pPr>
              <a:defRPr sz="4725" b="0">
                <a:solidFill>
                  <a:srgbClr val="F5F0E5"/>
                </a:solidFill>
                <a:latin typeface="Georgia"/>
                <a:ea typeface="Georgia"/>
                <a:cs typeface="Georgia"/>
              </a:defRPr>
            </a:pPr>
            <a:r>
              <a:rPr sz="4725" b="0">
                <a:solidFill>
                  <a:srgbClr val="F5F0E5"/>
                </a:solidFill>
                <a:latin typeface="Georgia"/>
                <a:ea typeface="Georgia"/>
                <a:cs typeface="Georgia"/>
              </a:rPr>
              <a:t>PATRICK DUFF</a:t>
            </a:r>
          </a:p>
        </p:txBody>
      </p:sp>
      <p:sp>
        <p:nvSpPr>
          <p:cNvPr id="6" name="CULINARY LEADERSHIP PORTFOLIO">
            <a:extLst xmlns:a="http://schemas.openxmlformats.org/drawingml/2006/main">
              <a:ext uri="{FF2B5EF4-FFF2-40B4-BE49-F238E27FC236}">
                <a16:creationId xmlns:a16="http://schemas.microsoft.com/office/drawing/2014/main" id="{9A43A215-1CA4-4600-AF53-EF925B19A8B4}"/>
              </a:ext>
            </a:extLst>
          </p:cNvPr>
          <p:cNvSpPr>
            <a:spLocks xmlns:a="http://schemas.openxmlformats.org/drawingml/2006/main" noGrp="1"/>
          </p:cNvSpPr>
          <p:nvPr/>
        </p:nvSpPr>
        <p:spPr>
          <a:xfrm xmlns:a="http://schemas.openxmlformats.org/drawingml/2006/main">
            <a:off x="590550" y="37433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C9A266"/>
                </a:solidFill>
                <a:latin typeface="Calibri"/>
                <a:ea typeface="Calibri"/>
                <a:cs typeface="Calibri"/>
              </a:defRPr>
            </a:defPPr>
          </a:lstStyle>
          <a:p xmlns:a="http://schemas.openxmlformats.org/drawingml/2006/main">
            <a:pPr>
              <a:defRPr sz="1875" b="1">
                <a:solidFill>
                  <a:srgbClr val="C9A266"/>
                </a:solidFill>
                <a:latin typeface="Calibri"/>
                <a:ea typeface="Calibri"/>
                <a:cs typeface="Calibri"/>
              </a:defRPr>
            </a:pPr>
            <a:r>
              <a:rPr sz="1875" b="1">
                <a:solidFill>
                  <a:srgbClr val="C9A266"/>
                </a:solidFill>
                <a:latin typeface="Calibri"/>
                <a:ea typeface="Calibri"/>
                <a:cs typeface="Calibri"/>
              </a:rPr>
              <a:t>CULINARY LEADERSHIP PORTFOLIO</a:t>
            </a:r>
          </a:p>
        </p:txBody>
      </p:sp>
      <p:sp>
        <p:nvSpPr>
          <p:cNvPr id="7" name="">
            <a:extLst xmlns:a="http://schemas.openxmlformats.org/drawingml/2006/main">
              <a:ext uri="{FF2B5EF4-FFF2-40B4-BE49-F238E27FC236}">
                <a16:creationId xmlns:a16="http://schemas.microsoft.com/office/drawing/2014/main" id="{090BF123-C9AB-479B-842D-3AC4A88E56EB}"/>
              </a:ext>
            </a:extLst>
          </p:cNvPr>
          <p:cNvSpPr>
            <a:spLocks xmlns:a="http://schemas.openxmlformats.org/drawingml/2006/main" noGrp="1"/>
          </p:cNvSpPr>
          <p:nvPr/>
        </p:nvSpPr>
        <p:spPr>
          <a:xfrm xmlns:a="http://schemas.openxmlformats.org/drawingml/2006/main">
            <a:off x="590550" y="4457700"/>
            <a:ext cx="323850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8" name="Executive Chef / Director of Culinar">
            <a:extLst xmlns:a="http://schemas.openxmlformats.org/drawingml/2006/main">
              <a:ext uri="{FF2B5EF4-FFF2-40B4-BE49-F238E27FC236}">
                <a16:creationId xmlns:a16="http://schemas.microsoft.com/office/drawing/2014/main" id="{8FBDBF5F-DAA2-4739-BFBB-C69BFEF5BE09}"/>
              </a:ext>
            </a:extLst>
          </p:cNvPr>
          <p:cNvSpPr>
            <a:spLocks xmlns:a="http://schemas.openxmlformats.org/drawingml/2006/main" noGrp="1"/>
          </p:cNvSpPr>
          <p:nvPr/>
        </p:nvSpPr>
        <p:spPr>
          <a:xfrm xmlns:a="http://schemas.openxmlformats.org/drawingml/2006/main">
            <a:off x="590550" y="47625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Calibri"/>
                <a:ea typeface="Calibri"/>
                <a:cs typeface="Calibri"/>
              </a:defRPr>
            </a:defPPr>
          </a:lstStyle>
          <a:p xmlns:a="http://schemas.openxmlformats.org/drawingml/2006/main">
            <a:pPr>
              <a:defRPr sz="1800" b="0">
                <a:solidFill>
                  <a:srgbClr val="F5F0E5"/>
                </a:solidFill>
                <a:latin typeface="Calibri"/>
                <a:ea typeface="Calibri"/>
                <a:cs typeface="Calibri"/>
              </a:defRPr>
            </a:pPr>
            <a:r>
              <a:rPr sz="1800" b="0">
                <a:solidFill>
                  <a:srgbClr val="F5F0E5"/>
                </a:solidFill>
                <a:latin typeface="Calibri"/>
                <a:ea typeface="Calibri"/>
                <a:cs typeface="Calibri"/>
              </a:rPr>
              <a:t>Executive Chef / Director of Culinary</a:t>
            </a:r>
          </a:p>
        </p:txBody>
      </p:sp>
      <p:sp>
        <p:nvSpPr>
          <p:cNvPr id="9" name="From dishwasher to international lux">
            <a:extLst xmlns:a="http://schemas.openxmlformats.org/drawingml/2006/main">
              <a:ext uri="{FF2B5EF4-FFF2-40B4-BE49-F238E27FC236}">
                <a16:creationId xmlns:a16="http://schemas.microsoft.com/office/drawing/2014/main" id="{A42DA880-1F4C-42A5-876E-6600D373B460}"/>
              </a:ext>
            </a:extLst>
          </p:cNvPr>
          <p:cNvSpPr>
            <a:spLocks xmlns:a="http://schemas.openxmlformats.org/drawingml/2006/main" noGrp="1"/>
          </p:cNvSpPr>
          <p:nvPr/>
        </p:nvSpPr>
        <p:spPr>
          <a:xfrm xmlns:a="http://schemas.openxmlformats.org/drawingml/2006/main">
            <a:off x="590550" y="5410200"/>
            <a:ext cx="4953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E7D5AF"/>
                </a:solidFill>
                <a:latin typeface="Georgia"/>
                <a:ea typeface="Georgia"/>
                <a:cs typeface="Georgia"/>
              </a:defRPr>
            </a:defPPr>
          </a:lstStyle>
          <a:p xmlns:a="http://schemas.openxmlformats.org/drawingml/2006/main">
            <a:pPr>
              <a:defRPr sz="1800" b="0">
                <a:solidFill>
                  <a:srgbClr val="E7D5AF"/>
                </a:solidFill>
                <a:latin typeface="Georgia"/>
                <a:ea typeface="Georgia"/>
                <a:cs typeface="Georgia"/>
              </a:defRPr>
            </a:pPr>
            <a:r>
              <a:rPr sz="1800" b="0">
                <a:solidFill>
                  <a:srgbClr val="E7D5AF"/>
                </a:solidFill>
                <a:latin typeface="Georgia"/>
                <a:ea typeface="Georgia"/>
                <a:cs typeface="Georgia"/>
              </a:rPr>
              <a:t>From dishwasher to international luxury hotel leader.</a:t>
            </a:r>
          </a:p>
        </p:txBody>
      </p:sp>
      <p:sp>
        <p:nvSpPr>
          <p:cNvPr id="10" name="Phuket, Thailand">
            <a:extLst xmlns:a="http://schemas.openxmlformats.org/drawingml/2006/main">
              <a:ext uri="{FF2B5EF4-FFF2-40B4-BE49-F238E27FC236}">
                <a16:creationId xmlns:a16="http://schemas.microsoft.com/office/drawing/2014/main" id="{462D59AC-918B-433D-9F3D-393D484F8E2E}"/>
              </a:ext>
            </a:extLst>
          </p:cNvPr>
          <p:cNvSpPr>
            <a:spLocks xmlns:a="http://schemas.openxmlformats.org/drawingml/2006/main" noGrp="1"/>
          </p:cNvSpPr>
          <p:nvPr/>
        </p:nvSpPr>
        <p:spPr>
          <a:xfrm xmlns:a="http://schemas.openxmlformats.org/drawingml/2006/main">
            <a:off x="590550" y="62960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C9A266"/>
                </a:solidFill>
                <a:latin typeface="Calibri"/>
                <a:ea typeface="Calibri"/>
                <a:cs typeface="Calibri"/>
              </a:defRPr>
            </a:defPPr>
          </a:lstStyle>
          <a:p xmlns:a="http://schemas.openxmlformats.org/drawingml/2006/main">
            <a:pPr>
              <a:defRPr sz="1350" b="0">
                <a:solidFill>
                  <a:srgbClr val="C9A266"/>
                </a:solidFill>
                <a:latin typeface="Calibri"/>
                <a:ea typeface="Calibri"/>
                <a:cs typeface="Calibri"/>
              </a:defRPr>
            </a:pPr>
            <a:r>
              <a:rPr sz="1350" b="0">
                <a:solidFill>
                  <a:srgbClr val="C9A266"/>
                </a:solidFill>
                <a:latin typeface="Calibri"/>
                <a:ea typeface="Calibri"/>
                <a:cs typeface="Calibri"/>
              </a:rPr>
              <a:t>Phuket, Thailand</a:t>
            </a:r>
          </a:p>
        </p:txBody>
      </p:sp>
    </p:spTree>
    <p:extLst>
      <p:ext uri="{BB962C8B-B14F-4D97-AF65-F5344CB8AC3E}">
        <p14:creationId xmlns:p14="http://schemas.microsoft.com/office/powerpoint/2010/main" val="1115198586"/>
      </p:ext>
    </p:extLst>
  </p:cSld>
</p:sld>
</file>

<file path=ppt/slides/slide2.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9F36CEA-E085-4D83-8673-8E00BE2ADE8E}"/>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EXECUTIVE PROPOSITION">
            <a:extLst xmlns:a="http://schemas.openxmlformats.org/drawingml/2006/main">
              <a:ext uri="{FF2B5EF4-FFF2-40B4-BE49-F238E27FC236}">
                <a16:creationId xmlns:a16="http://schemas.microsoft.com/office/drawing/2014/main" id="{263EF107-2F2B-47BC-ABE6-57C095658886}"/>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EXECUTIVE PROPOSITION</a:t>
            </a:r>
          </a:p>
        </p:txBody>
      </p:sp>
      <p:sp>
        <p:nvSpPr>
          <p:cNvPr id="3" name="A chef who understands the whole hot">
            <a:extLst xmlns:a="http://schemas.openxmlformats.org/drawingml/2006/main">
              <a:ext uri="{FF2B5EF4-FFF2-40B4-BE49-F238E27FC236}">
                <a16:creationId xmlns:a16="http://schemas.microsoft.com/office/drawing/2014/main" id="{31328EC2-9C99-4CD3-BDD1-750F3703FD9A}"/>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A chef who understands the whole hotel</a:t>
            </a:r>
          </a:p>
        </p:txBody>
      </p:sp>
      <p:sp>
        <p:nvSpPr>
          <p:cNvPr id="4" name="CHEF PATRICK DUFF">
            <a:extLst xmlns:a="http://schemas.openxmlformats.org/drawingml/2006/main">
              <a:ext uri="{FF2B5EF4-FFF2-40B4-BE49-F238E27FC236}">
                <a16:creationId xmlns:a16="http://schemas.microsoft.com/office/drawing/2014/main" id="{F737080E-B672-4099-B1D0-B1C20C782BEF}"/>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02">
            <a:extLst xmlns:a="http://schemas.openxmlformats.org/drawingml/2006/main">
              <a:ext uri="{FF2B5EF4-FFF2-40B4-BE49-F238E27FC236}">
                <a16:creationId xmlns:a16="http://schemas.microsoft.com/office/drawing/2014/main" id="{7252B74C-86C9-47F8-B089-61086B4A278C}"/>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02</a:t>
            </a:r>
          </a:p>
        </p:txBody>
      </p:sp>
      <p:sp>
        <p:nvSpPr>
          <p:cNvPr id="6" name="A rare progression: kitchen craft to">
            <a:extLst xmlns:a="http://schemas.openxmlformats.org/drawingml/2006/main">
              <a:ext uri="{FF2B5EF4-FFF2-40B4-BE49-F238E27FC236}">
                <a16:creationId xmlns:a16="http://schemas.microsoft.com/office/drawing/2014/main" id="{A3A008C6-5800-4E38-BA05-CD687D0C3CFC}"/>
              </a:ext>
            </a:extLst>
          </p:cNvPr>
          <p:cNvSpPr>
            <a:spLocks xmlns:a="http://schemas.openxmlformats.org/drawingml/2006/main" noGrp="1"/>
          </p:cNvSpPr>
          <p:nvPr/>
        </p:nvSpPr>
        <p:spPr>
          <a:xfrm xmlns:a="http://schemas.openxmlformats.org/drawingml/2006/main">
            <a:off x="571500" y="1676400"/>
            <a:ext cx="6858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625" b="0">
                <a:solidFill>
                  <a:srgbClr val="163D35"/>
                </a:solidFill>
                <a:latin typeface="Georgia"/>
                <a:ea typeface="Georgia"/>
                <a:cs typeface="Georgia"/>
              </a:defRPr>
            </a:defPPr>
          </a:lstStyle>
          <a:p xmlns:a="http://schemas.openxmlformats.org/drawingml/2006/main">
            <a:pPr>
              <a:defRPr sz="2625" b="0">
                <a:solidFill>
                  <a:srgbClr val="163D35"/>
                </a:solidFill>
                <a:latin typeface="Georgia"/>
                <a:ea typeface="Georgia"/>
                <a:cs typeface="Georgia"/>
              </a:defRPr>
            </a:pPr>
            <a:r>
              <a:rPr sz="2625" b="0">
                <a:solidFill>
                  <a:srgbClr val="163D35"/>
                </a:solidFill>
                <a:latin typeface="Georgia"/>
                <a:ea typeface="Georgia"/>
                <a:cs typeface="Georgia"/>
              </a:rPr>
              <a:t>A rare progression: kitchen craft to hotel-wide leadership.</a:t>
            </a:r>
          </a:p>
        </p:txBody>
      </p:sp>
      <p:sp>
        <p:nvSpPr>
          <p:cNvPr id="7" name="From Executive Chef and F&amp;B Director">
            <a:extLst xmlns:a="http://schemas.openxmlformats.org/drawingml/2006/main">
              <a:ext uri="{FF2B5EF4-FFF2-40B4-BE49-F238E27FC236}">
                <a16:creationId xmlns:a16="http://schemas.microsoft.com/office/drawing/2014/main" id="{F0493C3C-3B31-44DE-8741-84C4EBDA9E95}"/>
              </a:ext>
            </a:extLst>
          </p:cNvPr>
          <p:cNvSpPr>
            <a:spLocks xmlns:a="http://schemas.openxmlformats.org/drawingml/2006/main" noGrp="1"/>
          </p:cNvSpPr>
          <p:nvPr/>
        </p:nvSpPr>
        <p:spPr>
          <a:xfrm xmlns:a="http://schemas.openxmlformats.org/drawingml/2006/main">
            <a:off x="571500" y="2771775"/>
            <a:ext cx="6715125"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102B31"/>
                </a:solidFill>
                <a:latin typeface="Calibri"/>
                <a:ea typeface="Calibri"/>
                <a:cs typeface="Calibri"/>
              </a:defRPr>
            </a:defPPr>
          </a:lstStyle>
          <a:p xmlns:a="http://schemas.openxmlformats.org/drawingml/2006/main">
            <a:pPr>
              <a:defRPr sz="1800" b="0">
                <a:solidFill>
                  <a:srgbClr val="102B31"/>
                </a:solidFill>
                <a:latin typeface="Calibri"/>
                <a:ea typeface="Calibri"/>
                <a:cs typeface="Calibri"/>
              </a:defRPr>
            </a:pPr>
            <a:r>
              <a:rPr sz="1800" b="0">
                <a:solidFill>
                  <a:srgbClr val="102B31"/>
                </a:solidFill>
                <a:latin typeface="Calibri"/>
                <a:ea typeface="Calibri"/>
                <a:cs typeface="Calibri"/>
              </a:rPr>
              <a:t>From Executive Chef and F&amp;B Director to Resort Manager, Hotel Manager and General Manager assignments, Patrick brings culinary credibility together with full-hotel operating judgment. The result: guest experience, team capability and commercial performance considered as one agenda.</a:t>
            </a:r>
          </a:p>
        </p:txBody>
      </p:sp>
      <p:sp>
        <p:nvSpPr>
          <p:cNvPr id="8" name="20+">
            <a:extLst xmlns:a="http://schemas.openxmlformats.org/drawingml/2006/main">
              <a:ext uri="{FF2B5EF4-FFF2-40B4-BE49-F238E27FC236}">
                <a16:creationId xmlns:a16="http://schemas.microsoft.com/office/drawing/2014/main" id="{3142732C-8CA1-48B8-A21B-F687CE150EA7}"/>
              </a:ext>
            </a:extLst>
          </p:cNvPr>
          <p:cNvSpPr>
            <a:spLocks xmlns:a="http://schemas.openxmlformats.org/drawingml/2006/main" noGrp="1"/>
          </p:cNvSpPr>
          <p:nvPr/>
        </p:nvSpPr>
        <p:spPr>
          <a:xfrm xmlns:a="http://schemas.openxmlformats.org/drawingml/2006/main">
            <a:off x="571500" y="4400550"/>
            <a:ext cx="1476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20+</a:t>
            </a:r>
          </a:p>
        </p:txBody>
      </p:sp>
      <p:sp>
        <p:nvSpPr>
          <p:cNvPr id="9" name="YEARS IN LUXURY HOSPITALITY">
            <a:extLst xmlns:a="http://schemas.openxmlformats.org/drawingml/2006/main">
              <a:ext uri="{FF2B5EF4-FFF2-40B4-BE49-F238E27FC236}">
                <a16:creationId xmlns:a16="http://schemas.microsoft.com/office/drawing/2014/main" id="{38CA22A1-09EE-4FE2-AF1B-F9BEF59A5BCA}"/>
              </a:ext>
            </a:extLst>
          </p:cNvPr>
          <p:cNvSpPr>
            <a:spLocks xmlns:a="http://schemas.openxmlformats.org/drawingml/2006/main" noGrp="1"/>
          </p:cNvSpPr>
          <p:nvPr/>
        </p:nvSpPr>
        <p:spPr>
          <a:xfrm xmlns:a="http://schemas.openxmlformats.org/drawingml/2006/main">
            <a:off x="571500" y="5219700"/>
            <a:ext cx="1476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YEARS IN LUXURY HOSPITALITY</a:t>
            </a:r>
          </a:p>
        </p:txBody>
      </p:sp>
      <p:sp>
        <p:nvSpPr>
          <p:cNvPr id="10" name="13">
            <a:extLst xmlns:a="http://schemas.openxmlformats.org/drawingml/2006/main">
              <a:ext uri="{FF2B5EF4-FFF2-40B4-BE49-F238E27FC236}">
                <a16:creationId xmlns:a16="http://schemas.microsoft.com/office/drawing/2014/main" id="{3B139C58-CB45-4CBA-8240-6F6A857F10E8}"/>
              </a:ext>
            </a:extLst>
          </p:cNvPr>
          <p:cNvSpPr>
            <a:spLocks xmlns:a="http://schemas.openxmlformats.org/drawingml/2006/main" noGrp="1"/>
          </p:cNvSpPr>
          <p:nvPr/>
        </p:nvSpPr>
        <p:spPr>
          <a:xfrm xmlns:a="http://schemas.openxmlformats.org/drawingml/2006/main">
            <a:off x="2333625" y="4210050"/>
            <a:ext cx="1238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13</a:t>
            </a:r>
          </a:p>
        </p:txBody>
      </p:sp>
      <p:sp>
        <p:nvSpPr>
          <p:cNvPr id="11" name="COUNTRIES">
            <a:extLst xmlns:a="http://schemas.openxmlformats.org/drawingml/2006/main">
              <a:ext uri="{FF2B5EF4-FFF2-40B4-BE49-F238E27FC236}">
                <a16:creationId xmlns:a16="http://schemas.microsoft.com/office/drawing/2014/main" id="{06A2F2E2-072B-491E-94E5-489CA0B5AED7}"/>
              </a:ext>
            </a:extLst>
          </p:cNvPr>
          <p:cNvSpPr>
            <a:spLocks xmlns:a="http://schemas.openxmlformats.org/drawingml/2006/main" noGrp="1"/>
          </p:cNvSpPr>
          <p:nvPr/>
        </p:nvSpPr>
        <p:spPr>
          <a:xfrm xmlns:a="http://schemas.openxmlformats.org/drawingml/2006/main">
            <a:off x="2333625" y="5029200"/>
            <a:ext cx="1238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COUNTRIES</a:t>
            </a:r>
          </a:p>
        </p:txBody>
      </p:sp>
      <p:sp>
        <p:nvSpPr>
          <p:cNvPr id="12" name="7">
            <a:extLst xmlns:a="http://schemas.openxmlformats.org/drawingml/2006/main">
              <a:ext uri="{FF2B5EF4-FFF2-40B4-BE49-F238E27FC236}">
                <a16:creationId xmlns:a16="http://schemas.microsoft.com/office/drawing/2014/main" id="{4B330D2F-9132-4843-8D29-4BD05D8D11FB}"/>
              </a:ext>
            </a:extLst>
          </p:cNvPr>
          <p:cNvSpPr>
            <a:spLocks xmlns:a="http://schemas.openxmlformats.org/drawingml/2006/main" noGrp="1"/>
          </p:cNvSpPr>
          <p:nvPr/>
        </p:nvSpPr>
        <p:spPr>
          <a:xfrm xmlns:a="http://schemas.openxmlformats.org/drawingml/2006/main">
            <a:off x="3857625" y="4210050"/>
            <a:ext cx="1524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7</a:t>
            </a:r>
          </a:p>
        </p:txBody>
      </p:sp>
      <p:sp>
        <p:nvSpPr>
          <p:cNvPr id="13" name="HOTEL PRE-OPENINGS">
            <a:extLst xmlns:a="http://schemas.openxmlformats.org/drawingml/2006/main">
              <a:ext uri="{FF2B5EF4-FFF2-40B4-BE49-F238E27FC236}">
                <a16:creationId xmlns:a16="http://schemas.microsoft.com/office/drawing/2014/main" id="{112A9024-BC90-48A7-9AF6-96C96F1FC889}"/>
              </a:ext>
            </a:extLst>
          </p:cNvPr>
          <p:cNvSpPr>
            <a:spLocks xmlns:a="http://schemas.openxmlformats.org/drawingml/2006/main" noGrp="1"/>
          </p:cNvSpPr>
          <p:nvPr/>
        </p:nvSpPr>
        <p:spPr>
          <a:xfrm xmlns:a="http://schemas.openxmlformats.org/drawingml/2006/main">
            <a:off x="3857625" y="5029200"/>
            <a:ext cx="1524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HOTEL PRE-OPENINGS</a:t>
            </a:r>
          </a:p>
        </p:txBody>
      </p:sp>
      <p:sp>
        <p:nvSpPr>
          <p:cNvPr id="14" name="50+">
            <a:extLst xmlns:a="http://schemas.openxmlformats.org/drawingml/2006/main">
              <a:ext uri="{FF2B5EF4-FFF2-40B4-BE49-F238E27FC236}">
                <a16:creationId xmlns:a16="http://schemas.microsoft.com/office/drawing/2014/main" id="{0832B047-FB07-46E3-A13C-40F4528C8B67}"/>
              </a:ext>
            </a:extLst>
          </p:cNvPr>
          <p:cNvSpPr>
            <a:spLocks xmlns:a="http://schemas.openxmlformats.org/drawingml/2006/main" noGrp="1"/>
          </p:cNvSpPr>
          <p:nvPr/>
        </p:nvSpPr>
        <p:spPr>
          <a:xfrm xmlns:a="http://schemas.openxmlformats.org/drawingml/2006/main">
            <a:off x="5667375" y="4210050"/>
            <a:ext cx="1714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50+</a:t>
            </a:r>
          </a:p>
        </p:txBody>
      </p:sp>
      <p:sp>
        <p:nvSpPr>
          <p:cNvPr id="15" name="AWARDS AND MEDALS">
            <a:extLst xmlns:a="http://schemas.openxmlformats.org/drawingml/2006/main">
              <a:ext uri="{FF2B5EF4-FFF2-40B4-BE49-F238E27FC236}">
                <a16:creationId xmlns:a16="http://schemas.microsoft.com/office/drawing/2014/main" id="{7029F2C0-2FDB-4263-8FF0-56D9DA9590C0}"/>
              </a:ext>
            </a:extLst>
          </p:cNvPr>
          <p:cNvSpPr>
            <a:spLocks xmlns:a="http://schemas.openxmlformats.org/drawingml/2006/main" noGrp="1"/>
          </p:cNvSpPr>
          <p:nvPr/>
        </p:nvSpPr>
        <p:spPr>
          <a:xfrm xmlns:a="http://schemas.openxmlformats.org/drawingml/2006/main">
            <a:off x="5667375" y="5029200"/>
            <a:ext cx="1714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AWARDS AND MEDALS</a:t>
            </a:r>
          </a:p>
        </p:txBody>
      </p:sp>
      <p:sp>
        <p:nvSpPr>
          <p:cNvPr id="16" name="">
            <a:extLst xmlns:a="http://schemas.openxmlformats.org/drawingml/2006/main">
              <a:ext uri="{FF2B5EF4-FFF2-40B4-BE49-F238E27FC236}">
                <a16:creationId xmlns:a16="http://schemas.microsoft.com/office/drawing/2014/main" id="{148F15B9-CAF9-40BB-9BED-56DD4BDE9BFE}"/>
              </a:ext>
            </a:extLst>
          </p:cNvPr>
          <p:cNvSpPr>
            <a:spLocks xmlns:a="http://schemas.openxmlformats.org/drawingml/2006/main" noGrp="1"/>
          </p:cNvSpPr>
          <p:nvPr/>
        </p:nvSpPr>
        <p:spPr>
          <a:xfrm xmlns:a="http://schemas.openxmlformats.org/drawingml/2006/main">
            <a:off x="7858125" y="1619250"/>
            <a:ext cx="3762375" cy="447675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pic>
        <p:nvPicPr>
          <p:cNvPr id="17" name="">
            <a:extLst xmlns:a="http://schemas.openxmlformats.org/drawingml/2006/main">
              <a:ext uri="{FF2B5EF4-FFF2-40B4-BE49-F238E27FC236}">
                <a16:creationId xmlns:a16="http://schemas.microsoft.com/office/drawing/2014/main" id="{220E634E-A9AD-4A84-B046-97AB48EF335D}"/>
              </a:ext>
            </a:extLst>
          </p:cNvPr>
          <p:cNvPicPr>
            <a:picLocks xmlns:a="http://schemas.openxmlformats.org/drawingml/2006/main" noChangeAspect="1"/>
          </p:cNvPicPr>
          <p:nvPr/>
        </p:nvPicPr>
        <p:blipFill>
          <a:blip xmlns:r="http://schemas.openxmlformats.org/officeDocument/2006/relationships" xmlns:a="http://schemas.openxmlformats.org/drawingml/2006/main" r:embed="R0650f8f876134b6b"/>
          <a:srcRect xmlns:a="http://schemas.openxmlformats.org/drawingml/2006/main" l="0" t="1933" r="0" b="1933"/>
          <a:stretch xmlns:a="http://schemas.openxmlformats.org/drawingml/2006/main">
            <a:fillRect l="0" t="0" r="0" b="0"/>
          </a:stretch>
        </p:blipFill>
        <p:spPr>
          <a:xfrm xmlns:a="http://schemas.openxmlformats.org/drawingml/2006/main">
            <a:off x="8048625" y="1809750"/>
            <a:ext cx="3381375" cy="3238500"/>
          </a:xfrm>
          <a:prstGeom xmlns:a="http://schemas.openxmlformats.org/drawingml/2006/main" prst="rect">
            <a:avLst/>
          </a:prstGeom>
        </p:spPr>
      </p:pic>
      <p:sp>
        <p:nvSpPr>
          <p:cNvPr id="18" name="MAY 2026 - PRESENT">
            <a:extLst xmlns:a="http://schemas.openxmlformats.org/drawingml/2006/main">
              <a:ext uri="{FF2B5EF4-FFF2-40B4-BE49-F238E27FC236}">
                <a16:creationId xmlns:a16="http://schemas.microsoft.com/office/drawing/2014/main" id="{EC1685DA-2581-4E93-A5E5-07BB8B24537D}"/>
              </a:ext>
            </a:extLst>
          </p:cNvPr>
          <p:cNvSpPr>
            <a:spLocks xmlns:a="http://schemas.openxmlformats.org/drawingml/2006/main" noGrp="1"/>
          </p:cNvSpPr>
          <p:nvPr/>
        </p:nvSpPr>
        <p:spPr>
          <a:xfrm xmlns:a="http://schemas.openxmlformats.org/drawingml/2006/main">
            <a:off x="8096250" y="5257800"/>
            <a:ext cx="3286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MAY 2026 - PRESENT</a:t>
            </a:r>
          </a:p>
        </p:txBody>
      </p:sp>
      <p:sp>
        <p:nvSpPr>
          <p:cNvPr id="19" name="Director of Culinary, in Charge of F">
            <a:extLst xmlns:a="http://schemas.openxmlformats.org/drawingml/2006/main">
              <a:ext uri="{FF2B5EF4-FFF2-40B4-BE49-F238E27FC236}">
                <a16:creationId xmlns:a16="http://schemas.microsoft.com/office/drawing/2014/main" id="{080C2F11-F1CA-4FC0-8C6C-FE5013F955AC}"/>
              </a:ext>
            </a:extLst>
          </p:cNvPr>
          <p:cNvSpPr>
            <a:spLocks xmlns:a="http://schemas.openxmlformats.org/drawingml/2006/main" noGrp="1"/>
          </p:cNvSpPr>
          <p:nvPr/>
        </p:nvSpPr>
        <p:spPr>
          <a:xfrm xmlns:a="http://schemas.openxmlformats.org/drawingml/2006/main">
            <a:off x="8096250" y="5562600"/>
            <a:ext cx="328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F5F0E5"/>
                </a:solidFill>
                <a:latin typeface="Georgia"/>
                <a:ea typeface="Georgia"/>
                <a:cs typeface="Georgia"/>
              </a:defRPr>
            </a:defPPr>
          </a:lstStyle>
          <a:p xmlns:a="http://schemas.openxmlformats.org/drawingml/2006/main">
            <a:pPr>
              <a:defRPr sz="1650" b="0">
                <a:solidFill>
                  <a:srgbClr val="F5F0E5"/>
                </a:solidFill>
                <a:latin typeface="Georgia"/>
                <a:ea typeface="Georgia"/>
                <a:cs typeface="Georgia"/>
              </a:defRPr>
            </a:pPr>
            <a:r>
              <a:rPr sz="1650" b="0">
                <a:solidFill>
                  <a:srgbClr val="F5F0E5"/>
                </a:solidFill>
                <a:latin typeface="Georgia"/>
                <a:ea typeface="Georgia"/>
                <a:cs typeface="Georgia"/>
              </a:rPr>
              <a:t>Director of Culinary, in Charge of Food &amp; Beverage</a:t>
            </a:r>
          </a:p>
        </p:txBody>
      </p:sp>
    </p:spTree>
    <p:extLst>
      <p:ext uri="{BB962C8B-B14F-4D97-AF65-F5344CB8AC3E}">
        <p14:creationId xmlns:p14="http://schemas.microsoft.com/office/powerpoint/2010/main" val="338475218"/>
      </p:ext>
    </p:extLst>
  </p:cSld>
</p:sld>
</file>

<file path=ppt/slides/slide3.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CACC104C-A948-4936-B6FF-73B9001785C7}"/>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LEADERSHIP FOUNDATION">
            <a:extLst xmlns:a="http://schemas.openxmlformats.org/drawingml/2006/main">
              <a:ext uri="{FF2B5EF4-FFF2-40B4-BE49-F238E27FC236}">
                <a16:creationId xmlns:a16="http://schemas.microsoft.com/office/drawing/2014/main" id="{3CBF54B4-573C-4FEA-AFDE-D098E899DD00}"/>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LEADERSHIP FOUNDATION</a:t>
            </a:r>
          </a:p>
        </p:txBody>
      </p:sp>
      <p:sp>
        <p:nvSpPr>
          <p:cNvPr id="3" name="From dishwasher to hotel executive">
            <a:extLst xmlns:a="http://schemas.openxmlformats.org/drawingml/2006/main">
              <a:ext uri="{FF2B5EF4-FFF2-40B4-BE49-F238E27FC236}">
                <a16:creationId xmlns:a16="http://schemas.microsoft.com/office/drawing/2014/main" id="{8826CBDB-9879-4549-A3AA-604590D3E927}"/>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From dishwasher to hotel executive</a:t>
            </a:r>
          </a:p>
        </p:txBody>
      </p:sp>
      <p:sp>
        <p:nvSpPr>
          <p:cNvPr id="4" name="CHEF PATRICK DUFF">
            <a:extLst xmlns:a="http://schemas.openxmlformats.org/drawingml/2006/main">
              <a:ext uri="{FF2B5EF4-FFF2-40B4-BE49-F238E27FC236}">
                <a16:creationId xmlns:a16="http://schemas.microsoft.com/office/drawing/2014/main" id="{C0DBDD26-1D10-4BF3-BB81-8B69E7C09E45}"/>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3">
            <a:extLst xmlns:a="http://schemas.openxmlformats.org/drawingml/2006/main">
              <a:ext uri="{FF2B5EF4-FFF2-40B4-BE49-F238E27FC236}">
                <a16:creationId xmlns:a16="http://schemas.microsoft.com/office/drawing/2014/main" id="{69F327FC-B14A-45EF-9C0A-78499E01C245}"/>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03</a:t>
            </a:r>
          </a:p>
        </p:txBody>
      </p:sp>
      <p:sp>
        <p:nvSpPr>
          <p:cNvPr id="6" name="A career built from the kitchen floo">
            <a:extLst xmlns:a="http://schemas.openxmlformats.org/drawingml/2006/main">
              <a:ext uri="{FF2B5EF4-FFF2-40B4-BE49-F238E27FC236}">
                <a16:creationId xmlns:a16="http://schemas.microsoft.com/office/drawing/2014/main" id="{8697C463-3D66-4E20-A4A8-1299F09FB97B}"/>
              </a:ext>
            </a:extLst>
          </p:cNvPr>
          <p:cNvSpPr>
            <a:spLocks xmlns:a="http://schemas.openxmlformats.org/drawingml/2006/main" noGrp="1"/>
          </p:cNvSpPr>
          <p:nvPr/>
        </p:nvSpPr>
        <p:spPr>
          <a:xfrm xmlns:a="http://schemas.openxmlformats.org/drawingml/2006/main">
            <a:off x="571500" y="1638300"/>
            <a:ext cx="10287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E7D5AF"/>
                </a:solidFill>
                <a:latin typeface="Georgia"/>
                <a:ea typeface="Georgia"/>
                <a:cs typeface="Georgia"/>
              </a:defRPr>
            </a:defPPr>
          </a:lstStyle>
          <a:p xmlns:a="http://schemas.openxmlformats.org/drawingml/2006/main">
            <a:pPr>
              <a:defRPr sz="2250" b="0">
                <a:solidFill>
                  <a:srgbClr val="E7D5AF"/>
                </a:solidFill>
                <a:latin typeface="Georgia"/>
                <a:ea typeface="Georgia"/>
                <a:cs typeface="Georgia"/>
              </a:defRPr>
            </a:pPr>
            <a:r>
              <a:rPr sz="2250" b="0">
                <a:solidFill>
                  <a:srgbClr val="E7D5AF"/>
                </a:solidFill>
                <a:latin typeface="Georgia"/>
                <a:ea typeface="Georgia"/>
                <a:cs typeface="Georgia"/>
              </a:rPr>
              <a:t>A career built from the kitchen floor upward—and broadened across the hotel.</a:t>
            </a:r>
          </a:p>
        </p:txBody>
      </p:sp>
      <p:sp>
        <p:nvSpPr>
          <p:cNvPr id="7" name="">
            <a:extLst xmlns:a="http://schemas.openxmlformats.org/drawingml/2006/main">
              <a:ext uri="{FF2B5EF4-FFF2-40B4-BE49-F238E27FC236}">
                <a16:creationId xmlns:a16="http://schemas.microsoft.com/office/drawing/2014/main" id="{02C37B07-ED43-4166-A7A2-C14FB6C66595}"/>
              </a:ext>
            </a:extLst>
          </p:cNvPr>
          <p:cNvSpPr>
            <a:spLocks xmlns:a="http://schemas.openxmlformats.org/drawingml/2006/main" noGrp="1"/>
          </p:cNvSpPr>
          <p:nvPr/>
        </p:nvSpPr>
        <p:spPr>
          <a:xfrm xmlns:a="http://schemas.openxmlformats.org/drawingml/2006/main">
            <a:off x="809625" y="3114675"/>
            <a:ext cx="10334625"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8" name="">
            <a:extLst xmlns:a="http://schemas.openxmlformats.org/drawingml/2006/main">
              <a:ext uri="{FF2B5EF4-FFF2-40B4-BE49-F238E27FC236}">
                <a16:creationId xmlns:a16="http://schemas.microsoft.com/office/drawing/2014/main" id="{0E6B585C-EE18-4938-BFCF-8B0AB26673B4}"/>
              </a:ext>
            </a:extLst>
          </p:cNvPr>
          <p:cNvSpPr>
            <a:spLocks xmlns:a="http://schemas.openxmlformats.org/drawingml/2006/main" noGrp="1"/>
          </p:cNvSpPr>
          <p:nvPr/>
        </p:nvSpPr>
        <p:spPr>
          <a:xfrm xmlns:a="http://schemas.openxmlformats.org/drawingml/2006/main">
            <a:off x="76200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9" name="01">
            <a:extLst xmlns:a="http://schemas.openxmlformats.org/drawingml/2006/main">
              <a:ext uri="{FF2B5EF4-FFF2-40B4-BE49-F238E27FC236}">
                <a16:creationId xmlns:a16="http://schemas.microsoft.com/office/drawing/2014/main" id="{3F3E9382-9816-4670-8DAB-5B52D59C3023}"/>
              </a:ext>
            </a:extLst>
          </p:cNvPr>
          <p:cNvSpPr>
            <a:spLocks xmlns:a="http://schemas.openxmlformats.org/drawingml/2006/main" noGrp="1"/>
          </p:cNvSpPr>
          <p:nvPr/>
        </p:nvSpPr>
        <p:spPr>
          <a:xfrm xmlns:a="http://schemas.openxmlformats.org/drawingml/2006/main">
            <a:off x="83820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01</a:t>
            </a:r>
          </a:p>
        </p:txBody>
      </p:sp>
      <p:sp>
        <p:nvSpPr>
          <p:cNvPr id="10" name="Kitchen foundation">
            <a:extLst xmlns:a="http://schemas.openxmlformats.org/drawingml/2006/main">
              <a:ext uri="{FF2B5EF4-FFF2-40B4-BE49-F238E27FC236}">
                <a16:creationId xmlns:a16="http://schemas.microsoft.com/office/drawing/2014/main" id="{49C365FC-0833-4FE2-81F8-5363FBECD61E}"/>
              </a:ext>
            </a:extLst>
          </p:cNvPr>
          <p:cNvSpPr>
            <a:spLocks xmlns:a="http://schemas.openxmlformats.org/drawingml/2006/main" noGrp="1"/>
          </p:cNvSpPr>
          <p:nvPr/>
        </p:nvSpPr>
        <p:spPr>
          <a:xfrm xmlns:a="http://schemas.openxmlformats.org/drawingml/2006/main">
            <a:off x="57150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Kitchen foundation</a:t>
            </a:r>
          </a:p>
        </p:txBody>
      </p:sp>
      <p:sp>
        <p:nvSpPr>
          <p:cNvPr id="11" name="Dishwasher and early kitchen roles">
            <a:extLst xmlns:a="http://schemas.openxmlformats.org/drawingml/2006/main">
              <a:ext uri="{FF2B5EF4-FFF2-40B4-BE49-F238E27FC236}">
                <a16:creationId xmlns:a16="http://schemas.microsoft.com/office/drawing/2014/main" id="{85E31377-FC40-405A-B452-00A4C2911EC4}"/>
              </a:ext>
            </a:extLst>
          </p:cNvPr>
          <p:cNvSpPr>
            <a:spLocks xmlns:a="http://schemas.openxmlformats.org/drawingml/2006/main" noGrp="1"/>
          </p:cNvSpPr>
          <p:nvPr/>
        </p:nvSpPr>
        <p:spPr>
          <a:xfrm xmlns:a="http://schemas.openxmlformats.org/drawingml/2006/main">
            <a:off x="57150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Dishwasher and early kitchen roles</a:t>
            </a:r>
          </a:p>
        </p:txBody>
      </p:sp>
      <p:sp>
        <p:nvSpPr>
          <p:cNvPr id="12" name="">
            <a:extLst xmlns:a="http://schemas.openxmlformats.org/drawingml/2006/main">
              <a:ext uri="{FF2B5EF4-FFF2-40B4-BE49-F238E27FC236}">
                <a16:creationId xmlns:a16="http://schemas.microsoft.com/office/drawing/2014/main" id="{B8F998EE-A453-4835-A2A3-DD462A45EC89}"/>
              </a:ext>
            </a:extLst>
          </p:cNvPr>
          <p:cNvSpPr>
            <a:spLocks xmlns:a="http://schemas.openxmlformats.org/drawingml/2006/main" noGrp="1"/>
          </p:cNvSpPr>
          <p:nvPr/>
        </p:nvSpPr>
        <p:spPr>
          <a:xfrm xmlns:a="http://schemas.openxmlformats.org/drawingml/2006/main">
            <a:off x="302895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3" name="02">
            <a:extLst xmlns:a="http://schemas.openxmlformats.org/drawingml/2006/main">
              <a:ext uri="{FF2B5EF4-FFF2-40B4-BE49-F238E27FC236}">
                <a16:creationId xmlns:a16="http://schemas.microsoft.com/office/drawing/2014/main" id="{618127FC-7705-47F6-9B4A-C3FE20376C47}"/>
              </a:ext>
            </a:extLst>
          </p:cNvPr>
          <p:cNvSpPr>
            <a:spLocks xmlns:a="http://schemas.openxmlformats.org/drawingml/2006/main" noGrp="1"/>
          </p:cNvSpPr>
          <p:nvPr/>
        </p:nvSpPr>
        <p:spPr>
          <a:xfrm xmlns:a="http://schemas.openxmlformats.org/drawingml/2006/main">
            <a:off x="310515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02</a:t>
            </a:r>
          </a:p>
        </p:txBody>
      </p:sp>
      <p:sp>
        <p:nvSpPr>
          <p:cNvPr id="14" name="Formal training">
            <a:extLst xmlns:a="http://schemas.openxmlformats.org/drawingml/2006/main">
              <a:ext uri="{FF2B5EF4-FFF2-40B4-BE49-F238E27FC236}">
                <a16:creationId xmlns:a16="http://schemas.microsoft.com/office/drawing/2014/main" id="{60988542-2D02-4EB5-9A63-52CF0543E51D}"/>
              </a:ext>
            </a:extLst>
          </p:cNvPr>
          <p:cNvSpPr>
            <a:spLocks xmlns:a="http://schemas.openxmlformats.org/drawingml/2006/main" noGrp="1"/>
          </p:cNvSpPr>
          <p:nvPr/>
        </p:nvSpPr>
        <p:spPr>
          <a:xfrm xmlns:a="http://schemas.openxmlformats.org/drawingml/2006/main">
            <a:off x="283845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Formal training</a:t>
            </a:r>
          </a:p>
        </p:txBody>
      </p:sp>
      <p:sp>
        <p:nvSpPr>
          <p:cNvPr id="15" name="Culinary Institute of America, AOS">
            <a:extLst xmlns:a="http://schemas.openxmlformats.org/drawingml/2006/main">
              <a:ext uri="{FF2B5EF4-FFF2-40B4-BE49-F238E27FC236}">
                <a16:creationId xmlns:a16="http://schemas.microsoft.com/office/drawing/2014/main" id="{603CF45A-39CC-4F6C-B49F-8CF827E89089}"/>
              </a:ext>
            </a:extLst>
          </p:cNvPr>
          <p:cNvSpPr>
            <a:spLocks xmlns:a="http://schemas.openxmlformats.org/drawingml/2006/main" noGrp="1"/>
          </p:cNvSpPr>
          <p:nvPr/>
        </p:nvSpPr>
        <p:spPr>
          <a:xfrm xmlns:a="http://schemas.openxmlformats.org/drawingml/2006/main">
            <a:off x="283845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Culinary Institute of America, AOS</a:t>
            </a:r>
          </a:p>
        </p:txBody>
      </p:sp>
      <p:sp>
        <p:nvSpPr>
          <p:cNvPr id="16" name="">
            <a:extLst xmlns:a="http://schemas.openxmlformats.org/drawingml/2006/main">
              <a:ext uri="{FF2B5EF4-FFF2-40B4-BE49-F238E27FC236}">
                <a16:creationId xmlns:a16="http://schemas.microsoft.com/office/drawing/2014/main" id="{F80180D2-1338-4715-97F9-54DCD9843778}"/>
              </a:ext>
            </a:extLst>
          </p:cNvPr>
          <p:cNvSpPr>
            <a:spLocks xmlns:a="http://schemas.openxmlformats.org/drawingml/2006/main" noGrp="1"/>
          </p:cNvSpPr>
          <p:nvPr/>
        </p:nvSpPr>
        <p:spPr>
          <a:xfrm xmlns:a="http://schemas.openxmlformats.org/drawingml/2006/main">
            <a:off x="529590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7" name="03">
            <a:extLst xmlns:a="http://schemas.openxmlformats.org/drawingml/2006/main">
              <a:ext uri="{FF2B5EF4-FFF2-40B4-BE49-F238E27FC236}">
                <a16:creationId xmlns:a16="http://schemas.microsoft.com/office/drawing/2014/main" id="{530D4EEF-FF11-4E41-9350-3103C31F8231}"/>
              </a:ext>
            </a:extLst>
          </p:cNvPr>
          <p:cNvSpPr>
            <a:spLocks xmlns:a="http://schemas.openxmlformats.org/drawingml/2006/main" noGrp="1"/>
          </p:cNvSpPr>
          <p:nvPr/>
        </p:nvSpPr>
        <p:spPr>
          <a:xfrm xmlns:a="http://schemas.openxmlformats.org/drawingml/2006/main">
            <a:off x="537210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03</a:t>
            </a:r>
          </a:p>
        </p:txBody>
      </p:sp>
      <p:sp>
        <p:nvSpPr>
          <p:cNvPr id="18" name="Executive Chef">
            <a:extLst xmlns:a="http://schemas.openxmlformats.org/drawingml/2006/main">
              <a:ext uri="{FF2B5EF4-FFF2-40B4-BE49-F238E27FC236}">
                <a16:creationId xmlns:a16="http://schemas.microsoft.com/office/drawing/2014/main" id="{1758462C-994C-4802-B9DC-8D8E8A7D9D07}"/>
              </a:ext>
            </a:extLst>
          </p:cNvPr>
          <p:cNvSpPr>
            <a:spLocks xmlns:a="http://schemas.openxmlformats.org/drawingml/2006/main" noGrp="1"/>
          </p:cNvSpPr>
          <p:nvPr/>
        </p:nvSpPr>
        <p:spPr>
          <a:xfrm xmlns:a="http://schemas.openxmlformats.org/drawingml/2006/main">
            <a:off x="510540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Executive Chef</a:t>
            </a:r>
          </a:p>
        </p:txBody>
      </p:sp>
      <p:sp>
        <p:nvSpPr>
          <p:cNvPr id="19" name="Multi-outlet luxury hotels and resor">
            <a:extLst xmlns:a="http://schemas.openxmlformats.org/drawingml/2006/main">
              <a:ext uri="{FF2B5EF4-FFF2-40B4-BE49-F238E27FC236}">
                <a16:creationId xmlns:a16="http://schemas.microsoft.com/office/drawing/2014/main" id="{9F98C9C7-EA8B-4D06-ADDD-FAF5DDFD6805}"/>
              </a:ext>
            </a:extLst>
          </p:cNvPr>
          <p:cNvSpPr>
            <a:spLocks xmlns:a="http://schemas.openxmlformats.org/drawingml/2006/main" noGrp="1"/>
          </p:cNvSpPr>
          <p:nvPr/>
        </p:nvSpPr>
        <p:spPr>
          <a:xfrm xmlns:a="http://schemas.openxmlformats.org/drawingml/2006/main">
            <a:off x="510540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Multi-outlet luxury hotels and resorts</a:t>
            </a:r>
          </a:p>
        </p:txBody>
      </p:sp>
      <p:sp>
        <p:nvSpPr>
          <p:cNvPr id="20" name="">
            <a:extLst xmlns:a="http://schemas.openxmlformats.org/drawingml/2006/main">
              <a:ext uri="{FF2B5EF4-FFF2-40B4-BE49-F238E27FC236}">
                <a16:creationId xmlns:a16="http://schemas.microsoft.com/office/drawing/2014/main" id="{EBC2C97E-EFC3-4D03-ABC5-26B9864F01EF}"/>
              </a:ext>
            </a:extLst>
          </p:cNvPr>
          <p:cNvSpPr>
            <a:spLocks xmlns:a="http://schemas.openxmlformats.org/drawingml/2006/main" noGrp="1"/>
          </p:cNvSpPr>
          <p:nvPr/>
        </p:nvSpPr>
        <p:spPr>
          <a:xfrm xmlns:a="http://schemas.openxmlformats.org/drawingml/2006/main">
            <a:off x="756285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1" name="04">
            <a:extLst xmlns:a="http://schemas.openxmlformats.org/drawingml/2006/main">
              <a:ext uri="{FF2B5EF4-FFF2-40B4-BE49-F238E27FC236}">
                <a16:creationId xmlns:a16="http://schemas.microsoft.com/office/drawing/2014/main" id="{BD727507-8BDC-4EEC-9D38-FD770347DA73}"/>
              </a:ext>
            </a:extLst>
          </p:cNvPr>
          <p:cNvSpPr>
            <a:spLocks xmlns:a="http://schemas.openxmlformats.org/drawingml/2006/main" noGrp="1"/>
          </p:cNvSpPr>
          <p:nvPr/>
        </p:nvSpPr>
        <p:spPr>
          <a:xfrm xmlns:a="http://schemas.openxmlformats.org/drawingml/2006/main">
            <a:off x="763905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04</a:t>
            </a:r>
          </a:p>
        </p:txBody>
      </p:sp>
      <p:sp>
        <p:nvSpPr>
          <p:cNvPr id="22" name="Culinary and F&amp;B">
            <a:extLst xmlns:a="http://schemas.openxmlformats.org/drawingml/2006/main">
              <a:ext uri="{FF2B5EF4-FFF2-40B4-BE49-F238E27FC236}">
                <a16:creationId xmlns:a16="http://schemas.microsoft.com/office/drawing/2014/main" id="{B4503922-4219-4157-B48C-625A8328BB6E}"/>
              </a:ext>
            </a:extLst>
          </p:cNvPr>
          <p:cNvSpPr>
            <a:spLocks xmlns:a="http://schemas.openxmlformats.org/drawingml/2006/main" noGrp="1"/>
          </p:cNvSpPr>
          <p:nvPr/>
        </p:nvSpPr>
        <p:spPr>
          <a:xfrm xmlns:a="http://schemas.openxmlformats.org/drawingml/2006/main">
            <a:off x="737235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Culinary and F&amp;B</a:t>
            </a:r>
          </a:p>
        </p:txBody>
      </p:sp>
      <p:sp>
        <p:nvSpPr>
          <p:cNvPr id="23" name="Director-level commercial responsibi">
            <a:extLst xmlns:a="http://schemas.openxmlformats.org/drawingml/2006/main">
              <a:ext uri="{FF2B5EF4-FFF2-40B4-BE49-F238E27FC236}">
                <a16:creationId xmlns:a16="http://schemas.microsoft.com/office/drawing/2014/main" id="{4A449409-D36B-4D48-A596-2829A2BAE2A0}"/>
              </a:ext>
            </a:extLst>
          </p:cNvPr>
          <p:cNvSpPr>
            <a:spLocks xmlns:a="http://schemas.openxmlformats.org/drawingml/2006/main" noGrp="1"/>
          </p:cNvSpPr>
          <p:nvPr/>
        </p:nvSpPr>
        <p:spPr>
          <a:xfrm xmlns:a="http://schemas.openxmlformats.org/drawingml/2006/main">
            <a:off x="737235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Director-level commercial responsibility</a:t>
            </a:r>
          </a:p>
        </p:txBody>
      </p:sp>
      <p:sp>
        <p:nvSpPr>
          <p:cNvPr id="24" name="">
            <a:extLst xmlns:a="http://schemas.openxmlformats.org/drawingml/2006/main">
              <a:ext uri="{FF2B5EF4-FFF2-40B4-BE49-F238E27FC236}">
                <a16:creationId xmlns:a16="http://schemas.microsoft.com/office/drawing/2014/main" id="{FD2215F7-89AB-4EC9-9BE1-47C16AB9701D}"/>
              </a:ext>
            </a:extLst>
          </p:cNvPr>
          <p:cNvSpPr>
            <a:spLocks xmlns:a="http://schemas.openxmlformats.org/drawingml/2006/main" noGrp="1"/>
          </p:cNvSpPr>
          <p:nvPr/>
        </p:nvSpPr>
        <p:spPr>
          <a:xfrm xmlns:a="http://schemas.openxmlformats.org/drawingml/2006/main">
            <a:off x="9829800" y="2914650"/>
            <a:ext cx="438150" cy="43815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5" name="05">
            <a:extLst xmlns:a="http://schemas.openxmlformats.org/drawingml/2006/main">
              <a:ext uri="{FF2B5EF4-FFF2-40B4-BE49-F238E27FC236}">
                <a16:creationId xmlns:a16="http://schemas.microsoft.com/office/drawing/2014/main" id="{9975A759-0439-4747-A89A-AC31EE750EBC}"/>
              </a:ext>
            </a:extLst>
          </p:cNvPr>
          <p:cNvSpPr>
            <a:spLocks xmlns:a="http://schemas.openxmlformats.org/drawingml/2006/main" noGrp="1"/>
          </p:cNvSpPr>
          <p:nvPr/>
        </p:nvSpPr>
        <p:spPr>
          <a:xfrm xmlns:a="http://schemas.openxmlformats.org/drawingml/2006/main">
            <a:off x="990600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05</a:t>
            </a:r>
          </a:p>
        </p:txBody>
      </p:sp>
      <p:sp>
        <p:nvSpPr>
          <p:cNvPr id="26" name="Hotel leadership">
            <a:extLst xmlns:a="http://schemas.openxmlformats.org/drawingml/2006/main">
              <a:ext uri="{FF2B5EF4-FFF2-40B4-BE49-F238E27FC236}">
                <a16:creationId xmlns:a16="http://schemas.microsoft.com/office/drawing/2014/main" id="{D7E1DCDC-6B5B-4EE9-95BE-5043D6CDCB60}"/>
              </a:ext>
            </a:extLst>
          </p:cNvPr>
          <p:cNvSpPr>
            <a:spLocks xmlns:a="http://schemas.openxmlformats.org/drawingml/2006/main" noGrp="1"/>
          </p:cNvSpPr>
          <p:nvPr/>
        </p:nvSpPr>
        <p:spPr>
          <a:xfrm xmlns:a="http://schemas.openxmlformats.org/drawingml/2006/main">
            <a:off x="963930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Hotel leadership</a:t>
            </a:r>
          </a:p>
        </p:txBody>
      </p:sp>
      <p:sp>
        <p:nvSpPr>
          <p:cNvPr id="27" name="Hotel Manager, Resort Manager and GM">
            <a:extLst xmlns:a="http://schemas.openxmlformats.org/drawingml/2006/main">
              <a:ext uri="{FF2B5EF4-FFF2-40B4-BE49-F238E27FC236}">
                <a16:creationId xmlns:a16="http://schemas.microsoft.com/office/drawing/2014/main" id="{7333AA99-AC7A-4697-AC8E-4A262B7A8041}"/>
              </a:ext>
            </a:extLst>
          </p:cNvPr>
          <p:cNvSpPr>
            <a:spLocks xmlns:a="http://schemas.openxmlformats.org/drawingml/2006/main" noGrp="1"/>
          </p:cNvSpPr>
          <p:nvPr/>
        </p:nvSpPr>
        <p:spPr>
          <a:xfrm xmlns:a="http://schemas.openxmlformats.org/drawingml/2006/main">
            <a:off x="963930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Hotel Manager, Resort Manager and GM assignments</a:t>
            </a:r>
          </a:p>
        </p:txBody>
      </p:sp>
      <p:sp>
        <p:nvSpPr>
          <p:cNvPr id="28" name="">
            <a:extLst xmlns:a="http://schemas.openxmlformats.org/drawingml/2006/main">
              <a:ext uri="{FF2B5EF4-FFF2-40B4-BE49-F238E27FC236}">
                <a16:creationId xmlns:a16="http://schemas.microsoft.com/office/drawing/2014/main" id="{9E9385BB-8E0F-4CFD-9C7F-4104C4F38A5E}"/>
              </a:ext>
            </a:extLst>
          </p:cNvPr>
          <p:cNvSpPr>
            <a:spLocks xmlns:a="http://schemas.openxmlformats.org/drawingml/2006/main" noGrp="1"/>
          </p:cNvSpPr>
          <p:nvPr/>
        </p:nvSpPr>
        <p:spPr>
          <a:xfrm xmlns:a="http://schemas.openxmlformats.org/drawingml/2006/main">
            <a:off x="571500" y="5314950"/>
            <a:ext cx="110490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29" name="CIA credentials">
            <a:extLst xmlns:a="http://schemas.openxmlformats.org/drawingml/2006/main">
              <a:ext uri="{FF2B5EF4-FFF2-40B4-BE49-F238E27FC236}">
                <a16:creationId xmlns:a16="http://schemas.microsoft.com/office/drawing/2014/main" id="{D56BD3F8-FD56-4CBE-BFFC-746C926C8809}"/>
              </a:ext>
            </a:extLst>
          </p:cNvPr>
          <p:cNvSpPr>
            <a:spLocks xmlns:a="http://schemas.openxmlformats.org/drawingml/2006/main" noGrp="1"/>
          </p:cNvSpPr>
          <p:nvPr/>
        </p:nvSpPr>
        <p:spPr>
          <a:xfrm xmlns:a="http://schemas.openxmlformats.org/drawingml/2006/main">
            <a:off x="571500" y="5562600"/>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C9A266"/>
                </a:solidFill>
                <a:latin typeface="Calibri"/>
                <a:ea typeface="Calibri"/>
                <a:cs typeface="Calibri"/>
              </a:defRPr>
            </a:defPPr>
          </a:lstStyle>
          <a:p xmlns:a="http://schemas.openxmlformats.org/drawingml/2006/main">
            <a:pPr>
              <a:defRPr sz="1350" b="1">
                <a:solidFill>
                  <a:srgbClr val="C9A266"/>
                </a:solidFill>
                <a:latin typeface="Calibri"/>
                <a:ea typeface="Calibri"/>
                <a:cs typeface="Calibri"/>
              </a:defRPr>
            </a:pPr>
            <a:r>
              <a:rPr sz="1350" b="1">
                <a:solidFill>
                  <a:srgbClr val="C9A266"/>
                </a:solidFill>
                <a:latin typeface="Calibri"/>
                <a:ea typeface="Calibri"/>
                <a:cs typeface="Calibri"/>
              </a:rPr>
              <a:t>CIA credentials</a:t>
            </a:r>
          </a:p>
        </p:txBody>
      </p:sp>
      <p:sp>
        <p:nvSpPr>
          <p:cNvPr id="30" name="Dean's List, GPA 3.8, perfect attend">
            <a:extLst xmlns:a="http://schemas.openxmlformats.org/drawingml/2006/main">
              <a:ext uri="{FF2B5EF4-FFF2-40B4-BE49-F238E27FC236}">
                <a16:creationId xmlns:a16="http://schemas.microsoft.com/office/drawing/2014/main" id="{38695B34-CB8A-44E0-94C4-266AD24482F6}"/>
              </a:ext>
            </a:extLst>
          </p:cNvPr>
          <p:cNvSpPr>
            <a:spLocks xmlns:a="http://schemas.openxmlformats.org/drawingml/2006/main" noGrp="1"/>
          </p:cNvSpPr>
          <p:nvPr/>
        </p:nvSpPr>
        <p:spPr>
          <a:xfrm xmlns:a="http://schemas.openxmlformats.org/drawingml/2006/main">
            <a:off x="2428875" y="5534025"/>
            <a:ext cx="6000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F5F0E5"/>
                </a:solidFill>
                <a:latin typeface="Calibri"/>
                <a:ea typeface="Calibri"/>
                <a:cs typeface="Calibri"/>
              </a:defRPr>
            </a:defPPr>
          </a:lstStyle>
          <a:p xmlns:a="http://schemas.openxmlformats.org/drawingml/2006/main">
            <a:pPr>
              <a:defRPr sz="1575" b="0">
                <a:solidFill>
                  <a:srgbClr val="F5F0E5"/>
                </a:solidFill>
                <a:latin typeface="Calibri"/>
                <a:ea typeface="Calibri"/>
                <a:cs typeface="Calibri"/>
              </a:defRPr>
            </a:pPr>
            <a:r>
              <a:rPr sz="1575" b="0">
                <a:solidFill>
                  <a:srgbClr val="F5F0E5"/>
                </a:solidFill>
                <a:latin typeface="Calibri"/>
                <a:ea typeface="Calibri"/>
                <a:cs typeface="Calibri"/>
              </a:rPr>
              <a:t>Dean's List, GPA 3.8, perfect attendance and class graduation speaker.</a:t>
            </a:r>
          </a:p>
        </p:txBody>
      </p:sp>
      <p:sp>
        <p:nvSpPr>
          <p:cNvPr id="31" name="Conversational Thai">
            <a:extLst xmlns:a="http://schemas.openxmlformats.org/drawingml/2006/main">
              <a:ext uri="{FF2B5EF4-FFF2-40B4-BE49-F238E27FC236}">
                <a16:creationId xmlns:a16="http://schemas.microsoft.com/office/drawing/2014/main" id="{71E216B5-1788-4A80-BEFF-6F359E2E9D4C}"/>
              </a:ext>
            </a:extLst>
          </p:cNvPr>
          <p:cNvSpPr>
            <a:spLocks xmlns:a="http://schemas.openxmlformats.org/drawingml/2006/main" noGrp="1"/>
          </p:cNvSpPr>
          <p:nvPr/>
        </p:nvSpPr>
        <p:spPr>
          <a:xfrm xmlns:a="http://schemas.openxmlformats.org/drawingml/2006/main">
            <a:off x="8858250" y="5562600"/>
            <a:ext cx="2476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C9A266"/>
                </a:solidFill>
                <a:latin typeface="Calibri"/>
                <a:ea typeface="Calibri"/>
                <a:cs typeface="Calibri"/>
              </a:defRPr>
            </a:defPPr>
          </a:lstStyle>
          <a:p xmlns:a="http://schemas.openxmlformats.org/drawingml/2006/main">
            <a:pPr>
              <a:defRPr sz="1350" b="1">
                <a:solidFill>
                  <a:srgbClr val="C9A266"/>
                </a:solidFill>
                <a:latin typeface="Calibri"/>
                <a:ea typeface="Calibri"/>
                <a:cs typeface="Calibri"/>
              </a:defRPr>
            </a:pPr>
            <a:r>
              <a:rPr sz="1350" b="1">
                <a:solidFill>
                  <a:srgbClr val="C9A266"/>
                </a:solidFill>
                <a:latin typeface="Calibri"/>
                <a:ea typeface="Calibri"/>
                <a:cs typeface="Calibri"/>
              </a:rPr>
              <a:t>Conversational Thai</a:t>
            </a:r>
          </a:p>
        </p:txBody>
      </p:sp>
    </p:spTree>
    <p:extLst>
      <p:ext uri="{BB962C8B-B14F-4D97-AF65-F5344CB8AC3E}">
        <p14:creationId xmlns:p14="http://schemas.microsoft.com/office/powerpoint/2010/main" val="1043494096"/>
      </p:ext>
    </p:extLst>
  </p:cSld>
</p:sld>
</file>

<file path=ppt/slides/slide4.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522455D-094F-486E-BD45-974FA51FBD3B}"/>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CULINARY CRAFT">
            <a:extLst xmlns:a="http://schemas.openxmlformats.org/drawingml/2006/main">
              <a:ext uri="{FF2B5EF4-FFF2-40B4-BE49-F238E27FC236}">
                <a16:creationId xmlns:a16="http://schemas.microsoft.com/office/drawing/2014/main" id="{03938288-1E51-4F50-BD93-5C4084B1C078}"/>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CULINARY CRAFT</a:t>
            </a:r>
          </a:p>
        </p:txBody>
      </p:sp>
      <p:sp>
        <p:nvSpPr>
          <p:cNvPr id="3" name="Precision before ornament">
            <a:extLst xmlns:a="http://schemas.openxmlformats.org/drawingml/2006/main">
              <a:ext uri="{FF2B5EF4-FFF2-40B4-BE49-F238E27FC236}">
                <a16:creationId xmlns:a16="http://schemas.microsoft.com/office/drawing/2014/main" id="{825603F8-8E4E-458D-8B51-1CC73307E529}"/>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Precision before ornament</a:t>
            </a:r>
          </a:p>
        </p:txBody>
      </p:sp>
      <p:sp>
        <p:nvSpPr>
          <p:cNvPr id="4" name="CHEF PATRICK DUFF">
            <a:extLst xmlns:a="http://schemas.openxmlformats.org/drawingml/2006/main">
              <a:ext uri="{FF2B5EF4-FFF2-40B4-BE49-F238E27FC236}">
                <a16:creationId xmlns:a16="http://schemas.microsoft.com/office/drawing/2014/main" id="{25CEFC4E-90E4-4655-91F2-9D2449540B18}"/>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4">
            <a:extLst xmlns:a="http://schemas.openxmlformats.org/drawingml/2006/main">
              <a:ext uri="{FF2B5EF4-FFF2-40B4-BE49-F238E27FC236}">
                <a16:creationId xmlns:a16="http://schemas.microsoft.com/office/drawing/2014/main" id="{6E7834FB-447A-4FDA-9FF8-B72D2D36FA82}"/>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04</a:t>
            </a:r>
          </a:p>
        </p:txBody>
      </p:sp>
      <p:pic>
        <p:nvPicPr>
          <p:cNvPr id="6" name="">
            <a:extLst xmlns:a="http://schemas.openxmlformats.org/drawingml/2006/main">
              <a:ext uri="{FF2B5EF4-FFF2-40B4-BE49-F238E27FC236}">
                <a16:creationId xmlns:a16="http://schemas.microsoft.com/office/drawing/2014/main" id="{0C5FA063-5F36-43FC-8969-AF2E47472EAB}"/>
              </a:ext>
            </a:extLst>
          </p:cNvPr>
          <p:cNvPicPr>
            <a:picLocks xmlns:a="http://schemas.openxmlformats.org/drawingml/2006/main" noChangeAspect="1"/>
          </p:cNvPicPr>
          <p:nvPr/>
        </p:nvPicPr>
        <p:blipFill>
          <a:blip xmlns:r="http://schemas.openxmlformats.org/officeDocument/2006/relationships" xmlns:a="http://schemas.openxmlformats.org/drawingml/2006/main" r:embed="R86df15c32a4b40f8"/>
          <a:srcRect xmlns:a="http://schemas.openxmlformats.org/drawingml/2006/main" l="0" t="8059" r="0" b="8059"/>
          <a:stretch xmlns:a="http://schemas.openxmlformats.org/drawingml/2006/main">
            <a:fillRect l="0" t="0" r="0" b="0"/>
          </a:stretch>
        </p:blipFill>
        <p:spPr>
          <a:xfrm xmlns:a="http://schemas.openxmlformats.org/drawingml/2006/main">
            <a:off x="4686300" y="1638300"/>
            <a:ext cx="6934200" cy="4362450"/>
          </a:xfrm>
          <a:prstGeom xmlns:a="http://schemas.openxmlformats.org/drawingml/2006/main" prst="rect">
            <a:avLst/>
          </a:prstGeom>
        </p:spPr>
      </p:pic>
      <p:sp>
        <p:nvSpPr>
          <p:cNvPr id="7" name="Shrimp and salsify">
            <a:extLst xmlns:a="http://schemas.openxmlformats.org/drawingml/2006/main">
              <a:ext uri="{FF2B5EF4-FFF2-40B4-BE49-F238E27FC236}">
                <a16:creationId xmlns:a16="http://schemas.microsoft.com/office/drawing/2014/main" id="{804878C7-C67E-41A0-8368-FDCC54C3C49B}"/>
              </a:ext>
            </a:extLst>
          </p:cNvPr>
          <p:cNvSpPr>
            <a:spLocks xmlns:a="http://schemas.openxmlformats.org/drawingml/2006/main" noGrp="1"/>
          </p:cNvSpPr>
          <p:nvPr/>
        </p:nvSpPr>
        <p:spPr>
          <a:xfrm xmlns:a="http://schemas.openxmlformats.org/drawingml/2006/main">
            <a:off x="571500" y="2114550"/>
            <a:ext cx="34766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0">
                <a:solidFill>
                  <a:srgbClr val="F5F0E5"/>
                </a:solidFill>
                <a:latin typeface="Georgia"/>
                <a:ea typeface="Georgia"/>
                <a:cs typeface="Georgia"/>
              </a:defRPr>
            </a:defPPr>
          </a:lstStyle>
          <a:p xmlns:a="http://schemas.openxmlformats.org/drawingml/2006/main">
            <a:pPr>
              <a:defRPr sz="3150" b="0">
                <a:solidFill>
                  <a:srgbClr val="F5F0E5"/>
                </a:solidFill>
                <a:latin typeface="Georgia"/>
                <a:ea typeface="Georgia"/>
                <a:cs typeface="Georgia"/>
              </a:defRPr>
            </a:pPr>
            <a:r>
              <a:rPr sz="3150" b="0">
                <a:solidFill>
                  <a:srgbClr val="F5F0E5"/>
                </a:solidFill>
                <a:latin typeface="Georgia"/>
                <a:ea typeface="Georgia"/>
                <a:cs typeface="Georgia"/>
              </a:rPr>
              <a:t>Shrimp and salsify</a:t>
            </a:r>
          </a:p>
        </p:txBody>
      </p:sp>
      <p:sp>
        <p:nvSpPr>
          <p:cNvPr id="8" name="">
            <a:extLst xmlns:a="http://schemas.openxmlformats.org/drawingml/2006/main">
              <a:ext uri="{FF2B5EF4-FFF2-40B4-BE49-F238E27FC236}">
                <a16:creationId xmlns:a16="http://schemas.microsoft.com/office/drawing/2014/main" id="{AEBC6F27-E164-428D-BD0C-A652026DA8A5}"/>
              </a:ext>
            </a:extLst>
          </p:cNvPr>
          <p:cNvSpPr>
            <a:spLocks xmlns:a="http://schemas.openxmlformats.org/drawingml/2006/main" noGrp="1"/>
          </p:cNvSpPr>
          <p:nvPr/>
        </p:nvSpPr>
        <p:spPr>
          <a:xfrm xmlns:a="http://schemas.openxmlformats.org/drawingml/2006/main">
            <a:off x="571500" y="3257550"/>
            <a:ext cx="179070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9" name="Composition, texture and controlled ">
            <a:extLst xmlns:a="http://schemas.openxmlformats.org/drawingml/2006/main">
              <a:ext uri="{FF2B5EF4-FFF2-40B4-BE49-F238E27FC236}">
                <a16:creationId xmlns:a16="http://schemas.microsoft.com/office/drawing/2014/main" id="{685460EA-3169-4A23-A5A5-2A435CE193BA}"/>
              </a:ext>
            </a:extLst>
          </p:cNvPr>
          <p:cNvSpPr>
            <a:spLocks xmlns:a="http://schemas.openxmlformats.org/drawingml/2006/main" noGrp="1"/>
          </p:cNvSpPr>
          <p:nvPr/>
        </p:nvSpPr>
        <p:spPr>
          <a:xfrm xmlns:a="http://schemas.openxmlformats.org/drawingml/2006/main">
            <a:off x="571500" y="3638550"/>
            <a:ext cx="34290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F5F0E5"/>
                </a:solidFill>
                <a:latin typeface="Calibri"/>
                <a:ea typeface="Calibri"/>
                <a:cs typeface="Calibri"/>
              </a:defRPr>
            </a:defPPr>
          </a:lstStyle>
          <a:p xmlns:a="http://schemas.openxmlformats.org/drawingml/2006/main">
            <a:pPr>
              <a:defRPr sz="1875" b="0">
                <a:solidFill>
                  <a:srgbClr val="F5F0E5"/>
                </a:solidFill>
                <a:latin typeface="Calibri"/>
                <a:ea typeface="Calibri"/>
                <a:cs typeface="Calibri"/>
              </a:defRPr>
            </a:pPr>
            <a:r>
              <a:rPr sz="1875" b="0">
                <a:solidFill>
                  <a:srgbClr val="F5F0E5"/>
                </a:solidFill>
                <a:latin typeface="Calibri"/>
                <a:ea typeface="Calibri"/>
                <a:cs typeface="Calibri"/>
              </a:rPr>
              <a:t>Composition, texture and controlled color. The plate is disciplined, readable and designed for the guest, not the photograph.</a:t>
            </a:r>
          </a:p>
        </p:txBody>
      </p:sp>
      <p:sp>
        <p:nvSpPr>
          <p:cNvPr id="10" name="Culinary creation by Chef Patrick Du">
            <a:extLst xmlns:a="http://schemas.openxmlformats.org/drawingml/2006/main">
              <a:ext uri="{FF2B5EF4-FFF2-40B4-BE49-F238E27FC236}">
                <a16:creationId xmlns:a16="http://schemas.microsoft.com/office/drawing/2014/main" id="{3E9FA242-CCE0-4844-BDF2-6C8097078F19}"/>
              </a:ext>
            </a:extLst>
          </p:cNvPr>
          <p:cNvSpPr>
            <a:spLocks xmlns:a="http://schemas.openxmlformats.org/drawingml/2006/main" noGrp="1"/>
          </p:cNvSpPr>
          <p:nvPr/>
        </p:nvSpPr>
        <p:spPr>
          <a:xfrm xmlns:a="http://schemas.openxmlformats.org/drawingml/2006/main">
            <a:off x="4953000" y="6115050"/>
            <a:ext cx="6381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C9A266"/>
                </a:solidFill>
                <a:latin typeface="Calibri"/>
                <a:ea typeface="Calibri"/>
                <a:cs typeface="Calibri"/>
              </a:defRPr>
            </a:defPPr>
          </a:lstStyle>
          <a:p xmlns:a="http://schemas.openxmlformats.org/drawingml/2006/main">
            <a:pPr>
              <a:defRPr sz="1200" b="0">
                <a:solidFill>
                  <a:srgbClr val="C9A266"/>
                </a:solidFill>
                <a:latin typeface="Calibri"/>
                <a:ea typeface="Calibri"/>
                <a:cs typeface="Calibri"/>
              </a:defRPr>
            </a:pPr>
            <a:r>
              <a:rPr sz="1200" b="0">
                <a:solidFill>
                  <a:srgbClr val="C9A266"/>
                </a:solidFill>
                <a:latin typeface="Calibri"/>
                <a:ea typeface="Calibri"/>
                <a:cs typeface="Calibri"/>
              </a:rPr>
              <a:t>Culinary creation by Chef Patrick Duff</a:t>
            </a:r>
          </a:p>
        </p:txBody>
      </p:sp>
    </p:spTree>
    <p:extLst>
      <p:ext uri="{BB962C8B-B14F-4D97-AF65-F5344CB8AC3E}">
        <p14:creationId xmlns:p14="http://schemas.microsoft.com/office/powerpoint/2010/main" val="28206423"/>
      </p:ext>
    </p:extLst>
  </p:cSld>
</p:sld>
</file>

<file path=ppt/slides/slide5.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AB8EE17-3C96-4371-A700-4884E0E72F6C}"/>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CULINARY WORK">
            <a:extLst xmlns:a="http://schemas.openxmlformats.org/drawingml/2006/main">
              <a:ext uri="{FF2B5EF4-FFF2-40B4-BE49-F238E27FC236}">
                <a16:creationId xmlns:a16="http://schemas.microsoft.com/office/drawing/2014/main" id="{FE5E5DAE-54F6-4BCF-81D4-6A59B568325D}"/>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CULINARY WORK</a:t>
            </a:r>
          </a:p>
        </p:txBody>
      </p:sp>
      <p:sp>
        <p:nvSpPr>
          <p:cNvPr id="3" name="Classical technique, individual expr">
            <a:extLst xmlns:a="http://schemas.openxmlformats.org/drawingml/2006/main">
              <a:ext uri="{FF2B5EF4-FFF2-40B4-BE49-F238E27FC236}">
                <a16:creationId xmlns:a16="http://schemas.microsoft.com/office/drawing/2014/main" id="{80519B3F-F667-4CAC-86DA-FBDAD15F242B}"/>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Classical technique, individual expression</a:t>
            </a:r>
          </a:p>
        </p:txBody>
      </p:sp>
      <p:sp>
        <p:nvSpPr>
          <p:cNvPr id="4" name="CHEF PATRICK DUFF">
            <a:extLst xmlns:a="http://schemas.openxmlformats.org/drawingml/2006/main">
              <a:ext uri="{FF2B5EF4-FFF2-40B4-BE49-F238E27FC236}">
                <a16:creationId xmlns:a16="http://schemas.microsoft.com/office/drawing/2014/main" id="{63558D03-A558-45DC-9F80-E86AF2985D13}"/>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05">
            <a:extLst xmlns:a="http://schemas.openxmlformats.org/drawingml/2006/main">
              <a:ext uri="{FF2B5EF4-FFF2-40B4-BE49-F238E27FC236}">
                <a16:creationId xmlns:a16="http://schemas.microsoft.com/office/drawing/2014/main" id="{74EA7FFE-BF46-493B-96B4-4411C9358361}"/>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05</a:t>
            </a:r>
          </a:p>
        </p:txBody>
      </p:sp>
      <p:pic>
        <p:nvPicPr>
          <p:cNvPr id="6" name="">
            <a:extLst xmlns:a="http://schemas.openxmlformats.org/drawingml/2006/main">
              <a:ext uri="{FF2B5EF4-FFF2-40B4-BE49-F238E27FC236}">
                <a16:creationId xmlns:a16="http://schemas.microsoft.com/office/drawing/2014/main" id="{49EE5379-576C-4918-8D2F-67E793B502E9}"/>
              </a:ext>
            </a:extLst>
          </p:cNvPr>
          <p:cNvPicPr>
            <a:picLocks xmlns:a="http://schemas.openxmlformats.org/drawingml/2006/main" noChangeAspect="1"/>
          </p:cNvPicPr>
          <p:nvPr/>
        </p:nvPicPr>
        <p:blipFill>
          <a:blip xmlns:r="http://schemas.openxmlformats.org/officeDocument/2006/relationships" xmlns:a="http://schemas.openxmlformats.org/drawingml/2006/main" r:embed="Rd33b6e1dfef240ab"/>
          <a:srcRect xmlns:a="http://schemas.openxmlformats.org/drawingml/2006/main" l="0" t="13576" r="0" b="13576"/>
          <a:stretch xmlns:a="http://schemas.openxmlformats.org/drawingml/2006/main">
            <a:fillRect l="0" t="0" r="0" b="0"/>
          </a:stretch>
        </p:blipFill>
        <p:spPr>
          <a:xfrm xmlns:a="http://schemas.openxmlformats.org/drawingml/2006/main">
            <a:off x="571500" y="1809750"/>
            <a:ext cx="6858000" cy="37528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A4838DE-4402-4081-A643-479786C81509}"/>
              </a:ext>
            </a:extLst>
          </p:cNvPr>
          <p:cNvSpPr>
            <a:spLocks xmlns:a="http://schemas.openxmlformats.org/drawingml/2006/main" noGrp="1"/>
          </p:cNvSpPr>
          <p:nvPr/>
        </p:nvSpPr>
        <p:spPr>
          <a:xfrm xmlns:a="http://schemas.openxmlformats.org/drawingml/2006/main">
            <a:off x="7715250" y="2057400"/>
            <a:ext cx="3905250" cy="28575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8" name="">
            <a:extLst xmlns:a="http://schemas.openxmlformats.org/drawingml/2006/main">
              <a:ext uri="{FF2B5EF4-FFF2-40B4-BE49-F238E27FC236}">
                <a16:creationId xmlns:a16="http://schemas.microsoft.com/office/drawing/2014/main" id="{F46C722E-7757-4C4E-B912-070B5BD943C5}"/>
              </a:ext>
            </a:extLst>
          </p:cNvPr>
          <p:cNvPicPr>
            <a:picLocks xmlns:a="http://schemas.openxmlformats.org/drawingml/2006/main" noChangeAspect="1"/>
          </p:cNvPicPr>
          <p:nvPr/>
        </p:nvPicPr>
        <p:blipFill>
          <a:blip xmlns:r="http://schemas.openxmlformats.org/officeDocument/2006/relationships" xmlns:a="http://schemas.openxmlformats.org/drawingml/2006/main" r:embed="Ra03e1cadd9bd4397"/>
          <a:srcRect xmlns:a="http://schemas.openxmlformats.org/drawingml/2006/main" l="0" t="34089" r="0" b="34089"/>
          <a:stretch xmlns:a="http://schemas.openxmlformats.org/drawingml/2006/main">
            <a:fillRect l="0" t="0" r="0" b="0"/>
          </a:stretch>
        </p:blipFill>
        <p:spPr>
          <a:xfrm xmlns:a="http://schemas.openxmlformats.org/drawingml/2006/main">
            <a:off x="7858125" y="2200275"/>
            <a:ext cx="3619500" cy="2571750"/>
          </a:xfrm>
          <a:prstGeom xmlns:a="http://schemas.openxmlformats.org/drawingml/2006/main" prst="rect">
            <a:avLst/>
          </a:prstGeom>
        </p:spPr>
      </p:pic>
      <p:sp>
        <p:nvSpPr>
          <p:cNvPr id="9" name="Moroccan-spiced rack of lamb">
            <a:extLst xmlns:a="http://schemas.openxmlformats.org/drawingml/2006/main">
              <a:ext uri="{FF2B5EF4-FFF2-40B4-BE49-F238E27FC236}">
                <a16:creationId xmlns:a16="http://schemas.microsoft.com/office/drawing/2014/main" id="{3A9ED06D-9FCB-4885-B42A-7026CB6E86BF}"/>
              </a:ext>
            </a:extLst>
          </p:cNvPr>
          <p:cNvSpPr>
            <a:spLocks xmlns:a="http://schemas.openxmlformats.org/drawingml/2006/main" noGrp="1"/>
          </p:cNvSpPr>
          <p:nvPr/>
        </p:nvSpPr>
        <p:spPr>
          <a:xfrm xmlns:a="http://schemas.openxmlformats.org/drawingml/2006/main">
            <a:off x="571500" y="5695950"/>
            <a:ext cx="666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63D35"/>
                </a:solidFill>
                <a:latin typeface="Georgia"/>
                <a:ea typeface="Georgia"/>
                <a:cs typeface="Georgia"/>
              </a:defRPr>
            </a:defPPr>
          </a:lstStyle>
          <a:p xmlns:a="http://schemas.openxmlformats.org/drawingml/2006/main">
            <a:pPr>
              <a:defRPr sz="1650" b="0">
                <a:solidFill>
                  <a:srgbClr val="163D35"/>
                </a:solidFill>
                <a:latin typeface="Georgia"/>
                <a:ea typeface="Georgia"/>
                <a:cs typeface="Georgia"/>
              </a:defRPr>
            </a:pPr>
            <a:r>
              <a:rPr sz="1650" b="0">
                <a:solidFill>
                  <a:srgbClr val="163D35"/>
                </a:solidFill>
                <a:latin typeface="Georgia"/>
                <a:ea typeface="Georgia"/>
                <a:cs typeface="Georgia"/>
              </a:rPr>
              <a:t>Moroccan-spiced rack of lamb</a:t>
            </a:r>
          </a:p>
        </p:txBody>
      </p:sp>
      <p:sp>
        <p:nvSpPr>
          <p:cNvPr id="10" name="Feta crust, potato and eggplant bist">
            <a:extLst xmlns:a="http://schemas.openxmlformats.org/drawingml/2006/main">
              <a:ext uri="{FF2B5EF4-FFF2-40B4-BE49-F238E27FC236}">
                <a16:creationId xmlns:a16="http://schemas.microsoft.com/office/drawing/2014/main" id="{37CA7890-BCB4-4E68-B207-B28D51FFFDB7}"/>
              </a:ext>
            </a:extLst>
          </p:cNvPr>
          <p:cNvSpPr>
            <a:spLocks xmlns:a="http://schemas.openxmlformats.org/drawingml/2006/main" noGrp="1"/>
          </p:cNvSpPr>
          <p:nvPr/>
        </p:nvSpPr>
        <p:spPr>
          <a:xfrm xmlns:a="http://schemas.openxmlformats.org/drawingml/2006/main">
            <a:off x="571500" y="6048375"/>
            <a:ext cx="676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496064"/>
                </a:solidFill>
                <a:latin typeface="Calibri"/>
                <a:ea typeface="Calibri"/>
                <a:cs typeface="Calibri"/>
              </a:defRPr>
            </a:defPPr>
          </a:lstStyle>
          <a:p xmlns:a="http://schemas.openxmlformats.org/drawingml/2006/main">
            <a:pPr>
              <a:defRPr sz="1200" b="0">
                <a:solidFill>
                  <a:srgbClr val="496064"/>
                </a:solidFill>
                <a:latin typeface="Calibri"/>
                <a:ea typeface="Calibri"/>
                <a:cs typeface="Calibri"/>
              </a:defRPr>
            </a:pPr>
            <a:r>
              <a:rPr sz="1200" b="0">
                <a:solidFill>
                  <a:srgbClr val="496064"/>
                </a:solidFill>
                <a:latin typeface="Calibri"/>
                <a:ea typeface="Calibri"/>
                <a:cs typeface="Calibri"/>
              </a:rPr>
              <a:t>Feta crust, potato and eggplant bistilla, pomegranate molasses</a:t>
            </a:r>
          </a:p>
        </p:txBody>
      </p:sp>
      <p:sp>
        <p:nvSpPr>
          <p:cNvPr id="11" name="Octopus">
            <a:extLst xmlns:a="http://schemas.openxmlformats.org/drawingml/2006/main">
              <a:ext uri="{FF2B5EF4-FFF2-40B4-BE49-F238E27FC236}">
                <a16:creationId xmlns:a16="http://schemas.microsoft.com/office/drawing/2014/main" id="{1E6B290A-5410-489C-B158-E11D39D81BD4}"/>
              </a:ext>
            </a:extLst>
          </p:cNvPr>
          <p:cNvSpPr>
            <a:spLocks xmlns:a="http://schemas.openxmlformats.org/drawingml/2006/main" noGrp="1"/>
          </p:cNvSpPr>
          <p:nvPr/>
        </p:nvSpPr>
        <p:spPr>
          <a:xfrm xmlns:a="http://schemas.openxmlformats.org/drawingml/2006/main">
            <a:off x="7858125" y="5114925"/>
            <a:ext cx="361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63D35"/>
                </a:solidFill>
                <a:latin typeface="Georgia"/>
                <a:ea typeface="Georgia"/>
                <a:cs typeface="Georgia"/>
              </a:defRPr>
            </a:defPPr>
          </a:lstStyle>
          <a:p xmlns:a="http://schemas.openxmlformats.org/drawingml/2006/main">
            <a:pPr>
              <a:defRPr sz="1650" b="0">
                <a:solidFill>
                  <a:srgbClr val="163D35"/>
                </a:solidFill>
                <a:latin typeface="Georgia"/>
                <a:ea typeface="Georgia"/>
                <a:cs typeface="Georgia"/>
              </a:defRPr>
            </a:pPr>
            <a:r>
              <a:rPr sz="1650" b="0">
                <a:solidFill>
                  <a:srgbClr val="163D35"/>
                </a:solidFill>
                <a:latin typeface="Georgia"/>
                <a:ea typeface="Georgia"/>
                <a:cs typeface="Georgia"/>
              </a:rPr>
              <a:t>Octopus</a:t>
            </a:r>
          </a:p>
        </p:txBody>
      </p:sp>
      <p:sp>
        <p:nvSpPr>
          <p:cNvPr id="12" name="Original culinary work by Chef Patri">
            <a:extLst xmlns:a="http://schemas.openxmlformats.org/drawingml/2006/main">
              <a:ext uri="{FF2B5EF4-FFF2-40B4-BE49-F238E27FC236}">
                <a16:creationId xmlns:a16="http://schemas.microsoft.com/office/drawing/2014/main" id="{BA75093E-9590-41DA-91AE-E4CAD0201287}"/>
              </a:ext>
            </a:extLst>
          </p:cNvPr>
          <p:cNvSpPr>
            <a:spLocks xmlns:a="http://schemas.openxmlformats.org/drawingml/2006/main" noGrp="1"/>
          </p:cNvSpPr>
          <p:nvPr/>
        </p:nvSpPr>
        <p:spPr>
          <a:xfrm xmlns:a="http://schemas.openxmlformats.org/drawingml/2006/main">
            <a:off x="7858125" y="5467350"/>
            <a:ext cx="3619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496064"/>
                </a:solidFill>
                <a:latin typeface="Calibri"/>
                <a:ea typeface="Calibri"/>
                <a:cs typeface="Calibri"/>
              </a:defRPr>
            </a:defPPr>
          </a:lstStyle>
          <a:p xmlns:a="http://schemas.openxmlformats.org/drawingml/2006/main">
            <a:pPr>
              <a:defRPr sz="1275" b="0">
                <a:solidFill>
                  <a:srgbClr val="496064"/>
                </a:solidFill>
                <a:latin typeface="Calibri"/>
                <a:ea typeface="Calibri"/>
                <a:cs typeface="Calibri"/>
              </a:defRPr>
            </a:pPr>
            <a:r>
              <a:rPr sz="1275" b="0">
                <a:solidFill>
                  <a:srgbClr val="496064"/>
                </a:solidFill>
                <a:latin typeface="Calibri"/>
                <a:ea typeface="Calibri"/>
                <a:cs typeface="Calibri"/>
              </a:rPr>
              <a:t>Original culinary work by Chef Patrick Duff</a:t>
            </a:r>
          </a:p>
        </p:txBody>
      </p:sp>
    </p:spTree>
    <p:extLst>
      <p:ext uri="{BB962C8B-B14F-4D97-AF65-F5344CB8AC3E}">
        <p14:creationId xmlns:p14="http://schemas.microsoft.com/office/powerpoint/2010/main" val="2012348303"/>
      </p:ext>
    </p:extLst>
  </p:cSld>
</p:sld>
</file>

<file path=ppt/slides/slide6.xml><?xml version="1.0" encoding="utf-8"?>
<p:sld xmlns:p="http://schemas.openxmlformats.org/presentationml/2006/main">
  <p:cSld>
    <p:bg>
      <p:bgPr>
        <a:solidFill xmlns:a="http://schemas.openxmlformats.org/drawingml/2006/main">
          <a:srgbClr val="642D3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7D6F4CF-B7E2-44FB-A1DD-8D2CA2E02182}"/>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CULINARY WORK">
            <a:extLst xmlns:a="http://schemas.openxmlformats.org/drawingml/2006/main">
              <a:ext uri="{FF2B5EF4-FFF2-40B4-BE49-F238E27FC236}">
                <a16:creationId xmlns:a16="http://schemas.microsoft.com/office/drawing/2014/main" id="{440DEE33-439C-4531-ADBF-6BC0A06CCCE1}"/>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CULINARY WORK</a:t>
            </a:r>
          </a:p>
        </p:txBody>
      </p:sp>
      <p:sp>
        <p:nvSpPr>
          <p:cNvPr id="3" name="Range without losing the standard">
            <a:extLst xmlns:a="http://schemas.openxmlformats.org/drawingml/2006/main">
              <a:ext uri="{FF2B5EF4-FFF2-40B4-BE49-F238E27FC236}">
                <a16:creationId xmlns:a16="http://schemas.microsoft.com/office/drawing/2014/main" id="{032B8FD5-A62C-49AE-AD68-88FA715B45C7}"/>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Range without losing the standard</a:t>
            </a:r>
          </a:p>
        </p:txBody>
      </p:sp>
      <p:sp>
        <p:nvSpPr>
          <p:cNvPr id="4" name="CHEF PATRICK DUFF">
            <a:extLst xmlns:a="http://schemas.openxmlformats.org/drawingml/2006/main">
              <a:ext uri="{FF2B5EF4-FFF2-40B4-BE49-F238E27FC236}">
                <a16:creationId xmlns:a16="http://schemas.microsoft.com/office/drawing/2014/main" id="{4AEBD5A2-B84E-4F1E-8E50-70E681A9C0C1}"/>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6">
            <a:extLst xmlns:a="http://schemas.openxmlformats.org/drawingml/2006/main">
              <a:ext uri="{FF2B5EF4-FFF2-40B4-BE49-F238E27FC236}">
                <a16:creationId xmlns:a16="http://schemas.microsoft.com/office/drawing/2014/main" id="{85ABF7DA-4F56-4797-83B5-7E2B00FC5118}"/>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06</a:t>
            </a:r>
          </a:p>
        </p:txBody>
      </p:sp>
      <p:pic>
        <p:nvPicPr>
          <p:cNvPr id="6" name="">
            <a:extLst xmlns:a="http://schemas.openxmlformats.org/drawingml/2006/main">
              <a:ext uri="{FF2B5EF4-FFF2-40B4-BE49-F238E27FC236}">
                <a16:creationId xmlns:a16="http://schemas.microsoft.com/office/drawing/2014/main" id="{4B0F9B0E-5EF8-4F7E-9FFB-0B3BC3821B81}"/>
              </a:ext>
            </a:extLst>
          </p:cNvPr>
          <p:cNvPicPr>
            <a:picLocks xmlns:a="http://schemas.openxmlformats.org/drawingml/2006/main" noChangeAspect="1"/>
          </p:cNvPicPr>
          <p:nvPr/>
        </p:nvPicPr>
        <p:blipFill>
          <a:blip xmlns:r="http://schemas.openxmlformats.org/officeDocument/2006/relationships" xmlns:a="http://schemas.openxmlformats.org/drawingml/2006/main" r:embed="R783639759a794a27"/>
          <a:srcRect xmlns:a="http://schemas.openxmlformats.org/drawingml/2006/main" l="4656" t="0" r="4656" b="0"/>
          <a:stretch xmlns:a="http://schemas.openxmlformats.org/drawingml/2006/main">
            <a:fillRect l="0" t="0" r="0" b="0"/>
          </a:stretch>
        </p:blipFill>
        <p:spPr>
          <a:xfrm xmlns:a="http://schemas.openxmlformats.org/drawingml/2006/main">
            <a:off x="571500" y="1800225"/>
            <a:ext cx="5095875" cy="3762375"/>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94EF9103-993F-4FCE-A57B-13C4D584C348}"/>
              </a:ext>
            </a:extLst>
          </p:cNvPr>
          <p:cNvPicPr>
            <a:picLocks xmlns:a="http://schemas.openxmlformats.org/drawingml/2006/main" noChangeAspect="1"/>
          </p:cNvPicPr>
          <p:nvPr/>
        </p:nvPicPr>
        <p:blipFill>
          <a:blip xmlns:r="http://schemas.openxmlformats.org/officeDocument/2006/relationships" xmlns:a="http://schemas.openxmlformats.org/drawingml/2006/main" r:embed="R4eada21a35604f37"/>
          <a:srcRect xmlns:a="http://schemas.openxmlformats.org/drawingml/2006/main" l="4453" t="0" r="4453" b="0"/>
          <a:stretch xmlns:a="http://schemas.openxmlformats.org/drawingml/2006/main">
            <a:fillRect l="0" t="0" r="0" b="0"/>
          </a:stretch>
        </p:blipFill>
        <p:spPr>
          <a:xfrm xmlns:a="http://schemas.openxmlformats.org/drawingml/2006/main">
            <a:off x="6000750" y="1800225"/>
            <a:ext cx="2286000" cy="3762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A5497FB-1FE6-4DA8-B47B-A292026A2381}"/>
              </a:ext>
            </a:extLst>
          </p:cNvPr>
          <p:cNvSpPr>
            <a:spLocks xmlns:a="http://schemas.openxmlformats.org/drawingml/2006/main" noGrp="1"/>
          </p:cNvSpPr>
          <p:nvPr/>
        </p:nvSpPr>
        <p:spPr>
          <a:xfrm xmlns:a="http://schemas.openxmlformats.org/drawingml/2006/main">
            <a:off x="8620125" y="1800225"/>
            <a:ext cx="3000375" cy="3762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9" name="">
            <a:extLst xmlns:a="http://schemas.openxmlformats.org/drawingml/2006/main">
              <a:ext uri="{FF2B5EF4-FFF2-40B4-BE49-F238E27FC236}">
                <a16:creationId xmlns:a16="http://schemas.microsoft.com/office/drawing/2014/main" id="{B843FC9C-B7CF-42D1-9352-B18520356545}"/>
              </a:ext>
            </a:extLst>
          </p:cNvPr>
          <p:cNvPicPr>
            <a:picLocks xmlns:a="http://schemas.openxmlformats.org/drawingml/2006/main" noChangeAspect="1"/>
          </p:cNvPicPr>
          <p:nvPr/>
        </p:nvPicPr>
        <p:blipFill>
          <a:blip xmlns:r="http://schemas.openxmlformats.org/officeDocument/2006/relationships" xmlns:a="http://schemas.openxmlformats.org/drawingml/2006/main" r:embed="Re7e31fcdd4794cad"/>
          <a:srcRect xmlns:a="http://schemas.openxmlformats.org/drawingml/2006/main" l="23989" t="0" r="23989" b="0"/>
          <a:stretch xmlns:a="http://schemas.openxmlformats.org/drawingml/2006/main">
            <a:fillRect l="0" t="0" r="0" b="0"/>
          </a:stretch>
        </p:blipFill>
        <p:spPr>
          <a:xfrm xmlns:a="http://schemas.openxmlformats.org/drawingml/2006/main">
            <a:off x="8763000" y="1943100"/>
            <a:ext cx="2714625" cy="3476625"/>
          </a:xfrm>
          <a:prstGeom xmlns:a="http://schemas.openxmlformats.org/drawingml/2006/main" prst="rect">
            <a:avLst/>
          </a:prstGeom>
        </p:spPr>
      </p:pic>
      <p:sp>
        <p:nvSpPr>
          <p:cNvPr id="10" name="Asian noodle presentation">
            <a:extLst xmlns:a="http://schemas.openxmlformats.org/drawingml/2006/main">
              <a:ext uri="{FF2B5EF4-FFF2-40B4-BE49-F238E27FC236}">
                <a16:creationId xmlns:a16="http://schemas.microsoft.com/office/drawing/2014/main" id="{D11897EF-CD1E-4D9F-BD6F-C10F617260A4}"/>
              </a:ext>
            </a:extLst>
          </p:cNvPr>
          <p:cNvSpPr>
            <a:spLocks xmlns:a="http://schemas.openxmlformats.org/drawingml/2006/main" noGrp="1"/>
          </p:cNvSpPr>
          <p:nvPr/>
        </p:nvSpPr>
        <p:spPr>
          <a:xfrm xmlns:a="http://schemas.openxmlformats.org/drawingml/2006/main">
            <a:off x="571500" y="5705475"/>
            <a:ext cx="509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C9A266"/>
                </a:solidFill>
                <a:latin typeface="Georgia"/>
                <a:ea typeface="Georgia"/>
                <a:cs typeface="Georgia"/>
              </a:defRPr>
            </a:defPPr>
          </a:lstStyle>
          <a:p xmlns:a="http://schemas.openxmlformats.org/drawingml/2006/main">
            <a:pPr>
              <a:defRPr sz="1500" b="0">
                <a:solidFill>
                  <a:srgbClr val="C9A266"/>
                </a:solidFill>
                <a:latin typeface="Georgia"/>
                <a:ea typeface="Georgia"/>
                <a:cs typeface="Georgia"/>
              </a:defRPr>
            </a:pPr>
            <a:r>
              <a:rPr sz="1500" b="0">
                <a:solidFill>
                  <a:srgbClr val="C9A266"/>
                </a:solidFill>
                <a:latin typeface="Georgia"/>
                <a:ea typeface="Georgia"/>
                <a:cs typeface="Georgia"/>
              </a:rPr>
              <a:t>Asian noodle presentation</a:t>
            </a:r>
          </a:p>
        </p:txBody>
      </p:sp>
      <p:sp>
        <p:nvSpPr>
          <p:cNvPr id="11" name="Salmon bomb">
            <a:extLst xmlns:a="http://schemas.openxmlformats.org/drawingml/2006/main">
              <a:ext uri="{FF2B5EF4-FFF2-40B4-BE49-F238E27FC236}">
                <a16:creationId xmlns:a16="http://schemas.microsoft.com/office/drawing/2014/main" id="{F85CBF5A-2DA7-4D77-B285-DA664FA64FC1}"/>
              </a:ext>
            </a:extLst>
          </p:cNvPr>
          <p:cNvSpPr>
            <a:spLocks xmlns:a="http://schemas.openxmlformats.org/drawingml/2006/main" noGrp="1"/>
          </p:cNvSpPr>
          <p:nvPr/>
        </p:nvSpPr>
        <p:spPr>
          <a:xfrm xmlns:a="http://schemas.openxmlformats.org/drawingml/2006/main">
            <a:off x="6000750" y="5705475"/>
            <a:ext cx="228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C9A266"/>
                </a:solidFill>
                <a:latin typeface="Georgia"/>
                <a:ea typeface="Georgia"/>
                <a:cs typeface="Georgia"/>
              </a:defRPr>
            </a:defPPr>
          </a:lstStyle>
          <a:p xmlns:a="http://schemas.openxmlformats.org/drawingml/2006/main">
            <a:pPr>
              <a:defRPr sz="1500" b="0">
                <a:solidFill>
                  <a:srgbClr val="C9A266"/>
                </a:solidFill>
                <a:latin typeface="Georgia"/>
                <a:ea typeface="Georgia"/>
                <a:cs typeface="Georgia"/>
              </a:defRPr>
            </a:pPr>
            <a:r>
              <a:rPr sz="1500" b="0">
                <a:solidFill>
                  <a:srgbClr val="C9A266"/>
                </a:solidFill>
                <a:latin typeface="Georgia"/>
                <a:ea typeface="Georgia"/>
                <a:cs typeface="Georgia"/>
              </a:rPr>
              <a:t>Salmon bomb</a:t>
            </a:r>
          </a:p>
        </p:txBody>
      </p:sp>
      <p:sp>
        <p:nvSpPr>
          <p:cNvPr id="12" name="Foie Steak House">
            <a:extLst xmlns:a="http://schemas.openxmlformats.org/drawingml/2006/main">
              <a:ext uri="{FF2B5EF4-FFF2-40B4-BE49-F238E27FC236}">
                <a16:creationId xmlns:a16="http://schemas.microsoft.com/office/drawing/2014/main" id="{79E87FDA-B1DE-4E9D-A0EC-FA47C85E9F54}"/>
              </a:ext>
            </a:extLst>
          </p:cNvPr>
          <p:cNvSpPr>
            <a:spLocks xmlns:a="http://schemas.openxmlformats.org/drawingml/2006/main" noGrp="1"/>
          </p:cNvSpPr>
          <p:nvPr/>
        </p:nvSpPr>
        <p:spPr>
          <a:xfrm xmlns:a="http://schemas.openxmlformats.org/drawingml/2006/main">
            <a:off x="8620125" y="5705475"/>
            <a:ext cx="3000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C9A266"/>
                </a:solidFill>
                <a:latin typeface="Georgia"/>
                <a:ea typeface="Georgia"/>
                <a:cs typeface="Georgia"/>
              </a:defRPr>
            </a:defPPr>
          </a:lstStyle>
          <a:p xmlns:a="http://schemas.openxmlformats.org/drawingml/2006/main">
            <a:pPr>
              <a:defRPr sz="1500" b="0">
                <a:solidFill>
                  <a:srgbClr val="C9A266"/>
                </a:solidFill>
                <a:latin typeface="Georgia"/>
                <a:ea typeface="Georgia"/>
                <a:cs typeface="Georgia"/>
              </a:defRPr>
            </a:pPr>
            <a:r>
              <a:rPr sz="1500" b="0">
                <a:solidFill>
                  <a:srgbClr val="C9A266"/>
                </a:solidFill>
                <a:latin typeface="Georgia"/>
                <a:ea typeface="Georgia"/>
                <a:cs typeface="Georgia"/>
              </a:rPr>
              <a:t>Foie Steak House</a:t>
            </a:r>
          </a:p>
        </p:txBody>
      </p:sp>
      <p:sp>
        <p:nvSpPr>
          <p:cNvPr id="13" name="Contrasting cuisines and service sty">
            <a:extLst xmlns:a="http://schemas.openxmlformats.org/drawingml/2006/main">
              <a:ext uri="{FF2B5EF4-FFF2-40B4-BE49-F238E27FC236}">
                <a16:creationId xmlns:a16="http://schemas.microsoft.com/office/drawing/2014/main" id="{3C69F833-AE96-4C9C-BD9E-C13CAE803350}"/>
              </a:ext>
            </a:extLst>
          </p:cNvPr>
          <p:cNvSpPr>
            <a:spLocks xmlns:a="http://schemas.openxmlformats.org/drawingml/2006/main" noGrp="1"/>
          </p:cNvSpPr>
          <p:nvPr/>
        </p:nvSpPr>
        <p:spPr>
          <a:xfrm xmlns:a="http://schemas.openxmlformats.org/drawingml/2006/main">
            <a:off x="571500" y="6115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Contrasting cuisines and service styles, using Patrick's original food photography.</a:t>
            </a:r>
          </a:p>
        </p:txBody>
      </p:sp>
    </p:spTree>
    <p:extLst>
      <p:ext uri="{BB962C8B-B14F-4D97-AF65-F5344CB8AC3E}">
        <p14:creationId xmlns:p14="http://schemas.microsoft.com/office/powerpoint/2010/main" val="18353902"/>
      </p:ext>
    </p:extLst>
  </p:cSld>
</p:sld>
</file>

<file path=ppt/slides/slide7.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4E70374-85BE-41F3-9807-CCC9594DCD18}"/>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COMMERCIAL PERFORMANCE">
            <a:extLst xmlns:a="http://schemas.openxmlformats.org/drawingml/2006/main">
              <a:ext uri="{FF2B5EF4-FFF2-40B4-BE49-F238E27FC236}">
                <a16:creationId xmlns:a16="http://schemas.microsoft.com/office/drawing/2014/main" id="{32E538E1-B897-4486-B5D8-5D564CEFF31C}"/>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COMMERCIAL PERFORMANCE</a:t>
            </a:r>
          </a:p>
        </p:txBody>
      </p:sp>
      <p:sp>
        <p:nvSpPr>
          <p:cNvPr id="3" name="Commercial results built on quality ">
            <a:extLst xmlns:a="http://schemas.openxmlformats.org/drawingml/2006/main">
              <a:ext uri="{FF2B5EF4-FFF2-40B4-BE49-F238E27FC236}">
                <a16:creationId xmlns:a16="http://schemas.microsoft.com/office/drawing/2014/main" id="{5A646504-D7CC-4E04-A380-F56AE1003377}"/>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Commercial results built on quality and execution</a:t>
            </a:r>
          </a:p>
        </p:txBody>
      </p:sp>
      <p:sp>
        <p:nvSpPr>
          <p:cNvPr id="4" name="CHEF PATRICK DUFF">
            <a:extLst xmlns:a="http://schemas.openxmlformats.org/drawingml/2006/main">
              <a:ext uri="{FF2B5EF4-FFF2-40B4-BE49-F238E27FC236}">
                <a16:creationId xmlns:a16="http://schemas.microsoft.com/office/drawing/2014/main" id="{5FCB1324-EE2D-45C1-A709-E24430388CFC}"/>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7">
            <a:extLst xmlns:a="http://schemas.openxmlformats.org/drawingml/2006/main">
              <a:ext uri="{FF2B5EF4-FFF2-40B4-BE49-F238E27FC236}">
                <a16:creationId xmlns:a16="http://schemas.microsoft.com/office/drawing/2014/main" id="{38CF44BF-0468-480E-9386-6FED2F389C2E}"/>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07</a:t>
            </a:r>
          </a:p>
        </p:txBody>
      </p:sp>
      <p:sp>
        <p:nvSpPr>
          <p:cNvPr id="6" name="">
            <a:extLst xmlns:a="http://schemas.openxmlformats.org/drawingml/2006/main">
              <a:ext uri="{FF2B5EF4-FFF2-40B4-BE49-F238E27FC236}">
                <a16:creationId xmlns:a16="http://schemas.microsoft.com/office/drawing/2014/main" id="{D79CAD0B-E534-4E9D-8288-34C1E10B1244}"/>
              </a:ext>
            </a:extLst>
          </p:cNvPr>
          <p:cNvSpPr>
            <a:spLocks xmlns:a="http://schemas.openxmlformats.org/drawingml/2006/main" noGrp="1"/>
          </p:cNvSpPr>
          <p:nvPr/>
        </p:nvSpPr>
        <p:spPr>
          <a:xfrm xmlns:a="http://schemas.openxmlformats.org/drawingml/2006/main">
            <a:off x="571500" y="175260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7" name="+22%">
            <a:extLst xmlns:a="http://schemas.openxmlformats.org/drawingml/2006/main">
              <a:ext uri="{FF2B5EF4-FFF2-40B4-BE49-F238E27FC236}">
                <a16:creationId xmlns:a16="http://schemas.microsoft.com/office/drawing/2014/main" id="{4EAA10D8-75EB-49D8-A899-88DE1C355021}"/>
              </a:ext>
            </a:extLst>
          </p:cNvPr>
          <p:cNvSpPr>
            <a:spLocks xmlns:a="http://schemas.openxmlformats.org/drawingml/2006/main" noGrp="1"/>
          </p:cNvSpPr>
          <p:nvPr/>
        </p:nvSpPr>
        <p:spPr>
          <a:xfrm xmlns:a="http://schemas.openxmlformats.org/drawingml/2006/main">
            <a:off x="781050" y="187642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+22%</a:t>
            </a:r>
          </a:p>
        </p:txBody>
      </p:sp>
      <p:sp>
        <p:nvSpPr>
          <p:cNvPr id="8" name="F&amp;B REVENUE  |  FAIRMONT DUBAI">
            <a:extLst xmlns:a="http://schemas.openxmlformats.org/drawingml/2006/main">
              <a:ext uri="{FF2B5EF4-FFF2-40B4-BE49-F238E27FC236}">
                <a16:creationId xmlns:a16="http://schemas.microsoft.com/office/drawing/2014/main" id="{7F0919F2-74EE-49A2-A62D-E3B6176FCADC}"/>
              </a:ext>
            </a:extLst>
          </p:cNvPr>
          <p:cNvSpPr>
            <a:spLocks xmlns:a="http://schemas.openxmlformats.org/drawingml/2006/main" noGrp="1"/>
          </p:cNvSpPr>
          <p:nvPr/>
        </p:nvSpPr>
        <p:spPr>
          <a:xfrm xmlns:a="http://schemas.openxmlformats.org/drawingml/2006/main">
            <a:off x="781050" y="259080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F&amp;B REVENUE  |  FAIRMONT DUBAI</a:t>
            </a:r>
          </a:p>
        </p:txBody>
      </p:sp>
      <p:sp>
        <p:nvSpPr>
          <p:cNvPr id="9" name="12 restaurants · 500+ colleagues · a">
            <a:extLst xmlns:a="http://schemas.openxmlformats.org/drawingml/2006/main">
              <a:ext uri="{FF2B5EF4-FFF2-40B4-BE49-F238E27FC236}">
                <a16:creationId xmlns:a16="http://schemas.microsoft.com/office/drawing/2014/main" id="{B472DC38-1019-471B-A50A-9DA4F8B786BB}"/>
              </a:ext>
            </a:extLst>
          </p:cNvPr>
          <p:cNvSpPr>
            <a:spLocks xmlns:a="http://schemas.openxmlformats.org/drawingml/2006/main" noGrp="1"/>
          </p:cNvSpPr>
          <p:nvPr/>
        </p:nvSpPr>
        <p:spPr>
          <a:xfrm xmlns:a="http://schemas.openxmlformats.org/drawingml/2006/main">
            <a:off x="781050" y="290512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12 restaurants · 500+ colleagues · approximately 47% average F&amp;B GOP over three years</a:t>
            </a:r>
          </a:p>
        </p:txBody>
      </p:sp>
      <p:sp>
        <p:nvSpPr>
          <p:cNvPr id="10" name="">
            <a:extLst xmlns:a="http://schemas.openxmlformats.org/drawingml/2006/main">
              <a:ext uri="{FF2B5EF4-FFF2-40B4-BE49-F238E27FC236}">
                <a16:creationId xmlns:a16="http://schemas.microsoft.com/office/drawing/2014/main" id="{C6CA06B8-3E91-4EA7-9E0C-ED5898841BE5}"/>
              </a:ext>
            </a:extLst>
          </p:cNvPr>
          <p:cNvSpPr>
            <a:spLocks xmlns:a="http://schemas.openxmlformats.org/drawingml/2006/main" noGrp="1"/>
          </p:cNvSpPr>
          <p:nvPr/>
        </p:nvSpPr>
        <p:spPr>
          <a:xfrm xmlns:a="http://schemas.openxmlformats.org/drawingml/2006/main">
            <a:off x="6381750" y="175260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1" name="38% → 46%">
            <a:extLst xmlns:a="http://schemas.openxmlformats.org/drawingml/2006/main">
              <a:ext uri="{FF2B5EF4-FFF2-40B4-BE49-F238E27FC236}">
                <a16:creationId xmlns:a16="http://schemas.microsoft.com/office/drawing/2014/main" id="{ABAC53C1-DBFC-4142-B221-4B9B24B841AF}"/>
              </a:ext>
            </a:extLst>
          </p:cNvPr>
          <p:cNvSpPr>
            <a:spLocks xmlns:a="http://schemas.openxmlformats.org/drawingml/2006/main" noGrp="1"/>
          </p:cNvSpPr>
          <p:nvPr/>
        </p:nvSpPr>
        <p:spPr>
          <a:xfrm xmlns:a="http://schemas.openxmlformats.org/drawingml/2006/main">
            <a:off x="6591300" y="187642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38% → 46%</a:t>
            </a:r>
          </a:p>
        </p:txBody>
      </p:sp>
      <p:sp>
        <p:nvSpPr>
          <p:cNvPr id="12" name="F&amp;B GOP  |  W TAIPEI">
            <a:extLst xmlns:a="http://schemas.openxmlformats.org/drawingml/2006/main">
              <a:ext uri="{FF2B5EF4-FFF2-40B4-BE49-F238E27FC236}">
                <a16:creationId xmlns:a16="http://schemas.microsoft.com/office/drawing/2014/main" id="{1539C4F7-51C6-4A1F-A679-AE416EDB2165}"/>
              </a:ext>
            </a:extLst>
          </p:cNvPr>
          <p:cNvSpPr>
            <a:spLocks xmlns:a="http://schemas.openxmlformats.org/drawingml/2006/main" noGrp="1"/>
          </p:cNvSpPr>
          <p:nvPr/>
        </p:nvSpPr>
        <p:spPr>
          <a:xfrm xmlns:a="http://schemas.openxmlformats.org/drawingml/2006/main">
            <a:off x="6591300" y="259080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F&amp;B GOP  |  W TAIPEI</a:t>
            </a:r>
          </a:p>
        </p:txBody>
      </p:sp>
      <p:sp>
        <p:nvSpPr>
          <p:cNvPr id="13" name="Beverage sales +20% through venue st">
            <a:extLst xmlns:a="http://schemas.openxmlformats.org/drawingml/2006/main">
              <a:ext uri="{FF2B5EF4-FFF2-40B4-BE49-F238E27FC236}">
                <a16:creationId xmlns:a16="http://schemas.microsoft.com/office/drawing/2014/main" id="{38374327-EC52-4B5C-9F12-22C8817BE71B}"/>
              </a:ext>
            </a:extLst>
          </p:cNvPr>
          <p:cNvSpPr>
            <a:spLocks xmlns:a="http://schemas.openxmlformats.org/drawingml/2006/main" noGrp="1"/>
          </p:cNvSpPr>
          <p:nvPr/>
        </p:nvSpPr>
        <p:spPr>
          <a:xfrm xmlns:a="http://schemas.openxmlformats.org/drawingml/2006/main">
            <a:off x="6591300" y="290512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Beverage sales +20% through venue strategy, cost discipline and commercial partnerships</a:t>
            </a:r>
          </a:p>
        </p:txBody>
      </p:sp>
      <p:sp>
        <p:nvSpPr>
          <p:cNvPr id="14" name="">
            <a:extLst xmlns:a="http://schemas.openxmlformats.org/drawingml/2006/main">
              <a:ext uri="{FF2B5EF4-FFF2-40B4-BE49-F238E27FC236}">
                <a16:creationId xmlns:a16="http://schemas.microsoft.com/office/drawing/2014/main" id="{DE84D119-3C50-4F64-A475-A68C0C9BAF9E}"/>
              </a:ext>
            </a:extLst>
          </p:cNvPr>
          <p:cNvSpPr>
            <a:spLocks xmlns:a="http://schemas.openxmlformats.org/drawingml/2006/main" noGrp="1"/>
          </p:cNvSpPr>
          <p:nvPr/>
        </p:nvSpPr>
        <p:spPr>
          <a:xfrm xmlns:a="http://schemas.openxmlformats.org/drawingml/2006/main">
            <a:off x="571500" y="379095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5" name="33% → 42%">
            <a:extLst xmlns:a="http://schemas.openxmlformats.org/drawingml/2006/main">
              <a:ext uri="{FF2B5EF4-FFF2-40B4-BE49-F238E27FC236}">
                <a16:creationId xmlns:a16="http://schemas.microsoft.com/office/drawing/2014/main" id="{65032AAE-D404-48D5-BCB8-5ED565FF0209}"/>
              </a:ext>
            </a:extLst>
          </p:cNvPr>
          <p:cNvSpPr>
            <a:spLocks xmlns:a="http://schemas.openxmlformats.org/drawingml/2006/main" noGrp="1"/>
          </p:cNvSpPr>
          <p:nvPr/>
        </p:nvSpPr>
        <p:spPr>
          <a:xfrm xmlns:a="http://schemas.openxmlformats.org/drawingml/2006/main">
            <a:off x="781050" y="391477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33% → 42%</a:t>
            </a:r>
          </a:p>
        </p:txBody>
      </p:sp>
      <p:sp>
        <p:nvSpPr>
          <p:cNvPr id="16" name="HOTEL GOP  |  SWISSÔTEL NAI LERT PAR">
            <a:extLst xmlns:a="http://schemas.openxmlformats.org/drawingml/2006/main">
              <a:ext uri="{FF2B5EF4-FFF2-40B4-BE49-F238E27FC236}">
                <a16:creationId xmlns:a16="http://schemas.microsoft.com/office/drawing/2014/main" id="{241AF1C7-854C-49FE-8372-B045880E9B41}"/>
              </a:ext>
            </a:extLst>
          </p:cNvPr>
          <p:cNvSpPr>
            <a:spLocks xmlns:a="http://schemas.openxmlformats.org/drawingml/2006/main" noGrp="1"/>
          </p:cNvSpPr>
          <p:nvPr/>
        </p:nvSpPr>
        <p:spPr>
          <a:xfrm xmlns:a="http://schemas.openxmlformats.org/drawingml/2006/main">
            <a:off x="781050" y="462915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HOTEL GOP  |  SWISSÔTEL NAI LERT PARK</a:t>
            </a:r>
          </a:p>
        </p:txBody>
      </p:sp>
      <p:sp>
        <p:nvSpPr>
          <p:cNvPr id="17" name="Rooms upgrades, incentives and growt">
            <a:extLst xmlns:a="http://schemas.openxmlformats.org/drawingml/2006/main">
              <a:ext uri="{FF2B5EF4-FFF2-40B4-BE49-F238E27FC236}">
                <a16:creationId xmlns:a16="http://schemas.microsoft.com/office/drawing/2014/main" id="{0910A417-4690-4979-B455-92F2659EF85C}"/>
              </a:ext>
            </a:extLst>
          </p:cNvPr>
          <p:cNvSpPr>
            <a:spLocks xmlns:a="http://schemas.openxmlformats.org/drawingml/2006/main" noGrp="1"/>
          </p:cNvSpPr>
          <p:nvPr/>
        </p:nvSpPr>
        <p:spPr>
          <a:xfrm xmlns:a="http://schemas.openxmlformats.org/drawingml/2006/main">
            <a:off x="781050" y="494347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Rooms upgrades, incentives and growth in restaurant, banquet and local corporate business</a:t>
            </a:r>
          </a:p>
        </p:txBody>
      </p:sp>
      <p:sp>
        <p:nvSpPr>
          <p:cNvPr id="18" name="">
            <a:extLst xmlns:a="http://schemas.openxmlformats.org/drawingml/2006/main">
              <a:ext uri="{FF2B5EF4-FFF2-40B4-BE49-F238E27FC236}">
                <a16:creationId xmlns:a16="http://schemas.microsoft.com/office/drawing/2014/main" id="{02EAEFBF-D7F0-478E-ADBA-EB2134B11DC1}"/>
              </a:ext>
            </a:extLst>
          </p:cNvPr>
          <p:cNvSpPr>
            <a:spLocks xmlns:a="http://schemas.openxmlformats.org/drawingml/2006/main" noGrp="1"/>
          </p:cNvSpPr>
          <p:nvPr/>
        </p:nvSpPr>
        <p:spPr>
          <a:xfrm xmlns:a="http://schemas.openxmlformats.org/drawingml/2006/main">
            <a:off x="6381750" y="379095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9" name="37% → 40%">
            <a:extLst xmlns:a="http://schemas.openxmlformats.org/drawingml/2006/main">
              <a:ext uri="{FF2B5EF4-FFF2-40B4-BE49-F238E27FC236}">
                <a16:creationId xmlns:a16="http://schemas.microsoft.com/office/drawing/2014/main" id="{18CCF786-36DE-42D3-A17C-FA1DB3ED5BB4}"/>
              </a:ext>
            </a:extLst>
          </p:cNvPr>
          <p:cNvSpPr>
            <a:spLocks xmlns:a="http://schemas.openxmlformats.org/drawingml/2006/main" noGrp="1"/>
          </p:cNvSpPr>
          <p:nvPr/>
        </p:nvSpPr>
        <p:spPr>
          <a:xfrm xmlns:a="http://schemas.openxmlformats.org/drawingml/2006/main">
            <a:off x="6591300" y="391477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37% → 40%</a:t>
            </a:r>
          </a:p>
        </p:txBody>
      </p:sp>
      <p:sp>
        <p:nvSpPr>
          <p:cNvPr id="20" name="F&amp;B GOP  |  MAKATI SHANGRI-LA">
            <a:extLst xmlns:a="http://schemas.openxmlformats.org/drawingml/2006/main">
              <a:ext uri="{FF2B5EF4-FFF2-40B4-BE49-F238E27FC236}">
                <a16:creationId xmlns:a16="http://schemas.microsoft.com/office/drawing/2014/main" id="{3CC474DC-64BB-4C1A-BBDF-E9215E5F2DB1}"/>
              </a:ext>
            </a:extLst>
          </p:cNvPr>
          <p:cNvSpPr>
            <a:spLocks xmlns:a="http://schemas.openxmlformats.org/drawingml/2006/main" noGrp="1"/>
          </p:cNvSpPr>
          <p:nvPr/>
        </p:nvSpPr>
        <p:spPr>
          <a:xfrm xmlns:a="http://schemas.openxmlformats.org/drawingml/2006/main">
            <a:off x="6591300" y="462915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F&amp;B GOP  |  MAKATI SHANGRI-LA</a:t>
            </a:r>
          </a:p>
        </p:txBody>
      </p:sp>
      <p:sp>
        <p:nvSpPr>
          <p:cNvPr id="21" name="F&amp;B revenue +12% in the first three ">
            <a:extLst xmlns:a="http://schemas.openxmlformats.org/drawingml/2006/main">
              <a:ext uri="{FF2B5EF4-FFF2-40B4-BE49-F238E27FC236}">
                <a16:creationId xmlns:a16="http://schemas.microsoft.com/office/drawing/2014/main" id="{0B7095FA-031C-4DAF-8567-727FD7C87B8C}"/>
              </a:ext>
            </a:extLst>
          </p:cNvPr>
          <p:cNvSpPr>
            <a:spLocks xmlns:a="http://schemas.openxmlformats.org/drawingml/2006/main" noGrp="1"/>
          </p:cNvSpPr>
          <p:nvPr/>
        </p:nvSpPr>
        <p:spPr>
          <a:xfrm xmlns:a="http://schemas.openxmlformats.org/drawingml/2006/main">
            <a:off x="6591300" y="494347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F&amp;B revenue +12% in the first three months through new streams, retail and targeted marketing</a:t>
            </a:r>
          </a:p>
        </p:txBody>
      </p:sp>
      <p:sp>
        <p:nvSpPr>
          <p:cNvPr id="22" name="Selected results from distinct senio">
            <a:extLst xmlns:a="http://schemas.openxmlformats.org/drawingml/2006/main">
              <a:ext uri="{FF2B5EF4-FFF2-40B4-BE49-F238E27FC236}">
                <a16:creationId xmlns:a16="http://schemas.microsoft.com/office/drawing/2014/main" id="{49AE4E76-DF76-4E55-8711-04781E9EE955}"/>
              </a:ext>
            </a:extLst>
          </p:cNvPr>
          <p:cNvSpPr>
            <a:spLocks xmlns:a="http://schemas.openxmlformats.org/drawingml/2006/main" noGrp="1"/>
          </p:cNvSpPr>
          <p:nvPr/>
        </p:nvSpPr>
        <p:spPr>
          <a:xfrm xmlns:a="http://schemas.openxmlformats.org/drawingml/2006/main">
            <a:off x="571500" y="5924550"/>
            <a:ext cx="11049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Selected results from distinct senior roles; figures are candidate-supplied and retain their original property context.</a:t>
            </a:r>
          </a:p>
        </p:txBody>
      </p:sp>
    </p:spTree>
    <p:extLst>
      <p:ext uri="{BB962C8B-B14F-4D97-AF65-F5344CB8AC3E}">
        <p14:creationId xmlns:p14="http://schemas.microsoft.com/office/powerpoint/2010/main" val="579622824"/>
      </p:ext>
    </p:extLst>
  </p:cSld>
</p:sld>
</file>

<file path=ppt/slides/slide8.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D271A642-D0FC-47C8-9B91-AFE3992B976A}"/>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PLANNING THROUGH OPENING">
            <a:extLst xmlns:a="http://schemas.openxmlformats.org/drawingml/2006/main">
              <a:ext uri="{FF2B5EF4-FFF2-40B4-BE49-F238E27FC236}">
                <a16:creationId xmlns:a16="http://schemas.microsoft.com/office/drawing/2014/main" id="{E37E9D50-43DD-4D6A-982F-7EFFBA6CE09D}"/>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PLANNING THROUGH OPENING</a:t>
            </a:r>
          </a:p>
        </p:txBody>
      </p:sp>
      <p:sp>
        <p:nvSpPr>
          <p:cNvPr id="3" name="Seven openings: from construction to">
            <a:extLst xmlns:a="http://schemas.openxmlformats.org/drawingml/2006/main">
              <a:ext uri="{FF2B5EF4-FFF2-40B4-BE49-F238E27FC236}">
                <a16:creationId xmlns:a16="http://schemas.microsoft.com/office/drawing/2014/main" id="{A317B7BB-479C-4418-B9A0-DC522B6445EF}"/>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Seven openings: from construction to first service</a:t>
            </a:r>
          </a:p>
        </p:txBody>
      </p:sp>
      <p:sp>
        <p:nvSpPr>
          <p:cNvPr id="4" name="CHEF PATRICK DUFF">
            <a:extLst xmlns:a="http://schemas.openxmlformats.org/drawingml/2006/main">
              <a:ext uri="{FF2B5EF4-FFF2-40B4-BE49-F238E27FC236}">
                <a16:creationId xmlns:a16="http://schemas.microsoft.com/office/drawing/2014/main" id="{13E123A7-6C06-4651-942E-549CEC0E3EDF}"/>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8">
            <a:extLst xmlns:a="http://schemas.openxmlformats.org/drawingml/2006/main">
              <a:ext uri="{FF2B5EF4-FFF2-40B4-BE49-F238E27FC236}">
                <a16:creationId xmlns:a16="http://schemas.microsoft.com/office/drawing/2014/main" id="{4F0B0F7F-3757-4179-97A9-4365C7169505}"/>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08</a:t>
            </a:r>
          </a:p>
        </p:txBody>
      </p:sp>
      <p:sp>
        <p:nvSpPr>
          <p:cNvPr id="6" name="4">
            <a:extLst xmlns:a="http://schemas.openxmlformats.org/drawingml/2006/main">
              <a:ext uri="{FF2B5EF4-FFF2-40B4-BE49-F238E27FC236}">
                <a16:creationId xmlns:a16="http://schemas.microsoft.com/office/drawing/2014/main" id="{8B6EAF7C-5C6C-42C9-8DBE-9751F7AEC202}"/>
              </a:ext>
            </a:extLst>
          </p:cNvPr>
          <p:cNvSpPr>
            <a:spLocks xmlns:a="http://schemas.openxmlformats.org/drawingml/2006/main" noGrp="1"/>
          </p:cNvSpPr>
          <p:nvPr/>
        </p:nvSpPr>
        <p:spPr>
          <a:xfrm xmlns:a="http://schemas.openxmlformats.org/drawingml/2006/main">
            <a:off x="571500" y="1781175"/>
            <a:ext cx="2190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C9A266"/>
                </a:solidFill>
                <a:latin typeface="Georgia"/>
                <a:ea typeface="Georgia"/>
                <a:cs typeface="Georgia"/>
              </a:defRPr>
            </a:defPPr>
          </a:lstStyle>
          <a:p xmlns:a="http://schemas.openxmlformats.org/drawingml/2006/main">
            <a:pPr>
              <a:defRPr sz="4650" b="0">
                <a:solidFill>
                  <a:srgbClr val="C9A266"/>
                </a:solidFill>
                <a:latin typeface="Georgia"/>
                <a:ea typeface="Georgia"/>
                <a:cs typeface="Georgia"/>
              </a:defRPr>
            </a:pPr>
            <a:r>
              <a:rPr sz="4650" b="0">
                <a:solidFill>
                  <a:srgbClr val="C9A266"/>
                </a:solidFill>
                <a:latin typeface="Georgia"/>
                <a:ea typeface="Georgia"/>
                <a:cs typeface="Georgia"/>
              </a:rPr>
              <a:t>4</a:t>
            </a:r>
          </a:p>
        </p:txBody>
      </p:sp>
      <p:sp>
        <p:nvSpPr>
          <p:cNvPr id="7" name="PROJECTS LED">
            <a:extLst xmlns:a="http://schemas.openxmlformats.org/drawingml/2006/main">
              <a:ext uri="{FF2B5EF4-FFF2-40B4-BE49-F238E27FC236}">
                <a16:creationId xmlns:a16="http://schemas.microsoft.com/office/drawing/2014/main" id="{12F03249-1498-4ECD-8285-6CEDD1CC4DF5}"/>
              </a:ext>
            </a:extLst>
          </p:cNvPr>
          <p:cNvSpPr>
            <a:spLocks xmlns:a="http://schemas.openxmlformats.org/drawingml/2006/main" noGrp="1"/>
          </p:cNvSpPr>
          <p:nvPr/>
        </p:nvSpPr>
        <p:spPr>
          <a:xfrm xmlns:a="http://schemas.openxmlformats.org/drawingml/2006/main">
            <a:off x="571500" y="2600325"/>
            <a:ext cx="2190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F5F0E5"/>
                </a:solidFill>
                <a:latin typeface="Calibri"/>
                <a:ea typeface="Calibri"/>
                <a:cs typeface="Calibri"/>
              </a:defRPr>
            </a:defPPr>
          </a:lstStyle>
          <a:p xmlns:a="http://schemas.openxmlformats.org/drawingml/2006/main">
            <a:pPr>
              <a:defRPr sz="1200" b="1">
                <a:solidFill>
                  <a:srgbClr val="F5F0E5"/>
                </a:solidFill>
                <a:latin typeface="Calibri"/>
                <a:ea typeface="Calibri"/>
                <a:cs typeface="Calibri"/>
              </a:defRPr>
            </a:pPr>
            <a:r>
              <a:rPr sz="1200" b="1">
                <a:solidFill>
                  <a:srgbClr val="F5F0E5"/>
                </a:solidFill>
                <a:latin typeface="Calibri"/>
                <a:ea typeface="Calibri"/>
                <a:cs typeface="Calibri"/>
              </a:rPr>
              <a:t>PROJECTS LED</a:t>
            </a:r>
          </a:p>
        </p:txBody>
      </p:sp>
      <p:sp>
        <p:nvSpPr>
          <p:cNvPr id="8" name="3">
            <a:extLst xmlns:a="http://schemas.openxmlformats.org/drawingml/2006/main">
              <a:ext uri="{FF2B5EF4-FFF2-40B4-BE49-F238E27FC236}">
                <a16:creationId xmlns:a16="http://schemas.microsoft.com/office/drawing/2014/main" id="{A98FAB3B-AD17-42DC-B123-380A0EE5B1D0}"/>
              </a:ext>
            </a:extLst>
          </p:cNvPr>
          <p:cNvSpPr>
            <a:spLocks xmlns:a="http://schemas.openxmlformats.org/drawingml/2006/main" noGrp="1"/>
          </p:cNvSpPr>
          <p:nvPr/>
        </p:nvSpPr>
        <p:spPr>
          <a:xfrm xmlns:a="http://schemas.openxmlformats.org/drawingml/2006/main">
            <a:off x="2952750" y="1781175"/>
            <a:ext cx="304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C9A266"/>
                </a:solidFill>
                <a:latin typeface="Georgia"/>
                <a:ea typeface="Georgia"/>
                <a:cs typeface="Georgia"/>
              </a:defRPr>
            </a:defPPr>
          </a:lstStyle>
          <a:p xmlns:a="http://schemas.openxmlformats.org/drawingml/2006/main">
            <a:pPr>
              <a:defRPr sz="4650" b="0">
                <a:solidFill>
                  <a:srgbClr val="C9A266"/>
                </a:solidFill>
                <a:latin typeface="Georgia"/>
                <a:ea typeface="Georgia"/>
                <a:cs typeface="Georgia"/>
              </a:defRPr>
            </a:pPr>
            <a:r>
              <a:rPr sz="4650" b="0">
                <a:solidFill>
                  <a:srgbClr val="C9A266"/>
                </a:solidFill>
                <a:latin typeface="Georgia"/>
                <a:ea typeface="Georgia"/>
                <a:cs typeface="Georgia"/>
              </a:rPr>
              <a:t>3</a:t>
            </a:r>
          </a:p>
        </p:txBody>
      </p:sp>
      <p:sp>
        <p:nvSpPr>
          <p:cNvPr id="9" name="ADDITIONAL OPENINGS SUPPORTED">
            <a:extLst xmlns:a="http://schemas.openxmlformats.org/drawingml/2006/main">
              <a:ext uri="{FF2B5EF4-FFF2-40B4-BE49-F238E27FC236}">
                <a16:creationId xmlns:a16="http://schemas.microsoft.com/office/drawing/2014/main" id="{FC744B77-15E1-4B98-A3F9-54B3907A1C3C}"/>
              </a:ext>
            </a:extLst>
          </p:cNvPr>
          <p:cNvSpPr>
            <a:spLocks xmlns:a="http://schemas.openxmlformats.org/drawingml/2006/main" noGrp="1"/>
          </p:cNvSpPr>
          <p:nvPr/>
        </p:nvSpPr>
        <p:spPr>
          <a:xfrm xmlns:a="http://schemas.openxmlformats.org/drawingml/2006/main">
            <a:off x="2952750" y="2600325"/>
            <a:ext cx="304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F5F0E5"/>
                </a:solidFill>
                <a:latin typeface="Calibri"/>
                <a:ea typeface="Calibri"/>
                <a:cs typeface="Calibri"/>
              </a:defRPr>
            </a:defPPr>
          </a:lstStyle>
          <a:p xmlns:a="http://schemas.openxmlformats.org/drawingml/2006/main">
            <a:pPr>
              <a:defRPr sz="1200" b="1">
                <a:solidFill>
                  <a:srgbClr val="F5F0E5"/>
                </a:solidFill>
                <a:latin typeface="Calibri"/>
                <a:ea typeface="Calibri"/>
                <a:cs typeface="Calibri"/>
              </a:defRPr>
            </a:pPr>
            <a:r>
              <a:rPr sz="1200" b="1">
                <a:solidFill>
                  <a:srgbClr val="F5F0E5"/>
                </a:solidFill>
                <a:latin typeface="Calibri"/>
                <a:ea typeface="Calibri"/>
                <a:cs typeface="Calibri"/>
              </a:rPr>
              <a:t>ADDITIONAL OPENINGS SUPPORTED</a:t>
            </a:r>
          </a:p>
        </p:txBody>
      </p:sp>
      <p:sp>
        <p:nvSpPr>
          <p:cNvPr id="10" name="Selected project evidence">
            <a:extLst xmlns:a="http://schemas.openxmlformats.org/drawingml/2006/main">
              <a:ext uri="{FF2B5EF4-FFF2-40B4-BE49-F238E27FC236}">
                <a16:creationId xmlns:a16="http://schemas.microsoft.com/office/drawing/2014/main" id="{000558EE-B134-4241-B779-6B63FFD15D1D}"/>
              </a:ext>
            </a:extLst>
          </p:cNvPr>
          <p:cNvSpPr>
            <a:spLocks xmlns:a="http://schemas.openxmlformats.org/drawingml/2006/main" noGrp="1"/>
          </p:cNvSpPr>
          <p:nvPr/>
        </p:nvSpPr>
        <p:spPr>
          <a:xfrm xmlns:a="http://schemas.openxmlformats.org/drawingml/2006/main">
            <a:off x="6667500" y="1828800"/>
            <a:ext cx="447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5F0E5"/>
                </a:solidFill>
                <a:latin typeface="Georgia"/>
                <a:ea typeface="Georgia"/>
                <a:cs typeface="Georgia"/>
              </a:defRPr>
            </a:defPPr>
          </a:lstStyle>
          <a:p xmlns:a="http://schemas.openxmlformats.org/drawingml/2006/main">
            <a:pPr>
              <a:defRPr sz="2325" b="0">
                <a:solidFill>
                  <a:srgbClr val="F5F0E5"/>
                </a:solidFill>
                <a:latin typeface="Georgia"/>
                <a:ea typeface="Georgia"/>
                <a:cs typeface="Georgia"/>
              </a:defRPr>
            </a:pPr>
            <a:r>
              <a:rPr sz="2325" b="0">
                <a:solidFill>
                  <a:srgbClr val="F5F0E5"/>
                </a:solidFill>
                <a:latin typeface="Georgia"/>
                <a:ea typeface="Georgia"/>
                <a:cs typeface="Georgia"/>
              </a:rPr>
              <a:t>Selected project evidence</a:t>
            </a:r>
          </a:p>
        </p:txBody>
      </p:sp>
      <p:sp>
        <p:nvSpPr>
          <p:cNvPr id="11" name="">
            <a:extLst xmlns:a="http://schemas.openxmlformats.org/drawingml/2006/main">
              <a:ext uri="{FF2B5EF4-FFF2-40B4-BE49-F238E27FC236}">
                <a16:creationId xmlns:a16="http://schemas.microsoft.com/office/drawing/2014/main" id="{EF90263D-96E7-4775-BBCD-DFEF87FEA250}"/>
              </a:ext>
            </a:extLst>
          </p:cNvPr>
          <p:cNvSpPr>
            <a:spLocks xmlns:a="http://schemas.openxmlformats.org/drawingml/2006/main" noGrp="1"/>
          </p:cNvSpPr>
          <p:nvPr/>
        </p:nvSpPr>
        <p:spPr>
          <a:xfrm xmlns:a="http://schemas.openxmlformats.org/drawingml/2006/main">
            <a:off x="6667500" y="2476500"/>
            <a:ext cx="447675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2" name="01">
            <a:extLst xmlns:a="http://schemas.openxmlformats.org/drawingml/2006/main">
              <a:ext uri="{FF2B5EF4-FFF2-40B4-BE49-F238E27FC236}">
                <a16:creationId xmlns:a16="http://schemas.microsoft.com/office/drawing/2014/main" id="{5F51A377-FB42-4758-8C8A-99BEBF898527}"/>
              </a:ext>
            </a:extLst>
          </p:cNvPr>
          <p:cNvSpPr>
            <a:spLocks xmlns:a="http://schemas.openxmlformats.org/drawingml/2006/main" noGrp="1"/>
          </p:cNvSpPr>
          <p:nvPr/>
        </p:nvSpPr>
        <p:spPr>
          <a:xfrm xmlns:a="http://schemas.openxmlformats.org/drawingml/2006/main">
            <a:off x="6667500" y="2724150"/>
            <a:ext cx="361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01</a:t>
            </a:r>
          </a:p>
        </p:txBody>
      </p:sp>
      <p:sp>
        <p:nvSpPr>
          <p:cNvPr id="13" name="Fairmont Beijing">
            <a:extLst xmlns:a="http://schemas.openxmlformats.org/drawingml/2006/main">
              <a:ext uri="{FF2B5EF4-FFF2-40B4-BE49-F238E27FC236}">
                <a16:creationId xmlns:a16="http://schemas.microsoft.com/office/drawing/2014/main" id="{3346DB7E-B529-4AD4-BCA3-47F3BAE7BE02}"/>
              </a:ext>
            </a:extLst>
          </p:cNvPr>
          <p:cNvSpPr>
            <a:spLocks xmlns:a="http://schemas.openxmlformats.org/drawingml/2006/main" noGrp="1"/>
          </p:cNvSpPr>
          <p:nvPr/>
        </p:nvSpPr>
        <p:spPr>
          <a:xfrm xmlns:a="http://schemas.openxmlformats.org/drawingml/2006/main">
            <a:off x="7124700" y="2705100"/>
            <a:ext cx="381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Georgia"/>
                <a:ea typeface="Georgia"/>
                <a:cs typeface="Georgia"/>
              </a:defRPr>
            </a:defPPr>
          </a:lstStyle>
          <a:p xmlns:a="http://schemas.openxmlformats.org/drawingml/2006/main">
            <a:pPr>
              <a:defRPr sz="1425" b="0">
                <a:solidFill>
                  <a:srgbClr val="F5F0E5"/>
                </a:solidFill>
                <a:latin typeface="Georgia"/>
                <a:ea typeface="Georgia"/>
                <a:cs typeface="Georgia"/>
              </a:defRPr>
            </a:pPr>
            <a:r>
              <a:rPr sz="1425" b="0">
                <a:solidFill>
                  <a:srgbClr val="F5F0E5"/>
                </a:solidFill>
                <a:latin typeface="Georgia"/>
                <a:ea typeface="Georgia"/>
                <a:cs typeface="Georgia"/>
              </a:rPr>
              <a:t>Fairmont Beijing</a:t>
            </a:r>
          </a:p>
        </p:txBody>
      </p:sp>
      <p:sp>
        <p:nvSpPr>
          <p:cNvPr id="14" name="Led culinary opening readiness for F">
            <a:extLst xmlns:a="http://schemas.openxmlformats.org/drawingml/2006/main">
              <a:ext uri="{FF2B5EF4-FFF2-40B4-BE49-F238E27FC236}">
                <a16:creationId xmlns:a16="http://schemas.microsoft.com/office/drawing/2014/main" id="{48F76ACD-D9CC-4C48-89FA-FE9FC1F1DDA3}"/>
              </a:ext>
            </a:extLst>
          </p:cNvPr>
          <p:cNvSpPr>
            <a:spLocks xmlns:a="http://schemas.openxmlformats.org/drawingml/2006/main" noGrp="1"/>
          </p:cNvSpPr>
          <p:nvPr/>
        </p:nvSpPr>
        <p:spPr>
          <a:xfrm xmlns:a="http://schemas.openxmlformats.org/drawingml/2006/main">
            <a:off x="7124700" y="299085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Led culinary opening readiness for Fairmont’s first hotel in China.</a:t>
            </a:r>
          </a:p>
        </p:txBody>
      </p:sp>
      <p:sp>
        <p:nvSpPr>
          <p:cNvPr id="15" name="02">
            <a:extLst xmlns:a="http://schemas.openxmlformats.org/drawingml/2006/main">
              <a:ext uri="{FF2B5EF4-FFF2-40B4-BE49-F238E27FC236}">
                <a16:creationId xmlns:a16="http://schemas.microsoft.com/office/drawing/2014/main" id="{8AB66DD4-9D20-4335-B371-7FB33DE963E5}"/>
              </a:ext>
            </a:extLst>
          </p:cNvPr>
          <p:cNvSpPr>
            <a:spLocks xmlns:a="http://schemas.openxmlformats.org/drawingml/2006/main" noGrp="1"/>
          </p:cNvSpPr>
          <p:nvPr/>
        </p:nvSpPr>
        <p:spPr>
          <a:xfrm xmlns:a="http://schemas.openxmlformats.org/drawingml/2006/main">
            <a:off x="6667500" y="3505200"/>
            <a:ext cx="361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02</a:t>
            </a:r>
          </a:p>
        </p:txBody>
      </p:sp>
      <p:sp>
        <p:nvSpPr>
          <p:cNvPr id="16" name="NAAMA Beach Villas">
            <a:extLst xmlns:a="http://schemas.openxmlformats.org/drawingml/2006/main">
              <a:ext uri="{FF2B5EF4-FFF2-40B4-BE49-F238E27FC236}">
                <a16:creationId xmlns:a16="http://schemas.microsoft.com/office/drawing/2014/main" id="{A2A76E1F-03C9-49BC-A6DF-4174BB8CA5D8}"/>
              </a:ext>
            </a:extLst>
          </p:cNvPr>
          <p:cNvSpPr>
            <a:spLocks xmlns:a="http://schemas.openxmlformats.org/drawingml/2006/main" noGrp="1"/>
          </p:cNvSpPr>
          <p:nvPr/>
        </p:nvSpPr>
        <p:spPr>
          <a:xfrm xmlns:a="http://schemas.openxmlformats.org/drawingml/2006/main">
            <a:off x="7124700" y="3486150"/>
            <a:ext cx="381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Georgia"/>
                <a:ea typeface="Georgia"/>
                <a:cs typeface="Georgia"/>
              </a:defRPr>
            </a:defPPr>
          </a:lstStyle>
          <a:p xmlns:a="http://schemas.openxmlformats.org/drawingml/2006/main">
            <a:pPr>
              <a:defRPr sz="1425" b="0">
                <a:solidFill>
                  <a:srgbClr val="F5F0E5"/>
                </a:solidFill>
                <a:latin typeface="Georgia"/>
                <a:ea typeface="Georgia"/>
                <a:cs typeface="Georgia"/>
              </a:defRPr>
            </a:pPr>
            <a:r>
              <a:rPr sz="1425" b="0">
                <a:solidFill>
                  <a:srgbClr val="F5F0E5"/>
                </a:solidFill>
                <a:latin typeface="Georgia"/>
                <a:ea typeface="Georgia"/>
                <a:cs typeface="Georgia"/>
              </a:rPr>
              <a:t>NAAMA Beach Villas</a:t>
            </a:r>
          </a:p>
        </p:txBody>
      </p:sp>
      <p:sp>
        <p:nvSpPr>
          <p:cNvPr id="17" name="44-villa pre-opening: recruited lead">
            <a:extLst xmlns:a="http://schemas.openxmlformats.org/drawingml/2006/main">
              <a:ext uri="{FF2B5EF4-FFF2-40B4-BE49-F238E27FC236}">
                <a16:creationId xmlns:a16="http://schemas.microsoft.com/office/drawing/2014/main" id="{2D37F810-6A7C-4F90-8FAF-44C3F555FC13}"/>
              </a:ext>
            </a:extLst>
          </p:cNvPr>
          <p:cNvSpPr>
            <a:spLocks xmlns:a="http://schemas.openxmlformats.org/drawingml/2006/main" noGrp="1"/>
          </p:cNvSpPr>
          <p:nvPr/>
        </p:nvSpPr>
        <p:spPr>
          <a:xfrm xmlns:a="http://schemas.openxmlformats.org/drawingml/2006/main">
            <a:off x="7124700" y="377190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44-villa pre-opening: recruited leaders, built SOPs and led trials through construction delays.</a:t>
            </a:r>
          </a:p>
        </p:txBody>
      </p:sp>
      <p:sp>
        <p:nvSpPr>
          <p:cNvPr id="18" name="03">
            <a:extLst xmlns:a="http://schemas.openxmlformats.org/drawingml/2006/main">
              <a:ext uri="{FF2B5EF4-FFF2-40B4-BE49-F238E27FC236}">
                <a16:creationId xmlns:a16="http://schemas.microsoft.com/office/drawing/2014/main" id="{1AEC5BD2-A990-42F6-A0AA-3F16A24CEF51}"/>
              </a:ext>
            </a:extLst>
          </p:cNvPr>
          <p:cNvSpPr>
            <a:spLocks xmlns:a="http://schemas.openxmlformats.org/drawingml/2006/main" noGrp="1"/>
          </p:cNvSpPr>
          <p:nvPr/>
        </p:nvSpPr>
        <p:spPr>
          <a:xfrm xmlns:a="http://schemas.openxmlformats.org/drawingml/2006/main">
            <a:off x="6667500" y="4286250"/>
            <a:ext cx="361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03</a:t>
            </a:r>
          </a:p>
        </p:txBody>
      </p:sp>
      <p:sp>
        <p:nvSpPr>
          <p:cNvPr id="19" name="Regent Hong Kong">
            <a:extLst xmlns:a="http://schemas.openxmlformats.org/drawingml/2006/main">
              <a:ext uri="{FF2B5EF4-FFF2-40B4-BE49-F238E27FC236}">
                <a16:creationId xmlns:a16="http://schemas.microsoft.com/office/drawing/2014/main" id="{1F45D2DC-DD93-4D91-BA32-14FF000068F1}"/>
              </a:ext>
            </a:extLst>
          </p:cNvPr>
          <p:cNvSpPr>
            <a:spLocks xmlns:a="http://schemas.openxmlformats.org/drawingml/2006/main" noGrp="1"/>
          </p:cNvSpPr>
          <p:nvPr/>
        </p:nvSpPr>
        <p:spPr>
          <a:xfrm xmlns:a="http://schemas.openxmlformats.org/drawingml/2006/main">
            <a:off x="7124700" y="4267200"/>
            <a:ext cx="381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Georgia"/>
                <a:ea typeface="Georgia"/>
                <a:cs typeface="Georgia"/>
              </a:defRPr>
            </a:defPPr>
          </a:lstStyle>
          <a:p xmlns:a="http://schemas.openxmlformats.org/drawingml/2006/main">
            <a:pPr>
              <a:defRPr sz="1425" b="0">
                <a:solidFill>
                  <a:srgbClr val="F5F0E5"/>
                </a:solidFill>
                <a:latin typeface="Georgia"/>
                <a:ea typeface="Georgia"/>
                <a:cs typeface="Georgia"/>
              </a:defRPr>
            </a:pPr>
            <a:r>
              <a:rPr sz="1425" b="0">
                <a:solidFill>
                  <a:srgbClr val="F5F0E5"/>
                </a:solidFill>
                <a:latin typeface="Georgia"/>
                <a:ea typeface="Georgia"/>
                <a:cs typeface="Georgia"/>
              </a:rPr>
              <a:t>Regent Hong Kong</a:t>
            </a:r>
          </a:p>
        </p:txBody>
      </p:sp>
      <p:sp>
        <p:nvSpPr>
          <p:cNvPr id="20" name="Five-outlet transition: established ">
            <a:extLst xmlns:a="http://schemas.openxmlformats.org/drawingml/2006/main">
              <a:ext uri="{FF2B5EF4-FFF2-40B4-BE49-F238E27FC236}">
                <a16:creationId xmlns:a16="http://schemas.microsoft.com/office/drawing/2014/main" id="{3FE4E1D4-F0F2-4EF5-AF6E-3EB314F3581F}"/>
              </a:ext>
            </a:extLst>
          </p:cNvPr>
          <p:cNvSpPr>
            <a:spLocks xmlns:a="http://schemas.openxmlformats.org/drawingml/2006/main" noGrp="1"/>
          </p:cNvSpPr>
          <p:nvPr/>
        </p:nvSpPr>
        <p:spPr>
          <a:xfrm xmlns:a="http://schemas.openxmlformats.org/drawingml/2006/main">
            <a:off x="7124700" y="455295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Five-outlet transition: established concepts and menus through operating handover.</a:t>
            </a:r>
          </a:p>
        </p:txBody>
      </p:sp>
      <p:sp>
        <p:nvSpPr>
          <p:cNvPr id="21" name="">
            <a:extLst xmlns:a="http://schemas.openxmlformats.org/drawingml/2006/main">
              <a:ext uri="{FF2B5EF4-FFF2-40B4-BE49-F238E27FC236}">
                <a16:creationId xmlns:a16="http://schemas.microsoft.com/office/drawing/2014/main" id="{CFB67888-F78E-430D-9566-D807ACEDB721}"/>
              </a:ext>
            </a:extLst>
          </p:cNvPr>
          <p:cNvSpPr>
            <a:spLocks xmlns:a="http://schemas.openxmlformats.org/drawingml/2006/main" noGrp="1"/>
          </p:cNvSpPr>
          <p:nvPr/>
        </p:nvSpPr>
        <p:spPr>
          <a:xfrm xmlns:a="http://schemas.openxmlformats.org/drawingml/2006/main">
            <a:off x="571500" y="5238750"/>
            <a:ext cx="11049000" cy="952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2" name="“His passion for food &amp; the industry">
            <a:extLst xmlns:a="http://schemas.openxmlformats.org/drawingml/2006/main">
              <a:ext uri="{FF2B5EF4-FFF2-40B4-BE49-F238E27FC236}">
                <a16:creationId xmlns:a16="http://schemas.microsoft.com/office/drawing/2014/main" id="{AB221AC5-0E9A-4656-8F8A-40AB75732FE9}"/>
              </a:ext>
            </a:extLst>
          </p:cNvPr>
          <p:cNvSpPr>
            <a:spLocks xmlns:a="http://schemas.openxmlformats.org/drawingml/2006/main" noGrp="1"/>
          </p:cNvSpPr>
          <p:nvPr/>
        </p:nvSpPr>
        <p:spPr>
          <a:xfrm xmlns:a="http://schemas.openxmlformats.org/drawingml/2006/main">
            <a:off x="571500" y="5524500"/>
            <a:ext cx="704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F5F0E5"/>
                </a:solidFill>
                <a:latin typeface="Georgia"/>
                <a:ea typeface="Georgia"/>
                <a:cs typeface="Georgia"/>
              </a:defRPr>
            </a:defPPr>
          </a:lstStyle>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“His passion for food &amp; the industry was like no other.”</a:t>
            </a:r>
          </a:p>
        </p:txBody>
      </p:sp>
      <p:sp>
        <p:nvSpPr>
          <p:cNvPr id="23" name="Graham Kruse, Sous Chef, Fairmont Be">
            <a:extLst xmlns:a="http://schemas.openxmlformats.org/drawingml/2006/main">
              <a:ext uri="{FF2B5EF4-FFF2-40B4-BE49-F238E27FC236}">
                <a16:creationId xmlns:a16="http://schemas.microsoft.com/office/drawing/2014/main" id="{28BDE279-A931-4076-8013-EB05FEDF0C97}"/>
              </a:ext>
            </a:extLst>
          </p:cNvPr>
          <p:cNvSpPr>
            <a:spLocks xmlns:a="http://schemas.openxmlformats.org/drawingml/2006/main" noGrp="1"/>
          </p:cNvSpPr>
          <p:nvPr/>
        </p:nvSpPr>
        <p:spPr>
          <a:xfrm xmlns:a="http://schemas.openxmlformats.org/drawingml/2006/main">
            <a:off x="7810500" y="5562600"/>
            <a:ext cx="3476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C9A266"/>
                </a:solidFill>
                <a:latin typeface="Calibri"/>
                <a:ea typeface="Calibri"/>
                <a:cs typeface="Calibri"/>
              </a:defRPr>
            </a:defPPr>
          </a:lstStyle>
          <a:p xmlns:a="http://schemas.openxmlformats.org/drawingml/2006/main">
            <a:pPr>
              <a:defRPr sz="1275" b="0">
                <a:solidFill>
                  <a:srgbClr val="C9A266"/>
                </a:solidFill>
                <a:latin typeface="Calibri"/>
                <a:ea typeface="Calibri"/>
                <a:cs typeface="Calibri"/>
              </a:defRPr>
            </a:pPr>
            <a:r>
              <a:rPr sz="1275" b="0">
                <a:solidFill>
                  <a:srgbClr val="C9A266"/>
                </a:solidFill>
                <a:latin typeface="Calibri"/>
                <a:ea typeface="Calibri"/>
                <a:cs typeface="Calibri"/>
              </a:rPr>
              <a:t>Graham Kruse, Sous Chef, Fairmont Beijing pre-opening</a:t>
            </a:r>
          </a:p>
        </p:txBody>
      </p:sp>
    </p:spTree>
    <p:extLst>
      <p:ext uri="{BB962C8B-B14F-4D97-AF65-F5344CB8AC3E}">
        <p14:creationId xmlns:p14="http://schemas.microsoft.com/office/powerpoint/2010/main" val="1603129847"/>
      </p:ext>
    </p:extLst>
  </p:cSld>
</p:sld>
</file>

<file path=ppt/slides/slide9.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5FA907D9-E819-4D53-9B94-779B0B8F62F3}"/>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TESTIMONIALS">
            <a:extLst xmlns:a="http://schemas.openxmlformats.org/drawingml/2006/main">
              <a:ext uri="{FF2B5EF4-FFF2-40B4-BE49-F238E27FC236}">
                <a16:creationId xmlns:a16="http://schemas.microsoft.com/office/drawing/2014/main" id="{2AFB096D-1B4F-4A7C-B722-46259E9D0DF3}"/>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TESTIMONIALS</a:t>
            </a:r>
          </a:p>
        </p:txBody>
      </p:sp>
      <p:sp>
        <p:nvSpPr>
          <p:cNvPr id="3" name="Senior references: people, business ">
            <a:extLst xmlns:a="http://schemas.openxmlformats.org/drawingml/2006/main">
              <a:ext uri="{FF2B5EF4-FFF2-40B4-BE49-F238E27FC236}">
                <a16:creationId xmlns:a16="http://schemas.microsoft.com/office/drawing/2014/main" id="{0555340A-B905-4083-9C6B-4B18275A472C}"/>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Senior references: people, business and guest impact</a:t>
            </a:r>
          </a:p>
        </p:txBody>
      </p:sp>
      <p:sp>
        <p:nvSpPr>
          <p:cNvPr id="4" name="CHEF PATRICK DUFF">
            <a:extLst xmlns:a="http://schemas.openxmlformats.org/drawingml/2006/main">
              <a:ext uri="{FF2B5EF4-FFF2-40B4-BE49-F238E27FC236}">
                <a16:creationId xmlns:a16="http://schemas.microsoft.com/office/drawing/2014/main" id="{16814EC4-EB07-4507-8453-37E49F2008A3}"/>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09">
            <a:extLst xmlns:a="http://schemas.openxmlformats.org/drawingml/2006/main">
              <a:ext uri="{FF2B5EF4-FFF2-40B4-BE49-F238E27FC236}">
                <a16:creationId xmlns:a16="http://schemas.microsoft.com/office/drawing/2014/main" id="{6DB56F11-9A7F-44DA-BF11-E3C10AA13182}"/>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09</a:t>
            </a:r>
          </a:p>
        </p:txBody>
      </p:sp>
      <p:sp>
        <p:nvSpPr>
          <p:cNvPr id="6" name="“Patrick Duff exemplifies everything">
            <a:extLst xmlns:a="http://schemas.openxmlformats.org/drawingml/2006/main">
              <a:ext uri="{FF2B5EF4-FFF2-40B4-BE49-F238E27FC236}">
                <a16:creationId xmlns:a16="http://schemas.microsoft.com/office/drawing/2014/main" id="{197666D6-B06E-406C-BDDB-A21863FFD592}"/>
              </a:ext>
            </a:extLst>
          </p:cNvPr>
          <p:cNvSpPr>
            <a:spLocks xmlns:a="http://schemas.openxmlformats.org/drawingml/2006/main" noGrp="1"/>
          </p:cNvSpPr>
          <p:nvPr/>
        </p:nvSpPr>
        <p:spPr>
          <a:xfrm xmlns:a="http://schemas.openxmlformats.org/drawingml/2006/main">
            <a:off x="571500" y="1828800"/>
            <a:ext cx="5000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63D35"/>
                </a:solidFill>
                <a:latin typeface="Georgia"/>
                <a:ea typeface="Georgia"/>
                <a:cs typeface="Georgia"/>
              </a:defRPr>
            </a:defPPr>
          </a:lstStyle>
          <a:p xmlns:a="http://schemas.openxmlformats.org/drawingml/2006/main">
            <a:pPr>
              <a:defRPr sz="2325" b="0">
                <a:solidFill>
                  <a:srgbClr val="163D35"/>
                </a:solidFill>
                <a:latin typeface="Georgia"/>
                <a:ea typeface="Georgia"/>
                <a:cs typeface="Georgia"/>
              </a:defRPr>
            </a:pPr>
            <a:r>
              <a:rPr sz="2325" b="0">
                <a:solidFill>
                  <a:srgbClr val="163D35"/>
                </a:solidFill>
                <a:latin typeface="Georgia"/>
                <a:ea typeface="Georgia"/>
                <a:cs typeface="Georgia"/>
              </a:rPr>
              <a:t>“Patrick Duff exemplifies everything you want in a top Executive Chef today.”</a:t>
            </a:r>
          </a:p>
        </p:txBody>
      </p:sp>
      <p:sp>
        <p:nvSpPr>
          <p:cNvPr id="7" name="Philip M. Barnes">
            <a:extLst xmlns:a="http://schemas.openxmlformats.org/drawingml/2006/main">
              <a:ext uri="{FF2B5EF4-FFF2-40B4-BE49-F238E27FC236}">
                <a16:creationId xmlns:a16="http://schemas.microsoft.com/office/drawing/2014/main" id="{0B72793A-3A82-48CF-B006-04DC4A63824A}"/>
              </a:ext>
            </a:extLst>
          </p:cNvPr>
          <p:cNvSpPr>
            <a:spLocks xmlns:a="http://schemas.openxmlformats.org/drawingml/2006/main" noGrp="1"/>
          </p:cNvSpPr>
          <p:nvPr/>
        </p:nvSpPr>
        <p:spPr>
          <a:xfrm xmlns:a="http://schemas.openxmlformats.org/drawingml/2006/main">
            <a:off x="571500" y="3276600"/>
            <a:ext cx="50006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B86645"/>
                </a:solidFill>
                <a:latin typeface="Calibri"/>
                <a:ea typeface="Calibri"/>
                <a:cs typeface="Calibri"/>
              </a:defRPr>
            </a:defPPr>
          </a:lstStyle>
          <a:p xmlns:a="http://schemas.openxmlformats.org/drawingml/2006/main">
            <a:pPr>
              <a:defRPr sz="1350" b="1">
                <a:solidFill>
                  <a:srgbClr val="B86645"/>
                </a:solidFill>
                <a:latin typeface="Calibri"/>
                <a:ea typeface="Calibri"/>
                <a:cs typeface="Calibri"/>
              </a:defRPr>
            </a:pPr>
            <a:r>
              <a:rPr sz="1350" b="1">
                <a:solidFill>
                  <a:srgbClr val="B86645"/>
                </a:solidFill>
                <a:latin typeface="Calibri"/>
                <a:ea typeface="Calibri"/>
                <a:cs typeface="Calibri"/>
              </a:rPr>
              <a:t>Philip M. Barnes</a:t>
            </a:r>
          </a:p>
        </p:txBody>
      </p:sp>
      <p:sp>
        <p:nvSpPr>
          <p:cNvPr id="8" name="Vice President &amp; General Manager, Fa">
            <a:extLst xmlns:a="http://schemas.openxmlformats.org/drawingml/2006/main">
              <a:ext uri="{FF2B5EF4-FFF2-40B4-BE49-F238E27FC236}">
                <a16:creationId xmlns:a16="http://schemas.microsoft.com/office/drawing/2014/main" id="{D8AA0EAD-922A-4FEB-8490-38F8351D1722}"/>
              </a:ext>
            </a:extLst>
          </p:cNvPr>
          <p:cNvSpPr>
            <a:spLocks xmlns:a="http://schemas.openxmlformats.org/drawingml/2006/main" noGrp="1"/>
          </p:cNvSpPr>
          <p:nvPr/>
        </p:nvSpPr>
        <p:spPr>
          <a:xfrm xmlns:a="http://schemas.openxmlformats.org/drawingml/2006/main">
            <a:off x="571500" y="3590925"/>
            <a:ext cx="500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Vice President &amp; General Manager, Fairmont Pacific Rim</a:t>
            </a:r>
          </a:p>
        </p:txBody>
      </p:sp>
      <p:sp>
        <p:nvSpPr>
          <p:cNvPr id="9" name="">
            <a:extLst xmlns:a="http://schemas.openxmlformats.org/drawingml/2006/main">
              <a:ext uri="{FF2B5EF4-FFF2-40B4-BE49-F238E27FC236}">
                <a16:creationId xmlns:a16="http://schemas.microsoft.com/office/drawing/2014/main" id="{F33D16B7-6335-4D35-97D9-E3D7CAF4B041}"/>
              </a:ext>
            </a:extLst>
          </p:cNvPr>
          <p:cNvSpPr>
            <a:spLocks xmlns:a="http://schemas.openxmlformats.org/drawingml/2006/main" noGrp="1"/>
          </p:cNvSpPr>
          <p:nvPr/>
        </p:nvSpPr>
        <p:spPr>
          <a:xfrm xmlns:a="http://schemas.openxmlformats.org/drawingml/2006/main">
            <a:off x="571500" y="4257675"/>
            <a:ext cx="5000625" cy="952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0" name="LEADERSHIP JUDGMENT">
            <a:extLst xmlns:a="http://schemas.openxmlformats.org/drawingml/2006/main">
              <a:ext uri="{FF2B5EF4-FFF2-40B4-BE49-F238E27FC236}">
                <a16:creationId xmlns:a16="http://schemas.microsoft.com/office/drawing/2014/main" id="{8F7C106D-325A-465A-8B57-29E597F113A8}"/>
              </a:ext>
            </a:extLst>
          </p:cNvPr>
          <p:cNvSpPr>
            <a:spLocks xmlns:a="http://schemas.openxmlformats.org/drawingml/2006/main" noGrp="1"/>
          </p:cNvSpPr>
          <p:nvPr/>
        </p:nvSpPr>
        <p:spPr>
          <a:xfrm xmlns:a="http://schemas.openxmlformats.org/drawingml/2006/main">
            <a:off x="571500" y="4438650"/>
            <a:ext cx="5000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LEADERSHIP JUDGMENT</a:t>
            </a:r>
          </a:p>
        </p:txBody>
      </p:sp>
      <p:sp>
        <p:nvSpPr>
          <p:cNvPr id="11" name="“Patrick knows when he needs to be f">
            <a:extLst xmlns:a="http://schemas.openxmlformats.org/drawingml/2006/main">
              <a:ext uri="{FF2B5EF4-FFF2-40B4-BE49-F238E27FC236}">
                <a16:creationId xmlns:a16="http://schemas.microsoft.com/office/drawing/2014/main" id="{5D8BC1F9-0E4F-4827-A433-377CC6A0A1C2}"/>
              </a:ext>
            </a:extLst>
          </p:cNvPr>
          <p:cNvSpPr>
            <a:spLocks xmlns:a="http://schemas.openxmlformats.org/drawingml/2006/main" noGrp="1"/>
          </p:cNvSpPr>
          <p:nvPr/>
        </p:nvSpPr>
        <p:spPr>
          <a:xfrm xmlns:a="http://schemas.openxmlformats.org/drawingml/2006/main">
            <a:off x="571500" y="4752975"/>
            <a:ext cx="50006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63D35"/>
                </a:solidFill>
                <a:latin typeface="Georgia"/>
                <a:ea typeface="Georgia"/>
                <a:cs typeface="Georgia"/>
              </a:defRPr>
            </a:defPPr>
          </a:lstStyle>
          <a:p xmlns:a="http://schemas.openxmlformats.org/drawingml/2006/main">
            <a:pPr>
              <a:defRPr sz="1650" b="0">
                <a:solidFill>
                  <a:srgbClr val="163D35"/>
                </a:solidFill>
                <a:latin typeface="Georgia"/>
                <a:ea typeface="Georgia"/>
                <a:cs typeface="Georgia"/>
              </a:defRPr>
            </a:pPr>
            <a:r>
              <a:rPr sz="1650" b="0">
                <a:solidFill>
                  <a:srgbClr val="163D35"/>
                </a:solidFill>
                <a:latin typeface="Georgia"/>
                <a:ea typeface="Georgia"/>
                <a:cs typeface="Georgia"/>
              </a:rPr>
              <a:t>“Patrick knows when he needs to be flexible and when he needs to take a stand for the business.”</a:t>
            </a:r>
          </a:p>
        </p:txBody>
      </p:sp>
      <p:sp>
        <p:nvSpPr>
          <p:cNvPr id="12" name="Tim Steckbeck, Vice President">
            <a:extLst xmlns:a="http://schemas.openxmlformats.org/drawingml/2006/main">
              <a:ext uri="{FF2B5EF4-FFF2-40B4-BE49-F238E27FC236}">
                <a16:creationId xmlns:a16="http://schemas.microsoft.com/office/drawing/2014/main" id="{674146F3-6166-4A3A-BAC1-18322AE21D57}"/>
              </a:ext>
            </a:extLst>
          </p:cNvPr>
          <p:cNvSpPr>
            <a:spLocks xmlns:a="http://schemas.openxmlformats.org/drawingml/2006/main" noGrp="1"/>
          </p:cNvSpPr>
          <p:nvPr/>
        </p:nvSpPr>
        <p:spPr>
          <a:xfrm xmlns:a="http://schemas.openxmlformats.org/drawingml/2006/main">
            <a:off x="571500" y="5524500"/>
            <a:ext cx="5000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102B31"/>
                </a:solidFill>
                <a:latin typeface="Calibri"/>
                <a:ea typeface="Calibri"/>
                <a:cs typeface="Calibri"/>
              </a:defRPr>
            </a:defPPr>
          </a:lstStyle>
          <a:p xmlns:a="http://schemas.openxmlformats.org/drawingml/2006/main">
            <a:pPr>
              <a:defRPr sz="1275" b="0">
                <a:solidFill>
                  <a:srgbClr val="102B31"/>
                </a:solidFill>
                <a:latin typeface="Calibri"/>
                <a:ea typeface="Calibri"/>
                <a:cs typeface="Calibri"/>
              </a:defRPr>
            </a:pPr>
            <a:r>
              <a:rPr sz="1275" b="0">
                <a:solidFill>
                  <a:srgbClr val="102B31"/>
                </a:solidFill>
                <a:latin typeface="Calibri"/>
                <a:ea typeface="Calibri"/>
                <a:cs typeface="Calibri"/>
              </a:rPr>
              <a:t>Tim Steckbeck, Vice President</a:t>
            </a:r>
          </a:p>
        </p:txBody>
      </p:sp>
      <p:sp>
        <p:nvSpPr>
          <p:cNvPr id="13" name="">
            <a:extLst xmlns:a="http://schemas.openxmlformats.org/drawingml/2006/main">
              <a:ext uri="{FF2B5EF4-FFF2-40B4-BE49-F238E27FC236}">
                <a16:creationId xmlns:a16="http://schemas.microsoft.com/office/drawing/2014/main" id="{DAC8B3D2-25BB-4C5D-B237-3C8874822B03}"/>
              </a:ext>
            </a:extLst>
          </p:cNvPr>
          <p:cNvSpPr>
            <a:spLocks xmlns:a="http://schemas.openxmlformats.org/drawingml/2006/main" noGrp="1"/>
          </p:cNvSpPr>
          <p:nvPr/>
        </p:nvSpPr>
        <p:spPr>
          <a:xfrm xmlns:a="http://schemas.openxmlformats.org/drawingml/2006/main">
            <a:off x="5981700" y="1809750"/>
            <a:ext cx="19050" cy="376237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4" name="“The Latin-Asian food concept was we">
            <a:extLst xmlns:a="http://schemas.openxmlformats.org/drawingml/2006/main">
              <a:ext uri="{FF2B5EF4-FFF2-40B4-BE49-F238E27FC236}">
                <a16:creationId xmlns:a16="http://schemas.microsoft.com/office/drawing/2014/main" id="{F40B72D4-3579-4F9F-9EBA-6B684F787F78}"/>
              </a:ext>
            </a:extLst>
          </p:cNvPr>
          <p:cNvSpPr>
            <a:spLocks xmlns:a="http://schemas.openxmlformats.org/drawingml/2006/main" noGrp="1"/>
          </p:cNvSpPr>
          <p:nvPr/>
        </p:nvSpPr>
        <p:spPr>
          <a:xfrm xmlns:a="http://schemas.openxmlformats.org/drawingml/2006/main">
            <a:off x="6477000" y="1828800"/>
            <a:ext cx="4953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63D35"/>
                </a:solidFill>
                <a:latin typeface="Georgia"/>
                <a:ea typeface="Georgia"/>
                <a:cs typeface="Georgia"/>
              </a:defRPr>
            </a:defPPr>
          </a:lstStyle>
          <a:p xmlns:a="http://schemas.openxmlformats.org/drawingml/2006/main">
            <a:pPr>
              <a:defRPr sz="2175" b="0">
                <a:solidFill>
                  <a:srgbClr val="163D35"/>
                </a:solidFill>
                <a:latin typeface="Georgia"/>
                <a:ea typeface="Georgia"/>
                <a:cs typeface="Georgia"/>
              </a:defRPr>
            </a:pPr>
            <a:r>
              <a:rPr sz="2175" b="0">
                <a:solidFill>
                  <a:srgbClr val="163D35"/>
                </a:solidFill>
                <a:latin typeface="Georgia"/>
                <a:ea typeface="Georgia"/>
                <a:cs typeface="Georgia"/>
              </a:rPr>
              <a:t>“The Latin-Asian food concept was well accepted by guests and patrons alike.”</a:t>
            </a:r>
          </a:p>
        </p:txBody>
      </p:sp>
      <p:sp>
        <p:nvSpPr>
          <p:cNvPr id="15" name="Ricardo Acevedo, General Manager">
            <a:extLst xmlns:a="http://schemas.openxmlformats.org/drawingml/2006/main">
              <a:ext uri="{FF2B5EF4-FFF2-40B4-BE49-F238E27FC236}">
                <a16:creationId xmlns:a16="http://schemas.microsoft.com/office/drawing/2014/main" id="{22A0DD21-B46E-43AC-839A-684C54DF7BC0}"/>
              </a:ext>
            </a:extLst>
          </p:cNvPr>
          <p:cNvSpPr>
            <a:spLocks xmlns:a="http://schemas.openxmlformats.org/drawingml/2006/main" noGrp="1"/>
          </p:cNvSpPr>
          <p:nvPr/>
        </p:nvSpPr>
        <p:spPr>
          <a:xfrm xmlns:a="http://schemas.openxmlformats.org/drawingml/2006/main">
            <a:off x="6477000" y="3067050"/>
            <a:ext cx="485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B86645"/>
                </a:solidFill>
                <a:latin typeface="Calibri"/>
                <a:ea typeface="Calibri"/>
                <a:cs typeface="Calibri"/>
              </a:defRPr>
            </a:defPPr>
          </a:lstStyle>
          <a:p xmlns:a="http://schemas.openxmlformats.org/drawingml/2006/main">
            <a:pPr>
              <a:defRPr sz="1350" b="1">
                <a:solidFill>
                  <a:srgbClr val="B86645"/>
                </a:solidFill>
                <a:latin typeface="Calibri"/>
                <a:ea typeface="Calibri"/>
                <a:cs typeface="Calibri"/>
              </a:defRPr>
            </a:pPr>
            <a:r>
              <a:rPr sz="1350" b="1">
                <a:solidFill>
                  <a:srgbClr val="B86645"/>
                </a:solidFill>
                <a:latin typeface="Calibri"/>
                <a:ea typeface="Calibri"/>
                <a:cs typeface="Calibri"/>
              </a:rPr>
              <a:t>Ricardo Acevedo, General Manager</a:t>
            </a:r>
          </a:p>
        </p:txBody>
      </p:sp>
      <p:sp>
        <p:nvSpPr>
          <p:cNvPr id="16" name="Four Seasons Hotel Mexico">
            <a:extLst xmlns:a="http://schemas.openxmlformats.org/drawingml/2006/main">
              <a:ext uri="{FF2B5EF4-FFF2-40B4-BE49-F238E27FC236}">
                <a16:creationId xmlns:a16="http://schemas.microsoft.com/office/drawing/2014/main" id="{277C8356-3A0F-464F-8595-A833FDD74636}"/>
              </a:ext>
            </a:extLst>
          </p:cNvPr>
          <p:cNvSpPr>
            <a:spLocks xmlns:a="http://schemas.openxmlformats.org/drawingml/2006/main" noGrp="1"/>
          </p:cNvSpPr>
          <p:nvPr/>
        </p:nvSpPr>
        <p:spPr>
          <a:xfrm xmlns:a="http://schemas.openxmlformats.org/drawingml/2006/main">
            <a:off x="6477000" y="3371850"/>
            <a:ext cx="485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Four Seasons Hotel Mexico</a:t>
            </a:r>
          </a:p>
        </p:txBody>
      </p:sp>
      <p:sp>
        <p:nvSpPr>
          <p:cNvPr id="17" name="">
            <a:extLst xmlns:a="http://schemas.openxmlformats.org/drawingml/2006/main">
              <a:ext uri="{FF2B5EF4-FFF2-40B4-BE49-F238E27FC236}">
                <a16:creationId xmlns:a16="http://schemas.microsoft.com/office/drawing/2014/main" id="{3F32B52D-FE5A-4E2D-A85D-DC29CE60FE74}"/>
              </a:ext>
            </a:extLst>
          </p:cNvPr>
          <p:cNvSpPr>
            <a:spLocks xmlns:a="http://schemas.openxmlformats.org/drawingml/2006/main" noGrp="1"/>
          </p:cNvSpPr>
          <p:nvPr/>
        </p:nvSpPr>
        <p:spPr>
          <a:xfrm xmlns:a="http://schemas.openxmlformats.org/drawingml/2006/main">
            <a:off x="6477000" y="4019550"/>
            <a:ext cx="4953000" cy="952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8" name="PEOPLE &amp; CULTURE">
            <a:extLst xmlns:a="http://schemas.openxmlformats.org/drawingml/2006/main">
              <a:ext uri="{FF2B5EF4-FFF2-40B4-BE49-F238E27FC236}">
                <a16:creationId xmlns:a16="http://schemas.microsoft.com/office/drawing/2014/main" id="{431B9E41-6F42-42AC-89E6-440D07F9E312}"/>
              </a:ext>
            </a:extLst>
          </p:cNvPr>
          <p:cNvSpPr>
            <a:spLocks xmlns:a="http://schemas.openxmlformats.org/drawingml/2006/main" noGrp="1"/>
          </p:cNvSpPr>
          <p:nvPr/>
        </p:nvSpPr>
        <p:spPr>
          <a:xfrm xmlns:a="http://schemas.openxmlformats.org/drawingml/2006/main">
            <a:off x="6477000" y="4324350"/>
            <a:ext cx="485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PEOPLE &amp; CULTURE</a:t>
            </a:r>
          </a:p>
        </p:txBody>
      </p:sp>
      <p:sp>
        <p:nvSpPr>
          <p:cNvPr id="19" name="“Chef Duff virtually re-built the cu">
            <a:extLst xmlns:a="http://schemas.openxmlformats.org/drawingml/2006/main">
              <a:ext uri="{FF2B5EF4-FFF2-40B4-BE49-F238E27FC236}">
                <a16:creationId xmlns:a16="http://schemas.microsoft.com/office/drawing/2014/main" id="{97210C71-47A7-491E-94AA-45510AEF6135}"/>
              </a:ext>
            </a:extLst>
          </p:cNvPr>
          <p:cNvSpPr>
            <a:spLocks xmlns:a="http://schemas.openxmlformats.org/drawingml/2006/main" noGrp="1"/>
          </p:cNvSpPr>
          <p:nvPr/>
        </p:nvSpPr>
        <p:spPr>
          <a:xfrm xmlns:a="http://schemas.openxmlformats.org/drawingml/2006/main">
            <a:off x="6477000" y="4667250"/>
            <a:ext cx="4857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163D35"/>
                </a:solidFill>
                <a:latin typeface="Georgia"/>
                <a:ea typeface="Georgia"/>
                <a:cs typeface="Georgia"/>
              </a:defRPr>
            </a:defPPr>
          </a:lstStyle>
          <a:p xmlns:a="http://schemas.openxmlformats.org/drawingml/2006/main">
            <a:pPr>
              <a:defRPr sz="1875" b="0">
                <a:solidFill>
                  <a:srgbClr val="163D35"/>
                </a:solidFill>
                <a:latin typeface="Georgia"/>
                <a:ea typeface="Georgia"/>
                <a:cs typeface="Georgia"/>
              </a:defRPr>
            </a:pPr>
            <a:r>
              <a:rPr sz="1875" b="0">
                <a:solidFill>
                  <a:srgbClr val="163D35"/>
                </a:solidFill>
                <a:latin typeface="Georgia"/>
                <a:ea typeface="Georgia"/>
                <a:cs typeface="Georgia"/>
              </a:rPr>
              <a:t>“Chef Duff virtually re-built the culinary department from scratch.”</a:t>
            </a:r>
          </a:p>
        </p:txBody>
      </p:sp>
      <p:sp>
        <p:nvSpPr>
          <p:cNvPr id="20" name="Martin Büchele, Chef de Cuisine, Spe">
            <a:extLst xmlns:a="http://schemas.openxmlformats.org/drawingml/2006/main">
              <a:ext uri="{FF2B5EF4-FFF2-40B4-BE49-F238E27FC236}">
                <a16:creationId xmlns:a16="http://schemas.microsoft.com/office/drawing/2014/main" id="{D4B16392-0991-47CF-B097-A5B11ED9DE10}"/>
              </a:ext>
            </a:extLst>
          </p:cNvPr>
          <p:cNvSpPr>
            <a:spLocks xmlns:a="http://schemas.openxmlformats.org/drawingml/2006/main" noGrp="1"/>
          </p:cNvSpPr>
          <p:nvPr/>
        </p:nvSpPr>
        <p:spPr>
          <a:xfrm xmlns:a="http://schemas.openxmlformats.org/drawingml/2006/main">
            <a:off x="6477000" y="5534025"/>
            <a:ext cx="485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102B31"/>
                </a:solidFill>
                <a:latin typeface="Calibri"/>
                <a:ea typeface="Calibri"/>
                <a:cs typeface="Calibri"/>
              </a:defRPr>
            </a:defPPr>
          </a:lstStyle>
          <a:p xmlns:a="http://schemas.openxmlformats.org/drawingml/2006/main">
            <a:pPr>
              <a:defRPr sz="1200" b="0">
                <a:solidFill>
                  <a:srgbClr val="102B31"/>
                </a:solidFill>
                <a:latin typeface="Calibri"/>
                <a:ea typeface="Calibri"/>
                <a:cs typeface="Calibri"/>
              </a:defRPr>
            </a:pPr>
            <a:r>
              <a:rPr sz="1200" b="0">
                <a:solidFill>
                  <a:srgbClr val="102B31"/>
                </a:solidFill>
                <a:latin typeface="Calibri"/>
                <a:ea typeface="Calibri"/>
                <a:cs typeface="Calibri"/>
              </a:rPr>
              <a:t>Martin Büchele, Chef de Cuisine, Spectrum on One, Fairmont Dubai</a:t>
            </a:r>
          </a:p>
        </p:txBody>
      </p:sp>
      <p:sp>
        <p:nvSpPr>
          <p:cNvPr id="21" name="Historical testimonials supplied by ">
            <a:extLst xmlns:a="http://schemas.openxmlformats.org/drawingml/2006/main">
              <a:ext uri="{FF2B5EF4-FFF2-40B4-BE49-F238E27FC236}">
                <a16:creationId xmlns:a16="http://schemas.microsoft.com/office/drawing/2014/main" id="{F91D153D-49A1-48B8-8CC7-05001C8424BC}"/>
              </a:ext>
            </a:extLst>
          </p:cNvPr>
          <p:cNvSpPr>
            <a:spLocks xmlns:a="http://schemas.openxmlformats.org/drawingml/2006/main" noGrp="1"/>
          </p:cNvSpPr>
          <p:nvPr/>
        </p:nvSpPr>
        <p:spPr>
          <a:xfrm xmlns:a="http://schemas.openxmlformats.org/drawingml/2006/main">
            <a:off x="571500" y="594360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496064"/>
                </a:solidFill>
                <a:latin typeface="Calibri"/>
                <a:ea typeface="Calibri"/>
                <a:cs typeface="Calibri"/>
              </a:defRPr>
            </a:defPPr>
          </a:lstStyle>
          <a:p xmlns:a="http://schemas.openxmlformats.org/drawingml/2006/main">
            <a:pPr>
              <a:defRPr sz="1200" b="0">
                <a:solidFill>
                  <a:srgbClr val="496064"/>
                </a:solidFill>
                <a:latin typeface="Calibri"/>
                <a:ea typeface="Calibri"/>
                <a:cs typeface="Calibri"/>
              </a:defRPr>
            </a:pPr>
            <a:r>
              <a:rPr sz="1200" b="0">
                <a:solidFill>
                  <a:srgbClr val="496064"/>
                </a:solidFill>
                <a:latin typeface="Calibri"/>
                <a:ea typeface="Calibri"/>
                <a:cs typeface="Calibri"/>
              </a:rPr>
              <a:t>Historical testimonials supplied by the candidate. Titles are reproduced as stated in the source documents.</a:t>
            </a:r>
          </a:p>
        </p:txBody>
      </p:sp>
    </p:spTree>
    <p:extLst>
      <p:ext uri="{BB962C8B-B14F-4D97-AF65-F5344CB8AC3E}">
        <p14:creationId xmlns:p14="http://schemas.microsoft.com/office/powerpoint/2010/main" val="384079831"/>
      </p:ext>
    </p:extLst>
  </p:cSld>
</p:sld>
</file>

<file path=ppt/slides/slide10.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24B935F5-BE2B-4FEF-8CC9-708D524378CB}"/>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REFERENCES">
            <a:extLst xmlns:a="http://schemas.openxmlformats.org/drawingml/2006/main">
              <a:ext uri="{FF2B5EF4-FFF2-40B4-BE49-F238E27FC236}">
                <a16:creationId xmlns:a16="http://schemas.microsoft.com/office/drawing/2014/main" id="{58F122B2-D5D0-41CD-9EE1-4CA3D4DC7469}"/>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REFERENCES</a:t>
            </a:r>
          </a:p>
        </p:txBody>
      </p:sp>
      <p:sp>
        <p:nvSpPr>
          <p:cNvPr id="3" name="Tim Steckbeck’s reference">
            <a:extLst xmlns:a="http://schemas.openxmlformats.org/drawingml/2006/main">
              <a:ext uri="{FF2B5EF4-FFF2-40B4-BE49-F238E27FC236}">
                <a16:creationId xmlns:a16="http://schemas.microsoft.com/office/drawing/2014/main" id="{90C1FF34-9F38-44B1-9C3F-4BF0EB651BA1}"/>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Tim Steckbeck’s reference</a:t>
            </a:r>
          </a:p>
        </p:txBody>
      </p:sp>
      <p:sp>
        <p:nvSpPr>
          <p:cNvPr id="4" name="CHEF PATRICK DUFF">
            <a:extLst xmlns:a="http://schemas.openxmlformats.org/drawingml/2006/main">
              <a:ext uri="{FF2B5EF4-FFF2-40B4-BE49-F238E27FC236}">
                <a16:creationId xmlns:a16="http://schemas.microsoft.com/office/drawing/2014/main" id="{5F8301DA-A4B2-4DA3-9E50-498E389EAC6C}"/>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0">
            <a:extLst xmlns:a="http://schemas.openxmlformats.org/drawingml/2006/main">
              <a:ext uri="{FF2B5EF4-FFF2-40B4-BE49-F238E27FC236}">
                <a16:creationId xmlns:a16="http://schemas.microsoft.com/office/drawing/2014/main" id="{5698FB87-6AF0-45A1-BEAF-0F7B2B063B8E}"/>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10</a:t>
            </a:r>
          </a:p>
        </p:txBody>
      </p:sp>
      <p:sp>
        <p:nvSpPr>
          <p:cNvPr id="6" name="“Absolutely! I enthusiastically reco">
            <a:extLst xmlns:a="http://schemas.openxmlformats.org/drawingml/2006/main">
              <a:ext uri="{FF2B5EF4-FFF2-40B4-BE49-F238E27FC236}">
                <a16:creationId xmlns:a16="http://schemas.microsoft.com/office/drawing/2014/main" id="{6DB66BFB-0301-4534-8236-B82D54175172}"/>
              </a:ext>
            </a:extLst>
          </p:cNvPr>
          <p:cNvSpPr>
            <a:spLocks xmlns:a="http://schemas.openxmlformats.org/drawingml/2006/main" noGrp="1"/>
          </p:cNvSpPr>
          <p:nvPr/>
        </p:nvSpPr>
        <p:spPr>
          <a:xfrm xmlns:a="http://schemas.openxmlformats.org/drawingml/2006/main">
            <a:off x="571500" y="1790700"/>
            <a:ext cx="5143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625" b="0">
                <a:solidFill>
                  <a:srgbClr val="E7D5AF"/>
                </a:solidFill>
                <a:latin typeface="Georgia"/>
                <a:ea typeface="Georgia"/>
                <a:cs typeface="Georgia"/>
              </a:defRPr>
            </a:defPPr>
          </a:lstStyle>
          <a:p xmlns:a="http://schemas.openxmlformats.org/drawingml/2006/main">
            <a:pPr>
              <a:defRPr sz="2625" b="0">
                <a:solidFill>
                  <a:srgbClr val="E7D5AF"/>
                </a:solidFill>
                <a:latin typeface="Georgia"/>
                <a:ea typeface="Georgia"/>
                <a:cs typeface="Georgia"/>
              </a:defRPr>
            </a:pPr>
            <a:r>
              <a:rPr sz="2625" b="0">
                <a:solidFill>
                  <a:srgbClr val="E7D5AF"/>
                </a:solidFill>
                <a:latin typeface="Georgia"/>
                <a:ea typeface="Georgia"/>
                <a:cs typeface="Georgia"/>
              </a:rPr>
              <a:t>“Absolutely! I enthusiastically recommend Patrick.”</a:t>
            </a:r>
          </a:p>
        </p:txBody>
      </p:sp>
      <p:sp>
        <p:nvSpPr>
          <p:cNvPr id="7" name="Tim Steckbeck">
            <a:extLst xmlns:a="http://schemas.openxmlformats.org/drawingml/2006/main">
              <a:ext uri="{FF2B5EF4-FFF2-40B4-BE49-F238E27FC236}">
                <a16:creationId xmlns:a16="http://schemas.microsoft.com/office/drawing/2014/main" id="{3A41E3DE-E7EB-4980-8C31-E594127DAB85}"/>
              </a:ext>
            </a:extLst>
          </p:cNvPr>
          <p:cNvSpPr>
            <a:spLocks xmlns:a="http://schemas.openxmlformats.org/drawingml/2006/main" noGrp="1"/>
          </p:cNvSpPr>
          <p:nvPr/>
        </p:nvSpPr>
        <p:spPr>
          <a:xfrm xmlns:a="http://schemas.openxmlformats.org/drawingml/2006/main">
            <a:off x="571500" y="3352800"/>
            <a:ext cx="514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1">
                <a:solidFill>
                  <a:srgbClr val="C9A266"/>
                </a:solidFill>
                <a:latin typeface="Calibri"/>
                <a:ea typeface="Calibri"/>
                <a:cs typeface="Calibri"/>
              </a:defRPr>
            </a:defPPr>
          </a:lstStyle>
          <a:p xmlns:a="http://schemas.openxmlformats.org/drawingml/2006/main">
            <a:pPr>
              <a:defRPr sz="1425" b="1">
                <a:solidFill>
                  <a:srgbClr val="C9A266"/>
                </a:solidFill>
                <a:latin typeface="Calibri"/>
                <a:ea typeface="Calibri"/>
                <a:cs typeface="Calibri"/>
              </a:defRPr>
            </a:pPr>
            <a:r>
              <a:rPr sz="1425" b="1">
                <a:solidFill>
                  <a:srgbClr val="C9A266"/>
                </a:solidFill>
                <a:latin typeface="Calibri"/>
                <a:ea typeface="Calibri"/>
                <a:cs typeface="Calibri"/>
              </a:rPr>
              <a:t>Tim Steckbeck</a:t>
            </a:r>
          </a:p>
        </p:txBody>
      </p:sp>
      <p:sp>
        <p:nvSpPr>
          <p:cNvPr id="8" name="Vice President">
            <a:extLst xmlns:a="http://schemas.openxmlformats.org/drawingml/2006/main">
              <a:ext uri="{FF2B5EF4-FFF2-40B4-BE49-F238E27FC236}">
                <a16:creationId xmlns:a16="http://schemas.microsoft.com/office/drawing/2014/main" id="{5633DAE5-1E0D-40AE-B097-F496D8B19ADA}"/>
              </a:ext>
            </a:extLst>
          </p:cNvPr>
          <p:cNvSpPr>
            <a:spLocks xmlns:a="http://schemas.openxmlformats.org/drawingml/2006/main" noGrp="1"/>
          </p:cNvSpPr>
          <p:nvPr/>
        </p:nvSpPr>
        <p:spPr>
          <a:xfrm xmlns:a="http://schemas.openxmlformats.org/drawingml/2006/main">
            <a:off x="571500" y="3686175"/>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Vice President</a:t>
            </a:r>
          </a:p>
        </p:txBody>
      </p:sp>
      <p:sp>
        <p:nvSpPr>
          <p:cNvPr id="9" name="Reference dated 24 April 2013">
            <a:extLst xmlns:a="http://schemas.openxmlformats.org/drawingml/2006/main">
              <a:ext uri="{FF2B5EF4-FFF2-40B4-BE49-F238E27FC236}">
                <a16:creationId xmlns:a16="http://schemas.microsoft.com/office/drawing/2014/main" id="{57CCCE3B-E457-4EAE-8652-B433D22A33B0}"/>
              </a:ext>
            </a:extLst>
          </p:cNvPr>
          <p:cNvSpPr>
            <a:spLocks xmlns:a="http://schemas.openxmlformats.org/drawingml/2006/main" noGrp="1"/>
          </p:cNvSpPr>
          <p:nvPr/>
        </p:nvSpPr>
        <p:spPr>
          <a:xfrm xmlns:a="http://schemas.openxmlformats.org/drawingml/2006/main">
            <a:off x="571500" y="4038600"/>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E7D5AF"/>
                </a:solidFill>
                <a:latin typeface="Calibri"/>
                <a:ea typeface="Calibri"/>
                <a:cs typeface="Calibri"/>
              </a:defRPr>
            </a:defPPr>
          </a:lstStyle>
          <a:p xmlns:a="http://schemas.openxmlformats.org/drawingml/2006/main">
            <a:pPr>
              <a:defRPr sz="1125" b="0">
                <a:solidFill>
                  <a:srgbClr val="E7D5AF"/>
                </a:solidFill>
                <a:latin typeface="Calibri"/>
                <a:ea typeface="Calibri"/>
                <a:cs typeface="Calibri"/>
              </a:defRPr>
            </a:pPr>
            <a:r>
              <a:rPr sz="1125" b="0">
                <a:solidFill>
                  <a:srgbClr val="E7D5AF"/>
                </a:solidFill>
                <a:latin typeface="Calibri"/>
                <a:ea typeface="Calibri"/>
                <a:cs typeface="Calibri"/>
              </a:rPr>
              <a:t>Reference dated 24 April 2013</a:t>
            </a:r>
          </a:p>
        </p:txBody>
      </p:sp>
      <p:sp>
        <p:nvSpPr>
          <p:cNvPr id="10" name="">
            <a:extLst xmlns:a="http://schemas.openxmlformats.org/drawingml/2006/main">
              <a:ext uri="{FF2B5EF4-FFF2-40B4-BE49-F238E27FC236}">
                <a16:creationId xmlns:a16="http://schemas.microsoft.com/office/drawing/2014/main" id="{F6165CFA-A07F-4752-855A-5B349EE0B33F}"/>
              </a:ext>
            </a:extLst>
          </p:cNvPr>
          <p:cNvSpPr>
            <a:spLocks xmlns:a="http://schemas.openxmlformats.org/drawingml/2006/main" noGrp="1"/>
          </p:cNvSpPr>
          <p:nvPr/>
        </p:nvSpPr>
        <p:spPr>
          <a:xfrm xmlns:a="http://schemas.openxmlformats.org/drawingml/2006/main">
            <a:off x="571500" y="4686300"/>
            <a:ext cx="5143500" cy="1028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1" name="PEOPLE LEADERSHIP">
            <a:extLst xmlns:a="http://schemas.openxmlformats.org/drawingml/2006/main">
              <a:ext uri="{FF2B5EF4-FFF2-40B4-BE49-F238E27FC236}">
                <a16:creationId xmlns:a16="http://schemas.microsoft.com/office/drawing/2014/main" id="{0B47DA8D-6291-4A1B-8389-A09C6C581C15}"/>
              </a:ext>
            </a:extLst>
          </p:cNvPr>
          <p:cNvSpPr>
            <a:spLocks xmlns:a="http://schemas.openxmlformats.org/drawingml/2006/main" noGrp="1"/>
          </p:cNvSpPr>
          <p:nvPr/>
        </p:nvSpPr>
        <p:spPr>
          <a:xfrm xmlns:a="http://schemas.openxmlformats.org/drawingml/2006/main">
            <a:off x="781050" y="4857750"/>
            <a:ext cx="428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PEOPLE LEADERSHIP</a:t>
            </a:r>
          </a:p>
        </p:txBody>
      </p:sp>
      <p:sp>
        <p:nvSpPr>
          <p:cNvPr id="12" name="“Able to motivate and inspire others">
            <a:extLst xmlns:a="http://schemas.openxmlformats.org/drawingml/2006/main">
              <a:ext uri="{FF2B5EF4-FFF2-40B4-BE49-F238E27FC236}">
                <a16:creationId xmlns:a16="http://schemas.microsoft.com/office/drawing/2014/main" id="{A7CA8864-5140-4ED1-9348-3051BC0FE935}"/>
              </a:ext>
            </a:extLst>
          </p:cNvPr>
          <p:cNvSpPr>
            <a:spLocks xmlns:a="http://schemas.openxmlformats.org/drawingml/2006/main" noGrp="1"/>
          </p:cNvSpPr>
          <p:nvPr/>
        </p:nvSpPr>
        <p:spPr>
          <a:xfrm xmlns:a="http://schemas.openxmlformats.org/drawingml/2006/main">
            <a:off x="781050" y="5191125"/>
            <a:ext cx="4619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“Able to motivate and inspire others.”</a:t>
            </a:r>
          </a:p>
        </p:txBody>
      </p:sp>
      <p:sp>
        <p:nvSpPr>
          <p:cNvPr id="13" name="">
            <a:extLst xmlns:a="http://schemas.openxmlformats.org/drawingml/2006/main">
              <a:ext uri="{FF2B5EF4-FFF2-40B4-BE49-F238E27FC236}">
                <a16:creationId xmlns:a16="http://schemas.microsoft.com/office/drawing/2014/main" id="{5B1EF5F5-8615-4140-8065-A84FC55A0455}"/>
              </a:ext>
            </a:extLst>
          </p:cNvPr>
          <p:cNvSpPr>
            <a:spLocks xmlns:a="http://schemas.openxmlformats.org/drawingml/2006/main" noGrp="1"/>
          </p:cNvSpPr>
          <p:nvPr/>
        </p:nvSpPr>
        <p:spPr>
          <a:xfrm xmlns:a="http://schemas.openxmlformats.org/drawingml/2006/main">
            <a:off x="6115050" y="1752600"/>
            <a:ext cx="19050" cy="40005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4" name="PEOPLE LEADERSHIP">
            <a:extLst xmlns:a="http://schemas.openxmlformats.org/drawingml/2006/main">
              <a:ext uri="{FF2B5EF4-FFF2-40B4-BE49-F238E27FC236}">
                <a16:creationId xmlns:a16="http://schemas.microsoft.com/office/drawing/2014/main" id="{60987065-B7F8-4A29-8279-1D7EBDAE839A}"/>
              </a:ext>
            </a:extLst>
          </p:cNvPr>
          <p:cNvSpPr>
            <a:spLocks xmlns:a="http://schemas.openxmlformats.org/drawingml/2006/main" noGrp="1"/>
          </p:cNvSpPr>
          <p:nvPr/>
        </p:nvSpPr>
        <p:spPr>
          <a:xfrm xmlns:a="http://schemas.openxmlformats.org/drawingml/2006/main">
            <a:off x="6572250" y="175260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PEOPLE LEADERSHIP</a:t>
            </a:r>
          </a:p>
        </p:txBody>
      </p:sp>
      <p:sp>
        <p:nvSpPr>
          <p:cNvPr id="15" name="“Good at attracting and developing t">
            <a:extLst xmlns:a="http://schemas.openxmlformats.org/drawingml/2006/main">
              <a:ext uri="{FF2B5EF4-FFF2-40B4-BE49-F238E27FC236}">
                <a16:creationId xmlns:a16="http://schemas.microsoft.com/office/drawing/2014/main" id="{99823267-2D68-49B5-B235-83BD4E64E1DB}"/>
              </a:ext>
            </a:extLst>
          </p:cNvPr>
          <p:cNvSpPr>
            <a:spLocks xmlns:a="http://schemas.openxmlformats.org/drawingml/2006/main" noGrp="1"/>
          </p:cNvSpPr>
          <p:nvPr/>
        </p:nvSpPr>
        <p:spPr>
          <a:xfrm xmlns:a="http://schemas.openxmlformats.org/drawingml/2006/main">
            <a:off x="6572250" y="200025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“Good at attracting and developing talent”; led by example and motivated others.</a:t>
            </a:r>
          </a:p>
        </p:txBody>
      </p:sp>
      <p:sp>
        <p:nvSpPr>
          <p:cNvPr id="16" name="EXECUTIVE RELATIONSHIPS">
            <a:extLst xmlns:a="http://schemas.openxmlformats.org/drawingml/2006/main">
              <a:ext uri="{FF2B5EF4-FFF2-40B4-BE49-F238E27FC236}">
                <a16:creationId xmlns:a16="http://schemas.microsoft.com/office/drawing/2014/main" id="{8DAE2DC8-ECC5-4D60-828F-FECFF2A6B09D}"/>
              </a:ext>
            </a:extLst>
          </p:cNvPr>
          <p:cNvSpPr>
            <a:spLocks xmlns:a="http://schemas.openxmlformats.org/drawingml/2006/main" noGrp="1"/>
          </p:cNvSpPr>
          <p:nvPr/>
        </p:nvSpPr>
        <p:spPr>
          <a:xfrm xmlns:a="http://schemas.openxmlformats.org/drawingml/2006/main">
            <a:off x="6572250" y="253365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EXECUTIVE RELATIONSHIPS</a:t>
            </a:r>
          </a:p>
        </p:txBody>
      </p:sp>
      <p:sp>
        <p:nvSpPr>
          <p:cNvPr id="17" name="Strong relationships with sous-chefs">
            <a:extLst xmlns:a="http://schemas.openxmlformats.org/drawingml/2006/main">
              <a:ext uri="{FF2B5EF4-FFF2-40B4-BE49-F238E27FC236}">
                <a16:creationId xmlns:a16="http://schemas.microsoft.com/office/drawing/2014/main" id="{057EF0EC-7374-4C8D-8F4C-7FED6049BCA2}"/>
              </a:ext>
            </a:extLst>
          </p:cNvPr>
          <p:cNvSpPr>
            <a:spLocks xmlns:a="http://schemas.openxmlformats.org/drawingml/2006/main" noGrp="1"/>
          </p:cNvSpPr>
          <p:nvPr/>
        </p:nvSpPr>
        <p:spPr>
          <a:xfrm xmlns:a="http://schemas.openxmlformats.org/drawingml/2006/main">
            <a:off x="6572250" y="278130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Strong relationships with sous-chefs and Executive Committee colleagues.</a:t>
            </a:r>
          </a:p>
        </p:txBody>
      </p:sp>
      <p:sp>
        <p:nvSpPr>
          <p:cNvPr id="18" name="FINANCIAL CONTROL">
            <a:extLst xmlns:a="http://schemas.openxmlformats.org/drawingml/2006/main">
              <a:ext uri="{FF2B5EF4-FFF2-40B4-BE49-F238E27FC236}">
                <a16:creationId xmlns:a16="http://schemas.microsoft.com/office/drawing/2014/main" id="{694FE8BB-77ED-4C0C-A6F4-18FD795C777D}"/>
              </a:ext>
            </a:extLst>
          </p:cNvPr>
          <p:cNvSpPr>
            <a:spLocks xmlns:a="http://schemas.openxmlformats.org/drawingml/2006/main" noGrp="1"/>
          </p:cNvSpPr>
          <p:nvPr/>
        </p:nvSpPr>
        <p:spPr>
          <a:xfrm xmlns:a="http://schemas.openxmlformats.org/drawingml/2006/main">
            <a:off x="6572250" y="331470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FINANCIAL CONTROL</a:t>
            </a:r>
          </a:p>
        </p:txBody>
      </p:sp>
      <p:sp>
        <p:nvSpPr>
          <p:cNvPr id="19" name="“Usually would know his costs before">
            <a:extLst xmlns:a="http://schemas.openxmlformats.org/drawingml/2006/main">
              <a:ext uri="{FF2B5EF4-FFF2-40B4-BE49-F238E27FC236}">
                <a16:creationId xmlns:a16="http://schemas.microsoft.com/office/drawing/2014/main" id="{8CCE83F0-91E4-485D-842C-4FA6B2399F4F}"/>
              </a:ext>
            </a:extLst>
          </p:cNvPr>
          <p:cNvSpPr>
            <a:spLocks xmlns:a="http://schemas.openxmlformats.org/drawingml/2006/main" noGrp="1"/>
          </p:cNvSpPr>
          <p:nvPr/>
        </p:nvSpPr>
        <p:spPr>
          <a:xfrm xmlns:a="http://schemas.openxmlformats.org/drawingml/2006/main">
            <a:off x="6572250" y="356235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“Usually would know his costs before the Controller posted.”</a:t>
            </a:r>
          </a:p>
        </p:txBody>
      </p:sp>
      <p:sp>
        <p:nvSpPr>
          <p:cNvPr id="20" name="BUSINESS JUDGMENT">
            <a:extLst xmlns:a="http://schemas.openxmlformats.org/drawingml/2006/main">
              <a:ext uri="{FF2B5EF4-FFF2-40B4-BE49-F238E27FC236}">
                <a16:creationId xmlns:a16="http://schemas.microsoft.com/office/drawing/2014/main" id="{EACC4F0D-FE23-4937-832C-ADC46E731100}"/>
              </a:ext>
            </a:extLst>
          </p:cNvPr>
          <p:cNvSpPr>
            <a:spLocks xmlns:a="http://schemas.openxmlformats.org/drawingml/2006/main" noGrp="1"/>
          </p:cNvSpPr>
          <p:nvPr/>
        </p:nvSpPr>
        <p:spPr>
          <a:xfrm xmlns:a="http://schemas.openxmlformats.org/drawingml/2006/main">
            <a:off x="6572250" y="409575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BUSINESS JUDGMENT</a:t>
            </a:r>
          </a:p>
        </p:txBody>
      </p:sp>
      <p:sp>
        <p:nvSpPr>
          <p:cNvPr id="21" name="“Knows when he needs to be flexible”">
            <a:extLst xmlns:a="http://schemas.openxmlformats.org/drawingml/2006/main">
              <a:ext uri="{FF2B5EF4-FFF2-40B4-BE49-F238E27FC236}">
                <a16:creationId xmlns:a16="http://schemas.microsoft.com/office/drawing/2014/main" id="{56768440-14E7-48BE-BA00-4526952D6957}"/>
              </a:ext>
            </a:extLst>
          </p:cNvPr>
          <p:cNvSpPr>
            <a:spLocks xmlns:a="http://schemas.openxmlformats.org/drawingml/2006/main" noGrp="1"/>
          </p:cNvSpPr>
          <p:nvPr/>
        </p:nvSpPr>
        <p:spPr>
          <a:xfrm xmlns:a="http://schemas.openxmlformats.org/drawingml/2006/main">
            <a:off x="6572250" y="434340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“Knows when he needs to be flexible” and when to stand firm for the business.</a:t>
            </a:r>
          </a:p>
        </p:txBody>
      </p:sp>
      <p:sp>
        <p:nvSpPr>
          <p:cNvPr id="22" name="FIVE-DIAMOND STANDARD">
            <a:extLst xmlns:a="http://schemas.openxmlformats.org/drawingml/2006/main">
              <a:ext uri="{FF2B5EF4-FFF2-40B4-BE49-F238E27FC236}">
                <a16:creationId xmlns:a16="http://schemas.microsoft.com/office/drawing/2014/main" id="{9CD0AE75-A69F-4B6F-86F9-619EB1B85EE0}"/>
              </a:ext>
            </a:extLst>
          </p:cNvPr>
          <p:cNvSpPr>
            <a:spLocks xmlns:a="http://schemas.openxmlformats.org/drawingml/2006/main" noGrp="1"/>
          </p:cNvSpPr>
          <p:nvPr/>
        </p:nvSpPr>
        <p:spPr>
          <a:xfrm xmlns:a="http://schemas.openxmlformats.org/drawingml/2006/main">
            <a:off x="6572250" y="487680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FIVE-DIAMOND STANDARD</a:t>
            </a:r>
          </a:p>
        </p:txBody>
      </p:sp>
      <p:sp>
        <p:nvSpPr>
          <p:cNvPr id="23" name="The reference states the hotel moved">
            <a:extLst xmlns:a="http://schemas.openxmlformats.org/drawingml/2006/main">
              <a:ext uri="{FF2B5EF4-FFF2-40B4-BE49-F238E27FC236}">
                <a16:creationId xmlns:a16="http://schemas.microsoft.com/office/drawing/2014/main" id="{6A030FCE-8AAD-4202-8136-18E85F678B76}"/>
              </a:ext>
            </a:extLst>
          </p:cNvPr>
          <p:cNvSpPr>
            <a:spLocks xmlns:a="http://schemas.openxmlformats.org/drawingml/2006/main" noGrp="1"/>
          </p:cNvSpPr>
          <p:nvPr/>
        </p:nvSpPr>
        <p:spPr>
          <a:xfrm xmlns:a="http://schemas.openxmlformats.org/drawingml/2006/main">
            <a:off x="6572250" y="512445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The reference states the hotel moved from four to five diamonds during their tenure.</a:t>
            </a:r>
          </a:p>
        </p:txBody>
      </p:sp>
    </p:spTree>
    <p:extLst>
      <p:ext uri="{BB962C8B-B14F-4D97-AF65-F5344CB8AC3E}">
        <p14:creationId xmlns:p14="http://schemas.microsoft.com/office/powerpoint/2010/main" val="322118068"/>
      </p:ext>
    </p:extLst>
  </p:cSld>
</p:sld>
</file>

<file path=ppt/slides/slide11.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B7A4C1E-0270-4585-9131-3C1F8F5209FE}"/>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PEOPLE DEVELOPMENT">
            <a:extLst xmlns:a="http://schemas.openxmlformats.org/drawingml/2006/main">
              <a:ext uri="{FF2B5EF4-FFF2-40B4-BE49-F238E27FC236}">
                <a16:creationId xmlns:a16="http://schemas.microsoft.com/office/drawing/2014/main" id="{06F9C977-1C05-417F-B1DF-442D4692F1E3}"/>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PEOPLE DEVELOPMENT</a:t>
            </a:r>
          </a:p>
        </p:txBody>
      </p:sp>
      <p:sp>
        <p:nvSpPr>
          <p:cNvPr id="3" name="Build teams that perform—and advance">
            <a:extLst xmlns:a="http://schemas.openxmlformats.org/drawingml/2006/main">
              <a:ext uri="{FF2B5EF4-FFF2-40B4-BE49-F238E27FC236}">
                <a16:creationId xmlns:a16="http://schemas.microsoft.com/office/drawing/2014/main" id="{EEE2DB67-8459-4D9F-BF0E-BD1E01410413}"/>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Build teams that perform—and advance</a:t>
            </a:r>
          </a:p>
        </p:txBody>
      </p:sp>
      <p:sp>
        <p:nvSpPr>
          <p:cNvPr id="4" name="CHEF PATRICK DUFF">
            <a:extLst xmlns:a="http://schemas.openxmlformats.org/drawingml/2006/main">
              <a:ext uri="{FF2B5EF4-FFF2-40B4-BE49-F238E27FC236}">
                <a16:creationId xmlns:a16="http://schemas.microsoft.com/office/drawing/2014/main" id="{62A3FB1D-A33B-4ED5-A5A5-22AA83CD8AD2}"/>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1">
            <a:extLst xmlns:a="http://schemas.openxmlformats.org/drawingml/2006/main">
              <a:ext uri="{FF2B5EF4-FFF2-40B4-BE49-F238E27FC236}">
                <a16:creationId xmlns:a16="http://schemas.microsoft.com/office/drawing/2014/main" id="{97A4FC86-8EE1-4F74-BF10-A837FE77E70A}"/>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11</a:t>
            </a:r>
          </a:p>
        </p:txBody>
      </p:sp>
      <p:pic>
        <p:nvPicPr>
          <p:cNvPr id="6" name="">
            <a:extLst xmlns:a="http://schemas.openxmlformats.org/drawingml/2006/main">
              <a:ext uri="{FF2B5EF4-FFF2-40B4-BE49-F238E27FC236}">
                <a16:creationId xmlns:a16="http://schemas.microsoft.com/office/drawing/2014/main" id="{E713E492-0355-488E-87C2-92A8CDF199C8}"/>
              </a:ext>
            </a:extLst>
          </p:cNvPr>
          <p:cNvPicPr>
            <a:picLocks xmlns:a="http://schemas.openxmlformats.org/drawingml/2006/main" noChangeAspect="1"/>
          </p:cNvPicPr>
          <p:nvPr/>
        </p:nvPicPr>
        <p:blipFill>
          <a:blip xmlns:r="http://schemas.openxmlformats.org/officeDocument/2006/relationships" xmlns:a="http://schemas.openxmlformats.org/drawingml/2006/main" r:embed="R76bb246a4064469b"/>
          <a:srcRect xmlns:a="http://schemas.openxmlformats.org/drawingml/2006/main" l="0" t="6589" r="0" b="6589"/>
          <a:stretch xmlns:a="http://schemas.openxmlformats.org/drawingml/2006/main">
            <a:fillRect l="0" t="0" r="0" b="0"/>
          </a:stretch>
        </p:blipFill>
        <p:spPr>
          <a:xfrm xmlns:a="http://schemas.openxmlformats.org/drawingml/2006/main">
            <a:off x="571500" y="1809750"/>
            <a:ext cx="6143625" cy="4000500"/>
          </a:xfrm>
          <a:prstGeom xmlns:a="http://schemas.openxmlformats.org/drawingml/2006/main" prst="rect">
            <a:avLst/>
          </a:prstGeom>
        </p:spPr>
      </p:pic>
      <p:sp>
        <p:nvSpPr>
          <p:cNvPr id="7" name="The strongest measure of leadership ">
            <a:extLst xmlns:a="http://schemas.openxmlformats.org/drawingml/2006/main">
              <a:ext uri="{FF2B5EF4-FFF2-40B4-BE49-F238E27FC236}">
                <a16:creationId xmlns:a16="http://schemas.microsoft.com/office/drawing/2014/main" id="{960244A1-DC94-4E09-ABF5-0EB8D80D7948}"/>
              </a:ext>
            </a:extLst>
          </p:cNvPr>
          <p:cNvSpPr>
            <a:spLocks xmlns:a="http://schemas.openxmlformats.org/drawingml/2006/main" noGrp="1"/>
          </p:cNvSpPr>
          <p:nvPr/>
        </p:nvSpPr>
        <p:spPr>
          <a:xfrm xmlns:a="http://schemas.openxmlformats.org/drawingml/2006/main">
            <a:off x="7191375" y="1828800"/>
            <a:ext cx="4286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63D35"/>
                </a:solidFill>
                <a:latin typeface="Georgia"/>
                <a:ea typeface="Georgia"/>
                <a:cs typeface="Georgia"/>
              </a:defRPr>
            </a:defPPr>
          </a:lstStyle>
          <a:p xmlns:a="http://schemas.openxmlformats.org/drawingml/2006/main">
            <a:pPr>
              <a:defRPr sz="2175" b="0">
                <a:solidFill>
                  <a:srgbClr val="163D35"/>
                </a:solidFill>
                <a:latin typeface="Georgia"/>
                <a:ea typeface="Georgia"/>
                <a:cs typeface="Georgia"/>
              </a:defRPr>
            </a:pPr>
            <a:r>
              <a:rPr sz="2175" b="0">
                <a:solidFill>
                  <a:srgbClr val="163D35"/>
                </a:solidFill>
                <a:latin typeface="Georgia"/>
                <a:ea typeface="Georgia"/>
                <a:cs typeface="Georgia"/>
              </a:rPr>
              <a:t>The strongest measure of leadership is who advances next.</a:t>
            </a:r>
          </a:p>
        </p:txBody>
      </p:sp>
      <p:sp>
        <p:nvSpPr>
          <p:cNvPr id="8" name="">
            <a:extLst xmlns:a="http://schemas.openxmlformats.org/drawingml/2006/main">
              <a:ext uri="{FF2B5EF4-FFF2-40B4-BE49-F238E27FC236}">
                <a16:creationId xmlns:a16="http://schemas.microsoft.com/office/drawing/2014/main" id="{94C38361-400C-4DFF-A546-5ED623AD5EEA}"/>
              </a:ext>
            </a:extLst>
          </p:cNvPr>
          <p:cNvSpPr>
            <a:spLocks xmlns:a="http://schemas.openxmlformats.org/drawingml/2006/main" noGrp="1"/>
          </p:cNvSpPr>
          <p:nvPr/>
        </p:nvSpPr>
        <p:spPr>
          <a:xfrm xmlns:a="http://schemas.openxmlformats.org/drawingml/2006/main">
            <a:off x="7191375" y="2733675"/>
            <a:ext cx="1524000" cy="28575"/>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9" name="FAIRMONT DUBAI&#10;20+ managers, chefs a">
            <a:extLst xmlns:a="http://schemas.openxmlformats.org/drawingml/2006/main">
              <a:ext uri="{FF2B5EF4-FFF2-40B4-BE49-F238E27FC236}">
                <a16:creationId xmlns:a16="http://schemas.microsoft.com/office/drawing/2014/main" id="{CD6B425B-24A2-49AC-991E-03CC486C569E}"/>
              </a:ext>
            </a:extLst>
          </p:cNvPr>
          <p:cNvSpPr>
            <a:spLocks xmlns:a="http://schemas.openxmlformats.org/drawingml/2006/main" noGrp="1"/>
          </p:cNvSpPr>
          <p:nvPr/>
        </p:nvSpPr>
        <p:spPr>
          <a:xfrm xmlns:a="http://schemas.openxmlformats.org/drawingml/2006/main">
            <a:off x="7191375" y="3067050"/>
            <a:ext cx="4238625" cy="2400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102B31"/>
                </a:solidFill>
                <a:latin typeface="Calibri"/>
                <a:ea typeface="Calibri"/>
                <a:cs typeface="Calibri"/>
              </a:defRPr>
            </a:defPPr>
          </a:lstStyle>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FAIRMONT DUBAI</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20+ managers, chefs and colleagues promoted</a:t>
            </a:r>
          </a:p>
          <a:p xmlns:a="http://schemas.openxmlformats.org/drawingml/2006/main">
            <a:r>
              <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A reference reports 70% of leaders internally promoted</a:t>
            </a:r>
          </a:p>
          <a:p xmlns:a="http://schemas.openxmlformats.org/drawingml/2006/main">
            <a:r>
              <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One-year entry-level culinary program; five Thai colleagues later progressed to international roles</a:t>
            </a:r>
          </a:p>
          <a:p xmlns:a="http://schemas.openxmlformats.org/drawingml/2006/main">
            <a:r>
              <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Regular in-house “Iron Chef” sessions turned standards into practical coaching</a:t>
            </a:r>
          </a:p>
        </p:txBody>
      </p:sp>
      <p:sp>
        <p:nvSpPr>
          <p:cNvPr id="10" name="“One of the main reasons why I am in">
            <a:extLst xmlns:a="http://schemas.openxmlformats.org/drawingml/2006/main">
              <a:ext uri="{FF2B5EF4-FFF2-40B4-BE49-F238E27FC236}">
                <a16:creationId xmlns:a16="http://schemas.microsoft.com/office/drawing/2014/main" id="{7BBDFEB6-8973-4B65-8466-FE8425DDC8CB}"/>
              </a:ext>
            </a:extLst>
          </p:cNvPr>
          <p:cNvSpPr>
            <a:spLocks xmlns:a="http://schemas.openxmlformats.org/drawingml/2006/main" noGrp="1"/>
          </p:cNvSpPr>
          <p:nvPr/>
        </p:nvSpPr>
        <p:spPr>
          <a:xfrm xmlns:a="http://schemas.openxmlformats.org/drawingml/2006/main">
            <a:off x="7191375" y="5495925"/>
            <a:ext cx="423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86645"/>
                </a:solidFill>
                <a:latin typeface="Georgia"/>
                <a:ea typeface="Georgia"/>
                <a:cs typeface="Georgia"/>
              </a:defRPr>
            </a:defPPr>
          </a:lstStyle>
          <a:p xmlns:a="http://schemas.openxmlformats.org/drawingml/2006/main">
            <a:pPr>
              <a:defRPr sz="1350" b="0">
                <a:solidFill>
                  <a:srgbClr val="B86645"/>
                </a:solidFill>
                <a:latin typeface="Georgia"/>
                <a:ea typeface="Georgia"/>
                <a:cs typeface="Georgia"/>
              </a:defRPr>
            </a:pPr>
            <a:r>
              <a:rPr sz="1350" b="0">
                <a:solidFill>
                  <a:srgbClr val="B86645"/>
                </a:solidFill>
                <a:latin typeface="Georgia"/>
                <a:ea typeface="Georgia"/>
                <a:cs typeface="Georgia"/>
              </a:rPr>
              <a:t>“One of the main reasons why I am inspired to work every day is because of Chef Duff.”</a:t>
            </a:r>
          </a:p>
        </p:txBody>
      </p:sp>
      <p:sp>
        <p:nvSpPr>
          <p:cNvPr id="11" name="Fairmont Dubai culinary colleague, q">
            <a:extLst xmlns:a="http://schemas.openxmlformats.org/drawingml/2006/main">
              <a:ext uri="{FF2B5EF4-FFF2-40B4-BE49-F238E27FC236}">
                <a16:creationId xmlns:a16="http://schemas.microsoft.com/office/drawing/2014/main" id="{E5D3C9C5-E15F-49A3-960C-E572B0DBA8FA}"/>
              </a:ext>
            </a:extLst>
          </p:cNvPr>
          <p:cNvSpPr>
            <a:spLocks xmlns:a="http://schemas.openxmlformats.org/drawingml/2006/main" noGrp="1"/>
          </p:cNvSpPr>
          <p:nvPr/>
        </p:nvSpPr>
        <p:spPr>
          <a:xfrm xmlns:a="http://schemas.openxmlformats.org/drawingml/2006/main">
            <a:off x="7191375" y="6181725"/>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75" b="0">
                <a:solidFill>
                  <a:srgbClr val="496064"/>
                </a:solidFill>
                <a:latin typeface="Calibri"/>
                <a:ea typeface="Calibri"/>
                <a:cs typeface="Calibri"/>
              </a:defRPr>
            </a:defPPr>
          </a:lstStyle>
          <a:p xmlns:a="http://schemas.openxmlformats.org/drawingml/2006/main">
            <a:pPr>
              <a:defRPr sz="975" b="0">
                <a:solidFill>
                  <a:srgbClr val="496064"/>
                </a:solidFill>
                <a:latin typeface="Calibri"/>
                <a:ea typeface="Calibri"/>
                <a:cs typeface="Calibri"/>
              </a:defRPr>
            </a:pPr>
            <a:r>
              <a:rPr sz="975" b="0">
                <a:solidFill>
                  <a:srgbClr val="496064"/>
                </a:solidFill>
                <a:latin typeface="Calibri"/>
                <a:ea typeface="Calibri"/>
                <a:cs typeface="Calibri"/>
              </a:rPr>
              <a:t>Fairmont Dubai culinary colleague, quoted in Girlie Datar-Abellana’s testimonial</a:t>
            </a:r>
          </a:p>
        </p:txBody>
      </p:sp>
    </p:spTree>
    <p:extLst>
      <p:ext uri="{BB962C8B-B14F-4D97-AF65-F5344CB8AC3E}">
        <p14:creationId xmlns:p14="http://schemas.microsoft.com/office/powerpoint/2010/main" val="1216774042"/>
      </p:ext>
    </p:extLst>
  </p:cSld>
</p:sld>
</file>

<file path=ppt/slides/slide12.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C9DFC31-0D91-42DC-ABA8-74FAE02EC677}"/>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TRUCTURED LEARNING">
            <a:extLst xmlns:a="http://schemas.openxmlformats.org/drawingml/2006/main">
              <a:ext uri="{FF2B5EF4-FFF2-40B4-BE49-F238E27FC236}">
                <a16:creationId xmlns:a16="http://schemas.microsoft.com/office/drawing/2014/main" id="{BA262448-2E6A-4514-B69D-FA1F11A78235}"/>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STRUCTURED LEARNING</a:t>
            </a:r>
          </a:p>
        </p:txBody>
      </p:sp>
      <p:sp>
        <p:nvSpPr>
          <p:cNvPr id="3" name="Training designed to outlast the ind">
            <a:extLst xmlns:a="http://schemas.openxmlformats.org/drawingml/2006/main">
              <a:ext uri="{FF2B5EF4-FFF2-40B4-BE49-F238E27FC236}">
                <a16:creationId xmlns:a16="http://schemas.microsoft.com/office/drawing/2014/main" id="{99AFAF89-F50C-476A-99FB-627DDF24699D}"/>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Training designed to outlast the individual chef</a:t>
            </a:r>
          </a:p>
        </p:txBody>
      </p:sp>
      <p:sp>
        <p:nvSpPr>
          <p:cNvPr id="4" name="CHEF PATRICK DUFF">
            <a:extLst xmlns:a="http://schemas.openxmlformats.org/drawingml/2006/main">
              <a:ext uri="{FF2B5EF4-FFF2-40B4-BE49-F238E27FC236}">
                <a16:creationId xmlns:a16="http://schemas.microsoft.com/office/drawing/2014/main" id="{0180715E-5D25-4481-815B-6D994CD22B9F}"/>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2">
            <a:extLst xmlns:a="http://schemas.openxmlformats.org/drawingml/2006/main">
              <a:ext uri="{FF2B5EF4-FFF2-40B4-BE49-F238E27FC236}">
                <a16:creationId xmlns:a16="http://schemas.microsoft.com/office/drawing/2014/main" id="{44717CC6-2392-4D2A-9A7D-560F51603465}"/>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12</a:t>
            </a:r>
          </a:p>
        </p:txBody>
      </p:sp>
      <p:sp>
        <p:nvSpPr>
          <p:cNvPr id="6" name="ONE-YEAR ENTRY-LEVEL CULINARY PROGRA">
            <a:extLst xmlns:a="http://schemas.openxmlformats.org/drawingml/2006/main">
              <a:ext uri="{FF2B5EF4-FFF2-40B4-BE49-F238E27FC236}">
                <a16:creationId xmlns:a16="http://schemas.microsoft.com/office/drawing/2014/main" id="{10A3FB6D-1C26-4E1F-8580-2C7AD15AD793}"/>
              </a:ext>
            </a:extLst>
          </p:cNvPr>
          <p:cNvSpPr>
            <a:spLocks xmlns:a="http://schemas.openxmlformats.org/drawingml/2006/main" noGrp="1"/>
          </p:cNvSpPr>
          <p:nvPr/>
        </p:nvSpPr>
        <p:spPr>
          <a:xfrm xmlns:a="http://schemas.openxmlformats.org/drawingml/2006/main">
            <a:off x="571500" y="1714500"/>
            <a:ext cx="5334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C9A266"/>
                </a:solidFill>
                <a:latin typeface="Calibri"/>
                <a:ea typeface="Calibri"/>
                <a:cs typeface="Calibri"/>
              </a:defRPr>
            </a:defPPr>
          </a:lstStyle>
          <a:p xmlns:a="http://schemas.openxmlformats.org/drawingml/2006/main">
            <a:pPr>
              <a:defRPr sz="1350" b="1">
                <a:solidFill>
                  <a:srgbClr val="C9A266"/>
                </a:solidFill>
                <a:latin typeface="Calibri"/>
                <a:ea typeface="Calibri"/>
                <a:cs typeface="Calibri"/>
              </a:defRPr>
            </a:pPr>
            <a:r>
              <a:rPr sz="1350" b="1">
                <a:solidFill>
                  <a:srgbClr val="C9A266"/>
                </a:solidFill>
                <a:latin typeface="Calibri"/>
                <a:ea typeface="Calibri"/>
                <a:cs typeface="Calibri"/>
              </a:rPr>
              <a:t>ONE-YEAR ENTRY-LEVEL CULINARY PROGRAM</a:t>
            </a:r>
          </a:p>
        </p:txBody>
      </p:sp>
      <p:sp>
        <p:nvSpPr>
          <p:cNvPr id="7" name="Created in Dubai to build practical ">
            <a:extLst xmlns:a="http://schemas.openxmlformats.org/drawingml/2006/main">
              <a:ext uri="{FF2B5EF4-FFF2-40B4-BE49-F238E27FC236}">
                <a16:creationId xmlns:a16="http://schemas.microsoft.com/office/drawing/2014/main" id="{62D85BED-E482-4454-A84C-F5C10A081CAF}"/>
              </a:ext>
            </a:extLst>
          </p:cNvPr>
          <p:cNvSpPr>
            <a:spLocks xmlns:a="http://schemas.openxmlformats.org/drawingml/2006/main" noGrp="1"/>
          </p:cNvSpPr>
          <p:nvPr/>
        </p:nvSpPr>
        <p:spPr>
          <a:xfrm xmlns:a="http://schemas.openxmlformats.org/drawingml/2006/main">
            <a:off x="571500" y="2181225"/>
            <a:ext cx="57150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F5F0E5"/>
                </a:solidFill>
                <a:latin typeface="Georgia"/>
                <a:ea typeface="Georgia"/>
                <a:cs typeface="Georgia"/>
              </a:defRPr>
            </a:defPPr>
          </a:lstStyle>
          <a:p xmlns:a="http://schemas.openxmlformats.org/drawingml/2006/main">
            <a:pPr>
              <a:defRPr sz="2250" b="0">
                <a:solidFill>
                  <a:srgbClr val="F5F0E5"/>
                </a:solidFill>
                <a:latin typeface="Georgia"/>
                <a:ea typeface="Georgia"/>
                <a:cs typeface="Georgia"/>
              </a:defRPr>
            </a:pPr>
            <a:r>
              <a:rPr sz="2250" b="0">
                <a:solidFill>
                  <a:srgbClr val="F5F0E5"/>
                </a:solidFill>
                <a:latin typeface="Georgia"/>
                <a:ea typeface="Georgia"/>
                <a:cs typeface="Georgia"/>
              </a:rPr>
              <a:t>Created in Dubai to build practical skill, confidence and accountability through structured learning.</a:t>
            </a:r>
          </a:p>
        </p:txBody>
      </p:sp>
      <p:sp>
        <p:nvSpPr>
          <p:cNvPr id="8" name="">
            <a:extLst xmlns:a="http://schemas.openxmlformats.org/drawingml/2006/main">
              <a:ext uri="{FF2B5EF4-FFF2-40B4-BE49-F238E27FC236}">
                <a16:creationId xmlns:a16="http://schemas.microsoft.com/office/drawing/2014/main" id="{29F4A19C-F4F6-4859-BD43-CB2F37994A76}"/>
              </a:ext>
            </a:extLst>
          </p:cNvPr>
          <p:cNvSpPr>
            <a:spLocks xmlns:a="http://schemas.openxmlformats.org/drawingml/2006/main" noGrp="1"/>
          </p:cNvSpPr>
          <p:nvPr/>
        </p:nvSpPr>
        <p:spPr>
          <a:xfrm xmlns:a="http://schemas.openxmlformats.org/drawingml/2006/main">
            <a:off x="571500" y="3476625"/>
            <a:ext cx="1104900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9" name="0-90 DAYS">
            <a:extLst xmlns:a="http://schemas.openxmlformats.org/drawingml/2006/main">
              <a:ext uri="{FF2B5EF4-FFF2-40B4-BE49-F238E27FC236}">
                <a16:creationId xmlns:a16="http://schemas.microsoft.com/office/drawing/2014/main" id="{BFA218B2-C86E-4967-A3B8-B39E7C48B9CC}"/>
              </a:ext>
            </a:extLst>
          </p:cNvPr>
          <p:cNvSpPr>
            <a:spLocks xmlns:a="http://schemas.openxmlformats.org/drawingml/2006/main" noGrp="1"/>
          </p:cNvSpPr>
          <p:nvPr/>
        </p:nvSpPr>
        <p:spPr>
          <a:xfrm xmlns:a="http://schemas.openxmlformats.org/drawingml/2006/main">
            <a:off x="571500"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0-90 DAYS</a:t>
            </a:r>
          </a:p>
        </p:txBody>
      </p:sp>
      <p:sp>
        <p:nvSpPr>
          <p:cNvPr id="10" name="Induction, shadowing, clear objectiv">
            <a:extLst xmlns:a="http://schemas.openxmlformats.org/drawingml/2006/main">
              <a:ext uri="{FF2B5EF4-FFF2-40B4-BE49-F238E27FC236}">
                <a16:creationId xmlns:a16="http://schemas.microsoft.com/office/drawing/2014/main" id="{4AC79C42-1719-4C31-9D06-981CD58DAC38}"/>
              </a:ext>
            </a:extLst>
          </p:cNvPr>
          <p:cNvSpPr>
            <a:spLocks xmlns:a="http://schemas.openxmlformats.org/drawingml/2006/main" noGrp="1"/>
          </p:cNvSpPr>
          <p:nvPr/>
        </p:nvSpPr>
        <p:spPr>
          <a:xfrm xmlns:a="http://schemas.openxmlformats.org/drawingml/2006/main">
            <a:off x="571500"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Induction, shadowing, clear objectives and practical assessment</a:t>
            </a:r>
          </a:p>
        </p:txBody>
      </p:sp>
      <p:sp>
        <p:nvSpPr>
          <p:cNvPr id="11" name="SKILL ROTATION">
            <a:extLst xmlns:a="http://schemas.openxmlformats.org/drawingml/2006/main">
              <a:ext uri="{FF2B5EF4-FFF2-40B4-BE49-F238E27FC236}">
                <a16:creationId xmlns:a16="http://schemas.microsoft.com/office/drawing/2014/main" id="{05A4DC69-4B3B-4A56-98B3-1E921634670A}"/>
              </a:ext>
            </a:extLst>
          </p:cNvPr>
          <p:cNvSpPr>
            <a:spLocks xmlns:a="http://schemas.openxmlformats.org/drawingml/2006/main" noGrp="1"/>
          </p:cNvSpPr>
          <p:nvPr/>
        </p:nvSpPr>
        <p:spPr>
          <a:xfrm xmlns:a="http://schemas.openxmlformats.org/drawingml/2006/main">
            <a:off x="3381375"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SKILL ROTATION</a:t>
            </a:r>
          </a:p>
        </p:txBody>
      </p:sp>
      <p:sp>
        <p:nvSpPr>
          <p:cNvPr id="12" name="Core techniques, outlet exposure and">
            <a:extLst xmlns:a="http://schemas.openxmlformats.org/drawingml/2006/main">
              <a:ext uri="{FF2B5EF4-FFF2-40B4-BE49-F238E27FC236}">
                <a16:creationId xmlns:a16="http://schemas.microsoft.com/office/drawing/2014/main" id="{375B1CB2-97ED-4A0B-965B-B4EF47D9605C}"/>
              </a:ext>
            </a:extLst>
          </p:cNvPr>
          <p:cNvSpPr>
            <a:spLocks xmlns:a="http://schemas.openxmlformats.org/drawingml/2006/main" noGrp="1"/>
          </p:cNvSpPr>
          <p:nvPr/>
        </p:nvSpPr>
        <p:spPr>
          <a:xfrm xmlns:a="http://schemas.openxmlformats.org/drawingml/2006/main">
            <a:off x="3381375"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Core techniques, outlet exposure and cross-training</a:t>
            </a:r>
          </a:p>
        </p:txBody>
      </p:sp>
      <p:sp>
        <p:nvSpPr>
          <p:cNvPr id="13" name="SUPERVISORY DEPTH">
            <a:extLst xmlns:a="http://schemas.openxmlformats.org/drawingml/2006/main">
              <a:ext uri="{FF2B5EF4-FFF2-40B4-BE49-F238E27FC236}">
                <a16:creationId xmlns:a16="http://schemas.microsoft.com/office/drawing/2014/main" id="{5F3165BB-B94D-4C58-866C-204FB582B977}"/>
              </a:ext>
            </a:extLst>
          </p:cNvPr>
          <p:cNvSpPr>
            <a:spLocks xmlns:a="http://schemas.openxmlformats.org/drawingml/2006/main" noGrp="1"/>
          </p:cNvSpPr>
          <p:nvPr/>
        </p:nvSpPr>
        <p:spPr>
          <a:xfrm xmlns:a="http://schemas.openxmlformats.org/drawingml/2006/main">
            <a:off x="6191250"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SUPERVISORY DEPTH</a:t>
            </a:r>
          </a:p>
        </p:txBody>
      </p:sp>
      <p:sp>
        <p:nvSpPr>
          <p:cNvPr id="14" name="Coaching, feedback and first leaders">
            <a:extLst xmlns:a="http://schemas.openxmlformats.org/drawingml/2006/main">
              <a:ext uri="{FF2B5EF4-FFF2-40B4-BE49-F238E27FC236}">
                <a16:creationId xmlns:a16="http://schemas.microsoft.com/office/drawing/2014/main" id="{99BC2E20-7DD2-4E27-80D2-EA22E1865597}"/>
              </a:ext>
            </a:extLst>
          </p:cNvPr>
          <p:cNvSpPr>
            <a:spLocks xmlns:a="http://schemas.openxmlformats.org/drawingml/2006/main" noGrp="1"/>
          </p:cNvSpPr>
          <p:nvPr/>
        </p:nvSpPr>
        <p:spPr>
          <a:xfrm xmlns:a="http://schemas.openxmlformats.org/drawingml/2006/main">
            <a:off x="6191250"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Coaching, feedback and first leadership responsibility</a:t>
            </a:r>
          </a:p>
        </p:txBody>
      </p:sp>
      <p:sp>
        <p:nvSpPr>
          <p:cNvPr id="15" name="COMPETITION READY">
            <a:extLst xmlns:a="http://schemas.openxmlformats.org/drawingml/2006/main">
              <a:ext uri="{FF2B5EF4-FFF2-40B4-BE49-F238E27FC236}">
                <a16:creationId xmlns:a16="http://schemas.microsoft.com/office/drawing/2014/main" id="{4154B9BF-93E0-4FB3-A655-7B4E867907CC}"/>
              </a:ext>
            </a:extLst>
          </p:cNvPr>
          <p:cNvSpPr>
            <a:spLocks xmlns:a="http://schemas.openxmlformats.org/drawingml/2006/main" noGrp="1"/>
          </p:cNvSpPr>
          <p:nvPr/>
        </p:nvSpPr>
        <p:spPr>
          <a:xfrm xmlns:a="http://schemas.openxmlformats.org/drawingml/2006/main">
            <a:off x="9001125"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COMPETITION READY</a:t>
            </a:r>
          </a:p>
        </p:txBody>
      </p:sp>
      <p:sp>
        <p:nvSpPr>
          <p:cNvPr id="16" name="Internal challenges and sanctioned c">
            <a:extLst xmlns:a="http://schemas.openxmlformats.org/drawingml/2006/main">
              <a:ext uri="{FF2B5EF4-FFF2-40B4-BE49-F238E27FC236}">
                <a16:creationId xmlns:a16="http://schemas.microsoft.com/office/drawing/2014/main" id="{E65FF593-F171-4571-895F-A88ACE59ADCF}"/>
              </a:ext>
            </a:extLst>
          </p:cNvPr>
          <p:cNvSpPr>
            <a:spLocks xmlns:a="http://schemas.openxmlformats.org/drawingml/2006/main" noGrp="1"/>
          </p:cNvSpPr>
          <p:nvPr/>
        </p:nvSpPr>
        <p:spPr>
          <a:xfrm xmlns:a="http://schemas.openxmlformats.org/drawingml/2006/main">
            <a:off x="9001125"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Internal challenges and sanctioned competition preparation</a:t>
            </a:r>
          </a:p>
        </p:txBody>
      </p:sp>
      <p:sp>
        <p:nvSpPr>
          <p:cNvPr id="17" name="">
            <a:extLst xmlns:a="http://schemas.openxmlformats.org/drawingml/2006/main">
              <a:ext uri="{FF2B5EF4-FFF2-40B4-BE49-F238E27FC236}">
                <a16:creationId xmlns:a16="http://schemas.microsoft.com/office/drawing/2014/main" id="{5F5E145F-59CD-4FA5-B774-0CC67033A119}"/>
              </a:ext>
            </a:extLst>
          </p:cNvPr>
          <p:cNvSpPr>
            <a:spLocks xmlns:a="http://schemas.openxmlformats.org/drawingml/2006/main" noGrp="1"/>
          </p:cNvSpPr>
          <p:nvPr/>
        </p:nvSpPr>
        <p:spPr>
          <a:xfrm xmlns:a="http://schemas.openxmlformats.org/drawingml/2006/main">
            <a:off x="571500" y="5219700"/>
            <a:ext cx="11049000" cy="74295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8" name="5">
            <a:extLst xmlns:a="http://schemas.openxmlformats.org/drawingml/2006/main">
              <a:ext uri="{FF2B5EF4-FFF2-40B4-BE49-F238E27FC236}">
                <a16:creationId xmlns:a16="http://schemas.microsoft.com/office/drawing/2014/main" id="{C8B02FC5-6944-4248-82A6-A84951F415EA}"/>
              </a:ext>
            </a:extLst>
          </p:cNvPr>
          <p:cNvSpPr>
            <a:spLocks xmlns:a="http://schemas.openxmlformats.org/drawingml/2006/main" noGrp="1"/>
          </p:cNvSpPr>
          <p:nvPr/>
        </p:nvSpPr>
        <p:spPr>
          <a:xfrm xmlns:a="http://schemas.openxmlformats.org/drawingml/2006/main">
            <a:off x="742950" y="528637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450" b="0">
                <a:solidFill>
                  <a:srgbClr val="C9A266"/>
                </a:solidFill>
                <a:latin typeface="Georgia"/>
                <a:ea typeface="Georgia"/>
                <a:cs typeface="Georgia"/>
              </a:defRPr>
            </a:defPPr>
          </a:lstStyle>
          <a:p xmlns:a="http://schemas.openxmlformats.org/drawingml/2006/main">
            <a:pPr>
              <a:defRPr sz="3450" b="0">
                <a:solidFill>
                  <a:srgbClr val="C9A266"/>
                </a:solidFill>
                <a:latin typeface="Georgia"/>
                <a:ea typeface="Georgia"/>
                <a:cs typeface="Georgia"/>
              </a:defRPr>
            </a:pPr>
            <a:r>
              <a:rPr sz="3450" b="0">
                <a:solidFill>
                  <a:srgbClr val="C9A266"/>
                </a:solidFill>
                <a:latin typeface="Georgia"/>
                <a:ea typeface="Georgia"/>
                <a:cs typeface="Georgia"/>
              </a:rPr>
              <a:t>5</a:t>
            </a:r>
          </a:p>
        </p:txBody>
      </p:sp>
      <p:sp>
        <p:nvSpPr>
          <p:cNvPr id="19" name="Thai colleagues later progressed to ">
            <a:extLst xmlns:a="http://schemas.openxmlformats.org/drawingml/2006/main">
              <a:ext uri="{FF2B5EF4-FFF2-40B4-BE49-F238E27FC236}">
                <a16:creationId xmlns:a16="http://schemas.microsoft.com/office/drawing/2014/main" id="{8616BC16-748E-4978-AEE4-1F7179F60E84}"/>
              </a:ext>
            </a:extLst>
          </p:cNvPr>
          <p:cNvSpPr>
            <a:spLocks xmlns:a="http://schemas.openxmlformats.org/drawingml/2006/main" noGrp="1"/>
          </p:cNvSpPr>
          <p:nvPr/>
        </p:nvSpPr>
        <p:spPr>
          <a:xfrm xmlns:a="http://schemas.openxmlformats.org/drawingml/2006/main">
            <a:off x="1571625" y="5343525"/>
            <a:ext cx="5572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F5F0E5"/>
                </a:solidFill>
                <a:latin typeface="Georgia"/>
                <a:ea typeface="Georgia"/>
                <a:cs typeface="Georgia"/>
              </a:defRPr>
            </a:defPPr>
          </a:lstStyle>
          <a:p xmlns:a="http://schemas.openxmlformats.org/drawingml/2006/main">
            <a:pPr>
              <a:defRPr sz="1650" b="0">
                <a:solidFill>
                  <a:srgbClr val="F5F0E5"/>
                </a:solidFill>
                <a:latin typeface="Georgia"/>
                <a:ea typeface="Georgia"/>
                <a:cs typeface="Georgia"/>
              </a:defRPr>
            </a:pPr>
            <a:r>
              <a:rPr sz="1650" b="0">
                <a:solidFill>
                  <a:srgbClr val="F5F0E5"/>
                </a:solidFill>
                <a:latin typeface="Georgia"/>
                <a:ea typeface="Georgia"/>
                <a:cs typeface="Georgia"/>
              </a:rPr>
              <a:t>Thai colleagues later progressed to international roles with different companies.</a:t>
            </a:r>
          </a:p>
        </p:txBody>
      </p:sp>
      <p:sp>
        <p:nvSpPr>
          <p:cNvPr id="20" name="The team also received Presidential ">
            <a:extLst xmlns:a="http://schemas.openxmlformats.org/drawingml/2006/main">
              <a:ext uri="{FF2B5EF4-FFF2-40B4-BE49-F238E27FC236}">
                <a16:creationId xmlns:a16="http://schemas.microsoft.com/office/drawing/2014/main" id="{7C127FBD-81EC-4514-9366-9F4C4BDBAF20}"/>
              </a:ext>
            </a:extLst>
          </p:cNvPr>
          <p:cNvSpPr>
            <a:spLocks xmlns:a="http://schemas.openxmlformats.org/drawingml/2006/main" noGrp="1"/>
          </p:cNvSpPr>
          <p:nvPr/>
        </p:nvSpPr>
        <p:spPr>
          <a:xfrm xmlns:a="http://schemas.openxmlformats.org/drawingml/2006/main">
            <a:off x="7572375" y="5343525"/>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F5F0E5"/>
                </a:solidFill>
                <a:latin typeface="Georgia"/>
                <a:ea typeface="Georgia"/>
                <a:cs typeface="Georgia"/>
              </a:defRPr>
            </a:defPPr>
          </a:lstStyle>
          <a:p xmlns:a="http://schemas.openxmlformats.org/drawingml/2006/main">
            <a:pPr>
              <a:defRPr sz="1575" b="0">
                <a:solidFill>
                  <a:srgbClr val="F5F0E5"/>
                </a:solidFill>
                <a:latin typeface="Georgia"/>
                <a:ea typeface="Georgia"/>
                <a:cs typeface="Georgia"/>
              </a:defRPr>
            </a:pPr>
            <a:r>
              <a:rPr sz="1575" b="0">
                <a:solidFill>
                  <a:srgbClr val="F5F0E5"/>
                </a:solidFill>
                <a:latin typeface="Georgia"/>
                <a:ea typeface="Georgia"/>
                <a:cs typeface="Georgia"/>
              </a:rPr>
              <a:t>The team also received Presidential Award recognition.</a:t>
            </a:r>
          </a:p>
        </p:txBody>
      </p:sp>
    </p:spTree>
    <p:extLst>
      <p:ext uri="{BB962C8B-B14F-4D97-AF65-F5344CB8AC3E}">
        <p14:creationId xmlns:p14="http://schemas.microsoft.com/office/powerpoint/2010/main" val="519064970"/>
      </p:ext>
    </p:extLst>
  </p:cSld>
</p:sld>
</file>

<file path=ppt/slides/slide13.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16DD55F-2696-41AB-B40E-3BD762F5778E}"/>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AWARDS AND CREDENTIALS">
            <a:extLst xmlns:a="http://schemas.openxmlformats.org/drawingml/2006/main">
              <a:ext uri="{FF2B5EF4-FFF2-40B4-BE49-F238E27FC236}">
                <a16:creationId xmlns:a16="http://schemas.microsoft.com/office/drawing/2014/main" id="{94572E5F-F23F-4E0E-87CD-31FD971366DD}"/>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AWARDS AND CREDENTIALS</a:t>
            </a:r>
          </a:p>
        </p:txBody>
      </p:sp>
      <p:sp>
        <p:nvSpPr>
          <p:cNvPr id="3" name="Professional standing backed by docu">
            <a:extLst xmlns:a="http://schemas.openxmlformats.org/drawingml/2006/main">
              <a:ext uri="{FF2B5EF4-FFF2-40B4-BE49-F238E27FC236}">
                <a16:creationId xmlns:a16="http://schemas.microsoft.com/office/drawing/2014/main" id="{191AD51B-8EC5-4C66-BB12-27343A7FC0BB}"/>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Professional standing backed by documented work</a:t>
            </a:r>
          </a:p>
        </p:txBody>
      </p:sp>
      <p:sp>
        <p:nvSpPr>
          <p:cNvPr id="4" name="CHEF PATRICK DUFF">
            <a:extLst xmlns:a="http://schemas.openxmlformats.org/drawingml/2006/main">
              <a:ext uri="{FF2B5EF4-FFF2-40B4-BE49-F238E27FC236}">
                <a16:creationId xmlns:a16="http://schemas.microsoft.com/office/drawing/2014/main" id="{7F6D9966-5A48-4BEC-AC6F-2A3F193C588C}"/>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3">
            <a:extLst xmlns:a="http://schemas.openxmlformats.org/drawingml/2006/main">
              <a:ext uri="{FF2B5EF4-FFF2-40B4-BE49-F238E27FC236}">
                <a16:creationId xmlns:a16="http://schemas.microsoft.com/office/drawing/2014/main" id="{F32339D8-6DCA-4848-A495-821D42215860}"/>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13</a:t>
            </a:r>
          </a:p>
        </p:txBody>
      </p:sp>
      <p:sp>
        <p:nvSpPr>
          <p:cNvPr id="6" name="50+">
            <a:extLst xmlns:a="http://schemas.openxmlformats.org/drawingml/2006/main">
              <a:ext uri="{FF2B5EF4-FFF2-40B4-BE49-F238E27FC236}">
                <a16:creationId xmlns:a16="http://schemas.microsoft.com/office/drawing/2014/main" id="{3DDFA76E-CDD2-4407-8BD4-4CE79F8CAB7D}"/>
              </a:ext>
            </a:extLst>
          </p:cNvPr>
          <p:cNvSpPr>
            <a:spLocks xmlns:a="http://schemas.openxmlformats.org/drawingml/2006/main" noGrp="1"/>
          </p:cNvSpPr>
          <p:nvPr/>
        </p:nvSpPr>
        <p:spPr>
          <a:xfrm xmlns:a="http://schemas.openxmlformats.org/drawingml/2006/main">
            <a:off x="571500" y="1752600"/>
            <a:ext cx="247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400" b="0">
                <a:solidFill>
                  <a:srgbClr val="163D35"/>
                </a:solidFill>
                <a:latin typeface="Georgia"/>
                <a:ea typeface="Georgia"/>
                <a:cs typeface="Georgia"/>
              </a:defRPr>
            </a:defPPr>
          </a:lstStyle>
          <a:p xmlns:a="http://schemas.openxmlformats.org/drawingml/2006/main">
            <a:pPr>
              <a:defRPr sz="5400" b="0">
                <a:solidFill>
                  <a:srgbClr val="163D35"/>
                </a:solidFill>
                <a:latin typeface="Georgia"/>
                <a:ea typeface="Georgia"/>
                <a:cs typeface="Georgia"/>
              </a:defRPr>
            </a:pPr>
            <a:r>
              <a:rPr sz="5400" b="0">
                <a:solidFill>
                  <a:srgbClr val="163D35"/>
                </a:solidFill>
                <a:latin typeface="Georgia"/>
                <a:ea typeface="Georgia"/>
                <a:cs typeface="Georgia"/>
              </a:rPr>
              <a:t>50+</a:t>
            </a:r>
          </a:p>
        </p:txBody>
      </p:sp>
      <p:sp>
        <p:nvSpPr>
          <p:cNvPr id="7" name="awards and medals with teams and ind">
            <a:extLst xmlns:a="http://schemas.openxmlformats.org/drawingml/2006/main">
              <a:ext uri="{FF2B5EF4-FFF2-40B4-BE49-F238E27FC236}">
                <a16:creationId xmlns:a16="http://schemas.microsoft.com/office/drawing/2014/main" id="{8A1FCD93-EA2F-4666-A613-18E3F052535F}"/>
              </a:ext>
            </a:extLst>
          </p:cNvPr>
          <p:cNvSpPr>
            <a:spLocks xmlns:a="http://schemas.openxmlformats.org/drawingml/2006/main" noGrp="1"/>
          </p:cNvSpPr>
          <p:nvPr/>
        </p:nvSpPr>
        <p:spPr>
          <a:xfrm xmlns:a="http://schemas.openxmlformats.org/drawingml/2006/main">
            <a:off x="571500" y="2638425"/>
            <a:ext cx="3333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02B31"/>
                </a:solidFill>
                <a:latin typeface="Calibri"/>
                <a:ea typeface="Calibri"/>
                <a:cs typeface="Calibri"/>
              </a:defRPr>
            </a:defPPr>
          </a:lstStyle>
          <a:p xmlns:a="http://schemas.openxmlformats.org/drawingml/2006/main">
            <a:pPr>
              <a:defRPr sz="1725" b="0">
                <a:solidFill>
                  <a:srgbClr val="102B31"/>
                </a:solidFill>
                <a:latin typeface="Calibri"/>
                <a:ea typeface="Calibri"/>
                <a:cs typeface="Calibri"/>
              </a:defRPr>
            </a:pPr>
            <a:r>
              <a:rPr sz="1725" b="0">
                <a:solidFill>
                  <a:srgbClr val="102B31"/>
                </a:solidFill>
                <a:latin typeface="Calibri"/>
                <a:ea typeface="Calibri"/>
                <a:cs typeface="Calibri"/>
              </a:rPr>
              <a:t>awards and medals with teams and individually</a:t>
            </a:r>
          </a:p>
        </p:txBody>
      </p:sp>
      <p:sp>
        <p:nvSpPr>
          <p:cNvPr id="8" name="15">
            <a:extLst xmlns:a="http://schemas.openxmlformats.org/drawingml/2006/main">
              <a:ext uri="{FF2B5EF4-FFF2-40B4-BE49-F238E27FC236}">
                <a16:creationId xmlns:a16="http://schemas.microsoft.com/office/drawing/2014/main" id="{1A06263D-D951-470B-993C-6F43357DD8F5}"/>
              </a:ext>
            </a:extLst>
          </p:cNvPr>
          <p:cNvSpPr>
            <a:spLocks xmlns:a="http://schemas.openxmlformats.org/drawingml/2006/main" noGrp="1"/>
          </p:cNvSpPr>
          <p:nvPr/>
        </p:nvSpPr>
        <p:spPr>
          <a:xfrm xmlns:a="http://schemas.openxmlformats.org/drawingml/2006/main">
            <a:off x="571500" y="3524250"/>
            <a:ext cx="1428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125" b="0">
                <a:solidFill>
                  <a:srgbClr val="B86645"/>
                </a:solidFill>
                <a:latin typeface="Georgia"/>
                <a:ea typeface="Georgia"/>
                <a:cs typeface="Georgia"/>
              </a:defRPr>
            </a:defPPr>
          </a:lstStyle>
          <a:p xmlns:a="http://schemas.openxmlformats.org/drawingml/2006/main">
            <a:pPr>
              <a:defRPr sz="4125" b="0">
                <a:solidFill>
                  <a:srgbClr val="B86645"/>
                </a:solidFill>
                <a:latin typeface="Georgia"/>
                <a:ea typeface="Georgia"/>
                <a:cs typeface="Georgia"/>
              </a:defRPr>
            </a:pPr>
            <a:r>
              <a:rPr sz="4125" b="0">
                <a:solidFill>
                  <a:srgbClr val="B86645"/>
                </a:solidFill>
                <a:latin typeface="Georgia"/>
                <a:ea typeface="Georgia"/>
                <a:cs typeface="Georgia"/>
              </a:rPr>
              <a:t>15</a:t>
            </a:r>
          </a:p>
        </p:txBody>
      </p:sp>
      <p:sp>
        <p:nvSpPr>
          <p:cNvPr id="9" name="solo medals">
            <a:extLst xmlns:a="http://schemas.openxmlformats.org/drawingml/2006/main">
              <a:ext uri="{FF2B5EF4-FFF2-40B4-BE49-F238E27FC236}">
                <a16:creationId xmlns:a16="http://schemas.microsoft.com/office/drawing/2014/main" id="{EFD554B4-12FC-4FF4-8C75-790B2FCAAE93}"/>
              </a:ext>
            </a:extLst>
          </p:cNvPr>
          <p:cNvSpPr>
            <a:spLocks xmlns:a="http://schemas.openxmlformats.org/drawingml/2006/main" noGrp="1"/>
          </p:cNvSpPr>
          <p:nvPr/>
        </p:nvSpPr>
        <p:spPr>
          <a:xfrm xmlns:a="http://schemas.openxmlformats.org/drawingml/2006/main">
            <a:off x="1619250" y="3705225"/>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02B31"/>
                </a:solidFill>
                <a:latin typeface="Georgia"/>
                <a:ea typeface="Georgia"/>
                <a:cs typeface="Georgia"/>
              </a:defRPr>
            </a:defPPr>
          </a:lstStyle>
          <a:p xmlns:a="http://schemas.openxmlformats.org/drawingml/2006/main">
            <a:pPr>
              <a:defRPr sz="1650" b="0">
                <a:solidFill>
                  <a:srgbClr val="102B31"/>
                </a:solidFill>
                <a:latin typeface="Georgia"/>
                <a:ea typeface="Georgia"/>
                <a:cs typeface="Georgia"/>
              </a:defRPr>
            </a:pPr>
            <a:r>
              <a:rPr sz="1650" b="0">
                <a:solidFill>
                  <a:srgbClr val="102B31"/>
                </a:solidFill>
                <a:latin typeface="Georgia"/>
                <a:ea typeface="Georgia"/>
                <a:cs typeface="Georgia"/>
              </a:rPr>
              <a:t>solo medals</a:t>
            </a:r>
          </a:p>
        </p:txBody>
      </p:sp>
      <p:sp>
        <p:nvSpPr>
          <p:cNvPr id="10" name="">
            <a:extLst xmlns:a="http://schemas.openxmlformats.org/drawingml/2006/main">
              <a:ext uri="{FF2B5EF4-FFF2-40B4-BE49-F238E27FC236}">
                <a16:creationId xmlns:a16="http://schemas.microsoft.com/office/drawing/2014/main" id="{8E388457-C933-4414-B473-401837A60E3E}"/>
              </a:ext>
            </a:extLst>
          </p:cNvPr>
          <p:cNvSpPr>
            <a:spLocks xmlns:a="http://schemas.openxmlformats.org/drawingml/2006/main" noGrp="1"/>
          </p:cNvSpPr>
          <p:nvPr/>
        </p:nvSpPr>
        <p:spPr>
          <a:xfrm xmlns:a="http://schemas.openxmlformats.org/drawingml/2006/main">
            <a:off x="4333875" y="1771650"/>
            <a:ext cx="19050" cy="3943350"/>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1" name="SELECTED DOCUMENTED RECOGNITION">
            <a:extLst xmlns:a="http://schemas.openxmlformats.org/drawingml/2006/main">
              <a:ext uri="{FF2B5EF4-FFF2-40B4-BE49-F238E27FC236}">
                <a16:creationId xmlns:a16="http://schemas.microsoft.com/office/drawing/2014/main" id="{DC0807C3-652A-43AC-9953-F1503637EE53}"/>
              </a:ext>
            </a:extLst>
          </p:cNvPr>
          <p:cNvSpPr>
            <a:spLocks xmlns:a="http://schemas.openxmlformats.org/drawingml/2006/main" noGrp="1"/>
          </p:cNvSpPr>
          <p:nvPr/>
        </p:nvSpPr>
        <p:spPr>
          <a:xfrm xmlns:a="http://schemas.openxmlformats.org/drawingml/2006/main">
            <a:off x="4762500" y="1771650"/>
            <a:ext cx="3714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SELECTED DOCUMENTED RECOGNITION</a:t>
            </a:r>
          </a:p>
        </p:txBody>
      </p:sp>
      <p:sp>
        <p:nvSpPr>
          <p:cNvPr id="12" name="American Culinary Federation&#10;Certifi">
            <a:extLst xmlns:a="http://schemas.openxmlformats.org/drawingml/2006/main">
              <a:ext uri="{FF2B5EF4-FFF2-40B4-BE49-F238E27FC236}">
                <a16:creationId xmlns:a16="http://schemas.microsoft.com/office/drawing/2014/main" id="{443D2B4D-3824-484F-8715-42CC347A42E8}"/>
              </a:ext>
            </a:extLst>
          </p:cNvPr>
          <p:cNvSpPr>
            <a:spLocks xmlns:a="http://schemas.openxmlformats.org/drawingml/2006/main" noGrp="1"/>
          </p:cNvSpPr>
          <p:nvPr/>
        </p:nvSpPr>
        <p:spPr>
          <a:xfrm xmlns:a="http://schemas.openxmlformats.org/drawingml/2006/main">
            <a:off x="4762500" y="2181225"/>
            <a:ext cx="3476625"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American Culinary Federation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Certified Executive Chef</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1995 Ice Carving Competition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First place</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1996 Annual Ice Carving Competition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Winner</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“Best Chef in St. Maarten”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Caribbean Culinary Association</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International culinary competition judge</a:t>
            </a:r>
          </a:p>
        </p:txBody>
      </p:sp>
      <p:sp>
        <p:nvSpPr>
          <p:cNvPr id="13" name="">
            <a:extLst xmlns:a="http://schemas.openxmlformats.org/drawingml/2006/main">
              <a:ext uri="{FF2B5EF4-FFF2-40B4-BE49-F238E27FC236}">
                <a16:creationId xmlns:a16="http://schemas.microsoft.com/office/drawing/2014/main" id="{249C589F-5A0B-4439-8D58-8A41F9202F48}"/>
              </a:ext>
            </a:extLst>
          </p:cNvPr>
          <p:cNvSpPr>
            <a:spLocks xmlns:a="http://schemas.openxmlformats.org/drawingml/2006/main" noGrp="1"/>
          </p:cNvSpPr>
          <p:nvPr/>
        </p:nvSpPr>
        <p:spPr>
          <a:xfrm xmlns:a="http://schemas.openxmlformats.org/drawingml/2006/main">
            <a:off x="8524875" y="1714500"/>
            <a:ext cx="3095625" cy="27813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14" name="">
            <a:extLst xmlns:a="http://schemas.openxmlformats.org/drawingml/2006/main">
              <a:ext uri="{FF2B5EF4-FFF2-40B4-BE49-F238E27FC236}">
                <a16:creationId xmlns:a16="http://schemas.microsoft.com/office/drawing/2014/main" id="{721A6B9F-C724-4BB4-BBDB-C1A87A927707}"/>
              </a:ext>
            </a:extLst>
          </p:cNvPr>
          <p:cNvPicPr>
            <a:picLocks xmlns:a="http://schemas.openxmlformats.org/drawingml/2006/main" noChangeAspect="1"/>
          </p:cNvPicPr>
          <p:nvPr/>
        </p:nvPicPr>
        <p:blipFill>
          <a:blip xmlns:r="http://schemas.openxmlformats.org/officeDocument/2006/relationships" xmlns:a="http://schemas.openxmlformats.org/drawingml/2006/main" r:embed="R4732a9242c5c46e1"/>
          <a:srcRect xmlns:a="http://schemas.openxmlformats.org/drawingml/2006/main" l="0" t="130" r="0" b="130"/>
          <a:stretch xmlns:a="http://schemas.openxmlformats.org/drawingml/2006/main">
            <a:fillRect l="0" t="0" r="0" b="0"/>
          </a:stretch>
        </p:blipFill>
        <p:spPr>
          <a:xfrm xmlns:a="http://schemas.openxmlformats.org/drawingml/2006/main">
            <a:off x="8667750" y="1857375"/>
            <a:ext cx="2809875" cy="1885950"/>
          </a:xfrm>
          <a:prstGeom xmlns:a="http://schemas.openxmlformats.org/drawingml/2006/main" prst="rect">
            <a:avLst/>
          </a:prstGeom>
        </p:spPr>
      </p:pic>
      <p:sp>
        <p:nvSpPr>
          <p:cNvPr id="15" name="Competition team, medals and ice-car">
            <a:extLst xmlns:a="http://schemas.openxmlformats.org/drawingml/2006/main">
              <a:ext uri="{FF2B5EF4-FFF2-40B4-BE49-F238E27FC236}">
                <a16:creationId xmlns:a16="http://schemas.microsoft.com/office/drawing/2014/main" id="{6D9B13DA-40BB-4306-8611-DF78352683EE}"/>
              </a:ext>
            </a:extLst>
          </p:cNvPr>
          <p:cNvSpPr>
            <a:spLocks xmlns:a="http://schemas.openxmlformats.org/drawingml/2006/main" noGrp="1"/>
          </p:cNvSpPr>
          <p:nvPr/>
        </p:nvSpPr>
        <p:spPr>
          <a:xfrm xmlns:a="http://schemas.openxmlformats.org/drawingml/2006/main">
            <a:off x="8667750" y="3895725"/>
            <a:ext cx="2809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163D35"/>
                </a:solidFill>
                <a:latin typeface="Georgia"/>
                <a:ea typeface="Georgia"/>
                <a:cs typeface="Georgia"/>
              </a:defRPr>
            </a:defPPr>
          </a:lstStyle>
          <a:p xmlns:a="http://schemas.openxmlformats.org/drawingml/2006/main">
            <a:pPr>
              <a:defRPr sz="1200" b="0">
                <a:solidFill>
                  <a:srgbClr val="163D35"/>
                </a:solidFill>
                <a:latin typeface="Georgia"/>
                <a:ea typeface="Georgia"/>
                <a:cs typeface="Georgia"/>
              </a:defRPr>
            </a:pPr>
            <a:r>
              <a:rPr sz="1200" b="0">
                <a:solidFill>
                  <a:srgbClr val="163D35"/>
                </a:solidFill>
                <a:latin typeface="Georgia"/>
                <a:ea typeface="Georgia"/>
                <a:cs typeface="Georgia"/>
              </a:rPr>
              <a:t>Competition team, medals and ice-carving display</a:t>
            </a:r>
          </a:p>
        </p:txBody>
      </p:sp>
      <p:sp>
        <p:nvSpPr>
          <p:cNvPr id="16" name="EXECUTIVE CHEF OF THE YEAR">
            <a:extLst xmlns:a="http://schemas.openxmlformats.org/drawingml/2006/main">
              <a:ext uri="{FF2B5EF4-FFF2-40B4-BE49-F238E27FC236}">
                <a16:creationId xmlns:a16="http://schemas.microsoft.com/office/drawing/2014/main" id="{91AA3FE8-08BC-4525-9B03-B1938F914FA5}"/>
              </a:ext>
            </a:extLst>
          </p:cNvPr>
          <p:cNvSpPr>
            <a:spLocks xmlns:a="http://schemas.openxmlformats.org/drawingml/2006/main" noGrp="1"/>
          </p:cNvSpPr>
          <p:nvPr/>
        </p:nvSpPr>
        <p:spPr>
          <a:xfrm xmlns:a="http://schemas.openxmlformats.org/drawingml/2006/main">
            <a:off x="8667750" y="4695825"/>
            <a:ext cx="2809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EXECUTIVE CHEF OF THE YEAR</a:t>
            </a:r>
          </a:p>
        </p:txBody>
      </p:sp>
      <p:sp>
        <p:nvSpPr>
          <p:cNvPr id="17" name="Nomination profile&#10;Patrick Duff, The">
            <a:extLst xmlns:a="http://schemas.openxmlformats.org/drawingml/2006/main">
              <a:ext uri="{FF2B5EF4-FFF2-40B4-BE49-F238E27FC236}">
                <a16:creationId xmlns:a16="http://schemas.microsoft.com/office/drawing/2014/main" id="{5B7E601D-1493-4D48-984D-A449C5091A38}"/>
              </a:ext>
            </a:extLst>
          </p:cNvPr>
          <p:cNvSpPr>
            <a:spLocks xmlns:a="http://schemas.openxmlformats.org/drawingml/2006/main" noGrp="1"/>
          </p:cNvSpPr>
          <p:nvPr/>
        </p:nvSpPr>
        <p:spPr>
          <a:xfrm xmlns:a="http://schemas.openxmlformats.org/drawingml/2006/main">
            <a:off x="8667750" y="4972050"/>
            <a:ext cx="28098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Georgia"/>
                <a:ea typeface="Georgia"/>
                <a:cs typeface="Georgia"/>
              </a:defRPr>
            </a:defPPr>
          </a:lstStyle>
          <a:p xmlns:a="http://schemas.openxmlformats.org/drawingml/2006/main">
            <a:pPr>
              <a:defRPr sz="1350" b="0">
                <a:solidFill>
                  <a:srgbClr val="102B31"/>
                </a:solidFill>
                <a:latin typeface="Georgia"/>
                <a:ea typeface="Georgia"/>
                <a:cs typeface="Georgia"/>
              </a:defRPr>
            </a:pPr>
            <a:r>
              <a:rPr sz="1350" b="0">
                <a:solidFill>
                  <a:srgbClr val="102B31"/>
                </a:solidFill>
                <a:latin typeface="Georgia"/>
                <a:ea typeface="Georgia"/>
                <a:cs typeface="Georgia"/>
              </a:rPr>
              <a:t>Nomination profile</a:t>
            </a:r>
          </a:p>
          <a:p xmlns:a="http://schemas.openxmlformats.org/drawingml/2006/main">
            <a:pPr>
              <a:defRPr sz="1350" b="0">
                <a:solidFill>
                  <a:srgbClr val="102B31"/>
                </a:solidFill>
                <a:latin typeface="Georgia"/>
                <a:ea typeface="Georgia"/>
                <a:cs typeface="Georgia"/>
              </a:defRPr>
            </a:pPr>
            <a:r>
              <a:rPr sz="1350" b="0">
                <a:solidFill>
                  <a:srgbClr val="102B31"/>
                </a:solidFill>
                <a:latin typeface="Georgia"/>
                <a:ea typeface="Georgia"/>
                <a:cs typeface="Georgia"/>
              </a:rPr>
              <a:t>Patrick Duff, The Fairmont Dubai</a:t>
            </a:r>
          </a:p>
        </p:txBody>
      </p:sp>
    </p:spTree>
    <p:extLst>
      <p:ext uri="{BB962C8B-B14F-4D97-AF65-F5344CB8AC3E}">
        <p14:creationId xmlns:p14="http://schemas.microsoft.com/office/powerpoint/2010/main" val="920161984"/>
      </p:ext>
    </p:extLst>
  </p:cSld>
</p:sld>
</file>

<file path=ppt/slides/slide14.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064754A-38FA-4926-B6BB-C45E773EAD3F}"/>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GUEST RELATIONSHIPS">
            <a:extLst xmlns:a="http://schemas.openxmlformats.org/drawingml/2006/main">
              <a:ext uri="{FF2B5EF4-FFF2-40B4-BE49-F238E27FC236}">
                <a16:creationId xmlns:a16="http://schemas.microsoft.com/office/drawing/2014/main" id="{2DFF5589-3C28-4665-9EFE-059C176ED5F7}"/>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GUEST RELATIONSHIPS</a:t>
            </a:r>
          </a:p>
        </p:txBody>
      </p:sp>
      <p:sp>
        <p:nvSpPr>
          <p:cNvPr id="3" name="The plate and the complete dining ex">
            <a:extLst xmlns:a="http://schemas.openxmlformats.org/drawingml/2006/main">
              <a:ext uri="{FF2B5EF4-FFF2-40B4-BE49-F238E27FC236}">
                <a16:creationId xmlns:a16="http://schemas.microsoft.com/office/drawing/2014/main" id="{6141474B-F5FB-4485-9329-AB0C2F429C2D}"/>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The plate and the complete dining experience</a:t>
            </a:r>
          </a:p>
        </p:txBody>
      </p:sp>
      <p:sp>
        <p:nvSpPr>
          <p:cNvPr id="4" name="CHEF PATRICK DUFF">
            <a:extLst xmlns:a="http://schemas.openxmlformats.org/drawingml/2006/main">
              <a:ext uri="{FF2B5EF4-FFF2-40B4-BE49-F238E27FC236}">
                <a16:creationId xmlns:a16="http://schemas.microsoft.com/office/drawing/2014/main" id="{B53983E4-C15D-4B36-8B8D-48031421A61A}"/>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4">
            <a:extLst xmlns:a="http://schemas.openxmlformats.org/drawingml/2006/main">
              <a:ext uri="{FF2B5EF4-FFF2-40B4-BE49-F238E27FC236}">
                <a16:creationId xmlns:a16="http://schemas.microsoft.com/office/drawing/2014/main" id="{88F671CC-3B53-48CD-B8A2-7A51A3B36CDE}"/>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14</a:t>
            </a:r>
          </a:p>
        </p:txBody>
      </p:sp>
      <p:sp>
        <p:nvSpPr>
          <p:cNvPr id="6" name="">
            <a:extLst xmlns:a="http://schemas.openxmlformats.org/drawingml/2006/main">
              <a:ext uri="{FF2B5EF4-FFF2-40B4-BE49-F238E27FC236}">
                <a16:creationId xmlns:a16="http://schemas.microsoft.com/office/drawing/2014/main" id="{8E2D107B-09D3-4DDA-B4DA-2A5C571350FC}"/>
              </a:ext>
            </a:extLst>
          </p:cNvPr>
          <p:cNvSpPr>
            <a:spLocks xmlns:a="http://schemas.openxmlformats.org/drawingml/2006/main" noGrp="1"/>
          </p:cNvSpPr>
          <p:nvPr/>
        </p:nvSpPr>
        <p:spPr>
          <a:xfrm xmlns:a="http://schemas.openxmlformats.org/drawingml/2006/main">
            <a:off x="571500" y="1781175"/>
            <a:ext cx="6858000" cy="42672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7" name="">
            <a:extLst xmlns:a="http://schemas.openxmlformats.org/drawingml/2006/main">
              <a:ext uri="{FF2B5EF4-FFF2-40B4-BE49-F238E27FC236}">
                <a16:creationId xmlns:a16="http://schemas.microsoft.com/office/drawing/2014/main" id="{48D31974-3F54-477A-8CFF-A8F255FDC6D4}"/>
              </a:ext>
            </a:extLst>
          </p:cNvPr>
          <p:cNvPicPr>
            <a:picLocks xmlns:a="http://schemas.openxmlformats.org/drawingml/2006/main" noChangeAspect="1"/>
          </p:cNvPicPr>
          <p:nvPr/>
        </p:nvPicPr>
        <p:blipFill>
          <a:blip xmlns:r="http://schemas.openxmlformats.org/officeDocument/2006/relationships" xmlns:a="http://schemas.openxmlformats.org/drawingml/2006/main" r:embed="R6c9c37256e7a4bc0"/>
          <a:srcRect xmlns:a="http://schemas.openxmlformats.org/drawingml/2006/main" l="0" t="9844" r="0" b="9844"/>
          <a:stretch xmlns:a="http://schemas.openxmlformats.org/drawingml/2006/main">
            <a:fillRect l="0" t="0" r="0" b="0"/>
          </a:stretch>
        </p:blipFill>
        <p:spPr>
          <a:xfrm xmlns:a="http://schemas.openxmlformats.org/drawingml/2006/main">
            <a:off x="742950" y="1952625"/>
            <a:ext cx="6515100" cy="3924300"/>
          </a:xfrm>
          <a:prstGeom xmlns:a="http://schemas.openxmlformats.org/drawingml/2006/main" prst="rect">
            <a:avLst/>
          </a:prstGeom>
        </p:spPr>
      </p:pic>
      <p:sp>
        <p:nvSpPr>
          <p:cNvPr id="8" name="The guest experiences the entire seq">
            <a:extLst xmlns:a="http://schemas.openxmlformats.org/drawingml/2006/main">
              <a:ext uri="{FF2B5EF4-FFF2-40B4-BE49-F238E27FC236}">
                <a16:creationId xmlns:a16="http://schemas.microsoft.com/office/drawing/2014/main" id="{0600B765-87C1-4592-955C-EED0C9B7FDF8}"/>
              </a:ext>
            </a:extLst>
          </p:cNvPr>
          <p:cNvSpPr>
            <a:spLocks xmlns:a="http://schemas.openxmlformats.org/drawingml/2006/main" noGrp="1"/>
          </p:cNvSpPr>
          <p:nvPr/>
        </p:nvSpPr>
        <p:spPr>
          <a:xfrm xmlns:a="http://schemas.openxmlformats.org/drawingml/2006/main">
            <a:off x="7858125" y="1857375"/>
            <a:ext cx="3571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63D35"/>
                </a:solidFill>
                <a:latin typeface="Georgia"/>
                <a:ea typeface="Georgia"/>
                <a:cs typeface="Georgia"/>
              </a:defRPr>
            </a:defPPr>
          </a:lstStyle>
          <a:p xmlns:a="http://schemas.openxmlformats.org/drawingml/2006/main">
            <a:pPr>
              <a:defRPr sz="2325" b="0">
                <a:solidFill>
                  <a:srgbClr val="163D35"/>
                </a:solidFill>
                <a:latin typeface="Georgia"/>
                <a:ea typeface="Georgia"/>
                <a:cs typeface="Georgia"/>
              </a:defRPr>
            </a:pPr>
            <a:r>
              <a:rPr sz="2325" b="0">
                <a:solidFill>
                  <a:srgbClr val="163D35"/>
                </a:solidFill>
                <a:latin typeface="Georgia"/>
                <a:ea typeface="Georgia"/>
                <a:cs typeface="Georgia"/>
              </a:rPr>
              <a:t>The guest experiences the entire sequence, not only the dish.</a:t>
            </a:r>
          </a:p>
        </p:txBody>
      </p:sp>
      <p:sp>
        <p:nvSpPr>
          <p:cNvPr id="9" name="Recognize returning guests, VIP expe">
            <a:extLst xmlns:a="http://schemas.openxmlformats.org/drawingml/2006/main">
              <a:ext uri="{FF2B5EF4-FFF2-40B4-BE49-F238E27FC236}">
                <a16:creationId xmlns:a16="http://schemas.microsoft.com/office/drawing/2014/main" id="{E9D95EFC-3088-41A9-A706-4310FDAE87A8}"/>
              </a:ext>
            </a:extLst>
          </p:cNvPr>
          <p:cNvSpPr>
            <a:spLocks xmlns:a="http://schemas.openxmlformats.org/drawingml/2006/main" noGrp="1"/>
          </p:cNvSpPr>
          <p:nvPr/>
        </p:nvSpPr>
        <p:spPr>
          <a:xfrm xmlns:a="http://schemas.openxmlformats.org/drawingml/2006/main">
            <a:off x="7858125" y="3086100"/>
            <a:ext cx="3571875" cy="2647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Recognize returning guests, VIP expectations and the occasion behind the meal.</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Handle allergies, dietary restrictions and religious requirements with precision.</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Create bespoke dining experiences, then take personal ownership when recovery is needed.</a:t>
            </a:r>
          </a:p>
        </p:txBody>
      </p:sp>
      <p:sp>
        <p:nvSpPr>
          <p:cNvPr id="10" name="">
            <a:extLst xmlns:a="http://schemas.openxmlformats.org/drawingml/2006/main">
              <a:ext uri="{FF2B5EF4-FFF2-40B4-BE49-F238E27FC236}">
                <a16:creationId xmlns:a16="http://schemas.microsoft.com/office/drawing/2014/main" id="{E171E82C-FF6A-4AA4-A1BD-ADD29BCAA491}"/>
              </a:ext>
            </a:extLst>
          </p:cNvPr>
          <p:cNvSpPr>
            <a:spLocks xmlns:a="http://schemas.openxmlformats.org/drawingml/2006/main" noGrp="1"/>
          </p:cNvSpPr>
          <p:nvPr/>
        </p:nvSpPr>
        <p:spPr>
          <a:xfrm xmlns:a="http://schemas.openxmlformats.org/drawingml/2006/main">
            <a:off x="7858125" y="5838825"/>
            <a:ext cx="3286125" cy="28575"/>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11" name="Luxury becomes credible through memo">
            <a:extLst xmlns:a="http://schemas.openxmlformats.org/drawingml/2006/main">
              <a:ext uri="{FF2B5EF4-FFF2-40B4-BE49-F238E27FC236}">
                <a16:creationId xmlns:a16="http://schemas.microsoft.com/office/drawing/2014/main" id="{3CEE6BB5-7B34-4F74-917B-FDFC1DAB668E}"/>
              </a:ext>
            </a:extLst>
          </p:cNvPr>
          <p:cNvSpPr>
            <a:spLocks xmlns:a="http://schemas.openxmlformats.org/drawingml/2006/main" noGrp="1"/>
          </p:cNvSpPr>
          <p:nvPr/>
        </p:nvSpPr>
        <p:spPr>
          <a:xfrm xmlns:a="http://schemas.openxmlformats.org/drawingml/2006/main">
            <a:off x="7858125" y="6019800"/>
            <a:ext cx="3524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86645"/>
                </a:solidFill>
                <a:latin typeface="Georgia"/>
                <a:ea typeface="Georgia"/>
                <a:cs typeface="Georgia"/>
              </a:defRPr>
            </a:defPPr>
          </a:lstStyle>
          <a:p xmlns:a="http://schemas.openxmlformats.org/drawingml/2006/main">
            <a:pPr>
              <a:defRPr sz="1350" b="0">
                <a:solidFill>
                  <a:srgbClr val="B86645"/>
                </a:solidFill>
                <a:latin typeface="Georgia"/>
                <a:ea typeface="Georgia"/>
                <a:cs typeface="Georgia"/>
              </a:defRPr>
            </a:pPr>
            <a:r>
              <a:rPr sz="1350" b="0">
                <a:solidFill>
                  <a:srgbClr val="B86645"/>
                </a:solidFill>
                <a:latin typeface="Georgia"/>
                <a:ea typeface="Georgia"/>
                <a:cs typeface="Georgia"/>
              </a:rPr>
              <a:t>Luxury becomes credible through memory, consistency and recovery.</a:t>
            </a:r>
          </a:p>
        </p:txBody>
      </p:sp>
    </p:spTree>
    <p:extLst>
      <p:ext uri="{BB962C8B-B14F-4D97-AF65-F5344CB8AC3E}">
        <p14:creationId xmlns:p14="http://schemas.microsoft.com/office/powerpoint/2010/main" val="1820588936"/>
      </p:ext>
    </p:extLst>
  </p:cSld>
</p:sld>
</file>

<file path=ppt/slides/slide15.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88F935C-9E05-4197-8D7A-F857FBB6E29B}"/>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OPERATING DISCIPLINE">
            <a:extLst xmlns:a="http://schemas.openxmlformats.org/drawingml/2006/main">
              <a:ext uri="{FF2B5EF4-FFF2-40B4-BE49-F238E27FC236}">
                <a16:creationId xmlns:a16="http://schemas.microsoft.com/office/drawing/2014/main" id="{B9E341FE-07A1-4B5F-ABF4-CA31AFD1B09B}"/>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OPERATING DISCIPLINE</a:t>
            </a:r>
          </a:p>
        </p:txBody>
      </p:sp>
      <p:sp>
        <p:nvSpPr>
          <p:cNvPr id="3" name="How standards become daily performan">
            <a:extLst xmlns:a="http://schemas.openxmlformats.org/drawingml/2006/main">
              <a:ext uri="{FF2B5EF4-FFF2-40B4-BE49-F238E27FC236}">
                <a16:creationId xmlns:a16="http://schemas.microsoft.com/office/drawing/2014/main" id="{C1A697C4-7EC0-4CFD-BD63-382E7B194561}"/>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How standards become daily performance</a:t>
            </a:r>
          </a:p>
        </p:txBody>
      </p:sp>
      <p:sp>
        <p:nvSpPr>
          <p:cNvPr id="4" name="CHEF PATRICK DUFF">
            <a:extLst xmlns:a="http://schemas.openxmlformats.org/drawingml/2006/main">
              <a:ext uri="{FF2B5EF4-FFF2-40B4-BE49-F238E27FC236}">
                <a16:creationId xmlns:a16="http://schemas.microsoft.com/office/drawing/2014/main" id="{458FC7F2-23D7-4AD4-8246-D26C36BDF9E9}"/>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5">
            <a:extLst xmlns:a="http://schemas.openxmlformats.org/drawingml/2006/main">
              <a:ext uri="{FF2B5EF4-FFF2-40B4-BE49-F238E27FC236}">
                <a16:creationId xmlns:a16="http://schemas.microsoft.com/office/drawing/2014/main" id="{335AD34A-2C1E-4CF8-A439-7DD543854969}"/>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15</a:t>
            </a:r>
          </a:p>
        </p:txBody>
      </p:sp>
      <p:sp>
        <p:nvSpPr>
          <p:cNvPr id="6" name="01">
            <a:extLst xmlns:a="http://schemas.openxmlformats.org/drawingml/2006/main">
              <a:ext uri="{FF2B5EF4-FFF2-40B4-BE49-F238E27FC236}">
                <a16:creationId xmlns:a16="http://schemas.microsoft.com/office/drawing/2014/main" id="{DA0EBCBF-7849-40A0-B0E3-891A8CC91554}"/>
              </a:ext>
            </a:extLst>
          </p:cNvPr>
          <p:cNvSpPr>
            <a:spLocks xmlns:a="http://schemas.openxmlformats.org/drawingml/2006/main" noGrp="1"/>
          </p:cNvSpPr>
          <p:nvPr/>
        </p:nvSpPr>
        <p:spPr>
          <a:xfrm xmlns:a="http://schemas.openxmlformats.org/drawingml/2006/main">
            <a:off x="571500" y="18954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C9A266"/>
                </a:solidFill>
                <a:latin typeface="Georgia"/>
                <a:ea typeface="Georgia"/>
                <a:cs typeface="Georgia"/>
              </a:defRPr>
            </a:defPPr>
          </a:lstStyle>
          <a:p xmlns:a="http://schemas.openxmlformats.org/drawingml/2006/main">
            <a:pPr>
              <a:defRPr sz="1650" b="0">
                <a:solidFill>
                  <a:srgbClr val="C9A266"/>
                </a:solidFill>
                <a:latin typeface="Georgia"/>
                <a:ea typeface="Georgia"/>
                <a:cs typeface="Georgia"/>
              </a:defRPr>
            </a:pPr>
            <a:r>
              <a:rPr sz="1650" b="0">
                <a:solidFill>
                  <a:srgbClr val="C9A266"/>
                </a:solidFill>
                <a:latin typeface="Georgia"/>
                <a:ea typeface="Georgia"/>
                <a:cs typeface="Georgia"/>
              </a:rPr>
              <a:t>01</a:t>
            </a:r>
          </a:p>
        </p:txBody>
      </p:sp>
      <p:sp>
        <p:nvSpPr>
          <p:cNvPr id="7" name="Define">
            <a:extLst xmlns:a="http://schemas.openxmlformats.org/drawingml/2006/main">
              <a:ext uri="{FF2B5EF4-FFF2-40B4-BE49-F238E27FC236}">
                <a16:creationId xmlns:a16="http://schemas.microsoft.com/office/drawing/2014/main" id="{546C1E48-003E-48DA-AF04-7DF807CD08B8}"/>
              </a:ext>
            </a:extLst>
          </p:cNvPr>
          <p:cNvSpPr>
            <a:spLocks xmlns:a="http://schemas.openxmlformats.org/drawingml/2006/main" noGrp="1"/>
          </p:cNvSpPr>
          <p:nvPr/>
        </p:nvSpPr>
        <p:spPr>
          <a:xfrm xmlns:a="http://schemas.openxmlformats.org/drawingml/2006/main">
            <a:off x="1066800" y="1895475"/>
            <a:ext cx="27432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Define</a:t>
            </a:r>
          </a:p>
        </p:txBody>
      </p:sp>
      <p:sp>
        <p:nvSpPr>
          <p:cNvPr id="8" name="Recipes, specifications, tasting sta">
            <a:extLst xmlns:a="http://schemas.openxmlformats.org/drawingml/2006/main">
              <a:ext uri="{FF2B5EF4-FFF2-40B4-BE49-F238E27FC236}">
                <a16:creationId xmlns:a16="http://schemas.microsoft.com/office/drawing/2014/main" id="{F45C988B-BD95-4C7C-9A8F-9BCEB5224FBF}"/>
              </a:ext>
            </a:extLst>
          </p:cNvPr>
          <p:cNvSpPr>
            <a:spLocks xmlns:a="http://schemas.openxmlformats.org/drawingml/2006/main" noGrp="1"/>
          </p:cNvSpPr>
          <p:nvPr/>
        </p:nvSpPr>
        <p:spPr>
          <a:xfrm xmlns:a="http://schemas.openxmlformats.org/drawingml/2006/main">
            <a:off x="1066800" y="2352675"/>
            <a:ext cx="2743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Calibri"/>
                <a:ea typeface="Calibri"/>
                <a:cs typeface="Calibri"/>
              </a:defRPr>
            </a:defPPr>
          </a:lstStyle>
          <a:p xmlns:a="http://schemas.openxmlformats.org/drawingml/2006/main">
            <a:pPr>
              <a:defRPr sz="1425" b="0">
                <a:solidFill>
                  <a:srgbClr val="F5F0E5"/>
                </a:solidFill>
                <a:latin typeface="Calibri"/>
                <a:ea typeface="Calibri"/>
                <a:cs typeface="Calibri"/>
              </a:defRPr>
            </a:pPr>
            <a:r>
              <a:rPr sz="1425" b="0">
                <a:solidFill>
                  <a:srgbClr val="F5F0E5"/>
                </a:solidFill>
                <a:latin typeface="Calibri"/>
                <a:ea typeface="Calibri"/>
                <a:cs typeface="Calibri"/>
              </a:rPr>
              <a:t>Recipes, specifications, tasting standards, SOPs and clear ownership.</a:t>
            </a:r>
          </a:p>
        </p:txBody>
      </p:sp>
      <p:sp>
        <p:nvSpPr>
          <p:cNvPr id="9" name="02">
            <a:extLst xmlns:a="http://schemas.openxmlformats.org/drawingml/2006/main">
              <a:ext uri="{FF2B5EF4-FFF2-40B4-BE49-F238E27FC236}">
                <a16:creationId xmlns:a16="http://schemas.microsoft.com/office/drawing/2014/main" id="{5BFA7DBE-0B32-44F6-944F-69267D5646BE}"/>
              </a:ext>
            </a:extLst>
          </p:cNvPr>
          <p:cNvSpPr>
            <a:spLocks xmlns:a="http://schemas.openxmlformats.org/drawingml/2006/main" noGrp="1"/>
          </p:cNvSpPr>
          <p:nvPr/>
        </p:nvSpPr>
        <p:spPr>
          <a:xfrm xmlns:a="http://schemas.openxmlformats.org/drawingml/2006/main">
            <a:off x="4286250" y="18954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C9A266"/>
                </a:solidFill>
                <a:latin typeface="Georgia"/>
                <a:ea typeface="Georgia"/>
                <a:cs typeface="Georgia"/>
              </a:defRPr>
            </a:defPPr>
          </a:lstStyle>
          <a:p xmlns:a="http://schemas.openxmlformats.org/drawingml/2006/main">
            <a:pPr>
              <a:defRPr sz="1650" b="0">
                <a:solidFill>
                  <a:srgbClr val="C9A266"/>
                </a:solidFill>
                <a:latin typeface="Georgia"/>
                <a:ea typeface="Georgia"/>
                <a:cs typeface="Georgia"/>
              </a:defRPr>
            </a:pPr>
            <a:r>
              <a:rPr sz="1650" b="0">
                <a:solidFill>
                  <a:srgbClr val="C9A266"/>
                </a:solidFill>
                <a:latin typeface="Georgia"/>
                <a:ea typeface="Georgia"/>
                <a:cs typeface="Georgia"/>
              </a:rPr>
              <a:t>02</a:t>
            </a:r>
          </a:p>
        </p:txBody>
      </p:sp>
      <p:sp>
        <p:nvSpPr>
          <p:cNvPr id="10" name="Verify">
            <a:extLst xmlns:a="http://schemas.openxmlformats.org/drawingml/2006/main">
              <a:ext uri="{FF2B5EF4-FFF2-40B4-BE49-F238E27FC236}">
                <a16:creationId xmlns:a16="http://schemas.microsoft.com/office/drawing/2014/main" id="{1FF5AEB5-35F4-4A5C-8D89-BB7ABF22E557}"/>
              </a:ext>
            </a:extLst>
          </p:cNvPr>
          <p:cNvSpPr>
            <a:spLocks xmlns:a="http://schemas.openxmlformats.org/drawingml/2006/main" noGrp="1"/>
          </p:cNvSpPr>
          <p:nvPr/>
        </p:nvSpPr>
        <p:spPr>
          <a:xfrm xmlns:a="http://schemas.openxmlformats.org/drawingml/2006/main">
            <a:off x="4781550" y="1895475"/>
            <a:ext cx="27432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Verify</a:t>
            </a:r>
          </a:p>
        </p:txBody>
      </p:sp>
      <p:sp>
        <p:nvSpPr>
          <p:cNvPr id="11" name="Tasting, HACCP, allergens, supplier ">
            <a:extLst xmlns:a="http://schemas.openxmlformats.org/drawingml/2006/main">
              <a:ext uri="{FF2B5EF4-FFF2-40B4-BE49-F238E27FC236}">
                <a16:creationId xmlns:a16="http://schemas.microsoft.com/office/drawing/2014/main" id="{C9F1B113-5CE1-41BC-9827-0873D0A00269}"/>
              </a:ext>
            </a:extLst>
          </p:cNvPr>
          <p:cNvSpPr>
            <a:spLocks xmlns:a="http://schemas.openxmlformats.org/drawingml/2006/main" noGrp="1"/>
          </p:cNvSpPr>
          <p:nvPr/>
        </p:nvSpPr>
        <p:spPr>
          <a:xfrm xmlns:a="http://schemas.openxmlformats.org/drawingml/2006/main">
            <a:off x="4781550" y="2352675"/>
            <a:ext cx="2743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Calibri"/>
                <a:ea typeface="Calibri"/>
                <a:cs typeface="Calibri"/>
              </a:defRPr>
            </a:defPPr>
          </a:lstStyle>
          <a:p xmlns:a="http://schemas.openxmlformats.org/drawingml/2006/main">
            <a:pPr>
              <a:defRPr sz="1425" b="0">
                <a:solidFill>
                  <a:srgbClr val="F5F0E5"/>
                </a:solidFill>
                <a:latin typeface="Calibri"/>
                <a:ea typeface="Calibri"/>
                <a:cs typeface="Calibri"/>
              </a:defRPr>
            </a:pPr>
            <a:r>
              <a:rPr sz="1425" b="0">
                <a:solidFill>
                  <a:srgbClr val="F5F0E5"/>
                </a:solidFill>
                <a:latin typeface="Calibri"/>
                <a:ea typeface="Calibri"/>
                <a:cs typeface="Calibri"/>
              </a:rPr>
              <a:t>Tasting, HACCP, allergens, supplier checks, traceability and outlet review.</a:t>
            </a:r>
          </a:p>
        </p:txBody>
      </p:sp>
      <p:sp>
        <p:nvSpPr>
          <p:cNvPr id="12" name="03">
            <a:extLst xmlns:a="http://schemas.openxmlformats.org/drawingml/2006/main">
              <a:ext uri="{FF2B5EF4-FFF2-40B4-BE49-F238E27FC236}">
                <a16:creationId xmlns:a16="http://schemas.microsoft.com/office/drawing/2014/main" id="{F3625CB2-C6B7-4D77-853D-5177E0E4AD30}"/>
              </a:ext>
            </a:extLst>
          </p:cNvPr>
          <p:cNvSpPr>
            <a:spLocks xmlns:a="http://schemas.openxmlformats.org/drawingml/2006/main" noGrp="1"/>
          </p:cNvSpPr>
          <p:nvPr/>
        </p:nvSpPr>
        <p:spPr>
          <a:xfrm xmlns:a="http://schemas.openxmlformats.org/drawingml/2006/main">
            <a:off x="8001000" y="18954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C9A266"/>
                </a:solidFill>
                <a:latin typeface="Georgia"/>
                <a:ea typeface="Georgia"/>
                <a:cs typeface="Georgia"/>
              </a:defRPr>
            </a:defPPr>
          </a:lstStyle>
          <a:p xmlns:a="http://schemas.openxmlformats.org/drawingml/2006/main">
            <a:pPr>
              <a:defRPr sz="1650" b="0">
                <a:solidFill>
                  <a:srgbClr val="C9A266"/>
                </a:solidFill>
                <a:latin typeface="Georgia"/>
                <a:ea typeface="Georgia"/>
                <a:cs typeface="Georgia"/>
              </a:defRPr>
            </a:pPr>
            <a:r>
              <a:rPr sz="1650" b="0">
                <a:solidFill>
                  <a:srgbClr val="C9A266"/>
                </a:solidFill>
                <a:latin typeface="Georgia"/>
                <a:ea typeface="Georgia"/>
                <a:cs typeface="Georgia"/>
              </a:rPr>
              <a:t>03</a:t>
            </a:r>
          </a:p>
        </p:txBody>
      </p:sp>
      <p:sp>
        <p:nvSpPr>
          <p:cNvPr id="13" name="Act">
            <a:extLst xmlns:a="http://schemas.openxmlformats.org/drawingml/2006/main">
              <a:ext uri="{FF2B5EF4-FFF2-40B4-BE49-F238E27FC236}">
                <a16:creationId xmlns:a16="http://schemas.microsoft.com/office/drawing/2014/main" id="{019D5A10-4AD5-4BFC-87F2-96F0E60B5B1C}"/>
              </a:ext>
            </a:extLst>
          </p:cNvPr>
          <p:cNvSpPr>
            <a:spLocks xmlns:a="http://schemas.openxmlformats.org/drawingml/2006/main" noGrp="1"/>
          </p:cNvSpPr>
          <p:nvPr/>
        </p:nvSpPr>
        <p:spPr>
          <a:xfrm xmlns:a="http://schemas.openxmlformats.org/drawingml/2006/main">
            <a:off x="8496300" y="1895475"/>
            <a:ext cx="2838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Act</a:t>
            </a:r>
          </a:p>
        </p:txBody>
      </p:sp>
      <p:sp>
        <p:nvSpPr>
          <p:cNvPr id="14" name="Coach quickly, correct root causes a">
            <a:extLst xmlns:a="http://schemas.openxmlformats.org/drawingml/2006/main">
              <a:ext uri="{FF2B5EF4-FFF2-40B4-BE49-F238E27FC236}">
                <a16:creationId xmlns:a16="http://schemas.microsoft.com/office/drawing/2014/main" id="{124EBFE0-B44E-45EA-ACBA-EC97403EF605}"/>
              </a:ext>
            </a:extLst>
          </p:cNvPr>
          <p:cNvSpPr>
            <a:spLocks xmlns:a="http://schemas.openxmlformats.org/drawingml/2006/main" noGrp="1"/>
          </p:cNvSpPr>
          <p:nvPr/>
        </p:nvSpPr>
        <p:spPr>
          <a:xfrm xmlns:a="http://schemas.openxmlformats.org/drawingml/2006/main">
            <a:off x="8496300" y="2352675"/>
            <a:ext cx="28384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Calibri"/>
                <a:ea typeface="Calibri"/>
                <a:cs typeface="Calibri"/>
              </a:defRPr>
            </a:defPPr>
          </a:lstStyle>
          <a:p xmlns:a="http://schemas.openxmlformats.org/drawingml/2006/main">
            <a:pPr>
              <a:defRPr sz="1425" b="0">
                <a:solidFill>
                  <a:srgbClr val="F5F0E5"/>
                </a:solidFill>
                <a:latin typeface="Calibri"/>
                <a:ea typeface="Calibri"/>
                <a:cs typeface="Calibri"/>
              </a:defRPr>
            </a:pPr>
            <a:r>
              <a:rPr sz="1425" b="0">
                <a:solidFill>
                  <a:srgbClr val="F5F0E5"/>
                </a:solidFill>
                <a:latin typeface="Calibri"/>
                <a:ea typeface="Calibri"/>
                <a:cs typeface="Calibri"/>
              </a:rPr>
              <a:t>Coach quickly, correct root causes and prepare for equipment or service disruption.</a:t>
            </a:r>
          </a:p>
        </p:txBody>
      </p:sp>
      <p:sp>
        <p:nvSpPr>
          <p:cNvPr id="15" name="">
            <a:extLst xmlns:a="http://schemas.openxmlformats.org/drawingml/2006/main">
              <a:ext uri="{FF2B5EF4-FFF2-40B4-BE49-F238E27FC236}">
                <a16:creationId xmlns:a16="http://schemas.microsoft.com/office/drawing/2014/main" id="{0D9CBBB1-7530-4551-8360-362955FF6963}"/>
              </a:ext>
            </a:extLst>
          </p:cNvPr>
          <p:cNvSpPr>
            <a:spLocks xmlns:a="http://schemas.openxmlformats.org/drawingml/2006/main" noGrp="1"/>
          </p:cNvSpPr>
          <p:nvPr/>
        </p:nvSpPr>
        <p:spPr>
          <a:xfrm xmlns:a="http://schemas.openxmlformats.org/drawingml/2006/main">
            <a:off x="571500" y="3714750"/>
            <a:ext cx="110490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16" name="WHAT THE GENERAL MANAGER SHOULD RECE">
            <a:extLst xmlns:a="http://schemas.openxmlformats.org/drawingml/2006/main">
              <a:ext uri="{FF2B5EF4-FFF2-40B4-BE49-F238E27FC236}">
                <a16:creationId xmlns:a16="http://schemas.microsoft.com/office/drawing/2014/main" id="{4C6DC125-4842-4DC6-A45A-DDC49BCC177F}"/>
              </a:ext>
            </a:extLst>
          </p:cNvPr>
          <p:cNvSpPr>
            <a:spLocks xmlns:a="http://schemas.openxmlformats.org/drawingml/2006/main" noGrp="1"/>
          </p:cNvSpPr>
          <p:nvPr/>
        </p:nvSpPr>
        <p:spPr>
          <a:xfrm xmlns:a="http://schemas.openxmlformats.org/drawingml/2006/main">
            <a:off x="571500" y="4048125"/>
            <a:ext cx="1066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WHAT THE GENERAL MANAGER SHOULD RECEIVE</a:t>
            </a:r>
          </a:p>
        </p:txBody>
      </p:sp>
      <p:sp>
        <p:nvSpPr>
          <p:cNvPr id="17" name="Consistent dining standards, safe ki">
            <a:extLst xmlns:a="http://schemas.openxmlformats.org/drawingml/2006/main">
              <a:ext uri="{FF2B5EF4-FFF2-40B4-BE49-F238E27FC236}">
                <a16:creationId xmlns:a16="http://schemas.microsoft.com/office/drawing/2014/main" id="{686ACAC7-9E1F-4022-8B05-655CC096CF28}"/>
              </a:ext>
            </a:extLst>
          </p:cNvPr>
          <p:cNvSpPr>
            <a:spLocks xmlns:a="http://schemas.openxmlformats.org/drawingml/2006/main" noGrp="1"/>
          </p:cNvSpPr>
          <p:nvPr/>
        </p:nvSpPr>
        <p:spPr>
          <a:xfrm xmlns:a="http://schemas.openxmlformats.org/drawingml/2006/main">
            <a:off x="571500" y="4524375"/>
            <a:ext cx="742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5F0E5"/>
                </a:solidFill>
                <a:latin typeface="Georgia"/>
                <a:ea typeface="Georgia"/>
                <a:cs typeface="Georgia"/>
              </a:defRPr>
            </a:defPPr>
          </a:lstStyle>
          <a:p xmlns:a="http://schemas.openxmlformats.org/drawingml/2006/main">
            <a:pPr>
              <a:defRPr sz="2325" b="0">
                <a:solidFill>
                  <a:srgbClr val="F5F0E5"/>
                </a:solidFill>
                <a:latin typeface="Georgia"/>
                <a:ea typeface="Georgia"/>
                <a:cs typeface="Georgia"/>
              </a:defRPr>
            </a:pPr>
            <a:r>
              <a:rPr sz="2325" b="0">
                <a:solidFill>
                  <a:srgbClr val="F5F0E5"/>
                </a:solidFill>
                <a:latin typeface="Georgia"/>
                <a:ea typeface="Georgia"/>
                <a:cs typeface="Georgia"/>
              </a:rPr>
              <a:t>Consistent dining standards, safe kitchens, credible forecasts, planned capital priorities and practical crisis readiness.</a:t>
            </a:r>
          </a:p>
        </p:txBody>
      </p:sp>
      <p:sp>
        <p:nvSpPr>
          <p:cNvPr id="18" name="“...the business results the Hotel e">
            <a:extLst xmlns:a="http://schemas.openxmlformats.org/drawingml/2006/main">
              <a:ext uri="{FF2B5EF4-FFF2-40B4-BE49-F238E27FC236}">
                <a16:creationId xmlns:a16="http://schemas.microsoft.com/office/drawing/2014/main" id="{8F961BD0-FF6F-442B-A5ED-8166F91768DC}"/>
              </a:ext>
            </a:extLst>
          </p:cNvPr>
          <p:cNvSpPr>
            <a:spLocks xmlns:a="http://schemas.openxmlformats.org/drawingml/2006/main" noGrp="1"/>
          </p:cNvSpPr>
          <p:nvPr/>
        </p:nvSpPr>
        <p:spPr>
          <a:xfrm xmlns:a="http://schemas.openxmlformats.org/drawingml/2006/main">
            <a:off x="8477250" y="4438650"/>
            <a:ext cx="2857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E7D5AF"/>
                </a:solidFill>
                <a:latin typeface="Georgia"/>
                <a:ea typeface="Georgia"/>
                <a:cs typeface="Georgia"/>
              </a:defRPr>
            </a:defPPr>
          </a:lstStyle>
          <a:p xmlns:a="http://schemas.openxmlformats.org/drawingml/2006/main">
            <a:pPr>
              <a:defRPr sz="1650" b="0">
                <a:solidFill>
                  <a:srgbClr val="E7D5AF"/>
                </a:solidFill>
                <a:latin typeface="Georgia"/>
                <a:ea typeface="Georgia"/>
                <a:cs typeface="Georgia"/>
              </a:defRPr>
            </a:pPr>
            <a:r>
              <a:rPr sz="1650" b="0">
                <a:solidFill>
                  <a:srgbClr val="E7D5AF"/>
                </a:solidFill>
                <a:latin typeface="Georgia"/>
                <a:ea typeface="Georgia"/>
                <a:cs typeface="Georgia"/>
              </a:rPr>
              <a:t>“...the business results the Hotel enjoys as a result of his fiscal focus.”</a:t>
            </a:r>
          </a:p>
        </p:txBody>
      </p:sp>
      <p:sp>
        <p:nvSpPr>
          <p:cNvPr id="19" name="Philip M. Barnes testimonial">
            <a:extLst xmlns:a="http://schemas.openxmlformats.org/drawingml/2006/main">
              <a:ext uri="{FF2B5EF4-FFF2-40B4-BE49-F238E27FC236}">
                <a16:creationId xmlns:a16="http://schemas.microsoft.com/office/drawing/2014/main" id="{39F1F498-D133-4827-9C9D-9731D748C2BE}"/>
              </a:ext>
            </a:extLst>
          </p:cNvPr>
          <p:cNvSpPr>
            <a:spLocks xmlns:a="http://schemas.openxmlformats.org/drawingml/2006/main" noGrp="1"/>
          </p:cNvSpPr>
          <p:nvPr/>
        </p:nvSpPr>
        <p:spPr>
          <a:xfrm xmlns:a="http://schemas.openxmlformats.org/drawingml/2006/main">
            <a:off x="8477250" y="548640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C9A266"/>
                </a:solidFill>
                <a:latin typeface="Calibri"/>
                <a:ea typeface="Calibri"/>
                <a:cs typeface="Calibri"/>
              </a:defRPr>
            </a:defPPr>
          </a:lstStyle>
          <a:p xmlns:a="http://schemas.openxmlformats.org/drawingml/2006/main">
            <a:pPr>
              <a:defRPr sz="1125" b="0">
                <a:solidFill>
                  <a:srgbClr val="C9A266"/>
                </a:solidFill>
                <a:latin typeface="Calibri"/>
                <a:ea typeface="Calibri"/>
                <a:cs typeface="Calibri"/>
              </a:defRPr>
            </a:pPr>
            <a:r>
              <a:rPr sz="1125" b="0">
                <a:solidFill>
                  <a:srgbClr val="C9A266"/>
                </a:solidFill>
                <a:latin typeface="Calibri"/>
                <a:ea typeface="Calibri"/>
                <a:cs typeface="Calibri"/>
              </a:rPr>
              <a:t>Philip M. Barnes testimonial</a:t>
            </a:r>
          </a:p>
        </p:txBody>
      </p:sp>
      <p:sp>
        <p:nvSpPr>
          <p:cNvPr id="20" name="Junior colleagues should be able to ">
            <a:extLst xmlns:a="http://schemas.openxmlformats.org/drawingml/2006/main">
              <a:ext uri="{FF2B5EF4-FFF2-40B4-BE49-F238E27FC236}">
                <a16:creationId xmlns:a16="http://schemas.microsoft.com/office/drawing/2014/main" id="{A4409E29-203A-4A5F-9A03-3D7F79B26F4D}"/>
              </a:ext>
            </a:extLst>
          </p:cNvPr>
          <p:cNvSpPr>
            <a:spLocks xmlns:a="http://schemas.openxmlformats.org/drawingml/2006/main" noGrp="1"/>
          </p:cNvSpPr>
          <p:nvPr/>
        </p:nvSpPr>
        <p:spPr>
          <a:xfrm xmlns:a="http://schemas.openxmlformats.org/drawingml/2006/main">
            <a:off x="571500" y="5915025"/>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Junior colleagues should be able to stop service and report a safety concern without hesitation.</a:t>
            </a:r>
          </a:p>
        </p:txBody>
      </p:sp>
    </p:spTree>
    <p:extLst>
      <p:ext uri="{BB962C8B-B14F-4D97-AF65-F5344CB8AC3E}">
        <p14:creationId xmlns:p14="http://schemas.microsoft.com/office/powerpoint/2010/main" val="372728728"/>
      </p:ext>
    </p:extLst>
  </p:cSld>
</p:sld>
</file>

<file path=ppt/slides/slide16.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63821BFD-B7E0-4113-A1B8-CB498F921970}"/>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EXECUTIVE OPERATING EVIDENCE">
            <a:extLst xmlns:a="http://schemas.openxmlformats.org/drawingml/2006/main">
              <a:ext uri="{FF2B5EF4-FFF2-40B4-BE49-F238E27FC236}">
                <a16:creationId xmlns:a16="http://schemas.microsoft.com/office/drawing/2014/main" id="{89374384-913B-43BA-9312-068CB985A5B2}"/>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EXECUTIVE OPERATING EVIDENCE</a:t>
            </a:r>
          </a:p>
        </p:txBody>
      </p:sp>
      <p:sp>
        <p:nvSpPr>
          <p:cNvPr id="3" name="Hotel-wide leadership, with measurab">
            <a:extLst xmlns:a="http://schemas.openxmlformats.org/drawingml/2006/main">
              <a:ext uri="{FF2B5EF4-FFF2-40B4-BE49-F238E27FC236}">
                <a16:creationId xmlns:a16="http://schemas.microsoft.com/office/drawing/2014/main" id="{6638F0FF-AF0D-4669-BAB6-D28C876333B1}"/>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Hotel-wide leadership, with measurable outcomes</a:t>
            </a:r>
          </a:p>
        </p:txBody>
      </p:sp>
      <p:sp>
        <p:nvSpPr>
          <p:cNvPr id="4" name="CHEF PATRICK DUFF">
            <a:extLst xmlns:a="http://schemas.openxmlformats.org/drawingml/2006/main">
              <a:ext uri="{FF2B5EF4-FFF2-40B4-BE49-F238E27FC236}">
                <a16:creationId xmlns:a16="http://schemas.microsoft.com/office/drawing/2014/main" id="{7248A01D-35FC-4CAA-A03E-35C955B224A2}"/>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6">
            <a:extLst xmlns:a="http://schemas.openxmlformats.org/drawingml/2006/main">
              <a:ext uri="{FF2B5EF4-FFF2-40B4-BE49-F238E27FC236}">
                <a16:creationId xmlns:a16="http://schemas.microsoft.com/office/drawing/2014/main" id="{619A7BB7-061E-459C-B88A-4DCAE56810A0}"/>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16</a:t>
            </a:r>
          </a:p>
        </p:txBody>
      </p:sp>
      <p:sp>
        <p:nvSpPr>
          <p:cNvPr id="6" name="">
            <a:extLst xmlns:a="http://schemas.openxmlformats.org/drawingml/2006/main">
              <a:ext uri="{FF2B5EF4-FFF2-40B4-BE49-F238E27FC236}">
                <a16:creationId xmlns:a16="http://schemas.microsoft.com/office/drawing/2014/main" id="{48952952-BE5B-4B5F-B77D-95298C36AFEA}"/>
              </a:ext>
            </a:extLst>
          </p:cNvPr>
          <p:cNvSpPr>
            <a:spLocks xmlns:a="http://schemas.openxmlformats.org/drawingml/2006/main" noGrp="1"/>
          </p:cNvSpPr>
          <p:nvPr/>
        </p:nvSpPr>
        <p:spPr>
          <a:xfrm xmlns:a="http://schemas.openxmlformats.org/drawingml/2006/main">
            <a:off x="571500" y="1752600"/>
            <a:ext cx="3429000" cy="4152900"/>
          </a:xfrm>
          <a:prstGeom xmlns:a="http://schemas.openxmlformats.org/drawingml/2006/main" prst="rect">
            <a:avLst/>
          </a:prstGeom>
          <a:solidFill xmlns:a="http://schemas.openxmlformats.org/drawingml/2006/main">
            <a:srgbClr val="0B2429"/>
          </a:solidFill>
          <a:ln xmlns:a="http://schemas.openxmlformats.org/drawingml/2006/main" w="0">
            <a:solidFill>
              <a:srgbClr val="0B2429"/>
            </a:solidFill>
          </a:ln>
        </p:spPr>
      </p:sp>
      <p:sp>
        <p:nvSpPr>
          <p:cNvPr id="7" name="TRIBE PHUKET">
            <a:extLst xmlns:a="http://schemas.openxmlformats.org/drawingml/2006/main">
              <a:ext uri="{FF2B5EF4-FFF2-40B4-BE49-F238E27FC236}">
                <a16:creationId xmlns:a16="http://schemas.microsoft.com/office/drawing/2014/main" id="{EAE63F50-5685-4B57-8111-A1802360AB14}"/>
              </a:ext>
            </a:extLst>
          </p:cNvPr>
          <p:cNvSpPr>
            <a:spLocks xmlns:a="http://schemas.openxmlformats.org/drawingml/2006/main" noGrp="1"/>
          </p:cNvSpPr>
          <p:nvPr/>
        </p:nvSpPr>
        <p:spPr>
          <a:xfrm xmlns:a="http://schemas.openxmlformats.org/drawingml/2006/main">
            <a:off x="781050" y="1981200"/>
            <a:ext cx="3009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TRIBE PHUKET</a:t>
            </a:r>
          </a:p>
        </p:txBody>
      </p:sp>
      <p:sp>
        <p:nvSpPr>
          <p:cNvPr id="8" name="Stabilize and grow">
            <a:extLst xmlns:a="http://schemas.openxmlformats.org/drawingml/2006/main">
              <a:ext uri="{FF2B5EF4-FFF2-40B4-BE49-F238E27FC236}">
                <a16:creationId xmlns:a16="http://schemas.microsoft.com/office/drawing/2014/main" id="{EF65A05F-53B2-4E6D-9488-EF4643908A4A}"/>
              </a:ext>
            </a:extLst>
          </p:cNvPr>
          <p:cNvSpPr>
            <a:spLocks xmlns:a="http://schemas.openxmlformats.org/drawingml/2006/main" noGrp="1"/>
          </p:cNvSpPr>
          <p:nvPr/>
        </p:nvSpPr>
        <p:spPr>
          <a:xfrm xmlns:a="http://schemas.openxmlformats.org/drawingml/2006/main">
            <a:off x="781050" y="2381250"/>
            <a:ext cx="3009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Stabilize and grow</a:t>
            </a:r>
          </a:p>
        </p:txBody>
      </p:sp>
      <p:sp>
        <p:nvSpPr>
          <p:cNvPr id="9" name="4.3 → 4.8">
            <a:extLst xmlns:a="http://schemas.openxmlformats.org/drawingml/2006/main">
              <a:ext uri="{FF2B5EF4-FFF2-40B4-BE49-F238E27FC236}">
                <a16:creationId xmlns:a16="http://schemas.microsoft.com/office/drawing/2014/main" id="{F6F82DFF-95E5-46FB-A665-40A7548EC269}"/>
              </a:ext>
            </a:extLst>
          </p:cNvPr>
          <p:cNvSpPr>
            <a:spLocks xmlns:a="http://schemas.openxmlformats.org/drawingml/2006/main" noGrp="1"/>
          </p:cNvSpPr>
          <p:nvPr/>
        </p:nvSpPr>
        <p:spPr>
          <a:xfrm xmlns:a="http://schemas.openxmlformats.org/drawingml/2006/main">
            <a:off x="781050" y="2943225"/>
            <a:ext cx="30099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4.3 → 4.8</a:t>
            </a:r>
          </a:p>
        </p:txBody>
      </p:sp>
      <p:sp>
        <p:nvSpPr>
          <p:cNvPr id="10" name="TripAdvisor rating">
            <a:extLst xmlns:a="http://schemas.openxmlformats.org/drawingml/2006/main">
              <a:ext uri="{FF2B5EF4-FFF2-40B4-BE49-F238E27FC236}">
                <a16:creationId xmlns:a16="http://schemas.microsoft.com/office/drawing/2014/main" id="{00CC90F2-2B2B-4026-80BC-6242C4259C55}"/>
              </a:ext>
            </a:extLst>
          </p:cNvPr>
          <p:cNvSpPr>
            <a:spLocks xmlns:a="http://schemas.openxmlformats.org/drawingml/2006/main" noGrp="1"/>
          </p:cNvSpPr>
          <p:nvPr/>
        </p:nvSpPr>
        <p:spPr>
          <a:xfrm xmlns:a="http://schemas.openxmlformats.org/drawingml/2006/main">
            <a:off x="781050" y="3571875"/>
            <a:ext cx="3009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E7D5AF"/>
                </a:solidFill>
                <a:latin typeface="Calibri"/>
                <a:ea typeface="Calibri"/>
                <a:cs typeface="Calibri"/>
              </a:defRPr>
            </a:defPPr>
          </a:lstStyle>
          <a:p xmlns:a="http://schemas.openxmlformats.org/drawingml/2006/main">
            <a:pPr>
              <a:defRPr sz="1275" b="1">
                <a:solidFill>
                  <a:srgbClr val="E7D5AF"/>
                </a:solidFill>
                <a:latin typeface="Calibri"/>
                <a:ea typeface="Calibri"/>
                <a:cs typeface="Calibri"/>
              </a:defRPr>
            </a:pPr>
            <a:r>
              <a:rPr sz="1275" b="1">
                <a:solidFill>
                  <a:srgbClr val="E7D5AF"/>
                </a:solidFill>
                <a:latin typeface="Calibri"/>
                <a:ea typeface="Calibri"/>
                <a:cs typeface="Calibri"/>
              </a:rPr>
              <a:t>TripAdvisor rating</a:t>
            </a:r>
          </a:p>
        </p:txBody>
      </p:sp>
      <p:sp>
        <p:nvSpPr>
          <p:cNvPr id="11" name="">
            <a:extLst xmlns:a="http://schemas.openxmlformats.org/drawingml/2006/main">
              <a:ext uri="{FF2B5EF4-FFF2-40B4-BE49-F238E27FC236}">
                <a16:creationId xmlns:a16="http://schemas.microsoft.com/office/drawing/2014/main" id="{57E76A6F-9AFF-4A1A-ABC1-1AD79EE49780}"/>
              </a:ext>
            </a:extLst>
          </p:cNvPr>
          <p:cNvSpPr>
            <a:spLocks xmlns:a="http://schemas.openxmlformats.org/drawingml/2006/main" noGrp="1"/>
          </p:cNvSpPr>
          <p:nvPr/>
        </p:nvSpPr>
        <p:spPr>
          <a:xfrm xmlns:a="http://schemas.openxmlformats.org/drawingml/2006/main">
            <a:off x="781050" y="3981450"/>
            <a:ext cx="30099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12" name="High-season occupancy moved from bel">
            <a:extLst xmlns:a="http://schemas.openxmlformats.org/drawingml/2006/main">
              <a:ext uri="{FF2B5EF4-FFF2-40B4-BE49-F238E27FC236}">
                <a16:creationId xmlns:a16="http://schemas.microsoft.com/office/drawing/2014/main" id="{67CCC7A0-96E3-4EB2-9052-7E6B6809F845}"/>
              </a:ext>
            </a:extLst>
          </p:cNvPr>
          <p:cNvSpPr>
            <a:spLocks xmlns:a="http://schemas.openxmlformats.org/drawingml/2006/main" noGrp="1"/>
          </p:cNvSpPr>
          <p:nvPr/>
        </p:nvSpPr>
        <p:spPr>
          <a:xfrm xmlns:a="http://schemas.openxmlformats.org/drawingml/2006/main">
            <a:off x="781050" y="4219575"/>
            <a:ext cx="30099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High-season occupancy moved from below 20% to above 90%; ADR rose from THB 1,100 to more than THB 3,000.</a:t>
            </a:r>
          </a:p>
        </p:txBody>
      </p:sp>
      <p:sp>
        <p:nvSpPr>
          <p:cNvPr id="13" name="">
            <a:extLst xmlns:a="http://schemas.openxmlformats.org/drawingml/2006/main">
              <a:ext uri="{FF2B5EF4-FFF2-40B4-BE49-F238E27FC236}">
                <a16:creationId xmlns:a16="http://schemas.microsoft.com/office/drawing/2014/main" id="{71E3A215-C203-4759-AE86-4A38E636B961}"/>
              </a:ext>
            </a:extLst>
          </p:cNvPr>
          <p:cNvSpPr>
            <a:spLocks xmlns:a="http://schemas.openxmlformats.org/drawingml/2006/main" noGrp="1"/>
          </p:cNvSpPr>
          <p:nvPr/>
        </p:nvSpPr>
        <p:spPr>
          <a:xfrm xmlns:a="http://schemas.openxmlformats.org/drawingml/2006/main">
            <a:off x="4333875" y="1752600"/>
            <a:ext cx="3429000" cy="4152900"/>
          </a:xfrm>
          <a:prstGeom xmlns:a="http://schemas.openxmlformats.org/drawingml/2006/main" prst="rect">
            <a:avLst/>
          </a:prstGeom>
          <a:solidFill xmlns:a="http://schemas.openxmlformats.org/drawingml/2006/main">
            <a:srgbClr val="0B2429"/>
          </a:solidFill>
          <a:ln xmlns:a="http://schemas.openxmlformats.org/drawingml/2006/main" w="0">
            <a:solidFill>
              <a:srgbClr val="0B2429"/>
            </a:solidFill>
          </a:ln>
        </p:spPr>
      </p:sp>
      <p:sp>
        <p:nvSpPr>
          <p:cNvPr id="14" name="THE SALIL RIVERSIDE">
            <a:extLst xmlns:a="http://schemas.openxmlformats.org/drawingml/2006/main">
              <a:ext uri="{FF2B5EF4-FFF2-40B4-BE49-F238E27FC236}">
                <a16:creationId xmlns:a16="http://schemas.microsoft.com/office/drawing/2014/main" id="{C00C0082-EEAE-43F6-8CEF-F9144D7C79E4}"/>
              </a:ext>
            </a:extLst>
          </p:cNvPr>
          <p:cNvSpPr>
            <a:spLocks xmlns:a="http://schemas.openxmlformats.org/drawingml/2006/main" noGrp="1"/>
          </p:cNvSpPr>
          <p:nvPr/>
        </p:nvSpPr>
        <p:spPr>
          <a:xfrm xmlns:a="http://schemas.openxmlformats.org/drawingml/2006/main">
            <a:off x="4543425" y="1981200"/>
            <a:ext cx="3009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THE SALIL RIVERSIDE</a:t>
            </a:r>
          </a:p>
        </p:txBody>
      </p:sp>
      <p:sp>
        <p:nvSpPr>
          <p:cNvPr id="15" name="Deliver the year">
            <a:extLst xmlns:a="http://schemas.openxmlformats.org/drawingml/2006/main">
              <a:ext uri="{FF2B5EF4-FFF2-40B4-BE49-F238E27FC236}">
                <a16:creationId xmlns:a16="http://schemas.microsoft.com/office/drawing/2014/main" id="{EF84616A-A1BB-4C3B-8CD0-C6827D652BD4}"/>
              </a:ext>
            </a:extLst>
          </p:cNvPr>
          <p:cNvSpPr>
            <a:spLocks xmlns:a="http://schemas.openxmlformats.org/drawingml/2006/main" noGrp="1"/>
          </p:cNvSpPr>
          <p:nvPr/>
        </p:nvSpPr>
        <p:spPr>
          <a:xfrm xmlns:a="http://schemas.openxmlformats.org/drawingml/2006/main">
            <a:off x="4543425" y="2381250"/>
            <a:ext cx="3009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Deliver the year</a:t>
            </a:r>
          </a:p>
        </p:txBody>
      </p:sp>
      <p:sp>
        <p:nvSpPr>
          <p:cNvPr id="16" name="46%">
            <a:extLst xmlns:a="http://schemas.openxmlformats.org/drawingml/2006/main">
              <a:ext uri="{FF2B5EF4-FFF2-40B4-BE49-F238E27FC236}">
                <a16:creationId xmlns:a16="http://schemas.microsoft.com/office/drawing/2014/main" id="{844D7D03-345C-4AB4-A80F-EDCDF18ED755}"/>
              </a:ext>
            </a:extLst>
          </p:cNvPr>
          <p:cNvSpPr>
            <a:spLocks xmlns:a="http://schemas.openxmlformats.org/drawingml/2006/main" noGrp="1"/>
          </p:cNvSpPr>
          <p:nvPr/>
        </p:nvSpPr>
        <p:spPr>
          <a:xfrm xmlns:a="http://schemas.openxmlformats.org/drawingml/2006/main">
            <a:off x="4543425" y="2943225"/>
            <a:ext cx="30099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46%</a:t>
            </a:r>
          </a:p>
        </p:txBody>
      </p:sp>
      <p:sp>
        <p:nvSpPr>
          <p:cNvPr id="17" name="GOP margin">
            <a:extLst xmlns:a="http://schemas.openxmlformats.org/drawingml/2006/main">
              <a:ext uri="{FF2B5EF4-FFF2-40B4-BE49-F238E27FC236}">
                <a16:creationId xmlns:a16="http://schemas.microsoft.com/office/drawing/2014/main" id="{C1E7CD1F-8D4B-434E-972C-D9637407F3C4}"/>
              </a:ext>
            </a:extLst>
          </p:cNvPr>
          <p:cNvSpPr>
            <a:spLocks xmlns:a="http://schemas.openxmlformats.org/drawingml/2006/main" noGrp="1"/>
          </p:cNvSpPr>
          <p:nvPr/>
        </p:nvSpPr>
        <p:spPr>
          <a:xfrm xmlns:a="http://schemas.openxmlformats.org/drawingml/2006/main">
            <a:off x="4543425" y="3571875"/>
            <a:ext cx="3009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E7D5AF"/>
                </a:solidFill>
                <a:latin typeface="Calibri"/>
                <a:ea typeface="Calibri"/>
                <a:cs typeface="Calibri"/>
              </a:defRPr>
            </a:defPPr>
          </a:lstStyle>
          <a:p xmlns:a="http://schemas.openxmlformats.org/drawingml/2006/main">
            <a:pPr>
              <a:defRPr sz="1275" b="1">
                <a:solidFill>
                  <a:srgbClr val="E7D5AF"/>
                </a:solidFill>
                <a:latin typeface="Calibri"/>
                <a:ea typeface="Calibri"/>
                <a:cs typeface="Calibri"/>
              </a:defRPr>
            </a:pPr>
            <a:r>
              <a:rPr sz="1275" b="1">
                <a:solidFill>
                  <a:srgbClr val="E7D5AF"/>
                </a:solidFill>
                <a:latin typeface="Calibri"/>
                <a:ea typeface="Calibri"/>
                <a:cs typeface="Calibri"/>
              </a:rPr>
              <a:t>GOP margin</a:t>
            </a:r>
          </a:p>
        </p:txBody>
      </p:sp>
      <p:sp>
        <p:nvSpPr>
          <p:cNvPr id="18" name="">
            <a:extLst xmlns:a="http://schemas.openxmlformats.org/drawingml/2006/main">
              <a:ext uri="{FF2B5EF4-FFF2-40B4-BE49-F238E27FC236}">
                <a16:creationId xmlns:a16="http://schemas.microsoft.com/office/drawing/2014/main" id="{DE232410-CB77-4F9C-8623-51519BBA1969}"/>
              </a:ext>
            </a:extLst>
          </p:cNvPr>
          <p:cNvSpPr>
            <a:spLocks xmlns:a="http://schemas.openxmlformats.org/drawingml/2006/main" noGrp="1"/>
          </p:cNvSpPr>
          <p:nvPr/>
        </p:nvSpPr>
        <p:spPr>
          <a:xfrm xmlns:a="http://schemas.openxmlformats.org/drawingml/2006/main">
            <a:off x="4543425" y="3981450"/>
            <a:ext cx="30099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19" name="230 rooms · 500+ colleagues · approx">
            <a:extLst xmlns:a="http://schemas.openxmlformats.org/drawingml/2006/main">
              <a:ext uri="{FF2B5EF4-FFF2-40B4-BE49-F238E27FC236}">
                <a16:creationId xmlns:a16="http://schemas.microsoft.com/office/drawing/2014/main" id="{4AEF8512-EAFF-4097-8970-DC2055CCA7F9}"/>
              </a:ext>
            </a:extLst>
          </p:cNvPr>
          <p:cNvSpPr>
            <a:spLocks xmlns:a="http://schemas.openxmlformats.org/drawingml/2006/main" noGrp="1"/>
          </p:cNvSpPr>
          <p:nvPr/>
        </p:nvSpPr>
        <p:spPr>
          <a:xfrm xmlns:a="http://schemas.openxmlformats.org/drawingml/2006/main">
            <a:off x="4543425" y="4219575"/>
            <a:ext cx="30099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230 rooms · 500+ colleagues · approximately US$13.3M revenue. F&amp;B revenue +15%; 77% occupancy.</a:t>
            </a:r>
          </a:p>
        </p:txBody>
      </p:sp>
      <p:sp>
        <p:nvSpPr>
          <p:cNvPr id="20" name="">
            <a:extLst xmlns:a="http://schemas.openxmlformats.org/drawingml/2006/main">
              <a:ext uri="{FF2B5EF4-FFF2-40B4-BE49-F238E27FC236}">
                <a16:creationId xmlns:a16="http://schemas.microsoft.com/office/drawing/2014/main" id="{4999AB43-60C1-4ACD-B235-F7A2EE935FD0}"/>
              </a:ext>
            </a:extLst>
          </p:cNvPr>
          <p:cNvSpPr>
            <a:spLocks xmlns:a="http://schemas.openxmlformats.org/drawingml/2006/main" noGrp="1"/>
          </p:cNvSpPr>
          <p:nvPr/>
        </p:nvSpPr>
        <p:spPr>
          <a:xfrm xmlns:a="http://schemas.openxmlformats.org/drawingml/2006/main">
            <a:off x="8096250" y="1752600"/>
            <a:ext cx="3429000" cy="4152900"/>
          </a:xfrm>
          <a:prstGeom xmlns:a="http://schemas.openxmlformats.org/drawingml/2006/main" prst="rect">
            <a:avLst/>
          </a:prstGeom>
          <a:solidFill xmlns:a="http://schemas.openxmlformats.org/drawingml/2006/main">
            <a:srgbClr val="0B2429"/>
          </a:solidFill>
          <a:ln xmlns:a="http://schemas.openxmlformats.org/drawingml/2006/main" w="0">
            <a:solidFill>
              <a:srgbClr val="0B2429"/>
            </a:solidFill>
          </a:ln>
        </p:spPr>
      </p:sp>
      <p:sp>
        <p:nvSpPr>
          <p:cNvPr id="21" name="VAKKARU MALDIVES">
            <a:extLst xmlns:a="http://schemas.openxmlformats.org/drawingml/2006/main">
              <a:ext uri="{FF2B5EF4-FFF2-40B4-BE49-F238E27FC236}">
                <a16:creationId xmlns:a16="http://schemas.microsoft.com/office/drawing/2014/main" id="{FE2CA068-309A-4277-AD51-11D488169522}"/>
              </a:ext>
            </a:extLst>
          </p:cNvPr>
          <p:cNvSpPr>
            <a:spLocks xmlns:a="http://schemas.openxmlformats.org/drawingml/2006/main" noGrp="1"/>
          </p:cNvSpPr>
          <p:nvPr/>
        </p:nvSpPr>
        <p:spPr>
          <a:xfrm xmlns:a="http://schemas.openxmlformats.org/drawingml/2006/main">
            <a:off x="8305800" y="1981200"/>
            <a:ext cx="3009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VAKKARU MALDIVES</a:t>
            </a:r>
          </a:p>
        </p:txBody>
      </p:sp>
      <p:sp>
        <p:nvSpPr>
          <p:cNvPr id="22" name="Protect the guest promise">
            <a:extLst xmlns:a="http://schemas.openxmlformats.org/drawingml/2006/main">
              <a:ext uri="{FF2B5EF4-FFF2-40B4-BE49-F238E27FC236}">
                <a16:creationId xmlns:a16="http://schemas.microsoft.com/office/drawing/2014/main" id="{AEA92C36-7A19-47E7-A63B-C7AF53F7C16F}"/>
              </a:ext>
            </a:extLst>
          </p:cNvPr>
          <p:cNvSpPr>
            <a:spLocks xmlns:a="http://schemas.openxmlformats.org/drawingml/2006/main" noGrp="1"/>
          </p:cNvSpPr>
          <p:nvPr/>
        </p:nvSpPr>
        <p:spPr>
          <a:xfrm xmlns:a="http://schemas.openxmlformats.org/drawingml/2006/main">
            <a:off x="8305800" y="2381250"/>
            <a:ext cx="3009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Protect the guest promise</a:t>
            </a:r>
          </a:p>
        </p:txBody>
      </p:sp>
      <p:sp>
        <p:nvSpPr>
          <p:cNvPr id="23" name="&gt;40%">
            <a:extLst xmlns:a="http://schemas.openxmlformats.org/drawingml/2006/main">
              <a:ext uri="{FF2B5EF4-FFF2-40B4-BE49-F238E27FC236}">
                <a16:creationId xmlns:a16="http://schemas.microsoft.com/office/drawing/2014/main" id="{811670B0-C25C-4A4E-9C94-2C121038BC37}"/>
              </a:ext>
            </a:extLst>
          </p:cNvPr>
          <p:cNvSpPr>
            <a:spLocks xmlns:a="http://schemas.openxmlformats.org/drawingml/2006/main" noGrp="1"/>
          </p:cNvSpPr>
          <p:nvPr/>
        </p:nvSpPr>
        <p:spPr>
          <a:xfrm xmlns:a="http://schemas.openxmlformats.org/drawingml/2006/main">
            <a:off x="8305800" y="2943225"/>
            <a:ext cx="30099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&gt;40%</a:t>
            </a:r>
          </a:p>
        </p:txBody>
      </p:sp>
      <p:sp>
        <p:nvSpPr>
          <p:cNvPr id="24" name="repeat-guest mix">
            <a:extLst xmlns:a="http://schemas.openxmlformats.org/drawingml/2006/main">
              <a:ext uri="{FF2B5EF4-FFF2-40B4-BE49-F238E27FC236}">
                <a16:creationId xmlns:a16="http://schemas.microsoft.com/office/drawing/2014/main" id="{8EF204A2-B0B7-40C4-8D24-91E1C941CD93}"/>
              </a:ext>
            </a:extLst>
          </p:cNvPr>
          <p:cNvSpPr>
            <a:spLocks xmlns:a="http://schemas.openxmlformats.org/drawingml/2006/main" noGrp="1"/>
          </p:cNvSpPr>
          <p:nvPr/>
        </p:nvSpPr>
        <p:spPr>
          <a:xfrm xmlns:a="http://schemas.openxmlformats.org/drawingml/2006/main">
            <a:off x="8305800" y="3571875"/>
            <a:ext cx="3009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E7D5AF"/>
                </a:solidFill>
                <a:latin typeface="Calibri"/>
                <a:ea typeface="Calibri"/>
                <a:cs typeface="Calibri"/>
              </a:defRPr>
            </a:defPPr>
          </a:lstStyle>
          <a:p xmlns:a="http://schemas.openxmlformats.org/drawingml/2006/main">
            <a:pPr>
              <a:defRPr sz="1275" b="1">
                <a:solidFill>
                  <a:srgbClr val="E7D5AF"/>
                </a:solidFill>
                <a:latin typeface="Calibri"/>
                <a:ea typeface="Calibri"/>
                <a:cs typeface="Calibri"/>
              </a:defRPr>
            </a:pPr>
            <a:r>
              <a:rPr sz="1275" b="1">
                <a:solidFill>
                  <a:srgbClr val="E7D5AF"/>
                </a:solidFill>
                <a:latin typeface="Calibri"/>
                <a:ea typeface="Calibri"/>
                <a:cs typeface="Calibri"/>
              </a:rPr>
              <a:t>repeat-guest mix</a:t>
            </a:r>
          </a:p>
        </p:txBody>
      </p:sp>
      <p:sp>
        <p:nvSpPr>
          <p:cNvPr id="25" name="">
            <a:extLst xmlns:a="http://schemas.openxmlformats.org/drawingml/2006/main">
              <a:ext uri="{FF2B5EF4-FFF2-40B4-BE49-F238E27FC236}">
                <a16:creationId xmlns:a16="http://schemas.microsoft.com/office/drawing/2014/main" id="{D8FE96D0-65EE-4370-BADB-2A900E568BE0}"/>
              </a:ext>
            </a:extLst>
          </p:cNvPr>
          <p:cNvSpPr>
            <a:spLocks xmlns:a="http://schemas.openxmlformats.org/drawingml/2006/main" noGrp="1"/>
          </p:cNvSpPr>
          <p:nvPr/>
        </p:nvSpPr>
        <p:spPr>
          <a:xfrm xmlns:a="http://schemas.openxmlformats.org/drawingml/2006/main">
            <a:off x="8305800" y="3981450"/>
            <a:ext cx="30099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26" name="TripAdvisor rose from 4.2 to 4.8; re">
            <a:extLst xmlns:a="http://schemas.openxmlformats.org/drawingml/2006/main">
              <a:ext uri="{FF2B5EF4-FFF2-40B4-BE49-F238E27FC236}">
                <a16:creationId xmlns:a16="http://schemas.microsoft.com/office/drawing/2014/main" id="{75453B73-D87E-4093-B7E8-6F32D8674F31}"/>
              </a:ext>
            </a:extLst>
          </p:cNvPr>
          <p:cNvSpPr>
            <a:spLocks xmlns:a="http://schemas.openxmlformats.org/drawingml/2006/main" noGrp="1"/>
          </p:cNvSpPr>
          <p:nvPr/>
        </p:nvSpPr>
        <p:spPr>
          <a:xfrm xmlns:a="http://schemas.openxmlformats.org/drawingml/2006/main">
            <a:off x="8305800" y="4219575"/>
            <a:ext cx="30099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TripAdvisor rose from 4.2 to 4.8; reduced colleague turnover and completed villa and pool upgrades before high season.</a:t>
            </a:r>
          </a:p>
        </p:txBody>
      </p:sp>
      <p:sp>
        <p:nvSpPr>
          <p:cNvPr id="27" name="Different assignments, same executiv">
            <a:extLst xmlns:a="http://schemas.openxmlformats.org/drawingml/2006/main">
              <a:ext uri="{FF2B5EF4-FFF2-40B4-BE49-F238E27FC236}">
                <a16:creationId xmlns:a16="http://schemas.microsoft.com/office/drawing/2014/main" id="{6F75EF51-7DCE-4E71-BDA3-EEA0CAA062D7}"/>
              </a:ext>
            </a:extLst>
          </p:cNvPr>
          <p:cNvSpPr>
            <a:spLocks xmlns:a="http://schemas.openxmlformats.org/drawingml/2006/main" noGrp="1"/>
          </p:cNvSpPr>
          <p:nvPr/>
        </p:nvSpPr>
        <p:spPr>
          <a:xfrm xmlns:a="http://schemas.openxmlformats.org/drawingml/2006/main">
            <a:off x="571500" y="60769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E7D5AF"/>
                </a:solidFill>
                <a:latin typeface="Georgia"/>
                <a:ea typeface="Georgia"/>
                <a:cs typeface="Georgia"/>
              </a:defRPr>
            </a:defPPr>
          </a:lstStyle>
          <a:p xmlns:a="http://schemas.openxmlformats.org/drawingml/2006/main">
            <a:pPr>
              <a:defRPr sz="1275" b="0">
                <a:solidFill>
                  <a:srgbClr val="E7D5AF"/>
                </a:solidFill>
                <a:latin typeface="Georgia"/>
                <a:ea typeface="Georgia"/>
                <a:cs typeface="Georgia"/>
              </a:defRPr>
            </a:pPr>
            <a:r>
              <a:rPr sz="1275" b="0">
                <a:solidFill>
                  <a:srgbClr val="E7D5AF"/>
                </a:solidFill>
                <a:latin typeface="Georgia"/>
                <a:ea typeface="Georgia"/>
                <a:cs typeface="Georgia"/>
              </a:rPr>
              <a:t>Different assignments, same executive discipline: improve the guest experience while owning the operating result.</a:t>
            </a:r>
          </a:p>
        </p:txBody>
      </p:sp>
    </p:spTree>
    <p:extLst>
      <p:ext uri="{BB962C8B-B14F-4D97-AF65-F5344CB8AC3E}">
        <p14:creationId xmlns:p14="http://schemas.microsoft.com/office/powerpoint/2010/main" val="1366053454"/>
      </p:ext>
    </p:extLst>
  </p:cSld>
</p:sld>
</file>

<file path=ppt/slides/slide17.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308FBF50-0F60-412F-BDD9-25C46A35D2CE}"/>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ASSIGNMENTS">
            <a:extLst xmlns:a="http://schemas.openxmlformats.org/drawingml/2006/main">
              <a:ext uri="{FF2B5EF4-FFF2-40B4-BE49-F238E27FC236}">
                <a16:creationId xmlns:a16="http://schemas.microsoft.com/office/drawing/2014/main" id="{B5F0B470-FF48-41B5-8FA5-B695FA7878F8}"/>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ASSIGNMENTS</a:t>
            </a:r>
          </a:p>
        </p:txBody>
      </p:sp>
      <p:sp>
        <p:nvSpPr>
          <p:cNvPr id="3" name="Culinary leadership with hotel-wide ">
            <a:extLst xmlns:a="http://schemas.openxmlformats.org/drawingml/2006/main">
              <a:ext uri="{FF2B5EF4-FFF2-40B4-BE49-F238E27FC236}">
                <a16:creationId xmlns:a16="http://schemas.microsoft.com/office/drawing/2014/main" id="{4BD7091A-9787-4171-A1EF-1A6925339A6B}"/>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Culinary leadership with hotel-wide judgment</a:t>
            </a:r>
          </a:p>
        </p:txBody>
      </p:sp>
      <p:sp>
        <p:nvSpPr>
          <p:cNvPr id="4" name="CHEF PATRICK DUFF">
            <a:extLst xmlns:a="http://schemas.openxmlformats.org/drawingml/2006/main">
              <a:ext uri="{FF2B5EF4-FFF2-40B4-BE49-F238E27FC236}">
                <a16:creationId xmlns:a16="http://schemas.microsoft.com/office/drawing/2014/main" id="{65880648-F00A-4931-9C63-5540F6A61172}"/>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7">
            <a:extLst xmlns:a="http://schemas.openxmlformats.org/drawingml/2006/main">
              <a:ext uri="{FF2B5EF4-FFF2-40B4-BE49-F238E27FC236}">
                <a16:creationId xmlns:a16="http://schemas.microsoft.com/office/drawing/2014/main" id="{A50B214C-9893-400D-939A-8676C6A7D794}"/>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17</a:t>
            </a:r>
          </a:p>
        </p:txBody>
      </p:sp>
      <p:sp>
        <p:nvSpPr>
          <p:cNvPr id="6" name="">
            <a:extLst xmlns:a="http://schemas.openxmlformats.org/drawingml/2006/main">
              <a:ext uri="{FF2B5EF4-FFF2-40B4-BE49-F238E27FC236}">
                <a16:creationId xmlns:a16="http://schemas.microsoft.com/office/drawing/2014/main" id="{DC15CF0D-A21B-42F7-829E-2140D4220237}"/>
              </a:ext>
            </a:extLst>
          </p:cNvPr>
          <p:cNvSpPr>
            <a:spLocks xmlns:a="http://schemas.openxmlformats.org/drawingml/2006/main" noGrp="1"/>
          </p:cNvSpPr>
          <p:nvPr/>
        </p:nvSpPr>
        <p:spPr>
          <a:xfrm xmlns:a="http://schemas.openxmlformats.org/drawingml/2006/main">
            <a:off x="571500" y="1762125"/>
            <a:ext cx="11049000" cy="93345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7" name="MAY 2026 - PRESENT">
            <a:extLst xmlns:a="http://schemas.openxmlformats.org/drawingml/2006/main">
              <a:ext uri="{FF2B5EF4-FFF2-40B4-BE49-F238E27FC236}">
                <a16:creationId xmlns:a16="http://schemas.microsoft.com/office/drawing/2014/main" id="{FF861476-B115-4500-8AAB-C3366F40F262}"/>
              </a:ext>
            </a:extLst>
          </p:cNvPr>
          <p:cNvSpPr>
            <a:spLocks xmlns:a="http://schemas.openxmlformats.org/drawingml/2006/main" noGrp="1"/>
          </p:cNvSpPr>
          <p:nvPr/>
        </p:nvSpPr>
        <p:spPr>
          <a:xfrm xmlns:a="http://schemas.openxmlformats.org/drawingml/2006/main">
            <a:off x="781050" y="1952625"/>
            <a:ext cx="2095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MAY 2026 - PRESENT</a:t>
            </a:r>
          </a:p>
        </p:txBody>
      </p:sp>
      <p:sp>
        <p:nvSpPr>
          <p:cNvPr id="8" name="Director of Culinary, in Charge of F">
            <a:extLst xmlns:a="http://schemas.openxmlformats.org/drawingml/2006/main">
              <a:ext uri="{FF2B5EF4-FFF2-40B4-BE49-F238E27FC236}">
                <a16:creationId xmlns:a16="http://schemas.microsoft.com/office/drawing/2014/main" id="{3888EC7F-8ED1-4110-8B34-BCABCE6FD304}"/>
              </a:ext>
            </a:extLst>
          </p:cNvPr>
          <p:cNvSpPr>
            <a:spLocks xmlns:a="http://schemas.openxmlformats.org/drawingml/2006/main" noGrp="1"/>
          </p:cNvSpPr>
          <p:nvPr/>
        </p:nvSpPr>
        <p:spPr>
          <a:xfrm xmlns:a="http://schemas.openxmlformats.org/drawingml/2006/main">
            <a:off x="3000375" y="1924050"/>
            <a:ext cx="590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Director of Culinary, in Charge of Food &amp; Beverage</a:t>
            </a:r>
          </a:p>
        </p:txBody>
      </p:sp>
      <p:sp>
        <p:nvSpPr>
          <p:cNvPr id="9" name="Confidential international luxury re">
            <a:extLst xmlns:a="http://schemas.openxmlformats.org/drawingml/2006/main">
              <a:ext uri="{FF2B5EF4-FFF2-40B4-BE49-F238E27FC236}">
                <a16:creationId xmlns:a16="http://schemas.microsoft.com/office/drawing/2014/main" id="{E245515F-5DC3-4A17-A726-622883401FE7}"/>
              </a:ext>
            </a:extLst>
          </p:cNvPr>
          <p:cNvSpPr>
            <a:spLocks xmlns:a="http://schemas.openxmlformats.org/drawingml/2006/main" noGrp="1"/>
          </p:cNvSpPr>
          <p:nvPr/>
        </p:nvSpPr>
        <p:spPr>
          <a:xfrm xmlns:a="http://schemas.openxmlformats.org/drawingml/2006/main">
            <a:off x="3000375" y="2295525"/>
            <a:ext cx="5905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F5F0E5"/>
                </a:solidFill>
                <a:latin typeface="Calibri"/>
                <a:ea typeface="Calibri"/>
                <a:cs typeface="Calibri"/>
              </a:defRPr>
            </a:defPPr>
          </a:lstStyle>
          <a:p xmlns:a="http://schemas.openxmlformats.org/drawingml/2006/main">
            <a:pPr>
              <a:defRPr sz="1200" b="0">
                <a:solidFill>
                  <a:srgbClr val="F5F0E5"/>
                </a:solidFill>
                <a:latin typeface="Calibri"/>
                <a:ea typeface="Calibri"/>
                <a:cs typeface="Calibri"/>
              </a:defRPr>
            </a:pPr>
            <a:r>
              <a:rPr sz="1200" b="0">
                <a:solidFill>
                  <a:srgbClr val="F5F0E5"/>
                </a:solidFill>
                <a:latin typeface="Calibri"/>
                <a:ea typeface="Calibri"/>
                <a:cs typeface="Calibri"/>
              </a:rPr>
              <a:t>Confidential international luxury resort pre-opening</a:t>
            </a:r>
          </a:p>
        </p:txBody>
      </p:sp>
      <p:sp>
        <p:nvSpPr>
          <p:cNvPr id="10" name="2025-2026">
            <a:extLst xmlns:a="http://schemas.openxmlformats.org/drawingml/2006/main">
              <a:ext uri="{FF2B5EF4-FFF2-40B4-BE49-F238E27FC236}">
                <a16:creationId xmlns:a16="http://schemas.microsoft.com/office/drawing/2014/main" id="{B1432471-EB97-42CF-8D8D-99B7823F7D95}"/>
              </a:ext>
            </a:extLst>
          </p:cNvPr>
          <p:cNvSpPr>
            <a:spLocks xmlns:a="http://schemas.openxmlformats.org/drawingml/2006/main" noGrp="1"/>
          </p:cNvSpPr>
          <p:nvPr/>
        </p:nvSpPr>
        <p:spPr>
          <a:xfrm xmlns:a="http://schemas.openxmlformats.org/drawingml/2006/main">
            <a:off x="571500" y="3162300"/>
            <a:ext cx="1381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2025-2026</a:t>
            </a:r>
          </a:p>
        </p:txBody>
      </p:sp>
      <p:sp>
        <p:nvSpPr>
          <p:cNvPr id="11" name="TRIBE Phuket">
            <a:extLst xmlns:a="http://schemas.openxmlformats.org/drawingml/2006/main">
              <a:ext uri="{FF2B5EF4-FFF2-40B4-BE49-F238E27FC236}">
                <a16:creationId xmlns:a16="http://schemas.microsoft.com/office/drawing/2014/main" id="{B65EEE1F-2F19-42C3-836C-EB51939E4E06}"/>
              </a:ext>
            </a:extLst>
          </p:cNvPr>
          <p:cNvSpPr>
            <a:spLocks xmlns:a="http://schemas.openxmlformats.org/drawingml/2006/main" noGrp="1"/>
          </p:cNvSpPr>
          <p:nvPr/>
        </p:nvSpPr>
        <p:spPr>
          <a:xfrm xmlns:a="http://schemas.openxmlformats.org/drawingml/2006/main">
            <a:off x="2000250" y="3114675"/>
            <a:ext cx="314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163D35"/>
                </a:solidFill>
                <a:latin typeface="Georgia"/>
                <a:ea typeface="Georgia"/>
                <a:cs typeface="Georgia"/>
              </a:defRPr>
            </a:defPPr>
          </a:lstStyle>
          <a:p xmlns:a="http://schemas.openxmlformats.org/drawingml/2006/main">
            <a:pPr>
              <a:defRPr sz="1800" b="0">
                <a:solidFill>
                  <a:srgbClr val="163D35"/>
                </a:solidFill>
                <a:latin typeface="Georgia"/>
                <a:ea typeface="Georgia"/>
                <a:cs typeface="Georgia"/>
              </a:defRPr>
            </a:pPr>
            <a:r>
              <a:rPr sz="1800" b="0">
                <a:solidFill>
                  <a:srgbClr val="163D35"/>
                </a:solidFill>
                <a:latin typeface="Georgia"/>
                <a:ea typeface="Georgia"/>
                <a:cs typeface="Georgia"/>
              </a:rPr>
              <a:t>TRIBE Phuket</a:t>
            </a:r>
          </a:p>
        </p:txBody>
      </p:sp>
      <p:sp>
        <p:nvSpPr>
          <p:cNvPr id="12" name="Hotel Manager / F&amp;B Expert">
            <a:extLst xmlns:a="http://schemas.openxmlformats.org/drawingml/2006/main">
              <a:ext uri="{FF2B5EF4-FFF2-40B4-BE49-F238E27FC236}">
                <a16:creationId xmlns:a16="http://schemas.microsoft.com/office/drawing/2014/main" id="{4DABF98A-89DD-4F5E-BE0E-457DD07141F9}"/>
              </a:ext>
            </a:extLst>
          </p:cNvPr>
          <p:cNvSpPr>
            <a:spLocks xmlns:a="http://schemas.openxmlformats.org/drawingml/2006/main" noGrp="1"/>
          </p:cNvSpPr>
          <p:nvPr/>
        </p:nvSpPr>
        <p:spPr>
          <a:xfrm xmlns:a="http://schemas.openxmlformats.org/drawingml/2006/main">
            <a:off x="2000250" y="348615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Hotel Manager / F&amp;B Expert</a:t>
            </a:r>
          </a:p>
        </p:txBody>
      </p:sp>
      <p:sp>
        <p:nvSpPr>
          <p:cNvPr id="13" name="2024-2025">
            <a:extLst xmlns:a="http://schemas.openxmlformats.org/drawingml/2006/main">
              <a:ext uri="{FF2B5EF4-FFF2-40B4-BE49-F238E27FC236}">
                <a16:creationId xmlns:a16="http://schemas.microsoft.com/office/drawing/2014/main" id="{CC2A929E-5AD1-4438-8314-F3041BFAB152}"/>
              </a:ext>
            </a:extLst>
          </p:cNvPr>
          <p:cNvSpPr>
            <a:spLocks xmlns:a="http://schemas.openxmlformats.org/drawingml/2006/main" noGrp="1"/>
          </p:cNvSpPr>
          <p:nvPr/>
        </p:nvSpPr>
        <p:spPr>
          <a:xfrm xmlns:a="http://schemas.openxmlformats.org/drawingml/2006/main">
            <a:off x="571500" y="4095750"/>
            <a:ext cx="1381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2024-2025</a:t>
            </a:r>
          </a:p>
        </p:txBody>
      </p:sp>
      <p:sp>
        <p:nvSpPr>
          <p:cNvPr id="14" name="The Salil Hotel Riverside Bangkok">
            <a:extLst xmlns:a="http://schemas.openxmlformats.org/drawingml/2006/main">
              <a:ext uri="{FF2B5EF4-FFF2-40B4-BE49-F238E27FC236}">
                <a16:creationId xmlns:a16="http://schemas.microsoft.com/office/drawing/2014/main" id="{38EEC9FE-3444-4070-B564-153661F9910D}"/>
              </a:ext>
            </a:extLst>
          </p:cNvPr>
          <p:cNvSpPr>
            <a:spLocks xmlns:a="http://schemas.openxmlformats.org/drawingml/2006/main" noGrp="1"/>
          </p:cNvSpPr>
          <p:nvPr/>
        </p:nvSpPr>
        <p:spPr>
          <a:xfrm xmlns:a="http://schemas.openxmlformats.org/drawingml/2006/main">
            <a:off x="2000250" y="4048125"/>
            <a:ext cx="371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The Salil Hotel Riverside Bangkok</a:t>
            </a:r>
          </a:p>
        </p:txBody>
      </p:sp>
      <p:sp>
        <p:nvSpPr>
          <p:cNvPr id="15" name="General Manager">
            <a:extLst xmlns:a="http://schemas.openxmlformats.org/drawingml/2006/main">
              <a:ext uri="{FF2B5EF4-FFF2-40B4-BE49-F238E27FC236}">
                <a16:creationId xmlns:a16="http://schemas.microsoft.com/office/drawing/2014/main" id="{5A049205-2281-4F74-962F-E909F04291DC}"/>
              </a:ext>
            </a:extLst>
          </p:cNvPr>
          <p:cNvSpPr>
            <a:spLocks xmlns:a="http://schemas.openxmlformats.org/drawingml/2006/main" noGrp="1"/>
          </p:cNvSpPr>
          <p:nvPr/>
        </p:nvSpPr>
        <p:spPr>
          <a:xfrm xmlns:a="http://schemas.openxmlformats.org/drawingml/2006/main">
            <a:off x="2000250" y="44196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General Manager</a:t>
            </a:r>
          </a:p>
        </p:txBody>
      </p:sp>
      <p:sp>
        <p:nvSpPr>
          <p:cNvPr id="16" name="2023-2024">
            <a:extLst xmlns:a="http://schemas.openxmlformats.org/drawingml/2006/main">
              <a:ext uri="{FF2B5EF4-FFF2-40B4-BE49-F238E27FC236}">
                <a16:creationId xmlns:a16="http://schemas.microsoft.com/office/drawing/2014/main" id="{35BEDE6D-5D79-407B-9798-68F85B36A6D6}"/>
              </a:ext>
            </a:extLst>
          </p:cNvPr>
          <p:cNvSpPr>
            <a:spLocks xmlns:a="http://schemas.openxmlformats.org/drawingml/2006/main" noGrp="1"/>
          </p:cNvSpPr>
          <p:nvPr/>
        </p:nvSpPr>
        <p:spPr>
          <a:xfrm xmlns:a="http://schemas.openxmlformats.org/drawingml/2006/main">
            <a:off x="571500" y="5019675"/>
            <a:ext cx="1381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2023-2024</a:t>
            </a:r>
          </a:p>
        </p:txBody>
      </p:sp>
      <p:sp>
        <p:nvSpPr>
          <p:cNvPr id="17" name="Vakkaru Maldives">
            <a:extLst xmlns:a="http://schemas.openxmlformats.org/drawingml/2006/main">
              <a:ext uri="{FF2B5EF4-FFF2-40B4-BE49-F238E27FC236}">
                <a16:creationId xmlns:a16="http://schemas.microsoft.com/office/drawing/2014/main" id="{C4B41789-A4BC-4044-9468-B75A1D677DF7}"/>
              </a:ext>
            </a:extLst>
          </p:cNvPr>
          <p:cNvSpPr>
            <a:spLocks xmlns:a="http://schemas.openxmlformats.org/drawingml/2006/main" noGrp="1"/>
          </p:cNvSpPr>
          <p:nvPr/>
        </p:nvSpPr>
        <p:spPr>
          <a:xfrm xmlns:a="http://schemas.openxmlformats.org/drawingml/2006/main">
            <a:off x="2000250" y="4972050"/>
            <a:ext cx="314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Vakkaru Maldives</a:t>
            </a:r>
          </a:p>
        </p:txBody>
      </p:sp>
      <p:sp>
        <p:nvSpPr>
          <p:cNvPr id="18" name="Resort Manager">
            <a:extLst xmlns:a="http://schemas.openxmlformats.org/drawingml/2006/main">
              <a:ext uri="{FF2B5EF4-FFF2-40B4-BE49-F238E27FC236}">
                <a16:creationId xmlns:a16="http://schemas.microsoft.com/office/drawing/2014/main" id="{38BCC46C-72FA-48A8-9D5A-B3F6C32386B5}"/>
              </a:ext>
            </a:extLst>
          </p:cNvPr>
          <p:cNvSpPr>
            <a:spLocks xmlns:a="http://schemas.openxmlformats.org/drawingml/2006/main" noGrp="1"/>
          </p:cNvSpPr>
          <p:nvPr/>
        </p:nvSpPr>
        <p:spPr>
          <a:xfrm xmlns:a="http://schemas.openxmlformats.org/drawingml/2006/main">
            <a:off x="2000250" y="53435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Resort Manager</a:t>
            </a:r>
          </a:p>
        </p:txBody>
      </p:sp>
      <p:sp>
        <p:nvSpPr>
          <p:cNvPr id="19" name="">
            <a:extLst xmlns:a="http://schemas.openxmlformats.org/drawingml/2006/main">
              <a:ext uri="{FF2B5EF4-FFF2-40B4-BE49-F238E27FC236}">
                <a16:creationId xmlns:a16="http://schemas.microsoft.com/office/drawing/2014/main" id="{272BA928-8B0E-4E6F-8467-705174603FB4}"/>
              </a:ext>
            </a:extLst>
          </p:cNvPr>
          <p:cNvSpPr>
            <a:spLocks xmlns:a="http://schemas.openxmlformats.org/drawingml/2006/main" noGrp="1"/>
          </p:cNvSpPr>
          <p:nvPr/>
        </p:nvSpPr>
        <p:spPr>
          <a:xfrm xmlns:a="http://schemas.openxmlformats.org/drawingml/2006/main">
            <a:off x="6096000" y="3095625"/>
            <a:ext cx="19050" cy="2571750"/>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20" name="2023">
            <a:extLst xmlns:a="http://schemas.openxmlformats.org/drawingml/2006/main">
              <a:ext uri="{FF2B5EF4-FFF2-40B4-BE49-F238E27FC236}">
                <a16:creationId xmlns:a16="http://schemas.microsoft.com/office/drawing/2014/main" id="{06FBB32D-7970-4140-8538-6E306575DA35}"/>
              </a:ext>
            </a:extLst>
          </p:cNvPr>
          <p:cNvSpPr>
            <a:spLocks xmlns:a="http://schemas.openxmlformats.org/drawingml/2006/main" noGrp="1"/>
          </p:cNvSpPr>
          <p:nvPr/>
        </p:nvSpPr>
        <p:spPr>
          <a:xfrm xmlns:a="http://schemas.openxmlformats.org/drawingml/2006/main">
            <a:off x="6572250" y="3162300"/>
            <a:ext cx="114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2023</a:t>
            </a:r>
          </a:p>
        </p:txBody>
      </p:sp>
      <p:sp>
        <p:nvSpPr>
          <p:cNvPr id="21" name="Pullman Arcadia Karon Beach">
            <a:extLst xmlns:a="http://schemas.openxmlformats.org/drawingml/2006/main">
              <a:ext uri="{FF2B5EF4-FFF2-40B4-BE49-F238E27FC236}">
                <a16:creationId xmlns:a16="http://schemas.microsoft.com/office/drawing/2014/main" id="{30F7853C-6B67-46FB-A487-B6E4ED2047F3}"/>
              </a:ext>
            </a:extLst>
          </p:cNvPr>
          <p:cNvSpPr>
            <a:spLocks xmlns:a="http://schemas.openxmlformats.org/drawingml/2006/main" noGrp="1"/>
          </p:cNvSpPr>
          <p:nvPr/>
        </p:nvSpPr>
        <p:spPr>
          <a:xfrm xmlns:a="http://schemas.openxmlformats.org/drawingml/2006/main">
            <a:off x="7953375" y="3114675"/>
            <a:ext cx="3476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Pullman Arcadia Karon Beach</a:t>
            </a:r>
          </a:p>
        </p:txBody>
      </p:sp>
      <p:sp>
        <p:nvSpPr>
          <p:cNvPr id="22" name="Task-Force Director of Culinary, in ">
            <a:extLst xmlns:a="http://schemas.openxmlformats.org/drawingml/2006/main">
              <a:ext uri="{FF2B5EF4-FFF2-40B4-BE49-F238E27FC236}">
                <a16:creationId xmlns:a16="http://schemas.microsoft.com/office/drawing/2014/main" id="{5E9CBAAC-2D70-4155-AA7F-FD5D3C0649A5}"/>
              </a:ext>
            </a:extLst>
          </p:cNvPr>
          <p:cNvSpPr>
            <a:spLocks xmlns:a="http://schemas.openxmlformats.org/drawingml/2006/main" noGrp="1"/>
          </p:cNvSpPr>
          <p:nvPr/>
        </p:nvSpPr>
        <p:spPr>
          <a:xfrm xmlns:a="http://schemas.openxmlformats.org/drawingml/2006/main">
            <a:off x="7953375" y="3486150"/>
            <a:ext cx="3476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Task-Force Director of Culinary, in Charge of F&amp;B</a:t>
            </a:r>
          </a:p>
        </p:txBody>
      </p:sp>
      <p:sp>
        <p:nvSpPr>
          <p:cNvPr id="23" name="FEB-SEP 2022">
            <a:extLst xmlns:a="http://schemas.openxmlformats.org/drawingml/2006/main">
              <a:ext uri="{FF2B5EF4-FFF2-40B4-BE49-F238E27FC236}">
                <a16:creationId xmlns:a16="http://schemas.microsoft.com/office/drawing/2014/main" id="{17F996CA-207B-45F8-936F-67D02E576BFF}"/>
              </a:ext>
            </a:extLst>
          </p:cNvPr>
          <p:cNvSpPr>
            <a:spLocks xmlns:a="http://schemas.openxmlformats.org/drawingml/2006/main" noGrp="1"/>
          </p:cNvSpPr>
          <p:nvPr/>
        </p:nvSpPr>
        <p:spPr>
          <a:xfrm xmlns:a="http://schemas.openxmlformats.org/drawingml/2006/main">
            <a:off x="6572250" y="4333875"/>
            <a:ext cx="114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FEB-SEP 2022</a:t>
            </a:r>
          </a:p>
        </p:txBody>
      </p:sp>
      <p:sp>
        <p:nvSpPr>
          <p:cNvPr id="24" name="Mondrian Doha">
            <a:extLst xmlns:a="http://schemas.openxmlformats.org/drawingml/2006/main">
              <a:ext uri="{FF2B5EF4-FFF2-40B4-BE49-F238E27FC236}">
                <a16:creationId xmlns:a16="http://schemas.microsoft.com/office/drawing/2014/main" id="{FCCDCAC7-F668-40BF-9923-9B27A4C4F16B}"/>
              </a:ext>
            </a:extLst>
          </p:cNvPr>
          <p:cNvSpPr>
            <a:spLocks xmlns:a="http://schemas.openxmlformats.org/drawingml/2006/main" noGrp="1"/>
          </p:cNvSpPr>
          <p:nvPr/>
        </p:nvSpPr>
        <p:spPr>
          <a:xfrm xmlns:a="http://schemas.openxmlformats.org/drawingml/2006/main">
            <a:off x="7953375" y="4286250"/>
            <a:ext cx="3476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Mondrian Doha</a:t>
            </a:r>
          </a:p>
        </p:txBody>
      </p:sp>
      <p:sp>
        <p:nvSpPr>
          <p:cNvPr id="25" name="Task-Force Director of Culinary, in ">
            <a:extLst xmlns:a="http://schemas.openxmlformats.org/drawingml/2006/main">
              <a:ext uri="{FF2B5EF4-FFF2-40B4-BE49-F238E27FC236}">
                <a16:creationId xmlns:a16="http://schemas.microsoft.com/office/drawing/2014/main" id="{B0CF321B-B692-409C-92DE-60C0E44EB52B}"/>
              </a:ext>
            </a:extLst>
          </p:cNvPr>
          <p:cNvSpPr>
            <a:spLocks xmlns:a="http://schemas.openxmlformats.org/drawingml/2006/main" noGrp="1"/>
          </p:cNvSpPr>
          <p:nvPr/>
        </p:nvSpPr>
        <p:spPr>
          <a:xfrm xmlns:a="http://schemas.openxmlformats.org/drawingml/2006/main">
            <a:off x="7953375" y="4657725"/>
            <a:ext cx="3476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Task-Force Director of Culinary, in Charge of F&amp;B</a:t>
            </a:r>
          </a:p>
        </p:txBody>
      </p:sp>
      <p:sp>
        <p:nvSpPr>
          <p:cNvPr id="26" name="Earlier brands include One&amp;Only, Sha">
            <a:extLst xmlns:a="http://schemas.openxmlformats.org/drawingml/2006/main">
              <a:ext uri="{FF2B5EF4-FFF2-40B4-BE49-F238E27FC236}">
                <a16:creationId xmlns:a16="http://schemas.microsoft.com/office/drawing/2014/main" id="{DA914F89-99C4-415D-8225-4C361D339A5F}"/>
              </a:ext>
            </a:extLst>
          </p:cNvPr>
          <p:cNvSpPr>
            <a:spLocks xmlns:a="http://schemas.openxmlformats.org/drawingml/2006/main" noGrp="1"/>
          </p:cNvSpPr>
          <p:nvPr/>
        </p:nvSpPr>
        <p:spPr>
          <a:xfrm xmlns:a="http://schemas.openxmlformats.org/drawingml/2006/main">
            <a:off x="6572250" y="5391150"/>
            <a:ext cx="4857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63D35"/>
                </a:solidFill>
                <a:latin typeface="Calibri"/>
                <a:ea typeface="Calibri"/>
                <a:cs typeface="Calibri"/>
              </a:defRPr>
            </a:defPPr>
          </a:lstStyle>
          <a:p xmlns:a="http://schemas.openxmlformats.org/drawingml/2006/main">
            <a:pPr>
              <a:defRPr sz="1350" b="0">
                <a:solidFill>
                  <a:srgbClr val="163D35"/>
                </a:solidFill>
                <a:latin typeface="Calibri"/>
                <a:ea typeface="Calibri"/>
                <a:cs typeface="Calibri"/>
              </a:defRPr>
            </a:pPr>
            <a:r>
              <a:rPr sz="1350" b="0">
                <a:solidFill>
                  <a:srgbClr val="163D35"/>
                </a:solidFill>
                <a:latin typeface="Calibri"/>
                <a:ea typeface="Calibri"/>
                <a:cs typeface="Calibri"/>
              </a:rPr>
              <a:t>Earlier brands include One&amp;Only, Shangri-La, W Hotels, Fairmont, Four Seasons, The Sukhothai, Regent and The Ritz-Carlton.</a:t>
            </a:r>
          </a:p>
        </p:txBody>
      </p:sp>
    </p:spTree>
    <p:extLst>
      <p:ext uri="{BB962C8B-B14F-4D97-AF65-F5344CB8AC3E}">
        <p14:creationId xmlns:p14="http://schemas.microsoft.com/office/powerpoint/2010/main" val="733344671"/>
      </p:ext>
    </p:extLst>
  </p:cSld>
</p:sld>
</file>

<file path=ppt/slides/slide18.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ECBA4A9-DB43-4494-A0B4-A9072D656C3D}"/>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EVIDENCE / CONCEPT DEVELOPM">
            <a:extLst xmlns:a="http://schemas.openxmlformats.org/drawingml/2006/main">
              <a:ext uri="{FF2B5EF4-FFF2-40B4-BE49-F238E27FC236}">
                <a16:creationId xmlns:a16="http://schemas.microsoft.com/office/drawing/2014/main" id="{A1A7D28B-B10C-4D88-B236-7C21446AC7C1}"/>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EVIDENCE / CONCEPT DEVELOPMENT</a:t>
            </a:r>
          </a:p>
        </p:txBody>
      </p:sp>
      <p:sp>
        <p:nvSpPr>
          <p:cNvPr id="3" name="Four Seasons Miami: concept and grow">
            <a:extLst xmlns:a="http://schemas.openxmlformats.org/drawingml/2006/main">
              <a:ext uri="{FF2B5EF4-FFF2-40B4-BE49-F238E27FC236}">
                <a16:creationId xmlns:a16="http://schemas.microsoft.com/office/drawing/2014/main" id="{38516CDD-3D6D-4642-B908-477E7CA75BFD}"/>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Four Seasons Miami: concept and growth</a:t>
            </a:r>
          </a:p>
        </p:txBody>
      </p:sp>
      <p:sp>
        <p:nvSpPr>
          <p:cNvPr id="4" name="CHEF PATRICK DUFF">
            <a:extLst xmlns:a="http://schemas.openxmlformats.org/drawingml/2006/main">
              <a:ext uri="{FF2B5EF4-FFF2-40B4-BE49-F238E27FC236}">
                <a16:creationId xmlns:a16="http://schemas.microsoft.com/office/drawing/2014/main" id="{878A7CE2-8486-4653-A115-E334207B5128}"/>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8">
            <a:extLst xmlns:a="http://schemas.openxmlformats.org/drawingml/2006/main">
              <a:ext uri="{FF2B5EF4-FFF2-40B4-BE49-F238E27FC236}">
                <a16:creationId xmlns:a16="http://schemas.microsoft.com/office/drawing/2014/main" id="{036A35C8-913F-4333-99AB-0B3190B2769D}"/>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18</a:t>
            </a:r>
          </a:p>
        </p:txBody>
      </p:sp>
      <p:sp>
        <p:nvSpPr>
          <p:cNvPr id="6" name="Acqua: Italian to Latin-Asian">
            <a:extLst xmlns:a="http://schemas.openxmlformats.org/drawingml/2006/main">
              <a:ext uri="{FF2B5EF4-FFF2-40B4-BE49-F238E27FC236}">
                <a16:creationId xmlns:a16="http://schemas.microsoft.com/office/drawing/2014/main" id="{BCF3D50B-E67D-4145-B085-181EC3143A51}"/>
              </a:ext>
            </a:extLst>
          </p:cNvPr>
          <p:cNvSpPr>
            <a:spLocks xmlns:a="http://schemas.openxmlformats.org/drawingml/2006/main" noGrp="1"/>
          </p:cNvSpPr>
          <p:nvPr/>
        </p:nvSpPr>
        <p:spPr>
          <a:xfrm xmlns:a="http://schemas.openxmlformats.org/drawingml/2006/main">
            <a:off x="571500" y="1724025"/>
            <a:ext cx="600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163D35"/>
                </a:solidFill>
                <a:latin typeface="Georgia"/>
                <a:ea typeface="Georgia"/>
                <a:cs typeface="Georgia"/>
              </a:defRPr>
            </a:defPPr>
          </a:lstStyle>
          <a:p xmlns:a="http://schemas.openxmlformats.org/drawingml/2006/main">
            <a:pPr>
              <a:defRPr sz="2400" b="0">
                <a:solidFill>
                  <a:srgbClr val="163D35"/>
                </a:solidFill>
                <a:latin typeface="Georgia"/>
                <a:ea typeface="Georgia"/>
                <a:cs typeface="Georgia"/>
              </a:defRPr>
            </a:pPr>
            <a:r>
              <a:rPr sz="2400" b="0">
                <a:solidFill>
                  <a:srgbClr val="163D35"/>
                </a:solidFill>
                <a:latin typeface="Georgia"/>
                <a:ea typeface="Georgia"/>
                <a:cs typeface="Georgia"/>
              </a:rPr>
              <a:t>Acqua: Italian to Latin-Asian</a:t>
            </a:r>
          </a:p>
        </p:txBody>
      </p:sp>
      <p:sp>
        <p:nvSpPr>
          <p:cNvPr id="7" name="THE ASSIGNMENT">
            <a:extLst xmlns:a="http://schemas.openxmlformats.org/drawingml/2006/main">
              <a:ext uri="{FF2B5EF4-FFF2-40B4-BE49-F238E27FC236}">
                <a16:creationId xmlns:a16="http://schemas.microsoft.com/office/drawing/2014/main" id="{5D8A3CFB-8983-46D4-8733-197D5AC32A4B}"/>
              </a:ext>
            </a:extLst>
          </p:cNvPr>
          <p:cNvSpPr>
            <a:spLocks xmlns:a="http://schemas.openxmlformats.org/drawingml/2006/main" noGrp="1"/>
          </p:cNvSpPr>
          <p:nvPr/>
        </p:nvSpPr>
        <p:spPr>
          <a:xfrm xmlns:a="http://schemas.openxmlformats.org/drawingml/2006/main">
            <a:off x="571500" y="238125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THE ASSIGNMENT</a:t>
            </a:r>
          </a:p>
        </p:txBody>
      </p:sp>
      <p:sp>
        <p:nvSpPr>
          <p:cNvPr id="8" name="Executive Chef for three outlets and">
            <a:extLst xmlns:a="http://schemas.openxmlformats.org/drawingml/2006/main">
              <a:ext uri="{FF2B5EF4-FFF2-40B4-BE49-F238E27FC236}">
                <a16:creationId xmlns:a16="http://schemas.microsoft.com/office/drawing/2014/main" id="{CB10D2B7-602E-4433-A75B-35B1B892D036}"/>
              </a:ext>
            </a:extLst>
          </p:cNvPr>
          <p:cNvSpPr>
            <a:spLocks xmlns:a="http://schemas.openxmlformats.org/drawingml/2006/main" noGrp="1"/>
          </p:cNvSpPr>
          <p:nvPr/>
        </p:nvSpPr>
        <p:spPr>
          <a:xfrm xmlns:a="http://schemas.openxmlformats.org/drawingml/2006/main">
            <a:off x="571500" y="2705100"/>
            <a:ext cx="542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Executive Chef for three outlets and banqueting in a 221-room hotel with approximately US$14M annual F&amp;B revenue.</a:t>
            </a:r>
          </a:p>
        </p:txBody>
      </p:sp>
      <p:sp>
        <p:nvSpPr>
          <p:cNvPr id="9" name="THE LEADERSHIP MOVE">
            <a:extLst xmlns:a="http://schemas.openxmlformats.org/drawingml/2006/main">
              <a:ext uri="{FF2B5EF4-FFF2-40B4-BE49-F238E27FC236}">
                <a16:creationId xmlns:a16="http://schemas.microsoft.com/office/drawing/2014/main" id="{8290B934-6791-430E-9B16-DC0FD10B2717}"/>
              </a:ext>
            </a:extLst>
          </p:cNvPr>
          <p:cNvSpPr>
            <a:spLocks xmlns:a="http://schemas.openxmlformats.org/drawingml/2006/main" noGrp="1"/>
          </p:cNvSpPr>
          <p:nvPr/>
        </p:nvSpPr>
        <p:spPr>
          <a:xfrm xmlns:a="http://schemas.openxmlformats.org/drawingml/2006/main">
            <a:off x="571500" y="3514725"/>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THE LEADERSHIP MOVE</a:t>
            </a:r>
          </a:p>
        </p:txBody>
      </p:sp>
      <p:sp>
        <p:nvSpPr>
          <p:cNvPr id="10" name="Led the transition to a Latin-Asian ">
            <a:extLst xmlns:a="http://schemas.openxmlformats.org/drawingml/2006/main">
              <a:ext uri="{FF2B5EF4-FFF2-40B4-BE49-F238E27FC236}">
                <a16:creationId xmlns:a16="http://schemas.microsoft.com/office/drawing/2014/main" id="{BB4C1FA9-9C42-4E65-8B9B-1F9AEEFA1B2B}"/>
              </a:ext>
            </a:extLst>
          </p:cNvPr>
          <p:cNvSpPr>
            <a:spLocks xmlns:a="http://schemas.openxmlformats.org/drawingml/2006/main" noGrp="1"/>
          </p:cNvSpPr>
          <p:nvPr/>
        </p:nvSpPr>
        <p:spPr>
          <a:xfrm xmlns:a="http://schemas.openxmlformats.org/drawingml/2006/main">
            <a:off x="571500" y="3838575"/>
            <a:ext cx="5429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Led the transition to a Latin-Asian direction, rebuilt the culinary team, introduced menus and developed skills through training and culinary competitions.</a:t>
            </a:r>
          </a:p>
        </p:txBody>
      </p:sp>
      <p:sp>
        <p:nvSpPr>
          <p:cNvPr id="11" name="">
            <a:extLst xmlns:a="http://schemas.openxmlformats.org/drawingml/2006/main">
              <a:ext uri="{FF2B5EF4-FFF2-40B4-BE49-F238E27FC236}">
                <a16:creationId xmlns:a16="http://schemas.microsoft.com/office/drawing/2014/main" id="{79C082E2-2931-4021-8169-2F7B9963D011}"/>
              </a:ext>
            </a:extLst>
          </p:cNvPr>
          <p:cNvSpPr>
            <a:spLocks xmlns:a="http://schemas.openxmlformats.org/drawingml/2006/main" noGrp="1"/>
          </p:cNvSpPr>
          <p:nvPr/>
        </p:nvSpPr>
        <p:spPr>
          <a:xfrm xmlns:a="http://schemas.openxmlformats.org/drawingml/2006/main">
            <a:off x="571500" y="5314950"/>
            <a:ext cx="5429250" cy="952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2" name="+10%">
            <a:extLst xmlns:a="http://schemas.openxmlformats.org/drawingml/2006/main">
              <a:ext uri="{FF2B5EF4-FFF2-40B4-BE49-F238E27FC236}">
                <a16:creationId xmlns:a16="http://schemas.microsoft.com/office/drawing/2014/main" id="{198FB66F-B05B-4FD4-AF4A-A4CC1F8825FF}"/>
              </a:ext>
            </a:extLst>
          </p:cNvPr>
          <p:cNvSpPr>
            <a:spLocks xmlns:a="http://schemas.openxmlformats.org/drawingml/2006/main" noGrp="1"/>
          </p:cNvSpPr>
          <p:nvPr/>
        </p:nvSpPr>
        <p:spPr>
          <a:xfrm xmlns:a="http://schemas.openxmlformats.org/drawingml/2006/main">
            <a:off x="571500" y="5391150"/>
            <a:ext cx="1809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0">
                <a:solidFill>
                  <a:srgbClr val="163D35"/>
                </a:solidFill>
                <a:latin typeface="Georgia"/>
                <a:ea typeface="Georgia"/>
                <a:cs typeface="Georgia"/>
              </a:defRPr>
            </a:defPPr>
          </a:lstStyle>
          <a:p xmlns:a="http://schemas.openxmlformats.org/drawingml/2006/main">
            <a:pPr>
              <a:defRPr sz="3600" b="0">
                <a:solidFill>
                  <a:srgbClr val="163D35"/>
                </a:solidFill>
                <a:latin typeface="Georgia"/>
                <a:ea typeface="Georgia"/>
                <a:cs typeface="Georgia"/>
              </a:defRPr>
            </a:pPr>
            <a:r>
              <a:rPr sz="3600" b="0">
                <a:solidFill>
                  <a:srgbClr val="163D35"/>
                </a:solidFill>
                <a:latin typeface="Georgia"/>
                <a:ea typeface="Georgia"/>
                <a:cs typeface="Georgia"/>
              </a:rPr>
              <a:t>+10%</a:t>
            </a:r>
          </a:p>
        </p:txBody>
      </p:sp>
      <p:sp>
        <p:nvSpPr>
          <p:cNvPr id="13" name="OUTLET &amp; BANQUET REVENUE">
            <a:extLst xmlns:a="http://schemas.openxmlformats.org/drawingml/2006/main">
              <a:ext uri="{FF2B5EF4-FFF2-40B4-BE49-F238E27FC236}">
                <a16:creationId xmlns:a16="http://schemas.microsoft.com/office/drawing/2014/main" id="{4C45A23C-883A-4DD1-AD35-2AEC592633BE}"/>
              </a:ext>
            </a:extLst>
          </p:cNvPr>
          <p:cNvSpPr>
            <a:spLocks xmlns:a="http://schemas.openxmlformats.org/drawingml/2006/main" noGrp="1"/>
          </p:cNvSpPr>
          <p:nvPr/>
        </p:nvSpPr>
        <p:spPr>
          <a:xfrm xmlns:a="http://schemas.openxmlformats.org/drawingml/2006/main">
            <a:off x="2381250" y="5467350"/>
            <a:ext cx="3524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OUTLET &amp; BANQUET REVENUE</a:t>
            </a:r>
          </a:p>
        </p:txBody>
      </p:sp>
      <p:sp>
        <p:nvSpPr>
          <p:cNvPr id="14" name="Guest satisfaction improved">
            <a:extLst xmlns:a="http://schemas.openxmlformats.org/drawingml/2006/main">
              <a:ext uri="{FF2B5EF4-FFF2-40B4-BE49-F238E27FC236}">
                <a16:creationId xmlns:a16="http://schemas.microsoft.com/office/drawing/2014/main" id="{3316AE24-D1C5-4536-9869-1E06FEA6D1B6}"/>
              </a:ext>
            </a:extLst>
          </p:cNvPr>
          <p:cNvSpPr>
            <a:spLocks xmlns:a="http://schemas.openxmlformats.org/drawingml/2006/main" noGrp="1"/>
          </p:cNvSpPr>
          <p:nvPr/>
        </p:nvSpPr>
        <p:spPr>
          <a:xfrm xmlns:a="http://schemas.openxmlformats.org/drawingml/2006/main">
            <a:off x="2381250" y="5772150"/>
            <a:ext cx="3524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496064"/>
                </a:solidFill>
                <a:latin typeface="Georgia"/>
                <a:ea typeface="Georgia"/>
                <a:cs typeface="Georgia"/>
              </a:defRPr>
            </a:defPPr>
          </a:lstStyle>
          <a:p xmlns:a="http://schemas.openxmlformats.org/drawingml/2006/main">
            <a:pPr>
              <a:defRPr sz="1350" b="0">
                <a:solidFill>
                  <a:srgbClr val="496064"/>
                </a:solidFill>
                <a:latin typeface="Georgia"/>
                <a:ea typeface="Georgia"/>
                <a:cs typeface="Georgia"/>
              </a:defRPr>
            </a:pPr>
            <a:r>
              <a:rPr sz="1350" b="0">
                <a:solidFill>
                  <a:srgbClr val="496064"/>
                </a:solidFill>
                <a:latin typeface="Georgia"/>
                <a:ea typeface="Georgia"/>
                <a:cs typeface="Georgia"/>
              </a:rPr>
              <a:t>Guest satisfaction improved</a:t>
            </a:r>
          </a:p>
        </p:txBody>
      </p:sp>
      <p:sp>
        <p:nvSpPr>
          <p:cNvPr id="15" name="">
            <a:extLst xmlns:a="http://schemas.openxmlformats.org/drawingml/2006/main">
              <a:ext uri="{FF2B5EF4-FFF2-40B4-BE49-F238E27FC236}">
                <a16:creationId xmlns:a16="http://schemas.microsoft.com/office/drawing/2014/main" id="{338C0ABC-07D7-450F-9D78-EBC749598DC5}"/>
              </a:ext>
            </a:extLst>
          </p:cNvPr>
          <p:cNvSpPr>
            <a:spLocks xmlns:a="http://schemas.openxmlformats.org/drawingml/2006/main" noGrp="1"/>
          </p:cNvSpPr>
          <p:nvPr/>
        </p:nvSpPr>
        <p:spPr>
          <a:xfrm xmlns:a="http://schemas.openxmlformats.org/drawingml/2006/main">
            <a:off x="6810375" y="1714500"/>
            <a:ext cx="4810125" cy="44767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16" name="">
            <a:extLst xmlns:a="http://schemas.openxmlformats.org/drawingml/2006/main">
              <a:ext uri="{FF2B5EF4-FFF2-40B4-BE49-F238E27FC236}">
                <a16:creationId xmlns:a16="http://schemas.microsoft.com/office/drawing/2014/main" id="{DAFE66F4-AD29-494D-9911-F431F6EB63DE}"/>
              </a:ext>
            </a:extLst>
          </p:cNvPr>
          <p:cNvPicPr>
            <a:picLocks xmlns:a="http://schemas.openxmlformats.org/drawingml/2006/main" noChangeAspect="1"/>
          </p:cNvPicPr>
          <p:nvPr/>
        </p:nvPicPr>
        <p:blipFill>
          <a:blip xmlns:r="http://schemas.openxmlformats.org/officeDocument/2006/relationships" xmlns:a="http://schemas.openxmlformats.org/drawingml/2006/main" r:embed="R5dc6a80f6508441c"/>
          <a:stretch xmlns:a="http://schemas.openxmlformats.org/drawingml/2006/main"/>
        </p:blipFill>
        <p:spPr>
          <a:xfrm xmlns:a="http://schemas.openxmlformats.org/drawingml/2006/main">
            <a:off x="7768550" y="1905000"/>
            <a:ext cx="2893774" cy="4095750"/>
          </a:xfrm>
          <a:prstGeom xmlns:a="http://schemas.openxmlformats.org/drawingml/2006/main" prst="rect">
            <a:avLst/>
          </a:prstGeom>
        </p:spPr>
      </p:pic>
    </p:spTree>
    <p:extLst>
      <p:ext uri="{BB962C8B-B14F-4D97-AF65-F5344CB8AC3E}">
        <p14:creationId xmlns:p14="http://schemas.microsoft.com/office/powerpoint/2010/main" val="1137102705"/>
      </p:ext>
    </p:extLst>
  </p:cSld>
</p:sld>
</file>

<file path=ppt/slides/slide19.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F757BC9-7788-4B6B-B542-D4A6091F1DA8}"/>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EVIDENCE / LEADERSHIP APPRO">
            <a:extLst xmlns:a="http://schemas.openxmlformats.org/drawingml/2006/main">
              <a:ext uri="{FF2B5EF4-FFF2-40B4-BE49-F238E27FC236}">
                <a16:creationId xmlns:a16="http://schemas.microsoft.com/office/drawing/2014/main" id="{EE3FB17A-1D13-4608-9CFA-0B18143322A2}"/>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EVIDENCE / LEADERSHIP APPROACH</a:t>
            </a:r>
          </a:p>
        </p:txBody>
      </p:sp>
      <p:sp>
        <p:nvSpPr>
          <p:cNvPr id="3" name="Responsible operations without empty">
            <a:extLst xmlns:a="http://schemas.openxmlformats.org/drawingml/2006/main">
              <a:ext uri="{FF2B5EF4-FFF2-40B4-BE49-F238E27FC236}">
                <a16:creationId xmlns:a16="http://schemas.microsoft.com/office/drawing/2014/main" id="{8AC2690E-E74F-440F-82B8-EF22C86470EF}"/>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Responsible operations without empty claims</a:t>
            </a:r>
          </a:p>
        </p:txBody>
      </p:sp>
      <p:sp>
        <p:nvSpPr>
          <p:cNvPr id="4" name="CHEF PATRICK DUFF">
            <a:extLst xmlns:a="http://schemas.openxmlformats.org/drawingml/2006/main">
              <a:ext uri="{FF2B5EF4-FFF2-40B4-BE49-F238E27FC236}">
                <a16:creationId xmlns:a16="http://schemas.microsoft.com/office/drawing/2014/main" id="{5C89D966-14A1-4AA0-8749-596495CB29BA}"/>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9">
            <a:extLst xmlns:a="http://schemas.openxmlformats.org/drawingml/2006/main">
              <a:ext uri="{FF2B5EF4-FFF2-40B4-BE49-F238E27FC236}">
                <a16:creationId xmlns:a16="http://schemas.microsoft.com/office/drawing/2014/main" id="{8FD43575-DB03-4929-801F-E87EAD9CA1DC}"/>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19</a:t>
            </a:r>
          </a:p>
        </p:txBody>
      </p:sp>
      <p:sp>
        <p:nvSpPr>
          <p:cNvPr id="6" name="Protect quality while reducing avoid">
            <a:extLst xmlns:a="http://schemas.openxmlformats.org/drawingml/2006/main">
              <a:ext uri="{FF2B5EF4-FFF2-40B4-BE49-F238E27FC236}">
                <a16:creationId xmlns:a16="http://schemas.microsoft.com/office/drawing/2014/main" id="{12C94B52-4324-47BC-8043-824E0E1A19C3}"/>
              </a:ext>
            </a:extLst>
          </p:cNvPr>
          <p:cNvSpPr>
            <a:spLocks xmlns:a="http://schemas.openxmlformats.org/drawingml/2006/main" noGrp="1"/>
          </p:cNvSpPr>
          <p:nvPr/>
        </p:nvSpPr>
        <p:spPr>
          <a:xfrm xmlns:a="http://schemas.openxmlformats.org/drawingml/2006/main">
            <a:off x="571500" y="1752600"/>
            <a:ext cx="628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0">
                <a:solidFill>
                  <a:srgbClr val="C9A266"/>
                </a:solidFill>
                <a:latin typeface="Georgia"/>
                <a:ea typeface="Georgia"/>
                <a:cs typeface="Georgia"/>
              </a:defRPr>
            </a:defPPr>
          </a:lstStyle>
          <a:p xmlns:a="http://schemas.openxmlformats.org/drawingml/2006/main">
            <a:pPr>
              <a:defRPr sz="3150" b="0">
                <a:solidFill>
                  <a:srgbClr val="C9A266"/>
                </a:solidFill>
                <a:latin typeface="Georgia"/>
                <a:ea typeface="Georgia"/>
                <a:cs typeface="Georgia"/>
              </a:defRPr>
            </a:pPr>
            <a:r>
              <a:rPr sz="3150" b="0">
                <a:solidFill>
                  <a:srgbClr val="C9A266"/>
                </a:solidFill>
                <a:latin typeface="Georgia"/>
                <a:ea typeface="Georgia"/>
                <a:cs typeface="Georgia"/>
              </a:rPr>
              <a:t>Protect quality while reducing avoidable waste.</a:t>
            </a:r>
          </a:p>
        </p:txBody>
      </p:sp>
      <p:sp>
        <p:nvSpPr>
          <p:cNvPr id="7" name="The discipline">
            <a:extLst xmlns:a="http://schemas.openxmlformats.org/drawingml/2006/main">
              <a:ext uri="{FF2B5EF4-FFF2-40B4-BE49-F238E27FC236}">
                <a16:creationId xmlns:a16="http://schemas.microsoft.com/office/drawing/2014/main" id="{2964B889-4328-42C8-9B9E-2A0A5BA6CF03}"/>
              </a:ext>
            </a:extLst>
          </p:cNvPr>
          <p:cNvSpPr>
            <a:spLocks xmlns:a="http://schemas.openxmlformats.org/drawingml/2006/main" noGrp="1"/>
          </p:cNvSpPr>
          <p:nvPr/>
        </p:nvSpPr>
        <p:spPr>
          <a:xfrm xmlns:a="http://schemas.openxmlformats.org/drawingml/2006/main">
            <a:off x="571500" y="3009900"/>
            <a:ext cx="2571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F5F0E5"/>
                </a:solidFill>
                <a:latin typeface="Georgia"/>
                <a:ea typeface="Georgia"/>
                <a:cs typeface="Georgia"/>
              </a:defRPr>
            </a:defPPr>
          </a:lstStyle>
          <a:p xmlns:a="http://schemas.openxmlformats.org/drawingml/2006/main">
            <a:pPr>
              <a:defRPr sz="1950" b="0">
                <a:solidFill>
                  <a:srgbClr val="F5F0E5"/>
                </a:solidFill>
                <a:latin typeface="Georgia"/>
                <a:ea typeface="Georgia"/>
                <a:cs typeface="Georgia"/>
              </a:defRPr>
            </a:pPr>
            <a:r>
              <a:rPr sz="1950" b="0">
                <a:solidFill>
                  <a:srgbClr val="F5F0E5"/>
                </a:solidFill>
                <a:latin typeface="Georgia"/>
                <a:ea typeface="Georgia"/>
                <a:cs typeface="Georgia"/>
              </a:rPr>
              <a:t>The discipline</a:t>
            </a:r>
          </a:p>
        </p:txBody>
      </p:sp>
      <p:sp>
        <p:nvSpPr>
          <p:cNvPr id="8" name="Forecast demand, measure waste, cont">
            <a:extLst xmlns:a="http://schemas.openxmlformats.org/drawingml/2006/main">
              <a:ext uri="{FF2B5EF4-FFF2-40B4-BE49-F238E27FC236}">
                <a16:creationId xmlns:a16="http://schemas.microsoft.com/office/drawing/2014/main" id="{57FC6082-4896-4768-9523-2F1B0449FFD3}"/>
              </a:ext>
            </a:extLst>
          </p:cNvPr>
          <p:cNvSpPr>
            <a:spLocks xmlns:a="http://schemas.openxmlformats.org/drawingml/2006/main" noGrp="1"/>
          </p:cNvSpPr>
          <p:nvPr/>
        </p:nvSpPr>
        <p:spPr>
          <a:xfrm xmlns:a="http://schemas.openxmlformats.org/drawingml/2006/main">
            <a:off x="571500" y="3505200"/>
            <a:ext cx="5429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Calibri"/>
                <a:ea typeface="Calibri"/>
                <a:cs typeface="Calibri"/>
              </a:defRPr>
            </a:defPPr>
          </a:lstStyle>
          <a:p xmlns:a="http://schemas.openxmlformats.org/drawingml/2006/main">
            <a:pPr>
              <a:defRPr sz="1800" b="0">
                <a:solidFill>
                  <a:srgbClr val="F5F0E5"/>
                </a:solidFill>
                <a:latin typeface="Calibri"/>
                <a:ea typeface="Calibri"/>
                <a:cs typeface="Calibri"/>
              </a:defRPr>
            </a:pPr>
            <a:r>
              <a:rPr sz="1800" b="0">
                <a:solidFill>
                  <a:srgbClr val="F5F0E5"/>
                </a:solidFill>
                <a:latin typeface="Calibri"/>
                <a:ea typeface="Calibri"/>
                <a:cs typeface="Calibri"/>
              </a:rPr>
              <a:t>Forecast demand, measure waste, control yield, store correctly and improve production planning before waste reaches the bin.</a:t>
            </a:r>
          </a:p>
        </p:txBody>
      </p:sp>
      <p:sp>
        <p:nvSpPr>
          <p:cNvPr id="9" name="The local context">
            <a:extLst xmlns:a="http://schemas.openxmlformats.org/drawingml/2006/main">
              <a:ext uri="{FF2B5EF4-FFF2-40B4-BE49-F238E27FC236}">
                <a16:creationId xmlns:a16="http://schemas.microsoft.com/office/drawing/2014/main" id="{FC063E96-9DA0-4A81-96E8-9DF0FFA491DA}"/>
              </a:ext>
            </a:extLst>
          </p:cNvPr>
          <p:cNvSpPr>
            <a:spLocks xmlns:a="http://schemas.openxmlformats.org/drawingml/2006/main" noGrp="1"/>
          </p:cNvSpPr>
          <p:nvPr/>
        </p:nvSpPr>
        <p:spPr>
          <a:xfrm xmlns:a="http://schemas.openxmlformats.org/drawingml/2006/main">
            <a:off x="571500" y="4810125"/>
            <a:ext cx="2571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F5F0E5"/>
                </a:solidFill>
                <a:latin typeface="Georgia"/>
                <a:ea typeface="Georgia"/>
                <a:cs typeface="Georgia"/>
              </a:defRPr>
            </a:defPPr>
          </a:lstStyle>
          <a:p xmlns:a="http://schemas.openxmlformats.org/drawingml/2006/main">
            <a:pPr>
              <a:defRPr sz="1950" b="0">
                <a:solidFill>
                  <a:srgbClr val="F5F0E5"/>
                </a:solidFill>
                <a:latin typeface="Georgia"/>
                <a:ea typeface="Georgia"/>
                <a:cs typeface="Georgia"/>
              </a:defRPr>
            </a:pPr>
            <a:r>
              <a:rPr sz="1950" b="0">
                <a:solidFill>
                  <a:srgbClr val="F5F0E5"/>
                </a:solidFill>
                <a:latin typeface="Georgia"/>
                <a:ea typeface="Georgia"/>
                <a:cs typeface="Georgia"/>
              </a:rPr>
              <a:t>The local context</a:t>
            </a:r>
          </a:p>
        </p:txBody>
      </p:sp>
      <p:sp>
        <p:nvSpPr>
          <p:cNvPr id="10" name="Respect regional ingredients, culina">
            <a:extLst xmlns:a="http://schemas.openxmlformats.org/drawingml/2006/main">
              <a:ext uri="{FF2B5EF4-FFF2-40B4-BE49-F238E27FC236}">
                <a16:creationId xmlns:a16="http://schemas.microsoft.com/office/drawing/2014/main" id="{E5D77711-68F7-482C-8D66-18C7D941BE3D}"/>
              </a:ext>
            </a:extLst>
          </p:cNvPr>
          <p:cNvSpPr>
            <a:spLocks xmlns:a="http://schemas.openxmlformats.org/drawingml/2006/main" noGrp="1"/>
          </p:cNvSpPr>
          <p:nvPr/>
        </p:nvSpPr>
        <p:spPr>
          <a:xfrm xmlns:a="http://schemas.openxmlformats.org/drawingml/2006/main">
            <a:off x="571500" y="5305425"/>
            <a:ext cx="5429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Calibri"/>
                <a:ea typeface="Calibri"/>
                <a:cs typeface="Calibri"/>
              </a:defRPr>
            </a:defPPr>
          </a:lstStyle>
          <a:p xmlns:a="http://schemas.openxmlformats.org/drawingml/2006/main">
            <a:pPr>
              <a:defRPr sz="1800" b="0">
                <a:solidFill>
                  <a:srgbClr val="F5F0E5"/>
                </a:solidFill>
                <a:latin typeface="Calibri"/>
                <a:ea typeface="Calibri"/>
                <a:cs typeface="Calibri"/>
              </a:defRPr>
            </a:pPr>
            <a:r>
              <a:rPr sz="1800" b="0">
                <a:solidFill>
                  <a:srgbClr val="F5F0E5"/>
                </a:solidFill>
                <a:latin typeface="Calibri"/>
                <a:ea typeface="Calibri"/>
                <a:cs typeface="Calibri"/>
              </a:rPr>
              <a:t>Respect regional ingredients, culinary traditions, ethical sourcing and local chef development in concepts and guest experiences.</a:t>
            </a:r>
          </a:p>
        </p:txBody>
      </p:sp>
      <p:sp>
        <p:nvSpPr>
          <p:cNvPr id="11" name="">
            <a:extLst xmlns:a="http://schemas.openxmlformats.org/drawingml/2006/main">
              <a:ext uri="{FF2B5EF4-FFF2-40B4-BE49-F238E27FC236}">
                <a16:creationId xmlns:a16="http://schemas.microsoft.com/office/drawing/2014/main" id="{A06B009D-29B4-44D3-BDB0-39D4D2AEAE81}"/>
              </a:ext>
            </a:extLst>
          </p:cNvPr>
          <p:cNvSpPr>
            <a:spLocks xmlns:a="http://schemas.openxmlformats.org/drawingml/2006/main" noGrp="1"/>
          </p:cNvSpPr>
          <p:nvPr/>
        </p:nvSpPr>
        <p:spPr>
          <a:xfrm xmlns:a="http://schemas.openxmlformats.org/drawingml/2006/main">
            <a:off x="6667500" y="1809750"/>
            <a:ext cx="19050" cy="39052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2" name="THAILAND">
            <a:extLst xmlns:a="http://schemas.openxmlformats.org/drawingml/2006/main">
              <a:ext uri="{FF2B5EF4-FFF2-40B4-BE49-F238E27FC236}">
                <a16:creationId xmlns:a16="http://schemas.microsoft.com/office/drawing/2014/main" id="{F508A43F-D2DE-4CA2-AAB5-3D8EEE136E0B}"/>
              </a:ext>
            </a:extLst>
          </p:cNvPr>
          <p:cNvSpPr>
            <a:spLocks xmlns:a="http://schemas.openxmlformats.org/drawingml/2006/main" noGrp="1"/>
          </p:cNvSpPr>
          <p:nvPr/>
        </p:nvSpPr>
        <p:spPr>
          <a:xfrm xmlns:a="http://schemas.openxmlformats.org/drawingml/2006/main">
            <a:off x="7191375" y="1828800"/>
            <a:ext cx="314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C9A266"/>
                </a:solidFill>
                <a:latin typeface="Calibri"/>
                <a:ea typeface="Calibri"/>
                <a:cs typeface="Calibri"/>
              </a:defRPr>
            </a:defPPr>
          </a:lstStyle>
          <a:p xmlns:a="http://schemas.openxmlformats.org/drawingml/2006/main">
            <a:pPr>
              <a:defRPr sz="1800" b="1">
                <a:solidFill>
                  <a:srgbClr val="C9A266"/>
                </a:solidFill>
                <a:latin typeface="Calibri"/>
                <a:ea typeface="Calibri"/>
                <a:cs typeface="Calibri"/>
              </a:defRPr>
            </a:pPr>
            <a:r>
              <a:rPr sz="1800" b="1">
                <a:solidFill>
                  <a:srgbClr val="C9A266"/>
                </a:solidFill>
                <a:latin typeface="Calibri"/>
                <a:ea typeface="Calibri"/>
                <a:cs typeface="Calibri"/>
              </a:rPr>
              <a:t>THAILAND</a:t>
            </a:r>
          </a:p>
        </p:txBody>
      </p:sp>
      <p:sp>
        <p:nvSpPr>
          <p:cNvPr id="13" name="The Sukhothai Bangkok&#10;&#10;Phuket resort">
            <a:extLst xmlns:a="http://schemas.openxmlformats.org/drawingml/2006/main">
              <a:ext uri="{FF2B5EF4-FFF2-40B4-BE49-F238E27FC236}">
                <a16:creationId xmlns:a16="http://schemas.microsoft.com/office/drawing/2014/main" id="{67025652-1229-44AD-8374-FCC403350278}"/>
              </a:ext>
            </a:extLst>
          </p:cNvPr>
          <p:cNvSpPr>
            <a:spLocks xmlns:a="http://schemas.openxmlformats.org/drawingml/2006/main" noGrp="1"/>
          </p:cNvSpPr>
          <p:nvPr/>
        </p:nvSpPr>
        <p:spPr>
          <a:xfrm xmlns:a="http://schemas.openxmlformats.org/drawingml/2006/main">
            <a:off x="7191375" y="2505075"/>
            <a:ext cx="3762375"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F5F0E5"/>
                </a:solidFill>
                <a:latin typeface="Georgia"/>
                <a:ea typeface="Georgia"/>
                <a:cs typeface="Georgia"/>
              </a:defRPr>
            </a:defPPr>
          </a:lstStyle>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The Sukhothai Bangkok</a:t>
            </a:r>
          </a:p>
          <a:p xmlns:a="http://schemas.openxmlformats.org/drawingml/2006/main">
            <a:r>
              <a:t/>
            </a:r>
          </a:p>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Phuket resort experience</a:t>
            </a:r>
          </a:p>
          <a:p xmlns:a="http://schemas.openxmlformats.org/drawingml/2006/main">
            <a:r>
              <a:t/>
            </a:r>
          </a:p>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Conversational Thai</a:t>
            </a:r>
          </a:p>
          <a:p xmlns:a="http://schemas.openxmlformats.org/drawingml/2006/main">
            <a:r>
              <a:t/>
            </a:r>
          </a:p>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Long-term commitment to local talent</a:t>
            </a:r>
          </a:p>
        </p:txBody>
      </p:sp>
      <p:sp>
        <p:nvSpPr>
          <p:cNvPr id="14" name="No quantified sustainability result ">
            <a:extLst xmlns:a="http://schemas.openxmlformats.org/drawingml/2006/main">
              <a:ext uri="{FF2B5EF4-FFF2-40B4-BE49-F238E27FC236}">
                <a16:creationId xmlns:a16="http://schemas.microsoft.com/office/drawing/2014/main" id="{EFD644FB-8B31-4710-96D3-3AD9BB8951BD}"/>
              </a:ext>
            </a:extLst>
          </p:cNvPr>
          <p:cNvSpPr>
            <a:spLocks xmlns:a="http://schemas.openxmlformats.org/drawingml/2006/main" noGrp="1"/>
          </p:cNvSpPr>
          <p:nvPr/>
        </p:nvSpPr>
        <p:spPr>
          <a:xfrm xmlns:a="http://schemas.openxmlformats.org/drawingml/2006/main">
            <a:off x="7191375" y="5638800"/>
            <a:ext cx="3762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E7D5AF"/>
                </a:solidFill>
                <a:latin typeface="Calibri"/>
                <a:ea typeface="Calibri"/>
                <a:cs typeface="Calibri"/>
              </a:defRPr>
            </a:defPPr>
          </a:lstStyle>
          <a:p xmlns:a="http://schemas.openxmlformats.org/drawingml/2006/main">
            <a:pPr>
              <a:defRPr sz="1275" b="0">
                <a:solidFill>
                  <a:srgbClr val="E7D5AF"/>
                </a:solidFill>
                <a:latin typeface="Calibri"/>
                <a:ea typeface="Calibri"/>
                <a:cs typeface="Calibri"/>
              </a:defRPr>
            </a:pPr>
            <a:r>
              <a:rPr sz="1275" b="0">
                <a:solidFill>
                  <a:srgbClr val="E7D5AF"/>
                </a:solidFill>
                <a:latin typeface="Calibri"/>
                <a:ea typeface="Calibri"/>
                <a:cs typeface="Calibri"/>
              </a:rPr>
              <a:t>No quantified sustainability result is claimed without supporting evidence.</a:t>
            </a:r>
          </a:p>
        </p:txBody>
      </p:sp>
    </p:spTree>
    <p:extLst>
      <p:ext uri="{BB962C8B-B14F-4D97-AF65-F5344CB8AC3E}">
        <p14:creationId xmlns:p14="http://schemas.microsoft.com/office/powerpoint/2010/main" val="204971208"/>
      </p:ext>
    </p:extLst>
  </p:cSld>
</p:sld>
</file>

<file path=ppt/slides/slide20.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710B62D-A8E1-4F3B-A118-2AABFD55ADE0}"/>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EVIDENCE / TEAM CULTURE">
            <a:extLst xmlns:a="http://schemas.openxmlformats.org/drawingml/2006/main">
              <a:ext uri="{FF2B5EF4-FFF2-40B4-BE49-F238E27FC236}">
                <a16:creationId xmlns:a16="http://schemas.microsoft.com/office/drawing/2014/main" id="{793DE891-169B-4362-B9FC-80E9BF018651}"/>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EVIDENCE / TEAM CULTURE</a:t>
            </a:r>
          </a:p>
        </p:txBody>
      </p:sp>
      <p:sp>
        <p:nvSpPr>
          <p:cNvPr id="3" name="Team relationships build trust">
            <a:extLst xmlns:a="http://schemas.openxmlformats.org/drawingml/2006/main">
              <a:ext uri="{FF2B5EF4-FFF2-40B4-BE49-F238E27FC236}">
                <a16:creationId xmlns:a16="http://schemas.microsoft.com/office/drawing/2014/main" id="{B133F5D8-7DD5-4F4C-A80C-9D307A56AA36}"/>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Team relationships build trust</a:t>
            </a:r>
          </a:p>
        </p:txBody>
      </p:sp>
      <p:sp>
        <p:nvSpPr>
          <p:cNvPr id="4" name="CHEF PATRICK DUFF">
            <a:extLst xmlns:a="http://schemas.openxmlformats.org/drawingml/2006/main">
              <a:ext uri="{FF2B5EF4-FFF2-40B4-BE49-F238E27FC236}">
                <a16:creationId xmlns:a16="http://schemas.microsoft.com/office/drawing/2014/main" id="{FF3E5350-AD1E-44B2-A3DA-F5A708158F63}"/>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20">
            <a:extLst xmlns:a="http://schemas.openxmlformats.org/drawingml/2006/main">
              <a:ext uri="{FF2B5EF4-FFF2-40B4-BE49-F238E27FC236}">
                <a16:creationId xmlns:a16="http://schemas.microsoft.com/office/drawing/2014/main" id="{4D6AE2A8-4F2E-42F3-A309-39C9D7B46B51}"/>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20</a:t>
            </a:r>
          </a:p>
        </p:txBody>
      </p:sp>
      <p:pic>
        <p:nvPicPr>
          <p:cNvPr id="6" name="">
            <a:extLst xmlns:a="http://schemas.openxmlformats.org/drawingml/2006/main">
              <a:ext uri="{FF2B5EF4-FFF2-40B4-BE49-F238E27FC236}">
                <a16:creationId xmlns:a16="http://schemas.microsoft.com/office/drawing/2014/main" id="{806AF41B-646D-4A7C-A4A0-A677889965B9}"/>
              </a:ext>
            </a:extLst>
          </p:cNvPr>
          <p:cNvPicPr>
            <a:picLocks xmlns:a="http://schemas.openxmlformats.org/drawingml/2006/main" noChangeAspect="1"/>
          </p:cNvPicPr>
          <p:nvPr/>
        </p:nvPicPr>
        <p:blipFill>
          <a:blip xmlns:r="http://schemas.openxmlformats.org/officeDocument/2006/relationships" xmlns:a="http://schemas.openxmlformats.org/drawingml/2006/main" r:embed="R91ff6ec377b94d0d"/>
          <a:srcRect xmlns:a="http://schemas.openxmlformats.org/drawingml/2006/main" l="0" t="6442" r="0" b="6442"/>
          <a:stretch xmlns:a="http://schemas.openxmlformats.org/drawingml/2006/main">
            <a:fillRect l="0" t="0" r="0" b="0"/>
          </a:stretch>
        </p:blipFill>
        <p:spPr>
          <a:xfrm xmlns:a="http://schemas.openxmlformats.org/drawingml/2006/main">
            <a:off x="571500" y="1762125"/>
            <a:ext cx="7429500" cy="4286250"/>
          </a:xfrm>
          <a:prstGeom xmlns:a="http://schemas.openxmlformats.org/drawingml/2006/main" prst="rect">
            <a:avLst/>
          </a:prstGeom>
        </p:spPr>
      </p:pic>
      <p:sp>
        <p:nvSpPr>
          <p:cNvPr id="7" name="Time outside the operation builds tr">
            <a:extLst xmlns:a="http://schemas.openxmlformats.org/drawingml/2006/main">
              <a:ext uri="{FF2B5EF4-FFF2-40B4-BE49-F238E27FC236}">
                <a16:creationId xmlns:a16="http://schemas.microsoft.com/office/drawing/2014/main" id="{25613A66-089F-4204-853F-350DD4C2BC54}"/>
              </a:ext>
            </a:extLst>
          </p:cNvPr>
          <p:cNvSpPr>
            <a:spLocks xmlns:a="http://schemas.openxmlformats.org/drawingml/2006/main" noGrp="1"/>
          </p:cNvSpPr>
          <p:nvPr/>
        </p:nvSpPr>
        <p:spPr>
          <a:xfrm xmlns:a="http://schemas.openxmlformats.org/drawingml/2006/main">
            <a:off x="8477250" y="2047875"/>
            <a:ext cx="2952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63D35"/>
                </a:solidFill>
                <a:latin typeface="Georgia"/>
                <a:ea typeface="Georgia"/>
                <a:cs typeface="Georgia"/>
              </a:defRPr>
            </a:defPPr>
          </a:lstStyle>
          <a:p xmlns:a="http://schemas.openxmlformats.org/drawingml/2006/main">
            <a:pPr>
              <a:defRPr sz="2325" b="0">
                <a:solidFill>
                  <a:srgbClr val="163D35"/>
                </a:solidFill>
                <a:latin typeface="Georgia"/>
                <a:ea typeface="Georgia"/>
                <a:cs typeface="Georgia"/>
              </a:defRPr>
            </a:pPr>
            <a:r>
              <a:rPr sz="2325" b="0">
                <a:solidFill>
                  <a:srgbClr val="163D35"/>
                </a:solidFill>
                <a:latin typeface="Georgia"/>
                <a:ea typeface="Georgia"/>
                <a:cs typeface="Georgia"/>
              </a:rPr>
              <a:t>Time outside the operation builds trust across backgrounds.</a:t>
            </a:r>
          </a:p>
        </p:txBody>
      </p:sp>
      <p:sp>
        <p:nvSpPr>
          <p:cNvPr id="8" name="">
            <a:extLst xmlns:a="http://schemas.openxmlformats.org/drawingml/2006/main">
              <a:ext uri="{FF2B5EF4-FFF2-40B4-BE49-F238E27FC236}">
                <a16:creationId xmlns:a16="http://schemas.microsoft.com/office/drawing/2014/main" id="{BE8C1EDD-E217-4CA7-A860-B013C6345F61}"/>
              </a:ext>
            </a:extLst>
          </p:cNvPr>
          <p:cNvSpPr>
            <a:spLocks xmlns:a="http://schemas.openxmlformats.org/drawingml/2006/main" noGrp="1"/>
          </p:cNvSpPr>
          <p:nvPr/>
        </p:nvSpPr>
        <p:spPr>
          <a:xfrm xmlns:a="http://schemas.openxmlformats.org/drawingml/2006/main">
            <a:off x="8477250" y="3695700"/>
            <a:ext cx="1238250" cy="28575"/>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9" name="That trust improves communication wh">
            <a:extLst xmlns:a="http://schemas.openxmlformats.org/drawingml/2006/main">
              <a:ext uri="{FF2B5EF4-FFF2-40B4-BE49-F238E27FC236}">
                <a16:creationId xmlns:a16="http://schemas.microsoft.com/office/drawing/2014/main" id="{B7CAAD26-C3D5-48E2-8F46-3EB6287C38D1}"/>
              </a:ext>
            </a:extLst>
          </p:cNvPr>
          <p:cNvSpPr>
            <a:spLocks xmlns:a="http://schemas.openxmlformats.org/drawingml/2006/main" noGrp="1"/>
          </p:cNvSpPr>
          <p:nvPr/>
        </p:nvSpPr>
        <p:spPr>
          <a:xfrm xmlns:a="http://schemas.openxmlformats.org/drawingml/2006/main">
            <a:off x="8477250" y="3981450"/>
            <a:ext cx="2952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02B31"/>
                </a:solidFill>
                <a:latin typeface="Calibri"/>
                <a:ea typeface="Calibri"/>
                <a:cs typeface="Calibri"/>
              </a:defRPr>
            </a:defPPr>
          </a:lstStyle>
          <a:p xmlns:a="http://schemas.openxmlformats.org/drawingml/2006/main">
            <a:pPr>
              <a:defRPr sz="1650" b="0">
                <a:solidFill>
                  <a:srgbClr val="102B31"/>
                </a:solidFill>
                <a:latin typeface="Calibri"/>
                <a:ea typeface="Calibri"/>
                <a:cs typeface="Calibri"/>
              </a:defRPr>
            </a:pPr>
            <a:r>
              <a:rPr sz="1650" b="0">
                <a:solidFill>
                  <a:srgbClr val="102B31"/>
                </a:solidFill>
                <a:latin typeface="Calibri"/>
                <a:ea typeface="Calibri"/>
                <a:cs typeface="Calibri"/>
              </a:rPr>
              <a:t>That trust improves communication when service becomes demanding.</a:t>
            </a:r>
          </a:p>
        </p:txBody>
      </p:sp>
      <p:sp>
        <p:nvSpPr>
          <p:cNvPr id="10" name="Original team-outing photograph supp">
            <a:extLst xmlns:a="http://schemas.openxmlformats.org/drawingml/2006/main">
              <a:ext uri="{FF2B5EF4-FFF2-40B4-BE49-F238E27FC236}">
                <a16:creationId xmlns:a16="http://schemas.microsoft.com/office/drawing/2014/main" id="{9C35A8F6-EF71-4B1D-BBA9-58421144A14E}"/>
              </a:ext>
            </a:extLst>
          </p:cNvPr>
          <p:cNvSpPr>
            <a:spLocks xmlns:a="http://schemas.openxmlformats.org/drawingml/2006/main" noGrp="1"/>
          </p:cNvSpPr>
          <p:nvPr/>
        </p:nvSpPr>
        <p:spPr>
          <a:xfrm xmlns:a="http://schemas.openxmlformats.org/drawingml/2006/main">
            <a:off x="8477250" y="5905500"/>
            <a:ext cx="295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496064"/>
                </a:solidFill>
                <a:latin typeface="Calibri"/>
                <a:ea typeface="Calibri"/>
                <a:cs typeface="Calibri"/>
              </a:defRPr>
            </a:defPPr>
          </a:lstStyle>
          <a:p xmlns:a="http://schemas.openxmlformats.org/drawingml/2006/main">
            <a:pPr>
              <a:defRPr sz="1125" b="0">
                <a:solidFill>
                  <a:srgbClr val="496064"/>
                </a:solidFill>
                <a:latin typeface="Calibri"/>
                <a:ea typeface="Calibri"/>
                <a:cs typeface="Calibri"/>
              </a:defRPr>
            </a:pPr>
            <a:r>
              <a:rPr sz="1125" b="0">
                <a:solidFill>
                  <a:srgbClr val="496064"/>
                </a:solidFill>
                <a:latin typeface="Calibri"/>
                <a:ea typeface="Calibri"/>
                <a:cs typeface="Calibri"/>
              </a:rPr>
              <a:t>Original team-outing photograph supplied by Patrick Duff.</a:t>
            </a:r>
          </a:p>
        </p:txBody>
      </p:sp>
    </p:spTree>
    <p:extLst>
      <p:ext uri="{BB962C8B-B14F-4D97-AF65-F5344CB8AC3E}">
        <p14:creationId xmlns:p14="http://schemas.microsoft.com/office/powerpoint/2010/main" val="1742704719"/>
      </p:ext>
    </p:extLst>
  </p:cSld>
</p:sld>
</file>

<file path=ppt/slides/slide21.xml><?xml version="1.0" encoding="utf-8"?>
<p:sld xmlns:p="http://schemas.openxmlformats.org/presentationml/2006/main">
  <p:cSld>
    <p:bg>
      <p:bgPr>
        <a:solidFill xmlns:a="http://schemas.openxmlformats.org/drawingml/2006/main">
          <a:srgbClr val="642D3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61D3A64-3208-4FB5-AD7D-E7B390ECFDF7}"/>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EVIDENCE / MEDIA AND INDUST">
            <a:extLst xmlns:a="http://schemas.openxmlformats.org/drawingml/2006/main">
              <a:ext uri="{FF2B5EF4-FFF2-40B4-BE49-F238E27FC236}">
                <a16:creationId xmlns:a16="http://schemas.microsoft.com/office/drawing/2014/main" id="{FD95FD7C-B75E-4828-A523-F1F583A26198}"/>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EVIDENCE / MEDIA AND INDUSTRY</a:t>
            </a:r>
          </a:p>
        </p:txBody>
      </p:sp>
      <p:sp>
        <p:nvSpPr>
          <p:cNvPr id="3" name="Published culinary coverage">
            <a:extLst xmlns:a="http://schemas.openxmlformats.org/drawingml/2006/main">
              <a:ext uri="{FF2B5EF4-FFF2-40B4-BE49-F238E27FC236}">
                <a16:creationId xmlns:a16="http://schemas.microsoft.com/office/drawing/2014/main" id="{C87890FF-3E40-4059-AB9A-F1BAB7FEA502}"/>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Published culinary coverage</a:t>
            </a:r>
          </a:p>
        </p:txBody>
      </p:sp>
      <p:sp>
        <p:nvSpPr>
          <p:cNvPr id="4" name="CHEF PATRICK DUFF">
            <a:extLst xmlns:a="http://schemas.openxmlformats.org/drawingml/2006/main">
              <a:ext uri="{FF2B5EF4-FFF2-40B4-BE49-F238E27FC236}">
                <a16:creationId xmlns:a16="http://schemas.microsoft.com/office/drawing/2014/main" id="{08B3ACCE-E795-4010-AC91-D2B18DFCA3EB}"/>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21">
            <a:extLst xmlns:a="http://schemas.openxmlformats.org/drawingml/2006/main">
              <a:ext uri="{FF2B5EF4-FFF2-40B4-BE49-F238E27FC236}">
                <a16:creationId xmlns:a16="http://schemas.microsoft.com/office/drawing/2014/main" id="{FF0A1E82-1D5E-4034-A8F2-ECAF60E38CD2}"/>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21</a:t>
            </a:r>
          </a:p>
        </p:txBody>
      </p:sp>
      <p:sp>
        <p:nvSpPr>
          <p:cNvPr id="6" name="“In the Kitchen”">
            <a:extLst xmlns:a="http://schemas.openxmlformats.org/drawingml/2006/main">
              <a:ext uri="{FF2B5EF4-FFF2-40B4-BE49-F238E27FC236}">
                <a16:creationId xmlns:a16="http://schemas.microsoft.com/office/drawing/2014/main" id="{1C4578ED-A58B-4E01-9FEA-6A8FACEFB14E}"/>
              </a:ext>
            </a:extLst>
          </p:cNvPr>
          <p:cNvSpPr>
            <a:spLocks xmlns:a="http://schemas.openxmlformats.org/drawingml/2006/main" noGrp="1"/>
          </p:cNvSpPr>
          <p:nvPr/>
        </p:nvSpPr>
        <p:spPr>
          <a:xfrm xmlns:a="http://schemas.openxmlformats.org/drawingml/2006/main">
            <a:off x="571500" y="1857375"/>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F5F0E5"/>
                </a:solidFill>
                <a:latin typeface="Georgia"/>
                <a:ea typeface="Georgia"/>
                <a:cs typeface="Georgia"/>
              </a:defRPr>
            </a:defPPr>
          </a:lstStyle>
          <a:p xmlns:a="http://schemas.openxmlformats.org/drawingml/2006/main">
            <a:pPr>
              <a:defRPr sz="3225" b="0">
                <a:solidFill>
                  <a:srgbClr val="F5F0E5"/>
                </a:solidFill>
                <a:latin typeface="Georgia"/>
                <a:ea typeface="Georgia"/>
                <a:cs typeface="Georgia"/>
              </a:defRPr>
            </a:pPr>
            <a:r>
              <a:rPr sz="3225" b="0">
                <a:solidFill>
                  <a:srgbClr val="F5F0E5"/>
                </a:solidFill>
                <a:latin typeface="Georgia"/>
                <a:ea typeface="Georgia"/>
                <a:cs typeface="Georgia"/>
              </a:rPr>
              <a:t>“In the Kitchen”</a:t>
            </a:r>
          </a:p>
        </p:txBody>
      </p:sp>
      <p:sp>
        <p:nvSpPr>
          <p:cNvPr id="7" name="Ocean Drive, September 2006">
            <a:extLst xmlns:a="http://schemas.openxmlformats.org/drawingml/2006/main">
              <a:ext uri="{FF2B5EF4-FFF2-40B4-BE49-F238E27FC236}">
                <a16:creationId xmlns:a16="http://schemas.microsoft.com/office/drawing/2014/main" id="{AE622B77-5F1C-4066-8272-91895B48E5E7}"/>
              </a:ext>
            </a:extLst>
          </p:cNvPr>
          <p:cNvSpPr>
            <a:spLocks xmlns:a="http://schemas.openxmlformats.org/drawingml/2006/main" noGrp="1"/>
          </p:cNvSpPr>
          <p:nvPr/>
        </p:nvSpPr>
        <p:spPr>
          <a:xfrm xmlns:a="http://schemas.openxmlformats.org/drawingml/2006/main">
            <a:off x="571500" y="2781300"/>
            <a:ext cx="5334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C9A266"/>
                </a:solidFill>
                <a:latin typeface="Calibri"/>
                <a:ea typeface="Calibri"/>
                <a:cs typeface="Calibri"/>
              </a:defRPr>
            </a:defPPr>
          </a:lstStyle>
          <a:p xmlns:a="http://schemas.openxmlformats.org/drawingml/2006/main">
            <a:pPr>
              <a:defRPr sz="1800" b="1">
                <a:solidFill>
                  <a:srgbClr val="C9A266"/>
                </a:solidFill>
                <a:latin typeface="Calibri"/>
                <a:ea typeface="Calibri"/>
                <a:cs typeface="Calibri"/>
              </a:defRPr>
            </a:pPr>
            <a:r>
              <a:rPr sz="1800" b="1">
                <a:solidFill>
                  <a:srgbClr val="C9A266"/>
                </a:solidFill>
                <a:latin typeface="Calibri"/>
                <a:ea typeface="Calibri"/>
                <a:cs typeface="Calibri"/>
              </a:rPr>
              <a:t>Ocean Drive, September 2006</a:t>
            </a:r>
          </a:p>
        </p:txBody>
      </p:sp>
      <p:sp>
        <p:nvSpPr>
          <p:cNvPr id="8" name="The feature profiles the Latin-Asian">
            <a:extLst xmlns:a="http://schemas.openxmlformats.org/drawingml/2006/main">
              <a:ext uri="{FF2B5EF4-FFF2-40B4-BE49-F238E27FC236}">
                <a16:creationId xmlns:a16="http://schemas.microsoft.com/office/drawing/2014/main" id="{023D4DDF-E228-4085-9B45-B67B944CA1D9}"/>
              </a:ext>
            </a:extLst>
          </p:cNvPr>
          <p:cNvSpPr>
            <a:spLocks xmlns:a="http://schemas.openxmlformats.org/drawingml/2006/main" noGrp="1"/>
          </p:cNvSpPr>
          <p:nvPr/>
        </p:nvSpPr>
        <p:spPr>
          <a:xfrm xmlns:a="http://schemas.openxmlformats.org/drawingml/2006/main">
            <a:off x="571500" y="345757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F5F0E5"/>
                </a:solidFill>
                <a:latin typeface="Calibri"/>
                <a:ea typeface="Calibri"/>
                <a:cs typeface="Calibri"/>
              </a:defRPr>
            </a:defPPr>
          </a:lstStyle>
          <a:p xmlns:a="http://schemas.openxmlformats.org/drawingml/2006/main">
            <a:pPr>
              <a:defRPr sz="1950" b="0">
                <a:solidFill>
                  <a:srgbClr val="F5F0E5"/>
                </a:solidFill>
                <a:latin typeface="Calibri"/>
                <a:ea typeface="Calibri"/>
                <a:cs typeface="Calibri"/>
              </a:defRPr>
            </a:pPr>
            <a:r>
              <a:rPr sz="1950" b="0">
                <a:solidFill>
                  <a:srgbClr val="F5F0E5"/>
                </a:solidFill>
                <a:latin typeface="Calibri"/>
                <a:ea typeface="Calibri"/>
                <a:cs typeface="Calibri"/>
              </a:rPr>
              <a:t>The feature profiles the Latin-Asian direction at Acqua, Four Seasons Miami, and the international culinary experience behind the menu.</a:t>
            </a:r>
          </a:p>
        </p:txBody>
      </p:sp>
      <p:sp>
        <p:nvSpPr>
          <p:cNvPr id="9" name="The historical hospitality archive a">
            <a:extLst xmlns:a="http://schemas.openxmlformats.org/drawingml/2006/main">
              <a:ext uri="{FF2B5EF4-FFF2-40B4-BE49-F238E27FC236}">
                <a16:creationId xmlns:a16="http://schemas.microsoft.com/office/drawing/2014/main" id="{9805C343-673E-4EA3-9B8A-82105BA3A666}"/>
              </a:ext>
            </a:extLst>
          </p:cNvPr>
          <p:cNvSpPr>
            <a:spLocks xmlns:a="http://schemas.openxmlformats.org/drawingml/2006/main" noGrp="1"/>
          </p:cNvSpPr>
          <p:nvPr/>
        </p:nvSpPr>
        <p:spPr>
          <a:xfrm xmlns:a="http://schemas.openxmlformats.org/drawingml/2006/main">
            <a:off x="571500" y="5095875"/>
            <a:ext cx="53340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E7D5AF"/>
                </a:solidFill>
                <a:latin typeface="Calibri"/>
                <a:ea typeface="Calibri"/>
                <a:cs typeface="Calibri"/>
              </a:defRPr>
            </a:defPPr>
          </a:lstStyle>
          <a:p xmlns:a="http://schemas.openxmlformats.org/drawingml/2006/main">
            <a:pPr>
              <a:defRPr sz="1650" b="0">
                <a:solidFill>
                  <a:srgbClr val="E7D5AF"/>
                </a:solidFill>
                <a:latin typeface="Calibri"/>
                <a:ea typeface="Calibri"/>
                <a:cs typeface="Calibri"/>
              </a:defRPr>
            </a:pPr>
            <a:r>
              <a:rPr sz="1650" b="0">
                <a:solidFill>
                  <a:srgbClr val="E7D5AF"/>
                </a:solidFill>
                <a:latin typeface="Calibri"/>
                <a:ea typeface="Calibri"/>
                <a:cs typeface="Calibri"/>
              </a:rPr>
              <a:t>The historical hospitality archive also records television appearances and culinary competition work.</a:t>
            </a:r>
          </a:p>
        </p:txBody>
      </p:sp>
      <p:sp>
        <p:nvSpPr>
          <p:cNvPr id="10" name="">
            <a:extLst xmlns:a="http://schemas.openxmlformats.org/drawingml/2006/main">
              <a:ext uri="{FF2B5EF4-FFF2-40B4-BE49-F238E27FC236}">
                <a16:creationId xmlns:a16="http://schemas.microsoft.com/office/drawing/2014/main" id="{AC4A20E3-E74B-4415-AE98-48AD80709E55}"/>
              </a:ext>
            </a:extLst>
          </p:cNvPr>
          <p:cNvSpPr>
            <a:spLocks xmlns:a="http://schemas.openxmlformats.org/drawingml/2006/main" noGrp="1"/>
          </p:cNvSpPr>
          <p:nvPr/>
        </p:nvSpPr>
        <p:spPr>
          <a:xfrm xmlns:a="http://schemas.openxmlformats.org/drawingml/2006/main">
            <a:off x="6953250" y="1666875"/>
            <a:ext cx="4667250" cy="45720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11" name="">
            <a:extLst xmlns:a="http://schemas.openxmlformats.org/drawingml/2006/main">
              <a:ext uri="{FF2B5EF4-FFF2-40B4-BE49-F238E27FC236}">
                <a16:creationId xmlns:a16="http://schemas.microsoft.com/office/drawing/2014/main" id="{0DBE5212-EF53-4A53-B22D-683BD7F2BC33}"/>
              </a:ext>
            </a:extLst>
          </p:cNvPr>
          <p:cNvPicPr>
            <a:picLocks xmlns:a="http://schemas.openxmlformats.org/drawingml/2006/main" noChangeAspect="1"/>
          </p:cNvPicPr>
          <p:nvPr/>
        </p:nvPicPr>
        <p:blipFill>
          <a:blip xmlns:r="http://schemas.openxmlformats.org/officeDocument/2006/relationships" xmlns:a="http://schemas.openxmlformats.org/drawingml/2006/main" r:embed="R9d64dce5edc14a5c"/>
          <a:stretch xmlns:a="http://schemas.openxmlformats.org/drawingml/2006/main"/>
        </p:blipFill>
        <p:spPr>
          <a:xfrm xmlns:a="http://schemas.openxmlformats.org/drawingml/2006/main">
            <a:off x="7819799" y="1876425"/>
            <a:ext cx="2934152" cy="4152900"/>
          </a:xfrm>
          <a:prstGeom xmlns:a="http://schemas.openxmlformats.org/drawingml/2006/main" prst="rect">
            <a:avLst/>
          </a:prstGeom>
        </p:spPr>
      </p:pic>
    </p:spTree>
    <p:extLst>
      <p:ext uri="{BB962C8B-B14F-4D97-AF65-F5344CB8AC3E}">
        <p14:creationId xmlns:p14="http://schemas.microsoft.com/office/powerpoint/2010/main" val="1657603601"/>
      </p:ext>
    </p:extLst>
  </p:cSld>
</p:sld>
</file>

<file path=ppt/slides/slide22.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D5EA150-3A53-4B6D-9C1B-3661B3BA0517}"/>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
            <a:extLst xmlns:a="http://schemas.openxmlformats.org/drawingml/2006/main">
              <a:ext uri="{FF2B5EF4-FFF2-40B4-BE49-F238E27FC236}">
                <a16:creationId xmlns:a16="http://schemas.microsoft.com/office/drawing/2014/main" id="{ECDD0289-E4AA-4E08-89AA-E808F0ABD768}"/>
              </a:ext>
            </a:extLst>
          </p:cNvPr>
          <p:cNvSpPr>
            <a:spLocks xmlns:a="http://schemas.openxmlformats.org/drawingml/2006/main" noGrp="1"/>
          </p:cNvSpPr>
          <p:nvPr/>
        </p:nvSpPr>
        <p:spPr>
          <a:xfrm xmlns:a="http://schemas.openxmlformats.org/drawingml/2006/main">
            <a:off x="5372100" y="457200"/>
            <a:ext cx="1447800" cy="14478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3" name="">
            <a:extLst xmlns:a="http://schemas.openxmlformats.org/drawingml/2006/main">
              <a:ext uri="{FF2B5EF4-FFF2-40B4-BE49-F238E27FC236}">
                <a16:creationId xmlns:a16="http://schemas.microsoft.com/office/drawing/2014/main" id="{3B12E719-1BE0-48A1-9FDB-64EFCC102387}"/>
              </a:ext>
            </a:extLst>
          </p:cNvPr>
          <p:cNvPicPr>
            <a:picLocks xmlns:a="http://schemas.openxmlformats.org/drawingml/2006/main" noChangeAspect="1"/>
          </p:cNvPicPr>
          <p:nvPr/>
        </p:nvPicPr>
        <p:blipFill>
          <a:blip xmlns:r="http://schemas.openxmlformats.org/officeDocument/2006/relationships" xmlns:a="http://schemas.openxmlformats.org/drawingml/2006/main" r:embed="R3fd1b3bec8f04c2a"/>
          <a:stretch xmlns:a="http://schemas.openxmlformats.org/drawingml/2006/main"/>
        </p:blipFill>
        <p:spPr>
          <a:xfrm xmlns:a="http://schemas.openxmlformats.org/drawingml/2006/main">
            <a:off x="5562600" y="647700"/>
            <a:ext cx="1066800" cy="1066800"/>
          </a:xfrm>
          <a:prstGeom xmlns:a="http://schemas.openxmlformats.org/drawingml/2006/main" prst="rect">
            <a:avLst/>
          </a:prstGeom>
        </p:spPr>
      </p:pic>
      <p:sp>
        <p:nvSpPr>
          <p:cNvPr id="4" name="CHEF PATRICK DUFF">
            <a:extLst xmlns:a="http://schemas.openxmlformats.org/drawingml/2006/main">
              <a:ext uri="{FF2B5EF4-FFF2-40B4-BE49-F238E27FC236}">
                <a16:creationId xmlns:a16="http://schemas.microsoft.com/office/drawing/2014/main" id="{C973D780-E68D-400E-A9DC-A982B9C69B46}"/>
              </a:ext>
            </a:extLst>
          </p:cNvPr>
          <p:cNvSpPr>
            <a:spLocks xmlns:a="http://schemas.openxmlformats.org/drawingml/2006/main" noGrp="1"/>
          </p:cNvSpPr>
          <p:nvPr/>
        </p:nvSpPr>
        <p:spPr>
          <a:xfrm xmlns:a="http://schemas.openxmlformats.org/drawingml/2006/main">
            <a:off x="952500" y="2343150"/>
            <a:ext cx="10287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350" b="0">
                <a:solidFill>
                  <a:srgbClr val="F5F0E5"/>
                </a:solidFill>
                <a:latin typeface="Georgia"/>
                <a:ea typeface="Georgia"/>
                <a:cs typeface="Georgia"/>
              </a:defRPr>
            </a:defPPr>
          </a:lstStyle>
          <a:p xmlns:a="http://schemas.openxmlformats.org/drawingml/2006/main">
            <a:pPr>
              <a:defRPr sz="4350" b="0">
                <a:solidFill>
                  <a:srgbClr val="F5F0E5"/>
                </a:solidFill>
                <a:latin typeface="Georgia"/>
                <a:ea typeface="Georgia"/>
                <a:cs typeface="Georgia"/>
              </a:defRPr>
            </a:pPr>
            <a:r>
              <a:rPr sz="4350" b="0">
                <a:solidFill>
                  <a:srgbClr val="F5F0E5"/>
                </a:solidFill>
                <a:latin typeface="Georgia"/>
                <a:ea typeface="Georgia"/>
                <a:cs typeface="Georgia"/>
              </a:rPr>
              <a:t>CHEF PATRICK DUFF</a:t>
            </a:r>
          </a:p>
        </p:txBody>
      </p:sp>
      <p:sp>
        <p:nvSpPr>
          <p:cNvPr id="5" name="Executive Chef / Director of Culinar">
            <a:extLst xmlns:a="http://schemas.openxmlformats.org/drawingml/2006/main">
              <a:ext uri="{FF2B5EF4-FFF2-40B4-BE49-F238E27FC236}">
                <a16:creationId xmlns:a16="http://schemas.microsoft.com/office/drawing/2014/main" id="{EAED203E-E090-4885-AAF2-AB6427D77A20}"/>
              </a:ext>
            </a:extLst>
          </p:cNvPr>
          <p:cNvSpPr>
            <a:spLocks xmlns:a="http://schemas.openxmlformats.org/drawingml/2006/main" noGrp="1"/>
          </p:cNvSpPr>
          <p:nvPr/>
        </p:nvSpPr>
        <p:spPr>
          <a:xfrm xmlns:a="http://schemas.openxmlformats.org/drawingml/2006/main">
            <a:off x="2190750" y="3305175"/>
            <a:ext cx="7810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C9A266"/>
                </a:solidFill>
                <a:latin typeface="Calibri"/>
                <a:ea typeface="Calibri"/>
                <a:cs typeface="Calibri"/>
              </a:defRPr>
            </a:defPPr>
          </a:lstStyle>
          <a:p xmlns:a="http://schemas.openxmlformats.org/drawingml/2006/main">
            <a:pPr>
              <a:defRPr sz="2025" b="0">
                <a:solidFill>
                  <a:srgbClr val="C9A266"/>
                </a:solidFill>
                <a:latin typeface="Calibri"/>
                <a:ea typeface="Calibri"/>
                <a:cs typeface="Calibri"/>
              </a:defRPr>
            </a:pPr>
            <a:r>
              <a:rPr sz="2025" b="0">
                <a:solidFill>
                  <a:srgbClr val="C9A266"/>
                </a:solidFill>
                <a:latin typeface="Calibri"/>
                <a:ea typeface="Calibri"/>
                <a:cs typeface="Calibri"/>
              </a:rPr>
              <a:t>Executive Chef / Director of Culinary</a:t>
            </a:r>
          </a:p>
        </p:txBody>
      </p:sp>
      <p:sp>
        <p:nvSpPr>
          <p:cNvPr id="6" name="">
            <a:extLst xmlns:a="http://schemas.openxmlformats.org/drawingml/2006/main">
              <a:ext uri="{FF2B5EF4-FFF2-40B4-BE49-F238E27FC236}">
                <a16:creationId xmlns:a16="http://schemas.microsoft.com/office/drawing/2014/main" id="{E3919913-54B1-422E-B654-4BEED513F87C}"/>
              </a:ext>
            </a:extLst>
          </p:cNvPr>
          <p:cNvSpPr>
            <a:spLocks xmlns:a="http://schemas.openxmlformats.org/drawingml/2006/main" noGrp="1"/>
          </p:cNvSpPr>
          <p:nvPr/>
        </p:nvSpPr>
        <p:spPr>
          <a:xfrm xmlns:a="http://schemas.openxmlformats.org/drawingml/2006/main">
            <a:off x="4429125" y="4010025"/>
            <a:ext cx="333375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7" name="Build capable chefs. Create distinct">
            <a:extLst xmlns:a="http://schemas.openxmlformats.org/drawingml/2006/main">
              <a:ext uri="{FF2B5EF4-FFF2-40B4-BE49-F238E27FC236}">
                <a16:creationId xmlns:a16="http://schemas.microsoft.com/office/drawing/2014/main" id="{C549E777-30D5-4ED9-A587-8E36B31D4A8A}"/>
              </a:ext>
            </a:extLst>
          </p:cNvPr>
          <p:cNvSpPr>
            <a:spLocks xmlns:a="http://schemas.openxmlformats.org/drawingml/2006/main" noGrp="1"/>
          </p:cNvSpPr>
          <p:nvPr/>
        </p:nvSpPr>
        <p:spPr>
          <a:xfrm xmlns:a="http://schemas.openxmlformats.org/drawingml/2006/main">
            <a:off x="2190750" y="4429125"/>
            <a:ext cx="7810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0E5"/>
                </a:solidFill>
                <a:latin typeface="Georgia"/>
                <a:ea typeface="Georgia"/>
                <a:cs typeface="Georgia"/>
              </a:defRPr>
            </a:defPPr>
          </a:lstStyle>
          <a:p xmlns:a="http://schemas.openxmlformats.org/drawingml/2006/main">
            <a:pPr>
              <a:defRPr sz="2175" b="0">
                <a:solidFill>
                  <a:srgbClr val="F5F0E5"/>
                </a:solidFill>
                <a:latin typeface="Georgia"/>
                <a:ea typeface="Georgia"/>
                <a:cs typeface="Georgia"/>
              </a:defRPr>
            </a:pPr>
            <a:r>
              <a:rPr sz="2175" b="0">
                <a:solidFill>
                  <a:srgbClr val="F5F0E5"/>
                </a:solidFill>
                <a:latin typeface="Georgia"/>
                <a:ea typeface="Georgia"/>
                <a:cs typeface="Georgia"/>
              </a:rPr>
              <a:t>Build capable chefs. Create distinctive dining experiences. Take ownership of standards and performance.</a:t>
            </a:r>
          </a:p>
        </p:txBody>
      </p:sp>
      <p:sp>
        <p:nvSpPr>
          <p:cNvPr id="8" name="Phuket, Thailand   /   +66 94 807 32">
            <a:extLst xmlns:a="http://schemas.openxmlformats.org/drawingml/2006/main">
              <a:ext uri="{FF2B5EF4-FFF2-40B4-BE49-F238E27FC236}">
                <a16:creationId xmlns:a16="http://schemas.microsoft.com/office/drawing/2014/main" id="{F1A88EDE-7A0D-445C-A012-A87860718A7C}"/>
              </a:ext>
            </a:extLst>
          </p:cNvPr>
          <p:cNvSpPr>
            <a:spLocks xmlns:a="http://schemas.openxmlformats.org/drawingml/2006/main" noGrp="1"/>
          </p:cNvSpPr>
          <p:nvPr/>
        </p:nvSpPr>
        <p:spPr>
          <a:xfrm xmlns:a="http://schemas.openxmlformats.org/drawingml/2006/main">
            <a:off x="2143125" y="5943600"/>
            <a:ext cx="790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C9A266"/>
                </a:solidFill>
                <a:latin typeface="Calibri"/>
                <a:ea typeface="Calibri"/>
                <a:cs typeface="Calibri"/>
              </a:defRPr>
            </a:defPPr>
          </a:lstStyle>
          <a:p xmlns:a="http://schemas.openxmlformats.org/drawingml/2006/main">
            <a:pPr>
              <a:defRPr sz="1425" b="0">
                <a:solidFill>
                  <a:srgbClr val="C9A266"/>
                </a:solidFill>
                <a:latin typeface="Calibri"/>
                <a:ea typeface="Calibri"/>
                <a:cs typeface="Calibri"/>
              </a:defRPr>
            </a:pPr>
            <a:r>
              <a:rPr sz="1425" b="0">
                <a:solidFill>
                  <a:srgbClr val="C9A266"/>
                </a:solidFill>
                <a:latin typeface="Calibri"/>
                <a:ea typeface="Calibri"/>
                <a:cs typeface="Calibri"/>
              </a:rPr>
              <a:t>Phuket, Thailand   /   +66 94 807 3223   /   chefduff@hotmail.com</a:t>
            </a:r>
          </a:p>
        </p:txBody>
      </p:sp>
    </p:spTree>
    <p:extLst>
      <p:ext uri="{BB962C8B-B14F-4D97-AF65-F5344CB8AC3E}">
        <p14:creationId xmlns:p14="http://schemas.microsoft.com/office/powerpoint/2010/main" val="12587242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2026-10-12T11:27:24.8500000Z</dcterms:created>
  <dcterms:modified xsi:type="dcterms:W3CDTF">2026-10-12T11:27:24.8500000Z</dcterms:modified>
</coreProperties>
</file>