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0e84d0dd60b411e" /><Relationship Type="http://schemas.openxmlformats.org/officeDocument/2006/relationships/extended-properties" Target="/docProps/app.xml" Id="Rb538198576894d70" /><Relationship Type="http://schemas.openxmlformats.org/officeDocument/2006/relationships/officeDocument" Target="/ppt/presentation.xml" Id="R820580fa844140b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40f5d02c4d54502"/>
  </p:sldMasterIdLst>
  <p:notesMasterIdLst>
    <p:notesMasterId xmlns:r="http://schemas.openxmlformats.org/officeDocument/2006/relationships" r:id="R793210126305460e"/>
  </p:notesMasterIdLst>
  <p:sldIdLst>
    <p:sldId xmlns:r="http://schemas.openxmlformats.org/officeDocument/2006/relationships" id="256" r:id="Rf22a1053542345c9"/>
    <p:sldId xmlns:r="http://schemas.openxmlformats.org/officeDocument/2006/relationships" id="257" r:id="R6103acdab2d44e46"/>
    <p:sldId xmlns:r="http://schemas.openxmlformats.org/officeDocument/2006/relationships" id="258" r:id="R7147e105dba44f1f"/>
    <p:sldId xmlns:r="http://schemas.openxmlformats.org/officeDocument/2006/relationships" id="259" r:id="R128f35ad25f149ca"/>
    <p:sldId xmlns:r="http://schemas.openxmlformats.org/officeDocument/2006/relationships" id="260" r:id="R2fee30ce735448fb"/>
    <p:sldId xmlns:r="http://schemas.openxmlformats.org/officeDocument/2006/relationships" id="261" r:id="R12d7cd3921bd420f"/>
    <p:sldId xmlns:r="http://schemas.openxmlformats.org/officeDocument/2006/relationships" id="262" r:id="R86daef878e3c4ed6"/>
    <p:sldId xmlns:r="http://schemas.openxmlformats.org/officeDocument/2006/relationships" id="263" r:id="Rd4d211531acb4f82"/>
    <p:sldId xmlns:r="http://schemas.openxmlformats.org/officeDocument/2006/relationships" id="264" r:id="R7e0385858b804186"/>
    <p:sldId xmlns:r="http://schemas.openxmlformats.org/officeDocument/2006/relationships" id="265" r:id="Rea07b810b937428c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73f605330a4bb4" /><Relationship Type="http://schemas.openxmlformats.org/officeDocument/2006/relationships/slideMaster" Target="/ppt/slideMasters/slideMaster1.xml" Id="Rb40f5d02c4d54502" /><Relationship Type="http://schemas.openxmlformats.org/officeDocument/2006/relationships/notesMaster" Target="/ppt/notesMasters/notesMaster1.xml" Id="R793210126305460e" /><Relationship Type="http://schemas.openxmlformats.org/officeDocument/2006/relationships/presProps" Target="/ppt/presProps.xml" Id="Rb0a47ab12d9c4af5" /><Relationship Type="http://schemas.openxmlformats.org/officeDocument/2006/relationships/viewProps" Target="/ppt/viewProps.xml" Id="R1eab4824fafe45da" /><Relationship Type="http://schemas.openxmlformats.org/officeDocument/2006/relationships/tableStyles" Target="/ppt/tableStyles.xml" Id="R1bcd958504214b19" /><Relationship Type="http://schemas.openxmlformats.org/officeDocument/2006/relationships/slide" Target="/ppt/slides/slide1.xml" Id="Rf22a1053542345c9" /><Relationship Type="http://schemas.openxmlformats.org/officeDocument/2006/relationships/slide" Target="/ppt/slides/slide2.xml" Id="R6103acdab2d44e46" /><Relationship Type="http://schemas.openxmlformats.org/officeDocument/2006/relationships/slide" Target="/ppt/slides/slide3.xml" Id="R7147e105dba44f1f" /><Relationship Type="http://schemas.openxmlformats.org/officeDocument/2006/relationships/slide" Target="/ppt/slides/slide4.xml" Id="R128f35ad25f149ca" /><Relationship Type="http://schemas.openxmlformats.org/officeDocument/2006/relationships/slide" Target="/ppt/slides/slide5.xml" Id="R2fee30ce735448fb" /><Relationship Type="http://schemas.openxmlformats.org/officeDocument/2006/relationships/slide" Target="/ppt/slides/slide6.xml" Id="R12d7cd3921bd420f" /><Relationship Type="http://schemas.openxmlformats.org/officeDocument/2006/relationships/slide" Target="/ppt/slides/slide7.xml" Id="R86daef878e3c4ed6" /><Relationship Type="http://schemas.openxmlformats.org/officeDocument/2006/relationships/slide" Target="/ppt/slides/slide8.xml" Id="Rd4d211531acb4f82" /><Relationship Type="http://schemas.openxmlformats.org/officeDocument/2006/relationships/slide" Target="/ppt/slides/slide9.xml" Id="R7e0385858b804186" /><Relationship Type="http://schemas.openxmlformats.org/officeDocument/2006/relationships/slide" Target="/ppt/slides/slide10.xml" Id="Rea07b810b93742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34c17ebf3b464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f2ed9a35dc429d" /><Relationship Type="http://schemas.openxmlformats.org/officeDocument/2006/relationships/notesMaster" Target="/ppt/notesMasters/notesMaster1.xml" Id="Rbd34d5c7933e4bf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b405f3f5dde4f35" /><Relationship Type="http://schemas.openxmlformats.org/officeDocument/2006/relationships/notesMaster" Target="/ppt/notesMasters/notesMaster1.xml" Id="R707aabaf4be94ab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e24bed925046e4" /><Relationship Type="http://schemas.openxmlformats.org/officeDocument/2006/relationships/notesMaster" Target="/ppt/notesMasters/notesMaster1.xml" Id="R64f640767d5747d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94a7b58ce354d09" /><Relationship Type="http://schemas.openxmlformats.org/officeDocument/2006/relationships/notesMaster" Target="/ppt/notesMasters/notesMaster1.xml" Id="R6c6d1e0f26a641d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869d17fdc0945dd" /><Relationship Type="http://schemas.openxmlformats.org/officeDocument/2006/relationships/notesMaster" Target="/ppt/notesMasters/notesMaster1.xml" Id="R94473bb24c15425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2f6a482db7d42fe" /><Relationship Type="http://schemas.openxmlformats.org/officeDocument/2006/relationships/notesMaster" Target="/ppt/notesMasters/notesMaster1.xml" Id="R3e83b4f04daa4ce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abbfec9a15747c5" /><Relationship Type="http://schemas.openxmlformats.org/officeDocument/2006/relationships/notesMaster" Target="/ppt/notesMasters/notesMaster1.xml" Id="R30cf51677ba744d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bf6579870a4a10" /><Relationship Type="http://schemas.openxmlformats.org/officeDocument/2006/relationships/notesMaster" Target="/ppt/notesMasters/notesMaster1.xml" Id="Re76db4615a32414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c0d9fb5d57d4c46" /><Relationship Type="http://schemas.openxmlformats.org/officeDocument/2006/relationships/notesMaster" Target="/ppt/notesMasters/notesMaster1.xml" Id="R73c427e29c2a42b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dbd490a8cee43e6" /><Relationship Type="http://schemas.openxmlformats.org/officeDocument/2006/relationships/notesMaster" Target="/ppt/notesMasters/notesMaster1.xml" Id="R74bbc50e734f423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Patrick_Duff_2026_RM-HM_Executive_Final.docx</a:t>
            </a:r>
          </a:p>
          <a:p xmlns:a="http://schemas.openxmlformats.org/drawingml/2006/main">
            <a:r>
              <a:t>- User-provided portrait: 6AC2FD9B-9C7-4FB8-947F-9F2B8FF33403.jpeg</a:t>
            </a:r>
          </a:p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Patrick_Duff_2026_RM-HM_Executive_Final.docx</a:t>
            </a:r>
          </a:p>
          <a:p xmlns:a="http://schemas.openxmlformats.org/drawingml/2006/main">
            <a:r>
              <a:t>- User-provided brand marks listed in build/source-notes.txt</a:t>
            </a:r>
          </a:p>
          <a:p xmlns:a="http://schemas.openxmlformats.org/drawingml/2006/main">
            <a:r>
              <a:t>- Regent Hong Kong shown without dates by user instruction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Patrick_Duff_2026_RM-HM_Executive_Final.docx</a:t>
            </a:r>
          </a:p>
          <a:p xmlns:a="http://schemas.openxmlformats.org/drawingml/2006/main">
            <a:r>
              <a:t>- User-provided property images: InterContinental Hong Kong, Makati Shangri-La and The Phoenician</a:t>
            </a:r>
          </a:p>
          <a:p xmlns:a="http://schemas.openxmlformats.org/drawingml/2006/main">
            <a:r>
              <a:t>- User-provided W Taipei image: 01355023-A86C-42F2-B6CE-3CB79CE09BB6.jpeg</a:t>
            </a:r>
          </a:p>
          <a:p xmlns:a="http://schemas.openxmlformats.org/drawingml/2006/main">
            <a:r>
              <a:t>- User-provided Iniala Beach House image: D9605180-C7BF-48AE-9014-FE065A577FBF.jpeg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Patrick_Duff_2026_RM-HM_Executive_Final.docx</a:t>
            </a:r>
          </a:p>
          <a:p xmlns:a="http://schemas.openxmlformats.org/drawingml/2006/main">
            <a:r>
              <a:t>- User-provided W Taipei image: 647A8151-E27E-49CD-B172-A41B5335D47B.jpeg</a:t>
            </a:r>
          </a:p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Patrick_Duff_2026_RM-HM_Executive_Final.docx</a:t>
            </a:r>
          </a:p>
          <a:p xmlns:a="http://schemas.openxmlformats.org/drawingml/2006/main">
            <a:r>
              <a:t>- Patrick Duff Reference Vakkaru Iain(2).jpeg</a:t>
            </a:r>
          </a:p>
          <a:p xmlns:a="http://schemas.openxmlformats.org/drawingml/2006/main">
            <a:r>
              <a:t>- User-provided Vakkaru aerial: 8224A8F6-8831-4C38-8D99-E762E5606D3E.jpeg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Patrick_Duff_2026_RM-HM_Executive_Final.docx</a:t>
            </a:r>
          </a:p>
          <a:p xmlns:a="http://schemas.openxmlformats.org/drawingml/2006/main">
            <a:r>
              <a:t>- Recommendation Letter - Patrick.pdf — Cary M. Gray, General Manager, W Taipei</a:t>
            </a:r>
          </a:p>
          <a:p xmlns:a="http://schemas.openxmlformats.org/drawingml/2006/main">
            <a:r>
              <a:t>- User-provided W Taipei image: CF35829B-5B3D-4E1D-AF7A-D272CC1BE713.jpeg</a:t>
            </a:r>
          </a:p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Patrick_Duff_2026_RM-HM_Executive_Final.docx</a:t>
            </a:r>
          </a:p>
          <a:p xmlns:a="http://schemas.openxmlformats.org/drawingml/2006/main">
            <a:r>
              <a:t>- Patrick Duff the Fairmont Dubai (3).pdf — Philip M. Barnes</a:t>
            </a:r>
          </a:p>
          <a:p xmlns:a="http://schemas.openxmlformats.org/drawingml/2006/main">
            <a:r>
              <a:t>- Official Fairmont Dubai exterior image: https://m.ahstatic.com/is/image/accorhotels/aja_p_6302-41:4by3</a:t>
            </a:r>
          </a:p>
          <a:p xmlns:a="http://schemas.openxmlformats.org/drawingml/2006/main">
            <a:r>
              <a:t>- User confirmation, 7 August 2026 — page 7 changed from Fairmont Beijing to Fairmont Dubai</a:t>
            </a:r>
          </a:p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Patrick_Duff_2026_RM-HM_Executive_Final.docx</a:t>
            </a:r>
          </a:p>
          <a:p xmlns:a="http://schemas.openxmlformats.org/drawingml/2006/main">
            <a:r>
              <a:t>- Reference Letter Khun Patrick 2.pdf — TRIBE Phuket task-force reference</a:t>
            </a:r>
          </a:p>
          <a:p xmlns:a="http://schemas.openxmlformats.org/drawingml/2006/main">
            <a:r>
              <a:t>- User-provided NAAMA image: 2C002F6C-AE9C-48A8-B3DF-3C39E44669E1.jpeg</a:t>
            </a:r>
          </a:p>
          <a:p xmlns:a="http://schemas.openxmlformats.org/drawingml/2006/main">
            <a:r>
              <a:t>- User-provided Fairmont Beijing lobby reference: 2BFD53AD-15F0-4B91-ACC2-7775C39F7330.jpeg</a:t>
            </a:r>
          </a:p>
          <a:p xmlns:a="http://schemas.openxmlformats.org/drawingml/2006/main">
            <a:r>
              <a:t>- Official Fairmont Beijing lobby image: https://m.ahstatic.com/is/image/accorhotels/aja_p_5804-68:4by3</a:t>
            </a:r>
          </a:p>
          <a:p xmlns:a="http://schemas.openxmlformats.org/drawingml/2006/main">
            <a:r>
              <a:t>- User confirmation, 7 August 2026 — Ritz-Carlton openings in Rose Hall, Philadelphia and New York</a:t>
            </a:r>
          </a:p>
          <a:p xmlns:a="http://schemas.openxmlformats.org/drawingml/2006/main">
            <a:r>
              <a:t>- Former Hilton name intentionally omitted by user instruction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Patrick_Duff_2026_RM-HM_Executive_Final.docx</a:t>
            </a:r>
          </a:p>
          <a:p xmlns:a="http://schemas.openxmlformats.org/drawingml/2006/main">
            <a:r>
              <a:t>- Executive Chef of the Year - Patrick Duff.pdf</a:t>
            </a:r>
          </a:p>
          <a:p xmlns:a="http://schemas.openxmlformats.org/drawingml/2006/main">
            <a:r>
              <a:t>- User-provided team-recognition and culinary photographs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Patrick Duff Reference Vakkaru Iain(2).jpeg — Iain McCormack</a:t>
            </a:r>
          </a:p>
          <a:p xmlns:a="http://schemas.openxmlformats.org/drawingml/2006/main">
            <a:r>
              <a:t>- Recommendation Letter - Patrick.pdf — Cary M. Gray</a:t>
            </a:r>
          </a:p>
          <a:p xmlns:a="http://schemas.openxmlformats.org/drawingml/2006/main">
            <a:r>
              <a:t>- Patrick Duff the Fairmont Dubai (3).pdf — Philip M. Barnes</a:t>
            </a:r>
          </a:p>
          <a:p xmlns:a="http://schemas.openxmlformats.org/drawingml/2006/main">
            <a:r>
              <a:t>- User-provided portrait: E8E9F3CF-19E0-4A74-833D-7AF1A7BDDF26.jpeg</a:t>
            </a:r>
          </a:p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68fcaeebb14f3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10c1965b8b4550" /><Relationship Type="http://schemas.openxmlformats.org/officeDocument/2006/relationships/slideLayout" Target="/ppt/slideLayouts/slideLayout1.xml" Id="R7dd54da4b8b6427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dd54da4b8b6427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7bdbec48be454f" /><Relationship Type="http://schemas.openxmlformats.org/officeDocument/2006/relationships/image" Target="/ppt/media/image.jpeg" Id="R21b6639a6e304418" /><Relationship Type="http://schemas.openxmlformats.org/officeDocument/2006/relationships/image" Target="/ppt/media/image.png" Id="Rca774ddc52cc478f" /><Relationship Type="http://schemas.openxmlformats.org/officeDocument/2006/relationships/notesSlide" Target="/ppt/notesSlides/notesSlide1.xml" Id="Rff0fd8d79b8a4b7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6d1f9d5df9476d" /><Relationship Type="http://schemas.openxmlformats.org/officeDocument/2006/relationships/image" Target="/ppt/media/image2.png" Id="R09263d1b83354d6d" /><Relationship Type="http://schemas.openxmlformats.org/officeDocument/2006/relationships/image" Target="/ppt/media/image3.png" Id="Rf63bb4e034a4406b" /><Relationship Type="http://schemas.openxmlformats.org/officeDocument/2006/relationships/image" Target="/ppt/media/image4.png" Id="R2fbcd84823844cbb" /><Relationship Type="http://schemas.openxmlformats.org/officeDocument/2006/relationships/image" Target="/ppt/media/image2.jpeg" Id="R2707cf5db2e34f56" /><Relationship Type="http://schemas.openxmlformats.org/officeDocument/2006/relationships/image" Target="/ppt/media/image3.jpeg" Id="Rfce746ebe65e42ac" /><Relationship Type="http://schemas.openxmlformats.org/officeDocument/2006/relationships/image" Target="/ppt/media/image4.jpeg" Id="R7816f90d6bcc4b5f" /><Relationship Type="http://schemas.openxmlformats.org/officeDocument/2006/relationships/image" Target="/ppt/media/image5.jpeg" Id="R105cdc243b3c4368" /><Relationship Type="http://schemas.openxmlformats.org/officeDocument/2006/relationships/image" Target="/ppt/media/image6.jpeg" Id="Rdcfa2bfecb864709" /><Relationship Type="http://schemas.openxmlformats.org/officeDocument/2006/relationships/notesSlide" Target="/ppt/notesSlides/notesSlide2.xml" Id="R89f4910b2f8e4b8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e3fe66a2fe4ca9" /><Relationship Type="http://schemas.openxmlformats.org/officeDocument/2006/relationships/image" Target="/ppt/media/image7.jpeg" Id="Rb6b49c6b06434bdb" /><Relationship Type="http://schemas.openxmlformats.org/officeDocument/2006/relationships/image" Target="/ppt/media/image8.jpeg" Id="Re40d7de635644414" /><Relationship Type="http://schemas.openxmlformats.org/officeDocument/2006/relationships/image" Target="/ppt/media/image9.jpeg" Id="Rb04c960fde3e48b0" /><Relationship Type="http://schemas.openxmlformats.org/officeDocument/2006/relationships/image" Target="/ppt/media/image10.jpeg" Id="R1d9f925190c24546" /><Relationship Type="http://schemas.openxmlformats.org/officeDocument/2006/relationships/image" Target="/ppt/media/image11.jpeg" Id="Ra37af3ad5d0f4c42" /><Relationship Type="http://schemas.openxmlformats.org/officeDocument/2006/relationships/notesSlide" Target="/ppt/notesSlides/notesSlide3.xml" Id="R1940b4734c2a494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844a4ee87845c6" /><Relationship Type="http://schemas.openxmlformats.org/officeDocument/2006/relationships/image" Target="/ppt/media/image12.jpeg" Id="R1169af36f846423f" /><Relationship Type="http://schemas.openxmlformats.org/officeDocument/2006/relationships/notesSlide" Target="/ppt/notesSlides/notesSlide4.xml" Id="R9ed9601c4df8471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329a6240c44768" /><Relationship Type="http://schemas.openxmlformats.org/officeDocument/2006/relationships/image" Target="/ppt/media/image13.jpeg" Id="R7d4b4abedc7947f8" /><Relationship Type="http://schemas.openxmlformats.org/officeDocument/2006/relationships/notesSlide" Target="/ppt/notesSlides/notesSlide5.xml" Id="Rd4530893f18e47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db7b132e5b4a69" /><Relationship Type="http://schemas.openxmlformats.org/officeDocument/2006/relationships/image" Target="/ppt/media/image14.jpeg" Id="Re77b10bed7ba4cb5" /><Relationship Type="http://schemas.openxmlformats.org/officeDocument/2006/relationships/notesSlide" Target="/ppt/notesSlides/notesSlide6.xml" Id="R0ffd424332b148d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d43c9dd4fe4f53" /><Relationship Type="http://schemas.openxmlformats.org/officeDocument/2006/relationships/image" Target="/ppt/media/image15.jpeg" Id="R71d312aca1954183" /><Relationship Type="http://schemas.openxmlformats.org/officeDocument/2006/relationships/notesSlide" Target="/ppt/notesSlides/notesSlide7.xml" Id="R47ddd96de2d7455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08dea5ac9a44cc" /><Relationship Type="http://schemas.openxmlformats.org/officeDocument/2006/relationships/image" Target="/ppt/media/image16.jpeg" Id="R7f824883081546bc" /><Relationship Type="http://schemas.openxmlformats.org/officeDocument/2006/relationships/image" Target="/ppt/media/image17.jpeg" Id="R6c68e78616224056" /><Relationship Type="http://schemas.openxmlformats.org/officeDocument/2006/relationships/notesSlide" Target="/ppt/notesSlides/notesSlide8.xml" Id="R9c9d0107ec814f2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924dea352148a2" /><Relationship Type="http://schemas.openxmlformats.org/officeDocument/2006/relationships/image" Target="/ppt/media/image18.jpeg" Id="Rf8a4e76bb0b84ffc" /><Relationship Type="http://schemas.openxmlformats.org/officeDocument/2006/relationships/image" Target="/ppt/media/image19.jpeg" Id="R38dbe6984d044e5f" /><Relationship Type="http://schemas.openxmlformats.org/officeDocument/2006/relationships/notesSlide" Target="/ppt/notesSlides/notesSlide9.xml" Id="R9c1299b9f634479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79be0f4d0b4893" /><Relationship Type="http://schemas.openxmlformats.org/officeDocument/2006/relationships/image" Target="/ppt/media/image20.jpeg" Id="R4772496d3c8143a9" /><Relationship Type="http://schemas.openxmlformats.org/officeDocument/2006/relationships/notesSlide" Target="/ppt/notesSlides/notesSlide10.xml" Id="Rcba693529cea45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over-navy">
            <a:extLst xmlns:a="http://schemas.openxmlformats.org/drawingml/2006/main">
              <a:ext uri="{FF2B5EF4-FFF2-40B4-BE49-F238E27FC236}">
                <a16:creationId xmlns:a16="http://schemas.microsoft.com/office/drawing/2014/main" id="{FB440C86-2CBE-456A-BF77-141127D29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7246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rule-70-86">
            <a:extLst xmlns:a="http://schemas.openxmlformats.org/drawingml/2006/main">
              <a:ext uri="{FF2B5EF4-FFF2-40B4-BE49-F238E27FC236}">
                <a16:creationId xmlns:a16="http://schemas.microsoft.com/office/drawing/2014/main" id="{3BF6B9AC-6056-4408-A0E5-3D125C7F2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9150"/>
            <a:ext cx="5715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A4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cover-name">
            <a:extLst xmlns:a="http://schemas.openxmlformats.org/drawingml/2006/main">
              <a:ext uri="{FF2B5EF4-FFF2-40B4-BE49-F238E27FC236}">
                <a16:creationId xmlns:a16="http://schemas.microsoft.com/office/drawing/2014/main" id="{B6921EB1-9D84-4965-AC38-0F74A7E82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876300"/>
            <a:ext cx="4953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PATRICK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DUFF</a:t>
            </a:r>
          </a:p>
        </p:txBody>
      </p:sp>
      <p:sp>
        <p:nvSpPr>
          <p:cNvPr id="4" name="cover-role">
            <a:extLst xmlns:a="http://schemas.openxmlformats.org/drawingml/2006/main">
              <a:ext uri="{FF2B5EF4-FFF2-40B4-BE49-F238E27FC236}">
                <a16:creationId xmlns:a16="http://schemas.microsoft.com/office/drawing/2014/main" id="{3EA08467-F256-44B6-9877-565C80AEF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724150"/>
            <a:ext cx="5429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RESORT MANAGER  •  HOTEL MANAGER</a:t>
            </a:r>
          </a:p>
          <a:p xmlns:a="http://schemas.openxmlformats.org/drawingml/2006/main">
            <a:pPr algn="l">
              <a:buNone/>
              <a:defRPr sz="180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DIRECTOR OF OPERATIONS  •  BOUTIQUE GM</a:t>
            </a:r>
          </a:p>
        </p:txBody>
      </p:sp>
      <p:sp>
        <p:nvSpPr>
          <p:cNvPr id="5" name="cover-positioning">
            <a:extLst xmlns:a="http://schemas.openxmlformats.org/drawingml/2006/main">
              <a:ext uri="{FF2B5EF4-FFF2-40B4-BE49-F238E27FC236}">
                <a16:creationId xmlns:a16="http://schemas.microsoft.com/office/drawing/2014/main" id="{3B249A4A-ED2F-4ADD-8968-5A54CBB45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714750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8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International luxury hospitality leadership across hotels, resorts, and private-island destinations.</a:t>
            </a:r>
          </a:p>
        </p:txBody>
      </p:sp>
      <p:sp>
        <p:nvSpPr>
          <p:cNvPr id="6" name="cover-contact">
            <a:extLst xmlns:a="http://schemas.openxmlformats.org/drawingml/2006/main">
              <a:ext uri="{FF2B5EF4-FFF2-40B4-BE49-F238E27FC236}">
                <a16:creationId xmlns:a16="http://schemas.microsoft.com/office/drawing/2014/main" id="{93A79D7E-5BB3-4214-9F6D-F1C7FDDC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276850"/>
            <a:ext cx="5048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E8E1D2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E8E1D2"/>
                </a:solidFill>
                <a:latin typeface="Aptos"/>
                <a:ea typeface="Aptos"/>
                <a:cs typeface="Aptos"/>
              </a:rPr>
              <a:t>Phuket, Thailand</a:t>
            </a:r>
          </a:p>
          <a:p xmlns:a="http://schemas.openxmlformats.org/drawingml/2006/main">
            <a:pPr algn="l">
              <a:buNone/>
              <a:defRPr sz="1350" b="0" i="0">
                <a:solidFill>
                  <a:srgbClr val="E8E1D2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E8E1D2"/>
                </a:solidFill>
                <a:latin typeface="Aptos"/>
                <a:ea typeface="Aptos"/>
                <a:cs typeface="Aptos"/>
              </a:rPr>
              <a:t>+66 94 807 3223  •  patrickduff@outlook.co.th</a:t>
            </a:r>
          </a:p>
          <a:p xmlns:a="http://schemas.openxmlformats.org/drawingml/2006/main">
            <a:pPr algn="l">
              <a:buNone/>
              <a:defRPr sz="1350" b="0" i="0">
                <a:solidFill>
                  <a:srgbClr val="E8E1D2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E8E1D2"/>
                </a:solidFill>
                <a:latin typeface="Aptos"/>
                <a:ea typeface="Aptos"/>
                <a:cs typeface="Aptos"/>
              </a:rPr>
              <a:t>linkedin.com/in/Patrick-duff-5182012</a:t>
            </a:r>
          </a:p>
        </p:txBody>
      </p:sp>
      <p:pic>
        <p:nvPicPr>
          <p:cNvPr id="20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b6639a6e304418"/>
          <a:srcRect xmlns:a="http://schemas.openxmlformats.org/drawingml/2006/main" l="10000" t="0" r="10000" b="20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24650" y="0"/>
            <a:ext cx="5467350" cy="6858000"/>
          </a:xfrm>
          <a:prstGeom xmlns:a="http://schemas.openxmlformats.org/drawingml/2006/main" prst="rect">
            <a:avLst/>
          </a:prstGeom>
        </p:spPr>
      </p:pic>
      <p:sp>
        <p:nvSpPr>
          <p:cNvPr id="8" name="cover-ribbon">
            <a:extLst xmlns:a="http://schemas.openxmlformats.org/drawingml/2006/main">
              <a:ext uri="{FF2B5EF4-FFF2-40B4-BE49-F238E27FC236}">
                <a16:creationId xmlns:a16="http://schemas.microsoft.com/office/drawing/2014/main" id="{3A763144-BFE4-4C2F-811A-A5F8BF9A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772150"/>
            <a:ext cx="5467350" cy="1085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1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cover-proof">
            <a:extLst xmlns:a="http://schemas.openxmlformats.org/drawingml/2006/main">
              <a:ext uri="{FF2B5EF4-FFF2-40B4-BE49-F238E27FC236}">
                <a16:creationId xmlns:a16="http://schemas.microsoft.com/office/drawing/2014/main" id="{AF9D88D7-3EC3-4684-9EF0-D5E46FACE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6038850"/>
            <a:ext cx="4629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875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1875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20+ YEARS  •  13 COUNTRIES</a:t>
            </a:r>
          </a:p>
        </p:txBody>
      </p:sp>
      <p:sp>
        <p:nvSpPr>
          <p:cNvPr id="10" name="cover-proof-sub">
            <a:extLst xmlns:a="http://schemas.openxmlformats.org/drawingml/2006/main">
              <a:ext uri="{FF2B5EF4-FFF2-40B4-BE49-F238E27FC236}">
                <a16:creationId xmlns:a16="http://schemas.microsoft.com/office/drawing/2014/main" id="{39D78CCA-FCFC-46D0-B2B4-05EAA7875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6429375"/>
            <a:ext cx="466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2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Luxury hotels  •  Island resorts  •  Openings  •  Turnarounds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774ddc52cc478f"/>
          <a:stretch xmlns:a="http://schemas.openxmlformats.org/drawingml/2006/main"/>
        </p:blipFill>
        <p:spPr>
          <a:xfrm xmlns:a="http://schemas.openxmlformats.org/drawingml/2006/main">
            <a:off x="3876675" y="133350"/>
            <a:ext cx="647700" cy="647700"/>
          </a:xfrm>
          <a:prstGeom xmlns:a="http://schemas.openxmlformats.org/drawingml/2006/main"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34997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B1F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kicker">
            <a:extLst xmlns:a="http://schemas.openxmlformats.org/drawingml/2006/main">
              <a:ext uri="{FF2B5EF4-FFF2-40B4-BE49-F238E27FC236}">
                <a16:creationId xmlns:a16="http://schemas.microsoft.com/office/drawing/2014/main" id="{87CE817D-A050-43D0-A0FB-5623FD88E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EXECUTIVE SNAPSHOT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BA7B42E-BEC2-4C16-9905-055C0E994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Leadership at scale</a:t>
            </a:r>
          </a:p>
        </p:txBody>
      </p:sp>
      <p:sp>
        <p:nvSpPr>
          <p:cNvPr id="3" name="rule-64-126">
            <a:extLst xmlns:a="http://schemas.openxmlformats.org/drawingml/2006/main">
              <a:ext uri="{FF2B5EF4-FFF2-40B4-BE49-F238E27FC236}">
                <a16:creationId xmlns:a16="http://schemas.microsoft.com/office/drawing/2014/main" id="{1D9A2D99-13C4-4706-BBC5-4B8FD7C61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A4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metric-25+">
            <a:extLst xmlns:a="http://schemas.openxmlformats.org/drawingml/2006/main">
              <a:ext uri="{FF2B5EF4-FFF2-40B4-BE49-F238E27FC236}">
                <a16:creationId xmlns:a16="http://schemas.microsoft.com/office/drawing/2014/main" id="{FC70BC2D-28B0-4C34-A166-C39BFA135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20+</a:t>
            </a:r>
          </a:p>
        </p:txBody>
      </p:sp>
      <p:sp>
        <p:nvSpPr>
          <p:cNvPr id="5" name="metric-label-25+">
            <a:extLst xmlns:a="http://schemas.openxmlformats.org/drawingml/2006/main">
              <a:ext uri="{FF2B5EF4-FFF2-40B4-BE49-F238E27FC236}">
                <a16:creationId xmlns:a16="http://schemas.microsoft.com/office/drawing/2014/main" id="{4527681B-C889-41BE-AA63-F85C94D4C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years of international leadership</a:t>
            </a:r>
          </a:p>
        </p:txBody>
      </p:sp>
      <p:sp>
        <p:nvSpPr>
          <p:cNvPr id="6" name="metric-13">
            <a:extLst xmlns:a="http://schemas.openxmlformats.org/drawingml/2006/main">
              <a:ext uri="{FF2B5EF4-FFF2-40B4-BE49-F238E27FC236}">
                <a16:creationId xmlns:a16="http://schemas.microsoft.com/office/drawing/2014/main" id="{5790A800-5BE4-4EB5-AEEC-F3D7D5971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581150"/>
            <a:ext cx="2857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13</a:t>
            </a:r>
          </a:p>
        </p:txBody>
      </p:sp>
      <p:sp>
        <p:nvSpPr>
          <p:cNvPr id="7" name="metric-label-13">
            <a:extLst xmlns:a="http://schemas.openxmlformats.org/drawingml/2006/main">
              <a:ext uri="{FF2B5EF4-FFF2-40B4-BE49-F238E27FC236}">
                <a16:creationId xmlns:a16="http://schemas.microsoft.com/office/drawing/2014/main" id="{951F2570-3E83-48B8-8833-2FCCBE3A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241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countries across five regions</a:t>
            </a:r>
          </a:p>
        </p:txBody>
      </p:sp>
      <p:sp>
        <p:nvSpPr>
          <p:cNvPr id="8" name="metric-US$140M">
            <a:extLst xmlns:a="http://schemas.openxmlformats.org/drawingml/2006/main">
              <a:ext uri="{FF2B5EF4-FFF2-40B4-BE49-F238E27FC236}">
                <a16:creationId xmlns:a16="http://schemas.microsoft.com/office/drawing/2014/main" id="{2457B946-5D5A-41AF-A82A-23901813D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581150"/>
            <a:ext cx="342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US$140M</a:t>
            </a:r>
          </a:p>
        </p:txBody>
      </p:sp>
      <p:sp>
        <p:nvSpPr>
          <p:cNvPr id="9" name="metric-label-US$140M">
            <a:extLst xmlns:a="http://schemas.openxmlformats.org/drawingml/2006/main">
              <a:ext uri="{FF2B5EF4-FFF2-40B4-BE49-F238E27FC236}">
                <a16:creationId xmlns:a16="http://schemas.microsoft.com/office/drawing/2014/main" id="{A8E905ED-74CA-42B3-AFF0-15069F85A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324100"/>
            <a:ext cx="342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annual property revenue scale</a:t>
            </a:r>
          </a:p>
        </p:txBody>
      </p:sp>
      <p:sp>
        <p:nvSpPr>
          <p:cNvPr id="10" name="rule-64-316">
            <a:extLst xmlns:a="http://schemas.openxmlformats.org/drawingml/2006/main">
              <a:ext uri="{FF2B5EF4-FFF2-40B4-BE49-F238E27FC236}">
                <a16:creationId xmlns:a16="http://schemas.microsoft.com/office/drawing/2014/main" id="{9599FB11-42D7-4E73-BA52-D9A41A39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1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metric-1,200+">
            <a:extLst xmlns:a="http://schemas.openxmlformats.org/drawingml/2006/main">
              <a:ext uri="{FF2B5EF4-FFF2-40B4-BE49-F238E27FC236}">
                <a16:creationId xmlns:a16="http://schemas.microsoft.com/office/drawing/2014/main" id="{04A4FAAD-9CDF-4B79-82E7-FE8465EE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3143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1,200+</a:t>
            </a:r>
          </a:p>
        </p:txBody>
      </p:sp>
      <p:sp>
        <p:nvSpPr>
          <p:cNvPr id="12" name="metric-label-1,200+">
            <a:extLst xmlns:a="http://schemas.openxmlformats.org/drawingml/2006/main">
              <a:ext uri="{FF2B5EF4-FFF2-40B4-BE49-F238E27FC236}">
                <a16:creationId xmlns:a16="http://schemas.microsoft.com/office/drawing/2014/main" id="{90DF061E-E6DF-4A3B-A2DA-F045D75C9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rooms at the largest property</a:t>
            </a:r>
          </a:p>
        </p:txBody>
      </p:sp>
      <p:sp>
        <p:nvSpPr>
          <p:cNvPr id="13" name="metric-500+">
            <a:extLst xmlns:a="http://schemas.openxmlformats.org/drawingml/2006/main">
              <a:ext uri="{FF2B5EF4-FFF2-40B4-BE49-F238E27FC236}">
                <a16:creationId xmlns:a16="http://schemas.microsoft.com/office/drawing/2014/main" id="{85AF2995-20C4-43D5-81DC-50A435F5B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295650"/>
            <a:ext cx="2857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500+</a:t>
            </a:r>
          </a:p>
        </p:txBody>
      </p:sp>
      <p:sp>
        <p:nvSpPr>
          <p:cNvPr id="14" name="metric-label-500+">
            <a:extLst xmlns:a="http://schemas.openxmlformats.org/drawingml/2006/main">
              <a:ext uri="{FF2B5EF4-FFF2-40B4-BE49-F238E27FC236}">
                <a16:creationId xmlns:a16="http://schemas.microsoft.com/office/drawing/2014/main" id="{A0AB168D-524C-4926-961D-0E18E2CEF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0386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colleagues led at scale</a:t>
            </a:r>
          </a:p>
        </p:txBody>
      </p:sp>
      <p:sp>
        <p:nvSpPr>
          <p:cNvPr id="15" name="metric-7">
            <a:extLst xmlns:a="http://schemas.openxmlformats.org/drawingml/2006/main">
              <a:ext uri="{FF2B5EF4-FFF2-40B4-BE49-F238E27FC236}">
                <a16:creationId xmlns:a16="http://schemas.microsoft.com/office/drawing/2014/main" id="{34B8EDEB-0DED-49C4-A7C0-92F0B5C8E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295650"/>
            <a:ext cx="342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10</a:t>
            </a:r>
          </a:p>
        </p:txBody>
      </p:sp>
      <p:sp>
        <p:nvSpPr>
          <p:cNvPr id="16" name="metric-label-7">
            <a:extLst xmlns:a="http://schemas.openxmlformats.org/drawingml/2006/main">
              <a:ext uri="{FF2B5EF4-FFF2-40B4-BE49-F238E27FC236}">
                <a16:creationId xmlns:a16="http://schemas.microsoft.com/office/drawing/2014/main" id="{C24312C4-CC93-4E6F-B3FB-964F378FF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38600"/>
            <a:ext cx="342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fixed-term mandates</a:t>
            </a:r>
          </a:p>
        </p:txBody>
      </p:sp>
      <p:sp>
        <p:nvSpPr>
          <p:cNvPr id="17" name="logo-band">
            <a:extLst xmlns:a="http://schemas.openxmlformats.org/drawingml/2006/main">
              <a:ext uri="{FF2B5EF4-FFF2-40B4-BE49-F238E27FC236}">
                <a16:creationId xmlns:a16="http://schemas.microsoft.com/office/drawing/2014/main" id="{08EC09E8-C93C-4F2F-A0E0-97C992B2E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19700"/>
            <a:ext cx="12192000" cy="1314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logo-box-Four Seasons">
            <a:extLst xmlns:a="http://schemas.openxmlformats.org/drawingml/2006/main">
              <a:ext uri="{FF2B5EF4-FFF2-40B4-BE49-F238E27FC236}">
                <a16:creationId xmlns:a16="http://schemas.microsoft.com/office/drawing/2014/main" id="{EC9C68DD-03F4-4D0F-8D0A-BAC3773EC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1123950" cy="8382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E1D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66" name="Picture 6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263d1b83354d6d"/>
          <a:stretch xmlns:a="http://schemas.openxmlformats.org/drawingml/2006/main"/>
        </p:blipFill>
        <p:spPr>
          <a:xfrm xmlns:a="http://schemas.openxmlformats.org/drawingml/2006/main">
            <a:off x="828675" y="546735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0" name="logo-box-The Ritz-Carlton">
            <a:extLst xmlns:a="http://schemas.openxmlformats.org/drawingml/2006/main">
              <a:ext uri="{FF2B5EF4-FFF2-40B4-BE49-F238E27FC236}">
                <a16:creationId xmlns:a16="http://schemas.microsoft.com/office/drawing/2014/main" id="{1B403D4E-4A74-4BF3-AC12-064E635B0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391150"/>
            <a:ext cx="1123950" cy="8382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E1D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68" name="Picture 6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3bb4e034a4406b"/>
          <a:stretch xmlns:a="http://schemas.openxmlformats.org/drawingml/2006/main"/>
        </p:blipFill>
        <p:spPr>
          <a:xfrm xmlns:a="http://schemas.openxmlformats.org/drawingml/2006/main">
            <a:off x="2066925" y="546735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2" name="logo-box-Fairmont">
            <a:extLst xmlns:a="http://schemas.openxmlformats.org/drawingml/2006/main">
              <a:ext uri="{FF2B5EF4-FFF2-40B4-BE49-F238E27FC236}">
                <a16:creationId xmlns:a16="http://schemas.microsoft.com/office/drawing/2014/main" id="{B12AB298-B21C-4E00-8DDA-24B68D551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5391150"/>
            <a:ext cx="1123950" cy="8382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E1D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70" name="Picture 6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bcd84823844cbb"/>
          <a:stretch xmlns:a="http://schemas.openxmlformats.org/drawingml/2006/main"/>
        </p:blipFill>
        <p:spPr>
          <a:xfrm xmlns:a="http://schemas.openxmlformats.org/drawingml/2006/main">
            <a:off x="3305175" y="546735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4" name="logo-box-W Hotels">
            <a:extLst xmlns:a="http://schemas.openxmlformats.org/drawingml/2006/main">
              <a:ext uri="{FF2B5EF4-FFF2-40B4-BE49-F238E27FC236}">
                <a16:creationId xmlns:a16="http://schemas.microsoft.com/office/drawing/2014/main" id="{FD479D07-628F-4E3E-9EDB-08A3B65AE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5391150"/>
            <a:ext cx="1123950" cy="8382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E1D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72" name="Picture 7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07cf5db2e34f56"/>
          <a:stretch xmlns:a="http://schemas.openxmlformats.org/drawingml/2006/main"/>
        </p:blipFill>
        <p:spPr>
          <a:xfrm xmlns:a="http://schemas.openxmlformats.org/drawingml/2006/main">
            <a:off x="4543425" y="546735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26" name="logo-box-Shangri-La">
            <a:extLst xmlns:a="http://schemas.openxmlformats.org/drawingml/2006/main">
              <a:ext uri="{FF2B5EF4-FFF2-40B4-BE49-F238E27FC236}">
                <a16:creationId xmlns:a16="http://schemas.microsoft.com/office/drawing/2014/main" id="{BEB25AEE-A11A-467D-9F10-9BDA1E452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5391150"/>
            <a:ext cx="1123950" cy="8382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E1D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74" name="Picture 7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e746ebe65e42ac"/>
          <a:stretch xmlns:a="http://schemas.openxmlformats.org/drawingml/2006/main"/>
        </p:blipFill>
        <p:spPr>
          <a:xfrm xmlns:a="http://schemas.openxmlformats.org/drawingml/2006/main">
            <a:off x="5638800" y="5531970"/>
            <a:ext cx="971550" cy="556559"/>
          </a:xfrm>
          <a:prstGeom xmlns:a="http://schemas.openxmlformats.org/drawingml/2006/main" prst="rect">
            <a:avLst/>
          </a:prstGeom>
        </p:spPr>
      </p:pic>
      <p:sp>
        <p:nvSpPr>
          <p:cNvPr id="28" name="logo-box-One&amp;Only">
            <a:extLst xmlns:a="http://schemas.openxmlformats.org/drawingml/2006/main">
              <a:ext uri="{FF2B5EF4-FFF2-40B4-BE49-F238E27FC236}">
                <a16:creationId xmlns:a16="http://schemas.microsoft.com/office/drawing/2014/main" id="{D0267FC6-0D12-402E-9253-2C8D9950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391150"/>
            <a:ext cx="1123950" cy="8382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E1D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76" name="Picture 7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16f90d6bcc4b5f"/>
          <a:stretch xmlns:a="http://schemas.openxmlformats.org/drawingml/2006/main"/>
        </p:blipFill>
        <p:spPr>
          <a:xfrm xmlns:a="http://schemas.openxmlformats.org/drawingml/2006/main">
            <a:off x="7019925" y="546735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30" name="logo-box-Dusit Thani">
            <a:extLst xmlns:a="http://schemas.openxmlformats.org/drawingml/2006/main">
              <a:ext uri="{FF2B5EF4-FFF2-40B4-BE49-F238E27FC236}">
                <a16:creationId xmlns:a16="http://schemas.microsoft.com/office/drawing/2014/main" id="{673109F1-97EF-4082-AE66-07A9B2579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5391150"/>
            <a:ext cx="1123950" cy="8382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E1D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78" name="Picture 7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5cdc243b3c436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258175" y="546735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32" name="logo-box-Swissôtel">
            <a:extLst xmlns:a="http://schemas.openxmlformats.org/drawingml/2006/main">
              <a:ext uri="{FF2B5EF4-FFF2-40B4-BE49-F238E27FC236}">
                <a16:creationId xmlns:a16="http://schemas.microsoft.com/office/drawing/2014/main" id="{AF2E1D50-47AE-4BC6-B741-53837468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5391150"/>
            <a:ext cx="1123950" cy="8382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E1D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80" name="Picture 7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fa2bfecb86470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496425" y="546735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34" name="logo-box-Regent Hong Kong">
            <a:extLst xmlns:a="http://schemas.openxmlformats.org/drawingml/2006/main">
              <a:ext uri="{FF2B5EF4-FFF2-40B4-BE49-F238E27FC236}">
                <a16:creationId xmlns:a16="http://schemas.microsoft.com/office/drawing/2014/main" id="{BE6697AD-49D7-4916-862F-D0B31A70D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5391150"/>
            <a:ext cx="1123950" cy="838200"/>
          </a:xfrm>
          <a:prstGeom xmlns:a="http://schemas.openxmlformats.org/drawingml/2006/main" prst="roundRect">
            <a:avLst>
              <a:gd name="adj" fmla="val 68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E1D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5" name="regent-wordmark">
            <a:extLst xmlns:a="http://schemas.openxmlformats.org/drawingml/2006/main">
              <a:ext uri="{FF2B5EF4-FFF2-40B4-BE49-F238E27FC236}">
                <a16:creationId xmlns:a16="http://schemas.microsoft.com/office/drawing/2014/main" id="{DB4C9273-5519-4AE3-B76B-9F78EC937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1800" y="5591175"/>
            <a:ext cx="971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3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REGENT</a:t>
            </a:r>
          </a:p>
          <a:p xmlns:a="http://schemas.openxmlformats.org/drawingml/2006/main">
            <a:pPr algn="ctr">
              <a:buNone/>
              <a:defRPr sz="13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HONG KONG</a:t>
            </a:r>
          </a:p>
        </p:txBody>
      </p:sp>
      <p:sp>
        <p:nvSpPr>
          <p:cNvPr id="36" name="rule-64-686">
            <a:extLst xmlns:a="http://schemas.openxmlformats.org/drawingml/2006/main">
              <a:ext uri="{FF2B5EF4-FFF2-40B4-BE49-F238E27FC236}">
                <a16:creationId xmlns:a16="http://schemas.microsoft.com/office/drawing/2014/main" id="{CA9DEDB0-E9E2-48E6-AD29-FE50048BF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A4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7" name="footer-name">
            <a:extLst xmlns:a="http://schemas.openxmlformats.org/drawingml/2006/main">
              <a:ext uri="{FF2B5EF4-FFF2-40B4-BE49-F238E27FC236}">
                <a16:creationId xmlns:a16="http://schemas.microsoft.com/office/drawing/2014/main" id="{DAC27397-CA05-4EB6-8DCF-FCFD838EC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00825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E8E1D2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E8E1D2"/>
                </a:solidFill>
                <a:latin typeface="Aptos"/>
                <a:ea typeface="Aptos"/>
                <a:cs typeface="Aptos"/>
              </a:rPr>
              <a:t>PATRICK DUFF  •  EXECUTIVE HOSPITALITY PORTFOLIO</a:t>
            </a:r>
          </a:p>
        </p:txBody>
      </p:sp>
      <p:sp>
        <p:nvSpPr>
          <p:cNvPr id="38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F43CA62-6C3A-440C-A9F0-3A48C1A5C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600825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675052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kicker">
            <a:extLst xmlns:a="http://schemas.openxmlformats.org/drawingml/2006/main">
              <a:ext uri="{FF2B5EF4-FFF2-40B4-BE49-F238E27FC236}">
                <a16:creationId xmlns:a16="http://schemas.microsoft.com/office/drawing/2014/main" id="{44A46257-2517-4659-AA7F-68185EA26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SELECTED PORTFOLIO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4FD8F58-CF1A-4C58-9313-34A8C80F4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Luxury depth across cities, resorts, and islands</a:t>
            </a:r>
          </a:p>
        </p:txBody>
      </p:sp>
      <p:sp>
        <p:nvSpPr>
          <p:cNvPr id="3" name="rule-64-126">
            <a:extLst xmlns:a="http://schemas.openxmlformats.org/drawingml/2006/main">
              <a:ext uri="{FF2B5EF4-FFF2-40B4-BE49-F238E27FC236}">
                <a16:creationId xmlns:a16="http://schemas.microsoft.com/office/drawing/2014/main" id="{228B6AB7-661B-426D-AC62-0B30018F4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A4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31" name="Picture 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b49c6b06434bdb"/>
          <a:srcRect xmlns:a="http://schemas.openxmlformats.org/drawingml/2006/main" l="0" t="5000" r="0" b="50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524000"/>
            <a:ext cx="4762500" cy="2419350"/>
          </a:xfrm>
          <a:prstGeom xmlns:a="http://schemas.openxmlformats.org/drawingml/2006/main" prst="roundRect">
            <a:avLst/>
          </a:prstGeom>
        </p:spPr>
      </p:pic>
      <p:sp>
        <p:nvSpPr>
          <p:cNvPr id="5" name="caption-bg-Vakkaru Maldives  •  Resort Manager / Acting GM">
            <a:extLst xmlns:a="http://schemas.openxmlformats.org/drawingml/2006/main">
              <a:ext uri="{FF2B5EF4-FFF2-40B4-BE49-F238E27FC236}">
                <a16:creationId xmlns:a16="http://schemas.microsoft.com/office/drawing/2014/main" id="{34520F3B-E3DF-45E3-9E80-F42200713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47625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caption-Vakkaru Maldives  •  Resort Manager / Acting GM">
            <a:extLst xmlns:a="http://schemas.openxmlformats.org/drawingml/2006/main">
              <a:ext uri="{FF2B5EF4-FFF2-40B4-BE49-F238E27FC236}">
                <a16:creationId xmlns:a16="http://schemas.microsoft.com/office/drawing/2014/main" id="{8579C839-DAF6-418A-923D-F80AFCE9B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InterContinental Hong Kong</a:t>
            </a:r>
          </a:p>
        </p:txBody>
      </p:sp>
      <p:pic>
        <p:nvPicPr>
          <p:cNvPr id="34" name="Picture 3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0d7de635644414"/>
          <a:srcRect xmlns:a="http://schemas.openxmlformats.org/drawingml/2006/main" l="0" t="45000" r="0" b="267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4095750"/>
            <a:ext cx="4762500" cy="2019300"/>
          </a:xfrm>
          <a:prstGeom xmlns:a="http://schemas.openxmlformats.org/drawingml/2006/main" prst="roundRect">
            <a:avLst/>
          </a:prstGeom>
        </p:spPr>
      </p:pic>
      <p:sp>
        <p:nvSpPr>
          <p:cNvPr id="8" name="caption-bg-W Taipei  •  Director of Food &amp; Beverage">
            <a:extLst xmlns:a="http://schemas.openxmlformats.org/drawingml/2006/main">
              <a:ext uri="{FF2B5EF4-FFF2-40B4-BE49-F238E27FC236}">
                <a16:creationId xmlns:a16="http://schemas.microsoft.com/office/drawing/2014/main" id="{085C2F3D-5A5E-4626-8DC0-25D7A897B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29300"/>
            <a:ext cx="47625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caption-W Taipei  •  Director of Food &amp; Beverage">
            <a:extLst xmlns:a="http://schemas.openxmlformats.org/drawingml/2006/main">
              <a:ext uri="{FF2B5EF4-FFF2-40B4-BE49-F238E27FC236}">
                <a16:creationId xmlns:a16="http://schemas.microsoft.com/office/drawing/2014/main" id="{3816EF4A-39C4-4BC5-9057-0C6F54A31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86450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W Taipei  •  Director of Food &amp; Beverage</a:t>
            </a:r>
          </a:p>
        </p:txBody>
      </p:sp>
      <p:pic>
        <p:nvPicPr>
          <p:cNvPr id="37" name="Picture 3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4c960fde3e48b0"/>
          <a:srcRect xmlns:a="http://schemas.openxmlformats.org/drawingml/2006/main" l="12705" t="0" r="127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81650" y="1524000"/>
            <a:ext cx="2628900" cy="4591050"/>
          </a:xfrm>
          <a:prstGeom xmlns:a="http://schemas.openxmlformats.org/drawingml/2006/main" prst="roundRect">
            <a:avLst>
              <a:gd name="adj" fmla="val 2899"/>
            </a:avLst>
          </a:prstGeom>
        </p:spPr>
      </p:pic>
      <p:sp>
        <p:nvSpPr>
          <p:cNvPr id="11" name="caption-bg-Makati Shangri-La">
            <a:extLst xmlns:a="http://schemas.openxmlformats.org/drawingml/2006/main">
              <a:ext uri="{FF2B5EF4-FFF2-40B4-BE49-F238E27FC236}">
                <a16:creationId xmlns:a16="http://schemas.microsoft.com/office/drawing/2014/main" id="{92FA035B-26BC-4FB0-BB8D-6A375425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5829300"/>
            <a:ext cx="26289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caption-Makati Shangri-La">
            <a:extLst xmlns:a="http://schemas.openxmlformats.org/drawingml/2006/main">
              <a:ext uri="{FF2B5EF4-FFF2-40B4-BE49-F238E27FC236}">
                <a16:creationId xmlns:a16="http://schemas.microsoft.com/office/drawing/2014/main" id="{CB6B47DD-45B2-493A-A12E-B2C2C6193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5886450"/>
            <a:ext cx="2438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Makati Shangri-La</a:t>
            </a:r>
          </a:p>
        </p:txBody>
      </p:sp>
      <p:pic>
        <p:nvPicPr>
          <p:cNvPr id="40" name="Picture 3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9f925190c24546"/>
          <a:srcRect xmlns:a="http://schemas.openxmlformats.org/drawingml/2006/main" l="12823" t="0" r="128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20100" y="1524000"/>
            <a:ext cx="3162300" cy="2143125"/>
          </a:xfrm>
          <a:prstGeom xmlns:a="http://schemas.openxmlformats.org/drawingml/2006/main" prst="roundRect">
            <a:avLst>
              <a:gd name="adj" fmla="val 3556"/>
            </a:avLst>
          </a:prstGeom>
        </p:spPr>
      </p:pic>
      <p:sp>
        <p:nvSpPr>
          <p:cNvPr id="14" name="caption-bg-The Phoenician  •  US$140M scale">
            <a:extLst xmlns:a="http://schemas.openxmlformats.org/drawingml/2006/main">
              <a:ext uri="{FF2B5EF4-FFF2-40B4-BE49-F238E27FC236}">
                <a16:creationId xmlns:a16="http://schemas.microsoft.com/office/drawing/2014/main" id="{9851A1AD-29EB-4D05-AFA1-4C7134C5A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381375"/>
            <a:ext cx="31623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caption-The Phoenician  •  US$140M scale">
            <a:extLst xmlns:a="http://schemas.openxmlformats.org/drawingml/2006/main">
              <a:ext uri="{FF2B5EF4-FFF2-40B4-BE49-F238E27FC236}">
                <a16:creationId xmlns:a16="http://schemas.microsoft.com/office/drawing/2014/main" id="{8FE3B6F1-E0BF-4656-BA36-8736C6449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438525"/>
            <a:ext cx="2971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The Phoenician  •  US$140M scale</a:t>
            </a:r>
          </a:p>
        </p:txBody>
      </p:sp>
      <p:pic>
        <p:nvPicPr>
          <p:cNvPr id="43" name="Picture 4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7af3ad5d0f4c42"/>
          <a:srcRect xmlns:a="http://schemas.openxmlformats.org/drawingml/2006/main" l="4000" t="0" r="40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20100" y="3819525"/>
            <a:ext cx="3162300" cy="2295525"/>
          </a:xfrm>
          <a:prstGeom xmlns:a="http://schemas.openxmlformats.org/drawingml/2006/main" prst="roundRect">
            <a:avLst/>
          </a:prstGeom>
        </p:spPr>
      </p:pic>
      <p:sp>
        <p:nvSpPr>
          <p:cNvPr id="17" name="caption-bg-Dusit Thani Laguna Phuket">
            <a:extLst xmlns:a="http://schemas.openxmlformats.org/drawingml/2006/main">
              <a:ext uri="{FF2B5EF4-FFF2-40B4-BE49-F238E27FC236}">
                <a16:creationId xmlns:a16="http://schemas.microsoft.com/office/drawing/2014/main" id="{B8419651-474C-4413-9BE7-751788EE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829300"/>
            <a:ext cx="31623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caption-Dusit Thani Laguna Phuket">
            <a:extLst xmlns:a="http://schemas.openxmlformats.org/drawingml/2006/main">
              <a:ext uri="{FF2B5EF4-FFF2-40B4-BE49-F238E27FC236}">
                <a16:creationId xmlns:a16="http://schemas.microsoft.com/office/drawing/2014/main" id="{4A8F1E4D-66F8-4ADE-99B6-4DC133E8C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5886450"/>
            <a:ext cx="2971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LUXURY RESORT EXPERIENCE</a:t>
            </a:r>
          </a:p>
        </p:txBody>
      </p:sp>
      <p:sp>
        <p:nvSpPr>
          <p:cNvPr id="19" name="rule-64-686">
            <a:extLst xmlns:a="http://schemas.openxmlformats.org/drawingml/2006/main">
              <a:ext uri="{FF2B5EF4-FFF2-40B4-BE49-F238E27FC236}">
                <a16:creationId xmlns:a16="http://schemas.microsoft.com/office/drawing/2014/main" id="{2749A625-F37A-4F0A-94CE-3D67AE92C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footer-name">
            <a:extLst xmlns:a="http://schemas.openxmlformats.org/drawingml/2006/main">
              <a:ext uri="{FF2B5EF4-FFF2-40B4-BE49-F238E27FC236}">
                <a16:creationId xmlns:a16="http://schemas.microsoft.com/office/drawing/2014/main" id="{65FDC9D6-D331-4ABC-AE63-0FF661C3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00825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PATRICK DUFF  •  EXECUTIVE HOSPITALITY PORTFOLIO</a:t>
            </a:r>
          </a:p>
        </p:txBody>
      </p:sp>
      <p:sp>
        <p:nvSpPr>
          <p:cNvPr id="2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0DA408E-E38E-4503-B7C2-70022F566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600825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1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667157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kicker">
            <a:extLst xmlns:a="http://schemas.openxmlformats.org/drawingml/2006/main">
              <a:ext uri="{FF2B5EF4-FFF2-40B4-BE49-F238E27FC236}">
                <a16:creationId xmlns:a16="http://schemas.microsoft.com/office/drawing/2014/main" id="{F525637C-EA50-4E70-ABED-17AC4554E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COMMERCIAL PERFORMANCE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8365A48-F53D-4556-AEFC-D4BE4199A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Disciplined operations built stronger margins</a:t>
            </a:r>
          </a:p>
        </p:txBody>
      </p:sp>
      <p:sp>
        <p:nvSpPr>
          <p:cNvPr id="3" name="rule-64-126">
            <a:extLst xmlns:a="http://schemas.openxmlformats.org/drawingml/2006/main">
              <a:ext uri="{FF2B5EF4-FFF2-40B4-BE49-F238E27FC236}">
                <a16:creationId xmlns:a16="http://schemas.microsoft.com/office/drawing/2014/main" id="{CF96B23E-ECDC-4416-8DA8-46721CE88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A4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w-case-bg">
            <a:extLst xmlns:a="http://schemas.openxmlformats.org/drawingml/2006/main">
              <a:ext uri="{FF2B5EF4-FFF2-40B4-BE49-F238E27FC236}">
                <a16:creationId xmlns:a16="http://schemas.microsoft.com/office/drawing/2014/main" id="{AAC47987-18D1-42B4-9F2C-B0A672A26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5181600" cy="4705350"/>
          </a:xfrm>
          <a:prstGeom xmlns:a="http://schemas.openxmlformats.org/drawingml/2006/main" prst="roundRect">
            <a:avLst>
              <a:gd name="adj" fmla="val 2024"/>
            </a:avLst>
          </a:prstGeom>
          <a:solidFill xmlns:a="http://schemas.openxmlformats.org/drawingml/2006/main">
            <a:srgbClr val="0B1F3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35" name="Picture 3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69af36f846423f"/>
          <a:srcRect xmlns:a="http://schemas.openxmlformats.org/drawingml/2006/main" l="0" t="36000" r="0" b="315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504950"/>
            <a:ext cx="5181600" cy="2238375"/>
          </a:xfrm>
          <a:prstGeom xmlns:a="http://schemas.openxmlformats.org/drawingml/2006/main" prst="roundRect">
            <a:avLst/>
          </a:prstGeom>
        </p:spPr>
      </p:pic>
      <p:sp>
        <p:nvSpPr>
          <p:cNvPr id="6" name="w-gop">
            <a:extLst xmlns:a="http://schemas.openxmlformats.org/drawingml/2006/main">
              <a:ext uri="{FF2B5EF4-FFF2-40B4-BE49-F238E27FC236}">
                <a16:creationId xmlns:a16="http://schemas.microsoft.com/office/drawing/2014/main" id="{1AC6DEBE-166C-42E9-8E03-2C34035AB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572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38% → 46%</a:t>
            </a:r>
          </a:p>
        </p:txBody>
      </p:sp>
      <p:sp>
        <p:nvSpPr>
          <p:cNvPr id="7" name="w-gop-label">
            <a:extLst xmlns:a="http://schemas.openxmlformats.org/drawingml/2006/main">
              <a:ext uri="{FF2B5EF4-FFF2-40B4-BE49-F238E27FC236}">
                <a16:creationId xmlns:a16="http://schemas.microsoft.com/office/drawing/2014/main" id="{1FD9AC82-E11F-4B93-B8BA-B2EAC7BA7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7625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F&amp;B GOP  •  W TAIPEI</a:t>
            </a:r>
          </a:p>
        </p:txBody>
      </p:sp>
      <p:sp>
        <p:nvSpPr>
          <p:cNvPr id="8" name="w-secondary">
            <a:extLst xmlns:a="http://schemas.openxmlformats.org/drawingml/2006/main">
              <a:ext uri="{FF2B5EF4-FFF2-40B4-BE49-F238E27FC236}">
                <a16:creationId xmlns:a16="http://schemas.microsoft.com/office/drawing/2014/main" id="{830F92C8-468B-42BC-BCA3-C5F2C19A5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276850"/>
            <a:ext cx="428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E8E1D2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E8E1D2"/>
                </a:solidFill>
                <a:latin typeface="Aptos"/>
                <a:ea typeface="Aptos"/>
                <a:cs typeface="Aptos"/>
              </a:rPr>
              <a:t>+20% beverage sales through mixology, partnerships, and venue activation</a:t>
            </a:r>
          </a:p>
        </p:txBody>
      </p:sp>
      <p:sp>
        <p:nvSpPr>
          <p:cNvPr id="9" name="result-33%→42%-Swissôtel Nai Lert Park Bangkok">
            <a:extLst xmlns:a="http://schemas.openxmlformats.org/drawingml/2006/main">
              <a:ext uri="{FF2B5EF4-FFF2-40B4-BE49-F238E27FC236}">
                <a16:creationId xmlns:a16="http://schemas.microsoft.com/office/drawing/2014/main" id="{77EDDEF5-1F8F-4C8C-9FA3-FEC8682AC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56210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33% → 42%</a:t>
            </a:r>
          </a:p>
        </p:txBody>
      </p:sp>
      <p:sp>
        <p:nvSpPr>
          <p:cNvPr id="10" name="result-label-33%→42%-Swissôtel Nai Lert Park Bangkok">
            <a:extLst xmlns:a="http://schemas.openxmlformats.org/drawingml/2006/main">
              <a:ext uri="{FF2B5EF4-FFF2-40B4-BE49-F238E27FC236}">
                <a16:creationId xmlns:a16="http://schemas.microsoft.com/office/drawing/2014/main" id="{C3C991EF-96CE-4049-8FCF-8865BEE2A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1581150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Hotel GOP</a:t>
            </a:r>
          </a:p>
        </p:txBody>
      </p:sp>
      <p:sp>
        <p:nvSpPr>
          <p:cNvPr id="11" name="result-property-33%→42%-Swissôtel Nai Lert Park Bangkok">
            <a:extLst xmlns:a="http://schemas.openxmlformats.org/drawingml/2006/main">
              <a:ext uri="{FF2B5EF4-FFF2-40B4-BE49-F238E27FC236}">
                <a16:creationId xmlns:a16="http://schemas.microsoft.com/office/drawing/2014/main" id="{D82FB5ED-C61A-4BD7-A2AF-AF3F6EEC1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1336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Swissôtel Nai Lert Park Bangkok</a:t>
            </a:r>
          </a:p>
        </p:txBody>
      </p:sp>
      <p:sp>
        <p:nvSpPr>
          <p:cNvPr id="12" name="rule-664-258">
            <a:extLst xmlns:a="http://schemas.openxmlformats.org/drawingml/2006/main">
              <a:ext uri="{FF2B5EF4-FFF2-40B4-BE49-F238E27FC236}">
                <a16:creationId xmlns:a16="http://schemas.microsoft.com/office/drawing/2014/main" id="{C83BA2E2-927B-4CF1-B9B6-8E8A1A825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5745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result-+22%-Fairmont Dubai">
            <a:extLst xmlns:a="http://schemas.openxmlformats.org/drawingml/2006/main">
              <a:ext uri="{FF2B5EF4-FFF2-40B4-BE49-F238E27FC236}">
                <a16:creationId xmlns:a16="http://schemas.microsoft.com/office/drawing/2014/main" id="{9CC09E51-483B-4557-B40E-63C1C3748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62890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+22%</a:t>
            </a:r>
          </a:p>
        </p:txBody>
      </p:sp>
      <p:sp>
        <p:nvSpPr>
          <p:cNvPr id="14" name="result-label-+22%-Fairmont Dubai">
            <a:extLst xmlns:a="http://schemas.openxmlformats.org/drawingml/2006/main">
              <a:ext uri="{FF2B5EF4-FFF2-40B4-BE49-F238E27FC236}">
                <a16:creationId xmlns:a16="http://schemas.microsoft.com/office/drawing/2014/main" id="{262A1070-0F40-4DF7-B802-750899F05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647950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F&amp;B revenue</a:t>
            </a:r>
          </a:p>
        </p:txBody>
      </p:sp>
      <p:sp>
        <p:nvSpPr>
          <p:cNvPr id="15" name="result-property-+22%-Fairmont Dubai">
            <a:extLst xmlns:a="http://schemas.openxmlformats.org/drawingml/2006/main">
              <a:ext uri="{FF2B5EF4-FFF2-40B4-BE49-F238E27FC236}">
                <a16:creationId xmlns:a16="http://schemas.microsoft.com/office/drawing/2014/main" id="{CFCEC2CA-3B5D-4094-B488-0EA539D7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004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Fairmont Dubai</a:t>
            </a:r>
          </a:p>
        </p:txBody>
      </p:sp>
      <p:sp>
        <p:nvSpPr>
          <p:cNvPr id="16" name="rule-664-370">
            <a:extLst xmlns:a="http://schemas.openxmlformats.org/drawingml/2006/main">
              <a:ext uri="{FF2B5EF4-FFF2-40B4-BE49-F238E27FC236}">
                <a16:creationId xmlns:a16="http://schemas.microsoft.com/office/drawing/2014/main" id="{2B6BF395-7300-428F-90CE-85134B22A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52425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result-+12%-Makati Shangri-La">
            <a:extLst xmlns:a="http://schemas.openxmlformats.org/drawingml/2006/main">
              <a:ext uri="{FF2B5EF4-FFF2-40B4-BE49-F238E27FC236}">
                <a16:creationId xmlns:a16="http://schemas.microsoft.com/office/drawing/2014/main" id="{7A49D050-1ED6-49AF-A4B4-1A030304F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69570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+12%</a:t>
            </a:r>
          </a:p>
        </p:txBody>
      </p:sp>
      <p:sp>
        <p:nvSpPr>
          <p:cNvPr id="18" name="result-label-+12%-Makati Shangri-La">
            <a:extLst xmlns:a="http://schemas.openxmlformats.org/drawingml/2006/main">
              <a:ext uri="{FF2B5EF4-FFF2-40B4-BE49-F238E27FC236}">
                <a16:creationId xmlns:a16="http://schemas.microsoft.com/office/drawing/2014/main" id="{A4CAB214-3032-4F69-96BE-B5FF2A4A4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714750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F&amp;B revenue in three months</a:t>
            </a:r>
          </a:p>
        </p:txBody>
      </p:sp>
      <p:sp>
        <p:nvSpPr>
          <p:cNvPr id="19" name="result-property-+12%-Makati Shangri-La">
            <a:extLst xmlns:a="http://schemas.openxmlformats.org/drawingml/2006/main">
              <a:ext uri="{FF2B5EF4-FFF2-40B4-BE49-F238E27FC236}">
                <a16:creationId xmlns:a16="http://schemas.microsoft.com/office/drawing/2014/main" id="{FD7A51FC-9DD2-48C2-B553-19C16949D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Makati Shangri-La</a:t>
            </a:r>
          </a:p>
        </p:txBody>
      </p:sp>
      <p:sp>
        <p:nvSpPr>
          <p:cNvPr id="20" name="rule-664-482">
            <a:extLst xmlns:a="http://schemas.openxmlformats.org/drawingml/2006/main">
              <a:ext uri="{FF2B5EF4-FFF2-40B4-BE49-F238E27FC236}">
                <a16:creationId xmlns:a16="http://schemas.microsoft.com/office/drawing/2014/main" id="{EC89EC21-A8A7-4085-92C9-74052D015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59105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result-+20%-Vakkaru Maldives">
            <a:extLst xmlns:a="http://schemas.openxmlformats.org/drawingml/2006/main">
              <a:ext uri="{FF2B5EF4-FFF2-40B4-BE49-F238E27FC236}">
                <a16:creationId xmlns:a16="http://schemas.microsoft.com/office/drawing/2014/main" id="{3157B3F1-9597-4B0E-A634-E6AA84C77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76250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4.2 → 4.8</a:t>
            </a:r>
          </a:p>
        </p:txBody>
      </p:sp>
      <p:sp>
        <p:nvSpPr>
          <p:cNvPr id="22" name="result-label-+20%-Vakkaru Maldives">
            <a:extLst xmlns:a="http://schemas.openxmlformats.org/drawingml/2006/main">
              <a:ext uri="{FF2B5EF4-FFF2-40B4-BE49-F238E27FC236}">
                <a16:creationId xmlns:a16="http://schemas.microsoft.com/office/drawing/2014/main" id="{114516EB-14D7-4FB9-8B37-DCB338128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781550"/>
            <a:ext cx="2762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TripAdvisor score at Vakkaru</a:t>
            </a:r>
          </a:p>
        </p:txBody>
      </p:sp>
      <p:sp>
        <p:nvSpPr>
          <p:cNvPr id="23" name="result-property-+20%-Vakkaru Maldives">
            <a:extLst xmlns:a="http://schemas.openxmlformats.org/drawingml/2006/main">
              <a:ext uri="{FF2B5EF4-FFF2-40B4-BE49-F238E27FC236}">
                <a16:creationId xmlns:a16="http://schemas.microsoft.com/office/drawing/2014/main" id="{8C7249C2-4669-4910-A807-D2E420E16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53340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Vakkaru Maldives</a:t>
            </a:r>
          </a:p>
        </p:txBody>
      </p:sp>
      <p:sp>
        <p:nvSpPr>
          <p:cNvPr id="24" name="rule-664-594">
            <a:extLst xmlns:a="http://schemas.openxmlformats.org/drawingml/2006/main">
              <a:ext uri="{FF2B5EF4-FFF2-40B4-BE49-F238E27FC236}">
                <a16:creationId xmlns:a16="http://schemas.microsoft.com/office/drawing/2014/main" id="{57627BE5-B5BF-4298-AF73-50065CF7C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565785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commercial-note">
            <a:extLst xmlns:a="http://schemas.openxmlformats.org/drawingml/2006/main">
              <a:ext uri="{FF2B5EF4-FFF2-40B4-BE49-F238E27FC236}">
                <a16:creationId xmlns:a16="http://schemas.microsoft.com/office/drawing/2014/main" id="{CF44BE6E-2D65-48BC-8249-CB4A557E4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5791200"/>
            <a:ext cx="4953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1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1275" b="0" i="1">
                <a:solidFill>
                  <a:srgbClr val="65707C"/>
                </a:solidFill>
                <a:latin typeface="Aptos"/>
                <a:ea typeface="Aptos"/>
                <a:cs typeface="Aptos"/>
              </a:rPr>
              <a:t>Results are shown with their exact operational scope—hotel, F&amp;B, or guest experience—so the claims remain defensible.</a:t>
            </a:r>
          </a:p>
        </p:txBody>
      </p:sp>
      <p:sp>
        <p:nvSpPr>
          <p:cNvPr id="26" name="rule-64-686">
            <a:extLst xmlns:a="http://schemas.openxmlformats.org/drawingml/2006/main">
              <a:ext uri="{FF2B5EF4-FFF2-40B4-BE49-F238E27FC236}">
                <a16:creationId xmlns:a16="http://schemas.microsoft.com/office/drawing/2014/main" id="{76E247CB-4B2D-421F-BA76-9CB1C4F4D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footer-name">
            <a:extLst xmlns:a="http://schemas.openxmlformats.org/drawingml/2006/main">
              <a:ext uri="{FF2B5EF4-FFF2-40B4-BE49-F238E27FC236}">
                <a16:creationId xmlns:a16="http://schemas.microsoft.com/office/drawing/2014/main" id="{1E851F56-E6EA-4838-932C-8AAE626BB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00825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PATRICK DUFF  •  EXECUTIVE HOSPITALITY PORTFOLIO</a:t>
            </a:r>
          </a:p>
        </p:txBody>
      </p:sp>
      <p:sp>
        <p:nvSpPr>
          <p:cNvPr id="28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1DECF05-5EA9-4C7D-9707-C0ADF0F60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600825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1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186633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kicker">
            <a:extLst xmlns:a="http://schemas.openxmlformats.org/drawingml/2006/main">
              <a:ext uri="{FF2B5EF4-FFF2-40B4-BE49-F238E27FC236}">
                <a16:creationId xmlns:a16="http://schemas.microsoft.com/office/drawing/2014/main" id="{C2C47A5C-63A9-479F-8805-EC489E3B0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PRIVATE-ISLAND CASE STUDY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189138D-34B0-44B7-ACCF-5B9253D3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Vakkaru: loyalty through live construction</a:t>
            </a:r>
          </a:p>
        </p:txBody>
      </p:sp>
      <p:sp>
        <p:nvSpPr>
          <p:cNvPr id="3" name="rule-64-126">
            <a:extLst xmlns:a="http://schemas.openxmlformats.org/drawingml/2006/main">
              <a:ext uri="{FF2B5EF4-FFF2-40B4-BE49-F238E27FC236}">
                <a16:creationId xmlns:a16="http://schemas.microsoft.com/office/drawing/2014/main" id="{74935B04-F8F9-453F-ACCA-D98A208E1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A4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3" name="Picture 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4b4abedc7947f8"/>
          <a:srcRect xmlns:a="http://schemas.openxmlformats.org/drawingml/2006/main" l="7039" t="0" r="703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524000"/>
            <a:ext cx="6381750" cy="4686300"/>
          </a:xfrm>
          <a:prstGeom xmlns:a="http://schemas.openxmlformats.org/drawingml/2006/main" prst="roundRect">
            <a:avLst>
              <a:gd name="adj" fmla="val 2033"/>
            </a:avLst>
          </a:prstGeom>
        </p:spPr>
      </p:pic>
      <p:sp>
        <p:nvSpPr>
          <p:cNvPr id="5" name="vakkaru-role">
            <a:extLst xmlns:a="http://schemas.openxmlformats.org/drawingml/2006/main">
              <a:ext uri="{FF2B5EF4-FFF2-40B4-BE49-F238E27FC236}">
                <a16:creationId xmlns:a16="http://schemas.microsoft.com/office/drawing/2014/main" id="{D7534202-DB9C-44B3-BC5F-9222E5785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6381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vakkaru-role-text">
            <a:extLst xmlns:a="http://schemas.openxmlformats.org/drawingml/2006/main">
              <a:ext uri="{FF2B5EF4-FFF2-40B4-BE49-F238E27FC236}">
                <a16:creationId xmlns:a16="http://schemas.microsoft.com/office/drawing/2014/main" id="{E4176721-4BC6-452E-9110-3D373C353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48350"/>
            <a:ext cx="600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3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RESORT MANAGER / ACTING GENERAL MANAGER  •  133 VILLAS</a:t>
            </a:r>
          </a:p>
        </p:txBody>
      </p:sp>
      <p:sp>
        <p:nvSpPr>
          <p:cNvPr id="7" name="vakkaru-scale">
            <a:extLst xmlns:a="http://schemas.openxmlformats.org/drawingml/2006/main">
              <a:ext uri="{FF2B5EF4-FFF2-40B4-BE49-F238E27FC236}">
                <a16:creationId xmlns:a16="http://schemas.microsoft.com/office/drawing/2014/main" id="{80289C71-6641-4B3D-AC45-11D6474F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1562100"/>
            <a:ext cx="200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480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500+</a:t>
            </a:r>
          </a:p>
        </p:txBody>
      </p:sp>
      <p:sp>
        <p:nvSpPr>
          <p:cNvPr id="8" name="vakkaru-scale-label">
            <a:extLst xmlns:a="http://schemas.openxmlformats.org/drawingml/2006/main">
              <a:ext uri="{FF2B5EF4-FFF2-40B4-BE49-F238E27FC236}">
                <a16:creationId xmlns:a16="http://schemas.microsoft.com/office/drawing/2014/main" id="{04F2C023-6777-43EF-8825-3AEA6EE9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2669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colleagues and casuals</a:t>
            </a:r>
          </a:p>
        </p:txBody>
      </p:sp>
      <p:sp>
        <p:nvSpPr>
          <p:cNvPr id="9" name="rule-782-288">
            <a:extLst xmlns:a="http://schemas.openxmlformats.org/drawingml/2006/main">
              <a:ext uri="{FF2B5EF4-FFF2-40B4-BE49-F238E27FC236}">
                <a16:creationId xmlns:a16="http://schemas.microsoft.com/office/drawing/2014/main" id="{692B448C-ECB0-472D-90A6-2C4FC4B3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743200"/>
            <a:ext cx="37909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vakkaru-result-1">
            <a:extLst xmlns:a="http://schemas.openxmlformats.org/drawingml/2006/main">
              <a:ext uri="{FF2B5EF4-FFF2-40B4-BE49-F238E27FC236}">
                <a16:creationId xmlns:a16="http://schemas.microsoft.com/office/drawing/2014/main" id="{8780E982-DB66-409B-B5AC-CFE5851DE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990850"/>
            <a:ext cx="3790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2325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TripAdvisor 4.2 → 4.8</a:t>
            </a:r>
          </a:p>
        </p:txBody>
      </p:sp>
      <p:sp>
        <p:nvSpPr>
          <p:cNvPr id="11" name="vakkaru-result-1-sub">
            <a:extLst xmlns:a="http://schemas.openxmlformats.org/drawingml/2006/main">
              <a:ext uri="{FF2B5EF4-FFF2-40B4-BE49-F238E27FC236}">
                <a16:creationId xmlns:a16="http://schemas.microsoft.com/office/drawing/2014/main" id="{38834EA8-8EEE-4157-9C95-6CA504F9D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429000"/>
            <a:ext cx="3790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improved during the assignment</a:t>
            </a:r>
          </a:p>
        </p:txBody>
      </p:sp>
      <p:sp>
        <p:nvSpPr>
          <p:cNvPr id="12" name="vakkaru-result-2">
            <a:extLst xmlns:a="http://schemas.openxmlformats.org/drawingml/2006/main">
              <a:ext uri="{FF2B5EF4-FFF2-40B4-BE49-F238E27FC236}">
                <a16:creationId xmlns:a16="http://schemas.microsoft.com/office/drawing/2014/main" id="{97E7BB2A-C77E-4C2D-8FC8-C094843E1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924300"/>
            <a:ext cx="3790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2175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At least 40% repeat guests</a:t>
            </a:r>
          </a:p>
        </p:txBody>
      </p:sp>
      <p:sp>
        <p:nvSpPr>
          <p:cNvPr id="13" name="vakkaru-result-3">
            <a:extLst xmlns:a="http://schemas.openxmlformats.org/drawingml/2006/main">
              <a:ext uri="{FF2B5EF4-FFF2-40B4-BE49-F238E27FC236}">
                <a16:creationId xmlns:a16="http://schemas.microsoft.com/office/drawing/2014/main" id="{165B5005-AA52-4F22-BC34-3E2C55EEA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591050"/>
            <a:ext cx="37909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Directed phased construction of two additional villas and full-size pool conversions while closing only the affected island sections.</a:t>
            </a:r>
          </a:p>
        </p:txBody>
      </p:sp>
      <p:sp>
        <p:nvSpPr>
          <p:cNvPr id="14" name="vakkaru-proof">
            <a:extLst xmlns:a="http://schemas.openxmlformats.org/drawingml/2006/main">
              <a:ext uri="{FF2B5EF4-FFF2-40B4-BE49-F238E27FC236}">
                <a16:creationId xmlns:a16="http://schemas.microsoft.com/office/drawing/2014/main" id="{E961EFCF-2DB7-4961-B8AB-DBCD258FC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829300"/>
            <a:ext cx="3790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1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1275" b="0" i="1">
                <a:solidFill>
                  <a:srgbClr val="65707C"/>
                </a:solidFill>
                <a:latin typeface="Aptos"/>
                <a:ea typeface="Aptos"/>
                <a:cs typeface="Aptos"/>
              </a:rPr>
              <a:t>Proof point: guest experience, team morale, and asset enhancement managed together.</a:t>
            </a:r>
          </a:p>
        </p:txBody>
      </p:sp>
      <p:sp>
        <p:nvSpPr>
          <p:cNvPr id="15" name="rule-64-686">
            <a:extLst xmlns:a="http://schemas.openxmlformats.org/drawingml/2006/main">
              <a:ext uri="{FF2B5EF4-FFF2-40B4-BE49-F238E27FC236}">
                <a16:creationId xmlns:a16="http://schemas.microsoft.com/office/drawing/2014/main" id="{27136AB2-EF3E-4D9A-9317-C758F2B54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footer-name">
            <a:extLst xmlns:a="http://schemas.openxmlformats.org/drawingml/2006/main">
              <a:ext uri="{FF2B5EF4-FFF2-40B4-BE49-F238E27FC236}">
                <a16:creationId xmlns:a16="http://schemas.microsoft.com/office/drawing/2014/main" id="{EBDE2B29-A56C-487F-807A-12ED00362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00825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PATRICK DUFF  •  EXECUTIVE HOSPITALITY PORTFOLIO</a:t>
            </a:r>
          </a:p>
        </p:txBody>
      </p:sp>
      <p:sp>
        <p:nvSpPr>
          <p:cNvPr id="17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ED7157F-8BA8-469E-8AE8-D46DFA0BA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600825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1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9203881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kicker">
            <a:extLst xmlns:a="http://schemas.openxmlformats.org/drawingml/2006/main">
              <a:ext uri="{FF2B5EF4-FFF2-40B4-BE49-F238E27FC236}">
                <a16:creationId xmlns:a16="http://schemas.microsoft.com/office/drawing/2014/main" id="{9944D315-C62A-463C-AF74-458D16516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LIFESTYLE-HOTEL CASE STUDY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1C19073-AD7B-40E3-8FA2-90A81C387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W Taipei: brand energy, stronger margins</a:t>
            </a:r>
          </a:p>
        </p:txBody>
      </p:sp>
      <p:sp>
        <p:nvSpPr>
          <p:cNvPr id="3" name="rule-64-126">
            <a:extLst xmlns:a="http://schemas.openxmlformats.org/drawingml/2006/main">
              <a:ext uri="{FF2B5EF4-FFF2-40B4-BE49-F238E27FC236}">
                <a16:creationId xmlns:a16="http://schemas.microsoft.com/office/drawing/2014/main" id="{DD94EC1F-987A-4726-B205-6EAD4F73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A4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w-left">
            <a:extLst xmlns:a="http://schemas.openxmlformats.org/drawingml/2006/main">
              <a:ext uri="{FF2B5EF4-FFF2-40B4-BE49-F238E27FC236}">
                <a16:creationId xmlns:a16="http://schemas.microsoft.com/office/drawing/2014/main" id="{3888207F-05A1-4BA0-BC1D-DA1F08159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5105400" cy="4705350"/>
          </a:xfrm>
          <a:prstGeom xmlns:a="http://schemas.openxmlformats.org/drawingml/2006/main" prst="roundRect">
            <a:avLst>
              <a:gd name="adj" fmla="val 2024"/>
            </a:avLst>
          </a:prstGeom>
          <a:solidFill xmlns:a="http://schemas.openxmlformats.org/drawingml/2006/main">
            <a:srgbClr val="0B1F3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w-role">
            <a:extLst xmlns:a="http://schemas.openxmlformats.org/drawingml/2006/main">
              <a:ext uri="{FF2B5EF4-FFF2-40B4-BE49-F238E27FC236}">
                <a16:creationId xmlns:a16="http://schemas.microsoft.com/office/drawing/2014/main" id="{6D2E70C0-CA8B-4B91-B6BA-E1321913E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7165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DIRECTOR OF FOOD &amp; BEVERAGE</a:t>
            </a:r>
          </a:p>
        </p:txBody>
      </p:sp>
      <p:sp>
        <p:nvSpPr>
          <p:cNvPr id="6" name="w-scale">
            <a:extLst xmlns:a="http://schemas.openxmlformats.org/drawingml/2006/main">
              <a:ext uri="{FF2B5EF4-FFF2-40B4-BE49-F238E27FC236}">
                <a16:creationId xmlns:a16="http://schemas.microsoft.com/office/drawing/2014/main" id="{EAB0AB5E-4850-46B0-83D3-B0335B57C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09800"/>
            <a:ext cx="4286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405 rooms  •  5 venues</a:t>
            </a:r>
          </a:p>
          <a:p xmlns:a="http://schemas.openxmlformats.org/drawingml/2006/main">
            <a:pPr algn="l">
              <a:buNone/>
              <a:defRPr sz="1725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Events for up to 2,000 guests</a:t>
            </a:r>
          </a:p>
          <a:p xmlns:a="http://schemas.openxmlformats.org/drawingml/2006/main">
            <a:pPr algn="l">
              <a:buNone/>
              <a:defRPr sz="1725" b="0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0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Approx. US$60M hotel revenue</a:t>
            </a:r>
          </a:p>
        </p:txBody>
      </p:sp>
      <p:sp>
        <p:nvSpPr>
          <p:cNvPr id="7" name="rule-96-358">
            <a:extLst xmlns:a="http://schemas.openxmlformats.org/drawingml/2006/main">
              <a:ext uri="{FF2B5EF4-FFF2-40B4-BE49-F238E27FC236}">
                <a16:creationId xmlns:a16="http://schemas.microsoft.com/office/drawing/2014/main" id="{7F0AC61B-EB3F-40FF-957C-20C07584F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09950"/>
            <a:ext cx="4095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1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w-result">
            <a:extLst xmlns:a="http://schemas.openxmlformats.org/drawingml/2006/main">
              <a:ext uri="{FF2B5EF4-FFF2-40B4-BE49-F238E27FC236}">
                <a16:creationId xmlns:a16="http://schemas.microsoft.com/office/drawing/2014/main" id="{D6CF76E4-5D16-41E1-A3FB-B2BB29C15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38550"/>
            <a:ext cx="4000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49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38% → 46%</a:t>
            </a:r>
          </a:p>
        </p:txBody>
      </p:sp>
      <p:sp>
        <p:nvSpPr>
          <p:cNvPr id="9" name="w-result-label">
            <a:extLst xmlns:a="http://schemas.openxmlformats.org/drawingml/2006/main">
              <a:ext uri="{FF2B5EF4-FFF2-40B4-BE49-F238E27FC236}">
                <a16:creationId xmlns:a16="http://schemas.microsoft.com/office/drawing/2014/main" id="{D3ABDC84-CC26-48E0-9EEA-AEDCECF39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3815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8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F&amp;B GOP</a:t>
            </a:r>
          </a:p>
        </p:txBody>
      </p:sp>
      <p:sp>
        <p:nvSpPr>
          <p:cNvPr id="10" name="w-result-2">
            <a:extLst xmlns:a="http://schemas.openxmlformats.org/drawingml/2006/main">
              <a:ext uri="{FF2B5EF4-FFF2-40B4-BE49-F238E27FC236}">
                <a16:creationId xmlns:a16="http://schemas.microsoft.com/office/drawing/2014/main" id="{C0840A59-97BF-45E8-8B03-1AFF254E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14900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325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+20% beverage sales</a:t>
            </a:r>
          </a:p>
        </p:txBody>
      </p:sp>
      <p:sp>
        <p:nvSpPr>
          <p:cNvPr id="11" name="w-awards">
            <a:extLst xmlns:a="http://schemas.openxmlformats.org/drawingml/2006/main">
              <a:ext uri="{FF2B5EF4-FFF2-40B4-BE49-F238E27FC236}">
                <a16:creationId xmlns:a16="http://schemas.microsoft.com/office/drawing/2014/main" id="{0EE80C12-4B38-4710-A4FE-FA1992E85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24500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E8E1D2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E8E1D2"/>
                </a:solidFill>
                <a:latin typeface="Aptos"/>
                <a:ea typeface="Aptos"/>
                <a:cs typeface="Aptos"/>
              </a:rPr>
              <a:t>The flagship hotel was recognized with 80+ travel-industry awards by 2016.</a:t>
            </a:r>
          </a:p>
        </p:txBody>
      </p:sp>
      <p:pic>
        <p:nvPicPr>
          <p:cNvPr id="31" name="Picture 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7b10bed7ba4cb5"/>
          <a:srcRect xmlns:a="http://schemas.openxmlformats.org/drawingml/2006/main" l="0" t="12000" r="0" b="136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43600" y="1504950"/>
            <a:ext cx="5638800" cy="4705350"/>
          </a:xfrm>
          <a:prstGeom xmlns:a="http://schemas.openxmlformats.org/drawingml/2006/main" prst="roundRect">
            <a:avLst/>
          </a:prstGeom>
        </p:spPr>
      </p:pic>
      <p:sp>
        <p:nvSpPr>
          <p:cNvPr id="13" name="w-caption-bg">
            <a:extLst xmlns:a="http://schemas.openxmlformats.org/drawingml/2006/main">
              <a:ext uri="{FF2B5EF4-FFF2-40B4-BE49-F238E27FC236}">
                <a16:creationId xmlns:a16="http://schemas.microsoft.com/office/drawing/2014/main" id="{3869F690-5DB3-4591-972B-6E9A37C3C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657850"/>
            <a:ext cx="56388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w-caption">
            <a:extLst xmlns:a="http://schemas.openxmlformats.org/drawingml/2006/main">
              <a:ext uri="{FF2B5EF4-FFF2-40B4-BE49-F238E27FC236}">
                <a16:creationId xmlns:a16="http://schemas.microsoft.com/office/drawing/2014/main" id="{64F69287-83F7-47F1-A240-51157EE33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848350"/>
            <a:ext cx="5181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3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Venue strategy  •  Cost discipline  •  Partnerships</a:t>
            </a:r>
          </a:p>
        </p:txBody>
      </p:sp>
      <p:sp>
        <p:nvSpPr>
          <p:cNvPr id="15" name="rule-64-686">
            <a:extLst xmlns:a="http://schemas.openxmlformats.org/drawingml/2006/main">
              <a:ext uri="{FF2B5EF4-FFF2-40B4-BE49-F238E27FC236}">
                <a16:creationId xmlns:a16="http://schemas.microsoft.com/office/drawing/2014/main" id="{B2E08DE5-C312-4979-A00B-33FD63E0F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footer-name">
            <a:extLst xmlns:a="http://schemas.openxmlformats.org/drawingml/2006/main">
              <a:ext uri="{FF2B5EF4-FFF2-40B4-BE49-F238E27FC236}">
                <a16:creationId xmlns:a16="http://schemas.microsoft.com/office/drawing/2014/main" id="{DFB5B7DD-33A7-4C4C-9A9E-DB372053B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00825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PATRICK DUFF  •  EXECUTIVE HOSPITALITY PORTFOLIO</a:t>
            </a:r>
          </a:p>
        </p:txBody>
      </p:sp>
      <p:sp>
        <p:nvSpPr>
          <p:cNvPr id="17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8059498-92FF-4B67-9621-DA307E11B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600825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1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159773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kicker">
            <a:extLst xmlns:a="http://schemas.openxmlformats.org/drawingml/2006/main">
              <a:ext uri="{FF2B5EF4-FFF2-40B4-BE49-F238E27FC236}">
                <a16:creationId xmlns:a16="http://schemas.microsoft.com/office/drawing/2014/main" id="{AEE9AD95-3B84-435C-9E23-BB2BC8303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MULTI-PROPERTY PROGRESSION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D9A3757-131C-448A-8CA1-094D9DFF2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Fairmont &amp; Swissôtel: scale and succession</a:t>
            </a:r>
          </a:p>
        </p:txBody>
      </p:sp>
      <p:sp>
        <p:nvSpPr>
          <p:cNvPr id="3" name="rule-64-126">
            <a:extLst xmlns:a="http://schemas.openxmlformats.org/drawingml/2006/main">
              <a:ext uri="{FF2B5EF4-FFF2-40B4-BE49-F238E27FC236}">
                <a16:creationId xmlns:a16="http://schemas.microsoft.com/office/drawing/2014/main" id="{C197EDF3-CF59-4F57-BFB9-5AF621DE4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A4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wiss-block">
            <a:extLst xmlns:a="http://schemas.openxmlformats.org/drawingml/2006/main">
              <a:ext uri="{FF2B5EF4-FFF2-40B4-BE49-F238E27FC236}">
                <a16:creationId xmlns:a16="http://schemas.microsoft.com/office/drawing/2014/main" id="{48A3E730-C3FB-408F-94C3-93D047062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5219700" cy="2152650"/>
          </a:xfrm>
          <a:prstGeom xmlns:a="http://schemas.openxmlformats.org/drawingml/2006/main" prst="roundRect">
            <a:avLst>
              <a:gd name="adj" fmla="val 4425"/>
            </a:avLst>
          </a:prstGeom>
          <a:solidFill xmlns:a="http://schemas.openxmlformats.org/drawingml/2006/main">
            <a:srgbClr val="0B1F3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wiss-name">
            <a:extLst xmlns:a="http://schemas.openxmlformats.org/drawingml/2006/main">
              <a:ext uri="{FF2B5EF4-FFF2-40B4-BE49-F238E27FC236}">
                <a16:creationId xmlns:a16="http://schemas.microsoft.com/office/drawing/2014/main" id="{2C0459B8-630D-4284-8F2A-F0ECBF20C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90700"/>
            <a:ext cx="4552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350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SWISSÔTEL NAI LERT PARK BANGKOK</a:t>
            </a:r>
          </a:p>
        </p:txBody>
      </p:sp>
      <p:sp>
        <p:nvSpPr>
          <p:cNvPr id="6" name="swiss-gop">
            <a:extLst xmlns:a="http://schemas.openxmlformats.org/drawingml/2006/main">
              <a:ext uri="{FF2B5EF4-FFF2-40B4-BE49-F238E27FC236}">
                <a16:creationId xmlns:a16="http://schemas.microsoft.com/office/drawing/2014/main" id="{B13E1962-02CF-449E-9AA4-B16655A55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381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33% → 42%</a:t>
            </a:r>
          </a:p>
        </p:txBody>
      </p:sp>
      <p:sp>
        <p:nvSpPr>
          <p:cNvPr id="7" name="swiss-copy">
            <a:extLst xmlns:a="http://schemas.openxmlformats.org/drawingml/2006/main">
              <a:ext uri="{FF2B5EF4-FFF2-40B4-BE49-F238E27FC236}">
                <a16:creationId xmlns:a16="http://schemas.microsoft.com/office/drawing/2014/main" id="{EB195027-D32D-49CE-B8B9-158F472CC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95600"/>
            <a:ext cx="4457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425" b="0" i="0">
                <a:solidFill>
                  <a:srgbClr val="E8E1D2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E8E1D2"/>
                </a:solidFill>
                <a:latin typeface="Aptos"/>
                <a:ea typeface="Aptos"/>
                <a:cs typeface="Aptos"/>
              </a:rPr>
              <a:t>Hotel GOP  •  350+ colleagues and casuals across a 300-room hotel</a:t>
            </a:r>
          </a:p>
        </p:txBody>
      </p:sp>
      <p:sp>
        <p:nvSpPr>
          <p:cNvPr id="8" name="dubai-block">
            <a:extLst xmlns:a="http://schemas.openxmlformats.org/drawingml/2006/main">
              <a:ext uri="{FF2B5EF4-FFF2-40B4-BE49-F238E27FC236}">
                <a16:creationId xmlns:a16="http://schemas.microsoft.com/office/drawing/2014/main" id="{92C24266-166B-4073-81AB-263F17E9D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5219700" cy="2324100"/>
          </a:xfrm>
          <a:prstGeom xmlns:a="http://schemas.openxmlformats.org/drawingml/2006/main" prst="roundRect">
            <a:avLst>
              <a:gd name="adj" fmla="val 409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8E1D2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dubai-name">
            <a:extLst xmlns:a="http://schemas.openxmlformats.org/drawingml/2006/main">
              <a:ext uri="{FF2B5EF4-FFF2-40B4-BE49-F238E27FC236}">
                <a16:creationId xmlns:a16="http://schemas.microsoft.com/office/drawing/2014/main" id="{E4A6AEF4-4AE6-4479-A8A7-EF18575DB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13385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350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FAIRMONT DUBAI</a:t>
            </a:r>
          </a:p>
        </p:txBody>
      </p:sp>
      <p:sp>
        <p:nvSpPr>
          <p:cNvPr id="10" name="dubai-metrics">
            <a:extLst xmlns:a="http://schemas.openxmlformats.org/drawingml/2006/main">
              <a:ext uri="{FF2B5EF4-FFF2-40B4-BE49-F238E27FC236}">
                <a16:creationId xmlns:a16="http://schemas.microsoft.com/office/drawing/2014/main" id="{0019C2AC-92B6-4177-A51E-E41234F8C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552950"/>
            <a:ext cx="4495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+22% F&amp;B revenue</a:t>
            </a:r>
          </a:p>
        </p:txBody>
      </p:sp>
      <p:sp>
        <p:nvSpPr>
          <p:cNvPr id="11" name="dubai-copy">
            <a:extLst xmlns:a="http://schemas.openxmlformats.org/drawingml/2006/main">
              <a:ext uri="{FF2B5EF4-FFF2-40B4-BE49-F238E27FC236}">
                <a16:creationId xmlns:a16="http://schemas.microsoft.com/office/drawing/2014/main" id="{323495D6-B570-4C56-8665-8FC787957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4495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12 restaurants  •  500+ colleagues  •  20+ promotions</a:t>
            </a:r>
          </a:p>
          <a:p xmlns:a="http://schemas.openxmlformats.org/drawingml/2006/main">
            <a:pPr algn="l">
              <a:buNone/>
              <a:defRPr sz="1500" b="0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Part of Fairmont’s 2010 Global Hotel of the Year team</a:t>
            </a:r>
          </a:p>
        </p:txBody>
      </p:sp>
      <p:pic>
        <p:nvPicPr>
          <p:cNvPr id="32" name="Picture 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d312aca1954183"/>
          <a:srcRect xmlns:a="http://schemas.openxmlformats.org/drawingml/2006/main" l="0" t="14000" r="0" b="105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57900" y="1524000"/>
            <a:ext cx="5524500" cy="3124200"/>
          </a:xfrm>
          <a:prstGeom xmlns:a="http://schemas.openxmlformats.org/drawingml/2006/main" prst="roundRect">
            <a:avLst/>
          </a:prstGeom>
        </p:spPr>
      </p:pic>
      <p:sp>
        <p:nvSpPr>
          <p:cNvPr id="13" name="beijing-caption-bg">
            <a:extLst xmlns:a="http://schemas.openxmlformats.org/drawingml/2006/main">
              <a:ext uri="{FF2B5EF4-FFF2-40B4-BE49-F238E27FC236}">
                <a16:creationId xmlns:a16="http://schemas.microsoft.com/office/drawing/2014/main" id="{16AA84FE-F40F-4226-9986-19E04746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95750"/>
            <a:ext cx="5524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beijing-caption">
            <a:extLst xmlns:a="http://schemas.openxmlformats.org/drawingml/2006/main">
              <a:ext uri="{FF2B5EF4-FFF2-40B4-BE49-F238E27FC236}">
                <a16:creationId xmlns:a16="http://schemas.microsoft.com/office/drawing/2014/main" id="{EDF33B2D-BE25-45B7-99EE-520801EF6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67200"/>
            <a:ext cx="5067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35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FAIRMONT DUBAI  •  SCALE, TALENT &amp; PERFORMANCE</a:t>
            </a:r>
          </a:p>
        </p:txBody>
      </p:sp>
      <p:sp>
        <p:nvSpPr>
          <p:cNvPr id="15" name="beijing-copy">
            <a:extLst xmlns:a="http://schemas.openxmlformats.org/drawingml/2006/main">
              <a:ext uri="{FF2B5EF4-FFF2-40B4-BE49-F238E27FC236}">
                <a16:creationId xmlns:a16="http://schemas.microsoft.com/office/drawing/2014/main" id="{8F9C626D-8547-4076-9205-B3B744284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010150"/>
            <a:ext cx="51244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Led 500+ colleagues across 12 restaurants, grew F&amp;B revenue by 22% and sustained approximately 47% average GOP over three years. Contributed to Fairmont’s 2010 Global Hotel of the Year recognition.</a:t>
            </a:r>
          </a:p>
        </p:txBody>
      </p:sp>
      <p:sp>
        <p:nvSpPr>
          <p:cNvPr id="16" name="rule-64-686">
            <a:extLst xmlns:a="http://schemas.openxmlformats.org/drawingml/2006/main">
              <a:ext uri="{FF2B5EF4-FFF2-40B4-BE49-F238E27FC236}">
                <a16:creationId xmlns:a16="http://schemas.microsoft.com/office/drawing/2014/main" id="{56F9D45D-2E9D-4829-80EE-B1F9FE5E5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footer-name">
            <a:extLst xmlns:a="http://schemas.openxmlformats.org/drawingml/2006/main">
              <a:ext uri="{FF2B5EF4-FFF2-40B4-BE49-F238E27FC236}">
                <a16:creationId xmlns:a16="http://schemas.microsoft.com/office/drawing/2014/main" id="{95120B10-DA1A-4168-8EC9-C480B5D90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00825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PATRICK DUFF  •  EXECUTIVE HOSPITALITY PORTFOLIO</a:t>
            </a:r>
          </a:p>
        </p:txBody>
      </p:sp>
      <p:sp>
        <p:nvSpPr>
          <p:cNvPr id="18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9A6C88C-32DA-48CC-842D-B397E1F1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600825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1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814490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kicker">
            <a:extLst xmlns:a="http://schemas.openxmlformats.org/drawingml/2006/main">
              <a:ext uri="{FF2B5EF4-FFF2-40B4-BE49-F238E27FC236}">
                <a16:creationId xmlns:a16="http://schemas.microsoft.com/office/drawing/2014/main" id="{FCBE0F9C-CD62-400E-B3F1-DB745DF08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SELECTED MANDATES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38CDD2E-D221-4EA8-99E2-A5401A07C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Four assignments, one repeatable model</a:t>
            </a:r>
          </a:p>
        </p:txBody>
      </p:sp>
      <p:sp>
        <p:nvSpPr>
          <p:cNvPr id="3" name="rule-64-126">
            <a:extLst xmlns:a="http://schemas.openxmlformats.org/drawingml/2006/main">
              <a:ext uri="{FF2B5EF4-FFF2-40B4-BE49-F238E27FC236}">
                <a16:creationId xmlns:a16="http://schemas.microsoft.com/office/drawing/2014/main" id="{3068FA8E-4A0C-40EE-8417-5E4F5CBB7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A4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opening-number">
            <a:extLst xmlns:a="http://schemas.openxmlformats.org/drawingml/2006/main">
              <a:ext uri="{FF2B5EF4-FFF2-40B4-BE49-F238E27FC236}">
                <a16:creationId xmlns:a16="http://schemas.microsoft.com/office/drawing/2014/main" id="{06FE7696-5703-4062-8A61-9AB6DF82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1428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750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750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4</a:t>
            </a:r>
          </a:p>
        </p:txBody>
      </p:sp>
      <p:sp>
        <p:nvSpPr>
          <p:cNvPr id="5" name="opening-label">
            <a:extLst xmlns:a="http://schemas.openxmlformats.org/drawingml/2006/main">
              <a:ext uri="{FF2B5EF4-FFF2-40B4-BE49-F238E27FC236}">
                <a16:creationId xmlns:a16="http://schemas.microsoft.com/office/drawing/2014/main" id="{7C5D3FC8-9901-4B94-96A8-D81DAF8F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1714500"/>
            <a:ext cx="2476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19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selected case</a:t>
            </a:r>
          </a:p>
          <a:p xmlns:a="http://schemas.openxmlformats.org/drawingml/2006/main">
            <a:pPr algn="l">
              <a:buNone/>
              <a:defRPr sz="19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195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studies</a:t>
            </a:r>
          </a:p>
        </p:txBody>
      </p:sp>
      <p:sp>
        <p:nvSpPr>
          <p:cNvPr id="6" name="opening-index-1">
            <a:extLst xmlns:a="http://schemas.openxmlformats.org/drawingml/2006/main">
              <a:ext uri="{FF2B5EF4-FFF2-40B4-BE49-F238E27FC236}">
                <a16:creationId xmlns:a16="http://schemas.microsoft.com/office/drawing/2014/main" id="{89BC2022-17BE-497B-ABDA-00C432FB6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241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opening-name-1">
            <a:extLst xmlns:a="http://schemas.openxmlformats.org/drawingml/2006/main">
              <a:ext uri="{FF2B5EF4-FFF2-40B4-BE49-F238E27FC236}">
                <a16:creationId xmlns:a16="http://schemas.microsoft.com/office/drawing/2014/main" id="{69A13B73-821E-43C9-AE4C-D355231C4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70510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0B1F3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0B1F36"/>
                </a:solidFill>
                <a:latin typeface="Aptos"/>
                <a:ea typeface="Aptos"/>
                <a:cs typeface="Aptos"/>
              </a:rPr>
              <a:t>The Ritz-Carlton</a:t>
            </a:r>
          </a:p>
        </p:txBody>
      </p:sp>
      <p:sp>
        <p:nvSpPr>
          <p:cNvPr id="8" name="opening-copy-1">
            <a:extLst xmlns:a="http://schemas.openxmlformats.org/drawingml/2006/main">
              <a:ext uri="{FF2B5EF4-FFF2-40B4-BE49-F238E27FC236}">
                <a16:creationId xmlns:a16="http://schemas.microsoft.com/office/drawing/2014/main" id="{205AE419-E94E-4875-816B-6AFDEF77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009900"/>
            <a:ext cx="4171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Full opening at Rose Hall, Jamaica; opening task-force assignments in Philadelphia and New York.</a:t>
            </a:r>
          </a:p>
        </p:txBody>
      </p:sp>
      <p:sp>
        <p:nvSpPr>
          <p:cNvPr id="9" name="rule-124-374">
            <a:extLst xmlns:a="http://schemas.openxmlformats.org/drawingml/2006/main">
              <a:ext uri="{FF2B5EF4-FFF2-40B4-BE49-F238E27FC236}">
                <a16:creationId xmlns:a16="http://schemas.microsoft.com/office/drawing/2014/main" id="{D32D5608-387B-4A95-86D0-275BC2B3B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62350"/>
            <a:ext cx="4171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opening-index-2">
            <a:extLst xmlns:a="http://schemas.openxmlformats.org/drawingml/2006/main">
              <a:ext uri="{FF2B5EF4-FFF2-40B4-BE49-F238E27FC236}">
                <a16:creationId xmlns:a16="http://schemas.microsoft.com/office/drawing/2014/main" id="{D89E3D6C-FEEC-41C4-A42E-D06E362C2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004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1" name="opening-name-2">
            <a:extLst xmlns:a="http://schemas.openxmlformats.org/drawingml/2006/main">
              <a:ext uri="{FF2B5EF4-FFF2-40B4-BE49-F238E27FC236}">
                <a16:creationId xmlns:a16="http://schemas.microsoft.com/office/drawing/2014/main" id="{44934C4E-3CE0-4D5D-A30C-5577210C3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8140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0B1F3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0B1F36"/>
                </a:solidFill>
                <a:latin typeface="Aptos"/>
                <a:ea typeface="Aptos"/>
                <a:cs typeface="Aptos"/>
              </a:rPr>
              <a:t>Fairmont Beijing</a:t>
            </a:r>
          </a:p>
        </p:txBody>
      </p:sp>
      <p:sp>
        <p:nvSpPr>
          <p:cNvPr id="12" name="opening-copy-2">
            <a:extLst xmlns:a="http://schemas.openxmlformats.org/drawingml/2006/main">
              <a:ext uri="{FF2B5EF4-FFF2-40B4-BE49-F238E27FC236}">
                <a16:creationId xmlns:a16="http://schemas.microsoft.com/office/drawing/2014/main" id="{AF5AC9C9-1D65-4BD8-BD2C-0FA35F08D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886200"/>
            <a:ext cx="4171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Concepts, construction priorities, equipment, and phased readiness for the brand's first hotel in China.</a:t>
            </a:r>
          </a:p>
        </p:txBody>
      </p:sp>
      <p:sp>
        <p:nvSpPr>
          <p:cNvPr id="13" name="rule-124-466">
            <a:extLst xmlns:a="http://schemas.openxmlformats.org/drawingml/2006/main">
              <a:ext uri="{FF2B5EF4-FFF2-40B4-BE49-F238E27FC236}">
                <a16:creationId xmlns:a16="http://schemas.microsoft.com/office/drawing/2014/main" id="{6AACFADB-6D59-4993-8A6E-59736F6D9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438650"/>
            <a:ext cx="4171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opening-index-3">
            <a:extLst xmlns:a="http://schemas.openxmlformats.org/drawingml/2006/main">
              <a:ext uri="{FF2B5EF4-FFF2-40B4-BE49-F238E27FC236}">
                <a16:creationId xmlns:a16="http://schemas.microsoft.com/office/drawing/2014/main" id="{1839ADCE-867A-4C4A-945A-444B7A42C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767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opening-name-3">
            <a:extLst xmlns:a="http://schemas.openxmlformats.org/drawingml/2006/main">
              <a:ext uri="{FF2B5EF4-FFF2-40B4-BE49-F238E27FC236}">
                <a16:creationId xmlns:a16="http://schemas.microsoft.com/office/drawing/2014/main" id="{7D0E7D5D-45DA-4B34-85FF-C1750553A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45770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0B1F3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0B1F36"/>
                </a:solidFill>
                <a:latin typeface="Aptos"/>
                <a:ea typeface="Aptos"/>
                <a:cs typeface="Aptos"/>
              </a:rPr>
              <a:t>NAÄMA Beach Villas &amp; Spa</a:t>
            </a:r>
          </a:p>
        </p:txBody>
      </p:sp>
      <p:sp>
        <p:nvSpPr>
          <p:cNvPr id="16" name="opening-copy-3">
            <a:extLst xmlns:a="http://schemas.openxmlformats.org/drawingml/2006/main">
              <a:ext uri="{FF2B5EF4-FFF2-40B4-BE49-F238E27FC236}">
                <a16:creationId xmlns:a16="http://schemas.microsoft.com/office/drawing/2014/main" id="{70D903A4-B010-4DAC-BC2A-BEA7D0819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762500"/>
            <a:ext cx="4171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44-villa pre-opening: SOPs, department-head recruitment, trial operations, training, and villa setup.</a:t>
            </a:r>
          </a:p>
        </p:txBody>
      </p:sp>
      <p:sp>
        <p:nvSpPr>
          <p:cNvPr id="17" name="rule-124-558">
            <a:extLst xmlns:a="http://schemas.openxmlformats.org/drawingml/2006/main">
              <a:ext uri="{FF2B5EF4-FFF2-40B4-BE49-F238E27FC236}">
                <a16:creationId xmlns:a16="http://schemas.microsoft.com/office/drawing/2014/main" id="{BE6A48DD-0E91-4FDA-9216-5A12A407F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314950"/>
            <a:ext cx="4171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opening-index-4">
            <a:extLst xmlns:a="http://schemas.openxmlformats.org/drawingml/2006/main">
              <a:ext uri="{FF2B5EF4-FFF2-40B4-BE49-F238E27FC236}">
                <a16:creationId xmlns:a16="http://schemas.microsoft.com/office/drawing/2014/main" id="{A26E0740-F3AF-48AA-B487-A804F9AE6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530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19" name="opening-name-4">
            <a:extLst xmlns:a="http://schemas.openxmlformats.org/drawingml/2006/main">
              <a:ext uri="{FF2B5EF4-FFF2-40B4-BE49-F238E27FC236}">
                <a16:creationId xmlns:a16="http://schemas.microsoft.com/office/drawing/2014/main" id="{BFC157C1-4D8F-41BC-B2CA-6DC2A1C7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334000"/>
            <a:ext cx="417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0B1F3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0B1F36"/>
                </a:solidFill>
                <a:latin typeface="Aptos"/>
                <a:ea typeface="Aptos"/>
                <a:cs typeface="Aptos"/>
              </a:rPr>
              <a:t>TRIBE Phuket + Pullman conversion</a:t>
            </a:r>
          </a:p>
        </p:txBody>
      </p:sp>
      <p:sp>
        <p:nvSpPr>
          <p:cNvPr id="20" name="opening-copy-4">
            <a:extLst xmlns:a="http://schemas.openxmlformats.org/drawingml/2006/main">
              <a:ext uri="{FF2B5EF4-FFF2-40B4-BE49-F238E27FC236}">
                <a16:creationId xmlns:a16="http://schemas.microsoft.com/office/drawing/2014/main" id="{5EF7A8B7-AA31-4B64-BC24-A20530D10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638800"/>
            <a:ext cx="41719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200" b="0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180-room post-opening stabilization at TRIBE Phuket, plus senior operating support for a 660-room conversion to Pullman.</a:t>
            </a:r>
          </a:p>
        </p:txBody>
      </p:sp>
      <p:pic>
        <p:nvPicPr>
          <p:cNvPr id="51" name="Picture 5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824883081546bc"/>
          <a:srcRect xmlns:a="http://schemas.openxmlformats.org/drawingml/2006/main" l="0" t="14000" r="0" b="150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86450" y="1524000"/>
            <a:ext cx="5695950" cy="2705100"/>
          </a:xfrm>
          <a:prstGeom xmlns:a="http://schemas.openxmlformats.org/drawingml/2006/main" prst="roundRect">
            <a:avLst/>
          </a:prstGeom>
        </p:spPr>
      </p:pic>
      <p:pic>
        <p:nvPicPr>
          <p:cNvPr id="52" name="Picture 5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68e78616224056"/>
          <a:srcRect xmlns:a="http://schemas.openxmlformats.org/drawingml/2006/main" l="0" t="18000" r="0" b="400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86450" y="4419600"/>
            <a:ext cx="5695950" cy="1790700"/>
          </a:xfrm>
          <a:prstGeom xmlns:a="http://schemas.openxmlformats.org/drawingml/2006/main" prst="roundRect">
            <a:avLst/>
          </a:prstGeom>
        </p:spPr>
      </p:pic>
      <p:sp>
        <p:nvSpPr>
          <p:cNvPr id="23" name="opening-image-label">
            <a:extLst xmlns:a="http://schemas.openxmlformats.org/drawingml/2006/main">
              <a:ext uri="{FF2B5EF4-FFF2-40B4-BE49-F238E27FC236}">
                <a16:creationId xmlns:a16="http://schemas.microsoft.com/office/drawing/2014/main" id="{ABB36D4F-27CE-46A9-81AA-C149E70B9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5753100"/>
            <a:ext cx="56959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opening-image-caption">
            <a:extLst xmlns:a="http://schemas.openxmlformats.org/drawingml/2006/main">
              <a:ext uri="{FF2B5EF4-FFF2-40B4-BE49-F238E27FC236}">
                <a16:creationId xmlns:a16="http://schemas.microsoft.com/office/drawing/2014/main" id="{9EE1F659-0649-486E-A186-19D3D19EC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5895975"/>
            <a:ext cx="5200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2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PRE-OPENING  •  CONVERSION  •  STABILIZATION</a:t>
            </a:r>
          </a:p>
        </p:txBody>
      </p:sp>
      <p:sp>
        <p:nvSpPr>
          <p:cNvPr id="25" name="rule-64-686">
            <a:extLst xmlns:a="http://schemas.openxmlformats.org/drawingml/2006/main">
              <a:ext uri="{FF2B5EF4-FFF2-40B4-BE49-F238E27FC236}">
                <a16:creationId xmlns:a16="http://schemas.microsoft.com/office/drawing/2014/main" id="{892C7FC4-9CD3-425F-8055-3C8ADC429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footer-name">
            <a:extLst xmlns:a="http://schemas.openxmlformats.org/drawingml/2006/main">
              <a:ext uri="{FF2B5EF4-FFF2-40B4-BE49-F238E27FC236}">
                <a16:creationId xmlns:a16="http://schemas.microsoft.com/office/drawing/2014/main" id="{3D11AF74-66C6-4F29-B180-C8635A20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00825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PATRICK DUFF  •  EXECUTIVE HOSPITALITY PORTFOLIO</a:t>
            </a:r>
          </a:p>
        </p:txBody>
      </p:sp>
      <p:sp>
        <p:nvSpPr>
          <p:cNvPr id="27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8457FC8-904C-4372-8464-495DDEDE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600825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1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8918738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kicker">
            <a:extLst xmlns:a="http://schemas.openxmlformats.org/drawingml/2006/main">
              <a:ext uri="{FF2B5EF4-FFF2-40B4-BE49-F238E27FC236}">
                <a16:creationId xmlns:a16="http://schemas.microsoft.com/office/drawing/2014/main" id="{8F575825-6426-44BC-8843-97FCF8CE8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PEOPLE LEADERSHIP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156D69C-EB43-4E1C-8216-3033DEAFC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0B1F36"/>
                </a:solidFill>
                <a:latin typeface="Aptos Display"/>
                <a:ea typeface="Aptos Display"/>
                <a:cs typeface="Aptos Display"/>
              </a:rPr>
              <a:t>People Development and Succession</a:t>
            </a:r>
          </a:p>
        </p:txBody>
      </p:sp>
      <p:sp>
        <p:nvSpPr>
          <p:cNvPr id="3" name="rule-64-126">
            <a:extLst xmlns:a="http://schemas.openxmlformats.org/drawingml/2006/main">
              <a:ext uri="{FF2B5EF4-FFF2-40B4-BE49-F238E27FC236}">
                <a16:creationId xmlns:a16="http://schemas.microsoft.com/office/drawing/2014/main" id="{2299A1B5-5640-4DB3-8525-A676FA95B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A4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7" name="Picture 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a4e76bb0b84ffc"/>
          <a:srcRect xmlns:a="http://schemas.openxmlformats.org/drawingml/2006/main" l="0" t="7343" r="0" b="734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524000"/>
            <a:ext cx="5715000" cy="3657600"/>
          </a:xfrm>
          <a:prstGeom xmlns:a="http://schemas.openxmlformats.org/drawingml/2006/main" prst="roundRect">
            <a:avLst>
              <a:gd name="adj" fmla="val 2604"/>
            </a:avLst>
          </a:prstGeom>
        </p:spPr>
      </p:pic>
      <p:sp>
        <p:nvSpPr>
          <p:cNvPr id="5" name="team-caption-bg">
            <a:extLst xmlns:a="http://schemas.openxmlformats.org/drawingml/2006/main">
              <a:ext uri="{FF2B5EF4-FFF2-40B4-BE49-F238E27FC236}">
                <a16:creationId xmlns:a16="http://schemas.microsoft.com/office/drawing/2014/main" id="{D70B58DF-5988-449C-9A00-007CFEFB1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7150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team-caption">
            <a:extLst xmlns:a="http://schemas.openxmlformats.org/drawingml/2006/main">
              <a:ext uri="{FF2B5EF4-FFF2-40B4-BE49-F238E27FC236}">
                <a16:creationId xmlns:a16="http://schemas.microsoft.com/office/drawing/2014/main" id="{787CAD4E-D112-4719-AA2B-11774DB9F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38700"/>
            <a:ext cx="5295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VISIBLE LEADERSHIP  •  ACCOUNTABILITY  •  RECOGNITION</a:t>
            </a:r>
          </a:p>
        </p:txBody>
      </p:sp>
      <p:sp>
        <p:nvSpPr>
          <p:cNvPr id="7" name="people-metric-1">
            <a:extLst xmlns:a="http://schemas.openxmlformats.org/drawingml/2006/main">
              <a:ext uri="{FF2B5EF4-FFF2-40B4-BE49-F238E27FC236}">
                <a16:creationId xmlns:a16="http://schemas.microsoft.com/office/drawing/2014/main" id="{6F2D907D-468A-4E72-BDB6-A9000C620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562100"/>
            <a:ext cx="1428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20+</a:t>
            </a:r>
          </a:p>
        </p:txBody>
      </p:sp>
      <p:sp>
        <p:nvSpPr>
          <p:cNvPr id="8" name="people-copy-1">
            <a:extLst xmlns:a="http://schemas.openxmlformats.org/drawingml/2006/main">
              <a:ext uri="{FF2B5EF4-FFF2-40B4-BE49-F238E27FC236}">
                <a16:creationId xmlns:a16="http://schemas.microsoft.com/office/drawing/2014/main" id="{F7A1B428-20FA-48FD-B4D8-EBAAC9A67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6764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managers, chefs, and colleagues promoted at Fairmont Dubai</a:t>
            </a:r>
          </a:p>
        </p:txBody>
      </p:sp>
      <p:sp>
        <p:nvSpPr>
          <p:cNvPr id="9" name="rule-714-252">
            <a:extLst xmlns:a="http://schemas.openxmlformats.org/drawingml/2006/main">
              <a:ext uri="{FF2B5EF4-FFF2-40B4-BE49-F238E27FC236}">
                <a16:creationId xmlns:a16="http://schemas.microsoft.com/office/drawing/2014/main" id="{2E02BE5B-88E4-4D79-ABA5-240E3E25B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400300"/>
            <a:ext cx="4495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people-metric-2">
            <a:extLst xmlns:a="http://schemas.openxmlformats.org/drawingml/2006/main">
              <a:ext uri="{FF2B5EF4-FFF2-40B4-BE49-F238E27FC236}">
                <a16:creationId xmlns:a16="http://schemas.microsoft.com/office/drawing/2014/main" id="{D3582A82-0FBB-4B7A-B724-BAA8EF2DD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628900"/>
            <a:ext cx="1428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5A463"/>
                </a:solidFill>
                <a:latin typeface="Aptos Display"/>
                <a:ea typeface="Aptos Display"/>
                <a:cs typeface="Aptos Display"/>
              </a:rPr>
              <a:t>10+</a:t>
            </a:r>
          </a:p>
        </p:txBody>
      </p:sp>
      <p:sp>
        <p:nvSpPr>
          <p:cNvPr id="11" name="people-copy-2">
            <a:extLst xmlns:a="http://schemas.openxmlformats.org/drawingml/2006/main">
              <a:ext uri="{FF2B5EF4-FFF2-40B4-BE49-F238E27FC236}">
                <a16:creationId xmlns:a16="http://schemas.microsoft.com/office/drawing/2014/main" id="{A78977A8-9412-4211-A90F-DC8934C0F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74320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0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department heads and managers recruited for NAAMA pre-opening</a:t>
            </a:r>
          </a:p>
        </p:txBody>
      </p:sp>
      <p:sp>
        <p:nvSpPr>
          <p:cNvPr id="12" name="rule-714-366">
            <a:extLst xmlns:a="http://schemas.openxmlformats.org/drawingml/2006/main">
              <a:ext uri="{FF2B5EF4-FFF2-40B4-BE49-F238E27FC236}">
                <a16:creationId xmlns:a16="http://schemas.microsoft.com/office/drawing/2014/main" id="{7622E0D0-21BB-4CDA-9141-4E2298D6C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486150"/>
            <a:ext cx="4495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culinary-title">
            <a:extLst xmlns:a="http://schemas.openxmlformats.org/drawingml/2006/main">
              <a:ext uri="{FF2B5EF4-FFF2-40B4-BE49-F238E27FC236}">
                <a16:creationId xmlns:a16="http://schemas.microsoft.com/office/drawing/2014/main" id="{4E532046-C9F1-4D64-A00E-427630296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790950"/>
            <a:ext cx="449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1" i="0">
                <a:solidFill>
                  <a:srgbClr val="0B1F36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0B1F36"/>
                </a:solidFill>
                <a:latin typeface="Aptos"/>
                <a:ea typeface="Aptos"/>
                <a:cs typeface="Aptos"/>
              </a:rPr>
              <a:t>CULINARY FOUNDATION FOR HOTEL-WIDE LEADERSHIP</a:t>
            </a:r>
          </a:p>
        </p:txBody>
      </p:sp>
      <p:sp>
        <p:nvSpPr>
          <p:cNvPr id="14" name="culinary-copy">
            <a:extLst xmlns:a="http://schemas.openxmlformats.org/drawingml/2006/main">
              <a:ext uri="{FF2B5EF4-FFF2-40B4-BE49-F238E27FC236}">
                <a16:creationId xmlns:a16="http://schemas.microsoft.com/office/drawing/2014/main" id="{D37FE39E-B289-44CE-97BA-91E9C1FB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248150"/>
            <a:ext cx="44958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75" b="0" i="0">
                <a:solidFill>
                  <a:srgbClr val="243142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43142"/>
                </a:solidFill>
                <a:latin typeface="Aptos"/>
                <a:ea typeface="Aptos"/>
                <a:cs typeface="Aptos"/>
              </a:rPr>
              <a:t>Certified Executive Chef with experience across F&amp;B, hotel operations, Resort Manager and General Manager roles.</a:t>
            </a:r>
          </a:p>
        </p:txBody>
      </p:sp>
      <p:pic>
        <p:nvPicPr>
          <p:cNvPr id="38" name="Picture 3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dbe6984d044e5f"/>
          <a:srcRect xmlns:a="http://schemas.openxmlformats.org/drawingml/2006/main" l="0" t="19675" r="0" b="196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5391150"/>
            <a:ext cx="2076450" cy="838200"/>
          </a:xfrm>
          <a:prstGeom xmlns:a="http://schemas.openxmlformats.org/drawingml/2006/main" prst="roundRect">
            <a:avLst>
              <a:gd name="adj" fmla="val 9091"/>
            </a:avLst>
          </a:prstGeom>
        </p:spPr>
      </p:pic>
      <p:sp>
        <p:nvSpPr>
          <p:cNvPr id="16" name="people-close">
            <a:extLst xmlns:a="http://schemas.openxmlformats.org/drawingml/2006/main">
              <a:ext uri="{FF2B5EF4-FFF2-40B4-BE49-F238E27FC236}">
                <a16:creationId xmlns:a16="http://schemas.microsoft.com/office/drawing/2014/main" id="{08F78190-1FD2-4CF0-822A-D357AE5DC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5391150"/>
            <a:ext cx="3352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75" b="0" i="1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1275" b="0" i="1">
                <a:solidFill>
                  <a:srgbClr val="65707C"/>
                </a:solidFill>
                <a:latin typeface="Aptos"/>
                <a:ea typeface="Aptos"/>
                <a:cs typeface="Aptos"/>
              </a:rPr>
              <a:t>Culinary training links food quality, cost control, team development and guest experience.</a:t>
            </a:r>
          </a:p>
        </p:txBody>
      </p:sp>
      <p:sp>
        <p:nvSpPr>
          <p:cNvPr id="17" name="thai-focus">
            <a:extLst xmlns:a="http://schemas.openxmlformats.org/drawingml/2006/main">
              <a:ext uri="{FF2B5EF4-FFF2-40B4-BE49-F238E27FC236}">
                <a16:creationId xmlns:a16="http://schemas.microsoft.com/office/drawing/2014/main" id="{53EFD7BD-45BE-4257-B9B0-33C5614B1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391150"/>
            <a:ext cx="44958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0B1F3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0B1F36"/>
                </a:solidFill>
                <a:latin typeface="Aptos"/>
                <a:ea typeface="Aptos"/>
                <a:cs typeface="Aptos"/>
              </a:rPr>
              <a:t>Thailand focus: visible, hands-on leadership with respect for local culture and deliberate development of Thai talent.</a:t>
            </a:r>
          </a:p>
        </p:txBody>
      </p:sp>
      <p:sp>
        <p:nvSpPr>
          <p:cNvPr id="18" name="rule-64-686">
            <a:extLst xmlns:a="http://schemas.openxmlformats.org/drawingml/2006/main">
              <a:ext uri="{FF2B5EF4-FFF2-40B4-BE49-F238E27FC236}">
                <a16:creationId xmlns:a16="http://schemas.microsoft.com/office/drawing/2014/main" id="{5419E33D-A1CC-48F9-A1F5-20DFAFA61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1D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footer-name">
            <a:extLst xmlns:a="http://schemas.openxmlformats.org/drawingml/2006/main">
              <a:ext uri="{FF2B5EF4-FFF2-40B4-BE49-F238E27FC236}">
                <a16:creationId xmlns:a16="http://schemas.microsoft.com/office/drawing/2014/main" id="{26A0ECA9-D694-4C17-AE3E-A84F4842B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00825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PATRICK DUFF  •  EXECUTIVE HOSPITALITY PORTFOLIO</a:t>
            </a:r>
          </a:p>
        </p:txBody>
      </p:sp>
      <p:sp>
        <p:nvSpPr>
          <p:cNvPr id="20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6930348-3AB3-48AE-98A2-D27D9B13B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600825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1" i="0">
                <a:solidFill>
                  <a:srgbClr val="65707C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65707C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2931064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B1F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kicker">
            <a:extLst xmlns:a="http://schemas.openxmlformats.org/drawingml/2006/main">
              <a:ext uri="{FF2B5EF4-FFF2-40B4-BE49-F238E27FC236}">
                <a16:creationId xmlns:a16="http://schemas.microsoft.com/office/drawing/2014/main" id="{CA41DE1E-B11B-434B-AD58-D1CDA3B51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200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INDEPENDENT VALIDATION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C70D864-0CCD-4943-9157-E73134E63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36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6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Trusted by leaders who saw the work up close</a:t>
            </a:r>
          </a:p>
        </p:txBody>
      </p:sp>
      <p:sp>
        <p:nvSpPr>
          <p:cNvPr id="3" name="rule-64-126">
            <a:extLst xmlns:a="http://schemas.openxmlformats.org/drawingml/2006/main">
              <a:ext uri="{FF2B5EF4-FFF2-40B4-BE49-F238E27FC236}">
                <a16:creationId xmlns:a16="http://schemas.microsoft.com/office/drawing/2014/main" id="{D98CD133-FC4A-46F5-B439-21B02E2C7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A4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quote-1">
            <a:extLst xmlns:a="http://schemas.openxmlformats.org/drawingml/2006/main">
              <a:ext uri="{FF2B5EF4-FFF2-40B4-BE49-F238E27FC236}">
                <a16:creationId xmlns:a16="http://schemas.microsoft.com/office/drawing/2014/main" id="{609A5A62-3560-4784-9A9B-908F61438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19250"/>
            <a:ext cx="723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100" b="0" i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“Patrick immediately made a significant impact on our operations.”</a:t>
            </a:r>
          </a:p>
        </p:txBody>
      </p:sp>
      <p:sp>
        <p:nvSpPr>
          <p:cNvPr id="5" name="quote-author-1">
            <a:extLst xmlns:a="http://schemas.openxmlformats.org/drawingml/2006/main">
              <a:ext uri="{FF2B5EF4-FFF2-40B4-BE49-F238E27FC236}">
                <a16:creationId xmlns:a16="http://schemas.microsoft.com/office/drawing/2014/main" id="{9A3D289F-1D5A-4807-BA80-46FD51CB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05050"/>
            <a:ext cx="723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IAIN McCORMACK  •  GENERAL MANAGER, VAKKARU MALDIVES</a:t>
            </a:r>
          </a:p>
        </p:txBody>
      </p:sp>
      <p:sp>
        <p:nvSpPr>
          <p:cNvPr id="6" name="rule-74-288">
            <a:extLst xmlns:a="http://schemas.openxmlformats.org/drawingml/2006/main">
              <a:ext uri="{FF2B5EF4-FFF2-40B4-BE49-F238E27FC236}">
                <a16:creationId xmlns:a16="http://schemas.microsoft.com/office/drawing/2014/main" id="{08D111B7-0DF1-4D60-A24F-CFA5CA4C0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43200"/>
            <a:ext cx="723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1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quote-2">
            <a:extLst xmlns:a="http://schemas.openxmlformats.org/drawingml/2006/main">
              <a:ext uri="{FF2B5EF4-FFF2-40B4-BE49-F238E27FC236}">
                <a16:creationId xmlns:a16="http://schemas.microsoft.com/office/drawing/2014/main" id="{F9C5F33C-1F80-4F2C-964A-FBA4D20CE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28950"/>
            <a:ext cx="723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100" b="0" i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“Patrick is a creative and focused leader who produced excellent results.”</a:t>
            </a:r>
          </a:p>
        </p:txBody>
      </p:sp>
      <p:sp>
        <p:nvSpPr>
          <p:cNvPr id="8" name="quote-author-2">
            <a:extLst xmlns:a="http://schemas.openxmlformats.org/drawingml/2006/main">
              <a:ext uri="{FF2B5EF4-FFF2-40B4-BE49-F238E27FC236}">
                <a16:creationId xmlns:a16="http://schemas.microsoft.com/office/drawing/2014/main" id="{93194913-E67E-4552-92E8-B47429616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14750"/>
            <a:ext cx="723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CARY M. GRAY  •  GENERAL MANAGER, W TAIPEI</a:t>
            </a:r>
          </a:p>
        </p:txBody>
      </p:sp>
      <p:sp>
        <p:nvSpPr>
          <p:cNvPr id="9" name="rule-74-436">
            <a:extLst xmlns:a="http://schemas.openxmlformats.org/drawingml/2006/main">
              <a:ext uri="{FF2B5EF4-FFF2-40B4-BE49-F238E27FC236}">
                <a16:creationId xmlns:a16="http://schemas.microsoft.com/office/drawing/2014/main" id="{6B38529D-AF46-48C8-A0E3-8E5B867C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152900"/>
            <a:ext cx="7239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1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quote-3">
            <a:extLst xmlns:a="http://schemas.openxmlformats.org/drawingml/2006/main">
              <a:ext uri="{FF2B5EF4-FFF2-40B4-BE49-F238E27FC236}">
                <a16:creationId xmlns:a16="http://schemas.microsoft.com/office/drawing/2014/main" id="{ADB8AFAA-FCCF-4E06-AC30-0E5BF3F70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38650"/>
            <a:ext cx="723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100" b="0" i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“His focus on quality, costs and motivating the team were terrific.”</a:t>
            </a:r>
          </a:p>
        </p:txBody>
      </p:sp>
      <p:sp>
        <p:nvSpPr>
          <p:cNvPr id="11" name="quote-author-3">
            <a:extLst xmlns:a="http://schemas.openxmlformats.org/drawingml/2006/main">
              <a:ext uri="{FF2B5EF4-FFF2-40B4-BE49-F238E27FC236}">
                <a16:creationId xmlns:a16="http://schemas.microsoft.com/office/drawing/2014/main" id="{8C93857E-A816-4C25-BF99-5645CE238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24450"/>
            <a:ext cx="723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1125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PHILIP M. BARNES  •  REGIONAL VICE PRESIDENT &amp; GENERAL MANAGER</a:t>
            </a:r>
          </a:p>
        </p:txBody>
      </p:sp>
      <p:pic>
        <p:nvPicPr>
          <p:cNvPr id="31" name="Picture 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72496d3c8143a9"/>
          <a:srcRect xmlns:a="http://schemas.openxmlformats.org/drawingml/2006/main" l="21000" t="3500" r="19800" b="365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20100" y="1619250"/>
            <a:ext cx="3162300" cy="3162300"/>
          </a:xfrm>
          <a:prstGeom xmlns:a="http://schemas.openxmlformats.org/drawingml/2006/main" prst="roundRect">
            <a:avLst/>
          </a:prstGeom>
        </p:spPr>
      </p:pic>
      <p:sp>
        <p:nvSpPr>
          <p:cNvPr id="13" name="close-value">
            <a:extLst xmlns:a="http://schemas.openxmlformats.org/drawingml/2006/main">
              <a:ext uri="{FF2B5EF4-FFF2-40B4-BE49-F238E27FC236}">
                <a16:creationId xmlns:a16="http://schemas.microsoft.com/office/drawing/2014/main" id="{C0DE2425-2075-48BA-99BA-19DCF413E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914900"/>
            <a:ext cx="31623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6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Commercial discipline.</a:t>
            </a:r>
          </a:p>
          <a:p xmlns:a="http://schemas.openxmlformats.org/drawingml/2006/main">
            <a:pPr algn="ctr">
              <a:buNone/>
              <a:defRPr sz="16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Visible leadership.</a:t>
            </a:r>
          </a:p>
          <a:p xmlns:a="http://schemas.openxmlformats.org/drawingml/2006/main">
            <a:pPr algn="ctr">
              <a:buNone/>
              <a:defRPr sz="16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Owner confidence.</a:t>
            </a:r>
          </a:p>
          <a:p xmlns:a="http://schemas.openxmlformats.org/drawingml/2006/main">
            <a:pPr algn="ctr">
              <a:buNone/>
              <a:defRPr sz="16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Stronger teams.</a:t>
            </a:r>
          </a:p>
        </p:txBody>
      </p:sp>
      <p:sp>
        <p:nvSpPr>
          <p:cNvPr id="14" name="close-contact">
            <a:extLst xmlns:a="http://schemas.openxmlformats.org/drawingml/2006/main">
              <a:ext uri="{FF2B5EF4-FFF2-40B4-BE49-F238E27FC236}">
                <a16:creationId xmlns:a16="http://schemas.microsoft.com/office/drawing/2014/main" id="{AFD387F0-1EEC-4AF2-8EA2-28405D142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115050"/>
            <a:ext cx="10877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ctr">
              <a:buNone/>
              <a:defRPr sz="1275" b="1" i="0">
                <a:solidFill>
                  <a:srgbClr val="E8E1D2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E8E1D2"/>
                </a:solidFill>
                <a:latin typeface="Aptos"/>
                <a:ea typeface="Aptos"/>
                <a:cs typeface="Aptos"/>
              </a:rPr>
              <a:t>Phuket, Thailand  •  +66 94 807 3223  •  patrickduff@outlook.co.th  •  linkedin.com/in/Patrick-duff-5182012</a:t>
            </a:r>
          </a:p>
        </p:txBody>
      </p:sp>
      <p:sp>
        <p:nvSpPr>
          <p:cNvPr id="15" name="rule-64-686">
            <a:extLst xmlns:a="http://schemas.openxmlformats.org/drawingml/2006/main">
              <a:ext uri="{FF2B5EF4-FFF2-40B4-BE49-F238E27FC236}">
                <a16:creationId xmlns:a16="http://schemas.microsoft.com/office/drawing/2014/main" id="{287BB4A8-427D-432D-BBCC-6C32B2EDC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A4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footer-name">
            <a:extLst xmlns:a="http://schemas.openxmlformats.org/drawingml/2006/main">
              <a:ext uri="{FF2B5EF4-FFF2-40B4-BE49-F238E27FC236}">
                <a16:creationId xmlns:a16="http://schemas.microsoft.com/office/drawing/2014/main" id="{E6161E84-A416-4061-BB8C-F4FFFEB74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00825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buNone/>
              <a:defRPr sz="900" b="0" i="0">
                <a:solidFill>
                  <a:srgbClr val="E8E1D2"/>
                </a:solidFill>
                <a:latin typeface="Aptos"/>
                <a:ea typeface="Aptos"/>
                <a:cs typeface="Aptos"/>
              </a:defRPr>
            </a:pPr>
            <a:r>
              <a:rPr sz="900" b="0" i="0">
                <a:solidFill>
                  <a:srgbClr val="E8E1D2"/>
                </a:solidFill>
                <a:latin typeface="Aptos"/>
                <a:ea typeface="Aptos"/>
                <a:cs typeface="Aptos"/>
              </a:rPr>
              <a:t>PATRICK DUFF  •  EXECUTIVE HOSPITALITY PORTFOLIO</a:t>
            </a:r>
          </a:p>
        </p:txBody>
      </p:sp>
      <p:sp>
        <p:nvSpPr>
          <p:cNvPr id="17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257E5FA-FF36-49F2-B14A-3CF44F4F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600825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buNone/>
              <a:defRPr sz="900" b="1" i="0">
                <a:solidFill>
                  <a:srgbClr val="C5A463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C5A463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627472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2026-09-27T09:24:05.6160000Z</dcterms:created>
  <dcterms:modified xsi:type="dcterms:W3CDTF">2026-09-27T09:24:05.6160000Z</dcterms:modified>
</coreProperties>
</file>