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4" r:id="rId5"/>
    <p:sldId id="280" r:id="rId6"/>
    <p:sldId id="281" r:id="rId7"/>
    <p:sldId id="278" r:id="rId8"/>
    <p:sldId id="288" r:id="rId9"/>
    <p:sldId id="272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Schwendner" initials="HS" lastIdx="3" clrIdx="0">
    <p:extLst>
      <p:ext uri="{19B8F6BF-5375-455C-9EA6-DF929625EA0E}">
        <p15:presenceInfo xmlns:p15="http://schemas.microsoft.com/office/powerpoint/2012/main" userId="S::hschwendner@sfglife.com::74cb8af6-f147-47b0-9ba2-680d28be00cf" providerId="AD"/>
      </p:ext>
    </p:extLst>
  </p:cmAuthor>
  <p:cmAuthor id="2" name="Elizabeth Garifo" initials="EG" lastIdx="1" clrIdx="1">
    <p:extLst>
      <p:ext uri="{19B8F6BF-5375-455C-9EA6-DF929625EA0E}">
        <p15:presenceInfo xmlns:p15="http://schemas.microsoft.com/office/powerpoint/2012/main" userId="S::egarifo@sfglife.com::a95f6022-1c3a-4258-b427-8f7bc2e80f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424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ECA46E-255C-451C-BB2F-25BD50DED00F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503601C-16F5-4E6E-8756-DBCBA538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3601C-16F5-4E6E-8756-DBCBA538A5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909E81-18D0-41AE-B36D-76E3941E0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1" y="4725081"/>
            <a:ext cx="4713288" cy="3374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399986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8195-B3B3-498D-A23A-E39AF00E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BD2A7-B3CC-41F7-A0C8-880BE15A1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BF018-22FF-4CDC-859E-0A7D0D5E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6B224-91B2-4E7F-853B-A1E13953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7E8C8-1C84-43BD-AE60-A5FD0FC9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5AF94-7388-4F60-850A-4953C03E2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51091-B7E7-493D-AEDB-FABEFD6AF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9D5A5-626E-480B-8767-A96E9276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AB6B4-8CD6-4415-9514-7EAD3200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3F862-6F6E-4077-B17B-213E6731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8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22F3-9A53-4558-A206-761BBF2E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62B47-70B9-4571-8281-18FB34B44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867C7-0C4E-4FD2-B698-497FE786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CB78-B4F6-483D-BFEC-59F701D0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E33A4-87CA-441B-BC41-24ED8F7B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7B53-B857-407D-BFB0-5A7F3164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5D2E-A9EE-48E7-85A0-89461844A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43FE4-7F53-441A-84AD-9A96EB6B3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8CC5D-7BEE-4D8A-A661-D11BB296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4C442-F390-4B47-A605-AFE1B25F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8B760-6919-4234-A302-1D397D9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459-AA63-465A-9C7C-7F9B8C82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2FED6-D832-4617-A859-293D4C5B6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F6FD3-D6D6-479B-B42C-F8DC441D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5A1A4-A73E-4B83-B33F-2F4EF2DA4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19C07-CA53-40B6-9B8C-67B25DD93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A8A92-577F-4608-BEDF-E0181D8E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C1832-0A83-4151-91CB-36B47396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2493C-41BD-4290-AE34-315E5FF0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15DC-124D-4018-AB6D-312B60C4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FF102-37D8-4DE7-B410-38B76A17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0B836-A623-4766-A91C-A26F50AE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B3FA0-DF3C-4267-B615-C0680801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09979-2DF8-4251-84E0-CC58A0FA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E070D-734C-4575-A645-ECE37388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E0575-4949-4FCA-A9D9-2BAC9E8D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3CA7-C091-4695-A792-4C3AD50F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3A45-62F4-4FB6-9ED8-BE0D423F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67FA-1258-4E7A-A07B-E8795AD84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29B7-7ECE-41D3-A06E-12A35B61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1B8E6-5156-40C1-8374-95C52ACF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5559C-8836-4D58-8A0B-B223D47C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B893-7EEF-419E-87FD-B191A848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EEBFD-D84F-436F-9E5F-DE74EE1A3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0E99D-BD25-46DF-BE10-EDF2A36A3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A87B5-A5B8-4218-92E3-864732F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75976-7B25-4D15-9EFB-4B97B8AE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9F12A-C56F-4576-9D9A-DEEC9F08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9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FE443-D772-4B9C-998B-D7A9AA3B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9058A-723C-4652-BC10-ABB24E83B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Text</a:t>
            </a:r>
          </a:p>
          <a:p>
            <a:pPr lv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9D078-45B8-457F-8F3A-CCB4C876F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DE2A-439D-4B02-88B1-87B0234C3E3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0C7C-906D-4312-95CA-C6F5F050E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E3BC9-6CA9-446A-A2B0-0753D8EA6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6A84-CC07-4E3B-80F7-AE6A41D6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792F362C-F124-48CD-A98C-B675D9E6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13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DEA801-C71E-4CCF-9412-2D5D2831E766}"/>
              </a:ext>
            </a:extLst>
          </p:cNvPr>
          <p:cNvSpPr txBox="1"/>
          <p:nvPr/>
        </p:nvSpPr>
        <p:spPr>
          <a:xfrm>
            <a:off x="646409" y="1263112"/>
            <a:ext cx="9895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Mortgage Protection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BE5D6-2135-4BCB-BC7B-E92D891D2564}"/>
              </a:ext>
            </a:extLst>
          </p:cNvPr>
          <p:cNvSpPr/>
          <p:nvPr/>
        </p:nvSpPr>
        <p:spPr>
          <a:xfrm>
            <a:off x="716151" y="2025784"/>
            <a:ext cx="1174318" cy="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3A7335-3D52-496A-B7B4-4447D6584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1985" y="3878742"/>
            <a:ext cx="3004840" cy="2293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54CC49-D2EA-9707-8941-932D87F0EA6E}"/>
              </a:ext>
            </a:extLst>
          </p:cNvPr>
          <p:cNvSpPr txBox="1"/>
          <p:nvPr/>
        </p:nvSpPr>
        <p:spPr>
          <a:xfrm>
            <a:off x="716151" y="2349244"/>
            <a:ext cx="726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Affordable insurance that provides financial security for your home and family should tragedy strike.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Your Most Valuable Asset: Your Income &amp; Your Home</a:t>
            </a:r>
            <a:endParaRPr lang="en-US" sz="1100" dirty="0"/>
          </a:p>
          <a:p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DBAE319-4774-08CB-0334-02B194B1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3" y="3624742"/>
            <a:ext cx="4566029" cy="27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C61010-0077-15F4-D82D-BD91728A12AE}"/>
              </a:ext>
            </a:extLst>
          </p:cNvPr>
          <p:cNvSpPr txBox="1"/>
          <p:nvPr/>
        </p:nvSpPr>
        <p:spPr>
          <a:xfrm>
            <a:off x="4791456" y="3549573"/>
            <a:ext cx="441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63%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 of families with children are dependent on two incomes.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265E6-D4FA-70B6-C997-EE0C755323D9}"/>
              </a:ext>
            </a:extLst>
          </p:cNvPr>
          <p:cNvSpPr txBox="1"/>
          <p:nvPr/>
        </p:nvSpPr>
        <p:spPr>
          <a:xfrm>
            <a:off x="4928616" y="4472903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Provides a death benefit to pay off your mortgage in the event of your death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Achieves peace of mind for your home and family</a:t>
            </a:r>
          </a:p>
        </p:txBody>
      </p:sp>
      <p:pic>
        <p:nvPicPr>
          <p:cNvPr id="3" name="Picture 2" descr="A logo with gold letters&#10;&#10;Description automatically generated with medium confidence">
            <a:extLst>
              <a:ext uri="{FF2B5EF4-FFF2-40B4-BE49-F238E27FC236}">
                <a16:creationId xmlns:a16="http://schemas.microsoft.com/office/drawing/2014/main" id="{27539622-94BC-D2DF-7516-33D7F737C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38" y="243"/>
            <a:ext cx="1984248" cy="11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9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9C74F1B-46D6-46A3-85AA-76A26194D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18288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159DB-D9ED-43FC-BA4A-560CB57DAD5F}"/>
              </a:ext>
            </a:extLst>
          </p:cNvPr>
          <p:cNvSpPr/>
          <p:nvPr/>
        </p:nvSpPr>
        <p:spPr>
          <a:xfrm>
            <a:off x="576195" y="273384"/>
            <a:ext cx="1088218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My Role + Purpose</a:t>
            </a:r>
          </a:p>
          <a:p>
            <a:endParaRPr lang="en-US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04873-345A-4B44-A44D-4CF292334A30}"/>
              </a:ext>
            </a:extLst>
          </p:cNvPr>
          <p:cNvSpPr/>
          <p:nvPr/>
        </p:nvSpPr>
        <p:spPr>
          <a:xfrm>
            <a:off x="653743" y="1658870"/>
            <a:ext cx="32203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Role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multi state licensed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broker. I represent 40+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carriers. Each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is tailored to different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people and their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situations just like you and your specific needs.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E9CE6-5588-466E-9437-1C692A1AADED}"/>
              </a:ext>
            </a:extLst>
          </p:cNvPr>
          <p:cNvSpPr/>
          <p:nvPr/>
        </p:nvSpPr>
        <p:spPr>
          <a:xfrm>
            <a:off x="4527856" y="1658870"/>
            <a:ext cx="322037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Expertise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navigate through the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options and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it down to the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best one(s) for you,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your needs and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budget. I’ve already shopped the best options for you guys, so the hard part is already over. I ran several options with several carriers and found these to be best fit.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5997F6-94AE-4A7C-B77E-9BF1C1137170}"/>
              </a:ext>
            </a:extLst>
          </p:cNvPr>
          <p:cNvSpPr/>
          <p:nvPr/>
        </p:nvSpPr>
        <p:spPr>
          <a:xfrm>
            <a:off x="8582748" y="1658870"/>
            <a:ext cx="2875630" cy="412420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4CBEFA"/>
                </a:solidFill>
                <a:latin typeface="Arial"/>
                <a:cs typeface="Arial"/>
              </a:rPr>
              <a:t>My Purpose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To help you understand the program and your coverage. I will also log you into and bring you into my computer so we can do an e-application together to get you enrolled.</a:t>
            </a: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So, we can protect your family right away.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E41D1-4595-4658-93E7-CC72912726F3}"/>
              </a:ext>
            </a:extLst>
          </p:cNvPr>
          <p:cNvSpPr/>
          <p:nvPr/>
        </p:nvSpPr>
        <p:spPr>
          <a:xfrm>
            <a:off x="733622" y="2244112"/>
            <a:ext cx="485578" cy="60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AD465-F20F-421F-91AE-1B2960B2C5A2}"/>
              </a:ext>
            </a:extLst>
          </p:cNvPr>
          <p:cNvSpPr/>
          <p:nvPr/>
        </p:nvSpPr>
        <p:spPr>
          <a:xfrm>
            <a:off x="4619822" y="2244112"/>
            <a:ext cx="485578" cy="60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EC783-2ECF-4485-BB14-8BD6B2E4E939}"/>
              </a:ext>
            </a:extLst>
          </p:cNvPr>
          <p:cNvSpPr/>
          <p:nvPr/>
        </p:nvSpPr>
        <p:spPr>
          <a:xfrm>
            <a:off x="8696522" y="2231412"/>
            <a:ext cx="485578" cy="60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B32AB-E399-4DE6-9DDA-EDF2BA8F968D}"/>
              </a:ext>
            </a:extLst>
          </p:cNvPr>
          <p:cNvSpPr/>
          <p:nvPr/>
        </p:nvSpPr>
        <p:spPr>
          <a:xfrm>
            <a:off x="690154" y="1040376"/>
            <a:ext cx="934645" cy="128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gold letters&#10;&#10;Description automatically generated with medium confidence">
            <a:extLst>
              <a:ext uri="{FF2B5EF4-FFF2-40B4-BE49-F238E27FC236}">
                <a16:creationId xmlns:a16="http://schemas.microsoft.com/office/drawing/2014/main" id="{1DC583E6-61D9-4CBE-F0FB-B3DBD8A2C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87" y="5783076"/>
            <a:ext cx="1364953" cy="12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3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99ABD5D-47B0-4242-BB6C-C2F2A232B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304" y="-1047738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6019BE-C28C-481D-934E-4D9DDDAF56E4}"/>
              </a:ext>
            </a:extLst>
          </p:cNvPr>
          <p:cNvSpPr/>
          <p:nvPr/>
        </p:nvSpPr>
        <p:spPr>
          <a:xfrm>
            <a:off x="690154" y="1586612"/>
            <a:ext cx="3062940" cy="32932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Amount $320,000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Value $410,000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$90k equity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Length of Mortgage?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30 years 26 years left</a:t>
            </a:r>
            <a:endParaRPr lang="en-US" dirty="0">
              <a:cs typeface="Calibri" panose="020F0502020204030204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Payment? $1491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A59D4-217B-462F-A639-8447E2E975E3}"/>
              </a:ext>
            </a:extLst>
          </p:cNvPr>
          <p:cNvSpPr/>
          <p:nvPr/>
        </p:nvSpPr>
        <p:spPr>
          <a:xfrm>
            <a:off x="4057542" y="1444918"/>
            <a:ext cx="3753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 Medications? High blood pressure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Smoker – no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&amp; Weight? 5’4” 104lbs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Medical: Good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B451F-4E27-4723-866E-634168E5FF13}"/>
              </a:ext>
            </a:extLst>
          </p:cNvPr>
          <p:cNvSpPr/>
          <p:nvPr/>
        </p:nvSpPr>
        <p:spPr>
          <a:xfrm>
            <a:off x="8203071" y="1586612"/>
            <a:ext cx="27177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wife &amp; kids would be able to stay in the home in the event something happened to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 they would have the finances to maintain their lifestyle without your income if you passed away.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4EE944-EE68-476E-B67B-9E79079A346F}"/>
              </a:ext>
            </a:extLst>
          </p:cNvPr>
          <p:cNvSpPr/>
          <p:nvPr/>
        </p:nvSpPr>
        <p:spPr>
          <a:xfrm>
            <a:off x="576195" y="273384"/>
            <a:ext cx="10882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Arial Black" panose="020B0A04020102020204" pitchFamily="34" charset="0"/>
              </a:rPr>
              <a:t>Verifying Information</a:t>
            </a:r>
            <a:endParaRPr lang="en-US" sz="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D63043-EEC1-44D9-9EB9-65BF2F226535}"/>
              </a:ext>
            </a:extLst>
          </p:cNvPr>
          <p:cNvSpPr/>
          <p:nvPr/>
        </p:nvSpPr>
        <p:spPr>
          <a:xfrm>
            <a:off x="690154" y="1040376"/>
            <a:ext cx="934645" cy="128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47C253-4A1D-476A-BD80-AB62CC4955EA}"/>
              </a:ext>
            </a:extLst>
          </p:cNvPr>
          <p:cNvSpPr/>
          <p:nvPr/>
        </p:nvSpPr>
        <p:spPr>
          <a:xfrm>
            <a:off x="781247" y="2157661"/>
            <a:ext cx="485578" cy="60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ADE18-ADB3-4C14-BBBA-A2DE8EB05C53}"/>
              </a:ext>
            </a:extLst>
          </p:cNvPr>
          <p:cNvSpPr/>
          <p:nvPr/>
        </p:nvSpPr>
        <p:spPr>
          <a:xfrm>
            <a:off x="4219772" y="2132368"/>
            <a:ext cx="485578" cy="60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79A66-190C-4BDE-97A0-8C9E43DE3CAC}"/>
              </a:ext>
            </a:extLst>
          </p:cNvPr>
          <p:cNvSpPr/>
          <p:nvPr/>
        </p:nvSpPr>
        <p:spPr>
          <a:xfrm>
            <a:off x="8315522" y="2119561"/>
            <a:ext cx="485578" cy="60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gold letters&#10;&#10;Description automatically generated with medium confidence">
            <a:extLst>
              <a:ext uri="{FF2B5EF4-FFF2-40B4-BE49-F238E27FC236}">
                <a16:creationId xmlns:a16="http://schemas.microsoft.com/office/drawing/2014/main" id="{4D0C7020-3BC4-A828-F91D-8131B536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34" y="5271388"/>
            <a:ext cx="1682588" cy="15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39AE42-6DAC-4CFD-AB2F-A63A9BC11229}"/>
              </a:ext>
            </a:extLst>
          </p:cNvPr>
          <p:cNvSpPr/>
          <p:nvPr/>
        </p:nvSpPr>
        <p:spPr>
          <a:xfrm>
            <a:off x="3487650" y="1565488"/>
            <a:ext cx="76771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n-US" sz="2000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families are in jeopardy of losing their home </a:t>
            </a:r>
            <a:br>
              <a:rPr lang="en-US" sz="2000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breadwinner passes</a:t>
            </a:r>
            <a:r>
              <a:rPr lang="en-US" dirty="0">
                <a:solidFill>
                  <a:srgbClr val="4CBEFA"/>
                </a:solidFill>
                <a:latin typeface="Montserrat-Medium"/>
              </a:rPr>
              <a:t>. We’re going to make sure you’re not one of those families after tonight.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ABE2DC-BA5C-40CC-9DE6-347690DCF476}"/>
              </a:ext>
            </a:extLst>
          </p:cNvPr>
          <p:cNvSpPr/>
          <p:nvPr/>
        </p:nvSpPr>
        <p:spPr>
          <a:xfrm>
            <a:off x="3337560" y="2844986"/>
            <a:ext cx="2380023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difficult would it be for Beth to pay the mortgage and other household bills if you passed away?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857AA-346C-41ED-97BC-E2CD28D43649}"/>
              </a:ext>
            </a:extLst>
          </p:cNvPr>
          <p:cNvSpPr/>
          <p:nvPr/>
        </p:nvSpPr>
        <p:spPr>
          <a:xfrm>
            <a:off x="5717583" y="2844987"/>
            <a:ext cx="2770330" cy="186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would you be able to keep the mortgage and bills paid before things got critical financially?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5D1D4-E09A-4329-B37B-577D257C07C2}"/>
              </a:ext>
            </a:extLst>
          </p:cNvPr>
          <p:cNvSpPr/>
          <p:nvPr/>
        </p:nvSpPr>
        <p:spPr>
          <a:xfrm>
            <a:off x="8487913" y="2763044"/>
            <a:ext cx="3399287" cy="402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one of them want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stay in your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or sell it?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wanted to stay in the home if you passed away, could they afford to stay?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want to sell, can they afford the payments while the house is on the market to get full value of the home?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8D847B-F83C-4C30-BB08-7D13CD5A0467}"/>
              </a:ext>
            </a:extLst>
          </p:cNvPr>
          <p:cNvSpPr/>
          <p:nvPr/>
        </p:nvSpPr>
        <p:spPr>
          <a:xfrm>
            <a:off x="594360" y="301285"/>
            <a:ext cx="1025305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Arial Black" panose="020B0A04020102020204" pitchFamily="34" charset="0"/>
              </a:rPr>
              <a:t>Understanding Your Concerns</a:t>
            </a:r>
            <a:endParaRPr lang="en-US" sz="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EC612F-8FB3-4269-B100-230A177BE1B4}"/>
              </a:ext>
            </a:extLst>
          </p:cNvPr>
          <p:cNvSpPr/>
          <p:nvPr/>
        </p:nvSpPr>
        <p:spPr>
          <a:xfrm>
            <a:off x="3468369" y="1242228"/>
            <a:ext cx="7166103" cy="213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717290E-E95C-43FD-B7D2-8E9AC0CE3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836" y="2763044"/>
            <a:ext cx="1991758" cy="1331912"/>
          </a:xfrm>
          <a:prstGeom prst="rect">
            <a:avLst/>
          </a:prstGeom>
        </p:spPr>
      </p:pic>
      <p:pic>
        <p:nvPicPr>
          <p:cNvPr id="4" name="Picture 3" descr="A logo with gold letters&#10;&#10;Description automatically generated with medium confidence">
            <a:extLst>
              <a:ext uri="{FF2B5EF4-FFF2-40B4-BE49-F238E27FC236}">
                <a16:creationId xmlns:a16="http://schemas.microsoft.com/office/drawing/2014/main" id="{744B1AB7-4324-D2B6-0326-C7C07EA77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" y="4346930"/>
            <a:ext cx="2589512" cy="24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AF7FC3A-3A64-4657-AB12-4C4294A42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6188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0B91AC-9330-4E12-81CF-D513562B4D65}"/>
              </a:ext>
            </a:extLst>
          </p:cNvPr>
          <p:cNvSpPr/>
          <p:nvPr/>
        </p:nvSpPr>
        <p:spPr>
          <a:xfrm>
            <a:off x="266700" y="1246494"/>
            <a:ext cx="2767641" cy="20318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gets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coverage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family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and fits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budget?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1F9DF-226B-42B2-9A00-AD9B4DEFA8AE}"/>
              </a:ext>
            </a:extLst>
          </p:cNvPr>
          <p:cNvSpPr/>
          <p:nvPr/>
        </p:nvSpPr>
        <p:spPr>
          <a:xfrm>
            <a:off x="4178784" y="1005974"/>
            <a:ext cx="660005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1 Full Pay off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$320k whole life with $300k accidental death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$620k in protection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$362 a month to cover both of you</a:t>
            </a:r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$180k Level Term paired with $200k accidental death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$380k on both of you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$180 a month</a:t>
            </a:r>
          </a:p>
          <a:p>
            <a:endParaRPr lang="en-US" sz="16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3 Critical Period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$75k Level Term to make sure the first 2 years of the mortgage would be paid up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$75k on both of you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$95 a month</a:t>
            </a: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rgbClr val="4CBE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4C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4 Full Payoff accidental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$300k accidental death coverage with Mutual Of Omaha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$57.41 a month</a:t>
            </a:r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01C92E-C06D-4EAB-A2A5-D8E615957D09}"/>
              </a:ext>
            </a:extLst>
          </p:cNvPr>
          <p:cNvSpPr/>
          <p:nvPr/>
        </p:nvSpPr>
        <p:spPr>
          <a:xfrm>
            <a:off x="4261809" y="763430"/>
            <a:ext cx="934645" cy="128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9650A-5136-4FCC-8283-66D6836987D3}"/>
              </a:ext>
            </a:extLst>
          </p:cNvPr>
          <p:cNvSpPr txBox="1"/>
          <p:nvPr/>
        </p:nvSpPr>
        <p:spPr>
          <a:xfrm>
            <a:off x="6183075" y="394098"/>
            <a:ext cx="448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Selecting Your Plan</a:t>
            </a:r>
          </a:p>
        </p:txBody>
      </p:sp>
      <p:pic>
        <p:nvPicPr>
          <p:cNvPr id="6" name="Picture 5" descr="A logo with gold letters&#10;&#10;Description automatically generated with medium confidence">
            <a:extLst>
              <a:ext uri="{FF2B5EF4-FFF2-40B4-BE49-F238E27FC236}">
                <a16:creationId xmlns:a16="http://schemas.microsoft.com/office/drawing/2014/main" id="{7BB488F5-1889-A002-47C3-BB91007BB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39" y="5477280"/>
            <a:ext cx="1595628" cy="1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4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EE85EB0D-4225-45AA-B861-CEC02739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83F949-4918-4606-92D5-8289A3235BDA}"/>
              </a:ext>
            </a:extLst>
          </p:cNvPr>
          <p:cNvSpPr/>
          <p:nvPr/>
        </p:nvSpPr>
        <p:spPr>
          <a:xfrm>
            <a:off x="286945" y="2055813"/>
            <a:ext cx="2767641" cy="13255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complete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online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8D152-FABF-4358-8EA5-71BA5D8389BE}"/>
              </a:ext>
            </a:extLst>
          </p:cNvPr>
          <p:cNvSpPr/>
          <p:nvPr/>
        </p:nvSpPr>
        <p:spPr>
          <a:xfrm>
            <a:off x="4178784" y="1452981"/>
            <a:ext cx="7415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0000"/>
                </a:solidFill>
                <a:latin typeface="Arial Black" panose="020B0A04020102020204" pitchFamily="34" charset="0"/>
              </a:rPr>
              <a:t>Online Application</a:t>
            </a:r>
            <a:endParaRPr lang="en-US" sz="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53FD5-6544-4625-830A-2BBC4511602D}"/>
              </a:ext>
            </a:extLst>
          </p:cNvPr>
          <p:cNvSpPr/>
          <p:nvPr/>
        </p:nvSpPr>
        <p:spPr>
          <a:xfrm>
            <a:off x="4280281" y="2219973"/>
            <a:ext cx="934645" cy="128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30E6-7D40-4625-9735-7A8EF99CBA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78783" y="2793206"/>
            <a:ext cx="6315045" cy="2185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coverage doesn’t begin until I enroll you so I will help you fill out </a:t>
            </a:r>
            <a:r>
              <a:rPr lang="en-US" sz="2000" dirty="0"/>
              <a:t>the online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next. Which one of you would like to go first?</a:t>
            </a:r>
          </a:p>
        </p:txBody>
      </p:sp>
      <p:pic>
        <p:nvPicPr>
          <p:cNvPr id="4" name="Picture 3" descr="A logo with gold letters&#10;&#10;Description automatically generated with medium confidence">
            <a:extLst>
              <a:ext uri="{FF2B5EF4-FFF2-40B4-BE49-F238E27FC236}">
                <a16:creationId xmlns:a16="http://schemas.microsoft.com/office/drawing/2014/main" id="{5D2B10D2-5973-140C-ADD7-4363E5D6B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8" y="5331866"/>
            <a:ext cx="1540874" cy="14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4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G Theme">
      <a:dk1>
        <a:srgbClr val="424242"/>
      </a:dk1>
      <a:lt1>
        <a:srgbClr val="FFFFFF"/>
      </a:lt1>
      <a:dk2>
        <a:srgbClr val="424242"/>
      </a:dk2>
      <a:lt2>
        <a:srgbClr val="FFFFFF"/>
      </a:lt2>
      <a:accent1>
        <a:srgbClr val="4CBDF9"/>
      </a:accent1>
      <a:accent2>
        <a:srgbClr val="595959"/>
      </a:accent2>
      <a:accent3>
        <a:srgbClr val="4CBDF9"/>
      </a:accent3>
      <a:accent4>
        <a:srgbClr val="6ECF93"/>
      </a:accent4>
      <a:accent5>
        <a:srgbClr val="595959"/>
      </a:accent5>
      <a:accent6>
        <a:srgbClr val="D8D8D8"/>
      </a:accent6>
      <a:hlink>
        <a:srgbClr val="4CBDF9"/>
      </a:hlink>
      <a:folHlink>
        <a:srgbClr val="6ECF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5CFC79A594C46B43DF7A9B64E9EF5" ma:contentTypeVersion="18" ma:contentTypeDescription="Create a new document." ma:contentTypeScope="" ma:versionID="7d260687be13824dcb7b31e74dbc2fb9">
  <xsd:schema xmlns:xsd="http://www.w3.org/2001/XMLSchema" xmlns:xs="http://www.w3.org/2001/XMLSchema" xmlns:p="http://schemas.microsoft.com/office/2006/metadata/properties" xmlns:ns2="633ea2cc-5e1d-48b3-ab53-3f81930c86f4" xmlns:ns3="85011aa9-176b-461a-aa0c-b1b79382bdd9" targetNamespace="http://schemas.microsoft.com/office/2006/metadata/properties" ma:root="true" ma:fieldsID="31dd5a8907055b777bfd1b1d48532b7e" ns2:_="" ns3:_="">
    <xsd:import namespace="633ea2cc-5e1d-48b3-ab53-3f81930c86f4"/>
    <xsd:import namespace="85011aa9-176b-461a-aa0c-b1b79382bdd9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udience" minOccurs="0"/>
                <xsd:element ref="ns2:Product" minOccurs="0"/>
                <xsd:element ref="ns2:Medium" minOccurs="0"/>
                <xsd:element ref="ns3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ea2cc-5e1d-48b3-ab53-3f81930c86f4" elementFormDefault="qualified">
    <xsd:import namespace="http://schemas.microsoft.com/office/2006/documentManagement/types"/>
    <xsd:import namespace="http://schemas.microsoft.com/office/infopath/2007/PartnerControls"/>
    <xsd:element name="Description0" ma:index="1" nillable="true" ma:displayName="Description" ma:internalName="Description0">
      <xsd:simpleType>
        <xsd:restriction base="dms:Text">
          <xsd:maxLength value="255"/>
        </xsd:restriction>
      </xsd:simpleType>
    </xsd:element>
    <xsd:element name="Audience" ma:index="2" nillable="true" ma:displayName="Audience" ma:internalName="Audience">
      <xsd:simpleType>
        <xsd:union memberTypes="dms:Text">
          <xsd:simpleType>
            <xsd:restriction base="dms:Choice">
              <xsd:enumeration value="Agent"/>
              <xsd:enumeration value="Corporate"/>
              <xsd:enumeration value="Consumer"/>
              <xsd:enumeration value="Native"/>
            </xsd:restriction>
          </xsd:simpleType>
        </xsd:union>
      </xsd:simpleType>
    </xsd:element>
    <xsd:element name="Product" ma:index="3" nillable="true" ma:displayName="Product" ma:internalName="Product">
      <xsd:simpleType>
        <xsd:union memberTypes="dms:Text">
          <xsd:simpleType>
            <xsd:restriction base="dms:Choice">
              <xsd:enumeration value="Mortgage Protection"/>
              <xsd:enumeration value="Life Insurance"/>
              <xsd:enumeration value="Final Expense"/>
              <xsd:enumeration value="Disability"/>
              <xsd:enumeration value="Critical Illness"/>
              <xsd:enumeration value="Retirement"/>
              <xsd:enumeration value="SmartStart"/>
              <xsd:enumeration value="Co-branded"/>
              <xsd:enumeration value="Recruiting"/>
              <xsd:enumeration value="Thrive"/>
              <xsd:enumeration value="Branding/General"/>
            </xsd:restriction>
          </xsd:simpleType>
        </xsd:union>
      </xsd:simpleType>
    </xsd:element>
    <xsd:element name="Medium" ma:index="4" nillable="true" ma:displayName="Medium" ma:internalName="Medium">
      <xsd:simpleType>
        <xsd:union memberTypes="dms:Text">
          <xsd:simpleType>
            <xsd:restriction base="dms:Choice">
              <xsd:enumeration value="Email"/>
              <xsd:enumeration value="Direct Mail"/>
              <xsd:enumeration value="Collateral"/>
              <xsd:enumeration value="Print Ad"/>
              <xsd:enumeration value="Flyer"/>
              <xsd:enumeration value="Online Display Ad"/>
              <xsd:enumeration value="Social Media Asset"/>
              <xsd:enumeration value="Presentation"/>
              <xsd:enumeration value="Native"/>
            </xsd:restriction>
          </xsd:simpleType>
        </xsd:union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11aa9-176b-461a-aa0c-b1b79382bd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um xmlns="633ea2cc-5e1d-48b3-ab53-3f81930c86f4" xsi:nil="true"/>
    <Description0 xmlns="633ea2cc-5e1d-48b3-ab53-3f81930c86f4" xsi:nil="true"/>
    <Product xmlns="633ea2cc-5e1d-48b3-ab53-3f81930c86f4" xsi:nil="true"/>
    <Audience xmlns="633ea2cc-5e1d-48b3-ab53-3f81930c86f4" xsi:nil="true"/>
  </documentManagement>
</p:properties>
</file>

<file path=customXml/itemProps1.xml><?xml version="1.0" encoding="utf-8"?>
<ds:datastoreItem xmlns:ds="http://schemas.openxmlformats.org/officeDocument/2006/customXml" ds:itemID="{B52BA48D-E220-46E0-A36E-95EC5A4D96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25B346-F852-4630-A822-9B81D73542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3ea2cc-5e1d-48b3-ab53-3f81930c86f4"/>
    <ds:schemaRef ds:uri="85011aa9-176b-461a-aa0c-b1b79382b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283072-923D-4D24-BB44-AD660A78C08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85011aa9-176b-461a-aa0c-b1b79382bdd9"/>
    <ds:schemaRef ds:uri="633ea2cc-5e1d-48b3-ab53-3f81930c86f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608</Words>
  <Application>Microsoft Office PowerPoint</Application>
  <PresentationFormat>Widescreen</PresentationFormat>
  <Paragraphs>85</Paragraphs>
  <Slides>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Montserrat</vt:lpstr>
      <vt:lpstr>Montserrat-Medium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Garifo</dc:creator>
  <cp:lastModifiedBy>Misty Cintron</cp:lastModifiedBy>
  <cp:revision>21</cp:revision>
  <cp:lastPrinted>2021-04-12T23:41:34Z</cp:lastPrinted>
  <dcterms:created xsi:type="dcterms:W3CDTF">2020-03-17T18:10:53Z</dcterms:created>
  <dcterms:modified xsi:type="dcterms:W3CDTF">2024-09-29T16:07:12Z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0x01010055B5CFC79A594C46B43DF7A9B64E9EF5</vt:lpwstr>
  </property>
</Properties>
</file>