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8" r:id="rId3"/>
    <p:sldId id="282" r:id="rId4"/>
    <p:sldId id="272" r:id="rId5"/>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56"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ty Cintron" userId="0f5baf739866436d" providerId="LiveId" clId="{9464F36F-1878-4CFC-9A62-775909DDB9F0}"/>
    <pc:docChg chg="custSel modSld sldOrd">
      <pc:chgData name="Misty Cintron" userId="0f5baf739866436d" providerId="LiveId" clId="{9464F36F-1878-4CFC-9A62-775909DDB9F0}" dt="2021-04-18T23:39:09.756" v="2996" actId="6549"/>
      <pc:docMkLst>
        <pc:docMk/>
      </pc:docMkLst>
      <pc:sldChg chg="ord">
        <pc:chgData name="Misty Cintron" userId="0f5baf739866436d" providerId="LiveId" clId="{9464F36F-1878-4CFC-9A62-775909DDB9F0}" dt="2021-04-18T21:49:52.609" v="1"/>
        <pc:sldMkLst>
          <pc:docMk/>
          <pc:sldMk cId="3123051542" sldId="256"/>
        </pc:sldMkLst>
      </pc:sldChg>
      <pc:sldChg chg="modSp mod">
        <pc:chgData name="Misty Cintron" userId="0f5baf739866436d" providerId="LiveId" clId="{9464F36F-1878-4CFC-9A62-775909DDB9F0}" dt="2021-04-18T21:57:20.382" v="803" actId="20577"/>
        <pc:sldMkLst>
          <pc:docMk/>
          <pc:sldMk cId="1000804266" sldId="281"/>
        </pc:sldMkLst>
        <pc:spChg chg="mod">
          <ac:chgData name="Misty Cintron" userId="0f5baf739866436d" providerId="LiveId" clId="{9464F36F-1878-4CFC-9A62-775909DDB9F0}" dt="2021-04-18T21:51:06.179" v="38" actId="20577"/>
          <ac:spMkLst>
            <pc:docMk/>
            <pc:sldMk cId="1000804266" sldId="281"/>
            <ac:spMk id="4" creationId="{096019BE-C28C-481D-934E-4D9DDDAF56E4}"/>
          </ac:spMkLst>
        </pc:spChg>
        <pc:spChg chg="mod">
          <ac:chgData name="Misty Cintron" userId="0f5baf739866436d" providerId="LiveId" clId="{9464F36F-1878-4CFC-9A62-775909DDB9F0}" dt="2021-04-18T21:53:32.339" v="302" actId="20577"/>
          <ac:spMkLst>
            <pc:docMk/>
            <pc:sldMk cId="1000804266" sldId="281"/>
            <ac:spMk id="5" creationId="{BA3A59D4-217B-462F-A639-8447E2E975E3}"/>
          </ac:spMkLst>
        </pc:spChg>
        <pc:spChg chg="mod">
          <ac:chgData name="Misty Cintron" userId="0f5baf739866436d" providerId="LiveId" clId="{9464F36F-1878-4CFC-9A62-775909DDB9F0}" dt="2021-04-18T21:57:20.382" v="803" actId="20577"/>
          <ac:spMkLst>
            <pc:docMk/>
            <pc:sldMk cId="1000804266" sldId="281"/>
            <ac:spMk id="7" creationId="{B18B451F-4E27-4723-866E-634168E5FF13}"/>
          </ac:spMkLst>
        </pc:spChg>
      </pc:sldChg>
      <pc:sldChg chg="modSp mod">
        <pc:chgData name="Misty Cintron" userId="0f5baf739866436d" providerId="LiveId" clId="{9464F36F-1878-4CFC-9A62-775909DDB9F0}" dt="2021-04-18T23:39:09.756" v="2996" actId="6549"/>
        <pc:sldMkLst>
          <pc:docMk/>
          <pc:sldMk cId="2834320128" sldId="282"/>
        </pc:sldMkLst>
        <pc:spChg chg="mod">
          <ac:chgData name="Misty Cintron" userId="0f5baf739866436d" providerId="LiveId" clId="{9464F36F-1878-4CFC-9A62-775909DDB9F0}" dt="2021-04-18T23:39:09.756" v="2996" actId="6549"/>
          <ac:spMkLst>
            <pc:docMk/>
            <pc:sldMk cId="2834320128" sldId="282"/>
            <ac:spMk id="9" creationId="{EF9DF080-12EF-4B91-857E-511298AB549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1036-213D-4810-B1D1-D8FE24C061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448E3-FFE0-407F-9A5D-0EC178E17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3A906-B868-425B-8987-A8BD1AA48AD0}"/>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EE0048CF-B6F5-4DF2-A6BC-DD9BD9397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2CDBE-DC0D-45BD-A9C3-43516A676770}"/>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227443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2990-CFA8-41A6-8C50-DA11CA019F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D9420D-7105-4034-9410-1EB3F3E71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D69A6-ABEA-4B55-8F90-F2EBDF5A3652}"/>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59725086-ED88-4A3A-B1D0-2917BA71B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76DCB-0491-412C-91A3-995A63E82518}"/>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78752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C6B00-135D-411F-BE83-14BA03DFBE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A5046-67B7-42EE-A237-04D458518E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081C4-5E16-49E8-8013-0CA70AFB95D9}"/>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6FE26725-2489-40C4-A2D8-A5D4648DB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36021-2FD7-45DF-AD17-29565A4D793F}"/>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32813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35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EEEF-8D4E-41B1-AD66-41E1E5123D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190D9-A491-4348-B069-AF6A08FA9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F9425-1E18-4FC9-93D3-F56ECD30C2BE}"/>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56EBE6F3-E9A4-400B-B795-368293C45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229DB-5378-494E-93FC-55D2FDA6478B}"/>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190902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C6E3-3DF2-48FA-8A6E-FA98E0608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F46DC8-38C4-40A7-9DE8-D856129F6A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5108FB-6F46-4E57-AF40-2B53892B9B67}"/>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F01A4B49-E790-4EB5-8BB4-29E4169D8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9499A-8528-49D4-A390-B35F15271D1C}"/>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155893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95999-4263-48E1-B1C1-317DDA06C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44BAA-DEED-4DD0-B06C-308A91AEF8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13C4B1-AA13-492B-9856-EDD100C1D5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4F653-696C-4CB1-9945-232A665BC175}"/>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6" name="Footer Placeholder 5">
            <a:extLst>
              <a:ext uri="{FF2B5EF4-FFF2-40B4-BE49-F238E27FC236}">
                <a16:creationId xmlns:a16="http://schemas.microsoft.com/office/drawing/2014/main" id="{C828A59A-46B5-4453-89FC-82E3F5107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D9E5C-FE20-4510-9B11-A88AD6C449E3}"/>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3604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2CA0-11B2-4969-8818-7F4F17264F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349CF-0871-43B8-B4B1-44056893A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E467A-FCE4-4D93-9A2C-A4715C37B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6F946-D408-42E2-8C56-B7B7FE65F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AEFEC-D2AD-46C9-9713-B0B71E82C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4D5615-0A2C-43D9-9B01-00222FCDAE12}"/>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8" name="Footer Placeholder 7">
            <a:extLst>
              <a:ext uri="{FF2B5EF4-FFF2-40B4-BE49-F238E27FC236}">
                <a16:creationId xmlns:a16="http://schemas.microsoft.com/office/drawing/2014/main" id="{6D46BBCD-F405-41B3-BD7D-84F1CF7F50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EA347-F97F-4E2C-B168-D3A1D6034190}"/>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26028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FB7D-B654-4427-A8E6-A927F2E25E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5150D7-07FB-4220-94A3-96B2D00A4B28}"/>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4" name="Footer Placeholder 3">
            <a:extLst>
              <a:ext uri="{FF2B5EF4-FFF2-40B4-BE49-F238E27FC236}">
                <a16:creationId xmlns:a16="http://schemas.microsoft.com/office/drawing/2014/main" id="{963CB522-BDD0-4418-AC03-97DC9FB1D6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37348-E73A-41A7-86CB-082C09180968}"/>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382054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C95E4-5DC3-44B8-9DFA-E69155A30980}"/>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3" name="Footer Placeholder 2">
            <a:extLst>
              <a:ext uri="{FF2B5EF4-FFF2-40B4-BE49-F238E27FC236}">
                <a16:creationId xmlns:a16="http://schemas.microsoft.com/office/drawing/2014/main" id="{C1DD685F-E1D5-4227-81FB-62208202E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77A0B-5A24-4B4F-BA5E-492D704F0700}"/>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39411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EF69-CF26-4803-9C83-12ACD0BAD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6A3555-4CEB-4093-8FD3-149953EAEB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9E58BC-5365-4DD1-86B4-F0007FE1E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18A00-06D0-4E45-A8AE-AB6700241FBF}"/>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6" name="Footer Placeholder 5">
            <a:extLst>
              <a:ext uri="{FF2B5EF4-FFF2-40B4-BE49-F238E27FC236}">
                <a16:creationId xmlns:a16="http://schemas.microsoft.com/office/drawing/2014/main" id="{862691D3-8626-4462-9F2A-E9E303802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10949-663B-4ACC-9B83-5E6C74C37E40}"/>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253038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0A76-5148-4DC7-95BF-27472D90D7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EA408-DA95-4FE9-9FFF-E7C7DF212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776A9B-0B32-4B37-B02A-AFAC520C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C851-4940-42E5-8BF8-EFCC7DC93E30}"/>
              </a:ext>
            </a:extLst>
          </p:cNvPr>
          <p:cNvSpPr>
            <a:spLocks noGrp="1"/>
          </p:cNvSpPr>
          <p:nvPr>
            <p:ph type="dt" sz="half" idx="10"/>
          </p:nvPr>
        </p:nvSpPr>
        <p:spPr/>
        <p:txBody>
          <a:bodyPr/>
          <a:lstStyle/>
          <a:p>
            <a:fld id="{67A8FB70-6A4C-4919-B5F8-7F733A41CFEC}" type="datetimeFigureOut">
              <a:rPr lang="en-US" smtClean="0"/>
              <a:t>4/18/2021</a:t>
            </a:fld>
            <a:endParaRPr lang="en-US"/>
          </a:p>
        </p:txBody>
      </p:sp>
      <p:sp>
        <p:nvSpPr>
          <p:cNvPr id="6" name="Footer Placeholder 5">
            <a:extLst>
              <a:ext uri="{FF2B5EF4-FFF2-40B4-BE49-F238E27FC236}">
                <a16:creationId xmlns:a16="http://schemas.microsoft.com/office/drawing/2014/main" id="{F8E17A18-D369-4436-904D-7EFB48F44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F0405-E378-468E-A918-2764CDCD28A4}"/>
              </a:ext>
            </a:extLst>
          </p:cNvPr>
          <p:cNvSpPr>
            <a:spLocks noGrp="1"/>
          </p:cNvSpPr>
          <p:nvPr>
            <p:ph type="sldNum" sz="quarter" idx="12"/>
          </p:nvPr>
        </p:nvSpPr>
        <p:spPr/>
        <p:txBody>
          <a:bodyPr/>
          <a:lstStyle/>
          <a:p>
            <a:fld id="{CFFB5830-1711-45D3-AAA4-F5C768832EB0}" type="slidenum">
              <a:rPr lang="en-US" smtClean="0"/>
              <a:t>‹#›</a:t>
            </a:fld>
            <a:endParaRPr lang="en-US"/>
          </a:p>
        </p:txBody>
      </p:sp>
    </p:spTree>
    <p:extLst>
      <p:ext uri="{BB962C8B-B14F-4D97-AF65-F5344CB8AC3E}">
        <p14:creationId xmlns:p14="http://schemas.microsoft.com/office/powerpoint/2010/main" val="226175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572F5-2947-47DF-AEBF-D0896E29C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F9CA6-1C82-42F2-BFCF-E86563E2D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90E78-AD4B-4DE2-9BD0-04346D38B5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8FB70-6A4C-4919-B5F8-7F733A41CFEC}" type="datetimeFigureOut">
              <a:rPr lang="en-US" smtClean="0"/>
              <a:t>4/18/2021</a:t>
            </a:fld>
            <a:endParaRPr lang="en-US"/>
          </a:p>
        </p:txBody>
      </p:sp>
      <p:sp>
        <p:nvSpPr>
          <p:cNvPr id="5" name="Footer Placeholder 4">
            <a:extLst>
              <a:ext uri="{FF2B5EF4-FFF2-40B4-BE49-F238E27FC236}">
                <a16:creationId xmlns:a16="http://schemas.microsoft.com/office/drawing/2014/main" id="{BEC1A485-0E8D-4910-AC0A-B9BDF439D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D62876-523D-4BB6-99D6-2E91D1EC4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B5830-1711-45D3-AAA4-F5C768832EB0}" type="slidenum">
              <a:rPr lang="en-US" smtClean="0"/>
              <a:t>‹#›</a:t>
            </a:fld>
            <a:endParaRPr lang="en-US"/>
          </a:p>
        </p:txBody>
      </p:sp>
    </p:spTree>
    <p:extLst>
      <p:ext uri="{BB962C8B-B14F-4D97-AF65-F5344CB8AC3E}">
        <p14:creationId xmlns:p14="http://schemas.microsoft.com/office/powerpoint/2010/main" val="3142601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B99ABD5D-47B0-4242-BB6C-C2F2A232B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63" y="50438"/>
            <a:ext cx="12192000" cy="6858000"/>
          </a:xfrm>
          <a:prstGeom prst="rect">
            <a:avLst/>
          </a:prstGeom>
        </p:spPr>
      </p:pic>
      <p:sp>
        <p:nvSpPr>
          <p:cNvPr id="4" name="Rectangle 3">
            <a:extLst>
              <a:ext uri="{FF2B5EF4-FFF2-40B4-BE49-F238E27FC236}">
                <a16:creationId xmlns:a16="http://schemas.microsoft.com/office/drawing/2014/main" id="{096019BE-C28C-481D-934E-4D9DDDAF56E4}"/>
              </a:ext>
            </a:extLst>
          </p:cNvPr>
          <p:cNvSpPr/>
          <p:nvPr/>
        </p:nvSpPr>
        <p:spPr>
          <a:xfrm>
            <a:off x="690154" y="1586612"/>
            <a:ext cx="3062940" cy="3293209"/>
          </a:xfrm>
          <a:prstGeom prst="rect">
            <a:avLst/>
          </a:prstGeom>
        </p:spPr>
        <p:txBody>
          <a:bodyPr wrap="square" anchor="t">
            <a:spAutoFit/>
          </a:bodyPr>
          <a:lstStyle/>
          <a:p>
            <a:pPr>
              <a:spcAft>
                <a:spcPts val="1200"/>
              </a:spcAft>
            </a:pPr>
            <a:r>
              <a:rPr lang="en-US" sz="3200" dirty="0">
                <a:solidFill>
                  <a:srgbClr val="4CBEFA"/>
                </a:solidFill>
                <a:latin typeface="Arial" panose="020B0604020202020204" pitchFamily="34" charset="0"/>
                <a:cs typeface="Arial" panose="020B0604020202020204" pitchFamily="34" charset="0"/>
              </a:rPr>
              <a:t>Mortgage</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Mortgage Amount $129,000</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Home Value $427,000</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$298,000 equity </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a:cs typeface="Arial"/>
              </a:rPr>
              <a:t>Length of Mortgage?</a:t>
            </a:r>
            <a:br>
              <a:rPr lang="en-US" dirty="0">
                <a:solidFill>
                  <a:srgbClr val="000000"/>
                </a:solidFill>
                <a:latin typeface="Arial"/>
                <a:cs typeface="Arial"/>
              </a:rPr>
            </a:br>
            <a:r>
              <a:rPr lang="en-US" i="1" dirty="0">
                <a:solidFill>
                  <a:srgbClr val="000000"/>
                </a:solidFill>
                <a:latin typeface="Arial"/>
                <a:cs typeface="Arial"/>
              </a:rPr>
              <a:t>30 years</a:t>
            </a:r>
            <a:endParaRPr lang="en-US" dirty="0">
              <a:cs typeface="Calibri" panose="020F0502020204030204"/>
            </a:endParaRP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Monthly Payment? $1025</a:t>
            </a:r>
          </a:p>
        </p:txBody>
      </p:sp>
      <p:sp>
        <p:nvSpPr>
          <p:cNvPr id="5" name="Rectangle 4">
            <a:extLst>
              <a:ext uri="{FF2B5EF4-FFF2-40B4-BE49-F238E27FC236}">
                <a16:creationId xmlns:a16="http://schemas.microsoft.com/office/drawing/2014/main" id="{BA3A59D4-217B-462F-A639-8447E2E975E3}"/>
              </a:ext>
            </a:extLst>
          </p:cNvPr>
          <p:cNvSpPr/>
          <p:nvPr/>
        </p:nvSpPr>
        <p:spPr>
          <a:xfrm>
            <a:off x="3844188" y="1444918"/>
            <a:ext cx="3077820" cy="5693866"/>
          </a:xfrm>
          <a:prstGeom prst="rect">
            <a:avLst/>
          </a:prstGeom>
        </p:spPr>
        <p:txBody>
          <a:bodyPr wrap="square">
            <a:spAutoFit/>
          </a:bodyPr>
          <a:lstStyle/>
          <a:p>
            <a:pPr>
              <a:spcAft>
                <a:spcPts val="1200"/>
              </a:spcAft>
            </a:pPr>
            <a:r>
              <a:rPr lang="en-US" sz="3200" dirty="0">
                <a:solidFill>
                  <a:srgbClr val="4CBEFA"/>
                </a:solidFill>
                <a:latin typeface="Arial" panose="020B0604020202020204" pitchFamily="34" charset="0"/>
                <a:cs typeface="Arial" panose="020B0604020202020204" pitchFamily="34" charset="0"/>
              </a:rPr>
              <a:t>Health</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Bruce has 3 stints in heart since 2004 </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Bruce was exposed to Agent Orange</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Smoker – no to both</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Bruce is on Blood pressure medicine</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Bruce take a blood thinner</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Jody is on Blood Pressure medicine</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Jody had open heart surgery 25 </a:t>
            </a:r>
            <a:r>
              <a:rPr lang="en-US" dirty="0" err="1">
                <a:solidFill>
                  <a:srgbClr val="000000"/>
                </a:solidFill>
                <a:latin typeface="Arial" panose="020B0604020202020204" pitchFamily="34" charset="0"/>
                <a:cs typeface="Arial" panose="020B0604020202020204" pitchFamily="34" charset="0"/>
              </a:rPr>
              <a:t>yrs</a:t>
            </a:r>
            <a:r>
              <a:rPr lang="en-US" dirty="0">
                <a:solidFill>
                  <a:srgbClr val="000000"/>
                </a:solidFill>
                <a:latin typeface="Arial" panose="020B0604020202020204" pitchFamily="34" charset="0"/>
                <a:cs typeface="Arial" panose="020B0604020202020204" pitchFamily="34" charset="0"/>
              </a:rPr>
              <a:t> ago</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Jody is diabetic on pump</a:t>
            </a:r>
          </a:p>
        </p:txBody>
      </p:sp>
      <p:sp>
        <p:nvSpPr>
          <p:cNvPr id="7" name="Rectangle 6">
            <a:extLst>
              <a:ext uri="{FF2B5EF4-FFF2-40B4-BE49-F238E27FC236}">
                <a16:creationId xmlns:a16="http://schemas.microsoft.com/office/drawing/2014/main" id="{B18B451F-4E27-4723-866E-634168E5FF13}"/>
              </a:ext>
            </a:extLst>
          </p:cNvPr>
          <p:cNvSpPr/>
          <p:nvPr/>
        </p:nvSpPr>
        <p:spPr>
          <a:xfrm>
            <a:off x="6922008" y="1586612"/>
            <a:ext cx="5120640" cy="5324535"/>
          </a:xfrm>
          <a:prstGeom prst="rect">
            <a:avLst/>
          </a:prstGeom>
        </p:spPr>
        <p:txBody>
          <a:bodyPr wrap="square">
            <a:spAutoFit/>
          </a:bodyPr>
          <a:lstStyle/>
          <a:p>
            <a:pPr>
              <a:spcAft>
                <a:spcPts val="1200"/>
              </a:spcAft>
            </a:pPr>
            <a:r>
              <a:rPr lang="en-US" sz="3200" dirty="0">
                <a:solidFill>
                  <a:srgbClr val="4CBEFA"/>
                </a:solidFill>
                <a:latin typeface="Arial" panose="020B0604020202020204" pitchFamily="34" charset="0"/>
                <a:cs typeface="Arial" panose="020B0604020202020204" pitchFamily="34" charset="0"/>
              </a:rPr>
              <a:t>Goals</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To ensure in the event something happened to one of you the other would be able to stay in the home or at least have the mortgage paid for a set amount of time to properly plan to downsize as well as protect that equity you have built up. It’s a unique house so if you want to stay it comes down to a matter of could you afford to stay if something happened to one of you. </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To ensure if something happened to both of you your family would have mortgage covered long enough to settle your estate properly.  Allowing them to properly sort through your belongings, list the house or settle the estate with taxes for one of them to take over the house</a:t>
            </a:r>
          </a:p>
        </p:txBody>
      </p:sp>
      <p:sp>
        <p:nvSpPr>
          <p:cNvPr id="8" name="Rectangle 7">
            <a:extLst>
              <a:ext uri="{FF2B5EF4-FFF2-40B4-BE49-F238E27FC236}">
                <a16:creationId xmlns:a16="http://schemas.microsoft.com/office/drawing/2014/main" id="{AE4EE944-EE68-476E-B67B-9E79079A346F}"/>
              </a:ext>
            </a:extLst>
          </p:cNvPr>
          <p:cNvSpPr/>
          <p:nvPr/>
        </p:nvSpPr>
        <p:spPr>
          <a:xfrm>
            <a:off x="576195" y="273384"/>
            <a:ext cx="10882183" cy="830997"/>
          </a:xfrm>
          <a:prstGeom prst="rect">
            <a:avLst/>
          </a:prstGeom>
        </p:spPr>
        <p:txBody>
          <a:bodyPr wrap="square">
            <a:spAutoFit/>
          </a:bodyPr>
          <a:lstStyle/>
          <a:p>
            <a:r>
              <a:rPr lang="en-US" sz="4800" b="1" dirty="0">
                <a:solidFill>
                  <a:srgbClr val="000000"/>
                </a:solidFill>
                <a:latin typeface="Arial Black" panose="020B0A04020102020204" pitchFamily="34" charset="0"/>
              </a:rPr>
              <a:t>Verifying Information</a:t>
            </a:r>
            <a:endParaRPr lang="en-US" sz="700" dirty="0"/>
          </a:p>
        </p:txBody>
      </p:sp>
      <p:sp>
        <p:nvSpPr>
          <p:cNvPr id="9" name="Rectangle 8">
            <a:extLst>
              <a:ext uri="{FF2B5EF4-FFF2-40B4-BE49-F238E27FC236}">
                <a16:creationId xmlns:a16="http://schemas.microsoft.com/office/drawing/2014/main" id="{57D63043-EEC1-44D9-9EB9-65BF2F226535}"/>
              </a:ext>
            </a:extLst>
          </p:cNvPr>
          <p:cNvSpPr/>
          <p:nvPr/>
        </p:nvSpPr>
        <p:spPr>
          <a:xfrm>
            <a:off x="690154" y="1040376"/>
            <a:ext cx="934645" cy="1280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47C253-4A1D-476A-BD80-AB62CC4955EA}"/>
              </a:ext>
            </a:extLst>
          </p:cNvPr>
          <p:cNvSpPr/>
          <p:nvPr/>
        </p:nvSpPr>
        <p:spPr>
          <a:xfrm>
            <a:off x="781247" y="2157661"/>
            <a:ext cx="485578" cy="609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1ADE18-ADB3-4C14-BBBA-A2DE8EB05C53}"/>
              </a:ext>
            </a:extLst>
          </p:cNvPr>
          <p:cNvSpPr/>
          <p:nvPr/>
        </p:nvSpPr>
        <p:spPr>
          <a:xfrm>
            <a:off x="4219772" y="2132368"/>
            <a:ext cx="485578" cy="609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979A66-190C-4BDE-97A0-8C9E43DE3CAC}"/>
              </a:ext>
            </a:extLst>
          </p:cNvPr>
          <p:cNvSpPr/>
          <p:nvPr/>
        </p:nvSpPr>
        <p:spPr>
          <a:xfrm>
            <a:off x="8315522" y="2119561"/>
            <a:ext cx="485578" cy="6093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80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ird&#10;&#10;Description automatically generated">
            <a:extLst>
              <a:ext uri="{FF2B5EF4-FFF2-40B4-BE49-F238E27FC236}">
                <a16:creationId xmlns:a16="http://schemas.microsoft.com/office/drawing/2014/main" id="{A3A5D3BA-5397-45FF-AACB-154C11A02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 y="0"/>
            <a:ext cx="12192000" cy="6858000"/>
          </a:xfrm>
          <a:prstGeom prst="rect">
            <a:avLst/>
          </a:prstGeom>
        </p:spPr>
      </p:pic>
      <p:sp>
        <p:nvSpPr>
          <p:cNvPr id="6" name="Rectangle 5">
            <a:extLst>
              <a:ext uri="{FF2B5EF4-FFF2-40B4-BE49-F238E27FC236}">
                <a16:creationId xmlns:a16="http://schemas.microsoft.com/office/drawing/2014/main" id="{A139AE42-6DAC-4CFD-AB2F-A63A9BC11229}"/>
              </a:ext>
            </a:extLst>
          </p:cNvPr>
          <p:cNvSpPr/>
          <p:nvPr/>
        </p:nvSpPr>
        <p:spPr>
          <a:xfrm>
            <a:off x="3487770" y="1087476"/>
            <a:ext cx="7578669" cy="1446550"/>
          </a:xfrm>
          <a:prstGeom prst="rect">
            <a:avLst/>
          </a:prstGeom>
        </p:spPr>
        <p:txBody>
          <a:bodyPr wrap="square">
            <a:spAutoFit/>
          </a:bodyPr>
          <a:lstStyle/>
          <a:p>
            <a:r>
              <a:rPr lang="en-US" sz="3200" b="1" dirty="0">
                <a:solidFill>
                  <a:srgbClr val="4CBEFA"/>
                </a:solidFill>
                <a:latin typeface="Arial" panose="020B0604020202020204" pitchFamily="34" charset="0"/>
                <a:cs typeface="Arial" panose="020B0604020202020204" pitchFamily="34" charset="0"/>
              </a:rPr>
              <a:t>90% </a:t>
            </a:r>
            <a:r>
              <a:rPr lang="en-US" sz="2000" dirty="0">
                <a:solidFill>
                  <a:srgbClr val="4CBEFA"/>
                </a:solidFill>
                <a:latin typeface="Arial" panose="020B0604020202020204" pitchFamily="34" charset="0"/>
                <a:cs typeface="Arial" panose="020B0604020202020204" pitchFamily="34" charset="0"/>
              </a:rPr>
              <a:t>of families are in jeopardy of losing their home </a:t>
            </a:r>
            <a:br>
              <a:rPr lang="en-US" sz="2000" dirty="0">
                <a:solidFill>
                  <a:srgbClr val="4CBEFA"/>
                </a:solidFill>
                <a:latin typeface="Arial" panose="020B0604020202020204" pitchFamily="34" charset="0"/>
                <a:cs typeface="Arial" panose="020B0604020202020204" pitchFamily="34" charset="0"/>
              </a:rPr>
            </a:br>
            <a:r>
              <a:rPr lang="en-US" sz="2000" dirty="0">
                <a:solidFill>
                  <a:srgbClr val="4CBEFA"/>
                </a:solidFill>
                <a:latin typeface="Arial" panose="020B0604020202020204" pitchFamily="34" charset="0"/>
                <a:cs typeface="Arial" panose="020B0604020202020204" pitchFamily="34" charset="0"/>
              </a:rPr>
              <a:t>when a breadwinner passes</a:t>
            </a:r>
            <a:r>
              <a:rPr lang="en-US" dirty="0">
                <a:solidFill>
                  <a:srgbClr val="4CBEFA"/>
                </a:solidFill>
                <a:latin typeface="Montserrat-Medium"/>
              </a:rPr>
              <a:t>. We’re going to make sure you’re not one of those families after today. Take a moment and honestly ask yourself these questions below. They will help you know which option will be best for you. </a:t>
            </a:r>
            <a:endParaRPr lang="en-US" dirty="0"/>
          </a:p>
        </p:txBody>
      </p:sp>
      <p:sp>
        <p:nvSpPr>
          <p:cNvPr id="7" name="Rectangle 6">
            <a:extLst>
              <a:ext uri="{FF2B5EF4-FFF2-40B4-BE49-F238E27FC236}">
                <a16:creationId xmlns:a16="http://schemas.microsoft.com/office/drawing/2014/main" id="{35ABE2DC-BA5C-40CC-9DE6-347690DCF476}"/>
              </a:ext>
            </a:extLst>
          </p:cNvPr>
          <p:cNvSpPr/>
          <p:nvPr/>
        </p:nvSpPr>
        <p:spPr>
          <a:xfrm>
            <a:off x="3277457" y="2534025"/>
            <a:ext cx="2440126" cy="3943324"/>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Question 1</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difficult would it be for you to pay the mortgage if something happened to one of you and you only had one income? Or for your family if you both passed away while they were settling your estate? </a:t>
            </a:r>
          </a:p>
        </p:txBody>
      </p:sp>
      <p:sp>
        <p:nvSpPr>
          <p:cNvPr id="8" name="Rectangle 7">
            <a:extLst>
              <a:ext uri="{FF2B5EF4-FFF2-40B4-BE49-F238E27FC236}">
                <a16:creationId xmlns:a16="http://schemas.microsoft.com/office/drawing/2014/main" id="{37D857AA-346C-41ED-97BC-E2CD28D43649}"/>
              </a:ext>
            </a:extLst>
          </p:cNvPr>
          <p:cNvSpPr/>
          <p:nvPr/>
        </p:nvSpPr>
        <p:spPr>
          <a:xfrm>
            <a:off x="5797297" y="2534025"/>
            <a:ext cx="2690616" cy="2165145"/>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Question 2</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long would they be able to keep the mortgage and bills paid before things got critical financially and it caused a strain?</a:t>
            </a:r>
          </a:p>
        </p:txBody>
      </p:sp>
      <p:sp>
        <p:nvSpPr>
          <p:cNvPr id="9" name="Rectangle 8">
            <a:extLst>
              <a:ext uri="{FF2B5EF4-FFF2-40B4-BE49-F238E27FC236}">
                <a16:creationId xmlns:a16="http://schemas.microsoft.com/office/drawing/2014/main" id="{8595D1D4-E09A-4329-B37B-577D257C07C2}"/>
              </a:ext>
            </a:extLst>
          </p:cNvPr>
          <p:cNvSpPr/>
          <p:nvPr/>
        </p:nvSpPr>
        <p:spPr>
          <a:xfrm>
            <a:off x="8366760" y="2534025"/>
            <a:ext cx="3825241" cy="3323987"/>
          </a:xfrm>
          <a:prstGeom prst="rect">
            <a:avLst/>
          </a:prstGeom>
        </p:spPr>
        <p:txBody>
          <a:bodyPr wrap="square">
            <a:spAutoFit/>
          </a:bodyPr>
          <a:lstStyle/>
          <a:p>
            <a:r>
              <a:rPr lang="en-US" sz="2000" b="1" dirty="0">
                <a:solidFill>
                  <a:srgbClr val="000000"/>
                </a:solidFill>
                <a:latin typeface="Arial" panose="020B0604020202020204" pitchFamily="34" charset="0"/>
                <a:cs typeface="Arial" panose="020B0604020202020204" pitchFamily="34" charset="0"/>
              </a:rPr>
              <a:t>Question 3</a:t>
            </a:r>
          </a:p>
          <a:p>
            <a:r>
              <a:rPr lang="en-US" dirty="0">
                <a:solidFill>
                  <a:srgbClr val="000000"/>
                </a:solidFill>
                <a:latin typeface="Arial" panose="020B0604020202020204" pitchFamily="34" charset="0"/>
                <a:cs typeface="Arial" panose="020B0604020202020204" pitchFamily="34" charset="0"/>
              </a:rPr>
              <a:t>Would the surviving one of you want to stay in your home or sell it?</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If you wanted to stay in the home if one passed away, could you afford to stay?</a:t>
            </a:r>
          </a:p>
          <a:p>
            <a:pPr marL="285750" indent="-285750">
              <a:spcAft>
                <a:spcPts val="1200"/>
              </a:spcAft>
              <a:buClr>
                <a:schemeClr val="accent1"/>
              </a:buClr>
              <a:buSzPct val="98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If you want to sell, can you afford the payments while the house is on the market to get full value of the home and have the funds to help move into a new home? </a:t>
            </a:r>
          </a:p>
        </p:txBody>
      </p:sp>
      <p:sp>
        <p:nvSpPr>
          <p:cNvPr id="11" name="Rectangle 10">
            <a:extLst>
              <a:ext uri="{FF2B5EF4-FFF2-40B4-BE49-F238E27FC236}">
                <a16:creationId xmlns:a16="http://schemas.microsoft.com/office/drawing/2014/main" id="{A48D847B-F83C-4C30-BB08-7D13CD5A0467}"/>
              </a:ext>
            </a:extLst>
          </p:cNvPr>
          <p:cNvSpPr/>
          <p:nvPr/>
        </p:nvSpPr>
        <p:spPr>
          <a:xfrm>
            <a:off x="3431453" y="301285"/>
            <a:ext cx="7415965" cy="523220"/>
          </a:xfrm>
          <a:prstGeom prst="rect">
            <a:avLst/>
          </a:prstGeom>
        </p:spPr>
        <p:txBody>
          <a:bodyPr wrap="square">
            <a:spAutoFit/>
          </a:bodyPr>
          <a:lstStyle/>
          <a:p>
            <a:r>
              <a:rPr lang="en-US" sz="2800" b="1" dirty="0">
                <a:solidFill>
                  <a:srgbClr val="000000"/>
                </a:solidFill>
                <a:latin typeface="Arial Black" panose="020B0A04020102020204" pitchFamily="34" charset="0"/>
              </a:rPr>
              <a:t>Understanding Your Concerns</a:t>
            </a:r>
            <a:endParaRPr lang="en-US" sz="2800" dirty="0"/>
          </a:p>
        </p:txBody>
      </p:sp>
      <p:sp>
        <p:nvSpPr>
          <p:cNvPr id="12" name="Rectangle 11">
            <a:extLst>
              <a:ext uri="{FF2B5EF4-FFF2-40B4-BE49-F238E27FC236}">
                <a16:creationId xmlns:a16="http://schemas.microsoft.com/office/drawing/2014/main" id="{E0EC612F-8FB3-4269-B100-230A177BE1B4}"/>
              </a:ext>
            </a:extLst>
          </p:cNvPr>
          <p:cNvSpPr/>
          <p:nvPr/>
        </p:nvSpPr>
        <p:spPr>
          <a:xfrm>
            <a:off x="3487770" y="837444"/>
            <a:ext cx="934645" cy="1280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717290E-E95C-43FD-B7D2-8E9AC0CE39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836" y="2763044"/>
            <a:ext cx="1991758" cy="1331912"/>
          </a:xfrm>
          <a:prstGeom prst="rect">
            <a:avLst/>
          </a:prstGeom>
        </p:spPr>
      </p:pic>
    </p:spTree>
    <p:extLst>
      <p:ext uri="{BB962C8B-B14F-4D97-AF65-F5344CB8AC3E}">
        <p14:creationId xmlns:p14="http://schemas.microsoft.com/office/powerpoint/2010/main" val="114547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C339-E5C9-43C4-BD83-B6D4972A458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D93FE2A-F557-4119-BADF-3FBD897C4BBE}"/>
              </a:ext>
            </a:extLst>
          </p:cNvPr>
          <p:cNvSpPr>
            <a:spLocks noGrp="1"/>
          </p:cNvSpPr>
          <p:nvPr>
            <p:ph type="subTitle" idx="1"/>
          </p:nvPr>
        </p:nvSpPr>
        <p:spPr/>
        <p:txBody>
          <a:bodyPr/>
          <a:lstStyle/>
          <a:p>
            <a:endParaRPr lang="en-US"/>
          </a:p>
        </p:txBody>
      </p:sp>
      <p:pic>
        <p:nvPicPr>
          <p:cNvPr id="4" name="Picture 3" descr="A close up of a person&#10;&#10;Description automatically generated">
            <a:extLst>
              <a:ext uri="{FF2B5EF4-FFF2-40B4-BE49-F238E27FC236}">
                <a16:creationId xmlns:a16="http://schemas.microsoft.com/office/drawing/2014/main" id="{51FAD2D0-5E43-406C-8AD8-393500D3B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0"/>
            <a:ext cx="12192000" cy="6858000"/>
          </a:xfrm>
          <a:prstGeom prst="rect">
            <a:avLst/>
          </a:prstGeom>
        </p:spPr>
      </p:pic>
      <p:pic>
        <p:nvPicPr>
          <p:cNvPr id="5" name="Picture 4" descr="A close up of a person&#10;&#10;Description automatically generated">
            <a:extLst>
              <a:ext uri="{FF2B5EF4-FFF2-40B4-BE49-F238E27FC236}">
                <a16:creationId xmlns:a16="http://schemas.microsoft.com/office/drawing/2014/main" id="{51117E6A-6D17-43F1-934B-961C520A9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4763"/>
            <a:ext cx="12192000" cy="7010400"/>
          </a:xfrm>
          <a:prstGeom prst="rect">
            <a:avLst/>
          </a:prstGeom>
        </p:spPr>
      </p:pic>
      <p:sp>
        <p:nvSpPr>
          <p:cNvPr id="7" name="TextBox 6">
            <a:extLst>
              <a:ext uri="{FF2B5EF4-FFF2-40B4-BE49-F238E27FC236}">
                <a16:creationId xmlns:a16="http://schemas.microsoft.com/office/drawing/2014/main" id="{6FF2ECA8-80BB-4CE5-BD3D-8BD8888D46D2}"/>
              </a:ext>
            </a:extLst>
          </p:cNvPr>
          <p:cNvSpPr txBox="1"/>
          <p:nvPr/>
        </p:nvSpPr>
        <p:spPr>
          <a:xfrm>
            <a:off x="0" y="1472184"/>
            <a:ext cx="2670047" cy="1754326"/>
          </a:xfrm>
          <a:prstGeom prst="rect">
            <a:avLst/>
          </a:prstGeom>
          <a:noFill/>
        </p:spPr>
        <p:txBody>
          <a:bodyPr wrap="square">
            <a:spAutoFit/>
          </a:bodyPr>
          <a:lstStyle/>
          <a:p>
            <a:pPr algn="ctr"/>
            <a:r>
              <a:rPr lang="en-US" sz="1800" dirty="0">
                <a:solidFill>
                  <a:schemeClr val="bg1"/>
                </a:solidFill>
                <a:latin typeface="Arial" panose="020B0604020202020204" pitchFamily="34" charset="0"/>
                <a:cs typeface="Arial" panose="020B0604020202020204" pitchFamily="34" charset="0"/>
              </a:rPr>
              <a:t>Which of these</a:t>
            </a:r>
          </a:p>
          <a:p>
            <a:pPr algn="ctr"/>
            <a:r>
              <a:rPr lang="en-US" sz="1800" dirty="0">
                <a:solidFill>
                  <a:schemeClr val="bg1"/>
                </a:solidFill>
                <a:latin typeface="Arial" panose="020B0604020202020204" pitchFamily="34" charset="0"/>
                <a:cs typeface="Arial" panose="020B0604020202020204" pitchFamily="34" charset="0"/>
              </a:rPr>
              <a:t>options gets</a:t>
            </a:r>
          </a:p>
          <a:p>
            <a:pPr algn="ctr"/>
            <a:r>
              <a:rPr lang="en-US" sz="1800" dirty="0">
                <a:solidFill>
                  <a:schemeClr val="bg1"/>
                </a:solidFill>
                <a:latin typeface="Arial" panose="020B0604020202020204" pitchFamily="34" charset="0"/>
                <a:cs typeface="Arial" panose="020B0604020202020204" pitchFamily="34" charset="0"/>
              </a:rPr>
              <a:t>the coverage</a:t>
            </a:r>
          </a:p>
          <a:p>
            <a:pPr algn="ctr"/>
            <a:r>
              <a:rPr lang="en-US" sz="1800" dirty="0">
                <a:solidFill>
                  <a:schemeClr val="bg1"/>
                </a:solidFill>
                <a:latin typeface="Arial" panose="020B0604020202020204" pitchFamily="34" charset="0"/>
                <a:cs typeface="Arial" panose="020B0604020202020204" pitchFamily="34" charset="0"/>
              </a:rPr>
              <a:t>your family</a:t>
            </a:r>
          </a:p>
          <a:p>
            <a:pPr algn="ctr"/>
            <a:r>
              <a:rPr lang="en-US" sz="1800" dirty="0">
                <a:solidFill>
                  <a:schemeClr val="bg1"/>
                </a:solidFill>
                <a:latin typeface="Arial" panose="020B0604020202020204" pitchFamily="34" charset="0"/>
                <a:cs typeface="Arial" panose="020B0604020202020204" pitchFamily="34" charset="0"/>
              </a:rPr>
              <a:t>needs and fits</a:t>
            </a:r>
          </a:p>
          <a:p>
            <a:pPr algn="ctr"/>
            <a:r>
              <a:rPr lang="en-US" sz="1800" dirty="0">
                <a:solidFill>
                  <a:schemeClr val="bg1"/>
                </a:solidFill>
                <a:latin typeface="Arial" panose="020B0604020202020204" pitchFamily="34" charset="0"/>
                <a:cs typeface="Arial" panose="020B0604020202020204" pitchFamily="34" charset="0"/>
              </a:rPr>
              <a:t>in the budget?</a:t>
            </a:r>
            <a:endParaRPr lang="en-US" dirty="0"/>
          </a:p>
        </p:txBody>
      </p:sp>
      <p:sp>
        <p:nvSpPr>
          <p:cNvPr id="9" name="TextBox 8">
            <a:extLst>
              <a:ext uri="{FF2B5EF4-FFF2-40B4-BE49-F238E27FC236}">
                <a16:creationId xmlns:a16="http://schemas.microsoft.com/office/drawing/2014/main" id="{EF9DF080-12EF-4B91-857E-511298AB5496}"/>
              </a:ext>
            </a:extLst>
          </p:cNvPr>
          <p:cNvSpPr txBox="1"/>
          <p:nvPr/>
        </p:nvSpPr>
        <p:spPr>
          <a:xfrm>
            <a:off x="3328416" y="281428"/>
            <a:ext cx="8412480" cy="7032694"/>
          </a:xfrm>
          <a:prstGeom prst="rect">
            <a:avLst/>
          </a:prstGeom>
          <a:noFill/>
        </p:spPr>
        <p:txBody>
          <a:bodyPr wrap="square">
            <a:spAutoFit/>
          </a:bodyPr>
          <a:lstStyle/>
          <a:p>
            <a:pPr>
              <a:spcAft>
                <a:spcPts val="600"/>
              </a:spcAft>
            </a:pPr>
            <a:r>
              <a:rPr lang="en-US" sz="1200" b="1" dirty="0">
                <a:solidFill>
                  <a:srgbClr val="4CBEFA"/>
                </a:solidFill>
                <a:latin typeface="Arial" panose="020B0604020202020204" pitchFamily="34" charset="0"/>
                <a:cs typeface="Arial" panose="020B0604020202020204" pitchFamily="34" charset="0"/>
              </a:rPr>
              <a:t>Option 1 Long Term Whole Life Critical Period 2 years </a:t>
            </a:r>
          </a:p>
          <a:p>
            <a:pPr>
              <a:spcAft>
                <a:spcPts val="600"/>
              </a:spcAft>
            </a:pPr>
            <a:r>
              <a:rPr lang="en-US" sz="1200" dirty="0">
                <a:solidFill>
                  <a:srgbClr val="000000"/>
                </a:solidFill>
                <a:latin typeface="Arial" panose="020B0604020202020204" pitchFamily="34" charset="0"/>
                <a:cs typeface="Arial" panose="020B0604020202020204" pitchFamily="34" charset="0"/>
              </a:rPr>
              <a:t>Since you liked the idea of  whole life rather than term I went with AIG ( American General Life Insurance). They are a great name and they have guaranteed issue for you. No medical exams, simple online application we can do together. You sign everything electronically. </a:t>
            </a:r>
          </a:p>
          <a:p>
            <a:pPr>
              <a:spcAft>
                <a:spcPts val="600"/>
              </a:spcAft>
            </a:pPr>
            <a:r>
              <a:rPr lang="en-US" sz="1200" dirty="0">
                <a:solidFill>
                  <a:srgbClr val="000000"/>
                </a:solidFill>
                <a:latin typeface="Arial" panose="020B0604020202020204" pitchFamily="34" charset="0"/>
                <a:cs typeface="Arial" panose="020B0604020202020204" pitchFamily="34" charset="0"/>
              </a:rPr>
              <a:t>This plan has a critical period coverage for a 2-year “critical period “ meaning when the first of you pass away the mortgage would be paid up for 2 years so you would each have $20k whole life policy. The other one would still have an active policy. These policies do have living benefits built into them as well. </a:t>
            </a:r>
          </a:p>
          <a:p>
            <a:pPr>
              <a:spcAft>
                <a:spcPts val="600"/>
              </a:spcAft>
            </a:pPr>
            <a:r>
              <a:rPr lang="en-US" sz="1200" b="1" dirty="0">
                <a:solidFill>
                  <a:srgbClr val="000000"/>
                </a:solidFill>
                <a:latin typeface="Arial" panose="020B0604020202020204" pitchFamily="34" charset="0"/>
                <a:cs typeface="Arial" panose="020B0604020202020204" pitchFamily="34" charset="0"/>
              </a:rPr>
              <a:t>$475.00 a month</a:t>
            </a:r>
            <a:endParaRPr lang="en-US" sz="1200" dirty="0">
              <a:solidFill>
                <a:srgbClr val="000000"/>
              </a:solidFill>
              <a:latin typeface="Arial" panose="020B0604020202020204" pitchFamily="34" charset="0"/>
              <a:cs typeface="Arial" panose="020B0604020202020204" pitchFamily="34" charset="0"/>
            </a:endParaRPr>
          </a:p>
          <a:p>
            <a:pPr>
              <a:spcAft>
                <a:spcPts val="600"/>
              </a:spcAft>
            </a:pPr>
            <a:r>
              <a:rPr lang="en-US" sz="1200" b="1" dirty="0">
                <a:solidFill>
                  <a:srgbClr val="4CBEFA"/>
                </a:solidFill>
                <a:latin typeface="Arial" panose="020B0604020202020204" pitchFamily="34" charset="0"/>
                <a:cs typeface="Arial" panose="020B0604020202020204" pitchFamily="34" charset="0"/>
              </a:rPr>
              <a:t>Option 2 Long Term Whole Life Critical Period 1 Year</a:t>
            </a:r>
          </a:p>
          <a:p>
            <a:pPr>
              <a:spcAft>
                <a:spcPts val="600"/>
              </a:spcAft>
            </a:pPr>
            <a:r>
              <a:rPr lang="en-US" sz="1200" dirty="0">
                <a:solidFill>
                  <a:srgbClr val="000000"/>
                </a:solidFill>
                <a:latin typeface="Arial" panose="020B0604020202020204" pitchFamily="34" charset="0"/>
                <a:cs typeface="Arial" panose="020B0604020202020204" pitchFamily="34" charset="0"/>
              </a:rPr>
              <a:t>Same plan as Option 1 just 1-year “critical period of one year rather than 2 years You would each have $15k whole life policy. The other one would still have an active policy.</a:t>
            </a:r>
          </a:p>
          <a:p>
            <a:pPr>
              <a:spcAft>
                <a:spcPts val="600"/>
              </a:spcAft>
            </a:pPr>
            <a:r>
              <a:rPr lang="en-US" sz="1200" b="1" dirty="0">
                <a:solidFill>
                  <a:srgbClr val="000000"/>
                </a:solidFill>
                <a:latin typeface="Arial" panose="020B0604020202020204" pitchFamily="34" charset="0"/>
                <a:cs typeface="Arial" panose="020B0604020202020204" pitchFamily="34" charset="0"/>
              </a:rPr>
              <a:t>$332.00 a month</a:t>
            </a:r>
          </a:p>
          <a:p>
            <a:pPr>
              <a:spcAft>
                <a:spcPts val="600"/>
              </a:spcAft>
            </a:pPr>
            <a:r>
              <a:rPr lang="en-US" sz="1200" b="1" dirty="0">
                <a:solidFill>
                  <a:srgbClr val="4CBEFA"/>
                </a:solidFill>
                <a:latin typeface="Arial" panose="020B0604020202020204" pitchFamily="34" charset="0"/>
                <a:cs typeface="Arial" panose="020B0604020202020204" pitchFamily="34" charset="0"/>
              </a:rPr>
              <a:t>Option 3 Final Expense Policy Guaranteed Issue</a:t>
            </a:r>
          </a:p>
          <a:p>
            <a:pPr>
              <a:spcAft>
                <a:spcPts val="600"/>
              </a:spcAft>
            </a:pPr>
            <a:r>
              <a:rPr lang="en-US" sz="1200" dirty="0">
                <a:solidFill>
                  <a:srgbClr val="000000"/>
                </a:solidFill>
                <a:latin typeface="Arial" panose="020B0604020202020204" pitchFamily="34" charset="0"/>
                <a:cs typeface="Arial" panose="020B0604020202020204" pitchFamily="34" charset="0"/>
              </a:rPr>
              <a:t>This plan is a guaranteed issue no health exams with </a:t>
            </a:r>
            <a:r>
              <a:rPr lang="en-US" sz="1200" dirty="0" err="1">
                <a:solidFill>
                  <a:srgbClr val="000000"/>
                </a:solidFill>
                <a:latin typeface="Arial" panose="020B0604020202020204" pitchFamily="34" charset="0"/>
                <a:cs typeface="Arial" panose="020B0604020202020204" pitchFamily="34" charset="0"/>
              </a:rPr>
              <a:t>Americo</a:t>
            </a:r>
            <a:r>
              <a:rPr lang="en-US" sz="1200" dirty="0">
                <a:solidFill>
                  <a:srgbClr val="000000"/>
                </a:solidFill>
                <a:latin typeface="Arial" panose="020B0604020202020204" pitchFamily="34" charset="0"/>
                <a:cs typeface="Arial" panose="020B0604020202020204" pitchFamily="34" charset="0"/>
              </a:rPr>
              <a:t> Eagle Series. They are another great company I have my personal Term plan with them. This has 5k final expense on both of you, so it builds cash value and is whole life plan paired with the $100 accidental mutual of Omaha on Jody as well. </a:t>
            </a:r>
          </a:p>
          <a:p>
            <a:pPr>
              <a:spcAft>
                <a:spcPts val="600"/>
              </a:spcAft>
            </a:pPr>
            <a:r>
              <a:rPr lang="en-US" sz="1200" b="1" dirty="0">
                <a:solidFill>
                  <a:srgbClr val="000000"/>
                </a:solidFill>
                <a:latin typeface="Arial" panose="020B0604020202020204" pitchFamily="34" charset="0"/>
                <a:cs typeface="Arial" panose="020B0604020202020204" pitchFamily="34" charset="0"/>
              </a:rPr>
              <a:t>$253.88  a month</a:t>
            </a:r>
          </a:p>
          <a:p>
            <a:pPr>
              <a:spcAft>
                <a:spcPts val="600"/>
              </a:spcAft>
            </a:pPr>
            <a:r>
              <a:rPr lang="en-US" sz="1200" b="1" dirty="0">
                <a:solidFill>
                  <a:srgbClr val="4CBEFA"/>
                </a:solidFill>
                <a:latin typeface="Arial" panose="020B0604020202020204" pitchFamily="34" charset="0"/>
                <a:cs typeface="Arial" panose="020B0604020202020204" pitchFamily="34" charset="0"/>
              </a:rPr>
              <a:t>Option 4 $200k Mutual of Omaha accidental policy</a:t>
            </a:r>
          </a:p>
          <a:p>
            <a:r>
              <a:rPr lang="en-US" sz="1200" dirty="0">
                <a:solidFill>
                  <a:srgbClr val="000000"/>
                </a:solidFill>
                <a:latin typeface="Arial" panose="020B0604020202020204" pitchFamily="34" charset="0"/>
                <a:cs typeface="Arial" panose="020B0604020202020204" pitchFamily="34" charset="0"/>
              </a:rPr>
              <a:t>Covers Jody with $200k Mutual of Omaha accidental on Jody since this is the last year she qualifies and sadly Bruce you are beyond the cut off age. Accidental deaths are still the 3</a:t>
            </a:r>
            <a:r>
              <a:rPr lang="en-US" sz="1200" baseline="30000" dirty="0">
                <a:solidFill>
                  <a:srgbClr val="000000"/>
                </a:solidFill>
                <a:latin typeface="Arial" panose="020B0604020202020204" pitchFamily="34" charset="0"/>
                <a:cs typeface="Arial" panose="020B0604020202020204" pitchFamily="34" charset="0"/>
              </a:rPr>
              <a:t>rd</a:t>
            </a:r>
            <a:r>
              <a:rPr lang="en-US" sz="1200" dirty="0">
                <a:solidFill>
                  <a:srgbClr val="000000"/>
                </a:solidFill>
                <a:latin typeface="Arial" panose="020B0604020202020204" pitchFamily="34" charset="0"/>
                <a:cs typeface="Arial" panose="020B0604020202020204" pitchFamily="34" charset="0"/>
              </a:rPr>
              <a:t> highest ranking causes of death. We can very inexpensively increase this coverage but age 70 is the cut off date for this policy so we need to write this one now. </a:t>
            </a:r>
          </a:p>
          <a:p>
            <a:r>
              <a:rPr lang="en-US" sz="1200" b="1" dirty="0">
                <a:solidFill>
                  <a:srgbClr val="000000"/>
                </a:solidFill>
                <a:latin typeface="Arial" panose="020B0604020202020204" pitchFamily="34" charset="0"/>
                <a:cs typeface="Arial" panose="020B0604020202020204" pitchFamily="34" charset="0"/>
              </a:rPr>
              <a:t>$29.58  a month</a:t>
            </a:r>
          </a:p>
          <a:p>
            <a:endParaRPr lang="en-US" sz="1200" b="1" dirty="0">
              <a:solidFill>
                <a:srgbClr val="000000"/>
              </a:solidFill>
              <a:latin typeface="Arial" panose="020B0604020202020204" pitchFamily="34" charset="0"/>
              <a:cs typeface="Arial" panose="020B0604020202020204" pitchFamily="34" charset="0"/>
            </a:endParaRPr>
          </a:p>
          <a:p>
            <a:r>
              <a:rPr lang="en-US" sz="1200" b="1" dirty="0">
                <a:solidFill>
                  <a:srgbClr val="00B0F0"/>
                </a:solidFill>
                <a:latin typeface="Arial" panose="020B0604020202020204" pitchFamily="34" charset="0"/>
                <a:cs typeface="Arial" panose="020B0604020202020204" pitchFamily="34" charset="0"/>
              </a:rPr>
              <a:t>All are great options </a:t>
            </a:r>
            <a:r>
              <a:rPr lang="en-US" sz="1200" dirty="0">
                <a:solidFill>
                  <a:srgbClr val="000000"/>
                </a:solidFill>
                <a:latin typeface="Arial" panose="020B0604020202020204" pitchFamily="34" charset="0"/>
                <a:cs typeface="Arial" panose="020B0604020202020204" pitchFamily="34" charset="0"/>
              </a:rPr>
              <a:t>that will give you additional long-term coverage. This is the last year Jody qualifies for accidental plan which are extremely affordable and accidental deaths is still the 3-leading cause of death</a:t>
            </a:r>
            <a:r>
              <a:rPr lang="en-US" sz="1200">
                <a:solidFill>
                  <a:srgbClr val="000000"/>
                </a:solidFill>
                <a:latin typeface="Arial" panose="020B0604020202020204" pitchFamily="34" charset="0"/>
                <a:cs typeface="Arial" panose="020B0604020202020204" pitchFamily="34" charset="0"/>
              </a:rPr>
              <a:t>.  </a:t>
            </a:r>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These all help protect your most valuable asset, you and your income to protect your home and livelihood. Sadly, at some point this is an insurance you will eventually collect upon where car insurance is something you may never use. </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Call me and let’s go over which one is the best fit your budget and your needs. We can make any changes in coverage             amounts to increase or decrease as well. </a:t>
            </a:r>
          </a:p>
          <a:p>
            <a:r>
              <a:rPr lang="en-US" sz="1200" dirty="0">
                <a:solidFill>
                  <a:srgbClr val="000000"/>
                </a:solidFill>
                <a:latin typeface="Arial" panose="020B0604020202020204" pitchFamily="34" charset="0"/>
                <a:cs typeface="Arial" panose="020B0604020202020204" pitchFamily="34" charset="0"/>
              </a:rPr>
              <a:t>           Misty</a:t>
            </a:r>
          </a:p>
          <a:p>
            <a:r>
              <a:rPr lang="en-US" sz="1200" dirty="0">
                <a:solidFill>
                  <a:srgbClr val="000000"/>
                </a:solidFill>
                <a:latin typeface="Arial" panose="020B0604020202020204" pitchFamily="34" charset="0"/>
                <a:cs typeface="Arial" panose="020B0604020202020204" pitchFamily="34" charset="0"/>
              </a:rPr>
              <a:t>           352-942-5313 </a:t>
            </a:r>
          </a:p>
        </p:txBody>
      </p:sp>
    </p:spTree>
    <p:extLst>
      <p:ext uri="{BB962C8B-B14F-4D97-AF65-F5344CB8AC3E}">
        <p14:creationId xmlns:p14="http://schemas.microsoft.com/office/powerpoint/2010/main" val="283432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person&#10;&#10;Description automatically generated">
            <a:extLst>
              <a:ext uri="{FF2B5EF4-FFF2-40B4-BE49-F238E27FC236}">
                <a16:creationId xmlns:a16="http://schemas.microsoft.com/office/drawing/2014/main" id="{EE85EB0D-4225-45AA-B861-CEC02739B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A83F949-4918-4606-92D5-8289A3235BDA}"/>
              </a:ext>
            </a:extLst>
          </p:cNvPr>
          <p:cNvSpPr/>
          <p:nvPr/>
        </p:nvSpPr>
        <p:spPr>
          <a:xfrm>
            <a:off x="286945" y="2055813"/>
            <a:ext cx="2767641" cy="1325563"/>
          </a:xfrm>
          <a:prstGeom prst="rect">
            <a:avLst/>
          </a:prstGeom>
          <a:noFill/>
        </p:spPr>
        <p:txBody>
          <a:bodyPr wrap="square">
            <a:noAutofit/>
          </a:bodyPr>
          <a:lstStyle/>
          <a:p>
            <a:pPr algn="ctr"/>
            <a:r>
              <a:rPr lang="en-US" sz="2400">
                <a:solidFill>
                  <a:schemeClr val="bg1"/>
                </a:solidFill>
                <a:latin typeface="Arial" panose="020B0604020202020204" pitchFamily="34" charset="0"/>
                <a:cs typeface="Arial" panose="020B0604020202020204" pitchFamily="34" charset="0"/>
              </a:rPr>
              <a:t>Let’s complete</a:t>
            </a:r>
          </a:p>
          <a:p>
            <a:pPr algn="ctr"/>
            <a:r>
              <a:rPr lang="en-US" sz="2400">
                <a:solidFill>
                  <a:schemeClr val="bg1"/>
                </a:solidFill>
                <a:latin typeface="Arial" panose="020B0604020202020204" pitchFamily="34" charset="0"/>
                <a:cs typeface="Arial" panose="020B0604020202020204" pitchFamily="34" charset="0"/>
              </a:rPr>
              <a:t>the online</a:t>
            </a:r>
          </a:p>
          <a:p>
            <a:pPr algn="ctr"/>
            <a:r>
              <a:rPr lang="en-US" sz="2400">
                <a:solidFill>
                  <a:schemeClr val="bg1"/>
                </a:solidFill>
                <a:latin typeface="Arial" panose="020B0604020202020204" pitchFamily="34" charset="0"/>
                <a:cs typeface="Arial" panose="020B0604020202020204" pitchFamily="34" charset="0"/>
              </a:rPr>
              <a:t>application.</a:t>
            </a:r>
          </a:p>
        </p:txBody>
      </p:sp>
      <p:sp>
        <p:nvSpPr>
          <p:cNvPr id="7" name="Rectangle 6">
            <a:extLst>
              <a:ext uri="{FF2B5EF4-FFF2-40B4-BE49-F238E27FC236}">
                <a16:creationId xmlns:a16="http://schemas.microsoft.com/office/drawing/2014/main" id="{5C98D152-FABF-4358-8EA5-71BA5D8389BE}"/>
              </a:ext>
            </a:extLst>
          </p:cNvPr>
          <p:cNvSpPr/>
          <p:nvPr/>
        </p:nvSpPr>
        <p:spPr>
          <a:xfrm>
            <a:off x="4178784" y="1452981"/>
            <a:ext cx="7415965" cy="830997"/>
          </a:xfrm>
          <a:prstGeom prst="rect">
            <a:avLst/>
          </a:prstGeom>
        </p:spPr>
        <p:txBody>
          <a:bodyPr wrap="square">
            <a:spAutoFit/>
          </a:bodyPr>
          <a:lstStyle/>
          <a:p>
            <a:r>
              <a:rPr lang="en-US" sz="4800" b="1">
                <a:solidFill>
                  <a:srgbClr val="000000"/>
                </a:solidFill>
                <a:latin typeface="Arial Black" panose="020B0A04020102020204" pitchFamily="34" charset="0"/>
              </a:rPr>
              <a:t>Online Application</a:t>
            </a:r>
            <a:endParaRPr lang="en-US" sz="700"/>
          </a:p>
        </p:txBody>
      </p:sp>
      <p:sp>
        <p:nvSpPr>
          <p:cNvPr id="8" name="Rectangle 7">
            <a:extLst>
              <a:ext uri="{FF2B5EF4-FFF2-40B4-BE49-F238E27FC236}">
                <a16:creationId xmlns:a16="http://schemas.microsoft.com/office/drawing/2014/main" id="{E8353FD5-6544-4625-830A-2BBC4511602D}"/>
              </a:ext>
            </a:extLst>
          </p:cNvPr>
          <p:cNvSpPr/>
          <p:nvPr/>
        </p:nvSpPr>
        <p:spPr>
          <a:xfrm>
            <a:off x="4280281" y="2219973"/>
            <a:ext cx="934645" cy="1280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C430E6-7D40-4625-9735-7A8EF99CBA1C}"/>
              </a:ext>
            </a:extLst>
          </p:cNvPr>
          <p:cNvSpPr>
            <a:spLocks noGrp="1"/>
          </p:cNvSpPr>
          <p:nvPr>
            <p:ph idx="4294967295"/>
          </p:nvPr>
        </p:nvSpPr>
        <p:spPr>
          <a:xfrm>
            <a:off x="4178783" y="2793206"/>
            <a:ext cx="6315045" cy="2185193"/>
          </a:xfrm>
        </p:spPr>
        <p:txBody>
          <a:bodyPr>
            <a:noAutofit/>
          </a:bodyPr>
          <a:lstStyle/>
          <a:p>
            <a:pPr marL="0" indent="0">
              <a:buNone/>
            </a:pPr>
            <a:r>
              <a:rPr lang="en-US" sz="2000" dirty="0">
                <a:solidFill>
                  <a:schemeClr val="tx1">
                    <a:lumMod val="50000"/>
                  </a:schemeClr>
                </a:solidFill>
                <a:latin typeface="Arial" panose="020B0604020202020204" pitchFamily="34" charset="0"/>
                <a:cs typeface="Arial" panose="020B0604020202020204" pitchFamily="34" charset="0"/>
              </a:rPr>
              <a:t>Now coverage doesn’t begin until I log on and do an online application with you together either phone or via zoom. I </a:t>
            </a:r>
            <a:r>
              <a:rPr lang="en-US" sz="2000" dirty="0"/>
              <a:t>will walk you through the entire process. </a:t>
            </a:r>
          </a:p>
          <a:p>
            <a:pPr marL="0" indent="0">
              <a:buNone/>
            </a:pPr>
            <a:r>
              <a:rPr lang="en-US" sz="2000" dirty="0">
                <a:solidFill>
                  <a:schemeClr val="tx1">
                    <a:lumMod val="50000"/>
                  </a:schemeClr>
                </a:solidFill>
                <a:latin typeface="Arial" panose="020B0604020202020204" pitchFamily="34" charset="0"/>
                <a:cs typeface="Arial" panose="020B0604020202020204" pitchFamily="34" charset="0"/>
              </a:rPr>
              <a:t>We are never promised tomorrow as people easily get into accidents daily or face critical medical issues daily that were never planned so call me and let’s discuss which option worked best for you. You can reach me on my cell 352-942-5313</a:t>
            </a:r>
          </a:p>
          <a:p>
            <a:pPr marL="0" indent="0">
              <a:buNone/>
            </a:pPr>
            <a:r>
              <a:rPr lang="en-US" sz="2000" dirty="0">
                <a:solidFill>
                  <a:schemeClr val="tx1">
                    <a:lumMod val="50000"/>
                  </a:schemeClr>
                </a:solidFill>
                <a:latin typeface="Arial" panose="020B0604020202020204" pitchFamily="34" charset="0"/>
                <a:cs typeface="Arial" panose="020B0604020202020204" pitchFamily="34" charset="0"/>
              </a:rPr>
              <a:t>If you want to make any changes, let’s tweak what we need to make any adjustments for you. </a:t>
            </a:r>
          </a:p>
        </p:txBody>
      </p:sp>
    </p:spTree>
    <p:extLst>
      <p:ext uri="{BB962C8B-B14F-4D97-AF65-F5344CB8AC3E}">
        <p14:creationId xmlns:p14="http://schemas.microsoft.com/office/powerpoint/2010/main" val="43474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5E54-784B-4267-92EC-F2D61D02B0D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8E6D3AD-6E59-4667-A449-63928B4C0F1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305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979</Words>
  <Application>Microsoft Office PowerPoint</Application>
  <PresentationFormat>Widescreen</PresentationFormat>
  <Paragraphs>62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Montserrat-Medium</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Misty Cintron</dc:creator>
  <cp:lastModifiedBy>Misty Cintron</cp:lastModifiedBy>
  <cp:revision>1</cp:revision>
  <dcterms:created xsi:type="dcterms:W3CDTF">2021-04-18T21:48:33Z</dcterms:created>
  <dcterms:modified xsi:type="dcterms:W3CDTF">2021-04-18T23:39:12Z</dcterms:modified>
</cp:coreProperties>
</file>