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30BB-5B3B-C64E-B3DA-95229B143A40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CCC1D-E154-2645-B1AB-496195150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BAD332-5779-7749-80A0-431C988699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7F25EC-848C-674F-B6E0-5CF77C0EF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Early Earth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Larsh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963"/>
            <a:ext cx="9143999" cy="832966"/>
          </a:xfrm>
        </p:spPr>
        <p:txBody>
          <a:bodyPr/>
          <a:lstStyle/>
          <a:p>
            <a:r>
              <a:rPr lang="en-US" sz="4800" b="1" dirty="0" smtClean="0"/>
              <a:t>Crust and Continent Formation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929"/>
            <a:ext cx="5451437" cy="26034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Differentiation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lighter elements (ex. Silicon and oxygen) remained close to the surface while heavier ones (ex. Iron) sank to the centre.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Micro-continents formed during the </a:t>
            </a:r>
            <a:r>
              <a:rPr lang="en-US" i="1" dirty="0" err="1" smtClean="0">
                <a:solidFill>
                  <a:schemeClr val="tx1"/>
                </a:solidFill>
              </a:rPr>
              <a:t>Archean</a:t>
            </a:r>
            <a:r>
              <a:rPr lang="en-US" i="1" dirty="0" smtClean="0">
                <a:solidFill>
                  <a:schemeClr val="tx1"/>
                </a:solidFill>
              </a:rPr>
              <a:t> Eon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437" y="1129929"/>
            <a:ext cx="3692562" cy="2821607"/>
          </a:xfrm>
          <a:prstGeom prst="rect">
            <a:avLst/>
          </a:prstGeom>
        </p:spPr>
      </p:pic>
      <p:pic>
        <p:nvPicPr>
          <p:cNvPr id="5" name="Picture 4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380"/>
            <a:ext cx="6164975" cy="312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890042"/>
          </a:xfrm>
        </p:spPr>
        <p:txBody>
          <a:bodyPr/>
          <a:lstStyle/>
          <a:p>
            <a:r>
              <a:rPr lang="en-US" b="1" dirty="0" smtClean="0"/>
              <a:t>Precambrian Shields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20" y="1189691"/>
            <a:ext cx="4754660" cy="18353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Oldest parts of continents that are exposed.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Ex. Canadian Shield - 3.8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708"/>
            <a:ext cx="5677954" cy="35712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48693" y="3538693"/>
            <a:ext cx="1155933" cy="7253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35" y="944783"/>
            <a:ext cx="3890865" cy="259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39770"/>
            <a:ext cx="8147051" cy="804428"/>
          </a:xfrm>
        </p:spPr>
        <p:txBody>
          <a:bodyPr/>
          <a:lstStyle/>
          <a:p>
            <a:r>
              <a:rPr lang="en-US" b="1" dirty="0" smtClean="0"/>
              <a:t>Mountain Building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1278"/>
            <a:ext cx="4825999" cy="55167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During the </a:t>
            </a:r>
            <a:r>
              <a:rPr lang="en-US" dirty="0" err="1" smtClean="0">
                <a:solidFill>
                  <a:schemeClr val="tx1"/>
                </a:solidFill>
              </a:rPr>
              <a:t>Proterozoic</a:t>
            </a:r>
            <a:r>
              <a:rPr lang="en-US" dirty="0" smtClean="0">
                <a:solidFill>
                  <a:schemeClr val="tx1"/>
                </a:solidFill>
              </a:rPr>
              <a:t> Eon, the </a:t>
            </a:r>
            <a:r>
              <a:rPr lang="en-US" dirty="0" err="1" smtClean="0">
                <a:solidFill>
                  <a:schemeClr val="tx1"/>
                </a:solidFill>
              </a:rPr>
              <a:t>microcontinents</a:t>
            </a:r>
            <a:r>
              <a:rPr lang="en-US" dirty="0" smtClean="0">
                <a:solidFill>
                  <a:schemeClr val="tx1"/>
                </a:solidFill>
              </a:rPr>
              <a:t> collided with each other which resulted in massive mountains.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Ex. </a:t>
            </a:r>
            <a:r>
              <a:rPr lang="en-US" dirty="0" err="1" smtClean="0">
                <a:solidFill>
                  <a:schemeClr val="tx1"/>
                </a:solidFill>
              </a:rPr>
              <a:t>Laurentia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Largest </a:t>
            </a:r>
            <a:r>
              <a:rPr lang="en-US" dirty="0" err="1" smtClean="0">
                <a:solidFill>
                  <a:schemeClr val="tx1"/>
                </a:solidFill>
              </a:rPr>
              <a:t>Proterozoic</a:t>
            </a:r>
            <a:r>
              <a:rPr lang="en-US" dirty="0" smtClean="0">
                <a:solidFill>
                  <a:schemeClr val="tx1"/>
                </a:solidFill>
              </a:rPr>
              <a:t> landmass.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Ancient continent of N. America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different  mountain building events (</a:t>
            </a:r>
            <a:r>
              <a:rPr lang="en-US" dirty="0" err="1" smtClean="0">
                <a:solidFill>
                  <a:schemeClr val="tx1"/>
                </a:solidFill>
              </a:rPr>
              <a:t>orogenies</a:t>
            </a:r>
            <a:r>
              <a:rPr lang="en-US" dirty="0" smtClean="0">
                <a:solidFill>
                  <a:schemeClr val="tx1"/>
                </a:solidFill>
              </a:rPr>
              <a:t>) occurred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655195"/>
            <a:ext cx="431800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Early Atmosphere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Vapourized</a:t>
            </a:r>
            <a:r>
              <a:rPr lang="en-US" dirty="0" smtClean="0">
                <a:solidFill>
                  <a:schemeClr val="tx1"/>
                </a:solidFill>
              </a:rPr>
              <a:t> water from asteroid and meteorite impacts.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Ammonia and methane dominated at first but the Sun’s intense UV radiation broke them down.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Outgassing</a:t>
            </a:r>
            <a:r>
              <a:rPr lang="en-US" dirty="0" smtClean="0">
                <a:solidFill>
                  <a:schemeClr val="tx1"/>
                </a:solidFill>
              </a:rPr>
              <a:t>, addition of gases to the atmosphere from volcanic eruptions, released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water </a:t>
            </a:r>
            <a:r>
              <a:rPr lang="en-US" dirty="0" err="1" smtClean="0">
                <a:solidFill>
                  <a:schemeClr val="tx1"/>
                </a:solidFill>
              </a:rPr>
              <a:t>vapour</a:t>
            </a:r>
            <a:r>
              <a:rPr lang="en-US" dirty="0" smtClean="0">
                <a:solidFill>
                  <a:schemeClr val="tx1"/>
                </a:solidFill>
              </a:rPr>
              <a:t> and other gases.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Little 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for the first 3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Ancient </a:t>
            </a:r>
            <a:r>
              <a:rPr lang="en-US" b="1" dirty="0" err="1" smtClean="0">
                <a:solidFill>
                  <a:schemeClr val="tx1"/>
                </a:solidFill>
              </a:rPr>
              <a:t>cyanobacteria</a:t>
            </a:r>
            <a:r>
              <a:rPr lang="en-US" dirty="0" smtClean="0">
                <a:solidFill>
                  <a:schemeClr val="tx1"/>
                </a:solidFill>
              </a:rPr>
              <a:t>, using photosynthesis, converted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into 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20" y="128421"/>
            <a:ext cx="6079351" cy="2824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24" y="3332049"/>
            <a:ext cx="4695576" cy="3525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24423"/>
            <a:ext cx="44484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By the early </a:t>
            </a:r>
            <a:r>
              <a:rPr lang="en-US" sz="2000" b="1" dirty="0" err="1" smtClean="0"/>
              <a:t>Proterozoic</a:t>
            </a:r>
            <a:r>
              <a:rPr lang="en-US" sz="2000" b="1" dirty="0" smtClean="0"/>
              <a:t>, large, coral reef-like mounds of </a:t>
            </a:r>
            <a:r>
              <a:rPr lang="en-US" sz="2000" b="1" i="1" dirty="0" err="1" smtClean="0"/>
              <a:t>cyanobacteria</a:t>
            </a:r>
            <a:r>
              <a:rPr lang="en-US" sz="2000" b="1" dirty="0" smtClean="0"/>
              <a:t> called </a:t>
            </a:r>
            <a:r>
              <a:rPr lang="en-US" sz="2000" b="1" i="1" dirty="0" err="1" smtClean="0"/>
              <a:t>stromatolites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dominated the oceans that covered most of Earth’s continents.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Billions of </a:t>
            </a:r>
            <a:r>
              <a:rPr lang="en-US" sz="2000" b="1" dirty="0" err="1" smtClean="0"/>
              <a:t>cyanobacteria</a:t>
            </a:r>
            <a:r>
              <a:rPr lang="en-US" sz="2000" b="1" dirty="0" smtClean="0"/>
              <a:t> colonies that trap and bind sediments together. This is an image of present-day </a:t>
            </a:r>
            <a:r>
              <a:rPr lang="en-US" sz="2000" b="1" dirty="0" err="1" smtClean="0"/>
              <a:t>stromatolites</a:t>
            </a:r>
            <a:r>
              <a:rPr lang="en-US" sz="2000" b="1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29"/>
            <a:ext cx="9143999" cy="1452283"/>
          </a:xfrm>
        </p:spPr>
        <p:txBody>
          <a:bodyPr/>
          <a:lstStyle/>
          <a:p>
            <a:r>
              <a:rPr lang="en-US" b="1" dirty="0" smtClean="0"/>
              <a:t>The Formation of the Oceans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15345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Reached their current size fairly early.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came from: volcanic </a:t>
            </a:r>
            <a:r>
              <a:rPr lang="en-US" dirty="0" err="1" smtClean="0">
                <a:solidFill>
                  <a:schemeClr val="tx1"/>
                </a:solidFill>
              </a:rPr>
              <a:t>outgassing</a:t>
            </a:r>
            <a:r>
              <a:rPr lang="en-US" dirty="0" smtClean="0">
                <a:solidFill>
                  <a:schemeClr val="tx1"/>
                </a:solidFill>
              </a:rPr>
              <a:t> and extraterrestrial origins (asteroids, comets, etc.)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5" y="3296121"/>
            <a:ext cx="4368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818697"/>
          </a:xfrm>
        </p:spPr>
        <p:txBody>
          <a:bodyPr/>
          <a:lstStyle/>
          <a:p>
            <a:r>
              <a:rPr lang="en-US" b="1" dirty="0" smtClean="0"/>
              <a:t>Early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1" y="1355546"/>
            <a:ext cx="8719444" cy="15840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Probably as early as 3.9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Possible scenarios as to how:</a:t>
            </a:r>
          </a:p>
          <a:p>
            <a:endParaRPr lang="en-US" dirty="0" smtClean="0"/>
          </a:p>
        </p:txBody>
      </p:sp>
      <p:pic>
        <p:nvPicPr>
          <p:cNvPr id="5" name="Picture 4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9" y="2426598"/>
            <a:ext cx="7788276" cy="391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75559"/>
            <a:ext cx="8147051" cy="847235"/>
          </a:xfrm>
        </p:spPr>
        <p:txBody>
          <a:bodyPr/>
          <a:lstStyle/>
          <a:p>
            <a:r>
              <a:rPr lang="en-US" b="1" dirty="0" smtClean="0"/>
              <a:t>Mass Extinction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2794"/>
            <a:ext cx="9143999" cy="57352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planet has been plagued by a number of mass extinction events.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were at least two during the Precambrian.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Occurred at least 750 </a:t>
            </a:r>
            <a:r>
              <a:rPr lang="en-US" dirty="0" err="1" smtClean="0">
                <a:solidFill>
                  <a:schemeClr val="tx1"/>
                </a:solidFill>
              </a:rPr>
              <a:t>mya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period of severe </a:t>
            </a:r>
            <a:r>
              <a:rPr lang="en-US" dirty="0" err="1" smtClean="0">
                <a:solidFill>
                  <a:schemeClr val="tx1"/>
                </a:solidFill>
              </a:rPr>
              <a:t>glaciation</a:t>
            </a:r>
            <a:r>
              <a:rPr lang="en-US" dirty="0" smtClean="0">
                <a:solidFill>
                  <a:schemeClr val="tx1"/>
                </a:solidFill>
              </a:rPr>
              <a:t> (may have spread to the equator; the oceans may have froze)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of all life was wiped 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Second: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Occurred near the end of the </a:t>
            </a:r>
            <a:r>
              <a:rPr lang="en-US" dirty="0" err="1" smtClean="0">
                <a:solidFill>
                  <a:schemeClr val="tx1"/>
                </a:solidFill>
              </a:rPr>
              <a:t>Ediacaran</a:t>
            </a:r>
            <a:r>
              <a:rPr lang="en-US" dirty="0" smtClean="0">
                <a:solidFill>
                  <a:schemeClr val="tx1"/>
                </a:solidFill>
              </a:rPr>
              <a:t> period (~540 </a:t>
            </a:r>
            <a:r>
              <a:rPr lang="en-US" dirty="0" err="1" smtClean="0">
                <a:solidFill>
                  <a:schemeClr val="tx1"/>
                </a:solidFill>
              </a:rPr>
              <a:t>mya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soft-bodied organisms died out suddenly; little more is known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06294"/>
            <a:ext cx="8147051" cy="826745"/>
          </a:xfrm>
        </p:spPr>
        <p:txBody>
          <a:bodyPr/>
          <a:lstStyle/>
          <a:p>
            <a:r>
              <a:rPr lang="en-US" b="1" dirty="0" smtClean="0"/>
              <a:t>The Precambrian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6444"/>
            <a:ext cx="9143999" cy="23001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Spans almost 90% of Earth’s history.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700 </a:t>
            </a:r>
            <a:r>
              <a:rPr lang="en-US" dirty="0" err="1" smtClean="0">
                <a:solidFill>
                  <a:schemeClr val="tx1"/>
                </a:solidFill>
              </a:rPr>
              <a:t>mya</a:t>
            </a:r>
            <a:r>
              <a:rPr lang="en-US" dirty="0" smtClean="0">
                <a:solidFill>
                  <a:schemeClr val="tx1"/>
                </a:solidFill>
              </a:rPr>
              <a:t> are not well understood as no rocks exist from this time. Earth was hot, volcanically active and no continents existed. (</a:t>
            </a:r>
            <a:r>
              <a:rPr lang="en-US" b="1" i="1" dirty="0" smtClean="0">
                <a:solidFill>
                  <a:schemeClr val="tx1"/>
                </a:solidFill>
              </a:rPr>
              <a:t>Hadean Eon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Oldest existing rocks are from the </a:t>
            </a:r>
            <a:r>
              <a:rPr lang="en-US" b="1" i="1" dirty="0" err="1" smtClean="0">
                <a:solidFill>
                  <a:schemeClr val="tx1"/>
                </a:solidFill>
              </a:rPr>
              <a:t>Archean</a:t>
            </a:r>
            <a:r>
              <a:rPr lang="en-US" b="1" i="1" dirty="0" smtClean="0">
                <a:solidFill>
                  <a:schemeClr val="tx1"/>
                </a:solidFill>
              </a:rPr>
              <a:t> Eon </a:t>
            </a:r>
            <a:r>
              <a:rPr lang="en-US" dirty="0" smtClean="0">
                <a:solidFill>
                  <a:schemeClr val="tx1"/>
                </a:solidFill>
              </a:rPr>
              <a:t>as well as the earliest signs of life; simple and unicellular.</a:t>
            </a:r>
          </a:p>
          <a:p>
            <a:endParaRPr lang="en-US" dirty="0"/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9" y="3378200"/>
            <a:ext cx="75946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832966"/>
          </a:xfrm>
        </p:spPr>
        <p:txBody>
          <a:bodyPr/>
          <a:lstStyle/>
          <a:p>
            <a:r>
              <a:rPr lang="en-US" b="1" dirty="0" smtClean="0"/>
              <a:t>How Do We Know?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2966"/>
            <a:ext cx="9144000" cy="25202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no rocks exist from the birth of our planet, how can we know it’s age?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Crustal Rock Evidence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Zircon minerals found in 3.96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r>
              <a:rPr lang="en-US" dirty="0" smtClean="0">
                <a:solidFill>
                  <a:schemeClr val="tx1"/>
                </a:solidFill>
              </a:rPr>
              <a:t> rock are remnants of older rocks.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zircon is at least 4.4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r>
              <a:rPr lang="en-US" dirty="0" smtClean="0">
                <a:solidFill>
                  <a:schemeClr val="tx1"/>
                </a:solidFill>
              </a:rPr>
              <a:t> and, therefore, the Earth must be at least this old.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92" y="2987150"/>
            <a:ext cx="5748558" cy="387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7" y="211667"/>
            <a:ext cx="8720666" cy="258233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Solar system evidence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Meteorites, small fragments of orbiting bodies that have fallen to Earth, have been dated at between 4.7 to 4.5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Assumed that parts of the solar system formed at the same time and, therefore, Earth and the meteorites are approximately the same age.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Also, Moon rocks have been dated at 4.45 </a:t>
            </a:r>
            <a:r>
              <a:rPr lang="en-US" dirty="0" err="1" smtClean="0">
                <a:solidFill>
                  <a:schemeClr val="tx1"/>
                </a:solidFill>
              </a:rPr>
              <a:t>bya</a:t>
            </a:r>
            <a:r>
              <a:rPr lang="en-US" dirty="0" smtClean="0">
                <a:solidFill>
                  <a:schemeClr val="tx1"/>
                </a:solidFill>
              </a:rPr>
              <a:t> and the Moon was formed very early in Earth’s history.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313"/>
            <a:ext cx="4241038" cy="3366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20" y="3301267"/>
            <a:ext cx="4939251" cy="336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Earth’s Heat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209076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Earth was extremely hot after it formed due to three sources: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Gravitational contraction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Radioactivity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Heavy Bombardment </a:t>
            </a:r>
            <a:r>
              <a:rPr lang="en-US" dirty="0" smtClean="0">
                <a:solidFill>
                  <a:schemeClr val="tx1"/>
                </a:solidFill>
              </a:rPr>
              <a:t>(asteroids, </a:t>
            </a:r>
            <a:r>
              <a:rPr lang="en-US" dirty="0" smtClean="0">
                <a:solidFill>
                  <a:schemeClr val="tx1"/>
                </a:solidFill>
              </a:rPr>
              <a:t>meteorites, etc.)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281378"/>
            <a:ext cx="5737226" cy="1618656"/>
          </a:xfrm>
        </p:spPr>
        <p:txBody>
          <a:bodyPr/>
          <a:lstStyle/>
          <a:p>
            <a:r>
              <a:rPr lang="en-US" b="1" dirty="0" smtClean="0"/>
              <a:t>Gravitational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51" y="2083262"/>
            <a:ext cx="6235701" cy="31614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Earth formed by the gradual accumulation of small, rocky bodies in orbit around the sun.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 it grew, the increased mass lead to increased gravity.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Earth’s centre was squeezed together with so much forces that the pressure raised the planet’s internal temperature.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-1"/>
            <a:ext cx="2409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18649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Certain radioisotopes were more abundant in the past.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short-lived ones decayed quickly and released heat which lead to a planet that was much warmer than present day.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21" y="3470376"/>
            <a:ext cx="5479979" cy="338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Heavy Bombardment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21189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first 500 – 700 </a:t>
            </a:r>
            <a:r>
              <a:rPr lang="en-US" dirty="0" err="1" smtClean="0">
                <a:solidFill>
                  <a:schemeClr val="tx1"/>
                </a:solidFill>
              </a:rPr>
              <a:t>mya</a:t>
            </a:r>
            <a:r>
              <a:rPr lang="en-US" dirty="0" smtClean="0">
                <a:solidFill>
                  <a:schemeClr val="tx1"/>
                </a:solidFill>
              </a:rPr>
              <a:t> saw many more asteroids throughout the solar system compared to present day.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increased the chance of collision with Earth.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impacts generated a tremendous amount of heat.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5333" y="4346222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massive collision that likely formed the Moon generated so much heat that much of the Earth melted.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13" y="3834002"/>
            <a:ext cx="2882026" cy="3023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3686555"/>
            <a:ext cx="2444049" cy="3171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790159"/>
          </a:xfrm>
        </p:spPr>
        <p:txBody>
          <a:bodyPr/>
          <a:lstStyle/>
          <a:p>
            <a:r>
              <a:rPr lang="en-US" b="1" dirty="0" smtClean="0"/>
              <a:t>Cooling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0159"/>
            <a:ext cx="9143999" cy="24763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Eventually Earth cooled but we are still uncertain as to how long it took.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Evidence suggests that within the first 200 </a:t>
            </a:r>
            <a:r>
              <a:rPr lang="en-US" dirty="0" err="1" smtClean="0">
                <a:solidFill>
                  <a:schemeClr val="tx1"/>
                </a:solidFill>
              </a:rPr>
              <a:t>mya</a:t>
            </a:r>
            <a:r>
              <a:rPr lang="en-US" dirty="0" smtClean="0">
                <a:solidFill>
                  <a:schemeClr val="tx1"/>
                </a:solidFill>
              </a:rPr>
              <a:t> it cooled enough for liquid water to form.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Cooling of the Earth continues today.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9516"/>
          <a:stretch>
            <a:fillRect/>
          </a:stretch>
        </p:blipFill>
        <p:spPr>
          <a:xfrm>
            <a:off x="599369" y="3510154"/>
            <a:ext cx="8046157" cy="329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699</TotalTime>
  <Words>737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Wingdings 2</vt:lpstr>
      <vt:lpstr>Saddle</vt:lpstr>
      <vt:lpstr>The Early Earth</vt:lpstr>
      <vt:lpstr>The Precambrian</vt:lpstr>
      <vt:lpstr>How Do We Know?</vt:lpstr>
      <vt:lpstr>PowerPoint Presentation</vt:lpstr>
      <vt:lpstr>Early Earth’s Heat</vt:lpstr>
      <vt:lpstr>Gravitational Contraction</vt:lpstr>
      <vt:lpstr>Radioactivity</vt:lpstr>
      <vt:lpstr>Heavy Bombardment</vt:lpstr>
      <vt:lpstr>Cooling</vt:lpstr>
      <vt:lpstr>Crust and Continent Formation</vt:lpstr>
      <vt:lpstr>Precambrian Shields</vt:lpstr>
      <vt:lpstr>Mountain Building</vt:lpstr>
      <vt:lpstr>The Early Atmosphere</vt:lpstr>
      <vt:lpstr>PowerPoint Presentation</vt:lpstr>
      <vt:lpstr>The Formation of the Oceans</vt:lpstr>
      <vt:lpstr>Early Life</vt:lpstr>
      <vt:lpstr>Mass Extinction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Know?</dc:title>
  <dc:creator>Daryl Jerome</dc:creator>
  <cp:lastModifiedBy>Hayley Larsh</cp:lastModifiedBy>
  <cp:revision>16</cp:revision>
  <dcterms:created xsi:type="dcterms:W3CDTF">2012-08-09T04:43:39Z</dcterms:created>
  <dcterms:modified xsi:type="dcterms:W3CDTF">2018-12-06T14:41:53Z</dcterms:modified>
</cp:coreProperties>
</file>