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6" r:id="rId5"/>
    <p:sldId id="265" r:id="rId6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5482" autoAdjust="0"/>
  </p:normalViewPr>
  <p:slideViewPr>
    <p:cSldViewPr>
      <p:cViewPr varScale="1">
        <p:scale>
          <a:sx n="26" d="100"/>
          <a:sy n="26" d="100"/>
        </p:scale>
        <p:origin x="23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4C4C9-9907-4BB6-B95A-E6BBD959AAB4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D650F-38E5-40ED-AA32-287D3AC686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9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92C-A796-4264-BD45-11AED491B3E4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02A30-9192-49A2-98D9-8D2828AE31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0103A-F2B3-9595-F73E-CB80A4FB9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34E9EB-A339-3A74-FFD6-10FEC5090C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8774EB-732C-C86C-0454-EF05D96642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D040D-2D84-B49C-E497-DD1768BA29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56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A02A30-9192-49A2-98D9-8D2828AE31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69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fold Outs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57200" y="457199"/>
            <a:ext cx="2286000" cy="1066800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2000" b="1" cap="all" spc="1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015C248F-577B-0F17-9B56-686B83F28B6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63549" y="1793366"/>
            <a:ext cx="2889251" cy="2590800"/>
          </a:xfrm>
          <a:noFill/>
        </p:spPr>
        <p:txBody>
          <a:bodyPr tIns="27432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5">
            <a:extLst>
              <a:ext uri="{FF2B5EF4-FFF2-40B4-BE49-F238E27FC236}">
                <a16:creationId xmlns:a16="http://schemas.microsoft.com/office/drawing/2014/main" id="{01D00668-EE9F-31C6-9E75-FDA7A506A39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57200" y="4495800"/>
            <a:ext cx="1676400" cy="228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1" spc="0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8D28565-418D-614A-4D8A-FAA5DC928B9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57200" y="4953000"/>
            <a:ext cx="2187575" cy="2514600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  <a:p>
            <a:pPr lvl="0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DA1E0E-0373-C71E-07B2-A841FAFCF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05200"/>
            <a:ext cx="274320" cy="3810000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82538D-D9FE-DE0C-2D31-3FBA33333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906396" y="0"/>
            <a:ext cx="3810001" cy="7764204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352800" y="0"/>
            <a:ext cx="3352801" cy="2590800"/>
          </a:xfrm>
          <a:noFill/>
        </p:spPr>
        <p:txBody>
          <a:bodyPr tIns="274320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0" y="457199"/>
            <a:ext cx="1621165" cy="560387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cap="all" spc="10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843347" y="2693480"/>
            <a:ext cx="2428875" cy="22860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="0" i="1" spc="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8481A-AC22-ACFF-3E51-40A9B8F705A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43347" y="3088766"/>
            <a:ext cx="2428875" cy="873633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900" spc="20" baseline="0">
                <a:solidFill>
                  <a:schemeClr val="bg1"/>
                </a:solidFill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2" name="Text Placeholder 25"/>
          <p:cNvSpPr>
            <a:spLocks noGrp="1"/>
          </p:cNvSpPr>
          <p:nvPr>
            <p:ph type="body" sz="quarter" idx="19" hasCustomPrompt="1"/>
          </p:nvPr>
        </p:nvSpPr>
        <p:spPr>
          <a:xfrm>
            <a:off x="3843347" y="4384548"/>
            <a:ext cx="2428875" cy="21342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1" cap="all" spc="10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FAFB201-A050-C771-0585-2F7EA9FA3ED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43347" y="4630166"/>
            <a:ext cx="2428875" cy="592548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900" spc="20" baseline="0">
                <a:solidFill>
                  <a:schemeClr val="bg1"/>
                </a:solidFill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2E814E-119B-2E8E-447A-9E8AE384BE9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524384" y="5410201"/>
            <a:ext cx="1066800" cy="1135430"/>
          </a:xfrm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logo</a:t>
            </a:r>
          </a:p>
        </p:txBody>
      </p:sp>
      <p:sp>
        <p:nvSpPr>
          <p:cNvPr id="7" name="Text Placeholder 25">
            <a:extLst>
              <a:ext uri="{FF2B5EF4-FFF2-40B4-BE49-F238E27FC236}">
                <a16:creationId xmlns:a16="http://schemas.microsoft.com/office/drawing/2014/main" id="{A3759039-2383-B70C-8B31-21C10C9C7A6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843347" y="6773308"/>
            <a:ext cx="2428875" cy="213426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 cap="all" spc="10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E3F2244C-CA32-0D6A-2AFC-C47B1B8B941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843347" y="7018926"/>
            <a:ext cx="2428875" cy="592548"/>
          </a:xfrm>
        </p:spPr>
        <p:txBody>
          <a:bodyPr>
            <a:no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900" spc="20" baseline="0">
                <a:solidFill>
                  <a:schemeClr val="bg1"/>
                </a:solidFill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 hasCustomPrompt="1"/>
          </p:nvPr>
        </p:nvSpPr>
        <p:spPr>
          <a:xfrm>
            <a:off x="6705600" y="457200"/>
            <a:ext cx="2889250" cy="4953000"/>
          </a:xfrm>
          <a:noFill/>
        </p:spPr>
        <p:txBody>
          <a:bodyPr tIns="27432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0" name="Text Placeholder 38">
            <a:extLst>
              <a:ext uri="{FF2B5EF4-FFF2-40B4-BE49-F238E27FC236}">
                <a16:creationId xmlns:a16="http://schemas.microsoft.com/office/drawing/2014/main" id="{F0D199E2-F0A1-856F-A650-15E2C694B38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72328" y="5703946"/>
            <a:ext cx="2422524" cy="84168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500" b="1" cap="all" spc="100" baseline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377190" indent="0">
              <a:buNone/>
              <a:defRPr cap="all" baseline="0">
                <a:latin typeface="+mj-lt"/>
              </a:defRPr>
            </a:lvl2pPr>
            <a:lvl3pPr marL="754380" indent="0">
              <a:buNone/>
              <a:defRPr cap="all" baseline="0">
                <a:latin typeface="+mj-lt"/>
              </a:defRPr>
            </a:lvl3pPr>
            <a:lvl4pPr marL="1131570" indent="0">
              <a:buNone/>
              <a:defRPr cap="all" baseline="0">
                <a:latin typeface="+mj-lt"/>
              </a:defRPr>
            </a:lvl4pPr>
            <a:lvl5pPr marL="1508760" indent="0">
              <a:buNone/>
              <a:defRPr cap="all" baseline="0">
                <a:latin typeface="+mj-lt"/>
              </a:defRPr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40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7172327" y="6629400"/>
            <a:ext cx="2088833" cy="59254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1" i="0" cap="all" spc="100" baseline="0">
                <a:solidFill>
                  <a:schemeClr val="tx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E4E810-C426-E751-A1E3-030C0E2088C8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04906" y="0"/>
            <a:ext cx="2845320" cy="876415"/>
          </a:xfrm>
          <a:custGeom>
            <a:avLst/>
            <a:gdLst>
              <a:gd name="connsiteX0" fmla="*/ 0 w 2845320"/>
              <a:gd name="connsiteY0" fmla="*/ 0 h 876415"/>
              <a:gd name="connsiteX1" fmla="*/ 2845320 w 2845320"/>
              <a:gd name="connsiteY1" fmla="*/ 0 h 876415"/>
              <a:gd name="connsiteX2" fmla="*/ 2825274 w 2845320"/>
              <a:gd name="connsiteY2" fmla="*/ 41614 h 876415"/>
              <a:gd name="connsiteX3" fmla="*/ 1422660 w 2845320"/>
              <a:gd name="connsiteY3" fmla="*/ 876415 h 876415"/>
              <a:gd name="connsiteX4" fmla="*/ 20047 w 2845320"/>
              <a:gd name="connsiteY4" fmla="*/ 41614 h 87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5320" h="876415">
                <a:moveTo>
                  <a:pt x="0" y="0"/>
                </a:moveTo>
                <a:lnTo>
                  <a:pt x="2845320" y="0"/>
                </a:lnTo>
                <a:lnTo>
                  <a:pt x="2825274" y="41614"/>
                </a:lnTo>
                <a:cubicBezTo>
                  <a:pt x="2555154" y="538859"/>
                  <a:pt x="2028327" y="876415"/>
                  <a:pt x="1422660" y="876415"/>
                </a:cubicBezTo>
                <a:cubicBezTo>
                  <a:pt x="816993" y="876415"/>
                  <a:pt x="290167" y="538859"/>
                  <a:pt x="20047" y="41614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1EA7D67-2C12-4558-545E-9384180FC39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15400" y="4515866"/>
            <a:ext cx="1153798" cy="228600"/>
          </a:xfrm>
          <a:custGeom>
            <a:avLst/>
            <a:gdLst>
              <a:gd name="connsiteX0" fmla="*/ 0 w 1153798"/>
              <a:gd name="connsiteY0" fmla="*/ 0 h 228600"/>
              <a:gd name="connsiteX1" fmla="*/ 1153798 w 1153798"/>
              <a:gd name="connsiteY1" fmla="*/ 0 h 228600"/>
              <a:gd name="connsiteX2" fmla="*/ 1153798 w 1153798"/>
              <a:gd name="connsiteY2" fmla="*/ 228600 h 228600"/>
              <a:gd name="connsiteX3" fmla="*/ 0 w 1153798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798" h="228600">
                <a:moveTo>
                  <a:pt x="0" y="0"/>
                </a:moveTo>
                <a:lnTo>
                  <a:pt x="1153798" y="0"/>
                </a:lnTo>
                <a:lnTo>
                  <a:pt x="1153798" y="228600"/>
                </a:lnTo>
                <a:lnTo>
                  <a:pt x="0" y="22860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C446445-A77A-DF98-5C01-9461B0B0ABF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907048" y="1793366"/>
            <a:ext cx="445752" cy="2590800"/>
          </a:xfrm>
          <a:custGeom>
            <a:avLst/>
            <a:gdLst>
              <a:gd name="connsiteX0" fmla="*/ 0 w 445752"/>
              <a:gd name="connsiteY0" fmla="*/ 0 h 2590800"/>
              <a:gd name="connsiteX1" fmla="*/ 445752 w 445752"/>
              <a:gd name="connsiteY1" fmla="*/ 0 h 2590800"/>
              <a:gd name="connsiteX2" fmla="*/ 445752 w 445752"/>
              <a:gd name="connsiteY2" fmla="*/ 2590800 h 2590800"/>
              <a:gd name="connsiteX3" fmla="*/ 0 w 445752"/>
              <a:gd name="connsiteY3" fmla="*/ 259080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752" h="2590800">
                <a:moveTo>
                  <a:pt x="0" y="0"/>
                </a:moveTo>
                <a:lnTo>
                  <a:pt x="445752" y="0"/>
                </a:lnTo>
                <a:lnTo>
                  <a:pt x="445752" y="2590800"/>
                </a:lnTo>
                <a:lnTo>
                  <a:pt x="0" y="2590800"/>
                </a:lnTo>
                <a:close/>
              </a:path>
            </a:pathLst>
          </a:cu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</p:spTree>
    <p:extLst>
      <p:ext uri="{BB962C8B-B14F-4D97-AF65-F5344CB8AC3E}">
        <p14:creationId xmlns:p14="http://schemas.microsoft.com/office/powerpoint/2010/main" val="515976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608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pos="4509">
          <p15:clr>
            <a:srgbClr val="FBAE40"/>
          </p15:clr>
        </p15:guide>
        <p15:guide id="7" pos="6044">
          <p15:clr>
            <a:srgbClr val="FBAE40"/>
          </p15:clr>
        </p15:guide>
        <p15:guide id="8" pos="3168">
          <p15:clr>
            <a:srgbClr val="FBAE40"/>
          </p15:clr>
        </p15:guide>
        <p15:guide id="9" pos="2400">
          <p15:clr>
            <a:srgbClr val="FBAE40"/>
          </p15:clr>
        </p15:guide>
        <p15:guide id="10" pos="1824">
          <p15:clr>
            <a:srgbClr val="FBAE40"/>
          </p15:clr>
        </p15:guide>
        <p15:guide id="11" pos="288">
          <p15:clr>
            <a:srgbClr val="FBAE40"/>
          </p15:clr>
        </p15:guide>
        <p15:guide id="12" pos="39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fold Ins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462958" y="5304457"/>
            <a:ext cx="2347737" cy="82296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2000" b="1" cap="all" spc="1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015C248F-577B-0F17-9B56-686B83F28B6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63549" y="477817"/>
            <a:ext cx="2889251" cy="4475183"/>
          </a:xfrm>
          <a:noFill/>
        </p:spPr>
        <p:txBody>
          <a:bodyPr tIns="27432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BDD62012-93F7-ADCC-50CF-BC8DB8B8AB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62958" y="6248009"/>
            <a:ext cx="2033759" cy="3444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00" b="1" cap="all" spc="100" baseline="0">
                <a:solidFill>
                  <a:schemeClr val="tx1"/>
                </a:solidFill>
                <a:latin typeface="+mj-lt"/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A41E763A-1C92-B3F7-DD73-A02CF7CA353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62958" y="6713028"/>
            <a:ext cx="2347737" cy="852355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82538D-D9FE-DE0C-2D31-3FBA33333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88892" y="2405786"/>
            <a:ext cx="3810001" cy="2103120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3810000" y="477817"/>
            <a:ext cx="1621165" cy="92857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100" baseline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FCE9C248-8810-2220-B030-6CF2898E4F3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810000" y="1543522"/>
            <a:ext cx="2462222" cy="8325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30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3810000" y="2551276"/>
            <a:ext cx="2428875" cy="1218488"/>
          </a:xfrm>
        </p:spPr>
        <p:txBody>
          <a:bodyPr>
            <a:no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1200" b="1" i="1" spc="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E8481A-AC22-ACFF-3E51-40A9B8F705A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10000" y="3933866"/>
            <a:ext cx="2443088" cy="213427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000" b="1" cap="all" spc="100" baseline="0">
                <a:solidFill>
                  <a:schemeClr val="bg1"/>
                </a:solidFill>
                <a:latin typeface="+mj-lt"/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4" name="Text Placeholder 25">
            <a:extLst>
              <a:ext uri="{FF2B5EF4-FFF2-40B4-BE49-F238E27FC236}">
                <a16:creationId xmlns:a16="http://schemas.microsoft.com/office/drawing/2014/main" id="{D51A6F9D-1997-1CDF-8645-E270DEA2564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10000" y="4165070"/>
            <a:ext cx="2443088" cy="285189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900" b="1" i="1" spc="0" baseline="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7" name="Text Placeholder 25">
            <a:extLst>
              <a:ext uri="{FF2B5EF4-FFF2-40B4-BE49-F238E27FC236}">
                <a16:creationId xmlns:a16="http://schemas.microsoft.com/office/drawing/2014/main" id="{4118D991-EC75-05B0-73FA-F8F2494DFB2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810000" y="4710244"/>
            <a:ext cx="2563059" cy="852356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cap="all" spc="100" baseline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FAFB201-A050-C771-0585-2F7EA9FA3ED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810000" y="5643693"/>
            <a:ext cx="1789919" cy="3444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00" b="1" cap="all" spc="100" baseline="0">
                <a:solidFill>
                  <a:schemeClr val="tx1"/>
                </a:solidFill>
                <a:latin typeface="+mj-lt"/>
              </a:defRPr>
            </a:lvl1pPr>
            <a:lvl2pPr marL="377190" indent="0" algn="l">
              <a:buNone/>
              <a:defRPr sz="800">
                <a:solidFill>
                  <a:schemeClr val="bg1"/>
                </a:solidFill>
              </a:defRPr>
            </a:lvl2pPr>
            <a:lvl3pPr marL="754380" indent="0" algn="l">
              <a:buNone/>
              <a:defRPr sz="800">
                <a:solidFill>
                  <a:schemeClr val="bg1"/>
                </a:solidFill>
              </a:defRPr>
            </a:lvl3pPr>
            <a:lvl4pPr marL="1131570" indent="0" algn="l">
              <a:buNone/>
              <a:defRPr sz="800">
                <a:solidFill>
                  <a:schemeClr val="bg1"/>
                </a:solidFill>
              </a:defRPr>
            </a:lvl4pPr>
            <a:lvl5pPr marL="1508760" indent="0" algn="l"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8D28565-418D-614A-4D8A-FAA5DC928B9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10000" y="6130331"/>
            <a:ext cx="2428961" cy="1486811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DA1E0E-0373-C71E-07B2-A841FAFCF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84080" y="3502688"/>
            <a:ext cx="274320" cy="3810000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05602" y="457199"/>
            <a:ext cx="2889249" cy="1948587"/>
          </a:xfrm>
          <a:noFill/>
        </p:spPr>
        <p:txBody>
          <a:bodyPr tIns="274320">
            <a:normAutofit/>
          </a:bodyPr>
          <a:lstStyle>
            <a:lvl1pPr marL="0" indent="0" algn="ctr">
              <a:buNone/>
              <a:defRPr sz="1400">
                <a:solidFill>
                  <a:sysClr val="windowText" lastClr="000000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764EA665-2F47-3154-351E-F3A2BD99845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66593" y="2590800"/>
            <a:ext cx="2352673" cy="832596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70B3764-7EB5-FE7C-FAB0-FCD9098BB39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166593" y="3502688"/>
            <a:ext cx="2434539" cy="94757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100" baseline="0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2pPr>
            <a:lvl3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3pPr>
            <a:lvl4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4pPr>
            <a:lvl5pPr marL="0" indent="0">
              <a:lnSpc>
                <a:spcPct val="100000"/>
              </a:lnSpc>
              <a:spcBef>
                <a:spcPts val="1000"/>
              </a:spcBef>
              <a:buNone/>
              <a:defRPr sz="1000"/>
            </a:lvl5pPr>
          </a:lstStyle>
          <a:p>
            <a:pPr lvl="0"/>
            <a:r>
              <a:rPr lang="en-US" dirty="0"/>
              <a:t>Add title here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23E1A197-401A-8FFE-C31B-1053DB84EF2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66593" y="4624816"/>
            <a:ext cx="2443173" cy="2992326"/>
          </a:xfrm>
        </p:spPr>
        <p:txBody>
          <a:bodyPr>
            <a:no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900" b="0" spc="20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Add text here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2EC872-481F-9DFB-DB93-7FC667A1F2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04906" y="0"/>
            <a:ext cx="2845320" cy="876415"/>
          </a:xfrm>
          <a:custGeom>
            <a:avLst/>
            <a:gdLst>
              <a:gd name="connsiteX0" fmla="*/ 0 w 2845320"/>
              <a:gd name="connsiteY0" fmla="*/ 0 h 876415"/>
              <a:gd name="connsiteX1" fmla="*/ 2845320 w 2845320"/>
              <a:gd name="connsiteY1" fmla="*/ 0 h 876415"/>
              <a:gd name="connsiteX2" fmla="*/ 2825274 w 2845320"/>
              <a:gd name="connsiteY2" fmla="*/ 41614 h 876415"/>
              <a:gd name="connsiteX3" fmla="*/ 1422660 w 2845320"/>
              <a:gd name="connsiteY3" fmla="*/ 876415 h 876415"/>
              <a:gd name="connsiteX4" fmla="*/ 20047 w 2845320"/>
              <a:gd name="connsiteY4" fmla="*/ 41614 h 876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5320" h="876415">
                <a:moveTo>
                  <a:pt x="0" y="0"/>
                </a:moveTo>
                <a:lnTo>
                  <a:pt x="2845320" y="0"/>
                </a:lnTo>
                <a:lnTo>
                  <a:pt x="2825274" y="41614"/>
                </a:lnTo>
                <a:cubicBezTo>
                  <a:pt x="2555154" y="538859"/>
                  <a:pt x="2028327" y="876415"/>
                  <a:pt x="1422660" y="876415"/>
                </a:cubicBezTo>
                <a:cubicBezTo>
                  <a:pt x="816993" y="876415"/>
                  <a:pt x="290167" y="538859"/>
                  <a:pt x="20047" y="41614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0FD81-C5FF-7E04-852A-F6E347A56B0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0" y="4515866"/>
            <a:ext cx="1153798" cy="228600"/>
          </a:xfrm>
          <a:custGeom>
            <a:avLst/>
            <a:gdLst>
              <a:gd name="connsiteX0" fmla="*/ 0 w 1153798"/>
              <a:gd name="connsiteY0" fmla="*/ 0 h 228600"/>
              <a:gd name="connsiteX1" fmla="*/ 1153798 w 1153798"/>
              <a:gd name="connsiteY1" fmla="*/ 0 h 228600"/>
              <a:gd name="connsiteX2" fmla="*/ 1153798 w 1153798"/>
              <a:gd name="connsiteY2" fmla="*/ 228600 h 228600"/>
              <a:gd name="connsiteX3" fmla="*/ 0 w 1153798"/>
              <a:gd name="connsiteY3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798" h="228600">
                <a:moveTo>
                  <a:pt x="0" y="0"/>
                </a:moveTo>
                <a:lnTo>
                  <a:pt x="1153798" y="0"/>
                </a:lnTo>
                <a:lnTo>
                  <a:pt x="1153798" y="228600"/>
                </a:lnTo>
                <a:lnTo>
                  <a:pt x="0" y="22860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779094-B730-A15E-A4CE-E894F87CBCC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2888892" y="2405786"/>
            <a:ext cx="463908" cy="2103120"/>
          </a:xfrm>
          <a:custGeom>
            <a:avLst/>
            <a:gdLst>
              <a:gd name="connsiteX0" fmla="*/ 0 w 445752"/>
              <a:gd name="connsiteY0" fmla="*/ 0 h 2590800"/>
              <a:gd name="connsiteX1" fmla="*/ 445752 w 445752"/>
              <a:gd name="connsiteY1" fmla="*/ 0 h 2590800"/>
              <a:gd name="connsiteX2" fmla="*/ 445752 w 445752"/>
              <a:gd name="connsiteY2" fmla="*/ 2590800 h 2590800"/>
              <a:gd name="connsiteX3" fmla="*/ 0 w 445752"/>
              <a:gd name="connsiteY3" fmla="*/ 2590800 h 259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752" h="2590800">
                <a:moveTo>
                  <a:pt x="0" y="0"/>
                </a:moveTo>
                <a:lnTo>
                  <a:pt x="445752" y="0"/>
                </a:lnTo>
                <a:lnTo>
                  <a:pt x="445752" y="2590800"/>
                </a:lnTo>
                <a:lnTo>
                  <a:pt x="0" y="2590800"/>
                </a:lnTo>
                <a:close/>
              </a:path>
            </a:pathLst>
          </a:custGeom>
          <a:solidFill>
            <a:schemeClr val="accent3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en-US" sz="1800" dirty="0">
                <a:noFill/>
              </a:defRPr>
            </a:lvl1pPr>
          </a:lstStyle>
          <a:p>
            <a:pPr marL="0" lvl="0" algn="ctr" defTabSz="914400"/>
            <a:r>
              <a:rPr lang="en-US" dirty="0"/>
              <a:t>Blank</a:t>
            </a:r>
          </a:p>
        </p:txBody>
      </p:sp>
    </p:spTree>
    <p:extLst>
      <p:ext uri="{BB962C8B-B14F-4D97-AF65-F5344CB8AC3E}">
        <p14:creationId xmlns:p14="http://schemas.microsoft.com/office/powerpoint/2010/main" val="654388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608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pos="4509">
          <p15:clr>
            <a:srgbClr val="FBAE40"/>
          </p15:clr>
        </p15:guide>
        <p15:guide id="7" pos="6044">
          <p15:clr>
            <a:srgbClr val="FBAE40"/>
          </p15:clr>
        </p15:guide>
        <p15:guide id="8" pos="3168">
          <p15:clr>
            <a:srgbClr val="FBAE40"/>
          </p15:clr>
        </p15:guide>
        <p15:guide id="9" pos="2400">
          <p15:clr>
            <a:srgbClr val="FBAE40"/>
          </p15:clr>
        </p15:guide>
        <p15:guide id="10" pos="1824">
          <p15:clr>
            <a:srgbClr val="FBAE40"/>
          </p15:clr>
        </p15:guide>
        <p15:guide id="11" pos="288">
          <p15:clr>
            <a:srgbClr val="FBAE40"/>
          </p15:clr>
        </p15:guide>
        <p15:guide id="12" pos="393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86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224">
          <p15:clr>
            <a:srgbClr val="547EBF"/>
          </p15:clr>
        </p15:guide>
        <p15:guide id="2" orient="horz" pos="2448">
          <p15:clr>
            <a:srgbClr val="FBAE40"/>
          </p15:clr>
        </p15:guide>
        <p15:guide id="3" pos="2112">
          <p15:clr>
            <a:srgbClr val="547EBF"/>
          </p15:clr>
        </p15:guide>
        <p15:guide id="4" orient="horz" pos="4608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pos="4509">
          <p15:clr>
            <a:srgbClr val="FBAE40"/>
          </p15:clr>
        </p15:guide>
        <p15:guide id="7" pos="6044">
          <p15:clr>
            <a:srgbClr val="FBAE40"/>
          </p15:clr>
        </p15:guide>
        <p15:guide id="8" pos="3168">
          <p15:clr>
            <a:srgbClr val="FBAE40"/>
          </p15:clr>
        </p15:guide>
        <p15:guide id="9" pos="2400" userDrawn="1">
          <p15:clr>
            <a:srgbClr val="FBAE40"/>
          </p15:clr>
        </p15:guide>
        <p15:guide id="10" pos="1824">
          <p15:clr>
            <a:srgbClr val="FBAE40"/>
          </p15:clr>
        </p15:guide>
        <p15:guide id="11" pos="288">
          <p15:clr>
            <a:srgbClr val="FBAE40"/>
          </p15:clr>
        </p15:guide>
        <p15:guide id="12" pos="39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2CD0-8AE2-403D-BC5A-E9768D13DA7F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4765" y="7203864"/>
            <a:ext cx="238887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690" y="7203864"/>
            <a:ext cx="2703195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5621-FB72-491B-A41E-B21F020BD9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7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2" r:id="rId3"/>
  </p:sldLayoutIdLst>
  <p:txStyles>
    <p:titleStyle>
      <a:lvl1pPr algn="l" defTabSz="754380" rtl="0" eaLnBrk="1" latinLnBrk="0" hangingPunct="1">
        <a:spcBef>
          <a:spcPct val="0"/>
        </a:spcBef>
        <a:buNone/>
        <a:defRPr sz="363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riel.Ingber2@mass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umassmed.edu/psychiatry/education/psychology_programs/advanced-practicum-in-adult-clinical-psycholog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57162-5DE9-8238-404A-CBC7485A0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B4E56344-4F27-AD97-B00A-5CFE7484087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165296" y="634503"/>
            <a:ext cx="3561977" cy="1741615"/>
          </a:xfrm>
        </p:spPr>
        <p:txBody>
          <a:bodyPr/>
          <a:lstStyle/>
          <a:p>
            <a:pPr lvl="0"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Director: Heidi Putney, Ph.D.</a:t>
            </a:r>
          </a:p>
          <a:p>
            <a:pPr lvl="0" algn="ctr"/>
            <a:r>
              <a:rPr lang="en-US" sz="1050" b="1" dirty="0">
                <a:cs typeface="Times New Roman" panose="02020603050405020304" pitchFamily="18" charset="0"/>
              </a:rPr>
              <a:t>Practicum Directors</a:t>
            </a:r>
            <a:br>
              <a:rPr lang="en-US" sz="1050" b="1" dirty="0">
                <a:cs typeface="Times New Roman" panose="02020603050405020304" pitchFamily="18" charset="0"/>
              </a:rPr>
            </a:br>
            <a:r>
              <a:rPr lang="en-US" sz="1050" b="1" dirty="0">
                <a:cs typeface="Times New Roman" panose="02020603050405020304" pitchFamily="18" charset="0"/>
              </a:rPr>
              <a:t>NAMES</a:t>
            </a:r>
          </a:p>
          <a:p>
            <a:pPr lvl="0" algn="ctr">
              <a:lnSpc>
                <a:spcPct val="100000"/>
              </a:lnSpc>
            </a:pPr>
            <a:r>
              <a:rPr lang="en-US" sz="1050" b="1" dirty="0">
                <a:cs typeface="Times New Roman" panose="02020603050405020304" pitchFamily="18" charset="0"/>
              </a:rPr>
              <a:t>Contact Information: </a:t>
            </a:r>
            <a:endParaRPr lang="en-US" sz="1050" dirty="0">
              <a:cs typeface="Times New Roman" panose="02020603050405020304" pitchFamily="18" charset="0"/>
            </a:endParaRPr>
          </a:p>
          <a:p>
            <a:pPr lvl="0" algn="ctr">
              <a:lnSpc>
                <a:spcPct val="100000"/>
              </a:lnSpc>
            </a:pPr>
            <a:r>
              <a:rPr lang="en-US" sz="1050" b="1" dirty="0">
                <a:cs typeface="Times New Roman" panose="02020603050405020304" pitchFamily="18" charset="0"/>
              </a:rPr>
              <a:t>Website/Brochure:</a:t>
            </a:r>
            <a:endParaRPr lang="en-US" sz="1050" dirty="0">
              <a:cs typeface="Times New Roman" panose="02020603050405020304" pitchFamily="18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FBA18E67-E12E-816A-6EFE-BF94A5121A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62997" y="4630166"/>
            <a:ext cx="1981200" cy="928573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accent3"/>
                </a:solidFill>
              </a:rPr>
              <a:t>Site</a:t>
            </a:r>
          </a:p>
          <a:p>
            <a:pPr lvl="0" algn="ctr"/>
            <a:r>
              <a:rPr lang="en-US" dirty="0">
                <a:solidFill>
                  <a:schemeClr val="accent3"/>
                </a:solidFill>
              </a:rPr>
              <a:t>population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C51D72EE-93FA-9623-4005-50675A153FD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708972" y="5286703"/>
            <a:ext cx="2889250" cy="1614118"/>
          </a:xfrm>
        </p:spPr>
        <p:txBody>
          <a:bodyPr/>
          <a:lstStyle/>
          <a:p>
            <a:pPr lvl="0" algn="ctr"/>
            <a:endParaRPr lang="en-US" sz="110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98C8FB60-C9D2-F668-CB75-6A07045DE8F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37184" y="2474696"/>
            <a:ext cx="3429000" cy="1935659"/>
          </a:xfrm>
        </p:spPr>
        <p:txBody>
          <a:bodyPr/>
          <a:lstStyle/>
          <a:p>
            <a:pPr lvl="0" algn="ctr"/>
            <a:r>
              <a:rPr lang="en-US" sz="1000" i="0" u="sng" dirty="0">
                <a:solidFill>
                  <a:schemeClr val="bg2"/>
                </a:solidFill>
                <a:latin typeface="+mn-lt"/>
              </a:rPr>
              <a:t>MISSION</a:t>
            </a:r>
          </a:p>
          <a:p>
            <a:pPr lvl="0" algn="ctr"/>
            <a:endParaRPr lang="en-US" sz="1000" i="0" u="sng" dirty="0">
              <a:solidFill>
                <a:schemeClr val="bg2"/>
              </a:solidFill>
              <a:latin typeface="+mn-lt"/>
            </a:endParaRPr>
          </a:p>
          <a:p>
            <a:pPr lvl="0" algn="ctr"/>
            <a:r>
              <a:rPr lang="en-US" sz="1000" i="0" dirty="0">
                <a:solidFill>
                  <a:schemeClr val="bg2"/>
                </a:solidFill>
                <a:latin typeface="+mn-lt"/>
              </a:rPr>
              <a:t> 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2365D4A-5D58-7B08-97E5-1A6CDB6DD20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8979" y="4863109"/>
            <a:ext cx="3387640" cy="43306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PROGRAM EXPERIENCE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FCF51EBC-E935-0D2F-1674-F1663745A37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57387" y="5197220"/>
            <a:ext cx="2930946" cy="2206942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000" dirty="0"/>
              <a:t> 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BBDA759B-F77B-BFB2-AFCF-15D6D709C01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870575" y="4515866"/>
            <a:ext cx="3022092" cy="928573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/>
          <a:lstStyle/>
          <a:p>
            <a:pPr lvl="0" algn="ctr"/>
            <a:r>
              <a:rPr lang="en-US" sz="1000" i="1" dirty="0">
                <a:solidFill>
                  <a:schemeClr val="bg1"/>
                </a:solidFill>
              </a:rPr>
              <a:t>*This program follows the PTC notification date. We will not offer our positions until this date. The 2026-2027 training season notification date will be:</a:t>
            </a:r>
          </a:p>
          <a:p>
            <a:pPr lvl="0" algn="ctr"/>
            <a:r>
              <a:rPr lang="en-US" sz="1050" b="1" i="1" dirty="0">
                <a:solidFill>
                  <a:schemeClr val="bg1"/>
                </a:solidFill>
              </a:rPr>
              <a:t>Monday, February 9</a:t>
            </a:r>
            <a:r>
              <a:rPr lang="en-US" sz="1050" b="1" i="1" baseline="30000" dirty="0">
                <a:solidFill>
                  <a:schemeClr val="bg1"/>
                </a:solidFill>
              </a:rPr>
              <a:t>th</a:t>
            </a:r>
            <a:r>
              <a:rPr lang="en-US" sz="1050" b="1" i="1" dirty="0">
                <a:solidFill>
                  <a:schemeClr val="bg1"/>
                </a:solidFill>
              </a:rPr>
              <a:t>, 2026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32401E08-90FC-EE7C-3627-D2D74E7DE6A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727273" y="1031525"/>
            <a:ext cx="3308697" cy="644876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accent3"/>
                </a:solidFill>
              </a:rPr>
              <a:t>Application requirements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58732D00-0AF4-132B-9538-CBD6A4B9F10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938938" y="1676401"/>
            <a:ext cx="2794085" cy="2839465"/>
          </a:xfrm>
        </p:spPr>
        <p:txBody>
          <a:bodyPr>
            <a:noAutofit/>
          </a:bodyPr>
          <a:lstStyle/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4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marR="0" lvl="0" indent="-1698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marR="0" lvl="0" indent="-1698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latin typeface="Calibri" panose="020F050202020403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  <a:endParaRPr lang="en-US" sz="1200" dirty="0"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Application Deadline: </a:t>
            </a:r>
            <a:b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Monday, January 5</a:t>
            </a:r>
            <a:r>
              <a:rPr lang="en-US" sz="1000" b="1" baseline="30000" dirty="0">
                <a:ea typeface="Yu Mincho" panose="02020400000000000000" pitchFamily="18" charset="-128"/>
                <a:cs typeface="Arial" panose="020B0604020202020204" pitchFamily="34" charset="0"/>
              </a:rPr>
              <a:t>th</a:t>
            </a: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, 2026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75EBEBE2-8247-7EEC-6DBA-42C841573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755880" y="0"/>
            <a:ext cx="2845320" cy="8764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312B784F-A95E-5972-208A-16A480898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6" name="Title 65">
            <a:extLst>
              <a:ext uri="{FF2B5EF4-FFF2-40B4-BE49-F238E27FC236}">
                <a16:creationId xmlns:a16="http://schemas.microsoft.com/office/drawing/2014/main" id="{86C0599E-5BDE-5BFC-61C4-212F22DC7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640" y="86368"/>
            <a:ext cx="5817120" cy="822413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SITE NAME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DE3C15-D55B-1168-0C1A-3648740F94F6}"/>
              </a:ext>
            </a:extLst>
          </p:cNvPr>
          <p:cNvSpPr/>
          <p:nvPr/>
        </p:nvSpPr>
        <p:spPr>
          <a:xfrm>
            <a:off x="112603" y="86368"/>
            <a:ext cx="2893049" cy="442949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8D6FB-9C09-2F72-0CD6-E99979D3C7C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879214" y="5535385"/>
            <a:ext cx="3022092" cy="211569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1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05BF780-7B94-6439-D3E4-21EEB9F3F71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165296" y="634503"/>
            <a:ext cx="3561977" cy="1741615"/>
          </a:xfrm>
        </p:spPr>
        <p:txBody>
          <a:bodyPr/>
          <a:lstStyle/>
          <a:p>
            <a:pPr lvl="0" algn="ctr"/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Director: Heidi Putney, Ph.D.</a:t>
            </a:r>
          </a:p>
          <a:p>
            <a:pPr lvl="0" algn="ctr"/>
            <a:r>
              <a:rPr lang="en-US" sz="1050" b="1" dirty="0">
                <a:cs typeface="Times New Roman" panose="02020603050405020304" pitchFamily="18" charset="0"/>
              </a:rPr>
              <a:t>Practicum Directors</a:t>
            </a:r>
            <a:br>
              <a:rPr lang="en-US" sz="1050" b="1" dirty="0">
                <a:cs typeface="Times New Roman" panose="02020603050405020304" pitchFamily="18" charset="0"/>
              </a:rPr>
            </a:br>
            <a:r>
              <a:rPr lang="en-US" sz="1050" b="1" dirty="0">
                <a:cs typeface="Times New Roman" panose="02020603050405020304" pitchFamily="18" charset="0"/>
              </a:rPr>
              <a:t>Ariel Ingber, Psy.D. &amp; Faith Therrien, Psy.D.</a:t>
            </a:r>
          </a:p>
          <a:p>
            <a:pPr lvl="0" algn="ctr">
              <a:lnSpc>
                <a:spcPct val="100000"/>
              </a:lnSpc>
            </a:pPr>
            <a:r>
              <a:rPr lang="en-US" sz="1050" b="1" dirty="0">
                <a:cs typeface="Times New Roman" panose="02020603050405020304" pitchFamily="18" charset="0"/>
              </a:rPr>
              <a:t>Contact Information: </a:t>
            </a:r>
            <a:r>
              <a:rPr lang="en-US" sz="1050" dirty="0">
                <a:cs typeface="Times New Roman" panose="02020603050405020304" pitchFamily="18" charset="0"/>
                <a:hlinkClick r:id="rId3"/>
              </a:rPr>
              <a:t>Ariel.Ingber2@mass.gov</a:t>
            </a:r>
            <a:r>
              <a:rPr lang="en-US" sz="1050" dirty="0">
                <a:cs typeface="Times New Roman" panose="02020603050405020304" pitchFamily="18" charset="0"/>
              </a:rPr>
              <a:t> </a:t>
            </a:r>
          </a:p>
          <a:p>
            <a:pPr lvl="0" algn="ctr">
              <a:lnSpc>
                <a:spcPct val="100000"/>
              </a:lnSpc>
            </a:pPr>
            <a:r>
              <a:rPr lang="en-US" sz="1050" b="1" dirty="0">
                <a:cs typeface="Times New Roman" panose="02020603050405020304" pitchFamily="18" charset="0"/>
              </a:rPr>
              <a:t>Website/Brochure: </a:t>
            </a:r>
            <a:r>
              <a:rPr lang="en-US" sz="1000" dirty="0">
                <a:cs typeface="Times New Roman" panose="02020603050405020304" pitchFamily="18" charset="0"/>
                <a:hlinkClick r:id="rId4"/>
              </a:rPr>
              <a:t>https://www.umassmed.edu/psychiatry/education/psychology_programs/advanced-practicum-in-adult-clinical-psychology/</a:t>
            </a:r>
            <a:r>
              <a:rPr lang="en-US" sz="1000" dirty="0">
                <a:cs typeface="Times New Roman" panose="02020603050405020304" pitchFamily="18" charset="0"/>
              </a:rPr>
              <a:t> </a:t>
            </a:r>
            <a:endParaRPr lang="en-US" sz="1050" dirty="0">
              <a:cs typeface="Times New Roman" panose="02020603050405020304" pitchFamily="18" charset="0"/>
            </a:endParaRP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BD9F2D9-0ADD-4293-B915-8FEBC8D201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10422" y="4744466"/>
            <a:ext cx="3111360" cy="928573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accent3"/>
                </a:solidFill>
              </a:rPr>
              <a:t>Site</a:t>
            </a:r>
          </a:p>
          <a:p>
            <a:pPr lvl="0" algn="ctr"/>
            <a:r>
              <a:rPr lang="en-US" dirty="0">
                <a:solidFill>
                  <a:schemeClr val="accent3"/>
                </a:solidFill>
              </a:rPr>
              <a:t>population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3415AD20-CD9C-ACD8-017C-B93FF440A6C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676934" y="5551082"/>
            <a:ext cx="2889250" cy="1872210"/>
          </a:xfrm>
        </p:spPr>
        <p:txBody>
          <a:bodyPr/>
          <a:lstStyle/>
          <a:p>
            <a:pPr lvl="0" algn="ctr"/>
            <a:r>
              <a:rPr lang="en-US" sz="1100" dirty="0">
                <a:effectLst/>
                <a:ea typeface="Yu Mincho" panose="02020400000000000000" pitchFamily="18" charset="-128"/>
              </a:rPr>
              <a:t>The inpatient recovery center is composed of two adult court evaluation units; ten adult continuing care units including units with specialized services such as those serving medically compromised individuals </a:t>
            </a:r>
            <a:r>
              <a:rPr lang="en-US" sz="1100" dirty="0">
                <a:ea typeface="Yu Mincho" panose="02020400000000000000" pitchFamily="18" charset="-128"/>
              </a:rPr>
              <a:t>and Deaf/hard-of-hearing adults and</a:t>
            </a:r>
            <a:r>
              <a:rPr lang="en-US" sz="1100" dirty="0">
                <a:effectLst/>
                <a:ea typeface="Yu Mincho" panose="02020400000000000000" pitchFamily="18" charset="-128"/>
              </a:rPr>
              <a:t>; two adolescent units. </a:t>
            </a:r>
            <a:endParaRPr lang="en-US" sz="110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BA35C51-715C-EC54-54AD-5007CB5DDBA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37184" y="2474696"/>
            <a:ext cx="3429000" cy="1935659"/>
          </a:xfrm>
        </p:spPr>
        <p:txBody>
          <a:bodyPr/>
          <a:lstStyle/>
          <a:p>
            <a:pPr lvl="0" algn="ctr"/>
            <a:r>
              <a:rPr lang="en-US" sz="1000" i="0" u="sng" dirty="0">
                <a:solidFill>
                  <a:schemeClr val="bg2"/>
                </a:solidFill>
                <a:latin typeface="+mn-lt"/>
              </a:rPr>
              <a:t>MISSION</a:t>
            </a:r>
          </a:p>
          <a:p>
            <a:pPr lvl="0" algn="ctr"/>
            <a:r>
              <a:rPr lang="en-US" sz="1000" i="0" dirty="0">
                <a:solidFill>
                  <a:schemeClr val="bg2"/>
                </a:solidFill>
                <a:latin typeface="+mn-lt"/>
                <a:ea typeface="Yu Mincho" panose="020B0400000000000000" pitchFamily="18" charset="-128"/>
              </a:rPr>
              <a:t>Our</a:t>
            </a:r>
            <a:r>
              <a:rPr lang="en-US" sz="1000" i="0" dirty="0">
                <a:solidFill>
                  <a:schemeClr val="bg2"/>
                </a:solidFill>
                <a:effectLst/>
                <a:latin typeface="+mn-lt"/>
                <a:ea typeface="Yu Mincho" panose="020B0400000000000000" pitchFamily="18" charset="-128"/>
              </a:rPr>
              <a:t> practicum is designed to provide clinical training </a:t>
            </a:r>
            <a:r>
              <a:rPr lang="en-US" sz="1000" i="0" dirty="0">
                <a:solidFill>
                  <a:schemeClr val="bg2"/>
                </a:solidFill>
                <a:latin typeface="+mn-lt"/>
                <a:ea typeface="Yu Mincho" panose="020B0400000000000000" pitchFamily="18" charset="-128"/>
              </a:rPr>
              <a:t>in </a:t>
            </a:r>
            <a:r>
              <a:rPr lang="en-US" sz="1000" i="0" dirty="0">
                <a:solidFill>
                  <a:schemeClr val="bg2"/>
                </a:solidFill>
                <a:effectLst/>
                <a:latin typeface="+mn-lt"/>
                <a:ea typeface="Yu Mincho" panose="020B0400000000000000" pitchFamily="18" charset="-128"/>
              </a:rPr>
              <a:t>treatment, assessment, and consultation with adults with serious and persistent mental illness, many of whom are also legally involved and present with a wide range of co-occurring psychological and medical disorders. The delivery of our professional psychological services occur within a recovery-oriented, person-centered culture of care in a public service context. </a:t>
            </a:r>
            <a:endParaRPr lang="en-US" sz="1000" i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88160055-0BA0-007A-0BC7-EF0289343C1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48979" y="4863109"/>
            <a:ext cx="3387640" cy="43306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3"/>
                </a:solidFill>
              </a:rPr>
              <a:t>PROGRAM EXPERIENCE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F586A884-FF36-5745-928A-03FB9BFA677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56880" y="5216350"/>
            <a:ext cx="2930946" cy="2206942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1000" dirty="0"/>
              <a:t>24 hours per week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On –site at WRCH in Worcester, MA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$4,000-$6,000 stipend + educational stipend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Tuesdays are </a:t>
            </a:r>
            <a:r>
              <a:rPr lang="en-US" sz="1000" b="1" dirty="0"/>
              <a:t>mandatory</a:t>
            </a:r>
            <a:r>
              <a:rPr lang="en-US" sz="1000" dirty="0"/>
              <a:t> 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Mix of individual, group treatment, and admission assessments 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Weekly didactics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One (1) integrated battery</a:t>
            </a:r>
          </a:p>
          <a:p>
            <a:pPr lvl="0">
              <a:lnSpc>
                <a:spcPct val="100000"/>
              </a:lnSpc>
            </a:pPr>
            <a:r>
              <a:rPr lang="en-US" sz="1000" dirty="0"/>
              <a:t>Training year begins early July</a:t>
            </a:r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ED0CBAA4-BE62-DF3A-7F76-7E0B2B27F6DF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870575" y="4515866"/>
            <a:ext cx="3022092" cy="928573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/>
          <a:lstStyle/>
          <a:p>
            <a:pPr lvl="0" algn="ctr"/>
            <a:r>
              <a:rPr lang="en-US" sz="1000" i="1" dirty="0">
                <a:solidFill>
                  <a:schemeClr val="bg1"/>
                </a:solidFill>
              </a:rPr>
              <a:t>*This program follows the PTC notification date. We will not offer our positions until this date. The 2026-2027 training season notification date will be:</a:t>
            </a:r>
          </a:p>
          <a:p>
            <a:pPr lvl="0" algn="ctr"/>
            <a:r>
              <a:rPr lang="en-US" sz="1050" b="1" i="1" dirty="0">
                <a:solidFill>
                  <a:schemeClr val="bg1"/>
                </a:solidFill>
              </a:rPr>
              <a:t>Monday, February 9</a:t>
            </a:r>
            <a:r>
              <a:rPr lang="en-US" sz="1050" b="1" i="1" baseline="30000" dirty="0">
                <a:solidFill>
                  <a:schemeClr val="bg1"/>
                </a:solidFill>
              </a:rPr>
              <a:t>th</a:t>
            </a:r>
            <a:r>
              <a:rPr lang="en-US" sz="1050" b="1" i="1" dirty="0">
                <a:solidFill>
                  <a:schemeClr val="bg1"/>
                </a:solidFill>
              </a:rPr>
              <a:t>, 2026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281782CD-45D9-EFE7-885B-49D657C5EC45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727273" y="1031525"/>
            <a:ext cx="3308697" cy="644876"/>
          </a:xfrm>
        </p:spPr>
        <p:txBody>
          <a:bodyPr/>
          <a:lstStyle/>
          <a:p>
            <a:pPr lvl="0" algn="ctr"/>
            <a:r>
              <a:rPr lang="en-US" dirty="0">
                <a:solidFill>
                  <a:schemeClr val="accent3"/>
                </a:solidFill>
              </a:rPr>
              <a:t>Application requirements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B7167484-2738-2B17-E963-924C5DAAF5B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938938" y="1676401"/>
            <a:ext cx="2794085" cy="2839465"/>
          </a:xfrm>
        </p:spPr>
        <p:txBody>
          <a:bodyPr>
            <a:noAutofit/>
          </a:bodyPr>
          <a:lstStyle/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Cover letter, detailing your relevant experiences</a:t>
            </a: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4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Curriculum Vita</a:t>
            </a: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Unofficial Transcript</a:t>
            </a: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lvl="0" indent="-169863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Three letters of reference, at least one from a field training supervisor</a:t>
            </a: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marR="0" lvl="0" indent="-1698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Fully redacted case formulation, including a biopsychosocial history and mental status exam</a:t>
            </a:r>
            <a:b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5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</a:p>
          <a:p>
            <a:pPr marL="169863" marR="0" lvl="0" indent="-16986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i="1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If available</a:t>
            </a:r>
            <a:r>
              <a:rPr lang="en-US" sz="1100" dirty="0">
                <a:effectLst/>
                <a:ea typeface="Yu Mincho" panose="02020400000000000000" pitchFamily="18" charset="-128"/>
                <a:cs typeface="Arial" panose="020B0604020202020204" pitchFamily="34" charset="0"/>
              </a:rPr>
              <a:t>, a fully redacted, psychological or neuro testing report </a:t>
            </a:r>
          </a:p>
          <a:p>
            <a:pPr marL="342900" marR="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200" dirty="0">
              <a:latin typeface="Calibri" panose="020F050202020403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Application Deadline: </a:t>
            </a:r>
            <a:b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</a:b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Monday, January 5</a:t>
            </a:r>
            <a:r>
              <a:rPr lang="en-US" sz="1000" b="1" baseline="30000" dirty="0">
                <a:ea typeface="Yu Mincho" panose="02020400000000000000" pitchFamily="18" charset="-128"/>
                <a:cs typeface="Arial" panose="020B0604020202020204" pitchFamily="34" charset="0"/>
              </a:rPr>
              <a:t>th</a:t>
            </a:r>
            <a:r>
              <a:rPr lang="en-US" sz="1000" b="1" dirty="0">
                <a:ea typeface="Yu Mincho" panose="02020400000000000000" pitchFamily="18" charset="-128"/>
                <a:cs typeface="Arial" panose="020B0604020202020204" pitchFamily="34" charset="0"/>
              </a:rPr>
              <a:t>, 2026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628FF558-B9F7-FAC4-2D61-C7B7F24A0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755880" y="0"/>
            <a:ext cx="2845320" cy="8764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5C657169-EDEE-EED3-496A-FB7B14D10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Massachusetts Department of Mental Health, Worcester Recovery Center ...">
            <a:extLst>
              <a:ext uri="{FF2B5EF4-FFF2-40B4-BE49-F238E27FC236}">
                <a16:creationId xmlns:a16="http://schemas.microsoft.com/office/drawing/2014/main" id="{63FF6D7D-03AD-36C6-FB86-4FAEF239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575" y="5551082"/>
            <a:ext cx="3022092" cy="201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orcester Recovery Center | Healthcare Projects architecture+">
            <a:extLst>
              <a:ext uri="{FF2B5EF4-FFF2-40B4-BE49-F238E27FC236}">
                <a16:creationId xmlns:a16="http://schemas.microsoft.com/office/drawing/2014/main" id="{FD31CA0C-DBC1-EF55-FF73-D9EB503038F7}"/>
              </a:ext>
            </a:extLst>
          </p:cNvPr>
          <p:cNvPicPr>
            <a:picLocks noGrp="1" noChangeAspect="1" noChangeArrowheads="1"/>
          </p:cNvPicPr>
          <p:nvPr>
            <p:ph type="pic" sz="quarter" idx="28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2" r="17172"/>
          <a:stretch>
            <a:fillRect/>
          </a:stretch>
        </p:blipFill>
        <p:spPr bwMode="auto">
          <a:xfrm>
            <a:off x="141210" y="86368"/>
            <a:ext cx="2889251" cy="447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itle 65">
            <a:extLst>
              <a:ext uri="{FF2B5EF4-FFF2-40B4-BE49-F238E27FC236}">
                <a16:creationId xmlns:a16="http://schemas.microsoft.com/office/drawing/2014/main" id="{7107B953-D057-D7B6-F6FA-CA78F5EC6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640" y="86368"/>
            <a:ext cx="5817120" cy="822413"/>
          </a:xfr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UMass Chan / Worcester Recovery Center and Hospital (WRCH)</a:t>
            </a:r>
          </a:p>
        </p:txBody>
      </p:sp>
    </p:spTree>
    <p:extLst>
      <p:ext uri="{BB962C8B-B14F-4D97-AF65-F5344CB8AC3E}">
        <p14:creationId xmlns:p14="http://schemas.microsoft.com/office/powerpoint/2010/main" val="2859865929"/>
      </p:ext>
    </p:extLst>
  </p:cSld>
  <p:clrMapOvr>
    <a:masterClrMapping/>
  </p:clrMapOvr>
</p:sld>
</file>

<file path=ppt/theme/theme1.xml><?xml version="1.0" encoding="utf-8"?>
<a:theme xmlns:a="http://schemas.openxmlformats.org/drawingml/2006/main" name="BrochureColor">
  <a:themeElements>
    <a:clrScheme name="TF00001002">
      <a:dk1>
        <a:srgbClr val="000000"/>
      </a:dk1>
      <a:lt1>
        <a:srgbClr val="FFFFFF"/>
      </a:lt1>
      <a:dk2>
        <a:srgbClr val="57443E"/>
      </a:dk2>
      <a:lt2>
        <a:srgbClr val="DDDDDD"/>
      </a:lt2>
      <a:accent1>
        <a:srgbClr val="A63F3F"/>
      </a:accent1>
      <a:accent2>
        <a:srgbClr val="FF5331"/>
      </a:accent2>
      <a:accent3>
        <a:srgbClr val="345936"/>
      </a:accent3>
      <a:accent4>
        <a:srgbClr val="CEA17D"/>
      </a:accent4>
      <a:accent5>
        <a:srgbClr val="F3EBE5"/>
      </a:accent5>
      <a:accent6>
        <a:srgbClr val="838383"/>
      </a:accent6>
      <a:hlink>
        <a:srgbClr val="F59E00"/>
      </a:hlink>
      <a:folHlink>
        <a:srgbClr val="B2B2B2"/>
      </a:folHlink>
    </a:clrScheme>
    <a:fontScheme name="Custom 55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002_Win32_SD_SL_v5" id="{6139E161-FE9C-4CE4-A660-9FCC5C5B7317}" vid="{EF697486-50DC-4F33-890E-44F24E69C51A}"/>
    </a:ext>
  </a:extLst>
</a:theme>
</file>

<file path=ppt/theme/theme2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Color">
      <a:dk1>
        <a:sysClr val="windowText" lastClr="000000"/>
      </a:dk1>
      <a:lt1>
        <a:sysClr val="window" lastClr="FFFFFF"/>
      </a:lt1>
      <a:dk2>
        <a:srgbClr val="57443E"/>
      </a:dk2>
      <a:lt2>
        <a:srgbClr val="DDDDDD"/>
      </a:lt2>
      <a:accent1>
        <a:srgbClr val="B2C42A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Calibri-Cambria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FA28AE-A874-484D-A66C-BED9851F9E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801F87-6F86-442A-9015-6442D735B1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D62721-EC8D-48D0-8C25-52D078A6615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Business tri-fold brochure</Template>
  <TotalTime>297</TotalTime>
  <Words>424</Words>
  <Application>Microsoft Office PowerPoint</Application>
  <PresentationFormat>Custom</PresentationFormat>
  <Paragraphs>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Book Antiqua</vt:lpstr>
      <vt:lpstr>Calibri</vt:lpstr>
      <vt:lpstr>Cambria</vt:lpstr>
      <vt:lpstr>Times New Roman</vt:lpstr>
      <vt:lpstr>BrochureColor</vt:lpstr>
      <vt:lpstr>SITE NAME</vt:lpstr>
      <vt:lpstr>UMass Chan / Worcester Recovery Center and Hospital (WRCH)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site</dc:title>
  <dc:creator>Putney, Heidi A (DMH)</dc:creator>
  <cp:lastModifiedBy>Rachel Schein</cp:lastModifiedBy>
  <cp:revision>6</cp:revision>
  <dcterms:created xsi:type="dcterms:W3CDTF">2025-08-12T13:14:14Z</dcterms:created>
  <dcterms:modified xsi:type="dcterms:W3CDTF">2025-08-20T05:36:34Z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