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500.xml" ContentType="application/vnd.openxmlformats-officedocument.presentationml.slide+xml"/>
  <Override PartName="/ppt/slides/slide510.xml" ContentType="application/vnd.openxmlformats-officedocument.presentationml.slide+xml"/>
  <Override PartName="/ppt/slides/slide520.xml" ContentType="application/vnd.openxmlformats-officedocument.presentationml.slide+xml"/>
  <Override PartName="/ppt/slides/slide530.xml" ContentType="application/vnd.openxmlformats-officedocument.presentationml.slide+xml"/>
  <Override PartName="/ppt/slides/slide540.xml" ContentType="application/vnd.openxmlformats-officedocument.presentationml.slide+xml"/>
  <Override PartName="/ppt/slides/slide550.xml" ContentType="application/vnd.openxmlformats-officedocument.presentationml.slide+xml"/>
  <Override PartName="/ppt/slides/slide560.xml" ContentType="application/vnd.openxmlformats-officedocument.presentationml.slide+xml"/>
  <Override PartName="/ppt/slides/slide570.xml" ContentType="application/vnd.openxmlformats-officedocument.presentationml.slide+xml"/>
  <Override PartName="/ppt/slides/slide280.xml" ContentType="application/vnd.openxmlformats-officedocument.presentationml.slide+xml"/>
  <Override PartName="/ppt/slideLayouts/slideLayout10.xml" ContentType="application/vnd.openxmlformats-officedocument.presentationml.slideLayout+xml"/>
  <Override PartName="/ppt/slides/slide460.xml" ContentType="application/vnd.openxmlformats-officedocument.presentationml.slide+xml"/>
  <Override PartName="/ppt/slides/slide470.xml" ContentType="application/vnd.openxmlformats-officedocument.presentationml.slide+xml"/>
  <Override PartName="/ppt/slides/slide480.xml" ContentType="application/vnd.openxmlformats-officedocument.presentationml.slide+xml"/>
  <Override PartName="/ppt/notesSlides/notesSlide100.xml" ContentType="application/vnd.openxmlformats-officedocument.presentationml.notesSlide+xml"/>
  <Override PartName="/ppt/slideMasters/slideMaster10.xml" ContentType="application/vnd.openxmlformats-officedocument.presentationml.slideMaster+xml"/>
  <Override PartName="/ppt/notesMasters/notesMaster10.xml" ContentType="application/vnd.openxmlformats-officedocument.presentationml.notesMaster+xml"/>
  <Override PartName="/ppt/theme/theme10.xml" ContentType="application/vnd.openxmlformats-officedocument.theme+xml"/>
  <Override PartName="/ppt/slideLayouts/slideLayout30.xml" ContentType="application/vnd.openxmlformats-officedocument.presentationml.slideLayout+xml"/>
  <Override PartName="/ppt/slideLayouts/slideLayout7.xml" ContentType="application/vnd.openxmlformats-officedocument.presentationml.slideLayout+xml"/>
  <Override PartName="/ppt/slideLayouts/slideLayout2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7" r:id="rId4"/>
  </p:sldMasterIdLst>
  <p:notesMasterIdLst>
    <p:notesMasterId r:id="rId67"/>
  </p:notesMasterIdLst>
  <p:handoutMasterIdLst>
    <p:handoutMasterId r:id="rId68"/>
  </p:handoutMasterIdLst>
  <p:sldIdLst>
    <p:sldId id="256" r:id="rId5"/>
    <p:sldId id="2142532444" r:id="rId6"/>
    <p:sldId id="2147469763" r:id="rId7"/>
    <p:sldId id="2147469951" r:id="rId8"/>
    <p:sldId id="2147469947" r:id="rId9"/>
    <p:sldId id="2147469934" r:id="rId10"/>
    <p:sldId id="2147469935" r:id="rId11"/>
    <p:sldId id="2142532789" r:id="rId12"/>
    <p:sldId id="2147469937" r:id="rId13"/>
    <p:sldId id="2582" r:id="rId14"/>
    <p:sldId id="2147469943" r:id="rId15"/>
    <p:sldId id="5765" r:id="rId16"/>
    <p:sldId id="1726" r:id="rId17"/>
    <p:sldId id="2147469936" r:id="rId18"/>
    <p:sldId id="2147469938" r:id="rId19"/>
    <p:sldId id="2142533043" r:id="rId20"/>
    <p:sldId id="2147469822" r:id="rId21"/>
    <p:sldId id="2147469939" r:id="rId22"/>
    <p:sldId id="2147469824" r:id="rId23"/>
    <p:sldId id="2142533039" r:id="rId24"/>
    <p:sldId id="2147469815" r:id="rId25"/>
    <p:sldId id="2147469778" r:id="rId26"/>
    <p:sldId id="2147469927" r:id="rId27"/>
    <p:sldId id="2147469928" r:id="rId28"/>
    <p:sldId id="2147469929" r:id="rId29"/>
    <p:sldId id="2147469931" r:id="rId30"/>
    <p:sldId id="2147469940" r:id="rId31"/>
    <p:sldId id="2147469817" r:id="rId32"/>
    <p:sldId id="2142533042" r:id="rId33"/>
    <p:sldId id="2147469762" r:id="rId34"/>
    <p:sldId id="2147469923" r:id="rId35"/>
    <p:sldId id="1448943982" r:id="rId36"/>
    <p:sldId id="2147469809" r:id="rId37"/>
    <p:sldId id="2142532442" r:id="rId38"/>
    <p:sldId id="2147469810" r:id="rId39"/>
    <p:sldId id="2142532450" r:id="rId40"/>
    <p:sldId id="2142532452" r:id="rId41"/>
    <p:sldId id="2076137164" r:id="rId42"/>
    <p:sldId id="2147469908" r:id="rId43"/>
    <p:sldId id="2147469907" r:id="rId44"/>
    <p:sldId id="2142532451" r:id="rId45"/>
    <p:sldId id="2147469942" r:id="rId46"/>
    <p:sldId id="2147469816" r:id="rId47"/>
    <p:sldId id="2142533028" r:id="rId48"/>
    <p:sldId id="2147469833" r:id="rId49"/>
    <p:sldId id="257" r:id="rId50"/>
    <p:sldId id="2147469910" r:id="rId51"/>
    <p:sldId id="2142533013" r:id="rId52"/>
    <p:sldId id="2147469790" r:id="rId53"/>
    <p:sldId id="266" r:id="rId54"/>
    <p:sldId id="2147469912" r:id="rId55"/>
    <p:sldId id="2147469911" r:id="rId56"/>
    <p:sldId id="2147469922" r:id="rId57"/>
    <p:sldId id="2147469921" r:id="rId58"/>
    <p:sldId id="2147469920" r:id="rId59"/>
    <p:sldId id="2147469914" r:id="rId60"/>
    <p:sldId id="2147469913" r:id="rId61"/>
    <p:sldId id="2147469916" r:id="rId62"/>
    <p:sldId id="2147469915" r:id="rId63"/>
    <p:sldId id="2147469917" r:id="rId64"/>
    <p:sldId id="2147469918" r:id="rId65"/>
    <p:sldId id="2147469919" r:id="rId66"/>
  </p:sldIdLst>
  <p:sldSz cx="14630400" cy="8229600"/>
  <p:notesSz cx="6858000" cy="9144000"/>
  <p:defaultTextStyle>
    <a:defPPr>
      <a:defRPr lang="en-US"/>
    </a:defPPr>
    <a:lvl1pPr marL="0" algn="l" defTabSz="733240" rtl="0" eaLnBrk="1" latinLnBrk="0" hangingPunct="1">
      <a:defRPr sz="2886" kern="1200">
        <a:solidFill>
          <a:schemeClr val="tx1"/>
        </a:solidFill>
        <a:latin typeface="+mn-lt"/>
        <a:ea typeface="+mn-ea"/>
        <a:cs typeface="+mn-cs"/>
      </a:defRPr>
    </a:lvl1pPr>
    <a:lvl2pPr marL="733240" algn="l" defTabSz="733240" rtl="0" eaLnBrk="1" latinLnBrk="0" hangingPunct="1">
      <a:defRPr sz="2886" kern="1200">
        <a:solidFill>
          <a:schemeClr val="tx1"/>
        </a:solidFill>
        <a:latin typeface="+mn-lt"/>
        <a:ea typeface="+mn-ea"/>
        <a:cs typeface="+mn-cs"/>
      </a:defRPr>
    </a:lvl2pPr>
    <a:lvl3pPr marL="1466477" algn="l" defTabSz="733240" rtl="0" eaLnBrk="1" latinLnBrk="0" hangingPunct="1">
      <a:defRPr sz="2886" kern="1200">
        <a:solidFill>
          <a:schemeClr val="tx1"/>
        </a:solidFill>
        <a:latin typeface="+mn-lt"/>
        <a:ea typeface="+mn-ea"/>
        <a:cs typeface="+mn-cs"/>
      </a:defRPr>
    </a:lvl3pPr>
    <a:lvl4pPr marL="2199716" algn="l" defTabSz="733240" rtl="0" eaLnBrk="1" latinLnBrk="0" hangingPunct="1">
      <a:defRPr sz="2886" kern="1200">
        <a:solidFill>
          <a:schemeClr val="tx1"/>
        </a:solidFill>
        <a:latin typeface="+mn-lt"/>
        <a:ea typeface="+mn-ea"/>
        <a:cs typeface="+mn-cs"/>
      </a:defRPr>
    </a:lvl4pPr>
    <a:lvl5pPr marL="2932954" algn="l" defTabSz="733240" rtl="0" eaLnBrk="1" latinLnBrk="0" hangingPunct="1">
      <a:defRPr sz="2886" kern="1200">
        <a:solidFill>
          <a:schemeClr val="tx1"/>
        </a:solidFill>
        <a:latin typeface="+mn-lt"/>
        <a:ea typeface="+mn-ea"/>
        <a:cs typeface="+mn-cs"/>
      </a:defRPr>
    </a:lvl5pPr>
    <a:lvl6pPr marL="3666193" algn="l" defTabSz="733240" rtl="0" eaLnBrk="1" latinLnBrk="0" hangingPunct="1">
      <a:defRPr sz="2886" kern="1200">
        <a:solidFill>
          <a:schemeClr val="tx1"/>
        </a:solidFill>
        <a:latin typeface="+mn-lt"/>
        <a:ea typeface="+mn-ea"/>
        <a:cs typeface="+mn-cs"/>
      </a:defRPr>
    </a:lvl6pPr>
    <a:lvl7pPr marL="4399432" algn="l" defTabSz="733240" rtl="0" eaLnBrk="1" latinLnBrk="0" hangingPunct="1">
      <a:defRPr sz="2886" kern="1200">
        <a:solidFill>
          <a:schemeClr val="tx1"/>
        </a:solidFill>
        <a:latin typeface="+mn-lt"/>
        <a:ea typeface="+mn-ea"/>
        <a:cs typeface="+mn-cs"/>
      </a:defRPr>
    </a:lvl7pPr>
    <a:lvl8pPr marL="5132670" algn="l" defTabSz="733240" rtl="0" eaLnBrk="1" latinLnBrk="0" hangingPunct="1">
      <a:defRPr sz="2886" kern="1200">
        <a:solidFill>
          <a:schemeClr val="tx1"/>
        </a:solidFill>
        <a:latin typeface="+mn-lt"/>
        <a:ea typeface="+mn-ea"/>
        <a:cs typeface="+mn-cs"/>
      </a:defRPr>
    </a:lvl8pPr>
    <a:lvl9pPr marL="5865910" algn="l" defTabSz="733240" rtl="0" eaLnBrk="1" latinLnBrk="0" hangingPunct="1">
      <a:defRPr sz="2886"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07DE0D04-62A6-7140-9B7B-EE1AC8E687EA}">
          <p14:sldIdLst>
            <p14:sldId id="256"/>
            <p14:sldId id="2142532444"/>
            <p14:sldId id="2147469763"/>
            <p14:sldId id="2147469951"/>
            <p14:sldId id="2147469947"/>
            <p14:sldId id="2147469934"/>
            <p14:sldId id="2147469935"/>
            <p14:sldId id="2142532789"/>
            <p14:sldId id="2147469937"/>
            <p14:sldId id="2582"/>
            <p14:sldId id="2147469943"/>
            <p14:sldId id="5765"/>
            <p14:sldId id="1726"/>
            <p14:sldId id="2147469936"/>
            <p14:sldId id="2147469938"/>
            <p14:sldId id="2142533043"/>
            <p14:sldId id="2147469822"/>
            <p14:sldId id="2147469939"/>
            <p14:sldId id="2147469824"/>
            <p14:sldId id="2142533039"/>
            <p14:sldId id="2147469815"/>
            <p14:sldId id="2147469778"/>
            <p14:sldId id="2147469927"/>
            <p14:sldId id="2147469928"/>
            <p14:sldId id="2147469929"/>
            <p14:sldId id="2147469931"/>
            <p14:sldId id="2147469940"/>
            <p14:sldId id="2147469817"/>
            <p14:sldId id="2142533042"/>
            <p14:sldId id="2147469762"/>
            <p14:sldId id="2147469923"/>
            <p14:sldId id="1448943982"/>
            <p14:sldId id="2147469809"/>
            <p14:sldId id="2142532442"/>
            <p14:sldId id="2147469810"/>
            <p14:sldId id="2142532450"/>
            <p14:sldId id="2142532452"/>
            <p14:sldId id="2076137164"/>
            <p14:sldId id="2147469908"/>
            <p14:sldId id="2147469907"/>
            <p14:sldId id="2142532451"/>
            <p14:sldId id="2147469942"/>
            <p14:sldId id="2147469816"/>
            <p14:sldId id="2142533028"/>
            <p14:sldId id="2147469833"/>
            <p14:sldId id="257"/>
            <p14:sldId id="2147469910"/>
            <p14:sldId id="2142533013"/>
            <p14:sldId id="2147469790"/>
            <p14:sldId id="266"/>
            <p14:sldId id="2147469912"/>
            <p14:sldId id="2147469911"/>
            <p14:sldId id="2147469922"/>
            <p14:sldId id="2147469921"/>
            <p14:sldId id="2147469920"/>
            <p14:sldId id="2147469914"/>
            <p14:sldId id="2147469913"/>
            <p14:sldId id="2147469916"/>
            <p14:sldId id="2147469915"/>
            <p14:sldId id="2147469917"/>
            <p14:sldId id="2147469918"/>
            <p14:sldId id="2147469919"/>
          </p14:sldIdLst>
        </p14:section>
      </p14:sectionLst>
    </p:ext>
    <p:ext uri="{EFAFB233-063F-42B5-8137-9DF3F51BA10A}">
      <p15:sldGuideLst xmlns:p15="http://schemas.microsoft.com/office/powerpoint/2012/main">
        <p15:guide id="1" orient="horz" pos="1848" userDrawn="1">
          <p15:clr>
            <a:srgbClr val="A4A3A4"/>
          </p15:clr>
        </p15:guide>
        <p15:guide id="2" pos="4608" userDrawn="1">
          <p15:clr>
            <a:srgbClr val="A4A3A4"/>
          </p15:clr>
        </p15:guide>
        <p15:guide id="3" pos="288" userDrawn="1">
          <p15:clr>
            <a:srgbClr val="A4A3A4"/>
          </p15:clr>
        </p15:guide>
        <p15:guide id="4" pos="89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CF5122F-91E2-F932-3CCE-5E6F6624B4E8}" name="Rekha Pillai" initials="RP" userId="S::rekha.pillai@mphasis.com::5b692fb1-07cf-4ffc-a128-825f371ae18b" providerId="AD"/>
  <p188:author id="{A3916A71-173C-6897-7DC3-617F85037F9E}" name="Prabhu PR" initials="PP" userId="S::Prabhu.PR@mphasis.com::e2bfa15a-ba1d-4941-bc61-2daad887d527" providerId="AD"/>
  <p188:author id="{3516C1B8-926D-AC6F-12BD-E5AF6734A77F}" name="Harisha.ME" initials="H" userId="S::Harisha.ME@mphasis.com::bc6be797-199d-4395-af33-90d9ec78870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4306"/>
    <a:srgbClr val="685304"/>
    <a:srgbClr val="F8F0C2"/>
    <a:srgbClr val="BF9900"/>
    <a:srgbClr val="7F6600"/>
    <a:srgbClr val="01A1E1"/>
    <a:srgbClr val="CBD5E8"/>
    <a:srgbClr val="FFD579"/>
    <a:srgbClr val="000000"/>
    <a:srgbClr val="C2BB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595ECF-93F6-4FD0-8DBC-CAC691AD7DF6}" v="46" dt="2023-02-16T20:56:58.384"/>
    <p1510:client id="{FE40351E-26CC-7840-8644-2E78E597684F}" v="718" dt="2023-02-17T16:42:04.2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105"/>
    <p:restoredTop sz="94150"/>
  </p:normalViewPr>
  <p:slideViewPr>
    <p:cSldViewPr snapToGrid="0">
      <p:cViewPr varScale="1">
        <p:scale>
          <a:sx n="50" d="100"/>
          <a:sy n="50" d="100"/>
        </p:scale>
        <p:origin x="200" y="1112"/>
      </p:cViewPr>
      <p:guideLst>
        <p:guide orient="horz" pos="1848"/>
        <p:guide pos="4608"/>
        <p:guide pos="288"/>
        <p:guide pos="8928"/>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E228A7-3E10-4E38-B973-D24A5D480672}" type="doc">
      <dgm:prSet loTypeId="urn:microsoft.com/office/officeart/2005/8/layout/chevron1" loCatId="process" qsTypeId="urn:microsoft.com/office/officeart/2005/8/quickstyle/simple1" qsCatId="simple" csTypeId="urn:microsoft.com/office/officeart/2005/8/colors/accent3_1" csCatId="accent3" phldr="1"/>
      <dgm:spPr/>
    </dgm:pt>
    <dgm:pt modelId="{1FFC01A7-2694-464C-9199-7EFA7345C00B}">
      <dgm:prSet phldrT="[Text]" custT="1"/>
      <dgm:spPr/>
      <dgm:t>
        <a:bodyPr/>
        <a:lstStyle/>
        <a:p>
          <a:r>
            <a:rPr lang="en-US" sz="1800" dirty="0"/>
            <a:t>Week 1</a:t>
          </a:r>
        </a:p>
      </dgm:t>
    </dgm:pt>
    <dgm:pt modelId="{C7774439-5775-436A-9908-54E555F6DC6B}" type="parTrans" cxnId="{DD2E6A0B-EC38-4A2C-8967-2908FA0D702E}">
      <dgm:prSet/>
      <dgm:spPr/>
      <dgm:t>
        <a:bodyPr/>
        <a:lstStyle/>
        <a:p>
          <a:endParaRPr lang="en-US" sz="1800">
            <a:solidFill>
              <a:schemeClr val="accent3">
                <a:lumMod val="50000"/>
              </a:schemeClr>
            </a:solidFill>
          </a:endParaRPr>
        </a:p>
      </dgm:t>
    </dgm:pt>
    <dgm:pt modelId="{301B5DBB-BB58-4612-A5E2-8C5CC44D68E2}" type="sibTrans" cxnId="{DD2E6A0B-EC38-4A2C-8967-2908FA0D702E}">
      <dgm:prSet/>
      <dgm:spPr/>
      <dgm:t>
        <a:bodyPr/>
        <a:lstStyle/>
        <a:p>
          <a:endParaRPr lang="en-US" sz="1800">
            <a:solidFill>
              <a:schemeClr val="accent3">
                <a:lumMod val="50000"/>
              </a:schemeClr>
            </a:solidFill>
          </a:endParaRPr>
        </a:p>
      </dgm:t>
    </dgm:pt>
    <dgm:pt modelId="{23F25F6F-FD6F-4176-9680-44D4E588F9BD}">
      <dgm:prSet phldrT="[Text]" custT="1"/>
      <dgm:spPr/>
      <dgm:t>
        <a:bodyPr/>
        <a:lstStyle/>
        <a:p>
          <a:r>
            <a:rPr lang="en-US" sz="1800" dirty="0"/>
            <a:t>Week 2</a:t>
          </a:r>
        </a:p>
      </dgm:t>
    </dgm:pt>
    <dgm:pt modelId="{04642306-BC15-42A6-BF12-A74F6F0E5895}" type="parTrans" cxnId="{3049A0F1-1DDE-4325-A06C-8599B8C88032}">
      <dgm:prSet/>
      <dgm:spPr/>
      <dgm:t>
        <a:bodyPr/>
        <a:lstStyle/>
        <a:p>
          <a:endParaRPr lang="en-US" sz="1800">
            <a:solidFill>
              <a:schemeClr val="accent3">
                <a:lumMod val="50000"/>
              </a:schemeClr>
            </a:solidFill>
          </a:endParaRPr>
        </a:p>
      </dgm:t>
    </dgm:pt>
    <dgm:pt modelId="{D5C102BB-B6D5-49A6-A145-5B19F47CF9C7}" type="sibTrans" cxnId="{3049A0F1-1DDE-4325-A06C-8599B8C88032}">
      <dgm:prSet/>
      <dgm:spPr/>
      <dgm:t>
        <a:bodyPr/>
        <a:lstStyle/>
        <a:p>
          <a:endParaRPr lang="en-US" sz="1800">
            <a:solidFill>
              <a:schemeClr val="accent3">
                <a:lumMod val="50000"/>
              </a:schemeClr>
            </a:solidFill>
          </a:endParaRPr>
        </a:p>
      </dgm:t>
    </dgm:pt>
    <dgm:pt modelId="{E6E0631D-8E6B-4767-9199-53BEF347DFAC}">
      <dgm:prSet phldrT="[Text]" custT="1"/>
      <dgm:spPr/>
      <dgm:t>
        <a:bodyPr/>
        <a:lstStyle/>
        <a:p>
          <a:r>
            <a:rPr lang="en-US" sz="1800" dirty="0"/>
            <a:t>Week  3</a:t>
          </a:r>
        </a:p>
      </dgm:t>
    </dgm:pt>
    <dgm:pt modelId="{22B8DF10-5C2C-4617-904C-B4A5E753EF7F}" type="parTrans" cxnId="{8E20F104-7734-40DF-9259-3EA569E7675C}">
      <dgm:prSet/>
      <dgm:spPr/>
      <dgm:t>
        <a:bodyPr/>
        <a:lstStyle/>
        <a:p>
          <a:endParaRPr lang="en-US" sz="1800">
            <a:solidFill>
              <a:schemeClr val="accent3">
                <a:lumMod val="50000"/>
              </a:schemeClr>
            </a:solidFill>
          </a:endParaRPr>
        </a:p>
      </dgm:t>
    </dgm:pt>
    <dgm:pt modelId="{5E9055CC-C444-462C-8146-EAA0B3560F01}" type="sibTrans" cxnId="{8E20F104-7734-40DF-9259-3EA569E7675C}">
      <dgm:prSet/>
      <dgm:spPr/>
      <dgm:t>
        <a:bodyPr/>
        <a:lstStyle/>
        <a:p>
          <a:endParaRPr lang="en-US" sz="1800">
            <a:solidFill>
              <a:schemeClr val="accent3">
                <a:lumMod val="50000"/>
              </a:schemeClr>
            </a:solidFill>
          </a:endParaRPr>
        </a:p>
      </dgm:t>
    </dgm:pt>
    <dgm:pt modelId="{D085EEC1-4E19-42E2-95A7-40F85E3EB48D}">
      <dgm:prSet phldrT="[Text]" custT="1"/>
      <dgm:spPr/>
      <dgm:t>
        <a:bodyPr/>
        <a:lstStyle/>
        <a:p>
          <a:r>
            <a:rPr lang="en-US" sz="1800" dirty="0"/>
            <a:t>Week 4</a:t>
          </a:r>
        </a:p>
      </dgm:t>
    </dgm:pt>
    <dgm:pt modelId="{776C2A28-29F3-489A-8503-49D4640ACD85}" type="parTrans" cxnId="{43DA173E-2FF7-4C11-8576-6ED1B9D1C96F}">
      <dgm:prSet/>
      <dgm:spPr/>
      <dgm:t>
        <a:bodyPr/>
        <a:lstStyle/>
        <a:p>
          <a:endParaRPr lang="en-US" sz="1800">
            <a:solidFill>
              <a:schemeClr val="accent3">
                <a:lumMod val="50000"/>
              </a:schemeClr>
            </a:solidFill>
          </a:endParaRPr>
        </a:p>
      </dgm:t>
    </dgm:pt>
    <dgm:pt modelId="{5C012A7D-7766-4101-8853-5BAAE331E5A3}" type="sibTrans" cxnId="{43DA173E-2FF7-4C11-8576-6ED1B9D1C96F}">
      <dgm:prSet/>
      <dgm:spPr/>
      <dgm:t>
        <a:bodyPr/>
        <a:lstStyle/>
        <a:p>
          <a:endParaRPr lang="en-US" sz="1800">
            <a:solidFill>
              <a:schemeClr val="accent3">
                <a:lumMod val="50000"/>
              </a:schemeClr>
            </a:solidFill>
          </a:endParaRPr>
        </a:p>
      </dgm:t>
    </dgm:pt>
    <dgm:pt modelId="{DFE540E4-A5C0-4A82-80A3-3DFA9A862DEF}">
      <dgm:prSet phldrT="[Text]" custT="1"/>
      <dgm:spPr/>
      <dgm:t>
        <a:bodyPr/>
        <a:lstStyle/>
        <a:p>
          <a:r>
            <a:rPr lang="en-US" sz="1800" dirty="0"/>
            <a:t>Week 5</a:t>
          </a:r>
        </a:p>
      </dgm:t>
    </dgm:pt>
    <dgm:pt modelId="{50BA6402-CC10-4A99-A77B-FF21D31BE72F}" type="parTrans" cxnId="{73A82086-63DE-4735-AF9A-626067A4CB88}">
      <dgm:prSet/>
      <dgm:spPr/>
      <dgm:t>
        <a:bodyPr/>
        <a:lstStyle/>
        <a:p>
          <a:endParaRPr lang="en-US" sz="1800">
            <a:solidFill>
              <a:schemeClr val="accent3">
                <a:lumMod val="50000"/>
              </a:schemeClr>
            </a:solidFill>
          </a:endParaRPr>
        </a:p>
      </dgm:t>
    </dgm:pt>
    <dgm:pt modelId="{36C9391C-EDAE-49B3-ABB8-6B28B9D6E1A7}" type="sibTrans" cxnId="{73A82086-63DE-4735-AF9A-626067A4CB88}">
      <dgm:prSet/>
      <dgm:spPr/>
      <dgm:t>
        <a:bodyPr/>
        <a:lstStyle/>
        <a:p>
          <a:endParaRPr lang="en-US" sz="1800">
            <a:solidFill>
              <a:schemeClr val="accent3">
                <a:lumMod val="50000"/>
              </a:schemeClr>
            </a:solidFill>
          </a:endParaRPr>
        </a:p>
      </dgm:t>
    </dgm:pt>
    <dgm:pt modelId="{2EC1FC2E-C825-483F-B9E5-77DFEAB6773A}">
      <dgm:prSet phldrT="[Text]" custT="1"/>
      <dgm:spPr/>
      <dgm:t>
        <a:bodyPr/>
        <a:lstStyle/>
        <a:p>
          <a:r>
            <a:rPr lang="en-US" sz="1800" dirty="0"/>
            <a:t>Week 6</a:t>
          </a:r>
        </a:p>
      </dgm:t>
    </dgm:pt>
    <dgm:pt modelId="{0EB8AFAF-A498-47FF-9FC0-91FBB0F93F5E}" type="parTrans" cxnId="{14EEBC61-EA96-4FCF-AA0D-1189D4D0B8D7}">
      <dgm:prSet/>
      <dgm:spPr/>
      <dgm:t>
        <a:bodyPr/>
        <a:lstStyle/>
        <a:p>
          <a:endParaRPr lang="en-US" sz="1800">
            <a:solidFill>
              <a:schemeClr val="accent3">
                <a:lumMod val="50000"/>
              </a:schemeClr>
            </a:solidFill>
          </a:endParaRPr>
        </a:p>
      </dgm:t>
    </dgm:pt>
    <dgm:pt modelId="{5970391E-AF1C-4EEB-8280-45214BC79FE9}" type="sibTrans" cxnId="{14EEBC61-EA96-4FCF-AA0D-1189D4D0B8D7}">
      <dgm:prSet/>
      <dgm:spPr/>
      <dgm:t>
        <a:bodyPr/>
        <a:lstStyle/>
        <a:p>
          <a:endParaRPr lang="en-US" sz="1800">
            <a:solidFill>
              <a:schemeClr val="accent3">
                <a:lumMod val="50000"/>
              </a:schemeClr>
            </a:solidFill>
          </a:endParaRPr>
        </a:p>
      </dgm:t>
    </dgm:pt>
    <dgm:pt modelId="{5F43D7BF-2273-4B9F-9641-649D6B51CF51}" type="pres">
      <dgm:prSet presAssocID="{8EE228A7-3E10-4E38-B973-D24A5D480672}" presName="Name0" presStyleCnt="0">
        <dgm:presLayoutVars>
          <dgm:dir/>
          <dgm:animLvl val="lvl"/>
          <dgm:resizeHandles val="exact"/>
        </dgm:presLayoutVars>
      </dgm:prSet>
      <dgm:spPr/>
    </dgm:pt>
    <dgm:pt modelId="{D0963926-F4F4-4680-888F-D579BEEFB11F}" type="pres">
      <dgm:prSet presAssocID="{1FFC01A7-2694-464C-9199-7EFA7345C00B}" presName="parTxOnly" presStyleLbl="node1" presStyleIdx="0" presStyleCnt="6">
        <dgm:presLayoutVars>
          <dgm:chMax val="0"/>
          <dgm:chPref val="0"/>
          <dgm:bulletEnabled val="1"/>
        </dgm:presLayoutVars>
      </dgm:prSet>
      <dgm:spPr/>
    </dgm:pt>
    <dgm:pt modelId="{BD910335-C963-4C04-B618-871FA3F53C4C}" type="pres">
      <dgm:prSet presAssocID="{301B5DBB-BB58-4612-A5E2-8C5CC44D68E2}" presName="parTxOnlySpace" presStyleCnt="0"/>
      <dgm:spPr/>
    </dgm:pt>
    <dgm:pt modelId="{DEE7ED88-DEC5-465C-97C0-98907495C521}" type="pres">
      <dgm:prSet presAssocID="{23F25F6F-FD6F-4176-9680-44D4E588F9BD}" presName="parTxOnly" presStyleLbl="node1" presStyleIdx="1" presStyleCnt="6">
        <dgm:presLayoutVars>
          <dgm:chMax val="0"/>
          <dgm:chPref val="0"/>
          <dgm:bulletEnabled val="1"/>
        </dgm:presLayoutVars>
      </dgm:prSet>
      <dgm:spPr/>
    </dgm:pt>
    <dgm:pt modelId="{9827A5AE-3E55-401F-91AA-AA1BDEEDA7E5}" type="pres">
      <dgm:prSet presAssocID="{D5C102BB-B6D5-49A6-A145-5B19F47CF9C7}" presName="parTxOnlySpace" presStyleCnt="0"/>
      <dgm:spPr/>
    </dgm:pt>
    <dgm:pt modelId="{34D89916-56DC-454F-9063-1F960A0EFC08}" type="pres">
      <dgm:prSet presAssocID="{E6E0631D-8E6B-4767-9199-53BEF347DFAC}" presName="parTxOnly" presStyleLbl="node1" presStyleIdx="2" presStyleCnt="6">
        <dgm:presLayoutVars>
          <dgm:chMax val="0"/>
          <dgm:chPref val="0"/>
          <dgm:bulletEnabled val="1"/>
        </dgm:presLayoutVars>
      </dgm:prSet>
      <dgm:spPr/>
    </dgm:pt>
    <dgm:pt modelId="{AB4DEB35-36AF-4366-93F2-E5D1D9BD3E37}" type="pres">
      <dgm:prSet presAssocID="{5E9055CC-C444-462C-8146-EAA0B3560F01}" presName="parTxOnlySpace" presStyleCnt="0"/>
      <dgm:spPr/>
    </dgm:pt>
    <dgm:pt modelId="{59B4A3E9-13BB-4DFE-BC04-322C3BBECA70}" type="pres">
      <dgm:prSet presAssocID="{D085EEC1-4E19-42E2-95A7-40F85E3EB48D}" presName="parTxOnly" presStyleLbl="node1" presStyleIdx="3" presStyleCnt="6">
        <dgm:presLayoutVars>
          <dgm:chMax val="0"/>
          <dgm:chPref val="0"/>
          <dgm:bulletEnabled val="1"/>
        </dgm:presLayoutVars>
      </dgm:prSet>
      <dgm:spPr/>
    </dgm:pt>
    <dgm:pt modelId="{9904360D-96CA-41A8-8D48-55D54F6E8FED}" type="pres">
      <dgm:prSet presAssocID="{5C012A7D-7766-4101-8853-5BAAE331E5A3}" presName="parTxOnlySpace" presStyleCnt="0"/>
      <dgm:spPr/>
    </dgm:pt>
    <dgm:pt modelId="{D10881AB-D0E4-4598-8B82-1B54534A8ED3}" type="pres">
      <dgm:prSet presAssocID="{DFE540E4-A5C0-4A82-80A3-3DFA9A862DEF}" presName="parTxOnly" presStyleLbl="node1" presStyleIdx="4" presStyleCnt="6" custLinFactNeighborX="8898" custLinFactNeighborY="-56931">
        <dgm:presLayoutVars>
          <dgm:chMax val="0"/>
          <dgm:chPref val="0"/>
          <dgm:bulletEnabled val="1"/>
        </dgm:presLayoutVars>
      </dgm:prSet>
      <dgm:spPr/>
    </dgm:pt>
    <dgm:pt modelId="{2D6EED20-6B88-4700-BBFB-A4CD4F209E73}" type="pres">
      <dgm:prSet presAssocID="{36C9391C-EDAE-49B3-ABB8-6B28B9D6E1A7}" presName="parTxOnlySpace" presStyleCnt="0"/>
      <dgm:spPr/>
    </dgm:pt>
    <dgm:pt modelId="{8765C21B-7916-443E-A2D7-A6775F841D23}" type="pres">
      <dgm:prSet presAssocID="{2EC1FC2E-C825-483F-B9E5-77DFEAB6773A}" presName="parTxOnly" presStyleLbl="node1" presStyleIdx="5" presStyleCnt="6">
        <dgm:presLayoutVars>
          <dgm:chMax val="0"/>
          <dgm:chPref val="0"/>
          <dgm:bulletEnabled val="1"/>
        </dgm:presLayoutVars>
      </dgm:prSet>
      <dgm:spPr/>
    </dgm:pt>
  </dgm:ptLst>
  <dgm:cxnLst>
    <dgm:cxn modelId="{8E20F104-7734-40DF-9259-3EA569E7675C}" srcId="{8EE228A7-3E10-4E38-B973-D24A5D480672}" destId="{E6E0631D-8E6B-4767-9199-53BEF347DFAC}" srcOrd="2" destOrd="0" parTransId="{22B8DF10-5C2C-4617-904C-B4A5E753EF7F}" sibTransId="{5E9055CC-C444-462C-8146-EAA0B3560F01}"/>
    <dgm:cxn modelId="{DD2E6A0B-EC38-4A2C-8967-2908FA0D702E}" srcId="{8EE228A7-3E10-4E38-B973-D24A5D480672}" destId="{1FFC01A7-2694-464C-9199-7EFA7345C00B}" srcOrd="0" destOrd="0" parTransId="{C7774439-5775-436A-9908-54E555F6DC6B}" sibTransId="{301B5DBB-BB58-4612-A5E2-8C5CC44D68E2}"/>
    <dgm:cxn modelId="{E63D3137-E681-48F2-9660-EB53AC85C8DB}" type="presOf" srcId="{2EC1FC2E-C825-483F-B9E5-77DFEAB6773A}" destId="{8765C21B-7916-443E-A2D7-A6775F841D23}" srcOrd="0" destOrd="0" presId="urn:microsoft.com/office/officeart/2005/8/layout/chevron1"/>
    <dgm:cxn modelId="{43DA173E-2FF7-4C11-8576-6ED1B9D1C96F}" srcId="{8EE228A7-3E10-4E38-B973-D24A5D480672}" destId="{D085EEC1-4E19-42E2-95A7-40F85E3EB48D}" srcOrd="3" destOrd="0" parTransId="{776C2A28-29F3-489A-8503-49D4640ACD85}" sibTransId="{5C012A7D-7766-4101-8853-5BAAE331E5A3}"/>
    <dgm:cxn modelId="{2606C55F-F452-4F89-A251-85B194CB712C}" type="presOf" srcId="{8EE228A7-3E10-4E38-B973-D24A5D480672}" destId="{5F43D7BF-2273-4B9F-9641-649D6B51CF51}" srcOrd="0" destOrd="0" presId="urn:microsoft.com/office/officeart/2005/8/layout/chevron1"/>
    <dgm:cxn modelId="{14EEBC61-EA96-4FCF-AA0D-1189D4D0B8D7}" srcId="{8EE228A7-3E10-4E38-B973-D24A5D480672}" destId="{2EC1FC2E-C825-483F-B9E5-77DFEAB6773A}" srcOrd="5" destOrd="0" parTransId="{0EB8AFAF-A498-47FF-9FC0-91FBB0F93F5E}" sibTransId="{5970391E-AF1C-4EEB-8280-45214BC79FE9}"/>
    <dgm:cxn modelId="{B1149E68-A589-4C3B-A045-119E74FEB7E8}" type="presOf" srcId="{23F25F6F-FD6F-4176-9680-44D4E588F9BD}" destId="{DEE7ED88-DEC5-465C-97C0-98907495C521}" srcOrd="0" destOrd="0" presId="urn:microsoft.com/office/officeart/2005/8/layout/chevron1"/>
    <dgm:cxn modelId="{73A82086-63DE-4735-AF9A-626067A4CB88}" srcId="{8EE228A7-3E10-4E38-B973-D24A5D480672}" destId="{DFE540E4-A5C0-4A82-80A3-3DFA9A862DEF}" srcOrd="4" destOrd="0" parTransId="{50BA6402-CC10-4A99-A77B-FF21D31BE72F}" sibTransId="{36C9391C-EDAE-49B3-ABB8-6B28B9D6E1A7}"/>
    <dgm:cxn modelId="{A80EE8C1-71BC-4C6D-926E-AAD5B7CA574F}" type="presOf" srcId="{D085EEC1-4E19-42E2-95A7-40F85E3EB48D}" destId="{59B4A3E9-13BB-4DFE-BC04-322C3BBECA70}" srcOrd="0" destOrd="0" presId="urn:microsoft.com/office/officeart/2005/8/layout/chevron1"/>
    <dgm:cxn modelId="{3049A0F1-1DDE-4325-A06C-8599B8C88032}" srcId="{8EE228A7-3E10-4E38-B973-D24A5D480672}" destId="{23F25F6F-FD6F-4176-9680-44D4E588F9BD}" srcOrd="1" destOrd="0" parTransId="{04642306-BC15-42A6-BF12-A74F6F0E5895}" sibTransId="{D5C102BB-B6D5-49A6-A145-5B19F47CF9C7}"/>
    <dgm:cxn modelId="{2C7BCFFB-BC7A-4F1B-8C8F-2CA7F6D0466D}" type="presOf" srcId="{1FFC01A7-2694-464C-9199-7EFA7345C00B}" destId="{D0963926-F4F4-4680-888F-D579BEEFB11F}" srcOrd="0" destOrd="0" presId="urn:microsoft.com/office/officeart/2005/8/layout/chevron1"/>
    <dgm:cxn modelId="{D524C1FD-7076-4B48-8FA4-97485A3CD293}" type="presOf" srcId="{E6E0631D-8E6B-4767-9199-53BEF347DFAC}" destId="{34D89916-56DC-454F-9063-1F960A0EFC08}" srcOrd="0" destOrd="0" presId="urn:microsoft.com/office/officeart/2005/8/layout/chevron1"/>
    <dgm:cxn modelId="{B8E51DFF-4688-4401-A305-F3BF94F869CD}" type="presOf" srcId="{DFE540E4-A5C0-4A82-80A3-3DFA9A862DEF}" destId="{D10881AB-D0E4-4598-8B82-1B54534A8ED3}" srcOrd="0" destOrd="0" presId="urn:microsoft.com/office/officeart/2005/8/layout/chevron1"/>
    <dgm:cxn modelId="{6B010089-5AAD-4D95-8F93-2DD99856C090}" type="presParOf" srcId="{5F43D7BF-2273-4B9F-9641-649D6B51CF51}" destId="{D0963926-F4F4-4680-888F-D579BEEFB11F}" srcOrd="0" destOrd="0" presId="urn:microsoft.com/office/officeart/2005/8/layout/chevron1"/>
    <dgm:cxn modelId="{338371C7-ADC6-474A-90D6-3C99C8DFEE8C}" type="presParOf" srcId="{5F43D7BF-2273-4B9F-9641-649D6B51CF51}" destId="{BD910335-C963-4C04-B618-871FA3F53C4C}" srcOrd="1" destOrd="0" presId="urn:microsoft.com/office/officeart/2005/8/layout/chevron1"/>
    <dgm:cxn modelId="{69E6D841-11A1-40E4-AD91-0049958A920E}" type="presParOf" srcId="{5F43D7BF-2273-4B9F-9641-649D6B51CF51}" destId="{DEE7ED88-DEC5-465C-97C0-98907495C521}" srcOrd="2" destOrd="0" presId="urn:microsoft.com/office/officeart/2005/8/layout/chevron1"/>
    <dgm:cxn modelId="{DCD2A1BC-89F6-4315-8A60-5B9B690FAEEE}" type="presParOf" srcId="{5F43D7BF-2273-4B9F-9641-649D6B51CF51}" destId="{9827A5AE-3E55-401F-91AA-AA1BDEEDA7E5}" srcOrd="3" destOrd="0" presId="urn:microsoft.com/office/officeart/2005/8/layout/chevron1"/>
    <dgm:cxn modelId="{2CA96D6D-BB8A-4EA2-95A6-02DDCF29D137}" type="presParOf" srcId="{5F43D7BF-2273-4B9F-9641-649D6B51CF51}" destId="{34D89916-56DC-454F-9063-1F960A0EFC08}" srcOrd="4" destOrd="0" presId="urn:microsoft.com/office/officeart/2005/8/layout/chevron1"/>
    <dgm:cxn modelId="{CCB65720-A930-4DCB-A402-59140F3C4112}" type="presParOf" srcId="{5F43D7BF-2273-4B9F-9641-649D6B51CF51}" destId="{AB4DEB35-36AF-4366-93F2-E5D1D9BD3E37}" srcOrd="5" destOrd="0" presId="urn:microsoft.com/office/officeart/2005/8/layout/chevron1"/>
    <dgm:cxn modelId="{A2B4F18E-0C0C-4D2E-AEB4-2ECD952EC94D}" type="presParOf" srcId="{5F43D7BF-2273-4B9F-9641-649D6B51CF51}" destId="{59B4A3E9-13BB-4DFE-BC04-322C3BBECA70}" srcOrd="6" destOrd="0" presId="urn:microsoft.com/office/officeart/2005/8/layout/chevron1"/>
    <dgm:cxn modelId="{053AB208-1351-46C1-A4BE-9587F788D9F2}" type="presParOf" srcId="{5F43D7BF-2273-4B9F-9641-649D6B51CF51}" destId="{9904360D-96CA-41A8-8D48-55D54F6E8FED}" srcOrd="7" destOrd="0" presId="urn:microsoft.com/office/officeart/2005/8/layout/chevron1"/>
    <dgm:cxn modelId="{F59AF127-B520-4F47-B916-90540FEF6AEC}" type="presParOf" srcId="{5F43D7BF-2273-4B9F-9641-649D6B51CF51}" destId="{D10881AB-D0E4-4598-8B82-1B54534A8ED3}" srcOrd="8" destOrd="0" presId="urn:microsoft.com/office/officeart/2005/8/layout/chevron1"/>
    <dgm:cxn modelId="{E24ADD68-5302-4C8E-93CB-343A93009480}" type="presParOf" srcId="{5F43D7BF-2273-4B9F-9641-649D6B51CF51}" destId="{2D6EED20-6B88-4700-BBFB-A4CD4F209E73}" srcOrd="9" destOrd="0" presId="urn:microsoft.com/office/officeart/2005/8/layout/chevron1"/>
    <dgm:cxn modelId="{8AA38CD7-FE04-4446-B6F4-DFCC304A8741}" type="presParOf" srcId="{5F43D7BF-2273-4B9F-9641-649D6B51CF51}" destId="{8765C21B-7916-443E-A2D7-A6775F841D23}" srcOrd="10" destOrd="0" presId="urn:microsoft.com/office/officeart/2005/8/layout/chevron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63926-F4F4-4680-888F-D579BEEFB11F}">
      <dsp:nvSpPr>
        <dsp:cNvPr id="0" name=""/>
        <dsp:cNvSpPr/>
      </dsp:nvSpPr>
      <dsp:spPr>
        <a:xfrm>
          <a:off x="6535" y="0"/>
          <a:ext cx="2431223" cy="354881"/>
        </a:xfrm>
        <a:prstGeom prst="chevron">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Week 1</a:t>
          </a:r>
        </a:p>
      </dsp:txBody>
      <dsp:txXfrm>
        <a:off x="183976" y="0"/>
        <a:ext cx="2076342" cy="354881"/>
      </dsp:txXfrm>
    </dsp:sp>
    <dsp:sp modelId="{DEE7ED88-DEC5-465C-97C0-98907495C521}">
      <dsp:nvSpPr>
        <dsp:cNvPr id="0" name=""/>
        <dsp:cNvSpPr/>
      </dsp:nvSpPr>
      <dsp:spPr>
        <a:xfrm>
          <a:off x="2194636" y="0"/>
          <a:ext cx="2431223" cy="354881"/>
        </a:xfrm>
        <a:prstGeom prst="chevron">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Week 2</a:t>
          </a:r>
        </a:p>
      </dsp:txBody>
      <dsp:txXfrm>
        <a:off x="2372077" y="0"/>
        <a:ext cx="2076342" cy="354881"/>
      </dsp:txXfrm>
    </dsp:sp>
    <dsp:sp modelId="{34D89916-56DC-454F-9063-1F960A0EFC08}">
      <dsp:nvSpPr>
        <dsp:cNvPr id="0" name=""/>
        <dsp:cNvSpPr/>
      </dsp:nvSpPr>
      <dsp:spPr>
        <a:xfrm>
          <a:off x="4382737" y="0"/>
          <a:ext cx="2431223" cy="354881"/>
        </a:xfrm>
        <a:prstGeom prst="chevron">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Week  3</a:t>
          </a:r>
        </a:p>
      </dsp:txBody>
      <dsp:txXfrm>
        <a:off x="4560178" y="0"/>
        <a:ext cx="2076342" cy="354881"/>
      </dsp:txXfrm>
    </dsp:sp>
    <dsp:sp modelId="{59B4A3E9-13BB-4DFE-BC04-322C3BBECA70}">
      <dsp:nvSpPr>
        <dsp:cNvPr id="0" name=""/>
        <dsp:cNvSpPr/>
      </dsp:nvSpPr>
      <dsp:spPr>
        <a:xfrm>
          <a:off x="6570838" y="0"/>
          <a:ext cx="2431223" cy="354881"/>
        </a:xfrm>
        <a:prstGeom prst="chevron">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Week 4</a:t>
          </a:r>
        </a:p>
      </dsp:txBody>
      <dsp:txXfrm>
        <a:off x="6748279" y="0"/>
        <a:ext cx="2076342" cy="354881"/>
      </dsp:txXfrm>
    </dsp:sp>
    <dsp:sp modelId="{D10881AB-D0E4-4598-8B82-1B54534A8ED3}">
      <dsp:nvSpPr>
        <dsp:cNvPr id="0" name=""/>
        <dsp:cNvSpPr/>
      </dsp:nvSpPr>
      <dsp:spPr>
        <a:xfrm>
          <a:off x="8780572" y="0"/>
          <a:ext cx="2431223" cy="354881"/>
        </a:xfrm>
        <a:prstGeom prst="chevron">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Week 5</a:t>
          </a:r>
        </a:p>
      </dsp:txBody>
      <dsp:txXfrm>
        <a:off x="8958013" y="0"/>
        <a:ext cx="2076342" cy="354881"/>
      </dsp:txXfrm>
    </dsp:sp>
    <dsp:sp modelId="{8765C21B-7916-443E-A2D7-A6775F841D23}">
      <dsp:nvSpPr>
        <dsp:cNvPr id="0" name=""/>
        <dsp:cNvSpPr/>
      </dsp:nvSpPr>
      <dsp:spPr>
        <a:xfrm>
          <a:off x="10947040" y="0"/>
          <a:ext cx="2431223" cy="354881"/>
        </a:xfrm>
        <a:prstGeom prst="chevron">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Week 6</a:t>
          </a:r>
        </a:p>
      </dsp:txBody>
      <dsp:txXfrm>
        <a:off x="11124481" y="0"/>
        <a:ext cx="2076342" cy="35488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4374D9D-96A8-054E-B17B-0563C34D1C08}" type="datetimeFigureOut">
              <a:rPr lang="en-US" smtClean="0"/>
              <a:t>2/28/25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D2970B-A734-BA4F-9A10-E852F6A96E31}" type="slidenum">
              <a:rPr lang="en-US" smtClean="0"/>
              <a:t>‹#›</a:t>
            </a:fld>
            <a:endParaRPr lang="en-US"/>
          </a:p>
        </p:txBody>
      </p:sp>
    </p:spTree>
    <p:extLst>
      <p:ext uri="{BB962C8B-B14F-4D97-AF65-F5344CB8AC3E}">
        <p14:creationId xmlns:p14="http://schemas.microsoft.com/office/powerpoint/2010/main" val="181118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_rels/notesMaster10.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FA49AE-3021-2449-94E5-D48CDE6F3214}" type="datetimeFigureOut">
              <a:rPr lang="en-US" smtClean="0"/>
              <a:t>2/28/25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19B04C-680F-D944-AF07-61D22023CE8C}" type="slidenum">
              <a:rPr lang="en-US" smtClean="0"/>
              <a:t>‹#›</a:t>
            </a:fld>
            <a:endParaRPr lang="en-US"/>
          </a:p>
        </p:txBody>
      </p:sp>
    </p:spTree>
    <p:extLst>
      <p:ext uri="{BB962C8B-B14F-4D97-AF65-F5344CB8AC3E}">
        <p14:creationId xmlns:p14="http://schemas.microsoft.com/office/powerpoint/2010/main" val="1899891437"/>
      </p:ext>
    </p:extLst>
  </p:cSld>
  <p:clrMap bg1="lt1" tx1="dk1" bg2="lt2" tx2="dk2" accent1="accent1" accent2="accent2" accent3="accent3" accent4="accent4" accent5="accent5" accent6="accent6" hlink="hlink" folHlink="folHlink"/>
  <p:notesStyle>
    <a:lvl1pPr marL="0" algn="l" defTabSz="733240" rtl="0" eaLnBrk="1" latinLnBrk="0" hangingPunct="1">
      <a:defRPr sz="1925" kern="1200">
        <a:solidFill>
          <a:schemeClr val="tx1"/>
        </a:solidFill>
        <a:latin typeface="+mn-lt"/>
        <a:ea typeface="+mn-ea"/>
        <a:cs typeface="+mn-cs"/>
      </a:defRPr>
    </a:lvl1pPr>
    <a:lvl2pPr marL="733240" algn="l" defTabSz="733240" rtl="0" eaLnBrk="1" latinLnBrk="0" hangingPunct="1">
      <a:defRPr sz="1925" kern="1200">
        <a:solidFill>
          <a:schemeClr val="tx1"/>
        </a:solidFill>
        <a:latin typeface="+mn-lt"/>
        <a:ea typeface="+mn-ea"/>
        <a:cs typeface="+mn-cs"/>
      </a:defRPr>
    </a:lvl2pPr>
    <a:lvl3pPr marL="1466477" algn="l" defTabSz="733240" rtl="0" eaLnBrk="1" latinLnBrk="0" hangingPunct="1">
      <a:defRPr sz="1925" kern="1200">
        <a:solidFill>
          <a:schemeClr val="tx1"/>
        </a:solidFill>
        <a:latin typeface="+mn-lt"/>
        <a:ea typeface="+mn-ea"/>
        <a:cs typeface="+mn-cs"/>
      </a:defRPr>
    </a:lvl3pPr>
    <a:lvl4pPr marL="2199716" algn="l" defTabSz="733240" rtl="0" eaLnBrk="1" latinLnBrk="0" hangingPunct="1">
      <a:defRPr sz="1925" kern="1200">
        <a:solidFill>
          <a:schemeClr val="tx1"/>
        </a:solidFill>
        <a:latin typeface="+mn-lt"/>
        <a:ea typeface="+mn-ea"/>
        <a:cs typeface="+mn-cs"/>
      </a:defRPr>
    </a:lvl4pPr>
    <a:lvl5pPr marL="2932954" algn="l" defTabSz="733240" rtl="0" eaLnBrk="1" latinLnBrk="0" hangingPunct="1">
      <a:defRPr sz="1925" kern="1200">
        <a:solidFill>
          <a:schemeClr val="tx1"/>
        </a:solidFill>
        <a:latin typeface="+mn-lt"/>
        <a:ea typeface="+mn-ea"/>
        <a:cs typeface="+mn-cs"/>
      </a:defRPr>
    </a:lvl5pPr>
    <a:lvl6pPr marL="3666193" algn="l" defTabSz="733240" rtl="0" eaLnBrk="1" latinLnBrk="0" hangingPunct="1">
      <a:defRPr sz="1925" kern="1200">
        <a:solidFill>
          <a:schemeClr val="tx1"/>
        </a:solidFill>
        <a:latin typeface="+mn-lt"/>
        <a:ea typeface="+mn-ea"/>
        <a:cs typeface="+mn-cs"/>
      </a:defRPr>
    </a:lvl6pPr>
    <a:lvl7pPr marL="4399432" algn="l" defTabSz="733240" rtl="0" eaLnBrk="1" latinLnBrk="0" hangingPunct="1">
      <a:defRPr sz="1925" kern="1200">
        <a:solidFill>
          <a:schemeClr val="tx1"/>
        </a:solidFill>
        <a:latin typeface="+mn-lt"/>
        <a:ea typeface="+mn-ea"/>
        <a:cs typeface="+mn-cs"/>
      </a:defRPr>
    </a:lvl7pPr>
    <a:lvl8pPr marL="5132670" algn="l" defTabSz="733240" rtl="0" eaLnBrk="1" latinLnBrk="0" hangingPunct="1">
      <a:defRPr sz="1925" kern="1200">
        <a:solidFill>
          <a:schemeClr val="tx1"/>
        </a:solidFill>
        <a:latin typeface="+mn-lt"/>
        <a:ea typeface="+mn-ea"/>
        <a:cs typeface="+mn-cs"/>
      </a:defRPr>
    </a:lvl8pPr>
    <a:lvl9pPr marL="5865910" algn="l" defTabSz="733240" rtl="0" eaLnBrk="1" latinLnBrk="0" hangingPunct="1">
      <a:defRPr sz="1925" kern="1200">
        <a:solidFill>
          <a:schemeClr val="tx1"/>
        </a:solidFill>
        <a:latin typeface="+mn-lt"/>
        <a:ea typeface="+mn-ea"/>
        <a:cs typeface="+mn-cs"/>
      </a:defRPr>
    </a:lvl9pPr>
  </p:notesStyle>
</p:notesMaster>
</file>

<file path=ppt/notesMasters/notesMaster10.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FA49AE-3021-2449-94E5-D48CDE6F3214}" type="datetimeFigureOut">
              <a:rPr lang="en-US" smtClean="0"/>
              <a:t>2/16/2023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Click to edit Master text styles</a:t>
            </a:r>
          </a:p>
          <a:p>
            <a:pPr lvl="1"/>
            <a:r>
              <a:rPr lang="es-ES_tradnl"/>
              <a:t>Second level</a:t>
            </a:r>
          </a:p>
          <a:p>
            <a:pPr lvl="2"/>
            <a:r>
              <a:rPr lang="es-ES_tradnl"/>
              <a:t>Third level</a:t>
            </a:r>
          </a:p>
          <a:p>
            <a:pPr lvl="3"/>
            <a:r>
              <a:rPr lang="es-ES_tradnl"/>
              <a:t>Fourth level</a:t>
            </a:r>
          </a:p>
          <a:p>
            <a:pPr lvl="4"/>
            <a:r>
              <a:rPr lang="es-ES_tradnl"/>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419B04C-680F-D944-AF07-61D22023CE8C}" type="slidenum">
              <a:rPr lang="en-US" smtClean="0"/>
              <a:t>‹#›</a:t>
            </a:fld>
            <a:endParaRPr lang="en-US"/>
          </a:p>
        </p:txBody>
      </p:sp>
    </p:spTree>
    <p:extLst>
      <p:ext uri="{BB962C8B-B14F-4D97-AF65-F5344CB8AC3E}">
        <p14:creationId xmlns:p14="http://schemas.microsoft.com/office/powerpoint/2010/main" val="1899891437"/>
      </p:ext>
    </p:extLst>
  </p:cSld>
  <p:clrMap bg1="lt1" tx1="dk1" bg2="lt2" tx2="dk2" accent1="accent1" accent2="accent2" accent3="accent3" accent4="accent4" accent5="accent5" accent6="accent6" hlink="hlink" folHlink="folHlink"/>
  <p:notesStyle>
    <a:lvl1pPr marL="0" algn="l" defTabSz="733240" rtl="0" eaLnBrk="1" latinLnBrk="0" hangingPunct="1">
      <a:defRPr sz="1925" kern="1200">
        <a:solidFill>
          <a:schemeClr val="tx1"/>
        </a:solidFill>
        <a:latin typeface="+mn-lt"/>
        <a:ea typeface="+mn-ea"/>
        <a:cs typeface="+mn-cs"/>
      </a:defRPr>
    </a:lvl1pPr>
    <a:lvl2pPr marL="733240" algn="l" defTabSz="733240" rtl="0" eaLnBrk="1" latinLnBrk="0" hangingPunct="1">
      <a:defRPr sz="1925" kern="1200">
        <a:solidFill>
          <a:schemeClr val="tx1"/>
        </a:solidFill>
        <a:latin typeface="+mn-lt"/>
        <a:ea typeface="+mn-ea"/>
        <a:cs typeface="+mn-cs"/>
      </a:defRPr>
    </a:lvl2pPr>
    <a:lvl3pPr marL="1466477" algn="l" defTabSz="733240" rtl="0" eaLnBrk="1" latinLnBrk="0" hangingPunct="1">
      <a:defRPr sz="1925" kern="1200">
        <a:solidFill>
          <a:schemeClr val="tx1"/>
        </a:solidFill>
        <a:latin typeface="+mn-lt"/>
        <a:ea typeface="+mn-ea"/>
        <a:cs typeface="+mn-cs"/>
      </a:defRPr>
    </a:lvl3pPr>
    <a:lvl4pPr marL="2199716" algn="l" defTabSz="733240" rtl="0" eaLnBrk="1" latinLnBrk="0" hangingPunct="1">
      <a:defRPr sz="1925" kern="1200">
        <a:solidFill>
          <a:schemeClr val="tx1"/>
        </a:solidFill>
        <a:latin typeface="+mn-lt"/>
        <a:ea typeface="+mn-ea"/>
        <a:cs typeface="+mn-cs"/>
      </a:defRPr>
    </a:lvl4pPr>
    <a:lvl5pPr marL="2932954" algn="l" defTabSz="733240" rtl="0" eaLnBrk="1" latinLnBrk="0" hangingPunct="1">
      <a:defRPr sz="1925" kern="1200">
        <a:solidFill>
          <a:schemeClr val="tx1"/>
        </a:solidFill>
        <a:latin typeface="+mn-lt"/>
        <a:ea typeface="+mn-ea"/>
        <a:cs typeface="+mn-cs"/>
      </a:defRPr>
    </a:lvl5pPr>
    <a:lvl6pPr marL="3666193" algn="l" defTabSz="733240" rtl="0" eaLnBrk="1" latinLnBrk="0" hangingPunct="1">
      <a:defRPr sz="1925" kern="1200">
        <a:solidFill>
          <a:schemeClr val="tx1"/>
        </a:solidFill>
        <a:latin typeface="+mn-lt"/>
        <a:ea typeface="+mn-ea"/>
        <a:cs typeface="+mn-cs"/>
      </a:defRPr>
    </a:lvl6pPr>
    <a:lvl7pPr marL="4399432" algn="l" defTabSz="733240" rtl="0" eaLnBrk="1" latinLnBrk="0" hangingPunct="1">
      <a:defRPr sz="1925" kern="1200">
        <a:solidFill>
          <a:schemeClr val="tx1"/>
        </a:solidFill>
        <a:latin typeface="+mn-lt"/>
        <a:ea typeface="+mn-ea"/>
        <a:cs typeface="+mn-cs"/>
      </a:defRPr>
    </a:lvl7pPr>
    <a:lvl8pPr marL="5132670" algn="l" defTabSz="733240" rtl="0" eaLnBrk="1" latinLnBrk="0" hangingPunct="1">
      <a:defRPr sz="1925" kern="1200">
        <a:solidFill>
          <a:schemeClr val="tx1"/>
        </a:solidFill>
        <a:latin typeface="+mn-lt"/>
        <a:ea typeface="+mn-ea"/>
        <a:cs typeface="+mn-cs"/>
      </a:defRPr>
    </a:lvl8pPr>
    <a:lvl9pPr marL="5865910" algn="l" defTabSz="733240" rtl="0" eaLnBrk="1" latinLnBrk="0" hangingPunct="1">
      <a:defRPr sz="192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0.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96276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BF8B5-1732-442A-B6A5-D56749CC024F}" type="slidenum">
              <a:rPr lang="en-US" smtClean="0"/>
              <a:t>26</a:t>
            </a:fld>
            <a:endParaRPr lang="en-US" dirty="0"/>
          </a:p>
        </p:txBody>
      </p:sp>
    </p:spTree>
    <p:extLst>
      <p:ext uri="{BB962C8B-B14F-4D97-AF65-F5344CB8AC3E}">
        <p14:creationId xmlns:p14="http://schemas.microsoft.com/office/powerpoint/2010/main" val="297235462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ABF8B5-1732-442A-B6A5-D56749CC024F}" type="slidenum">
              <a:rPr lang="en-US" smtClean="0"/>
              <a:t>28</a:t>
            </a:fld>
            <a:endParaRPr lang="en-US"/>
          </a:p>
        </p:txBody>
      </p:sp>
    </p:spTree>
    <p:extLst>
      <p:ext uri="{BB962C8B-B14F-4D97-AF65-F5344CB8AC3E}">
        <p14:creationId xmlns:p14="http://schemas.microsoft.com/office/powerpoint/2010/main" val="3853390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ABF8B5-1732-442A-B6A5-D56749CC024F}" type="slidenum">
              <a:rPr lang="en-US" smtClean="0"/>
              <a:t>30</a:t>
            </a:fld>
            <a:endParaRPr lang="en-US"/>
          </a:p>
        </p:txBody>
      </p:sp>
    </p:spTree>
    <p:extLst>
      <p:ext uri="{BB962C8B-B14F-4D97-AF65-F5344CB8AC3E}">
        <p14:creationId xmlns:p14="http://schemas.microsoft.com/office/powerpoint/2010/main" val="3853390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19B04C-680F-D944-AF07-61D22023CE8C}" type="slidenum">
              <a:rPr lang="en-US" smtClean="0"/>
              <a:t>31</a:t>
            </a:fld>
            <a:endParaRPr lang="en-US"/>
          </a:p>
        </p:txBody>
      </p:sp>
    </p:spTree>
    <p:extLst>
      <p:ext uri="{BB962C8B-B14F-4D97-AF65-F5344CB8AC3E}">
        <p14:creationId xmlns:p14="http://schemas.microsoft.com/office/powerpoint/2010/main" val="293752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19B04C-680F-D944-AF07-61D22023CE8C}" type="slidenum">
              <a:rPr lang="en-US" smtClean="0"/>
              <a:t>32</a:t>
            </a:fld>
            <a:endParaRPr lang="en-US"/>
          </a:p>
        </p:txBody>
      </p:sp>
    </p:spTree>
    <p:extLst>
      <p:ext uri="{BB962C8B-B14F-4D97-AF65-F5344CB8AC3E}">
        <p14:creationId xmlns:p14="http://schemas.microsoft.com/office/powerpoint/2010/main" val="3202722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19B04C-680F-D944-AF07-61D22023CE8C}" type="slidenum">
              <a:rPr lang="en-US" smtClean="0"/>
              <a:t>33</a:t>
            </a:fld>
            <a:endParaRPr lang="en-US"/>
          </a:p>
        </p:txBody>
      </p:sp>
    </p:spTree>
    <p:extLst>
      <p:ext uri="{BB962C8B-B14F-4D97-AF65-F5344CB8AC3E}">
        <p14:creationId xmlns:p14="http://schemas.microsoft.com/office/powerpoint/2010/main" val="4202291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19B04C-680F-D944-AF07-61D22023CE8C}" type="slidenum">
              <a:rPr lang="en-US" smtClean="0"/>
              <a:t>34</a:t>
            </a:fld>
            <a:endParaRPr lang="en-US"/>
          </a:p>
        </p:txBody>
      </p:sp>
    </p:spTree>
    <p:extLst>
      <p:ext uri="{BB962C8B-B14F-4D97-AF65-F5344CB8AC3E}">
        <p14:creationId xmlns:p14="http://schemas.microsoft.com/office/powerpoint/2010/main" val="194676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19B04C-680F-D944-AF07-61D22023CE8C}" type="slidenum">
              <a:rPr lang="en-US" smtClean="0"/>
              <a:t>36</a:t>
            </a:fld>
            <a:endParaRPr lang="en-US"/>
          </a:p>
        </p:txBody>
      </p:sp>
    </p:spTree>
    <p:extLst>
      <p:ext uri="{BB962C8B-B14F-4D97-AF65-F5344CB8AC3E}">
        <p14:creationId xmlns:p14="http://schemas.microsoft.com/office/powerpoint/2010/main" val="3588125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19B04C-680F-D944-AF07-61D22023CE8C}" type="slidenum">
              <a:rPr lang="en-US" smtClean="0"/>
              <a:t>37</a:t>
            </a:fld>
            <a:endParaRPr lang="en-US"/>
          </a:p>
        </p:txBody>
      </p:sp>
    </p:spTree>
    <p:extLst>
      <p:ext uri="{BB962C8B-B14F-4D97-AF65-F5344CB8AC3E}">
        <p14:creationId xmlns:p14="http://schemas.microsoft.com/office/powerpoint/2010/main" val="1357244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419B04C-680F-D944-AF07-61D22023CE8C}" type="slidenum">
              <a:rPr lang="en-US" smtClean="0"/>
              <a:t>41</a:t>
            </a:fld>
            <a:endParaRPr lang="en-US"/>
          </a:p>
        </p:txBody>
      </p:sp>
    </p:spTree>
    <p:extLst>
      <p:ext uri="{BB962C8B-B14F-4D97-AF65-F5344CB8AC3E}">
        <p14:creationId xmlns:p14="http://schemas.microsoft.com/office/powerpoint/2010/main" val="4118479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19B04C-680F-D944-AF07-61D22023CE8C}" type="slidenum">
              <a:rPr lang="en-US" smtClean="0"/>
              <a:t>3</a:t>
            </a:fld>
            <a:endParaRPr lang="en-US"/>
          </a:p>
        </p:txBody>
      </p:sp>
    </p:spTree>
    <p:extLst>
      <p:ext uri="{BB962C8B-B14F-4D97-AF65-F5344CB8AC3E}">
        <p14:creationId xmlns:p14="http://schemas.microsoft.com/office/powerpoint/2010/main" val="379486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34EA4-F0F2-A54F-EC34-2B9CD85D9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16CC2-03C1-5503-A31C-3FB505EC6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8E1E43-46FA-DA58-A7A7-EE0F7F56F4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278E77-0C9E-3D1D-72F4-8857D5762F05}"/>
              </a:ext>
            </a:extLst>
          </p:cNvPr>
          <p:cNvSpPr>
            <a:spLocks noGrp="1"/>
          </p:cNvSpPr>
          <p:nvPr>
            <p:ph type="sldNum" sz="quarter" idx="5"/>
          </p:nvPr>
        </p:nvSpPr>
        <p:spPr/>
        <p:txBody>
          <a:bodyPr/>
          <a:lstStyle/>
          <a:p>
            <a:fld id="{E419B04C-680F-D944-AF07-61D22023CE8C}" type="slidenum">
              <a:rPr lang="en-US" smtClean="0"/>
              <a:t>4</a:t>
            </a:fld>
            <a:endParaRPr lang="en-US"/>
          </a:p>
        </p:txBody>
      </p:sp>
    </p:spTree>
    <p:extLst>
      <p:ext uri="{BB962C8B-B14F-4D97-AF65-F5344CB8AC3E}">
        <p14:creationId xmlns:p14="http://schemas.microsoft.com/office/powerpoint/2010/main" val="130797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55E3B2-079B-4CFE-93D9-7132F3DF1F53}" type="slidenum">
              <a:rPr lang="en-US" smtClean="0"/>
              <a:t>7</a:t>
            </a:fld>
            <a:endParaRPr lang="en-US"/>
          </a:p>
        </p:txBody>
      </p:sp>
    </p:spTree>
    <p:extLst>
      <p:ext uri="{BB962C8B-B14F-4D97-AF65-F5344CB8AC3E}">
        <p14:creationId xmlns:p14="http://schemas.microsoft.com/office/powerpoint/2010/main" val="92607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03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3ABF8B5-1732-442A-B6A5-D56749CC024F}" type="slidenum">
              <a:rPr lang="en-US" smtClean="0"/>
              <a:t>22</a:t>
            </a:fld>
            <a:endParaRPr lang="en-US"/>
          </a:p>
        </p:txBody>
      </p:sp>
    </p:spTree>
    <p:extLst>
      <p:ext uri="{BB962C8B-B14F-4D97-AF65-F5344CB8AC3E}">
        <p14:creationId xmlns:p14="http://schemas.microsoft.com/office/powerpoint/2010/main" val="2290217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BF8B5-1732-442A-B6A5-D56749CC024F}" type="slidenum">
              <a:rPr lang="en-US" smtClean="0"/>
              <a:t>23</a:t>
            </a:fld>
            <a:endParaRPr lang="en-US" dirty="0"/>
          </a:p>
        </p:txBody>
      </p:sp>
    </p:spTree>
    <p:extLst>
      <p:ext uri="{BB962C8B-B14F-4D97-AF65-F5344CB8AC3E}">
        <p14:creationId xmlns:p14="http://schemas.microsoft.com/office/powerpoint/2010/main" val="41594687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BF8B5-1732-442A-B6A5-D56749CC024F}" type="slidenum">
              <a:rPr lang="en-US" smtClean="0"/>
              <a:t>24</a:t>
            </a:fld>
            <a:endParaRPr lang="en-US" dirty="0"/>
          </a:p>
        </p:txBody>
      </p:sp>
    </p:spTree>
    <p:extLst>
      <p:ext uri="{BB962C8B-B14F-4D97-AF65-F5344CB8AC3E}">
        <p14:creationId xmlns:p14="http://schemas.microsoft.com/office/powerpoint/2010/main" val="3724317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3ABF8B5-1732-442A-B6A5-D56749CC024F}" type="slidenum">
              <a:rPr lang="en-US" smtClean="0"/>
              <a:t>25</a:t>
            </a:fld>
            <a:endParaRPr lang="en-US" dirty="0"/>
          </a:p>
        </p:txBody>
      </p:sp>
    </p:spTree>
    <p:extLst>
      <p:ext uri="{BB962C8B-B14F-4D97-AF65-F5344CB8AC3E}">
        <p14:creationId xmlns:p14="http://schemas.microsoft.com/office/powerpoint/2010/main" val="1121051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30.jpeg"/><Relationship Id="rId1" Type="http://schemas.openxmlformats.org/officeDocument/2006/relationships/slideMaster" Target="../slideMasters/slideMaster10.xml"/><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xml"/><Relationship Id="rId1" Type="http://schemas.openxmlformats.org/officeDocument/2006/relationships/vmlDrawing" Target="../drawings/vmlDrawing1.vml"/><Relationship Id="rId5" Type="http://schemas.openxmlformats.org/officeDocument/2006/relationships/image" Target="../media/image74.emf"/><Relationship Id="rId4" Type="http://schemas.openxmlformats.org/officeDocument/2006/relationships/oleObject" Target="../embeddings/oleObject10.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00.png"/><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ijaydev">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C4FEEA49-1FF0-1F44-992C-F77A8E0E9156}"/>
              </a:ext>
            </a:extLst>
          </p:cNvPr>
          <p:cNvSpPr>
            <a:spLocks noGrp="1"/>
          </p:cNvSpPr>
          <p:nvPr>
            <p:ph type="title"/>
          </p:nvPr>
        </p:nvSpPr>
        <p:spPr>
          <a:xfrm>
            <a:off x="4750" y="-59375"/>
            <a:ext cx="13050982" cy="709863"/>
          </a:xfrm>
          <a:prstGeom prst="rect">
            <a:avLst/>
          </a:prstGeom>
        </p:spPr>
        <p:txBody>
          <a:bodyPr vert="horz" lIns="274320" tIns="45720" rIns="274320" bIns="45720" rtlCol="0" anchor="ctr">
            <a:normAutofit/>
          </a:bodyPr>
          <a:lstStyle>
            <a:lvl1pPr>
              <a:defRPr sz="2600"/>
            </a:lvl1pPr>
          </a:lstStyle>
          <a:p>
            <a:r>
              <a:rPr lang="en-US" dirty="0"/>
              <a:t>Click to edit Master title style</a:t>
            </a:r>
          </a:p>
        </p:txBody>
      </p:sp>
    </p:spTree>
    <p:extLst>
      <p:ext uri="{BB962C8B-B14F-4D97-AF65-F5344CB8AC3E}">
        <p14:creationId xmlns:p14="http://schemas.microsoft.com/office/powerpoint/2010/main" val="3864578626"/>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jaydev">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C4FEEA49-1FF0-1F44-992C-F77A8E0E9156}"/>
              </a:ext>
            </a:extLst>
          </p:cNvPr>
          <p:cNvSpPr>
            <a:spLocks noGrp="1"/>
          </p:cNvSpPr>
          <p:nvPr>
            <p:ph type="title"/>
          </p:nvPr>
        </p:nvSpPr>
        <p:spPr>
          <a:xfrm>
            <a:off x="4750" y="-59375"/>
            <a:ext cx="13050982" cy="709863"/>
          </a:xfrm>
          <a:prstGeom prst="rect">
            <a:avLst/>
          </a:prstGeom>
        </p:spPr>
        <p:txBody>
          <a:bodyPr vert="horz" lIns="274320" tIns="45720" rIns="274320" bIns="45720" rtlCol="0" anchor="ctr">
            <a:normAutofit/>
          </a:bodyPr>
          <a:lstStyle>
            <a:lvl1pPr>
              <a:defRPr sz="2600"/>
            </a:lvl1pPr>
          </a:lstStyle>
          <a:p>
            <a:r>
              <a:rPr lang="en-US"/>
              <a:t>Click to edit Master title style</a:t>
            </a:r>
          </a:p>
        </p:txBody>
      </p:sp>
    </p:spTree>
    <p:extLst>
      <p:ext uri="{BB962C8B-B14F-4D97-AF65-F5344CB8AC3E}">
        <p14:creationId xmlns:p14="http://schemas.microsoft.com/office/powerpoint/2010/main" val="386457862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99EF6F66-1C46-2A4D-910B-C6C7706719F1}"/>
              </a:ext>
            </a:extLst>
          </p:cNvPr>
          <p:cNvSpPr>
            <a:spLocks noGrp="1"/>
          </p:cNvSpPr>
          <p:nvPr>
            <p:ph type="ftr" sz="quarter" idx="3"/>
          </p:nvPr>
        </p:nvSpPr>
        <p:spPr>
          <a:xfrm>
            <a:off x="890650" y="7727374"/>
            <a:ext cx="5201393" cy="438150"/>
          </a:xfrm>
          <a:prstGeom prst="rect">
            <a:avLst/>
          </a:prstGeom>
        </p:spPr>
        <p:txBody>
          <a:bodyPr vert="horz" lIns="91440" tIns="45720" rIns="91440" bIns="45720" rtlCol="0" anchor="ctr"/>
          <a:lstStyle>
            <a:lvl1pPr algn="l">
              <a:defRPr sz="1143" spc="171">
                <a:solidFill>
                  <a:schemeClr val="bg1"/>
                </a:solidFill>
                <a:latin typeface="Franklin Gothic Book" panose="020B0503020102020204" pitchFamily="34" charset="0"/>
              </a:defRPr>
            </a:lvl1pPr>
          </a:lstStyle>
          <a:p>
            <a:r>
              <a:rPr lang="en-IN" altLang="en-US">
                <a:ea typeface="Helvetica" charset="0"/>
                <a:cs typeface="Helvetica" charset="0"/>
              </a:rPr>
              <a:t>Proprietary and confidential information. © Mphasis 2021</a:t>
            </a:r>
            <a:endParaRPr lang="en-US" altLang="en-US">
              <a:ea typeface="Helvetica" charset="0"/>
              <a:cs typeface="Helvetica" charset="0"/>
            </a:endParaRPr>
          </a:p>
        </p:txBody>
      </p:sp>
      <p:sp>
        <p:nvSpPr>
          <p:cNvPr id="7" name="Slide Number Placeholder 3">
            <a:extLst>
              <a:ext uri="{FF2B5EF4-FFF2-40B4-BE49-F238E27FC236}">
                <a16:creationId xmlns:a16="http://schemas.microsoft.com/office/drawing/2014/main" id="{276A75F5-605F-BE47-9DD6-E91C2CB8C136}"/>
              </a:ext>
            </a:extLst>
          </p:cNvPr>
          <p:cNvSpPr txBox="1">
            <a:spLocks/>
          </p:cNvSpPr>
          <p:nvPr userDrawn="1"/>
        </p:nvSpPr>
        <p:spPr>
          <a:xfrm>
            <a:off x="5501558" y="7739948"/>
            <a:ext cx="1998617" cy="438150"/>
          </a:xfrm>
          <a:prstGeom prst="rect">
            <a:avLst/>
          </a:prstGeom>
        </p:spPr>
        <p:txBody>
          <a:bodyPr anchor="ctr"/>
          <a:lstStyle>
            <a:defPPr>
              <a:defRPr lang="en-US"/>
            </a:defPPr>
            <a:lvl1pPr marL="0" algn="l" defTabSz="1887322" rtl="0" eaLnBrk="1" latinLnBrk="0" hangingPunct="1">
              <a:defRPr sz="2400" kern="1200">
                <a:solidFill>
                  <a:schemeClr val="tx1"/>
                </a:solidFill>
                <a:latin typeface="+mn-lt"/>
                <a:ea typeface="+mn-ea"/>
                <a:cs typeface="+mn-cs"/>
              </a:defRPr>
            </a:lvl1pPr>
            <a:lvl2pPr marL="943661" algn="l" defTabSz="1887322" rtl="0" eaLnBrk="1" latinLnBrk="0" hangingPunct="1">
              <a:defRPr sz="3715" kern="1200">
                <a:solidFill>
                  <a:schemeClr val="tx1"/>
                </a:solidFill>
                <a:latin typeface="+mn-lt"/>
                <a:ea typeface="+mn-ea"/>
                <a:cs typeface="+mn-cs"/>
              </a:defRPr>
            </a:lvl2pPr>
            <a:lvl3pPr marL="1887322" algn="l" defTabSz="1887322" rtl="0" eaLnBrk="1" latinLnBrk="0" hangingPunct="1">
              <a:defRPr sz="3715" kern="1200">
                <a:solidFill>
                  <a:schemeClr val="tx1"/>
                </a:solidFill>
                <a:latin typeface="+mn-lt"/>
                <a:ea typeface="+mn-ea"/>
                <a:cs typeface="+mn-cs"/>
              </a:defRPr>
            </a:lvl3pPr>
            <a:lvl4pPr marL="2830982" algn="l" defTabSz="1887322" rtl="0" eaLnBrk="1" latinLnBrk="0" hangingPunct="1">
              <a:defRPr sz="3715" kern="1200">
                <a:solidFill>
                  <a:schemeClr val="tx1"/>
                </a:solidFill>
                <a:latin typeface="+mn-lt"/>
                <a:ea typeface="+mn-ea"/>
                <a:cs typeface="+mn-cs"/>
              </a:defRPr>
            </a:lvl4pPr>
            <a:lvl5pPr marL="3774643" algn="l" defTabSz="1887322" rtl="0" eaLnBrk="1" latinLnBrk="0" hangingPunct="1">
              <a:defRPr sz="3715" kern="1200">
                <a:solidFill>
                  <a:schemeClr val="tx1"/>
                </a:solidFill>
                <a:latin typeface="+mn-lt"/>
                <a:ea typeface="+mn-ea"/>
                <a:cs typeface="+mn-cs"/>
              </a:defRPr>
            </a:lvl5pPr>
            <a:lvl6pPr marL="4718304" algn="l" defTabSz="1887322" rtl="0" eaLnBrk="1" latinLnBrk="0" hangingPunct="1">
              <a:defRPr sz="3715" kern="1200">
                <a:solidFill>
                  <a:schemeClr val="tx1"/>
                </a:solidFill>
                <a:latin typeface="+mn-lt"/>
                <a:ea typeface="+mn-ea"/>
                <a:cs typeface="+mn-cs"/>
              </a:defRPr>
            </a:lvl6pPr>
            <a:lvl7pPr marL="5661965" algn="l" defTabSz="1887322" rtl="0" eaLnBrk="1" latinLnBrk="0" hangingPunct="1">
              <a:defRPr sz="3715" kern="1200">
                <a:solidFill>
                  <a:schemeClr val="tx1"/>
                </a:solidFill>
                <a:latin typeface="+mn-lt"/>
                <a:ea typeface="+mn-ea"/>
                <a:cs typeface="+mn-cs"/>
              </a:defRPr>
            </a:lvl7pPr>
            <a:lvl8pPr marL="6605626" algn="l" defTabSz="1887322" rtl="0" eaLnBrk="1" latinLnBrk="0" hangingPunct="1">
              <a:defRPr sz="3715" kern="1200">
                <a:solidFill>
                  <a:schemeClr val="tx1"/>
                </a:solidFill>
                <a:latin typeface="+mn-lt"/>
                <a:ea typeface="+mn-ea"/>
                <a:cs typeface="+mn-cs"/>
              </a:defRPr>
            </a:lvl8pPr>
            <a:lvl9pPr marL="7549286" algn="l" defTabSz="1887322" rtl="0" eaLnBrk="1" latinLnBrk="0" hangingPunct="1">
              <a:defRPr sz="3715" kern="1200">
                <a:solidFill>
                  <a:schemeClr val="tx1"/>
                </a:solidFill>
                <a:latin typeface="+mn-lt"/>
                <a:ea typeface="+mn-ea"/>
                <a:cs typeface="+mn-cs"/>
              </a:defRPr>
            </a:lvl9pPr>
          </a:lstStyle>
          <a:p>
            <a:pPr algn="r"/>
            <a:fld id="{AE1DBE13-D3F4-4BCB-B35A-F07234ECC5FB}" type="slidenum">
              <a:rPr lang="en-GB" sz="1371" smtClean="0">
                <a:solidFill>
                  <a:schemeClr val="bg1"/>
                </a:solidFill>
                <a:latin typeface="Franklin Gothic Book" panose="020B0503020102020204" pitchFamily="34" charset="0"/>
              </a:rPr>
              <a:pPr algn="r"/>
              <a:t>‹#›</a:t>
            </a:fld>
            <a:endParaRPr lang="en-GB" sz="1371">
              <a:solidFill>
                <a:schemeClr val="bg1"/>
              </a:solidFill>
              <a:latin typeface="Franklin Gothic Book" panose="020B0503020102020204" pitchFamily="34" charset="0"/>
            </a:endParaRPr>
          </a:p>
        </p:txBody>
      </p:sp>
      <p:sp>
        <p:nvSpPr>
          <p:cNvPr id="3" name="Rectangle 2">
            <a:extLst>
              <a:ext uri="{FF2B5EF4-FFF2-40B4-BE49-F238E27FC236}">
                <a16:creationId xmlns:a16="http://schemas.microsoft.com/office/drawing/2014/main" id="{80234DD2-B56A-574F-9A22-5058EF92D932}"/>
              </a:ext>
            </a:extLst>
          </p:cNvPr>
          <p:cNvSpPr/>
          <p:nvPr userDrawn="1"/>
        </p:nvSpPr>
        <p:spPr>
          <a:xfrm>
            <a:off x="0" y="453225"/>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9"/>
          </a:p>
        </p:txBody>
      </p:sp>
      <p:sp>
        <p:nvSpPr>
          <p:cNvPr id="2" name="Rectangle 1">
            <a:extLst>
              <a:ext uri="{FF2B5EF4-FFF2-40B4-BE49-F238E27FC236}">
                <a16:creationId xmlns:a16="http://schemas.microsoft.com/office/drawing/2014/main" id="{C9B7DABA-A651-5941-B754-944BD0AC176C}"/>
              </a:ext>
            </a:extLst>
          </p:cNvPr>
          <p:cNvSpPr/>
          <p:nvPr userDrawn="1"/>
        </p:nvSpPr>
        <p:spPr>
          <a:xfrm>
            <a:off x="0" y="0"/>
            <a:ext cx="14630400" cy="86828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Date Placeholder 13">
            <a:extLst>
              <a:ext uri="{FF2B5EF4-FFF2-40B4-BE49-F238E27FC236}">
                <a16:creationId xmlns:a16="http://schemas.microsoft.com/office/drawing/2014/main" id="{FAA1B54F-6948-D453-EF62-66FBCE1B61AF}"/>
              </a:ext>
            </a:extLst>
          </p:cNvPr>
          <p:cNvSpPr>
            <a:spLocks noGrp="1"/>
          </p:cNvSpPr>
          <p:nvPr>
            <p:ph type="dt" sz="half" idx="2"/>
          </p:nvPr>
        </p:nvSpPr>
        <p:spPr>
          <a:xfrm>
            <a:off x="6982691" y="1443430"/>
            <a:ext cx="7540456" cy="5675827"/>
          </a:xfrm>
          <a:prstGeom prst="rect">
            <a:avLst/>
          </a:prstGeom>
        </p:spPr>
        <p:txBody>
          <a:bodyPr vert="horz" lIns="91440" tIns="45720" rIns="91440" bIns="45720" rtlCol="0" anchor="t"/>
          <a:lstStyle>
            <a:lvl1pPr algn="l">
              <a:defRPr sz="2400" b="1">
                <a:solidFill>
                  <a:schemeClr val="bg1"/>
                </a:solidFill>
              </a:defRPr>
            </a:lvl1pPr>
          </a:lstStyle>
          <a:p>
            <a:r>
              <a:rPr lang="en-US" dirty="0"/>
              <a:t>Text comes here</a:t>
            </a:r>
          </a:p>
        </p:txBody>
      </p:sp>
      <p:pic>
        <p:nvPicPr>
          <p:cNvPr id="18" name="Picture 12" descr="Mphasis Corporate">
            <a:extLst>
              <a:ext uri="{FF2B5EF4-FFF2-40B4-BE49-F238E27FC236}">
                <a16:creationId xmlns:a16="http://schemas.microsoft.com/office/drawing/2014/main" id="{97F5DB69-33DE-63DE-6B88-175705A0AA6A}"/>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76126"/>
          <a:stretch/>
        </p:blipFill>
        <p:spPr bwMode="auto">
          <a:xfrm>
            <a:off x="14174004" y="7785062"/>
            <a:ext cx="281771" cy="4078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000499A-5AA2-5E92-0643-9A64C1FD0F57}"/>
              </a:ext>
            </a:extLst>
          </p:cNvPr>
          <p:cNvPicPr>
            <a:picLocks noChangeAspect="1"/>
          </p:cNvPicPr>
          <p:nvPr userDrawn="1"/>
        </p:nvPicPr>
        <p:blipFill>
          <a:blip r:embed="rId3"/>
          <a:stretch>
            <a:fillRect/>
          </a:stretch>
        </p:blipFill>
        <p:spPr>
          <a:xfrm>
            <a:off x="508000" y="7653033"/>
            <a:ext cx="1752753" cy="507376"/>
          </a:xfrm>
          <a:prstGeom prst="rect">
            <a:avLst/>
          </a:prstGeom>
        </p:spPr>
      </p:pic>
    </p:spTree>
    <p:extLst>
      <p:ext uri="{BB962C8B-B14F-4D97-AF65-F5344CB8AC3E}">
        <p14:creationId xmlns:p14="http://schemas.microsoft.com/office/powerpoint/2010/main" val="2647501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99EF6F66-1C46-2A4D-910B-C6C7706719F1}"/>
              </a:ext>
            </a:extLst>
          </p:cNvPr>
          <p:cNvSpPr>
            <a:spLocks noGrp="1"/>
          </p:cNvSpPr>
          <p:nvPr>
            <p:ph type="ftr" sz="quarter" idx="3"/>
          </p:nvPr>
        </p:nvSpPr>
        <p:spPr>
          <a:xfrm>
            <a:off x="890650" y="7727374"/>
            <a:ext cx="5201393" cy="438150"/>
          </a:xfrm>
          <a:prstGeom prst="rect">
            <a:avLst/>
          </a:prstGeom>
        </p:spPr>
        <p:txBody>
          <a:bodyPr vert="horz" lIns="91440" tIns="45720" rIns="91440" bIns="45720" rtlCol="0" anchor="ctr"/>
          <a:lstStyle>
            <a:lvl1pPr algn="l">
              <a:defRPr sz="1143" spc="171">
                <a:solidFill>
                  <a:schemeClr val="bg1"/>
                </a:solidFill>
                <a:latin typeface="Franklin Gothic Book" panose="020B0503020102020204" pitchFamily="34" charset="0"/>
              </a:defRPr>
            </a:lvl1pPr>
          </a:lstStyle>
          <a:p>
            <a:r>
              <a:rPr lang="en-IN" altLang="en-US">
                <a:ea typeface="Helvetica" charset="0"/>
                <a:cs typeface="Helvetica" charset="0"/>
              </a:rPr>
              <a:t>Proprietary and confidential information. © Mphasis 2021</a:t>
            </a:r>
            <a:endParaRPr lang="en-US" altLang="en-US">
              <a:ea typeface="Helvetica" charset="0"/>
              <a:cs typeface="Helvetica" charset="0"/>
            </a:endParaRPr>
          </a:p>
        </p:txBody>
      </p:sp>
      <p:sp>
        <p:nvSpPr>
          <p:cNvPr id="7" name="Slide Number Placeholder 3">
            <a:extLst>
              <a:ext uri="{FF2B5EF4-FFF2-40B4-BE49-F238E27FC236}">
                <a16:creationId xmlns:a16="http://schemas.microsoft.com/office/drawing/2014/main" id="{276A75F5-605F-BE47-9DD6-E91C2CB8C136}"/>
              </a:ext>
            </a:extLst>
          </p:cNvPr>
          <p:cNvSpPr txBox="1">
            <a:spLocks/>
          </p:cNvSpPr>
          <p:nvPr userDrawn="1"/>
        </p:nvSpPr>
        <p:spPr>
          <a:xfrm>
            <a:off x="5501558" y="7739948"/>
            <a:ext cx="1998617" cy="438150"/>
          </a:xfrm>
          <a:prstGeom prst="rect">
            <a:avLst/>
          </a:prstGeom>
        </p:spPr>
        <p:txBody>
          <a:bodyPr anchor="ctr"/>
          <a:lstStyle>
            <a:defPPr>
              <a:defRPr lang="en-US"/>
            </a:defPPr>
            <a:lvl1pPr marL="0" algn="l" defTabSz="1887322" rtl="0" eaLnBrk="1" latinLnBrk="0" hangingPunct="1">
              <a:defRPr sz="2400" kern="1200">
                <a:solidFill>
                  <a:schemeClr val="tx1"/>
                </a:solidFill>
                <a:latin typeface="+mn-lt"/>
                <a:ea typeface="+mn-ea"/>
                <a:cs typeface="+mn-cs"/>
              </a:defRPr>
            </a:lvl1pPr>
            <a:lvl2pPr marL="943661" algn="l" defTabSz="1887322" rtl="0" eaLnBrk="1" latinLnBrk="0" hangingPunct="1">
              <a:defRPr sz="3715" kern="1200">
                <a:solidFill>
                  <a:schemeClr val="tx1"/>
                </a:solidFill>
                <a:latin typeface="+mn-lt"/>
                <a:ea typeface="+mn-ea"/>
                <a:cs typeface="+mn-cs"/>
              </a:defRPr>
            </a:lvl2pPr>
            <a:lvl3pPr marL="1887322" algn="l" defTabSz="1887322" rtl="0" eaLnBrk="1" latinLnBrk="0" hangingPunct="1">
              <a:defRPr sz="3715" kern="1200">
                <a:solidFill>
                  <a:schemeClr val="tx1"/>
                </a:solidFill>
                <a:latin typeface="+mn-lt"/>
                <a:ea typeface="+mn-ea"/>
                <a:cs typeface="+mn-cs"/>
              </a:defRPr>
            </a:lvl3pPr>
            <a:lvl4pPr marL="2830982" algn="l" defTabSz="1887322" rtl="0" eaLnBrk="1" latinLnBrk="0" hangingPunct="1">
              <a:defRPr sz="3715" kern="1200">
                <a:solidFill>
                  <a:schemeClr val="tx1"/>
                </a:solidFill>
                <a:latin typeface="+mn-lt"/>
                <a:ea typeface="+mn-ea"/>
                <a:cs typeface="+mn-cs"/>
              </a:defRPr>
            </a:lvl4pPr>
            <a:lvl5pPr marL="3774643" algn="l" defTabSz="1887322" rtl="0" eaLnBrk="1" latinLnBrk="0" hangingPunct="1">
              <a:defRPr sz="3715" kern="1200">
                <a:solidFill>
                  <a:schemeClr val="tx1"/>
                </a:solidFill>
                <a:latin typeface="+mn-lt"/>
                <a:ea typeface="+mn-ea"/>
                <a:cs typeface="+mn-cs"/>
              </a:defRPr>
            </a:lvl5pPr>
            <a:lvl6pPr marL="4718304" algn="l" defTabSz="1887322" rtl="0" eaLnBrk="1" latinLnBrk="0" hangingPunct="1">
              <a:defRPr sz="3715" kern="1200">
                <a:solidFill>
                  <a:schemeClr val="tx1"/>
                </a:solidFill>
                <a:latin typeface="+mn-lt"/>
                <a:ea typeface="+mn-ea"/>
                <a:cs typeface="+mn-cs"/>
              </a:defRPr>
            </a:lvl6pPr>
            <a:lvl7pPr marL="5661965" algn="l" defTabSz="1887322" rtl="0" eaLnBrk="1" latinLnBrk="0" hangingPunct="1">
              <a:defRPr sz="3715" kern="1200">
                <a:solidFill>
                  <a:schemeClr val="tx1"/>
                </a:solidFill>
                <a:latin typeface="+mn-lt"/>
                <a:ea typeface="+mn-ea"/>
                <a:cs typeface="+mn-cs"/>
              </a:defRPr>
            </a:lvl7pPr>
            <a:lvl8pPr marL="6605626" algn="l" defTabSz="1887322" rtl="0" eaLnBrk="1" latinLnBrk="0" hangingPunct="1">
              <a:defRPr sz="3715" kern="1200">
                <a:solidFill>
                  <a:schemeClr val="tx1"/>
                </a:solidFill>
                <a:latin typeface="+mn-lt"/>
                <a:ea typeface="+mn-ea"/>
                <a:cs typeface="+mn-cs"/>
              </a:defRPr>
            </a:lvl8pPr>
            <a:lvl9pPr marL="7549286" algn="l" defTabSz="1887322" rtl="0" eaLnBrk="1" latinLnBrk="0" hangingPunct="1">
              <a:defRPr sz="3715" kern="1200">
                <a:solidFill>
                  <a:schemeClr val="tx1"/>
                </a:solidFill>
                <a:latin typeface="+mn-lt"/>
                <a:ea typeface="+mn-ea"/>
                <a:cs typeface="+mn-cs"/>
              </a:defRPr>
            </a:lvl9pPr>
          </a:lstStyle>
          <a:p>
            <a:pPr algn="r"/>
            <a:fld id="{AE1DBE13-D3F4-4BCB-B35A-F07234ECC5FB}" type="slidenum">
              <a:rPr lang="en-GB" sz="1371" smtClean="0">
                <a:solidFill>
                  <a:schemeClr val="bg1"/>
                </a:solidFill>
                <a:latin typeface="Franklin Gothic Book" panose="020B0503020102020204" pitchFamily="34" charset="0"/>
              </a:rPr>
              <a:pPr algn="r"/>
              <a:t>‹#›</a:t>
            </a:fld>
            <a:endParaRPr lang="en-GB" sz="1371">
              <a:solidFill>
                <a:schemeClr val="bg1"/>
              </a:solidFill>
              <a:latin typeface="Franklin Gothic Book" panose="020B0503020102020204" pitchFamily="34" charset="0"/>
            </a:endParaRPr>
          </a:p>
        </p:txBody>
      </p:sp>
      <p:sp>
        <p:nvSpPr>
          <p:cNvPr id="3" name="Rectangle 2">
            <a:extLst>
              <a:ext uri="{FF2B5EF4-FFF2-40B4-BE49-F238E27FC236}">
                <a16:creationId xmlns:a16="http://schemas.microsoft.com/office/drawing/2014/main" id="{80234DD2-B56A-574F-9A22-5058EF92D932}"/>
              </a:ext>
            </a:extLst>
          </p:cNvPr>
          <p:cNvSpPr/>
          <p:nvPr userDrawn="1"/>
        </p:nvSpPr>
        <p:spPr>
          <a:xfrm>
            <a:off x="0" y="453225"/>
            <a:ext cx="1463040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9"/>
          </a:p>
        </p:txBody>
      </p:sp>
      <p:sp>
        <p:nvSpPr>
          <p:cNvPr id="2" name="Rectangle 1">
            <a:extLst>
              <a:ext uri="{FF2B5EF4-FFF2-40B4-BE49-F238E27FC236}">
                <a16:creationId xmlns:a16="http://schemas.microsoft.com/office/drawing/2014/main" id="{C9B7DABA-A651-5941-B754-944BD0AC176C}"/>
              </a:ext>
            </a:extLst>
          </p:cNvPr>
          <p:cNvSpPr/>
          <p:nvPr userDrawn="1"/>
        </p:nvSpPr>
        <p:spPr>
          <a:xfrm>
            <a:off x="0" y="0"/>
            <a:ext cx="14630400" cy="868282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6450C61-E552-0E55-7E5A-75E6AD72C7F2}"/>
              </a:ext>
            </a:extLst>
          </p:cNvPr>
          <p:cNvSpPr/>
          <p:nvPr userDrawn="1"/>
        </p:nvSpPr>
        <p:spPr>
          <a:xfrm>
            <a:off x="0" y="1"/>
            <a:ext cx="14630400" cy="86828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E58EFE2D-EE9E-3B7C-1094-9F8F33C8634A}"/>
              </a:ext>
            </a:extLst>
          </p:cNvPr>
          <p:cNvGrpSpPr/>
          <p:nvPr userDrawn="1"/>
        </p:nvGrpSpPr>
        <p:grpSpPr>
          <a:xfrm>
            <a:off x="570850" y="1611085"/>
            <a:ext cx="5780965" cy="5536403"/>
            <a:chOff x="1690604" y="1800802"/>
            <a:chExt cx="4613465" cy="4418293"/>
          </a:xfrm>
        </p:grpSpPr>
        <p:sp>
          <p:nvSpPr>
            <p:cNvPr id="11" name="Oval 10">
              <a:extLst>
                <a:ext uri="{FF2B5EF4-FFF2-40B4-BE49-F238E27FC236}">
                  <a16:creationId xmlns:a16="http://schemas.microsoft.com/office/drawing/2014/main" id="{BABEEC8E-1A95-040D-1B0A-C3F4EC2AC336}"/>
                </a:ext>
              </a:extLst>
            </p:cNvPr>
            <p:cNvSpPr/>
            <p:nvPr/>
          </p:nvSpPr>
          <p:spPr>
            <a:xfrm>
              <a:off x="1690604" y="1800802"/>
              <a:ext cx="4613465" cy="4418293"/>
            </a:xfrm>
            <a:prstGeom prst="ellipse">
              <a:avLst/>
            </a:prstGeom>
            <a:solidFill>
              <a:schemeClr val="accent3">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Light" panose="020B0304020202020204" pitchFamily="34" charset="0"/>
              </a:endParaRPr>
            </a:p>
          </p:txBody>
        </p:sp>
        <p:pic>
          <p:nvPicPr>
            <p:cNvPr id="12" name="Picture 2" descr="3 Men and 2 Women Standing in Front of White Wooden Desk">
              <a:extLst>
                <a:ext uri="{FF2B5EF4-FFF2-40B4-BE49-F238E27FC236}">
                  <a16:creationId xmlns:a16="http://schemas.microsoft.com/office/drawing/2014/main" id="{A98C598E-7656-055A-45DB-709038C643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18" r="11765"/>
            <a:stretch/>
          </p:blipFill>
          <p:spPr bwMode="auto">
            <a:xfrm>
              <a:off x="2096608" y="2147411"/>
              <a:ext cx="3816512" cy="3649540"/>
            </a:xfrm>
            <a:prstGeom prst="ellipse">
              <a:avLst/>
            </a:prstGeom>
            <a:noFill/>
            <a:extLst>
              <a:ext uri="{909E8E84-426E-40DD-AFC4-6F175D3DCCD1}">
                <a14:hiddenFill xmlns:a14="http://schemas.microsoft.com/office/drawing/2010/main">
                  <a:solidFill>
                    <a:srgbClr val="FFFFFF"/>
                  </a:solidFill>
                </a14:hiddenFill>
              </a:ext>
            </a:extLst>
          </p:spPr>
        </p:pic>
      </p:grpSp>
      <p:sp>
        <p:nvSpPr>
          <p:cNvPr id="13" name="Date Placeholder 13">
            <a:extLst>
              <a:ext uri="{FF2B5EF4-FFF2-40B4-BE49-F238E27FC236}">
                <a16:creationId xmlns:a16="http://schemas.microsoft.com/office/drawing/2014/main" id="{FAA1B54F-6948-D453-EF62-66FBCE1B61AF}"/>
              </a:ext>
            </a:extLst>
          </p:cNvPr>
          <p:cNvSpPr>
            <a:spLocks noGrp="1"/>
          </p:cNvSpPr>
          <p:nvPr>
            <p:ph type="dt" sz="half" idx="2"/>
          </p:nvPr>
        </p:nvSpPr>
        <p:spPr>
          <a:xfrm>
            <a:off x="6982691" y="1443430"/>
            <a:ext cx="7540456" cy="5675827"/>
          </a:xfrm>
          <a:prstGeom prst="rect">
            <a:avLst/>
          </a:prstGeom>
        </p:spPr>
        <p:txBody>
          <a:bodyPr vert="horz" lIns="91440" tIns="45720" rIns="91440" bIns="45720" rtlCol="0" anchor="t"/>
          <a:lstStyle>
            <a:lvl1pPr algn="l">
              <a:defRPr sz="2400" b="1">
                <a:solidFill>
                  <a:schemeClr val="bg1"/>
                </a:solidFill>
              </a:defRPr>
            </a:lvl1pPr>
          </a:lstStyle>
          <a:p>
            <a:r>
              <a:rPr lang="en-US"/>
              <a:t>Text comes here</a:t>
            </a:r>
          </a:p>
        </p:txBody>
      </p:sp>
      <p:pic>
        <p:nvPicPr>
          <p:cNvPr id="17" name="Picture 8">
            <a:extLst>
              <a:ext uri="{FF2B5EF4-FFF2-40B4-BE49-F238E27FC236}">
                <a16:creationId xmlns:a16="http://schemas.microsoft.com/office/drawing/2014/main" id="{2FB66D9E-91F9-ACCD-F774-C6D326EB28CD}"/>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30493" b="26088"/>
          <a:stretch/>
        </p:blipFill>
        <p:spPr bwMode="auto">
          <a:xfrm>
            <a:off x="148595" y="7774404"/>
            <a:ext cx="2268034" cy="5539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descr="Mphasis Corporate">
            <a:extLst>
              <a:ext uri="{FF2B5EF4-FFF2-40B4-BE49-F238E27FC236}">
                <a16:creationId xmlns:a16="http://schemas.microsoft.com/office/drawing/2014/main" id="{97F5DB69-33DE-63DE-6B88-175705A0AA6A}"/>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r="76126"/>
          <a:stretch/>
        </p:blipFill>
        <p:spPr bwMode="auto">
          <a:xfrm>
            <a:off x="14174004" y="7785062"/>
            <a:ext cx="281771" cy="407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016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Empty">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712487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32E751C-583C-F84F-8D67-BB8C3FCC293E}"/>
              </a:ext>
            </a:extLst>
          </p:cNvPr>
          <p:cNvGrpSpPr/>
          <p:nvPr userDrawn="1"/>
        </p:nvGrpSpPr>
        <p:grpSpPr>
          <a:xfrm>
            <a:off x="274320" y="1115756"/>
            <a:ext cx="6102249" cy="5998088"/>
            <a:chOff x="1586356" y="1586353"/>
            <a:chExt cx="4869864" cy="4786738"/>
          </a:xfrm>
        </p:grpSpPr>
        <p:sp>
          <p:nvSpPr>
            <p:cNvPr id="14" name="Oval 13">
              <a:extLst>
                <a:ext uri="{FF2B5EF4-FFF2-40B4-BE49-F238E27FC236}">
                  <a16:creationId xmlns:a16="http://schemas.microsoft.com/office/drawing/2014/main" id="{F8D855AB-3AB6-B64D-9407-8432BFDE41CC}"/>
                </a:ext>
              </a:extLst>
            </p:cNvPr>
            <p:cNvSpPr/>
            <p:nvPr/>
          </p:nvSpPr>
          <p:spPr>
            <a:xfrm>
              <a:off x="1586356" y="1586353"/>
              <a:ext cx="4869864" cy="4786738"/>
            </a:xfrm>
            <a:prstGeom prst="ellipse">
              <a:avLst/>
            </a:prstGeom>
            <a:solidFill>
              <a:schemeClr val="accent3">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Light" panose="020B0304020202020204" pitchFamily="34" charset="0"/>
              </a:endParaRPr>
            </a:p>
          </p:txBody>
        </p:sp>
        <p:pic>
          <p:nvPicPr>
            <p:cNvPr id="15" name="Picture 2" descr="3 Men and 2 Women Standing in Front of White Wooden Desk">
              <a:extLst>
                <a:ext uri="{FF2B5EF4-FFF2-40B4-BE49-F238E27FC236}">
                  <a16:creationId xmlns:a16="http://schemas.microsoft.com/office/drawing/2014/main" id="{E2532DB6-1407-6A44-9E9B-D2BF46DF726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518" r="11765"/>
            <a:stretch/>
          </p:blipFill>
          <p:spPr bwMode="auto">
            <a:xfrm>
              <a:off x="2096608" y="2147411"/>
              <a:ext cx="3816512" cy="3649540"/>
            </a:xfrm>
            <a:prstGeom prst="ellipse">
              <a:avLst/>
            </a:prstGeom>
            <a:noFill/>
            <a:extLst>
              <a:ext uri="{909E8E84-426E-40DD-AFC4-6F175D3DCCD1}">
                <a14:hiddenFill xmlns:a14="http://schemas.microsoft.com/office/drawing/2010/main">
                  <a:solidFill>
                    <a:srgbClr val="FFFFFF"/>
                  </a:solidFill>
                </a14:hiddenFill>
              </a:ext>
            </a:extLst>
          </p:spPr>
        </p:pic>
      </p:grpSp>
      <p:sp>
        <p:nvSpPr>
          <p:cNvPr id="18" name="Date Placeholder 13">
            <a:extLst>
              <a:ext uri="{FF2B5EF4-FFF2-40B4-BE49-F238E27FC236}">
                <a16:creationId xmlns:a16="http://schemas.microsoft.com/office/drawing/2014/main" id="{17CB9E63-9831-FA42-8F3E-757736B2B647}"/>
              </a:ext>
            </a:extLst>
          </p:cNvPr>
          <p:cNvSpPr>
            <a:spLocks noGrp="1"/>
          </p:cNvSpPr>
          <p:nvPr>
            <p:ph type="dt" sz="half" idx="2"/>
          </p:nvPr>
        </p:nvSpPr>
        <p:spPr>
          <a:xfrm>
            <a:off x="6489435" y="4006853"/>
            <a:ext cx="7540456" cy="601979"/>
          </a:xfrm>
          <a:prstGeom prst="rect">
            <a:avLst/>
          </a:prstGeom>
        </p:spPr>
        <p:txBody>
          <a:bodyPr vert="horz" lIns="91440" tIns="45720" rIns="91440" bIns="45720" rtlCol="0" anchor="ctr"/>
          <a:lstStyle>
            <a:lvl1pPr algn="l">
              <a:defRPr sz="2400" b="1">
                <a:solidFill>
                  <a:schemeClr val="tx1"/>
                </a:solidFill>
              </a:defRPr>
            </a:lvl1pPr>
          </a:lstStyle>
          <a:p>
            <a:r>
              <a:rPr lang="en-US" altLang="en-US"/>
              <a:t>Add Sub-Title here</a:t>
            </a:r>
            <a:endParaRPr lang="en-US"/>
          </a:p>
        </p:txBody>
      </p:sp>
      <p:sp>
        <p:nvSpPr>
          <p:cNvPr id="2" name="Title Placeholder 1">
            <a:extLst>
              <a:ext uri="{FF2B5EF4-FFF2-40B4-BE49-F238E27FC236}">
                <a16:creationId xmlns:a16="http://schemas.microsoft.com/office/drawing/2014/main" id="{E56C9E43-BE62-E680-B46C-1B5F42EA99D9}"/>
              </a:ext>
            </a:extLst>
          </p:cNvPr>
          <p:cNvSpPr>
            <a:spLocks noGrp="1"/>
          </p:cNvSpPr>
          <p:nvPr>
            <p:ph type="title"/>
          </p:nvPr>
        </p:nvSpPr>
        <p:spPr>
          <a:xfrm>
            <a:off x="4750" y="-59375"/>
            <a:ext cx="13050982" cy="709863"/>
          </a:xfrm>
          <a:prstGeom prst="rect">
            <a:avLst/>
          </a:prstGeom>
        </p:spPr>
        <p:txBody>
          <a:bodyPr vert="horz" lIns="274320" tIns="45720" rIns="274320" bIns="45720" rtlCol="0" anchor="ctr">
            <a:normAutofit/>
          </a:bodyPr>
          <a:lstStyle>
            <a:lvl1pPr>
              <a:defRPr sz="2600"/>
            </a:lvl1pPr>
          </a:lstStyle>
          <a:p>
            <a:r>
              <a:rPr lang="en-US"/>
              <a:t>Click to edit Master title style</a:t>
            </a:r>
          </a:p>
        </p:txBody>
      </p:sp>
    </p:spTree>
    <p:extLst>
      <p:ext uri="{BB962C8B-B14F-4D97-AF65-F5344CB8AC3E}">
        <p14:creationId xmlns:p14="http://schemas.microsoft.com/office/powerpoint/2010/main" val="3625912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Empty">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67124872"/>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01F199-8DFA-4B32-A155-C165D2E1EE92}"/>
              </a:ext>
            </a:extLst>
          </p:cNvPr>
          <p:cNvSpPr>
            <a:spLocks noGrp="1"/>
          </p:cNvSpPr>
          <p:nvPr>
            <p:ph type="title"/>
          </p:nvPr>
        </p:nvSpPr>
        <p:spPr>
          <a:xfrm>
            <a:off x="1005840" y="-16377"/>
            <a:ext cx="12618720" cy="714647"/>
          </a:xfrm>
          <a:prstGeom prst="rect">
            <a:avLst/>
          </a:prstGeom>
        </p:spPr>
        <p:txBody>
          <a:bodyPr anchor="ctr">
            <a:noAutofit/>
          </a:bodyPr>
          <a:lstStyle>
            <a:lvl1pPr algn="ctr">
              <a:defRPr sz="2880" b="1">
                <a:solidFill>
                  <a:schemeClr val="accent1"/>
                </a:solidFill>
                <a:latin typeface="+mn-lt"/>
              </a:defRPr>
            </a:lvl1pPr>
          </a:lstStyle>
          <a:p>
            <a:r>
              <a:rPr lang="en-US"/>
              <a:t>Click to edit Master title style</a:t>
            </a:r>
          </a:p>
        </p:txBody>
      </p:sp>
      <p:sp>
        <p:nvSpPr>
          <p:cNvPr id="5" name="TextBox 4">
            <a:extLst>
              <a:ext uri="{FF2B5EF4-FFF2-40B4-BE49-F238E27FC236}">
                <a16:creationId xmlns:a16="http://schemas.microsoft.com/office/drawing/2014/main" id="{3A4359F7-4D65-4302-8E17-A9CEBAE0878B}"/>
              </a:ext>
            </a:extLst>
          </p:cNvPr>
          <p:cNvSpPr txBox="1"/>
          <p:nvPr userDrawn="1"/>
        </p:nvSpPr>
        <p:spPr>
          <a:xfrm>
            <a:off x="327035" y="7865717"/>
            <a:ext cx="3845868" cy="276999"/>
          </a:xfrm>
          <a:prstGeom prst="rect">
            <a:avLst/>
          </a:prstGeom>
          <a:noFill/>
        </p:spPr>
        <p:txBody>
          <a:bodyPr wrap="square" rtlCol="0">
            <a:spAutoFit/>
          </a:bodyPr>
          <a:lstStyle/>
          <a:p>
            <a:r>
              <a:rPr lang="en-US" sz="1200">
                <a:solidFill>
                  <a:schemeClr val="bg1"/>
                </a:solidFill>
              </a:rPr>
              <a:t>© Mphasis 2020  Proprietary and confidential information</a:t>
            </a:r>
          </a:p>
        </p:txBody>
      </p:sp>
      <p:sp>
        <p:nvSpPr>
          <p:cNvPr id="17" name="TextBox 16">
            <a:extLst>
              <a:ext uri="{FF2B5EF4-FFF2-40B4-BE49-F238E27FC236}">
                <a16:creationId xmlns:a16="http://schemas.microsoft.com/office/drawing/2014/main" id="{E117062F-0EF4-4017-AEE4-696F5CCBAD82}"/>
              </a:ext>
            </a:extLst>
          </p:cNvPr>
          <p:cNvSpPr txBox="1"/>
          <p:nvPr userDrawn="1"/>
        </p:nvSpPr>
        <p:spPr>
          <a:xfrm>
            <a:off x="12835890" y="7865717"/>
            <a:ext cx="555292" cy="276999"/>
          </a:xfrm>
          <a:prstGeom prst="rect">
            <a:avLst/>
          </a:prstGeom>
          <a:noFill/>
        </p:spPr>
        <p:txBody>
          <a:bodyPr wrap="square" rtlCol="0">
            <a:spAutoFit/>
          </a:bodyPr>
          <a:lstStyle/>
          <a:p>
            <a:pPr algn="r"/>
            <a:fld id="{82F70C56-9CC2-43FD-A22E-F0925CD76F70}" type="slidenum">
              <a:rPr lang="en-GB" sz="1200" smtClean="0">
                <a:solidFill>
                  <a:schemeClr val="bg1"/>
                </a:solidFill>
              </a:rPr>
              <a:t>‹#›</a:t>
            </a:fld>
            <a:endParaRPr lang="en-US" sz="1200">
              <a:solidFill>
                <a:schemeClr val="bg1"/>
              </a:solidFill>
            </a:endParaRPr>
          </a:p>
        </p:txBody>
      </p:sp>
      <p:cxnSp>
        <p:nvCxnSpPr>
          <p:cNvPr id="7" name="Straight Connector 6">
            <a:extLst>
              <a:ext uri="{FF2B5EF4-FFF2-40B4-BE49-F238E27FC236}">
                <a16:creationId xmlns:a16="http://schemas.microsoft.com/office/drawing/2014/main" id="{D6C4363B-EC02-4871-9C9B-6E6736588C89}"/>
              </a:ext>
            </a:extLst>
          </p:cNvPr>
          <p:cNvCxnSpPr/>
          <p:nvPr userDrawn="1"/>
        </p:nvCxnSpPr>
        <p:spPr>
          <a:xfrm>
            <a:off x="2809702" y="698269"/>
            <a:ext cx="9010997" cy="0"/>
          </a:xfrm>
          <a:prstGeom prst="line">
            <a:avLst/>
          </a:prstGeom>
          <a:ln>
            <a:solidFill>
              <a:srgbClr val="98165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65C9440-CB5B-4827-BE55-C89C95E08BD3}"/>
              </a:ext>
            </a:extLst>
          </p:cNvPr>
          <p:cNvSpPr txBox="1"/>
          <p:nvPr userDrawn="1"/>
        </p:nvSpPr>
        <p:spPr>
          <a:xfrm>
            <a:off x="10457499" y="7865719"/>
            <a:ext cx="2046922" cy="276999"/>
          </a:xfrm>
          <a:prstGeom prst="rect">
            <a:avLst/>
          </a:prstGeom>
          <a:noFill/>
        </p:spPr>
        <p:txBody>
          <a:bodyPr wrap="square" rtlCol="0">
            <a:spAutoFit/>
          </a:bodyPr>
          <a:lstStyle/>
          <a:p>
            <a:pPr algn="ctr"/>
            <a:fld id="{FF6308EF-99F8-41A2-9D60-F7CFD5CF6435}" type="datetime4">
              <a:rPr lang="en-US" sz="1200" smtClean="0">
                <a:solidFill>
                  <a:schemeClr val="bg1"/>
                </a:solidFill>
              </a:rPr>
              <a:t>February 16, 2023</a:t>
            </a:fld>
            <a:endParaRPr lang="en-US" sz="1200">
              <a:solidFill>
                <a:schemeClr val="bg1"/>
              </a:solidFill>
            </a:endParaRPr>
          </a:p>
        </p:txBody>
      </p:sp>
    </p:spTree>
    <p:extLst>
      <p:ext uri="{BB962C8B-B14F-4D97-AF65-F5344CB8AC3E}">
        <p14:creationId xmlns:p14="http://schemas.microsoft.com/office/powerpoint/2010/main" val="397657709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906" y="1909"/>
          <a:ext cx="1904" cy="1904"/>
        </p:xfrm>
        <a:graphic>
          <a:graphicData uri="http://schemas.openxmlformats.org/presentationml/2006/ole">
            <mc:AlternateContent xmlns:mc="http://schemas.openxmlformats.org/markup-compatibility/2006">
              <mc:Choice xmlns:v="urn:schemas-microsoft-com:vml" Requires="v">
                <p:oleObj spid="_x0000_s7169" name="think-cell Slide" r:id="rId4" imgW="395" imgH="396" progId="TCLayout.ActiveDocument.1">
                  <p:embed/>
                </p:oleObj>
              </mc:Choice>
              <mc:Fallback>
                <p:oleObj name="think-cell Slide" r:id="rId4" imgW="395" imgH="396" progId="TCLayout.ActiveDocument.1">
                  <p:embed/>
                  <p:pic>
                    <p:nvPicPr>
                      <p:cNvPr id="3" name="Object 2" hidden="1"/>
                      <p:cNvPicPr/>
                      <p:nvPr/>
                    </p:nvPicPr>
                    <p:blipFill>
                      <a:blip r:embed="rId5"/>
                      <a:stretch>
                        <a:fillRect/>
                      </a:stretch>
                    </p:blipFill>
                    <p:spPr>
                      <a:xfrm>
                        <a:off x="1906" y="1909"/>
                        <a:ext cx="1904" cy="1904"/>
                      </a:xfrm>
                      <a:prstGeom prst="rect">
                        <a:avLst/>
                      </a:prstGeom>
                    </p:spPr>
                  </p:pic>
                </p:oleObj>
              </mc:Fallback>
            </mc:AlternateContent>
          </a:graphicData>
        </a:graphic>
      </p:graphicFrame>
      <p:sp>
        <p:nvSpPr>
          <p:cNvPr id="6" name="Text Placeholder 3">
            <a:extLst>
              <a:ext uri="{FF2B5EF4-FFF2-40B4-BE49-F238E27FC236}">
                <a16:creationId xmlns:a16="http://schemas.microsoft.com/office/drawing/2014/main" id="{E993FB71-485A-4342-B9CA-E2BE2B2B371F}"/>
              </a:ext>
            </a:extLst>
          </p:cNvPr>
          <p:cNvSpPr>
            <a:spLocks noGrp="1"/>
          </p:cNvSpPr>
          <p:nvPr>
            <p:ph type="body" sz="quarter" idx="15" hasCustomPrompt="1"/>
          </p:nvPr>
        </p:nvSpPr>
        <p:spPr>
          <a:xfrm>
            <a:off x="733428" y="245942"/>
            <a:ext cx="13150442" cy="424151"/>
          </a:xfrm>
          <a:prstGeom prst="rect">
            <a:avLst/>
          </a:prstGeom>
        </p:spPr>
        <p:txBody>
          <a:bodyPr/>
          <a:lstStyle>
            <a:lvl1pPr marL="0" indent="0" algn="ctr">
              <a:buNone/>
              <a:defRPr sz="2743" cap="all" baseline="0">
                <a:solidFill>
                  <a:srgbClr val="B51E6A"/>
                </a:solidFill>
                <a:latin typeface="Calibri" panose="020F0502020204030204" pitchFamily="34" charset="0"/>
                <a:cs typeface="Calibri" panose="020F0502020204030204" pitchFamily="34" charset="0"/>
              </a:defRPr>
            </a:lvl1pPr>
          </a:lstStyle>
          <a:p>
            <a:r>
              <a:rPr lang="en-US"/>
              <a:t>TITLE</a:t>
            </a:r>
          </a:p>
        </p:txBody>
      </p:sp>
    </p:spTree>
    <p:extLst>
      <p:ext uri="{BB962C8B-B14F-4D97-AF65-F5344CB8AC3E}">
        <p14:creationId xmlns:p14="http://schemas.microsoft.com/office/powerpoint/2010/main" val="284042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F0625F-F259-40A5-BD48-B4CB9B0AF9DE}"/>
              </a:ext>
            </a:extLst>
          </p:cNvPr>
          <p:cNvSpPr/>
          <p:nvPr userDrawn="1"/>
        </p:nvSpPr>
        <p:spPr>
          <a:xfrm>
            <a:off x="1" y="0"/>
            <a:ext cx="14634210" cy="822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63"/>
          </a:p>
        </p:txBody>
      </p:sp>
      <p:sp>
        <p:nvSpPr>
          <p:cNvPr id="7" name="Title Placeholder 1"/>
          <p:cNvSpPr txBox="1">
            <a:spLocks/>
          </p:cNvSpPr>
          <p:nvPr userDrawn="1"/>
        </p:nvSpPr>
        <p:spPr>
          <a:xfrm>
            <a:off x="1005840" y="873570"/>
            <a:ext cx="12618720" cy="430444"/>
          </a:xfrm>
          <a:prstGeom prst="rect">
            <a:avLst/>
          </a:prstGeom>
        </p:spPr>
        <p:txBody>
          <a:bodyPr vert="horz" lIns="109728" tIns="54864" rIns="109728" bIns="54864" rtlCol="0" anchor="ctr">
            <a:normAutofit/>
          </a:bodyPr>
          <a:lstStyle>
            <a:lvl1pPr algn="l" defTabSz="914400" rtl="0" eaLnBrk="1" latinLnBrk="0" hangingPunct="1">
              <a:lnSpc>
                <a:spcPct val="90000"/>
              </a:lnSpc>
              <a:spcBef>
                <a:spcPct val="0"/>
              </a:spcBef>
              <a:buNone/>
              <a:defRPr sz="2400" kern="1200">
                <a:solidFill>
                  <a:schemeClr val="tx1"/>
                </a:solidFill>
                <a:latin typeface="Corbel" panose="020B0503020204020204" pitchFamily="34" charset="0"/>
                <a:ea typeface="+mj-ea"/>
                <a:cs typeface="+mj-cs"/>
              </a:defRPr>
            </a:lvl1pPr>
          </a:lstStyle>
          <a:p>
            <a:endParaRPr lang="en-US" sz="1920">
              <a:solidFill>
                <a:schemeClr val="bg1"/>
              </a:solidFill>
            </a:endParaRPr>
          </a:p>
        </p:txBody>
      </p:sp>
      <p:pic>
        <p:nvPicPr>
          <p:cNvPr id="9" name="Picture 8">
            <a:extLst>
              <a:ext uri="{FF2B5EF4-FFF2-40B4-BE49-F238E27FC236}">
                <a16:creationId xmlns:a16="http://schemas.microsoft.com/office/drawing/2014/main" id="{E03A9E43-E59F-E241-85D0-F48AF25BDC82}"/>
              </a:ext>
            </a:extLst>
          </p:cNvPr>
          <p:cNvPicPr>
            <a:picLocks noChangeAspect="1"/>
          </p:cNvPicPr>
          <p:nvPr userDrawn="1"/>
        </p:nvPicPr>
        <p:blipFill>
          <a:blip r:embed="rId2"/>
          <a:stretch>
            <a:fillRect/>
          </a:stretch>
        </p:blipFill>
        <p:spPr>
          <a:xfrm>
            <a:off x="3" y="7574281"/>
            <a:ext cx="13624559" cy="655318"/>
          </a:xfrm>
          <a:prstGeom prst="rect">
            <a:avLst/>
          </a:prstGeom>
        </p:spPr>
      </p:pic>
      <p:pic>
        <p:nvPicPr>
          <p:cNvPr id="11" name="Picture 10">
            <a:extLst>
              <a:ext uri="{FF2B5EF4-FFF2-40B4-BE49-F238E27FC236}">
                <a16:creationId xmlns:a16="http://schemas.microsoft.com/office/drawing/2014/main" id="{533131F7-980B-C14E-94DE-D732D4082E1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40266" t="17921" r="39881" b="19160"/>
          <a:stretch/>
        </p:blipFill>
        <p:spPr>
          <a:xfrm>
            <a:off x="13964796" y="7627623"/>
            <a:ext cx="344453" cy="522235"/>
          </a:xfrm>
          <a:prstGeom prst="rect">
            <a:avLst/>
          </a:prstGeom>
        </p:spPr>
      </p:pic>
      <p:sp>
        <p:nvSpPr>
          <p:cNvPr id="12" name="Date Placeholder 13">
            <a:extLst>
              <a:ext uri="{FF2B5EF4-FFF2-40B4-BE49-F238E27FC236}">
                <a16:creationId xmlns:a16="http://schemas.microsoft.com/office/drawing/2014/main" id="{B17FFFAD-ED39-7145-B093-9EAB639FF97F}"/>
              </a:ext>
            </a:extLst>
          </p:cNvPr>
          <p:cNvSpPr>
            <a:spLocks noGrp="1"/>
          </p:cNvSpPr>
          <p:nvPr>
            <p:ph type="dt" sz="half" idx="2"/>
          </p:nvPr>
        </p:nvSpPr>
        <p:spPr>
          <a:xfrm>
            <a:off x="1005842" y="7600953"/>
            <a:ext cx="7540456" cy="601979"/>
          </a:xfrm>
          <a:prstGeom prst="rect">
            <a:avLst/>
          </a:prstGeom>
        </p:spPr>
        <p:txBody>
          <a:bodyPr vert="horz" lIns="91440" tIns="45720" rIns="91440" bIns="45720" rtlCol="0" anchor="ctr"/>
          <a:lstStyle>
            <a:lvl1pPr algn="l">
              <a:defRPr sz="1594">
                <a:solidFill>
                  <a:schemeClr val="bg1"/>
                </a:solidFill>
              </a:defRPr>
            </a:lvl1pPr>
          </a:lstStyle>
          <a:p>
            <a:endParaRPr lang="en-US"/>
          </a:p>
        </p:txBody>
      </p:sp>
      <p:sp>
        <p:nvSpPr>
          <p:cNvPr id="13" name="Slide Number Placeholder 15">
            <a:extLst>
              <a:ext uri="{FF2B5EF4-FFF2-40B4-BE49-F238E27FC236}">
                <a16:creationId xmlns:a16="http://schemas.microsoft.com/office/drawing/2014/main" id="{97BA16ED-B250-D444-8197-5CCDD1B7F1A4}"/>
              </a:ext>
            </a:extLst>
          </p:cNvPr>
          <p:cNvSpPr>
            <a:spLocks noGrp="1"/>
          </p:cNvSpPr>
          <p:nvPr>
            <p:ph type="sldNum" sz="quarter" idx="4"/>
          </p:nvPr>
        </p:nvSpPr>
        <p:spPr>
          <a:xfrm>
            <a:off x="10332720" y="7682232"/>
            <a:ext cx="3291841" cy="439418"/>
          </a:xfrm>
          <a:prstGeom prst="rect">
            <a:avLst/>
          </a:prstGeom>
        </p:spPr>
        <p:txBody>
          <a:bodyPr vert="horz" lIns="91440" tIns="45720" rIns="91440" bIns="45720" rtlCol="0" anchor="ctr"/>
          <a:lstStyle>
            <a:lvl1pPr algn="r">
              <a:defRPr sz="1594">
                <a:solidFill>
                  <a:schemeClr val="bg1"/>
                </a:solidFill>
              </a:defRPr>
            </a:lvl1pPr>
          </a:lstStyle>
          <a:p>
            <a:fld id="{1755F6D2-49A6-E64A-811B-3E9DE07970BF}" type="slidenum">
              <a:rPr lang="en-US" smtClean="0"/>
              <a:pPr/>
              <a:t>‹#›</a:t>
            </a:fld>
            <a:endParaRPr lang="en-US"/>
          </a:p>
        </p:txBody>
      </p:sp>
      <p:sp>
        <p:nvSpPr>
          <p:cNvPr id="8" name="Text Placeholder 3">
            <a:extLst>
              <a:ext uri="{FF2B5EF4-FFF2-40B4-BE49-F238E27FC236}">
                <a16:creationId xmlns:a16="http://schemas.microsoft.com/office/drawing/2014/main" id="{F69003F4-E17E-3949-B560-6EDEEDA88835}"/>
              </a:ext>
            </a:extLst>
          </p:cNvPr>
          <p:cNvSpPr>
            <a:spLocks noGrp="1"/>
          </p:cNvSpPr>
          <p:nvPr>
            <p:ph type="body" sz="quarter" idx="15"/>
          </p:nvPr>
        </p:nvSpPr>
        <p:spPr>
          <a:xfrm>
            <a:off x="733427" y="245939"/>
            <a:ext cx="13150442" cy="424151"/>
          </a:xfrm>
          <a:prstGeom prst="rect">
            <a:avLst/>
          </a:prstGeom>
        </p:spPr>
        <p:txBody>
          <a:bodyPr/>
          <a:lstStyle>
            <a:lvl1pPr marL="0" indent="0" algn="ctr">
              <a:buNone/>
              <a:defRPr sz="2520" b="1" i="0" cap="all" baseline="0">
                <a:solidFill>
                  <a:srgbClr val="B51E6A"/>
                </a:solidFill>
                <a:latin typeface="Calibri" panose="020F0502020204030204" pitchFamily="34" charset="0"/>
                <a:cs typeface="Calibri" panose="020F0502020204030204" pitchFamily="34" charset="0"/>
              </a:defRPr>
            </a:lvl1pPr>
          </a:lstStyle>
          <a:p>
            <a:r>
              <a:rPr lang="en-US"/>
              <a:t>KNOW MORE ABOUT US</a:t>
            </a:r>
          </a:p>
        </p:txBody>
      </p:sp>
      <p:cxnSp>
        <p:nvCxnSpPr>
          <p:cNvPr id="10" name="Straight Connector 9">
            <a:extLst>
              <a:ext uri="{FF2B5EF4-FFF2-40B4-BE49-F238E27FC236}">
                <a16:creationId xmlns:a16="http://schemas.microsoft.com/office/drawing/2014/main" id="{DFBE4022-A206-6443-8C6B-43FD88A928A0}"/>
              </a:ext>
            </a:extLst>
          </p:cNvPr>
          <p:cNvCxnSpPr>
            <a:cxnSpLocks/>
          </p:cNvCxnSpPr>
          <p:nvPr userDrawn="1"/>
        </p:nvCxnSpPr>
        <p:spPr>
          <a:xfrm>
            <a:off x="5458869" y="755255"/>
            <a:ext cx="3539614" cy="0"/>
          </a:xfrm>
          <a:prstGeom prst="line">
            <a:avLst/>
          </a:prstGeom>
          <a:ln>
            <a:solidFill>
              <a:srgbClr val="C826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7703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30.xml"/><Relationship Id="rId7" Type="http://schemas.openxmlformats.org/officeDocument/2006/relationships/slideLayout" Target="../slideLayouts/slideLayout7.xml"/><Relationship Id="rId2" Type="http://schemas.openxmlformats.org/officeDocument/2006/relationships/slideLayout" Target="../slideLayouts/slideLayout20.xml"/><Relationship Id="rId1" Type="http://schemas.openxmlformats.org/officeDocument/2006/relationships/slideLayout" Target="../slideLayouts/slideLayout10.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10.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75F07B-2984-614E-800D-A30629F7505B}"/>
              </a:ext>
            </a:extLst>
          </p:cNvPr>
          <p:cNvSpPr/>
          <p:nvPr userDrawn="1"/>
        </p:nvSpPr>
        <p:spPr>
          <a:xfrm>
            <a:off x="0" y="0"/>
            <a:ext cx="14630400" cy="546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b="0">
              <a:solidFill>
                <a:schemeClr val="bg1"/>
              </a:solidFill>
              <a:latin typeface="+mj-lt"/>
            </a:endParaRPr>
          </a:p>
        </p:txBody>
      </p:sp>
      <p:pic>
        <p:nvPicPr>
          <p:cNvPr id="7" name="Picture 6">
            <a:extLst>
              <a:ext uri="{FF2B5EF4-FFF2-40B4-BE49-F238E27FC236}">
                <a16:creationId xmlns:a16="http://schemas.microsoft.com/office/drawing/2014/main" id="{1E38A32B-B50E-435F-96DD-8DD0D76CD7F5}"/>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4206912" y="7773224"/>
            <a:ext cx="277515" cy="420749"/>
          </a:xfrm>
          <a:prstGeom prst="rect">
            <a:avLst/>
          </a:prstGeom>
        </p:spPr>
      </p:pic>
      <p:sp>
        <p:nvSpPr>
          <p:cNvPr id="6" name="Rectangle 5">
            <a:extLst>
              <a:ext uri="{FF2B5EF4-FFF2-40B4-BE49-F238E27FC236}">
                <a16:creationId xmlns:a16="http://schemas.microsoft.com/office/drawing/2014/main" id="{6471DC72-DF75-B845-A8C2-44A34CB135FA}"/>
              </a:ext>
            </a:extLst>
          </p:cNvPr>
          <p:cNvSpPr/>
          <p:nvPr userDrawn="1"/>
        </p:nvSpPr>
        <p:spPr>
          <a:xfrm>
            <a:off x="2606958" y="7820726"/>
            <a:ext cx="11346547" cy="420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b="0">
              <a:solidFill>
                <a:schemeClr val="bg1"/>
              </a:solidFill>
              <a:latin typeface="+mj-lt"/>
            </a:endParaRPr>
          </a:p>
        </p:txBody>
      </p:sp>
      <p:sp>
        <p:nvSpPr>
          <p:cNvPr id="9" name="TextBox 8">
            <a:extLst>
              <a:ext uri="{FF2B5EF4-FFF2-40B4-BE49-F238E27FC236}">
                <a16:creationId xmlns:a16="http://schemas.microsoft.com/office/drawing/2014/main" id="{BBD64BB8-47E3-3347-AC3F-7D607124EB25}"/>
              </a:ext>
            </a:extLst>
          </p:cNvPr>
          <p:cNvSpPr txBox="1"/>
          <p:nvPr userDrawn="1"/>
        </p:nvSpPr>
        <p:spPr>
          <a:xfrm>
            <a:off x="8093359" y="7894303"/>
            <a:ext cx="4196232" cy="276999"/>
          </a:xfrm>
          <a:prstGeom prst="rect">
            <a:avLst/>
          </a:prstGeom>
          <a:noFill/>
        </p:spPr>
        <p:txBody>
          <a:bodyPr wrap="square" rtlCol="0">
            <a:spAutoFit/>
          </a:bodyPr>
          <a:lstStyle/>
          <a:p>
            <a:r>
              <a:rPr lang="en-US" sz="1200">
                <a:solidFill>
                  <a:schemeClr val="bg1"/>
                </a:solidFill>
              </a:rPr>
              <a:t>© Mphasis 2023  Proprietary and confidential information</a:t>
            </a:r>
          </a:p>
        </p:txBody>
      </p:sp>
      <p:sp>
        <p:nvSpPr>
          <p:cNvPr id="10" name="Title Placeholder 1">
            <a:extLst>
              <a:ext uri="{FF2B5EF4-FFF2-40B4-BE49-F238E27FC236}">
                <a16:creationId xmlns:a16="http://schemas.microsoft.com/office/drawing/2014/main" id="{AED63CF3-01A3-E241-B8A1-F98F7DE3D0A3}"/>
              </a:ext>
            </a:extLst>
          </p:cNvPr>
          <p:cNvSpPr>
            <a:spLocks noGrp="1"/>
          </p:cNvSpPr>
          <p:nvPr>
            <p:ph type="title"/>
          </p:nvPr>
        </p:nvSpPr>
        <p:spPr>
          <a:xfrm>
            <a:off x="4750" y="-84775"/>
            <a:ext cx="13050982" cy="709863"/>
          </a:xfrm>
          <a:prstGeom prst="rect">
            <a:avLst/>
          </a:prstGeom>
        </p:spPr>
        <p:txBody>
          <a:bodyPr vert="horz" lIns="274320" tIns="45720" rIns="274320" bIns="45720" rtlCol="0" anchor="ctr">
            <a:normAutofit/>
          </a:bodyPr>
          <a:lstStyle/>
          <a:p>
            <a:r>
              <a:rPr lang="en-US" dirty="0"/>
              <a:t>Click to edit Master title style</a:t>
            </a:r>
          </a:p>
        </p:txBody>
      </p:sp>
      <p:sp>
        <p:nvSpPr>
          <p:cNvPr id="11" name="TextBox 10">
            <a:extLst>
              <a:ext uri="{FF2B5EF4-FFF2-40B4-BE49-F238E27FC236}">
                <a16:creationId xmlns:a16="http://schemas.microsoft.com/office/drawing/2014/main" id="{5611CDBB-B5EB-B24D-B161-9DFC40A8D0C4}"/>
              </a:ext>
            </a:extLst>
          </p:cNvPr>
          <p:cNvSpPr txBox="1"/>
          <p:nvPr userDrawn="1"/>
        </p:nvSpPr>
        <p:spPr>
          <a:xfrm>
            <a:off x="13389899" y="7894300"/>
            <a:ext cx="462743" cy="276999"/>
          </a:xfrm>
          <a:prstGeom prst="rect">
            <a:avLst/>
          </a:prstGeom>
          <a:noFill/>
        </p:spPr>
        <p:txBody>
          <a:bodyPr wrap="square" rtlCol="0">
            <a:spAutoFit/>
          </a:bodyPr>
          <a:lstStyle/>
          <a:p>
            <a:pPr algn="r"/>
            <a:fld id="{82F70C56-9CC2-43FD-A22E-F0925CD76F70}" type="slidenum">
              <a:rPr lang="en-GB" sz="1200" smtClean="0">
                <a:solidFill>
                  <a:schemeClr val="bg1"/>
                </a:solidFill>
              </a:rPr>
              <a:t>‹#›</a:t>
            </a:fld>
            <a:endParaRPr lang="en-US" sz="1200">
              <a:solidFill>
                <a:schemeClr val="bg1"/>
              </a:solidFill>
            </a:endParaRPr>
          </a:p>
        </p:txBody>
      </p:sp>
      <p:sp>
        <p:nvSpPr>
          <p:cNvPr id="12" name="TextBox 11">
            <a:extLst>
              <a:ext uri="{FF2B5EF4-FFF2-40B4-BE49-F238E27FC236}">
                <a16:creationId xmlns:a16="http://schemas.microsoft.com/office/drawing/2014/main" id="{141AB72C-7BCE-9141-91E5-6F11E1EDF921}"/>
              </a:ext>
            </a:extLst>
          </p:cNvPr>
          <p:cNvSpPr txBox="1"/>
          <p:nvPr userDrawn="1"/>
        </p:nvSpPr>
        <p:spPr>
          <a:xfrm>
            <a:off x="11926224" y="7894301"/>
            <a:ext cx="1463675" cy="276999"/>
          </a:xfrm>
          <a:prstGeom prst="rect">
            <a:avLst/>
          </a:prstGeom>
          <a:noFill/>
        </p:spPr>
        <p:txBody>
          <a:bodyPr wrap="square" rtlCol="0">
            <a:spAutoFit/>
          </a:bodyPr>
          <a:lstStyle/>
          <a:p>
            <a:pPr algn="ctr"/>
            <a:fld id="{66D40EB8-FB84-47C0-9222-C834F8EA2860}" type="datetime4">
              <a:rPr lang="en-US" sz="1200" smtClean="0">
                <a:solidFill>
                  <a:schemeClr val="bg1"/>
                </a:solidFill>
              </a:rPr>
              <a:t>February 28, 2025</a:t>
            </a:fld>
            <a:endParaRPr lang="en-US" sz="1200">
              <a:solidFill>
                <a:schemeClr val="bg1"/>
              </a:solidFill>
            </a:endParaRPr>
          </a:p>
        </p:txBody>
      </p:sp>
      <p:pic>
        <p:nvPicPr>
          <p:cNvPr id="3" name="Picture 2">
            <a:extLst>
              <a:ext uri="{FF2B5EF4-FFF2-40B4-BE49-F238E27FC236}">
                <a16:creationId xmlns:a16="http://schemas.microsoft.com/office/drawing/2014/main" id="{95D38731-D653-D989-51EA-9D91F25AAD19}"/>
              </a:ext>
            </a:extLst>
          </p:cNvPr>
          <p:cNvPicPr>
            <a:picLocks noChangeAspect="1"/>
          </p:cNvPicPr>
          <p:nvPr userDrawn="1"/>
        </p:nvPicPr>
        <p:blipFill>
          <a:blip r:embed="rId6"/>
          <a:stretch>
            <a:fillRect/>
          </a:stretch>
        </p:blipFill>
        <p:spPr>
          <a:xfrm>
            <a:off x="428985" y="7669094"/>
            <a:ext cx="1272815" cy="560505"/>
          </a:xfrm>
          <a:prstGeom prst="rect">
            <a:avLst/>
          </a:prstGeom>
        </p:spPr>
      </p:pic>
    </p:spTree>
    <p:extLst>
      <p:ext uri="{BB962C8B-B14F-4D97-AF65-F5344CB8AC3E}">
        <p14:creationId xmlns:p14="http://schemas.microsoft.com/office/powerpoint/2010/main" val="3360502267"/>
      </p:ext>
    </p:extLst>
  </p:cSld>
  <p:clrMap bg1="lt1" tx1="dk1" bg2="lt2" tx2="dk2" accent1="accent1" accent2="accent2" accent3="accent3" accent4="accent4" accent5="accent5" accent6="accent6" hlink="hlink" folHlink="folHlink"/>
  <p:sldLayoutIdLst>
    <p:sldLayoutId id="2147483809" r:id="rId1"/>
    <p:sldLayoutId id="2147484022" r:id="rId2"/>
    <p:sldLayoutId id="2147484016" r:id="rId3"/>
  </p:sldLayoutIdLst>
  <p:hf hdr="0" dt="0"/>
  <p:txStyles>
    <p:titleStyle>
      <a:lvl1pPr algn="l" defTabSz="548640" rtl="0" eaLnBrk="1" latinLnBrk="0" hangingPunct="1">
        <a:spcBef>
          <a:spcPct val="0"/>
        </a:spcBef>
        <a:buNone/>
        <a:defRPr sz="2600" b="1" i="0" kern="1200">
          <a:solidFill>
            <a:schemeClr val="bg1"/>
          </a:solidFill>
          <a:effectLst>
            <a:outerShdw blurRad="50800" dist="38100" dir="2700000" algn="tl" rotWithShape="0">
              <a:prstClr val="black">
                <a:alpha val="40000"/>
              </a:prstClr>
            </a:outerShdw>
          </a:effectLst>
          <a:latin typeface="Calibri Light" panose="020F0302020204030204" pitchFamily="34" charset="0"/>
          <a:ea typeface="+mj-ea"/>
          <a:cs typeface="Calibri Light" panose="020F0302020204030204" pitchFamily="34" charset="0"/>
        </a:defRPr>
      </a:lvl1pPr>
    </p:titleStyle>
    <p:bodyStyle>
      <a:lvl1pPr marL="0" indent="0" algn="l" defTabSz="548640" rtl="0" eaLnBrk="1" latinLnBrk="0" hangingPunct="1">
        <a:lnSpc>
          <a:spcPct val="110000"/>
        </a:lnSpc>
        <a:spcBef>
          <a:spcPct val="20000"/>
        </a:spcBef>
        <a:buFont typeface="Courier New"/>
        <a:buNone/>
        <a:defRPr sz="3360" b="0" i="0" kern="1200">
          <a:solidFill>
            <a:schemeClr val="tx1"/>
          </a:solidFill>
          <a:latin typeface="Helvetica Light"/>
          <a:ea typeface="+mn-ea"/>
          <a:cs typeface="Helvetica Light"/>
        </a:defRPr>
      </a:lvl1pPr>
      <a:lvl2pPr marL="891540" indent="-342900" algn="l" defTabSz="548640" rtl="0" eaLnBrk="1" latinLnBrk="0" hangingPunct="1">
        <a:lnSpc>
          <a:spcPct val="110000"/>
        </a:lnSpc>
        <a:spcBef>
          <a:spcPct val="20000"/>
        </a:spcBef>
        <a:buFont typeface="Courier New"/>
        <a:buChar char="o"/>
        <a:defRPr sz="2880" b="0" i="0" kern="1200">
          <a:solidFill>
            <a:schemeClr val="tx1"/>
          </a:solidFill>
          <a:latin typeface="Helvetica Light"/>
          <a:ea typeface="+mn-ea"/>
          <a:cs typeface="Helvetica Light"/>
        </a:defRPr>
      </a:lvl2pPr>
      <a:lvl3pPr marL="1371600" indent="-274320" algn="l" defTabSz="548640" rtl="0" eaLnBrk="1" latinLnBrk="0" hangingPunct="1">
        <a:lnSpc>
          <a:spcPct val="110000"/>
        </a:lnSpc>
        <a:spcBef>
          <a:spcPct val="20000"/>
        </a:spcBef>
        <a:buFont typeface="Courier New"/>
        <a:buChar char="o"/>
        <a:defRPr sz="2400" b="0" i="0" kern="1200">
          <a:solidFill>
            <a:schemeClr val="tx1"/>
          </a:solidFill>
          <a:latin typeface="Helvetica Light"/>
          <a:ea typeface="+mn-ea"/>
          <a:cs typeface="Helvetica Light"/>
        </a:defRPr>
      </a:lvl3pPr>
      <a:lvl4pPr marL="1920240" indent="-274320" algn="l" defTabSz="548640" rtl="0" eaLnBrk="1" latinLnBrk="0" hangingPunct="1">
        <a:lnSpc>
          <a:spcPct val="110000"/>
        </a:lnSpc>
        <a:spcBef>
          <a:spcPct val="20000"/>
        </a:spcBef>
        <a:buFont typeface="Courier New"/>
        <a:buChar char="o"/>
        <a:defRPr sz="1920" b="0" i="0" kern="1200">
          <a:solidFill>
            <a:schemeClr val="tx1"/>
          </a:solidFill>
          <a:latin typeface="Helvetica Light"/>
          <a:ea typeface="+mn-ea"/>
          <a:cs typeface="Helvetica Light"/>
        </a:defRPr>
      </a:lvl4pPr>
      <a:lvl5pPr marL="2468880" indent="-274320" algn="l" defTabSz="548640" rtl="0" eaLnBrk="1" latinLnBrk="0" hangingPunct="1">
        <a:lnSpc>
          <a:spcPct val="110000"/>
        </a:lnSpc>
        <a:spcBef>
          <a:spcPct val="20000"/>
        </a:spcBef>
        <a:buFont typeface="Courier New"/>
        <a:buChar char="o"/>
        <a:defRPr sz="1680" b="0" i="0" kern="1200">
          <a:solidFill>
            <a:schemeClr val="tx1"/>
          </a:solidFill>
          <a:latin typeface="Helvetica Light"/>
          <a:ea typeface="+mn-ea"/>
          <a:cs typeface="Helvetica Light"/>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75F07B-2984-614E-800D-A30629F7505B}"/>
              </a:ext>
            </a:extLst>
          </p:cNvPr>
          <p:cNvSpPr/>
          <p:nvPr userDrawn="1"/>
        </p:nvSpPr>
        <p:spPr>
          <a:xfrm>
            <a:off x="0" y="0"/>
            <a:ext cx="14630400" cy="546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b="0">
              <a:solidFill>
                <a:schemeClr val="bg1"/>
              </a:solidFill>
              <a:latin typeface="+mj-lt"/>
            </a:endParaRPr>
          </a:p>
        </p:txBody>
      </p:sp>
      <p:pic>
        <p:nvPicPr>
          <p:cNvPr id="7" name="Picture 6">
            <a:extLst>
              <a:ext uri="{FF2B5EF4-FFF2-40B4-BE49-F238E27FC236}">
                <a16:creationId xmlns:a16="http://schemas.microsoft.com/office/drawing/2014/main" id="{1E38A32B-B50E-435F-96DD-8DD0D76CD7F5}"/>
              </a:ext>
            </a:extLst>
          </p:cNvPr>
          <p:cNvPicPr>
            <a:picLocks noChangeAspect="1"/>
          </p:cNvPicPr>
          <p:nvPr userDrawn="1"/>
        </p:nvPicPr>
        <p:blipFill rotWithShape="1">
          <a:blip r:embed="rId9" cstate="email">
            <a:extLst>
              <a:ext uri="{28A0092B-C50C-407E-A947-70E740481C1C}">
                <a14:useLocalDpi xmlns:a14="http://schemas.microsoft.com/office/drawing/2010/main"/>
              </a:ext>
            </a:extLst>
          </a:blip>
          <a:srcRect/>
          <a:stretch/>
        </p:blipFill>
        <p:spPr>
          <a:xfrm>
            <a:off x="14206912" y="7773224"/>
            <a:ext cx="277515" cy="420749"/>
          </a:xfrm>
          <a:prstGeom prst="rect">
            <a:avLst/>
          </a:prstGeom>
        </p:spPr>
      </p:pic>
      <p:sp>
        <p:nvSpPr>
          <p:cNvPr id="6" name="Rectangle 5">
            <a:extLst>
              <a:ext uri="{FF2B5EF4-FFF2-40B4-BE49-F238E27FC236}">
                <a16:creationId xmlns:a16="http://schemas.microsoft.com/office/drawing/2014/main" id="{6471DC72-DF75-B845-A8C2-44A34CB135FA}"/>
              </a:ext>
            </a:extLst>
          </p:cNvPr>
          <p:cNvSpPr/>
          <p:nvPr userDrawn="1"/>
        </p:nvSpPr>
        <p:spPr>
          <a:xfrm>
            <a:off x="2606958" y="7820726"/>
            <a:ext cx="11346547" cy="4207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 b="0">
              <a:solidFill>
                <a:schemeClr val="bg1"/>
              </a:solidFill>
              <a:latin typeface="+mj-lt"/>
            </a:endParaRPr>
          </a:p>
        </p:txBody>
      </p:sp>
      <p:sp>
        <p:nvSpPr>
          <p:cNvPr id="9" name="TextBox 8">
            <a:extLst>
              <a:ext uri="{FF2B5EF4-FFF2-40B4-BE49-F238E27FC236}">
                <a16:creationId xmlns:a16="http://schemas.microsoft.com/office/drawing/2014/main" id="{BBD64BB8-47E3-3347-AC3F-7D607124EB25}"/>
              </a:ext>
            </a:extLst>
          </p:cNvPr>
          <p:cNvSpPr txBox="1"/>
          <p:nvPr userDrawn="1"/>
        </p:nvSpPr>
        <p:spPr>
          <a:xfrm>
            <a:off x="8093359" y="7894303"/>
            <a:ext cx="4196232" cy="276999"/>
          </a:xfrm>
          <a:prstGeom prst="rect">
            <a:avLst/>
          </a:prstGeom>
          <a:noFill/>
        </p:spPr>
        <p:txBody>
          <a:bodyPr wrap="square" rtlCol="0">
            <a:spAutoFit/>
          </a:bodyPr>
          <a:lstStyle/>
          <a:p>
            <a:r>
              <a:rPr lang="en-US" sz="1200">
                <a:solidFill>
                  <a:schemeClr val="bg1"/>
                </a:solidFill>
              </a:rPr>
              <a:t>© Mphasis 2023  Proprietary and confidential information</a:t>
            </a:r>
          </a:p>
        </p:txBody>
      </p:sp>
      <p:sp>
        <p:nvSpPr>
          <p:cNvPr id="10" name="Title Placeholder 1">
            <a:extLst>
              <a:ext uri="{FF2B5EF4-FFF2-40B4-BE49-F238E27FC236}">
                <a16:creationId xmlns:a16="http://schemas.microsoft.com/office/drawing/2014/main" id="{AED63CF3-01A3-E241-B8A1-F98F7DE3D0A3}"/>
              </a:ext>
            </a:extLst>
          </p:cNvPr>
          <p:cNvSpPr>
            <a:spLocks noGrp="1"/>
          </p:cNvSpPr>
          <p:nvPr>
            <p:ph type="title"/>
          </p:nvPr>
        </p:nvSpPr>
        <p:spPr>
          <a:xfrm>
            <a:off x="4750" y="-84775"/>
            <a:ext cx="13050982" cy="709863"/>
          </a:xfrm>
          <a:prstGeom prst="rect">
            <a:avLst/>
          </a:prstGeom>
        </p:spPr>
        <p:txBody>
          <a:bodyPr vert="horz" lIns="274320" tIns="45720" rIns="274320" bIns="45720" rtlCol="0" anchor="ctr">
            <a:normAutofit/>
          </a:bodyPr>
          <a:lstStyle/>
          <a:p>
            <a:r>
              <a:rPr lang="en-US"/>
              <a:t>Click to edit Master title style</a:t>
            </a:r>
          </a:p>
        </p:txBody>
      </p:sp>
      <p:sp>
        <p:nvSpPr>
          <p:cNvPr id="11" name="TextBox 10">
            <a:extLst>
              <a:ext uri="{FF2B5EF4-FFF2-40B4-BE49-F238E27FC236}">
                <a16:creationId xmlns:a16="http://schemas.microsoft.com/office/drawing/2014/main" id="{5611CDBB-B5EB-B24D-B161-9DFC40A8D0C4}"/>
              </a:ext>
            </a:extLst>
          </p:cNvPr>
          <p:cNvSpPr txBox="1"/>
          <p:nvPr userDrawn="1"/>
        </p:nvSpPr>
        <p:spPr>
          <a:xfrm>
            <a:off x="13389899" y="7894300"/>
            <a:ext cx="462743" cy="276999"/>
          </a:xfrm>
          <a:prstGeom prst="rect">
            <a:avLst/>
          </a:prstGeom>
          <a:noFill/>
        </p:spPr>
        <p:txBody>
          <a:bodyPr wrap="square" rtlCol="0">
            <a:spAutoFit/>
          </a:bodyPr>
          <a:lstStyle/>
          <a:p>
            <a:pPr algn="r"/>
            <a:fld id="{82F70C56-9CC2-43FD-A22E-F0925CD76F70}" type="slidenum">
              <a:rPr lang="en-GB" sz="1200" smtClean="0">
                <a:solidFill>
                  <a:schemeClr val="bg1"/>
                </a:solidFill>
              </a:rPr>
              <a:t>‹#›</a:t>
            </a:fld>
            <a:endParaRPr lang="en-US" sz="1200">
              <a:solidFill>
                <a:schemeClr val="bg1"/>
              </a:solidFill>
            </a:endParaRPr>
          </a:p>
        </p:txBody>
      </p:sp>
      <p:sp>
        <p:nvSpPr>
          <p:cNvPr id="12" name="TextBox 11">
            <a:extLst>
              <a:ext uri="{FF2B5EF4-FFF2-40B4-BE49-F238E27FC236}">
                <a16:creationId xmlns:a16="http://schemas.microsoft.com/office/drawing/2014/main" id="{141AB72C-7BCE-9141-91E5-6F11E1EDF921}"/>
              </a:ext>
            </a:extLst>
          </p:cNvPr>
          <p:cNvSpPr txBox="1"/>
          <p:nvPr userDrawn="1"/>
        </p:nvSpPr>
        <p:spPr>
          <a:xfrm>
            <a:off x="11926224" y="7894301"/>
            <a:ext cx="1463675" cy="276999"/>
          </a:xfrm>
          <a:prstGeom prst="rect">
            <a:avLst/>
          </a:prstGeom>
          <a:noFill/>
        </p:spPr>
        <p:txBody>
          <a:bodyPr wrap="square" rtlCol="0">
            <a:spAutoFit/>
          </a:bodyPr>
          <a:lstStyle/>
          <a:p>
            <a:pPr algn="ctr"/>
            <a:fld id="{66D40EB8-FB84-47C0-9222-C834F8EA2860}" type="datetime4">
              <a:rPr lang="en-US" sz="1200" smtClean="0">
                <a:solidFill>
                  <a:schemeClr val="bg1"/>
                </a:solidFill>
              </a:rPr>
              <a:t>February 16, 2023</a:t>
            </a:fld>
            <a:endParaRPr lang="en-US" sz="1200">
              <a:solidFill>
                <a:schemeClr val="bg1"/>
              </a:solidFill>
            </a:endParaRPr>
          </a:p>
        </p:txBody>
      </p:sp>
      <p:pic>
        <p:nvPicPr>
          <p:cNvPr id="2" name="Picture 2">
            <a:extLst>
              <a:ext uri="{FF2B5EF4-FFF2-40B4-BE49-F238E27FC236}">
                <a16:creationId xmlns:a16="http://schemas.microsoft.com/office/drawing/2014/main" id="{4310728A-9C4A-475E-11A9-AC2C7DA15E19}"/>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45973" y="7403879"/>
            <a:ext cx="2229662" cy="125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502267"/>
      </p:ext>
    </p:extLst>
  </p:cSld>
  <p:clrMap bg1="lt1" tx1="dk1" bg2="lt2" tx2="dk2" accent1="accent1" accent2="accent2" accent3="accent3" accent4="accent4" accent5="accent5" accent6="accent6" hlink="hlink" folHlink="folHlink"/>
  <p:sldLayoutIdLst>
    <p:sldLayoutId id="2147483809" r:id="rId1"/>
    <p:sldLayoutId id="2147484022" r:id="rId2"/>
    <p:sldLayoutId id="2147484021" r:id="rId3"/>
    <p:sldLayoutId id="2147484016" r:id="rId4"/>
    <p:sldLayoutId id="2147484065" r:id="rId5"/>
    <p:sldLayoutId id="2147484066" r:id="rId6"/>
    <p:sldLayoutId id="2147484067" r:id="rId7"/>
  </p:sldLayoutIdLst>
  <p:hf hdr="0" dt="0"/>
  <p:txStyles>
    <p:titleStyle>
      <a:lvl1pPr algn="l" defTabSz="548640" rtl="0" eaLnBrk="1" latinLnBrk="0" hangingPunct="1">
        <a:spcBef>
          <a:spcPct val="0"/>
        </a:spcBef>
        <a:buNone/>
        <a:defRPr sz="2600" b="1" i="0" kern="1200">
          <a:solidFill>
            <a:schemeClr val="bg1"/>
          </a:solidFill>
          <a:effectLst>
            <a:outerShdw blurRad="50800" dist="38100" dir="2700000" algn="tl" rotWithShape="0">
              <a:prstClr val="black">
                <a:alpha val="40000"/>
              </a:prstClr>
            </a:outerShdw>
          </a:effectLst>
          <a:latin typeface="Calibri Light" panose="020F0302020204030204" pitchFamily="34" charset="0"/>
          <a:ea typeface="+mj-ea"/>
          <a:cs typeface="Calibri Light" panose="020F0302020204030204" pitchFamily="34" charset="0"/>
        </a:defRPr>
      </a:lvl1pPr>
    </p:titleStyle>
    <p:bodyStyle>
      <a:lvl1pPr marL="0" indent="0" algn="l" defTabSz="548640" rtl="0" eaLnBrk="1" latinLnBrk="0" hangingPunct="1">
        <a:lnSpc>
          <a:spcPct val="110000"/>
        </a:lnSpc>
        <a:spcBef>
          <a:spcPct val="20000"/>
        </a:spcBef>
        <a:buFont typeface="Courier New"/>
        <a:buNone/>
        <a:defRPr sz="3360" b="0" i="0" kern="1200">
          <a:solidFill>
            <a:schemeClr val="tx1"/>
          </a:solidFill>
          <a:latin typeface="Helvetica Light"/>
          <a:ea typeface="+mn-ea"/>
          <a:cs typeface="Helvetica Light"/>
        </a:defRPr>
      </a:lvl1pPr>
      <a:lvl2pPr marL="891540" indent="-342900" algn="l" defTabSz="548640" rtl="0" eaLnBrk="1" latinLnBrk="0" hangingPunct="1">
        <a:lnSpc>
          <a:spcPct val="110000"/>
        </a:lnSpc>
        <a:spcBef>
          <a:spcPct val="20000"/>
        </a:spcBef>
        <a:buFont typeface="Courier New"/>
        <a:buChar char="o"/>
        <a:defRPr sz="2880" b="0" i="0" kern="1200">
          <a:solidFill>
            <a:schemeClr val="tx1"/>
          </a:solidFill>
          <a:latin typeface="Helvetica Light"/>
          <a:ea typeface="+mn-ea"/>
          <a:cs typeface="Helvetica Light"/>
        </a:defRPr>
      </a:lvl2pPr>
      <a:lvl3pPr marL="1371600" indent="-274320" algn="l" defTabSz="548640" rtl="0" eaLnBrk="1" latinLnBrk="0" hangingPunct="1">
        <a:lnSpc>
          <a:spcPct val="110000"/>
        </a:lnSpc>
        <a:spcBef>
          <a:spcPct val="20000"/>
        </a:spcBef>
        <a:buFont typeface="Courier New"/>
        <a:buChar char="o"/>
        <a:defRPr sz="2400" b="0" i="0" kern="1200">
          <a:solidFill>
            <a:schemeClr val="tx1"/>
          </a:solidFill>
          <a:latin typeface="Helvetica Light"/>
          <a:ea typeface="+mn-ea"/>
          <a:cs typeface="Helvetica Light"/>
        </a:defRPr>
      </a:lvl3pPr>
      <a:lvl4pPr marL="1920240" indent="-274320" algn="l" defTabSz="548640" rtl="0" eaLnBrk="1" latinLnBrk="0" hangingPunct="1">
        <a:lnSpc>
          <a:spcPct val="110000"/>
        </a:lnSpc>
        <a:spcBef>
          <a:spcPct val="20000"/>
        </a:spcBef>
        <a:buFont typeface="Courier New"/>
        <a:buChar char="o"/>
        <a:defRPr sz="1920" b="0" i="0" kern="1200">
          <a:solidFill>
            <a:schemeClr val="tx1"/>
          </a:solidFill>
          <a:latin typeface="Helvetica Light"/>
          <a:ea typeface="+mn-ea"/>
          <a:cs typeface="Helvetica Light"/>
        </a:defRPr>
      </a:lvl4pPr>
      <a:lvl5pPr marL="2468880" indent="-274320" algn="l" defTabSz="548640" rtl="0" eaLnBrk="1" latinLnBrk="0" hangingPunct="1">
        <a:lnSpc>
          <a:spcPct val="110000"/>
        </a:lnSpc>
        <a:spcBef>
          <a:spcPct val="20000"/>
        </a:spcBef>
        <a:buFont typeface="Courier New"/>
        <a:buChar char="o"/>
        <a:defRPr sz="1680" b="0" i="0" kern="1200">
          <a:solidFill>
            <a:schemeClr val="tx1"/>
          </a:solidFill>
          <a:latin typeface="Helvetica Light"/>
          <a:ea typeface="+mn-ea"/>
          <a:cs typeface="Helvetica Light"/>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jpeg"/><Relationship Id="rId9" Type="http://schemas.openxmlformats.org/officeDocument/2006/relationships/image" Target="../media/image8.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7.png"/><Relationship Id="rId12"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9.png"/><Relationship Id="rId5" Type="http://schemas.openxmlformats.org/officeDocument/2006/relationships/image" Target="../media/image6.png"/><Relationship Id="rId15" Type="http://schemas.openxmlformats.org/officeDocument/2006/relationships/image" Target="../media/image4.png"/><Relationship Id="rId10" Type="http://schemas.microsoft.com/office/2007/relationships/hdphoto" Target="../media/hdphoto3.wdp"/><Relationship Id="rId4" Type="http://schemas.openxmlformats.org/officeDocument/2006/relationships/image" Target="../media/image3.jpeg"/><Relationship Id="rId9" Type="http://schemas.openxmlformats.org/officeDocument/2006/relationships/image" Target="../media/image8.png"/><Relationship Id="rId14" Type="http://schemas.microsoft.com/office/2007/relationships/hdphoto" Target="../media/hdphoto5.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0.xml.rels><?xml version="1.0" encoding="UTF-8" standalone="yes"?>
<Relationships xmlns="http://schemas.openxmlformats.org/package/2006/relationships"><Relationship Id="rId8" Type="http://schemas.openxmlformats.org/officeDocument/2006/relationships/slide" Target="slide520.xml"/><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10.xml"/><Relationship Id="rId6" Type="http://schemas.openxmlformats.org/officeDocument/2006/relationships/slide" Target="slide510.xml"/><Relationship Id="rId5" Type="http://schemas.openxmlformats.org/officeDocument/2006/relationships/image" Target="../media/image57.png"/><Relationship Id="rId4" Type="http://schemas.openxmlformats.org/officeDocument/2006/relationships/slide" Target="slide500.xml"/></Relationships>
</file>

<file path=ppt/slides/_rels/slide29.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1.png"/><Relationship Id="rId18" Type="http://schemas.openxmlformats.org/officeDocument/2006/relationships/image" Target="../media/image34.png"/><Relationship Id="rId3" Type="http://schemas.openxmlformats.org/officeDocument/2006/relationships/image" Target="../media/image25.svg"/><Relationship Id="rId21" Type="http://schemas.microsoft.com/office/2007/relationships/hdphoto" Target="../media/hdphoto13.wdp"/><Relationship Id="rId7" Type="http://schemas.openxmlformats.org/officeDocument/2006/relationships/image" Target="../media/image28.png"/><Relationship Id="rId12" Type="http://schemas.microsoft.com/office/2007/relationships/hdphoto" Target="../media/hdphoto9.wdp"/><Relationship Id="rId17" Type="http://schemas.openxmlformats.org/officeDocument/2006/relationships/image" Target="../media/image33.jpeg"/><Relationship Id="rId2" Type="http://schemas.openxmlformats.org/officeDocument/2006/relationships/image" Target="../media/image24.png"/><Relationship Id="rId16" Type="http://schemas.microsoft.com/office/2007/relationships/hdphoto" Target="../media/hdphoto11.wdp"/><Relationship Id="rId20" Type="http://schemas.openxmlformats.org/officeDocument/2006/relationships/image" Target="../media/image35.png"/><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30.png"/><Relationship Id="rId5" Type="http://schemas.openxmlformats.org/officeDocument/2006/relationships/image" Target="../media/image27.png"/><Relationship Id="rId15" Type="http://schemas.openxmlformats.org/officeDocument/2006/relationships/image" Target="../media/image32.png"/><Relationship Id="rId10" Type="http://schemas.microsoft.com/office/2007/relationships/hdphoto" Target="../media/hdphoto8.wdp"/><Relationship Id="rId19" Type="http://schemas.microsoft.com/office/2007/relationships/hdphoto" Target="../media/hdphoto12.wdp"/><Relationship Id="rId4" Type="http://schemas.openxmlformats.org/officeDocument/2006/relationships/image" Target="../media/image26.png"/><Relationship Id="rId9" Type="http://schemas.openxmlformats.org/officeDocument/2006/relationships/image" Target="../media/image29.png"/><Relationship Id="rId1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6.png"/><Relationship Id="rId7" Type="http://schemas.openxmlformats.org/officeDocument/2006/relationships/slide" Target="slide510.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58.png"/><Relationship Id="rId5" Type="http://schemas.openxmlformats.org/officeDocument/2006/relationships/image" Target="../media/image56.png"/><Relationship Id="rId10" Type="http://schemas.openxmlformats.org/officeDocument/2006/relationships/slide" Target="slide520.xml"/><Relationship Id="rId4" Type="http://schemas.openxmlformats.org/officeDocument/2006/relationships/slide" Target="slide500.xml"/><Relationship Id="rId9"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svg"/><Relationship Id="rId18" Type="http://schemas.openxmlformats.org/officeDocument/2006/relationships/image" Target="../media/image54.png"/><Relationship Id="rId26" Type="http://schemas.openxmlformats.org/officeDocument/2006/relationships/image" Target="../media/image65.png"/><Relationship Id="rId3" Type="http://schemas.openxmlformats.org/officeDocument/2006/relationships/image" Target="../media/image39.png"/><Relationship Id="rId21" Type="http://schemas.openxmlformats.org/officeDocument/2006/relationships/image" Target="../media/image60.svg"/><Relationship Id="rId7" Type="http://schemas.openxmlformats.org/officeDocument/2006/relationships/image" Target="../media/image43.png"/><Relationship Id="rId12" Type="http://schemas.openxmlformats.org/officeDocument/2006/relationships/image" Target="../media/image48.png"/><Relationship Id="rId17" Type="http://schemas.openxmlformats.org/officeDocument/2006/relationships/image" Target="../media/image53.svg"/><Relationship Id="rId25" Type="http://schemas.openxmlformats.org/officeDocument/2006/relationships/image" Target="../media/image64.svg"/><Relationship Id="rId2" Type="http://schemas.openxmlformats.org/officeDocument/2006/relationships/notesSlide" Target="../notesSlides/notesSlide13.xml"/><Relationship Id="rId16" Type="http://schemas.openxmlformats.org/officeDocument/2006/relationships/image" Target="../media/image52.png"/><Relationship Id="rId20" Type="http://schemas.openxmlformats.org/officeDocument/2006/relationships/image" Target="../media/image59.png"/><Relationship Id="rId29" Type="http://schemas.openxmlformats.org/officeDocument/2006/relationships/image" Target="../media/image68.sv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svg"/><Relationship Id="rId24" Type="http://schemas.openxmlformats.org/officeDocument/2006/relationships/image" Target="../media/image63.png"/><Relationship Id="rId5" Type="http://schemas.openxmlformats.org/officeDocument/2006/relationships/image" Target="../media/image41.png"/><Relationship Id="rId15" Type="http://schemas.openxmlformats.org/officeDocument/2006/relationships/image" Target="../media/image51.svg"/><Relationship Id="rId23" Type="http://schemas.openxmlformats.org/officeDocument/2006/relationships/image" Target="../media/image62.png"/><Relationship Id="rId28" Type="http://schemas.openxmlformats.org/officeDocument/2006/relationships/image" Target="../media/image67.pn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0.svg"/><Relationship Id="rId9" Type="http://schemas.openxmlformats.org/officeDocument/2006/relationships/image" Target="../media/image45.jpeg"/><Relationship Id="rId14" Type="http://schemas.openxmlformats.org/officeDocument/2006/relationships/image" Target="../media/image50.png"/><Relationship Id="rId22" Type="http://schemas.openxmlformats.org/officeDocument/2006/relationships/image" Target="../media/image61.png"/><Relationship Id="rId27" Type="http://schemas.openxmlformats.org/officeDocument/2006/relationships/image" Target="../media/image66.svg"/></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jpeg"/><Relationship Id="rId7"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hyperlink" Target="http://urgent.ly/"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mailto:sales@lucid.com" TargetMode="External"/><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mailto:sales@lucid.com" TargetMode="External"/><Relationship Id="rId7"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71.svg"/></Relationships>
</file>

<file path=ppt/slides/_rels/slide38.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86.svg"/><Relationship Id="rId26" Type="http://schemas.openxmlformats.org/officeDocument/2006/relationships/image" Target="../media/image94.svg"/><Relationship Id="rId39" Type="http://schemas.openxmlformats.org/officeDocument/2006/relationships/image" Target="../media/image107.png"/><Relationship Id="rId21" Type="http://schemas.openxmlformats.org/officeDocument/2006/relationships/image" Target="../media/image89.png"/><Relationship Id="rId34" Type="http://schemas.openxmlformats.org/officeDocument/2006/relationships/image" Target="../media/image102.svg"/><Relationship Id="rId42" Type="http://schemas.openxmlformats.org/officeDocument/2006/relationships/image" Target="../media/image110.png"/><Relationship Id="rId7" Type="http://schemas.openxmlformats.org/officeDocument/2006/relationships/image" Target="../media/image72.png"/><Relationship Id="rId2" Type="http://schemas.openxmlformats.org/officeDocument/2006/relationships/slideLayout" Target="../slideLayouts/slideLayout1.xml"/><Relationship Id="rId16" Type="http://schemas.openxmlformats.org/officeDocument/2006/relationships/image" Target="../media/image84.svg"/><Relationship Id="rId20" Type="http://schemas.openxmlformats.org/officeDocument/2006/relationships/image" Target="../media/image88.svg"/><Relationship Id="rId29" Type="http://schemas.openxmlformats.org/officeDocument/2006/relationships/image" Target="../media/image97.svg"/><Relationship Id="rId41" Type="http://schemas.openxmlformats.org/officeDocument/2006/relationships/image" Target="../media/image109.svg"/><Relationship Id="rId1" Type="http://schemas.openxmlformats.org/officeDocument/2006/relationships/tags" Target="../tags/tag1.xml"/><Relationship Id="rId6" Type="http://schemas.openxmlformats.org/officeDocument/2006/relationships/image" Target="../media/image76.svg"/><Relationship Id="rId11" Type="http://schemas.openxmlformats.org/officeDocument/2006/relationships/image" Target="../media/image79.png"/><Relationship Id="rId24" Type="http://schemas.openxmlformats.org/officeDocument/2006/relationships/image" Target="../media/image92.svg"/><Relationship Id="rId32" Type="http://schemas.openxmlformats.org/officeDocument/2006/relationships/image" Target="../media/image100.png"/><Relationship Id="rId37" Type="http://schemas.openxmlformats.org/officeDocument/2006/relationships/image" Target="../media/image105.svg"/><Relationship Id="rId40" Type="http://schemas.openxmlformats.org/officeDocument/2006/relationships/image" Target="../media/image108.png"/><Relationship Id="rId5" Type="http://schemas.openxmlformats.org/officeDocument/2006/relationships/image" Target="../media/image75.png"/><Relationship Id="rId15" Type="http://schemas.openxmlformats.org/officeDocument/2006/relationships/image" Target="../media/image83.png"/><Relationship Id="rId23" Type="http://schemas.openxmlformats.org/officeDocument/2006/relationships/image" Target="../media/image91.png"/><Relationship Id="rId28" Type="http://schemas.openxmlformats.org/officeDocument/2006/relationships/image" Target="../media/image96.png"/><Relationship Id="rId36" Type="http://schemas.openxmlformats.org/officeDocument/2006/relationships/image" Target="../media/image104.png"/><Relationship Id="rId10" Type="http://schemas.openxmlformats.org/officeDocument/2006/relationships/image" Target="../media/image78.png"/><Relationship Id="rId19" Type="http://schemas.openxmlformats.org/officeDocument/2006/relationships/image" Target="../media/image87.png"/><Relationship Id="rId31" Type="http://schemas.openxmlformats.org/officeDocument/2006/relationships/image" Target="../media/image99.svg"/><Relationship Id="rId4" Type="http://schemas.openxmlformats.org/officeDocument/2006/relationships/image" Target="../media/image74.emf"/><Relationship Id="rId9" Type="http://schemas.openxmlformats.org/officeDocument/2006/relationships/image" Target="../media/image77.png"/><Relationship Id="rId14" Type="http://schemas.openxmlformats.org/officeDocument/2006/relationships/image" Target="../media/image82.svg"/><Relationship Id="rId22" Type="http://schemas.openxmlformats.org/officeDocument/2006/relationships/image" Target="../media/image90.png"/><Relationship Id="rId27" Type="http://schemas.openxmlformats.org/officeDocument/2006/relationships/image" Target="../media/image95.png"/><Relationship Id="rId30" Type="http://schemas.openxmlformats.org/officeDocument/2006/relationships/image" Target="../media/image98.png"/><Relationship Id="rId35" Type="http://schemas.openxmlformats.org/officeDocument/2006/relationships/image" Target="../media/image103.png"/><Relationship Id="rId43" Type="http://schemas.openxmlformats.org/officeDocument/2006/relationships/image" Target="../media/image111.svg"/><Relationship Id="rId8" Type="http://schemas.openxmlformats.org/officeDocument/2006/relationships/image" Target="../media/image73.png"/><Relationship Id="rId3" Type="http://schemas.openxmlformats.org/officeDocument/2006/relationships/oleObject" Target="../embeddings/oleObject1.bin"/><Relationship Id="rId12" Type="http://schemas.openxmlformats.org/officeDocument/2006/relationships/image" Target="../media/image80.svg"/><Relationship Id="rId17" Type="http://schemas.openxmlformats.org/officeDocument/2006/relationships/image" Target="../media/image85.png"/><Relationship Id="rId25" Type="http://schemas.openxmlformats.org/officeDocument/2006/relationships/image" Target="../media/image93.png"/><Relationship Id="rId33" Type="http://schemas.openxmlformats.org/officeDocument/2006/relationships/image" Target="../media/image101.png"/><Relationship Id="rId38"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1.xml"/><Relationship Id="rId5" Type="http://schemas.openxmlformats.org/officeDocument/2006/relationships/image" Target="../media/image115.sv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7.png"/><Relationship Id="rId7" Type="http://schemas.microsoft.com/office/2007/relationships/hdphoto" Target="../media/hdphoto15.wdp"/><Relationship Id="rId2" Type="http://schemas.openxmlformats.org/officeDocument/2006/relationships/image" Target="../media/image116.png"/><Relationship Id="rId1" Type="http://schemas.openxmlformats.org/officeDocument/2006/relationships/slideLayout" Target="../slideLayouts/slideLayout1.xml"/><Relationship Id="rId6" Type="http://schemas.openxmlformats.org/officeDocument/2006/relationships/image" Target="../media/image119.png"/><Relationship Id="rId5" Type="http://schemas.microsoft.com/office/2007/relationships/hdphoto" Target="../media/hdphoto14.wdp"/><Relationship Id="rId10" Type="http://schemas.microsoft.com/office/2007/relationships/hdphoto" Target="../media/hdphoto16.wdp"/><Relationship Id="rId4" Type="http://schemas.openxmlformats.org/officeDocument/2006/relationships/image" Target="../media/image118.png"/><Relationship Id="rId9"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69.jpeg"/><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appexchange.salesforce.com/listingDetail?listingId=a0N30000000qEuqEAE&amp;tab=e" TargetMode="External"/><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image" Target="../media/image123.png"/><Relationship Id="rId1" Type="http://schemas.openxmlformats.org/officeDocument/2006/relationships/slideLayout" Target="../slideLayouts/slideLayout1.xml"/><Relationship Id="rId6" Type="http://schemas.openxmlformats.org/officeDocument/2006/relationships/hyperlink" Target="https://appexchange.salesforce.com/listingDetail?listingId=a0N30000001gGgIEAU&amp;tab=e" TargetMode="External"/><Relationship Id="rId5" Type="http://schemas.openxmlformats.org/officeDocument/2006/relationships/image" Target="../media/image125.png"/><Relationship Id="rId10" Type="http://schemas.openxmlformats.org/officeDocument/2006/relationships/image" Target="../media/image128.png"/><Relationship Id="rId4" Type="http://schemas.openxmlformats.org/officeDocument/2006/relationships/hyperlink" Target="https://appexchange.salesforce.com/listingDetail?listingId=a0N30000000qjFlEAI&amp;tab=e" TargetMode="External"/><Relationship Id="rId9" Type="http://schemas.openxmlformats.org/officeDocument/2006/relationships/image" Target="../media/image127.png"/></Relationships>
</file>

<file path=ppt/slides/_rels/slide44.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gif"/><Relationship Id="rId7" Type="http://schemas.microsoft.com/office/2007/relationships/hdphoto" Target="../media/hdphoto12.wdp"/><Relationship Id="rId2" Type="http://schemas.openxmlformats.org/officeDocument/2006/relationships/image" Target="../media/image129.jpe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135.png"/><Relationship Id="rId5" Type="http://schemas.openxmlformats.org/officeDocument/2006/relationships/image" Target="../media/image132.png"/><Relationship Id="rId10" Type="http://schemas.openxmlformats.org/officeDocument/2006/relationships/image" Target="../media/image134.png"/><Relationship Id="rId4" Type="http://schemas.openxmlformats.org/officeDocument/2006/relationships/image" Target="../media/image131.png"/><Relationship Id="rId9" Type="http://schemas.microsoft.com/office/2007/relationships/hdphoto" Target="../media/hdphoto17.wdp"/></Relationships>
</file>

<file path=ppt/slides/_rels/slide45.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gif"/><Relationship Id="rId7" Type="http://schemas.microsoft.com/office/2007/relationships/hdphoto" Target="../media/hdphoto12.wdp"/><Relationship Id="rId2" Type="http://schemas.openxmlformats.org/officeDocument/2006/relationships/image" Target="../media/image129.jpeg"/><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135.png"/><Relationship Id="rId5" Type="http://schemas.openxmlformats.org/officeDocument/2006/relationships/image" Target="../media/image132.png"/><Relationship Id="rId10" Type="http://schemas.openxmlformats.org/officeDocument/2006/relationships/image" Target="../media/image134.png"/><Relationship Id="rId4" Type="http://schemas.openxmlformats.org/officeDocument/2006/relationships/image" Target="../media/image131.png"/><Relationship Id="rId9" Type="http://schemas.microsoft.com/office/2007/relationships/hdphoto" Target="../media/hdphoto17.wdp"/></Relationships>
</file>

<file path=ppt/slides/_rels/slide4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460.xml.rels><?xml version="1.0" encoding="UTF-8" standalone="yes"?>
<Relationships xmlns="http://schemas.openxmlformats.org/package/2006/relationships"><Relationship Id="rId3" Type="http://schemas.openxmlformats.org/officeDocument/2006/relationships/slide" Target="slide530.xml"/><Relationship Id="rId7" Type="http://schemas.openxmlformats.org/officeDocument/2006/relationships/slide" Target="slide550.xml"/><Relationship Id="rId2" Type="http://schemas.openxmlformats.org/officeDocument/2006/relationships/image" Target="../media/image153.png"/><Relationship Id="rId1" Type="http://schemas.openxmlformats.org/officeDocument/2006/relationships/slideLayout" Target="../slideLayouts/slideLayout10.xml"/><Relationship Id="rId6" Type="http://schemas.openxmlformats.org/officeDocument/2006/relationships/image" Target="../media/image155.png"/><Relationship Id="rId5" Type="http://schemas.openxmlformats.org/officeDocument/2006/relationships/slide" Target="slide540.xml"/><Relationship Id="rId4" Type="http://schemas.openxmlformats.org/officeDocument/2006/relationships/image" Target="../media/image154.png"/></Relationships>
</file>

<file path=ppt/slides/_rels/slide4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47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400.png"/><Relationship Id="rId1" Type="http://schemas.openxmlformats.org/officeDocument/2006/relationships/slideLayout" Target="../slideLayouts/slideLayout10.xml"/><Relationship Id="rId4" Type="http://schemas.openxmlformats.org/officeDocument/2006/relationships/slide" Target="slide560.xml"/></Relationships>
</file>

<file path=ppt/slides/_rels/slide48.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slide" Target="slide530.xml"/><Relationship Id="rId7" Type="http://schemas.openxmlformats.org/officeDocument/2006/relationships/image" Target="../media/image154.png"/><Relationship Id="rId2"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slide" Target="slide540.xml"/><Relationship Id="rId5" Type="http://schemas.openxmlformats.org/officeDocument/2006/relationships/image" Target="../media/image138.png"/><Relationship Id="rId10" Type="http://schemas.openxmlformats.org/officeDocument/2006/relationships/image" Target="../media/image155.png"/><Relationship Id="rId4" Type="http://schemas.openxmlformats.org/officeDocument/2006/relationships/image" Target="../media/image153.png"/><Relationship Id="rId9" Type="http://schemas.openxmlformats.org/officeDocument/2006/relationships/slide" Target="slide550.xml"/></Relationships>
</file>

<file path=ppt/slides/_rels/slide480.xml.rels><?xml version="1.0" encoding="UTF-8" standalone="yes"?>
<Relationships xmlns="http://schemas.openxmlformats.org/package/2006/relationships"><Relationship Id="rId3" Type="http://schemas.openxmlformats.org/officeDocument/2006/relationships/image" Target="../media/image1430.png"/><Relationship Id="rId2" Type="http://schemas.openxmlformats.org/officeDocument/2006/relationships/image" Target="../media/image1420.png"/><Relationship Id="rId1" Type="http://schemas.openxmlformats.org/officeDocument/2006/relationships/slideLayout" Target="../slideLayouts/slideLayout10.xml"/><Relationship Id="rId6" Type="http://schemas.openxmlformats.org/officeDocument/2006/relationships/slide" Target="slide570.xml"/><Relationship Id="rId5" Type="http://schemas.openxmlformats.org/officeDocument/2006/relationships/image" Target="../media/image161.png"/><Relationship Id="rId4" Type="http://schemas.openxmlformats.org/officeDocument/2006/relationships/image" Target="../media/image1440.png"/></Relationships>
</file>

<file path=ppt/slides/_rels/slide4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 Id="rId5" Type="http://schemas.openxmlformats.org/officeDocument/2006/relationships/image" Target="../media/image157.png"/><Relationship Id="rId4" Type="http://schemas.openxmlformats.org/officeDocument/2006/relationships/slide" Target="slide56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61.png"/><Relationship Id="rId2" Type="http://schemas.openxmlformats.org/officeDocument/2006/relationships/image" Target="../media/image142.png"/><Relationship Id="rId1" Type="http://schemas.openxmlformats.org/officeDocument/2006/relationships/slideLayout" Target="../slideLayouts/slideLayout1.xml"/><Relationship Id="rId6" Type="http://schemas.openxmlformats.org/officeDocument/2006/relationships/slide" Target="slide570.xml"/><Relationship Id="rId5" Type="http://schemas.openxmlformats.org/officeDocument/2006/relationships/image" Target="../media/image145.png"/><Relationship Id="rId4" Type="http://schemas.openxmlformats.org/officeDocument/2006/relationships/image" Target="../media/image144.png"/></Relationships>
</file>

<file path=ppt/slides/_rels/slide500.xml.rels><?xml version="1.0" encoding="UTF-8" standalone="yes"?>
<Relationships xmlns="http://schemas.openxmlformats.org/package/2006/relationships"><Relationship Id="rId3" Type="http://schemas.openxmlformats.org/officeDocument/2006/relationships/image" Target="../media/image1480.png"/><Relationship Id="rId2" Type="http://schemas.openxmlformats.org/officeDocument/2006/relationships/slide" Target="slide28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jpeg"/><Relationship Id="rId1" Type="http://schemas.openxmlformats.org/officeDocument/2006/relationships/slideLayout" Target="../slideLayouts/slideLayout1.xml"/><Relationship Id="rId5" Type="http://schemas.microsoft.com/office/2007/relationships/hdphoto" Target="../media/hdphoto16.wdp"/><Relationship Id="rId4" Type="http://schemas.openxmlformats.org/officeDocument/2006/relationships/image" Target="../media/image121.png"/></Relationships>
</file>

<file path=ppt/slides/_rels/slide510.xml.rels><?xml version="1.0" encoding="UTF-8" standalone="yes"?>
<Relationships xmlns="http://schemas.openxmlformats.org/package/2006/relationships"><Relationship Id="rId3" Type="http://schemas.openxmlformats.org/officeDocument/2006/relationships/image" Target="../media/image1490.png"/><Relationship Id="rId2" Type="http://schemas.openxmlformats.org/officeDocument/2006/relationships/slide" Target="slide28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slide" Target="slide30.xml"/><Relationship Id="rId1" Type="http://schemas.openxmlformats.org/officeDocument/2006/relationships/slideLayout" Target="../slideLayouts/slideLayout1.xml"/></Relationships>
</file>

<file path=ppt/slides/_rels/slide520.xml.rels><?xml version="1.0" encoding="UTF-8" standalone="yes"?>
<Relationships xmlns="http://schemas.openxmlformats.org/package/2006/relationships"><Relationship Id="rId3" Type="http://schemas.openxmlformats.org/officeDocument/2006/relationships/image" Target="../media/image1500.png"/><Relationship Id="rId2" Type="http://schemas.openxmlformats.org/officeDocument/2006/relationships/slide" Target="slide280.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slide" Target="slide30.xml"/><Relationship Id="rId1" Type="http://schemas.openxmlformats.org/officeDocument/2006/relationships/slideLayout" Target="../slideLayouts/slideLayout1.xml"/></Relationships>
</file>

<file path=ppt/slides/_rels/slide53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0.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 Target="slide30.xml"/><Relationship Id="rId1" Type="http://schemas.openxmlformats.org/officeDocument/2006/relationships/slideLayout" Target="../slideLayouts/slideLayout1.xml"/></Relationships>
</file>

<file path=ppt/slides/_rels/slide54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60.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550.xml.rels><?xml version="1.0" encoding="UTF-8" standalone="yes"?>
<Relationships xmlns="http://schemas.openxmlformats.org/package/2006/relationships"><Relationship Id="rId3" Type="http://schemas.openxmlformats.org/officeDocument/2006/relationships/image" Target="../media/image1580.png"/><Relationship Id="rId2" Type="http://schemas.openxmlformats.org/officeDocument/2006/relationships/slide" Target="slide460.xml"/><Relationship Id="rId1" Type="http://schemas.openxmlformats.org/officeDocument/2006/relationships/slideLayout" Target="../slideLayouts/slideLayout10.xml"/><Relationship Id="rId4" Type="http://schemas.openxmlformats.org/officeDocument/2006/relationships/image" Target="../media/image152.png"/></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560.xml.rels><?xml version="1.0" encoding="UTF-8" standalone="yes"?>
<Relationships xmlns="http://schemas.openxmlformats.org/package/2006/relationships"><Relationship Id="rId3" Type="http://schemas.openxmlformats.org/officeDocument/2006/relationships/image" Target="../media/image1590.png"/><Relationship Id="rId2" Type="http://schemas.openxmlformats.org/officeDocument/2006/relationships/slide" Target="slide470.xml"/><Relationship Id="rId1" Type="http://schemas.openxmlformats.org/officeDocument/2006/relationships/slideLayout" Target="../slideLayouts/slideLayout10.xml"/><Relationship Id="rId4" Type="http://schemas.openxmlformats.org/officeDocument/2006/relationships/image" Target="../media/image1400.png"/></Relationships>
</file>

<file path=ppt/slides/_rels/slide5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slide" Target="slide48.xml"/><Relationship Id="rId1" Type="http://schemas.openxmlformats.org/officeDocument/2006/relationships/slideLayout" Target="../slideLayouts/slideLayout1.xml"/><Relationship Id="rId4" Type="http://schemas.openxmlformats.org/officeDocument/2006/relationships/image" Target="../media/image152.png"/></Relationships>
</file>

<file path=ppt/slides/_rels/slide570.xml.rels><?xml version="1.0" encoding="UTF-8" standalone="yes"?>
<Relationships xmlns="http://schemas.openxmlformats.org/package/2006/relationships"><Relationship Id="rId3" Type="http://schemas.openxmlformats.org/officeDocument/2006/relationships/image" Target="../media/image1620.png"/><Relationship Id="rId7" Type="http://schemas.openxmlformats.org/officeDocument/2006/relationships/image" Target="../media/image1400.png"/><Relationship Id="rId2" Type="http://schemas.openxmlformats.org/officeDocument/2006/relationships/image" Target="../media/image1600.png"/><Relationship Id="rId1" Type="http://schemas.openxmlformats.org/officeDocument/2006/relationships/slideLayout" Target="../slideLayouts/slideLayout10.xml"/><Relationship Id="rId6" Type="http://schemas.openxmlformats.org/officeDocument/2006/relationships/image" Target="../media/image1640.png"/><Relationship Id="rId5" Type="http://schemas.openxmlformats.org/officeDocument/2006/relationships/slide" Target="slide480.xml"/><Relationship Id="rId4" Type="http://schemas.openxmlformats.org/officeDocument/2006/relationships/image" Target="../media/image1630.png"/></Relationships>
</file>

<file path=ppt/slides/_rels/slide5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slide" Target="slide49.xml"/><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59.xml.rels><?xml version="1.0" encoding="UTF-8" standalone="yes"?>
<Relationships xmlns="http://schemas.openxmlformats.org/package/2006/relationships"><Relationship Id="rId3" Type="http://schemas.openxmlformats.org/officeDocument/2006/relationships/image" Target="../media/image162.png"/><Relationship Id="rId7" Type="http://schemas.openxmlformats.org/officeDocument/2006/relationships/image" Target="../media/image140.png"/><Relationship Id="rId2" Type="http://schemas.openxmlformats.org/officeDocument/2006/relationships/image" Target="../media/image160.png"/><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slide" Target="slide50.xml"/><Relationship Id="rId4" Type="http://schemas.openxmlformats.org/officeDocument/2006/relationships/image" Target="../media/image163.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slide" Target="slide44.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 Target="slide4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803DC90-9617-27EB-AC02-726C084457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 y="666426"/>
            <a:ext cx="14629860" cy="40606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07666B-90BF-DF9D-B8A8-7C5E65D58282}"/>
              </a:ext>
            </a:extLst>
          </p:cNvPr>
          <p:cNvSpPr/>
          <p:nvPr/>
        </p:nvSpPr>
        <p:spPr>
          <a:xfrm>
            <a:off x="0" y="4855185"/>
            <a:ext cx="14630400" cy="3374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a:extLst>
              <a:ext uri="{FF2B5EF4-FFF2-40B4-BE49-F238E27FC236}">
                <a16:creationId xmlns:a16="http://schemas.microsoft.com/office/drawing/2014/main" id="{CB7C5FE5-640A-E155-AFFB-9B731D561DC9}"/>
              </a:ext>
            </a:extLst>
          </p:cNvPr>
          <p:cNvSpPr txBox="1">
            <a:spLocks/>
          </p:cNvSpPr>
          <p:nvPr/>
        </p:nvSpPr>
        <p:spPr>
          <a:xfrm>
            <a:off x="4190314" y="6804856"/>
            <a:ext cx="10176613" cy="7583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3600" b="1" dirty="0">
                <a:solidFill>
                  <a:schemeClr val="accent3">
                    <a:lumMod val="75000"/>
                  </a:schemeClr>
                </a:solidFill>
                <a:latin typeface="Calibri" panose="020F0502020204030204" pitchFamily="34" charset="0"/>
                <a:cs typeface="Calibri" panose="020F0502020204030204" pitchFamily="34" charset="0"/>
              </a:rPr>
              <a:t>QBE Contact Center Experience</a:t>
            </a:r>
          </a:p>
          <a:p>
            <a:pPr algn="r"/>
            <a:r>
              <a:rPr lang="en-US" sz="2000" dirty="0">
                <a:solidFill>
                  <a:schemeClr val="bg1"/>
                </a:solidFill>
              </a:rPr>
              <a:t>Feb. 16, 2023</a:t>
            </a:r>
          </a:p>
        </p:txBody>
      </p:sp>
      <p:grpSp>
        <p:nvGrpSpPr>
          <p:cNvPr id="5" name="Group 4">
            <a:extLst>
              <a:ext uri="{FF2B5EF4-FFF2-40B4-BE49-F238E27FC236}">
                <a16:creationId xmlns:a16="http://schemas.microsoft.com/office/drawing/2014/main" id="{F16DC6D3-5926-B9C0-8223-8BC71163529D}"/>
              </a:ext>
            </a:extLst>
          </p:cNvPr>
          <p:cNvGrpSpPr/>
          <p:nvPr/>
        </p:nvGrpSpPr>
        <p:grpSpPr>
          <a:xfrm>
            <a:off x="774342" y="5759341"/>
            <a:ext cx="3172313" cy="1590650"/>
            <a:chOff x="774342" y="5759341"/>
            <a:chExt cx="3172313" cy="1590650"/>
          </a:xfrm>
        </p:grpSpPr>
        <p:pic>
          <p:nvPicPr>
            <p:cNvPr id="1036" name="Picture 12" descr="Mphasis Corporate">
              <a:extLst>
                <a:ext uri="{FF2B5EF4-FFF2-40B4-BE49-F238E27FC236}">
                  <a16:creationId xmlns:a16="http://schemas.microsoft.com/office/drawing/2014/main" id="{A831EC23-F976-F5E4-0EB5-DC93E8130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5078" y="5759341"/>
              <a:ext cx="2910840" cy="10058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7605FCD6-473D-2F77-F81B-AFD95ACBF5FD}"/>
                </a:ext>
              </a:extLst>
            </p:cNvPr>
            <p:cNvSpPr txBox="1">
              <a:spLocks/>
            </p:cNvSpPr>
            <p:nvPr/>
          </p:nvSpPr>
          <p:spPr>
            <a:xfrm>
              <a:off x="774342" y="6959988"/>
              <a:ext cx="3172313" cy="3900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i="1" dirty="0">
                  <a:solidFill>
                    <a:schemeClr val="bg1"/>
                  </a:solidFill>
                </a:rPr>
                <a:t>Proposal</a:t>
              </a:r>
            </a:p>
          </p:txBody>
        </p:sp>
      </p:grpSp>
      <p:grpSp>
        <p:nvGrpSpPr>
          <p:cNvPr id="15" name="Group 14">
            <a:extLst>
              <a:ext uri="{FF2B5EF4-FFF2-40B4-BE49-F238E27FC236}">
                <a16:creationId xmlns:a16="http://schemas.microsoft.com/office/drawing/2014/main" id="{2DF96215-B611-3229-8BED-2A69E0770092}"/>
              </a:ext>
            </a:extLst>
          </p:cNvPr>
          <p:cNvGrpSpPr/>
          <p:nvPr/>
        </p:nvGrpSpPr>
        <p:grpSpPr>
          <a:xfrm>
            <a:off x="4190315" y="4367608"/>
            <a:ext cx="10065688" cy="1391733"/>
            <a:chOff x="1380641" y="4110106"/>
            <a:chExt cx="10940684" cy="1512714"/>
          </a:xfrm>
        </p:grpSpPr>
        <p:pic>
          <p:nvPicPr>
            <p:cNvPr id="7" name="Picture 6" descr="People Using Their Laptops">
              <a:extLst>
                <a:ext uri="{FF2B5EF4-FFF2-40B4-BE49-F238E27FC236}">
                  <a16:creationId xmlns:a16="http://schemas.microsoft.com/office/drawing/2014/main" id="{BD5101A9-8AFB-635C-C307-92744FDA6A4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3484"/>
            <a:stretch/>
          </p:blipFill>
          <p:spPr bwMode="auto">
            <a:xfrm flipH="1">
              <a:off x="1380641" y="4114799"/>
              <a:ext cx="1957007" cy="1508021"/>
            </a:xfrm>
            <a:prstGeom prst="rect">
              <a:avLst/>
            </a:prstGeom>
            <a:noFill/>
            <a:effectLst>
              <a:outerShdw blurRad="439549" sx="108000" sy="108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0" descr="A Man and Woman Working in the Call Center">
              <a:extLst>
                <a:ext uri="{FF2B5EF4-FFF2-40B4-BE49-F238E27FC236}">
                  <a16:creationId xmlns:a16="http://schemas.microsoft.com/office/drawing/2014/main" id="{3E77E28A-D44B-E13A-BC02-9EDCB526F2B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7947" t="13149" r="17553" b="18659"/>
            <a:stretch/>
          </p:blipFill>
          <p:spPr bwMode="auto">
            <a:xfrm>
              <a:off x="5094838" y="4113557"/>
              <a:ext cx="2469070" cy="1508021"/>
            </a:xfrm>
            <a:prstGeom prst="rect">
              <a:avLst/>
            </a:prstGeom>
            <a:noFill/>
            <a:effectLst>
              <a:outerShdw blurRad="439549" sx="107641" sy="107641"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12" descr="Smiling Man Wearing Headphones">
              <a:extLst>
                <a:ext uri="{FF2B5EF4-FFF2-40B4-BE49-F238E27FC236}">
                  <a16:creationId xmlns:a16="http://schemas.microsoft.com/office/drawing/2014/main" id="{8E5011DC-64D5-E54C-870E-3E4E456016B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9978" t="18881" r="23072" b="40961"/>
            <a:stretch/>
          </p:blipFill>
          <p:spPr bwMode="auto">
            <a:xfrm>
              <a:off x="3378224" y="4113557"/>
              <a:ext cx="1676039" cy="1508021"/>
            </a:xfrm>
            <a:prstGeom prst="rect">
              <a:avLst/>
            </a:prstGeom>
            <a:noFill/>
            <a:effectLst>
              <a:outerShdw blurRad="439549" sx="107641" sy="107641"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descr="People Standing Near the Window with Blinds">
              <a:extLst>
                <a:ext uri="{FF2B5EF4-FFF2-40B4-BE49-F238E27FC236}">
                  <a16:creationId xmlns:a16="http://schemas.microsoft.com/office/drawing/2014/main" id="{976DB530-1EAF-4A27-7276-01A48B8E29F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24110" b="38031"/>
            <a:stretch/>
          </p:blipFill>
          <p:spPr bwMode="auto">
            <a:xfrm>
              <a:off x="7619136" y="4110106"/>
              <a:ext cx="2655535" cy="1508021"/>
            </a:xfrm>
            <a:prstGeom prst="rect">
              <a:avLst/>
            </a:prstGeom>
            <a:noFill/>
            <a:effectLst>
              <a:outerShdw blurRad="439549" sx="107641" sy="107641"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8" descr="Close-Up View of a Laptop and a Headset">
              <a:extLst>
                <a:ext uri="{FF2B5EF4-FFF2-40B4-BE49-F238E27FC236}">
                  <a16:creationId xmlns:a16="http://schemas.microsoft.com/office/drawing/2014/main" id="{57A89EBF-72F4-7AF1-4391-7E838A0FF82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t="25361" b="24155"/>
            <a:stretch/>
          </p:blipFill>
          <p:spPr bwMode="auto">
            <a:xfrm>
              <a:off x="10329899" y="4110106"/>
              <a:ext cx="1991426" cy="1508021"/>
            </a:xfrm>
            <a:prstGeom prst="rect">
              <a:avLst/>
            </a:prstGeom>
            <a:noFill/>
            <a:effectLst>
              <a:outerShdw blurRad="439549" sx="107641" sy="107641"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CAC49AA1-A3AA-FC05-FC08-AAED4F802085}"/>
              </a:ext>
            </a:extLst>
          </p:cNvPr>
          <p:cNvPicPr>
            <a:picLocks noChangeAspect="1"/>
          </p:cNvPicPr>
          <p:nvPr/>
        </p:nvPicPr>
        <p:blipFill>
          <a:blip r:embed="rId15"/>
          <a:stretch>
            <a:fillRect/>
          </a:stretch>
        </p:blipFill>
        <p:spPr>
          <a:xfrm>
            <a:off x="11739890" y="6057952"/>
            <a:ext cx="2443156" cy="7072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2D2E2DD-E526-4CD2-8227-7465D193ED2C}"/>
              </a:ext>
            </a:extLst>
          </p:cNvPr>
          <p:cNvSpPr txBox="1"/>
          <p:nvPr/>
        </p:nvSpPr>
        <p:spPr>
          <a:xfrm>
            <a:off x="454893" y="1259134"/>
            <a:ext cx="14079865" cy="5791650"/>
          </a:xfrm>
          <a:prstGeom prst="rect">
            <a:avLst/>
          </a:prstGeom>
          <a:noFill/>
        </p:spPr>
        <p:txBody>
          <a:bodyPr wrap="square" numCol="1" rtlCol="0">
            <a:spAutoFit/>
          </a:bodyPr>
          <a:lstStyle/>
          <a:p>
            <a:r>
              <a:rPr lang="en-US" sz="2400" b="1" dirty="0">
                <a:solidFill>
                  <a:srgbClr val="000000"/>
                </a:solidFill>
                <a:highlight>
                  <a:srgbClr val="BF9900"/>
                </a:highlight>
              </a:rPr>
              <a:t>Stream 1</a:t>
            </a:r>
            <a:endParaRPr lang="en-IN" sz="2400" b="1" dirty="0">
              <a:solidFill>
                <a:srgbClr val="000000"/>
              </a:solidFill>
              <a:highlight>
                <a:srgbClr val="BF9900"/>
              </a:highlight>
            </a:endParaRPr>
          </a:p>
          <a:p>
            <a:endParaRPr lang="en-US" sz="2400" b="1" dirty="0">
              <a:solidFill>
                <a:srgbClr val="FF0000"/>
              </a:solidFill>
            </a:endParaRPr>
          </a:p>
          <a:p>
            <a:pPr marL="0" marR="0">
              <a:spcBef>
                <a:spcPts val="0"/>
              </a:spcBef>
              <a:spcAft>
                <a:spcPts val="0"/>
              </a:spcAft>
            </a:pPr>
            <a:r>
              <a:rPr lang="en-US" sz="2000" b="1" dirty="0">
                <a:effectLst/>
                <a:latin typeface="Calibri" panose="020F0502020204030204" pitchFamily="34" charset="0"/>
                <a:ea typeface="Calibri" panose="020F0502020204030204" pitchFamily="34" charset="0"/>
              </a:rPr>
              <a:t>Salesforce Service Cloud Voice </a:t>
            </a:r>
            <a:endParaRPr lang="en-US" sz="20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Review salesforce installed packages, versioning and configurations. </a:t>
            </a:r>
            <a:endParaRPr lang="en-US" sz="20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2000" b="1" dirty="0">
                <a:solidFill>
                  <a:srgbClr val="0070C0"/>
                </a:solidFill>
                <a:effectLst/>
                <a:latin typeface="Calibri" panose="020F0502020204030204" pitchFamily="34" charset="0"/>
                <a:ea typeface="Times New Roman" panose="02020603050405020304" pitchFamily="18" charset="0"/>
              </a:rPr>
              <a:t>Outcome </a:t>
            </a:r>
            <a:r>
              <a:rPr lang="en-US" sz="2000" b="1" dirty="0">
                <a:solidFill>
                  <a:srgbClr val="0070C0"/>
                </a:solidFill>
                <a:effectLst/>
                <a:latin typeface="Wingdings" panose="05000000000000000000" pitchFamily="2" charset="2"/>
                <a:ea typeface="Times New Roman" panose="02020603050405020304" pitchFamily="18" charset="0"/>
              </a:rPr>
              <a:t>à</a:t>
            </a:r>
            <a:r>
              <a:rPr lang="en-US" sz="2000" dirty="0">
                <a:solidFill>
                  <a:srgbClr val="0070C0"/>
                </a:solidFill>
                <a:effectLst/>
                <a:latin typeface="Calibri" panose="020F0502020204030204" pitchFamily="34" charset="0"/>
                <a:ea typeface="Times New Roman" panose="02020603050405020304" pitchFamily="18" charset="0"/>
              </a:rPr>
              <a:t> </a:t>
            </a:r>
            <a:r>
              <a:rPr lang="en-US" sz="2000" dirty="0">
                <a:effectLst/>
                <a:latin typeface="Calibri" panose="020F0502020204030204" pitchFamily="34" charset="0"/>
                <a:ea typeface="Times New Roman" panose="02020603050405020304" pitchFamily="18" charset="0"/>
              </a:rPr>
              <a:t>Identify &amp; mitigate issues and stabilize operational use of the solution.</a:t>
            </a:r>
            <a:endParaRPr lang="en-US" sz="20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2000" b="1" dirty="0">
              <a:latin typeface="Calibri" panose="020F0502020204030204" pitchFamily="34" charset="0"/>
              <a:ea typeface="Calibri" panose="020F0502020204030204" pitchFamily="34" charset="0"/>
            </a:endParaRPr>
          </a:p>
          <a:p>
            <a:pPr marL="0" marR="0">
              <a:spcBef>
                <a:spcPts val="0"/>
              </a:spcBef>
              <a:spcAft>
                <a:spcPts val="0"/>
              </a:spcAft>
            </a:pPr>
            <a:r>
              <a:rPr lang="en-US" sz="2000" b="1" dirty="0">
                <a:effectLst/>
                <a:latin typeface="Calibri" panose="020F0502020204030204" pitchFamily="34" charset="0"/>
                <a:ea typeface="Calibri" panose="020F0502020204030204" pitchFamily="34" charset="0"/>
              </a:rPr>
              <a:t>AWS &amp; Amazon Connect</a:t>
            </a:r>
            <a:endParaRPr lang="en-US" sz="20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Review salesforce-Amazon Connect installed packages, versioning, call flows and configurations. </a:t>
            </a:r>
            <a:endParaRPr lang="en-US" sz="20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Review AWS configurations, Carrier trunk capacity to QBE. </a:t>
            </a:r>
            <a:endParaRPr lang="en-US" sz="20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Replace audio greetings with new / improved audio greetings and modify as needed.</a:t>
            </a:r>
            <a:endParaRPr lang="en-US" sz="20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2000" b="1" dirty="0">
                <a:solidFill>
                  <a:srgbClr val="0070C0"/>
                </a:solidFill>
                <a:effectLst/>
                <a:latin typeface="Calibri" panose="020F0502020204030204" pitchFamily="34" charset="0"/>
                <a:ea typeface="Times New Roman" panose="02020603050405020304" pitchFamily="18" charset="0"/>
              </a:rPr>
              <a:t>Outcome </a:t>
            </a:r>
            <a:r>
              <a:rPr lang="en-US" sz="2000" b="1" dirty="0">
                <a:solidFill>
                  <a:srgbClr val="0070C0"/>
                </a:solidFill>
                <a:effectLst/>
                <a:latin typeface="Wingdings" panose="05000000000000000000" pitchFamily="2" charset="2"/>
                <a:ea typeface="Times New Roman" panose="02020603050405020304" pitchFamily="18" charset="0"/>
              </a:rPr>
              <a:t>à</a:t>
            </a:r>
            <a:r>
              <a:rPr lang="en-US" sz="2000" dirty="0">
                <a:solidFill>
                  <a:srgbClr val="0070C0"/>
                </a:solidFill>
                <a:effectLst/>
                <a:latin typeface="Calibri" panose="020F0502020204030204" pitchFamily="34" charset="0"/>
                <a:ea typeface="Times New Roman" panose="02020603050405020304" pitchFamily="18" charset="0"/>
              </a:rPr>
              <a:t> </a:t>
            </a:r>
            <a:r>
              <a:rPr lang="en-US" sz="2000" dirty="0">
                <a:effectLst/>
                <a:latin typeface="Calibri" panose="020F0502020204030204" pitchFamily="34" charset="0"/>
                <a:ea typeface="Times New Roman" panose="02020603050405020304" pitchFamily="18" charset="0"/>
              </a:rPr>
              <a:t>Identify &amp; mitigate Amazon Connect issues, enable or fix features that aren’t present today or not working as expected.  Resolve Call quality issues, and improve quality of Audio greetings to customers calling in.</a:t>
            </a:r>
            <a:endParaRPr lang="en-US" sz="20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2000" b="1"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000" b="1" dirty="0">
                <a:effectLst/>
                <a:latin typeface="Calibri" panose="020F0502020204030204" pitchFamily="34" charset="0"/>
                <a:ea typeface="Calibri" panose="020F0502020204030204" pitchFamily="34" charset="0"/>
              </a:rPr>
              <a:t>Network &amp; IP Telephony Assessment</a:t>
            </a:r>
            <a:endParaRPr lang="en-US" sz="20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0"/>
              </a:spcAft>
              <a:buFont typeface="Symbol" panose="05050102010706020507" pitchFamily="18" charset="2"/>
              <a:buChar char=""/>
            </a:pPr>
            <a:r>
              <a:rPr lang="en-US" sz="2000" dirty="0">
                <a:effectLst/>
                <a:latin typeface="Calibri" panose="020F0502020204030204" pitchFamily="34" charset="0"/>
                <a:ea typeface="Times New Roman" panose="02020603050405020304" pitchFamily="18" charset="0"/>
              </a:rPr>
              <a:t>Mphasis to review Layer 2 / Layer 3 Network devices which are used in sending/receiving data for Salesforce Service Cloud and Amazon Connect.  This may include Routers, Switches, Firewalls and internal SIP trunks.</a:t>
            </a:r>
            <a:endParaRPr lang="en-US" sz="2000" dirty="0">
              <a:effectLst/>
              <a:latin typeface="Calibri" panose="020F0502020204030204" pitchFamily="34" charset="0"/>
              <a:ea typeface="Calibri" panose="020F0502020204030204" pitchFamily="34" charset="0"/>
            </a:endParaRPr>
          </a:p>
          <a:p>
            <a:pPr marL="342900" marR="0" lvl="0" indent="-342900">
              <a:lnSpc>
                <a:spcPct val="105000"/>
              </a:lnSpc>
              <a:spcBef>
                <a:spcPts val="0"/>
              </a:spcBef>
              <a:spcAft>
                <a:spcPts val="800"/>
              </a:spcAft>
              <a:buFont typeface="Symbol" panose="05050102010706020507" pitchFamily="18" charset="2"/>
              <a:buChar char=""/>
            </a:pPr>
            <a:r>
              <a:rPr lang="en-US" sz="2000" b="1" dirty="0">
                <a:solidFill>
                  <a:srgbClr val="0070C0"/>
                </a:solidFill>
                <a:effectLst/>
                <a:latin typeface="Calibri" panose="020F0502020204030204" pitchFamily="34" charset="0"/>
                <a:ea typeface="Times New Roman" panose="02020603050405020304" pitchFamily="18" charset="0"/>
              </a:rPr>
              <a:t>Outcome </a:t>
            </a:r>
            <a:r>
              <a:rPr lang="en-US" sz="2000" b="1" dirty="0">
                <a:solidFill>
                  <a:srgbClr val="0070C0"/>
                </a:solidFill>
                <a:effectLst/>
                <a:latin typeface="Wingdings" panose="05000000000000000000" pitchFamily="2" charset="2"/>
                <a:ea typeface="Times New Roman" panose="02020603050405020304" pitchFamily="18" charset="0"/>
              </a:rPr>
              <a:t>à</a:t>
            </a:r>
            <a:r>
              <a:rPr lang="en-US" sz="2000" dirty="0">
                <a:effectLst/>
                <a:latin typeface="Calibri" panose="020F0502020204030204" pitchFamily="34" charset="0"/>
                <a:ea typeface="Times New Roman" panose="02020603050405020304" pitchFamily="18" charset="0"/>
              </a:rPr>
              <a:t> Identify &amp; mitigate AWS outages and performance issues - and Amazon Connect by extension.</a:t>
            </a:r>
            <a:endParaRPr lang="en-US" sz="2000" dirty="0">
              <a:effectLst/>
              <a:latin typeface="Calibri" panose="020F0502020204030204" pitchFamily="34" charset="0"/>
              <a:ea typeface="Calibri" panose="020F0502020204030204" pitchFamily="34" charset="0"/>
            </a:endParaRPr>
          </a:p>
        </p:txBody>
      </p:sp>
      <p:sp>
        <p:nvSpPr>
          <p:cNvPr id="2" name="Title 1">
            <a:extLst>
              <a:ext uri="{FF2B5EF4-FFF2-40B4-BE49-F238E27FC236}">
                <a16:creationId xmlns:a16="http://schemas.microsoft.com/office/drawing/2014/main" id="{9B7AE716-F7DE-F1C4-A567-AD70118350F4}"/>
              </a:ext>
            </a:extLst>
          </p:cNvPr>
          <p:cNvSpPr>
            <a:spLocks noGrp="1"/>
          </p:cNvSpPr>
          <p:nvPr>
            <p:ph type="title"/>
          </p:nvPr>
        </p:nvSpPr>
        <p:spPr/>
        <p:txBody>
          <a:bodyPr>
            <a:normAutofit/>
          </a:bodyPr>
          <a:lstStyle/>
          <a:p>
            <a:r>
              <a:rPr lang="en-US" sz="2800" dirty="0"/>
              <a:t>Outcomes and Deliverables</a:t>
            </a:r>
          </a:p>
        </p:txBody>
      </p:sp>
    </p:spTree>
    <p:extLst>
      <p:ext uri="{BB962C8B-B14F-4D97-AF65-F5344CB8AC3E}">
        <p14:creationId xmlns:p14="http://schemas.microsoft.com/office/powerpoint/2010/main" val="22545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2D2E2DD-E526-4CD2-8227-7465D193ED2C}"/>
              </a:ext>
            </a:extLst>
          </p:cNvPr>
          <p:cNvSpPr txBox="1"/>
          <p:nvPr/>
        </p:nvSpPr>
        <p:spPr>
          <a:xfrm>
            <a:off x="454893" y="1259134"/>
            <a:ext cx="14079865" cy="4524315"/>
          </a:xfrm>
          <a:prstGeom prst="rect">
            <a:avLst/>
          </a:prstGeom>
          <a:noFill/>
        </p:spPr>
        <p:txBody>
          <a:bodyPr wrap="square" numCol="1" rtlCol="0">
            <a:spAutoFit/>
          </a:bodyPr>
          <a:lstStyle/>
          <a:p>
            <a:r>
              <a:rPr lang="en-US" sz="2400" b="1" dirty="0">
                <a:solidFill>
                  <a:srgbClr val="000000"/>
                </a:solidFill>
                <a:highlight>
                  <a:srgbClr val="BF9900"/>
                </a:highlight>
              </a:rPr>
              <a:t>Stream 2</a:t>
            </a:r>
          </a:p>
          <a:p>
            <a:endParaRPr lang="en-IN" sz="2400" b="1" dirty="0">
              <a:solidFill>
                <a:srgbClr val="000000"/>
              </a:solidFill>
              <a:highlight>
                <a:srgbClr val="BF9900"/>
              </a:highlight>
            </a:endParaRPr>
          </a:p>
          <a:p>
            <a:r>
              <a:rPr lang="en-US" sz="2400" b="1" dirty="0">
                <a:solidFill>
                  <a:srgbClr val="000000">
                    <a:lumMod val="95000"/>
                    <a:lumOff val="5000"/>
                  </a:srgbClr>
                </a:solidFill>
              </a:rPr>
              <a:t>1. Final Report</a:t>
            </a:r>
          </a:p>
          <a:p>
            <a:pPr marL="342900" indent="-342900">
              <a:buFont typeface="Arial" panose="020B0604020202020204" pitchFamily="34" charset="0"/>
              <a:buChar char="•"/>
            </a:pPr>
            <a:r>
              <a:rPr lang="en-US" sz="2400" dirty="0">
                <a:solidFill>
                  <a:srgbClr val="000000">
                    <a:lumMod val="95000"/>
                    <a:lumOff val="5000"/>
                  </a:srgbClr>
                </a:solidFill>
              </a:rPr>
              <a:t>Consolidated User Research Analysis </a:t>
            </a:r>
          </a:p>
          <a:p>
            <a:pPr marL="342900" indent="-342900">
              <a:buFont typeface="Arial" panose="020B0604020202020204" pitchFamily="34" charset="0"/>
              <a:buChar char="•"/>
            </a:pPr>
            <a:r>
              <a:rPr lang="en-US" sz="2400" dirty="0">
                <a:solidFill>
                  <a:srgbClr val="000000">
                    <a:lumMod val="95000"/>
                    <a:lumOff val="5000"/>
                  </a:srgbClr>
                </a:solidFill>
              </a:rPr>
              <a:t>Personas</a:t>
            </a:r>
          </a:p>
          <a:p>
            <a:pPr marL="342900" indent="-342900">
              <a:buFont typeface="Arial" panose="020B0604020202020204" pitchFamily="34" charset="0"/>
              <a:buChar char="•"/>
            </a:pPr>
            <a:r>
              <a:rPr lang="en-US" sz="2400" dirty="0">
                <a:solidFill>
                  <a:srgbClr val="000000">
                    <a:lumMod val="95000"/>
                    <a:lumOff val="5000"/>
                  </a:srgbClr>
                </a:solidFill>
              </a:rPr>
              <a:t>Existing and Desired Journey Maps </a:t>
            </a:r>
          </a:p>
          <a:p>
            <a:pPr marL="342900" indent="-342900">
              <a:buFont typeface="Arial" panose="020B0604020202020204" pitchFamily="34" charset="0"/>
              <a:buChar char="•"/>
            </a:pPr>
            <a:r>
              <a:rPr lang="en-US" sz="2400" dirty="0">
                <a:solidFill>
                  <a:srgbClr val="000000">
                    <a:lumMod val="95000"/>
                    <a:lumOff val="5000"/>
                  </a:srgbClr>
                </a:solidFill>
              </a:rPr>
              <a:t>Technical Assessment, Recommendations, and Strategy </a:t>
            </a:r>
          </a:p>
          <a:p>
            <a:pPr marL="342900" indent="-342900">
              <a:buFont typeface="Arial" panose="020B0604020202020204" pitchFamily="34" charset="0"/>
              <a:buChar char="•"/>
            </a:pPr>
            <a:r>
              <a:rPr lang="en-US" sz="2400" dirty="0">
                <a:solidFill>
                  <a:srgbClr val="000000">
                    <a:lumMod val="95000"/>
                    <a:lumOff val="5000"/>
                  </a:srgbClr>
                </a:solidFill>
              </a:rPr>
              <a:t>Optimized Contact Center Operations Recommendations with Roadmap</a:t>
            </a:r>
          </a:p>
          <a:p>
            <a:endParaRPr lang="en-US" sz="2400" b="1" dirty="0">
              <a:solidFill>
                <a:srgbClr val="000000">
                  <a:lumMod val="95000"/>
                  <a:lumOff val="5000"/>
                </a:srgbClr>
              </a:solidFill>
            </a:endParaRPr>
          </a:p>
          <a:p>
            <a:r>
              <a:rPr lang="en-US" sz="2400" b="1" dirty="0">
                <a:solidFill>
                  <a:srgbClr val="000000">
                    <a:lumMod val="95000"/>
                    <a:lumOff val="5000"/>
                  </a:srgbClr>
                </a:solidFill>
              </a:rPr>
              <a:t>2. Experience Design Prototype for User Testing with Contact Center Specialists</a:t>
            </a:r>
          </a:p>
          <a:p>
            <a:endParaRPr lang="en-US" sz="2400" b="1" dirty="0">
              <a:solidFill>
                <a:srgbClr val="000000">
                  <a:lumMod val="95000"/>
                  <a:lumOff val="5000"/>
                </a:srgbClr>
              </a:solidFill>
            </a:endParaRPr>
          </a:p>
          <a:p>
            <a:endParaRPr lang="en-US" sz="2400" dirty="0"/>
          </a:p>
        </p:txBody>
      </p:sp>
      <p:sp>
        <p:nvSpPr>
          <p:cNvPr id="2" name="Title 1">
            <a:extLst>
              <a:ext uri="{FF2B5EF4-FFF2-40B4-BE49-F238E27FC236}">
                <a16:creationId xmlns:a16="http://schemas.microsoft.com/office/drawing/2014/main" id="{9B7AE716-F7DE-F1C4-A567-AD70118350F4}"/>
              </a:ext>
            </a:extLst>
          </p:cNvPr>
          <p:cNvSpPr>
            <a:spLocks noGrp="1"/>
          </p:cNvSpPr>
          <p:nvPr>
            <p:ph type="title"/>
          </p:nvPr>
        </p:nvSpPr>
        <p:spPr/>
        <p:txBody>
          <a:bodyPr>
            <a:normAutofit/>
          </a:bodyPr>
          <a:lstStyle/>
          <a:p>
            <a:r>
              <a:rPr lang="en-US" sz="2800" dirty="0"/>
              <a:t>Outcomes and Deliverables</a:t>
            </a:r>
          </a:p>
        </p:txBody>
      </p:sp>
    </p:spTree>
    <p:extLst>
      <p:ext uri="{BB962C8B-B14F-4D97-AF65-F5344CB8AC3E}">
        <p14:creationId xmlns:p14="http://schemas.microsoft.com/office/powerpoint/2010/main" val="206637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355D0F-6983-529A-A8B1-2B85A0156C1D}"/>
              </a:ext>
            </a:extLst>
          </p:cNvPr>
          <p:cNvSpPr>
            <a:spLocks noGrp="1"/>
          </p:cNvSpPr>
          <p:nvPr>
            <p:ph type="title"/>
          </p:nvPr>
        </p:nvSpPr>
        <p:spPr/>
        <p:txBody>
          <a:bodyPr>
            <a:normAutofit/>
          </a:bodyPr>
          <a:lstStyle/>
          <a:p>
            <a:r>
              <a:rPr lang="en-US" sz="2800" dirty="0"/>
              <a:t>Dependencies on QBE  </a:t>
            </a:r>
          </a:p>
        </p:txBody>
      </p:sp>
      <p:sp>
        <p:nvSpPr>
          <p:cNvPr id="5" name="Rectangle 4">
            <a:extLst>
              <a:ext uri="{FF2B5EF4-FFF2-40B4-BE49-F238E27FC236}">
                <a16:creationId xmlns:a16="http://schemas.microsoft.com/office/drawing/2014/main" id="{7E0C294D-873B-9E4E-95C2-50BE96589F25}"/>
              </a:ext>
            </a:extLst>
          </p:cNvPr>
          <p:cNvSpPr/>
          <p:nvPr/>
        </p:nvSpPr>
        <p:spPr>
          <a:xfrm>
            <a:off x="418011" y="853497"/>
            <a:ext cx="9136766" cy="576988"/>
          </a:xfrm>
          <a:prstGeom prst="rect">
            <a:avLst/>
          </a:prstGeom>
          <a:solidFill>
            <a:srgbClr val="544306"/>
          </a:solidFill>
          <a:ln w="25400" cap="flat" cmpd="sng" algn="ctr">
            <a:noFill/>
            <a:prstDash val="solid"/>
          </a:ln>
          <a:effectLst>
            <a:outerShdw blurRad="50800" dist="38100" dir="2700000" algn="tl" rotWithShape="0">
              <a:prstClr val="black">
                <a:alpha val="40000"/>
              </a:prstClr>
            </a:outerShdw>
          </a:effectLst>
        </p:spPr>
        <p:txBody>
          <a:bodyPr lIns="250806" tIns="62603" rIns="125207" bIns="62603" rtlCol="0" anchor="ctr"/>
          <a:lstStyle/>
          <a:p>
            <a:pPr defTabSz="1310762" fontAlgn="base">
              <a:spcBef>
                <a:spcPct val="75000"/>
              </a:spcBef>
              <a:spcAft>
                <a:spcPct val="0"/>
              </a:spcAft>
              <a:buClr>
                <a:srgbClr val="FFBC1D"/>
              </a:buClr>
              <a:defRPr/>
            </a:pPr>
            <a:r>
              <a:rPr lang="en-GB" sz="2016" b="1" kern="0" dirty="0">
                <a:solidFill>
                  <a:srgbClr val="FFFFFF"/>
                </a:solidFill>
              </a:rPr>
              <a:t>Asks from QBE  team</a:t>
            </a:r>
          </a:p>
        </p:txBody>
      </p:sp>
      <p:sp>
        <p:nvSpPr>
          <p:cNvPr id="6" name="Espace réservé du contenu 3">
            <a:extLst>
              <a:ext uri="{FF2B5EF4-FFF2-40B4-BE49-F238E27FC236}">
                <a16:creationId xmlns:a16="http://schemas.microsoft.com/office/drawing/2014/main" id="{FC55BDDB-2F6C-3C42-98F2-87BD5E3A86B8}"/>
              </a:ext>
            </a:extLst>
          </p:cNvPr>
          <p:cNvSpPr txBox="1">
            <a:spLocks/>
          </p:cNvSpPr>
          <p:nvPr/>
        </p:nvSpPr>
        <p:spPr bwMode="auto">
          <a:xfrm>
            <a:off x="9689826" y="1430485"/>
            <a:ext cx="4743624" cy="6070695"/>
          </a:xfrm>
          <a:prstGeom prst="rect">
            <a:avLst/>
          </a:prstGeom>
          <a:solidFill>
            <a:srgbClr val="FFFFFF">
              <a:lumMod val="95000"/>
            </a:srgbClr>
          </a:solidFill>
          <a:ln w="9525">
            <a:noFill/>
            <a:miter lim="800000"/>
            <a:headEnd/>
            <a:tailEnd/>
          </a:ln>
          <a:effectLst>
            <a:outerShdw blurRad="50800" dist="38100" dir="2700000" algn="tl" rotWithShape="0">
              <a:prstClr val="black">
                <a:alpha val="40000"/>
              </a:prstClr>
            </a:outerShdw>
          </a:effectLst>
        </p:spPr>
        <p:txBody>
          <a:bodyPr vert="horz" wrap="square" lIns="98587" tIns="98587" rIns="98587" bIns="0" numCol="1" anchor="t" anchorCtr="0" compatLnSpc="1">
            <a:prstTxWarp prst="textNoShape">
              <a:avLst/>
            </a:prstTxWarp>
            <a:noAutofit/>
          </a:bodyPr>
          <a:lstStyle>
            <a:lvl1pPr marL="231775" indent="-231775" algn="l" defTabSz="912813" rtl="0" fontAlgn="base">
              <a:spcBef>
                <a:spcPct val="0"/>
              </a:spcBef>
              <a:spcAft>
                <a:spcPct val="0"/>
              </a:spcAft>
              <a:buClr>
                <a:srgbClr val="0098C7"/>
              </a:buClr>
              <a:buFont typeface="Wingdings" pitchFamily="2" charset="2"/>
              <a:buChar char="§"/>
              <a:defRPr sz="2000" kern="1200">
                <a:solidFill>
                  <a:srgbClr val="4E4641"/>
                </a:solidFill>
                <a:latin typeface="+mn-lt"/>
                <a:ea typeface="+mn-ea"/>
                <a:cs typeface="+mn-cs"/>
              </a:defRPr>
            </a:lvl1pPr>
            <a:lvl2pPr marL="463550" indent="-231775" algn="l" defTabSz="912813" rtl="0" fontAlgn="base">
              <a:spcBef>
                <a:spcPct val="0"/>
              </a:spcBef>
              <a:spcAft>
                <a:spcPct val="0"/>
              </a:spcAft>
              <a:buClr>
                <a:srgbClr val="AC2B37"/>
              </a:buClr>
              <a:buFont typeface="Wingdings" pitchFamily="2" charset="2"/>
              <a:buChar char="§"/>
              <a:defRPr sz="1600" kern="1200">
                <a:solidFill>
                  <a:srgbClr val="4E4641"/>
                </a:solidFill>
                <a:latin typeface="+mn-lt"/>
                <a:ea typeface="+mn-ea"/>
                <a:cs typeface="+mn-cs"/>
              </a:defRPr>
            </a:lvl2pPr>
            <a:lvl3pPr marL="682625" indent="-219075" algn="l" defTabSz="912813" rtl="0" fontAlgn="base">
              <a:spcBef>
                <a:spcPct val="0"/>
              </a:spcBef>
              <a:spcAft>
                <a:spcPct val="0"/>
              </a:spcAft>
              <a:buClr>
                <a:schemeClr val="accent2"/>
              </a:buClr>
              <a:buFont typeface="Arial" charset="0"/>
              <a:buChar char="•"/>
              <a:defRPr sz="1400" kern="1200">
                <a:solidFill>
                  <a:srgbClr val="4E4641"/>
                </a:solidFill>
                <a:latin typeface="+mn-lt"/>
                <a:ea typeface="+mn-ea"/>
                <a:cs typeface="+mn-cs"/>
              </a:defRPr>
            </a:lvl3pPr>
            <a:lvl4pPr marL="914400" indent="-231775" algn="l" defTabSz="912813" rtl="0" fontAlgn="base">
              <a:spcBef>
                <a:spcPct val="0"/>
              </a:spcBef>
              <a:spcAft>
                <a:spcPct val="0"/>
              </a:spcAft>
              <a:buClr>
                <a:schemeClr val="bg2"/>
              </a:buClr>
              <a:buFont typeface="Arial" charset="0"/>
              <a:buChar char="–"/>
              <a:defRPr sz="1200" kern="1200">
                <a:solidFill>
                  <a:srgbClr val="4E4641"/>
                </a:solidFill>
                <a:latin typeface="+mn-lt"/>
                <a:ea typeface="+mn-ea"/>
                <a:cs typeface="+mn-cs"/>
              </a:defRPr>
            </a:lvl4pPr>
            <a:lvl5pPr marL="1608138" indent="-192088" algn="l" defTabSz="912813" rtl="0" fontAlgn="base">
              <a:spcBef>
                <a:spcPct val="0"/>
              </a:spcBef>
              <a:spcAft>
                <a:spcPct val="0"/>
              </a:spcAft>
              <a:buClr>
                <a:srgbClr val="B1B1B1"/>
              </a:buClr>
              <a:buFont typeface="Arial" charset="0"/>
              <a:buChar char="–"/>
              <a:defRPr sz="1700" kern="1200">
                <a:solidFill>
                  <a:srgbClr val="494949"/>
                </a:solidFill>
                <a:latin typeface="+mn-lt"/>
                <a:ea typeface="+mn-ea"/>
                <a:cs typeface="+mn-cs"/>
              </a:defRPr>
            </a:lvl5pPr>
            <a:lvl6pPr marL="2514441"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3"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4"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54060" fontAlgn="auto">
              <a:spcBef>
                <a:spcPts val="0"/>
              </a:spcBef>
              <a:spcAft>
                <a:spcPts val="0"/>
              </a:spcAft>
              <a:buClrTx/>
              <a:buNone/>
              <a:defRPr/>
            </a:pPr>
            <a:r>
              <a:rPr lang="en-US" sz="1920" b="1" dirty="0">
                <a:solidFill>
                  <a:srgbClr val="000000"/>
                </a:solidFill>
                <a:ea typeface="ＭＳ Ｐゴシック" pitchFamily="34" charset="-128"/>
              </a:rPr>
              <a:t>Remote Design Thinking Workshop Day – </a:t>
            </a:r>
          </a:p>
          <a:p>
            <a:pPr marL="0" indent="0" defTabSz="1254060" fontAlgn="auto">
              <a:spcBef>
                <a:spcPts val="0"/>
              </a:spcBef>
              <a:spcAft>
                <a:spcPts val="0"/>
              </a:spcAft>
              <a:buClrTx/>
              <a:buNone/>
              <a:defRPr/>
            </a:pPr>
            <a:r>
              <a:rPr lang="en-US" sz="1920" dirty="0">
                <a:solidFill>
                  <a:srgbClr val="000000"/>
                </a:solidFill>
                <a:ea typeface="ＭＳ Ｐゴシック" pitchFamily="34" charset="-128"/>
              </a:rPr>
              <a:t>8-10 stakeholders </a:t>
            </a:r>
          </a:p>
          <a:p>
            <a:pPr marL="0" indent="0" defTabSz="1254060" fontAlgn="auto">
              <a:spcBef>
                <a:spcPts val="0"/>
              </a:spcBef>
              <a:spcAft>
                <a:spcPts val="0"/>
              </a:spcAft>
              <a:buClrTx/>
              <a:buNone/>
              <a:defRPr/>
            </a:pPr>
            <a:r>
              <a:rPr lang="en-US" sz="1920" dirty="0">
                <a:solidFill>
                  <a:srgbClr val="000000"/>
                </a:solidFill>
                <a:ea typeface="ＭＳ Ｐゴシック" pitchFamily="34" charset="-128"/>
              </a:rPr>
              <a:t>(</a:t>
            </a:r>
            <a:r>
              <a:rPr lang="en-US" sz="1920" b="1" dirty="0">
                <a:solidFill>
                  <a:srgbClr val="000000"/>
                </a:solidFill>
                <a:ea typeface="ＭＳ Ｐゴシック" pitchFamily="34" charset="-128"/>
              </a:rPr>
              <a:t>3-4 dedicated hours from each participant)</a:t>
            </a:r>
          </a:p>
          <a:p>
            <a:pPr marL="0" indent="0" defTabSz="1254060" fontAlgn="auto">
              <a:spcBef>
                <a:spcPts val="0"/>
              </a:spcBef>
              <a:spcAft>
                <a:spcPts val="0"/>
              </a:spcAft>
              <a:buClrTx/>
              <a:buNone/>
              <a:defRPr/>
            </a:pPr>
            <a:endParaRPr lang="en-US" sz="1920" b="1" dirty="0">
              <a:solidFill>
                <a:srgbClr val="000000"/>
              </a:solidFill>
              <a:ea typeface="ＭＳ Ｐゴシック" pitchFamily="34" charset="-128"/>
            </a:endParaRPr>
          </a:p>
          <a:p>
            <a:pPr marL="0" indent="0" defTabSz="1254060" fontAlgn="auto">
              <a:spcBef>
                <a:spcPts val="0"/>
              </a:spcBef>
              <a:spcAft>
                <a:spcPts val="0"/>
              </a:spcAft>
              <a:buClrTx/>
              <a:buNone/>
              <a:defRPr/>
            </a:pPr>
            <a:r>
              <a:rPr lang="en-US" sz="1920" b="1" dirty="0">
                <a:solidFill>
                  <a:srgbClr val="000000"/>
                </a:solidFill>
                <a:ea typeface="ＭＳ Ｐゴシック" pitchFamily="34" charset="-128"/>
              </a:rPr>
              <a:t>QBE  stakeholders for Download Center</a:t>
            </a:r>
          </a:p>
          <a:p>
            <a:pPr defTabSz="1254060" fontAlgn="auto">
              <a:spcBef>
                <a:spcPts val="0"/>
              </a:spcBef>
              <a:spcAft>
                <a:spcPts val="0"/>
              </a:spcAft>
              <a:buClrTx/>
              <a:defRPr/>
            </a:pPr>
            <a:r>
              <a:rPr lang="en-US" sz="1920" dirty="0">
                <a:solidFill>
                  <a:srgbClr val="000000"/>
                </a:solidFill>
                <a:ea typeface="ＭＳ Ｐゴシック" pitchFamily="34" charset="-128"/>
              </a:rPr>
              <a:t>Project Sponsors and Stakeholders</a:t>
            </a:r>
          </a:p>
          <a:p>
            <a:pPr defTabSz="1254060" fontAlgn="auto">
              <a:spcBef>
                <a:spcPts val="0"/>
              </a:spcBef>
              <a:spcAft>
                <a:spcPts val="0"/>
              </a:spcAft>
              <a:buClrTx/>
              <a:defRPr/>
            </a:pPr>
            <a:r>
              <a:rPr lang="en-US" sz="1920" dirty="0">
                <a:solidFill>
                  <a:srgbClr val="000000"/>
                </a:solidFill>
                <a:ea typeface="ＭＳ Ｐゴシック" pitchFamily="34" charset="-128"/>
              </a:rPr>
              <a:t>Technology Specialists</a:t>
            </a:r>
          </a:p>
          <a:p>
            <a:pPr defTabSz="1254060" fontAlgn="auto">
              <a:spcBef>
                <a:spcPts val="0"/>
              </a:spcBef>
              <a:spcAft>
                <a:spcPts val="0"/>
              </a:spcAft>
              <a:buClrTx/>
              <a:defRPr/>
            </a:pPr>
            <a:r>
              <a:rPr lang="en-US" sz="1920" dirty="0">
                <a:solidFill>
                  <a:srgbClr val="000000"/>
                </a:solidFill>
                <a:ea typeface="ＭＳ Ｐゴシック" pitchFamily="34" charset="-128"/>
              </a:rPr>
              <a:t>Line of Business Representation</a:t>
            </a:r>
          </a:p>
          <a:p>
            <a:pPr marL="0" indent="0" defTabSz="1254060" fontAlgn="auto">
              <a:spcBef>
                <a:spcPts val="0"/>
              </a:spcBef>
              <a:spcAft>
                <a:spcPts val="0"/>
              </a:spcAft>
              <a:buClrTx/>
              <a:buNone/>
              <a:defRPr/>
            </a:pPr>
            <a:endParaRPr lang="en-US" sz="1920" dirty="0">
              <a:solidFill>
                <a:srgbClr val="000000"/>
              </a:solidFill>
              <a:ea typeface="ＭＳ Ｐゴシック" pitchFamily="34" charset="-128"/>
            </a:endParaRPr>
          </a:p>
          <a:p>
            <a:pPr marL="0" indent="0" defTabSz="1254060">
              <a:buNone/>
              <a:defRPr/>
            </a:pPr>
            <a:r>
              <a:rPr lang="en-US" sz="1920" b="1" dirty="0">
                <a:solidFill>
                  <a:schemeClr val="tx1"/>
                </a:solidFill>
                <a:ea typeface="ＭＳ Ｐゴシック" pitchFamily="34" charset="-128"/>
              </a:rPr>
              <a:t>Mphasis Team Participation</a:t>
            </a:r>
          </a:p>
          <a:p>
            <a:pPr defTabSz="1254060" fontAlgn="auto">
              <a:spcBef>
                <a:spcPts val="0"/>
              </a:spcBef>
              <a:spcAft>
                <a:spcPts val="0"/>
              </a:spcAft>
              <a:buClrTx/>
              <a:defRPr/>
            </a:pPr>
            <a:r>
              <a:rPr lang="en-US" sz="1920" dirty="0">
                <a:solidFill>
                  <a:srgbClr val="000000"/>
                </a:solidFill>
                <a:ea typeface="ＭＳ Ｐゴシック" pitchFamily="34" charset="-128"/>
              </a:rPr>
              <a:t>Design Thinking Experts</a:t>
            </a:r>
          </a:p>
          <a:p>
            <a:pPr defTabSz="1254060" fontAlgn="auto">
              <a:spcBef>
                <a:spcPts val="0"/>
              </a:spcBef>
              <a:spcAft>
                <a:spcPts val="0"/>
              </a:spcAft>
              <a:buClrTx/>
              <a:defRPr/>
            </a:pPr>
            <a:r>
              <a:rPr lang="en-US" sz="1920" dirty="0">
                <a:solidFill>
                  <a:srgbClr val="000000"/>
                </a:solidFill>
                <a:ea typeface="ＭＳ Ｐゴシック" pitchFamily="34" charset="-128"/>
              </a:rPr>
              <a:t>Technology Experts</a:t>
            </a:r>
          </a:p>
          <a:p>
            <a:pPr defTabSz="1254060" fontAlgn="auto">
              <a:spcBef>
                <a:spcPts val="0"/>
              </a:spcBef>
              <a:spcAft>
                <a:spcPts val="0"/>
              </a:spcAft>
              <a:buClrTx/>
              <a:defRPr/>
            </a:pPr>
            <a:r>
              <a:rPr lang="en-US" sz="1920" dirty="0">
                <a:solidFill>
                  <a:srgbClr val="000000"/>
                </a:solidFill>
                <a:ea typeface="ＭＳ Ｐゴシック" pitchFamily="34" charset="-128"/>
              </a:rPr>
              <a:t>Visual Designer</a:t>
            </a:r>
          </a:p>
          <a:p>
            <a:pPr defTabSz="1254060" fontAlgn="auto">
              <a:spcBef>
                <a:spcPts val="0"/>
              </a:spcBef>
              <a:spcAft>
                <a:spcPts val="0"/>
              </a:spcAft>
              <a:buClrTx/>
              <a:defRPr/>
            </a:pPr>
            <a:r>
              <a:rPr lang="en-US" sz="1920" dirty="0">
                <a:solidFill>
                  <a:srgbClr val="000000"/>
                </a:solidFill>
                <a:ea typeface="ＭＳ Ｐゴシック" pitchFamily="34" charset="-128"/>
              </a:rPr>
              <a:t>Technology Architect </a:t>
            </a:r>
          </a:p>
          <a:p>
            <a:pPr defTabSz="1254060" fontAlgn="auto">
              <a:spcBef>
                <a:spcPts val="0"/>
              </a:spcBef>
              <a:spcAft>
                <a:spcPts val="0"/>
              </a:spcAft>
              <a:buClrTx/>
              <a:defRPr/>
            </a:pPr>
            <a:r>
              <a:rPr lang="en-US" sz="1920" dirty="0">
                <a:solidFill>
                  <a:srgbClr val="000000"/>
                </a:solidFill>
                <a:ea typeface="ＭＳ Ｐゴシック" pitchFamily="34" charset="-128"/>
              </a:rPr>
              <a:t>Contact Center Business Process Expert</a:t>
            </a:r>
          </a:p>
          <a:p>
            <a:pPr marL="235136" indent="-235136" defTabSz="1254060" fontAlgn="auto">
              <a:spcBef>
                <a:spcPts val="0"/>
              </a:spcBef>
              <a:spcAft>
                <a:spcPts val="0"/>
              </a:spcAft>
              <a:buClrTx/>
              <a:buFont typeface="Arial" panose="020B0604020202020204" pitchFamily="34" charset="0"/>
              <a:buChar char="•"/>
              <a:defRPr/>
            </a:pPr>
            <a:endParaRPr lang="en-US" sz="1920" dirty="0">
              <a:solidFill>
                <a:srgbClr val="000000"/>
              </a:solidFill>
              <a:ea typeface="ＭＳ Ｐゴシック" pitchFamily="34" charset="-128"/>
            </a:endParaRPr>
          </a:p>
        </p:txBody>
      </p:sp>
      <p:sp>
        <p:nvSpPr>
          <p:cNvPr id="7" name="Rectangle 6">
            <a:extLst>
              <a:ext uri="{FF2B5EF4-FFF2-40B4-BE49-F238E27FC236}">
                <a16:creationId xmlns:a16="http://schemas.microsoft.com/office/drawing/2014/main" id="{31A70EAF-4F34-794F-9F60-D84504883D24}"/>
              </a:ext>
            </a:extLst>
          </p:cNvPr>
          <p:cNvSpPr/>
          <p:nvPr/>
        </p:nvSpPr>
        <p:spPr>
          <a:xfrm>
            <a:off x="9689826" y="837247"/>
            <a:ext cx="4743626" cy="593238"/>
          </a:xfrm>
          <a:prstGeom prst="rect">
            <a:avLst/>
          </a:prstGeom>
          <a:solidFill>
            <a:srgbClr val="7F6600"/>
          </a:solidFill>
          <a:ln w="25400" cap="flat" cmpd="sng" algn="ctr">
            <a:noFill/>
            <a:prstDash val="solid"/>
          </a:ln>
          <a:effectLst>
            <a:outerShdw blurRad="50800" dist="38100" dir="2700000" algn="tl" rotWithShape="0">
              <a:prstClr val="black">
                <a:alpha val="40000"/>
              </a:prstClr>
            </a:outerShdw>
          </a:effectLst>
        </p:spPr>
        <p:txBody>
          <a:bodyPr lIns="250806" tIns="62603" rIns="125207" bIns="62603" rtlCol="0" anchor="ctr"/>
          <a:lstStyle/>
          <a:p>
            <a:pPr defTabSz="1310762" fontAlgn="base">
              <a:spcBef>
                <a:spcPct val="75000"/>
              </a:spcBef>
              <a:spcAft>
                <a:spcPct val="0"/>
              </a:spcAft>
              <a:buClr>
                <a:srgbClr val="FFBC1D"/>
              </a:buClr>
              <a:defRPr/>
            </a:pPr>
            <a:r>
              <a:rPr lang="en-GB" sz="2016" b="1" kern="0">
                <a:solidFill>
                  <a:srgbClr val="FFFFFF"/>
                </a:solidFill>
              </a:rPr>
              <a:t>Participation required for the Design Thinking workshop</a:t>
            </a:r>
          </a:p>
        </p:txBody>
      </p:sp>
      <p:sp>
        <p:nvSpPr>
          <p:cNvPr id="10" name="TextBox 9">
            <a:extLst>
              <a:ext uri="{FF2B5EF4-FFF2-40B4-BE49-F238E27FC236}">
                <a16:creationId xmlns:a16="http://schemas.microsoft.com/office/drawing/2014/main" id="{7DAB5D50-BEF8-5641-1929-1E6C7F186AB5}"/>
              </a:ext>
            </a:extLst>
          </p:cNvPr>
          <p:cNvSpPr txBox="1"/>
          <p:nvPr/>
        </p:nvSpPr>
        <p:spPr>
          <a:xfrm>
            <a:off x="441255" y="1430485"/>
            <a:ext cx="9113522" cy="6070695"/>
          </a:xfrm>
          <a:prstGeom prst="rect">
            <a:avLst/>
          </a:prstGeom>
          <a:solidFill>
            <a:srgbClr val="FFFFFF">
              <a:lumMod val="95000"/>
            </a:srgbClr>
          </a:solidFill>
          <a:ln w="9525">
            <a:noFill/>
            <a:miter lim="800000"/>
            <a:headEnd/>
            <a:tailEnd/>
          </a:ln>
          <a:effectLst>
            <a:outerShdw blurRad="50800" dist="38100" dir="2700000" algn="tl" rotWithShape="0">
              <a:prstClr val="black">
                <a:alpha val="40000"/>
              </a:prstClr>
            </a:outerShdw>
          </a:effectLst>
        </p:spPr>
        <p:txBody>
          <a:bodyPr vert="horz" wrap="square" lIns="98587" tIns="98587" rIns="98587" bIns="0" numCol="1" anchor="t" anchorCtr="0" compatLnSpc="1">
            <a:prstTxWarp prst="textNoShape">
              <a:avLst/>
            </a:prstTxWarp>
            <a:noAutofit/>
          </a:bodyPr>
          <a:lstStyle>
            <a:defPPr>
              <a:defRPr lang="en-US"/>
            </a:defPPr>
            <a:lvl1pPr indent="0" defTabSz="1254060" fontAlgn="auto">
              <a:spcBef>
                <a:spcPts val="0"/>
              </a:spcBef>
              <a:spcAft>
                <a:spcPts val="0"/>
              </a:spcAft>
              <a:buClrTx/>
              <a:buFont typeface="Wingdings" pitchFamily="2" charset="2"/>
              <a:buNone/>
              <a:defRPr sz="1920" b="1">
                <a:solidFill>
                  <a:srgbClr val="000000"/>
                </a:solidFill>
                <a:ea typeface="ＭＳ Ｐゴシック" pitchFamily="34" charset="-128"/>
              </a:defRPr>
            </a:lvl1pPr>
            <a:lvl2pPr marL="463550" indent="-231775" defTabSz="912813" fontAlgn="base">
              <a:spcBef>
                <a:spcPct val="0"/>
              </a:spcBef>
              <a:spcAft>
                <a:spcPct val="0"/>
              </a:spcAft>
              <a:buClr>
                <a:srgbClr val="AC2B37"/>
              </a:buClr>
              <a:buFont typeface="Wingdings" pitchFamily="2" charset="2"/>
              <a:buChar char="§"/>
              <a:defRPr sz="1600">
                <a:solidFill>
                  <a:srgbClr val="4E4641"/>
                </a:solidFill>
              </a:defRPr>
            </a:lvl2pPr>
            <a:lvl3pPr marL="682625" indent="-219075" defTabSz="912813" fontAlgn="base">
              <a:spcBef>
                <a:spcPct val="0"/>
              </a:spcBef>
              <a:spcAft>
                <a:spcPct val="0"/>
              </a:spcAft>
              <a:buClr>
                <a:schemeClr val="accent2"/>
              </a:buClr>
              <a:buFont typeface="Arial" charset="0"/>
              <a:buChar char="•"/>
              <a:defRPr sz="1400">
                <a:solidFill>
                  <a:srgbClr val="4E4641"/>
                </a:solidFill>
              </a:defRPr>
            </a:lvl3pPr>
            <a:lvl4pPr marL="914400" indent="-231775" defTabSz="912813" fontAlgn="base">
              <a:spcBef>
                <a:spcPct val="0"/>
              </a:spcBef>
              <a:spcAft>
                <a:spcPct val="0"/>
              </a:spcAft>
              <a:buClr>
                <a:schemeClr val="bg2"/>
              </a:buClr>
              <a:buFont typeface="Arial" charset="0"/>
              <a:buChar char="–"/>
              <a:defRPr sz="1200">
                <a:solidFill>
                  <a:srgbClr val="4E4641"/>
                </a:solidFill>
              </a:defRPr>
            </a:lvl4pPr>
            <a:lvl5pPr marL="1608138" indent="-192088" defTabSz="912813" fontAlgn="base">
              <a:spcBef>
                <a:spcPct val="0"/>
              </a:spcBef>
              <a:spcAft>
                <a:spcPct val="0"/>
              </a:spcAft>
              <a:buClr>
                <a:srgbClr val="B1B1B1"/>
              </a:buClr>
              <a:buFont typeface="Arial" charset="0"/>
              <a:buChar char="–"/>
              <a:defRPr sz="1700">
                <a:solidFill>
                  <a:srgbClr val="494949"/>
                </a:solidFill>
              </a:defRPr>
            </a:lvl5pPr>
            <a:lvl6pPr marL="2514441" indent="-228586" defTabSz="914342">
              <a:spcBef>
                <a:spcPct val="20000"/>
              </a:spcBef>
              <a:buFont typeface="Arial" pitchFamily="34" charset="0"/>
              <a:buChar char="•"/>
              <a:defRPr sz="2000"/>
            </a:lvl6pPr>
            <a:lvl7pPr marL="2971612" indent="-228586" defTabSz="914342">
              <a:spcBef>
                <a:spcPct val="20000"/>
              </a:spcBef>
              <a:buFont typeface="Arial" pitchFamily="34" charset="0"/>
              <a:buChar char="•"/>
              <a:defRPr sz="2000"/>
            </a:lvl7pPr>
            <a:lvl8pPr marL="3428783" indent="-228586" defTabSz="914342">
              <a:spcBef>
                <a:spcPct val="20000"/>
              </a:spcBef>
              <a:buFont typeface="Arial" pitchFamily="34" charset="0"/>
              <a:buChar char="•"/>
              <a:defRPr sz="2000"/>
            </a:lvl8pPr>
            <a:lvl9pPr marL="3885954" indent="-228586" defTabSz="914342">
              <a:spcBef>
                <a:spcPct val="20000"/>
              </a:spcBef>
              <a:buFont typeface="Arial" pitchFamily="34" charset="0"/>
              <a:buChar char="•"/>
              <a:defRPr sz="2000"/>
            </a:lvl9pPr>
          </a:lstStyle>
          <a:p>
            <a:r>
              <a:rPr lang="en-US" sz="1800" dirty="0"/>
              <a:t>Dependencies from QBE  stakeholders</a:t>
            </a:r>
          </a:p>
          <a:p>
            <a:pPr marL="342900" indent="-342900">
              <a:buFont typeface="Arial" panose="020B0604020202020204" pitchFamily="34" charset="0"/>
              <a:buChar char="•"/>
            </a:pPr>
            <a:r>
              <a:rPr lang="en-US" sz="1800" b="0" dirty="0"/>
              <a:t>Availability of Function (e.g. L&amp;D) Manager, SMEs</a:t>
            </a:r>
          </a:p>
          <a:p>
            <a:pPr marL="342900" indent="-342900">
              <a:buFont typeface="Arial" panose="020B0604020202020204" pitchFamily="34" charset="0"/>
              <a:buChar char="•"/>
            </a:pPr>
            <a:r>
              <a:rPr lang="en-US" sz="1800" b="0" dirty="0"/>
              <a:t>Current process documents, SOPs and process manuals (ideally before the blueprint)</a:t>
            </a:r>
          </a:p>
          <a:p>
            <a:pPr marL="342900" indent="-342900">
              <a:buFont typeface="Arial" panose="020B0604020202020204" pitchFamily="34" charset="0"/>
              <a:buChar char="•"/>
            </a:pPr>
            <a:r>
              <a:rPr lang="en-US" sz="1800" b="0" dirty="0"/>
              <a:t>Volumetric information including 12 months productivity, quality performance, if available</a:t>
            </a:r>
          </a:p>
          <a:p>
            <a:pPr marL="342900" indent="-342900">
              <a:buFont typeface="Arial" panose="020B0604020202020204" pitchFamily="34" charset="0"/>
              <a:buChar char="•"/>
            </a:pPr>
            <a:r>
              <a:rPr lang="en-US" sz="1800" b="0" dirty="0"/>
              <a:t>Opportunity for Mphasis consultants to listen to live calls / operations (SME / agents time – about 30 to 45 mins per call / process)</a:t>
            </a:r>
          </a:p>
          <a:p>
            <a:pPr marL="342900" indent="-342900">
              <a:buFont typeface="Arial" panose="020B0604020202020204" pitchFamily="34" charset="0"/>
              <a:buChar char="•"/>
            </a:pPr>
            <a:r>
              <a:rPr lang="en-US" sz="1800" b="0" dirty="0"/>
              <a:t>Provide systems architecture and insights on proposed changes</a:t>
            </a:r>
          </a:p>
          <a:p>
            <a:r>
              <a:rPr lang="en-US" sz="1800" dirty="0"/>
              <a:t>Preparation for the Design Thinking Workshop - Access to different participants:</a:t>
            </a:r>
          </a:p>
          <a:p>
            <a:pPr marL="342900" indent="-342900">
              <a:buFont typeface="Arial" panose="020B0604020202020204" pitchFamily="34" charset="0"/>
              <a:buChar char="•"/>
            </a:pPr>
            <a:r>
              <a:rPr lang="en-US" sz="1800" b="0" dirty="0"/>
              <a:t>QBE  project sponsors for one-on-one interviews to understand vision and business goals for the Contact Center (max 3-4 stakeholders, 45-60 mins each)</a:t>
            </a:r>
          </a:p>
          <a:p>
            <a:pPr marL="342900" indent="-342900">
              <a:buFont typeface="Arial" panose="020B0604020202020204" pitchFamily="34" charset="0"/>
              <a:buChar char="•"/>
            </a:pPr>
            <a:r>
              <a:rPr lang="en-US" sz="1800" b="0" dirty="0"/>
              <a:t>QBE  cross-functional specialists to understand existing technology landscape and existing documentation, with walk-throughs as necessary</a:t>
            </a:r>
          </a:p>
          <a:p>
            <a:pPr marL="342900" indent="-342900">
              <a:buFont typeface="Arial" panose="020B0604020202020204" pitchFamily="34" charset="0"/>
              <a:buChar char="•"/>
            </a:pPr>
            <a:r>
              <a:rPr lang="en-US" sz="1800" b="0" dirty="0"/>
              <a:t>QBE  Line of Business stakeholders and Customer Center staff for one-on-one interviews (max 5-6 stakeholders, 45-60 mins each)</a:t>
            </a:r>
          </a:p>
          <a:p>
            <a:r>
              <a:rPr lang="en-US" sz="1800" dirty="0"/>
              <a:t>Post Workshop </a:t>
            </a:r>
          </a:p>
          <a:p>
            <a:pPr marL="342900" indent="-342900">
              <a:buFont typeface="Arial" panose="020B0604020202020204" pitchFamily="34" charset="0"/>
              <a:buChar char="•"/>
            </a:pPr>
            <a:r>
              <a:rPr lang="en-US" sz="1800" b="0" dirty="0"/>
              <a:t>1-2 sessions with QBE  stakeholders for clickable prototype design, report reviews, feedback and finalization </a:t>
            </a:r>
          </a:p>
          <a:p>
            <a:pPr marL="342900" indent="-342900">
              <a:buFont typeface="Arial" panose="020B0604020202020204" pitchFamily="34" charset="0"/>
              <a:buChar char="•"/>
            </a:pPr>
            <a:r>
              <a:rPr lang="en-US" sz="1800" b="0" dirty="0"/>
              <a:t>Access to QBE  customers in US and France for one-on-one testing of the clickable prototype of the new experience (max 18-20 customers, 45-60 mins each)</a:t>
            </a:r>
          </a:p>
        </p:txBody>
      </p:sp>
    </p:spTree>
    <p:extLst>
      <p:ext uri="{BB962C8B-B14F-4D97-AF65-F5344CB8AC3E}">
        <p14:creationId xmlns:p14="http://schemas.microsoft.com/office/powerpoint/2010/main" val="422162684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91572B-C9EC-C244-6B06-543346DF480C}"/>
              </a:ext>
            </a:extLst>
          </p:cNvPr>
          <p:cNvSpPr>
            <a:spLocks noGrp="1"/>
          </p:cNvSpPr>
          <p:nvPr>
            <p:ph type="title"/>
          </p:nvPr>
        </p:nvSpPr>
        <p:spPr/>
        <p:txBody>
          <a:bodyPr>
            <a:normAutofit/>
          </a:bodyPr>
          <a:lstStyle/>
          <a:p>
            <a:r>
              <a:rPr lang="en-US" sz="2800" dirty="0"/>
              <a:t>Different Stakeholder groups time requested across the 6 weeks</a:t>
            </a:r>
          </a:p>
        </p:txBody>
      </p:sp>
      <p:graphicFrame>
        <p:nvGraphicFramePr>
          <p:cNvPr id="6" name="Table 5"/>
          <p:cNvGraphicFramePr>
            <a:graphicFrameLocks noGrp="1"/>
          </p:cNvGraphicFramePr>
          <p:nvPr>
            <p:extLst>
              <p:ext uri="{D42A27DB-BD31-4B8C-83A1-F6EECF244321}">
                <p14:modId xmlns:p14="http://schemas.microsoft.com/office/powerpoint/2010/main" val="791462018"/>
              </p:ext>
            </p:extLst>
          </p:nvPr>
        </p:nvGraphicFramePr>
        <p:xfrm>
          <a:off x="525206" y="1212120"/>
          <a:ext cx="13510877" cy="5527936"/>
        </p:xfrm>
        <a:graphic>
          <a:graphicData uri="http://schemas.openxmlformats.org/drawingml/2006/table">
            <a:tbl>
              <a:tblPr firstRow="1" bandRow="1">
                <a:tableStyleId>{5C22544A-7EE6-4342-B048-85BDC9FD1C3A}</a:tableStyleId>
              </a:tblPr>
              <a:tblGrid>
                <a:gridCol w="2992033">
                  <a:extLst>
                    <a:ext uri="{9D8B030D-6E8A-4147-A177-3AD203B41FA5}">
                      <a16:colId xmlns:a16="http://schemas.microsoft.com/office/drawing/2014/main" val="20000"/>
                    </a:ext>
                  </a:extLst>
                </a:gridCol>
                <a:gridCol w="1519388">
                  <a:extLst>
                    <a:ext uri="{9D8B030D-6E8A-4147-A177-3AD203B41FA5}">
                      <a16:colId xmlns:a16="http://schemas.microsoft.com/office/drawing/2014/main" val="20001"/>
                    </a:ext>
                  </a:extLst>
                </a:gridCol>
                <a:gridCol w="1916768">
                  <a:extLst>
                    <a:ext uri="{9D8B030D-6E8A-4147-A177-3AD203B41FA5}">
                      <a16:colId xmlns:a16="http://schemas.microsoft.com/office/drawing/2014/main" val="20002"/>
                    </a:ext>
                  </a:extLst>
                </a:gridCol>
                <a:gridCol w="1706390">
                  <a:extLst>
                    <a:ext uri="{9D8B030D-6E8A-4147-A177-3AD203B41FA5}">
                      <a16:colId xmlns:a16="http://schemas.microsoft.com/office/drawing/2014/main" val="20003"/>
                    </a:ext>
                  </a:extLst>
                </a:gridCol>
                <a:gridCol w="2150520">
                  <a:extLst>
                    <a:ext uri="{9D8B030D-6E8A-4147-A177-3AD203B41FA5}">
                      <a16:colId xmlns:a16="http://schemas.microsoft.com/office/drawing/2014/main" val="20004"/>
                    </a:ext>
                  </a:extLst>
                </a:gridCol>
                <a:gridCol w="1636264">
                  <a:extLst>
                    <a:ext uri="{9D8B030D-6E8A-4147-A177-3AD203B41FA5}">
                      <a16:colId xmlns:a16="http://schemas.microsoft.com/office/drawing/2014/main" val="20005"/>
                    </a:ext>
                  </a:extLst>
                </a:gridCol>
                <a:gridCol w="1589514">
                  <a:extLst>
                    <a:ext uri="{9D8B030D-6E8A-4147-A177-3AD203B41FA5}">
                      <a16:colId xmlns:a16="http://schemas.microsoft.com/office/drawing/2014/main" val="20006"/>
                    </a:ext>
                  </a:extLst>
                </a:gridCol>
              </a:tblGrid>
              <a:tr h="819880">
                <a:tc>
                  <a:txBody>
                    <a:bodyPr/>
                    <a:lstStyle/>
                    <a:p>
                      <a:pPr algn="ctr"/>
                      <a:r>
                        <a:rPr lang="en-US" sz="1700" dirty="0"/>
                        <a:t>Stakeholder</a:t>
                      </a:r>
                      <a:r>
                        <a:rPr lang="en-US" sz="1700" baseline="0" dirty="0"/>
                        <a:t> groups</a:t>
                      </a:r>
                      <a:endParaRPr lang="en-US" sz="1700" dirty="0">
                        <a:latin typeface="+mn-lt"/>
                      </a:endParaRPr>
                    </a:p>
                  </a:txBody>
                  <a:tcPr marL="109728" marR="109728" marT="54864" marB="54864" anchor="ctr">
                    <a:solidFill>
                      <a:schemeClr val="accent3">
                        <a:lumMod val="50000"/>
                      </a:schemeClr>
                    </a:solidFill>
                  </a:tcPr>
                </a:tc>
                <a:tc>
                  <a:txBody>
                    <a:bodyPr/>
                    <a:lstStyle/>
                    <a:p>
                      <a:pPr algn="ctr"/>
                      <a:r>
                        <a:rPr lang="en-US" sz="1700" dirty="0"/>
                        <a:t>Week 1</a:t>
                      </a:r>
                    </a:p>
                  </a:txBody>
                  <a:tcPr marL="109728" marR="109728" marT="54864" marB="54864" anchor="ctr">
                    <a:solidFill>
                      <a:schemeClr val="accent3">
                        <a:lumMod val="50000"/>
                      </a:schemeClr>
                    </a:solidFill>
                  </a:tcPr>
                </a:tc>
                <a:tc>
                  <a:txBody>
                    <a:bodyPr/>
                    <a:lstStyle/>
                    <a:p>
                      <a:pPr marL="0" marR="0" indent="0" algn="ctr" defTabSz="1214712" rtl="0" eaLnBrk="1" fontAlgn="auto" latinLnBrk="0" hangingPunct="1">
                        <a:lnSpc>
                          <a:spcPct val="100000"/>
                        </a:lnSpc>
                        <a:spcBef>
                          <a:spcPts val="0"/>
                        </a:spcBef>
                        <a:spcAft>
                          <a:spcPts val="0"/>
                        </a:spcAft>
                        <a:buClrTx/>
                        <a:buSzTx/>
                        <a:buFontTx/>
                        <a:buNone/>
                        <a:tabLst/>
                        <a:defRPr/>
                      </a:pPr>
                      <a:r>
                        <a:rPr lang="en-US" sz="1700" dirty="0"/>
                        <a:t>Week 2</a:t>
                      </a:r>
                    </a:p>
                  </a:txBody>
                  <a:tcPr marL="109728" marR="109728" marT="54864" marB="54864" anchor="ctr">
                    <a:solidFill>
                      <a:schemeClr val="accent3">
                        <a:lumMod val="50000"/>
                      </a:schemeClr>
                    </a:solidFill>
                  </a:tcPr>
                </a:tc>
                <a:tc>
                  <a:txBody>
                    <a:bodyPr/>
                    <a:lstStyle/>
                    <a:p>
                      <a:pPr marL="0" marR="0" indent="0" algn="ctr" defTabSz="1214712" rtl="0" eaLnBrk="1" fontAlgn="auto" latinLnBrk="0" hangingPunct="1">
                        <a:lnSpc>
                          <a:spcPct val="100000"/>
                        </a:lnSpc>
                        <a:spcBef>
                          <a:spcPts val="0"/>
                        </a:spcBef>
                        <a:spcAft>
                          <a:spcPts val="0"/>
                        </a:spcAft>
                        <a:buClrTx/>
                        <a:buSzTx/>
                        <a:buFontTx/>
                        <a:buNone/>
                        <a:tabLst/>
                        <a:defRPr/>
                      </a:pPr>
                      <a:r>
                        <a:rPr lang="en-US" sz="1700" dirty="0"/>
                        <a:t>Week 3</a:t>
                      </a:r>
                    </a:p>
                  </a:txBody>
                  <a:tcPr marL="109728" marR="109728" marT="54864" marB="54864" anchor="ctr">
                    <a:solidFill>
                      <a:schemeClr val="accent3">
                        <a:lumMod val="50000"/>
                      </a:schemeClr>
                    </a:solidFill>
                  </a:tcPr>
                </a:tc>
                <a:tc>
                  <a:txBody>
                    <a:bodyPr/>
                    <a:lstStyle/>
                    <a:p>
                      <a:pPr marL="0" marR="0" indent="0" algn="ctr" defTabSz="1214712" rtl="0" eaLnBrk="1" fontAlgn="auto" latinLnBrk="0" hangingPunct="1">
                        <a:lnSpc>
                          <a:spcPct val="100000"/>
                        </a:lnSpc>
                        <a:spcBef>
                          <a:spcPts val="0"/>
                        </a:spcBef>
                        <a:spcAft>
                          <a:spcPts val="0"/>
                        </a:spcAft>
                        <a:buClrTx/>
                        <a:buSzTx/>
                        <a:buFontTx/>
                        <a:buNone/>
                        <a:tabLst/>
                        <a:defRPr/>
                      </a:pPr>
                      <a:r>
                        <a:rPr lang="en-US" sz="1700" dirty="0"/>
                        <a:t>Week 4</a:t>
                      </a:r>
                    </a:p>
                    <a:p>
                      <a:pPr marL="0" marR="0" indent="0" algn="ctr" defTabSz="1214712" rtl="0" eaLnBrk="1" fontAlgn="auto" latinLnBrk="0" hangingPunct="1">
                        <a:lnSpc>
                          <a:spcPct val="100000"/>
                        </a:lnSpc>
                        <a:spcBef>
                          <a:spcPts val="0"/>
                        </a:spcBef>
                        <a:spcAft>
                          <a:spcPts val="0"/>
                        </a:spcAft>
                        <a:buClrTx/>
                        <a:buSzTx/>
                        <a:buFontTx/>
                        <a:buNone/>
                        <a:tabLst/>
                        <a:defRPr/>
                      </a:pPr>
                      <a:r>
                        <a:rPr lang="en-US" sz="1700" dirty="0"/>
                        <a:t>(4-6 hours for Design Thinking Workshop)</a:t>
                      </a:r>
                    </a:p>
                  </a:txBody>
                  <a:tcPr marL="109728" marR="109728" marT="54864" marB="54864" anchor="ctr">
                    <a:solidFill>
                      <a:schemeClr val="accent3">
                        <a:lumMod val="50000"/>
                      </a:schemeClr>
                    </a:solidFill>
                  </a:tcPr>
                </a:tc>
                <a:tc>
                  <a:txBody>
                    <a:bodyPr/>
                    <a:lstStyle/>
                    <a:p>
                      <a:pPr marL="0" marR="0" indent="0" algn="ctr" defTabSz="1214712" rtl="0" eaLnBrk="1" fontAlgn="auto" latinLnBrk="0" hangingPunct="1">
                        <a:lnSpc>
                          <a:spcPct val="100000"/>
                        </a:lnSpc>
                        <a:spcBef>
                          <a:spcPts val="0"/>
                        </a:spcBef>
                        <a:spcAft>
                          <a:spcPts val="0"/>
                        </a:spcAft>
                        <a:buClrTx/>
                        <a:buSzTx/>
                        <a:buFontTx/>
                        <a:buNone/>
                        <a:tabLst/>
                        <a:defRPr/>
                      </a:pPr>
                      <a:r>
                        <a:rPr lang="en-US" sz="1700" dirty="0"/>
                        <a:t>Week 5</a:t>
                      </a:r>
                    </a:p>
                  </a:txBody>
                  <a:tcPr marL="109728" marR="109728" marT="54864" marB="54864" anchor="ctr">
                    <a:solidFill>
                      <a:schemeClr val="accent3">
                        <a:lumMod val="50000"/>
                      </a:schemeClr>
                    </a:solidFill>
                  </a:tcPr>
                </a:tc>
                <a:tc>
                  <a:txBody>
                    <a:bodyPr/>
                    <a:lstStyle/>
                    <a:p>
                      <a:pPr marL="0" marR="0" indent="0" algn="ctr" defTabSz="1214712" rtl="0" eaLnBrk="1" fontAlgn="auto" latinLnBrk="0" hangingPunct="1">
                        <a:lnSpc>
                          <a:spcPct val="100000"/>
                        </a:lnSpc>
                        <a:spcBef>
                          <a:spcPts val="0"/>
                        </a:spcBef>
                        <a:spcAft>
                          <a:spcPts val="0"/>
                        </a:spcAft>
                        <a:buClrTx/>
                        <a:buSzTx/>
                        <a:buFontTx/>
                        <a:buNone/>
                        <a:tabLst/>
                        <a:defRPr/>
                      </a:pPr>
                      <a:r>
                        <a:rPr lang="en-US" sz="1700" dirty="0"/>
                        <a:t>Week 6</a:t>
                      </a:r>
                    </a:p>
                  </a:txBody>
                  <a:tcPr marL="109728" marR="109728" marT="54864" marB="54864" anchor="ctr">
                    <a:solidFill>
                      <a:schemeClr val="accent3">
                        <a:lumMod val="50000"/>
                      </a:schemeClr>
                    </a:solidFill>
                  </a:tcPr>
                </a:tc>
                <a:extLst>
                  <a:ext uri="{0D108BD9-81ED-4DB2-BD59-A6C34878D82A}">
                    <a16:rowId xmlns:a16="http://schemas.microsoft.com/office/drawing/2014/main" val="10000"/>
                  </a:ext>
                </a:extLst>
              </a:tr>
              <a:tr h="1133856">
                <a:tc>
                  <a:txBody>
                    <a:bodyPr/>
                    <a:lstStyle/>
                    <a:p>
                      <a:pPr marL="0" marR="0" indent="0" algn="l" defTabSz="1214712" rtl="0" eaLnBrk="1" fontAlgn="auto" latinLnBrk="0" hangingPunct="1">
                        <a:lnSpc>
                          <a:spcPct val="100000"/>
                        </a:lnSpc>
                        <a:spcBef>
                          <a:spcPts val="0"/>
                        </a:spcBef>
                        <a:spcAft>
                          <a:spcPts val="0"/>
                        </a:spcAft>
                        <a:buClrTx/>
                        <a:buSzTx/>
                        <a:buFontTx/>
                        <a:buNone/>
                        <a:tabLst/>
                        <a:defRPr/>
                      </a:pPr>
                      <a:r>
                        <a:rPr lang="en-US" sz="1700" dirty="0"/>
                        <a:t>QBE  Program Sponsors</a:t>
                      </a:r>
                      <a:endParaRPr lang="en-US" sz="1700" b="1" dirty="0">
                        <a:solidFill>
                          <a:srgbClr val="000000"/>
                        </a:solidFill>
                        <a:latin typeface="Corbel"/>
                        <a:ea typeface="Apple Chancery" charset="0"/>
                        <a:cs typeface="Corbel"/>
                      </a:endParaRPr>
                    </a:p>
                  </a:txBody>
                  <a:tcPr marL="109728" marR="109728" marT="54864" marB="54864" anchor="ctr">
                    <a:solidFill>
                      <a:srgbClr val="F8F0C2"/>
                    </a:solidFill>
                  </a:tcPr>
                </a:tc>
                <a:tc>
                  <a:txBody>
                    <a:bodyPr/>
                    <a:lstStyle/>
                    <a:p>
                      <a:pPr algn="ctr"/>
                      <a:r>
                        <a:rPr lang="en-US" sz="1700" b="1" dirty="0"/>
                        <a:t>1</a:t>
                      </a:r>
                    </a:p>
                  </a:txBody>
                  <a:tcPr marL="109728" marR="109728" marT="54864" marB="54864" anchor="ctr"/>
                </a:tc>
                <a:tc>
                  <a:txBody>
                    <a:bodyPr/>
                    <a:lstStyle/>
                    <a:p>
                      <a:pPr algn="ctr"/>
                      <a:r>
                        <a:rPr lang="en-US" sz="1700" b="1" dirty="0"/>
                        <a:t>3-4 hours</a:t>
                      </a:r>
                    </a:p>
                    <a:p>
                      <a:pPr algn="ctr"/>
                      <a:r>
                        <a:rPr lang="en-US" sz="1700" dirty="0"/>
                        <a:t>Program Sponsor Interviews, </a:t>
                      </a:r>
                      <a:r>
                        <a:rPr lang="en-US" sz="1700" i="1" dirty="0"/>
                        <a:t>45 minutes each</a:t>
                      </a:r>
                    </a:p>
                  </a:txBody>
                  <a:tcPr marL="109728" marR="109728" marT="54864" marB="54864" anchor="ctr"/>
                </a:tc>
                <a:tc>
                  <a:txBody>
                    <a:bodyPr/>
                    <a:lstStyle/>
                    <a:p>
                      <a:pPr algn="ctr"/>
                      <a:r>
                        <a:rPr lang="en-US" sz="1700" dirty="0"/>
                        <a:t>0</a:t>
                      </a:r>
                    </a:p>
                  </a:txBody>
                  <a:tcPr marL="109728" marR="109728" marT="54864" marB="54864" anchor="ctr"/>
                </a:tc>
                <a:tc>
                  <a:txBody>
                    <a:bodyPr/>
                    <a:lstStyle/>
                    <a:p>
                      <a:pPr algn="ctr"/>
                      <a:r>
                        <a:rPr lang="en-US" sz="1700" b="1" dirty="0"/>
                        <a:t>4-6 hours / person</a:t>
                      </a:r>
                    </a:p>
                  </a:txBody>
                  <a:tcPr marL="109728" marR="109728" marT="54864" marB="54864" anchor="ctr"/>
                </a:tc>
                <a:tc>
                  <a:txBody>
                    <a:bodyPr/>
                    <a:lstStyle/>
                    <a:p>
                      <a:pPr algn="ctr"/>
                      <a:r>
                        <a:rPr lang="en-US" sz="1700" b="1" dirty="0"/>
                        <a:t>2-4 hours</a:t>
                      </a:r>
                    </a:p>
                    <a:p>
                      <a:pPr algn="ctr"/>
                      <a:r>
                        <a:rPr lang="en-US" sz="1700" dirty="0"/>
                        <a:t>Review</a:t>
                      </a:r>
                      <a:r>
                        <a:rPr lang="en-US" sz="1700" baseline="0" dirty="0"/>
                        <a:t> sessions for clickable prototype</a:t>
                      </a:r>
                      <a:endParaRPr lang="en-US" sz="1700" dirty="0"/>
                    </a:p>
                  </a:txBody>
                  <a:tcPr marL="109728" marR="109728" marT="54864" marB="54864" anchor="ctr"/>
                </a:tc>
                <a:tc>
                  <a:txBody>
                    <a:bodyPr/>
                    <a:lstStyle/>
                    <a:p>
                      <a:pPr algn="ctr"/>
                      <a:r>
                        <a:rPr lang="en-US" sz="1700" b="1" dirty="0"/>
                        <a:t>1-2 hours</a:t>
                      </a:r>
                    </a:p>
                    <a:p>
                      <a:pPr algn="ctr"/>
                      <a:r>
                        <a:rPr lang="en-US" sz="1700" dirty="0"/>
                        <a:t>Presentation Read out</a:t>
                      </a:r>
                    </a:p>
                  </a:txBody>
                  <a:tcPr marL="109728" marR="109728" marT="54864" marB="54864" anchor="ctr"/>
                </a:tc>
                <a:extLst>
                  <a:ext uri="{0D108BD9-81ED-4DB2-BD59-A6C34878D82A}">
                    <a16:rowId xmlns:a16="http://schemas.microsoft.com/office/drawing/2014/main" val="10001"/>
                  </a:ext>
                </a:extLst>
              </a:tr>
              <a:tr h="1389888">
                <a:tc>
                  <a:txBody>
                    <a:bodyPr/>
                    <a:lstStyle/>
                    <a:p>
                      <a:pPr algn="l"/>
                      <a:r>
                        <a:rPr lang="en-US" altLang="en-US" sz="1700" dirty="0">
                          <a:ln w="3175" cmpd="sng">
                            <a:noFill/>
                          </a:ln>
                          <a:solidFill>
                            <a:srgbClr val="000000"/>
                          </a:solidFill>
                          <a:latin typeface="+mn-lt"/>
                          <a:cs typeface="Corbel"/>
                        </a:rPr>
                        <a:t>QBE  Operations Manager and</a:t>
                      </a:r>
                      <a:r>
                        <a:rPr lang="en-US" altLang="en-US" sz="1700" baseline="0" dirty="0">
                          <a:ln w="3175" cmpd="sng">
                            <a:noFill/>
                          </a:ln>
                          <a:solidFill>
                            <a:srgbClr val="000000"/>
                          </a:solidFill>
                          <a:latin typeface="+mn-lt"/>
                          <a:cs typeface="Corbel"/>
                        </a:rPr>
                        <a:t> Technology Lead</a:t>
                      </a:r>
                      <a:endParaRPr lang="en-US" altLang="en-US" sz="1700" dirty="0">
                        <a:ln w="3175" cmpd="sng">
                          <a:noFill/>
                        </a:ln>
                        <a:solidFill>
                          <a:srgbClr val="000000"/>
                        </a:solidFill>
                        <a:latin typeface="+mn-lt"/>
                        <a:cs typeface="Corbel"/>
                      </a:endParaRPr>
                    </a:p>
                  </a:txBody>
                  <a:tcPr marL="109728" marR="109728" marT="54864" marB="54864" anchor="ctr">
                    <a:solidFill>
                      <a:srgbClr val="F8F0C2"/>
                    </a:solidFill>
                  </a:tcPr>
                </a:tc>
                <a:tc>
                  <a:txBody>
                    <a:bodyPr/>
                    <a:lstStyle/>
                    <a:p>
                      <a:pPr algn="ctr"/>
                      <a:r>
                        <a:rPr lang="en-US" sz="1700" b="1" dirty="0"/>
                        <a:t>4-8 </a:t>
                      </a:r>
                    </a:p>
                    <a:p>
                      <a:pPr algn="ctr"/>
                      <a:r>
                        <a:rPr lang="en-US" sz="1700" dirty="0"/>
                        <a:t>for overall planning, access, + walkthrough</a:t>
                      </a:r>
                    </a:p>
                  </a:txBody>
                  <a:tcPr marL="109728" marR="109728" marT="54864" marB="54864" anchor="ctr"/>
                </a:tc>
                <a:tc>
                  <a:txBody>
                    <a:bodyPr/>
                    <a:lstStyle/>
                    <a:p>
                      <a:pPr algn="ctr"/>
                      <a:r>
                        <a:rPr lang="en-US" sz="1700" b="1" dirty="0"/>
                        <a:t>2-3 hours</a:t>
                      </a:r>
                    </a:p>
                    <a:p>
                      <a:pPr algn="ctr"/>
                      <a:r>
                        <a:rPr lang="en-US" sz="1700" dirty="0"/>
                        <a:t>Interviews+ walkthrough + group session</a:t>
                      </a:r>
                    </a:p>
                  </a:txBody>
                  <a:tcPr marL="109728" marR="109728" marT="54864" marB="54864" anchor="ctr"/>
                </a:tc>
                <a:tc>
                  <a:txBody>
                    <a:bodyPr/>
                    <a:lstStyle/>
                    <a:p>
                      <a:pPr algn="ctr"/>
                      <a:r>
                        <a:rPr lang="en-US" sz="1700" b="1" dirty="0"/>
                        <a:t>2-3 hours</a:t>
                      </a:r>
                    </a:p>
                    <a:p>
                      <a:pPr algn="ctr"/>
                      <a:r>
                        <a:rPr lang="en-US" sz="1700" dirty="0"/>
                        <a:t>Interviews+ walkthrough</a:t>
                      </a:r>
                    </a:p>
                  </a:txBody>
                  <a:tcPr marL="109728" marR="109728" marT="54864" marB="54864" anchor="ct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4-6 hours / person</a:t>
                      </a:r>
                    </a:p>
                  </a:txBody>
                  <a:tcPr marL="109728" marR="109728" marT="54864" marB="54864" anchor="ct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2-4 hours</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Review sessions for clickable prototype</a:t>
                      </a:r>
                    </a:p>
                  </a:txBody>
                  <a:tcPr marL="109728" marR="109728" marT="54864" marB="54864" anchor="ctr"/>
                </a:tc>
                <a:tc>
                  <a:txBody>
                    <a:bodyPr/>
                    <a:lstStyle/>
                    <a:p>
                      <a:pPr algn="ctr"/>
                      <a:r>
                        <a:rPr lang="en-US" sz="1700" b="1" dirty="0"/>
                        <a:t>1-2 hours</a:t>
                      </a:r>
                    </a:p>
                    <a:p>
                      <a:pPr algn="ctr"/>
                      <a:r>
                        <a:rPr lang="en-US" sz="1700" dirty="0"/>
                        <a:t>Presentation Read out</a:t>
                      </a:r>
                    </a:p>
                  </a:txBody>
                  <a:tcPr marL="109728" marR="109728" marT="54864" marB="54864" anchor="ctr"/>
                </a:tc>
                <a:extLst>
                  <a:ext uri="{0D108BD9-81ED-4DB2-BD59-A6C34878D82A}">
                    <a16:rowId xmlns:a16="http://schemas.microsoft.com/office/drawing/2014/main" val="10002"/>
                  </a:ext>
                </a:extLst>
              </a:tr>
              <a:tr h="1133856">
                <a:tc>
                  <a:txBody>
                    <a:bodyPr/>
                    <a:lstStyle/>
                    <a:p>
                      <a:pPr marL="0" marR="0" indent="0" algn="l" defTabSz="1214712" rtl="0" eaLnBrk="1" fontAlgn="auto" latinLnBrk="0" hangingPunct="1">
                        <a:lnSpc>
                          <a:spcPct val="100000"/>
                        </a:lnSpc>
                        <a:spcBef>
                          <a:spcPts val="0"/>
                        </a:spcBef>
                        <a:spcAft>
                          <a:spcPts val="0"/>
                        </a:spcAft>
                        <a:buClrTx/>
                        <a:buSzTx/>
                        <a:buFontTx/>
                        <a:buNone/>
                        <a:tabLst/>
                        <a:defRPr/>
                      </a:pPr>
                      <a:r>
                        <a:rPr lang="en-US" altLang="en-US" sz="1700" dirty="0">
                          <a:ln w="3175" cmpd="sng">
                            <a:noFill/>
                          </a:ln>
                          <a:solidFill>
                            <a:srgbClr val="000000"/>
                          </a:solidFill>
                          <a:latin typeface="+mn-lt"/>
                          <a:cs typeface="Corbel"/>
                        </a:rPr>
                        <a:t>QBE  </a:t>
                      </a:r>
                      <a:r>
                        <a:rPr lang="en-US" altLang="en-US" sz="1700" baseline="0" dirty="0">
                          <a:ln w="3175" cmpd="sng">
                            <a:noFill/>
                          </a:ln>
                          <a:solidFill>
                            <a:srgbClr val="000000"/>
                          </a:solidFill>
                          <a:latin typeface="+mn-lt"/>
                          <a:cs typeface="Corbel"/>
                        </a:rPr>
                        <a:t>Customer Care Specialists and Inside Sales Agents</a:t>
                      </a:r>
                      <a:endParaRPr lang="en-US" altLang="en-US" sz="1700" dirty="0">
                        <a:ln w="3175" cmpd="sng">
                          <a:noFill/>
                        </a:ln>
                        <a:solidFill>
                          <a:srgbClr val="000000"/>
                        </a:solidFill>
                        <a:latin typeface="+mn-lt"/>
                        <a:cs typeface="Corbel"/>
                      </a:endParaRPr>
                    </a:p>
                    <a:p>
                      <a:pPr marL="0" marR="0" indent="0" algn="l" defTabSz="1214712" rtl="0" eaLnBrk="1" fontAlgn="auto" latinLnBrk="0" hangingPunct="1">
                        <a:lnSpc>
                          <a:spcPct val="100000"/>
                        </a:lnSpc>
                        <a:spcBef>
                          <a:spcPts val="0"/>
                        </a:spcBef>
                        <a:spcAft>
                          <a:spcPts val="0"/>
                        </a:spcAft>
                        <a:buClrTx/>
                        <a:buSzTx/>
                        <a:buFontTx/>
                        <a:buNone/>
                        <a:tabLst/>
                        <a:defRPr/>
                      </a:pPr>
                      <a:endParaRPr lang="en-US" sz="1700" dirty="0">
                        <a:solidFill>
                          <a:srgbClr val="000000"/>
                        </a:solidFill>
                      </a:endParaRPr>
                    </a:p>
                  </a:txBody>
                  <a:tcPr marL="109728" marR="109728" marT="54864" marB="54864" anchor="ctr">
                    <a:solidFill>
                      <a:srgbClr val="F8F0C2"/>
                    </a:solidFill>
                  </a:tcPr>
                </a:tc>
                <a:tc>
                  <a:txBody>
                    <a:bodyPr/>
                    <a:lstStyle/>
                    <a:p>
                      <a:pPr algn="ctr"/>
                      <a:r>
                        <a:rPr lang="en-US" sz="1700" dirty="0"/>
                        <a:t>0</a:t>
                      </a:r>
                    </a:p>
                  </a:txBody>
                  <a:tcPr marL="109728" marR="109728" marT="54864" marB="54864" anchor="ctr"/>
                </a:tc>
                <a:tc>
                  <a:txBody>
                    <a:bodyPr/>
                    <a:lstStyle/>
                    <a:p>
                      <a:pPr algn="ctr"/>
                      <a:r>
                        <a:rPr lang="en-US" sz="1700" b="1" dirty="0"/>
                        <a:t>2-3 hours</a:t>
                      </a:r>
                    </a:p>
                    <a:p>
                      <a:pPr marL="0" marR="0" indent="0" algn="ctr" defTabSz="1214712" rtl="0" eaLnBrk="1" fontAlgn="auto" latinLnBrk="0" hangingPunct="1">
                        <a:lnSpc>
                          <a:spcPct val="100000"/>
                        </a:lnSpc>
                        <a:spcBef>
                          <a:spcPts val="0"/>
                        </a:spcBef>
                        <a:spcAft>
                          <a:spcPts val="0"/>
                        </a:spcAft>
                        <a:buClrTx/>
                        <a:buSzTx/>
                        <a:buFontTx/>
                        <a:buNone/>
                        <a:tabLst/>
                        <a:defRPr/>
                      </a:pPr>
                      <a:r>
                        <a:rPr lang="en-US" sz="1700" dirty="0"/>
                        <a:t>Interviews + group session</a:t>
                      </a:r>
                    </a:p>
                  </a:txBody>
                  <a:tcPr marL="109728" marR="109728" marT="54864" marB="54864" anchor="ctr"/>
                </a:tc>
                <a:tc>
                  <a:txBody>
                    <a:bodyPr/>
                    <a:lstStyle/>
                    <a:p>
                      <a:pPr algn="ctr"/>
                      <a:r>
                        <a:rPr lang="en-US" sz="1700" b="1" dirty="0"/>
                        <a:t>2-3 hours</a:t>
                      </a:r>
                    </a:p>
                    <a:p>
                      <a:pPr marL="0" marR="0" indent="0" algn="ctr" defTabSz="1214712" rtl="0" eaLnBrk="1" fontAlgn="auto" latinLnBrk="0" hangingPunct="1">
                        <a:lnSpc>
                          <a:spcPct val="100000"/>
                        </a:lnSpc>
                        <a:spcBef>
                          <a:spcPts val="0"/>
                        </a:spcBef>
                        <a:spcAft>
                          <a:spcPts val="0"/>
                        </a:spcAft>
                        <a:buClrTx/>
                        <a:buSzTx/>
                        <a:buFontTx/>
                        <a:buNone/>
                        <a:tabLst/>
                        <a:defRPr/>
                      </a:pPr>
                      <a:r>
                        <a:rPr lang="en-US" sz="1700" dirty="0"/>
                        <a:t>Interviews, </a:t>
                      </a:r>
                      <a:r>
                        <a:rPr lang="en-US" sz="1700" i="1" dirty="0"/>
                        <a:t>45 minutes each</a:t>
                      </a:r>
                    </a:p>
                  </a:txBody>
                  <a:tcPr marL="109728" marR="109728" marT="54864" marB="54864" anchor="ct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4-6 hours / person</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(2-3 people)</a:t>
                      </a:r>
                      <a:endParaRPr kumimoji="0" lang="en-US" sz="1700" b="0" i="0" u="none" strike="noStrike" kern="1200" cap="none" spc="0" normalizeH="0" baseline="0" noProof="0" dirty="0">
                        <a:ln>
                          <a:noFill/>
                        </a:ln>
                        <a:solidFill>
                          <a:prstClr val="black"/>
                        </a:solidFill>
                        <a:effectLst/>
                        <a:uLnTx/>
                        <a:uFillTx/>
                        <a:latin typeface="Calibri"/>
                        <a:ea typeface="+mn-ea"/>
                        <a:cs typeface="+mn-cs"/>
                      </a:endParaRPr>
                    </a:p>
                  </a:txBody>
                  <a:tcPr marL="109728" marR="109728" marT="54864" marB="54864" anchor="ct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2-4 hours</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Calibri"/>
                          <a:ea typeface="+mn-ea"/>
                          <a:cs typeface="+mn-cs"/>
                        </a:rPr>
                        <a:t>Review sessions for clickable prototype</a:t>
                      </a:r>
                    </a:p>
                  </a:txBody>
                  <a:tcPr marL="109728" marR="109728" marT="54864" marB="54864" anchor="ctr"/>
                </a:tc>
                <a:tc>
                  <a:txBody>
                    <a:bodyPr/>
                    <a:lstStyle/>
                    <a:p>
                      <a:pPr algn="ctr"/>
                      <a:r>
                        <a:rPr lang="en-US" sz="1700" dirty="0"/>
                        <a:t>0</a:t>
                      </a:r>
                    </a:p>
                  </a:txBody>
                  <a:tcPr marL="109728" marR="109728" marT="54864" marB="54864" anchor="ctr"/>
                </a:tc>
                <a:extLst>
                  <a:ext uri="{0D108BD9-81ED-4DB2-BD59-A6C34878D82A}">
                    <a16:rowId xmlns:a16="http://schemas.microsoft.com/office/drawing/2014/main" val="10003"/>
                  </a:ext>
                </a:extLst>
              </a:tr>
              <a:tr h="943744">
                <a:tc>
                  <a:txBody>
                    <a:bodyPr/>
                    <a:lstStyle/>
                    <a:p>
                      <a:pPr algn="l"/>
                      <a:r>
                        <a:rPr lang="en-US" sz="1700" dirty="0">
                          <a:solidFill>
                            <a:srgbClr val="000000"/>
                          </a:solidFill>
                        </a:rPr>
                        <a:t>Mix of other related</a:t>
                      </a:r>
                      <a:r>
                        <a:rPr lang="en-US" sz="1700" baseline="0" dirty="0">
                          <a:solidFill>
                            <a:srgbClr val="000000"/>
                          </a:solidFill>
                        </a:rPr>
                        <a:t> teams, as advised by Program Sponsors Technology</a:t>
                      </a:r>
                      <a:endParaRPr lang="en-US" sz="1700" dirty="0">
                        <a:solidFill>
                          <a:srgbClr val="000000"/>
                        </a:solidFill>
                      </a:endParaRPr>
                    </a:p>
                  </a:txBody>
                  <a:tcPr marL="109728" marR="109728" marT="54864" marB="54864" anchor="ctr">
                    <a:solidFill>
                      <a:srgbClr val="F8F0C2"/>
                    </a:solidFill>
                  </a:tcPr>
                </a:tc>
                <a:tc>
                  <a:txBody>
                    <a:bodyPr/>
                    <a:lstStyle/>
                    <a:p>
                      <a:pPr algn="ctr"/>
                      <a:r>
                        <a:rPr lang="en-US" sz="1700" dirty="0"/>
                        <a:t>0</a:t>
                      </a:r>
                    </a:p>
                  </a:txBody>
                  <a:tcPr marL="109728" marR="109728" marT="54864" marB="54864" anchor="ctr"/>
                </a:tc>
                <a:tc>
                  <a:txBody>
                    <a:bodyPr/>
                    <a:lstStyle/>
                    <a:p>
                      <a:pPr algn="ctr"/>
                      <a:r>
                        <a:rPr lang="en-US" sz="1700" b="1" dirty="0"/>
                        <a:t>2-4 hours</a:t>
                      </a:r>
                    </a:p>
                    <a:p>
                      <a:pPr algn="ctr"/>
                      <a:r>
                        <a:rPr lang="en-US" sz="1700" dirty="0"/>
                        <a:t>1 group session</a:t>
                      </a:r>
                    </a:p>
                  </a:txBody>
                  <a:tcPr marL="109728" marR="109728" marT="54864" marB="54864" anchor="ctr"/>
                </a:tc>
                <a:tc>
                  <a:txBody>
                    <a:bodyPr/>
                    <a:lstStyle/>
                    <a:p>
                      <a:pPr algn="ctr"/>
                      <a:r>
                        <a:rPr lang="en-US" sz="1700" dirty="0"/>
                        <a:t>0</a:t>
                      </a:r>
                    </a:p>
                  </a:txBody>
                  <a:tcPr marL="109728" marR="109728" marT="54864" marB="54864" anchor="ctr"/>
                </a:tc>
                <a:tc>
                  <a:txBody>
                    <a:bodyPr/>
                    <a:lstStyle/>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prstClr val="black"/>
                          </a:solidFill>
                          <a:effectLst/>
                          <a:uLnTx/>
                          <a:uFillTx/>
                          <a:latin typeface="Calibri"/>
                          <a:ea typeface="+mn-ea"/>
                          <a:cs typeface="+mn-cs"/>
                        </a:rPr>
                        <a:t>4-6 hours / person</a:t>
                      </a:r>
                    </a:p>
                    <a:p>
                      <a:pPr marL="0" marR="0" lvl="0" indent="0" algn="ctr" defTabSz="54864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(2-3 people)</a:t>
                      </a:r>
                    </a:p>
                    <a:p>
                      <a:pPr marL="0" marR="0" lvl="0" indent="0" algn="ctr" defTabSz="54864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alibri"/>
                        <a:ea typeface="+mn-ea"/>
                        <a:cs typeface="+mn-cs"/>
                      </a:endParaRPr>
                    </a:p>
                  </a:txBody>
                  <a:tcPr marL="109728" marR="109728" marT="54864" marB="54864" anchor="ctr"/>
                </a:tc>
                <a:tc>
                  <a:txBody>
                    <a:bodyPr/>
                    <a:lstStyle/>
                    <a:p>
                      <a:pPr algn="ctr"/>
                      <a:r>
                        <a:rPr lang="en-US" sz="1700" dirty="0"/>
                        <a:t>0</a:t>
                      </a:r>
                    </a:p>
                  </a:txBody>
                  <a:tcPr marL="109728" marR="109728" marT="54864" marB="54864" anchor="ctr"/>
                </a:tc>
                <a:tc>
                  <a:txBody>
                    <a:bodyPr/>
                    <a:lstStyle/>
                    <a:p>
                      <a:pPr algn="ctr"/>
                      <a:r>
                        <a:rPr lang="en-US" sz="1700" dirty="0"/>
                        <a:t>0</a:t>
                      </a:r>
                    </a:p>
                  </a:txBody>
                  <a:tcPr marL="109728" marR="109728" marT="54864" marB="54864" anchor="ctr"/>
                </a:tc>
                <a:extLst>
                  <a:ext uri="{0D108BD9-81ED-4DB2-BD59-A6C34878D82A}">
                    <a16:rowId xmlns:a16="http://schemas.microsoft.com/office/drawing/2014/main" val="10005"/>
                  </a:ext>
                </a:extLst>
              </a:tr>
            </a:tbl>
          </a:graphicData>
        </a:graphic>
      </p:graphicFrame>
      <p:sp>
        <p:nvSpPr>
          <p:cNvPr id="7" name="TextBox 6"/>
          <p:cNvSpPr txBox="1"/>
          <p:nvPr/>
        </p:nvSpPr>
        <p:spPr>
          <a:xfrm>
            <a:off x="188259" y="7016204"/>
            <a:ext cx="14253881" cy="338554"/>
          </a:xfrm>
          <a:prstGeom prst="rect">
            <a:avLst/>
          </a:prstGeom>
          <a:noFill/>
        </p:spPr>
        <p:txBody>
          <a:bodyPr wrap="square" rtlCol="0">
            <a:spAutoFit/>
          </a:bodyPr>
          <a:lstStyle/>
          <a:p>
            <a:r>
              <a:rPr lang="en-US" sz="1600" b="1" i="1">
                <a:cs typeface="Arial"/>
              </a:rPr>
              <a:t>Note: </a:t>
            </a:r>
            <a:r>
              <a:rPr lang="en-US" sz="1600" i="1">
                <a:cs typeface="Arial"/>
              </a:rPr>
              <a:t>Given stakeholder roles and time requested are indicative and based on similar engagements. Exact roles and times will be discussed and finalized during Week 1.</a:t>
            </a:r>
            <a:endParaRPr lang="en-US" sz="1600"/>
          </a:p>
        </p:txBody>
      </p:sp>
    </p:spTree>
    <p:extLst>
      <p:ext uri="{BB962C8B-B14F-4D97-AF65-F5344CB8AC3E}">
        <p14:creationId xmlns:p14="http://schemas.microsoft.com/office/powerpoint/2010/main" val="428194929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5EA16-33D2-CD12-A2CF-BFD1EC57F337}"/>
              </a:ext>
            </a:extLst>
          </p:cNvPr>
          <p:cNvSpPr>
            <a:spLocks noGrp="1"/>
          </p:cNvSpPr>
          <p:nvPr>
            <p:ph type="title"/>
          </p:nvPr>
        </p:nvSpPr>
        <p:spPr/>
        <p:txBody>
          <a:bodyPr>
            <a:normAutofit/>
          </a:bodyPr>
          <a:lstStyle/>
          <a:p>
            <a:r>
              <a:rPr lang="en-US" sz="2800" dirty="0"/>
              <a:t>Commercials</a:t>
            </a:r>
          </a:p>
        </p:txBody>
      </p:sp>
    </p:spTree>
    <p:extLst>
      <p:ext uri="{BB962C8B-B14F-4D97-AF65-F5344CB8AC3E}">
        <p14:creationId xmlns:p14="http://schemas.microsoft.com/office/powerpoint/2010/main" val="414207093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4B6F9-65EF-62D4-BF29-0F957CAC4586}"/>
              </a:ext>
            </a:extLst>
          </p:cNvPr>
          <p:cNvSpPr>
            <a:spLocks noGrp="1"/>
          </p:cNvSpPr>
          <p:nvPr>
            <p:ph type="title"/>
          </p:nvPr>
        </p:nvSpPr>
        <p:spPr/>
        <p:txBody>
          <a:bodyPr>
            <a:normAutofit/>
          </a:bodyPr>
          <a:lstStyle/>
          <a:p>
            <a:r>
              <a:rPr lang="en-US" sz="2800" dirty="0"/>
              <a:t>Next Steps</a:t>
            </a:r>
          </a:p>
        </p:txBody>
      </p:sp>
      <p:sp>
        <p:nvSpPr>
          <p:cNvPr id="4" name="TextBox 3">
            <a:extLst>
              <a:ext uri="{FF2B5EF4-FFF2-40B4-BE49-F238E27FC236}">
                <a16:creationId xmlns:a16="http://schemas.microsoft.com/office/drawing/2014/main" id="{56607237-C64A-2EEA-4280-75CACDE0FEE3}"/>
              </a:ext>
            </a:extLst>
          </p:cNvPr>
          <p:cNvSpPr txBox="1"/>
          <p:nvPr/>
        </p:nvSpPr>
        <p:spPr>
          <a:xfrm>
            <a:off x="393700" y="926971"/>
            <a:ext cx="9486900" cy="3970318"/>
          </a:xfrm>
          <a:prstGeom prst="rect">
            <a:avLst/>
          </a:prstGeom>
          <a:noFill/>
        </p:spPr>
        <p:txBody>
          <a:bodyPr wrap="square">
            <a:spAutoFit/>
          </a:bodyPr>
          <a:lstStyle/>
          <a:p>
            <a:pPr>
              <a:defRPr sz="4800">
                <a:solidFill>
                  <a:schemeClr val="accent1">
                    <a:lumOff val="-20000"/>
                  </a:schemeClr>
                </a:solidFill>
                <a:latin typeface="+mn-lt"/>
                <a:ea typeface="+mn-ea"/>
                <a:cs typeface="+mn-cs"/>
                <a:sym typeface="Haas Grot Disp 75 Bold"/>
              </a:defRPr>
            </a:pPr>
            <a:r>
              <a:rPr lang="en-US" sz="2800" b="1" dirty="0">
                <a:solidFill>
                  <a:schemeClr val="tx1"/>
                </a:solidFill>
              </a:rPr>
              <a:t>For QBE</a:t>
            </a:r>
          </a:p>
          <a:p>
            <a:pPr marL="457200" indent="-457200">
              <a:buFont typeface="Arial" panose="020B0604020202020204" pitchFamily="34" charset="0"/>
              <a:buChar char="•"/>
              <a:defRPr sz="4800">
                <a:solidFill>
                  <a:schemeClr val="accent1">
                    <a:lumOff val="-20000"/>
                  </a:schemeClr>
                </a:solidFill>
                <a:latin typeface="+mn-lt"/>
                <a:ea typeface="+mn-ea"/>
                <a:cs typeface="+mn-cs"/>
                <a:sym typeface="Haas Grot Disp 75 Bold"/>
              </a:defRPr>
            </a:pPr>
            <a:r>
              <a:rPr lang="en-US" sz="2800" dirty="0">
                <a:solidFill>
                  <a:schemeClr val="tx1"/>
                </a:solidFill>
              </a:rPr>
              <a:t>Your feedback on Mphasis proposal</a:t>
            </a:r>
          </a:p>
          <a:p>
            <a:pPr marL="457200" indent="-457200">
              <a:buFont typeface="Arial" panose="020B0604020202020204" pitchFamily="34" charset="0"/>
              <a:buChar char="•"/>
              <a:defRPr sz="4800">
                <a:solidFill>
                  <a:schemeClr val="accent1">
                    <a:lumOff val="-20000"/>
                  </a:schemeClr>
                </a:solidFill>
                <a:latin typeface="+mn-lt"/>
                <a:ea typeface="+mn-ea"/>
                <a:cs typeface="+mn-cs"/>
                <a:sym typeface="Haas Grot Disp 75 Bold"/>
              </a:defRPr>
            </a:pPr>
            <a:r>
              <a:rPr lang="en-US" sz="2800" dirty="0">
                <a:solidFill>
                  <a:schemeClr val="tx1"/>
                </a:solidFill>
                <a:latin typeface="Haas Grot Disp 55 Roman"/>
                <a:ea typeface="Haas Grot Disp 55 Roman"/>
                <a:cs typeface="Haas Grot Disp 55 Roman"/>
                <a:sym typeface="Haas Grot Disp 55 Roman"/>
              </a:rPr>
              <a:t>Define start date</a:t>
            </a:r>
          </a:p>
          <a:p>
            <a:pPr marL="457200" indent="-457200">
              <a:buFont typeface="Arial" panose="020B0604020202020204" pitchFamily="34" charset="0"/>
              <a:buChar char="•"/>
              <a:defRPr sz="4800">
                <a:solidFill>
                  <a:schemeClr val="accent1">
                    <a:lumOff val="-20000"/>
                  </a:schemeClr>
                </a:solidFill>
                <a:latin typeface="+mn-lt"/>
                <a:ea typeface="+mn-ea"/>
                <a:cs typeface="+mn-cs"/>
                <a:sym typeface="Haas Grot Disp 75 Bold"/>
              </a:defRPr>
            </a:pPr>
            <a:r>
              <a:rPr lang="en-US" sz="2800" dirty="0">
                <a:solidFill>
                  <a:schemeClr val="tx1"/>
                </a:solidFill>
                <a:latin typeface="Haas Grot Disp 55 Roman"/>
                <a:ea typeface="Haas Grot Disp 55 Roman"/>
                <a:cs typeface="Haas Grot Disp 55 Roman"/>
                <a:sym typeface="Haas Grot Disp 55 Roman"/>
              </a:rPr>
              <a:t>Identify LoBs and respective stakeholders</a:t>
            </a:r>
          </a:p>
          <a:p>
            <a:pPr marL="457200" indent="-457200">
              <a:buFont typeface="Arial" panose="020B0604020202020204" pitchFamily="34" charset="0"/>
              <a:buChar char="•"/>
              <a:defRPr sz="4800">
                <a:solidFill>
                  <a:schemeClr val="accent1">
                    <a:lumOff val="-20000"/>
                  </a:schemeClr>
                </a:solidFill>
                <a:latin typeface="+mn-lt"/>
                <a:ea typeface="+mn-ea"/>
                <a:cs typeface="+mn-cs"/>
                <a:sym typeface="Haas Grot Disp 75 Bold"/>
              </a:defRPr>
            </a:pPr>
            <a:endParaRPr lang="en-US" sz="2800" dirty="0">
              <a:solidFill>
                <a:schemeClr val="tx1"/>
              </a:solidFill>
              <a:latin typeface="Haas Grot Disp 55 Roman"/>
              <a:ea typeface="Haas Grot Disp 55 Roman"/>
              <a:cs typeface="Haas Grot Disp 55 Roman"/>
              <a:sym typeface="Haas Grot Disp 55 Roman"/>
            </a:endParaRPr>
          </a:p>
          <a:p>
            <a:pPr>
              <a:defRPr sz="4800">
                <a:solidFill>
                  <a:schemeClr val="accent1">
                    <a:lumOff val="-20000"/>
                  </a:schemeClr>
                </a:solidFill>
                <a:latin typeface="+mn-lt"/>
                <a:ea typeface="+mn-ea"/>
                <a:cs typeface="+mn-cs"/>
                <a:sym typeface="Haas Grot Disp 75 Bold"/>
              </a:defRPr>
            </a:pPr>
            <a:r>
              <a:rPr lang="en-US" sz="2800" b="1" dirty="0">
                <a:solidFill>
                  <a:schemeClr val="tx1"/>
                </a:solidFill>
              </a:rPr>
              <a:t>For Mphasis</a:t>
            </a:r>
          </a:p>
          <a:p>
            <a:pPr marL="457200" indent="-457200">
              <a:buFont typeface="Arial" panose="020B0604020202020204" pitchFamily="34" charset="0"/>
              <a:buChar char="•"/>
              <a:defRPr sz="4800">
                <a:solidFill>
                  <a:schemeClr val="accent1">
                    <a:lumOff val="-20000"/>
                  </a:schemeClr>
                </a:solidFill>
                <a:latin typeface="+mn-lt"/>
                <a:ea typeface="+mn-ea"/>
                <a:cs typeface="+mn-cs"/>
                <a:sym typeface="Haas Grot Disp 75 Bold"/>
              </a:defRPr>
            </a:pPr>
            <a:r>
              <a:rPr lang="en-US" sz="2800" dirty="0">
                <a:solidFill>
                  <a:schemeClr val="tx1"/>
                </a:solidFill>
              </a:rPr>
              <a:t>Submit SOW </a:t>
            </a:r>
          </a:p>
          <a:p>
            <a:pPr marL="457200" indent="-457200">
              <a:buFont typeface="Arial" panose="020B0604020202020204" pitchFamily="34" charset="0"/>
              <a:buChar char="•"/>
              <a:defRPr sz="4800">
                <a:solidFill>
                  <a:schemeClr val="accent1">
                    <a:lumOff val="-20000"/>
                  </a:schemeClr>
                </a:solidFill>
                <a:latin typeface="+mn-lt"/>
                <a:ea typeface="+mn-ea"/>
                <a:cs typeface="+mn-cs"/>
                <a:sym typeface="Haas Grot Disp 75 Bold"/>
              </a:defRPr>
            </a:pPr>
            <a:r>
              <a:rPr lang="en-US" sz="2800" dirty="0">
                <a:solidFill>
                  <a:schemeClr val="tx1"/>
                </a:solidFill>
              </a:rPr>
              <a:t>Mutual agreement to start date</a:t>
            </a:r>
          </a:p>
          <a:p>
            <a:pPr marL="457200" indent="-457200">
              <a:buFont typeface="Arial" panose="020B0604020202020204" pitchFamily="34" charset="0"/>
              <a:buChar char="•"/>
              <a:defRPr sz="4800">
                <a:solidFill>
                  <a:schemeClr val="accent1">
                    <a:lumOff val="-20000"/>
                  </a:schemeClr>
                </a:solidFill>
                <a:latin typeface="+mn-lt"/>
                <a:ea typeface="+mn-ea"/>
                <a:cs typeface="+mn-cs"/>
                <a:sym typeface="Haas Grot Disp 75 Bold"/>
              </a:defRPr>
            </a:pPr>
            <a:r>
              <a:rPr lang="en-US" sz="2800" dirty="0">
                <a:solidFill>
                  <a:schemeClr val="tx1"/>
                </a:solidFill>
              </a:rPr>
              <a:t>Identify team</a:t>
            </a:r>
          </a:p>
        </p:txBody>
      </p:sp>
    </p:spTree>
    <p:extLst>
      <p:ext uri="{BB962C8B-B14F-4D97-AF65-F5344CB8AC3E}">
        <p14:creationId xmlns:p14="http://schemas.microsoft.com/office/powerpoint/2010/main" val="143921037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0F4A35A-837F-69BD-6876-0D8A181ED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 y="-50800"/>
            <a:ext cx="14629860" cy="490598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507666B-90BF-DF9D-B8A8-7C5E65D58282}"/>
              </a:ext>
            </a:extLst>
          </p:cNvPr>
          <p:cNvSpPr/>
          <p:nvPr/>
        </p:nvSpPr>
        <p:spPr>
          <a:xfrm>
            <a:off x="0" y="4855185"/>
            <a:ext cx="14630400" cy="3374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itle 2">
            <a:extLst>
              <a:ext uri="{FF2B5EF4-FFF2-40B4-BE49-F238E27FC236}">
                <a16:creationId xmlns:a16="http://schemas.microsoft.com/office/drawing/2014/main" id="{CB7C5FE5-640A-E155-AFFB-9B731D561DC9}"/>
              </a:ext>
            </a:extLst>
          </p:cNvPr>
          <p:cNvSpPr txBox="1">
            <a:spLocks/>
          </p:cNvSpPr>
          <p:nvPr/>
        </p:nvSpPr>
        <p:spPr>
          <a:xfrm>
            <a:off x="6028139" y="6922650"/>
            <a:ext cx="2434758" cy="75831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accent3">
                    <a:lumMod val="75000"/>
                  </a:schemeClr>
                </a:solidFill>
                <a:latin typeface="Calibri" panose="020F0502020204030204" pitchFamily="34" charset="0"/>
                <a:cs typeface="Calibri" panose="020F0502020204030204" pitchFamily="34" charset="0"/>
              </a:rPr>
              <a:t>Thank You!</a:t>
            </a:r>
          </a:p>
        </p:txBody>
      </p:sp>
      <p:pic>
        <p:nvPicPr>
          <p:cNvPr id="1036" name="Picture 12" descr="Mphasis Corporate">
            <a:extLst>
              <a:ext uri="{FF2B5EF4-FFF2-40B4-BE49-F238E27FC236}">
                <a16:creationId xmlns:a16="http://schemas.microsoft.com/office/drawing/2014/main" id="{A831EC23-F976-F5E4-0EB5-DC93E8130B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786" y="6518758"/>
            <a:ext cx="2910840" cy="100584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27B990D1-D6A1-341D-C962-943038EDF493}"/>
              </a:ext>
            </a:extLst>
          </p:cNvPr>
          <p:cNvGrpSpPr/>
          <p:nvPr/>
        </p:nvGrpSpPr>
        <p:grpSpPr>
          <a:xfrm>
            <a:off x="4190315" y="4367608"/>
            <a:ext cx="10065691" cy="1391733"/>
            <a:chOff x="1380641" y="4110106"/>
            <a:chExt cx="10940684" cy="1512714"/>
          </a:xfrm>
        </p:grpSpPr>
        <p:pic>
          <p:nvPicPr>
            <p:cNvPr id="5" name="Picture 4" descr="People Using Their Laptops">
              <a:extLst>
                <a:ext uri="{FF2B5EF4-FFF2-40B4-BE49-F238E27FC236}">
                  <a16:creationId xmlns:a16="http://schemas.microsoft.com/office/drawing/2014/main" id="{77891D55-6094-FA20-3CF9-CE15F1BF183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3484"/>
            <a:stretch/>
          </p:blipFill>
          <p:spPr bwMode="auto">
            <a:xfrm flipH="1">
              <a:off x="1380641" y="4114799"/>
              <a:ext cx="1957007" cy="1508021"/>
            </a:xfrm>
            <a:prstGeom prst="rect">
              <a:avLst/>
            </a:prstGeom>
            <a:noFill/>
            <a:effectLst>
              <a:outerShdw blurRad="439549" sx="108000" sy="108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0" descr="A Man and Woman Working in the Call Center">
              <a:extLst>
                <a:ext uri="{FF2B5EF4-FFF2-40B4-BE49-F238E27FC236}">
                  <a16:creationId xmlns:a16="http://schemas.microsoft.com/office/drawing/2014/main" id="{01276C9E-D337-58AF-A6D5-72D7630250F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7947" t="13149" r="17553" b="18659"/>
            <a:stretch/>
          </p:blipFill>
          <p:spPr bwMode="auto">
            <a:xfrm>
              <a:off x="5094838" y="4113557"/>
              <a:ext cx="2469070" cy="1508021"/>
            </a:xfrm>
            <a:prstGeom prst="rect">
              <a:avLst/>
            </a:prstGeom>
            <a:noFill/>
            <a:effectLst>
              <a:outerShdw blurRad="439549" sx="107641" sy="107641"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12" descr="Smiling Man Wearing Headphones">
              <a:extLst>
                <a:ext uri="{FF2B5EF4-FFF2-40B4-BE49-F238E27FC236}">
                  <a16:creationId xmlns:a16="http://schemas.microsoft.com/office/drawing/2014/main" id="{889AD4D5-A654-5101-31C1-CF35D10A309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l="9978" t="18881" r="23072" b="40961"/>
            <a:stretch/>
          </p:blipFill>
          <p:spPr bwMode="auto">
            <a:xfrm>
              <a:off x="3378224" y="4113557"/>
              <a:ext cx="1676039" cy="1508021"/>
            </a:xfrm>
            <a:prstGeom prst="rect">
              <a:avLst/>
            </a:prstGeom>
            <a:noFill/>
            <a:effectLst>
              <a:outerShdw blurRad="439549" sx="107641" sy="107641"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4" descr="People Standing Near the Window with Blinds">
              <a:extLst>
                <a:ext uri="{FF2B5EF4-FFF2-40B4-BE49-F238E27FC236}">
                  <a16:creationId xmlns:a16="http://schemas.microsoft.com/office/drawing/2014/main" id="{DE83EC05-3C8C-7BDC-26F8-E3FA5B87849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t="24110" b="38031"/>
            <a:stretch/>
          </p:blipFill>
          <p:spPr bwMode="auto">
            <a:xfrm>
              <a:off x="7619136" y="4110106"/>
              <a:ext cx="2655535" cy="1508021"/>
            </a:xfrm>
            <a:prstGeom prst="rect">
              <a:avLst/>
            </a:prstGeom>
            <a:noFill/>
            <a:effectLst>
              <a:outerShdw blurRad="439549" sx="107641" sy="107641"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8" descr="Close-Up View of a Laptop and a Headset">
              <a:extLst>
                <a:ext uri="{FF2B5EF4-FFF2-40B4-BE49-F238E27FC236}">
                  <a16:creationId xmlns:a16="http://schemas.microsoft.com/office/drawing/2014/main" id="{2F2D492E-34E2-B76F-E258-98DFD2F3B9A5}"/>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t="25361" b="24155"/>
            <a:stretch/>
          </p:blipFill>
          <p:spPr bwMode="auto">
            <a:xfrm>
              <a:off x="10329899" y="4110106"/>
              <a:ext cx="1991426" cy="1508021"/>
            </a:xfrm>
            <a:prstGeom prst="rect">
              <a:avLst/>
            </a:prstGeom>
            <a:noFill/>
            <a:effectLst>
              <a:outerShdw blurRad="439549" sx="107641" sy="107641"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0EBD1856-57B2-C660-AF03-07EE65A3FFF5}"/>
              </a:ext>
            </a:extLst>
          </p:cNvPr>
          <p:cNvPicPr>
            <a:picLocks noChangeAspect="1"/>
          </p:cNvPicPr>
          <p:nvPr/>
        </p:nvPicPr>
        <p:blipFill>
          <a:blip r:embed="rId15"/>
          <a:stretch>
            <a:fillRect/>
          </a:stretch>
        </p:blipFill>
        <p:spPr>
          <a:xfrm>
            <a:off x="11739890" y="6720103"/>
            <a:ext cx="2443156" cy="707229"/>
          </a:xfrm>
          <a:prstGeom prst="rect">
            <a:avLst/>
          </a:prstGeom>
        </p:spPr>
      </p:pic>
    </p:spTree>
    <p:extLst>
      <p:ext uri="{BB962C8B-B14F-4D97-AF65-F5344CB8AC3E}">
        <p14:creationId xmlns:p14="http://schemas.microsoft.com/office/powerpoint/2010/main" val="133790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E791AD-FBDF-2B48-A1CC-5E59E44F8A45}"/>
              </a:ext>
            </a:extLst>
          </p:cNvPr>
          <p:cNvSpPr txBox="1"/>
          <p:nvPr/>
        </p:nvSpPr>
        <p:spPr>
          <a:xfrm>
            <a:off x="6819254" y="2171875"/>
            <a:ext cx="7609668" cy="3636060"/>
          </a:xfrm>
          <a:prstGeom prst="rect">
            <a:avLst/>
          </a:prstGeom>
          <a:noFill/>
        </p:spPr>
        <p:txBody>
          <a:bodyPr wrap="square" rtlCol="0">
            <a:spAutoFit/>
          </a:bodyPr>
          <a:lstStyle/>
          <a:p>
            <a:pPr>
              <a:lnSpc>
                <a:spcPct val="150000"/>
              </a:lnSpc>
            </a:pPr>
            <a:r>
              <a:rPr lang="en-US" sz="3200" b="1" dirty="0"/>
              <a:t>Appendix</a:t>
            </a:r>
          </a:p>
          <a:p>
            <a:pPr algn="ctr">
              <a:lnSpc>
                <a:spcPct val="150000"/>
              </a:lnSpc>
            </a:pPr>
            <a:r>
              <a:rPr lang="en-US" sz="2800" b="1" dirty="0"/>
              <a:t> </a:t>
            </a:r>
          </a:p>
          <a:p>
            <a:pPr marL="342900" indent="-342900">
              <a:lnSpc>
                <a:spcPct val="150000"/>
              </a:lnSpc>
              <a:buFont typeface="Arial" panose="020B0604020202020204" pitchFamily="34" charset="0"/>
              <a:buChar char="•"/>
            </a:pPr>
            <a:r>
              <a:rPr lang="en-US" sz="2400" b="1" dirty="0"/>
              <a:t>Stream 1: Short-term - Fix, Review, and Recommend </a:t>
            </a:r>
          </a:p>
          <a:p>
            <a:pPr marL="342900" indent="-342900">
              <a:lnSpc>
                <a:spcPct val="150000"/>
              </a:lnSpc>
              <a:buFont typeface="Arial" panose="020B0604020202020204" pitchFamily="34" charset="0"/>
              <a:buChar char="•"/>
            </a:pPr>
            <a:r>
              <a:rPr lang="en-US" sz="2400" b="1" dirty="0"/>
              <a:t>Stream 2: Long-term – Business Driven, User-Centered, Operations Technology Solution</a:t>
            </a:r>
          </a:p>
          <a:p>
            <a:pPr marL="342900" indent="-342900">
              <a:lnSpc>
                <a:spcPct val="150000"/>
              </a:lnSpc>
              <a:buFont typeface="Arial" panose="020B0604020202020204" pitchFamily="34" charset="0"/>
              <a:buChar char="•"/>
            </a:pPr>
            <a:r>
              <a:rPr lang="en-US" sz="2400" b="1" dirty="0"/>
              <a:t>Industry Trends</a:t>
            </a:r>
          </a:p>
        </p:txBody>
      </p:sp>
    </p:spTree>
    <p:extLst>
      <p:ext uri="{BB962C8B-B14F-4D97-AF65-F5344CB8AC3E}">
        <p14:creationId xmlns:p14="http://schemas.microsoft.com/office/powerpoint/2010/main" val="217021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E791AD-FBDF-2B48-A1CC-5E59E44F8A45}"/>
              </a:ext>
            </a:extLst>
          </p:cNvPr>
          <p:cNvSpPr txBox="1"/>
          <p:nvPr/>
        </p:nvSpPr>
        <p:spPr>
          <a:xfrm>
            <a:off x="6819254" y="2171875"/>
            <a:ext cx="7609668" cy="3636060"/>
          </a:xfrm>
          <a:prstGeom prst="rect">
            <a:avLst/>
          </a:prstGeom>
          <a:noFill/>
        </p:spPr>
        <p:txBody>
          <a:bodyPr wrap="square" rtlCol="0">
            <a:spAutoFit/>
          </a:bodyPr>
          <a:lstStyle/>
          <a:p>
            <a:pPr>
              <a:lnSpc>
                <a:spcPct val="150000"/>
              </a:lnSpc>
            </a:pPr>
            <a:r>
              <a:rPr lang="en-US" sz="3200" b="1" dirty="0"/>
              <a:t>Appendix</a:t>
            </a:r>
          </a:p>
          <a:p>
            <a:pPr algn="ctr">
              <a:lnSpc>
                <a:spcPct val="150000"/>
              </a:lnSpc>
            </a:pPr>
            <a:r>
              <a:rPr lang="en-US" sz="2800" b="1" dirty="0">
                <a:solidFill>
                  <a:schemeClr val="accent3">
                    <a:lumMod val="50000"/>
                  </a:schemeClr>
                </a:solidFill>
              </a:rPr>
              <a:t> </a:t>
            </a:r>
          </a:p>
          <a:p>
            <a:pPr marL="342900" indent="-342900">
              <a:lnSpc>
                <a:spcPct val="150000"/>
              </a:lnSpc>
              <a:buFont typeface="Arial" panose="020B0604020202020204" pitchFamily="34" charset="0"/>
              <a:buChar char="•"/>
            </a:pPr>
            <a:r>
              <a:rPr lang="en-US" sz="2400" b="1" dirty="0"/>
              <a:t>Stream 1: Short-term - Fix, Review, and Recommend </a:t>
            </a:r>
          </a:p>
          <a:p>
            <a:pPr marL="342900" indent="-342900">
              <a:lnSpc>
                <a:spcPct val="150000"/>
              </a:lnSpc>
              <a:buFont typeface="Arial" panose="020B0604020202020204" pitchFamily="34" charset="0"/>
              <a:buChar char="•"/>
            </a:pPr>
            <a:r>
              <a:rPr lang="en-US" sz="2400" b="1" dirty="0">
                <a:solidFill>
                  <a:schemeClr val="accent3">
                    <a:lumMod val="50000"/>
                  </a:schemeClr>
                </a:solidFill>
              </a:rPr>
              <a:t>Stream 2: Long-term – Business Driven, User-Centered, Operations Technology Solution</a:t>
            </a:r>
          </a:p>
          <a:p>
            <a:pPr marL="342900" indent="-342900">
              <a:lnSpc>
                <a:spcPct val="150000"/>
              </a:lnSpc>
              <a:buFont typeface="Arial" panose="020B0604020202020204" pitchFamily="34" charset="0"/>
              <a:buChar char="•"/>
            </a:pPr>
            <a:r>
              <a:rPr lang="en-US" sz="2400" b="1" dirty="0">
                <a:solidFill>
                  <a:schemeClr val="accent3">
                    <a:lumMod val="50000"/>
                  </a:schemeClr>
                </a:solidFill>
              </a:rPr>
              <a:t>Industry Trends</a:t>
            </a:r>
          </a:p>
        </p:txBody>
      </p:sp>
    </p:spTree>
    <p:extLst>
      <p:ext uri="{BB962C8B-B14F-4D97-AF65-F5344CB8AC3E}">
        <p14:creationId xmlns:p14="http://schemas.microsoft.com/office/powerpoint/2010/main" val="243549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1D06A-9F13-FE10-C779-EC3802A98E02}"/>
              </a:ext>
            </a:extLst>
          </p:cNvPr>
          <p:cNvSpPr>
            <a:spLocks noGrp="1"/>
          </p:cNvSpPr>
          <p:nvPr>
            <p:ph type="title"/>
          </p:nvPr>
        </p:nvSpPr>
        <p:spPr/>
        <p:txBody>
          <a:bodyPr>
            <a:normAutofit/>
          </a:bodyPr>
          <a:lstStyle/>
          <a:p>
            <a:r>
              <a:rPr lang="en-US" sz="2800" dirty="0"/>
              <a:t>Stream 1: </a:t>
            </a:r>
            <a:r>
              <a:rPr lang="en-US" sz="2800" b="1">
                <a:solidFill>
                  <a:schemeClr val="bg1"/>
                </a:solidFill>
              </a:rPr>
              <a:t>Short-term - Fix, Review, and Recommend </a:t>
            </a:r>
            <a:endParaRPr lang="en-US" sz="2800" dirty="0"/>
          </a:p>
        </p:txBody>
      </p:sp>
      <p:sp>
        <p:nvSpPr>
          <p:cNvPr id="4" name="Text Box 2">
            <a:extLst>
              <a:ext uri="{FF2B5EF4-FFF2-40B4-BE49-F238E27FC236}">
                <a16:creationId xmlns:a16="http://schemas.microsoft.com/office/drawing/2014/main" id="{AEF2B3F6-F14A-EB7F-FD54-5B02510E0BA8}"/>
              </a:ext>
            </a:extLst>
          </p:cNvPr>
          <p:cNvSpPr txBox="1">
            <a:spLocks noChangeArrowheads="1"/>
          </p:cNvSpPr>
          <p:nvPr/>
        </p:nvSpPr>
        <p:spPr bwMode="auto">
          <a:xfrm>
            <a:off x="368482" y="1494574"/>
            <a:ext cx="6756218" cy="3997690"/>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45720" tIns="45720" rIns="91440" bIns="45720" anchor="t" anchorCtr="0">
            <a:noAutofit/>
          </a:bodyPr>
          <a:lstStyle/>
          <a:p>
            <a:r>
              <a:rPr lang="en-US" sz="1800" b="1" dirty="0">
                <a:solidFill>
                  <a:srgbClr val="002060"/>
                </a:solidFill>
              </a:rPr>
              <a:t>Salesforce Service Cloud</a:t>
            </a:r>
          </a:p>
          <a:p>
            <a:pPr marL="228600" indent="-228600">
              <a:buFont typeface="Arial" panose="020B0604020202020204" pitchFamily="34" charset="0"/>
              <a:buChar char="•"/>
            </a:pPr>
            <a:r>
              <a:rPr lang="en-US" sz="1600" b="1" dirty="0"/>
              <a:t>Confirm which Salesforce “package” QBE has deployed</a:t>
            </a:r>
          </a:p>
          <a:p>
            <a:pPr marL="514350" lvl="1" indent="-285750">
              <a:buFont typeface="Courier New" panose="02070309020205020404" pitchFamily="49" charset="0"/>
              <a:buChar char="o"/>
            </a:pPr>
            <a:r>
              <a:rPr lang="en-US" sz="1600" dirty="0"/>
              <a:t>(Essentials, Professional, Enterprise, Unlimited).  </a:t>
            </a:r>
          </a:p>
          <a:p>
            <a:pPr marL="228600" indent="-228600">
              <a:buFont typeface="Arial" panose="020B0604020202020204" pitchFamily="34" charset="0"/>
              <a:buChar char="•"/>
            </a:pPr>
            <a:r>
              <a:rPr lang="en-US" sz="1600" b="1" dirty="0"/>
              <a:t>Review Salesforce configurations: </a:t>
            </a:r>
            <a:r>
              <a:rPr lang="en-US" sz="1600" dirty="0"/>
              <a:t>Ensure Salesforce core application and all 3</a:t>
            </a:r>
            <a:r>
              <a:rPr lang="en-US" sz="1600" baseline="30000" dirty="0"/>
              <a:t>rd</a:t>
            </a:r>
            <a:r>
              <a:rPr lang="en-US" sz="1600" dirty="0"/>
              <a:t> party apps and “installed packages” (i.e., Amazon Connect CTI Connector) are up to date, deployed &amp; configured correctly.</a:t>
            </a:r>
          </a:p>
          <a:p>
            <a:pPr marL="228600" indent="-228600">
              <a:buFont typeface="Arial" panose="020B0604020202020204" pitchFamily="34" charset="0"/>
              <a:buChar char="•"/>
            </a:pPr>
            <a:r>
              <a:rPr lang="en-US" sz="1600" dirty="0"/>
              <a:t>Ensure data is being synchronized across data source(s) within Salesforce, and opportunities to reduce redundant data entry.  </a:t>
            </a:r>
          </a:p>
          <a:p>
            <a:pPr marL="228600" indent="-228600">
              <a:buFont typeface="Arial" panose="020B0604020202020204" pitchFamily="34" charset="0"/>
              <a:buChar char="•"/>
            </a:pPr>
            <a:r>
              <a:rPr lang="en-US" sz="1600" dirty="0"/>
              <a:t>Work with LOBs to identify desired configuration changes in visual look &amp; feel of Salesforce widgets, how &amp; where widgets are laid out, “real-estate space” of case note windows, and improve readability for agents/specialists. </a:t>
            </a:r>
          </a:p>
          <a:p>
            <a:pPr marL="228600" indent="-228600">
              <a:buFont typeface="Arial" panose="020B0604020202020204" pitchFamily="34" charset="0"/>
              <a:buChar char="•"/>
            </a:pPr>
            <a:r>
              <a:rPr lang="en-US" sz="1600" dirty="0"/>
              <a:t>Work with LOBs to identify “custom” items (i.e., button to initiate a new case); which items can be achieved in short vs. long term.</a:t>
            </a:r>
          </a:p>
          <a:p>
            <a:pPr marL="228600" indent="-228600">
              <a:buFont typeface="Arial" panose="020B0604020202020204" pitchFamily="34" charset="0"/>
              <a:buChar char="•"/>
            </a:pPr>
            <a:r>
              <a:rPr lang="en-US" sz="1600" b="1" dirty="0">
                <a:solidFill>
                  <a:srgbClr val="7030A0"/>
                </a:solidFill>
              </a:rPr>
              <a:t>Note: </a:t>
            </a:r>
            <a:r>
              <a:rPr lang="en-US" sz="1600" dirty="0"/>
              <a:t>Evaluate opportunities for additional customer interaction channels, and options for better integration between channels. </a:t>
            </a:r>
          </a:p>
          <a:p>
            <a:pPr marL="514350" lvl="1" indent="-285750">
              <a:buFont typeface="Courier New" panose="02070309020205020404" pitchFamily="49" charset="0"/>
              <a:buChar char="o"/>
            </a:pPr>
            <a:r>
              <a:rPr lang="en-US" sz="1600" dirty="0"/>
              <a:t>(Evaluation would be applied toward longer-term SOW).</a:t>
            </a:r>
          </a:p>
        </p:txBody>
      </p:sp>
      <p:sp>
        <p:nvSpPr>
          <p:cNvPr id="5" name="Text Box 2">
            <a:extLst>
              <a:ext uri="{FF2B5EF4-FFF2-40B4-BE49-F238E27FC236}">
                <a16:creationId xmlns:a16="http://schemas.microsoft.com/office/drawing/2014/main" id="{3D52231E-E828-86DA-2155-3E351CD0EA9F}"/>
              </a:ext>
            </a:extLst>
          </p:cNvPr>
          <p:cNvSpPr txBox="1">
            <a:spLocks noChangeArrowheads="1"/>
          </p:cNvSpPr>
          <p:nvPr/>
        </p:nvSpPr>
        <p:spPr bwMode="auto">
          <a:xfrm>
            <a:off x="368482" y="5657915"/>
            <a:ext cx="6756218" cy="1844044"/>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45720" tIns="45720" rIns="91440" bIns="45720" anchor="t" anchorCtr="0">
            <a:noAutofit/>
          </a:bodyPr>
          <a:lstStyle/>
          <a:p>
            <a:r>
              <a:rPr lang="en-US" sz="1800" b="1" dirty="0">
                <a:solidFill>
                  <a:srgbClr val="002060"/>
                </a:solidFill>
              </a:rPr>
              <a:t>Network / IP Telephony Architectural Evaluation</a:t>
            </a:r>
          </a:p>
          <a:p>
            <a:pPr marL="228600" indent="-228600">
              <a:buFont typeface="Arial" panose="020B0604020202020204" pitchFamily="34" charset="0"/>
              <a:buChar char="•"/>
            </a:pPr>
            <a:r>
              <a:rPr lang="en-US" sz="1600" dirty="0"/>
              <a:t>Review network setup (architecture /configurations / capacity) at QBE and path that voice traverses out to AWS Pop.  </a:t>
            </a:r>
          </a:p>
          <a:p>
            <a:pPr marL="228600" indent="-228600">
              <a:buFont typeface="Arial" panose="020B0604020202020204" pitchFamily="34" charset="0"/>
              <a:buChar char="•"/>
            </a:pPr>
            <a:r>
              <a:rPr lang="en-US" sz="1600" b="1" dirty="0">
                <a:solidFill>
                  <a:srgbClr val="7030A0"/>
                </a:solidFill>
              </a:rPr>
              <a:t>Note</a:t>
            </a:r>
            <a:r>
              <a:rPr lang="en-US" sz="1600" dirty="0"/>
              <a:t>: Even if initial configurations for QBE were done correctly, increase in agent and call volume may have outstripped bandwidth and capacity allowances, resulting in various issues including dropped calls, “busy errors”, routing conflicts, and data timeout issues. </a:t>
            </a:r>
          </a:p>
        </p:txBody>
      </p:sp>
      <p:sp>
        <p:nvSpPr>
          <p:cNvPr id="6" name="Text Box 2">
            <a:extLst>
              <a:ext uri="{FF2B5EF4-FFF2-40B4-BE49-F238E27FC236}">
                <a16:creationId xmlns:a16="http://schemas.microsoft.com/office/drawing/2014/main" id="{C5DFF009-EF66-DB84-D8D4-1F3AD7DB1515}"/>
              </a:ext>
            </a:extLst>
          </p:cNvPr>
          <p:cNvSpPr txBox="1">
            <a:spLocks noChangeArrowheads="1"/>
          </p:cNvSpPr>
          <p:nvPr/>
        </p:nvSpPr>
        <p:spPr bwMode="auto">
          <a:xfrm>
            <a:off x="7670800" y="1494574"/>
            <a:ext cx="6386162" cy="2804324"/>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45720" tIns="45720" rIns="91440" bIns="45720" anchor="t" anchorCtr="0">
            <a:noAutofit/>
          </a:bodyPr>
          <a:lstStyle/>
          <a:p>
            <a:r>
              <a:rPr lang="en-US" sz="1800" b="1" dirty="0">
                <a:solidFill>
                  <a:srgbClr val="002060"/>
                </a:solidFill>
              </a:rPr>
              <a:t>Amazon Connect portion of Salesforce SCV</a:t>
            </a:r>
          </a:p>
          <a:p>
            <a:pPr marL="228600" indent="-228600">
              <a:buFont typeface="Arial" panose="020B0604020202020204" pitchFamily="34" charset="0"/>
              <a:buChar char="•"/>
            </a:pPr>
            <a:r>
              <a:rPr lang="en-US" sz="1600" dirty="0"/>
              <a:t>Review Amazon Connect configurations within Salesforce SCV, as well as directly via Amazon Connect. </a:t>
            </a:r>
          </a:p>
          <a:p>
            <a:pPr marL="228600" indent="-228600">
              <a:buFont typeface="Arial" panose="020B0604020202020204" pitchFamily="34" charset="0"/>
              <a:buChar char="•"/>
            </a:pPr>
            <a:r>
              <a:rPr lang="en-US" sz="1600" dirty="0"/>
              <a:t>Ensure application is up to date, installed &amp; deployed correctly and using latest CTI Connector version.</a:t>
            </a:r>
          </a:p>
          <a:p>
            <a:pPr marL="228600" indent="-228600">
              <a:buFont typeface="Arial" panose="020B0604020202020204" pitchFamily="34" charset="0"/>
              <a:buChar char="•"/>
            </a:pPr>
            <a:r>
              <a:rPr lang="en-US" sz="1600" dirty="0"/>
              <a:t>Identify specific list of features / functionality that Customer Care wants which may be available but not deployed or implemented in call flows correctly.</a:t>
            </a:r>
          </a:p>
          <a:p>
            <a:pPr marL="228600" indent="-228600">
              <a:buFont typeface="Arial" panose="020B0604020202020204" pitchFamily="34" charset="0"/>
              <a:buChar char="•"/>
            </a:pPr>
            <a:r>
              <a:rPr lang="en-US" sz="1600" dirty="0"/>
              <a:t>Update or create new Amazon Connect IVR Flows.</a:t>
            </a:r>
          </a:p>
          <a:p>
            <a:pPr marL="228600" indent="-228600">
              <a:buFont typeface="Arial" panose="020B0604020202020204" pitchFamily="34" charset="0"/>
              <a:buChar char="•"/>
            </a:pPr>
            <a:r>
              <a:rPr lang="en-US" sz="1600" dirty="0"/>
              <a:t>Review revised call flows with QBE, deploy in dev-env, perform user testing for acceptance, deploy in production.</a:t>
            </a:r>
          </a:p>
        </p:txBody>
      </p:sp>
      <p:sp>
        <p:nvSpPr>
          <p:cNvPr id="7" name="Text Box 2">
            <a:extLst>
              <a:ext uri="{FF2B5EF4-FFF2-40B4-BE49-F238E27FC236}">
                <a16:creationId xmlns:a16="http://schemas.microsoft.com/office/drawing/2014/main" id="{EE8F2E3E-6978-86AE-3628-5E416B14882D}"/>
              </a:ext>
            </a:extLst>
          </p:cNvPr>
          <p:cNvSpPr txBox="1">
            <a:spLocks noChangeArrowheads="1"/>
          </p:cNvSpPr>
          <p:nvPr/>
        </p:nvSpPr>
        <p:spPr bwMode="auto">
          <a:xfrm>
            <a:off x="7670800" y="4585935"/>
            <a:ext cx="6386162" cy="2916024"/>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45720" tIns="45720" rIns="91440" bIns="45720" anchor="t" anchorCtr="0">
            <a:noAutofit/>
          </a:bodyPr>
          <a:lstStyle/>
          <a:p>
            <a:r>
              <a:rPr lang="en-US" sz="1800" b="1">
                <a:solidFill>
                  <a:srgbClr val="002060"/>
                </a:solidFill>
              </a:rPr>
              <a:t>Explore other options for Salesforce interaction for Sales Agents</a:t>
            </a:r>
          </a:p>
          <a:p>
            <a:pPr marL="228600" indent="-228600">
              <a:buFont typeface="Arial" panose="020B0604020202020204" pitchFamily="34" charset="0"/>
              <a:buChar char="•"/>
            </a:pPr>
            <a:r>
              <a:rPr lang="en-US" sz="1600"/>
              <a:t>Zingtree: Supports native integration with Salesforce SCV and Zoom.</a:t>
            </a:r>
          </a:p>
          <a:p>
            <a:pPr marL="228600" indent="-228600">
              <a:buFont typeface="Arial" panose="020B0604020202020204" pitchFamily="34" charset="0"/>
              <a:buChar char="•"/>
            </a:pPr>
            <a:r>
              <a:rPr lang="en-US" sz="1600"/>
              <a:t>Enables Sales agents and Customer Care specialists to use next-best action solution that pulls relevant information from Salesforce in an easily displayed window.</a:t>
            </a:r>
          </a:p>
          <a:p>
            <a:pPr marL="228600" indent="-228600">
              <a:buFont typeface="Arial" panose="020B0604020202020204" pitchFamily="34" charset="0"/>
              <a:buChar char="•"/>
            </a:pPr>
            <a:r>
              <a:rPr lang="en-US" sz="1600"/>
              <a:t>Dynamically update information from </a:t>
            </a:r>
            <a:r>
              <a:rPr lang="en-US" sz="1600" dirty="0"/>
              <a:t>Agents / Specialists</a:t>
            </a:r>
            <a:r>
              <a:rPr lang="en-US" sz="1600"/>
              <a:t> into SCV.</a:t>
            </a:r>
          </a:p>
          <a:p>
            <a:pPr marL="228600" indent="-228600">
              <a:buFont typeface="Arial" panose="020B0604020202020204" pitchFamily="34" charset="0"/>
              <a:buChar char="•"/>
            </a:pPr>
            <a:r>
              <a:rPr lang="en-US" sz="1600" b="1"/>
              <a:t>Training</a:t>
            </a:r>
            <a:r>
              <a:rPr lang="en-US" sz="1600"/>
              <a:t>:  Greatly reduces training cycles.</a:t>
            </a:r>
          </a:p>
          <a:p>
            <a:pPr marL="228600" indent="-228600">
              <a:buFont typeface="Arial" panose="020B0604020202020204" pitchFamily="34" charset="0"/>
              <a:buChar char="•"/>
            </a:pPr>
            <a:r>
              <a:rPr lang="en-US" sz="1600"/>
              <a:t>Knowledge Management: Zingtree can be used as an internal knowledge management solution.</a:t>
            </a:r>
          </a:p>
          <a:p>
            <a:pPr marL="228600" indent="-228600">
              <a:buFont typeface="Arial" panose="020B0604020202020204" pitchFamily="34" charset="0"/>
              <a:buChar char="•"/>
            </a:pPr>
            <a:r>
              <a:rPr lang="en-US" sz="1600" b="1"/>
              <a:t>Self-Service:  </a:t>
            </a:r>
            <a:r>
              <a:rPr lang="en-US" sz="1600"/>
              <a:t>Can provide customers with a self-service portal via website, tablet or </a:t>
            </a:r>
            <a:r>
              <a:rPr lang="en-US" sz="1600" dirty="0"/>
              <a:t>cell</a:t>
            </a:r>
            <a:r>
              <a:rPr lang="en-US" sz="1600"/>
              <a:t> phone.</a:t>
            </a:r>
          </a:p>
        </p:txBody>
      </p:sp>
      <p:sp>
        <p:nvSpPr>
          <p:cNvPr id="8" name="TextBox 7">
            <a:extLst>
              <a:ext uri="{FF2B5EF4-FFF2-40B4-BE49-F238E27FC236}">
                <a16:creationId xmlns:a16="http://schemas.microsoft.com/office/drawing/2014/main" id="{07C39365-630D-0190-E391-800675CC46E1}"/>
              </a:ext>
            </a:extLst>
          </p:cNvPr>
          <p:cNvSpPr txBox="1"/>
          <p:nvPr/>
        </p:nvSpPr>
        <p:spPr>
          <a:xfrm>
            <a:off x="278556" y="682593"/>
            <a:ext cx="13778407" cy="646331"/>
          </a:xfrm>
          <a:prstGeom prst="rect">
            <a:avLst/>
          </a:prstGeom>
          <a:solidFill>
            <a:srgbClr val="F8F0C2"/>
          </a:solidFill>
        </p:spPr>
        <p:txBody>
          <a:bodyPr wrap="square" rtlCol="0">
            <a:spAutoFit/>
          </a:bodyPr>
          <a:lstStyle/>
          <a:p>
            <a:pPr algn="ctr"/>
            <a:r>
              <a:rPr lang="en-US" sz="1800" b="1"/>
              <a:t>These are indicative short-term fixes, which will/may change based on a complete understanding of all challenges prioritized in Stream 1. </a:t>
            </a:r>
          </a:p>
          <a:p>
            <a:pPr algn="ctr"/>
            <a:r>
              <a:rPr lang="en-US" sz="1800" b="1"/>
              <a:t>Some of these fixes will also be relevant to continue and be recommended for the long-term solution.</a:t>
            </a:r>
          </a:p>
        </p:txBody>
      </p:sp>
    </p:spTree>
    <p:extLst>
      <p:ext uri="{BB962C8B-B14F-4D97-AF65-F5344CB8AC3E}">
        <p14:creationId xmlns:p14="http://schemas.microsoft.com/office/powerpoint/2010/main" val="28836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E791AD-FBDF-2B48-A1CC-5E59E44F8A45}"/>
              </a:ext>
            </a:extLst>
          </p:cNvPr>
          <p:cNvSpPr txBox="1"/>
          <p:nvPr/>
        </p:nvSpPr>
        <p:spPr>
          <a:xfrm>
            <a:off x="6819254" y="1396960"/>
            <a:ext cx="7609668" cy="6313716"/>
          </a:xfrm>
          <a:prstGeom prst="rect">
            <a:avLst/>
          </a:prstGeom>
          <a:noFill/>
        </p:spPr>
        <p:txBody>
          <a:bodyPr wrap="square" rtlCol="0">
            <a:spAutoFit/>
          </a:bodyPr>
          <a:lstStyle/>
          <a:p>
            <a:pPr>
              <a:lnSpc>
                <a:spcPct val="150000"/>
              </a:lnSpc>
            </a:pPr>
            <a:r>
              <a:rPr lang="en-US" sz="3200" b="1" dirty="0"/>
              <a:t>Proposal Contents</a:t>
            </a:r>
          </a:p>
          <a:p>
            <a:pPr marL="342900" indent="-342900">
              <a:lnSpc>
                <a:spcPct val="150000"/>
              </a:lnSpc>
              <a:buFont typeface="Arial" panose="020B0604020202020204" pitchFamily="34" charset="0"/>
              <a:buChar char="•"/>
            </a:pPr>
            <a:r>
              <a:rPr lang="en-US" sz="2400" b="1" dirty="0"/>
              <a:t>Who We Are</a:t>
            </a:r>
          </a:p>
          <a:p>
            <a:pPr marL="342900" indent="-342900">
              <a:lnSpc>
                <a:spcPct val="150000"/>
              </a:lnSpc>
              <a:buFont typeface="Arial" panose="020B0604020202020204" pitchFamily="34" charset="0"/>
              <a:buChar char="•"/>
            </a:pPr>
            <a:r>
              <a:rPr lang="en-US" sz="2400" b="1" dirty="0"/>
              <a:t>Our Understanding </a:t>
            </a:r>
          </a:p>
          <a:p>
            <a:pPr marL="342900" indent="-342900">
              <a:lnSpc>
                <a:spcPct val="150000"/>
              </a:lnSpc>
              <a:buFont typeface="Arial" panose="020B0604020202020204" pitchFamily="34" charset="0"/>
              <a:buChar char="•"/>
            </a:pPr>
            <a:r>
              <a:rPr lang="en-US" sz="2400" b="1" dirty="0"/>
              <a:t>Proposed Approach</a:t>
            </a:r>
          </a:p>
          <a:p>
            <a:pPr marL="342900" indent="-342900">
              <a:lnSpc>
                <a:spcPct val="150000"/>
              </a:lnSpc>
              <a:buFont typeface="Arial" panose="020B0604020202020204" pitchFamily="34" charset="0"/>
              <a:buChar char="•"/>
            </a:pPr>
            <a:r>
              <a:rPr lang="en-US" sz="2400" b="1" dirty="0"/>
              <a:t>Timelines</a:t>
            </a:r>
          </a:p>
          <a:p>
            <a:pPr marL="342900" indent="-342900">
              <a:lnSpc>
                <a:spcPct val="150000"/>
              </a:lnSpc>
              <a:buFont typeface="Arial" panose="020B0604020202020204" pitchFamily="34" charset="0"/>
              <a:buChar char="•"/>
            </a:pPr>
            <a:r>
              <a:rPr lang="en-US" sz="2400" b="1" dirty="0"/>
              <a:t>Proposed Team</a:t>
            </a:r>
          </a:p>
          <a:p>
            <a:pPr marL="342900" indent="-342900">
              <a:lnSpc>
                <a:spcPct val="150000"/>
              </a:lnSpc>
              <a:buFont typeface="Arial" panose="020B0604020202020204" pitchFamily="34" charset="0"/>
              <a:buChar char="•"/>
            </a:pPr>
            <a:r>
              <a:rPr lang="en-US" sz="2400" b="1" dirty="0"/>
              <a:t>Outcomes and Deliverables</a:t>
            </a:r>
          </a:p>
          <a:p>
            <a:pPr marL="342900" indent="-342900">
              <a:lnSpc>
                <a:spcPct val="150000"/>
              </a:lnSpc>
              <a:buFont typeface="Arial" panose="020B0604020202020204" pitchFamily="34" charset="0"/>
              <a:buChar char="•"/>
            </a:pPr>
            <a:r>
              <a:rPr lang="en-US" sz="2400" b="1" dirty="0"/>
              <a:t>Dependencies</a:t>
            </a:r>
          </a:p>
          <a:p>
            <a:pPr marL="342900" indent="-342900">
              <a:lnSpc>
                <a:spcPct val="150000"/>
              </a:lnSpc>
              <a:buFont typeface="Arial" panose="020B0604020202020204" pitchFamily="34" charset="0"/>
              <a:buChar char="•"/>
            </a:pPr>
            <a:r>
              <a:rPr lang="en-US" sz="2400" b="1" dirty="0"/>
              <a:t>Commercials</a:t>
            </a:r>
          </a:p>
          <a:p>
            <a:pPr marL="342900" indent="-342900">
              <a:lnSpc>
                <a:spcPct val="150000"/>
              </a:lnSpc>
              <a:buFont typeface="Arial" panose="020B0604020202020204" pitchFamily="34" charset="0"/>
              <a:buChar char="•"/>
            </a:pPr>
            <a:r>
              <a:rPr lang="en-US" sz="2400" b="1" dirty="0"/>
              <a:t>Next Steps</a:t>
            </a:r>
          </a:p>
          <a:p>
            <a:pPr marL="342900" indent="-342900">
              <a:lnSpc>
                <a:spcPct val="150000"/>
              </a:lnSpc>
              <a:buFont typeface="Arial" panose="020B0604020202020204" pitchFamily="34" charset="0"/>
              <a:buChar char="•"/>
            </a:pPr>
            <a:r>
              <a:rPr lang="en-US" sz="2400" b="1" dirty="0"/>
              <a:t>Appendix</a:t>
            </a:r>
          </a:p>
        </p:txBody>
      </p:sp>
    </p:spTree>
    <p:extLst>
      <p:ext uri="{BB962C8B-B14F-4D97-AF65-F5344CB8AC3E}">
        <p14:creationId xmlns:p14="http://schemas.microsoft.com/office/powerpoint/2010/main" val="824714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AD5951F4-B7CA-9B85-B918-DCC3949B2213}"/>
              </a:ext>
            </a:extLst>
          </p:cNvPr>
          <p:cNvGrpSpPr/>
          <p:nvPr/>
        </p:nvGrpSpPr>
        <p:grpSpPr>
          <a:xfrm>
            <a:off x="790041" y="1183657"/>
            <a:ext cx="3545290" cy="1903715"/>
            <a:chOff x="1316735" y="2007995"/>
            <a:chExt cx="5908816" cy="2088054"/>
          </a:xfrm>
          <a:effectLst>
            <a:outerShdw blurRad="50800" dist="38100" dir="2700000" algn="tl" rotWithShape="0">
              <a:prstClr val="black">
                <a:alpha val="40000"/>
              </a:prstClr>
            </a:outerShdw>
          </a:effectLst>
        </p:grpSpPr>
        <p:sp>
          <p:nvSpPr>
            <p:cNvPr id="10" name="Rectangle 9">
              <a:extLst>
                <a:ext uri="{FF2B5EF4-FFF2-40B4-BE49-F238E27FC236}">
                  <a16:creationId xmlns:a16="http://schemas.microsoft.com/office/drawing/2014/main" id="{713D5DA6-313C-F79B-6120-B67F73B3FBF1}"/>
                </a:ext>
              </a:extLst>
            </p:cNvPr>
            <p:cNvSpPr/>
            <p:nvPr/>
          </p:nvSpPr>
          <p:spPr>
            <a:xfrm>
              <a:off x="1316735" y="2360933"/>
              <a:ext cx="2688311" cy="913070"/>
            </a:xfrm>
            <a:prstGeom prst="rect">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algn="ctr" defTabSz="1097280" hangingPunct="0">
                <a:lnSpc>
                  <a:spcPct val="90000"/>
                </a:lnSpc>
                <a:spcBef>
                  <a:spcPts val="1200"/>
                </a:spcBef>
              </a:pPr>
              <a:endParaRPr lang="en-US" sz="2400">
                <a:solidFill>
                  <a:srgbClr val="FFFFFF"/>
                </a:solidFill>
                <a:sym typeface="Haas Grot Disp 75 Bold"/>
              </a:endParaRPr>
            </a:p>
          </p:txBody>
        </p:sp>
        <p:sp>
          <p:nvSpPr>
            <p:cNvPr id="3" name="Rectangle 2">
              <a:extLst>
                <a:ext uri="{FF2B5EF4-FFF2-40B4-BE49-F238E27FC236}">
                  <a16:creationId xmlns:a16="http://schemas.microsoft.com/office/drawing/2014/main" id="{FA728B66-31A3-4FA0-B375-E3833793BA53}"/>
                </a:ext>
              </a:extLst>
            </p:cNvPr>
            <p:cNvSpPr/>
            <p:nvPr/>
          </p:nvSpPr>
          <p:spPr>
            <a:xfrm>
              <a:off x="1316735" y="2408154"/>
              <a:ext cx="5908816" cy="1687895"/>
            </a:xfrm>
            <a:prstGeom prst="rect">
              <a:avLst/>
            </a:prstGeom>
            <a:solidFill>
              <a:schemeClr val="bg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defTabSz="1097280">
                <a:defRPr/>
              </a:pPr>
              <a:r>
                <a:rPr lang="en-US" sz="2400">
                  <a:latin typeface="Calibri" panose="020F0502020204030204" pitchFamily="34" charset="0"/>
                  <a:cs typeface="Calibri" panose="020F0502020204030204" pitchFamily="34" charset="0"/>
                </a:rPr>
                <a:t>Calls not displaying in Salesforce Omni-Channel even though customer(s) had called.</a:t>
              </a:r>
            </a:p>
          </p:txBody>
        </p:sp>
        <p:sp>
          <p:nvSpPr>
            <p:cNvPr id="6" name="Rectangle 5">
              <a:extLst>
                <a:ext uri="{FF2B5EF4-FFF2-40B4-BE49-F238E27FC236}">
                  <a16:creationId xmlns:a16="http://schemas.microsoft.com/office/drawing/2014/main" id="{1CEB858F-6FC1-C427-FCC8-7794FE4B12C4}"/>
                </a:ext>
              </a:extLst>
            </p:cNvPr>
            <p:cNvSpPr/>
            <p:nvPr/>
          </p:nvSpPr>
          <p:spPr>
            <a:xfrm>
              <a:off x="1316735" y="2007995"/>
              <a:ext cx="5908816" cy="405095"/>
            </a:xfrm>
            <a:prstGeom prst="rect">
              <a:avLst/>
            </a:prstGeom>
            <a:solidFill>
              <a:schemeClr val="accent3">
                <a:lumMod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a:defRPr/>
              </a:pPr>
              <a:r>
                <a:rPr lang="en-US" sz="2000" b="1">
                  <a:solidFill>
                    <a:schemeClr val="bg1"/>
                  </a:solidFill>
                </a:rPr>
                <a:t>Problem 1</a:t>
              </a:r>
            </a:p>
          </p:txBody>
        </p:sp>
      </p:grpSp>
      <p:grpSp>
        <p:nvGrpSpPr>
          <p:cNvPr id="33" name="Group 32">
            <a:extLst>
              <a:ext uri="{FF2B5EF4-FFF2-40B4-BE49-F238E27FC236}">
                <a16:creationId xmlns:a16="http://schemas.microsoft.com/office/drawing/2014/main" id="{3B7FF277-1CB8-3AEB-4CDE-7F0023E4F5C9}"/>
              </a:ext>
            </a:extLst>
          </p:cNvPr>
          <p:cNvGrpSpPr/>
          <p:nvPr/>
        </p:nvGrpSpPr>
        <p:grpSpPr>
          <a:xfrm>
            <a:off x="5439273" y="1230150"/>
            <a:ext cx="3545290" cy="1908215"/>
            <a:chOff x="9345168" y="1995582"/>
            <a:chExt cx="5908816" cy="2092990"/>
          </a:xfrm>
          <a:effectLst>
            <a:outerShdw blurRad="50800" dist="38100" dir="2700000" algn="tl" rotWithShape="0">
              <a:prstClr val="black">
                <a:alpha val="40000"/>
              </a:prstClr>
            </a:outerShdw>
          </a:effectLst>
        </p:grpSpPr>
        <p:sp>
          <p:nvSpPr>
            <p:cNvPr id="11" name="Rectangle 10">
              <a:extLst>
                <a:ext uri="{FF2B5EF4-FFF2-40B4-BE49-F238E27FC236}">
                  <a16:creationId xmlns:a16="http://schemas.microsoft.com/office/drawing/2014/main" id="{0DF0363D-1061-6831-DC36-7BB13E5CDB3C}"/>
                </a:ext>
              </a:extLst>
            </p:cNvPr>
            <p:cNvSpPr/>
            <p:nvPr/>
          </p:nvSpPr>
          <p:spPr>
            <a:xfrm>
              <a:off x="10955419" y="2282534"/>
              <a:ext cx="2688311" cy="913070"/>
            </a:xfrm>
            <a:prstGeom prst="rect">
              <a:avLst/>
            </a:prstGeom>
            <a:solidFill>
              <a:schemeClr val="tx1"/>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algn="ctr" defTabSz="1097280" hangingPunct="0">
                <a:lnSpc>
                  <a:spcPct val="90000"/>
                </a:lnSpc>
                <a:spcBef>
                  <a:spcPts val="1200"/>
                </a:spcBef>
              </a:pPr>
              <a:endParaRPr lang="en-US" sz="2400">
                <a:solidFill>
                  <a:srgbClr val="FFFFFF"/>
                </a:solidFill>
                <a:sym typeface="Haas Grot Disp 75 Bold"/>
              </a:endParaRPr>
            </a:p>
          </p:txBody>
        </p:sp>
        <p:sp>
          <p:nvSpPr>
            <p:cNvPr id="12" name="Rectangle 11">
              <a:extLst>
                <a:ext uri="{FF2B5EF4-FFF2-40B4-BE49-F238E27FC236}">
                  <a16:creationId xmlns:a16="http://schemas.microsoft.com/office/drawing/2014/main" id="{91D0C8DB-93E0-72EB-A1A5-948D3B1331C4}"/>
                </a:ext>
              </a:extLst>
            </p:cNvPr>
            <p:cNvSpPr/>
            <p:nvPr/>
          </p:nvSpPr>
          <p:spPr>
            <a:xfrm>
              <a:off x="9345168" y="2400677"/>
              <a:ext cx="5908816" cy="1687895"/>
            </a:xfrm>
            <a:prstGeom prst="rect">
              <a:avLst/>
            </a:prstGeom>
            <a:solidFill>
              <a:schemeClr val="bg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a:defRPr/>
              </a:pPr>
              <a:r>
                <a:rPr lang="en-US" sz="2400">
                  <a:latin typeface="Calibri" panose="020F0502020204030204" pitchFamily="34" charset="0"/>
                </a:rPr>
                <a:t>Call transfers being dropped and call routing to a specific team based on logic (route to nearest service center)</a:t>
              </a:r>
              <a:endParaRPr lang="en-US" sz="240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53918981-2F04-A4B2-2FEA-866F9C4B4568}"/>
                </a:ext>
              </a:extLst>
            </p:cNvPr>
            <p:cNvSpPr/>
            <p:nvPr/>
          </p:nvSpPr>
          <p:spPr>
            <a:xfrm>
              <a:off x="9345168" y="1995582"/>
              <a:ext cx="5908816" cy="405095"/>
            </a:xfrm>
            <a:prstGeom prst="rect">
              <a:avLst/>
            </a:prstGeom>
            <a:solidFill>
              <a:schemeClr val="accent3">
                <a:lumMod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a:defRPr/>
              </a:pPr>
              <a:r>
                <a:rPr lang="en-US" sz="2000" b="1">
                  <a:solidFill>
                    <a:schemeClr val="bg1"/>
                  </a:solidFill>
                </a:rPr>
                <a:t>Problem 2</a:t>
              </a:r>
            </a:p>
          </p:txBody>
        </p:sp>
      </p:grpSp>
      <p:grpSp>
        <p:nvGrpSpPr>
          <p:cNvPr id="34" name="Group 33">
            <a:extLst>
              <a:ext uri="{FF2B5EF4-FFF2-40B4-BE49-F238E27FC236}">
                <a16:creationId xmlns:a16="http://schemas.microsoft.com/office/drawing/2014/main" id="{415DE691-C7FA-8203-F22A-D969C7882B11}"/>
              </a:ext>
            </a:extLst>
          </p:cNvPr>
          <p:cNvGrpSpPr/>
          <p:nvPr/>
        </p:nvGrpSpPr>
        <p:grpSpPr>
          <a:xfrm>
            <a:off x="10088506" y="1249452"/>
            <a:ext cx="3545288" cy="1914732"/>
            <a:chOff x="16814177" y="1995581"/>
            <a:chExt cx="5908814" cy="2100137"/>
          </a:xfrm>
          <a:effectLst>
            <a:outerShdw blurRad="50800" dist="38100" dir="2700000" algn="tl" rotWithShape="0">
              <a:prstClr val="black">
                <a:alpha val="40000"/>
              </a:prstClr>
            </a:outerShdw>
          </a:effectLst>
        </p:grpSpPr>
        <p:sp>
          <p:nvSpPr>
            <p:cNvPr id="15" name="Rectangle 14">
              <a:extLst>
                <a:ext uri="{FF2B5EF4-FFF2-40B4-BE49-F238E27FC236}">
                  <a16:creationId xmlns:a16="http://schemas.microsoft.com/office/drawing/2014/main" id="{5512F9E7-0353-88D7-7A2F-0C96D77C5608}"/>
                </a:ext>
              </a:extLst>
            </p:cNvPr>
            <p:cNvSpPr/>
            <p:nvPr/>
          </p:nvSpPr>
          <p:spPr>
            <a:xfrm>
              <a:off x="16814177" y="2407823"/>
              <a:ext cx="5908814" cy="1687895"/>
            </a:xfrm>
            <a:prstGeom prst="rect">
              <a:avLst/>
            </a:prstGeom>
            <a:solidFill>
              <a:schemeClr val="bg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defTabSz="1097280">
                <a:defRPr/>
              </a:pPr>
              <a:r>
                <a:rPr lang="en-US" sz="2400">
                  <a:latin typeface="Calibri" panose="020F0502020204030204" pitchFamily="34" charset="0"/>
                  <a:sym typeface="Haas Grot Text 55 Roman"/>
                </a:rPr>
                <a:t>Improvement is needed in the sound quality of prompts.  </a:t>
              </a:r>
              <a:br>
                <a:rPr lang="en-US" sz="2400">
                  <a:latin typeface="Calibri" panose="020F0502020204030204" pitchFamily="34" charset="0"/>
                  <a:sym typeface="Haas Grot Text 55 Roman"/>
                </a:rPr>
              </a:br>
              <a:endParaRPr lang="en-US" sz="240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1C4B4E10-FD96-992C-22A7-2988E21BB47A}"/>
                </a:ext>
              </a:extLst>
            </p:cNvPr>
            <p:cNvSpPr/>
            <p:nvPr/>
          </p:nvSpPr>
          <p:spPr>
            <a:xfrm>
              <a:off x="16814177" y="1995581"/>
              <a:ext cx="5908814" cy="405095"/>
            </a:xfrm>
            <a:prstGeom prst="rect">
              <a:avLst/>
            </a:prstGeom>
            <a:solidFill>
              <a:schemeClr val="accent3">
                <a:lumMod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a:defRPr/>
              </a:pPr>
              <a:r>
                <a:rPr lang="en-US" sz="2000" b="1">
                  <a:solidFill>
                    <a:schemeClr val="bg1"/>
                  </a:solidFill>
                </a:rPr>
                <a:t>Problem 3</a:t>
              </a:r>
            </a:p>
          </p:txBody>
        </p:sp>
      </p:grpSp>
      <p:grpSp>
        <p:nvGrpSpPr>
          <p:cNvPr id="35" name="Group 34">
            <a:extLst>
              <a:ext uri="{FF2B5EF4-FFF2-40B4-BE49-F238E27FC236}">
                <a16:creationId xmlns:a16="http://schemas.microsoft.com/office/drawing/2014/main" id="{DFCFA99C-A4FD-309A-7F62-5435DA594181}"/>
              </a:ext>
            </a:extLst>
          </p:cNvPr>
          <p:cNvGrpSpPr/>
          <p:nvPr/>
        </p:nvGrpSpPr>
        <p:grpSpPr>
          <a:xfrm>
            <a:off x="790041" y="4678748"/>
            <a:ext cx="3545290" cy="2646879"/>
            <a:chOff x="1316735" y="6520985"/>
            <a:chExt cx="5908817" cy="4411466"/>
          </a:xfrm>
          <a:effectLst>
            <a:outerShdw blurRad="50800" dist="38100" dir="2700000" algn="tl" rotWithShape="0">
              <a:prstClr val="black">
                <a:alpha val="40000"/>
              </a:prstClr>
            </a:outerShdw>
          </a:effectLst>
        </p:grpSpPr>
        <p:sp>
          <p:nvSpPr>
            <p:cNvPr id="19" name="Rectangle 18">
              <a:extLst>
                <a:ext uri="{FF2B5EF4-FFF2-40B4-BE49-F238E27FC236}">
                  <a16:creationId xmlns:a16="http://schemas.microsoft.com/office/drawing/2014/main" id="{6AC77DF3-3A98-C8B6-0299-58C76AA5F74E}"/>
                </a:ext>
              </a:extLst>
            </p:cNvPr>
            <p:cNvSpPr/>
            <p:nvPr/>
          </p:nvSpPr>
          <p:spPr>
            <a:xfrm>
              <a:off x="1316735" y="7136538"/>
              <a:ext cx="5908817" cy="3795913"/>
            </a:xfrm>
            <a:prstGeom prst="rect">
              <a:avLst/>
            </a:prstGeom>
            <a:solidFill>
              <a:schemeClr val="bg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a:defRPr/>
              </a:pPr>
              <a:r>
                <a:rPr lang="en-US" sz="2400">
                  <a:latin typeface="Calibri" panose="020F0502020204030204" pitchFamily="34" charset="0"/>
                </a:rPr>
                <a:t>Investigate and analyze current contact flows (+ Lambda code) based on best practices which may be causing some frequent errors</a:t>
              </a:r>
              <a:r>
                <a:rPr lang="en-US" sz="2400">
                  <a:latin typeface="Calibri" panose="020F0502020204030204" pitchFamily="34" charset="0"/>
                  <a:cs typeface="Calibri" panose="020F0502020204030204" pitchFamily="34" charset="0"/>
                </a:rPr>
                <a:t>.</a:t>
              </a:r>
            </a:p>
          </p:txBody>
        </p:sp>
        <p:sp>
          <p:nvSpPr>
            <p:cNvPr id="25" name="Rectangle 24">
              <a:extLst>
                <a:ext uri="{FF2B5EF4-FFF2-40B4-BE49-F238E27FC236}">
                  <a16:creationId xmlns:a16="http://schemas.microsoft.com/office/drawing/2014/main" id="{35A7FD8E-8278-9C8C-F0DD-2187430FC097}"/>
                </a:ext>
              </a:extLst>
            </p:cNvPr>
            <p:cNvSpPr/>
            <p:nvPr/>
          </p:nvSpPr>
          <p:spPr>
            <a:xfrm>
              <a:off x="1316735" y="6520985"/>
              <a:ext cx="5908815" cy="615553"/>
            </a:xfrm>
            <a:prstGeom prst="rect">
              <a:avLst/>
            </a:prstGeom>
            <a:solidFill>
              <a:schemeClr val="accent3">
                <a:lumMod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a:defRPr/>
              </a:pPr>
              <a:r>
                <a:rPr lang="en-US" sz="2000" b="1">
                  <a:solidFill>
                    <a:schemeClr val="bg1"/>
                  </a:solidFill>
                </a:rPr>
                <a:t>Problem 4</a:t>
              </a:r>
            </a:p>
          </p:txBody>
        </p:sp>
      </p:grpSp>
      <p:grpSp>
        <p:nvGrpSpPr>
          <p:cNvPr id="36" name="Group 35">
            <a:extLst>
              <a:ext uri="{FF2B5EF4-FFF2-40B4-BE49-F238E27FC236}">
                <a16:creationId xmlns:a16="http://schemas.microsoft.com/office/drawing/2014/main" id="{7196624D-4928-3707-4D38-495400F1C51C}"/>
              </a:ext>
            </a:extLst>
          </p:cNvPr>
          <p:cNvGrpSpPr/>
          <p:nvPr/>
        </p:nvGrpSpPr>
        <p:grpSpPr>
          <a:xfrm>
            <a:off x="5439274" y="4678748"/>
            <a:ext cx="3545290" cy="1169547"/>
            <a:chOff x="9345168" y="6520986"/>
            <a:chExt cx="5908816" cy="1949244"/>
          </a:xfrm>
          <a:effectLst>
            <a:outerShdw blurRad="50800" dist="38100" dir="2700000" algn="tl" rotWithShape="0">
              <a:prstClr val="black">
                <a:alpha val="40000"/>
              </a:prstClr>
            </a:outerShdw>
          </a:effectLst>
        </p:grpSpPr>
        <p:sp>
          <p:nvSpPr>
            <p:cNvPr id="21" name="Rectangle 20">
              <a:extLst>
                <a:ext uri="{FF2B5EF4-FFF2-40B4-BE49-F238E27FC236}">
                  <a16:creationId xmlns:a16="http://schemas.microsoft.com/office/drawing/2014/main" id="{23B57C9F-FBF9-6425-AAF0-3DDB3CAD9DCF}"/>
                </a:ext>
              </a:extLst>
            </p:cNvPr>
            <p:cNvSpPr/>
            <p:nvPr/>
          </p:nvSpPr>
          <p:spPr>
            <a:xfrm>
              <a:off x="9345170" y="7136533"/>
              <a:ext cx="5908814" cy="1333697"/>
            </a:xfrm>
            <a:prstGeom prst="rect">
              <a:avLst/>
            </a:prstGeom>
            <a:solidFill>
              <a:schemeClr val="bg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defTabSz="1097280">
                <a:defRPr/>
              </a:pPr>
              <a:r>
                <a:rPr lang="en-US" sz="2400">
                  <a:latin typeface="Calibri" panose="020F0502020204030204" pitchFamily="34" charset="0"/>
                </a:rPr>
                <a:t>Zoom Integration – Zoom Phone, Contact Center</a:t>
              </a:r>
              <a:endParaRPr lang="en-US" sz="2400">
                <a:latin typeface="Calibri" panose="020F0502020204030204" pitchFamily="34" charset="0"/>
                <a:cs typeface="Calibri" panose="020F0502020204030204" pitchFamily="34" charset="0"/>
              </a:endParaRPr>
            </a:p>
          </p:txBody>
        </p:sp>
        <p:sp>
          <p:nvSpPr>
            <p:cNvPr id="26" name="Rectangle 25">
              <a:extLst>
                <a:ext uri="{FF2B5EF4-FFF2-40B4-BE49-F238E27FC236}">
                  <a16:creationId xmlns:a16="http://schemas.microsoft.com/office/drawing/2014/main" id="{EDEAE8DB-5EFA-D8D7-6FB7-3D573CB044B7}"/>
                </a:ext>
              </a:extLst>
            </p:cNvPr>
            <p:cNvSpPr/>
            <p:nvPr/>
          </p:nvSpPr>
          <p:spPr>
            <a:xfrm>
              <a:off x="9345168" y="6520986"/>
              <a:ext cx="5908816" cy="615553"/>
            </a:xfrm>
            <a:prstGeom prst="rect">
              <a:avLst/>
            </a:prstGeom>
            <a:solidFill>
              <a:schemeClr val="accent3">
                <a:lumMod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a:defRPr/>
              </a:pPr>
              <a:r>
                <a:rPr lang="en-US" sz="2000" b="1">
                  <a:solidFill>
                    <a:schemeClr val="bg1"/>
                  </a:solidFill>
                </a:rPr>
                <a:t>Problem 5</a:t>
              </a:r>
            </a:p>
          </p:txBody>
        </p:sp>
      </p:grpSp>
      <p:grpSp>
        <p:nvGrpSpPr>
          <p:cNvPr id="37" name="Group 36">
            <a:extLst>
              <a:ext uri="{FF2B5EF4-FFF2-40B4-BE49-F238E27FC236}">
                <a16:creationId xmlns:a16="http://schemas.microsoft.com/office/drawing/2014/main" id="{AAFCC200-DA35-5200-E125-751B13A87750}"/>
              </a:ext>
            </a:extLst>
          </p:cNvPr>
          <p:cNvGrpSpPr/>
          <p:nvPr/>
        </p:nvGrpSpPr>
        <p:grpSpPr>
          <a:xfrm>
            <a:off x="10088507" y="4678748"/>
            <a:ext cx="3545288" cy="1964640"/>
            <a:chOff x="16814178" y="6520985"/>
            <a:chExt cx="5908813" cy="3274398"/>
          </a:xfrm>
          <a:effectLst>
            <a:outerShdw blurRad="50800" dist="38100" dir="2700000" algn="tl" rotWithShape="0">
              <a:prstClr val="black">
                <a:alpha val="40000"/>
              </a:prstClr>
            </a:outerShdw>
          </a:effectLst>
        </p:grpSpPr>
        <p:sp>
          <p:nvSpPr>
            <p:cNvPr id="23" name="Rectangle 22">
              <a:extLst>
                <a:ext uri="{FF2B5EF4-FFF2-40B4-BE49-F238E27FC236}">
                  <a16:creationId xmlns:a16="http://schemas.microsoft.com/office/drawing/2014/main" id="{BBFE3BCB-0D0C-AAD5-ACBD-4D945B3CC1A3}"/>
                </a:ext>
              </a:extLst>
            </p:cNvPr>
            <p:cNvSpPr/>
            <p:nvPr/>
          </p:nvSpPr>
          <p:spPr>
            <a:xfrm>
              <a:off x="16814180" y="7145086"/>
              <a:ext cx="5908811" cy="2650297"/>
            </a:xfrm>
            <a:prstGeom prst="rect">
              <a:avLst/>
            </a:prstGeom>
            <a:solidFill>
              <a:schemeClr val="bg1">
                <a:lumMod val="9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defTabSz="1097280">
                <a:spcBef>
                  <a:spcPts val="360"/>
                </a:spcBef>
                <a:defRPr/>
              </a:pPr>
              <a:r>
                <a:rPr lang="en-US" sz="2400">
                  <a:sym typeface="Haas Grot Text 55 Roman"/>
                </a:rPr>
                <a:t>Issues for multiple time zones when calling for a call back (entered time) </a:t>
              </a:r>
            </a:p>
            <a:p>
              <a:pPr defTabSz="1097280">
                <a:defRPr/>
              </a:pPr>
              <a:endParaRPr lang="en-US" sz="2400">
                <a:solidFill>
                  <a:schemeClr val="bg1"/>
                </a:solidFill>
                <a:latin typeface="Calibri" panose="020F0502020204030204" pitchFamily="34" charset="0"/>
                <a:cs typeface="Calibri" panose="020F0502020204030204" pitchFamily="34" charset="0"/>
              </a:endParaRPr>
            </a:p>
          </p:txBody>
        </p:sp>
        <p:sp>
          <p:nvSpPr>
            <p:cNvPr id="30" name="Rectangle 29">
              <a:extLst>
                <a:ext uri="{FF2B5EF4-FFF2-40B4-BE49-F238E27FC236}">
                  <a16:creationId xmlns:a16="http://schemas.microsoft.com/office/drawing/2014/main" id="{0FA40F0F-7C9D-8890-B29A-F4E74CCA529E}"/>
                </a:ext>
              </a:extLst>
            </p:cNvPr>
            <p:cNvSpPr/>
            <p:nvPr/>
          </p:nvSpPr>
          <p:spPr>
            <a:xfrm>
              <a:off x="16814178" y="6520985"/>
              <a:ext cx="5908813" cy="615553"/>
            </a:xfrm>
            <a:prstGeom prst="rect">
              <a:avLst/>
            </a:prstGeom>
            <a:solidFill>
              <a:schemeClr val="accent3">
                <a:lumMod val="5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80" tIns="30480" rIns="30480" bIns="30480" numCol="1" spcCol="38100" rtlCol="0" anchor="ctr">
              <a:spAutoFit/>
            </a:bodyPr>
            <a:lstStyle/>
            <a:p>
              <a:pPr>
                <a:defRPr/>
              </a:pPr>
              <a:r>
                <a:rPr lang="en-US" sz="2000" b="1">
                  <a:solidFill>
                    <a:schemeClr val="bg1"/>
                  </a:solidFill>
                </a:rPr>
                <a:t>Problem 6</a:t>
              </a:r>
            </a:p>
          </p:txBody>
        </p:sp>
      </p:grpSp>
      <p:sp>
        <p:nvSpPr>
          <p:cNvPr id="16" name="Title 15">
            <a:extLst>
              <a:ext uri="{FF2B5EF4-FFF2-40B4-BE49-F238E27FC236}">
                <a16:creationId xmlns:a16="http://schemas.microsoft.com/office/drawing/2014/main" id="{F25B0F1E-21C3-4F04-750D-755FF4CA5436}"/>
              </a:ext>
            </a:extLst>
          </p:cNvPr>
          <p:cNvSpPr>
            <a:spLocks noGrp="1"/>
          </p:cNvSpPr>
          <p:nvPr>
            <p:ph type="title"/>
          </p:nvPr>
        </p:nvSpPr>
        <p:spPr/>
        <p:txBody>
          <a:bodyPr>
            <a:normAutofit/>
          </a:bodyPr>
          <a:lstStyle/>
          <a:p>
            <a:r>
              <a:rPr lang="en-US" sz="2800" dirty="0"/>
              <a:t>Stream 1: Some known problems we will address </a:t>
            </a:r>
            <a:r>
              <a:rPr lang="en-US" sz="2800" i="1" dirty="0"/>
              <a:t>(not limited to this list)</a:t>
            </a:r>
          </a:p>
        </p:txBody>
      </p:sp>
    </p:spTree>
    <p:extLst>
      <p:ext uri="{BB962C8B-B14F-4D97-AF65-F5344CB8AC3E}">
        <p14:creationId xmlns:p14="http://schemas.microsoft.com/office/powerpoint/2010/main" val="109685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6206-9D3A-4758-8448-7C3EA1340365}"/>
              </a:ext>
            </a:extLst>
          </p:cNvPr>
          <p:cNvSpPr>
            <a:spLocks noGrp="1"/>
          </p:cNvSpPr>
          <p:nvPr>
            <p:ph type="title"/>
          </p:nvPr>
        </p:nvSpPr>
        <p:spPr/>
        <p:txBody>
          <a:bodyPr>
            <a:normAutofit/>
          </a:bodyPr>
          <a:lstStyle/>
          <a:p>
            <a:r>
              <a:rPr lang="en-US" sz="2800" dirty="0"/>
              <a:t>Stream 1 – Suggested activities for Amazon Connect</a:t>
            </a:r>
          </a:p>
        </p:txBody>
      </p:sp>
      <p:sp>
        <p:nvSpPr>
          <p:cNvPr id="5" name="Rectangle 4">
            <a:extLst>
              <a:ext uri="{FF2B5EF4-FFF2-40B4-BE49-F238E27FC236}">
                <a16:creationId xmlns:a16="http://schemas.microsoft.com/office/drawing/2014/main" id="{75E1B077-DC64-F4F1-25D9-80E260C7DA1A}"/>
              </a:ext>
            </a:extLst>
          </p:cNvPr>
          <p:cNvSpPr/>
          <p:nvPr/>
        </p:nvSpPr>
        <p:spPr>
          <a:xfrm>
            <a:off x="404038" y="861237"/>
            <a:ext cx="4253023" cy="2115879"/>
          </a:xfrm>
          <a:prstGeom prst="rect">
            <a:avLst/>
          </a:prstGeom>
          <a:solidFill>
            <a:srgbClr val="BF9900"/>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a:lnSpc>
                <a:spcPct val="107000"/>
              </a:lnSpc>
              <a:spcBef>
                <a:spcPts val="600"/>
              </a:spcBef>
              <a:spcAft>
                <a:spcPts val="600"/>
              </a:spcAft>
              <a:buFont typeface="Arial" panose="020B0604020202020204" pitchFamily="34" charset="0"/>
              <a:buChar char="•"/>
              <a:tabLst>
                <a:tab pos="228600" algn="l"/>
              </a:tabLst>
            </a:pPr>
            <a:r>
              <a:rPr lang="en-US" sz="2000">
                <a:effectLst/>
                <a:latin typeface="Calibri" panose="020F0502020204030204" pitchFamily="34" charset="0"/>
                <a:ea typeface="Calibri" panose="020F0502020204030204" pitchFamily="34" charset="0"/>
                <a:cs typeface="Times New Roman" panose="02020603050405020304" pitchFamily="18" charset="0"/>
              </a:rPr>
              <a:t>Audit</a:t>
            </a:r>
          </a:p>
          <a:p>
            <a:pPr marL="342900" marR="0" lvl="0" indent="-342900">
              <a:lnSpc>
                <a:spcPct val="107000"/>
              </a:lnSpc>
              <a:spcBef>
                <a:spcPts val="600"/>
              </a:spcBef>
              <a:spcAft>
                <a:spcPts val="600"/>
              </a:spcAft>
              <a:buFont typeface="Arial" panose="020B0604020202020204" pitchFamily="34" charset="0"/>
              <a:buChar char="•"/>
              <a:tabLst>
                <a:tab pos="228600" algn="l"/>
              </a:tabLst>
            </a:pPr>
            <a:r>
              <a:rPr lang="en-US" sz="2000">
                <a:effectLst/>
                <a:latin typeface="Calibri" panose="020F0502020204030204" pitchFamily="34" charset="0"/>
                <a:ea typeface="Calibri" panose="020F0502020204030204" pitchFamily="34" charset="0"/>
                <a:cs typeface="Times New Roman" panose="02020603050405020304" pitchFamily="18" charset="0"/>
              </a:rPr>
              <a:t>Assess</a:t>
            </a:r>
          </a:p>
          <a:p>
            <a:pPr marL="342900" marR="0" lvl="0" indent="-342900">
              <a:lnSpc>
                <a:spcPct val="107000"/>
              </a:lnSpc>
              <a:spcBef>
                <a:spcPts val="600"/>
              </a:spcBef>
              <a:spcAft>
                <a:spcPts val="600"/>
              </a:spcAft>
              <a:buFont typeface="Arial" panose="020B0604020202020204" pitchFamily="34" charset="0"/>
              <a:buChar char="•"/>
              <a:tabLst>
                <a:tab pos="228600" algn="l"/>
              </a:tabLst>
            </a:pPr>
            <a:r>
              <a:rPr lang="en-US" sz="2000">
                <a:effectLst/>
                <a:latin typeface="Calibri" panose="020F0502020204030204" pitchFamily="34" charset="0"/>
                <a:ea typeface="Calibri" panose="020F0502020204030204" pitchFamily="34" charset="0"/>
                <a:cs typeface="Times New Roman" panose="02020603050405020304" pitchFamily="18" charset="0"/>
              </a:rPr>
              <a:t>Identify Issues</a:t>
            </a:r>
          </a:p>
          <a:p>
            <a:pPr marL="342900" marR="0" lvl="0" indent="-342900">
              <a:lnSpc>
                <a:spcPct val="107000"/>
              </a:lnSpc>
              <a:spcBef>
                <a:spcPts val="600"/>
              </a:spcBef>
              <a:spcAft>
                <a:spcPts val="600"/>
              </a:spcAft>
              <a:buFont typeface="Arial" panose="020B0604020202020204" pitchFamily="34" charset="0"/>
              <a:buChar char="•"/>
              <a:tabLst>
                <a:tab pos="228600" algn="l"/>
              </a:tabLst>
            </a:pPr>
            <a:r>
              <a:rPr lang="en-US" sz="2000">
                <a:effectLst/>
                <a:latin typeface="Calibri" panose="020F0502020204030204" pitchFamily="34" charset="0"/>
                <a:ea typeface="Calibri" panose="020F0502020204030204" pitchFamily="34" charset="0"/>
                <a:cs typeface="Times New Roman" panose="02020603050405020304" pitchFamily="18" charset="0"/>
              </a:rPr>
              <a:t>Provide Recommendations </a:t>
            </a:r>
          </a:p>
        </p:txBody>
      </p:sp>
      <p:sp>
        <p:nvSpPr>
          <p:cNvPr id="6" name="Rectangle 5">
            <a:extLst>
              <a:ext uri="{FF2B5EF4-FFF2-40B4-BE49-F238E27FC236}">
                <a16:creationId xmlns:a16="http://schemas.microsoft.com/office/drawing/2014/main" id="{A8C66816-A3B8-483B-CA26-B5C11F211AF0}"/>
              </a:ext>
            </a:extLst>
          </p:cNvPr>
          <p:cNvSpPr/>
          <p:nvPr/>
        </p:nvSpPr>
        <p:spPr>
          <a:xfrm>
            <a:off x="9882963" y="861236"/>
            <a:ext cx="4076700" cy="2115880"/>
          </a:xfrm>
          <a:prstGeom prst="rect">
            <a:avLst/>
          </a:prstGeom>
          <a:solidFill>
            <a:srgbClr val="BF9900"/>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indent="-342900">
              <a:lnSpc>
                <a:spcPct val="107000"/>
              </a:lnSpc>
              <a:spcBef>
                <a:spcPts val="600"/>
              </a:spcBef>
              <a:spcAft>
                <a:spcPts val="600"/>
              </a:spcAft>
              <a:buFont typeface="Arial" panose="020B0604020202020204" pitchFamily="34" charset="0"/>
              <a:buChar char="•"/>
              <a:tabLst>
                <a:tab pos="228600" algn="l"/>
              </a:tabLst>
            </a:pPr>
            <a:r>
              <a:rPr lang="en-US" sz="2000">
                <a:latin typeface="Calibri" panose="020F0502020204030204" pitchFamily="34" charset="0"/>
                <a:cs typeface="Times New Roman" panose="02020603050405020304" pitchFamily="18" charset="0"/>
              </a:rPr>
              <a:t>Review Changes with Stakeholder</a:t>
            </a:r>
          </a:p>
          <a:p>
            <a:pPr marL="342900" indent="-342900">
              <a:lnSpc>
                <a:spcPct val="107000"/>
              </a:lnSpc>
              <a:spcBef>
                <a:spcPts val="600"/>
              </a:spcBef>
              <a:spcAft>
                <a:spcPts val="600"/>
              </a:spcAft>
              <a:buFont typeface="Arial" panose="020B0604020202020204" pitchFamily="34" charset="0"/>
              <a:buChar char="•"/>
              <a:tabLst>
                <a:tab pos="228600" algn="l"/>
              </a:tabLst>
            </a:pPr>
            <a:r>
              <a:rPr lang="en-US" sz="2000">
                <a:latin typeface="Calibri" panose="020F0502020204030204" pitchFamily="34" charset="0"/>
                <a:cs typeface="Times New Roman" panose="02020603050405020304" pitchFamily="18" charset="0"/>
              </a:rPr>
              <a:t>Apply change in Dev env.</a:t>
            </a:r>
          </a:p>
          <a:p>
            <a:pPr marL="342900" indent="-342900">
              <a:lnSpc>
                <a:spcPct val="107000"/>
              </a:lnSpc>
              <a:spcBef>
                <a:spcPts val="600"/>
              </a:spcBef>
              <a:spcAft>
                <a:spcPts val="600"/>
              </a:spcAft>
              <a:buFont typeface="Arial" panose="020B0604020202020204" pitchFamily="34" charset="0"/>
              <a:buChar char="•"/>
              <a:tabLst>
                <a:tab pos="228600" algn="l"/>
              </a:tabLst>
            </a:pPr>
            <a:r>
              <a:rPr lang="en-US" sz="2000">
                <a:latin typeface="Calibri" panose="020F0502020204030204" pitchFamily="34" charset="0"/>
                <a:cs typeface="Times New Roman" panose="02020603050405020304" pitchFamily="18" charset="0"/>
              </a:rPr>
              <a:t>Post Change review</a:t>
            </a:r>
          </a:p>
          <a:p>
            <a:pPr marL="342900" indent="-342900">
              <a:lnSpc>
                <a:spcPct val="107000"/>
              </a:lnSpc>
              <a:spcBef>
                <a:spcPts val="600"/>
              </a:spcBef>
              <a:spcAft>
                <a:spcPts val="600"/>
              </a:spcAft>
              <a:buFont typeface="Arial" panose="020B0604020202020204" pitchFamily="34" charset="0"/>
              <a:buChar char="•"/>
              <a:tabLst>
                <a:tab pos="228600" algn="l"/>
              </a:tabLst>
            </a:pPr>
            <a:r>
              <a:rPr lang="en-US" sz="2000">
                <a:latin typeface="Calibri" panose="020F0502020204030204" pitchFamily="34" charset="0"/>
                <a:cs typeface="Times New Roman" panose="02020603050405020304" pitchFamily="18" charset="0"/>
              </a:rPr>
              <a:t>Deploy changes in Prod. Env.</a:t>
            </a:r>
          </a:p>
        </p:txBody>
      </p:sp>
      <p:sp>
        <p:nvSpPr>
          <p:cNvPr id="7" name="Rectangle 6">
            <a:extLst>
              <a:ext uri="{FF2B5EF4-FFF2-40B4-BE49-F238E27FC236}">
                <a16:creationId xmlns:a16="http://schemas.microsoft.com/office/drawing/2014/main" id="{9198206C-201B-A2D4-92B3-836B3643319E}"/>
              </a:ext>
            </a:extLst>
          </p:cNvPr>
          <p:cNvSpPr/>
          <p:nvPr/>
        </p:nvSpPr>
        <p:spPr>
          <a:xfrm>
            <a:off x="374709" y="3402420"/>
            <a:ext cx="8920953" cy="3700130"/>
          </a:xfrm>
          <a:prstGeom prst="rect">
            <a:avLst/>
          </a:prstGeom>
          <a:solidFill>
            <a:srgbClr val="CBD5E8"/>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a:lnSpc>
                <a:spcPct val="107000"/>
              </a:lnSpc>
              <a:spcBef>
                <a:spcPts val="600"/>
              </a:spcBef>
              <a:spcAft>
                <a:spcPts val="600"/>
              </a:spcAft>
              <a:buFont typeface="Symbol" panose="05050102010706020507" pitchFamily="18" charset="2"/>
              <a:buChar char=""/>
            </a:pPr>
            <a:r>
              <a:rPr lang="en-US" sz="18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Review Amazon Connect configurations within Salesforce SCV, as well as directly via Amazon Connect. </a:t>
            </a:r>
          </a:p>
          <a:p>
            <a:pPr marL="342900" indent="-342900">
              <a:lnSpc>
                <a:spcPct val="107000"/>
              </a:lnSpc>
              <a:spcBef>
                <a:spcPts val="600"/>
              </a:spcBef>
              <a:spcAft>
                <a:spcPts val="600"/>
              </a:spcAft>
              <a:buFont typeface="Symbol" panose="05050102010706020507" pitchFamily="18" charset="2"/>
              <a:buChar char=""/>
            </a:pPr>
            <a:r>
              <a:rPr lang="en-US" sz="18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Confirm which CTI Connectors for Amazon Connect are deployed and versions (are these correct?  Are any additional connectors/adaptors required?)</a:t>
            </a:r>
          </a:p>
          <a:p>
            <a:pPr marL="342900" marR="0" lvl="0" indent="-342900">
              <a:lnSpc>
                <a:spcPct val="107000"/>
              </a:lnSpc>
              <a:spcBef>
                <a:spcPts val="600"/>
              </a:spcBef>
              <a:spcAft>
                <a:spcPts val="600"/>
              </a:spcAft>
              <a:buFont typeface="Symbol" panose="05050102010706020507" pitchFamily="18" charset="2"/>
              <a:buChar char=""/>
            </a:pPr>
            <a:r>
              <a:rPr lang="en-US" sz="18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Ensure application is up to date, installed &amp; deployed correctly and using latest CTI Connector version.</a:t>
            </a:r>
          </a:p>
          <a:p>
            <a:pPr marL="342900" marR="0" lvl="0" indent="-342900">
              <a:lnSpc>
                <a:spcPct val="107000"/>
              </a:lnSpc>
              <a:spcBef>
                <a:spcPts val="600"/>
              </a:spcBef>
              <a:spcAft>
                <a:spcPts val="600"/>
              </a:spcAft>
              <a:buFont typeface="Symbol" panose="05050102010706020507" pitchFamily="18" charset="2"/>
              <a:buChar char=""/>
            </a:pPr>
            <a:r>
              <a:rPr lang="en-US" sz="18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Identify specific list of features / functionality that Customer Care wants which may be available but not deployed or implemented in call flows correctly.</a:t>
            </a:r>
          </a:p>
          <a:p>
            <a:pPr marL="342900" marR="0" lvl="0" indent="-342900">
              <a:lnSpc>
                <a:spcPct val="107000"/>
              </a:lnSpc>
              <a:spcBef>
                <a:spcPts val="600"/>
              </a:spcBef>
              <a:spcAft>
                <a:spcPts val="600"/>
              </a:spcAft>
              <a:buFont typeface="Symbol" panose="05050102010706020507" pitchFamily="18" charset="2"/>
              <a:buChar char=""/>
            </a:pPr>
            <a:r>
              <a:rPr lang="en-US" sz="18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Update or create new Amazon Connect IVR Flows.</a:t>
            </a:r>
          </a:p>
          <a:p>
            <a:pPr marL="342900" marR="0" lvl="0" indent="-342900">
              <a:lnSpc>
                <a:spcPct val="107000"/>
              </a:lnSpc>
              <a:spcBef>
                <a:spcPts val="600"/>
              </a:spcBef>
              <a:spcAft>
                <a:spcPts val="600"/>
              </a:spcAft>
              <a:buFont typeface="Symbol" panose="05050102010706020507" pitchFamily="18" charset="2"/>
              <a:buChar char=""/>
            </a:pPr>
            <a:endParaRPr lang="en-US" sz="18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765EC6F5-58E9-B41D-B9BA-73C6BAD6B89D}"/>
              </a:ext>
            </a:extLst>
          </p:cNvPr>
          <p:cNvSpPr/>
          <p:nvPr/>
        </p:nvSpPr>
        <p:spPr>
          <a:xfrm>
            <a:off x="9882962" y="3402420"/>
            <a:ext cx="4076699" cy="3700130"/>
          </a:xfrm>
          <a:prstGeom prst="rect">
            <a:avLst/>
          </a:prstGeom>
          <a:solidFill>
            <a:srgbClr val="CBD5E8"/>
          </a:solid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a:lnSpc>
                <a:spcPct val="107000"/>
              </a:lnSpc>
              <a:spcBef>
                <a:spcPts val="600"/>
              </a:spcBef>
              <a:spcAft>
                <a:spcPts val="600"/>
              </a:spcAft>
              <a:buFont typeface="Symbol" panose="05050102010706020507" pitchFamily="18" charset="2"/>
              <a:buChar char=""/>
            </a:pPr>
            <a:r>
              <a:rPr lang="en-US"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Update or create new Amazon Connect IVR Flows.</a:t>
            </a:r>
          </a:p>
          <a:p>
            <a:pPr marL="342900" marR="0" lvl="0" indent="-342900">
              <a:lnSpc>
                <a:spcPct val="107000"/>
              </a:lnSpc>
              <a:spcBef>
                <a:spcPts val="600"/>
              </a:spcBef>
              <a:spcAft>
                <a:spcPts val="600"/>
              </a:spcAft>
              <a:buFont typeface="Symbol" panose="05050102010706020507" pitchFamily="18" charset="2"/>
              <a:buChar char=""/>
            </a:pPr>
            <a:r>
              <a:rPr lang="en-US"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Review revised call flows with QBE &amp; Stakeholders</a:t>
            </a:r>
          </a:p>
          <a:p>
            <a:pPr marL="342900" marR="0" lvl="0" indent="-342900">
              <a:lnSpc>
                <a:spcPct val="107000"/>
              </a:lnSpc>
              <a:spcBef>
                <a:spcPts val="600"/>
              </a:spcBef>
              <a:spcAft>
                <a:spcPts val="6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D</a:t>
            </a:r>
            <a:r>
              <a:rPr lang="en-US"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eploy in QA/Dev-environment</a:t>
            </a:r>
          </a:p>
          <a:p>
            <a:pPr marL="342900" marR="0" lvl="0" indent="-342900">
              <a:lnSpc>
                <a:spcPct val="107000"/>
              </a:lnSpc>
              <a:spcBef>
                <a:spcPts val="600"/>
              </a:spcBef>
              <a:spcAft>
                <a:spcPts val="6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P</a:t>
            </a:r>
            <a:r>
              <a:rPr lang="en-US"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erform User Acceptance Testing, </a:t>
            </a:r>
          </a:p>
          <a:p>
            <a:pPr marL="342900" marR="0" lvl="0" indent="-342900">
              <a:lnSpc>
                <a:spcPct val="107000"/>
              </a:lnSpc>
              <a:spcBef>
                <a:spcPts val="600"/>
              </a:spcBef>
              <a:spcAft>
                <a:spcPts val="6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D</a:t>
            </a:r>
            <a:r>
              <a:rPr lang="en-US"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eploy in production.</a:t>
            </a:r>
          </a:p>
          <a:p>
            <a:pPr marL="342900" marR="0" lvl="0" indent="-342900">
              <a:lnSpc>
                <a:spcPct val="107000"/>
              </a:lnSpc>
              <a:spcBef>
                <a:spcPts val="600"/>
              </a:spcBef>
              <a:spcAft>
                <a:spcPts val="6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Post deployment monitoring</a:t>
            </a:r>
            <a:endParaRPr lang="en-US"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93BDD488-BA73-52F2-E9B5-D4B7CDDDF93B}"/>
              </a:ext>
            </a:extLst>
          </p:cNvPr>
          <p:cNvGrpSpPr/>
          <p:nvPr/>
        </p:nvGrpSpPr>
        <p:grpSpPr>
          <a:xfrm>
            <a:off x="5218961" y="1057319"/>
            <a:ext cx="4076701" cy="1723713"/>
            <a:chOff x="5186362" y="995363"/>
            <a:chExt cx="4076701" cy="1723713"/>
          </a:xfrm>
        </p:grpSpPr>
        <p:pic>
          <p:nvPicPr>
            <p:cNvPr id="10" name="Picture 9">
              <a:extLst>
                <a:ext uri="{FF2B5EF4-FFF2-40B4-BE49-F238E27FC236}">
                  <a16:creationId xmlns:a16="http://schemas.microsoft.com/office/drawing/2014/main" id="{64B77659-86CF-5611-65AE-D533F574E5E2}"/>
                </a:ext>
              </a:extLst>
            </p:cNvPr>
            <p:cNvPicPr>
              <a:picLocks noChangeAspect="1"/>
            </p:cNvPicPr>
            <p:nvPr/>
          </p:nvPicPr>
          <p:blipFill>
            <a:blip r:embed="rId2"/>
            <a:stretch>
              <a:fillRect/>
            </a:stretch>
          </p:blipFill>
          <p:spPr>
            <a:xfrm>
              <a:off x="5222220" y="1037527"/>
              <a:ext cx="3995721" cy="1360940"/>
            </a:xfrm>
            <a:prstGeom prst="rect">
              <a:avLst/>
            </a:prstGeom>
            <a:ln>
              <a:noFill/>
            </a:ln>
          </p:spPr>
        </p:pic>
        <p:sp>
          <p:nvSpPr>
            <p:cNvPr id="12" name="TextBox 11">
              <a:extLst>
                <a:ext uri="{FF2B5EF4-FFF2-40B4-BE49-F238E27FC236}">
                  <a16:creationId xmlns:a16="http://schemas.microsoft.com/office/drawing/2014/main" id="{ECDEF4F8-6133-30DF-F29E-F7C1E464C572}"/>
                </a:ext>
              </a:extLst>
            </p:cNvPr>
            <p:cNvSpPr txBox="1"/>
            <p:nvPr/>
          </p:nvSpPr>
          <p:spPr>
            <a:xfrm>
              <a:off x="5222220" y="2398467"/>
              <a:ext cx="1981855" cy="276999"/>
            </a:xfrm>
            <a:prstGeom prst="rect">
              <a:avLst/>
            </a:prstGeom>
            <a:noFill/>
            <a:ln w="38100">
              <a:noFill/>
            </a:ln>
          </p:spPr>
          <p:txBody>
            <a:bodyPr wrap="square" lIns="91440" tIns="0" rIns="91440" bIns="0">
              <a:spAutoFit/>
            </a:bodyPr>
            <a:lstStyle/>
            <a:p>
              <a:r>
                <a:rPr lang="en-US" sz="1800" b="1">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s</a:t>
              </a:r>
              <a:r>
                <a:rPr lang="en-US" sz="1800" b="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ervice </a:t>
              </a:r>
              <a:r>
                <a:rPr lang="en-US" sz="1800" b="1">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c</a:t>
              </a:r>
              <a:r>
                <a:rPr lang="en-US" sz="1800" b="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loud </a:t>
              </a:r>
              <a:r>
                <a:rPr lang="en-US" sz="1800" b="1">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v</a:t>
              </a:r>
              <a:r>
                <a:rPr lang="en-US" sz="1800" b="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oice</a:t>
              </a:r>
              <a:endParaRPr lang="en-US" sz="1800" b="1"/>
            </a:p>
          </p:txBody>
        </p:sp>
        <p:sp>
          <p:nvSpPr>
            <p:cNvPr id="13" name="TextBox 12">
              <a:extLst>
                <a:ext uri="{FF2B5EF4-FFF2-40B4-BE49-F238E27FC236}">
                  <a16:creationId xmlns:a16="http://schemas.microsoft.com/office/drawing/2014/main" id="{79ADC5DE-9DE0-0ED0-4257-5A41A7834D03}"/>
                </a:ext>
              </a:extLst>
            </p:cNvPr>
            <p:cNvSpPr txBox="1"/>
            <p:nvPr/>
          </p:nvSpPr>
          <p:spPr>
            <a:xfrm>
              <a:off x="7251700" y="2398467"/>
              <a:ext cx="1945549" cy="276999"/>
            </a:xfrm>
            <a:prstGeom prst="rect">
              <a:avLst/>
            </a:prstGeom>
            <a:noFill/>
            <a:ln w="38100">
              <a:noFill/>
            </a:ln>
          </p:spPr>
          <p:txBody>
            <a:bodyPr wrap="square" lIns="91440" tIns="0" rIns="91440" bIns="0">
              <a:spAutoFit/>
            </a:bodyPr>
            <a:lstStyle/>
            <a:p>
              <a:r>
                <a:rPr lang="en-US" sz="1800" b="1">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a</a:t>
              </a:r>
              <a:r>
                <a:rPr lang="en-US" sz="1800" b="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mazon </a:t>
              </a:r>
              <a:r>
                <a:rPr lang="en-US" sz="1800" b="1">
                  <a:solidFill>
                    <a:schemeClr val="tx1">
                      <a:lumMod val="85000"/>
                      <a:lumOff val="15000"/>
                    </a:schemeClr>
                  </a:solidFill>
                  <a:latin typeface="Calibri" panose="020F0502020204030204" pitchFamily="34" charset="0"/>
                  <a:ea typeface="Calibri" panose="020F0502020204030204" pitchFamily="34" charset="0"/>
                  <a:cs typeface="Times New Roman" panose="02020603050405020304" pitchFamily="18" charset="0"/>
                </a:rPr>
                <a:t>c</a:t>
              </a:r>
              <a:r>
                <a:rPr lang="en-US" sz="1800" b="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onnect</a:t>
              </a:r>
              <a:endParaRPr lang="en-US" sz="1800" b="1"/>
            </a:p>
          </p:txBody>
        </p:sp>
        <p:sp>
          <p:nvSpPr>
            <p:cNvPr id="14" name="TextBox 13">
              <a:extLst>
                <a:ext uri="{FF2B5EF4-FFF2-40B4-BE49-F238E27FC236}">
                  <a16:creationId xmlns:a16="http://schemas.microsoft.com/office/drawing/2014/main" id="{8F8A7FB7-2106-782D-46C6-4E2BCF2B2FF9}"/>
                </a:ext>
              </a:extLst>
            </p:cNvPr>
            <p:cNvSpPr txBox="1"/>
            <p:nvPr/>
          </p:nvSpPr>
          <p:spPr>
            <a:xfrm>
              <a:off x="5186362" y="995363"/>
              <a:ext cx="4076701" cy="1723713"/>
            </a:xfrm>
            <a:prstGeom prst="rect">
              <a:avLst/>
            </a:prstGeom>
            <a:noFill/>
            <a:ln w="38100">
              <a:solidFill>
                <a:srgbClr val="7F6600"/>
              </a:solidFill>
            </a:ln>
          </p:spPr>
          <p:txBody>
            <a:bodyPr wrap="square" lIns="91440" tIns="0" rIns="91440" bIns="0">
              <a:noAutofit/>
            </a:bodyPr>
            <a:lstStyle/>
            <a:p>
              <a:endParaRPr lang="en-US" sz="1800" b="1"/>
            </a:p>
          </p:txBody>
        </p:sp>
      </p:grpSp>
    </p:spTree>
    <p:extLst>
      <p:ext uri="{BB962C8B-B14F-4D97-AF65-F5344CB8AC3E}">
        <p14:creationId xmlns:p14="http://schemas.microsoft.com/office/powerpoint/2010/main" val="206788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50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E96B-DEE7-42EF-BB29-78593BEE27D7}"/>
              </a:ext>
            </a:extLst>
          </p:cNvPr>
          <p:cNvSpPr>
            <a:spLocks noGrp="1"/>
          </p:cNvSpPr>
          <p:nvPr>
            <p:ph type="title"/>
          </p:nvPr>
        </p:nvSpPr>
        <p:spPr/>
        <p:txBody>
          <a:bodyPr>
            <a:normAutofit/>
          </a:bodyPr>
          <a:lstStyle/>
          <a:p>
            <a:r>
              <a:rPr lang="en-US" sz="2800" dirty="0"/>
              <a:t>Stream 1 – Suggestions for addressing Zoom Integration Challenges</a:t>
            </a:r>
          </a:p>
        </p:txBody>
      </p:sp>
      <p:sp>
        <p:nvSpPr>
          <p:cNvPr id="4" name="Text Box 2">
            <a:extLst>
              <a:ext uri="{FF2B5EF4-FFF2-40B4-BE49-F238E27FC236}">
                <a16:creationId xmlns:a16="http://schemas.microsoft.com/office/drawing/2014/main" id="{0C13878E-F67A-8E70-D5AC-60050F66E81D}"/>
              </a:ext>
            </a:extLst>
          </p:cNvPr>
          <p:cNvSpPr txBox="1">
            <a:spLocks noChangeArrowheads="1"/>
          </p:cNvSpPr>
          <p:nvPr/>
        </p:nvSpPr>
        <p:spPr bwMode="auto">
          <a:xfrm>
            <a:off x="484175" y="663703"/>
            <a:ext cx="6168083" cy="1670886"/>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54864" tIns="54864" rIns="54864" bIns="54864" anchor="t" anchorCtr="0">
            <a:noAutofit/>
          </a:bodyPr>
          <a:lstStyle/>
          <a:p>
            <a:r>
              <a:rPr lang="en-US" sz="2400" b="1">
                <a:solidFill>
                  <a:srgbClr val="002060"/>
                </a:solidFill>
              </a:rPr>
              <a:t>Zoom Phone Integration</a:t>
            </a:r>
          </a:p>
          <a:p>
            <a:pPr marL="274320" indent="-274320">
              <a:buFont typeface="Arial" panose="020B0604020202020204" pitchFamily="34" charset="0"/>
              <a:buChar char="•"/>
            </a:pPr>
            <a:r>
              <a:rPr lang="en-US" sz="1600"/>
              <a:t>Zoom supports limited integration between Zoom One (Zoom Phone) and Salesforce Lightning today, but NOT Service Cloud.  </a:t>
            </a:r>
          </a:p>
          <a:p>
            <a:pPr marL="274320" indent="-274320">
              <a:buFont typeface="Arial" panose="020B0604020202020204" pitchFamily="34" charset="0"/>
              <a:buChar char="•"/>
            </a:pPr>
            <a:r>
              <a:rPr lang="en-US" sz="1600" b="1">
                <a:solidFill>
                  <a:srgbClr val="7030A0"/>
                </a:solidFill>
              </a:rPr>
              <a:t>Note: </a:t>
            </a:r>
            <a:r>
              <a:rPr lang="en-US" sz="1600"/>
              <a:t>This capability is expected by end of Q123.</a:t>
            </a:r>
          </a:p>
        </p:txBody>
      </p:sp>
      <p:sp>
        <p:nvSpPr>
          <p:cNvPr id="5" name="Text Box 2">
            <a:extLst>
              <a:ext uri="{FF2B5EF4-FFF2-40B4-BE49-F238E27FC236}">
                <a16:creationId xmlns:a16="http://schemas.microsoft.com/office/drawing/2014/main" id="{8901BD78-C367-A524-4AA4-E8F52A95C8EE}"/>
              </a:ext>
            </a:extLst>
          </p:cNvPr>
          <p:cNvSpPr txBox="1">
            <a:spLocks noChangeArrowheads="1"/>
          </p:cNvSpPr>
          <p:nvPr/>
        </p:nvSpPr>
        <p:spPr bwMode="auto">
          <a:xfrm>
            <a:off x="484173" y="2596147"/>
            <a:ext cx="6168085" cy="3133722"/>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54864" tIns="54864" rIns="54864" bIns="54864" anchor="t" anchorCtr="0">
            <a:noAutofit/>
          </a:bodyPr>
          <a:lstStyle/>
          <a:p>
            <a:r>
              <a:rPr lang="en-US" sz="2400" b="1" dirty="0">
                <a:solidFill>
                  <a:srgbClr val="002060"/>
                </a:solidFill>
              </a:rPr>
              <a:t>Zoom Contact Center</a:t>
            </a:r>
          </a:p>
          <a:p>
            <a:pPr marL="274320" indent="-274320">
              <a:buFont typeface="Arial" panose="020B0604020202020204" pitchFamily="34" charset="0"/>
              <a:buChar char="•"/>
            </a:pPr>
            <a:r>
              <a:rPr lang="en-US" sz="1600" dirty="0"/>
              <a:t>Mphasis can assist QBE in Zoom discussions for contact center / Salesforce integration and manage such a solution deployment for QBE.</a:t>
            </a:r>
          </a:p>
          <a:p>
            <a:pPr marL="274320" indent="-274320">
              <a:buFont typeface="Arial" panose="020B0604020202020204" pitchFamily="34" charset="0"/>
              <a:buChar char="•"/>
            </a:pPr>
            <a:r>
              <a:rPr lang="en-US" sz="1600" dirty="0"/>
              <a:t>Review current / future feature availability of Zoom’s Contact Center solution, and deployment of future desired capabilities due throughout 2023.</a:t>
            </a:r>
          </a:p>
          <a:p>
            <a:pPr marL="274320" indent="-274320">
              <a:buFont typeface="Arial" panose="020B0604020202020204" pitchFamily="34" charset="0"/>
              <a:buChar char="•"/>
            </a:pPr>
            <a:r>
              <a:rPr lang="en-US" sz="1600" dirty="0"/>
              <a:t>Zoom CC integration with SCV still TBD, expected Q3 | Q4.</a:t>
            </a:r>
          </a:p>
          <a:p>
            <a:pPr marL="274320" indent="-274320">
              <a:buFont typeface="Arial" panose="020B0604020202020204" pitchFamily="34" charset="0"/>
              <a:buChar char="•"/>
            </a:pPr>
            <a:r>
              <a:rPr lang="en-US" sz="1600" b="1" dirty="0">
                <a:solidFill>
                  <a:srgbClr val="7030A0"/>
                </a:solidFill>
              </a:rPr>
              <a:t>Note: </a:t>
            </a:r>
            <a:r>
              <a:rPr lang="en-US" sz="1600" dirty="0"/>
              <a:t>This would contribute to a longer-term engagement as the features are not yet available.</a:t>
            </a:r>
          </a:p>
        </p:txBody>
      </p:sp>
      <p:sp>
        <p:nvSpPr>
          <p:cNvPr id="6" name="Text Box 2">
            <a:extLst>
              <a:ext uri="{FF2B5EF4-FFF2-40B4-BE49-F238E27FC236}">
                <a16:creationId xmlns:a16="http://schemas.microsoft.com/office/drawing/2014/main" id="{4DA3874D-ED1E-EC9B-14BA-42A7A3CCD1B4}"/>
              </a:ext>
            </a:extLst>
          </p:cNvPr>
          <p:cNvSpPr txBox="1">
            <a:spLocks noChangeArrowheads="1"/>
          </p:cNvSpPr>
          <p:nvPr/>
        </p:nvSpPr>
        <p:spPr bwMode="auto">
          <a:xfrm>
            <a:off x="484176" y="5945707"/>
            <a:ext cx="6168082" cy="1615910"/>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54864" tIns="54864" rIns="54864" bIns="54864" anchor="t" anchorCtr="0">
            <a:noAutofit/>
          </a:bodyPr>
          <a:lstStyle/>
          <a:p>
            <a:r>
              <a:rPr lang="en-US" sz="2400" b="1" dirty="0">
                <a:solidFill>
                  <a:srgbClr val="002060"/>
                </a:solidFill>
              </a:rPr>
              <a:t>Zoom in Non-Support GEOs</a:t>
            </a:r>
          </a:p>
          <a:p>
            <a:pPr marL="274320" indent="-274320">
              <a:buFont typeface="Arial" panose="020B0604020202020204" pitchFamily="34" charset="0"/>
              <a:buChar char="•"/>
            </a:pPr>
            <a:r>
              <a:rPr lang="en-US" sz="1600" dirty="0"/>
              <a:t>Zoom One / Phone is not directly available in some locations QBE operates out of such as Saudi Arabia.  </a:t>
            </a:r>
          </a:p>
          <a:p>
            <a:pPr marL="274320" indent="-274320">
              <a:buFont typeface="Arial" panose="020B0604020202020204" pitchFamily="34" charset="0"/>
              <a:buChar char="•"/>
            </a:pPr>
            <a:r>
              <a:rPr lang="en-US" sz="1600" dirty="0"/>
              <a:t>Zoom Contact center is not currently available outside of North America, UK or Ireland.</a:t>
            </a:r>
          </a:p>
        </p:txBody>
      </p:sp>
      <p:sp>
        <p:nvSpPr>
          <p:cNvPr id="7" name="Text Box 2">
            <a:extLst>
              <a:ext uri="{FF2B5EF4-FFF2-40B4-BE49-F238E27FC236}">
                <a16:creationId xmlns:a16="http://schemas.microsoft.com/office/drawing/2014/main" id="{E6ADA6A8-2503-8B5B-FC28-7F51BF5959E4}"/>
              </a:ext>
            </a:extLst>
          </p:cNvPr>
          <p:cNvSpPr txBox="1">
            <a:spLocks noChangeArrowheads="1"/>
          </p:cNvSpPr>
          <p:nvPr/>
        </p:nvSpPr>
        <p:spPr bwMode="auto">
          <a:xfrm>
            <a:off x="7978145" y="663703"/>
            <a:ext cx="6457944" cy="1670886"/>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54864" tIns="54864" rIns="54864" bIns="54864" anchor="t" anchorCtr="0">
            <a:noAutofit/>
          </a:bodyPr>
          <a:lstStyle/>
          <a:p>
            <a:r>
              <a:rPr lang="en-US" sz="2400" b="1" dirty="0">
                <a:solidFill>
                  <a:srgbClr val="002060"/>
                </a:solidFill>
              </a:rPr>
              <a:t>Zoom Phone Integration</a:t>
            </a:r>
          </a:p>
          <a:p>
            <a:pPr marL="274320" indent="-274320">
              <a:buFont typeface="Arial" panose="020B0604020202020204" pitchFamily="34" charset="0"/>
              <a:buChar char="•"/>
            </a:pPr>
            <a:r>
              <a:rPr lang="en-US" sz="1600" dirty="0"/>
              <a:t>Mphasis has direct engagement with Zoom, and can work with their engineering to identify as soon as integration with SCV is available, test and deploy at QBE</a:t>
            </a:r>
          </a:p>
        </p:txBody>
      </p:sp>
      <p:sp>
        <p:nvSpPr>
          <p:cNvPr id="9" name="Text Box 2">
            <a:extLst>
              <a:ext uri="{FF2B5EF4-FFF2-40B4-BE49-F238E27FC236}">
                <a16:creationId xmlns:a16="http://schemas.microsoft.com/office/drawing/2014/main" id="{A839929E-7D7D-B5E6-EF19-909A8F3EBBA9}"/>
              </a:ext>
            </a:extLst>
          </p:cNvPr>
          <p:cNvSpPr txBox="1">
            <a:spLocks noChangeArrowheads="1"/>
          </p:cNvSpPr>
          <p:nvPr/>
        </p:nvSpPr>
        <p:spPr bwMode="auto">
          <a:xfrm>
            <a:off x="7978145" y="2596147"/>
            <a:ext cx="6457944" cy="3133721"/>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54864" tIns="54864" rIns="54864" bIns="54864" anchor="t" anchorCtr="0">
            <a:noAutofit/>
          </a:bodyPr>
          <a:lstStyle/>
          <a:p>
            <a:r>
              <a:rPr lang="en-US" sz="2400" b="1" dirty="0">
                <a:solidFill>
                  <a:srgbClr val="002060"/>
                </a:solidFill>
              </a:rPr>
              <a:t>Zoom Contact Center</a:t>
            </a:r>
          </a:p>
          <a:p>
            <a:pPr marL="274320" indent="-274320">
              <a:buFont typeface="Arial" panose="020B0604020202020204" pitchFamily="34" charset="0"/>
              <a:buChar char="•"/>
            </a:pPr>
            <a:r>
              <a:rPr lang="en-US" sz="1600" dirty="0"/>
              <a:t>Mphasis is working to identify target GA dates for Zoom / SCV integration, and similar to above, can test, configure and deploy at QBE and manage feature / config updates.</a:t>
            </a:r>
          </a:p>
          <a:p>
            <a:pPr marL="274320" indent="-274320">
              <a:buFont typeface="Arial" panose="020B0604020202020204" pitchFamily="34" charset="0"/>
              <a:buChar char="•"/>
            </a:pPr>
            <a:r>
              <a:rPr lang="en-US" sz="1600" dirty="0"/>
              <a:t>Once GA roll-out and feature roadmaps are identified, Mphasis can add to long term project plans for QBE.</a:t>
            </a:r>
          </a:p>
          <a:p>
            <a:pPr marL="274320" indent="-274320">
              <a:buFont typeface="Arial" panose="020B0604020202020204" pitchFamily="34" charset="0"/>
              <a:buChar char="•"/>
            </a:pPr>
            <a:r>
              <a:rPr lang="en-US" sz="1600" b="1" dirty="0">
                <a:solidFill>
                  <a:srgbClr val="7030A0"/>
                </a:solidFill>
              </a:rPr>
              <a:t>Note: </a:t>
            </a:r>
            <a:r>
              <a:rPr lang="en-US" sz="1600" dirty="0"/>
              <a:t>This assume QBE plans to continue to move towards a Zoom Contact Center roll-out.  Mphasis is also able to offer alternative contact center solutions that fully integrate with Zoom Phone and Salesforce Service Cloud today.</a:t>
            </a:r>
          </a:p>
        </p:txBody>
      </p:sp>
      <p:sp>
        <p:nvSpPr>
          <p:cNvPr id="11" name="Text Box 2">
            <a:extLst>
              <a:ext uri="{FF2B5EF4-FFF2-40B4-BE49-F238E27FC236}">
                <a16:creationId xmlns:a16="http://schemas.microsoft.com/office/drawing/2014/main" id="{AE43EFB8-7E41-233B-7883-D8DE81A218A2}"/>
              </a:ext>
            </a:extLst>
          </p:cNvPr>
          <p:cNvSpPr txBox="1">
            <a:spLocks noChangeArrowheads="1"/>
          </p:cNvSpPr>
          <p:nvPr/>
        </p:nvSpPr>
        <p:spPr bwMode="auto">
          <a:xfrm>
            <a:off x="7978144" y="5945707"/>
            <a:ext cx="6457945" cy="1615910"/>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54864" tIns="54864" rIns="54864" bIns="54864" anchor="t" anchorCtr="0">
            <a:noAutofit/>
          </a:bodyPr>
          <a:lstStyle/>
          <a:p>
            <a:r>
              <a:rPr lang="en-US" sz="2400" b="1" dirty="0">
                <a:solidFill>
                  <a:srgbClr val="002060"/>
                </a:solidFill>
              </a:rPr>
              <a:t>Zoom in Non-Support GEOs</a:t>
            </a:r>
          </a:p>
          <a:p>
            <a:pPr marL="274320" indent="-274320">
              <a:buFont typeface="Arial" panose="020B0604020202020204" pitchFamily="34" charset="0"/>
              <a:buChar char="•"/>
            </a:pPr>
            <a:r>
              <a:rPr lang="en-US" sz="1600" dirty="0"/>
              <a:t>Mphasis is exploring ability to leverage Zoom cloud-peering partners to enable connectivity between Zoom &amp; QBE in non-Zoom countries. Similar to the approach used with Zoom phone, though differences  in how this deploys may exist.</a:t>
            </a:r>
          </a:p>
        </p:txBody>
      </p:sp>
      <p:grpSp>
        <p:nvGrpSpPr>
          <p:cNvPr id="21" name="Group 20">
            <a:extLst>
              <a:ext uri="{FF2B5EF4-FFF2-40B4-BE49-F238E27FC236}">
                <a16:creationId xmlns:a16="http://schemas.microsoft.com/office/drawing/2014/main" id="{C3913B28-AFEA-6A08-6ECD-683A905D9A63}"/>
              </a:ext>
            </a:extLst>
          </p:cNvPr>
          <p:cNvGrpSpPr/>
          <p:nvPr/>
        </p:nvGrpSpPr>
        <p:grpSpPr>
          <a:xfrm>
            <a:off x="6652258" y="1499146"/>
            <a:ext cx="1325887" cy="5254517"/>
            <a:chOff x="5543548" y="1249288"/>
            <a:chExt cx="1104906" cy="4378764"/>
          </a:xfrm>
        </p:grpSpPr>
        <p:cxnSp>
          <p:nvCxnSpPr>
            <p:cNvPr id="13" name="Straight Arrow Connector 12">
              <a:extLst>
                <a:ext uri="{FF2B5EF4-FFF2-40B4-BE49-F238E27FC236}">
                  <a16:creationId xmlns:a16="http://schemas.microsoft.com/office/drawing/2014/main" id="{A23DC0F2-0782-3B5B-AF97-6BF3CF5D27A1}"/>
                </a:ext>
              </a:extLst>
            </p:cNvPr>
            <p:cNvCxnSpPr>
              <a:stCxn id="4" idx="3"/>
              <a:endCxn id="7" idx="1"/>
            </p:cNvCxnSpPr>
            <p:nvPr/>
          </p:nvCxnSpPr>
          <p:spPr>
            <a:xfrm>
              <a:off x="5543548" y="1249288"/>
              <a:ext cx="1104906"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cxnSp>
          <p:nvCxnSpPr>
            <p:cNvPr id="14" name="Straight Arrow Connector 13">
              <a:extLst>
                <a:ext uri="{FF2B5EF4-FFF2-40B4-BE49-F238E27FC236}">
                  <a16:creationId xmlns:a16="http://schemas.microsoft.com/office/drawing/2014/main" id="{85B0F0B4-5B1E-F555-46D5-311C1560E6B7}"/>
                </a:ext>
              </a:extLst>
            </p:cNvPr>
            <p:cNvCxnSpPr>
              <a:cxnSpLocks/>
              <a:stCxn id="5" idx="3"/>
              <a:endCxn id="9" idx="1"/>
            </p:cNvCxnSpPr>
            <p:nvPr/>
          </p:nvCxnSpPr>
          <p:spPr>
            <a:xfrm>
              <a:off x="5543548" y="3469173"/>
              <a:ext cx="1104906"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cxnSp>
          <p:nvCxnSpPr>
            <p:cNvPr id="17" name="Straight Arrow Connector 16">
              <a:extLst>
                <a:ext uri="{FF2B5EF4-FFF2-40B4-BE49-F238E27FC236}">
                  <a16:creationId xmlns:a16="http://schemas.microsoft.com/office/drawing/2014/main" id="{ABAC0929-C3C3-2E2D-0497-935BF403C82C}"/>
                </a:ext>
              </a:extLst>
            </p:cNvPr>
            <p:cNvCxnSpPr>
              <a:cxnSpLocks/>
              <a:stCxn id="6" idx="3"/>
              <a:endCxn id="11" idx="1"/>
            </p:cNvCxnSpPr>
            <p:nvPr/>
          </p:nvCxnSpPr>
          <p:spPr>
            <a:xfrm>
              <a:off x="5543548" y="5628052"/>
              <a:ext cx="1104905" cy="0"/>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300275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0-#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1+#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100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150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E96B-DEE7-42EF-BB29-78593BEE27D7}"/>
              </a:ext>
            </a:extLst>
          </p:cNvPr>
          <p:cNvSpPr>
            <a:spLocks noGrp="1"/>
          </p:cNvSpPr>
          <p:nvPr>
            <p:ph type="title"/>
          </p:nvPr>
        </p:nvSpPr>
        <p:spPr/>
        <p:txBody>
          <a:bodyPr>
            <a:normAutofit/>
          </a:bodyPr>
          <a:lstStyle/>
          <a:p>
            <a:r>
              <a:rPr lang="en-US" sz="2800" dirty="0"/>
              <a:t>Understanding of Challenges – Short term</a:t>
            </a:r>
          </a:p>
        </p:txBody>
      </p:sp>
      <p:sp>
        <p:nvSpPr>
          <p:cNvPr id="4" name="TextBox 3">
            <a:extLst>
              <a:ext uri="{FF2B5EF4-FFF2-40B4-BE49-F238E27FC236}">
                <a16:creationId xmlns:a16="http://schemas.microsoft.com/office/drawing/2014/main" id="{3411F448-244C-6BFB-4098-804FC09CCF46}"/>
              </a:ext>
            </a:extLst>
          </p:cNvPr>
          <p:cNvSpPr txBox="1"/>
          <p:nvPr/>
        </p:nvSpPr>
        <p:spPr>
          <a:xfrm>
            <a:off x="7745766" y="804588"/>
            <a:ext cx="6613805" cy="369332"/>
          </a:xfrm>
          <a:prstGeom prst="rect">
            <a:avLst/>
          </a:prstGeom>
          <a:noFill/>
        </p:spPr>
        <p:txBody>
          <a:bodyPr wrap="square" rtlCol="0">
            <a:spAutoFit/>
          </a:bodyPr>
          <a:lstStyle/>
          <a:p>
            <a:pPr defTabSz="1097280"/>
            <a:endParaRPr lang="en-US" sz="1800" dirty="0">
              <a:solidFill>
                <a:prstClr val="black"/>
              </a:solidFill>
              <a:latin typeface="Calibri" panose="020F0502020204030204"/>
            </a:endParaRPr>
          </a:p>
        </p:txBody>
      </p:sp>
      <p:sp>
        <p:nvSpPr>
          <p:cNvPr id="6" name="Text Box 2">
            <a:extLst>
              <a:ext uri="{FF2B5EF4-FFF2-40B4-BE49-F238E27FC236}">
                <a16:creationId xmlns:a16="http://schemas.microsoft.com/office/drawing/2014/main" id="{E5B1AFE4-0414-2241-62AB-A9DE72259056}"/>
              </a:ext>
            </a:extLst>
          </p:cNvPr>
          <p:cNvSpPr txBox="1">
            <a:spLocks noChangeArrowheads="1"/>
          </p:cNvSpPr>
          <p:nvPr/>
        </p:nvSpPr>
        <p:spPr bwMode="auto">
          <a:xfrm>
            <a:off x="171536" y="569396"/>
            <a:ext cx="8432533" cy="3227540"/>
          </a:xfrm>
          <a:prstGeom prst="rect">
            <a:avLst/>
          </a:prstGeom>
          <a:solidFill>
            <a:schemeClr val="bg1">
              <a:lumMod val="95000"/>
            </a:scheme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r>
              <a:rPr lang="en-US" sz="2880" b="1" dirty="0">
                <a:solidFill>
                  <a:srgbClr val="002060"/>
                </a:solidFill>
              </a:rPr>
              <a:t>Salesforce SCV - </a:t>
            </a:r>
            <a:r>
              <a:rPr lang="en-US" sz="2880" b="1" dirty="0">
                <a:solidFill>
                  <a:srgbClr val="C00000"/>
                </a:solidFill>
              </a:rPr>
              <a:t>Usability</a:t>
            </a:r>
          </a:p>
          <a:p>
            <a:pPr marL="274320" indent="-274320">
              <a:spcBef>
                <a:spcPts val="240"/>
              </a:spcBef>
              <a:spcAft>
                <a:spcPts val="240"/>
              </a:spcAft>
              <a:buFont typeface="Arial" panose="020B0604020202020204" pitchFamily="34" charset="0"/>
              <a:buChar char="•"/>
            </a:pPr>
            <a:r>
              <a:rPr lang="en-US" sz="1920" dirty="0"/>
              <a:t>Agents &amp; Specialists have difficulty finding relevant customer data quickly.</a:t>
            </a:r>
          </a:p>
          <a:p>
            <a:pPr marL="274320" indent="-274320">
              <a:spcBef>
                <a:spcPts val="240"/>
              </a:spcBef>
              <a:spcAft>
                <a:spcPts val="240"/>
              </a:spcAft>
              <a:buFont typeface="Arial" panose="020B0604020202020204" pitchFamily="34" charset="0"/>
              <a:buChar char="•"/>
            </a:pPr>
            <a:r>
              <a:rPr lang="en-US" sz="1920" dirty="0"/>
              <a:t>Must work through many screens / clicks or can’t find relevant data when needed.</a:t>
            </a:r>
          </a:p>
          <a:p>
            <a:pPr marL="274320" indent="-274320">
              <a:spcBef>
                <a:spcPts val="240"/>
              </a:spcBef>
              <a:spcAft>
                <a:spcPts val="240"/>
              </a:spcAft>
              <a:buFont typeface="Arial" panose="020B0604020202020204" pitchFamily="34" charset="0"/>
              <a:buChar char="•"/>
            </a:pPr>
            <a:r>
              <a:rPr lang="en-US" sz="1920" dirty="0"/>
              <a:t>Real-estate” space is very limited, making it unwieldly to edit &amp; view case notes.</a:t>
            </a:r>
          </a:p>
          <a:p>
            <a:pPr marL="274320" indent="-274320">
              <a:spcBef>
                <a:spcPts val="240"/>
              </a:spcBef>
              <a:spcAft>
                <a:spcPts val="240"/>
              </a:spcAft>
              <a:buFont typeface="Arial" panose="020B0604020202020204" pitchFamily="34" charset="0"/>
              <a:buChar char="•"/>
            </a:pPr>
            <a:r>
              <a:rPr lang="en-US" sz="1920" dirty="0"/>
              <a:t>“Provides an “inconsistent experience view” depending on who’s logged in.</a:t>
            </a:r>
          </a:p>
          <a:p>
            <a:pPr marL="274320" indent="-274320">
              <a:spcBef>
                <a:spcPts val="240"/>
              </a:spcBef>
              <a:spcAft>
                <a:spcPts val="240"/>
              </a:spcAft>
              <a:buFont typeface="Arial" panose="020B0604020202020204" pitchFamily="34" charset="0"/>
              <a:buChar char="•"/>
            </a:pPr>
            <a:r>
              <a:rPr lang="en-US" sz="1920" b="1" dirty="0"/>
              <a:t>Customer Journey</a:t>
            </a:r>
            <a:r>
              <a:rPr lang="en-US" sz="1920" dirty="0"/>
              <a:t>: Lack of visibility or what “stage’ customers are at.  Data points don’t appear to move along with the customer.</a:t>
            </a:r>
          </a:p>
          <a:p>
            <a:pPr marL="274320" indent="-274320">
              <a:spcBef>
                <a:spcPts val="240"/>
              </a:spcBef>
              <a:spcAft>
                <a:spcPts val="240"/>
              </a:spcAft>
              <a:buFont typeface="Arial" panose="020B0604020202020204" pitchFamily="34" charset="0"/>
              <a:buChar char="•"/>
            </a:pPr>
            <a:r>
              <a:rPr lang="en-US" sz="1920" dirty="0"/>
              <a:t>Lack of customer journey info prior to CTI screen pop to agent.</a:t>
            </a:r>
          </a:p>
          <a:p>
            <a:pPr marL="274320" indent="-274320">
              <a:spcBef>
                <a:spcPts val="240"/>
              </a:spcBef>
              <a:spcAft>
                <a:spcPts val="240"/>
              </a:spcAft>
              <a:buFont typeface="Arial" panose="020B0604020202020204" pitchFamily="34" charset="0"/>
              <a:buChar char="•"/>
            </a:pPr>
            <a:endParaRPr lang="en-US" sz="2400" dirty="0"/>
          </a:p>
          <a:p>
            <a:pPr marL="274320" indent="-274320">
              <a:spcBef>
                <a:spcPts val="240"/>
              </a:spcBef>
              <a:spcAft>
                <a:spcPts val="240"/>
              </a:spcAft>
              <a:buFont typeface="Arial" panose="020B0604020202020204" pitchFamily="34" charset="0"/>
              <a:buChar char="•"/>
            </a:pPr>
            <a:endParaRPr lang="en-US" sz="2400" dirty="0"/>
          </a:p>
          <a:p>
            <a:pPr marL="274320" indent="-274320">
              <a:spcBef>
                <a:spcPts val="240"/>
              </a:spcBef>
              <a:spcAft>
                <a:spcPts val="240"/>
              </a:spcAft>
              <a:buFont typeface="Arial" panose="020B0604020202020204" pitchFamily="34" charset="0"/>
              <a:buChar char="•"/>
            </a:pPr>
            <a:endParaRPr lang="en-US" sz="3463" dirty="0"/>
          </a:p>
        </p:txBody>
      </p:sp>
      <p:sp>
        <p:nvSpPr>
          <p:cNvPr id="7" name="Text Box 2">
            <a:extLst>
              <a:ext uri="{FF2B5EF4-FFF2-40B4-BE49-F238E27FC236}">
                <a16:creationId xmlns:a16="http://schemas.microsoft.com/office/drawing/2014/main" id="{D8E7820B-CB52-6E3D-E3AB-133AC0110021}"/>
              </a:ext>
            </a:extLst>
          </p:cNvPr>
          <p:cNvSpPr txBox="1">
            <a:spLocks noChangeArrowheads="1"/>
          </p:cNvSpPr>
          <p:nvPr/>
        </p:nvSpPr>
        <p:spPr bwMode="auto">
          <a:xfrm>
            <a:off x="171535" y="4240531"/>
            <a:ext cx="8432533" cy="3227540"/>
          </a:xfrm>
          <a:prstGeom prst="rect">
            <a:avLst/>
          </a:prstGeom>
          <a:solidFill>
            <a:schemeClr val="bg1">
              <a:lumMod val="95000"/>
            </a:scheme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r>
              <a:rPr lang="en-US" sz="2880" b="1" dirty="0">
                <a:solidFill>
                  <a:srgbClr val="002060"/>
                </a:solidFill>
              </a:rPr>
              <a:t>Salesforce SCV – </a:t>
            </a:r>
            <a:r>
              <a:rPr lang="en-US" sz="2880" b="1" dirty="0">
                <a:solidFill>
                  <a:srgbClr val="C00000"/>
                </a:solidFill>
              </a:rPr>
              <a:t>Data Synchronization</a:t>
            </a:r>
          </a:p>
          <a:p>
            <a:pPr marL="274320" indent="-274320">
              <a:spcBef>
                <a:spcPts val="240"/>
              </a:spcBef>
              <a:spcAft>
                <a:spcPts val="240"/>
              </a:spcAft>
              <a:buFont typeface="Arial" panose="020B0604020202020204" pitchFamily="34" charset="0"/>
              <a:buChar char="•"/>
            </a:pPr>
            <a:r>
              <a:rPr lang="en-US" sz="1920" dirty="0"/>
              <a:t>Case information is entered multiple times; manually linked together (i.e., VIN #s).  Repetitive, time consuming &amp; acts against Specialist’s Post Call Time activities.</a:t>
            </a:r>
          </a:p>
          <a:p>
            <a:pPr marL="274320" indent="-274320">
              <a:spcBef>
                <a:spcPts val="240"/>
              </a:spcBef>
              <a:spcAft>
                <a:spcPts val="240"/>
              </a:spcAft>
              <a:buFont typeface="Arial" panose="020B0604020202020204" pitchFamily="34" charset="0"/>
              <a:buChar char="•"/>
            </a:pPr>
            <a:r>
              <a:rPr lang="en-US" sz="1920" dirty="0"/>
              <a:t>No “Button” to initiate a new case.</a:t>
            </a:r>
          </a:p>
          <a:p>
            <a:pPr marL="274320" indent="-274320">
              <a:spcBef>
                <a:spcPts val="240"/>
              </a:spcBef>
              <a:spcAft>
                <a:spcPts val="240"/>
              </a:spcAft>
              <a:buFont typeface="Arial" panose="020B0604020202020204" pitchFamily="34" charset="0"/>
              <a:buChar char="•"/>
            </a:pPr>
            <a:r>
              <a:rPr lang="en-US" sz="1920" dirty="0"/>
              <a:t>Lack of case management awareness (Other agents who may be actively engaged).  </a:t>
            </a:r>
          </a:p>
          <a:p>
            <a:pPr marL="274320" indent="-274320">
              <a:spcBef>
                <a:spcPts val="240"/>
              </a:spcBef>
              <a:spcAft>
                <a:spcPts val="240"/>
              </a:spcAft>
              <a:buFont typeface="Arial" panose="020B0604020202020204" pitchFamily="34" charset="0"/>
              <a:buChar char="•"/>
            </a:pPr>
            <a:r>
              <a:rPr lang="en-US" sz="1920" dirty="0"/>
              <a:t>Mobile app &amp; website don’t rely on same data source or applications for customer account setup, nor synchronize data.</a:t>
            </a:r>
          </a:p>
          <a:p>
            <a:pPr marL="274320" indent="-274320">
              <a:spcBef>
                <a:spcPts val="240"/>
              </a:spcBef>
              <a:spcAft>
                <a:spcPts val="240"/>
              </a:spcAft>
              <a:buFont typeface="Arial" panose="020B0604020202020204" pitchFamily="34" charset="0"/>
              <a:buChar char="•"/>
            </a:pPr>
            <a:endParaRPr lang="en-US" sz="2400" dirty="0"/>
          </a:p>
          <a:p>
            <a:pPr marL="274320" indent="-274320">
              <a:spcBef>
                <a:spcPts val="240"/>
              </a:spcBef>
              <a:spcAft>
                <a:spcPts val="240"/>
              </a:spcAft>
              <a:buFont typeface="Arial" panose="020B0604020202020204" pitchFamily="34" charset="0"/>
              <a:buChar char="•"/>
            </a:pPr>
            <a:endParaRPr lang="en-US" sz="2400" dirty="0"/>
          </a:p>
          <a:p>
            <a:pPr marL="274320" indent="-274320">
              <a:spcBef>
                <a:spcPts val="240"/>
              </a:spcBef>
              <a:spcAft>
                <a:spcPts val="240"/>
              </a:spcAft>
              <a:buFont typeface="Arial" panose="020B0604020202020204" pitchFamily="34" charset="0"/>
              <a:buChar char="•"/>
            </a:pPr>
            <a:endParaRPr lang="en-US" sz="3463" dirty="0"/>
          </a:p>
        </p:txBody>
      </p:sp>
      <p:sp>
        <p:nvSpPr>
          <p:cNvPr id="8" name="Text Box 2">
            <a:extLst>
              <a:ext uri="{FF2B5EF4-FFF2-40B4-BE49-F238E27FC236}">
                <a16:creationId xmlns:a16="http://schemas.microsoft.com/office/drawing/2014/main" id="{01B14995-7D98-7143-2273-30FC7363009F}"/>
              </a:ext>
            </a:extLst>
          </p:cNvPr>
          <p:cNvSpPr txBox="1">
            <a:spLocks noChangeArrowheads="1"/>
          </p:cNvSpPr>
          <p:nvPr/>
        </p:nvSpPr>
        <p:spPr bwMode="auto">
          <a:xfrm>
            <a:off x="9418321" y="569397"/>
            <a:ext cx="5059723" cy="3227539"/>
          </a:xfrm>
          <a:prstGeom prst="rect">
            <a:avLst/>
          </a:prstGeom>
          <a:solidFill>
            <a:schemeClr val="bg1">
              <a:lumMod val="95000"/>
            </a:scheme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a:spcBef>
                <a:spcPts val="240"/>
              </a:spcBef>
              <a:spcAft>
                <a:spcPts val="240"/>
              </a:spcAft>
            </a:pPr>
            <a:r>
              <a:rPr lang="en-US" sz="2400" b="1" dirty="0">
                <a:solidFill>
                  <a:srgbClr val="C00000"/>
                </a:solidFill>
              </a:rPr>
              <a:t>Impact</a:t>
            </a:r>
            <a:r>
              <a:rPr lang="en-US" sz="2400" dirty="0">
                <a:solidFill>
                  <a:srgbClr val="C00000"/>
                </a:solidFill>
              </a:rPr>
              <a:t>: </a:t>
            </a:r>
          </a:p>
          <a:p>
            <a:pPr marL="274320" indent="-274320">
              <a:spcBef>
                <a:spcPts val="360"/>
              </a:spcBef>
              <a:spcAft>
                <a:spcPts val="360"/>
              </a:spcAft>
              <a:buFont typeface="Arial" panose="020B0604020202020204" pitchFamily="34" charset="0"/>
              <a:buChar char="•"/>
            </a:pPr>
            <a:r>
              <a:rPr lang="en-US" sz="2040" dirty="0"/>
              <a:t>Directly affect AHT during call, and post wrap up time after call.</a:t>
            </a:r>
          </a:p>
          <a:p>
            <a:pPr marL="274320" indent="-274320">
              <a:spcBef>
                <a:spcPts val="360"/>
              </a:spcBef>
              <a:spcAft>
                <a:spcPts val="360"/>
              </a:spcAft>
              <a:buFont typeface="Arial" panose="020B0604020202020204" pitchFamily="34" charset="0"/>
              <a:buChar char="•"/>
            </a:pPr>
            <a:r>
              <a:rPr lang="en-US" sz="2040" dirty="0"/>
              <a:t>Agents may become frustrated or un-focused on customer needs while trying to navigate through Salesforce.</a:t>
            </a:r>
          </a:p>
          <a:p>
            <a:pPr marL="274320" indent="-274320">
              <a:spcBef>
                <a:spcPts val="360"/>
              </a:spcBef>
              <a:spcAft>
                <a:spcPts val="360"/>
              </a:spcAft>
              <a:buFont typeface="Arial" panose="020B0604020202020204" pitchFamily="34" charset="0"/>
              <a:buChar char="•"/>
            </a:pPr>
            <a:r>
              <a:rPr lang="en-US" sz="2040" dirty="0"/>
              <a:t>Data entry / process may be inconsistent or incomplete</a:t>
            </a:r>
          </a:p>
          <a:p>
            <a:pPr marL="274320" indent="-274320">
              <a:spcBef>
                <a:spcPts val="360"/>
              </a:spcBef>
              <a:spcAft>
                <a:spcPts val="360"/>
              </a:spcAft>
              <a:buFont typeface="Arial" panose="020B0604020202020204" pitchFamily="34" charset="0"/>
              <a:buChar char="•"/>
            </a:pPr>
            <a:endParaRPr lang="en-US" sz="2040" dirty="0"/>
          </a:p>
          <a:p>
            <a:pPr marL="274320" indent="-274320">
              <a:spcBef>
                <a:spcPts val="240"/>
              </a:spcBef>
              <a:spcAft>
                <a:spcPts val="240"/>
              </a:spcAft>
              <a:buFont typeface="Arial" panose="020B0604020202020204" pitchFamily="34" charset="0"/>
              <a:buChar char="•"/>
            </a:pPr>
            <a:endParaRPr lang="en-US" sz="3463" dirty="0"/>
          </a:p>
        </p:txBody>
      </p:sp>
      <p:sp>
        <p:nvSpPr>
          <p:cNvPr id="9" name="Text Box 2">
            <a:extLst>
              <a:ext uri="{FF2B5EF4-FFF2-40B4-BE49-F238E27FC236}">
                <a16:creationId xmlns:a16="http://schemas.microsoft.com/office/drawing/2014/main" id="{54229A0E-9327-CAA4-149F-A13CE0C2B3B0}"/>
              </a:ext>
            </a:extLst>
          </p:cNvPr>
          <p:cNvSpPr txBox="1">
            <a:spLocks noChangeArrowheads="1"/>
          </p:cNvSpPr>
          <p:nvPr/>
        </p:nvSpPr>
        <p:spPr bwMode="auto">
          <a:xfrm>
            <a:off x="9418321" y="4240533"/>
            <a:ext cx="5059722" cy="3227538"/>
          </a:xfrm>
          <a:prstGeom prst="rect">
            <a:avLst/>
          </a:prstGeom>
          <a:solidFill>
            <a:schemeClr val="bg1">
              <a:lumMod val="95000"/>
            </a:scheme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a:spcBef>
                <a:spcPts val="240"/>
              </a:spcBef>
              <a:spcAft>
                <a:spcPts val="240"/>
              </a:spcAft>
            </a:pPr>
            <a:r>
              <a:rPr lang="en-US" sz="2400" b="1" dirty="0">
                <a:solidFill>
                  <a:srgbClr val="C00000"/>
                </a:solidFill>
              </a:rPr>
              <a:t>Impact</a:t>
            </a:r>
            <a:r>
              <a:rPr lang="en-US" sz="2400" dirty="0">
                <a:solidFill>
                  <a:srgbClr val="C00000"/>
                </a:solidFill>
              </a:rPr>
              <a:t>: </a:t>
            </a:r>
          </a:p>
          <a:p>
            <a:pPr marL="274320" indent="-274320">
              <a:spcBef>
                <a:spcPts val="360"/>
              </a:spcBef>
              <a:spcAft>
                <a:spcPts val="360"/>
              </a:spcAft>
              <a:buFont typeface="Arial" panose="020B0604020202020204" pitchFamily="34" charset="0"/>
              <a:buChar char="•"/>
            </a:pPr>
            <a:r>
              <a:rPr lang="en-US" sz="2040" dirty="0"/>
              <a:t>Affects AHT during call. Agents &amp; specialists spend more time inputting data.</a:t>
            </a:r>
          </a:p>
          <a:p>
            <a:pPr marL="274320" indent="-274320">
              <a:spcBef>
                <a:spcPts val="360"/>
              </a:spcBef>
              <a:spcAft>
                <a:spcPts val="360"/>
              </a:spcAft>
              <a:buFont typeface="Arial" panose="020B0604020202020204" pitchFamily="34" charset="0"/>
              <a:buChar char="•"/>
            </a:pPr>
            <a:r>
              <a:rPr lang="en-US" sz="2040" dirty="0"/>
              <a:t>Lack of Workflow automation, data may be both redundant and inconsistent.</a:t>
            </a:r>
          </a:p>
          <a:p>
            <a:pPr marL="274320" indent="-274320">
              <a:spcBef>
                <a:spcPts val="360"/>
              </a:spcBef>
              <a:spcAft>
                <a:spcPts val="360"/>
              </a:spcAft>
              <a:buFont typeface="Arial" panose="020B0604020202020204" pitchFamily="34" charset="0"/>
              <a:buChar char="•"/>
            </a:pPr>
            <a:r>
              <a:rPr lang="en-US" sz="2040" dirty="0"/>
              <a:t>Increased opportunity for data entry errors, missing data, outdated info in different data sources.</a:t>
            </a:r>
            <a:endParaRPr lang="en-US" sz="3463" dirty="0"/>
          </a:p>
        </p:txBody>
      </p:sp>
      <p:cxnSp>
        <p:nvCxnSpPr>
          <p:cNvPr id="10" name="Straight Arrow Connector 9">
            <a:extLst>
              <a:ext uri="{FF2B5EF4-FFF2-40B4-BE49-F238E27FC236}">
                <a16:creationId xmlns:a16="http://schemas.microsoft.com/office/drawing/2014/main" id="{616F6064-83EB-5A5A-20B9-B3BF34B71E34}"/>
              </a:ext>
            </a:extLst>
          </p:cNvPr>
          <p:cNvCxnSpPr>
            <a:cxnSpLocks/>
            <a:stCxn id="6" idx="3"/>
            <a:endCxn id="8" idx="1"/>
          </p:cNvCxnSpPr>
          <p:nvPr/>
        </p:nvCxnSpPr>
        <p:spPr>
          <a:xfrm>
            <a:off x="8604068" y="2183166"/>
            <a:ext cx="814253" cy="0"/>
          </a:xfrm>
          <a:prstGeom prst="straightConnector1">
            <a:avLst/>
          </a:prstGeom>
          <a:noFill/>
          <a:ln w="76200" cap="flat" cmpd="sng" algn="ctr">
            <a:solidFill>
              <a:srgbClr val="0070C0"/>
            </a:solidFill>
            <a:prstDash val="solid"/>
            <a:miter lim="800000"/>
            <a:tailEnd type="triangle"/>
          </a:ln>
          <a:effectLst/>
        </p:spPr>
      </p:cxnSp>
      <p:cxnSp>
        <p:nvCxnSpPr>
          <p:cNvPr id="11" name="Straight Arrow Connector 10">
            <a:extLst>
              <a:ext uri="{FF2B5EF4-FFF2-40B4-BE49-F238E27FC236}">
                <a16:creationId xmlns:a16="http://schemas.microsoft.com/office/drawing/2014/main" id="{4DA8CC31-76C9-976B-D695-3B7093E00326}"/>
              </a:ext>
            </a:extLst>
          </p:cNvPr>
          <p:cNvCxnSpPr>
            <a:cxnSpLocks/>
            <a:stCxn id="7" idx="3"/>
            <a:endCxn id="9" idx="1"/>
          </p:cNvCxnSpPr>
          <p:nvPr/>
        </p:nvCxnSpPr>
        <p:spPr>
          <a:xfrm>
            <a:off x="8604067" y="5854302"/>
            <a:ext cx="814253" cy="1"/>
          </a:xfrm>
          <a:prstGeom prst="straightConnector1">
            <a:avLst/>
          </a:prstGeom>
          <a:noFill/>
          <a:ln w="76200" cap="flat" cmpd="sng" algn="ctr">
            <a:solidFill>
              <a:srgbClr val="0070C0"/>
            </a:solidFill>
            <a:prstDash val="solid"/>
            <a:miter lim="800000"/>
            <a:tailEnd type="triangle"/>
          </a:ln>
          <a:effectLst/>
        </p:spPr>
      </p:cxnSp>
    </p:spTree>
    <p:extLst>
      <p:ext uri="{BB962C8B-B14F-4D97-AF65-F5344CB8AC3E}">
        <p14:creationId xmlns:p14="http://schemas.microsoft.com/office/powerpoint/2010/main" val="188817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400"/>
                                        <p:tgtEl>
                                          <p:spTgt spid="10"/>
                                        </p:tgtEl>
                                      </p:cBhvr>
                                    </p:animEffect>
                                  </p:childTnLst>
                                </p:cTn>
                              </p:par>
                              <p:par>
                                <p:cTn id="11" presetID="2" presetClass="entr" presetSubtype="8" fill="hold" grpId="0" nodeType="withEffect">
                                  <p:stCondLst>
                                    <p:cond delay="5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2" presetClass="entr" presetSubtype="8" fill="hold" grpId="0" nodeType="withEffect">
                                  <p:stCondLst>
                                    <p:cond delay="50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E96B-DEE7-42EF-BB29-78593BEE27D7}"/>
              </a:ext>
            </a:extLst>
          </p:cNvPr>
          <p:cNvSpPr>
            <a:spLocks noGrp="1"/>
          </p:cNvSpPr>
          <p:nvPr>
            <p:ph type="title"/>
          </p:nvPr>
        </p:nvSpPr>
        <p:spPr/>
        <p:txBody>
          <a:bodyPr>
            <a:normAutofit/>
          </a:bodyPr>
          <a:lstStyle/>
          <a:p>
            <a:r>
              <a:rPr lang="en-US" sz="2800" dirty="0"/>
              <a:t>Understanding of your Challenges – Short Term</a:t>
            </a:r>
          </a:p>
        </p:txBody>
      </p:sp>
      <p:sp>
        <p:nvSpPr>
          <p:cNvPr id="4" name="TextBox 3">
            <a:extLst>
              <a:ext uri="{FF2B5EF4-FFF2-40B4-BE49-F238E27FC236}">
                <a16:creationId xmlns:a16="http://schemas.microsoft.com/office/drawing/2014/main" id="{3411F448-244C-6BFB-4098-804FC09CCF46}"/>
              </a:ext>
            </a:extLst>
          </p:cNvPr>
          <p:cNvSpPr txBox="1"/>
          <p:nvPr/>
        </p:nvSpPr>
        <p:spPr>
          <a:xfrm>
            <a:off x="7745766" y="804588"/>
            <a:ext cx="6613805" cy="369332"/>
          </a:xfrm>
          <a:prstGeom prst="rect">
            <a:avLst/>
          </a:prstGeom>
          <a:noFill/>
        </p:spPr>
        <p:txBody>
          <a:bodyPr wrap="square" rtlCol="0">
            <a:spAutoFit/>
          </a:bodyPr>
          <a:lstStyle/>
          <a:p>
            <a:pPr defTabSz="1097280"/>
            <a:endParaRPr lang="en-US" sz="1800" dirty="0">
              <a:solidFill>
                <a:prstClr val="black"/>
              </a:solidFill>
              <a:latin typeface="Calibri" panose="020F0502020204030204"/>
            </a:endParaRPr>
          </a:p>
        </p:txBody>
      </p:sp>
      <p:sp>
        <p:nvSpPr>
          <p:cNvPr id="11" name="Text Box 2">
            <a:extLst>
              <a:ext uri="{FF2B5EF4-FFF2-40B4-BE49-F238E27FC236}">
                <a16:creationId xmlns:a16="http://schemas.microsoft.com/office/drawing/2014/main" id="{92D5DC27-BB31-DA73-949C-21F4AB68283D}"/>
              </a:ext>
            </a:extLst>
          </p:cNvPr>
          <p:cNvSpPr txBox="1">
            <a:spLocks noChangeArrowheads="1"/>
          </p:cNvSpPr>
          <p:nvPr/>
        </p:nvSpPr>
        <p:spPr bwMode="auto">
          <a:xfrm>
            <a:off x="108217" y="777236"/>
            <a:ext cx="8432534" cy="2828435"/>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Salesforce SCV with Amazon Connect: </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Features not available or not working as expected with Amazon Connect.</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Features that *should* be available like call transcription, sentiment analysis, journey analytics – not deployed or not functioning.</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Audio issues, dropped calls, etc.</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Lack of IT staff SMEs knowledgeable with Amazon Connect, deploying &amp; managing  updates.</a:t>
            </a:r>
          </a:p>
          <a:p>
            <a:pPr marL="0" marR="0" lvl="0" indent="0" defTabSz="1097280" eaLnBrk="1" fontAlgn="auto" latinLnBrk="0" hangingPunct="1">
              <a:lnSpc>
                <a:spcPct val="100000"/>
              </a:lnSpc>
              <a:spcBef>
                <a:spcPts val="240"/>
              </a:spcBef>
              <a:spcAft>
                <a:spcPts val="240"/>
              </a:spcAft>
              <a:buClrTx/>
              <a:buSzTx/>
              <a:buFontTx/>
              <a:buNone/>
              <a:tabLst/>
              <a:defRPr/>
            </a:pPr>
            <a:endParaRPr kumimoji="0" lang="en-US" sz="204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160" b="0" i="0" u="none" strike="noStrike" kern="0" cap="none" spc="0" normalizeH="0" baseline="0" noProof="0" dirty="0">
              <a:ln>
                <a:noFill/>
              </a:ln>
              <a:solidFill>
                <a:prstClr val="black"/>
              </a:solidFill>
              <a:effectLst/>
              <a:uLnTx/>
              <a:uFillTx/>
            </a:endParaRPr>
          </a:p>
        </p:txBody>
      </p:sp>
      <p:sp>
        <p:nvSpPr>
          <p:cNvPr id="12" name="Text Box 2">
            <a:extLst>
              <a:ext uri="{FF2B5EF4-FFF2-40B4-BE49-F238E27FC236}">
                <a16:creationId xmlns:a16="http://schemas.microsoft.com/office/drawing/2014/main" id="{AE186E58-EE82-AB9C-275B-CE0340DA2F00}"/>
              </a:ext>
            </a:extLst>
          </p:cNvPr>
          <p:cNvSpPr txBox="1">
            <a:spLocks noChangeArrowheads="1"/>
          </p:cNvSpPr>
          <p:nvPr/>
        </p:nvSpPr>
        <p:spPr bwMode="auto">
          <a:xfrm>
            <a:off x="108217" y="4022489"/>
            <a:ext cx="8432534" cy="2971423"/>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Work Force Management (WFM) - Missing</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There is not WFM process in place.  </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Staffing and queue allocation are done manually every morning.</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Agents are aware of what their activities will be until each morning.</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As team sizes increase, this will become more difficult / impossible to effectively manage.</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May result in staffing allocation challenges – especially if agents are assigned to specific interaction channels.</a:t>
            </a:r>
            <a:endParaRPr kumimoji="0" lang="en-US" sz="216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160" b="0" i="0" u="none" strike="noStrike" kern="0" cap="none" spc="0" normalizeH="0" baseline="0" noProof="0" dirty="0">
              <a:ln>
                <a:noFill/>
              </a:ln>
              <a:solidFill>
                <a:prstClr val="black"/>
              </a:solidFill>
              <a:effectLst/>
              <a:uLnTx/>
              <a:uFillTx/>
            </a:endParaRPr>
          </a:p>
        </p:txBody>
      </p:sp>
      <p:sp>
        <p:nvSpPr>
          <p:cNvPr id="13" name="Text Box 2">
            <a:extLst>
              <a:ext uri="{FF2B5EF4-FFF2-40B4-BE49-F238E27FC236}">
                <a16:creationId xmlns:a16="http://schemas.microsoft.com/office/drawing/2014/main" id="{297BB354-6AA5-7D5B-9FE7-B1F7C60D7D57}"/>
              </a:ext>
            </a:extLst>
          </p:cNvPr>
          <p:cNvSpPr txBox="1">
            <a:spLocks noChangeArrowheads="1"/>
          </p:cNvSpPr>
          <p:nvPr/>
        </p:nvSpPr>
        <p:spPr bwMode="auto">
          <a:xfrm>
            <a:off x="9429028" y="777236"/>
            <a:ext cx="4985700" cy="2828437"/>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240"/>
              </a:spcBef>
              <a:spcAft>
                <a:spcPts val="240"/>
              </a:spcAft>
              <a:buClrTx/>
              <a:buSzTx/>
              <a:buFontTx/>
              <a:buNone/>
              <a:tabLst/>
              <a:defRPr/>
            </a:pPr>
            <a:r>
              <a:rPr kumimoji="0" lang="en-US" sz="2400" b="1" i="0" u="none" strike="noStrike" kern="0" cap="none" spc="0" normalizeH="0" baseline="0" noProof="0" dirty="0">
                <a:ln>
                  <a:noFill/>
                </a:ln>
                <a:solidFill>
                  <a:srgbClr val="C00000"/>
                </a:solidFill>
                <a:effectLst/>
                <a:uLnTx/>
                <a:uFillTx/>
              </a:rPr>
              <a:t>Impact</a:t>
            </a:r>
            <a:r>
              <a:rPr kumimoji="0" lang="en-US" sz="2400" b="0" i="0" u="none" strike="noStrike" kern="0" cap="none" spc="0" normalizeH="0" baseline="0" noProof="0" dirty="0">
                <a:ln>
                  <a:noFill/>
                </a:ln>
                <a:solidFill>
                  <a:srgbClr val="C00000"/>
                </a:solidFill>
                <a:effectLst/>
                <a:uLnTx/>
                <a:uFillTx/>
              </a:rPr>
              <a:t>: </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Frustrating experience for agents using the solution &amp;  LOBs / supervisors trying to leverage solution for teams.</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New features / capabilities / bug fixes and patches may not be deployed</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Outages / dropped calls may be more frequent &amp; longer in duration</a:t>
            </a:r>
            <a:r>
              <a:rPr kumimoji="0" lang="en-US" sz="2040" b="0" i="0" u="none" strike="noStrike" kern="0" cap="none" spc="0" normalizeH="0" baseline="0" noProof="0" dirty="0">
                <a:ln>
                  <a:noFill/>
                </a:ln>
                <a:solidFill>
                  <a:prstClr val="black"/>
                </a:solidFill>
                <a:effectLst/>
                <a:uLnTx/>
                <a:uFillTx/>
              </a:rPr>
              <a:t>.</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04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endParaRPr kumimoji="0" lang="en-US" sz="204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160" b="0" i="0" u="none" strike="noStrike" kern="0" cap="none" spc="0" normalizeH="0" baseline="0" noProof="0" dirty="0">
              <a:ln>
                <a:noFill/>
              </a:ln>
              <a:solidFill>
                <a:prstClr val="black"/>
              </a:solidFill>
              <a:effectLst/>
              <a:uLnTx/>
              <a:uFillTx/>
            </a:endParaRPr>
          </a:p>
        </p:txBody>
      </p:sp>
      <p:sp>
        <p:nvSpPr>
          <p:cNvPr id="14" name="Text Box 2">
            <a:extLst>
              <a:ext uri="{FF2B5EF4-FFF2-40B4-BE49-F238E27FC236}">
                <a16:creationId xmlns:a16="http://schemas.microsoft.com/office/drawing/2014/main" id="{744961A4-E35E-A97C-EB80-E319CA42A9A1}"/>
              </a:ext>
            </a:extLst>
          </p:cNvPr>
          <p:cNvSpPr txBox="1">
            <a:spLocks noChangeArrowheads="1"/>
          </p:cNvSpPr>
          <p:nvPr/>
        </p:nvSpPr>
        <p:spPr bwMode="auto">
          <a:xfrm>
            <a:off x="9429028" y="4040683"/>
            <a:ext cx="4985700" cy="2971423"/>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240"/>
              </a:spcBef>
              <a:spcAft>
                <a:spcPts val="240"/>
              </a:spcAft>
              <a:buClrTx/>
              <a:buSzTx/>
              <a:buFontTx/>
              <a:buNone/>
              <a:tabLst/>
              <a:defRPr/>
            </a:pPr>
            <a:r>
              <a:rPr kumimoji="0" lang="en-US" sz="2160" b="1" i="0" u="none" strike="noStrike" kern="0" cap="none" spc="0" normalizeH="0" baseline="0" noProof="0" dirty="0">
                <a:ln>
                  <a:noFill/>
                </a:ln>
                <a:solidFill>
                  <a:srgbClr val="C00000"/>
                </a:solidFill>
                <a:effectLst/>
                <a:uLnTx/>
                <a:uFillTx/>
              </a:rPr>
              <a:t>Impact</a:t>
            </a:r>
            <a:r>
              <a:rPr kumimoji="0" lang="en-US" sz="2160" b="0" i="0" u="none" strike="noStrike" kern="0" cap="none" spc="0" normalizeH="0" baseline="0" noProof="0" dirty="0">
                <a:ln>
                  <a:noFill/>
                </a:ln>
                <a:solidFill>
                  <a:srgbClr val="C00000"/>
                </a:solidFill>
                <a:effectLst/>
                <a:uLnTx/>
                <a:uFillTx/>
              </a:rPr>
              <a:t>: </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WFM can help control labor expenses &amp; increase productivity ,correct staffing inefficiencies an enable a proactive rather than re-active approach to staffing.</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This is neither a scalable nor efficient approach.</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endParaRPr kumimoji="0" lang="en-US" sz="2040" b="0" i="0" u="none" strike="noStrike" kern="0" cap="none" spc="0" normalizeH="0" baseline="0" noProof="0" dirty="0">
              <a:ln>
                <a:noFill/>
              </a:ln>
              <a:solidFill>
                <a:prstClr val="black"/>
              </a:solidFill>
              <a:effectLst/>
              <a:uLnTx/>
              <a:uFillTx/>
            </a:endParaRPr>
          </a:p>
        </p:txBody>
      </p:sp>
      <p:cxnSp>
        <p:nvCxnSpPr>
          <p:cNvPr id="15" name="Straight Arrow Connector 14">
            <a:extLst>
              <a:ext uri="{FF2B5EF4-FFF2-40B4-BE49-F238E27FC236}">
                <a16:creationId xmlns:a16="http://schemas.microsoft.com/office/drawing/2014/main" id="{78CE07D1-41F2-2A9C-2D03-5CF8C93007A6}"/>
              </a:ext>
            </a:extLst>
          </p:cNvPr>
          <p:cNvCxnSpPr>
            <a:cxnSpLocks/>
            <a:stCxn id="11" idx="3"/>
            <a:endCxn id="13" idx="1"/>
          </p:cNvCxnSpPr>
          <p:nvPr/>
        </p:nvCxnSpPr>
        <p:spPr>
          <a:xfrm>
            <a:off x="8540752" y="2191454"/>
            <a:ext cx="888276" cy="1"/>
          </a:xfrm>
          <a:prstGeom prst="straightConnector1">
            <a:avLst/>
          </a:prstGeom>
          <a:noFill/>
          <a:ln w="76200" cap="flat" cmpd="sng" algn="ctr">
            <a:solidFill>
              <a:srgbClr val="0070C0"/>
            </a:solidFill>
            <a:prstDash val="solid"/>
            <a:miter lim="800000"/>
            <a:tailEnd type="triangle"/>
          </a:ln>
          <a:effectLst/>
        </p:spPr>
      </p:cxnSp>
      <p:cxnSp>
        <p:nvCxnSpPr>
          <p:cNvPr id="16" name="Straight Arrow Connector 15">
            <a:extLst>
              <a:ext uri="{FF2B5EF4-FFF2-40B4-BE49-F238E27FC236}">
                <a16:creationId xmlns:a16="http://schemas.microsoft.com/office/drawing/2014/main" id="{B0ECD31F-384A-5CEB-48A3-BF87638CB6A6}"/>
              </a:ext>
            </a:extLst>
          </p:cNvPr>
          <p:cNvCxnSpPr>
            <a:cxnSpLocks/>
            <a:stCxn id="12" idx="3"/>
            <a:endCxn id="14" idx="1"/>
          </p:cNvCxnSpPr>
          <p:nvPr/>
        </p:nvCxnSpPr>
        <p:spPr>
          <a:xfrm>
            <a:off x="8540752" y="5508201"/>
            <a:ext cx="888276" cy="18194"/>
          </a:xfrm>
          <a:prstGeom prst="straightConnector1">
            <a:avLst/>
          </a:prstGeom>
          <a:noFill/>
          <a:ln w="76200" cap="flat" cmpd="sng" algn="ctr">
            <a:solidFill>
              <a:srgbClr val="0070C0"/>
            </a:solidFill>
            <a:prstDash val="solid"/>
            <a:miter lim="800000"/>
            <a:tailEnd type="triangle"/>
          </a:ln>
          <a:effectLst/>
        </p:spPr>
      </p:cxnSp>
    </p:spTree>
    <p:extLst>
      <p:ext uri="{BB962C8B-B14F-4D97-AF65-F5344CB8AC3E}">
        <p14:creationId xmlns:p14="http://schemas.microsoft.com/office/powerpoint/2010/main" val="182097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400"/>
                                        <p:tgtEl>
                                          <p:spTgt spid="15"/>
                                        </p:tgtEl>
                                      </p:cBhvr>
                                    </p:animEffect>
                                  </p:childTnLst>
                                </p:cTn>
                              </p:par>
                              <p:par>
                                <p:cTn id="14" presetID="2" presetClass="entr" presetSubtype="8"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50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2" presetClass="entr" presetSubtype="8" fill="hold" grpId="0" nodeType="withEffect">
                                  <p:stCondLst>
                                    <p:cond delay="50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0-#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E96B-DEE7-42EF-BB29-78593BEE27D7}"/>
              </a:ext>
            </a:extLst>
          </p:cNvPr>
          <p:cNvSpPr>
            <a:spLocks noGrp="1"/>
          </p:cNvSpPr>
          <p:nvPr>
            <p:ph type="title"/>
          </p:nvPr>
        </p:nvSpPr>
        <p:spPr/>
        <p:txBody>
          <a:bodyPr>
            <a:normAutofit/>
          </a:bodyPr>
          <a:lstStyle/>
          <a:p>
            <a:r>
              <a:rPr lang="en-US" sz="2800" dirty="0"/>
              <a:t>Understanding of Challenges</a:t>
            </a:r>
          </a:p>
        </p:txBody>
      </p:sp>
      <p:sp>
        <p:nvSpPr>
          <p:cNvPr id="4" name="TextBox 3">
            <a:extLst>
              <a:ext uri="{FF2B5EF4-FFF2-40B4-BE49-F238E27FC236}">
                <a16:creationId xmlns:a16="http://schemas.microsoft.com/office/drawing/2014/main" id="{3411F448-244C-6BFB-4098-804FC09CCF46}"/>
              </a:ext>
            </a:extLst>
          </p:cNvPr>
          <p:cNvSpPr txBox="1"/>
          <p:nvPr/>
        </p:nvSpPr>
        <p:spPr>
          <a:xfrm>
            <a:off x="7745766" y="804588"/>
            <a:ext cx="6613805" cy="369332"/>
          </a:xfrm>
          <a:prstGeom prst="rect">
            <a:avLst/>
          </a:prstGeom>
          <a:noFill/>
        </p:spPr>
        <p:txBody>
          <a:bodyPr wrap="square" rtlCol="0">
            <a:spAutoFit/>
          </a:bodyPr>
          <a:lstStyle/>
          <a:p>
            <a:pPr defTabSz="1097280"/>
            <a:endParaRPr lang="en-US" sz="1800" dirty="0">
              <a:solidFill>
                <a:prstClr val="black"/>
              </a:solidFill>
              <a:latin typeface="Calibri" panose="020F0502020204030204"/>
            </a:endParaRPr>
          </a:p>
        </p:txBody>
      </p:sp>
      <p:sp>
        <p:nvSpPr>
          <p:cNvPr id="3" name="Text Box 2">
            <a:extLst>
              <a:ext uri="{FF2B5EF4-FFF2-40B4-BE49-F238E27FC236}">
                <a16:creationId xmlns:a16="http://schemas.microsoft.com/office/drawing/2014/main" id="{70D4F4E7-7145-483C-3AE3-25026063BB31}"/>
              </a:ext>
            </a:extLst>
          </p:cNvPr>
          <p:cNvSpPr txBox="1">
            <a:spLocks noChangeArrowheads="1"/>
          </p:cNvSpPr>
          <p:nvPr/>
        </p:nvSpPr>
        <p:spPr bwMode="auto">
          <a:xfrm>
            <a:off x="171534" y="777240"/>
            <a:ext cx="8397701" cy="3472543"/>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0"/>
              </a:spcBef>
              <a:spcAft>
                <a:spcPts val="0"/>
              </a:spcAft>
              <a:buClrTx/>
              <a:buSzTx/>
              <a:buFontTx/>
              <a:buNone/>
              <a:tabLst/>
              <a:defRPr/>
            </a:pPr>
            <a:r>
              <a:rPr kumimoji="0" lang="en-US" sz="2880" b="1" i="0" u="none" strike="noStrike" kern="0" cap="none" spc="0" normalizeH="0" baseline="0" noProof="0" dirty="0">
                <a:ln>
                  <a:noFill/>
                </a:ln>
                <a:solidFill>
                  <a:srgbClr val="002060"/>
                </a:solidFill>
                <a:effectLst/>
                <a:uLnTx/>
                <a:uFillTx/>
              </a:rPr>
              <a:t>Salesforce SCV - Zoom One (Phone): </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No integration between Salesforce &amp; Zoom Phone.</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1" i="0" u="none" strike="noStrike" kern="0" cap="none" spc="0" normalizeH="0" baseline="0" noProof="0" dirty="0">
                <a:ln>
                  <a:noFill/>
                </a:ln>
                <a:solidFill>
                  <a:prstClr val="black"/>
                </a:solidFill>
                <a:effectLst/>
                <a:uLnTx/>
                <a:uFillTx/>
              </a:rPr>
              <a:t>No ability to remotely monitor </a:t>
            </a:r>
            <a:r>
              <a:rPr kumimoji="0" lang="en-US" sz="1920" b="0" i="0" u="none" strike="noStrike" kern="0" cap="none" spc="0" normalizeH="0" baseline="0" noProof="0" dirty="0">
                <a:ln>
                  <a:noFill/>
                </a:ln>
                <a:solidFill>
                  <a:prstClr val="black"/>
                </a:solidFill>
                <a:effectLst/>
                <a:uLnTx/>
                <a:uFillTx/>
              </a:rPr>
              <a:t>agent calls, barge or whisper tone.</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1" i="0" u="none" strike="noStrike" kern="0" cap="none" spc="0" normalizeH="0" baseline="0" noProof="0" dirty="0">
                <a:ln>
                  <a:noFill/>
                </a:ln>
                <a:solidFill>
                  <a:prstClr val="black"/>
                </a:solidFill>
                <a:effectLst/>
                <a:uLnTx/>
                <a:uFillTx/>
              </a:rPr>
              <a:t>Routing:  </a:t>
            </a:r>
            <a:r>
              <a:rPr kumimoji="0" lang="en-US" sz="1920" b="0" i="0" u="none" strike="noStrike" kern="0" cap="none" spc="0" normalizeH="0" baseline="0" noProof="0" dirty="0">
                <a:ln>
                  <a:noFill/>
                </a:ln>
                <a:solidFill>
                  <a:prstClr val="black"/>
                </a:solidFill>
                <a:effectLst/>
                <a:uLnTx/>
                <a:uFillTx/>
              </a:rPr>
              <a:t>Calls could be from anywhere in the U.S. &amp; reach any agent.</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IVRs are siloed, non-interconnected experience. </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1" i="0" u="none" strike="noStrike" kern="0" cap="none" spc="0" normalizeH="0" baseline="0" noProof="0" dirty="0">
                <a:ln>
                  <a:noFill/>
                </a:ln>
                <a:solidFill>
                  <a:prstClr val="black"/>
                </a:solidFill>
                <a:effectLst/>
                <a:uLnTx/>
                <a:uFillTx/>
              </a:rPr>
              <a:t>Authentication</a:t>
            </a:r>
            <a:r>
              <a:rPr kumimoji="0" lang="en-US" sz="1920" b="0" i="0" u="none" strike="noStrike" kern="0" cap="none" spc="0" normalizeH="0" baseline="0" noProof="0" dirty="0">
                <a:ln>
                  <a:noFill/>
                </a:ln>
                <a:solidFill>
                  <a:prstClr val="black"/>
                </a:solidFill>
                <a:effectLst/>
                <a:uLnTx/>
                <a:uFillTx/>
              </a:rPr>
              <a:t>:  Agents have to ask for customer details every call.</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1" i="0" u="none" strike="noStrike" kern="0" cap="none" spc="0" normalizeH="0" baseline="0" noProof="0" dirty="0">
                <a:ln>
                  <a:noFill/>
                </a:ln>
                <a:solidFill>
                  <a:prstClr val="black"/>
                </a:solidFill>
                <a:effectLst/>
                <a:uLnTx/>
                <a:uFillTx/>
              </a:rPr>
              <a:t>Video Calls </a:t>
            </a:r>
            <a:r>
              <a:rPr kumimoji="0" lang="en-US" sz="1920" b="0" i="0" u="none" strike="noStrike" kern="0" cap="none" spc="0" normalizeH="0" baseline="0" noProof="0" dirty="0">
                <a:ln>
                  <a:noFill/>
                </a:ln>
                <a:solidFill>
                  <a:prstClr val="black"/>
                </a:solidFill>
                <a:effectLst/>
                <a:uLnTx/>
                <a:uFillTx/>
              </a:rPr>
              <a:t>with customers not available.</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1" i="0" u="none" strike="noStrike" kern="0" cap="none" spc="0" normalizeH="0" baseline="0" noProof="0" dirty="0">
                <a:ln>
                  <a:noFill/>
                </a:ln>
                <a:solidFill>
                  <a:prstClr val="black"/>
                </a:solidFill>
                <a:effectLst/>
                <a:uLnTx/>
                <a:uFillTx/>
              </a:rPr>
              <a:t>Lack of channel separation</a:t>
            </a:r>
            <a:r>
              <a:rPr kumimoji="0" lang="en-US" sz="1920" b="0" i="0" u="none" strike="noStrike" kern="0" cap="none" spc="0" normalizeH="0" baseline="0" noProof="0" dirty="0">
                <a:ln>
                  <a:noFill/>
                </a:ln>
                <a:solidFill>
                  <a:prstClr val="black"/>
                </a:solidFill>
                <a:effectLst/>
                <a:uLnTx/>
                <a:uFillTx/>
              </a:rPr>
              <a:t>: Agents handle calls, emails, SMS all at once.</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Account Setup for new customers takes 25–45min.</a:t>
            </a:r>
          </a:p>
          <a:p>
            <a:pPr marL="0" marR="0" lvl="0" indent="0" defTabSz="1097280" eaLnBrk="1" fontAlgn="auto" latinLnBrk="0" hangingPunct="1">
              <a:lnSpc>
                <a:spcPct val="100000"/>
              </a:lnSpc>
              <a:spcBef>
                <a:spcPts val="240"/>
              </a:spcBef>
              <a:spcAft>
                <a:spcPts val="240"/>
              </a:spcAft>
              <a:buClrTx/>
              <a:buSzTx/>
              <a:buFontTx/>
              <a:buNone/>
              <a:tabLst/>
              <a:defRPr/>
            </a:pPr>
            <a:endParaRPr kumimoji="0" lang="en-US" sz="192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192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160" b="0" i="0" u="none" strike="noStrike" kern="0" cap="none" spc="0" normalizeH="0" baseline="0" noProof="0" dirty="0">
              <a:ln>
                <a:noFill/>
              </a:ln>
              <a:solidFill>
                <a:prstClr val="black"/>
              </a:solidFill>
              <a:effectLst/>
              <a:uLnTx/>
              <a:uFillTx/>
            </a:endParaRPr>
          </a:p>
        </p:txBody>
      </p:sp>
      <p:sp>
        <p:nvSpPr>
          <p:cNvPr id="5" name="Text Box 2">
            <a:extLst>
              <a:ext uri="{FF2B5EF4-FFF2-40B4-BE49-F238E27FC236}">
                <a16:creationId xmlns:a16="http://schemas.microsoft.com/office/drawing/2014/main" id="{4DC45D15-F251-27CA-1D3D-FF9C42420F28}"/>
              </a:ext>
            </a:extLst>
          </p:cNvPr>
          <p:cNvSpPr txBox="1">
            <a:spLocks noChangeArrowheads="1"/>
          </p:cNvSpPr>
          <p:nvPr/>
        </p:nvSpPr>
        <p:spPr bwMode="auto">
          <a:xfrm>
            <a:off x="171534" y="4880665"/>
            <a:ext cx="8397701" cy="2251654"/>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Salesforce SCV – Inconsistent Experience</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Agents can’t directly enter case notes in Salesforce while on zoom call.</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Must email another team to enter customer notes.</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Customers have a “different experience” depending on how they access QBE (PC, Tablet, mobile).  Difficult for agents to guide customers resulting in LONG call times.</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04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04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160" b="0" i="0" u="none" strike="noStrike" kern="0" cap="none" spc="0" normalizeH="0" baseline="0" noProof="0" dirty="0">
              <a:ln>
                <a:noFill/>
              </a:ln>
              <a:solidFill>
                <a:prstClr val="black"/>
              </a:solidFill>
              <a:effectLst/>
              <a:uLnTx/>
              <a:uFillTx/>
            </a:endParaRPr>
          </a:p>
        </p:txBody>
      </p:sp>
      <p:sp>
        <p:nvSpPr>
          <p:cNvPr id="6" name="Text Box 2">
            <a:extLst>
              <a:ext uri="{FF2B5EF4-FFF2-40B4-BE49-F238E27FC236}">
                <a16:creationId xmlns:a16="http://schemas.microsoft.com/office/drawing/2014/main" id="{416F8FD9-5411-E280-BA3E-7575A76C71B3}"/>
              </a:ext>
            </a:extLst>
          </p:cNvPr>
          <p:cNvSpPr txBox="1">
            <a:spLocks noChangeArrowheads="1"/>
          </p:cNvSpPr>
          <p:nvPr/>
        </p:nvSpPr>
        <p:spPr bwMode="auto">
          <a:xfrm>
            <a:off x="9304022" y="777240"/>
            <a:ext cx="5174022" cy="3472543"/>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240"/>
              </a:spcBef>
              <a:spcAft>
                <a:spcPts val="240"/>
              </a:spcAft>
              <a:buClrTx/>
              <a:buSzTx/>
              <a:buFontTx/>
              <a:buNone/>
              <a:tabLst/>
              <a:defRPr/>
            </a:pPr>
            <a:r>
              <a:rPr kumimoji="0" lang="en-US" sz="2400" b="1" i="0" u="none" strike="noStrike" kern="0" cap="none" spc="0" normalizeH="0" baseline="0" noProof="0" dirty="0">
                <a:ln>
                  <a:noFill/>
                </a:ln>
                <a:solidFill>
                  <a:srgbClr val="C00000"/>
                </a:solidFill>
                <a:effectLst/>
                <a:uLnTx/>
                <a:uFillTx/>
              </a:rPr>
              <a:t>Impact</a:t>
            </a:r>
            <a:r>
              <a:rPr kumimoji="0" lang="en-US" sz="2400" b="0" i="0" u="none" strike="noStrike" kern="0" cap="none" spc="0" normalizeH="0" baseline="0" noProof="0" dirty="0">
                <a:ln>
                  <a:noFill/>
                </a:ln>
                <a:solidFill>
                  <a:srgbClr val="C00000"/>
                </a:solidFill>
                <a:effectLst/>
                <a:uLnTx/>
                <a:uFillTx/>
              </a:rPr>
              <a:t>: </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Critical functions necessary for contact center agents is missing.</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Agents have to transfer calls to other teams which impacts hold times in queue (inflates call load).</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Missing important interaction channels impacts customer/agent experience and may result in longer AHT (25-45 min).</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04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04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04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endParaRPr kumimoji="0" lang="en-US" sz="204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160" b="0" i="0" u="none" strike="noStrike" kern="0" cap="none" spc="0" normalizeH="0" baseline="0" noProof="0" dirty="0">
              <a:ln>
                <a:noFill/>
              </a:ln>
              <a:solidFill>
                <a:prstClr val="black"/>
              </a:solidFill>
              <a:effectLst/>
              <a:uLnTx/>
              <a:uFillTx/>
            </a:endParaRPr>
          </a:p>
        </p:txBody>
      </p:sp>
      <p:sp>
        <p:nvSpPr>
          <p:cNvPr id="7" name="Text Box 2">
            <a:extLst>
              <a:ext uri="{FF2B5EF4-FFF2-40B4-BE49-F238E27FC236}">
                <a16:creationId xmlns:a16="http://schemas.microsoft.com/office/drawing/2014/main" id="{B8EC3BBA-4A28-803B-7C1B-BD7794C08950}"/>
              </a:ext>
            </a:extLst>
          </p:cNvPr>
          <p:cNvSpPr txBox="1">
            <a:spLocks noChangeArrowheads="1"/>
          </p:cNvSpPr>
          <p:nvPr/>
        </p:nvSpPr>
        <p:spPr bwMode="auto">
          <a:xfrm>
            <a:off x="9319286" y="4880664"/>
            <a:ext cx="5174021" cy="2251648"/>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240"/>
              </a:spcBef>
              <a:spcAft>
                <a:spcPts val="240"/>
              </a:spcAft>
              <a:buClrTx/>
              <a:buSzTx/>
              <a:buFontTx/>
              <a:buNone/>
              <a:tabLst/>
              <a:defRPr/>
            </a:pPr>
            <a:r>
              <a:rPr kumimoji="0" lang="en-US" sz="2400" b="1" i="0" u="none" strike="noStrike" kern="0" cap="none" spc="0" normalizeH="0" baseline="0" noProof="0" dirty="0">
                <a:ln>
                  <a:noFill/>
                </a:ln>
                <a:solidFill>
                  <a:srgbClr val="C00000"/>
                </a:solidFill>
                <a:effectLst/>
                <a:uLnTx/>
                <a:uFillTx/>
              </a:rPr>
              <a:t>Impact</a:t>
            </a:r>
            <a:r>
              <a:rPr kumimoji="0" lang="en-US" sz="2400" b="0" i="0" u="none" strike="noStrike" kern="0" cap="none" spc="0" normalizeH="0" baseline="0" noProof="0" dirty="0">
                <a:ln>
                  <a:noFill/>
                </a:ln>
                <a:solidFill>
                  <a:srgbClr val="C00000"/>
                </a:solidFill>
                <a:effectLst/>
                <a:uLnTx/>
                <a:uFillTx/>
              </a:rPr>
              <a:t>:</a:t>
            </a:r>
          </a:p>
          <a:p>
            <a:pPr marL="274320" lvl="0" indent="-274320" defTabSz="1097280">
              <a:spcBef>
                <a:spcPts val="240"/>
              </a:spcBef>
              <a:spcAft>
                <a:spcPts val="240"/>
              </a:spcAft>
              <a:buFont typeface="Arial" panose="020B0604020202020204" pitchFamily="34" charset="0"/>
              <a:buChar char="•"/>
              <a:defRPr/>
            </a:pPr>
            <a:r>
              <a:rPr lang="en-US" sz="2400" kern="0" dirty="0">
                <a:solidFill>
                  <a:prstClr val="black"/>
                </a:solidFill>
              </a:rPr>
              <a:t>Difficult to train effectively</a:t>
            </a:r>
          </a:p>
          <a:p>
            <a:pPr marL="274320" lvl="0" indent="-274320" defTabSz="1097280">
              <a:spcBef>
                <a:spcPts val="240"/>
              </a:spcBef>
              <a:spcAft>
                <a:spcPts val="240"/>
              </a:spcAft>
              <a:buFont typeface="Arial" panose="020B0604020202020204" pitchFamily="34" charset="0"/>
              <a:buChar char="•"/>
              <a:defRPr/>
            </a:pPr>
            <a:r>
              <a:rPr kumimoji="0" lang="en-US" sz="2400" b="0" i="0" u="none" strike="noStrike" kern="0" cap="none" spc="0" normalizeH="0" baseline="0" noProof="0" dirty="0">
                <a:ln>
                  <a:noFill/>
                </a:ln>
                <a:solidFill>
                  <a:prstClr val="black"/>
                </a:solidFill>
                <a:effectLst/>
                <a:uLnTx/>
                <a:uFillTx/>
              </a:rPr>
              <a:t>Inefficient</a:t>
            </a:r>
            <a:r>
              <a:rPr lang="en-US" sz="2400" kern="0" dirty="0">
                <a:solidFill>
                  <a:prstClr val="black"/>
                </a:solidFill>
              </a:rPr>
              <a:t>t workflow experience</a:t>
            </a:r>
          </a:p>
          <a:p>
            <a:pPr marL="274320" lvl="0" indent="-274320" defTabSz="1097280">
              <a:spcBef>
                <a:spcPts val="240"/>
              </a:spcBef>
              <a:spcAft>
                <a:spcPts val="240"/>
              </a:spcAft>
              <a:buFont typeface="Arial" panose="020B0604020202020204" pitchFamily="34" charset="0"/>
              <a:buChar char="•"/>
              <a:defRPr/>
            </a:pPr>
            <a:r>
              <a:rPr kumimoji="0" lang="en-US" sz="2400" b="0" i="0" u="none" strike="noStrike" kern="0" cap="none" spc="0" normalizeH="0" baseline="0" noProof="0" dirty="0">
                <a:ln>
                  <a:noFill/>
                </a:ln>
                <a:effectLst/>
                <a:uLnTx/>
                <a:uFillTx/>
              </a:rPr>
              <a:t>Lack of cohesion &amp; consistency, doesn’t project brand confidence</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endParaRPr kumimoji="0" lang="en-US" sz="2040" b="0" i="0" u="none" strike="noStrike" kern="0" cap="none" spc="0" normalizeH="0" baseline="0" noProof="0" dirty="0">
              <a:ln>
                <a:noFill/>
              </a:ln>
              <a:solidFill>
                <a:prstClr val="black"/>
              </a:solidFill>
              <a:effectLst/>
              <a:uLnTx/>
              <a:uFillTx/>
            </a:endParaRPr>
          </a:p>
        </p:txBody>
      </p:sp>
      <p:cxnSp>
        <p:nvCxnSpPr>
          <p:cNvPr id="8" name="Straight Arrow Connector 7">
            <a:extLst>
              <a:ext uri="{FF2B5EF4-FFF2-40B4-BE49-F238E27FC236}">
                <a16:creationId xmlns:a16="http://schemas.microsoft.com/office/drawing/2014/main" id="{7021C785-373E-D14C-BFA2-DAE1F1144382}"/>
              </a:ext>
            </a:extLst>
          </p:cNvPr>
          <p:cNvCxnSpPr>
            <a:cxnSpLocks/>
            <a:stCxn id="3" idx="3"/>
            <a:endCxn id="6" idx="1"/>
          </p:cNvCxnSpPr>
          <p:nvPr/>
        </p:nvCxnSpPr>
        <p:spPr>
          <a:xfrm>
            <a:off x="8569235" y="2513512"/>
            <a:ext cx="734786" cy="0"/>
          </a:xfrm>
          <a:prstGeom prst="straightConnector1">
            <a:avLst/>
          </a:prstGeom>
          <a:noFill/>
          <a:ln w="76200" cap="flat" cmpd="sng" algn="ctr">
            <a:solidFill>
              <a:srgbClr val="0070C0"/>
            </a:solidFill>
            <a:prstDash val="solid"/>
            <a:miter lim="800000"/>
            <a:tailEnd type="triangle"/>
          </a:ln>
          <a:effectLst/>
        </p:spPr>
      </p:cxnSp>
      <p:cxnSp>
        <p:nvCxnSpPr>
          <p:cNvPr id="9" name="Straight Arrow Connector 8">
            <a:extLst>
              <a:ext uri="{FF2B5EF4-FFF2-40B4-BE49-F238E27FC236}">
                <a16:creationId xmlns:a16="http://schemas.microsoft.com/office/drawing/2014/main" id="{1FF90CA7-3210-9AA3-3675-A77F7524B943}"/>
              </a:ext>
            </a:extLst>
          </p:cNvPr>
          <p:cNvCxnSpPr>
            <a:cxnSpLocks/>
            <a:stCxn id="5" idx="3"/>
            <a:endCxn id="7" idx="1"/>
          </p:cNvCxnSpPr>
          <p:nvPr/>
        </p:nvCxnSpPr>
        <p:spPr>
          <a:xfrm flipV="1">
            <a:off x="8569235" y="6006489"/>
            <a:ext cx="750052" cy="4"/>
          </a:xfrm>
          <a:prstGeom prst="straightConnector1">
            <a:avLst/>
          </a:prstGeom>
          <a:noFill/>
          <a:ln w="76200" cap="flat" cmpd="sng" algn="ctr">
            <a:solidFill>
              <a:srgbClr val="0070C0"/>
            </a:solidFill>
            <a:prstDash val="solid"/>
            <a:miter lim="800000"/>
            <a:tailEnd type="triangle"/>
          </a:ln>
          <a:effectLst/>
        </p:spPr>
      </p:cxnSp>
    </p:spTree>
    <p:extLst>
      <p:ext uri="{BB962C8B-B14F-4D97-AF65-F5344CB8AC3E}">
        <p14:creationId xmlns:p14="http://schemas.microsoft.com/office/powerpoint/2010/main" val="311806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400"/>
                                        <p:tgtEl>
                                          <p:spTgt spid="8"/>
                                        </p:tgtEl>
                                      </p:cBhvr>
                                    </p:animEffect>
                                  </p:childTnLst>
                                </p:cTn>
                              </p:par>
                              <p:par>
                                <p:cTn id="14" presetID="2" presetClass="entr" presetSubtype="8" fill="hold" grpId="0" nodeType="withEffect">
                                  <p:stCondLst>
                                    <p:cond delay="50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2" presetClass="entr" presetSubtype="8" fill="hold" grpId="0" nodeType="withEffect">
                                  <p:stCondLst>
                                    <p:cond delay="50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0-#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E96B-DEE7-42EF-BB29-78593BEE27D7}"/>
              </a:ext>
            </a:extLst>
          </p:cNvPr>
          <p:cNvSpPr>
            <a:spLocks noGrp="1"/>
          </p:cNvSpPr>
          <p:nvPr>
            <p:ph type="title"/>
          </p:nvPr>
        </p:nvSpPr>
        <p:spPr/>
        <p:txBody>
          <a:bodyPr>
            <a:normAutofit/>
          </a:bodyPr>
          <a:lstStyle/>
          <a:p>
            <a:r>
              <a:rPr lang="en-US" sz="2800" dirty="0"/>
              <a:t>Understanding of Challenges – Long Term</a:t>
            </a:r>
          </a:p>
        </p:txBody>
      </p:sp>
      <p:sp>
        <p:nvSpPr>
          <p:cNvPr id="4" name="TextBox 3">
            <a:extLst>
              <a:ext uri="{FF2B5EF4-FFF2-40B4-BE49-F238E27FC236}">
                <a16:creationId xmlns:a16="http://schemas.microsoft.com/office/drawing/2014/main" id="{3411F448-244C-6BFB-4098-804FC09CCF46}"/>
              </a:ext>
            </a:extLst>
          </p:cNvPr>
          <p:cNvSpPr txBox="1"/>
          <p:nvPr/>
        </p:nvSpPr>
        <p:spPr>
          <a:xfrm>
            <a:off x="7745766" y="804588"/>
            <a:ext cx="6613805" cy="369332"/>
          </a:xfrm>
          <a:prstGeom prst="rect">
            <a:avLst/>
          </a:prstGeom>
          <a:noFill/>
        </p:spPr>
        <p:txBody>
          <a:bodyPr wrap="square" rtlCol="0">
            <a:spAutoFit/>
          </a:bodyPr>
          <a:lstStyle/>
          <a:p>
            <a:pPr defTabSz="1097280"/>
            <a:endParaRPr lang="en-US" sz="1800" dirty="0">
              <a:solidFill>
                <a:prstClr val="black"/>
              </a:solidFill>
              <a:latin typeface="Calibri" panose="020F0502020204030204"/>
            </a:endParaRPr>
          </a:p>
        </p:txBody>
      </p:sp>
      <p:sp>
        <p:nvSpPr>
          <p:cNvPr id="3" name="Text Box 2">
            <a:extLst>
              <a:ext uri="{FF2B5EF4-FFF2-40B4-BE49-F238E27FC236}">
                <a16:creationId xmlns:a16="http://schemas.microsoft.com/office/drawing/2014/main" id="{5A8D413B-DDFF-6029-99F2-34700C749933}"/>
              </a:ext>
            </a:extLst>
          </p:cNvPr>
          <p:cNvSpPr txBox="1">
            <a:spLocks noChangeArrowheads="1"/>
          </p:cNvSpPr>
          <p:nvPr/>
        </p:nvSpPr>
        <p:spPr bwMode="auto">
          <a:xfrm>
            <a:off x="171533" y="569397"/>
            <a:ext cx="7463706" cy="2265239"/>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Training: </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Training materials are out of date. </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LOBs have not had time or resources to maintain process changes.  </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Salesforce has a “voice-box” widget which agents aren’t familiar with.</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Initial onboarding for Customer Care is 3-5 days but requires lots of mock calls / role-playing.</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160" b="0" i="0" u="none" strike="noStrike" kern="0" cap="none" spc="0" normalizeH="0" baseline="0" noProof="0" dirty="0">
              <a:ln>
                <a:noFill/>
              </a:ln>
              <a:solidFill>
                <a:prstClr val="black"/>
              </a:solidFill>
              <a:effectLst/>
              <a:uLnTx/>
              <a:uFillTx/>
            </a:endParaRPr>
          </a:p>
        </p:txBody>
      </p:sp>
      <p:sp>
        <p:nvSpPr>
          <p:cNvPr id="5" name="Text Box 2">
            <a:extLst>
              <a:ext uri="{FF2B5EF4-FFF2-40B4-BE49-F238E27FC236}">
                <a16:creationId xmlns:a16="http://schemas.microsoft.com/office/drawing/2014/main" id="{97C2EFB6-5D0C-AD4F-DD4F-1FA674DF8A62}"/>
              </a:ext>
            </a:extLst>
          </p:cNvPr>
          <p:cNvSpPr txBox="1">
            <a:spLocks noChangeArrowheads="1"/>
          </p:cNvSpPr>
          <p:nvPr/>
        </p:nvSpPr>
        <p:spPr bwMode="auto">
          <a:xfrm>
            <a:off x="171533" y="3129215"/>
            <a:ext cx="7463706" cy="1877126"/>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Knowledge Management: </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Knowledge Articles, FAQs, training materials, exist in a variety of repositories,  Confluence, manuals, &amp; file shares.  </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Team members often must rely on one another to obtain knowledge or materials.  </a:t>
            </a:r>
          </a:p>
        </p:txBody>
      </p:sp>
      <p:sp>
        <p:nvSpPr>
          <p:cNvPr id="6" name="Text Box 2">
            <a:extLst>
              <a:ext uri="{FF2B5EF4-FFF2-40B4-BE49-F238E27FC236}">
                <a16:creationId xmlns:a16="http://schemas.microsoft.com/office/drawing/2014/main" id="{196F60E2-69D6-1D04-A310-6506A43F8E50}"/>
              </a:ext>
            </a:extLst>
          </p:cNvPr>
          <p:cNvSpPr txBox="1">
            <a:spLocks noChangeArrowheads="1"/>
          </p:cNvSpPr>
          <p:nvPr/>
        </p:nvSpPr>
        <p:spPr bwMode="auto">
          <a:xfrm>
            <a:off x="8566839" y="569397"/>
            <a:ext cx="5991215" cy="2265239"/>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240"/>
              </a:spcBef>
              <a:spcAft>
                <a:spcPts val="240"/>
              </a:spcAft>
              <a:buClrTx/>
              <a:buSzTx/>
              <a:buFontTx/>
              <a:buNone/>
              <a:tabLst/>
              <a:defRPr/>
            </a:pPr>
            <a:r>
              <a:rPr kumimoji="0" lang="en-US" sz="2400" b="1" i="0" u="none" strike="noStrike" kern="0" cap="none" spc="0" normalizeH="0" baseline="0" noProof="0" dirty="0">
                <a:ln>
                  <a:noFill/>
                </a:ln>
                <a:solidFill>
                  <a:srgbClr val="C00000"/>
                </a:solidFill>
                <a:effectLst/>
                <a:uLnTx/>
                <a:uFillTx/>
              </a:rPr>
              <a:t>Impact</a:t>
            </a:r>
            <a:r>
              <a:rPr kumimoji="0" lang="en-US" sz="2400" b="0" i="0" u="none" strike="noStrike" kern="0" cap="none" spc="0" normalizeH="0" baseline="0" noProof="0" dirty="0">
                <a:ln>
                  <a:noFill/>
                </a:ln>
                <a:solidFill>
                  <a:srgbClr val="C00000"/>
                </a:solidFill>
                <a:effectLst/>
                <a:uLnTx/>
                <a:uFillTx/>
              </a:rPr>
              <a:t>: </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As materials become further out of date, process &amp; time to train staff will take increaser, and introduce inconsistencies in how customers are handled.  </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What happens when processes change for already trained/on-boarded agents | specialists?</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endParaRPr kumimoji="0" lang="en-US" sz="2040" b="0" i="0" u="none" strike="noStrike" kern="0" cap="none" spc="0" normalizeH="0" baseline="0" noProof="0" dirty="0">
              <a:ln>
                <a:noFill/>
              </a:ln>
              <a:solidFill>
                <a:prstClr val="black"/>
              </a:solidFill>
              <a:effectLst/>
              <a:uLnTx/>
              <a:uFillTx/>
            </a:endParaRP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160" b="0" i="0" u="none" strike="noStrike" kern="0" cap="none" spc="0" normalizeH="0" baseline="0" noProof="0" dirty="0">
              <a:ln>
                <a:noFill/>
              </a:ln>
              <a:solidFill>
                <a:prstClr val="black"/>
              </a:solidFill>
              <a:effectLst/>
              <a:uLnTx/>
              <a:uFillTx/>
            </a:endParaRPr>
          </a:p>
        </p:txBody>
      </p:sp>
      <p:sp>
        <p:nvSpPr>
          <p:cNvPr id="7" name="Text Box 2">
            <a:extLst>
              <a:ext uri="{FF2B5EF4-FFF2-40B4-BE49-F238E27FC236}">
                <a16:creationId xmlns:a16="http://schemas.microsoft.com/office/drawing/2014/main" id="{1ECCCBC3-4720-4D08-4437-4A061B925566}"/>
              </a:ext>
            </a:extLst>
          </p:cNvPr>
          <p:cNvSpPr txBox="1">
            <a:spLocks noChangeArrowheads="1"/>
          </p:cNvSpPr>
          <p:nvPr/>
        </p:nvSpPr>
        <p:spPr bwMode="auto">
          <a:xfrm>
            <a:off x="8566839" y="3129216"/>
            <a:ext cx="5991215" cy="1877126"/>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240"/>
              </a:spcBef>
              <a:spcAft>
                <a:spcPts val="240"/>
              </a:spcAft>
              <a:buClrTx/>
              <a:buSzTx/>
              <a:buFontTx/>
              <a:buNone/>
              <a:tabLst/>
              <a:defRPr/>
            </a:pPr>
            <a:r>
              <a:rPr kumimoji="0" lang="en-US" sz="2400" b="1" i="0" u="none" strike="noStrike" kern="0" cap="none" spc="0" normalizeH="0" baseline="0" noProof="0" dirty="0">
                <a:ln>
                  <a:noFill/>
                </a:ln>
                <a:solidFill>
                  <a:srgbClr val="C00000"/>
                </a:solidFill>
                <a:effectLst/>
                <a:uLnTx/>
                <a:uFillTx/>
              </a:rPr>
              <a:t>Impact</a:t>
            </a:r>
            <a:r>
              <a:rPr kumimoji="0" lang="en-US" sz="2400" b="0" i="0" u="none" strike="noStrike" kern="0" cap="none" spc="0" normalizeH="0" baseline="0" noProof="0" dirty="0">
                <a:ln>
                  <a:noFill/>
                </a:ln>
                <a:solidFill>
                  <a:srgbClr val="C00000"/>
                </a:solidFill>
                <a:effectLst/>
                <a:uLnTx/>
                <a:uFillTx/>
              </a:rPr>
              <a:t>: </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As QBE grows, this will become further fragmented.  Lack of version control &amp; increase in artifacts will create additional delay and inaccuracies.</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160" b="0" i="0" u="none" strike="noStrike" kern="0" cap="none" spc="0" normalizeH="0" baseline="0" noProof="0" dirty="0">
              <a:ln>
                <a:noFill/>
              </a:ln>
              <a:solidFill>
                <a:prstClr val="black"/>
              </a:solidFill>
              <a:effectLst/>
              <a:uLnTx/>
              <a:uFillTx/>
            </a:endParaRPr>
          </a:p>
        </p:txBody>
      </p:sp>
      <p:sp>
        <p:nvSpPr>
          <p:cNvPr id="8" name="Text Box 2">
            <a:extLst>
              <a:ext uri="{FF2B5EF4-FFF2-40B4-BE49-F238E27FC236}">
                <a16:creationId xmlns:a16="http://schemas.microsoft.com/office/drawing/2014/main" id="{DE0C30D2-3E00-59A6-9CF8-47AA408B140D}"/>
              </a:ext>
            </a:extLst>
          </p:cNvPr>
          <p:cNvSpPr txBox="1">
            <a:spLocks noChangeArrowheads="1"/>
          </p:cNvSpPr>
          <p:nvPr/>
        </p:nvSpPr>
        <p:spPr bwMode="auto">
          <a:xfrm>
            <a:off x="171533" y="5212074"/>
            <a:ext cx="7463706" cy="2448130"/>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2060"/>
                </a:solidFill>
                <a:effectLst/>
                <a:uLnTx/>
                <a:uFillTx/>
              </a:rPr>
              <a:t>Self-Service Portal: </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QBE has a test-drive scheduling option on website, but most customers aren’t aware of it, even though its prominently displayed on QBE’s home page.</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How to provide self-service options for customers to aid in reducing call volume and still offer an excellent/engaging experience for customers?</a:t>
            </a:r>
          </a:p>
        </p:txBody>
      </p:sp>
      <p:sp>
        <p:nvSpPr>
          <p:cNvPr id="9" name="Text Box 2">
            <a:extLst>
              <a:ext uri="{FF2B5EF4-FFF2-40B4-BE49-F238E27FC236}">
                <a16:creationId xmlns:a16="http://schemas.microsoft.com/office/drawing/2014/main" id="{A8DCBB79-1E6B-920D-151E-833E39193B4D}"/>
              </a:ext>
            </a:extLst>
          </p:cNvPr>
          <p:cNvSpPr txBox="1">
            <a:spLocks noChangeArrowheads="1"/>
          </p:cNvSpPr>
          <p:nvPr/>
        </p:nvSpPr>
        <p:spPr bwMode="auto">
          <a:xfrm>
            <a:off x="8566839" y="5212075"/>
            <a:ext cx="5991214" cy="2448127"/>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109728" tIns="109728" rIns="109728" bIns="109728" anchor="t" anchorCtr="0">
            <a:noAutofit/>
          </a:bodyPr>
          <a:lstStyle/>
          <a:p>
            <a:pPr marL="0" marR="0" lvl="0" indent="0" defTabSz="1097280" eaLnBrk="1" fontAlgn="auto" latinLnBrk="0" hangingPunct="1">
              <a:lnSpc>
                <a:spcPct val="100000"/>
              </a:lnSpc>
              <a:spcBef>
                <a:spcPts val="240"/>
              </a:spcBef>
              <a:spcAft>
                <a:spcPts val="240"/>
              </a:spcAft>
              <a:buClrTx/>
              <a:buSzTx/>
              <a:buFontTx/>
              <a:buNone/>
              <a:tabLst/>
              <a:defRPr/>
            </a:pPr>
            <a:r>
              <a:rPr kumimoji="0" lang="en-US" sz="2400" b="1" i="0" u="none" strike="noStrike" kern="0" cap="none" spc="0" normalizeH="0" baseline="0" noProof="0" dirty="0">
                <a:ln>
                  <a:noFill/>
                </a:ln>
                <a:solidFill>
                  <a:srgbClr val="C00000"/>
                </a:solidFill>
                <a:effectLst/>
                <a:uLnTx/>
                <a:uFillTx/>
              </a:rPr>
              <a:t>Impact</a:t>
            </a:r>
            <a:r>
              <a:rPr kumimoji="0" lang="en-US" sz="2400" b="0" i="0" u="none" strike="noStrike" kern="0" cap="none" spc="0" normalizeH="0" baseline="0" noProof="0" dirty="0">
                <a:ln>
                  <a:noFill/>
                </a:ln>
                <a:solidFill>
                  <a:srgbClr val="C00000"/>
                </a:solidFill>
                <a:effectLst/>
                <a:uLnTx/>
                <a:uFillTx/>
              </a:rPr>
              <a:t>: </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Self-Service tools aren’t well utilized or effectively advertised to customers.  Limited self-service capabilities beyond self-scheduling test drives.</a:t>
            </a:r>
          </a:p>
          <a:p>
            <a:pPr marL="274320" marR="0" lvl="0" indent="-274320" defTabSz="1097280" eaLnBrk="1" fontAlgn="auto" latinLnBrk="0" hangingPunct="1">
              <a:lnSpc>
                <a:spcPct val="100000"/>
              </a:lnSpc>
              <a:spcBef>
                <a:spcPts val="360"/>
              </a:spcBef>
              <a:spcAft>
                <a:spcPts val="360"/>
              </a:spcAft>
              <a:buClrTx/>
              <a:buSzTx/>
              <a:buFont typeface="Arial" panose="020B0604020202020204" pitchFamily="34" charset="0"/>
              <a:buChar char="•"/>
              <a:tabLst/>
              <a:defRPr/>
            </a:pPr>
            <a:r>
              <a:rPr kumimoji="0" lang="en-US" sz="1920" b="0" i="0" u="none" strike="noStrike" kern="0" cap="none" spc="0" normalizeH="0" baseline="0" noProof="0" dirty="0">
                <a:ln>
                  <a:noFill/>
                </a:ln>
                <a:solidFill>
                  <a:prstClr val="black"/>
                </a:solidFill>
                <a:effectLst/>
                <a:uLnTx/>
                <a:uFillTx/>
              </a:rPr>
              <a:t>Self-Service portals are an effective way to drive voice deflection wile empowering customers and maintaining high customer satisfaction.</a:t>
            </a:r>
          </a:p>
          <a:p>
            <a:pPr marL="274320" marR="0" lvl="0" indent="-274320" defTabSz="1097280" eaLnBrk="1" fontAlgn="auto" latinLnBrk="0" hangingPunct="1">
              <a:lnSpc>
                <a:spcPct val="100000"/>
              </a:lnSpc>
              <a:spcBef>
                <a:spcPts val="240"/>
              </a:spcBef>
              <a:spcAft>
                <a:spcPts val="240"/>
              </a:spcAft>
              <a:buClrTx/>
              <a:buSzTx/>
              <a:buFont typeface="Arial" panose="020B0604020202020204" pitchFamily="34" charset="0"/>
              <a:buChar char="•"/>
              <a:tabLst/>
              <a:defRPr/>
            </a:pPr>
            <a:endParaRPr kumimoji="0" lang="en-US" sz="2160" b="0" i="0" u="none" strike="noStrike" kern="0" cap="none" spc="0" normalizeH="0" baseline="0" noProof="0" dirty="0">
              <a:ln>
                <a:noFill/>
              </a:ln>
              <a:solidFill>
                <a:prstClr val="black"/>
              </a:solidFill>
              <a:effectLst/>
              <a:uLnTx/>
              <a:uFillTx/>
            </a:endParaRPr>
          </a:p>
        </p:txBody>
      </p:sp>
      <p:cxnSp>
        <p:nvCxnSpPr>
          <p:cNvPr id="11" name="Straight Arrow Connector 10">
            <a:extLst>
              <a:ext uri="{FF2B5EF4-FFF2-40B4-BE49-F238E27FC236}">
                <a16:creationId xmlns:a16="http://schemas.microsoft.com/office/drawing/2014/main" id="{1FDA2CCA-E2C9-E67A-2584-93AC2F32EAFB}"/>
              </a:ext>
            </a:extLst>
          </p:cNvPr>
          <p:cNvCxnSpPr>
            <a:cxnSpLocks/>
          </p:cNvCxnSpPr>
          <p:nvPr/>
        </p:nvCxnSpPr>
        <p:spPr>
          <a:xfrm>
            <a:off x="7635239" y="1793459"/>
            <a:ext cx="998642" cy="0"/>
          </a:xfrm>
          <a:prstGeom prst="straightConnector1">
            <a:avLst/>
          </a:prstGeom>
          <a:noFill/>
          <a:ln w="76200" cap="flat" cmpd="sng" algn="ctr">
            <a:solidFill>
              <a:srgbClr val="0070C0"/>
            </a:solidFill>
            <a:prstDash val="solid"/>
            <a:miter lim="800000"/>
            <a:tailEnd type="triangle"/>
          </a:ln>
          <a:effectLst/>
        </p:spPr>
      </p:cxnSp>
      <p:cxnSp>
        <p:nvCxnSpPr>
          <p:cNvPr id="12" name="Straight Arrow Connector 11">
            <a:extLst>
              <a:ext uri="{FF2B5EF4-FFF2-40B4-BE49-F238E27FC236}">
                <a16:creationId xmlns:a16="http://schemas.microsoft.com/office/drawing/2014/main" id="{6D94CB74-0DD8-94BC-189C-E0C8DE6A4F88}"/>
              </a:ext>
            </a:extLst>
          </p:cNvPr>
          <p:cNvCxnSpPr>
            <a:cxnSpLocks/>
            <a:stCxn id="5" idx="3"/>
            <a:endCxn id="7" idx="1"/>
          </p:cNvCxnSpPr>
          <p:nvPr/>
        </p:nvCxnSpPr>
        <p:spPr>
          <a:xfrm>
            <a:off x="7635239" y="4067779"/>
            <a:ext cx="931600" cy="1"/>
          </a:xfrm>
          <a:prstGeom prst="straightConnector1">
            <a:avLst/>
          </a:prstGeom>
          <a:noFill/>
          <a:ln w="76200" cap="flat" cmpd="sng" algn="ctr">
            <a:solidFill>
              <a:srgbClr val="0070C0"/>
            </a:solidFill>
            <a:prstDash val="solid"/>
            <a:miter lim="800000"/>
            <a:tailEnd type="triangle"/>
          </a:ln>
          <a:effectLst/>
        </p:spPr>
      </p:cxnSp>
      <p:cxnSp>
        <p:nvCxnSpPr>
          <p:cNvPr id="13" name="Straight Arrow Connector 12">
            <a:extLst>
              <a:ext uri="{FF2B5EF4-FFF2-40B4-BE49-F238E27FC236}">
                <a16:creationId xmlns:a16="http://schemas.microsoft.com/office/drawing/2014/main" id="{9F029BCC-C717-8B91-1E39-24BDB65A6FF9}"/>
              </a:ext>
            </a:extLst>
          </p:cNvPr>
          <p:cNvCxnSpPr>
            <a:cxnSpLocks/>
            <a:stCxn id="8" idx="3"/>
            <a:endCxn id="9" idx="1"/>
          </p:cNvCxnSpPr>
          <p:nvPr/>
        </p:nvCxnSpPr>
        <p:spPr>
          <a:xfrm>
            <a:off x="7635239" y="6436139"/>
            <a:ext cx="931601" cy="0"/>
          </a:xfrm>
          <a:prstGeom prst="straightConnector1">
            <a:avLst/>
          </a:prstGeom>
          <a:noFill/>
          <a:ln w="76200" cap="flat" cmpd="sng" algn="ctr">
            <a:solidFill>
              <a:srgbClr val="0070C0"/>
            </a:solidFill>
            <a:prstDash val="solid"/>
            <a:miter lim="800000"/>
            <a:tailEnd type="triangle"/>
          </a:ln>
          <a:effectLst/>
        </p:spPr>
      </p:cxnSp>
    </p:spTree>
    <p:extLst>
      <p:ext uri="{BB962C8B-B14F-4D97-AF65-F5344CB8AC3E}">
        <p14:creationId xmlns:p14="http://schemas.microsoft.com/office/powerpoint/2010/main" val="3664824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 presetClass="entr" presetSubtype="8" fill="hold" grpId="0" nodeType="with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par>
                                <p:cTn id="15" presetID="10" presetClass="entr" presetSubtype="0"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2" presetClass="entr" presetSubtype="8" fill="hold" grpId="0" nodeType="withEffect">
                                  <p:stCondLst>
                                    <p:cond delay="5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ppt_y"/>
                                          </p:val>
                                        </p:tav>
                                        <p:tav tm="100000">
                                          <p:val>
                                            <p:strVal val="#ppt_y"/>
                                          </p:val>
                                        </p:tav>
                                      </p:tavLst>
                                    </p:anim>
                                  </p:childTnLst>
                                </p:cTn>
                              </p:par>
                              <p:par>
                                <p:cTn id="27" presetID="10" presetClass="entr" presetSubtype="0" fill="hold" nodeType="withEffect">
                                  <p:stCondLst>
                                    <p:cond delay="5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2" presetClass="entr" presetSubtype="8" fill="hold" grpId="0" nodeType="withEffect">
                                  <p:stCondLst>
                                    <p:cond delay="5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par>
                                <p:cTn id="39" presetID="10" presetClass="entr" presetSubtype="0" fill="hold" nodeType="withEffect">
                                  <p:stCondLst>
                                    <p:cond delay="50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E791AD-FBDF-2B48-A1CC-5E59E44F8A45}"/>
              </a:ext>
            </a:extLst>
          </p:cNvPr>
          <p:cNvSpPr txBox="1"/>
          <p:nvPr/>
        </p:nvSpPr>
        <p:spPr>
          <a:xfrm>
            <a:off x="6819254" y="2171875"/>
            <a:ext cx="7609668" cy="3636060"/>
          </a:xfrm>
          <a:prstGeom prst="rect">
            <a:avLst/>
          </a:prstGeom>
          <a:noFill/>
        </p:spPr>
        <p:txBody>
          <a:bodyPr wrap="square" rtlCol="0">
            <a:spAutoFit/>
          </a:bodyPr>
          <a:lstStyle/>
          <a:p>
            <a:pPr>
              <a:lnSpc>
                <a:spcPct val="150000"/>
              </a:lnSpc>
            </a:pPr>
            <a:r>
              <a:rPr lang="en-US" sz="3200" b="1" dirty="0"/>
              <a:t>Appendix</a:t>
            </a:r>
          </a:p>
          <a:p>
            <a:pPr algn="ctr">
              <a:lnSpc>
                <a:spcPct val="150000"/>
              </a:lnSpc>
            </a:pPr>
            <a:r>
              <a:rPr lang="en-US" sz="2800" b="1" dirty="0">
                <a:solidFill>
                  <a:schemeClr val="bg1"/>
                </a:solidFill>
              </a:rPr>
              <a:t> </a:t>
            </a:r>
          </a:p>
          <a:p>
            <a:pPr marL="342900" indent="-342900">
              <a:lnSpc>
                <a:spcPct val="150000"/>
              </a:lnSpc>
              <a:buFont typeface="Arial" panose="020B0604020202020204" pitchFamily="34" charset="0"/>
              <a:buChar char="•"/>
            </a:pPr>
            <a:r>
              <a:rPr lang="en-US" sz="2400" b="1" dirty="0">
                <a:solidFill>
                  <a:srgbClr val="685304"/>
                </a:solidFill>
              </a:rPr>
              <a:t>Stream 1: Short-term - Fix, Review, and Recommend </a:t>
            </a:r>
          </a:p>
          <a:p>
            <a:pPr marL="342900" indent="-342900">
              <a:lnSpc>
                <a:spcPct val="150000"/>
              </a:lnSpc>
              <a:buFont typeface="Arial" panose="020B0604020202020204" pitchFamily="34" charset="0"/>
              <a:buChar char="•"/>
            </a:pPr>
            <a:r>
              <a:rPr lang="en-US" sz="2400" b="1" dirty="0"/>
              <a:t>Stream 2: Long-term – Business Driven, User-Centered, Operations Technology Solution</a:t>
            </a:r>
          </a:p>
          <a:p>
            <a:pPr marL="342900" indent="-342900">
              <a:lnSpc>
                <a:spcPct val="150000"/>
              </a:lnSpc>
              <a:buFont typeface="Arial" panose="020B0604020202020204" pitchFamily="34" charset="0"/>
              <a:buChar char="•"/>
            </a:pPr>
            <a:r>
              <a:rPr lang="en-US" sz="2400" b="1" dirty="0">
                <a:solidFill>
                  <a:srgbClr val="685304"/>
                </a:solidFill>
              </a:rPr>
              <a:t>Industry Trends</a:t>
            </a:r>
          </a:p>
        </p:txBody>
      </p:sp>
    </p:spTree>
    <p:extLst>
      <p:ext uri="{BB962C8B-B14F-4D97-AF65-F5344CB8AC3E}">
        <p14:creationId xmlns:p14="http://schemas.microsoft.com/office/powerpoint/2010/main" val="69482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E549-0AD0-852F-E38B-BDEC010B6A82}"/>
              </a:ext>
            </a:extLst>
          </p:cNvPr>
          <p:cNvSpPr>
            <a:spLocks noGrp="1"/>
          </p:cNvSpPr>
          <p:nvPr>
            <p:ph type="title"/>
          </p:nvPr>
        </p:nvSpPr>
        <p:spPr/>
        <p:txBody>
          <a:bodyPr>
            <a:normAutofit/>
          </a:bodyPr>
          <a:lstStyle/>
          <a:p>
            <a:pPr>
              <a:spcBef>
                <a:spcPts val="480"/>
              </a:spcBef>
            </a:pPr>
            <a:r>
              <a:rPr lang="en-US" sz="2800" dirty="0"/>
              <a:t>Our Understanding of QBE  and the Contact Center</a:t>
            </a:r>
          </a:p>
        </p:txBody>
      </p:sp>
      <p:sp>
        <p:nvSpPr>
          <p:cNvPr id="3" name="Text Placeholder 2">
            <a:extLst>
              <a:ext uri="{FF2B5EF4-FFF2-40B4-BE49-F238E27FC236}">
                <a16:creationId xmlns:a16="http://schemas.microsoft.com/office/drawing/2014/main" id="{7BA00128-8CED-4E78-1682-BBFD80B6DDBC}"/>
              </a:ext>
            </a:extLst>
          </p:cNvPr>
          <p:cNvSpPr>
            <a:spLocks noGrp="1"/>
          </p:cNvSpPr>
          <p:nvPr>
            <p:ph type="body" sz="quarter" idx="4294967295"/>
          </p:nvPr>
        </p:nvSpPr>
        <p:spPr>
          <a:xfrm>
            <a:off x="735438" y="5495925"/>
            <a:ext cx="13220403" cy="2074863"/>
          </a:xfrm>
          <a:prstGeom prst="rect">
            <a:avLst/>
          </a:prstGeom>
          <a:solidFill>
            <a:srgbClr val="F8F0C2"/>
          </a:solidFill>
        </p:spPr>
        <p:txBody>
          <a:bodyPr/>
          <a:lstStyle/>
          <a:p>
            <a:pPr>
              <a:spcBef>
                <a:spcPts val="360"/>
              </a:spcBef>
            </a:pPr>
            <a:r>
              <a:rPr lang="en-US" sz="2280" b="1" dirty="0">
                <a:latin typeface="+mn-lt"/>
              </a:rPr>
              <a:t>Status of Technology Environment for LOBs</a:t>
            </a:r>
          </a:p>
          <a:p>
            <a:pPr marL="171450" indent="-171450">
              <a:spcBef>
                <a:spcPts val="360"/>
              </a:spcBef>
              <a:buFont typeface="Arial" panose="020B0604020202020204" pitchFamily="34" charset="0"/>
              <a:buChar char="•"/>
            </a:pPr>
            <a:r>
              <a:rPr lang="en-US" sz="2280" dirty="0">
                <a:latin typeface="+mn-lt"/>
              </a:rPr>
              <a:t>QBE uses Salesforce Service Cloud Voice (SCV) as it’s primary CRM and source of truth.</a:t>
            </a:r>
          </a:p>
          <a:p>
            <a:pPr marL="171450" indent="-171450">
              <a:spcBef>
                <a:spcPts val="360"/>
              </a:spcBef>
              <a:buFont typeface="Arial" panose="020B0604020202020204" pitchFamily="34" charset="0"/>
              <a:buChar char="•"/>
            </a:pPr>
            <a:r>
              <a:rPr lang="en-US" sz="2280" b="1" dirty="0">
                <a:latin typeface="+mn-lt"/>
              </a:rPr>
              <a:t>Customer Care </a:t>
            </a:r>
            <a:r>
              <a:rPr lang="en-US" sz="2280" dirty="0">
                <a:latin typeface="+mn-lt"/>
              </a:rPr>
              <a:t>relies on Amazon Connect integrated with SCV for their Contact Center solution.</a:t>
            </a:r>
          </a:p>
          <a:p>
            <a:pPr marL="171450" indent="-171450">
              <a:spcBef>
                <a:spcPts val="360"/>
              </a:spcBef>
              <a:buFont typeface="Arial" panose="020B0604020202020204" pitchFamily="34" charset="0"/>
              <a:buChar char="•"/>
            </a:pPr>
            <a:r>
              <a:rPr lang="en-US" sz="2280" b="1" dirty="0">
                <a:latin typeface="+mn-lt"/>
              </a:rPr>
              <a:t>Inside Sales </a:t>
            </a:r>
            <a:r>
              <a:rPr lang="en-US" sz="2280" dirty="0">
                <a:latin typeface="+mn-lt"/>
              </a:rPr>
              <a:t>relies on Zoom phone (non-contact center solution) which does not presently integrate with SCV</a:t>
            </a:r>
          </a:p>
        </p:txBody>
      </p:sp>
      <p:sp>
        <p:nvSpPr>
          <p:cNvPr id="6" name="TextBox 5">
            <a:extLst>
              <a:ext uri="{FF2B5EF4-FFF2-40B4-BE49-F238E27FC236}">
                <a16:creationId xmlns:a16="http://schemas.microsoft.com/office/drawing/2014/main" id="{C0018C92-8587-21D7-9FF7-51551B9FAF53}"/>
              </a:ext>
            </a:extLst>
          </p:cNvPr>
          <p:cNvSpPr txBox="1"/>
          <p:nvPr/>
        </p:nvSpPr>
        <p:spPr>
          <a:xfrm>
            <a:off x="7423028" y="1138152"/>
            <a:ext cx="5632704" cy="27397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480"/>
              </a:spcBef>
            </a:pPr>
            <a:r>
              <a:rPr lang="en-US" sz="2160" b="1" dirty="0"/>
              <a:t>Applications used by Contact Center Specialists:</a:t>
            </a:r>
          </a:p>
          <a:p>
            <a:pPr>
              <a:spcBef>
                <a:spcPts val="480"/>
              </a:spcBef>
            </a:pPr>
            <a:r>
              <a:rPr lang="en-US" sz="2160" dirty="0"/>
              <a:t>Salesforce</a:t>
            </a:r>
          </a:p>
          <a:p>
            <a:pPr marL="171450" indent="-171450">
              <a:spcBef>
                <a:spcPts val="480"/>
              </a:spcBef>
              <a:buFont typeface="Arial" panose="020B0604020202020204" pitchFamily="34" charset="0"/>
              <a:buChar char="•"/>
            </a:pPr>
            <a:r>
              <a:rPr lang="en-US" sz="2160" dirty="0"/>
              <a:t>QBE Garage: where they can see status of the car and send commands to it</a:t>
            </a:r>
          </a:p>
          <a:p>
            <a:pPr marL="171450" indent="-171450">
              <a:spcBef>
                <a:spcPts val="480"/>
              </a:spcBef>
              <a:buFont typeface="Arial" panose="020B0604020202020204" pitchFamily="34" charset="0"/>
              <a:buChar char="•"/>
            </a:pPr>
            <a:r>
              <a:rPr lang="en-US" sz="2160" dirty="0"/>
              <a:t>Confluence</a:t>
            </a:r>
          </a:p>
          <a:p>
            <a:pPr marL="171450" indent="-171450">
              <a:spcBef>
                <a:spcPts val="480"/>
              </a:spcBef>
              <a:buFont typeface="Arial" panose="020B0604020202020204" pitchFamily="34" charset="0"/>
              <a:buChar char="•"/>
            </a:pPr>
            <a:r>
              <a:rPr lang="en-US" sz="2160" dirty="0"/>
              <a:t>Urgently - Roadside assistance app</a:t>
            </a:r>
          </a:p>
          <a:p>
            <a:pPr marL="171450" indent="-171450">
              <a:spcBef>
                <a:spcPts val="480"/>
              </a:spcBef>
              <a:buFont typeface="Arial" panose="020B0604020202020204" pitchFamily="34" charset="0"/>
              <a:buChar char="•"/>
            </a:pPr>
            <a:r>
              <a:rPr lang="en-US" sz="2160" dirty="0"/>
              <a:t>LYFT - Sometimes</a:t>
            </a:r>
          </a:p>
        </p:txBody>
      </p:sp>
      <p:sp>
        <p:nvSpPr>
          <p:cNvPr id="8" name="TextBox 7">
            <a:extLst>
              <a:ext uri="{FF2B5EF4-FFF2-40B4-BE49-F238E27FC236}">
                <a16:creationId xmlns:a16="http://schemas.microsoft.com/office/drawing/2014/main" id="{0B5C2D67-4A8B-AFBC-D15C-B7441A17DF7A}"/>
              </a:ext>
            </a:extLst>
          </p:cNvPr>
          <p:cNvSpPr txBox="1"/>
          <p:nvPr/>
        </p:nvSpPr>
        <p:spPr>
          <a:xfrm>
            <a:off x="596685" y="1138152"/>
            <a:ext cx="6083084" cy="4154984"/>
          </a:xfrm>
          <a:prstGeom prst="rect">
            <a:avLst/>
          </a:prstGeom>
          <a:noFill/>
        </p:spPr>
        <p:txBody>
          <a:bodyPr wrap="square">
            <a:spAutoFit/>
          </a:bodyPr>
          <a:lstStyle/>
          <a:p>
            <a:r>
              <a:rPr lang="en-US" sz="2200" b="1" dirty="0">
                <a:solidFill>
                  <a:schemeClr val="tx1"/>
                </a:solidFill>
              </a:rPr>
              <a:t>QBE  </a:t>
            </a:r>
            <a:r>
              <a:rPr lang="en-US" sz="2200" dirty="0">
                <a:solidFill>
                  <a:schemeClr val="tx1"/>
                </a:solidFill>
              </a:rPr>
              <a:t>has 4K employees globally operating in the following countries:</a:t>
            </a:r>
          </a:p>
          <a:p>
            <a:pPr marL="342900" indent="-342900">
              <a:buFont typeface="Arial" panose="020B0604020202020204" pitchFamily="34" charset="0"/>
              <a:buChar char="•"/>
            </a:pPr>
            <a:r>
              <a:rPr lang="en-US" sz="2200" dirty="0">
                <a:solidFill>
                  <a:schemeClr val="tx1"/>
                </a:solidFill>
              </a:rPr>
              <a:t>North America (US &amp; Canada)</a:t>
            </a:r>
          </a:p>
          <a:p>
            <a:pPr marL="342900" indent="-342900">
              <a:buFont typeface="Arial" panose="020B0604020202020204" pitchFamily="34" charset="0"/>
              <a:buChar char="•"/>
            </a:pPr>
            <a:r>
              <a:rPr lang="en-US" sz="2200" dirty="0">
                <a:solidFill>
                  <a:schemeClr val="tx1"/>
                </a:solidFill>
              </a:rPr>
              <a:t>Europe (Switzerland, Germany, Netherlands)</a:t>
            </a:r>
          </a:p>
          <a:p>
            <a:pPr marL="342900" indent="-342900">
              <a:buFont typeface="Arial" panose="020B0604020202020204" pitchFamily="34" charset="0"/>
              <a:buChar char="•"/>
            </a:pPr>
            <a:r>
              <a:rPr lang="en-US" sz="2200" dirty="0">
                <a:solidFill>
                  <a:schemeClr val="tx1"/>
                </a:solidFill>
              </a:rPr>
              <a:t>Middle East: (KSA (Govt. and Non-Govt.)</a:t>
            </a:r>
          </a:p>
          <a:p>
            <a:pPr marL="342900" indent="-342900">
              <a:buFont typeface="Arial" panose="020B0604020202020204" pitchFamily="34" charset="0"/>
              <a:buChar char="•"/>
            </a:pPr>
            <a:r>
              <a:rPr lang="en-US" sz="2200" dirty="0">
                <a:solidFill>
                  <a:schemeClr val="tx1"/>
                </a:solidFill>
              </a:rPr>
              <a:t>APAC: China</a:t>
            </a:r>
            <a:br>
              <a:rPr lang="en-US" sz="2200" dirty="0">
                <a:solidFill>
                  <a:schemeClr val="tx1"/>
                </a:solidFill>
              </a:rPr>
            </a:br>
            <a:endParaRPr lang="en-US" sz="2200" dirty="0">
              <a:solidFill>
                <a:schemeClr val="tx1"/>
              </a:solidFill>
            </a:endParaRPr>
          </a:p>
          <a:p>
            <a:r>
              <a:rPr lang="en-US" sz="2200" b="1" dirty="0">
                <a:solidFill>
                  <a:schemeClr val="tx1"/>
                </a:solidFill>
              </a:rPr>
              <a:t>Primary LOBs: </a:t>
            </a:r>
            <a:br>
              <a:rPr lang="en-US" sz="2200" b="1" dirty="0">
                <a:solidFill>
                  <a:schemeClr val="tx1"/>
                </a:solidFill>
              </a:rPr>
            </a:br>
            <a:r>
              <a:rPr lang="en-US" sz="2200" dirty="0">
                <a:solidFill>
                  <a:schemeClr val="tx1"/>
                </a:solidFill>
              </a:rPr>
              <a:t>Sales			16 Agents</a:t>
            </a:r>
            <a:br>
              <a:rPr lang="en-US" sz="2200" dirty="0">
                <a:solidFill>
                  <a:schemeClr val="tx1"/>
                </a:solidFill>
              </a:rPr>
            </a:br>
            <a:r>
              <a:rPr lang="en-US" sz="2200" dirty="0">
                <a:solidFill>
                  <a:schemeClr val="tx1"/>
                </a:solidFill>
              </a:rPr>
              <a:t>Customer Care    	16 Specialists</a:t>
            </a:r>
          </a:p>
          <a:p>
            <a:r>
              <a:rPr lang="en-US" sz="2200" dirty="0">
                <a:solidFill>
                  <a:srgbClr val="544306"/>
                </a:solidFill>
              </a:rPr>
              <a:t>Others</a:t>
            </a:r>
            <a:br>
              <a:rPr lang="en-US" sz="2200" dirty="0">
                <a:solidFill>
                  <a:schemeClr val="tx1"/>
                </a:solidFill>
              </a:rPr>
            </a:br>
            <a:endParaRPr lang="en-US" sz="2200" dirty="0"/>
          </a:p>
        </p:txBody>
      </p:sp>
    </p:spTree>
    <p:extLst>
      <p:ext uri="{BB962C8B-B14F-4D97-AF65-F5344CB8AC3E}">
        <p14:creationId xmlns:p14="http://schemas.microsoft.com/office/powerpoint/2010/main" val="137853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E96B-DEE7-42EF-BB29-78593BEE27D7}"/>
              </a:ext>
            </a:extLst>
          </p:cNvPr>
          <p:cNvSpPr>
            <a:spLocks noGrp="1"/>
          </p:cNvSpPr>
          <p:nvPr>
            <p:ph type="title"/>
          </p:nvPr>
        </p:nvSpPr>
        <p:spPr/>
        <p:txBody>
          <a:bodyPr/>
          <a:lstStyle/>
          <a:p>
            <a:r>
              <a:rPr lang="en-US"/>
              <a:t>Impact of Surging Customer Volume</a:t>
            </a:r>
          </a:p>
        </p:txBody>
      </p:sp>
      <p:sp>
        <p:nvSpPr>
          <p:cNvPr id="8" name="Text Box 2">
            <a:extLst>
              <a:ext uri="{FF2B5EF4-FFF2-40B4-BE49-F238E27FC236}">
                <a16:creationId xmlns:a16="http://schemas.microsoft.com/office/drawing/2014/main" id="{C79A3AEE-FE85-8CA4-6FB3-42C49F300293}"/>
              </a:ext>
            </a:extLst>
          </p:cNvPr>
          <p:cNvSpPr txBox="1">
            <a:spLocks noChangeArrowheads="1"/>
          </p:cNvSpPr>
          <p:nvPr/>
        </p:nvSpPr>
        <p:spPr bwMode="auto">
          <a:xfrm>
            <a:off x="590301" y="1048436"/>
            <a:ext cx="4293775" cy="1271720"/>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109728" tIns="54864" rIns="109728" bIns="54864" anchor="t" anchorCtr="0">
            <a:noAutofit/>
          </a:bodyPr>
          <a:lstStyle/>
          <a:p>
            <a:pPr>
              <a:lnSpc>
                <a:spcPct val="107000"/>
              </a:lnSpc>
              <a:spcAft>
                <a:spcPts val="960"/>
              </a:spcAft>
            </a:pPr>
            <a:r>
              <a:rPr lang="en-US" sz="1680" b="1">
                <a:latin typeface="Calibri" panose="020F0502020204030204" pitchFamily="34" charset="0"/>
                <a:ea typeface="Calibri" panose="020F0502020204030204" pitchFamily="34" charset="0"/>
                <a:cs typeface="Times New Roman" panose="02020603050405020304" pitchFamily="18" charset="0"/>
              </a:rPr>
              <a:t>Call Volume Surging</a:t>
            </a:r>
          </a:p>
          <a:p>
            <a:pPr>
              <a:lnSpc>
                <a:spcPct val="107000"/>
              </a:lnSpc>
              <a:spcAft>
                <a:spcPts val="960"/>
              </a:spcAft>
            </a:pPr>
            <a:r>
              <a:rPr lang="en-US" sz="1680">
                <a:latin typeface="Calibri" panose="020F0502020204030204" pitchFamily="34" charset="0"/>
                <a:ea typeface="Calibri" panose="020F0502020204030204" pitchFamily="34" charset="0"/>
                <a:cs typeface="Times New Roman" panose="02020603050405020304" pitchFamily="18" charset="0"/>
              </a:rPr>
              <a:t>Call volumes during Q1|Q2 of 2022 were on avg. 1,476 per month.  Calls increased 91% during Q3, and 123% again during Q4.</a:t>
            </a:r>
          </a:p>
        </p:txBody>
      </p:sp>
      <p:sp>
        <p:nvSpPr>
          <p:cNvPr id="9" name="Text Box 2">
            <a:extLst>
              <a:ext uri="{FF2B5EF4-FFF2-40B4-BE49-F238E27FC236}">
                <a16:creationId xmlns:a16="http://schemas.microsoft.com/office/drawing/2014/main" id="{15D38211-6CF9-4B7A-1190-FCBA35EF8039}"/>
              </a:ext>
            </a:extLst>
          </p:cNvPr>
          <p:cNvSpPr txBox="1">
            <a:spLocks noChangeArrowheads="1"/>
          </p:cNvSpPr>
          <p:nvPr/>
        </p:nvSpPr>
        <p:spPr bwMode="auto">
          <a:xfrm>
            <a:off x="590299" y="2801815"/>
            <a:ext cx="4293775" cy="1849042"/>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109728" tIns="54864" rIns="109728" bIns="54864" anchor="t" anchorCtr="0">
            <a:noAutofit/>
          </a:bodyPr>
          <a:lstStyle>
            <a:defPPr>
              <a:defRPr lang="en-US"/>
            </a:defPPr>
            <a:lvl1pPr marR="0">
              <a:lnSpc>
                <a:spcPct val="107000"/>
              </a:lnSpc>
              <a:spcBef>
                <a:spcPts val="0"/>
              </a:spcBef>
              <a:spcAft>
                <a:spcPts val="800"/>
              </a:spcAft>
              <a:defRPr sz="1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sz="1680">
                <a:solidFill>
                  <a:schemeClr val="tx1"/>
                </a:solidFill>
              </a:rPr>
              <a:t>Effects of Surging Volume</a:t>
            </a:r>
          </a:p>
          <a:p>
            <a:r>
              <a:rPr lang="en-US" sz="1680" b="0">
                <a:solidFill>
                  <a:schemeClr val="tx1"/>
                </a:solidFill>
              </a:rPr>
              <a:t>Lucid advised plan to increase staffing.   Staffing challenges, AHT and cost will continue to increase  if technology stack challenges, integration and workflow automation are not soon resolved.</a:t>
            </a:r>
          </a:p>
        </p:txBody>
      </p:sp>
      <p:sp>
        <p:nvSpPr>
          <p:cNvPr id="10" name="Text Box 2">
            <a:extLst>
              <a:ext uri="{FF2B5EF4-FFF2-40B4-BE49-F238E27FC236}">
                <a16:creationId xmlns:a16="http://schemas.microsoft.com/office/drawing/2014/main" id="{9F4659DE-DE3A-6244-94BA-616061DCAFBC}"/>
              </a:ext>
            </a:extLst>
          </p:cNvPr>
          <p:cNvSpPr txBox="1">
            <a:spLocks noChangeArrowheads="1"/>
          </p:cNvSpPr>
          <p:nvPr/>
        </p:nvSpPr>
        <p:spPr bwMode="auto">
          <a:xfrm>
            <a:off x="5376901" y="1048435"/>
            <a:ext cx="4152995" cy="3602422"/>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109728" tIns="54864" rIns="109728" bIns="54864" anchor="t" anchorCtr="0">
            <a:noAutofit/>
          </a:bodyPr>
          <a:lstStyle>
            <a:defPPr>
              <a:defRPr lang="en-US"/>
            </a:defPPr>
            <a:lvl1pPr marR="0">
              <a:lnSpc>
                <a:spcPct val="107000"/>
              </a:lnSpc>
              <a:spcBef>
                <a:spcPts val="0"/>
              </a:spcBef>
              <a:spcAft>
                <a:spcPts val="800"/>
              </a:spcAft>
              <a:defRPr sz="1680" b="1">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a:solidFill>
                  <a:schemeClr val="tx1"/>
                </a:solidFill>
              </a:rPr>
              <a:t>Case Volumes (Email vs. Phone Calls)</a:t>
            </a:r>
          </a:p>
          <a:p>
            <a:r>
              <a:rPr lang="en-US" b="0">
                <a:solidFill>
                  <a:schemeClr val="tx1"/>
                </a:solidFill>
              </a:rPr>
              <a:t>Case volumes via phone calls during Q1|Q2, were on avg. 353 per month.  Volumes increased 94% during Q3; &amp; 132% during Q4.</a:t>
            </a:r>
          </a:p>
          <a:p>
            <a:r>
              <a:rPr lang="en-US" b="0">
                <a:solidFill>
                  <a:schemeClr val="tx1"/>
                </a:solidFill>
              </a:rPr>
              <a:t>Emails also showed surging, but less dramatic than that of phone calls.  An avg. of 227 emails per Q1|Q2, an increase of 41% during Q3, and another increase of 73% during Q4.</a:t>
            </a:r>
          </a:p>
          <a:p>
            <a:r>
              <a:rPr lang="en-US" b="0">
                <a:solidFill>
                  <a:schemeClr val="tx1"/>
                </a:solidFill>
              </a:rPr>
              <a:t>Text Messages:  No data was provided re: SMS/TXT Volumes</a:t>
            </a:r>
          </a:p>
          <a:p>
            <a:endParaRPr lang="en-US">
              <a:solidFill>
                <a:schemeClr val="tx1"/>
              </a:solidFill>
            </a:endParaRPr>
          </a:p>
        </p:txBody>
      </p:sp>
      <p:sp>
        <p:nvSpPr>
          <p:cNvPr id="12" name="Text Box 2">
            <a:extLst>
              <a:ext uri="{FF2B5EF4-FFF2-40B4-BE49-F238E27FC236}">
                <a16:creationId xmlns:a16="http://schemas.microsoft.com/office/drawing/2014/main" id="{35592153-3A91-0E7D-E771-4A21F2CE988B}"/>
              </a:ext>
            </a:extLst>
          </p:cNvPr>
          <p:cNvSpPr txBox="1">
            <a:spLocks noChangeArrowheads="1"/>
          </p:cNvSpPr>
          <p:nvPr/>
        </p:nvSpPr>
        <p:spPr bwMode="auto">
          <a:xfrm>
            <a:off x="10022722" y="1048435"/>
            <a:ext cx="4287223" cy="3602422"/>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109728" tIns="54864" rIns="109728" bIns="54864" anchor="t" anchorCtr="0">
            <a:noAutofit/>
          </a:bodyPr>
          <a:lstStyle>
            <a:defPPr>
              <a:defRPr lang="en-US"/>
            </a:defPPr>
            <a:lvl1pPr marR="0">
              <a:lnSpc>
                <a:spcPct val="107000"/>
              </a:lnSpc>
              <a:spcBef>
                <a:spcPts val="0"/>
              </a:spcBef>
              <a:spcAft>
                <a:spcPts val="800"/>
              </a:spcAft>
              <a:defRPr sz="1680" b="1">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a:solidFill>
                  <a:schemeClr val="tx1"/>
                </a:solidFill>
              </a:rPr>
              <a:t>Average Response Times</a:t>
            </a:r>
          </a:p>
          <a:p>
            <a:r>
              <a:rPr lang="en-US" b="0">
                <a:solidFill>
                  <a:schemeClr val="tx1"/>
                </a:solidFill>
              </a:rPr>
              <a:t>There were 2 very high anomalies for Jan and June.  We discounted the peak volume to provide a more leveled view.</a:t>
            </a:r>
          </a:p>
          <a:p>
            <a:r>
              <a:rPr lang="en-US" b="0">
                <a:solidFill>
                  <a:schemeClr val="tx1"/>
                </a:solidFill>
              </a:rPr>
              <a:t>From Feb through May, avg RT was 2.5hrs.  That increased 105% to 5.25hrs in June through Oct, and again 17% to 6.1hrs in Q4.</a:t>
            </a:r>
          </a:p>
          <a:p>
            <a:r>
              <a:rPr lang="en-US" b="0">
                <a:solidFill>
                  <a:schemeClr val="tx1"/>
                </a:solidFill>
              </a:rPr>
              <a:t>There are no effective way to track email responses, and generating RT reports is very laborious. Every time a field is updated, the response times seem to change.</a:t>
            </a:r>
          </a:p>
          <a:p>
            <a:endParaRPr lang="en-US">
              <a:solidFill>
                <a:schemeClr val="tx1"/>
              </a:solidFill>
            </a:endParaRPr>
          </a:p>
        </p:txBody>
      </p:sp>
      <mc:AlternateContent xmlns:mc="http://schemas.openxmlformats.org/markup-compatibility/2006">
        <mc:Choice xmlns:pslz="http://schemas.microsoft.com/office/powerpoint/2016/slidezoom" Requires="pslz">
          <p:graphicFrame>
            <p:nvGraphicFramePr>
              <p:cNvPr id="11" name="Slide Zoom 10">
                <a:extLst>
                  <a:ext uri="{FF2B5EF4-FFF2-40B4-BE49-F238E27FC236}">
                    <a16:creationId xmlns:a16="http://schemas.microsoft.com/office/drawing/2014/main" id="{9A30AC9C-94DF-3B48-9882-6B37CB38DFF4}"/>
                  </a:ext>
                </a:extLst>
              </p:cNvPr>
              <p:cNvGraphicFramePr>
                <a:graphicFrameLocks noChangeAspect="1"/>
              </p:cNvGraphicFramePr>
              <p:nvPr/>
            </p:nvGraphicFramePr>
            <p:xfrm>
              <a:off x="717886" y="5123765"/>
              <a:ext cx="3972412" cy="2234482"/>
            </p:xfrm>
            <a:graphic>
              <a:graphicData uri="http://schemas.microsoft.com/office/powerpoint/2016/slidezoom">
                <pslz:sldZm>
                  <pslz:sldZmObj sldId="2147469911" cId="2270167634">
                    <pslz:zmPr id="{623C41A7-044F-48DA-8FAD-08E61E3427B1}" returnToParent="0" transitionDur="1000">
                      <p166:blipFill xmlns:p166="http://schemas.microsoft.com/office/powerpoint/2016/6/main">
                        <a:blip r:embed="rId3"/>
                        <a:stretch>
                          <a:fillRect/>
                        </a:stretch>
                      </p166:blipFill>
                      <p166:spPr xmlns:p166="http://schemas.microsoft.com/office/powerpoint/2016/6/main">
                        <a:xfrm>
                          <a:off x="0" y="0"/>
                          <a:ext cx="3972412" cy="2234482"/>
                        </a:xfrm>
                        <a:prstGeom prst="rect">
                          <a:avLst/>
                        </a:prstGeom>
                        <a:ln w="3175">
                          <a:solidFill>
                            <a:prstClr val="ltGray"/>
                          </a:solidFill>
                        </a:ln>
                      </p166:spPr>
                    </pslz:zmPr>
                  </pslz:sldZmObj>
                </pslz:sldZm>
              </a:graphicData>
            </a:graphic>
          </p:graphicFrame>
        </mc:Choice>
        <mc:Fallback>
          <p:pic>
            <p:nvPicPr>
              <p:cNvPr id="11" name="Slide Zoom 10">
                <a:hlinkClick r:id="rId4" action="ppaction://hlinksldjump"/>
                <a:extLst>
                  <a:ext uri="{FF2B5EF4-FFF2-40B4-BE49-F238E27FC236}">
                    <a16:creationId xmlns:a16="http://schemas.microsoft.com/office/drawing/2014/main" id="{9A30AC9C-94DF-3B48-9882-6B37CB38DFF4}"/>
                  </a:ext>
                </a:extLst>
              </p:cNvPr>
              <p:cNvPicPr>
                <a:picLocks noGrp="1" noRot="1" noChangeAspect="1" noMove="1" noResize="1" noEditPoints="1" noAdjustHandles="1" noChangeArrowheads="1" noChangeShapeType="1"/>
              </p:cNvPicPr>
              <p:nvPr/>
            </p:nvPicPr>
            <p:blipFill>
              <a:blip r:embed="rId3"/>
              <a:stretch>
                <a:fillRect/>
              </a:stretch>
            </p:blipFill>
            <p:spPr>
              <a:xfrm>
                <a:off x="717886" y="5123765"/>
                <a:ext cx="3972412" cy="223448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4" name="Slide Zoom 13">
                <a:extLst>
                  <a:ext uri="{FF2B5EF4-FFF2-40B4-BE49-F238E27FC236}">
                    <a16:creationId xmlns:a16="http://schemas.microsoft.com/office/drawing/2014/main" id="{99CDF2B8-940D-8595-BEC5-C157FD22EF01}"/>
                  </a:ext>
                </a:extLst>
              </p:cNvPr>
              <p:cNvGraphicFramePr>
                <a:graphicFrameLocks noChangeAspect="1"/>
              </p:cNvGraphicFramePr>
              <p:nvPr/>
            </p:nvGraphicFramePr>
            <p:xfrm>
              <a:off x="5557484" y="5123765"/>
              <a:ext cx="3972412" cy="2234482"/>
            </p:xfrm>
            <a:graphic>
              <a:graphicData uri="http://schemas.microsoft.com/office/powerpoint/2016/slidezoom">
                <pslz:sldZm>
                  <pslz:sldZmObj sldId="2147469922" cId="1069187120">
                    <pslz:zmPr id="{EA41F58E-571B-4071-8C86-3BC90B31C1F2}" returnToParent="0" transitionDur="1000">
                      <p166:blipFill xmlns:p166="http://schemas.microsoft.com/office/powerpoint/2016/6/main">
                        <a:blip r:embed="rId5"/>
                        <a:stretch>
                          <a:fillRect/>
                        </a:stretch>
                      </p166:blipFill>
                      <p166:spPr xmlns:p166="http://schemas.microsoft.com/office/powerpoint/2016/6/main">
                        <a:xfrm>
                          <a:off x="0" y="0"/>
                          <a:ext cx="3972412" cy="2234482"/>
                        </a:xfrm>
                        <a:prstGeom prst="rect">
                          <a:avLst/>
                        </a:prstGeom>
                        <a:ln w="3175">
                          <a:solidFill>
                            <a:prstClr val="ltGray"/>
                          </a:solidFill>
                        </a:ln>
                      </p166:spPr>
                    </pslz:zmPr>
                  </pslz:sldZmObj>
                </pslz:sldZm>
              </a:graphicData>
            </a:graphic>
          </p:graphicFrame>
        </mc:Choice>
        <mc:Fallback>
          <p:pic>
            <p:nvPicPr>
              <p:cNvPr id="14" name="Slide Zoom 13">
                <a:hlinkClick r:id="rId6" action="ppaction://hlinksldjump"/>
                <a:extLst>
                  <a:ext uri="{FF2B5EF4-FFF2-40B4-BE49-F238E27FC236}">
                    <a16:creationId xmlns:a16="http://schemas.microsoft.com/office/drawing/2014/main" id="{99CDF2B8-940D-8595-BEC5-C157FD22EF01}"/>
                  </a:ext>
                </a:extLst>
              </p:cNvPr>
              <p:cNvPicPr>
                <a:picLocks noGrp="1" noRot="1" noChangeAspect="1" noMove="1" noResize="1" noEditPoints="1" noAdjustHandles="1" noChangeArrowheads="1" noChangeShapeType="1"/>
              </p:cNvPicPr>
              <p:nvPr/>
            </p:nvPicPr>
            <p:blipFill>
              <a:blip r:embed="rId5"/>
              <a:stretch>
                <a:fillRect/>
              </a:stretch>
            </p:blipFill>
            <p:spPr>
              <a:xfrm>
                <a:off x="5557484" y="5123765"/>
                <a:ext cx="3972412" cy="2234482"/>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16" name="Slide Zoom 15">
                <a:extLst>
                  <a:ext uri="{FF2B5EF4-FFF2-40B4-BE49-F238E27FC236}">
                    <a16:creationId xmlns:a16="http://schemas.microsoft.com/office/drawing/2014/main" id="{451DAE08-691A-556B-32FB-71B5C49E185F}"/>
                  </a:ext>
                </a:extLst>
              </p:cNvPr>
              <p:cNvGraphicFramePr>
                <a:graphicFrameLocks noChangeAspect="1"/>
              </p:cNvGraphicFramePr>
              <p:nvPr/>
            </p:nvGraphicFramePr>
            <p:xfrm>
              <a:off x="10180127" y="5123765"/>
              <a:ext cx="3972412" cy="2234482"/>
            </p:xfrm>
            <a:graphic>
              <a:graphicData uri="http://schemas.microsoft.com/office/powerpoint/2016/slidezoom">
                <pslz:sldZm>
                  <pslz:sldZmObj sldId="2147469921" cId="41484876">
                    <pslz:zmPr id="{7FAB50FD-5B3E-4E02-AF7B-6D1D3BBA4816}" returnToParent="0" transitionDur="1000">
                      <p166:blipFill xmlns:p166="http://schemas.microsoft.com/office/powerpoint/2016/6/main">
                        <a:blip r:embed="rId7"/>
                        <a:stretch>
                          <a:fillRect/>
                        </a:stretch>
                      </p166:blipFill>
                      <p166:spPr xmlns:p166="http://schemas.microsoft.com/office/powerpoint/2016/6/main">
                        <a:xfrm>
                          <a:off x="0" y="0"/>
                          <a:ext cx="3972412" cy="2234482"/>
                        </a:xfrm>
                        <a:prstGeom prst="rect">
                          <a:avLst/>
                        </a:prstGeom>
                        <a:ln w="3175">
                          <a:solidFill>
                            <a:prstClr val="ltGray"/>
                          </a:solidFill>
                        </a:ln>
                      </p166:spPr>
                    </pslz:zmPr>
                  </pslz:sldZmObj>
                </pslz:sldZm>
              </a:graphicData>
            </a:graphic>
          </p:graphicFrame>
        </mc:Choice>
        <mc:Fallback>
          <p:pic>
            <p:nvPicPr>
              <p:cNvPr id="16" name="Slide Zoom 15">
                <a:hlinkClick r:id="rId8" action="ppaction://hlinksldjump"/>
                <a:extLst>
                  <a:ext uri="{FF2B5EF4-FFF2-40B4-BE49-F238E27FC236}">
                    <a16:creationId xmlns:a16="http://schemas.microsoft.com/office/drawing/2014/main" id="{451DAE08-691A-556B-32FB-71B5C49E185F}"/>
                  </a:ext>
                </a:extLst>
              </p:cNvPr>
              <p:cNvPicPr>
                <a:picLocks noGrp="1" noRot="1" noChangeAspect="1" noMove="1" noResize="1" noEditPoints="1" noAdjustHandles="1" noChangeArrowheads="1" noChangeShapeType="1"/>
              </p:cNvPicPr>
              <p:nvPr/>
            </p:nvPicPr>
            <p:blipFill>
              <a:blip r:embed="rId7"/>
              <a:stretch>
                <a:fillRect/>
              </a:stretch>
            </p:blipFill>
            <p:spPr>
              <a:xfrm>
                <a:off x="10180127" y="5123765"/>
                <a:ext cx="3972412" cy="2234482"/>
              </a:xfrm>
              <a:prstGeom prst="rect">
                <a:avLst/>
              </a:prstGeom>
              <a:ln w="3175">
                <a:solidFill>
                  <a:prstClr val="ltGray"/>
                </a:solidFill>
              </a:ln>
            </p:spPr>
          </p:pic>
        </mc:Fallback>
      </mc:AlternateContent>
    </p:spTree>
    <p:extLst>
      <p:ext uri="{BB962C8B-B14F-4D97-AF65-F5344CB8AC3E}">
        <p14:creationId xmlns:p14="http://schemas.microsoft.com/office/powerpoint/2010/main" val="1643578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B607A-AD1A-A607-00DB-F4293805DAC7}"/>
              </a:ext>
            </a:extLst>
          </p:cNvPr>
          <p:cNvSpPr>
            <a:spLocks noGrp="1"/>
          </p:cNvSpPr>
          <p:nvPr>
            <p:ph type="title"/>
          </p:nvPr>
        </p:nvSpPr>
        <p:spPr/>
        <p:txBody>
          <a:bodyPr>
            <a:normAutofit/>
          </a:bodyPr>
          <a:lstStyle/>
          <a:p>
            <a:r>
              <a:rPr lang="en-US" sz="2800" dirty="0"/>
              <a:t>Challenges we heard so far</a:t>
            </a:r>
          </a:p>
        </p:txBody>
      </p:sp>
      <p:sp>
        <p:nvSpPr>
          <p:cNvPr id="3" name="Rectangle: Rounded Corners 7">
            <a:extLst>
              <a:ext uri="{FF2B5EF4-FFF2-40B4-BE49-F238E27FC236}">
                <a16:creationId xmlns:a16="http://schemas.microsoft.com/office/drawing/2014/main" id="{D42CF9E3-AADF-94C4-7224-6F7EE1BDE6CD}"/>
              </a:ext>
            </a:extLst>
          </p:cNvPr>
          <p:cNvSpPr/>
          <p:nvPr/>
        </p:nvSpPr>
        <p:spPr>
          <a:xfrm>
            <a:off x="2073366" y="776004"/>
            <a:ext cx="1898960" cy="6756170"/>
          </a:xfrm>
          <a:prstGeom prst="roundRect">
            <a:avLst>
              <a:gd name="adj" fmla="val 0"/>
            </a:avLst>
          </a:prstGeom>
          <a:solidFill>
            <a:srgbClr val="F8F0C2"/>
          </a:solidFill>
          <a:ln w="3175"/>
          <a:effectLst>
            <a:glow rad="139700">
              <a:schemeClr val="accent3">
                <a:lumMod val="50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lstStyle/>
          <a:p>
            <a:pPr algn="ctr"/>
            <a:endParaRPr lang="en-US" sz="1600">
              <a:solidFill>
                <a:srgbClr val="002060"/>
              </a:solidFill>
            </a:endParaRPr>
          </a:p>
        </p:txBody>
      </p:sp>
      <p:sp>
        <p:nvSpPr>
          <p:cNvPr id="4" name="Rectangle: Rounded Corners 54">
            <a:extLst>
              <a:ext uri="{FF2B5EF4-FFF2-40B4-BE49-F238E27FC236}">
                <a16:creationId xmlns:a16="http://schemas.microsoft.com/office/drawing/2014/main" id="{E6179A9E-8862-878A-3AEB-D3CAAB7B2155}"/>
              </a:ext>
            </a:extLst>
          </p:cNvPr>
          <p:cNvSpPr/>
          <p:nvPr/>
        </p:nvSpPr>
        <p:spPr>
          <a:xfrm>
            <a:off x="4238757" y="793499"/>
            <a:ext cx="1898960" cy="6738676"/>
          </a:xfrm>
          <a:prstGeom prst="roundRect">
            <a:avLst>
              <a:gd name="adj" fmla="val 0"/>
            </a:avLst>
          </a:prstGeom>
          <a:solidFill>
            <a:srgbClr val="F8F0C2"/>
          </a:solidFill>
          <a:ln w="3175"/>
          <a:effectLst>
            <a:glow rad="139700">
              <a:schemeClr val="accent4">
                <a:lumMod val="50000"/>
                <a:alpha val="40000"/>
              </a:schemeClr>
            </a:glow>
          </a:effectLst>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lstStyle/>
          <a:p>
            <a:pPr algn="ctr"/>
            <a:endParaRPr lang="en-US" sz="1600">
              <a:solidFill>
                <a:srgbClr val="002060"/>
              </a:solidFill>
            </a:endParaRPr>
          </a:p>
        </p:txBody>
      </p:sp>
      <p:sp>
        <p:nvSpPr>
          <p:cNvPr id="6" name="Rectangle: Rounded Corners 1040">
            <a:extLst>
              <a:ext uri="{FF2B5EF4-FFF2-40B4-BE49-F238E27FC236}">
                <a16:creationId xmlns:a16="http://schemas.microsoft.com/office/drawing/2014/main" id="{519DA0D2-71F3-6BAC-4C03-802F109328E0}"/>
              </a:ext>
            </a:extLst>
          </p:cNvPr>
          <p:cNvSpPr/>
          <p:nvPr/>
        </p:nvSpPr>
        <p:spPr>
          <a:xfrm>
            <a:off x="8587230" y="802736"/>
            <a:ext cx="1983821" cy="6715771"/>
          </a:xfrm>
          <a:prstGeom prst="roundRect">
            <a:avLst>
              <a:gd name="adj" fmla="val 0"/>
            </a:avLst>
          </a:prstGeom>
          <a:solidFill>
            <a:schemeClr val="bg1">
              <a:lumMod val="9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lstStyle/>
          <a:p>
            <a:pPr algn="ctr"/>
            <a:endParaRPr lang="en-US" sz="1600">
              <a:solidFill>
                <a:srgbClr val="002060"/>
              </a:solidFill>
            </a:endParaRPr>
          </a:p>
        </p:txBody>
      </p:sp>
      <p:sp>
        <p:nvSpPr>
          <p:cNvPr id="8" name="Rectangle: Rounded Corners 1032">
            <a:extLst>
              <a:ext uri="{FF2B5EF4-FFF2-40B4-BE49-F238E27FC236}">
                <a16:creationId xmlns:a16="http://schemas.microsoft.com/office/drawing/2014/main" id="{EB2ADC28-294E-1878-4E5C-02C63A796D65}"/>
              </a:ext>
            </a:extLst>
          </p:cNvPr>
          <p:cNvSpPr/>
          <p:nvPr/>
        </p:nvSpPr>
        <p:spPr>
          <a:xfrm>
            <a:off x="6396245" y="783076"/>
            <a:ext cx="1983821" cy="6735432"/>
          </a:xfrm>
          <a:prstGeom prst="roundRect">
            <a:avLst>
              <a:gd name="adj" fmla="val 1824"/>
            </a:avLst>
          </a:prstGeom>
          <a:solidFill>
            <a:schemeClr val="bg1">
              <a:lumMod val="9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lstStyle/>
          <a:p>
            <a:pPr algn="ctr"/>
            <a:endParaRPr lang="en-US" sz="1600">
              <a:solidFill>
                <a:srgbClr val="002060"/>
              </a:solidFill>
            </a:endParaRPr>
          </a:p>
        </p:txBody>
      </p:sp>
      <p:cxnSp>
        <p:nvCxnSpPr>
          <p:cNvPr id="9" name="Straight Arrow Connector 8">
            <a:extLst>
              <a:ext uri="{FF2B5EF4-FFF2-40B4-BE49-F238E27FC236}">
                <a16:creationId xmlns:a16="http://schemas.microsoft.com/office/drawing/2014/main" id="{DD8FD5FA-4E78-578B-8C38-673727CC1A95}"/>
              </a:ext>
            </a:extLst>
          </p:cNvPr>
          <p:cNvCxnSpPr>
            <a:cxnSpLocks/>
            <a:stCxn id="43" idx="6"/>
          </p:cNvCxnSpPr>
          <p:nvPr/>
        </p:nvCxnSpPr>
        <p:spPr>
          <a:xfrm>
            <a:off x="1543030" y="3756251"/>
            <a:ext cx="5082812"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25">
            <a:extLst>
              <a:ext uri="{FF2B5EF4-FFF2-40B4-BE49-F238E27FC236}">
                <a16:creationId xmlns:a16="http://schemas.microsoft.com/office/drawing/2014/main" id="{CB316BB8-9371-F318-0B05-F7CFFDF852B9}"/>
              </a:ext>
            </a:extLst>
          </p:cNvPr>
          <p:cNvSpPr/>
          <p:nvPr/>
        </p:nvSpPr>
        <p:spPr>
          <a:xfrm>
            <a:off x="444195" y="1299564"/>
            <a:ext cx="919772" cy="3834694"/>
          </a:xfrm>
          <a:prstGeom prst="roundRect">
            <a:avLst/>
          </a:prstGeom>
          <a:solidFill>
            <a:srgbClr val="FDFDE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BDA9503-FA8F-4364-C6A5-C7718D0C5048}"/>
              </a:ext>
            </a:extLst>
          </p:cNvPr>
          <p:cNvGrpSpPr/>
          <p:nvPr/>
        </p:nvGrpSpPr>
        <p:grpSpPr>
          <a:xfrm>
            <a:off x="407486" y="1369743"/>
            <a:ext cx="919771" cy="708974"/>
            <a:chOff x="669119" y="1501831"/>
            <a:chExt cx="983111" cy="891809"/>
          </a:xfrm>
        </p:grpSpPr>
        <p:grpSp>
          <p:nvGrpSpPr>
            <p:cNvPr id="12" name="Group 11">
              <a:extLst>
                <a:ext uri="{FF2B5EF4-FFF2-40B4-BE49-F238E27FC236}">
                  <a16:creationId xmlns:a16="http://schemas.microsoft.com/office/drawing/2014/main" id="{7FB764A6-C8E3-DF28-EDB2-F7301952D4BF}"/>
                </a:ext>
              </a:extLst>
            </p:cNvPr>
            <p:cNvGrpSpPr/>
            <p:nvPr/>
          </p:nvGrpSpPr>
          <p:grpSpPr>
            <a:xfrm>
              <a:off x="935148" y="1501831"/>
              <a:ext cx="489230" cy="527550"/>
              <a:chOff x="7582750" y="1245512"/>
              <a:chExt cx="685580" cy="825121"/>
            </a:xfrm>
          </p:grpSpPr>
          <p:sp>
            <p:nvSpPr>
              <p:cNvPr id="14" name="Oval 13">
                <a:extLst>
                  <a:ext uri="{FF2B5EF4-FFF2-40B4-BE49-F238E27FC236}">
                    <a16:creationId xmlns:a16="http://schemas.microsoft.com/office/drawing/2014/main" id="{F054EE43-478F-9512-12F0-AA34588E3699}"/>
                  </a:ext>
                </a:extLst>
              </p:cNvPr>
              <p:cNvSpPr/>
              <p:nvPr/>
            </p:nvSpPr>
            <p:spPr>
              <a:xfrm>
                <a:off x="7582750" y="1245512"/>
                <a:ext cx="685580" cy="825121"/>
              </a:xfrm>
              <a:prstGeom prst="ellipse">
                <a:avLst/>
              </a:prstGeom>
              <a:solidFill>
                <a:schemeClr val="accent3">
                  <a:lumMod val="75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Receiver with solid fill">
                <a:extLst>
                  <a:ext uri="{FF2B5EF4-FFF2-40B4-BE49-F238E27FC236}">
                    <a16:creationId xmlns:a16="http://schemas.microsoft.com/office/drawing/2014/main" id="{9293930A-A114-743A-1CF3-8ACD9CC9A7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705316" y="1431831"/>
                <a:ext cx="475652" cy="475652"/>
              </a:xfrm>
              <a:prstGeom prst="rect">
                <a:avLst/>
              </a:prstGeom>
            </p:spPr>
          </p:pic>
        </p:grpSp>
        <p:sp>
          <p:nvSpPr>
            <p:cNvPr id="13" name="TextBox 12">
              <a:extLst>
                <a:ext uri="{FF2B5EF4-FFF2-40B4-BE49-F238E27FC236}">
                  <a16:creationId xmlns:a16="http://schemas.microsoft.com/office/drawing/2014/main" id="{32BFEF3C-D491-ACDD-2671-8B7FF86A2BE6}"/>
                </a:ext>
              </a:extLst>
            </p:cNvPr>
            <p:cNvSpPr txBox="1"/>
            <p:nvPr/>
          </p:nvSpPr>
          <p:spPr>
            <a:xfrm>
              <a:off x="669119" y="1975997"/>
              <a:ext cx="983111" cy="4176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Calls TFN</a:t>
              </a:r>
            </a:p>
          </p:txBody>
        </p:sp>
      </p:grpSp>
      <p:grpSp>
        <p:nvGrpSpPr>
          <p:cNvPr id="16" name="Group 15">
            <a:extLst>
              <a:ext uri="{FF2B5EF4-FFF2-40B4-BE49-F238E27FC236}">
                <a16:creationId xmlns:a16="http://schemas.microsoft.com/office/drawing/2014/main" id="{F305AD05-7925-39E1-4233-32ADE723C3BB}"/>
              </a:ext>
            </a:extLst>
          </p:cNvPr>
          <p:cNvGrpSpPr/>
          <p:nvPr/>
        </p:nvGrpSpPr>
        <p:grpSpPr>
          <a:xfrm>
            <a:off x="417689" y="2763668"/>
            <a:ext cx="908826" cy="623535"/>
            <a:chOff x="702661" y="3522037"/>
            <a:chExt cx="971412" cy="784335"/>
          </a:xfrm>
        </p:grpSpPr>
        <p:pic>
          <p:nvPicPr>
            <p:cNvPr id="17" name="Picture 6" descr="Email Icon Blue transparent PNG - StickPNG">
              <a:extLst>
                <a:ext uri="{FF2B5EF4-FFF2-40B4-BE49-F238E27FC236}">
                  <a16:creationId xmlns:a16="http://schemas.microsoft.com/office/drawing/2014/main" id="{D0551096-2B69-8158-6D59-F028492C90FD}"/>
                </a:ext>
              </a:extLst>
            </p:cNvPr>
            <p:cNvPicPr>
              <a:picLocks noChangeAspect="1" noChangeArrowheads="1"/>
            </p:cNvPicPr>
            <p:nvPr/>
          </p:nvPicPr>
          <p:blipFill>
            <a:blip r:embed="rId4">
              <a:biLevel thresh="75000"/>
              <a:extLst>
                <a:ext uri="{28A0092B-C50C-407E-A947-70E740481C1C}">
                  <a14:useLocalDpi xmlns:a14="http://schemas.microsoft.com/office/drawing/2010/main" val="0"/>
                </a:ext>
              </a:extLst>
            </a:blip>
            <a:srcRect/>
            <a:stretch>
              <a:fillRect/>
            </a:stretch>
          </p:blipFill>
          <p:spPr bwMode="auto">
            <a:xfrm>
              <a:off x="905688" y="3522037"/>
              <a:ext cx="533599" cy="5161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40731EA-1C94-9E19-83A8-D25FA9C749AF}"/>
                </a:ext>
              </a:extLst>
            </p:cNvPr>
            <p:cNvSpPr txBox="1"/>
            <p:nvPr/>
          </p:nvSpPr>
          <p:spPr>
            <a:xfrm>
              <a:off x="702661" y="3955942"/>
              <a:ext cx="971412" cy="350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A5A5A"/>
                  </a:solidFill>
                  <a:effectLst/>
                  <a:uLnTx/>
                  <a:uFillTx/>
                  <a:latin typeface="Calibri" panose="020F0502020204030204"/>
                  <a:ea typeface="+mn-ea"/>
                  <a:cs typeface="+mn-cs"/>
                </a:rPr>
                <a:t>Email</a:t>
              </a:r>
            </a:p>
          </p:txBody>
        </p:sp>
      </p:grpSp>
      <p:sp>
        <p:nvSpPr>
          <p:cNvPr id="19" name="TextBox 18">
            <a:extLst>
              <a:ext uri="{FF2B5EF4-FFF2-40B4-BE49-F238E27FC236}">
                <a16:creationId xmlns:a16="http://schemas.microsoft.com/office/drawing/2014/main" id="{62BAB959-12E2-9B9A-58F5-2054E0C104D0}"/>
              </a:ext>
            </a:extLst>
          </p:cNvPr>
          <p:cNvSpPr txBox="1"/>
          <p:nvPr/>
        </p:nvSpPr>
        <p:spPr>
          <a:xfrm>
            <a:off x="178211" y="757747"/>
            <a:ext cx="1485725" cy="516474"/>
          </a:xfrm>
          <a:prstGeom prst="rect">
            <a:avLst/>
          </a:prstGeom>
          <a:noFill/>
        </p:spPr>
        <p:txBody>
          <a:bodyPr wrap="squar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400" b="1" i="0" u="none" strike="noStrike" cap="none" spc="0" normalizeH="0" baseline="0">
                <a:ln>
                  <a:noFill/>
                </a:ln>
                <a:solidFill>
                  <a:srgbClr val="002060"/>
                </a:solidFill>
                <a:effectLst/>
                <a:uLnTx/>
                <a:uFillTx/>
                <a:latin typeface="Calibri" panose="020F0502020204030204"/>
              </a:defRPr>
            </a:lvl1pPr>
          </a:lstStyle>
          <a:p>
            <a:r>
              <a:rPr lang="en-US">
                <a:solidFill>
                  <a:srgbClr val="BC1056"/>
                </a:solidFill>
              </a:rPr>
              <a:t>Call Center</a:t>
            </a:r>
          </a:p>
          <a:p>
            <a:r>
              <a:rPr lang="en-US">
                <a:solidFill>
                  <a:srgbClr val="BC1056"/>
                </a:solidFill>
              </a:rPr>
              <a:t>INTERACTIONS</a:t>
            </a:r>
          </a:p>
        </p:txBody>
      </p:sp>
      <p:grpSp>
        <p:nvGrpSpPr>
          <p:cNvPr id="20" name="Group 19">
            <a:extLst>
              <a:ext uri="{FF2B5EF4-FFF2-40B4-BE49-F238E27FC236}">
                <a16:creationId xmlns:a16="http://schemas.microsoft.com/office/drawing/2014/main" id="{B54DEDC2-30CB-0D98-AC63-1FF0257622BD}"/>
              </a:ext>
            </a:extLst>
          </p:cNvPr>
          <p:cNvGrpSpPr/>
          <p:nvPr/>
        </p:nvGrpSpPr>
        <p:grpSpPr>
          <a:xfrm>
            <a:off x="583647" y="3438380"/>
            <a:ext cx="652205" cy="684621"/>
            <a:chOff x="2229531" y="3556623"/>
            <a:chExt cx="598174" cy="680719"/>
          </a:xfrm>
        </p:grpSpPr>
        <p:pic>
          <p:nvPicPr>
            <p:cNvPr id="21" name="Picture 2" descr="Website Icon Images - Free Download on Freepik">
              <a:extLst>
                <a:ext uri="{FF2B5EF4-FFF2-40B4-BE49-F238E27FC236}">
                  <a16:creationId xmlns:a16="http://schemas.microsoft.com/office/drawing/2014/main" id="{7EEBF893-3DEE-2CBF-D245-FCD0C282BDF8}"/>
                </a:ext>
              </a:extLst>
            </p:cNvPr>
            <p:cNvPicPr>
              <a:picLocks noChangeAspect="1" noChangeArrowheads="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23111" b="73778" l="22667" r="77778">
                          <a14:foregroundMark x1="74222" y1="60889" x2="74222" y2="60889"/>
                          <a14:foregroundMark x1="22667" y1="47111" x2="22667" y2="47111"/>
                          <a14:foregroundMark x1="47111" y1="23111" x2="47111" y2="23111"/>
                        </a14:backgroundRemoval>
                      </a14:imgEffect>
                    </a14:imgLayer>
                  </a14:imgProps>
                </a:ext>
                <a:ext uri="{28A0092B-C50C-407E-A947-70E740481C1C}">
                  <a14:useLocalDpi xmlns:a14="http://schemas.microsoft.com/office/drawing/2010/main" val="0"/>
                </a:ext>
              </a:extLst>
            </a:blip>
            <a:srcRect l="16466" t="17500" r="15032" b="19773"/>
            <a:stretch/>
          </p:blipFill>
          <p:spPr bwMode="auto">
            <a:xfrm>
              <a:off x="2232873" y="3556623"/>
              <a:ext cx="594832" cy="544690"/>
            </a:xfrm>
            <a:prstGeom prst="ellipse">
              <a:avLst/>
            </a:prstGeom>
            <a:solidFill>
              <a:srgbClr val="FFFFFF"/>
            </a:solidFill>
          </p:spPr>
        </p:pic>
        <p:sp>
          <p:nvSpPr>
            <p:cNvPr id="22" name="TextBox 21">
              <a:extLst>
                <a:ext uri="{FF2B5EF4-FFF2-40B4-BE49-F238E27FC236}">
                  <a16:creationId xmlns:a16="http://schemas.microsoft.com/office/drawing/2014/main" id="{251B7E82-CD13-1EF6-E303-AD36955A1BA8}"/>
                </a:ext>
              </a:extLst>
            </p:cNvPr>
            <p:cNvSpPr txBox="1"/>
            <p:nvPr/>
          </p:nvSpPr>
          <p:spPr>
            <a:xfrm>
              <a:off x="2229531" y="3960343"/>
              <a:ext cx="478914" cy="276999"/>
            </a:xfrm>
            <a:prstGeom prst="rect">
              <a:avLst/>
            </a:prstGeom>
            <a:noFill/>
          </p:spPr>
          <p:txBody>
            <a:bodyPr wrap="none" rtlCol="0">
              <a:spAutoFit/>
            </a:bodyPr>
            <a:lstStyle/>
            <a:p>
              <a:r>
                <a:rPr lang="en-US" sz="1200" b="1">
                  <a:solidFill>
                    <a:srgbClr val="44546A"/>
                  </a:solidFill>
                  <a:latin typeface="Calibri" panose="020F0502020204030204"/>
                </a:rPr>
                <a:t>Web</a:t>
              </a:r>
            </a:p>
          </p:txBody>
        </p:sp>
      </p:grpSp>
      <p:grpSp>
        <p:nvGrpSpPr>
          <p:cNvPr id="23" name="Group 22">
            <a:extLst>
              <a:ext uri="{FF2B5EF4-FFF2-40B4-BE49-F238E27FC236}">
                <a16:creationId xmlns:a16="http://schemas.microsoft.com/office/drawing/2014/main" id="{8AC553A0-A840-2324-7E8F-7A2975C98031}"/>
              </a:ext>
            </a:extLst>
          </p:cNvPr>
          <p:cNvGrpSpPr/>
          <p:nvPr/>
        </p:nvGrpSpPr>
        <p:grpSpPr>
          <a:xfrm>
            <a:off x="611274" y="2106331"/>
            <a:ext cx="558435" cy="668059"/>
            <a:chOff x="2272935" y="4449975"/>
            <a:chExt cx="512172" cy="664252"/>
          </a:xfrm>
        </p:grpSpPr>
        <p:pic>
          <p:nvPicPr>
            <p:cNvPr id="24" name="Picture 4" descr="Sms icon simple Royalty Free Vector Image - VectorStock">
              <a:extLst>
                <a:ext uri="{FF2B5EF4-FFF2-40B4-BE49-F238E27FC236}">
                  <a16:creationId xmlns:a16="http://schemas.microsoft.com/office/drawing/2014/main" id="{8A163BAB-9280-B674-A9B6-1F344A13D62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488" b="89055" l="1992" r="96813">
                          <a14:foregroundMark x1="51394" y1="17413" x2="22709" y2="50249"/>
                          <a14:foregroundMark x1="22709" y1="50249" x2="21116" y2="60199"/>
                          <a14:foregroundMark x1="59363" y1="23383" x2="81673" y2="52239"/>
                          <a14:foregroundMark x1="81673" y1="52239" x2="81673" y2="52239"/>
                          <a14:foregroundMark x1="78486" y1="22388" x2="30677" y2="21393"/>
                          <a14:foregroundMark x1="30677" y1="21393" x2="28685" y2="21891"/>
                          <a14:foregroundMark x1="63745" y1="12438" x2="37450" y2="13930"/>
                          <a14:foregroundMark x1="66135" y1="10448" x2="34263" y2="7463"/>
                          <a14:foregroundMark x1="34263" y1="7463" x2="33068" y2="7960"/>
                          <a14:foregroundMark x1="23108" y1="13930" x2="6773" y2="33333"/>
                          <a14:foregroundMark x1="9562" y1="41294" x2="27490" y2="69154"/>
                          <a14:foregroundMark x1="27490" y1="69154" x2="30677" y2="70647"/>
                          <a14:foregroundMark x1="25498" y1="65672" x2="69323" y2="56219"/>
                          <a14:foregroundMark x1="69323" y1="56219" x2="42629" y2="25871"/>
                          <a14:foregroundMark x1="42629" y1="25871" x2="21514" y2="55721"/>
                          <a14:foregroundMark x1="21514" y1="55721" x2="74502" y2="57214"/>
                          <a14:foregroundMark x1="74502" y1="57214" x2="45817" y2="27363"/>
                          <a14:foregroundMark x1="45817" y1="27363" x2="31474" y2="42786"/>
                          <a14:foregroundMark x1="86454" y1="35821" x2="75299" y2="14925"/>
                          <a14:foregroundMark x1="92430" y1="47264" x2="88845" y2="31841"/>
                          <a14:foregroundMark x1="96813" y1="33831" x2="96016" y2="49254"/>
                          <a14:foregroundMark x1="59363" y1="2985" x2="46614" y2="3980"/>
                          <a14:foregroundMark x1="3984" y1="37313" x2="1992" y2="47761"/>
                          <a14:foregroundMark x1="39841" y1="47761" x2="39841" y2="33333"/>
                          <a14:foregroundMark x1="28287" y1="26866" x2="30677" y2="41294"/>
                          <a14:foregroundMark x1="29880" y1="40796" x2="19920" y2="30846"/>
                          <a14:foregroundMark x1="39044" y1="51244" x2="39044" y2="51244"/>
                          <a14:foregroundMark x1="47410" y1="45771" x2="47410" y2="45771"/>
                          <a14:foregroundMark x1="51793" y1="46269" x2="49402" y2="51244"/>
                          <a14:foregroundMark x1="48606" y1="44776" x2="43028" y2="32338"/>
                          <a14:foregroundMark x1="57769" y1="29851" x2="58964" y2="33831"/>
                          <a14:foregroundMark x1="70916" y1="30348" x2="70120" y2="33333"/>
                          <a14:foregroundMark x1="72908" y1="28358" x2="77689" y2="27363"/>
                        </a14:backgroundRemoval>
                      </a14:imgEffect>
                    </a14:imgLayer>
                  </a14:imgProps>
                </a:ext>
                <a:ext uri="{28A0092B-C50C-407E-A947-70E740481C1C}">
                  <a14:useLocalDpi xmlns:a14="http://schemas.microsoft.com/office/drawing/2010/main" val="0"/>
                </a:ext>
              </a:extLst>
            </a:blip>
            <a:srcRect/>
            <a:stretch>
              <a:fillRect/>
            </a:stretch>
          </p:blipFill>
          <p:spPr bwMode="auto">
            <a:xfrm>
              <a:off x="2272935" y="4449975"/>
              <a:ext cx="486105" cy="468619"/>
            </a:xfrm>
            <a:prstGeom prst="rect">
              <a:avLst/>
            </a:prstGeom>
            <a:solidFill>
              <a:srgbClr val="FFFFFF"/>
            </a:solidFill>
          </p:spPr>
        </p:pic>
        <p:sp>
          <p:nvSpPr>
            <p:cNvPr id="25" name="TextBox 24">
              <a:extLst>
                <a:ext uri="{FF2B5EF4-FFF2-40B4-BE49-F238E27FC236}">
                  <a16:creationId xmlns:a16="http://schemas.microsoft.com/office/drawing/2014/main" id="{ADF4CF4F-ACA6-5D67-52C9-3C6C0798C515}"/>
                </a:ext>
              </a:extLst>
            </p:cNvPr>
            <p:cNvSpPr txBox="1"/>
            <p:nvPr/>
          </p:nvSpPr>
          <p:spPr>
            <a:xfrm>
              <a:off x="2275471" y="4784100"/>
              <a:ext cx="509636" cy="330127"/>
            </a:xfrm>
            <a:prstGeom prst="rect">
              <a:avLst/>
            </a:prstGeom>
            <a:noFill/>
          </p:spPr>
          <p:txBody>
            <a:bodyPr wrap="none" rtlCol="0">
              <a:spAutoFit/>
            </a:bodyPr>
            <a:lstStyle/>
            <a:p>
              <a:pPr algn="ctr"/>
              <a:r>
                <a:rPr lang="en-US" sz="1200" b="1">
                  <a:solidFill>
                    <a:srgbClr val="44546A"/>
                  </a:solidFill>
                  <a:latin typeface="Calibri" panose="020F0502020204030204"/>
                </a:rPr>
                <a:t>SMS</a:t>
              </a:r>
            </a:p>
          </p:txBody>
        </p:sp>
      </p:grpSp>
      <p:grpSp>
        <p:nvGrpSpPr>
          <p:cNvPr id="27" name="Group 26">
            <a:extLst>
              <a:ext uri="{FF2B5EF4-FFF2-40B4-BE49-F238E27FC236}">
                <a16:creationId xmlns:a16="http://schemas.microsoft.com/office/drawing/2014/main" id="{5FC191FF-DA38-461B-3115-DB96BFBD9659}"/>
              </a:ext>
            </a:extLst>
          </p:cNvPr>
          <p:cNvGrpSpPr/>
          <p:nvPr/>
        </p:nvGrpSpPr>
        <p:grpSpPr>
          <a:xfrm>
            <a:off x="4502662" y="2376040"/>
            <a:ext cx="1366754" cy="1374653"/>
            <a:chOff x="2055264" y="3292076"/>
            <a:chExt cx="1297305" cy="1304802"/>
          </a:xfrm>
        </p:grpSpPr>
        <p:sp>
          <p:nvSpPr>
            <p:cNvPr id="28" name="Rectangle: Rounded Corners 61">
              <a:extLst>
                <a:ext uri="{FF2B5EF4-FFF2-40B4-BE49-F238E27FC236}">
                  <a16:creationId xmlns:a16="http://schemas.microsoft.com/office/drawing/2014/main" id="{35133B0E-E517-5BAD-323D-9364004022F1}"/>
                </a:ext>
              </a:extLst>
            </p:cNvPr>
            <p:cNvSpPr/>
            <p:nvPr/>
          </p:nvSpPr>
          <p:spPr>
            <a:xfrm>
              <a:off x="2073980" y="3436744"/>
              <a:ext cx="1259872" cy="369333"/>
            </a:xfrm>
            <a:prstGeom prst="roundRect">
              <a:avLst/>
            </a:prstGeom>
            <a:solidFill>
              <a:srgbClr val="005D22"/>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lstStyle/>
            <a:p>
              <a:pPr algn="ctr"/>
              <a:r>
                <a:rPr lang="en-US" sz="1600"/>
                <a:t>Customer Care</a:t>
              </a:r>
            </a:p>
          </p:txBody>
        </p:sp>
        <p:pic>
          <p:nvPicPr>
            <p:cNvPr id="29" name="Picture 6" descr="Clipart Woman Call Center - Call Centre Agent Icon Transparent PNG -  800x539 - Free Download on NicePNG">
              <a:extLst>
                <a:ext uri="{FF2B5EF4-FFF2-40B4-BE49-F238E27FC236}">
                  <a16:creationId xmlns:a16="http://schemas.microsoft.com/office/drawing/2014/main" id="{F5CE7AE4-9AFF-0AF4-BC53-DA3721ED2763}"/>
                </a:ext>
              </a:extLst>
            </p:cNvPr>
            <p:cNvPicPr>
              <a:picLocks noChangeAspect="1" noChangeArrowheads="1"/>
            </p:cNvPicPr>
            <p:nvPr/>
          </p:nvPicPr>
          <p:blipFill>
            <a:blip r:embed="rId9">
              <a:duotone>
                <a:schemeClr val="accent4">
                  <a:shade val="45000"/>
                  <a:satMod val="135000"/>
                </a:schemeClr>
                <a:prstClr val="white"/>
              </a:duotone>
              <a:extLst>
                <a:ext uri="{BEBA8EAE-BF5A-486C-A8C5-ECC9F3942E4B}">
                  <a14:imgProps xmlns:a14="http://schemas.microsoft.com/office/drawing/2010/main">
                    <a14:imgLayer r:embed="rId10">
                      <a14:imgEffect>
                        <a14:backgroundRemoval t="9744" b="89744" l="4264" r="97674">
                          <a14:foregroundMark x1="17054" y1="24103" x2="18605" y2="63590"/>
                          <a14:foregroundMark x1="72093" y1="22564" x2="83333" y2="55897"/>
                          <a14:foregroundMark x1="90310" y1="27179" x2="92636" y2="68718"/>
                          <a14:foregroundMark x1="91473" y1="19487" x2="90310" y2="67692"/>
                          <a14:foregroundMark x1="10853" y1="9744" x2="10853" y2="9744"/>
                          <a14:foregroundMark x1="4651" y1="12308" x2="4651" y2="12308"/>
                          <a14:foregroundMark x1="20543" y1="67692" x2="41860" y2="51282"/>
                          <a14:foregroundMark x1="31395" y1="42564" x2="32558" y2="68718"/>
                          <a14:foregroundMark x1="32171" y1="51282" x2="31395" y2="18462"/>
                          <a14:foregroundMark x1="74806" y1="37949" x2="74806" y2="37949"/>
                          <a14:foregroundMark x1="63178" y1="50769" x2="63178" y2="50769"/>
                          <a14:foregroundMark x1="59690" y1="47692" x2="56589" y2="60513"/>
                          <a14:foregroundMark x1="56977" y1="48205" x2="50775" y2="63077"/>
                          <a14:foregroundMark x1="55039" y1="60513" x2="40698" y2="70769"/>
                          <a14:foregroundMark x1="34884" y1="69744" x2="34884" y2="69744"/>
                          <a14:foregroundMark x1="36434" y1="74872" x2="36434" y2="74872"/>
                          <a14:foregroundMark x1="41473" y1="80513" x2="41473" y2="80513"/>
                          <a14:foregroundMark x1="48837" y1="78974" x2="48837" y2="78974"/>
                          <a14:foregroundMark x1="48062" y1="82564" x2="48062" y2="82564"/>
                          <a14:foregroundMark x1="53488" y1="20000" x2="52713" y2="44615"/>
                          <a14:foregroundMark x1="52713" y1="18462" x2="52713" y2="18462"/>
                          <a14:foregroundMark x1="55039" y1="17949" x2="49612" y2="18974"/>
                          <a14:foregroundMark x1="31395" y1="16923" x2="31395" y2="16923"/>
                          <a14:foregroundMark x1="97674" y1="18974" x2="97674" y2="18974"/>
                        </a14:backgroundRemoval>
                      </a14:imgEffect>
                    </a14:imgLayer>
                  </a14:imgProps>
                </a:ext>
                <a:ext uri="{28A0092B-C50C-407E-A947-70E740481C1C}">
                  <a14:useLocalDpi xmlns:a14="http://schemas.microsoft.com/office/drawing/2010/main" val="0"/>
                </a:ext>
              </a:extLst>
            </a:blip>
            <a:srcRect/>
            <a:stretch>
              <a:fillRect/>
            </a:stretch>
          </p:blipFill>
          <p:spPr bwMode="auto">
            <a:xfrm>
              <a:off x="2055264" y="3616357"/>
              <a:ext cx="1297305" cy="980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a:extLst>
                <a:ext uri="{FF2B5EF4-FFF2-40B4-BE49-F238E27FC236}">
                  <a16:creationId xmlns:a16="http://schemas.microsoft.com/office/drawing/2014/main" id="{D192466C-A65E-3538-ED5D-C32BF1C96CB5}"/>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703" b="94595" l="1500" r="98167">
                          <a14:foregroundMark x1="1500" y1="45946" x2="1500" y2="45946"/>
                          <a14:foregroundMark x1="31167" y1="86486" x2="32833" y2="83784"/>
                          <a14:foregroundMark x1="37333" y1="89189" x2="37500" y2="89189"/>
                          <a14:foregroundMark x1="40500" y1="86486" x2="40500" y2="86486"/>
                          <a14:foregroundMark x1="41667" y1="51351" x2="41667" y2="51351"/>
                          <a14:foregroundMark x1="25333" y1="56757" x2="25333" y2="56757"/>
                          <a14:foregroundMark x1="50333" y1="16216" x2="50333" y2="16216"/>
                          <a14:foregroundMark x1="49667" y1="32432" x2="49667" y2="32432"/>
                          <a14:foregroundMark x1="49667" y1="59459" x2="49667" y2="59459"/>
                          <a14:foregroundMark x1="51833" y1="91892" x2="51833" y2="91892"/>
                          <a14:foregroundMark x1="59833" y1="83784" x2="59833" y2="83784"/>
                          <a14:foregroundMark x1="66000" y1="16216" x2="66000" y2="16216"/>
                          <a14:foregroundMark x1="58500" y1="16216" x2="58500" y2="16216"/>
                          <a14:foregroundMark x1="54667" y1="16216" x2="54667" y2="16216"/>
                          <a14:foregroundMark x1="63167" y1="13514" x2="63167" y2="13514"/>
                          <a14:foregroundMark x1="73667" y1="32432" x2="73667" y2="32432"/>
                          <a14:foregroundMark x1="81500" y1="48649" x2="81500" y2="48649"/>
                          <a14:foregroundMark x1="98333" y1="48649" x2="98333" y2="48649"/>
                          <a14:foregroundMark x1="88333" y1="89189" x2="88333" y2="89189"/>
                          <a14:foregroundMark x1="82000" y1="64865" x2="82000" y2="64865"/>
                          <a14:foregroundMark x1="85167" y1="13514" x2="85167" y2="13514"/>
                          <a14:foregroundMark x1="90833" y1="13514" x2="90833" y2="13514"/>
                          <a14:foregroundMark x1="10000" y1="86486" x2="10000" y2="86486"/>
                          <a14:foregroundMark x1="14500" y1="83784" x2="14500" y2="83784"/>
                          <a14:foregroundMark x1="54333" y1="86486" x2="54333" y2="86486"/>
                          <a14:foregroundMark x1="56500" y1="94595" x2="56500" y2="94595"/>
                          <a14:foregroundMark x1="56500" y1="94595" x2="56500" y2="94595"/>
                          <a14:foregroundMark x1="51833" y1="91892" x2="51833" y2="91892"/>
                          <a14:foregroundMark x1="51833" y1="94595" x2="51833" y2="94595"/>
                          <a14:foregroundMark x1="52000" y1="94595" x2="51667" y2="94595"/>
                          <a14:foregroundMark x1="56333" y1="94595" x2="56333" y2="94595"/>
                          <a14:foregroundMark x1="56500" y1="91892" x2="56500" y2="91892"/>
                          <a14:foregroundMark x1="56500" y1="91892" x2="56500" y2="91892"/>
                          <a14:foregroundMark x1="56833" y1="91892" x2="56833" y2="91892"/>
                          <a14:foregroundMark x1="56667" y1="91892" x2="56333" y2="91892"/>
                          <a14:backgroundMark x1="33167" y1="29730" x2="33167" y2="29730"/>
                        </a14:backgroundRemoval>
                      </a14:imgEffect>
                    </a14:imgLayer>
                  </a14:imgProps>
                </a:ext>
                <a:ext uri="{28A0092B-C50C-407E-A947-70E740481C1C}">
                  <a14:useLocalDpi xmlns:a14="http://schemas.microsoft.com/office/drawing/2010/main" val="0"/>
                </a:ext>
              </a:extLst>
            </a:blip>
            <a:srcRect/>
            <a:stretch>
              <a:fillRect/>
            </a:stretch>
          </p:blipFill>
          <p:spPr bwMode="auto">
            <a:xfrm>
              <a:off x="2092697" y="3292076"/>
              <a:ext cx="1239520" cy="12518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1" name="Straight Arrow Connector 30">
            <a:extLst>
              <a:ext uri="{FF2B5EF4-FFF2-40B4-BE49-F238E27FC236}">
                <a16:creationId xmlns:a16="http://schemas.microsoft.com/office/drawing/2014/main" id="{7E05FA7D-2689-530A-7DC7-70E95D493929}"/>
              </a:ext>
            </a:extLst>
          </p:cNvPr>
          <p:cNvCxnSpPr>
            <a:cxnSpLocks/>
            <a:stCxn id="37" idx="6"/>
          </p:cNvCxnSpPr>
          <p:nvPr/>
        </p:nvCxnSpPr>
        <p:spPr>
          <a:xfrm flipV="1">
            <a:off x="1535553" y="3157252"/>
            <a:ext cx="2906214" cy="5741"/>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F0CE9A2F-C337-3FCE-87D3-58750CC43D89}"/>
              </a:ext>
            </a:extLst>
          </p:cNvPr>
          <p:cNvGrpSpPr/>
          <p:nvPr/>
        </p:nvGrpSpPr>
        <p:grpSpPr>
          <a:xfrm>
            <a:off x="2431549" y="1878935"/>
            <a:ext cx="1300871" cy="1308390"/>
            <a:chOff x="2055264" y="3292076"/>
            <a:chExt cx="1297305" cy="1304803"/>
          </a:xfrm>
        </p:grpSpPr>
        <p:sp>
          <p:nvSpPr>
            <p:cNvPr id="33" name="Rectangle: Rounded Corners 8">
              <a:extLst>
                <a:ext uri="{FF2B5EF4-FFF2-40B4-BE49-F238E27FC236}">
                  <a16:creationId xmlns:a16="http://schemas.microsoft.com/office/drawing/2014/main" id="{86658F43-BD4E-5758-7D40-497145FF70A4}"/>
                </a:ext>
              </a:extLst>
            </p:cNvPr>
            <p:cNvSpPr/>
            <p:nvPr/>
          </p:nvSpPr>
          <p:spPr>
            <a:xfrm>
              <a:off x="2073980" y="3436744"/>
              <a:ext cx="1259872" cy="369333"/>
            </a:xfrm>
            <a:prstGeom prst="roundRect">
              <a:avLst/>
            </a:prstGeom>
            <a:solidFill>
              <a:srgbClr val="00509D"/>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lstStyle/>
            <a:p>
              <a:pPr algn="ctr"/>
              <a:r>
                <a:rPr lang="en-US" sz="1600"/>
                <a:t>Sales Agents</a:t>
              </a:r>
            </a:p>
          </p:txBody>
        </p:sp>
        <p:pic>
          <p:nvPicPr>
            <p:cNvPr id="34" name="Picture 6" descr="Clipart Woman Call Center - Call Centre Agent Icon Transparent PNG -  800x539 - Free Download on NicePNG">
              <a:extLst>
                <a:ext uri="{FF2B5EF4-FFF2-40B4-BE49-F238E27FC236}">
                  <a16:creationId xmlns:a16="http://schemas.microsoft.com/office/drawing/2014/main" id="{E3D27A06-34C6-C1CD-0479-A92EA6251703}"/>
                </a:ext>
              </a:extLst>
            </p:cNvPr>
            <p:cNvPicPr>
              <a:picLocks noChangeAspect="1" noChangeArrowheads="1"/>
            </p:cNvPicPr>
            <p:nvPr/>
          </p:nvPicPr>
          <p:blipFill>
            <a:blip r:embed="rId9">
              <a:duotone>
                <a:srgbClr val="0070C0">
                  <a:shade val="45000"/>
                  <a:satMod val="135000"/>
                </a:srgbClr>
                <a:prstClr val="white"/>
              </a:duotone>
              <a:extLst>
                <a:ext uri="{BEBA8EAE-BF5A-486C-A8C5-ECC9F3942E4B}">
                  <a14:imgProps xmlns:a14="http://schemas.microsoft.com/office/drawing/2010/main">
                    <a14:imgLayer r:embed="rId10">
                      <a14:imgEffect>
                        <a14:backgroundRemoval t="9744" b="89744" l="4264" r="97674">
                          <a14:foregroundMark x1="17054" y1="24103" x2="18605" y2="63590"/>
                          <a14:foregroundMark x1="72093" y1="22564" x2="83333" y2="55897"/>
                          <a14:foregroundMark x1="90310" y1="27179" x2="92636" y2="68718"/>
                          <a14:foregroundMark x1="91473" y1="19487" x2="90310" y2="67692"/>
                          <a14:foregroundMark x1="10853" y1="9744" x2="10853" y2="9744"/>
                          <a14:foregroundMark x1="4651" y1="12308" x2="4651" y2="12308"/>
                          <a14:foregroundMark x1="20543" y1="67692" x2="41860" y2="51282"/>
                          <a14:foregroundMark x1="31395" y1="42564" x2="32558" y2="68718"/>
                          <a14:foregroundMark x1="32171" y1="51282" x2="31395" y2="18462"/>
                          <a14:foregroundMark x1="74806" y1="37949" x2="74806" y2="37949"/>
                          <a14:foregroundMark x1="63178" y1="50769" x2="63178" y2="50769"/>
                          <a14:foregroundMark x1="59690" y1="47692" x2="56589" y2="60513"/>
                          <a14:foregroundMark x1="56977" y1="48205" x2="50775" y2="63077"/>
                          <a14:foregroundMark x1="55039" y1="60513" x2="40698" y2="70769"/>
                          <a14:foregroundMark x1="34884" y1="69744" x2="34884" y2="69744"/>
                          <a14:foregroundMark x1="36434" y1="74872" x2="36434" y2="74872"/>
                          <a14:foregroundMark x1="41473" y1="80513" x2="41473" y2="80513"/>
                          <a14:foregroundMark x1="48837" y1="78974" x2="48837" y2="78974"/>
                          <a14:foregroundMark x1="48062" y1="82564" x2="48062" y2="82564"/>
                          <a14:foregroundMark x1="53488" y1="20000" x2="52713" y2="44615"/>
                          <a14:foregroundMark x1="52713" y1="18462" x2="52713" y2="18462"/>
                          <a14:foregroundMark x1="55039" y1="17949" x2="49612" y2="18974"/>
                          <a14:foregroundMark x1="31395" y1="16923" x2="31395" y2="16923"/>
                          <a14:foregroundMark x1="97674" y1="18974" x2="97674" y2="18974"/>
                        </a14:backgroundRemoval>
                      </a14:imgEffect>
                    </a14:imgLayer>
                  </a14:imgProps>
                </a:ext>
                <a:ext uri="{28A0092B-C50C-407E-A947-70E740481C1C}">
                  <a14:useLocalDpi xmlns:a14="http://schemas.microsoft.com/office/drawing/2010/main" val="0"/>
                </a:ext>
              </a:extLst>
            </a:blip>
            <a:srcRect/>
            <a:stretch>
              <a:fillRect/>
            </a:stretch>
          </p:blipFill>
          <p:spPr bwMode="auto">
            <a:xfrm>
              <a:off x="2055264" y="3616358"/>
              <a:ext cx="1297305" cy="980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a:extLst>
                <a:ext uri="{FF2B5EF4-FFF2-40B4-BE49-F238E27FC236}">
                  <a16:creationId xmlns:a16="http://schemas.microsoft.com/office/drawing/2014/main" id="{8A68F90A-BB6C-D82F-9FC9-1B7AA29707B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703" b="94595" l="1500" r="98167">
                          <a14:foregroundMark x1="1500" y1="45946" x2="1500" y2="45946"/>
                          <a14:foregroundMark x1="31167" y1="86486" x2="32833" y2="83784"/>
                          <a14:foregroundMark x1="37333" y1="89189" x2="37500" y2="89189"/>
                          <a14:foregroundMark x1="40500" y1="86486" x2="40500" y2="86486"/>
                          <a14:foregroundMark x1="41667" y1="51351" x2="41667" y2="51351"/>
                          <a14:foregroundMark x1="25333" y1="56757" x2="25333" y2="56757"/>
                          <a14:foregroundMark x1="50333" y1="16216" x2="50333" y2="16216"/>
                          <a14:foregroundMark x1="49667" y1="32432" x2="49667" y2="32432"/>
                          <a14:foregroundMark x1="49667" y1="59459" x2="49667" y2="59459"/>
                          <a14:foregroundMark x1="51833" y1="91892" x2="51833" y2="91892"/>
                          <a14:foregroundMark x1="59833" y1="83784" x2="59833" y2="83784"/>
                          <a14:foregroundMark x1="66000" y1="16216" x2="66000" y2="16216"/>
                          <a14:foregroundMark x1="58500" y1="16216" x2="58500" y2="16216"/>
                          <a14:foregroundMark x1="54667" y1="16216" x2="54667" y2="16216"/>
                          <a14:foregroundMark x1="63167" y1="13514" x2="63167" y2="13514"/>
                          <a14:foregroundMark x1="73667" y1="32432" x2="73667" y2="32432"/>
                          <a14:foregroundMark x1="81500" y1="48649" x2="81500" y2="48649"/>
                          <a14:foregroundMark x1="98333" y1="48649" x2="98333" y2="48649"/>
                          <a14:foregroundMark x1="88333" y1="89189" x2="88333" y2="89189"/>
                          <a14:foregroundMark x1="82000" y1="64865" x2="82000" y2="64865"/>
                          <a14:foregroundMark x1="85167" y1="13514" x2="85167" y2="13514"/>
                          <a14:foregroundMark x1="90833" y1="13514" x2="90833" y2="13514"/>
                          <a14:foregroundMark x1="10000" y1="86486" x2="10000" y2="86486"/>
                          <a14:foregroundMark x1="14500" y1="83784" x2="14500" y2="83784"/>
                          <a14:foregroundMark x1="54333" y1="86486" x2="54333" y2="86486"/>
                          <a14:foregroundMark x1="56500" y1="94595" x2="56500" y2="94595"/>
                          <a14:foregroundMark x1="56500" y1="94595" x2="56500" y2="94595"/>
                          <a14:foregroundMark x1="51833" y1="91892" x2="51833" y2="91892"/>
                          <a14:foregroundMark x1="51833" y1="94595" x2="51833" y2="94595"/>
                          <a14:foregroundMark x1="52000" y1="94595" x2="51667" y2="94595"/>
                          <a14:foregroundMark x1="56333" y1="94595" x2="56333" y2="94595"/>
                          <a14:foregroundMark x1="56500" y1="91892" x2="56500" y2="91892"/>
                          <a14:foregroundMark x1="56500" y1="91892" x2="56500" y2="91892"/>
                          <a14:foregroundMark x1="56833" y1="91892" x2="56833" y2="91892"/>
                          <a14:foregroundMark x1="56667" y1="91892" x2="56333" y2="91892"/>
                          <a14:backgroundMark x1="33167" y1="29730" x2="33167" y2="29730"/>
                        </a14:backgroundRemoval>
                      </a14:imgEffect>
                    </a14:imgLayer>
                  </a14:imgProps>
                </a:ext>
                <a:ext uri="{28A0092B-C50C-407E-A947-70E740481C1C}">
                  <a14:useLocalDpi xmlns:a14="http://schemas.microsoft.com/office/drawing/2010/main" val="0"/>
                </a:ext>
              </a:extLst>
            </a:blip>
            <a:srcRect/>
            <a:stretch>
              <a:fillRect/>
            </a:stretch>
          </p:blipFill>
          <p:spPr bwMode="auto">
            <a:xfrm>
              <a:off x="2092697" y="3292076"/>
              <a:ext cx="1239520" cy="12518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6" name="Straight Arrow Connector 35">
            <a:extLst>
              <a:ext uri="{FF2B5EF4-FFF2-40B4-BE49-F238E27FC236}">
                <a16:creationId xmlns:a16="http://schemas.microsoft.com/office/drawing/2014/main" id="{8AEC2F5B-9682-E1BA-C202-9687C8E506C8}"/>
              </a:ext>
            </a:extLst>
          </p:cNvPr>
          <p:cNvCxnSpPr>
            <a:cxnSpLocks/>
          </p:cNvCxnSpPr>
          <p:nvPr/>
        </p:nvCxnSpPr>
        <p:spPr>
          <a:xfrm>
            <a:off x="1535616" y="2567186"/>
            <a:ext cx="746011" cy="0"/>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591965A3-2338-C77B-4608-0FC3F2F74332}"/>
              </a:ext>
            </a:extLst>
          </p:cNvPr>
          <p:cNvSpPr/>
          <p:nvPr/>
        </p:nvSpPr>
        <p:spPr>
          <a:xfrm>
            <a:off x="1247798" y="3022653"/>
            <a:ext cx="287755" cy="280679"/>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b="1">
                <a:solidFill>
                  <a:schemeClr val="tx2">
                    <a:lumMod val="75000"/>
                  </a:schemeClr>
                </a:solidFill>
              </a:rPr>
              <a:t>2</a:t>
            </a:r>
          </a:p>
        </p:txBody>
      </p:sp>
      <p:sp>
        <p:nvSpPr>
          <p:cNvPr id="38" name="Oval 37">
            <a:extLst>
              <a:ext uri="{FF2B5EF4-FFF2-40B4-BE49-F238E27FC236}">
                <a16:creationId xmlns:a16="http://schemas.microsoft.com/office/drawing/2014/main" id="{E7F17A24-DF8D-FDB1-F640-5A316B9EEF52}"/>
              </a:ext>
            </a:extLst>
          </p:cNvPr>
          <p:cNvSpPr/>
          <p:nvPr/>
        </p:nvSpPr>
        <p:spPr>
          <a:xfrm>
            <a:off x="1232639" y="2426846"/>
            <a:ext cx="287755" cy="280679"/>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b="1">
                <a:solidFill>
                  <a:schemeClr val="tx2">
                    <a:lumMod val="75000"/>
                  </a:schemeClr>
                </a:solidFill>
              </a:rPr>
              <a:t>1</a:t>
            </a:r>
          </a:p>
        </p:txBody>
      </p:sp>
      <p:grpSp>
        <p:nvGrpSpPr>
          <p:cNvPr id="39" name="Group 38">
            <a:extLst>
              <a:ext uri="{FF2B5EF4-FFF2-40B4-BE49-F238E27FC236}">
                <a16:creationId xmlns:a16="http://schemas.microsoft.com/office/drawing/2014/main" id="{8F8DEE4C-65CE-30A9-639E-C915B90ABA65}"/>
              </a:ext>
            </a:extLst>
          </p:cNvPr>
          <p:cNvGrpSpPr/>
          <p:nvPr/>
        </p:nvGrpSpPr>
        <p:grpSpPr>
          <a:xfrm>
            <a:off x="6751371" y="3144566"/>
            <a:ext cx="1222205" cy="1229269"/>
            <a:chOff x="2055264" y="3292076"/>
            <a:chExt cx="1297305" cy="1304802"/>
          </a:xfrm>
        </p:grpSpPr>
        <p:sp>
          <p:nvSpPr>
            <p:cNvPr id="40" name="Rectangle: Rounded Corners 1034">
              <a:extLst>
                <a:ext uri="{FF2B5EF4-FFF2-40B4-BE49-F238E27FC236}">
                  <a16:creationId xmlns:a16="http://schemas.microsoft.com/office/drawing/2014/main" id="{19A5AE96-6451-141F-2CF7-F3D47C7CEAD9}"/>
                </a:ext>
              </a:extLst>
            </p:cNvPr>
            <p:cNvSpPr/>
            <p:nvPr/>
          </p:nvSpPr>
          <p:spPr>
            <a:xfrm>
              <a:off x="2073980" y="3436744"/>
              <a:ext cx="1259872" cy="369333"/>
            </a:xfrm>
            <a:prstGeom prst="roundRect">
              <a:avLst/>
            </a:prstGeom>
            <a:solidFill>
              <a:srgbClr val="371F4E"/>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lstStyle/>
            <a:p>
              <a:pPr algn="ctr"/>
              <a:r>
                <a:rPr lang="en-US" sz="1600"/>
                <a:t>Delivery</a:t>
              </a:r>
            </a:p>
          </p:txBody>
        </p:sp>
        <p:pic>
          <p:nvPicPr>
            <p:cNvPr id="41" name="Picture 6" descr="Clipart Woman Call Center - Call Centre Agent Icon Transparent PNG -  800x539 - Free Download on NicePNG">
              <a:extLst>
                <a:ext uri="{FF2B5EF4-FFF2-40B4-BE49-F238E27FC236}">
                  <a16:creationId xmlns:a16="http://schemas.microsoft.com/office/drawing/2014/main" id="{343041D5-A20C-F60F-6D66-774ABF8B0396}"/>
                </a:ext>
              </a:extLst>
            </p:cNvPr>
            <p:cNvPicPr>
              <a:picLocks noChangeAspect="1" noChangeArrowheads="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backgroundRemoval t="9744" b="89744" l="4264" r="97674">
                          <a14:foregroundMark x1="17054" y1="24103" x2="18605" y2="63590"/>
                          <a14:foregroundMark x1="72093" y1="22564" x2="83333" y2="55897"/>
                          <a14:foregroundMark x1="90310" y1="27179" x2="92636" y2="68718"/>
                          <a14:foregroundMark x1="91473" y1="19487" x2="90310" y2="67692"/>
                          <a14:foregroundMark x1="10853" y1="9744" x2="10853" y2="9744"/>
                          <a14:foregroundMark x1="4651" y1="12308" x2="4651" y2="12308"/>
                          <a14:foregroundMark x1="20543" y1="67692" x2="41860" y2="51282"/>
                          <a14:foregroundMark x1="31395" y1="42564" x2="32558" y2="68718"/>
                          <a14:foregroundMark x1="32171" y1="51282" x2="31395" y2="18462"/>
                          <a14:foregroundMark x1="74806" y1="37949" x2="74806" y2="37949"/>
                          <a14:foregroundMark x1="63178" y1="50769" x2="63178" y2="50769"/>
                          <a14:foregroundMark x1="59690" y1="47692" x2="56589" y2="60513"/>
                          <a14:foregroundMark x1="56977" y1="48205" x2="50775" y2="63077"/>
                          <a14:foregroundMark x1="55039" y1="60513" x2="40698" y2="70769"/>
                          <a14:foregroundMark x1="34884" y1="69744" x2="34884" y2="69744"/>
                          <a14:foregroundMark x1="36434" y1="74872" x2="36434" y2="74872"/>
                          <a14:foregroundMark x1="41473" y1="80513" x2="41473" y2="80513"/>
                          <a14:foregroundMark x1="48837" y1="78974" x2="48837" y2="78974"/>
                          <a14:foregroundMark x1="48062" y1="82564" x2="48062" y2="82564"/>
                          <a14:foregroundMark x1="53488" y1="20000" x2="52713" y2="44615"/>
                          <a14:foregroundMark x1="52713" y1="18462" x2="52713" y2="18462"/>
                          <a14:foregroundMark x1="55039" y1="17949" x2="49612" y2="18974"/>
                          <a14:foregroundMark x1="31395" y1="16923" x2="31395" y2="16923"/>
                          <a14:foregroundMark x1="97674" y1="18974" x2="97674" y2="18974"/>
                        </a14:backgroundRemoval>
                      </a14:imgEffect>
                    </a14:imgLayer>
                  </a14:imgProps>
                </a:ext>
                <a:ext uri="{28A0092B-C50C-407E-A947-70E740481C1C}">
                  <a14:useLocalDpi xmlns:a14="http://schemas.microsoft.com/office/drawing/2010/main" val="0"/>
                </a:ext>
              </a:extLst>
            </a:blip>
            <a:srcRect/>
            <a:stretch>
              <a:fillRect/>
            </a:stretch>
          </p:blipFill>
          <p:spPr bwMode="auto">
            <a:xfrm>
              <a:off x="2055264" y="3616357"/>
              <a:ext cx="1297305" cy="98052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a:extLst>
                <a:ext uri="{FF2B5EF4-FFF2-40B4-BE49-F238E27FC236}">
                  <a16:creationId xmlns:a16="http://schemas.microsoft.com/office/drawing/2014/main" id="{D5F7D92C-B82F-EF39-E3A9-3D0B70C68EE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703" b="94595" l="1500" r="98167">
                          <a14:foregroundMark x1="1500" y1="45946" x2="1500" y2="45946"/>
                          <a14:foregroundMark x1="31167" y1="86486" x2="32833" y2="83784"/>
                          <a14:foregroundMark x1="37333" y1="89189" x2="37500" y2="89189"/>
                          <a14:foregroundMark x1="40500" y1="86486" x2="40500" y2="86486"/>
                          <a14:foregroundMark x1="41667" y1="51351" x2="41667" y2="51351"/>
                          <a14:foregroundMark x1="25333" y1="56757" x2="25333" y2="56757"/>
                          <a14:foregroundMark x1="50333" y1="16216" x2="50333" y2="16216"/>
                          <a14:foregroundMark x1="49667" y1="32432" x2="49667" y2="32432"/>
                          <a14:foregroundMark x1="49667" y1="59459" x2="49667" y2="59459"/>
                          <a14:foregroundMark x1="51833" y1="91892" x2="51833" y2="91892"/>
                          <a14:foregroundMark x1="59833" y1="83784" x2="59833" y2="83784"/>
                          <a14:foregroundMark x1="66000" y1="16216" x2="66000" y2="16216"/>
                          <a14:foregroundMark x1="58500" y1="16216" x2="58500" y2="16216"/>
                          <a14:foregroundMark x1="54667" y1="16216" x2="54667" y2="16216"/>
                          <a14:foregroundMark x1="63167" y1="13514" x2="63167" y2="13514"/>
                          <a14:foregroundMark x1="73667" y1="32432" x2="73667" y2="32432"/>
                          <a14:foregroundMark x1="81500" y1="48649" x2="81500" y2="48649"/>
                          <a14:foregroundMark x1="98333" y1="48649" x2="98333" y2="48649"/>
                          <a14:foregroundMark x1="88333" y1="89189" x2="88333" y2="89189"/>
                          <a14:foregroundMark x1="82000" y1="64865" x2="82000" y2="64865"/>
                          <a14:foregroundMark x1="85167" y1="13514" x2="85167" y2="13514"/>
                          <a14:foregroundMark x1="90833" y1="13514" x2="90833" y2="13514"/>
                          <a14:foregroundMark x1="10000" y1="86486" x2="10000" y2="86486"/>
                          <a14:foregroundMark x1="14500" y1="83784" x2="14500" y2="83784"/>
                          <a14:foregroundMark x1="54333" y1="86486" x2="54333" y2="86486"/>
                          <a14:foregroundMark x1="56500" y1="94595" x2="56500" y2="94595"/>
                          <a14:foregroundMark x1="56500" y1="94595" x2="56500" y2="94595"/>
                          <a14:foregroundMark x1="51833" y1="91892" x2="51833" y2="91892"/>
                          <a14:foregroundMark x1="51833" y1="94595" x2="51833" y2="94595"/>
                          <a14:foregroundMark x1="52000" y1="94595" x2="51667" y2="94595"/>
                          <a14:foregroundMark x1="56333" y1="94595" x2="56333" y2="94595"/>
                          <a14:foregroundMark x1="56500" y1="91892" x2="56500" y2="91892"/>
                          <a14:foregroundMark x1="56500" y1="91892" x2="56500" y2="91892"/>
                          <a14:foregroundMark x1="56833" y1="91892" x2="56833" y2="91892"/>
                          <a14:foregroundMark x1="56667" y1="91892" x2="56333" y2="91892"/>
                          <a14:backgroundMark x1="33167" y1="29730" x2="33167" y2="29730"/>
                        </a14:backgroundRemoval>
                      </a14:imgEffect>
                    </a14:imgLayer>
                  </a14:imgProps>
                </a:ext>
                <a:ext uri="{28A0092B-C50C-407E-A947-70E740481C1C}">
                  <a14:useLocalDpi xmlns:a14="http://schemas.microsoft.com/office/drawing/2010/main" val="0"/>
                </a:ext>
              </a:extLst>
            </a:blip>
            <a:srcRect/>
            <a:stretch>
              <a:fillRect/>
            </a:stretch>
          </p:blipFill>
          <p:spPr bwMode="auto">
            <a:xfrm>
              <a:off x="2092697" y="3292076"/>
              <a:ext cx="1239520" cy="125181"/>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Oval 42">
            <a:extLst>
              <a:ext uri="{FF2B5EF4-FFF2-40B4-BE49-F238E27FC236}">
                <a16:creationId xmlns:a16="http://schemas.microsoft.com/office/drawing/2014/main" id="{CE232C67-B8EE-7E4D-DAB1-1F92835FE979}"/>
              </a:ext>
            </a:extLst>
          </p:cNvPr>
          <p:cNvSpPr/>
          <p:nvPr/>
        </p:nvSpPr>
        <p:spPr>
          <a:xfrm>
            <a:off x="1255275" y="3615911"/>
            <a:ext cx="287755" cy="280679"/>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b="1">
                <a:solidFill>
                  <a:schemeClr val="tx2">
                    <a:lumMod val="75000"/>
                  </a:schemeClr>
                </a:solidFill>
              </a:rPr>
              <a:t>3</a:t>
            </a:r>
          </a:p>
        </p:txBody>
      </p:sp>
      <p:grpSp>
        <p:nvGrpSpPr>
          <p:cNvPr id="44" name="Group 43">
            <a:extLst>
              <a:ext uri="{FF2B5EF4-FFF2-40B4-BE49-F238E27FC236}">
                <a16:creationId xmlns:a16="http://schemas.microsoft.com/office/drawing/2014/main" id="{21824E5C-8076-45DC-320A-65E075C11636}"/>
              </a:ext>
            </a:extLst>
          </p:cNvPr>
          <p:cNvGrpSpPr/>
          <p:nvPr/>
        </p:nvGrpSpPr>
        <p:grpSpPr>
          <a:xfrm>
            <a:off x="8930342" y="3944363"/>
            <a:ext cx="1203449" cy="1210405"/>
            <a:chOff x="2055264" y="3292076"/>
            <a:chExt cx="1297305" cy="1304802"/>
          </a:xfrm>
        </p:grpSpPr>
        <p:sp>
          <p:nvSpPr>
            <p:cNvPr id="45" name="Rectangle: Rounded Corners 1042">
              <a:extLst>
                <a:ext uri="{FF2B5EF4-FFF2-40B4-BE49-F238E27FC236}">
                  <a16:creationId xmlns:a16="http://schemas.microsoft.com/office/drawing/2014/main" id="{2586F0B5-58A4-9371-30A5-D7C43BB1AB98}"/>
                </a:ext>
              </a:extLst>
            </p:cNvPr>
            <p:cNvSpPr/>
            <p:nvPr/>
          </p:nvSpPr>
          <p:spPr>
            <a:xfrm>
              <a:off x="2073980" y="3436744"/>
              <a:ext cx="1259872" cy="369333"/>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t"/>
            <a:lstStyle/>
            <a:p>
              <a:pPr algn="ctr"/>
              <a:r>
                <a:rPr lang="en-US" sz="1600"/>
                <a:t>Field Services</a:t>
              </a:r>
            </a:p>
          </p:txBody>
        </p:sp>
        <p:pic>
          <p:nvPicPr>
            <p:cNvPr id="46" name="Picture 6" descr="Clipart Woman Call Center - Call Centre Agent Icon Transparent PNG -  800x539 - Free Download on NicePNG">
              <a:extLst>
                <a:ext uri="{FF2B5EF4-FFF2-40B4-BE49-F238E27FC236}">
                  <a16:creationId xmlns:a16="http://schemas.microsoft.com/office/drawing/2014/main" id="{8D683A60-06BE-BD3A-D8FF-ABA7C9223304}"/>
                </a:ext>
              </a:extLst>
            </p:cNvPr>
            <p:cNvPicPr>
              <a:picLocks noChangeAspect="1" noChangeArrowheads="1"/>
            </p:cNvPicPr>
            <p:nvPr/>
          </p:nvPicPr>
          <p:blipFill>
            <a:blip r:embed="rId9">
              <a:duotone>
                <a:schemeClr val="accent1">
                  <a:shade val="45000"/>
                  <a:satMod val="135000"/>
                </a:schemeClr>
                <a:prstClr val="white"/>
              </a:duotone>
              <a:extLst>
                <a:ext uri="{BEBA8EAE-BF5A-486C-A8C5-ECC9F3942E4B}">
                  <a14:imgProps xmlns:a14="http://schemas.microsoft.com/office/drawing/2010/main">
                    <a14:imgLayer r:embed="rId10">
                      <a14:imgEffect>
                        <a14:backgroundRemoval t="9744" b="89744" l="4264" r="97674">
                          <a14:foregroundMark x1="17054" y1="24103" x2="18605" y2="63590"/>
                          <a14:foregroundMark x1="72093" y1="22564" x2="83333" y2="55897"/>
                          <a14:foregroundMark x1="90310" y1="27179" x2="92636" y2="68718"/>
                          <a14:foregroundMark x1="91473" y1="19487" x2="90310" y2="67692"/>
                          <a14:foregroundMark x1="10853" y1="9744" x2="10853" y2="9744"/>
                          <a14:foregroundMark x1="4651" y1="12308" x2="4651" y2="12308"/>
                          <a14:foregroundMark x1="20543" y1="67692" x2="41860" y2="51282"/>
                          <a14:foregroundMark x1="31395" y1="42564" x2="32558" y2="68718"/>
                          <a14:foregroundMark x1="32171" y1="51282" x2="31395" y2="18462"/>
                          <a14:foregroundMark x1="74806" y1="37949" x2="74806" y2="37949"/>
                          <a14:foregroundMark x1="63178" y1="50769" x2="63178" y2="50769"/>
                          <a14:foregroundMark x1="59690" y1="47692" x2="56589" y2="60513"/>
                          <a14:foregroundMark x1="56977" y1="48205" x2="50775" y2="63077"/>
                          <a14:foregroundMark x1="55039" y1="60513" x2="40698" y2="70769"/>
                          <a14:foregroundMark x1="34884" y1="69744" x2="34884" y2="69744"/>
                          <a14:foregroundMark x1="36434" y1="74872" x2="36434" y2="74872"/>
                          <a14:foregroundMark x1="41473" y1="80513" x2="41473" y2="80513"/>
                          <a14:foregroundMark x1="48837" y1="78974" x2="48837" y2="78974"/>
                          <a14:foregroundMark x1="48062" y1="82564" x2="48062" y2="82564"/>
                          <a14:foregroundMark x1="53488" y1="20000" x2="52713" y2="44615"/>
                          <a14:foregroundMark x1="52713" y1="18462" x2="52713" y2="18462"/>
                          <a14:foregroundMark x1="55039" y1="17949" x2="49612" y2="18974"/>
                          <a14:foregroundMark x1="31395" y1="16923" x2="31395" y2="16923"/>
                          <a14:foregroundMark x1="97674" y1="18974" x2="97674" y2="18974"/>
                        </a14:backgroundRemoval>
                      </a14:imgEffect>
                    </a14:imgLayer>
                  </a14:imgProps>
                </a:ext>
                <a:ext uri="{28A0092B-C50C-407E-A947-70E740481C1C}">
                  <a14:useLocalDpi xmlns:a14="http://schemas.microsoft.com/office/drawing/2010/main" val="0"/>
                </a:ext>
              </a:extLst>
            </a:blip>
            <a:srcRect/>
            <a:stretch>
              <a:fillRect/>
            </a:stretch>
          </p:blipFill>
          <p:spPr bwMode="auto">
            <a:xfrm>
              <a:off x="2055264" y="3616357"/>
              <a:ext cx="1297305" cy="98052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a:extLst>
                <a:ext uri="{FF2B5EF4-FFF2-40B4-BE49-F238E27FC236}">
                  <a16:creationId xmlns:a16="http://schemas.microsoft.com/office/drawing/2014/main" id="{F1F208E2-18D0-8455-BA0C-E4A7A0C8A4C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703" b="94595" l="1500" r="98167">
                          <a14:foregroundMark x1="1500" y1="45946" x2="1500" y2="45946"/>
                          <a14:foregroundMark x1="31167" y1="86486" x2="32833" y2="83784"/>
                          <a14:foregroundMark x1="37333" y1="89189" x2="37500" y2="89189"/>
                          <a14:foregroundMark x1="40500" y1="86486" x2="40500" y2="86486"/>
                          <a14:foregroundMark x1="41667" y1="51351" x2="41667" y2="51351"/>
                          <a14:foregroundMark x1="25333" y1="56757" x2="25333" y2="56757"/>
                          <a14:foregroundMark x1="50333" y1="16216" x2="50333" y2="16216"/>
                          <a14:foregroundMark x1="49667" y1="32432" x2="49667" y2="32432"/>
                          <a14:foregroundMark x1="49667" y1="59459" x2="49667" y2="59459"/>
                          <a14:foregroundMark x1="51833" y1="91892" x2="51833" y2="91892"/>
                          <a14:foregroundMark x1="59833" y1="83784" x2="59833" y2="83784"/>
                          <a14:foregroundMark x1="66000" y1="16216" x2="66000" y2="16216"/>
                          <a14:foregroundMark x1="58500" y1="16216" x2="58500" y2="16216"/>
                          <a14:foregroundMark x1="54667" y1="16216" x2="54667" y2="16216"/>
                          <a14:foregroundMark x1="63167" y1="13514" x2="63167" y2="13514"/>
                          <a14:foregroundMark x1="73667" y1="32432" x2="73667" y2="32432"/>
                          <a14:foregroundMark x1="81500" y1="48649" x2="81500" y2="48649"/>
                          <a14:foregroundMark x1="98333" y1="48649" x2="98333" y2="48649"/>
                          <a14:foregroundMark x1="88333" y1="89189" x2="88333" y2="89189"/>
                          <a14:foregroundMark x1="82000" y1="64865" x2="82000" y2="64865"/>
                          <a14:foregroundMark x1="85167" y1="13514" x2="85167" y2="13514"/>
                          <a14:foregroundMark x1="90833" y1="13514" x2="90833" y2="13514"/>
                          <a14:foregroundMark x1="10000" y1="86486" x2="10000" y2="86486"/>
                          <a14:foregroundMark x1="14500" y1="83784" x2="14500" y2="83784"/>
                          <a14:foregroundMark x1="54333" y1="86486" x2="54333" y2="86486"/>
                          <a14:foregroundMark x1="56500" y1="94595" x2="56500" y2="94595"/>
                          <a14:foregroundMark x1="56500" y1="94595" x2="56500" y2="94595"/>
                          <a14:foregroundMark x1="51833" y1="91892" x2="51833" y2="91892"/>
                          <a14:foregroundMark x1="51833" y1="94595" x2="51833" y2="94595"/>
                          <a14:foregroundMark x1="52000" y1="94595" x2="51667" y2="94595"/>
                          <a14:foregroundMark x1="56333" y1="94595" x2="56333" y2="94595"/>
                          <a14:foregroundMark x1="56500" y1="91892" x2="56500" y2="91892"/>
                          <a14:foregroundMark x1="56500" y1="91892" x2="56500" y2="91892"/>
                          <a14:foregroundMark x1="56833" y1="91892" x2="56833" y2="91892"/>
                          <a14:foregroundMark x1="56667" y1="91892" x2="56333" y2="91892"/>
                          <a14:backgroundMark x1="33167" y1="29730" x2="33167" y2="29730"/>
                        </a14:backgroundRemoval>
                      </a14:imgEffect>
                    </a14:imgLayer>
                  </a14:imgProps>
                </a:ext>
                <a:ext uri="{28A0092B-C50C-407E-A947-70E740481C1C}">
                  <a14:useLocalDpi xmlns:a14="http://schemas.microsoft.com/office/drawing/2010/main" val="0"/>
                </a:ext>
              </a:extLst>
            </a:blip>
            <a:srcRect/>
            <a:stretch>
              <a:fillRect/>
            </a:stretch>
          </p:blipFill>
          <p:spPr bwMode="auto">
            <a:xfrm>
              <a:off x="2092697" y="3292076"/>
              <a:ext cx="1239520" cy="125181"/>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Oval 47">
            <a:extLst>
              <a:ext uri="{FF2B5EF4-FFF2-40B4-BE49-F238E27FC236}">
                <a16:creationId xmlns:a16="http://schemas.microsoft.com/office/drawing/2014/main" id="{954C1CAF-9F03-64E2-353A-4A3D892DC1CD}"/>
              </a:ext>
            </a:extLst>
          </p:cNvPr>
          <p:cNvSpPr/>
          <p:nvPr/>
        </p:nvSpPr>
        <p:spPr>
          <a:xfrm>
            <a:off x="1255275" y="4459563"/>
            <a:ext cx="287755" cy="280679"/>
          </a:xfrm>
          <a:prstGeom prst="ellipse">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lIns="0" tIns="0" rIns="0" bIns="0" rtlCol="0" anchor="ctr"/>
          <a:lstStyle/>
          <a:p>
            <a:pPr algn="ctr"/>
            <a:r>
              <a:rPr lang="en-US" sz="1200" b="1">
                <a:solidFill>
                  <a:schemeClr val="tx2">
                    <a:lumMod val="75000"/>
                  </a:schemeClr>
                </a:solidFill>
              </a:rPr>
              <a:t>4</a:t>
            </a:r>
          </a:p>
        </p:txBody>
      </p:sp>
      <p:sp>
        <p:nvSpPr>
          <p:cNvPr id="49" name="TextBox 48">
            <a:extLst>
              <a:ext uri="{FF2B5EF4-FFF2-40B4-BE49-F238E27FC236}">
                <a16:creationId xmlns:a16="http://schemas.microsoft.com/office/drawing/2014/main" id="{AE3E4182-2B87-674D-E964-EC1E6485555D}"/>
              </a:ext>
            </a:extLst>
          </p:cNvPr>
          <p:cNvSpPr txBox="1"/>
          <p:nvPr/>
        </p:nvSpPr>
        <p:spPr>
          <a:xfrm>
            <a:off x="2050532" y="772655"/>
            <a:ext cx="1954275" cy="584775"/>
          </a:xfrm>
          <a:prstGeom prst="rect">
            <a:avLst/>
          </a:prstGeom>
          <a:noFill/>
        </p:spPr>
        <p:txBody>
          <a:bodyPr wrap="square">
            <a:spAutoFit/>
          </a:bodyPr>
          <a:lstStyle/>
          <a:p>
            <a:pPr algn="ctr"/>
            <a:r>
              <a:rPr lang="en-US" sz="1600" b="1"/>
              <a:t>New or Potential </a:t>
            </a:r>
          </a:p>
          <a:p>
            <a:pPr algn="ctr"/>
            <a:r>
              <a:rPr lang="en-US" sz="1600" b="1"/>
              <a:t>Customer</a:t>
            </a:r>
          </a:p>
        </p:txBody>
      </p:sp>
      <p:sp>
        <p:nvSpPr>
          <p:cNvPr id="50" name="TextBox 49">
            <a:extLst>
              <a:ext uri="{FF2B5EF4-FFF2-40B4-BE49-F238E27FC236}">
                <a16:creationId xmlns:a16="http://schemas.microsoft.com/office/drawing/2014/main" id="{282259D6-708F-3D62-D675-C1CC1D9FB173}"/>
              </a:ext>
            </a:extLst>
          </p:cNvPr>
          <p:cNvSpPr txBox="1"/>
          <p:nvPr/>
        </p:nvSpPr>
        <p:spPr>
          <a:xfrm>
            <a:off x="4234804" y="772655"/>
            <a:ext cx="1898960" cy="584775"/>
          </a:xfrm>
          <a:prstGeom prst="rect">
            <a:avLst/>
          </a:prstGeom>
          <a:noFill/>
        </p:spPr>
        <p:txBody>
          <a:bodyPr wrap="square">
            <a:spAutoFit/>
          </a:bodyPr>
          <a:lstStyle/>
          <a:p>
            <a:pPr algn="ctr"/>
            <a:r>
              <a:rPr lang="en-US" sz="1600" b="1"/>
              <a:t>Support Existing </a:t>
            </a:r>
          </a:p>
          <a:p>
            <a:pPr algn="ctr"/>
            <a:r>
              <a:rPr lang="en-US" sz="1600" b="1"/>
              <a:t>Customers</a:t>
            </a:r>
          </a:p>
        </p:txBody>
      </p:sp>
      <p:sp>
        <p:nvSpPr>
          <p:cNvPr id="51" name="TextBox 50">
            <a:extLst>
              <a:ext uri="{FF2B5EF4-FFF2-40B4-BE49-F238E27FC236}">
                <a16:creationId xmlns:a16="http://schemas.microsoft.com/office/drawing/2014/main" id="{1B5535A9-CDBC-27C7-618B-610DDD9A7886}"/>
              </a:ext>
            </a:extLst>
          </p:cNvPr>
          <p:cNvSpPr txBox="1"/>
          <p:nvPr/>
        </p:nvSpPr>
        <p:spPr>
          <a:xfrm>
            <a:off x="6369284" y="827991"/>
            <a:ext cx="2045032" cy="492443"/>
          </a:xfrm>
          <a:prstGeom prst="rect">
            <a:avLst/>
          </a:prstGeom>
          <a:noFill/>
        </p:spPr>
        <p:txBody>
          <a:bodyPr wrap="square" lIns="0" tIns="0" rIns="0" bIns="0">
            <a:spAutoFit/>
          </a:bodyPr>
          <a:lstStyle/>
          <a:p>
            <a:pPr algn="ctr"/>
            <a:r>
              <a:rPr lang="en-US" sz="1600" b="1"/>
              <a:t>Schedule Delivery</a:t>
            </a:r>
          </a:p>
          <a:p>
            <a:pPr algn="ctr"/>
            <a:r>
              <a:rPr lang="en-US" sz="1600" b="1"/>
              <a:t>of Vehicle</a:t>
            </a:r>
          </a:p>
        </p:txBody>
      </p:sp>
      <p:sp>
        <p:nvSpPr>
          <p:cNvPr id="52" name="TextBox 51">
            <a:extLst>
              <a:ext uri="{FF2B5EF4-FFF2-40B4-BE49-F238E27FC236}">
                <a16:creationId xmlns:a16="http://schemas.microsoft.com/office/drawing/2014/main" id="{27622607-0527-FB1F-C0BB-CF2A88298504}"/>
              </a:ext>
            </a:extLst>
          </p:cNvPr>
          <p:cNvSpPr txBox="1"/>
          <p:nvPr/>
        </p:nvSpPr>
        <p:spPr>
          <a:xfrm>
            <a:off x="8704633" y="772655"/>
            <a:ext cx="1754982" cy="338554"/>
          </a:xfrm>
          <a:prstGeom prst="rect">
            <a:avLst/>
          </a:prstGeom>
          <a:noFill/>
        </p:spPr>
        <p:txBody>
          <a:bodyPr wrap="square">
            <a:spAutoFit/>
          </a:bodyPr>
          <a:lstStyle/>
          <a:p>
            <a:pPr algn="ctr"/>
            <a:r>
              <a:rPr lang="en-US" sz="1600" b="1"/>
              <a:t>Visits Customers</a:t>
            </a:r>
          </a:p>
        </p:txBody>
      </p:sp>
      <p:sp>
        <p:nvSpPr>
          <p:cNvPr id="53" name="TextBox 52">
            <a:extLst>
              <a:ext uri="{FF2B5EF4-FFF2-40B4-BE49-F238E27FC236}">
                <a16:creationId xmlns:a16="http://schemas.microsoft.com/office/drawing/2014/main" id="{2AA74938-1728-14DC-632D-6E0762E79698}"/>
              </a:ext>
            </a:extLst>
          </p:cNvPr>
          <p:cNvSpPr txBox="1"/>
          <p:nvPr/>
        </p:nvSpPr>
        <p:spPr>
          <a:xfrm>
            <a:off x="10783118" y="1241268"/>
            <a:ext cx="3680999" cy="2031325"/>
          </a:xfrm>
          <a:prstGeom prst="rect">
            <a:avLst/>
          </a:prstGeom>
          <a:noFill/>
        </p:spPr>
        <p:txBody>
          <a:bodyPr wrap="square" rtlCol="0">
            <a:spAutoFit/>
          </a:bodyPr>
          <a:lstStyle/>
          <a:p>
            <a:r>
              <a:rPr lang="en-US" sz="1800" b="1"/>
              <a:t>Inside Agents </a:t>
            </a:r>
            <a:r>
              <a:rPr lang="en-US" sz="1800"/>
              <a:t>take &amp; receive calls via Zoom One (Zoom Phone).  Doesn’t integrated with SCV. </a:t>
            </a:r>
          </a:p>
          <a:p>
            <a:r>
              <a:rPr lang="en-US" sz="1800"/>
              <a:t>Results in lack of visibility, access to necessary information, laborious work and some one else to update Salesforce accordingly.</a:t>
            </a:r>
          </a:p>
        </p:txBody>
      </p:sp>
      <p:sp>
        <p:nvSpPr>
          <p:cNvPr id="54" name="TextBox 53">
            <a:extLst>
              <a:ext uri="{FF2B5EF4-FFF2-40B4-BE49-F238E27FC236}">
                <a16:creationId xmlns:a16="http://schemas.microsoft.com/office/drawing/2014/main" id="{6E4E3931-C7A4-8E2D-1E28-1BA4F2DF263B}"/>
              </a:ext>
            </a:extLst>
          </p:cNvPr>
          <p:cNvSpPr txBox="1"/>
          <p:nvPr/>
        </p:nvSpPr>
        <p:spPr>
          <a:xfrm>
            <a:off x="10776410" y="3450075"/>
            <a:ext cx="3680999" cy="1754326"/>
          </a:xfrm>
          <a:prstGeom prst="rect">
            <a:avLst/>
          </a:prstGeom>
          <a:noFill/>
        </p:spPr>
        <p:txBody>
          <a:bodyPr wrap="square" rtlCol="0">
            <a:spAutoFit/>
          </a:bodyPr>
          <a:lstStyle/>
          <a:p>
            <a:r>
              <a:rPr lang="en-US" sz="1800" b="1"/>
              <a:t>Customer Care:  </a:t>
            </a:r>
            <a:r>
              <a:rPr lang="en-US" sz="1800"/>
              <a:t>Utilize Amazon Connect integrated with Salesforce, but there are issues with the way it integrates, making for a less than ideal experience for agents, and sometimes customers.</a:t>
            </a:r>
          </a:p>
        </p:txBody>
      </p:sp>
      <p:sp>
        <p:nvSpPr>
          <p:cNvPr id="55" name="TextBox 54">
            <a:extLst>
              <a:ext uri="{FF2B5EF4-FFF2-40B4-BE49-F238E27FC236}">
                <a16:creationId xmlns:a16="http://schemas.microsoft.com/office/drawing/2014/main" id="{252A92EB-7502-3614-23AD-1F43FA8BF38E}"/>
              </a:ext>
            </a:extLst>
          </p:cNvPr>
          <p:cNvSpPr txBox="1"/>
          <p:nvPr/>
        </p:nvSpPr>
        <p:spPr>
          <a:xfrm>
            <a:off x="10746743" y="698780"/>
            <a:ext cx="3445560" cy="400110"/>
          </a:xfrm>
          <a:prstGeom prst="rect">
            <a:avLst/>
          </a:prstGeom>
          <a:noFill/>
        </p:spPr>
        <p:txBody>
          <a:bodyPr wrap="square">
            <a:spAutoFit/>
          </a:bodyPr>
          <a:lstStyle/>
          <a:p>
            <a:r>
              <a:rPr lang="en-US" sz="2000" b="1">
                <a:solidFill>
                  <a:schemeClr val="accent3">
                    <a:lumMod val="50000"/>
                  </a:schemeClr>
                </a:solidFill>
              </a:rPr>
              <a:t>Core LOB Challenges</a:t>
            </a:r>
            <a:endParaRPr lang="en-US" sz="2000">
              <a:solidFill>
                <a:schemeClr val="accent3">
                  <a:lumMod val="50000"/>
                </a:schemeClr>
              </a:solidFill>
            </a:endParaRPr>
          </a:p>
        </p:txBody>
      </p:sp>
      <p:grpSp>
        <p:nvGrpSpPr>
          <p:cNvPr id="56" name="Group 55">
            <a:extLst>
              <a:ext uri="{FF2B5EF4-FFF2-40B4-BE49-F238E27FC236}">
                <a16:creationId xmlns:a16="http://schemas.microsoft.com/office/drawing/2014/main" id="{7192F0F5-EEEB-2CE3-4B7B-1EFD73BD5838}"/>
              </a:ext>
            </a:extLst>
          </p:cNvPr>
          <p:cNvGrpSpPr/>
          <p:nvPr/>
        </p:nvGrpSpPr>
        <p:grpSpPr>
          <a:xfrm>
            <a:off x="309558" y="5028779"/>
            <a:ext cx="10261007" cy="2475780"/>
            <a:chOff x="287792" y="4272588"/>
            <a:chExt cx="8560620" cy="2065510"/>
          </a:xfrm>
        </p:grpSpPr>
        <p:pic>
          <p:nvPicPr>
            <p:cNvPr id="57" name="Picture 56" descr="Service Cloud (@ServiceCloud) / Twitter">
              <a:extLst>
                <a:ext uri="{FF2B5EF4-FFF2-40B4-BE49-F238E27FC236}">
                  <a16:creationId xmlns:a16="http://schemas.microsoft.com/office/drawing/2014/main" id="{674524C2-11F1-9A63-061B-5C5E6986C8B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778" b="89778" l="9778" r="90667">
                          <a14:foregroundMark x1="24889" y1="50222" x2="80444" y2="49333"/>
                          <a14:foregroundMark x1="90667" y1="49333" x2="90667"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7494178" y="4283899"/>
              <a:ext cx="1102832" cy="110283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Free Red X Mark Transparent Background, Download Free Red X Mark  Transparent Background png images, Free ClipArts on Clipart Library">
              <a:extLst>
                <a:ext uri="{FF2B5EF4-FFF2-40B4-BE49-F238E27FC236}">
                  <a16:creationId xmlns:a16="http://schemas.microsoft.com/office/drawing/2014/main" id="{DE4F7C1F-3189-AAF7-B705-FE3713ADC135}"/>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7813" b="92188" l="9924" r="89695">
                          <a14:foregroundMark x1="71374" y1="7813" x2="71374" y2="7813"/>
                          <a14:foregroundMark x1="30153" y1="92188" x2="30153" y2="92188"/>
                        </a14:backgroundRemoval>
                      </a14:imgEffect>
                    </a14:imgLayer>
                  </a14:imgProps>
                </a:ext>
                <a:ext uri="{28A0092B-C50C-407E-A947-70E740481C1C}">
                  <a14:useLocalDpi xmlns:a14="http://schemas.microsoft.com/office/drawing/2010/main" val="0"/>
                </a:ext>
              </a:extLst>
            </a:blip>
            <a:srcRect/>
            <a:stretch>
              <a:fillRect/>
            </a:stretch>
          </p:blipFill>
          <p:spPr bwMode="auto">
            <a:xfrm>
              <a:off x="7696435" y="5300190"/>
              <a:ext cx="698317" cy="51174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Increase customer engagement, service levels, &amp; sales | Zoom">
              <a:extLst>
                <a:ext uri="{FF2B5EF4-FFF2-40B4-BE49-F238E27FC236}">
                  <a16:creationId xmlns:a16="http://schemas.microsoft.com/office/drawing/2014/main" id="{EB7AAAB4-F0D1-F6A8-6292-EC9541E30752}"/>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0969" t="38656" r="19141" b="41481"/>
            <a:stretch/>
          </p:blipFill>
          <p:spPr bwMode="auto">
            <a:xfrm>
              <a:off x="7291945" y="5986955"/>
              <a:ext cx="1432954" cy="289278"/>
            </a:xfrm>
            <a:prstGeom prst="round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D687C17A-7D96-1C21-0A6F-BE76A9831AFE}"/>
                </a:ext>
              </a:extLst>
            </p:cNvPr>
            <p:cNvSpPr txBox="1"/>
            <p:nvPr/>
          </p:nvSpPr>
          <p:spPr>
            <a:xfrm>
              <a:off x="287792" y="5319956"/>
              <a:ext cx="1584276" cy="338554"/>
            </a:xfrm>
            <a:prstGeom prst="rect">
              <a:avLst/>
            </a:prstGeom>
            <a:noFill/>
          </p:spPr>
          <p:txBody>
            <a:bodyPr wrap="square">
              <a:spAutoFit/>
            </a:bodyPr>
            <a:lstStyle/>
            <a:p>
              <a:r>
                <a:rPr lang="en-US" sz="1600" b="1">
                  <a:solidFill>
                    <a:srgbClr val="002060"/>
                  </a:solidFill>
                </a:rPr>
                <a:t>Contact Center</a:t>
              </a:r>
              <a:endParaRPr lang="en-US" sz="1600" b="1"/>
            </a:p>
          </p:txBody>
        </p:sp>
        <p:sp>
          <p:nvSpPr>
            <p:cNvPr id="61" name="TextBox 60">
              <a:extLst>
                <a:ext uri="{FF2B5EF4-FFF2-40B4-BE49-F238E27FC236}">
                  <a16:creationId xmlns:a16="http://schemas.microsoft.com/office/drawing/2014/main" id="{3274A674-DB9F-87D1-8336-B63ED7A767C7}"/>
                </a:ext>
              </a:extLst>
            </p:cNvPr>
            <p:cNvSpPr txBox="1"/>
            <p:nvPr/>
          </p:nvSpPr>
          <p:spPr>
            <a:xfrm>
              <a:off x="287792" y="4682228"/>
              <a:ext cx="663679" cy="338554"/>
            </a:xfrm>
            <a:prstGeom prst="rect">
              <a:avLst/>
            </a:prstGeom>
            <a:noFill/>
          </p:spPr>
          <p:txBody>
            <a:bodyPr wrap="square">
              <a:spAutoFit/>
            </a:bodyPr>
            <a:lstStyle/>
            <a:p>
              <a:r>
                <a:rPr lang="en-US" sz="1600" b="1">
                  <a:solidFill>
                    <a:srgbClr val="002060"/>
                  </a:solidFill>
                </a:rPr>
                <a:t>CRM</a:t>
              </a:r>
              <a:endParaRPr lang="en-US" sz="1600" b="1"/>
            </a:p>
          </p:txBody>
        </p:sp>
        <p:sp>
          <p:nvSpPr>
            <p:cNvPr id="62" name="TextBox 61">
              <a:extLst>
                <a:ext uri="{FF2B5EF4-FFF2-40B4-BE49-F238E27FC236}">
                  <a16:creationId xmlns:a16="http://schemas.microsoft.com/office/drawing/2014/main" id="{C95C8EC3-1714-DBE5-3867-0EADDAAE9E5B}"/>
                </a:ext>
              </a:extLst>
            </p:cNvPr>
            <p:cNvSpPr txBox="1"/>
            <p:nvPr/>
          </p:nvSpPr>
          <p:spPr>
            <a:xfrm>
              <a:off x="329809" y="5753323"/>
              <a:ext cx="1321782" cy="584775"/>
            </a:xfrm>
            <a:prstGeom prst="rect">
              <a:avLst/>
            </a:prstGeom>
            <a:noFill/>
          </p:spPr>
          <p:txBody>
            <a:bodyPr wrap="square">
              <a:spAutoFit/>
            </a:bodyPr>
            <a:lstStyle/>
            <a:p>
              <a:r>
                <a:rPr lang="en-US" sz="1600" b="1">
                  <a:solidFill>
                    <a:srgbClr val="002060"/>
                  </a:solidFill>
                </a:rPr>
                <a:t>Unified Voice </a:t>
              </a:r>
            </a:p>
            <a:p>
              <a:r>
                <a:rPr lang="en-US" sz="1600" b="1">
                  <a:solidFill>
                    <a:srgbClr val="002060"/>
                  </a:solidFill>
                </a:rPr>
                <a:t>(Non-CC)</a:t>
              </a:r>
              <a:endParaRPr lang="en-US" sz="1600" b="1"/>
            </a:p>
          </p:txBody>
        </p:sp>
        <p:pic>
          <p:nvPicPr>
            <p:cNvPr id="63" name="Picture 6" descr="Service Cloud (@ServiceCloud) / Twitter">
              <a:extLst>
                <a:ext uri="{FF2B5EF4-FFF2-40B4-BE49-F238E27FC236}">
                  <a16:creationId xmlns:a16="http://schemas.microsoft.com/office/drawing/2014/main" id="{A0193B2F-71F9-0FD0-4234-D5CFBD8C0532}"/>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778" b="89778" l="9778" r="90667">
                          <a14:foregroundMark x1="24889" y1="50222" x2="80444" y2="49333"/>
                          <a14:foregroundMark x1="90667" y1="49333" x2="90667"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2035157" y="4272588"/>
              <a:ext cx="1102832" cy="110283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Amazon Connect + Cyara — Cyara">
              <a:extLst>
                <a:ext uri="{FF2B5EF4-FFF2-40B4-BE49-F238E27FC236}">
                  <a16:creationId xmlns:a16="http://schemas.microsoft.com/office/drawing/2014/main" id="{02C7B975-5569-CCDF-A639-8A378288F283}"/>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6701" b="93299" l="9653" r="89575">
                          <a14:foregroundMark x1="44015" y1="7216" x2="44015" y2="7216"/>
                          <a14:foregroundMark x1="42471" y1="7732" x2="42471" y2="7732"/>
                          <a14:foregroundMark x1="41699" y1="7216" x2="42471" y2="12371"/>
                          <a14:foregroundMark x1="43243" y1="8763" x2="40927" y2="7732"/>
                          <a14:foregroundMark x1="43629" y1="7216" x2="43629" y2="7216"/>
                          <a14:foregroundMark x1="43629" y1="7216" x2="42471" y2="6701"/>
                          <a14:foregroundMark x1="43629" y1="93299" x2="43629" y2="93299"/>
                        </a14:backgroundRemoval>
                      </a14:imgEffect>
                    </a14:imgLayer>
                  </a14:imgProps>
                </a:ext>
                <a:ext uri="{28A0092B-C50C-407E-A947-70E740481C1C}">
                  <a14:useLocalDpi xmlns:a14="http://schemas.microsoft.com/office/drawing/2010/main" val="0"/>
                </a:ext>
              </a:extLst>
            </a:blip>
            <a:srcRect l="9451" r="9666"/>
            <a:stretch/>
          </p:blipFill>
          <p:spPr bwMode="auto">
            <a:xfrm>
              <a:off x="3584077" y="5218051"/>
              <a:ext cx="794497" cy="705853"/>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5333BDB7-BBB4-DEAE-7BDB-FB100A88E7E7}"/>
                </a:ext>
              </a:extLst>
            </p:cNvPr>
            <p:cNvSpPr txBox="1"/>
            <p:nvPr/>
          </p:nvSpPr>
          <p:spPr>
            <a:xfrm>
              <a:off x="4496877" y="5340122"/>
              <a:ext cx="655396" cy="451342"/>
            </a:xfrm>
            <a:prstGeom prst="rect">
              <a:avLst/>
            </a:prstGeom>
            <a:noFill/>
          </p:spPr>
          <p:txBody>
            <a:bodyPr wrap="square" lIns="0" tIns="0" rIns="0" bIns="0">
              <a:spAutoFit/>
            </a:bodyPr>
            <a:lstStyle/>
            <a:p>
              <a:pPr>
                <a:lnSpc>
                  <a:spcPts val="1800"/>
                </a:lnSpc>
              </a:pPr>
              <a:r>
                <a:rPr lang="en-US" sz="1400" b="1">
                  <a:solidFill>
                    <a:srgbClr val="0070C0"/>
                  </a:solidFill>
                </a:rPr>
                <a:t>Amazon </a:t>
              </a:r>
            </a:p>
            <a:p>
              <a:pPr>
                <a:lnSpc>
                  <a:spcPts val="1800"/>
                </a:lnSpc>
              </a:pPr>
              <a:r>
                <a:rPr lang="en-US" sz="1400" b="1">
                  <a:solidFill>
                    <a:srgbClr val="0070C0"/>
                  </a:solidFill>
                </a:rPr>
                <a:t>Connect</a:t>
              </a:r>
              <a:endParaRPr lang="en-US" sz="1400">
                <a:solidFill>
                  <a:srgbClr val="0070C0"/>
                </a:solidFill>
              </a:endParaRPr>
            </a:p>
          </p:txBody>
        </p:sp>
        <p:pic>
          <p:nvPicPr>
            <p:cNvPr id="66" name="Picture 8" descr="Increase customer engagement, service levels, &amp; sales | Zoom">
              <a:extLst>
                <a:ext uri="{FF2B5EF4-FFF2-40B4-BE49-F238E27FC236}">
                  <a16:creationId xmlns:a16="http://schemas.microsoft.com/office/drawing/2014/main" id="{F049B073-B04F-1ABD-ADFF-1A58C2D960EC}"/>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0969" t="38656" r="19141" b="41481"/>
            <a:stretch/>
          </p:blipFill>
          <p:spPr bwMode="auto">
            <a:xfrm>
              <a:off x="1867277" y="5980151"/>
              <a:ext cx="1432954" cy="289278"/>
            </a:xfrm>
            <a:prstGeom prst="roundRect">
              <a:avLst/>
            </a:prstGeom>
            <a:noFill/>
            <a:extLst>
              <a:ext uri="{909E8E84-426E-40DD-AFC4-6F175D3DCCD1}">
                <a14:hiddenFill xmlns:a14="http://schemas.microsoft.com/office/drawing/2010/main">
                  <a:solidFill>
                    <a:srgbClr val="FFFFFF"/>
                  </a:solidFill>
                </a14:hiddenFill>
              </a:ext>
            </a:extLst>
          </p:spPr>
        </p:pic>
        <p:pic>
          <p:nvPicPr>
            <p:cNvPr id="67" name="Picture 6" descr="Service Cloud (@ServiceCloud) / Twitter">
              <a:extLst>
                <a:ext uri="{FF2B5EF4-FFF2-40B4-BE49-F238E27FC236}">
                  <a16:creationId xmlns:a16="http://schemas.microsoft.com/office/drawing/2014/main" id="{3302E7E3-A4C6-2CE3-A7BB-67746D6D124B}"/>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778" b="89778" l="9778" r="90667">
                          <a14:foregroundMark x1="24889" y1="50222" x2="80444" y2="49333"/>
                          <a14:foregroundMark x1="90667" y1="49333" x2="90667"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3772840" y="4283899"/>
              <a:ext cx="1102832" cy="1102832"/>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7" descr="Service Cloud (@ServiceCloud) / Twitter">
              <a:extLst>
                <a:ext uri="{FF2B5EF4-FFF2-40B4-BE49-F238E27FC236}">
                  <a16:creationId xmlns:a16="http://schemas.microsoft.com/office/drawing/2014/main" id="{B7A82559-357E-3495-FCF7-47E9D6C6EA78}"/>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778" b="89778" l="9778" r="90667">
                          <a14:foregroundMark x1="24889" y1="50222" x2="80444" y2="49333"/>
                          <a14:foregroundMark x1="90667" y1="49333" x2="90667"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5609256" y="4283899"/>
              <a:ext cx="1102832" cy="110283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Free Red X Mark Transparent Background, Download Free Red X Mark  Transparent Background png images, Free ClipArts on Clipart Library">
              <a:extLst>
                <a:ext uri="{FF2B5EF4-FFF2-40B4-BE49-F238E27FC236}">
                  <a16:creationId xmlns:a16="http://schemas.microsoft.com/office/drawing/2014/main" id="{384878DA-77E8-3025-F739-1423E7170C4E}"/>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7813" b="92188" l="9924" r="89695">
                          <a14:foregroundMark x1="71374" y1="7813" x2="71374" y2="7813"/>
                          <a14:foregroundMark x1="30153" y1="92188" x2="30153" y2="92188"/>
                        </a14:backgroundRemoval>
                      </a14:imgEffect>
                    </a14:imgLayer>
                  </a14:imgProps>
                </a:ext>
                <a:ext uri="{28A0092B-C50C-407E-A947-70E740481C1C}">
                  <a14:useLocalDpi xmlns:a14="http://schemas.microsoft.com/office/drawing/2010/main" val="0"/>
                </a:ext>
              </a:extLst>
            </a:blip>
            <a:srcRect/>
            <a:stretch>
              <a:fillRect/>
            </a:stretch>
          </p:blipFill>
          <p:spPr bwMode="auto">
            <a:xfrm>
              <a:off x="2257437" y="5327486"/>
              <a:ext cx="698317" cy="511744"/>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Free Red X Mark Transparent Background, Download Free Red X Mark  Transparent Background png images, Free ClipArts on Clipart Library">
              <a:extLst>
                <a:ext uri="{FF2B5EF4-FFF2-40B4-BE49-F238E27FC236}">
                  <a16:creationId xmlns:a16="http://schemas.microsoft.com/office/drawing/2014/main" id="{955D49F2-5F99-96E7-A4E5-AE12246F1ED0}"/>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7813" b="92188" l="9924" r="89695">
                          <a14:foregroundMark x1="71374" y1="7813" x2="71374" y2="7813"/>
                          <a14:foregroundMark x1="30153" y1="92188" x2="30153" y2="92188"/>
                        </a14:backgroundRemoval>
                      </a14:imgEffect>
                    </a14:imgLayer>
                  </a14:imgProps>
                </a:ext>
                <a:ext uri="{28A0092B-C50C-407E-A947-70E740481C1C}">
                  <a14:useLocalDpi xmlns:a14="http://schemas.microsoft.com/office/drawing/2010/main" val="0"/>
                </a:ext>
              </a:extLst>
            </a:blip>
            <a:srcRect/>
            <a:stretch>
              <a:fillRect/>
            </a:stretch>
          </p:blipFill>
          <p:spPr bwMode="auto">
            <a:xfrm>
              <a:off x="5860019" y="5334619"/>
              <a:ext cx="698317" cy="511744"/>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8" descr="Increase customer engagement, service levels, &amp; sales | Zoom">
              <a:extLst>
                <a:ext uri="{FF2B5EF4-FFF2-40B4-BE49-F238E27FC236}">
                  <a16:creationId xmlns:a16="http://schemas.microsoft.com/office/drawing/2014/main" id="{158D478F-4F0F-9398-EAFE-589BBFC106A7}"/>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0969" t="38656" r="19141" b="41481"/>
            <a:stretch/>
          </p:blipFill>
          <p:spPr bwMode="auto">
            <a:xfrm>
              <a:off x="3657206" y="5980151"/>
              <a:ext cx="1432954" cy="289278"/>
            </a:xfrm>
            <a:prstGeom prst="roundRect">
              <a:avLst/>
            </a:prstGeom>
            <a:noFill/>
            <a:extLst>
              <a:ext uri="{909E8E84-426E-40DD-AFC4-6F175D3DCCD1}">
                <a14:hiddenFill xmlns:a14="http://schemas.microsoft.com/office/drawing/2010/main">
                  <a:solidFill>
                    <a:srgbClr val="FFFFFF"/>
                  </a:solidFill>
                </a14:hiddenFill>
              </a:ext>
            </a:extLst>
          </p:spPr>
        </p:pic>
        <p:pic>
          <p:nvPicPr>
            <p:cNvPr id="72" name="Picture 8" descr="Increase customer engagement, service levels, &amp; sales | Zoom">
              <a:extLst>
                <a:ext uri="{FF2B5EF4-FFF2-40B4-BE49-F238E27FC236}">
                  <a16:creationId xmlns:a16="http://schemas.microsoft.com/office/drawing/2014/main" id="{E3428CAA-599E-4577-5219-66C7A62D9345}"/>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20969" t="38656" r="19141" b="41481"/>
            <a:stretch/>
          </p:blipFill>
          <p:spPr bwMode="auto">
            <a:xfrm>
              <a:off x="5473441" y="5986955"/>
              <a:ext cx="1432954" cy="289278"/>
            </a:xfrm>
            <a:prstGeom prst="roundRect">
              <a:avLst/>
            </a:prstGeom>
            <a:noFill/>
            <a:extLst>
              <a:ext uri="{909E8E84-426E-40DD-AFC4-6F175D3DCCD1}">
                <a14:hiddenFill xmlns:a14="http://schemas.microsoft.com/office/drawing/2010/main">
                  <a:solidFill>
                    <a:srgbClr val="FFFFFF"/>
                  </a:solidFill>
                </a14:hiddenFill>
              </a:ext>
            </a:extLst>
          </p:spPr>
        </p:pic>
        <p:sp>
          <p:nvSpPr>
            <p:cNvPr id="73" name="Rectangle: Rounded Corners 57">
              <a:extLst>
                <a:ext uri="{FF2B5EF4-FFF2-40B4-BE49-F238E27FC236}">
                  <a16:creationId xmlns:a16="http://schemas.microsoft.com/office/drawing/2014/main" id="{F35A8C01-54A4-0881-E8C6-AAAA7A5176A7}"/>
                </a:ext>
              </a:extLst>
            </p:cNvPr>
            <p:cNvSpPr/>
            <p:nvPr/>
          </p:nvSpPr>
          <p:spPr>
            <a:xfrm>
              <a:off x="287792" y="4471499"/>
              <a:ext cx="8560620" cy="1866599"/>
            </a:xfrm>
            <a:prstGeom prst="roundRect">
              <a:avLst>
                <a:gd name="adj" fmla="val 0"/>
              </a:avLst>
            </a:prstGeom>
            <a:noFill/>
            <a:ln w="19050">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Picture 73" descr="Image result for mobile device icon">
            <a:extLst>
              <a:ext uri="{FF2B5EF4-FFF2-40B4-BE49-F238E27FC236}">
                <a16:creationId xmlns:a16="http://schemas.microsoft.com/office/drawing/2014/main" id="{7DE048CB-056A-7257-9DA9-F5CA1A262ED4}"/>
              </a:ext>
            </a:extLst>
          </p:cNvPr>
          <p:cNvPicPr>
            <a:picLocks noChangeAspect="1" noChangeArrowheads="1"/>
          </p:cNvPicPr>
          <p:nvPr/>
        </p:nvPicPr>
        <p:blipFill>
          <a:blip r:embed="rId20">
            <a:duotone>
              <a:schemeClr val="accent5">
                <a:shade val="45000"/>
                <a:satMod val="135000"/>
              </a:schemeClr>
              <a:prstClr val="white"/>
            </a:duotone>
            <a:extLst>
              <a:ext uri="{BEBA8EAE-BF5A-486C-A8C5-ECC9F3942E4B}">
                <a14:imgProps xmlns:a14="http://schemas.microsoft.com/office/drawing/2010/main">
                  <a14:imgLayer r:embed="rId21">
                    <a14:imgEffect>
                      <a14:backgroundRemoval t="6667" b="89630" l="6667" r="96296">
                        <a14:foregroundMark x1="42222" y1="8148" x2="61481" y2="15556"/>
                        <a14:foregroundMark x1="8148" y1="80000" x2="19259" y2="84444"/>
                        <a14:foregroundMark x1="44444" y1="82963" x2="77037" y2="84444"/>
                        <a14:foregroundMark x1="95556" y1="84444" x2="95556" y2="84444"/>
                        <a14:foregroundMark x1="96296" y1="74074" x2="96296" y2="74074"/>
                        <a14:foregroundMark x1="94815" y1="42222" x2="94815" y2="42222"/>
                        <a14:foregroundMark x1="91852" y1="12593" x2="91852" y2="12593"/>
                        <a14:foregroundMark x1="25185" y1="87407" x2="25185" y2="87407"/>
                        <a14:foregroundMark x1="40000" y1="53333" x2="40000" y2="53333"/>
                        <a14:foregroundMark x1="44444" y1="46667" x2="44444" y2="46667"/>
                        <a14:foregroundMark x1="42222" y1="42222" x2="42222" y2="42222"/>
                        <a14:foregroundMark x1="24444" y1="34074" x2="24444" y2="34074"/>
                        <a14:foregroundMark x1="16296" y1="45185" x2="16296" y2="45185"/>
                        <a14:foregroundMark x1="17037" y1="87407" x2="17037" y2="87407"/>
                      </a14:backgroundRemoval>
                    </a14:imgEffect>
                  </a14:imgLayer>
                </a14:imgProps>
              </a:ext>
              <a:ext uri="{28A0092B-C50C-407E-A947-70E740481C1C}">
                <a14:useLocalDpi xmlns:a14="http://schemas.microsoft.com/office/drawing/2010/main" val="0"/>
              </a:ext>
            </a:extLst>
          </a:blip>
          <a:srcRect/>
          <a:stretch>
            <a:fillRect/>
          </a:stretch>
        </p:blipFill>
        <p:spPr bwMode="auto">
          <a:xfrm>
            <a:off x="624003" y="4217298"/>
            <a:ext cx="452209" cy="452209"/>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B0981C88-BAC3-02BD-2310-CC93B96D7E78}"/>
              </a:ext>
            </a:extLst>
          </p:cNvPr>
          <p:cNvSpPr txBox="1"/>
          <p:nvPr/>
        </p:nvSpPr>
        <p:spPr>
          <a:xfrm>
            <a:off x="522218" y="4572125"/>
            <a:ext cx="778707" cy="553365"/>
          </a:xfrm>
          <a:prstGeom prst="rect">
            <a:avLst/>
          </a:prstGeom>
          <a:noFill/>
        </p:spPr>
        <p:txBody>
          <a:bodyPr wrap="none" rtlCol="0">
            <a:spAutoFit/>
          </a:bodyPr>
          <a:lstStyle/>
          <a:p>
            <a:r>
              <a:rPr lang="en-US" sz="1200" b="1">
                <a:solidFill>
                  <a:srgbClr val="44546A"/>
                </a:solidFill>
                <a:latin typeface="Calibri" panose="020F0502020204030204"/>
              </a:rPr>
              <a:t>Tablet|</a:t>
            </a:r>
          </a:p>
          <a:p>
            <a:r>
              <a:rPr lang="en-US" sz="1200" b="1">
                <a:solidFill>
                  <a:srgbClr val="44546A"/>
                </a:solidFill>
                <a:latin typeface="Calibri" panose="020F0502020204030204"/>
              </a:rPr>
              <a:t>Mobile</a:t>
            </a:r>
          </a:p>
        </p:txBody>
      </p:sp>
      <p:cxnSp>
        <p:nvCxnSpPr>
          <p:cNvPr id="7" name="Straight Arrow Connector 6">
            <a:extLst>
              <a:ext uri="{FF2B5EF4-FFF2-40B4-BE49-F238E27FC236}">
                <a16:creationId xmlns:a16="http://schemas.microsoft.com/office/drawing/2014/main" id="{7C2C2F2B-65FF-332A-5C19-3DBF6F49183D}"/>
              </a:ext>
            </a:extLst>
          </p:cNvPr>
          <p:cNvCxnSpPr>
            <a:cxnSpLocks/>
            <a:stCxn id="48" idx="6"/>
          </p:cNvCxnSpPr>
          <p:nvPr/>
        </p:nvCxnSpPr>
        <p:spPr>
          <a:xfrm flipV="1">
            <a:off x="1543030" y="4582296"/>
            <a:ext cx="7251364" cy="1760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2AEFDABB-D3EB-FA80-058B-C4E3706DAD1F}"/>
              </a:ext>
            </a:extLst>
          </p:cNvPr>
          <p:cNvSpPr txBox="1"/>
          <p:nvPr/>
        </p:nvSpPr>
        <p:spPr>
          <a:xfrm>
            <a:off x="10835347" y="5441155"/>
            <a:ext cx="3071008" cy="2308324"/>
          </a:xfrm>
          <a:prstGeom prst="rect">
            <a:avLst/>
          </a:prstGeom>
          <a:noFill/>
        </p:spPr>
        <p:txBody>
          <a:bodyPr wrap="square" rtlCol="0">
            <a:spAutoFit/>
          </a:bodyPr>
          <a:lstStyle/>
          <a:p>
            <a:r>
              <a:rPr lang="en-US" sz="1800" b="1"/>
              <a:t>All teams </a:t>
            </a:r>
            <a:r>
              <a:rPr lang="en-US" sz="1800"/>
              <a:t>who utilize Salesforce wish it was setup more in-line with their needs. Widgets, usable window space, or even how / where to find relevant information is often not well laid out or  difficult to find. </a:t>
            </a:r>
          </a:p>
        </p:txBody>
      </p:sp>
    </p:spTree>
    <p:extLst>
      <p:ext uri="{BB962C8B-B14F-4D97-AF65-F5344CB8AC3E}">
        <p14:creationId xmlns:p14="http://schemas.microsoft.com/office/powerpoint/2010/main" val="328100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a:extLst>
              <a:ext uri="{FF2B5EF4-FFF2-40B4-BE49-F238E27FC236}">
                <a16:creationId xmlns:a16="http://schemas.microsoft.com/office/drawing/2014/main" id="{C3392221-CA5F-4769-C3F5-C5627C13DA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800" y="544512"/>
            <a:ext cx="6446850" cy="726847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CB1EBB2-24A0-DBD3-6A5A-66C59159CBD0}"/>
              </a:ext>
            </a:extLst>
          </p:cNvPr>
          <p:cNvSpPr>
            <a:spLocks noGrp="1"/>
          </p:cNvSpPr>
          <p:nvPr>
            <p:ph type="title"/>
          </p:nvPr>
        </p:nvSpPr>
        <p:spPr/>
        <p:txBody>
          <a:bodyPr>
            <a:normAutofit/>
          </a:bodyPr>
          <a:lstStyle/>
          <a:p>
            <a:r>
              <a:rPr lang="en-US" sz="2800" dirty="0"/>
              <a:t>Who We Are - Mphasis</a:t>
            </a:r>
          </a:p>
        </p:txBody>
      </p:sp>
      <p:sp>
        <p:nvSpPr>
          <p:cNvPr id="6" name="TextBox 5">
            <a:extLst>
              <a:ext uri="{FF2B5EF4-FFF2-40B4-BE49-F238E27FC236}">
                <a16:creationId xmlns:a16="http://schemas.microsoft.com/office/drawing/2014/main" id="{7302A7E7-5541-075E-1191-C8CF9C6F9F19}"/>
              </a:ext>
            </a:extLst>
          </p:cNvPr>
          <p:cNvSpPr txBox="1"/>
          <p:nvPr/>
        </p:nvSpPr>
        <p:spPr>
          <a:xfrm>
            <a:off x="1041400" y="1016000"/>
            <a:ext cx="7366000" cy="6263253"/>
          </a:xfrm>
          <a:prstGeom prst="rect">
            <a:avLst/>
          </a:prstGeom>
          <a:noFill/>
        </p:spPr>
        <p:txBody>
          <a:bodyPr wrap="square">
            <a:spAutoFit/>
          </a:bodyPr>
          <a:lstStyle/>
          <a:p>
            <a:pPr>
              <a:lnSpc>
                <a:spcPts val="6060"/>
              </a:lnSpc>
            </a:pPr>
            <a:r>
              <a:rPr lang="en-US" sz="4800" b="1" dirty="0">
                <a:solidFill>
                  <a:schemeClr val="bg2"/>
                </a:solidFill>
              </a:rPr>
              <a:t>2000</a:t>
            </a:r>
          </a:p>
          <a:p>
            <a:pPr>
              <a:lnSpc>
                <a:spcPts val="6060"/>
              </a:lnSpc>
            </a:pPr>
            <a:r>
              <a:rPr lang="en-US" sz="3200" b="1" dirty="0">
                <a:solidFill>
                  <a:srgbClr val="000000">
                    <a:lumMod val="95000"/>
                    <a:lumOff val="5000"/>
                  </a:srgbClr>
                </a:solidFill>
              </a:rPr>
              <a:t>Founded in Seattle</a:t>
            </a:r>
          </a:p>
          <a:p>
            <a:pPr>
              <a:lnSpc>
                <a:spcPts val="6060"/>
              </a:lnSpc>
            </a:pPr>
            <a:r>
              <a:rPr lang="en-US" sz="4800" b="1" dirty="0">
                <a:solidFill>
                  <a:schemeClr val="bg2"/>
                </a:solidFill>
              </a:rPr>
              <a:t>8 Locations</a:t>
            </a:r>
          </a:p>
          <a:p>
            <a:pPr>
              <a:lnSpc>
                <a:spcPts val="6060"/>
              </a:lnSpc>
            </a:pPr>
            <a:r>
              <a:rPr lang="en-US" sz="3200" b="1" dirty="0">
                <a:solidFill>
                  <a:srgbClr val="000000">
                    <a:lumMod val="95000"/>
                    <a:lumOff val="5000"/>
                  </a:srgbClr>
                </a:solidFill>
              </a:rPr>
              <a:t>Across USA, UK, Europe</a:t>
            </a:r>
          </a:p>
          <a:p>
            <a:pPr>
              <a:lnSpc>
                <a:spcPts val="6060"/>
              </a:lnSpc>
            </a:pPr>
            <a:r>
              <a:rPr lang="en-US" sz="4800" b="1" dirty="0">
                <a:solidFill>
                  <a:schemeClr val="bg2"/>
                </a:solidFill>
              </a:rPr>
              <a:t>150+</a:t>
            </a:r>
          </a:p>
          <a:p>
            <a:pPr>
              <a:lnSpc>
                <a:spcPts val="6060"/>
              </a:lnSpc>
            </a:pPr>
            <a:r>
              <a:rPr lang="en-US" sz="3200" b="1" dirty="0">
                <a:solidFill>
                  <a:srgbClr val="000000">
                    <a:lumMod val="95000"/>
                    <a:lumOff val="5000"/>
                  </a:srgbClr>
                </a:solidFill>
              </a:rPr>
              <a:t>Research, </a:t>
            </a:r>
            <a:r>
              <a:rPr lang="en-US" sz="3200" b="1" dirty="0" err="1">
                <a:solidFill>
                  <a:srgbClr val="000000">
                    <a:lumMod val="95000"/>
                    <a:lumOff val="5000"/>
                  </a:srgbClr>
                </a:solidFill>
              </a:rPr>
              <a:t>stratedgy</a:t>
            </a:r>
            <a:r>
              <a:rPr lang="en-US" sz="3200" b="1" dirty="0">
                <a:solidFill>
                  <a:srgbClr val="000000">
                    <a:lumMod val="95000"/>
                    <a:lumOff val="5000"/>
                  </a:srgbClr>
                </a:solidFill>
              </a:rPr>
              <a:t> and design experts</a:t>
            </a:r>
          </a:p>
          <a:p>
            <a:pPr>
              <a:lnSpc>
                <a:spcPts val="6060"/>
              </a:lnSpc>
            </a:pPr>
            <a:r>
              <a:rPr lang="en-US" sz="4800" b="1" dirty="0">
                <a:solidFill>
                  <a:schemeClr val="bg2"/>
                </a:solidFill>
              </a:rPr>
              <a:t>90%</a:t>
            </a:r>
          </a:p>
          <a:p>
            <a:pPr>
              <a:lnSpc>
                <a:spcPts val="6060"/>
              </a:lnSpc>
            </a:pPr>
            <a:r>
              <a:rPr lang="en-US" sz="3200" b="1" dirty="0">
                <a:solidFill>
                  <a:srgbClr val="000000">
                    <a:lumMod val="95000"/>
                    <a:lumOff val="5000"/>
                  </a:srgbClr>
                </a:solidFill>
              </a:rPr>
              <a:t>Long-term partnerships</a:t>
            </a:r>
            <a:endParaRPr lang="en-US" dirty="0"/>
          </a:p>
        </p:txBody>
      </p:sp>
    </p:spTree>
    <p:extLst>
      <p:ext uri="{BB962C8B-B14F-4D97-AF65-F5344CB8AC3E}">
        <p14:creationId xmlns:p14="http://schemas.microsoft.com/office/powerpoint/2010/main" val="323760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E96B-DEE7-42EF-BB29-78593BEE27D7}"/>
              </a:ext>
            </a:extLst>
          </p:cNvPr>
          <p:cNvSpPr>
            <a:spLocks noGrp="1"/>
          </p:cNvSpPr>
          <p:nvPr>
            <p:ph type="title"/>
          </p:nvPr>
        </p:nvSpPr>
        <p:spPr/>
        <p:txBody>
          <a:bodyPr>
            <a:normAutofit/>
          </a:bodyPr>
          <a:lstStyle/>
          <a:p>
            <a:r>
              <a:rPr lang="en-US" sz="2800" dirty="0"/>
              <a:t>Impact of Surging Customer Volume</a:t>
            </a:r>
          </a:p>
        </p:txBody>
      </p:sp>
      <p:sp>
        <p:nvSpPr>
          <p:cNvPr id="8" name="Text Box 2">
            <a:extLst>
              <a:ext uri="{FF2B5EF4-FFF2-40B4-BE49-F238E27FC236}">
                <a16:creationId xmlns:a16="http://schemas.microsoft.com/office/drawing/2014/main" id="{C79A3AEE-FE85-8CA4-6FB3-42C49F300293}"/>
              </a:ext>
            </a:extLst>
          </p:cNvPr>
          <p:cNvSpPr txBox="1">
            <a:spLocks noChangeArrowheads="1"/>
          </p:cNvSpPr>
          <p:nvPr/>
        </p:nvSpPr>
        <p:spPr bwMode="auto">
          <a:xfrm>
            <a:off x="590301" y="1048436"/>
            <a:ext cx="4293775" cy="1271720"/>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109728" tIns="54864" rIns="109728" bIns="54864" anchor="t" anchorCtr="0">
            <a:noAutofit/>
          </a:bodyPr>
          <a:lstStyle/>
          <a:p>
            <a:pPr>
              <a:lnSpc>
                <a:spcPct val="107000"/>
              </a:lnSpc>
              <a:spcAft>
                <a:spcPts val="960"/>
              </a:spcAft>
            </a:pPr>
            <a:r>
              <a:rPr lang="en-US" sz="1680" b="1">
                <a:latin typeface="Calibri" panose="020F0502020204030204" pitchFamily="34" charset="0"/>
                <a:ea typeface="Calibri" panose="020F0502020204030204" pitchFamily="34" charset="0"/>
                <a:cs typeface="Times New Roman" panose="02020603050405020304" pitchFamily="18" charset="0"/>
              </a:rPr>
              <a:t>Call Volume Surging</a:t>
            </a:r>
          </a:p>
          <a:p>
            <a:pPr>
              <a:lnSpc>
                <a:spcPct val="107000"/>
              </a:lnSpc>
              <a:spcAft>
                <a:spcPts val="960"/>
              </a:spcAft>
            </a:pPr>
            <a:r>
              <a:rPr lang="en-US" sz="1680">
                <a:latin typeface="Calibri" panose="020F0502020204030204" pitchFamily="34" charset="0"/>
                <a:ea typeface="Calibri" panose="020F0502020204030204" pitchFamily="34" charset="0"/>
                <a:cs typeface="Times New Roman" panose="02020603050405020304" pitchFamily="18" charset="0"/>
              </a:rPr>
              <a:t>Call volumes during Q1|Q2 of 2022 were on avg. 1,476 per month.  Calls increased 91% during Q3, and 123% again during Q4.</a:t>
            </a:r>
          </a:p>
        </p:txBody>
      </p:sp>
      <p:sp>
        <p:nvSpPr>
          <p:cNvPr id="9" name="Text Box 2">
            <a:extLst>
              <a:ext uri="{FF2B5EF4-FFF2-40B4-BE49-F238E27FC236}">
                <a16:creationId xmlns:a16="http://schemas.microsoft.com/office/drawing/2014/main" id="{15D38211-6CF9-4B7A-1190-FCBA35EF8039}"/>
              </a:ext>
            </a:extLst>
          </p:cNvPr>
          <p:cNvSpPr txBox="1">
            <a:spLocks noChangeArrowheads="1"/>
          </p:cNvSpPr>
          <p:nvPr/>
        </p:nvSpPr>
        <p:spPr bwMode="auto">
          <a:xfrm>
            <a:off x="590299" y="2801815"/>
            <a:ext cx="4293775" cy="1849042"/>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109728" tIns="54864" rIns="109728" bIns="54864" anchor="t" anchorCtr="0">
            <a:noAutofit/>
          </a:bodyPr>
          <a:lstStyle>
            <a:defPPr>
              <a:defRPr lang="en-US"/>
            </a:defPPr>
            <a:lvl1pPr marR="0">
              <a:lnSpc>
                <a:spcPct val="107000"/>
              </a:lnSpc>
              <a:spcBef>
                <a:spcPts val="0"/>
              </a:spcBef>
              <a:spcAft>
                <a:spcPts val="800"/>
              </a:spcAft>
              <a:defRPr sz="1400" b="1">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sz="1680" dirty="0">
                <a:solidFill>
                  <a:schemeClr val="tx1"/>
                </a:solidFill>
              </a:rPr>
              <a:t>Effects of Surging Volume</a:t>
            </a:r>
          </a:p>
          <a:p>
            <a:r>
              <a:rPr lang="en-US" sz="1680" b="0" dirty="0">
                <a:solidFill>
                  <a:schemeClr val="tx1"/>
                </a:solidFill>
              </a:rPr>
              <a:t>QBE advised plan to increase staffing.   Staffing challenges, AHT and cost will continue to increase  if technology stack challenges, integration and workflow automation are not soon resolved.</a:t>
            </a:r>
          </a:p>
        </p:txBody>
      </p:sp>
      <p:sp>
        <p:nvSpPr>
          <p:cNvPr id="10" name="Text Box 2">
            <a:extLst>
              <a:ext uri="{FF2B5EF4-FFF2-40B4-BE49-F238E27FC236}">
                <a16:creationId xmlns:a16="http://schemas.microsoft.com/office/drawing/2014/main" id="{9F4659DE-DE3A-6244-94BA-616061DCAFBC}"/>
              </a:ext>
            </a:extLst>
          </p:cNvPr>
          <p:cNvSpPr txBox="1">
            <a:spLocks noChangeArrowheads="1"/>
          </p:cNvSpPr>
          <p:nvPr/>
        </p:nvSpPr>
        <p:spPr bwMode="auto">
          <a:xfrm>
            <a:off x="5376901" y="1048435"/>
            <a:ext cx="4152995" cy="3602422"/>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109728" tIns="54864" rIns="109728" bIns="54864" anchor="t" anchorCtr="0">
            <a:noAutofit/>
          </a:bodyPr>
          <a:lstStyle>
            <a:defPPr>
              <a:defRPr lang="en-US"/>
            </a:defPPr>
            <a:lvl1pPr marR="0">
              <a:lnSpc>
                <a:spcPct val="107000"/>
              </a:lnSpc>
              <a:spcBef>
                <a:spcPts val="0"/>
              </a:spcBef>
              <a:spcAft>
                <a:spcPts val="800"/>
              </a:spcAft>
              <a:defRPr sz="1680" b="1">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a:solidFill>
                  <a:schemeClr val="tx1"/>
                </a:solidFill>
              </a:rPr>
              <a:t>Case Volumes (Email vs. Phone Calls)</a:t>
            </a:r>
          </a:p>
          <a:p>
            <a:r>
              <a:rPr lang="en-US" b="0">
                <a:solidFill>
                  <a:schemeClr val="tx1"/>
                </a:solidFill>
              </a:rPr>
              <a:t>Case volumes via phone calls during Q1|Q2, were on avg. 353 per month.  Volumes increased 94% during Q3; &amp; 132% during Q4.</a:t>
            </a:r>
          </a:p>
          <a:p>
            <a:r>
              <a:rPr lang="en-US" b="0">
                <a:solidFill>
                  <a:schemeClr val="tx1"/>
                </a:solidFill>
              </a:rPr>
              <a:t>Emails also showed surging, but less dramatic than that of phone calls.  An avg. of 227 emails per Q1|Q2, an increase of 41% during Q3, and another increase of 73% during Q4.</a:t>
            </a:r>
          </a:p>
          <a:p>
            <a:r>
              <a:rPr lang="en-US" b="0">
                <a:solidFill>
                  <a:schemeClr val="tx1"/>
                </a:solidFill>
              </a:rPr>
              <a:t>Text Messages:  No data was provided re: SMS/TXT Volumes</a:t>
            </a:r>
          </a:p>
          <a:p>
            <a:endParaRPr lang="en-US">
              <a:solidFill>
                <a:schemeClr val="tx1"/>
              </a:solidFill>
            </a:endParaRPr>
          </a:p>
        </p:txBody>
      </p:sp>
      <p:sp>
        <p:nvSpPr>
          <p:cNvPr id="12" name="Text Box 2">
            <a:extLst>
              <a:ext uri="{FF2B5EF4-FFF2-40B4-BE49-F238E27FC236}">
                <a16:creationId xmlns:a16="http://schemas.microsoft.com/office/drawing/2014/main" id="{35592153-3A91-0E7D-E771-4A21F2CE988B}"/>
              </a:ext>
            </a:extLst>
          </p:cNvPr>
          <p:cNvSpPr txBox="1">
            <a:spLocks noChangeArrowheads="1"/>
          </p:cNvSpPr>
          <p:nvPr/>
        </p:nvSpPr>
        <p:spPr bwMode="auto">
          <a:xfrm>
            <a:off x="10022722" y="1048435"/>
            <a:ext cx="4287223" cy="3602422"/>
          </a:xfrm>
          <a:prstGeom prst="rect">
            <a:avLst/>
          </a:prstGeom>
          <a:solidFill>
            <a:schemeClr val="bg1">
              <a:lumMod val="95000"/>
            </a:schemeClr>
          </a:solidFill>
          <a:ln w="9525">
            <a:noFill/>
            <a:miter lim="800000"/>
            <a:headEnd/>
            <a:tailEnd/>
          </a:ln>
          <a:effectLst>
            <a:outerShdw blurRad="50800" dist="38100" dir="2700000" algn="tl" rotWithShape="0">
              <a:prstClr val="black">
                <a:alpha val="40000"/>
              </a:prstClr>
            </a:outerShdw>
          </a:effectLst>
        </p:spPr>
        <p:txBody>
          <a:bodyPr rot="0" vert="horz" wrap="square" lIns="109728" tIns="54864" rIns="109728" bIns="54864" anchor="t" anchorCtr="0">
            <a:noAutofit/>
          </a:bodyPr>
          <a:lstStyle>
            <a:defPPr>
              <a:defRPr lang="en-US"/>
            </a:defPPr>
            <a:lvl1pPr marR="0">
              <a:lnSpc>
                <a:spcPct val="107000"/>
              </a:lnSpc>
              <a:spcBef>
                <a:spcPts val="0"/>
              </a:spcBef>
              <a:spcAft>
                <a:spcPts val="800"/>
              </a:spcAft>
              <a:defRPr sz="1680" b="1">
                <a:solidFill>
                  <a:srgbClr val="002060"/>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US">
                <a:solidFill>
                  <a:schemeClr val="tx1"/>
                </a:solidFill>
              </a:rPr>
              <a:t>Average Response Times</a:t>
            </a:r>
          </a:p>
          <a:p>
            <a:r>
              <a:rPr lang="en-US" b="0">
                <a:solidFill>
                  <a:schemeClr val="tx1"/>
                </a:solidFill>
              </a:rPr>
              <a:t>There were 2 very high anomalies for Jan and June.  We discounted the peak volume to provide a more leveled view.</a:t>
            </a:r>
          </a:p>
          <a:p>
            <a:r>
              <a:rPr lang="en-US" b="0">
                <a:solidFill>
                  <a:schemeClr val="tx1"/>
                </a:solidFill>
              </a:rPr>
              <a:t>From Feb through May, avg RT was 2.5hrs.  That increased 105% to 5.25hrs in June through Oct, and again 17% to 6.1hrs in Q4.</a:t>
            </a:r>
          </a:p>
          <a:p>
            <a:r>
              <a:rPr lang="en-US" b="0">
                <a:solidFill>
                  <a:schemeClr val="tx1"/>
                </a:solidFill>
              </a:rPr>
              <a:t>There are no effective way to track email responses, and generating RT reports is very laborious. Every time a field is updated, the response times seem to change.</a:t>
            </a:r>
          </a:p>
          <a:p>
            <a:endParaRPr lang="en-US">
              <a:solidFill>
                <a:schemeClr val="tx1"/>
              </a:solidFill>
            </a:endParaRPr>
          </a:p>
        </p:txBody>
      </p:sp>
      <mc:AlternateContent xmlns:mc="http://schemas.openxmlformats.org/markup-compatibility/2006" xmlns:pslz="http://schemas.microsoft.com/office/powerpoint/2016/slidezoom">
        <mc:Choice Requires="pslz">
          <p:graphicFrame>
            <p:nvGraphicFramePr>
              <p:cNvPr id="11" name="Slide Zoom 10">
                <a:extLst>
                  <a:ext uri="{FF2B5EF4-FFF2-40B4-BE49-F238E27FC236}">
                    <a16:creationId xmlns:a16="http://schemas.microsoft.com/office/drawing/2014/main" id="{9A30AC9C-94DF-3B48-9882-6B37CB38DFF4}"/>
                  </a:ext>
                </a:extLst>
              </p:cNvPr>
              <p:cNvGraphicFramePr>
                <a:graphicFrameLocks noChangeAspect="1"/>
              </p:cNvGraphicFramePr>
              <p:nvPr/>
            </p:nvGraphicFramePr>
            <p:xfrm>
              <a:off x="717886" y="5123765"/>
              <a:ext cx="3972412" cy="2234482"/>
            </p:xfrm>
            <a:graphic>
              <a:graphicData uri="http://schemas.microsoft.com/office/powerpoint/2016/slidezoom">
                <pslz:sldZm>
                  <pslz:sldZmObj sldId="2147469911" cId="2270167634">
                    <pslz:zmPr id="{623C41A7-044F-48DA-8FAD-08E61E3427B1}" returnToParent="0" transitionDur="1000">
                      <p166:blipFill xmlns:p166="http://schemas.microsoft.com/office/powerpoint/2016/6/main">
                        <a:blip r:embed="rId3"/>
                        <a:stretch>
                          <a:fillRect/>
                        </a:stretch>
                      </p166:blipFill>
                      <p166:spPr xmlns:p166="http://schemas.microsoft.com/office/powerpoint/2016/6/main">
                        <a:xfrm>
                          <a:off x="0" y="0"/>
                          <a:ext cx="3972412" cy="2234482"/>
                        </a:xfrm>
                        <a:prstGeom prst="rect">
                          <a:avLst/>
                        </a:prstGeom>
                        <a:ln w="3175">
                          <a:solidFill>
                            <a:prstClr val="ltGray"/>
                          </a:solidFill>
                        </a:ln>
                      </p166:spPr>
                    </pslz:zmPr>
                  </pslz:sldZmObj>
                </pslz:sldZm>
              </a:graphicData>
            </a:graphic>
          </p:graphicFrame>
        </mc:Choice>
        <mc:Fallback xmlns="">
          <p:pic>
            <p:nvPicPr>
              <p:cNvPr id="11" name="Slide Zoom 10">
                <a:hlinkClick r:id="rId4" action="ppaction://hlinksldjump"/>
                <a:extLst>
                  <a:ext uri="{FF2B5EF4-FFF2-40B4-BE49-F238E27FC236}">
                    <a16:creationId xmlns:a16="http://schemas.microsoft.com/office/drawing/2014/main" id="{9A30AC9C-94DF-3B48-9882-6B37CB38DFF4}"/>
                  </a:ext>
                </a:extLst>
              </p:cNvPr>
              <p:cNvPicPr>
                <a:picLocks noGrp="1" noRot="1" noChangeAspect="1" noMove="1" noResize="1" noEditPoints="1" noAdjustHandles="1" noChangeArrowheads="1" noChangeShapeType="1"/>
              </p:cNvPicPr>
              <p:nvPr/>
            </p:nvPicPr>
            <p:blipFill>
              <a:blip r:embed="rId5"/>
              <a:stretch>
                <a:fillRect/>
              </a:stretch>
            </p:blipFill>
            <p:spPr>
              <a:xfrm>
                <a:off x="717886" y="5123765"/>
                <a:ext cx="3972412" cy="223448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4" name="Slide Zoom 13">
                <a:extLst>
                  <a:ext uri="{FF2B5EF4-FFF2-40B4-BE49-F238E27FC236}">
                    <a16:creationId xmlns:a16="http://schemas.microsoft.com/office/drawing/2014/main" id="{99CDF2B8-940D-8595-BEC5-C157FD22EF01}"/>
                  </a:ext>
                </a:extLst>
              </p:cNvPr>
              <p:cNvGraphicFramePr>
                <a:graphicFrameLocks noChangeAspect="1"/>
              </p:cNvGraphicFramePr>
              <p:nvPr/>
            </p:nvGraphicFramePr>
            <p:xfrm>
              <a:off x="5557484" y="5123765"/>
              <a:ext cx="3972412" cy="2234482"/>
            </p:xfrm>
            <a:graphic>
              <a:graphicData uri="http://schemas.microsoft.com/office/powerpoint/2016/slidezoom">
                <pslz:sldZm>
                  <pslz:sldZmObj sldId="2147469922" cId="1069187120">
                    <pslz:zmPr id="{EA41F58E-571B-4071-8C86-3BC90B31C1F2}" returnToParent="0" transitionDur="1000">
                      <p166:blipFill xmlns:p166="http://schemas.microsoft.com/office/powerpoint/2016/6/main">
                        <a:blip r:embed="rId6"/>
                        <a:stretch>
                          <a:fillRect/>
                        </a:stretch>
                      </p166:blipFill>
                      <p166:spPr xmlns:p166="http://schemas.microsoft.com/office/powerpoint/2016/6/main">
                        <a:xfrm>
                          <a:off x="0" y="0"/>
                          <a:ext cx="3972412" cy="2234482"/>
                        </a:xfrm>
                        <a:prstGeom prst="rect">
                          <a:avLst/>
                        </a:prstGeom>
                        <a:ln w="3175">
                          <a:solidFill>
                            <a:prstClr val="ltGray"/>
                          </a:solidFill>
                        </a:ln>
                      </p166:spPr>
                    </pslz:zmPr>
                  </pslz:sldZmObj>
                </pslz:sldZm>
              </a:graphicData>
            </a:graphic>
          </p:graphicFrame>
        </mc:Choice>
        <mc:Fallback xmlns="">
          <p:pic>
            <p:nvPicPr>
              <p:cNvPr id="14" name="Slide Zoom 13">
                <a:hlinkClick r:id="rId7" action="ppaction://hlinksldjump"/>
                <a:extLst>
                  <a:ext uri="{FF2B5EF4-FFF2-40B4-BE49-F238E27FC236}">
                    <a16:creationId xmlns:a16="http://schemas.microsoft.com/office/drawing/2014/main" id="{99CDF2B8-940D-8595-BEC5-C157FD22EF01}"/>
                  </a:ext>
                </a:extLst>
              </p:cNvPr>
              <p:cNvPicPr>
                <a:picLocks noGrp="1" noRot="1" noChangeAspect="1" noMove="1" noResize="1" noEditPoints="1" noAdjustHandles="1" noChangeArrowheads="1" noChangeShapeType="1"/>
              </p:cNvPicPr>
              <p:nvPr/>
            </p:nvPicPr>
            <p:blipFill>
              <a:blip r:embed="rId8"/>
              <a:stretch>
                <a:fillRect/>
              </a:stretch>
            </p:blipFill>
            <p:spPr>
              <a:xfrm>
                <a:off x="5557484" y="5123765"/>
                <a:ext cx="3972412" cy="2234482"/>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6" name="Slide Zoom 15">
                <a:extLst>
                  <a:ext uri="{FF2B5EF4-FFF2-40B4-BE49-F238E27FC236}">
                    <a16:creationId xmlns:a16="http://schemas.microsoft.com/office/drawing/2014/main" id="{451DAE08-691A-556B-32FB-71B5C49E185F}"/>
                  </a:ext>
                </a:extLst>
              </p:cNvPr>
              <p:cNvGraphicFramePr>
                <a:graphicFrameLocks noChangeAspect="1"/>
              </p:cNvGraphicFramePr>
              <p:nvPr/>
            </p:nvGraphicFramePr>
            <p:xfrm>
              <a:off x="10180127" y="5123765"/>
              <a:ext cx="3972412" cy="2234482"/>
            </p:xfrm>
            <a:graphic>
              <a:graphicData uri="http://schemas.microsoft.com/office/powerpoint/2016/slidezoom">
                <pslz:sldZm>
                  <pslz:sldZmObj sldId="2147469921" cId="41484876">
                    <pslz:zmPr id="{7FAB50FD-5B3E-4E02-AF7B-6D1D3BBA4816}" returnToParent="0" transitionDur="1000">
                      <p166:blipFill xmlns:p166="http://schemas.microsoft.com/office/powerpoint/2016/6/main">
                        <a:blip r:embed="rId9"/>
                        <a:stretch>
                          <a:fillRect/>
                        </a:stretch>
                      </p166:blipFill>
                      <p166:spPr xmlns:p166="http://schemas.microsoft.com/office/powerpoint/2016/6/main">
                        <a:xfrm>
                          <a:off x="0" y="0"/>
                          <a:ext cx="3972412" cy="2234482"/>
                        </a:xfrm>
                        <a:prstGeom prst="rect">
                          <a:avLst/>
                        </a:prstGeom>
                        <a:ln w="3175">
                          <a:solidFill>
                            <a:prstClr val="ltGray"/>
                          </a:solidFill>
                        </a:ln>
                      </p166:spPr>
                    </pslz:zmPr>
                  </pslz:sldZmObj>
                </pslz:sldZm>
              </a:graphicData>
            </a:graphic>
          </p:graphicFrame>
        </mc:Choice>
        <mc:Fallback xmlns="">
          <p:pic>
            <p:nvPicPr>
              <p:cNvPr id="16" name="Slide Zoom 15">
                <a:hlinkClick r:id="rId10" action="ppaction://hlinksldjump"/>
                <a:extLst>
                  <a:ext uri="{FF2B5EF4-FFF2-40B4-BE49-F238E27FC236}">
                    <a16:creationId xmlns:a16="http://schemas.microsoft.com/office/drawing/2014/main" id="{451DAE08-691A-556B-32FB-71B5C49E185F}"/>
                  </a:ext>
                </a:extLst>
              </p:cNvPr>
              <p:cNvPicPr>
                <a:picLocks noGrp="1" noRot="1" noChangeAspect="1" noMove="1" noResize="1" noEditPoints="1" noAdjustHandles="1" noChangeArrowheads="1" noChangeShapeType="1"/>
              </p:cNvPicPr>
              <p:nvPr/>
            </p:nvPicPr>
            <p:blipFill>
              <a:blip r:embed="rId11"/>
              <a:stretch>
                <a:fillRect/>
              </a:stretch>
            </p:blipFill>
            <p:spPr>
              <a:xfrm>
                <a:off x="10180127" y="5123765"/>
                <a:ext cx="3972412" cy="2234482"/>
              </a:xfrm>
              <a:prstGeom prst="rect">
                <a:avLst/>
              </a:prstGeom>
              <a:ln w="3175">
                <a:solidFill>
                  <a:prstClr val="ltGray"/>
                </a:solidFill>
              </a:ln>
            </p:spPr>
          </p:pic>
        </mc:Fallback>
      </mc:AlternateContent>
    </p:spTree>
    <p:extLst>
      <p:ext uri="{BB962C8B-B14F-4D97-AF65-F5344CB8AC3E}">
        <p14:creationId xmlns:p14="http://schemas.microsoft.com/office/powerpoint/2010/main" val="164357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F7DD-D34B-9D40-A138-8A527C79D17A}"/>
              </a:ext>
            </a:extLst>
          </p:cNvPr>
          <p:cNvSpPr>
            <a:spLocks noGrp="1"/>
          </p:cNvSpPr>
          <p:nvPr>
            <p:ph type="title"/>
          </p:nvPr>
        </p:nvSpPr>
        <p:spPr>
          <a:xfrm>
            <a:off x="4749" y="-59375"/>
            <a:ext cx="14505479" cy="709863"/>
          </a:xfrm>
        </p:spPr>
        <p:txBody>
          <a:bodyPr>
            <a:normAutofit/>
          </a:bodyPr>
          <a:lstStyle/>
          <a:p>
            <a:r>
              <a:rPr lang="en-US" sz="2800" dirty="0"/>
              <a:t>Stream 2 - Long Term Priorities</a:t>
            </a:r>
          </a:p>
        </p:txBody>
      </p:sp>
      <p:sp>
        <p:nvSpPr>
          <p:cNvPr id="7" name="TextBox 6">
            <a:extLst>
              <a:ext uri="{FF2B5EF4-FFF2-40B4-BE49-F238E27FC236}">
                <a16:creationId xmlns:a16="http://schemas.microsoft.com/office/drawing/2014/main" id="{56DD11F7-1974-E9AC-24BA-10D6180462EA}"/>
              </a:ext>
            </a:extLst>
          </p:cNvPr>
          <p:cNvSpPr txBox="1"/>
          <p:nvPr/>
        </p:nvSpPr>
        <p:spPr>
          <a:xfrm>
            <a:off x="7745766" y="655998"/>
            <a:ext cx="6613805" cy="369332"/>
          </a:xfrm>
          <a:prstGeom prst="rect">
            <a:avLst/>
          </a:prstGeom>
          <a:noFill/>
        </p:spPr>
        <p:txBody>
          <a:bodyPr wrap="square" rtlCol="0">
            <a:spAutoFit/>
          </a:bodyPr>
          <a:lstStyle/>
          <a:p>
            <a:pPr defTabSz="1097280"/>
            <a:endParaRPr lang="en-US" sz="1800">
              <a:solidFill>
                <a:prstClr val="black"/>
              </a:solidFill>
              <a:latin typeface="Calibri" panose="020F0502020204030204"/>
            </a:endParaRPr>
          </a:p>
        </p:txBody>
      </p:sp>
      <p:sp>
        <p:nvSpPr>
          <p:cNvPr id="9" name="Text Box 2">
            <a:extLst>
              <a:ext uri="{FF2B5EF4-FFF2-40B4-BE49-F238E27FC236}">
                <a16:creationId xmlns:a16="http://schemas.microsoft.com/office/drawing/2014/main" id="{D32CAE98-4A8D-DEF2-5E6B-4E74EA68A9A9}"/>
              </a:ext>
            </a:extLst>
          </p:cNvPr>
          <p:cNvSpPr txBox="1">
            <a:spLocks noChangeArrowheads="1"/>
          </p:cNvSpPr>
          <p:nvPr/>
        </p:nvSpPr>
        <p:spPr bwMode="auto">
          <a:xfrm>
            <a:off x="270830" y="655998"/>
            <a:ext cx="7227251" cy="4498932"/>
          </a:xfrm>
          <a:prstGeom prst="rect">
            <a:avLst/>
          </a:prstGeom>
          <a:solidFill>
            <a:schemeClr val="bg1">
              <a:lumMod val="95000"/>
            </a:scheme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54864" tIns="54864" rIns="109728" bIns="54864" anchor="t" anchorCtr="0">
            <a:noAutofit/>
          </a:bodyPr>
          <a:lstStyle/>
          <a:p>
            <a:pPr defTabSz="1097280"/>
            <a:r>
              <a:rPr lang="en-US" sz="1920" b="1">
                <a:solidFill>
                  <a:srgbClr val="002060"/>
                </a:solidFill>
                <a:latin typeface="Calibri" panose="020F0502020204030204"/>
              </a:rPr>
              <a:t>Explore other options for Salesforce interaction for Sales Agents.</a:t>
            </a:r>
          </a:p>
          <a:p>
            <a:pPr marL="274320" indent="-274320" defTabSz="1097280">
              <a:spcBef>
                <a:spcPts val="360"/>
              </a:spcBef>
              <a:spcAft>
                <a:spcPts val="360"/>
              </a:spcAft>
              <a:buFont typeface="Arial" panose="020B0604020202020204" pitchFamily="34" charset="0"/>
              <a:buChar char="•"/>
            </a:pPr>
            <a:r>
              <a:rPr lang="en-US" sz="1920">
                <a:solidFill>
                  <a:prstClr val="black"/>
                </a:solidFill>
                <a:latin typeface="Calibri" panose="020F0502020204030204"/>
              </a:rPr>
              <a:t>Zingtree: Supports native integration with Salesforce SCV and Zoom.</a:t>
            </a:r>
          </a:p>
          <a:p>
            <a:pPr marL="274320" indent="-274320" defTabSz="1097280">
              <a:spcBef>
                <a:spcPts val="360"/>
              </a:spcBef>
              <a:spcAft>
                <a:spcPts val="360"/>
              </a:spcAft>
              <a:buFont typeface="Arial" panose="020B0604020202020204" pitchFamily="34" charset="0"/>
              <a:buChar char="•"/>
            </a:pPr>
            <a:r>
              <a:rPr lang="en-US" sz="1920">
                <a:solidFill>
                  <a:prstClr val="black"/>
                </a:solidFill>
                <a:latin typeface="Calibri" panose="020F0502020204030204"/>
              </a:rPr>
              <a:t>Enables Sales agents and Customer Care specialists to use next-best action solution that pulls relevant information from Salesforce in an easily displayed window.</a:t>
            </a:r>
          </a:p>
          <a:p>
            <a:pPr marL="274320" indent="-274320" defTabSz="1097280">
              <a:spcBef>
                <a:spcPts val="360"/>
              </a:spcBef>
              <a:spcAft>
                <a:spcPts val="360"/>
              </a:spcAft>
              <a:buFont typeface="Arial" panose="020B0604020202020204" pitchFamily="34" charset="0"/>
              <a:buChar char="•"/>
            </a:pPr>
            <a:r>
              <a:rPr lang="en-US" sz="1920">
                <a:solidFill>
                  <a:prstClr val="black"/>
                </a:solidFill>
                <a:latin typeface="Calibri" panose="020F0502020204030204"/>
              </a:rPr>
              <a:t>Dynamically update information from Agents</a:t>
            </a:r>
            <a:r>
              <a:rPr lang="en-US" sz="1920" dirty="0">
                <a:solidFill>
                  <a:prstClr val="black"/>
                </a:solidFill>
                <a:latin typeface="Calibri" panose="020F0502020204030204"/>
              </a:rPr>
              <a:t> / </a:t>
            </a:r>
            <a:r>
              <a:rPr lang="en-US" sz="1920">
                <a:solidFill>
                  <a:prstClr val="black"/>
                </a:solidFill>
                <a:latin typeface="Calibri" panose="020F0502020204030204"/>
              </a:rPr>
              <a:t>Specialists into SCV.</a:t>
            </a:r>
          </a:p>
          <a:p>
            <a:pPr marL="274320" indent="-274320" defTabSz="1097280">
              <a:spcBef>
                <a:spcPts val="360"/>
              </a:spcBef>
              <a:spcAft>
                <a:spcPts val="360"/>
              </a:spcAft>
              <a:buFont typeface="Arial" panose="020B0604020202020204" pitchFamily="34" charset="0"/>
              <a:buChar char="•"/>
            </a:pPr>
            <a:r>
              <a:rPr lang="en-US" sz="1920" b="1">
                <a:solidFill>
                  <a:prstClr val="black"/>
                </a:solidFill>
                <a:latin typeface="Calibri" panose="020F0502020204030204"/>
              </a:rPr>
              <a:t>Training</a:t>
            </a:r>
            <a:r>
              <a:rPr lang="en-US" sz="1920">
                <a:solidFill>
                  <a:prstClr val="black"/>
                </a:solidFill>
                <a:latin typeface="Calibri" panose="020F0502020204030204"/>
              </a:rPr>
              <a:t>:  Greatly reduces training cycles.</a:t>
            </a:r>
          </a:p>
          <a:p>
            <a:pPr marL="274320" indent="-274320" defTabSz="1097280">
              <a:spcBef>
                <a:spcPts val="360"/>
              </a:spcBef>
              <a:spcAft>
                <a:spcPts val="360"/>
              </a:spcAft>
              <a:buFont typeface="Arial" panose="020B0604020202020204" pitchFamily="34" charset="0"/>
              <a:buChar char="•"/>
            </a:pPr>
            <a:r>
              <a:rPr lang="en-US" sz="1920">
                <a:solidFill>
                  <a:prstClr val="black"/>
                </a:solidFill>
                <a:latin typeface="Calibri" panose="020F0502020204030204"/>
              </a:rPr>
              <a:t>Knowledge Management: Zingtree can be used as an internal knowledge management solution.</a:t>
            </a:r>
          </a:p>
          <a:p>
            <a:pPr marL="274320" indent="-274320" defTabSz="1097280">
              <a:spcBef>
                <a:spcPts val="360"/>
              </a:spcBef>
              <a:spcAft>
                <a:spcPts val="360"/>
              </a:spcAft>
              <a:buFont typeface="Arial" panose="020B0604020202020204" pitchFamily="34" charset="0"/>
              <a:buChar char="•"/>
            </a:pPr>
            <a:r>
              <a:rPr lang="en-US" sz="1920" b="1">
                <a:solidFill>
                  <a:prstClr val="black"/>
                </a:solidFill>
                <a:latin typeface="Calibri" panose="020F0502020204030204"/>
              </a:rPr>
              <a:t>Self-Service:  </a:t>
            </a:r>
            <a:r>
              <a:rPr lang="en-US" sz="1920">
                <a:solidFill>
                  <a:prstClr val="black"/>
                </a:solidFill>
                <a:latin typeface="Calibri" panose="020F0502020204030204"/>
              </a:rPr>
              <a:t>Can provide customers with a self-service portal via website, tablet or mobile phone.</a:t>
            </a:r>
          </a:p>
          <a:p>
            <a:pPr marL="274320" indent="-274320" defTabSz="1097280">
              <a:spcBef>
                <a:spcPts val="360"/>
              </a:spcBef>
              <a:spcAft>
                <a:spcPts val="360"/>
              </a:spcAft>
              <a:buFont typeface="Arial" panose="020B0604020202020204" pitchFamily="34" charset="0"/>
              <a:buChar char="•"/>
            </a:pPr>
            <a:r>
              <a:rPr lang="en-US" sz="1920" b="1">
                <a:solidFill>
                  <a:srgbClr val="7030A0"/>
                </a:solidFill>
                <a:latin typeface="Calibri" panose="020F0502020204030204"/>
              </a:rPr>
              <a:t>Note:  </a:t>
            </a:r>
            <a:r>
              <a:rPr lang="en-US" sz="1920">
                <a:solidFill>
                  <a:prstClr val="black"/>
                </a:solidFill>
                <a:latin typeface="Calibri" panose="020F0502020204030204"/>
              </a:rPr>
              <a:t>Some aspects of solution could be deployed short term, others would be scoped out for longer term engagement.</a:t>
            </a:r>
          </a:p>
        </p:txBody>
      </p:sp>
      <p:sp>
        <p:nvSpPr>
          <p:cNvPr id="10" name="Text Box 2">
            <a:extLst>
              <a:ext uri="{FF2B5EF4-FFF2-40B4-BE49-F238E27FC236}">
                <a16:creationId xmlns:a16="http://schemas.microsoft.com/office/drawing/2014/main" id="{57136760-296D-C1E2-CB4F-31B9D98E4077}"/>
              </a:ext>
            </a:extLst>
          </p:cNvPr>
          <p:cNvSpPr txBox="1">
            <a:spLocks noChangeArrowheads="1"/>
          </p:cNvSpPr>
          <p:nvPr/>
        </p:nvSpPr>
        <p:spPr bwMode="auto">
          <a:xfrm>
            <a:off x="7745766" y="655998"/>
            <a:ext cx="6758904" cy="4498932"/>
          </a:xfrm>
          <a:prstGeom prst="rect">
            <a:avLst/>
          </a:prstGeom>
          <a:solidFill>
            <a:schemeClr val="bg1">
              <a:lumMod val="95000"/>
            </a:scheme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54864" tIns="54864" rIns="109728" bIns="54864" anchor="t" anchorCtr="0">
            <a:noAutofit/>
          </a:bodyPr>
          <a:lstStyle/>
          <a:p>
            <a:pPr defTabSz="1097280"/>
            <a:r>
              <a:rPr lang="en-US" sz="1920" b="1" dirty="0">
                <a:solidFill>
                  <a:srgbClr val="002060"/>
                </a:solidFill>
                <a:latin typeface="Calibri" panose="020F0502020204030204"/>
              </a:rPr>
              <a:t>Explore other options for Contact Center Solution</a:t>
            </a:r>
          </a:p>
          <a:p>
            <a:pPr marL="274320" indent="-274320" defTabSz="1097280">
              <a:spcBef>
                <a:spcPts val="360"/>
              </a:spcBef>
              <a:spcAft>
                <a:spcPts val="360"/>
              </a:spcAft>
              <a:buFont typeface="Arial" panose="020B0604020202020204" pitchFamily="34" charset="0"/>
              <a:buChar char="•"/>
            </a:pPr>
            <a:r>
              <a:rPr lang="en-US" sz="1920" dirty="0">
                <a:solidFill>
                  <a:prstClr val="black"/>
                </a:solidFill>
                <a:latin typeface="Calibri" panose="020F0502020204030204"/>
              </a:rPr>
              <a:t>Evaluate and recommend alternative to Zoom Contact Center.</a:t>
            </a:r>
          </a:p>
          <a:p>
            <a:pPr marL="274320" indent="-274320" defTabSz="1097280">
              <a:spcBef>
                <a:spcPts val="360"/>
              </a:spcBef>
              <a:spcAft>
                <a:spcPts val="360"/>
              </a:spcAft>
              <a:buFont typeface="Arial" panose="020B0604020202020204" pitchFamily="34" charset="0"/>
              <a:buChar char="•"/>
            </a:pPr>
            <a:r>
              <a:rPr lang="en-US" sz="1920" dirty="0">
                <a:solidFill>
                  <a:prstClr val="black"/>
                </a:solidFill>
                <a:latin typeface="Calibri" panose="020F0502020204030204"/>
              </a:rPr>
              <a:t>Integrated support for Salesforce SCV and Zoom Phone.</a:t>
            </a:r>
          </a:p>
          <a:p>
            <a:pPr marL="274320" indent="-274320" defTabSz="1097280">
              <a:spcBef>
                <a:spcPts val="360"/>
              </a:spcBef>
              <a:spcAft>
                <a:spcPts val="360"/>
              </a:spcAft>
              <a:buFont typeface="Arial" panose="020B0604020202020204" pitchFamily="34" charset="0"/>
              <a:buChar char="•"/>
            </a:pPr>
            <a:r>
              <a:rPr lang="en-US" sz="1920" dirty="0">
                <a:solidFill>
                  <a:prstClr val="black"/>
                </a:solidFill>
                <a:latin typeface="Calibri" panose="020F0502020204030204"/>
              </a:rPr>
              <a:t>Robust features for how QBE works today and going forward.</a:t>
            </a:r>
          </a:p>
          <a:p>
            <a:pPr marL="274320" indent="-274320" defTabSz="1097280">
              <a:spcBef>
                <a:spcPts val="360"/>
              </a:spcBef>
              <a:spcAft>
                <a:spcPts val="360"/>
              </a:spcAft>
              <a:buFont typeface="Arial" panose="020B0604020202020204" pitchFamily="34" charset="0"/>
              <a:buChar char="•"/>
            </a:pPr>
            <a:r>
              <a:rPr lang="en-US" sz="1920" dirty="0">
                <a:solidFill>
                  <a:prstClr val="black"/>
                </a:solidFill>
                <a:latin typeface="Calibri" panose="020F0502020204030204"/>
              </a:rPr>
              <a:t>Explore additional customer interaction channels (Chat, Co-Browse, Video, etc.)</a:t>
            </a:r>
          </a:p>
          <a:p>
            <a:pPr marL="548640" lvl="2" indent="-342900" defTabSz="1097280">
              <a:spcBef>
                <a:spcPts val="360"/>
              </a:spcBef>
              <a:spcAft>
                <a:spcPts val="360"/>
              </a:spcAft>
              <a:buFont typeface="Courier New" panose="02070309020205020404" pitchFamily="49" charset="0"/>
              <a:buChar char="o"/>
            </a:pPr>
            <a:r>
              <a:rPr lang="en-US" sz="1920" dirty="0">
                <a:solidFill>
                  <a:prstClr val="black"/>
                </a:solidFill>
                <a:latin typeface="Calibri" panose="020F0502020204030204"/>
              </a:rPr>
              <a:t>What can be deployed in short term</a:t>
            </a:r>
          </a:p>
          <a:p>
            <a:pPr marL="548640" lvl="2" indent="-342900" defTabSz="1097280">
              <a:spcBef>
                <a:spcPts val="360"/>
              </a:spcBef>
              <a:spcAft>
                <a:spcPts val="360"/>
              </a:spcAft>
              <a:buFont typeface="Courier New" panose="02070309020205020404" pitchFamily="49" charset="0"/>
              <a:buChar char="o"/>
            </a:pPr>
            <a:r>
              <a:rPr lang="en-US" sz="1920" dirty="0">
                <a:solidFill>
                  <a:prstClr val="black"/>
                </a:solidFill>
                <a:latin typeface="Calibri" panose="020F0502020204030204"/>
              </a:rPr>
              <a:t>What can be deployed as part of longer-term solution.</a:t>
            </a:r>
          </a:p>
          <a:p>
            <a:pPr marL="342900" indent="-342900" defTabSz="1097280">
              <a:buFont typeface="Arial" panose="020B0604020202020204" pitchFamily="34" charset="0"/>
              <a:buChar char="•"/>
            </a:pPr>
            <a:endParaRPr lang="en-US" sz="1920" dirty="0">
              <a:solidFill>
                <a:prstClr val="black"/>
              </a:solidFill>
              <a:latin typeface="Calibri" panose="020F0502020204030204"/>
            </a:endParaRPr>
          </a:p>
        </p:txBody>
      </p:sp>
    </p:spTree>
    <p:extLst>
      <p:ext uri="{BB962C8B-B14F-4D97-AF65-F5344CB8AC3E}">
        <p14:creationId xmlns:p14="http://schemas.microsoft.com/office/powerpoint/2010/main" val="52927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83BC5-A93B-3948-A988-9651B8A271EA}"/>
              </a:ext>
            </a:extLst>
          </p:cNvPr>
          <p:cNvSpPr>
            <a:spLocks noGrp="1"/>
          </p:cNvSpPr>
          <p:nvPr>
            <p:ph type="title"/>
          </p:nvPr>
        </p:nvSpPr>
        <p:spPr>
          <a:xfrm>
            <a:off x="4750" y="-59375"/>
            <a:ext cx="14625650" cy="709863"/>
          </a:xfrm>
        </p:spPr>
        <p:txBody>
          <a:bodyPr>
            <a:normAutofit fontScale="90000"/>
          </a:bodyPr>
          <a:lstStyle/>
          <a:p>
            <a:r>
              <a:rPr lang="en-US" sz="2800" dirty="0"/>
              <a:t>Stream 2: Design Thinking led– Operations and Technology Solution to address business goals and users needs</a:t>
            </a:r>
          </a:p>
        </p:txBody>
      </p:sp>
      <p:grpSp>
        <p:nvGrpSpPr>
          <p:cNvPr id="23" name="Group 22">
            <a:extLst>
              <a:ext uri="{FF2B5EF4-FFF2-40B4-BE49-F238E27FC236}">
                <a16:creationId xmlns:a16="http://schemas.microsoft.com/office/drawing/2014/main" id="{80323228-1A38-4E1C-A493-459DF365EBCE}"/>
              </a:ext>
            </a:extLst>
          </p:cNvPr>
          <p:cNvGrpSpPr/>
          <p:nvPr/>
        </p:nvGrpSpPr>
        <p:grpSpPr>
          <a:xfrm>
            <a:off x="10241263" y="1528247"/>
            <a:ext cx="3828465" cy="5479903"/>
            <a:chOff x="8896377" y="2331619"/>
            <a:chExt cx="3190391" cy="4566587"/>
          </a:xfrm>
        </p:grpSpPr>
        <p:grpSp>
          <p:nvGrpSpPr>
            <p:cNvPr id="12" name="Group 11">
              <a:extLst>
                <a:ext uri="{FF2B5EF4-FFF2-40B4-BE49-F238E27FC236}">
                  <a16:creationId xmlns:a16="http://schemas.microsoft.com/office/drawing/2014/main" id="{E8227B5F-7311-D148-83D8-412100552F34}"/>
                </a:ext>
              </a:extLst>
            </p:cNvPr>
            <p:cNvGrpSpPr/>
            <p:nvPr/>
          </p:nvGrpSpPr>
          <p:grpSpPr>
            <a:xfrm>
              <a:off x="9580630" y="2331619"/>
              <a:ext cx="2506138" cy="4566587"/>
              <a:chOff x="9386967" y="1437091"/>
              <a:chExt cx="1538794" cy="2799109"/>
            </a:xfrm>
          </p:grpSpPr>
          <p:sp>
            <p:nvSpPr>
              <p:cNvPr id="13" name="Subtitle 2">
                <a:extLst>
                  <a:ext uri="{FF2B5EF4-FFF2-40B4-BE49-F238E27FC236}">
                    <a16:creationId xmlns:a16="http://schemas.microsoft.com/office/drawing/2014/main" id="{BEE01886-18F2-A149-8D01-475031925E37}"/>
                  </a:ext>
                </a:extLst>
              </p:cNvPr>
              <p:cNvSpPr txBox="1">
                <a:spLocks/>
              </p:cNvSpPr>
              <p:nvPr/>
            </p:nvSpPr>
            <p:spPr>
              <a:xfrm>
                <a:off x="9386967" y="2700096"/>
                <a:ext cx="1538794" cy="1536104"/>
              </a:xfrm>
              <a:prstGeom prst="rect">
                <a:avLst/>
              </a:prstGeom>
              <a:solidFill>
                <a:srgbClr val="F8F0C2"/>
              </a:solidFill>
              <a:ln>
                <a:noFill/>
              </a:ln>
            </p:spPr>
            <p:txBody>
              <a:bodyPr vert="horz" lIns="109728" tIns="54864" rIns="109728" bIns="54864" rtlCol="0" anchor="t">
                <a:noAutofit/>
              </a:bodyPr>
              <a:lst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Franklin Gothic Book" panose="020B050302010202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anklin Gothic Book" panose="020B050302010202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anklin Gothic Book" panose="020B050302010202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00000"/>
                  </a:lnSpc>
                  <a:buClr>
                    <a:schemeClr val="tx2">
                      <a:lumMod val="60000"/>
                      <a:lumOff val="40000"/>
                    </a:schemeClr>
                  </a:buClr>
                </a:pPr>
                <a:r>
                  <a:rPr lang="en-US" sz="2200" b="1" dirty="0">
                    <a:latin typeface="+mn-lt"/>
                  </a:rPr>
                  <a:t>Mphasis will propose an Optimal Technology, Infrastructure, and Operations Solution to empower QBE’s employees to service customers faster and better</a:t>
                </a:r>
                <a:endParaRPr lang="en-US" sz="2200" b="1" dirty="0">
                  <a:latin typeface="+mn-lt"/>
                  <a:cs typeface="Calibri"/>
                </a:endParaRPr>
              </a:p>
            </p:txBody>
          </p:sp>
          <p:grpSp>
            <p:nvGrpSpPr>
              <p:cNvPr id="19" name="Group 18">
                <a:extLst>
                  <a:ext uri="{FF2B5EF4-FFF2-40B4-BE49-F238E27FC236}">
                    <a16:creationId xmlns:a16="http://schemas.microsoft.com/office/drawing/2014/main" id="{BDCB0AB7-8D91-1541-B65A-9499E4F3AE01}"/>
                  </a:ext>
                </a:extLst>
              </p:cNvPr>
              <p:cNvGrpSpPr/>
              <p:nvPr/>
            </p:nvGrpSpPr>
            <p:grpSpPr>
              <a:xfrm>
                <a:off x="9443711" y="1437091"/>
                <a:ext cx="1230009" cy="1230009"/>
                <a:chOff x="9443711" y="2396519"/>
                <a:chExt cx="1586033" cy="1586033"/>
              </a:xfrm>
            </p:grpSpPr>
            <p:sp>
              <p:nvSpPr>
                <p:cNvPr id="17" name="Oval 16">
                  <a:extLst>
                    <a:ext uri="{FF2B5EF4-FFF2-40B4-BE49-F238E27FC236}">
                      <a16:creationId xmlns:a16="http://schemas.microsoft.com/office/drawing/2014/main" id="{88430318-EB73-BD4F-A95E-AB1234FC2C62}"/>
                    </a:ext>
                  </a:extLst>
                </p:cNvPr>
                <p:cNvSpPr/>
                <p:nvPr/>
              </p:nvSpPr>
              <p:spPr>
                <a:xfrm>
                  <a:off x="9443711" y="2396519"/>
                  <a:ext cx="1586033" cy="1586033"/>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pic>
              <p:nvPicPr>
                <p:cNvPr id="16" name="Graphic 15" descr="Blockchain outline">
                  <a:extLst>
                    <a:ext uri="{FF2B5EF4-FFF2-40B4-BE49-F238E27FC236}">
                      <a16:creationId xmlns:a16="http://schemas.microsoft.com/office/drawing/2014/main" id="{D877BF41-828A-D54F-8DF7-372EF00DE61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62557" y="2593145"/>
                  <a:ext cx="1152144" cy="1152144"/>
                </a:xfrm>
                <a:prstGeom prst="rect">
                  <a:avLst/>
                </a:prstGeom>
              </p:spPr>
            </p:pic>
            <p:pic>
              <p:nvPicPr>
                <p:cNvPr id="18" name="Graphic 17" descr="Blockchain outline">
                  <a:extLst>
                    <a:ext uri="{FF2B5EF4-FFF2-40B4-BE49-F238E27FC236}">
                      <a16:creationId xmlns:a16="http://schemas.microsoft.com/office/drawing/2014/main" id="{BEAAF155-CF42-8740-BCED-E8F5FD15FAE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660655" y="2603072"/>
                  <a:ext cx="1152144" cy="1152144"/>
                </a:xfrm>
                <a:prstGeom prst="rect">
                  <a:avLst/>
                </a:prstGeom>
              </p:spPr>
            </p:pic>
          </p:grpSp>
        </p:grpSp>
        <p:sp>
          <p:nvSpPr>
            <p:cNvPr id="56" name="Chevron 55">
              <a:extLst>
                <a:ext uri="{FF2B5EF4-FFF2-40B4-BE49-F238E27FC236}">
                  <a16:creationId xmlns:a16="http://schemas.microsoft.com/office/drawing/2014/main" id="{3BC8CAC1-1DD8-F846-AF22-F645C82682FD}"/>
                </a:ext>
              </a:extLst>
            </p:cNvPr>
            <p:cNvSpPr/>
            <p:nvPr/>
          </p:nvSpPr>
          <p:spPr>
            <a:xfrm>
              <a:off x="8896377" y="4038117"/>
              <a:ext cx="594436" cy="703054"/>
            </a:xfrm>
            <a:prstGeom prst="chevron">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63">
                <a:solidFill>
                  <a:schemeClr val="tx1"/>
                </a:solidFill>
              </a:endParaRPr>
            </a:p>
          </p:txBody>
        </p:sp>
      </p:grpSp>
      <p:grpSp>
        <p:nvGrpSpPr>
          <p:cNvPr id="29" name="Group 28">
            <a:extLst>
              <a:ext uri="{FF2B5EF4-FFF2-40B4-BE49-F238E27FC236}">
                <a16:creationId xmlns:a16="http://schemas.microsoft.com/office/drawing/2014/main" id="{045760D1-2E9E-E74B-9378-51D4E9FAF2DB}"/>
              </a:ext>
            </a:extLst>
          </p:cNvPr>
          <p:cNvGrpSpPr/>
          <p:nvPr/>
        </p:nvGrpSpPr>
        <p:grpSpPr>
          <a:xfrm>
            <a:off x="257929" y="650487"/>
            <a:ext cx="9148215" cy="1699004"/>
            <a:chOff x="887737" y="987926"/>
            <a:chExt cx="9148215" cy="1699004"/>
          </a:xfrm>
        </p:grpSpPr>
        <p:grpSp>
          <p:nvGrpSpPr>
            <p:cNvPr id="3" name="Group 2">
              <a:extLst>
                <a:ext uri="{FF2B5EF4-FFF2-40B4-BE49-F238E27FC236}">
                  <a16:creationId xmlns:a16="http://schemas.microsoft.com/office/drawing/2014/main" id="{340DA6CD-48DB-2A4B-84D6-F26A2A52DFF3}"/>
                </a:ext>
              </a:extLst>
            </p:cNvPr>
            <p:cNvGrpSpPr/>
            <p:nvPr/>
          </p:nvGrpSpPr>
          <p:grpSpPr>
            <a:xfrm>
              <a:off x="887737" y="987926"/>
              <a:ext cx="2339964" cy="1672676"/>
              <a:chOff x="163599" y="2797427"/>
              <a:chExt cx="3786442" cy="2706666"/>
            </a:xfrm>
          </p:grpSpPr>
          <p:sp>
            <p:nvSpPr>
              <p:cNvPr id="4" name="Subtitle 2">
                <a:extLst>
                  <a:ext uri="{FF2B5EF4-FFF2-40B4-BE49-F238E27FC236}">
                    <a16:creationId xmlns:a16="http://schemas.microsoft.com/office/drawing/2014/main" id="{54B45846-43EA-E34C-ABC2-D18410EC22E8}"/>
                  </a:ext>
                </a:extLst>
              </p:cNvPr>
              <p:cNvSpPr txBox="1">
                <a:spLocks/>
              </p:cNvSpPr>
              <p:nvPr/>
            </p:nvSpPr>
            <p:spPr>
              <a:xfrm>
                <a:off x="163599" y="4851199"/>
                <a:ext cx="3786442" cy="652894"/>
              </a:xfrm>
              <a:prstGeom prst="rect">
                <a:avLst/>
              </a:prstGeom>
              <a:ln>
                <a:noFill/>
              </a:ln>
            </p:spPr>
            <p:txBody>
              <a:bodyPr vert="horz" lIns="109728" tIns="54864" rIns="109728" bIns="54864" rtlCol="0" anchor="t">
                <a:noAutofit/>
              </a:bodyPr>
              <a:lst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Franklin Gothic Book" panose="020B050302010202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anklin Gothic Book" panose="020B050302010202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anklin Gothic Book" panose="020B050302010202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00000"/>
                  </a:lnSpc>
                  <a:buClr>
                    <a:schemeClr val="tx2">
                      <a:lumMod val="60000"/>
                      <a:lumOff val="40000"/>
                    </a:schemeClr>
                  </a:buClr>
                </a:pPr>
                <a:r>
                  <a:rPr lang="en-US" sz="1680" b="1" dirty="0">
                    <a:latin typeface="+mn-lt"/>
                  </a:rPr>
                  <a:t>QBE’s Users</a:t>
                </a:r>
              </a:p>
            </p:txBody>
          </p:sp>
          <p:pic>
            <p:nvPicPr>
              <p:cNvPr id="5" name="Picture 4" descr="A close up of a logo&#10;&#10;Description automatically generated">
                <a:extLst>
                  <a:ext uri="{FF2B5EF4-FFF2-40B4-BE49-F238E27FC236}">
                    <a16:creationId xmlns:a16="http://schemas.microsoft.com/office/drawing/2014/main" id="{575CEB6C-5DD0-A94D-B5BD-E4EFE44ECD3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83698" y="2797427"/>
                <a:ext cx="2033419" cy="2033417"/>
              </a:xfrm>
              <a:prstGeom prst="rect">
                <a:avLst/>
              </a:prstGeom>
            </p:spPr>
          </p:pic>
        </p:grpSp>
        <p:grpSp>
          <p:nvGrpSpPr>
            <p:cNvPr id="6" name="Group 5">
              <a:extLst>
                <a:ext uri="{FF2B5EF4-FFF2-40B4-BE49-F238E27FC236}">
                  <a16:creationId xmlns:a16="http://schemas.microsoft.com/office/drawing/2014/main" id="{8DBE0037-987E-5F45-87B4-70CB92AA439C}"/>
                </a:ext>
              </a:extLst>
            </p:cNvPr>
            <p:cNvGrpSpPr/>
            <p:nvPr/>
          </p:nvGrpSpPr>
          <p:grpSpPr>
            <a:xfrm>
              <a:off x="3882400" y="996254"/>
              <a:ext cx="2430413" cy="1690676"/>
              <a:chOff x="8694189" y="2797427"/>
              <a:chExt cx="3766680" cy="2735788"/>
            </a:xfrm>
          </p:grpSpPr>
          <p:sp>
            <p:nvSpPr>
              <p:cNvPr id="7" name="Subtitle 2">
                <a:extLst>
                  <a:ext uri="{FF2B5EF4-FFF2-40B4-BE49-F238E27FC236}">
                    <a16:creationId xmlns:a16="http://schemas.microsoft.com/office/drawing/2014/main" id="{E8D50889-4128-6140-83FE-3DF481EFB2E4}"/>
                  </a:ext>
                </a:extLst>
              </p:cNvPr>
              <p:cNvSpPr txBox="1">
                <a:spLocks/>
              </p:cNvSpPr>
              <p:nvPr/>
            </p:nvSpPr>
            <p:spPr>
              <a:xfrm>
                <a:off x="8694189" y="4830847"/>
                <a:ext cx="3766680" cy="702368"/>
              </a:xfrm>
              <a:prstGeom prst="rect">
                <a:avLst/>
              </a:prstGeom>
              <a:ln>
                <a:noFill/>
              </a:ln>
            </p:spPr>
            <p:txBody>
              <a:bodyPr vert="horz" lIns="109728" tIns="54864" rIns="109728" bIns="54864" rtlCol="0" anchor="t">
                <a:noAutofit/>
              </a:bodyPr>
              <a:lst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Franklin Gothic Book" panose="020B050302010202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anklin Gothic Book" panose="020B050302010202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anklin Gothic Book" panose="020B050302010202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buClr>
                    <a:schemeClr val="tx2">
                      <a:lumMod val="60000"/>
                      <a:lumOff val="40000"/>
                    </a:schemeClr>
                  </a:buClr>
                </a:pPr>
                <a:r>
                  <a:rPr lang="en-US" sz="1680" b="1">
                    <a:latin typeface="+mn-lt"/>
                  </a:rPr>
                  <a:t>Their Existing Journeys</a:t>
                </a:r>
              </a:p>
              <a:p>
                <a:pPr>
                  <a:lnSpc>
                    <a:spcPct val="100000"/>
                  </a:lnSpc>
                </a:pPr>
                <a:endParaRPr lang="en-US" sz="1680" b="1">
                  <a:latin typeface="+mn-lt"/>
                </a:endParaRPr>
              </a:p>
            </p:txBody>
          </p:sp>
          <p:pic>
            <p:nvPicPr>
              <p:cNvPr id="8" name="Picture 7" descr="A picture containing drawing&#10;&#10;Description automatically generated">
                <a:extLst>
                  <a:ext uri="{FF2B5EF4-FFF2-40B4-BE49-F238E27FC236}">
                    <a16:creationId xmlns:a16="http://schemas.microsoft.com/office/drawing/2014/main" id="{A4B14D06-DEC8-C24C-B08F-D7D595509F7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31748" y="2797427"/>
                <a:ext cx="2033418" cy="2033418"/>
              </a:xfrm>
              <a:prstGeom prst="rect">
                <a:avLst/>
              </a:prstGeom>
            </p:spPr>
          </p:pic>
        </p:grpSp>
        <p:sp>
          <p:nvSpPr>
            <p:cNvPr id="54" name="Chevron 53">
              <a:extLst>
                <a:ext uri="{FF2B5EF4-FFF2-40B4-BE49-F238E27FC236}">
                  <a16:creationId xmlns:a16="http://schemas.microsoft.com/office/drawing/2014/main" id="{737B7FD1-DB9C-6F4A-B5DB-F7CA9BD19458}"/>
                </a:ext>
              </a:extLst>
            </p:cNvPr>
            <p:cNvSpPr/>
            <p:nvPr/>
          </p:nvSpPr>
          <p:spPr>
            <a:xfrm>
              <a:off x="3134275" y="1429734"/>
              <a:ext cx="379601" cy="443198"/>
            </a:xfrm>
            <a:prstGeom prst="chevron">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63">
                <a:solidFill>
                  <a:schemeClr val="tx1"/>
                </a:solidFill>
              </a:endParaRPr>
            </a:p>
          </p:txBody>
        </p:sp>
        <p:sp>
          <p:nvSpPr>
            <p:cNvPr id="55" name="Chevron 54">
              <a:extLst>
                <a:ext uri="{FF2B5EF4-FFF2-40B4-BE49-F238E27FC236}">
                  <a16:creationId xmlns:a16="http://schemas.microsoft.com/office/drawing/2014/main" id="{6E57DBAF-F537-964F-ABBC-632DD4F42F12}"/>
                </a:ext>
              </a:extLst>
            </p:cNvPr>
            <p:cNvSpPr/>
            <p:nvPr/>
          </p:nvSpPr>
          <p:spPr>
            <a:xfrm>
              <a:off x="6487550" y="1422488"/>
              <a:ext cx="379601" cy="443198"/>
            </a:xfrm>
            <a:prstGeom prst="chevron">
              <a:avLst/>
            </a:prstGeom>
            <a:solidFill>
              <a:srgbClr val="FFD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463">
                <a:solidFill>
                  <a:schemeClr val="tx1"/>
                </a:solidFill>
              </a:endParaRPr>
            </a:p>
          </p:txBody>
        </p:sp>
        <p:grpSp>
          <p:nvGrpSpPr>
            <p:cNvPr id="79" name="Group 78">
              <a:extLst>
                <a:ext uri="{FF2B5EF4-FFF2-40B4-BE49-F238E27FC236}">
                  <a16:creationId xmlns:a16="http://schemas.microsoft.com/office/drawing/2014/main" id="{E6965643-D9ED-3645-94A9-4927C0289699}"/>
                </a:ext>
              </a:extLst>
            </p:cNvPr>
            <p:cNvGrpSpPr/>
            <p:nvPr/>
          </p:nvGrpSpPr>
          <p:grpSpPr>
            <a:xfrm>
              <a:off x="7239406" y="988857"/>
              <a:ext cx="2796546" cy="1658991"/>
              <a:chOff x="5520745" y="1036715"/>
              <a:chExt cx="2330455" cy="1382493"/>
            </a:xfrm>
          </p:grpSpPr>
          <p:sp>
            <p:nvSpPr>
              <p:cNvPr id="10" name="Subtitle 2">
                <a:extLst>
                  <a:ext uri="{FF2B5EF4-FFF2-40B4-BE49-F238E27FC236}">
                    <a16:creationId xmlns:a16="http://schemas.microsoft.com/office/drawing/2014/main" id="{E658824B-0A46-D649-BFE9-CD3C0DE63134}"/>
                  </a:ext>
                </a:extLst>
              </p:cNvPr>
              <p:cNvSpPr txBox="1">
                <a:spLocks/>
              </p:cNvSpPr>
              <p:nvPr/>
            </p:nvSpPr>
            <p:spPr>
              <a:xfrm>
                <a:off x="5520745" y="2072192"/>
                <a:ext cx="2330455" cy="347016"/>
              </a:xfrm>
              <a:prstGeom prst="rect">
                <a:avLst/>
              </a:prstGeom>
              <a:ln>
                <a:noFill/>
              </a:ln>
            </p:spPr>
            <p:txBody>
              <a:bodyPr vert="horz" lIns="109728" tIns="54864" rIns="109728" bIns="54864" rtlCol="0">
                <a:noAutofit/>
              </a:bodyPr>
              <a:lst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Franklin Gothic Book" panose="020B050302010202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anklin Gothic Book" panose="020B050302010202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anklin Gothic Book" panose="020B050302010202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buClr>
                    <a:schemeClr val="tx2">
                      <a:lumMod val="60000"/>
                      <a:lumOff val="40000"/>
                    </a:schemeClr>
                  </a:buClr>
                </a:pPr>
                <a:r>
                  <a:rPr lang="en-US" sz="1680" b="1">
                    <a:latin typeface="+mn-lt"/>
                  </a:rPr>
                  <a:t>Their Desired Experiences</a:t>
                </a:r>
              </a:p>
              <a:p>
                <a:pPr>
                  <a:lnSpc>
                    <a:spcPct val="100000"/>
                  </a:lnSpc>
                </a:pPr>
                <a:endParaRPr lang="en-US" sz="1680" b="1">
                  <a:latin typeface="+mn-lt"/>
                </a:endParaRPr>
              </a:p>
            </p:txBody>
          </p:sp>
          <p:grpSp>
            <p:nvGrpSpPr>
              <p:cNvPr id="75" name="Group 74">
                <a:extLst>
                  <a:ext uri="{FF2B5EF4-FFF2-40B4-BE49-F238E27FC236}">
                    <a16:creationId xmlns:a16="http://schemas.microsoft.com/office/drawing/2014/main" id="{E30B776F-FD53-6C48-9DD0-B4AF6621CA9E}"/>
                  </a:ext>
                </a:extLst>
              </p:cNvPr>
              <p:cNvGrpSpPr/>
              <p:nvPr/>
            </p:nvGrpSpPr>
            <p:grpSpPr>
              <a:xfrm>
                <a:off x="6137987" y="1036715"/>
                <a:ext cx="1018125" cy="1018125"/>
                <a:chOff x="9165576" y="1070122"/>
                <a:chExt cx="1018125" cy="1018125"/>
              </a:xfrm>
            </p:grpSpPr>
            <p:sp>
              <p:nvSpPr>
                <p:cNvPr id="76" name="Oval 75">
                  <a:extLst>
                    <a:ext uri="{FF2B5EF4-FFF2-40B4-BE49-F238E27FC236}">
                      <a16:creationId xmlns:a16="http://schemas.microsoft.com/office/drawing/2014/main" id="{5FB1F3E1-E25B-E248-968D-5234F40FCB45}"/>
                    </a:ext>
                  </a:extLst>
                </p:cNvPr>
                <p:cNvSpPr/>
                <p:nvPr/>
              </p:nvSpPr>
              <p:spPr>
                <a:xfrm>
                  <a:off x="9165576" y="1070122"/>
                  <a:ext cx="1018125" cy="1018125"/>
                </a:xfrm>
                <a:prstGeom prst="ellipse">
                  <a:avLst/>
                </a:prstGeom>
                <a:solidFill>
                  <a:srgbClr val="4CA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0"/>
                </a:p>
              </p:txBody>
            </p:sp>
            <p:pic>
              <p:nvPicPr>
                <p:cNvPr id="77" name="Graphic 76" descr="Ui Ux outline">
                  <a:extLst>
                    <a:ext uri="{FF2B5EF4-FFF2-40B4-BE49-F238E27FC236}">
                      <a16:creationId xmlns:a16="http://schemas.microsoft.com/office/drawing/2014/main" id="{8E0F9265-F84A-7046-8EE3-5C9EF70F869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8863" y="1217973"/>
                  <a:ext cx="768515" cy="768515"/>
                </a:xfrm>
                <a:prstGeom prst="rect">
                  <a:avLst/>
                </a:prstGeom>
              </p:spPr>
            </p:pic>
            <p:pic>
              <p:nvPicPr>
                <p:cNvPr id="78" name="Graphic 77" descr="Ui Ux outline">
                  <a:extLst>
                    <a:ext uri="{FF2B5EF4-FFF2-40B4-BE49-F238E27FC236}">
                      <a16:creationId xmlns:a16="http://schemas.microsoft.com/office/drawing/2014/main" id="{DBD825ED-A89D-E14A-8505-3FE5F666842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9268862" y="1217972"/>
                  <a:ext cx="768515" cy="768515"/>
                </a:xfrm>
                <a:prstGeom prst="rect">
                  <a:avLst/>
                </a:prstGeom>
              </p:spPr>
            </p:pic>
          </p:grpSp>
        </p:grpSp>
      </p:grpSp>
      <p:grpSp>
        <p:nvGrpSpPr>
          <p:cNvPr id="27" name="Group 26">
            <a:extLst>
              <a:ext uri="{FF2B5EF4-FFF2-40B4-BE49-F238E27FC236}">
                <a16:creationId xmlns:a16="http://schemas.microsoft.com/office/drawing/2014/main" id="{0A1BDD42-2880-644B-8F80-F3DDDE60F885}"/>
              </a:ext>
            </a:extLst>
          </p:cNvPr>
          <p:cNvGrpSpPr/>
          <p:nvPr/>
        </p:nvGrpSpPr>
        <p:grpSpPr>
          <a:xfrm>
            <a:off x="-79369" y="2313397"/>
            <a:ext cx="9757348" cy="1821967"/>
            <a:chOff x="601239" y="4238959"/>
            <a:chExt cx="9757348" cy="1821967"/>
          </a:xfrm>
        </p:grpSpPr>
        <p:grpSp>
          <p:nvGrpSpPr>
            <p:cNvPr id="48" name="Group 47">
              <a:extLst>
                <a:ext uri="{FF2B5EF4-FFF2-40B4-BE49-F238E27FC236}">
                  <a16:creationId xmlns:a16="http://schemas.microsoft.com/office/drawing/2014/main" id="{EB45C811-0A77-3143-BF77-3045D2CC3804}"/>
                </a:ext>
              </a:extLst>
            </p:cNvPr>
            <p:cNvGrpSpPr/>
            <p:nvPr/>
          </p:nvGrpSpPr>
          <p:grpSpPr>
            <a:xfrm>
              <a:off x="601239" y="4490432"/>
              <a:ext cx="2851001" cy="1419776"/>
              <a:chOff x="311044" y="4003729"/>
              <a:chExt cx="2697092" cy="1343132"/>
            </a:xfrm>
          </p:grpSpPr>
          <p:pic>
            <p:nvPicPr>
              <p:cNvPr id="45" name="Picture 44">
                <a:extLst>
                  <a:ext uri="{FF2B5EF4-FFF2-40B4-BE49-F238E27FC236}">
                    <a16:creationId xmlns:a16="http://schemas.microsoft.com/office/drawing/2014/main" id="{D266914B-9F0D-4342-B2FF-0FFD755C7B7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226180" y="4003729"/>
                <a:ext cx="866819" cy="865450"/>
              </a:xfrm>
              <a:prstGeom prst="ellipse">
                <a:avLst/>
              </a:prstGeom>
            </p:spPr>
          </p:pic>
          <p:sp>
            <p:nvSpPr>
              <p:cNvPr id="47" name="TextBox 46">
                <a:extLst>
                  <a:ext uri="{FF2B5EF4-FFF2-40B4-BE49-F238E27FC236}">
                    <a16:creationId xmlns:a16="http://schemas.microsoft.com/office/drawing/2014/main" id="{0687CA9E-3977-E340-8ADB-857976F8C710}"/>
                  </a:ext>
                </a:extLst>
              </p:cNvPr>
              <p:cNvSpPr txBox="1"/>
              <p:nvPr/>
            </p:nvSpPr>
            <p:spPr>
              <a:xfrm>
                <a:off x="311044" y="4840240"/>
                <a:ext cx="2697092" cy="506621"/>
              </a:xfrm>
              <a:prstGeom prst="rect">
                <a:avLst/>
              </a:prstGeom>
              <a:noFill/>
            </p:spPr>
            <p:txBody>
              <a:bodyPr wrap="square" rtlCol="0">
                <a:spAutoFit/>
              </a:bodyPr>
              <a:lstStyle/>
              <a:p>
                <a:pPr algn="ctr"/>
                <a:r>
                  <a:rPr lang="en-US" sz="1440" b="1">
                    <a:solidFill>
                      <a:schemeClr val="tx2">
                        <a:lumMod val="60000"/>
                        <a:lumOff val="40000"/>
                      </a:schemeClr>
                    </a:solidFill>
                  </a:rPr>
                  <a:t>Felicity</a:t>
                </a:r>
              </a:p>
              <a:p>
                <a:pPr algn="ctr"/>
                <a:r>
                  <a:rPr lang="en-US" sz="1440"/>
                  <a:t>Customer Care Specialist</a:t>
                </a:r>
              </a:p>
            </p:txBody>
          </p:sp>
        </p:grpSp>
        <p:sp>
          <p:nvSpPr>
            <p:cNvPr id="62" name="Rectangle 61">
              <a:extLst>
                <a:ext uri="{FF2B5EF4-FFF2-40B4-BE49-F238E27FC236}">
                  <a16:creationId xmlns:a16="http://schemas.microsoft.com/office/drawing/2014/main" id="{010AF86F-B3DC-A24E-AB7E-2B4D741E1E9E}"/>
                </a:ext>
              </a:extLst>
            </p:cNvPr>
            <p:cNvSpPr/>
            <p:nvPr/>
          </p:nvSpPr>
          <p:spPr>
            <a:xfrm>
              <a:off x="7035800" y="4410820"/>
              <a:ext cx="3000152" cy="144291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500">
                  <a:solidFill>
                    <a:schemeClr val="tx1"/>
                  </a:solidFill>
                </a:rPr>
                <a:t>The system should give me information about the client and context as soon as I get the call, so that I am better prepared, can find the right Knowledge Article, and can respond correctly and fast…</a:t>
              </a:r>
            </a:p>
          </p:txBody>
        </p:sp>
        <p:pic>
          <p:nvPicPr>
            <p:cNvPr id="63" name="Graphic 62" descr="Open quotation mark with solid fill">
              <a:extLst>
                <a:ext uri="{FF2B5EF4-FFF2-40B4-BE49-F238E27FC236}">
                  <a16:creationId xmlns:a16="http://schemas.microsoft.com/office/drawing/2014/main" id="{FD589859-01BF-464E-AC80-5BE128C3E6FF}"/>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669619" y="4238959"/>
              <a:ext cx="544585" cy="544585"/>
            </a:xfrm>
            <a:prstGeom prst="rect">
              <a:avLst/>
            </a:prstGeom>
          </p:spPr>
        </p:pic>
        <p:pic>
          <p:nvPicPr>
            <p:cNvPr id="64" name="Graphic 63" descr="Open quotation mark with solid fill">
              <a:extLst>
                <a:ext uri="{FF2B5EF4-FFF2-40B4-BE49-F238E27FC236}">
                  <a16:creationId xmlns:a16="http://schemas.microsoft.com/office/drawing/2014/main" id="{543D65AD-7C69-3140-A0EF-405DC96F2FA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0800000">
              <a:off x="9814002" y="5516341"/>
              <a:ext cx="544585" cy="544585"/>
            </a:xfrm>
            <a:prstGeom prst="rect">
              <a:avLst/>
            </a:prstGeom>
          </p:spPr>
        </p:pic>
        <p:sp>
          <p:nvSpPr>
            <p:cNvPr id="57" name="TextBox 56">
              <a:extLst>
                <a:ext uri="{FF2B5EF4-FFF2-40B4-BE49-F238E27FC236}">
                  <a16:creationId xmlns:a16="http://schemas.microsoft.com/office/drawing/2014/main" id="{2620E456-2136-403C-8BDA-F5BA1F6A8D75}"/>
                </a:ext>
              </a:extLst>
            </p:cNvPr>
            <p:cNvSpPr txBox="1"/>
            <p:nvPr/>
          </p:nvSpPr>
          <p:spPr>
            <a:xfrm>
              <a:off x="3417922" y="4361977"/>
              <a:ext cx="3171701" cy="1551194"/>
            </a:xfrm>
            <a:prstGeom prst="rect">
              <a:avLst/>
            </a:prstGeom>
            <a:noFill/>
          </p:spPr>
          <p:txBody>
            <a:bodyPr rot="0" spcFirstLastPara="0" vertOverflow="overflow" horzOverflow="overflow" vert="horz" wrap="square" lIns="109728" tIns="54864" rIns="109728" bIns="54864" numCol="1" spcCol="0" rtlCol="0" fromWordArt="0" anchor="t" anchorCtr="0" forceAA="0" compatLnSpc="1">
              <a:prstTxWarp prst="textNoShape">
                <a:avLst/>
              </a:prstTxWarp>
              <a:spAutoFit/>
            </a:bodyPr>
            <a:lstStyle/>
            <a:p>
              <a:r>
                <a:rPr lang="en-US" sz="1560" i="1"/>
                <a:t>….</a:t>
              </a:r>
              <a:r>
                <a:rPr lang="en-US" sz="1560" i="1">
                  <a:ea typeface="+mn-lt"/>
                  <a:cs typeface="+mn-lt"/>
                </a:rPr>
                <a:t>it takes me time to identify the customer in the Salesforce portal. I am often moving between many tabs to find all client details, which can be tough at times…  the customer ends up waiting….</a:t>
              </a:r>
              <a:endParaRPr lang="en-US" sz="1560" i="1">
                <a:cs typeface="Calibri"/>
              </a:endParaRPr>
            </a:p>
          </p:txBody>
        </p:sp>
        <p:pic>
          <p:nvPicPr>
            <p:cNvPr id="59" name="Graphic 20" descr="Sad face with solid fill with solid fill">
              <a:extLst>
                <a:ext uri="{FF2B5EF4-FFF2-40B4-BE49-F238E27FC236}">
                  <a16:creationId xmlns:a16="http://schemas.microsoft.com/office/drawing/2014/main" id="{A11782F4-7B18-4C5C-B700-0AB7556018AD}"/>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144437" y="4372154"/>
              <a:ext cx="409812" cy="389789"/>
            </a:xfrm>
            <a:prstGeom prst="rect">
              <a:avLst/>
            </a:prstGeom>
          </p:spPr>
        </p:pic>
        <p:pic>
          <p:nvPicPr>
            <p:cNvPr id="71" name="Graphic 70" descr="Grinning face with solid fill with solid fill">
              <a:extLst>
                <a:ext uri="{FF2B5EF4-FFF2-40B4-BE49-F238E27FC236}">
                  <a16:creationId xmlns:a16="http://schemas.microsoft.com/office/drawing/2014/main" id="{AC7E3CBB-ABDD-4445-BF45-4940ECBCE2AC}"/>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9903076" y="4771575"/>
              <a:ext cx="408970" cy="408970"/>
            </a:xfrm>
            <a:prstGeom prst="rect">
              <a:avLst/>
            </a:prstGeom>
          </p:spPr>
        </p:pic>
      </p:grpSp>
      <p:grpSp>
        <p:nvGrpSpPr>
          <p:cNvPr id="26" name="Group 25">
            <a:extLst>
              <a:ext uri="{FF2B5EF4-FFF2-40B4-BE49-F238E27FC236}">
                <a16:creationId xmlns:a16="http://schemas.microsoft.com/office/drawing/2014/main" id="{4DC0E9CD-F2EE-1D45-A3C0-3F81967FB3CD}"/>
              </a:ext>
            </a:extLst>
          </p:cNvPr>
          <p:cNvGrpSpPr/>
          <p:nvPr/>
        </p:nvGrpSpPr>
        <p:grpSpPr>
          <a:xfrm>
            <a:off x="85796" y="5782112"/>
            <a:ext cx="9667960" cy="1980864"/>
            <a:chOff x="715604" y="6132250"/>
            <a:chExt cx="9667960" cy="1980864"/>
          </a:xfrm>
        </p:grpSpPr>
        <p:cxnSp>
          <p:nvCxnSpPr>
            <p:cNvPr id="42" name="Straight Connector 41">
              <a:extLst>
                <a:ext uri="{FF2B5EF4-FFF2-40B4-BE49-F238E27FC236}">
                  <a16:creationId xmlns:a16="http://schemas.microsoft.com/office/drawing/2014/main" id="{646C1809-9CBD-4D40-8981-9215447D3450}"/>
                </a:ext>
              </a:extLst>
            </p:cNvPr>
            <p:cNvCxnSpPr>
              <a:cxnSpLocks/>
            </p:cNvCxnSpPr>
            <p:nvPr/>
          </p:nvCxnSpPr>
          <p:spPr>
            <a:xfrm>
              <a:off x="715604" y="6174964"/>
              <a:ext cx="966796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8E38D528-E765-5B46-A09B-88A6D1E47899}"/>
                </a:ext>
              </a:extLst>
            </p:cNvPr>
            <p:cNvSpPr/>
            <p:nvPr/>
          </p:nvSpPr>
          <p:spPr>
            <a:xfrm>
              <a:off x="7023100" y="6404543"/>
              <a:ext cx="3000152" cy="170857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t"/>
            <a:lstStyle/>
            <a:p>
              <a:r>
                <a:rPr lang="en-US" sz="1500" dirty="0">
                  <a:solidFill>
                    <a:schemeClr val="tx1"/>
                  </a:solidFill>
                </a:rPr>
                <a:t>I Agents Specialists want ‘smart’ tools to enable me to control and better manage the day-to-day allocations, escalations, reporting, and team management. The tools should be integrated such that information is accessible without manual efforts….</a:t>
              </a:r>
            </a:p>
          </p:txBody>
        </p:sp>
        <p:pic>
          <p:nvPicPr>
            <p:cNvPr id="67" name="Graphic 66" descr="Open quotation mark with solid fill">
              <a:extLst>
                <a:ext uri="{FF2B5EF4-FFF2-40B4-BE49-F238E27FC236}">
                  <a16:creationId xmlns:a16="http://schemas.microsoft.com/office/drawing/2014/main" id="{8868A87B-64AE-014B-A322-8FEFE3CF6A9F}"/>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6760285" y="6132250"/>
              <a:ext cx="544585" cy="544585"/>
            </a:xfrm>
            <a:prstGeom prst="rect">
              <a:avLst/>
            </a:prstGeom>
          </p:spPr>
        </p:pic>
        <p:pic>
          <p:nvPicPr>
            <p:cNvPr id="68" name="Graphic 67" descr="Open quotation mark with solid fill">
              <a:extLst>
                <a:ext uri="{FF2B5EF4-FFF2-40B4-BE49-F238E27FC236}">
                  <a16:creationId xmlns:a16="http://schemas.microsoft.com/office/drawing/2014/main" id="{65AE55A0-4C86-D144-9CBD-4DA4E17AED8F}"/>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rot="10800000">
              <a:off x="9826279" y="7345594"/>
              <a:ext cx="544585" cy="544585"/>
            </a:xfrm>
            <a:prstGeom prst="rect">
              <a:avLst/>
            </a:prstGeom>
          </p:spPr>
        </p:pic>
        <p:sp>
          <p:nvSpPr>
            <p:cNvPr id="60" name="TextBox 59">
              <a:extLst>
                <a:ext uri="{FF2B5EF4-FFF2-40B4-BE49-F238E27FC236}">
                  <a16:creationId xmlns:a16="http://schemas.microsoft.com/office/drawing/2014/main" id="{D1D8B8E5-CBA0-4C4D-9397-485E73117A9D}"/>
                </a:ext>
              </a:extLst>
            </p:cNvPr>
            <p:cNvSpPr txBox="1"/>
            <p:nvPr/>
          </p:nvSpPr>
          <p:spPr>
            <a:xfrm>
              <a:off x="3418570" y="6209687"/>
              <a:ext cx="3171701" cy="1791260"/>
            </a:xfrm>
            <a:prstGeom prst="rect">
              <a:avLst/>
            </a:prstGeom>
            <a:noFill/>
          </p:spPr>
          <p:txBody>
            <a:bodyPr rot="0" spcFirstLastPara="0" vertOverflow="overflow" horzOverflow="overflow" vert="horz" wrap="square" lIns="109728" tIns="54864" rIns="109728" bIns="54864" numCol="1" spcCol="0" rtlCol="0" fromWordArt="0" anchor="t" anchorCtr="0" forceAA="0" compatLnSpc="1">
              <a:prstTxWarp prst="textNoShape">
                <a:avLst/>
              </a:prstTxWarp>
              <a:spAutoFit/>
            </a:bodyPr>
            <a:lstStyle/>
            <a:p>
              <a:r>
                <a:rPr lang="en-US" sz="1560" i="1" dirty="0"/>
                <a:t>…. Everyday I have to ensure steady state while monitoring the team, and handling escalations… </a:t>
              </a:r>
              <a:r>
                <a:rPr lang="en-US" sz="1560" i="1" dirty="0">
                  <a:ea typeface="+mn-lt"/>
                  <a:cs typeface="+mn-lt"/>
                </a:rPr>
                <a:t>I</a:t>
              </a:r>
              <a:r>
                <a:rPr lang="en-US" sz="1560" i="1" dirty="0"/>
                <a:t> have the tools but they are not modern and well-integrated and hence I have to do multiple tasks manually...” </a:t>
              </a:r>
              <a:endParaRPr lang="en-US" sz="1560" i="1" dirty="0">
                <a:cs typeface="Calibri"/>
              </a:endParaRPr>
            </a:p>
          </p:txBody>
        </p:sp>
        <p:pic>
          <p:nvPicPr>
            <p:cNvPr id="21" name="Graphic 21" descr="Neutral face with solid fill with solid fill">
              <a:extLst>
                <a:ext uri="{FF2B5EF4-FFF2-40B4-BE49-F238E27FC236}">
                  <a16:creationId xmlns:a16="http://schemas.microsoft.com/office/drawing/2014/main" id="{4769F0BF-5768-4D87-BC15-58630D46B0F2}"/>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3125064" y="6206516"/>
              <a:ext cx="403138" cy="403138"/>
            </a:xfrm>
            <a:prstGeom prst="rect">
              <a:avLst/>
            </a:prstGeom>
          </p:spPr>
        </p:pic>
        <p:pic>
          <p:nvPicPr>
            <p:cNvPr id="72" name="Graphic 71" descr="Grinning face with solid fill with solid fill">
              <a:extLst>
                <a:ext uri="{FF2B5EF4-FFF2-40B4-BE49-F238E27FC236}">
                  <a16:creationId xmlns:a16="http://schemas.microsoft.com/office/drawing/2014/main" id="{2FD19F1D-2302-414C-BD5A-06EDA3F1ADD7}"/>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9869321" y="6794198"/>
              <a:ext cx="408970" cy="408970"/>
            </a:xfrm>
            <a:prstGeom prst="rect">
              <a:avLst/>
            </a:prstGeom>
          </p:spPr>
        </p:pic>
        <p:grpSp>
          <p:nvGrpSpPr>
            <p:cNvPr id="24" name="Group 23">
              <a:extLst>
                <a:ext uri="{FF2B5EF4-FFF2-40B4-BE49-F238E27FC236}">
                  <a16:creationId xmlns:a16="http://schemas.microsoft.com/office/drawing/2014/main" id="{765E50DF-F211-C04B-8DAF-B5758CA45FE8}"/>
                </a:ext>
              </a:extLst>
            </p:cNvPr>
            <p:cNvGrpSpPr/>
            <p:nvPr/>
          </p:nvGrpSpPr>
          <p:grpSpPr>
            <a:xfrm>
              <a:off x="738095" y="6270887"/>
              <a:ext cx="2476908" cy="1502402"/>
              <a:chOff x="738095" y="6270887"/>
              <a:chExt cx="2476908" cy="1502402"/>
            </a:xfrm>
          </p:grpSpPr>
          <p:sp>
            <p:nvSpPr>
              <p:cNvPr id="35" name="TextBox 34">
                <a:extLst>
                  <a:ext uri="{FF2B5EF4-FFF2-40B4-BE49-F238E27FC236}">
                    <a16:creationId xmlns:a16="http://schemas.microsoft.com/office/drawing/2014/main" id="{F9619CCA-BDF7-1449-8D26-7DDA7C788A75}"/>
                  </a:ext>
                </a:extLst>
              </p:cNvPr>
              <p:cNvSpPr txBox="1"/>
              <p:nvPr/>
            </p:nvSpPr>
            <p:spPr>
              <a:xfrm>
                <a:off x="738095" y="7219291"/>
                <a:ext cx="2476908" cy="553998"/>
              </a:xfrm>
              <a:prstGeom prst="rect">
                <a:avLst/>
              </a:prstGeom>
              <a:noFill/>
            </p:spPr>
            <p:txBody>
              <a:bodyPr wrap="square" lIns="109728" tIns="54864" rIns="109728" bIns="54864" rtlCol="0" anchor="t">
                <a:spAutoFit/>
              </a:bodyPr>
              <a:lstStyle/>
              <a:p>
                <a:pPr algn="ctr"/>
                <a:r>
                  <a:rPr lang="en-US" sz="1440" b="1" dirty="0">
                    <a:solidFill>
                      <a:schemeClr val="tx2">
                        <a:lumMod val="60000"/>
                        <a:lumOff val="40000"/>
                      </a:schemeClr>
                    </a:solidFill>
                  </a:rPr>
                  <a:t>Sandra</a:t>
                </a:r>
              </a:p>
              <a:p>
                <a:pPr algn="ctr"/>
                <a:r>
                  <a:rPr lang="en-US" sz="1440" dirty="0"/>
                  <a:t>Team Manager</a:t>
                </a:r>
                <a:endParaRPr lang="en-US" sz="1440" dirty="0">
                  <a:cs typeface="Calibri"/>
                </a:endParaRPr>
              </a:p>
            </p:txBody>
          </p:sp>
          <p:pic>
            <p:nvPicPr>
              <p:cNvPr id="73" name="Picture 72">
                <a:extLst>
                  <a:ext uri="{FF2B5EF4-FFF2-40B4-BE49-F238E27FC236}">
                    <a16:creationId xmlns:a16="http://schemas.microsoft.com/office/drawing/2014/main" id="{0EB30759-3822-7142-97C9-18EFB28B35E8}"/>
                  </a:ext>
                </a:extLst>
              </p:cNvPr>
              <p:cNvPicPr>
                <a:picLocks noChangeAspect="1"/>
              </p:cNvPicPr>
              <p:nvPr/>
            </p:nvPicPr>
            <p:blipFill rotWithShape="1">
              <a:blip r:embed="rId22"/>
              <a:srcRect l="12138" r="36044" b="22307"/>
              <a:stretch/>
            </p:blipFill>
            <p:spPr>
              <a:xfrm>
                <a:off x="1483523" y="6270887"/>
                <a:ext cx="995214" cy="962746"/>
              </a:xfrm>
              <a:prstGeom prst="ellipse">
                <a:avLst/>
              </a:prstGeom>
            </p:spPr>
          </p:pic>
        </p:grpSp>
      </p:grpSp>
      <p:cxnSp>
        <p:nvCxnSpPr>
          <p:cNvPr id="11" name="Straight Connector 10">
            <a:extLst>
              <a:ext uri="{FF2B5EF4-FFF2-40B4-BE49-F238E27FC236}">
                <a16:creationId xmlns:a16="http://schemas.microsoft.com/office/drawing/2014/main" id="{8D170E74-EE76-0DF1-B040-EA3F2DC29E17}"/>
              </a:ext>
            </a:extLst>
          </p:cNvPr>
          <p:cNvCxnSpPr>
            <a:cxnSpLocks/>
          </p:cNvCxnSpPr>
          <p:nvPr/>
        </p:nvCxnSpPr>
        <p:spPr>
          <a:xfrm>
            <a:off x="134722" y="2372915"/>
            <a:ext cx="945821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60F52FE6-4599-CB65-A239-FFF745DA86F8}"/>
              </a:ext>
            </a:extLst>
          </p:cNvPr>
          <p:cNvGrpSpPr/>
          <p:nvPr/>
        </p:nvGrpSpPr>
        <p:grpSpPr>
          <a:xfrm>
            <a:off x="129720" y="4096622"/>
            <a:ext cx="9683217" cy="1709518"/>
            <a:chOff x="432609" y="4236321"/>
            <a:chExt cx="9683217" cy="1709518"/>
          </a:xfrm>
        </p:grpSpPr>
        <p:grpSp>
          <p:nvGrpSpPr>
            <p:cNvPr id="28" name="Group 27">
              <a:extLst>
                <a:ext uri="{FF2B5EF4-FFF2-40B4-BE49-F238E27FC236}">
                  <a16:creationId xmlns:a16="http://schemas.microsoft.com/office/drawing/2014/main" id="{96413C7A-A18E-E440-9424-2A88FCF4B287}"/>
                </a:ext>
              </a:extLst>
            </p:cNvPr>
            <p:cNvGrpSpPr/>
            <p:nvPr/>
          </p:nvGrpSpPr>
          <p:grpSpPr>
            <a:xfrm>
              <a:off x="685676" y="4236321"/>
              <a:ext cx="9265696" cy="1693482"/>
              <a:chOff x="1030641" y="2633967"/>
              <a:chExt cx="9265696" cy="1693482"/>
            </a:xfrm>
          </p:grpSpPr>
          <p:grpSp>
            <p:nvGrpSpPr>
              <p:cNvPr id="30" name="Group 29">
                <a:extLst>
                  <a:ext uri="{FF2B5EF4-FFF2-40B4-BE49-F238E27FC236}">
                    <a16:creationId xmlns:a16="http://schemas.microsoft.com/office/drawing/2014/main" id="{AA92A452-909E-6D45-A05E-E2657DD55B30}"/>
                  </a:ext>
                </a:extLst>
              </p:cNvPr>
              <p:cNvGrpSpPr/>
              <p:nvPr/>
            </p:nvGrpSpPr>
            <p:grpSpPr>
              <a:xfrm>
                <a:off x="1030641" y="2748489"/>
                <a:ext cx="2054157" cy="1465324"/>
                <a:chOff x="1351104" y="3972912"/>
                <a:chExt cx="7072410" cy="5146202"/>
              </a:xfrm>
            </p:grpSpPr>
            <p:pic>
              <p:nvPicPr>
                <p:cNvPr id="31" name="Picture 30">
                  <a:extLst>
                    <a:ext uri="{FF2B5EF4-FFF2-40B4-BE49-F238E27FC236}">
                      <a16:creationId xmlns:a16="http://schemas.microsoft.com/office/drawing/2014/main" id="{90A7F056-D524-0940-9F55-AEB3F004D0CE}"/>
                    </a:ext>
                  </a:extLst>
                </p:cNvPr>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3247697" y="3972912"/>
                  <a:ext cx="3279227" cy="3302888"/>
                </a:xfrm>
                <a:prstGeom prst="ellipse">
                  <a:avLst/>
                </a:prstGeom>
              </p:spPr>
            </p:pic>
            <p:sp>
              <p:nvSpPr>
                <p:cNvPr id="32" name="TextBox 31">
                  <a:extLst>
                    <a:ext uri="{FF2B5EF4-FFF2-40B4-BE49-F238E27FC236}">
                      <a16:creationId xmlns:a16="http://schemas.microsoft.com/office/drawing/2014/main" id="{C2AC5855-68DA-D14C-B5E7-89A9CE34013C}"/>
                    </a:ext>
                  </a:extLst>
                </p:cNvPr>
                <p:cNvSpPr txBox="1"/>
                <p:nvPr/>
              </p:nvSpPr>
              <p:spPr>
                <a:xfrm>
                  <a:off x="1351104" y="7238336"/>
                  <a:ext cx="7072410" cy="1880778"/>
                </a:xfrm>
                <a:prstGeom prst="rect">
                  <a:avLst/>
                </a:prstGeom>
                <a:noFill/>
              </p:spPr>
              <p:txBody>
                <a:bodyPr wrap="square" rtlCol="0">
                  <a:spAutoFit/>
                </a:bodyPr>
                <a:lstStyle/>
                <a:p>
                  <a:pPr algn="ctr"/>
                  <a:r>
                    <a:rPr lang="en-US" sz="1440" b="1" dirty="0">
                      <a:solidFill>
                        <a:schemeClr val="tx2">
                          <a:lumMod val="60000"/>
                          <a:lumOff val="40000"/>
                        </a:schemeClr>
                      </a:solidFill>
                    </a:rPr>
                    <a:t>David</a:t>
                  </a:r>
                </a:p>
                <a:p>
                  <a:pPr algn="ctr"/>
                  <a:r>
                    <a:rPr lang="en-US" sz="1440" dirty="0"/>
                    <a:t>Contact Center Agent</a:t>
                  </a:r>
                </a:p>
              </p:txBody>
            </p:sp>
          </p:grpSp>
          <p:sp>
            <p:nvSpPr>
              <p:cNvPr id="53" name="Rectangle 52">
                <a:extLst>
                  <a:ext uri="{FF2B5EF4-FFF2-40B4-BE49-F238E27FC236}">
                    <a16:creationId xmlns:a16="http://schemas.microsoft.com/office/drawing/2014/main" id="{17014F5E-01A4-B646-B9B9-F558FE8007E5}"/>
                  </a:ext>
                </a:extLst>
              </p:cNvPr>
              <p:cNvSpPr/>
              <p:nvPr/>
            </p:nvSpPr>
            <p:spPr>
              <a:xfrm>
                <a:off x="7014744" y="2906261"/>
                <a:ext cx="3007363" cy="142118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9728" tIns="54864" rIns="109728" bIns="54864" rtlCol="0" anchor="t"/>
              <a:lstStyle/>
              <a:p>
                <a:r>
                  <a:rPr lang="en-US" sz="1500" dirty="0">
                    <a:solidFill>
                      <a:schemeClr val="tx1"/>
                    </a:solidFill>
                  </a:rPr>
                  <a:t>   I want a Portal which can give me accurate client details. I would also like to have separation of calls by region and channels, a chatbot and access to analytics such as answer rate, call duration etc.…</a:t>
                </a:r>
              </a:p>
            </p:txBody>
          </p:sp>
          <p:pic>
            <p:nvPicPr>
              <p:cNvPr id="51" name="Graphic 50" descr="Open quotation mark with solid fill">
                <a:extLst>
                  <a:ext uri="{FF2B5EF4-FFF2-40B4-BE49-F238E27FC236}">
                    <a16:creationId xmlns:a16="http://schemas.microsoft.com/office/drawing/2014/main" id="{DB974492-FD04-D345-BA62-C8CED6BB5E14}"/>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6751930" y="2633967"/>
                <a:ext cx="544585" cy="544585"/>
              </a:xfrm>
              <a:prstGeom prst="rect">
                <a:avLst/>
              </a:prstGeom>
            </p:spPr>
          </p:pic>
          <p:sp>
            <p:nvSpPr>
              <p:cNvPr id="14" name="TextBox 13">
                <a:extLst>
                  <a:ext uri="{FF2B5EF4-FFF2-40B4-BE49-F238E27FC236}">
                    <a16:creationId xmlns:a16="http://schemas.microsoft.com/office/drawing/2014/main" id="{C2872295-3A04-44A9-A15D-797CAB2B3BE2}"/>
                  </a:ext>
                </a:extLst>
              </p:cNvPr>
              <p:cNvSpPr txBox="1"/>
              <p:nvPr/>
            </p:nvSpPr>
            <p:spPr>
              <a:xfrm>
                <a:off x="3411981" y="2945593"/>
                <a:ext cx="3171701" cy="1311128"/>
              </a:xfrm>
              <a:prstGeom prst="rect">
                <a:avLst/>
              </a:prstGeom>
              <a:noFill/>
            </p:spPr>
            <p:txBody>
              <a:bodyPr rot="0" spcFirstLastPara="0" vertOverflow="overflow" horzOverflow="overflow" vert="horz" wrap="square" lIns="109728" tIns="54864" rIns="109728" bIns="54864" numCol="1" spcCol="0" rtlCol="0" fromWordArt="0" anchor="t" anchorCtr="0" forceAA="0" compatLnSpc="1">
                <a:prstTxWarp prst="textNoShape">
                  <a:avLst/>
                </a:prstTxWarp>
                <a:spAutoFit/>
              </a:bodyPr>
              <a:lstStyle/>
              <a:p>
                <a:r>
                  <a:rPr lang="en-US" sz="1560" i="1" dirty="0"/>
                  <a:t>….</a:t>
                </a:r>
                <a:r>
                  <a:rPr lang="en-US" sz="1560" i="1" dirty="0">
                    <a:ea typeface="+mn-lt"/>
                    <a:cs typeface="+mn-lt"/>
                  </a:rPr>
                  <a:t>I do not get accurate and timely information from the portal and sometimes need to ask the customer for information which leads to worse customer experience</a:t>
                </a:r>
                <a:r>
                  <a:rPr lang="en-US" sz="1560" i="1" dirty="0"/>
                  <a:t>....</a:t>
                </a:r>
                <a:endParaRPr lang="en-US" sz="1560" i="1" dirty="0">
                  <a:cs typeface="Calibri"/>
                </a:endParaRPr>
              </a:p>
            </p:txBody>
          </p:sp>
          <p:pic>
            <p:nvPicPr>
              <p:cNvPr id="20" name="Graphic 20" descr="Sad face with solid fill with solid fill">
                <a:extLst>
                  <a:ext uri="{FF2B5EF4-FFF2-40B4-BE49-F238E27FC236}">
                    <a16:creationId xmlns:a16="http://schemas.microsoft.com/office/drawing/2014/main" id="{849827B1-4CA8-4202-9616-954378663151}"/>
                  </a:ext>
                </a:extLst>
              </p:cNvPr>
              <p:cNvPicPr>
                <a:picLocks noChangeAspect="1"/>
              </p:cNvPicPr>
              <p:nvPr/>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117739" y="2837030"/>
                <a:ext cx="409812" cy="389789"/>
              </a:xfrm>
              <a:prstGeom prst="rect">
                <a:avLst/>
              </a:prstGeom>
            </p:spPr>
          </p:pic>
          <p:pic>
            <p:nvPicPr>
              <p:cNvPr id="25" name="Graphic 24" descr="Grinning face with solid fill with solid fill">
                <a:extLst>
                  <a:ext uri="{FF2B5EF4-FFF2-40B4-BE49-F238E27FC236}">
                    <a16:creationId xmlns:a16="http://schemas.microsoft.com/office/drawing/2014/main" id="{44D02219-2543-414D-AE18-FCC8E2C1DFCE}"/>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9887367" y="3389930"/>
                <a:ext cx="408970" cy="408970"/>
              </a:xfrm>
              <a:prstGeom prst="rect">
                <a:avLst/>
              </a:prstGeom>
            </p:spPr>
          </p:pic>
        </p:grpSp>
        <p:cxnSp>
          <p:nvCxnSpPr>
            <p:cNvPr id="22" name="Straight Connector 21">
              <a:extLst>
                <a:ext uri="{FF2B5EF4-FFF2-40B4-BE49-F238E27FC236}">
                  <a16:creationId xmlns:a16="http://schemas.microsoft.com/office/drawing/2014/main" id="{238883AE-1753-4ACA-7D19-D7170A6F8C03}"/>
                </a:ext>
              </a:extLst>
            </p:cNvPr>
            <p:cNvCxnSpPr>
              <a:cxnSpLocks/>
            </p:cNvCxnSpPr>
            <p:nvPr/>
          </p:nvCxnSpPr>
          <p:spPr>
            <a:xfrm>
              <a:off x="432609" y="4251652"/>
              <a:ext cx="9683217"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pic>
          <p:nvPicPr>
            <p:cNvPr id="33" name="Graphic 32" descr="Open quotation mark with solid fill">
              <a:extLst>
                <a:ext uri="{FF2B5EF4-FFF2-40B4-BE49-F238E27FC236}">
                  <a16:creationId xmlns:a16="http://schemas.microsoft.com/office/drawing/2014/main" id="{4284E2F3-0AA8-F3A4-F45E-2B00461895EC}"/>
                </a:ext>
              </a:extLst>
            </p:cNvPr>
            <p:cNvPicPr>
              <a:picLocks noChangeAspect="1"/>
            </p:cNvPicPr>
            <p:nvPr/>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rot="10800000">
              <a:off x="9424040" y="5401254"/>
              <a:ext cx="544585" cy="544585"/>
            </a:xfrm>
            <a:prstGeom prst="rect">
              <a:avLst/>
            </a:prstGeom>
          </p:spPr>
        </p:pic>
      </p:grpSp>
    </p:spTree>
    <p:extLst>
      <p:ext uri="{BB962C8B-B14F-4D97-AF65-F5344CB8AC3E}">
        <p14:creationId xmlns:p14="http://schemas.microsoft.com/office/powerpoint/2010/main" val="375488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2">
            <a:extLst>
              <a:ext uri="{FF2B5EF4-FFF2-40B4-BE49-F238E27FC236}">
                <a16:creationId xmlns:a16="http://schemas.microsoft.com/office/drawing/2014/main" id="{317ED6CF-8605-4C4F-95B6-BB1FA9D9C010}"/>
              </a:ext>
            </a:extLst>
          </p:cNvPr>
          <p:cNvSpPr txBox="1">
            <a:spLocks/>
          </p:cNvSpPr>
          <p:nvPr/>
        </p:nvSpPr>
        <p:spPr>
          <a:xfrm>
            <a:off x="6400800" y="789252"/>
            <a:ext cx="7811146" cy="6651095"/>
          </a:xfrm>
          <a:prstGeom prst="rect">
            <a:avLst/>
          </a:prstGeom>
          <a:solidFill>
            <a:srgbClr val="F8F0C2"/>
          </a:solidFill>
          <a:ln>
            <a:noFill/>
          </a:ln>
        </p:spPr>
        <p:txBody>
          <a:bodyPr vert="horz" lIns="52252" tIns="26125" rIns="52252" bIns="26125" rtlCol="0" anchor="ctr">
            <a:noAutofit/>
          </a:bodyPr>
          <a:lst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Franklin Gothic Book" panose="020B050302010202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anklin Gothic Book" panose="020B050302010202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anklin Gothic Book" panose="020B050302010202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spcBef>
                <a:spcPts val="1028"/>
              </a:spcBef>
              <a:buClr>
                <a:srgbClr val="4DABDC"/>
              </a:buClr>
            </a:pPr>
            <a:r>
              <a:rPr lang="en-US" sz="2000" b="1" dirty="0">
                <a:solidFill>
                  <a:schemeClr val="tx2">
                    <a:lumMod val="50000"/>
                  </a:schemeClr>
                </a:solidFill>
                <a:latin typeface="+mn-lt"/>
              </a:rPr>
              <a:t>Challenges I typically face while attending a customer’s call</a:t>
            </a:r>
          </a:p>
          <a:p>
            <a:pPr marL="260593" indent="-260593">
              <a:lnSpc>
                <a:spcPct val="100000"/>
              </a:lnSpc>
              <a:spcBef>
                <a:spcPts val="1028"/>
              </a:spcBef>
              <a:buClr>
                <a:srgbClr val="4DABDC"/>
              </a:buClr>
              <a:buFont typeface="Arial,Sans-Serif" panose="020B0604020202020204" pitchFamily="34" charset="0"/>
              <a:buChar char="•"/>
            </a:pPr>
            <a:r>
              <a:rPr lang="en-US" sz="1800" dirty="0">
                <a:latin typeface="+mn-lt"/>
              </a:rPr>
              <a:t>The current customer overview page we see when attending a call is very cluttered and contains irrelevant information</a:t>
            </a:r>
          </a:p>
          <a:p>
            <a:pPr marL="260593" indent="-260593">
              <a:lnSpc>
                <a:spcPct val="100000"/>
              </a:lnSpc>
              <a:spcBef>
                <a:spcPts val="1028"/>
              </a:spcBef>
              <a:buClr>
                <a:srgbClr val="4DABDC"/>
              </a:buClr>
              <a:buFont typeface="Arial,Sans-Serif" panose="020B0604020202020204" pitchFamily="34" charset="0"/>
              <a:buChar char="•"/>
            </a:pPr>
            <a:r>
              <a:rPr lang="en-US" sz="1800" dirty="0">
                <a:latin typeface="+mn-lt"/>
              </a:rPr>
              <a:t>Our systems are not synched- so there is lot of manual input of information repeatedly, at varying levels of details, in different places.</a:t>
            </a:r>
          </a:p>
          <a:p>
            <a:pPr marL="260593" indent="-260593">
              <a:lnSpc>
                <a:spcPct val="100000"/>
              </a:lnSpc>
              <a:spcBef>
                <a:spcPts val="1028"/>
              </a:spcBef>
              <a:buClr>
                <a:srgbClr val="4DABDC"/>
              </a:buClr>
              <a:buFont typeface="Arial,Sans-Serif" panose="020B0604020202020204" pitchFamily="34" charset="0"/>
              <a:buChar char="•"/>
            </a:pPr>
            <a:r>
              <a:rPr lang="en-US" sz="1800" dirty="0">
                <a:latin typeface="+mn-lt"/>
              </a:rPr>
              <a:t>It is hard to navigate to a section that I need to see</a:t>
            </a:r>
          </a:p>
          <a:p>
            <a:pPr marL="260593" indent="-260593">
              <a:lnSpc>
                <a:spcPct val="100000"/>
              </a:lnSpc>
              <a:spcBef>
                <a:spcPts val="1028"/>
              </a:spcBef>
              <a:buClr>
                <a:srgbClr val="4DABDC"/>
              </a:buClr>
              <a:buFont typeface="Arial,Sans-Serif" panose="020B0604020202020204" pitchFamily="34" charset="0"/>
              <a:buChar char="•"/>
            </a:pPr>
            <a:r>
              <a:rPr lang="en-US" sz="1800" dirty="0">
                <a:latin typeface="+mn-lt"/>
              </a:rPr>
              <a:t>It can take a long time to provide information to a customer, s/he may be needing critical information and needs it quickly. This sometimes leads to customers’ frustration as they need to wait.</a:t>
            </a:r>
          </a:p>
          <a:p>
            <a:pPr marL="260593" indent="-260593">
              <a:lnSpc>
                <a:spcPct val="100000"/>
              </a:lnSpc>
              <a:spcBef>
                <a:spcPts val="1028"/>
              </a:spcBef>
              <a:buClr>
                <a:srgbClr val="4DABDC"/>
              </a:buClr>
              <a:buFont typeface="Arial,Sans-Serif" panose="020B0604020202020204" pitchFamily="34" charset="0"/>
              <a:buChar char="•"/>
            </a:pPr>
            <a:r>
              <a:rPr lang="en-US" sz="1800" dirty="0">
                <a:latin typeface="+mn-lt"/>
              </a:rPr>
              <a:t>There is a lot less usage of templates or auto-filling of cases </a:t>
            </a:r>
          </a:p>
          <a:p>
            <a:pPr marL="260593" indent="-260593">
              <a:lnSpc>
                <a:spcPct val="100000"/>
              </a:lnSpc>
              <a:spcBef>
                <a:spcPts val="1028"/>
              </a:spcBef>
              <a:buClr>
                <a:srgbClr val="4DABDC"/>
              </a:buClr>
              <a:buFont typeface="Arial,Sans-Serif" panose="020B0604020202020204" pitchFamily="34" charset="0"/>
              <a:buChar char="•"/>
            </a:pPr>
            <a:r>
              <a:rPr lang="en-US" sz="1800" dirty="0">
                <a:latin typeface="+mn-lt"/>
              </a:rPr>
              <a:t>After every call, I have to perform after-call work and manually update my notes for that customer’s records. This can take up time. </a:t>
            </a:r>
          </a:p>
          <a:p>
            <a:pPr marL="260593" indent="-260593">
              <a:lnSpc>
                <a:spcPct val="100000"/>
              </a:lnSpc>
              <a:spcBef>
                <a:spcPts val="1028"/>
              </a:spcBef>
              <a:buClr>
                <a:srgbClr val="4DABDC"/>
              </a:buClr>
              <a:buFont typeface="Arial,Sans-Serif" panose="020B0604020202020204" pitchFamily="34" charset="0"/>
              <a:buChar char="•"/>
            </a:pPr>
            <a:r>
              <a:rPr lang="en-US" sz="1800" dirty="0">
                <a:latin typeface="+mn-lt"/>
              </a:rPr>
              <a:t>Customer advocates need to go over our notes/ transcripts to identify issues. They rely upon our notes to manually extract information and insights, and pass on to the different product owner teams in QBE, which focuses on improvements for the vehicle/experience. This is tedious because they need to go through blocks of text and extract line items to understand the main issues of the customer.</a:t>
            </a:r>
          </a:p>
          <a:p>
            <a:pPr marL="260593" indent="-260593">
              <a:lnSpc>
                <a:spcPct val="100000"/>
              </a:lnSpc>
              <a:spcBef>
                <a:spcPts val="1028"/>
              </a:spcBef>
              <a:buClr>
                <a:srgbClr val="4DABDC"/>
              </a:buClr>
              <a:buFont typeface="Arial,Sans-Serif" panose="020B0604020202020204" pitchFamily="34" charset="0"/>
              <a:buChar char="•"/>
            </a:pPr>
            <a:endParaRPr lang="en-US" sz="1800" dirty="0">
              <a:latin typeface="+mn-lt"/>
            </a:endParaRPr>
          </a:p>
          <a:p>
            <a:pPr marL="260593" indent="-260593">
              <a:lnSpc>
                <a:spcPct val="100000"/>
              </a:lnSpc>
              <a:spcBef>
                <a:spcPts val="1028"/>
              </a:spcBef>
              <a:buClr>
                <a:srgbClr val="4DABDC"/>
              </a:buClr>
              <a:buFont typeface="Arial,Sans-Serif" panose="020B0604020202020204" pitchFamily="34" charset="0"/>
              <a:buChar char="•"/>
            </a:pPr>
            <a:endParaRPr lang="en-US" sz="1800" b="1" dirty="0">
              <a:solidFill>
                <a:schemeClr val="tx2">
                  <a:lumMod val="50000"/>
                </a:schemeClr>
              </a:solidFill>
              <a:latin typeface="+mn-lt"/>
            </a:endParaRPr>
          </a:p>
        </p:txBody>
      </p:sp>
      <p:sp>
        <p:nvSpPr>
          <p:cNvPr id="8" name="Title 7">
            <a:extLst>
              <a:ext uri="{FF2B5EF4-FFF2-40B4-BE49-F238E27FC236}">
                <a16:creationId xmlns:a16="http://schemas.microsoft.com/office/drawing/2014/main" id="{21BC46E9-B961-40B1-0F23-CEC8161BF50B}"/>
              </a:ext>
            </a:extLst>
          </p:cNvPr>
          <p:cNvSpPr>
            <a:spLocks noGrp="1"/>
          </p:cNvSpPr>
          <p:nvPr>
            <p:ph type="title"/>
          </p:nvPr>
        </p:nvSpPr>
        <p:spPr/>
        <p:txBody>
          <a:bodyPr/>
          <a:lstStyle/>
          <a:p>
            <a:r>
              <a:rPr lang="en-US" sz="2800" dirty="0"/>
              <a:t>Sample Archetype of Felicity, Specialist in QBE’s Customer Care LoB</a:t>
            </a:r>
            <a:endParaRPr lang="en-US" dirty="0"/>
          </a:p>
        </p:txBody>
      </p:sp>
      <p:grpSp>
        <p:nvGrpSpPr>
          <p:cNvPr id="11" name="Group 10">
            <a:extLst>
              <a:ext uri="{FF2B5EF4-FFF2-40B4-BE49-F238E27FC236}">
                <a16:creationId xmlns:a16="http://schemas.microsoft.com/office/drawing/2014/main" id="{8AF4708D-6F97-8929-A727-44F2CEDD3DAE}"/>
              </a:ext>
            </a:extLst>
          </p:cNvPr>
          <p:cNvGrpSpPr/>
          <p:nvPr/>
        </p:nvGrpSpPr>
        <p:grpSpPr>
          <a:xfrm>
            <a:off x="495946" y="789252"/>
            <a:ext cx="5567620" cy="4646671"/>
            <a:chOff x="9062780" y="700945"/>
            <a:chExt cx="5567620" cy="4646671"/>
          </a:xfrm>
        </p:grpSpPr>
        <p:grpSp>
          <p:nvGrpSpPr>
            <p:cNvPr id="3" name="Group 2">
              <a:extLst>
                <a:ext uri="{FF2B5EF4-FFF2-40B4-BE49-F238E27FC236}">
                  <a16:creationId xmlns:a16="http://schemas.microsoft.com/office/drawing/2014/main" id="{3F9BE270-E268-3E44-B9DF-A15E2DFFC270}"/>
                </a:ext>
              </a:extLst>
            </p:cNvPr>
            <p:cNvGrpSpPr/>
            <p:nvPr/>
          </p:nvGrpSpPr>
          <p:grpSpPr>
            <a:xfrm>
              <a:off x="9062780" y="700945"/>
              <a:ext cx="5386647" cy="2696382"/>
              <a:chOff x="6682250" y="286493"/>
              <a:chExt cx="5386647" cy="2696382"/>
            </a:xfrm>
          </p:grpSpPr>
          <p:pic>
            <p:nvPicPr>
              <p:cNvPr id="4" name="Picture 3" descr="A person smiling for the camera&#10;&#10;Description automatically generated">
                <a:extLst>
                  <a:ext uri="{FF2B5EF4-FFF2-40B4-BE49-F238E27FC236}">
                    <a16:creationId xmlns:a16="http://schemas.microsoft.com/office/drawing/2014/main" id="{CE2F3D75-621D-CD43-A5C0-A7BDCCC49DEF}"/>
                  </a:ext>
                </a:extLst>
              </p:cNvPr>
              <p:cNvPicPr>
                <a:picLocks noChangeAspect="1"/>
              </p:cNvPicPr>
              <p:nvPr/>
            </p:nvPicPr>
            <p:blipFill rotWithShape="1">
              <a:blip r:embed="rId3">
                <a:extLst>
                  <a:ext uri="{28A0092B-C50C-407E-A947-70E740481C1C}">
                    <a14:useLocalDpi xmlns:a14="http://schemas.microsoft.com/office/drawing/2010/main" val="0"/>
                  </a:ext>
                </a:extLst>
              </a:blip>
              <a:srcRect l="9892" t="4564" b="20043"/>
              <a:stretch/>
            </p:blipFill>
            <p:spPr>
              <a:xfrm>
                <a:off x="6682250" y="286494"/>
                <a:ext cx="4892314" cy="2688808"/>
              </a:xfrm>
              <a:prstGeom prst="rect">
                <a:avLst/>
              </a:prstGeom>
            </p:spPr>
          </p:pic>
          <p:sp>
            <p:nvSpPr>
              <p:cNvPr id="10" name="Rectangle 9">
                <a:extLst>
                  <a:ext uri="{FF2B5EF4-FFF2-40B4-BE49-F238E27FC236}">
                    <a16:creationId xmlns:a16="http://schemas.microsoft.com/office/drawing/2014/main" id="{815ADE7B-20DA-944C-A3E6-E7E49FAED049}"/>
                  </a:ext>
                </a:extLst>
              </p:cNvPr>
              <p:cNvSpPr/>
              <p:nvPr/>
            </p:nvSpPr>
            <p:spPr>
              <a:xfrm>
                <a:off x="9491172" y="286493"/>
                <a:ext cx="2577725" cy="2696382"/>
              </a:xfrm>
              <a:prstGeom prst="rect">
                <a:avLst/>
              </a:prstGeom>
              <a:solidFill>
                <a:schemeClr val="accent3">
                  <a:lumMod val="50000"/>
                </a:schemeClr>
              </a:solidFill>
            </p:spPr>
            <p:txBody>
              <a:bodyPr wrap="square" lIns="261257" tIns="104503" rIns="261257" bIns="104503" anchor="ctr">
                <a:noAutofit/>
              </a:bodyPr>
              <a:lstStyle/>
              <a:p>
                <a:r>
                  <a:rPr lang="en-US" sz="2000">
                    <a:solidFill>
                      <a:schemeClr val="bg1"/>
                    </a:solidFill>
                  </a:rPr>
                  <a:t>“I want tools which make me efficient – recognizing the customer, accessing his record quickly, …” – </a:t>
                </a:r>
                <a:r>
                  <a:rPr lang="en-US" sz="2000" b="1">
                    <a:solidFill>
                      <a:schemeClr val="bg1"/>
                    </a:solidFill>
                  </a:rPr>
                  <a:t>Felicity, Specialist</a:t>
                </a:r>
              </a:p>
            </p:txBody>
          </p:sp>
        </p:grpSp>
        <p:sp>
          <p:nvSpPr>
            <p:cNvPr id="6" name="TextBox 5">
              <a:extLst>
                <a:ext uri="{FF2B5EF4-FFF2-40B4-BE49-F238E27FC236}">
                  <a16:creationId xmlns:a16="http://schemas.microsoft.com/office/drawing/2014/main" id="{A01E0C5E-59C7-6188-40C7-B1DAABCC7BF3}"/>
                </a:ext>
              </a:extLst>
            </p:cNvPr>
            <p:cNvSpPr txBox="1"/>
            <p:nvPr/>
          </p:nvSpPr>
          <p:spPr>
            <a:xfrm>
              <a:off x="9062780" y="3465049"/>
              <a:ext cx="5567620" cy="1882567"/>
            </a:xfrm>
            <a:prstGeom prst="rect">
              <a:avLst/>
            </a:prstGeom>
            <a:noFill/>
          </p:spPr>
          <p:txBody>
            <a:bodyPr wrap="square">
              <a:spAutoFit/>
            </a:bodyPr>
            <a:lstStyle/>
            <a:p>
              <a:pPr>
                <a:spcBef>
                  <a:spcPts val="500"/>
                </a:spcBef>
                <a:buClr>
                  <a:srgbClr val="4DABDC"/>
                </a:buClr>
              </a:pPr>
              <a:r>
                <a:rPr lang="en-US" sz="1800" i="1" dirty="0">
                  <a:latin typeface="+mn-lt"/>
                </a:rPr>
                <a:t>I am part of a 24x7 team and we work in shifts for customers in NA</a:t>
              </a:r>
            </a:p>
            <a:p>
              <a:pPr>
                <a:spcBef>
                  <a:spcPts val="500"/>
                </a:spcBef>
                <a:buClr>
                  <a:srgbClr val="4DABDC"/>
                </a:buClr>
              </a:pPr>
              <a:r>
                <a:rPr lang="en-US" sz="1800" i="1" dirty="0">
                  <a:latin typeface="+mn-lt"/>
                </a:rPr>
                <a:t>Customers who have ordered / bought </a:t>
              </a:r>
              <a:r>
                <a:rPr lang="en-US" sz="1800" i="1" dirty="0"/>
                <a:t>QBE </a:t>
              </a:r>
              <a:r>
                <a:rPr lang="en-US" sz="1800" i="1" dirty="0">
                  <a:latin typeface="+mn-lt"/>
                </a:rPr>
                <a:t>vehicles in NA call us irrespective of where they live</a:t>
              </a:r>
            </a:p>
            <a:p>
              <a:pPr>
                <a:spcBef>
                  <a:spcPts val="500"/>
                </a:spcBef>
                <a:buClr>
                  <a:srgbClr val="4DABDC"/>
                </a:buClr>
              </a:pPr>
              <a:r>
                <a:rPr lang="en-US" sz="1800" i="1" dirty="0">
                  <a:latin typeface="+mn-lt"/>
                </a:rPr>
                <a:t>I get assigned to work on calls or emails for the day and I focus on that area</a:t>
              </a:r>
            </a:p>
          </p:txBody>
        </p:sp>
      </p:grpSp>
      <p:sp>
        <p:nvSpPr>
          <p:cNvPr id="12" name="Rectangle 11">
            <a:extLst>
              <a:ext uri="{FF2B5EF4-FFF2-40B4-BE49-F238E27FC236}">
                <a16:creationId xmlns:a16="http://schemas.microsoft.com/office/drawing/2014/main" id="{EFF06362-39A6-E94A-070A-9688EB80108E}"/>
              </a:ext>
            </a:extLst>
          </p:cNvPr>
          <p:cNvSpPr/>
          <p:nvPr/>
        </p:nvSpPr>
        <p:spPr>
          <a:xfrm>
            <a:off x="418454" y="5688311"/>
            <a:ext cx="5722603" cy="157103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600" b="1">
                <a:solidFill>
                  <a:schemeClr val="tx1"/>
                </a:solidFill>
              </a:rPr>
              <a:t>Needs</a:t>
            </a:r>
          </a:p>
          <a:p>
            <a:pPr marL="285750" indent="-285750">
              <a:buFont typeface="Arial" panose="020B0604020202020204" pitchFamily="34" charset="0"/>
              <a:buChar char="•"/>
            </a:pPr>
            <a:r>
              <a:rPr lang="en-US" sz="1800">
                <a:solidFill>
                  <a:schemeClr val="tx1"/>
                </a:solidFill>
              </a:rPr>
              <a:t>It would be good to have certain fields be automatically synched across the customer journey.</a:t>
            </a:r>
          </a:p>
          <a:p>
            <a:pPr marL="285750" indent="-285750">
              <a:buFont typeface="Arial" panose="020B0604020202020204" pitchFamily="34" charset="0"/>
              <a:buChar char="•"/>
            </a:pPr>
            <a:r>
              <a:rPr lang="en-US" sz="1800">
                <a:solidFill>
                  <a:schemeClr val="tx1"/>
                </a:solidFill>
              </a:rPr>
              <a:t>I</a:t>
            </a:r>
            <a:r>
              <a:rPr lang="en-US" sz="1800">
                <a:solidFill>
                  <a:schemeClr val="tx1"/>
                </a:solidFill>
                <a:latin typeface="+mn-lt"/>
              </a:rPr>
              <a:t>t would help to have readymade templates</a:t>
            </a:r>
          </a:p>
          <a:p>
            <a:pPr marL="285750" indent="-285750">
              <a:buFont typeface="Arial" panose="020B0604020202020204" pitchFamily="34" charset="0"/>
              <a:buChar char="•"/>
            </a:pPr>
            <a:endParaRPr lang="en-US" sz="1800">
              <a:solidFill>
                <a:schemeClr val="tx1"/>
              </a:solidFill>
            </a:endParaRPr>
          </a:p>
        </p:txBody>
      </p:sp>
    </p:spTree>
    <p:extLst>
      <p:ext uri="{BB962C8B-B14F-4D97-AF65-F5344CB8AC3E}">
        <p14:creationId xmlns:p14="http://schemas.microsoft.com/office/powerpoint/2010/main" val="267311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F3711D8-74AC-06D8-FB83-E72AB065E9F5}"/>
              </a:ext>
            </a:extLst>
          </p:cNvPr>
          <p:cNvSpPr/>
          <p:nvPr/>
        </p:nvSpPr>
        <p:spPr>
          <a:xfrm>
            <a:off x="-519625" y="380570"/>
            <a:ext cx="15150023" cy="823220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417C6F0D-52CB-9041-B970-8E7E88EB6532}"/>
              </a:ext>
            </a:extLst>
          </p:cNvPr>
          <p:cNvSpPr/>
          <p:nvPr/>
        </p:nvSpPr>
        <p:spPr>
          <a:xfrm>
            <a:off x="-519625" y="0"/>
            <a:ext cx="15150025" cy="8612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r>
              <a:rPr lang="en-US" sz="1028" b="1">
                <a:solidFill>
                  <a:prstClr val="white"/>
                </a:solidFill>
                <a:latin typeface="Calibri" panose="020F0502020204030204"/>
              </a:rPr>
              <a:t>\</a:t>
            </a:r>
          </a:p>
        </p:txBody>
      </p:sp>
      <p:grpSp>
        <p:nvGrpSpPr>
          <p:cNvPr id="18" name="Group 17">
            <a:extLst>
              <a:ext uri="{FF2B5EF4-FFF2-40B4-BE49-F238E27FC236}">
                <a16:creationId xmlns:a16="http://schemas.microsoft.com/office/drawing/2014/main" id="{E70E69A3-3A91-545B-49D9-884B541ED3E6}"/>
              </a:ext>
            </a:extLst>
          </p:cNvPr>
          <p:cNvGrpSpPr/>
          <p:nvPr/>
        </p:nvGrpSpPr>
        <p:grpSpPr>
          <a:xfrm>
            <a:off x="-519627" y="437219"/>
            <a:ext cx="15150025" cy="8189872"/>
            <a:chOff x="-519627" y="437219"/>
            <a:chExt cx="15150025" cy="8189872"/>
          </a:xfrm>
        </p:grpSpPr>
        <p:pic>
          <p:nvPicPr>
            <p:cNvPr id="4" name="Picture 3" descr="A person smiling for the camera&#10;&#10;Description automatically generated">
              <a:extLst>
                <a:ext uri="{FF2B5EF4-FFF2-40B4-BE49-F238E27FC236}">
                  <a16:creationId xmlns:a16="http://schemas.microsoft.com/office/drawing/2014/main" id="{3F0B91F5-DB5D-491A-BB0A-63E14C517680}"/>
                </a:ext>
              </a:extLst>
            </p:cNvPr>
            <p:cNvPicPr>
              <a:picLocks noChangeAspect="1"/>
            </p:cNvPicPr>
            <p:nvPr/>
          </p:nvPicPr>
          <p:blipFill rotWithShape="1">
            <a:blip r:embed="rId3">
              <a:extLst>
                <a:ext uri="{28A0092B-C50C-407E-A947-70E740481C1C}">
                  <a14:useLocalDpi xmlns:a14="http://schemas.microsoft.com/office/drawing/2010/main" val="0"/>
                </a:ext>
              </a:extLst>
            </a:blip>
            <a:srcRect r="33775"/>
            <a:stretch/>
          </p:blipFill>
          <p:spPr>
            <a:xfrm>
              <a:off x="10937" y="437219"/>
              <a:ext cx="766447" cy="760211"/>
            </a:xfrm>
            <a:prstGeom prst="ellipse">
              <a:avLst/>
            </a:prstGeom>
          </p:spPr>
        </p:pic>
        <p:grpSp>
          <p:nvGrpSpPr>
            <p:cNvPr id="10" name="Group 9">
              <a:extLst>
                <a:ext uri="{FF2B5EF4-FFF2-40B4-BE49-F238E27FC236}">
                  <a16:creationId xmlns:a16="http://schemas.microsoft.com/office/drawing/2014/main" id="{628D9F40-8B4C-45A9-803E-6E780B79E366}"/>
                </a:ext>
              </a:extLst>
            </p:cNvPr>
            <p:cNvGrpSpPr/>
            <p:nvPr/>
          </p:nvGrpSpPr>
          <p:grpSpPr>
            <a:xfrm>
              <a:off x="914860" y="668690"/>
              <a:ext cx="2715918" cy="377897"/>
              <a:chOff x="1034" y="0"/>
              <a:chExt cx="2049514" cy="296324"/>
            </a:xfrm>
          </p:grpSpPr>
          <p:sp>
            <p:nvSpPr>
              <p:cNvPr id="11" name="Chevron 52">
                <a:extLst>
                  <a:ext uri="{FF2B5EF4-FFF2-40B4-BE49-F238E27FC236}">
                    <a16:creationId xmlns:a16="http://schemas.microsoft.com/office/drawing/2014/main" id="{DE51DC0B-C942-4A30-9477-CA6F8360B9DD}"/>
                  </a:ext>
                </a:extLst>
              </p:cNvPr>
              <p:cNvSpPr/>
              <p:nvPr/>
            </p:nvSpPr>
            <p:spPr>
              <a:xfrm>
                <a:off x="1034" y="0"/>
                <a:ext cx="2049514" cy="296324"/>
              </a:xfrm>
              <a:prstGeom prst="chevron">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Chevron 4">
                <a:extLst>
                  <a:ext uri="{FF2B5EF4-FFF2-40B4-BE49-F238E27FC236}">
                    <a16:creationId xmlns:a16="http://schemas.microsoft.com/office/drawing/2014/main" id="{CCBA04B4-16D3-4D1F-A4EB-E5F7236E6F2B}"/>
                  </a:ext>
                </a:extLst>
              </p:cNvPr>
              <p:cNvSpPr txBox="1"/>
              <p:nvPr/>
            </p:nvSpPr>
            <p:spPr>
              <a:xfrm>
                <a:off x="149195" y="0"/>
                <a:ext cx="1819041" cy="296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611" tIns="27204" rIns="27204" bIns="27204" numCol="1" spcCol="1270" anchor="ctr" anchorCtr="0">
                <a:noAutofit/>
              </a:bodyPr>
              <a:lstStyle/>
              <a:p>
                <a:pPr algn="ctr" defTabSz="906744">
                  <a:lnSpc>
                    <a:spcPct val="90000"/>
                  </a:lnSpc>
                  <a:spcBef>
                    <a:spcPct val="0"/>
                  </a:spcBef>
                  <a:spcAft>
                    <a:spcPct val="35000"/>
                  </a:spcAft>
                  <a:defRPr/>
                </a:pPr>
                <a:r>
                  <a:rPr lang="en-US" sz="2040">
                    <a:solidFill>
                      <a:prstClr val="white"/>
                    </a:solidFill>
                    <a:latin typeface="Calibri" panose="020F0502020204030204"/>
                  </a:rPr>
                  <a:t>Start of Day</a:t>
                </a:r>
              </a:p>
            </p:txBody>
          </p:sp>
        </p:grpSp>
        <p:grpSp>
          <p:nvGrpSpPr>
            <p:cNvPr id="13" name="Group 12">
              <a:extLst>
                <a:ext uri="{FF2B5EF4-FFF2-40B4-BE49-F238E27FC236}">
                  <a16:creationId xmlns:a16="http://schemas.microsoft.com/office/drawing/2014/main" id="{CE1DA51D-6D16-4478-AF09-B548E744DD0F}"/>
                </a:ext>
              </a:extLst>
            </p:cNvPr>
            <p:cNvGrpSpPr/>
            <p:nvPr/>
          </p:nvGrpSpPr>
          <p:grpSpPr>
            <a:xfrm>
              <a:off x="3542653" y="667621"/>
              <a:ext cx="10793566" cy="358500"/>
              <a:chOff x="1032" y="0"/>
              <a:chExt cx="7088667" cy="296324"/>
            </a:xfrm>
          </p:grpSpPr>
          <p:sp>
            <p:nvSpPr>
              <p:cNvPr id="14" name="Chevron 55">
                <a:extLst>
                  <a:ext uri="{FF2B5EF4-FFF2-40B4-BE49-F238E27FC236}">
                    <a16:creationId xmlns:a16="http://schemas.microsoft.com/office/drawing/2014/main" id="{35AF565A-0C27-44AF-9BCA-721A6A4707BB}"/>
                  </a:ext>
                </a:extLst>
              </p:cNvPr>
              <p:cNvSpPr/>
              <p:nvPr/>
            </p:nvSpPr>
            <p:spPr>
              <a:xfrm>
                <a:off x="1032" y="0"/>
                <a:ext cx="7088667" cy="296324"/>
              </a:xfrm>
              <a:prstGeom prst="chevron">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Chevron 4">
                <a:extLst>
                  <a:ext uri="{FF2B5EF4-FFF2-40B4-BE49-F238E27FC236}">
                    <a16:creationId xmlns:a16="http://schemas.microsoft.com/office/drawing/2014/main" id="{88F8A404-D6EB-4814-B6A3-68999AD5C1E2}"/>
                  </a:ext>
                </a:extLst>
              </p:cNvPr>
              <p:cNvSpPr txBox="1"/>
              <p:nvPr/>
            </p:nvSpPr>
            <p:spPr>
              <a:xfrm>
                <a:off x="149195" y="0"/>
                <a:ext cx="6776979" cy="296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611" tIns="27204" rIns="27204" bIns="27204" numCol="1" spcCol="1270" anchor="ctr" anchorCtr="0">
                <a:noAutofit/>
              </a:bodyPr>
              <a:lstStyle/>
              <a:p>
                <a:pPr algn="ctr" defTabSz="906744">
                  <a:lnSpc>
                    <a:spcPct val="90000"/>
                  </a:lnSpc>
                  <a:spcBef>
                    <a:spcPct val="0"/>
                  </a:spcBef>
                  <a:spcAft>
                    <a:spcPct val="35000"/>
                  </a:spcAft>
                  <a:defRPr/>
                </a:pPr>
                <a:r>
                  <a:rPr lang="en-US" sz="2040">
                    <a:solidFill>
                      <a:prstClr val="white"/>
                    </a:solidFill>
                    <a:latin typeface="Calibri" panose="020F0502020204030204"/>
                  </a:rPr>
                  <a:t>Daily Activities</a:t>
                </a:r>
              </a:p>
            </p:txBody>
          </p:sp>
        </p:grpSp>
        <p:sp>
          <p:nvSpPr>
            <p:cNvPr id="5" name="Rectangle 4">
              <a:extLst>
                <a:ext uri="{FF2B5EF4-FFF2-40B4-BE49-F238E27FC236}">
                  <a16:creationId xmlns:a16="http://schemas.microsoft.com/office/drawing/2014/main" id="{30738029-35D5-4663-A900-C05612CF2EA5}"/>
                </a:ext>
              </a:extLst>
            </p:cNvPr>
            <p:cNvSpPr/>
            <p:nvPr/>
          </p:nvSpPr>
          <p:spPr>
            <a:xfrm>
              <a:off x="-519627" y="5479681"/>
              <a:ext cx="15150025" cy="3147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r>
                <a:rPr lang="en-US" sz="1028" b="1">
                  <a:solidFill>
                    <a:prstClr val="white"/>
                  </a:solidFill>
                  <a:latin typeface="Calibri" panose="020F0502020204030204"/>
                </a:rPr>
                <a:t>\</a:t>
              </a:r>
            </a:p>
          </p:txBody>
        </p:sp>
        <p:sp>
          <p:nvSpPr>
            <p:cNvPr id="6" name="Rectangle 5">
              <a:extLst>
                <a:ext uri="{FF2B5EF4-FFF2-40B4-BE49-F238E27FC236}">
                  <a16:creationId xmlns:a16="http://schemas.microsoft.com/office/drawing/2014/main" id="{BFE7CD04-26DD-4776-9AE0-8F118AEA6303}"/>
                </a:ext>
              </a:extLst>
            </p:cNvPr>
            <p:cNvSpPr/>
            <p:nvPr/>
          </p:nvSpPr>
          <p:spPr>
            <a:xfrm>
              <a:off x="589078" y="1124576"/>
              <a:ext cx="2748216" cy="4855543"/>
            </a:xfrm>
            <a:prstGeom prst="rect">
              <a:avLst/>
            </a:prstGeom>
          </p:spPr>
          <p:txBody>
            <a:bodyPr wrap="square" lIns="104503" tIns="52252" rIns="104503" bIns="52252" anchor="t">
              <a:spAutoFit/>
            </a:bodyPr>
            <a:lstStyle/>
            <a:p>
              <a:pPr algn="ctr">
                <a:spcBef>
                  <a:spcPts val="360"/>
                </a:spcBef>
                <a:spcAft>
                  <a:spcPts val="360"/>
                </a:spcAft>
                <a:defRPr/>
              </a:pPr>
              <a:r>
                <a:rPr lang="en-US" sz="1600" b="1">
                  <a:solidFill>
                    <a:prstClr val="black"/>
                  </a:solidFill>
                  <a:latin typeface="Calibri" panose="020F0502020204030204"/>
                </a:rPr>
                <a:t>Triage</a:t>
              </a:r>
            </a:p>
            <a:p>
              <a:pPr marL="285115" indent="-285115" algn="ctr">
                <a:spcBef>
                  <a:spcPts val="360"/>
                </a:spcBef>
                <a:spcAft>
                  <a:spcPts val="360"/>
                </a:spcAft>
                <a:buFont typeface="Arial" panose="020B0604020202020204" pitchFamily="34" charset="0"/>
                <a:buChar char="•"/>
                <a:defRPr/>
              </a:pPr>
              <a:r>
                <a:rPr lang="en-US" sz="1600">
                  <a:solidFill>
                    <a:prstClr val="black"/>
                  </a:solidFill>
                  <a:latin typeface="Calibri" panose="020F0502020204030204"/>
                </a:rPr>
                <a:t>Our team leader assigns us to work queues for either calls or emails or texts</a:t>
              </a:r>
              <a:endParaRPr lang="en-US" sz="1600">
                <a:solidFill>
                  <a:prstClr val="black"/>
                </a:solidFill>
                <a:latin typeface="Calibri" panose="020F0502020204030204"/>
                <a:cs typeface="Calibri" panose="020F0502020204030204"/>
              </a:endParaRPr>
            </a:p>
            <a:p>
              <a:pPr marL="285115" indent="-285115" algn="ctr">
                <a:spcBef>
                  <a:spcPts val="360"/>
                </a:spcBef>
                <a:spcAft>
                  <a:spcPts val="360"/>
                </a:spcAft>
                <a:buFont typeface="Arial" panose="020B0604020202020204" pitchFamily="34" charset="0"/>
                <a:buChar char="•"/>
                <a:defRPr/>
              </a:pPr>
              <a:r>
                <a:rPr lang="en-US" sz="1600">
                  <a:latin typeface="Calibri" panose="020F0502020204030204"/>
                </a:rPr>
                <a:t>Before 8 AM we can handle all channels together but after 8 AM the volume increases so each of us gets assigned to one channel</a:t>
              </a:r>
              <a:endParaRPr lang="en-US" sz="1600">
                <a:latin typeface="Calibri" panose="020F0502020204030204"/>
                <a:cs typeface="Calibri"/>
              </a:endParaRPr>
            </a:p>
            <a:p>
              <a:pPr marL="285115" indent="-285115" algn="ctr">
                <a:spcBef>
                  <a:spcPts val="360"/>
                </a:spcBef>
                <a:spcAft>
                  <a:spcPts val="360"/>
                </a:spcAft>
                <a:buFont typeface="Arial" panose="020B0604020202020204" pitchFamily="34" charset="0"/>
                <a:buChar char="•"/>
                <a:defRPr/>
              </a:pPr>
              <a:r>
                <a:rPr lang="en-US" sz="1600">
                  <a:solidFill>
                    <a:prstClr val="black"/>
                  </a:solidFill>
                  <a:latin typeface="Calibri" panose="020F0502020204030204"/>
                </a:rPr>
                <a:t>I get assigned to voice calls</a:t>
              </a:r>
              <a:endParaRPr lang="en-US" sz="1600">
                <a:solidFill>
                  <a:prstClr val="black"/>
                </a:solidFill>
                <a:latin typeface="Calibri" panose="020F0502020204030204"/>
                <a:cs typeface="Calibri" panose="020F0502020204030204"/>
              </a:endParaRPr>
            </a:p>
            <a:p>
              <a:pPr marL="285115" indent="-285115" algn="ctr">
                <a:spcBef>
                  <a:spcPts val="360"/>
                </a:spcBef>
                <a:spcAft>
                  <a:spcPts val="360"/>
                </a:spcAft>
                <a:buFont typeface="Arial" panose="020B0604020202020204" pitchFamily="34" charset="0"/>
                <a:buChar char="•"/>
                <a:defRPr/>
              </a:pPr>
              <a:r>
                <a:rPr lang="en-US" sz="1600">
                  <a:latin typeface="Calibri" panose="020F0502020204030204"/>
                </a:rPr>
                <a:t>We are available 24x7 and work for US and Canada based customers only</a:t>
              </a:r>
              <a:endParaRPr lang="en-US" sz="1600">
                <a:latin typeface="Calibri" panose="020F0502020204030204"/>
                <a:cs typeface="Calibri"/>
              </a:endParaRPr>
            </a:p>
            <a:p>
              <a:pPr algn="ctr">
                <a:spcBef>
                  <a:spcPts val="360"/>
                </a:spcBef>
                <a:spcAft>
                  <a:spcPts val="360"/>
                </a:spcAft>
                <a:defRPr/>
              </a:pPr>
              <a:endParaRPr lang="en-US" sz="1600">
                <a:solidFill>
                  <a:prstClr val="black"/>
                </a:solidFill>
                <a:latin typeface="Calibri" panose="020F0502020204030204"/>
              </a:endParaRPr>
            </a:p>
            <a:p>
              <a:pPr defTabSz="1097236">
                <a:defRPr/>
              </a:pPr>
              <a:endParaRPr lang="en-US" sz="1600">
                <a:solidFill>
                  <a:prstClr val="black"/>
                </a:solidFill>
                <a:latin typeface="Calibri" panose="020F0502020204030204"/>
              </a:endParaRPr>
            </a:p>
          </p:txBody>
        </p:sp>
        <p:sp>
          <p:nvSpPr>
            <p:cNvPr id="7" name="Rectangle 6">
              <a:extLst>
                <a:ext uri="{FF2B5EF4-FFF2-40B4-BE49-F238E27FC236}">
                  <a16:creationId xmlns:a16="http://schemas.microsoft.com/office/drawing/2014/main" id="{E453108F-8B9F-4BB5-8349-7A441F3ED707}"/>
                </a:ext>
              </a:extLst>
            </p:cNvPr>
            <p:cNvSpPr/>
            <p:nvPr/>
          </p:nvSpPr>
          <p:spPr>
            <a:xfrm rot="16200000">
              <a:off x="-602922" y="6544762"/>
              <a:ext cx="1833372" cy="221599"/>
            </a:xfrm>
            <a:prstGeom prst="rect">
              <a:avLst/>
            </a:prstGeom>
          </p:spPr>
          <p:txBody>
            <a:bodyPr wrap="square" lIns="0" tIns="0" rIns="0" bIns="0">
              <a:spAutoFit/>
            </a:bodyPr>
            <a:lstStyle/>
            <a:p>
              <a:pPr algn="r" defTabSz="1097236">
                <a:defRPr/>
              </a:pPr>
              <a:r>
                <a:rPr lang="en-US" sz="1440" b="1">
                  <a:solidFill>
                    <a:srgbClr val="005295"/>
                  </a:solidFill>
                  <a:latin typeface="Calibri" panose="020F0502020204030204"/>
                  <a:cs typeface="Helvetica" panose="020B0604020202020204" pitchFamily="34" charset="0"/>
                </a:rPr>
                <a:t>FELICITY’S PAIN POINTS </a:t>
              </a:r>
            </a:p>
          </p:txBody>
        </p:sp>
        <p:sp>
          <p:nvSpPr>
            <p:cNvPr id="8" name="Rectangle 7">
              <a:extLst>
                <a:ext uri="{FF2B5EF4-FFF2-40B4-BE49-F238E27FC236}">
                  <a16:creationId xmlns:a16="http://schemas.microsoft.com/office/drawing/2014/main" id="{B2B279D3-BFBE-4630-875E-B2055E89DF4C}"/>
                </a:ext>
              </a:extLst>
            </p:cNvPr>
            <p:cNvSpPr/>
            <p:nvPr/>
          </p:nvSpPr>
          <p:spPr>
            <a:xfrm rot="16200000">
              <a:off x="-497118" y="2654610"/>
              <a:ext cx="1621762" cy="221599"/>
            </a:xfrm>
            <a:prstGeom prst="rect">
              <a:avLst/>
            </a:prstGeom>
          </p:spPr>
          <p:txBody>
            <a:bodyPr wrap="square" lIns="0" tIns="0" rIns="0" bIns="0" anchor="ctr">
              <a:spAutoFit/>
            </a:bodyPr>
            <a:lstStyle/>
            <a:p>
              <a:pPr algn="ctr" defTabSz="1097236">
                <a:defRPr/>
              </a:pPr>
              <a:r>
                <a:rPr lang="en-US" sz="1440" b="1">
                  <a:solidFill>
                    <a:srgbClr val="005295"/>
                  </a:solidFill>
                  <a:latin typeface="Calibri" panose="020F0502020204030204"/>
                  <a:cs typeface="Helvetica" panose="020B0604020202020204" pitchFamily="34" charset="0"/>
                </a:rPr>
                <a:t>FELICITY’S ACTIONS</a:t>
              </a:r>
            </a:p>
          </p:txBody>
        </p:sp>
        <p:cxnSp>
          <p:nvCxnSpPr>
            <p:cNvPr id="9" name="Straight Connector 8">
              <a:extLst>
                <a:ext uri="{FF2B5EF4-FFF2-40B4-BE49-F238E27FC236}">
                  <a16:creationId xmlns:a16="http://schemas.microsoft.com/office/drawing/2014/main" id="{C3A9A83B-D43E-442E-8612-32F1B9195350}"/>
                </a:ext>
              </a:extLst>
            </p:cNvPr>
            <p:cNvCxnSpPr>
              <a:cxnSpLocks/>
            </p:cNvCxnSpPr>
            <p:nvPr/>
          </p:nvCxnSpPr>
          <p:spPr>
            <a:xfrm flipH="1">
              <a:off x="545130" y="1096361"/>
              <a:ext cx="1" cy="6364637"/>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B3DB0099-3B69-4FE4-AAB3-C18F3E040ADA}"/>
                </a:ext>
              </a:extLst>
            </p:cNvPr>
            <p:cNvSpPr/>
            <p:nvPr/>
          </p:nvSpPr>
          <p:spPr>
            <a:xfrm>
              <a:off x="736593" y="2265125"/>
              <a:ext cx="2419498" cy="308657"/>
            </a:xfrm>
            <a:prstGeom prst="rect">
              <a:avLst/>
            </a:prstGeom>
          </p:spPr>
          <p:txBody>
            <a:bodyPr wrap="square" lIns="104503" tIns="52252" rIns="104503" bIns="52252" anchor="t">
              <a:spAutoFit/>
            </a:bodyPr>
            <a:lstStyle/>
            <a:p>
              <a:pPr algn="ctr" defTabSz="1097236">
                <a:defRPr/>
              </a:pPr>
              <a:endParaRPr lang="en-US" sz="1320">
                <a:solidFill>
                  <a:prstClr val="black"/>
                </a:solidFill>
                <a:latin typeface="Calibri" panose="020F0502020204030204"/>
              </a:endParaRPr>
            </a:p>
          </p:txBody>
        </p:sp>
        <p:sp>
          <p:nvSpPr>
            <p:cNvPr id="20" name="Rectangle 19">
              <a:extLst>
                <a:ext uri="{FF2B5EF4-FFF2-40B4-BE49-F238E27FC236}">
                  <a16:creationId xmlns:a16="http://schemas.microsoft.com/office/drawing/2014/main" id="{338AF77E-B289-4BE6-95AD-7F45EBC441D9}"/>
                </a:ext>
              </a:extLst>
            </p:cNvPr>
            <p:cNvSpPr/>
            <p:nvPr/>
          </p:nvSpPr>
          <p:spPr>
            <a:xfrm>
              <a:off x="3356225" y="1602586"/>
              <a:ext cx="2632960" cy="398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4586" indent="-164586" defTabSz="1097236">
                <a:spcBef>
                  <a:spcPts val="360"/>
                </a:spcBef>
                <a:spcAft>
                  <a:spcPts val="360"/>
                </a:spcAft>
                <a:buFont typeface="Arial" panose="020B0604020202020204" pitchFamily="34" charset="0"/>
                <a:buChar char="•"/>
                <a:defRPr/>
              </a:pPr>
              <a:r>
                <a:rPr lang="en-US" sz="1600">
                  <a:solidFill>
                    <a:prstClr val="black"/>
                  </a:solidFill>
                </a:rPr>
                <a:t>Set status to available to begin taking calls</a:t>
              </a:r>
            </a:p>
            <a:p>
              <a:pPr marL="164586" indent="-164586" defTabSz="1097236">
                <a:spcBef>
                  <a:spcPts val="360"/>
                </a:spcBef>
                <a:spcAft>
                  <a:spcPts val="360"/>
                </a:spcAft>
                <a:buFont typeface="Arial" panose="020B0604020202020204" pitchFamily="34" charset="0"/>
                <a:buChar char="•"/>
                <a:defRPr/>
              </a:pPr>
              <a:r>
                <a:rPr lang="en-US" sz="1600">
                  <a:solidFill>
                    <a:prstClr val="black"/>
                  </a:solidFill>
                </a:rPr>
                <a:t>I receive a call from a customer</a:t>
              </a:r>
            </a:p>
            <a:p>
              <a:pPr marL="164586" indent="-164586" defTabSz="1097236">
                <a:spcBef>
                  <a:spcPts val="360"/>
                </a:spcBef>
                <a:spcAft>
                  <a:spcPts val="360"/>
                </a:spcAft>
                <a:buFont typeface="Arial" panose="020B0604020202020204" pitchFamily="34" charset="0"/>
                <a:buChar char="•"/>
                <a:defRPr/>
              </a:pPr>
              <a:r>
                <a:rPr lang="en-US" sz="1600">
                  <a:solidFill>
                    <a:prstClr val="black"/>
                  </a:solidFill>
                </a:rPr>
                <a:t>I need to create a case for them in Salesforce Omni Supervisor since it does not get created automatically based on their call</a:t>
              </a:r>
              <a:r>
                <a:rPr lang="en-US" sz="1600">
                  <a:solidFill>
                    <a:schemeClr val="tx1"/>
                  </a:solidFill>
                </a:rPr>
                <a:t>.</a:t>
              </a:r>
            </a:p>
          </p:txBody>
        </p:sp>
        <p:cxnSp>
          <p:nvCxnSpPr>
            <p:cNvPr id="21" name="Straight Arrow Connector 20">
              <a:extLst>
                <a:ext uri="{FF2B5EF4-FFF2-40B4-BE49-F238E27FC236}">
                  <a16:creationId xmlns:a16="http://schemas.microsoft.com/office/drawing/2014/main" id="{7B1FD3B2-F5FF-4DFA-BC3F-2DBB3248628D}"/>
                </a:ext>
              </a:extLst>
            </p:cNvPr>
            <p:cNvCxnSpPr>
              <a:cxnSpLocks/>
            </p:cNvCxnSpPr>
            <p:nvPr/>
          </p:nvCxnSpPr>
          <p:spPr>
            <a:xfrm>
              <a:off x="3321986" y="1807315"/>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1DC1599-AAE8-4046-B49B-9D0E045A58D7}"/>
                </a:ext>
              </a:extLst>
            </p:cNvPr>
            <p:cNvCxnSpPr>
              <a:cxnSpLocks/>
            </p:cNvCxnSpPr>
            <p:nvPr/>
          </p:nvCxnSpPr>
          <p:spPr>
            <a:xfrm>
              <a:off x="3321986" y="2916780"/>
              <a:ext cx="0" cy="390592"/>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6A3299E-FE9D-4991-B132-8FA885C57BB6}"/>
                </a:ext>
              </a:extLst>
            </p:cNvPr>
            <p:cNvCxnSpPr>
              <a:cxnSpLocks/>
            </p:cNvCxnSpPr>
            <p:nvPr/>
          </p:nvCxnSpPr>
          <p:spPr>
            <a:xfrm>
              <a:off x="3321986" y="2669613"/>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1DA943-EB81-4D01-BB0A-50E76B4E9A37}"/>
                </a:ext>
              </a:extLst>
            </p:cNvPr>
            <p:cNvCxnSpPr>
              <a:cxnSpLocks/>
            </p:cNvCxnSpPr>
            <p:nvPr/>
          </p:nvCxnSpPr>
          <p:spPr>
            <a:xfrm>
              <a:off x="3321986" y="3633808"/>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F35CA07-E891-4642-A550-EE62C408EE2A}"/>
                </a:ext>
              </a:extLst>
            </p:cNvPr>
            <p:cNvCxnSpPr>
              <a:cxnSpLocks/>
            </p:cNvCxnSpPr>
            <p:nvPr/>
          </p:nvCxnSpPr>
          <p:spPr>
            <a:xfrm>
              <a:off x="3321986" y="4825303"/>
              <a:ext cx="112697" cy="32603"/>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84438FF-5889-4171-97BE-7A1D7B5CA17E}"/>
                </a:ext>
              </a:extLst>
            </p:cNvPr>
            <p:cNvCxnSpPr>
              <a:cxnSpLocks/>
            </p:cNvCxnSpPr>
            <p:nvPr/>
          </p:nvCxnSpPr>
          <p:spPr>
            <a:xfrm>
              <a:off x="3321986" y="5474220"/>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5D67AD2-87F8-4D5A-9FE6-41EB9D5E3133}"/>
                </a:ext>
              </a:extLst>
            </p:cNvPr>
            <p:cNvCxnSpPr>
              <a:cxnSpLocks/>
            </p:cNvCxnSpPr>
            <p:nvPr/>
          </p:nvCxnSpPr>
          <p:spPr>
            <a:xfrm>
              <a:off x="3321986" y="4268873"/>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C4F5589-C28B-4654-9A7F-3CD9A0D256B4}"/>
                </a:ext>
              </a:extLst>
            </p:cNvPr>
            <p:cNvSpPr/>
            <p:nvPr/>
          </p:nvSpPr>
          <p:spPr>
            <a:xfrm>
              <a:off x="8081468" y="1602586"/>
              <a:ext cx="2918615" cy="2818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4586" indent="-164586">
                <a:spcBef>
                  <a:spcPts val="360"/>
                </a:spcBef>
                <a:spcAft>
                  <a:spcPts val="360"/>
                </a:spcAft>
                <a:buFont typeface="Arial" panose="020B0604020202020204" pitchFamily="34" charset="0"/>
                <a:buChar char="•"/>
                <a:defRPr/>
              </a:pPr>
              <a:r>
                <a:rPr lang="en-US" sz="1600" dirty="0">
                  <a:solidFill>
                    <a:schemeClr val="tx1"/>
                  </a:solidFill>
                </a:rPr>
                <a:t>I use a single monitor to keep switching between my applications throughout my day</a:t>
              </a:r>
            </a:p>
            <a:p>
              <a:pPr marL="171443" indent="-171443">
                <a:buFont typeface="Arial" panose="020B0604020202020204" pitchFamily="34" charset="0"/>
                <a:buChar char="•"/>
              </a:pPr>
              <a:r>
                <a:rPr lang="en-US" sz="1600" dirty="0">
                  <a:solidFill>
                    <a:schemeClr val="tx1"/>
                  </a:solidFill>
                </a:rPr>
                <a:t>I use </a:t>
              </a:r>
            </a:p>
            <a:p>
              <a:pPr marL="742920" lvl="1" indent="-285738">
                <a:buFont typeface="Arial" panose="020B0604020202020204" pitchFamily="34" charset="0"/>
                <a:buChar char="•"/>
              </a:pPr>
              <a:r>
                <a:rPr lang="en-US" sz="1600" dirty="0">
                  <a:solidFill>
                    <a:schemeClr val="tx1"/>
                  </a:solidFill>
                </a:rPr>
                <a:t>Salesforce</a:t>
              </a:r>
            </a:p>
            <a:p>
              <a:pPr marL="742920" lvl="1" indent="-285738">
                <a:buFont typeface="Arial" panose="020B0604020202020204" pitchFamily="34" charset="0"/>
                <a:buChar char="•"/>
              </a:pPr>
              <a:r>
                <a:rPr lang="en-US" sz="1600" dirty="0">
                  <a:solidFill>
                    <a:schemeClr val="tx1"/>
                  </a:solidFill>
                </a:rPr>
                <a:t>QBE Garage: where we can send commands to the car, see the status of the car</a:t>
              </a:r>
            </a:p>
            <a:p>
              <a:pPr marL="742920" lvl="1" indent="-285738">
                <a:buFont typeface="Arial" panose="020B0604020202020204" pitchFamily="34" charset="0"/>
                <a:buChar char="•"/>
              </a:pPr>
              <a:r>
                <a:rPr lang="en-US" sz="1600" dirty="0">
                  <a:solidFill>
                    <a:schemeClr val="tx1"/>
                  </a:solidFill>
                </a:rPr>
                <a:t>Confluence</a:t>
              </a:r>
            </a:p>
            <a:p>
              <a:pPr marL="742920" lvl="1" indent="-285738">
                <a:buFont typeface="Arial" panose="020B0604020202020204" pitchFamily="34" charset="0"/>
                <a:buChar char="•"/>
              </a:pPr>
              <a:r>
                <a:rPr lang="en-US" sz="1600" dirty="0">
                  <a:solidFill>
                    <a:schemeClr val="tx1"/>
                  </a:solidFill>
                  <a:hlinkClick r:id="rId4">
                    <a:extLst>
                      <a:ext uri="{A12FA001-AC4F-418D-AE19-62706E023703}">
                        <ahyp:hlinkClr xmlns:ahyp="http://schemas.microsoft.com/office/drawing/2018/hyperlinkcolor" val="tx"/>
                      </a:ext>
                    </a:extLst>
                  </a:hlinkClick>
                </a:rPr>
                <a:t>Urgent.ly</a:t>
              </a:r>
              <a:endParaRPr lang="en-US" sz="1600" dirty="0">
                <a:solidFill>
                  <a:schemeClr val="tx1"/>
                </a:solidFill>
              </a:endParaRPr>
            </a:p>
            <a:p>
              <a:pPr marL="742920" lvl="1" indent="-285738">
                <a:buFont typeface="Arial" panose="020B0604020202020204" pitchFamily="34" charset="0"/>
                <a:buChar char="•"/>
              </a:pPr>
              <a:r>
                <a:rPr lang="en-US" sz="1600" dirty="0">
                  <a:solidFill>
                    <a:schemeClr val="tx1"/>
                  </a:solidFill>
                </a:rPr>
                <a:t>Lyft</a:t>
              </a:r>
            </a:p>
            <a:p>
              <a:pPr marL="164586" indent="-164586">
                <a:spcBef>
                  <a:spcPts val="360"/>
                </a:spcBef>
                <a:spcAft>
                  <a:spcPts val="360"/>
                </a:spcAft>
                <a:buFont typeface="Arial" panose="020B0604020202020204" pitchFamily="34" charset="0"/>
                <a:buChar char="•"/>
                <a:defRPr/>
              </a:pPr>
              <a:endParaRPr lang="en-US" sz="1600" dirty="0">
                <a:solidFill>
                  <a:schemeClr val="tx1"/>
                </a:solidFill>
              </a:endParaRPr>
            </a:p>
          </p:txBody>
        </p:sp>
        <p:sp>
          <p:nvSpPr>
            <p:cNvPr id="29" name="Rectangle 28">
              <a:extLst>
                <a:ext uri="{FF2B5EF4-FFF2-40B4-BE49-F238E27FC236}">
                  <a16:creationId xmlns:a16="http://schemas.microsoft.com/office/drawing/2014/main" id="{684B595D-EBD1-4F75-B11E-7AB9C8D2747A}"/>
                </a:ext>
              </a:extLst>
            </p:cNvPr>
            <p:cNvSpPr/>
            <p:nvPr/>
          </p:nvSpPr>
          <p:spPr>
            <a:xfrm>
              <a:off x="11214461" y="1602586"/>
              <a:ext cx="2505652" cy="1163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64586" indent="-164586">
                <a:spcBef>
                  <a:spcPts val="360"/>
                </a:spcBef>
                <a:spcAft>
                  <a:spcPts val="360"/>
                </a:spcAft>
                <a:buFont typeface="Arial" panose="020B0604020202020204" pitchFamily="34" charset="0"/>
                <a:buChar char="•"/>
                <a:defRPr/>
              </a:pPr>
              <a:r>
                <a:rPr lang="en-US" sz="1600">
                  <a:solidFill>
                    <a:prstClr val="black"/>
                  </a:solidFill>
                  <a:latin typeface="Calibri" panose="020F0502020204030204"/>
                </a:rPr>
                <a:t>For texts I use Salesforce Amazon Connect</a:t>
              </a:r>
            </a:p>
            <a:p>
              <a:pPr marL="164586" indent="-164586">
                <a:spcBef>
                  <a:spcPts val="360"/>
                </a:spcBef>
                <a:spcAft>
                  <a:spcPts val="360"/>
                </a:spcAft>
                <a:buFont typeface="Arial" panose="020B0604020202020204" pitchFamily="34" charset="0"/>
                <a:buChar char="•"/>
                <a:defRPr/>
              </a:pPr>
              <a:r>
                <a:rPr lang="en-US" sz="1600">
                  <a:solidFill>
                    <a:prstClr val="black"/>
                  </a:solidFill>
                  <a:latin typeface="Calibri" panose="020F0502020204030204"/>
                </a:rPr>
                <a:t>I use Salesforce Omni Supervisor for all my work</a:t>
              </a:r>
            </a:p>
            <a:p>
              <a:pPr marL="164586" indent="-164586">
                <a:spcBef>
                  <a:spcPts val="360"/>
                </a:spcBef>
                <a:spcAft>
                  <a:spcPts val="360"/>
                </a:spcAft>
                <a:buFont typeface="Arial" panose="020B0604020202020204" pitchFamily="34" charset="0"/>
                <a:buChar char="•"/>
                <a:defRPr/>
              </a:pPr>
              <a:r>
                <a:rPr lang="en-US" sz="1600">
                  <a:solidFill>
                    <a:prstClr val="black"/>
                  </a:solidFill>
                  <a:latin typeface="Calibri" panose="020F0502020204030204"/>
                </a:rPr>
                <a:t>I spend 5-15 minutes on After-call work after I finish each call</a:t>
              </a:r>
            </a:p>
            <a:p>
              <a:pPr>
                <a:spcBef>
                  <a:spcPts val="360"/>
                </a:spcBef>
                <a:spcAft>
                  <a:spcPts val="360"/>
                </a:spcAft>
                <a:defRPr/>
              </a:pPr>
              <a:endParaRPr lang="en-US" sz="1600">
                <a:solidFill>
                  <a:prstClr val="black"/>
                </a:solidFill>
                <a:latin typeface="Calibri" panose="020F0502020204030204"/>
              </a:endParaRPr>
            </a:p>
            <a:p>
              <a:pPr marL="164586" indent="-164586">
                <a:spcBef>
                  <a:spcPts val="360"/>
                </a:spcBef>
                <a:spcAft>
                  <a:spcPts val="360"/>
                </a:spcAft>
                <a:buFont typeface="Arial" panose="020B0604020202020204" pitchFamily="34" charset="0"/>
                <a:buChar char="•"/>
                <a:defRPr/>
              </a:pPr>
              <a:endParaRPr lang="en-US" sz="1600">
                <a:solidFill>
                  <a:prstClr val="black"/>
                </a:solidFill>
                <a:latin typeface="Calibri" panose="020F0502020204030204"/>
              </a:endParaRPr>
            </a:p>
          </p:txBody>
        </p:sp>
        <p:sp>
          <p:nvSpPr>
            <p:cNvPr id="30" name="Rectangle 29">
              <a:extLst>
                <a:ext uri="{FF2B5EF4-FFF2-40B4-BE49-F238E27FC236}">
                  <a16:creationId xmlns:a16="http://schemas.microsoft.com/office/drawing/2014/main" id="{BDF0328B-C306-4C33-8052-CAA42BD1CD6A}"/>
                </a:ext>
              </a:extLst>
            </p:cNvPr>
            <p:cNvSpPr/>
            <p:nvPr/>
          </p:nvSpPr>
          <p:spPr>
            <a:xfrm>
              <a:off x="11992879" y="1460657"/>
              <a:ext cx="2343341" cy="148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a:spcBef>
                  <a:spcPts val="360"/>
                </a:spcBef>
                <a:spcAft>
                  <a:spcPts val="360"/>
                </a:spcAft>
                <a:buFont typeface="Arial" panose="020B0604020202020204" pitchFamily="34" charset="0"/>
                <a:buChar char="•"/>
                <a:defRPr/>
              </a:pPr>
              <a:endParaRPr lang="en-US" sz="1320">
                <a:solidFill>
                  <a:prstClr val="black"/>
                </a:solidFill>
                <a:latin typeface="Calibri" panose="020F0502020204030204"/>
              </a:endParaRPr>
            </a:p>
          </p:txBody>
        </p:sp>
        <p:sp>
          <p:nvSpPr>
            <p:cNvPr id="32" name="Rectangle 31">
              <a:extLst>
                <a:ext uri="{FF2B5EF4-FFF2-40B4-BE49-F238E27FC236}">
                  <a16:creationId xmlns:a16="http://schemas.microsoft.com/office/drawing/2014/main" id="{01076372-057C-4C7D-BFF2-BEE765EE573C}"/>
                </a:ext>
              </a:extLst>
            </p:cNvPr>
            <p:cNvSpPr/>
            <p:nvPr/>
          </p:nvSpPr>
          <p:spPr>
            <a:xfrm>
              <a:off x="12400618" y="5356252"/>
              <a:ext cx="2145858" cy="577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36">
                <a:defRPr/>
              </a:pPr>
              <a:endParaRPr lang="en-US" sz="1320">
                <a:solidFill>
                  <a:prstClr val="black"/>
                </a:solidFill>
                <a:latin typeface="Calibri" panose="020F0502020204030204"/>
              </a:endParaRPr>
            </a:p>
          </p:txBody>
        </p:sp>
        <p:sp>
          <p:nvSpPr>
            <p:cNvPr id="34" name="Rectangle 33">
              <a:extLst>
                <a:ext uri="{FF2B5EF4-FFF2-40B4-BE49-F238E27FC236}">
                  <a16:creationId xmlns:a16="http://schemas.microsoft.com/office/drawing/2014/main" id="{241D20EE-DB2B-46E5-B681-27A7A5B912B7}"/>
                </a:ext>
              </a:extLst>
            </p:cNvPr>
            <p:cNvSpPr/>
            <p:nvPr/>
          </p:nvSpPr>
          <p:spPr>
            <a:xfrm>
              <a:off x="3665409" y="1074352"/>
              <a:ext cx="4042237" cy="35449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ea typeface="Roboto" panose="02000000000000000000" pitchFamily="2" charset="0"/>
                </a:rPr>
                <a:t>Attend Calls/ Respond to text/emails</a:t>
              </a:r>
            </a:p>
          </p:txBody>
        </p:sp>
        <p:sp>
          <p:nvSpPr>
            <p:cNvPr id="35" name="Rectangle 34">
              <a:extLst>
                <a:ext uri="{FF2B5EF4-FFF2-40B4-BE49-F238E27FC236}">
                  <a16:creationId xmlns:a16="http://schemas.microsoft.com/office/drawing/2014/main" id="{BE5CD51E-357A-4743-9539-149E770E10FD}"/>
                </a:ext>
              </a:extLst>
            </p:cNvPr>
            <p:cNvSpPr/>
            <p:nvPr/>
          </p:nvSpPr>
          <p:spPr>
            <a:xfrm>
              <a:off x="8428544" y="1096361"/>
              <a:ext cx="2090977" cy="32626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ea typeface="Roboto" panose="02000000000000000000" pitchFamily="2" charset="0"/>
                </a:rPr>
                <a:t>Attend Calls/ Respond to text/emails</a:t>
              </a:r>
            </a:p>
          </p:txBody>
        </p:sp>
        <p:sp>
          <p:nvSpPr>
            <p:cNvPr id="36" name="Rectangle 35">
              <a:extLst>
                <a:ext uri="{FF2B5EF4-FFF2-40B4-BE49-F238E27FC236}">
                  <a16:creationId xmlns:a16="http://schemas.microsoft.com/office/drawing/2014/main" id="{CE45BE81-1724-4339-86CE-13AE7F03B6A2}"/>
                </a:ext>
              </a:extLst>
            </p:cNvPr>
            <p:cNvSpPr/>
            <p:nvPr/>
          </p:nvSpPr>
          <p:spPr>
            <a:xfrm>
              <a:off x="11214461" y="1107190"/>
              <a:ext cx="2214934" cy="34905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ea typeface="Roboto" panose="02000000000000000000" pitchFamily="2" charset="0"/>
                </a:rPr>
                <a:t>Attend Calls/ Respond to text/emails</a:t>
              </a:r>
            </a:p>
          </p:txBody>
        </p:sp>
        <p:pic>
          <p:nvPicPr>
            <p:cNvPr id="37" name="Graphic 36" descr="Repeat outline">
              <a:extLst>
                <a:ext uri="{FF2B5EF4-FFF2-40B4-BE49-F238E27FC236}">
                  <a16:creationId xmlns:a16="http://schemas.microsoft.com/office/drawing/2014/main" id="{2A238A30-EFA8-467D-A631-3437D674C0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00692" y="1020848"/>
              <a:ext cx="477287" cy="477287"/>
            </a:xfrm>
            <a:prstGeom prst="rect">
              <a:avLst/>
            </a:prstGeom>
          </p:spPr>
        </p:pic>
        <p:pic>
          <p:nvPicPr>
            <p:cNvPr id="38" name="Graphic 37" descr="Repeat outline">
              <a:extLst>
                <a:ext uri="{FF2B5EF4-FFF2-40B4-BE49-F238E27FC236}">
                  <a16:creationId xmlns:a16="http://schemas.microsoft.com/office/drawing/2014/main" id="{2BC4036B-5F8E-48BC-BC54-40BB89001C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612565" y="1057934"/>
              <a:ext cx="477287" cy="477287"/>
            </a:xfrm>
            <a:prstGeom prst="rect">
              <a:avLst/>
            </a:prstGeom>
          </p:spPr>
        </p:pic>
        <p:pic>
          <p:nvPicPr>
            <p:cNvPr id="41" name="Graphic 40" descr="Repeat outline">
              <a:extLst>
                <a:ext uri="{FF2B5EF4-FFF2-40B4-BE49-F238E27FC236}">
                  <a16:creationId xmlns:a16="http://schemas.microsoft.com/office/drawing/2014/main" id="{F7A2399F-26CE-4B2C-8D5D-4B18FBE45A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04151" y="1057934"/>
              <a:ext cx="477287" cy="477287"/>
            </a:xfrm>
            <a:prstGeom prst="rect">
              <a:avLst/>
            </a:prstGeom>
          </p:spPr>
        </p:pic>
        <p:sp>
          <p:nvSpPr>
            <p:cNvPr id="42" name="Rectangle 41">
              <a:extLst>
                <a:ext uri="{FF2B5EF4-FFF2-40B4-BE49-F238E27FC236}">
                  <a16:creationId xmlns:a16="http://schemas.microsoft.com/office/drawing/2014/main" id="{464B6069-F285-454F-85EB-266B93F494BE}"/>
                </a:ext>
              </a:extLst>
            </p:cNvPr>
            <p:cNvSpPr/>
            <p:nvPr/>
          </p:nvSpPr>
          <p:spPr>
            <a:xfrm>
              <a:off x="11287977" y="4038097"/>
              <a:ext cx="2136256" cy="345275"/>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ea typeface="Roboto" panose="02000000000000000000" pitchFamily="2" charset="0"/>
                </a:rPr>
                <a:t>Respond to Emails</a:t>
              </a:r>
            </a:p>
          </p:txBody>
        </p:sp>
        <p:sp>
          <p:nvSpPr>
            <p:cNvPr id="43" name="Rectangle 42">
              <a:extLst>
                <a:ext uri="{FF2B5EF4-FFF2-40B4-BE49-F238E27FC236}">
                  <a16:creationId xmlns:a16="http://schemas.microsoft.com/office/drawing/2014/main" id="{0F53B1D1-BCE7-4D96-BE3C-C18BBBCB6351}"/>
                </a:ext>
              </a:extLst>
            </p:cNvPr>
            <p:cNvSpPr/>
            <p:nvPr/>
          </p:nvSpPr>
          <p:spPr>
            <a:xfrm>
              <a:off x="11218088" y="3853872"/>
              <a:ext cx="2646644" cy="140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a:spcBef>
                  <a:spcPts val="360"/>
                </a:spcBef>
                <a:spcAft>
                  <a:spcPts val="360"/>
                </a:spcAft>
                <a:buFont typeface="Arial" panose="020B0604020202020204" pitchFamily="34" charset="0"/>
                <a:buChar char="•"/>
                <a:defRPr/>
              </a:pPr>
              <a:r>
                <a:rPr lang="en-US" sz="1600">
                  <a:solidFill>
                    <a:prstClr val="black"/>
                  </a:solidFill>
                  <a:latin typeface="Calibri" panose="020F0502020204030204"/>
                </a:rPr>
                <a:t>For emails I use Salesforce</a:t>
              </a:r>
              <a:endParaRPr lang="en-US" sz="1600">
                <a:solidFill>
                  <a:prstClr val="black"/>
                </a:solidFill>
              </a:endParaRPr>
            </a:p>
          </p:txBody>
        </p:sp>
        <p:grpSp>
          <p:nvGrpSpPr>
            <p:cNvPr id="44" name="Group 43">
              <a:extLst>
                <a:ext uri="{FF2B5EF4-FFF2-40B4-BE49-F238E27FC236}">
                  <a16:creationId xmlns:a16="http://schemas.microsoft.com/office/drawing/2014/main" id="{730BC64C-FA88-460D-803F-F01C15C48762}"/>
                </a:ext>
              </a:extLst>
            </p:cNvPr>
            <p:cNvGrpSpPr/>
            <p:nvPr/>
          </p:nvGrpSpPr>
          <p:grpSpPr>
            <a:xfrm>
              <a:off x="651042" y="5474224"/>
              <a:ext cx="2527732" cy="2428223"/>
              <a:chOff x="972304" y="4453064"/>
              <a:chExt cx="2106443" cy="2023519"/>
            </a:xfrm>
          </p:grpSpPr>
          <p:pic>
            <p:nvPicPr>
              <p:cNvPr id="45" name="Picture 4" descr="mage result for post it icon png">
                <a:extLst>
                  <a:ext uri="{FF2B5EF4-FFF2-40B4-BE49-F238E27FC236}">
                    <a16:creationId xmlns:a16="http://schemas.microsoft.com/office/drawing/2014/main" id="{2E8D32D4-ED81-489F-B237-51527274B78B}"/>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091709" y="4485479"/>
                <a:ext cx="1987038" cy="19911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2" descr="mage result for alert icon png">
                <a:extLst>
                  <a:ext uri="{FF2B5EF4-FFF2-40B4-BE49-F238E27FC236}">
                    <a16:creationId xmlns:a16="http://schemas.microsoft.com/office/drawing/2014/main" id="{FDE4F88D-45DD-4AB9-8BD6-FCE2EA38CD6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72304" y="445306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9">
                <a:extLst>
                  <a:ext uri="{FF2B5EF4-FFF2-40B4-BE49-F238E27FC236}">
                    <a16:creationId xmlns:a16="http://schemas.microsoft.com/office/drawing/2014/main" id="{ABE00CC7-9176-4E50-B959-AA33AC9811B8}"/>
                  </a:ext>
                </a:extLst>
              </p:cNvPr>
              <p:cNvSpPr txBox="1"/>
              <p:nvPr/>
            </p:nvSpPr>
            <p:spPr>
              <a:xfrm>
                <a:off x="1090667" y="4552981"/>
                <a:ext cx="1834114" cy="151323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164586" indent="-164586" fontAlgn="auto">
                  <a:spcBef>
                    <a:spcPts val="0"/>
                  </a:spcBef>
                  <a:spcAft>
                    <a:spcPts val="0"/>
                  </a:spcAft>
                  <a:buFont typeface="Arial" panose="020B0604020202020204" pitchFamily="34" charset="0"/>
                  <a:buChar char="•"/>
                  <a:defRPr/>
                </a:pPr>
                <a:r>
                  <a:rPr lang="en-US" sz="1600">
                    <a:solidFill>
                      <a:prstClr val="black">
                        <a:lumMod val="50000"/>
                      </a:prstClr>
                    </a:solidFill>
                    <a:latin typeface="+mn-lt"/>
                    <a:ea typeface="Roboto" panose="02000000000000000000" pitchFamily="2" charset="0"/>
                  </a:rPr>
                  <a:t>Manual distribution of work</a:t>
                </a:r>
              </a:p>
              <a:p>
                <a:pPr marL="164586" indent="-164586" fontAlgn="auto">
                  <a:spcBef>
                    <a:spcPts val="0"/>
                  </a:spcBef>
                  <a:spcAft>
                    <a:spcPts val="0"/>
                  </a:spcAft>
                  <a:buFont typeface="Arial" panose="020B0604020202020204" pitchFamily="34" charset="0"/>
                  <a:buChar char="•"/>
                  <a:defRPr/>
                </a:pPr>
                <a:r>
                  <a:rPr lang="en-US" sz="1600">
                    <a:latin typeface="+mn-lt"/>
                  </a:rPr>
                  <a:t>Software is very far from being </a:t>
                </a:r>
                <a:r>
                  <a:rPr lang="en-US" sz="1600" b="1">
                    <a:latin typeface="+mn-lt"/>
                  </a:rPr>
                  <a:t>intuitive; </a:t>
                </a:r>
                <a:r>
                  <a:rPr lang="en-US" sz="1600">
                    <a:latin typeface="+mn-lt"/>
                  </a:rPr>
                  <a:t>it does not show all the information that I need in one page.</a:t>
                </a:r>
              </a:p>
            </p:txBody>
          </p:sp>
        </p:grpSp>
        <p:grpSp>
          <p:nvGrpSpPr>
            <p:cNvPr id="48" name="Group 47">
              <a:extLst>
                <a:ext uri="{FF2B5EF4-FFF2-40B4-BE49-F238E27FC236}">
                  <a16:creationId xmlns:a16="http://schemas.microsoft.com/office/drawing/2014/main" id="{4318B7F3-F95A-421E-9467-A8CC02EF305A}"/>
                </a:ext>
              </a:extLst>
            </p:cNvPr>
            <p:cNvGrpSpPr/>
            <p:nvPr/>
          </p:nvGrpSpPr>
          <p:grpSpPr>
            <a:xfrm>
              <a:off x="5598696" y="5524794"/>
              <a:ext cx="2209967" cy="1434597"/>
              <a:chOff x="2387161" y="5374390"/>
              <a:chExt cx="1841639" cy="1721445"/>
            </a:xfrm>
          </p:grpSpPr>
          <p:pic>
            <p:nvPicPr>
              <p:cNvPr id="49" name="Picture 4" descr="mage result for post it icon png">
                <a:extLst>
                  <a:ext uri="{FF2B5EF4-FFF2-40B4-BE49-F238E27FC236}">
                    <a16:creationId xmlns:a16="http://schemas.microsoft.com/office/drawing/2014/main" id="{6B12B79C-75FF-4113-8069-B8CCABA19CC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387161" y="5374390"/>
                <a:ext cx="1841639" cy="17214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TextBox 9">
                <a:extLst>
                  <a:ext uri="{FF2B5EF4-FFF2-40B4-BE49-F238E27FC236}">
                    <a16:creationId xmlns:a16="http://schemas.microsoft.com/office/drawing/2014/main" id="{7105FD04-3572-456B-86EF-8883F24F04EC}"/>
                  </a:ext>
                </a:extLst>
              </p:cNvPr>
              <p:cNvSpPr txBox="1"/>
              <p:nvPr/>
            </p:nvSpPr>
            <p:spPr>
              <a:xfrm>
                <a:off x="2503510" y="5421140"/>
                <a:ext cx="1712821" cy="1588061"/>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1600">
                    <a:latin typeface="Calibri"/>
                    <a:ea typeface="ＭＳ Ｐゴシック"/>
                    <a:cs typeface="Calibri"/>
                  </a:rPr>
                  <a:t>After creating the case, it is not attached automatically to the voice call record it is related to.</a:t>
                </a:r>
              </a:p>
            </p:txBody>
          </p:sp>
        </p:grpSp>
        <p:grpSp>
          <p:nvGrpSpPr>
            <p:cNvPr id="69" name="Group 68">
              <a:extLst>
                <a:ext uri="{FF2B5EF4-FFF2-40B4-BE49-F238E27FC236}">
                  <a16:creationId xmlns:a16="http://schemas.microsoft.com/office/drawing/2014/main" id="{66864B5C-A5D6-0931-330F-F0845C97C8B4}"/>
                </a:ext>
              </a:extLst>
            </p:cNvPr>
            <p:cNvGrpSpPr/>
            <p:nvPr/>
          </p:nvGrpSpPr>
          <p:grpSpPr>
            <a:xfrm>
              <a:off x="11144722" y="5409445"/>
              <a:ext cx="2896600" cy="2320443"/>
              <a:chOff x="2145182" y="5308328"/>
              <a:chExt cx="2413833" cy="1933702"/>
            </a:xfrm>
          </p:grpSpPr>
          <p:pic>
            <p:nvPicPr>
              <p:cNvPr id="70" name="Picture 4" descr="mage result for post it icon png">
                <a:extLst>
                  <a:ext uri="{FF2B5EF4-FFF2-40B4-BE49-F238E27FC236}">
                    <a16:creationId xmlns:a16="http://schemas.microsoft.com/office/drawing/2014/main" id="{03AE42D5-6592-5E55-0401-E95F6F3F470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241763" y="5350555"/>
                <a:ext cx="2317252" cy="18914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 name="Picture 2" descr="mage result for alert icon png">
                <a:extLst>
                  <a:ext uri="{FF2B5EF4-FFF2-40B4-BE49-F238E27FC236}">
                    <a16:creationId xmlns:a16="http://schemas.microsoft.com/office/drawing/2014/main" id="{1666851A-8AFE-FAFA-6BC8-8EB9D0D608E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45182" y="5308328"/>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9">
                <a:extLst>
                  <a:ext uri="{FF2B5EF4-FFF2-40B4-BE49-F238E27FC236}">
                    <a16:creationId xmlns:a16="http://schemas.microsoft.com/office/drawing/2014/main" id="{A1945768-1000-B4B3-BC7F-C8C0B17EA447}"/>
                  </a:ext>
                </a:extLst>
              </p:cNvPr>
              <p:cNvSpPr txBox="1"/>
              <p:nvPr/>
            </p:nvSpPr>
            <p:spPr>
              <a:xfrm>
                <a:off x="2337490" y="5508171"/>
                <a:ext cx="2050483" cy="171841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171443" indent="-171443">
                  <a:buFont typeface="Arial" panose="020B0604020202020204" pitchFamily="34" charset="0"/>
                  <a:buChar char="•"/>
                </a:pPr>
                <a:r>
                  <a:rPr lang="en-US" sz="1600">
                    <a:latin typeface="+mn-lt"/>
                  </a:rPr>
                  <a:t>The layout needs improvement to get more screen real estate.</a:t>
                </a:r>
              </a:p>
              <a:p>
                <a:pPr marL="171443" indent="-171443">
                  <a:buFont typeface="Arial" panose="020B0604020202020204" pitchFamily="34" charset="0"/>
                  <a:buChar char="•"/>
                </a:pPr>
                <a:r>
                  <a:rPr lang="en-US" sz="1600">
                    <a:latin typeface="+mn-lt"/>
                  </a:rPr>
                  <a:t>Widgets are not conveniently placed or sized</a:t>
                </a:r>
              </a:p>
              <a:p>
                <a:pPr marL="171443" indent="-171443">
                  <a:buFont typeface="Arial" panose="020B0604020202020204" pitchFamily="34" charset="0"/>
                  <a:buChar char="•"/>
                </a:pPr>
                <a:r>
                  <a:rPr lang="en-US" sz="1600">
                    <a:latin typeface="+mn-lt"/>
                  </a:rPr>
                  <a:t>After call work needs to be reduced</a:t>
                </a:r>
              </a:p>
            </p:txBody>
          </p:sp>
        </p:grpSp>
        <p:sp>
          <p:nvSpPr>
            <p:cNvPr id="73" name="Rectangle 72">
              <a:extLst>
                <a:ext uri="{FF2B5EF4-FFF2-40B4-BE49-F238E27FC236}">
                  <a16:creationId xmlns:a16="http://schemas.microsoft.com/office/drawing/2014/main" id="{5D6433F2-8773-6DFC-9DE5-9B33A2556BE1}"/>
                </a:ext>
              </a:extLst>
            </p:cNvPr>
            <p:cNvSpPr/>
            <p:nvPr/>
          </p:nvSpPr>
          <p:spPr>
            <a:xfrm>
              <a:off x="5670976" y="1602586"/>
              <a:ext cx="2632960" cy="398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164465" indent="-164465" defTabSz="1097236">
                <a:spcBef>
                  <a:spcPts val="360"/>
                </a:spcBef>
                <a:spcAft>
                  <a:spcPts val="360"/>
                </a:spcAft>
                <a:buFont typeface="Arial" panose="020B0604020202020204" pitchFamily="34" charset="0"/>
                <a:buChar char="•"/>
                <a:defRPr/>
              </a:pPr>
              <a:r>
                <a:rPr lang="en-US" sz="1600">
                  <a:solidFill>
                    <a:schemeClr val="tx1"/>
                  </a:solidFill>
                </a:rPr>
                <a:t>After creating the case I need to attach it to this voice call record manually</a:t>
              </a:r>
              <a:endParaRPr lang="en-US">
                <a:solidFill>
                  <a:schemeClr val="tx1"/>
                </a:solidFill>
              </a:endParaRPr>
            </a:p>
            <a:p>
              <a:pPr marL="164465" indent="-164465" defTabSz="1097236">
                <a:spcBef>
                  <a:spcPts val="360"/>
                </a:spcBef>
                <a:spcAft>
                  <a:spcPts val="360"/>
                </a:spcAft>
                <a:buFont typeface="Arial" panose="020B0604020202020204" pitchFamily="34" charset="0"/>
                <a:buChar char="•"/>
                <a:defRPr/>
              </a:pPr>
              <a:r>
                <a:rPr lang="en-US" sz="1600">
                  <a:solidFill>
                    <a:schemeClr val="tx1"/>
                  </a:solidFill>
                </a:rPr>
                <a:t>The Reasons field (dropdown), the Description field (free text) in the Call Notes section do not automatically populate to the case. The case creation already has Reason and Sub-reason fields that I populate while creating the case.</a:t>
              </a:r>
              <a:endParaRPr lang="en-US" sz="1600">
                <a:solidFill>
                  <a:schemeClr val="tx1"/>
                </a:solidFill>
                <a:cs typeface="Calibri"/>
              </a:endParaRPr>
            </a:p>
          </p:txBody>
        </p:sp>
        <p:grpSp>
          <p:nvGrpSpPr>
            <p:cNvPr id="74" name="Group 73">
              <a:extLst>
                <a:ext uri="{FF2B5EF4-FFF2-40B4-BE49-F238E27FC236}">
                  <a16:creationId xmlns:a16="http://schemas.microsoft.com/office/drawing/2014/main" id="{01DD04F9-57E7-DB1F-299B-DF5791520BAC}"/>
                </a:ext>
              </a:extLst>
            </p:cNvPr>
            <p:cNvGrpSpPr/>
            <p:nvPr/>
          </p:nvGrpSpPr>
          <p:grpSpPr>
            <a:xfrm>
              <a:off x="7727363" y="5345951"/>
              <a:ext cx="3434139" cy="2239724"/>
              <a:chOff x="2145182" y="5255413"/>
              <a:chExt cx="2861782" cy="1866436"/>
            </a:xfrm>
          </p:grpSpPr>
          <p:pic>
            <p:nvPicPr>
              <p:cNvPr id="75" name="Picture 4" descr="mage result for post it icon png">
                <a:extLst>
                  <a:ext uri="{FF2B5EF4-FFF2-40B4-BE49-F238E27FC236}">
                    <a16:creationId xmlns:a16="http://schemas.microsoft.com/office/drawing/2014/main" id="{BBAC3579-476E-7BBD-F85F-1C835A6CACD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241762" y="5374390"/>
                <a:ext cx="2765202" cy="17474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6" name="Picture 2" descr="mage result for alert icon png">
                <a:extLst>
                  <a:ext uri="{FF2B5EF4-FFF2-40B4-BE49-F238E27FC236}">
                    <a16:creationId xmlns:a16="http://schemas.microsoft.com/office/drawing/2014/main" id="{1D275467-2A65-AF22-2E81-34031C2F967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45182" y="5255413"/>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9">
                <a:extLst>
                  <a:ext uri="{FF2B5EF4-FFF2-40B4-BE49-F238E27FC236}">
                    <a16:creationId xmlns:a16="http://schemas.microsoft.com/office/drawing/2014/main" id="{BBBFC5BE-475E-6289-F100-64337C38AD4F}"/>
                  </a:ext>
                </a:extLst>
              </p:cNvPr>
              <p:cNvSpPr txBox="1"/>
              <p:nvPr/>
            </p:nvSpPr>
            <p:spPr>
              <a:xfrm>
                <a:off x="2478360" y="5461067"/>
                <a:ext cx="2355998" cy="1513235"/>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1400">
                    <a:latin typeface="Calibri"/>
                    <a:ea typeface="ＭＳ Ｐゴシック"/>
                    <a:cs typeface="Calibri"/>
                  </a:rPr>
                  <a:t>Call Notes section (Reason and Description) needs to be filled manually. Case and Voice call record are not synched automatically. Case and work order are not synched. Case creation allows for lot more detailed notes on the reasons than the Voice call record does.</a:t>
                </a:r>
              </a:p>
            </p:txBody>
          </p:sp>
        </p:grpSp>
        <p:pic>
          <p:nvPicPr>
            <p:cNvPr id="78" name="Picture 2" descr="mage result for alert icon png">
              <a:extLst>
                <a:ext uri="{FF2B5EF4-FFF2-40B4-BE49-F238E27FC236}">
                  <a16:creationId xmlns:a16="http://schemas.microsoft.com/office/drawing/2014/main" id="{6305C494-46C2-C47D-663B-7FE781B2E50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503162" y="5402479"/>
              <a:ext cx="365220" cy="30862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60D0340B-4451-E24D-FFC6-2C73C8FF5FA8}"/>
              </a:ext>
            </a:extLst>
          </p:cNvPr>
          <p:cNvSpPr txBox="1"/>
          <p:nvPr/>
        </p:nvSpPr>
        <p:spPr>
          <a:xfrm>
            <a:off x="4280112" y="50351"/>
            <a:ext cx="5414687" cy="461665"/>
          </a:xfrm>
          <a:prstGeom prst="rect">
            <a:avLst/>
          </a:prstGeom>
          <a:noFill/>
        </p:spPr>
        <p:txBody>
          <a:bodyPr wrap="none" rtlCol="0">
            <a:spAutoFit/>
          </a:bodyPr>
          <a:lstStyle/>
          <a:p>
            <a:r>
              <a:rPr lang="en-US" sz="2400" b="1"/>
              <a:t>Felicity’s Current Journey and Challenges</a:t>
            </a:r>
          </a:p>
        </p:txBody>
      </p:sp>
      <p:grpSp>
        <p:nvGrpSpPr>
          <p:cNvPr id="33" name="Group 32">
            <a:extLst>
              <a:ext uri="{FF2B5EF4-FFF2-40B4-BE49-F238E27FC236}">
                <a16:creationId xmlns:a16="http://schemas.microsoft.com/office/drawing/2014/main" id="{2762A4B0-D69B-EF75-0C6C-2655CD1FA054}"/>
              </a:ext>
            </a:extLst>
          </p:cNvPr>
          <p:cNvGrpSpPr/>
          <p:nvPr/>
        </p:nvGrpSpPr>
        <p:grpSpPr>
          <a:xfrm>
            <a:off x="3182130" y="5452612"/>
            <a:ext cx="2317451" cy="2205486"/>
            <a:chOff x="2197931" y="5379214"/>
            <a:chExt cx="1931209" cy="2299914"/>
          </a:xfrm>
        </p:grpSpPr>
        <p:pic>
          <p:nvPicPr>
            <p:cNvPr id="39" name="Picture 4" descr="mage result for post it icon png">
              <a:extLst>
                <a:ext uri="{FF2B5EF4-FFF2-40B4-BE49-F238E27FC236}">
                  <a16:creationId xmlns:a16="http://schemas.microsoft.com/office/drawing/2014/main" id="{D24ECF42-4BD2-71ED-ADC2-C29FA551BC9F}"/>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278090" y="5387042"/>
              <a:ext cx="1804683" cy="22920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 name="Picture 2" descr="mage result for alert icon png">
              <a:extLst>
                <a:ext uri="{FF2B5EF4-FFF2-40B4-BE49-F238E27FC236}">
                  <a16:creationId xmlns:a16="http://schemas.microsoft.com/office/drawing/2014/main" id="{4B48A716-6340-5BF3-4434-4B837156460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97931" y="5379214"/>
              <a:ext cx="317792" cy="31553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9">
              <a:extLst>
                <a:ext uri="{FF2B5EF4-FFF2-40B4-BE49-F238E27FC236}">
                  <a16:creationId xmlns:a16="http://schemas.microsoft.com/office/drawing/2014/main" id="{87A3554F-E4B2-AF27-DD09-E13420ACF42A}"/>
                </a:ext>
              </a:extLst>
            </p:cNvPr>
            <p:cNvSpPr txBox="1"/>
            <p:nvPr/>
          </p:nvSpPr>
          <p:spPr>
            <a:xfrm>
              <a:off x="2324457" y="5475135"/>
              <a:ext cx="1804683" cy="1872307"/>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1400">
                  <a:latin typeface="+mn-lt"/>
                  <a:ea typeface="ＭＳ Ｐゴシック"/>
                </a:rPr>
                <a:t>There is no button that says NEW CASE. Current case creation flow is not at all intuitive.</a:t>
              </a:r>
            </a:p>
            <a:p>
              <a:r>
                <a:rPr lang="en-US" sz="1400">
                  <a:solidFill>
                    <a:srgbClr val="000000"/>
                  </a:solidFill>
                  <a:latin typeface="+mn-lt"/>
                  <a:ea typeface="ＭＳ Ｐゴシック"/>
                </a:rPr>
                <a:t>Every case needs a VIN to be attached to it (an asset) but it is not automatically attached, you must attach it manually.</a:t>
              </a:r>
              <a:endParaRPr lang="en-US" sz="1400">
                <a:solidFill>
                  <a:srgbClr val="000000"/>
                </a:solidFill>
                <a:latin typeface="+mn-lt"/>
                <a:ea typeface="ＭＳ Ｐゴシック"/>
                <a:cs typeface="Calibri"/>
              </a:endParaRPr>
            </a:p>
            <a:p>
              <a:pPr marL="164465" indent="-164465" fontAlgn="auto">
                <a:spcBef>
                  <a:spcPts val="0"/>
                </a:spcBef>
                <a:spcAft>
                  <a:spcPts val="0"/>
                </a:spcAft>
                <a:buFont typeface="Arial" panose="020B0604020202020204" pitchFamily="34" charset="0"/>
                <a:buChar char="•"/>
              </a:pPr>
              <a:endParaRPr lang="en-US" sz="1400">
                <a:latin typeface="+mn-lt"/>
                <a:ea typeface="Roboto" panose="02000000000000000000" pitchFamily="2" charset="0"/>
                <a:cs typeface="Calibri"/>
              </a:endParaRPr>
            </a:p>
          </p:txBody>
        </p:sp>
      </p:grpSp>
    </p:spTree>
    <p:extLst>
      <p:ext uri="{BB962C8B-B14F-4D97-AF65-F5344CB8AC3E}">
        <p14:creationId xmlns:p14="http://schemas.microsoft.com/office/powerpoint/2010/main" val="28520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2800" dirty="0"/>
              <a:t>David – Agent Archetype for Emily’s Team (Inside Sales)</a:t>
            </a:r>
          </a:p>
        </p:txBody>
      </p:sp>
      <p:sp>
        <p:nvSpPr>
          <p:cNvPr id="10" name="Rectangle 9">
            <a:extLst>
              <a:ext uri="{FF2B5EF4-FFF2-40B4-BE49-F238E27FC236}">
                <a16:creationId xmlns:a16="http://schemas.microsoft.com/office/drawing/2014/main" id="{815ADE7B-20DA-944C-A3E6-E7E49FAED049}"/>
              </a:ext>
            </a:extLst>
          </p:cNvPr>
          <p:cNvSpPr/>
          <p:nvPr/>
        </p:nvSpPr>
        <p:spPr>
          <a:xfrm>
            <a:off x="10792286" y="845471"/>
            <a:ext cx="2577725" cy="2696382"/>
          </a:xfrm>
          <a:prstGeom prst="rect">
            <a:avLst/>
          </a:prstGeom>
          <a:solidFill>
            <a:srgbClr val="00B0F0"/>
          </a:solidFill>
        </p:spPr>
        <p:txBody>
          <a:bodyPr wrap="square" lIns="261257" tIns="104503" rIns="261257" bIns="104503" anchor="ctr">
            <a:noAutofit/>
          </a:bodyPr>
          <a:lstStyle/>
          <a:p>
            <a:r>
              <a:rPr lang="en-US" sz="1680">
                <a:solidFill>
                  <a:schemeClr val="bg1"/>
                </a:solidFill>
              </a:rPr>
              <a:t>“</a:t>
            </a:r>
            <a:r>
              <a:rPr lang="en-US" sz="1680" b="1">
                <a:solidFill>
                  <a:schemeClr val="bg1"/>
                </a:solidFill>
              </a:rPr>
              <a:t>My main goal is to ensure customers get satisfied with the responses to their queries, in a quick manner</a:t>
            </a:r>
            <a:r>
              <a:rPr lang="en-US" sz="1680">
                <a:solidFill>
                  <a:schemeClr val="bg1"/>
                </a:solidFill>
              </a:rPr>
              <a:t>…” – David, </a:t>
            </a:r>
            <a:r>
              <a:rPr lang="en-US" sz="1680" b="1">
                <a:solidFill>
                  <a:schemeClr val="bg1"/>
                </a:solidFill>
              </a:rPr>
              <a:t>Contact Center Agent</a:t>
            </a:r>
          </a:p>
        </p:txBody>
      </p:sp>
      <p:pic>
        <p:nvPicPr>
          <p:cNvPr id="16" name="Picture 15">
            <a:extLst>
              <a:ext uri="{FF2B5EF4-FFF2-40B4-BE49-F238E27FC236}">
                <a16:creationId xmlns:a16="http://schemas.microsoft.com/office/drawing/2014/main" id="{5AA7CAA2-C99B-063A-3BA7-6F16D15AF2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17505" y="910023"/>
            <a:ext cx="2726822" cy="2692526"/>
          </a:xfrm>
          <a:prstGeom prst="ellipse">
            <a:avLst/>
          </a:prstGeom>
        </p:spPr>
      </p:pic>
      <p:sp>
        <p:nvSpPr>
          <p:cNvPr id="18" name="Subtitle 2">
            <a:extLst>
              <a:ext uri="{FF2B5EF4-FFF2-40B4-BE49-F238E27FC236}">
                <a16:creationId xmlns:a16="http://schemas.microsoft.com/office/drawing/2014/main" id="{02F7A6CB-86BE-7209-B547-EAB8B6C0D60B}"/>
              </a:ext>
            </a:extLst>
          </p:cNvPr>
          <p:cNvSpPr txBox="1">
            <a:spLocks/>
          </p:cNvSpPr>
          <p:nvPr/>
        </p:nvSpPr>
        <p:spPr>
          <a:xfrm>
            <a:off x="1" y="1268731"/>
            <a:ext cx="7599680" cy="6375082"/>
          </a:xfrm>
          <a:prstGeom prst="rect">
            <a:avLst/>
          </a:prstGeom>
          <a:solidFill>
            <a:schemeClr val="bg1">
              <a:lumMod val="95000"/>
            </a:schemeClr>
          </a:solidFill>
          <a:ln>
            <a:noFill/>
          </a:ln>
        </p:spPr>
        <p:txBody>
          <a:bodyPr vert="horz" lIns="62702" tIns="31350" rIns="62702" bIns="31350" rtlCol="0" anchor="t">
            <a:noAutofit/>
          </a:bodyPr>
          <a:lstStyle>
            <a:lvl1pPr marL="0" indent="0" algn="l" defTabSz="1828800" rtl="0" eaLnBrk="1" latinLnBrk="0" hangingPunct="1">
              <a:lnSpc>
                <a:spcPct val="90000"/>
              </a:lnSpc>
              <a:spcBef>
                <a:spcPts val="2000"/>
              </a:spcBef>
              <a:buFont typeface="Arial" panose="020B0604020202020204" pitchFamily="34" charset="0"/>
              <a:buNone/>
              <a:defRPr sz="5600" kern="1200">
                <a:solidFill>
                  <a:schemeClr val="tx1"/>
                </a:solidFill>
                <a:latin typeface="Franklin Gothic Book" panose="020B0503020102020204" pitchFamily="34" charset="0"/>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Franklin Gothic Book" panose="020B0503020102020204" pitchFamily="34" charset="0"/>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Franklin Gothic Book" panose="020B0503020102020204" pitchFamily="34" charset="0"/>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Franklin Gothic Book" panose="020B0503020102020204" pitchFamily="34"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lnSpc>
                <a:spcPct val="100000"/>
              </a:lnSpc>
              <a:spcBef>
                <a:spcPts val="1028"/>
              </a:spcBef>
              <a:buClr>
                <a:srgbClr val="4DABDC"/>
              </a:buClr>
            </a:pPr>
            <a:r>
              <a:rPr lang="en-US" sz="1920" b="1" dirty="0">
                <a:solidFill>
                  <a:schemeClr val="tx2">
                    <a:lumMod val="50000"/>
                  </a:schemeClr>
                </a:solidFill>
                <a:latin typeface="+mn-lt"/>
              </a:rPr>
              <a:t>How my team works</a:t>
            </a:r>
          </a:p>
          <a:p>
            <a:pPr marL="260593" indent="-260593">
              <a:lnSpc>
                <a:spcPct val="100000"/>
              </a:lnSpc>
              <a:spcBef>
                <a:spcPts val="1028"/>
              </a:spcBef>
              <a:buClr>
                <a:srgbClr val="4DABDC"/>
              </a:buClr>
              <a:buFont typeface="Arial,Sans-Serif" panose="020B0604020202020204" pitchFamily="34" charset="0"/>
              <a:buChar char="•"/>
            </a:pPr>
            <a:r>
              <a:rPr lang="en-US" sz="1920" dirty="0">
                <a:solidFill>
                  <a:schemeClr val="tx2">
                    <a:lumMod val="50000"/>
                  </a:schemeClr>
                </a:solidFill>
                <a:latin typeface="+mn-lt"/>
              </a:rPr>
              <a:t>We attend calls that come from anywhere within US</a:t>
            </a:r>
          </a:p>
          <a:p>
            <a:pPr marL="260593" indent="-260593">
              <a:lnSpc>
                <a:spcPct val="100000"/>
              </a:lnSpc>
              <a:spcBef>
                <a:spcPts val="1028"/>
              </a:spcBef>
              <a:buClr>
                <a:srgbClr val="4DABDC"/>
              </a:buClr>
              <a:buFont typeface="Arial,Sans-Serif" panose="020B0604020202020204" pitchFamily="34" charset="0"/>
              <a:buChar char="•"/>
            </a:pPr>
            <a:r>
              <a:rPr lang="en-US" sz="1920" dirty="0">
                <a:solidFill>
                  <a:schemeClr val="tx2">
                    <a:lumMod val="50000"/>
                  </a:schemeClr>
                </a:solidFill>
                <a:latin typeface="+mn-lt"/>
              </a:rPr>
              <a:t>We also handle cases i.e. emails that come to </a:t>
            </a:r>
            <a:r>
              <a:rPr lang="en-US" sz="1920" dirty="0">
                <a:solidFill>
                  <a:schemeClr val="tx2">
                    <a:lumMod val="50000"/>
                  </a:schemeClr>
                </a:solidFill>
                <a:latin typeface="+mn-lt"/>
                <a:hlinkClick r:id="rId3"/>
              </a:rPr>
              <a:t>sales@QBE.com</a:t>
            </a:r>
            <a:endParaRPr lang="en-US" sz="1920" dirty="0">
              <a:solidFill>
                <a:schemeClr val="tx2">
                  <a:lumMod val="50000"/>
                </a:schemeClr>
              </a:solidFill>
              <a:latin typeface="+mn-lt"/>
            </a:endParaRPr>
          </a:p>
          <a:p>
            <a:pPr marL="312725" indent="-312725">
              <a:lnSpc>
                <a:spcPct val="100000"/>
              </a:lnSpc>
              <a:spcBef>
                <a:spcPts val="1234"/>
              </a:spcBef>
              <a:buClr>
                <a:srgbClr val="4DABDC"/>
              </a:buClr>
              <a:buFont typeface="Arial,Sans-Serif" panose="020B0604020202020204" pitchFamily="34" charset="0"/>
              <a:buChar char="•"/>
            </a:pPr>
            <a:r>
              <a:rPr lang="en-US" sz="1920" dirty="0">
                <a:solidFill>
                  <a:schemeClr val="tx2">
                    <a:lumMod val="50000"/>
                  </a:schemeClr>
                </a:solidFill>
                <a:latin typeface="+mn-lt"/>
              </a:rPr>
              <a:t>I </a:t>
            </a:r>
            <a:r>
              <a:rPr lang="en-US" sz="1920" dirty="0"/>
              <a:t>would love to have calls routed by region</a:t>
            </a:r>
            <a:endParaRPr lang="en-US" sz="1920" dirty="0">
              <a:solidFill>
                <a:schemeClr val="tx2">
                  <a:lumMod val="50000"/>
                </a:schemeClr>
              </a:solidFill>
              <a:latin typeface="+mn-lt"/>
              <a:cs typeface="Calibri" panose="020F0502020204030204"/>
            </a:endParaRPr>
          </a:p>
          <a:p>
            <a:pPr marL="312725" indent="-312725">
              <a:lnSpc>
                <a:spcPct val="100000"/>
              </a:lnSpc>
              <a:spcBef>
                <a:spcPts val="1234"/>
              </a:spcBef>
              <a:buClr>
                <a:srgbClr val="4DABDC"/>
              </a:buClr>
              <a:buFont typeface="Arial,Sans-Serif" panose="020B0604020202020204" pitchFamily="34" charset="0"/>
              <a:buChar char="•"/>
            </a:pPr>
            <a:r>
              <a:rPr lang="en-US" sz="1920" dirty="0">
                <a:solidFill>
                  <a:schemeClr val="tx2">
                    <a:lumMod val="50000"/>
                  </a:schemeClr>
                </a:solidFill>
                <a:latin typeface="+mn-lt"/>
                <a:cs typeface="Calibri" panose="020F0502020204030204"/>
              </a:rPr>
              <a:t>I would like to have separate roles for addressing inbound and outbound calls</a:t>
            </a:r>
            <a:endParaRPr lang="en-US" sz="1920" dirty="0">
              <a:solidFill>
                <a:schemeClr val="tx2">
                  <a:lumMod val="50000"/>
                </a:schemeClr>
              </a:solidFill>
              <a:latin typeface="+mn-lt"/>
            </a:endParaRPr>
          </a:p>
          <a:p>
            <a:pPr marL="312725" indent="-312725">
              <a:lnSpc>
                <a:spcPct val="100000"/>
              </a:lnSpc>
              <a:spcBef>
                <a:spcPts val="1234"/>
              </a:spcBef>
              <a:buClr>
                <a:srgbClr val="4DABDC"/>
              </a:buClr>
              <a:buFont typeface="Arial,Sans-Serif" panose="020B0604020202020204" pitchFamily="34" charset="0"/>
              <a:buChar char="•"/>
            </a:pPr>
            <a:r>
              <a:rPr lang="en-US" sz="1920" dirty="0">
                <a:solidFill>
                  <a:schemeClr val="tx2">
                    <a:lumMod val="50000"/>
                  </a:schemeClr>
                </a:solidFill>
                <a:latin typeface="+mn-lt"/>
                <a:cs typeface="Calibri"/>
              </a:rPr>
              <a:t>I would like to have dual monitors instead of the current single one</a:t>
            </a:r>
          </a:p>
          <a:p>
            <a:pPr marL="312725" indent="-312725">
              <a:lnSpc>
                <a:spcPct val="100000"/>
              </a:lnSpc>
              <a:spcBef>
                <a:spcPts val="1234"/>
              </a:spcBef>
              <a:buClr>
                <a:srgbClr val="4DABDC"/>
              </a:buClr>
              <a:buFont typeface="Arial,Sans-Serif" panose="020B0604020202020204" pitchFamily="34" charset="0"/>
              <a:buChar char="•"/>
            </a:pPr>
            <a:r>
              <a:rPr lang="en-US" sz="1920" dirty="0">
                <a:solidFill>
                  <a:schemeClr val="tx2">
                    <a:lumMod val="50000"/>
                  </a:schemeClr>
                </a:solidFill>
                <a:latin typeface="+mn-lt"/>
                <a:cs typeface="Calibri"/>
              </a:rPr>
              <a:t>It would be great to have better integration between Zoom and Salesforce</a:t>
            </a:r>
          </a:p>
          <a:p>
            <a:pPr marL="312725" indent="-312725">
              <a:lnSpc>
                <a:spcPct val="100000"/>
              </a:lnSpc>
              <a:spcBef>
                <a:spcPts val="1234"/>
              </a:spcBef>
              <a:buClr>
                <a:srgbClr val="4DABDC"/>
              </a:buClr>
              <a:buFont typeface="Arial,Sans-Serif" panose="020B0604020202020204" pitchFamily="34" charset="0"/>
              <a:buChar char="•"/>
            </a:pPr>
            <a:r>
              <a:rPr lang="en-US" sz="1920" dirty="0">
                <a:solidFill>
                  <a:schemeClr val="tx2">
                    <a:lumMod val="50000"/>
                  </a:schemeClr>
                </a:solidFill>
                <a:latin typeface="+mn-lt"/>
                <a:cs typeface="Calibri"/>
              </a:rPr>
              <a:t>I have to rely on lot of manual processes, need to increase automation</a:t>
            </a:r>
          </a:p>
          <a:p>
            <a:pPr marL="312725" indent="-312725">
              <a:lnSpc>
                <a:spcPct val="100000"/>
              </a:lnSpc>
              <a:spcBef>
                <a:spcPts val="1234"/>
              </a:spcBef>
              <a:buClr>
                <a:srgbClr val="4DABDC"/>
              </a:buClr>
              <a:buFont typeface="Arial,Sans-Serif" panose="020B0604020202020204" pitchFamily="34" charset="0"/>
              <a:buChar char="•"/>
            </a:pPr>
            <a:r>
              <a:rPr lang="en-US" sz="1920" dirty="0">
                <a:solidFill>
                  <a:schemeClr val="tx2">
                    <a:lumMod val="50000"/>
                  </a:schemeClr>
                </a:solidFill>
                <a:latin typeface="+mn-lt"/>
                <a:cs typeface="Calibri"/>
              </a:rPr>
              <a:t>Logging text needs to be simpler, currently we wait to log text until there is a conversation thread in order to reduce effort (?)</a:t>
            </a:r>
          </a:p>
          <a:p>
            <a:pPr marL="312725" indent="-312725">
              <a:lnSpc>
                <a:spcPct val="100000"/>
              </a:lnSpc>
              <a:spcBef>
                <a:spcPts val="1234"/>
              </a:spcBef>
              <a:buClr>
                <a:srgbClr val="4DABDC"/>
              </a:buClr>
              <a:buFont typeface="Arial,Sans-Serif" panose="020B0604020202020204" pitchFamily="34" charset="0"/>
              <a:buChar char="•"/>
            </a:pPr>
            <a:r>
              <a:rPr lang="en-US" sz="1920" dirty="0">
                <a:solidFill>
                  <a:schemeClr val="tx2">
                    <a:lumMod val="50000"/>
                  </a:schemeClr>
                </a:solidFill>
                <a:latin typeface="+mn-lt"/>
                <a:cs typeface="Calibri"/>
              </a:rPr>
              <a:t>If we have a chat feature, my call load would be more manageable, and I can provide better service</a:t>
            </a:r>
          </a:p>
          <a:p>
            <a:pPr marL="312725" indent="-312725">
              <a:lnSpc>
                <a:spcPct val="100000"/>
              </a:lnSpc>
              <a:spcBef>
                <a:spcPts val="1234"/>
              </a:spcBef>
              <a:buClr>
                <a:srgbClr val="4DABDC"/>
              </a:buClr>
              <a:buFont typeface="Arial,Sans-Serif" panose="020B0604020202020204" pitchFamily="34" charset="0"/>
              <a:buChar char="•"/>
            </a:pPr>
            <a:r>
              <a:rPr lang="en-US" sz="1920" dirty="0">
                <a:solidFill>
                  <a:schemeClr val="tx2">
                    <a:lumMod val="50000"/>
                  </a:schemeClr>
                </a:solidFill>
                <a:latin typeface="+mn-lt"/>
                <a:cs typeface="Calibri"/>
              </a:rPr>
              <a:t>I would like to have a feature where I can log calls as soon as it begins</a:t>
            </a:r>
            <a:endParaRPr lang="en-US" sz="1920" dirty="0">
              <a:solidFill>
                <a:schemeClr val="tx2">
                  <a:lumMod val="50000"/>
                </a:schemeClr>
              </a:solidFill>
              <a:latin typeface="+mn-lt"/>
            </a:endParaRPr>
          </a:p>
          <a:p>
            <a:pPr marL="260593" indent="-260593">
              <a:lnSpc>
                <a:spcPct val="100000"/>
              </a:lnSpc>
              <a:spcBef>
                <a:spcPts val="1028"/>
              </a:spcBef>
              <a:buClr>
                <a:srgbClr val="4DABDC"/>
              </a:buClr>
              <a:buFont typeface="Arial,Sans-Serif" panose="020B0604020202020204" pitchFamily="34" charset="0"/>
              <a:buChar char="•"/>
            </a:pPr>
            <a:endParaRPr lang="en-US" sz="1920" dirty="0">
              <a:solidFill>
                <a:schemeClr val="tx2">
                  <a:lumMod val="50000"/>
                </a:schemeClr>
              </a:solidFill>
              <a:latin typeface="+mn-lt"/>
            </a:endParaRPr>
          </a:p>
        </p:txBody>
      </p:sp>
    </p:spTree>
    <p:extLst>
      <p:ext uri="{BB962C8B-B14F-4D97-AF65-F5344CB8AC3E}">
        <p14:creationId xmlns:p14="http://schemas.microsoft.com/office/powerpoint/2010/main" val="25123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17C6F0D-52CB-9041-B970-8E7E88EB6532}"/>
              </a:ext>
            </a:extLst>
          </p:cNvPr>
          <p:cNvSpPr/>
          <p:nvPr/>
        </p:nvSpPr>
        <p:spPr>
          <a:xfrm>
            <a:off x="-519625" y="2"/>
            <a:ext cx="15150025" cy="823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r>
              <a:rPr lang="en-US" sz="1028" b="1">
                <a:solidFill>
                  <a:prstClr val="white"/>
                </a:solidFill>
                <a:latin typeface="Calibri" panose="020F0502020204030204"/>
              </a:rPr>
              <a:t>\</a:t>
            </a:r>
          </a:p>
        </p:txBody>
      </p:sp>
      <p:grpSp>
        <p:nvGrpSpPr>
          <p:cNvPr id="10" name="Group 9">
            <a:extLst>
              <a:ext uri="{FF2B5EF4-FFF2-40B4-BE49-F238E27FC236}">
                <a16:creationId xmlns:a16="http://schemas.microsoft.com/office/drawing/2014/main" id="{628D9F40-8B4C-45A9-803E-6E780B79E366}"/>
              </a:ext>
            </a:extLst>
          </p:cNvPr>
          <p:cNvGrpSpPr/>
          <p:nvPr/>
        </p:nvGrpSpPr>
        <p:grpSpPr>
          <a:xfrm>
            <a:off x="914860" y="668690"/>
            <a:ext cx="2715918" cy="377897"/>
            <a:chOff x="1034" y="0"/>
            <a:chExt cx="2049514" cy="296324"/>
          </a:xfrm>
        </p:grpSpPr>
        <p:sp>
          <p:nvSpPr>
            <p:cNvPr id="11" name="Chevron 52">
              <a:extLst>
                <a:ext uri="{FF2B5EF4-FFF2-40B4-BE49-F238E27FC236}">
                  <a16:creationId xmlns:a16="http://schemas.microsoft.com/office/drawing/2014/main" id="{DE51DC0B-C942-4A30-9477-CA6F8360B9DD}"/>
                </a:ext>
              </a:extLst>
            </p:cNvPr>
            <p:cNvSpPr/>
            <p:nvPr/>
          </p:nvSpPr>
          <p:spPr>
            <a:xfrm>
              <a:off x="1034" y="0"/>
              <a:ext cx="2049514" cy="296324"/>
            </a:xfrm>
            <a:prstGeom prst="chevron">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Chevron 4">
              <a:extLst>
                <a:ext uri="{FF2B5EF4-FFF2-40B4-BE49-F238E27FC236}">
                  <a16:creationId xmlns:a16="http://schemas.microsoft.com/office/drawing/2014/main" id="{CCBA04B4-16D3-4D1F-A4EB-E5F7236E6F2B}"/>
                </a:ext>
              </a:extLst>
            </p:cNvPr>
            <p:cNvSpPr txBox="1"/>
            <p:nvPr/>
          </p:nvSpPr>
          <p:spPr>
            <a:xfrm>
              <a:off x="149195" y="0"/>
              <a:ext cx="1819041" cy="296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611" tIns="27204" rIns="27204" bIns="27204" numCol="1" spcCol="1270" anchor="ctr" anchorCtr="0">
              <a:noAutofit/>
            </a:bodyPr>
            <a:lstStyle/>
            <a:p>
              <a:pPr algn="ctr" defTabSz="906744">
                <a:lnSpc>
                  <a:spcPct val="90000"/>
                </a:lnSpc>
                <a:spcBef>
                  <a:spcPct val="0"/>
                </a:spcBef>
                <a:spcAft>
                  <a:spcPct val="35000"/>
                </a:spcAft>
                <a:defRPr/>
              </a:pPr>
              <a:r>
                <a:rPr lang="en-US" sz="2040">
                  <a:solidFill>
                    <a:prstClr val="white"/>
                  </a:solidFill>
                  <a:latin typeface="Calibri" panose="020F0502020204030204"/>
                </a:rPr>
                <a:t>Start of Day ?</a:t>
              </a:r>
            </a:p>
          </p:txBody>
        </p:sp>
      </p:grpSp>
      <p:grpSp>
        <p:nvGrpSpPr>
          <p:cNvPr id="13" name="Group 12">
            <a:extLst>
              <a:ext uri="{FF2B5EF4-FFF2-40B4-BE49-F238E27FC236}">
                <a16:creationId xmlns:a16="http://schemas.microsoft.com/office/drawing/2014/main" id="{CE1DA51D-6D16-4478-AF09-B548E744DD0F}"/>
              </a:ext>
            </a:extLst>
          </p:cNvPr>
          <p:cNvGrpSpPr/>
          <p:nvPr/>
        </p:nvGrpSpPr>
        <p:grpSpPr>
          <a:xfrm>
            <a:off x="3542653" y="667621"/>
            <a:ext cx="10793566" cy="358500"/>
            <a:chOff x="1032" y="0"/>
            <a:chExt cx="7088667" cy="296324"/>
          </a:xfrm>
        </p:grpSpPr>
        <p:sp>
          <p:nvSpPr>
            <p:cNvPr id="14" name="Chevron 55">
              <a:extLst>
                <a:ext uri="{FF2B5EF4-FFF2-40B4-BE49-F238E27FC236}">
                  <a16:creationId xmlns:a16="http://schemas.microsoft.com/office/drawing/2014/main" id="{35AF565A-0C27-44AF-9BCA-721A6A4707BB}"/>
                </a:ext>
              </a:extLst>
            </p:cNvPr>
            <p:cNvSpPr/>
            <p:nvPr/>
          </p:nvSpPr>
          <p:spPr>
            <a:xfrm>
              <a:off x="1032" y="0"/>
              <a:ext cx="7088667" cy="296324"/>
            </a:xfrm>
            <a:prstGeom prst="chevron">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Chevron 4">
              <a:extLst>
                <a:ext uri="{FF2B5EF4-FFF2-40B4-BE49-F238E27FC236}">
                  <a16:creationId xmlns:a16="http://schemas.microsoft.com/office/drawing/2014/main" id="{88F8A404-D6EB-4814-B6A3-68999AD5C1E2}"/>
                </a:ext>
              </a:extLst>
            </p:cNvPr>
            <p:cNvSpPr txBox="1"/>
            <p:nvPr/>
          </p:nvSpPr>
          <p:spPr>
            <a:xfrm>
              <a:off x="149195" y="0"/>
              <a:ext cx="6776979" cy="296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611" tIns="27204" rIns="27204" bIns="27204" numCol="1" spcCol="1270" anchor="ctr" anchorCtr="0">
              <a:noAutofit/>
            </a:bodyPr>
            <a:lstStyle/>
            <a:p>
              <a:pPr algn="ctr" defTabSz="906744">
                <a:lnSpc>
                  <a:spcPct val="90000"/>
                </a:lnSpc>
                <a:spcBef>
                  <a:spcPct val="0"/>
                </a:spcBef>
                <a:spcAft>
                  <a:spcPct val="35000"/>
                </a:spcAft>
                <a:defRPr/>
              </a:pPr>
              <a:r>
                <a:rPr lang="en-US" sz="2040">
                  <a:solidFill>
                    <a:prstClr val="white"/>
                  </a:solidFill>
                  <a:latin typeface="Calibri" panose="020F0502020204030204"/>
                </a:rPr>
                <a:t>Daily Activities</a:t>
              </a:r>
            </a:p>
          </p:txBody>
        </p:sp>
      </p:grpSp>
      <p:sp>
        <p:nvSpPr>
          <p:cNvPr id="5" name="Rectangle 4">
            <a:extLst>
              <a:ext uri="{FF2B5EF4-FFF2-40B4-BE49-F238E27FC236}">
                <a16:creationId xmlns:a16="http://schemas.microsoft.com/office/drawing/2014/main" id="{30738029-35D5-4663-A900-C05612CF2EA5}"/>
              </a:ext>
            </a:extLst>
          </p:cNvPr>
          <p:cNvSpPr/>
          <p:nvPr/>
        </p:nvSpPr>
        <p:spPr>
          <a:xfrm>
            <a:off x="0" y="5479681"/>
            <a:ext cx="14630398" cy="27420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r>
              <a:rPr lang="en-US" sz="1028" b="1">
                <a:solidFill>
                  <a:prstClr val="white"/>
                </a:solidFill>
                <a:latin typeface="Calibri" panose="020F0502020204030204"/>
              </a:rPr>
              <a:t>\</a:t>
            </a:r>
          </a:p>
        </p:txBody>
      </p:sp>
      <p:sp>
        <p:nvSpPr>
          <p:cNvPr id="6" name="Rectangle 5">
            <a:extLst>
              <a:ext uri="{FF2B5EF4-FFF2-40B4-BE49-F238E27FC236}">
                <a16:creationId xmlns:a16="http://schemas.microsoft.com/office/drawing/2014/main" id="{BFE7CD04-26DD-4776-9AE0-8F118AEA6303}"/>
              </a:ext>
            </a:extLst>
          </p:cNvPr>
          <p:cNvSpPr/>
          <p:nvPr/>
        </p:nvSpPr>
        <p:spPr>
          <a:xfrm>
            <a:off x="589078" y="1124577"/>
            <a:ext cx="2748216" cy="4609322"/>
          </a:xfrm>
          <a:prstGeom prst="rect">
            <a:avLst/>
          </a:prstGeom>
        </p:spPr>
        <p:txBody>
          <a:bodyPr wrap="square" lIns="104503" tIns="52252" rIns="104503" bIns="52252" anchor="t">
            <a:spAutoFit/>
          </a:bodyPr>
          <a:lstStyle/>
          <a:p>
            <a:pPr>
              <a:spcBef>
                <a:spcPts val="360"/>
              </a:spcBef>
              <a:spcAft>
                <a:spcPts val="360"/>
              </a:spcAft>
              <a:defRPr/>
            </a:pPr>
            <a:endParaRPr lang="en-US" sz="1600" b="1" dirty="0">
              <a:solidFill>
                <a:prstClr val="black"/>
              </a:solidFill>
            </a:endParaRPr>
          </a:p>
          <a:p>
            <a:pPr marL="285738" indent="-285738">
              <a:spcBef>
                <a:spcPts val="360"/>
              </a:spcBef>
              <a:spcAft>
                <a:spcPts val="360"/>
              </a:spcAft>
              <a:buFont typeface="Arial" panose="020B0604020202020204" pitchFamily="34" charset="0"/>
              <a:buChar char="•"/>
              <a:defRPr/>
            </a:pPr>
            <a:r>
              <a:rPr lang="en-US" sz="1600" dirty="0">
                <a:solidFill>
                  <a:prstClr val="black"/>
                </a:solidFill>
              </a:rPr>
              <a:t>Calls come in from anywhere in US</a:t>
            </a:r>
          </a:p>
          <a:p>
            <a:pPr marL="285738" indent="-285738">
              <a:spcBef>
                <a:spcPts val="360"/>
              </a:spcBef>
              <a:spcAft>
                <a:spcPts val="360"/>
              </a:spcAft>
              <a:buFont typeface="Arial" panose="020B0604020202020204" pitchFamily="34" charset="0"/>
              <a:buChar char="•"/>
              <a:defRPr/>
            </a:pPr>
            <a:r>
              <a:rPr lang="en-US" sz="1600" dirty="0">
                <a:solidFill>
                  <a:prstClr val="black"/>
                </a:solidFill>
              </a:rPr>
              <a:t>We route the call to the appropriate agent for their region</a:t>
            </a:r>
          </a:p>
          <a:p>
            <a:pPr marL="285738" indent="-285738">
              <a:spcBef>
                <a:spcPts val="360"/>
              </a:spcBef>
              <a:spcAft>
                <a:spcPts val="360"/>
              </a:spcAft>
              <a:buFont typeface="Arial" panose="020B0604020202020204" pitchFamily="34" charset="0"/>
              <a:buChar char="•"/>
              <a:defRPr/>
            </a:pPr>
            <a:r>
              <a:rPr lang="en-US" sz="1600" dirty="0">
                <a:solidFill>
                  <a:prstClr val="black"/>
                </a:solidFill>
              </a:rPr>
              <a:t>We also handle cases (e.g. emails for </a:t>
            </a:r>
            <a:r>
              <a:rPr lang="en-US" sz="1600" dirty="0">
                <a:solidFill>
                  <a:prstClr val="black"/>
                </a:solidFill>
                <a:hlinkClick r:id="rId3"/>
              </a:rPr>
              <a:t>sales@QBE.com</a:t>
            </a:r>
            <a:r>
              <a:rPr lang="en-US" sz="1600" dirty="0">
                <a:solidFill>
                  <a:prstClr val="black"/>
                </a:solidFill>
              </a:rPr>
              <a:t>)</a:t>
            </a:r>
          </a:p>
          <a:p>
            <a:pPr marL="285738" indent="-285738">
              <a:spcBef>
                <a:spcPts val="360"/>
              </a:spcBef>
              <a:spcAft>
                <a:spcPts val="360"/>
              </a:spcAft>
              <a:buFont typeface="Arial" panose="020B0604020202020204" pitchFamily="34" charset="0"/>
              <a:buChar char="•"/>
              <a:defRPr/>
            </a:pPr>
            <a:r>
              <a:rPr lang="en-US" sz="1600" dirty="0">
                <a:solidFill>
                  <a:prstClr val="black"/>
                </a:solidFill>
              </a:rPr>
              <a:t>6:30 AM – 5:30 PM</a:t>
            </a:r>
          </a:p>
          <a:p>
            <a:pPr marL="285738" indent="-285738">
              <a:spcBef>
                <a:spcPts val="360"/>
              </a:spcBef>
              <a:spcAft>
                <a:spcPts val="360"/>
              </a:spcAft>
              <a:buFont typeface="Arial" panose="020B0604020202020204" pitchFamily="34" charset="0"/>
              <a:buChar char="•"/>
              <a:defRPr/>
            </a:pPr>
            <a:r>
              <a:rPr lang="en-US" sz="1600" dirty="0">
                <a:solidFill>
                  <a:prstClr val="black"/>
                </a:solidFill>
              </a:rPr>
              <a:t>We get calls about </a:t>
            </a:r>
            <a:r>
              <a:rPr lang="en-US" sz="1600" dirty="0">
                <a:ea typeface="Calibri" panose="020F0502020204030204" pitchFamily="34" charset="0"/>
                <a:cs typeface="Times New Roman" panose="02020603050405020304" pitchFamily="18" charset="0"/>
              </a:rPr>
              <a:t>new potential customers, Order status, Scheduling test drives, Delivery Status and final stage</a:t>
            </a:r>
            <a:r>
              <a:rPr lang="en-US" sz="1600" dirty="0"/>
              <a:t> </a:t>
            </a:r>
            <a:endParaRPr lang="en-US" sz="1600" dirty="0">
              <a:solidFill>
                <a:prstClr val="black"/>
              </a:solidFill>
            </a:endParaRPr>
          </a:p>
          <a:p>
            <a:pPr defTabSz="1097236">
              <a:defRPr/>
            </a:pPr>
            <a:endParaRPr lang="en-US" sz="1600" dirty="0">
              <a:solidFill>
                <a:prstClr val="black"/>
              </a:solidFill>
            </a:endParaRPr>
          </a:p>
        </p:txBody>
      </p:sp>
      <p:sp>
        <p:nvSpPr>
          <p:cNvPr id="7" name="Rectangle 6">
            <a:extLst>
              <a:ext uri="{FF2B5EF4-FFF2-40B4-BE49-F238E27FC236}">
                <a16:creationId xmlns:a16="http://schemas.microsoft.com/office/drawing/2014/main" id="{E453108F-8B9F-4BB5-8349-7A441F3ED707}"/>
              </a:ext>
            </a:extLst>
          </p:cNvPr>
          <p:cNvSpPr/>
          <p:nvPr/>
        </p:nvSpPr>
        <p:spPr>
          <a:xfrm rot="16200000">
            <a:off x="-602922" y="6544762"/>
            <a:ext cx="1833372" cy="221599"/>
          </a:xfrm>
          <a:prstGeom prst="rect">
            <a:avLst/>
          </a:prstGeom>
        </p:spPr>
        <p:txBody>
          <a:bodyPr wrap="square" lIns="0" tIns="0" rIns="0" bIns="0">
            <a:spAutoFit/>
          </a:bodyPr>
          <a:lstStyle/>
          <a:p>
            <a:pPr algn="r" defTabSz="1097236">
              <a:defRPr/>
            </a:pPr>
            <a:r>
              <a:rPr lang="en-US" sz="1440" b="1">
                <a:solidFill>
                  <a:srgbClr val="005295"/>
                </a:solidFill>
                <a:latin typeface="Calibri" panose="020F0502020204030204"/>
                <a:cs typeface="Helvetica" panose="020B0604020202020204" pitchFamily="34" charset="0"/>
              </a:rPr>
              <a:t>OSCAR’S  PAIN POINTS </a:t>
            </a:r>
          </a:p>
        </p:txBody>
      </p:sp>
      <p:sp>
        <p:nvSpPr>
          <p:cNvPr id="8" name="Rectangle 7">
            <a:extLst>
              <a:ext uri="{FF2B5EF4-FFF2-40B4-BE49-F238E27FC236}">
                <a16:creationId xmlns:a16="http://schemas.microsoft.com/office/drawing/2014/main" id="{B2B279D3-BFBE-4630-875E-B2055E89DF4C}"/>
              </a:ext>
            </a:extLst>
          </p:cNvPr>
          <p:cNvSpPr/>
          <p:nvPr/>
        </p:nvSpPr>
        <p:spPr>
          <a:xfrm rot="16200000">
            <a:off x="-497118" y="2654610"/>
            <a:ext cx="1621762" cy="221599"/>
          </a:xfrm>
          <a:prstGeom prst="rect">
            <a:avLst/>
          </a:prstGeom>
        </p:spPr>
        <p:txBody>
          <a:bodyPr wrap="square" lIns="0" tIns="0" rIns="0" bIns="0" anchor="ctr">
            <a:spAutoFit/>
          </a:bodyPr>
          <a:lstStyle/>
          <a:p>
            <a:pPr algn="ctr" defTabSz="1097236">
              <a:defRPr/>
            </a:pPr>
            <a:r>
              <a:rPr lang="en-US" sz="1440" b="1">
                <a:solidFill>
                  <a:srgbClr val="005295"/>
                </a:solidFill>
                <a:latin typeface="Calibri" panose="020F0502020204030204"/>
                <a:cs typeface="Helvetica" panose="020B0604020202020204" pitchFamily="34" charset="0"/>
              </a:rPr>
              <a:t>OSCAR’S  ACTIONS</a:t>
            </a:r>
          </a:p>
        </p:txBody>
      </p:sp>
      <p:cxnSp>
        <p:nvCxnSpPr>
          <p:cNvPr id="9" name="Straight Connector 8">
            <a:extLst>
              <a:ext uri="{FF2B5EF4-FFF2-40B4-BE49-F238E27FC236}">
                <a16:creationId xmlns:a16="http://schemas.microsoft.com/office/drawing/2014/main" id="{C3A9A83B-D43E-442E-8612-32F1B9195350}"/>
              </a:ext>
            </a:extLst>
          </p:cNvPr>
          <p:cNvCxnSpPr>
            <a:cxnSpLocks/>
          </p:cNvCxnSpPr>
          <p:nvPr/>
        </p:nvCxnSpPr>
        <p:spPr>
          <a:xfrm flipH="1">
            <a:off x="545130" y="1096361"/>
            <a:ext cx="1" cy="6364637"/>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B3DB0099-3B69-4FE4-AAB3-C18F3E040ADA}"/>
              </a:ext>
            </a:extLst>
          </p:cNvPr>
          <p:cNvSpPr/>
          <p:nvPr/>
        </p:nvSpPr>
        <p:spPr>
          <a:xfrm>
            <a:off x="736593" y="2265125"/>
            <a:ext cx="2419498" cy="308657"/>
          </a:xfrm>
          <a:prstGeom prst="rect">
            <a:avLst/>
          </a:prstGeom>
        </p:spPr>
        <p:txBody>
          <a:bodyPr wrap="square" lIns="104503" tIns="52252" rIns="104503" bIns="52252" anchor="t">
            <a:spAutoFit/>
          </a:bodyPr>
          <a:lstStyle/>
          <a:p>
            <a:pPr algn="ctr" defTabSz="1097236">
              <a:defRPr/>
            </a:pPr>
            <a:endParaRPr lang="en-US" sz="1320">
              <a:solidFill>
                <a:prstClr val="black"/>
              </a:solidFill>
              <a:latin typeface="Calibri" panose="020F0502020204030204"/>
            </a:endParaRPr>
          </a:p>
        </p:txBody>
      </p:sp>
      <p:sp>
        <p:nvSpPr>
          <p:cNvPr id="20" name="Rectangle 19">
            <a:extLst>
              <a:ext uri="{FF2B5EF4-FFF2-40B4-BE49-F238E27FC236}">
                <a16:creationId xmlns:a16="http://schemas.microsoft.com/office/drawing/2014/main" id="{338AF77E-B289-4BE6-95AD-7F45EBC441D9}"/>
              </a:ext>
            </a:extLst>
          </p:cNvPr>
          <p:cNvSpPr/>
          <p:nvPr/>
        </p:nvSpPr>
        <p:spPr>
          <a:xfrm>
            <a:off x="3356225" y="955301"/>
            <a:ext cx="2632960" cy="398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defTabSz="1097236">
              <a:spcBef>
                <a:spcPts val="360"/>
              </a:spcBef>
              <a:spcAft>
                <a:spcPts val="360"/>
              </a:spcAft>
              <a:buFont typeface="Arial" panose="020B0604020202020204" pitchFamily="34" charset="0"/>
              <a:buChar char="•"/>
              <a:defRPr/>
            </a:pPr>
            <a:r>
              <a:rPr lang="en-US" sz="1600">
                <a:solidFill>
                  <a:schemeClr val="tx1"/>
                </a:solidFill>
              </a:rPr>
              <a:t>I route calls to Delivery team if it is about a delivery related issue</a:t>
            </a:r>
          </a:p>
          <a:p>
            <a:pPr marL="164586" indent="-164586" defTabSz="1097236">
              <a:spcBef>
                <a:spcPts val="360"/>
              </a:spcBef>
              <a:spcAft>
                <a:spcPts val="360"/>
              </a:spcAft>
              <a:buFont typeface="Arial" panose="020B0604020202020204" pitchFamily="34" charset="0"/>
              <a:buChar char="•"/>
              <a:defRPr/>
            </a:pPr>
            <a:r>
              <a:rPr lang="en-US" sz="1600">
                <a:solidFill>
                  <a:schemeClr val="tx1"/>
                </a:solidFill>
              </a:rPr>
              <a:t>I </a:t>
            </a:r>
            <a:r>
              <a:rPr lang="en-US" sz="1600">
                <a:solidFill>
                  <a:schemeClr val="tx1"/>
                </a:solidFill>
                <a:ea typeface="Calibri" panose="020F0502020204030204" pitchFamily="34" charset="0"/>
                <a:cs typeface="Times New Roman" panose="02020603050405020304" pitchFamily="18" charset="0"/>
              </a:rPr>
              <a:t>pull up customer details in Salesforce, what stage of their journey the customer is in</a:t>
            </a:r>
          </a:p>
          <a:p>
            <a:pPr marL="164586" indent="-164586" defTabSz="1097236">
              <a:spcBef>
                <a:spcPts val="360"/>
              </a:spcBef>
              <a:spcAft>
                <a:spcPts val="360"/>
              </a:spcAft>
              <a:buFont typeface="Arial" panose="020B0604020202020204" pitchFamily="34" charset="0"/>
              <a:buChar char="•"/>
              <a:defRPr/>
            </a:pPr>
            <a:r>
              <a:rPr lang="en-US" sz="1600">
                <a:solidFill>
                  <a:schemeClr val="tx1"/>
                </a:solidFill>
                <a:cs typeface="Times New Roman" panose="02020603050405020304" pitchFamily="18" charset="0"/>
              </a:rPr>
              <a:t>We try to answer as much as we can</a:t>
            </a:r>
            <a:endParaRPr lang="en-US" sz="1600">
              <a:solidFill>
                <a:schemeClr val="tx1"/>
              </a:solidFill>
            </a:endParaRPr>
          </a:p>
        </p:txBody>
      </p:sp>
      <p:cxnSp>
        <p:nvCxnSpPr>
          <p:cNvPr id="21" name="Straight Arrow Connector 20">
            <a:extLst>
              <a:ext uri="{FF2B5EF4-FFF2-40B4-BE49-F238E27FC236}">
                <a16:creationId xmlns:a16="http://schemas.microsoft.com/office/drawing/2014/main" id="{7B1FD3B2-F5FF-4DFA-BC3F-2DBB3248628D}"/>
              </a:ext>
            </a:extLst>
          </p:cNvPr>
          <p:cNvCxnSpPr>
            <a:cxnSpLocks/>
          </p:cNvCxnSpPr>
          <p:nvPr/>
        </p:nvCxnSpPr>
        <p:spPr>
          <a:xfrm>
            <a:off x="3321986" y="1807315"/>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1DC1599-AAE8-4046-B49B-9D0E045A58D7}"/>
              </a:ext>
            </a:extLst>
          </p:cNvPr>
          <p:cNvCxnSpPr>
            <a:cxnSpLocks/>
          </p:cNvCxnSpPr>
          <p:nvPr/>
        </p:nvCxnSpPr>
        <p:spPr>
          <a:xfrm>
            <a:off x="3321986" y="2916780"/>
            <a:ext cx="0" cy="390592"/>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6A3299E-FE9D-4991-B132-8FA885C57BB6}"/>
              </a:ext>
            </a:extLst>
          </p:cNvPr>
          <p:cNvCxnSpPr>
            <a:cxnSpLocks/>
          </p:cNvCxnSpPr>
          <p:nvPr/>
        </p:nvCxnSpPr>
        <p:spPr>
          <a:xfrm>
            <a:off x="3321986" y="2669613"/>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1DA943-EB81-4D01-BB0A-50E76B4E9A37}"/>
              </a:ext>
            </a:extLst>
          </p:cNvPr>
          <p:cNvCxnSpPr>
            <a:cxnSpLocks/>
          </p:cNvCxnSpPr>
          <p:nvPr/>
        </p:nvCxnSpPr>
        <p:spPr>
          <a:xfrm>
            <a:off x="3321986" y="3633808"/>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F35CA07-E891-4642-A550-EE62C408EE2A}"/>
              </a:ext>
            </a:extLst>
          </p:cNvPr>
          <p:cNvCxnSpPr>
            <a:cxnSpLocks/>
          </p:cNvCxnSpPr>
          <p:nvPr/>
        </p:nvCxnSpPr>
        <p:spPr>
          <a:xfrm>
            <a:off x="3321986" y="4825303"/>
            <a:ext cx="112697" cy="32603"/>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84438FF-5889-4171-97BE-7A1D7B5CA17E}"/>
              </a:ext>
            </a:extLst>
          </p:cNvPr>
          <p:cNvCxnSpPr>
            <a:cxnSpLocks/>
          </p:cNvCxnSpPr>
          <p:nvPr/>
        </p:nvCxnSpPr>
        <p:spPr>
          <a:xfrm>
            <a:off x="3321986" y="5474220"/>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5D67AD2-87F8-4D5A-9FE6-41EB9D5E3133}"/>
              </a:ext>
            </a:extLst>
          </p:cNvPr>
          <p:cNvCxnSpPr>
            <a:cxnSpLocks/>
          </p:cNvCxnSpPr>
          <p:nvPr/>
        </p:nvCxnSpPr>
        <p:spPr>
          <a:xfrm>
            <a:off x="3321986" y="4268873"/>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C4F5589-C28B-4654-9A7F-3CD9A0D256B4}"/>
              </a:ext>
            </a:extLst>
          </p:cNvPr>
          <p:cNvSpPr/>
          <p:nvPr/>
        </p:nvSpPr>
        <p:spPr>
          <a:xfrm>
            <a:off x="8001668" y="2309244"/>
            <a:ext cx="3149723" cy="2187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a:spcBef>
                <a:spcPts val="360"/>
              </a:spcBef>
              <a:spcAft>
                <a:spcPts val="360"/>
              </a:spcAft>
              <a:buFont typeface="Arial" panose="020B0604020202020204" pitchFamily="34" charset="0"/>
              <a:buChar char="•"/>
              <a:defRPr/>
            </a:pPr>
            <a:endParaRPr lang="en-US" sz="1600">
              <a:solidFill>
                <a:schemeClr val="tx1"/>
              </a:solidFill>
            </a:endParaRPr>
          </a:p>
        </p:txBody>
      </p:sp>
      <p:sp>
        <p:nvSpPr>
          <p:cNvPr id="29" name="Rectangle 28">
            <a:extLst>
              <a:ext uri="{FF2B5EF4-FFF2-40B4-BE49-F238E27FC236}">
                <a16:creationId xmlns:a16="http://schemas.microsoft.com/office/drawing/2014/main" id="{684B595D-EBD1-4F75-B11E-7AB9C8D2747A}"/>
              </a:ext>
            </a:extLst>
          </p:cNvPr>
          <p:cNvSpPr/>
          <p:nvPr/>
        </p:nvSpPr>
        <p:spPr>
          <a:xfrm>
            <a:off x="11214461" y="2365315"/>
            <a:ext cx="2505652" cy="1163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a:spcBef>
                <a:spcPts val="360"/>
              </a:spcBef>
              <a:spcAft>
                <a:spcPts val="360"/>
              </a:spcAft>
              <a:buFont typeface="Arial" panose="020B0604020202020204" pitchFamily="34" charset="0"/>
              <a:buChar char="•"/>
              <a:defRPr/>
            </a:pPr>
            <a:endParaRPr lang="en-US" sz="1600">
              <a:solidFill>
                <a:prstClr val="black"/>
              </a:solidFill>
              <a:latin typeface="Calibri" panose="020F0502020204030204"/>
            </a:endParaRPr>
          </a:p>
        </p:txBody>
      </p:sp>
      <p:sp>
        <p:nvSpPr>
          <p:cNvPr id="30" name="Rectangle 29">
            <a:extLst>
              <a:ext uri="{FF2B5EF4-FFF2-40B4-BE49-F238E27FC236}">
                <a16:creationId xmlns:a16="http://schemas.microsoft.com/office/drawing/2014/main" id="{BDF0328B-C306-4C33-8052-CAA42BD1CD6A}"/>
              </a:ext>
            </a:extLst>
          </p:cNvPr>
          <p:cNvSpPr/>
          <p:nvPr/>
        </p:nvSpPr>
        <p:spPr>
          <a:xfrm>
            <a:off x="11992879" y="1460657"/>
            <a:ext cx="2343341" cy="148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a:spcBef>
                <a:spcPts val="360"/>
              </a:spcBef>
              <a:spcAft>
                <a:spcPts val="360"/>
              </a:spcAft>
              <a:buFont typeface="Arial" panose="020B0604020202020204" pitchFamily="34" charset="0"/>
              <a:buChar char="•"/>
              <a:defRPr/>
            </a:pPr>
            <a:endParaRPr lang="en-US" sz="1320">
              <a:solidFill>
                <a:prstClr val="black"/>
              </a:solidFill>
              <a:latin typeface="Calibri" panose="020F0502020204030204"/>
            </a:endParaRPr>
          </a:p>
        </p:txBody>
      </p:sp>
      <p:sp>
        <p:nvSpPr>
          <p:cNvPr id="32" name="Rectangle 31">
            <a:extLst>
              <a:ext uri="{FF2B5EF4-FFF2-40B4-BE49-F238E27FC236}">
                <a16:creationId xmlns:a16="http://schemas.microsoft.com/office/drawing/2014/main" id="{01076372-057C-4C7D-BFF2-BEE765EE573C}"/>
              </a:ext>
            </a:extLst>
          </p:cNvPr>
          <p:cNvSpPr/>
          <p:nvPr/>
        </p:nvSpPr>
        <p:spPr>
          <a:xfrm>
            <a:off x="12400618" y="5356252"/>
            <a:ext cx="2145858" cy="577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36">
              <a:defRPr/>
            </a:pPr>
            <a:endParaRPr lang="en-US" sz="1320">
              <a:solidFill>
                <a:prstClr val="black"/>
              </a:solidFill>
              <a:latin typeface="Calibri" panose="020F0502020204030204"/>
            </a:endParaRPr>
          </a:p>
        </p:txBody>
      </p:sp>
      <p:sp>
        <p:nvSpPr>
          <p:cNvPr id="34" name="Rectangle 33">
            <a:extLst>
              <a:ext uri="{FF2B5EF4-FFF2-40B4-BE49-F238E27FC236}">
                <a16:creationId xmlns:a16="http://schemas.microsoft.com/office/drawing/2014/main" id="{241D20EE-DB2B-46E5-B681-27A7A5B912B7}"/>
              </a:ext>
            </a:extLst>
          </p:cNvPr>
          <p:cNvSpPr/>
          <p:nvPr/>
        </p:nvSpPr>
        <p:spPr>
          <a:xfrm>
            <a:off x="3665409" y="1074352"/>
            <a:ext cx="4042237" cy="3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544306"/>
                </a:solidFill>
                <a:ea typeface="Roboto" panose="02000000000000000000" pitchFamily="2" charset="0"/>
              </a:rPr>
              <a:t>Attend Calls/ Respond to text/emails</a:t>
            </a:r>
          </a:p>
        </p:txBody>
      </p:sp>
      <p:sp>
        <p:nvSpPr>
          <p:cNvPr id="35" name="Rectangle 34">
            <a:extLst>
              <a:ext uri="{FF2B5EF4-FFF2-40B4-BE49-F238E27FC236}">
                <a16:creationId xmlns:a16="http://schemas.microsoft.com/office/drawing/2014/main" id="{BE5CD51E-357A-4743-9539-149E770E10FD}"/>
              </a:ext>
            </a:extLst>
          </p:cNvPr>
          <p:cNvSpPr/>
          <p:nvPr/>
        </p:nvSpPr>
        <p:spPr>
          <a:xfrm>
            <a:off x="8428544" y="1096361"/>
            <a:ext cx="2090977" cy="326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544306"/>
                </a:solidFill>
                <a:ea typeface="Roboto" panose="02000000000000000000" pitchFamily="2" charset="0"/>
              </a:rPr>
              <a:t>Attend Calls/ Respond to text/emails</a:t>
            </a:r>
          </a:p>
        </p:txBody>
      </p:sp>
      <p:sp>
        <p:nvSpPr>
          <p:cNvPr id="36" name="Rectangle 35">
            <a:extLst>
              <a:ext uri="{FF2B5EF4-FFF2-40B4-BE49-F238E27FC236}">
                <a16:creationId xmlns:a16="http://schemas.microsoft.com/office/drawing/2014/main" id="{CE45BE81-1724-4339-86CE-13AE7F03B6A2}"/>
              </a:ext>
            </a:extLst>
          </p:cNvPr>
          <p:cNvSpPr/>
          <p:nvPr/>
        </p:nvSpPr>
        <p:spPr>
          <a:xfrm>
            <a:off x="11214461" y="1107190"/>
            <a:ext cx="2214934" cy="349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544306"/>
                </a:solidFill>
                <a:ea typeface="Roboto" panose="02000000000000000000" pitchFamily="2" charset="0"/>
              </a:rPr>
              <a:t>Attend Calls/ Respond to text/emails</a:t>
            </a:r>
          </a:p>
        </p:txBody>
      </p:sp>
      <p:pic>
        <p:nvPicPr>
          <p:cNvPr id="37" name="Graphic 36" descr="Repeat outline">
            <a:extLst>
              <a:ext uri="{FF2B5EF4-FFF2-40B4-BE49-F238E27FC236}">
                <a16:creationId xmlns:a16="http://schemas.microsoft.com/office/drawing/2014/main" id="{2A238A30-EFA8-467D-A631-3437D674C0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00692" y="1020848"/>
            <a:ext cx="477287" cy="477287"/>
          </a:xfrm>
          <a:prstGeom prst="rect">
            <a:avLst/>
          </a:prstGeom>
        </p:spPr>
      </p:pic>
      <p:pic>
        <p:nvPicPr>
          <p:cNvPr id="38" name="Graphic 37" descr="Repeat outline">
            <a:extLst>
              <a:ext uri="{FF2B5EF4-FFF2-40B4-BE49-F238E27FC236}">
                <a16:creationId xmlns:a16="http://schemas.microsoft.com/office/drawing/2014/main" id="{2BC4036B-5F8E-48BC-BC54-40BB89001C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12565" y="1057934"/>
            <a:ext cx="477287" cy="477287"/>
          </a:xfrm>
          <a:prstGeom prst="rect">
            <a:avLst/>
          </a:prstGeom>
        </p:spPr>
      </p:pic>
      <p:pic>
        <p:nvPicPr>
          <p:cNvPr id="41" name="Graphic 40" descr="Repeat outline">
            <a:extLst>
              <a:ext uri="{FF2B5EF4-FFF2-40B4-BE49-F238E27FC236}">
                <a16:creationId xmlns:a16="http://schemas.microsoft.com/office/drawing/2014/main" id="{F7A2399F-26CE-4B2C-8D5D-4B18FBE45A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04151" y="1057934"/>
            <a:ext cx="477287" cy="477287"/>
          </a:xfrm>
          <a:prstGeom prst="rect">
            <a:avLst/>
          </a:prstGeom>
        </p:spPr>
      </p:pic>
      <p:sp>
        <p:nvSpPr>
          <p:cNvPr id="42" name="Rectangle 41">
            <a:extLst>
              <a:ext uri="{FF2B5EF4-FFF2-40B4-BE49-F238E27FC236}">
                <a16:creationId xmlns:a16="http://schemas.microsoft.com/office/drawing/2014/main" id="{464B6069-F285-454F-85EB-266B93F494BE}"/>
              </a:ext>
            </a:extLst>
          </p:cNvPr>
          <p:cNvSpPr/>
          <p:nvPr/>
        </p:nvSpPr>
        <p:spPr>
          <a:xfrm>
            <a:off x="11287977" y="4038097"/>
            <a:ext cx="2136256" cy="34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544306"/>
                </a:solidFill>
                <a:ea typeface="Roboto" panose="02000000000000000000" pitchFamily="2" charset="0"/>
              </a:rPr>
              <a:t>Respond to Emails</a:t>
            </a:r>
          </a:p>
        </p:txBody>
      </p:sp>
      <p:sp>
        <p:nvSpPr>
          <p:cNvPr id="43" name="Rectangle 42">
            <a:extLst>
              <a:ext uri="{FF2B5EF4-FFF2-40B4-BE49-F238E27FC236}">
                <a16:creationId xmlns:a16="http://schemas.microsoft.com/office/drawing/2014/main" id="{0F53B1D1-BCE7-4D96-BE3C-C18BBBCB6351}"/>
              </a:ext>
            </a:extLst>
          </p:cNvPr>
          <p:cNvSpPr/>
          <p:nvPr/>
        </p:nvSpPr>
        <p:spPr>
          <a:xfrm>
            <a:off x="11218088" y="3853872"/>
            <a:ext cx="2646644" cy="140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a:spcBef>
                <a:spcPts val="360"/>
              </a:spcBef>
              <a:spcAft>
                <a:spcPts val="360"/>
              </a:spcAft>
              <a:buFont typeface="Arial" panose="020B0604020202020204" pitchFamily="34" charset="0"/>
              <a:buChar char="•"/>
              <a:defRPr/>
            </a:pPr>
            <a:endParaRPr lang="en-US" sz="1600">
              <a:solidFill>
                <a:prstClr val="black"/>
              </a:solidFill>
            </a:endParaRPr>
          </a:p>
        </p:txBody>
      </p:sp>
      <p:grpSp>
        <p:nvGrpSpPr>
          <p:cNvPr id="44" name="Group 43">
            <a:extLst>
              <a:ext uri="{FF2B5EF4-FFF2-40B4-BE49-F238E27FC236}">
                <a16:creationId xmlns:a16="http://schemas.microsoft.com/office/drawing/2014/main" id="{730BC64C-FA88-460D-803F-F01C15C48762}"/>
              </a:ext>
            </a:extLst>
          </p:cNvPr>
          <p:cNvGrpSpPr/>
          <p:nvPr/>
        </p:nvGrpSpPr>
        <p:grpSpPr>
          <a:xfrm>
            <a:off x="651042" y="5474221"/>
            <a:ext cx="2527732" cy="2582113"/>
            <a:chOff x="972304" y="4453064"/>
            <a:chExt cx="2106443" cy="2151762"/>
          </a:xfrm>
        </p:grpSpPr>
        <p:pic>
          <p:nvPicPr>
            <p:cNvPr id="45" name="Picture 4" descr="mage result for post it icon png">
              <a:extLst>
                <a:ext uri="{FF2B5EF4-FFF2-40B4-BE49-F238E27FC236}">
                  <a16:creationId xmlns:a16="http://schemas.microsoft.com/office/drawing/2014/main" id="{2E8D32D4-ED81-489F-B237-51527274B78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091709" y="4485480"/>
              <a:ext cx="1987038" cy="2051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6" name="Picture 2" descr="mage result for alert icon png">
              <a:extLst>
                <a:ext uri="{FF2B5EF4-FFF2-40B4-BE49-F238E27FC236}">
                  <a16:creationId xmlns:a16="http://schemas.microsoft.com/office/drawing/2014/main" id="{FDE4F88D-45DD-4AB9-8BD6-FCE2EA38CD6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72304" y="445306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9">
              <a:extLst>
                <a:ext uri="{FF2B5EF4-FFF2-40B4-BE49-F238E27FC236}">
                  <a16:creationId xmlns:a16="http://schemas.microsoft.com/office/drawing/2014/main" id="{ABE00CC7-9176-4E50-B959-AA33AC9811B8}"/>
                </a:ext>
              </a:extLst>
            </p:cNvPr>
            <p:cNvSpPr txBox="1"/>
            <p:nvPr/>
          </p:nvSpPr>
          <p:spPr>
            <a:xfrm>
              <a:off x="1090667" y="4552981"/>
              <a:ext cx="1834114" cy="205184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164586" indent="-164586" fontAlgn="auto">
                <a:spcBef>
                  <a:spcPts val="0"/>
                </a:spcBef>
                <a:spcAft>
                  <a:spcPts val="0"/>
                </a:spcAft>
                <a:buFont typeface="Arial" panose="020B0604020202020204" pitchFamily="34" charset="0"/>
                <a:buChar char="•"/>
                <a:defRPr/>
              </a:pPr>
              <a:r>
                <a:rPr lang="en-US" sz="1400">
                  <a:latin typeface="+mn-lt"/>
                  <a:ea typeface="Calibri" panose="020F0502020204030204" pitchFamily="34" charset="0"/>
                  <a:cs typeface="Times New Roman" panose="02020603050405020304" pitchFamily="18" charset="0"/>
                </a:rPr>
                <a:t>Customer Call Volume has greatly increased</a:t>
              </a:r>
            </a:p>
            <a:p>
              <a:pPr marL="164586" indent="-164586" fontAlgn="auto">
                <a:spcBef>
                  <a:spcPts val="0"/>
                </a:spcBef>
                <a:spcAft>
                  <a:spcPts val="0"/>
                </a:spcAft>
                <a:buFont typeface="Arial" panose="020B0604020202020204" pitchFamily="34" charset="0"/>
                <a:buChar char="•"/>
                <a:defRPr/>
              </a:pPr>
              <a:r>
                <a:rPr lang="en-US" sz="1400">
                  <a:latin typeface="+mn-lt"/>
                  <a:cs typeface="Times New Roman" panose="02020603050405020304" pitchFamily="18" charset="0"/>
                </a:rPr>
                <a:t>Calls are not routed by region </a:t>
              </a:r>
            </a:p>
            <a:p>
              <a:pPr marL="164586" indent="-164586" fontAlgn="auto">
                <a:spcBef>
                  <a:spcPts val="0"/>
                </a:spcBef>
                <a:spcAft>
                  <a:spcPts val="0"/>
                </a:spcAft>
                <a:buFont typeface="Arial" panose="020B0604020202020204" pitchFamily="34" charset="0"/>
                <a:buChar char="•"/>
                <a:defRPr/>
              </a:pPr>
              <a:r>
                <a:rPr lang="en-US" sz="1400">
                  <a:latin typeface="+mn-lt"/>
                  <a:cs typeface="Times New Roman" panose="02020603050405020304" pitchFamily="18" charset="0"/>
                </a:rPr>
                <a:t>We handle both inbound and outbound calls</a:t>
              </a:r>
            </a:p>
            <a:p>
              <a:pPr marL="164586" indent="-164586" fontAlgn="auto">
                <a:spcBef>
                  <a:spcPts val="0"/>
                </a:spcBef>
                <a:spcAft>
                  <a:spcPts val="0"/>
                </a:spcAft>
                <a:buFont typeface="Arial" panose="020B0604020202020204" pitchFamily="34" charset="0"/>
                <a:buChar char="•"/>
                <a:defRPr/>
              </a:pPr>
              <a:r>
                <a:rPr lang="en-US" sz="1400">
                  <a:latin typeface="+mn-lt"/>
                  <a:cs typeface="Times New Roman" panose="02020603050405020304" pitchFamily="18" charset="0"/>
                </a:rPr>
                <a:t>Handling texts, calls, emails – all channels at the same time</a:t>
              </a:r>
            </a:p>
            <a:p>
              <a:pPr marL="164586" indent="-164586" fontAlgn="auto">
                <a:spcBef>
                  <a:spcPts val="0"/>
                </a:spcBef>
                <a:spcAft>
                  <a:spcPts val="0"/>
                </a:spcAft>
                <a:buFont typeface="Arial" panose="020B0604020202020204" pitchFamily="34" charset="0"/>
                <a:buChar char="•"/>
                <a:defRPr/>
              </a:pPr>
              <a:r>
                <a:rPr lang="en-US" sz="1400">
                  <a:latin typeface="+mn-lt"/>
                  <a:cs typeface="Times New Roman" panose="02020603050405020304" pitchFamily="18" charset="0"/>
                </a:rPr>
                <a:t>Lack of skill based routing</a:t>
              </a:r>
              <a:endParaRPr lang="en-US" sz="1400">
                <a:latin typeface="+mn-lt"/>
              </a:endParaRPr>
            </a:p>
          </p:txBody>
        </p:sp>
      </p:grpSp>
      <p:sp>
        <p:nvSpPr>
          <p:cNvPr id="68" name="TextBox 67">
            <a:extLst>
              <a:ext uri="{FF2B5EF4-FFF2-40B4-BE49-F238E27FC236}">
                <a16:creationId xmlns:a16="http://schemas.microsoft.com/office/drawing/2014/main" id="{04A99418-FF88-F04E-B1E2-D75D621BEA3E}"/>
              </a:ext>
            </a:extLst>
          </p:cNvPr>
          <p:cNvSpPr txBox="1"/>
          <p:nvPr/>
        </p:nvSpPr>
        <p:spPr>
          <a:xfrm>
            <a:off x="340716" y="115285"/>
            <a:ext cx="4370620" cy="369332"/>
          </a:xfrm>
          <a:prstGeom prst="rect">
            <a:avLst/>
          </a:prstGeom>
          <a:noFill/>
        </p:spPr>
        <p:txBody>
          <a:bodyPr wrap="none" rtlCol="0">
            <a:spAutoFit/>
          </a:bodyPr>
          <a:lstStyle/>
          <a:p>
            <a:r>
              <a:rPr lang="en-US" sz="1800"/>
              <a:t>Inside Sales team member journey – Current</a:t>
            </a:r>
          </a:p>
        </p:txBody>
      </p:sp>
      <p:grpSp>
        <p:nvGrpSpPr>
          <p:cNvPr id="31" name="Group 30">
            <a:extLst>
              <a:ext uri="{FF2B5EF4-FFF2-40B4-BE49-F238E27FC236}">
                <a16:creationId xmlns:a16="http://schemas.microsoft.com/office/drawing/2014/main" id="{898D09A6-9488-D6E7-C7CB-91DB34A0CEAC}"/>
              </a:ext>
            </a:extLst>
          </p:cNvPr>
          <p:cNvGrpSpPr/>
          <p:nvPr/>
        </p:nvGrpSpPr>
        <p:grpSpPr>
          <a:xfrm>
            <a:off x="3118831" y="5384641"/>
            <a:ext cx="2757217" cy="3093269"/>
            <a:chOff x="2145182" y="5308328"/>
            <a:chExt cx="2297681" cy="2577722"/>
          </a:xfrm>
        </p:grpSpPr>
        <p:pic>
          <p:nvPicPr>
            <p:cNvPr id="64" name="Picture 4" descr="mage result for post it icon png">
              <a:extLst>
                <a:ext uri="{FF2B5EF4-FFF2-40B4-BE49-F238E27FC236}">
                  <a16:creationId xmlns:a16="http://schemas.microsoft.com/office/drawing/2014/main" id="{F14D895E-5FA5-A676-27AA-919BA1AB32A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278090" y="5387042"/>
              <a:ext cx="2164773" cy="22920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5" name="Picture 2" descr="mage result for alert icon png">
              <a:extLst>
                <a:ext uri="{FF2B5EF4-FFF2-40B4-BE49-F238E27FC236}">
                  <a16:creationId xmlns:a16="http://schemas.microsoft.com/office/drawing/2014/main" id="{4FA266AD-E2AB-BC46-7E9B-6D09A623746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45182" y="5308328"/>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9">
              <a:extLst>
                <a:ext uri="{FF2B5EF4-FFF2-40B4-BE49-F238E27FC236}">
                  <a16:creationId xmlns:a16="http://schemas.microsoft.com/office/drawing/2014/main" id="{ACC9E2DE-3907-986D-BB58-DF6ACE24A827}"/>
                </a:ext>
              </a:extLst>
            </p:cNvPr>
            <p:cNvSpPr txBox="1"/>
            <p:nvPr/>
          </p:nvSpPr>
          <p:spPr>
            <a:xfrm>
              <a:off x="2306966" y="5475135"/>
              <a:ext cx="1996297" cy="241091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285738" indent="-285738" defTabSz="1457596" fontAlgn="auto">
                <a:spcBef>
                  <a:spcPts val="0"/>
                </a:spcBef>
                <a:spcAft>
                  <a:spcPts val="0"/>
                </a:spcAft>
                <a:buFont typeface="Arial" panose="020B0604020202020204" pitchFamily="34" charset="0"/>
                <a:buChar char="•"/>
                <a:defRPr/>
              </a:pPr>
              <a:r>
                <a:rPr lang="en-US" sz="1400" dirty="0">
                  <a:latin typeface="+mn-lt"/>
                </a:rPr>
                <a:t>Customers use different browsers/devices to access their accounts, we cannot see what they see which makes it hard to navigate them.</a:t>
              </a:r>
            </a:p>
            <a:p>
              <a:pPr marL="285738" indent="-285738" defTabSz="1457596" fontAlgn="auto">
                <a:spcBef>
                  <a:spcPts val="0"/>
                </a:spcBef>
                <a:spcAft>
                  <a:spcPts val="0"/>
                </a:spcAft>
                <a:buFont typeface="Arial" panose="020B0604020202020204" pitchFamily="34" charset="0"/>
                <a:buChar char="•"/>
                <a:defRPr/>
              </a:pPr>
              <a:r>
                <a:rPr lang="en-US" sz="1400" dirty="0">
                  <a:latin typeface="+mn-lt"/>
                </a:rPr>
                <a:t>We don’t have ability to do video calls with customers</a:t>
              </a:r>
            </a:p>
            <a:p>
              <a:pPr marL="285738" indent="-285738" defTabSz="1457596" fontAlgn="auto">
                <a:spcBef>
                  <a:spcPts val="0"/>
                </a:spcBef>
                <a:spcAft>
                  <a:spcPts val="0"/>
                </a:spcAft>
                <a:buFont typeface="Arial" panose="020B0604020202020204" pitchFamily="34" charset="0"/>
                <a:buChar char="•"/>
                <a:defRPr/>
              </a:pPr>
              <a:r>
                <a:rPr lang="en-US" sz="1400" dirty="0">
                  <a:latin typeface="+mn-lt"/>
                </a:rPr>
                <a:t>Not sure if QBE mobile app can be used for creating a new account</a:t>
              </a:r>
            </a:p>
            <a:p>
              <a:pPr marL="285738" indent="-285738" defTabSz="1457596" fontAlgn="auto">
                <a:spcBef>
                  <a:spcPts val="0"/>
                </a:spcBef>
                <a:spcAft>
                  <a:spcPts val="0"/>
                </a:spcAft>
                <a:buFont typeface="Arial" panose="020B0604020202020204" pitchFamily="34" charset="0"/>
                <a:buChar char="•"/>
                <a:defRPr/>
              </a:pPr>
              <a:endParaRPr lang="en-US" sz="1400" dirty="0">
                <a:latin typeface="+mn-lt"/>
              </a:endParaRPr>
            </a:p>
          </p:txBody>
        </p:sp>
      </p:grpSp>
      <p:grpSp>
        <p:nvGrpSpPr>
          <p:cNvPr id="69" name="Group 68">
            <a:extLst>
              <a:ext uri="{FF2B5EF4-FFF2-40B4-BE49-F238E27FC236}">
                <a16:creationId xmlns:a16="http://schemas.microsoft.com/office/drawing/2014/main" id="{66864B5C-A5D6-0931-330F-F0845C97C8B4}"/>
              </a:ext>
            </a:extLst>
          </p:cNvPr>
          <p:cNvGrpSpPr/>
          <p:nvPr/>
        </p:nvGrpSpPr>
        <p:grpSpPr>
          <a:xfrm>
            <a:off x="11144294" y="5338309"/>
            <a:ext cx="2500343" cy="1430636"/>
            <a:chOff x="2145182" y="5308328"/>
            <a:chExt cx="2083619" cy="1290630"/>
          </a:xfrm>
        </p:grpSpPr>
        <p:pic>
          <p:nvPicPr>
            <p:cNvPr id="70" name="Picture 4" descr="mage result for post it icon png">
              <a:extLst>
                <a:ext uri="{FF2B5EF4-FFF2-40B4-BE49-F238E27FC236}">
                  <a16:creationId xmlns:a16="http://schemas.microsoft.com/office/drawing/2014/main" id="{03AE42D5-6592-5E55-0401-E95F6F3F470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241763" y="5374390"/>
              <a:ext cx="1987038" cy="12245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1" name="Picture 2" descr="mage result for alert icon png">
              <a:extLst>
                <a:ext uri="{FF2B5EF4-FFF2-40B4-BE49-F238E27FC236}">
                  <a16:creationId xmlns:a16="http://schemas.microsoft.com/office/drawing/2014/main" id="{1666851A-8AFE-FAFA-6BC8-8EB9D0D608E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45182" y="5308328"/>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9">
              <a:extLst>
                <a:ext uri="{FF2B5EF4-FFF2-40B4-BE49-F238E27FC236}">
                  <a16:creationId xmlns:a16="http://schemas.microsoft.com/office/drawing/2014/main" id="{A1945768-1000-B4B3-BC7F-C8C0B17EA447}"/>
                </a:ext>
              </a:extLst>
            </p:cNvPr>
            <p:cNvSpPr txBox="1"/>
            <p:nvPr/>
          </p:nvSpPr>
          <p:spPr>
            <a:xfrm>
              <a:off x="2249193" y="5472972"/>
              <a:ext cx="1972177" cy="97462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171443" indent="-171443">
                <a:buFont typeface="Arial" panose="020B0604020202020204" pitchFamily="34" charset="0"/>
                <a:buChar char="•"/>
              </a:pPr>
              <a:r>
                <a:rPr lang="en-US" sz="1400">
                  <a:latin typeface="+mn-lt"/>
                </a:rPr>
                <a:t>The analytics are not visible to all teams, different teams see different set of analytics</a:t>
              </a:r>
            </a:p>
            <a:p>
              <a:pPr marL="171443" indent="-171443">
                <a:buFont typeface="Arial" panose="020B0604020202020204" pitchFamily="34" charset="0"/>
                <a:buChar char="•"/>
              </a:pPr>
              <a:r>
                <a:rPr lang="en-US" sz="1400">
                  <a:latin typeface="+mn-lt"/>
                </a:rPr>
                <a:t>Lack of chat feature</a:t>
              </a:r>
            </a:p>
          </p:txBody>
        </p:sp>
      </p:grpSp>
      <p:sp>
        <p:nvSpPr>
          <p:cNvPr id="73" name="Rectangle 72">
            <a:extLst>
              <a:ext uri="{FF2B5EF4-FFF2-40B4-BE49-F238E27FC236}">
                <a16:creationId xmlns:a16="http://schemas.microsoft.com/office/drawing/2014/main" id="{5D6433F2-8773-6DFC-9DE5-9B33A2556BE1}"/>
              </a:ext>
            </a:extLst>
          </p:cNvPr>
          <p:cNvSpPr/>
          <p:nvPr/>
        </p:nvSpPr>
        <p:spPr>
          <a:xfrm>
            <a:off x="5876048" y="1371185"/>
            <a:ext cx="2427887" cy="398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defTabSz="1097236">
              <a:spcBef>
                <a:spcPts val="360"/>
              </a:spcBef>
              <a:spcAft>
                <a:spcPts val="360"/>
              </a:spcAft>
              <a:buFont typeface="Arial" panose="020B0604020202020204" pitchFamily="34" charset="0"/>
              <a:buChar char="•"/>
              <a:defRPr/>
            </a:pPr>
            <a:endParaRPr lang="en-US" sz="1600">
              <a:solidFill>
                <a:schemeClr val="tx1"/>
              </a:solidFill>
            </a:endParaRPr>
          </a:p>
        </p:txBody>
      </p:sp>
      <p:grpSp>
        <p:nvGrpSpPr>
          <p:cNvPr id="74" name="Group 73">
            <a:extLst>
              <a:ext uri="{FF2B5EF4-FFF2-40B4-BE49-F238E27FC236}">
                <a16:creationId xmlns:a16="http://schemas.microsoft.com/office/drawing/2014/main" id="{01DD04F9-57E7-DB1F-299B-DF5791520BAC}"/>
              </a:ext>
            </a:extLst>
          </p:cNvPr>
          <p:cNvGrpSpPr/>
          <p:nvPr/>
        </p:nvGrpSpPr>
        <p:grpSpPr>
          <a:xfrm>
            <a:off x="5809137" y="5383105"/>
            <a:ext cx="3059486" cy="2176224"/>
            <a:chOff x="2145182" y="5308328"/>
            <a:chExt cx="2884139" cy="1813521"/>
          </a:xfrm>
        </p:grpSpPr>
        <p:pic>
          <p:nvPicPr>
            <p:cNvPr id="75" name="Picture 4" descr="mage result for post it icon png">
              <a:extLst>
                <a:ext uri="{FF2B5EF4-FFF2-40B4-BE49-F238E27FC236}">
                  <a16:creationId xmlns:a16="http://schemas.microsoft.com/office/drawing/2014/main" id="{BBAC3579-476E-7BBD-F85F-1C835A6CACD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241762" y="5374390"/>
              <a:ext cx="2765202" cy="174745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6" name="Picture 2" descr="mage result for alert icon png">
              <a:extLst>
                <a:ext uri="{FF2B5EF4-FFF2-40B4-BE49-F238E27FC236}">
                  <a16:creationId xmlns:a16="http://schemas.microsoft.com/office/drawing/2014/main" id="{1D275467-2A65-AF22-2E81-34031C2F967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45182" y="5308328"/>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9">
              <a:extLst>
                <a:ext uri="{FF2B5EF4-FFF2-40B4-BE49-F238E27FC236}">
                  <a16:creationId xmlns:a16="http://schemas.microsoft.com/office/drawing/2014/main" id="{BBBFC5BE-475E-6289-F100-64337C38AD4F}"/>
                </a:ext>
              </a:extLst>
            </p:cNvPr>
            <p:cNvSpPr txBox="1"/>
            <p:nvPr/>
          </p:nvSpPr>
          <p:spPr>
            <a:xfrm>
              <a:off x="2231334" y="5461067"/>
              <a:ext cx="2797987" cy="1513236"/>
            </a:xfrm>
            <a:prstGeom prst="rect">
              <a:avLst/>
            </a:prstGeom>
            <a:noFill/>
          </p:spPr>
          <p:txBody>
            <a:bodyPr wrap="square" lIns="91440" tIns="45720" rIns="91440" bIns="45720" rtlCol="0" anchor="t">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buFont typeface="Arial" panose="020B0604020202020204" pitchFamily="34" charset="0"/>
                <a:buChar char="•"/>
              </a:pPr>
              <a:r>
                <a:rPr lang="en-US" sz="1400">
                  <a:latin typeface="Calibri"/>
                  <a:ea typeface="ＭＳ Ｐゴシック"/>
                  <a:cs typeface="Calibri"/>
                </a:rPr>
                <a:t>Mobile app account and account created online are separate which results in creation of two accounts for the customer. (The mobile app account is created at the time of delivery)</a:t>
              </a:r>
            </a:p>
            <a:p>
              <a:pPr>
                <a:buFont typeface="Arial" panose="020B0604020202020204" pitchFamily="34" charset="0"/>
                <a:buChar char="•"/>
              </a:pPr>
              <a:r>
                <a:rPr lang="en-US" sz="1400">
                  <a:latin typeface="Calibri"/>
                  <a:ea typeface="ＭＳ Ｐゴシック"/>
                  <a:cs typeface="Calibri"/>
                </a:rPr>
                <a:t>Seeing a customer’s entire journey is difficult</a:t>
              </a:r>
            </a:p>
          </p:txBody>
        </p:sp>
      </p:grpSp>
      <p:sp>
        <p:nvSpPr>
          <p:cNvPr id="3" name="Rectangle 2">
            <a:extLst>
              <a:ext uri="{FF2B5EF4-FFF2-40B4-BE49-F238E27FC236}">
                <a16:creationId xmlns:a16="http://schemas.microsoft.com/office/drawing/2014/main" id="{55B71BA8-CED4-7FC5-C94E-0A45CB970BAF}"/>
              </a:ext>
            </a:extLst>
          </p:cNvPr>
          <p:cNvSpPr/>
          <p:nvPr/>
        </p:nvSpPr>
        <p:spPr>
          <a:xfrm>
            <a:off x="5749062" y="509459"/>
            <a:ext cx="2632960" cy="398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defTabSz="1097236">
              <a:spcBef>
                <a:spcPts val="360"/>
              </a:spcBef>
              <a:spcAft>
                <a:spcPts val="360"/>
              </a:spcAft>
              <a:buFont typeface="Arial" panose="020B0604020202020204" pitchFamily="34" charset="0"/>
              <a:buChar char="•"/>
              <a:defRPr/>
            </a:pPr>
            <a:r>
              <a:rPr lang="en-US" sz="1600">
                <a:solidFill>
                  <a:schemeClr val="tx1"/>
                </a:solidFill>
              </a:rPr>
              <a:t>I need to ask the customer about their stage in the journey sometimes as I myself cannot see it</a:t>
            </a:r>
          </a:p>
          <a:p>
            <a:pPr marL="164586" indent="-164586" defTabSz="1097236">
              <a:spcBef>
                <a:spcPts val="360"/>
              </a:spcBef>
              <a:spcAft>
                <a:spcPts val="360"/>
              </a:spcAft>
              <a:buFont typeface="Arial" panose="020B0604020202020204" pitchFamily="34" charset="0"/>
              <a:buChar char="•"/>
              <a:defRPr/>
            </a:pPr>
            <a:r>
              <a:rPr lang="en-US" sz="1600">
                <a:solidFill>
                  <a:schemeClr val="tx1"/>
                </a:solidFill>
              </a:rPr>
              <a:t>As I attend calls, I try to take notes and add logs </a:t>
            </a:r>
          </a:p>
        </p:txBody>
      </p:sp>
      <p:grpSp>
        <p:nvGrpSpPr>
          <p:cNvPr id="16" name="Group 15">
            <a:extLst>
              <a:ext uri="{FF2B5EF4-FFF2-40B4-BE49-F238E27FC236}">
                <a16:creationId xmlns:a16="http://schemas.microsoft.com/office/drawing/2014/main" id="{87C33F1C-CDF1-8883-C205-6AB8C74F7EE2}"/>
              </a:ext>
            </a:extLst>
          </p:cNvPr>
          <p:cNvGrpSpPr/>
          <p:nvPr/>
        </p:nvGrpSpPr>
        <p:grpSpPr>
          <a:xfrm>
            <a:off x="8736560" y="5366967"/>
            <a:ext cx="2500343" cy="1262967"/>
            <a:chOff x="2145182" y="5308328"/>
            <a:chExt cx="2083619" cy="1052473"/>
          </a:xfrm>
        </p:grpSpPr>
        <p:pic>
          <p:nvPicPr>
            <p:cNvPr id="17" name="Picture 4" descr="mage result for post it icon png">
              <a:extLst>
                <a:ext uri="{FF2B5EF4-FFF2-40B4-BE49-F238E27FC236}">
                  <a16:creationId xmlns:a16="http://schemas.microsoft.com/office/drawing/2014/main" id="{10E19ADC-DCC4-B0C8-309B-7071550894BB}"/>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241763" y="5374391"/>
              <a:ext cx="1987038" cy="98641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2" descr="mage result for alert icon png">
              <a:extLst>
                <a:ext uri="{FF2B5EF4-FFF2-40B4-BE49-F238E27FC236}">
                  <a16:creationId xmlns:a16="http://schemas.microsoft.com/office/drawing/2014/main" id="{99F5A19F-A604-47E3-5FC9-461292F5636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45182" y="5308328"/>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9">
              <a:extLst>
                <a:ext uri="{FF2B5EF4-FFF2-40B4-BE49-F238E27FC236}">
                  <a16:creationId xmlns:a16="http://schemas.microsoft.com/office/drawing/2014/main" id="{51A7A497-EBE2-B992-2F63-DBCE873D65F9}"/>
                </a:ext>
              </a:extLst>
            </p:cNvPr>
            <p:cNvSpPr txBox="1"/>
            <p:nvPr/>
          </p:nvSpPr>
          <p:spPr>
            <a:xfrm>
              <a:off x="2249193" y="5472972"/>
              <a:ext cx="1972177" cy="79508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marL="171443" indent="-171443">
                <a:buFont typeface="Arial" panose="020B0604020202020204" pitchFamily="34" charset="0"/>
                <a:buChar char="•"/>
              </a:pPr>
              <a:r>
                <a:rPr lang="en-US" sz="1400">
                  <a:latin typeface="+mn-lt"/>
                </a:rPr>
                <a:t>Logging texts is difficult</a:t>
              </a:r>
              <a:endParaRPr lang="en-US" sz="1600">
                <a:latin typeface="+mn-lt"/>
              </a:endParaRPr>
            </a:p>
            <a:p>
              <a:pPr marL="171443" indent="-171443">
                <a:buFont typeface="Arial" panose="020B0604020202020204" pitchFamily="34" charset="0"/>
                <a:buChar char="•"/>
              </a:pPr>
              <a:r>
                <a:rPr lang="en-US" sz="1400">
                  <a:latin typeface="+mn-lt"/>
                </a:rPr>
                <a:t>Single monitor setup</a:t>
              </a:r>
            </a:p>
            <a:p>
              <a:pPr marL="171443" indent="-171443">
                <a:buFont typeface="Arial" panose="020B0604020202020204" pitchFamily="34" charset="0"/>
                <a:buChar char="•"/>
              </a:pPr>
              <a:r>
                <a:rPr lang="en-US" sz="1400">
                  <a:latin typeface="+mn-lt"/>
                </a:rPr>
                <a:t>Taking notes while on call is difficult</a:t>
              </a:r>
            </a:p>
          </p:txBody>
        </p:sp>
      </p:grpSp>
      <p:pic>
        <p:nvPicPr>
          <p:cNvPr id="2" name="Picture 1">
            <a:extLst>
              <a:ext uri="{FF2B5EF4-FFF2-40B4-BE49-F238E27FC236}">
                <a16:creationId xmlns:a16="http://schemas.microsoft.com/office/drawing/2014/main" id="{D1693EF5-D3FA-E004-6834-799F90F913E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41348" y="552761"/>
            <a:ext cx="632258" cy="624306"/>
          </a:xfrm>
          <a:prstGeom prst="ellipse">
            <a:avLst/>
          </a:prstGeom>
        </p:spPr>
      </p:pic>
    </p:spTree>
    <p:extLst>
      <p:ext uri="{BB962C8B-B14F-4D97-AF65-F5344CB8AC3E}">
        <p14:creationId xmlns:p14="http://schemas.microsoft.com/office/powerpoint/2010/main" val="225699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417C6F0D-52CB-9041-B970-8E7E88EB6532}"/>
              </a:ext>
            </a:extLst>
          </p:cNvPr>
          <p:cNvSpPr/>
          <p:nvPr/>
        </p:nvSpPr>
        <p:spPr>
          <a:xfrm>
            <a:off x="-519625" y="2"/>
            <a:ext cx="15150025" cy="8232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r>
              <a:rPr lang="en-US" sz="1028" b="1">
                <a:solidFill>
                  <a:prstClr val="white"/>
                </a:solidFill>
                <a:latin typeface="Calibri" panose="020F0502020204030204"/>
              </a:rPr>
              <a:t>\</a:t>
            </a:r>
          </a:p>
        </p:txBody>
      </p:sp>
      <p:grpSp>
        <p:nvGrpSpPr>
          <p:cNvPr id="10" name="Group 9">
            <a:extLst>
              <a:ext uri="{FF2B5EF4-FFF2-40B4-BE49-F238E27FC236}">
                <a16:creationId xmlns:a16="http://schemas.microsoft.com/office/drawing/2014/main" id="{628D9F40-8B4C-45A9-803E-6E780B79E366}"/>
              </a:ext>
            </a:extLst>
          </p:cNvPr>
          <p:cNvGrpSpPr/>
          <p:nvPr/>
        </p:nvGrpSpPr>
        <p:grpSpPr>
          <a:xfrm>
            <a:off x="914860" y="668690"/>
            <a:ext cx="2715918" cy="377897"/>
            <a:chOff x="1034" y="0"/>
            <a:chExt cx="2049514" cy="296324"/>
          </a:xfrm>
        </p:grpSpPr>
        <p:sp>
          <p:nvSpPr>
            <p:cNvPr id="11" name="Chevron 52">
              <a:extLst>
                <a:ext uri="{FF2B5EF4-FFF2-40B4-BE49-F238E27FC236}">
                  <a16:creationId xmlns:a16="http://schemas.microsoft.com/office/drawing/2014/main" id="{DE51DC0B-C942-4A30-9477-CA6F8360B9DD}"/>
                </a:ext>
              </a:extLst>
            </p:cNvPr>
            <p:cNvSpPr/>
            <p:nvPr/>
          </p:nvSpPr>
          <p:spPr>
            <a:xfrm>
              <a:off x="1034" y="0"/>
              <a:ext cx="2049514" cy="296324"/>
            </a:xfrm>
            <a:prstGeom prst="chevron">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2" name="Chevron 4">
              <a:extLst>
                <a:ext uri="{FF2B5EF4-FFF2-40B4-BE49-F238E27FC236}">
                  <a16:creationId xmlns:a16="http://schemas.microsoft.com/office/drawing/2014/main" id="{CCBA04B4-16D3-4D1F-A4EB-E5F7236E6F2B}"/>
                </a:ext>
              </a:extLst>
            </p:cNvPr>
            <p:cNvSpPr txBox="1"/>
            <p:nvPr/>
          </p:nvSpPr>
          <p:spPr>
            <a:xfrm>
              <a:off x="149195" y="0"/>
              <a:ext cx="1819041" cy="296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611" tIns="27204" rIns="27204" bIns="27204" numCol="1" spcCol="1270" anchor="ctr" anchorCtr="0">
              <a:noAutofit/>
            </a:bodyPr>
            <a:lstStyle/>
            <a:p>
              <a:pPr algn="ctr" defTabSz="906744">
                <a:lnSpc>
                  <a:spcPct val="90000"/>
                </a:lnSpc>
                <a:spcBef>
                  <a:spcPct val="0"/>
                </a:spcBef>
                <a:spcAft>
                  <a:spcPct val="35000"/>
                </a:spcAft>
                <a:defRPr/>
              </a:pPr>
              <a:r>
                <a:rPr lang="en-US" sz="2040">
                  <a:solidFill>
                    <a:prstClr val="white"/>
                  </a:solidFill>
                  <a:latin typeface="Calibri" panose="020F0502020204030204"/>
                </a:rPr>
                <a:t>Start of Day ?</a:t>
              </a:r>
            </a:p>
          </p:txBody>
        </p:sp>
      </p:grpSp>
      <p:grpSp>
        <p:nvGrpSpPr>
          <p:cNvPr id="13" name="Group 12">
            <a:extLst>
              <a:ext uri="{FF2B5EF4-FFF2-40B4-BE49-F238E27FC236}">
                <a16:creationId xmlns:a16="http://schemas.microsoft.com/office/drawing/2014/main" id="{CE1DA51D-6D16-4478-AF09-B548E744DD0F}"/>
              </a:ext>
            </a:extLst>
          </p:cNvPr>
          <p:cNvGrpSpPr/>
          <p:nvPr/>
        </p:nvGrpSpPr>
        <p:grpSpPr>
          <a:xfrm>
            <a:off x="3542653" y="667621"/>
            <a:ext cx="10793566" cy="358500"/>
            <a:chOff x="1032" y="0"/>
            <a:chExt cx="7088667" cy="296324"/>
          </a:xfrm>
        </p:grpSpPr>
        <p:sp>
          <p:nvSpPr>
            <p:cNvPr id="14" name="Chevron 55">
              <a:extLst>
                <a:ext uri="{FF2B5EF4-FFF2-40B4-BE49-F238E27FC236}">
                  <a16:creationId xmlns:a16="http://schemas.microsoft.com/office/drawing/2014/main" id="{35AF565A-0C27-44AF-9BCA-721A6A4707BB}"/>
                </a:ext>
              </a:extLst>
            </p:cNvPr>
            <p:cNvSpPr/>
            <p:nvPr/>
          </p:nvSpPr>
          <p:spPr>
            <a:xfrm>
              <a:off x="1032" y="0"/>
              <a:ext cx="7088667" cy="296324"/>
            </a:xfrm>
            <a:prstGeom prst="chevron">
              <a:avLst/>
            </a:prstGeom>
            <a:solidFill>
              <a:schemeClr val="accent1">
                <a:lumMod val="5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Chevron 4">
              <a:extLst>
                <a:ext uri="{FF2B5EF4-FFF2-40B4-BE49-F238E27FC236}">
                  <a16:creationId xmlns:a16="http://schemas.microsoft.com/office/drawing/2014/main" id="{88F8A404-D6EB-4814-B6A3-68999AD5C1E2}"/>
                </a:ext>
              </a:extLst>
            </p:cNvPr>
            <p:cNvSpPr txBox="1"/>
            <p:nvPr/>
          </p:nvSpPr>
          <p:spPr>
            <a:xfrm>
              <a:off x="149195" y="0"/>
              <a:ext cx="6776979" cy="2963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1611" tIns="27204" rIns="27204" bIns="27204" numCol="1" spcCol="1270" anchor="ctr" anchorCtr="0">
              <a:noAutofit/>
            </a:bodyPr>
            <a:lstStyle/>
            <a:p>
              <a:pPr algn="ctr" defTabSz="906744">
                <a:lnSpc>
                  <a:spcPct val="90000"/>
                </a:lnSpc>
                <a:spcBef>
                  <a:spcPct val="0"/>
                </a:spcBef>
                <a:spcAft>
                  <a:spcPct val="35000"/>
                </a:spcAft>
                <a:defRPr/>
              </a:pPr>
              <a:r>
                <a:rPr lang="en-US" sz="2040">
                  <a:solidFill>
                    <a:prstClr val="white"/>
                  </a:solidFill>
                  <a:latin typeface="Calibri" panose="020F0502020204030204"/>
                </a:rPr>
                <a:t>Daily Activities</a:t>
              </a:r>
            </a:p>
          </p:txBody>
        </p:sp>
      </p:grpSp>
      <p:sp>
        <p:nvSpPr>
          <p:cNvPr id="5" name="Rectangle 4">
            <a:extLst>
              <a:ext uri="{FF2B5EF4-FFF2-40B4-BE49-F238E27FC236}">
                <a16:creationId xmlns:a16="http://schemas.microsoft.com/office/drawing/2014/main" id="{30738029-35D5-4663-A900-C05612CF2EA5}"/>
              </a:ext>
            </a:extLst>
          </p:cNvPr>
          <p:cNvSpPr/>
          <p:nvPr/>
        </p:nvSpPr>
        <p:spPr>
          <a:xfrm>
            <a:off x="0" y="5479681"/>
            <a:ext cx="14630398" cy="27420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36">
              <a:defRPr/>
            </a:pPr>
            <a:r>
              <a:rPr lang="en-US" sz="1028" b="1">
                <a:solidFill>
                  <a:prstClr val="white"/>
                </a:solidFill>
                <a:latin typeface="Calibri" panose="020F0502020204030204"/>
              </a:rPr>
              <a:t>\</a:t>
            </a:r>
          </a:p>
        </p:txBody>
      </p:sp>
      <p:sp>
        <p:nvSpPr>
          <p:cNvPr id="6" name="Rectangle 5">
            <a:extLst>
              <a:ext uri="{FF2B5EF4-FFF2-40B4-BE49-F238E27FC236}">
                <a16:creationId xmlns:a16="http://schemas.microsoft.com/office/drawing/2014/main" id="{BFE7CD04-26DD-4776-9AE0-8F118AEA6303}"/>
              </a:ext>
            </a:extLst>
          </p:cNvPr>
          <p:cNvSpPr/>
          <p:nvPr/>
        </p:nvSpPr>
        <p:spPr>
          <a:xfrm>
            <a:off x="589078" y="1124577"/>
            <a:ext cx="2748216" cy="3029402"/>
          </a:xfrm>
          <a:prstGeom prst="rect">
            <a:avLst/>
          </a:prstGeom>
        </p:spPr>
        <p:txBody>
          <a:bodyPr wrap="square" lIns="104503" tIns="52252" rIns="104503" bIns="52252" anchor="t">
            <a:spAutoFit/>
          </a:bodyPr>
          <a:lstStyle/>
          <a:p>
            <a:pPr>
              <a:spcBef>
                <a:spcPts val="360"/>
              </a:spcBef>
              <a:spcAft>
                <a:spcPts val="360"/>
              </a:spcAft>
              <a:defRPr/>
            </a:pPr>
            <a:endParaRPr lang="en-US" sz="1600" b="1">
              <a:solidFill>
                <a:prstClr val="black"/>
              </a:solidFill>
            </a:endParaRPr>
          </a:p>
          <a:p>
            <a:pPr marL="285738" indent="-285738">
              <a:spcBef>
                <a:spcPts val="360"/>
              </a:spcBef>
              <a:spcAft>
                <a:spcPts val="360"/>
              </a:spcAft>
              <a:buFont typeface="Arial" panose="020B0604020202020204" pitchFamily="34" charset="0"/>
              <a:buChar char="•"/>
              <a:defRPr/>
            </a:pPr>
            <a:r>
              <a:rPr lang="en-US" sz="1600">
                <a:solidFill>
                  <a:prstClr val="black"/>
                </a:solidFill>
              </a:rPr>
              <a:t>Our calls are routed by market region</a:t>
            </a:r>
          </a:p>
          <a:p>
            <a:pPr marL="285738" indent="-285738">
              <a:spcBef>
                <a:spcPts val="360"/>
              </a:spcBef>
              <a:spcAft>
                <a:spcPts val="360"/>
              </a:spcAft>
              <a:buFont typeface="Arial" panose="020B0604020202020204" pitchFamily="34" charset="0"/>
              <a:buChar char="•"/>
              <a:defRPr/>
            </a:pPr>
            <a:r>
              <a:rPr lang="en-US" sz="1600">
                <a:solidFill>
                  <a:prstClr val="black"/>
                </a:solidFill>
              </a:rPr>
              <a:t>Outbound calls and inbound calls are handled by different teams</a:t>
            </a:r>
          </a:p>
          <a:p>
            <a:pPr marL="285738" indent="-285738">
              <a:spcBef>
                <a:spcPts val="360"/>
              </a:spcBef>
              <a:spcAft>
                <a:spcPts val="360"/>
              </a:spcAft>
              <a:buFont typeface="Arial" panose="020B0604020202020204" pitchFamily="34" charset="0"/>
              <a:buChar char="•"/>
              <a:defRPr/>
            </a:pPr>
            <a:r>
              <a:rPr lang="en-US" sz="1600">
                <a:solidFill>
                  <a:prstClr val="black"/>
                </a:solidFill>
              </a:rPr>
              <a:t>Each channel is handled by a different team</a:t>
            </a:r>
          </a:p>
          <a:p>
            <a:pPr marL="285738" indent="-285738">
              <a:spcBef>
                <a:spcPts val="360"/>
              </a:spcBef>
              <a:spcAft>
                <a:spcPts val="360"/>
              </a:spcAft>
              <a:buFont typeface="Arial" panose="020B0604020202020204" pitchFamily="34" charset="0"/>
              <a:buChar char="•"/>
              <a:defRPr/>
            </a:pPr>
            <a:r>
              <a:rPr lang="en-US" sz="1600">
                <a:solidFill>
                  <a:prstClr val="black"/>
                </a:solidFill>
              </a:rPr>
              <a:t>Dual monitor setup</a:t>
            </a:r>
          </a:p>
          <a:p>
            <a:pPr defTabSz="1097236">
              <a:defRPr/>
            </a:pPr>
            <a:endParaRPr lang="en-US" sz="1600">
              <a:solidFill>
                <a:prstClr val="black"/>
              </a:solidFill>
            </a:endParaRPr>
          </a:p>
        </p:txBody>
      </p:sp>
      <p:sp>
        <p:nvSpPr>
          <p:cNvPr id="7" name="Rectangle 6">
            <a:extLst>
              <a:ext uri="{FF2B5EF4-FFF2-40B4-BE49-F238E27FC236}">
                <a16:creationId xmlns:a16="http://schemas.microsoft.com/office/drawing/2014/main" id="{E453108F-8B9F-4BB5-8349-7A441F3ED707}"/>
              </a:ext>
            </a:extLst>
          </p:cNvPr>
          <p:cNvSpPr/>
          <p:nvPr/>
        </p:nvSpPr>
        <p:spPr>
          <a:xfrm rot="16200000">
            <a:off x="-602922" y="6544764"/>
            <a:ext cx="1833372" cy="221599"/>
          </a:xfrm>
          <a:prstGeom prst="rect">
            <a:avLst/>
          </a:prstGeom>
        </p:spPr>
        <p:txBody>
          <a:bodyPr wrap="square" lIns="0" tIns="0" rIns="0" bIns="0">
            <a:spAutoFit/>
          </a:bodyPr>
          <a:lstStyle/>
          <a:p>
            <a:pPr algn="r" defTabSz="1097236">
              <a:defRPr/>
            </a:pPr>
            <a:r>
              <a:rPr lang="en-US" sz="1440" b="1">
                <a:solidFill>
                  <a:srgbClr val="005295"/>
                </a:solidFill>
                <a:latin typeface="Calibri" panose="020F0502020204030204"/>
                <a:cs typeface="Helvetica" panose="020B0604020202020204" pitchFamily="34" charset="0"/>
              </a:rPr>
              <a:t>INTERVENTIONS</a:t>
            </a:r>
          </a:p>
        </p:txBody>
      </p:sp>
      <p:sp>
        <p:nvSpPr>
          <p:cNvPr id="8" name="Rectangle 7">
            <a:extLst>
              <a:ext uri="{FF2B5EF4-FFF2-40B4-BE49-F238E27FC236}">
                <a16:creationId xmlns:a16="http://schemas.microsoft.com/office/drawing/2014/main" id="{B2B279D3-BFBE-4630-875E-B2055E89DF4C}"/>
              </a:ext>
            </a:extLst>
          </p:cNvPr>
          <p:cNvSpPr/>
          <p:nvPr/>
        </p:nvSpPr>
        <p:spPr>
          <a:xfrm rot="16200000">
            <a:off x="-497118" y="2654610"/>
            <a:ext cx="1621762" cy="221599"/>
          </a:xfrm>
          <a:prstGeom prst="rect">
            <a:avLst/>
          </a:prstGeom>
        </p:spPr>
        <p:txBody>
          <a:bodyPr wrap="square" lIns="0" tIns="0" rIns="0" bIns="0" anchor="ctr">
            <a:spAutoFit/>
          </a:bodyPr>
          <a:lstStyle/>
          <a:p>
            <a:pPr algn="ctr" defTabSz="1097236">
              <a:defRPr/>
            </a:pPr>
            <a:r>
              <a:rPr lang="en-US" sz="1440" b="1">
                <a:solidFill>
                  <a:srgbClr val="005295"/>
                </a:solidFill>
                <a:latin typeface="Calibri" panose="020F0502020204030204"/>
                <a:cs typeface="Helvetica" panose="020B0604020202020204" pitchFamily="34" charset="0"/>
              </a:rPr>
              <a:t>OSCAR’S  ACTIONS</a:t>
            </a:r>
          </a:p>
        </p:txBody>
      </p:sp>
      <p:cxnSp>
        <p:nvCxnSpPr>
          <p:cNvPr id="9" name="Straight Connector 8">
            <a:extLst>
              <a:ext uri="{FF2B5EF4-FFF2-40B4-BE49-F238E27FC236}">
                <a16:creationId xmlns:a16="http://schemas.microsoft.com/office/drawing/2014/main" id="{C3A9A83B-D43E-442E-8612-32F1B9195350}"/>
              </a:ext>
            </a:extLst>
          </p:cNvPr>
          <p:cNvCxnSpPr>
            <a:cxnSpLocks/>
          </p:cNvCxnSpPr>
          <p:nvPr/>
        </p:nvCxnSpPr>
        <p:spPr>
          <a:xfrm flipH="1">
            <a:off x="545130" y="1096361"/>
            <a:ext cx="1" cy="6364637"/>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B3DB0099-3B69-4FE4-AAB3-C18F3E040ADA}"/>
              </a:ext>
            </a:extLst>
          </p:cNvPr>
          <p:cNvSpPr/>
          <p:nvPr/>
        </p:nvSpPr>
        <p:spPr>
          <a:xfrm>
            <a:off x="736593" y="2265125"/>
            <a:ext cx="2419498" cy="308657"/>
          </a:xfrm>
          <a:prstGeom prst="rect">
            <a:avLst/>
          </a:prstGeom>
        </p:spPr>
        <p:txBody>
          <a:bodyPr wrap="square" lIns="104503" tIns="52252" rIns="104503" bIns="52252" anchor="t">
            <a:spAutoFit/>
          </a:bodyPr>
          <a:lstStyle/>
          <a:p>
            <a:pPr algn="ctr" defTabSz="1097236">
              <a:defRPr/>
            </a:pPr>
            <a:endParaRPr lang="en-US" sz="1320">
              <a:solidFill>
                <a:prstClr val="black"/>
              </a:solidFill>
              <a:latin typeface="Calibri" panose="020F0502020204030204"/>
            </a:endParaRPr>
          </a:p>
        </p:txBody>
      </p:sp>
      <p:sp>
        <p:nvSpPr>
          <p:cNvPr id="20" name="Rectangle 19">
            <a:extLst>
              <a:ext uri="{FF2B5EF4-FFF2-40B4-BE49-F238E27FC236}">
                <a16:creationId xmlns:a16="http://schemas.microsoft.com/office/drawing/2014/main" id="{338AF77E-B289-4BE6-95AD-7F45EBC441D9}"/>
              </a:ext>
            </a:extLst>
          </p:cNvPr>
          <p:cNvSpPr/>
          <p:nvPr/>
        </p:nvSpPr>
        <p:spPr>
          <a:xfrm>
            <a:off x="3355785" y="1269869"/>
            <a:ext cx="2632960" cy="398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defTabSz="1097236">
              <a:spcBef>
                <a:spcPts val="360"/>
              </a:spcBef>
              <a:spcAft>
                <a:spcPts val="360"/>
              </a:spcAft>
              <a:buFont typeface="Arial" panose="020B0604020202020204" pitchFamily="34" charset="0"/>
              <a:buChar char="•"/>
              <a:defRPr/>
            </a:pPr>
            <a:r>
              <a:rPr lang="en-US" sz="1600">
                <a:solidFill>
                  <a:schemeClr val="tx1"/>
                </a:solidFill>
              </a:rPr>
              <a:t>I can ‘masquerade’ into a user’s profile to see their view of the account and I can help the user more effectively</a:t>
            </a:r>
          </a:p>
          <a:p>
            <a:pPr marL="164586" indent="-164586" defTabSz="1097236">
              <a:spcBef>
                <a:spcPts val="360"/>
              </a:spcBef>
              <a:spcAft>
                <a:spcPts val="360"/>
              </a:spcAft>
              <a:buFont typeface="Arial" panose="020B0604020202020204" pitchFamily="34" charset="0"/>
              <a:buChar char="•"/>
              <a:defRPr/>
            </a:pPr>
            <a:r>
              <a:rPr lang="en-US" sz="1600">
                <a:solidFill>
                  <a:schemeClr val="tx1"/>
                </a:solidFill>
              </a:rPr>
              <a:t>Video calls with customers help me communicate better</a:t>
            </a:r>
          </a:p>
          <a:p>
            <a:pPr marL="164586" indent="-164586" defTabSz="1097236">
              <a:spcBef>
                <a:spcPts val="360"/>
              </a:spcBef>
              <a:spcAft>
                <a:spcPts val="360"/>
              </a:spcAft>
              <a:buFont typeface="Arial" panose="020B0604020202020204" pitchFamily="34" charset="0"/>
              <a:buChar char="•"/>
              <a:defRPr/>
            </a:pPr>
            <a:r>
              <a:rPr lang="en-US" sz="1600">
                <a:solidFill>
                  <a:schemeClr val="tx1"/>
                </a:solidFill>
              </a:rPr>
              <a:t>I help the customers in creating the user account which can be used for logging in to the mobile app</a:t>
            </a:r>
          </a:p>
        </p:txBody>
      </p:sp>
      <p:cxnSp>
        <p:nvCxnSpPr>
          <p:cNvPr id="21" name="Straight Arrow Connector 20">
            <a:extLst>
              <a:ext uri="{FF2B5EF4-FFF2-40B4-BE49-F238E27FC236}">
                <a16:creationId xmlns:a16="http://schemas.microsoft.com/office/drawing/2014/main" id="{7B1FD3B2-F5FF-4DFA-BC3F-2DBB3248628D}"/>
              </a:ext>
            </a:extLst>
          </p:cNvPr>
          <p:cNvCxnSpPr>
            <a:cxnSpLocks/>
          </p:cNvCxnSpPr>
          <p:nvPr/>
        </p:nvCxnSpPr>
        <p:spPr>
          <a:xfrm>
            <a:off x="3321986" y="1807315"/>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1DC1599-AAE8-4046-B49B-9D0E045A58D7}"/>
              </a:ext>
            </a:extLst>
          </p:cNvPr>
          <p:cNvCxnSpPr>
            <a:cxnSpLocks/>
          </p:cNvCxnSpPr>
          <p:nvPr/>
        </p:nvCxnSpPr>
        <p:spPr>
          <a:xfrm>
            <a:off x="3321986" y="2916780"/>
            <a:ext cx="0" cy="390592"/>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6A3299E-FE9D-4991-B132-8FA885C57BB6}"/>
              </a:ext>
            </a:extLst>
          </p:cNvPr>
          <p:cNvCxnSpPr>
            <a:cxnSpLocks/>
          </p:cNvCxnSpPr>
          <p:nvPr/>
        </p:nvCxnSpPr>
        <p:spPr>
          <a:xfrm>
            <a:off x="3321986" y="2669613"/>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B1DA943-EB81-4D01-BB0A-50E76B4E9A37}"/>
              </a:ext>
            </a:extLst>
          </p:cNvPr>
          <p:cNvCxnSpPr>
            <a:cxnSpLocks/>
          </p:cNvCxnSpPr>
          <p:nvPr/>
        </p:nvCxnSpPr>
        <p:spPr>
          <a:xfrm>
            <a:off x="3321986" y="3633808"/>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0F35CA07-E891-4642-A550-EE62C408EE2A}"/>
              </a:ext>
            </a:extLst>
          </p:cNvPr>
          <p:cNvCxnSpPr>
            <a:cxnSpLocks/>
          </p:cNvCxnSpPr>
          <p:nvPr/>
        </p:nvCxnSpPr>
        <p:spPr>
          <a:xfrm>
            <a:off x="3321986" y="4825303"/>
            <a:ext cx="112697" cy="32603"/>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84438FF-5889-4171-97BE-7A1D7B5CA17E}"/>
              </a:ext>
            </a:extLst>
          </p:cNvPr>
          <p:cNvCxnSpPr>
            <a:cxnSpLocks/>
          </p:cNvCxnSpPr>
          <p:nvPr/>
        </p:nvCxnSpPr>
        <p:spPr>
          <a:xfrm>
            <a:off x="3321986" y="5474220"/>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5D67AD2-87F8-4D5A-9FE6-41EB9D5E3133}"/>
              </a:ext>
            </a:extLst>
          </p:cNvPr>
          <p:cNvCxnSpPr>
            <a:cxnSpLocks/>
          </p:cNvCxnSpPr>
          <p:nvPr/>
        </p:nvCxnSpPr>
        <p:spPr>
          <a:xfrm>
            <a:off x="3321986" y="4268873"/>
            <a:ext cx="0" cy="30863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C4F5589-C28B-4654-9A7F-3CD9A0D256B4}"/>
              </a:ext>
            </a:extLst>
          </p:cNvPr>
          <p:cNvSpPr/>
          <p:nvPr/>
        </p:nvSpPr>
        <p:spPr>
          <a:xfrm>
            <a:off x="8001668" y="2309244"/>
            <a:ext cx="3149723" cy="2187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a:spcBef>
                <a:spcPts val="360"/>
              </a:spcBef>
              <a:spcAft>
                <a:spcPts val="360"/>
              </a:spcAft>
              <a:buFont typeface="Arial" panose="020B0604020202020204" pitchFamily="34" charset="0"/>
              <a:buChar char="•"/>
              <a:defRPr/>
            </a:pPr>
            <a:endParaRPr lang="en-US" sz="1600">
              <a:solidFill>
                <a:schemeClr val="tx1"/>
              </a:solidFill>
            </a:endParaRPr>
          </a:p>
        </p:txBody>
      </p:sp>
      <p:sp>
        <p:nvSpPr>
          <p:cNvPr id="29" name="Rectangle 28">
            <a:extLst>
              <a:ext uri="{FF2B5EF4-FFF2-40B4-BE49-F238E27FC236}">
                <a16:creationId xmlns:a16="http://schemas.microsoft.com/office/drawing/2014/main" id="{684B595D-EBD1-4F75-B11E-7AB9C8D2747A}"/>
              </a:ext>
            </a:extLst>
          </p:cNvPr>
          <p:cNvSpPr/>
          <p:nvPr/>
        </p:nvSpPr>
        <p:spPr>
          <a:xfrm>
            <a:off x="11214461" y="2365315"/>
            <a:ext cx="2505652" cy="1163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a:spcBef>
                <a:spcPts val="360"/>
              </a:spcBef>
              <a:spcAft>
                <a:spcPts val="360"/>
              </a:spcAft>
              <a:buFont typeface="Arial" panose="020B0604020202020204" pitchFamily="34" charset="0"/>
              <a:buChar char="•"/>
              <a:defRPr/>
            </a:pPr>
            <a:endParaRPr lang="en-US" sz="1600">
              <a:solidFill>
                <a:prstClr val="black"/>
              </a:solidFill>
              <a:latin typeface="Calibri" panose="020F0502020204030204"/>
            </a:endParaRPr>
          </a:p>
        </p:txBody>
      </p:sp>
      <p:sp>
        <p:nvSpPr>
          <p:cNvPr id="30" name="Rectangle 29">
            <a:extLst>
              <a:ext uri="{FF2B5EF4-FFF2-40B4-BE49-F238E27FC236}">
                <a16:creationId xmlns:a16="http://schemas.microsoft.com/office/drawing/2014/main" id="{BDF0328B-C306-4C33-8052-CAA42BD1CD6A}"/>
              </a:ext>
            </a:extLst>
          </p:cNvPr>
          <p:cNvSpPr/>
          <p:nvPr/>
        </p:nvSpPr>
        <p:spPr>
          <a:xfrm>
            <a:off x="11992879" y="1460657"/>
            <a:ext cx="2343341" cy="148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a:spcBef>
                <a:spcPts val="360"/>
              </a:spcBef>
              <a:spcAft>
                <a:spcPts val="360"/>
              </a:spcAft>
              <a:buFont typeface="Arial" panose="020B0604020202020204" pitchFamily="34" charset="0"/>
              <a:buChar char="•"/>
              <a:defRPr/>
            </a:pPr>
            <a:endParaRPr lang="en-US" sz="1320">
              <a:solidFill>
                <a:prstClr val="black"/>
              </a:solidFill>
              <a:latin typeface="Calibri" panose="020F0502020204030204"/>
            </a:endParaRPr>
          </a:p>
        </p:txBody>
      </p:sp>
      <p:sp>
        <p:nvSpPr>
          <p:cNvPr id="32" name="Rectangle 31">
            <a:extLst>
              <a:ext uri="{FF2B5EF4-FFF2-40B4-BE49-F238E27FC236}">
                <a16:creationId xmlns:a16="http://schemas.microsoft.com/office/drawing/2014/main" id="{01076372-057C-4C7D-BFF2-BEE765EE573C}"/>
              </a:ext>
            </a:extLst>
          </p:cNvPr>
          <p:cNvSpPr/>
          <p:nvPr/>
        </p:nvSpPr>
        <p:spPr>
          <a:xfrm>
            <a:off x="12400618" y="5356252"/>
            <a:ext cx="2145858" cy="5770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97236">
              <a:defRPr/>
            </a:pPr>
            <a:endParaRPr lang="en-US" sz="1320">
              <a:solidFill>
                <a:prstClr val="black"/>
              </a:solidFill>
              <a:latin typeface="Calibri" panose="020F0502020204030204"/>
            </a:endParaRPr>
          </a:p>
        </p:txBody>
      </p:sp>
      <p:sp>
        <p:nvSpPr>
          <p:cNvPr id="34" name="Rectangle 33">
            <a:extLst>
              <a:ext uri="{FF2B5EF4-FFF2-40B4-BE49-F238E27FC236}">
                <a16:creationId xmlns:a16="http://schemas.microsoft.com/office/drawing/2014/main" id="{241D20EE-DB2B-46E5-B681-27A7A5B912B7}"/>
              </a:ext>
            </a:extLst>
          </p:cNvPr>
          <p:cNvSpPr/>
          <p:nvPr/>
        </p:nvSpPr>
        <p:spPr>
          <a:xfrm>
            <a:off x="3665409" y="1074352"/>
            <a:ext cx="4042237" cy="3544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544306"/>
                </a:solidFill>
                <a:ea typeface="Roboto" panose="02000000000000000000" pitchFamily="2" charset="0"/>
              </a:rPr>
              <a:t>Attend Calls/ Respond to text/emails</a:t>
            </a:r>
          </a:p>
        </p:txBody>
      </p:sp>
      <p:sp>
        <p:nvSpPr>
          <p:cNvPr id="35" name="Rectangle 34">
            <a:extLst>
              <a:ext uri="{FF2B5EF4-FFF2-40B4-BE49-F238E27FC236}">
                <a16:creationId xmlns:a16="http://schemas.microsoft.com/office/drawing/2014/main" id="{BE5CD51E-357A-4743-9539-149E770E10FD}"/>
              </a:ext>
            </a:extLst>
          </p:cNvPr>
          <p:cNvSpPr/>
          <p:nvPr/>
        </p:nvSpPr>
        <p:spPr>
          <a:xfrm>
            <a:off x="8428544" y="1096361"/>
            <a:ext cx="2090977" cy="326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544306"/>
                </a:solidFill>
                <a:ea typeface="Roboto" panose="02000000000000000000" pitchFamily="2" charset="0"/>
              </a:rPr>
              <a:t>Attend Calls/ Respond to text/emails</a:t>
            </a:r>
          </a:p>
        </p:txBody>
      </p:sp>
      <p:sp>
        <p:nvSpPr>
          <p:cNvPr id="36" name="Rectangle 35">
            <a:extLst>
              <a:ext uri="{FF2B5EF4-FFF2-40B4-BE49-F238E27FC236}">
                <a16:creationId xmlns:a16="http://schemas.microsoft.com/office/drawing/2014/main" id="{CE45BE81-1724-4339-86CE-13AE7F03B6A2}"/>
              </a:ext>
            </a:extLst>
          </p:cNvPr>
          <p:cNvSpPr/>
          <p:nvPr/>
        </p:nvSpPr>
        <p:spPr>
          <a:xfrm>
            <a:off x="11214461" y="1107190"/>
            <a:ext cx="2214934" cy="3490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544306"/>
                </a:solidFill>
                <a:ea typeface="Roboto" panose="02000000000000000000" pitchFamily="2" charset="0"/>
              </a:rPr>
              <a:t>Attend Calls/ Respond to text/emails</a:t>
            </a:r>
          </a:p>
        </p:txBody>
      </p:sp>
      <p:pic>
        <p:nvPicPr>
          <p:cNvPr id="37" name="Graphic 36" descr="Repeat outline">
            <a:extLst>
              <a:ext uri="{FF2B5EF4-FFF2-40B4-BE49-F238E27FC236}">
                <a16:creationId xmlns:a16="http://schemas.microsoft.com/office/drawing/2014/main" id="{2A238A30-EFA8-467D-A631-3437D674C0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00692" y="1020848"/>
            <a:ext cx="477287" cy="477287"/>
          </a:xfrm>
          <a:prstGeom prst="rect">
            <a:avLst/>
          </a:prstGeom>
        </p:spPr>
      </p:pic>
      <p:pic>
        <p:nvPicPr>
          <p:cNvPr id="38" name="Graphic 37" descr="Repeat outline">
            <a:extLst>
              <a:ext uri="{FF2B5EF4-FFF2-40B4-BE49-F238E27FC236}">
                <a16:creationId xmlns:a16="http://schemas.microsoft.com/office/drawing/2014/main" id="{2BC4036B-5F8E-48BC-BC54-40BB89001C4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12565" y="1057934"/>
            <a:ext cx="477287" cy="477287"/>
          </a:xfrm>
          <a:prstGeom prst="rect">
            <a:avLst/>
          </a:prstGeom>
        </p:spPr>
      </p:pic>
      <p:pic>
        <p:nvPicPr>
          <p:cNvPr id="41" name="Graphic 40" descr="Repeat outline">
            <a:extLst>
              <a:ext uri="{FF2B5EF4-FFF2-40B4-BE49-F238E27FC236}">
                <a16:creationId xmlns:a16="http://schemas.microsoft.com/office/drawing/2014/main" id="{F7A2399F-26CE-4B2C-8D5D-4B18FBE45A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704151" y="1057934"/>
            <a:ext cx="477287" cy="477287"/>
          </a:xfrm>
          <a:prstGeom prst="rect">
            <a:avLst/>
          </a:prstGeom>
        </p:spPr>
      </p:pic>
      <p:sp>
        <p:nvSpPr>
          <p:cNvPr id="42" name="Rectangle 41">
            <a:extLst>
              <a:ext uri="{FF2B5EF4-FFF2-40B4-BE49-F238E27FC236}">
                <a16:creationId xmlns:a16="http://schemas.microsoft.com/office/drawing/2014/main" id="{464B6069-F285-454F-85EB-266B93F494BE}"/>
              </a:ext>
            </a:extLst>
          </p:cNvPr>
          <p:cNvSpPr/>
          <p:nvPr/>
        </p:nvSpPr>
        <p:spPr>
          <a:xfrm>
            <a:off x="11287977" y="4038097"/>
            <a:ext cx="2136256" cy="34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rgbClr val="544306"/>
                </a:solidFill>
                <a:ea typeface="Roboto" panose="02000000000000000000" pitchFamily="2" charset="0"/>
              </a:rPr>
              <a:t>Respond to Emails</a:t>
            </a:r>
          </a:p>
        </p:txBody>
      </p:sp>
      <p:sp>
        <p:nvSpPr>
          <p:cNvPr id="43" name="Rectangle 42">
            <a:extLst>
              <a:ext uri="{FF2B5EF4-FFF2-40B4-BE49-F238E27FC236}">
                <a16:creationId xmlns:a16="http://schemas.microsoft.com/office/drawing/2014/main" id="{0F53B1D1-BCE7-4D96-BE3C-C18BBBCB6351}"/>
              </a:ext>
            </a:extLst>
          </p:cNvPr>
          <p:cNvSpPr/>
          <p:nvPr/>
        </p:nvSpPr>
        <p:spPr>
          <a:xfrm>
            <a:off x="11218088" y="3853872"/>
            <a:ext cx="2646644" cy="14052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a:spcBef>
                <a:spcPts val="360"/>
              </a:spcBef>
              <a:spcAft>
                <a:spcPts val="360"/>
              </a:spcAft>
              <a:buFont typeface="Arial" panose="020B0604020202020204" pitchFamily="34" charset="0"/>
              <a:buChar char="•"/>
              <a:defRPr/>
            </a:pPr>
            <a:endParaRPr lang="en-US" sz="1600">
              <a:solidFill>
                <a:prstClr val="black"/>
              </a:solidFill>
            </a:endParaRPr>
          </a:p>
        </p:txBody>
      </p:sp>
      <p:sp>
        <p:nvSpPr>
          <p:cNvPr id="68" name="TextBox 67">
            <a:extLst>
              <a:ext uri="{FF2B5EF4-FFF2-40B4-BE49-F238E27FC236}">
                <a16:creationId xmlns:a16="http://schemas.microsoft.com/office/drawing/2014/main" id="{04A99418-FF88-F04E-B1E2-D75D621BEA3E}"/>
              </a:ext>
            </a:extLst>
          </p:cNvPr>
          <p:cNvSpPr txBox="1"/>
          <p:nvPr/>
        </p:nvSpPr>
        <p:spPr>
          <a:xfrm>
            <a:off x="340716" y="115285"/>
            <a:ext cx="4371133" cy="369332"/>
          </a:xfrm>
          <a:prstGeom prst="rect">
            <a:avLst/>
          </a:prstGeom>
          <a:noFill/>
        </p:spPr>
        <p:txBody>
          <a:bodyPr wrap="none" rtlCol="0">
            <a:spAutoFit/>
          </a:bodyPr>
          <a:lstStyle/>
          <a:p>
            <a:r>
              <a:rPr lang="en-US" sz="1800"/>
              <a:t>Inside Sales team member journey – Desired</a:t>
            </a:r>
          </a:p>
        </p:txBody>
      </p:sp>
      <p:sp>
        <p:nvSpPr>
          <p:cNvPr id="73" name="Rectangle 72">
            <a:extLst>
              <a:ext uri="{FF2B5EF4-FFF2-40B4-BE49-F238E27FC236}">
                <a16:creationId xmlns:a16="http://schemas.microsoft.com/office/drawing/2014/main" id="{5D6433F2-8773-6DFC-9DE5-9B33A2556BE1}"/>
              </a:ext>
            </a:extLst>
          </p:cNvPr>
          <p:cNvSpPr/>
          <p:nvPr/>
        </p:nvSpPr>
        <p:spPr>
          <a:xfrm>
            <a:off x="5876048" y="1371185"/>
            <a:ext cx="2427887" cy="398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defTabSz="1097236">
              <a:spcBef>
                <a:spcPts val="360"/>
              </a:spcBef>
              <a:spcAft>
                <a:spcPts val="360"/>
              </a:spcAft>
              <a:buFont typeface="Arial" panose="020B0604020202020204" pitchFamily="34" charset="0"/>
              <a:buChar char="•"/>
              <a:defRPr/>
            </a:pPr>
            <a:endParaRPr lang="en-US" sz="1600">
              <a:solidFill>
                <a:schemeClr val="tx1"/>
              </a:solidFill>
            </a:endParaRPr>
          </a:p>
        </p:txBody>
      </p:sp>
      <p:sp>
        <p:nvSpPr>
          <p:cNvPr id="3" name="Rectangle 2">
            <a:extLst>
              <a:ext uri="{FF2B5EF4-FFF2-40B4-BE49-F238E27FC236}">
                <a16:creationId xmlns:a16="http://schemas.microsoft.com/office/drawing/2014/main" id="{55B71BA8-CED4-7FC5-C94E-0A45CB970BAF}"/>
              </a:ext>
            </a:extLst>
          </p:cNvPr>
          <p:cNvSpPr/>
          <p:nvPr/>
        </p:nvSpPr>
        <p:spPr>
          <a:xfrm>
            <a:off x="5807147" y="1515435"/>
            <a:ext cx="2632960" cy="398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defTabSz="1097236">
              <a:spcBef>
                <a:spcPts val="360"/>
              </a:spcBef>
              <a:spcAft>
                <a:spcPts val="360"/>
              </a:spcAft>
              <a:buFont typeface="Arial" panose="020B0604020202020204" pitchFamily="34" charset="0"/>
              <a:buChar char="•"/>
              <a:defRPr/>
            </a:pPr>
            <a:r>
              <a:rPr lang="en-US" sz="1600">
                <a:solidFill>
                  <a:schemeClr val="tx1"/>
                </a:solidFill>
              </a:rPr>
              <a:t>I see a clear snapshot of customer’s journey and their place in it as soon as I receive a call or text from them in my Salesforce</a:t>
            </a:r>
          </a:p>
          <a:p>
            <a:pPr marL="164586" indent="-164586" defTabSz="1097236">
              <a:spcBef>
                <a:spcPts val="360"/>
              </a:spcBef>
              <a:spcAft>
                <a:spcPts val="360"/>
              </a:spcAft>
              <a:buFont typeface="Arial" panose="020B0604020202020204" pitchFamily="34" charset="0"/>
              <a:buChar char="•"/>
              <a:defRPr/>
            </a:pPr>
            <a:r>
              <a:rPr lang="en-US" sz="1600">
                <a:solidFill>
                  <a:schemeClr val="tx1"/>
                </a:solidFill>
              </a:rPr>
              <a:t>By using templates and auto-fills I can take notes more easily while attending calls</a:t>
            </a:r>
          </a:p>
          <a:p>
            <a:pPr marL="164586" indent="-164586" defTabSz="1097236">
              <a:spcBef>
                <a:spcPts val="360"/>
              </a:spcBef>
              <a:spcAft>
                <a:spcPts val="360"/>
              </a:spcAft>
              <a:buFont typeface="Arial" panose="020B0604020202020204" pitchFamily="34" charset="0"/>
              <a:buChar char="•"/>
              <a:defRPr/>
            </a:pPr>
            <a:r>
              <a:rPr lang="en-US" sz="1600">
                <a:solidFill>
                  <a:schemeClr val="tx1"/>
                </a:solidFill>
              </a:rPr>
              <a:t>We have access to comprehensive analytics and KPIs which help us to improve our services continuously</a:t>
            </a:r>
          </a:p>
          <a:p>
            <a:pPr marL="164586" indent="-164586" defTabSz="1097236">
              <a:spcBef>
                <a:spcPts val="360"/>
              </a:spcBef>
              <a:spcAft>
                <a:spcPts val="360"/>
              </a:spcAft>
              <a:buFont typeface="Arial" panose="020B0604020202020204" pitchFamily="34" charset="0"/>
              <a:buChar char="•"/>
              <a:defRPr/>
            </a:pPr>
            <a:endParaRPr lang="en-US" sz="1600">
              <a:solidFill>
                <a:schemeClr val="tx1"/>
              </a:solidFill>
            </a:endParaRPr>
          </a:p>
        </p:txBody>
      </p:sp>
      <p:sp>
        <p:nvSpPr>
          <p:cNvPr id="2" name="Rectangle 1">
            <a:extLst>
              <a:ext uri="{FF2B5EF4-FFF2-40B4-BE49-F238E27FC236}">
                <a16:creationId xmlns:a16="http://schemas.microsoft.com/office/drawing/2014/main" id="{25C84FF5-F316-0AE5-8D27-1077A9320C50}"/>
              </a:ext>
            </a:extLst>
          </p:cNvPr>
          <p:cNvSpPr/>
          <p:nvPr/>
        </p:nvSpPr>
        <p:spPr>
          <a:xfrm>
            <a:off x="8234273" y="243512"/>
            <a:ext cx="2632960" cy="398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4586" indent="-164586" defTabSz="1097236">
              <a:spcBef>
                <a:spcPts val="360"/>
              </a:spcBef>
              <a:spcAft>
                <a:spcPts val="360"/>
              </a:spcAft>
              <a:buFont typeface="Arial" panose="020B0604020202020204" pitchFamily="34" charset="0"/>
              <a:buChar char="•"/>
              <a:defRPr/>
            </a:pPr>
            <a:r>
              <a:rPr lang="en-US" sz="1600">
                <a:solidFill>
                  <a:schemeClr val="tx1"/>
                </a:solidFill>
              </a:rPr>
              <a:t>Chat feature makes it more convenient for me and the customer to communicate while troubleshooting/taking notes or logs</a:t>
            </a:r>
          </a:p>
        </p:txBody>
      </p:sp>
      <p:pic>
        <p:nvPicPr>
          <p:cNvPr id="4" name="Picture 3">
            <a:extLst>
              <a:ext uri="{FF2B5EF4-FFF2-40B4-BE49-F238E27FC236}">
                <a16:creationId xmlns:a16="http://schemas.microsoft.com/office/drawing/2014/main" id="{D123DB40-2DFD-3F85-277D-261D917AC1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1348" y="552761"/>
            <a:ext cx="632258" cy="624306"/>
          </a:xfrm>
          <a:prstGeom prst="ellipse">
            <a:avLst/>
          </a:prstGeom>
        </p:spPr>
      </p:pic>
    </p:spTree>
    <p:extLst>
      <p:ext uri="{BB962C8B-B14F-4D97-AF65-F5344CB8AC3E}">
        <p14:creationId xmlns:p14="http://schemas.microsoft.com/office/powerpoint/2010/main" val="2693616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Object 44" hidden="1">
            <a:extLst>
              <a:ext uri="{FF2B5EF4-FFF2-40B4-BE49-F238E27FC236}">
                <a16:creationId xmlns:a16="http://schemas.microsoft.com/office/drawing/2014/main" id="{A09BF483-5973-41EE-8D27-BDDB0E1099E8}"/>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473" imgH="476" progId="TCLayout.ActiveDocument.1">
                  <p:embed/>
                </p:oleObj>
              </mc:Choice>
              <mc:Fallback>
                <p:oleObj name="think-cell Slide" r:id="rId3" imgW="473" imgH="476" progId="TCLayout.ActiveDocument.1">
                  <p:embed/>
                  <p:pic>
                    <p:nvPicPr>
                      <p:cNvPr id="45" name="Object 44" hidden="1">
                        <a:extLst>
                          <a:ext uri="{FF2B5EF4-FFF2-40B4-BE49-F238E27FC236}">
                            <a16:creationId xmlns:a16="http://schemas.microsoft.com/office/drawing/2014/main" id="{A09BF483-5973-41EE-8D27-BDDB0E1099E8}"/>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ECFF4EF-FCE8-4369-843C-1D4E42A010BE}"/>
              </a:ext>
            </a:extLst>
          </p:cNvPr>
          <p:cNvSpPr>
            <a:spLocks noGrp="1"/>
          </p:cNvSpPr>
          <p:nvPr>
            <p:ph type="title"/>
          </p:nvPr>
        </p:nvSpPr>
        <p:spPr>
          <a:xfrm>
            <a:off x="4750" y="-59375"/>
            <a:ext cx="14526506" cy="709863"/>
          </a:xfrm>
        </p:spPr>
        <p:txBody>
          <a:bodyPr vert="horz">
            <a:normAutofit fontScale="90000"/>
          </a:bodyPr>
          <a:lstStyle/>
          <a:p>
            <a:r>
              <a:rPr lang="en-US" sz="2800" dirty="0"/>
              <a:t>Stream 2: Outcomes - An illustration of </a:t>
            </a:r>
            <a:r>
              <a:rPr lang="en-US" sz="2800" dirty="0">
                <a:ea typeface="Corbel" charset="0"/>
                <a:cs typeface="Calibri" panose="020F0502020204030204" pitchFamily="34" charset="0"/>
              </a:rPr>
              <a:t>Key Insights around personas’ challenges and pain-points</a:t>
            </a:r>
            <a:endParaRPr lang="en-US" sz="2800" i="1" dirty="0"/>
          </a:p>
        </p:txBody>
      </p:sp>
      <p:sp>
        <p:nvSpPr>
          <p:cNvPr id="147" name="Rectangle: Rounded Corners 3">
            <a:extLst>
              <a:ext uri="{FF2B5EF4-FFF2-40B4-BE49-F238E27FC236}">
                <a16:creationId xmlns:a16="http://schemas.microsoft.com/office/drawing/2014/main" id="{6829ADC4-5148-434B-B5A2-85F414561A34}"/>
              </a:ext>
            </a:extLst>
          </p:cNvPr>
          <p:cNvSpPr/>
          <p:nvPr/>
        </p:nvSpPr>
        <p:spPr>
          <a:xfrm>
            <a:off x="384949" y="1080220"/>
            <a:ext cx="2334121" cy="6476779"/>
          </a:xfrm>
          <a:prstGeom prst="roundRect">
            <a:avLst>
              <a:gd name="adj" fmla="val 0"/>
            </a:avLst>
          </a:prstGeom>
          <a:solidFill>
            <a:srgbClr val="FFCC00">
              <a:lumMod val="20000"/>
              <a:lumOff val="80000"/>
            </a:srgbClr>
          </a:solidFill>
          <a:ln w="9525" cap="flat" cmpd="sng" algn="ctr">
            <a:noFill/>
            <a:prstDash val="solid"/>
          </a:ln>
          <a:effectLst/>
        </p:spPr>
        <p:txBody>
          <a:bodyPr rtlCol="0" anchor="t"/>
          <a:lstStyle/>
          <a:p>
            <a:pPr marL="205740" indent="-205740" defTabSz="879888">
              <a:buFont typeface="Arial" panose="020B0604020202020204" pitchFamily="34" charset="0"/>
              <a:buChar char="•"/>
              <a:defRPr/>
            </a:pPr>
            <a:endParaRPr lang="en-US" sz="1440" kern="0">
              <a:solidFill>
                <a:prstClr val="black">
                  <a:lumMod val="65000"/>
                  <a:lumOff val="35000"/>
                </a:prstClr>
              </a:solidFill>
              <a:latin typeface="Calibri"/>
            </a:endParaRPr>
          </a:p>
        </p:txBody>
      </p:sp>
      <p:sp>
        <p:nvSpPr>
          <p:cNvPr id="148" name="Title 1">
            <a:extLst>
              <a:ext uri="{FF2B5EF4-FFF2-40B4-BE49-F238E27FC236}">
                <a16:creationId xmlns:a16="http://schemas.microsoft.com/office/drawing/2014/main" id="{375BA3FB-A7A7-8345-96F4-ED80C336F17E}"/>
              </a:ext>
            </a:extLst>
          </p:cNvPr>
          <p:cNvSpPr txBox="1">
            <a:spLocks/>
          </p:cNvSpPr>
          <p:nvPr/>
        </p:nvSpPr>
        <p:spPr>
          <a:xfrm>
            <a:off x="898055" y="1368393"/>
            <a:ext cx="2100270" cy="585397"/>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Challenges related to Quality (QC)</a:t>
            </a:r>
          </a:p>
        </p:txBody>
      </p:sp>
      <p:pic>
        <p:nvPicPr>
          <p:cNvPr id="149" name="Picture 63">
            <a:extLst>
              <a:ext uri="{FF2B5EF4-FFF2-40B4-BE49-F238E27FC236}">
                <a16:creationId xmlns:a16="http://schemas.microsoft.com/office/drawing/2014/main" id="{C0B239E0-A76F-D64F-A437-181628BE4EB0}"/>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51963" y="1335901"/>
            <a:ext cx="599138" cy="599138"/>
          </a:xfrm>
          <a:prstGeom prst="rect">
            <a:avLst/>
          </a:prstGeom>
        </p:spPr>
      </p:pic>
      <p:sp>
        <p:nvSpPr>
          <p:cNvPr id="150" name="TextBox 149">
            <a:extLst>
              <a:ext uri="{FF2B5EF4-FFF2-40B4-BE49-F238E27FC236}">
                <a16:creationId xmlns:a16="http://schemas.microsoft.com/office/drawing/2014/main" id="{DC43A999-C3B4-454C-A1AA-5DE2A609945B}"/>
              </a:ext>
            </a:extLst>
          </p:cNvPr>
          <p:cNvSpPr txBox="1"/>
          <p:nvPr/>
        </p:nvSpPr>
        <p:spPr>
          <a:xfrm>
            <a:off x="364728" y="710887"/>
            <a:ext cx="2107040" cy="369332"/>
          </a:xfrm>
          <a:prstGeom prst="rect">
            <a:avLst/>
          </a:prstGeom>
          <a:noFill/>
        </p:spPr>
        <p:txBody>
          <a:bodyPr wrap="square" rtlCol="0">
            <a:spAutoFit/>
          </a:bodyPr>
          <a:lstStyle/>
          <a:p>
            <a:pPr defTabSz="879888">
              <a:defRPr/>
            </a:pPr>
            <a:r>
              <a:rPr lang="en-US" sz="1800" b="1" kern="0">
                <a:solidFill>
                  <a:srgbClr val="002060"/>
                </a:solidFill>
              </a:rPr>
              <a:t>Insights</a:t>
            </a:r>
          </a:p>
        </p:txBody>
      </p:sp>
      <p:sp>
        <p:nvSpPr>
          <p:cNvPr id="151" name="TextBox 150">
            <a:extLst>
              <a:ext uri="{FF2B5EF4-FFF2-40B4-BE49-F238E27FC236}">
                <a16:creationId xmlns:a16="http://schemas.microsoft.com/office/drawing/2014/main" id="{D0C0A0F9-2DBB-D040-971A-D0056FF85C3F}"/>
              </a:ext>
            </a:extLst>
          </p:cNvPr>
          <p:cNvSpPr txBox="1"/>
          <p:nvPr/>
        </p:nvSpPr>
        <p:spPr>
          <a:xfrm>
            <a:off x="2642175" y="710886"/>
            <a:ext cx="4036406" cy="369332"/>
          </a:xfrm>
          <a:prstGeom prst="rect">
            <a:avLst/>
          </a:prstGeom>
          <a:noFill/>
        </p:spPr>
        <p:txBody>
          <a:bodyPr wrap="square" rtlCol="0">
            <a:spAutoFit/>
          </a:bodyPr>
          <a:lstStyle/>
          <a:p>
            <a:pPr defTabSz="879888">
              <a:defRPr/>
            </a:pPr>
            <a:r>
              <a:rPr lang="en-US" sz="1800" b="1" kern="0">
                <a:solidFill>
                  <a:srgbClr val="002060"/>
                </a:solidFill>
              </a:rPr>
              <a:t>Challenges derived during the sessions</a:t>
            </a:r>
          </a:p>
        </p:txBody>
      </p:sp>
      <p:grpSp>
        <p:nvGrpSpPr>
          <p:cNvPr id="152" name="Group 151">
            <a:extLst>
              <a:ext uri="{FF2B5EF4-FFF2-40B4-BE49-F238E27FC236}">
                <a16:creationId xmlns:a16="http://schemas.microsoft.com/office/drawing/2014/main" id="{30718A63-6BB1-CA4F-880C-6ADEF2B6FFCF}"/>
              </a:ext>
            </a:extLst>
          </p:cNvPr>
          <p:cNvGrpSpPr/>
          <p:nvPr/>
        </p:nvGrpSpPr>
        <p:grpSpPr>
          <a:xfrm>
            <a:off x="2792686" y="1079542"/>
            <a:ext cx="1561180" cy="970604"/>
            <a:chOff x="1091709" y="4615954"/>
            <a:chExt cx="1300983" cy="808837"/>
          </a:xfrm>
        </p:grpSpPr>
        <p:pic>
          <p:nvPicPr>
            <p:cNvPr id="153" name="Picture 4" descr="mage result for post it icon png">
              <a:extLst>
                <a:ext uri="{FF2B5EF4-FFF2-40B4-BE49-F238E27FC236}">
                  <a16:creationId xmlns:a16="http://schemas.microsoft.com/office/drawing/2014/main" id="{C3A25D83-5DA8-2247-9BC8-9A7C96DD6170}"/>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219912" y="4704322"/>
              <a:ext cx="1128715" cy="7204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4" name="Picture 2" descr="mage result for alert icon png">
              <a:extLst>
                <a:ext uri="{FF2B5EF4-FFF2-40B4-BE49-F238E27FC236}">
                  <a16:creationId xmlns:a16="http://schemas.microsoft.com/office/drawing/2014/main" id="{677BB46C-C4D6-0140-B394-BFD6DFF48E0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155" name="TextBox 9">
              <a:extLst>
                <a:ext uri="{FF2B5EF4-FFF2-40B4-BE49-F238E27FC236}">
                  <a16:creationId xmlns:a16="http://schemas.microsoft.com/office/drawing/2014/main" id="{3159A94E-6306-4F43-8BC0-600ECFB98106}"/>
                </a:ext>
              </a:extLst>
            </p:cNvPr>
            <p:cNvSpPr txBox="1"/>
            <p:nvPr/>
          </p:nvSpPr>
          <p:spPr>
            <a:xfrm>
              <a:off x="1263977" y="4716907"/>
              <a:ext cx="1128715" cy="3231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solidFill>
                    <a:prstClr val="black"/>
                  </a:solidFill>
                  <a:latin typeface="Calibri" panose="020F0502020204030204" pitchFamily="34" charset="0"/>
                  <a:ea typeface="Corbel" charset="0"/>
                  <a:cs typeface="Calibri" panose="020F0502020204030204" pitchFamily="34" charset="0"/>
                </a:rPr>
                <a:t>Currently no program for Quality (QC)</a:t>
              </a:r>
            </a:p>
          </p:txBody>
        </p:sp>
      </p:grpSp>
      <p:grpSp>
        <p:nvGrpSpPr>
          <p:cNvPr id="156" name="Group 155">
            <a:extLst>
              <a:ext uri="{FF2B5EF4-FFF2-40B4-BE49-F238E27FC236}">
                <a16:creationId xmlns:a16="http://schemas.microsoft.com/office/drawing/2014/main" id="{48038DA2-ABD3-F047-9B21-F0E70AAFBF6B}"/>
              </a:ext>
            </a:extLst>
          </p:cNvPr>
          <p:cNvGrpSpPr/>
          <p:nvPr/>
        </p:nvGrpSpPr>
        <p:grpSpPr>
          <a:xfrm>
            <a:off x="4275674" y="1079542"/>
            <a:ext cx="1561180" cy="970604"/>
            <a:chOff x="1091709" y="4615954"/>
            <a:chExt cx="1300983" cy="808837"/>
          </a:xfrm>
        </p:grpSpPr>
        <p:pic>
          <p:nvPicPr>
            <p:cNvPr id="157" name="Picture 4" descr="mage result for post it icon png">
              <a:extLst>
                <a:ext uri="{FF2B5EF4-FFF2-40B4-BE49-F238E27FC236}">
                  <a16:creationId xmlns:a16="http://schemas.microsoft.com/office/drawing/2014/main" id="{DA18E27F-E949-A846-86E6-5E84E13F9831}"/>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219912" y="4704322"/>
              <a:ext cx="1128715" cy="7204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8" name="Picture 2" descr="mage result for alert icon png">
              <a:extLst>
                <a:ext uri="{FF2B5EF4-FFF2-40B4-BE49-F238E27FC236}">
                  <a16:creationId xmlns:a16="http://schemas.microsoft.com/office/drawing/2014/main" id="{08762923-79A9-0740-B9E5-3B226B85613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159" name="TextBox 9">
              <a:extLst>
                <a:ext uri="{FF2B5EF4-FFF2-40B4-BE49-F238E27FC236}">
                  <a16:creationId xmlns:a16="http://schemas.microsoft.com/office/drawing/2014/main" id="{A5DF5772-2AE2-E24E-BC62-769EC5C3942A}"/>
                </a:ext>
              </a:extLst>
            </p:cNvPr>
            <p:cNvSpPr txBox="1"/>
            <p:nvPr/>
          </p:nvSpPr>
          <p:spPr>
            <a:xfrm>
              <a:off x="1263977" y="4716907"/>
              <a:ext cx="1128715"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Feedback - close loop - currently no mechanism </a:t>
              </a:r>
            </a:p>
          </p:txBody>
        </p:sp>
      </p:grpSp>
      <p:sp>
        <p:nvSpPr>
          <p:cNvPr id="160" name="Title 1">
            <a:extLst>
              <a:ext uri="{FF2B5EF4-FFF2-40B4-BE49-F238E27FC236}">
                <a16:creationId xmlns:a16="http://schemas.microsoft.com/office/drawing/2014/main" id="{DCDC372E-956F-5E44-A2DB-DF6A336FDEF1}"/>
              </a:ext>
            </a:extLst>
          </p:cNvPr>
          <p:cNvSpPr txBox="1">
            <a:spLocks/>
          </p:cNvSpPr>
          <p:nvPr/>
        </p:nvSpPr>
        <p:spPr>
          <a:xfrm>
            <a:off x="898056" y="2256651"/>
            <a:ext cx="1946425" cy="805417"/>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Volume of calls</a:t>
            </a:r>
          </a:p>
        </p:txBody>
      </p:sp>
      <p:grpSp>
        <p:nvGrpSpPr>
          <p:cNvPr id="161" name="Group 160">
            <a:extLst>
              <a:ext uri="{FF2B5EF4-FFF2-40B4-BE49-F238E27FC236}">
                <a16:creationId xmlns:a16="http://schemas.microsoft.com/office/drawing/2014/main" id="{601BBFC0-0A83-224D-A57B-25FB06A068B0}"/>
              </a:ext>
            </a:extLst>
          </p:cNvPr>
          <p:cNvGrpSpPr/>
          <p:nvPr/>
        </p:nvGrpSpPr>
        <p:grpSpPr>
          <a:xfrm>
            <a:off x="2792686" y="2188369"/>
            <a:ext cx="1561180" cy="822874"/>
            <a:chOff x="1091709" y="4615954"/>
            <a:chExt cx="1300983" cy="685729"/>
          </a:xfrm>
        </p:grpSpPr>
        <p:pic>
          <p:nvPicPr>
            <p:cNvPr id="162" name="Picture 4" descr="mage result for post it icon png">
              <a:extLst>
                <a:ext uri="{FF2B5EF4-FFF2-40B4-BE49-F238E27FC236}">
                  <a16:creationId xmlns:a16="http://schemas.microsoft.com/office/drawing/2014/main" id="{83BDA280-CD41-444B-A91C-E9DCBBBF39CD}"/>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19912" y="4704323"/>
              <a:ext cx="1128715" cy="5973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3" name="Picture 2" descr="mage result for alert icon png">
              <a:extLst>
                <a:ext uri="{FF2B5EF4-FFF2-40B4-BE49-F238E27FC236}">
                  <a16:creationId xmlns:a16="http://schemas.microsoft.com/office/drawing/2014/main" id="{D7D26917-9EA9-EB4E-9B5F-D06A69EB9EA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164" name="TextBox 9">
              <a:extLst>
                <a:ext uri="{FF2B5EF4-FFF2-40B4-BE49-F238E27FC236}">
                  <a16:creationId xmlns:a16="http://schemas.microsoft.com/office/drawing/2014/main" id="{1DAAC75F-7EB3-F440-B268-F8C988D26F2E}"/>
                </a:ext>
              </a:extLst>
            </p:cNvPr>
            <p:cNvSpPr txBox="1"/>
            <p:nvPr/>
          </p:nvSpPr>
          <p:spPr>
            <a:xfrm>
              <a:off x="1263977" y="4716907"/>
              <a:ext cx="1128715"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Escalations - agent needs to go offline, and call customer back</a:t>
              </a:r>
            </a:p>
          </p:txBody>
        </p:sp>
      </p:grpSp>
      <p:sp>
        <p:nvSpPr>
          <p:cNvPr id="165" name="Title 1">
            <a:extLst>
              <a:ext uri="{FF2B5EF4-FFF2-40B4-BE49-F238E27FC236}">
                <a16:creationId xmlns:a16="http://schemas.microsoft.com/office/drawing/2014/main" id="{6C254D6B-949F-AF41-BE12-03C429BB4CA5}"/>
              </a:ext>
            </a:extLst>
          </p:cNvPr>
          <p:cNvSpPr txBox="1">
            <a:spLocks/>
          </p:cNvSpPr>
          <p:nvPr/>
        </p:nvSpPr>
        <p:spPr>
          <a:xfrm>
            <a:off x="898056" y="3142712"/>
            <a:ext cx="1946425" cy="743164"/>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Lack of Call / Case Context or Status </a:t>
            </a:r>
          </a:p>
        </p:txBody>
      </p:sp>
      <p:grpSp>
        <p:nvGrpSpPr>
          <p:cNvPr id="167" name="Group 166">
            <a:extLst>
              <a:ext uri="{FF2B5EF4-FFF2-40B4-BE49-F238E27FC236}">
                <a16:creationId xmlns:a16="http://schemas.microsoft.com/office/drawing/2014/main" id="{3C61638D-C65C-B34A-B5AB-BC48145C7FE4}"/>
              </a:ext>
            </a:extLst>
          </p:cNvPr>
          <p:cNvGrpSpPr/>
          <p:nvPr/>
        </p:nvGrpSpPr>
        <p:grpSpPr>
          <a:xfrm>
            <a:off x="2792686" y="3967122"/>
            <a:ext cx="1561180" cy="675136"/>
            <a:chOff x="1091709" y="4615954"/>
            <a:chExt cx="1300983" cy="562613"/>
          </a:xfrm>
        </p:grpSpPr>
        <p:pic>
          <p:nvPicPr>
            <p:cNvPr id="168" name="Picture 4" descr="mage result for post it icon png">
              <a:extLst>
                <a:ext uri="{FF2B5EF4-FFF2-40B4-BE49-F238E27FC236}">
                  <a16:creationId xmlns:a16="http://schemas.microsoft.com/office/drawing/2014/main" id="{E1288E78-9E08-9E44-9EEC-B9C1F122AC45}"/>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219912" y="4704323"/>
              <a:ext cx="1128715" cy="4742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69" name="Picture 2" descr="mage result for alert icon png">
              <a:extLst>
                <a:ext uri="{FF2B5EF4-FFF2-40B4-BE49-F238E27FC236}">
                  <a16:creationId xmlns:a16="http://schemas.microsoft.com/office/drawing/2014/main" id="{7F6A7A20-D8D7-D14D-BB7A-18ED9CBCDA8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170" name="TextBox 9">
              <a:extLst>
                <a:ext uri="{FF2B5EF4-FFF2-40B4-BE49-F238E27FC236}">
                  <a16:creationId xmlns:a16="http://schemas.microsoft.com/office/drawing/2014/main" id="{11C31B33-2960-1249-AB1A-A6D98089F1B4}"/>
                </a:ext>
              </a:extLst>
            </p:cNvPr>
            <p:cNvSpPr txBox="1"/>
            <p:nvPr/>
          </p:nvSpPr>
          <p:spPr>
            <a:xfrm>
              <a:off x="1263977" y="4716907"/>
              <a:ext cx="1128715" cy="3231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Inability to classify, filter and direct emails</a:t>
              </a:r>
            </a:p>
          </p:txBody>
        </p:sp>
      </p:grpSp>
      <p:pic>
        <p:nvPicPr>
          <p:cNvPr id="175" name="Picture 63">
            <a:extLst>
              <a:ext uri="{FF2B5EF4-FFF2-40B4-BE49-F238E27FC236}">
                <a16:creationId xmlns:a16="http://schemas.microsoft.com/office/drawing/2014/main" id="{E19D6356-9D08-BD42-B6C0-67C927288A23}"/>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55760" y="3241295"/>
            <a:ext cx="507211" cy="507211"/>
          </a:xfrm>
          <a:prstGeom prst="rect">
            <a:avLst/>
          </a:prstGeom>
        </p:spPr>
      </p:pic>
      <p:sp>
        <p:nvSpPr>
          <p:cNvPr id="176" name="Title 1">
            <a:extLst>
              <a:ext uri="{FF2B5EF4-FFF2-40B4-BE49-F238E27FC236}">
                <a16:creationId xmlns:a16="http://schemas.microsoft.com/office/drawing/2014/main" id="{DD2F43B0-DBEE-E140-82F3-36F3148E791D}"/>
              </a:ext>
            </a:extLst>
          </p:cNvPr>
          <p:cNvSpPr txBox="1">
            <a:spLocks/>
          </p:cNvSpPr>
          <p:nvPr/>
        </p:nvSpPr>
        <p:spPr>
          <a:xfrm>
            <a:off x="898055" y="4821767"/>
            <a:ext cx="2027736" cy="899232"/>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Historical information is not being tracked</a:t>
            </a:r>
          </a:p>
        </p:txBody>
      </p:sp>
      <p:pic>
        <p:nvPicPr>
          <p:cNvPr id="181" name="Picture 63">
            <a:extLst>
              <a:ext uri="{FF2B5EF4-FFF2-40B4-BE49-F238E27FC236}">
                <a16:creationId xmlns:a16="http://schemas.microsoft.com/office/drawing/2014/main" id="{3B8B4C7B-7A76-464D-9C56-C6A44FF41A6C}"/>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55760" y="4939192"/>
            <a:ext cx="507211" cy="507211"/>
          </a:xfrm>
          <a:prstGeom prst="rect">
            <a:avLst/>
          </a:prstGeom>
        </p:spPr>
      </p:pic>
      <p:sp>
        <p:nvSpPr>
          <p:cNvPr id="182" name="Title 1">
            <a:extLst>
              <a:ext uri="{FF2B5EF4-FFF2-40B4-BE49-F238E27FC236}">
                <a16:creationId xmlns:a16="http://schemas.microsoft.com/office/drawing/2014/main" id="{47117D09-91B7-1C49-9D83-D06143495FB1}"/>
              </a:ext>
            </a:extLst>
          </p:cNvPr>
          <p:cNvSpPr txBox="1">
            <a:spLocks/>
          </p:cNvSpPr>
          <p:nvPr/>
        </p:nvSpPr>
        <p:spPr>
          <a:xfrm>
            <a:off x="898056" y="5750806"/>
            <a:ext cx="1939294" cy="796445"/>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Lack of Next Best Actions (NBAs)</a:t>
            </a:r>
          </a:p>
        </p:txBody>
      </p:sp>
      <p:pic>
        <p:nvPicPr>
          <p:cNvPr id="183" name="Picture 63">
            <a:extLst>
              <a:ext uri="{FF2B5EF4-FFF2-40B4-BE49-F238E27FC236}">
                <a16:creationId xmlns:a16="http://schemas.microsoft.com/office/drawing/2014/main" id="{ADEB0EA3-5417-1F49-99FB-94656FF1E46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555760" y="5874767"/>
            <a:ext cx="507211" cy="507211"/>
          </a:xfrm>
          <a:prstGeom prst="rect">
            <a:avLst/>
          </a:prstGeom>
        </p:spPr>
      </p:pic>
      <p:grpSp>
        <p:nvGrpSpPr>
          <p:cNvPr id="184" name="Group 183">
            <a:extLst>
              <a:ext uri="{FF2B5EF4-FFF2-40B4-BE49-F238E27FC236}">
                <a16:creationId xmlns:a16="http://schemas.microsoft.com/office/drawing/2014/main" id="{1B78A499-9398-3D48-93EA-B3F60315211B}"/>
              </a:ext>
            </a:extLst>
          </p:cNvPr>
          <p:cNvGrpSpPr/>
          <p:nvPr/>
        </p:nvGrpSpPr>
        <p:grpSpPr>
          <a:xfrm>
            <a:off x="454343" y="2160531"/>
            <a:ext cx="6068699" cy="4400671"/>
            <a:chOff x="378619" y="1941844"/>
            <a:chExt cx="11813381" cy="3667226"/>
          </a:xfrm>
        </p:grpSpPr>
        <p:cxnSp>
          <p:nvCxnSpPr>
            <p:cNvPr id="185" name="Straight Connector 184">
              <a:extLst>
                <a:ext uri="{FF2B5EF4-FFF2-40B4-BE49-F238E27FC236}">
                  <a16:creationId xmlns:a16="http://schemas.microsoft.com/office/drawing/2014/main" id="{CA9A7E3B-4C2D-C545-A432-DFAFC800AAB7}"/>
                </a:ext>
              </a:extLst>
            </p:cNvPr>
            <p:cNvCxnSpPr>
              <a:cxnSpLocks/>
            </p:cNvCxnSpPr>
            <p:nvPr/>
          </p:nvCxnSpPr>
          <p:spPr>
            <a:xfrm>
              <a:off x="378619" y="1941844"/>
              <a:ext cx="11813381" cy="0"/>
            </a:xfrm>
            <a:prstGeom prst="line">
              <a:avLst/>
            </a:prstGeom>
            <a:noFill/>
            <a:ln w="6350" cap="flat" cmpd="sng" algn="ctr">
              <a:solidFill>
                <a:sysClr val="windowText" lastClr="000000">
                  <a:lumMod val="50000"/>
                  <a:lumOff val="50000"/>
                </a:sysClr>
              </a:solidFill>
              <a:prstDash val="solid"/>
            </a:ln>
            <a:effectLst/>
          </p:spPr>
        </p:cxnSp>
        <p:cxnSp>
          <p:nvCxnSpPr>
            <p:cNvPr id="186" name="Straight Connector 185">
              <a:extLst>
                <a:ext uri="{FF2B5EF4-FFF2-40B4-BE49-F238E27FC236}">
                  <a16:creationId xmlns:a16="http://schemas.microsoft.com/office/drawing/2014/main" id="{575FF615-0962-C742-9132-5BD8863E5AA9}"/>
                </a:ext>
              </a:extLst>
            </p:cNvPr>
            <p:cNvCxnSpPr>
              <a:cxnSpLocks/>
            </p:cNvCxnSpPr>
            <p:nvPr/>
          </p:nvCxnSpPr>
          <p:spPr>
            <a:xfrm>
              <a:off x="378619" y="2702240"/>
              <a:ext cx="11813381" cy="0"/>
            </a:xfrm>
            <a:prstGeom prst="line">
              <a:avLst/>
            </a:prstGeom>
            <a:noFill/>
            <a:ln w="6350" cap="flat" cmpd="sng" algn="ctr">
              <a:solidFill>
                <a:sysClr val="windowText" lastClr="000000">
                  <a:lumMod val="50000"/>
                  <a:lumOff val="50000"/>
                </a:sysClr>
              </a:solidFill>
              <a:prstDash val="solid"/>
            </a:ln>
            <a:effectLst/>
          </p:spPr>
        </p:cxnSp>
        <p:cxnSp>
          <p:nvCxnSpPr>
            <p:cNvPr id="187" name="Straight Connector 186">
              <a:extLst>
                <a:ext uri="{FF2B5EF4-FFF2-40B4-BE49-F238E27FC236}">
                  <a16:creationId xmlns:a16="http://schemas.microsoft.com/office/drawing/2014/main" id="{7DADD208-180B-D949-BADA-141D50B8013A}"/>
                </a:ext>
              </a:extLst>
            </p:cNvPr>
            <p:cNvCxnSpPr>
              <a:cxnSpLocks/>
            </p:cNvCxnSpPr>
            <p:nvPr/>
          </p:nvCxnSpPr>
          <p:spPr>
            <a:xfrm>
              <a:off x="378619" y="3395259"/>
              <a:ext cx="11813381" cy="0"/>
            </a:xfrm>
            <a:prstGeom prst="line">
              <a:avLst/>
            </a:prstGeom>
            <a:noFill/>
            <a:ln w="6350" cap="flat" cmpd="sng" algn="ctr">
              <a:solidFill>
                <a:sysClr val="windowText" lastClr="000000">
                  <a:lumMod val="50000"/>
                  <a:lumOff val="50000"/>
                </a:sysClr>
              </a:solidFill>
              <a:prstDash val="solid"/>
            </a:ln>
            <a:effectLst/>
          </p:spPr>
        </p:cxnSp>
        <p:cxnSp>
          <p:nvCxnSpPr>
            <p:cNvPr id="188" name="Straight Connector 187">
              <a:extLst>
                <a:ext uri="{FF2B5EF4-FFF2-40B4-BE49-F238E27FC236}">
                  <a16:creationId xmlns:a16="http://schemas.microsoft.com/office/drawing/2014/main" id="{529A8197-F068-FF4A-8040-865C96CF881E}"/>
                </a:ext>
              </a:extLst>
            </p:cNvPr>
            <p:cNvCxnSpPr>
              <a:cxnSpLocks/>
            </p:cNvCxnSpPr>
            <p:nvPr/>
          </p:nvCxnSpPr>
          <p:spPr>
            <a:xfrm>
              <a:off x="378619" y="4155655"/>
              <a:ext cx="11813381" cy="0"/>
            </a:xfrm>
            <a:prstGeom prst="line">
              <a:avLst/>
            </a:prstGeom>
            <a:noFill/>
            <a:ln w="6350" cap="flat" cmpd="sng" algn="ctr">
              <a:solidFill>
                <a:sysClr val="windowText" lastClr="000000">
                  <a:lumMod val="50000"/>
                  <a:lumOff val="50000"/>
                </a:sysClr>
              </a:solidFill>
              <a:prstDash val="solid"/>
            </a:ln>
            <a:effectLst/>
          </p:spPr>
        </p:cxnSp>
        <p:cxnSp>
          <p:nvCxnSpPr>
            <p:cNvPr id="189" name="Straight Connector 188">
              <a:extLst>
                <a:ext uri="{FF2B5EF4-FFF2-40B4-BE49-F238E27FC236}">
                  <a16:creationId xmlns:a16="http://schemas.microsoft.com/office/drawing/2014/main" id="{8C6D55B3-6256-1F41-9EA8-CB594AC74168}"/>
                </a:ext>
              </a:extLst>
            </p:cNvPr>
            <p:cNvCxnSpPr>
              <a:cxnSpLocks/>
            </p:cNvCxnSpPr>
            <p:nvPr/>
          </p:nvCxnSpPr>
          <p:spPr>
            <a:xfrm>
              <a:off x="378619" y="4935301"/>
              <a:ext cx="11813381" cy="0"/>
            </a:xfrm>
            <a:prstGeom prst="line">
              <a:avLst/>
            </a:prstGeom>
            <a:noFill/>
            <a:ln w="6350" cap="flat" cmpd="sng" algn="ctr">
              <a:solidFill>
                <a:sysClr val="windowText" lastClr="000000">
                  <a:lumMod val="50000"/>
                  <a:lumOff val="50000"/>
                </a:sysClr>
              </a:solidFill>
              <a:prstDash val="solid"/>
            </a:ln>
            <a:effectLst/>
          </p:spPr>
        </p:cxnSp>
        <p:cxnSp>
          <p:nvCxnSpPr>
            <p:cNvPr id="190" name="Straight Connector 189">
              <a:extLst>
                <a:ext uri="{FF2B5EF4-FFF2-40B4-BE49-F238E27FC236}">
                  <a16:creationId xmlns:a16="http://schemas.microsoft.com/office/drawing/2014/main" id="{1DF72CD5-834F-174E-9905-81A049279A13}"/>
                </a:ext>
              </a:extLst>
            </p:cNvPr>
            <p:cNvCxnSpPr>
              <a:cxnSpLocks/>
            </p:cNvCxnSpPr>
            <p:nvPr/>
          </p:nvCxnSpPr>
          <p:spPr>
            <a:xfrm>
              <a:off x="378619" y="5609070"/>
              <a:ext cx="11813381" cy="0"/>
            </a:xfrm>
            <a:prstGeom prst="line">
              <a:avLst/>
            </a:prstGeom>
            <a:noFill/>
            <a:ln w="6350" cap="flat" cmpd="sng" algn="ctr">
              <a:solidFill>
                <a:sysClr val="windowText" lastClr="000000">
                  <a:lumMod val="50000"/>
                  <a:lumOff val="50000"/>
                </a:sysClr>
              </a:solidFill>
              <a:prstDash val="solid"/>
            </a:ln>
            <a:effectLst/>
          </p:spPr>
        </p:cxnSp>
      </p:grpSp>
      <p:grpSp>
        <p:nvGrpSpPr>
          <p:cNvPr id="191" name="Group 190">
            <a:extLst>
              <a:ext uri="{FF2B5EF4-FFF2-40B4-BE49-F238E27FC236}">
                <a16:creationId xmlns:a16="http://schemas.microsoft.com/office/drawing/2014/main" id="{B01A109F-3AD3-2742-BB54-FAC5573A4A10}"/>
              </a:ext>
            </a:extLst>
          </p:cNvPr>
          <p:cNvGrpSpPr/>
          <p:nvPr/>
        </p:nvGrpSpPr>
        <p:grpSpPr>
          <a:xfrm>
            <a:off x="2792686" y="3112398"/>
            <a:ext cx="1561180" cy="675136"/>
            <a:chOff x="1091709" y="4615954"/>
            <a:chExt cx="1300983" cy="562613"/>
          </a:xfrm>
        </p:grpSpPr>
        <p:pic>
          <p:nvPicPr>
            <p:cNvPr id="192" name="Picture 4" descr="mage result for post it icon png">
              <a:extLst>
                <a:ext uri="{FF2B5EF4-FFF2-40B4-BE49-F238E27FC236}">
                  <a16:creationId xmlns:a16="http://schemas.microsoft.com/office/drawing/2014/main" id="{5CDCB78B-82FC-A549-BA86-30D6E7672A1B}"/>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219912" y="4704323"/>
              <a:ext cx="1128715" cy="4742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3" name="Picture 2" descr="mage result for alert icon png">
              <a:extLst>
                <a:ext uri="{FF2B5EF4-FFF2-40B4-BE49-F238E27FC236}">
                  <a16:creationId xmlns:a16="http://schemas.microsoft.com/office/drawing/2014/main" id="{1DDEA69F-290E-9D41-A16C-C11B9081418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194" name="TextBox 9">
              <a:extLst>
                <a:ext uri="{FF2B5EF4-FFF2-40B4-BE49-F238E27FC236}">
                  <a16:creationId xmlns:a16="http://schemas.microsoft.com/office/drawing/2014/main" id="{4CD6B98E-EC82-604E-AFFC-93EF30FB5CF8}"/>
                </a:ext>
              </a:extLst>
            </p:cNvPr>
            <p:cNvSpPr txBox="1"/>
            <p:nvPr/>
          </p:nvSpPr>
          <p:spPr>
            <a:xfrm>
              <a:off x="1263977" y="4716907"/>
              <a:ext cx="1128715" cy="3231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Currently not aware of the context or status</a:t>
              </a:r>
            </a:p>
          </p:txBody>
        </p:sp>
      </p:grpSp>
      <p:grpSp>
        <p:nvGrpSpPr>
          <p:cNvPr id="195" name="Group 194">
            <a:extLst>
              <a:ext uri="{FF2B5EF4-FFF2-40B4-BE49-F238E27FC236}">
                <a16:creationId xmlns:a16="http://schemas.microsoft.com/office/drawing/2014/main" id="{BC6F5A6F-9181-8040-84B3-4758B52F93CE}"/>
              </a:ext>
            </a:extLst>
          </p:cNvPr>
          <p:cNvGrpSpPr/>
          <p:nvPr/>
        </p:nvGrpSpPr>
        <p:grpSpPr>
          <a:xfrm>
            <a:off x="2792686" y="5780518"/>
            <a:ext cx="1561180" cy="675135"/>
            <a:chOff x="1091709" y="4615954"/>
            <a:chExt cx="1300983" cy="562613"/>
          </a:xfrm>
        </p:grpSpPr>
        <p:pic>
          <p:nvPicPr>
            <p:cNvPr id="196" name="Picture 4" descr="mage result for post it icon png">
              <a:extLst>
                <a:ext uri="{FF2B5EF4-FFF2-40B4-BE49-F238E27FC236}">
                  <a16:creationId xmlns:a16="http://schemas.microsoft.com/office/drawing/2014/main" id="{A225D9F7-8C70-6B4F-BBE1-AA4EDAAE2213}"/>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219912" y="4704323"/>
              <a:ext cx="1128715" cy="4742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7" name="Picture 2" descr="mage result for alert icon png">
              <a:extLst>
                <a:ext uri="{FF2B5EF4-FFF2-40B4-BE49-F238E27FC236}">
                  <a16:creationId xmlns:a16="http://schemas.microsoft.com/office/drawing/2014/main" id="{539EE8FD-8ED5-BA46-84F4-335C6F2568B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198" name="TextBox 9">
              <a:extLst>
                <a:ext uri="{FF2B5EF4-FFF2-40B4-BE49-F238E27FC236}">
                  <a16:creationId xmlns:a16="http://schemas.microsoft.com/office/drawing/2014/main" id="{B1ABBCE1-159F-B444-AA33-316FBEF1550A}"/>
                </a:ext>
              </a:extLst>
            </p:cNvPr>
            <p:cNvSpPr txBox="1"/>
            <p:nvPr/>
          </p:nvSpPr>
          <p:spPr>
            <a:xfrm>
              <a:off x="1263977" y="4716907"/>
              <a:ext cx="1128715"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Needs right directions to prevent caller frustration</a:t>
              </a:r>
            </a:p>
          </p:txBody>
        </p:sp>
      </p:grpSp>
      <p:grpSp>
        <p:nvGrpSpPr>
          <p:cNvPr id="199" name="Group 198">
            <a:extLst>
              <a:ext uri="{FF2B5EF4-FFF2-40B4-BE49-F238E27FC236}">
                <a16:creationId xmlns:a16="http://schemas.microsoft.com/office/drawing/2014/main" id="{DC070B30-6A27-6640-8BFF-E9AA8AD0C895}"/>
              </a:ext>
            </a:extLst>
          </p:cNvPr>
          <p:cNvGrpSpPr/>
          <p:nvPr/>
        </p:nvGrpSpPr>
        <p:grpSpPr>
          <a:xfrm>
            <a:off x="4275674" y="5780518"/>
            <a:ext cx="1561180" cy="675135"/>
            <a:chOff x="1091709" y="4615954"/>
            <a:chExt cx="1300983" cy="562613"/>
          </a:xfrm>
        </p:grpSpPr>
        <p:pic>
          <p:nvPicPr>
            <p:cNvPr id="200" name="Picture 4" descr="mage result for post it icon png">
              <a:extLst>
                <a:ext uri="{FF2B5EF4-FFF2-40B4-BE49-F238E27FC236}">
                  <a16:creationId xmlns:a16="http://schemas.microsoft.com/office/drawing/2014/main" id="{91C0DB79-98B3-2446-933A-DEA1CBFE1373}"/>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219912" y="4704323"/>
              <a:ext cx="1128715" cy="4742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1" name="Picture 2" descr="mage result for alert icon png">
              <a:extLst>
                <a:ext uri="{FF2B5EF4-FFF2-40B4-BE49-F238E27FC236}">
                  <a16:creationId xmlns:a16="http://schemas.microsoft.com/office/drawing/2014/main" id="{B80A88AB-7E3D-0148-9F70-43B58DB126D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02" name="TextBox 9">
              <a:extLst>
                <a:ext uri="{FF2B5EF4-FFF2-40B4-BE49-F238E27FC236}">
                  <a16:creationId xmlns:a16="http://schemas.microsoft.com/office/drawing/2014/main" id="{DCADB1E8-A485-E744-88DF-06447E1C8F40}"/>
                </a:ext>
              </a:extLst>
            </p:cNvPr>
            <p:cNvSpPr txBox="1"/>
            <p:nvPr/>
          </p:nvSpPr>
          <p:spPr>
            <a:xfrm>
              <a:off x="1263977" y="4716907"/>
              <a:ext cx="1128715"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Equipped to be able to provide an improved first call resolution</a:t>
              </a:r>
            </a:p>
          </p:txBody>
        </p:sp>
      </p:grpSp>
      <p:sp>
        <p:nvSpPr>
          <p:cNvPr id="203" name="Title 1">
            <a:extLst>
              <a:ext uri="{FF2B5EF4-FFF2-40B4-BE49-F238E27FC236}">
                <a16:creationId xmlns:a16="http://schemas.microsoft.com/office/drawing/2014/main" id="{89D70FB3-A3B0-004F-A1DD-E63864FDA93F}"/>
              </a:ext>
            </a:extLst>
          </p:cNvPr>
          <p:cNvSpPr txBox="1">
            <a:spLocks/>
          </p:cNvSpPr>
          <p:nvPr/>
        </p:nvSpPr>
        <p:spPr>
          <a:xfrm>
            <a:off x="898055" y="6620344"/>
            <a:ext cx="1821014" cy="862481"/>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Search and easy access to Knowledge </a:t>
            </a:r>
          </a:p>
        </p:txBody>
      </p:sp>
      <p:pic>
        <p:nvPicPr>
          <p:cNvPr id="204" name="Picture 63">
            <a:extLst>
              <a:ext uri="{FF2B5EF4-FFF2-40B4-BE49-F238E27FC236}">
                <a16:creationId xmlns:a16="http://schemas.microsoft.com/office/drawing/2014/main" id="{EB192F15-4D5B-BD43-BFDC-84EF97ED9AC3}"/>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600561" y="6771561"/>
            <a:ext cx="447755" cy="447755"/>
          </a:xfrm>
          <a:prstGeom prst="rect">
            <a:avLst/>
          </a:prstGeom>
        </p:spPr>
      </p:pic>
      <p:grpSp>
        <p:nvGrpSpPr>
          <p:cNvPr id="205" name="Group 204">
            <a:extLst>
              <a:ext uri="{FF2B5EF4-FFF2-40B4-BE49-F238E27FC236}">
                <a16:creationId xmlns:a16="http://schemas.microsoft.com/office/drawing/2014/main" id="{28E4D351-B01C-4B4E-BE0C-C693ADFC2228}"/>
              </a:ext>
            </a:extLst>
          </p:cNvPr>
          <p:cNvGrpSpPr/>
          <p:nvPr/>
        </p:nvGrpSpPr>
        <p:grpSpPr>
          <a:xfrm>
            <a:off x="2792686" y="6563076"/>
            <a:ext cx="1580056" cy="822874"/>
            <a:chOff x="1091709" y="4615954"/>
            <a:chExt cx="1316713" cy="685728"/>
          </a:xfrm>
        </p:grpSpPr>
        <p:pic>
          <p:nvPicPr>
            <p:cNvPr id="206" name="Picture 4" descr="mage result for post it icon png">
              <a:extLst>
                <a:ext uri="{FF2B5EF4-FFF2-40B4-BE49-F238E27FC236}">
                  <a16:creationId xmlns:a16="http://schemas.microsoft.com/office/drawing/2014/main" id="{21ADDF2E-6490-D845-9BDE-9D72E2CD4FCB}"/>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196825" y="4704331"/>
              <a:ext cx="1128715" cy="5973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7" name="Picture 2" descr="mage result for alert icon png">
              <a:extLst>
                <a:ext uri="{FF2B5EF4-FFF2-40B4-BE49-F238E27FC236}">
                  <a16:creationId xmlns:a16="http://schemas.microsoft.com/office/drawing/2014/main" id="{F32695E3-43CD-0B4E-84F9-7110AE84991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08" name="TextBox 9">
              <a:extLst>
                <a:ext uri="{FF2B5EF4-FFF2-40B4-BE49-F238E27FC236}">
                  <a16:creationId xmlns:a16="http://schemas.microsoft.com/office/drawing/2014/main" id="{4F380622-FC6A-6C46-BA8E-C3643866FFCE}"/>
                </a:ext>
              </a:extLst>
            </p:cNvPr>
            <p:cNvSpPr txBox="1"/>
            <p:nvPr/>
          </p:nvSpPr>
          <p:spPr>
            <a:xfrm>
              <a:off x="1279707" y="4720658"/>
              <a:ext cx="1128715"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Newer agents may struggle with the terminologies </a:t>
              </a:r>
            </a:p>
          </p:txBody>
        </p:sp>
      </p:grpSp>
      <p:sp>
        <p:nvSpPr>
          <p:cNvPr id="209" name="Rectangle: Rounded Corners 3">
            <a:extLst>
              <a:ext uri="{FF2B5EF4-FFF2-40B4-BE49-F238E27FC236}">
                <a16:creationId xmlns:a16="http://schemas.microsoft.com/office/drawing/2014/main" id="{3F4B8733-3DD7-424A-8D63-6F5CFFED9BDB}"/>
              </a:ext>
            </a:extLst>
          </p:cNvPr>
          <p:cNvSpPr/>
          <p:nvPr/>
        </p:nvSpPr>
        <p:spPr>
          <a:xfrm>
            <a:off x="7307871" y="1080220"/>
            <a:ext cx="2334121" cy="6476779"/>
          </a:xfrm>
          <a:prstGeom prst="roundRect">
            <a:avLst>
              <a:gd name="adj" fmla="val 0"/>
            </a:avLst>
          </a:prstGeom>
          <a:solidFill>
            <a:srgbClr val="FFCC00">
              <a:lumMod val="20000"/>
              <a:lumOff val="80000"/>
            </a:srgbClr>
          </a:solidFill>
          <a:ln w="9525" cap="flat" cmpd="sng" algn="ctr">
            <a:noFill/>
            <a:prstDash val="solid"/>
          </a:ln>
          <a:effectLst/>
        </p:spPr>
        <p:txBody>
          <a:bodyPr rtlCol="0" anchor="t"/>
          <a:lstStyle/>
          <a:p>
            <a:pPr marL="205740" indent="-205740" defTabSz="879888">
              <a:buFont typeface="Arial" panose="020B0604020202020204" pitchFamily="34" charset="0"/>
              <a:buChar char="•"/>
              <a:defRPr/>
            </a:pPr>
            <a:endParaRPr lang="en-US" sz="1440" kern="0">
              <a:solidFill>
                <a:prstClr val="black">
                  <a:lumMod val="65000"/>
                  <a:lumOff val="35000"/>
                </a:prstClr>
              </a:solidFill>
              <a:latin typeface="Calibri"/>
            </a:endParaRPr>
          </a:p>
        </p:txBody>
      </p:sp>
      <p:sp>
        <p:nvSpPr>
          <p:cNvPr id="210" name="Title 1">
            <a:extLst>
              <a:ext uri="{FF2B5EF4-FFF2-40B4-BE49-F238E27FC236}">
                <a16:creationId xmlns:a16="http://schemas.microsoft.com/office/drawing/2014/main" id="{DEC88FFF-BA3C-9D47-BA20-029C23477DC2}"/>
              </a:ext>
            </a:extLst>
          </p:cNvPr>
          <p:cNvSpPr txBox="1">
            <a:spLocks/>
          </p:cNvSpPr>
          <p:nvPr/>
        </p:nvSpPr>
        <p:spPr>
          <a:xfrm>
            <a:off x="7820979" y="1368394"/>
            <a:ext cx="2048474" cy="451262"/>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Application Integration / API</a:t>
            </a:r>
          </a:p>
        </p:txBody>
      </p:sp>
      <p:pic>
        <p:nvPicPr>
          <p:cNvPr id="211" name="Picture 63">
            <a:extLst>
              <a:ext uri="{FF2B5EF4-FFF2-40B4-BE49-F238E27FC236}">
                <a16:creationId xmlns:a16="http://schemas.microsoft.com/office/drawing/2014/main" id="{8C29E7E6-07D0-C049-8229-D52ECDFD2853}"/>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474885" y="1335901"/>
            <a:ext cx="599138" cy="599138"/>
          </a:xfrm>
          <a:prstGeom prst="rect">
            <a:avLst/>
          </a:prstGeom>
        </p:spPr>
      </p:pic>
      <p:sp>
        <p:nvSpPr>
          <p:cNvPr id="212" name="TextBox 211">
            <a:extLst>
              <a:ext uri="{FF2B5EF4-FFF2-40B4-BE49-F238E27FC236}">
                <a16:creationId xmlns:a16="http://schemas.microsoft.com/office/drawing/2014/main" id="{431CE62E-AFDE-2246-98F4-53D3BC9C8A10}"/>
              </a:ext>
            </a:extLst>
          </p:cNvPr>
          <p:cNvSpPr txBox="1"/>
          <p:nvPr/>
        </p:nvSpPr>
        <p:spPr>
          <a:xfrm>
            <a:off x="7287650" y="710887"/>
            <a:ext cx="2107040" cy="369332"/>
          </a:xfrm>
          <a:prstGeom prst="rect">
            <a:avLst/>
          </a:prstGeom>
          <a:noFill/>
        </p:spPr>
        <p:txBody>
          <a:bodyPr wrap="square" rtlCol="0">
            <a:spAutoFit/>
          </a:bodyPr>
          <a:lstStyle/>
          <a:p>
            <a:pPr defTabSz="879888">
              <a:defRPr/>
            </a:pPr>
            <a:r>
              <a:rPr lang="en-US" sz="1800" b="1" kern="0">
                <a:solidFill>
                  <a:srgbClr val="002060"/>
                </a:solidFill>
              </a:rPr>
              <a:t>Insights</a:t>
            </a:r>
          </a:p>
        </p:txBody>
      </p:sp>
      <p:sp>
        <p:nvSpPr>
          <p:cNvPr id="213" name="TextBox 212">
            <a:extLst>
              <a:ext uri="{FF2B5EF4-FFF2-40B4-BE49-F238E27FC236}">
                <a16:creationId xmlns:a16="http://schemas.microsoft.com/office/drawing/2014/main" id="{B62D5628-C78C-DE44-B0E7-5D724BD26DDE}"/>
              </a:ext>
            </a:extLst>
          </p:cNvPr>
          <p:cNvSpPr txBox="1"/>
          <p:nvPr/>
        </p:nvSpPr>
        <p:spPr>
          <a:xfrm>
            <a:off x="9565097" y="710886"/>
            <a:ext cx="4036406" cy="369332"/>
          </a:xfrm>
          <a:prstGeom prst="rect">
            <a:avLst/>
          </a:prstGeom>
          <a:noFill/>
        </p:spPr>
        <p:txBody>
          <a:bodyPr wrap="square" rtlCol="0">
            <a:spAutoFit/>
          </a:bodyPr>
          <a:lstStyle/>
          <a:p>
            <a:pPr defTabSz="879888">
              <a:defRPr/>
            </a:pPr>
            <a:r>
              <a:rPr lang="en-US" sz="1800" b="1" kern="0">
                <a:solidFill>
                  <a:srgbClr val="002060"/>
                </a:solidFill>
              </a:rPr>
              <a:t>Challenges derived during the sessions</a:t>
            </a:r>
          </a:p>
        </p:txBody>
      </p:sp>
      <p:grpSp>
        <p:nvGrpSpPr>
          <p:cNvPr id="214" name="Group 213">
            <a:extLst>
              <a:ext uri="{FF2B5EF4-FFF2-40B4-BE49-F238E27FC236}">
                <a16:creationId xmlns:a16="http://schemas.microsoft.com/office/drawing/2014/main" id="{B672888D-F5C7-1F4D-A679-F4EFE1B6475B}"/>
              </a:ext>
            </a:extLst>
          </p:cNvPr>
          <p:cNvGrpSpPr/>
          <p:nvPr/>
        </p:nvGrpSpPr>
        <p:grpSpPr>
          <a:xfrm>
            <a:off x="9565097" y="1079540"/>
            <a:ext cx="1054435" cy="970604"/>
            <a:chOff x="1091709" y="4615954"/>
            <a:chExt cx="878696" cy="808837"/>
          </a:xfrm>
        </p:grpSpPr>
        <p:pic>
          <p:nvPicPr>
            <p:cNvPr id="215" name="Picture 4" descr="mage result for post it icon png">
              <a:extLst>
                <a:ext uri="{FF2B5EF4-FFF2-40B4-BE49-F238E27FC236}">
                  <a16:creationId xmlns:a16="http://schemas.microsoft.com/office/drawing/2014/main" id="{4478BBF8-72E3-1A48-9284-919DC259F3F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219913" y="4704322"/>
              <a:ext cx="750492" cy="7204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6" name="Picture 2" descr="mage result for alert icon png">
              <a:extLst>
                <a:ext uri="{FF2B5EF4-FFF2-40B4-BE49-F238E27FC236}">
                  <a16:creationId xmlns:a16="http://schemas.microsoft.com/office/drawing/2014/main" id="{DDF25DBF-6BFA-3343-97A1-2CC853C0EA0F}"/>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17" name="TextBox 9">
              <a:extLst>
                <a:ext uri="{FF2B5EF4-FFF2-40B4-BE49-F238E27FC236}">
                  <a16:creationId xmlns:a16="http://schemas.microsoft.com/office/drawing/2014/main" id="{5ECE2823-88B8-4D42-B072-3BCCDF1E92F2}"/>
                </a:ext>
              </a:extLst>
            </p:cNvPr>
            <p:cNvSpPr txBox="1"/>
            <p:nvPr/>
          </p:nvSpPr>
          <p:spPr>
            <a:xfrm>
              <a:off x="1263977" y="4716907"/>
              <a:ext cx="686549"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 Integration with SNOW system</a:t>
              </a:r>
            </a:p>
          </p:txBody>
        </p:sp>
      </p:grpSp>
      <p:sp>
        <p:nvSpPr>
          <p:cNvPr id="222" name="Title 1">
            <a:extLst>
              <a:ext uri="{FF2B5EF4-FFF2-40B4-BE49-F238E27FC236}">
                <a16:creationId xmlns:a16="http://schemas.microsoft.com/office/drawing/2014/main" id="{4B3C2AAF-08E1-A04B-B9DF-CE9BCE6D8CA5}"/>
              </a:ext>
            </a:extLst>
          </p:cNvPr>
          <p:cNvSpPr txBox="1">
            <a:spLocks/>
          </p:cNvSpPr>
          <p:nvPr/>
        </p:nvSpPr>
        <p:spPr>
          <a:xfrm>
            <a:off x="7820978" y="2256651"/>
            <a:ext cx="1946425" cy="805417"/>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Need for skill-based routing</a:t>
            </a:r>
          </a:p>
          <a:p>
            <a:endParaRPr lang="en-US" sz="1440">
              <a:solidFill>
                <a:prstClr val="black"/>
              </a:solidFill>
              <a:effectLst/>
              <a:latin typeface="Calibri" panose="020F0502020204030204" pitchFamily="34" charset="0"/>
              <a:ea typeface="Corbel" charset="0"/>
              <a:cs typeface="Calibri" panose="020F0502020204030204" pitchFamily="34" charset="0"/>
            </a:endParaRPr>
          </a:p>
        </p:txBody>
      </p:sp>
      <p:grpSp>
        <p:nvGrpSpPr>
          <p:cNvPr id="223" name="Group 222">
            <a:extLst>
              <a:ext uri="{FF2B5EF4-FFF2-40B4-BE49-F238E27FC236}">
                <a16:creationId xmlns:a16="http://schemas.microsoft.com/office/drawing/2014/main" id="{5A138D7D-3F8A-5643-9AE9-EDBA534A45B9}"/>
              </a:ext>
            </a:extLst>
          </p:cNvPr>
          <p:cNvGrpSpPr/>
          <p:nvPr/>
        </p:nvGrpSpPr>
        <p:grpSpPr>
          <a:xfrm>
            <a:off x="9565097" y="2188372"/>
            <a:ext cx="1306613" cy="822875"/>
            <a:chOff x="1091709" y="4615954"/>
            <a:chExt cx="1088844" cy="685729"/>
          </a:xfrm>
        </p:grpSpPr>
        <p:pic>
          <p:nvPicPr>
            <p:cNvPr id="224" name="Picture 4" descr="mage result for post it icon png">
              <a:extLst>
                <a:ext uri="{FF2B5EF4-FFF2-40B4-BE49-F238E27FC236}">
                  <a16:creationId xmlns:a16="http://schemas.microsoft.com/office/drawing/2014/main" id="{BB2038EA-509B-794B-90CE-EE1207AF8FCC}"/>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l="7715" t="17816" r="7776" b="12305"/>
            <a:stretch/>
          </p:blipFill>
          <p:spPr bwMode="auto">
            <a:xfrm>
              <a:off x="1219913" y="4704323"/>
              <a:ext cx="960640" cy="5973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25" name="Picture 2" descr="mage result for alert icon png">
              <a:extLst>
                <a:ext uri="{FF2B5EF4-FFF2-40B4-BE49-F238E27FC236}">
                  <a16:creationId xmlns:a16="http://schemas.microsoft.com/office/drawing/2014/main" id="{EE104EA0-FC65-D944-8D1C-69055AD00D5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26" name="TextBox 9">
              <a:extLst>
                <a:ext uri="{FF2B5EF4-FFF2-40B4-BE49-F238E27FC236}">
                  <a16:creationId xmlns:a16="http://schemas.microsoft.com/office/drawing/2014/main" id="{FB728C14-A4EE-3948-A48B-A2FD4D9740BF}"/>
                </a:ext>
              </a:extLst>
            </p:cNvPr>
            <p:cNvSpPr txBox="1"/>
            <p:nvPr/>
          </p:nvSpPr>
          <p:spPr>
            <a:xfrm>
              <a:off x="1267469" y="4716907"/>
              <a:ext cx="913083" cy="3231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Calls by type are not as accurate</a:t>
              </a:r>
            </a:p>
          </p:txBody>
        </p:sp>
      </p:grpSp>
      <p:sp>
        <p:nvSpPr>
          <p:cNvPr id="227" name="Title 1">
            <a:extLst>
              <a:ext uri="{FF2B5EF4-FFF2-40B4-BE49-F238E27FC236}">
                <a16:creationId xmlns:a16="http://schemas.microsoft.com/office/drawing/2014/main" id="{C08D4A75-DE53-8242-86B1-6215701854E5}"/>
              </a:ext>
            </a:extLst>
          </p:cNvPr>
          <p:cNvSpPr txBox="1">
            <a:spLocks/>
          </p:cNvSpPr>
          <p:nvPr/>
        </p:nvSpPr>
        <p:spPr>
          <a:xfrm>
            <a:off x="7820978" y="3142712"/>
            <a:ext cx="1946425" cy="743164"/>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Need for automation</a:t>
            </a:r>
          </a:p>
        </p:txBody>
      </p:sp>
      <p:sp>
        <p:nvSpPr>
          <p:cNvPr id="228" name="Title 1">
            <a:extLst>
              <a:ext uri="{FF2B5EF4-FFF2-40B4-BE49-F238E27FC236}">
                <a16:creationId xmlns:a16="http://schemas.microsoft.com/office/drawing/2014/main" id="{204AA540-3AA5-6248-BFA8-7447079FC728}"/>
              </a:ext>
            </a:extLst>
          </p:cNvPr>
          <p:cNvSpPr txBox="1">
            <a:spLocks/>
          </p:cNvSpPr>
          <p:nvPr/>
        </p:nvSpPr>
        <p:spPr>
          <a:xfrm>
            <a:off x="7820978" y="3981781"/>
            <a:ext cx="1946425" cy="753188"/>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Need for improved alerts and notifications</a:t>
            </a:r>
          </a:p>
        </p:txBody>
      </p:sp>
      <p:grpSp>
        <p:nvGrpSpPr>
          <p:cNvPr id="229" name="Group 228">
            <a:extLst>
              <a:ext uri="{FF2B5EF4-FFF2-40B4-BE49-F238E27FC236}">
                <a16:creationId xmlns:a16="http://schemas.microsoft.com/office/drawing/2014/main" id="{1657F861-7F1A-A74A-889C-3DDC2CBCB082}"/>
              </a:ext>
            </a:extLst>
          </p:cNvPr>
          <p:cNvGrpSpPr/>
          <p:nvPr/>
        </p:nvGrpSpPr>
        <p:grpSpPr>
          <a:xfrm>
            <a:off x="9565097" y="3915679"/>
            <a:ext cx="1923102" cy="724381"/>
            <a:chOff x="1091709" y="4615954"/>
            <a:chExt cx="1602585" cy="603651"/>
          </a:xfrm>
        </p:grpSpPr>
        <p:pic>
          <p:nvPicPr>
            <p:cNvPr id="230" name="Picture 4" descr="mage result for post it icon png">
              <a:extLst>
                <a:ext uri="{FF2B5EF4-FFF2-40B4-BE49-F238E27FC236}">
                  <a16:creationId xmlns:a16="http://schemas.microsoft.com/office/drawing/2014/main" id="{9A13A28B-C2A9-8C44-94D3-0D16DE3B6F80}"/>
                </a:ext>
              </a:extLst>
            </p:cNvP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1219912" y="4704322"/>
              <a:ext cx="1433065" cy="51528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1" name="Picture 2" descr="mage result for alert icon png">
              <a:extLst>
                <a:ext uri="{FF2B5EF4-FFF2-40B4-BE49-F238E27FC236}">
                  <a16:creationId xmlns:a16="http://schemas.microsoft.com/office/drawing/2014/main" id="{0534D6C4-476F-874E-9B9B-79D123E288C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32" name="TextBox 9">
              <a:extLst>
                <a:ext uri="{FF2B5EF4-FFF2-40B4-BE49-F238E27FC236}">
                  <a16:creationId xmlns:a16="http://schemas.microsoft.com/office/drawing/2014/main" id="{B3D15F0B-33AA-7B42-A476-4E07899B90FC}"/>
                </a:ext>
              </a:extLst>
            </p:cNvPr>
            <p:cNvSpPr txBox="1"/>
            <p:nvPr/>
          </p:nvSpPr>
          <p:spPr>
            <a:xfrm>
              <a:off x="1305294" y="4716907"/>
              <a:ext cx="1389000"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Alerts are displayed at the top - in no order (Chronological order)</a:t>
              </a:r>
              <a:endParaRPr lang="en-US" sz="1080">
                <a:latin typeface="Calibri" panose="020F0502020204030204" pitchFamily="34" charset="0"/>
                <a:cs typeface="Calibri" panose="020F0502020204030204" pitchFamily="34" charset="0"/>
              </a:endParaRPr>
            </a:p>
          </p:txBody>
        </p:sp>
      </p:grpSp>
      <p:pic>
        <p:nvPicPr>
          <p:cNvPr id="233" name="Picture 63">
            <a:extLst>
              <a:ext uri="{FF2B5EF4-FFF2-40B4-BE49-F238E27FC236}">
                <a16:creationId xmlns:a16="http://schemas.microsoft.com/office/drawing/2014/main" id="{F3661A67-DA24-534F-AB6F-AF91928B2555}"/>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7478682" y="2352616"/>
            <a:ext cx="507211" cy="507211"/>
          </a:xfrm>
          <a:prstGeom prst="rect">
            <a:avLst/>
          </a:prstGeom>
        </p:spPr>
      </p:pic>
      <p:pic>
        <p:nvPicPr>
          <p:cNvPr id="234" name="Picture 63">
            <a:extLst>
              <a:ext uri="{FF2B5EF4-FFF2-40B4-BE49-F238E27FC236}">
                <a16:creationId xmlns:a16="http://schemas.microsoft.com/office/drawing/2014/main" id="{4F340E72-5D97-B94A-943C-0CBFB81BAA6A}"/>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7478682" y="3241295"/>
            <a:ext cx="507211" cy="507211"/>
          </a:xfrm>
          <a:prstGeom prst="rect">
            <a:avLst/>
          </a:prstGeom>
        </p:spPr>
      </p:pic>
      <p:sp>
        <p:nvSpPr>
          <p:cNvPr id="235" name="Title 1">
            <a:extLst>
              <a:ext uri="{FF2B5EF4-FFF2-40B4-BE49-F238E27FC236}">
                <a16:creationId xmlns:a16="http://schemas.microsoft.com/office/drawing/2014/main" id="{9F617529-8BA1-394C-936F-C7BA8231AB07}"/>
              </a:ext>
            </a:extLst>
          </p:cNvPr>
          <p:cNvSpPr txBox="1">
            <a:spLocks/>
          </p:cNvSpPr>
          <p:nvPr/>
        </p:nvSpPr>
        <p:spPr>
          <a:xfrm>
            <a:off x="7820977" y="4821767"/>
            <a:ext cx="2027736" cy="899232"/>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Need for contextual knowledge</a:t>
            </a:r>
          </a:p>
        </p:txBody>
      </p:sp>
      <p:grpSp>
        <p:nvGrpSpPr>
          <p:cNvPr id="236" name="Group 235">
            <a:extLst>
              <a:ext uri="{FF2B5EF4-FFF2-40B4-BE49-F238E27FC236}">
                <a16:creationId xmlns:a16="http://schemas.microsoft.com/office/drawing/2014/main" id="{1E1E1BBC-751C-7B4B-8D9E-F3775BC0DCE9}"/>
              </a:ext>
            </a:extLst>
          </p:cNvPr>
          <p:cNvGrpSpPr/>
          <p:nvPr/>
        </p:nvGrpSpPr>
        <p:grpSpPr>
          <a:xfrm>
            <a:off x="9565097" y="4745011"/>
            <a:ext cx="1712389" cy="807769"/>
            <a:chOff x="1091709" y="4615954"/>
            <a:chExt cx="1426991" cy="673141"/>
          </a:xfrm>
        </p:grpSpPr>
        <p:pic>
          <p:nvPicPr>
            <p:cNvPr id="237" name="Picture 4" descr="mage result for post it icon png">
              <a:extLst>
                <a:ext uri="{FF2B5EF4-FFF2-40B4-BE49-F238E27FC236}">
                  <a16:creationId xmlns:a16="http://schemas.microsoft.com/office/drawing/2014/main" id="{9F9EA9D5-24EE-CE44-9F65-DEAD703EB33C}"/>
                </a:ext>
              </a:extLst>
            </p:cNvPr>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a:stretch/>
          </p:blipFill>
          <p:spPr bwMode="auto">
            <a:xfrm>
              <a:off x="1219912" y="4704322"/>
              <a:ext cx="1298788" cy="5847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38" name="Picture 2" descr="mage result for alert icon png">
              <a:extLst>
                <a:ext uri="{FF2B5EF4-FFF2-40B4-BE49-F238E27FC236}">
                  <a16:creationId xmlns:a16="http://schemas.microsoft.com/office/drawing/2014/main" id="{98EBBA8A-0F62-1744-8EF0-DCBC2A41391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39" name="TextBox 9">
              <a:extLst>
                <a:ext uri="{FF2B5EF4-FFF2-40B4-BE49-F238E27FC236}">
                  <a16:creationId xmlns:a16="http://schemas.microsoft.com/office/drawing/2014/main" id="{A159FCB0-418E-2441-92F1-03C6525E2A11}"/>
                </a:ext>
              </a:extLst>
            </p:cNvPr>
            <p:cNvSpPr txBox="1"/>
            <p:nvPr/>
          </p:nvSpPr>
          <p:spPr>
            <a:xfrm>
              <a:off x="1274991" y="4711550"/>
              <a:ext cx="1196776" cy="56938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All knowledge base articles are different for different clients which complicates stuff</a:t>
              </a:r>
              <a:endParaRPr lang="en-US" sz="1080">
                <a:latin typeface="Calibri" panose="020F0502020204030204" pitchFamily="34" charset="0"/>
                <a:cs typeface="Calibri" panose="020F0502020204030204" pitchFamily="34" charset="0"/>
              </a:endParaRPr>
            </a:p>
          </p:txBody>
        </p:sp>
      </p:grpSp>
      <p:pic>
        <p:nvPicPr>
          <p:cNvPr id="240" name="Picture 63">
            <a:extLst>
              <a:ext uri="{FF2B5EF4-FFF2-40B4-BE49-F238E27FC236}">
                <a16:creationId xmlns:a16="http://schemas.microsoft.com/office/drawing/2014/main" id="{DD2AD2F2-5BC6-F944-8127-A35189E7A135}"/>
              </a:ext>
            </a:extLst>
          </p:cNvPr>
          <p:cNvPicPr>
            <a:picLocks noChangeAspect="1"/>
          </p:cNvPicPr>
          <p:nvPr/>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7478682" y="4939192"/>
            <a:ext cx="507211" cy="507211"/>
          </a:xfrm>
          <a:prstGeom prst="rect">
            <a:avLst/>
          </a:prstGeom>
        </p:spPr>
      </p:pic>
      <p:sp>
        <p:nvSpPr>
          <p:cNvPr id="241" name="Title 1">
            <a:extLst>
              <a:ext uri="{FF2B5EF4-FFF2-40B4-BE49-F238E27FC236}">
                <a16:creationId xmlns:a16="http://schemas.microsoft.com/office/drawing/2014/main" id="{5AB55014-0A06-2A44-87D7-E37AC6D7E372}"/>
              </a:ext>
            </a:extLst>
          </p:cNvPr>
          <p:cNvSpPr txBox="1">
            <a:spLocks/>
          </p:cNvSpPr>
          <p:nvPr/>
        </p:nvSpPr>
        <p:spPr>
          <a:xfrm>
            <a:off x="7820978" y="5750806"/>
            <a:ext cx="1939294" cy="796445"/>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Need for improved RPA / Bots</a:t>
            </a:r>
          </a:p>
        </p:txBody>
      </p:sp>
      <p:pic>
        <p:nvPicPr>
          <p:cNvPr id="242" name="Picture 63">
            <a:extLst>
              <a:ext uri="{FF2B5EF4-FFF2-40B4-BE49-F238E27FC236}">
                <a16:creationId xmlns:a16="http://schemas.microsoft.com/office/drawing/2014/main" id="{11E2E5AA-31F8-B047-BA97-100AFD8ACF0D}"/>
              </a:ext>
            </a:extLst>
          </p:cNvPr>
          <p:cNvPicPr>
            <a:picLocks noChangeAspect="1"/>
          </p:cNvPicPr>
          <p:nvPr/>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7478682" y="5874767"/>
            <a:ext cx="507211" cy="507211"/>
          </a:xfrm>
          <a:prstGeom prst="rect">
            <a:avLst/>
          </a:prstGeom>
        </p:spPr>
      </p:pic>
      <p:grpSp>
        <p:nvGrpSpPr>
          <p:cNvPr id="243" name="Group 242">
            <a:extLst>
              <a:ext uri="{FF2B5EF4-FFF2-40B4-BE49-F238E27FC236}">
                <a16:creationId xmlns:a16="http://schemas.microsoft.com/office/drawing/2014/main" id="{A782FCD4-7686-E343-8CCB-54333756BA97}"/>
              </a:ext>
            </a:extLst>
          </p:cNvPr>
          <p:cNvGrpSpPr/>
          <p:nvPr/>
        </p:nvGrpSpPr>
        <p:grpSpPr>
          <a:xfrm>
            <a:off x="9565097" y="3112398"/>
            <a:ext cx="1561180" cy="675136"/>
            <a:chOff x="1091709" y="4615954"/>
            <a:chExt cx="1300983" cy="562613"/>
          </a:xfrm>
        </p:grpSpPr>
        <p:pic>
          <p:nvPicPr>
            <p:cNvPr id="244" name="Picture 4" descr="mage result for post it icon png">
              <a:extLst>
                <a:ext uri="{FF2B5EF4-FFF2-40B4-BE49-F238E27FC236}">
                  <a16:creationId xmlns:a16="http://schemas.microsoft.com/office/drawing/2014/main" id="{523C1F63-88A9-7740-B318-16ADF9651C5B}"/>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219912" y="4704323"/>
              <a:ext cx="1128715" cy="4742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5" name="Picture 2" descr="mage result for alert icon png">
              <a:extLst>
                <a:ext uri="{FF2B5EF4-FFF2-40B4-BE49-F238E27FC236}">
                  <a16:creationId xmlns:a16="http://schemas.microsoft.com/office/drawing/2014/main" id="{B46D8EB4-EDA2-B147-B344-2BBAB623D77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46" name="TextBox 9">
              <a:extLst>
                <a:ext uri="{FF2B5EF4-FFF2-40B4-BE49-F238E27FC236}">
                  <a16:creationId xmlns:a16="http://schemas.microsoft.com/office/drawing/2014/main" id="{23046AD6-8C96-1C4F-8DE6-1662D51365A8}"/>
                </a:ext>
              </a:extLst>
            </p:cNvPr>
            <p:cNvSpPr txBox="1"/>
            <p:nvPr/>
          </p:nvSpPr>
          <p:spPr>
            <a:xfrm>
              <a:off x="1263977" y="4716907"/>
              <a:ext cx="1128715"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No automation. Still many manual processes.</a:t>
              </a:r>
            </a:p>
          </p:txBody>
        </p:sp>
      </p:grpSp>
      <p:grpSp>
        <p:nvGrpSpPr>
          <p:cNvPr id="247" name="Group 246">
            <a:extLst>
              <a:ext uri="{FF2B5EF4-FFF2-40B4-BE49-F238E27FC236}">
                <a16:creationId xmlns:a16="http://schemas.microsoft.com/office/drawing/2014/main" id="{3B0D6551-7611-8B4D-802D-151AFB0E6353}"/>
              </a:ext>
            </a:extLst>
          </p:cNvPr>
          <p:cNvGrpSpPr/>
          <p:nvPr/>
        </p:nvGrpSpPr>
        <p:grpSpPr>
          <a:xfrm>
            <a:off x="9565097" y="5681749"/>
            <a:ext cx="1660796" cy="782911"/>
            <a:chOff x="1091709" y="4615954"/>
            <a:chExt cx="1383997" cy="652426"/>
          </a:xfrm>
        </p:grpSpPr>
        <p:pic>
          <p:nvPicPr>
            <p:cNvPr id="248" name="Picture 4" descr="mage result for post it icon png">
              <a:extLst>
                <a:ext uri="{FF2B5EF4-FFF2-40B4-BE49-F238E27FC236}">
                  <a16:creationId xmlns:a16="http://schemas.microsoft.com/office/drawing/2014/main" id="{3AD3EDA2-83E1-2E45-924C-092C0EE22FBC}"/>
                </a:ext>
              </a:extLst>
            </p:cNvPr>
            <p:cNvPicPr>
              <a:picLocks noChangeAspect="1" noChangeArrowheads="1"/>
            </p:cNvPicPr>
            <p:nvPr/>
          </p:nvPicPr>
          <p:blipFill rotWithShape="1">
            <a:blip r:embed="rId32" cstate="screen">
              <a:extLst>
                <a:ext uri="{28A0092B-C50C-407E-A947-70E740481C1C}">
                  <a14:useLocalDpi xmlns:a14="http://schemas.microsoft.com/office/drawing/2010/main"/>
                </a:ext>
              </a:extLst>
            </a:blip>
            <a:srcRect/>
            <a:stretch/>
          </p:blipFill>
          <p:spPr bwMode="auto">
            <a:xfrm>
              <a:off x="1219912" y="4704322"/>
              <a:ext cx="1251879" cy="55746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49" name="Picture 2" descr="mage result for alert icon png">
              <a:extLst>
                <a:ext uri="{FF2B5EF4-FFF2-40B4-BE49-F238E27FC236}">
                  <a16:creationId xmlns:a16="http://schemas.microsoft.com/office/drawing/2014/main" id="{C79C6B81-465C-8740-BB5C-58F3D720C1B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50" name="TextBox 9">
              <a:extLst>
                <a:ext uri="{FF2B5EF4-FFF2-40B4-BE49-F238E27FC236}">
                  <a16:creationId xmlns:a16="http://schemas.microsoft.com/office/drawing/2014/main" id="{7704B4C7-9D95-184B-B054-452BED474CB2}"/>
                </a:ext>
              </a:extLst>
            </p:cNvPr>
            <p:cNvSpPr txBox="1"/>
            <p:nvPr/>
          </p:nvSpPr>
          <p:spPr>
            <a:xfrm>
              <a:off x="1247445" y="4698993"/>
              <a:ext cx="1228261" cy="5693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Need for Call elimination with intelligent Bot capabilities (earlier bot failed). </a:t>
              </a:r>
              <a:endParaRPr lang="en-US" sz="1080">
                <a:latin typeface="Calibri" panose="020F0502020204030204" pitchFamily="34" charset="0"/>
                <a:cs typeface="Calibri" panose="020F0502020204030204" pitchFamily="34" charset="0"/>
              </a:endParaRPr>
            </a:p>
          </p:txBody>
        </p:sp>
      </p:grpSp>
      <p:sp>
        <p:nvSpPr>
          <p:cNvPr id="255" name="Title 1">
            <a:extLst>
              <a:ext uri="{FF2B5EF4-FFF2-40B4-BE49-F238E27FC236}">
                <a16:creationId xmlns:a16="http://schemas.microsoft.com/office/drawing/2014/main" id="{BAB1FCE6-8709-6D43-9D1B-326670BDBFCC}"/>
              </a:ext>
            </a:extLst>
          </p:cNvPr>
          <p:cNvSpPr txBox="1">
            <a:spLocks/>
          </p:cNvSpPr>
          <p:nvPr/>
        </p:nvSpPr>
        <p:spPr>
          <a:xfrm>
            <a:off x="7736677" y="6646897"/>
            <a:ext cx="2259851" cy="862481"/>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Need for Systematically logging in chats and all the other details.</a:t>
            </a:r>
          </a:p>
        </p:txBody>
      </p:sp>
      <p:pic>
        <p:nvPicPr>
          <p:cNvPr id="256" name="Picture 63">
            <a:extLst>
              <a:ext uri="{FF2B5EF4-FFF2-40B4-BE49-F238E27FC236}">
                <a16:creationId xmlns:a16="http://schemas.microsoft.com/office/drawing/2014/main" id="{6AA94C6C-06E4-334E-B1F2-470CB2DB5C78}"/>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7523483" y="6771561"/>
            <a:ext cx="447755" cy="447755"/>
          </a:xfrm>
          <a:prstGeom prst="rect">
            <a:avLst/>
          </a:prstGeom>
        </p:spPr>
      </p:pic>
      <p:grpSp>
        <p:nvGrpSpPr>
          <p:cNvPr id="257" name="Group 256">
            <a:extLst>
              <a:ext uri="{FF2B5EF4-FFF2-40B4-BE49-F238E27FC236}">
                <a16:creationId xmlns:a16="http://schemas.microsoft.com/office/drawing/2014/main" id="{232D162B-044C-6E4B-A5A0-4672235FFDB3}"/>
              </a:ext>
            </a:extLst>
          </p:cNvPr>
          <p:cNvGrpSpPr/>
          <p:nvPr/>
        </p:nvGrpSpPr>
        <p:grpSpPr>
          <a:xfrm>
            <a:off x="11191581" y="7310557"/>
            <a:ext cx="1567426" cy="824796"/>
            <a:chOff x="1091709" y="4615954"/>
            <a:chExt cx="1306188" cy="687330"/>
          </a:xfrm>
        </p:grpSpPr>
        <p:pic>
          <p:nvPicPr>
            <p:cNvPr id="258" name="Picture 4" descr="mage result for post it icon png">
              <a:extLst>
                <a:ext uri="{FF2B5EF4-FFF2-40B4-BE49-F238E27FC236}">
                  <a16:creationId xmlns:a16="http://schemas.microsoft.com/office/drawing/2014/main" id="{3EDA1759-8A2C-A74C-A86D-9D42283BE0F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19912" y="4704323"/>
              <a:ext cx="1128715" cy="59896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9" name="Picture 2" descr="mage result for alert icon png">
              <a:extLst>
                <a:ext uri="{FF2B5EF4-FFF2-40B4-BE49-F238E27FC236}">
                  <a16:creationId xmlns:a16="http://schemas.microsoft.com/office/drawing/2014/main" id="{60A0A1C1-5B5C-704D-A89D-F580BB4236D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60" name="TextBox 9">
              <a:extLst>
                <a:ext uri="{FF2B5EF4-FFF2-40B4-BE49-F238E27FC236}">
                  <a16:creationId xmlns:a16="http://schemas.microsoft.com/office/drawing/2014/main" id="{8AA5C148-DD74-6544-BEF0-CF9D117E20E1}"/>
                </a:ext>
              </a:extLst>
            </p:cNvPr>
            <p:cNvSpPr txBox="1"/>
            <p:nvPr/>
          </p:nvSpPr>
          <p:spPr>
            <a:xfrm>
              <a:off x="1269182" y="4718782"/>
              <a:ext cx="1128715" cy="5693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Agents have to go through extra work to assigning further to business etc. </a:t>
              </a:r>
              <a:endParaRPr lang="en-US" sz="1080">
                <a:latin typeface="Calibri" panose="020F0502020204030204" pitchFamily="34" charset="0"/>
                <a:cs typeface="Calibri" panose="020F0502020204030204" pitchFamily="34" charset="0"/>
              </a:endParaRPr>
            </a:p>
          </p:txBody>
        </p:sp>
      </p:grpSp>
      <p:grpSp>
        <p:nvGrpSpPr>
          <p:cNvPr id="261" name="Group 260">
            <a:extLst>
              <a:ext uri="{FF2B5EF4-FFF2-40B4-BE49-F238E27FC236}">
                <a16:creationId xmlns:a16="http://schemas.microsoft.com/office/drawing/2014/main" id="{2C5591C5-73EF-6041-AD27-E10304F53BA1}"/>
              </a:ext>
            </a:extLst>
          </p:cNvPr>
          <p:cNvGrpSpPr/>
          <p:nvPr/>
        </p:nvGrpSpPr>
        <p:grpSpPr>
          <a:xfrm>
            <a:off x="7300711" y="2160531"/>
            <a:ext cx="6812002" cy="4400671"/>
            <a:chOff x="378619" y="1941844"/>
            <a:chExt cx="11813381" cy="3667226"/>
          </a:xfrm>
        </p:grpSpPr>
        <p:cxnSp>
          <p:nvCxnSpPr>
            <p:cNvPr id="262" name="Straight Connector 261">
              <a:extLst>
                <a:ext uri="{FF2B5EF4-FFF2-40B4-BE49-F238E27FC236}">
                  <a16:creationId xmlns:a16="http://schemas.microsoft.com/office/drawing/2014/main" id="{785632A5-6D08-9D42-B61C-533710D69E4F}"/>
                </a:ext>
              </a:extLst>
            </p:cNvPr>
            <p:cNvCxnSpPr>
              <a:cxnSpLocks/>
            </p:cNvCxnSpPr>
            <p:nvPr/>
          </p:nvCxnSpPr>
          <p:spPr>
            <a:xfrm>
              <a:off x="378619" y="1941844"/>
              <a:ext cx="11813381" cy="0"/>
            </a:xfrm>
            <a:prstGeom prst="line">
              <a:avLst/>
            </a:prstGeom>
            <a:noFill/>
            <a:ln w="6350" cap="flat" cmpd="sng" algn="ctr">
              <a:solidFill>
                <a:sysClr val="windowText" lastClr="000000">
                  <a:lumMod val="50000"/>
                  <a:lumOff val="50000"/>
                </a:sysClr>
              </a:solidFill>
              <a:prstDash val="solid"/>
            </a:ln>
            <a:effectLst/>
          </p:spPr>
        </p:cxnSp>
        <p:cxnSp>
          <p:nvCxnSpPr>
            <p:cNvPr id="263" name="Straight Connector 262">
              <a:extLst>
                <a:ext uri="{FF2B5EF4-FFF2-40B4-BE49-F238E27FC236}">
                  <a16:creationId xmlns:a16="http://schemas.microsoft.com/office/drawing/2014/main" id="{317C24CE-672D-5248-BA8F-6B8CED27699E}"/>
                </a:ext>
              </a:extLst>
            </p:cNvPr>
            <p:cNvCxnSpPr>
              <a:cxnSpLocks/>
            </p:cNvCxnSpPr>
            <p:nvPr/>
          </p:nvCxnSpPr>
          <p:spPr>
            <a:xfrm>
              <a:off x="378619" y="2702240"/>
              <a:ext cx="11813381" cy="0"/>
            </a:xfrm>
            <a:prstGeom prst="line">
              <a:avLst/>
            </a:prstGeom>
            <a:noFill/>
            <a:ln w="6350" cap="flat" cmpd="sng" algn="ctr">
              <a:solidFill>
                <a:sysClr val="windowText" lastClr="000000">
                  <a:lumMod val="50000"/>
                  <a:lumOff val="50000"/>
                </a:sysClr>
              </a:solidFill>
              <a:prstDash val="solid"/>
            </a:ln>
            <a:effectLst/>
          </p:spPr>
        </p:cxnSp>
        <p:cxnSp>
          <p:nvCxnSpPr>
            <p:cNvPr id="264" name="Straight Connector 263">
              <a:extLst>
                <a:ext uri="{FF2B5EF4-FFF2-40B4-BE49-F238E27FC236}">
                  <a16:creationId xmlns:a16="http://schemas.microsoft.com/office/drawing/2014/main" id="{C3E1B180-6D27-E34A-8411-8D242025FA8C}"/>
                </a:ext>
              </a:extLst>
            </p:cNvPr>
            <p:cNvCxnSpPr>
              <a:cxnSpLocks/>
            </p:cNvCxnSpPr>
            <p:nvPr/>
          </p:nvCxnSpPr>
          <p:spPr>
            <a:xfrm>
              <a:off x="378619" y="3395259"/>
              <a:ext cx="11813381" cy="0"/>
            </a:xfrm>
            <a:prstGeom prst="line">
              <a:avLst/>
            </a:prstGeom>
            <a:noFill/>
            <a:ln w="6350" cap="flat" cmpd="sng" algn="ctr">
              <a:solidFill>
                <a:sysClr val="windowText" lastClr="000000">
                  <a:lumMod val="50000"/>
                  <a:lumOff val="50000"/>
                </a:sysClr>
              </a:solidFill>
              <a:prstDash val="solid"/>
            </a:ln>
            <a:effectLst/>
          </p:spPr>
        </p:cxnSp>
        <p:cxnSp>
          <p:nvCxnSpPr>
            <p:cNvPr id="265" name="Straight Connector 264">
              <a:extLst>
                <a:ext uri="{FF2B5EF4-FFF2-40B4-BE49-F238E27FC236}">
                  <a16:creationId xmlns:a16="http://schemas.microsoft.com/office/drawing/2014/main" id="{132574CF-00CA-7047-9E98-1CAD9AF7CE8A}"/>
                </a:ext>
              </a:extLst>
            </p:cNvPr>
            <p:cNvCxnSpPr>
              <a:cxnSpLocks/>
            </p:cNvCxnSpPr>
            <p:nvPr/>
          </p:nvCxnSpPr>
          <p:spPr>
            <a:xfrm>
              <a:off x="378619" y="4087209"/>
              <a:ext cx="11813381" cy="0"/>
            </a:xfrm>
            <a:prstGeom prst="line">
              <a:avLst/>
            </a:prstGeom>
            <a:noFill/>
            <a:ln w="6350" cap="flat" cmpd="sng" algn="ctr">
              <a:solidFill>
                <a:sysClr val="windowText" lastClr="000000">
                  <a:lumMod val="50000"/>
                  <a:lumOff val="50000"/>
                </a:sysClr>
              </a:solidFill>
              <a:prstDash val="solid"/>
            </a:ln>
            <a:effectLst/>
          </p:spPr>
        </p:cxnSp>
        <p:cxnSp>
          <p:nvCxnSpPr>
            <p:cNvPr id="266" name="Straight Connector 265">
              <a:extLst>
                <a:ext uri="{FF2B5EF4-FFF2-40B4-BE49-F238E27FC236}">
                  <a16:creationId xmlns:a16="http://schemas.microsoft.com/office/drawing/2014/main" id="{6AA9A61C-6448-2C4B-B1B9-74BA5173674C}"/>
                </a:ext>
              </a:extLst>
            </p:cNvPr>
            <p:cNvCxnSpPr>
              <a:cxnSpLocks/>
            </p:cNvCxnSpPr>
            <p:nvPr/>
          </p:nvCxnSpPr>
          <p:spPr>
            <a:xfrm>
              <a:off x="378619" y="4867891"/>
              <a:ext cx="11813381" cy="0"/>
            </a:xfrm>
            <a:prstGeom prst="line">
              <a:avLst/>
            </a:prstGeom>
            <a:noFill/>
            <a:ln w="6350" cap="flat" cmpd="sng" algn="ctr">
              <a:solidFill>
                <a:sysClr val="windowText" lastClr="000000">
                  <a:lumMod val="50000"/>
                  <a:lumOff val="50000"/>
                </a:sysClr>
              </a:solidFill>
              <a:prstDash val="solid"/>
            </a:ln>
            <a:effectLst/>
          </p:spPr>
        </p:cxnSp>
        <p:cxnSp>
          <p:nvCxnSpPr>
            <p:cNvPr id="267" name="Straight Connector 266">
              <a:extLst>
                <a:ext uri="{FF2B5EF4-FFF2-40B4-BE49-F238E27FC236}">
                  <a16:creationId xmlns:a16="http://schemas.microsoft.com/office/drawing/2014/main" id="{6524327E-996B-8149-A041-BFBE8835301E}"/>
                </a:ext>
              </a:extLst>
            </p:cNvPr>
            <p:cNvCxnSpPr>
              <a:cxnSpLocks/>
            </p:cNvCxnSpPr>
            <p:nvPr/>
          </p:nvCxnSpPr>
          <p:spPr>
            <a:xfrm>
              <a:off x="378619" y="5609070"/>
              <a:ext cx="11813381" cy="0"/>
            </a:xfrm>
            <a:prstGeom prst="line">
              <a:avLst/>
            </a:prstGeom>
            <a:noFill/>
            <a:ln w="6350" cap="flat" cmpd="sng" algn="ctr">
              <a:solidFill>
                <a:sysClr val="windowText" lastClr="000000">
                  <a:lumMod val="50000"/>
                  <a:lumOff val="50000"/>
                </a:sysClr>
              </a:solidFill>
              <a:prstDash val="solid"/>
            </a:ln>
            <a:effectLst/>
          </p:spPr>
        </p:cxnSp>
      </p:grpSp>
      <p:grpSp>
        <p:nvGrpSpPr>
          <p:cNvPr id="272" name="Group 271">
            <a:extLst>
              <a:ext uri="{FF2B5EF4-FFF2-40B4-BE49-F238E27FC236}">
                <a16:creationId xmlns:a16="http://schemas.microsoft.com/office/drawing/2014/main" id="{DDEAB0F4-1347-FB4A-B699-C04F7BC76A23}"/>
              </a:ext>
            </a:extLst>
          </p:cNvPr>
          <p:cNvGrpSpPr/>
          <p:nvPr/>
        </p:nvGrpSpPr>
        <p:grpSpPr>
          <a:xfrm>
            <a:off x="11191581" y="3112396"/>
            <a:ext cx="1798512" cy="698752"/>
            <a:chOff x="1091709" y="4615954"/>
            <a:chExt cx="1498760" cy="582293"/>
          </a:xfrm>
        </p:grpSpPr>
        <p:pic>
          <p:nvPicPr>
            <p:cNvPr id="273" name="Picture 4" descr="mage result for post it icon png">
              <a:extLst>
                <a:ext uri="{FF2B5EF4-FFF2-40B4-BE49-F238E27FC236}">
                  <a16:creationId xmlns:a16="http://schemas.microsoft.com/office/drawing/2014/main" id="{4F762398-CEE9-454F-97C8-15C115827500}"/>
                </a:ext>
              </a:extLst>
            </p:cNvPr>
            <p:cNvPicPr>
              <a:picLocks noChangeAspect="1" noChangeArrowheads="1"/>
            </p:cNvPicPr>
            <p:nvPr/>
          </p:nvPicPr>
          <p:blipFill rotWithShape="1">
            <a:blip r:embed="rId35" cstate="screen">
              <a:extLst>
                <a:ext uri="{28A0092B-C50C-407E-A947-70E740481C1C}">
                  <a14:useLocalDpi xmlns:a14="http://schemas.microsoft.com/office/drawing/2010/main"/>
                </a:ext>
              </a:extLst>
            </a:blip>
            <a:srcRect/>
            <a:stretch/>
          </p:blipFill>
          <p:spPr bwMode="auto">
            <a:xfrm>
              <a:off x="1219912" y="4704323"/>
              <a:ext cx="1370557" cy="49392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4" name="Picture 2" descr="mage result for alert icon png">
              <a:extLst>
                <a:ext uri="{FF2B5EF4-FFF2-40B4-BE49-F238E27FC236}">
                  <a16:creationId xmlns:a16="http://schemas.microsoft.com/office/drawing/2014/main" id="{5A741C8B-6D3B-1849-ADAD-DFAFDAEA298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75" name="TextBox 9">
              <a:extLst>
                <a:ext uri="{FF2B5EF4-FFF2-40B4-BE49-F238E27FC236}">
                  <a16:creationId xmlns:a16="http://schemas.microsoft.com/office/drawing/2014/main" id="{23570E8B-58C0-8F4E-B3CF-763E0BC1B765}"/>
                </a:ext>
              </a:extLst>
            </p:cNvPr>
            <p:cNvSpPr txBox="1"/>
            <p:nvPr/>
          </p:nvSpPr>
          <p:spPr>
            <a:xfrm>
              <a:off x="1274198" y="4709817"/>
              <a:ext cx="1316271" cy="20005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Automation remains key</a:t>
              </a:r>
            </a:p>
          </p:txBody>
        </p:sp>
      </p:grpSp>
      <p:pic>
        <p:nvPicPr>
          <p:cNvPr id="276" name="Picture 63">
            <a:extLst>
              <a:ext uri="{FF2B5EF4-FFF2-40B4-BE49-F238E27FC236}">
                <a16:creationId xmlns:a16="http://schemas.microsoft.com/office/drawing/2014/main" id="{95F2FFBB-9B6E-DB4D-AA6A-B25AB453F4AB}"/>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7539986" y="4161128"/>
            <a:ext cx="362411" cy="362411"/>
          </a:xfrm>
          <a:prstGeom prst="rect">
            <a:avLst/>
          </a:prstGeom>
        </p:spPr>
      </p:pic>
      <p:grpSp>
        <p:nvGrpSpPr>
          <p:cNvPr id="277" name="Group 276">
            <a:extLst>
              <a:ext uri="{FF2B5EF4-FFF2-40B4-BE49-F238E27FC236}">
                <a16:creationId xmlns:a16="http://schemas.microsoft.com/office/drawing/2014/main" id="{6CEA192B-D775-1A41-B34F-D8B18725DDB9}"/>
              </a:ext>
            </a:extLst>
          </p:cNvPr>
          <p:cNvGrpSpPr/>
          <p:nvPr/>
        </p:nvGrpSpPr>
        <p:grpSpPr>
          <a:xfrm>
            <a:off x="11191581" y="5590819"/>
            <a:ext cx="2327350" cy="948957"/>
            <a:chOff x="1091709" y="4615954"/>
            <a:chExt cx="1939458" cy="790797"/>
          </a:xfrm>
        </p:grpSpPr>
        <p:pic>
          <p:nvPicPr>
            <p:cNvPr id="278" name="Picture 4" descr="mage result for post it icon png">
              <a:extLst>
                <a:ext uri="{FF2B5EF4-FFF2-40B4-BE49-F238E27FC236}">
                  <a16:creationId xmlns:a16="http://schemas.microsoft.com/office/drawing/2014/main" id="{892A632D-7A82-8449-AFFC-B29BE9996502}"/>
                </a:ext>
              </a:extLst>
            </p:cNvPr>
            <p:cNvPicPr>
              <a:picLocks noChangeAspect="1" noChangeArrowheads="1"/>
            </p:cNvPicPr>
            <p:nvPr/>
          </p:nvPicPr>
          <p:blipFill rotWithShape="1">
            <a:blip r:embed="rId38" cstate="screen">
              <a:extLst>
                <a:ext uri="{28A0092B-C50C-407E-A947-70E740481C1C}">
                  <a14:useLocalDpi xmlns:a14="http://schemas.microsoft.com/office/drawing/2010/main"/>
                </a:ext>
              </a:extLst>
            </a:blip>
            <a:srcRect/>
            <a:stretch/>
          </p:blipFill>
          <p:spPr bwMode="auto">
            <a:xfrm>
              <a:off x="1219912" y="4704322"/>
              <a:ext cx="1811255" cy="7024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79" name="Picture 2" descr="mage result for alert icon png">
              <a:extLst>
                <a:ext uri="{FF2B5EF4-FFF2-40B4-BE49-F238E27FC236}">
                  <a16:creationId xmlns:a16="http://schemas.microsoft.com/office/drawing/2014/main" id="{87537975-B9E2-F94E-946A-DB30D34D6B8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80" name="TextBox 9">
              <a:extLst>
                <a:ext uri="{FF2B5EF4-FFF2-40B4-BE49-F238E27FC236}">
                  <a16:creationId xmlns:a16="http://schemas.microsoft.com/office/drawing/2014/main" id="{7CD3876C-E2B1-FE49-A2C0-9814FAAE2B5C}"/>
                </a:ext>
              </a:extLst>
            </p:cNvPr>
            <p:cNvSpPr txBox="1"/>
            <p:nvPr/>
          </p:nvSpPr>
          <p:spPr>
            <a:xfrm>
              <a:off x="1280861" y="4683698"/>
              <a:ext cx="1750306" cy="69249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Verification of device identification etc. frustrated the end user, it was not very intelligent. Was a bot - similar to Johnny. Not a chatbot, but an automation bot.</a:t>
              </a:r>
              <a:endParaRPr lang="en-US" sz="1080">
                <a:latin typeface="Calibri" panose="020F0502020204030204" pitchFamily="34" charset="0"/>
                <a:cs typeface="Calibri" panose="020F0502020204030204" pitchFamily="34" charset="0"/>
              </a:endParaRPr>
            </a:p>
          </p:txBody>
        </p:sp>
      </p:grpSp>
      <p:grpSp>
        <p:nvGrpSpPr>
          <p:cNvPr id="281" name="Group 280">
            <a:extLst>
              <a:ext uri="{FF2B5EF4-FFF2-40B4-BE49-F238E27FC236}">
                <a16:creationId xmlns:a16="http://schemas.microsoft.com/office/drawing/2014/main" id="{9BD7B573-359E-DB46-AF2B-39A64BCA325C}"/>
              </a:ext>
            </a:extLst>
          </p:cNvPr>
          <p:cNvGrpSpPr/>
          <p:nvPr/>
        </p:nvGrpSpPr>
        <p:grpSpPr>
          <a:xfrm>
            <a:off x="11191581" y="6474109"/>
            <a:ext cx="1592677" cy="789923"/>
            <a:chOff x="1091709" y="4615954"/>
            <a:chExt cx="1327231" cy="658269"/>
          </a:xfrm>
        </p:grpSpPr>
        <p:pic>
          <p:nvPicPr>
            <p:cNvPr id="282" name="Picture 4" descr="mage result for post it icon png">
              <a:extLst>
                <a:ext uri="{FF2B5EF4-FFF2-40B4-BE49-F238E27FC236}">
                  <a16:creationId xmlns:a16="http://schemas.microsoft.com/office/drawing/2014/main" id="{123EF112-7EE0-B54C-865C-7012F3435F59}"/>
                </a:ext>
              </a:extLst>
            </p:cNvPr>
            <p:cNvPicPr>
              <a:picLocks noChangeAspect="1" noChangeArrowheads="1"/>
            </p:cNvPicPr>
            <p:nvPr/>
          </p:nvPicPr>
          <p:blipFill rotWithShape="1">
            <a:blip r:embed="rId39" cstate="screen">
              <a:extLst>
                <a:ext uri="{28A0092B-C50C-407E-A947-70E740481C1C}">
                  <a14:useLocalDpi xmlns:a14="http://schemas.microsoft.com/office/drawing/2010/main"/>
                </a:ext>
              </a:extLst>
            </a:blip>
            <a:srcRect/>
            <a:stretch/>
          </p:blipFill>
          <p:spPr bwMode="auto">
            <a:xfrm>
              <a:off x="1219912" y="4704323"/>
              <a:ext cx="1128715" cy="5699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3" name="Picture 2" descr="mage result for alert icon png">
              <a:extLst>
                <a:ext uri="{FF2B5EF4-FFF2-40B4-BE49-F238E27FC236}">
                  <a16:creationId xmlns:a16="http://schemas.microsoft.com/office/drawing/2014/main" id="{9A358305-18FC-1848-BF7B-E3541FD7800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84" name="TextBox 9">
              <a:extLst>
                <a:ext uri="{FF2B5EF4-FFF2-40B4-BE49-F238E27FC236}">
                  <a16:creationId xmlns:a16="http://schemas.microsoft.com/office/drawing/2014/main" id="{AA64003B-CC09-1E47-BA89-9303DEFAF3A4}"/>
                </a:ext>
              </a:extLst>
            </p:cNvPr>
            <p:cNvSpPr txBox="1"/>
            <p:nvPr/>
          </p:nvSpPr>
          <p:spPr>
            <a:xfrm>
              <a:off x="1290225" y="4704886"/>
              <a:ext cx="1128715"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Clients know chat interactions are not logged into the portal. </a:t>
              </a:r>
              <a:endParaRPr lang="en-US" sz="1080">
                <a:latin typeface="Calibri" panose="020F0502020204030204" pitchFamily="34" charset="0"/>
                <a:cs typeface="Calibri" panose="020F0502020204030204" pitchFamily="34" charset="0"/>
              </a:endParaRPr>
            </a:p>
          </p:txBody>
        </p:sp>
      </p:grpSp>
      <p:grpSp>
        <p:nvGrpSpPr>
          <p:cNvPr id="285" name="Group 284">
            <a:extLst>
              <a:ext uri="{FF2B5EF4-FFF2-40B4-BE49-F238E27FC236}">
                <a16:creationId xmlns:a16="http://schemas.microsoft.com/office/drawing/2014/main" id="{391CD644-C5FD-0442-B255-153E695E7930}"/>
              </a:ext>
            </a:extLst>
          </p:cNvPr>
          <p:cNvGrpSpPr/>
          <p:nvPr/>
        </p:nvGrpSpPr>
        <p:grpSpPr>
          <a:xfrm>
            <a:off x="9565097" y="6559554"/>
            <a:ext cx="1567426" cy="730724"/>
            <a:chOff x="1091709" y="4615954"/>
            <a:chExt cx="1306188" cy="608937"/>
          </a:xfrm>
        </p:grpSpPr>
        <p:pic>
          <p:nvPicPr>
            <p:cNvPr id="286" name="Picture 4" descr="mage result for post it icon png">
              <a:extLst>
                <a:ext uri="{FF2B5EF4-FFF2-40B4-BE49-F238E27FC236}">
                  <a16:creationId xmlns:a16="http://schemas.microsoft.com/office/drawing/2014/main" id="{4ADCCF2B-BEB4-EE48-A30D-240784B7F44C}"/>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l="7715" t="17816" r="7776" b="12305"/>
            <a:stretch/>
          </p:blipFill>
          <p:spPr bwMode="auto">
            <a:xfrm>
              <a:off x="1219912" y="4704323"/>
              <a:ext cx="1128715" cy="5205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7" name="Picture 2" descr="mage result for alert icon png">
              <a:extLst>
                <a:ext uri="{FF2B5EF4-FFF2-40B4-BE49-F238E27FC236}">
                  <a16:creationId xmlns:a16="http://schemas.microsoft.com/office/drawing/2014/main" id="{DDE01CCF-C846-2A44-A060-6EB3551AA68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88" name="TextBox 9">
              <a:extLst>
                <a:ext uri="{FF2B5EF4-FFF2-40B4-BE49-F238E27FC236}">
                  <a16:creationId xmlns:a16="http://schemas.microsoft.com/office/drawing/2014/main" id="{9AAB370B-4EF1-5745-BD7B-3BB670381F06}"/>
                </a:ext>
              </a:extLst>
            </p:cNvPr>
            <p:cNvSpPr txBox="1"/>
            <p:nvPr/>
          </p:nvSpPr>
          <p:spPr>
            <a:xfrm>
              <a:off x="1269182" y="4718782"/>
              <a:ext cx="1128715"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Chat Conversations are not all getting recorded on SNOW</a:t>
              </a:r>
              <a:endParaRPr lang="en-US" sz="1080">
                <a:latin typeface="Calibri" panose="020F0502020204030204" pitchFamily="34" charset="0"/>
                <a:cs typeface="Calibri" panose="020F0502020204030204" pitchFamily="34" charset="0"/>
              </a:endParaRPr>
            </a:p>
          </p:txBody>
        </p:sp>
      </p:grpSp>
      <p:grpSp>
        <p:nvGrpSpPr>
          <p:cNvPr id="289" name="Group 288">
            <a:extLst>
              <a:ext uri="{FF2B5EF4-FFF2-40B4-BE49-F238E27FC236}">
                <a16:creationId xmlns:a16="http://schemas.microsoft.com/office/drawing/2014/main" id="{3D775C36-ABEB-C640-B627-C942CC1A488B}"/>
              </a:ext>
            </a:extLst>
          </p:cNvPr>
          <p:cNvGrpSpPr/>
          <p:nvPr/>
        </p:nvGrpSpPr>
        <p:grpSpPr>
          <a:xfrm>
            <a:off x="9565097" y="7433413"/>
            <a:ext cx="1454200" cy="607331"/>
            <a:chOff x="1091709" y="4615954"/>
            <a:chExt cx="1211833" cy="506109"/>
          </a:xfrm>
        </p:grpSpPr>
        <p:pic>
          <p:nvPicPr>
            <p:cNvPr id="290" name="Picture 4" descr="mage result for post it icon png">
              <a:extLst>
                <a:ext uri="{FF2B5EF4-FFF2-40B4-BE49-F238E27FC236}">
                  <a16:creationId xmlns:a16="http://schemas.microsoft.com/office/drawing/2014/main" id="{B39AE66E-904A-EE49-9C5C-E1EB376EBC4C}"/>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l="7715" t="17816" r="7776" b="12305"/>
            <a:stretch/>
          </p:blipFill>
          <p:spPr bwMode="auto">
            <a:xfrm>
              <a:off x="1219912" y="4704323"/>
              <a:ext cx="1083630" cy="4177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1" name="Picture 2" descr="mage result for alert icon png">
              <a:extLst>
                <a:ext uri="{FF2B5EF4-FFF2-40B4-BE49-F238E27FC236}">
                  <a16:creationId xmlns:a16="http://schemas.microsoft.com/office/drawing/2014/main" id="{350DE3BC-6633-4749-A4DB-D64DE3863A1A}"/>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292" name="TextBox 9">
              <a:extLst>
                <a:ext uri="{FF2B5EF4-FFF2-40B4-BE49-F238E27FC236}">
                  <a16:creationId xmlns:a16="http://schemas.microsoft.com/office/drawing/2014/main" id="{5B8BD03B-5F31-2349-8D92-211DC4F3D3C9}"/>
                </a:ext>
              </a:extLst>
            </p:cNvPr>
            <p:cNvSpPr txBox="1"/>
            <p:nvPr/>
          </p:nvSpPr>
          <p:spPr>
            <a:xfrm>
              <a:off x="1290225" y="4704886"/>
              <a:ext cx="959072" cy="3231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It is copy-paste and manual effort</a:t>
              </a:r>
              <a:endParaRPr lang="en-US" sz="1080">
                <a:latin typeface="Calibri" panose="020F0502020204030204" pitchFamily="34" charset="0"/>
                <a:cs typeface="Calibri" panose="020F0502020204030204" pitchFamily="34" charset="0"/>
              </a:endParaRPr>
            </a:p>
          </p:txBody>
        </p:sp>
      </p:grpSp>
      <p:grpSp>
        <p:nvGrpSpPr>
          <p:cNvPr id="297" name="Group 296">
            <a:extLst>
              <a:ext uri="{FF2B5EF4-FFF2-40B4-BE49-F238E27FC236}">
                <a16:creationId xmlns:a16="http://schemas.microsoft.com/office/drawing/2014/main" id="{24B3B0B3-EBC2-A047-A18C-A74FA8D14074}"/>
              </a:ext>
            </a:extLst>
          </p:cNvPr>
          <p:cNvGrpSpPr/>
          <p:nvPr/>
        </p:nvGrpSpPr>
        <p:grpSpPr>
          <a:xfrm>
            <a:off x="11191581" y="4745014"/>
            <a:ext cx="1957940" cy="807769"/>
            <a:chOff x="1091709" y="4615954"/>
            <a:chExt cx="1631617" cy="673141"/>
          </a:xfrm>
        </p:grpSpPr>
        <p:pic>
          <p:nvPicPr>
            <p:cNvPr id="298" name="Picture 4" descr="mage result for post it icon png">
              <a:extLst>
                <a:ext uri="{FF2B5EF4-FFF2-40B4-BE49-F238E27FC236}">
                  <a16:creationId xmlns:a16="http://schemas.microsoft.com/office/drawing/2014/main" id="{2080550A-687F-EB43-9E86-DDA86DD5F787}"/>
                </a:ext>
              </a:extLst>
            </p:cNvPr>
            <p:cNvPicPr>
              <a:picLocks noChangeAspect="1" noChangeArrowheads="1"/>
            </p:cNvPicPr>
            <p:nvPr/>
          </p:nvPicPr>
          <p:blipFill rotWithShape="1">
            <a:blip r:embed="rId27" cstate="screen">
              <a:extLst>
                <a:ext uri="{28A0092B-C50C-407E-A947-70E740481C1C}">
                  <a14:useLocalDpi xmlns:a14="http://schemas.microsoft.com/office/drawing/2010/main"/>
                </a:ext>
              </a:extLst>
            </a:blip>
            <a:srcRect/>
            <a:stretch/>
          </p:blipFill>
          <p:spPr bwMode="auto">
            <a:xfrm>
              <a:off x="1219911" y="4704322"/>
              <a:ext cx="1465927" cy="58477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9" name="Picture 2" descr="mage result for alert icon png">
              <a:extLst>
                <a:ext uri="{FF2B5EF4-FFF2-40B4-BE49-F238E27FC236}">
                  <a16:creationId xmlns:a16="http://schemas.microsoft.com/office/drawing/2014/main" id="{BFC5FF94-5958-8840-B9FA-CCDA1DB7C53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300" name="TextBox 9">
              <a:extLst>
                <a:ext uri="{FF2B5EF4-FFF2-40B4-BE49-F238E27FC236}">
                  <a16:creationId xmlns:a16="http://schemas.microsoft.com/office/drawing/2014/main" id="{F753590D-15DF-064D-93FB-E026059B93F8}"/>
                </a:ext>
              </a:extLst>
            </p:cNvPr>
            <p:cNvSpPr txBox="1"/>
            <p:nvPr/>
          </p:nvSpPr>
          <p:spPr>
            <a:xfrm>
              <a:off x="1290465" y="4711550"/>
              <a:ext cx="1432861"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Need uniformity, standardization for knowledge articles</a:t>
              </a:r>
            </a:p>
          </p:txBody>
        </p:sp>
      </p:grpSp>
      <p:grpSp>
        <p:nvGrpSpPr>
          <p:cNvPr id="301" name="Group 300">
            <a:extLst>
              <a:ext uri="{FF2B5EF4-FFF2-40B4-BE49-F238E27FC236}">
                <a16:creationId xmlns:a16="http://schemas.microsoft.com/office/drawing/2014/main" id="{2679594D-70AE-2440-BECB-248FCD96402D}"/>
              </a:ext>
            </a:extLst>
          </p:cNvPr>
          <p:cNvGrpSpPr/>
          <p:nvPr/>
        </p:nvGrpSpPr>
        <p:grpSpPr>
          <a:xfrm>
            <a:off x="4275674" y="3112395"/>
            <a:ext cx="2181648" cy="729740"/>
            <a:chOff x="1091709" y="4615954"/>
            <a:chExt cx="1818040" cy="608117"/>
          </a:xfrm>
        </p:grpSpPr>
        <p:pic>
          <p:nvPicPr>
            <p:cNvPr id="302" name="Picture 4" descr="mage result for post it icon png">
              <a:extLst>
                <a:ext uri="{FF2B5EF4-FFF2-40B4-BE49-F238E27FC236}">
                  <a16:creationId xmlns:a16="http://schemas.microsoft.com/office/drawing/2014/main" id="{8E367156-621A-0444-8173-061B4F7C4C6C}"/>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219912" y="4704322"/>
              <a:ext cx="1652444" cy="51974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3" name="Picture 2" descr="mage result for alert icon png">
              <a:extLst>
                <a:ext uri="{FF2B5EF4-FFF2-40B4-BE49-F238E27FC236}">
                  <a16:creationId xmlns:a16="http://schemas.microsoft.com/office/drawing/2014/main" id="{E17137C3-5D06-5A49-9500-48F40B7A719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304" name="TextBox 9">
              <a:extLst>
                <a:ext uri="{FF2B5EF4-FFF2-40B4-BE49-F238E27FC236}">
                  <a16:creationId xmlns:a16="http://schemas.microsoft.com/office/drawing/2014/main" id="{17D4DD90-BA28-BC44-A88B-91E08C717D65}"/>
                </a:ext>
              </a:extLst>
            </p:cNvPr>
            <p:cNvSpPr txBox="1"/>
            <p:nvPr/>
          </p:nvSpPr>
          <p:spPr>
            <a:xfrm>
              <a:off x="1301370" y="4716907"/>
              <a:ext cx="1608379"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Ideally a prop-up that helps set the context on what the user is asking would be helpful</a:t>
              </a:r>
            </a:p>
          </p:txBody>
        </p:sp>
      </p:grpSp>
      <p:grpSp>
        <p:nvGrpSpPr>
          <p:cNvPr id="305" name="Group 304">
            <a:extLst>
              <a:ext uri="{FF2B5EF4-FFF2-40B4-BE49-F238E27FC236}">
                <a16:creationId xmlns:a16="http://schemas.microsoft.com/office/drawing/2014/main" id="{31BA31E2-A714-3B41-A2ED-700CD15FB058}"/>
              </a:ext>
            </a:extLst>
          </p:cNvPr>
          <p:cNvGrpSpPr/>
          <p:nvPr/>
        </p:nvGrpSpPr>
        <p:grpSpPr>
          <a:xfrm>
            <a:off x="2778846" y="4879594"/>
            <a:ext cx="1862480" cy="724095"/>
            <a:chOff x="1091709" y="4615954"/>
            <a:chExt cx="1552067" cy="603413"/>
          </a:xfrm>
        </p:grpSpPr>
        <p:pic>
          <p:nvPicPr>
            <p:cNvPr id="306" name="Picture 4" descr="mage result for post it icon png">
              <a:extLst>
                <a:ext uri="{FF2B5EF4-FFF2-40B4-BE49-F238E27FC236}">
                  <a16:creationId xmlns:a16="http://schemas.microsoft.com/office/drawing/2014/main" id="{29674753-BED4-9F4C-80B3-F6F631923E21}"/>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1219912" y="4704322"/>
              <a:ext cx="1423864" cy="5150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 name="Picture 2" descr="mage result for alert icon png">
              <a:extLst>
                <a:ext uri="{FF2B5EF4-FFF2-40B4-BE49-F238E27FC236}">
                  <a16:creationId xmlns:a16="http://schemas.microsoft.com/office/drawing/2014/main" id="{5548C27F-0477-F647-B6E4-4B585AB7B7C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308" name="TextBox 9">
              <a:extLst>
                <a:ext uri="{FF2B5EF4-FFF2-40B4-BE49-F238E27FC236}">
                  <a16:creationId xmlns:a16="http://schemas.microsoft.com/office/drawing/2014/main" id="{1BF71B67-67FC-E744-8B76-42BD562B475E}"/>
                </a:ext>
              </a:extLst>
            </p:cNvPr>
            <p:cNvSpPr txBox="1"/>
            <p:nvPr/>
          </p:nvSpPr>
          <p:spPr>
            <a:xfrm>
              <a:off x="1307596" y="4716907"/>
              <a:ext cx="1273311"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No historical information is currently available to Agents </a:t>
              </a:r>
            </a:p>
          </p:txBody>
        </p:sp>
      </p:grpSp>
      <p:grpSp>
        <p:nvGrpSpPr>
          <p:cNvPr id="309" name="Group 308">
            <a:extLst>
              <a:ext uri="{FF2B5EF4-FFF2-40B4-BE49-F238E27FC236}">
                <a16:creationId xmlns:a16="http://schemas.microsoft.com/office/drawing/2014/main" id="{76C640A9-676F-6B4A-B2F3-57B4C9D9C2BD}"/>
              </a:ext>
            </a:extLst>
          </p:cNvPr>
          <p:cNvGrpSpPr/>
          <p:nvPr/>
        </p:nvGrpSpPr>
        <p:grpSpPr>
          <a:xfrm>
            <a:off x="4275674" y="6563076"/>
            <a:ext cx="1480597" cy="822874"/>
            <a:chOff x="1091709" y="4615954"/>
            <a:chExt cx="1233831" cy="685728"/>
          </a:xfrm>
        </p:grpSpPr>
        <p:pic>
          <p:nvPicPr>
            <p:cNvPr id="310" name="Picture 4" descr="mage result for post it icon png">
              <a:extLst>
                <a:ext uri="{FF2B5EF4-FFF2-40B4-BE49-F238E27FC236}">
                  <a16:creationId xmlns:a16="http://schemas.microsoft.com/office/drawing/2014/main" id="{449D9217-20E2-7A40-B865-F1F1FFA0BFF1}"/>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196825" y="4704331"/>
              <a:ext cx="1128715" cy="5973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1" name="Picture 2" descr="mage result for alert icon png">
              <a:extLst>
                <a:ext uri="{FF2B5EF4-FFF2-40B4-BE49-F238E27FC236}">
                  <a16:creationId xmlns:a16="http://schemas.microsoft.com/office/drawing/2014/main" id="{6E000605-223A-9040-8D2B-DC7501B1D5E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312" name="TextBox 9">
              <a:extLst>
                <a:ext uri="{FF2B5EF4-FFF2-40B4-BE49-F238E27FC236}">
                  <a16:creationId xmlns:a16="http://schemas.microsoft.com/office/drawing/2014/main" id="{FF91367E-DF3E-5143-9E3E-C6A3BAAB7B83}"/>
                </a:ext>
              </a:extLst>
            </p:cNvPr>
            <p:cNvSpPr txBox="1"/>
            <p:nvPr/>
          </p:nvSpPr>
          <p:spPr>
            <a:xfrm>
              <a:off x="1279707" y="4720658"/>
              <a:ext cx="1020039" cy="56938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Volume of Knowledge Articles is very high and  client specific</a:t>
              </a:r>
            </a:p>
          </p:txBody>
        </p:sp>
      </p:grpSp>
      <p:grpSp>
        <p:nvGrpSpPr>
          <p:cNvPr id="313" name="Group 312">
            <a:extLst>
              <a:ext uri="{FF2B5EF4-FFF2-40B4-BE49-F238E27FC236}">
                <a16:creationId xmlns:a16="http://schemas.microsoft.com/office/drawing/2014/main" id="{2BA8E796-B48E-984D-B55F-8CCB5D486CDC}"/>
              </a:ext>
            </a:extLst>
          </p:cNvPr>
          <p:cNvGrpSpPr/>
          <p:nvPr/>
        </p:nvGrpSpPr>
        <p:grpSpPr>
          <a:xfrm>
            <a:off x="11191581" y="2188369"/>
            <a:ext cx="1306613" cy="822874"/>
            <a:chOff x="1091709" y="4615954"/>
            <a:chExt cx="1088844" cy="685729"/>
          </a:xfrm>
        </p:grpSpPr>
        <p:pic>
          <p:nvPicPr>
            <p:cNvPr id="314" name="Picture 4" descr="mage result for post it icon png">
              <a:extLst>
                <a:ext uri="{FF2B5EF4-FFF2-40B4-BE49-F238E27FC236}">
                  <a16:creationId xmlns:a16="http://schemas.microsoft.com/office/drawing/2014/main" id="{152B846E-EE66-EE40-881F-151D00EE6644}"/>
                </a:ext>
              </a:extLst>
            </p:cNvPr>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l="7715" t="17816" r="7776" b="12305"/>
            <a:stretch/>
          </p:blipFill>
          <p:spPr bwMode="auto">
            <a:xfrm>
              <a:off x="1219913" y="4704323"/>
              <a:ext cx="960640" cy="5973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5" name="Picture 2" descr="mage result for alert icon png">
              <a:extLst>
                <a:ext uri="{FF2B5EF4-FFF2-40B4-BE49-F238E27FC236}">
                  <a16:creationId xmlns:a16="http://schemas.microsoft.com/office/drawing/2014/main" id="{E75850A3-1E8E-0D46-BD5F-C296F92766B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316" name="TextBox 9">
              <a:extLst>
                <a:ext uri="{FF2B5EF4-FFF2-40B4-BE49-F238E27FC236}">
                  <a16:creationId xmlns:a16="http://schemas.microsoft.com/office/drawing/2014/main" id="{7DCC2EF2-176A-E547-8F58-9A8025A5E2B9}"/>
                </a:ext>
              </a:extLst>
            </p:cNvPr>
            <p:cNvSpPr txBox="1"/>
            <p:nvPr/>
          </p:nvSpPr>
          <p:spPr>
            <a:xfrm>
              <a:off x="1267469" y="4716907"/>
              <a:ext cx="913083"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Currently, there is no skill-based routing</a:t>
              </a:r>
            </a:p>
          </p:txBody>
        </p:sp>
      </p:grpSp>
      <p:grpSp>
        <p:nvGrpSpPr>
          <p:cNvPr id="317" name="Group 316">
            <a:extLst>
              <a:ext uri="{FF2B5EF4-FFF2-40B4-BE49-F238E27FC236}">
                <a16:creationId xmlns:a16="http://schemas.microsoft.com/office/drawing/2014/main" id="{6D39ADB5-6B69-4149-99D8-2E5CD613F78E}"/>
              </a:ext>
            </a:extLst>
          </p:cNvPr>
          <p:cNvGrpSpPr/>
          <p:nvPr/>
        </p:nvGrpSpPr>
        <p:grpSpPr>
          <a:xfrm>
            <a:off x="4275674" y="3876994"/>
            <a:ext cx="2239361" cy="955506"/>
            <a:chOff x="1091709" y="4615954"/>
            <a:chExt cx="1866134" cy="796255"/>
          </a:xfrm>
        </p:grpSpPr>
        <p:pic>
          <p:nvPicPr>
            <p:cNvPr id="318" name="Picture 4" descr="mage result for post it icon png">
              <a:extLst>
                <a:ext uri="{FF2B5EF4-FFF2-40B4-BE49-F238E27FC236}">
                  <a16:creationId xmlns:a16="http://schemas.microsoft.com/office/drawing/2014/main" id="{5F7CE805-DB9C-DB46-9E03-3BE0939DAD2A}"/>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19912" y="4704323"/>
              <a:ext cx="1737931" cy="70788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9" name="Picture 2" descr="mage result for alert icon png">
              <a:extLst>
                <a:ext uri="{FF2B5EF4-FFF2-40B4-BE49-F238E27FC236}">
                  <a16:creationId xmlns:a16="http://schemas.microsoft.com/office/drawing/2014/main" id="{811AFBC8-FD31-F645-9398-EAC49D7CBB4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320" name="TextBox 9">
              <a:extLst>
                <a:ext uri="{FF2B5EF4-FFF2-40B4-BE49-F238E27FC236}">
                  <a16:creationId xmlns:a16="http://schemas.microsoft.com/office/drawing/2014/main" id="{E3980BB9-AECB-D749-B12E-F53CABA86A54}"/>
                </a:ext>
              </a:extLst>
            </p:cNvPr>
            <p:cNvSpPr txBox="1"/>
            <p:nvPr/>
          </p:nvSpPr>
          <p:spPr>
            <a:xfrm>
              <a:off x="1263977" y="4716907"/>
              <a:ext cx="1673097" cy="20005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endParaRPr lang="en-US" sz="960">
                <a:latin typeface="Calibri" panose="020F0502020204030204" pitchFamily="34" charset="0"/>
                <a:cs typeface="Calibri" panose="020F0502020204030204" pitchFamily="34" charset="0"/>
              </a:endParaRPr>
            </a:p>
          </p:txBody>
        </p:sp>
      </p:grpSp>
      <p:grpSp>
        <p:nvGrpSpPr>
          <p:cNvPr id="321" name="Group 320">
            <a:extLst>
              <a:ext uri="{FF2B5EF4-FFF2-40B4-BE49-F238E27FC236}">
                <a16:creationId xmlns:a16="http://schemas.microsoft.com/office/drawing/2014/main" id="{95944607-F904-F144-A3F5-A9D0EE78F691}"/>
              </a:ext>
            </a:extLst>
          </p:cNvPr>
          <p:cNvGrpSpPr/>
          <p:nvPr/>
        </p:nvGrpSpPr>
        <p:grpSpPr>
          <a:xfrm>
            <a:off x="4275674" y="2188372"/>
            <a:ext cx="1264104" cy="822875"/>
            <a:chOff x="1091709" y="4615954"/>
            <a:chExt cx="1053420" cy="685729"/>
          </a:xfrm>
        </p:grpSpPr>
        <p:pic>
          <p:nvPicPr>
            <p:cNvPr id="322" name="Picture 4" descr="mage result for post it icon png">
              <a:extLst>
                <a:ext uri="{FF2B5EF4-FFF2-40B4-BE49-F238E27FC236}">
                  <a16:creationId xmlns:a16="http://schemas.microsoft.com/office/drawing/2014/main" id="{ACE21838-6BD1-054E-A806-37A53AF172A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19913" y="4704323"/>
              <a:ext cx="925216" cy="5973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3" name="Picture 2" descr="mage result for alert icon png">
              <a:extLst>
                <a:ext uri="{FF2B5EF4-FFF2-40B4-BE49-F238E27FC236}">
                  <a16:creationId xmlns:a16="http://schemas.microsoft.com/office/drawing/2014/main" id="{DA18C294-E818-CB4B-8631-FD3285617A1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324" name="TextBox 9">
              <a:extLst>
                <a:ext uri="{FF2B5EF4-FFF2-40B4-BE49-F238E27FC236}">
                  <a16:creationId xmlns:a16="http://schemas.microsoft.com/office/drawing/2014/main" id="{7886AFB9-E2F1-A74F-A63D-B083FD74307D}"/>
                </a:ext>
              </a:extLst>
            </p:cNvPr>
            <p:cNvSpPr txBox="1"/>
            <p:nvPr/>
          </p:nvSpPr>
          <p:spPr>
            <a:xfrm>
              <a:off x="1263978" y="4716907"/>
              <a:ext cx="870942" cy="323165"/>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Calls by type are not as accurate</a:t>
              </a:r>
            </a:p>
          </p:txBody>
        </p:sp>
      </p:grpSp>
      <p:grpSp>
        <p:nvGrpSpPr>
          <p:cNvPr id="325" name="Group 324">
            <a:extLst>
              <a:ext uri="{FF2B5EF4-FFF2-40B4-BE49-F238E27FC236}">
                <a16:creationId xmlns:a16="http://schemas.microsoft.com/office/drawing/2014/main" id="{6B11F827-7B1A-344A-842C-37E81222B777}"/>
              </a:ext>
            </a:extLst>
          </p:cNvPr>
          <p:cNvGrpSpPr/>
          <p:nvPr/>
        </p:nvGrpSpPr>
        <p:grpSpPr>
          <a:xfrm>
            <a:off x="11191581" y="1079539"/>
            <a:ext cx="2063011" cy="1019602"/>
            <a:chOff x="1091709" y="4615954"/>
            <a:chExt cx="1719176" cy="849669"/>
          </a:xfrm>
        </p:grpSpPr>
        <p:pic>
          <p:nvPicPr>
            <p:cNvPr id="326" name="Picture 4" descr="mage result for post it icon png">
              <a:extLst>
                <a:ext uri="{FF2B5EF4-FFF2-40B4-BE49-F238E27FC236}">
                  <a16:creationId xmlns:a16="http://schemas.microsoft.com/office/drawing/2014/main" id="{C2BC83FE-C4A5-5343-929F-4E1CA4E3EC03}"/>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219911" y="4704322"/>
              <a:ext cx="1583021" cy="76130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7" name="Picture 2" descr="mage result for alert icon png">
              <a:extLst>
                <a:ext uri="{FF2B5EF4-FFF2-40B4-BE49-F238E27FC236}">
                  <a16:creationId xmlns:a16="http://schemas.microsoft.com/office/drawing/2014/main" id="{4F43CF5A-7FF2-B74F-A43F-79380B75DF00}"/>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328" name="TextBox 9">
              <a:extLst>
                <a:ext uri="{FF2B5EF4-FFF2-40B4-BE49-F238E27FC236}">
                  <a16:creationId xmlns:a16="http://schemas.microsoft.com/office/drawing/2014/main" id="{A802D2B2-123C-DC41-8A3A-8F21373CDD42}"/>
                </a:ext>
              </a:extLst>
            </p:cNvPr>
            <p:cNvSpPr txBox="1"/>
            <p:nvPr/>
          </p:nvSpPr>
          <p:spPr>
            <a:xfrm>
              <a:off x="1304348" y="4716907"/>
              <a:ext cx="1506537" cy="5693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API functionality to be extended to update shipping status. Not happening currently, so users do not know order status.</a:t>
              </a:r>
            </a:p>
          </p:txBody>
        </p:sp>
      </p:grpSp>
      <p:grpSp>
        <p:nvGrpSpPr>
          <p:cNvPr id="329" name="Group 328">
            <a:extLst>
              <a:ext uri="{FF2B5EF4-FFF2-40B4-BE49-F238E27FC236}">
                <a16:creationId xmlns:a16="http://schemas.microsoft.com/office/drawing/2014/main" id="{97AC5D47-7771-1C48-B5A2-2F61D9C6DFAB}"/>
              </a:ext>
            </a:extLst>
          </p:cNvPr>
          <p:cNvGrpSpPr/>
          <p:nvPr/>
        </p:nvGrpSpPr>
        <p:grpSpPr>
          <a:xfrm>
            <a:off x="5588365" y="2188369"/>
            <a:ext cx="1264104" cy="822874"/>
            <a:chOff x="1091709" y="4615954"/>
            <a:chExt cx="1053420" cy="685729"/>
          </a:xfrm>
        </p:grpSpPr>
        <p:pic>
          <p:nvPicPr>
            <p:cNvPr id="330" name="Picture 4" descr="mage result for post it icon png">
              <a:extLst>
                <a:ext uri="{FF2B5EF4-FFF2-40B4-BE49-F238E27FC236}">
                  <a16:creationId xmlns:a16="http://schemas.microsoft.com/office/drawing/2014/main" id="{A0B0E091-EADD-F641-A20F-88EB80DD6510}"/>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1219913" y="4704323"/>
              <a:ext cx="925216" cy="59736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1" name="Picture 2" descr="mage result for alert icon png">
              <a:extLst>
                <a:ext uri="{FF2B5EF4-FFF2-40B4-BE49-F238E27FC236}">
                  <a16:creationId xmlns:a16="http://schemas.microsoft.com/office/drawing/2014/main" id="{1AF0C415-8207-2146-A5B9-180B25C461EB}"/>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332" name="TextBox 9">
              <a:extLst>
                <a:ext uri="{FF2B5EF4-FFF2-40B4-BE49-F238E27FC236}">
                  <a16:creationId xmlns:a16="http://schemas.microsoft.com/office/drawing/2014/main" id="{19AAF6D7-838B-8241-870E-5233A9558F27}"/>
                </a:ext>
              </a:extLst>
            </p:cNvPr>
            <p:cNvSpPr txBox="1"/>
            <p:nvPr/>
          </p:nvSpPr>
          <p:spPr>
            <a:xfrm>
              <a:off x="1263978" y="4716907"/>
              <a:ext cx="870942" cy="44627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Need for improved first call resolution</a:t>
              </a:r>
            </a:p>
          </p:txBody>
        </p:sp>
      </p:grpSp>
      <p:grpSp>
        <p:nvGrpSpPr>
          <p:cNvPr id="333" name="Group 332">
            <a:extLst>
              <a:ext uri="{FF2B5EF4-FFF2-40B4-BE49-F238E27FC236}">
                <a16:creationId xmlns:a16="http://schemas.microsoft.com/office/drawing/2014/main" id="{2D80B7FA-B0C1-3149-985B-23A7491043AC}"/>
              </a:ext>
            </a:extLst>
          </p:cNvPr>
          <p:cNvGrpSpPr/>
          <p:nvPr/>
        </p:nvGrpSpPr>
        <p:grpSpPr>
          <a:xfrm>
            <a:off x="13209801" y="1079539"/>
            <a:ext cx="1321456" cy="1043456"/>
            <a:chOff x="1091709" y="4615954"/>
            <a:chExt cx="1101213" cy="869547"/>
          </a:xfrm>
        </p:grpSpPr>
        <p:pic>
          <p:nvPicPr>
            <p:cNvPr id="334" name="Picture 4" descr="mage result for post it icon png">
              <a:extLst>
                <a:ext uri="{FF2B5EF4-FFF2-40B4-BE49-F238E27FC236}">
                  <a16:creationId xmlns:a16="http://schemas.microsoft.com/office/drawing/2014/main" id="{324B1773-5ADA-F24D-9EED-3524133E1BB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219912" y="4704322"/>
              <a:ext cx="973009" cy="7811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5" name="Picture 2" descr="mage result for alert icon png">
              <a:extLst>
                <a:ext uri="{FF2B5EF4-FFF2-40B4-BE49-F238E27FC236}">
                  <a16:creationId xmlns:a16="http://schemas.microsoft.com/office/drawing/2014/main" id="{01C95279-1617-1E4C-ABDE-F63F338706D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91709" y="4615954"/>
              <a:ext cx="304350" cy="257182"/>
            </a:xfrm>
            <a:prstGeom prst="rect">
              <a:avLst/>
            </a:prstGeom>
            <a:noFill/>
            <a:extLst>
              <a:ext uri="{909E8E84-426E-40DD-AFC4-6F175D3DCCD1}">
                <a14:hiddenFill xmlns:a14="http://schemas.microsoft.com/office/drawing/2010/main">
                  <a:solidFill>
                    <a:srgbClr val="FFFFFF"/>
                  </a:solidFill>
                </a14:hiddenFill>
              </a:ext>
            </a:extLst>
          </p:spPr>
        </p:pic>
        <p:sp>
          <p:nvSpPr>
            <p:cNvPr id="336" name="TextBox 9">
              <a:extLst>
                <a:ext uri="{FF2B5EF4-FFF2-40B4-BE49-F238E27FC236}">
                  <a16:creationId xmlns:a16="http://schemas.microsoft.com/office/drawing/2014/main" id="{F02E1D1E-608A-7448-A984-153CD85A2577}"/>
                </a:ext>
              </a:extLst>
            </p:cNvPr>
            <p:cNvSpPr txBox="1"/>
            <p:nvPr/>
          </p:nvSpPr>
          <p:spPr>
            <a:xfrm>
              <a:off x="1263977" y="4716907"/>
              <a:ext cx="928945" cy="569387"/>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r>
                <a:rPr lang="en-US" sz="960">
                  <a:latin typeface="Calibri" panose="020F0502020204030204" pitchFamily="34" charset="0"/>
                  <a:cs typeface="Calibri" panose="020F0502020204030204" pitchFamily="34" charset="0"/>
                </a:rPr>
                <a:t>Better integration between Calls and Chats and TeleOpti</a:t>
              </a:r>
            </a:p>
          </p:txBody>
        </p:sp>
      </p:grpSp>
      <p:pic>
        <p:nvPicPr>
          <p:cNvPr id="4" name="Graphic 3" descr="Email with solid fill">
            <a:extLst>
              <a:ext uri="{FF2B5EF4-FFF2-40B4-BE49-F238E27FC236}">
                <a16:creationId xmlns:a16="http://schemas.microsoft.com/office/drawing/2014/main" id="{242B258C-F1EA-6641-A081-13208E6210AA}"/>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481095" y="4147291"/>
            <a:ext cx="507211" cy="507211"/>
          </a:xfrm>
          <a:prstGeom prst="rect">
            <a:avLst/>
          </a:prstGeom>
        </p:spPr>
      </p:pic>
      <p:sp>
        <p:nvSpPr>
          <p:cNvPr id="177" name="Title 1">
            <a:extLst>
              <a:ext uri="{FF2B5EF4-FFF2-40B4-BE49-F238E27FC236}">
                <a16:creationId xmlns:a16="http://schemas.microsoft.com/office/drawing/2014/main" id="{106EE123-5816-F244-95B5-4A3F0A114B75}"/>
              </a:ext>
            </a:extLst>
          </p:cNvPr>
          <p:cNvSpPr txBox="1">
            <a:spLocks/>
          </p:cNvSpPr>
          <p:nvPr/>
        </p:nvSpPr>
        <p:spPr>
          <a:xfrm>
            <a:off x="892813" y="4027012"/>
            <a:ext cx="1946425" cy="743164"/>
          </a:xfrm>
          <a:prstGeom prst="rect">
            <a:avLst/>
          </a:prstGeom>
        </p:spPr>
        <p:txBody>
          <a:bodyPr vert="horz" lIns="329184" tIns="54864" rIns="329184" bIns="54864" rtlCol="0" anchor="ctr">
            <a:noAutofit/>
          </a:bodyPr>
          <a:lstStyle>
            <a:lvl1pPr algn="l" defTabSz="548640" rtl="0" eaLnBrk="1" latinLnBrk="0" hangingPunct="1">
              <a:spcBef>
                <a:spcPct val="0"/>
              </a:spcBef>
              <a:buNone/>
              <a:defRPr sz="3360" b="0" i="0" kern="1200">
                <a:solidFill>
                  <a:schemeClr val="bg1"/>
                </a:solidFill>
                <a:effectLst>
                  <a:outerShdw blurRad="50800" dist="38100" dir="2700000" algn="tl" rotWithShape="0">
                    <a:prstClr val="black">
                      <a:alpha val="40000"/>
                    </a:prstClr>
                  </a:outerShdw>
                </a:effectLst>
                <a:latin typeface="Helvetica Light"/>
                <a:ea typeface="+mj-ea"/>
                <a:cs typeface="Helvetica Light"/>
              </a:defRPr>
            </a:lvl1pPr>
          </a:lstStyle>
          <a:p>
            <a:r>
              <a:rPr lang="en-US" sz="1440">
                <a:solidFill>
                  <a:prstClr val="black"/>
                </a:solidFill>
                <a:effectLst/>
                <a:latin typeface="Calibri" panose="020F0502020204030204" pitchFamily="34" charset="0"/>
                <a:ea typeface="Corbel" charset="0"/>
                <a:cs typeface="Calibri" panose="020F0502020204030204" pitchFamily="34" charset="0"/>
              </a:rPr>
              <a:t>Emails are a big black box</a:t>
            </a:r>
          </a:p>
        </p:txBody>
      </p:sp>
      <p:pic>
        <p:nvPicPr>
          <p:cNvPr id="5" name="Graphic 4" descr="Speaker phone with solid fill">
            <a:extLst>
              <a:ext uri="{FF2B5EF4-FFF2-40B4-BE49-F238E27FC236}">
                <a16:creationId xmlns:a16="http://schemas.microsoft.com/office/drawing/2014/main" id="{F37202FD-83C1-7646-A3BC-29FC9369C673}"/>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28608" y="2247317"/>
            <a:ext cx="720089" cy="720089"/>
          </a:xfrm>
          <a:prstGeom prst="rect">
            <a:avLst/>
          </a:prstGeom>
        </p:spPr>
      </p:pic>
      <p:cxnSp>
        <p:nvCxnSpPr>
          <p:cNvPr id="6" name="Straight Connector 5">
            <a:extLst>
              <a:ext uri="{FF2B5EF4-FFF2-40B4-BE49-F238E27FC236}">
                <a16:creationId xmlns:a16="http://schemas.microsoft.com/office/drawing/2014/main" id="{EA22BB5E-AD45-4C0C-9F59-CF582C07740D}"/>
              </a:ext>
            </a:extLst>
          </p:cNvPr>
          <p:cNvCxnSpPr/>
          <p:nvPr/>
        </p:nvCxnSpPr>
        <p:spPr>
          <a:xfrm>
            <a:off x="7038753" y="808074"/>
            <a:ext cx="0" cy="711985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44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36206-9D3A-4758-8448-7C3EA1340365}"/>
              </a:ext>
            </a:extLst>
          </p:cNvPr>
          <p:cNvSpPr>
            <a:spLocks noGrp="1"/>
          </p:cNvSpPr>
          <p:nvPr>
            <p:ph type="title"/>
          </p:nvPr>
        </p:nvSpPr>
        <p:spPr/>
        <p:txBody>
          <a:bodyPr>
            <a:normAutofit/>
          </a:bodyPr>
          <a:lstStyle/>
          <a:p>
            <a:r>
              <a:rPr lang="en-US" sz="2800" dirty="0"/>
              <a:t>Long Term CCaaS Strategy for QBE – How we view QBE’s future state CC Ecosystem</a:t>
            </a:r>
          </a:p>
        </p:txBody>
      </p:sp>
      <p:sp>
        <p:nvSpPr>
          <p:cNvPr id="3" name="Oval 2">
            <a:extLst>
              <a:ext uri="{FF2B5EF4-FFF2-40B4-BE49-F238E27FC236}">
                <a16:creationId xmlns:a16="http://schemas.microsoft.com/office/drawing/2014/main" id="{AFCCDDDE-6F53-9D07-5E03-AB03BF2B1A8E}"/>
              </a:ext>
            </a:extLst>
          </p:cNvPr>
          <p:cNvSpPr/>
          <p:nvPr/>
        </p:nvSpPr>
        <p:spPr>
          <a:xfrm>
            <a:off x="4599640" y="2053090"/>
            <a:ext cx="4766310" cy="455512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097280"/>
            <a:endParaRPr lang="en-US" sz="2160">
              <a:solidFill>
                <a:prstClr val="white"/>
              </a:solidFill>
              <a:latin typeface="Calibri" panose="020F0502020204030204"/>
            </a:endParaRPr>
          </a:p>
        </p:txBody>
      </p:sp>
      <p:sp>
        <p:nvSpPr>
          <p:cNvPr id="4" name="Rectangle: Rounded Corners 3">
            <a:extLst>
              <a:ext uri="{FF2B5EF4-FFF2-40B4-BE49-F238E27FC236}">
                <a16:creationId xmlns:a16="http://schemas.microsoft.com/office/drawing/2014/main" id="{E88FE801-FE4A-F77F-4369-63B5CB204A58}"/>
              </a:ext>
            </a:extLst>
          </p:cNvPr>
          <p:cNvSpPr/>
          <p:nvPr/>
        </p:nvSpPr>
        <p:spPr>
          <a:xfrm>
            <a:off x="5541678" y="2986313"/>
            <a:ext cx="2882234" cy="268868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1097280"/>
            <a:r>
              <a:rPr lang="en-US" sz="2160">
                <a:solidFill>
                  <a:prstClr val="white"/>
                </a:solidFill>
                <a:latin typeface="Calibri" panose="020F0502020204030204"/>
              </a:rPr>
              <a:t>CRM</a:t>
            </a:r>
          </a:p>
        </p:txBody>
      </p:sp>
      <p:sp>
        <p:nvSpPr>
          <p:cNvPr id="20" name="Rectangle: Rounded Corners 19">
            <a:extLst>
              <a:ext uri="{FF2B5EF4-FFF2-40B4-BE49-F238E27FC236}">
                <a16:creationId xmlns:a16="http://schemas.microsoft.com/office/drawing/2014/main" id="{1D67FAFE-D744-95E5-D3BD-8459F7EE54CB}"/>
              </a:ext>
            </a:extLst>
          </p:cNvPr>
          <p:cNvSpPr/>
          <p:nvPr/>
        </p:nvSpPr>
        <p:spPr>
          <a:xfrm>
            <a:off x="6404063" y="4043898"/>
            <a:ext cx="1175658" cy="6830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n-US" sz="2160">
                <a:solidFill>
                  <a:prstClr val="white"/>
                </a:solidFill>
                <a:latin typeface="Calibri" panose="020F0502020204030204"/>
              </a:rPr>
              <a:t>CCaaS</a:t>
            </a:r>
          </a:p>
        </p:txBody>
      </p:sp>
      <p:sp>
        <p:nvSpPr>
          <p:cNvPr id="21" name="Rectangle: Rounded Corners 20">
            <a:extLst>
              <a:ext uri="{FF2B5EF4-FFF2-40B4-BE49-F238E27FC236}">
                <a16:creationId xmlns:a16="http://schemas.microsoft.com/office/drawing/2014/main" id="{CEB8101A-27DF-C253-7577-E304C5DE0FDA}"/>
              </a:ext>
            </a:extLst>
          </p:cNvPr>
          <p:cNvSpPr/>
          <p:nvPr/>
        </p:nvSpPr>
        <p:spPr>
          <a:xfrm>
            <a:off x="6419345" y="4056494"/>
            <a:ext cx="1175658" cy="6830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n-US" sz="2160">
                <a:solidFill>
                  <a:prstClr val="white"/>
                </a:solidFill>
                <a:latin typeface="Calibri" panose="020F0502020204030204"/>
              </a:rPr>
              <a:t>CCaaS Widget</a:t>
            </a:r>
          </a:p>
        </p:txBody>
      </p:sp>
      <p:sp>
        <p:nvSpPr>
          <p:cNvPr id="22" name="Rectangle: Rounded Corners 21">
            <a:extLst>
              <a:ext uri="{FF2B5EF4-FFF2-40B4-BE49-F238E27FC236}">
                <a16:creationId xmlns:a16="http://schemas.microsoft.com/office/drawing/2014/main" id="{6A246621-92DB-C9B3-C3B1-C93B1F5609AC}"/>
              </a:ext>
            </a:extLst>
          </p:cNvPr>
          <p:cNvSpPr/>
          <p:nvPr/>
        </p:nvSpPr>
        <p:spPr>
          <a:xfrm>
            <a:off x="4131596" y="3223677"/>
            <a:ext cx="1770947" cy="45160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n-US" sz="2160">
                <a:solidFill>
                  <a:srgbClr val="5B9BD5">
                    <a:lumMod val="50000"/>
                  </a:srgbClr>
                </a:solidFill>
                <a:latin typeface="Calibri" panose="020F0502020204030204"/>
              </a:rPr>
              <a:t>Voice Calls</a:t>
            </a:r>
          </a:p>
        </p:txBody>
      </p:sp>
      <p:sp>
        <p:nvSpPr>
          <p:cNvPr id="23" name="Rectangle: Rounded Corners 22">
            <a:extLst>
              <a:ext uri="{FF2B5EF4-FFF2-40B4-BE49-F238E27FC236}">
                <a16:creationId xmlns:a16="http://schemas.microsoft.com/office/drawing/2014/main" id="{382F0046-AD96-F9B1-F2EE-80D6210B4C11}"/>
              </a:ext>
            </a:extLst>
          </p:cNvPr>
          <p:cNvSpPr/>
          <p:nvPr/>
        </p:nvSpPr>
        <p:spPr>
          <a:xfrm>
            <a:off x="4131595" y="3883092"/>
            <a:ext cx="1770947" cy="41428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n-US" sz="2160">
                <a:solidFill>
                  <a:srgbClr val="5B9BD5">
                    <a:lumMod val="50000"/>
                  </a:srgbClr>
                </a:solidFill>
                <a:latin typeface="Calibri" panose="020F0502020204030204"/>
              </a:rPr>
              <a:t>Chat</a:t>
            </a:r>
          </a:p>
        </p:txBody>
      </p:sp>
      <p:sp>
        <p:nvSpPr>
          <p:cNvPr id="24" name="Rectangle: Rounded Corners 23">
            <a:extLst>
              <a:ext uri="{FF2B5EF4-FFF2-40B4-BE49-F238E27FC236}">
                <a16:creationId xmlns:a16="http://schemas.microsoft.com/office/drawing/2014/main" id="{053E8446-A048-4168-BE41-3E3C1E9597A5}"/>
              </a:ext>
            </a:extLst>
          </p:cNvPr>
          <p:cNvSpPr/>
          <p:nvPr/>
        </p:nvSpPr>
        <p:spPr>
          <a:xfrm>
            <a:off x="4131593" y="4486635"/>
            <a:ext cx="1770947" cy="41428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n-US" sz="2160">
                <a:solidFill>
                  <a:srgbClr val="5B9BD5">
                    <a:lumMod val="50000"/>
                  </a:srgbClr>
                </a:solidFill>
                <a:latin typeface="Calibri" panose="020F0502020204030204"/>
              </a:rPr>
              <a:t>Messaging</a:t>
            </a:r>
          </a:p>
        </p:txBody>
      </p:sp>
      <p:sp>
        <p:nvSpPr>
          <p:cNvPr id="25" name="Rectangle: Rounded Corners 24">
            <a:extLst>
              <a:ext uri="{FF2B5EF4-FFF2-40B4-BE49-F238E27FC236}">
                <a16:creationId xmlns:a16="http://schemas.microsoft.com/office/drawing/2014/main" id="{880C7E8E-DAD6-7B34-AA47-03478840E56D}"/>
              </a:ext>
            </a:extLst>
          </p:cNvPr>
          <p:cNvSpPr/>
          <p:nvPr/>
        </p:nvSpPr>
        <p:spPr>
          <a:xfrm>
            <a:off x="4131593" y="5089208"/>
            <a:ext cx="1770947" cy="4142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n-US" sz="2160">
                <a:solidFill>
                  <a:srgbClr val="5B9BD5">
                    <a:lumMod val="50000"/>
                  </a:srgbClr>
                </a:solidFill>
                <a:latin typeface="Calibri" panose="020F0502020204030204"/>
              </a:rPr>
              <a:t>Online Digital</a:t>
            </a:r>
          </a:p>
        </p:txBody>
      </p:sp>
      <p:sp>
        <p:nvSpPr>
          <p:cNvPr id="28" name="Rectangle: Rounded Corners 27">
            <a:extLst>
              <a:ext uri="{FF2B5EF4-FFF2-40B4-BE49-F238E27FC236}">
                <a16:creationId xmlns:a16="http://schemas.microsoft.com/office/drawing/2014/main" id="{CD23142B-5114-CD4F-5A6C-38DCB2DBEAEE}"/>
              </a:ext>
            </a:extLst>
          </p:cNvPr>
          <p:cNvSpPr/>
          <p:nvPr/>
        </p:nvSpPr>
        <p:spPr>
          <a:xfrm>
            <a:off x="5893092" y="2720093"/>
            <a:ext cx="2207620" cy="414280"/>
          </a:xfrm>
          <a:prstGeom prst="roundRect">
            <a:avLst/>
          </a:prstGeom>
          <a:solidFill>
            <a:srgbClr val="FBB1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n-US" sz="2160">
                <a:solidFill>
                  <a:srgbClr val="5B9BD5">
                    <a:lumMod val="50000"/>
                  </a:srgbClr>
                </a:solidFill>
                <a:latin typeface="Calibri" panose="020F0502020204030204"/>
              </a:rPr>
              <a:t>Conversational AI</a:t>
            </a:r>
          </a:p>
        </p:txBody>
      </p:sp>
      <p:sp>
        <p:nvSpPr>
          <p:cNvPr id="29" name="Rectangle: Rounded Corners 28">
            <a:extLst>
              <a:ext uri="{FF2B5EF4-FFF2-40B4-BE49-F238E27FC236}">
                <a16:creationId xmlns:a16="http://schemas.microsoft.com/office/drawing/2014/main" id="{48669AED-A146-62A0-6EE7-42D1CA96C895}"/>
              </a:ext>
            </a:extLst>
          </p:cNvPr>
          <p:cNvSpPr/>
          <p:nvPr/>
        </p:nvSpPr>
        <p:spPr>
          <a:xfrm>
            <a:off x="8148788" y="3151503"/>
            <a:ext cx="1770947" cy="5710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n-US" sz="1920">
                <a:solidFill>
                  <a:srgbClr val="5B9BD5">
                    <a:lumMod val="50000"/>
                  </a:srgbClr>
                </a:solidFill>
                <a:latin typeface="Calibri" panose="020F0502020204030204"/>
              </a:rPr>
              <a:t>Enterprise Collaboration</a:t>
            </a:r>
          </a:p>
        </p:txBody>
      </p:sp>
      <p:sp>
        <p:nvSpPr>
          <p:cNvPr id="30" name="Rectangle: Rounded Corners 29">
            <a:extLst>
              <a:ext uri="{FF2B5EF4-FFF2-40B4-BE49-F238E27FC236}">
                <a16:creationId xmlns:a16="http://schemas.microsoft.com/office/drawing/2014/main" id="{084C0E55-9329-32E1-5761-B54CCDA79B45}"/>
              </a:ext>
            </a:extLst>
          </p:cNvPr>
          <p:cNvSpPr/>
          <p:nvPr/>
        </p:nvSpPr>
        <p:spPr>
          <a:xfrm>
            <a:off x="8138642" y="3836757"/>
            <a:ext cx="1770947" cy="414280"/>
          </a:xfrm>
          <a:prstGeom prst="round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54864" rIns="54864" rtlCol="0" anchor="ctr"/>
          <a:lstStyle/>
          <a:p>
            <a:pPr algn="ctr" defTabSz="1097280"/>
            <a:r>
              <a:rPr lang="en-US" sz="1920">
                <a:solidFill>
                  <a:srgbClr val="5B9BD5">
                    <a:lumMod val="50000"/>
                  </a:srgbClr>
                </a:solidFill>
                <a:latin typeface="Calibri" panose="020F0502020204030204"/>
              </a:rPr>
              <a:t>App Integration</a:t>
            </a:r>
          </a:p>
        </p:txBody>
      </p:sp>
      <p:sp>
        <p:nvSpPr>
          <p:cNvPr id="31" name="Rectangle: Rounded Corners 30">
            <a:extLst>
              <a:ext uri="{FF2B5EF4-FFF2-40B4-BE49-F238E27FC236}">
                <a16:creationId xmlns:a16="http://schemas.microsoft.com/office/drawing/2014/main" id="{860B8D7C-CB24-F8A8-480A-970CD80C0809}"/>
              </a:ext>
            </a:extLst>
          </p:cNvPr>
          <p:cNvSpPr/>
          <p:nvPr/>
        </p:nvSpPr>
        <p:spPr>
          <a:xfrm>
            <a:off x="8138642" y="4945930"/>
            <a:ext cx="1770947" cy="571034"/>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n-US" sz="1920">
                <a:solidFill>
                  <a:srgbClr val="5B9BD5">
                    <a:lumMod val="50000"/>
                  </a:srgbClr>
                </a:solidFill>
                <a:latin typeface="Calibri" panose="020F0502020204030204"/>
              </a:rPr>
              <a:t>RPA &amp; Bot Automation</a:t>
            </a:r>
          </a:p>
        </p:txBody>
      </p:sp>
      <p:sp>
        <p:nvSpPr>
          <p:cNvPr id="32" name="Rectangle: Rounded Corners 31">
            <a:extLst>
              <a:ext uri="{FF2B5EF4-FFF2-40B4-BE49-F238E27FC236}">
                <a16:creationId xmlns:a16="http://schemas.microsoft.com/office/drawing/2014/main" id="{C2156362-50D6-9488-5140-90B0173346BB}"/>
              </a:ext>
            </a:extLst>
          </p:cNvPr>
          <p:cNvSpPr/>
          <p:nvPr/>
        </p:nvSpPr>
        <p:spPr>
          <a:xfrm>
            <a:off x="5931022" y="5546872"/>
            <a:ext cx="2207620" cy="414280"/>
          </a:xfrm>
          <a:prstGeom prst="round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r>
              <a:rPr lang="en-US" sz="1920">
                <a:solidFill>
                  <a:srgbClr val="5B9BD5">
                    <a:lumMod val="50000"/>
                  </a:srgbClr>
                </a:solidFill>
                <a:latin typeface="Calibri" panose="020F0502020204030204"/>
              </a:rPr>
              <a:t>Real Time Analytics</a:t>
            </a:r>
          </a:p>
        </p:txBody>
      </p:sp>
      <p:sp>
        <p:nvSpPr>
          <p:cNvPr id="33" name="TextBox 32">
            <a:extLst>
              <a:ext uri="{FF2B5EF4-FFF2-40B4-BE49-F238E27FC236}">
                <a16:creationId xmlns:a16="http://schemas.microsoft.com/office/drawing/2014/main" id="{5BF60E77-0CA3-94AD-B684-6B91115BE3D5}"/>
              </a:ext>
            </a:extLst>
          </p:cNvPr>
          <p:cNvSpPr txBox="1"/>
          <p:nvPr/>
        </p:nvSpPr>
        <p:spPr>
          <a:xfrm>
            <a:off x="5759651" y="1425225"/>
            <a:ext cx="2630335" cy="609398"/>
          </a:xfrm>
          <a:prstGeom prst="rect">
            <a:avLst/>
          </a:prstGeom>
          <a:noFill/>
          <a:effectLst>
            <a:glow rad="228600">
              <a:schemeClr val="accent5">
                <a:satMod val="175000"/>
                <a:alpha val="40000"/>
              </a:schemeClr>
            </a:glow>
            <a:outerShdw blurRad="50800" dist="38100" dir="2700000" algn="tl" rotWithShape="0">
              <a:prstClr val="black">
                <a:alpha val="40000"/>
              </a:prstClr>
            </a:outerShdw>
          </a:effectLst>
        </p:spPr>
        <p:txBody>
          <a:bodyPr wrap="none" rtlCol="0">
            <a:spAutoFit/>
          </a:bodyPr>
          <a:lstStyle/>
          <a:p>
            <a:pPr defTabSz="1097280"/>
            <a:r>
              <a:rPr lang="en-US" sz="3360">
                <a:solidFill>
                  <a:srgbClr val="5B9BD5">
                    <a:lumMod val="50000"/>
                  </a:srgbClr>
                </a:solidFill>
                <a:latin typeface="Calibri" panose="020F0502020204030204"/>
              </a:rPr>
              <a:t>360 Complete</a:t>
            </a:r>
          </a:p>
        </p:txBody>
      </p:sp>
      <p:sp>
        <p:nvSpPr>
          <p:cNvPr id="34" name="Arrow: Right 33">
            <a:extLst>
              <a:ext uri="{FF2B5EF4-FFF2-40B4-BE49-F238E27FC236}">
                <a16:creationId xmlns:a16="http://schemas.microsoft.com/office/drawing/2014/main" id="{C9F867F8-6534-2274-D366-B24B618825B4}"/>
              </a:ext>
            </a:extLst>
          </p:cNvPr>
          <p:cNvSpPr/>
          <p:nvPr/>
        </p:nvSpPr>
        <p:spPr>
          <a:xfrm>
            <a:off x="3105325" y="4229244"/>
            <a:ext cx="925249" cy="279484"/>
          </a:xfrm>
          <a:prstGeom prst="rightArrow">
            <a:avLst/>
          </a:prstGeom>
          <a:solidFill>
            <a:srgbClr val="FFC000"/>
          </a:solidFill>
          <a:ln w="12700" cap="flat" cmpd="sng" algn="ctr">
            <a:noFill/>
            <a:prstDash val="solid"/>
            <a:miter lim="800000"/>
          </a:ln>
          <a:effectLst/>
        </p:spPr>
        <p:txBody>
          <a:bodyPr rtlCol="0" anchor="ctr"/>
          <a:lstStyle/>
          <a:p>
            <a:pPr algn="ctr" defTabSz="1097280">
              <a:defRPr/>
            </a:pPr>
            <a:endParaRPr lang="en-US" sz="1579" kern="0">
              <a:solidFill>
                <a:srgbClr val="FFFFFF"/>
              </a:solidFill>
              <a:latin typeface="Calibri" panose="020F0502020204030204"/>
            </a:endParaRPr>
          </a:p>
        </p:txBody>
      </p:sp>
      <p:grpSp>
        <p:nvGrpSpPr>
          <p:cNvPr id="35" name="Group 34">
            <a:extLst>
              <a:ext uri="{FF2B5EF4-FFF2-40B4-BE49-F238E27FC236}">
                <a16:creationId xmlns:a16="http://schemas.microsoft.com/office/drawing/2014/main" id="{E9D5724B-49CB-36D5-9726-800B88B82AF7}"/>
              </a:ext>
            </a:extLst>
          </p:cNvPr>
          <p:cNvGrpSpPr/>
          <p:nvPr/>
        </p:nvGrpSpPr>
        <p:grpSpPr>
          <a:xfrm>
            <a:off x="1202385" y="3834929"/>
            <a:ext cx="1080745" cy="1106505"/>
            <a:chOff x="1747302" y="4072217"/>
            <a:chExt cx="912105" cy="934902"/>
          </a:xfrm>
        </p:grpSpPr>
        <p:grpSp>
          <p:nvGrpSpPr>
            <p:cNvPr id="36" name="Group 35">
              <a:extLst>
                <a:ext uri="{FF2B5EF4-FFF2-40B4-BE49-F238E27FC236}">
                  <a16:creationId xmlns:a16="http://schemas.microsoft.com/office/drawing/2014/main" id="{A77F0F90-3354-A400-D2B9-3D05F5B7FCB7}"/>
                </a:ext>
              </a:extLst>
            </p:cNvPr>
            <p:cNvGrpSpPr/>
            <p:nvPr/>
          </p:nvGrpSpPr>
          <p:grpSpPr>
            <a:xfrm>
              <a:off x="1828997" y="4072217"/>
              <a:ext cx="776397" cy="748080"/>
              <a:chOff x="5529475" y="2857644"/>
              <a:chExt cx="580502" cy="537111"/>
            </a:xfrm>
          </p:grpSpPr>
          <p:pic>
            <p:nvPicPr>
              <p:cNvPr id="47" name="Graphic 46" descr="User with solid fill">
                <a:extLst>
                  <a:ext uri="{FF2B5EF4-FFF2-40B4-BE49-F238E27FC236}">
                    <a16:creationId xmlns:a16="http://schemas.microsoft.com/office/drawing/2014/main" id="{5D45C382-EF5A-2A93-2738-5E192B1BA3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87584" y="2857644"/>
                <a:ext cx="522393" cy="522393"/>
              </a:xfrm>
              <a:prstGeom prst="rect">
                <a:avLst/>
              </a:prstGeom>
            </p:spPr>
          </p:pic>
          <p:pic>
            <p:nvPicPr>
              <p:cNvPr id="48" name="Graphic 47" descr="User with solid fill">
                <a:extLst>
                  <a:ext uri="{FF2B5EF4-FFF2-40B4-BE49-F238E27FC236}">
                    <a16:creationId xmlns:a16="http://schemas.microsoft.com/office/drawing/2014/main" id="{6D23BDB5-8E13-52CC-705A-981002D217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9475" y="2872362"/>
                <a:ext cx="522393" cy="522393"/>
              </a:xfrm>
              <a:prstGeom prst="rect">
                <a:avLst/>
              </a:prstGeom>
            </p:spPr>
          </p:pic>
        </p:grpSp>
        <p:sp>
          <p:nvSpPr>
            <p:cNvPr id="37" name="TextBox 36">
              <a:extLst>
                <a:ext uri="{FF2B5EF4-FFF2-40B4-BE49-F238E27FC236}">
                  <a16:creationId xmlns:a16="http://schemas.microsoft.com/office/drawing/2014/main" id="{EDD53CD0-E201-0C0D-0D7C-C3729142C4B7}"/>
                </a:ext>
              </a:extLst>
            </p:cNvPr>
            <p:cNvSpPr txBox="1"/>
            <p:nvPr/>
          </p:nvSpPr>
          <p:spPr>
            <a:xfrm>
              <a:off x="1747302" y="4723779"/>
              <a:ext cx="912105" cy="283340"/>
            </a:xfrm>
            <a:prstGeom prst="rect">
              <a:avLst/>
            </a:prstGeom>
            <a:noFill/>
          </p:spPr>
          <p:txBody>
            <a:bodyPr wrap="none" rtlCol="0">
              <a:spAutoFit/>
            </a:bodyPr>
            <a:lstStyle/>
            <a:p>
              <a:pPr defTabSz="1097280">
                <a:defRPr/>
              </a:pPr>
              <a:r>
                <a:rPr lang="en-US" sz="1579" b="1" kern="0">
                  <a:solidFill>
                    <a:srgbClr val="002060"/>
                  </a:solidFill>
                  <a:latin typeface="Calibri" panose="020F0502020204030204"/>
                </a:rPr>
                <a:t>Customers</a:t>
              </a:r>
            </a:p>
          </p:txBody>
        </p:sp>
      </p:grpSp>
      <p:sp>
        <p:nvSpPr>
          <p:cNvPr id="49" name="Rectangle: Rounded Corners 48">
            <a:extLst>
              <a:ext uri="{FF2B5EF4-FFF2-40B4-BE49-F238E27FC236}">
                <a16:creationId xmlns:a16="http://schemas.microsoft.com/office/drawing/2014/main" id="{306D0F80-A0DE-EB24-35B5-CFE6C73A650F}"/>
              </a:ext>
            </a:extLst>
          </p:cNvPr>
          <p:cNvSpPr/>
          <p:nvPr/>
        </p:nvSpPr>
        <p:spPr>
          <a:xfrm>
            <a:off x="8160130" y="4417431"/>
            <a:ext cx="1770947" cy="414278"/>
          </a:xfrm>
          <a:prstGeom prst="roundRect">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1097280">
              <a:defRPr/>
            </a:pPr>
            <a:r>
              <a:rPr lang="en-US" sz="1920" kern="0">
                <a:solidFill>
                  <a:srgbClr val="5B9BD5">
                    <a:lumMod val="50000"/>
                  </a:srgbClr>
                </a:solidFill>
                <a:latin typeface="Calibri" panose="020F0502020204030204"/>
              </a:rPr>
              <a:t>WFO / WFM</a:t>
            </a:r>
          </a:p>
        </p:txBody>
      </p:sp>
    </p:spTree>
    <p:extLst>
      <p:ext uri="{BB962C8B-B14F-4D97-AF65-F5344CB8AC3E}">
        <p14:creationId xmlns:p14="http://schemas.microsoft.com/office/powerpoint/2010/main" val="293660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circle(out)">
                                      <p:cBhvr>
                                        <p:cTn id="67" dur="2000"/>
                                        <p:tgtEl>
                                          <p:spTgt spid="3"/>
                                        </p:tgtEl>
                                      </p:cBhvr>
                                    </p:animEffect>
                                  </p:childTnLst>
                                </p:cTn>
                              </p:par>
                              <p:par>
                                <p:cTn id="68" presetID="10" presetClass="entr" presetSubtype="0" fill="hold" grpId="0" nodeType="withEffect">
                                  <p:stCondLst>
                                    <p:cond delay="200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1" grpId="0" animBg="1"/>
      <p:bldP spid="22" grpId="0" animBg="1"/>
      <p:bldP spid="23" grpId="0" animBg="1"/>
      <p:bldP spid="24" grpId="0" animBg="1"/>
      <p:bldP spid="25" grpId="0" animBg="1"/>
      <p:bldP spid="28" grpId="0" animBg="1"/>
      <p:bldP spid="29" grpId="0" animBg="1"/>
      <p:bldP spid="30" grpId="0" animBg="1"/>
      <p:bldP spid="31" grpId="0" animBg="1"/>
      <p:bldP spid="32" grpId="0" animBg="1"/>
      <p:bldP spid="33" grpId="0"/>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DE25B-9ACC-DEC2-C1A7-48A3C312F0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36616-945C-C931-D46B-231A61D4743F}"/>
              </a:ext>
            </a:extLst>
          </p:cNvPr>
          <p:cNvSpPr>
            <a:spLocks noGrp="1"/>
          </p:cNvSpPr>
          <p:nvPr>
            <p:ph type="title"/>
          </p:nvPr>
        </p:nvSpPr>
        <p:spPr/>
        <p:txBody>
          <a:bodyPr>
            <a:normAutofit/>
          </a:bodyPr>
          <a:lstStyle/>
          <a:p>
            <a:r>
              <a:rPr lang="en-US" sz="2800" dirty="0"/>
              <a:t>Who We Are - Mphasis</a:t>
            </a:r>
          </a:p>
        </p:txBody>
      </p:sp>
      <p:sp>
        <p:nvSpPr>
          <p:cNvPr id="6" name="TextBox 5">
            <a:extLst>
              <a:ext uri="{FF2B5EF4-FFF2-40B4-BE49-F238E27FC236}">
                <a16:creationId xmlns:a16="http://schemas.microsoft.com/office/drawing/2014/main" id="{931D5DD8-C5A8-EEDB-BD18-13CB86AB239A}"/>
              </a:ext>
            </a:extLst>
          </p:cNvPr>
          <p:cNvSpPr txBox="1"/>
          <p:nvPr/>
        </p:nvSpPr>
        <p:spPr>
          <a:xfrm>
            <a:off x="1041400" y="2794000"/>
            <a:ext cx="7366000" cy="1664430"/>
          </a:xfrm>
          <a:prstGeom prst="rect">
            <a:avLst/>
          </a:prstGeom>
          <a:noFill/>
        </p:spPr>
        <p:txBody>
          <a:bodyPr wrap="square">
            <a:spAutoFit/>
          </a:bodyPr>
          <a:lstStyle/>
          <a:p>
            <a:pPr>
              <a:lnSpc>
                <a:spcPts val="6060"/>
              </a:lnSpc>
            </a:pPr>
            <a:r>
              <a:rPr lang="en-US" sz="6000" b="1" dirty="0">
                <a:solidFill>
                  <a:srgbClr val="000000">
                    <a:lumMod val="95000"/>
                    <a:lumOff val="5000"/>
                  </a:srgbClr>
                </a:solidFill>
              </a:rPr>
              <a:t>Why our clients </a:t>
            </a:r>
            <a:r>
              <a:rPr lang="en-US" sz="6000" b="1" dirty="0">
                <a:solidFill>
                  <a:schemeClr val="accent2">
                    <a:lumMod val="50000"/>
                  </a:schemeClr>
                </a:solidFill>
              </a:rPr>
              <a:t>choose us</a:t>
            </a:r>
            <a:endParaRPr lang="en-US" sz="6000" dirty="0">
              <a:solidFill>
                <a:schemeClr val="accent2">
                  <a:lumMod val="50000"/>
                </a:schemeClr>
              </a:solidFill>
            </a:endParaRPr>
          </a:p>
        </p:txBody>
      </p:sp>
      <p:sp>
        <p:nvSpPr>
          <p:cNvPr id="5" name="TextBox 4">
            <a:extLst>
              <a:ext uri="{FF2B5EF4-FFF2-40B4-BE49-F238E27FC236}">
                <a16:creationId xmlns:a16="http://schemas.microsoft.com/office/drawing/2014/main" id="{39E13D61-7106-131A-C4B0-945B28854E9A}"/>
              </a:ext>
            </a:extLst>
          </p:cNvPr>
          <p:cNvSpPr txBox="1"/>
          <p:nvPr/>
        </p:nvSpPr>
        <p:spPr>
          <a:xfrm>
            <a:off x="7389094" y="1944934"/>
            <a:ext cx="5158506" cy="4477444"/>
          </a:xfrm>
          <a:prstGeom prst="rect">
            <a:avLst/>
          </a:prstGeom>
          <a:noFill/>
        </p:spPr>
        <p:txBody>
          <a:bodyPr wrap="square" rtlCol="0">
            <a:spAutoFit/>
          </a:bodyPr>
          <a:lstStyle/>
          <a:p>
            <a:pPr marL="457200" indent="-457200">
              <a:lnSpc>
                <a:spcPts val="5800"/>
              </a:lnSpc>
              <a:buFont typeface="+mj-lt"/>
              <a:buAutoNum type="arabicPeriod"/>
            </a:pPr>
            <a:r>
              <a:rPr lang="en-US" sz="3200" dirty="0"/>
              <a:t>Rigorous Evidence</a:t>
            </a:r>
          </a:p>
          <a:p>
            <a:pPr marL="457200" indent="-457200">
              <a:lnSpc>
                <a:spcPts val="5800"/>
              </a:lnSpc>
              <a:buFont typeface="+mj-lt"/>
              <a:buAutoNum type="arabicPeriod"/>
            </a:pPr>
            <a:r>
              <a:rPr lang="en-US" sz="3200" dirty="0"/>
              <a:t>Radical Collaboration</a:t>
            </a:r>
          </a:p>
          <a:p>
            <a:pPr marL="457200" indent="-457200">
              <a:lnSpc>
                <a:spcPts val="5800"/>
              </a:lnSpc>
              <a:buFont typeface="+mj-lt"/>
              <a:buAutoNum type="arabicPeriod"/>
            </a:pPr>
            <a:r>
              <a:rPr lang="en-US" sz="3200" dirty="0"/>
              <a:t>Proactive problem-solving</a:t>
            </a:r>
          </a:p>
          <a:p>
            <a:pPr marL="457200" indent="-457200">
              <a:lnSpc>
                <a:spcPts val="5800"/>
              </a:lnSpc>
              <a:buFont typeface="+mj-lt"/>
              <a:buAutoNum type="arabicPeriod"/>
            </a:pPr>
            <a:r>
              <a:rPr lang="en-US" sz="3200" dirty="0"/>
              <a:t>Long-</a:t>
            </a:r>
            <a:r>
              <a:rPr lang="en-US" sz="3200" dirty="0" err="1"/>
              <a:t>tem</a:t>
            </a:r>
            <a:r>
              <a:rPr lang="en-US" sz="3200" dirty="0"/>
              <a:t> partnerships</a:t>
            </a:r>
          </a:p>
          <a:p>
            <a:pPr marL="457200" indent="-457200">
              <a:lnSpc>
                <a:spcPts val="5800"/>
              </a:lnSpc>
              <a:buFont typeface="+mj-lt"/>
              <a:buAutoNum type="arabicPeriod"/>
            </a:pPr>
            <a:r>
              <a:rPr lang="en-US" sz="3200" dirty="0"/>
              <a:t>Contagious passion</a:t>
            </a:r>
          </a:p>
          <a:p>
            <a:pPr marL="457200" indent="-457200">
              <a:lnSpc>
                <a:spcPts val="5800"/>
              </a:lnSpc>
              <a:buFont typeface="+mj-lt"/>
              <a:buAutoNum type="arabicPeriod"/>
            </a:pPr>
            <a:r>
              <a:rPr lang="en-US" sz="3200" dirty="0"/>
              <a:t>Good Humans</a:t>
            </a:r>
          </a:p>
        </p:txBody>
      </p:sp>
    </p:spTree>
    <p:extLst>
      <p:ext uri="{BB962C8B-B14F-4D97-AF65-F5344CB8AC3E}">
        <p14:creationId xmlns:p14="http://schemas.microsoft.com/office/powerpoint/2010/main" val="2214206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2A390-084C-0561-2339-4AEC2F92293E}"/>
              </a:ext>
            </a:extLst>
          </p:cNvPr>
          <p:cNvSpPr>
            <a:spLocks noGrp="1"/>
          </p:cNvSpPr>
          <p:nvPr>
            <p:ph type="title"/>
          </p:nvPr>
        </p:nvSpPr>
        <p:spPr/>
        <p:txBody>
          <a:bodyPr>
            <a:normAutofit/>
          </a:bodyPr>
          <a:lstStyle/>
          <a:p>
            <a:r>
              <a:rPr lang="en-US"/>
              <a:t>Future State - 360 Complete Contact Center</a:t>
            </a:r>
          </a:p>
        </p:txBody>
      </p:sp>
      <p:grpSp>
        <p:nvGrpSpPr>
          <p:cNvPr id="5" name="Group 4">
            <a:extLst>
              <a:ext uri="{FF2B5EF4-FFF2-40B4-BE49-F238E27FC236}">
                <a16:creationId xmlns:a16="http://schemas.microsoft.com/office/drawing/2014/main" id="{A0FE7FAA-82C5-FDAD-C9BC-D08EA0F65CEE}"/>
              </a:ext>
            </a:extLst>
          </p:cNvPr>
          <p:cNvGrpSpPr/>
          <p:nvPr/>
        </p:nvGrpSpPr>
        <p:grpSpPr>
          <a:xfrm>
            <a:off x="5867897" y="1479001"/>
            <a:ext cx="5381249" cy="6374822"/>
            <a:chOff x="3426351" y="525019"/>
            <a:chExt cx="5108049" cy="6017567"/>
          </a:xfrm>
          <a:effectLst>
            <a:outerShdw blurRad="50800" dist="38100" dir="2700000" algn="tl" rotWithShape="0">
              <a:prstClr val="black">
                <a:alpha val="40000"/>
              </a:prstClr>
            </a:outerShdw>
          </a:effectLst>
        </p:grpSpPr>
        <p:sp>
          <p:nvSpPr>
            <p:cNvPr id="6" name="Rectangle: Rounded Corners 5">
              <a:extLst>
                <a:ext uri="{FF2B5EF4-FFF2-40B4-BE49-F238E27FC236}">
                  <a16:creationId xmlns:a16="http://schemas.microsoft.com/office/drawing/2014/main" id="{04F09C7B-2FAB-0160-0EA3-C7F59E45A719}"/>
                </a:ext>
              </a:extLst>
            </p:cNvPr>
            <p:cNvSpPr/>
            <p:nvPr/>
          </p:nvSpPr>
          <p:spPr>
            <a:xfrm>
              <a:off x="3426351" y="525019"/>
              <a:ext cx="5108049" cy="6017567"/>
            </a:xfrm>
            <a:prstGeom prst="roundRect">
              <a:avLst/>
            </a:prstGeom>
            <a:solidFill>
              <a:srgbClr val="79DCFF"/>
            </a:solidFill>
            <a:ln w="12700" cap="flat" cmpd="sng" algn="ctr">
              <a:solidFill>
                <a:srgbClr val="4472C4">
                  <a:shade val="50000"/>
                </a:srgbClr>
              </a:solidFill>
              <a:prstDash val="solid"/>
              <a:miter lim="800000"/>
            </a:ln>
            <a:effectLst/>
          </p:spPr>
          <p:txBody>
            <a:bodyPr rtlCol="0" anchor="t"/>
            <a:lstStyle/>
            <a:p>
              <a:pPr algn="ctr" defTabSz="1097280">
                <a:defRPr/>
              </a:pPr>
              <a:endParaRPr lang="en-US" sz="1440" kern="0">
                <a:solidFill>
                  <a:srgbClr val="5B9BD5">
                    <a:lumMod val="50000"/>
                  </a:srgbClr>
                </a:solidFill>
                <a:latin typeface="Calibri" panose="020F0502020204030204"/>
              </a:endParaRPr>
            </a:p>
          </p:txBody>
        </p:sp>
        <p:sp>
          <p:nvSpPr>
            <p:cNvPr id="8" name="TextBox 7">
              <a:extLst>
                <a:ext uri="{FF2B5EF4-FFF2-40B4-BE49-F238E27FC236}">
                  <a16:creationId xmlns:a16="http://schemas.microsoft.com/office/drawing/2014/main" id="{F9B6C811-DAB0-FD92-FA59-1BC78A41916C}"/>
                </a:ext>
              </a:extLst>
            </p:cNvPr>
            <p:cNvSpPr txBox="1"/>
            <p:nvPr/>
          </p:nvSpPr>
          <p:spPr>
            <a:xfrm>
              <a:off x="4657343" y="879622"/>
              <a:ext cx="1042563" cy="400929"/>
            </a:xfrm>
            <a:prstGeom prst="rect">
              <a:avLst/>
            </a:prstGeom>
            <a:noFill/>
          </p:spPr>
          <p:txBody>
            <a:bodyPr wrap="square">
              <a:spAutoFit/>
            </a:bodyPr>
            <a:lstStyle/>
            <a:p>
              <a:pPr algn="ctr" defTabSz="1097280">
                <a:defRPr/>
              </a:pPr>
              <a:r>
                <a:rPr lang="en-US" sz="2160" kern="0">
                  <a:solidFill>
                    <a:srgbClr val="002060"/>
                  </a:solidFill>
                  <a:latin typeface="Calibri" panose="020F0502020204030204"/>
                </a:rPr>
                <a:t>CRM</a:t>
              </a:r>
            </a:p>
          </p:txBody>
        </p:sp>
      </p:grpSp>
      <p:grpSp>
        <p:nvGrpSpPr>
          <p:cNvPr id="9" name="Group 8">
            <a:extLst>
              <a:ext uri="{FF2B5EF4-FFF2-40B4-BE49-F238E27FC236}">
                <a16:creationId xmlns:a16="http://schemas.microsoft.com/office/drawing/2014/main" id="{A8B9255B-7518-3D8F-4BA4-F2394F5DB348}"/>
              </a:ext>
            </a:extLst>
          </p:cNvPr>
          <p:cNvGrpSpPr/>
          <p:nvPr/>
        </p:nvGrpSpPr>
        <p:grpSpPr>
          <a:xfrm>
            <a:off x="7070958" y="2994570"/>
            <a:ext cx="2779538" cy="3242964"/>
            <a:chOff x="4930460" y="2184098"/>
            <a:chExt cx="2638425" cy="2994386"/>
          </a:xfrm>
          <a:solidFill>
            <a:srgbClr val="E2C5FF"/>
          </a:solidFill>
          <a:effectLst>
            <a:outerShdw blurRad="50800" dist="38100" dir="2700000" algn="tl" rotWithShape="0">
              <a:prstClr val="black">
                <a:alpha val="40000"/>
              </a:prstClr>
            </a:outerShdw>
          </a:effectLst>
        </p:grpSpPr>
        <p:sp>
          <p:nvSpPr>
            <p:cNvPr id="10" name="Rectangle: Rounded Corners 9">
              <a:extLst>
                <a:ext uri="{FF2B5EF4-FFF2-40B4-BE49-F238E27FC236}">
                  <a16:creationId xmlns:a16="http://schemas.microsoft.com/office/drawing/2014/main" id="{05B6B51A-5C87-C5DB-BAA5-BE4090894870}"/>
                </a:ext>
              </a:extLst>
            </p:cNvPr>
            <p:cNvSpPr/>
            <p:nvPr/>
          </p:nvSpPr>
          <p:spPr>
            <a:xfrm>
              <a:off x="4930460" y="2184098"/>
              <a:ext cx="2638425" cy="2994386"/>
            </a:xfrm>
            <a:prstGeom prst="roundRect">
              <a:avLst/>
            </a:prstGeom>
            <a:grpFill/>
            <a:ln w="12700" cap="flat" cmpd="sng" algn="ctr">
              <a:solidFill>
                <a:srgbClr val="4472C4">
                  <a:shade val="50000"/>
                </a:srgbClr>
              </a:solidFill>
              <a:prstDash val="solid"/>
              <a:miter lim="800000"/>
            </a:ln>
            <a:effectLst/>
          </p:spPr>
          <p:txBody>
            <a:bodyPr rtlCol="0" anchor="t"/>
            <a:lstStyle/>
            <a:p>
              <a:pPr algn="ctr" defTabSz="1097280">
                <a:defRPr/>
              </a:pPr>
              <a:endParaRPr lang="en-US" sz="1440" kern="0">
                <a:solidFill>
                  <a:srgbClr val="5B9BD5">
                    <a:lumMod val="50000"/>
                  </a:srgbClr>
                </a:solidFill>
                <a:latin typeface="Calibri" panose="020F0502020204030204"/>
              </a:endParaRPr>
            </a:p>
          </p:txBody>
        </p:sp>
        <p:sp>
          <p:nvSpPr>
            <p:cNvPr id="12" name="TextBox 11">
              <a:extLst>
                <a:ext uri="{FF2B5EF4-FFF2-40B4-BE49-F238E27FC236}">
                  <a16:creationId xmlns:a16="http://schemas.microsoft.com/office/drawing/2014/main" id="{DEDE5012-BE83-F82C-5F80-CD3B3B516BBE}"/>
                </a:ext>
              </a:extLst>
            </p:cNvPr>
            <p:cNvSpPr txBox="1"/>
            <p:nvPr/>
          </p:nvSpPr>
          <p:spPr>
            <a:xfrm>
              <a:off x="4992048" y="2256285"/>
              <a:ext cx="1670285" cy="323971"/>
            </a:xfrm>
            <a:prstGeom prst="rect">
              <a:avLst/>
            </a:prstGeom>
            <a:noFill/>
          </p:spPr>
          <p:txBody>
            <a:bodyPr wrap="square">
              <a:spAutoFit/>
            </a:bodyPr>
            <a:lstStyle/>
            <a:p>
              <a:pPr defTabSz="1097280">
                <a:defRPr/>
              </a:pPr>
              <a:r>
                <a:rPr lang="en-US" sz="1680" kern="0">
                  <a:solidFill>
                    <a:srgbClr val="002060"/>
                  </a:solidFill>
                  <a:latin typeface="Calibri" panose="020F0502020204030204"/>
                </a:rPr>
                <a:t>Real Time</a:t>
              </a:r>
            </a:p>
          </p:txBody>
        </p:sp>
        <p:sp>
          <p:nvSpPr>
            <p:cNvPr id="14" name="Rectangle: Rounded Corners 13">
              <a:extLst>
                <a:ext uri="{FF2B5EF4-FFF2-40B4-BE49-F238E27FC236}">
                  <a16:creationId xmlns:a16="http://schemas.microsoft.com/office/drawing/2014/main" id="{62E10991-4FAE-B543-2DDC-EDD7A38A7362}"/>
                </a:ext>
              </a:extLst>
            </p:cNvPr>
            <p:cNvSpPr/>
            <p:nvPr/>
          </p:nvSpPr>
          <p:spPr>
            <a:xfrm>
              <a:off x="6329010" y="3551961"/>
              <a:ext cx="1157515" cy="433591"/>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Next Best Action</a:t>
              </a:r>
            </a:p>
          </p:txBody>
        </p:sp>
        <p:sp>
          <p:nvSpPr>
            <p:cNvPr id="15" name="Rectangle: Rounded Corners 14">
              <a:extLst>
                <a:ext uri="{FF2B5EF4-FFF2-40B4-BE49-F238E27FC236}">
                  <a16:creationId xmlns:a16="http://schemas.microsoft.com/office/drawing/2014/main" id="{A6E43483-648B-6E43-796E-4FC647B8CCBD}"/>
                </a:ext>
              </a:extLst>
            </p:cNvPr>
            <p:cNvSpPr/>
            <p:nvPr/>
          </p:nvSpPr>
          <p:spPr>
            <a:xfrm>
              <a:off x="5069929" y="3067137"/>
              <a:ext cx="1157515" cy="433591"/>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Sentiment Analysis</a:t>
              </a:r>
            </a:p>
          </p:txBody>
        </p:sp>
        <p:sp>
          <p:nvSpPr>
            <p:cNvPr id="16" name="Rectangle: Rounded Corners 15">
              <a:extLst>
                <a:ext uri="{FF2B5EF4-FFF2-40B4-BE49-F238E27FC236}">
                  <a16:creationId xmlns:a16="http://schemas.microsoft.com/office/drawing/2014/main" id="{ABDCC3AF-FD51-3DAA-9EFE-7838FFFAD5D4}"/>
                </a:ext>
              </a:extLst>
            </p:cNvPr>
            <p:cNvSpPr/>
            <p:nvPr/>
          </p:nvSpPr>
          <p:spPr>
            <a:xfrm>
              <a:off x="5069929" y="2593989"/>
              <a:ext cx="1157515" cy="433591"/>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Transcription</a:t>
              </a:r>
            </a:p>
          </p:txBody>
        </p:sp>
        <p:sp>
          <p:nvSpPr>
            <p:cNvPr id="17" name="Rectangle: Rounded Corners 16">
              <a:extLst>
                <a:ext uri="{FF2B5EF4-FFF2-40B4-BE49-F238E27FC236}">
                  <a16:creationId xmlns:a16="http://schemas.microsoft.com/office/drawing/2014/main" id="{33DF5AC7-21A2-68A2-BA9B-56D9F1301F3A}"/>
                </a:ext>
              </a:extLst>
            </p:cNvPr>
            <p:cNvSpPr/>
            <p:nvPr/>
          </p:nvSpPr>
          <p:spPr>
            <a:xfrm>
              <a:off x="5069203" y="3557690"/>
              <a:ext cx="1157515" cy="433591"/>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Knowledge </a:t>
              </a:r>
            </a:p>
            <a:p>
              <a:pPr algn="ctr" defTabSz="1097280">
                <a:defRPr/>
              </a:pPr>
              <a:r>
                <a:rPr lang="en-US" sz="1320" kern="0">
                  <a:solidFill>
                    <a:prstClr val="black"/>
                  </a:solidFill>
                  <a:latin typeface="Calibri" panose="020F0502020204030204"/>
                </a:rPr>
                <a:t>Query - KMS</a:t>
              </a:r>
            </a:p>
          </p:txBody>
        </p:sp>
        <p:sp>
          <p:nvSpPr>
            <p:cNvPr id="18" name="Rectangle: Rounded Corners 17">
              <a:extLst>
                <a:ext uri="{FF2B5EF4-FFF2-40B4-BE49-F238E27FC236}">
                  <a16:creationId xmlns:a16="http://schemas.microsoft.com/office/drawing/2014/main" id="{C7ABBCC1-3853-1E96-E3B0-FBC8BCB46187}"/>
                </a:ext>
              </a:extLst>
            </p:cNvPr>
            <p:cNvSpPr/>
            <p:nvPr/>
          </p:nvSpPr>
          <p:spPr>
            <a:xfrm>
              <a:off x="5078879" y="4689425"/>
              <a:ext cx="2407646" cy="284018"/>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Interaction History</a:t>
              </a:r>
            </a:p>
          </p:txBody>
        </p:sp>
        <p:sp>
          <p:nvSpPr>
            <p:cNvPr id="19" name="Rectangle: Rounded Corners 18">
              <a:extLst>
                <a:ext uri="{FF2B5EF4-FFF2-40B4-BE49-F238E27FC236}">
                  <a16:creationId xmlns:a16="http://schemas.microsoft.com/office/drawing/2014/main" id="{7E498372-C661-E2E4-D2DF-E02CC273BBFE}"/>
                </a:ext>
              </a:extLst>
            </p:cNvPr>
            <p:cNvSpPr/>
            <p:nvPr/>
          </p:nvSpPr>
          <p:spPr>
            <a:xfrm>
              <a:off x="6329010" y="3067137"/>
              <a:ext cx="1157515" cy="433591"/>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Dashboards</a:t>
              </a:r>
            </a:p>
          </p:txBody>
        </p:sp>
        <p:sp>
          <p:nvSpPr>
            <p:cNvPr id="20" name="Rectangle: Rounded Corners 19">
              <a:extLst>
                <a:ext uri="{FF2B5EF4-FFF2-40B4-BE49-F238E27FC236}">
                  <a16:creationId xmlns:a16="http://schemas.microsoft.com/office/drawing/2014/main" id="{394DD693-830F-1DDA-F8BA-BBE727AAC442}"/>
                </a:ext>
              </a:extLst>
            </p:cNvPr>
            <p:cNvSpPr/>
            <p:nvPr/>
          </p:nvSpPr>
          <p:spPr>
            <a:xfrm>
              <a:off x="6329010" y="2593989"/>
              <a:ext cx="1157515" cy="433591"/>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Call / Screen Recording</a:t>
              </a:r>
            </a:p>
          </p:txBody>
        </p:sp>
        <p:sp>
          <p:nvSpPr>
            <p:cNvPr id="21" name="Rectangle: Rounded Corners 20">
              <a:extLst>
                <a:ext uri="{FF2B5EF4-FFF2-40B4-BE49-F238E27FC236}">
                  <a16:creationId xmlns:a16="http://schemas.microsoft.com/office/drawing/2014/main" id="{045DCB32-E55F-CD9D-3C3B-4BCC5284AE4C}"/>
                </a:ext>
              </a:extLst>
            </p:cNvPr>
            <p:cNvSpPr/>
            <p:nvPr/>
          </p:nvSpPr>
          <p:spPr>
            <a:xfrm>
              <a:off x="5069203" y="4036786"/>
              <a:ext cx="1157516" cy="565924"/>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b="1" kern="0">
                  <a:solidFill>
                    <a:prstClr val="black"/>
                  </a:solidFill>
                  <a:latin typeface="Calibri" panose="020F0502020204030204"/>
                </a:rPr>
                <a:t>WFO</a:t>
              </a:r>
              <a:br>
                <a:rPr lang="en-US" sz="1320" kern="0">
                  <a:solidFill>
                    <a:prstClr val="black"/>
                  </a:solidFill>
                  <a:latin typeface="Calibri" panose="020F0502020204030204"/>
                </a:rPr>
              </a:br>
              <a:r>
                <a:rPr lang="en-US" sz="1320" kern="0">
                  <a:solidFill>
                    <a:prstClr val="black"/>
                  </a:solidFill>
                  <a:latin typeface="Calibri" panose="020F0502020204030204"/>
                </a:rPr>
                <a:t>(Agent Monitoring)</a:t>
              </a:r>
            </a:p>
          </p:txBody>
        </p:sp>
        <p:sp>
          <p:nvSpPr>
            <p:cNvPr id="22" name="Rectangle: Rounded Corners 21">
              <a:extLst>
                <a:ext uri="{FF2B5EF4-FFF2-40B4-BE49-F238E27FC236}">
                  <a16:creationId xmlns:a16="http://schemas.microsoft.com/office/drawing/2014/main" id="{ADD8B64C-4EA9-46A1-3495-AA0027ACEF7B}"/>
                </a:ext>
              </a:extLst>
            </p:cNvPr>
            <p:cNvSpPr/>
            <p:nvPr/>
          </p:nvSpPr>
          <p:spPr>
            <a:xfrm>
              <a:off x="6317226" y="4036786"/>
              <a:ext cx="1169299" cy="565924"/>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b="1" kern="0">
                  <a:solidFill>
                    <a:prstClr val="black"/>
                  </a:solidFill>
                  <a:latin typeface="Calibri" panose="020F0502020204030204"/>
                </a:rPr>
                <a:t>WFM</a:t>
              </a:r>
              <a:br>
                <a:rPr lang="en-US" sz="1320" kern="0">
                  <a:solidFill>
                    <a:prstClr val="black"/>
                  </a:solidFill>
                  <a:latin typeface="Calibri" panose="020F0502020204030204"/>
                </a:rPr>
              </a:br>
              <a:r>
                <a:rPr lang="en-US" sz="1320" kern="0">
                  <a:solidFill>
                    <a:prstClr val="black"/>
                  </a:solidFill>
                  <a:latin typeface="Calibri" panose="020F0502020204030204"/>
                </a:rPr>
                <a:t>(Omni Channel Forecasting</a:t>
              </a:r>
            </a:p>
          </p:txBody>
        </p:sp>
      </p:grpSp>
      <p:grpSp>
        <p:nvGrpSpPr>
          <p:cNvPr id="23" name="Group 22">
            <a:extLst>
              <a:ext uri="{FF2B5EF4-FFF2-40B4-BE49-F238E27FC236}">
                <a16:creationId xmlns:a16="http://schemas.microsoft.com/office/drawing/2014/main" id="{20C71BD6-BAE7-CB7B-D346-A7EF3AF0A994}"/>
              </a:ext>
            </a:extLst>
          </p:cNvPr>
          <p:cNvGrpSpPr/>
          <p:nvPr/>
        </p:nvGrpSpPr>
        <p:grpSpPr>
          <a:xfrm>
            <a:off x="10146266" y="1458553"/>
            <a:ext cx="1759619" cy="2161568"/>
            <a:chOff x="8281293" y="1155488"/>
            <a:chExt cx="1670285" cy="1740112"/>
          </a:xfrm>
          <a:effectLst>
            <a:outerShdw blurRad="50800" dist="38100" dir="2700000" algn="tl" rotWithShape="0">
              <a:prstClr val="black">
                <a:alpha val="40000"/>
              </a:prstClr>
            </a:outerShdw>
          </a:effectLst>
        </p:grpSpPr>
        <p:sp>
          <p:nvSpPr>
            <p:cNvPr id="24" name="Rectangle: Rounded Corners 23">
              <a:extLst>
                <a:ext uri="{FF2B5EF4-FFF2-40B4-BE49-F238E27FC236}">
                  <a16:creationId xmlns:a16="http://schemas.microsoft.com/office/drawing/2014/main" id="{B4BCAF58-329F-D6EF-1D20-458EFB6629C5}"/>
                </a:ext>
              </a:extLst>
            </p:cNvPr>
            <p:cNvSpPr/>
            <p:nvPr/>
          </p:nvSpPr>
          <p:spPr>
            <a:xfrm>
              <a:off x="8443914" y="1181090"/>
              <a:ext cx="1319212" cy="1714510"/>
            </a:xfrm>
            <a:prstGeom prst="roundRect">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t"/>
            <a:lstStyle/>
            <a:p>
              <a:pPr algn="ctr" defTabSz="1097280">
                <a:defRPr/>
              </a:pPr>
              <a:endParaRPr lang="en-US" sz="1440" kern="0">
                <a:solidFill>
                  <a:srgbClr val="5B9BD5">
                    <a:lumMod val="50000"/>
                  </a:srgbClr>
                </a:solidFill>
                <a:latin typeface="Calibri" panose="020F0502020204030204"/>
              </a:endParaRPr>
            </a:p>
          </p:txBody>
        </p:sp>
        <p:sp>
          <p:nvSpPr>
            <p:cNvPr id="25" name="TextBox 24">
              <a:extLst>
                <a:ext uri="{FF2B5EF4-FFF2-40B4-BE49-F238E27FC236}">
                  <a16:creationId xmlns:a16="http://schemas.microsoft.com/office/drawing/2014/main" id="{F02AD304-531A-4C7F-4613-E42B1A45AA20}"/>
                </a:ext>
              </a:extLst>
            </p:cNvPr>
            <p:cNvSpPr txBox="1"/>
            <p:nvPr/>
          </p:nvSpPr>
          <p:spPr>
            <a:xfrm>
              <a:off x="8281293" y="1155488"/>
              <a:ext cx="1670285" cy="490579"/>
            </a:xfrm>
            <a:prstGeom prst="rect">
              <a:avLst/>
            </a:prstGeom>
            <a:noFill/>
          </p:spPr>
          <p:txBody>
            <a:bodyPr wrap="square">
              <a:spAutoFit/>
            </a:bodyPr>
            <a:lstStyle/>
            <a:p>
              <a:pPr algn="ctr" defTabSz="1097280">
                <a:defRPr/>
              </a:pPr>
              <a:r>
                <a:rPr lang="en-US" sz="1680" kern="0">
                  <a:solidFill>
                    <a:srgbClr val="002060"/>
                  </a:solidFill>
                  <a:latin typeface="Calibri" panose="020F0502020204030204"/>
                </a:rPr>
                <a:t>Enterprise Collaboration</a:t>
              </a:r>
            </a:p>
          </p:txBody>
        </p:sp>
        <p:sp>
          <p:nvSpPr>
            <p:cNvPr id="26" name="Rectangle: Rounded Corners 25">
              <a:extLst>
                <a:ext uri="{FF2B5EF4-FFF2-40B4-BE49-F238E27FC236}">
                  <a16:creationId xmlns:a16="http://schemas.microsoft.com/office/drawing/2014/main" id="{8C620F14-140B-38D7-33BA-24F39F63693F}"/>
                </a:ext>
              </a:extLst>
            </p:cNvPr>
            <p:cNvSpPr/>
            <p:nvPr/>
          </p:nvSpPr>
          <p:spPr>
            <a:xfrm>
              <a:off x="8744079" y="2589257"/>
              <a:ext cx="757931" cy="202918"/>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Video</a:t>
              </a:r>
            </a:p>
          </p:txBody>
        </p:sp>
        <p:sp>
          <p:nvSpPr>
            <p:cNvPr id="27" name="Rectangle: Rounded Corners 26">
              <a:extLst>
                <a:ext uri="{FF2B5EF4-FFF2-40B4-BE49-F238E27FC236}">
                  <a16:creationId xmlns:a16="http://schemas.microsoft.com/office/drawing/2014/main" id="{55569DCF-BB33-90D3-DC27-1ECBA1ABD195}"/>
                </a:ext>
              </a:extLst>
            </p:cNvPr>
            <p:cNvSpPr/>
            <p:nvPr/>
          </p:nvSpPr>
          <p:spPr>
            <a:xfrm>
              <a:off x="8754334" y="2320816"/>
              <a:ext cx="757931" cy="202918"/>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Chat</a:t>
              </a:r>
            </a:p>
          </p:txBody>
        </p:sp>
        <p:sp>
          <p:nvSpPr>
            <p:cNvPr id="28" name="Rectangle: Rounded Corners 27">
              <a:extLst>
                <a:ext uri="{FF2B5EF4-FFF2-40B4-BE49-F238E27FC236}">
                  <a16:creationId xmlns:a16="http://schemas.microsoft.com/office/drawing/2014/main" id="{B4EDCFBB-87D7-C65A-A398-B523167FABC1}"/>
                </a:ext>
              </a:extLst>
            </p:cNvPr>
            <p:cNvSpPr/>
            <p:nvPr/>
          </p:nvSpPr>
          <p:spPr>
            <a:xfrm>
              <a:off x="8744079" y="2040740"/>
              <a:ext cx="757931" cy="202918"/>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Voice</a:t>
              </a:r>
            </a:p>
          </p:txBody>
        </p:sp>
      </p:grpSp>
      <p:sp>
        <p:nvSpPr>
          <p:cNvPr id="29" name="Rectangle: Rounded Corners 28">
            <a:extLst>
              <a:ext uri="{FF2B5EF4-FFF2-40B4-BE49-F238E27FC236}">
                <a16:creationId xmlns:a16="http://schemas.microsoft.com/office/drawing/2014/main" id="{741B709D-E458-F62E-0D50-7AC0CB80BED1}"/>
              </a:ext>
            </a:extLst>
          </p:cNvPr>
          <p:cNvSpPr/>
          <p:nvPr/>
        </p:nvSpPr>
        <p:spPr>
          <a:xfrm>
            <a:off x="7272893" y="7288665"/>
            <a:ext cx="2507676" cy="452464"/>
          </a:xfrm>
          <a:prstGeom prst="roundRect">
            <a:avLst/>
          </a:prstGeom>
          <a:solidFill>
            <a:sysClr val="window" lastClr="FFFFFF"/>
          </a:solidFill>
          <a:ln w="12700" cap="flat" cmpd="sng" algn="ctr">
            <a:solidFill>
              <a:srgbClr val="4472C4">
                <a:shade val="50000"/>
              </a:srgbClr>
            </a:solidFill>
            <a:prstDash val="solid"/>
            <a:miter lim="800000"/>
          </a:ln>
          <a:effectLst>
            <a:outerShdw blurRad="50800" dist="38100" dir="2700000" algn="tl" rotWithShape="0">
              <a:prstClr val="black">
                <a:alpha val="40000"/>
              </a:prstClr>
            </a:outerShdw>
          </a:effectLst>
        </p:spPr>
        <p:txBody>
          <a:bodyPr lIns="54864" tIns="54864" rIns="54864" bIns="54864" rtlCol="0" anchor="ctr"/>
          <a:lstStyle/>
          <a:p>
            <a:pPr algn="ctr" defTabSz="1097280">
              <a:defRPr/>
            </a:pPr>
            <a:r>
              <a:rPr lang="en-US" sz="1320" kern="0">
                <a:solidFill>
                  <a:prstClr val="black"/>
                </a:solidFill>
                <a:latin typeface="Calibri" panose="020F0502020204030204"/>
              </a:rPr>
              <a:t>RPA | Bots </a:t>
            </a:r>
            <a:br>
              <a:rPr lang="en-US" sz="1320" kern="0">
                <a:solidFill>
                  <a:prstClr val="black"/>
                </a:solidFill>
                <a:latin typeface="Calibri" panose="020F0502020204030204"/>
              </a:rPr>
            </a:br>
            <a:r>
              <a:rPr lang="en-US" sz="1320" kern="0">
                <a:solidFill>
                  <a:prstClr val="black"/>
                </a:solidFill>
                <a:latin typeface="Calibri" panose="020F0502020204030204"/>
              </a:rPr>
              <a:t>Workflow Automation</a:t>
            </a:r>
          </a:p>
        </p:txBody>
      </p:sp>
      <p:grpSp>
        <p:nvGrpSpPr>
          <p:cNvPr id="30" name="Group 29">
            <a:extLst>
              <a:ext uri="{FF2B5EF4-FFF2-40B4-BE49-F238E27FC236}">
                <a16:creationId xmlns:a16="http://schemas.microsoft.com/office/drawing/2014/main" id="{94F4AC0C-15F6-FE5D-4013-8CAD6BE28FB1}"/>
              </a:ext>
            </a:extLst>
          </p:cNvPr>
          <p:cNvGrpSpPr/>
          <p:nvPr/>
        </p:nvGrpSpPr>
        <p:grpSpPr>
          <a:xfrm>
            <a:off x="3606881" y="1482545"/>
            <a:ext cx="3065827" cy="1690067"/>
            <a:chOff x="1778567" y="555644"/>
            <a:chExt cx="2910179" cy="1560521"/>
          </a:xfrm>
          <a:effectLst>
            <a:outerShdw blurRad="50800" dist="38100" dir="2700000" algn="tl" rotWithShape="0">
              <a:prstClr val="black">
                <a:alpha val="40000"/>
              </a:prstClr>
            </a:outerShdw>
          </a:effectLst>
        </p:grpSpPr>
        <p:sp>
          <p:nvSpPr>
            <p:cNvPr id="31" name="Rectangle: Rounded Corners 30">
              <a:extLst>
                <a:ext uri="{FF2B5EF4-FFF2-40B4-BE49-F238E27FC236}">
                  <a16:creationId xmlns:a16="http://schemas.microsoft.com/office/drawing/2014/main" id="{91BF27C8-4F2E-49E7-795F-EFD29FAA56CC}"/>
                </a:ext>
              </a:extLst>
            </p:cNvPr>
            <p:cNvSpPr/>
            <p:nvPr/>
          </p:nvSpPr>
          <p:spPr>
            <a:xfrm>
              <a:off x="1778567" y="555644"/>
              <a:ext cx="2910179" cy="1560521"/>
            </a:xfrm>
            <a:prstGeom prst="roundRect">
              <a:avLst/>
            </a:prstGeom>
            <a:solidFill>
              <a:srgbClr val="5B9BD5">
                <a:lumMod val="20000"/>
                <a:lumOff val="80000"/>
              </a:srgbClr>
            </a:solidFill>
            <a:ln w="12700" cap="flat" cmpd="sng" algn="ctr">
              <a:solidFill>
                <a:srgbClr val="4472C4">
                  <a:shade val="50000"/>
                </a:srgbClr>
              </a:solidFill>
              <a:prstDash val="solid"/>
              <a:miter lim="800000"/>
            </a:ln>
            <a:effectLst/>
          </p:spPr>
          <p:txBody>
            <a:bodyPr rtlCol="0" anchor="t"/>
            <a:lstStyle/>
            <a:p>
              <a:pPr algn="ctr" defTabSz="1097280">
                <a:defRPr/>
              </a:pPr>
              <a:endParaRPr lang="en-US" sz="1440" kern="0">
                <a:solidFill>
                  <a:srgbClr val="5B9BD5">
                    <a:lumMod val="50000"/>
                  </a:srgbClr>
                </a:solidFill>
                <a:latin typeface="Calibri" panose="020F0502020204030204"/>
              </a:endParaRPr>
            </a:p>
          </p:txBody>
        </p:sp>
        <p:sp>
          <p:nvSpPr>
            <p:cNvPr id="32" name="TextBox 31">
              <a:extLst>
                <a:ext uri="{FF2B5EF4-FFF2-40B4-BE49-F238E27FC236}">
                  <a16:creationId xmlns:a16="http://schemas.microsoft.com/office/drawing/2014/main" id="{40B9A823-2EA5-B67B-6538-D07FE8544E05}"/>
                </a:ext>
              </a:extLst>
            </p:cNvPr>
            <p:cNvSpPr txBox="1"/>
            <p:nvPr/>
          </p:nvSpPr>
          <p:spPr>
            <a:xfrm>
              <a:off x="1924033" y="601380"/>
              <a:ext cx="1670285" cy="238715"/>
            </a:xfrm>
            <a:prstGeom prst="rect">
              <a:avLst/>
            </a:prstGeom>
            <a:noFill/>
          </p:spPr>
          <p:txBody>
            <a:bodyPr wrap="square" lIns="0" tIns="0" rIns="0" bIns="0">
              <a:spAutoFit/>
            </a:bodyPr>
            <a:lstStyle/>
            <a:p>
              <a:pPr defTabSz="1097280">
                <a:defRPr/>
              </a:pPr>
              <a:r>
                <a:rPr lang="en-US" sz="1680" kern="0">
                  <a:solidFill>
                    <a:srgbClr val="002060"/>
                  </a:solidFill>
                  <a:latin typeface="Calibri" panose="020F0502020204030204"/>
                </a:rPr>
                <a:t>Voice Calls</a:t>
              </a:r>
            </a:p>
          </p:txBody>
        </p:sp>
        <p:sp>
          <p:nvSpPr>
            <p:cNvPr id="33" name="Rectangle: Rounded Corners 32">
              <a:extLst>
                <a:ext uri="{FF2B5EF4-FFF2-40B4-BE49-F238E27FC236}">
                  <a16:creationId xmlns:a16="http://schemas.microsoft.com/office/drawing/2014/main" id="{660D9676-F889-FE71-3E7D-12ECEB6C88FA}"/>
                </a:ext>
              </a:extLst>
            </p:cNvPr>
            <p:cNvSpPr/>
            <p:nvPr/>
          </p:nvSpPr>
          <p:spPr>
            <a:xfrm>
              <a:off x="1906397" y="1859235"/>
              <a:ext cx="783665" cy="186704"/>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0" tIns="0" rIns="0" bIns="0" rtlCol="0" anchor="ctr"/>
            <a:lstStyle/>
            <a:p>
              <a:pPr algn="ctr" defTabSz="1097280">
                <a:defRPr/>
              </a:pPr>
              <a:r>
                <a:rPr lang="en-US" sz="1320" kern="0">
                  <a:solidFill>
                    <a:prstClr val="black"/>
                  </a:solidFill>
                  <a:latin typeface="Calibri" panose="020F0502020204030204"/>
                </a:rPr>
                <a:t>Call Backs</a:t>
              </a:r>
            </a:p>
          </p:txBody>
        </p:sp>
        <p:sp>
          <p:nvSpPr>
            <p:cNvPr id="34" name="Rectangle: Rounded Corners 33">
              <a:extLst>
                <a:ext uri="{FF2B5EF4-FFF2-40B4-BE49-F238E27FC236}">
                  <a16:creationId xmlns:a16="http://schemas.microsoft.com/office/drawing/2014/main" id="{CE3E3CF4-22B2-84C4-512B-6A8FFED2A4B9}"/>
                </a:ext>
              </a:extLst>
            </p:cNvPr>
            <p:cNvSpPr/>
            <p:nvPr/>
          </p:nvSpPr>
          <p:spPr>
            <a:xfrm>
              <a:off x="1867444" y="849896"/>
              <a:ext cx="1620496" cy="974952"/>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endParaRPr lang="en-US" sz="1320" kern="0">
                <a:solidFill>
                  <a:srgbClr val="5B9BD5">
                    <a:lumMod val="50000"/>
                  </a:srgbClr>
                </a:solidFill>
                <a:latin typeface="Calibri" panose="020F0502020204030204"/>
              </a:endParaRPr>
            </a:p>
          </p:txBody>
        </p:sp>
        <p:sp>
          <p:nvSpPr>
            <p:cNvPr id="35" name="Rectangle: Rounded Corners 34">
              <a:extLst>
                <a:ext uri="{FF2B5EF4-FFF2-40B4-BE49-F238E27FC236}">
                  <a16:creationId xmlns:a16="http://schemas.microsoft.com/office/drawing/2014/main" id="{4794C2DF-7E1B-EEAB-5E06-6F11493A309D}"/>
                </a:ext>
              </a:extLst>
            </p:cNvPr>
            <p:cNvSpPr/>
            <p:nvPr/>
          </p:nvSpPr>
          <p:spPr>
            <a:xfrm>
              <a:off x="1943644" y="1562346"/>
              <a:ext cx="1452856" cy="208526"/>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NLU/NLP</a:t>
              </a:r>
            </a:p>
          </p:txBody>
        </p:sp>
        <p:sp>
          <p:nvSpPr>
            <p:cNvPr id="36" name="Rectangle: Rounded Corners 35">
              <a:extLst>
                <a:ext uri="{FF2B5EF4-FFF2-40B4-BE49-F238E27FC236}">
                  <a16:creationId xmlns:a16="http://schemas.microsoft.com/office/drawing/2014/main" id="{08F575EB-CA94-9183-1460-96734C498638}"/>
                </a:ext>
              </a:extLst>
            </p:cNvPr>
            <p:cNvSpPr/>
            <p:nvPr/>
          </p:nvSpPr>
          <p:spPr>
            <a:xfrm>
              <a:off x="1943644" y="1331207"/>
              <a:ext cx="1452856" cy="208526"/>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Voice Recog.</a:t>
              </a:r>
            </a:p>
          </p:txBody>
        </p:sp>
        <p:sp>
          <p:nvSpPr>
            <p:cNvPr id="37" name="Rectangle: Rounded Corners 36">
              <a:extLst>
                <a:ext uri="{FF2B5EF4-FFF2-40B4-BE49-F238E27FC236}">
                  <a16:creationId xmlns:a16="http://schemas.microsoft.com/office/drawing/2014/main" id="{0EA88F4A-5DBD-7A0A-BEE8-01A236DBAF80}"/>
                </a:ext>
              </a:extLst>
            </p:cNvPr>
            <p:cNvSpPr/>
            <p:nvPr/>
          </p:nvSpPr>
          <p:spPr>
            <a:xfrm>
              <a:off x="1943644" y="1103657"/>
              <a:ext cx="1452856" cy="208526"/>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Touch Tone </a:t>
              </a:r>
              <a:r>
                <a:rPr lang="en-US" sz="1200" kern="0">
                  <a:solidFill>
                    <a:prstClr val="black"/>
                  </a:solidFill>
                  <a:latin typeface="Calibri" panose="020F0502020204030204"/>
                </a:rPr>
                <a:t>(DTMF)</a:t>
              </a:r>
              <a:endParaRPr lang="en-US" sz="1320" kern="0">
                <a:solidFill>
                  <a:prstClr val="black"/>
                </a:solidFill>
                <a:latin typeface="Calibri" panose="020F0502020204030204"/>
              </a:endParaRPr>
            </a:p>
          </p:txBody>
        </p:sp>
        <p:sp>
          <p:nvSpPr>
            <p:cNvPr id="40" name="TextBox 39">
              <a:extLst>
                <a:ext uri="{FF2B5EF4-FFF2-40B4-BE49-F238E27FC236}">
                  <a16:creationId xmlns:a16="http://schemas.microsoft.com/office/drawing/2014/main" id="{7CB69CD1-DC9D-D9DB-F6DE-85122B96E174}"/>
                </a:ext>
              </a:extLst>
            </p:cNvPr>
            <p:cNvSpPr txBox="1"/>
            <p:nvPr/>
          </p:nvSpPr>
          <p:spPr>
            <a:xfrm>
              <a:off x="1867444" y="824697"/>
              <a:ext cx="1620497" cy="323971"/>
            </a:xfrm>
            <a:prstGeom prst="rect">
              <a:avLst/>
            </a:prstGeom>
            <a:noFill/>
          </p:spPr>
          <p:txBody>
            <a:bodyPr wrap="square" anchor="ctr">
              <a:spAutoFit/>
            </a:bodyPr>
            <a:lstStyle/>
            <a:p>
              <a:pPr algn="ctr" defTabSz="1097280">
                <a:defRPr/>
              </a:pPr>
              <a:r>
                <a:rPr lang="en-US" sz="1680" kern="0">
                  <a:solidFill>
                    <a:srgbClr val="5B9BD5">
                      <a:lumMod val="50000"/>
                    </a:srgbClr>
                  </a:solidFill>
                  <a:latin typeface="Calibri" panose="020F0502020204030204"/>
                </a:rPr>
                <a:t>IVR</a:t>
              </a:r>
            </a:p>
          </p:txBody>
        </p:sp>
        <p:sp>
          <p:nvSpPr>
            <p:cNvPr id="44" name="Rectangle: Rounded Corners 43">
              <a:extLst>
                <a:ext uri="{FF2B5EF4-FFF2-40B4-BE49-F238E27FC236}">
                  <a16:creationId xmlns:a16="http://schemas.microsoft.com/office/drawing/2014/main" id="{FECF97B2-FB12-9812-A46B-49024D18361E}"/>
                </a:ext>
              </a:extLst>
            </p:cNvPr>
            <p:cNvSpPr/>
            <p:nvPr/>
          </p:nvSpPr>
          <p:spPr>
            <a:xfrm>
              <a:off x="2716474" y="1859235"/>
              <a:ext cx="726428" cy="186704"/>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0" tIns="0" rIns="0" bIns="0" rtlCol="0" anchor="ctr"/>
            <a:lstStyle/>
            <a:p>
              <a:pPr algn="ctr" defTabSz="1097280">
                <a:defRPr/>
              </a:pPr>
              <a:r>
                <a:rPr lang="en-US" sz="1320" kern="0">
                  <a:solidFill>
                    <a:prstClr val="black"/>
                  </a:solidFill>
                  <a:latin typeface="Calibri" panose="020F0502020204030204"/>
                </a:rPr>
                <a:t>Voicemail</a:t>
              </a:r>
            </a:p>
          </p:txBody>
        </p:sp>
      </p:grpSp>
      <p:grpSp>
        <p:nvGrpSpPr>
          <p:cNvPr id="45" name="Group 44">
            <a:extLst>
              <a:ext uri="{FF2B5EF4-FFF2-40B4-BE49-F238E27FC236}">
                <a16:creationId xmlns:a16="http://schemas.microsoft.com/office/drawing/2014/main" id="{7D1B305B-6FD8-A462-B598-9D0D9E608078}"/>
              </a:ext>
            </a:extLst>
          </p:cNvPr>
          <p:cNvGrpSpPr/>
          <p:nvPr/>
        </p:nvGrpSpPr>
        <p:grpSpPr>
          <a:xfrm>
            <a:off x="3568533" y="3204707"/>
            <a:ext cx="3065827" cy="1717794"/>
            <a:chOff x="1778567" y="2169933"/>
            <a:chExt cx="2910179" cy="1586123"/>
          </a:xfrm>
          <a:effectLst>
            <a:outerShdw blurRad="50800" dist="38100" dir="2700000" algn="tl" rotWithShape="0">
              <a:prstClr val="black">
                <a:alpha val="40000"/>
              </a:prstClr>
            </a:outerShdw>
          </a:effectLst>
        </p:grpSpPr>
        <p:sp>
          <p:nvSpPr>
            <p:cNvPr id="47" name="Rectangle: Rounded Corners 46">
              <a:extLst>
                <a:ext uri="{FF2B5EF4-FFF2-40B4-BE49-F238E27FC236}">
                  <a16:creationId xmlns:a16="http://schemas.microsoft.com/office/drawing/2014/main" id="{FB046B9E-5145-2097-4A49-7F181088E5F2}"/>
                </a:ext>
              </a:extLst>
            </p:cNvPr>
            <p:cNvSpPr/>
            <p:nvPr/>
          </p:nvSpPr>
          <p:spPr>
            <a:xfrm>
              <a:off x="1778567" y="2195535"/>
              <a:ext cx="2910179" cy="1560521"/>
            </a:xfrm>
            <a:prstGeom prst="roundRec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t"/>
            <a:lstStyle/>
            <a:p>
              <a:pPr algn="ctr" defTabSz="1097280">
                <a:defRPr/>
              </a:pPr>
              <a:endParaRPr lang="en-US" sz="1440" kern="0">
                <a:solidFill>
                  <a:srgbClr val="5B9BD5">
                    <a:lumMod val="50000"/>
                  </a:srgbClr>
                </a:solidFill>
                <a:latin typeface="Calibri" panose="020F0502020204030204"/>
              </a:endParaRPr>
            </a:p>
          </p:txBody>
        </p:sp>
        <p:sp>
          <p:nvSpPr>
            <p:cNvPr id="50" name="TextBox 49">
              <a:extLst>
                <a:ext uri="{FF2B5EF4-FFF2-40B4-BE49-F238E27FC236}">
                  <a16:creationId xmlns:a16="http://schemas.microsoft.com/office/drawing/2014/main" id="{2018FD1C-E7C0-7A30-0516-A000C56099F0}"/>
                </a:ext>
              </a:extLst>
            </p:cNvPr>
            <p:cNvSpPr txBox="1"/>
            <p:nvPr/>
          </p:nvSpPr>
          <p:spPr>
            <a:xfrm>
              <a:off x="1867444" y="2169933"/>
              <a:ext cx="1670285" cy="323971"/>
            </a:xfrm>
            <a:prstGeom prst="rect">
              <a:avLst/>
            </a:prstGeom>
            <a:noFill/>
          </p:spPr>
          <p:txBody>
            <a:bodyPr wrap="square">
              <a:spAutoFit/>
            </a:bodyPr>
            <a:lstStyle/>
            <a:p>
              <a:pPr defTabSz="1097280">
                <a:defRPr/>
              </a:pPr>
              <a:r>
                <a:rPr lang="en-US" sz="1680" kern="0">
                  <a:solidFill>
                    <a:srgbClr val="002060"/>
                  </a:solidFill>
                  <a:latin typeface="Calibri" panose="020F0502020204030204"/>
                </a:rPr>
                <a:t>Chat</a:t>
              </a:r>
            </a:p>
          </p:txBody>
        </p:sp>
        <p:sp>
          <p:nvSpPr>
            <p:cNvPr id="54" name="Rectangle: Rounded Corners 53">
              <a:extLst>
                <a:ext uri="{FF2B5EF4-FFF2-40B4-BE49-F238E27FC236}">
                  <a16:creationId xmlns:a16="http://schemas.microsoft.com/office/drawing/2014/main" id="{B485B051-D87C-9D17-1315-83A71377F54A}"/>
                </a:ext>
              </a:extLst>
            </p:cNvPr>
            <p:cNvSpPr/>
            <p:nvPr/>
          </p:nvSpPr>
          <p:spPr>
            <a:xfrm>
              <a:off x="1867444" y="2489787"/>
              <a:ext cx="1620496" cy="1184510"/>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endParaRPr lang="en-US" sz="1320" kern="0">
                <a:solidFill>
                  <a:srgbClr val="5B9BD5">
                    <a:lumMod val="50000"/>
                  </a:srgbClr>
                </a:solidFill>
                <a:latin typeface="Calibri" panose="020F0502020204030204"/>
              </a:endParaRPr>
            </a:p>
          </p:txBody>
        </p:sp>
        <p:sp>
          <p:nvSpPr>
            <p:cNvPr id="56" name="Rectangle: Rounded Corners 55">
              <a:extLst>
                <a:ext uri="{FF2B5EF4-FFF2-40B4-BE49-F238E27FC236}">
                  <a16:creationId xmlns:a16="http://schemas.microsoft.com/office/drawing/2014/main" id="{6162BD22-EC47-C2AB-C935-4CC426C8070A}"/>
                </a:ext>
              </a:extLst>
            </p:cNvPr>
            <p:cNvSpPr/>
            <p:nvPr/>
          </p:nvSpPr>
          <p:spPr>
            <a:xfrm>
              <a:off x="2036746" y="3203804"/>
              <a:ext cx="1245929" cy="419694"/>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Intelligent Chat (NLU/NLP)</a:t>
              </a:r>
            </a:p>
          </p:txBody>
        </p:sp>
        <p:sp>
          <p:nvSpPr>
            <p:cNvPr id="57" name="Rectangle: Rounded Corners 56">
              <a:extLst>
                <a:ext uri="{FF2B5EF4-FFF2-40B4-BE49-F238E27FC236}">
                  <a16:creationId xmlns:a16="http://schemas.microsoft.com/office/drawing/2014/main" id="{0275518B-2404-95BD-D98C-DE8EAA895199}"/>
                </a:ext>
              </a:extLst>
            </p:cNvPr>
            <p:cNvSpPr/>
            <p:nvPr/>
          </p:nvSpPr>
          <p:spPr>
            <a:xfrm>
              <a:off x="2029126" y="2743549"/>
              <a:ext cx="1245929" cy="369331"/>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Simple Chat (Visual IVR)</a:t>
              </a:r>
            </a:p>
          </p:txBody>
        </p:sp>
        <p:sp>
          <p:nvSpPr>
            <p:cNvPr id="61" name="TextBox 60">
              <a:extLst>
                <a:ext uri="{FF2B5EF4-FFF2-40B4-BE49-F238E27FC236}">
                  <a16:creationId xmlns:a16="http://schemas.microsoft.com/office/drawing/2014/main" id="{8B8A3077-73BD-E936-3A7D-93CB79EAEE67}"/>
                </a:ext>
              </a:extLst>
            </p:cNvPr>
            <p:cNvSpPr txBox="1"/>
            <p:nvPr/>
          </p:nvSpPr>
          <p:spPr>
            <a:xfrm>
              <a:off x="1867444" y="2464587"/>
              <a:ext cx="1620497" cy="323971"/>
            </a:xfrm>
            <a:prstGeom prst="rect">
              <a:avLst/>
            </a:prstGeom>
            <a:noFill/>
          </p:spPr>
          <p:txBody>
            <a:bodyPr wrap="square" anchor="ctr">
              <a:spAutoFit/>
            </a:bodyPr>
            <a:lstStyle/>
            <a:p>
              <a:pPr algn="ctr" defTabSz="1097280">
                <a:defRPr/>
              </a:pPr>
              <a:r>
                <a:rPr lang="en-US" sz="1680" kern="0">
                  <a:solidFill>
                    <a:srgbClr val="5B9BD5">
                      <a:lumMod val="50000"/>
                    </a:srgbClr>
                  </a:solidFill>
                  <a:latin typeface="Calibri" panose="020F0502020204030204"/>
                </a:rPr>
                <a:t>Chat Bots</a:t>
              </a:r>
            </a:p>
          </p:txBody>
        </p:sp>
      </p:grpSp>
      <p:grpSp>
        <p:nvGrpSpPr>
          <p:cNvPr id="62" name="Group 61">
            <a:extLst>
              <a:ext uri="{FF2B5EF4-FFF2-40B4-BE49-F238E27FC236}">
                <a16:creationId xmlns:a16="http://schemas.microsoft.com/office/drawing/2014/main" id="{434F823D-5DF7-5EEA-776E-DB8CA230CFBC}"/>
              </a:ext>
            </a:extLst>
          </p:cNvPr>
          <p:cNvGrpSpPr/>
          <p:nvPr/>
        </p:nvGrpSpPr>
        <p:grpSpPr>
          <a:xfrm>
            <a:off x="3568533" y="4937050"/>
            <a:ext cx="3065827" cy="1444951"/>
            <a:chOff x="1778567" y="3815384"/>
            <a:chExt cx="2910179" cy="1334193"/>
          </a:xfrm>
          <a:solidFill>
            <a:srgbClr val="FFDB69"/>
          </a:solidFill>
          <a:effectLst>
            <a:outerShdw blurRad="50800" dist="38100" dir="2700000" algn="tl" rotWithShape="0">
              <a:prstClr val="black">
                <a:alpha val="40000"/>
              </a:prstClr>
            </a:outerShdw>
          </a:effectLst>
        </p:grpSpPr>
        <p:sp>
          <p:nvSpPr>
            <p:cNvPr id="63" name="Rectangle: Rounded Corners 62">
              <a:extLst>
                <a:ext uri="{FF2B5EF4-FFF2-40B4-BE49-F238E27FC236}">
                  <a16:creationId xmlns:a16="http://schemas.microsoft.com/office/drawing/2014/main" id="{0593A2CD-E0AA-6B67-7D77-C656F5184C77}"/>
                </a:ext>
              </a:extLst>
            </p:cNvPr>
            <p:cNvSpPr/>
            <p:nvPr/>
          </p:nvSpPr>
          <p:spPr>
            <a:xfrm>
              <a:off x="1778567" y="3840987"/>
              <a:ext cx="2910179" cy="1308590"/>
            </a:xfrm>
            <a:prstGeom prst="roundRect">
              <a:avLst/>
            </a:prstGeom>
            <a:grpFill/>
            <a:ln w="12700" cap="flat" cmpd="sng" algn="ctr">
              <a:solidFill>
                <a:srgbClr val="4472C4">
                  <a:shade val="50000"/>
                </a:srgbClr>
              </a:solidFill>
              <a:prstDash val="solid"/>
              <a:miter lim="800000"/>
            </a:ln>
            <a:effectLst/>
          </p:spPr>
          <p:txBody>
            <a:bodyPr rtlCol="0" anchor="t"/>
            <a:lstStyle/>
            <a:p>
              <a:pPr algn="ctr" defTabSz="1097280">
                <a:defRPr/>
              </a:pPr>
              <a:endParaRPr lang="en-US" sz="1440" kern="0">
                <a:solidFill>
                  <a:srgbClr val="5B9BD5">
                    <a:lumMod val="50000"/>
                  </a:srgbClr>
                </a:solidFill>
                <a:latin typeface="Calibri" panose="020F0502020204030204"/>
              </a:endParaRPr>
            </a:p>
          </p:txBody>
        </p:sp>
        <p:sp>
          <p:nvSpPr>
            <p:cNvPr id="66" name="TextBox 65">
              <a:extLst>
                <a:ext uri="{FF2B5EF4-FFF2-40B4-BE49-F238E27FC236}">
                  <a16:creationId xmlns:a16="http://schemas.microsoft.com/office/drawing/2014/main" id="{6B9B1BEF-0431-FF1B-0E2C-7328C88A2845}"/>
                </a:ext>
              </a:extLst>
            </p:cNvPr>
            <p:cNvSpPr txBox="1"/>
            <p:nvPr/>
          </p:nvSpPr>
          <p:spPr>
            <a:xfrm>
              <a:off x="1867444" y="3815384"/>
              <a:ext cx="1670285" cy="323971"/>
            </a:xfrm>
            <a:prstGeom prst="rect">
              <a:avLst/>
            </a:prstGeom>
            <a:noFill/>
          </p:spPr>
          <p:txBody>
            <a:bodyPr wrap="square">
              <a:spAutoFit/>
            </a:bodyPr>
            <a:lstStyle/>
            <a:p>
              <a:pPr defTabSz="1097280">
                <a:defRPr/>
              </a:pPr>
              <a:r>
                <a:rPr lang="en-US" sz="1680" kern="0">
                  <a:solidFill>
                    <a:srgbClr val="002060"/>
                  </a:solidFill>
                  <a:latin typeface="Calibri" panose="020F0502020204030204"/>
                </a:rPr>
                <a:t>Messaging</a:t>
              </a:r>
            </a:p>
          </p:txBody>
        </p:sp>
        <p:sp>
          <p:nvSpPr>
            <p:cNvPr id="67" name="Rectangle: Rounded Corners 66">
              <a:extLst>
                <a:ext uri="{FF2B5EF4-FFF2-40B4-BE49-F238E27FC236}">
                  <a16:creationId xmlns:a16="http://schemas.microsoft.com/office/drawing/2014/main" id="{34946E93-AF4E-AF94-707B-FE6F1506E68B}"/>
                </a:ext>
              </a:extLst>
            </p:cNvPr>
            <p:cNvSpPr/>
            <p:nvPr/>
          </p:nvSpPr>
          <p:spPr>
            <a:xfrm>
              <a:off x="1867444" y="4135238"/>
              <a:ext cx="1620496" cy="966458"/>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endParaRPr lang="en-US" sz="1320" kern="0">
                <a:solidFill>
                  <a:srgbClr val="5B9BD5">
                    <a:lumMod val="50000"/>
                  </a:srgbClr>
                </a:solidFill>
                <a:latin typeface="Calibri" panose="020F0502020204030204"/>
              </a:endParaRPr>
            </a:p>
          </p:txBody>
        </p:sp>
        <p:sp>
          <p:nvSpPr>
            <p:cNvPr id="69" name="Rectangle: Rounded Corners 68">
              <a:extLst>
                <a:ext uri="{FF2B5EF4-FFF2-40B4-BE49-F238E27FC236}">
                  <a16:creationId xmlns:a16="http://schemas.microsoft.com/office/drawing/2014/main" id="{D7648B27-87E6-3DE9-5CF2-61BBCBC7967F}"/>
                </a:ext>
              </a:extLst>
            </p:cNvPr>
            <p:cNvSpPr/>
            <p:nvPr/>
          </p:nvSpPr>
          <p:spPr>
            <a:xfrm>
              <a:off x="2030396" y="4639705"/>
              <a:ext cx="1304132" cy="419694"/>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Messaging Apps (WhatsApp)</a:t>
              </a:r>
            </a:p>
          </p:txBody>
        </p:sp>
        <p:sp>
          <p:nvSpPr>
            <p:cNvPr id="71" name="Rectangle: Rounded Corners 70">
              <a:extLst>
                <a:ext uri="{FF2B5EF4-FFF2-40B4-BE49-F238E27FC236}">
                  <a16:creationId xmlns:a16="http://schemas.microsoft.com/office/drawing/2014/main" id="{B7E180D6-FCD7-DF72-47F9-91D4946C7A64}"/>
                </a:ext>
              </a:extLst>
            </p:cNvPr>
            <p:cNvSpPr/>
            <p:nvPr/>
          </p:nvSpPr>
          <p:spPr>
            <a:xfrm>
              <a:off x="2022776" y="4179450"/>
              <a:ext cx="1304132" cy="369331"/>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Text Messaging (SMS / RMS)</a:t>
              </a:r>
            </a:p>
          </p:txBody>
        </p:sp>
        <p:sp>
          <p:nvSpPr>
            <p:cNvPr id="72" name="Rectangle: Rounded Corners 71">
              <a:extLst>
                <a:ext uri="{FF2B5EF4-FFF2-40B4-BE49-F238E27FC236}">
                  <a16:creationId xmlns:a16="http://schemas.microsoft.com/office/drawing/2014/main" id="{E511193B-2F31-6828-01D2-505AC7A4B6E1}"/>
                </a:ext>
              </a:extLst>
            </p:cNvPr>
            <p:cNvSpPr/>
            <p:nvPr/>
          </p:nvSpPr>
          <p:spPr>
            <a:xfrm>
              <a:off x="3603234" y="4423975"/>
              <a:ext cx="1017669" cy="416905"/>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srgbClr val="002060"/>
                  </a:solidFill>
                  <a:latin typeface="Calibri" panose="020F0502020204030204"/>
                </a:rPr>
                <a:t>Messaging History</a:t>
              </a:r>
            </a:p>
          </p:txBody>
        </p:sp>
      </p:grpSp>
      <p:grpSp>
        <p:nvGrpSpPr>
          <p:cNvPr id="73" name="Group 72">
            <a:extLst>
              <a:ext uri="{FF2B5EF4-FFF2-40B4-BE49-F238E27FC236}">
                <a16:creationId xmlns:a16="http://schemas.microsoft.com/office/drawing/2014/main" id="{B90B06B0-DB9D-1634-FF29-636002835C35}"/>
              </a:ext>
            </a:extLst>
          </p:cNvPr>
          <p:cNvGrpSpPr/>
          <p:nvPr/>
        </p:nvGrpSpPr>
        <p:grpSpPr>
          <a:xfrm>
            <a:off x="3568533" y="6408871"/>
            <a:ext cx="3065827" cy="1444951"/>
            <a:chOff x="1778567" y="5191197"/>
            <a:chExt cx="2910179" cy="1334193"/>
          </a:xfrm>
          <a:effectLst>
            <a:outerShdw blurRad="50800" dist="38100" dir="2700000" algn="tl" rotWithShape="0">
              <a:prstClr val="black">
                <a:alpha val="40000"/>
              </a:prstClr>
            </a:outerShdw>
          </a:effectLst>
        </p:grpSpPr>
        <p:sp>
          <p:nvSpPr>
            <p:cNvPr id="74" name="Rectangle: Rounded Corners 73">
              <a:extLst>
                <a:ext uri="{FF2B5EF4-FFF2-40B4-BE49-F238E27FC236}">
                  <a16:creationId xmlns:a16="http://schemas.microsoft.com/office/drawing/2014/main" id="{AA745C8F-A6DD-D83A-1F2B-B9B3E4320A81}"/>
                </a:ext>
              </a:extLst>
            </p:cNvPr>
            <p:cNvSpPr/>
            <p:nvPr/>
          </p:nvSpPr>
          <p:spPr>
            <a:xfrm>
              <a:off x="1778567" y="5216799"/>
              <a:ext cx="2910179" cy="1308591"/>
            </a:xfrm>
            <a:prstGeom prst="roundRect">
              <a:avLst/>
            </a:prstGeom>
            <a:solidFill>
              <a:srgbClr val="FFFF00"/>
            </a:solidFill>
            <a:ln w="12700" cap="flat" cmpd="sng" algn="ctr">
              <a:solidFill>
                <a:srgbClr val="4472C4">
                  <a:shade val="50000"/>
                </a:srgbClr>
              </a:solidFill>
              <a:prstDash val="solid"/>
              <a:miter lim="800000"/>
            </a:ln>
            <a:effectLst/>
          </p:spPr>
          <p:txBody>
            <a:bodyPr rtlCol="0" anchor="t"/>
            <a:lstStyle/>
            <a:p>
              <a:pPr algn="ctr" defTabSz="1097280">
                <a:defRPr/>
              </a:pPr>
              <a:endParaRPr lang="en-US" sz="1440" kern="0">
                <a:solidFill>
                  <a:srgbClr val="5B9BD5">
                    <a:lumMod val="50000"/>
                  </a:srgbClr>
                </a:solidFill>
                <a:latin typeface="Calibri" panose="020F0502020204030204"/>
              </a:endParaRPr>
            </a:p>
          </p:txBody>
        </p:sp>
        <p:sp>
          <p:nvSpPr>
            <p:cNvPr id="75" name="TextBox 74">
              <a:extLst>
                <a:ext uri="{FF2B5EF4-FFF2-40B4-BE49-F238E27FC236}">
                  <a16:creationId xmlns:a16="http://schemas.microsoft.com/office/drawing/2014/main" id="{7B65F892-0024-A673-0737-74E7FBAED38B}"/>
                </a:ext>
              </a:extLst>
            </p:cNvPr>
            <p:cNvSpPr txBox="1"/>
            <p:nvPr/>
          </p:nvSpPr>
          <p:spPr>
            <a:xfrm>
              <a:off x="1867444" y="5191197"/>
              <a:ext cx="1670285" cy="323971"/>
            </a:xfrm>
            <a:prstGeom prst="rect">
              <a:avLst/>
            </a:prstGeom>
            <a:noFill/>
          </p:spPr>
          <p:txBody>
            <a:bodyPr wrap="square">
              <a:spAutoFit/>
            </a:bodyPr>
            <a:lstStyle/>
            <a:p>
              <a:pPr defTabSz="1097280">
                <a:defRPr/>
              </a:pPr>
              <a:r>
                <a:rPr lang="en-US" sz="1680" kern="0">
                  <a:solidFill>
                    <a:srgbClr val="002060"/>
                  </a:solidFill>
                  <a:latin typeface="Calibri" panose="020F0502020204030204"/>
                </a:rPr>
                <a:t>Digital</a:t>
              </a:r>
            </a:p>
          </p:txBody>
        </p:sp>
        <p:sp>
          <p:nvSpPr>
            <p:cNvPr id="76" name="Rectangle: Rounded Corners 75">
              <a:extLst>
                <a:ext uri="{FF2B5EF4-FFF2-40B4-BE49-F238E27FC236}">
                  <a16:creationId xmlns:a16="http://schemas.microsoft.com/office/drawing/2014/main" id="{70A2103A-947F-9FC6-4192-9F15EAA30984}"/>
                </a:ext>
              </a:extLst>
            </p:cNvPr>
            <p:cNvSpPr/>
            <p:nvPr/>
          </p:nvSpPr>
          <p:spPr>
            <a:xfrm>
              <a:off x="1867444" y="5511051"/>
              <a:ext cx="1620496" cy="974952"/>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endParaRPr lang="en-US" sz="1320" kern="0">
                <a:solidFill>
                  <a:srgbClr val="5B9BD5">
                    <a:lumMod val="50000"/>
                  </a:srgbClr>
                </a:solidFill>
                <a:latin typeface="Calibri" panose="020F0502020204030204"/>
              </a:endParaRPr>
            </a:p>
          </p:txBody>
        </p:sp>
        <p:sp>
          <p:nvSpPr>
            <p:cNvPr id="77" name="Rectangle: Rounded Corners 76">
              <a:extLst>
                <a:ext uri="{FF2B5EF4-FFF2-40B4-BE49-F238E27FC236}">
                  <a16:creationId xmlns:a16="http://schemas.microsoft.com/office/drawing/2014/main" id="{64B4D68C-6675-2166-51A0-0022E721A390}"/>
                </a:ext>
              </a:extLst>
            </p:cNvPr>
            <p:cNvSpPr/>
            <p:nvPr/>
          </p:nvSpPr>
          <p:spPr>
            <a:xfrm>
              <a:off x="1943644" y="6004421"/>
              <a:ext cx="1452856" cy="208526"/>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Social Media</a:t>
              </a:r>
            </a:p>
          </p:txBody>
        </p:sp>
        <p:sp>
          <p:nvSpPr>
            <p:cNvPr id="78" name="Rectangle: Rounded Corners 77">
              <a:extLst>
                <a:ext uri="{FF2B5EF4-FFF2-40B4-BE49-F238E27FC236}">
                  <a16:creationId xmlns:a16="http://schemas.microsoft.com/office/drawing/2014/main" id="{60586783-D085-9171-CCDF-68C7524BFE3D}"/>
                </a:ext>
              </a:extLst>
            </p:cNvPr>
            <p:cNvSpPr/>
            <p:nvPr/>
          </p:nvSpPr>
          <p:spPr>
            <a:xfrm>
              <a:off x="1943644" y="5773282"/>
              <a:ext cx="1452856" cy="208526"/>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Webforms</a:t>
              </a:r>
            </a:p>
          </p:txBody>
        </p:sp>
        <p:sp>
          <p:nvSpPr>
            <p:cNvPr id="79" name="Rectangle: Rounded Corners 78">
              <a:extLst>
                <a:ext uri="{FF2B5EF4-FFF2-40B4-BE49-F238E27FC236}">
                  <a16:creationId xmlns:a16="http://schemas.microsoft.com/office/drawing/2014/main" id="{F2195036-DC9C-1853-BDF9-FA9D7CD5A15E}"/>
                </a:ext>
              </a:extLst>
            </p:cNvPr>
            <p:cNvSpPr/>
            <p:nvPr/>
          </p:nvSpPr>
          <p:spPr>
            <a:xfrm>
              <a:off x="1943644" y="5545732"/>
              <a:ext cx="1452856" cy="208526"/>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Email</a:t>
              </a:r>
            </a:p>
          </p:txBody>
        </p:sp>
        <p:sp>
          <p:nvSpPr>
            <p:cNvPr id="80" name="Rectangle: Rounded Corners 79">
              <a:extLst>
                <a:ext uri="{FF2B5EF4-FFF2-40B4-BE49-F238E27FC236}">
                  <a16:creationId xmlns:a16="http://schemas.microsoft.com/office/drawing/2014/main" id="{1001E3EF-681F-75C2-25CD-C56943D09675}"/>
                </a:ext>
              </a:extLst>
            </p:cNvPr>
            <p:cNvSpPr/>
            <p:nvPr/>
          </p:nvSpPr>
          <p:spPr>
            <a:xfrm>
              <a:off x="1946501" y="6245437"/>
              <a:ext cx="1452856" cy="208526"/>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Online Forums</a:t>
              </a:r>
            </a:p>
          </p:txBody>
        </p:sp>
        <p:sp>
          <p:nvSpPr>
            <p:cNvPr id="81" name="Rectangle: Rounded Corners 80">
              <a:extLst>
                <a:ext uri="{FF2B5EF4-FFF2-40B4-BE49-F238E27FC236}">
                  <a16:creationId xmlns:a16="http://schemas.microsoft.com/office/drawing/2014/main" id="{F20F0A4E-C69B-A03A-8689-A2F836C6D58C}"/>
                </a:ext>
              </a:extLst>
            </p:cNvPr>
            <p:cNvSpPr/>
            <p:nvPr/>
          </p:nvSpPr>
          <p:spPr>
            <a:xfrm>
              <a:off x="3597916" y="5749374"/>
              <a:ext cx="1017669" cy="416905"/>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srgbClr val="002060"/>
                  </a:solidFill>
                  <a:latin typeface="Calibri" panose="020F0502020204030204"/>
                </a:rPr>
                <a:t>Digital History</a:t>
              </a:r>
            </a:p>
          </p:txBody>
        </p:sp>
      </p:grpSp>
      <p:sp>
        <p:nvSpPr>
          <p:cNvPr id="82" name="Left Brace 81">
            <a:extLst>
              <a:ext uri="{FF2B5EF4-FFF2-40B4-BE49-F238E27FC236}">
                <a16:creationId xmlns:a16="http://schemas.microsoft.com/office/drawing/2014/main" id="{D569FA14-331E-9AE2-D228-238CD18EC9B3}"/>
              </a:ext>
            </a:extLst>
          </p:cNvPr>
          <p:cNvSpPr/>
          <p:nvPr/>
        </p:nvSpPr>
        <p:spPr>
          <a:xfrm>
            <a:off x="1134672" y="1425545"/>
            <a:ext cx="1353898" cy="6381012"/>
          </a:xfrm>
          <a:prstGeom prst="leftBrace">
            <a:avLst>
              <a:gd name="adj1" fmla="val 9815"/>
              <a:gd name="adj2" fmla="val 49515"/>
            </a:avLst>
          </a:prstGeom>
          <a:noFill/>
          <a:ln w="6350" cap="flat" cmpd="sng" algn="ctr">
            <a:solidFill>
              <a:srgbClr val="4472C4"/>
            </a:solidFill>
            <a:prstDash val="solid"/>
            <a:miter lim="800000"/>
          </a:ln>
          <a:effectLst/>
        </p:spPr>
        <p:txBody>
          <a:bodyPr rtlCol="0" anchor="ctr"/>
          <a:lstStyle/>
          <a:p>
            <a:pPr algn="ctr" defTabSz="1097280">
              <a:defRPr/>
            </a:pPr>
            <a:endParaRPr lang="en-US" sz="1680" kern="0">
              <a:solidFill>
                <a:prstClr val="black"/>
              </a:solidFill>
              <a:latin typeface="Calibri" panose="020F0502020204030204"/>
            </a:endParaRPr>
          </a:p>
        </p:txBody>
      </p:sp>
      <p:grpSp>
        <p:nvGrpSpPr>
          <p:cNvPr id="83" name="Group 82">
            <a:extLst>
              <a:ext uri="{FF2B5EF4-FFF2-40B4-BE49-F238E27FC236}">
                <a16:creationId xmlns:a16="http://schemas.microsoft.com/office/drawing/2014/main" id="{6C660269-8603-53A3-4EFF-9FA5BEC4CAAC}"/>
              </a:ext>
            </a:extLst>
          </p:cNvPr>
          <p:cNvGrpSpPr/>
          <p:nvPr/>
        </p:nvGrpSpPr>
        <p:grpSpPr>
          <a:xfrm>
            <a:off x="1798035" y="1479001"/>
            <a:ext cx="1814638" cy="5823560"/>
            <a:chOff x="1000243" y="764027"/>
            <a:chExt cx="3452405" cy="5245986"/>
          </a:xfrm>
        </p:grpSpPr>
        <p:grpSp>
          <p:nvGrpSpPr>
            <p:cNvPr id="84" name="Group 83">
              <a:extLst>
                <a:ext uri="{FF2B5EF4-FFF2-40B4-BE49-F238E27FC236}">
                  <a16:creationId xmlns:a16="http://schemas.microsoft.com/office/drawing/2014/main" id="{BD7FA65F-0FEB-38E1-E12E-B7125E64ACD0}"/>
                </a:ext>
              </a:extLst>
            </p:cNvPr>
            <p:cNvGrpSpPr/>
            <p:nvPr/>
          </p:nvGrpSpPr>
          <p:grpSpPr>
            <a:xfrm>
              <a:off x="1129522" y="764027"/>
              <a:ext cx="3323126" cy="478272"/>
              <a:chOff x="1129522" y="764027"/>
              <a:chExt cx="3323126" cy="478272"/>
            </a:xfrm>
          </p:grpSpPr>
          <p:cxnSp>
            <p:nvCxnSpPr>
              <p:cNvPr id="94" name="Straight Arrow Connector 93">
                <a:extLst>
                  <a:ext uri="{FF2B5EF4-FFF2-40B4-BE49-F238E27FC236}">
                    <a16:creationId xmlns:a16="http://schemas.microsoft.com/office/drawing/2014/main" id="{288FFBB3-7D1D-5FAF-8971-D88DE7F69035}"/>
                  </a:ext>
                </a:extLst>
              </p:cNvPr>
              <p:cNvCxnSpPr>
                <a:cxnSpLocks/>
                <a:endCxn id="31" idx="1"/>
              </p:cNvCxnSpPr>
              <p:nvPr/>
            </p:nvCxnSpPr>
            <p:spPr>
              <a:xfrm>
                <a:off x="1129522" y="1242298"/>
                <a:ext cx="3323126" cy="1"/>
              </a:xfrm>
              <a:prstGeom prst="straightConnector1">
                <a:avLst/>
              </a:prstGeom>
              <a:noFill/>
              <a:ln w="6350" cap="flat" cmpd="sng" algn="ctr">
                <a:solidFill>
                  <a:srgbClr val="4472C4"/>
                </a:solidFill>
                <a:prstDash val="solid"/>
                <a:miter lim="800000"/>
                <a:tailEnd type="triangle"/>
              </a:ln>
              <a:effectLst/>
            </p:spPr>
          </p:cxnSp>
          <p:sp>
            <p:nvSpPr>
              <p:cNvPr id="95" name="TextBox 94">
                <a:extLst>
                  <a:ext uri="{FF2B5EF4-FFF2-40B4-BE49-F238E27FC236}">
                    <a16:creationId xmlns:a16="http://schemas.microsoft.com/office/drawing/2014/main" id="{555EAD89-D1D0-E90F-73DB-E8E7CF45C67F}"/>
                  </a:ext>
                </a:extLst>
              </p:cNvPr>
              <p:cNvSpPr txBox="1"/>
              <p:nvPr/>
            </p:nvSpPr>
            <p:spPr>
              <a:xfrm>
                <a:off x="1599114" y="764027"/>
                <a:ext cx="2165942" cy="316067"/>
              </a:xfrm>
              <a:prstGeom prst="rect">
                <a:avLst/>
              </a:prstGeom>
              <a:noFill/>
            </p:spPr>
            <p:txBody>
              <a:bodyPr wrap="none" rtlCol="0">
                <a:spAutoFit/>
              </a:bodyPr>
              <a:lstStyle/>
              <a:p>
                <a:pPr defTabSz="1097280">
                  <a:defRPr/>
                </a:pPr>
                <a:r>
                  <a:rPr lang="en-US" sz="1680" b="1" kern="0">
                    <a:solidFill>
                      <a:srgbClr val="7030A0"/>
                    </a:solidFill>
                    <a:latin typeface="Calibri" panose="020F0502020204030204"/>
                  </a:rPr>
                  <a:t>Voice Calls</a:t>
                </a:r>
              </a:p>
            </p:txBody>
          </p:sp>
        </p:grpSp>
        <p:grpSp>
          <p:nvGrpSpPr>
            <p:cNvPr id="85" name="Group 84">
              <a:extLst>
                <a:ext uri="{FF2B5EF4-FFF2-40B4-BE49-F238E27FC236}">
                  <a16:creationId xmlns:a16="http://schemas.microsoft.com/office/drawing/2014/main" id="{085197A3-A57A-1813-C7A2-7B510DB91272}"/>
                </a:ext>
              </a:extLst>
            </p:cNvPr>
            <p:cNvGrpSpPr/>
            <p:nvPr/>
          </p:nvGrpSpPr>
          <p:grpSpPr>
            <a:xfrm>
              <a:off x="1000243" y="2948372"/>
              <a:ext cx="3366225" cy="316067"/>
              <a:chOff x="1000243" y="2948372"/>
              <a:chExt cx="3366225" cy="316067"/>
            </a:xfrm>
          </p:grpSpPr>
          <p:cxnSp>
            <p:nvCxnSpPr>
              <p:cNvPr id="92" name="Straight Arrow Connector 91">
                <a:extLst>
                  <a:ext uri="{FF2B5EF4-FFF2-40B4-BE49-F238E27FC236}">
                    <a16:creationId xmlns:a16="http://schemas.microsoft.com/office/drawing/2014/main" id="{C453E3F3-CBBA-5B52-1327-E690156DF5C5}"/>
                  </a:ext>
                </a:extLst>
              </p:cNvPr>
              <p:cNvCxnSpPr>
                <a:cxnSpLocks/>
              </p:cNvCxnSpPr>
              <p:nvPr/>
            </p:nvCxnSpPr>
            <p:spPr>
              <a:xfrm>
                <a:off x="1000243" y="3191085"/>
                <a:ext cx="3366225" cy="10234"/>
              </a:xfrm>
              <a:prstGeom prst="straightConnector1">
                <a:avLst/>
              </a:prstGeom>
              <a:noFill/>
              <a:ln w="6350" cap="flat" cmpd="sng" algn="ctr">
                <a:solidFill>
                  <a:srgbClr val="4472C4"/>
                </a:solidFill>
                <a:prstDash val="solid"/>
                <a:miter lim="800000"/>
                <a:tailEnd type="triangle"/>
              </a:ln>
              <a:effectLst/>
            </p:spPr>
          </p:cxnSp>
          <p:sp>
            <p:nvSpPr>
              <p:cNvPr id="93" name="TextBox 92">
                <a:extLst>
                  <a:ext uri="{FF2B5EF4-FFF2-40B4-BE49-F238E27FC236}">
                    <a16:creationId xmlns:a16="http://schemas.microsoft.com/office/drawing/2014/main" id="{18E15C68-230D-35D3-05E8-FCDDBF3BD370}"/>
                  </a:ext>
                </a:extLst>
              </p:cNvPr>
              <p:cNvSpPr txBox="1"/>
              <p:nvPr/>
            </p:nvSpPr>
            <p:spPr>
              <a:xfrm>
                <a:off x="1655341" y="2948372"/>
                <a:ext cx="1132072" cy="316067"/>
              </a:xfrm>
              <a:prstGeom prst="rect">
                <a:avLst/>
              </a:prstGeom>
              <a:noFill/>
            </p:spPr>
            <p:txBody>
              <a:bodyPr wrap="none" rtlCol="0">
                <a:spAutoFit/>
              </a:bodyPr>
              <a:lstStyle/>
              <a:p>
                <a:pPr defTabSz="1097280">
                  <a:defRPr/>
                </a:pPr>
                <a:r>
                  <a:rPr lang="en-US" sz="1680" b="1" kern="0">
                    <a:solidFill>
                      <a:srgbClr val="7030A0"/>
                    </a:solidFill>
                    <a:latin typeface="Calibri" panose="020F0502020204030204"/>
                  </a:rPr>
                  <a:t>Chat</a:t>
                </a:r>
              </a:p>
            </p:txBody>
          </p:sp>
        </p:grpSp>
        <p:grpSp>
          <p:nvGrpSpPr>
            <p:cNvPr id="86" name="Group 85">
              <a:extLst>
                <a:ext uri="{FF2B5EF4-FFF2-40B4-BE49-F238E27FC236}">
                  <a16:creationId xmlns:a16="http://schemas.microsoft.com/office/drawing/2014/main" id="{D4F6B0E9-4B05-7865-7E69-64D060537085}"/>
                </a:ext>
              </a:extLst>
            </p:cNvPr>
            <p:cNvGrpSpPr/>
            <p:nvPr/>
          </p:nvGrpSpPr>
          <p:grpSpPr>
            <a:xfrm>
              <a:off x="1013459" y="4251197"/>
              <a:ext cx="3366224" cy="316067"/>
              <a:chOff x="1013459" y="4251197"/>
              <a:chExt cx="3366224" cy="316067"/>
            </a:xfrm>
          </p:grpSpPr>
          <p:cxnSp>
            <p:nvCxnSpPr>
              <p:cNvPr id="90" name="Straight Arrow Connector 89">
                <a:extLst>
                  <a:ext uri="{FF2B5EF4-FFF2-40B4-BE49-F238E27FC236}">
                    <a16:creationId xmlns:a16="http://schemas.microsoft.com/office/drawing/2014/main" id="{01DE1D15-1BF3-942D-7921-3E49AC0C5D4D}"/>
                  </a:ext>
                </a:extLst>
              </p:cNvPr>
              <p:cNvCxnSpPr>
                <a:cxnSpLocks/>
                <a:endCxn id="63" idx="1"/>
              </p:cNvCxnSpPr>
              <p:nvPr/>
            </p:nvCxnSpPr>
            <p:spPr>
              <a:xfrm>
                <a:off x="1013459" y="4519293"/>
                <a:ext cx="3366224" cy="9968"/>
              </a:xfrm>
              <a:prstGeom prst="straightConnector1">
                <a:avLst/>
              </a:prstGeom>
              <a:noFill/>
              <a:ln w="6350" cap="flat" cmpd="sng" algn="ctr">
                <a:solidFill>
                  <a:srgbClr val="4472C4"/>
                </a:solidFill>
                <a:prstDash val="solid"/>
                <a:miter lim="800000"/>
                <a:tailEnd type="triangle"/>
              </a:ln>
              <a:effectLst/>
            </p:spPr>
          </p:cxnSp>
          <p:sp>
            <p:nvSpPr>
              <p:cNvPr id="91" name="TextBox 90">
                <a:extLst>
                  <a:ext uri="{FF2B5EF4-FFF2-40B4-BE49-F238E27FC236}">
                    <a16:creationId xmlns:a16="http://schemas.microsoft.com/office/drawing/2014/main" id="{683D65A2-0774-5F1C-CA92-5AFE9EEDD57C}"/>
                  </a:ext>
                </a:extLst>
              </p:cNvPr>
              <p:cNvSpPr txBox="1"/>
              <p:nvPr/>
            </p:nvSpPr>
            <p:spPr>
              <a:xfrm>
                <a:off x="1597949" y="4251197"/>
                <a:ext cx="2156793" cy="316067"/>
              </a:xfrm>
              <a:prstGeom prst="rect">
                <a:avLst/>
              </a:prstGeom>
              <a:noFill/>
            </p:spPr>
            <p:txBody>
              <a:bodyPr wrap="none" rtlCol="0">
                <a:spAutoFit/>
              </a:bodyPr>
              <a:lstStyle/>
              <a:p>
                <a:pPr defTabSz="1097280">
                  <a:defRPr/>
                </a:pPr>
                <a:r>
                  <a:rPr lang="en-US" sz="1680" b="1" kern="0">
                    <a:solidFill>
                      <a:srgbClr val="7030A0"/>
                    </a:solidFill>
                    <a:latin typeface="Calibri" panose="020F0502020204030204"/>
                  </a:rPr>
                  <a:t>Messaging</a:t>
                </a:r>
              </a:p>
            </p:txBody>
          </p:sp>
        </p:grpSp>
        <p:grpSp>
          <p:nvGrpSpPr>
            <p:cNvPr id="87" name="Group 86">
              <a:extLst>
                <a:ext uri="{FF2B5EF4-FFF2-40B4-BE49-F238E27FC236}">
                  <a16:creationId xmlns:a16="http://schemas.microsoft.com/office/drawing/2014/main" id="{15541092-3DD9-7EB7-B83C-643B31482238}"/>
                </a:ext>
              </a:extLst>
            </p:cNvPr>
            <p:cNvGrpSpPr/>
            <p:nvPr/>
          </p:nvGrpSpPr>
          <p:grpSpPr>
            <a:xfrm>
              <a:off x="1013454" y="5693946"/>
              <a:ext cx="3366229" cy="316067"/>
              <a:chOff x="1013454" y="5693946"/>
              <a:chExt cx="3366229" cy="316067"/>
            </a:xfrm>
          </p:grpSpPr>
          <p:cxnSp>
            <p:nvCxnSpPr>
              <p:cNvPr id="88" name="Straight Arrow Connector 87">
                <a:extLst>
                  <a:ext uri="{FF2B5EF4-FFF2-40B4-BE49-F238E27FC236}">
                    <a16:creationId xmlns:a16="http://schemas.microsoft.com/office/drawing/2014/main" id="{24CB55E7-0A69-76E0-4C54-51406AC560C7}"/>
                  </a:ext>
                </a:extLst>
              </p:cNvPr>
              <p:cNvCxnSpPr>
                <a:cxnSpLocks/>
                <a:endCxn id="74" idx="1"/>
              </p:cNvCxnSpPr>
              <p:nvPr/>
            </p:nvCxnSpPr>
            <p:spPr>
              <a:xfrm>
                <a:off x="1013454" y="5953330"/>
                <a:ext cx="3366229" cy="22073"/>
              </a:xfrm>
              <a:prstGeom prst="straightConnector1">
                <a:avLst/>
              </a:prstGeom>
              <a:noFill/>
              <a:ln w="6350" cap="flat" cmpd="sng" algn="ctr">
                <a:solidFill>
                  <a:srgbClr val="4472C4"/>
                </a:solidFill>
                <a:prstDash val="solid"/>
                <a:miter lim="800000"/>
                <a:tailEnd type="triangle"/>
              </a:ln>
              <a:effectLst/>
            </p:spPr>
          </p:cxnSp>
          <p:sp>
            <p:nvSpPr>
              <p:cNvPr id="89" name="TextBox 88">
                <a:extLst>
                  <a:ext uri="{FF2B5EF4-FFF2-40B4-BE49-F238E27FC236}">
                    <a16:creationId xmlns:a16="http://schemas.microsoft.com/office/drawing/2014/main" id="{BA93295F-E7DB-B82A-539F-090933CB2B9E}"/>
                  </a:ext>
                </a:extLst>
              </p:cNvPr>
              <p:cNvSpPr txBox="1"/>
              <p:nvPr/>
            </p:nvSpPr>
            <p:spPr>
              <a:xfrm>
                <a:off x="1584811" y="5693946"/>
                <a:ext cx="2669152" cy="316067"/>
              </a:xfrm>
              <a:prstGeom prst="rect">
                <a:avLst/>
              </a:prstGeom>
              <a:noFill/>
            </p:spPr>
            <p:txBody>
              <a:bodyPr wrap="none" rtlCol="0">
                <a:spAutoFit/>
              </a:bodyPr>
              <a:lstStyle/>
              <a:p>
                <a:pPr defTabSz="1097280">
                  <a:defRPr/>
                </a:pPr>
                <a:r>
                  <a:rPr lang="en-US" sz="1680" b="1" kern="0">
                    <a:solidFill>
                      <a:srgbClr val="7030A0"/>
                    </a:solidFill>
                    <a:latin typeface="Calibri" panose="020F0502020204030204"/>
                  </a:rPr>
                  <a:t>Digital Online</a:t>
                </a:r>
              </a:p>
            </p:txBody>
          </p:sp>
        </p:grpSp>
      </p:grpSp>
      <p:grpSp>
        <p:nvGrpSpPr>
          <p:cNvPr id="96" name="Group 95">
            <a:extLst>
              <a:ext uri="{FF2B5EF4-FFF2-40B4-BE49-F238E27FC236}">
                <a16:creationId xmlns:a16="http://schemas.microsoft.com/office/drawing/2014/main" id="{C8C210A4-8C0E-7B86-D846-A32C3F65B353}"/>
              </a:ext>
            </a:extLst>
          </p:cNvPr>
          <p:cNvGrpSpPr/>
          <p:nvPr/>
        </p:nvGrpSpPr>
        <p:grpSpPr>
          <a:xfrm>
            <a:off x="10276570" y="3962462"/>
            <a:ext cx="1389769" cy="3859036"/>
            <a:chOff x="8810626" y="2615808"/>
            <a:chExt cx="1319212" cy="3563235"/>
          </a:xfrm>
          <a:effectLst>
            <a:outerShdw blurRad="50800" dist="38100" dir="2700000" algn="tl" rotWithShape="0">
              <a:prstClr val="black">
                <a:alpha val="40000"/>
              </a:prstClr>
            </a:outerShdw>
          </a:effectLst>
        </p:grpSpPr>
        <p:sp>
          <p:nvSpPr>
            <p:cNvPr id="97" name="Rectangle: Rounded Corners 96">
              <a:extLst>
                <a:ext uri="{FF2B5EF4-FFF2-40B4-BE49-F238E27FC236}">
                  <a16:creationId xmlns:a16="http://schemas.microsoft.com/office/drawing/2014/main" id="{4B8C4750-0AF3-611E-4624-53F102B0929A}"/>
                </a:ext>
              </a:extLst>
            </p:cNvPr>
            <p:cNvSpPr/>
            <p:nvPr/>
          </p:nvSpPr>
          <p:spPr>
            <a:xfrm>
              <a:off x="8810626" y="2615808"/>
              <a:ext cx="1319212" cy="3563235"/>
            </a:xfrm>
            <a:prstGeom prst="roundRect">
              <a:avLst/>
            </a:prstGeom>
            <a:solidFill>
              <a:sysClr val="window" lastClr="FFFFFF">
                <a:lumMod val="85000"/>
              </a:sysClr>
            </a:solidFill>
            <a:ln w="12700" cap="flat" cmpd="sng" algn="ctr">
              <a:solidFill>
                <a:srgbClr val="4472C4">
                  <a:shade val="50000"/>
                </a:srgbClr>
              </a:solidFill>
              <a:prstDash val="solid"/>
              <a:miter lim="800000"/>
            </a:ln>
            <a:effectLst/>
          </p:spPr>
          <p:txBody>
            <a:bodyPr rtlCol="0" anchor="t"/>
            <a:lstStyle/>
            <a:p>
              <a:pPr algn="ctr" defTabSz="1097280">
                <a:defRPr/>
              </a:pPr>
              <a:endParaRPr lang="en-US" sz="1440" kern="0">
                <a:solidFill>
                  <a:srgbClr val="5B9BD5">
                    <a:lumMod val="50000"/>
                  </a:srgbClr>
                </a:solidFill>
                <a:latin typeface="Calibri" panose="020F0502020204030204"/>
              </a:endParaRPr>
            </a:p>
          </p:txBody>
        </p:sp>
        <p:sp>
          <p:nvSpPr>
            <p:cNvPr id="98" name="TextBox 97">
              <a:extLst>
                <a:ext uri="{FF2B5EF4-FFF2-40B4-BE49-F238E27FC236}">
                  <a16:creationId xmlns:a16="http://schemas.microsoft.com/office/drawing/2014/main" id="{3FB23029-9505-AB19-0BAA-89D2CE684873}"/>
                </a:ext>
              </a:extLst>
            </p:cNvPr>
            <p:cNvSpPr txBox="1"/>
            <p:nvPr/>
          </p:nvSpPr>
          <p:spPr>
            <a:xfrm>
              <a:off x="8846566" y="2634155"/>
              <a:ext cx="1211412" cy="562687"/>
            </a:xfrm>
            <a:prstGeom prst="rect">
              <a:avLst/>
            </a:prstGeom>
            <a:noFill/>
          </p:spPr>
          <p:txBody>
            <a:bodyPr wrap="square">
              <a:spAutoFit/>
            </a:bodyPr>
            <a:lstStyle/>
            <a:p>
              <a:pPr algn="ctr" defTabSz="1097280">
                <a:defRPr/>
              </a:pPr>
              <a:r>
                <a:rPr lang="en-US" sz="1680" kern="0">
                  <a:solidFill>
                    <a:srgbClr val="002060"/>
                  </a:solidFill>
                  <a:latin typeface="Calibri" panose="020F0502020204030204"/>
                </a:rPr>
                <a:t>App </a:t>
              </a:r>
            </a:p>
            <a:p>
              <a:pPr algn="ctr" defTabSz="1097280">
                <a:defRPr/>
              </a:pPr>
              <a:r>
                <a:rPr lang="en-US" sz="1680" kern="0">
                  <a:solidFill>
                    <a:srgbClr val="002060"/>
                  </a:solidFill>
                  <a:latin typeface="Calibri" panose="020F0502020204030204"/>
                </a:rPr>
                <a:t>Integration</a:t>
              </a:r>
            </a:p>
          </p:txBody>
        </p:sp>
        <p:sp>
          <p:nvSpPr>
            <p:cNvPr id="99" name="Rectangle: Rounded Corners 98">
              <a:extLst>
                <a:ext uri="{FF2B5EF4-FFF2-40B4-BE49-F238E27FC236}">
                  <a16:creationId xmlns:a16="http://schemas.microsoft.com/office/drawing/2014/main" id="{E04DC7C5-DA87-3C11-ACF7-3F795DBFE381}"/>
                </a:ext>
              </a:extLst>
            </p:cNvPr>
            <p:cNvSpPr/>
            <p:nvPr/>
          </p:nvSpPr>
          <p:spPr>
            <a:xfrm>
              <a:off x="8943358" y="4238107"/>
              <a:ext cx="1078765" cy="410888"/>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Web Analytics</a:t>
              </a:r>
            </a:p>
          </p:txBody>
        </p:sp>
        <p:sp>
          <p:nvSpPr>
            <p:cNvPr id="100" name="Rectangle: Rounded Corners 99">
              <a:extLst>
                <a:ext uri="{FF2B5EF4-FFF2-40B4-BE49-F238E27FC236}">
                  <a16:creationId xmlns:a16="http://schemas.microsoft.com/office/drawing/2014/main" id="{1BB887C7-83D6-7EEF-40D8-A8398FF521E9}"/>
                </a:ext>
              </a:extLst>
            </p:cNvPr>
            <p:cNvSpPr/>
            <p:nvPr/>
          </p:nvSpPr>
          <p:spPr>
            <a:xfrm>
              <a:off x="8943358" y="3761897"/>
              <a:ext cx="1078765" cy="410888"/>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Sales &amp; Marketing</a:t>
              </a:r>
            </a:p>
          </p:txBody>
        </p:sp>
        <p:sp>
          <p:nvSpPr>
            <p:cNvPr id="101" name="Rectangle: Rounded Corners 100">
              <a:extLst>
                <a:ext uri="{FF2B5EF4-FFF2-40B4-BE49-F238E27FC236}">
                  <a16:creationId xmlns:a16="http://schemas.microsoft.com/office/drawing/2014/main" id="{62320BDE-55ED-E99A-5185-E26706D49981}"/>
                </a:ext>
              </a:extLst>
            </p:cNvPr>
            <p:cNvSpPr/>
            <p:nvPr/>
          </p:nvSpPr>
          <p:spPr>
            <a:xfrm>
              <a:off x="8943358" y="3285687"/>
              <a:ext cx="1078765" cy="410888"/>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Tickets &amp; Case Mgmt.</a:t>
              </a:r>
            </a:p>
          </p:txBody>
        </p:sp>
        <p:sp>
          <p:nvSpPr>
            <p:cNvPr id="102" name="Rectangle: Rounded Corners 101">
              <a:extLst>
                <a:ext uri="{FF2B5EF4-FFF2-40B4-BE49-F238E27FC236}">
                  <a16:creationId xmlns:a16="http://schemas.microsoft.com/office/drawing/2014/main" id="{B1C539FF-687B-43D0-93A1-EE064232FEA8}"/>
                </a:ext>
              </a:extLst>
            </p:cNvPr>
            <p:cNvSpPr/>
            <p:nvPr/>
          </p:nvSpPr>
          <p:spPr>
            <a:xfrm>
              <a:off x="8943358" y="4704288"/>
              <a:ext cx="1078765" cy="410888"/>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ERP Tools</a:t>
              </a:r>
            </a:p>
          </p:txBody>
        </p:sp>
        <p:sp>
          <p:nvSpPr>
            <p:cNvPr id="103" name="Rectangle: Rounded Corners 102">
              <a:extLst>
                <a:ext uri="{FF2B5EF4-FFF2-40B4-BE49-F238E27FC236}">
                  <a16:creationId xmlns:a16="http://schemas.microsoft.com/office/drawing/2014/main" id="{161B7110-9479-6F8A-0B6E-94809E5EE744}"/>
                </a:ext>
              </a:extLst>
            </p:cNvPr>
            <p:cNvSpPr/>
            <p:nvPr/>
          </p:nvSpPr>
          <p:spPr>
            <a:xfrm>
              <a:off x="8931481" y="5170469"/>
              <a:ext cx="1078765" cy="410888"/>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DBs</a:t>
              </a:r>
            </a:p>
          </p:txBody>
        </p:sp>
        <p:sp>
          <p:nvSpPr>
            <p:cNvPr id="104" name="Rectangle: Rounded Corners 103">
              <a:extLst>
                <a:ext uri="{FF2B5EF4-FFF2-40B4-BE49-F238E27FC236}">
                  <a16:creationId xmlns:a16="http://schemas.microsoft.com/office/drawing/2014/main" id="{D3F4A586-1D4A-D837-BB48-07AFBF482C70}"/>
                </a:ext>
              </a:extLst>
            </p:cNvPr>
            <p:cNvSpPr/>
            <p:nvPr/>
          </p:nvSpPr>
          <p:spPr>
            <a:xfrm>
              <a:off x="8941312" y="5633589"/>
              <a:ext cx="1078765" cy="410888"/>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Data lake</a:t>
              </a:r>
            </a:p>
          </p:txBody>
        </p:sp>
      </p:grpSp>
      <p:grpSp>
        <p:nvGrpSpPr>
          <p:cNvPr id="105" name="Group 104">
            <a:extLst>
              <a:ext uri="{FF2B5EF4-FFF2-40B4-BE49-F238E27FC236}">
                <a16:creationId xmlns:a16="http://schemas.microsoft.com/office/drawing/2014/main" id="{CB573CD7-21AB-F8B5-51D0-2DFCFA6E78F8}"/>
              </a:ext>
            </a:extLst>
          </p:cNvPr>
          <p:cNvGrpSpPr/>
          <p:nvPr/>
        </p:nvGrpSpPr>
        <p:grpSpPr>
          <a:xfrm>
            <a:off x="6634360" y="2650124"/>
            <a:ext cx="1826368" cy="4483657"/>
            <a:chOff x="4878995" y="1855978"/>
            <a:chExt cx="2872184" cy="4326458"/>
          </a:xfrm>
        </p:grpSpPr>
        <p:cxnSp>
          <p:nvCxnSpPr>
            <p:cNvPr id="106" name="Connector: Elbow 105">
              <a:extLst>
                <a:ext uri="{FF2B5EF4-FFF2-40B4-BE49-F238E27FC236}">
                  <a16:creationId xmlns:a16="http://schemas.microsoft.com/office/drawing/2014/main" id="{AE7B79E8-91B5-ADCA-EFFC-7874F7D92BCA}"/>
                </a:ext>
              </a:extLst>
            </p:cNvPr>
            <p:cNvCxnSpPr>
              <a:cxnSpLocks/>
              <a:endCxn id="10" idx="0"/>
            </p:cNvCxnSpPr>
            <p:nvPr/>
          </p:nvCxnSpPr>
          <p:spPr>
            <a:xfrm>
              <a:off x="4939302" y="1855978"/>
              <a:ext cx="2811877" cy="332370"/>
            </a:xfrm>
            <a:prstGeom prst="bentConnector2">
              <a:avLst/>
            </a:prstGeom>
            <a:noFill/>
            <a:ln w="19050" cap="flat" cmpd="sng" algn="ctr">
              <a:solidFill>
                <a:srgbClr val="4472C4"/>
              </a:solidFill>
              <a:prstDash val="solid"/>
              <a:miter lim="800000"/>
              <a:headEnd type="triangle"/>
              <a:tailEnd type="triangle"/>
            </a:ln>
            <a:effectLst/>
          </p:spPr>
        </p:cxnSp>
        <p:cxnSp>
          <p:nvCxnSpPr>
            <p:cNvPr id="107" name="Straight Arrow Connector 106">
              <a:extLst>
                <a:ext uri="{FF2B5EF4-FFF2-40B4-BE49-F238E27FC236}">
                  <a16:creationId xmlns:a16="http://schemas.microsoft.com/office/drawing/2014/main" id="{2EB818C7-E0F2-A3F9-A681-4CF0F2A1D1A2}"/>
                </a:ext>
              </a:extLst>
            </p:cNvPr>
            <p:cNvCxnSpPr>
              <a:cxnSpLocks/>
              <a:stCxn id="47" idx="3"/>
            </p:cNvCxnSpPr>
            <p:nvPr/>
          </p:nvCxnSpPr>
          <p:spPr>
            <a:xfrm>
              <a:off x="4878995" y="3233280"/>
              <a:ext cx="699101" cy="0"/>
            </a:xfrm>
            <a:prstGeom prst="straightConnector1">
              <a:avLst/>
            </a:prstGeom>
            <a:noFill/>
            <a:ln w="6350" cap="flat" cmpd="sng" algn="ctr">
              <a:solidFill>
                <a:srgbClr val="4472C4"/>
              </a:solidFill>
              <a:prstDash val="solid"/>
              <a:miter lim="800000"/>
              <a:headEnd type="triangle" w="med" len="med"/>
              <a:tailEnd type="triangle" w="med" len="med"/>
            </a:ln>
            <a:effectLst/>
          </p:spPr>
        </p:cxnSp>
        <p:cxnSp>
          <p:nvCxnSpPr>
            <p:cNvPr id="108" name="Straight Arrow Connector 107">
              <a:extLst>
                <a:ext uri="{FF2B5EF4-FFF2-40B4-BE49-F238E27FC236}">
                  <a16:creationId xmlns:a16="http://schemas.microsoft.com/office/drawing/2014/main" id="{601EE0C6-16B9-60AC-4666-6FD3746CE2E1}"/>
                </a:ext>
              </a:extLst>
            </p:cNvPr>
            <p:cNvCxnSpPr>
              <a:cxnSpLocks/>
            </p:cNvCxnSpPr>
            <p:nvPr/>
          </p:nvCxnSpPr>
          <p:spPr>
            <a:xfrm>
              <a:off x="4889483" y="4631103"/>
              <a:ext cx="688612" cy="5067"/>
            </a:xfrm>
            <a:prstGeom prst="straightConnector1">
              <a:avLst/>
            </a:prstGeom>
            <a:noFill/>
            <a:ln w="6350" cap="flat" cmpd="sng" algn="ctr">
              <a:solidFill>
                <a:srgbClr val="4472C4"/>
              </a:solidFill>
              <a:prstDash val="solid"/>
              <a:miter lim="800000"/>
              <a:headEnd type="triangle" w="med" len="med"/>
              <a:tailEnd type="triangle" w="med" len="med"/>
            </a:ln>
            <a:effectLst/>
          </p:spPr>
        </p:cxnSp>
        <p:cxnSp>
          <p:nvCxnSpPr>
            <p:cNvPr id="109" name="Connector: Elbow 108">
              <a:extLst>
                <a:ext uri="{FF2B5EF4-FFF2-40B4-BE49-F238E27FC236}">
                  <a16:creationId xmlns:a16="http://schemas.microsoft.com/office/drawing/2014/main" id="{B47A5540-BB67-D70E-1042-FFAAA944D055}"/>
                </a:ext>
              </a:extLst>
            </p:cNvPr>
            <p:cNvCxnSpPr>
              <a:cxnSpLocks/>
              <a:stCxn id="74" idx="3"/>
              <a:endCxn id="10" idx="2"/>
            </p:cNvCxnSpPr>
            <p:nvPr/>
          </p:nvCxnSpPr>
          <p:spPr>
            <a:xfrm flipV="1">
              <a:off x="4878995" y="5306583"/>
              <a:ext cx="2872184" cy="875853"/>
            </a:xfrm>
            <a:prstGeom prst="bentConnector2">
              <a:avLst/>
            </a:prstGeom>
            <a:noFill/>
            <a:ln w="19050" cap="flat" cmpd="sng" algn="ctr">
              <a:solidFill>
                <a:srgbClr val="4472C4"/>
              </a:solidFill>
              <a:prstDash val="solid"/>
              <a:miter lim="800000"/>
              <a:headEnd type="triangle"/>
              <a:tailEnd type="triangle"/>
            </a:ln>
            <a:effectLst/>
          </p:spPr>
        </p:cxnSp>
      </p:grpSp>
      <p:grpSp>
        <p:nvGrpSpPr>
          <p:cNvPr id="110" name="Group 109">
            <a:extLst>
              <a:ext uri="{FF2B5EF4-FFF2-40B4-BE49-F238E27FC236}">
                <a16:creationId xmlns:a16="http://schemas.microsoft.com/office/drawing/2014/main" id="{49C2CFFC-D59A-A5ED-AB6C-44DF57F89AAA}"/>
              </a:ext>
            </a:extLst>
          </p:cNvPr>
          <p:cNvGrpSpPr/>
          <p:nvPr/>
        </p:nvGrpSpPr>
        <p:grpSpPr>
          <a:xfrm>
            <a:off x="6990679" y="502921"/>
            <a:ext cx="2678484" cy="739594"/>
            <a:chOff x="-540425" y="1202696"/>
            <a:chExt cx="2232070" cy="616328"/>
          </a:xfrm>
          <a:effectLst>
            <a:outerShdw blurRad="50800" dist="38100" dir="2700000" algn="tl" rotWithShape="0">
              <a:prstClr val="black">
                <a:alpha val="40000"/>
              </a:prstClr>
            </a:outerShdw>
          </a:effectLst>
        </p:grpSpPr>
        <p:sp>
          <p:nvSpPr>
            <p:cNvPr id="111" name="Rectangle: Rounded Corners 110">
              <a:extLst>
                <a:ext uri="{FF2B5EF4-FFF2-40B4-BE49-F238E27FC236}">
                  <a16:creationId xmlns:a16="http://schemas.microsoft.com/office/drawing/2014/main" id="{CF0845CF-9E49-7F84-838F-4E87779C250E}"/>
                </a:ext>
              </a:extLst>
            </p:cNvPr>
            <p:cNvSpPr/>
            <p:nvPr/>
          </p:nvSpPr>
          <p:spPr>
            <a:xfrm>
              <a:off x="-540425" y="1202696"/>
              <a:ext cx="2232070" cy="616328"/>
            </a:xfrm>
            <a:prstGeom prst="roundRect">
              <a:avLst/>
            </a:prstGeom>
            <a:solidFill>
              <a:srgbClr val="99FFCC"/>
            </a:solidFill>
            <a:ln w="12700" cap="flat" cmpd="sng" algn="ctr">
              <a:solidFill>
                <a:srgbClr val="4472C4">
                  <a:shade val="50000"/>
                </a:srgbClr>
              </a:solidFill>
              <a:prstDash val="solid"/>
              <a:miter lim="800000"/>
            </a:ln>
            <a:effectLst/>
          </p:spPr>
          <p:txBody>
            <a:bodyPr rtlCol="0" anchor="t"/>
            <a:lstStyle/>
            <a:p>
              <a:pPr algn="ctr" defTabSz="1097280">
                <a:defRPr/>
              </a:pPr>
              <a:endParaRPr lang="en-US" sz="1440" kern="0">
                <a:solidFill>
                  <a:srgbClr val="5B9BD5">
                    <a:lumMod val="50000"/>
                  </a:srgbClr>
                </a:solidFill>
                <a:latin typeface="Calibri" panose="020F0502020204030204"/>
              </a:endParaRPr>
            </a:p>
          </p:txBody>
        </p:sp>
        <p:sp>
          <p:nvSpPr>
            <p:cNvPr id="112" name="TextBox 111">
              <a:extLst>
                <a:ext uri="{FF2B5EF4-FFF2-40B4-BE49-F238E27FC236}">
                  <a16:creationId xmlns:a16="http://schemas.microsoft.com/office/drawing/2014/main" id="{0069FCCA-C4BD-D81C-BCF5-0E85722BF919}"/>
                </a:ext>
              </a:extLst>
            </p:cNvPr>
            <p:cNvSpPr txBox="1"/>
            <p:nvPr/>
          </p:nvSpPr>
          <p:spPr>
            <a:xfrm>
              <a:off x="-466904" y="1221847"/>
              <a:ext cx="1466349" cy="175636"/>
            </a:xfrm>
            <a:prstGeom prst="rect">
              <a:avLst/>
            </a:prstGeom>
            <a:solidFill>
              <a:srgbClr val="99FFCC"/>
            </a:solidFill>
          </p:spPr>
          <p:txBody>
            <a:bodyPr wrap="square" lIns="0" tIns="0" rIns="0" bIns="0">
              <a:spAutoFit/>
            </a:bodyPr>
            <a:lstStyle/>
            <a:p>
              <a:pPr defTabSz="1097280">
                <a:lnSpc>
                  <a:spcPts val="1560"/>
                </a:lnSpc>
                <a:defRPr/>
              </a:pPr>
              <a:r>
                <a:rPr lang="en-US" sz="1680" kern="0">
                  <a:solidFill>
                    <a:srgbClr val="002060"/>
                  </a:solidFill>
                  <a:latin typeface="Calibri" panose="020F0502020204030204"/>
                </a:rPr>
                <a:t>Conversational AI</a:t>
              </a:r>
            </a:p>
          </p:txBody>
        </p:sp>
        <p:sp>
          <p:nvSpPr>
            <p:cNvPr id="113" name="Rectangle: Rounded Corners 112">
              <a:extLst>
                <a:ext uri="{FF2B5EF4-FFF2-40B4-BE49-F238E27FC236}">
                  <a16:creationId xmlns:a16="http://schemas.microsoft.com/office/drawing/2014/main" id="{BF5269ED-960E-F0FA-A7FD-D83C622FEFF4}"/>
                </a:ext>
              </a:extLst>
            </p:cNvPr>
            <p:cNvSpPr/>
            <p:nvPr/>
          </p:nvSpPr>
          <p:spPr>
            <a:xfrm>
              <a:off x="-502356" y="1407309"/>
              <a:ext cx="987338" cy="307777"/>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NLU / NLP Voice Gateway</a:t>
              </a:r>
            </a:p>
          </p:txBody>
        </p:sp>
        <p:sp>
          <p:nvSpPr>
            <p:cNvPr id="114" name="Rectangle: Rounded Corners 113">
              <a:extLst>
                <a:ext uri="{FF2B5EF4-FFF2-40B4-BE49-F238E27FC236}">
                  <a16:creationId xmlns:a16="http://schemas.microsoft.com/office/drawing/2014/main" id="{DDB2F6ED-DFAF-A9EA-2E5B-1D8E124B6A9D}"/>
                </a:ext>
              </a:extLst>
            </p:cNvPr>
            <p:cNvSpPr/>
            <p:nvPr/>
          </p:nvSpPr>
          <p:spPr>
            <a:xfrm>
              <a:off x="702307" y="1399767"/>
              <a:ext cx="931660" cy="158352"/>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Self-Service</a:t>
              </a:r>
            </a:p>
          </p:txBody>
        </p:sp>
        <p:sp>
          <p:nvSpPr>
            <p:cNvPr id="115" name="Rectangle: Rounded Corners 114">
              <a:extLst>
                <a:ext uri="{FF2B5EF4-FFF2-40B4-BE49-F238E27FC236}">
                  <a16:creationId xmlns:a16="http://schemas.microsoft.com/office/drawing/2014/main" id="{2C03F24F-57F1-8609-FEDA-A871B8BB8923}"/>
                </a:ext>
              </a:extLst>
            </p:cNvPr>
            <p:cNvSpPr/>
            <p:nvPr/>
          </p:nvSpPr>
          <p:spPr>
            <a:xfrm>
              <a:off x="708704" y="1599113"/>
              <a:ext cx="931660" cy="158352"/>
            </a:xfrm>
            <a:prstGeom prst="roundRect">
              <a:avLst/>
            </a:prstGeom>
            <a:solidFill>
              <a:sysClr val="window" lastClr="FFFFFF"/>
            </a:solidFill>
            <a:ln w="12700" cap="flat" cmpd="sng" algn="ctr">
              <a:solidFill>
                <a:srgbClr val="4472C4">
                  <a:shade val="50000"/>
                </a:srgbClr>
              </a:solidFill>
              <a:prstDash val="solid"/>
              <a:miter lim="800000"/>
            </a:ln>
            <a:effectLst/>
          </p:spPr>
          <p:txBody>
            <a:bodyPr lIns="54864" tIns="54864" rIns="54864" bIns="54864" rtlCol="0" anchor="ctr"/>
            <a:lstStyle/>
            <a:p>
              <a:pPr algn="ctr" defTabSz="1097280">
                <a:defRPr/>
              </a:pPr>
              <a:r>
                <a:rPr lang="en-US" sz="1320" kern="0">
                  <a:solidFill>
                    <a:prstClr val="black"/>
                  </a:solidFill>
                  <a:latin typeface="Calibri" panose="020F0502020204030204"/>
                </a:rPr>
                <a:t>Virtual Agents</a:t>
              </a:r>
            </a:p>
          </p:txBody>
        </p:sp>
        <p:cxnSp>
          <p:nvCxnSpPr>
            <p:cNvPr id="116" name="Connector: Elbow 115">
              <a:extLst>
                <a:ext uri="{FF2B5EF4-FFF2-40B4-BE49-F238E27FC236}">
                  <a16:creationId xmlns:a16="http://schemas.microsoft.com/office/drawing/2014/main" id="{2BB7BE24-9E5E-28B8-7F1B-92788A0E113E}"/>
                </a:ext>
              </a:extLst>
            </p:cNvPr>
            <p:cNvCxnSpPr>
              <a:cxnSpLocks/>
              <a:stCxn id="113" idx="3"/>
              <a:endCxn id="114" idx="1"/>
            </p:cNvCxnSpPr>
            <p:nvPr/>
          </p:nvCxnSpPr>
          <p:spPr>
            <a:xfrm flipV="1">
              <a:off x="484982" y="1478943"/>
              <a:ext cx="217325" cy="82255"/>
            </a:xfrm>
            <a:prstGeom prst="bentConnector3">
              <a:avLst>
                <a:gd name="adj1" fmla="val 50000"/>
              </a:avLst>
            </a:prstGeom>
            <a:noFill/>
            <a:ln w="6350" cap="flat" cmpd="sng" algn="ctr">
              <a:solidFill>
                <a:srgbClr val="4472C4"/>
              </a:solidFill>
              <a:prstDash val="solid"/>
              <a:miter lim="800000"/>
              <a:tailEnd type="triangle"/>
            </a:ln>
            <a:effectLst/>
          </p:spPr>
        </p:cxnSp>
        <p:cxnSp>
          <p:nvCxnSpPr>
            <p:cNvPr id="117" name="Connector: Elbow 116">
              <a:extLst>
                <a:ext uri="{FF2B5EF4-FFF2-40B4-BE49-F238E27FC236}">
                  <a16:creationId xmlns:a16="http://schemas.microsoft.com/office/drawing/2014/main" id="{406C1D1F-5D52-5276-21FC-829BBC90C545}"/>
                </a:ext>
              </a:extLst>
            </p:cNvPr>
            <p:cNvCxnSpPr>
              <a:cxnSpLocks/>
              <a:stCxn id="113" idx="3"/>
              <a:endCxn id="115" idx="1"/>
            </p:cNvCxnSpPr>
            <p:nvPr/>
          </p:nvCxnSpPr>
          <p:spPr>
            <a:xfrm>
              <a:off x="484982" y="1561198"/>
              <a:ext cx="223722" cy="117091"/>
            </a:xfrm>
            <a:prstGeom prst="bentConnector3">
              <a:avLst>
                <a:gd name="adj1" fmla="val 50000"/>
              </a:avLst>
            </a:prstGeom>
            <a:noFill/>
            <a:ln w="6350" cap="flat" cmpd="sng" algn="ctr">
              <a:solidFill>
                <a:srgbClr val="4472C4"/>
              </a:solidFill>
              <a:prstDash val="solid"/>
              <a:miter lim="800000"/>
              <a:tailEnd type="triangle"/>
            </a:ln>
            <a:effectLst/>
          </p:spPr>
        </p:cxnSp>
      </p:grpSp>
      <p:grpSp>
        <p:nvGrpSpPr>
          <p:cNvPr id="118" name="Group 117">
            <a:extLst>
              <a:ext uri="{FF2B5EF4-FFF2-40B4-BE49-F238E27FC236}">
                <a16:creationId xmlns:a16="http://schemas.microsoft.com/office/drawing/2014/main" id="{8C9A080B-4E79-E8C9-1A85-8418539F1D90}"/>
              </a:ext>
            </a:extLst>
          </p:cNvPr>
          <p:cNvGrpSpPr/>
          <p:nvPr/>
        </p:nvGrpSpPr>
        <p:grpSpPr>
          <a:xfrm>
            <a:off x="5139796" y="872719"/>
            <a:ext cx="3239697" cy="609827"/>
            <a:chOff x="4475939" y="717302"/>
            <a:chExt cx="2699747" cy="508189"/>
          </a:xfrm>
        </p:grpSpPr>
        <p:cxnSp>
          <p:nvCxnSpPr>
            <p:cNvPr id="119" name="Straight Arrow Connector 118">
              <a:extLst>
                <a:ext uri="{FF2B5EF4-FFF2-40B4-BE49-F238E27FC236}">
                  <a16:creationId xmlns:a16="http://schemas.microsoft.com/office/drawing/2014/main" id="{7792DCC7-E46E-BC66-3F09-3F0F00862F05}"/>
                </a:ext>
              </a:extLst>
            </p:cNvPr>
            <p:cNvCxnSpPr>
              <a:cxnSpLocks/>
            </p:cNvCxnSpPr>
            <p:nvPr/>
          </p:nvCxnSpPr>
          <p:spPr>
            <a:xfrm>
              <a:off x="7175686" y="1052254"/>
              <a:ext cx="0" cy="170283"/>
            </a:xfrm>
            <a:prstGeom prst="straightConnector1">
              <a:avLst/>
            </a:prstGeom>
            <a:noFill/>
            <a:ln w="19050" cap="flat" cmpd="sng" algn="ctr">
              <a:solidFill>
                <a:srgbClr val="4472C4"/>
              </a:solidFill>
              <a:prstDash val="solid"/>
              <a:miter lim="800000"/>
              <a:tailEnd type="triangle"/>
            </a:ln>
            <a:effectLst/>
          </p:spPr>
        </p:cxnSp>
        <p:cxnSp>
          <p:nvCxnSpPr>
            <p:cNvPr id="120" name="Connector: Elbow 119">
              <a:extLst>
                <a:ext uri="{FF2B5EF4-FFF2-40B4-BE49-F238E27FC236}">
                  <a16:creationId xmlns:a16="http://schemas.microsoft.com/office/drawing/2014/main" id="{FD99906F-1C46-8600-7D2C-A516DC315870}"/>
                </a:ext>
              </a:extLst>
            </p:cNvPr>
            <p:cNvCxnSpPr>
              <a:cxnSpLocks/>
              <a:stCxn id="31" idx="0"/>
              <a:endCxn id="111" idx="1"/>
            </p:cNvCxnSpPr>
            <p:nvPr/>
          </p:nvCxnSpPr>
          <p:spPr>
            <a:xfrm rot="5400000" flipH="1" flipV="1">
              <a:off x="4993046" y="200195"/>
              <a:ext cx="508189" cy="1542403"/>
            </a:xfrm>
            <a:prstGeom prst="bentConnector2">
              <a:avLst/>
            </a:prstGeom>
            <a:noFill/>
            <a:ln w="12700" cap="flat" cmpd="sng" algn="ctr">
              <a:solidFill>
                <a:srgbClr val="4472C4"/>
              </a:solidFill>
              <a:prstDash val="solid"/>
              <a:miter lim="800000"/>
              <a:tailEnd type="triangle"/>
            </a:ln>
            <a:effectLst/>
          </p:spPr>
        </p:cxnSp>
      </p:grpSp>
      <p:cxnSp>
        <p:nvCxnSpPr>
          <p:cNvPr id="121" name="Connector: Elbow 120">
            <a:extLst>
              <a:ext uri="{FF2B5EF4-FFF2-40B4-BE49-F238E27FC236}">
                <a16:creationId xmlns:a16="http://schemas.microsoft.com/office/drawing/2014/main" id="{783A9774-EE71-20E8-87B3-3B7437FB35B8}"/>
              </a:ext>
            </a:extLst>
          </p:cNvPr>
          <p:cNvCxnSpPr>
            <a:stCxn id="31" idx="1"/>
            <a:endCxn id="47" idx="1"/>
          </p:cNvCxnSpPr>
          <p:nvPr/>
        </p:nvCxnSpPr>
        <p:spPr>
          <a:xfrm rot="10800000" flipV="1">
            <a:off x="3568533" y="2327578"/>
            <a:ext cx="38348" cy="1749889"/>
          </a:xfrm>
          <a:prstGeom prst="bentConnector3">
            <a:avLst>
              <a:gd name="adj1" fmla="val 696120"/>
            </a:avLst>
          </a:prstGeom>
          <a:noFill/>
          <a:ln w="6350" cap="flat" cmpd="sng" algn="ctr">
            <a:solidFill>
              <a:srgbClr val="4472C4"/>
            </a:solidFill>
            <a:prstDash val="solid"/>
            <a:miter lim="800000"/>
            <a:headEnd type="none"/>
            <a:tailEnd type="triangle"/>
          </a:ln>
          <a:effectLst/>
        </p:spPr>
      </p:cxnSp>
      <p:grpSp>
        <p:nvGrpSpPr>
          <p:cNvPr id="122" name="Group 121">
            <a:extLst>
              <a:ext uri="{FF2B5EF4-FFF2-40B4-BE49-F238E27FC236}">
                <a16:creationId xmlns:a16="http://schemas.microsoft.com/office/drawing/2014/main" id="{043FBFDB-DDBF-8DF6-4342-A605910BA5ED}"/>
              </a:ext>
            </a:extLst>
          </p:cNvPr>
          <p:cNvGrpSpPr/>
          <p:nvPr/>
        </p:nvGrpSpPr>
        <p:grpSpPr>
          <a:xfrm>
            <a:off x="5609969" y="1644763"/>
            <a:ext cx="872500" cy="2081796"/>
            <a:chOff x="4891855" y="1517253"/>
            <a:chExt cx="727083" cy="1734830"/>
          </a:xfrm>
        </p:grpSpPr>
        <p:sp>
          <p:nvSpPr>
            <p:cNvPr id="123" name="TextBox 122">
              <a:extLst>
                <a:ext uri="{FF2B5EF4-FFF2-40B4-BE49-F238E27FC236}">
                  <a16:creationId xmlns:a16="http://schemas.microsoft.com/office/drawing/2014/main" id="{EB8EAA83-BF95-583E-F871-17CC5A89A3A4}"/>
                </a:ext>
              </a:extLst>
            </p:cNvPr>
            <p:cNvSpPr txBox="1"/>
            <p:nvPr/>
          </p:nvSpPr>
          <p:spPr>
            <a:xfrm>
              <a:off x="4891855" y="1517253"/>
              <a:ext cx="714487" cy="184666"/>
            </a:xfrm>
            <a:prstGeom prst="rect">
              <a:avLst/>
            </a:prstGeom>
            <a:noFill/>
          </p:spPr>
          <p:txBody>
            <a:bodyPr wrap="square" lIns="0" tIns="0" rIns="0" bIns="0">
              <a:spAutoFit/>
            </a:bodyPr>
            <a:lstStyle/>
            <a:p>
              <a:pPr defTabSz="1097280">
                <a:defRPr/>
              </a:pPr>
              <a:r>
                <a:rPr lang="en-US" sz="1440" kern="0">
                  <a:solidFill>
                    <a:prstClr val="black"/>
                  </a:solidFill>
                  <a:latin typeface="Calibri" panose="020F0502020204030204"/>
                </a:rPr>
                <a:t>Elevate To</a:t>
              </a:r>
            </a:p>
          </p:txBody>
        </p:sp>
        <p:sp>
          <p:nvSpPr>
            <p:cNvPr id="124" name="TextBox 123">
              <a:extLst>
                <a:ext uri="{FF2B5EF4-FFF2-40B4-BE49-F238E27FC236}">
                  <a16:creationId xmlns:a16="http://schemas.microsoft.com/office/drawing/2014/main" id="{4B1DE4CB-9552-B47E-A404-980EE7F045F0}"/>
                </a:ext>
              </a:extLst>
            </p:cNvPr>
            <p:cNvSpPr txBox="1"/>
            <p:nvPr/>
          </p:nvSpPr>
          <p:spPr>
            <a:xfrm>
              <a:off x="4891855" y="3067417"/>
              <a:ext cx="727083" cy="184666"/>
            </a:xfrm>
            <a:prstGeom prst="rect">
              <a:avLst/>
            </a:prstGeom>
            <a:noFill/>
          </p:spPr>
          <p:txBody>
            <a:bodyPr wrap="square" lIns="0" tIns="0" rIns="0" bIns="0">
              <a:spAutoFit/>
            </a:bodyPr>
            <a:lstStyle/>
            <a:p>
              <a:pPr defTabSz="1097280">
                <a:defRPr/>
              </a:pPr>
              <a:r>
                <a:rPr lang="en-US" sz="1440" kern="0">
                  <a:solidFill>
                    <a:prstClr val="black"/>
                  </a:solidFill>
                  <a:latin typeface="Calibri" panose="020F0502020204030204"/>
                </a:rPr>
                <a:t>Elevate To</a:t>
              </a:r>
            </a:p>
          </p:txBody>
        </p:sp>
        <p:pic>
          <p:nvPicPr>
            <p:cNvPr id="126" name="Picture 2" descr="Call Center Agent Service Icon Vector Illustration Design Royalty Free SVG,  Cliparts, Vectors, And Stock Illustration. Image 72376538.">
              <a:extLst>
                <a:ext uri="{FF2B5EF4-FFF2-40B4-BE49-F238E27FC236}">
                  <a16:creationId xmlns:a16="http://schemas.microsoft.com/office/drawing/2014/main" id="{8BB2D9AB-D4AF-240B-C6DF-0FB4542EAA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964770" y="1735698"/>
              <a:ext cx="464712" cy="790970"/>
            </a:xfrm>
            <a:prstGeom prst="rect">
              <a:avLst/>
            </a:prstGeom>
            <a:noFill/>
            <a:extLst>
              <a:ext uri="{909E8E84-426E-40DD-AFC4-6F175D3DCCD1}">
                <a14:hiddenFill xmlns:a14="http://schemas.microsoft.com/office/drawing/2010/main">
                  <a:solidFill>
                    <a:srgbClr val="FFFFFF"/>
                  </a:solidFill>
                </a14:hiddenFill>
              </a:ext>
            </a:extLst>
          </p:spPr>
        </p:pic>
      </p:grpSp>
      <p:sp>
        <p:nvSpPr>
          <p:cNvPr id="127" name="Rectangle: Rounded Corners 126">
            <a:extLst>
              <a:ext uri="{FF2B5EF4-FFF2-40B4-BE49-F238E27FC236}">
                <a16:creationId xmlns:a16="http://schemas.microsoft.com/office/drawing/2014/main" id="{CB1F3C38-A611-6340-97B7-AAAB94226A47}"/>
              </a:ext>
            </a:extLst>
          </p:cNvPr>
          <p:cNvSpPr/>
          <p:nvPr/>
        </p:nvSpPr>
        <p:spPr>
          <a:xfrm>
            <a:off x="2647247" y="2703382"/>
            <a:ext cx="791513" cy="916739"/>
          </a:xfrm>
          <a:prstGeom prst="roundRect">
            <a:avLst/>
          </a:prstGeom>
          <a:solidFill>
            <a:srgbClr val="4472C4"/>
          </a:solidFill>
          <a:ln w="12700" cap="flat" cmpd="sng" algn="ctr">
            <a:solidFill>
              <a:srgbClr val="4472C4">
                <a:shade val="50000"/>
              </a:srgbClr>
            </a:solidFill>
            <a:prstDash val="solid"/>
            <a:miter lim="800000"/>
          </a:ln>
          <a:effectLst/>
        </p:spPr>
        <p:txBody>
          <a:bodyPr lIns="0" tIns="0" rIns="0" bIns="0" rtlCol="0" anchor="ctr"/>
          <a:lstStyle/>
          <a:p>
            <a:pPr algn="ctr" defTabSz="1097280">
              <a:defRPr/>
            </a:pPr>
            <a:r>
              <a:rPr lang="en-US" sz="1680" kern="0">
                <a:solidFill>
                  <a:prstClr val="white"/>
                </a:solidFill>
                <a:latin typeface="Calibri" panose="020F0502020204030204"/>
              </a:rPr>
              <a:t>Deflect Call to Chat</a:t>
            </a:r>
          </a:p>
        </p:txBody>
      </p:sp>
      <p:sp>
        <p:nvSpPr>
          <p:cNvPr id="133" name="Rectangle: Rounded Corners 132">
            <a:extLst>
              <a:ext uri="{FF2B5EF4-FFF2-40B4-BE49-F238E27FC236}">
                <a16:creationId xmlns:a16="http://schemas.microsoft.com/office/drawing/2014/main" id="{078F32F8-2CFF-38D2-FA3A-72EE22388B05}"/>
              </a:ext>
            </a:extLst>
          </p:cNvPr>
          <p:cNvSpPr/>
          <p:nvPr/>
        </p:nvSpPr>
        <p:spPr>
          <a:xfrm>
            <a:off x="12188837" y="1525012"/>
            <a:ext cx="2235341" cy="5562196"/>
          </a:xfrm>
          <a:prstGeom prst="roundRect">
            <a:avLst/>
          </a:prstGeom>
          <a:solidFill>
            <a:srgbClr val="7030A0"/>
          </a:solidFill>
          <a:ln w="12700" cap="flat" cmpd="sng" algn="ctr">
            <a:solidFill>
              <a:srgbClr val="7030A0"/>
            </a:solidFill>
            <a:prstDash val="solid"/>
            <a:miter lim="800000"/>
          </a:ln>
          <a:effectLst>
            <a:glow rad="101600">
              <a:srgbClr val="CC99FF">
                <a:alpha val="60000"/>
              </a:srgbClr>
            </a:glow>
            <a:outerShdw blurRad="50800" dist="38100" dir="2700000" algn="tl" rotWithShape="0">
              <a:prstClr val="black">
                <a:alpha val="40000"/>
              </a:prstClr>
            </a:outerShdw>
          </a:effectLst>
        </p:spPr>
        <p:txBody>
          <a:bodyPr lIns="0" tIns="0" rIns="0" bIns="0" rtlCol="0" anchor="ctr"/>
          <a:lstStyle/>
          <a:p>
            <a:pPr algn="ctr" defTabSz="1097280">
              <a:lnSpc>
                <a:spcPct val="107000"/>
              </a:lnSpc>
              <a:spcAft>
                <a:spcPts val="2160"/>
              </a:spcAft>
              <a:defRPr/>
            </a:pPr>
            <a:r>
              <a:rPr lang="en-US" sz="1920" b="1" kern="0">
                <a:solidFill>
                  <a:prstClr val="white"/>
                </a:solidFill>
                <a:latin typeface="Calibri" panose="020F0502020204030204"/>
                <a:ea typeface="Calibri" panose="020F0502020204030204" pitchFamily="34" charset="0"/>
                <a:cs typeface="Calibri" panose="020F0502020204030204" pitchFamily="34" charset="0"/>
              </a:rPr>
              <a:t>Tech Interventions </a:t>
            </a:r>
          </a:p>
          <a:p>
            <a:pPr marL="164592" indent="-164592" defTabSz="1097280">
              <a:lnSpc>
                <a:spcPct val="107000"/>
              </a:lnSpc>
              <a:spcAft>
                <a:spcPts val="960"/>
              </a:spcAft>
              <a:buFont typeface="Arial" panose="020B0604020202020204" pitchFamily="34" charset="0"/>
              <a:buChar char="•"/>
              <a:defRPr/>
            </a:pPr>
            <a:r>
              <a:rPr lang="en-US" sz="1440" kern="0">
                <a:solidFill>
                  <a:prstClr val="white"/>
                </a:solidFill>
                <a:latin typeface="Calibri" panose="020F0502020204030204"/>
                <a:ea typeface="Calibri" panose="020F0502020204030204" pitchFamily="34" charset="0"/>
                <a:cs typeface="Calibri" panose="020F0502020204030204" pitchFamily="34" charset="0"/>
              </a:rPr>
              <a:t>Voice ID </a:t>
            </a:r>
          </a:p>
          <a:p>
            <a:pPr marL="164592" indent="-164592" defTabSz="1097280">
              <a:lnSpc>
                <a:spcPct val="107000"/>
              </a:lnSpc>
              <a:spcAft>
                <a:spcPts val="960"/>
              </a:spcAft>
              <a:buFont typeface="Arial" panose="020B0604020202020204" pitchFamily="34" charset="0"/>
              <a:buChar char="•"/>
              <a:defRPr/>
            </a:pPr>
            <a:r>
              <a:rPr lang="en-US" sz="1440" kern="0">
                <a:solidFill>
                  <a:prstClr val="white"/>
                </a:solidFill>
                <a:latin typeface="Calibri" panose="020F0502020204030204"/>
                <a:ea typeface="Calibri" panose="020F0502020204030204" pitchFamily="34" charset="0"/>
                <a:cs typeface="Calibri" panose="020F0502020204030204" pitchFamily="34" charset="0"/>
              </a:rPr>
              <a:t>Conversational AI</a:t>
            </a:r>
            <a:endParaRPr lang="en-US" sz="1440" kern="0">
              <a:solidFill>
                <a:prstClr val="white"/>
              </a:solidFill>
              <a:latin typeface="Calibri" panose="020F0502020204030204"/>
              <a:ea typeface="Calibri" panose="020F0502020204030204" pitchFamily="34" charset="0"/>
              <a:cs typeface="Times New Roman" panose="02020603050405020304" pitchFamily="18" charset="0"/>
            </a:endParaRPr>
          </a:p>
          <a:p>
            <a:pPr marL="164592" indent="-164592" defTabSz="1097280">
              <a:lnSpc>
                <a:spcPct val="107000"/>
              </a:lnSpc>
              <a:spcAft>
                <a:spcPts val="960"/>
              </a:spcAft>
              <a:buFont typeface="Arial" panose="020B0604020202020204" pitchFamily="34" charset="0"/>
              <a:buChar char="•"/>
              <a:defRPr/>
            </a:pPr>
            <a:r>
              <a:rPr lang="en-US" sz="1440" kern="0">
                <a:solidFill>
                  <a:prstClr val="white"/>
                </a:solidFill>
                <a:latin typeface="Calibri" panose="020F0502020204030204"/>
                <a:ea typeface="Calibri" panose="020F0502020204030204" pitchFamily="34" charset="0"/>
                <a:cs typeface="Calibri" panose="020F0502020204030204" pitchFamily="34" charset="0"/>
              </a:rPr>
              <a:t>Visual IVR</a:t>
            </a:r>
            <a:endParaRPr lang="en-US" sz="1440" kern="0">
              <a:solidFill>
                <a:prstClr val="white"/>
              </a:solidFill>
              <a:latin typeface="Calibri" panose="020F0502020204030204"/>
              <a:ea typeface="Calibri" panose="020F0502020204030204" pitchFamily="34" charset="0"/>
              <a:cs typeface="Times New Roman" panose="02020603050405020304" pitchFamily="18" charset="0"/>
            </a:endParaRPr>
          </a:p>
          <a:p>
            <a:pPr marL="164592" indent="-164592" defTabSz="1097280">
              <a:lnSpc>
                <a:spcPct val="107000"/>
              </a:lnSpc>
              <a:spcAft>
                <a:spcPts val="960"/>
              </a:spcAft>
              <a:buFont typeface="Arial" panose="020B0604020202020204" pitchFamily="34" charset="0"/>
              <a:buChar char="•"/>
              <a:defRPr/>
            </a:pPr>
            <a:r>
              <a:rPr lang="en-US" sz="1440" kern="0">
                <a:solidFill>
                  <a:prstClr val="white"/>
                </a:solidFill>
                <a:latin typeface="Calibri" panose="020F0502020204030204"/>
                <a:ea typeface="Calibri" panose="020F0502020204030204" pitchFamily="34" charset="0"/>
                <a:cs typeface="Calibri" panose="020F0502020204030204" pitchFamily="34" charset="0"/>
              </a:rPr>
              <a:t>Self-Service</a:t>
            </a:r>
            <a:endParaRPr lang="en-US" sz="1440" kern="0">
              <a:solidFill>
                <a:prstClr val="white"/>
              </a:solidFill>
              <a:latin typeface="Calibri" panose="020F0502020204030204"/>
              <a:ea typeface="Calibri" panose="020F0502020204030204" pitchFamily="34" charset="0"/>
              <a:cs typeface="Times New Roman" panose="02020603050405020304" pitchFamily="18" charset="0"/>
            </a:endParaRPr>
          </a:p>
          <a:p>
            <a:pPr marL="164592" indent="-164592" defTabSz="1097280">
              <a:lnSpc>
                <a:spcPct val="107000"/>
              </a:lnSpc>
              <a:spcAft>
                <a:spcPts val="960"/>
              </a:spcAft>
              <a:buFont typeface="Arial" panose="020B0604020202020204" pitchFamily="34" charset="0"/>
              <a:buChar char="•"/>
              <a:defRPr/>
            </a:pPr>
            <a:r>
              <a:rPr lang="en-US" sz="1440" kern="0">
                <a:solidFill>
                  <a:prstClr val="white"/>
                </a:solidFill>
                <a:latin typeface="Calibri" panose="020F0502020204030204"/>
                <a:ea typeface="Calibri" panose="020F0502020204030204" pitchFamily="34" charset="0"/>
                <a:cs typeface="Calibri" panose="020F0502020204030204" pitchFamily="34" charset="0"/>
              </a:rPr>
              <a:t>Cognitive KM Search</a:t>
            </a:r>
            <a:endParaRPr lang="en-US" sz="1440" kern="0">
              <a:solidFill>
                <a:prstClr val="white"/>
              </a:solidFill>
              <a:latin typeface="Calibri" panose="020F0502020204030204"/>
              <a:ea typeface="Calibri" panose="020F0502020204030204" pitchFamily="34" charset="0"/>
              <a:cs typeface="Times New Roman" panose="02020603050405020304" pitchFamily="18" charset="0"/>
            </a:endParaRPr>
          </a:p>
          <a:p>
            <a:pPr marL="164592" indent="-164592" defTabSz="1097280">
              <a:lnSpc>
                <a:spcPct val="107000"/>
              </a:lnSpc>
              <a:spcAft>
                <a:spcPts val="960"/>
              </a:spcAft>
              <a:buFont typeface="Arial" panose="020B0604020202020204" pitchFamily="34" charset="0"/>
              <a:buChar char="•"/>
              <a:defRPr/>
            </a:pPr>
            <a:r>
              <a:rPr lang="en-US" sz="1440" kern="0">
                <a:solidFill>
                  <a:prstClr val="white"/>
                </a:solidFill>
                <a:latin typeface="Calibri" panose="020F0502020204030204"/>
                <a:ea typeface="Calibri" panose="020F0502020204030204" pitchFamily="34" charset="0"/>
                <a:cs typeface="Calibri" panose="020F0502020204030204" pitchFamily="34" charset="0"/>
              </a:rPr>
              <a:t>Chatbot</a:t>
            </a:r>
            <a:endParaRPr lang="en-US" sz="1440" kern="0">
              <a:solidFill>
                <a:prstClr val="white"/>
              </a:solidFill>
              <a:latin typeface="Calibri" panose="020F0502020204030204"/>
              <a:ea typeface="Calibri" panose="020F0502020204030204" pitchFamily="34" charset="0"/>
              <a:cs typeface="Times New Roman" panose="02020603050405020304" pitchFamily="18" charset="0"/>
            </a:endParaRPr>
          </a:p>
          <a:p>
            <a:pPr marL="164592" indent="-164592" defTabSz="1097280">
              <a:lnSpc>
                <a:spcPct val="107000"/>
              </a:lnSpc>
              <a:spcAft>
                <a:spcPts val="960"/>
              </a:spcAft>
              <a:buFont typeface="Arial" panose="020B0604020202020204" pitchFamily="34" charset="0"/>
              <a:buChar char="•"/>
              <a:defRPr/>
            </a:pPr>
            <a:r>
              <a:rPr lang="en-US" sz="1440" kern="0">
                <a:solidFill>
                  <a:prstClr val="white"/>
                </a:solidFill>
                <a:latin typeface="Calibri" panose="020F0502020204030204"/>
                <a:ea typeface="Calibri" panose="020F0502020204030204" pitchFamily="34" charset="0"/>
                <a:cs typeface="Calibri" panose="020F0502020204030204" pitchFamily="34" charset="0"/>
              </a:rPr>
              <a:t>Virtual Agents (NLU/NLP)</a:t>
            </a:r>
          </a:p>
          <a:p>
            <a:pPr marL="164592" indent="-164592" defTabSz="1097280">
              <a:lnSpc>
                <a:spcPct val="107000"/>
              </a:lnSpc>
              <a:spcAft>
                <a:spcPts val="960"/>
              </a:spcAft>
              <a:buFont typeface="Arial" panose="020B0604020202020204" pitchFamily="34" charset="0"/>
              <a:buChar char="•"/>
              <a:defRPr/>
            </a:pPr>
            <a:r>
              <a:rPr lang="en-US" sz="1440" kern="0">
                <a:solidFill>
                  <a:prstClr val="white"/>
                </a:solidFill>
                <a:latin typeface="Calibri" panose="020F0502020204030204"/>
                <a:ea typeface="Calibri" panose="020F0502020204030204" pitchFamily="34" charset="0"/>
                <a:cs typeface="Calibri" panose="020F0502020204030204" pitchFamily="34" charset="0"/>
              </a:rPr>
              <a:t>Optimized Mobile Experience</a:t>
            </a:r>
            <a:endParaRPr lang="en-US" sz="1440" kern="0">
              <a:solidFill>
                <a:prstClr val="white"/>
              </a:solidFill>
              <a:latin typeface="Calibri" panose="020F0502020204030204"/>
              <a:ea typeface="Calibri" panose="020F0502020204030204" pitchFamily="34" charset="0"/>
              <a:cs typeface="Times New Roman" panose="02020603050405020304" pitchFamily="18" charset="0"/>
            </a:endParaRPr>
          </a:p>
          <a:p>
            <a:pPr marL="164592" indent="-164592" defTabSz="1097280">
              <a:lnSpc>
                <a:spcPct val="107000"/>
              </a:lnSpc>
              <a:spcAft>
                <a:spcPts val="960"/>
              </a:spcAft>
              <a:buFont typeface="Arial" panose="020B0604020202020204" pitchFamily="34" charset="0"/>
              <a:buChar char="•"/>
              <a:defRPr/>
            </a:pPr>
            <a:r>
              <a:rPr lang="en-US" sz="1440" kern="0">
                <a:solidFill>
                  <a:prstClr val="white"/>
                </a:solidFill>
                <a:latin typeface="Calibri" panose="020F0502020204030204"/>
                <a:ea typeface="Calibri" panose="020F0502020204030204" pitchFamily="34" charset="0"/>
                <a:cs typeface="Calibri" panose="020F0502020204030204" pitchFamily="34" charset="0"/>
              </a:rPr>
              <a:t>Next Best Action (Agents)</a:t>
            </a:r>
            <a:endParaRPr lang="en-US" sz="1440" kern="0">
              <a:solidFill>
                <a:prstClr val="white"/>
              </a:solidFill>
              <a:latin typeface="Calibri" panose="020F0502020204030204"/>
              <a:ea typeface="Calibri" panose="020F0502020204030204" pitchFamily="34" charset="0"/>
              <a:cs typeface="Times New Roman" panose="02020603050405020304" pitchFamily="18" charset="0"/>
            </a:endParaRPr>
          </a:p>
          <a:p>
            <a:pPr marL="164592" indent="-164592" defTabSz="1097280">
              <a:lnSpc>
                <a:spcPct val="107000"/>
              </a:lnSpc>
              <a:spcAft>
                <a:spcPts val="960"/>
              </a:spcAft>
              <a:buFont typeface="Arial" panose="020B0604020202020204" pitchFamily="34" charset="0"/>
              <a:buChar char="•"/>
              <a:defRPr/>
            </a:pPr>
            <a:r>
              <a:rPr lang="en-US" sz="1440" kern="0">
                <a:solidFill>
                  <a:prstClr val="white"/>
                </a:solidFill>
                <a:latin typeface="Calibri" panose="020F0502020204030204"/>
                <a:ea typeface="Calibri" panose="020F0502020204030204" pitchFamily="34" charset="0"/>
                <a:cs typeface="Calibri" panose="020F0502020204030204" pitchFamily="34" charset="0"/>
              </a:rPr>
              <a:t>AI Quality Control Tools</a:t>
            </a:r>
            <a:endParaRPr lang="en-US" sz="1440" kern="0">
              <a:solidFill>
                <a:prstClr val="white"/>
              </a:solidFill>
              <a:latin typeface="Calibri" panose="020F0502020204030204"/>
              <a:ea typeface="Calibri" panose="020F0502020204030204" pitchFamily="34" charset="0"/>
              <a:cs typeface="Times New Roman" panose="02020603050405020304" pitchFamily="18" charset="0"/>
            </a:endParaRPr>
          </a:p>
          <a:p>
            <a:pPr marL="164592" indent="-164592" defTabSz="1097280">
              <a:lnSpc>
                <a:spcPct val="107000"/>
              </a:lnSpc>
              <a:spcAft>
                <a:spcPts val="960"/>
              </a:spcAft>
              <a:buFont typeface="Arial" panose="020B0604020202020204" pitchFamily="34" charset="0"/>
              <a:buChar char="•"/>
              <a:defRPr/>
            </a:pPr>
            <a:r>
              <a:rPr lang="en-US" sz="1440" kern="0">
                <a:solidFill>
                  <a:prstClr val="white"/>
                </a:solidFill>
                <a:latin typeface="Calibri" panose="020F0502020204030204"/>
                <a:ea typeface="Calibri" panose="020F0502020204030204" pitchFamily="34" charset="0"/>
                <a:cs typeface="Calibri" panose="020F0502020204030204" pitchFamily="34" charset="0"/>
              </a:rPr>
              <a:t>Predictive Outbound Dialer</a:t>
            </a:r>
            <a:endParaRPr lang="en-US" sz="2160" kern="0">
              <a:solidFill>
                <a:prstClr val="white"/>
              </a:solidFill>
              <a:latin typeface="Calibri" panose="020F0502020204030204"/>
            </a:endParaRPr>
          </a:p>
        </p:txBody>
      </p:sp>
      <p:pic>
        <p:nvPicPr>
          <p:cNvPr id="1026" name="Picture 2">
            <a:extLst>
              <a:ext uri="{FF2B5EF4-FFF2-40B4-BE49-F238E27FC236}">
                <a16:creationId xmlns:a16="http://schemas.microsoft.com/office/drawing/2014/main" id="{CF5269B5-47DE-0247-AE63-E21B4466C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5074" y="1670268"/>
            <a:ext cx="1439022" cy="10067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oom Logo, symbol, meaning, history, PNG, brand">
            <a:extLst>
              <a:ext uri="{FF2B5EF4-FFF2-40B4-BE49-F238E27FC236}">
                <a16:creationId xmlns:a16="http://schemas.microsoft.com/office/drawing/2014/main" id="{C1EDFD76-810F-5EDB-9665-1CE101D8DEE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24" b="89881" l="4000" r="98333">
                        <a14:foregroundMark x1="12333" y1="33929" x2="12333" y2="33929"/>
                        <a14:foregroundMark x1="29000" y1="35119" x2="29000" y2="35119"/>
                        <a14:foregroundMark x1="4333" y1="36310" x2="4333" y2="36310"/>
                        <a14:foregroundMark x1="73000" y1="41071" x2="73000" y2="41071"/>
                        <a14:foregroundMark x1="98333" y1="47024" x2="98333" y2="47024"/>
                        <a14:foregroundMark x1="62333" y1="41071" x2="62333" y2="41071"/>
                      </a14:backgroundRemoval>
                    </a14:imgEffect>
                  </a14:imgLayer>
                </a14:imgProps>
              </a:ext>
              <a:ext uri="{28A0092B-C50C-407E-A947-70E740481C1C}">
                <a14:useLocalDpi xmlns:a14="http://schemas.microsoft.com/office/drawing/2010/main" val="0"/>
              </a:ext>
            </a:extLst>
          </a:blip>
          <a:srcRect t="22684" b="23178"/>
          <a:stretch/>
        </p:blipFill>
        <p:spPr bwMode="auto">
          <a:xfrm>
            <a:off x="10443053" y="2044838"/>
            <a:ext cx="1193950" cy="3619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Live Chat icon PNG and SVG Vector Free Download">
            <a:extLst>
              <a:ext uri="{FF2B5EF4-FFF2-40B4-BE49-F238E27FC236}">
                <a16:creationId xmlns:a16="http://schemas.microsoft.com/office/drawing/2014/main" id="{922F12D0-A485-250F-652E-CE757A5B125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327" b="89381" l="897" r="89238">
                        <a14:foregroundMark x1="8520" y1="16372" x2="30045" y2="57080"/>
                        <a14:foregroundMark x1="2242" y1="27876" x2="1345" y2="41593"/>
                        <a14:foregroundMark x1="4933" y1="52655" x2="9865" y2="55752"/>
                        <a14:foregroundMark x1="8969" y1="55752" x2="17489" y2="58407"/>
                        <a14:foregroundMark x1="16143" y1="64602" x2="16143" y2="64602"/>
                        <a14:foregroundMark x1="17040" y1="73451" x2="17040" y2="73451"/>
                        <a14:foregroundMark x1="27803" y1="65044" x2="27803" y2="65044"/>
                        <a14:foregroundMark x1="24664" y1="68142" x2="24664" y2="68142"/>
                        <a14:foregroundMark x1="19731" y1="73009" x2="26457" y2="67257"/>
                        <a14:foregroundMark x1="27354" y1="66372" x2="40359" y2="55752"/>
                        <a14:foregroundMark x1="42152" y1="58407" x2="61435" y2="44690"/>
                        <a14:foregroundMark x1="56951" y1="58850" x2="61435" y2="40708"/>
                        <a14:foregroundMark x1="69058" y1="59735" x2="63677" y2="43805"/>
                        <a14:foregroundMark x1="78924" y1="53540" x2="55605" y2="39823"/>
                        <a14:foregroundMark x1="79372" y1="30973" x2="67713" y2="27876"/>
                        <a14:foregroundMark x1="78991" y1="48594" x2="78924" y2="51327"/>
                        <a14:foregroundMark x1="79821" y1="14602" x2="79388" y2="32345"/>
                        <a14:foregroundMark x1="78924" y1="10177" x2="54709" y2="2212"/>
                        <a14:foregroundMark x1="54709" y1="2212" x2="6726" y2="8407"/>
                        <a14:foregroundMark x1="6726" y1="8407" x2="5381" y2="26991"/>
                        <a14:foregroundMark x1="73991" y1="3982" x2="17937" y2="1327"/>
                        <a14:foregroundMark x1="21525" y1="18584" x2="53363" y2="22566"/>
                        <a14:foregroundMark x1="19283" y1="23009" x2="53812" y2="46460"/>
                        <a14:foregroundMark x1="67713" y1="34071" x2="32287" y2="41150"/>
                        <a14:foregroundMark x1="47085" y1="40708" x2="21525" y2="28761"/>
                        <a14:backgroundMark x1="85202" y1="31858" x2="86996" y2="52655"/>
                      </a14:backgroundRemoval>
                    </a14:imgEffect>
                  </a14:imgLayer>
                </a14:imgProps>
              </a:ext>
              <a:ext uri="{28A0092B-C50C-407E-A947-70E740481C1C}">
                <a14:useLocalDpi xmlns:a14="http://schemas.microsoft.com/office/drawing/2010/main" val="0"/>
              </a:ext>
            </a:extLst>
          </a:blip>
          <a:srcRect r="16700" b="20403"/>
          <a:stretch/>
        </p:blipFill>
        <p:spPr bwMode="auto">
          <a:xfrm>
            <a:off x="5537287" y="3849662"/>
            <a:ext cx="928130" cy="89880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a:extLst>
              <a:ext uri="{FF2B5EF4-FFF2-40B4-BE49-F238E27FC236}">
                <a16:creationId xmlns:a16="http://schemas.microsoft.com/office/drawing/2014/main" id="{2CBC7745-2868-A221-733F-B520DFDE55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141031" y="4057601"/>
            <a:ext cx="1333837" cy="91698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3D0AB9C8-03C6-A2F0-4EC2-B136102E317D}"/>
              </a:ext>
            </a:extLst>
          </p:cNvPr>
          <p:cNvSpPr txBox="1"/>
          <p:nvPr/>
        </p:nvSpPr>
        <p:spPr>
          <a:xfrm>
            <a:off x="238722" y="5075327"/>
            <a:ext cx="1319592" cy="400110"/>
          </a:xfrm>
          <a:prstGeom prst="rect">
            <a:avLst/>
          </a:prstGeom>
          <a:noFill/>
        </p:spPr>
        <p:txBody>
          <a:bodyPr wrap="none" rtlCol="0">
            <a:spAutoFit/>
          </a:bodyPr>
          <a:lstStyle/>
          <a:p>
            <a:pPr defTabSz="1097280">
              <a:defRPr/>
            </a:pPr>
            <a:r>
              <a:rPr lang="en-US" sz="2000" b="1" kern="0">
                <a:solidFill>
                  <a:schemeClr val="tx1">
                    <a:lumMod val="50000"/>
                  </a:schemeClr>
                </a:solidFill>
                <a:latin typeface="Calibri" panose="020F0502020204030204"/>
              </a:rPr>
              <a:t>Customers</a:t>
            </a:r>
          </a:p>
        </p:txBody>
      </p:sp>
      <p:pic>
        <p:nvPicPr>
          <p:cNvPr id="42" name="Picture 2">
            <a:extLst>
              <a:ext uri="{FF2B5EF4-FFF2-40B4-BE49-F238E27FC236}">
                <a16:creationId xmlns:a16="http://schemas.microsoft.com/office/drawing/2014/main" id="{C1535ACA-1113-80B0-24FA-0ECA10AA754C}"/>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9524" b="89881" l="1667" r="98333">
                        <a14:foregroundMark x1="1667" y1="49405" x2="1667" y2="49405"/>
                        <a14:foregroundMark x1="25333" y1="52976" x2="25333" y2="52976"/>
                        <a14:foregroundMark x1="73667" y1="49405" x2="73667" y2="49405"/>
                        <a14:foregroundMark x1="82333" y1="51190" x2="82333" y2="51190"/>
                        <a14:foregroundMark x1="98333" y1="49405" x2="98333" y2="49405"/>
                        <a14:foregroundMark x1="59667" y1="46429" x2="59667" y2="46429"/>
                      </a14:backgroundRemoval>
                    </a14:imgEffect>
                  </a14:imgLayer>
                </a14:imgProps>
              </a:ext>
              <a:ext uri="{28A0092B-C50C-407E-A947-70E740481C1C}">
                <a14:useLocalDpi xmlns:a14="http://schemas.microsoft.com/office/drawing/2010/main" val="0"/>
              </a:ext>
            </a:extLst>
          </a:blip>
          <a:srcRect t="42971" b="43219"/>
          <a:stretch/>
        </p:blipFill>
        <p:spPr bwMode="auto">
          <a:xfrm>
            <a:off x="139183" y="4922501"/>
            <a:ext cx="1483313" cy="152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35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additive="base">
                                        <p:cTn id="7" dur="500" fill="hold"/>
                                        <p:tgtEl>
                                          <p:spTgt spid="82"/>
                                        </p:tgtEl>
                                        <p:attrNameLst>
                                          <p:attrName>ppt_x</p:attrName>
                                        </p:attrNameLst>
                                      </p:cBhvr>
                                      <p:tavLst>
                                        <p:tav tm="0">
                                          <p:val>
                                            <p:strVal val="0-#ppt_w/2"/>
                                          </p:val>
                                        </p:tav>
                                        <p:tav tm="100000">
                                          <p:val>
                                            <p:strVal val="#ppt_x"/>
                                          </p:val>
                                        </p:tav>
                                      </p:tavLst>
                                    </p:anim>
                                    <p:anim calcmode="lin" valueType="num">
                                      <p:cBhvr additive="base">
                                        <p:cTn id="8" dur="500" fill="hold"/>
                                        <p:tgtEl>
                                          <p:spTgt spid="8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3"/>
                                        </p:tgtEl>
                                        <p:attrNameLst>
                                          <p:attrName>style.visibility</p:attrName>
                                        </p:attrNameLst>
                                      </p:cBhvr>
                                      <p:to>
                                        <p:strVal val="visible"/>
                                      </p:to>
                                    </p:set>
                                    <p:anim calcmode="lin" valueType="num">
                                      <p:cBhvr additive="base">
                                        <p:cTn id="11" dur="500" fill="hold"/>
                                        <p:tgtEl>
                                          <p:spTgt spid="83"/>
                                        </p:tgtEl>
                                        <p:attrNameLst>
                                          <p:attrName>ppt_x</p:attrName>
                                        </p:attrNameLst>
                                      </p:cBhvr>
                                      <p:tavLst>
                                        <p:tav tm="0">
                                          <p:val>
                                            <p:strVal val="0-#ppt_w/2"/>
                                          </p:val>
                                        </p:tav>
                                        <p:tav tm="100000">
                                          <p:val>
                                            <p:strVal val="#ppt_x"/>
                                          </p:val>
                                        </p:tav>
                                      </p:tavLst>
                                    </p:anim>
                                    <p:anim calcmode="lin" valueType="num">
                                      <p:cBhvr additive="base">
                                        <p:cTn id="12"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50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cTn>
                              </p:par>
                              <p:par>
                                <p:cTn id="21" presetID="10" presetClass="entr" presetSubtype="0" fill="hold" nodeType="withEffect">
                                  <p:stCondLst>
                                    <p:cond delay="100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10" presetClass="entr" presetSubtype="0" fill="hold" nodeType="withEffect">
                                  <p:stCondLst>
                                    <p:cond delay="1500"/>
                                  </p:stCondLst>
                                  <p:childTnLst>
                                    <p:set>
                                      <p:cBhvr>
                                        <p:cTn id="25" dur="1" fill="hold">
                                          <p:stCondLst>
                                            <p:cond delay="0"/>
                                          </p:stCondLst>
                                        </p:cTn>
                                        <p:tgtEl>
                                          <p:spTgt spid="73"/>
                                        </p:tgtEl>
                                        <p:attrNameLst>
                                          <p:attrName>style.visibility</p:attrName>
                                        </p:attrNameLst>
                                      </p:cBhvr>
                                      <p:to>
                                        <p:strVal val="visible"/>
                                      </p:to>
                                    </p:set>
                                    <p:animEffect transition="in" filter="fade">
                                      <p:cBhvr>
                                        <p:cTn id="26" dur="5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2"/>
                                        </p:tgtEl>
                                        <p:attrNameLst>
                                          <p:attrName>style.visibility</p:attrName>
                                        </p:attrNameLst>
                                      </p:cBhvr>
                                      <p:to>
                                        <p:strVal val="visible"/>
                                      </p:to>
                                    </p:set>
                                    <p:animEffect transition="in" filter="fade">
                                      <p:cBhvr>
                                        <p:cTn id="31" dur="500"/>
                                        <p:tgtEl>
                                          <p:spTgt spid="122"/>
                                        </p:tgtEl>
                                      </p:cBhvr>
                                    </p:animEffect>
                                  </p:childTnLst>
                                </p:cTn>
                              </p:par>
                              <p:par>
                                <p:cTn id="32" presetID="10"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7"/>
                                        </p:tgtEl>
                                        <p:attrNameLst>
                                          <p:attrName>style.visibility</p:attrName>
                                        </p:attrNameLst>
                                      </p:cBhvr>
                                      <p:to>
                                        <p:strVal val="visible"/>
                                      </p:to>
                                    </p:set>
                                    <p:animEffect transition="in" filter="fade">
                                      <p:cBhvr>
                                        <p:cTn id="39" dur="500"/>
                                        <p:tgtEl>
                                          <p:spTgt spid="127"/>
                                        </p:tgtEl>
                                      </p:cBhvr>
                                    </p:animEffect>
                                  </p:childTnLst>
                                </p:cTn>
                              </p:par>
                              <p:par>
                                <p:cTn id="40" presetID="10" presetClass="entr" presetSubtype="0" fill="hold" nodeType="with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500"/>
                                        <p:tgtEl>
                                          <p:spTgt spid="1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par>
                                <p:cTn id="48" presetID="10" presetClass="entr" presetSubtype="0"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500"/>
                                        <p:tgtEl>
                                          <p:spTgt spid="10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5"/>
                                        </p:tgtEl>
                                        <p:attrNameLst>
                                          <p:attrName>style.visibility</p:attrName>
                                        </p:attrNameLst>
                                      </p:cBhvr>
                                      <p:to>
                                        <p:strVal val="visible"/>
                                      </p:to>
                                    </p:set>
                                    <p:animEffect transition="in" filter="fade">
                                      <p:cBhvr>
                                        <p:cTn id="60" dur="500"/>
                                        <p:tgtEl>
                                          <p:spTgt spid="105"/>
                                        </p:tgtEl>
                                      </p:cBhvr>
                                    </p:animEffect>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nodeType="clickEffect">
                                  <p:stCondLst>
                                    <p:cond delay="0"/>
                                  </p:stCondLst>
                                  <p:childTnLst>
                                    <p:set>
                                      <p:cBhvr>
                                        <p:cTn id="64" dur="1" fill="hold">
                                          <p:stCondLst>
                                            <p:cond delay="0"/>
                                          </p:stCondLst>
                                        </p:cTn>
                                        <p:tgtEl>
                                          <p:spTgt spid="110"/>
                                        </p:tgtEl>
                                        <p:attrNameLst>
                                          <p:attrName>style.visibility</p:attrName>
                                        </p:attrNameLst>
                                      </p:cBhvr>
                                      <p:to>
                                        <p:strVal val="visible"/>
                                      </p:to>
                                    </p:set>
                                    <p:animEffect transition="in" filter="fade">
                                      <p:cBhvr>
                                        <p:cTn id="65" dur="1000"/>
                                        <p:tgtEl>
                                          <p:spTgt spid="110"/>
                                        </p:tgtEl>
                                      </p:cBhvr>
                                    </p:animEffect>
                                    <p:anim calcmode="lin" valueType="num">
                                      <p:cBhvr>
                                        <p:cTn id="66" dur="1000" fill="hold"/>
                                        <p:tgtEl>
                                          <p:spTgt spid="110"/>
                                        </p:tgtEl>
                                        <p:attrNameLst>
                                          <p:attrName>ppt_x</p:attrName>
                                        </p:attrNameLst>
                                      </p:cBhvr>
                                      <p:tavLst>
                                        <p:tav tm="0">
                                          <p:val>
                                            <p:strVal val="#ppt_x"/>
                                          </p:val>
                                        </p:tav>
                                        <p:tav tm="100000">
                                          <p:val>
                                            <p:strVal val="#ppt_x"/>
                                          </p:val>
                                        </p:tav>
                                      </p:tavLst>
                                    </p:anim>
                                    <p:anim calcmode="lin" valueType="num">
                                      <p:cBhvr>
                                        <p:cTn id="67" dur="1000" fill="hold"/>
                                        <p:tgtEl>
                                          <p:spTgt spid="110"/>
                                        </p:tgtEl>
                                        <p:attrNameLst>
                                          <p:attrName>ppt_y</p:attrName>
                                        </p:attrNameLst>
                                      </p:cBhvr>
                                      <p:tavLst>
                                        <p:tav tm="0">
                                          <p:val>
                                            <p:strVal val="#ppt_y-.1"/>
                                          </p:val>
                                        </p:tav>
                                        <p:tav tm="100000">
                                          <p:val>
                                            <p:strVal val="#ppt_y"/>
                                          </p:val>
                                        </p:tav>
                                      </p:tavLst>
                                    </p:anim>
                                  </p:childTnLst>
                                </p:cTn>
                              </p:par>
                              <p:par>
                                <p:cTn id="68" presetID="10" presetClass="entr" presetSubtype="0" fill="hold" nodeType="withEffect">
                                  <p:stCondLst>
                                    <p:cond delay="0"/>
                                  </p:stCondLst>
                                  <p:childTnLst>
                                    <p:set>
                                      <p:cBhvr>
                                        <p:cTn id="69" dur="1" fill="hold">
                                          <p:stCondLst>
                                            <p:cond delay="0"/>
                                          </p:stCondLst>
                                        </p:cTn>
                                        <p:tgtEl>
                                          <p:spTgt spid="118"/>
                                        </p:tgtEl>
                                        <p:attrNameLst>
                                          <p:attrName>style.visibility</p:attrName>
                                        </p:attrNameLst>
                                      </p:cBhvr>
                                      <p:to>
                                        <p:strVal val="visible"/>
                                      </p:to>
                                    </p:set>
                                    <p:animEffect transition="in" filter="fade">
                                      <p:cBhvr>
                                        <p:cTn id="70" dur="500"/>
                                        <p:tgtEl>
                                          <p:spTgt spid="118"/>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par>
                                <p:cTn id="76" presetID="10" presetClass="entr" presetSubtype="0" fill="hold" nodeType="withEffect">
                                  <p:stCondLst>
                                    <p:cond delay="0"/>
                                  </p:stCondLst>
                                  <p:childTnLst>
                                    <p:set>
                                      <p:cBhvr>
                                        <p:cTn id="77" dur="1" fill="hold">
                                          <p:stCondLst>
                                            <p:cond delay="0"/>
                                          </p:stCondLst>
                                        </p:cTn>
                                        <p:tgtEl>
                                          <p:spTgt spid="1028"/>
                                        </p:tgtEl>
                                        <p:attrNameLst>
                                          <p:attrName>style.visibility</p:attrName>
                                        </p:attrNameLst>
                                      </p:cBhvr>
                                      <p:to>
                                        <p:strVal val="visible"/>
                                      </p:to>
                                    </p:set>
                                    <p:animEffect transition="in" filter="fade">
                                      <p:cBhvr>
                                        <p:cTn id="78" dur="500"/>
                                        <p:tgtEl>
                                          <p:spTgt spid="1028"/>
                                        </p:tgtEl>
                                      </p:cBhvr>
                                    </p:animEffect>
                                  </p:childTnLst>
                                </p:cTn>
                              </p:par>
                              <p:par>
                                <p:cTn id="79" presetID="10" presetClass="entr" presetSubtype="0" fill="hold" nodeType="withEffect">
                                  <p:stCondLst>
                                    <p:cond delay="500"/>
                                  </p:stCondLst>
                                  <p:childTnLst>
                                    <p:set>
                                      <p:cBhvr>
                                        <p:cTn id="80" dur="1" fill="hold">
                                          <p:stCondLst>
                                            <p:cond delay="0"/>
                                          </p:stCondLst>
                                        </p:cTn>
                                        <p:tgtEl>
                                          <p:spTgt spid="96"/>
                                        </p:tgtEl>
                                        <p:attrNameLst>
                                          <p:attrName>style.visibility</p:attrName>
                                        </p:attrNameLst>
                                      </p:cBhvr>
                                      <p:to>
                                        <p:strVal val="visible"/>
                                      </p:to>
                                    </p:set>
                                    <p:animEffect transition="in" filter="fade">
                                      <p:cBhvr>
                                        <p:cTn id="81" dur="500"/>
                                        <p:tgtEl>
                                          <p:spTgt spid="96"/>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additive="base">
                                        <p:cTn id="86" dur="500" fill="hold"/>
                                        <p:tgtEl>
                                          <p:spTgt spid="29"/>
                                        </p:tgtEl>
                                        <p:attrNameLst>
                                          <p:attrName>ppt_x</p:attrName>
                                        </p:attrNameLst>
                                      </p:cBhvr>
                                      <p:tavLst>
                                        <p:tav tm="0">
                                          <p:val>
                                            <p:strVal val="#ppt_x"/>
                                          </p:val>
                                        </p:tav>
                                        <p:tav tm="100000">
                                          <p:val>
                                            <p:strVal val="#ppt_x"/>
                                          </p:val>
                                        </p:tav>
                                      </p:tavLst>
                                    </p:anim>
                                    <p:anim calcmode="lin" valueType="num">
                                      <p:cBhvr additive="base">
                                        <p:cTn id="8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33"/>
                                        </p:tgtEl>
                                        <p:attrNameLst>
                                          <p:attrName>style.visibility</p:attrName>
                                        </p:attrNameLst>
                                      </p:cBhvr>
                                      <p:to>
                                        <p:strVal val="visible"/>
                                      </p:to>
                                    </p:set>
                                    <p:animEffect transition="in" filter="fade">
                                      <p:cBhvr>
                                        <p:cTn id="92" dur="10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82" grpId="0" animBg="1"/>
      <p:bldP spid="127" grpId="0" animBg="1"/>
      <p:bldP spid="13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9F7DD-D34B-9D40-A138-8A527C79D17A}"/>
              </a:ext>
            </a:extLst>
          </p:cNvPr>
          <p:cNvSpPr>
            <a:spLocks noGrp="1"/>
          </p:cNvSpPr>
          <p:nvPr>
            <p:ph type="title"/>
          </p:nvPr>
        </p:nvSpPr>
        <p:spPr>
          <a:xfrm>
            <a:off x="4749" y="-59375"/>
            <a:ext cx="14505479" cy="709863"/>
          </a:xfrm>
        </p:spPr>
        <p:txBody>
          <a:bodyPr>
            <a:normAutofit fontScale="90000"/>
          </a:bodyPr>
          <a:lstStyle/>
          <a:p>
            <a:r>
              <a:rPr lang="en-US" dirty="0"/>
              <a:t>Stream 2: Outcomes - An illustration of “Intelligent” Capabilities to what can address QBE’s needs: Core Interventions</a:t>
            </a:r>
          </a:p>
        </p:txBody>
      </p:sp>
      <p:sp>
        <p:nvSpPr>
          <p:cNvPr id="4" name="Rounded Rectangle 4">
            <a:extLst>
              <a:ext uri="{FF2B5EF4-FFF2-40B4-BE49-F238E27FC236}">
                <a16:creationId xmlns:a16="http://schemas.microsoft.com/office/drawing/2014/main" id="{CBE81424-F066-4B54-88F5-51ACE5C36974}"/>
              </a:ext>
            </a:extLst>
          </p:cNvPr>
          <p:cNvSpPr/>
          <p:nvPr/>
        </p:nvSpPr>
        <p:spPr>
          <a:xfrm>
            <a:off x="4886420" y="1110760"/>
            <a:ext cx="3222991" cy="592588"/>
          </a:xfrm>
          <a:prstGeom prst="roundRect">
            <a:avLst>
              <a:gd name="adj" fmla="val 0"/>
            </a:avLst>
          </a:prstGeom>
          <a:solidFill>
            <a:srgbClr val="62B35F"/>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alibri" panose="020F0502020204030204" pitchFamily="34" charset="0"/>
              </a:rPr>
              <a:t>IVR &amp; Interaction Channels</a:t>
            </a:r>
          </a:p>
        </p:txBody>
      </p:sp>
      <p:sp>
        <p:nvSpPr>
          <p:cNvPr id="5" name="Rounded Rectangle 4">
            <a:extLst>
              <a:ext uri="{FF2B5EF4-FFF2-40B4-BE49-F238E27FC236}">
                <a16:creationId xmlns:a16="http://schemas.microsoft.com/office/drawing/2014/main" id="{07C12C06-C222-404A-984A-B52B8F246E81}"/>
              </a:ext>
            </a:extLst>
          </p:cNvPr>
          <p:cNvSpPr/>
          <p:nvPr/>
        </p:nvSpPr>
        <p:spPr>
          <a:xfrm>
            <a:off x="8180976" y="1110760"/>
            <a:ext cx="3258452" cy="592588"/>
          </a:xfrm>
          <a:prstGeom prst="roundRect">
            <a:avLst>
              <a:gd name="adj" fmla="val 0"/>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alibri" panose="020F0502020204030204" pitchFamily="34" charset="0"/>
              </a:rPr>
              <a:t>Workforce Management &amp; Optimization</a:t>
            </a:r>
          </a:p>
        </p:txBody>
      </p:sp>
      <p:sp>
        <p:nvSpPr>
          <p:cNvPr id="6" name="Rounded Rectangle 4">
            <a:extLst>
              <a:ext uri="{FF2B5EF4-FFF2-40B4-BE49-F238E27FC236}">
                <a16:creationId xmlns:a16="http://schemas.microsoft.com/office/drawing/2014/main" id="{EAECB4BB-D18E-41D9-A1F0-67513D1DA27D}"/>
              </a:ext>
            </a:extLst>
          </p:cNvPr>
          <p:cNvSpPr/>
          <p:nvPr/>
        </p:nvSpPr>
        <p:spPr>
          <a:xfrm>
            <a:off x="11510993" y="1110760"/>
            <a:ext cx="2999236" cy="592588"/>
          </a:xfrm>
          <a:prstGeom prst="roundRect">
            <a:avLst>
              <a:gd name="adj" fmla="val 0"/>
            </a:avLst>
          </a:prstGeom>
          <a:solidFill>
            <a:schemeClr val="accent4">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chemeClr val="bg1"/>
                </a:solidFill>
                <a:effectLst/>
                <a:uLnTx/>
                <a:uFillTx/>
                <a:latin typeface="Calibri" panose="020F0502020204030204" pitchFamily="34" charset="0"/>
              </a:rPr>
              <a:t>Salesforce Integration*</a:t>
            </a:r>
          </a:p>
        </p:txBody>
      </p:sp>
      <p:sp>
        <p:nvSpPr>
          <p:cNvPr id="11" name="Rectangle: Rounded Corners 10">
            <a:extLst>
              <a:ext uri="{FF2B5EF4-FFF2-40B4-BE49-F238E27FC236}">
                <a16:creationId xmlns:a16="http://schemas.microsoft.com/office/drawing/2014/main" id="{D7F746C8-EB59-4FCE-A412-7AA30310FB07}"/>
              </a:ext>
            </a:extLst>
          </p:cNvPr>
          <p:cNvSpPr/>
          <p:nvPr/>
        </p:nvSpPr>
        <p:spPr>
          <a:xfrm>
            <a:off x="11510993" y="3416901"/>
            <a:ext cx="2999236" cy="4139599"/>
          </a:xfrm>
          <a:prstGeom prst="roundRect">
            <a:avLst>
              <a:gd name="adj"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bIns="0" rtlCol="0" anchor="t"/>
          <a:lstStyle/>
          <a:p>
            <a:pPr marL="285750" indent="-285750">
              <a:spcBef>
                <a:spcPts val="300"/>
              </a:spcBef>
              <a:spcAft>
                <a:spcPts val="300"/>
              </a:spcAft>
              <a:buFont typeface="Arial" panose="020B0604020202020204" pitchFamily="34" charset="0"/>
              <a:buChar char="•"/>
            </a:pPr>
            <a:r>
              <a:rPr lang="en-US" sz="1800">
                <a:solidFill>
                  <a:schemeClr val="tx1"/>
                </a:solidFill>
              </a:rPr>
              <a:t>Correct Integration issues between Amazon Connect &amp; Salesforce Service Cloud Voice</a:t>
            </a:r>
          </a:p>
          <a:p>
            <a:pPr marL="285750" indent="-285750">
              <a:spcBef>
                <a:spcPts val="300"/>
              </a:spcBef>
              <a:spcAft>
                <a:spcPts val="300"/>
              </a:spcAft>
              <a:buFont typeface="Arial" panose="020B0604020202020204" pitchFamily="34" charset="0"/>
              <a:buChar char="•"/>
            </a:pPr>
            <a:r>
              <a:rPr lang="en-US" sz="1800">
                <a:solidFill>
                  <a:schemeClr val="tx1"/>
                </a:solidFill>
              </a:rPr>
              <a:t>Improved queue routing and transfers</a:t>
            </a:r>
          </a:p>
          <a:p>
            <a:pPr marL="285750" indent="-285750">
              <a:spcBef>
                <a:spcPts val="300"/>
              </a:spcBef>
              <a:spcAft>
                <a:spcPts val="300"/>
              </a:spcAft>
              <a:buFont typeface="Arial" panose="020B0604020202020204" pitchFamily="34" charset="0"/>
              <a:buChar char="•"/>
            </a:pPr>
            <a:r>
              <a:rPr lang="en-US" sz="1800">
                <a:solidFill>
                  <a:schemeClr val="tx1"/>
                </a:solidFill>
              </a:rPr>
              <a:t>Assess &amp; engage Skill Based Routing</a:t>
            </a:r>
          </a:p>
          <a:p>
            <a:pPr marL="285750" indent="-285750">
              <a:spcBef>
                <a:spcPts val="300"/>
              </a:spcBef>
              <a:spcAft>
                <a:spcPts val="300"/>
              </a:spcAft>
              <a:buFont typeface="Arial" panose="020B0604020202020204" pitchFamily="34" charset="0"/>
              <a:buChar char="•"/>
            </a:pPr>
            <a:endParaRPr lang="en-US" sz="1800">
              <a:solidFill>
                <a:srgbClr val="002060"/>
              </a:solidFill>
            </a:endParaRPr>
          </a:p>
          <a:p>
            <a:pPr marL="285750" indent="-285750">
              <a:buFont typeface="Arial" panose="020B0604020202020204" pitchFamily="34" charset="0"/>
              <a:buChar char="•"/>
            </a:pPr>
            <a:endParaRPr lang="en-US" sz="1800">
              <a:solidFill>
                <a:srgbClr val="002060"/>
              </a:solidFill>
            </a:endParaRPr>
          </a:p>
        </p:txBody>
      </p:sp>
      <p:sp>
        <p:nvSpPr>
          <p:cNvPr id="12" name="Rectangle: Rounded Corners 11">
            <a:extLst>
              <a:ext uri="{FF2B5EF4-FFF2-40B4-BE49-F238E27FC236}">
                <a16:creationId xmlns:a16="http://schemas.microsoft.com/office/drawing/2014/main" id="{0F45D016-C41E-474D-A6B6-0682A61B5CD0}"/>
              </a:ext>
            </a:extLst>
          </p:cNvPr>
          <p:cNvSpPr/>
          <p:nvPr/>
        </p:nvSpPr>
        <p:spPr>
          <a:xfrm>
            <a:off x="4876780" y="1844945"/>
            <a:ext cx="3222991" cy="1430359"/>
          </a:xfrm>
          <a:prstGeom prst="roundRect">
            <a:avLst>
              <a:gd name="adj" fmla="val 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bIns="0" rtlCol="0" anchor="t"/>
          <a:lstStyle/>
          <a:p>
            <a:r>
              <a:rPr lang="en-US" sz="1800" b="1">
                <a:solidFill>
                  <a:srgbClr val="002060"/>
                </a:solidFill>
              </a:rPr>
              <a:t>Unleash Amazon Connect’s Potential</a:t>
            </a:r>
          </a:p>
          <a:p>
            <a:pPr marL="285750" indent="-285750">
              <a:buFont typeface="Arial" panose="020B0604020202020204" pitchFamily="34" charset="0"/>
              <a:buChar char="•"/>
            </a:pPr>
            <a:r>
              <a:rPr lang="en-US" sz="1800">
                <a:solidFill>
                  <a:schemeClr val="tx1"/>
                </a:solidFill>
              </a:rPr>
              <a:t>Look &amp; Listen</a:t>
            </a:r>
          </a:p>
          <a:p>
            <a:pPr marL="285750" indent="-285750">
              <a:buFont typeface="Arial" panose="020B0604020202020204" pitchFamily="34" charset="0"/>
              <a:buChar char="•"/>
            </a:pPr>
            <a:r>
              <a:rPr lang="en-US" sz="1800">
                <a:solidFill>
                  <a:schemeClr val="tx1"/>
                </a:solidFill>
              </a:rPr>
              <a:t>Learn</a:t>
            </a:r>
          </a:p>
          <a:p>
            <a:pPr marL="285750" indent="-285750">
              <a:buFont typeface="Arial" panose="020B0604020202020204" pitchFamily="34" charset="0"/>
              <a:buChar char="•"/>
            </a:pPr>
            <a:r>
              <a:rPr lang="en-US" sz="1800">
                <a:solidFill>
                  <a:schemeClr val="tx1"/>
                </a:solidFill>
              </a:rPr>
              <a:t>Assist</a:t>
            </a:r>
          </a:p>
        </p:txBody>
      </p:sp>
      <p:sp>
        <p:nvSpPr>
          <p:cNvPr id="13" name="Rectangle: Rounded Corners 12">
            <a:extLst>
              <a:ext uri="{FF2B5EF4-FFF2-40B4-BE49-F238E27FC236}">
                <a16:creationId xmlns:a16="http://schemas.microsoft.com/office/drawing/2014/main" id="{9FD53376-2891-4354-BCE7-B34BC42CF349}"/>
              </a:ext>
            </a:extLst>
          </p:cNvPr>
          <p:cNvSpPr/>
          <p:nvPr/>
        </p:nvSpPr>
        <p:spPr>
          <a:xfrm>
            <a:off x="8188047" y="1844945"/>
            <a:ext cx="3258452" cy="1430359"/>
          </a:xfrm>
          <a:prstGeom prst="roundRect">
            <a:avLst>
              <a:gd name="adj" fmla="val 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bIns="0" rtlCol="0" anchor="t"/>
          <a:lstStyle/>
          <a:p>
            <a:r>
              <a:rPr lang="en-US" sz="1800" b="1">
                <a:solidFill>
                  <a:srgbClr val="002060"/>
                </a:solidFill>
              </a:rPr>
              <a:t>Analytics Engine WFO &amp; WFM</a:t>
            </a:r>
          </a:p>
          <a:p>
            <a:pPr marL="285750" indent="-285750">
              <a:buFont typeface="Arial" panose="020B0604020202020204" pitchFamily="34" charset="0"/>
              <a:buChar char="•"/>
            </a:pPr>
            <a:r>
              <a:rPr lang="en-US" sz="1800">
                <a:solidFill>
                  <a:schemeClr val="tx1">
                    <a:lumMod val="95000"/>
                    <a:lumOff val="5000"/>
                  </a:schemeClr>
                </a:solidFill>
              </a:rPr>
              <a:t>Collect</a:t>
            </a:r>
          </a:p>
          <a:p>
            <a:pPr marL="285750" indent="-285750">
              <a:buFont typeface="Arial" panose="020B0604020202020204" pitchFamily="34" charset="0"/>
              <a:buChar char="•"/>
            </a:pPr>
            <a:r>
              <a:rPr lang="en-US" sz="1800">
                <a:solidFill>
                  <a:schemeClr val="tx1">
                    <a:lumMod val="95000"/>
                    <a:lumOff val="5000"/>
                  </a:schemeClr>
                </a:solidFill>
              </a:rPr>
              <a:t>Organize &amp; Understand</a:t>
            </a:r>
          </a:p>
          <a:p>
            <a:pPr marL="285750" indent="-285750">
              <a:buFont typeface="Arial" panose="020B0604020202020204" pitchFamily="34" charset="0"/>
              <a:buChar char="•"/>
            </a:pPr>
            <a:r>
              <a:rPr lang="en-US" sz="1800">
                <a:solidFill>
                  <a:schemeClr val="tx1">
                    <a:lumMod val="95000"/>
                    <a:lumOff val="5000"/>
                  </a:schemeClr>
                </a:solidFill>
              </a:rPr>
              <a:t>Adherence Monitoring</a:t>
            </a:r>
          </a:p>
          <a:p>
            <a:pPr marL="285750" indent="-285750">
              <a:buFont typeface="Arial" panose="020B0604020202020204" pitchFamily="34" charset="0"/>
              <a:buChar char="•"/>
            </a:pPr>
            <a:r>
              <a:rPr lang="en-US" sz="1800">
                <a:solidFill>
                  <a:schemeClr val="tx1">
                    <a:lumMod val="95000"/>
                    <a:lumOff val="5000"/>
                  </a:schemeClr>
                </a:solidFill>
              </a:rPr>
              <a:t>Predict, Forecast &amp; Schedule</a:t>
            </a:r>
          </a:p>
        </p:txBody>
      </p:sp>
      <p:sp>
        <p:nvSpPr>
          <p:cNvPr id="14" name="Rectangle: Rounded Corners 13">
            <a:extLst>
              <a:ext uri="{FF2B5EF4-FFF2-40B4-BE49-F238E27FC236}">
                <a16:creationId xmlns:a16="http://schemas.microsoft.com/office/drawing/2014/main" id="{2D735088-2D0E-4C77-A76B-05407401E110}"/>
              </a:ext>
            </a:extLst>
          </p:cNvPr>
          <p:cNvSpPr/>
          <p:nvPr/>
        </p:nvSpPr>
        <p:spPr>
          <a:xfrm>
            <a:off x="11510993" y="1844945"/>
            <a:ext cx="2999236" cy="1430359"/>
          </a:xfrm>
          <a:prstGeom prst="roundRect">
            <a:avLst>
              <a:gd name="adj" fmla="val 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bIns="0" rtlCol="0" anchor="t"/>
          <a:lstStyle/>
          <a:p>
            <a:r>
              <a:rPr lang="en-US" sz="1800" b="1">
                <a:solidFill>
                  <a:srgbClr val="002060"/>
                </a:solidFill>
              </a:rPr>
              <a:t>Building Better Integrations</a:t>
            </a:r>
          </a:p>
          <a:p>
            <a:pPr marL="285750" indent="-285750">
              <a:buFont typeface="Arial" panose="020B0604020202020204" pitchFamily="34" charset="0"/>
              <a:buChar char="•"/>
            </a:pPr>
            <a:r>
              <a:rPr lang="en-US" sz="1800">
                <a:solidFill>
                  <a:schemeClr val="tx1">
                    <a:lumMod val="95000"/>
                    <a:lumOff val="5000"/>
                  </a:schemeClr>
                </a:solidFill>
              </a:rPr>
              <a:t>Salesforce Service Cloud</a:t>
            </a:r>
          </a:p>
          <a:p>
            <a:pPr marL="285750" indent="-285750">
              <a:buFont typeface="Arial" panose="020B0604020202020204" pitchFamily="34" charset="0"/>
              <a:buChar char="•"/>
            </a:pPr>
            <a:r>
              <a:rPr lang="en-US" sz="1800">
                <a:solidFill>
                  <a:schemeClr val="tx1">
                    <a:lumMod val="95000"/>
                    <a:lumOff val="5000"/>
                  </a:schemeClr>
                </a:solidFill>
              </a:rPr>
              <a:t>Amazon Connect</a:t>
            </a:r>
          </a:p>
          <a:p>
            <a:pPr marL="285750" indent="-285750">
              <a:buFont typeface="Arial" panose="020B0604020202020204" pitchFamily="34" charset="0"/>
              <a:buChar char="•"/>
            </a:pPr>
            <a:r>
              <a:rPr lang="en-US" sz="1800">
                <a:solidFill>
                  <a:schemeClr val="tx1">
                    <a:lumMod val="95000"/>
                    <a:lumOff val="5000"/>
                  </a:schemeClr>
                </a:solidFill>
              </a:rPr>
              <a:t>Zoom where/if applicable</a:t>
            </a:r>
          </a:p>
        </p:txBody>
      </p:sp>
      <p:grpSp>
        <p:nvGrpSpPr>
          <p:cNvPr id="29" name="Group 28">
            <a:extLst>
              <a:ext uri="{FF2B5EF4-FFF2-40B4-BE49-F238E27FC236}">
                <a16:creationId xmlns:a16="http://schemas.microsoft.com/office/drawing/2014/main" id="{5087E783-0271-EF42-9D61-581E973CD4D4}"/>
              </a:ext>
            </a:extLst>
          </p:cNvPr>
          <p:cNvGrpSpPr/>
          <p:nvPr/>
        </p:nvGrpSpPr>
        <p:grpSpPr>
          <a:xfrm>
            <a:off x="188517" y="3099775"/>
            <a:ext cx="4550541" cy="1613691"/>
            <a:chOff x="187433" y="3099775"/>
            <a:chExt cx="4659897" cy="1578709"/>
          </a:xfrm>
        </p:grpSpPr>
        <p:grpSp>
          <p:nvGrpSpPr>
            <p:cNvPr id="26" name="Group 25">
              <a:extLst>
                <a:ext uri="{FF2B5EF4-FFF2-40B4-BE49-F238E27FC236}">
                  <a16:creationId xmlns:a16="http://schemas.microsoft.com/office/drawing/2014/main" id="{9073BB3B-13B9-D64B-A08A-B31DE0D3C94D}"/>
                </a:ext>
              </a:extLst>
            </p:cNvPr>
            <p:cNvGrpSpPr/>
            <p:nvPr/>
          </p:nvGrpSpPr>
          <p:grpSpPr>
            <a:xfrm>
              <a:off x="261741" y="3099775"/>
              <a:ext cx="4437152" cy="1257300"/>
              <a:chOff x="824565" y="3844467"/>
              <a:chExt cx="3345078" cy="947853"/>
            </a:xfrm>
          </p:grpSpPr>
          <p:pic>
            <p:nvPicPr>
              <p:cNvPr id="18" name="Picture 17">
                <a:extLst>
                  <a:ext uri="{FF2B5EF4-FFF2-40B4-BE49-F238E27FC236}">
                    <a16:creationId xmlns:a16="http://schemas.microsoft.com/office/drawing/2014/main" id="{0F9ABBAB-611C-F548-B285-51B6EA8851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4565" y="3851859"/>
                <a:ext cx="952440" cy="940461"/>
              </a:xfrm>
              <a:prstGeom prst="ellipse">
                <a:avLst/>
              </a:prstGeom>
            </p:spPr>
          </p:pic>
          <p:pic>
            <p:nvPicPr>
              <p:cNvPr id="19" name="Picture 18">
                <a:extLst>
                  <a:ext uri="{FF2B5EF4-FFF2-40B4-BE49-F238E27FC236}">
                    <a16:creationId xmlns:a16="http://schemas.microsoft.com/office/drawing/2014/main" id="{58859AE3-CE88-6244-86FE-AA0B6142E47B}"/>
                  </a:ext>
                </a:extLst>
              </p:cNvPr>
              <p:cNvPicPr>
                <a:picLocks noChangeAspect="1"/>
              </p:cNvPicPr>
              <p:nvPr/>
            </p:nvPicPr>
            <p:blipFill rotWithShape="1">
              <a:blip r:embed="rId4"/>
              <a:srcRect l="6063" r="32923" b="13054"/>
              <a:stretch/>
            </p:blipFill>
            <p:spPr>
              <a:xfrm>
                <a:off x="3179689" y="3844467"/>
                <a:ext cx="989954" cy="940461"/>
              </a:xfrm>
              <a:prstGeom prst="ellipse">
                <a:avLst/>
              </a:prstGeom>
            </p:spPr>
          </p:pic>
          <p:pic>
            <p:nvPicPr>
              <p:cNvPr id="21" name="Picture 20" descr="A person smiling for the camera&#10;&#10;Description automatically generated">
                <a:extLst>
                  <a:ext uri="{FF2B5EF4-FFF2-40B4-BE49-F238E27FC236}">
                    <a16:creationId xmlns:a16="http://schemas.microsoft.com/office/drawing/2014/main" id="{3DC09873-BC90-B546-80C8-1F252B698970}"/>
                  </a:ext>
                </a:extLst>
              </p:cNvPr>
              <p:cNvPicPr>
                <a:picLocks noChangeAspect="1"/>
              </p:cNvPicPr>
              <p:nvPr/>
            </p:nvPicPr>
            <p:blipFill rotWithShape="1">
              <a:blip r:embed="rId5">
                <a:extLst>
                  <a:ext uri="{28A0092B-C50C-407E-A947-70E740481C1C}">
                    <a14:useLocalDpi xmlns:a14="http://schemas.microsoft.com/office/drawing/2010/main" val="0"/>
                  </a:ext>
                </a:extLst>
              </a:blip>
              <a:srcRect r="33775"/>
              <a:stretch/>
            </p:blipFill>
            <p:spPr>
              <a:xfrm>
                <a:off x="1998876" y="3851859"/>
                <a:ext cx="948176" cy="940461"/>
              </a:xfrm>
              <a:prstGeom prst="ellipse">
                <a:avLst/>
              </a:prstGeom>
            </p:spPr>
          </p:pic>
        </p:grpSp>
        <p:sp>
          <p:nvSpPr>
            <p:cNvPr id="28" name="TextBox 27">
              <a:extLst>
                <a:ext uri="{FF2B5EF4-FFF2-40B4-BE49-F238E27FC236}">
                  <a16:creationId xmlns:a16="http://schemas.microsoft.com/office/drawing/2014/main" id="{CA3F6061-CC91-3543-9C20-E6B7A1F3968B}"/>
                </a:ext>
              </a:extLst>
            </p:cNvPr>
            <p:cNvSpPr txBox="1"/>
            <p:nvPr/>
          </p:nvSpPr>
          <p:spPr>
            <a:xfrm>
              <a:off x="187433" y="4347269"/>
              <a:ext cx="4659897" cy="331215"/>
            </a:xfrm>
            <a:prstGeom prst="rect">
              <a:avLst/>
            </a:prstGeom>
            <a:noFill/>
          </p:spPr>
          <p:txBody>
            <a:bodyPr wrap="none" rtlCol="0">
              <a:spAutoFit/>
            </a:bodyPr>
            <a:lstStyle/>
            <a:p>
              <a:r>
                <a:rPr lang="en-US" sz="1600" b="1"/>
                <a:t>       Agent</a:t>
              </a:r>
              <a:r>
                <a:rPr lang="en-US" sz="1600"/>
                <a:t>	</a:t>
              </a:r>
              <a:r>
                <a:rPr lang="en-US" sz="1600" b="1">
                  <a:solidFill>
                    <a:srgbClr val="002060"/>
                  </a:solidFill>
                  <a:latin typeface="+mj-lt"/>
                </a:rPr>
                <a:t>      Specialist	   Team Manager</a:t>
              </a:r>
            </a:p>
          </p:txBody>
        </p:sp>
      </p:grpSp>
      <p:grpSp>
        <p:nvGrpSpPr>
          <p:cNvPr id="31" name="Group 30">
            <a:extLst>
              <a:ext uri="{FF2B5EF4-FFF2-40B4-BE49-F238E27FC236}">
                <a16:creationId xmlns:a16="http://schemas.microsoft.com/office/drawing/2014/main" id="{73640C19-E854-AD44-9840-05216B3FE67A}"/>
              </a:ext>
            </a:extLst>
          </p:cNvPr>
          <p:cNvGrpSpPr/>
          <p:nvPr/>
        </p:nvGrpSpPr>
        <p:grpSpPr>
          <a:xfrm>
            <a:off x="261741" y="864799"/>
            <a:ext cx="4526765" cy="1247495"/>
            <a:chOff x="233611" y="857253"/>
            <a:chExt cx="4526765" cy="1247495"/>
          </a:xfrm>
        </p:grpSpPr>
        <p:sp>
          <p:nvSpPr>
            <p:cNvPr id="3" name="Title 1">
              <a:extLst>
                <a:ext uri="{FF2B5EF4-FFF2-40B4-BE49-F238E27FC236}">
                  <a16:creationId xmlns:a16="http://schemas.microsoft.com/office/drawing/2014/main" id="{15F34F5A-B3F3-4757-BAC8-FFC91CA6DF89}"/>
                </a:ext>
              </a:extLst>
            </p:cNvPr>
            <p:cNvSpPr txBox="1">
              <a:spLocks/>
            </p:cNvSpPr>
            <p:nvPr/>
          </p:nvSpPr>
          <p:spPr>
            <a:xfrm>
              <a:off x="233611" y="1105009"/>
              <a:ext cx="4058210" cy="762780"/>
            </a:xfrm>
            <a:prstGeom prst="rect">
              <a:avLst/>
            </a:prstGeom>
            <a:solidFill>
              <a:schemeClr val="accent2">
                <a:lumMod val="20000"/>
                <a:lumOff val="80000"/>
              </a:schemeClr>
            </a:solidFill>
          </p:spPr>
          <p:txBody>
            <a:bodyPr vert="horz" lIns="91440" tIns="45720" rIns="91440" bIns="45720" rtlCol="0" anchor="ctr">
              <a:noAutofit/>
            </a:bodyPr>
            <a:lstStyle>
              <a:lvl1pPr algn="ctr" defTabSz="1457654" rtl="0" eaLnBrk="1" latinLnBrk="0" hangingPunct="1">
                <a:lnSpc>
                  <a:spcPct val="90000"/>
                </a:lnSpc>
                <a:spcBef>
                  <a:spcPct val="0"/>
                </a:spcBef>
                <a:buNone/>
                <a:defRPr sz="3120" b="0" kern="1200" spc="300">
                  <a:solidFill>
                    <a:srgbClr val="CC0066"/>
                  </a:solidFill>
                  <a:latin typeface="+mj-lt"/>
                  <a:ea typeface="+mj-ea"/>
                  <a:cs typeface="+mj-cs"/>
                </a:defRPr>
              </a:lvl1pPr>
            </a:lstStyle>
            <a:p>
              <a:r>
                <a:rPr lang="en-US" sz="2400" b="1" spc="0">
                  <a:solidFill>
                    <a:srgbClr val="002060"/>
                  </a:solidFill>
                  <a:latin typeface="Calibri" panose="020F0502020204030204" pitchFamily="34" charset="0"/>
                </a:rPr>
                <a:t>Intelligent Capabilities for a ‘Smarter’ Contact Center</a:t>
              </a:r>
              <a:endParaRPr lang="en-US" sz="2400"/>
            </a:p>
          </p:txBody>
        </p:sp>
        <p:sp>
          <p:nvSpPr>
            <p:cNvPr id="30" name="Triangle 29">
              <a:extLst>
                <a:ext uri="{FF2B5EF4-FFF2-40B4-BE49-F238E27FC236}">
                  <a16:creationId xmlns:a16="http://schemas.microsoft.com/office/drawing/2014/main" id="{8AD0DE67-2DFD-D844-935A-77D168FB2225}"/>
                </a:ext>
              </a:extLst>
            </p:cNvPr>
            <p:cNvSpPr/>
            <p:nvPr/>
          </p:nvSpPr>
          <p:spPr>
            <a:xfrm rot="5400000">
              <a:off x="3902351" y="1246723"/>
              <a:ext cx="1247495" cy="468555"/>
            </a:xfrm>
            <a:prstGeom prst="triangle">
              <a:avLst>
                <a:gd name="adj" fmla="val 51018"/>
              </a:avLst>
            </a:prstGeom>
            <a:solidFill>
              <a:schemeClr val="accent2">
                <a:lumMod val="20000"/>
                <a:lumOff val="80000"/>
              </a:schemeClr>
            </a:solidFill>
          </p:spPr>
          <p:txBody>
            <a:bodyPr vert="horz" lIns="91440" tIns="45720" rIns="91440" bIns="45720" rtlCol="0" anchor="ctr">
              <a:noAutofit/>
            </a:bodyPr>
            <a:lstStyle/>
            <a:p>
              <a:pPr algn="ctr" defTabSz="1457654">
                <a:lnSpc>
                  <a:spcPct val="90000"/>
                </a:lnSpc>
                <a:spcBef>
                  <a:spcPct val="0"/>
                </a:spcBef>
              </a:pPr>
              <a:endParaRPr lang="en-US" sz="2400" b="1">
                <a:solidFill>
                  <a:srgbClr val="002060"/>
                </a:solidFill>
                <a:latin typeface="Calibri" panose="020F0502020204030204" pitchFamily="34" charset="0"/>
                <a:ea typeface="+mj-ea"/>
                <a:cs typeface="+mj-cs"/>
              </a:endParaRPr>
            </a:p>
          </p:txBody>
        </p:sp>
      </p:grpSp>
      <p:sp>
        <p:nvSpPr>
          <p:cNvPr id="32" name="TextBox 31">
            <a:extLst>
              <a:ext uri="{FF2B5EF4-FFF2-40B4-BE49-F238E27FC236}">
                <a16:creationId xmlns:a16="http://schemas.microsoft.com/office/drawing/2014/main" id="{42955DC5-C114-4B96-97CB-789C6CF936B8}"/>
              </a:ext>
            </a:extLst>
          </p:cNvPr>
          <p:cNvSpPr txBox="1"/>
          <p:nvPr/>
        </p:nvSpPr>
        <p:spPr>
          <a:xfrm>
            <a:off x="120171" y="5281404"/>
            <a:ext cx="3931919" cy="1631216"/>
          </a:xfrm>
          <a:prstGeom prst="rect">
            <a:avLst/>
          </a:prstGeom>
          <a:noFill/>
        </p:spPr>
        <p:txBody>
          <a:bodyPr wrap="square">
            <a:spAutoFit/>
          </a:bodyPr>
          <a:lstStyle/>
          <a:p>
            <a:pPr>
              <a:spcBef>
                <a:spcPts val="200"/>
              </a:spcBef>
              <a:spcAft>
                <a:spcPts val="200"/>
              </a:spcAft>
            </a:pPr>
            <a:r>
              <a:rPr lang="en-US" sz="2000" i="1" spc="0" dirty="0">
                <a:solidFill>
                  <a:srgbClr val="002060"/>
                </a:solidFill>
                <a:latin typeface="Calibri" panose="020F0502020204030204" pitchFamily="34" charset="0"/>
              </a:rPr>
              <a:t>Aimed at empowering </a:t>
            </a:r>
            <a:r>
              <a:rPr lang="en-US" sz="2000" i="1" dirty="0">
                <a:solidFill>
                  <a:srgbClr val="002060"/>
                </a:solidFill>
                <a:latin typeface="Calibri" panose="020F0502020204030204" pitchFamily="34" charset="0"/>
              </a:rPr>
              <a:t>QBE</a:t>
            </a:r>
            <a:r>
              <a:rPr lang="en-US" sz="2000" i="1" spc="0" dirty="0">
                <a:solidFill>
                  <a:srgbClr val="002060"/>
                </a:solidFill>
                <a:latin typeface="Calibri" panose="020F0502020204030204" pitchFamily="34" charset="0"/>
              </a:rPr>
              <a:t>’s customers with choices of how they want to engage, while equipping agents with tools and technology to turn them into rock stars! </a:t>
            </a:r>
            <a:endParaRPr lang="en-US" sz="2000" i="1" dirty="0"/>
          </a:p>
        </p:txBody>
      </p:sp>
      <p:pic>
        <p:nvPicPr>
          <p:cNvPr id="35" name="Picture 4" descr="Rock Stars Grunge Design. Stock Photo, Picture And Royalty Free Image.  Image 36598482.">
            <a:extLst>
              <a:ext uri="{FF2B5EF4-FFF2-40B4-BE49-F238E27FC236}">
                <a16:creationId xmlns:a16="http://schemas.microsoft.com/office/drawing/2014/main" id="{CB9FF211-0440-49FC-87EC-968A9EF49C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8525" y="5665906"/>
            <a:ext cx="824885" cy="82856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Rounded Corners 32">
            <a:extLst>
              <a:ext uri="{FF2B5EF4-FFF2-40B4-BE49-F238E27FC236}">
                <a16:creationId xmlns:a16="http://schemas.microsoft.com/office/drawing/2014/main" id="{C032DD37-6424-43BA-94B9-A1BBFA6F795D}"/>
              </a:ext>
            </a:extLst>
          </p:cNvPr>
          <p:cNvSpPr/>
          <p:nvPr/>
        </p:nvSpPr>
        <p:spPr>
          <a:xfrm>
            <a:off x="4903938" y="3416901"/>
            <a:ext cx="3185386" cy="4139599"/>
          </a:xfrm>
          <a:prstGeom prst="roundRect">
            <a:avLst>
              <a:gd name="adj" fmla="val 0"/>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bIns="0" rtlCol="0" anchor="t"/>
          <a:lstStyle/>
          <a:p>
            <a:pPr marL="285750" indent="-285750">
              <a:spcBef>
                <a:spcPts val="300"/>
              </a:spcBef>
              <a:spcAft>
                <a:spcPts val="300"/>
              </a:spcAft>
              <a:buFont typeface="Arial" panose="020B0604020202020204" pitchFamily="34" charset="0"/>
              <a:buChar char="•"/>
            </a:pPr>
            <a:r>
              <a:rPr lang="en-US" sz="1800">
                <a:solidFill>
                  <a:schemeClr val="tx1"/>
                </a:solidFill>
              </a:rPr>
              <a:t>Professional &amp; clear Announcements</a:t>
            </a:r>
          </a:p>
          <a:p>
            <a:pPr marL="285750" indent="-285750">
              <a:spcBef>
                <a:spcPts val="300"/>
              </a:spcBef>
              <a:spcAft>
                <a:spcPts val="300"/>
              </a:spcAft>
              <a:buFont typeface="Arial" panose="020B0604020202020204" pitchFamily="34" charset="0"/>
              <a:buChar char="•"/>
            </a:pPr>
            <a:r>
              <a:rPr lang="en-US" sz="1800">
                <a:solidFill>
                  <a:schemeClr val="tx1"/>
                </a:solidFill>
              </a:rPr>
              <a:t>KB Knowledge Search</a:t>
            </a:r>
          </a:p>
          <a:p>
            <a:pPr marL="285750" indent="-285750">
              <a:spcBef>
                <a:spcPts val="300"/>
              </a:spcBef>
              <a:spcAft>
                <a:spcPts val="300"/>
              </a:spcAft>
              <a:buFont typeface="Arial" panose="020B0604020202020204" pitchFamily="34" charset="0"/>
              <a:buChar char="•"/>
            </a:pPr>
            <a:r>
              <a:rPr lang="en-US" sz="1800">
                <a:solidFill>
                  <a:schemeClr val="tx1"/>
                </a:solidFill>
              </a:rPr>
              <a:t>Queued Call Backs</a:t>
            </a:r>
          </a:p>
          <a:p>
            <a:pPr marL="285750" indent="-285750">
              <a:spcBef>
                <a:spcPts val="300"/>
              </a:spcBef>
              <a:spcAft>
                <a:spcPts val="300"/>
              </a:spcAft>
              <a:buFont typeface="Arial" panose="020B0604020202020204" pitchFamily="34" charset="0"/>
              <a:buChar char="•"/>
            </a:pPr>
            <a:r>
              <a:rPr lang="en-US" sz="1800">
                <a:solidFill>
                  <a:schemeClr val="tx1"/>
                </a:solidFill>
              </a:rPr>
              <a:t>Real-time Call Transcriptions</a:t>
            </a:r>
          </a:p>
          <a:p>
            <a:pPr marL="285750" indent="-285750">
              <a:spcBef>
                <a:spcPts val="300"/>
              </a:spcBef>
              <a:spcAft>
                <a:spcPts val="300"/>
              </a:spcAft>
              <a:buFont typeface="Arial" panose="020B0604020202020204" pitchFamily="34" charset="0"/>
              <a:buChar char="•"/>
            </a:pPr>
            <a:r>
              <a:rPr lang="en-US" sz="1800">
                <a:solidFill>
                  <a:schemeClr val="tx1"/>
                </a:solidFill>
              </a:rPr>
              <a:t>Real-time Sentiment Analysis</a:t>
            </a:r>
          </a:p>
          <a:p>
            <a:pPr marL="285750" indent="-285750">
              <a:spcBef>
                <a:spcPts val="300"/>
              </a:spcBef>
              <a:spcAft>
                <a:spcPts val="300"/>
              </a:spcAft>
              <a:buFont typeface="Arial" panose="020B0604020202020204" pitchFamily="34" charset="0"/>
              <a:buChar char="•"/>
            </a:pPr>
            <a:r>
              <a:rPr lang="en-US" sz="1800">
                <a:solidFill>
                  <a:schemeClr val="tx1"/>
                </a:solidFill>
              </a:rPr>
              <a:t>Use with Voice, Chat – future channels available as needed</a:t>
            </a:r>
          </a:p>
          <a:p>
            <a:pPr marL="285750" indent="-285750">
              <a:spcBef>
                <a:spcPts val="300"/>
              </a:spcBef>
              <a:spcAft>
                <a:spcPts val="300"/>
              </a:spcAft>
              <a:buFont typeface="Arial" panose="020B0604020202020204" pitchFamily="34" charset="0"/>
              <a:buChar char="•"/>
            </a:pPr>
            <a:r>
              <a:rPr lang="en-US" sz="1800">
                <a:solidFill>
                  <a:schemeClr val="tx1"/>
                </a:solidFill>
              </a:rPr>
              <a:t>Voice-ID Authentication</a:t>
            </a:r>
          </a:p>
          <a:p>
            <a:pPr>
              <a:spcBef>
                <a:spcPts val="300"/>
              </a:spcBef>
              <a:spcAft>
                <a:spcPts val="300"/>
              </a:spcAft>
            </a:pPr>
            <a:endParaRPr lang="en-US" sz="1800">
              <a:solidFill>
                <a:schemeClr val="tx1"/>
              </a:solidFill>
            </a:endParaRPr>
          </a:p>
        </p:txBody>
      </p:sp>
      <p:sp>
        <p:nvSpPr>
          <p:cNvPr id="36" name="Rectangle: Rounded Corners 35">
            <a:extLst>
              <a:ext uri="{FF2B5EF4-FFF2-40B4-BE49-F238E27FC236}">
                <a16:creationId xmlns:a16="http://schemas.microsoft.com/office/drawing/2014/main" id="{5B717C5F-5371-4AFF-91A2-160993E669F2}"/>
              </a:ext>
            </a:extLst>
          </p:cNvPr>
          <p:cNvSpPr/>
          <p:nvPr/>
        </p:nvSpPr>
        <p:spPr>
          <a:xfrm>
            <a:off x="8151307" y="3416901"/>
            <a:ext cx="3297703" cy="4139599"/>
          </a:xfrm>
          <a:prstGeom prst="roundRect">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0" bIns="0" rtlCol="0" anchor="t"/>
          <a:lstStyle/>
          <a:p>
            <a:pPr marL="285750" indent="-285750">
              <a:spcBef>
                <a:spcPts val="300"/>
              </a:spcBef>
              <a:spcAft>
                <a:spcPts val="300"/>
              </a:spcAft>
              <a:buFont typeface="Arial" panose="020B0604020202020204" pitchFamily="34" charset="0"/>
              <a:buChar char="•"/>
            </a:pPr>
            <a:r>
              <a:rPr lang="en-US" sz="1800">
                <a:solidFill>
                  <a:schemeClr val="tx1"/>
                </a:solidFill>
              </a:rPr>
              <a:t>Adherence / Quality Monitoring</a:t>
            </a:r>
          </a:p>
          <a:p>
            <a:pPr marL="285750" indent="-285750">
              <a:spcBef>
                <a:spcPts val="300"/>
              </a:spcBef>
              <a:spcAft>
                <a:spcPts val="300"/>
              </a:spcAft>
              <a:buFont typeface="Arial" panose="020B0604020202020204" pitchFamily="34" charset="0"/>
              <a:buChar char="•"/>
            </a:pPr>
            <a:r>
              <a:rPr lang="en-US" sz="1800">
                <a:solidFill>
                  <a:schemeClr val="tx1"/>
                </a:solidFill>
              </a:rPr>
              <a:t>Call Monitoring  / Barge</a:t>
            </a:r>
          </a:p>
          <a:p>
            <a:pPr marL="285750" indent="-285750">
              <a:spcBef>
                <a:spcPts val="300"/>
              </a:spcBef>
              <a:spcAft>
                <a:spcPts val="300"/>
              </a:spcAft>
              <a:buFont typeface="Arial" panose="020B0604020202020204" pitchFamily="34" charset="0"/>
              <a:buChar char="•"/>
            </a:pPr>
            <a:r>
              <a:rPr lang="en-US" sz="1800">
                <a:solidFill>
                  <a:schemeClr val="tx1"/>
                </a:solidFill>
              </a:rPr>
              <a:t>Coaching &amp; Whisper Tones </a:t>
            </a:r>
          </a:p>
          <a:p>
            <a:pPr marL="285750" indent="-285750">
              <a:spcBef>
                <a:spcPts val="300"/>
              </a:spcBef>
              <a:spcAft>
                <a:spcPts val="300"/>
              </a:spcAft>
              <a:buFont typeface="Arial" panose="020B0604020202020204" pitchFamily="34" charset="0"/>
              <a:buChar char="•"/>
            </a:pPr>
            <a:r>
              <a:rPr lang="en-US" sz="1800">
                <a:solidFill>
                  <a:schemeClr val="tx1"/>
                </a:solidFill>
              </a:rPr>
              <a:t>Customer Journey Optimization</a:t>
            </a:r>
          </a:p>
          <a:p>
            <a:pPr marL="285750" indent="-285750">
              <a:spcBef>
                <a:spcPts val="300"/>
              </a:spcBef>
              <a:spcAft>
                <a:spcPts val="300"/>
              </a:spcAft>
              <a:buFont typeface="Arial" panose="020B0604020202020204" pitchFamily="34" charset="0"/>
              <a:buChar char="•"/>
            </a:pPr>
            <a:r>
              <a:rPr lang="en-US" sz="1800">
                <a:solidFill>
                  <a:schemeClr val="tx1"/>
                </a:solidFill>
              </a:rPr>
              <a:t>Wallboard data for agents and supervisors</a:t>
            </a:r>
          </a:p>
          <a:p>
            <a:pPr marL="285750" indent="-285750">
              <a:spcBef>
                <a:spcPts val="300"/>
              </a:spcBef>
              <a:spcAft>
                <a:spcPts val="300"/>
              </a:spcAft>
              <a:buFont typeface="Arial" panose="020B0604020202020204" pitchFamily="34" charset="0"/>
              <a:buChar char="•"/>
            </a:pPr>
            <a:r>
              <a:rPr lang="en-US" sz="1800">
                <a:solidFill>
                  <a:schemeClr val="tx1"/>
                </a:solidFill>
              </a:rPr>
              <a:t>Interaction &amp; Sentiment  Analytics</a:t>
            </a:r>
          </a:p>
          <a:p>
            <a:pPr marL="285750" indent="-285750">
              <a:spcBef>
                <a:spcPts val="300"/>
              </a:spcBef>
              <a:spcAft>
                <a:spcPts val="300"/>
              </a:spcAft>
              <a:buFont typeface="Arial" panose="020B0604020202020204" pitchFamily="34" charset="0"/>
              <a:buChar char="•"/>
            </a:pPr>
            <a:r>
              <a:rPr lang="en-US" sz="1800">
                <a:solidFill>
                  <a:schemeClr val="tx1"/>
                </a:solidFill>
              </a:rPr>
              <a:t>Real-Time Experience Reporting &amp; Analytics</a:t>
            </a:r>
          </a:p>
        </p:txBody>
      </p:sp>
      <p:sp>
        <p:nvSpPr>
          <p:cNvPr id="8" name="TextBox 7">
            <a:extLst>
              <a:ext uri="{FF2B5EF4-FFF2-40B4-BE49-F238E27FC236}">
                <a16:creationId xmlns:a16="http://schemas.microsoft.com/office/drawing/2014/main" id="{870E1FC3-63E9-8FEE-41E1-1C498CE78C48}"/>
              </a:ext>
            </a:extLst>
          </p:cNvPr>
          <p:cNvSpPr txBox="1"/>
          <p:nvPr/>
        </p:nvSpPr>
        <p:spPr>
          <a:xfrm>
            <a:off x="1473200" y="682593"/>
            <a:ext cx="11861799" cy="369332"/>
          </a:xfrm>
          <a:prstGeom prst="rect">
            <a:avLst/>
          </a:prstGeom>
          <a:solidFill>
            <a:srgbClr val="F8F0C2"/>
          </a:solidFill>
        </p:spPr>
        <p:txBody>
          <a:bodyPr wrap="square" rtlCol="0">
            <a:spAutoFit/>
          </a:bodyPr>
          <a:lstStyle/>
          <a:p>
            <a:pPr algn="ctr"/>
            <a:r>
              <a:rPr lang="en-US" sz="1800" b="1"/>
              <a:t>Based on the users’ specific needs, Mphasis will define the core interventions, which will determine the technology stack</a:t>
            </a:r>
          </a:p>
        </p:txBody>
      </p:sp>
    </p:spTree>
    <p:extLst>
      <p:ext uri="{BB962C8B-B14F-4D97-AF65-F5344CB8AC3E}">
        <p14:creationId xmlns:p14="http://schemas.microsoft.com/office/powerpoint/2010/main" val="387677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EE791AD-FBDF-2B48-A1CC-5E59E44F8A45}"/>
              </a:ext>
            </a:extLst>
          </p:cNvPr>
          <p:cNvSpPr txBox="1"/>
          <p:nvPr/>
        </p:nvSpPr>
        <p:spPr>
          <a:xfrm>
            <a:off x="6819254" y="2171875"/>
            <a:ext cx="7609668" cy="3636060"/>
          </a:xfrm>
          <a:prstGeom prst="rect">
            <a:avLst/>
          </a:prstGeom>
          <a:noFill/>
        </p:spPr>
        <p:txBody>
          <a:bodyPr wrap="square" rtlCol="0">
            <a:spAutoFit/>
          </a:bodyPr>
          <a:lstStyle/>
          <a:p>
            <a:pPr>
              <a:lnSpc>
                <a:spcPct val="150000"/>
              </a:lnSpc>
            </a:pPr>
            <a:r>
              <a:rPr lang="en-US" sz="3200" b="1" dirty="0"/>
              <a:t>Appendix</a:t>
            </a:r>
          </a:p>
          <a:p>
            <a:pPr algn="ctr">
              <a:lnSpc>
                <a:spcPct val="150000"/>
              </a:lnSpc>
            </a:pPr>
            <a:r>
              <a:rPr lang="en-US" sz="2800" b="1" dirty="0"/>
              <a:t> </a:t>
            </a:r>
          </a:p>
          <a:p>
            <a:pPr marL="342900" indent="-342900">
              <a:lnSpc>
                <a:spcPct val="150000"/>
              </a:lnSpc>
              <a:buFont typeface="Arial" panose="020B0604020202020204" pitchFamily="34" charset="0"/>
              <a:buChar char="•"/>
            </a:pPr>
            <a:r>
              <a:rPr lang="en-US" sz="2400" b="1" dirty="0">
                <a:solidFill>
                  <a:srgbClr val="544306"/>
                </a:solidFill>
              </a:rPr>
              <a:t>Stream 1: Short-term - Fix, Review, and Recommend </a:t>
            </a:r>
          </a:p>
          <a:p>
            <a:pPr marL="342900" indent="-342900">
              <a:lnSpc>
                <a:spcPct val="150000"/>
              </a:lnSpc>
              <a:buFont typeface="Arial" panose="020B0604020202020204" pitchFamily="34" charset="0"/>
              <a:buChar char="•"/>
            </a:pPr>
            <a:r>
              <a:rPr lang="en-US" sz="2400" b="1" dirty="0">
                <a:solidFill>
                  <a:srgbClr val="544306"/>
                </a:solidFill>
              </a:rPr>
              <a:t>Stream 2: Long-term – Business Driven, User-Centered, Operations Technology Solution</a:t>
            </a:r>
          </a:p>
          <a:p>
            <a:pPr marL="342900" indent="-342900">
              <a:lnSpc>
                <a:spcPct val="150000"/>
              </a:lnSpc>
              <a:buFont typeface="Arial" panose="020B0604020202020204" pitchFamily="34" charset="0"/>
              <a:buChar char="•"/>
            </a:pPr>
            <a:r>
              <a:rPr lang="en-US" sz="2400" b="1" dirty="0"/>
              <a:t>Industry Trends</a:t>
            </a:r>
          </a:p>
        </p:txBody>
      </p:sp>
    </p:spTree>
    <p:extLst>
      <p:ext uri="{BB962C8B-B14F-4D97-AF65-F5344CB8AC3E}">
        <p14:creationId xmlns:p14="http://schemas.microsoft.com/office/powerpoint/2010/main" val="2849773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9D08D0A5-FFE2-CEBA-617C-9190F62C8482}"/>
              </a:ext>
            </a:extLst>
          </p:cNvPr>
          <p:cNvSpPr/>
          <p:nvPr/>
        </p:nvSpPr>
        <p:spPr>
          <a:xfrm>
            <a:off x="7472822" y="2167107"/>
            <a:ext cx="6525217" cy="486234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6F22F9B4-0577-0D37-6F40-A4DB31104E59}"/>
              </a:ext>
            </a:extLst>
          </p:cNvPr>
          <p:cNvSpPr/>
          <p:nvPr/>
        </p:nvSpPr>
        <p:spPr>
          <a:xfrm>
            <a:off x="7550181" y="5748628"/>
            <a:ext cx="6323345" cy="117163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5420069C-BC20-9214-0295-1816110541D1}"/>
              </a:ext>
            </a:extLst>
          </p:cNvPr>
          <p:cNvSpPr/>
          <p:nvPr/>
        </p:nvSpPr>
        <p:spPr>
          <a:xfrm>
            <a:off x="7550181" y="4484777"/>
            <a:ext cx="6323345" cy="117163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A174E309-581D-4624-94AB-56C3080ECB66}"/>
              </a:ext>
            </a:extLst>
          </p:cNvPr>
          <p:cNvSpPr/>
          <p:nvPr/>
        </p:nvSpPr>
        <p:spPr>
          <a:xfrm>
            <a:off x="7550181" y="3215420"/>
            <a:ext cx="6323345" cy="1171633"/>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E0CC27A1-7679-FF24-4CC1-9FF3D3064898}"/>
              </a:ext>
            </a:extLst>
          </p:cNvPr>
          <p:cNvSpPr/>
          <p:nvPr/>
        </p:nvSpPr>
        <p:spPr>
          <a:xfrm>
            <a:off x="7550181" y="2279813"/>
            <a:ext cx="6323345" cy="854068"/>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2697E92-D9A7-C1F9-A40D-4A3B3332D47B}"/>
              </a:ext>
            </a:extLst>
          </p:cNvPr>
          <p:cNvSpPr/>
          <p:nvPr/>
        </p:nvSpPr>
        <p:spPr>
          <a:xfrm>
            <a:off x="837172" y="910430"/>
            <a:ext cx="4531850" cy="4383961"/>
          </a:xfrm>
          <a:prstGeom prst="rect">
            <a:avLst/>
          </a:prstGeom>
          <a:solidFill>
            <a:sysClr val="window" lastClr="FFFFFF">
              <a:lumMod val="95000"/>
            </a:sysClr>
          </a:solidFill>
          <a:ln w="12700" cap="flat" cmpd="sng" algn="ctr">
            <a:solidFill>
              <a:srgbClr val="4472C4">
                <a:shade val="50000"/>
              </a:srgbClr>
            </a:solidFill>
            <a:prstDash val="solid"/>
            <a:miter lim="800000"/>
          </a:ln>
          <a:effectLst/>
        </p:spPr>
        <p:txBody>
          <a:bodyPr rtlCol="0" anchor="ctr"/>
          <a:lstStyle/>
          <a:p>
            <a:pPr marL="0" marR="0" lvl="0" indent="0" algn="ctr" defTabSz="91439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6" name="Rectangle 5">
            <a:extLst>
              <a:ext uri="{FF2B5EF4-FFF2-40B4-BE49-F238E27FC236}">
                <a16:creationId xmlns:a16="http://schemas.microsoft.com/office/drawing/2014/main" id="{D0FFE895-002D-BBB7-9FDE-4D1493FD1555}"/>
              </a:ext>
            </a:extLst>
          </p:cNvPr>
          <p:cNvSpPr/>
          <p:nvPr/>
        </p:nvSpPr>
        <p:spPr>
          <a:xfrm>
            <a:off x="1246900" y="957612"/>
            <a:ext cx="1001694" cy="135629"/>
          </a:xfrm>
          <a:prstGeom prst="rect">
            <a:avLst/>
          </a:prstGeom>
          <a:solidFill>
            <a:srgbClr val="4472C4"/>
          </a:solidFill>
          <a:ln w="12700" cap="flat" cmpd="sng" algn="ctr">
            <a:solidFill>
              <a:srgbClr val="4472C4">
                <a:shade val="50000"/>
              </a:srgbClr>
            </a:solidFill>
            <a:prstDash val="solid"/>
            <a:miter lim="800000"/>
          </a:ln>
          <a:effectLst/>
        </p:spPr>
        <p:txBody>
          <a:bodyPr lIns="0" tIns="0" rIns="0" bIns="0" rtlCol="0" anchor="ctr"/>
          <a:lstStyle/>
          <a:p>
            <a:pPr marL="0" marR="0" lvl="0" indent="0" algn="ctr" defTabSz="91439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rPr>
              <a:t>Challengers</a:t>
            </a:r>
          </a:p>
        </p:txBody>
      </p:sp>
      <p:cxnSp>
        <p:nvCxnSpPr>
          <p:cNvPr id="7" name="Straight Connector 6">
            <a:extLst>
              <a:ext uri="{FF2B5EF4-FFF2-40B4-BE49-F238E27FC236}">
                <a16:creationId xmlns:a16="http://schemas.microsoft.com/office/drawing/2014/main" id="{790CA8D3-80AA-A51E-E887-5EEB3B1439FF}"/>
              </a:ext>
            </a:extLst>
          </p:cNvPr>
          <p:cNvCxnSpPr>
            <a:cxnSpLocks/>
            <a:stCxn id="5" idx="0"/>
            <a:endCxn id="5" idx="2"/>
          </p:cNvCxnSpPr>
          <p:nvPr/>
        </p:nvCxnSpPr>
        <p:spPr>
          <a:xfrm>
            <a:off x="3103097" y="910430"/>
            <a:ext cx="0" cy="4383961"/>
          </a:xfrm>
          <a:prstGeom prst="line">
            <a:avLst/>
          </a:prstGeom>
          <a:noFill/>
          <a:ln w="6350" cap="flat" cmpd="sng" algn="ctr">
            <a:solidFill>
              <a:srgbClr val="4472C4"/>
            </a:solidFill>
            <a:prstDash val="solid"/>
            <a:miter lim="800000"/>
          </a:ln>
          <a:effectLst/>
        </p:spPr>
      </p:cxnSp>
      <p:cxnSp>
        <p:nvCxnSpPr>
          <p:cNvPr id="8" name="Straight Connector 7">
            <a:extLst>
              <a:ext uri="{FF2B5EF4-FFF2-40B4-BE49-F238E27FC236}">
                <a16:creationId xmlns:a16="http://schemas.microsoft.com/office/drawing/2014/main" id="{DF9BE0B9-0355-DEC1-4B26-5707BBF6A5D0}"/>
              </a:ext>
            </a:extLst>
          </p:cNvPr>
          <p:cNvCxnSpPr>
            <a:cxnSpLocks/>
            <a:stCxn id="5" idx="1"/>
            <a:endCxn id="5" idx="3"/>
          </p:cNvCxnSpPr>
          <p:nvPr/>
        </p:nvCxnSpPr>
        <p:spPr>
          <a:xfrm>
            <a:off x="837172" y="3102411"/>
            <a:ext cx="4531850" cy="0"/>
          </a:xfrm>
          <a:prstGeom prst="line">
            <a:avLst/>
          </a:prstGeom>
          <a:noFill/>
          <a:ln w="6350" cap="flat" cmpd="sng" algn="ctr">
            <a:solidFill>
              <a:srgbClr val="4472C4"/>
            </a:solidFill>
            <a:prstDash val="solid"/>
            <a:miter lim="800000"/>
          </a:ln>
          <a:effectLst/>
        </p:spPr>
      </p:cxnSp>
      <p:sp>
        <p:nvSpPr>
          <p:cNvPr id="9" name="Rectangle 8">
            <a:extLst>
              <a:ext uri="{FF2B5EF4-FFF2-40B4-BE49-F238E27FC236}">
                <a16:creationId xmlns:a16="http://schemas.microsoft.com/office/drawing/2014/main" id="{CCB44A19-F581-AF83-0EBA-94D283EAFA70}"/>
              </a:ext>
            </a:extLst>
          </p:cNvPr>
          <p:cNvSpPr/>
          <p:nvPr/>
        </p:nvSpPr>
        <p:spPr>
          <a:xfrm>
            <a:off x="1204955" y="5112515"/>
            <a:ext cx="1001694" cy="135629"/>
          </a:xfrm>
          <a:prstGeom prst="rect">
            <a:avLst/>
          </a:prstGeom>
          <a:solidFill>
            <a:srgbClr val="4472C4"/>
          </a:solidFill>
          <a:ln w="12700" cap="flat" cmpd="sng" algn="ctr">
            <a:solidFill>
              <a:srgbClr val="4472C4">
                <a:shade val="50000"/>
              </a:srgbClr>
            </a:solidFill>
            <a:prstDash val="solid"/>
            <a:miter lim="800000"/>
          </a:ln>
          <a:effectLst/>
        </p:spPr>
        <p:txBody>
          <a:bodyPr lIns="0" tIns="0" rIns="0" bIns="0" rtlCol="0" anchor="ctr"/>
          <a:lstStyle/>
          <a:p>
            <a:pPr marL="0" marR="0" lvl="0" indent="0" algn="ctr" defTabSz="91439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rPr>
              <a:t>Niche Players</a:t>
            </a:r>
          </a:p>
        </p:txBody>
      </p:sp>
      <p:sp>
        <p:nvSpPr>
          <p:cNvPr id="10" name="Rectangle 9">
            <a:extLst>
              <a:ext uri="{FF2B5EF4-FFF2-40B4-BE49-F238E27FC236}">
                <a16:creationId xmlns:a16="http://schemas.microsoft.com/office/drawing/2014/main" id="{78A57418-D99E-B3B8-28DA-C525E612134F}"/>
              </a:ext>
            </a:extLst>
          </p:cNvPr>
          <p:cNvSpPr/>
          <p:nvPr/>
        </p:nvSpPr>
        <p:spPr>
          <a:xfrm>
            <a:off x="3803569" y="5112515"/>
            <a:ext cx="1001694" cy="135629"/>
          </a:xfrm>
          <a:prstGeom prst="rect">
            <a:avLst/>
          </a:prstGeom>
          <a:solidFill>
            <a:srgbClr val="4472C4"/>
          </a:solidFill>
          <a:ln w="12700" cap="flat" cmpd="sng" algn="ctr">
            <a:solidFill>
              <a:srgbClr val="4472C4">
                <a:shade val="50000"/>
              </a:srgbClr>
            </a:solidFill>
            <a:prstDash val="solid"/>
            <a:miter lim="800000"/>
          </a:ln>
          <a:effectLst/>
        </p:spPr>
        <p:txBody>
          <a:bodyPr lIns="0" tIns="0" rIns="0" bIns="0" rtlCol="0" anchor="ctr"/>
          <a:lstStyle/>
          <a:p>
            <a:pPr marL="0" marR="0" lvl="0" indent="0" algn="ctr" defTabSz="91439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rPr>
              <a:t>Visionaries</a:t>
            </a:r>
          </a:p>
        </p:txBody>
      </p:sp>
      <p:sp>
        <p:nvSpPr>
          <p:cNvPr id="11" name="Rectangle 10">
            <a:extLst>
              <a:ext uri="{FF2B5EF4-FFF2-40B4-BE49-F238E27FC236}">
                <a16:creationId xmlns:a16="http://schemas.microsoft.com/office/drawing/2014/main" id="{F7F93064-D34D-0B94-6B61-A45B84738B74}"/>
              </a:ext>
            </a:extLst>
          </p:cNvPr>
          <p:cNvSpPr/>
          <p:nvPr/>
        </p:nvSpPr>
        <p:spPr>
          <a:xfrm>
            <a:off x="842187" y="5330705"/>
            <a:ext cx="1532349" cy="162266"/>
          </a:xfrm>
          <a:prstGeom prst="rect">
            <a:avLst/>
          </a:prstGeom>
          <a:noFill/>
          <a:ln w="12700" cap="flat" cmpd="sng" algn="ctr">
            <a:noFill/>
            <a:prstDash val="solid"/>
            <a:miter lim="800000"/>
          </a:ln>
          <a:effectLst/>
        </p:spPr>
        <p:txBody>
          <a:bodyPr lIns="0" tIns="0" rIns="0" bIns="0" rtlCol="0" anchor="ctr"/>
          <a:lstStyle/>
          <a:p>
            <a:pPr marL="0" marR="0" lvl="0" indent="0" algn="ctr" defTabSz="914394"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lumMod val="95000"/>
                    <a:lumOff val="5000"/>
                  </a:prstClr>
                </a:solidFill>
                <a:effectLst/>
                <a:uLnTx/>
                <a:uFillTx/>
              </a:rPr>
              <a:t>Completeness of Vision</a:t>
            </a:r>
          </a:p>
        </p:txBody>
      </p:sp>
      <p:sp>
        <p:nvSpPr>
          <p:cNvPr id="12" name="Rectangle 11">
            <a:extLst>
              <a:ext uri="{FF2B5EF4-FFF2-40B4-BE49-F238E27FC236}">
                <a16:creationId xmlns:a16="http://schemas.microsoft.com/office/drawing/2014/main" id="{D80E24CA-E968-002E-965F-CA1CBAB4E58D}"/>
              </a:ext>
            </a:extLst>
          </p:cNvPr>
          <p:cNvSpPr/>
          <p:nvPr/>
        </p:nvSpPr>
        <p:spPr>
          <a:xfrm>
            <a:off x="3460801" y="5336345"/>
            <a:ext cx="1532349" cy="162266"/>
          </a:xfrm>
          <a:prstGeom prst="rect">
            <a:avLst/>
          </a:prstGeom>
          <a:noFill/>
          <a:ln w="12700" cap="flat" cmpd="sng" algn="ctr">
            <a:noFill/>
            <a:prstDash val="solid"/>
            <a:miter lim="800000"/>
          </a:ln>
          <a:effectLst/>
        </p:spPr>
        <p:txBody>
          <a:bodyPr lIns="0" tIns="0" rIns="0" bIns="0" rtlCol="0" anchor="ctr"/>
          <a:lstStyle/>
          <a:p>
            <a:pPr marL="0" marR="0" lvl="0" indent="0" algn="ctr" defTabSz="914394"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lumMod val="95000"/>
                    <a:lumOff val="5000"/>
                  </a:prstClr>
                </a:solidFill>
                <a:effectLst/>
                <a:uLnTx/>
                <a:uFillTx/>
              </a:rPr>
              <a:t>August 2022</a:t>
            </a:r>
          </a:p>
        </p:txBody>
      </p:sp>
      <p:cxnSp>
        <p:nvCxnSpPr>
          <p:cNvPr id="13" name="Straight Arrow Connector 12">
            <a:extLst>
              <a:ext uri="{FF2B5EF4-FFF2-40B4-BE49-F238E27FC236}">
                <a16:creationId xmlns:a16="http://schemas.microsoft.com/office/drawing/2014/main" id="{39E2E497-4C56-8F7B-03DC-83B985F77986}"/>
              </a:ext>
            </a:extLst>
          </p:cNvPr>
          <p:cNvCxnSpPr>
            <a:cxnSpLocks/>
            <a:stCxn id="11" idx="3"/>
          </p:cNvCxnSpPr>
          <p:nvPr/>
        </p:nvCxnSpPr>
        <p:spPr>
          <a:xfrm flipV="1">
            <a:off x="2374537" y="5411838"/>
            <a:ext cx="1446747" cy="1"/>
          </a:xfrm>
          <a:prstGeom prst="straightConnector1">
            <a:avLst/>
          </a:prstGeom>
          <a:noFill/>
          <a:ln w="6350" cap="flat" cmpd="sng" algn="ctr">
            <a:solidFill>
              <a:srgbClr val="4472C4"/>
            </a:solidFill>
            <a:prstDash val="solid"/>
            <a:miter lim="800000"/>
            <a:tailEnd type="triangle"/>
          </a:ln>
          <a:effectLst/>
        </p:spPr>
      </p:cxnSp>
      <p:sp>
        <p:nvSpPr>
          <p:cNvPr id="14" name="Rectangle 13">
            <a:extLst>
              <a:ext uri="{FF2B5EF4-FFF2-40B4-BE49-F238E27FC236}">
                <a16:creationId xmlns:a16="http://schemas.microsoft.com/office/drawing/2014/main" id="{AD97AA07-4800-C12E-E39A-FD7F71E441FD}"/>
              </a:ext>
            </a:extLst>
          </p:cNvPr>
          <p:cNvSpPr/>
          <p:nvPr/>
        </p:nvSpPr>
        <p:spPr>
          <a:xfrm rot="16200000">
            <a:off x="-6943" y="4601063"/>
            <a:ext cx="1450081" cy="171472"/>
          </a:xfrm>
          <a:prstGeom prst="rect">
            <a:avLst/>
          </a:prstGeom>
          <a:noFill/>
          <a:ln w="12700" cap="flat" cmpd="sng" algn="ctr">
            <a:noFill/>
            <a:prstDash val="solid"/>
            <a:miter lim="800000"/>
          </a:ln>
          <a:effectLst/>
        </p:spPr>
        <p:txBody>
          <a:bodyPr lIns="0" tIns="0" rIns="0" bIns="0" rtlCol="0" anchor="ctr"/>
          <a:lstStyle/>
          <a:p>
            <a:pPr marL="0" marR="0" lvl="0" indent="0" algn="ctr" defTabSz="914394"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prstClr val="black">
                    <a:lumMod val="95000"/>
                    <a:lumOff val="5000"/>
                  </a:prstClr>
                </a:solidFill>
                <a:effectLst/>
                <a:uLnTx/>
                <a:uFillTx/>
              </a:rPr>
              <a:t>Ability to Execute</a:t>
            </a:r>
          </a:p>
        </p:txBody>
      </p:sp>
      <p:cxnSp>
        <p:nvCxnSpPr>
          <p:cNvPr id="15" name="Straight Arrow Connector 14">
            <a:extLst>
              <a:ext uri="{FF2B5EF4-FFF2-40B4-BE49-F238E27FC236}">
                <a16:creationId xmlns:a16="http://schemas.microsoft.com/office/drawing/2014/main" id="{9775A9C8-4621-5BE1-0328-C4A5CA268AFB}"/>
              </a:ext>
            </a:extLst>
          </p:cNvPr>
          <p:cNvCxnSpPr>
            <a:cxnSpLocks/>
          </p:cNvCxnSpPr>
          <p:nvPr/>
        </p:nvCxnSpPr>
        <p:spPr>
          <a:xfrm flipV="1">
            <a:off x="682670" y="957612"/>
            <a:ext cx="0" cy="3158913"/>
          </a:xfrm>
          <a:prstGeom prst="straightConnector1">
            <a:avLst/>
          </a:prstGeom>
          <a:noFill/>
          <a:ln w="6350" cap="flat" cmpd="sng" algn="ctr">
            <a:solidFill>
              <a:srgbClr val="4472C4"/>
            </a:solidFill>
            <a:prstDash val="solid"/>
            <a:miter lim="800000"/>
            <a:tailEnd type="triangle"/>
          </a:ln>
          <a:effectLst/>
        </p:spPr>
      </p:cxnSp>
      <p:pic>
        <p:nvPicPr>
          <p:cNvPr id="16" name="Picture 15">
            <a:extLst>
              <a:ext uri="{FF2B5EF4-FFF2-40B4-BE49-F238E27FC236}">
                <a16:creationId xmlns:a16="http://schemas.microsoft.com/office/drawing/2014/main" id="{581000A6-ED44-74D0-EA95-0CFDA295FFD1}"/>
              </a:ext>
            </a:extLst>
          </p:cNvPr>
          <p:cNvPicPr>
            <a:picLocks noChangeAspect="1"/>
          </p:cNvPicPr>
          <p:nvPr/>
        </p:nvPicPr>
        <p:blipFill>
          <a:blip r:embed="rId2"/>
          <a:stretch>
            <a:fillRect/>
          </a:stretch>
        </p:blipFill>
        <p:spPr>
          <a:xfrm>
            <a:off x="829436" y="650488"/>
            <a:ext cx="918311" cy="210053"/>
          </a:xfrm>
          <a:prstGeom prst="rect">
            <a:avLst/>
          </a:prstGeom>
        </p:spPr>
      </p:pic>
      <p:sp>
        <p:nvSpPr>
          <p:cNvPr id="17" name="Rectangle 16">
            <a:extLst>
              <a:ext uri="{FF2B5EF4-FFF2-40B4-BE49-F238E27FC236}">
                <a16:creationId xmlns:a16="http://schemas.microsoft.com/office/drawing/2014/main" id="{F29F09DA-D820-7CB6-4BA3-5D7E9DB1D87D}"/>
              </a:ext>
            </a:extLst>
          </p:cNvPr>
          <p:cNvSpPr/>
          <p:nvPr/>
        </p:nvSpPr>
        <p:spPr>
          <a:xfrm>
            <a:off x="1809124" y="653954"/>
            <a:ext cx="3024725" cy="259548"/>
          </a:xfrm>
          <a:prstGeom prst="rect">
            <a:avLst/>
          </a:prstGeom>
          <a:noFill/>
          <a:ln w="12700" cap="flat" cmpd="sng" algn="ctr">
            <a:noFill/>
            <a:prstDash val="solid"/>
            <a:miter lim="800000"/>
          </a:ln>
          <a:effectLst/>
        </p:spPr>
        <p:txBody>
          <a:bodyPr lIns="0" tIns="0" rIns="0" bIns="0" rtlCol="0" anchor="ctr"/>
          <a:lstStyle/>
          <a:p>
            <a:pPr marL="0" marR="0" lvl="0" indent="0" defTabSz="914394"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182954"/>
                </a:solidFill>
                <a:effectLst/>
                <a:uLnTx/>
                <a:uFillTx/>
              </a:rPr>
              <a:t>Magic Quadrant </a:t>
            </a:r>
            <a:r>
              <a:rPr kumimoji="0" lang="en-US" sz="1200" b="1" i="0" u="none" strike="noStrike" kern="0" cap="none" spc="0" normalizeH="0" baseline="0" noProof="0">
                <a:ln>
                  <a:noFill/>
                </a:ln>
                <a:solidFill>
                  <a:srgbClr val="182954"/>
                </a:solidFill>
                <a:effectLst/>
                <a:uLnTx/>
                <a:uFillTx/>
              </a:rPr>
              <a:t>for CCaaS 2022</a:t>
            </a:r>
          </a:p>
        </p:txBody>
      </p:sp>
      <p:cxnSp>
        <p:nvCxnSpPr>
          <p:cNvPr id="18" name="Straight Connector 17">
            <a:extLst>
              <a:ext uri="{FF2B5EF4-FFF2-40B4-BE49-F238E27FC236}">
                <a16:creationId xmlns:a16="http://schemas.microsoft.com/office/drawing/2014/main" id="{5FCA5B9E-F3D2-5588-6740-5D07F5B1AE0E}"/>
              </a:ext>
            </a:extLst>
          </p:cNvPr>
          <p:cNvCxnSpPr>
            <a:cxnSpLocks/>
            <a:stCxn id="5" idx="1"/>
            <a:endCxn id="5" idx="3"/>
          </p:cNvCxnSpPr>
          <p:nvPr/>
        </p:nvCxnSpPr>
        <p:spPr>
          <a:xfrm>
            <a:off x="837172" y="3102411"/>
            <a:ext cx="4531850" cy="0"/>
          </a:xfrm>
          <a:prstGeom prst="line">
            <a:avLst/>
          </a:prstGeom>
          <a:noFill/>
          <a:ln w="12700" cap="flat" cmpd="sng" algn="ctr">
            <a:solidFill>
              <a:srgbClr val="4472C4"/>
            </a:solidFill>
            <a:prstDash val="solid"/>
            <a:miter lim="800000"/>
          </a:ln>
          <a:effectLst/>
        </p:spPr>
      </p:cxnSp>
      <p:cxnSp>
        <p:nvCxnSpPr>
          <p:cNvPr id="19" name="Straight Connector 18">
            <a:extLst>
              <a:ext uri="{FF2B5EF4-FFF2-40B4-BE49-F238E27FC236}">
                <a16:creationId xmlns:a16="http://schemas.microsoft.com/office/drawing/2014/main" id="{94D7E70E-683C-8044-DA82-B0FE9992ABF9}"/>
              </a:ext>
            </a:extLst>
          </p:cNvPr>
          <p:cNvCxnSpPr>
            <a:cxnSpLocks/>
            <a:stCxn id="5" idx="2"/>
            <a:endCxn id="5" idx="0"/>
          </p:cNvCxnSpPr>
          <p:nvPr/>
        </p:nvCxnSpPr>
        <p:spPr>
          <a:xfrm flipV="1">
            <a:off x="3103097" y="910430"/>
            <a:ext cx="0" cy="4383961"/>
          </a:xfrm>
          <a:prstGeom prst="line">
            <a:avLst/>
          </a:prstGeom>
          <a:noFill/>
          <a:ln w="12700" cap="flat" cmpd="sng" algn="ctr">
            <a:solidFill>
              <a:srgbClr val="4472C4"/>
            </a:solidFill>
            <a:prstDash val="solid"/>
            <a:miter lim="800000"/>
          </a:ln>
          <a:effectLst/>
        </p:spPr>
      </p:cxnSp>
      <p:sp>
        <p:nvSpPr>
          <p:cNvPr id="38" name="Rectangle 37">
            <a:extLst>
              <a:ext uri="{FF2B5EF4-FFF2-40B4-BE49-F238E27FC236}">
                <a16:creationId xmlns:a16="http://schemas.microsoft.com/office/drawing/2014/main" id="{2C828526-9E32-EA64-1D3B-2F2B7D57AD56}"/>
              </a:ext>
            </a:extLst>
          </p:cNvPr>
          <p:cNvSpPr/>
          <p:nvPr/>
        </p:nvSpPr>
        <p:spPr>
          <a:xfrm>
            <a:off x="3801758" y="940553"/>
            <a:ext cx="1001694" cy="135629"/>
          </a:xfrm>
          <a:prstGeom prst="rect">
            <a:avLst/>
          </a:prstGeom>
          <a:solidFill>
            <a:srgbClr val="4472C4"/>
          </a:solidFill>
          <a:ln w="12700" cap="flat" cmpd="sng" algn="ctr">
            <a:solidFill>
              <a:srgbClr val="4472C4">
                <a:shade val="50000"/>
              </a:srgbClr>
            </a:solidFill>
            <a:prstDash val="solid"/>
            <a:miter lim="800000"/>
          </a:ln>
          <a:effectLst/>
        </p:spPr>
        <p:txBody>
          <a:bodyPr lIns="0" tIns="0" rIns="0" bIns="0" rtlCol="0" anchor="ctr"/>
          <a:lstStyle/>
          <a:p>
            <a:pPr marL="0" marR="0" lvl="0" indent="0" algn="ctr" defTabSz="914394"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rPr>
              <a:t>Leaders</a:t>
            </a:r>
          </a:p>
        </p:txBody>
      </p:sp>
      <p:grpSp>
        <p:nvGrpSpPr>
          <p:cNvPr id="64" name="Group 63">
            <a:extLst>
              <a:ext uri="{FF2B5EF4-FFF2-40B4-BE49-F238E27FC236}">
                <a16:creationId xmlns:a16="http://schemas.microsoft.com/office/drawing/2014/main" id="{64682907-37A9-76B8-6D49-FC3CCBD2C53E}"/>
              </a:ext>
            </a:extLst>
          </p:cNvPr>
          <p:cNvGrpSpPr/>
          <p:nvPr/>
        </p:nvGrpSpPr>
        <p:grpSpPr>
          <a:xfrm>
            <a:off x="1221654" y="2924736"/>
            <a:ext cx="1006983" cy="184666"/>
            <a:chOff x="2076140" y="4771553"/>
            <a:chExt cx="1006983" cy="184666"/>
          </a:xfrm>
        </p:grpSpPr>
        <p:sp>
          <p:nvSpPr>
            <p:cNvPr id="57" name="Oval 56">
              <a:extLst>
                <a:ext uri="{FF2B5EF4-FFF2-40B4-BE49-F238E27FC236}">
                  <a16:creationId xmlns:a16="http://schemas.microsoft.com/office/drawing/2014/main" id="{D1C1F4FF-956C-5E54-286C-2EB6A0860DDC}"/>
                </a:ext>
              </a:extLst>
            </p:cNvPr>
            <p:cNvSpPr/>
            <p:nvPr/>
          </p:nvSpPr>
          <p:spPr>
            <a:xfrm>
              <a:off x="2974067" y="4809358"/>
              <a:ext cx="109056" cy="10905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E7F37E5C-D73D-B55B-F301-CD20919B2EC0}"/>
                </a:ext>
              </a:extLst>
            </p:cNvPr>
            <p:cNvSpPr txBox="1"/>
            <p:nvPr/>
          </p:nvSpPr>
          <p:spPr>
            <a:xfrm>
              <a:off x="2076140" y="4771553"/>
              <a:ext cx="868828"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060"/>
                  </a:solidFill>
                  <a:effectLst/>
                  <a:uLnTx/>
                  <a:uFillTx/>
                </a:rPr>
                <a:t>Content Guru</a:t>
              </a:r>
            </a:p>
          </p:txBody>
        </p:sp>
      </p:grpSp>
      <p:grpSp>
        <p:nvGrpSpPr>
          <p:cNvPr id="65" name="Group 64">
            <a:extLst>
              <a:ext uri="{FF2B5EF4-FFF2-40B4-BE49-F238E27FC236}">
                <a16:creationId xmlns:a16="http://schemas.microsoft.com/office/drawing/2014/main" id="{8E004BC8-4FF3-6F01-0DA7-6D22007BF510}"/>
              </a:ext>
            </a:extLst>
          </p:cNvPr>
          <p:cNvGrpSpPr/>
          <p:nvPr/>
        </p:nvGrpSpPr>
        <p:grpSpPr>
          <a:xfrm>
            <a:off x="1329483" y="3194744"/>
            <a:ext cx="488215" cy="184666"/>
            <a:chOff x="2594908" y="4771553"/>
            <a:chExt cx="488215" cy="184666"/>
          </a:xfrm>
        </p:grpSpPr>
        <p:sp>
          <p:nvSpPr>
            <p:cNvPr id="66" name="Oval 65">
              <a:extLst>
                <a:ext uri="{FF2B5EF4-FFF2-40B4-BE49-F238E27FC236}">
                  <a16:creationId xmlns:a16="http://schemas.microsoft.com/office/drawing/2014/main" id="{752C507D-BFDC-7803-F0DD-10F42E4886C0}"/>
                </a:ext>
              </a:extLst>
            </p:cNvPr>
            <p:cNvSpPr/>
            <p:nvPr/>
          </p:nvSpPr>
          <p:spPr>
            <a:xfrm>
              <a:off x="2974067" y="4809358"/>
              <a:ext cx="109056" cy="10905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ED453D49-8EA6-E331-9CBC-74B35907C126}"/>
                </a:ext>
              </a:extLst>
            </p:cNvPr>
            <p:cNvSpPr txBox="1"/>
            <p:nvPr/>
          </p:nvSpPr>
          <p:spPr>
            <a:xfrm>
              <a:off x="2594908" y="4771553"/>
              <a:ext cx="328616"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060"/>
                  </a:solidFill>
                  <a:effectLst/>
                  <a:uLnTx/>
                  <a:uFillTx/>
                </a:rPr>
                <a:t>Cisco</a:t>
              </a:r>
            </a:p>
          </p:txBody>
        </p:sp>
      </p:grpSp>
      <p:grpSp>
        <p:nvGrpSpPr>
          <p:cNvPr id="72" name="Group 71">
            <a:extLst>
              <a:ext uri="{FF2B5EF4-FFF2-40B4-BE49-F238E27FC236}">
                <a16:creationId xmlns:a16="http://schemas.microsoft.com/office/drawing/2014/main" id="{CE6CA470-4308-A5E1-FF34-2894D81E6B8B}"/>
              </a:ext>
            </a:extLst>
          </p:cNvPr>
          <p:cNvGrpSpPr/>
          <p:nvPr/>
        </p:nvGrpSpPr>
        <p:grpSpPr>
          <a:xfrm>
            <a:off x="1063431" y="3606701"/>
            <a:ext cx="366938" cy="184666"/>
            <a:chOff x="2716185" y="4771553"/>
            <a:chExt cx="366938" cy="184666"/>
          </a:xfrm>
        </p:grpSpPr>
        <p:sp>
          <p:nvSpPr>
            <p:cNvPr id="73" name="Oval 72">
              <a:extLst>
                <a:ext uri="{FF2B5EF4-FFF2-40B4-BE49-F238E27FC236}">
                  <a16:creationId xmlns:a16="http://schemas.microsoft.com/office/drawing/2014/main" id="{E286215D-6AAE-6855-BCFD-F9F3CBB9DD70}"/>
                </a:ext>
              </a:extLst>
            </p:cNvPr>
            <p:cNvSpPr/>
            <p:nvPr/>
          </p:nvSpPr>
          <p:spPr>
            <a:xfrm>
              <a:off x="2974067" y="4809358"/>
              <a:ext cx="109056" cy="10905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4" name="TextBox 73">
              <a:extLst>
                <a:ext uri="{FF2B5EF4-FFF2-40B4-BE49-F238E27FC236}">
                  <a16:creationId xmlns:a16="http://schemas.microsoft.com/office/drawing/2014/main" id="{EC672B73-BE0C-C8A7-5ECC-AE03F1B4BF46}"/>
                </a:ext>
              </a:extLst>
            </p:cNvPr>
            <p:cNvSpPr txBox="1"/>
            <p:nvPr/>
          </p:nvSpPr>
          <p:spPr>
            <a:xfrm>
              <a:off x="2716185" y="4771553"/>
              <a:ext cx="227626"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060"/>
                  </a:solidFill>
                  <a:effectLst/>
                  <a:uLnTx/>
                  <a:uFillTx/>
                </a:rPr>
                <a:t>8x8</a:t>
              </a:r>
            </a:p>
          </p:txBody>
        </p:sp>
      </p:grpSp>
      <p:grpSp>
        <p:nvGrpSpPr>
          <p:cNvPr id="75" name="Group 74">
            <a:extLst>
              <a:ext uri="{FF2B5EF4-FFF2-40B4-BE49-F238E27FC236}">
                <a16:creationId xmlns:a16="http://schemas.microsoft.com/office/drawing/2014/main" id="{30D43E71-A223-1C70-AA76-79F0EA58C132}"/>
              </a:ext>
            </a:extLst>
          </p:cNvPr>
          <p:cNvGrpSpPr/>
          <p:nvPr/>
        </p:nvGrpSpPr>
        <p:grpSpPr>
          <a:xfrm>
            <a:off x="1338511" y="3947904"/>
            <a:ext cx="618815" cy="184666"/>
            <a:chOff x="2716184" y="4771553"/>
            <a:chExt cx="618815" cy="184666"/>
          </a:xfrm>
        </p:grpSpPr>
        <p:sp>
          <p:nvSpPr>
            <p:cNvPr id="76" name="Oval 75">
              <a:extLst>
                <a:ext uri="{FF2B5EF4-FFF2-40B4-BE49-F238E27FC236}">
                  <a16:creationId xmlns:a16="http://schemas.microsoft.com/office/drawing/2014/main" id="{613C32FA-228D-0BB8-884E-5B168755B5CB}"/>
                </a:ext>
              </a:extLst>
            </p:cNvPr>
            <p:cNvSpPr/>
            <p:nvPr/>
          </p:nvSpPr>
          <p:spPr>
            <a:xfrm>
              <a:off x="3225943" y="4810791"/>
              <a:ext cx="109056" cy="10905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7" name="TextBox 76">
              <a:extLst>
                <a:ext uri="{FF2B5EF4-FFF2-40B4-BE49-F238E27FC236}">
                  <a16:creationId xmlns:a16="http://schemas.microsoft.com/office/drawing/2014/main" id="{D5408E10-FC20-451F-A473-BAF234BB428C}"/>
                </a:ext>
              </a:extLst>
            </p:cNvPr>
            <p:cNvSpPr txBox="1"/>
            <p:nvPr/>
          </p:nvSpPr>
          <p:spPr>
            <a:xfrm>
              <a:off x="2716184" y="4771553"/>
              <a:ext cx="531915" cy="184666"/>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060"/>
                  </a:solidFill>
                  <a:effectLst/>
                  <a:uLnTx/>
                  <a:uFillTx/>
                </a:rPr>
                <a:t>Vonage</a:t>
              </a:r>
            </a:p>
          </p:txBody>
        </p:sp>
      </p:grpSp>
      <p:sp>
        <p:nvSpPr>
          <p:cNvPr id="2" name="Title 1">
            <a:extLst>
              <a:ext uri="{FF2B5EF4-FFF2-40B4-BE49-F238E27FC236}">
                <a16:creationId xmlns:a16="http://schemas.microsoft.com/office/drawing/2014/main" id="{18136206-9D3A-4758-8448-7C3EA1340365}"/>
              </a:ext>
            </a:extLst>
          </p:cNvPr>
          <p:cNvSpPr>
            <a:spLocks noGrp="1"/>
          </p:cNvSpPr>
          <p:nvPr>
            <p:ph type="title"/>
          </p:nvPr>
        </p:nvSpPr>
        <p:spPr>
          <a:xfrm>
            <a:off x="4750" y="-72075"/>
            <a:ext cx="13050982" cy="709863"/>
          </a:xfrm>
        </p:spPr>
        <p:txBody>
          <a:bodyPr/>
          <a:lstStyle/>
          <a:p>
            <a:r>
              <a:rPr lang="en-US" sz="2800" dirty="0"/>
              <a:t>Long Term CCaaS Strategy for QBE</a:t>
            </a:r>
            <a:endParaRPr lang="en-US" dirty="0"/>
          </a:p>
        </p:txBody>
      </p:sp>
      <p:sp>
        <p:nvSpPr>
          <p:cNvPr id="83" name="Freeform: Shape 82">
            <a:extLst>
              <a:ext uri="{FF2B5EF4-FFF2-40B4-BE49-F238E27FC236}">
                <a16:creationId xmlns:a16="http://schemas.microsoft.com/office/drawing/2014/main" id="{C376A2D6-83FF-F795-967E-B714E202256B}"/>
              </a:ext>
            </a:extLst>
          </p:cNvPr>
          <p:cNvSpPr/>
          <p:nvPr/>
        </p:nvSpPr>
        <p:spPr>
          <a:xfrm>
            <a:off x="2361821" y="1549006"/>
            <a:ext cx="2945249" cy="1925757"/>
          </a:xfrm>
          <a:custGeom>
            <a:avLst/>
            <a:gdLst>
              <a:gd name="connsiteX0" fmla="*/ 1190625 w 2771775"/>
              <a:gd name="connsiteY0" fmla="*/ 200025 h 2095500"/>
              <a:gd name="connsiteX1" fmla="*/ 1362075 w 2771775"/>
              <a:gd name="connsiteY1" fmla="*/ 133350 h 2095500"/>
              <a:gd name="connsiteX2" fmla="*/ 1447800 w 2771775"/>
              <a:gd name="connsiteY2" fmla="*/ 76200 h 2095500"/>
              <a:gd name="connsiteX3" fmla="*/ 1495425 w 2771775"/>
              <a:gd name="connsiteY3" fmla="*/ 47625 h 2095500"/>
              <a:gd name="connsiteX4" fmla="*/ 1571625 w 2771775"/>
              <a:gd name="connsiteY4" fmla="*/ 19050 h 2095500"/>
              <a:gd name="connsiteX5" fmla="*/ 1609725 w 2771775"/>
              <a:gd name="connsiteY5" fmla="*/ 9525 h 2095500"/>
              <a:gd name="connsiteX6" fmla="*/ 1638300 w 2771775"/>
              <a:gd name="connsiteY6" fmla="*/ 0 h 2095500"/>
              <a:gd name="connsiteX7" fmla="*/ 1962150 w 2771775"/>
              <a:gd name="connsiteY7" fmla="*/ 19050 h 2095500"/>
              <a:gd name="connsiteX8" fmla="*/ 1990725 w 2771775"/>
              <a:gd name="connsiteY8" fmla="*/ 28575 h 2095500"/>
              <a:gd name="connsiteX9" fmla="*/ 2038350 w 2771775"/>
              <a:gd name="connsiteY9" fmla="*/ 38100 h 2095500"/>
              <a:gd name="connsiteX10" fmla="*/ 2162175 w 2771775"/>
              <a:gd name="connsiteY10" fmla="*/ 114300 h 2095500"/>
              <a:gd name="connsiteX11" fmla="*/ 2190750 w 2771775"/>
              <a:gd name="connsiteY11" fmla="*/ 133350 h 2095500"/>
              <a:gd name="connsiteX12" fmla="*/ 2219325 w 2771775"/>
              <a:gd name="connsiteY12" fmla="*/ 152400 h 2095500"/>
              <a:gd name="connsiteX13" fmla="*/ 2286000 w 2771775"/>
              <a:gd name="connsiteY13" fmla="*/ 238125 h 2095500"/>
              <a:gd name="connsiteX14" fmla="*/ 2295525 w 2771775"/>
              <a:gd name="connsiteY14" fmla="*/ 266700 h 2095500"/>
              <a:gd name="connsiteX15" fmla="*/ 2314575 w 2771775"/>
              <a:gd name="connsiteY15" fmla="*/ 314325 h 2095500"/>
              <a:gd name="connsiteX16" fmla="*/ 2286000 w 2771775"/>
              <a:gd name="connsiteY16" fmla="*/ 476250 h 2095500"/>
              <a:gd name="connsiteX17" fmla="*/ 2266950 w 2771775"/>
              <a:gd name="connsiteY17" fmla="*/ 533400 h 2095500"/>
              <a:gd name="connsiteX18" fmla="*/ 2247900 w 2771775"/>
              <a:gd name="connsiteY18" fmla="*/ 561975 h 2095500"/>
              <a:gd name="connsiteX19" fmla="*/ 2219325 w 2771775"/>
              <a:gd name="connsiteY19" fmla="*/ 619125 h 2095500"/>
              <a:gd name="connsiteX20" fmla="*/ 2181225 w 2771775"/>
              <a:gd name="connsiteY20" fmla="*/ 676275 h 2095500"/>
              <a:gd name="connsiteX21" fmla="*/ 2162175 w 2771775"/>
              <a:gd name="connsiteY21" fmla="*/ 704850 h 2095500"/>
              <a:gd name="connsiteX22" fmla="*/ 2133600 w 2771775"/>
              <a:gd name="connsiteY22" fmla="*/ 723900 h 2095500"/>
              <a:gd name="connsiteX23" fmla="*/ 2047875 w 2771775"/>
              <a:gd name="connsiteY23" fmla="*/ 809625 h 2095500"/>
              <a:gd name="connsiteX24" fmla="*/ 2009775 w 2771775"/>
              <a:gd name="connsiteY24" fmla="*/ 828675 h 2095500"/>
              <a:gd name="connsiteX25" fmla="*/ 1952625 w 2771775"/>
              <a:gd name="connsiteY25" fmla="*/ 885825 h 2095500"/>
              <a:gd name="connsiteX26" fmla="*/ 1895475 w 2771775"/>
              <a:gd name="connsiteY26" fmla="*/ 942975 h 2095500"/>
              <a:gd name="connsiteX27" fmla="*/ 1857375 w 2771775"/>
              <a:gd name="connsiteY27" fmla="*/ 981075 h 2095500"/>
              <a:gd name="connsiteX28" fmla="*/ 1819275 w 2771775"/>
              <a:gd name="connsiteY28" fmla="*/ 1000125 h 2095500"/>
              <a:gd name="connsiteX29" fmla="*/ 1676400 w 2771775"/>
              <a:gd name="connsiteY29" fmla="*/ 1171575 h 2095500"/>
              <a:gd name="connsiteX30" fmla="*/ 1676400 w 2771775"/>
              <a:gd name="connsiteY30" fmla="*/ 1304925 h 2095500"/>
              <a:gd name="connsiteX31" fmla="*/ 1781175 w 2771775"/>
              <a:gd name="connsiteY31" fmla="*/ 1409700 h 2095500"/>
              <a:gd name="connsiteX32" fmla="*/ 1809750 w 2771775"/>
              <a:gd name="connsiteY32" fmla="*/ 1438275 h 2095500"/>
              <a:gd name="connsiteX33" fmla="*/ 1847850 w 2771775"/>
              <a:gd name="connsiteY33" fmla="*/ 1457325 h 2095500"/>
              <a:gd name="connsiteX34" fmla="*/ 1876425 w 2771775"/>
              <a:gd name="connsiteY34" fmla="*/ 1485900 h 2095500"/>
              <a:gd name="connsiteX35" fmla="*/ 1905000 w 2771775"/>
              <a:gd name="connsiteY35" fmla="*/ 1495425 h 2095500"/>
              <a:gd name="connsiteX36" fmla="*/ 1933575 w 2771775"/>
              <a:gd name="connsiteY36" fmla="*/ 1514475 h 2095500"/>
              <a:gd name="connsiteX37" fmla="*/ 2009775 w 2771775"/>
              <a:gd name="connsiteY37" fmla="*/ 1533525 h 2095500"/>
              <a:gd name="connsiteX38" fmla="*/ 2038350 w 2771775"/>
              <a:gd name="connsiteY38" fmla="*/ 1552575 h 2095500"/>
              <a:gd name="connsiteX39" fmla="*/ 2114550 w 2771775"/>
              <a:gd name="connsiteY39" fmla="*/ 1571625 h 2095500"/>
              <a:gd name="connsiteX40" fmla="*/ 2295525 w 2771775"/>
              <a:gd name="connsiteY40" fmla="*/ 1609725 h 2095500"/>
              <a:gd name="connsiteX41" fmla="*/ 2486025 w 2771775"/>
              <a:gd name="connsiteY41" fmla="*/ 1638300 h 2095500"/>
              <a:gd name="connsiteX42" fmla="*/ 2552700 w 2771775"/>
              <a:gd name="connsiteY42" fmla="*/ 1657350 h 2095500"/>
              <a:gd name="connsiteX43" fmla="*/ 2600325 w 2771775"/>
              <a:gd name="connsiteY43" fmla="*/ 1676400 h 2095500"/>
              <a:gd name="connsiteX44" fmla="*/ 2676525 w 2771775"/>
              <a:gd name="connsiteY44" fmla="*/ 1704975 h 2095500"/>
              <a:gd name="connsiteX45" fmla="*/ 2714625 w 2771775"/>
              <a:gd name="connsiteY45" fmla="*/ 1733550 h 2095500"/>
              <a:gd name="connsiteX46" fmla="*/ 2771775 w 2771775"/>
              <a:gd name="connsiteY46" fmla="*/ 1781175 h 2095500"/>
              <a:gd name="connsiteX47" fmla="*/ 2752725 w 2771775"/>
              <a:gd name="connsiteY47" fmla="*/ 1819275 h 2095500"/>
              <a:gd name="connsiteX48" fmla="*/ 2667000 w 2771775"/>
              <a:gd name="connsiteY48" fmla="*/ 1914525 h 2095500"/>
              <a:gd name="connsiteX49" fmla="*/ 2638425 w 2771775"/>
              <a:gd name="connsiteY49" fmla="*/ 1933575 h 2095500"/>
              <a:gd name="connsiteX50" fmla="*/ 2600325 w 2771775"/>
              <a:gd name="connsiteY50" fmla="*/ 1962150 h 2095500"/>
              <a:gd name="connsiteX51" fmla="*/ 2562225 w 2771775"/>
              <a:gd name="connsiteY51" fmla="*/ 2000250 h 2095500"/>
              <a:gd name="connsiteX52" fmla="*/ 2533650 w 2771775"/>
              <a:gd name="connsiteY52" fmla="*/ 2019300 h 2095500"/>
              <a:gd name="connsiteX53" fmla="*/ 2505075 w 2771775"/>
              <a:gd name="connsiteY53" fmla="*/ 2047875 h 2095500"/>
              <a:gd name="connsiteX54" fmla="*/ 2466975 w 2771775"/>
              <a:gd name="connsiteY54" fmla="*/ 2057400 h 2095500"/>
              <a:gd name="connsiteX55" fmla="*/ 2428875 w 2771775"/>
              <a:gd name="connsiteY55" fmla="*/ 2076450 h 2095500"/>
              <a:gd name="connsiteX56" fmla="*/ 2381250 w 2771775"/>
              <a:gd name="connsiteY56" fmla="*/ 2085975 h 2095500"/>
              <a:gd name="connsiteX57" fmla="*/ 2143125 w 2771775"/>
              <a:gd name="connsiteY57" fmla="*/ 2095500 h 2095500"/>
              <a:gd name="connsiteX58" fmla="*/ 1704975 w 2771775"/>
              <a:gd name="connsiteY58" fmla="*/ 2085975 h 2095500"/>
              <a:gd name="connsiteX59" fmla="*/ 1609725 w 2771775"/>
              <a:gd name="connsiteY59" fmla="*/ 2057400 h 2095500"/>
              <a:gd name="connsiteX60" fmla="*/ 1552575 w 2771775"/>
              <a:gd name="connsiteY60" fmla="*/ 2038350 h 2095500"/>
              <a:gd name="connsiteX61" fmla="*/ 1504950 w 2771775"/>
              <a:gd name="connsiteY61" fmla="*/ 2019300 h 2095500"/>
              <a:gd name="connsiteX62" fmla="*/ 1447800 w 2771775"/>
              <a:gd name="connsiteY62" fmla="*/ 2009775 h 2095500"/>
              <a:gd name="connsiteX63" fmla="*/ 1362075 w 2771775"/>
              <a:gd name="connsiteY63" fmla="*/ 1971675 h 2095500"/>
              <a:gd name="connsiteX64" fmla="*/ 1304925 w 2771775"/>
              <a:gd name="connsiteY64" fmla="*/ 1914525 h 2095500"/>
              <a:gd name="connsiteX65" fmla="*/ 1257300 w 2771775"/>
              <a:gd name="connsiteY65" fmla="*/ 1885950 h 2095500"/>
              <a:gd name="connsiteX66" fmla="*/ 1171575 w 2771775"/>
              <a:gd name="connsiteY66" fmla="*/ 1819275 h 2095500"/>
              <a:gd name="connsiteX67" fmla="*/ 1085850 w 2771775"/>
              <a:gd name="connsiteY67" fmla="*/ 1781175 h 2095500"/>
              <a:gd name="connsiteX68" fmla="*/ 1019175 w 2771775"/>
              <a:gd name="connsiteY68" fmla="*/ 1724025 h 2095500"/>
              <a:gd name="connsiteX69" fmla="*/ 990600 w 2771775"/>
              <a:gd name="connsiteY69" fmla="*/ 1714500 h 2095500"/>
              <a:gd name="connsiteX70" fmla="*/ 942975 w 2771775"/>
              <a:gd name="connsiteY70" fmla="*/ 1685925 h 2095500"/>
              <a:gd name="connsiteX71" fmla="*/ 895350 w 2771775"/>
              <a:gd name="connsiteY71" fmla="*/ 1666875 h 2095500"/>
              <a:gd name="connsiteX72" fmla="*/ 857250 w 2771775"/>
              <a:gd name="connsiteY72" fmla="*/ 1647825 h 2095500"/>
              <a:gd name="connsiteX73" fmla="*/ 723900 w 2771775"/>
              <a:gd name="connsiteY73" fmla="*/ 1600200 h 2095500"/>
              <a:gd name="connsiteX74" fmla="*/ 676275 w 2771775"/>
              <a:gd name="connsiteY74" fmla="*/ 1581150 h 2095500"/>
              <a:gd name="connsiteX75" fmla="*/ 542925 w 2771775"/>
              <a:gd name="connsiteY75" fmla="*/ 1552575 h 2095500"/>
              <a:gd name="connsiteX76" fmla="*/ 495300 w 2771775"/>
              <a:gd name="connsiteY76" fmla="*/ 1533525 h 2095500"/>
              <a:gd name="connsiteX77" fmla="*/ 428625 w 2771775"/>
              <a:gd name="connsiteY77" fmla="*/ 1514475 h 2095500"/>
              <a:gd name="connsiteX78" fmla="*/ 361950 w 2771775"/>
              <a:gd name="connsiteY78" fmla="*/ 1476375 h 2095500"/>
              <a:gd name="connsiteX79" fmla="*/ 200025 w 2771775"/>
              <a:gd name="connsiteY79" fmla="*/ 1381125 h 2095500"/>
              <a:gd name="connsiteX80" fmla="*/ 142875 w 2771775"/>
              <a:gd name="connsiteY80" fmla="*/ 1343025 h 2095500"/>
              <a:gd name="connsiteX81" fmla="*/ 66675 w 2771775"/>
              <a:gd name="connsiteY81" fmla="*/ 1257300 h 2095500"/>
              <a:gd name="connsiteX82" fmla="*/ 57150 w 2771775"/>
              <a:gd name="connsiteY82" fmla="*/ 1228725 h 2095500"/>
              <a:gd name="connsiteX83" fmla="*/ 38100 w 2771775"/>
              <a:gd name="connsiteY83" fmla="*/ 1190625 h 2095500"/>
              <a:gd name="connsiteX84" fmla="*/ 19050 w 2771775"/>
              <a:gd name="connsiteY84" fmla="*/ 1133475 h 2095500"/>
              <a:gd name="connsiteX85" fmla="*/ 0 w 2771775"/>
              <a:gd name="connsiteY85" fmla="*/ 1066800 h 2095500"/>
              <a:gd name="connsiteX86" fmla="*/ 19050 w 2771775"/>
              <a:gd name="connsiteY86" fmla="*/ 971550 h 2095500"/>
              <a:gd name="connsiteX87" fmla="*/ 38100 w 2771775"/>
              <a:gd name="connsiteY87" fmla="*/ 942975 h 2095500"/>
              <a:gd name="connsiteX88" fmla="*/ 47625 w 2771775"/>
              <a:gd name="connsiteY88" fmla="*/ 904875 h 2095500"/>
              <a:gd name="connsiteX89" fmla="*/ 76200 w 2771775"/>
              <a:gd name="connsiteY89" fmla="*/ 876300 h 2095500"/>
              <a:gd name="connsiteX90" fmla="*/ 104775 w 2771775"/>
              <a:gd name="connsiteY90" fmla="*/ 838200 h 2095500"/>
              <a:gd name="connsiteX91" fmla="*/ 133350 w 2771775"/>
              <a:gd name="connsiteY91" fmla="*/ 809625 h 2095500"/>
              <a:gd name="connsiteX92" fmla="*/ 161925 w 2771775"/>
              <a:gd name="connsiteY92" fmla="*/ 771525 h 2095500"/>
              <a:gd name="connsiteX93" fmla="*/ 200025 w 2771775"/>
              <a:gd name="connsiteY93" fmla="*/ 742950 h 2095500"/>
              <a:gd name="connsiteX94" fmla="*/ 228600 w 2771775"/>
              <a:gd name="connsiteY94" fmla="*/ 704850 h 2095500"/>
              <a:gd name="connsiteX95" fmla="*/ 266700 w 2771775"/>
              <a:gd name="connsiteY95" fmla="*/ 685800 h 2095500"/>
              <a:gd name="connsiteX96" fmla="*/ 323850 w 2771775"/>
              <a:gd name="connsiteY96" fmla="*/ 619125 h 2095500"/>
              <a:gd name="connsiteX97" fmla="*/ 390525 w 2771775"/>
              <a:gd name="connsiteY97" fmla="*/ 571500 h 2095500"/>
              <a:gd name="connsiteX98" fmla="*/ 428625 w 2771775"/>
              <a:gd name="connsiteY98" fmla="*/ 533400 h 2095500"/>
              <a:gd name="connsiteX99" fmla="*/ 466725 w 2771775"/>
              <a:gd name="connsiteY99" fmla="*/ 514350 h 2095500"/>
              <a:gd name="connsiteX100" fmla="*/ 514350 w 2771775"/>
              <a:gd name="connsiteY100" fmla="*/ 476250 h 2095500"/>
              <a:gd name="connsiteX101" fmla="*/ 581025 w 2771775"/>
              <a:gd name="connsiteY101" fmla="*/ 438150 h 2095500"/>
              <a:gd name="connsiteX102" fmla="*/ 619125 w 2771775"/>
              <a:gd name="connsiteY102" fmla="*/ 409575 h 2095500"/>
              <a:gd name="connsiteX103" fmla="*/ 657225 w 2771775"/>
              <a:gd name="connsiteY103" fmla="*/ 390525 h 2095500"/>
              <a:gd name="connsiteX104" fmla="*/ 685800 w 2771775"/>
              <a:gd name="connsiteY104" fmla="*/ 371475 h 2095500"/>
              <a:gd name="connsiteX105" fmla="*/ 771525 w 2771775"/>
              <a:gd name="connsiteY105" fmla="*/ 342900 h 2095500"/>
              <a:gd name="connsiteX106" fmla="*/ 819150 w 2771775"/>
              <a:gd name="connsiteY106" fmla="*/ 323850 h 2095500"/>
              <a:gd name="connsiteX107" fmla="*/ 857250 w 2771775"/>
              <a:gd name="connsiteY107" fmla="*/ 314325 h 2095500"/>
              <a:gd name="connsiteX108" fmla="*/ 885825 w 2771775"/>
              <a:gd name="connsiteY108" fmla="*/ 304800 h 2095500"/>
              <a:gd name="connsiteX109" fmla="*/ 1000125 w 2771775"/>
              <a:gd name="connsiteY109" fmla="*/ 285750 h 2095500"/>
              <a:gd name="connsiteX110" fmla="*/ 1028700 w 2771775"/>
              <a:gd name="connsiteY110" fmla="*/ 276225 h 2095500"/>
              <a:gd name="connsiteX111" fmla="*/ 1095375 w 2771775"/>
              <a:gd name="connsiteY111" fmla="*/ 257175 h 2095500"/>
              <a:gd name="connsiteX112" fmla="*/ 1123950 w 2771775"/>
              <a:gd name="connsiteY112" fmla="*/ 238125 h 2095500"/>
              <a:gd name="connsiteX113" fmla="*/ 1190625 w 2771775"/>
              <a:gd name="connsiteY113" fmla="*/ 200025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771775" h="2095500">
                <a:moveTo>
                  <a:pt x="1190625" y="200025"/>
                </a:moveTo>
                <a:cubicBezTo>
                  <a:pt x="1230313" y="182562"/>
                  <a:pt x="1295657" y="166559"/>
                  <a:pt x="1362075" y="133350"/>
                </a:cubicBezTo>
                <a:cubicBezTo>
                  <a:pt x="1371600" y="128588"/>
                  <a:pt x="1428750" y="88106"/>
                  <a:pt x="1447800" y="76200"/>
                </a:cubicBezTo>
                <a:cubicBezTo>
                  <a:pt x="1463499" y="66388"/>
                  <a:pt x="1477464" y="52115"/>
                  <a:pt x="1495425" y="47625"/>
                </a:cubicBezTo>
                <a:cubicBezTo>
                  <a:pt x="1593222" y="23176"/>
                  <a:pt x="1472007" y="56407"/>
                  <a:pt x="1571625" y="19050"/>
                </a:cubicBezTo>
                <a:cubicBezTo>
                  <a:pt x="1583882" y="14453"/>
                  <a:pt x="1597138" y="13121"/>
                  <a:pt x="1609725" y="9525"/>
                </a:cubicBezTo>
                <a:cubicBezTo>
                  <a:pt x="1619379" y="6767"/>
                  <a:pt x="1628775" y="3175"/>
                  <a:pt x="1638300" y="0"/>
                </a:cubicBezTo>
                <a:cubicBezTo>
                  <a:pt x="1746250" y="6350"/>
                  <a:pt x="1854367" y="10311"/>
                  <a:pt x="1962150" y="19050"/>
                </a:cubicBezTo>
                <a:cubicBezTo>
                  <a:pt x="1972157" y="19861"/>
                  <a:pt x="1980985" y="26140"/>
                  <a:pt x="1990725" y="28575"/>
                </a:cubicBezTo>
                <a:cubicBezTo>
                  <a:pt x="2006431" y="32502"/>
                  <a:pt x="2022475" y="34925"/>
                  <a:pt x="2038350" y="38100"/>
                </a:cubicBezTo>
                <a:cubicBezTo>
                  <a:pt x="2107167" y="72509"/>
                  <a:pt x="2064636" y="49274"/>
                  <a:pt x="2162175" y="114300"/>
                </a:cubicBezTo>
                <a:lnTo>
                  <a:pt x="2190750" y="133350"/>
                </a:lnTo>
                <a:lnTo>
                  <a:pt x="2219325" y="152400"/>
                </a:lnTo>
                <a:cubicBezTo>
                  <a:pt x="2264897" y="220758"/>
                  <a:pt x="2241236" y="193361"/>
                  <a:pt x="2286000" y="238125"/>
                </a:cubicBezTo>
                <a:cubicBezTo>
                  <a:pt x="2289175" y="247650"/>
                  <a:pt x="2292000" y="257299"/>
                  <a:pt x="2295525" y="266700"/>
                </a:cubicBezTo>
                <a:cubicBezTo>
                  <a:pt x="2301528" y="282709"/>
                  <a:pt x="2313508" y="297260"/>
                  <a:pt x="2314575" y="314325"/>
                </a:cubicBezTo>
                <a:cubicBezTo>
                  <a:pt x="2319351" y="390741"/>
                  <a:pt x="2306910" y="413520"/>
                  <a:pt x="2286000" y="476250"/>
                </a:cubicBezTo>
                <a:cubicBezTo>
                  <a:pt x="2279650" y="495300"/>
                  <a:pt x="2278089" y="516692"/>
                  <a:pt x="2266950" y="533400"/>
                </a:cubicBezTo>
                <a:cubicBezTo>
                  <a:pt x="2260600" y="542925"/>
                  <a:pt x="2253459" y="551968"/>
                  <a:pt x="2247900" y="561975"/>
                </a:cubicBezTo>
                <a:cubicBezTo>
                  <a:pt x="2237557" y="580593"/>
                  <a:pt x="2230057" y="600728"/>
                  <a:pt x="2219325" y="619125"/>
                </a:cubicBezTo>
                <a:cubicBezTo>
                  <a:pt x="2207789" y="638901"/>
                  <a:pt x="2193925" y="657225"/>
                  <a:pt x="2181225" y="676275"/>
                </a:cubicBezTo>
                <a:cubicBezTo>
                  <a:pt x="2174875" y="685800"/>
                  <a:pt x="2171700" y="698500"/>
                  <a:pt x="2162175" y="704850"/>
                </a:cubicBezTo>
                <a:cubicBezTo>
                  <a:pt x="2152650" y="711200"/>
                  <a:pt x="2142039" y="716165"/>
                  <a:pt x="2133600" y="723900"/>
                </a:cubicBezTo>
                <a:cubicBezTo>
                  <a:pt x="2103811" y="751207"/>
                  <a:pt x="2084020" y="791553"/>
                  <a:pt x="2047875" y="809625"/>
                </a:cubicBezTo>
                <a:cubicBezTo>
                  <a:pt x="2035175" y="815975"/>
                  <a:pt x="2020863" y="819805"/>
                  <a:pt x="2009775" y="828675"/>
                </a:cubicBezTo>
                <a:cubicBezTo>
                  <a:pt x="1988738" y="845505"/>
                  <a:pt x="1971675" y="866775"/>
                  <a:pt x="1952625" y="885825"/>
                </a:cubicBezTo>
                <a:lnTo>
                  <a:pt x="1895475" y="942975"/>
                </a:lnTo>
                <a:cubicBezTo>
                  <a:pt x="1882775" y="955675"/>
                  <a:pt x="1873439" y="973043"/>
                  <a:pt x="1857375" y="981075"/>
                </a:cubicBezTo>
                <a:cubicBezTo>
                  <a:pt x="1844675" y="987425"/>
                  <a:pt x="1830264" y="991134"/>
                  <a:pt x="1819275" y="1000125"/>
                </a:cubicBezTo>
                <a:cubicBezTo>
                  <a:pt x="1760877" y="1047905"/>
                  <a:pt x="1717796" y="1109481"/>
                  <a:pt x="1676400" y="1171575"/>
                </a:cubicBezTo>
                <a:cubicBezTo>
                  <a:pt x="1674254" y="1190885"/>
                  <a:pt x="1656074" y="1275566"/>
                  <a:pt x="1676400" y="1304925"/>
                </a:cubicBezTo>
                <a:lnTo>
                  <a:pt x="1781175" y="1409700"/>
                </a:lnTo>
                <a:cubicBezTo>
                  <a:pt x="1790700" y="1419225"/>
                  <a:pt x="1797702" y="1432251"/>
                  <a:pt x="1809750" y="1438275"/>
                </a:cubicBezTo>
                <a:cubicBezTo>
                  <a:pt x="1822450" y="1444625"/>
                  <a:pt x="1836296" y="1449072"/>
                  <a:pt x="1847850" y="1457325"/>
                </a:cubicBezTo>
                <a:cubicBezTo>
                  <a:pt x="1858811" y="1465155"/>
                  <a:pt x="1865217" y="1478428"/>
                  <a:pt x="1876425" y="1485900"/>
                </a:cubicBezTo>
                <a:cubicBezTo>
                  <a:pt x="1884779" y="1491469"/>
                  <a:pt x="1896020" y="1490935"/>
                  <a:pt x="1905000" y="1495425"/>
                </a:cubicBezTo>
                <a:cubicBezTo>
                  <a:pt x="1915239" y="1500545"/>
                  <a:pt x="1922817" y="1510563"/>
                  <a:pt x="1933575" y="1514475"/>
                </a:cubicBezTo>
                <a:cubicBezTo>
                  <a:pt x="1958180" y="1523422"/>
                  <a:pt x="2009775" y="1533525"/>
                  <a:pt x="2009775" y="1533525"/>
                </a:cubicBezTo>
                <a:cubicBezTo>
                  <a:pt x="2019300" y="1539875"/>
                  <a:pt x="2027592" y="1548663"/>
                  <a:pt x="2038350" y="1552575"/>
                </a:cubicBezTo>
                <a:cubicBezTo>
                  <a:pt x="2062955" y="1561522"/>
                  <a:pt x="2114550" y="1571625"/>
                  <a:pt x="2114550" y="1571625"/>
                </a:cubicBezTo>
                <a:cubicBezTo>
                  <a:pt x="2191607" y="1622996"/>
                  <a:pt x="2105447" y="1571709"/>
                  <a:pt x="2295525" y="1609725"/>
                </a:cubicBezTo>
                <a:cubicBezTo>
                  <a:pt x="2422064" y="1635033"/>
                  <a:pt x="2358557" y="1625553"/>
                  <a:pt x="2486025" y="1638300"/>
                </a:cubicBezTo>
                <a:cubicBezTo>
                  <a:pt x="2516049" y="1645806"/>
                  <a:pt x="2525371" y="1647101"/>
                  <a:pt x="2552700" y="1657350"/>
                </a:cubicBezTo>
                <a:cubicBezTo>
                  <a:pt x="2568709" y="1663353"/>
                  <a:pt x="2584105" y="1670993"/>
                  <a:pt x="2600325" y="1676400"/>
                </a:cubicBezTo>
                <a:cubicBezTo>
                  <a:pt x="2647341" y="1692072"/>
                  <a:pt x="2631987" y="1677139"/>
                  <a:pt x="2676525" y="1704975"/>
                </a:cubicBezTo>
                <a:cubicBezTo>
                  <a:pt x="2689987" y="1713389"/>
                  <a:pt x="2701707" y="1724323"/>
                  <a:pt x="2714625" y="1733550"/>
                </a:cubicBezTo>
                <a:cubicBezTo>
                  <a:pt x="2761039" y="1766703"/>
                  <a:pt x="2727303" y="1736703"/>
                  <a:pt x="2771775" y="1781175"/>
                </a:cubicBezTo>
                <a:cubicBezTo>
                  <a:pt x="2765425" y="1793875"/>
                  <a:pt x="2760250" y="1807234"/>
                  <a:pt x="2752725" y="1819275"/>
                </a:cubicBezTo>
                <a:cubicBezTo>
                  <a:pt x="2731058" y="1853942"/>
                  <a:pt x="2696220" y="1888552"/>
                  <a:pt x="2667000" y="1914525"/>
                </a:cubicBezTo>
                <a:cubicBezTo>
                  <a:pt x="2658444" y="1922130"/>
                  <a:pt x="2647740" y="1926921"/>
                  <a:pt x="2638425" y="1933575"/>
                </a:cubicBezTo>
                <a:cubicBezTo>
                  <a:pt x="2625507" y="1942802"/>
                  <a:pt x="2612272" y="1951696"/>
                  <a:pt x="2600325" y="1962150"/>
                </a:cubicBezTo>
                <a:cubicBezTo>
                  <a:pt x="2586808" y="1973977"/>
                  <a:pt x="2575862" y="1988561"/>
                  <a:pt x="2562225" y="2000250"/>
                </a:cubicBezTo>
                <a:cubicBezTo>
                  <a:pt x="2553533" y="2007700"/>
                  <a:pt x="2542444" y="2011971"/>
                  <a:pt x="2533650" y="2019300"/>
                </a:cubicBezTo>
                <a:cubicBezTo>
                  <a:pt x="2523302" y="2027924"/>
                  <a:pt x="2516771" y="2041192"/>
                  <a:pt x="2505075" y="2047875"/>
                </a:cubicBezTo>
                <a:cubicBezTo>
                  <a:pt x="2493709" y="2054370"/>
                  <a:pt x="2479232" y="2052803"/>
                  <a:pt x="2466975" y="2057400"/>
                </a:cubicBezTo>
                <a:cubicBezTo>
                  <a:pt x="2453680" y="2062386"/>
                  <a:pt x="2442345" y="2071960"/>
                  <a:pt x="2428875" y="2076450"/>
                </a:cubicBezTo>
                <a:cubicBezTo>
                  <a:pt x="2413516" y="2081570"/>
                  <a:pt x="2397404" y="2084898"/>
                  <a:pt x="2381250" y="2085975"/>
                </a:cubicBezTo>
                <a:cubicBezTo>
                  <a:pt x="2301987" y="2091259"/>
                  <a:pt x="2222500" y="2092325"/>
                  <a:pt x="2143125" y="2095500"/>
                </a:cubicBezTo>
                <a:lnTo>
                  <a:pt x="1704975" y="2085975"/>
                </a:lnTo>
                <a:cubicBezTo>
                  <a:pt x="1665847" y="2084441"/>
                  <a:pt x="1645701" y="2070482"/>
                  <a:pt x="1609725" y="2057400"/>
                </a:cubicBezTo>
                <a:cubicBezTo>
                  <a:pt x="1590854" y="2050538"/>
                  <a:pt x="1571446" y="2045212"/>
                  <a:pt x="1552575" y="2038350"/>
                </a:cubicBezTo>
                <a:cubicBezTo>
                  <a:pt x="1536507" y="2032507"/>
                  <a:pt x="1521445" y="2023799"/>
                  <a:pt x="1504950" y="2019300"/>
                </a:cubicBezTo>
                <a:cubicBezTo>
                  <a:pt x="1486318" y="2014218"/>
                  <a:pt x="1466850" y="2012950"/>
                  <a:pt x="1447800" y="2009775"/>
                </a:cubicBezTo>
                <a:cubicBezTo>
                  <a:pt x="1435212" y="2004740"/>
                  <a:pt x="1375423" y="1982354"/>
                  <a:pt x="1362075" y="1971675"/>
                </a:cubicBezTo>
                <a:cubicBezTo>
                  <a:pt x="1341038" y="1954845"/>
                  <a:pt x="1328027" y="1928386"/>
                  <a:pt x="1304925" y="1914525"/>
                </a:cubicBezTo>
                <a:cubicBezTo>
                  <a:pt x="1289050" y="1905000"/>
                  <a:pt x="1272365" y="1896711"/>
                  <a:pt x="1257300" y="1885950"/>
                </a:cubicBezTo>
                <a:cubicBezTo>
                  <a:pt x="1227842" y="1864909"/>
                  <a:pt x="1203954" y="1835464"/>
                  <a:pt x="1171575" y="1819275"/>
                </a:cubicBezTo>
                <a:cubicBezTo>
                  <a:pt x="1118182" y="1792579"/>
                  <a:pt x="1146658" y="1805498"/>
                  <a:pt x="1085850" y="1781175"/>
                </a:cubicBezTo>
                <a:cubicBezTo>
                  <a:pt x="1063330" y="1758655"/>
                  <a:pt x="1047686" y="1740317"/>
                  <a:pt x="1019175" y="1724025"/>
                </a:cubicBezTo>
                <a:cubicBezTo>
                  <a:pt x="1010458" y="1719044"/>
                  <a:pt x="999580" y="1718990"/>
                  <a:pt x="990600" y="1714500"/>
                </a:cubicBezTo>
                <a:cubicBezTo>
                  <a:pt x="974041" y="1706221"/>
                  <a:pt x="959534" y="1694204"/>
                  <a:pt x="942975" y="1685925"/>
                </a:cubicBezTo>
                <a:cubicBezTo>
                  <a:pt x="927682" y="1678279"/>
                  <a:pt x="910974" y="1673819"/>
                  <a:pt x="895350" y="1666875"/>
                </a:cubicBezTo>
                <a:cubicBezTo>
                  <a:pt x="882375" y="1661108"/>
                  <a:pt x="870357" y="1653286"/>
                  <a:pt x="857250" y="1647825"/>
                </a:cubicBezTo>
                <a:cubicBezTo>
                  <a:pt x="772909" y="1612683"/>
                  <a:pt x="798894" y="1627470"/>
                  <a:pt x="723900" y="1600200"/>
                </a:cubicBezTo>
                <a:cubicBezTo>
                  <a:pt x="707832" y="1594357"/>
                  <a:pt x="692810" y="1585501"/>
                  <a:pt x="676275" y="1581150"/>
                </a:cubicBezTo>
                <a:cubicBezTo>
                  <a:pt x="632313" y="1569581"/>
                  <a:pt x="585133" y="1569458"/>
                  <a:pt x="542925" y="1552575"/>
                </a:cubicBezTo>
                <a:cubicBezTo>
                  <a:pt x="527050" y="1546225"/>
                  <a:pt x="511520" y="1538932"/>
                  <a:pt x="495300" y="1533525"/>
                </a:cubicBezTo>
                <a:cubicBezTo>
                  <a:pt x="459049" y="1521441"/>
                  <a:pt x="460730" y="1528234"/>
                  <a:pt x="428625" y="1514475"/>
                </a:cubicBezTo>
                <a:cubicBezTo>
                  <a:pt x="357874" y="1484153"/>
                  <a:pt x="420408" y="1508261"/>
                  <a:pt x="361950" y="1476375"/>
                </a:cubicBezTo>
                <a:cubicBezTo>
                  <a:pt x="310652" y="1448394"/>
                  <a:pt x="242116" y="1423216"/>
                  <a:pt x="200025" y="1381125"/>
                </a:cubicBezTo>
                <a:cubicBezTo>
                  <a:pt x="164350" y="1345450"/>
                  <a:pt x="184229" y="1356810"/>
                  <a:pt x="142875" y="1343025"/>
                </a:cubicBezTo>
                <a:cubicBezTo>
                  <a:pt x="115816" y="1315966"/>
                  <a:pt x="87225" y="1290180"/>
                  <a:pt x="66675" y="1257300"/>
                </a:cubicBezTo>
                <a:cubicBezTo>
                  <a:pt x="61354" y="1248786"/>
                  <a:pt x="61105" y="1237953"/>
                  <a:pt x="57150" y="1228725"/>
                </a:cubicBezTo>
                <a:cubicBezTo>
                  <a:pt x="51557" y="1215674"/>
                  <a:pt x="43373" y="1203808"/>
                  <a:pt x="38100" y="1190625"/>
                </a:cubicBezTo>
                <a:cubicBezTo>
                  <a:pt x="30642" y="1171981"/>
                  <a:pt x="25400" y="1152525"/>
                  <a:pt x="19050" y="1133475"/>
                </a:cubicBezTo>
                <a:cubicBezTo>
                  <a:pt x="5385" y="1092481"/>
                  <a:pt x="11960" y="1114640"/>
                  <a:pt x="0" y="1066800"/>
                </a:cubicBezTo>
                <a:cubicBezTo>
                  <a:pt x="3510" y="1042229"/>
                  <a:pt x="5750" y="998149"/>
                  <a:pt x="19050" y="971550"/>
                </a:cubicBezTo>
                <a:cubicBezTo>
                  <a:pt x="24170" y="961311"/>
                  <a:pt x="31750" y="952500"/>
                  <a:pt x="38100" y="942975"/>
                </a:cubicBezTo>
                <a:cubicBezTo>
                  <a:pt x="41275" y="930275"/>
                  <a:pt x="41130" y="916241"/>
                  <a:pt x="47625" y="904875"/>
                </a:cubicBezTo>
                <a:cubicBezTo>
                  <a:pt x="54308" y="893179"/>
                  <a:pt x="67434" y="886527"/>
                  <a:pt x="76200" y="876300"/>
                </a:cubicBezTo>
                <a:cubicBezTo>
                  <a:pt x="86531" y="864247"/>
                  <a:pt x="94444" y="850253"/>
                  <a:pt x="104775" y="838200"/>
                </a:cubicBezTo>
                <a:cubicBezTo>
                  <a:pt x="113541" y="827973"/>
                  <a:pt x="124584" y="819852"/>
                  <a:pt x="133350" y="809625"/>
                </a:cubicBezTo>
                <a:cubicBezTo>
                  <a:pt x="143681" y="797572"/>
                  <a:pt x="150700" y="782750"/>
                  <a:pt x="161925" y="771525"/>
                </a:cubicBezTo>
                <a:cubicBezTo>
                  <a:pt x="173150" y="760300"/>
                  <a:pt x="188800" y="754175"/>
                  <a:pt x="200025" y="742950"/>
                </a:cubicBezTo>
                <a:cubicBezTo>
                  <a:pt x="211250" y="731725"/>
                  <a:pt x="216547" y="715181"/>
                  <a:pt x="228600" y="704850"/>
                </a:cubicBezTo>
                <a:cubicBezTo>
                  <a:pt x="239381" y="695609"/>
                  <a:pt x="255146" y="694053"/>
                  <a:pt x="266700" y="685800"/>
                </a:cubicBezTo>
                <a:cubicBezTo>
                  <a:pt x="302989" y="659879"/>
                  <a:pt x="291331" y="651644"/>
                  <a:pt x="323850" y="619125"/>
                </a:cubicBezTo>
                <a:cubicBezTo>
                  <a:pt x="365665" y="577310"/>
                  <a:pt x="352666" y="603950"/>
                  <a:pt x="390525" y="571500"/>
                </a:cubicBezTo>
                <a:cubicBezTo>
                  <a:pt x="404162" y="559811"/>
                  <a:pt x="414257" y="544176"/>
                  <a:pt x="428625" y="533400"/>
                </a:cubicBezTo>
                <a:cubicBezTo>
                  <a:pt x="439984" y="524881"/>
                  <a:pt x="454911" y="522226"/>
                  <a:pt x="466725" y="514350"/>
                </a:cubicBezTo>
                <a:cubicBezTo>
                  <a:pt x="483641" y="503073"/>
                  <a:pt x="497434" y="487527"/>
                  <a:pt x="514350" y="476250"/>
                </a:cubicBezTo>
                <a:cubicBezTo>
                  <a:pt x="535649" y="462051"/>
                  <a:pt x="559429" y="451893"/>
                  <a:pt x="581025" y="438150"/>
                </a:cubicBezTo>
                <a:cubicBezTo>
                  <a:pt x="594418" y="429627"/>
                  <a:pt x="605663" y="417989"/>
                  <a:pt x="619125" y="409575"/>
                </a:cubicBezTo>
                <a:cubicBezTo>
                  <a:pt x="631166" y="402050"/>
                  <a:pt x="644897" y="397570"/>
                  <a:pt x="657225" y="390525"/>
                </a:cubicBezTo>
                <a:cubicBezTo>
                  <a:pt x="667164" y="384845"/>
                  <a:pt x="675561" y="376595"/>
                  <a:pt x="685800" y="371475"/>
                </a:cubicBezTo>
                <a:cubicBezTo>
                  <a:pt x="745425" y="341662"/>
                  <a:pt x="716956" y="361090"/>
                  <a:pt x="771525" y="342900"/>
                </a:cubicBezTo>
                <a:cubicBezTo>
                  <a:pt x="787745" y="337493"/>
                  <a:pt x="802930" y="329257"/>
                  <a:pt x="819150" y="323850"/>
                </a:cubicBezTo>
                <a:cubicBezTo>
                  <a:pt x="831569" y="319710"/>
                  <a:pt x="844663" y="317921"/>
                  <a:pt x="857250" y="314325"/>
                </a:cubicBezTo>
                <a:cubicBezTo>
                  <a:pt x="866904" y="311567"/>
                  <a:pt x="876085" y="307235"/>
                  <a:pt x="885825" y="304800"/>
                </a:cubicBezTo>
                <a:cubicBezTo>
                  <a:pt x="922966" y="295515"/>
                  <a:pt x="962491" y="291126"/>
                  <a:pt x="1000125" y="285750"/>
                </a:cubicBezTo>
                <a:cubicBezTo>
                  <a:pt x="1009650" y="282575"/>
                  <a:pt x="1019083" y="279110"/>
                  <a:pt x="1028700" y="276225"/>
                </a:cubicBezTo>
                <a:cubicBezTo>
                  <a:pt x="1050840" y="269583"/>
                  <a:pt x="1073914" y="265759"/>
                  <a:pt x="1095375" y="257175"/>
                </a:cubicBezTo>
                <a:cubicBezTo>
                  <a:pt x="1106004" y="252923"/>
                  <a:pt x="1113711" y="243245"/>
                  <a:pt x="1123950" y="238125"/>
                </a:cubicBezTo>
                <a:cubicBezTo>
                  <a:pt x="1164408" y="217896"/>
                  <a:pt x="1150937" y="217488"/>
                  <a:pt x="1190625" y="200025"/>
                </a:cubicBezTo>
                <a:close/>
              </a:path>
            </a:pathLst>
          </a:custGeom>
          <a:gradFill flip="none" rotWithShape="1">
            <a:gsLst>
              <a:gs pos="0">
                <a:schemeClr val="accent3">
                  <a:lumMod val="40000"/>
                  <a:lumOff val="60000"/>
                  <a:shade val="30000"/>
                  <a:satMod val="115000"/>
                </a:schemeClr>
              </a:gs>
              <a:gs pos="50000">
                <a:schemeClr val="accent3">
                  <a:lumMod val="40000"/>
                  <a:lumOff val="60000"/>
                  <a:shade val="67500"/>
                  <a:satMod val="115000"/>
                </a:schemeClr>
              </a:gs>
              <a:gs pos="100000">
                <a:schemeClr val="accent3">
                  <a:lumMod val="40000"/>
                  <a:lumOff val="60000"/>
                  <a:shade val="100000"/>
                  <a:satMod val="115000"/>
                </a:schemeClr>
              </a:gs>
            </a:gsLst>
            <a:lin ang="189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4F4B1C17-7B48-11D2-79EF-1ED95EB6E362}"/>
              </a:ext>
            </a:extLst>
          </p:cNvPr>
          <p:cNvSpPr/>
          <p:nvPr/>
        </p:nvSpPr>
        <p:spPr>
          <a:xfrm>
            <a:off x="3902028" y="3191315"/>
            <a:ext cx="109056" cy="10905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914400"/>
            <a:endParaRPr lang="en-US" sz="1800" kern="0">
              <a:solidFill>
                <a:prstClr val="white"/>
              </a:solidFill>
              <a:latin typeface="Calibri" panose="020F0502020204030204"/>
            </a:endParaRPr>
          </a:p>
        </p:txBody>
      </p:sp>
      <p:sp>
        <p:nvSpPr>
          <p:cNvPr id="46" name="TextBox 45">
            <a:extLst>
              <a:ext uri="{FF2B5EF4-FFF2-40B4-BE49-F238E27FC236}">
                <a16:creationId xmlns:a16="http://schemas.microsoft.com/office/drawing/2014/main" id="{E78956E5-B570-62C5-F70A-F208547D3640}"/>
              </a:ext>
            </a:extLst>
          </p:cNvPr>
          <p:cNvSpPr txBox="1"/>
          <p:nvPr/>
        </p:nvSpPr>
        <p:spPr>
          <a:xfrm>
            <a:off x="4051569" y="3150931"/>
            <a:ext cx="1082027"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060"/>
                </a:solidFill>
                <a:effectLst/>
                <a:uLnTx/>
                <a:uFillTx/>
              </a:rPr>
              <a:t>Amazon Connect</a:t>
            </a:r>
            <a:endParaRPr kumimoji="0" lang="en-US" sz="1400" b="1" i="0" u="none" strike="noStrike" kern="0" cap="none" spc="0" normalizeH="0" baseline="0" noProof="0">
              <a:ln>
                <a:noFill/>
              </a:ln>
              <a:solidFill>
                <a:srgbClr val="002060"/>
              </a:solidFill>
              <a:effectLst/>
              <a:uLnTx/>
              <a:uFillTx/>
            </a:endParaRPr>
          </a:p>
        </p:txBody>
      </p:sp>
      <p:sp>
        <p:nvSpPr>
          <p:cNvPr id="39" name="TextBox 38">
            <a:extLst>
              <a:ext uri="{FF2B5EF4-FFF2-40B4-BE49-F238E27FC236}">
                <a16:creationId xmlns:a16="http://schemas.microsoft.com/office/drawing/2014/main" id="{6B7B1D2B-5FF0-73BC-D1D0-F26CECF651CE}"/>
              </a:ext>
            </a:extLst>
          </p:cNvPr>
          <p:cNvSpPr txBox="1"/>
          <p:nvPr/>
        </p:nvSpPr>
        <p:spPr>
          <a:xfrm>
            <a:off x="4132182" y="1897080"/>
            <a:ext cx="299762"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060"/>
                </a:solidFill>
                <a:effectLst/>
                <a:uLnTx/>
                <a:uFillTx/>
              </a:rPr>
              <a:t>NICE</a:t>
            </a:r>
          </a:p>
        </p:txBody>
      </p:sp>
      <p:sp>
        <p:nvSpPr>
          <p:cNvPr id="40" name="Oval 39">
            <a:extLst>
              <a:ext uri="{FF2B5EF4-FFF2-40B4-BE49-F238E27FC236}">
                <a16:creationId xmlns:a16="http://schemas.microsoft.com/office/drawing/2014/main" id="{09AA3BBF-6D30-905A-1A24-E91FD18A3C85}"/>
              </a:ext>
            </a:extLst>
          </p:cNvPr>
          <p:cNvSpPr/>
          <p:nvPr/>
        </p:nvSpPr>
        <p:spPr>
          <a:xfrm>
            <a:off x="3999546" y="1938818"/>
            <a:ext cx="109056" cy="10905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914400"/>
            <a:endParaRPr lang="en-US" sz="1800" kern="0">
              <a:solidFill>
                <a:prstClr val="white"/>
              </a:solidFill>
              <a:latin typeface="Calibri" panose="020F0502020204030204"/>
            </a:endParaRPr>
          </a:p>
        </p:txBody>
      </p:sp>
      <p:sp>
        <p:nvSpPr>
          <p:cNvPr id="42" name="Oval 41">
            <a:extLst>
              <a:ext uri="{FF2B5EF4-FFF2-40B4-BE49-F238E27FC236}">
                <a16:creationId xmlns:a16="http://schemas.microsoft.com/office/drawing/2014/main" id="{ACD77357-6293-1B5E-EDDB-A6C4FB85D293}"/>
              </a:ext>
            </a:extLst>
          </p:cNvPr>
          <p:cNvSpPr/>
          <p:nvPr/>
        </p:nvSpPr>
        <p:spPr>
          <a:xfrm>
            <a:off x="3790992" y="1709907"/>
            <a:ext cx="109056" cy="10905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914400"/>
            <a:endParaRPr lang="en-US" sz="1800" kern="0">
              <a:solidFill>
                <a:prstClr val="white"/>
              </a:solidFill>
              <a:latin typeface="Calibri" panose="020F0502020204030204"/>
            </a:endParaRPr>
          </a:p>
        </p:txBody>
      </p:sp>
      <p:sp>
        <p:nvSpPr>
          <p:cNvPr id="43" name="TextBox 42">
            <a:extLst>
              <a:ext uri="{FF2B5EF4-FFF2-40B4-BE49-F238E27FC236}">
                <a16:creationId xmlns:a16="http://schemas.microsoft.com/office/drawing/2014/main" id="{F038F238-4ADB-034C-28B0-568C9EFF8960}"/>
              </a:ext>
            </a:extLst>
          </p:cNvPr>
          <p:cNvSpPr txBox="1"/>
          <p:nvPr/>
        </p:nvSpPr>
        <p:spPr>
          <a:xfrm>
            <a:off x="3944381" y="1660981"/>
            <a:ext cx="528991"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060"/>
                </a:solidFill>
                <a:effectLst/>
                <a:uLnTx/>
                <a:uFillTx/>
              </a:rPr>
              <a:t>Genesys</a:t>
            </a:r>
          </a:p>
        </p:txBody>
      </p:sp>
      <p:sp>
        <p:nvSpPr>
          <p:cNvPr id="26" name="Oval 25">
            <a:extLst>
              <a:ext uri="{FF2B5EF4-FFF2-40B4-BE49-F238E27FC236}">
                <a16:creationId xmlns:a16="http://schemas.microsoft.com/office/drawing/2014/main" id="{BEBA5FAE-97AF-D24C-B41D-BAD9C19C7659}"/>
              </a:ext>
            </a:extLst>
          </p:cNvPr>
          <p:cNvSpPr/>
          <p:nvPr/>
        </p:nvSpPr>
        <p:spPr>
          <a:xfrm>
            <a:off x="2813665" y="2556421"/>
            <a:ext cx="109056" cy="10905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CE9EDAF6-F11D-9C67-B7E9-5C10F3DFC868}"/>
              </a:ext>
            </a:extLst>
          </p:cNvPr>
          <p:cNvSpPr txBox="1"/>
          <p:nvPr/>
        </p:nvSpPr>
        <p:spPr>
          <a:xfrm>
            <a:off x="2451107" y="2541271"/>
            <a:ext cx="336631" cy="156068"/>
          </a:xfrm>
          <a:prstGeom prst="rect">
            <a:avLst/>
          </a:prstGeom>
          <a:noFill/>
        </p:spPr>
        <p:txBody>
          <a:bodyPr wrap="none" lIns="0" tIns="0" rIns="0" bIns="0" rtlCol="0">
            <a:spAutoFit/>
          </a:bodyPr>
          <a:lstStyle/>
          <a:p>
            <a:pPr marL="0" marR="0" lvl="0" indent="0" defTabSz="914400" eaLnBrk="1" fontAlgn="auto" latinLnBrk="0" hangingPunct="1">
              <a:lnSpc>
                <a:spcPts val="1200"/>
              </a:lnSpc>
              <a:spcBef>
                <a:spcPts val="0"/>
              </a:spcBef>
              <a:spcAft>
                <a:spcPts val="0"/>
              </a:spcAft>
              <a:buClrTx/>
              <a:buSzTx/>
              <a:buFontTx/>
              <a:buNone/>
              <a:tabLst/>
              <a:defRPr/>
            </a:pPr>
            <a:r>
              <a:rPr kumimoji="0" lang="en-US" sz="1200" b="1" i="0" u="none" strike="noStrike" kern="0" cap="none" spc="0" normalizeH="0" baseline="0" noProof="0">
                <a:ln>
                  <a:noFill/>
                </a:ln>
                <a:solidFill>
                  <a:srgbClr val="002060"/>
                </a:solidFill>
                <a:effectLst/>
                <a:uLnTx/>
                <a:uFillTx/>
              </a:rPr>
              <a:t>Five9</a:t>
            </a:r>
          </a:p>
        </p:txBody>
      </p:sp>
      <p:sp>
        <p:nvSpPr>
          <p:cNvPr id="41" name="Oval 40">
            <a:extLst>
              <a:ext uri="{FF2B5EF4-FFF2-40B4-BE49-F238E27FC236}">
                <a16:creationId xmlns:a16="http://schemas.microsoft.com/office/drawing/2014/main" id="{D17A0FA5-8BF6-A844-ECE8-28F66FA24F5E}"/>
              </a:ext>
            </a:extLst>
          </p:cNvPr>
          <p:cNvSpPr/>
          <p:nvPr/>
        </p:nvSpPr>
        <p:spPr>
          <a:xfrm>
            <a:off x="3260956" y="2942179"/>
            <a:ext cx="109056" cy="10905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algn="ctr" defTabSz="914400"/>
            <a:endParaRPr lang="en-US" sz="1800" kern="0">
              <a:solidFill>
                <a:prstClr val="white"/>
              </a:solidFill>
              <a:latin typeface="Calibri" panose="020F0502020204030204"/>
            </a:endParaRPr>
          </a:p>
        </p:txBody>
      </p:sp>
      <p:sp>
        <p:nvSpPr>
          <p:cNvPr id="44" name="TextBox 43">
            <a:extLst>
              <a:ext uri="{FF2B5EF4-FFF2-40B4-BE49-F238E27FC236}">
                <a16:creationId xmlns:a16="http://schemas.microsoft.com/office/drawing/2014/main" id="{9A0E215A-031F-F48F-CA0A-908A41A3907C}"/>
              </a:ext>
            </a:extLst>
          </p:cNvPr>
          <p:cNvSpPr txBox="1"/>
          <p:nvPr/>
        </p:nvSpPr>
        <p:spPr>
          <a:xfrm>
            <a:off x="3417407" y="2899978"/>
            <a:ext cx="559449" cy="184666"/>
          </a:xfrm>
          <a:prstGeom prst="rect">
            <a:avLst/>
          </a:prstGeom>
          <a:noFill/>
        </p:spPr>
        <p:txBody>
          <a:bodyPr wrap="non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002060"/>
                </a:solidFill>
                <a:effectLst/>
                <a:uLnTx/>
                <a:uFillTx/>
              </a:rPr>
              <a:t>Talkdesk</a:t>
            </a:r>
          </a:p>
        </p:txBody>
      </p:sp>
      <p:sp>
        <p:nvSpPr>
          <p:cNvPr id="88" name="Rectangle 87">
            <a:extLst>
              <a:ext uri="{FF2B5EF4-FFF2-40B4-BE49-F238E27FC236}">
                <a16:creationId xmlns:a16="http://schemas.microsoft.com/office/drawing/2014/main" id="{8DF6AC9F-E52F-20EB-DD06-4965744D7DE9}"/>
              </a:ext>
            </a:extLst>
          </p:cNvPr>
          <p:cNvSpPr/>
          <p:nvPr/>
        </p:nvSpPr>
        <p:spPr>
          <a:xfrm>
            <a:off x="916450" y="5663672"/>
            <a:ext cx="4076700" cy="1799126"/>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lnSpc>
                <a:spcPct val="107000"/>
              </a:lnSpc>
              <a:spcBef>
                <a:spcPts val="300"/>
              </a:spcBef>
              <a:spcAft>
                <a:spcPts val="300"/>
              </a:spcAft>
              <a:buFont typeface="Arial" panose="020B0604020202020204" pitchFamily="34" charset="0"/>
              <a:buChar char="•"/>
              <a:tabLst>
                <a:tab pos="228600" algn="l"/>
              </a:tabLst>
            </a:pPr>
            <a:r>
              <a:rPr lang="en-US" sz="2000" b="1">
                <a:solidFill>
                  <a:srgbClr val="002060"/>
                </a:solidFill>
                <a:latin typeface="Calibri" panose="020F0502020204030204" pitchFamily="34" charset="0"/>
                <a:cs typeface="Times New Roman" panose="02020603050405020304" pitchFamily="18" charset="0"/>
              </a:rPr>
              <a:t>Top 3 Leaders in CCaaS Space</a:t>
            </a:r>
          </a:p>
          <a:p>
            <a:pPr marL="342900" indent="-342900">
              <a:lnSpc>
                <a:spcPct val="107000"/>
              </a:lnSpc>
              <a:spcBef>
                <a:spcPts val="300"/>
              </a:spcBef>
              <a:spcAft>
                <a:spcPts val="300"/>
              </a:spcAft>
              <a:buFont typeface="Arial" panose="020B0604020202020204" pitchFamily="34" charset="0"/>
              <a:buChar char="•"/>
              <a:tabLst>
                <a:tab pos="228600" algn="l"/>
              </a:tabLst>
            </a:pPr>
            <a:r>
              <a:rPr lang="en-US" sz="2000">
                <a:solidFill>
                  <a:schemeClr val="tx1">
                    <a:lumMod val="85000"/>
                    <a:lumOff val="15000"/>
                  </a:schemeClr>
                </a:solidFill>
                <a:latin typeface="Calibri" panose="020F0502020204030204" pitchFamily="34" charset="0"/>
                <a:cs typeface="Times New Roman" panose="02020603050405020304" pitchFamily="18" charset="0"/>
              </a:rPr>
              <a:t>Genesys – NICE – Talkdesk</a:t>
            </a:r>
          </a:p>
          <a:p>
            <a:pPr marL="342900" indent="-342900">
              <a:lnSpc>
                <a:spcPct val="107000"/>
              </a:lnSpc>
              <a:spcBef>
                <a:spcPts val="300"/>
              </a:spcBef>
              <a:spcAft>
                <a:spcPts val="300"/>
              </a:spcAft>
              <a:buFont typeface="Arial" panose="020B0604020202020204" pitchFamily="34" charset="0"/>
              <a:buChar char="•"/>
              <a:tabLst>
                <a:tab pos="228600" algn="l"/>
              </a:tabLst>
            </a:pPr>
            <a:r>
              <a:rPr lang="en-US" sz="2000" b="1">
                <a:solidFill>
                  <a:srgbClr val="002060"/>
                </a:solidFill>
                <a:latin typeface="Calibri" panose="020F0502020204030204" pitchFamily="34" charset="0"/>
                <a:cs typeface="Times New Roman" panose="02020603050405020304" pitchFamily="18" charset="0"/>
              </a:rPr>
              <a:t>Top Challenger</a:t>
            </a:r>
            <a:r>
              <a:rPr lang="en-US" sz="2000">
                <a:solidFill>
                  <a:schemeClr val="tx1">
                    <a:lumMod val="85000"/>
                    <a:lumOff val="15000"/>
                  </a:schemeClr>
                </a:solidFill>
                <a:latin typeface="Calibri" panose="020F0502020204030204" pitchFamily="34" charset="0"/>
                <a:cs typeface="Times New Roman" panose="02020603050405020304" pitchFamily="18" charset="0"/>
              </a:rPr>
              <a:t>: Five9</a:t>
            </a:r>
          </a:p>
          <a:p>
            <a:pPr marL="342900" lvl="1" indent="-342900">
              <a:lnSpc>
                <a:spcPct val="107000"/>
              </a:lnSpc>
              <a:spcBef>
                <a:spcPts val="300"/>
              </a:spcBef>
              <a:spcAft>
                <a:spcPts val="300"/>
              </a:spcAft>
              <a:buFont typeface="Arial" panose="020B0604020202020204" pitchFamily="34" charset="0"/>
              <a:buChar char="•"/>
              <a:tabLst>
                <a:tab pos="228600" algn="l"/>
              </a:tabLst>
            </a:pPr>
            <a:r>
              <a:rPr lang="en-US" sz="2000" b="1">
                <a:solidFill>
                  <a:srgbClr val="002060"/>
                </a:solidFill>
                <a:latin typeface="Calibri" panose="020F0502020204030204" pitchFamily="34" charset="0"/>
                <a:cs typeface="Times New Roman" panose="02020603050405020304" pitchFamily="18" charset="0"/>
              </a:rPr>
              <a:t>Top Visionary</a:t>
            </a:r>
            <a:r>
              <a:rPr lang="en-US" sz="2000" b="1">
                <a:solidFill>
                  <a:schemeClr val="tx1">
                    <a:lumMod val="85000"/>
                    <a:lumOff val="15000"/>
                  </a:schemeClr>
                </a:solidFill>
                <a:latin typeface="Calibri" panose="020F0502020204030204" pitchFamily="34" charset="0"/>
                <a:cs typeface="Times New Roman" panose="02020603050405020304" pitchFamily="18" charset="0"/>
              </a:rPr>
              <a:t>: </a:t>
            </a:r>
            <a:r>
              <a:rPr lang="en-US" sz="2000">
                <a:solidFill>
                  <a:schemeClr val="tx1">
                    <a:lumMod val="85000"/>
                    <a:lumOff val="15000"/>
                  </a:schemeClr>
                </a:solidFill>
                <a:latin typeface="Calibri" panose="020F0502020204030204" pitchFamily="34" charset="0"/>
                <a:cs typeface="Times New Roman" panose="02020603050405020304" pitchFamily="18" charset="0"/>
              </a:rPr>
              <a:t>Amazon Connect</a:t>
            </a:r>
          </a:p>
        </p:txBody>
      </p:sp>
      <p:pic>
        <p:nvPicPr>
          <p:cNvPr id="92" name="Picture 91">
            <a:extLst>
              <a:ext uri="{FF2B5EF4-FFF2-40B4-BE49-F238E27FC236}">
                <a16:creationId xmlns:a16="http://schemas.microsoft.com/office/drawing/2014/main" id="{A1804386-A304-A9D8-E53E-129B610085B4}"/>
              </a:ext>
            </a:extLst>
          </p:cNvPr>
          <p:cNvPicPr>
            <a:picLocks noChangeAspect="1"/>
          </p:cNvPicPr>
          <p:nvPr/>
        </p:nvPicPr>
        <p:blipFill>
          <a:blip r:embed="rId3"/>
          <a:stretch>
            <a:fillRect/>
          </a:stretch>
        </p:blipFill>
        <p:spPr>
          <a:xfrm>
            <a:off x="7746272" y="2281667"/>
            <a:ext cx="3951170" cy="852213"/>
          </a:xfrm>
          <a:prstGeom prst="rect">
            <a:avLst/>
          </a:prstGeom>
        </p:spPr>
      </p:pic>
      <p:pic>
        <p:nvPicPr>
          <p:cNvPr id="94" name="Picture 93">
            <a:hlinkClick r:id="rId4"/>
            <a:extLst>
              <a:ext uri="{FF2B5EF4-FFF2-40B4-BE49-F238E27FC236}">
                <a16:creationId xmlns:a16="http://schemas.microsoft.com/office/drawing/2014/main" id="{066B09C1-C3DE-FA59-5CBC-4FD6832A0C79}"/>
              </a:ext>
            </a:extLst>
          </p:cNvPr>
          <p:cNvPicPr>
            <a:picLocks noChangeAspect="1"/>
          </p:cNvPicPr>
          <p:nvPr/>
        </p:nvPicPr>
        <p:blipFill rotWithShape="1">
          <a:blip r:embed="rId5"/>
          <a:srcRect r="35404"/>
          <a:stretch/>
        </p:blipFill>
        <p:spPr>
          <a:xfrm>
            <a:off x="8030084" y="4522938"/>
            <a:ext cx="5833680" cy="1122977"/>
          </a:xfrm>
          <a:prstGeom prst="rect">
            <a:avLst/>
          </a:prstGeom>
        </p:spPr>
      </p:pic>
      <p:pic>
        <p:nvPicPr>
          <p:cNvPr id="96" name="Picture 95">
            <a:hlinkClick r:id="rId6"/>
            <a:extLst>
              <a:ext uri="{FF2B5EF4-FFF2-40B4-BE49-F238E27FC236}">
                <a16:creationId xmlns:a16="http://schemas.microsoft.com/office/drawing/2014/main" id="{F310497A-D70E-999B-4444-CCBE27CEBC80}"/>
              </a:ext>
            </a:extLst>
          </p:cNvPr>
          <p:cNvPicPr>
            <a:picLocks noChangeAspect="1"/>
          </p:cNvPicPr>
          <p:nvPr/>
        </p:nvPicPr>
        <p:blipFill>
          <a:blip r:embed="rId7"/>
          <a:stretch>
            <a:fillRect/>
          </a:stretch>
        </p:blipFill>
        <p:spPr>
          <a:xfrm>
            <a:off x="7981156" y="5787905"/>
            <a:ext cx="5034630" cy="1110388"/>
          </a:xfrm>
          <a:prstGeom prst="rect">
            <a:avLst/>
          </a:prstGeom>
        </p:spPr>
      </p:pic>
      <p:grpSp>
        <p:nvGrpSpPr>
          <p:cNvPr id="100" name="Group 99">
            <a:extLst>
              <a:ext uri="{FF2B5EF4-FFF2-40B4-BE49-F238E27FC236}">
                <a16:creationId xmlns:a16="http://schemas.microsoft.com/office/drawing/2014/main" id="{4882B372-9917-4EDD-3C31-19D805EBC915}"/>
              </a:ext>
            </a:extLst>
          </p:cNvPr>
          <p:cNvGrpSpPr/>
          <p:nvPr/>
        </p:nvGrpSpPr>
        <p:grpSpPr>
          <a:xfrm>
            <a:off x="7928768" y="3245148"/>
            <a:ext cx="4542422" cy="1134617"/>
            <a:chOff x="7497696" y="2541271"/>
            <a:chExt cx="4542422" cy="1219370"/>
          </a:xfrm>
        </p:grpSpPr>
        <p:pic>
          <p:nvPicPr>
            <p:cNvPr id="90" name="Picture 89">
              <a:hlinkClick r:id="rId8"/>
              <a:extLst>
                <a:ext uri="{FF2B5EF4-FFF2-40B4-BE49-F238E27FC236}">
                  <a16:creationId xmlns:a16="http://schemas.microsoft.com/office/drawing/2014/main" id="{19107A4A-9967-1778-592B-0399E10B4908}"/>
                </a:ext>
              </a:extLst>
            </p:cNvPr>
            <p:cNvPicPr>
              <a:picLocks noChangeAspect="1"/>
            </p:cNvPicPr>
            <p:nvPr/>
          </p:nvPicPr>
          <p:blipFill rotWithShape="1">
            <a:blip r:embed="rId9"/>
            <a:srcRect l="20724"/>
            <a:stretch/>
          </p:blipFill>
          <p:spPr>
            <a:xfrm>
              <a:off x="8286749" y="2541271"/>
              <a:ext cx="3753369" cy="1219370"/>
            </a:xfrm>
            <a:prstGeom prst="rect">
              <a:avLst/>
            </a:prstGeom>
          </p:spPr>
        </p:pic>
        <p:pic>
          <p:nvPicPr>
            <p:cNvPr id="99" name="Picture 98">
              <a:extLst>
                <a:ext uri="{FF2B5EF4-FFF2-40B4-BE49-F238E27FC236}">
                  <a16:creationId xmlns:a16="http://schemas.microsoft.com/office/drawing/2014/main" id="{9C8980F7-4035-7866-F98F-775931287C9F}"/>
                </a:ext>
              </a:extLst>
            </p:cNvPr>
            <p:cNvPicPr>
              <a:picLocks noChangeAspect="1"/>
            </p:cNvPicPr>
            <p:nvPr/>
          </p:nvPicPr>
          <p:blipFill>
            <a:blip r:embed="rId10"/>
            <a:stretch>
              <a:fillRect/>
            </a:stretch>
          </p:blipFill>
          <p:spPr>
            <a:xfrm>
              <a:off x="7497696" y="2868825"/>
              <a:ext cx="409642" cy="405546"/>
            </a:xfrm>
            <a:prstGeom prst="rect">
              <a:avLst/>
            </a:prstGeom>
          </p:spPr>
        </p:pic>
      </p:grpSp>
      <p:sp>
        <p:nvSpPr>
          <p:cNvPr id="106" name="TextBox 105">
            <a:extLst>
              <a:ext uri="{FF2B5EF4-FFF2-40B4-BE49-F238E27FC236}">
                <a16:creationId xmlns:a16="http://schemas.microsoft.com/office/drawing/2014/main" id="{106E5A8D-D72F-9C98-F711-1D58329DA83E}"/>
              </a:ext>
            </a:extLst>
          </p:cNvPr>
          <p:cNvSpPr txBox="1"/>
          <p:nvPr/>
        </p:nvSpPr>
        <p:spPr>
          <a:xfrm>
            <a:off x="7503298" y="1620081"/>
            <a:ext cx="6281535" cy="461665"/>
          </a:xfrm>
          <a:prstGeom prst="rect">
            <a:avLst/>
          </a:prstGeom>
          <a:noFill/>
        </p:spPr>
        <p:txBody>
          <a:bodyPr wrap="square">
            <a:spAutoFit/>
          </a:bodyPr>
          <a:lstStyle/>
          <a:p>
            <a:r>
              <a:rPr lang="en-US" sz="2400" b="1">
                <a:solidFill>
                  <a:srgbClr val="002060"/>
                </a:solidFill>
                <a:latin typeface="Calibri" panose="020F0502020204030204" pitchFamily="34" charset="0"/>
                <a:cs typeface="Times New Roman" panose="02020603050405020304" pitchFamily="18" charset="0"/>
              </a:rPr>
              <a:t>Integration Reviews on Salesforce AppExchange </a:t>
            </a:r>
            <a:endParaRPr lang="en-US" sz="2400"/>
          </a:p>
        </p:txBody>
      </p:sp>
      <p:sp>
        <p:nvSpPr>
          <p:cNvPr id="107" name="Oval 106">
            <a:extLst>
              <a:ext uri="{FF2B5EF4-FFF2-40B4-BE49-F238E27FC236}">
                <a16:creationId xmlns:a16="http://schemas.microsoft.com/office/drawing/2014/main" id="{44D06D8F-6CE4-D730-1C6A-E0D572934B5B}"/>
              </a:ext>
            </a:extLst>
          </p:cNvPr>
          <p:cNvSpPr/>
          <p:nvPr/>
        </p:nvSpPr>
        <p:spPr>
          <a:xfrm>
            <a:off x="8574325" y="3924971"/>
            <a:ext cx="2827100" cy="55430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DCC6F793-8405-DC0F-65F2-2001EA9499AD}"/>
              </a:ext>
            </a:extLst>
          </p:cNvPr>
          <p:cNvSpPr/>
          <p:nvPr/>
        </p:nvSpPr>
        <p:spPr>
          <a:xfrm>
            <a:off x="8647151" y="5201900"/>
            <a:ext cx="2827100" cy="554300"/>
          </a:xfrm>
          <a:prstGeom prst="ellipse">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D0D481AA-A838-6C08-D8B0-859BAFC46A44}"/>
              </a:ext>
            </a:extLst>
          </p:cNvPr>
          <p:cNvSpPr/>
          <p:nvPr/>
        </p:nvSpPr>
        <p:spPr>
          <a:xfrm>
            <a:off x="8677886" y="6383270"/>
            <a:ext cx="2827100" cy="554300"/>
          </a:xfrm>
          <a:prstGeom prst="ellipse">
            <a:avLst/>
          </a:prstGeom>
          <a:noFill/>
          <a:ln w="28575">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566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8"/>
                                        </p:tgtEl>
                                        <p:attrNameLst>
                                          <p:attrName>style.visibility</p:attrName>
                                        </p:attrNameLst>
                                      </p:cBhvr>
                                      <p:to>
                                        <p:strVal val="visible"/>
                                      </p:to>
                                    </p:set>
                                    <p:animEffect transition="in" filter="fade">
                                      <p:cBhvr>
                                        <p:cTn id="10" dur="1000"/>
                                        <p:tgtEl>
                                          <p:spTgt spid="88"/>
                                        </p:tgtEl>
                                      </p:cBhvr>
                                    </p:animEffect>
                                    <p:anim calcmode="lin" valueType="num">
                                      <p:cBhvr>
                                        <p:cTn id="11" dur="1000" fill="hold"/>
                                        <p:tgtEl>
                                          <p:spTgt spid="88"/>
                                        </p:tgtEl>
                                        <p:attrNameLst>
                                          <p:attrName>ppt_x</p:attrName>
                                        </p:attrNameLst>
                                      </p:cBhvr>
                                      <p:tavLst>
                                        <p:tav tm="0">
                                          <p:val>
                                            <p:strVal val="#ppt_x"/>
                                          </p:val>
                                        </p:tav>
                                        <p:tav tm="100000">
                                          <p:val>
                                            <p:strVal val="#ppt_x"/>
                                          </p:val>
                                        </p:tav>
                                      </p:tavLst>
                                    </p:anim>
                                    <p:anim calcmode="lin" valueType="num">
                                      <p:cBhvr>
                                        <p:cTn id="12"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1000"/>
                                        <p:tgtEl>
                                          <p:spTgt spid="101"/>
                                        </p:tgtEl>
                                      </p:cBhvr>
                                    </p:animEffect>
                                    <p:anim calcmode="lin" valueType="num">
                                      <p:cBhvr>
                                        <p:cTn id="18" dur="1000" fill="hold"/>
                                        <p:tgtEl>
                                          <p:spTgt spid="101"/>
                                        </p:tgtEl>
                                        <p:attrNameLst>
                                          <p:attrName>ppt_x</p:attrName>
                                        </p:attrNameLst>
                                      </p:cBhvr>
                                      <p:tavLst>
                                        <p:tav tm="0">
                                          <p:val>
                                            <p:strVal val="#ppt_x"/>
                                          </p:val>
                                        </p:tav>
                                        <p:tav tm="100000">
                                          <p:val>
                                            <p:strVal val="#ppt_x"/>
                                          </p:val>
                                        </p:tav>
                                      </p:tavLst>
                                    </p:anim>
                                    <p:anim calcmode="lin" valueType="num">
                                      <p:cBhvr>
                                        <p:cTn id="19" dur="1000" fill="hold"/>
                                        <p:tgtEl>
                                          <p:spTgt spid="101"/>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92"/>
                                        </p:tgtEl>
                                        <p:attrNameLst>
                                          <p:attrName>style.visibility</p:attrName>
                                        </p:attrNameLst>
                                      </p:cBhvr>
                                      <p:to>
                                        <p:strVal val="visible"/>
                                      </p:to>
                                    </p:set>
                                    <p:animEffect transition="in" filter="fade">
                                      <p:cBhvr>
                                        <p:cTn id="22" dur="1000"/>
                                        <p:tgtEl>
                                          <p:spTgt spid="92"/>
                                        </p:tgtEl>
                                      </p:cBhvr>
                                    </p:animEffect>
                                    <p:anim calcmode="lin" valueType="num">
                                      <p:cBhvr>
                                        <p:cTn id="23" dur="1000" fill="hold"/>
                                        <p:tgtEl>
                                          <p:spTgt spid="92"/>
                                        </p:tgtEl>
                                        <p:attrNameLst>
                                          <p:attrName>ppt_x</p:attrName>
                                        </p:attrNameLst>
                                      </p:cBhvr>
                                      <p:tavLst>
                                        <p:tav tm="0">
                                          <p:val>
                                            <p:strVal val="#ppt_x"/>
                                          </p:val>
                                        </p:tav>
                                        <p:tav tm="100000">
                                          <p:val>
                                            <p:strVal val="#ppt_x"/>
                                          </p:val>
                                        </p:tav>
                                      </p:tavLst>
                                    </p:anim>
                                    <p:anim calcmode="lin" valueType="num">
                                      <p:cBhvr>
                                        <p:cTn id="24" dur="1000" fill="hold"/>
                                        <p:tgtEl>
                                          <p:spTgt spid="92"/>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1000"/>
                                        <p:tgtEl>
                                          <p:spTgt spid="106"/>
                                        </p:tgtEl>
                                      </p:cBhvr>
                                    </p:animEffect>
                                    <p:anim calcmode="lin" valueType="num">
                                      <p:cBhvr>
                                        <p:cTn id="28" dur="1000" fill="hold"/>
                                        <p:tgtEl>
                                          <p:spTgt spid="106"/>
                                        </p:tgtEl>
                                        <p:attrNameLst>
                                          <p:attrName>ppt_x</p:attrName>
                                        </p:attrNameLst>
                                      </p:cBhvr>
                                      <p:tavLst>
                                        <p:tav tm="0">
                                          <p:val>
                                            <p:strVal val="#ppt_x"/>
                                          </p:val>
                                        </p:tav>
                                        <p:tav tm="100000">
                                          <p:val>
                                            <p:strVal val="#ppt_x"/>
                                          </p:val>
                                        </p:tav>
                                      </p:tavLst>
                                    </p:anim>
                                    <p:anim calcmode="lin" valueType="num">
                                      <p:cBhvr>
                                        <p:cTn id="29"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4"/>
                                        </p:tgtEl>
                                        <p:attrNameLst>
                                          <p:attrName>style.visibility</p:attrName>
                                        </p:attrNameLst>
                                      </p:cBhvr>
                                      <p:to>
                                        <p:strVal val="visible"/>
                                      </p:to>
                                    </p:set>
                                    <p:animEffect transition="in" filter="fade">
                                      <p:cBhvr>
                                        <p:cTn id="34" dur="500"/>
                                        <p:tgtEl>
                                          <p:spTgt spid="10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fade">
                                      <p:cBhvr>
                                        <p:cTn id="37" dur="500"/>
                                        <p:tgtEl>
                                          <p:spTgt spid="10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2"/>
                                        </p:tgtEl>
                                        <p:attrNameLst>
                                          <p:attrName>style.visibility</p:attrName>
                                        </p:attrNameLst>
                                      </p:cBhvr>
                                      <p:to>
                                        <p:strVal val="visible"/>
                                      </p:to>
                                    </p:set>
                                    <p:animEffect transition="in" filter="fade">
                                      <p:cBhvr>
                                        <p:cTn id="40" dur="500"/>
                                        <p:tgtEl>
                                          <p:spTgt spid="102"/>
                                        </p:tgtEl>
                                      </p:cBhvr>
                                    </p:animEffect>
                                  </p:childTnLst>
                                </p:cTn>
                              </p:par>
                              <p:par>
                                <p:cTn id="41" presetID="10" presetClass="entr" presetSubtype="0" fill="hold" nodeType="withEffect">
                                  <p:stCondLst>
                                    <p:cond delay="0"/>
                                  </p:stCondLst>
                                  <p:childTnLst>
                                    <p:set>
                                      <p:cBhvr>
                                        <p:cTn id="42" dur="1" fill="hold">
                                          <p:stCondLst>
                                            <p:cond delay="0"/>
                                          </p:stCondLst>
                                        </p:cTn>
                                        <p:tgtEl>
                                          <p:spTgt spid="94"/>
                                        </p:tgtEl>
                                        <p:attrNameLst>
                                          <p:attrName>style.visibility</p:attrName>
                                        </p:attrNameLst>
                                      </p:cBhvr>
                                      <p:to>
                                        <p:strVal val="visible"/>
                                      </p:to>
                                    </p:set>
                                    <p:animEffect transition="in" filter="fade">
                                      <p:cBhvr>
                                        <p:cTn id="43" dur="500"/>
                                        <p:tgtEl>
                                          <p:spTgt spid="94"/>
                                        </p:tgtEl>
                                      </p:cBhvr>
                                    </p:animEffect>
                                  </p:childTnLst>
                                </p:cTn>
                              </p:par>
                              <p:par>
                                <p:cTn id="44" presetID="10" presetClass="entr" presetSubtype="0" fill="hold" nodeType="withEffect">
                                  <p:stCondLst>
                                    <p:cond delay="0"/>
                                  </p:stCondLst>
                                  <p:childTnLst>
                                    <p:set>
                                      <p:cBhvr>
                                        <p:cTn id="45" dur="1" fill="hold">
                                          <p:stCondLst>
                                            <p:cond delay="0"/>
                                          </p:stCondLst>
                                        </p:cTn>
                                        <p:tgtEl>
                                          <p:spTgt spid="96"/>
                                        </p:tgtEl>
                                        <p:attrNameLst>
                                          <p:attrName>style.visibility</p:attrName>
                                        </p:attrNameLst>
                                      </p:cBhvr>
                                      <p:to>
                                        <p:strVal val="visible"/>
                                      </p:to>
                                    </p:set>
                                    <p:animEffect transition="in" filter="fade">
                                      <p:cBhvr>
                                        <p:cTn id="46" dur="500"/>
                                        <p:tgtEl>
                                          <p:spTgt spid="96"/>
                                        </p:tgtEl>
                                      </p:cBhvr>
                                    </p:animEffect>
                                  </p:childTnLst>
                                </p:cTn>
                              </p:par>
                              <p:par>
                                <p:cTn id="47" presetID="10" presetClass="entr" presetSubtype="0" fill="hold" nodeType="withEffect">
                                  <p:stCondLst>
                                    <p:cond delay="0"/>
                                  </p:stCondLst>
                                  <p:childTnLst>
                                    <p:set>
                                      <p:cBhvr>
                                        <p:cTn id="48" dur="1" fill="hold">
                                          <p:stCondLst>
                                            <p:cond delay="0"/>
                                          </p:stCondLst>
                                        </p:cTn>
                                        <p:tgtEl>
                                          <p:spTgt spid="100"/>
                                        </p:tgtEl>
                                        <p:attrNameLst>
                                          <p:attrName>style.visibility</p:attrName>
                                        </p:attrNameLst>
                                      </p:cBhvr>
                                      <p:to>
                                        <p:strVal val="visible"/>
                                      </p:to>
                                    </p:set>
                                    <p:animEffect transition="in" filter="fade">
                                      <p:cBhvr>
                                        <p:cTn id="49" dur="500"/>
                                        <p:tgtEl>
                                          <p:spTgt spid="10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97"/>
                                        </p:tgtEl>
                                        <p:attrNameLst>
                                          <p:attrName>style.visibility</p:attrName>
                                        </p:attrNameLst>
                                      </p:cBhvr>
                                      <p:to>
                                        <p:strVal val="visible"/>
                                      </p:to>
                                    </p:set>
                                    <p:animEffect transition="in" filter="fade">
                                      <p:cBhvr>
                                        <p:cTn id="54" dur="500"/>
                                        <p:tgtEl>
                                          <p:spTgt spid="97"/>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107"/>
                                        </p:tgtEl>
                                        <p:attrNameLst>
                                          <p:attrName>style.visibility</p:attrName>
                                        </p:attrNameLst>
                                      </p:cBhvr>
                                      <p:to>
                                        <p:strVal val="visible"/>
                                      </p:to>
                                    </p:set>
                                    <p:animEffect transition="in" filter="fade">
                                      <p:cBhvr>
                                        <p:cTn id="57" dur="500"/>
                                        <p:tgtEl>
                                          <p:spTgt spid="107"/>
                                        </p:tgtEl>
                                      </p:cBhvr>
                                    </p:animEffect>
                                  </p:childTnLst>
                                </p:cTn>
                              </p:par>
                              <p:par>
                                <p:cTn id="58" presetID="10" presetClass="entr" presetSubtype="0" fill="hold" grpId="0" nodeType="withEffect">
                                  <p:stCondLst>
                                    <p:cond delay="1000"/>
                                  </p:stCondLst>
                                  <p:childTnLst>
                                    <p:set>
                                      <p:cBhvr>
                                        <p:cTn id="59" dur="1" fill="hold">
                                          <p:stCondLst>
                                            <p:cond delay="0"/>
                                          </p:stCondLst>
                                        </p:cTn>
                                        <p:tgtEl>
                                          <p:spTgt spid="108"/>
                                        </p:tgtEl>
                                        <p:attrNameLst>
                                          <p:attrName>style.visibility</p:attrName>
                                        </p:attrNameLst>
                                      </p:cBhvr>
                                      <p:to>
                                        <p:strVal val="visible"/>
                                      </p:to>
                                    </p:set>
                                    <p:animEffect transition="in" filter="fade">
                                      <p:cBhvr>
                                        <p:cTn id="60" dur="500"/>
                                        <p:tgtEl>
                                          <p:spTgt spid="108"/>
                                        </p:tgtEl>
                                      </p:cBhvr>
                                    </p:animEffect>
                                  </p:childTnLst>
                                </p:cTn>
                              </p:par>
                              <p:par>
                                <p:cTn id="61" presetID="10" presetClass="entr" presetSubtype="0" fill="hold" grpId="0" nodeType="withEffect">
                                  <p:stCondLst>
                                    <p:cond delay="1500"/>
                                  </p:stCondLst>
                                  <p:childTnLst>
                                    <p:set>
                                      <p:cBhvr>
                                        <p:cTn id="62" dur="1" fill="hold">
                                          <p:stCondLst>
                                            <p:cond delay="0"/>
                                          </p:stCondLst>
                                        </p:cTn>
                                        <p:tgtEl>
                                          <p:spTgt spid="109"/>
                                        </p:tgtEl>
                                        <p:attrNameLst>
                                          <p:attrName>style.visibility</p:attrName>
                                        </p:attrNameLst>
                                      </p:cBhvr>
                                      <p:to>
                                        <p:strVal val="visible"/>
                                      </p:to>
                                    </p:set>
                                    <p:animEffect transition="in" filter="fade">
                                      <p:cBhvr>
                                        <p:cTn id="63"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104" grpId="0" animBg="1"/>
      <p:bldP spid="103" grpId="0" animBg="1"/>
      <p:bldP spid="102" grpId="0" animBg="1"/>
      <p:bldP spid="101" grpId="0" animBg="1"/>
      <p:bldP spid="83" grpId="0" animBg="1"/>
      <p:bldP spid="88" grpId="0" animBg="1"/>
      <p:bldP spid="106" grpId="0"/>
      <p:bldP spid="107" grpId="0" animBg="1"/>
      <p:bldP spid="108" grpId="0" animBg="1"/>
      <p:bldP spid="10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E549-0AD0-852F-E38B-BDEC010B6A82}"/>
              </a:ext>
            </a:extLst>
          </p:cNvPr>
          <p:cNvSpPr>
            <a:spLocks noGrp="1"/>
          </p:cNvSpPr>
          <p:nvPr>
            <p:ph type="title"/>
          </p:nvPr>
        </p:nvSpPr>
        <p:spPr>
          <a:xfrm>
            <a:off x="0" y="-81188"/>
            <a:ext cx="13050982" cy="709863"/>
          </a:xfrm>
        </p:spPr>
        <p:txBody>
          <a:bodyPr>
            <a:normAutofit/>
          </a:bodyPr>
          <a:lstStyle/>
          <a:p>
            <a:pPr>
              <a:spcBef>
                <a:spcPts val="480"/>
              </a:spcBef>
            </a:pPr>
            <a:r>
              <a:rPr lang="en-US" sz="2800"/>
              <a:t>Long Term CCaaS Strategy – Understanding the Risks</a:t>
            </a:r>
          </a:p>
        </p:txBody>
      </p:sp>
      <p:pic>
        <p:nvPicPr>
          <p:cNvPr id="9" name="Picture 2" descr="Image result for five9 logo">
            <a:extLst>
              <a:ext uri="{FF2B5EF4-FFF2-40B4-BE49-F238E27FC236}">
                <a16:creationId xmlns:a16="http://schemas.microsoft.com/office/drawing/2014/main" id="{BC6B6F7E-A574-9F8C-2A25-73E3A712BB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8" t="18645" r="4949" b="35350"/>
          <a:stretch/>
        </p:blipFill>
        <p:spPr bwMode="auto">
          <a:xfrm>
            <a:off x="1746558" y="5042002"/>
            <a:ext cx="1115710" cy="57163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alkdesk - Call Centre Helper Directory">
            <a:extLst>
              <a:ext uri="{FF2B5EF4-FFF2-40B4-BE49-F238E27FC236}">
                <a16:creationId xmlns:a16="http://schemas.microsoft.com/office/drawing/2014/main" id="{A6737A87-60D5-6928-21A1-826D68FEFA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6" t="17113" r="3140" b="55243"/>
          <a:stretch/>
        </p:blipFill>
        <p:spPr bwMode="auto">
          <a:xfrm>
            <a:off x="1176636" y="5912910"/>
            <a:ext cx="2191297" cy="36933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9DC1138-7BB2-F32B-D608-6700E65038EA}"/>
              </a:ext>
            </a:extLst>
          </p:cNvPr>
          <p:cNvSpPr/>
          <p:nvPr/>
        </p:nvSpPr>
        <p:spPr>
          <a:xfrm>
            <a:off x="4369980" y="907755"/>
            <a:ext cx="6004797" cy="1549695"/>
          </a:xfrm>
          <a:prstGeom prst="rect">
            <a:avLst/>
          </a:prstGeom>
          <a:solidFill>
            <a:schemeClr val="bg1">
              <a:lumMod val="9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spcBef>
                <a:spcPts val="100"/>
              </a:spcBef>
              <a:spcAft>
                <a:spcPts val="100"/>
              </a:spcAft>
              <a:buFont typeface="Symbol" panose="05050102010706020507" pitchFamily="18" charset="2"/>
              <a:buChar char=""/>
            </a:pPr>
            <a:r>
              <a:rPr lang="en-US" sz="18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Already deployed in environment</a:t>
            </a:r>
          </a:p>
          <a:p>
            <a:pPr marL="342900" marR="0" lvl="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Resolving Current Issues is </a:t>
            </a:r>
          </a:p>
          <a:p>
            <a:pPr marL="342900" marR="0" lvl="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Shortest path to stabilizing environment </a:t>
            </a:r>
          </a:p>
          <a:p>
            <a:pPr marL="342900" marR="0" lvl="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Minimal disruption to Customer Care</a:t>
            </a:r>
          </a:p>
          <a:p>
            <a:pPr marL="342900" marR="0" lvl="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Deployed Correctly – Addresses all defined LOB needs</a:t>
            </a:r>
            <a:endParaRPr lang="en-US">
              <a:solidFill>
                <a:schemeClr val="bg1">
                  <a:lumMod val="85000"/>
                </a:schemeClr>
              </a:solidFill>
            </a:endParaRPr>
          </a:p>
        </p:txBody>
      </p:sp>
      <p:sp>
        <p:nvSpPr>
          <p:cNvPr id="11" name="Rectangle 10">
            <a:extLst>
              <a:ext uri="{FF2B5EF4-FFF2-40B4-BE49-F238E27FC236}">
                <a16:creationId xmlns:a16="http://schemas.microsoft.com/office/drawing/2014/main" id="{26052334-D61D-9492-F7E0-4E6537B79715}"/>
              </a:ext>
            </a:extLst>
          </p:cNvPr>
          <p:cNvSpPr/>
          <p:nvPr/>
        </p:nvSpPr>
        <p:spPr>
          <a:xfrm>
            <a:off x="4369979" y="2781548"/>
            <a:ext cx="6004798" cy="1891029"/>
          </a:xfrm>
          <a:prstGeom prst="rect">
            <a:avLst/>
          </a:prstGeom>
          <a:solidFill>
            <a:schemeClr val="bg1">
              <a:lumMod val="9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spcBef>
                <a:spcPts val="100"/>
              </a:spcBef>
              <a:spcAft>
                <a:spcPts val="100"/>
              </a:spcAft>
              <a:buFont typeface="Symbol" panose="05050102010706020507" pitchFamily="18" charset="2"/>
              <a:buChar char=""/>
            </a:pPr>
            <a:r>
              <a:rPr lang="en-US" sz="180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Zoom CC not currently deployed in environment</a:t>
            </a:r>
          </a:p>
          <a:p>
            <a:pPr marL="342900" marR="0" lvl="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Limited feature set – feature parity expected later this year</a:t>
            </a:r>
          </a:p>
          <a:p>
            <a:pPr marL="342900" marR="0" lvl="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Integration with Salesforce SCV not supported yet</a:t>
            </a:r>
          </a:p>
          <a:p>
            <a:pPr marL="685800" lvl="1" indent="-342900">
              <a:spcBef>
                <a:spcPts val="100"/>
              </a:spcBef>
              <a:spcAft>
                <a:spcPts val="100"/>
              </a:spcAft>
              <a:buFont typeface="Courier New" panose="02070309020205020404" pitchFamily="49" charset="0"/>
              <a:buChar char="o"/>
            </a:pPr>
            <a:r>
              <a:rPr lang="en-US" sz="1800">
                <a:solidFill>
                  <a:schemeClr val="tx1">
                    <a:lumMod val="85000"/>
                    <a:lumOff val="15000"/>
                  </a:schemeClr>
                </a:solidFill>
                <a:latin typeface="Calibri" panose="020F0502020204030204" pitchFamily="34" charset="0"/>
                <a:cs typeface="Times New Roman" panose="02020603050405020304" pitchFamily="18" charset="0"/>
              </a:rPr>
              <a:t>(ETA soon - end of Q1-23) </a:t>
            </a:r>
          </a:p>
          <a:p>
            <a:pPr marL="342900" marR="0" lvl="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Not currently available outside North America, UK, Ireland</a:t>
            </a:r>
          </a:p>
          <a:p>
            <a:pPr marL="685800" lvl="1" indent="-342900">
              <a:spcBef>
                <a:spcPts val="100"/>
              </a:spcBef>
              <a:spcAft>
                <a:spcPts val="100"/>
              </a:spcAft>
              <a:buFont typeface="Courier New" panose="02070309020205020404" pitchFamily="49" charset="0"/>
              <a:buChar char="o"/>
            </a:pPr>
            <a:r>
              <a:rPr lang="en-US" sz="1800">
                <a:solidFill>
                  <a:schemeClr val="tx1">
                    <a:lumMod val="85000"/>
                    <a:lumOff val="15000"/>
                  </a:schemeClr>
                </a:solidFill>
                <a:latin typeface="Calibri" panose="020F0502020204030204" pitchFamily="34" charset="0"/>
                <a:cs typeface="Times New Roman" panose="02020603050405020304" pitchFamily="18" charset="0"/>
              </a:rPr>
              <a:t>3rd party Carrier peering ETA Q3/Q4-23</a:t>
            </a:r>
          </a:p>
        </p:txBody>
      </p:sp>
      <p:grpSp>
        <p:nvGrpSpPr>
          <p:cNvPr id="40" name="Group 39">
            <a:extLst>
              <a:ext uri="{FF2B5EF4-FFF2-40B4-BE49-F238E27FC236}">
                <a16:creationId xmlns:a16="http://schemas.microsoft.com/office/drawing/2014/main" id="{80EA9576-FB4D-A307-A97D-13A95EC1298D}"/>
              </a:ext>
            </a:extLst>
          </p:cNvPr>
          <p:cNvGrpSpPr/>
          <p:nvPr/>
        </p:nvGrpSpPr>
        <p:grpSpPr>
          <a:xfrm>
            <a:off x="10747152" y="994247"/>
            <a:ext cx="1810003" cy="1463203"/>
            <a:chOff x="10695225" y="1314450"/>
            <a:chExt cx="1810003" cy="1463203"/>
          </a:xfrm>
        </p:grpSpPr>
        <p:pic>
          <p:nvPicPr>
            <p:cNvPr id="22" name="Picture 21">
              <a:extLst>
                <a:ext uri="{FF2B5EF4-FFF2-40B4-BE49-F238E27FC236}">
                  <a16:creationId xmlns:a16="http://schemas.microsoft.com/office/drawing/2014/main" id="{892416B9-85F1-3F1C-9110-A312674EA6E1}"/>
                </a:ext>
              </a:extLst>
            </p:cNvPr>
            <p:cNvPicPr>
              <a:picLocks noChangeAspect="1"/>
            </p:cNvPicPr>
            <p:nvPr/>
          </p:nvPicPr>
          <p:blipFill>
            <a:blip r:embed="rId4"/>
            <a:stretch>
              <a:fillRect/>
            </a:stretch>
          </p:blipFill>
          <p:spPr>
            <a:xfrm>
              <a:off x="10695225" y="1314450"/>
              <a:ext cx="1810003" cy="1028844"/>
            </a:xfrm>
            <a:prstGeom prst="rect">
              <a:avLst/>
            </a:prstGeom>
          </p:spPr>
        </p:pic>
        <p:sp>
          <p:nvSpPr>
            <p:cNvPr id="25" name="TextBox 24">
              <a:extLst>
                <a:ext uri="{FF2B5EF4-FFF2-40B4-BE49-F238E27FC236}">
                  <a16:creationId xmlns:a16="http://schemas.microsoft.com/office/drawing/2014/main" id="{4C8BFB59-347C-95EA-130B-204A5E4B9112}"/>
                </a:ext>
              </a:extLst>
            </p:cNvPr>
            <p:cNvSpPr txBox="1"/>
            <p:nvPr/>
          </p:nvSpPr>
          <p:spPr>
            <a:xfrm>
              <a:off x="11158978" y="2192878"/>
              <a:ext cx="1031358" cy="584775"/>
            </a:xfrm>
            <a:prstGeom prst="rect">
              <a:avLst/>
            </a:prstGeom>
            <a:noFill/>
          </p:spPr>
          <p:txBody>
            <a:bodyPr wrap="square">
              <a:spAutoFit/>
            </a:bodyPr>
            <a:lstStyle/>
            <a:p>
              <a:r>
                <a:rPr lang="en-US" sz="3200" b="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RISK</a:t>
              </a:r>
              <a:endParaRPr lang="en-US" b="1"/>
            </a:p>
          </p:txBody>
        </p:sp>
      </p:grpSp>
      <p:grpSp>
        <p:nvGrpSpPr>
          <p:cNvPr id="38" name="Group 37">
            <a:extLst>
              <a:ext uri="{FF2B5EF4-FFF2-40B4-BE49-F238E27FC236}">
                <a16:creationId xmlns:a16="http://schemas.microsoft.com/office/drawing/2014/main" id="{C1C0BCA7-232F-6E55-A2A6-5CAE55058A74}"/>
              </a:ext>
            </a:extLst>
          </p:cNvPr>
          <p:cNvGrpSpPr/>
          <p:nvPr/>
        </p:nvGrpSpPr>
        <p:grpSpPr>
          <a:xfrm>
            <a:off x="10794313" y="5204465"/>
            <a:ext cx="1819529" cy="1416889"/>
            <a:chOff x="10812054" y="3255688"/>
            <a:chExt cx="1819529" cy="1416889"/>
          </a:xfrm>
        </p:grpSpPr>
        <p:pic>
          <p:nvPicPr>
            <p:cNvPr id="24" name="Picture 23">
              <a:extLst>
                <a:ext uri="{FF2B5EF4-FFF2-40B4-BE49-F238E27FC236}">
                  <a16:creationId xmlns:a16="http://schemas.microsoft.com/office/drawing/2014/main" id="{30297DD0-E255-FD8B-CA69-7BFD60B5A4F6}"/>
                </a:ext>
              </a:extLst>
            </p:cNvPr>
            <p:cNvPicPr>
              <a:picLocks noChangeAspect="1"/>
            </p:cNvPicPr>
            <p:nvPr/>
          </p:nvPicPr>
          <p:blipFill>
            <a:blip r:embed="rId5"/>
            <a:stretch>
              <a:fillRect/>
            </a:stretch>
          </p:blipFill>
          <p:spPr>
            <a:xfrm>
              <a:off x="10812054" y="3255688"/>
              <a:ext cx="1819529" cy="924054"/>
            </a:xfrm>
            <a:prstGeom prst="rect">
              <a:avLst/>
            </a:prstGeom>
          </p:spPr>
        </p:pic>
        <p:sp>
          <p:nvSpPr>
            <p:cNvPr id="30" name="TextBox 29">
              <a:extLst>
                <a:ext uri="{FF2B5EF4-FFF2-40B4-BE49-F238E27FC236}">
                  <a16:creationId xmlns:a16="http://schemas.microsoft.com/office/drawing/2014/main" id="{C0B3C043-7120-3AD6-A4BB-E34077A8F694}"/>
                </a:ext>
              </a:extLst>
            </p:cNvPr>
            <p:cNvSpPr txBox="1"/>
            <p:nvPr/>
          </p:nvSpPr>
          <p:spPr>
            <a:xfrm>
              <a:off x="11273429" y="4087802"/>
              <a:ext cx="1031358" cy="584775"/>
            </a:xfrm>
            <a:prstGeom prst="rect">
              <a:avLst/>
            </a:prstGeom>
            <a:noFill/>
          </p:spPr>
          <p:txBody>
            <a:bodyPr wrap="square">
              <a:spAutoFit/>
            </a:bodyPr>
            <a:lstStyle/>
            <a:p>
              <a:r>
                <a:rPr lang="en-US" sz="3200" b="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RISK</a:t>
              </a:r>
              <a:endParaRPr lang="en-US" b="1"/>
            </a:p>
          </p:txBody>
        </p:sp>
      </p:grpSp>
      <p:sp>
        <p:nvSpPr>
          <p:cNvPr id="31" name="Rectangle 30">
            <a:extLst>
              <a:ext uri="{FF2B5EF4-FFF2-40B4-BE49-F238E27FC236}">
                <a16:creationId xmlns:a16="http://schemas.microsoft.com/office/drawing/2014/main" id="{F9448788-85EC-7C24-CAC5-48991CEAFD2F}"/>
              </a:ext>
            </a:extLst>
          </p:cNvPr>
          <p:cNvSpPr/>
          <p:nvPr/>
        </p:nvSpPr>
        <p:spPr>
          <a:xfrm>
            <a:off x="4369979" y="4996675"/>
            <a:ext cx="6004798" cy="1549695"/>
          </a:xfrm>
          <a:prstGeom prst="rect">
            <a:avLst/>
          </a:prstGeom>
          <a:solidFill>
            <a:schemeClr val="bg1">
              <a:lumMod val="9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Other CCaaS solution not deployed in environment</a:t>
            </a:r>
          </a:p>
          <a:p>
            <a:pPr marL="34290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Talkdesk &amp; Five9 are among top CCaaS best-in-class.</a:t>
            </a:r>
          </a:p>
          <a:p>
            <a:pPr marL="34290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Full feature stack – supports business defined needs</a:t>
            </a:r>
          </a:p>
          <a:p>
            <a:pPr marL="34290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Supports strong integration with Salesforce SCV</a:t>
            </a:r>
          </a:p>
          <a:p>
            <a:pPr marL="34290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Supports integration with Zoom Phone</a:t>
            </a:r>
          </a:p>
        </p:txBody>
      </p:sp>
      <p:grpSp>
        <p:nvGrpSpPr>
          <p:cNvPr id="34" name="Group 33">
            <a:extLst>
              <a:ext uri="{FF2B5EF4-FFF2-40B4-BE49-F238E27FC236}">
                <a16:creationId xmlns:a16="http://schemas.microsoft.com/office/drawing/2014/main" id="{282DFEE7-B43E-FB43-D86B-741A74E2FCE6}"/>
              </a:ext>
            </a:extLst>
          </p:cNvPr>
          <p:cNvGrpSpPr/>
          <p:nvPr/>
        </p:nvGrpSpPr>
        <p:grpSpPr>
          <a:xfrm>
            <a:off x="1261395" y="1105734"/>
            <a:ext cx="2273232" cy="1045103"/>
            <a:chOff x="1261395" y="1105734"/>
            <a:chExt cx="2273232" cy="1045103"/>
          </a:xfrm>
        </p:grpSpPr>
        <p:pic>
          <p:nvPicPr>
            <p:cNvPr id="32" name="Picture 6" descr="Amazon Connect + Cyara — Cyara">
              <a:extLst>
                <a:ext uri="{FF2B5EF4-FFF2-40B4-BE49-F238E27FC236}">
                  <a16:creationId xmlns:a16="http://schemas.microsoft.com/office/drawing/2014/main" id="{CB6D33BA-BBAD-FA3A-9C8F-02BC1B00B2D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701" b="93299" l="9653" r="89575">
                          <a14:foregroundMark x1="44015" y1="7216" x2="44015" y2="7216"/>
                          <a14:foregroundMark x1="42471" y1="7732" x2="42471" y2="7732"/>
                          <a14:foregroundMark x1="41699" y1="7216" x2="42471" y2="12371"/>
                          <a14:foregroundMark x1="43243" y1="8763" x2="40927" y2="7732"/>
                          <a14:foregroundMark x1="43629" y1="7216" x2="43629" y2="7216"/>
                          <a14:foregroundMark x1="43629" y1="7216" x2="42471" y2="6701"/>
                          <a14:foregroundMark x1="43629" y1="93299" x2="43629" y2="93299"/>
                        </a14:backgroundRemoval>
                      </a14:imgEffect>
                    </a14:imgLayer>
                  </a14:imgProps>
                </a:ext>
                <a:ext uri="{28A0092B-C50C-407E-A947-70E740481C1C}">
                  <a14:useLocalDpi xmlns:a14="http://schemas.microsoft.com/office/drawing/2010/main" val="0"/>
                </a:ext>
              </a:extLst>
            </a:blip>
            <a:srcRect l="9451" r="9666"/>
            <a:stretch/>
          </p:blipFill>
          <p:spPr bwMode="auto">
            <a:xfrm>
              <a:off x="1261395" y="1105734"/>
              <a:ext cx="1043018" cy="104510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EB3C91F-F2A5-F4C7-E178-E15E1F86BFA8}"/>
                </a:ext>
              </a:extLst>
            </p:cNvPr>
            <p:cNvSpPr txBox="1"/>
            <p:nvPr/>
          </p:nvSpPr>
          <p:spPr>
            <a:xfrm>
              <a:off x="2452117" y="1199499"/>
              <a:ext cx="1082510" cy="738664"/>
            </a:xfrm>
            <a:prstGeom prst="rect">
              <a:avLst/>
            </a:prstGeom>
            <a:noFill/>
          </p:spPr>
          <p:txBody>
            <a:bodyPr wrap="square" lIns="0" tIns="0" rIns="0" bIns="0">
              <a:spAutoFit/>
            </a:bodyPr>
            <a:lstStyle/>
            <a:p>
              <a:r>
                <a:rPr lang="en-US" sz="2400" b="1">
                  <a:solidFill>
                    <a:schemeClr val="bg1">
                      <a:lumMod val="50000"/>
                    </a:schemeClr>
                  </a:solidFill>
                  <a:latin typeface="+mj-lt"/>
                </a:rPr>
                <a:t>Amazon Connect</a:t>
              </a:r>
              <a:endParaRPr lang="en-US" sz="2400">
                <a:solidFill>
                  <a:schemeClr val="bg1">
                    <a:lumMod val="50000"/>
                  </a:schemeClr>
                </a:solidFill>
              </a:endParaRPr>
            </a:p>
          </p:txBody>
        </p:sp>
      </p:grpSp>
      <p:grpSp>
        <p:nvGrpSpPr>
          <p:cNvPr id="41" name="Group 40">
            <a:extLst>
              <a:ext uri="{FF2B5EF4-FFF2-40B4-BE49-F238E27FC236}">
                <a16:creationId xmlns:a16="http://schemas.microsoft.com/office/drawing/2014/main" id="{28DA3FD5-315F-6861-6F78-2AC80CAE8685}"/>
              </a:ext>
            </a:extLst>
          </p:cNvPr>
          <p:cNvGrpSpPr/>
          <p:nvPr/>
        </p:nvGrpSpPr>
        <p:grpSpPr>
          <a:xfrm>
            <a:off x="1001675" y="2931915"/>
            <a:ext cx="2605476" cy="1143000"/>
            <a:chOff x="753094" y="2730113"/>
            <a:chExt cx="2605476" cy="1143000"/>
          </a:xfrm>
        </p:grpSpPr>
        <p:pic>
          <p:nvPicPr>
            <p:cNvPr id="1030" name="Picture 6" descr="Omnichannel Contact Center System | Zoom">
              <a:extLst>
                <a:ext uri="{FF2B5EF4-FFF2-40B4-BE49-F238E27FC236}">
                  <a16:creationId xmlns:a16="http://schemas.microsoft.com/office/drawing/2014/main" id="{8F5F6684-F4BB-2DB4-6475-7E9A84EE77B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816" b="89571" l="10000" r="90645">
                          <a14:foregroundMark x1="76774" y1="21472" x2="79677" y2="33129"/>
                          <a14:foregroundMark x1="80645" y1="31288" x2="82581" y2="38650"/>
                          <a14:foregroundMark x1="82258" y1="38037" x2="82258" y2="38037"/>
                          <a14:foregroundMark x1="67097" y1="30675" x2="67097" y2="30675"/>
                          <a14:foregroundMark x1="67419" y1="27607" x2="67419" y2="27607"/>
                          <a14:foregroundMark x1="83871" y1="28221" x2="83871" y2="28221"/>
                          <a14:foregroundMark x1="83226" y1="25767" x2="83226" y2="25767"/>
                          <a14:foregroundMark x1="69355" y1="24540" x2="69355" y2="24540"/>
                          <a14:foregroundMark x1="81290" y1="24540" x2="81290" y2="24540"/>
                          <a14:foregroundMark x1="90645" y1="53988" x2="90645" y2="53988"/>
                        </a14:backgroundRemoval>
                      </a14:imgEffect>
                    </a14:imgLayer>
                  </a14:imgProps>
                </a:ext>
                <a:ext uri="{28A0092B-C50C-407E-A947-70E740481C1C}">
                  <a14:useLocalDpi xmlns:a14="http://schemas.microsoft.com/office/drawing/2010/main" val="0"/>
                </a:ext>
              </a:extLst>
            </a:blip>
            <a:srcRect l="56070" t="12926" r="7269" b="13454"/>
            <a:stretch/>
          </p:blipFill>
          <p:spPr bwMode="auto">
            <a:xfrm>
              <a:off x="2276060" y="2730113"/>
              <a:ext cx="108251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mnichannel Contact Center System | Zoom">
              <a:extLst>
                <a:ext uri="{FF2B5EF4-FFF2-40B4-BE49-F238E27FC236}">
                  <a16:creationId xmlns:a16="http://schemas.microsoft.com/office/drawing/2014/main" id="{507C7A9E-AFD8-12BA-D559-AA0F6A58268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5753" b="49578" l="14771" r="46086">
                          <a14:foregroundMark x1="20645" y1="39877" x2="20645" y2="39877"/>
                          <a14:foregroundMark x1="29677" y1="41718" x2="29677" y2="41718"/>
                          <a14:foregroundMark x1="36452" y1="40491" x2="36452" y2="40491"/>
                        </a14:backgroundRemoval>
                      </a14:imgEffect>
                    </a14:imgLayer>
                  </a14:imgProps>
                </a:ext>
                <a:ext uri="{28A0092B-C50C-407E-A947-70E740481C1C}">
                  <a14:useLocalDpi xmlns:a14="http://schemas.microsoft.com/office/drawing/2010/main" val="0"/>
                </a:ext>
              </a:extLst>
            </a:blip>
            <a:srcRect l="10857" t="34025" r="50000" b="48694"/>
            <a:stretch/>
          </p:blipFill>
          <p:spPr bwMode="auto">
            <a:xfrm>
              <a:off x="800985" y="2982666"/>
              <a:ext cx="1553632" cy="3606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99BB6A6-A3B9-10E3-4F08-192532D642A2}"/>
                </a:ext>
              </a:extLst>
            </p:cNvPr>
            <p:cNvSpPr txBox="1"/>
            <p:nvPr/>
          </p:nvSpPr>
          <p:spPr>
            <a:xfrm>
              <a:off x="753094" y="3318749"/>
              <a:ext cx="1699023" cy="369332"/>
            </a:xfrm>
            <a:prstGeom prst="rect">
              <a:avLst/>
            </a:prstGeom>
            <a:noFill/>
          </p:spPr>
          <p:txBody>
            <a:bodyPr wrap="square">
              <a:spAutoFit/>
            </a:bodyPr>
            <a:lstStyle/>
            <a:p>
              <a:r>
                <a:rPr lang="en-US" sz="1800" b="1">
                  <a:solidFill>
                    <a:schemeClr val="bg1">
                      <a:lumMod val="50000"/>
                    </a:schemeClr>
                  </a:solidFill>
                  <a:latin typeface="+mj-lt"/>
                </a:rPr>
                <a:t>Contact Center</a:t>
              </a:r>
              <a:endParaRPr lang="en-US" sz="1800"/>
            </a:p>
          </p:txBody>
        </p:sp>
      </p:grpSp>
      <p:grpSp>
        <p:nvGrpSpPr>
          <p:cNvPr id="39" name="Group 38">
            <a:extLst>
              <a:ext uri="{FF2B5EF4-FFF2-40B4-BE49-F238E27FC236}">
                <a16:creationId xmlns:a16="http://schemas.microsoft.com/office/drawing/2014/main" id="{78512519-8F03-DFA6-5DC1-5BB7634E48CC}"/>
              </a:ext>
            </a:extLst>
          </p:cNvPr>
          <p:cNvGrpSpPr/>
          <p:nvPr/>
        </p:nvGrpSpPr>
        <p:grpSpPr>
          <a:xfrm>
            <a:off x="10756679" y="3087506"/>
            <a:ext cx="1800476" cy="1464050"/>
            <a:chOff x="10774419" y="4892247"/>
            <a:chExt cx="1800476" cy="1464050"/>
          </a:xfrm>
        </p:grpSpPr>
        <p:pic>
          <p:nvPicPr>
            <p:cNvPr id="27" name="Picture 26">
              <a:extLst>
                <a:ext uri="{FF2B5EF4-FFF2-40B4-BE49-F238E27FC236}">
                  <a16:creationId xmlns:a16="http://schemas.microsoft.com/office/drawing/2014/main" id="{8381D10C-B04E-119E-6A2E-896C01CC4CEF}"/>
                </a:ext>
              </a:extLst>
            </p:cNvPr>
            <p:cNvPicPr>
              <a:picLocks noChangeAspect="1"/>
            </p:cNvPicPr>
            <p:nvPr/>
          </p:nvPicPr>
          <p:blipFill>
            <a:blip r:embed="rId11"/>
            <a:stretch>
              <a:fillRect/>
            </a:stretch>
          </p:blipFill>
          <p:spPr>
            <a:xfrm>
              <a:off x="10774419" y="4892247"/>
              <a:ext cx="1800476" cy="981212"/>
            </a:xfrm>
            <a:prstGeom prst="rect">
              <a:avLst/>
            </a:prstGeom>
          </p:spPr>
        </p:pic>
        <p:sp>
          <p:nvSpPr>
            <p:cNvPr id="37" name="TextBox 36">
              <a:extLst>
                <a:ext uri="{FF2B5EF4-FFF2-40B4-BE49-F238E27FC236}">
                  <a16:creationId xmlns:a16="http://schemas.microsoft.com/office/drawing/2014/main" id="{6329963C-C857-1BB7-D6B8-C8F48E7B5231}"/>
                </a:ext>
              </a:extLst>
            </p:cNvPr>
            <p:cNvSpPr txBox="1"/>
            <p:nvPr/>
          </p:nvSpPr>
          <p:spPr>
            <a:xfrm>
              <a:off x="11206139" y="5771522"/>
              <a:ext cx="1031358" cy="584775"/>
            </a:xfrm>
            <a:prstGeom prst="rect">
              <a:avLst/>
            </a:prstGeom>
            <a:noFill/>
          </p:spPr>
          <p:txBody>
            <a:bodyPr wrap="square">
              <a:spAutoFit/>
            </a:bodyPr>
            <a:lstStyle/>
            <a:p>
              <a:r>
                <a:rPr lang="en-US" sz="3200" b="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RISK</a:t>
              </a:r>
              <a:endParaRPr lang="en-US" b="1"/>
            </a:p>
          </p:txBody>
        </p:sp>
      </p:grpSp>
      <p:sp>
        <p:nvSpPr>
          <p:cNvPr id="44" name="Rectangle 43">
            <a:extLst>
              <a:ext uri="{FF2B5EF4-FFF2-40B4-BE49-F238E27FC236}">
                <a16:creationId xmlns:a16="http://schemas.microsoft.com/office/drawing/2014/main" id="{0084F998-CB77-52D2-07E0-49C435076193}"/>
              </a:ext>
            </a:extLst>
          </p:cNvPr>
          <p:cNvSpPr/>
          <p:nvPr/>
        </p:nvSpPr>
        <p:spPr>
          <a:xfrm>
            <a:off x="3646939" y="7131408"/>
            <a:ext cx="7450877" cy="380874"/>
          </a:xfrm>
          <a:prstGeom prst="rect">
            <a:avLst/>
          </a:prstGeom>
          <a:solidFill>
            <a:schemeClr val="bg1">
              <a:lumMod val="9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spcBef>
                <a:spcPts val="100"/>
              </a:spcBef>
              <a:spcAft>
                <a:spcPts val="100"/>
              </a:spcAft>
            </a:pPr>
            <a:r>
              <a:rPr lang="en-US" sz="2400" b="1">
                <a:solidFill>
                  <a:schemeClr val="accent6">
                    <a:lumMod val="50000"/>
                  </a:schemeClr>
                </a:solidFill>
                <a:latin typeface="Calibri" panose="020F0502020204030204" pitchFamily="34" charset="0"/>
                <a:cs typeface="Times New Roman" panose="02020603050405020304" pitchFamily="18" charset="0"/>
              </a:rPr>
              <a:t>Note</a:t>
            </a:r>
            <a:r>
              <a:rPr lang="en-US" sz="2400" b="1">
                <a:solidFill>
                  <a:schemeClr val="tx1">
                    <a:lumMod val="85000"/>
                    <a:lumOff val="15000"/>
                  </a:schemeClr>
                </a:solidFill>
                <a:latin typeface="Calibri" panose="020F0502020204030204" pitchFamily="34" charset="0"/>
                <a:cs typeface="Times New Roman" panose="02020603050405020304" pitchFamily="18" charset="0"/>
              </a:rPr>
              <a:t>:  </a:t>
            </a:r>
            <a:r>
              <a:rPr lang="en-US" sz="2400">
                <a:solidFill>
                  <a:schemeClr val="tx1">
                    <a:lumMod val="85000"/>
                    <a:lumOff val="15000"/>
                  </a:schemeClr>
                </a:solidFill>
                <a:latin typeface="Calibri" panose="020F0502020204030204" pitchFamily="34" charset="0"/>
                <a:cs typeface="Times New Roman" panose="02020603050405020304" pitchFamily="18" charset="0"/>
              </a:rPr>
              <a:t>None of these providers support local DIDs in KSA</a:t>
            </a:r>
            <a:endParaRPr lang="en-US" sz="1800">
              <a:solidFill>
                <a:schemeClr val="tx1">
                  <a:lumMod val="85000"/>
                  <a:lumOff val="15000"/>
                </a:schemeClr>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385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fade">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1000"/>
                                        <p:tgtEl>
                                          <p:spTgt spid="31"/>
                                        </p:tgtEl>
                                      </p:cBhvr>
                                    </p:animEffect>
                                    <p:anim calcmode="lin" valueType="num">
                                      <p:cBhvr>
                                        <p:cTn id="42" dur="1000" fill="hold"/>
                                        <p:tgtEl>
                                          <p:spTgt spid="31"/>
                                        </p:tgtEl>
                                        <p:attrNameLst>
                                          <p:attrName>ppt_x</p:attrName>
                                        </p:attrNameLst>
                                      </p:cBhvr>
                                      <p:tavLst>
                                        <p:tav tm="0">
                                          <p:val>
                                            <p:strVal val="#ppt_x"/>
                                          </p:val>
                                        </p:tav>
                                        <p:tav tm="100000">
                                          <p:val>
                                            <p:strVal val="#ppt_x"/>
                                          </p:val>
                                        </p:tav>
                                      </p:tavLst>
                                    </p:anim>
                                    <p:anim calcmode="lin" valueType="num">
                                      <p:cBhvr>
                                        <p:cTn id="4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fade">
                                      <p:cBhvr>
                                        <p:cTn id="48" dur="500"/>
                                        <p:tgtEl>
                                          <p:spTgt spid="3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500" fill="hold"/>
                                        <p:tgtEl>
                                          <p:spTgt spid="44"/>
                                        </p:tgtEl>
                                        <p:attrNameLst>
                                          <p:attrName>ppt_x</p:attrName>
                                        </p:attrNameLst>
                                      </p:cBhvr>
                                      <p:tavLst>
                                        <p:tav tm="0">
                                          <p:val>
                                            <p:strVal val="#ppt_x"/>
                                          </p:val>
                                        </p:tav>
                                        <p:tav tm="100000">
                                          <p:val>
                                            <p:strVal val="#ppt_x"/>
                                          </p:val>
                                        </p:tav>
                                      </p:tavLst>
                                    </p:anim>
                                    <p:anim calcmode="lin" valueType="num">
                                      <p:cBhvr additive="base">
                                        <p:cTn id="54"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31"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CE549-0AD0-852F-E38B-BDEC010B6A82}"/>
              </a:ext>
            </a:extLst>
          </p:cNvPr>
          <p:cNvSpPr>
            <a:spLocks noGrp="1"/>
          </p:cNvSpPr>
          <p:nvPr>
            <p:ph type="title"/>
          </p:nvPr>
        </p:nvSpPr>
        <p:spPr>
          <a:xfrm>
            <a:off x="0" y="-81188"/>
            <a:ext cx="13050982" cy="709863"/>
          </a:xfrm>
        </p:spPr>
        <p:txBody>
          <a:bodyPr>
            <a:normAutofit/>
          </a:bodyPr>
          <a:lstStyle/>
          <a:p>
            <a:pPr>
              <a:spcBef>
                <a:spcPts val="480"/>
              </a:spcBef>
            </a:pPr>
            <a:r>
              <a:rPr lang="en-US" sz="2800"/>
              <a:t>Long Term CCaaS Strategy – Aligning Risks with Course of Action</a:t>
            </a:r>
          </a:p>
        </p:txBody>
      </p:sp>
      <p:pic>
        <p:nvPicPr>
          <p:cNvPr id="9" name="Picture 2" descr="Image result for five9 logo">
            <a:extLst>
              <a:ext uri="{FF2B5EF4-FFF2-40B4-BE49-F238E27FC236}">
                <a16:creationId xmlns:a16="http://schemas.microsoft.com/office/drawing/2014/main" id="{BC6B6F7E-A574-9F8C-2A25-73E3A712BB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8" t="18645" r="4949" b="35350"/>
          <a:stretch/>
        </p:blipFill>
        <p:spPr bwMode="auto">
          <a:xfrm>
            <a:off x="1933345" y="3059221"/>
            <a:ext cx="919478" cy="4710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alkdesk - Call Centre Helper Directory">
            <a:extLst>
              <a:ext uri="{FF2B5EF4-FFF2-40B4-BE49-F238E27FC236}">
                <a16:creationId xmlns:a16="http://schemas.microsoft.com/office/drawing/2014/main" id="{A6737A87-60D5-6928-21A1-826D68FEFA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6" t="17113" r="3140" b="55243"/>
          <a:stretch/>
        </p:blipFill>
        <p:spPr bwMode="auto">
          <a:xfrm>
            <a:off x="1606761" y="3912340"/>
            <a:ext cx="1805888" cy="3043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26052334-D61D-9492-F7E0-4E6537B79715}"/>
              </a:ext>
            </a:extLst>
          </p:cNvPr>
          <p:cNvSpPr/>
          <p:nvPr/>
        </p:nvSpPr>
        <p:spPr>
          <a:xfrm>
            <a:off x="5932170" y="3150148"/>
            <a:ext cx="8469629" cy="1549695"/>
          </a:xfrm>
          <a:prstGeom prst="rect">
            <a:avLst/>
          </a:prstGeom>
          <a:solidFill>
            <a:schemeClr val="bg1">
              <a:lumMod val="9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spcBef>
                <a:spcPts val="100"/>
              </a:spcBef>
              <a:spcAft>
                <a:spcPts val="1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cs typeface="Times New Roman" panose="02020603050405020304" pitchFamily="18" charset="0"/>
              </a:rPr>
              <a:t>Demo both solutions, addressing all LOB use cases for each solution.</a:t>
            </a:r>
          </a:p>
          <a:p>
            <a:pPr marL="342900" indent="-342900">
              <a:spcBef>
                <a:spcPts val="100"/>
              </a:spcBef>
              <a:spcAft>
                <a:spcPts val="1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cs typeface="Times New Roman" panose="02020603050405020304" pitchFamily="18" charset="0"/>
              </a:rPr>
              <a:t>Price quotes and time to deploy for both solutions</a:t>
            </a:r>
          </a:p>
          <a:p>
            <a:pPr marL="342900" indent="-342900">
              <a:spcBef>
                <a:spcPts val="100"/>
              </a:spcBef>
              <a:spcAft>
                <a:spcPts val="1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cs typeface="Times New Roman" panose="02020603050405020304" pitchFamily="18" charset="0"/>
              </a:rPr>
              <a:t>QBE to choose solution of preference or another solution of interest</a:t>
            </a:r>
          </a:p>
          <a:p>
            <a:pPr marL="342900" indent="-342900">
              <a:spcBef>
                <a:spcPts val="100"/>
              </a:spcBef>
              <a:spcAft>
                <a:spcPts val="1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cs typeface="Times New Roman" panose="02020603050405020304" pitchFamily="18" charset="0"/>
              </a:rPr>
              <a:t>Deploy in QA/Dev </a:t>
            </a:r>
          </a:p>
          <a:p>
            <a:pPr marL="685800" lvl="1" indent="-342900">
              <a:spcBef>
                <a:spcPts val="100"/>
              </a:spcBef>
              <a:spcAft>
                <a:spcPts val="100"/>
              </a:spcAft>
              <a:buFont typeface="Courier New" panose="02070309020205020404" pitchFamily="49" charset="0"/>
              <a:buChar char="o"/>
            </a:pPr>
            <a:r>
              <a:rPr lang="en-US" sz="1800" dirty="0">
                <a:solidFill>
                  <a:schemeClr val="tx1">
                    <a:lumMod val="85000"/>
                    <a:lumOff val="15000"/>
                  </a:schemeClr>
                </a:solidFill>
                <a:latin typeface="Calibri" panose="020F0502020204030204" pitchFamily="34" charset="0"/>
                <a:cs typeface="Times New Roman" panose="02020603050405020304" pitchFamily="18" charset="0"/>
              </a:rPr>
              <a:t>Ensure testing &amp; training in place before cutting over in prod.</a:t>
            </a:r>
          </a:p>
        </p:txBody>
      </p:sp>
      <p:grpSp>
        <p:nvGrpSpPr>
          <p:cNvPr id="40" name="Group 39">
            <a:extLst>
              <a:ext uri="{FF2B5EF4-FFF2-40B4-BE49-F238E27FC236}">
                <a16:creationId xmlns:a16="http://schemas.microsoft.com/office/drawing/2014/main" id="{80EA9576-FB4D-A307-A97D-13A95EC1298D}"/>
              </a:ext>
            </a:extLst>
          </p:cNvPr>
          <p:cNvGrpSpPr/>
          <p:nvPr/>
        </p:nvGrpSpPr>
        <p:grpSpPr>
          <a:xfrm>
            <a:off x="3715820" y="985319"/>
            <a:ext cx="1609300" cy="1360822"/>
            <a:chOff x="10695225" y="1314450"/>
            <a:chExt cx="1810003" cy="1427151"/>
          </a:xfrm>
        </p:grpSpPr>
        <p:pic>
          <p:nvPicPr>
            <p:cNvPr id="22" name="Picture 21">
              <a:extLst>
                <a:ext uri="{FF2B5EF4-FFF2-40B4-BE49-F238E27FC236}">
                  <a16:creationId xmlns:a16="http://schemas.microsoft.com/office/drawing/2014/main" id="{892416B9-85F1-3F1C-9110-A312674EA6E1}"/>
                </a:ext>
              </a:extLst>
            </p:cNvPr>
            <p:cNvPicPr>
              <a:picLocks noChangeAspect="1"/>
            </p:cNvPicPr>
            <p:nvPr/>
          </p:nvPicPr>
          <p:blipFill>
            <a:blip r:embed="rId4"/>
            <a:stretch>
              <a:fillRect/>
            </a:stretch>
          </p:blipFill>
          <p:spPr>
            <a:xfrm>
              <a:off x="10695225" y="1314450"/>
              <a:ext cx="1810003" cy="1028844"/>
            </a:xfrm>
            <a:prstGeom prst="rect">
              <a:avLst/>
            </a:prstGeom>
          </p:spPr>
        </p:pic>
        <p:sp>
          <p:nvSpPr>
            <p:cNvPr id="25" name="TextBox 24">
              <a:extLst>
                <a:ext uri="{FF2B5EF4-FFF2-40B4-BE49-F238E27FC236}">
                  <a16:creationId xmlns:a16="http://schemas.microsoft.com/office/drawing/2014/main" id="{4C8BFB59-347C-95EA-130B-204A5E4B9112}"/>
                </a:ext>
              </a:extLst>
            </p:cNvPr>
            <p:cNvSpPr txBox="1"/>
            <p:nvPr/>
          </p:nvSpPr>
          <p:spPr>
            <a:xfrm>
              <a:off x="11158979" y="2192878"/>
              <a:ext cx="1031358" cy="548723"/>
            </a:xfrm>
            <a:prstGeom prst="rect">
              <a:avLst/>
            </a:prstGeom>
            <a:noFill/>
          </p:spPr>
          <p:txBody>
            <a:bodyPr wrap="square">
              <a:spAutoFit/>
            </a:bodyPr>
            <a:lstStyle/>
            <a:p>
              <a:r>
                <a:rPr lang="en-US" sz="2800" b="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RISK</a:t>
              </a:r>
              <a:endParaRPr lang="en-US" sz="2800" b="1"/>
            </a:p>
          </p:txBody>
        </p:sp>
      </p:grpSp>
      <p:grpSp>
        <p:nvGrpSpPr>
          <p:cNvPr id="38" name="Group 37">
            <a:extLst>
              <a:ext uri="{FF2B5EF4-FFF2-40B4-BE49-F238E27FC236}">
                <a16:creationId xmlns:a16="http://schemas.microsoft.com/office/drawing/2014/main" id="{C1C0BCA7-232F-6E55-A2A6-5CAE55058A74}"/>
              </a:ext>
            </a:extLst>
          </p:cNvPr>
          <p:cNvGrpSpPr/>
          <p:nvPr/>
        </p:nvGrpSpPr>
        <p:grpSpPr>
          <a:xfrm>
            <a:off x="3668401" y="3149108"/>
            <a:ext cx="1617769" cy="1316661"/>
            <a:chOff x="10812054" y="3255688"/>
            <a:chExt cx="1819529" cy="1380837"/>
          </a:xfrm>
        </p:grpSpPr>
        <p:pic>
          <p:nvPicPr>
            <p:cNvPr id="24" name="Picture 23">
              <a:extLst>
                <a:ext uri="{FF2B5EF4-FFF2-40B4-BE49-F238E27FC236}">
                  <a16:creationId xmlns:a16="http://schemas.microsoft.com/office/drawing/2014/main" id="{30297DD0-E255-FD8B-CA69-7BFD60B5A4F6}"/>
                </a:ext>
              </a:extLst>
            </p:cNvPr>
            <p:cNvPicPr>
              <a:picLocks noChangeAspect="1"/>
            </p:cNvPicPr>
            <p:nvPr/>
          </p:nvPicPr>
          <p:blipFill>
            <a:blip r:embed="rId5"/>
            <a:stretch>
              <a:fillRect/>
            </a:stretch>
          </p:blipFill>
          <p:spPr>
            <a:xfrm>
              <a:off x="10812054" y="3255688"/>
              <a:ext cx="1819529" cy="924054"/>
            </a:xfrm>
            <a:prstGeom prst="rect">
              <a:avLst/>
            </a:prstGeom>
          </p:spPr>
        </p:pic>
        <p:sp>
          <p:nvSpPr>
            <p:cNvPr id="30" name="TextBox 29">
              <a:extLst>
                <a:ext uri="{FF2B5EF4-FFF2-40B4-BE49-F238E27FC236}">
                  <a16:creationId xmlns:a16="http://schemas.microsoft.com/office/drawing/2014/main" id="{C0B3C043-7120-3AD6-A4BB-E34077A8F694}"/>
                </a:ext>
              </a:extLst>
            </p:cNvPr>
            <p:cNvSpPr txBox="1"/>
            <p:nvPr/>
          </p:nvSpPr>
          <p:spPr>
            <a:xfrm>
              <a:off x="11273429" y="4087802"/>
              <a:ext cx="1031358" cy="548723"/>
            </a:xfrm>
            <a:prstGeom prst="rect">
              <a:avLst/>
            </a:prstGeom>
            <a:noFill/>
          </p:spPr>
          <p:txBody>
            <a:bodyPr wrap="square">
              <a:spAutoFit/>
            </a:bodyPr>
            <a:lstStyle/>
            <a:p>
              <a:r>
                <a:rPr lang="en-US" sz="2800" b="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RISK</a:t>
              </a:r>
              <a:endParaRPr lang="en-US" sz="2800" b="1"/>
            </a:p>
          </p:txBody>
        </p:sp>
      </p:grpSp>
      <p:sp>
        <p:nvSpPr>
          <p:cNvPr id="31" name="Rectangle 30">
            <a:extLst>
              <a:ext uri="{FF2B5EF4-FFF2-40B4-BE49-F238E27FC236}">
                <a16:creationId xmlns:a16="http://schemas.microsoft.com/office/drawing/2014/main" id="{F9448788-85EC-7C24-CAC5-48991CEAFD2F}"/>
              </a:ext>
            </a:extLst>
          </p:cNvPr>
          <p:cNvSpPr/>
          <p:nvPr/>
        </p:nvSpPr>
        <p:spPr>
          <a:xfrm>
            <a:off x="5932170" y="5008233"/>
            <a:ext cx="8461334" cy="1961623"/>
          </a:xfrm>
          <a:prstGeom prst="rect">
            <a:avLst/>
          </a:prstGeom>
          <a:solidFill>
            <a:schemeClr val="bg1">
              <a:lumMod val="9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If not satisfied with other solutions presented OR, after Amazon Connect deployment has been normalized</a:t>
            </a:r>
          </a:p>
          <a:p>
            <a:pPr marL="34290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Review POC once Zoom CC for Salesforce SCV becomes GA</a:t>
            </a:r>
          </a:p>
          <a:p>
            <a:pPr marL="34290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Review feature schedule to ensure feature availability is in line with LOB needs</a:t>
            </a:r>
          </a:p>
          <a:p>
            <a:pPr marL="342900" indent="-342900">
              <a:spcBef>
                <a:spcPts val="100"/>
              </a:spcBef>
              <a:spcAft>
                <a:spcPts val="100"/>
              </a:spcAft>
              <a:buFont typeface="Symbol" panose="05050102010706020507" pitchFamily="18" charset="2"/>
              <a:buChar char=""/>
            </a:pPr>
            <a:r>
              <a:rPr lang="en-US" sz="1800">
                <a:solidFill>
                  <a:schemeClr val="tx1">
                    <a:lumMod val="85000"/>
                    <a:lumOff val="15000"/>
                  </a:schemeClr>
                </a:solidFill>
                <a:latin typeface="Calibri" panose="020F0502020204030204" pitchFamily="34" charset="0"/>
                <a:cs typeface="Times New Roman" panose="02020603050405020304" pitchFamily="18" charset="0"/>
              </a:rPr>
              <a:t>Deploy in QA/Dev </a:t>
            </a:r>
          </a:p>
          <a:p>
            <a:pPr marL="685800" lvl="1" indent="-342900">
              <a:spcBef>
                <a:spcPts val="100"/>
              </a:spcBef>
              <a:spcAft>
                <a:spcPts val="100"/>
              </a:spcAft>
              <a:buFont typeface="Courier New" panose="02070309020205020404" pitchFamily="49" charset="0"/>
              <a:buChar char="o"/>
            </a:pPr>
            <a:r>
              <a:rPr lang="en-US" sz="1800">
                <a:solidFill>
                  <a:schemeClr val="tx1">
                    <a:lumMod val="85000"/>
                    <a:lumOff val="15000"/>
                  </a:schemeClr>
                </a:solidFill>
                <a:latin typeface="Calibri" panose="020F0502020204030204" pitchFamily="34" charset="0"/>
                <a:cs typeface="Times New Roman" panose="02020603050405020304" pitchFamily="18" charset="0"/>
              </a:rPr>
              <a:t>Ensure testing &amp; training in place before cutting over in prod – North America Only until BYOC is availability in Q3 | Q4.</a:t>
            </a:r>
          </a:p>
        </p:txBody>
      </p:sp>
      <p:grpSp>
        <p:nvGrpSpPr>
          <p:cNvPr id="34" name="Group 33">
            <a:extLst>
              <a:ext uri="{FF2B5EF4-FFF2-40B4-BE49-F238E27FC236}">
                <a16:creationId xmlns:a16="http://schemas.microsoft.com/office/drawing/2014/main" id="{282DFEE7-B43E-FB43-D86B-741A74E2FCE6}"/>
              </a:ext>
            </a:extLst>
          </p:cNvPr>
          <p:cNvGrpSpPr/>
          <p:nvPr/>
        </p:nvGrpSpPr>
        <p:grpSpPr>
          <a:xfrm>
            <a:off x="1322457" y="1199876"/>
            <a:ext cx="2147342" cy="924200"/>
            <a:chOff x="1261395" y="1105734"/>
            <a:chExt cx="2273232" cy="1045103"/>
          </a:xfrm>
        </p:grpSpPr>
        <p:pic>
          <p:nvPicPr>
            <p:cNvPr id="32" name="Picture 6" descr="Amazon Connect + Cyara — Cyara">
              <a:extLst>
                <a:ext uri="{FF2B5EF4-FFF2-40B4-BE49-F238E27FC236}">
                  <a16:creationId xmlns:a16="http://schemas.microsoft.com/office/drawing/2014/main" id="{CB6D33BA-BBAD-FA3A-9C8F-02BC1B00B2D5}"/>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701" b="93299" l="9653" r="89575">
                          <a14:foregroundMark x1="44015" y1="7216" x2="44015" y2="7216"/>
                          <a14:foregroundMark x1="42471" y1="7732" x2="42471" y2="7732"/>
                          <a14:foregroundMark x1="41699" y1="7216" x2="42471" y2="12371"/>
                          <a14:foregroundMark x1="43243" y1="8763" x2="40927" y2="7732"/>
                          <a14:foregroundMark x1="43629" y1="7216" x2="43629" y2="7216"/>
                          <a14:foregroundMark x1="43629" y1="7216" x2="42471" y2="6701"/>
                          <a14:foregroundMark x1="43629" y1="93299" x2="43629" y2="93299"/>
                        </a14:backgroundRemoval>
                      </a14:imgEffect>
                    </a14:imgLayer>
                  </a14:imgProps>
                </a:ext>
                <a:ext uri="{28A0092B-C50C-407E-A947-70E740481C1C}">
                  <a14:useLocalDpi xmlns:a14="http://schemas.microsoft.com/office/drawing/2010/main" val="0"/>
                </a:ext>
              </a:extLst>
            </a:blip>
            <a:srcRect l="9451" r="9666"/>
            <a:stretch/>
          </p:blipFill>
          <p:spPr bwMode="auto">
            <a:xfrm>
              <a:off x="1261395" y="1105734"/>
              <a:ext cx="1043018" cy="104510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1EB3C91F-F2A5-F4C7-E178-E15E1F86BFA8}"/>
                </a:ext>
              </a:extLst>
            </p:cNvPr>
            <p:cNvSpPr txBox="1"/>
            <p:nvPr/>
          </p:nvSpPr>
          <p:spPr>
            <a:xfrm>
              <a:off x="2452117" y="1199499"/>
              <a:ext cx="1082510" cy="696079"/>
            </a:xfrm>
            <a:prstGeom prst="rect">
              <a:avLst/>
            </a:prstGeom>
            <a:noFill/>
          </p:spPr>
          <p:txBody>
            <a:bodyPr wrap="square" lIns="0" tIns="0" rIns="0" bIns="0">
              <a:spAutoFit/>
            </a:bodyPr>
            <a:lstStyle/>
            <a:p>
              <a:r>
                <a:rPr lang="en-US" sz="2000" b="1">
                  <a:solidFill>
                    <a:schemeClr val="bg1">
                      <a:lumMod val="50000"/>
                    </a:schemeClr>
                  </a:solidFill>
                  <a:latin typeface="+mj-lt"/>
                </a:rPr>
                <a:t>Amazon Connect</a:t>
              </a:r>
              <a:endParaRPr lang="en-US" sz="2000">
                <a:solidFill>
                  <a:schemeClr val="bg1">
                    <a:lumMod val="50000"/>
                  </a:schemeClr>
                </a:solidFill>
              </a:endParaRPr>
            </a:p>
          </p:txBody>
        </p:sp>
      </p:grpSp>
      <p:grpSp>
        <p:nvGrpSpPr>
          <p:cNvPr id="41" name="Group 40">
            <a:extLst>
              <a:ext uri="{FF2B5EF4-FFF2-40B4-BE49-F238E27FC236}">
                <a16:creationId xmlns:a16="http://schemas.microsoft.com/office/drawing/2014/main" id="{28DA3FD5-315F-6861-6F78-2AC80CAE8685}"/>
              </a:ext>
            </a:extLst>
          </p:cNvPr>
          <p:cNvGrpSpPr/>
          <p:nvPr/>
        </p:nvGrpSpPr>
        <p:grpSpPr>
          <a:xfrm>
            <a:off x="1171355" y="5446218"/>
            <a:ext cx="2241294" cy="992682"/>
            <a:chOff x="753094" y="2730113"/>
            <a:chExt cx="2605476" cy="1143000"/>
          </a:xfrm>
        </p:grpSpPr>
        <p:pic>
          <p:nvPicPr>
            <p:cNvPr id="1030" name="Picture 6" descr="Omnichannel Contact Center System | Zoom">
              <a:extLst>
                <a:ext uri="{FF2B5EF4-FFF2-40B4-BE49-F238E27FC236}">
                  <a16:creationId xmlns:a16="http://schemas.microsoft.com/office/drawing/2014/main" id="{8F5F6684-F4BB-2DB4-6475-7E9A84EE77B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9816" b="89571" l="10000" r="90645">
                          <a14:foregroundMark x1="76774" y1="21472" x2="79677" y2="33129"/>
                          <a14:foregroundMark x1="80645" y1="31288" x2="82581" y2="38650"/>
                          <a14:foregroundMark x1="82258" y1="38037" x2="82258" y2="38037"/>
                          <a14:foregroundMark x1="67097" y1="30675" x2="67097" y2="30675"/>
                          <a14:foregroundMark x1="67419" y1="27607" x2="67419" y2="27607"/>
                          <a14:foregroundMark x1="83871" y1="28221" x2="83871" y2="28221"/>
                          <a14:foregroundMark x1="83226" y1="25767" x2="83226" y2="25767"/>
                          <a14:foregroundMark x1="69355" y1="24540" x2="69355" y2="24540"/>
                          <a14:foregroundMark x1="81290" y1="24540" x2="81290" y2="24540"/>
                          <a14:foregroundMark x1="90645" y1="53988" x2="90645" y2="53988"/>
                        </a14:backgroundRemoval>
                      </a14:imgEffect>
                    </a14:imgLayer>
                  </a14:imgProps>
                </a:ext>
                <a:ext uri="{28A0092B-C50C-407E-A947-70E740481C1C}">
                  <a14:useLocalDpi xmlns:a14="http://schemas.microsoft.com/office/drawing/2010/main" val="0"/>
                </a:ext>
              </a:extLst>
            </a:blip>
            <a:srcRect l="56070" t="12926" r="7269" b="13454"/>
            <a:stretch/>
          </p:blipFill>
          <p:spPr bwMode="auto">
            <a:xfrm>
              <a:off x="2276060" y="2730113"/>
              <a:ext cx="108251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Omnichannel Contact Center System | Zoom">
              <a:extLst>
                <a:ext uri="{FF2B5EF4-FFF2-40B4-BE49-F238E27FC236}">
                  <a16:creationId xmlns:a16="http://schemas.microsoft.com/office/drawing/2014/main" id="{507C7A9E-AFD8-12BA-D559-AA0F6A58268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35753" b="49578" l="14771" r="46086">
                          <a14:foregroundMark x1="20645" y1="39877" x2="20645" y2="39877"/>
                          <a14:foregroundMark x1="29677" y1="41718" x2="29677" y2="41718"/>
                          <a14:foregroundMark x1="36452" y1="40491" x2="36452" y2="40491"/>
                        </a14:backgroundRemoval>
                      </a14:imgEffect>
                    </a14:imgLayer>
                  </a14:imgProps>
                </a:ext>
                <a:ext uri="{28A0092B-C50C-407E-A947-70E740481C1C}">
                  <a14:useLocalDpi xmlns:a14="http://schemas.microsoft.com/office/drawing/2010/main" val="0"/>
                </a:ext>
              </a:extLst>
            </a:blip>
            <a:srcRect l="10857" t="34025" r="50000" b="48694"/>
            <a:stretch/>
          </p:blipFill>
          <p:spPr bwMode="auto">
            <a:xfrm>
              <a:off x="800985" y="2982666"/>
              <a:ext cx="1553632" cy="3606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99BB6A6-A3B9-10E3-4F08-192532D642A2}"/>
                </a:ext>
              </a:extLst>
            </p:cNvPr>
            <p:cNvSpPr txBox="1"/>
            <p:nvPr/>
          </p:nvSpPr>
          <p:spPr>
            <a:xfrm>
              <a:off x="753094" y="3318749"/>
              <a:ext cx="1699023" cy="372101"/>
            </a:xfrm>
            <a:prstGeom prst="rect">
              <a:avLst/>
            </a:prstGeom>
            <a:noFill/>
          </p:spPr>
          <p:txBody>
            <a:bodyPr wrap="square">
              <a:spAutoFit/>
            </a:bodyPr>
            <a:lstStyle/>
            <a:p>
              <a:r>
                <a:rPr lang="en-US" sz="1500" b="1">
                  <a:solidFill>
                    <a:schemeClr val="bg1">
                      <a:lumMod val="50000"/>
                    </a:schemeClr>
                  </a:solidFill>
                  <a:latin typeface="+mj-lt"/>
                </a:rPr>
                <a:t>Contact Center</a:t>
              </a:r>
              <a:endParaRPr lang="en-US" sz="1500"/>
            </a:p>
          </p:txBody>
        </p:sp>
      </p:grpSp>
      <p:grpSp>
        <p:nvGrpSpPr>
          <p:cNvPr id="39" name="Group 38">
            <a:extLst>
              <a:ext uri="{FF2B5EF4-FFF2-40B4-BE49-F238E27FC236}">
                <a16:creationId xmlns:a16="http://schemas.microsoft.com/office/drawing/2014/main" id="{78512519-8F03-DFA6-5DC1-5BB7634E48CC}"/>
              </a:ext>
            </a:extLst>
          </p:cNvPr>
          <p:cNvGrpSpPr/>
          <p:nvPr/>
        </p:nvGrpSpPr>
        <p:grpSpPr>
          <a:xfrm>
            <a:off x="3668401" y="5210535"/>
            <a:ext cx="1600829" cy="1361630"/>
            <a:chOff x="10774419" y="4892247"/>
            <a:chExt cx="1800476" cy="1427998"/>
          </a:xfrm>
        </p:grpSpPr>
        <p:pic>
          <p:nvPicPr>
            <p:cNvPr id="27" name="Picture 26">
              <a:extLst>
                <a:ext uri="{FF2B5EF4-FFF2-40B4-BE49-F238E27FC236}">
                  <a16:creationId xmlns:a16="http://schemas.microsoft.com/office/drawing/2014/main" id="{8381D10C-B04E-119E-6A2E-896C01CC4CEF}"/>
                </a:ext>
              </a:extLst>
            </p:cNvPr>
            <p:cNvPicPr>
              <a:picLocks noChangeAspect="1"/>
            </p:cNvPicPr>
            <p:nvPr/>
          </p:nvPicPr>
          <p:blipFill>
            <a:blip r:embed="rId11"/>
            <a:stretch>
              <a:fillRect/>
            </a:stretch>
          </p:blipFill>
          <p:spPr>
            <a:xfrm>
              <a:off x="10774419" y="4892247"/>
              <a:ext cx="1800476" cy="981212"/>
            </a:xfrm>
            <a:prstGeom prst="rect">
              <a:avLst/>
            </a:prstGeom>
          </p:spPr>
        </p:pic>
        <p:sp>
          <p:nvSpPr>
            <p:cNvPr id="37" name="TextBox 36">
              <a:extLst>
                <a:ext uri="{FF2B5EF4-FFF2-40B4-BE49-F238E27FC236}">
                  <a16:creationId xmlns:a16="http://schemas.microsoft.com/office/drawing/2014/main" id="{6329963C-C857-1BB7-D6B8-C8F48E7B5231}"/>
                </a:ext>
              </a:extLst>
            </p:cNvPr>
            <p:cNvSpPr txBox="1"/>
            <p:nvPr/>
          </p:nvSpPr>
          <p:spPr>
            <a:xfrm>
              <a:off x="11206139" y="5771522"/>
              <a:ext cx="1031358" cy="548723"/>
            </a:xfrm>
            <a:prstGeom prst="rect">
              <a:avLst/>
            </a:prstGeom>
            <a:noFill/>
          </p:spPr>
          <p:txBody>
            <a:bodyPr wrap="square">
              <a:spAutoFit/>
            </a:bodyPr>
            <a:lstStyle/>
            <a:p>
              <a:r>
                <a:rPr lang="en-US" sz="2800" b="1">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RISK</a:t>
              </a:r>
              <a:endParaRPr lang="en-US" sz="2800" b="1"/>
            </a:p>
          </p:txBody>
        </p:sp>
      </p:grpSp>
      <p:sp>
        <p:nvSpPr>
          <p:cNvPr id="3" name="Rectangle 2">
            <a:extLst>
              <a:ext uri="{FF2B5EF4-FFF2-40B4-BE49-F238E27FC236}">
                <a16:creationId xmlns:a16="http://schemas.microsoft.com/office/drawing/2014/main" id="{1180717B-4106-1B9B-785F-A0BF9586A5F4}"/>
              </a:ext>
            </a:extLst>
          </p:cNvPr>
          <p:cNvSpPr/>
          <p:nvPr/>
        </p:nvSpPr>
        <p:spPr>
          <a:xfrm>
            <a:off x="5932171" y="881954"/>
            <a:ext cx="8469630" cy="1992606"/>
          </a:xfrm>
          <a:prstGeom prst="rect">
            <a:avLst/>
          </a:prstGeom>
          <a:solidFill>
            <a:schemeClr val="bg1">
              <a:lumMod val="95000"/>
            </a:schemeClr>
          </a:solid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spcBef>
                <a:spcPts val="100"/>
              </a:spcBef>
              <a:spcAft>
                <a:spcPts val="100"/>
              </a:spcAft>
              <a:buFont typeface="Symbol" panose="05050102010706020507" pitchFamily="18" charset="2"/>
              <a:buChar char=""/>
            </a:pPr>
            <a:r>
              <a:rPr lang="en-US" sz="18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rPr>
              <a:t>Lowest Risk Factor</a:t>
            </a:r>
          </a:p>
          <a:p>
            <a:pPr marL="342900" marR="0" lvl="0" indent="-342900">
              <a:spcBef>
                <a:spcPts val="100"/>
              </a:spcBef>
              <a:spcAft>
                <a:spcPts val="1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cs typeface="Times New Roman" panose="02020603050405020304" pitchFamily="18" charset="0"/>
              </a:rPr>
              <a:t>Already in place</a:t>
            </a:r>
          </a:p>
          <a:p>
            <a:pPr marL="342900" marR="0" lvl="0" indent="-342900">
              <a:spcBef>
                <a:spcPts val="100"/>
              </a:spcBef>
              <a:spcAft>
                <a:spcPts val="1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cs typeface="Times New Roman" panose="02020603050405020304" pitchFamily="18" charset="0"/>
              </a:rPr>
              <a:t>Assess &amp; Address issues, fix in Dev/QA – deploy in prod</a:t>
            </a:r>
          </a:p>
          <a:p>
            <a:pPr marL="342900" marR="0" lvl="0" indent="-342900">
              <a:spcBef>
                <a:spcPts val="100"/>
              </a:spcBef>
              <a:spcAft>
                <a:spcPts val="1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cs typeface="Times New Roman" panose="02020603050405020304" pitchFamily="18" charset="0"/>
              </a:rPr>
              <a:t>Quickest turn around time of all options.</a:t>
            </a:r>
          </a:p>
          <a:p>
            <a:pPr marL="342900" marR="0" lvl="0" indent="-342900">
              <a:spcBef>
                <a:spcPts val="100"/>
              </a:spcBef>
              <a:spcAft>
                <a:spcPts val="1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cs typeface="Times New Roman" panose="02020603050405020304" pitchFamily="18" charset="0"/>
              </a:rPr>
              <a:t>Minimal disruption to LOBs </a:t>
            </a:r>
            <a:endParaRPr lang="en-US" dirty="0">
              <a:solidFill>
                <a:schemeClr val="bg1">
                  <a:lumMod val="85000"/>
                </a:schemeClr>
              </a:solidFill>
            </a:endParaRPr>
          </a:p>
          <a:p>
            <a:pPr marL="342900" marR="0" lvl="0" indent="-342900">
              <a:spcBef>
                <a:spcPts val="100"/>
              </a:spcBef>
              <a:spcAft>
                <a:spcPts val="100"/>
              </a:spcAft>
              <a:buFont typeface="Symbol" panose="05050102010706020507" pitchFamily="18" charset="2"/>
              <a:buChar char=""/>
            </a:pPr>
            <a:r>
              <a:rPr lang="en-US" sz="1800" dirty="0">
                <a:solidFill>
                  <a:schemeClr val="tx1">
                    <a:lumMod val="85000"/>
                    <a:lumOff val="15000"/>
                  </a:schemeClr>
                </a:solidFill>
                <a:latin typeface="Calibri" panose="020F0502020204030204" pitchFamily="34" charset="0"/>
                <a:cs typeface="Times New Roman" panose="02020603050405020304" pitchFamily="18" charset="0"/>
              </a:rPr>
              <a:t>Option to determine if QBE wants to keep long term &amp; expand to other LOBs</a:t>
            </a:r>
          </a:p>
        </p:txBody>
      </p:sp>
      <p:sp>
        <p:nvSpPr>
          <p:cNvPr id="7" name="Oval 6">
            <a:extLst>
              <a:ext uri="{FF2B5EF4-FFF2-40B4-BE49-F238E27FC236}">
                <a16:creationId xmlns:a16="http://schemas.microsoft.com/office/drawing/2014/main" id="{3FF7FE1B-8389-05B1-422B-7D76C9BF9BA5}"/>
              </a:ext>
            </a:extLst>
          </p:cNvPr>
          <p:cNvSpPr/>
          <p:nvPr/>
        </p:nvSpPr>
        <p:spPr>
          <a:xfrm>
            <a:off x="275292" y="1299701"/>
            <a:ext cx="548640" cy="5232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1</a:t>
            </a:r>
          </a:p>
        </p:txBody>
      </p:sp>
      <p:sp>
        <p:nvSpPr>
          <p:cNvPr id="12" name="Oval 11">
            <a:extLst>
              <a:ext uri="{FF2B5EF4-FFF2-40B4-BE49-F238E27FC236}">
                <a16:creationId xmlns:a16="http://schemas.microsoft.com/office/drawing/2014/main" id="{4EBB0075-5764-622B-FFFD-BE79F795E82E}"/>
              </a:ext>
            </a:extLst>
          </p:cNvPr>
          <p:cNvSpPr/>
          <p:nvPr/>
        </p:nvSpPr>
        <p:spPr>
          <a:xfrm>
            <a:off x="275292" y="3371573"/>
            <a:ext cx="548640" cy="5232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2</a:t>
            </a:r>
          </a:p>
        </p:txBody>
      </p:sp>
      <p:sp>
        <p:nvSpPr>
          <p:cNvPr id="13" name="Oval 12">
            <a:extLst>
              <a:ext uri="{FF2B5EF4-FFF2-40B4-BE49-F238E27FC236}">
                <a16:creationId xmlns:a16="http://schemas.microsoft.com/office/drawing/2014/main" id="{25397851-91FB-EA79-460F-3199857AD8B9}"/>
              </a:ext>
            </a:extLst>
          </p:cNvPr>
          <p:cNvSpPr/>
          <p:nvPr/>
        </p:nvSpPr>
        <p:spPr>
          <a:xfrm>
            <a:off x="275292" y="5665557"/>
            <a:ext cx="548640" cy="5232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3</a:t>
            </a:r>
          </a:p>
        </p:txBody>
      </p:sp>
    </p:spTree>
    <p:extLst>
      <p:ext uri="{BB962C8B-B14F-4D97-AF65-F5344CB8AC3E}">
        <p14:creationId xmlns:p14="http://schemas.microsoft.com/office/powerpoint/2010/main" val="376079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1" grpId="0" animBg="1"/>
      <p:bldP spid="3" grpId="0" animBg="1"/>
      <p:bldP spid="7" grpId="0" animBg="1"/>
      <p:bldP spid="12"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89479-4310-39C2-0D28-DE4A75BBC8FD}"/>
              </a:ext>
            </a:extLst>
          </p:cNvPr>
          <p:cNvSpPr>
            <a:spLocks noGrp="1"/>
          </p:cNvSpPr>
          <p:nvPr>
            <p:ph type="title"/>
          </p:nvPr>
        </p:nvSpPr>
        <p:spPr/>
        <p:txBody>
          <a:bodyPr>
            <a:normAutofit/>
          </a:bodyPr>
          <a:lstStyle/>
          <a:p>
            <a:r>
              <a:rPr lang="en-US" sz="2800" b="1">
                <a:solidFill>
                  <a:prstClr val="white"/>
                </a:solidFill>
                <a:latin typeface="Calibri Light" panose="020F0302020204030204"/>
              </a:rPr>
              <a:t>Salesforce Service Cloud Voice (SCV) – with Amazon Connect</a:t>
            </a:r>
            <a:endParaRPr lang="en-US"/>
          </a:p>
        </p:txBody>
      </p:sp>
      <p:pic>
        <p:nvPicPr>
          <p:cNvPr id="2" name="Picture 1">
            <a:extLst>
              <a:ext uri="{FF2B5EF4-FFF2-40B4-BE49-F238E27FC236}">
                <a16:creationId xmlns:a16="http://schemas.microsoft.com/office/drawing/2014/main" id="{AFDA52D2-CCEB-74D2-848D-F34A3F33B7D4}"/>
              </a:ext>
            </a:extLst>
          </p:cNvPr>
          <p:cNvPicPr>
            <a:picLocks noChangeAspect="1"/>
          </p:cNvPicPr>
          <p:nvPr/>
        </p:nvPicPr>
        <p:blipFill rotWithShape="1">
          <a:blip r:embed="rId2"/>
          <a:srcRect l="21265" t="9195" r="23609" b="3693"/>
          <a:stretch/>
        </p:blipFill>
        <p:spPr>
          <a:xfrm>
            <a:off x="3140884" y="949683"/>
            <a:ext cx="11213753" cy="6990198"/>
          </a:xfrm>
          <a:prstGeom prst="rect">
            <a:avLst/>
          </a:prstGeom>
        </p:spPr>
      </p:pic>
      <p:grpSp>
        <p:nvGrpSpPr>
          <p:cNvPr id="4" name="Group 3">
            <a:extLst>
              <a:ext uri="{FF2B5EF4-FFF2-40B4-BE49-F238E27FC236}">
                <a16:creationId xmlns:a16="http://schemas.microsoft.com/office/drawing/2014/main" id="{D6A2C528-68D7-AA3C-FA9A-EDAF8B932153}"/>
              </a:ext>
            </a:extLst>
          </p:cNvPr>
          <p:cNvGrpSpPr/>
          <p:nvPr/>
        </p:nvGrpSpPr>
        <p:grpSpPr>
          <a:xfrm>
            <a:off x="179071" y="1531620"/>
            <a:ext cx="5833110" cy="3398520"/>
            <a:chOff x="149225" y="1276350"/>
            <a:chExt cx="4860925" cy="2832100"/>
          </a:xfrm>
        </p:grpSpPr>
        <p:sp>
          <p:nvSpPr>
            <p:cNvPr id="6" name="Rectangle: Rounded Corners 5">
              <a:extLst>
                <a:ext uri="{FF2B5EF4-FFF2-40B4-BE49-F238E27FC236}">
                  <a16:creationId xmlns:a16="http://schemas.microsoft.com/office/drawing/2014/main" id="{29138FAA-B5EC-7E8A-85A3-00DF50B5B500}"/>
                </a:ext>
              </a:extLst>
            </p:cNvPr>
            <p:cNvSpPr/>
            <p:nvPr/>
          </p:nvSpPr>
          <p:spPr>
            <a:xfrm>
              <a:off x="149225" y="1759643"/>
              <a:ext cx="2324100" cy="1508105"/>
            </a:xfrm>
            <a:prstGeom prst="roundRect">
              <a:avLst/>
            </a:prstGeom>
            <a:solidFill>
              <a:sysClr val="window" lastClr="FFFFFF">
                <a:lumMod val="95000"/>
              </a:sysClr>
            </a:solidFill>
            <a:ln w="12700" cap="flat" cmpd="sng" algn="ctr">
              <a:solidFill>
                <a:srgbClr val="4472C4">
                  <a:shade val="50000"/>
                </a:srgbClr>
              </a:solidFill>
              <a:prstDash val="solid"/>
              <a:miter lim="800000"/>
            </a:ln>
            <a:effectLst/>
          </p:spPr>
          <p:txBody>
            <a:bodyPr lIns="0" tIns="0" rIns="0" bIns="0" rtlCol="0" anchor="t"/>
            <a:lstStyle/>
            <a:p>
              <a:pPr marL="0" marR="0" lvl="0" indent="0" algn="ctr" defTabSz="109728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a:ea typeface="+mn-ea"/>
                  <a:cs typeface="+mn-cs"/>
                </a:rPr>
                <a:t>Customer 360 Data</a:t>
              </a:r>
            </a:p>
            <a:p>
              <a:pPr marL="0" marR="0" lvl="0" indent="0" algn="ctr" defTabSz="1097280" eaLnBrk="1" fontAlgn="auto" latinLnBrk="0" hangingPunct="1">
                <a:lnSpc>
                  <a:spcPct val="100000"/>
                </a:lnSpc>
                <a:spcBef>
                  <a:spcPts val="0"/>
                </a:spcBef>
                <a:spcAft>
                  <a:spcPts val="0"/>
                </a:spcAft>
                <a:buClrTx/>
                <a:buSzTx/>
                <a:buFontTx/>
                <a:buNone/>
                <a:tabLst/>
                <a:defRPr/>
              </a:pPr>
              <a:r>
                <a:rPr kumimoji="0" lang="en-US" sz="2160" b="0" i="0" u="none" strike="noStrike" kern="0" cap="none" spc="0" normalizeH="0" baseline="0" noProof="0">
                  <a:ln>
                    <a:noFill/>
                  </a:ln>
                  <a:solidFill>
                    <a:srgbClr val="002060"/>
                  </a:solidFill>
                  <a:effectLst/>
                  <a:uLnTx/>
                  <a:uFillTx/>
                  <a:latin typeface="Calibri" panose="020F0502020204030204"/>
                  <a:ea typeface="+mn-ea"/>
                  <a:cs typeface="+mn-cs"/>
                </a:rPr>
                <a:t>Connect data across systems for a 360-degree view of the customer on the call</a:t>
              </a:r>
            </a:p>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8D9ABB4B-2CF6-A749-0D1C-E38626B7D7F7}"/>
                </a:ext>
              </a:extLst>
            </p:cNvPr>
            <p:cNvSpPr/>
            <p:nvPr/>
          </p:nvSpPr>
          <p:spPr>
            <a:xfrm>
              <a:off x="2724150" y="1276350"/>
              <a:ext cx="2286000" cy="2832100"/>
            </a:xfrm>
            <a:prstGeom prst="rect">
              <a:avLst/>
            </a:prstGeom>
            <a:noFill/>
            <a:ln w="12700" cap="flat" cmpd="sng" algn="ctr">
              <a:solidFill>
                <a:srgbClr val="70AD47">
                  <a:lumMod val="75000"/>
                </a:srgbClr>
              </a:solidFill>
              <a:prstDash val="solid"/>
              <a:miter lim="800000"/>
            </a:ln>
            <a:effectLst>
              <a:glow rad="101600">
                <a:srgbClr val="70AD47">
                  <a:satMod val="175000"/>
                  <a:alpha val="40000"/>
                </a:srgbClr>
              </a:glow>
            </a:effectLst>
          </p:spPr>
          <p:txBody>
            <a:bodyPr lIns="0" tIns="0" rIns="0" bIns="0" rtlCol="0" anchor="t"/>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B44844D0-BCDE-07C2-E2A3-45F3A71E1904}"/>
              </a:ext>
            </a:extLst>
          </p:cNvPr>
          <p:cNvGrpSpPr/>
          <p:nvPr/>
        </p:nvGrpSpPr>
        <p:grpSpPr>
          <a:xfrm>
            <a:off x="179071" y="4930140"/>
            <a:ext cx="5833110" cy="2913161"/>
            <a:chOff x="149225" y="4108450"/>
            <a:chExt cx="4860925" cy="2427634"/>
          </a:xfrm>
        </p:grpSpPr>
        <p:sp>
          <p:nvSpPr>
            <p:cNvPr id="15" name="Rectangle: Rounded Corners 14">
              <a:extLst>
                <a:ext uri="{FF2B5EF4-FFF2-40B4-BE49-F238E27FC236}">
                  <a16:creationId xmlns:a16="http://schemas.microsoft.com/office/drawing/2014/main" id="{41A63D1F-90C1-0F8B-F5D0-BAC0EAF7280D}"/>
                </a:ext>
              </a:extLst>
            </p:cNvPr>
            <p:cNvSpPr/>
            <p:nvPr/>
          </p:nvSpPr>
          <p:spPr>
            <a:xfrm>
              <a:off x="149225" y="4779068"/>
              <a:ext cx="2324100" cy="1231207"/>
            </a:xfrm>
            <a:prstGeom prst="roundRect">
              <a:avLst/>
            </a:prstGeom>
            <a:solidFill>
              <a:sysClr val="window" lastClr="FFFFFF">
                <a:lumMod val="95000"/>
              </a:sysClr>
            </a:solidFill>
            <a:ln w="12700" cap="flat" cmpd="sng" algn="ctr">
              <a:solidFill>
                <a:srgbClr val="4472C4">
                  <a:shade val="50000"/>
                </a:srgbClr>
              </a:solidFill>
              <a:prstDash val="solid"/>
              <a:miter lim="800000"/>
            </a:ln>
            <a:effectLst/>
          </p:spPr>
          <p:txBody>
            <a:bodyPr lIns="0" tIns="0" rIns="0" bIns="0" rtlCol="0" anchor="t"/>
            <a:lstStyle/>
            <a:p>
              <a:pPr marL="0" marR="0" lvl="0" indent="0" algn="ctr" defTabSz="109728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2060"/>
                  </a:solidFill>
                  <a:effectLst/>
                  <a:uLnTx/>
                  <a:uFillTx/>
                  <a:latin typeface="Calibri" panose="020F0502020204030204"/>
                  <a:ea typeface="+mn-ea"/>
                  <a:cs typeface="+mn-cs"/>
                </a:rPr>
                <a:t>Customer History</a:t>
              </a:r>
            </a:p>
            <a:p>
              <a:pPr marL="0" marR="0" lvl="0" indent="0" algn="ctr" defTabSz="1097280" eaLnBrk="1" fontAlgn="auto" latinLnBrk="0" hangingPunct="1">
                <a:lnSpc>
                  <a:spcPct val="100000"/>
                </a:lnSpc>
                <a:spcBef>
                  <a:spcPts val="0"/>
                </a:spcBef>
                <a:spcAft>
                  <a:spcPts val="0"/>
                </a:spcAft>
                <a:buClrTx/>
                <a:buSzTx/>
                <a:buFontTx/>
                <a:buNone/>
                <a:tabLst/>
                <a:defRPr/>
              </a:pPr>
              <a:r>
                <a:rPr kumimoji="0" lang="en-US" sz="2160" b="0" i="0" u="none" strike="noStrike" kern="0" cap="none" spc="0" normalizeH="0" baseline="0" noProof="0">
                  <a:ln>
                    <a:noFill/>
                  </a:ln>
                  <a:solidFill>
                    <a:srgbClr val="002060"/>
                  </a:solidFill>
                  <a:effectLst/>
                  <a:uLnTx/>
                  <a:uFillTx/>
                  <a:latin typeface="Calibri" panose="020F0502020204030204"/>
                  <a:ea typeface="+mn-ea"/>
                  <a:cs typeface="+mn-cs"/>
                </a:rPr>
                <a:t>Full context into customer’s purchase history</a:t>
              </a:r>
            </a:p>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CE71708-2EDD-3644-BD89-5CB8ECB6C2BB}"/>
                </a:ext>
              </a:extLst>
            </p:cNvPr>
            <p:cNvSpPr/>
            <p:nvPr/>
          </p:nvSpPr>
          <p:spPr>
            <a:xfrm>
              <a:off x="2724150" y="4108450"/>
              <a:ext cx="2286000" cy="2427634"/>
            </a:xfrm>
            <a:prstGeom prst="rect">
              <a:avLst/>
            </a:prstGeom>
            <a:noFill/>
            <a:ln w="12700" cap="flat" cmpd="sng" algn="ctr">
              <a:solidFill>
                <a:srgbClr val="70AD47">
                  <a:lumMod val="75000"/>
                </a:srgbClr>
              </a:solidFill>
              <a:prstDash val="solid"/>
              <a:miter lim="800000"/>
            </a:ln>
            <a:effectLst>
              <a:glow rad="101600">
                <a:srgbClr val="70AD47">
                  <a:satMod val="175000"/>
                  <a:alpha val="40000"/>
                </a:srgbClr>
              </a:glow>
            </a:effectLst>
          </p:spPr>
          <p:txBody>
            <a:bodyPr lIns="0" tIns="0" rIns="0" bIns="0" rtlCol="0" anchor="t"/>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uLnTx/>
                <a:uFillTx/>
                <a:latin typeface="Calibri" panose="020F0502020204030204"/>
                <a:ea typeface="+mn-ea"/>
                <a:cs typeface="+mn-cs"/>
              </a:endParaRPr>
            </a:p>
          </p:txBody>
        </p:sp>
      </p:grpSp>
      <p:sp>
        <p:nvSpPr>
          <p:cNvPr id="17" name="Text Box 2">
            <a:extLst>
              <a:ext uri="{FF2B5EF4-FFF2-40B4-BE49-F238E27FC236}">
                <a16:creationId xmlns:a16="http://schemas.microsoft.com/office/drawing/2014/main" id="{5FBA5A75-7390-A1D7-09A4-7D5BC0D7545C}"/>
              </a:ext>
            </a:extLst>
          </p:cNvPr>
          <p:cNvSpPr txBox="1">
            <a:spLocks noChangeArrowheads="1"/>
          </p:cNvSpPr>
          <p:nvPr/>
        </p:nvSpPr>
        <p:spPr bwMode="auto">
          <a:xfrm>
            <a:off x="5081631" y="2960783"/>
            <a:ext cx="7332259" cy="2971427"/>
          </a:xfrm>
          <a:prstGeom prst="rect">
            <a:avLst/>
          </a:prstGeom>
          <a:solidFill>
            <a:sysClr val="window" lastClr="FFFFFF">
              <a:lumMod val="95000"/>
            </a:sysClr>
          </a:solidFill>
          <a:ln w="9525">
            <a:solidFill>
              <a:srgbClr val="002060"/>
            </a:solidFill>
            <a:miter lim="800000"/>
            <a:headEnd/>
            <a:tailEnd/>
          </a:ln>
          <a:effectLst>
            <a:outerShdw blurRad="50800" dist="38100" dir="2700000" algn="tl" rotWithShape="0">
              <a:prstClr val="black">
                <a:alpha val="40000"/>
              </a:prstClr>
            </a:outerShdw>
          </a:effectLst>
        </p:spPr>
        <p:txBody>
          <a:bodyPr rot="0" vert="horz" wrap="square" lIns="54864" tIns="54864" rIns="109728" bIns="54864" anchor="ctr" anchorCtr="0">
            <a:noAutofit/>
          </a:bodyPr>
          <a:lstStyle/>
          <a:p>
            <a:pPr marL="548640" marR="0" lvl="1" indent="0" algn="ctr" defTabSz="1097280" eaLnBrk="1" fontAlgn="auto" latinLnBrk="0" hangingPunct="1">
              <a:lnSpc>
                <a:spcPct val="150000"/>
              </a:lnSpc>
              <a:spcBef>
                <a:spcPts val="1440"/>
              </a:spcBef>
              <a:spcAft>
                <a:spcPts val="1440"/>
              </a:spcAft>
              <a:buClrTx/>
              <a:buSzTx/>
              <a:buFontTx/>
              <a:buNone/>
              <a:tabLst/>
              <a:defRPr/>
            </a:pPr>
            <a:r>
              <a:rPr kumimoji="0" lang="en-US" sz="3360" b="1" i="0" u="none" strike="noStrike" kern="0" cap="none" spc="0" normalizeH="0" baseline="0" noProof="0">
                <a:ln>
                  <a:noFill/>
                </a:ln>
                <a:solidFill>
                  <a:srgbClr val="002060"/>
                </a:solidFill>
                <a:effectLst/>
                <a:uLnTx/>
                <a:uFillTx/>
              </a:rPr>
              <a:t>An example of how Amazon Connect could integrate with Salesforce SCV, utilizing relevant features</a:t>
            </a:r>
            <a:endParaRPr kumimoji="0" lang="en-US" sz="3360" b="0" i="0" u="none" strike="noStrike" kern="0" cap="none" spc="0" normalizeH="0" baseline="0" noProof="0">
              <a:ln>
                <a:noFill/>
              </a:ln>
              <a:solidFill>
                <a:srgbClr val="C00000"/>
              </a:solidFill>
              <a:effectLst/>
              <a:uLnTx/>
              <a:uFillTx/>
            </a:endParaRPr>
          </a:p>
        </p:txBody>
      </p:sp>
    </p:spTree>
    <p:extLst>
      <p:ext uri="{BB962C8B-B14F-4D97-AF65-F5344CB8AC3E}">
        <p14:creationId xmlns:p14="http://schemas.microsoft.com/office/powerpoint/2010/main" val="216065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F6CF28-E798-09EC-B3AD-7419F3DB0B02}"/>
              </a:ext>
            </a:extLst>
          </p:cNvPr>
          <p:cNvSpPr>
            <a:spLocks noGrp="1"/>
          </p:cNvSpPr>
          <p:nvPr>
            <p:ph type="title"/>
          </p:nvPr>
        </p:nvSpPr>
        <p:spPr>
          <a:xfrm>
            <a:off x="-202019" y="-117099"/>
            <a:ext cx="13050982" cy="709863"/>
          </a:xfrm>
        </p:spPr>
        <p:txBody>
          <a:bodyPr>
            <a:normAutofit/>
          </a:bodyPr>
          <a:lstStyle/>
          <a:p>
            <a:r>
              <a:rPr lang="en-US" sz="2800" b="1">
                <a:solidFill>
                  <a:prstClr val="white"/>
                </a:solidFill>
                <a:latin typeface="Calibri Light" panose="020F0302020204030204"/>
              </a:rPr>
              <a:t>Salesforce Service Cloud Voice (SCV) – with Amazon Connect</a:t>
            </a:r>
            <a:endParaRPr lang="en-US" b="0"/>
          </a:p>
        </p:txBody>
      </p:sp>
      <p:sp>
        <p:nvSpPr>
          <p:cNvPr id="5" name="Slide Number Placeholder 4">
            <a:extLst>
              <a:ext uri="{FF2B5EF4-FFF2-40B4-BE49-F238E27FC236}">
                <a16:creationId xmlns:a16="http://schemas.microsoft.com/office/drawing/2014/main" id="{D9A4CDA9-82D6-CEB9-CE86-DBC280F6C65F}"/>
              </a:ext>
            </a:extLst>
          </p:cNvPr>
          <p:cNvSpPr>
            <a:spLocks noGrp="1"/>
          </p:cNvSpPr>
          <p:nvPr>
            <p:ph type="sldNum" sz="quarter" idx="4294967295"/>
          </p:nvPr>
        </p:nvSpPr>
        <p:spPr>
          <a:xfrm>
            <a:off x="0" y="0"/>
            <a:ext cx="0" cy="0"/>
          </a:xfrm>
        </p:spPr>
        <p:txBody>
          <a:bodyPr/>
          <a:lstStyle/>
          <a:p>
            <a:pPr defTabSz="1097280">
              <a:defRPr/>
            </a:pPr>
            <a:endParaRPr lang="en-US" sz="2160">
              <a:solidFill>
                <a:srgbClr val="5A5A5A"/>
              </a:solidFill>
              <a:latin typeface="Calibri" panose="020F0502020204030204"/>
            </a:endParaRPr>
          </a:p>
        </p:txBody>
      </p:sp>
      <p:sp>
        <p:nvSpPr>
          <p:cNvPr id="8" name="TextBox 7">
            <a:extLst>
              <a:ext uri="{FF2B5EF4-FFF2-40B4-BE49-F238E27FC236}">
                <a16:creationId xmlns:a16="http://schemas.microsoft.com/office/drawing/2014/main" id="{9ECFB024-563D-3554-8935-306E7A6FEF79}"/>
              </a:ext>
            </a:extLst>
          </p:cNvPr>
          <p:cNvSpPr txBox="1"/>
          <p:nvPr/>
        </p:nvSpPr>
        <p:spPr>
          <a:xfrm>
            <a:off x="638948" y="5561584"/>
            <a:ext cx="4402772" cy="178747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64592" indent="-164592" defTabSz="1097280">
              <a:lnSpc>
                <a:spcPct val="107000"/>
              </a:lnSpc>
              <a:spcAft>
                <a:spcPts val="960"/>
              </a:spcAft>
              <a:buFont typeface="Arial" panose="020B0604020202020204" pitchFamily="34" charset="0"/>
              <a:buChar char="•"/>
              <a:defRPr/>
            </a:pPr>
            <a:r>
              <a:rPr lang="en-US" sz="1920">
                <a:solidFill>
                  <a:srgbClr val="939393">
                    <a:lumMod val="50000"/>
                  </a:srgbClr>
                </a:solidFill>
                <a:latin typeface="Calibri" panose="020F0502020204030204"/>
              </a:rPr>
              <a:t>Screen Pop, Smart Routing &amp; notifications.  Skill Based Routing</a:t>
            </a:r>
          </a:p>
          <a:p>
            <a:pPr marL="164592" indent="-164592" defTabSz="1097280">
              <a:lnSpc>
                <a:spcPct val="107000"/>
              </a:lnSpc>
              <a:spcAft>
                <a:spcPts val="960"/>
              </a:spcAft>
              <a:buFont typeface="Arial" panose="020B0604020202020204" pitchFamily="34" charset="0"/>
              <a:buChar char="•"/>
              <a:defRPr/>
            </a:pPr>
            <a:r>
              <a:rPr lang="en-US" sz="1920">
                <a:solidFill>
                  <a:srgbClr val="939393">
                    <a:lumMod val="50000"/>
                  </a:srgbClr>
                </a:solidFill>
                <a:latin typeface="Calibri" panose="020F0502020204030204"/>
              </a:rPr>
              <a:t>Natural Language Understanding (NLU) with Customer content from Salesforce including Sentiment &amp; Relevance</a:t>
            </a:r>
          </a:p>
        </p:txBody>
      </p:sp>
      <p:sp>
        <p:nvSpPr>
          <p:cNvPr id="9" name="TextBox 8">
            <a:extLst>
              <a:ext uri="{FF2B5EF4-FFF2-40B4-BE49-F238E27FC236}">
                <a16:creationId xmlns:a16="http://schemas.microsoft.com/office/drawing/2014/main" id="{4B0AEAC1-58AB-5F29-BE5A-AC33372FC1B4}"/>
              </a:ext>
            </a:extLst>
          </p:cNvPr>
          <p:cNvSpPr txBox="1"/>
          <p:nvPr/>
        </p:nvSpPr>
        <p:spPr>
          <a:xfrm>
            <a:off x="10259718" y="5556758"/>
            <a:ext cx="3737608" cy="178747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64592" indent="-164592" defTabSz="1097280">
              <a:lnSpc>
                <a:spcPct val="107000"/>
              </a:lnSpc>
              <a:spcAft>
                <a:spcPts val="960"/>
              </a:spcAft>
              <a:buFont typeface="Arial" panose="020B0604020202020204" pitchFamily="34" charset="0"/>
              <a:buChar char="•"/>
              <a:defRPr/>
            </a:pPr>
            <a:r>
              <a:rPr lang="en-US" sz="1920">
                <a:solidFill>
                  <a:srgbClr val="939393">
                    <a:lumMod val="50000"/>
                  </a:srgbClr>
                </a:solidFill>
                <a:latin typeface="Calibri" panose="020F0502020204030204"/>
              </a:rPr>
              <a:t>Rich Call Logging: Manual or auto-update interactions.</a:t>
            </a:r>
          </a:p>
          <a:p>
            <a:pPr marL="164592" indent="-164592" defTabSz="1097280">
              <a:lnSpc>
                <a:spcPct val="107000"/>
              </a:lnSpc>
              <a:spcAft>
                <a:spcPts val="960"/>
              </a:spcAft>
              <a:buFont typeface="Arial" panose="020B0604020202020204" pitchFamily="34" charset="0"/>
              <a:buChar char="•"/>
              <a:defRPr/>
            </a:pPr>
            <a:r>
              <a:rPr lang="en-US" sz="1920">
                <a:solidFill>
                  <a:srgbClr val="939393">
                    <a:lumMod val="50000"/>
                  </a:srgbClr>
                </a:solidFill>
                <a:latin typeface="Calibri" panose="020F0502020204030204"/>
              </a:rPr>
              <a:t>W</a:t>
            </a:r>
            <a:r>
              <a:rPr lang="en-US" sz="1920" err="1">
                <a:solidFill>
                  <a:srgbClr val="939393">
                    <a:lumMod val="50000"/>
                  </a:srgbClr>
                </a:solidFill>
                <a:latin typeface="Calibri" panose="020F0502020204030204"/>
              </a:rPr>
              <a:t>ork</a:t>
            </a:r>
            <a:r>
              <a:rPr lang="en-US" sz="1920">
                <a:solidFill>
                  <a:srgbClr val="939393">
                    <a:lumMod val="50000"/>
                  </a:srgbClr>
                </a:solidFill>
                <a:latin typeface="Calibri" panose="020F0502020204030204"/>
              </a:rPr>
              <a:t>-Flow with notes &amp; call details logged directly into Salesforce </a:t>
            </a:r>
          </a:p>
        </p:txBody>
      </p:sp>
      <p:sp>
        <p:nvSpPr>
          <p:cNvPr id="10" name="TextBox 9">
            <a:extLst>
              <a:ext uri="{FF2B5EF4-FFF2-40B4-BE49-F238E27FC236}">
                <a16:creationId xmlns:a16="http://schemas.microsoft.com/office/drawing/2014/main" id="{D5F22F67-1C71-1F1E-0AFF-C4911F7D2310}"/>
              </a:ext>
            </a:extLst>
          </p:cNvPr>
          <p:cNvSpPr txBox="1"/>
          <p:nvPr/>
        </p:nvSpPr>
        <p:spPr>
          <a:xfrm>
            <a:off x="5633817" y="5636740"/>
            <a:ext cx="3737608" cy="162749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64592" indent="-164592" defTabSz="1097280">
              <a:lnSpc>
                <a:spcPct val="107000"/>
              </a:lnSpc>
              <a:spcAft>
                <a:spcPts val="960"/>
              </a:spcAft>
              <a:buFont typeface="Arial" panose="020B0604020202020204" pitchFamily="34" charset="0"/>
              <a:buChar char="•"/>
              <a:defRPr/>
            </a:pPr>
            <a:r>
              <a:rPr lang="en-US" sz="2160">
                <a:solidFill>
                  <a:srgbClr val="939393">
                    <a:lumMod val="50000"/>
                  </a:srgbClr>
                </a:solidFill>
                <a:latin typeface="Calibri" panose="020F0502020204030204"/>
              </a:rPr>
              <a:t>Smart Call Controls for easier agent-customer call mgmt</a:t>
            </a:r>
            <a:r>
              <a:rPr lang="en-US" sz="2160">
                <a:solidFill>
                  <a:srgbClr val="5A5A5A"/>
                </a:solidFill>
                <a:latin typeface="Calibri" panose="020F0502020204030204" pitchFamily="34" charset="0"/>
                <a:ea typeface="Calibri" panose="020F0502020204030204" pitchFamily="34" charset="0"/>
                <a:cs typeface="Times New Roman" panose="02020603050405020304" pitchFamily="18" charset="0"/>
              </a:rPr>
              <a:t>.</a:t>
            </a:r>
          </a:p>
          <a:p>
            <a:pPr marL="164592" indent="-164592" defTabSz="1097280">
              <a:lnSpc>
                <a:spcPct val="107000"/>
              </a:lnSpc>
              <a:spcAft>
                <a:spcPts val="960"/>
              </a:spcAft>
              <a:buFont typeface="Arial" panose="020B0604020202020204" pitchFamily="34" charset="0"/>
              <a:buChar char="•"/>
              <a:defRPr/>
            </a:pPr>
            <a:r>
              <a:rPr lang="en-US" sz="2160">
                <a:solidFill>
                  <a:srgbClr val="5A5A5A"/>
                </a:solidFill>
                <a:latin typeface="Calibri" panose="020F0502020204030204" pitchFamily="34" charset="0"/>
                <a:ea typeface="Calibri" panose="020F0502020204030204" pitchFamily="34" charset="0"/>
                <a:cs typeface="Times New Roman" panose="02020603050405020304" pitchFamily="18" charset="0"/>
              </a:rPr>
              <a:t>Optimize Controls view for better agent experience.</a:t>
            </a:r>
          </a:p>
        </p:txBody>
      </p:sp>
      <p:sp>
        <p:nvSpPr>
          <p:cNvPr id="11" name="TextBox 10">
            <a:extLst>
              <a:ext uri="{FF2B5EF4-FFF2-40B4-BE49-F238E27FC236}">
                <a16:creationId xmlns:a16="http://schemas.microsoft.com/office/drawing/2014/main" id="{DD664BE2-1CF2-5420-E184-37DC07963086}"/>
              </a:ext>
            </a:extLst>
          </p:cNvPr>
          <p:cNvSpPr txBox="1"/>
          <p:nvPr/>
        </p:nvSpPr>
        <p:spPr>
          <a:xfrm>
            <a:off x="187420" y="1088664"/>
            <a:ext cx="12849071" cy="1034129"/>
          </a:xfrm>
          <a:prstGeom prst="rect">
            <a:avLst/>
          </a:prstGeom>
          <a:noFill/>
        </p:spPr>
        <p:txBody>
          <a:bodyPr wrap="square">
            <a:spAutoFit/>
          </a:bodyPr>
          <a:lstStyle/>
          <a:p>
            <a:pPr marL="164592" indent="-164592" defTabSz="1097280">
              <a:buFont typeface="Arial" panose="020B0604020202020204" pitchFamily="34" charset="0"/>
              <a:buChar char="•"/>
              <a:defRPr/>
            </a:pPr>
            <a:r>
              <a:rPr lang="en-US" sz="2040">
                <a:solidFill>
                  <a:srgbClr val="939393">
                    <a:lumMod val="50000"/>
                  </a:srgbClr>
                </a:solidFill>
                <a:latin typeface="Calibri" panose="020F0502020204030204"/>
              </a:rPr>
              <a:t>Utilize core call controls blended within Salesforce’s Omnichannel solution.</a:t>
            </a:r>
          </a:p>
          <a:p>
            <a:pPr marL="164592" indent="-164592" defTabSz="1097280">
              <a:buFont typeface="Arial" panose="020B0604020202020204" pitchFamily="34" charset="0"/>
              <a:buChar char="•"/>
              <a:defRPr/>
            </a:pPr>
            <a:r>
              <a:rPr lang="en-US" sz="2040">
                <a:solidFill>
                  <a:srgbClr val="939393">
                    <a:lumMod val="50000"/>
                  </a:srgbClr>
                </a:solidFill>
                <a:latin typeface="Calibri" panose="020F0502020204030204"/>
              </a:rPr>
              <a:t>Receive inbound screen pops (CTI) with ability to search for previous interactions </a:t>
            </a:r>
          </a:p>
          <a:p>
            <a:pPr marL="164592" indent="-164592" defTabSz="1097280">
              <a:buFont typeface="Arial" panose="020B0604020202020204" pitchFamily="34" charset="0"/>
              <a:buChar char="•"/>
              <a:defRPr/>
            </a:pPr>
            <a:r>
              <a:rPr lang="en-US" sz="2040">
                <a:solidFill>
                  <a:srgbClr val="939393">
                    <a:lumMod val="50000"/>
                  </a:srgbClr>
                </a:solidFill>
                <a:latin typeface="Calibri" panose="020F0502020204030204"/>
              </a:rPr>
              <a:t>Access call logging information for full context to previous interactions helping personalize customer experience.</a:t>
            </a:r>
          </a:p>
        </p:txBody>
      </p:sp>
      <p:sp>
        <p:nvSpPr>
          <p:cNvPr id="12" name="TextBox 11">
            <a:extLst>
              <a:ext uri="{FF2B5EF4-FFF2-40B4-BE49-F238E27FC236}">
                <a16:creationId xmlns:a16="http://schemas.microsoft.com/office/drawing/2014/main" id="{8AD9F0AA-ED7D-5EAA-2E39-1B4F5EDCCB94}"/>
              </a:ext>
            </a:extLst>
          </p:cNvPr>
          <p:cNvSpPr txBox="1"/>
          <p:nvPr/>
        </p:nvSpPr>
        <p:spPr>
          <a:xfrm>
            <a:off x="187421" y="604161"/>
            <a:ext cx="7315200" cy="424732"/>
          </a:xfrm>
          <a:prstGeom prst="rect">
            <a:avLst/>
          </a:prstGeom>
          <a:noFill/>
        </p:spPr>
        <p:txBody>
          <a:bodyPr wrap="square">
            <a:spAutoFit/>
          </a:bodyPr>
          <a:lstStyle/>
          <a:p>
            <a:pPr defTabSz="1097280">
              <a:defRPr/>
            </a:pPr>
            <a:r>
              <a:rPr lang="en-US" sz="2160">
                <a:solidFill>
                  <a:srgbClr val="002060"/>
                </a:solidFill>
                <a:latin typeface="Calibri" panose="020F0502020204030204"/>
              </a:rPr>
              <a:t>*Available via Salesforce AppExchange</a:t>
            </a:r>
          </a:p>
        </p:txBody>
      </p:sp>
      <p:sp>
        <p:nvSpPr>
          <p:cNvPr id="16" name="TextBox 15">
            <a:extLst>
              <a:ext uri="{FF2B5EF4-FFF2-40B4-BE49-F238E27FC236}">
                <a16:creationId xmlns:a16="http://schemas.microsoft.com/office/drawing/2014/main" id="{DB918841-8F39-0D45-9EC2-618307954C26}"/>
              </a:ext>
            </a:extLst>
          </p:cNvPr>
          <p:cNvSpPr txBox="1"/>
          <p:nvPr/>
        </p:nvSpPr>
        <p:spPr>
          <a:xfrm>
            <a:off x="186930" y="2080464"/>
            <a:ext cx="13987112" cy="406265"/>
          </a:xfrm>
          <a:prstGeom prst="rect">
            <a:avLst/>
          </a:prstGeom>
          <a:noFill/>
        </p:spPr>
        <p:txBody>
          <a:bodyPr wrap="square">
            <a:spAutoFit/>
          </a:bodyPr>
          <a:lstStyle/>
          <a:p>
            <a:pPr marL="164592" indent="-164592" defTabSz="1097280">
              <a:buFont typeface="Arial" panose="020B0604020202020204" pitchFamily="34" charset="0"/>
              <a:buChar char="•"/>
              <a:defRPr/>
            </a:pPr>
            <a:r>
              <a:rPr lang="en-US" sz="2040">
                <a:solidFill>
                  <a:srgbClr val="939393">
                    <a:lumMod val="50000"/>
                  </a:srgbClr>
                </a:solidFill>
                <a:latin typeface="Calibri" panose="020F0502020204030204"/>
              </a:rPr>
              <a:t>Support and ticket management data is shared across systems helping to reduce friction for the agent and the customer.</a:t>
            </a:r>
          </a:p>
        </p:txBody>
      </p:sp>
      <mc:AlternateContent xmlns:mc="http://schemas.openxmlformats.org/markup-compatibility/2006">
        <mc:Choice xmlns:pslz="http://schemas.microsoft.com/office/powerpoint/2016/slidezoom" Requires="pslz">
          <p:graphicFrame>
            <p:nvGraphicFramePr>
              <p:cNvPr id="15" name="Slide Zoom 14">
                <a:extLst>
                  <a:ext uri="{FF2B5EF4-FFF2-40B4-BE49-F238E27FC236}">
                    <a16:creationId xmlns:a16="http://schemas.microsoft.com/office/drawing/2014/main" id="{E7F533C0-4BF8-2BC8-AABE-E98755D1D8C4}"/>
                  </a:ext>
                </a:extLst>
              </p:cNvPr>
              <p:cNvGraphicFramePr>
                <a:graphicFrameLocks noChangeAspect="1"/>
              </p:cNvGraphicFramePr>
              <p:nvPr>
                <p:extLst>
                  <p:ext uri="{D42A27DB-BD31-4B8C-83A1-F6EECF244321}">
                    <p14:modId xmlns:p14="http://schemas.microsoft.com/office/powerpoint/2010/main" val="1533245045"/>
                  </p:ext>
                </p:extLst>
              </p:nvPr>
            </p:nvGraphicFramePr>
            <p:xfrm>
              <a:off x="769775" y="2809739"/>
              <a:ext cx="4141118" cy="2329379"/>
            </p:xfrm>
            <a:graphic>
              <a:graphicData uri="http://schemas.microsoft.com/office/powerpoint/2016/slidezoom">
                <pslz:sldZm>
                  <pslz:sldZmObj sldId="2147469920" cId="602447005">
                    <pslz:zmPr id="{3310A571-4754-4ADD-9148-760EC016A737}" returnToParent="0" transitionDur="1000">
                      <p166:blipFill xmlns:p166="http://schemas.microsoft.com/office/powerpoint/2016/6/main">
                        <a:blip r:embed="rId2"/>
                        <a:stretch>
                          <a:fillRect/>
                        </a:stretch>
                      </p166:blipFill>
                      <p166:spPr xmlns:p166="http://schemas.microsoft.com/office/powerpoint/2016/6/main">
                        <a:xfrm>
                          <a:off x="0" y="0"/>
                          <a:ext cx="4141118" cy="2329379"/>
                        </a:xfrm>
                        <a:prstGeom prst="rect">
                          <a:avLst/>
                        </a:prstGeom>
                        <a:ln w="3175">
                          <a:solidFill>
                            <a:prstClr val="ltGray"/>
                          </a:solidFill>
                        </a:ln>
                      </p166:spPr>
                    </pslz:zmPr>
                  </pslz:sldZmObj>
                </pslz:sldZm>
              </a:graphicData>
            </a:graphic>
          </p:graphicFrame>
        </mc:Choice>
        <mc:Fallback>
          <p:pic>
            <p:nvPicPr>
              <p:cNvPr id="15" name="Slide Zoom 14">
                <a:hlinkClick r:id="rId3" action="ppaction://hlinksldjump"/>
                <a:extLst>
                  <a:ext uri="{FF2B5EF4-FFF2-40B4-BE49-F238E27FC236}">
                    <a16:creationId xmlns:a16="http://schemas.microsoft.com/office/drawing/2014/main" id="{E7F533C0-4BF8-2BC8-AABE-E98755D1D8C4}"/>
                  </a:ext>
                </a:extLst>
              </p:cNvPr>
              <p:cNvPicPr>
                <a:picLocks noGrp="1" noRot="1" noChangeAspect="1" noMove="1" noResize="1" noEditPoints="1" noAdjustHandles="1" noChangeArrowheads="1" noChangeShapeType="1"/>
              </p:cNvPicPr>
              <p:nvPr/>
            </p:nvPicPr>
            <p:blipFill>
              <a:blip r:embed="rId2"/>
              <a:stretch>
                <a:fillRect/>
              </a:stretch>
            </p:blipFill>
            <p:spPr>
              <a:xfrm>
                <a:off x="769775" y="2809739"/>
                <a:ext cx="4141118" cy="232937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1" name="Slide Zoom 20">
                <a:extLst>
                  <a:ext uri="{FF2B5EF4-FFF2-40B4-BE49-F238E27FC236}">
                    <a16:creationId xmlns:a16="http://schemas.microsoft.com/office/drawing/2014/main" id="{89CF3D50-63FA-FEE1-DBB4-9B042F3D4568}"/>
                  </a:ext>
                </a:extLst>
              </p:cNvPr>
              <p:cNvGraphicFramePr>
                <a:graphicFrameLocks noChangeAspect="1"/>
              </p:cNvGraphicFramePr>
              <p:nvPr>
                <p:extLst>
                  <p:ext uri="{D42A27DB-BD31-4B8C-83A1-F6EECF244321}">
                    <p14:modId xmlns:p14="http://schemas.microsoft.com/office/powerpoint/2010/main" val="3586743808"/>
                  </p:ext>
                </p:extLst>
              </p:nvPr>
            </p:nvGraphicFramePr>
            <p:xfrm>
              <a:off x="5432062" y="2809738"/>
              <a:ext cx="4141118" cy="2329379"/>
            </p:xfrm>
            <a:graphic>
              <a:graphicData uri="http://schemas.microsoft.com/office/powerpoint/2016/slidezoom">
                <pslz:sldZm>
                  <pslz:sldZmObj sldId="2147469914" cId="3675051047">
                    <pslz:zmPr id="{B52A28D2-3FB1-4D72-A5C9-A43AB2359A16}" returnToParent="0" transitionDur="1000">
                      <p166:blipFill xmlns:p166="http://schemas.microsoft.com/office/powerpoint/2016/6/main">
                        <a:blip r:embed="rId4"/>
                        <a:stretch>
                          <a:fillRect/>
                        </a:stretch>
                      </p166:blipFill>
                      <p166:spPr xmlns:p166="http://schemas.microsoft.com/office/powerpoint/2016/6/main">
                        <a:xfrm>
                          <a:off x="0" y="0"/>
                          <a:ext cx="4141118" cy="2329379"/>
                        </a:xfrm>
                        <a:prstGeom prst="rect">
                          <a:avLst/>
                        </a:prstGeom>
                        <a:ln w="3175">
                          <a:solidFill>
                            <a:prstClr val="ltGray"/>
                          </a:solidFill>
                        </a:ln>
                      </p166:spPr>
                    </pslz:zmPr>
                  </pslz:sldZmObj>
                </pslz:sldZm>
              </a:graphicData>
            </a:graphic>
          </p:graphicFrame>
        </mc:Choice>
        <mc:Fallback>
          <p:pic>
            <p:nvPicPr>
              <p:cNvPr id="21" name="Slide Zoom 20">
                <a:hlinkClick r:id="rId5" action="ppaction://hlinksldjump"/>
                <a:extLst>
                  <a:ext uri="{FF2B5EF4-FFF2-40B4-BE49-F238E27FC236}">
                    <a16:creationId xmlns:a16="http://schemas.microsoft.com/office/drawing/2014/main" id="{89CF3D50-63FA-FEE1-DBB4-9B042F3D4568}"/>
                  </a:ext>
                </a:extLst>
              </p:cNvPr>
              <p:cNvPicPr>
                <a:picLocks noGrp="1" noRot="1" noChangeAspect="1" noMove="1" noResize="1" noEditPoints="1" noAdjustHandles="1" noChangeArrowheads="1" noChangeShapeType="1"/>
              </p:cNvPicPr>
              <p:nvPr/>
            </p:nvPicPr>
            <p:blipFill>
              <a:blip r:embed="rId4"/>
              <a:stretch>
                <a:fillRect/>
              </a:stretch>
            </p:blipFill>
            <p:spPr>
              <a:xfrm>
                <a:off x="5432062" y="2809738"/>
                <a:ext cx="4141118" cy="2329379"/>
              </a:xfrm>
              <a:prstGeom prst="rect">
                <a:avLst/>
              </a:prstGeom>
              <a:ln w="3175">
                <a:solidFill>
                  <a:prstClr val="ltGray"/>
                </a:solidFill>
              </a:ln>
            </p:spPr>
          </p:pic>
        </mc:Fallback>
      </mc:AlternateContent>
      <mc:AlternateContent xmlns:mc="http://schemas.openxmlformats.org/markup-compatibility/2006">
        <mc:Choice xmlns:pslz="http://schemas.microsoft.com/office/powerpoint/2016/slidezoom" Requires="pslz">
          <p:graphicFrame>
            <p:nvGraphicFramePr>
              <p:cNvPr id="23" name="Slide Zoom 22">
                <a:extLst>
                  <a:ext uri="{FF2B5EF4-FFF2-40B4-BE49-F238E27FC236}">
                    <a16:creationId xmlns:a16="http://schemas.microsoft.com/office/drawing/2014/main" id="{D2A55358-1E19-84EC-6123-474EC71AA38C}"/>
                  </a:ext>
                </a:extLst>
              </p:cNvPr>
              <p:cNvGraphicFramePr>
                <a:graphicFrameLocks noChangeAspect="1"/>
              </p:cNvGraphicFramePr>
              <p:nvPr>
                <p:extLst>
                  <p:ext uri="{D42A27DB-BD31-4B8C-83A1-F6EECF244321}">
                    <p14:modId xmlns:p14="http://schemas.microsoft.com/office/powerpoint/2010/main" val="1777135154"/>
                  </p:ext>
                </p:extLst>
              </p:nvPr>
            </p:nvGraphicFramePr>
            <p:xfrm>
              <a:off x="10094349" y="2809737"/>
              <a:ext cx="4141118" cy="2329379"/>
            </p:xfrm>
            <a:graphic>
              <a:graphicData uri="http://schemas.microsoft.com/office/powerpoint/2016/slidezoom">
                <pslz:sldZm>
                  <pslz:sldZmObj sldId="2147469913" cId="2261525857">
                    <pslz:zmPr id="{C66615C8-A818-4E4E-AE59-1E9B855260E0}" returnToParent="0" transitionDur="1000">
                      <p166:blipFill xmlns:p166="http://schemas.microsoft.com/office/powerpoint/2016/6/main">
                        <a:blip r:embed="rId6"/>
                        <a:stretch>
                          <a:fillRect/>
                        </a:stretch>
                      </p166:blipFill>
                      <p166:spPr xmlns:p166="http://schemas.microsoft.com/office/powerpoint/2016/6/main">
                        <a:xfrm>
                          <a:off x="0" y="0"/>
                          <a:ext cx="4141118" cy="2329379"/>
                        </a:xfrm>
                        <a:prstGeom prst="rect">
                          <a:avLst/>
                        </a:prstGeom>
                        <a:ln w="3175">
                          <a:solidFill>
                            <a:prstClr val="ltGray"/>
                          </a:solidFill>
                        </a:ln>
                      </p166:spPr>
                    </pslz:zmPr>
                  </pslz:sldZmObj>
                </pslz:sldZm>
              </a:graphicData>
            </a:graphic>
          </p:graphicFrame>
        </mc:Choice>
        <mc:Fallback>
          <p:pic>
            <p:nvPicPr>
              <p:cNvPr id="23" name="Slide Zoom 22">
                <a:hlinkClick r:id="rId7" action="ppaction://hlinksldjump"/>
                <a:extLst>
                  <a:ext uri="{FF2B5EF4-FFF2-40B4-BE49-F238E27FC236}">
                    <a16:creationId xmlns:a16="http://schemas.microsoft.com/office/drawing/2014/main" id="{D2A55358-1E19-84EC-6123-474EC71AA38C}"/>
                  </a:ext>
                </a:extLst>
              </p:cNvPr>
              <p:cNvPicPr>
                <a:picLocks noGrp="1" noRot="1" noChangeAspect="1" noMove="1" noResize="1" noEditPoints="1" noAdjustHandles="1" noChangeArrowheads="1" noChangeShapeType="1"/>
              </p:cNvPicPr>
              <p:nvPr/>
            </p:nvPicPr>
            <p:blipFill>
              <a:blip r:embed="rId6"/>
              <a:stretch>
                <a:fillRect/>
              </a:stretch>
            </p:blipFill>
            <p:spPr>
              <a:xfrm>
                <a:off x="10094349" y="2809737"/>
                <a:ext cx="4141118" cy="2329379"/>
              </a:xfrm>
              <a:prstGeom prst="rect">
                <a:avLst/>
              </a:prstGeom>
              <a:ln w="3175">
                <a:solidFill>
                  <a:prstClr val="ltGray"/>
                </a:solidFill>
              </a:ln>
            </p:spPr>
          </p:pic>
        </mc:Fallback>
      </mc:AlternateContent>
    </p:spTree>
    <p:extLst>
      <p:ext uri="{BB962C8B-B14F-4D97-AF65-F5344CB8AC3E}">
        <p14:creationId xmlns:p14="http://schemas.microsoft.com/office/powerpoint/2010/main" val="3839515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B89479-4310-39C2-0D28-DE4A75BBC8FD}"/>
              </a:ext>
            </a:extLst>
          </p:cNvPr>
          <p:cNvSpPr>
            <a:spLocks noGrp="1"/>
          </p:cNvSpPr>
          <p:nvPr>
            <p:ph type="title"/>
          </p:nvPr>
        </p:nvSpPr>
        <p:spPr/>
        <p:txBody>
          <a:bodyPr>
            <a:normAutofit/>
          </a:bodyPr>
          <a:lstStyle/>
          <a:p>
            <a:r>
              <a:rPr lang="en-US" sz="2800" b="1">
                <a:solidFill>
                  <a:prstClr val="white"/>
                </a:solidFill>
                <a:latin typeface="Calibri Light" panose="020F0302020204030204"/>
              </a:rPr>
              <a:t>Salesforce Service Cloud Voice (SCV) – with Amazon Connect</a:t>
            </a:r>
            <a:endParaRPr lang="en-US"/>
          </a:p>
        </p:txBody>
      </p:sp>
      <p:grpSp>
        <p:nvGrpSpPr>
          <p:cNvPr id="23" name="Group 22">
            <a:extLst>
              <a:ext uri="{FF2B5EF4-FFF2-40B4-BE49-F238E27FC236}">
                <a16:creationId xmlns:a16="http://schemas.microsoft.com/office/drawing/2014/main" id="{41A1A6A2-9C26-9B49-199F-6DDC01603AD4}"/>
              </a:ext>
            </a:extLst>
          </p:cNvPr>
          <p:cNvGrpSpPr/>
          <p:nvPr/>
        </p:nvGrpSpPr>
        <p:grpSpPr>
          <a:xfrm>
            <a:off x="3140884" y="949683"/>
            <a:ext cx="11213753" cy="6990198"/>
            <a:chOff x="2617403" y="791402"/>
            <a:chExt cx="9344794" cy="5825165"/>
          </a:xfrm>
        </p:grpSpPr>
        <p:pic>
          <p:nvPicPr>
            <p:cNvPr id="24" name="Picture 23">
              <a:extLst>
                <a:ext uri="{FF2B5EF4-FFF2-40B4-BE49-F238E27FC236}">
                  <a16:creationId xmlns:a16="http://schemas.microsoft.com/office/drawing/2014/main" id="{6ED03C11-7E2D-90A3-1FEF-58987036D2F4}"/>
                </a:ext>
              </a:extLst>
            </p:cNvPr>
            <p:cNvPicPr>
              <a:picLocks noChangeAspect="1"/>
            </p:cNvPicPr>
            <p:nvPr/>
          </p:nvPicPr>
          <p:blipFill rotWithShape="1">
            <a:blip r:embed="rId2"/>
            <a:srcRect l="21265" t="9195" r="23609" b="3693"/>
            <a:stretch/>
          </p:blipFill>
          <p:spPr>
            <a:xfrm>
              <a:off x="2617403" y="791402"/>
              <a:ext cx="9344794" cy="5825165"/>
            </a:xfrm>
            <a:prstGeom prst="rect">
              <a:avLst/>
            </a:prstGeom>
          </p:spPr>
        </p:pic>
        <p:sp>
          <p:nvSpPr>
            <p:cNvPr id="25" name="Rectangle 24">
              <a:extLst>
                <a:ext uri="{FF2B5EF4-FFF2-40B4-BE49-F238E27FC236}">
                  <a16:creationId xmlns:a16="http://schemas.microsoft.com/office/drawing/2014/main" id="{1B49A810-F637-407E-7156-E7AD12AF4315}"/>
                </a:ext>
              </a:extLst>
            </p:cNvPr>
            <p:cNvSpPr/>
            <p:nvPr/>
          </p:nvSpPr>
          <p:spPr>
            <a:xfrm>
              <a:off x="2724150" y="1276350"/>
              <a:ext cx="2286000" cy="2832100"/>
            </a:xfrm>
            <a:prstGeom prst="rect">
              <a:avLst/>
            </a:prstGeom>
            <a:noFill/>
            <a:ln w="12700" cap="flat" cmpd="sng" algn="ctr">
              <a:solidFill>
                <a:srgbClr val="70AD47">
                  <a:lumMod val="75000"/>
                </a:srgbClr>
              </a:solidFill>
              <a:prstDash val="solid"/>
              <a:miter lim="800000"/>
            </a:ln>
            <a:effectLst>
              <a:glow rad="101600">
                <a:srgbClr val="70AD47">
                  <a:satMod val="175000"/>
                  <a:alpha val="40000"/>
                </a:srgbClr>
              </a:glow>
            </a:effectLst>
          </p:spPr>
          <p:txBody>
            <a:bodyPr lIns="0" tIns="0" rIns="0" bIns="0" rtlCol="0" anchor="t"/>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6C3D25B1-7A76-9A8A-005F-607D665E3641}"/>
                </a:ext>
              </a:extLst>
            </p:cNvPr>
            <p:cNvSpPr/>
            <p:nvPr/>
          </p:nvSpPr>
          <p:spPr>
            <a:xfrm>
              <a:off x="2724150" y="4108450"/>
              <a:ext cx="2286000" cy="2427634"/>
            </a:xfrm>
            <a:prstGeom prst="rect">
              <a:avLst/>
            </a:prstGeom>
            <a:noFill/>
            <a:ln w="12700" cap="flat" cmpd="sng" algn="ctr">
              <a:solidFill>
                <a:srgbClr val="70AD47">
                  <a:lumMod val="75000"/>
                </a:srgbClr>
              </a:solidFill>
              <a:prstDash val="solid"/>
              <a:miter lim="800000"/>
            </a:ln>
            <a:effectLst>
              <a:glow rad="101600">
                <a:srgbClr val="70AD47">
                  <a:satMod val="175000"/>
                  <a:alpha val="40000"/>
                </a:srgbClr>
              </a:glow>
            </a:effectLst>
          </p:spPr>
          <p:txBody>
            <a:bodyPr lIns="0" tIns="0" rIns="0" bIns="0" rtlCol="0" anchor="t"/>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uLnTx/>
                <a:uFillTx/>
                <a:latin typeface="Calibri" panose="020F0502020204030204"/>
                <a:ea typeface="+mn-ea"/>
                <a:cs typeface="+mn-cs"/>
              </a:endParaRPr>
            </a:p>
          </p:txBody>
        </p:sp>
      </p:grpSp>
      <p:grpSp>
        <p:nvGrpSpPr>
          <p:cNvPr id="27" name="Group 26">
            <a:extLst>
              <a:ext uri="{FF2B5EF4-FFF2-40B4-BE49-F238E27FC236}">
                <a16:creationId xmlns:a16="http://schemas.microsoft.com/office/drawing/2014/main" id="{FC7F380A-B0BB-B6EC-8490-7C4D288C9A02}"/>
              </a:ext>
            </a:extLst>
          </p:cNvPr>
          <p:cNvGrpSpPr/>
          <p:nvPr/>
        </p:nvGrpSpPr>
        <p:grpSpPr>
          <a:xfrm>
            <a:off x="8741103" y="1879092"/>
            <a:ext cx="5735454" cy="1138428"/>
            <a:chOff x="7284252" y="1565910"/>
            <a:chExt cx="4779545" cy="948690"/>
          </a:xfrm>
        </p:grpSpPr>
        <p:sp>
          <p:nvSpPr>
            <p:cNvPr id="28" name="Rectangle: Rounded Corners 27">
              <a:extLst>
                <a:ext uri="{FF2B5EF4-FFF2-40B4-BE49-F238E27FC236}">
                  <a16:creationId xmlns:a16="http://schemas.microsoft.com/office/drawing/2014/main" id="{912F0249-84CB-9565-3D32-94955EE5F6F6}"/>
                </a:ext>
              </a:extLst>
            </p:cNvPr>
            <p:cNvSpPr/>
            <p:nvPr/>
          </p:nvSpPr>
          <p:spPr>
            <a:xfrm>
              <a:off x="9739697" y="1643071"/>
              <a:ext cx="2324100" cy="727055"/>
            </a:xfrm>
            <a:prstGeom prst="roundRect">
              <a:avLst/>
            </a:prstGeom>
            <a:solidFill>
              <a:sysClr val="window" lastClr="FFFFFF">
                <a:lumMod val="95000"/>
              </a:sysClr>
            </a:solidFill>
            <a:ln w="12700" cap="flat" cmpd="sng" algn="ctr">
              <a:solidFill>
                <a:srgbClr val="4472C4">
                  <a:shade val="50000"/>
                </a:srgbClr>
              </a:solidFill>
              <a:prstDash val="solid"/>
              <a:miter lim="800000"/>
            </a:ln>
            <a:effectLst/>
          </p:spPr>
          <p:txBody>
            <a:bodyPr lIns="0" tIns="0" rIns="0" bIns="0" rtlCol="0" anchor="ctr"/>
            <a:lstStyle/>
            <a:p>
              <a:pPr marL="0" marR="0" lvl="0" indent="0" algn="ctr" defTabSz="1097280" eaLnBrk="1" fontAlgn="auto" latinLnBrk="0" hangingPunct="1">
                <a:lnSpc>
                  <a:spcPct val="100000"/>
                </a:lnSpc>
                <a:spcBef>
                  <a:spcPts val="0"/>
                </a:spcBef>
                <a:spcAft>
                  <a:spcPts val="0"/>
                </a:spcAft>
                <a:buClrTx/>
                <a:buSzTx/>
                <a:buFontTx/>
                <a:buNone/>
                <a:tabLst/>
                <a:defRPr/>
              </a:pPr>
              <a:r>
                <a:rPr kumimoji="0" lang="en-US" sz="2160" b="1" i="0" u="none" strike="noStrike" kern="0" cap="none" spc="0" normalizeH="0" baseline="0" noProof="0">
                  <a:ln>
                    <a:noFill/>
                  </a:ln>
                  <a:solidFill>
                    <a:srgbClr val="002060"/>
                  </a:solidFill>
                  <a:effectLst/>
                  <a:uLnTx/>
                  <a:uFillTx/>
                  <a:latin typeface="Calibri" panose="020F0502020204030204"/>
                  <a:ea typeface="+mn-ea"/>
                  <a:cs typeface="+mn-cs"/>
                </a:rPr>
                <a:t>Amazon Connect Embedded</a:t>
              </a:r>
              <a:endParaRPr kumimoji="0" lang="en-US" sz="21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B0F38546-8CB2-CB3E-4FF8-635319D9452E}"/>
                </a:ext>
              </a:extLst>
            </p:cNvPr>
            <p:cNvSpPr/>
            <p:nvPr/>
          </p:nvSpPr>
          <p:spPr>
            <a:xfrm>
              <a:off x="7284252" y="1565910"/>
              <a:ext cx="2095968" cy="948690"/>
            </a:xfrm>
            <a:prstGeom prst="rect">
              <a:avLst/>
            </a:prstGeom>
            <a:noFill/>
            <a:ln w="12700" cap="flat" cmpd="sng" algn="ctr">
              <a:solidFill>
                <a:srgbClr val="70AD47">
                  <a:lumMod val="75000"/>
                </a:srgbClr>
              </a:solidFill>
              <a:prstDash val="solid"/>
              <a:miter lim="800000"/>
            </a:ln>
            <a:effectLst>
              <a:glow rad="101600">
                <a:srgbClr val="70AD47">
                  <a:satMod val="175000"/>
                  <a:alpha val="40000"/>
                </a:srgbClr>
              </a:glow>
            </a:effectLst>
          </p:spPr>
          <p:txBody>
            <a:bodyPr lIns="0" tIns="0" rIns="0" bIns="0" rtlCol="0" anchor="t"/>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1641D634-901D-40DF-05F7-FB8B323380A1}"/>
              </a:ext>
            </a:extLst>
          </p:cNvPr>
          <p:cNvGrpSpPr/>
          <p:nvPr/>
        </p:nvGrpSpPr>
        <p:grpSpPr>
          <a:xfrm>
            <a:off x="8741103" y="3021725"/>
            <a:ext cx="5781535" cy="1604776"/>
            <a:chOff x="7284252" y="2518104"/>
            <a:chExt cx="4817946" cy="1337313"/>
          </a:xfrm>
        </p:grpSpPr>
        <p:sp>
          <p:nvSpPr>
            <p:cNvPr id="31" name="Rectangle: Rounded Corners 30">
              <a:extLst>
                <a:ext uri="{FF2B5EF4-FFF2-40B4-BE49-F238E27FC236}">
                  <a16:creationId xmlns:a16="http://schemas.microsoft.com/office/drawing/2014/main" id="{ED4D8EAD-5E29-E781-7F3E-66B36F2F1446}"/>
                </a:ext>
              </a:extLst>
            </p:cNvPr>
            <p:cNvSpPr/>
            <p:nvPr/>
          </p:nvSpPr>
          <p:spPr>
            <a:xfrm>
              <a:off x="9701296" y="2692400"/>
              <a:ext cx="2400902" cy="839337"/>
            </a:xfrm>
            <a:prstGeom prst="roundRect">
              <a:avLst/>
            </a:prstGeom>
            <a:solidFill>
              <a:sysClr val="window" lastClr="FFFFFF">
                <a:lumMod val="95000"/>
              </a:sysClr>
            </a:solidFill>
            <a:ln w="12700" cap="flat" cmpd="sng" algn="ctr">
              <a:solidFill>
                <a:srgbClr val="4472C4">
                  <a:shade val="50000"/>
                </a:srgbClr>
              </a:solidFill>
              <a:prstDash val="solid"/>
              <a:miter lim="800000"/>
            </a:ln>
            <a:effectLst/>
          </p:spPr>
          <p:txBody>
            <a:bodyPr lIns="0" tIns="0" rIns="0" bIns="0" rtlCol="0" anchor="t"/>
            <a:lstStyle/>
            <a:p>
              <a:pPr marL="0" marR="0" lvl="0" indent="0" algn="ctr" defTabSz="1097280" eaLnBrk="1" fontAlgn="auto" latinLnBrk="0" hangingPunct="1">
                <a:lnSpc>
                  <a:spcPct val="100000"/>
                </a:lnSpc>
                <a:spcBef>
                  <a:spcPts val="0"/>
                </a:spcBef>
                <a:spcAft>
                  <a:spcPts val="0"/>
                </a:spcAft>
                <a:buClrTx/>
                <a:buSzTx/>
                <a:buFontTx/>
                <a:buNone/>
                <a:tabLst/>
                <a:defRPr/>
              </a:pPr>
              <a:r>
                <a:rPr kumimoji="0" lang="en-US" sz="2160" b="1" i="0" u="none" strike="noStrike" kern="0" cap="none" spc="0" normalizeH="0" baseline="0" noProof="0">
                  <a:ln>
                    <a:noFill/>
                  </a:ln>
                  <a:solidFill>
                    <a:srgbClr val="002060"/>
                  </a:solidFill>
                  <a:effectLst/>
                  <a:uLnTx/>
                  <a:uFillTx/>
                  <a:latin typeface="Calibri" panose="020F0502020204030204"/>
                  <a:ea typeface="+mn-ea"/>
                  <a:cs typeface="+mn-cs"/>
                </a:rPr>
                <a:t>AI/Process Automation</a:t>
              </a:r>
            </a:p>
            <a:p>
              <a:pPr marL="0" marR="0" lvl="0" indent="0" algn="ctr" defTabSz="1097280" eaLnBrk="1" fontAlgn="auto" latinLnBrk="0" hangingPunct="1">
                <a:lnSpc>
                  <a:spcPct val="100000"/>
                </a:lnSpc>
                <a:spcBef>
                  <a:spcPts val="0"/>
                </a:spcBef>
                <a:spcAft>
                  <a:spcPts val="0"/>
                </a:spcAft>
                <a:buClrTx/>
                <a:buSzTx/>
                <a:buFontTx/>
                <a:buNone/>
                <a:tabLst/>
                <a:defRPr/>
              </a:pPr>
              <a:r>
                <a:rPr kumimoji="0" lang="en-US" sz="1920" b="0" i="0" u="none" strike="noStrike" kern="0" cap="none" spc="0" normalizeH="0" baseline="0" noProof="0">
                  <a:ln>
                    <a:noFill/>
                  </a:ln>
                  <a:solidFill>
                    <a:srgbClr val="002060"/>
                  </a:solidFill>
                  <a:effectLst/>
                  <a:uLnTx/>
                  <a:uFillTx/>
                  <a:latin typeface="Calibri" panose="020F0502020204030204"/>
                  <a:ea typeface="+mn-ea"/>
                  <a:cs typeface="+mn-cs"/>
                </a:rPr>
                <a:t>Launch Einstein intelligence during the call.</a:t>
              </a:r>
            </a:p>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16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3A027DD-B7B2-22D9-B471-9A155083BBD0}"/>
                </a:ext>
              </a:extLst>
            </p:cNvPr>
            <p:cNvSpPr/>
            <p:nvPr/>
          </p:nvSpPr>
          <p:spPr>
            <a:xfrm>
              <a:off x="7284252" y="2518104"/>
              <a:ext cx="2095968" cy="1337313"/>
            </a:xfrm>
            <a:prstGeom prst="rect">
              <a:avLst/>
            </a:prstGeom>
            <a:noFill/>
            <a:ln w="12700" cap="flat" cmpd="sng" algn="ctr">
              <a:solidFill>
                <a:srgbClr val="70AD47">
                  <a:lumMod val="75000"/>
                </a:srgbClr>
              </a:solidFill>
              <a:prstDash val="solid"/>
              <a:miter lim="800000"/>
            </a:ln>
            <a:effectLst>
              <a:glow rad="101600">
                <a:srgbClr val="70AD47">
                  <a:satMod val="175000"/>
                  <a:alpha val="40000"/>
                </a:srgbClr>
              </a:glow>
            </a:effectLst>
          </p:spPr>
          <p:txBody>
            <a:bodyPr lIns="0" tIns="0" rIns="0" bIns="0" rtlCol="0" anchor="t"/>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6E591732-D9B7-2AC6-B49F-D5868B015640}"/>
              </a:ext>
            </a:extLst>
          </p:cNvPr>
          <p:cNvGrpSpPr/>
          <p:nvPr/>
        </p:nvGrpSpPr>
        <p:grpSpPr>
          <a:xfrm>
            <a:off x="8741103" y="4630706"/>
            <a:ext cx="5735454" cy="3225582"/>
            <a:chOff x="7284252" y="3858921"/>
            <a:chExt cx="4779545" cy="2687985"/>
          </a:xfrm>
        </p:grpSpPr>
        <p:sp>
          <p:nvSpPr>
            <p:cNvPr id="34" name="Rectangle: Rounded Corners 33">
              <a:extLst>
                <a:ext uri="{FF2B5EF4-FFF2-40B4-BE49-F238E27FC236}">
                  <a16:creationId xmlns:a16="http://schemas.microsoft.com/office/drawing/2014/main" id="{4AD8B726-11A8-3764-7A31-44C6DD7B535B}"/>
                </a:ext>
              </a:extLst>
            </p:cNvPr>
            <p:cNvSpPr/>
            <p:nvPr/>
          </p:nvSpPr>
          <p:spPr>
            <a:xfrm>
              <a:off x="9691202" y="4166431"/>
              <a:ext cx="2372595" cy="1960049"/>
            </a:xfrm>
            <a:prstGeom prst="roundRect">
              <a:avLst/>
            </a:prstGeom>
            <a:solidFill>
              <a:sysClr val="window" lastClr="FFFFFF">
                <a:lumMod val="95000"/>
              </a:sysClr>
            </a:solidFill>
            <a:ln w="12700" cap="flat" cmpd="sng" algn="ctr">
              <a:solidFill>
                <a:srgbClr val="4472C4">
                  <a:shade val="50000"/>
                </a:srgbClr>
              </a:solidFill>
              <a:prstDash val="solid"/>
              <a:miter lim="800000"/>
            </a:ln>
            <a:effectLst/>
          </p:spPr>
          <p:txBody>
            <a:bodyPr lIns="0" tIns="0" rIns="0" bIns="0" rtlCol="0" anchor="t"/>
            <a:lstStyle/>
            <a:p>
              <a:pPr marL="0" marR="0" lvl="0" indent="0" algn="ctr" defTabSz="1097280" eaLnBrk="1" fontAlgn="auto" latinLnBrk="0" hangingPunct="1">
                <a:lnSpc>
                  <a:spcPct val="100000"/>
                </a:lnSpc>
                <a:spcBef>
                  <a:spcPts val="0"/>
                </a:spcBef>
                <a:spcAft>
                  <a:spcPts val="0"/>
                </a:spcAft>
                <a:buClrTx/>
                <a:buSzTx/>
                <a:buFontTx/>
                <a:buNone/>
                <a:tabLst/>
                <a:defRPr/>
              </a:pPr>
              <a:r>
                <a:rPr kumimoji="0" lang="en-US" sz="2160" b="1" i="0" u="none" strike="noStrike" kern="0" cap="none" spc="0" normalizeH="0" baseline="0" noProof="0">
                  <a:ln>
                    <a:noFill/>
                  </a:ln>
                  <a:solidFill>
                    <a:srgbClr val="002060"/>
                  </a:solidFill>
                  <a:effectLst/>
                  <a:uLnTx/>
                  <a:uFillTx/>
                  <a:latin typeface="Calibri" panose="020F0502020204030204"/>
                  <a:ea typeface="+mn-ea"/>
                  <a:cs typeface="+mn-cs"/>
                </a:rPr>
                <a:t>Real-Time Call Transcription</a:t>
              </a:r>
            </a:p>
            <a:p>
              <a:pPr marL="164592" marR="0" lvl="0" indent="-164592" defTabSz="109728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20" b="0" i="0" u="none" strike="noStrike" kern="0" cap="none" spc="0" normalizeH="0" baseline="0" noProof="0">
                  <a:ln>
                    <a:noFill/>
                  </a:ln>
                  <a:solidFill>
                    <a:srgbClr val="002060"/>
                  </a:solidFill>
                  <a:effectLst/>
                  <a:uLnTx/>
                  <a:uFillTx/>
                  <a:latin typeface="Calibri" panose="020F0502020204030204"/>
                  <a:ea typeface="+mn-ea"/>
                  <a:cs typeface="+mn-cs"/>
                </a:rPr>
                <a:t>Capture conversation attached to a case</a:t>
              </a:r>
            </a:p>
            <a:p>
              <a:pPr marL="164592" marR="0" lvl="0" indent="-164592" defTabSz="109728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20" b="0" i="0" u="none" strike="noStrike" kern="0" cap="none" spc="0" normalizeH="0" baseline="0" noProof="0">
                  <a:ln>
                    <a:noFill/>
                  </a:ln>
                  <a:solidFill>
                    <a:srgbClr val="002060"/>
                  </a:solidFill>
                  <a:effectLst/>
                  <a:uLnTx/>
                  <a:uFillTx/>
                  <a:latin typeface="Calibri" panose="020F0502020204030204"/>
                  <a:ea typeface="+mn-ea"/>
                  <a:cs typeface="+mn-cs"/>
                </a:rPr>
                <a:t>Next-Best Action based on transcription</a:t>
              </a:r>
            </a:p>
            <a:p>
              <a:pPr marL="164592" marR="0" lvl="0" indent="-164592" defTabSz="109728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920" b="0" i="0" u="none" strike="noStrike" kern="0" cap="none" spc="0" normalizeH="0" baseline="0" noProof="0">
                  <a:ln>
                    <a:noFill/>
                  </a:ln>
                  <a:solidFill>
                    <a:srgbClr val="002060"/>
                  </a:solidFill>
                  <a:effectLst/>
                  <a:uLnTx/>
                  <a:uFillTx/>
                  <a:latin typeface="Calibri" panose="020F0502020204030204"/>
                  <a:ea typeface="+mn-ea"/>
                  <a:cs typeface="+mn-cs"/>
                </a:rPr>
                <a:t>Sentiment Analysis</a:t>
              </a:r>
              <a:endParaRPr kumimoji="0" lang="en-US" sz="192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67C5DB82-70C1-F5B1-8C37-B98332EF7B5C}"/>
                </a:ext>
              </a:extLst>
            </p:cNvPr>
            <p:cNvSpPr/>
            <p:nvPr/>
          </p:nvSpPr>
          <p:spPr>
            <a:xfrm>
              <a:off x="7284252" y="3858921"/>
              <a:ext cx="2095968" cy="2687985"/>
            </a:xfrm>
            <a:prstGeom prst="rect">
              <a:avLst/>
            </a:prstGeom>
            <a:noFill/>
            <a:ln w="12700" cap="flat" cmpd="sng" algn="ctr">
              <a:solidFill>
                <a:srgbClr val="70AD47">
                  <a:lumMod val="75000"/>
                </a:srgbClr>
              </a:solidFill>
              <a:prstDash val="solid"/>
              <a:miter lim="800000"/>
            </a:ln>
            <a:effectLst>
              <a:glow rad="101600">
                <a:srgbClr val="70AD47">
                  <a:satMod val="175000"/>
                  <a:alpha val="40000"/>
                </a:srgbClr>
              </a:glow>
            </a:effectLst>
          </p:spPr>
          <p:txBody>
            <a:bodyPr lIns="0" tIns="0" rIns="0" bIns="0" rtlCol="0" anchor="t"/>
            <a:lstStyle/>
            <a:p>
              <a:pPr marL="0" marR="0" lvl="0" indent="0" algn="ctr" defTabSz="109728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18890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33333E-6 3.7037E-6 L -0.19636 0.00023 " pathEditMode="relative" rAng="0" ptsTypes="AA">
                                      <p:cBhvr>
                                        <p:cTn id="6" dur="1000" fill="hold"/>
                                        <p:tgtEl>
                                          <p:spTgt spid="23"/>
                                        </p:tgtEl>
                                        <p:attrNameLst>
                                          <p:attrName>ppt_x</p:attrName>
                                          <p:attrName>ppt_y</p:attrName>
                                        </p:attrNameLst>
                                      </p:cBhvr>
                                      <p:rCtr x="-9818" y="0"/>
                                    </p:animMotion>
                                  </p:childTnLst>
                                </p:cTn>
                              </p:par>
                              <p:par>
                                <p:cTn id="7" presetID="10" presetClass="entr" presetSubtype="0" fill="hold" nodeType="withEffect">
                                  <p:stCondLst>
                                    <p:cond delay="90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5DEAD-5B78-57E6-171B-A4C16028AB05}"/>
              </a:ext>
            </a:extLst>
          </p:cNvPr>
          <p:cNvSpPr>
            <a:spLocks noGrp="1"/>
          </p:cNvSpPr>
          <p:nvPr>
            <p:ph type="title"/>
          </p:nvPr>
        </p:nvSpPr>
        <p:spPr/>
        <p:txBody>
          <a:bodyPr>
            <a:normAutofit/>
          </a:bodyPr>
          <a:lstStyle/>
          <a:p>
            <a:r>
              <a:rPr lang="en-US" sz="2800" b="1">
                <a:solidFill>
                  <a:prstClr val="white"/>
                </a:solidFill>
                <a:latin typeface="Calibri Light" panose="020F0302020204030204"/>
              </a:rPr>
              <a:t>Salesforce Service Cloud Voice (SCV) – with Talkdesk</a:t>
            </a:r>
            <a:endParaRPr lang="en-US"/>
          </a:p>
        </p:txBody>
      </p:sp>
      <p:sp>
        <p:nvSpPr>
          <p:cNvPr id="4" name="Date Placeholder 3">
            <a:extLst>
              <a:ext uri="{FF2B5EF4-FFF2-40B4-BE49-F238E27FC236}">
                <a16:creationId xmlns:a16="http://schemas.microsoft.com/office/drawing/2014/main" id="{0BEB9A65-5CA5-95DC-639A-7A55FE0A7A52}"/>
              </a:ext>
            </a:extLst>
          </p:cNvPr>
          <p:cNvSpPr>
            <a:spLocks noGrp="1"/>
          </p:cNvSpPr>
          <p:nvPr>
            <p:ph type="dt" sz="half" idx="4294967295"/>
          </p:nvPr>
        </p:nvSpPr>
        <p:spPr>
          <a:xfrm>
            <a:off x="0" y="0"/>
            <a:ext cx="0" cy="0"/>
          </a:xfrm>
        </p:spPr>
        <p:txBody>
          <a:bodyPr/>
          <a:lstStyle/>
          <a:p>
            <a:pPr defTabSz="1097280">
              <a:defRPr/>
            </a:pPr>
            <a:fld id="{8E9C5700-618F-4B62-A282-8FD141EE10EB}" type="datetime1">
              <a:rPr lang="en-US" sz="2160">
                <a:solidFill>
                  <a:srgbClr val="5A5A5A"/>
                </a:solidFill>
                <a:latin typeface="Calibri" panose="020F0502020204030204"/>
              </a:rPr>
              <a:pPr defTabSz="1097280">
                <a:defRPr/>
              </a:pPr>
              <a:t>2/16/2023</a:t>
            </a:fld>
            <a:endParaRPr lang="en-US" sz="2160">
              <a:solidFill>
                <a:srgbClr val="5A5A5A"/>
              </a:solidFill>
              <a:latin typeface="Calibri" panose="020F0502020204030204"/>
            </a:endParaRPr>
          </a:p>
        </p:txBody>
      </p:sp>
      <p:sp>
        <p:nvSpPr>
          <p:cNvPr id="5" name="Slide Number Placeholder 4">
            <a:extLst>
              <a:ext uri="{FF2B5EF4-FFF2-40B4-BE49-F238E27FC236}">
                <a16:creationId xmlns:a16="http://schemas.microsoft.com/office/drawing/2014/main" id="{D9A4CDA9-82D6-CEB9-CE86-DBC280F6C65F}"/>
              </a:ext>
            </a:extLst>
          </p:cNvPr>
          <p:cNvSpPr>
            <a:spLocks noGrp="1"/>
          </p:cNvSpPr>
          <p:nvPr>
            <p:ph type="sldNum" sz="quarter" idx="4294967295"/>
          </p:nvPr>
        </p:nvSpPr>
        <p:spPr>
          <a:xfrm>
            <a:off x="0" y="0"/>
            <a:ext cx="0" cy="0"/>
          </a:xfrm>
        </p:spPr>
        <p:txBody>
          <a:bodyPr/>
          <a:lstStyle/>
          <a:p>
            <a:pPr defTabSz="1097280">
              <a:defRPr/>
            </a:pPr>
            <a:fld id="{A761CAD3-064A-478E-A70F-489B136BCF78}" type="slidenum">
              <a:rPr lang="en-US" sz="2160">
                <a:solidFill>
                  <a:srgbClr val="5A5A5A"/>
                </a:solidFill>
                <a:latin typeface="Calibri" panose="020F0502020204030204"/>
              </a:rPr>
              <a:pPr defTabSz="1097280">
                <a:defRPr/>
              </a:pPr>
              <a:t>47</a:t>
            </a:fld>
            <a:endParaRPr lang="en-US" sz="2160">
              <a:solidFill>
                <a:srgbClr val="5A5A5A"/>
              </a:solidFill>
              <a:latin typeface="Calibri" panose="020F0502020204030204"/>
            </a:endParaRPr>
          </a:p>
        </p:txBody>
      </p:sp>
      <p:sp>
        <p:nvSpPr>
          <p:cNvPr id="12" name="TextBox 11">
            <a:extLst>
              <a:ext uri="{FF2B5EF4-FFF2-40B4-BE49-F238E27FC236}">
                <a16:creationId xmlns:a16="http://schemas.microsoft.com/office/drawing/2014/main" id="{8AD9F0AA-ED7D-5EAA-2E39-1B4F5EDCCB94}"/>
              </a:ext>
            </a:extLst>
          </p:cNvPr>
          <p:cNvSpPr txBox="1"/>
          <p:nvPr/>
        </p:nvSpPr>
        <p:spPr>
          <a:xfrm>
            <a:off x="187421" y="604161"/>
            <a:ext cx="7315200" cy="424732"/>
          </a:xfrm>
          <a:prstGeom prst="rect">
            <a:avLst/>
          </a:prstGeom>
          <a:noFill/>
        </p:spPr>
        <p:txBody>
          <a:bodyPr wrap="square">
            <a:spAutoFit/>
          </a:bodyPr>
          <a:lstStyle/>
          <a:p>
            <a:pPr defTabSz="1097280">
              <a:defRPr/>
            </a:pPr>
            <a:r>
              <a:rPr lang="en-US" sz="2160">
                <a:solidFill>
                  <a:srgbClr val="002060"/>
                </a:solidFill>
                <a:latin typeface="Calibri" panose="020F0502020204030204"/>
              </a:rPr>
              <a:t>*Available via Salesforce AppExchange</a:t>
            </a:r>
          </a:p>
        </p:txBody>
      </p:sp>
      <p:sp>
        <p:nvSpPr>
          <p:cNvPr id="3" name="TextBox 2">
            <a:extLst>
              <a:ext uri="{FF2B5EF4-FFF2-40B4-BE49-F238E27FC236}">
                <a16:creationId xmlns:a16="http://schemas.microsoft.com/office/drawing/2014/main" id="{24F14EB8-15F0-A5AF-471F-98A2FC432677}"/>
              </a:ext>
            </a:extLst>
          </p:cNvPr>
          <p:cNvSpPr txBox="1"/>
          <p:nvPr/>
        </p:nvSpPr>
        <p:spPr>
          <a:xfrm>
            <a:off x="1645211" y="1452972"/>
            <a:ext cx="4977942" cy="160864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09728" tIns="109728" rIns="109728" bIns="109728" rtlCol="0">
            <a:spAutoFit/>
          </a:bodyPr>
          <a:lstStyle/>
          <a:p>
            <a:pPr marL="342900" indent="-342900">
              <a:spcBef>
                <a:spcPts val="360"/>
              </a:spcBef>
              <a:spcAft>
                <a:spcPts val="360"/>
              </a:spcAft>
              <a:buFont typeface="Arial" panose="020B0604020202020204" pitchFamily="34" charset="0"/>
              <a:buChar char="•"/>
            </a:pPr>
            <a:r>
              <a:rPr lang="en-US" sz="1920">
                <a:solidFill>
                  <a:srgbClr val="002060"/>
                </a:solidFill>
              </a:rPr>
              <a:t>Call Controls within Salesforce’s Omni-Channel Widget</a:t>
            </a:r>
          </a:p>
          <a:p>
            <a:pPr marL="342900" indent="-342900">
              <a:spcBef>
                <a:spcPts val="360"/>
              </a:spcBef>
              <a:spcAft>
                <a:spcPts val="360"/>
              </a:spcAft>
              <a:buFont typeface="Arial" panose="020B0604020202020204" pitchFamily="34" charset="0"/>
              <a:buChar char="•"/>
            </a:pPr>
            <a:r>
              <a:rPr lang="en-US" sz="1920">
                <a:solidFill>
                  <a:srgbClr val="002060"/>
                </a:solidFill>
              </a:rPr>
              <a:t>Warm transfer between agents</a:t>
            </a:r>
          </a:p>
          <a:p>
            <a:pPr marL="342900" indent="-342900">
              <a:spcBef>
                <a:spcPts val="360"/>
              </a:spcBef>
              <a:spcAft>
                <a:spcPts val="360"/>
              </a:spcAft>
              <a:buFont typeface="Arial" panose="020B0604020202020204" pitchFamily="34" charset="0"/>
              <a:buChar char="•"/>
            </a:pPr>
            <a:r>
              <a:rPr lang="en-US" sz="1920">
                <a:solidFill>
                  <a:srgbClr val="002060"/>
                </a:solidFill>
              </a:rPr>
              <a:t>Common Inbound/ outbound call use cases</a:t>
            </a:r>
          </a:p>
        </p:txBody>
      </p:sp>
      <p:sp>
        <p:nvSpPr>
          <p:cNvPr id="9" name="TextBox 8">
            <a:extLst>
              <a:ext uri="{FF2B5EF4-FFF2-40B4-BE49-F238E27FC236}">
                <a16:creationId xmlns:a16="http://schemas.microsoft.com/office/drawing/2014/main" id="{BFEE0D0B-2AE4-6013-1D50-98423DB6560D}"/>
              </a:ext>
            </a:extLst>
          </p:cNvPr>
          <p:cNvSpPr txBox="1"/>
          <p:nvPr/>
        </p:nvSpPr>
        <p:spPr>
          <a:xfrm>
            <a:off x="8420754" y="1452972"/>
            <a:ext cx="4564435" cy="160864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09728" tIns="109728" rIns="109728" bIns="109728" rtlCol="0">
            <a:spAutoFit/>
          </a:bodyPr>
          <a:lstStyle/>
          <a:p>
            <a:pPr marL="342900" indent="-342900">
              <a:spcBef>
                <a:spcPts val="360"/>
              </a:spcBef>
              <a:spcAft>
                <a:spcPts val="360"/>
              </a:spcAft>
              <a:buFont typeface="Arial" panose="020B0604020202020204" pitchFamily="34" charset="0"/>
              <a:buChar char="•"/>
            </a:pPr>
            <a:r>
              <a:rPr lang="en-US" sz="1920">
                <a:solidFill>
                  <a:srgbClr val="002060"/>
                </a:solidFill>
              </a:rPr>
              <a:t>Call Recording (&amp; Storage)</a:t>
            </a:r>
          </a:p>
          <a:p>
            <a:pPr marL="342900" indent="-342900">
              <a:spcBef>
                <a:spcPts val="360"/>
              </a:spcBef>
              <a:spcAft>
                <a:spcPts val="360"/>
              </a:spcAft>
              <a:buFont typeface="Arial" panose="020B0604020202020204" pitchFamily="34" charset="0"/>
              <a:buChar char="•"/>
            </a:pPr>
            <a:r>
              <a:rPr lang="en-US" sz="1920">
                <a:solidFill>
                  <a:srgbClr val="002060"/>
                </a:solidFill>
              </a:rPr>
              <a:t>Real-Time Call Transcriptions</a:t>
            </a:r>
          </a:p>
          <a:p>
            <a:pPr marL="342900" indent="-342900">
              <a:spcBef>
                <a:spcPts val="360"/>
              </a:spcBef>
              <a:spcAft>
                <a:spcPts val="360"/>
              </a:spcAft>
              <a:buFont typeface="Arial" panose="020B0604020202020204" pitchFamily="34" charset="0"/>
              <a:buChar char="•"/>
            </a:pPr>
            <a:r>
              <a:rPr lang="en-US" sz="1920">
                <a:solidFill>
                  <a:srgbClr val="002060"/>
                </a:solidFill>
              </a:rPr>
              <a:t>Monitor call transcriptions with Salesforce Supervisor Omni-Channel</a:t>
            </a:r>
          </a:p>
        </p:txBody>
      </p:sp>
      <p:pic>
        <p:nvPicPr>
          <p:cNvPr id="2" name="Google Shape;282;g1d5dacb78f5_0_49">
            <a:extLst>
              <a:ext uri="{FF2B5EF4-FFF2-40B4-BE49-F238E27FC236}">
                <a16:creationId xmlns:a16="http://schemas.microsoft.com/office/drawing/2014/main" id="{2FC291C0-5176-54CC-B134-159FA0B8AB3C}"/>
              </a:ext>
            </a:extLst>
          </p:cNvPr>
          <p:cNvPicPr preferRelativeResize="0"/>
          <p:nvPr/>
        </p:nvPicPr>
        <p:blipFill rotWithShape="1">
          <a:blip r:embed="rId2">
            <a:alphaModFix/>
          </a:blip>
          <a:srcRect t="32248" b="30688"/>
          <a:stretch/>
        </p:blipFill>
        <p:spPr>
          <a:xfrm>
            <a:off x="6623153" y="6957044"/>
            <a:ext cx="1851772" cy="443198"/>
          </a:xfrm>
          <a:prstGeom prst="rect">
            <a:avLst/>
          </a:prstGeom>
          <a:noFill/>
          <a:ln>
            <a:noFill/>
          </a:ln>
        </p:spPr>
      </p:pic>
      <mc:AlternateContent xmlns:mc="http://schemas.openxmlformats.org/markup-compatibility/2006">
        <mc:Choice xmlns:pslz="http://schemas.microsoft.com/office/powerpoint/2016/slidezoom" Requires="pslz">
          <p:graphicFrame>
            <p:nvGraphicFramePr>
              <p:cNvPr id="10" name="Slide Zoom 9">
                <a:extLst>
                  <a:ext uri="{FF2B5EF4-FFF2-40B4-BE49-F238E27FC236}">
                    <a16:creationId xmlns:a16="http://schemas.microsoft.com/office/drawing/2014/main" id="{B2A3749F-FE3B-3082-F39A-6CF8964D5AB2}"/>
                  </a:ext>
                </a:extLst>
              </p:cNvPr>
              <p:cNvGraphicFramePr>
                <a:graphicFrameLocks noChangeAspect="1"/>
              </p:cNvGraphicFramePr>
              <p:nvPr>
                <p:extLst>
                  <p:ext uri="{D42A27DB-BD31-4B8C-83A1-F6EECF244321}">
                    <p14:modId xmlns:p14="http://schemas.microsoft.com/office/powerpoint/2010/main" val="3193926498"/>
                  </p:ext>
                </p:extLst>
              </p:nvPr>
            </p:nvGraphicFramePr>
            <p:xfrm>
              <a:off x="4714958" y="3325202"/>
              <a:ext cx="5988013" cy="3368257"/>
            </p:xfrm>
            <a:graphic>
              <a:graphicData uri="http://schemas.microsoft.com/office/powerpoint/2016/slidezoom">
                <pslz:sldZm>
                  <pslz:sldZmObj sldId="2147469916" cId="1123334358">
                    <pslz:zmPr id="{9ABF13E8-869E-4FA1-814C-527710405D97}" returnToParent="0" transitionDur="1000">
                      <p166:blipFill xmlns:p166="http://schemas.microsoft.com/office/powerpoint/2016/6/main">
                        <a:blip r:embed="rId3"/>
                        <a:stretch>
                          <a:fillRect/>
                        </a:stretch>
                      </p166:blipFill>
                      <p166:spPr xmlns:p166="http://schemas.microsoft.com/office/powerpoint/2016/6/main">
                        <a:xfrm>
                          <a:off x="0" y="0"/>
                          <a:ext cx="5988013" cy="3368257"/>
                        </a:xfrm>
                        <a:prstGeom prst="rect">
                          <a:avLst/>
                        </a:prstGeom>
                        <a:ln w="3175">
                          <a:solidFill>
                            <a:prstClr val="ltGray"/>
                          </a:solidFill>
                        </a:ln>
                      </p166:spPr>
                    </pslz:zmPr>
                  </pslz:sldZmObj>
                </pslz:sldZm>
              </a:graphicData>
            </a:graphic>
          </p:graphicFrame>
        </mc:Choice>
        <mc:Fallback>
          <p:pic>
            <p:nvPicPr>
              <p:cNvPr id="10" name="Slide Zoom 9">
                <a:hlinkClick r:id="rId4" action="ppaction://hlinksldjump"/>
                <a:extLst>
                  <a:ext uri="{FF2B5EF4-FFF2-40B4-BE49-F238E27FC236}">
                    <a16:creationId xmlns:a16="http://schemas.microsoft.com/office/drawing/2014/main" id="{B2A3749F-FE3B-3082-F39A-6CF8964D5AB2}"/>
                  </a:ext>
                </a:extLst>
              </p:cNvPr>
              <p:cNvPicPr>
                <a:picLocks noGrp="1" noRot="1" noChangeAspect="1" noMove="1" noResize="1" noEditPoints="1" noAdjustHandles="1" noChangeArrowheads="1" noChangeShapeType="1"/>
              </p:cNvPicPr>
              <p:nvPr/>
            </p:nvPicPr>
            <p:blipFill>
              <a:blip r:embed="rId3"/>
              <a:stretch>
                <a:fillRect/>
              </a:stretch>
            </p:blipFill>
            <p:spPr>
              <a:xfrm>
                <a:off x="4714958" y="3325202"/>
                <a:ext cx="5988013" cy="3368257"/>
              </a:xfrm>
              <a:prstGeom prst="rect">
                <a:avLst/>
              </a:prstGeom>
              <a:ln w="3175">
                <a:solidFill>
                  <a:prstClr val="ltGray"/>
                </a:solidFill>
              </a:ln>
            </p:spPr>
          </p:pic>
        </mc:Fallback>
      </mc:AlternateContent>
    </p:spTree>
    <p:extLst>
      <p:ext uri="{BB962C8B-B14F-4D97-AF65-F5344CB8AC3E}">
        <p14:creationId xmlns:p14="http://schemas.microsoft.com/office/powerpoint/2010/main" val="6661179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9F6CF28-E798-09EC-B3AD-7419F3DB0B02}"/>
              </a:ext>
            </a:extLst>
          </p:cNvPr>
          <p:cNvSpPr>
            <a:spLocks noGrp="1"/>
          </p:cNvSpPr>
          <p:nvPr>
            <p:ph type="title"/>
          </p:nvPr>
        </p:nvSpPr>
        <p:spPr>
          <a:xfrm>
            <a:off x="1181" y="-66299"/>
            <a:ext cx="13050982" cy="709863"/>
          </a:xfrm>
        </p:spPr>
        <p:txBody>
          <a:bodyPr>
            <a:normAutofit/>
          </a:bodyPr>
          <a:lstStyle/>
          <a:p>
            <a:r>
              <a:rPr lang="en-US" sz="2800" b="1">
                <a:solidFill>
                  <a:prstClr val="white"/>
                </a:solidFill>
                <a:latin typeface="Calibri Light" panose="020F0302020204030204"/>
              </a:rPr>
              <a:t>Salesforce Service Cloud Voice (SCV) – with Amazon Connect</a:t>
            </a:r>
            <a:endParaRPr lang="en-US" b="0"/>
          </a:p>
        </p:txBody>
      </p:sp>
      <p:sp>
        <p:nvSpPr>
          <p:cNvPr id="8" name="TextBox 7">
            <a:extLst>
              <a:ext uri="{FF2B5EF4-FFF2-40B4-BE49-F238E27FC236}">
                <a16:creationId xmlns:a16="http://schemas.microsoft.com/office/drawing/2014/main" id="{9ECFB024-563D-3554-8935-306E7A6FEF79}"/>
              </a:ext>
            </a:extLst>
          </p:cNvPr>
          <p:cNvSpPr txBox="1"/>
          <p:nvPr/>
        </p:nvSpPr>
        <p:spPr>
          <a:xfrm>
            <a:off x="638948" y="5561584"/>
            <a:ext cx="4402772" cy="178747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64592" indent="-164592" defTabSz="1097280">
              <a:lnSpc>
                <a:spcPct val="107000"/>
              </a:lnSpc>
              <a:spcAft>
                <a:spcPts val="960"/>
              </a:spcAft>
              <a:buFont typeface="Arial" panose="020B0604020202020204" pitchFamily="34" charset="0"/>
              <a:buChar char="•"/>
              <a:defRPr/>
            </a:pPr>
            <a:r>
              <a:rPr lang="en-US" sz="1920">
                <a:solidFill>
                  <a:srgbClr val="939393">
                    <a:lumMod val="50000"/>
                  </a:srgbClr>
                </a:solidFill>
                <a:latin typeface="Calibri" panose="020F0502020204030204"/>
              </a:rPr>
              <a:t>Screen Pop, Smart Routing &amp; notifications.  Skill Based Routing</a:t>
            </a:r>
          </a:p>
          <a:p>
            <a:pPr marL="164592" indent="-164592" defTabSz="1097280">
              <a:lnSpc>
                <a:spcPct val="107000"/>
              </a:lnSpc>
              <a:spcAft>
                <a:spcPts val="960"/>
              </a:spcAft>
              <a:buFont typeface="Arial" panose="020B0604020202020204" pitchFamily="34" charset="0"/>
              <a:buChar char="•"/>
              <a:defRPr/>
            </a:pPr>
            <a:r>
              <a:rPr lang="en-US" sz="1920">
                <a:solidFill>
                  <a:srgbClr val="939393">
                    <a:lumMod val="50000"/>
                  </a:srgbClr>
                </a:solidFill>
                <a:latin typeface="Calibri" panose="020F0502020204030204"/>
              </a:rPr>
              <a:t>Natural Language Understanding (NLU) with Customer content from Salesforce including Sentiment &amp; Relevance</a:t>
            </a:r>
          </a:p>
        </p:txBody>
      </p:sp>
      <p:sp>
        <p:nvSpPr>
          <p:cNvPr id="9" name="TextBox 8">
            <a:extLst>
              <a:ext uri="{FF2B5EF4-FFF2-40B4-BE49-F238E27FC236}">
                <a16:creationId xmlns:a16="http://schemas.microsoft.com/office/drawing/2014/main" id="{4B0AEAC1-58AB-5F29-BE5A-AC33372FC1B4}"/>
              </a:ext>
            </a:extLst>
          </p:cNvPr>
          <p:cNvSpPr txBox="1"/>
          <p:nvPr/>
        </p:nvSpPr>
        <p:spPr>
          <a:xfrm>
            <a:off x="10259718" y="5556758"/>
            <a:ext cx="3737608" cy="178747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64592" indent="-164592" defTabSz="1097280">
              <a:lnSpc>
                <a:spcPct val="107000"/>
              </a:lnSpc>
              <a:spcAft>
                <a:spcPts val="960"/>
              </a:spcAft>
              <a:buFont typeface="Arial" panose="020B0604020202020204" pitchFamily="34" charset="0"/>
              <a:buChar char="•"/>
              <a:defRPr/>
            </a:pPr>
            <a:r>
              <a:rPr lang="en-US" sz="1920">
                <a:solidFill>
                  <a:srgbClr val="939393">
                    <a:lumMod val="50000"/>
                  </a:srgbClr>
                </a:solidFill>
                <a:latin typeface="Calibri" panose="020F0502020204030204"/>
              </a:rPr>
              <a:t>Rich Call Logging: Manual or auto-update interactions.</a:t>
            </a:r>
          </a:p>
          <a:p>
            <a:pPr marL="164592" indent="-164592" defTabSz="1097280">
              <a:lnSpc>
                <a:spcPct val="107000"/>
              </a:lnSpc>
              <a:spcAft>
                <a:spcPts val="960"/>
              </a:spcAft>
              <a:buFont typeface="Arial" panose="020B0604020202020204" pitchFamily="34" charset="0"/>
              <a:buChar char="•"/>
              <a:defRPr/>
            </a:pPr>
            <a:r>
              <a:rPr lang="en-US" sz="1920">
                <a:solidFill>
                  <a:srgbClr val="939393">
                    <a:lumMod val="50000"/>
                  </a:srgbClr>
                </a:solidFill>
                <a:latin typeface="Calibri" panose="020F0502020204030204"/>
              </a:rPr>
              <a:t>W</a:t>
            </a:r>
            <a:r>
              <a:rPr lang="en-US" sz="1920" dirty="0">
                <a:solidFill>
                  <a:srgbClr val="939393">
                    <a:lumMod val="50000"/>
                  </a:srgbClr>
                </a:solidFill>
                <a:latin typeface="Calibri" panose="020F0502020204030204"/>
              </a:rPr>
              <a:t>ork</a:t>
            </a:r>
            <a:r>
              <a:rPr lang="en-US" sz="1920">
                <a:solidFill>
                  <a:srgbClr val="939393">
                    <a:lumMod val="50000"/>
                  </a:srgbClr>
                </a:solidFill>
                <a:latin typeface="Calibri" panose="020F0502020204030204"/>
              </a:rPr>
              <a:t>-Flow with notes &amp; call details logged directly into Salesforce </a:t>
            </a:r>
          </a:p>
        </p:txBody>
      </p:sp>
      <p:sp>
        <p:nvSpPr>
          <p:cNvPr id="10" name="TextBox 9">
            <a:extLst>
              <a:ext uri="{FF2B5EF4-FFF2-40B4-BE49-F238E27FC236}">
                <a16:creationId xmlns:a16="http://schemas.microsoft.com/office/drawing/2014/main" id="{D5F22F67-1C71-1F1E-0AFF-C4911F7D2310}"/>
              </a:ext>
            </a:extLst>
          </p:cNvPr>
          <p:cNvSpPr txBox="1"/>
          <p:nvPr/>
        </p:nvSpPr>
        <p:spPr>
          <a:xfrm>
            <a:off x="5633817" y="5636740"/>
            <a:ext cx="3737608" cy="162749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164592" indent="-164592" defTabSz="1097280">
              <a:lnSpc>
                <a:spcPct val="107000"/>
              </a:lnSpc>
              <a:spcAft>
                <a:spcPts val="960"/>
              </a:spcAft>
              <a:buFont typeface="Arial" panose="020B0604020202020204" pitchFamily="34" charset="0"/>
              <a:buChar char="•"/>
              <a:defRPr/>
            </a:pPr>
            <a:r>
              <a:rPr lang="en-US" sz="2160">
                <a:solidFill>
                  <a:srgbClr val="939393">
                    <a:lumMod val="50000"/>
                  </a:srgbClr>
                </a:solidFill>
                <a:latin typeface="Calibri" panose="020F0502020204030204"/>
              </a:rPr>
              <a:t>Smart Call Controls for easier agent-customer call mgmt</a:t>
            </a:r>
            <a:r>
              <a:rPr lang="en-US" sz="2160">
                <a:solidFill>
                  <a:srgbClr val="5A5A5A"/>
                </a:solidFill>
                <a:latin typeface="Calibri" panose="020F0502020204030204" pitchFamily="34" charset="0"/>
                <a:ea typeface="Calibri" panose="020F0502020204030204" pitchFamily="34" charset="0"/>
                <a:cs typeface="Times New Roman" panose="02020603050405020304" pitchFamily="18" charset="0"/>
              </a:rPr>
              <a:t>.</a:t>
            </a:r>
          </a:p>
          <a:p>
            <a:pPr marL="164592" indent="-164592" defTabSz="1097280">
              <a:lnSpc>
                <a:spcPct val="107000"/>
              </a:lnSpc>
              <a:spcAft>
                <a:spcPts val="960"/>
              </a:spcAft>
              <a:buFont typeface="Arial" panose="020B0604020202020204" pitchFamily="34" charset="0"/>
              <a:buChar char="•"/>
              <a:defRPr/>
            </a:pPr>
            <a:r>
              <a:rPr lang="en-US" sz="2160">
                <a:solidFill>
                  <a:srgbClr val="5A5A5A"/>
                </a:solidFill>
                <a:latin typeface="Calibri" panose="020F0502020204030204" pitchFamily="34" charset="0"/>
                <a:ea typeface="Calibri" panose="020F0502020204030204" pitchFamily="34" charset="0"/>
                <a:cs typeface="Times New Roman" panose="02020603050405020304" pitchFamily="18" charset="0"/>
              </a:rPr>
              <a:t>Optimize Controls view for better agent experience.</a:t>
            </a:r>
          </a:p>
        </p:txBody>
      </p:sp>
      <p:sp>
        <p:nvSpPr>
          <p:cNvPr id="11" name="TextBox 10">
            <a:extLst>
              <a:ext uri="{FF2B5EF4-FFF2-40B4-BE49-F238E27FC236}">
                <a16:creationId xmlns:a16="http://schemas.microsoft.com/office/drawing/2014/main" id="{DD664BE2-1CF2-5420-E184-37DC07963086}"/>
              </a:ext>
            </a:extLst>
          </p:cNvPr>
          <p:cNvSpPr txBox="1"/>
          <p:nvPr/>
        </p:nvSpPr>
        <p:spPr>
          <a:xfrm>
            <a:off x="187420" y="1088664"/>
            <a:ext cx="12849071" cy="1034129"/>
          </a:xfrm>
          <a:prstGeom prst="rect">
            <a:avLst/>
          </a:prstGeom>
          <a:noFill/>
        </p:spPr>
        <p:txBody>
          <a:bodyPr wrap="square">
            <a:spAutoFit/>
          </a:bodyPr>
          <a:lstStyle/>
          <a:p>
            <a:pPr marL="164592" indent="-164592" defTabSz="1097280">
              <a:buFont typeface="Arial" panose="020B0604020202020204" pitchFamily="34" charset="0"/>
              <a:buChar char="•"/>
              <a:defRPr/>
            </a:pPr>
            <a:r>
              <a:rPr lang="en-US" sz="2040">
                <a:solidFill>
                  <a:srgbClr val="939393">
                    <a:lumMod val="50000"/>
                  </a:srgbClr>
                </a:solidFill>
                <a:latin typeface="Calibri" panose="020F0502020204030204"/>
              </a:rPr>
              <a:t>Utilize core call controls blended within Salesforce’s Omnichannel solution.</a:t>
            </a:r>
          </a:p>
          <a:p>
            <a:pPr marL="164592" indent="-164592" defTabSz="1097280">
              <a:buFont typeface="Arial" panose="020B0604020202020204" pitchFamily="34" charset="0"/>
              <a:buChar char="•"/>
              <a:defRPr/>
            </a:pPr>
            <a:r>
              <a:rPr lang="en-US" sz="2040">
                <a:solidFill>
                  <a:srgbClr val="939393">
                    <a:lumMod val="50000"/>
                  </a:srgbClr>
                </a:solidFill>
                <a:latin typeface="Calibri" panose="020F0502020204030204"/>
              </a:rPr>
              <a:t>Receive inbound screen pops (CTI) with ability to search for previous interactions </a:t>
            </a:r>
          </a:p>
          <a:p>
            <a:pPr marL="164592" indent="-164592" defTabSz="1097280">
              <a:buFont typeface="Arial" panose="020B0604020202020204" pitchFamily="34" charset="0"/>
              <a:buChar char="•"/>
              <a:defRPr/>
            </a:pPr>
            <a:r>
              <a:rPr lang="en-US" sz="2040">
                <a:solidFill>
                  <a:srgbClr val="939393">
                    <a:lumMod val="50000"/>
                  </a:srgbClr>
                </a:solidFill>
                <a:latin typeface="Calibri" panose="020F0502020204030204"/>
              </a:rPr>
              <a:t>Access call logging information for full context to previous interactions helping personalize customer experience.</a:t>
            </a:r>
          </a:p>
        </p:txBody>
      </p:sp>
      <p:sp>
        <p:nvSpPr>
          <p:cNvPr id="12" name="TextBox 11">
            <a:extLst>
              <a:ext uri="{FF2B5EF4-FFF2-40B4-BE49-F238E27FC236}">
                <a16:creationId xmlns:a16="http://schemas.microsoft.com/office/drawing/2014/main" id="{8AD9F0AA-ED7D-5EAA-2E39-1B4F5EDCCB94}"/>
              </a:ext>
            </a:extLst>
          </p:cNvPr>
          <p:cNvSpPr txBox="1"/>
          <p:nvPr/>
        </p:nvSpPr>
        <p:spPr>
          <a:xfrm>
            <a:off x="187421" y="604161"/>
            <a:ext cx="7315200" cy="424732"/>
          </a:xfrm>
          <a:prstGeom prst="rect">
            <a:avLst/>
          </a:prstGeom>
          <a:noFill/>
        </p:spPr>
        <p:txBody>
          <a:bodyPr wrap="square">
            <a:spAutoFit/>
          </a:bodyPr>
          <a:lstStyle/>
          <a:p>
            <a:pPr defTabSz="1097280">
              <a:defRPr/>
            </a:pPr>
            <a:r>
              <a:rPr lang="en-US" sz="2160">
                <a:solidFill>
                  <a:srgbClr val="002060"/>
                </a:solidFill>
                <a:latin typeface="Calibri" panose="020F0502020204030204"/>
              </a:rPr>
              <a:t>*Available via Salesforce AppExchange</a:t>
            </a:r>
          </a:p>
        </p:txBody>
      </p:sp>
      <p:sp>
        <p:nvSpPr>
          <p:cNvPr id="16" name="TextBox 15">
            <a:extLst>
              <a:ext uri="{FF2B5EF4-FFF2-40B4-BE49-F238E27FC236}">
                <a16:creationId xmlns:a16="http://schemas.microsoft.com/office/drawing/2014/main" id="{DB918841-8F39-0D45-9EC2-618307954C26}"/>
              </a:ext>
            </a:extLst>
          </p:cNvPr>
          <p:cNvSpPr txBox="1"/>
          <p:nvPr/>
        </p:nvSpPr>
        <p:spPr>
          <a:xfrm>
            <a:off x="186930" y="2080464"/>
            <a:ext cx="13987112" cy="406265"/>
          </a:xfrm>
          <a:prstGeom prst="rect">
            <a:avLst/>
          </a:prstGeom>
          <a:noFill/>
        </p:spPr>
        <p:txBody>
          <a:bodyPr wrap="square">
            <a:spAutoFit/>
          </a:bodyPr>
          <a:lstStyle/>
          <a:p>
            <a:pPr marL="164592" indent="-164592" defTabSz="1097280">
              <a:buFont typeface="Arial" panose="020B0604020202020204" pitchFamily="34" charset="0"/>
              <a:buChar char="•"/>
              <a:defRPr/>
            </a:pPr>
            <a:r>
              <a:rPr lang="en-US" sz="2040">
                <a:solidFill>
                  <a:srgbClr val="939393">
                    <a:lumMod val="50000"/>
                  </a:srgbClr>
                </a:solidFill>
                <a:latin typeface="Calibri" panose="020F0502020204030204"/>
              </a:rPr>
              <a:t>Support and ticket management data is shared across systems helping to reduce friction for the agent and the customer.</a:t>
            </a:r>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E7F533C0-4BF8-2BC8-AABE-E98755D1D8C4}"/>
                  </a:ext>
                </a:extLst>
              </p:cNvPr>
              <p:cNvGraphicFramePr>
                <a:graphicFrameLocks noChangeAspect="1"/>
              </p:cNvGraphicFramePr>
              <p:nvPr>
                <p:extLst>
                  <p:ext uri="{D42A27DB-BD31-4B8C-83A1-F6EECF244321}">
                    <p14:modId xmlns:p14="http://schemas.microsoft.com/office/powerpoint/2010/main" val="1533245045"/>
                  </p:ext>
                </p:extLst>
              </p:nvPr>
            </p:nvGraphicFramePr>
            <p:xfrm>
              <a:off x="769775" y="2809739"/>
              <a:ext cx="4141118" cy="2329379"/>
            </p:xfrm>
            <a:graphic>
              <a:graphicData uri="http://schemas.microsoft.com/office/powerpoint/2016/slidezoom">
                <pslz:sldZm>
                  <pslz:sldZmObj sldId="2147469920" cId="602447005">
                    <pslz:zmPr id="{3310A571-4754-4ADD-9148-760EC016A737}" returnToParent="0" transitionDur="1000">
                      <p166:blipFill xmlns:p166="http://schemas.microsoft.com/office/powerpoint/2016/6/main">
                        <a:blip r:embed="rId2"/>
                        <a:stretch>
                          <a:fillRect/>
                        </a:stretch>
                      </p166:blipFill>
                      <p166:spPr xmlns:p166="http://schemas.microsoft.com/office/powerpoint/2016/6/main">
                        <a:xfrm>
                          <a:off x="0" y="0"/>
                          <a:ext cx="4141118" cy="2329379"/>
                        </a:xfrm>
                        <a:prstGeom prst="rect">
                          <a:avLst/>
                        </a:prstGeom>
                        <a:ln w="3175">
                          <a:solidFill>
                            <a:prstClr val="ltGray"/>
                          </a:solidFill>
                        </a:ln>
                      </p166:spPr>
                    </pslz:zmPr>
                  </pslz:sldZmObj>
                </pslz:sldZm>
              </a:graphicData>
            </a:graphic>
          </p:graphicFrame>
        </mc:Choice>
        <mc:Fallback xmlns="">
          <p:pic>
            <p:nvPicPr>
              <p:cNvPr id="15" name="Slide Zoom 14">
                <a:hlinkClick r:id="rId3" action="ppaction://hlinksldjump"/>
                <a:extLst>
                  <a:ext uri="{FF2B5EF4-FFF2-40B4-BE49-F238E27FC236}">
                    <a16:creationId xmlns:a16="http://schemas.microsoft.com/office/drawing/2014/main" id="{E7F533C0-4BF8-2BC8-AABE-E98755D1D8C4}"/>
                  </a:ext>
                </a:extLst>
              </p:cNvPr>
              <p:cNvPicPr>
                <a:picLocks noGrp="1" noRot="1" noChangeAspect="1" noMove="1" noResize="1" noEditPoints="1" noAdjustHandles="1" noChangeArrowheads="1" noChangeShapeType="1"/>
              </p:cNvPicPr>
              <p:nvPr/>
            </p:nvPicPr>
            <p:blipFill>
              <a:blip r:embed="rId4"/>
              <a:stretch>
                <a:fillRect/>
              </a:stretch>
            </p:blipFill>
            <p:spPr>
              <a:xfrm>
                <a:off x="769775" y="2809739"/>
                <a:ext cx="4141118" cy="2329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1" name="Slide Zoom 20">
                <a:extLst>
                  <a:ext uri="{FF2B5EF4-FFF2-40B4-BE49-F238E27FC236}">
                    <a16:creationId xmlns:a16="http://schemas.microsoft.com/office/drawing/2014/main" id="{89CF3D50-63FA-FEE1-DBB4-9B042F3D4568}"/>
                  </a:ext>
                </a:extLst>
              </p:cNvPr>
              <p:cNvGraphicFramePr>
                <a:graphicFrameLocks noChangeAspect="1"/>
              </p:cNvGraphicFramePr>
              <p:nvPr>
                <p:extLst>
                  <p:ext uri="{D42A27DB-BD31-4B8C-83A1-F6EECF244321}">
                    <p14:modId xmlns:p14="http://schemas.microsoft.com/office/powerpoint/2010/main" val="3586743808"/>
                  </p:ext>
                </p:extLst>
              </p:nvPr>
            </p:nvGraphicFramePr>
            <p:xfrm>
              <a:off x="5432062" y="2809738"/>
              <a:ext cx="4141118" cy="2329379"/>
            </p:xfrm>
            <a:graphic>
              <a:graphicData uri="http://schemas.microsoft.com/office/powerpoint/2016/slidezoom">
                <pslz:sldZm>
                  <pslz:sldZmObj sldId="2147469914" cId="3675051047">
                    <pslz:zmPr id="{B52A28D2-3FB1-4D72-A5C9-A43AB2359A16}" returnToParent="0" transitionDur="1000">
                      <p166:blipFill xmlns:p166="http://schemas.microsoft.com/office/powerpoint/2016/6/main">
                        <a:blip r:embed="rId5"/>
                        <a:stretch>
                          <a:fillRect/>
                        </a:stretch>
                      </p166:blipFill>
                      <p166:spPr xmlns:p166="http://schemas.microsoft.com/office/powerpoint/2016/6/main">
                        <a:xfrm>
                          <a:off x="0" y="0"/>
                          <a:ext cx="4141118" cy="2329379"/>
                        </a:xfrm>
                        <a:prstGeom prst="rect">
                          <a:avLst/>
                        </a:prstGeom>
                        <a:ln w="3175">
                          <a:solidFill>
                            <a:prstClr val="ltGray"/>
                          </a:solidFill>
                        </a:ln>
                      </p166:spPr>
                    </pslz:zmPr>
                  </pslz:sldZmObj>
                </pslz:sldZm>
              </a:graphicData>
            </a:graphic>
          </p:graphicFrame>
        </mc:Choice>
        <mc:Fallback xmlns="">
          <p:pic>
            <p:nvPicPr>
              <p:cNvPr id="21" name="Slide Zoom 20">
                <a:hlinkClick r:id="rId6" action="ppaction://hlinksldjump"/>
                <a:extLst>
                  <a:ext uri="{FF2B5EF4-FFF2-40B4-BE49-F238E27FC236}">
                    <a16:creationId xmlns:a16="http://schemas.microsoft.com/office/drawing/2014/main" id="{89CF3D50-63FA-FEE1-DBB4-9B042F3D4568}"/>
                  </a:ext>
                </a:extLst>
              </p:cNvPr>
              <p:cNvPicPr>
                <a:picLocks noGrp="1" noRot="1" noChangeAspect="1" noMove="1" noResize="1" noEditPoints="1" noAdjustHandles="1" noChangeArrowheads="1" noChangeShapeType="1"/>
              </p:cNvPicPr>
              <p:nvPr/>
            </p:nvPicPr>
            <p:blipFill>
              <a:blip r:embed="rId7"/>
              <a:stretch>
                <a:fillRect/>
              </a:stretch>
            </p:blipFill>
            <p:spPr>
              <a:xfrm>
                <a:off x="5432062" y="2809738"/>
                <a:ext cx="4141118" cy="2329379"/>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23" name="Slide Zoom 22">
                <a:extLst>
                  <a:ext uri="{FF2B5EF4-FFF2-40B4-BE49-F238E27FC236}">
                    <a16:creationId xmlns:a16="http://schemas.microsoft.com/office/drawing/2014/main" id="{D2A55358-1E19-84EC-6123-474EC71AA38C}"/>
                  </a:ext>
                </a:extLst>
              </p:cNvPr>
              <p:cNvGraphicFramePr>
                <a:graphicFrameLocks noChangeAspect="1"/>
              </p:cNvGraphicFramePr>
              <p:nvPr>
                <p:extLst>
                  <p:ext uri="{D42A27DB-BD31-4B8C-83A1-F6EECF244321}">
                    <p14:modId xmlns:p14="http://schemas.microsoft.com/office/powerpoint/2010/main" val="1777135154"/>
                  </p:ext>
                </p:extLst>
              </p:nvPr>
            </p:nvGraphicFramePr>
            <p:xfrm>
              <a:off x="10094349" y="2809737"/>
              <a:ext cx="4141118" cy="2329379"/>
            </p:xfrm>
            <a:graphic>
              <a:graphicData uri="http://schemas.microsoft.com/office/powerpoint/2016/slidezoom">
                <pslz:sldZm>
                  <pslz:sldZmObj sldId="2147469913" cId="2261525857">
                    <pslz:zmPr id="{C66615C8-A818-4E4E-AE59-1E9B855260E0}" returnToParent="0" transitionDur="1000">
                      <p166:blipFill xmlns:p166="http://schemas.microsoft.com/office/powerpoint/2016/6/main">
                        <a:blip r:embed="rId8"/>
                        <a:stretch>
                          <a:fillRect/>
                        </a:stretch>
                      </p166:blipFill>
                      <p166:spPr xmlns:p166="http://schemas.microsoft.com/office/powerpoint/2016/6/main">
                        <a:xfrm>
                          <a:off x="0" y="0"/>
                          <a:ext cx="4141118" cy="2329379"/>
                        </a:xfrm>
                        <a:prstGeom prst="rect">
                          <a:avLst/>
                        </a:prstGeom>
                        <a:ln w="3175">
                          <a:solidFill>
                            <a:prstClr val="ltGray"/>
                          </a:solidFill>
                        </a:ln>
                      </p166:spPr>
                    </pslz:zmPr>
                  </pslz:sldZmObj>
                </pslz:sldZm>
              </a:graphicData>
            </a:graphic>
          </p:graphicFrame>
        </mc:Choice>
        <mc:Fallback xmlns="">
          <p:pic>
            <p:nvPicPr>
              <p:cNvPr id="23" name="Slide Zoom 22">
                <a:hlinkClick r:id="rId9" action="ppaction://hlinksldjump"/>
                <a:extLst>
                  <a:ext uri="{FF2B5EF4-FFF2-40B4-BE49-F238E27FC236}">
                    <a16:creationId xmlns:a16="http://schemas.microsoft.com/office/drawing/2014/main" id="{D2A55358-1E19-84EC-6123-474EC71AA38C}"/>
                  </a:ext>
                </a:extLst>
              </p:cNvPr>
              <p:cNvPicPr>
                <a:picLocks noGrp="1" noRot="1" noChangeAspect="1" noMove="1" noResize="1" noEditPoints="1" noAdjustHandles="1" noChangeArrowheads="1" noChangeShapeType="1"/>
              </p:cNvPicPr>
              <p:nvPr/>
            </p:nvPicPr>
            <p:blipFill>
              <a:blip r:embed="rId10"/>
              <a:stretch>
                <a:fillRect/>
              </a:stretch>
            </p:blipFill>
            <p:spPr>
              <a:xfrm>
                <a:off x="10094349" y="2809737"/>
                <a:ext cx="4141118" cy="2329379"/>
              </a:xfrm>
              <a:prstGeom prst="rect">
                <a:avLst/>
              </a:prstGeom>
              <a:ln w="3175">
                <a:solidFill>
                  <a:prstClr val="ltGray"/>
                </a:solidFill>
              </a:ln>
            </p:spPr>
          </p:pic>
        </mc:Fallback>
      </mc:AlternateContent>
    </p:spTree>
    <p:extLst>
      <p:ext uri="{BB962C8B-B14F-4D97-AF65-F5344CB8AC3E}">
        <p14:creationId xmlns:p14="http://schemas.microsoft.com/office/powerpoint/2010/main" val="383951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45241F-6E30-9999-3379-8C18F1074AB2}"/>
              </a:ext>
            </a:extLst>
          </p:cNvPr>
          <p:cNvPicPr>
            <a:picLocks noChangeAspect="1"/>
          </p:cNvPicPr>
          <p:nvPr/>
        </p:nvPicPr>
        <p:blipFill>
          <a:blip r:embed="rId2"/>
          <a:stretch>
            <a:fillRect/>
          </a:stretch>
        </p:blipFill>
        <p:spPr>
          <a:xfrm>
            <a:off x="5168355" y="3800563"/>
            <a:ext cx="3265780" cy="1732457"/>
          </a:xfrm>
          <a:prstGeom prst="rect">
            <a:avLst/>
          </a:prstGeom>
        </p:spPr>
      </p:pic>
      <p:pic>
        <p:nvPicPr>
          <p:cNvPr id="8" name="Picture 7">
            <a:extLst>
              <a:ext uri="{FF2B5EF4-FFF2-40B4-BE49-F238E27FC236}">
                <a16:creationId xmlns:a16="http://schemas.microsoft.com/office/drawing/2014/main" id="{9D4A54FD-2600-1B16-E6FA-4614C26E1A0D}"/>
              </a:ext>
            </a:extLst>
          </p:cNvPr>
          <p:cNvPicPr>
            <a:picLocks noChangeAspect="1"/>
          </p:cNvPicPr>
          <p:nvPr/>
        </p:nvPicPr>
        <p:blipFill>
          <a:blip r:embed="rId3"/>
          <a:stretch>
            <a:fillRect/>
          </a:stretch>
        </p:blipFill>
        <p:spPr>
          <a:xfrm>
            <a:off x="5212062" y="1595562"/>
            <a:ext cx="3178363" cy="1624054"/>
          </a:xfrm>
          <a:prstGeom prst="rect">
            <a:avLst/>
          </a:prstGeom>
        </p:spPr>
      </p:pic>
      <p:pic>
        <p:nvPicPr>
          <p:cNvPr id="10" name="Picture 9">
            <a:extLst>
              <a:ext uri="{FF2B5EF4-FFF2-40B4-BE49-F238E27FC236}">
                <a16:creationId xmlns:a16="http://schemas.microsoft.com/office/drawing/2014/main" id="{CED2C1C8-BE77-DFF9-BB89-BDE02CD96252}"/>
              </a:ext>
            </a:extLst>
          </p:cNvPr>
          <p:cNvPicPr>
            <a:picLocks noChangeAspect="1"/>
          </p:cNvPicPr>
          <p:nvPr/>
        </p:nvPicPr>
        <p:blipFill>
          <a:blip r:embed="rId4"/>
          <a:stretch>
            <a:fillRect/>
          </a:stretch>
        </p:blipFill>
        <p:spPr>
          <a:xfrm>
            <a:off x="5334331" y="6013300"/>
            <a:ext cx="2933825" cy="1770074"/>
          </a:xfrm>
          <a:prstGeom prst="rect">
            <a:avLst/>
          </a:prstGeom>
        </p:spPr>
      </p:pic>
      <p:sp>
        <p:nvSpPr>
          <p:cNvPr id="12" name="TextBox 11">
            <a:extLst>
              <a:ext uri="{FF2B5EF4-FFF2-40B4-BE49-F238E27FC236}">
                <a16:creationId xmlns:a16="http://schemas.microsoft.com/office/drawing/2014/main" id="{8EE5B63D-35CA-BA3C-925E-ABC6E45C37D8}"/>
              </a:ext>
            </a:extLst>
          </p:cNvPr>
          <p:cNvSpPr txBox="1"/>
          <p:nvPr/>
        </p:nvSpPr>
        <p:spPr>
          <a:xfrm>
            <a:off x="418496" y="4352769"/>
            <a:ext cx="4523495" cy="1089529"/>
          </a:xfrm>
          <a:prstGeom prst="rect">
            <a:avLst/>
          </a:prstGeom>
          <a:noFill/>
        </p:spPr>
        <p:txBody>
          <a:bodyPr wrap="square">
            <a:spAutoFit/>
          </a:bodyPr>
          <a:lstStyle/>
          <a:p>
            <a:pPr defTabSz="1097280">
              <a:defRPr/>
            </a:pPr>
            <a:r>
              <a:rPr lang="en-US" sz="2160">
                <a:solidFill>
                  <a:prstClr val="black"/>
                </a:solidFill>
                <a:latin typeface="Calibri" panose="020F0502020204030204"/>
              </a:rPr>
              <a:t>Agents can quickly engage a subject matter expert to join the conversation and resolve the issue then and there.</a:t>
            </a:r>
          </a:p>
        </p:txBody>
      </p:sp>
      <p:sp>
        <p:nvSpPr>
          <p:cNvPr id="14" name="TextBox 13">
            <a:extLst>
              <a:ext uri="{FF2B5EF4-FFF2-40B4-BE49-F238E27FC236}">
                <a16:creationId xmlns:a16="http://schemas.microsoft.com/office/drawing/2014/main" id="{8268D24F-B090-F2D5-E109-FF3B0C22A7AC}"/>
              </a:ext>
            </a:extLst>
          </p:cNvPr>
          <p:cNvSpPr txBox="1"/>
          <p:nvPr/>
        </p:nvSpPr>
        <p:spPr>
          <a:xfrm>
            <a:off x="418495" y="3872638"/>
            <a:ext cx="3285370" cy="461665"/>
          </a:xfrm>
          <a:prstGeom prst="rect">
            <a:avLst/>
          </a:prstGeom>
          <a:noFill/>
        </p:spPr>
        <p:txBody>
          <a:bodyPr wrap="square">
            <a:spAutoFit/>
          </a:bodyPr>
          <a:lstStyle/>
          <a:p>
            <a:pPr defTabSz="1097280">
              <a:defRPr/>
            </a:pPr>
            <a:r>
              <a:rPr lang="en-US" sz="2400" b="1">
                <a:solidFill>
                  <a:srgbClr val="002060"/>
                </a:solidFill>
                <a:latin typeface="Calibri" panose="020F0502020204030204"/>
              </a:rPr>
              <a:t>Real-time collaboration</a:t>
            </a:r>
          </a:p>
        </p:txBody>
      </p:sp>
      <p:sp>
        <p:nvSpPr>
          <p:cNvPr id="15" name="TextBox 14">
            <a:extLst>
              <a:ext uri="{FF2B5EF4-FFF2-40B4-BE49-F238E27FC236}">
                <a16:creationId xmlns:a16="http://schemas.microsoft.com/office/drawing/2014/main" id="{840D9B4E-3599-A05C-8159-3DE3750041DB}"/>
              </a:ext>
            </a:extLst>
          </p:cNvPr>
          <p:cNvSpPr txBox="1"/>
          <p:nvPr/>
        </p:nvSpPr>
        <p:spPr>
          <a:xfrm>
            <a:off x="418496" y="1843462"/>
            <a:ext cx="4523495" cy="1421928"/>
          </a:xfrm>
          <a:prstGeom prst="rect">
            <a:avLst/>
          </a:prstGeom>
          <a:noFill/>
        </p:spPr>
        <p:txBody>
          <a:bodyPr wrap="square">
            <a:spAutoFit/>
          </a:bodyPr>
          <a:lstStyle/>
          <a:p>
            <a:pPr defTabSz="1097280">
              <a:defRPr/>
            </a:pPr>
            <a:r>
              <a:rPr lang="en-US" sz="2160">
                <a:solidFill>
                  <a:prstClr val="black"/>
                </a:solidFill>
                <a:latin typeface="Calibri" panose="020F0502020204030204"/>
              </a:rPr>
              <a:t>Eliminate application switching (swivel chair).  Agents can quickly find &amp; collaborate with experts in your organization using a single interface.</a:t>
            </a:r>
          </a:p>
        </p:txBody>
      </p:sp>
      <p:sp>
        <p:nvSpPr>
          <p:cNvPr id="16" name="TextBox 15">
            <a:extLst>
              <a:ext uri="{FF2B5EF4-FFF2-40B4-BE49-F238E27FC236}">
                <a16:creationId xmlns:a16="http://schemas.microsoft.com/office/drawing/2014/main" id="{D78A7AFE-FDA3-B51A-F9F0-9307C62007AF}"/>
              </a:ext>
            </a:extLst>
          </p:cNvPr>
          <p:cNvSpPr txBox="1"/>
          <p:nvPr/>
        </p:nvSpPr>
        <p:spPr>
          <a:xfrm>
            <a:off x="418495" y="1363330"/>
            <a:ext cx="4427825" cy="461665"/>
          </a:xfrm>
          <a:prstGeom prst="rect">
            <a:avLst/>
          </a:prstGeom>
          <a:noFill/>
        </p:spPr>
        <p:txBody>
          <a:bodyPr wrap="square">
            <a:spAutoFit/>
          </a:bodyPr>
          <a:lstStyle/>
          <a:p>
            <a:pPr defTabSz="1097280">
              <a:defRPr/>
            </a:pPr>
            <a:r>
              <a:rPr lang="en-US" sz="2400" b="1">
                <a:solidFill>
                  <a:srgbClr val="002060"/>
                </a:solidFill>
                <a:latin typeface="Calibri" panose="020F0502020204030204"/>
              </a:rPr>
              <a:t>Enhance Agent Productivity</a:t>
            </a:r>
          </a:p>
        </p:txBody>
      </p:sp>
      <p:sp>
        <p:nvSpPr>
          <p:cNvPr id="17" name="TextBox 16">
            <a:extLst>
              <a:ext uri="{FF2B5EF4-FFF2-40B4-BE49-F238E27FC236}">
                <a16:creationId xmlns:a16="http://schemas.microsoft.com/office/drawing/2014/main" id="{E773C622-2F13-B114-0EAF-A32F31F3CC2D}"/>
              </a:ext>
            </a:extLst>
          </p:cNvPr>
          <p:cNvSpPr txBox="1"/>
          <p:nvPr/>
        </p:nvSpPr>
        <p:spPr>
          <a:xfrm>
            <a:off x="418496" y="6620580"/>
            <a:ext cx="4523495" cy="1089529"/>
          </a:xfrm>
          <a:prstGeom prst="rect">
            <a:avLst/>
          </a:prstGeom>
          <a:noFill/>
        </p:spPr>
        <p:txBody>
          <a:bodyPr wrap="square">
            <a:spAutoFit/>
          </a:bodyPr>
          <a:lstStyle/>
          <a:p>
            <a:pPr defTabSz="1097280">
              <a:defRPr/>
            </a:pPr>
            <a:r>
              <a:rPr lang="en-US" sz="2160">
                <a:solidFill>
                  <a:prstClr val="black"/>
                </a:solidFill>
                <a:latin typeface="Calibri" panose="020F0502020204030204"/>
              </a:rPr>
              <a:t>Provide friction-free routing between Zoom Phone and Talkdesk without disrupting the customer experience.</a:t>
            </a:r>
          </a:p>
        </p:txBody>
      </p:sp>
      <p:sp>
        <p:nvSpPr>
          <p:cNvPr id="18" name="TextBox 17">
            <a:extLst>
              <a:ext uri="{FF2B5EF4-FFF2-40B4-BE49-F238E27FC236}">
                <a16:creationId xmlns:a16="http://schemas.microsoft.com/office/drawing/2014/main" id="{75B73B7F-DF51-CEC7-BBFF-1FD1C4CA6E6C}"/>
              </a:ext>
            </a:extLst>
          </p:cNvPr>
          <p:cNvSpPr txBox="1"/>
          <p:nvPr/>
        </p:nvSpPr>
        <p:spPr>
          <a:xfrm>
            <a:off x="418495" y="6140449"/>
            <a:ext cx="3285370" cy="461665"/>
          </a:xfrm>
          <a:prstGeom prst="rect">
            <a:avLst/>
          </a:prstGeom>
          <a:noFill/>
        </p:spPr>
        <p:txBody>
          <a:bodyPr wrap="square">
            <a:spAutoFit/>
          </a:bodyPr>
          <a:lstStyle/>
          <a:p>
            <a:pPr defTabSz="1097280">
              <a:defRPr/>
            </a:pPr>
            <a:r>
              <a:rPr lang="en-US" sz="2400" b="1">
                <a:solidFill>
                  <a:srgbClr val="002060"/>
                </a:solidFill>
                <a:latin typeface="Calibri" panose="020F0502020204030204"/>
              </a:rPr>
              <a:t>Seamless Routing</a:t>
            </a:r>
          </a:p>
        </p:txBody>
      </p:sp>
      <p:grpSp>
        <p:nvGrpSpPr>
          <p:cNvPr id="5" name="Group 4">
            <a:extLst>
              <a:ext uri="{FF2B5EF4-FFF2-40B4-BE49-F238E27FC236}">
                <a16:creationId xmlns:a16="http://schemas.microsoft.com/office/drawing/2014/main" id="{E7A8018E-5764-63EE-C184-17DE018D3ADC}"/>
              </a:ext>
            </a:extLst>
          </p:cNvPr>
          <p:cNvGrpSpPr/>
          <p:nvPr/>
        </p:nvGrpSpPr>
        <p:grpSpPr>
          <a:xfrm>
            <a:off x="8975987" y="1605026"/>
            <a:ext cx="5235917" cy="1440395"/>
            <a:chOff x="9191014" y="1141731"/>
            <a:chExt cx="5235917" cy="1440395"/>
          </a:xfrm>
        </p:grpSpPr>
        <p:sp>
          <p:nvSpPr>
            <p:cNvPr id="31" name="Rectangle 30">
              <a:extLst>
                <a:ext uri="{FF2B5EF4-FFF2-40B4-BE49-F238E27FC236}">
                  <a16:creationId xmlns:a16="http://schemas.microsoft.com/office/drawing/2014/main" id="{F90858BF-5FB6-8F8C-A9A8-2F7073A87771}"/>
                </a:ext>
              </a:extLst>
            </p:cNvPr>
            <p:cNvSpPr/>
            <p:nvPr/>
          </p:nvSpPr>
          <p:spPr>
            <a:xfrm>
              <a:off x="9382169" y="1216374"/>
              <a:ext cx="5044762" cy="1365752"/>
            </a:xfrm>
            <a:prstGeom prst="rect">
              <a:avLst/>
            </a:prstGeom>
            <a:solidFill>
              <a:schemeClr val="bg1">
                <a:lumMod val="95000"/>
              </a:schemeClr>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9" name="TextBox 28">
              <a:extLst>
                <a:ext uri="{FF2B5EF4-FFF2-40B4-BE49-F238E27FC236}">
                  <a16:creationId xmlns:a16="http://schemas.microsoft.com/office/drawing/2014/main" id="{FF93FC0B-FA05-5C11-F5CC-5EAE2BDFB6E8}"/>
                </a:ext>
              </a:extLst>
            </p:cNvPr>
            <p:cNvSpPr txBox="1"/>
            <p:nvPr/>
          </p:nvSpPr>
          <p:spPr>
            <a:xfrm>
              <a:off x="9191014" y="1306166"/>
              <a:ext cx="1747202" cy="830997"/>
            </a:xfrm>
            <a:prstGeom prst="rect">
              <a:avLst/>
            </a:prstGeom>
            <a:noFill/>
          </p:spPr>
          <p:txBody>
            <a:bodyPr wrap="square">
              <a:spAutoFit/>
            </a:bodyPr>
            <a:lstStyle/>
            <a:p>
              <a:pPr algn="ctr" defTabSz="1097280">
                <a:defRPr/>
              </a:pPr>
              <a:r>
                <a:rPr lang="en-US" sz="2400" b="1">
                  <a:solidFill>
                    <a:srgbClr val="002060"/>
                  </a:solidFill>
                  <a:latin typeface="Calibri" panose="020F0502020204030204"/>
                </a:rPr>
                <a:t>Key Features</a:t>
              </a:r>
            </a:p>
          </p:txBody>
        </p:sp>
        <p:sp>
          <p:nvSpPr>
            <p:cNvPr id="30" name="TextBox 29">
              <a:extLst>
                <a:ext uri="{FF2B5EF4-FFF2-40B4-BE49-F238E27FC236}">
                  <a16:creationId xmlns:a16="http://schemas.microsoft.com/office/drawing/2014/main" id="{690B61FC-6A79-E29D-EF4A-C4B494167062}"/>
                </a:ext>
              </a:extLst>
            </p:cNvPr>
            <p:cNvSpPr txBox="1"/>
            <p:nvPr/>
          </p:nvSpPr>
          <p:spPr>
            <a:xfrm>
              <a:off x="10938216" y="1141731"/>
              <a:ext cx="3488714" cy="1421928"/>
            </a:xfrm>
            <a:prstGeom prst="rect">
              <a:avLst/>
            </a:prstGeom>
            <a:noFill/>
          </p:spPr>
          <p:txBody>
            <a:bodyPr wrap="square">
              <a:spAutoFit/>
            </a:bodyPr>
            <a:lstStyle/>
            <a:p>
              <a:pPr marL="342900" indent="-342900" defTabSz="1097280">
                <a:buFont typeface="Arial" panose="020B0604020202020204" pitchFamily="34" charset="0"/>
                <a:buChar char="•"/>
                <a:defRPr/>
              </a:pPr>
              <a:r>
                <a:rPr lang="en-US" sz="2160">
                  <a:solidFill>
                    <a:prstClr val="black"/>
                  </a:solidFill>
                  <a:latin typeface="Calibri" panose="020F0502020204030204"/>
                </a:rPr>
                <a:t>Intuitive Interface</a:t>
              </a:r>
            </a:p>
            <a:p>
              <a:pPr marL="342900" indent="-342900" defTabSz="1097280">
                <a:buFont typeface="Arial" panose="020B0604020202020204" pitchFamily="34" charset="0"/>
                <a:buChar char="•"/>
                <a:defRPr/>
              </a:pPr>
              <a:r>
                <a:rPr lang="en-US" sz="2160">
                  <a:solidFill>
                    <a:prstClr val="black"/>
                  </a:solidFill>
                  <a:latin typeface="Calibri" panose="020F0502020204030204"/>
                </a:rPr>
                <a:t>Two-Way Calling</a:t>
              </a:r>
            </a:p>
            <a:p>
              <a:pPr marL="342900" indent="-342900" defTabSz="1097280">
                <a:buFont typeface="Arial" panose="020B0604020202020204" pitchFamily="34" charset="0"/>
                <a:buChar char="•"/>
                <a:defRPr/>
              </a:pPr>
              <a:r>
                <a:rPr lang="en-US" sz="2160">
                  <a:solidFill>
                    <a:prstClr val="black"/>
                  </a:solidFill>
                  <a:latin typeface="Calibri" panose="020F0502020204030204"/>
                </a:rPr>
                <a:t>Directory &amp; Presence Sync</a:t>
              </a:r>
            </a:p>
            <a:p>
              <a:pPr marL="342900" indent="-342900" defTabSz="1097280">
                <a:buFont typeface="Arial" panose="020B0604020202020204" pitchFamily="34" charset="0"/>
                <a:buChar char="•"/>
                <a:defRPr/>
              </a:pPr>
              <a:r>
                <a:rPr lang="en-US" sz="2160">
                  <a:solidFill>
                    <a:prstClr val="black"/>
                  </a:solidFill>
                  <a:latin typeface="Calibri" panose="020F0502020204030204"/>
                </a:rPr>
                <a:t>Secure &amp; Encrypted</a:t>
              </a:r>
            </a:p>
          </p:txBody>
        </p:sp>
      </p:grpSp>
      <p:sp>
        <p:nvSpPr>
          <p:cNvPr id="32" name="TextBox 31">
            <a:extLst>
              <a:ext uri="{FF2B5EF4-FFF2-40B4-BE49-F238E27FC236}">
                <a16:creationId xmlns:a16="http://schemas.microsoft.com/office/drawing/2014/main" id="{1BBBB953-D892-23D2-A3D9-74CF48B1B9FB}"/>
              </a:ext>
            </a:extLst>
          </p:cNvPr>
          <p:cNvSpPr txBox="1"/>
          <p:nvPr/>
        </p:nvSpPr>
        <p:spPr>
          <a:xfrm>
            <a:off x="365611" y="625741"/>
            <a:ext cx="7315200" cy="424732"/>
          </a:xfrm>
          <a:prstGeom prst="rect">
            <a:avLst/>
          </a:prstGeom>
          <a:noFill/>
        </p:spPr>
        <p:txBody>
          <a:bodyPr wrap="square">
            <a:spAutoFit/>
          </a:bodyPr>
          <a:lstStyle/>
          <a:p>
            <a:pPr defTabSz="1097280">
              <a:defRPr/>
            </a:pPr>
            <a:r>
              <a:rPr lang="en-US" sz="2160">
                <a:solidFill>
                  <a:srgbClr val="002060"/>
                </a:solidFill>
                <a:latin typeface="Calibri" panose="020F0502020204030204"/>
              </a:rPr>
              <a:t>*Available via Zoom App Marketplace</a:t>
            </a:r>
          </a:p>
        </p:txBody>
      </p:sp>
      <p:sp>
        <p:nvSpPr>
          <p:cNvPr id="3" name="Title 2">
            <a:extLst>
              <a:ext uri="{FF2B5EF4-FFF2-40B4-BE49-F238E27FC236}">
                <a16:creationId xmlns:a16="http://schemas.microsoft.com/office/drawing/2014/main" id="{EEBB8F0C-A5A8-D1DC-4957-EE8F180836F6}"/>
              </a:ext>
            </a:extLst>
          </p:cNvPr>
          <p:cNvSpPr>
            <a:spLocks noGrp="1"/>
          </p:cNvSpPr>
          <p:nvPr>
            <p:ph type="title"/>
          </p:nvPr>
        </p:nvSpPr>
        <p:spPr/>
        <p:txBody>
          <a:bodyPr/>
          <a:lstStyle/>
          <a:p>
            <a:r>
              <a:rPr lang="en-US" err="1"/>
              <a:t>TalkDesk</a:t>
            </a:r>
            <a:r>
              <a:rPr lang="en-US"/>
              <a:t> Integration with Zoom</a:t>
            </a:r>
          </a:p>
        </p:txBody>
      </p:sp>
      <mc:AlternateContent xmlns:mc="http://schemas.openxmlformats.org/markup-compatibility/2006">
        <mc:Choice xmlns:pslz="http://schemas.microsoft.com/office/powerpoint/2016/slidezoom" Requires="pslz">
          <p:graphicFrame>
            <p:nvGraphicFramePr>
              <p:cNvPr id="4" name="Slide Zoom 3">
                <a:extLst>
                  <a:ext uri="{FF2B5EF4-FFF2-40B4-BE49-F238E27FC236}">
                    <a16:creationId xmlns:a16="http://schemas.microsoft.com/office/drawing/2014/main" id="{644BD743-572C-4B52-9B40-C301797DF0BB}"/>
                  </a:ext>
                </a:extLst>
              </p:cNvPr>
              <p:cNvGraphicFramePr>
                <a:graphicFrameLocks noChangeAspect="1"/>
              </p:cNvGraphicFramePr>
              <p:nvPr>
                <p:extLst>
                  <p:ext uri="{D42A27DB-BD31-4B8C-83A1-F6EECF244321}">
                    <p14:modId xmlns:p14="http://schemas.microsoft.com/office/powerpoint/2010/main" val="299957847"/>
                  </p:ext>
                </p:extLst>
              </p:nvPr>
            </p:nvGraphicFramePr>
            <p:xfrm>
              <a:off x="9192579" y="3999960"/>
              <a:ext cx="5033060" cy="2831096"/>
            </p:xfrm>
            <a:graphic>
              <a:graphicData uri="http://schemas.microsoft.com/office/powerpoint/2016/slidezoom">
                <pslz:sldZm>
                  <pslz:sldZmObj sldId="2147469915" cId="3317975888">
                    <pslz:zmPr id="{0484AE95-F12E-4D43-B538-5B66DC399CE5}" returnToParent="0" transitionDur="1000">
                      <p166:blipFill xmlns:p166="http://schemas.microsoft.com/office/powerpoint/2016/6/main">
                        <a:blip r:embed="rId5"/>
                        <a:stretch>
                          <a:fillRect/>
                        </a:stretch>
                      </p166:blipFill>
                      <p166:spPr xmlns:p166="http://schemas.microsoft.com/office/powerpoint/2016/6/main">
                        <a:xfrm>
                          <a:off x="0" y="0"/>
                          <a:ext cx="5033060" cy="2831096"/>
                        </a:xfrm>
                        <a:prstGeom prst="rect">
                          <a:avLst/>
                        </a:prstGeom>
                        <a:ln w="3175">
                          <a:solidFill>
                            <a:prstClr val="ltGray"/>
                          </a:solidFill>
                        </a:ln>
                      </p166:spPr>
                    </pslz:zmPr>
                  </pslz:sldZmObj>
                </pslz:sldZm>
              </a:graphicData>
            </a:graphic>
          </p:graphicFrame>
        </mc:Choice>
        <mc:Fallback>
          <p:pic>
            <p:nvPicPr>
              <p:cNvPr id="4" name="Slide Zoom 3">
                <a:hlinkClick r:id="rId6" action="ppaction://hlinksldjump"/>
                <a:extLst>
                  <a:ext uri="{FF2B5EF4-FFF2-40B4-BE49-F238E27FC236}">
                    <a16:creationId xmlns:a16="http://schemas.microsoft.com/office/drawing/2014/main" id="{644BD743-572C-4B52-9B40-C301797DF0BB}"/>
                  </a:ext>
                </a:extLst>
              </p:cNvPr>
              <p:cNvPicPr>
                <a:picLocks noGrp="1" noRot="1" noChangeAspect="1" noMove="1" noResize="1" noEditPoints="1" noAdjustHandles="1" noChangeArrowheads="1" noChangeShapeType="1"/>
              </p:cNvPicPr>
              <p:nvPr/>
            </p:nvPicPr>
            <p:blipFill>
              <a:blip r:embed="rId5"/>
              <a:stretch>
                <a:fillRect/>
              </a:stretch>
            </p:blipFill>
            <p:spPr>
              <a:xfrm>
                <a:off x="9192579" y="3999960"/>
                <a:ext cx="5033060" cy="2831096"/>
              </a:xfrm>
              <a:prstGeom prst="rect">
                <a:avLst/>
              </a:prstGeom>
              <a:ln w="3175">
                <a:solidFill>
                  <a:prstClr val="ltGray"/>
                </a:solidFill>
              </a:ln>
            </p:spPr>
          </p:pic>
        </mc:Fallback>
      </mc:AlternateContent>
    </p:spTree>
    <p:extLst>
      <p:ext uri="{BB962C8B-B14F-4D97-AF65-F5344CB8AC3E}">
        <p14:creationId xmlns:p14="http://schemas.microsoft.com/office/powerpoint/2010/main" val="1331155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85DEAD-5B78-57E6-171B-A4C16028AB05}"/>
              </a:ext>
            </a:extLst>
          </p:cNvPr>
          <p:cNvSpPr>
            <a:spLocks noGrp="1"/>
          </p:cNvSpPr>
          <p:nvPr>
            <p:ph type="title"/>
          </p:nvPr>
        </p:nvSpPr>
        <p:spPr/>
        <p:txBody>
          <a:bodyPr>
            <a:normAutofit/>
          </a:bodyPr>
          <a:lstStyle/>
          <a:p>
            <a:r>
              <a:rPr lang="en-US" sz="2800" b="1">
                <a:solidFill>
                  <a:prstClr val="white"/>
                </a:solidFill>
                <a:latin typeface="Calibri Light" panose="020F0302020204030204"/>
              </a:rPr>
              <a:t>Salesforce Service Cloud Voice (SCV) – with Talkdesk</a:t>
            </a:r>
            <a:endParaRPr lang="en-US"/>
          </a:p>
        </p:txBody>
      </p:sp>
      <p:sp>
        <p:nvSpPr>
          <p:cNvPr id="12" name="TextBox 11">
            <a:extLst>
              <a:ext uri="{FF2B5EF4-FFF2-40B4-BE49-F238E27FC236}">
                <a16:creationId xmlns:a16="http://schemas.microsoft.com/office/drawing/2014/main" id="{8AD9F0AA-ED7D-5EAA-2E39-1B4F5EDCCB94}"/>
              </a:ext>
            </a:extLst>
          </p:cNvPr>
          <p:cNvSpPr txBox="1"/>
          <p:nvPr/>
        </p:nvSpPr>
        <p:spPr>
          <a:xfrm>
            <a:off x="187421" y="604161"/>
            <a:ext cx="7315200" cy="424732"/>
          </a:xfrm>
          <a:prstGeom prst="rect">
            <a:avLst/>
          </a:prstGeom>
          <a:noFill/>
        </p:spPr>
        <p:txBody>
          <a:bodyPr wrap="square">
            <a:spAutoFit/>
          </a:bodyPr>
          <a:lstStyle/>
          <a:p>
            <a:pPr defTabSz="1097280">
              <a:defRPr/>
            </a:pPr>
            <a:r>
              <a:rPr lang="en-US" sz="2160">
                <a:solidFill>
                  <a:srgbClr val="002060"/>
                </a:solidFill>
                <a:latin typeface="Calibri" panose="020F0502020204030204"/>
              </a:rPr>
              <a:t>*Available via Salesforce AppExchange</a:t>
            </a:r>
          </a:p>
        </p:txBody>
      </p:sp>
      <p:sp>
        <p:nvSpPr>
          <p:cNvPr id="3" name="TextBox 2">
            <a:extLst>
              <a:ext uri="{FF2B5EF4-FFF2-40B4-BE49-F238E27FC236}">
                <a16:creationId xmlns:a16="http://schemas.microsoft.com/office/drawing/2014/main" id="{24F14EB8-15F0-A5AF-471F-98A2FC432677}"/>
              </a:ext>
            </a:extLst>
          </p:cNvPr>
          <p:cNvSpPr txBox="1"/>
          <p:nvPr/>
        </p:nvSpPr>
        <p:spPr>
          <a:xfrm>
            <a:off x="1645211" y="1452972"/>
            <a:ext cx="4977942" cy="160864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09728" tIns="109728" rIns="109728" bIns="109728" rtlCol="0">
            <a:spAutoFit/>
          </a:bodyPr>
          <a:lstStyle/>
          <a:p>
            <a:pPr marL="342900" indent="-342900">
              <a:spcBef>
                <a:spcPts val="360"/>
              </a:spcBef>
              <a:spcAft>
                <a:spcPts val="360"/>
              </a:spcAft>
              <a:buFont typeface="Arial" panose="020B0604020202020204" pitchFamily="34" charset="0"/>
              <a:buChar char="•"/>
            </a:pPr>
            <a:r>
              <a:rPr lang="en-US" sz="1920">
                <a:solidFill>
                  <a:srgbClr val="002060"/>
                </a:solidFill>
              </a:rPr>
              <a:t>Call Controls within Salesforce’s Omni-Channel Widget</a:t>
            </a:r>
          </a:p>
          <a:p>
            <a:pPr marL="342900" indent="-342900">
              <a:spcBef>
                <a:spcPts val="360"/>
              </a:spcBef>
              <a:spcAft>
                <a:spcPts val="360"/>
              </a:spcAft>
              <a:buFont typeface="Arial" panose="020B0604020202020204" pitchFamily="34" charset="0"/>
              <a:buChar char="•"/>
            </a:pPr>
            <a:r>
              <a:rPr lang="en-US" sz="1920">
                <a:solidFill>
                  <a:srgbClr val="002060"/>
                </a:solidFill>
              </a:rPr>
              <a:t>Warm transfer between agents</a:t>
            </a:r>
          </a:p>
          <a:p>
            <a:pPr marL="342900" indent="-342900">
              <a:spcBef>
                <a:spcPts val="360"/>
              </a:spcBef>
              <a:spcAft>
                <a:spcPts val="360"/>
              </a:spcAft>
              <a:buFont typeface="Arial" panose="020B0604020202020204" pitchFamily="34" charset="0"/>
              <a:buChar char="•"/>
            </a:pPr>
            <a:r>
              <a:rPr lang="en-US" sz="1920">
                <a:solidFill>
                  <a:srgbClr val="002060"/>
                </a:solidFill>
              </a:rPr>
              <a:t>Common Inbound/ outbound call use cases</a:t>
            </a:r>
          </a:p>
        </p:txBody>
      </p:sp>
      <p:sp>
        <p:nvSpPr>
          <p:cNvPr id="9" name="TextBox 8">
            <a:extLst>
              <a:ext uri="{FF2B5EF4-FFF2-40B4-BE49-F238E27FC236}">
                <a16:creationId xmlns:a16="http://schemas.microsoft.com/office/drawing/2014/main" id="{BFEE0D0B-2AE4-6013-1D50-98423DB6560D}"/>
              </a:ext>
            </a:extLst>
          </p:cNvPr>
          <p:cNvSpPr txBox="1"/>
          <p:nvPr/>
        </p:nvSpPr>
        <p:spPr>
          <a:xfrm>
            <a:off x="8420754" y="1452972"/>
            <a:ext cx="4564435" cy="1608646"/>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109728" tIns="109728" rIns="109728" bIns="109728" rtlCol="0">
            <a:spAutoFit/>
          </a:bodyPr>
          <a:lstStyle/>
          <a:p>
            <a:pPr marL="342900" indent="-342900">
              <a:spcBef>
                <a:spcPts val="360"/>
              </a:spcBef>
              <a:spcAft>
                <a:spcPts val="360"/>
              </a:spcAft>
              <a:buFont typeface="Arial" panose="020B0604020202020204" pitchFamily="34" charset="0"/>
              <a:buChar char="•"/>
            </a:pPr>
            <a:r>
              <a:rPr lang="en-US" sz="1920">
                <a:solidFill>
                  <a:srgbClr val="002060"/>
                </a:solidFill>
              </a:rPr>
              <a:t>Call Recording (&amp; Storage)</a:t>
            </a:r>
          </a:p>
          <a:p>
            <a:pPr marL="342900" indent="-342900">
              <a:spcBef>
                <a:spcPts val="360"/>
              </a:spcBef>
              <a:spcAft>
                <a:spcPts val="360"/>
              </a:spcAft>
              <a:buFont typeface="Arial" panose="020B0604020202020204" pitchFamily="34" charset="0"/>
              <a:buChar char="•"/>
            </a:pPr>
            <a:r>
              <a:rPr lang="en-US" sz="1920">
                <a:solidFill>
                  <a:srgbClr val="002060"/>
                </a:solidFill>
              </a:rPr>
              <a:t>Real-Time Call Transcriptions</a:t>
            </a:r>
          </a:p>
          <a:p>
            <a:pPr marL="342900" indent="-342900">
              <a:spcBef>
                <a:spcPts val="360"/>
              </a:spcBef>
              <a:spcAft>
                <a:spcPts val="360"/>
              </a:spcAft>
              <a:buFont typeface="Arial" panose="020B0604020202020204" pitchFamily="34" charset="0"/>
              <a:buChar char="•"/>
            </a:pPr>
            <a:r>
              <a:rPr lang="en-US" sz="1920">
                <a:solidFill>
                  <a:srgbClr val="002060"/>
                </a:solidFill>
              </a:rPr>
              <a:t>Monitor call transcriptions with Salesforce Supervisor Omni-Channel</a:t>
            </a:r>
          </a:p>
        </p:txBody>
      </p:sp>
      <p:pic>
        <p:nvPicPr>
          <p:cNvPr id="2" name="Google Shape;282;g1d5dacb78f5_0_49">
            <a:extLst>
              <a:ext uri="{FF2B5EF4-FFF2-40B4-BE49-F238E27FC236}">
                <a16:creationId xmlns:a16="http://schemas.microsoft.com/office/drawing/2014/main" id="{2FC291C0-5176-54CC-B134-159FA0B8AB3C}"/>
              </a:ext>
            </a:extLst>
          </p:cNvPr>
          <p:cNvPicPr preferRelativeResize="0"/>
          <p:nvPr/>
        </p:nvPicPr>
        <p:blipFill rotWithShape="1">
          <a:blip r:embed="rId2">
            <a:alphaModFix/>
          </a:blip>
          <a:srcRect t="32248" b="30688"/>
          <a:stretch/>
        </p:blipFill>
        <p:spPr>
          <a:xfrm>
            <a:off x="6623153" y="6957044"/>
            <a:ext cx="1851772" cy="443198"/>
          </a:xfrm>
          <a:prstGeom prst="rect">
            <a:avLst/>
          </a:prstGeom>
          <a:noFill/>
          <a:ln>
            <a:noFill/>
          </a:ln>
        </p:spPr>
      </p:pic>
      <mc:AlternateContent xmlns:mc="http://schemas.openxmlformats.org/markup-compatibility/2006" xmlns:pslz="http://schemas.microsoft.com/office/powerpoint/2016/slidezoom">
        <mc:Choice Requires="pslz">
          <p:graphicFrame>
            <p:nvGraphicFramePr>
              <p:cNvPr id="10" name="Slide Zoom 9">
                <a:extLst>
                  <a:ext uri="{FF2B5EF4-FFF2-40B4-BE49-F238E27FC236}">
                    <a16:creationId xmlns:a16="http://schemas.microsoft.com/office/drawing/2014/main" id="{B2A3749F-FE3B-3082-F39A-6CF8964D5AB2}"/>
                  </a:ext>
                </a:extLst>
              </p:cNvPr>
              <p:cNvGraphicFramePr>
                <a:graphicFrameLocks noChangeAspect="1"/>
              </p:cNvGraphicFramePr>
              <p:nvPr>
                <p:extLst>
                  <p:ext uri="{D42A27DB-BD31-4B8C-83A1-F6EECF244321}">
                    <p14:modId xmlns:p14="http://schemas.microsoft.com/office/powerpoint/2010/main" val="3193926498"/>
                  </p:ext>
                </p:extLst>
              </p:nvPr>
            </p:nvGraphicFramePr>
            <p:xfrm>
              <a:off x="4714958" y="3325202"/>
              <a:ext cx="5988013" cy="3368257"/>
            </p:xfrm>
            <a:graphic>
              <a:graphicData uri="http://schemas.microsoft.com/office/powerpoint/2016/slidezoom">
                <pslz:sldZm>
                  <pslz:sldZmObj sldId="2147469916" cId="1123334358">
                    <pslz:zmPr id="{9ABF13E8-869E-4FA1-814C-527710405D97}" returnToParent="0" transitionDur="1000">
                      <p166:blipFill xmlns:p166="http://schemas.microsoft.com/office/powerpoint/2016/6/main">
                        <a:blip r:embed="rId3"/>
                        <a:stretch>
                          <a:fillRect/>
                        </a:stretch>
                      </p166:blipFill>
                      <p166:spPr xmlns:p166="http://schemas.microsoft.com/office/powerpoint/2016/6/main">
                        <a:xfrm>
                          <a:off x="0" y="0"/>
                          <a:ext cx="5988013" cy="3368257"/>
                        </a:xfrm>
                        <a:prstGeom prst="rect">
                          <a:avLst/>
                        </a:prstGeom>
                        <a:ln w="3175">
                          <a:solidFill>
                            <a:prstClr val="ltGray"/>
                          </a:solidFill>
                        </a:ln>
                      </p166:spPr>
                    </pslz:zmPr>
                  </pslz:sldZmObj>
                </pslz:sldZm>
              </a:graphicData>
            </a:graphic>
          </p:graphicFrame>
        </mc:Choice>
        <mc:Fallback xmlns="">
          <p:pic>
            <p:nvPicPr>
              <p:cNvPr id="10" name="Slide Zoom 9">
                <a:hlinkClick r:id="rId4" action="ppaction://hlinksldjump"/>
                <a:extLst>
                  <a:ext uri="{FF2B5EF4-FFF2-40B4-BE49-F238E27FC236}">
                    <a16:creationId xmlns:a16="http://schemas.microsoft.com/office/drawing/2014/main" id="{B2A3749F-FE3B-3082-F39A-6CF8964D5AB2}"/>
                  </a:ext>
                </a:extLst>
              </p:cNvPr>
              <p:cNvPicPr>
                <a:picLocks noGrp="1" noRot="1" noChangeAspect="1" noMove="1" noResize="1" noEditPoints="1" noAdjustHandles="1" noChangeArrowheads="1" noChangeShapeType="1"/>
              </p:cNvPicPr>
              <p:nvPr/>
            </p:nvPicPr>
            <p:blipFill>
              <a:blip r:embed="rId5"/>
              <a:stretch>
                <a:fillRect/>
              </a:stretch>
            </p:blipFill>
            <p:spPr>
              <a:xfrm>
                <a:off x="4714958" y="3325202"/>
                <a:ext cx="5988013" cy="3368257"/>
              </a:xfrm>
              <a:prstGeom prst="rect">
                <a:avLst/>
              </a:prstGeom>
              <a:ln w="3175">
                <a:solidFill>
                  <a:prstClr val="ltGray"/>
                </a:solidFill>
              </a:ln>
            </p:spPr>
          </p:pic>
        </mc:Fallback>
      </mc:AlternateContent>
    </p:spTree>
    <p:extLst>
      <p:ext uri="{BB962C8B-B14F-4D97-AF65-F5344CB8AC3E}">
        <p14:creationId xmlns:p14="http://schemas.microsoft.com/office/powerpoint/2010/main" val="66611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ED577-E418-277D-2500-82495AB4A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AE9420-DDB3-DFFF-5E6E-AE1E5ABF5003}"/>
              </a:ext>
            </a:extLst>
          </p:cNvPr>
          <p:cNvSpPr>
            <a:spLocks noGrp="1"/>
          </p:cNvSpPr>
          <p:nvPr>
            <p:ph type="title"/>
          </p:nvPr>
        </p:nvSpPr>
        <p:spPr/>
        <p:txBody>
          <a:bodyPr>
            <a:normAutofit/>
          </a:bodyPr>
          <a:lstStyle/>
          <a:p>
            <a:r>
              <a:rPr lang="en-US" sz="2800" dirty="0"/>
              <a:t>Our Understanding of QBE’s Contact Center Requirements</a:t>
            </a:r>
          </a:p>
        </p:txBody>
      </p:sp>
      <p:grpSp>
        <p:nvGrpSpPr>
          <p:cNvPr id="47" name="Group 46">
            <a:extLst>
              <a:ext uri="{FF2B5EF4-FFF2-40B4-BE49-F238E27FC236}">
                <a16:creationId xmlns:a16="http://schemas.microsoft.com/office/drawing/2014/main" id="{82C51451-397E-9300-196C-6AF0B99BF9C2}"/>
              </a:ext>
            </a:extLst>
          </p:cNvPr>
          <p:cNvGrpSpPr/>
          <p:nvPr/>
        </p:nvGrpSpPr>
        <p:grpSpPr>
          <a:xfrm>
            <a:off x="402934" y="1762507"/>
            <a:ext cx="14125866" cy="5270506"/>
            <a:chOff x="497017" y="1427226"/>
            <a:chExt cx="13063360" cy="4874071"/>
          </a:xfrm>
        </p:grpSpPr>
        <p:grpSp>
          <p:nvGrpSpPr>
            <p:cNvPr id="5" name="Group 4">
              <a:extLst>
                <a:ext uri="{FF2B5EF4-FFF2-40B4-BE49-F238E27FC236}">
                  <a16:creationId xmlns:a16="http://schemas.microsoft.com/office/drawing/2014/main" id="{19067F0C-848B-52D4-6D6D-B0255A461FC5}"/>
                </a:ext>
              </a:extLst>
            </p:cNvPr>
            <p:cNvGrpSpPr/>
            <p:nvPr/>
          </p:nvGrpSpPr>
          <p:grpSpPr>
            <a:xfrm>
              <a:off x="7488465" y="1427226"/>
              <a:ext cx="5929808" cy="1715769"/>
              <a:chOff x="11409839" y="3717213"/>
              <a:chExt cx="4461567" cy="1290939"/>
            </a:xfrm>
          </p:grpSpPr>
          <p:sp>
            <p:nvSpPr>
              <p:cNvPr id="7" name="TextBox 6">
                <a:extLst>
                  <a:ext uri="{FF2B5EF4-FFF2-40B4-BE49-F238E27FC236}">
                    <a16:creationId xmlns:a16="http://schemas.microsoft.com/office/drawing/2014/main" id="{6DB901AA-D3FF-976F-6CE1-96A6DB7659E8}"/>
                  </a:ext>
                </a:extLst>
              </p:cNvPr>
              <p:cNvSpPr txBox="1"/>
              <p:nvPr/>
            </p:nvSpPr>
            <p:spPr>
              <a:xfrm>
                <a:off x="11409839" y="4087298"/>
                <a:ext cx="4461567" cy="920854"/>
              </a:xfrm>
              <a:prstGeom prst="rect">
                <a:avLst/>
              </a:prstGeom>
              <a:noFill/>
            </p:spPr>
            <p:txBody>
              <a:bodyPr wrap="square" rtlCol="0">
                <a:spAutoFit/>
              </a:bodyPr>
              <a:lstStyle/>
              <a:p>
                <a:pPr marL="285750" indent="-285750" defTabSz="1316736">
                  <a:buFont typeface="Arial" panose="020B0604020202020204" pitchFamily="34" charset="0"/>
                  <a:buChar char="•"/>
                </a:pPr>
                <a:r>
                  <a:rPr lang="en-US" sz="2000" kern="0">
                    <a:solidFill>
                      <a:prstClr val="black">
                        <a:lumMod val="65000"/>
                        <a:lumOff val="35000"/>
                      </a:prstClr>
                    </a:solidFill>
                  </a:rPr>
                  <a:t>Timely and quality service to high-profile customers</a:t>
                </a:r>
              </a:p>
              <a:p>
                <a:pPr marL="285750" indent="-285750" defTabSz="1316736">
                  <a:buFont typeface="Arial" panose="020B0604020202020204" pitchFamily="34" charset="0"/>
                  <a:buChar char="•"/>
                </a:pPr>
                <a:r>
                  <a:rPr lang="en-US" sz="2000" kern="0">
                    <a:solidFill>
                      <a:prstClr val="black">
                        <a:lumMod val="65000"/>
                        <a:lumOff val="35000"/>
                      </a:prstClr>
                    </a:solidFill>
                  </a:rPr>
                  <a:t>Improved first call resolution and next best actions</a:t>
                </a:r>
              </a:p>
              <a:p>
                <a:pPr marL="285750" indent="-285750" defTabSz="1316736">
                  <a:buFont typeface="Arial" panose="020B0604020202020204" pitchFamily="34" charset="0"/>
                  <a:buChar char="•"/>
                </a:pPr>
                <a:r>
                  <a:rPr lang="en-US" sz="2000" kern="0">
                    <a:solidFill>
                      <a:prstClr val="black">
                        <a:lumMod val="65000"/>
                        <a:lumOff val="35000"/>
                      </a:prstClr>
                    </a:solidFill>
                  </a:rPr>
                  <a:t>Need for feedback close-loop mechanism</a:t>
                </a:r>
              </a:p>
              <a:p>
                <a:pPr marL="285750" indent="-285750" defTabSz="1316736">
                  <a:buFont typeface="Arial" panose="020B0604020202020204" pitchFamily="34" charset="0"/>
                  <a:buChar char="•"/>
                </a:pPr>
                <a:r>
                  <a:rPr lang="en-US" sz="2000" kern="0">
                    <a:solidFill>
                      <a:prstClr val="black">
                        <a:lumMod val="65000"/>
                        <a:lumOff val="35000"/>
                      </a:prstClr>
                    </a:solidFill>
                  </a:rPr>
                  <a:t>CSAT survey available after each call or interaction</a:t>
                </a:r>
              </a:p>
            </p:txBody>
          </p:sp>
          <p:sp>
            <p:nvSpPr>
              <p:cNvPr id="10" name="Arrow: Pentagon 96">
                <a:extLst>
                  <a:ext uri="{FF2B5EF4-FFF2-40B4-BE49-F238E27FC236}">
                    <a16:creationId xmlns:a16="http://schemas.microsoft.com/office/drawing/2014/main" id="{491860D1-3BCB-42E0-9B0A-6FCD4E6D138F}"/>
                  </a:ext>
                </a:extLst>
              </p:cNvPr>
              <p:cNvSpPr/>
              <p:nvPr/>
            </p:nvSpPr>
            <p:spPr>
              <a:xfrm>
                <a:off x="11458417" y="3717213"/>
                <a:ext cx="4404151" cy="346141"/>
              </a:xfrm>
              <a:prstGeom prst="homePlate">
                <a:avLst/>
              </a:prstGeom>
              <a:solidFill>
                <a:srgbClr val="BF9900"/>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effectLst>
                      <a:outerShdw blurRad="38100" dist="38100" dir="2700000" algn="tl">
                        <a:srgbClr val="000000">
                          <a:alpha val="43137"/>
                        </a:srgbClr>
                      </a:outerShdw>
                    </a:effectLst>
                  </a:rPr>
                  <a:t>Customer and Employee Experience</a:t>
                </a:r>
              </a:p>
            </p:txBody>
          </p:sp>
        </p:grpSp>
        <p:grpSp>
          <p:nvGrpSpPr>
            <p:cNvPr id="12" name="Group 11">
              <a:extLst>
                <a:ext uri="{FF2B5EF4-FFF2-40B4-BE49-F238E27FC236}">
                  <a16:creationId xmlns:a16="http://schemas.microsoft.com/office/drawing/2014/main" id="{F1385341-7430-4734-7E40-4D64B8CC7FCC}"/>
                </a:ext>
              </a:extLst>
            </p:cNvPr>
            <p:cNvGrpSpPr/>
            <p:nvPr/>
          </p:nvGrpSpPr>
          <p:grpSpPr>
            <a:xfrm>
              <a:off x="497017" y="1446591"/>
              <a:ext cx="5916594" cy="1441720"/>
              <a:chOff x="6149498" y="2336447"/>
              <a:chExt cx="4451625" cy="1084746"/>
            </a:xfrm>
          </p:grpSpPr>
          <p:sp>
            <p:nvSpPr>
              <p:cNvPr id="14" name="TextBox 13">
                <a:extLst>
                  <a:ext uri="{FF2B5EF4-FFF2-40B4-BE49-F238E27FC236}">
                    <a16:creationId xmlns:a16="http://schemas.microsoft.com/office/drawing/2014/main" id="{47D0A9A6-6C38-ADD4-5C31-E2B6211260A4}"/>
                  </a:ext>
                </a:extLst>
              </p:cNvPr>
              <p:cNvSpPr txBox="1"/>
              <p:nvPr/>
            </p:nvSpPr>
            <p:spPr>
              <a:xfrm>
                <a:off x="6149498" y="2714491"/>
                <a:ext cx="4402848" cy="706702"/>
              </a:xfrm>
              <a:prstGeom prst="rect">
                <a:avLst/>
              </a:prstGeom>
              <a:noFill/>
            </p:spPr>
            <p:txBody>
              <a:bodyPr wrap="square" rtlCol="0">
                <a:spAutoFit/>
              </a:bodyPr>
              <a:lstStyle/>
              <a:p>
                <a:pPr marL="285750" indent="-285750" defTabSz="1316736">
                  <a:buFont typeface="Arial" panose="020B0604020202020204" pitchFamily="34" charset="0"/>
                  <a:buChar char="•"/>
                  <a:defRPr/>
                </a:pPr>
                <a:r>
                  <a:rPr lang="en-US" sz="2000" kern="0">
                    <a:solidFill>
                      <a:prstClr val="black">
                        <a:lumMod val="65000"/>
                        <a:lumOff val="35000"/>
                      </a:prstClr>
                    </a:solidFill>
                  </a:rPr>
                  <a:t>Improved contact center technology and integration</a:t>
                </a:r>
              </a:p>
              <a:p>
                <a:pPr marL="285750" indent="-285750" defTabSz="1316736">
                  <a:buFont typeface="Arial" panose="020B0604020202020204" pitchFamily="34" charset="0"/>
                  <a:buChar char="•"/>
                  <a:defRPr/>
                </a:pPr>
                <a:r>
                  <a:rPr lang="en-US" sz="2000" kern="0">
                    <a:solidFill>
                      <a:prstClr val="black">
                        <a:lumMod val="65000"/>
                        <a:lumOff val="35000"/>
                      </a:prstClr>
                    </a:solidFill>
                  </a:rPr>
                  <a:t>Scalable across geographies, with multi-lingual support</a:t>
                </a:r>
                <a:endParaRPr lang="en-IN" sz="2000" kern="0">
                  <a:solidFill>
                    <a:prstClr val="black">
                      <a:lumMod val="65000"/>
                      <a:lumOff val="35000"/>
                    </a:prstClr>
                  </a:solidFill>
                </a:endParaRPr>
              </a:p>
              <a:p>
                <a:pPr marL="285750" indent="-285750" defTabSz="1316736">
                  <a:buFont typeface="Arial" panose="020B0604020202020204" pitchFamily="34" charset="0"/>
                  <a:buChar char="•"/>
                  <a:defRPr/>
                </a:pPr>
                <a:r>
                  <a:rPr lang="en-IN" sz="2000" kern="0">
                    <a:solidFill>
                      <a:prstClr val="black">
                        <a:lumMod val="65000"/>
                        <a:lumOff val="35000"/>
                      </a:prstClr>
                    </a:solidFill>
                  </a:rPr>
                  <a:t>Better process and technology automation</a:t>
                </a:r>
              </a:p>
            </p:txBody>
          </p:sp>
          <p:sp>
            <p:nvSpPr>
              <p:cNvPr id="17" name="Arrow: Pentagon 96">
                <a:extLst>
                  <a:ext uri="{FF2B5EF4-FFF2-40B4-BE49-F238E27FC236}">
                    <a16:creationId xmlns:a16="http://schemas.microsoft.com/office/drawing/2014/main" id="{7965CC7B-A7F9-959B-0EB1-93FDFC5B1471}"/>
                  </a:ext>
                </a:extLst>
              </p:cNvPr>
              <p:cNvSpPr/>
              <p:nvPr/>
            </p:nvSpPr>
            <p:spPr>
              <a:xfrm>
                <a:off x="6196971" y="2336447"/>
                <a:ext cx="4404152" cy="331994"/>
              </a:xfrm>
              <a:prstGeom prst="homePlate">
                <a:avLst/>
              </a:prstGeom>
              <a:solidFill>
                <a:srgbClr val="BF9900"/>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effectLst>
                      <a:outerShdw blurRad="38100" dist="38100" dir="2700000" algn="tl">
                        <a:srgbClr val="000000">
                          <a:alpha val="43137"/>
                        </a:srgbClr>
                      </a:outerShdw>
                    </a:effectLst>
                  </a:rPr>
                  <a:t>Drive Transformation</a:t>
                </a:r>
              </a:p>
            </p:txBody>
          </p:sp>
        </p:grpSp>
        <p:grpSp>
          <p:nvGrpSpPr>
            <p:cNvPr id="19" name="Group 18">
              <a:extLst>
                <a:ext uri="{FF2B5EF4-FFF2-40B4-BE49-F238E27FC236}">
                  <a16:creationId xmlns:a16="http://schemas.microsoft.com/office/drawing/2014/main" id="{97857B14-60D0-65B2-6E00-3A26E4ADCE4A}"/>
                </a:ext>
              </a:extLst>
            </p:cNvPr>
            <p:cNvGrpSpPr/>
            <p:nvPr/>
          </p:nvGrpSpPr>
          <p:grpSpPr>
            <a:xfrm>
              <a:off x="497017" y="5161067"/>
              <a:ext cx="6755976" cy="1140230"/>
              <a:chOff x="6064407" y="3265027"/>
              <a:chExt cx="5083173" cy="857906"/>
            </a:xfrm>
          </p:grpSpPr>
          <p:sp>
            <p:nvSpPr>
              <p:cNvPr id="24" name="Arrow: Pentagon 94">
                <a:extLst>
                  <a:ext uri="{FF2B5EF4-FFF2-40B4-BE49-F238E27FC236}">
                    <a16:creationId xmlns:a16="http://schemas.microsoft.com/office/drawing/2014/main" id="{6759F8CA-57DB-F659-BA5F-5DEAB4A33FE1}"/>
                  </a:ext>
                </a:extLst>
              </p:cNvPr>
              <p:cNvSpPr/>
              <p:nvPr/>
            </p:nvSpPr>
            <p:spPr>
              <a:xfrm>
                <a:off x="6123125" y="3265027"/>
                <a:ext cx="4402849" cy="365900"/>
              </a:xfrm>
              <a:prstGeom prst="homePlate">
                <a:avLst/>
              </a:prstGeom>
              <a:solidFill>
                <a:srgbClr val="BF99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16736">
                  <a:defRPr/>
                </a:pPr>
                <a:r>
                  <a:rPr lang="en-IN" sz="2000" b="1">
                    <a:effectLst>
                      <a:outerShdw blurRad="38100" dist="38100" dir="2700000" algn="tl">
                        <a:srgbClr val="000000">
                          <a:alpha val="43137"/>
                        </a:srgbClr>
                      </a:outerShdw>
                    </a:effectLst>
                  </a:rPr>
                  <a:t>Workforce Planning &amp; Management</a:t>
                </a:r>
              </a:p>
            </p:txBody>
          </p:sp>
          <p:sp>
            <p:nvSpPr>
              <p:cNvPr id="22" name="TextBox 21">
                <a:extLst>
                  <a:ext uri="{FF2B5EF4-FFF2-40B4-BE49-F238E27FC236}">
                    <a16:creationId xmlns:a16="http://schemas.microsoft.com/office/drawing/2014/main" id="{AF61F98D-F0AA-985F-9C7E-8BBEF73453F6}"/>
                  </a:ext>
                </a:extLst>
              </p:cNvPr>
              <p:cNvSpPr txBox="1"/>
              <p:nvPr/>
            </p:nvSpPr>
            <p:spPr>
              <a:xfrm>
                <a:off x="6064407" y="3630383"/>
                <a:ext cx="5083173" cy="492550"/>
              </a:xfrm>
              <a:prstGeom prst="rect">
                <a:avLst/>
              </a:prstGeom>
              <a:noFill/>
            </p:spPr>
            <p:txBody>
              <a:bodyPr wrap="square">
                <a:spAutoFit/>
              </a:bodyPr>
              <a:lstStyle/>
              <a:p>
                <a:pPr marL="285750" indent="-285750" defTabSz="1316736">
                  <a:buFont typeface="Arial" panose="020B0604020202020204" pitchFamily="34" charset="0"/>
                  <a:buChar char="•"/>
                  <a:defRPr/>
                </a:pPr>
                <a:r>
                  <a:rPr lang="en-IN" sz="2000" kern="0">
                    <a:solidFill>
                      <a:prstClr val="black">
                        <a:lumMod val="65000"/>
                        <a:lumOff val="35000"/>
                      </a:prstClr>
                    </a:solidFill>
                  </a:rPr>
                  <a:t>Effectively manage workload, bandwidth and volumes</a:t>
                </a:r>
              </a:p>
              <a:p>
                <a:pPr marL="285750" indent="-285750" defTabSz="1316736">
                  <a:buFont typeface="Arial" panose="020B0604020202020204" pitchFamily="34" charset="0"/>
                  <a:buChar char="•"/>
                  <a:defRPr/>
                </a:pPr>
                <a:r>
                  <a:rPr lang="en-IN" sz="2000" kern="0">
                    <a:solidFill>
                      <a:prstClr val="black">
                        <a:lumMod val="65000"/>
                        <a:lumOff val="35000"/>
                      </a:prstClr>
                    </a:solidFill>
                  </a:rPr>
                  <a:t>Improve operational efficiencies</a:t>
                </a:r>
                <a:endParaRPr lang="en-US" sz="2000" kern="0">
                  <a:solidFill>
                    <a:prstClr val="black">
                      <a:lumMod val="65000"/>
                      <a:lumOff val="35000"/>
                    </a:prstClr>
                  </a:solidFill>
                </a:endParaRPr>
              </a:p>
            </p:txBody>
          </p:sp>
        </p:grpSp>
        <p:grpSp>
          <p:nvGrpSpPr>
            <p:cNvPr id="26" name="Group 25">
              <a:extLst>
                <a:ext uri="{FF2B5EF4-FFF2-40B4-BE49-F238E27FC236}">
                  <a16:creationId xmlns:a16="http://schemas.microsoft.com/office/drawing/2014/main" id="{E99F42B0-F409-3565-B7FD-85252A57F931}"/>
                </a:ext>
              </a:extLst>
            </p:cNvPr>
            <p:cNvGrpSpPr/>
            <p:nvPr/>
          </p:nvGrpSpPr>
          <p:grpSpPr>
            <a:xfrm>
              <a:off x="7476719" y="3499091"/>
              <a:ext cx="5929808" cy="1138156"/>
              <a:chOff x="6094938" y="4009620"/>
              <a:chExt cx="4461567" cy="856345"/>
            </a:xfrm>
          </p:grpSpPr>
          <p:sp>
            <p:nvSpPr>
              <p:cNvPr id="28" name="TextBox 27">
                <a:extLst>
                  <a:ext uri="{FF2B5EF4-FFF2-40B4-BE49-F238E27FC236}">
                    <a16:creationId xmlns:a16="http://schemas.microsoft.com/office/drawing/2014/main" id="{3DA2C625-73A5-DC59-D3CC-87DF07F199B3}"/>
                  </a:ext>
                </a:extLst>
              </p:cNvPr>
              <p:cNvSpPr txBox="1"/>
              <p:nvPr/>
            </p:nvSpPr>
            <p:spPr>
              <a:xfrm>
                <a:off x="6094938" y="4373415"/>
                <a:ext cx="4402849" cy="492550"/>
              </a:xfrm>
              <a:prstGeom prst="rect">
                <a:avLst/>
              </a:prstGeom>
              <a:noFill/>
            </p:spPr>
            <p:txBody>
              <a:bodyPr wrap="square" rtlCol="0">
                <a:spAutoFit/>
              </a:bodyPr>
              <a:lstStyle/>
              <a:p>
                <a:pPr marL="285750" indent="-285750" defTabSz="1316736">
                  <a:buFont typeface="Arial" panose="020B0604020202020204" pitchFamily="34" charset="0"/>
                  <a:buChar char="•"/>
                  <a:defRPr/>
                </a:pPr>
                <a:r>
                  <a:rPr lang="en-IN" sz="2000" kern="0">
                    <a:solidFill>
                      <a:prstClr val="black">
                        <a:lumMod val="65000"/>
                        <a:lumOff val="35000"/>
                      </a:prstClr>
                    </a:solidFill>
                  </a:rPr>
                  <a:t>Define Quality Management goals and objectives</a:t>
                </a:r>
              </a:p>
              <a:p>
                <a:pPr marL="285750" indent="-285750" defTabSz="1316736">
                  <a:buFont typeface="Arial" panose="020B0604020202020204" pitchFamily="34" charset="0"/>
                  <a:buChar char="•"/>
                  <a:defRPr/>
                </a:pPr>
                <a:r>
                  <a:rPr lang="en-IN" sz="2000" kern="0">
                    <a:solidFill>
                      <a:prstClr val="black">
                        <a:lumMod val="65000"/>
                        <a:lumOff val="35000"/>
                      </a:prstClr>
                    </a:solidFill>
                  </a:rPr>
                  <a:t>Establish Quality Control processes</a:t>
                </a:r>
                <a:endParaRPr lang="en-US" sz="2000" kern="0">
                  <a:solidFill>
                    <a:prstClr val="black">
                      <a:lumMod val="65000"/>
                      <a:lumOff val="35000"/>
                    </a:prstClr>
                  </a:solidFill>
                </a:endParaRPr>
              </a:p>
            </p:txBody>
          </p:sp>
          <p:sp>
            <p:nvSpPr>
              <p:cNvPr id="31" name="Arrow: Pentagon 96">
                <a:extLst>
                  <a:ext uri="{FF2B5EF4-FFF2-40B4-BE49-F238E27FC236}">
                    <a16:creationId xmlns:a16="http://schemas.microsoft.com/office/drawing/2014/main" id="{19DD3906-7789-FEBD-00A4-D3A81D12AFF1}"/>
                  </a:ext>
                </a:extLst>
              </p:cNvPr>
              <p:cNvSpPr/>
              <p:nvPr/>
            </p:nvSpPr>
            <p:spPr>
              <a:xfrm>
                <a:off x="6152354" y="4009620"/>
                <a:ext cx="4404151" cy="365899"/>
              </a:xfrm>
              <a:prstGeom prst="homePlate">
                <a:avLst/>
              </a:prstGeom>
              <a:solidFill>
                <a:srgbClr val="BF9900"/>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16736">
                  <a:defRPr/>
                </a:pPr>
                <a:r>
                  <a:rPr lang="en-IN" sz="2000" b="1">
                    <a:effectLst>
                      <a:outerShdw blurRad="38100" dist="38100" dir="2700000" algn="tl">
                        <a:srgbClr val="000000">
                          <a:alpha val="43137"/>
                        </a:srgbClr>
                      </a:outerShdw>
                    </a:effectLst>
                  </a:rPr>
                  <a:t>Quality Management</a:t>
                </a:r>
                <a:endParaRPr lang="en-US" sz="2000" b="1">
                  <a:effectLst>
                    <a:outerShdw blurRad="38100" dist="38100" dir="2700000" algn="tl">
                      <a:srgbClr val="000000">
                        <a:alpha val="43137"/>
                      </a:srgbClr>
                    </a:outerShdw>
                  </a:effectLst>
                </a:endParaRPr>
              </a:p>
            </p:txBody>
          </p:sp>
        </p:grpSp>
        <p:grpSp>
          <p:nvGrpSpPr>
            <p:cNvPr id="33" name="Group 32">
              <a:extLst>
                <a:ext uri="{FF2B5EF4-FFF2-40B4-BE49-F238E27FC236}">
                  <a16:creationId xmlns:a16="http://schemas.microsoft.com/office/drawing/2014/main" id="{E292AC25-3656-02F7-C559-C22777353296}"/>
                </a:ext>
              </a:extLst>
            </p:cNvPr>
            <p:cNvGrpSpPr/>
            <p:nvPr/>
          </p:nvGrpSpPr>
          <p:grpSpPr>
            <a:xfrm>
              <a:off x="7476719" y="4971654"/>
              <a:ext cx="6083658" cy="1138154"/>
              <a:chOff x="6094937" y="4143098"/>
              <a:chExt cx="4577323" cy="856344"/>
            </a:xfrm>
          </p:grpSpPr>
          <p:sp>
            <p:nvSpPr>
              <p:cNvPr id="35" name="TextBox 34">
                <a:extLst>
                  <a:ext uri="{FF2B5EF4-FFF2-40B4-BE49-F238E27FC236}">
                    <a16:creationId xmlns:a16="http://schemas.microsoft.com/office/drawing/2014/main" id="{6574E948-1D17-4E8D-3ADA-46E21FACB560}"/>
                  </a:ext>
                </a:extLst>
              </p:cNvPr>
              <p:cNvSpPr txBox="1"/>
              <p:nvPr/>
            </p:nvSpPr>
            <p:spPr>
              <a:xfrm>
                <a:off x="6094937" y="4506892"/>
                <a:ext cx="4577323" cy="492550"/>
              </a:xfrm>
              <a:prstGeom prst="rect">
                <a:avLst/>
              </a:prstGeom>
              <a:noFill/>
            </p:spPr>
            <p:txBody>
              <a:bodyPr wrap="square" rtlCol="0">
                <a:spAutoFit/>
              </a:bodyPr>
              <a:lstStyle/>
              <a:p>
                <a:pPr marL="285750" indent="-285750" defTabSz="1316736">
                  <a:buFont typeface="Arial" panose="020B0604020202020204" pitchFamily="34" charset="0"/>
                  <a:buChar char="•"/>
                  <a:defRPr/>
                </a:pPr>
                <a:r>
                  <a:rPr lang="en-US" sz="2000" kern="0">
                    <a:solidFill>
                      <a:prstClr val="black">
                        <a:lumMod val="65000"/>
                        <a:lumOff val="35000"/>
                      </a:prstClr>
                    </a:solidFill>
                  </a:rPr>
                  <a:t>Uniformity and standardization of knowledge articles</a:t>
                </a:r>
              </a:p>
              <a:p>
                <a:pPr marL="285750" indent="-285750" defTabSz="1316736">
                  <a:buFont typeface="Arial" panose="020B0604020202020204" pitchFamily="34" charset="0"/>
                  <a:buChar char="•"/>
                  <a:defRPr/>
                </a:pPr>
                <a:r>
                  <a:rPr lang="en-US" sz="2000" kern="0">
                    <a:solidFill>
                      <a:prstClr val="black">
                        <a:lumMod val="65000"/>
                        <a:lumOff val="35000"/>
                      </a:prstClr>
                    </a:solidFill>
                  </a:rPr>
                  <a:t>Ease of access and findability of knowledge articles</a:t>
                </a:r>
              </a:p>
            </p:txBody>
          </p:sp>
          <p:sp>
            <p:nvSpPr>
              <p:cNvPr id="38" name="Arrow: Pentagon 96">
                <a:extLst>
                  <a:ext uri="{FF2B5EF4-FFF2-40B4-BE49-F238E27FC236}">
                    <a16:creationId xmlns:a16="http://schemas.microsoft.com/office/drawing/2014/main" id="{7C8508B3-1F01-2D9B-202C-7EE4D99AB45F}"/>
                  </a:ext>
                </a:extLst>
              </p:cNvPr>
              <p:cNvSpPr/>
              <p:nvPr/>
            </p:nvSpPr>
            <p:spPr>
              <a:xfrm>
                <a:off x="6152353" y="4143098"/>
                <a:ext cx="4404151" cy="365899"/>
              </a:xfrm>
              <a:prstGeom prst="homePlate">
                <a:avLst/>
              </a:prstGeom>
              <a:solidFill>
                <a:srgbClr val="BF9900"/>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16736">
                  <a:defRPr/>
                </a:pPr>
                <a:r>
                  <a:rPr lang="en-IN" sz="2000" b="1">
                    <a:effectLst>
                      <a:outerShdw blurRad="38100" dist="38100" dir="2700000" algn="tl">
                        <a:srgbClr val="000000">
                          <a:alpha val="43137"/>
                        </a:srgbClr>
                      </a:outerShdw>
                    </a:effectLst>
                  </a:rPr>
                  <a:t>Knowledge Management</a:t>
                </a:r>
                <a:endParaRPr lang="en-US" sz="2000" b="1">
                  <a:effectLst>
                    <a:outerShdw blurRad="38100" dist="38100" dir="2700000" algn="tl">
                      <a:srgbClr val="000000">
                        <a:alpha val="43137"/>
                      </a:srgbClr>
                    </a:outerShdw>
                  </a:effectLst>
                </a:endParaRPr>
              </a:p>
            </p:txBody>
          </p:sp>
        </p:grpSp>
        <p:grpSp>
          <p:nvGrpSpPr>
            <p:cNvPr id="40" name="Group 39">
              <a:extLst>
                <a:ext uri="{FF2B5EF4-FFF2-40B4-BE49-F238E27FC236}">
                  <a16:creationId xmlns:a16="http://schemas.microsoft.com/office/drawing/2014/main" id="{1469C2FB-DCDF-16C5-3A47-2F3DF534A597}"/>
                </a:ext>
              </a:extLst>
            </p:cNvPr>
            <p:cNvGrpSpPr/>
            <p:nvPr/>
          </p:nvGrpSpPr>
          <p:grpSpPr>
            <a:xfrm>
              <a:off x="517338" y="3115796"/>
              <a:ext cx="5929808" cy="1763121"/>
              <a:chOff x="773632" y="4048131"/>
              <a:chExt cx="4461567" cy="1326565"/>
            </a:xfrm>
          </p:grpSpPr>
          <p:sp>
            <p:nvSpPr>
              <p:cNvPr id="45" name="Arrow: Pentagon 94">
                <a:extLst>
                  <a:ext uri="{FF2B5EF4-FFF2-40B4-BE49-F238E27FC236}">
                    <a16:creationId xmlns:a16="http://schemas.microsoft.com/office/drawing/2014/main" id="{F036193D-B57D-3EFE-F930-7B4C6F682091}"/>
                  </a:ext>
                </a:extLst>
              </p:cNvPr>
              <p:cNvSpPr/>
              <p:nvPr/>
            </p:nvSpPr>
            <p:spPr>
              <a:xfrm>
                <a:off x="805815" y="4048131"/>
                <a:ext cx="4402849" cy="365900"/>
              </a:xfrm>
              <a:prstGeom prst="homePlate">
                <a:avLst/>
              </a:prstGeom>
              <a:solidFill>
                <a:srgbClr val="BF99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16736">
                  <a:defRPr/>
                </a:pPr>
                <a:r>
                  <a:rPr lang="en-IN" sz="2000" b="1">
                    <a:effectLst>
                      <a:outerShdw blurRad="38100" dist="38100" dir="2700000" algn="tl">
                        <a:srgbClr val="000000">
                          <a:alpha val="43137"/>
                        </a:srgbClr>
                      </a:outerShdw>
                    </a:effectLst>
                  </a:rPr>
                  <a:t>Workforce Optimization</a:t>
                </a:r>
              </a:p>
            </p:txBody>
          </p:sp>
          <p:sp>
            <p:nvSpPr>
              <p:cNvPr id="43" name="TextBox 42">
                <a:extLst>
                  <a:ext uri="{FF2B5EF4-FFF2-40B4-BE49-F238E27FC236}">
                    <a16:creationId xmlns:a16="http://schemas.microsoft.com/office/drawing/2014/main" id="{804464A8-5370-2082-8B9D-4CA6B17A77BF}"/>
                  </a:ext>
                </a:extLst>
              </p:cNvPr>
              <p:cNvSpPr txBox="1"/>
              <p:nvPr/>
            </p:nvSpPr>
            <p:spPr>
              <a:xfrm>
                <a:off x="773632" y="4453843"/>
                <a:ext cx="4461567" cy="920853"/>
              </a:xfrm>
              <a:prstGeom prst="rect">
                <a:avLst/>
              </a:prstGeom>
              <a:noFill/>
            </p:spPr>
            <p:txBody>
              <a:bodyPr wrap="square">
                <a:spAutoFit/>
              </a:bodyPr>
              <a:lstStyle/>
              <a:p>
                <a:pPr marL="285750" indent="-285750" defTabSz="1316736">
                  <a:buFont typeface="Arial" panose="020B0604020202020204" pitchFamily="34" charset="0"/>
                  <a:buChar char="•"/>
                  <a:defRPr/>
                </a:pPr>
                <a:r>
                  <a:rPr lang="en-IN" sz="2000" kern="0">
                    <a:solidFill>
                      <a:prstClr val="black">
                        <a:lumMod val="65000"/>
                        <a:lumOff val="35000"/>
                      </a:prstClr>
                    </a:solidFill>
                  </a:rPr>
                  <a:t>Effectively manage queues, agent performance metrics and utilize AI tools to aid in quality assurance management and provide analytic dashboards for team managers.</a:t>
                </a:r>
                <a:endParaRPr lang="en-US" sz="2000" kern="0">
                  <a:solidFill>
                    <a:prstClr val="black">
                      <a:lumMod val="65000"/>
                      <a:lumOff val="35000"/>
                    </a:prstClr>
                  </a:solidFill>
                </a:endParaRPr>
              </a:p>
            </p:txBody>
          </p:sp>
        </p:grpSp>
      </p:grpSp>
      <p:sp>
        <p:nvSpPr>
          <p:cNvPr id="4" name="TextBox 3">
            <a:extLst>
              <a:ext uri="{FF2B5EF4-FFF2-40B4-BE49-F238E27FC236}">
                <a16:creationId xmlns:a16="http://schemas.microsoft.com/office/drawing/2014/main" id="{5FF4741B-AA25-366F-BC51-7BB9AF60E482}"/>
              </a:ext>
            </a:extLst>
          </p:cNvPr>
          <p:cNvSpPr txBox="1"/>
          <p:nvPr/>
        </p:nvSpPr>
        <p:spPr>
          <a:xfrm>
            <a:off x="699131" y="664304"/>
            <a:ext cx="13232137" cy="707886"/>
          </a:xfrm>
          <a:prstGeom prst="rect">
            <a:avLst/>
          </a:prstGeom>
          <a:solidFill>
            <a:srgbClr val="F8F0C2"/>
          </a:solidFill>
        </p:spPr>
        <p:txBody>
          <a:bodyPr wrap="square" rtlCol="0">
            <a:spAutoFit/>
          </a:bodyPr>
          <a:lstStyle/>
          <a:p>
            <a:pPr algn="ctr"/>
            <a:r>
              <a:rPr lang="en-US" sz="2000" dirty="0"/>
              <a:t>A summary of QBE Contact Center’s requirements which pans across technical, operational, and experience requirements and impacts all users, including customers and internal QBE LoB users in the Contact Center, Inside Sales, and more</a:t>
            </a:r>
          </a:p>
        </p:txBody>
      </p:sp>
    </p:spTree>
    <p:extLst>
      <p:ext uri="{BB962C8B-B14F-4D97-AF65-F5344CB8AC3E}">
        <p14:creationId xmlns:p14="http://schemas.microsoft.com/office/powerpoint/2010/main" val="173944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45241F-6E30-9999-3379-8C18F1074AB2}"/>
              </a:ext>
            </a:extLst>
          </p:cNvPr>
          <p:cNvPicPr>
            <a:picLocks noChangeAspect="1"/>
          </p:cNvPicPr>
          <p:nvPr/>
        </p:nvPicPr>
        <p:blipFill>
          <a:blip r:embed="rId2"/>
          <a:stretch>
            <a:fillRect/>
          </a:stretch>
        </p:blipFill>
        <p:spPr>
          <a:xfrm>
            <a:off x="5168355" y="3800563"/>
            <a:ext cx="3265780" cy="1732457"/>
          </a:xfrm>
          <a:prstGeom prst="rect">
            <a:avLst/>
          </a:prstGeom>
        </p:spPr>
      </p:pic>
      <p:pic>
        <p:nvPicPr>
          <p:cNvPr id="8" name="Picture 7">
            <a:extLst>
              <a:ext uri="{FF2B5EF4-FFF2-40B4-BE49-F238E27FC236}">
                <a16:creationId xmlns:a16="http://schemas.microsoft.com/office/drawing/2014/main" id="{9D4A54FD-2600-1B16-E6FA-4614C26E1A0D}"/>
              </a:ext>
            </a:extLst>
          </p:cNvPr>
          <p:cNvPicPr>
            <a:picLocks noChangeAspect="1"/>
          </p:cNvPicPr>
          <p:nvPr/>
        </p:nvPicPr>
        <p:blipFill>
          <a:blip r:embed="rId3"/>
          <a:stretch>
            <a:fillRect/>
          </a:stretch>
        </p:blipFill>
        <p:spPr>
          <a:xfrm>
            <a:off x="5212062" y="1595562"/>
            <a:ext cx="3178363" cy="1624054"/>
          </a:xfrm>
          <a:prstGeom prst="rect">
            <a:avLst/>
          </a:prstGeom>
        </p:spPr>
      </p:pic>
      <p:pic>
        <p:nvPicPr>
          <p:cNvPr id="10" name="Picture 9">
            <a:extLst>
              <a:ext uri="{FF2B5EF4-FFF2-40B4-BE49-F238E27FC236}">
                <a16:creationId xmlns:a16="http://schemas.microsoft.com/office/drawing/2014/main" id="{CED2C1C8-BE77-DFF9-BB89-BDE02CD96252}"/>
              </a:ext>
            </a:extLst>
          </p:cNvPr>
          <p:cNvPicPr>
            <a:picLocks noChangeAspect="1"/>
          </p:cNvPicPr>
          <p:nvPr/>
        </p:nvPicPr>
        <p:blipFill>
          <a:blip r:embed="rId4"/>
          <a:stretch>
            <a:fillRect/>
          </a:stretch>
        </p:blipFill>
        <p:spPr>
          <a:xfrm>
            <a:off x="5334331" y="6013300"/>
            <a:ext cx="2933825" cy="1770074"/>
          </a:xfrm>
          <a:prstGeom prst="rect">
            <a:avLst/>
          </a:prstGeom>
        </p:spPr>
      </p:pic>
      <p:sp>
        <p:nvSpPr>
          <p:cNvPr id="12" name="TextBox 11">
            <a:extLst>
              <a:ext uri="{FF2B5EF4-FFF2-40B4-BE49-F238E27FC236}">
                <a16:creationId xmlns:a16="http://schemas.microsoft.com/office/drawing/2014/main" id="{8EE5B63D-35CA-BA3C-925E-ABC6E45C37D8}"/>
              </a:ext>
            </a:extLst>
          </p:cNvPr>
          <p:cNvSpPr txBox="1"/>
          <p:nvPr/>
        </p:nvSpPr>
        <p:spPr>
          <a:xfrm>
            <a:off x="418496" y="4352769"/>
            <a:ext cx="4523495" cy="1089529"/>
          </a:xfrm>
          <a:prstGeom prst="rect">
            <a:avLst/>
          </a:prstGeom>
          <a:noFill/>
        </p:spPr>
        <p:txBody>
          <a:bodyPr wrap="square">
            <a:spAutoFit/>
          </a:bodyPr>
          <a:lstStyle/>
          <a:p>
            <a:pPr defTabSz="1097280">
              <a:defRPr/>
            </a:pPr>
            <a:r>
              <a:rPr lang="en-US" sz="2160">
                <a:solidFill>
                  <a:prstClr val="black"/>
                </a:solidFill>
                <a:latin typeface="Calibri" panose="020F0502020204030204"/>
              </a:rPr>
              <a:t>Agents can quickly engage a subject matter expert to join the conversation and resolve the issue then and there.</a:t>
            </a:r>
          </a:p>
        </p:txBody>
      </p:sp>
      <p:sp>
        <p:nvSpPr>
          <p:cNvPr id="14" name="TextBox 13">
            <a:extLst>
              <a:ext uri="{FF2B5EF4-FFF2-40B4-BE49-F238E27FC236}">
                <a16:creationId xmlns:a16="http://schemas.microsoft.com/office/drawing/2014/main" id="{8268D24F-B090-F2D5-E109-FF3B0C22A7AC}"/>
              </a:ext>
            </a:extLst>
          </p:cNvPr>
          <p:cNvSpPr txBox="1"/>
          <p:nvPr/>
        </p:nvSpPr>
        <p:spPr>
          <a:xfrm>
            <a:off x="418495" y="3872638"/>
            <a:ext cx="3285370" cy="461665"/>
          </a:xfrm>
          <a:prstGeom prst="rect">
            <a:avLst/>
          </a:prstGeom>
          <a:noFill/>
        </p:spPr>
        <p:txBody>
          <a:bodyPr wrap="square">
            <a:spAutoFit/>
          </a:bodyPr>
          <a:lstStyle/>
          <a:p>
            <a:pPr defTabSz="1097280">
              <a:defRPr/>
            </a:pPr>
            <a:r>
              <a:rPr lang="en-US" sz="2400" b="1">
                <a:solidFill>
                  <a:srgbClr val="002060"/>
                </a:solidFill>
                <a:latin typeface="Calibri" panose="020F0502020204030204"/>
              </a:rPr>
              <a:t>Real-time collaboration</a:t>
            </a:r>
          </a:p>
        </p:txBody>
      </p:sp>
      <p:sp>
        <p:nvSpPr>
          <p:cNvPr id="15" name="TextBox 14">
            <a:extLst>
              <a:ext uri="{FF2B5EF4-FFF2-40B4-BE49-F238E27FC236}">
                <a16:creationId xmlns:a16="http://schemas.microsoft.com/office/drawing/2014/main" id="{840D9B4E-3599-A05C-8159-3DE3750041DB}"/>
              </a:ext>
            </a:extLst>
          </p:cNvPr>
          <p:cNvSpPr txBox="1"/>
          <p:nvPr/>
        </p:nvSpPr>
        <p:spPr>
          <a:xfrm>
            <a:off x="418496" y="1843462"/>
            <a:ext cx="4523495" cy="1421928"/>
          </a:xfrm>
          <a:prstGeom prst="rect">
            <a:avLst/>
          </a:prstGeom>
          <a:noFill/>
        </p:spPr>
        <p:txBody>
          <a:bodyPr wrap="square">
            <a:spAutoFit/>
          </a:bodyPr>
          <a:lstStyle/>
          <a:p>
            <a:pPr defTabSz="1097280">
              <a:defRPr/>
            </a:pPr>
            <a:r>
              <a:rPr lang="en-US" sz="2160">
                <a:solidFill>
                  <a:prstClr val="black"/>
                </a:solidFill>
                <a:latin typeface="Calibri" panose="020F0502020204030204"/>
              </a:rPr>
              <a:t>Eliminate application switching (swivel chair).  Agents can quickly find &amp; collaborate with experts in your organization using a single interface.</a:t>
            </a:r>
          </a:p>
        </p:txBody>
      </p:sp>
      <p:sp>
        <p:nvSpPr>
          <p:cNvPr id="16" name="TextBox 15">
            <a:extLst>
              <a:ext uri="{FF2B5EF4-FFF2-40B4-BE49-F238E27FC236}">
                <a16:creationId xmlns:a16="http://schemas.microsoft.com/office/drawing/2014/main" id="{D78A7AFE-FDA3-B51A-F9F0-9307C62007AF}"/>
              </a:ext>
            </a:extLst>
          </p:cNvPr>
          <p:cNvSpPr txBox="1"/>
          <p:nvPr/>
        </p:nvSpPr>
        <p:spPr>
          <a:xfrm>
            <a:off x="418495" y="1363330"/>
            <a:ext cx="4427825" cy="461665"/>
          </a:xfrm>
          <a:prstGeom prst="rect">
            <a:avLst/>
          </a:prstGeom>
          <a:noFill/>
        </p:spPr>
        <p:txBody>
          <a:bodyPr wrap="square">
            <a:spAutoFit/>
          </a:bodyPr>
          <a:lstStyle/>
          <a:p>
            <a:pPr defTabSz="1097280">
              <a:defRPr/>
            </a:pPr>
            <a:r>
              <a:rPr lang="en-US" sz="2400" b="1">
                <a:solidFill>
                  <a:srgbClr val="002060"/>
                </a:solidFill>
                <a:latin typeface="Calibri" panose="020F0502020204030204"/>
              </a:rPr>
              <a:t>Enhance Agent Productivity</a:t>
            </a:r>
          </a:p>
        </p:txBody>
      </p:sp>
      <p:sp>
        <p:nvSpPr>
          <p:cNvPr id="17" name="TextBox 16">
            <a:extLst>
              <a:ext uri="{FF2B5EF4-FFF2-40B4-BE49-F238E27FC236}">
                <a16:creationId xmlns:a16="http://schemas.microsoft.com/office/drawing/2014/main" id="{E773C622-2F13-B114-0EAF-A32F31F3CC2D}"/>
              </a:ext>
            </a:extLst>
          </p:cNvPr>
          <p:cNvSpPr txBox="1"/>
          <p:nvPr/>
        </p:nvSpPr>
        <p:spPr>
          <a:xfrm>
            <a:off x="418496" y="6620580"/>
            <a:ext cx="4523495" cy="1089529"/>
          </a:xfrm>
          <a:prstGeom prst="rect">
            <a:avLst/>
          </a:prstGeom>
          <a:noFill/>
        </p:spPr>
        <p:txBody>
          <a:bodyPr wrap="square">
            <a:spAutoFit/>
          </a:bodyPr>
          <a:lstStyle/>
          <a:p>
            <a:pPr defTabSz="1097280">
              <a:defRPr/>
            </a:pPr>
            <a:r>
              <a:rPr lang="en-US" sz="2160">
                <a:solidFill>
                  <a:prstClr val="black"/>
                </a:solidFill>
                <a:latin typeface="Calibri" panose="020F0502020204030204"/>
              </a:rPr>
              <a:t>Provide friction-free routing between Zoom Phone and Talkdesk without disrupting the customer experience.</a:t>
            </a:r>
          </a:p>
        </p:txBody>
      </p:sp>
      <p:sp>
        <p:nvSpPr>
          <p:cNvPr id="18" name="TextBox 17">
            <a:extLst>
              <a:ext uri="{FF2B5EF4-FFF2-40B4-BE49-F238E27FC236}">
                <a16:creationId xmlns:a16="http://schemas.microsoft.com/office/drawing/2014/main" id="{75B73B7F-DF51-CEC7-BBFF-1FD1C4CA6E6C}"/>
              </a:ext>
            </a:extLst>
          </p:cNvPr>
          <p:cNvSpPr txBox="1"/>
          <p:nvPr/>
        </p:nvSpPr>
        <p:spPr>
          <a:xfrm>
            <a:off x="418495" y="6140449"/>
            <a:ext cx="3285370" cy="461665"/>
          </a:xfrm>
          <a:prstGeom prst="rect">
            <a:avLst/>
          </a:prstGeom>
          <a:noFill/>
        </p:spPr>
        <p:txBody>
          <a:bodyPr wrap="square">
            <a:spAutoFit/>
          </a:bodyPr>
          <a:lstStyle/>
          <a:p>
            <a:pPr defTabSz="1097280">
              <a:defRPr/>
            </a:pPr>
            <a:r>
              <a:rPr lang="en-US" sz="2400" b="1">
                <a:solidFill>
                  <a:srgbClr val="002060"/>
                </a:solidFill>
                <a:latin typeface="Calibri" panose="020F0502020204030204"/>
              </a:rPr>
              <a:t>Seamless Routing</a:t>
            </a:r>
          </a:p>
        </p:txBody>
      </p:sp>
      <p:grpSp>
        <p:nvGrpSpPr>
          <p:cNvPr id="5" name="Group 4">
            <a:extLst>
              <a:ext uri="{FF2B5EF4-FFF2-40B4-BE49-F238E27FC236}">
                <a16:creationId xmlns:a16="http://schemas.microsoft.com/office/drawing/2014/main" id="{E7A8018E-5764-63EE-C184-17DE018D3ADC}"/>
              </a:ext>
            </a:extLst>
          </p:cNvPr>
          <p:cNvGrpSpPr/>
          <p:nvPr/>
        </p:nvGrpSpPr>
        <p:grpSpPr>
          <a:xfrm>
            <a:off x="8975987" y="1605026"/>
            <a:ext cx="5235917" cy="1440395"/>
            <a:chOff x="9191014" y="1141731"/>
            <a:chExt cx="5235917" cy="1440395"/>
          </a:xfrm>
        </p:grpSpPr>
        <p:sp>
          <p:nvSpPr>
            <p:cNvPr id="31" name="Rectangle 30">
              <a:extLst>
                <a:ext uri="{FF2B5EF4-FFF2-40B4-BE49-F238E27FC236}">
                  <a16:creationId xmlns:a16="http://schemas.microsoft.com/office/drawing/2014/main" id="{F90858BF-5FB6-8F8C-A9A8-2F7073A87771}"/>
                </a:ext>
              </a:extLst>
            </p:cNvPr>
            <p:cNvSpPr/>
            <p:nvPr/>
          </p:nvSpPr>
          <p:spPr>
            <a:xfrm>
              <a:off x="9382169" y="1216374"/>
              <a:ext cx="5044762" cy="1365752"/>
            </a:xfrm>
            <a:prstGeom prst="rect">
              <a:avLst/>
            </a:prstGeom>
            <a:solidFill>
              <a:schemeClr val="bg1">
                <a:lumMod val="95000"/>
              </a:schemeClr>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29" name="TextBox 28">
              <a:extLst>
                <a:ext uri="{FF2B5EF4-FFF2-40B4-BE49-F238E27FC236}">
                  <a16:creationId xmlns:a16="http://schemas.microsoft.com/office/drawing/2014/main" id="{FF93FC0B-FA05-5C11-F5CC-5EAE2BDFB6E8}"/>
                </a:ext>
              </a:extLst>
            </p:cNvPr>
            <p:cNvSpPr txBox="1"/>
            <p:nvPr/>
          </p:nvSpPr>
          <p:spPr>
            <a:xfrm>
              <a:off x="9191014" y="1306166"/>
              <a:ext cx="1747202" cy="830997"/>
            </a:xfrm>
            <a:prstGeom prst="rect">
              <a:avLst/>
            </a:prstGeom>
            <a:noFill/>
          </p:spPr>
          <p:txBody>
            <a:bodyPr wrap="square">
              <a:spAutoFit/>
            </a:bodyPr>
            <a:lstStyle/>
            <a:p>
              <a:pPr algn="ctr" defTabSz="1097280">
                <a:defRPr/>
              </a:pPr>
              <a:r>
                <a:rPr lang="en-US" sz="2400" b="1">
                  <a:solidFill>
                    <a:srgbClr val="002060"/>
                  </a:solidFill>
                  <a:latin typeface="Calibri" panose="020F0502020204030204"/>
                </a:rPr>
                <a:t>Key Features</a:t>
              </a:r>
            </a:p>
          </p:txBody>
        </p:sp>
        <p:sp>
          <p:nvSpPr>
            <p:cNvPr id="30" name="TextBox 29">
              <a:extLst>
                <a:ext uri="{FF2B5EF4-FFF2-40B4-BE49-F238E27FC236}">
                  <a16:creationId xmlns:a16="http://schemas.microsoft.com/office/drawing/2014/main" id="{690B61FC-6A79-E29D-EF4A-C4B494167062}"/>
                </a:ext>
              </a:extLst>
            </p:cNvPr>
            <p:cNvSpPr txBox="1"/>
            <p:nvPr/>
          </p:nvSpPr>
          <p:spPr>
            <a:xfrm>
              <a:off x="10938216" y="1141731"/>
              <a:ext cx="3488714" cy="1421928"/>
            </a:xfrm>
            <a:prstGeom prst="rect">
              <a:avLst/>
            </a:prstGeom>
            <a:noFill/>
          </p:spPr>
          <p:txBody>
            <a:bodyPr wrap="square">
              <a:spAutoFit/>
            </a:bodyPr>
            <a:lstStyle/>
            <a:p>
              <a:pPr marL="342900" indent="-342900" defTabSz="1097280">
                <a:buFont typeface="Arial" panose="020B0604020202020204" pitchFamily="34" charset="0"/>
                <a:buChar char="•"/>
                <a:defRPr/>
              </a:pPr>
              <a:r>
                <a:rPr lang="en-US" sz="2160">
                  <a:solidFill>
                    <a:prstClr val="black"/>
                  </a:solidFill>
                  <a:latin typeface="Calibri" panose="020F0502020204030204"/>
                </a:rPr>
                <a:t>Intuitive Interface</a:t>
              </a:r>
            </a:p>
            <a:p>
              <a:pPr marL="342900" indent="-342900" defTabSz="1097280">
                <a:buFont typeface="Arial" panose="020B0604020202020204" pitchFamily="34" charset="0"/>
                <a:buChar char="•"/>
                <a:defRPr/>
              </a:pPr>
              <a:r>
                <a:rPr lang="en-US" sz="2160">
                  <a:solidFill>
                    <a:prstClr val="black"/>
                  </a:solidFill>
                  <a:latin typeface="Calibri" panose="020F0502020204030204"/>
                </a:rPr>
                <a:t>Two-Way Calling</a:t>
              </a:r>
            </a:p>
            <a:p>
              <a:pPr marL="342900" indent="-342900" defTabSz="1097280">
                <a:buFont typeface="Arial" panose="020B0604020202020204" pitchFamily="34" charset="0"/>
                <a:buChar char="•"/>
                <a:defRPr/>
              </a:pPr>
              <a:r>
                <a:rPr lang="en-US" sz="2160">
                  <a:solidFill>
                    <a:prstClr val="black"/>
                  </a:solidFill>
                  <a:latin typeface="Calibri" panose="020F0502020204030204"/>
                </a:rPr>
                <a:t>Directory &amp; Presence Sync</a:t>
              </a:r>
            </a:p>
            <a:p>
              <a:pPr marL="342900" indent="-342900" defTabSz="1097280">
                <a:buFont typeface="Arial" panose="020B0604020202020204" pitchFamily="34" charset="0"/>
                <a:buChar char="•"/>
                <a:defRPr/>
              </a:pPr>
              <a:r>
                <a:rPr lang="en-US" sz="2160">
                  <a:solidFill>
                    <a:prstClr val="black"/>
                  </a:solidFill>
                  <a:latin typeface="Calibri" panose="020F0502020204030204"/>
                </a:rPr>
                <a:t>Secure &amp; Encrypted</a:t>
              </a:r>
            </a:p>
          </p:txBody>
        </p:sp>
      </p:grpSp>
      <p:sp>
        <p:nvSpPr>
          <p:cNvPr id="32" name="TextBox 31">
            <a:extLst>
              <a:ext uri="{FF2B5EF4-FFF2-40B4-BE49-F238E27FC236}">
                <a16:creationId xmlns:a16="http://schemas.microsoft.com/office/drawing/2014/main" id="{1BBBB953-D892-23D2-A3D9-74CF48B1B9FB}"/>
              </a:ext>
            </a:extLst>
          </p:cNvPr>
          <p:cNvSpPr txBox="1"/>
          <p:nvPr/>
        </p:nvSpPr>
        <p:spPr>
          <a:xfrm>
            <a:off x="365611" y="625741"/>
            <a:ext cx="7315200" cy="424732"/>
          </a:xfrm>
          <a:prstGeom prst="rect">
            <a:avLst/>
          </a:prstGeom>
          <a:noFill/>
        </p:spPr>
        <p:txBody>
          <a:bodyPr wrap="square">
            <a:spAutoFit/>
          </a:bodyPr>
          <a:lstStyle/>
          <a:p>
            <a:pPr defTabSz="1097280">
              <a:defRPr/>
            </a:pPr>
            <a:r>
              <a:rPr lang="en-US" sz="2160">
                <a:solidFill>
                  <a:srgbClr val="002060"/>
                </a:solidFill>
                <a:latin typeface="Calibri" panose="020F0502020204030204"/>
              </a:rPr>
              <a:t>*Available via Zoom App Marketplace</a:t>
            </a:r>
          </a:p>
        </p:txBody>
      </p:sp>
      <p:sp>
        <p:nvSpPr>
          <p:cNvPr id="3" name="Title 2">
            <a:extLst>
              <a:ext uri="{FF2B5EF4-FFF2-40B4-BE49-F238E27FC236}">
                <a16:creationId xmlns:a16="http://schemas.microsoft.com/office/drawing/2014/main" id="{EEBB8F0C-A5A8-D1DC-4957-EE8F180836F6}"/>
              </a:ext>
            </a:extLst>
          </p:cNvPr>
          <p:cNvSpPr>
            <a:spLocks noGrp="1"/>
          </p:cNvSpPr>
          <p:nvPr>
            <p:ph type="title"/>
          </p:nvPr>
        </p:nvSpPr>
        <p:spPr/>
        <p:txBody>
          <a:bodyPr>
            <a:normAutofit/>
          </a:bodyPr>
          <a:lstStyle/>
          <a:p>
            <a:r>
              <a:rPr lang="en-US" sz="2800" dirty="0"/>
              <a:t>TalkDesk Integration with Zoom</a:t>
            </a:r>
          </a:p>
        </p:txBody>
      </p:sp>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644BD743-572C-4B52-9B40-C301797DF0BB}"/>
                  </a:ext>
                </a:extLst>
              </p:cNvPr>
              <p:cNvGraphicFramePr>
                <a:graphicFrameLocks noChangeAspect="1"/>
              </p:cNvGraphicFramePr>
              <p:nvPr>
                <p:extLst>
                  <p:ext uri="{D42A27DB-BD31-4B8C-83A1-F6EECF244321}">
                    <p14:modId xmlns:p14="http://schemas.microsoft.com/office/powerpoint/2010/main" val="299957847"/>
                  </p:ext>
                </p:extLst>
              </p:nvPr>
            </p:nvGraphicFramePr>
            <p:xfrm>
              <a:off x="9192579" y="3999960"/>
              <a:ext cx="5033060" cy="2831096"/>
            </p:xfrm>
            <a:graphic>
              <a:graphicData uri="http://schemas.microsoft.com/office/powerpoint/2016/slidezoom">
                <pslz:sldZm>
                  <pslz:sldZmObj sldId="2147469915" cId="3317975888">
                    <pslz:zmPr id="{0484AE95-F12E-4D43-B538-5B66DC399CE5}" returnToParent="0" transitionDur="1000">
                      <p166:blipFill xmlns:p166="http://schemas.microsoft.com/office/powerpoint/2016/6/main">
                        <a:blip r:embed="rId5"/>
                        <a:stretch>
                          <a:fillRect/>
                        </a:stretch>
                      </p166:blipFill>
                      <p166:spPr xmlns:p166="http://schemas.microsoft.com/office/powerpoint/2016/6/main">
                        <a:xfrm>
                          <a:off x="0" y="0"/>
                          <a:ext cx="5033060" cy="2831096"/>
                        </a:xfrm>
                        <a:prstGeom prst="rect">
                          <a:avLst/>
                        </a:prstGeom>
                        <a:ln w="3175">
                          <a:solidFill>
                            <a:prstClr val="ltGray"/>
                          </a:solidFill>
                        </a:ln>
                      </p166:spPr>
                    </pslz:zmPr>
                  </pslz:sldZmObj>
                </pslz:sldZm>
              </a:graphicData>
            </a:graphic>
          </p:graphicFrame>
        </mc:Choice>
        <mc:Fallback xmlns="">
          <p:pic>
            <p:nvPicPr>
              <p:cNvPr id="4" name="Slide Zoom 3">
                <a:hlinkClick r:id="rId6" action="ppaction://hlinksldjump"/>
                <a:extLst>
                  <a:ext uri="{FF2B5EF4-FFF2-40B4-BE49-F238E27FC236}">
                    <a16:creationId xmlns:a16="http://schemas.microsoft.com/office/drawing/2014/main" id="{644BD743-572C-4B52-9B40-C301797DF0BB}"/>
                  </a:ext>
                </a:extLst>
              </p:cNvPr>
              <p:cNvPicPr>
                <a:picLocks noGrp="1" noRot="1" noChangeAspect="1" noMove="1" noResize="1" noEditPoints="1" noAdjustHandles="1" noChangeArrowheads="1" noChangeShapeType="1"/>
              </p:cNvPicPr>
              <p:nvPr/>
            </p:nvPicPr>
            <p:blipFill>
              <a:blip r:embed="rId7"/>
              <a:stretch>
                <a:fillRect/>
              </a:stretch>
            </p:blipFill>
            <p:spPr>
              <a:xfrm>
                <a:off x="9192579" y="3999960"/>
                <a:ext cx="5033060" cy="2831096"/>
              </a:xfrm>
              <a:prstGeom prst="rect">
                <a:avLst/>
              </a:prstGeom>
              <a:ln w="3175">
                <a:solidFill>
                  <a:prstClr val="ltGray"/>
                </a:solidFill>
              </a:ln>
            </p:spPr>
          </p:pic>
        </mc:Fallback>
      </mc:AlternateContent>
    </p:spTree>
    <p:extLst>
      <p:ext uri="{BB962C8B-B14F-4D97-AF65-F5344CB8AC3E}">
        <p14:creationId xmlns:p14="http://schemas.microsoft.com/office/powerpoint/2010/main" val="133115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a:xfrm>
            <a:off x="4750" y="-33975"/>
            <a:ext cx="13050982" cy="709863"/>
          </a:xfrm>
        </p:spPr>
        <p:txBody>
          <a:bodyPr>
            <a:normAutofit/>
          </a:bodyPr>
          <a:lstStyle/>
          <a:p>
            <a:r>
              <a:rPr lang="en-US" sz="3200">
                <a:solidFill>
                  <a:prstClr val="white"/>
                </a:solidFill>
                <a:latin typeface="Calibri Light" panose="020F0302020204030204"/>
              </a:rPr>
              <a:t>Customer Surging Volume – Call Count</a:t>
            </a:r>
            <a:endParaRPr lang="en-US" sz="3180"/>
          </a:p>
        </p:txBody>
      </p:sp>
      <p:sp>
        <p:nvSpPr>
          <p:cNvPr id="5" name="Rectangle 4">
            <a:extLst>
              <a:ext uri="{FF2B5EF4-FFF2-40B4-BE49-F238E27FC236}">
                <a16:creationId xmlns:a16="http://schemas.microsoft.com/office/drawing/2014/main" id="{96EDD4EC-A9E5-492D-9C7C-2E6C1C59FF54}"/>
              </a:ext>
            </a:extLst>
          </p:cNvPr>
          <p:cNvSpPr/>
          <p:nvPr/>
        </p:nvSpPr>
        <p:spPr>
          <a:xfrm flipH="1">
            <a:off x="27835399" y="13832920"/>
            <a:ext cx="19168526" cy="19994590"/>
          </a:xfrm>
          <a:prstGeom prst="rect">
            <a:avLst/>
          </a:prstGeom>
          <a:solidFill>
            <a:srgbClr val="00B0F0"/>
          </a:solidFill>
        </p:spPr>
        <p:txBody>
          <a:bodyPr wrap="square" lIns="261257" tIns="52252" rIns="261257" bIns="52252" anchor="t">
            <a:noAutofit/>
          </a:bodyPr>
          <a:lstStyle/>
          <a:p>
            <a:r>
              <a:rPr lang="en-US" sz="1440">
                <a:solidFill>
                  <a:schemeClr val="bg1"/>
                </a:solidFill>
                <a:ea typeface="+mn-lt"/>
                <a:cs typeface="+mn-lt"/>
              </a:rPr>
              <a:t>“I love modern devices with fast tools! I desire similar experiences from the tools at my job, to be able to  do my tasks in a faster and better manner…” – </a:t>
            </a:r>
            <a:r>
              <a:rPr lang="en-US" sz="1440" b="1">
                <a:solidFill>
                  <a:schemeClr val="bg1"/>
                </a:solidFill>
                <a:ea typeface="+mn-lt"/>
                <a:cs typeface="+mn-lt"/>
              </a:rPr>
              <a:t>Content Manager</a:t>
            </a:r>
            <a:endParaRPr lang="en-US" sz="1440" b="1">
              <a:solidFill>
                <a:schemeClr val="bg1"/>
              </a:solidFill>
              <a:cs typeface="Calibri"/>
            </a:endParaRPr>
          </a:p>
          <a:p>
            <a:endParaRPr lang="en-US" sz="1200">
              <a:cs typeface="Calibri"/>
            </a:endParaRPr>
          </a:p>
        </p:txBody>
      </p:sp>
      <p:pic>
        <p:nvPicPr>
          <p:cNvPr id="7" name="Picture 6" descr="Chart&#10;&#10;Description automatically generated">
            <a:hlinkClick r:id="rId2" action="ppaction://hlinksldjump"/>
            <a:extLst>
              <a:ext uri="{FF2B5EF4-FFF2-40B4-BE49-F238E27FC236}">
                <a16:creationId xmlns:a16="http://schemas.microsoft.com/office/drawing/2014/main" id="{EECAD505-AD69-FF92-E800-8526C25AE756}"/>
              </a:ext>
            </a:extLst>
          </p:cNvPr>
          <p:cNvPicPr>
            <a:picLocks noChangeAspect="1"/>
          </p:cNvPicPr>
          <p:nvPr/>
        </p:nvPicPr>
        <p:blipFill>
          <a:blip r:embed="rId3"/>
          <a:stretch>
            <a:fillRect/>
          </a:stretch>
        </p:blipFill>
        <p:spPr>
          <a:xfrm>
            <a:off x="834569" y="776077"/>
            <a:ext cx="11236466" cy="6677447"/>
          </a:xfrm>
          <a:prstGeom prst="rect">
            <a:avLst/>
          </a:prstGeom>
        </p:spPr>
      </p:pic>
    </p:spTree>
    <p:extLst>
      <p:ext uri="{BB962C8B-B14F-4D97-AF65-F5344CB8AC3E}">
        <p14:creationId xmlns:p14="http://schemas.microsoft.com/office/powerpoint/2010/main" val="2270167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endParaRPr lang="en-US" sz="3180"/>
          </a:p>
        </p:txBody>
      </p:sp>
      <p:sp>
        <p:nvSpPr>
          <p:cNvPr id="3" name="Text Placeholder 2">
            <a:extLst>
              <a:ext uri="{FF2B5EF4-FFF2-40B4-BE49-F238E27FC236}">
                <a16:creationId xmlns:a16="http://schemas.microsoft.com/office/drawing/2014/main" id="{D5575C4C-DA93-9903-4CD8-7DDCD3D4533B}"/>
              </a:ext>
            </a:extLst>
          </p:cNvPr>
          <p:cNvSpPr txBox="1">
            <a:spLocks/>
          </p:cNvSpPr>
          <p:nvPr/>
        </p:nvSpPr>
        <p:spPr>
          <a:xfrm>
            <a:off x="5395380" y="3057325"/>
            <a:ext cx="5527040" cy="855346"/>
          </a:xfrm>
          <a:prstGeom prst="rect">
            <a:avLst/>
          </a:prstGeom>
        </p:spPr>
        <p:txBody>
          <a:bodyPr/>
          <a:lstStyle>
            <a:lvl1pPr marL="0" indent="0" algn="l" defTabSz="548640" rtl="0" eaLnBrk="1" latinLnBrk="0" hangingPunct="1">
              <a:lnSpc>
                <a:spcPct val="110000"/>
              </a:lnSpc>
              <a:spcBef>
                <a:spcPct val="20000"/>
              </a:spcBef>
              <a:buFont typeface="Courier New"/>
              <a:buNone/>
              <a:defRPr sz="3360" b="0" i="0" kern="1200">
                <a:solidFill>
                  <a:schemeClr val="tx1"/>
                </a:solidFill>
                <a:latin typeface="Helvetica Light"/>
                <a:ea typeface="+mn-ea"/>
                <a:cs typeface="Helvetica Light"/>
              </a:defRPr>
            </a:lvl1pPr>
            <a:lvl2pPr marL="891540" indent="-342900" algn="l" defTabSz="548640" rtl="0" eaLnBrk="1" latinLnBrk="0" hangingPunct="1">
              <a:lnSpc>
                <a:spcPct val="110000"/>
              </a:lnSpc>
              <a:spcBef>
                <a:spcPct val="20000"/>
              </a:spcBef>
              <a:buFont typeface="Courier New"/>
              <a:buChar char="o"/>
              <a:defRPr sz="2880" b="0" i="0" kern="1200">
                <a:solidFill>
                  <a:schemeClr val="tx1"/>
                </a:solidFill>
                <a:latin typeface="Helvetica Light"/>
                <a:ea typeface="+mn-ea"/>
                <a:cs typeface="Helvetica Light"/>
              </a:defRPr>
            </a:lvl2pPr>
            <a:lvl3pPr marL="1371600" indent="-274320" algn="l" defTabSz="548640" rtl="0" eaLnBrk="1" latinLnBrk="0" hangingPunct="1">
              <a:lnSpc>
                <a:spcPct val="110000"/>
              </a:lnSpc>
              <a:spcBef>
                <a:spcPct val="20000"/>
              </a:spcBef>
              <a:buFont typeface="Courier New"/>
              <a:buChar char="o"/>
              <a:defRPr sz="2400" b="0" i="0" kern="1200">
                <a:solidFill>
                  <a:schemeClr val="tx1"/>
                </a:solidFill>
                <a:latin typeface="Helvetica Light"/>
                <a:ea typeface="+mn-ea"/>
                <a:cs typeface="Helvetica Light"/>
              </a:defRPr>
            </a:lvl3pPr>
            <a:lvl4pPr marL="1920240" indent="-274320" algn="l" defTabSz="548640" rtl="0" eaLnBrk="1" latinLnBrk="0" hangingPunct="1">
              <a:lnSpc>
                <a:spcPct val="110000"/>
              </a:lnSpc>
              <a:spcBef>
                <a:spcPct val="20000"/>
              </a:spcBef>
              <a:buFont typeface="Courier New"/>
              <a:buChar char="o"/>
              <a:defRPr sz="1920" b="0" i="0" kern="1200">
                <a:solidFill>
                  <a:schemeClr val="tx1"/>
                </a:solidFill>
                <a:latin typeface="Helvetica Light"/>
                <a:ea typeface="+mn-ea"/>
                <a:cs typeface="Helvetica Light"/>
              </a:defRPr>
            </a:lvl4pPr>
            <a:lvl5pPr marL="2468880" indent="-274320" algn="l" defTabSz="548640" rtl="0" eaLnBrk="1" latinLnBrk="0" hangingPunct="1">
              <a:lnSpc>
                <a:spcPct val="110000"/>
              </a:lnSpc>
              <a:spcBef>
                <a:spcPct val="20000"/>
              </a:spcBef>
              <a:buFont typeface="Courier New"/>
              <a:buChar char="o"/>
              <a:defRPr sz="1680" b="0" i="0" kern="1200">
                <a:solidFill>
                  <a:schemeClr val="tx1"/>
                </a:solidFill>
                <a:latin typeface="Helvetica Light"/>
                <a:ea typeface="+mn-ea"/>
                <a:cs typeface="Helvetica Light"/>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r>
              <a:rPr lang="en-US">
                <a:latin typeface="Open Sans" panose="020B0606030504020204" pitchFamily="34" charset="0"/>
                <a:ea typeface="Open Sans" panose="020B0606030504020204" pitchFamily="34" charset="0"/>
                <a:cs typeface="Open Sans" panose="020B0606030504020204" pitchFamily="34" charset="0"/>
              </a:rPr>
              <a:t>Thank You</a:t>
            </a:r>
          </a:p>
        </p:txBody>
      </p:sp>
      <p:pic>
        <p:nvPicPr>
          <p:cNvPr id="4" name="Picture 3">
            <a:extLst>
              <a:ext uri="{FF2B5EF4-FFF2-40B4-BE49-F238E27FC236}">
                <a16:creationId xmlns:a16="http://schemas.microsoft.com/office/drawing/2014/main" id="{AAD7F7AC-33BC-10A9-1193-46F3655EDD1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0"/>
            <a:ext cx="14625651" cy="7810500"/>
          </a:xfrm>
          <a:prstGeom prst="rect">
            <a:avLst/>
          </a:prstGeom>
        </p:spPr>
      </p:pic>
      <p:sp>
        <p:nvSpPr>
          <p:cNvPr id="6" name="Rectangle 5">
            <a:extLst>
              <a:ext uri="{FF2B5EF4-FFF2-40B4-BE49-F238E27FC236}">
                <a16:creationId xmlns:a16="http://schemas.microsoft.com/office/drawing/2014/main" id="{51729C82-755D-CCC0-5D59-ACA63CDB8013}"/>
              </a:ext>
            </a:extLst>
          </p:cNvPr>
          <p:cNvSpPr/>
          <p:nvPr/>
        </p:nvSpPr>
        <p:spPr>
          <a:xfrm>
            <a:off x="4750" y="4774608"/>
            <a:ext cx="14620900" cy="3095267"/>
          </a:xfrm>
          <a:prstGeom prst="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84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AE18E8CA-6A16-8E92-D3A5-79B75CBF2D25}"/>
              </a:ext>
            </a:extLst>
          </p:cNvPr>
          <p:cNvSpPr/>
          <p:nvPr/>
        </p:nvSpPr>
        <p:spPr>
          <a:xfrm>
            <a:off x="-1" y="3771480"/>
            <a:ext cx="14630401" cy="1013225"/>
          </a:xfrm>
          <a:prstGeom prst="rect">
            <a:avLst/>
          </a:prstGeom>
          <a:solidFill>
            <a:schemeClr val="tx2">
              <a:alpha val="80000"/>
            </a:schemeClr>
          </a:solidFill>
          <a:ln w="25400" cap="flat" cmpd="sng" algn="ctr">
            <a:noFill/>
            <a:prstDash val="solid"/>
          </a:ln>
          <a:effectLst/>
        </p:spPr>
        <p:txBody>
          <a:bodyPr tIns="109728" bIns="1097280" rtlCol="0" anchor="t"/>
          <a:lstStyle/>
          <a:p>
            <a:pPr defTabSz="1097280">
              <a:spcBef>
                <a:spcPts val="60"/>
              </a:spcBef>
              <a:defRPr/>
            </a:pPr>
            <a:endParaRPr lang="en-US" sz="12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8">
            <a:extLst>
              <a:ext uri="{FF2B5EF4-FFF2-40B4-BE49-F238E27FC236}">
                <a16:creationId xmlns:a16="http://schemas.microsoft.com/office/drawing/2014/main" id="{77E3E0B1-7E1B-4B00-1E09-893A7DD19593}"/>
              </a:ext>
            </a:extLst>
          </p:cNvPr>
          <p:cNvSpPr txBox="1">
            <a:spLocks/>
          </p:cNvSpPr>
          <p:nvPr/>
        </p:nvSpPr>
        <p:spPr bwMode="auto">
          <a:xfrm>
            <a:off x="0" y="3771481"/>
            <a:ext cx="14625650" cy="979284"/>
          </a:xfrm>
          <a:prstGeom prst="rect">
            <a:avLst/>
          </a:prstGeom>
          <a:solidFill>
            <a:srgbClr val="0190DF"/>
          </a:solidFill>
          <a:ln w="9525" algn="ctr">
            <a:noFill/>
            <a:miter lim="800000"/>
            <a:headEnd/>
            <a:tailEnd/>
          </a:ln>
        </p:spPr>
        <p:txBody>
          <a:bodyPr vert="horz" wrap="square" lIns="0" tIns="54856" rIns="0" bIns="54856" numCol="1" anchor="ctr" anchorCtr="0" compatLnSpc="1">
            <a:prstTxWarp prst="textNoShape">
              <a:avLst/>
            </a:prstTxWarp>
          </a:bodyPr>
          <a:lstStyle>
            <a:lvl1pPr algn="l" rtl="0" eaLnBrk="0" fontAlgn="base" hangingPunct="0">
              <a:spcBef>
                <a:spcPct val="0"/>
              </a:spcBef>
              <a:spcAft>
                <a:spcPct val="0"/>
              </a:spcAft>
              <a:defRPr sz="3200" b="1">
                <a:solidFill>
                  <a:schemeClr val="bg2"/>
                </a:solidFill>
                <a:latin typeface="Aleo" panose="020F0502020204030203" pitchFamily="34" charset="0"/>
                <a:ea typeface="+mj-ea"/>
                <a:cs typeface="+mj-cs"/>
              </a:defRPr>
            </a:lvl1pPr>
            <a:lvl2pPr algn="l" rtl="0" eaLnBrk="0" fontAlgn="base" hangingPunct="0">
              <a:spcBef>
                <a:spcPct val="0"/>
              </a:spcBef>
              <a:spcAft>
                <a:spcPct val="0"/>
              </a:spcAft>
              <a:defRPr sz="2400" b="1">
                <a:solidFill>
                  <a:schemeClr val="tx2"/>
                </a:solidFill>
                <a:latin typeface="Arial" pitchFamily="34" charset="0"/>
                <a:cs typeface="Arial" pitchFamily="34" charset="0"/>
              </a:defRPr>
            </a:lvl2pPr>
            <a:lvl3pPr algn="l" rtl="0" eaLnBrk="0" fontAlgn="base" hangingPunct="0">
              <a:spcBef>
                <a:spcPct val="0"/>
              </a:spcBef>
              <a:spcAft>
                <a:spcPct val="0"/>
              </a:spcAft>
              <a:defRPr sz="2400" b="1">
                <a:solidFill>
                  <a:schemeClr val="tx2"/>
                </a:solidFill>
                <a:latin typeface="Arial" pitchFamily="34" charset="0"/>
                <a:cs typeface="Arial" pitchFamily="34" charset="0"/>
              </a:defRPr>
            </a:lvl3pPr>
            <a:lvl4pPr algn="l" rtl="0" eaLnBrk="0" fontAlgn="base" hangingPunct="0">
              <a:spcBef>
                <a:spcPct val="0"/>
              </a:spcBef>
              <a:spcAft>
                <a:spcPct val="0"/>
              </a:spcAft>
              <a:defRPr sz="2400" b="1">
                <a:solidFill>
                  <a:schemeClr val="tx2"/>
                </a:solidFill>
                <a:latin typeface="Arial" pitchFamily="34" charset="0"/>
                <a:cs typeface="Arial" pitchFamily="34" charset="0"/>
              </a:defRPr>
            </a:lvl4pPr>
            <a:lvl5pPr algn="l" rtl="0" eaLnBrk="0" fontAlgn="base" hangingPunct="0">
              <a:spcBef>
                <a:spcPct val="0"/>
              </a:spcBef>
              <a:spcAft>
                <a:spcPct val="0"/>
              </a:spcAft>
              <a:defRPr sz="2400" b="1">
                <a:solidFill>
                  <a:schemeClr val="tx2"/>
                </a:solidFill>
                <a:latin typeface="Arial" pitchFamily="34" charset="0"/>
                <a:cs typeface="Arial" pitchFamily="34" charset="0"/>
              </a:defRPr>
            </a:lvl5pPr>
            <a:lvl6pPr marL="457200" algn="l" rtl="0" fontAlgn="base">
              <a:spcBef>
                <a:spcPct val="0"/>
              </a:spcBef>
              <a:spcAft>
                <a:spcPct val="0"/>
              </a:spcAft>
              <a:defRPr sz="2400" b="1">
                <a:solidFill>
                  <a:schemeClr val="tx2"/>
                </a:solidFill>
                <a:latin typeface="Arial" pitchFamily="34" charset="0"/>
                <a:cs typeface="Arial" pitchFamily="34" charset="0"/>
              </a:defRPr>
            </a:lvl6pPr>
            <a:lvl7pPr marL="914400" algn="l" rtl="0" fontAlgn="base">
              <a:spcBef>
                <a:spcPct val="0"/>
              </a:spcBef>
              <a:spcAft>
                <a:spcPct val="0"/>
              </a:spcAft>
              <a:defRPr sz="2400" b="1">
                <a:solidFill>
                  <a:schemeClr val="tx2"/>
                </a:solidFill>
                <a:latin typeface="Arial" pitchFamily="34" charset="0"/>
                <a:cs typeface="Arial" pitchFamily="34" charset="0"/>
              </a:defRPr>
            </a:lvl7pPr>
            <a:lvl8pPr marL="1371600" algn="l" rtl="0" fontAlgn="base">
              <a:spcBef>
                <a:spcPct val="0"/>
              </a:spcBef>
              <a:spcAft>
                <a:spcPct val="0"/>
              </a:spcAft>
              <a:defRPr sz="2400" b="1">
                <a:solidFill>
                  <a:schemeClr val="tx2"/>
                </a:solidFill>
                <a:latin typeface="Arial" pitchFamily="34" charset="0"/>
                <a:cs typeface="Arial" pitchFamily="34" charset="0"/>
              </a:defRPr>
            </a:lvl8pPr>
            <a:lvl9pPr marL="1828800" algn="l" rtl="0" fontAlgn="base">
              <a:spcBef>
                <a:spcPct val="0"/>
              </a:spcBef>
              <a:spcAft>
                <a:spcPct val="0"/>
              </a:spcAft>
              <a:defRPr sz="2400" b="1">
                <a:solidFill>
                  <a:schemeClr val="tx2"/>
                </a:solidFill>
                <a:latin typeface="Arial" pitchFamily="34" charset="0"/>
                <a:cs typeface="Arial" pitchFamily="34" charset="0"/>
              </a:defRPr>
            </a:lvl9pPr>
          </a:lstStyle>
          <a:p>
            <a:pPr algn="ctr" defTabSz="1097280">
              <a:defRPr/>
            </a:pPr>
            <a:r>
              <a:rPr lang="en-US" sz="4320" b="0" kern="0" spc="720">
                <a:solidFill>
                  <a:srgbClr val="FFFFFF"/>
                </a:solidFill>
                <a:latin typeface="Open Sans" panose="020B0606030504020204" pitchFamily="34" charset="0"/>
                <a:ea typeface="Open Sans" panose="020B0606030504020204" pitchFamily="34" charset="0"/>
                <a:cs typeface="Open Sans" panose="020B0606030504020204" pitchFamily="34" charset="0"/>
              </a:rPr>
              <a:t>THANK  YOU</a:t>
            </a:r>
            <a:endParaRPr lang="en-US" sz="4320" b="0" i="1" kern="0" spc="720">
              <a:solidFill>
                <a:srgbClr val="FFFFFF"/>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a:extLst>
              <a:ext uri="{FF2B5EF4-FFF2-40B4-BE49-F238E27FC236}">
                <a16:creationId xmlns:a16="http://schemas.microsoft.com/office/drawing/2014/main" id="{EF194EFB-1BC0-58B2-5AB2-329C39211798}"/>
              </a:ext>
            </a:extLst>
          </p:cNvPr>
          <p:cNvGrpSpPr/>
          <p:nvPr/>
        </p:nvGrpSpPr>
        <p:grpSpPr>
          <a:xfrm>
            <a:off x="467808" y="5104738"/>
            <a:ext cx="7185088" cy="2957885"/>
            <a:chOff x="3152201" y="3968433"/>
            <a:chExt cx="5987573" cy="2464904"/>
          </a:xfrm>
        </p:grpSpPr>
        <p:pic>
          <p:nvPicPr>
            <p:cNvPr id="10" name="Picture 9">
              <a:extLst>
                <a:ext uri="{FF2B5EF4-FFF2-40B4-BE49-F238E27FC236}">
                  <a16:creationId xmlns:a16="http://schemas.microsoft.com/office/drawing/2014/main" id="{6359DF7C-3BD1-5185-0F79-5129C4BF18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2201" y="4864425"/>
              <a:ext cx="2563569" cy="844018"/>
            </a:xfrm>
            <a:prstGeom prst="rect">
              <a:avLst/>
            </a:prstGeom>
          </p:spPr>
        </p:pic>
        <p:cxnSp>
          <p:nvCxnSpPr>
            <p:cNvPr id="11" name="Straight Connector 10">
              <a:extLst>
                <a:ext uri="{FF2B5EF4-FFF2-40B4-BE49-F238E27FC236}">
                  <a16:creationId xmlns:a16="http://schemas.microsoft.com/office/drawing/2014/main" id="{7A4CB40A-7F0E-0B2D-641F-20232E834FB3}"/>
                </a:ext>
              </a:extLst>
            </p:cNvPr>
            <p:cNvCxnSpPr>
              <a:cxnSpLocks/>
            </p:cNvCxnSpPr>
            <p:nvPr/>
          </p:nvCxnSpPr>
          <p:spPr>
            <a:xfrm>
              <a:off x="5999009" y="4439942"/>
              <a:ext cx="0" cy="147161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B27A62F-15C9-1B2B-7F08-B3367001EA77}"/>
                </a:ext>
              </a:extLst>
            </p:cNvPr>
            <p:cNvCxnSpPr>
              <a:cxnSpLocks/>
            </p:cNvCxnSpPr>
            <p:nvPr/>
          </p:nvCxnSpPr>
          <p:spPr>
            <a:xfrm>
              <a:off x="9139774" y="3968433"/>
              <a:ext cx="0" cy="246490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3" name="Title 1">
            <a:extLst>
              <a:ext uri="{FF2B5EF4-FFF2-40B4-BE49-F238E27FC236}">
                <a16:creationId xmlns:a16="http://schemas.microsoft.com/office/drawing/2014/main" id="{50E515DE-33EA-B4A3-E9AB-A67CA8CA5D5C}"/>
              </a:ext>
            </a:extLst>
          </p:cNvPr>
          <p:cNvSpPr txBox="1">
            <a:spLocks/>
          </p:cNvSpPr>
          <p:nvPr/>
        </p:nvSpPr>
        <p:spPr>
          <a:xfrm>
            <a:off x="8591975" y="5471399"/>
            <a:ext cx="5303243" cy="2164235"/>
          </a:xfrm>
          <a:prstGeom prst="rect">
            <a:avLst/>
          </a:prstGeom>
        </p:spPr>
        <p:txBody>
          <a:bodyPr anchor="ctr"/>
          <a:lstStyle>
            <a:lvl1pPr algn="l" rtl="0" eaLnBrk="0" fontAlgn="base" hangingPunct="0">
              <a:spcBef>
                <a:spcPct val="0"/>
              </a:spcBef>
              <a:spcAft>
                <a:spcPct val="0"/>
              </a:spcAft>
              <a:defRPr sz="2400" b="0">
                <a:solidFill>
                  <a:schemeClr val="bg1"/>
                </a:solidFill>
                <a:latin typeface="Corbel" panose="020B0503020204020204" pitchFamily="34" charset="0"/>
                <a:ea typeface="+mj-ea"/>
                <a:cs typeface="+mj-cs"/>
              </a:defRPr>
            </a:lvl1pPr>
            <a:lvl2pPr algn="l" rtl="0" eaLnBrk="0" fontAlgn="base" hangingPunct="0">
              <a:spcBef>
                <a:spcPct val="0"/>
              </a:spcBef>
              <a:spcAft>
                <a:spcPct val="0"/>
              </a:spcAft>
              <a:defRPr sz="2400" b="1">
                <a:solidFill>
                  <a:schemeClr val="tx2"/>
                </a:solidFill>
                <a:latin typeface="Arial" pitchFamily="34" charset="0"/>
                <a:cs typeface="Arial" pitchFamily="34" charset="0"/>
              </a:defRPr>
            </a:lvl2pPr>
            <a:lvl3pPr algn="l" rtl="0" eaLnBrk="0" fontAlgn="base" hangingPunct="0">
              <a:spcBef>
                <a:spcPct val="0"/>
              </a:spcBef>
              <a:spcAft>
                <a:spcPct val="0"/>
              </a:spcAft>
              <a:defRPr sz="2400" b="1">
                <a:solidFill>
                  <a:schemeClr val="tx2"/>
                </a:solidFill>
                <a:latin typeface="Arial" pitchFamily="34" charset="0"/>
                <a:cs typeface="Arial" pitchFamily="34" charset="0"/>
              </a:defRPr>
            </a:lvl3pPr>
            <a:lvl4pPr algn="l" rtl="0" eaLnBrk="0" fontAlgn="base" hangingPunct="0">
              <a:spcBef>
                <a:spcPct val="0"/>
              </a:spcBef>
              <a:spcAft>
                <a:spcPct val="0"/>
              </a:spcAft>
              <a:defRPr sz="2400" b="1">
                <a:solidFill>
                  <a:schemeClr val="tx2"/>
                </a:solidFill>
                <a:latin typeface="Arial" pitchFamily="34" charset="0"/>
                <a:cs typeface="Arial" pitchFamily="34" charset="0"/>
              </a:defRPr>
            </a:lvl4pPr>
            <a:lvl5pPr algn="l" rtl="0" eaLnBrk="0" fontAlgn="base" hangingPunct="0">
              <a:spcBef>
                <a:spcPct val="0"/>
              </a:spcBef>
              <a:spcAft>
                <a:spcPct val="0"/>
              </a:spcAft>
              <a:defRPr sz="2400" b="1">
                <a:solidFill>
                  <a:schemeClr val="tx2"/>
                </a:solidFill>
                <a:latin typeface="Arial" pitchFamily="34" charset="0"/>
                <a:cs typeface="Arial" pitchFamily="34" charset="0"/>
              </a:defRPr>
            </a:lvl5pPr>
            <a:lvl6pPr marL="457200" algn="l" rtl="0" fontAlgn="base">
              <a:spcBef>
                <a:spcPct val="0"/>
              </a:spcBef>
              <a:spcAft>
                <a:spcPct val="0"/>
              </a:spcAft>
              <a:defRPr sz="2400" b="1">
                <a:solidFill>
                  <a:schemeClr val="tx2"/>
                </a:solidFill>
                <a:latin typeface="Arial" pitchFamily="34" charset="0"/>
                <a:cs typeface="Arial" pitchFamily="34" charset="0"/>
              </a:defRPr>
            </a:lvl6pPr>
            <a:lvl7pPr marL="914400" algn="l" rtl="0" fontAlgn="base">
              <a:spcBef>
                <a:spcPct val="0"/>
              </a:spcBef>
              <a:spcAft>
                <a:spcPct val="0"/>
              </a:spcAft>
              <a:defRPr sz="2400" b="1">
                <a:solidFill>
                  <a:schemeClr val="tx2"/>
                </a:solidFill>
                <a:latin typeface="Arial" pitchFamily="34" charset="0"/>
                <a:cs typeface="Arial" pitchFamily="34" charset="0"/>
              </a:defRPr>
            </a:lvl7pPr>
            <a:lvl8pPr marL="1371600" algn="l" rtl="0" fontAlgn="base">
              <a:spcBef>
                <a:spcPct val="0"/>
              </a:spcBef>
              <a:spcAft>
                <a:spcPct val="0"/>
              </a:spcAft>
              <a:defRPr sz="2400" b="1">
                <a:solidFill>
                  <a:schemeClr val="tx2"/>
                </a:solidFill>
                <a:latin typeface="Arial" pitchFamily="34" charset="0"/>
                <a:cs typeface="Arial" pitchFamily="34" charset="0"/>
              </a:defRPr>
            </a:lvl8pPr>
            <a:lvl9pPr marL="1828800" algn="l" rtl="0" fontAlgn="base">
              <a:spcBef>
                <a:spcPct val="0"/>
              </a:spcBef>
              <a:spcAft>
                <a:spcPct val="0"/>
              </a:spcAft>
              <a:defRPr sz="2400" b="1">
                <a:solidFill>
                  <a:schemeClr val="tx2"/>
                </a:solidFill>
                <a:latin typeface="Arial" pitchFamily="34" charset="0"/>
                <a:cs typeface="Arial" pitchFamily="34" charset="0"/>
              </a:defRPr>
            </a:lvl9pPr>
          </a:lstStyle>
          <a:p>
            <a:pPr defTabSz="1097280">
              <a:spcBef>
                <a:spcPts val="0"/>
              </a:spcBef>
              <a:spcAft>
                <a:spcPts val="0"/>
              </a:spcAft>
              <a:defRPr/>
            </a:pPr>
            <a:r>
              <a:rPr lang="en-US" b="1" kern="0">
                <a:solidFill>
                  <a:srgbClr val="5A5A5A">
                    <a:lumMod val="50000"/>
                  </a:srgbClr>
                </a:solidFill>
                <a:latin typeface="Calibri" panose="020F0502020204030204"/>
                <a:ea typeface="Helvetica" charset="0"/>
                <a:cs typeface="Helvetica" charset="0"/>
              </a:rPr>
              <a:t>Sumit Saxena</a:t>
            </a:r>
            <a:br>
              <a:rPr lang="en-US" kern="0">
                <a:solidFill>
                  <a:srgbClr val="5A5A5A">
                    <a:lumMod val="50000"/>
                  </a:srgbClr>
                </a:solidFill>
                <a:latin typeface="Calibri" panose="020F0502020204030204"/>
                <a:ea typeface="Helvetica" charset="0"/>
                <a:cs typeface="Helvetica" charset="0"/>
              </a:rPr>
            </a:br>
            <a:r>
              <a:rPr lang="en-US" sz="2160">
                <a:solidFill>
                  <a:srgbClr val="5A5A5A">
                    <a:lumMod val="50000"/>
                  </a:srgbClr>
                </a:solidFill>
                <a:latin typeface="Calibri" panose="020F0502020204030204" pitchFamily="34" charset="0"/>
                <a:ea typeface="Calibri" panose="020F0502020204030204" pitchFamily="34" charset="0"/>
              </a:rPr>
              <a:t>Sales Account Executive</a:t>
            </a:r>
            <a:r>
              <a:rPr lang="en-US" sz="2160" dirty="0">
                <a:solidFill>
                  <a:srgbClr val="5A5A5A">
                    <a:lumMod val="50000"/>
                  </a:srgbClr>
                </a:solidFill>
                <a:latin typeface="Calibri" panose="020F0502020204030204" pitchFamily="34" charset="0"/>
                <a:ea typeface="Calibri" panose="020F0502020204030204" pitchFamily="34" charset="0"/>
              </a:rPr>
              <a:t>, Hi-Tech</a:t>
            </a:r>
            <a:endParaRPr lang="en-US" sz="2160">
              <a:solidFill>
                <a:srgbClr val="5A5A5A">
                  <a:lumMod val="50000"/>
                </a:srgbClr>
              </a:solidFill>
              <a:latin typeface="Calibri" panose="020F0502020204030204" pitchFamily="34" charset="0"/>
              <a:ea typeface="Calibri" panose="020F0502020204030204" pitchFamily="34" charset="0"/>
            </a:endParaRPr>
          </a:p>
          <a:p>
            <a:pPr defTabSz="522415">
              <a:defRPr/>
            </a:pPr>
            <a:r>
              <a:rPr lang="en-US" kern="0">
                <a:solidFill>
                  <a:srgbClr val="5A5A5A">
                    <a:lumMod val="50000"/>
                  </a:srgbClr>
                </a:solidFill>
                <a:latin typeface="Calibri" panose="020F0502020204030204"/>
                <a:ea typeface="Helvetica" charset="0"/>
                <a:cs typeface="Helvetica" charset="0"/>
              </a:rPr>
              <a:t>Sumit.Saxena@mphasis.com</a:t>
            </a:r>
          </a:p>
          <a:p>
            <a:pPr defTabSz="522415">
              <a:defRPr/>
            </a:pPr>
            <a:r>
              <a:rPr lang="en-US" kern="0">
                <a:solidFill>
                  <a:srgbClr val="5A5A5A">
                    <a:lumMod val="50000"/>
                  </a:srgbClr>
                </a:solidFill>
                <a:latin typeface="Calibri" panose="020F0502020204030204"/>
                <a:cs typeface="Helvetica" charset="0"/>
              </a:rPr>
              <a:t>+1 (469) </a:t>
            </a:r>
            <a:r>
              <a:rPr lang="en-US" kern="0" dirty="0">
                <a:solidFill>
                  <a:srgbClr val="5A5A5A">
                    <a:lumMod val="50000"/>
                  </a:srgbClr>
                </a:solidFill>
                <a:latin typeface="Calibri" panose="020F0502020204030204"/>
                <a:cs typeface="Helvetica" charset="0"/>
              </a:rPr>
              <a:t>543 9300</a:t>
            </a:r>
            <a:endParaRPr lang="en-US" kern="0">
              <a:solidFill>
                <a:srgbClr val="5A5A5A">
                  <a:lumMod val="50000"/>
                </a:srgbClr>
              </a:solidFill>
              <a:latin typeface="Calibri" panose="020F0502020204030204"/>
              <a:cs typeface="Helvetica" charset="0"/>
            </a:endParaRPr>
          </a:p>
        </p:txBody>
      </p:sp>
      <p:pic>
        <p:nvPicPr>
          <p:cNvPr id="14" name="Picture 2">
            <a:extLst>
              <a:ext uri="{FF2B5EF4-FFF2-40B4-BE49-F238E27FC236}">
                <a16:creationId xmlns:a16="http://schemas.microsoft.com/office/drawing/2014/main" id="{690D827F-BE4C-9B44-FDEB-06CC461FFD4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524" b="89881" l="1667" r="98333">
                        <a14:foregroundMark x1="1667" y1="49405" x2="1667" y2="49405"/>
                        <a14:foregroundMark x1="25333" y1="52976" x2="25333" y2="52976"/>
                        <a14:foregroundMark x1="73667" y1="49405" x2="73667" y2="49405"/>
                        <a14:foregroundMark x1="82333" y1="51190" x2="82333" y2="51190"/>
                        <a14:foregroundMark x1="98333" y1="49405" x2="98333" y2="49405"/>
                        <a14:foregroundMark x1="59667" y1="46429" x2="59667" y2="46429"/>
                      </a14:backgroundRemoval>
                    </a14:imgEffect>
                  </a14:imgLayer>
                </a14:imgProps>
              </a:ext>
              <a:ext uri="{28A0092B-C50C-407E-A947-70E740481C1C}">
                <a14:useLocalDpi xmlns:a14="http://schemas.microsoft.com/office/drawing/2010/main" val="0"/>
              </a:ext>
            </a:extLst>
          </a:blip>
          <a:srcRect t="42971" b="43219"/>
          <a:stretch/>
        </p:blipFill>
        <p:spPr bwMode="auto">
          <a:xfrm>
            <a:off x="4053937" y="6420928"/>
            <a:ext cx="3429000" cy="2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09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3600">
                <a:solidFill>
                  <a:prstClr val="white"/>
                </a:solidFill>
                <a:latin typeface="Calibri Light" panose="020F0302020204030204"/>
              </a:rPr>
              <a:t>Customer Surging Volume – Case Count</a:t>
            </a:r>
            <a:endParaRPr lang="en-US" sz="3180"/>
          </a:p>
        </p:txBody>
      </p:sp>
      <p:sp>
        <p:nvSpPr>
          <p:cNvPr id="5" name="Rectangle 4">
            <a:extLst>
              <a:ext uri="{FF2B5EF4-FFF2-40B4-BE49-F238E27FC236}">
                <a16:creationId xmlns:a16="http://schemas.microsoft.com/office/drawing/2014/main" id="{96EDD4EC-A9E5-492D-9C7C-2E6C1C59FF54}"/>
              </a:ext>
            </a:extLst>
          </p:cNvPr>
          <p:cNvSpPr/>
          <p:nvPr/>
        </p:nvSpPr>
        <p:spPr>
          <a:xfrm flipH="1">
            <a:off x="27835399" y="13832920"/>
            <a:ext cx="19168526" cy="19994590"/>
          </a:xfrm>
          <a:prstGeom prst="rect">
            <a:avLst/>
          </a:prstGeom>
          <a:solidFill>
            <a:srgbClr val="00B0F0"/>
          </a:solidFill>
        </p:spPr>
        <p:txBody>
          <a:bodyPr wrap="square" lIns="261257" tIns="52252" rIns="261257" bIns="52252" anchor="t">
            <a:noAutofit/>
          </a:bodyPr>
          <a:lstStyle/>
          <a:p>
            <a:r>
              <a:rPr lang="en-US" sz="1440">
                <a:solidFill>
                  <a:schemeClr val="bg1"/>
                </a:solidFill>
                <a:ea typeface="+mn-lt"/>
                <a:cs typeface="+mn-lt"/>
              </a:rPr>
              <a:t>“I love modern devices with fast tools! I desire similar experiences from the tools at my job, to be able to  do my tasks in a faster and better manner…” – </a:t>
            </a:r>
            <a:r>
              <a:rPr lang="en-US" sz="1440" b="1">
                <a:solidFill>
                  <a:schemeClr val="bg1"/>
                </a:solidFill>
                <a:ea typeface="+mn-lt"/>
                <a:cs typeface="+mn-lt"/>
              </a:rPr>
              <a:t>Content Manager</a:t>
            </a:r>
            <a:endParaRPr lang="en-US" sz="1440" b="1">
              <a:solidFill>
                <a:schemeClr val="bg1"/>
              </a:solidFill>
              <a:cs typeface="Calibri"/>
            </a:endParaRPr>
          </a:p>
          <a:p>
            <a:endParaRPr lang="en-US" sz="1200">
              <a:cs typeface="Calibri"/>
            </a:endParaRPr>
          </a:p>
        </p:txBody>
      </p:sp>
      <p:pic>
        <p:nvPicPr>
          <p:cNvPr id="6" name="Picture 5" descr="Chart, line chart&#10;&#10;Description automatically generated">
            <a:hlinkClick r:id="rId2" action="ppaction://hlinksldjump"/>
            <a:extLst>
              <a:ext uri="{FF2B5EF4-FFF2-40B4-BE49-F238E27FC236}">
                <a16:creationId xmlns:a16="http://schemas.microsoft.com/office/drawing/2014/main" id="{F90961AC-8474-86F2-BD54-2499456C1DDF}"/>
              </a:ext>
            </a:extLst>
          </p:cNvPr>
          <p:cNvPicPr>
            <a:picLocks noChangeAspect="1"/>
          </p:cNvPicPr>
          <p:nvPr/>
        </p:nvPicPr>
        <p:blipFill>
          <a:blip r:embed="rId3"/>
          <a:stretch>
            <a:fillRect/>
          </a:stretch>
        </p:blipFill>
        <p:spPr>
          <a:xfrm>
            <a:off x="875749" y="650488"/>
            <a:ext cx="11554266" cy="7088672"/>
          </a:xfrm>
          <a:prstGeom prst="rect">
            <a:avLst/>
          </a:prstGeom>
        </p:spPr>
      </p:pic>
    </p:spTree>
    <p:extLst>
      <p:ext uri="{BB962C8B-B14F-4D97-AF65-F5344CB8AC3E}">
        <p14:creationId xmlns:p14="http://schemas.microsoft.com/office/powerpoint/2010/main" val="10691871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a:xfrm>
            <a:off x="4750" y="-59375"/>
            <a:ext cx="13050982" cy="709863"/>
          </a:xfrm>
        </p:spPr>
        <p:txBody>
          <a:bodyPr>
            <a:normAutofit/>
          </a:bodyPr>
          <a:lstStyle/>
          <a:p>
            <a:r>
              <a:rPr lang="en-US" sz="2800" dirty="0">
                <a:solidFill>
                  <a:prstClr val="white"/>
                </a:solidFill>
                <a:latin typeface="Calibri Light" panose="020F0302020204030204"/>
              </a:rPr>
              <a:t>Customer Surging Volume – Call Count</a:t>
            </a:r>
            <a:endParaRPr lang="en-US" sz="2800" dirty="0"/>
          </a:p>
        </p:txBody>
      </p:sp>
      <p:pic>
        <p:nvPicPr>
          <p:cNvPr id="7" name="Picture 6" descr="Chart&#10;&#10;Description automatically generated">
            <a:hlinkClick r:id="rId2" action="ppaction://hlinksldjump"/>
            <a:extLst>
              <a:ext uri="{FF2B5EF4-FFF2-40B4-BE49-F238E27FC236}">
                <a16:creationId xmlns:a16="http://schemas.microsoft.com/office/drawing/2014/main" id="{EECAD505-AD69-FF92-E800-8526C25AE756}"/>
              </a:ext>
            </a:extLst>
          </p:cNvPr>
          <p:cNvPicPr>
            <a:picLocks noChangeAspect="1"/>
          </p:cNvPicPr>
          <p:nvPr/>
        </p:nvPicPr>
        <p:blipFill>
          <a:blip r:embed="rId3"/>
          <a:stretch>
            <a:fillRect/>
          </a:stretch>
        </p:blipFill>
        <p:spPr>
          <a:xfrm>
            <a:off x="834569" y="776077"/>
            <a:ext cx="11236466" cy="6677447"/>
          </a:xfrm>
          <a:prstGeom prst="rect">
            <a:avLst/>
          </a:prstGeom>
        </p:spPr>
      </p:pic>
    </p:spTree>
    <p:extLst>
      <p:ext uri="{BB962C8B-B14F-4D97-AF65-F5344CB8AC3E}">
        <p14:creationId xmlns:p14="http://schemas.microsoft.com/office/powerpoint/2010/main" val="227016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3600">
                <a:solidFill>
                  <a:prstClr val="white"/>
                </a:solidFill>
                <a:latin typeface="Calibri Light" panose="020F0302020204030204"/>
              </a:rPr>
              <a:t>Customer Surging Volume – Response Time</a:t>
            </a:r>
            <a:endParaRPr lang="en-US" sz="3180"/>
          </a:p>
        </p:txBody>
      </p:sp>
      <p:sp>
        <p:nvSpPr>
          <p:cNvPr id="5" name="Rectangle 4">
            <a:extLst>
              <a:ext uri="{FF2B5EF4-FFF2-40B4-BE49-F238E27FC236}">
                <a16:creationId xmlns:a16="http://schemas.microsoft.com/office/drawing/2014/main" id="{96EDD4EC-A9E5-492D-9C7C-2E6C1C59FF54}"/>
              </a:ext>
            </a:extLst>
          </p:cNvPr>
          <p:cNvSpPr/>
          <p:nvPr/>
        </p:nvSpPr>
        <p:spPr>
          <a:xfrm flipH="1">
            <a:off x="27835399" y="13832920"/>
            <a:ext cx="19168526" cy="19994590"/>
          </a:xfrm>
          <a:prstGeom prst="rect">
            <a:avLst/>
          </a:prstGeom>
          <a:solidFill>
            <a:srgbClr val="00B0F0"/>
          </a:solidFill>
        </p:spPr>
        <p:txBody>
          <a:bodyPr wrap="square" lIns="261257" tIns="52252" rIns="261257" bIns="52252" anchor="t">
            <a:noAutofit/>
          </a:bodyPr>
          <a:lstStyle/>
          <a:p>
            <a:r>
              <a:rPr lang="en-US" sz="1440">
                <a:solidFill>
                  <a:schemeClr val="bg1"/>
                </a:solidFill>
                <a:ea typeface="+mn-lt"/>
                <a:cs typeface="+mn-lt"/>
              </a:rPr>
              <a:t>“I love modern devices with fast tools! I desire similar experiences from the tools at my job, to be able to  do my tasks in a faster and better manner…” – </a:t>
            </a:r>
            <a:r>
              <a:rPr lang="en-US" sz="1440" b="1">
                <a:solidFill>
                  <a:schemeClr val="bg1"/>
                </a:solidFill>
                <a:ea typeface="+mn-lt"/>
                <a:cs typeface="+mn-lt"/>
              </a:rPr>
              <a:t>Content Manager</a:t>
            </a:r>
            <a:endParaRPr lang="en-US" sz="1440" b="1">
              <a:solidFill>
                <a:schemeClr val="bg1"/>
              </a:solidFill>
              <a:cs typeface="Calibri"/>
            </a:endParaRPr>
          </a:p>
          <a:p>
            <a:endParaRPr lang="en-US" sz="1200">
              <a:cs typeface="Calibri"/>
            </a:endParaRPr>
          </a:p>
        </p:txBody>
      </p:sp>
      <p:pic>
        <p:nvPicPr>
          <p:cNvPr id="7" name="Picture 6">
            <a:hlinkClick r:id="rId2" action="ppaction://hlinksldjump"/>
            <a:extLst>
              <a:ext uri="{FF2B5EF4-FFF2-40B4-BE49-F238E27FC236}">
                <a16:creationId xmlns:a16="http://schemas.microsoft.com/office/drawing/2014/main" id="{156B8761-6309-CC74-7148-18ED215D9511}"/>
              </a:ext>
            </a:extLst>
          </p:cNvPr>
          <p:cNvPicPr>
            <a:picLocks noChangeAspect="1"/>
          </p:cNvPicPr>
          <p:nvPr/>
        </p:nvPicPr>
        <p:blipFill>
          <a:blip r:embed="rId3"/>
          <a:stretch>
            <a:fillRect/>
          </a:stretch>
        </p:blipFill>
        <p:spPr>
          <a:xfrm>
            <a:off x="1181294" y="650488"/>
            <a:ext cx="11874438" cy="7241573"/>
          </a:xfrm>
          <a:prstGeom prst="rect">
            <a:avLst/>
          </a:prstGeom>
        </p:spPr>
      </p:pic>
    </p:spTree>
    <p:extLst>
      <p:ext uri="{BB962C8B-B14F-4D97-AF65-F5344CB8AC3E}">
        <p14:creationId xmlns:p14="http://schemas.microsoft.com/office/powerpoint/2010/main" val="414848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2800" dirty="0">
                <a:solidFill>
                  <a:prstClr val="white"/>
                </a:solidFill>
                <a:latin typeface="Calibri Light" panose="020F0302020204030204"/>
              </a:rPr>
              <a:t>Customer Surging Volume – Case Count</a:t>
            </a:r>
            <a:endParaRPr lang="en-US" sz="2400" dirty="0"/>
          </a:p>
        </p:txBody>
      </p:sp>
      <p:pic>
        <p:nvPicPr>
          <p:cNvPr id="6" name="Picture 5" descr="Chart, line chart&#10;&#10;Description automatically generated">
            <a:hlinkClick r:id="rId2" action="ppaction://hlinksldjump"/>
            <a:extLst>
              <a:ext uri="{FF2B5EF4-FFF2-40B4-BE49-F238E27FC236}">
                <a16:creationId xmlns:a16="http://schemas.microsoft.com/office/drawing/2014/main" id="{F90961AC-8474-86F2-BD54-2499456C1DDF}"/>
              </a:ext>
            </a:extLst>
          </p:cNvPr>
          <p:cNvPicPr>
            <a:picLocks noChangeAspect="1"/>
          </p:cNvPicPr>
          <p:nvPr/>
        </p:nvPicPr>
        <p:blipFill>
          <a:blip r:embed="rId3"/>
          <a:stretch>
            <a:fillRect/>
          </a:stretch>
        </p:blipFill>
        <p:spPr>
          <a:xfrm>
            <a:off x="875749" y="650488"/>
            <a:ext cx="11554266" cy="7088672"/>
          </a:xfrm>
          <a:prstGeom prst="rect">
            <a:avLst/>
          </a:prstGeom>
        </p:spPr>
      </p:pic>
    </p:spTree>
    <p:extLst>
      <p:ext uri="{BB962C8B-B14F-4D97-AF65-F5344CB8AC3E}">
        <p14:creationId xmlns:p14="http://schemas.microsoft.com/office/powerpoint/2010/main" val="106918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3200" b="1">
                <a:solidFill>
                  <a:prstClr val="white"/>
                </a:solidFill>
                <a:latin typeface="Calibri Light" panose="020F0302020204030204"/>
              </a:rPr>
              <a:t>CCaaS Integration with SCV – Five9</a:t>
            </a:r>
            <a:endParaRPr lang="en-US" sz="3180"/>
          </a:p>
        </p:txBody>
      </p:sp>
      <p:sp>
        <p:nvSpPr>
          <p:cNvPr id="5" name="Rectangle 4">
            <a:extLst>
              <a:ext uri="{FF2B5EF4-FFF2-40B4-BE49-F238E27FC236}">
                <a16:creationId xmlns:a16="http://schemas.microsoft.com/office/drawing/2014/main" id="{96EDD4EC-A9E5-492D-9C7C-2E6C1C59FF54}"/>
              </a:ext>
            </a:extLst>
          </p:cNvPr>
          <p:cNvSpPr/>
          <p:nvPr/>
        </p:nvSpPr>
        <p:spPr>
          <a:xfrm flipH="1">
            <a:off x="27835399" y="13832920"/>
            <a:ext cx="19168526" cy="19994590"/>
          </a:xfrm>
          <a:prstGeom prst="rect">
            <a:avLst/>
          </a:prstGeom>
          <a:solidFill>
            <a:srgbClr val="00B0F0"/>
          </a:solidFill>
        </p:spPr>
        <p:txBody>
          <a:bodyPr wrap="square" lIns="261257" tIns="52252" rIns="261257" bIns="52252" anchor="t">
            <a:noAutofit/>
          </a:bodyPr>
          <a:lstStyle/>
          <a:p>
            <a:r>
              <a:rPr lang="en-US" sz="1440">
                <a:solidFill>
                  <a:schemeClr val="bg1"/>
                </a:solidFill>
                <a:ea typeface="+mn-lt"/>
                <a:cs typeface="+mn-lt"/>
              </a:rPr>
              <a:t>“I love modern devices with fast tools! I desire similar experiences from the tools at my job, to be able to  do my tasks in a faster and better manner…” – </a:t>
            </a:r>
            <a:r>
              <a:rPr lang="en-US" sz="1440" b="1">
                <a:solidFill>
                  <a:schemeClr val="bg1"/>
                </a:solidFill>
                <a:ea typeface="+mn-lt"/>
                <a:cs typeface="+mn-lt"/>
              </a:rPr>
              <a:t>Content Manager</a:t>
            </a:r>
            <a:endParaRPr lang="en-US" sz="1440" b="1">
              <a:solidFill>
                <a:schemeClr val="bg1"/>
              </a:solidFill>
              <a:cs typeface="Calibri"/>
            </a:endParaRPr>
          </a:p>
          <a:p>
            <a:endParaRPr lang="en-US" sz="1200">
              <a:cs typeface="Calibri"/>
            </a:endParaRPr>
          </a:p>
        </p:txBody>
      </p:sp>
      <p:pic>
        <p:nvPicPr>
          <p:cNvPr id="3" name="Picture 2" descr="Smart call routing and rich customer context">
            <a:extLst>
              <a:ext uri="{FF2B5EF4-FFF2-40B4-BE49-F238E27FC236}">
                <a16:creationId xmlns:a16="http://schemas.microsoft.com/office/drawing/2014/main" id="{3C41FDE6-F62A-FFDC-F99B-401C5F7D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655883"/>
            <a:ext cx="13776960" cy="7773832"/>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285;g1d5dacb78f5_0_49">
            <a:extLst>
              <a:ext uri="{FF2B5EF4-FFF2-40B4-BE49-F238E27FC236}">
                <a16:creationId xmlns:a16="http://schemas.microsoft.com/office/drawing/2014/main" id="{A8A7E408-6C9A-867A-952D-43B1852BB6FA}"/>
              </a:ext>
            </a:extLst>
          </p:cNvPr>
          <p:cNvPicPr preferRelativeResize="0"/>
          <p:nvPr/>
        </p:nvPicPr>
        <p:blipFill>
          <a:blip r:embed="rId3">
            <a:alphaModFix/>
          </a:blip>
          <a:stretch>
            <a:fillRect/>
          </a:stretch>
        </p:blipFill>
        <p:spPr>
          <a:xfrm>
            <a:off x="13350242" y="524707"/>
            <a:ext cx="1017270" cy="529901"/>
          </a:xfrm>
          <a:prstGeom prst="rect">
            <a:avLst/>
          </a:prstGeom>
          <a:noFill/>
          <a:ln>
            <a:noFill/>
          </a:ln>
        </p:spPr>
      </p:pic>
    </p:spTree>
    <p:extLst>
      <p:ext uri="{BB962C8B-B14F-4D97-AF65-F5344CB8AC3E}">
        <p14:creationId xmlns:p14="http://schemas.microsoft.com/office/powerpoint/2010/main" val="602447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2800" dirty="0">
                <a:solidFill>
                  <a:prstClr val="white"/>
                </a:solidFill>
                <a:latin typeface="Calibri Light" panose="020F0302020204030204"/>
              </a:rPr>
              <a:t>Customer Surging Volume – Response Time</a:t>
            </a:r>
            <a:endParaRPr lang="en-US" sz="2400" dirty="0"/>
          </a:p>
        </p:txBody>
      </p:sp>
      <p:pic>
        <p:nvPicPr>
          <p:cNvPr id="7" name="Picture 6">
            <a:hlinkClick r:id="rId2" action="ppaction://hlinksldjump"/>
            <a:extLst>
              <a:ext uri="{FF2B5EF4-FFF2-40B4-BE49-F238E27FC236}">
                <a16:creationId xmlns:a16="http://schemas.microsoft.com/office/drawing/2014/main" id="{156B8761-6309-CC74-7148-18ED215D9511}"/>
              </a:ext>
            </a:extLst>
          </p:cNvPr>
          <p:cNvPicPr>
            <a:picLocks noChangeAspect="1"/>
          </p:cNvPicPr>
          <p:nvPr/>
        </p:nvPicPr>
        <p:blipFill>
          <a:blip r:embed="rId3"/>
          <a:stretch>
            <a:fillRect/>
          </a:stretch>
        </p:blipFill>
        <p:spPr>
          <a:xfrm>
            <a:off x="1181294" y="650488"/>
            <a:ext cx="11874438" cy="7241573"/>
          </a:xfrm>
          <a:prstGeom prst="rect">
            <a:avLst/>
          </a:prstGeom>
        </p:spPr>
      </p:pic>
    </p:spTree>
    <p:extLst>
      <p:ext uri="{BB962C8B-B14F-4D97-AF65-F5344CB8AC3E}">
        <p14:creationId xmlns:p14="http://schemas.microsoft.com/office/powerpoint/2010/main" val="4148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3200" b="1">
                <a:solidFill>
                  <a:prstClr val="white"/>
                </a:solidFill>
                <a:latin typeface="Calibri Light" panose="020F0302020204030204"/>
              </a:rPr>
              <a:t>CCaaS Integration with SCV – Five9</a:t>
            </a:r>
            <a:endParaRPr lang="en-US" sz="3180"/>
          </a:p>
        </p:txBody>
      </p:sp>
      <p:sp>
        <p:nvSpPr>
          <p:cNvPr id="5" name="Rectangle 4">
            <a:extLst>
              <a:ext uri="{FF2B5EF4-FFF2-40B4-BE49-F238E27FC236}">
                <a16:creationId xmlns:a16="http://schemas.microsoft.com/office/drawing/2014/main" id="{96EDD4EC-A9E5-492D-9C7C-2E6C1C59FF54}"/>
              </a:ext>
            </a:extLst>
          </p:cNvPr>
          <p:cNvSpPr/>
          <p:nvPr/>
        </p:nvSpPr>
        <p:spPr>
          <a:xfrm flipH="1">
            <a:off x="27835399" y="13832920"/>
            <a:ext cx="19168526" cy="19994590"/>
          </a:xfrm>
          <a:prstGeom prst="rect">
            <a:avLst/>
          </a:prstGeom>
          <a:solidFill>
            <a:srgbClr val="00B0F0"/>
          </a:solidFill>
        </p:spPr>
        <p:txBody>
          <a:bodyPr wrap="square" lIns="261257" tIns="52252" rIns="261257" bIns="52252" anchor="t">
            <a:noAutofit/>
          </a:bodyPr>
          <a:lstStyle/>
          <a:p>
            <a:r>
              <a:rPr lang="en-US" sz="1440">
                <a:solidFill>
                  <a:schemeClr val="bg1"/>
                </a:solidFill>
                <a:ea typeface="+mn-lt"/>
                <a:cs typeface="+mn-lt"/>
              </a:rPr>
              <a:t>“I love modern devices with fast tools! I desire similar experiences from the tools at my job, to be able to  do my tasks in a faster and better manner…” – </a:t>
            </a:r>
            <a:r>
              <a:rPr lang="en-US" sz="1440" b="1">
                <a:solidFill>
                  <a:schemeClr val="bg1"/>
                </a:solidFill>
                <a:ea typeface="+mn-lt"/>
                <a:cs typeface="+mn-lt"/>
              </a:rPr>
              <a:t>Content Manager</a:t>
            </a:r>
            <a:endParaRPr lang="en-US" sz="1440" b="1">
              <a:solidFill>
                <a:schemeClr val="bg1"/>
              </a:solidFill>
              <a:cs typeface="Calibri"/>
            </a:endParaRPr>
          </a:p>
          <a:p>
            <a:endParaRPr lang="en-US" sz="1200">
              <a:cs typeface="Calibri"/>
            </a:endParaRPr>
          </a:p>
        </p:txBody>
      </p:sp>
      <p:pic>
        <p:nvPicPr>
          <p:cNvPr id="3" name="Picture 6" descr="Smart, intuitive call controls">
            <a:extLst>
              <a:ext uri="{FF2B5EF4-FFF2-40B4-BE49-F238E27FC236}">
                <a16:creationId xmlns:a16="http://schemas.microsoft.com/office/drawing/2014/main" id="{FE16AE70-901F-C866-1792-D4677407A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589" y="650488"/>
            <a:ext cx="10100310" cy="7507457"/>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285;g1d5dacb78f5_0_49">
            <a:extLst>
              <a:ext uri="{FF2B5EF4-FFF2-40B4-BE49-F238E27FC236}">
                <a16:creationId xmlns:a16="http://schemas.microsoft.com/office/drawing/2014/main" id="{0EF8D3BD-53A9-B562-150F-CA13C67D0451}"/>
              </a:ext>
            </a:extLst>
          </p:cNvPr>
          <p:cNvPicPr preferRelativeResize="0"/>
          <p:nvPr/>
        </p:nvPicPr>
        <p:blipFill>
          <a:blip r:embed="rId3">
            <a:alphaModFix/>
          </a:blip>
          <a:stretch>
            <a:fillRect/>
          </a:stretch>
        </p:blipFill>
        <p:spPr>
          <a:xfrm>
            <a:off x="13186103" y="953275"/>
            <a:ext cx="1017270" cy="529901"/>
          </a:xfrm>
          <a:prstGeom prst="rect">
            <a:avLst/>
          </a:prstGeom>
          <a:noFill/>
          <a:ln>
            <a:noFill/>
          </a:ln>
        </p:spPr>
      </p:pic>
    </p:spTree>
    <p:extLst>
      <p:ext uri="{BB962C8B-B14F-4D97-AF65-F5344CB8AC3E}">
        <p14:creationId xmlns:p14="http://schemas.microsoft.com/office/powerpoint/2010/main" val="3675051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2800" b="1" dirty="0">
                <a:solidFill>
                  <a:prstClr val="white"/>
                </a:solidFill>
                <a:latin typeface="Calibri Light" panose="020F0302020204030204"/>
              </a:rPr>
              <a:t>CCaaS Integration with SCV – Five9</a:t>
            </a:r>
            <a:endParaRPr lang="en-US" sz="2800" dirty="0"/>
          </a:p>
        </p:txBody>
      </p:sp>
      <p:pic>
        <p:nvPicPr>
          <p:cNvPr id="3" name="Picture 2" descr="Smart call routing and rich customer context">
            <a:extLst>
              <a:ext uri="{FF2B5EF4-FFF2-40B4-BE49-F238E27FC236}">
                <a16:creationId xmlns:a16="http://schemas.microsoft.com/office/drawing/2014/main" id="{3C41FDE6-F62A-FFDC-F99B-401C5F7DF3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655883"/>
            <a:ext cx="13776960" cy="7773832"/>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285;g1d5dacb78f5_0_49">
            <a:extLst>
              <a:ext uri="{FF2B5EF4-FFF2-40B4-BE49-F238E27FC236}">
                <a16:creationId xmlns:a16="http://schemas.microsoft.com/office/drawing/2014/main" id="{A8A7E408-6C9A-867A-952D-43B1852BB6FA}"/>
              </a:ext>
            </a:extLst>
          </p:cNvPr>
          <p:cNvPicPr preferRelativeResize="0"/>
          <p:nvPr/>
        </p:nvPicPr>
        <p:blipFill>
          <a:blip r:embed="rId3">
            <a:alphaModFix/>
          </a:blip>
          <a:stretch>
            <a:fillRect/>
          </a:stretch>
        </p:blipFill>
        <p:spPr>
          <a:xfrm>
            <a:off x="13350242" y="524707"/>
            <a:ext cx="1017270" cy="529901"/>
          </a:xfrm>
          <a:prstGeom prst="rect">
            <a:avLst/>
          </a:prstGeom>
          <a:noFill/>
          <a:ln>
            <a:noFill/>
          </a:ln>
        </p:spPr>
      </p:pic>
    </p:spTree>
    <p:extLst>
      <p:ext uri="{BB962C8B-B14F-4D97-AF65-F5344CB8AC3E}">
        <p14:creationId xmlns:p14="http://schemas.microsoft.com/office/powerpoint/2010/main" val="60244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3200" b="1">
                <a:solidFill>
                  <a:prstClr val="white"/>
                </a:solidFill>
                <a:latin typeface="Calibri Light" panose="020F0302020204030204"/>
              </a:rPr>
              <a:t>CCaaS Integration with SCV – Five9</a:t>
            </a:r>
            <a:endParaRPr lang="en-US" sz="3180"/>
          </a:p>
        </p:txBody>
      </p:sp>
      <p:sp>
        <p:nvSpPr>
          <p:cNvPr id="5" name="Rectangle 4">
            <a:extLst>
              <a:ext uri="{FF2B5EF4-FFF2-40B4-BE49-F238E27FC236}">
                <a16:creationId xmlns:a16="http://schemas.microsoft.com/office/drawing/2014/main" id="{96EDD4EC-A9E5-492D-9C7C-2E6C1C59FF54}"/>
              </a:ext>
            </a:extLst>
          </p:cNvPr>
          <p:cNvSpPr/>
          <p:nvPr/>
        </p:nvSpPr>
        <p:spPr>
          <a:xfrm flipH="1">
            <a:off x="27835399" y="13832920"/>
            <a:ext cx="19168526" cy="19994590"/>
          </a:xfrm>
          <a:prstGeom prst="rect">
            <a:avLst/>
          </a:prstGeom>
          <a:solidFill>
            <a:srgbClr val="00B0F0"/>
          </a:solidFill>
        </p:spPr>
        <p:txBody>
          <a:bodyPr wrap="square" lIns="261257" tIns="52252" rIns="261257" bIns="52252" anchor="t">
            <a:noAutofit/>
          </a:bodyPr>
          <a:lstStyle/>
          <a:p>
            <a:r>
              <a:rPr lang="en-US" sz="1440">
                <a:solidFill>
                  <a:schemeClr val="bg1"/>
                </a:solidFill>
                <a:ea typeface="+mn-lt"/>
                <a:cs typeface="+mn-lt"/>
              </a:rPr>
              <a:t>“I love modern devices with fast tools! I desire similar experiences from the tools at my job, to be able to  do my tasks in a faster and better manner…” – </a:t>
            </a:r>
            <a:r>
              <a:rPr lang="en-US" sz="1440" b="1">
                <a:solidFill>
                  <a:schemeClr val="bg1"/>
                </a:solidFill>
                <a:ea typeface="+mn-lt"/>
                <a:cs typeface="+mn-lt"/>
              </a:rPr>
              <a:t>Content Manager</a:t>
            </a:r>
            <a:endParaRPr lang="en-US" sz="1440" b="1">
              <a:solidFill>
                <a:schemeClr val="bg1"/>
              </a:solidFill>
              <a:cs typeface="Calibri"/>
            </a:endParaRPr>
          </a:p>
          <a:p>
            <a:endParaRPr lang="en-US" sz="1200">
              <a:cs typeface="Calibri"/>
            </a:endParaRPr>
          </a:p>
        </p:txBody>
      </p:sp>
      <p:pic>
        <p:nvPicPr>
          <p:cNvPr id="3" name="Picture 2" descr="Rich call logging in your single desktop">
            <a:hlinkClick r:id="rId2" action="ppaction://hlinksldjump"/>
            <a:extLst>
              <a:ext uri="{FF2B5EF4-FFF2-40B4-BE49-F238E27FC236}">
                <a16:creationId xmlns:a16="http://schemas.microsoft.com/office/drawing/2014/main" id="{19DA525D-CEDC-AA76-14D4-7B8BC1A1F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89" y="789658"/>
            <a:ext cx="13915919" cy="7439942"/>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285;g1d5dacb78f5_0_49">
            <a:extLst>
              <a:ext uri="{FF2B5EF4-FFF2-40B4-BE49-F238E27FC236}">
                <a16:creationId xmlns:a16="http://schemas.microsoft.com/office/drawing/2014/main" id="{7F7109B8-228C-EC5B-5810-EBC7F51A1249}"/>
              </a:ext>
            </a:extLst>
          </p:cNvPr>
          <p:cNvPicPr preferRelativeResize="0"/>
          <p:nvPr/>
        </p:nvPicPr>
        <p:blipFill>
          <a:blip r:embed="rId4">
            <a:alphaModFix/>
          </a:blip>
          <a:stretch>
            <a:fillRect/>
          </a:stretch>
        </p:blipFill>
        <p:spPr>
          <a:xfrm>
            <a:off x="13464542" y="652746"/>
            <a:ext cx="1017270" cy="529901"/>
          </a:xfrm>
          <a:prstGeom prst="rect">
            <a:avLst/>
          </a:prstGeom>
          <a:noFill/>
          <a:ln>
            <a:noFill/>
          </a:ln>
        </p:spPr>
      </p:pic>
    </p:spTree>
    <p:extLst>
      <p:ext uri="{BB962C8B-B14F-4D97-AF65-F5344CB8AC3E}">
        <p14:creationId xmlns:p14="http://schemas.microsoft.com/office/powerpoint/2010/main" val="22615258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2800" b="1" dirty="0">
                <a:solidFill>
                  <a:prstClr val="white"/>
                </a:solidFill>
                <a:latin typeface="Calibri Light" panose="020F0302020204030204"/>
              </a:rPr>
              <a:t>CCaaS Integration with SCV – Five9</a:t>
            </a:r>
            <a:endParaRPr lang="en-US" sz="2800" dirty="0"/>
          </a:p>
        </p:txBody>
      </p:sp>
      <p:pic>
        <p:nvPicPr>
          <p:cNvPr id="3" name="Picture 6" descr="Smart, intuitive call controls">
            <a:extLst>
              <a:ext uri="{FF2B5EF4-FFF2-40B4-BE49-F238E27FC236}">
                <a16:creationId xmlns:a16="http://schemas.microsoft.com/office/drawing/2014/main" id="{FE16AE70-901F-C866-1792-D4677407AC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589" y="650488"/>
            <a:ext cx="10100310" cy="7507457"/>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285;g1d5dacb78f5_0_49">
            <a:extLst>
              <a:ext uri="{FF2B5EF4-FFF2-40B4-BE49-F238E27FC236}">
                <a16:creationId xmlns:a16="http://schemas.microsoft.com/office/drawing/2014/main" id="{0EF8D3BD-53A9-B562-150F-CA13C67D0451}"/>
              </a:ext>
            </a:extLst>
          </p:cNvPr>
          <p:cNvPicPr preferRelativeResize="0"/>
          <p:nvPr/>
        </p:nvPicPr>
        <p:blipFill>
          <a:blip r:embed="rId3">
            <a:alphaModFix/>
          </a:blip>
          <a:stretch>
            <a:fillRect/>
          </a:stretch>
        </p:blipFill>
        <p:spPr>
          <a:xfrm>
            <a:off x="13186103" y="953275"/>
            <a:ext cx="1017270" cy="529901"/>
          </a:xfrm>
          <a:prstGeom prst="rect">
            <a:avLst/>
          </a:prstGeom>
          <a:noFill/>
          <a:ln>
            <a:noFill/>
          </a:ln>
        </p:spPr>
      </p:pic>
    </p:spTree>
    <p:extLst>
      <p:ext uri="{BB962C8B-B14F-4D97-AF65-F5344CB8AC3E}">
        <p14:creationId xmlns:p14="http://schemas.microsoft.com/office/powerpoint/2010/main" val="367505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3200" b="1">
                <a:solidFill>
                  <a:prstClr val="white"/>
                </a:solidFill>
                <a:latin typeface="Calibri Light" panose="020F0302020204030204"/>
              </a:rPr>
              <a:t>CCaaS Integration with SCV - Talkdesk</a:t>
            </a:r>
            <a:endParaRPr lang="en-US" sz="3180"/>
          </a:p>
        </p:txBody>
      </p:sp>
      <p:sp>
        <p:nvSpPr>
          <p:cNvPr id="5" name="Rectangle 4">
            <a:extLst>
              <a:ext uri="{FF2B5EF4-FFF2-40B4-BE49-F238E27FC236}">
                <a16:creationId xmlns:a16="http://schemas.microsoft.com/office/drawing/2014/main" id="{96EDD4EC-A9E5-492D-9C7C-2E6C1C59FF54}"/>
              </a:ext>
            </a:extLst>
          </p:cNvPr>
          <p:cNvSpPr/>
          <p:nvPr/>
        </p:nvSpPr>
        <p:spPr>
          <a:xfrm flipH="1">
            <a:off x="27835399" y="13832920"/>
            <a:ext cx="19168526" cy="19994590"/>
          </a:xfrm>
          <a:prstGeom prst="rect">
            <a:avLst/>
          </a:prstGeom>
          <a:solidFill>
            <a:srgbClr val="00B0F0"/>
          </a:solidFill>
        </p:spPr>
        <p:txBody>
          <a:bodyPr wrap="square" lIns="261257" tIns="52252" rIns="261257" bIns="52252" anchor="t">
            <a:noAutofit/>
          </a:bodyPr>
          <a:lstStyle/>
          <a:p>
            <a:r>
              <a:rPr lang="en-US" sz="1440">
                <a:solidFill>
                  <a:schemeClr val="bg1"/>
                </a:solidFill>
                <a:ea typeface="+mn-lt"/>
                <a:cs typeface="+mn-lt"/>
              </a:rPr>
              <a:t>“I love modern devices with fast tools! I desire similar experiences from the tools at my job, to be able to  do my tasks in a faster and better manner…” – </a:t>
            </a:r>
            <a:r>
              <a:rPr lang="en-US" sz="1440" b="1">
                <a:solidFill>
                  <a:schemeClr val="bg1"/>
                </a:solidFill>
                <a:ea typeface="+mn-lt"/>
                <a:cs typeface="+mn-lt"/>
              </a:rPr>
              <a:t>Content Manager</a:t>
            </a:r>
            <a:endParaRPr lang="en-US" sz="1440" b="1">
              <a:solidFill>
                <a:schemeClr val="bg1"/>
              </a:solidFill>
              <a:cs typeface="Calibri"/>
            </a:endParaRPr>
          </a:p>
          <a:p>
            <a:endParaRPr lang="en-US" sz="1200">
              <a:cs typeface="Calibri"/>
            </a:endParaRPr>
          </a:p>
        </p:txBody>
      </p:sp>
      <p:pic>
        <p:nvPicPr>
          <p:cNvPr id="3" name="Picture 2">
            <a:hlinkClick r:id="rId2" action="ppaction://hlinksldjump"/>
            <a:extLst>
              <a:ext uri="{FF2B5EF4-FFF2-40B4-BE49-F238E27FC236}">
                <a16:creationId xmlns:a16="http://schemas.microsoft.com/office/drawing/2014/main" id="{6F49ABE7-F3AF-54C6-8EEF-EF644E7D8D02}"/>
              </a:ext>
            </a:extLst>
          </p:cNvPr>
          <p:cNvPicPr>
            <a:picLocks noChangeAspect="1"/>
          </p:cNvPicPr>
          <p:nvPr/>
        </p:nvPicPr>
        <p:blipFill>
          <a:blip r:embed="rId3"/>
          <a:stretch>
            <a:fillRect/>
          </a:stretch>
        </p:blipFill>
        <p:spPr>
          <a:xfrm>
            <a:off x="244569" y="1273563"/>
            <a:ext cx="10771773" cy="5717719"/>
          </a:xfrm>
          <a:prstGeom prst="rect">
            <a:avLst/>
          </a:prstGeom>
        </p:spPr>
      </p:pic>
      <p:sp>
        <p:nvSpPr>
          <p:cNvPr id="4" name="TextBox 3">
            <a:extLst>
              <a:ext uri="{FF2B5EF4-FFF2-40B4-BE49-F238E27FC236}">
                <a16:creationId xmlns:a16="http://schemas.microsoft.com/office/drawing/2014/main" id="{A24175A4-3393-008E-CD4F-D94714E22DC4}"/>
              </a:ext>
            </a:extLst>
          </p:cNvPr>
          <p:cNvSpPr txBox="1"/>
          <p:nvPr/>
        </p:nvSpPr>
        <p:spPr>
          <a:xfrm>
            <a:off x="11132820" y="1736777"/>
            <a:ext cx="3253010" cy="405854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0" tIns="0" rIns="0" bIns="0" rtlCol="0">
            <a:spAutoFit/>
          </a:bodyPr>
          <a:lstStyle/>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Call Controls within Salesforce’s Omni-Channel Widget</a:t>
            </a:r>
          </a:p>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Warm transfer between agents</a:t>
            </a:r>
          </a:p>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Common Inbound/ outbound call use cases</a:t>
            </a:r>
          </a:p>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Call Recording (&amp; Storage)</a:t>
            </a:r>
          </a:p>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Real-Time Call Transcriptions</a:t>
            </a:r>
          </a:p>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Monitor call transcriptions with Salesforce Supervisor Omni-Channel</a:t>
            </a:r>
          </a:p>
        </p:txBody>
      </p:sp>
      <p:pic>
        <p:nvPicPr>
          <p:cNvPr id="7" name="Google Shape;282;g1d5dacb78f5_0_49">
            <a:extLst>
              <a:ext uri="{FF2B5EF4-FFF2-40B4-BE49-F238E27FC236}">
                <a16:creationId xmlns:a16="http://schemas.microsoft.com/office/drawing/2014/main" id="{B1C17D8E-5B21-9BE0-E174-E7187AADB8EE}"/>
              </a:ext>
            </a:extLst>
          </p:cNvPr>
          <p:cNvPicPr preferRelativeResize="0"/>
          <p:nvPr/>
        </p:nvPicPr>
        <p:blipFill rotWithShape="1">
          <a:blip r:embed="rId4">
            <a:alphaModFix/>
          </a:blip>
          <a:srcRect t="32248" b="30688"/>
          <a:stretch/>
        </p:blipFill>
        <p:spPr>
          <a:xfrm>
            <a:off x="11665378" y="865175"/>
            <a:ext cx="1851772" cy="443198"/>
          </a:xfrm>
          <a:prstGeom prst="rect">
            <a:avLst/>
          </a:prstGeom>
          <a:noFill/>
          <a:ln>
            <a:noFill/>
          </a:ln>
        </p:spPr>
      </p:pic>
    </p:spTree>
    <p:extLst>
      <p:ext uri="{BB962C8B-B14F-4D97-AF65-F5344CB8AC3E}">
        <p14:creationId xmlns:p14="http://schemas.microsoft.com/office/powerpoint/2010/main" val="11233343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2800" b="1" dirty="0">
                <a:solidFill>
                  <a:prstClr val="white"/>
                </a:solidFill>
                <a:latin typeface="Calibri Light" panose="020F0302020204030204"/>
              </a:rPr>
              <a:t>CCaaS Integration with SCV – Five9</a:t>
            </a:r>
            <a:endParaRPr lang="en-US" sz="2800" dirty="0"/>
          </a:p>
        </p:txBody>
      </p:sp>
      <p:pic>
        <p:nvPicPr>
          <p:cNvPr id="3" name="Picture 2" descr="Rich call logging in your single desktop">
            <a:hlinkClick r:id="rId2" action="ppaction://hlinksldjump"/>
            <a:extLst>
              <a:ext uri="{FF2B5EF4-FFF2-40B4-BE49-F238E27FC236}">
                <a16:creationId xmlns:a16="http://schemas.microsoft.com/office/drawing/2014/main" id="{19DA525D-CEDC-AA76-14D4-7B8BC1A1F1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89" y="789658"/>
            <a:ext cx="13915919" cy="7439942"/>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285;g1d5dacb78f5_0_49">
            <a:extLst>
              <a:ext uri="{FF2B5EF4-FFF2-40B4-BE49-F238E27FC236}">
                <a16:creationId xmlns:a16="http://schemas.microsoft.com/office/drawing/2014/main" id="{7F7109B8-228C-EC5B-5810-EBC7F51A1249}"/>
              </a:ext>
            </a:extLst>
          </p:cNvPr>
          <p:cNvPicPr preferRelativeResize="0"/>
          <p:nvPr/>
        </p:nvPicPr>
        <p:blipFill>
          <a:blip r:embed="rId4">
            <a:alphaModFix/>
          </a:blip>
          <a:stretch>
            <a:fillRect/>
          </a:stretch>
        </p:blipFill>
        <p:spPr>
          <a:xfrm>
            <a:off x="13464542" y="652746"/>
            <a:ext cx="1017270" cy="529901"/>
          </a:xfrm>
          <a:prstGeom prst="rect">
            <a:avLst/>
          </a:prstGeom>
          <a:noFill/>
          <a:ln>
            <a:noFill/>
          </a:ln>
        </p:spPr>
      </p:pic>
    </p:spTree>
    <p:extLst>
      <p:ext uri="{BB962C8B-B14F-4D97-AF65-F5344CB8AC3E}">
        <p14:creationId xmlns:p14="http://schemas.microsoft.com/office/powerpoint/2010/main" val="226152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3200" b="1">
                <a:solidFill>
                  <a:prstClr val="white"/>
                </a:solidFill>
                <a:latin typeface="Calibri Light" panose="020F0302020204030204"/>
              </a:rPr>
              <a:t>Talkdesk Integration with Zoom</a:t>
            </a:r>
            <a:endParaRPr lang="en-US" sz="3180"/>
          </a:p>
        </p:txBody>
      </p:sp>
      <p:sp>
        <p:nvSpPr>
          <p:cNvPr id="5" name="Rectangle 4">
            <a:extLst>
              <a:ext uri="{FF2B5EF4-FFF2-40B4-BE49-F238E27FC236}">
                <a16:creationId xmlns:a16="http://schemas.microsoft.com/office/drawing/2014/main" id="{96EDD4EC-A9E5-492D-9C7C-2E6C1C59FF54}"/>
              </a:ext>
            </a:extLst>
          </p:cNvPr>
          <p:cNvSpPr/>
          <p:nvPr/>
        </p:nvSpPr>
        <p:spPr>
          <a:xfrm flipH="1">
            <a:off x="27835399" y="13832920"/>
            <a:ext cx="19168526" cy="19994590"/>
          </a:xfrm>
          <a:prstGeom prst="rect">
            <a:avLst/>
          </a:prstGeom>
          <a:solidFill>
            <a:srgbClr val="00B0F0"/>
          </a:solidFill>
        </p:spPr>
        <p:txBody>
          <a:bodyPr wrap="square" lIns="261257" tIns="52252" rIns="261257" bIns="52252" anchor="t">
            <a:noAutofit/>
          </a:bodyPr>
          <a:lstStyle/>
          <a:p>
            <a:r>
              <a:rPr lang="en-US" sz="1440">
                <a:solidFill>
                  <a:schemeClr val="bg1"/>
                </a:solidFill>
                <a:ea typeface="+mn-lt"/>
                <a:cs typeface="+mn-lt"/>
              </a:rPr>
              <a:t>“I love modern devices with fast tools! I desire similar experiences from the tools at my job, to be able to  do my tasks in a faster and better manner…” – </a:t>
            </a:r>
            <a:r>
              <a:rPr lang="en-US" sz="1440" b="1">
                <a:solidFill>
                  <a:schemeClr val="bg1"/>
                </a:solidFill>
                <a:ea typeface="+mn-lt"/>
                <a:cs typeface="+mn-lt"/>
              </a:rPr>
              <a:t>Content Manager</a:t>
            </a:r>
            <a:endParaRPr lang="en-US" sz="1440" b="1">
              <a:solidFill>
                <a:schemeClr val="bg1"/>
              </a:solidFill>
              <a:cs typeface="Calibri"/>
            </a:endParaRPr>
          </a:p>
          <a:p>
            <a:endParaRPr lang="en-US" sz="1200">
              <a:cs typeface="Calibri"/>
            </a:endParaRPr>
          </a:p>
        </p:txBody>
      </p:sp>
      <p:sp>
        <p:nvSpPr>
          <p:cNvPr id="3" name="Rectangle 2">
            <a:extLst>
              <a:ext uri="{FF2B5EF4-FFF2-40B4-BE49-F238E27FC236}">
                <a16:creationId xmlns:a16="http://schemas.microsoft.com/office/drawing/2014/main" id="{43B623BC-D49F-2558-46BA-89CAE33593E0}"/>
              </a:ext>
            </a:extLst>
          </p:cNvPr>
          <p:cNvSpPr/>
          <p:nvPr/>
        </p:nvSpPr>
        <p:spPr>
          <a:xfrm>
            <a:off x="135399" y="744298"/>
            <a:ext cx="9968720" cy="348356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7030A0"/>
              </a:solidFill>
              <a:latin typeface="Calibri" panose="020F0502020204030204"/>
            </a:endParaRPr>
          </a:p>
        </p:txBody>
      </p:sp>
      <p:sp>
        <p:nvSpPr>
          <p:cNvPr id="4" name="Rectangle 3">
            <a:extLst>
              <a:ext uri="{FF2B5EF4-FFF2-40B4-BE49-F238E27FC236}">
                <a16:creationId xmlns:a16="http://schemas.microsoft.com/office/drawing/2014/main" id="{A4A9EF71-067B-8C94-C9A9-445162A4207D}"/>
              </a:ext>
            </a:extLst>
          </p:cNvPr>
          <p:cNvSpPr/>
          <p:nvPr/>
        </p:nvSpPr>
        <p:spPr>
          <a:xfrm>
            <a:off x="2432811" y="2784035"/>
            <a:ext cx="3339340" cy="50137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7030A0"/>
              </a:solidFill>
              <a:latin typeface="Calibri" panose="020F0502020204030204"/>
            </a:endParaRPr>
          </a:p>
        </p:txBody>
      </p:sp>
      <p:grpSp>
        <p:nvGrpSpPr>
          <p:cNvPr id="6" name="Group 5">
            <a:extLst>
              <a:ext uri="{FF2B5EF4-FFF2-40B4-BE49-F238E27FC236}">
                <a16:creationId xmlns:a16="http://schemas.microsoft.com/office/drawing/2014/main" id="{6523ECBC-CFDF-06AB-E3FE-BA8A2DDFE905}"/>
              </a:ext>
            </a:extLst>
          </p:cNvPr>
          <p:cNvGrpSpPr/>
          <p:nvPr/>
        </p:nvGrpSpPr>
        <p:grpSpPr>
          <a:xfrm>
            <a:off x="186761" y="796562"/>
            <a:ext cx="9810714" cy="3379042"/>
            <a:chOff x="8540953" y="982548"/>
            <a:chExt cx="8166350" cy="2544092"/>
          </a:xfrm>
        </p:grpSpPr>
        <p:pic>
          <p:nvPicPr>
            <p:cNvPr id="7" name="Picture 6">
              <a:extLst>
                <a:ext uri="{FF2B5EF4-FFF2-40B4-BE49-F238E27FC236}">
                  <a16:creationId xmlns:a16="http://schemas.microsoft.com/office/drawing/2014/main" id="{C02624FB-8A6E-0074-8120-30CA3A30D282}"/>
                </a:ext>
              </a:extLst>
            </p:cNvPr>
            <p:cNvPicPr>
              <a:picLocks noChangeAspect="1"/>
            </p:cNvPicPr>
            <p:nvPr/>
          </p:nvPicPr>
          <p:blipFill rotWithShape="1">
            <a:blip r:embed="rId2"/>
            <a:srcRect b="27565"/>
            <a:stretch/>
          </p:blipFill>
          <p:spPr>
            <a:xfrm>
              <a:off x="8560003" y="982548"/>
              <a:ext cx="8147300" cy="2544092"/>
            </a:xfrm>
            <a:prstGeom prst="rect">
              <a:avLst/>
            </a:prstGeom>
          </p:spPr>
        </p:pic>
        <p:pic>
          <p:nvPicPr>
            <p:cNvPr id="8" name="Picture 7">
              <a:extLst>
                <a:ext uri="{FF2B5EF4-FFF2-40B4-BE49-F238E27FC236}">
                  <a16:creationId xmlns:a16="http://schemas.microsoft.com/office/drawing/2014/main" id="{394CF84D-47CB-9390-B57F-50C476619E0C}"/>
                </a:ext>
              </a:extLst>
            </p:cNvPr>
            <p:cNvPicPr>
              <a:picLocks noChangeAspect="1"/>
            </p:cNvPicPr>
            <p:nvPr/>
          </p:nvPicPr>
          <p:blipFill>
            <a:blip r:embed="rId3"/>
            <a:stretch>
              <a:fillRect/>
            </a:stretch>
          </p:blipFill>
          <p:spPr>
            <a:xfrm>
              <a:off x="8540953" y="2673570"/>
              <a:ext cx="388621" cy="853070"/>
            </a:xfrm>
            <a:prstGeom prst="rect">
              <a:avLst/>
            </a:prstGeom>
          </p:spPr>
        </p:pic>
      </p:grpSp>
      <p:pic>
        <p:nvPicPr>
          <p:cNvPr id="9" name="Picture 8">
            <a:extLst>
              <a:ext uri="{FF2B5EF4-FFF2-40B4-BE49-F238E27FC236}">
                <a16:creationId xmlns:a16="http://schemas.microsoft.com/office/drawing/2014/main" id="{FC2E94C2-32CD-795F-A3B3-2C187C566CA4}"/>
              </a:ext>
            </a:extLst>
          </p:cNvPr>
          <p:cNvPicPr>
            <a:picLocks noChangeAspect="1"/>
          </p:cNvPicPr>
          <p:nvPr/>
        </p:nvPicPr>
        <p:blipFill>
          <a:blip r:embed="rId4"/>
          <a:stretch>
            <a:fillRect/>
          </a:stretch>
        </p:blipFill>
        <p:spPr>
          <a:xfrm>
            <a:off x="10682060" y="744298"/>
            <a:ext cx="3818405" cy="5961641"/>
          </a:xfrm>
          <a:prstGeom prst="rect">
            <a:avLst/>
          </a:prstGeom>
        </p:spPr>
      </p:pic>
      <p:pic>
        <p:nvPicPr>
          <p:cNvPr id="10" name="Picture 9">
            <a:hlinkClick r:id="rId5" action="ppaction://hlinksldjump"/>
            <a:extLst>
              <a:ext uri="{FF2B5EF4-FFF2-40B4-BE49-F238E27FC236}">
                <a16:creationId xmlns:a16="http://schemas.microsoft.com/office/drawing/2014/main" id="{144E1B1F-1826-2E24-7DD2-578F5C76B36F}"/>
              </a:ext>
            </a:extLst>
          </p:cNvPr>
          <p:cNvPicPr>
            <a:picLocks noChangeAspect="1"/>
          </p:cNvPicPr>
          <p:nvPr/>
        </p:nvPicPr>
        <p:blipFill>
          <a:blip r:embed="rId6"/>
          <a:stretch>
            <a:fillRect/>
          </a:stretch>
        </p:blipFill>
        <p:spPr>
          <a:xfrm>
            <a:off x="2577512" y="2784035"/>
            <a:ext cx="3103198" cy="5013765"/>
          </a:xfrm>
          <a:prstGeom prst="rect">
            <a:avLst/>
          </a:prstGeom>
        </p:spPr>
      </p:pic>
      <p:grpSp>
        <p:nvGrpSpPr>
          <p:cNvPr id="11" name="Group 10">
            <a:extLst>
              <a:ext uri="{FF2B5EF4-FFF2-40B4-BE49-F238E27FC236}">
                <a16:creationId xmlns:a16="http://schemas.microsoft.com/office/drawing/2014/main" id="{CDB033E7-B8E7-8E71-A9DB-FC820BC95547}"/>
              </a:ext>
            </a:extLst>
          </p:cNvPr>
          <p:cNvGrpSpPr/>
          <p:nvPr/>
        </p:nvGrpSpPr>
        <p:grpSpPr>
          <a:xfrm>
            <a:off x="5772151" y="5184982"/>
            <a:ext cx="4853083" cy="1440395"/>
            <a:chOff x="289787" y="1138127"/>
            <a:chExt cx="4272198" cy="1200329"/>
          </a:xfrm>
        </p:grpSpPr>
        <p:sp>
          <p:nvSpPr>
            <p:cNvPr id="12" name="Rectangle 11">
              <a:extLst>
                <a:ext uri="{FF2B5EF4-FFF2-40B4-BE49-F238E27FC236}">
                  <a16:creationId xmlns:a16="http://schemas.microsoft.com/office/drawing/2014/main" id="{415307AA-72CE-3B37-493C-00E83405206D}"/>
                </a:ext>
              </a:extLst>
            </p:cNvPr>
            <p:cNvSpPr/>
            <p:nvPr/>
          </p:nvSpPr>
          <p:spPr>
            <a:xfrm>
              <a:off x="337527" y="1200329"/>
              <a:ext cx="4203968" cy="1138127"/>
            </a:xfrm>
            <a:prstGeom prst="rect">
              <a:avLst/>
            </a:prstGeom>
            <a:solidFill>
              <a:schemeClr val="bg1">
                <a:lumMod val="95000"/>
              </a:schemeClr>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3" name="TextBox 12">
              <a:extLst>
                <a:ext uri="{FF2B5EF4-FFF2-40B4-BE49-F238E27FC236}">
                  <a16:creationId xmlns:a16="http://schemas.microsoft.com/office/drawing/2014/main" id="{AB73D520-09AE-F3AD-1270-AEFBC4EA7D11}"/>
                </a:ext>
              </a:extLst>
            </p:cNvPr>
            <p:cNvSpPr txBox="1"/>
            <p:nvPr/>
          </p:nvSpPr>
          <p:spPr>
            <a:xfrm>
              <a:off x="289787" y="1384348"/>
              <a:ext cx="1243140" cy="692498"/>
            </a:xfrm>
            <a:prstGeom prst="rect">
              <a:avLst/>
            </a:prstGeom>
            <a:noFill/>
          </p:spPr>
          <p:txBody>
            <a:bodyPr wrap="square">
              <a:spAutoFit/>
            </a:bodyPr>
            <a:lstStyle/>
            <a:p>
              <a:pPr algn="ctr" defTabSz="1097280">
                <a:defRPr/>
              </a:pPr>
              <a:r>
                <a:rPr lang="en-US" sz="2400" b="1">
                  <a:solidFill>
                    <a:srgbClr val="002060"/>
                  </a:solidFill>
                  <a:latin typeface="Calibri" panose="020F0502020204030204"/>
                </a:rPr>
                <a:t>Key Features</a:t>
              </a:r>
            </a:p>
          </p:txBody>
        </p:sp>
        <p:sp>
          <p:nvSpPr>
            <p:cNvPr id="14" name="TextBox 13">
              <a:extLst>
                <a:ext uri="{FF2B5EF4-FFF2-40B4-BE49-F238E27FC236}">
                  <a16:creationId xmlns:a16="http://schemas.microsoft.com/office/drawing/2014/main" id="{75405BB6-5844-4872-6FF0-8002A61038C6}"/>
                </a:ext>
              </a:extLst>
            </p:cNvPr>
            <p:cNvSpPr txBox="1"/>
            <p:nvPr/>
          </p:nvSpPr>
          <p:spPr>
            <a:xfrm>
              <a:off x="1406501" y="1138127"/>
              <a:ext cx="3155484" cy="1184940"/>
            </a:xfrm>
            <a:prstGeom prst="rect">
              <a:avLst/>
            </a:prstGeom>
            <a:noFill/>
          </p:spPr>
          <p:txBody>
            <a:bodyPr wrap="square">
              <a:spAutoFit/>
            </a:bodyPr>
            <a:lstStyle/>
            <a:p>
              <a:pPr marL="342900" indent="-342900" defTabSz="1097280">
                <a:buFont typeface="Arial" panose="020B0604020202020204" pitchFamily="34" charset="0"/>
                <a:buChar char="•"/>
                <a:defRPr/>
              </a:pPr>
              <a:r>
                <a:rPr lang="en-US" sz="2160">
                  <a:solidFill>
                    <a:prstClr val="black"/>
                  </a:solidFill>
                  <a:latin typeface="Calibri" panose="020F0502020204030204"/>
                </a:rPr>
                <a:t>Intuitive Interface</a:t>
              </a:r>
            </a:p>
            <a:p>
              <a:pPr marL="342900" indent="-342900" defTabSz="1097280">
                <a:buFont typeface="Arial" panose="020B0604020202020204" pitchFamily="34" charset="0"/>
                <a:buChar char="•"/>
                <a:defRPr/>
              </a:pPr>
              <a:r>
                <a:rPr lang="en-US" sz="2160">
                  <a:solidFill>
                    <a:prstClr val="black"/>
                  </a:solidFill>
                  <a:latin typeface="Calibri" panose="020F0502020204030204"/>
                </a:rPr>
                <a:t>Two-Way Calling</a:t>
              </a:r>
            </a:p>
            <a:p>
              <a:pPr marL="342900" indent="-342900" defTabSz="1097280">
                <a:buFont typeface="Arial" panose="020B0604020202020204" pitchFamily="34" charset="0"/>
                <a:buChar char="•"/>
                <a:defRPr/>
              </a:pPr>
              <a:r>
                <a:rPr lang="en-US" sz="2160">
                  <a:solidFill>
                    <a:prstClr val="black"/>
                  </a:solidFill>
                  <a:latin typeface="Calibri" panose="020F0502020204030204"/>
                </a:rPr>
                <a:t>Directory &amp; Presence Sync</a:t>
              </a:r>
            </a:p>
            <a:p>
              <a:pPr marL="342900" indent="-342900" defTabSz="1097280">
                <a:buFont typeface="Arial" panose="020B0604020202020204" pitchFamily="34" charset="0"/>
                <a:buChar char="•"/>
                <a:defRPr/>
              </a:pPr>
              <a:r>
                <a:rPr lang="en-US" sz="2160">
                  <a:solidFill>
                    <a:prstClr val="black"/>
                  </a:solidFill>
                  <a:latin typeface="Calibri" panose="020F0502020204030204"/>
                </a:rPr>
                <a:t>Secure &amp; Encrypted</a:t>
              </a:r>
            </a:p>
          </p:txBody>
        </p:sp>
      </p:grpSp>
      <p:pic>
        <p:nvPicPr>
          <p:cNvPr id="15" name="Google Shape;282;g1d5dacb78f5_0_49">
            <a:extLst>
              <a:ext uri="{FF2B5EF4-FFF2-40B4-BE49-F238E27FC236}">
                <a16:creationId xmlns:a16="http://schemas.microsoft.com/office/drawing/2014/main" id="{E7ED706A-05AF-83BA-C99E-A2970F0A0174}"/>
              </a:ext>
            </a:extLst>
          </p:cNvPr>
          <p:cNvPicPr preferRelativeResize="0"/>
          <p:nvPr/>
        </p:nvPicPr>
        <p:blipFill rotWithShape="1">
          <a:blip r:embed="rId7">
            <a:alphaModFix/>
          </a:blip>
          <a:srcRect t="32248" b="30688"/>
          <a:stretch/>
        </p:blipFill>
        <p:spPr>
          <a:xfrm>
            <a:off x="11665376" y="7042104"/>
            <a:ext cx="1851772" cy="443198"/>
          </a:xfrm>
          <a:prstGeom prst="rect">
            <a:avLst/>
          </a:prstGeom>
          <a:noFill/>
          <a:ln>
            <a:noFill/>
          </a:ln>
        </p:spPr>
      </p:pic>
    </p:spTree>
    <p:extLst>
      <p:ext uri="{BB962C8B-B14F-4D97-AF65-F5344CB8AC3E}">
        <p14:creationId xmlns:p14="http://schemas.microsoft.com/office/powerpoint/2010/main" val="3317975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2800" b="1" dirty="0">
                <a:solidFill>
                  <a:prstClr val="white"/>
                </a:solidFill>
                <a:latin typeface="Calibri Light" panose="020F0302020204030204"/>
              </a:rPr>
              <a:t>CCaaS Integration with SCV - Talkdesk</a:t>
            </a:r>
            <a:endParaRPr lang="en-US" sz="2800" dirty="0"/>
          </a:p>
        </p:txBody>
      </p:sp>
      <p:pic>
        <p:nvPicPr>
          <p:cNvPr id="3" name="Picture 2">
            <a:hlinkClick r:id="rId2" action="ppaction://hlinksldjump"/>
            <a:extLst>
              <a:ext uri="{FF2B5EF4-FFF2-40B4-BE49-F238E27FC236}">
                <a16:creationId xmlns:a16="http://schemas.microsoft.com/office/drawing/2014/main" id="{6F49ABE7-F3AF-54C6-8EEF-EF644E7D8D02}"/>
              </a:ext>
            </a:extLst>
          </p:cNvPr>
          <p:cNvPicPr>
            <a:picLocks noChangeAspect="1"/>
          </p:cNvPicPr>
          <p:nvPr/>
        </p:nvPicPr>
        <p:blipFill>
          <a:blip r:embed="rId3"/>
          <a:stretch>
            <a:fillRect/>
          </a:stretch>
        </p:blipFill>
        <p:spPr>
          <a:xfrm>
            <a:off x="244569" y="1273563"/>
            <a:ext cx="10771773" cy="5717719"/>
          </a:xfrm>
          <a:prstGeom prst="rect">
            <a:avLst/>
          </a:prstGeom>
        </p:spPr>
      </p:pic>
      <p:sp>
        <p:nvSpPr>
          <p:cNvPr id="4" name="TextBox 3">
            <a:extLst>
              <a:ext uri="{FF2B5EF4-FFF2-40B4-BE49-F238E27FC236}">
                <a16:creationId xmlns:a16="http://schemas.microsoft.com/office/drawing/2014/main" id="{A24175A4-3393-008E-CD4F-D94714E22DC4}"/>
              </a:ext>
            </a:extLst>
          </p:cNvPr>
          <p:cNvSpPr txBox="1"/>
          <p:nvPr/>
        </p:nvSpPr>
        <p:spPr>
          <a:xfrm>
            <a:off x="11132820" y="1736777"/>
            <a:ext cx="3253010" cy="4058547"/>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lIns="0" tIns="0" rIns="0" bIns="0" rtlCol="0">
            <a:spAutoFit/>
          </a:bodyPr>
          <a:lstStyle/>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Call Controls within Salesforce’s Omni-Channel Widget</a:t>
            </a:r>
          </a:p>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Warm transfer between agents</a:t>
            </a:r>
          </a:p>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Common Inbound/ outbound call use cases</a:t>
            </a:r>
          </a:p>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Call Recording (&amp; Storage)</a:t>
            </a:r>
          </a:p>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Real-Time Call Transcriptions</a:t>
            </a:r>
          </a:p>
          <a:p>
            <a:pPr marL="342900" indent="-342900" defTabSz="1097280">
              <a:spcBef>
                <a:spcPts val="360"/>
              </a:spcBef>
              <a:spcAft>
                <a:spcPts val="360"/>
              </a:spcAft>
              <a:buFont typeface="Arial" panose="020B0604020202020204" pitchFamily="34" charset="0"/>
              <a:buChar char="•"/>
            </a:pPr>
            <a:r>
              <a:rPr lang="en-US" sz="1920">
                <a:solidFill>
                  <a:srgbClr val="002060"/>
                </a:solidFill>
                <a:latin typeface="Calibri" panose="020F0502020204030204"/>
              </a:rPr>
              <a:t>Monitor call transcriptions with Salesforce Supervisor Omni-Channel</a:t>
            </a:r>
          </a:p>
        </p:txBody>
      </p:sp>
      <p:pic>
        <p:nvPicPr>
          <p:cNvPr id="7" name="Google Shape;282;g1d5dacb78f5_0_49">
            <a:extLst>
              <a:ext uri="{FF2B5EF4-FFF2-40B4-BE49-F238E27FC236}">
                <a16:creationId xmlns:a16="http://schemas.microsoft.com/office/drawing/2014/main" id="{B1C17D8E-5B21-9BE0-E174-E7187AADB8EE}"/>
              </a:ext>
            </a:extLst>
          </p:cNvPr>
          <p:cNvPicPr preferRelativeResize="0"/>
          <p:nvPr/>
        </p:nvPicPr>
        <p:blipFill rotWithShape="1">
          <a:blip r:embed="rId4">
            <a:alphaModFix/>
          </a:blip>
          <a:srcRect t="32248" b="30688"/>
          <a:stretch/>
        </p:blipFill>
        <p:spPr>
          <a:xfrm>
            <a:off x="11665378" y="865175"/>
            <a:ext cx="1851772" cy="443198"/>
          </a:xfrm>
          <a:prstGeom prst="rect">
            <a:avLst/>
          </a:prstGeom>
          <a:noFill/>
          <a:ln>
            <a:noFill/>
          </a:ln>
        </p:spPr>
      </p:pic>
    </p:spTree>
    <p:extLst>
      <p:ext uri="{BB962C8B-B14F-4D97-AF65-F5344CB8AC3E}">
        <p14:creationId xmlns:p14="http://schemas.microsoft.com/office/powerpoint/2010/main" val="112333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2800" b="1" dirty="0">
                <a:solidFill>
                  <a:prstClr val="white"/>
                </a:solidFill>
                <a:latin typeface="Calibri Light" panose="020F0302020204030204"/>
              </a:rPr>
              <a:t>Talkdesk Integration with Zoom</a:t>
            </a:r>
            <a:endParaRPr lang="en-US" sz="2800" dirty="0"/>
          </a:p>
        </p:txBody>
      </p:sp>
      <p:sp>
        <p:nvSpPr>
          <p:cNvPr id="3" name="Rectangle 2">
            <a:extLst>
              <a:ext uri="{FF2B5EF4-FFF2-40B4-BE49-F238E27FC236}">
                <a16:creationId xmlns:a16="http://schemas.microsoft.com/office/drawing/2014/main" id="{43B623BC-D49F-2558-46BA-89CAE33593E0}"/>
              </a:ext>
            </a:extLst>
          </p:cNvPr>
          <p:cNvSpPr/>
          <p:nvPr/>
        </p:nvSpPr>
        <p:spPr>
          <a:xfrm>
            <a:off x="135399" y="744298"/>
            <a:ext cx="9968720" cy="3483569"/>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7030A0"/>
              </a:solidFill>
              <a:latin typeface="Calibri" panose="020F0502020204030204"/>
            </a:endParaRPr>
          </a:p>
        </p:txBody>
      </p:sp>
      <p:sp>
        <p:nvSpPr>
          <p:cNvPr id="4" name="Rectangle 3">
            <a:extLst>
              <a:ext uri="{FF2B5EF4-FFF2-40B4-BE49-F238E27FC236}">
                <a16:creationId xmlns:a16="http://schemas.microsoft.com/office/drawing/2014/main" id="{A4A9EF71-067B-8C94-C9A9-445162A4207D}"/>
              </a:ext>
            </a:extLst>
          </p:cNvPr>
          <p:cNvSpPr/>
          <p:nvPr/>
        </p:nvSpPr>
        <p:spPr>
          <a:xfrm>
            <a:off x="2432811" y="2784035"/>
            <a:ext cx="3339340" cy="501376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endParaRPr lang="en-US" sz="2160">
              <a:solidFill>
                <a:srgbClr val="7030A0"/>
              </a:solidFill>
              <a:latin typeface="Calibri" panose="020F0502020204030204"/>
            </a:endParaRPr>
          </a:p>
        </p:txBody>
      </p:sp>
      <p:grpSp>
        <p:nvGrpSpPr>
          <p:cNvPr id="6" name="Group 5">
            <a:extLst>
              <a:ext uri="{FF2B5EF4-FFF2-40B4-BE49-F238E27FC236}">
                <a16:creationId xmlns:a16="http://schemas.microsoft.com/office/drawing/2014/main" id="{6523ECBC-CFDF-06AB-E3FE-BA8A2DDFE905}"/>
              </a:ext>
            </a:extLst>
          </p:cNvPr>
          <p:cNvGrpSpPr/>
          <p:nvPr/>
        </p:nvGrpSpPr>
        <p:grpSpPr>
          <a:xfrm>
            <a:off x="186761" y="796562"/>
            <a:ext cx="9810714" cy="3379042"/>
            <a:chOff x="8540953" y="982548"/>
            <a:chExt cx="8166350" cy="2544092"/>
          </a:xfrm>
        </p:grpSpPr>
        <p:pic>
          <p:nvPicPr>
            <p:cNvPr id="7" name="Picture 6">
              <a:extLst>
                <a:ext uri="{FF2B5EF4-FFF2-40B4-BE49-F238E27FC236}">
                  <a16:creationId xmlns:a16="http://schemas.microsoft.com/office/drawing/2014/main" id="{C02624FB-8A6E-0074-8120-30CA3A30D282}"/>
                </a:ext>
              </a:extLst>
            </p:cNvPr>
            <p:cNvPicPr>
              <a:picLocks noChangeAspect="1"/>
            </p:cNvPicPr>
            <p:nvPr/>
          </p:nvPicPr>
          <p:blipFill rotWithShape="1">
            <a:blip r:embed="rId2"/>
            <a:srcRect b="27565"/>
            <a:stretch/>
          </p:blipFill>
          <p:spPr>
            <a:xfrm>
              <a:off x="8560003" y="982548"/>
              <a:ext cx="8147300" cy="2544092"/>
            </a:xfrm>
            <a:prstGeom prst="rect">
              <a:avLst/>
            </a:prstGeom>
          </p:spPr>
        </p:pic>
        <p:pic>
          <p:nvPicPr>
            <p:cNvPr id="8" name="Picture 7">
              <a:extLst>
                <a:ext uri="{FF2B5EF4-FFF2-40B4-BE49-F238E27FC236}">
                  <a16:creationId xmlns:a16="http://schemas.microsoft.com/office/drawing/2014/main" id="{394CF84D-47CB-9390-B57F-50C476619E0C}"/>
                </a:ext>
              </a:extLst>
            </p:cNvPr>
            <p:cNvPicPr>
              <a:picLocks noChangeAspect="1"/>
            </p:cNvPicPr>
            <p:nvPr/>
          </p:nvPicPr>
          <p:blipFill>
            <a:blip r:embed="rId3"/>
            <a:stretch>
              <a:fillRect/>
            </a:stretch>
          </p:blipFill>
          <p:spPr>
            <a:xfrm>
              <a:off x="8540953" y="2673570"/>
              <a:ext cx="388621" cy="853070"/>
            </a:xfrm>
            <a:prstGeom prst="rect">
              <a:avLst/>
            </a:prstGeom>
          </p:spPr>
        </p:pic>
      </p:grpSp>
      <p:pic>
        <p:nvPicPr>
          <p:cNvPr id="9" name="Picture 8">
            <a:extLst>
              <a:ext uri="{FF2B5EF4-FFF2-40B4-BE49-F238E27FC236}">
                <a16:creationId xmlns:a16="http://schemas.microsoft.com/office/drawing/2014/main" id="{FC2E94C2-32CD-795F-A3B3-2C187C566CA4}"/>
              </a:ext>
            </a:extLst>
          </p:cNvPr>
          <p:cNvPicPr>
            <a:picLocks noChangeAspect="1"/>
          </p:cNvPicPr>
          <p:nvPr/>
        </p:nvPicPr>
        <p:blipFill>
          <a:blip r:embed="rId4"/>
          <a:stretch>
            <a:fillRect/>
          </a:stretch>
        </p:blipFill>
        <p:spPr>
          <a:xfrm>
            <a:off x="10682060" y="744298"/>
            <a:ext cx="3818405" cy="5961641"/>
          </a:xfrm>
          <a:prstGeom prst="rect">
            <a:avLst/>
          </a:prstGeom>
        </p:spPr>
      </p:pic>
      <p:pic>
        <p:nvPicPr>
          <p:cNvPr id="10" name="Picture 9">
            <a:hlinkClick r:id="rId5" action="ppaction://hlinksldjump"/>
            <a:extLst>
              <a:ext uri="{FF2B5EF4-FFF2-40B4-BE49-F238E27FC236}">
                <a16:creationId xmlns:a16="http://schemas.microsoft.com/office/drawing/2014/main" id="{144E1B1F-1826-2E24-7DD2-578F5C76B36F}"/>
              </a:ext>
            </a:extLst>
          </p:cNvPr>
          <p:cNvPicPr>
            <a:picLocks noChangeAspect="1"/>
          </p:cNvPicPr>
          <p:nvPr/>
        </p:nvPicPr>
        <p:blipFill>
          <a:blip r:embed="rId6"/>
          <a:stretch>
            <a:fillRect/>
          </a:stretch>
        </p:blipFill>
        <p:spPr>
          <a:xfrm>
            <a:off x="2577512" y="2784035"/>
            <a:ext cx="3103198" cy="5013765"/>
          </a:xfrm>
          <a:prstGeom prst="rect">
            <a:avLst/>
          </a:prstGeom>
        </p:spPr>
      </p:pic>
      <p:grpSp>
        <p:nvGrpSpPr>
          <p:cNvPr id="11" name="Group 10">
            <a:extLst>
              <a:ext uri="{FF2B5EF4-FFF2-40B4-BE49-F238E27FC236}">
                <a16:creationId xmlns:a16="http://schemas.microsoft.com/office/drawing/2014/main" id="{CDB033E7-B8E7-8E71-A9DB-FC820BC95547}"/>
              </a:ext>
            </a:extLst>
          </p:cNvPr>
          <p:cNvGrpSpPr/>
          <p:nvPr/>
        </p:nvGrpSpPr>
        <p:grpSpPr>
          <a:xfrm>
            <a:off x="5772151" y="5184982"/>
            <a:ext cx="4853083" cy="1440395"/>
            <a:chOff x="289787" y="1138127"/>
            <a:chExt cx="4272198" cy="1200329"/>
          </a:xfrm>
        </p:grpSpPr>
        <p:sp>
          <p:nvSpPr>
            <p:cNvPr id="12" name="Rectangle 11">
              <a:extLst>
                <a:ext uri="{FF2B5EF4-FFF2-40B4-BE49-F238E27FC236}">
                  <a16:creationId xmlns:a16="http://schemas.microsoft.com/office/drawing/2014/main" id="{415307AA-72CE-3B37-493C-00E83405206D}"/>
                </a:ext>
              </a:extLst>
            </p:cNvPr>
            <p:cNvSpPr/>
            <p:nvPr/>
          </p:nvSpPr>
          <p:spPr>
            <a:xfrm>
              <a:off x="337527" y="1200329"/>
              <a:ext cx="4203968" cy="1138127"/>
            </a:xfrm>
            <a:prstGeom prst="rect">
              <a:avLst/>
            </a:prstGeom>
            <a:solidFill>
              <a:schemeClr val="bg1">
                <a:lumMod val="95000"/>
              </a:schemeClr>
            </a:solid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160">
                <a:solidFill>
                  <a:prstClr val="white"/>
                </a:solidFill>
                <a:latin typeface="Calibri" panose="020F0502020204030204"/>
              </a:endParaRPr>
            </a:p>
          </p:txBody>
        </p:sp>
        <p:sp>
          <p:nvSpPr>
            <p:cNvPr id="13" name="TextBox 12">
              <a:extLst>
                <a:ext uri="{FF2B5EF4-FFF2-40B4-BE49-F238E27FC236}">
                  <a16:creationId xmlns:a16="http://schemas.microsoft.com/office/drawing/2014/main" id="{AB73D520-09AE-F3AD-1270-AEFBC4EA7D11}"/>
                </a:ext>
              </a:extLst>
            </p:cNvPr>
            <p:cNvSpPr txBox="1"/>
            <p:nvPr/>
          </p:nvSpPr>
          <p:spPr>
            <a:xfrm>
              <a:off x="289787" y="1384348"/>
              <a:ext cx="1243140" cy="692498"/>
            </a:xfrm>
            <a:prstGeom prst="rect">
              <a:avLst/>
            </a:prstGeom>
            <a:noFill/>
          </p:spPr>
          <p:txBody>
            <a:bodyPr wrap="square">
              <a:spAutoFit/>
            </a:bodyPr>
            <a:lstStyle/>
            <a:p>
              <a:pPr algn="ctr" defTabSz="1097280">
                <a:defRPr/>
              </a:pPr>
              <a:r>
                <a:rPr lang="en-US" sz="2400" b="1">
                  <a:solidFill>
                    <a:srgbClr val="002060"/>
                  </a:solidFill>
                  <a:latin typeface="Calibri" panose="020F0502020204030204"/>
                </a:rPr>
                <a:t>Key Features</a:t>
              </a:r>
            </a:p>
          </p:txBody>
        </p:sp>
        <p:sp>
          <p:nvSpPr>
            <p:cNvPr id="14" name="TextBox 13">
              <a:extLst>
                <a:ext uri="{FF2B5EF4-FFF2-40B4-BE49-F238E27FC236}">
                  <a16:creationId xmlns:a16="http://schemas.microsoft.com/office/drawing/2014/main" id="{75405BB6-5844-4872-6FF0-8002A61038C6}"/>
                </a:ext>
              </a:extLst>
            </p:cNvPr>
            <p:cNvSpPr txBox="1"/>
            <p:nvPr/>
          </p:nvSpPr>
          <p:spPr>
            <a:xfrm>
              <a:off x="1406501" y="1138127"/>
              <a:ext cx="3155484" cy="1184940"/>
            </a:xfrm>
            <a:prstGeom prst="rect">
              <a:avLst/>
            </a:prstGeom>
            <a:noFill/>
          </p:spPr>
          <p:txBody>
            <a:bodyPr wrap="square">
              <a:spAutoFit/>
            </a:bodyPr>
            <a:lstStyle/>
            <a:p>
              <a:pPr marL="342900" indent="-342900" defTabSz="1097280">
                <a:buFont typeface="Arial" panose="020B0604020202020204" pitchFamily="34" charset="0"/>
                <a:buChar char="•"/>
                <a:defRPr/>
              </a:pPr>
              <a:r>
                <a:rPr lang="en-US" sz="2160">
                  <a:solidFill>
                    <a:prstClr val="black"/>
                  </a:solidFill>
                  <a:latin typeface="Calibri" panose="020F0502020204030204"/>
                </a:rPr>
                <a:t>Intuitive Interface</a:t>
              </a:r>
            </a:p>
            <a:p>
              <a:pPr marL="342900" indent="-342900" defTabSz="1097280">
                <a:buFont typeface="Arial" panose="020B0604020202020204" pitchFamily="34" charset="0"/>
                <a:buChar char="•"/>
                <a:defRPr/>
              </a:pPr>
              <a:r>
                <a:rPr lang="en-US" sz="2160">
                  <a:solidFill>
                    <a:prstClr val="black"/>
                  </a:solidFill>
                  <a:latin typeface="Calibri" panose="020F0502020204030204"/>
                </a:rPr>
                <a:t>Two-Way Calling</a:t>
              </a:r>
            </a:p>
            <a:p>
              <a:pPr marL="342900" indent="-342900" defTabSz="1097280">
                <a:buFont typeface="Arial" panose="020B0604020202020204" pitchFamily="34" charset="0"/>
                <a:buChar char="•"/>
                <a:defRPr/>
              </a:pPr>
              <a:r>
                <a:rPr lang="en-US" sz="2160">
                  <a:solidFill>
                    <a:prstClr val="black"/>
                  </a:solidFill>
                  <a:latin typeface="Calibri" panose="020F0502020204030204"/>
                </a:rPr>
                <a:t>Directory &amp; Presence Sync</a:t>
              </a:r>
            </a:p>
            <a:p>
              <a:pPr marL="342900" indent="-342900" defTabSz="1097280">
                <a:buFont typeface="Arial" panose="020B0604020202020204" pitchFamily="34" charset="0"/>
                <a:buChar char="•"/>
                <a:defRPr/>
              </a:pPr>
              <a:r>
                <a:rPr lang="en-US" sz="2160">
                  <a:solidFill>
                    <a:prstClr val="black"/>
                  </a:solidFill>
                  <a:latin typeface="Calibri" panose="020F0502020204030204"/>
                </a:rPr>
                <a:t>Secure &amp; Encrypted</a:t>
              </a:r>
            </a:p>
          </p:txBody>
        </p:sp>
      </p:grpSp>
      <p:pic>
        <p:nvPicPr>
          <p:cNvPr id="15" name="Google Shape;282;g1d5dacb78f5_0_49">
            <a:extLst>
              <a:ext uri="{FF2B5EF4-FFF2-40B4-BE49-F238E27FC236}">
                <a16:creationId xmlns:a16="http://schemas.microsoft.com/office/drawing/2014/main" id="{E7ED706A-05AF-83BA-C99E-A2970F0A0174}"/>
              </a:ext>
            </a:extLst>
          </p:cNvPr>
          <p:cNvPicPr preferRelativeResize="0"/>
          <p:nvPr/>
        </p:nvPicPr>
        <p:blipFill rotWithShape="1">
          <a:blip r:embed="rId7">
            <a:alphaModFix/>
          </a:blip>
          <a:srcRect t="32248" b="30688"/>
          <a:stretch/>
        </p:blipFill>
        <p:spPr>
          <a:xfrm>
            <a:off x="11665376" y="7042104"/>
            <a:ext cx="1851772" cy="443198"/>
          </a:xfrm>
          <a:prstGeom prst="rect">
            <a:avLst/>
          </a:prstGeom>
          <a:noFill/>
          <a:ln>
            <a:noFill/>
          </a:ln>
        </p:spPr>
      </p:pic>
    </p:spTree>
    <p:extLst>
      <p:ext uri="{BB962C8B-B14F-4D97-AF65-F5344CB8AC3E}">
        <p14:creationId xmlns:p14="http://schemas.microsoft.com/office/powerpoint/2010/main" val="3317975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D348D-23FF-E09F-7EB6-E29CCDE15E65}"/>
              </a:ext>
            </a:extLst>
          </p:cNvPr>
          <p:cNvSpPr>
            <a:spLocks noGrp="1"/>
          </p:cNvSpPr>
          <p:nvPr>
            <p:ph type="title"/>
          </p:nvPr>
        </p:nvSpPr>
        <p:spPr/>
        <p:txBody>
          <a:bodyPr>
            <a:normAutofit/>
          </a:bodyPr>
          <a:lstStyle/>
          <a:p>
            <a:r>
              <a:rPr lang="en-US" sz="2800" dirty="0"/>
              <a:t>Our Proposed Approach</a:t>
            </a:r>
          </a:p>
        </p:txBody>
      </p:sp>
      <p:grpSp>
        <p:nvGrpSpPr>
          <p:cNvPr id="15" name="Group 14">
            <a:extLst>
              <a:ext uri="{FF2B5EF4-FFF2-40B4-BE49-F238E27FC236}">
                <a16:creationId xmlns:a16="http://schemas.microsoft.com/office/drawing/2014/main" id="{56BD52FE-2B2C-93B9-A128-0B5DD00872D7}"/>
              </a:ext>
            </a:extLst>
          </p:cNvPr>
          <p:cNvGrpSpPr/>
          <p:nvPr/>
        </p:nvGrpSpPr>
        <p:grpSpPr>
          <a:xfrm>
            <a:off x="790414" y="2825003"/>
            <a:ext cx="8535160" cy="1935450"/>
            <a:chOff x="1649864" y="2709222"/>
            <a:chExt cx="8535160" cy="1935450"/>
          </a:xfrm>
        </p:grpSpPr>
        <p:sp>
          <p:nvSpPr>
            <p:cNvPr id="3" name="TextBox 2">
              <a:extLst>
                <a:ext uri="{FF2B5EF4-FFF2-40B4-BE49-F238E27FC236}">
                  <a16:creationId xmlns:a16="http://schemas.microsoft.com/office/drawing/2014/main" id="{D75BF6F1-DED1-7C69-94EE-480CD853D50A}"/>
                </a:ext>
              </a:extLst>
            </p:cNvPr>
            <p:cNvSpPr txBox="1"/>
            <p:nvPr/>
          </p:nvSpPr>
          <p:spPr>
            <a:xfrm>
              <a:off x="4223327" y="2709222"/>
              <a:ext cx="5576014" cy="830997"/>
            </a:xfrm>
            <a:prstGeom prst="rect">
              <a:avLst/>
            </a:prstGeom>
            <a:solidFill>
              <a:schemeClr val="accent3">
                <a:lumMod val="75000"/>
              </a:schemeClr>
            </a:solidFill>
          </p:spPr>
          <p:txBody>
            <a:bodyPr wrap="none" rtlCol="0">
              <a:spAutoFit/>
            </a:bodyPr>
            <a:lstStyle/>
            <a:p>
              <a:r>
                <a:rPr lang="en-US" sz="2400" b="1" dirty="0">
                  <a:solidFill>
                    <a:schemeClr val="bg1"/>
                  </a:solidFill>
                </a:rPr>
                <a:t>Stream 1</a:t>
              </a:r>
            </a:p>
            <a:p>
              <a:r>
                <a:rPr lang="en-US" sz="2400" b="1" dirty="0">
                  <a:solidFill>
                    <a:schemeClr val="bg1"/>
                  </a:solidFill>
                </a:rPr>
                <a:t>Short-Term - Review, fix, and Recommend </a:t>
              </a:r>
            </a:p>
          </p:txBody>
        </p:sp>
        <p:pic>
          <p:nvPicPr>
            <p:cNvPr id="6" name="Picture 10" descr="A Man and Woman Working in the Call Center">
              <a:extLst>
                <a:ext uri="{FF2B5EF4-FFF2-40B4-BE49-F238E27FC236}">
                  <a16:creationId xmlns:a16="http://schemas.microsoft.com/office/drawing/2014/main" id="{2F11E8DA-CC4D-73AB-CFF6-9CC6DF69343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947" t="13149" r="17553" b="18659"/>
            <a:stretch/>
          </p:blipFill>
          <p:spPr bwMode="auto">
            <a:xfrm>
              <a:off x="1649864" y="2726216"/>
              <a:ext cx="2443155" cy="14921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A42F982-03B5-48A8-74DB-64B15E351FD9}"/>
                </a:ext>
              </a:extLst>
            </p:cNvPr>
            <p:cNvSpPr txBox="1"/>
            <p:nvPr/>
          </p:nvSpPr>
          <p:spPr>
            <a:xfrm>
              <a:off x="4223327" y="3629009"/>
              <a:ext cx="5961697" cy="1015663"/>
            </a:xfrm>
            <a:prstGeom prst="rect">
              <a:avLst/>
            </a:prstGeom>
            <a:noFill/>
          </p:spPr>
          <p:txBody>
            <a:bodyPr wrap="none" rtlCol="0">
              <a:spAutoFit/>
            </a:bodyPr>
            <a:lstStyle/>
            <a:p>
              <a:pPr marL="457200" indent="-457200">
                <a:buFont typeface="Arial" panose="020B0604020202020204" pitchFamily="34" charset="0"/>
                <a:buChar char="•"/>
              </a:pPr>
              <a:r>
                <a:rPr lang="en-US" sz="2000" dirty="0"/>
                <a:t>Review existing issues, fix, and test</a:t>
              </a:r>
            </a:p>
            <a:p>
              <a:pPr marL="457200" indent="-457200">
                <a:buFont typeface="Arial" panose="020B0604020202020204" pitchFamily="34" charset="0"/>
                <a:buChar char="•"/>
              </a:pPr>
              <a:r>
                <a:rPr lang="en-US" sz="2000" dirty="0"/>
                <a:t>Learn what works for QBE currently</a:t>
              </a:r>
            </a:p>
            <a:p>
              <a:pPr marL="457200" indent="-457200">
                <a:buFont typeface="Arial" panose="020B0604020202020204" pitchFamily="34" charset="0"/>
                <a:buChar char="•"/>
              </a:pPr>
              <a:r>
                <a:rPr lang="en-US" sz="2000" dirty="0"/>
                <a:t>Recommend what may continue to work long-term</a:t>
              </a:r>
            </a:p>
          </p:txBody>
        </p:sp>
      </p:grpSp>
      <p:grpSp>
        <p:nvGrpSpPr>
          <p:cNvPr id="16" name="Group 15">
            <a:extLst>
              <a:ext uri="{FF2B5EF4-FFF2-40B4-BE49-F238E27FC236}">
                <a16:creationId xmlns:a16="http://schemas.microsoft.com/office/drawing/2014/main" id="{D5F4A4D0-A7A0-6FE3-4C35-9227B9BD1D97}"/>
              </a:ext>
            </a:extLst>
          </p:cNvPr>
          <p:cNvGrpSpPr/>
          <p:nvPr/>
        </p:nvGrpSpPr>
        <p:grpSpPr>
          <a:xfrm>
            <a:off x="820773" y="5252382"/>
            <a:ext cx="12407099" cy="2214624"/>
            <a:chOff x="1649864" y="5439278"/>
            <a:chExt cx="12407099" cy="2214624"/>
          </a:xfrm>
        </p:grpSpPr>
        <p:sp>
          <p:nvSpPr>
            <p:cNvPr id="4" name="TextBox 3">
              <a:extLst>
                <a:ext uri="{FF2B5EF4-FFF2-40B4-BE49-F238E27FC236}">
                  <a16:creationId xmlns:a16="http://schemas.microsoft.com/office/drawing/2014/main" id="{03CEC8D5-C5CC-4DFC-8351-E2B58FBF9C8D}"/>
                </a:ext>
              </a:extLst>
            </p:cNvPr>
            <p:cNvSpPr txBox="1"/>
            <p:nvPr/>
          </p:nvSpPr>
          <p:spPr>
            <a:xfrm>
              <a:off x="4223327" y="5439278"/>
              <a:ext cx="9833636" cy="830997"/>
            </a:xfrm>
            <a:prstGeom prst="rect">
              <a:avLst/>
            </a:prstGeom>
            <a:solidFill>
              <a:schemeClr val="accent3">
                <a:lumMod val="75000"/>
              </a:schemeClr>
            </a:solidFill>
          </p:spPr>
          <p:txBody>
            <a:bodyPr wrap="square" rtlCol="0">
              <a:spAutoFit/>
            </a:bodyPr>
            <a:lstStyle/>
            <a:p>
              <a:r>
                <a:rPr lang="en-US" sz="2400" b="1" dirty="0">
                  <a:solidFill>
                    <a:schemeClr val="bg1"/>
                  </a:solidFill>
                </a:rPr>
                <a:t>Stream 2</a:t>
              </a:r>
            </a:p>
            <a:p>
              <a:r>
                <a:rPr lang="en-US" sz="2400" b="1" dirty="0">
                  <a:solidFill>
                    <a:schemeClr val="bg1"/>
                  </a:solidFill>
                </a:rPr>
                <a:t>Long-Term - Business Driven, User-Centered, Optimal Technology Solution</a:t>
              </a:r>
            </a:p>
          </p:txBody>
        </p:sp>
        <p:pic>
          <p:nvPicPr>
            <p:cNvPr id="5" name="Picture 4" descr="People Standing Near the Window with Blinds">
              <a:extLst>
                <a:ext uri="{FF2B5EF4-FFF2-40B4-BE49-F238E27FC236}">
                  <a16:creationId xmlns:a16="http://schemas.microsoft.com/office/drawing/2014/main" id="{DC42C481-3EB7-DD86-F93E-20B7E63F4DF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24110" b="38031"/>
            <a:stretch/>
          </p:blipFill>
          <p:spPr bwMode="auto">
            <a:xfrm>
              <a:off x="1649864" y="5439278"/>
              <a:ext cx="2443155" cy="1387415"/>
            </a:xfrm>
            <a:prstGeom prst="rect">
              <a:avLst/>
            </a:prstGeom>
            <a:noFill/>
            <a:ln>
              <a:solidFill>
                <a:schemeClr val="accent3">
                  <a:lumMod val="50000"/>
                </a:schemeClr>
              </a:solidFill>
            </a:ln>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290EEF4-8B48-6858-4453-EB88E03B089A}"/>
                </a:ext>
              </a:extLst>
            </p:cNvPr>
            <p:cNvSpPr txBox="1"/>
            <p:nvPr/>
          </p:nvSpPr>
          <p:spPr>
            <a:xfrm>
              <a:off x="4223326" y="6330463"/>
              <a:ext cx="9464258" cy="1323439"/>
            </a:xfrm>
            <a:prstGeom prst="rect">
              <a:avLst/>
            </a:prstGeom>
            <a:noFill/>
          </p:spPr>
          <p:txBody>
            <a:bodyPr wrap="none" rtlCol="0">
              <a:spAutoFit/>
            </a:bodyPr>
            <a:lstStyle/>
            <a:p>
              <a:pPr marL="457200" indent="-457200">
                <a:buFont typeface="Arial" panose="020B0604020202020204" pitchFamily="34" charset="0"/>
                <a:buChar char="•"/>
              </a:pPr>
              <a:r>
                <a:rPr lang="en-US" sz="2000" dirty="0"/>
                <a:t>Align with QBE’s business strategy and goals, and define key performance indicators</a:t>
              </a:r>
            </a:p>
            <a:p>
              <a:pPr marL="457200" indent="-457200">
                <a:buFont typeface="Arial" panose="020B0604020202020204" pitchFamily="34" charset="0"/>
                <a:buChar char="•"/>
              </a:pPr>
              <a:r>
                <a:rPr lang="en-US" sz="2000" dirty="0"/>
                <a:t>Take a Design Thinking led, user-centered, service design approach to solutioning</a:t>
              </a:r>
            </a:p>
            <a:p>
              <a:pPr marL="457200" indent="-457200">
                <a:buFont typeface="Arial" panose="020B0604020202020204" pitchFamily="34" charset="0"/>
                <a:buChar char="•"/>
              </a:pPr>
              <a:r>
                <a:rPr lang="en-US" sz="2000" dirty="0"/>
                <a:t>Evaluate technology options best tailored for QBE’s long-term needs</a:t>
              </a:r>
            </a:p>
            <a:p>
              <a:pPr marL="457200" indent="-457200">
                <a:buFont typeface="Arial" panose="020B0604020202020204" pitchFamily="34" charset="0"/>
                <a:buChar char="•"/>
              </a:pPr>
              <a:r>
                <a:rPr lang="en-US" sz="2000" dirty="0"/>
                <a:t>Recommend the best-in-breed, optimal solution</a:t>
              </a:r>
            </a:p>
          </p:txBody>
        </p:sp>
      </p:grpSp>
      <p:cxnSp>
        <p:nvCxnSpPr>
          <p:cNvPr id="11" name="Straight Connector 10">
            <a:extLst>
              <a:ext uri="{FF2B5EF4-FFF2-40B4-BE49-F238E27FC236}">
                <a16:creationId xmlns:a16="http://schemas.microsoft.com/office/drawing/2014/main" id="{855CBF8B-72C0-1511-2E04-D059A76624AE}"/>
              </a:ext>
            </a:extLst>
          </p:cNvPr>
          <p:cNvCxnSpPr/>
          <p:nvPr/>
        </p:nvCxnSpPr>
        <p:spPr>
          <a:xfrm>
            <a:off x="790414" y="4940320"/>
            <a:ext cx="12786101" cy="0"/>
          </a:xfrm>
          <a:prstGeom prst="line">
            <a:avLst/>
          </a:prstGeom>
          <a:ln>
            <a:solidFill>
              <a:schemeClr val="accent3">
                <a:lumMod val="50000"/>
              </a:schemeClr>
            </a:solidFill>
          </a:ln>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BFCA475A-2D87-4EDF-74CA-84FA19B56701}"/>
              </a:ext>
            </a:extLst>
          </p:cNvPr>
          <p:cNvSpPr txBox="1"/>
          <p:nvPr/>
        </p:nvSpPr>
        <p:spPr>
          <a:xfrm>
            <a:off x="278556" y="682593"/>
            <a:ext cx="14072875" cy="1720984"/>
          </a:xfrm>
          <a:prstGeom prst="rect">
            <a:avLst/>
          </a:prstGeom>
          <a:solidFill>
            <a:srgbClr val="F8F0C2"/>
          </a:solidFill>
        </p:spPr>
        <p:txBody>
          <a:bodyPr wrap="square" rtlCol="0">
            <a:spAutoFit/>
          </a:bodyPr>
          <a:lstStyle/>
          <a:p>
            <a:r>
              <a:rPr lang="en-US" sz="2000" b="1" dirty="0"/>
              <a:t>We propose two streams working in tandem to achieve short-term and long-term goals to address and solution </a:t>
            </a:r>
          </a:p>
          <a:p>
            <a:pPr marL="342900" indent="-342900">
              <a:buFont typeface="Arial" panose="020B0604020202020204" pitchFamily="34" charset="0"/>
              <a:buChar char="•"/>
            </a:pPr>
            <a:r>
              <a:rPr lang="en-US" sz="2000" dirty="0"/>
              <a:t>Tactical, focused on resolving current critical issues</a:t>
            </a:r>
          </a:p>
          <a:p>
            <a:pPr marL="342900" indent="-342900">
              <a:buFont typeface="Arial" panose="020B0604020202020204" pitchFamily="34" charset="0"/>
              <a:buChar char="•"/>
            </a:pPr>
            <a:r>
              <a:rPr lang="en-US" sz="2000" dirty="0"/>
              <a:t>Technical due diligence to assess current state and recommend what should continue</a:t>
            </a:r>
          </a:p>
          <a:p>
            <a:pPr marL="342900" indent="-342900">
              <a:spcBef>
                <a:spcPts val="686"/>
              </a:spcBef>
              <a:spcAft>
                <a:spcPts val="686"/>
              </a:spcAft>
              <a:buFont typeface="Arial" panose="020B0604020202020204" pitchFamily="34" charset="0"/>
              <a:buChar char="•"/>
            </a:pPr>
            <a:r>
              <a:rPr lang="en-US" sz="2000" dirty="0"/>
              <a:t>A Design Thinking led approach for strategizing, ideation, and to bring all; business, operational, and technical minds together, and define the long-term technical, operations, and experience solution</a:t>
            </a:r>
          </a:p>
        </p:txBody>
      </p:sp>
    </p:spTree>
    <p:extLst>
      <p:ext uri="{BB962C8B-B14F-4D97-AF65-F5344CB8AC3E}">
        <p14:creationId xmlns:p14="http://schemas.microsoft.com/office/powerpoint/2010/main" val="130076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2800" dirty="0"/>
              <a:t>Zingtree – Customer Facing Knowledge Base</a:t>
            </a:r>
            <a:endParaRPr lang="en-US" sz="2400" dirty="0"/>
          </a:p>
        </p:txBody>
      </p:sp>
      <p:pic>
        <p:nvPicPr>
          <p:cNvPr id="9" name="Picture 8" descr="Graphical user interface, application&#10;&#10;Description automatically generated">
            <a:extLst>
              <a:ext uri="{FF2B5EF4-FFF2-40B4-BE49-F238E27FC236}">
                <a16:creationId xmlns:a16="http://schemas.microsoft.com/office/drawing/2014/main" id="{8A4FD58E-4AC1-9DE0-BDF3-8181B47A1D9A}"/>
              </a:ext>
            </a:extLst>
          </p:cNvPr>
          <p:cNvPicPr>
            <a:picLocks noChangeAspect="1"/>
          </p:cNvPicPr>
          <p:nvPr/>
        </p:nvPicPr>
        <p:blipFill rotWithShape="1">
          <a:blip r:embed="rId2"/>
          <a:srcRect l="19902" t="11524"/>
          <a:stretch/>
        </p:blipFill>
        <p:spPr>
          <a:xfrm>
            <a:off x="358769" y="772668"/>
            <a:ext cx="13694688" cy="6684264"/>
          </a:xfrm>
          <a:prstGeom prst="rect">
            <a:avLst/>
          </a:prstGeom>
        </p:spPr>
      </p:pic>
    </p:spTree>
    <p:extLst>
      <p:ext uri="{BB962C8B-B14F-4D97-AF65-F5344CB8AC3E}">
        <p14:creationId xmlns:p14="http://schemas.microsoft.com/office/powerpoint/2010/main" val="2538498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p:txBody>
          <a:bodyPr>
            <a:normAutofit/>
          </a:bodyPr>
          <a:lstStyle/>
          <a:p>
            <a:r>
              <a:rPr lang="en-US" sz="2800" dirty="0"/>
              <a:t>Zingtree – Customer Facing Self-Service Portal</a:t>
            </a:r>
            <a:endParaRPr lang="en-US" sz="2400" dirty="0"/>
          </a:p>
        </p:txBody>
      </p:sp>
      <p:pic>
        <p:nvPicPr>
          <p:cNvPr id="3" name="Picture 2" descr="Graphical user interface, website&#10;&#10;Description automatically generated">
            <a:hlinkClick r:id="rId2" action="ppaction://hlinksldjump"/>
            <a:extLst>
              <a:ext uri="{FF2B5EF4-FFF2-40B4-BE49-F238E27FC236}">
                <a16:creationId xmlns:a16="http://schemas.microsoft.com/office/drawing/2014/main" id="{2DB7A1FF-AE5F-30DF-13E9-B0FED52AAE38}"/>
              </a:ext>
            </a:extLst>
          </p:cNvPr>
          <p:cNvPicPr>
            <a:picLocks noChangeAspect="1"/>
          </p:cNvPicPr>
          <p:nvPr/>
        </p:nvPicPr>
        <p:blipFill rotWithShape="1">
          <a:blip r:embed="rId3"/>
          <a:srcRect l="12194" t="17122" r="14667"/>
          <a:stretch/>
        </p:blipFill>
        <p:spPr>
          <a:xfrm>
            <a:off x="1644620" y="684252"/>
            <a:ext cx="10619770" cy="7099121"/>
          </a:xfrm>
          <a:prstGeom prst="rect">
            <a:avLst/>
          </a:prstGeom>
        </p:spPr>
      </p:pic>
    </p:spTree>
    <p:extLst>
      <p:ext uri="{BB962C8B-B14F-4D97-AF65-F5344CB8AC3E}">
        <p14:creationId xmlns:p14="http://schemas.microsoft.com/office/powerpoint/2010/main" val="228917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5D132-3102-0443-B781-7E66C3FA09D0}"/>
              </a:ext>
            </a:extLst>
          </p:cNvPr>
          <p:cNvSpPr>
            <a:spLocks noGrp="1"/>
          </p:cNvSpPr>
          <p:nvPr>
            <p:ph type="title"/>
          </p:nvPr>
        </p:nvSpPr>
        <p:spPr>
          <a:xfrm>
            <a:off x="0" y="-63500"/>
            <a:ext cx="13050982" cy="709863"/>
          </a:xfrm>
        </p:spPr>
        <p:txBody>
          <a:bodyPr>
            <a:normAutofit/>
          </a:bodyPr>
          <a:lstStyle/>
          <a:p>
            <a:r>
              <a:rPr lang="en-US" sz="2800" dirty="0"/>
              <a:t>Zingtree – Sample of Salesforce SCV Embedded</a:t>
            </a:r>
            <a:endParaRPr lang="en-US" sz="2000" dirty="0"/>
          </a:p>
        </p:txBody>
      </p:sp>
      <p:pic>
        <p:nvPicPr>
          <p:cNvPr id="4" name="Picture 3" descr="Graphical user interface, application&#10;&#10;Description automatically generated">
            <a:hlinkClick r:id="rId2" action="ppaction://hlinksldjump"/>
            <a:extLst>
              <a:ext uri="{FF2B5EF4-FFF2-40B4-BE49-F238E27FC236}">
                <a16:creationId xmlns:a16="http://schemas.microsoft.com/office/drawing/2014/main" id="{A3FD706D-2ECE-ACA8-CD90-3904B8145A0B}"/>
              </a:ext>
            </a:extLst>
          </p:cNvPr>
          <p:cNvPicPr>
            <a:picLocks noChangeAspect="1"/>
          </p:cNvPicPr>
          <p:nvPr/>
        </p:nvPicPr>
        <p:blipFill>
          <a:blip r:embed="rId3"/>
          <a:stretch>
            <a:fillRect/>
          </a:stretch>
        </p:blipFill>
        <p:spPr>
          <a:xfrm>
            <a:off x="203031" y="641032"/>
            <a:ext cx="14224337" cy="6947536"/>
          </a:xfrm>
          <a:prstGeom prst="rect">
            <a:avLst/>
          </a:prstGeom>
        </p:spPr>
      </p:pic>
    </p:spTree>
    <p:extLst>
      <p:ext uri="{BB962C8B-B14F-4D97-AF65-F5344CB8AC3E}">
        <p14:creationId xmlns:p14="http://schemas.microsoft.com/office/powerpoint/2010/main" val="21758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A10064-06CA-7E25-0124-4642840DA708}"/>
              </a:ext>
            </a:extLst>
          </p:cNvPr>
          <p:cNvGrpSpPr/>
          <p:nvPr/>
        </p:nvGrpSpPr>
        <p:grpSpPr>
          <a:xfrm>
            <a:off x="501655" y="1498600"/>
            <a:ext cx="13627089" cy="4716023"/>
            <a:chOff x="0" y="1244485"/>
            <a:chExt cx="14630403" cy="5063248"/>
          </a:xfrm>
        </p:grpSpPr>
        <p:sp>
          <p:nvSpPr>
            <p:cNvPr id="47" name="Rectangle 46"/>
            <p:cNvSpPr/>
            <p:nvPr/>
          </p:nvSpPr>
          <p:spPr>
            <a:xfrm>
              <a:off x="0" y="1244485"/>
              <a:ext cx="14630400" cy="681914"/>
            </a:xfrm>
            <a:prstGeom prst="rect">
              <a:avLst/>
            </a:prstGeom>
            <a:solidFill>
              <a:schemeClr val="accent3">
                <a:lumMod val="50000"/>
                <a:alpha val="25098"/>
              </a:schemeClr>
            </a:solidFill>
            <a:ln w="25400" cap="flat" cmpd="sng" algn="ctr">
              <a:noFill/>
              <a:prstDash val="solid"/>
            </a:ln>
            <a:effectLst/>
          </p:spPr>
          <p:txBody>
            <a:bodyPr rtlCol="0" anchor="ctr"/>
            <a:lstStyle/>
            <a:p>
              <a:pPr algn="ctr"/>
              <a:endParaRPr lang="en-IN" sz="3840" dirty="0"/>
            </a:p>
          </p:txBody>
        </p:sp>
        <p:graphicFrame>
          <p:nvGraphicFramePr>
            <p:cNvPr id="104" name="Diagram 103"/>
            <p:cNvGraphicFramePr/>
            <p:nvPr/>
          </p:nvGraphicFramePr>
          <p:xfrm>
            <a:off x="144379" y="1384117"/>
            <a:ext cx="14370274" cy="3810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5" name="Rounded Rectangle 54">
              <a:extLst>
                <a:ext uri="{FF2B5EF4-FFF2-40B4-BE49-F238E27FC236}">
                  <a16:creationId xmlns:a16="http://schemas.microsoft.com/office/drawing/2014/main" id="{1F148328-7D7B-7B4A-835F-1C3EE12569A9}"/>
                </a:ext>
              </a:extLst>
            </p:cNvPr>
            <p:cNvSpPr/>
            <p:nvPr/>
          </p:nvSpPr>
          <p:spPr>
            <a:xfrm>
              <a:off x="168546" y="2054504"/>
              <a:ext cx="14425646" cy="4120591"/>
            </a:xfrm>
            <a:prstGeom prst="roundRect">
              <a:avLst>
                <a:gd name="adj" fmla="val 2483"/>
              </a:avLst>
            </a:prstGeom>
            <a:solidFill>
              <a:srgbClr val="F2F2F2">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840" dirty="0">
                <a:solidFill>
                  <a:srgbClr val="FFFFFF"/>
                </a:solidFill>
              </a:endParaRPr>
            </a:p>
          </p:txBody>
        </p:sp>
        <p:grpSp>
          <p:nvGrpSpPr>
            <p:cNvPr id="65" name="Group 64">
              <a:extLst>
                <a:ext uri="{FF2B5EF4-FFF2-40B4-BE49-F238E27FC236}">
                  <a16:creationId xmlns:a16="http://schemas.microsoft.com/office/drawing/2014/main" id="{64EEF6C9-FC14-544C-9ED8-0F95015623D3}"/>
                </a:ext>
              </a:extLst>
            </p:cNvPr>
            <p:cNvGrpSpPr/>
            <p:nvPr/>
          </p:nvGrpSpPr>
          <p:grpSpPr>
            <a:xfrm>
              <a:off x="2483982" y="2146284"/>
              <a:ext cx="9503307" cy="4091777"/>
              <a:chOff x="2258479" y="2528034"/>
              <a:chExt cx="9503307" cy="4044879"/>
            </a:xfrm>
            <a:solidFill>
              <a:schemeClr val="accent4">
                <a:lumMod val="60000"/>
                <a:lumOff val="40000"/>
              </a:schemeClr>
            </a:solidFill>
          </p:grpSpPr>
          <p:cxnSp>
            <p:nvCxnSpPr>
              <p:cNvPr id="92" name="Straight Connector 91">
                <a:extLst>
                  <a:ext uri="{FF2B5EF4-FFF2-40B4-BE49-F238E27FC236}">
                    <a16:creationId xmlns:a16="http://schemas.microsoft.com/office/drawing/2014/main" id="{B2E8D2B4-AD25-E24F-8E13-45BEACE1432F}"/>
                  </a:ext>
                </a:extLst>
              </p:cNvPr>
              <p:cNvCxnSpPr/>
              <p:nvPr/>
            </p:nvCxnSpPr>
            <p:spPr>
              <a:xfrm>
                <a:off x="4587359" y="2540913"/>
                <a:ext cx="0" cy="4032000"/>
              </a:xfrm>
              <a:prstGeom prst="line">
                <a:avLst/>
              </a:prstGeom>
              <a:grp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A3F57442-89A5-9247-984F-BAB64D359CCA}"/>
                  </a:ext>
                </a:extLst>
              </p:cNvPr>
              <p:cNvCxnSpPr/>
              <p:nvPr/>
            </p:nvCxnSpPr>
            <p:spPr>
              <a:xfrm>
                <a:off x="6937150" y="2528034"/>
                <a:ext cx="0" cy="4032000"/>
              </a:xfrm>
              <a:prstGeom prst="line">
                <a:avLst/>
              </a:prstGeom>
              <a:grp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F185F31A-D9CB-6244-B322-75D395A161B9}"/>
                  </a:ext>
                </a:extLst>
              </p:cNvPr>
              <p:cNvCxnSpPr/>
              <p:nvPr/>
            </p:nvCxnSpPr>
            <p:spPr>
              <a:xfrm>
                <a:off x="9324184" y="2528034"/>
                <a:ext cx="0" cy="4032000"/>
              </a:xfrm>
              <a:prstGeom prst="line">
                <a:avLst/>
              </a:prstGeom>
              <a:grp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27E342C-49E3-5D46-B144-03117E16256F}"/>
                  </a:ext>
                </a:extLst>
              </p:cNvPr>
              <p:cNvCxnSpPr/>
              <p:nvPr/>
            </p:nvCxnSpPr>
            <p:spPr>
              <a:xfrm>
                <a:off x="11761786" y="2528034"/>
                <a:ext cx="0" cy="4032000"/>
              </a:xfrm>
              <a:prstGeom prst="line">
                <a:avLst/>
              </a:prstGeom>
              <a:grp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0ED7270A-2991-2C48-A9B2-D500E6ECC377}"/>
                  </a:ext>
                </a:extLst>
              </p:cNvPr>
              <p:cNvCxnSpPr/>
              <p:nvPr/>
            </p:nvCxnSpPr>
            <p:spPr>
              <a:xfrm>
                <a:off x="2258479" y="2540913"/>
                <a:ext cx="0" cy="4032000"/>
              </a:xfrm>
              <a:prstGeom prst="line">
                <a:avLst/>
              </a:prstGeom>
              <a:grpFill/>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09" name="TextBox 108">
              <a:extLst>
                <a:ext uri="{FF2B5EF4-FFF2-40B4-BE49-F238E27FC236}">
                  <a16:creationId xmlns:a16="http://schemas.microsoft.com/office/drawing/2014/main" id="{73770498-484E-8246-B281-C2BF87472B4C}"/>
                </a:ext>
              </a:extLst>
            </p:cNvPr>
            <p:cNvSpPr txBox="1"/>
            <p:nvPr/>
          </p:nvSpPr>
          <p:spPr>
            <a:xfrm>
              <a:off x="2483982" y="4173587"/>
              <a:ext cx="11482454" cy="515521"/>
            </a:xfrm>
            <a:prstGeom prst="rect">
              <a:avLst/>
            </a:prstGeom>
            <a:solidFill>
              <a:schemeClr val="accent3">
                <a:lumMod val="75000"/>
              </a:schemeClr>
            </a:solidFill>
            <a:ln w="9525" algn="ctr">
              <a:noFill/>
              <a:miter lim="800000"/>
              <a:headEnd/>
              <a:tailEnd/>
            </a:ln>
            <a:effectLst/>
          </p:spPr>
          <p:txBody>
            <a:bodyPr wrap="none" anchor="ctr"/>
            <a:lstStyle>
              <a:defPPr>
                <a:defRPr lang="en-US"/>
              </a:defPPr>
              <a:lvl1pPr algn="ctr">
                <a:defRPr sz="1300">
                  <a:solidFill>
                    <a:srgbClr val="FFFFFF"/>
                  </a:solidFill>
                  <a:cs typeface="Tahoma" pitchFamily="34" charset="0"/>
                </a:defRPr>
              </a:lvl1pPr>
            </a:lstStyle>
            <a:p>
              <a:r>
                <a:rPr lang="en-US" sz="1920" b="1" dirty="0">
                  <a:solidFill>
                    <a:schemeClr val="bg1"/>
                  </a:solidFill>
                  <a:cs typeface="+mn-cs"/>
                  <a:sym typeface="Haas Grot Disp 75 Bold"/>
                </a:rPr>
                <a:t>Stream 2 – Long-Term </a:t>
              </a:r>
              <a:r>
                <a:rPr lang="en-US" sz="2000" b="1" dirty="0">
                  <a:solidFill>
                    <a:schemeClr val="bg1"/>
                  </a:solidFill>
                </a:rPr>
                <a:t>Business Driven, User-Centered, Optimal Technology Solution</a:t>
              </a:r>
              <a:endParaRPr lang="en-US" sz="1680" dirty="0">
                <a:solidFill>
                  <a:schemeClr val="bg1"/>
                </a:solidFill>
              </a:endParaRPr>
            </a:p>
          </p:txBody>
        </p:sp>
        <p:pic>
          <p:nvPicPr>
            <p:cNvPr id="111" name="Picture 110" descr="Image result for design thinking">
              <a:extLst>
                <a:ext uri="{FF2B5EF4-FFF2-40B4-BE49-F238E27FC236}">
                  <a16:creationId xmlns:a16="http://schemas.microsoft.com/office/drawing/2014/main" id="{A99CA171-1834-4945-BB81-2ABB17319779}"/>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26096" y="3258707"/>
              <a:ext cx="1076296" cy="424363"/>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2" name="Group 111">
              <a:extLst>
                <a:ext uri="{FF2B5EF4-FFF2-40B4-BE49-F238E27FC236}">
                  <a16:creationId xmlns:a16="http://schemas.microsoft.com/office/drawing/2014/main" id="{28193B2E-F7AE-D64C-B0E8-6A9400A47606}"/>
                </a:ext>
              </a:extLst>
            </p:cNvPr>
            <p:cNvGrpSpPr/>
            <p:nvPr/>
          </p:nvGrpSpPr>
          <p:grpSpPr>
            <a:xfrm>
              <a:off x="11761819" y="5379327"/>
              <a:ext cx="2868581" cy="928406"/>
              <a:chOff x="9887633" y="3804561"/>
              <a:chExt cx="2390485" cy="773673"/>
            </a:xfrm>
          </p:grpSpPr>
          <p:sp>
            <p:nvSpPr>
              <p:cNvPr id="113" name="TextBox 112">
                <a:extLst>
                  <a:ext uri="{FF2B5EF4-FFF2-40B4-BE49-F238E27FC236}">
                    <a16:creationId xmlns:a16="http://schemas.microsoft.com/office/drawing/2014/main" id="{44ED8DC0-BD0D-2F42-9FC3-AF1BB0FCFE7F}"/>
                  </a:ext>
                </a:extLst>
              </p:cNvPr>
              <p:cNvSpPr txBox="1"/>
              <p:nvPr/>
            </p:nvSpPr>
            <p:spPr>
              <a:xfrm>
                <a:off x="9887633" y="3804561"/>
                <a:ext cx="1837188" cy="663135"/>
              </a:xfrm>
              <a:prstGeom prst="rect">
                <a:avLst/>
              </a:prstGeom>
              <a:solidFill>
                <a:schemeClr val="accent3">
                  <a:lumMod val="50000"/>
                </a:schemeClr>
              </a:solidFill>
              <a:ln w="9525" algn="ctr">
                <a:noFill/>
                <a:miter lim="800000"/>
                <a:headEnd/>
                <a:tailEnd/>
              </a:ln>
              <a:effectLst/>
            </p:spPr>
            <p:txBody>
              <a:bodyPr wrap="none" anchor="ctr"/>
              <a:lstStyle>
                <a:defPPr>
                  <a:defRPr lang="en-US"/>
                </a:defPPr>
                <a:lvl1pPr algn="ctr">
                  <a:defRPr sz="1300">
                    <a:solidFill>
                      <a:srgbClr val="FFFFFF"/>
                    </a:solidFill>
                    <a:cs typeface="Tahoma" pitchFamily="34" charset="0"/>
                  </a:defRPr>
                </a:lvl1pPr>
              </a:lstStyle>
              <a:p>
                <a:r>
                  <a:rPr lang="en-US" sz="1560" b="1" dirty="0">
                    <a:solidFill>
                      <a:schemeClr val="bg1"/>
                    </a:solidFill>
                  </a:rPr>
                  <a:t>Report  with Strategy, </a:t>
                </a:r>
              </a:p>
              <a:p>
                <a:r>
                  <a:rPr lang="en-US" sz="1560" b="1" dirty="0">
                    <a:solidFill>
                      <a:schemeClr val="bg1"/>
                    </a:solidFill>
                  </a:rPr>
                  <a:t>Technology Solution,  </a:t>
                </a:r>
              </a:p>
              <a:p>
                <a:r>
                  <a:rPr lang="en-US" sz="1560" b="1" dirty="0">
                    <a:solidFill>
                      <a:schemeClr val="bg1"/>
                    </a:solidFill>
                  </a:rPr>
                  <a:t>Execution Roadmap</a:t>
                </a:r>
              </a:p>
            </p:txBody>
          </p:sp>
          <p:pic>
            <p:nvPicPr>
              <p:cNvPr id="114" name="Picture 2" descr="ttps://d30y9cdsu7xlg0.cloudfront.net/png/49810-200.png">
                <a:extLst>
                  <a:ext uri="{FF2B5EF4-FFF2-40B4-BE49-F238E27FC236}">
                    <a16:creationId xmlns:a16="http://schemas.microsoft.com/office/drawing/2014/main" id="{18922B2F-3E69-0C40-B190-392A9AC36D3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98825" y="3898941"/>
                <a:ext cx="679293" cy="679293"/>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28" name="TextBox 127">
              <a:extLst>
                <a:ext uri="{FF2B5EF4-FFF2-40B4-BE49-F238E27FC236}">
                  <a16:creationId xmlns:a16="http://schemas.microsoft.com/office/drawing/2014/main" id="{D598DF50-D2E6-F74E-9E63-F2EDB49A4504}"/>
                </a:ext>
              </a:extLst>
            </p:cNvPr>
            <p:cNvSpPr txBox="1"/>
            <p:nvPr/>
          </p:nvSpPr>
          <p:spPr>
            <a:xfrm>
              <a:off x="3524342" y="3754279"/>
              <a:ext cx="1273858" cy="319682"/>
            </a:xfrm>
            <a:prstGeom prst="rect">
              <a:avLst/>
            </a:prstGeom>
            <a:solidFill>
              <a:schemeClr val="accent3">
                <a:lumMod val="40000"/>
                <a:lumOff val="60000"/>
              </a:schemeClr>
            </a:solidFill>
            <a:ln w="9525" algn="ctr">
              <a:noFill/>
              <a:miter lim="800000"/>
              <a:headEnd/>
              <a:tailEnd/>
            </a:ln>
            <a:effectLst/>
          </p:spPr>
          <p:txBody>
            <a:bodyPr wrap="none" anchor="ctr"/>
            <a:lstStyle>
              <a:defPPr>
                <a:defRPr lang="en-US"/>
              </a:defPPr>
              <a:lvl1pPr algn="ctr">
                <a:defRPr sz="1300">
                  <a:solidFill>
                    <a:srgbClr val="FFFFFF"/>
                  </a:solidFill>
                  <a:cs typeface="Tahoma" pitchFamily="34" charset="0"/>
                </a:defRPr>
              </a:lvl1pPr>
            </a:lstStyle>
            <a:p>
              <a:r>
                <a:rPr lang="en-US" sz="1560" dirty="0">
                  <a:solidFill>
                    <a:srgbClr val="000000">
                      <a:lumMod val="95000"/>
                      <a:lumOff val="5000"/>
                    </a:srgbClr>
                  </a:solidFill>
                </a:rPr>
                <a:t>DT Workshop</a:t>
              </a:r>
            </a:p>
          </p:txBody>
        </p:sp>
        <p:sp>
          <p:nvSpPr>
            <p:cNvPr id="129" name="TextBox 128">
              <a:extLst>
                <a:ext uri="{FF2B5EF4-FFF2-40B4-BE49-F238E27FC236}">
                  <a16:creationId xmlns:a16="http://schemas.microsoft.com/office/drawing/2014/main" id="{3804AC0D-2383-E34F-BB47-DC89AD1D1D23}"/>
                </a:ext>
              </a:extLst>
            </p:cNvPr>
            <p:cNvSpPr txBox="1"/>
            <p:nvPr/>
          </p:nvSpPr>
          <p:spPr>
            <a:xfrm>
              <a:off x="200329" y="2353243"/>
              <a:ext cx="13766111" cy="436404"/>
            </a:xfrm>
            <a:prstGeom prst="rect">
              <a:avLst/>
            </a:prstGeom>
            <a:solidFill>
              <a:schemeClr val="accent3">
                <a:lumMod val="75000"/>
              </a:schemeClr>
            </a:solidFill>
            <a:ln w="9525" algn="ctr">
              <a:noFill/>
              <a:miter lim="800000"/>
              <a:headEnd/>
              <a:tailEnd/>
            </a:ln>
            <a:effectLst/>
          </p:spPr>
          <p:txBody>
            <a:bodyPr wrap="none" anchor="ctr"/>
            <a:lstStyle>
              <a:defPPr>
                <a:defRPr lang="en-US"/>
              </a:defPPr>
              <a:lvl1pPr algn="ctr">
                <a:defRPr sz="1300">
                  <a:solidFill>
                    <a:srgbClr val="FFFFFF"/>
                  </a:solidFill>
                  <a:cs typeface="Tahoma" pitchFamily="34" charset="0"/>
                </a:defRPr>
              </a:lvl1pPr>
            </a:lstStyle>
            <a:p>
              <a:r>
                <a:rPr lang="en-US" sz="1920" b="1" dirty="0">
                  <a:solidFill>
                    <a:schemeClr val="bg1"/>
                  </a:solidFill>
                </a:rPr>
                <a:t>Stream 1 – </a:t>
              </a:r>
              <a:r>
                <a:rPr lang="en-US" sz="2000" b="1" dirty="0">
                  <a:solidFill>
                    <a:schemeClr val="bg1"/>
                  </a:solidFill>
                </a:rPr>
                <a:t>Short-Term - Review, fix, and Recommend </a:t>
              </a:r>
            </a:p>
          </p:txBody>
        </p:sp>
        <p:pic>
          <p:nvPicPr>
            <p:cNvPr id="9" name="Picture 2" descr="ttps://d30y9cdsu7xlg0.cloudfront.net/png/49810-200.png">
              <a:extLst>
                <a:ext uri="{FF2B5EF4-FFF2-40B4-BE49-F238E27FC236}">
                  <a16:creationId xmlns:a16="http://schemas.microsoft.com/office/drawing/2014/main" id="{F6404A66-210B-21FC-B4C8-51E2BBFEFFB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15251" y="2087751"/>
              <a:ext cx="815152" cy="81515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 name="Title 2">
            <a:extLst>
              <a:ext uri="{FF2B5EF4-FFF2-40B4-BE49-F238E27FC236}">
                <a16:creationId xmlns:a16="http://schemas.microsoft.com/office/drawing/2014/main" id="{27D763A4-E20E-3EF3-68AD-0558ED4D7F15}"/>
              </a:ext>
            </a:extLst>
          </p:cNvPr>
          <p:cNvSpPr>
            <a:spLocks noGrp="1"/>
          </p:cNvSpPr>
          <p:nvPr>
            <p:ph type="title"/>
          </p:nvPr>
        </p:nvSpPr>
        <p:spPr/>
        <p:txBody>
          <a:bodyPr>
            <a:normAutofit/>
          </a:bodyPr>
          <a:lstStyle/>
          <a:p>
            <a:r>
              <a:rPr lang="en-US" sz="2800" dirty="0"/>
              <a:t>With an optimized execution for both streams across 6 calendar weeks</a:t>
            </a:r>
          </a:p>
        </p:txBody>
      </p:sp>
      <p:sp>
        <p:nvSpPr>
          <p:cNvPr id="4" name="TextBox 3">
            <a:extLst>
              <a:ext uri="{FF2B5EF4-FFF2-40B4-BE49-F238E27FC236}">
                <a16:creationId xmlns:a16="http://schemas.microsoft.com/office/drawing/2014/main" id="{D07631DC-849C-B982-60D4-BE25EA592803}"/>
              </a:ext>
            </a:extLst>
          </p:cNvPr>
          <p:cNvSpPr txBox="1"/>
          <p:nvPr/>
        </p:nvSpPr>
        <p:spPr>
          <a:xfrm>
            <a:off x="501655" y="682593"/>
            <a:ext cx="13555308" cy="369332"/>
          </a:xfrm>
          <a:prstGeom prst="rect">
            <a:avLst/>
          </a:prstGeom>
          <a:solidFill>
            <a:srgbClr val="F8F0C2"/>
          </a:solidFill>
        </p:spPr>
        <p:txBody>
          <a:bodyPr wrap="square" rtlCol="0">
            <a:spAutoFit/>
          </a:bodyPr>
          <a:lstStyle/>
          <a:p>
            <a:pPr algn="ctr"/>
            <a:r>
              <a:rPr lang="en-US" sz="1800" b="1"/>
              <a:t>The two streams will work in parallel, focused on addressing short-term goals, and strategizing and solutioning for the long-term goals</a:t>
            </a:r>
            <a:endParaRPr lang="en-US" sz="1800"/>
          </a:p>
        </p:txBody>
      </p:sp>
      <p:sp>
        <p:nvSpPr>
          <p:cNvPr id="5" name="TextBox 4">
            <a:extLst>
              <a:ext uri="{FF2B5EF4-FFF2-40B4-BE49-F238E27FC236}">
                <a16:creationId xmlns:a16="http://schemas.microsoft.com/office/drawing/2014/main" id="{A6BD7AEC-6DA6-5F58-1F38-15A1DDC12784}"/>
              </a:ext>
            </a:extLst>
          </p:cNvPr>
          <p:cNvSpPr txBox="1"/>
          <p:nvPr/>
        </p:nvSpPr>
        <p:spPr>
          <a:xfrm>
            <a:off x="658644" y="6900676"/>
            <a:ext cx="11215856" cy="646331"/>
          </a:xfrm>
          <a:prstGeom prst="rect">
            <a:avLst/>
          </a:prstGeom>
          <a:solidFill>
            <a:schemeClr val="bg1">
              <a:lumMod val="85000"/>
            </a:schemeClr>
          </a:solidFill>
        </p:spPr>
        <p:txBody>
          <a:bodyPr wrap="square" rtlCol="0">
            <a:spAutoFit/>
          </a:bodyPr>
          <a:lstStyle/>
          <a:p>
            <a:pPr marL="285750" indent="-285750">
              <a:buFont typeface="Arial" panose="020B0604020202020204" pitchFamily="34" charset="0"/>
              <a:buChar char="•"/>
            </a:pPr>
            <a:r>
              <a:rPr lang="en-US" sz="1800"/>
              <a:t>Learnings from Stream 1 will feed into Stream 2 activities, and aid in decision-making for future technology choices</a:t>
            </a:r>
          </a:p>
          <a:p>
            <a:pPr marL="285750" indent="-285750">
              <a:buFont typeface="Arial" panose="020B0604020202020204" pitchFamily="34" charset="0"/>
              <a:buChar char="•"/>
            </a:pPr>
            <a:r>
              <a:rPr lang="en-US" sz="1800"/>
              <a:t>The outcome from Stream 2 will define the scope of the proposed solution, execution, and timelines for Phase 2</a:t>
            </a:r>
          </a:p>
        </p:txBody>
      </p:sp>
    </p:spTree>
    <p:extLst>
      <p:ext uri="{BB962C8B-B14F-4D97-AF65-F5344CB8AC3E}">
        <p14:creationId xmlns:p14="http://schemas.microsoft.com/office/powerpoint/2010/main" val="167823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CCEF-6065-435A-99EE-EFD9BA4D474D}"/>
              </a:ext>
            </a:extLst>
          </p:cNvPr>
          <p:cNvSpPr>
            <a:spLocks noGrp="1"/>
          </p:cNvSpPr>
          <p:nvPr>
            <p:ph type="title"/>
          </p:nvPr>
        </p:nvSpPr>
        <p:spPr/>
        <p:txBody>
          <a:bodyPr>
            <a:normAutofit/>
          </a:bodyPr>
          <a:lstStyle/>
          <a:p>
            <a:r>
              <a:rPr lang="en-US" sz="2800" dirty="0"/>
              <a:t>Stream 2: Technical Assessment, Design Thinking, exploring best-fit options for QBE</a:t>
            </a:r>
          </a:p>
        </p:txBody>
      </p:sp>
      <p:sp>
        <p:nvSpPr>
          <p:cNvPr id="4" name="Rounded Rectangle 23">
            <a:extLst>
              <a:ext uri="{FF2B5EF4-FFF2-40B4-BE49-F238E27FC236}">
                <a16:creationId xmlns:a16="http://schemas.microsoft.com/office/drawing/2014/main" id="{ED854A8F-FABB-4935-AA42-4ABB37174E11}"/>
              </a:ext>
            </a:extLst>
          </p:cNvPr>
          <p:cNvSpPr/>
          <p:nvPr/>
        </p:nvSpPr>
        <p:spPr>
          <a:xfrm>
            <a:off x="459062" y="1925653"/>
            <a:ext cx="463242" cy="3965090"/>
          </a:xfrm>
          <a:prstGeom prst="roundRect">
            <a:avLst>
              <a:gd name="adj" fmla="val 0"/>
            </a:avLst>
          </a:prstGeom>
          <a:solidFill>
            <a:schemeClr val="accent1"/>
          </a:solidFill>
          <a:ln w="6350" cap="flat" cmpd="sng" algn="ctr">
            <a:solidFill>
              <a:srgbClr val="C81A78"/>
            </a:solidFill>
            <a:prstDash val="solid"/>
          </a:ln>
          <a:effectLst/>
        </p:spPr>
        <p:txBody>
          <a:bodyPr vert="vert270" wrap="square" lIns="0" tIns="0" rIns="0" bIns="0" anchor="ctr">
            <a:noAutofit/>
          </a:bodyPr>
          <a:lstStyle/>
          <a:p>
            <a:pPr algn="ctr" defTabSz="1044976" eaLnBrk="0" hangingPunct="0">
              <a:lnSpc>
                <a:spcPct val="90000"/>
              </a:lnSpc>
              <a:buClr>
                <a:srgbClr val="000000"/>
              </a:buClr>
              <a:defRPr/>
            </a:pPr>
            <a:r>
              <a:rPr lang="en-US" sz="1600" b="1" kern="0">
                <a:solidFill>
                  <a:prstClr val="white"/>
                </a:solidFill>
                <a:effectLst>
                  <a:outerShdw blurRad="38100" dist="38100" dir="2700000" algn="tl">
                    <a:srgbClr val="000000">
                      <a:alpha val="43137"/>
                    </a:srgbClr>
                  </a:outerShdw>
                </a:effectLst>
                <a:cs typeface="Tahoma" pitchFamily="34" charset="0"/>
              </a:rPr>
              <a:t>Key Activities</a:t>
            </a:r>
          </a:p>
        </p:txBody>
      </p:sp>
      <p:sp>
        <p:nvSpPr>
          <p:cNvPr id="5" name="Rounded Rectangle 23">
            <a:extLst>
              <a:ext uri="{FF2B5EF4-FFF2-40B4-BE49-F238E27FC236}">
                <a16:creationId xmlns:a16="http://schemas.microsoft.com/office/drawing/2014/main" id="{5E441974-2176-41BA-9205-6528CBA86038}"/>
              </a:ext>
            </a:extLst>
          </p:cNvPr>
          <p:cNvSpPr/>
          <p:nvPr/>
        </p:nvSpPr>
        <p:spPr>
          <a:xfrm>
            <a:off x="459062" y="5950909"/>
            <a:ext cx="463242" cy="1501637"/>
          </a:xfrm>
          <a:prstGeom prst="roundRect">
            <a:avLst>
              <a:gd name="adj" fmla="val 0"/>
            </a:avLst>
          </a:prstGeom>
          <a:solidFill>
            <a:schemeClr val="accent1"/>
          </a:solidFill>
          <a:ln w="6350" cap="flat" cmpd="sng" algn="ctr">
            <a:noFill/>
            <a:prstDash val="solid"/>
          </a:ln>
          <a:effectLst/>
        </p:spPr>
        <p:txBody>
          <a:bodyPr vert="vert270" wrap="square" lIns="0" tIns="0" rIns="0" bIns="0" anchor="ctr">
            <a:noAutofit/>
          </a:bodyPr>
          <a:lstStyle/>
          <a:p>
            <a:pPr algn="ctr" defTabSz="1044976" eaLnBrk="0" hangingPunct="0">
              <a:lnSpc>
                <a:spcPct val="90000"/>
              </a:lnSpc>
              <a:buClr>
                <a:srgbClr val="000000"/>
              </a:buClr>
              <a:defRPr/>
            </a:pPr>
            <a:r>
              <a:rPr lang="en-US" sz="1600" b="1" kern="0">
                <a:solidFill>
                  <a:prstClr val="white"/>
                </a:solidFill>
                <a:effectLst>
                  <a:outerShdw blurRad="38100" dist="38100" dir="2700000" algn="tl">
                    <a:srgbClr val="000000">
                      <a:alpha val="43137"/>
                    </a:srgbClr>
                  </a:outerShdw>
                </a:effectLst>
                <a:cs typeface="Tahoma" pitchFamily="34" charset="0"/>
              </a:rPr>
              <a:t>Deliverables</a:t>
            </a:r>
          </a:p>
        </p:txBody>
      </p:sp>
      <p:cxnSp>
        <p:nvCxnSpPr>
          <p:cNvPr id="6" name="Straight Connector 5">
            <a:extLst>
              <a:ext uri="{FF2B5EF4-FFF2-40B4-BE49-F238E27FC236}">
                <a16:creationId xmlns:a16="http://schemas.microsoft.com/office/drawing/2014/main" id="{F31A0A3F-B19D-4DB9-9A06-2D80D6542909}"/>
              </a:ext>
            </a:extLst>
          </p:cNvPr>
          <p:cNvCxnSpPr>
            <a:cxnSpLocks/>
          </p:cNvCxnSpPr>
          <p:nvPr/>
        </p:nvCxnSpPr>
        <p:spPr>
          <a:xfrm>
            <a:off x="5785914" y="5950910"/>
            <a:ext cx="6013187" cy="1117878"/>
          </a:xfrm>
          <a:prstGeom prst="line">
            <a:avLst/>
          </a:prstGeom>
          <a:noFill/>
          <a:ln w="12700" cap="flat" cmpd="sng" algn="ctr">
            <a:noFill/>
            <a:prstDash val="dash"/>
            <a:miter lim="800000"/>
          </a:ln>
          <a:effectLst/>
        </p:spPr>
      </p:cxnSp>
      <p:sp>
        <p:nvSpPr>
          <p:cNvPr id="7" name="Rounded Rectangle 23">
            <a:extLst>
              <a:ext uri="{FF2B5EF4-FFF2-40B4-BE49-F238E27FC236}">
                <a16:creationId xmlns:a16="http://schemas.microsoft.com/office/drawing/2014/main" id="{59EC8082-525A-4187-9DA7-20745FE96AD3}"/>
              </a:ext>
            </a:extLst>
          </p:cNvPr>
          <p:cNvSpPr/>
          <p:nvPr/>
        </p:nvSpPr>
        <p:spPr>
          <a:xfrm>
            <a:off x="459062" y="1235919"/>
            <a:ext cx="463242" cy="624367"/>
          </a:xfrm>
          <a:prstGeom prst="roundRect">
            <a:avLst>
              <a:gd name="adj" fmla="val 0"/>
            </a:avLst>
          </a:prstGeom>
          <a:solidFill>
            <a:schemeClr val="accent1"/>
          </a:solidFill>
          <a:ln w="6350" cap="flat" cmpd="sng" algn="ctr">
            <a:noFill/>
            <a:prstDash val="solid"/>
          </a:ln>
          <a:effectLst/>
        </p:spPr>
        <p:txBody>
          <a:bodyPr vert="vert270" wrap="square" lIns="0" tIns="0" rIns="0" bIns="0" anchor="ctr">
            <a:noAutofit/>
          </a:bodyPr>
          <a:lstStyle/>
          <a:p>
            <a:pPr algn="ctr" defTabSz="1044976" eaLnBrk="0" hangingPunct="0">
              <a:lnSpc>
                <a:spcPct val="90000"/>
              </a:lnSpc>
              <a:buClr>
                <a:srgbClr val="000000"/>
              </a:buClr>
              <a:defRPr/>
            </a:pPr>
            <a:r>
              <a:rPr lang="en-US" sz="1600" b="1" kern="0">
                <a:solidFill>
                  <a:prstClr val="white"/>
                </a:solidFill>
                <a:effectLst>
                  <a:outerShdw blurRad="38100" dist="38100" dir="2700000" algn="tl">
                    <a:srgbClr val="000000">
                      <a:alpha val="43137"/>
                    </a:srgbClr>
                  </a:outerShdw>
                </a:effectLst>
                <a:cs typeface="Tahoma" pitchFamily="34" charset="0"/>
              </a:rPr>
              <a:t>Weeks</a:t>
            </a:r>
          </a:p>
        </p:txBody>
      </p:sp>
      <p:sp>
        <p:nvSpPr>
          <p:cNvPr id="8" name="Rounded Rectangle 23">
            <a:extLst>
              <a:ext uri="{FF2B5EF4-FFF2-40B4-BE49-F238E27FC236}">
                <a16:creationId xmlns:a16="http://schemas.microsoft.com/office/drawing/2014/main" id="{4D0ECDA1-8AD1-4D0F-9704-FACC138C1B04}"/>
              </a:ext>
            </a:extLst>
          </p:cNvPr>
          <p:cNvSpPr/>
          <p:nvPr/>
        </p:nvSpPr>
        <p:spPr>
          <a:xfrm>
            <a:off x="1033561" y="5949907"/>
            <a:ext cx="4188504" cy="1500422"/>
          </a:xfrm>
          <a:prstGeom prst="roundRect">
            <a:avLst>
              <a:gd name="adj" fmla="val 0"/>
            </a:avLst>
          </a:prstGeom>
          <a:solidFill>
            <a:sysClr val="window" lastClr="FFFFFF">
              <a:lumMod val="95000"/>
            </a:sysClr>
          </a:solidFill>
          <a:ln w="6350" cap="flat" cmpd="sng" algn="ctr">
            <a:noFill/>
            <a:prstDash val="solid"/>
          </a:ln>
          <a:effectLst/>
        </p:spPr>
        <p:txBody>
          <a:bodyPr wrap="square" lIns="104503" tIns="31351" rIns="104503" bIns="31351" anchor="t">
            <a:noAutofit/>
          </a:bodyPr>
          <a:lstStyle/>
          <a:p>
            <a:pPr defTabSz="1044976" eaLnBrk="0" hangingPunct="0">
              <a:buClr>
                <a:srgbClr val="000000"/>
              </a:buClr>
              <a:defRPr/>
            </a:pPr>
            <a:r>
              <a:rPr lang="en-US" sz="1600" b="1" kern="0">
                <a:solidFill>
                  <a:prstClr val="black"/>
                </a:solidFill>
                <a:cs typeface="Tahoma" pitchFamily="34" charset="0"/>
              </a:rPr>
              <a:t>Interim Documents</a:t>
            </a:r>
          </a:p>
          <a:p>
            <a:pPr marL="208995" indent="-208995" defTabSz="1044976" eaLnBrk="0" hangingPunct="0">
              <a:buClr>
                <a:srgbClr val="000000"/>
              </a:buClr>
              <a:buFont typeface="Arial" panose="020B0604020202020204" pitchFamily="34" charset="0"/>
              <a:buChar char="•"/>
              <a:defRPr/>
            </a:pPr>
            <a:r>
              <a:rPr lang="en-US" sz="1371" kern="0">
                <a:solidFill>
                  <a:prstClr val="black"/>
                </a:solidFill>
                <a:cs typeface="Tahoma" pitchFamily="34" charset="0"/>
              </a:rPr>
              <a:t>None</a:t>
            </a:r>
            <a:endParaRPr lang="en-US" sz="1600" kern="0">
              <a:solidFill>
                <a:prstClr val="black"/>
              </a:solidFill>
              <a:cs typeface="Tahoma" pitchFamily="34" charset="0"/>
            </a:endParaRPr>
          </a:p>
        </p:txBody>
      </p:sp>
      <p:sp>
        <p:nvSpPr>
          <p:cNvPr id="9" name="AutoShape 14">
            <a:extLst>
              <a:ext uri="{FF2B5EF4-FFF2-40B4-BE49-F238E27FC236}">
                <a16:creationId xmlns:a16="http://schemas.microsoft.com/office/drawing/2014/main" id="{53C11EAE-51AB-4930-91FB-D00E3BE40EAD}"/>
              </a:ext>
            </a:extLst>
          </p:cNvPr>
          <p:cNvSpPr>
            <a:spLocks noChangeArrowheads="1"/>
          </p:cNvSpPr>
          <p:nvPr/>
        </p:nvSpPr>
        <p:spPr bwMode="auto">
          <a:xfrm>
            <a:off x="1033561" y="1562624"/>
            <a:ext cx="4188505" cy="4328120"/>
          </a:xfrm>
          <a:prstGeom prst="rect">
            <a:avLst/>
          </a:prstGeom>
          <a:solidFill>
            <a:srgbClr val="FFFFFF">
              <a:lumMod val="95000"/>
            </a:srgbClr>
          </a:solidFill>
          <a:ln w="9525" cap="flat" cmpd="sng" algn="ctr">
            <a:noFill/>
            <a:prstDash val="solid"/>
          </a:ln>
          <a:effectLst/>
        </p:spPr>
        <p:txBody>
          <a:bodyPr lIns="0" tIns="82286" rIns="0" bIns="0" anchor="ctr"/>
          <a:lstStyle/>
          <a:p>
            <a:pPr defTabSz="1044976">
              <a:lnSpc>
                <a:spcPct val="90000"/>
              </a:lnSpc>
              <a:buClr>
                <a:srgbClr val="000000"/>
              </a:buClr>
              <a:defRPr/>
            </a:pPr>
            <a:endParaRPr lang="de-DE" sz="1600" b="1" kern="0">
              <a:solidFill>
                <a:srgbClr val="005295"/>
              </a:solidFill>
              <a:cs typeface="Tahoma" pitchFamily="34" charset="0"/>
            </a:endParaRPr>
          </a:p>
        </p:txBody>
      </p:sp>
      <p:sp>
        <p:nvSpPr>
          <p:cNvPr id="10" name="AutoShape 16">
            <a:extLst>
              <a:ext uri="{FF2B5EF4-FFF2-40B4-BE49-F238E27FC236}">
                <a16:creationId xmlns:a16="http://schemas.microsoft.com/office/drawing/2014/main" id="{2AAF7C9F-C793-4232-AA9A-D4BEF56C41DB}"/>
              </a:ext>
            </a:extLst>
          </p:cNvPr>
          <p:cNvSpPr>
            <a:spLocks noChangeArrowheads="1"/>
          </p:cNvSpPr>
          <p:nvPr/>
        </p:nvSpPr>
        <p:spPr bwMode="gray">
          <a:xfrm>
            <a:off x="1129937" y="1880499"/>
            <a:ext cx="3995753" cy="466395"/>
          </a:xfrm>
          <a:prstGeom prst="rect">
            <a:avLst/>
          </a:prstGeom>
          <a:noFill/>
          <a:ln w="6350" cap="flat" cmpd="sng" algn="ctr">
            <a:noFill/>
            <a:prstDash val="solid"/>
          </a:ln>
          <a:effectLst/>
        </p:spPr>
        <p:txBody>
          <a:bodyPr wrap="square" lIns="104503" tIns="104503" rIns="104503" bIns="104503" anchor="ctr" anchorCtr="0">
            <a:noAutofit/>
          </a:bodyPr>
          <a:lstStyle/>
          <a:p>
            <a:pPr>
              <a:spcAft>
                <a:spcPts val="686"/>
              </a:spcAft>
              <a:defRPr/>
            </a:pPr>
            <a:r>
              <a:rPr lang="en-US" sz="1371" kern="0">
                <a:solidFill>
                  <a:prstClr val="black"/>
                </a:solidFill>
              </a:rPr>
              <a:t>Application Understanding Workshops to understand app </a:t>
            </a:r>
            <a:r>
              <a:rPr lang="en-US" sz="1371" kern="0">
                <a:solidFill>
                  <a:prstClr val="black"/>
                </a:solidFill>
                <a:cs typeface="Calibri" pitchFamily="34" charset="0"/>
              </a:rPr>
              <a:t>configurations</a:t>
            </a:r>
            <a:endParaRPr lang="en-US" sz="1371" kern="0">
              <a:solidFill>
                <a:prstClr val="black"/>
              </a:solidFill>
            </a:endParaRPr>
          </a:p>
        </p:txBody>
      </p:sp>
      <p:sp>
        <p:nvSpPr>
          <p:cNvPr id="11" name="AutoShape 16">
            <a:extLst>
              <a:ext uri="{FF2B5EF4-FFF2-40B4-BE49-F238E27FC236}">
                <a16:creationId xmlns:a16="http://schemas.microsoft.com/office/drawing/2014/main" id="{39D8ED4F-4E31-43EC-A879-F38ECAD9FF23}"/>
              </a:ext>
            </a:extLst>
          </p:cNvPr>
          <p:cNvSpPr>
            <a:spLocks noChangeArrowheads="1"/>
          </p:cNvSpPr>
          <p:nvPr/>
        </p:nvSpPr>
        <p:spPr bwMode="gray">
          <a:xfrm>
            <a:off x="1094499" y="3839116"/>
            <a:ext cx="2615365" cy="852972"/>
          </a:xfrm>
          <a:prstGeom prst="rect">
            <a:avLst/>
          </a:prstGeom>
          <a:noFill/>
          <a:ln w="6350" cap="flat" cmpd="sng" algn="ctr">
            <a:noFill/>
            <a:prstDash val="solid"/>
          </a:ln>
          <a:effectLst/>
        </p:spPr>
        <p:txBody>
          <a:bodyPr wrap="square" lIns="0" tIns="0" rIns="0" bIns="0" anchor="ctr">
            <a:noAutofit/>
          </a:bodyPr>
          <a:lstStyle/>
          <a:p>
            <a:pPr algn="r" defTabSz="1044976" eaLnBrk="0" hangingPunct="0">
              <a:lnSpc>
                <a:spcPct val="90000"/>
              </a:lnSpc>
              <a:buClr>
                <a:srgbClr val="000000"/>
              </a:buClr>
              <a:defRPr/>
            </a:pPr>
            <a:r>
              <a:rPr lang="en-US" sz="1371" kern="0" dirty="0">
                <a:solidFill>
                  <a:prstClr val="black"/>
                </a:solidFill>
                <a:cs typeface="Tahoma" pitchFamily="34" charset="0"/>
              </a:rPr>
              <a:t>Interviews and workshops with QBE’s leadership and LOB heads to understand business goals, and define key performance indicators</a:t>
            </a:r>
          </a:p>
        </p:txBody>
      </p:sp>
      <p:sp>
        <p:nvSpPr>
          <p:cNvPr id="12" name="AutoShape 16">
            <a:extLst>
              <a:ext uri="{FF2B5EF4-FFF2-40B4-BE49-F238E27FC236}">
                <a16:creationId xmlns:a16="http://schemas.microsoft.com/office/drawing/2014/main" id="{BEDB4FDD-B985-4C5F-90FB-307DC96CD8CB}"/>
              </a:ext>
            </a:extLst>
          </p:cNvPr>
          <p:cNvSpPr>
            <a:spLocks noChangeArrowheads="1"/>
          </p:cNvSpPr>
          <p:nvPr/>
        </p:nvSpPr>
        <p:spPr bwMode="gray">
          <a:xfrm>
            <a:off x="3025523" y="3111225"/>
            <a:ext cx="1806768" cy="554707"/>
          </a:xfrm>
          <a:prstGeom prst="rect">
            <a:avLst/>
          </a:prstGeom>
          <a:noFill/>
          <a:ln w="6350" cap="flat" cmpd="sng" algn="ctr">
            <a:noFill/>
            <a:prstDash val="solid"/>
          </a:ln>
          <a:effectLst/>
        </p:spPr>
        <p:txBody>
          <a:bodyPr wrap="square" lIns="0" tIns="0" rIns="0" bIns="0" anchor="ctr">
            <a:noAutofit/>
          </a:bodyPr>
          <a:lstStyle/>
          <a:p>
            <a:pPr defTabSz="1044976" eaLnBrk="0" hangingPunct="0">
              <a:lnSpc>
                <a:spcPct val="90000"/>
              </a:lnSpc>
              <a:buClr>
                <a:srgbClr val="000000"/>
              </a:buClr>
              <a:defRPr/>
            </a:pPr>
            <a:endParaRPr lang="en-US" sz="1371" kern="0">
              <a:solidFill>
                <a:prstClr val="black"/>
              </a:solidFill>
              <a:cs typeface="Tahoma" pitchFamily="34" charset="0"/>
            </a:endParaRPr>
          </a:p>
        </p:txBody>
      </p:sp>
      <p:pic>
        <p:nvPicPr>
          <p:cNvPr id="13" name="Picture 12" descr="A picture containing LEGO, toy&#10;&#10;Description generated with very high confidence">
            <a:extLst>
              <a:ext uri="{FF2B5EF4-FFF2-40B4-BE49-F238E27FC236}">
                <a16:creationId xmlns:a16="http://schemas.microsoft.com/office/drawing/2014/main" id="{90475AAD-2B6D-4EED-B7D9-ACB34DF94A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55854" y="3863934"/>
            <a:ext cx="903425" cy="803336"/>
          </a:xfrm>
          <a:prstGeom prst="rect">
            <a:avLst/>
          </a:prstGeom>
          <a:ln>
            <a:solidFill>
              <a:schemeClr val="bg1">
                <a:lumMod val="65000"/>
              </a:schemeClr>
            </a:solidFill>
          </a:ln>
        </p:spPr>
      </p:pic>
      <p:grpSp>
        <p:nvGrpSpPr>
          <p:cNvPr id="14" name="Group 13">
            <a:extLst>
              <a:ext uri="{FF2B5EF4-FFF2-40B4-BE49-F238E27FC236}">
                <a16:creationId xmlns:a16="http://schemas.microsoft.com/office/drawing/2014/main" id="{7D994F8B-D2CB-4857-B564-FCE146D1850A}"/>
              </a:ext>
            </a:extLst>
          </p:cNvPr>
          <p:cNvGrpSpPr/>
          <p:nvPr/>
        </p:nvGrpSpPr>
        <p:grpSpPr>
          <a:xfrm>
            <a:off x="1261719" y="2371194"/>
            <a:ext cx="3973631" cy="1359413"/>
            <a:chOff x="934553" y="2296777"/>
            <a:chExt cx="3476927" cy="1189486"/>
          </a:xfrm>
        </p:grpSpPr>
        <p:sp>
          <p:nvSpPr>
            <p:cNvPr id="15" name="AutoShape 16">
              <a:extLst>
                <a:ext uri="{FF2B5EF4-FFF2-40B4-BE49-F238E27FC236}">
                  <a16:creationId xmlns:a16="http://schemas.microsoft.com/office/drawing/2014/main" id="{6048878E-65F4-4668-8F2D-857081E74B7A}"/>
                </a:ext>
              </a:extLst>
            </p:cNvPr>
            <p:cNvSpPr>
              <a:spLocks noChangeArrowheads="1"/>
            </p:cNvSpPr>
            <p:nvPr/>
          </p:nvSpPr>
          <p:spPr bwMode="gray">
            <a:xfrm>
              <a:off x="1907866" y="2296777"/>
              <a:ext cx="2503614" cy="1189486"/>
            </a:xfrm>
            <a:prstGeom prst="rect">
              <a:avLst/>
            </a:prstGeom>
            <a:noFill/>
            <a:ln w="6350" cap="flat" cmpd="sng" algn="ctr">
              <a:noFill/>
              <a:prstDash val="solid"/>
            </a:ln>
            <a:effectLst/>
          </p:spPr>
          <p:txBody>
            <a:bodyPr wrap="square" lIns="0" tIns="0" rIns="0" bIns="0" anchor="ctr">
              <a:noAutofit/>
            </a:bodyPr>
            <a:lstStyle/>
            <a:p>
              <a:pPr marL="274320" indent="-182880" eaLnBrk="0" hangingPunct="0">
                <a:lnSpc>
                  <a:spcPct val="90000"/>
                </a:lnSpc>
                <a:buClr>
                  <a:srgbClr val="000000"/>
                </a:buClr>
                <a:buFont typeface="Arial" panose="020B0604020202020204" pitchFamily="34" charset="0"/>
                <a:buChar char="•"/>
                <a:defRPr/>
              </a:pPr>
              <a:r>
                <a:rPr lang="en-US" sz="1371" kern="0" dirty="0">
                  <a:solidFill>
                    <a:prstClr val="black"/>
                  </a:solidFill>
                  <a:cs typeface="Tahoma" pitchFamily="34" charset="0"/>
                </a:rPr>
                <a:t>Application Inventory, functional and non-functional requirements and other related docs</a:t>
              </a:r>
            </a:p>
            <a:p>
              <a:pPr marL="274320" indent="-182880" defTabSz="1044976" eaLnBrk="0" hangingPunct="0">
                <a:lnSpc>
                  <a:spcPct val="90000"/>
                </a:lnSpc>
                <a:buClr>
                  <a:srgbClr val="000000"/>
                </a:buClr>
                <a:buFont typeface="Arial" panose="020B0604020202020204" pitchFamily="34" charset="0"/>
                <a:buChar char="•"/>
                <a:defRPr/>
              </a:pPr>
              <a:r>
                <a:rPr lang="en-US" sz="1371" kern="0" dirty="0">
                  <a:solidFill>
                    <a:prstClr val="black"/>
                  </a:solidFill>
                  <a:cs typeface="Tahoma" pitchFamily="34" charset="0"/>
                </a:rPr>
                <a:t>Review existing IT documents, QBE strategy and roadmap</a:t>
              </a:r>
            </a:p>
          </p:txBody>
        </p:sp>
        <p:pic>
          <p:nvPicPr>
            <p:cNvPr id="16" name="Picture 15">
              <a:extLst>
                <a:ext uri="{FF2B5EF4-FFF2-40B4-BE49-F238E27FC236}">
                  <a16:creationId xmlns:a16="http://schemas.microsoft.com/office/drawing/2014/main" id="{1FFE7258-5F0F-4E17-9C60-03AC4143EB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4553" y="2494718"/>
              <a:ext cx="830614" cy="656158"/>
            </a:xfrm>
            <a:prstGeom prst="rect">
              <a:avLst/>
            </a:prstGeom>
            <a:ln>
              <a:noFill/>
            </a:ln>
          </p:spPr>
        </p:pic>
      </p:grpSp>
      <p:sp>
        <p:nvSpPr>
          <p:cNvPr id="17" name="TextBox 16">
            <a:extLst>
              <a:ext uri="{FF2B5EF4-FFF2-40B4-BE49-F238E27FC236}">
                <a16:creationId xmlns:a16="http://schemas.microsoft.com/office/drawing/2014/main" id="{7327B713-C94D-4C17-BE05-52A848F859BB}"/>
              </a:ext>
            </a:extLst>
          </p:cNvPr>
          <p:cNvSpPr txBox="1"/>
          <p:nvPr/>
        </p:nvSpPr>
        <p:spPr>
          <a:xfrm>
            <a:off x="1046844" y="1198422"/>
            <a:ext cx="4188506" cy="744691"/>
          </a:xfrm>
          <a:prstGeom prst="rect">
            <a:avLst/>
          </a:prstGeom>
          <a:noFill/>
        </p:spPr>
        <p:txBody>
          <a:bodyPr wrap="square" rtlCol="0">
            <a:spAutoFit/>
          </a:bodyPr>
          <a:lstStyle/>
          <a:p>
            <a:pPr algn="ctr">
              <a:spcAft>
                <a:spcPts val="686"/>
              </a:spcAft>
            </a:pPr>
            <a:r>
              <a:rPr lang="en-US" sz="1828" b="1"/>
              <a:t>Week 1 </a:t>
            </a:r>
          </a:p>
          <a:p>
            <a:pPr algn="ctr">
              <a:spcAft>
                <a:spcPts val="686"/>
              </a:spcAft>
            </a:pPr>
            <a:r>
              <a:rPr lang="en-US" sz="1828" b="1"/>
              <a:t>UNDERSTANDING  </a:t>
            </a:r>
          </a:p>
        </p:txBody>
      </p:sp>
      <p:sp>
        <p:nvSpPr>
          <p:cNvPr id="18" name="AutoShape 16">
            <a:extLst>
              <a:ext uri="{FF2B5EF4-FFF2-40B4-BE49-F238E27FC236}">
                <a16:creationId xmlns:a16="http://schemas.microsoft.com/office/drawing/2014/main" id="{4BD1FA20-0330-465C-8A28-C885C8C88EA4}"/>
              </a:ext>
            </a:extLst>
          </p:cNvPr>
          <p:cNvSpPr>
            <a:spLocks noChangeArrowheads="1"/>
          </p:cNvSpPr>
          <p:nvPr/>
        </p:nvSpPr>
        <p:spPr bwMode="gray">
          <a:xfrm>
            <a:off x="2681635" y="4678236"/>
            <a:ext cx="2553715" cy="1193433"/>
          </a:xfrm>
          <a:prstGeom prst="rect">
            <a:avLst/>
          </a:prstGeom>
          <a:noFill/>
          <a:ln w="6350" cap="flat" cmpd="sng" algn="ctr">
            <a:noFill/>
            <a:prstDash val="solid"/>
          </a:ln>
          <a:effectLst/>
        </p:spPr>
        <p:txBody>
          <a:bodyPr wrap="square" lIns="0" tIns="0" rIns="0" bIns="0" anchor="ctr">
            <a:noAutofit/>
          </a:bodyPr>
          <a:lstStyle/>
          <a:p>
            <a:pPr>
              <a:spcAft>
                <a:spcPts val="686"/>
              </a:spcAft>
              <a:defRPr/>
            </a:pPr>
            <a:r>
              <a:rPr lang="en-US" sz="1371" kern="0">
                <a:solidFill>
                  <a:prstClr val="black"/>
                </a:solidFill>
                <a:cs typeface="Calibri" pitchFamily="34" charset="0"/>
              </a:rPr>
              <a:t>Collect volumetrics e.g</a:t>
            </a:r>
            <a:r>
              <a:rPr lang="en-US" sz="1371" kern="0" dirty="0">
                <a:solidFill>
                  <a:prstClr val="black"/>
                </a:solidFill>
                <a:cs typeface="Calibri" pitchFamily="34" charset="0"/>
              </a:rPr>
              <a:t>., </a:t>
            </a:r>
            <a:r>
              <a:rPr lang="en-US" sz="1371" kern="0">
                <a:solidFill>
                  <a:prstClr val="black"/>
                </a:solidFill>
                <a:cs typeface="Calibri" pitchFamily="34" charset="0"/>
              </a:rPr>
              <a:t>AHT, SLAs, downtimes, FCR, ASA, </a:t>
            </a:r>
            <a:r>
              <a:rPr lang="en-US" sz="1371" kern="0" dirty="0">
                <a:solidFill>
                  <a:prstClr val="black"/>
                </a:solidFill>
                <a:cs typeface="Calibri" pitchFamily="34" charset="0"/>
              </a:rPr>
              <a:t>etc.</a:t>
            </a:r>
            <a:endParaRPr lang="en-US" sz="1371" kern="0">
              <a:solidFill>
                <a:prstClr val="black"/>
              </a:solidFill>
              <a:cs typeface="Calibri" pitchFamily="34" charset="0"/>
            </a:endParaRPr>
          </a:p>
          <a:p>
            <a:pPr>
              <a:spcAft>
                <a:spcPts val="686"/>
              </a:spcAft>
              <a:defRPr/>
            </a:pPr>
            <a:r>
              <a:rPr lang="en-US" sz="1371" kern="0">
                <a:solidFill>
                  <a:prstClr val="black"/>
                </a:solidFill>
              </a:rPr>
              <a:t>Dependencies, integrations, reporting &amp; analytics needs</a:t>
            </a:r>
          </a:p>
        </p:txBody>
      </p:sp>
      <p:pic>
        <p:nvPicPr>
          <p:cNvPr id="19" name="Picture 4" descr="Image result for interviews graphics">
            <a:extLst>
              <a:ext uri="{FF2B5EF4-FFF2-40B4-BE49-F238E27FC236}">
                <a16:creationId xmlns:a16="http://schemas.microsoft.com/office/drawing/2014/main" id="{FBECBB5B-0DAD-4280-AE43-A3EDF260B53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61719" y="4923538"/>
            <a:ext cx="1300552" cy="728310"/>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386DDA74-434B-4782-9E61-C8EA0301B76A}"/>
              </a:ext>
            </a:extLst>
          </p:cNvPr>
          <p:cNvCxnSpPr>
            <a:cxnSpLocks/>
          </p:cNvCxnSpPr>
          <p:nvPr/>
        </p:nvCxnSpPr>
        <p:spPr>
          <a:xfrm>
            <a:off x="1520038" y="3779951"/>
            <a:ext cx="3215552" cy="0"/>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7C32CB6-F717-43F7-BD28-11EA53DFB4CE}"/>
              </a:ext>
            </a:extLst>
          </p:cNvPr>
          <p:cNvCxnSpPr>
            <a:cxnSpLocks/>
          </p:cNvCxnSpPr>
          <p:nvPr/>
        </p:nvCxnSpPr>
        <p:spPr>
          <a:xfrm>
            <a:off x="1520038" y="4765623"/>
            <a:ext cx="3215552" cy="0"/>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22" name="AutoShape 14">
            <a:extLst>
              <a:ext uri="{FF2B5EF4-FFF2-40B4-BE49-F238E27FC236}">
                <a16:creationId xmlns:a16="http://schemas.microsoft.com/office/drawing/2014/main" id="{50F687BA-3403-4235-A182-567C52D2869F}"/>
              </a:ext>
            </a:extLst>
          </p:cNvPr>
          <p:cNvSpPr>
            <a:spLocks noChangeArrowheads="1"/>
          </p:cNvSpPr>
          <p:nvPr/>
        </p:nvSpPr>
        <p:spPr bwMode="auto">
          <a:xfrm>
            <a:off x="5399917" y="1561876"/>
            <a:ext cx="4390944" cy="4309794"/>
          </a:xfrm>
          <a:prstGeom prst="rect">
            <a:avLst/>
          </a:prstGeom>
          <a:solidFill>
            <a:schemeClr val="accent2">
              <a:lumMod val="20000"/>
              <a:lumOff val="80000"/>
            </a:schemeClr>
          </a:solidFill>
          <a:ln w="6350" cap="flat" cmpd="sng" algn="ctr">
            <a:noFill/>
            <a:prstDash val="solid"/>
          </a:ln>
          <a:effectLst/>
        </p:spPr>
        <p:txBody>
          <a:bodyPr lIns="0" tIns="82286" rIns="0" bIns="0" anchor="ctr"/>
          <a:lstStyle/>
          <a:p>
            <a:pPr defTabSz="1044976">
              <a:lnSpc>
                <a:spcPct val="90000"/>
              </a:lnSpc>
              <a:buClr>
                <a:srgbClr val="000000"/>
              </a:buClr>
              <a:defRPr/>
            </a:pPr>
            <a:endParaRPr lang="de-DE" sz="1600" b="1" kern="0">
              <a:solidFill>
                <a:srgbClr val="005295"/>
              </a:solidFill>
              <a:cs typeface="Tahoma" pitchFamily="34" charset="0"/>
            </a:endParaRPr>
          </a:p>
        </p:txBody>
      </p:sp>
      <p:sp>
        <p:nvSpPr>
          <p:cNvPr id="24" name="AutoShape 16">
            <a:extLst>
              <a:ext uri="{FF2B5EF4-FFF2-40B4-BE49-F238E27FC236}">
                <a16:creationId xmlns:a16="http://schemas.microsoft.com/office/drawing/2014/main" id="{8687D783-8BE1-42EA-812D-6CE1B4C7AFF8}"/>
              </a:ext>
            </a:extLst>
          </p:cNvPr>
          <p:cNvSpPr>
            <a:spLocks noChangeArrowheads="1"/>
          </p:cNvSpPr>
          <p:nvPr/>
        </p:nvSpPr>
        <p:spPr bwMode="gray">
          <a:xfrm>
            <a:off x="5604628" y="2597411"/>
            <a:ext cx="3181055" cy="932422"/>
          </a:xfrm>
          <a:prstGeom prst="rect">
            <a:avLst/>
          </a:prstGeom>
          <a:noFill/>
          <a:ln w="6350" cap="flat" cmpd="sng" algn="ctr">
            <a:noFill/>
            <a:prstDash val="solid"/>
          </a:ln>
          <a:effectLst/>
        </p:spPr>
        <p:txBody>
          <a:bodyPr wrap="square" lIns="0" tIns="0" rIns="0" bIns="0" anchor="ctr">
            <a:noAutofit/>
          </a:bodyPr>
          <a:lstStyle/>
          <a:p>
            <a:pPr>
              <a:spcAft>
                <a:spcPts val="686"/>
              </a:spcAft>
              <a:defRPr/>
            </a:pPr>
            <a:r>
              <a:rPr lang="en-US" sz="1371" kern="0">
                <a:solidFill>
                  <a:prstClr val="black"/>
                </a:solidFill>
              </a:rPr>
              <a:t>Analyze functional and non-functional application requirements, gaps, external/internal integrations, customer pain points and define solution</a:t>
            </a:r>
          </a:p>
        </p:txBody>
      </p:sp>
      <p:sp>
        <p:nvSpPr>
          <p:cNvPr id="25" name="AutoShape 16">
            <a:extLst>
              <a:ext uri="{FF2B5EF4-FFF2-40B4-BE49-F238E27FC236}">
                <a16:creationId xmlns:a16="http://schemas.microsoft.com/office/drawing/2014/main" id="{39141E51-919A-4353-91A6-062FDF89B7E2}"/>
              </a:ext>
            </a:extLst>
          </p:cNvPr>
          <p:cNvSpPr>
            <a:spLocks noChangeArrowheads="1"/>
          </p:cNvSpPr>
          <p:nvPr/>
        </p:nvSpPr>
        <p:spPr bwMode="gray">
          <a:xfrm>
            <a:off x="5744334" y="4775921"/>
            <a:ext cx="2834726" cy="1034337"/>
          </a:xfrm>
          <a:prstGeom prst="rect">
            <a:avLst/>
          </a:prstGeom>
          <a:noFill/>
          <a:ln w="6350" cap="flat" cmpd="sng" algn="ctr">
            <a:noFill/>
            <a:prstDash val="solid"/>
          </a:ln>
          <a:effectLst/>
        </p:spPr>
        <p:txBody>
          <a:bodyPr wrap="square" lIns="0" tIns="0" rIns="0" bIns="0" anchor="ctr">
            <a:noAutofit/>
          </a:bodyPr>
          <a:lstStyle/>
          <a:p>
            <a:pPr>
              <a:spcAft>
                <a:spcPts val="686"/>
              </a:spcAft>
              <a:defRPr/>
            </a:pPr>
            <a:r>
              <a:rPr lang="en-US" sz="1371" kern="0">
                <a:solidFill>
                  <a:prstClr val="black"/>
                </a:solidFill>
              </a:rPr>
              <a:t>Analysis of As-Is architecture. Evaluation of technology options for various architecture and data components</a:t>
            </a:r>
          </a:p>
        </p:txBody>
      </p:sp>
      <p:sp>
        <p:nvSpPr>
          <p:cNvPr id="26" name="AutoShape 16">
            <a:extLst>
              <a:ext uri="{FF2B5EF4-FFF2-40B4-BE49-F238E27FC236}">
                <a16:creationId xmlns:a16="http://schemas.microsoft.com/office/drawing/2014/main" id="{A6BCFDE3-E87F-4711-82DC-9A863A8262C3}"/>
              </a:ext>
            </a:extLst>
          </p:cNvPr>
          <p:cNvSpPr>
            <a:spLocks noChangeArrowheads="1"/>
          </p:cNvSpPr>
          <p:nvPr/>
        </p:nvSpPr>
        <p:spPr bwMode="gray">
          <a:xfrm>
            <a:off x="7361477" y="3725764"/>
            <a:ext cx="2290391" cy="909506"/>
          </a:xfrm>
          <a:prstGeom prst="rect">
            <a:avLst/>
          </a:prstGeom>
          <a:noFill/>
          <a:ln w="6350" cap="flat" cmpd="sng" algn="ctr">
            <a:noFill/>
            <a:prstDash val="solid"/>
          </a:ln>
          <a:effectLst/>
        </p:spPr>
        <p:txBody>
          <a:bodyPr wrap="square" lIns="0" tIns="0" rIns="0" bIns="0" anchor="t">
            <a:noAutofit/>
          </a:bodyPr>
          <a:lstStyle/>
          <a:p>
            <a:pPr eaLnBrk="0" hangingPunct="0">
              <a:lnSpc>
                <a:spcPct val="90000"/>
              </a:lnSpc>
              <a:buClr>
                <a:srgbClr val="000000"/>
              </a:buClr>
              <a:defRPr/>
            </a:pPr>
            <a:r>
              <a:rPr lang="en-US" sz="1371" kern="0">
                <a:solidFill>
                  <a:prstClr val="black"/>
                </a:solidFill>
                <a:cs typeface="Tahoma" pitchFamily="34" charset="0"/>
              </a:rPr>
              <a:t>Design Thinking activities – user research, interviews, shadowing of specialists, detailed activity mapping, brainstorming workshop</a:t>
            </a:r>
          </a:p>
        </p:txBody>
      </p:sp>
      <p:pic>
        <p:nvPicPr>
          <p:cNvPr id="27" name="Picture 26" descr="A close up of a sign&#10;&#10;Description generated with high confidence">
            <a:extLst>
              <a:ext uri="{FF2B5EF4-FFF2-40B4-BE49-F238E27FC236}">
                <a16:creationId xmlns:a16="http://schemas.microsoft.com/office/drawing/2014/main" id="{D67F93B9-AC88-43FA-B583-3B1370663C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31167" y="2573442"/>
            <a:ext cx="820702" cy="856430"/>
          </a:xfrm>
          <a:prstGeom prst="rect">
            <a:avLst/>
          </a:prstGeom>
          <a:ln>
            <a:noFill/>
          </a:ln>
        </p:spPr>
      </p:pic>
      <p:cxnSp>
        <p:nvCxnSpPr>
          <p:cNvPr id="28" name="Straight Connector 27">
            <a:extLst>
              <a:ext uri="{FF2B5EF4-FFF2-40B4-BE49-F238E27FC236}">
                <a16:creationId xmlns:a16="http://schemas.microsoft.com/office/drawing/2014/main" id="{C01CB5B4-5953-47C0-A776-C1E3EA057CDC}"/>
              </a:ext>
            </a:extLst>
          </p:cNvPr>
          <p:cNvCxnSpPr>
            <a:cxnSpLocks/>
          </p:cNvCxnSpPr>
          <p:nvPr/>
        </p:nvCxnSpPr>
        <p:spPr>
          <a:xfrm>
            <a:off x="10006562" y="5950910"/>
            <a:ext cx="0" cy="1139293"/>
          </a:xfrm>
          <a:prstGeom prst="line">
            <a:avLst/>
          </a:prstGeom>
          <a:noFill/>
          <a:ln w="12700" cap="flat" cmpd="sng" algn="ctr">
            <a:noFill/>
            <a:prstDash val="dash"/>
            <a:miter lim="800000"/>
          </a:ln>
          <a:effectLst/>
        </p:spPr>
      </p:cxnSp>
      <p:sp>
        <p:nvSpPr>
          <p:cNvPr id="29" name="TextBox 28">
            <a:extLst>
              <a:ext uri="{FF2B5EF4-FFF2-40B4-BE49-F238E27FC236}">
                <a16:creationId xmlns:a16="http://schemas.microsoft.com/office/drawing/2014/main" id="{3876744E-E20C-4E4D-96DC-5BE3A360C3B4}"/>
              </a:ext>
            </a:extLst>
          </p:cNvPr>
          <p:cNvSpPr txBox="1"/>
          <p:nvPr/>
        </p:nvSpPr>
        <p:spPr>
          <a:xfrm>
            <a:off x="5385877" y="1198422"/>
            <a:ext cx="4419026" cy="744691"/>
          </a:xfrm>
          <a:prstGeom prst="rect">
            <a:avLst/>
          </a:prstGeom>
          <a:noFill/>
        </p:spPr>
        <p:txBody>
          <a:bodyPr wrap="square" rtlCol="0">
            <a:spAutoFit/>
          </a:bodyPr>
          <a:lstStyle/>
          <a:p>
            <a:pPr algn="ctr">
              <a:spcAft>
                <a:spcPts val="686"/>
              </a:spcAft>
            </a:pPr>
            <a:r>
              <a:rPr lang="en-US" sz="1828" b="1"/>
              <a:t>Weeks 2-3-4</a:t>
            </a:r>
          </a:p>
          <a:p>
            <a:pPr algn="ctr">
              <a:spcAft>
                <a:spcPts val="686"/>
              </a:spcAft>
            </a:pPr>
            <a:r>
              <a:rPr lang="en-US" sz="1828" b="1"/>
              <a:t>DESIGN THINKING AND STRATEGIZING</a:t>
            </a:r>
          </a:p>
        </p:txBody>
      </p:sp>
      <p:sp>
        <p:nvSpPr>
          <p:cNvPr id="30" name="Rounded Rectangle 23">
            <a:extLst>
              <a:ext uri="{FF2B5EF4-FFF2-40B4-BE49-F238E27FC236}">
                <a16:creationId xmlns:a16="http://schemas.microsoft.com/office/drawing/2014/main" id="{344EBB75-0E88-4A8C-9C59-3A7585E922E3}"/>
              </a:ext>
            </a:extLst>
          </p:cNvPr>
          <p:cNvSpPr/>
          <p:nvPr/>
        </p:nvSpPr>
        <p:spPr>
          <a:xfrm>
            <a:off x="5399917" y="5934254"/>
            <a:ext cx="4390944" cy="1517425"/>
          </a:xfrm>
          <a:prstGeom prst="roundRect">
            <a:avLst>
              <a:gd name="adj" fmla="val 0"/>
            </a:avLst>
          </a:prstGeom>
          <a:solidFill>
            <a:schemeClr val="accent2">
              <a:lumMod val="20000"/>
              <a:lumOff val="80000"/>
            </a:schemeClr>
          </a:solidFill>
          <a:ln w="6350" cap="flat" cmpd="sng" algn="ctr">
            <a:noFill/>
            <a:prstDash val="solid"/>
          </a:ln>
          <a:effectLst/>
        </p:spPr>
        <p:txBody>
          <a:bodyPr wrap="square" lIns="104503" tIns="31351" rIns="104503" bIns="31351" anchor="t">
            <a:noAutofit/>
          </a:bodyPr>
          <a:lstStyle/>
          <a:p>
            <a:pPr eaLnBrk="0" hangingPunct="0">
              <a:buClr>
                <a:srgbClr val="000000"/>
              </a:buClr>
              <a:defRPr/>
            </a:pPr>
            <a:r>
              <a:rPr lang="en-US" sz="1600" b="1" kern="0">
                <a:solidFill>
                  <a:prstClr val="black"/>
                </a:solidFill>
                <a:cs typeface="Tahoma" pitchFamily="34" charset="0"/>
              </a:rPr>
              <a:t>Interim Documents</a:t>
            </a:r>
            <a:endParaRPr lang="en-US" sz="1600" kern="0">
              <a:solidFill>
                <a:prstClr val="black"/>
              </a:solidFill>
              <a:cs typeface="Tahoma" pitchFamily="34" charset="0"/>
            </a:endParaRPr>
          </a:p>
          <a:p>
            <a:pPr marL="208995" indent="-208995" defTabSz="1044976" eaLnBrk="0" hangingPunct="0">
              <a:buClr>
                <a:srgbClr val="000000"/>
              </a:buClr>
              <a:buFont typeface="Arial" panose="020B0604020202020204" pitchFamily="34" charset="0"/>
              <a:buChar char="•"/>
              <a:defRPr/>
            </a:pPr>
            <a:r>
              <a:rPr lang="en-US" sz="1371" kern="0">
                <a:solidFill>
                  <a:prstClr val="black"/>
                </a:solidFill>
                <a:cs typeface="Tahoma" pitchFamily="34" charset="0"/>
              </a:rPr>
              <a:t>4-5 primary internal user archetypes and journey maps</a:t>
            </a:r>
          </a:p>
          <a:p>
            <a:pPr marL="208995" indent="-208995" defTabSz="1044976" eaLnBrk="0" hangingPunct="0">
              <a:buClr>
                <a:srgbClr val="000000"/>
              </a:buClr>
              <a:buFont typeface="Arial" panose="020B0604020202020204" pitchFamily="34" charset="0"/>
              <a:buChar char="•"/>
              <a:defRPr/>
            </a:pPr>
            <a:r>
              <a:rPr lang="en-US" sz="1371" kern="0">
                <a:solidFill>
                  <a:prstClr val="black"/>
                </a:solidFill>
                <a:cs typeface="Tahoma" pitchFamily="34" charset="0"/>
              </a:rPr>
              <a:t>Customer archetype and journey map</a:t>
            </a:r>
          </a:p>
          <a:p>
            <a:pPr marL="208995" indent="-208995" defTabSz="1044976" eaLnBrk="0" hangingPunct="0">
              <a:buClr>
                <a:srgbClr val="000000"/>
              </a:buClr>
              <a:buFont typeface="Arial" panose="020B0604020202020204" pitchFamily="34" charset="0"/>
              <a:buChar char="•"/>
              <a:defRPr/>
            </a:pPr>
            <a:r>
              <a:rPr lang="en-US" sz="1371" kern="0">
                <a:solidFill>
                  <a:prstClr val="black"/>
                </a:solidFill>
                <a:cs typeface="Tahoma" pitchFamily="34" charset="0"/>
              </a:rPr>
              <a:t>Improved experience design screens 1-2 key flows</a:t>
            </a:r>
          </a:p>
        </p:txBody>
      </p:sp>
      <p:pic>
        <p:nvPicPr>
          <p:cNvPr id="31" name="Picture 8" descr="Image result for design thinking">
            <a:extLst>
              <a:ext uri="{FF2B5EF4-FFF2-40B4-BE49-F238E27FC236}">
                <a16:creationId xmlns:a16="http://schemas.microsoft.com/office/drawing/2014/main" id="{E96EF944-4C4D-4220-8D2B-835929BD5C7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12827" y="3848380"/>
            <a:ext cx="1437118" cy="592339"/>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Image result for aws logo vector">
            <a:extLst>
              <a:ext uri="{FF2B5EF4-FFF2-40B4-BE49-F238E27FC236}">
                <a16:creationId xmlns:a16="http://schemas.microsoft.com/office/drawing/2014/main" id="{A4B2A050-EA62-41DD-8FB5-5168A6701C6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581979" y="4847551"/>
            <a:ext cx="1125808" cy="811838"/>
          </a:xfrm>
          <a:prstGeom prst="rect">
            <a:avLst/>
          </a:prstGeom>
          <a:noFill/>
          <a:extLst>
            <a:ext uri="{909E8E84-426E-40DD-AFC4-6F175D3DCCD1}">
              <a14:hiddenFill xmlns:a14="http://schemas.microsoft.com/office/drawing/2010/main">
                <a:solidFill>
                  <a:srgbClr val="FFFFFF"/>
                </a:solidFill>
              </a14:hiddenFill>
            </a:ext>
          </a:extLst>
        </p:spPr>
      </p:pic>
      <p:cxnSp>
        <p:nvCxnSpPr>
          <p:cNvPr id="33" name="Straight Connector 32">
            <a:extLst>
              <a:ext uri="{FF2B5EF4-FFF2-40B4-BE49-F238E27FC236}">
                <a16:creationId xmlns:a16="http://schemas.microsoft.com/office/drawing/2014/main" id="{D62E47CF-9A83-4391-AD58-8A1132B5C310}"/>
              </a:ext>
            </a:extLst>
          </p:cNvPr>
          <p:cNvCxnSpPr/>
          <p:nvPr/>
        </p:nvCxnSpPr>
        <p:spPr>
          <a:xfrm>
            <a:off x="5802840" y="3592417"/>
            <a:ext cx="3215552" cy="0"/>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EE48EE2-DA5F-492D-98C0-93E0B27C1EA0}"/>
              </a:ext>
            </a:extLst>
          </p:cNvPr>
          <p:cNvCxnSpPr/>
          <p:nvPr/>
        </p:nvCxnSpPr>
        <p:spPr>
          <a:xfrm>
            <a:off x="5802840" y="4696681"/>
            <a:ext cx="3215552" cy="0"/>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35" name="AutoShape 14">
            <a:extLst>
              <a:ext uri="{FF2B5EF4-FFF2-40B4-BE49-F238E27FC236}">
                <a16:creationId xmlns:a16="http://schemas.microsoft.com/office/drawing/2014/main" id="{B71A7D21-287C-448D-B22C-4591228F3447}"/>
              </a:ext>
            </a:extLst>
          </p:cNvPr>
          <p:cNvSpPr>
            <a:spLocks noChangeArrowheads="1"/>
          </p:cNvSpPr>
          <p:nvPr/>
        </p:nvSpPr>
        <p:spPr bwMode="auto">
          <a:xfrm>
            <a:off x="9968712" y="1561876"/>
            <a:ext cx="4188505" cy="4309794"/>
          </a:xfrm>
          <a:prstGeom prst="rect">
            <a:avLst/>
          </a:prstGeom>
          <a:solidFill>
            <a:srgbClr val="F8F0C2"/>
          </a:solidFill>
          <a:ln w="9525" cap="flat" cmpd="sng" algn="ctr">
            <a:noFill/>
            <a:prstDash val="solid"/>
          </a:ln>
          <a:effectLst/>
        </p:spPr>
        <p:txBody>
          <a:bodyPr lIns="0" tIns="82286" rIns="0" bIns="0" anchor="ctr"/>
          <a:lstStyle/>
          <a:p>
            <a:pPr defTabSz="1044976">
              <a:lnSpc>
                <a:spcPct val="90000"/>
              </a:lnSpc>
              <a:buClr>
                <a:srgbClr val="000000"/>
              </a:buClr>
              <a:defRPr/>
            </a:pPr>
            <a:endParaRPr lang="de-DE" sz="1600" b="1" kern="0">
              <a:solidFill>
                <a:srgbClr val="E7E6E6"/>
              </a:solidFill>
              <a:cs typeface="Tahoma" pitchFamily="34" charset="0"/>
            </a:endParaRPr>
          </a:p>
        </p:txBody>
      </p:sp>
      <p:sp>
        <p:nvSpPr>
          <p:cNvPr id="36" name="AutoShape 16">
            <a:extLst>
              <a:ext uri="{FF2B5EF4-FFF2-40B4-BE49-F238E27FC236}">
                <a16:creationId xmlns:a16="http://schemas.microsoft.com/office/drawing/2014/main" id="{2C2B22D0-9D43-439C-BF28-E84EB4018394}"/>
              </a:ext>
            </a:extLst>
          </p:cNvPr>
          <p:cNvSpPr>
            <a:spLocks noChangeArrowheads="1"/>
          </p:cNvSpPr>
          <p:nvPr/>
        </p:nvSpPr>
        <p:spPr bwMode="gray">
          <a:xfrm>
            <a:off x="10103189" y="1880499"/>
            <a:ext cx="3919553" cy="556135"/>
          </a:xfrm>
          <a:prstGeom prst="rect">
            <a:avLst/>
          </a:prstGeom>
          <a:noFill/>
          <a:ln w="6350" cap="flat" cmpd="sng" algn="ctr">
            <a:noFill/>
            <a:prstDash val="solid"/>
          </a:ln>
          <a:effectLst/>
        </p:spPr>
        <p:txBody>
          <a:bodyPr wrap="square" lIns="104503" tIns="104503" rIns="104503" bIns="104503" anchor="t" anchorCtr="0">
            <a:noAutofit/>
          </a:bodyPr>
          <a:lstStyle/>
          <a:p>
            <a:pPr algn="ctr" defTabSz="1044976" eaLnBrk="0" hangingPunct="0">
              <a:lnSpc>
                <a:spcPct val="90000"/>
              </a:lnSpc>
              <a:buClr>
                <a:srgbClr val="000000"/>
              </a:buClr>
              <a:defRPr/>
            </a:pPr>
            <a:r>
              <a:rPr lang="en-US" sz="1371" kern="0">
                <a:solidFill>
                  <a:sysClr val="windowText" lastClr="000000"/>
                </a:solidFill>
                <a:cs typeface="Tahoma" pitchFamily="34" charset="0"/>
              </a:rPr>
              <a:t>Provide Recommendations and Develop Implementation Roadmap for Target State</a:t>
            </a:r>
          </a:p>
        </p:txBody>
      </p:sp>
      <p:sp>
        <p:nvSpPr>
          <p:cNvPr id="37" name="AutoShape 16">
            <a:extLst>
              <a:ext uri="{FF2B5EF4-FFF2-40B4-BE49-F238E27FC236}">
                <a16:creationId xmlns:a16="http://schemas.microsoft.com/office/drawing/2014/main" id="{94D445D0-2065-47B6-86BF-640D72197D5B}"/>
              </a:ext>
            </a:extLst>
          </p:cNvPr>
          <p:cNvSpPr>
            <a:spLocks noChangeArrowheads="1"/>
          </p:cNvSpPr>
          <p:nvPr/>
        </p:nvSpPr>
        <p:spPr bwMode="gray">
          <a:xfrm>
            <a:off x="11694991" y="2497386"/>
            <a:ext cx="1882966" cy="960687"/>
          </a:xfrm>
          <a:prstGeom prst="rect">
            <a:avLst/>
          </a:prstGeom>
          <a:noFill/>
          <a:ln w="6350" cap="flat" cmpd="sng" algn="ctr">
            <a:noFill/>
            <a:prstDash val="solid"/>
          </a:ln>
          <a:effectLst/>
        </p:spPr>
        <p:txBody>
          <a:bodyPr wrap="square" lIns="0" tIns="0" rIns="0" bIns="0" anchor="ctr">
            <a:noAutofit/>
          </a:bodyPr>
          <a:lstStyle/>
          <a:p>
            <a:pPr lvl="0" eaLnBrk="0" hangingPunct="0">
              <a:lnSpc>
                <a:spcPct val="90000"/>
              </a:lnSpc>
              <a:buClr>
                <a:srgbClr val="000000"/>
              </a:buClr>
              <a:defRPr/>
            </a:pPr>
            <a:r>
              <a:rPr lang="en-US" sz="1371" kern="0">
                <a:solidFill>
                  <a:prstClr val="black"/>
                </a:solidFill>
                <a:cs typeface="Tahoma" pitchFamily="34" charset="0"/>
              </a:rPr>
              <a:t>Review &amp; Finalize Target State Architecture</a:t>
            </a:r>
          </a:p>
          <a:p>
            <a:pPr eaLnBrk="0" hangingPunct="0">
              <a:lnSpc>
                <a:spcPct val="90000"/>
              </a:lnSpc>
              <a:buClr>
                <a:srgbClr val="000000"/>
              </a:buClr>
              <a:defRPr/>
            </a:pPr>
            <a:r>
              <a:rPr lang="en-US" sz="1371" kern="0">
                <a:solidFill>
                  <a:prstClr val="black"/>
                </a:solidFill>
              </a:rPr>
              <a:t>Review &amp; Finalize Contact Center Blueprint</a:t>
            </a:r>
          </a:p>
        </p:txBody>
      </p:sp>
      <p:sp>
        <p:nvSpPr>
          <p:cNvPr id="38" name="AutoShape 16">
            <a:extLst>
              <a:ext uri="{FF2B5EF4-FFF2-40B4-BE49-F238E27FC236}">
                <a16:creationId xmlns:a16="http://schemas.microsoft.com/office/drawing/2014/main" id="{BA024928-3E02-428A-A86C-A92CC39EE002}"/>
              </a:ext>
            </a:extLst>
          </p:cNvPr>
          <p:cNvSpPr>
            <a:spLocks noChangeArrowheads="1"/>
          </p:cNvSpPr>
          <p:nvPr/>
        </p:nvSpPr>
        <p:spPr bwMode="gray">
          <a:xfrm>
            <a:off x="11754612" y="4907308"/>
            <a:ext cx="2052738" cy="675376"/>
          </a:xfrm>
          <a:prstGeom prst="rect">
            <a:avLst/>
          </a:prstGeom>
          <a:noFill/>
          <a:ln w="6350" cap="flat" cmpd="sng" algn="ctr">
            <a:noFill/>
            <a:prstDash val="solid"/>
          </a:ln>
          <a:effectLst/>
        </p:spPr>
        <p:txBody>
          <a:bodyPr wrap="square" lIns="0" tIns="0" rIns="0" bIns="0" anchor="ctr">
            <a:noAutofit/>
          </a:bodyPr>
          <a:lstStyle/>
          <a:p>
            <a:pPr defTabSz="1044976" eaLnBrk="0" hangingPunct="0">
              <a:lnSpc>
                <a:spcPct val="90000"/>
              </a:lnSpc>
              <a:buClr>
                <a:srgbClr val="000000"/>
              </a:buClr>
              <a:defRPr/>
            </a:pPr>
            <a:r>
              <a:rPr lang="en-US" sz="1371" kern="0">
                <a:solidFill>
                  <a:prstClr val="black"/>
                </a:solidFill>
                <a:cs typeface="Tahoma" pitchFamily="34" charset="0"/>
              </a:rPr>
              <a:t>Implementation Roadmap with Investment, Timeline details</a:t>
            </a:r>
          </a:p>
        </p:txBody>
      </p:sp>
      <p:pic>
        <p:nvPicPr>
          <p:cNvPr id="39" name="Picture 38" descr="A close up of a sign&#10;&#10;Description generated with high confidence">
            <a:extLst>
              <a:ext uri="{FF2B5EF4-FFF2-40B4-BE49-F238E27FC236}">
                <a16:creationId xmlns:a16="http://schemas.microsoft.com/office/drawing/2014/main" id="{42C6C647-D8DE-4249-9B7E-CCA5DB512B9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572672" y="4858905"/>
            <a:ext cx="1038826" cy="923736"/>
          </a:xfrm>
          <a:prstGeom prst="rect">
            <a:avLst/>
          </a:prstGeom>
          <a:ln>
            <a:noFill/>
          </a:ln>
        </p:spPr>
      </p:pic>
      <p:pic>
        <p:nvPicPr>
          <p:cNvPr id="40" name="Picture 39" descr="A picture containing vector graphics, screenshot&#10;&#10;Description generated with high confidence">
            <a:extLst>
              <a:ext uri="{FF2B5EF4-FFF2-40B4-BE49-F238E27FC236}">
                <a16:creationId xmlns:a16="http://schemas.microsoft.com/office/drawing/2014/main" id="{B3383D1B-91E6-4DAA-95FE-639B8264CA4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551323" y="2558309"/>
            <a:ext cx="1060174" cy="899765"/>
          </a:xfrm>
          <a:prstGeom prst="rect">
            <a:avLst/>
          </a:prstGeom>
          <a:ln>
            <a:noFill/>
          </a:ln>
        </p:spPr>
      </p:pic>
      <p:sp>
        <p:nvSpPr>
          <p:cNvPr id="41" name="AutoShape 16">
            <a:extLst>
              <a:ext uri="{FF2B5EF4-FFF2-40B4-BE49-F238E27FC236}">
                <a16:creationId xmlns:a16="http://schemas.microsoft.com/office/drawing/2014/main" id="{4BB4D8F5-DC76-437A-AB67-85D518136FFC}"/>
              </a:ext>
            </a:extLst>
          </p:cNvPr>
          <p:cNvSpPr>
            <a:spLocks noChangeArrowheads="1"/>
          </p:cNvSpPr>
          <p:nvPr/>
        </p:nvSpPr>
        <p:spPr bwMode="gray">
          <a:xfrm>
            <a:off x="10140906" y="5950910"/>
            <a:ext cx="4054494" cy="1139293"/>
          </a:xfrm>
          <a:prstGeom prst="rect">
            <a:avLst/>
          </a:prstGeom>
          <a:noFill/>
          <a:ln w="6350" cap="flat" cmpd="sng" algn="ctr">
            <a:noFill/>
            <a:prstDash val="solid"/>
          </a:ln>
          <a:effectLst/>
        </p:spPr>
        <p:txBody>
          <a:bodyPr wrap="square" lIns="0" tIns="0" rIns="0" bIns="0" anchor="ctr">
            <a:noAutofit/>
          </a:bodyPr>
          <a:lstStyle/>
          <a:p>
            <a:pPr marL="208995" indent="-208995" defTabSz="1044976" eaLnBrk="0" hangingPunct="0">
              <a:buClr>
                <a:srgbClr val="000000"/>
              </a:buClr>
              <a:buFont typeface="Arial" panose="020B0604020202020204" pitchFamily="34" charset="0"/>
              <a:buChar char="•"/>
              <a:defRPr/>
            </a:pPr>
            <a:endParaRPr lang="en-US" sz="1600" kern="0">
              <a:solidFill>
                <a:prstClr val="black"/>
              </a:solidFill>
              <a:cs typeface="Tahoma" pitchFamily="34" charset="0"/>
            </a:endParaRPr>
          </a:p>
        </p:txBody>
      </p:sp>
      <p:sp>
        <p:nvSpPr>
          <p:cNvPr id="42" name="TextBox 41">
            <a:extLst>
              <a:ext uri="{FF2B5EF4-FFF2-40B4-BE49-F238E27FC236}">
                <a16:creationId xmlns:a16="http://schemas.microsoft.com/office/drawing/2014/main" id="{983DFE68-1A74-4E93-86B0-009B3E52DED7}"/>
              </a:ext>
            </a:extLst>
          </p:cNvPr>
          <p:cNvSpPr txBox="1"/>
          <p:nvPr/>
        </p:nvSpPr>
        <p:spPr>
          <a:xfrm>
            <a:off x="9968713" y="1198423"/>
            <a:ext cx="4191425" cy="744691"/>
          </a:xfrm>
          <a:prstGeom prst="rect">
            <a:avLst/>
          </a:prstGeom>
          <a:noFill/>
        </p:spPr>
        <p:txBody>
          <a:bodyPr wrap="square" rtlCol="0">
            <a:spAutoFit/>
          </a:bodyPr>
          <a:lstStyle/>
          <a:p>
            <a:pPr algn="ctr">
              <a:spcAft>
                <a:spcPts val="686"/>
              </a:spcAft>
            </a:pPr>
            <a:r>
              <a:rPr lang="en-US" sz="1828" b="1"/>
              <a:t>Weeks 5-6</a:t>
            </a:r>
          </a:p>
          <a:p>
            <a:pPr algn="ctr">
              <a:spcAft>
                <a:spcPts val="686"/>
              </a:spcAft>
            </a:pPr>
            <a:r>
              <a:rPr lang="en-US" sz="1828" b="1"/>
              <a:t>RECOMMENDATIONS</a:t>
            </a:r>
          </a:p>
        </p:txBody>
      </p:sp>
      <p:sp>
        <p:nvSpPr>
          <p:cNvPr id="43" name="AutoShape 14">
            <a:extLst>
              <a:ext uri="{FF2B5EF4-FFF2-40B4-BE49-F238E27FC236}">
                <a16:creationId xmlns:a16="http://schemas.microsoft.com/office/drawing/2014/main" id="{77A01165-0EA6-487B-B070-7795E89331DA}"/>
              </a:ext>
            </a:extLst>
          </p:cNvPr>
          <p:cNvSpPr>
            <a:spLocks noChangeArrowheads="1"/>
          </p:cNvSpPr>
          <p:nvPr/>
        </p:nvSpPr>
        <p:spPr bwMode="auto">
          <a:xfrm>
            <a:off x="9968713" y="5924193"/>
            <a:ext cx="4188504" cy="1528353"/>
          </a:xfrm>
          <a:prstGeom prst="rect">
            <a:avLst/>
          </a:prstGeom>
          <a:solidFill>
            <a:srgbClr val="F8F0C2"/>
          </a:solidFill>
          <a:ln w="9525" cap="flat" cmpd="sng" algn="ctr">
            <a:noFill/>
            <a:prstDash val="solid"/>
          </a:ln>
          <a:effectLst/>
        </p:spPr>
        <p:txBody>
          <a:bodyPr lIns="104503" tIns="31351" rIns="104503" bIns="31351" anchor="t"/>
          <a:lstStyle/>
          <a:p>
            <a:pPr defTabSz="1044976" eaLnBrk="0" hangingPunct="0">
              <a:buClr>
                <a:srgbClr val="000000"/>
              </a:buClr>
              <a:defRPr/>
            </a:pPr>
            <a:r>
              <a:rPr lang="en-US" sz="1600" b="1" kern="0">
                <a:solidFill>
                  <a:prstClr val="black"/>
                </a:solidFill>
                <a:cs typeface="Tahoma" pitchFamily="34" charset="0"/>
              </a:rPr>
              <a:t>Deliverables</a:t>
            </a:r>
          </a:p>
          <a:p>
            <a:pPr defTabSz="1044976" eaLnBrk="0" hangingPunct="0">
              <a:buClr>
                <a:srgbClr val="000000"/>
              </a:buClr>
              <a:defRPr/>
            </a:pPr>
            <a:r>
              <a:rPr lang="en-US" sz="1371" kern="0">
                <a:solidFill>
                  <a:prstClr val="black"/>
                </a:solidFill>
                <a:cs typeface="Tahoma" pitchFamily="34" charset="0"/>
              </a:rPr>
              <a:t>Final Report with Recommendations for</a:t>
            </a:r>
          </a:p>
          <a:p>
            <a:pPr marL="391866" indent="-391866" defTabSz="1044976" eaLnBrk="0" hangingPunct="0">
              <a:buClr>
                <a:srgbClr val="000000"/>
              </a:buClr>
              <a:buFont typeface="+mj-lt"/>
              <a:buAutoNum type="arabicPeriod"/>
              <a:defRPr/>
            </a:pPr>
            <a:r>
              <a:rPr lang="en-US" sz="1371" kern="0">
                <a:solidFill>
                  <a:prstClr val="black"/>
                </a:solidFill>
                <a:cs typeface="Tahoma" pitchFamily="34" charset="0"/>
              </a:rPr>
              <a:t>Target </a:t>
            </a:r>
            <a:r>
              <a:rPr lang="en-US" sz="1371" kern="0" dirty="0">
                <a:solidFill>
                  <a:prstClr val="black"/>
                </a:solidFill>
                <a:cs typeface="Tahoma" pitchFamily="34" charset="0"/>
              </a:rPr>
              <a:t>CCaaS</a:t>
            </a:r>
            <a:r>
              <a:rPr lang="en-US" sz="1371" kern="0">
                <a:solidFill>
                  <a:prstClr val="black"/>
                </a:solidFill>
                <a:cs typeface="Tahoma" pitchFamily="34" charset="0"/>
              </a:rPr>
              <a:t> Solution and Architecture</a:t>
            </a:r>
          </a:p>
          <a:p>
            <a:pPr marL="391866" indent="-391866" defTabSz="1044976" eaLnBrk="0" hangingPunct="0">
              <a:buClr>
                <a:srgbClr val="000000"/>
              </a:buClr>
              <a:buFont typeface="+mj-lt"/>
              <a:buAutoNum type="arabicPeriod"/>
              <a:defRPr/>
            </a:pPr>
            <a:r>
              <a:rPr lang="en-US" sz="1371" kern="0">
                <a:solidFill>
                  <a:prstClr val="black"/>
                </a:solidFill>
                <a:cs typeface="Tahoma" pitchFamily="34" charset="0"/>
              </a:rPr>
              <a:t>Roadmap and Execution Plan</a:t>
            </a:r>
          </a:p>
          <a:p>
            <a:pPr marL="391866" indent="-391866" defTabSz="1044976" eaLnBrk="0" hangingPunct="0">
              <a:buClr>
                <a:srgbClr val="000000"/>
              </a:buClr>
              <a:buFont typeface="+mj-lt"/>
              <a:buAutoNum type="arabicPeriod"/>
              <a:defRPr/>
            </a:pPr>
            <a:endParaRPr lang="en-US" sz="1371" kern="0">
              <a:solidFill>
                <a:prstClr val="black"/>
              </a:solidFill>
              <a:cs typeface="Tahoma" pitchFamily="34" charset="0"/>
            </a:endParaRPr>
          </a:p>
        </p:txBody>
      </p:sp>
      <p:pic>
        <p:nvPicPr>
          <p:cNvPr id="44" name="Picture 8" descr="Image result for prototype user testing graphics">
            <a:extLst>
              <a:ext uri="{FF2B5EF4-FFF2-40B4-BE49-F238E27FC236}">
                <a16:creationId xmlns:a16="http://schemas.microsoft.com/office/drawing/2014/main" id="{35382C7D-8A0B-4C78-869A-2DC7BB33667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104337" y="3745424"/>
            <a:ext cx="1455440" cy="815046"/>
          </a:xfrm>
          <a:prstGeom prst="rect">
            <a:avLst/>
          </a:prstGeom>
          <a:noFill/>
          <a:extLst>
            <a:ext uri="{909E8E84-426E-40DD-AFC4-6F175D3DCCD1}">
              <a14:hiddenFill xmlns:a14="http://schemas.microsoft.com/office/drawing/2010/main">
                <a:solidFill>
                  <a:srgbClr val="FFFFFF"/>
                </a:solidFill>
              </a14:hiddenFill>
            </a:ext>
          </a:extLst>
        </p:spPr>
      </p:pic>
      <p:sp>
        <p:nvSpPr>
          <p:cNvPr id="45" name="AutoShape 16">
            <a:extLst>
              <a:ext uri="{FF2B5EF4-FFF2-40B4-BE49-F238E27FC236}">
                <a16:creationId xmlns:a16="http://schemas.microsoft.com/office/drawing/2014/main" id="{7FE853AC-73DC-4BE5-BD5E-817A5D17F4C9}"/>
              </a:ext>
            </a:extLst>
          </p:cNvPr>
          <p:cNvSpPr>
            <a:spLocks noChangeArrowheads="1"/>
          </p:cNvSpPr>
          <p:nvPr/>
        </p:nvSpPr>
        <p:spPr bwMode="gray">
          <a:xfrm>
            <a:off x="10140907" y="3703812"/>
            <a:ext cx="1807859" cy="1047946"/>
          </a:xfrm>
          <a:prstGeom prst="rect">
            <a:avLst/>
          </a:prstGeom>
          <a:noFill/>
          <a:ln w="6350" cap="flat" cmpd="sng" algn="ctr">
            <a:noFill/>
            <a:prstDash val="solid"/>
          </a:ln>
          <a:effectLst/>
        </p:spPr>
        <p:txBody>
          <a:bodyPr wrap="square" lIns="0" tIns="0" rIns="0" bIns="0" anchor="ctr">
            <a:noAutofit/>
          </a:bodyPr>
          <a:lstStyle/>
          <a:p>
            <a:pPr algn="r" defTabSz="1044976" eaLnBrk="0" hangingPunct="0">
              <a:lnSpc>
                <a:spcPct val="90000"/>
              </a:lnSpc>
              <a:buClr>
                <a:srgbClr val="000000"/>
              </a:buClr>
              <a:defRPr/>
            </a:pPr>
            <a:r>
              <a:rPr lang="en-US" sz="1371" kern="0">
                <a:solidFill>
                  <a:prstClr val="black"/>
                </a:solidFill>
                <a:cs typeface="Tahoma" pitchFamily="34" charset="0"/>
              </a:rPr>
              <a:t>Conduct Test the flows with users and improvise</a:t>
            </a:r>
          </a:p>
          <a:p>
            <a:pPr algn="r" defTabSz="1044976" eaLnBrk="0" hangingPunct="0">
              <a:lnSpc>
                <a:spcPct val="90000"/>
              </a:lnSpc>
              <a:buClr>
                <a:srgbClr val="000000"/>
              </a:buClr>
              <a:defRPr/>
            </a:pPr>
            <a:endParaRPr lang="en-US" sz="1371" kern="0">
              <a:solidFill>
                <a:prstClr val="black"/>
              </a:solidFill>
              <a:cs typeface="Tahoma" pitchFamily="34" charset="0"/>
            </a:endParaRPr>
          </a:p>
        </p:txBody>
      </p:sp>
      <p:cxnSp>
        <p:nvCxnSpPr>
          <p:cNvPr id="46" name="Straight Connector 45">
            <a:extLst>
              <a:ext uri="{FF2B5EF4-FFF2-40B4-BE49-F238E27FC236}">
                <a16:creationId xmlns:a16="http://schemas.microsoft.com/office/drawing/2014/main" id="{B01B50C6-A0F0-45F9-B1FC-A6562F4466E2}"/>
              </a:ext>
            </a:extLst>
          </p:cNvPr>
          <p:cNvCxnSpPr/>
          <p:nvPr/>
        </p:nvCxnSpPr>
        <p:spPr>
          <a:xfrm>
            <a:off x="10400274" y="3624571"/>
            <a:ext cx="3215552" cy="0"/>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459668A-5333-4353-A20B-258C7F86CD6C}"/>
              </a:ext>
            </a:extLst>
          </p:cNvPr>
          <p:cNvCxnSpPr/>
          <p:nvPr/>
        </p:nvCxnSpPr>
        <p:spPr>
          <a:xfrm>
            <a:off x="10423267" y="4751757"/>
            <a:ext cx="3215552" cy="0"/>
          </a:xfrm>
          <a:prstGeom prst="line">
            <a:avLst/>
          </a:prstGeom>
          <a:ln w="3175">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64ECF699-C024-B219-1A02-582A6109A0B6}"/>
              </a:ext>
            </a:extLst>
          </p:cNvPr>
          <p:cNvSpPr txBox="1"/>
          <p:nvPr/>
        </p:nvSpPr>
        <p:spPr>
          <a:xfrm>
            <a:off x="1473201" y="682593"/>
            <a:ext cx="11214100" cy="369332"/>
          </a:xfrm>
          <a:prstGeom prst="rect">
            <a:avLst/>
          </a:prstGeom>
          <a:solidFill>
            <a:srgbClr val="F8F0C2"/>
          </a:solidFill>
        </p:spPr>
        <p:txBody>
          <a:bodyPr wrap="square" rtlCol="0">
            <a:spAutoFit/>
          </a:bodyPr>
          <a:lstStyle/>
          <a:p>
            <a:pPr algn="ctr"/>
            <a:r>
              <a:rPr lang="en-US" sz="1800" b="1"/>
              <a:t>These are indicative key activities; a detailed plan will be created at the start of the 6-week engagement</a:t>
            </a:r>
          </a:p>
        </p:txBody>
      </p:sp>
    </p:spTree>
    <p:extLst>
      <p:ext uri="{BB962C8B-B14F-4D97-AF65-F5344CB8AC3E}">
        <p14:creationId xmlns:p14="http://schemas.microsoft.com/office/powerpoint/2010/main" val="194575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4099-538F-9DD0-547A-29DBF34184A5}"/>
              </a:ext>
            </a:extLst>
          </p:cNvPr>
          <p:cNvSpPr>
            <a:spLocks noGrp="1"/>
          </p:cNvSpPr>
          <p:nvPr>
            <p:ph type="title"/>
          </p:nvPr>
        </p:nvSpPr>
        <p:spPr/>
        <p:txBody>
          <a:bodyPr>
            <a:normAutofit/>
          </a:bodyPr>
          <a:lstStyle/>
          <a:p>
            <a:r>
              <a:rPr lang="en-US" sz="2800" dirty="0"/>
              <a:t>Proposed Mphasis Team</a:t>
            </a:r>
          </a:p>
        </p:txBody>
      </p:sp>
      <p:sp>
        <p:nvSpPr>
          <p:cNvPr id="3" name="TextBox 2">
            <a:extLst>
              <a:ext uri="{FF2B5EF4-FFF2-40B4-BE49-F238E27FC236}">
                <a16:creationId xmlns:a16="http://schemas.microsoft.com/office/drawing/2014/main" id="{92417D5F-2A47-C600-B2A9-08E77A94DD55}"/>
              </a:ext>
            </a:extLst>
          </p:cNvPr>
          <p:cNvSpPr txBox="1"/>
          <p:nvPr/>
        </p:nvSpPr>
        <p:spPr>
          <a:xfrm>
            <a:off x="454894" y="1259134"/>
            <a:ext cx="10911606" cy="4893647"/>
          </a:xfrm>
          <a:prstGeom prst="rect">
            <a:avLst/>
          </a:prstGeom>
          <a:noFill/>
        </p:spPr>
        <p:txBody>
          <a:bodyPr wrap="square" rtlCol="0">
            <a:spAutoFit/>
          </a:bodyPr>
          <a:lstStyle/>
          <a:p>
            <a:r>
              <a:rPr lang="en-US" sz="2400" b="1" dirty="0">
                <a:solidFill>
                  <a:srgbClr val="000000"/>
                </a:solidFill>
                <a:highlight>
                  <a:srgbClr val="BF9900"/>
                </a:highlight>
              </a:rPr>
              <a:t>Stream 1</a:t>
            </a:r>
            <a:endParaRPr lang="en-IN" sz="2400" b="1" dirty="0">
              <a:solidFill>
                <a:srgbClr val="000000"/>
              </a:solidFill>
              <a:highlight>
                <a:srgbClr val="BF9900"/>
              </a:highlight>
            </a:endParaRPr>
          </a:p>
          <a:p>
            <a:pPr marL="342900" indent="-342900">
              <a:buFont typeface="Arial" panose="020B0604020202020204" pitchFamily="34" charset="0"/>
              <a:buChar char="•"/>
            </a:pPr>
            <a:r>
              <a:rPr lang="en-US" sz="2400" dirty="0"/>
              <a:t>Salesforce SME</a:t>
            </a:r>
          </a:p>
          <a:p>
            <a:pPr marL="342900" indent="-342900">
              <a:buFont typeface="Arial" panose="020B0604020202020204" pitchFamily="34" charset="0"/>
              <a:buChar char="•"/>
            </a:pPr>
            <a:r>
              <a:rPr lang="en-US" sz="2400" dirty="0"/>
              <a:t>Amazon Connect SMEs</a:t>
            </a:r>
          </a:p>
          <a:p>
            <a:pPr marL="342900" indent="-342900">
              <a:buFont typeface="Arial" panose="020B0604020202020204" pitchFamily="34" charset="0"/>
              <a:buChar char="•"/>
            </a:pPr>
            <a:r>
              <a:rPr lang="en-US" sz="2400" dirty="0"/>
              <a:t>Network Engineer</a:t>
            </a:r>
          </a:p>
          <a:p>
            <a:pPr marL="342900" indent="-342900">
              <a:buFont typeface="Arial" panose="020B0604020202020204" pitchFamily="34" charset="0"/>
              <a:buChar char="•"/>
            </a:pPr>
            <a:r>
              <a:rPr lang="en-US" sz="2400" dirty="0"/>
              <a:t>Governance</a:t>
            </a:r>
          </a:p>
          <a:p>
            <a:pPr marL="342900" indent="-342900">
              <a:buFont typeface="Arial" panose="020B0604020202020204" pitchFamily="34" charset="0"/>
              <a:buChar char="•"/>
            </a:pPr>
            <a:endParaRPr lang="en-US" sz="2400" dirty="0"/>
          </a:p>
          <a:p>
            <a:endParaRPr lang="en-US" sz="2400" b="1" dirty="0">
              <a:solidFill>
                <a:srgbClr val="000000">
                  <a:lumMod val="95000"/>
                  <a:lumOff val="5000"/>
                </a:srgbClr>
              </a:solidFill>
            </a:endParaRPr>
          </a:p>
          <a:p>
            <a:endParaRPr lang="en-US" sz="2400" b="1" dirty="0">
              <a:solidFill>
                <a:srgbClr val="000000">
                  <a:lumMod val="95000"/>
                  <a:lumOff val="5000"/>
                </a:srgbClr>
              </a:solidFill>
            </a:endParaRPr>
          </a:p>
          <a:p>
            <a:r>
              <a:rPr lang="en-US" sz="2400" b="1" dirty="0">
                <a:solidFill>
                  <a:srgbClr val="000000"/>
                </a:solidFill>
                <a:highlight>
                  <a:srgbClr val="BF9900"/>
                </a:highlight>
              </a:rPr>
              <a:t>Stream 2</a:t>
            </a:r>
            <a:endParaRPr lang="en-IN" sz="2400" b="1" dirty="0">
              <a:solidFill>
                <a:srgbClr val="000000"/>
              </a:solidFill>
              <a:highlight>
                <a:srgbClr val="BF9900"/>
              </a:highlight>
            </a:endParaRPr>
          </a:p>
          <a:p>
            <a:pPr marL="342900" indent="-342900" defTabSz="1254060" fontAlgn="auto">
              <a:spcBef>
                <a:spcPts val="0"/>
              </a:spcBef>
              <a:spcAft>
                <a:spcPts val="0"/>
              </a:spcAft>
              <a:buClrTx/>
              <a:buFont typeface="Arial" panose="020B0604020202020204" pitchFamily="34" charset="0"/>
              <a:buChar char="•"/>
              <a:defRPr/>
            </a:pPr>
            <a:r>
              <a:rPr lang="en-US" sz="2400" dirty="0">
                <a:solidFill>
                  <a:srgbClr val="000000"/>
                </a:solidFill>
                <a:ea typeface="ＭＳ Ｐゴシック" pitchFamily="34" charset="-128"/>
              </a:rPr>
              <a:t>Design Thinking Experts</a:t>
            </a:r>
          </a:p>
          <a:p>
            <a:pPr marL="342900" indent="-342900" defTabSz="1254060" fontAlgn="auto">
              <a:spcBef>
                <a:spcPts val="0"/>
              </a:spcBef>
              <a:spcAft>
                <a:spcPts val="0"/>
              </a:spcAft>
              <a:buClrTx/>
              <a:buFont typeface="Arial" panose="020B0604020202020204" pitchFamily="34" charset="0"/>
              <a:buChar char="•"/>
              <a:defRPr/>
            </a:pPr>
            <a:r>
              <a:rPr lang="en-US" sz="2400" dirty="0">
                <a:solidFill>
                  <a:srgbClr val="000000"/>
                </a:solidFill>
                <a:ea typeface="ＭＳ Ｐゴシック" pitchFamily="34" charset="-128"/>
              </a:rPr>
              <a:t>Enterprise Solution Architect</a:t>
            </a:r>
          </a:p>
          <a:p>
            <a:pPr marL="342900" indent="-342900" defTabSz="1254060" fontAlgn="auto">
              <a:spcBef>
                <a:spcPts val="0"/>
              </a:spcBef>
              <a:spcAft>
                <a:spcPts val="0"/>
              </a:spcAft>
              <a:buClrTx/>
              <a:buFont typeface="Arial" panose="020B0604020202020204" pitchFamily="34" charset="0"/>
              <a:buChar char="•"/>
              <a:defRPr/>
            </a:pPr>
            <a:r>
              <a:rPr lang="en-US" sz="2400" dirty="0">
                <a:solidFill>
                  <a:srgbClr val="000000"/>
                </a:solidFill>
                <a:ea typeface="ＭＳ Ｐゴシック" pitchFamily="34" charset="-128"/>
              </a:rPr>
              <a:t>Visual Designer</a:t>
            </a:r>
          </a:p>
          <a:p>
            <a:pPr marL="342900" indent="-342900" defTabSz="1254060" fontAlgn="auto">
              <a:spcBef>
                <a:spcPts val="0"/>
              </a:spcBef>
              <a:spcAft>
                <a:spcPts val="0"/>
              </a:spcAft>
              <a:buClrTx/>
              <a:buFont typeface="Arial" panose="020B0604020202020204" pitchFamily="34" charset="0"/>
              <a:buChar char="•"/>
              <a:defRPr/>
            </a:pPr>
            <a:r>
              <a:rPr lang="en-US" sz="2400" dirty="0">
                <a:solidFill>
                  <a:srgbClr val="000000"/>
                </a:solidFill>
                <a:ea typeface="ＭＳ Ｐゴシック" pitchFamily="34" charset="-128"/>
              </a:rPr>
              <a:t>Contact Center Business Process Expert</a:t>
            </a:r>
          </a:p>
        </p:txBody>
      </p:sp>
    </p:spTree>
    <p:extLst>
      <p:ext uri="{BB962C8B-B14F-4D97-AF65-F5344CB8AC3E}">
        <p14:creationId xmlns:p14="http://schemas.microsoft.com/office/powerpoint/2010/main" val="1471785734"/>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Custom Design">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Sky">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dd5c6b9-4876-4199-ba8b-e2b0e5f3ef45">
      <Terms xmlns="http://schemas.microsoft.com/office/infopath/2007/PartnerControls"/>
    </lcf76f155ced4ddcb4097134ff3c332f>
    <TaxCatchAll xmlns="db61b251-ad04-4bec-8da8-9ed1a07cf9d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33BC72EA4DAAA4CBAC0646086E32A88" ma:contentTypeVersion="12" ma:contentTypeDescription="Create a new document." ma:contentTypeScope="" ma:versionID="de92aac7bad4e2f4370c68fe4905a241">
  <xsd:schema xmlns:xsd="http://www.w3.org/2001/XMLSchema" xmlns:xs="http://www.w3.org/2001/XMLSchema" xmlns:p="http://schemas.microsoft.com/office/2006/metadata/properties" xmlns:ns2="8dd5c6b9-4876-4199-ba8b-e2b0e5f3ef45" xmlns:ns3="db61b251-ad04-4bec-8da8-9ed1a07cf9d1" targetNamespace="http://schemas.microsoft.com/office/2006/metadata/properties" ma:root="true" ma:fieldsID="90ddff689674d2ef9dbda64bb6fb590d" ns2:_="" ns3:_="">
    <xsd:import namespace="8dd5c6b9-4876-4199-ba8b-e2b0e5f3ef45"/>
    <xsd:import namespace="db61b251-ad04-4bec-8da8-9ed1a07cf9d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d5c6b9-4876-4199-ba8b-e2b0e5f3e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1b361eba-3d5d-4651-ac0e-0ffd30b1ffb1" ma:termSetId="09814cd3-568e-fe90-9814-8d621ff8fb84" ma:anchorId="fba54fb3-c3e1-fe81-a776-ca4b69148c4d" ma:open="true" ma:isKeyword="false">
      <xsd:complexType>
        <xsd:sequence>
          <xsd:element ref="pc:Terms" minOccurs="0" maxOccurs="1"/>
        </xsd:sequence>
      </xsd:complex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61b251-ad04-4bec-8da8-9ed1a07cf9d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2ace0bb-18db-4575-b3fa-0e3827d13ea6}" ma:internalName="TaxCatchAll" ma:showField="CatchAllData" ma:web="db61b251-ad04-4bec-8da8-9ed1a07cf9d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607A26-08E5-40CF-BD7C-C39644FC5AAF}">
  <ds:schemaRefs>
    <ds:schemaRef ds:uri="abe6d35b-7c55-407e-bd02-96f1ade06344"/>
    <ds:schemaRef ds:uri="http://schemas.microsoft.com/office/2006/documentManagement/types"/>
    <ds:schemaRef ds:uri="http://purl.org/dc/elements/1.1/"/>
    <ds:schemaRef ds:uri="http://schemas.openxmlformats.org/package/2006/metadata/core-properties"/>
    <ds:schemaRef ds:uri="http://purl.org/dc/terms/"/>
    <ds:schemaRef ds:uri="http://schemas.microsoft.com/office/2006/metadata/properties"/>
    <ds:schemaRef ds:uri="45abfb89-27ca-465e-afa1-9fb74fe2d67a"/>
    <ds:schemaRef ds:uri="http://purl.org/dc/dcmitype/"/>
    <ds:schemaRef ds:uri="http://schemas.microsoft.com/office/infopath/2007/PartnerControls"/>
    <ds:schemaRef ds:uri="http://www.w3.org/XML/1998/namespace"/>
    <ds:schemaRef ds:uri="8dd5c6b9-4876-4199-ba8b-e2b0e5f3ef45"/>
    <ds:schemaRef ds:uri="db61b251-ad04-4bec-8da8-9ed1a07cf9d1"/>
  </ds:schemaRefs>
</ds:datastoreItem>
</file>

<file path=customXml/itemProps2.xml><?xml version="1.0" encoding="utf-8"?>
<ds:datastoreItem xmlns:ds="http://schemas.openxmlformats.org/officeDocument/2006/customXml" ds:itemID="{99036B87-8E46-4F06-8CC6-33AF2E8CC6A0}">
  <ds:schemaRefs>
    <ds:schemaRef ds:uri="http://schemas.microsoft.com/sharepoint/v3/contenttype/forms"/>
  </ds:schemaRefs>
</ds:datastoreItem>
</file>

<file path=customXml/itemProps3.xml><?xml version="1.0" encoding="utf-8"?>
<ds:datastoreItem xmlns:ds="http://schemas.openxmlformats.org/officeDocument/2006/customXml" ds:itemID="{EDA34AE8-04C6-4AB9-A43B-028C236FEE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d5c6b9-4876-4199-ba8b-e2b0e5f3ef45"/>
    <ds:schemaRef ds:uri="db61b251-ad04-4bec-8da8-9ed1a07cf9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67</TotalTime>
  <Words>8042</Words>
  <Application>Microsoft Macintosh PowerPoint</Application>
  <PresentationFormat>Custom</PresentationFormat>
  <Paragraphs>1015</Paragraphs>
  <Slides>62</Slides>
  <Notes>18</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83" baseType="lpstr">
      <vt:lpstr>ＭＳ Ｐゴシック</vt:lpstr>
      <vt:lpstr>Arial</vt:lpstr>
      <vt:lpstr>Arial,Sans-Serif</vt:lpstr>
      <vt:lpstr>Calibri</vt:lpstr>
      <vt:lpstr>Calibri Light</vt:lpstr>
      <vt:lpstr>Corbel</vt:lpstr>
      <vt:lpstr>Courier New</vt:lpstr>
      <vt:lpstr>Franklin Gothic Book</vt:lpstr>
      <vt:lpstr>Haas Grot Disp 55 Roman</vt:lpstr>
      <vt:lpstr>Haas Grot Disp 75 Bold</vt:lpstr>
      <vt:lpstr>Haas Grot Text 55 Roman</vt:lpstr>
      <vt:lpstr>Helvetica</vt:lpstr>
      <vt:lpstr>Helvetica Light</vt:lpstr>
      <vt:lpstr>Open Sans</vt:lpstr>
      <vt:lpstr>Roboto</vt:lpstr>
      <vt:lpstr>Symbol</vt:lpstr>
      <vt:lpstr>Tahoma</vt:lpstr>
      <vt:lpstr>Times New Roman</vt:lpstr>
      <vt:lpstr>Wingdings</vt:lpstr>
      <vt:lpstr>1_Custom Design</vt:lpstr>
      <vt:lpstr>think-cell Slide</vt:lpstr>
      <vt:lpstr>PowerPoint Presentation</vt:lpstr>
      <vt:lpstr>PowerPoint Presentation</vt:lpstr>
      <vt:lpstr>Who We Are - Mphasis</vt:lpstr>
      <vt:lpstr>Who We Are - Mphasis</vt:lpstr>
      <vt:lpstr>Our Understanding of QBE’s Contact Center Requirements</vt:lpstr>
      <vt:lpstr>Our Proposed Approach</vt:lpstr>
      <vt:lpstr>With an optimized execution for both streams across 6 calendar weeks</vt:lpstr>
      <vt:lpstr>Stream 2: Technical Assessment, Design Thinking, exploring best-fit options for QBE</vt:lpstr>
      <vt:lpstr>Proposed Mphasis Team</vt:lpstr>
      <vt:lpstr>Outcomes and Deliverables</vt:lpstr>
      <vt:lpstr>Outcomes and Deliverables</vt:lpstr>
      <vt:lpstr>Dependencies on QBE  </vt:lpstr>
      <vt:lpstr>Different Stakeholder groups time requested across the 6 weeks</vt:lpstr>
      <vt:lpstr>Commercials</vt:lpstr>
      <vt:lpstr>Next Steps</vt:lpstr>
      <vt:lpstr>PowerPoint Presentation</vt:lpstr>
      <vt:lpstr>PowerPoint Presentation</vt:lpstr>
      <vt:lpstr>PowerPoint Presentation</vt:lpstr>
      <vt:lpstr>Stream 1: Short-term - Fix, Review, and Recommend </vt:lpstr>
      <vt:lpstr>Stream 1: Some known problems we will address (not limited to this list)</vt:lpstr>
      <vt:lpstr>Stream 1 – Suggested activities for Amazon Connect</vt:lpstr>
      <vt:lpstr>Stream 1 – Suggestions for addressing Zoom Integration Challenges</vt:lpstr>
      <vt:lpstr>Understanding of Challenges – Short term</vt:lpstr>
      <vt:lpstr>Understanding of your Challenges – Short Term</vt:lpstr>
      <vt:lpstr>Understanding of Challenges</vt:lpstr>
      <vt:lpstr>Understanding of Challenges – Long Term</vt:lpstr>
      <vt:lpstr>PowerPoint Presentation</vt:lpstr>
      <vt:lpstr>Our Understanding of QBE  and the Contact Center</vt:lpstr>
      <vt:lpstr>Challenges we heard so far</vt:lpstr>
      <vt:lpstr>Impact of Surging Customer Volume</vt:lpstr>
      <vt:lpstr>Stream 2 - Long Term Priorities</vt:lpstr>
      <vt:lpstr>Stream 2: Design Thinking led– Operations and Technology Solution to address business goals and users needs</vt:lpstr>
      <vt:lpstr>Sample Archetype of Felicity, Specialist in QBE’s Customer Care LoB</vt:lpstr>
      <vt:lpstr>PowerPoint Presentation</vt:lpstr>
      <vt:lpstr>David – Agent Archetype for Emily’s Team (Inside Sales)</vt:lpstr>
      <vt:lpstr>PowerPoint Presentation</vt:lpstr>
      <vt:lpstr>PowerPoint Presentation</vt:lpstr>
      <vt:lpstr>Stream 2: Outcomes - An illustration of Key Insights around personas’ challenges and pain-points</vt:lpstr>
      <vt:lpstr>Long Term CCaaS Strategy for QBE – How we view QBE’s future state CC Ecosystem</vt:lpstr>
      <vt:lpstr>Future State - 360 Complete Contact Center</vt:lpstr>
      <vt:lpstr>Stream 2: Outcomes - An illustration of “Intelligent” Capabilities to what can address QBE’s needs: Core Interventions</vt:lpstr>
      <vt:lpstr>PowerPoint Presentation</vt:lpstr>
      <vt:lpstr>Long Term CCaaS Strategy for QBE</vt:lpstr>
      <vt:lpstr>Long Term CCaaS Strategy – Understanding the Risks</vt:lpstr>
      <vt:lpstr>Long Term CCaaS Strategy – Aligning Risks with Course of Action</vt:lpstr>
      <vt:lpstr>Salesforce Service Cloud Voice (SCV) – with Amazon Connect</vt:lpstr>
      <vt:lpstr>Salesforce Service Cloud Voice (SCV) – with Amazon Connect</vt:lpstr>
      <vt:lpstr>Salesforce Service Cloud Voice (SCV) – with Amazon Connect</vt:lpstr>
      <vt:lpstr>Salesforce Service Cloud Voice (SCV) – with Talkdesk</vt:lpstr>
      <vt:lpstr>TalkDesk Integration with Zoom</vt:lpstr>
      <vt:lpstr>PowerPoint Presentation</vt:lpstr>
      <vt:lpstr>Customer Surging Volume – Call Count</vt:lpstr>
      <vt:lpstr>Customer Surging Volume – Case Count</vt:lpstr>
      <vt:lpstr>Customer Surging Volume – Response Time</vt:lpstr>
      <vt:lpstr>CCaaS Integration with SCV – Five9</vt:lpstr>
      <vt:lpstr>CCaaS Integration with SCV – Five9</vt:lpstr>
      <vt:lpstr>CCaaS Integration with SCV – Five9</vt:lpstr>
      <vt:lpstr>CCaaS Integration with SCV - Talkdesk</vt:lpstr>
      <vt:lpstr>Talkdesk Integration with Zoom</vt:lpstr>
      <vt:lpstr>Zingtree – Customer Facing Knowledge Base</vt:lpstr>
      <vt:lpstr>Zingtree – Customer Facing Self-Service Portal</vt:lpstr>
      <vt:lpstr>Zingtree – Sample of Salesforce SCV Embedded</vt:lpstr>
    </vt:vector>
  </TitlesOfParts>
  <Manager/>
  <Company>Gutenberg Communication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Michael Dsouza</dc:creator>
  <cp:keywords/>
  <dc:description/>
  <cp:lastModifiedBy>al rojas</cp:lastModifiedBy>
  <cp:revision>5</cp:revision>
  <dcterms:created xsi:type="dcterms:W3CDTF">2016-03-05T14:38:50Z</dcterms:created>
  <dcterms:modified xsi:type="dcterms:W3CDTF">2025-02-28T15:06:43Z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Destination">
    <vt:lpwstr>Creative Market</vt:lpwstr>
  </property>
  <property fmtid="{D5CDD505-2E9C-101B-9397-08002B2CF9AE}" pid="4" name="ContentTypeId">
    <vt:lpwstr>0x010100733BC72EA4DAAA4CBAC0646086E32A88</vt:lpwstr>
  </property>
  <property fmtid="{D5CDD505-2E9C-101B-9397-08002B2CF9AE}" pid="5" name="MediaServiceImageTags">
    <vt:lpwstr/>
  </property>
</Properties>
</file>