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416" r:id="rId4"/>
    <p:sldId id="262" r:id="rId5"/>
    <p:sldId id="365" r:id="rId6"/>
    <p:sldId id="405" r:id="rId7"/>
    <p:sldId id="411" r:id="rId8"/>
    <p:sldId id="406" r:id="rId9"/>
    <p:sldId id="414" r:id="rId10"/>
    <p:sldId id="417" r:id="rId11"/>
    <p:sldId id="407" r:id="rId12"/>
    <p:sldId id="415" r:id="rId13"/>
    <p:sldId id="418" r:id="rId14"/>
    <p:sldId id="258" r:id="rId15"/>
    <p:sldId id="412" r:id="rId16"/>
    <p:sldId id="419" r:id="rId17"/>
    <p:sldId id="413" r:id="rId18"/>
    <p:sldId id="259" r:id="rId19"/>
  </p:sldIdLst>
  <p:sldSz cx="12192000" cy="6858000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C7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112" d="100"/>
          <a:sy n="112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300"/>
            </a:lvl1pPr>
          </a:lstStyle>
          <a:p>
            <a:fld id="{B4BB4FE7-3134-40F9-923E-A0735416FCA8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9275"/>
            <a:ext cx="48768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56" tIns="48328" rIns="96656" bIns="4832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300"/>
            </a:lvl1pPr>
          </a:lstStyle>
          <a:p>
            <a:fld id="{7DEF61AF-72B7-479F-9713-F8D000935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F61AF-72B7-479F-9713-F8D000935C6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F61AF-72B7-479F-9713-F8D000935C6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7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F61AF-72B7-479F-9713-F8D000935C6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77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E1BDC-3BFB-4306-B669-95421B631523}" type="datetimeFigureOut">
              <a:rPr lang="en-US"/>
              <a:pPr>
                <a:defRPr/>
              </a:pPr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5DFB3-038A-48C9-96C2-EC5248372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CFD8D-BE85-472A-B03E-7EEB2798C8B8}" type="datetimeFigureOut">
              <a:rPr lang="en-US"/>
              <a:pPr>
                <a:defRPr/>
              </a:pPr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9FE2B-E841-442E-932A-DECDCBD2A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02190-6F84-47A7-B8C8-FD15E69C45CC}" type="datetimeFigureOut">
              <a:rPr lang="en-US"/>
              <a:pPr>
                <a:defRPr/>
              </a:pPr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43747-0338-401C-AD2F-22F960E00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 baseline="0">
                <a:latin typeface="Arial Narrow" panose="020B0606020202030204" pitchFamily="34" charset="0"/>
              </a:defRPr>
            </a:lvl1pPr>
          </a:lstStyle>
          <a:p>
            <a:fld id="{B68A293A-A340-E144-93B7-E56253C4E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D49CAF-1446-4A13-A7D0-0FD79C4A3D5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" y="1504950"/>
            <a:ext cx="10972800" cy="4152900"/>
          </a:xfrm>
        </p:spPr>
        <p:txBody>
          <a:bodyPr/>
          <a:lstStyle>
            <a:lvl1pPr marL="148590" indent="-514350">
              <a:buSzPct val="100000"/>
              <a:buFont typeface="Arial" panose="020B0604020202020204" pitchFamily="34" charset="0"/>
              <a:buChar char="•"/>
              <a:defRPr/>
            </a:lvl1pPr>
            <a:lvl2pPr marL="788670" indent="-514350">
              <a:buSzPct val="75000"/>
              <a:buFont typeface="Courier New" panose="02070309020205020404" pitchFamily="49" charset="0"/>
              <a:buChar char="o"/>
              <a:defRPr/>
            </a:lvl2pPr>
            <a:lvl3pPr marL="1005840" indent="-457200">
              <a:buSzPct val="75000"/>
              <a:buFont typeface="Wingdings" panose="05000000000000000000" pitchFamily="2" charset="2"/>
              <a:buChar char="Ø"/>
              <a:defRPr/>
            </a:lvl3pPr>
            <a:lvl4pPr marL="1280160" indent="-457200">
              <a:buSzPct val="100000"/>
              <a:buFont typeface="Arial" panose="020B0604020202020204" pitchFamily="34" charset="0"/>
              <a:buChar char="•"/>
              <a:defRPr/>
            </a:lvl4pPr>
            <a:lvl5pPr marL="1508760" indent="-457200">
              <a:buSzPct val="75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add text or graphic</a:t>
            </a:r>
          </a:p>
          <a:p>
            <a:pPr lvl="1"/>
            <a:r>
              <a:rPr lang="en-US" dirty="0"/>
              <a:t>Keep bullets brief!</a:t>
            </a:r>
          </a:p>
          <a:p>
            <a:pPr lvl="2"/>
            <a:r>
              <a:rPr lang="en-US" dirty="0"/>
              <a:t>Bullets should be talking points, not paragraphs for you or your audience to read.</a:t>
            </a:r>
          </a:p>
          <a:p>
            <a:pPr lvl="3"/>
            <a:r>
              <a:rPr lang="en-US" dirty="0"/>
              <a:t>You shouldn’t need this level!</a:t>
            </a:r>
          </a:p>
        </p:txBody>
      </p:sp>
    </p:spTree>
    <p:extLst>
      <p:ext uri="{BB962C8B-B14F-4D97-AF65-F5344CB8AC3E}">
        <p14:creationId xmlns:p14="http://schemas.microsoft.com/office/powerpoint/2010/main" val="67212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C272B-7A05-4824-91D0-511D416636DF}" type="datetimeFigureOut">
              <a:rPr lang="en-US"/>
              <a:pPr>
                <a:defRPr/>
              </a:pPr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C1998-1EF0-4890-A9AB-7A9E8D0E1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B8513-6B20-4EB4-9C53-96F6E5297822}" type="datetimeFigureOut">
              <a:rPr lang="en-US"/>
              <a:pPr>
                <a:defRPr/>
              </a:pPr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F4F0-83D2-4E7B-A7CA-0A42A2458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2AE87-64C1-48B8-94A4-66365AFDB0DE}" type="datetimeFigureOut">
              <a:rPr lang="en-US"/>
              <a:pPr>
                <a:defRPr/>
              </a:pPr>
              <a:t>7/19/2022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9276D-D64B-4260-AD4F-3A25232A5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05A94-C9C4-4472-963F-C9B770D3449D}" type="datetimeFigureOut">
              <a:rPr lang="en-US"/>
              <a:pPr>
                <a:defRPr/>
              </a:pPr>
              <a:t>7/19/2022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B0B07-23F7-421C-917E-6C5130769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7DEE1-EDE6-4C29-A5E2-FAB63B2A3FB7}" type="datetimeFigureOut">
              <a:rPr lang="en-US"/>
              <a:pPr>
                <a:defRPr/>
              </a:pPr>
              <a:t>7/19/2022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421F9-72B3-4C34-B452-CDCE9B480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C1D19-E5BC-4BFC-910C-B5D67EE0C743}" type="datetimeFigureOut">
              <a:rPr lang="en-US"/>
              <a:pPr>
                <a:defRPr/>
              </a:pPr>
              <a:t>7/19/2022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F3E30-771B-4A72-BFDE-BBCD5F152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F5546-392A-4BA5-B057-311840C15462}" type="datetimeFigureOut">
              <a:rPr lang="en-US"/>
              <a:pPr>
                <a:defRPr/>
              </a:pPr>
              <a:t>7/19/2022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873AC-9E70-4844-9A8E-342F10EC4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A6F75-FFCB-41E2-A2E3-D3667F89E358}" type="datetimeFigureOut">
              <a:rPr lang="en-US"/>
              <a:pPr>
                <a:defRPr/>
              </a:pPr>
              <a:t>7/19/2022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0ED5C-B76D-4E9E-9F74-EB9578693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6D01EA-EB2F-4BD0-8AD4-D7EC97C72D4D}" type="datetimeFigureOut">
              <a:rPr lang="en-US"/>
              <a:pPr>
                <a:defRPr/>
              </a:pPr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46C25A-FA97-461F-8D41-B30C6BC8C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609600" y="304801"/>
            <a:ext cx="10058400" cy="215582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East Kaweah GSA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GSP Revisions Update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81000" y="5791200"/>
            <a:ext cx="845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Arial Narrow" pitchFamily="34" charset="0"/>
              </a:rPr>
              <a:t>July 20, 2022 TAC</a:t>
            </a:r>
          </a:p>
          <a:p>
            <a:r>
              <a:rPr lang="en-US" b="1" dirty="0">
                <a:latin typeface="Arial Narrow" pitchFamily="34" charset="0"/>
              </a:rPr>
              <a:t>Presented by: Matt Klinchuch, PE</a:t>
            </a:r>
          </a:p>
        </p:txBody>
      </p:sp>
      <p:pic>
        <p:nvPicPr>
          <p:cNvPr id="11" name="Picture 10" descr="Provost Pritchard LOGODark Blue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9400" y="5791200"/>
            <a:ext cx="1371600" cy="9158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7E456A-185F-A3F1-6D8C-9343710C11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160" y="2754313"/>
            <a:ext cx="4331279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1787C-E614-94EA-3D33-C6A82A024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Deficiency 2: subsidence</a:t>
            </a:r>
          </a:p>
        </p:txBody>
      </p:sp>
    </p:spTree>
    <p:extLst>
      <p:ext uri="{BB962C8B-B14F-4D97-AF65-F5344CB8AC3E}">
        <p14:creationId xmlns:p14="http://schemas.microsoft.com/office/powerpoint/2010/main" val="1586336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FFD467F-0695-A85B-76A2-CA46EB5A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1734800" cy="99060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Def. 2: SMC for Subsidence</a:t>
            </a:r>
            <a:endParaRPr lang="en-US" sz="3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A0A88F7-9154-7BE3-8177-C2CBCBE81899}"/>
              </a:ext>
            </a:extLst>
          </p:cNvPr>
          <p:cNvSpPr txBox="1">
            <a:spLocks/>
          </p:cNvSpPr>
          <p:nvPr/>
        </p:nvSpPr>
        <p:spPr bwMode="auto">
          <a:xfrm>
            <a:off x="342900" y="1371600"/>
            <a:ext cx="11506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The Friant-Kern Canal is listed as critical infrastructure for both the East and Greater Kaweah GSPs – Coordination to the 9.5-inch estimate for 10% capacity impact.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Greater &amp; Mid coordinating to a total subsidence MT of a 9 feet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In some locations the subsidence MT may govern over groundwater levels, which means management actions related to reducing groundwater pumping may be triggered by subsidence.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Mitigation related to subsidence impacts is to be developed, but details not as well understood as groundwater levels (wells dry).</a:t>
            </a:r>
            <a:endParaRPr lang="en-US" sz="28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Arial Narrow" pitchFamily="34" charset="0"/>
              <a:buChar char="–"/>
            </a:pPr>
            <a:endParaRPr lang="en-US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713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FFD467F-0695-A85B-76A2-CA46EB5A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1734800" cy="99060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Def. 2: SMC for Subsidence</a:t>
            </a:r>
            <a:endParaRPr lang="en-US" sz="3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6277D5A2-D184-8D41-7960-F6C74C8627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" t="3846" r="3834" b="3846"/>
          <a:stretch/>
        </p:blipFill>
        <p:spPr>
          <a:xfrm>
            <a:off x="2298701" y="838200"/>
            <a:ext cx="759459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49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1787C-E614-94EA-3D33-C6A82A024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Deficiency 3: interconnected surface water (ISW)</a:t>
            </a:r>
          </a:p>
        </p:txBody>
      </p:sp>
    </p:spTree>
    <p:extLst>
      <p:ext uri="{BB962C8B-B14F-4D97-AF65-F5344CB8AC3E}">
        <p14:creationId xmlns:p14="http://schemas.microsoft.com/office/powerpoint/2010/main" val="3003078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6FADBC9-BABE-3AE1-7337-5CE376BD2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1734800" cy="99060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SMC for ISW</a:t>
            </a:r>
            <a:endParaRPr lang="en-US" sz="3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46DB3894-39D5-75E5-6E1B-FF12D456D6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0" t="2564" r="815" b="2008"/>
          <a:stretch/>
        </p:blipFill>
        <p:spPr>
          <a:xfrm>
            <a:off x="0" y="1109990"/>
            <a:ext cx="7391400" cy="56718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0F3E87-7920-BE8D-0E91-D82EE53F705B}"/>
              </a:ext>
            </a:extLst>
          </p:cNvPr>
          <p:cNvSpPr txBox="1"/>
          <p:nvPr/>
        </p:nvSpPr>
        <p:spPr>
          <a:xfrm>
            <a:off x="7391400" y="1295400"/>
            <a:ext cx="4800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Significant gaps exist in potential locations – closer to the watersheds in the foothills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GSAs working to fill groundwater level monitoring data gaps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Most waterways are ephemeral and lack flow for many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Groundwater pumping in or around this areas unknown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6FADBC9-BABE-3AE1-7337-5CE376BD2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0" y="44532"/>
            <a:ext cx="3810000" cy="99060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SMC for ISW</a:t>
            </a:r>
            <a:endParaRPr lang="en-US" sz="3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0F3E87-7920-BE8D-0E91-D82EE53F705B}"/>
              </a:ext>
            </a:extLst>
          </p:cNvPr>
          <p:cNvSpPr txBox="1"/>
          <p:nvPr/>
        </p:nvSpPr>
        <p:spPr>
          <a:xfrm>
            <a:off x="4800600" y="990600"/>
            <a:ext cx="72390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Study area to in areas where groundwater level has been within 30 feet of ground surface since SGMA was enacted OR where no groundwater level data currently is available</a:t>
            </a:r>
            <a:endParaRPr lang="en-US" sz="10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Evaluating Spring 2015 (dry year) and Spring 2017 (wet year) for the range of downstream limits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Waterways in the EKGSA are: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Cottonwood Creek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Antelope Creek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Kaweah River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Yokohl Creek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Lewis Creek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Frazier Creek</a:t>
            </a:r>
            <a:endParaRPr lang="en-US" sz="1000" dirty="0">
              <a:latin typeface="Arial Narrow" panose="020B0606020202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99967E-82A5-B757-9F39-F4067B16D2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90" t="3333" r="6610" b="22421"/>
          <a:stretch/>
        </p:blipFill>
        <p:spPr>
          <a:xfrm>
            <a:off x="381000" y="44532"/>
            <a:ext cx="4114800" cy="676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52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6FADBC9-BABE-3AE1-7337-5CE376BD2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0" y="44532"/>
            <a:ext cx="3810000" cy="99060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SMC for ISW</a:t>
            </a:r>
            <a:endParaRPr lang="en-US" sz="3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0F3E87-7920-BE8D-0E91-D82EE53F705B}"/>
              </a:ext>
            </a:extLst>
          </p:cNvPr>
          <p:cNvSpPr txBox="1"/>
          <p:nvPr/>
        </p:nvSpPr>
        <p:spPr>
          <a:xfrm>
            <a:off x="76200" y="1129605"/>
            <a:ext cx="1181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Proposing preliminary SMC on channels Losses: MT at 50% losses; MO at 30% losses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Using 1970 Tulare County Flood Master Plan for 25-Year Storm on channels with little flow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5DEE16-B375-887E-F534-0EB70C6FB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204873"/>
            <a:ext cx="8229600" cy="450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78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FFD467F-0695-A85B-76A2-CA46EB5A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1734800" cy="99060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SMC Summary</a:t>
            </a:r>
            <a:endParaRPr lang="en-US" sz="3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FBC75F7-7929-C4B1-6DC3-78C1A6671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450791"/>
              </p:ext>
            </p:extLst>
          </p:nvPr>
        </p:nvGraphicFramePr>
        <p:xfrm>
          <a:off x="723900" y="1066800"/>
          <a:ext cx="10744200" cy="5757808"/>
        </p:xfrm>
        <a:graphic>
          <a:graphicData uri="http://schemas.openxmlformats.org/drawingml/2006/table">
            <a:tbl>
              <a:tblPr firstRow="1" firstCol="1" bandRow="1"/>
              <a:tblGrid>
                <a:gridCol w="1090507">
                  <a:extLst>
                    <a:ext uri="{9D8B030D-6E8A-4147-A177-3AD203B41FA5}">
                      <a16:colId xmlns:a16="http://schemas.microsoft.com/office/drawing/2014/main" val="2091325974"/>
                    </a:ext>
                  </a:extLst>
                </a:gridCol>
                <a:gridCol w="2043597">
                  <a:extLst>
                    <a:ext uri="{9D8B030D-6E8A-4147-A177-3AD203B41FA5}">
                      <a16:colId xmlns:a16="http://schemas.microsoft.com/office/drawing/2014/main" val="1881807904"/>
                    </a:ext>
                  </a:extLst>
                </a:gridCol>
                <a:gridCol w="1954478">
                  <a:extLst>
                    <a:ext uri="{9D8B030D-6E8A-4147-A177-3AD203B41FA5}">
                      <a16:colId xmlns:a16="http://schemas.microsoft.com/office/drawing/2014/main" val="759569832"/>
                    </a:ext>
                  </a:extLst>
                </a:gridCol>
                <a:gridCol w="1540818">
                  <a:extLst>
                    <a:ext uri="{9D8B030D-6E8A-4147-A177-3AD203B41FA5}">
                      <a16:colId xmlns:a16="http://schemas.microsoft.com/office/drawing/2014/main" val="387481640"/>
                    </a:ext>
                  </a:extLst>
                </a:gridCol>
                <a:gridCol w="2077194">
                  <a:extLst>
                    <a:ext uri="{9D8B030D-6E8A-4147-A177-3AD203B41FA5}">
                      <a16:colId xmlns:a16="http://schemas.microsoft.com/office/drawing/2014/main" val="3349369822"/>
                    </a:ext>
                  </a:extLst>
                </a:gridCol>
                <a:gridCol w="2037606">
                  <a:extLst>
                    <a:ext uri="{9D8B030D-6E8A-4147-A177-3AD203B41FA5}">
                      <a16:colId xmlns:a16="http://schemas.microsoft.com/office/drawing/2014/main" val="721913075"/>
                    </a:ext>
                  </a:extLst>
                </a:gridCol>
              </a:tblGrid>
              <a:tr h="360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Sustainability Indicator</a:t>
                      </a:r>
                      <a:endParaRPr lang="en-US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64" marR="55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0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GW Elevation</a:t>
                      </a:r>
                      <a:endParaRPr lang="en-US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64" marR="55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0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GW Storage</a:t>
                      </a:r>
                      <a:endParaRPr lang="en-US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64" marR="5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0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SW-GW Connection</a:t>
                      </a:r>
                      <a:endParaRPr lang="en-US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64" marR="5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0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GW Quality</a:t>
                      </a:r>
                      <a:endParaRPr lang="en-US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64" marR="559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0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Land Subsidence</a:t>
                      </a:r>
                      <a:endParaRPr lang="en-US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64" marR="5596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888246"/>
                  </a:ext>
                </a:extLst>
              </a:tr>
              <a:tr h="132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Undesirable Result</a:t>
                      </a:r>
                      <a:endParaRPr lang="en-US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64" marR="55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0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Unreasonable lowering of groundwater levels resulting in significant impacts to supply wells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64" marR="55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Unreasonable reduction in groundwater storage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64" marR="55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Unreasonable depletion of interconnected surface waterways, where present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64" marR="55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Unreasonable long-term changes of water quality concentrations from baseline conditions to significantly impact users of groundwater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64" marR="55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Loss of the functionality of a structure or a facility to the point that, due to subsidence, the structure or facility cannot reasonably operate without either significant repair or replacement</a:t>
                      </a:r>
                      <a:endParaRPr lang="en-US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64" marR="55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440041"/>
                  </a:ext>
                </a:extLst>
              </a:tr>
              <a:tr h="825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Measurement Methodology</a:t>
                      </a:r>
                      <a:endParaRPr lang="en-US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64" marR="55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0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Groundwater Levels</a:t>
                      </a:r>
                      <a:endParaRPr lang="en-US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64" marR="55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Groundwater Levels (Proxy)</a:t>
                      </a:r>
                      <a:endParaRPr lang="en-US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64" marR="55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Surface water depletion rate</a:t>
                      </a:r>
                      <a:endParaRPr lang="en-US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64" marR="55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Sampling for 3 COCs at Ag wells in Monitoring Network; Utilize public system Title 22 quality monitoring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64" marR="55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Annual survey of set Mile Posts along the FKC and InSAR data when available and Plainview well point</a:t>
                      </a:r>
                      <a:endParaRPr lang="en-US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64" marR="55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010684"/>
                  </a:ext>
                </a:extLst>
              </a:tr>
              <a:tr h="18229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Minimum Threshold</a:t>
                      </a:r>
                      <a:endParaRPr lang="en-US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64" marR="55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0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The most protective groundwater level in a threshold region based on protective level of the approximate 90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percentile of all water supply wells and not allowing a rate of groundwater decline greater than the historical groundwater decline experienced between 1997-2017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64" marR="55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The most protective groundwater level in a threshold region based on protective level of the approximate 90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percentile of all water supply wells and not allowing a rate of groundwater decline greater than the historical groundwater decline experienced between 1997-2017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64" marR="55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More than 50% losses in interconnected surface waterways when water is present</a:t>
                      </a:r>
                      <a:endParaRPr lang="en-US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64" marR="55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 long-term (10-yr. running average) increase in concentration beyond recognized Ag or Urban standards for those wells under the threshold. For those wells over the recognized Ag or Urban standards, no long-term increases by 20% in concentration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64" marR="55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9.5" of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subsidence in </a:t>
                      </a:r>
                      <a:r>
                        <a:rPr lang="en-US" sz="1100" u="sng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year and cumulative (relate to no more than 10% capacity reduction in current capacity of the FKC)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64" marR="55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1417350"/>
                  </a:ext>
                </a:extLst>
              </a:tr>
              <a:tr h="6905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Measurable Objective</a:t>
                      </a:r>
                      <a:endParaRPr lang="en-US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64" marR="55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0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Spring 2017 groundwater levels</a:t>
                      </a:r>
                      <a:endParaRPr lang="en-US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64" marR="55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Spring 2017 groundwater levels</a:t>
                      </a:r>
                      <a:endParaRPr lang="en-US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64" marR="55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Equal to or less than 30% losses in interconnected surface waterways when water is present</a:t>
                      </a:r>
                      <a:endParaRPr lang="en-US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64" marR="55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 unreasonable increase in concentration caused by groundwater pumping and recharge efforts</a:t>
                      </a:r>
                      <a:endParaRPr lang="en-US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64" marR="55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 subsidence throughout the GSA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64" marR="55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951776"/>
                  </a:ext>
                </a:extLst>
              </a:tr>
              <a:tr h="6905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Interim Milestones</a:t>
                      </a:r>
                      <a:endParaRPr lang="en-US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64" marR="55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0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Proportionate to % of overdraft to be corrected in 5-year intervals through implementation period</a:t>
                      </a:r>
                      <a:endParaRPr lang="en-US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64" marR="55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Proportionate to % of overdraft to be corrected in 5-year intervals through implementation period</a:t>
                      </a:r>
                      <a:endParaRPr lang="en-US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64" marR="55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Proportionate to % of overdraft to be corrected in 5-year intervals through implementation period</a:t>
                      </a:r>
                      <a:endParaRPr lang="en-US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64" marR="55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 change from current Objective (re-evaluate at the 5-year milestone pending data collection)</a:t>
                      </a:r>
                      <a:endParaRPr lang="en-US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64" marR="55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 change from current Objective</a:t>
                      </a:r>
                      <a:endParaRPr lang="en-US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964" marR="55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050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64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906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bg1"/>
                </a:solidFill>
                <a:latin typeface="+mn-lt"/>
              </a:rPr>
              <a:t>End</a:t>
            </a:r>
            <a:endParaRPr lang="en-US" sz="36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6FC968-5E4C-4CEB-B4B0-CCBBC34446CE}"/>
              </a:ext>
            </a:extLst>
          </p:cNvPr>
          <p:cNvSpPr txBox="1"/>
          <p:nvPr/>
        </p:nvSpPr>
        <p:spPr>
          <a:xfrm>
            <a:off x="381000" y="6477000"/>
            <a:ext cx="259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+mn-lt"/>
              </a:rPr>
              <a:t>Provost &amp; Pritchard Consulting Group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1447800"/>
            <a:ext cx="1188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Arial Narrow" panose="020B0606020202030204" pitchFamily="34" charset="0"/>
              </a:rPr>
              <a:t>DWR Released GSP Incomplete Determination for Kaweah Subbasin on January 28, 2022.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Arial Narrow" panose="020B0606020202030204" pitchFamily="34" charset="0"/>
              </a:rPr>
              <a:t>Three deficiencies the Kaweah Subbasin needs to address within 180 days: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 Narrow" panose="020B0606020202030204" pitchFamily="34" charset="0"/>
              </a:rPr>
              <a:t>SMC for lowering groundwater levels not set in the manner required by SGMA Regs.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 Narrow" panose="020B0606020202030204" pitchFamily="34" charset="0"/>
              </a:rPr>
              <a:t>SMC for Subsidence not set in the manner required by SGMA Regs.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 Narrow" panose="020B0606020202030204" pitchFamily="34" charset="0"/>
              </a:rPr>
              <a:t>GSPs do not consistently identify interconnected surface water or set their SMC in the manner required by SGMA Regs.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Arial Narrow" panose="020B0606020202030204" pitchFamily="34" charset="0"/>
              </a:rPr>
              <a:t>GSP modification &amp; response due July 27, 2022</a:t>
            </a:r>
          </a:p>
          <a:p>
            <a:pPr marL="342900" indent="-342900">
              <a:spcBef>
                <a:spcPct val="20000"/>
              </a:spcBef>
              <a:buFont typeface="Arial Narrow" pitchFamily="34" charset="0"/>
              <a:buChar char="–"/>
            </a:pPr>
            <a:endParaRPr lang="en-US" sz="2800" dirty="0">
              <a:latin typeface="Arial Narrow" pitchFamily="34" charset="0"/>
            </a:endParaRPr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9060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Reminder of Process</a:t>
            </a:r>
            <a:endParaRPr lang="en-US" sz="3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477000"/>
            <a:ext cx="259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+mn-lt"/>
              </a:rPr>
              <a:t>Provost &amp; Pritchard Consulting Group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1787C-E614-94EA-3D33-C6A82A024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Deficiency 1: Chronic lower of groundwater levels</a:t>
            </a:r>
          </a:p>
        </p:txBody>
      </p:sp>
    </p:spTree>
    <p:extLst>
      <p:ext uri="{BB962C8B-B14F-4D97-AF65-F5344CB8AC3E}">
        <p14:creationId xmlns:p14="http://schemas.microsoft.com/office/powerpoint/2010/main" val="3311130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9060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Def. 1: SMC for Lowering Groundwater Levels</a:t>
            </a:r>
            <a:endParaRPr lang="en-US" sz="3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477000"/>
            <a:ext cx="259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+mn-lt"/>
              </a:rPr>
              <a:t>Provost &amp; Pritchard Consulting Group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5AF66C-7BA5-FE9A-3D89-5E299D31E4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2" t="11769" r="733" b="2514"/>
          <a:stretch/>
        </p:blipFill>
        <p:spPr>
          <a:xfrm>
            <a:off x="1752600" y="1203363"/>
            <a:ext cx="8686800" cy="519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06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FFD467F-0695-A85B-76A2-CA46EB5A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0"/>
            <a:ext cx="8763000" cy="99060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SMC for Lowering Groundwater Levels</a:t>
            </a:r>
            <a:endParaRPr lang="en-US" sz="3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A0A88F7-9154-7BE3-8177-C2CBCBE81899}"/>
              </a:ext>
            </a:extLst>
          </p:cNvPr>
          <p:cNvSpPr txBox="1">
            <a:spLocks/>
          </p:cNvSpPr>
          <p:nvPr/>
        </p:nvSpPr>
        <p:spPr bwMode="auto">
          <a:xfrm>
            <a:off x="18474" y="990600"/>
            <a:ext cx="4884798" cy="576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Identifying </a:t>
            </a: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Beneficial Uses/Users: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Ag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DAC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Domestic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Municipal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Small Systems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Subbasin coordinated to select groundwater levels protective of the 90</a:t>
            </a:r>
            <a:r>
              <a:rPr lang="en-US" sz="2800" baseline="300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th</a:t>
            </a: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percentile of completed depths for all beneficial use/user type wells since 2002.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Evaluated across 39 zones</a:t>
            </a:r>
          </a:p>
          <a:p>
            <a:pPr marL="342900" indent="-342900">
              <a:spcBef>
                <a:spcPct val="20000"/>
              </a:spcBef>
              <a:buFont typeface="Arial Narrow" pitchFamily="34" charset="0"/>
              <a:buChar char="–"/>
            </a:pPr>
            <a:endParaRPr lang="en-US" sz="2800" dirty="0">
              <a:latin typeface="Arial Narrow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CEDAF8-FC55-0E33-3E91-F8F8232B9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271" y="1081116"/>
            <a:ext cx="7270256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D8C840A4-6DF9-4C01-B393-4AEE1933E1D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50" y="1375858"/>
            <a:ext cx="11960550" cy="4796342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0"/>
              </a:spcAft>
            </a:pPr>
            <a:r>
              <a:rPr lang="en-US" sz="2800" kern="800" dirty="0"/>
              <a:t>After reviewing the completed depth for 90</a:t>
            </a:r>
            <a:r>
              <a:rPr lang="en-US" sz="2800" kern="800" baseline="30000" dirty="0"/>
              <a:t>th</a:t>
            </a:r>
            <a:r>
              <a:rPr lang="en-US" sz="2800" kern="800" dirty="0"/>
              <a:t> percentile completion depths of all beneficial use/user type wells in a zone found that all 10 EKGSA Threshold Region MTs were more protective (i.e., higher elevation).</a:t>
            </a:r>
          </a:p>
          <a:p>
            <a:pPr marL="457200" indent="-457200">
              <a:spcAft>
                <a:spcPts val="0"/>
              </a:spcAft>
            </a:pPr>
            <a:r>
              <a:rPr lang="en-US" sz="2800" kern="800" dirty="0"/>
              <a:t>Incorporated into the methodology that GSA would not allow for a greater rate of groundwater level decline than that historically experienced (2020 GSP trend analysis), leading the GSA to be more protective – going to deeper MTs would be undesirable to the EKGSA</a:t>
            </a:r>
          </a:p>
          <a:p>
            <a:pPr marL="457200" indent="-457200">
              <a:spcAft>
                <a:spcPts val="0"/>
              </a:spcAft>
            </a:pPr>
            <a:r>
              <a:rPr lang="en-US" sz="2800" kern="800" dirty="0"/>
              <a:t>Results of analysis are that the EKGSA Groundwater Level MTs are not changing</a:t>
            </a:r>
          </a:p>
          <a:p>
            <a:pPr marL="457200" indent="-457200">
              <a:spcAft>
                <a:spcPts val="0"/>
              </a:spcAft>
            </a:pPr>
            <a:r>
              <a:rPr lang="en-US" sz="2800" kern="800" dirty="0"/>
              <a:t>The Subbasin GSAs has been evaluating the MT contour across the Subbasin to understand the “smoothing” of the contours.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496DD6D-0F00-8078-E423-F4C3359ACA5D}"/>
              </a:ext>
            </a:extLst>
          </p:cNvPr>
          <p:cNvSpPr txBox="1">
            <a:spLocks/>
          </p:cNvSpPr>
          <p:nvPr/>
        </p:nvSpPr>
        <p:spPr bwMode="auto">
          <a:xfrm>
            <a:off x="1714500" y="0"/>
            <a:ext cx="876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i="0" kern="1200" baseline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>
                <a:solidFill>
                  <a:schemeClr val="bg1"/>
                </a:solidFill>
              </a:rPr>
              <a:t>SMC for Lowering Groundwater Levels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00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2496DD6D-0F00-8078-E423-F4C3359ACA5D}"/>
              </a:ext>
            </a:extLst>
          </p:cNvPr>
          <p:cNvSpPr txBox="1">
            <a:spLocks/>
          </p:cNvSpPr>
          <p:nvPr/>
        </p:nvSpPr>
        <p:spPr bwMode="auto">
          <a:xfrm>
            <a:off x="1714500" y="0"/>
            <a:ext cx="876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i="0" kern="1200" baseline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>
                <a:solidFill>
                  <a:schemeClr val="bg1"/>
                </a:solidFill>
              </a:rPr>
              <a:t>SMC for Lowering Groundwater Levels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78A248-26D2-62E6-1049-10E6D4A4E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599" y="188820"/>
            <a:ext cx="8229600" cy="659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21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FFD467F-0695-A85B-76A2-CA46EB5A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1734800" cy="99060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SMC for Lowering Groundwater Levels</a:t>
            </a:r>
            <a:endParaRPr lang="en-US" sz="3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A0A88F7-9154-7BE3-8177-C2CBCBE81899}"/>
              </a:ext>
            </a:extLst>
          </p:cNvPr>
          <p:cNvSpPr txBox="1">
            <a:spLocks/>
          </p:cNvSpPr>
          <p:nvPr/>
        </p:nvSpPr>
        <p:spPr bwMode="auto">
          <a:xfrm>
            <a:off x="228600" y="1219200"/>
            <a:ext cx="1173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The Subbasin understands there are wells that will be impacted prior to the MT elevations and is committing to further develop a Mitigation Plan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A framework for the mitigation plan is going into the GSP revisions. The Mitigation Plans and corresponding funding are still to be coordinated and developed across the Subbasin.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Preliminary analysis approximates the following number of wells could be impacted if water levels reach MT. More investigation to fill gaps and gain more detail will be an on-going effort.</a:t>
            </a:r>
          </a:p>
          <a:p>
            <a:pPr marL="342900" indent="-342900">
              <a:spcBef>
                <a:spcPct val="20000"/>
              </a:spcBef>
              <a:buFont typeface="Arial Narrow" pitchFamily="34" charset="0"/>
              <a:buChar char="–"/>
            </a:pPr>
            <a:endParaRPr lang="en-US" sz="2800" dirty="0">
              <a:latin typeface="Arial Narrow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3CBAC9-6AAF-C3FF-9195-61AB9A984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880" y="3962400"/>
            <a:ext cx="8560240" cy="282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56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FFD467F-0695-A85B-76A2-CA46EB5A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1734800" cy="99060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SMC for Lowering Groundwater Levels</a:t>
            </a:r>
            <a:endParaRPr lang="en-US" sz="3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A0A88F7-9154-7BE3-8177-C2CBCBE81899}"/>
              </a:ext>
            </a:extLst>
          </p:cNvPr>
          <p:cNvSpPr txBox="1">
            <a:spLocks/>
          </p:cNvSpPr>
          <p:nvPr/>
        </p:nvSpPr>
        <p:spPr bwMode="auto">
          <a:xfrm>
            <a:off x="228600" y="990600"/>
            <a:ext cx="1173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A draft framework for triggering conditions that may guide the mitigation program.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F55BB40-4372-F28F-D33A-4452BCE3F9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182802"/>
              </p:ext>
            </p:extLst>
          </p:nvPr>
        </p:nvGraphicFramePr>
        <p:xfrm>
          <a:off x="609600" y="1600200"/>
          <a:ext cx="10972800" cy="515239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354631774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85951802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93589484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4573385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97083383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553672996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Trigger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Investigation/ Qualifications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Outreach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Mitigation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GW Management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414751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Groundwater conditions are stable at or above established MO. No Issues are anticipated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Typical monitoring schedule and GSP Management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Monitoring Report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 expected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Continue GSP Planning at objective management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186339"/>
                  </a:ext>
                </a:extLst>
              </a:tr>
              <a:tr h="1104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Yellow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Groundwater conditions below established MO and above 50% of established MT by Threshold Region.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Monitoring Network indicating some areas may need further investigation. Initiation of investigation and vetting of specific conditions. Evaluate monitoring frequency.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Monitoring Report; Visual representation of impacted area on GSA map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Following investigation/ qualification - GSA implementing applicable mitigation method for the specific issue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GSA to evaluate annual allocation amount in next allocation period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818695"/>
                  </a:ext>
                </a:extLst>
              </a:tr>
              <a:tr h="920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Orange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Groundwater conditions below 50% of operational range and above the established MT by Threshold Region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Monitoring Network indicating areas need further investigation. Initiation of investigation and vetting of specifc conditions. Evaluate monitoring frequency.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Monitoring Report; Visual representation of impacted area on GSA map; Increased communications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Following investigation/ qualification - GSA implementing applicable mitigation method for the specific issue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GSA to evaluate localized groundwater pumping limits or actions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909522"/>
                  </a:ext>
                </a:extLst>
              </a:tr>
              <a:tr h="147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Groundwater conditions at or below established MTs by Threshold Region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Monitoring indicating many areas need further investigation. Initiation investigation and vetting of specific conditions. Monitoring frequency increased.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Monitoring Report; Visual representation of impacted area on GSA map; Increased communications; Working with local agencies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Following investigation/ qualification - GSA implementing applicable mitigation method for the specific issue. Looking into larger, long-term solutions to address significant impacts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GSA to evaluate broader groundwater pumping limits or actions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754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514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ovost &amp; Pritchard">
      <a:dk1>
        <a:sysClr val="windowText" lastClr="000000"/>
      </a:dk1>
      <a:lt1>
        <a:sysClr val="window" lastClr="FFFFFF"/>
      </a:lt1>
      <a:dk2>
        <a:srgbClr val="27406D"/>
      </a:dk2>
      <a:lt2>
        <a:srgbClr val="EEECE1"/>
      </a:lt2>
      <a:accent1>
        <a:srgbClr val="E8652F"/>
      </a:accent1>
      <a:accent2>
        <a:srgbClr val="948671"/>
      </a:accent2>
      <a:accent3>
        <a:srgbClr val="599040"/>
      </a:accent3>
      <a:accent4>
        <a:srgbClr val="949CA1"/>
      </a:accent4>
      <a:accent5>
        <a:srgbClr val="27406D"/>
      </a:accent5>
      <a:accent6>
        <a:srgbClr val="6A0171"/>
      </a:accent6>
      <a:hlink>
        <a:srgbClr val="0000FF"/>
      </a:hlink>
      <a:folHlink>
        <a:srgbClr val="800080"/>
      </a:folHlink>
    </a:clrScheme>
    <a:fontScheme name="Provost &amp; Pritchard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vost &amp; Pritchard Presentation Template.potx" id="{8CB65E48-5016-4CB2-9384-2DBF6AE52533}" vid="{835E137D-A5E2-4E2A-B101-7E5AC647F3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Provost &amp; Pritchard PowerPoint Template</Template>
  <TotalTime>369</TotalTime>
  <Words>1382</Words>
  <Application>Microsoft Office PowerPoint</Application>
  <PresentationFormat>Widescreen</PresentationFormat>
  <Paragraphs>138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Courier New</vt:lpstr>
      <vt:lpstr>Garamond</vt:lpstr>
      <vt:lpstr>Wingdings</vt:lpstr>
      <vt:lpstr>Office Theme</vt:lpstr>
      <vt:lpstr>PowerPoint Presentation</vt:lpstr>
      <vt:lpstr>Reminder of Process</vt:lpstr>
      <vt:lpstr>Deficiency 1: Chronic lower of groundwater levels</vt:lpstr>
      <vt:lpstr>Def. 1: SMC for Lowering Groundwater Levels</vt:lpstr>
      <vt:lpstr>SMC for Lowering Groundwater Levels</vt:lpstr>
      <vt:lpstr>PowerPoint Presentation</vt:lpstr>
      <vt:lpstr>PowerPoint Presentation</vt:lpstr>
      <vt:lpstr>SMC for Lowering Groundwater Levels</vt:lpstr>
      <vt:lpstr>SMC for Lowering Groundwater Levels</vt:lpstr>
      <vt:lpstr>Deficiency 2: subsidence</vt:lpstr>
      <vt:lpstr>Def. 2: SMC for Subsidence</vt:lpstr>
      <vt:lpstr>Def. 2: SMC for Subsidence</vt:lpstr>
      <vt:lpstr>Deficiency 3: interconnected surface water (ISW)</vt:lpstr>
      <vt:lpstr>SMC for ISW</vt:lpstr>
      <vt:lpstr>SMC for ISW</vt:lpstr>
      <vt:lpstr>SMC for ISW</vt:lpstr>
      <vt:lpstr>SMC Summary</vt:lpstr>
      <vt:lpstr>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Klinchuch</dc:creator>
  <cp:lastModifiedBy>Matt Klinchuch</cp:lastModifiedBy>
  <cp:revision>15</cp:revision>
  <cp:lastPrinted>2022-07-15T17:28:22Z</cp:lastPrinted>
  <dcterms:created xsi:type="dcterms:W3CDTF">2022-05-15T20:59:47Z</dcterms:created>
  <dcterms:modified xsi:type="dcterms:W3CDTF">2022-07-19T23:51:33Z</dcterms:modified>
</cp:coreProperties>
</file>