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331" r:id="rId2"/>
    <p:sldId id="764" r:id="rId3"/>
    <p:sldId id="765" r:id="rId4"/>
    <p:sldId id="766" r:id="rId5"/>
    <p:sldId id="767" r:id="rId6"/>
    <p:sldId id="736" r:id="rId7"/>
    <p:sldId id="743" r:id="rId8"/>
    <p:sldId id="752" r:id="rId9"/>
    <p:sldId id="741" r:id="rId10"/>
    <p:sldId id="744" r:id="rId11"/>
    <p:sldId id="737" r:id="rId12"/>
    <p:sldId id="774" r:id="rId13"/>
    <p:sldId id="775" r:id="rId14"/>
    <p:sldId id="776" r:id="rId15"/>
    <p:sldId id="738" r:id="rId16"/>
    <p:sldId id="745" r:id="rId17"/>
    <p:sldId id="746" r:id="rId18"/>
    <p:sldId id="747" r:id="rId19"/>
    <p:sldId id="748" r:id="rId20"/>
    <p:sldId id="749" r:id="rId21"/>
    <p:sldId id="763" r:id="rId22"/>
    <p:sldId id="750" r:id="rId23"/>
    <p:sldId id="751" r:id="rId24"/>
    <p:sldId id="753" r:id="rId25"/>
    <p:sldId id="754" r:id="rId26"/>
    <p:sldId id="755" r:id="rId27"/>
    <p:sldId id="756" r:id="rId28"/>
    <p:sldId id="760" r:id="rId29"/>
    <p:sldId id="759" r:id="rId30"/>
    <p:sldId id="758" r:id="rId31"/>
    <p:sldId id="757" r:id="rId32"/>
    <p:sldId id="761" r:id="rId33"/>
    <p:sldId id="762" r:id="rId34"/>
    <p:sldId id="739" r:id="rId35"/>
    <p:sldId id="742" r:id="rId36"/>
    <p:sldId id="740" r:id="rId37"/>
    <p:sldId id="769" r:id="rId38"/>
    <p:sldId id="770" r:id="rId39"/>
    <p:sldId id="771" r:id="rId40"/>
    <p:sldId id="772" r:id="rId41"/>
    <p:sldId id="773" r:id="rId42"/>
    <p:sldId id="76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40"/>
    <p:restoredTop sz="94637"/>
  </p:normalViewPr>
  <p:slideViewPr>
    <p:cSldViewPr snapToGrid="0">
      <p:cViewPr varScale="1">
        <p:scale>
          <a:sx n="105" d="100"/>
          <a:sy n="105" d="100"/>
        </p:scale>
        <p:origin x="200"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11.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ata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2039E1-8360-44CA-A561-9A95CB5221F7}"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0406FDEC-C426-4510-A62D-835C9EBED15B}">
      <dgm:prSet/>
      <dgm:spPr/>
      <dgm:t>
        <a:bodyPr/>
        <a:lstStyle/>
        <a:p>
          <a:r>
            <a:rPr lang="en-GB" b="1"/>
            <a:t>Article 201: Principles of Public Finance</a:t>
          </a:r>
          <a:endParaRPr lang="en-US"/>
        </a:p>
      </dgm:t>
    </dgm:pt>
    <dgm:pt modelId="{2EEC0B9D-CB88-4A22-B158-9FBBA3E40444}" type="parTrans" cxnId="{B5B3589F-91C2-48D2-8DCF-F5E7316E3857}">
      <dgm:prSet/>
      <dgm:spPr/>
      <dgm:t>
        <a:bodyPr/>
        <a:lstStyle/>
        <a:p>
          <a:endParaRPr lang="en-US"/>
        </a:p>
      </dgm:t>
    </dgm:pt>
    <dgm:pt modelId="{9642ACF3-0B8F-4037-AC89-6E67B5A93B99}" type="sibTrans" cxnId="{B5B3589F-91C2-48D2-8DCF-F5E7316E3857}">
      <dgm:prSet/>
      <dgm:spPr/>
      <dgm:t>
        <a:bodyPr/>
        <a:lstStyle/>
        <a:p>
          <a:endParaRPr lang="en-US"/>
        </a:p>
      </dgm:t>
    </dgm:pt>
    <dgm:pt modelId="{9AD1DCA3-6F50-48CF-8326-DBDB74453FF4}">
      <dgm:prSet/>
      <dgm:spPr/>
      <dgm:t>
        <a:bodyPr/>
        <a:lstStyle/>
        <a:p>
          <a:r>
            <a:rPr lang="en-GB"/>
            <a:t>(b)(i): "The public finance system shall promote an equitable society..."</a:t>
          </a:r>
          <a:endParaRPr lang="en-US"/>
        </a:p>
      </dgm:t>
    </dgm:pt>
    <dgm:pt modelId="{D2DF9DC5-7239-4885-81F2-6B8D1EE8BCC7}" type="parTrans" cxnId="{EF1138A3-7B9F-4C4F-A797-4893652A5330}">
      <dgm:prSet/>
      <dgm:spPr/>
      <dgm:t>
        <a:bodyPr/>
        <a:lstStyle/>
        <a:p>
          <a:endParaRPr lang="en-US"/>
        </a:p>
      </dgm:t>
    </dgm:pt>
    <dgm:pt modelId="{1A423EDB-6606-4A2B-A49F-32BC776B26C8}" type="sibTrans" cxnId="{EF1138A3-7B9F-4C4F-A797-4893652A5330}">
      <dgm:prSet/>
      <dgm:spPr/>
      <dgm:t>
        <a:bodyPr/>
        <a:lstStyle/>
        <a:p>
          <a:endParaRPr lang="en-US"/>
        </a:p>
      </dgm:t>
    </dgm:pt>
    <dgm:pt modelId="{698744FB-5EB1-49F2-AD73-CE28275602B4}">
      <dgm:prSet/>
      <dgm:spPr/>
      <dgm:t>
        <a:bodyPr/>
        <a:lstStyle/>
        <a:p>
          <a:r>
            <a:rPr lang="en-GB"/>
            <a:t>(b)(ii): "The burden of taxation shall be shared fairly."</a:t>
          </a:r>
          <a:endParaRPr lang="en-US"/>
        </a:p>
      </dgm:t>
    </dgm:pt>
    <dgm:pt modelId="{1F15A5BE-3899-46E5-9F0F-A1A55899DBC5}" type="parTrans" cxnId="{B9E73FEE-3020-4E20-A4B3-2F89578776D8}">
      <dgm:prSet/>
      <dgm:spPr/>
      <dgm:t>
        <a:bodyPr/>
        <a:lstStyle/>
        <a:p>
          <a:endParaRPr lang="en-US"/>
        </a:p>
      </dgm:t>
    </dgm:pt>
    <dgm:pt modelId="{C5C570B2-BD23-4D1F-AAE0-AB5B6CCE7DCC}" type="sibTrans" cxnId="{B9E73FEE-3020-4E20-A4B3-2F89578776D8}">
      <dgm:prSet/>
      <dgm:spPr/>
      <dgm:t>
        <a:bodyPr/>
        <a:lstStyle/>
        <a:p>
          <a:endParaRPr lang="en-US"/>
        </a:p>
      </dgm:t>
    </dgm:pt>
    <dgm:pt modelId="{183F774A-115A-4AFD-BAE8-2D6BAB612C4D}">
      <dgm:prSet/>
      <dgm:spPr/>
      <dgm:t>
        <a:bodyPr/>
        <a:lstStyle/>
        <a:p>
          <a:r>
            <a:rPr lang="en-GB" b="1"/>
            <a:t>Article 210: Imposition of Tax</a:t>
          </a:r>
          <a:endParaRPr lang="en-US"/>
        </a:p>
      </dgm:t>
    </dgm:pt>
    <dgm:pt modelId="{79B0A263-3950-442A-AD81-D94B10494516}" type="parTrans" cxnId="{CF2DC7A0-136F-4561-81F9-9065DBEE056C}">
      <dgm:prSet/>
      <dgm:spPr/>
      <dgm:t>
        <a:bodyPr/>
        <a:lstStyle/>
        <a:p>
          <a:endParaRPr lang="en-US"/>
        </a:p>
      </dgm:t>
    </dgm:pt>
    <dgm:pt modelId="{A5E408FD-C881-4D5D-B75D-955ABFB43EAF}" type="sibTrans" cxnId="{CF2DC7A0-136F-4561-81F9-9065DBEE056C}">
      <dgm:prSet/>
      <dgm:spPr/>
      <dgm:t>
        <a:bodyPr/>
        <a:lstStyle/>
        <a:p>
          <a:endParaRPr lang="en-US"/>
        </a:p>
      </dgm:t>
    </dgm:pt>
    <dgm:pt modelId="{E08A7536-2725-4D42-8DA4-E4A75571ED66}">
      <dgm:prSet/>
      <dgm:spPr/>
      <dgm:t>
        <a:bodyPr/>
        <a:lstStyle/>
        <a:p>
          <a:r>
            <a:rPr lang="en-GB"/>
            <a:t>(1): "No tax or licensing fee may be imposed, waived or varied except as provided by legislation."</a:t>
          </a:r>
          <a:endParaRPr lang="en-US"/>
        </a:p>
      </dgm:t>
    </dgm:pt>
    <dgm:pt modelId="{F0177256-A3A9-4020-B224-41E2C9E50056}" type="parTrans" cxnId="{A4DEC45A-32BE-4005-80A1-D19AC5827520}">
      <dgm:prSet/>
      <dgm:spPr/>
      <dgm:t>
        <a:bodyPr/>
        <a:lstStyle/>
        <a:p>
          <a:endParaRPr lang="en-US"/>
        </a:p>
      </dgm:t>
    </dgm:pt>
    <dgm:pt modelId="{796147B9-BD0D-4D81-9DB7-C40B6AB5ED21}" type="sibTrans" cxnId="{A4DEC45A-32BE-4005-80A1-D19AC5827520}">
      <dgm:prSet/>
      <dgm:spPr/>
      <dgm:t>
        <a:bodyPr/>
        <a:lstStyle/>
        <a:p>
          <a:endParaRPr lang="en-US"/>
        </a:p>
      </dgm:t>
    </dgm:pt>
    <dgm:pt modelId="{43CBDC37-FE3D-4A5E-903E-6CEECE62CF86}">
      <dgm:prSet/>
      <dgm:spPr/>
      <dgm:t>
        <a:bodyPr/>
        <a:lstStyle/>
        <a:p>
          <a:r>
            <a:rPr lang="en-GB" b="1"/>
            <a:t>Fourth Schedule: Distribution of Functions Between National and County Governments</a:t>
          </a:r>
          <a:endParaRPr lang="en-US"/>
        </a:p>
      </dgm:t>
    </dgm:pt>
    <dgm:pt modelId="{6DC2C45E-757D-4710-A178-227995C82472}" type="parTrans" cxnId="{5DF1A69C-9B86-4A85-847B-2473044D702A}">
      <dgm:prSet/>
      <dgm:spPr/>
      <dgm:t>
        <a:bodyPr/>
        <a:lstStyle/>
        <a:p>
          <a:endParaRPr lang="en-US"/>
        </a:p>
      </dgm:t>
    </dgm:pt>
    <dgm:pt modelId="{6EC19A9D-BC7D-4F8D-ABF9-1331898FBC4E}" type="sibTrans" cxnId="{5DF1A69C-9B86-4A85-847B-2473044D702A}">
      <dgm:prSet/>
      <dgm:spPr/>
      <dgm:t>
        <a:bodyPr/>
        <a:lstStyle/>
        <a:p>
          <a:endParaRPr lang="en-US"/>
        </a:p>
      </dgm:t>
    </dgm:pt>
    <dgm:pt modelId="{05BF434E-0009-4106-8160-266FE876B7AD}">
      <dgm:prSet/>
      <dgm:spPr/>
      <dgm:t>
        <a:bodyPr/>
        <a:lstStyle/>
        <a:p>
          <a:r>
            <a:rPr lang="en-GB"/>
            <a:t>Part 1(28): Lists "taxation and revenue raising" as a function of the national government.</a:t>
          </a:r>
          <a:endParaRPr lang="en-US"/>
        </a:p>
      </dgm:t>
    </dgm:pt>
    <dgm:pt modelId="{427B72EC-C596-4902-877B-F26FC38F923D}" type="parTrans" cxnId="{72546334-F8FF-450F-B10F-543F8B0F930F}">
      <dgm:prSet/>
      <dgm:spPr/>
      <dgm:t>
        <a:bodyPr/>
        <a:lstStyle/>
        <a:p>
          <a:endParaRPr lang="en-US"/>
        </a:p>
      </dgm:t>
    </dgm:pt>
    <dgm:pt modelId="{5B354153-1A68-4B61-945D-18176AD31729}" type="sibTrans" cxnId="{72546334-F8FF-450F-B10F-543F8B0F930F}">
      <dgm:prSet/>
      <dgm:spPr/>
      <dgm:t>
        <a:bodyPr/>
        <a:lstStyle/>
        <a:p>
          <a:endParaRPr lang="en-US"/>
        </a:p>
      </dgm:t>
    </dgm:pt>
    <dgm:pt modelId="{9B52D512-8214-0546-89DB-96B72B240C75}" type="pres">
      <dgm:prSet presAssocID="{E22039E1-8360-44CA-A561-9A95CB5221F7}" presName="diagram" presStyleCnt="0">
        <dgm:presLayoutVars>
          <dgm:chPref val="1"/>
          <dgm:dir/>
          <dgm:animOne val="branch"/>
          <dgm:animLvl val="lvl"/>
          <dgm:resizeHandles/>
        </dgm:presLayoutVars>
      </dgm:prSet>
      <dgm:spPr/>
    </dgm:pt>
    <dgm:pt modelId="{F4C3EC6E-E91A-354C-A22A-4E92D3D43C72}" type="pres">
      <dgm:prSet presAssocID="{0406FDEC-C426-4510-A62D-835C9EBED15B}" presName="root" presStyleCnt="0"/>
      <dgm:spPr/>
    </dgm:pt>
    <dgm:pt modelId="{8F262611-4F82-8549-9938-59E6D836D4E9}" type="pres">
      <dgm:prSet presAssocID="{0406FDEC-C426-4510-A62D-835C9EBED15B}" presName="rootComposite" presStyleCnt="0"/>
      <dgm:spPr/>
    </dgm:pt>
    <dgm:pt modelId="{298FB123-251F-BE47-8D4C-3D2E3E795312}" type="pres">
      <dgm:prSet presAssocID="{0406FDEC-C426-4510-A62D-835C9EBED15B}" presName="rootText" presStyleLbl="node1" presStyleIdx="0" presStyleCnt="3"/>
      <dgm:spPr/>
    </dgm:pt>
    <dgm:pt modelId="{24886BA9-8F4B-7941-BB0A-E5B4A966F1C9}" type="pres">
      <dgm:prSet presAssocID="{0406FDEC-C426-4510-A62D-835C9EBED15B}" presName="rootConnector" presStyleLbl="node1" presStyleIdx="0" presStyleCnt="3"/>
      <dgm:spPr/>
    </dgm:pt>
    <dgm:pt modelId="{C8C6F682-834D-CC47-AAC0-9C5269F88561}" type="pres">
      <dgm:prSet presAssocID="{0406FDEC-C426-4510-A62D-835C9EBED15B}" presName="childShape" presStyleCnt="0"/>
      <dgm:spPr/>
    </dgm:pt>
    <dgm:pt modelId="{212C2E1A-CB1C-EE46-BECD-4AA70FAFE347}" type="pres">
      <dgm:prSet presAssocID="{D2DF9DC5-7239-4885-81F2-6B8D1EE8BCC7}" presName="Name13" presStyleLbl="parChTrans1D2" presStyleIdx="0" presStyleCnt="4"/>
      <dgm:spPr/>
    </dgm:pt>
    <dgm:pt modelId="{F04DFEFF-13E3-E449-8F7F-31AD8E12A93E}" type="pres">
      <dgm:prSet presAssocID="{9AD1DCA3-6F50-48CF-8326-DBDB74453FF4}" presName="childText" presStyleLbl="bgAcc1" presStyleIdx="0" presStyleCnt="4">
        <dgm:presLayoutVars>
          <dgm:bulletEnabled val="1"/>
        </dgm:presLayoutVars>
      </dgm:prSet>
      <dgm:spPr/>
    </dgm:pt>
    <dgm:pt modelId="{F3340541-3174-5646-A9F2-14F71E0B3185}" type="pres">
      <dgm:prSet presAssocID="{1F15A5BE-3899-46E5-9F0F-A1A55899DBC5}" presName="Name13" presStyleLbl="parChTrans1D2" presStyleIdx="1" presStyleCnt="4"/>
      <dgm:spPr/>
    </dgm:pt>
    <dgm:pt modelId="{1D6ED677-5C6D-8D47-AEA2-E195FBEEDDF2}" type="pres">
      <dgm:prSet presAssocID="{698744FB-5EB1-49F2-AD73-CE28275602B4}" presName="childText" presStyleLbl="bgAcc1" presStyleIdx="1" presStyleCnt="4">
        <dgm:presLayoutVars>
          <dgm:bulletEnabled val="1"/>
        </dgm:presLayoutVars>
      </dgm:prSet>
      <dgm:spPr/>
    </dgm:pt>
    <dgm:pt modelId="{9BB8669F-487E-654A-9AA6-5CA27CE9BE97}" type="pres">
      <dgm:prSet presAssocID="{183F774A-115A-4AFD-BAE8-2D6BAB612C4D}" presName="root" presStyleCnt="0"/>
      <dgm:spPr/>
    </dgm:pt>
    <dgm:pt modelId="{D0D8CFA4-C009-1C47-97D7-898E0629D779}" type="pres">
      <dgm:prSet presAssocID="{183F774A-115A-4AFD-BAE8-2D6BAB612C4D}" presName="rootComposite" presStyleCnt="0"/>
      <dgm:spPr/>
    </dgm:pt>
    <dgm:pt modelId="{CB6CE334-7C01-5145-8C64-02FC700A54A0}" type="pres">
      <dgm:prSet presAssocID="{183F774A-115A-4AFD-BAE8-2D6BAB612C4D}" presName="rootText" presStyleLbl="node1" presStyleIdx="1" presStyleCnt="3"/>
      <dgm:spPr/>
    </dgm:pt>
    <dgm:pt modelId="{F290E115-980E-0C4E-A961-45DD1FBF9DBC}" type="pres">
      <dgm:prSet presAssocID="{183F774A-115A-4AFD-BAE8-2D6BAB612C4D}" presName="rootConnector" presStyleLbl="node1" presStyleIdx="1" presStyleCnt="3"/>
      <dgm:spPr/>
    </dgm:pt>
    <dgm:pt modelId="{A1B0C2B2-6AFC-9346-B105-AF0E00C15B5F}" type="pres">
      <dgm:prSet presAssocID="{183F774A-115A-4AFD-BAE8-2D6BAB612C4D}" presName="childShape" presStyleCnt="0"/>
      <dgm:spPr/>
    </dgm:pt>
    <dgm:pt modelId="{79A6E08B-E8FC-914D-9862-8AED8540E3E0}" type="pres">
      <dgm:prSet presAssocID="{F0177256-A3A9-4020-B224-41E2C9E50056}" presName="Name13" presStyleLbl="parChTrans1D2" presStyleIdx="2" presStyleCnt="4"/>
      <dgm:spPr/>
    </dgm:pt>
    <dgm:pt modelId="{C454CEE8-4000-854D-8472-40079BDF6FEB}" type="pres">
      <dgm:prSet presAssocID="{E08A7536-2725-4D42-8DA4-E4A75571ED66}" presName="childText" presStyleLbl="bgAcc1" presStyleIdx="2" presStyleCnt="4">
        <dgm:presLayoutVars>
          <dgm:bulletEnabled val="1"/>
        </dgm:presLayoutVars>
      </dgm:prSet>
      <dgm:spPr/>
    </dgm:pt>
    <dgm:pt modelId="{01E11C7D-E940-944D-AEE4-9F1E469A72D7}" type="pres">
      <dgm:prSet presAssocID="{43CBDC37-FE3D-4A5E-903E-6CEECE62CF86}" presName="root" presStyleCnt="0"/>
      <dgm:spPr/>
    </dgm:pt>
    <dgm:pt modelId="{1CD7B10C-651D-E242-B414-8CB080BB594B}" type="pres">
      <dgm:prSet presAssocID="{43CBDC37-FE3D-4A5E-903E-6CEECE62CF86}" presName="rootComposite" presStyleCnt="0"/>
      <dgm:spPr/>
    </dgm:pt>
    <dgm:pt modelId="{91E0014A-2170-B342-AC39-B77F93E8D9E2}" type="pres">
      <dgm:prSet presAssocID="{43CBDC37-FE3D-4A5E-903E-6CEECE62CF86}" presName="rootText" presStyleLbl="node1" presStyleIdx="2" presStyleCnt="3"/>
      <dgm:spPr/>
    </dgm:pt>
    <dgm:pt modelId="{3947C5C7-03D1-E141-807D-C300A4EEBE6E}" type="pres">
      <dgm:prSet presAssocID="{43CBDC37-FE3D-4A5E-903E-6CEECE62CF86}" presName="rootConnector" presStyleLbl="node1" presStyleIdx="2" presStyleCnt="3"/>
      <dgm:spPr/>
    </dgm:pt>
    <dgm:pt modelId="{8660DB42-F87F-8C45-A79B-52B5CAA57E06}" type="pres">
      <dgm:prSet presAssocID="{43CBDC37-FE3D-4A5E-903E-6CEECE62CF86}" presName="childShape" presStyleCnt="0"/>
      <dgm:spPr/>
    </dgm:pt>
    <dgm:pt modelId="{073B8CA1-2A48-594F-884E-5D7010AEB1D2}" type="pres">
      <dgm:prSet presAssocID="{427B72EC-C596-4902-877B-F26FC38F923D}" presName="Name13" presStyleLbl="parChTrans1D2" presStyleIdx="3" presStyleCnt="4"/>
      <dgm:spPr/>
    </dgm:pt>
    <dgm:pt modelId="{FDF123DF-7C44-E743-A2B7-407A9D02B10C}" type="pres">
      <dgm:prSet presAssocID="{05BF434E-0009-4106-8160-266FE876B7AD}" presName="childText" presStyleLbl="bgAcc1" presStyleIdx="3" presStyleCnt="4">
        <dgm:presLayoutVars>
          <dgm:bulletEnabled val="1"/>
        </dgm:presLayoutVars>
      </dgm:prSet>
      <dgm:spPr/>
    </dgm:pt>
  </dgm:ptLst>
  <dgm:cxnLst>
    <dgm:cxn modelId="{26581606-EADF-E147-8DDB-A90B29797869}" type="presOf" srcId="{D2DF9DC5-7239-4885-81F2-6B8D1EE8BCC7}" destId="{212C2E1A-CB1C-EE46-BECD-4AA70FAFE347}" srcOrd="0" destOrd="0" presId="urn:microsoft.com/office/officeart/2005/8/layout/hierarchy3"/>
    <dgm:cxn modelId="{EA70C515-6F01-A649-8BFC-D5FA69E4153F}" type="presOf" srcId="{05BF434E-0009-4106-8160-266FE876B7AD}" destId="{FDF123DF-7C44-E743-A2B7-407A9D02B10C}" srcOrd="0" destOrd="0" presId="urn:microsoft.com/office/officeart/2005/8/layout/hierarchy3"/>
    <dgm:cxn modelId="{5A21E219-6050-6C4D-8AF1-3FB3A28EF60D}" type="presOf" srcId="{E22039E1-8360-44CA-A561-9A95CB5221F7}" destId="{9B52D512-8214-0546-89DB-96B72B240C75}" srcOrd="0" destOrd="0" presId="urn:microsoft.com/office/officeart/2005/8/layout/hierarchy3"/>
    <dgm:cxn modelId="{383D9E33-AA8C-F343-A249-3F41F9E9FB8F}" type="presOf" srcId="{0406FDEC-C426-4510-A62D-835C9EBED15B}" destId="{298FB123-251F-BE47-8D4C-3D2E3E795312}" srcOrd="0" destOrd="0" presId="urn:microsoft.com/office/officeart/2005/8/layout/hierarchy3"/>
    <dgm:cxn modelId="{72546334-F8FF-450F-B10F-543F8B0F930F}" srcId="{43CBDC37-FE3D-4A5E-903E-6CEECE62CF86}" destId="{05BF434E-0009-4106-8160-266FE876B7AD}" srcOrd="0" destOrd="0" parTransId="{427B72EC-C596-4902-877B-F26FC38F923D}" sibTransId="{5B354153-1A68-4B61-945D-18176AD31729}"/>
    <dgm:cxn modelId="{13C45744-C521-BD45-AC19-1610F30D2A33}" type="presOf" srcId="{183F774A-115A-4AFD-BAE8-2D6BAB612C4D}" destId="{CB6CE334-7C01-5145-8C64-02FC700A54A0}" srcOrd="0" destOrd="0" presId="urn:microsoft.com/office/officeart/2005/8/layout/hierarchy3"/>
    <dgm:cxn modelId="{A4DEC45A-32BE-4005-80A1-D19AC5827520}" srcId="{183F774A-115A-4AFD-BAE8-2D6BAB612C4D}" destId="{E08A7536-2725-4D42-8DA4-E4A75571ED66}" srcOrd="0" destOrd="0" parTransId="{F0177256-A3A9-4020-B224-41E2C9E50056}" sibTransId="{796147B9-BD0D-4D81-9DB7-C40B6AB5ED21}"/>
    <dgm:cxn modelId="{C742B880-F7C9-8E41-BF46-39459AB856CB}" type="presOf" srcId="{0406FDEC-C426-4510-A62D-835C9EBED15B}" destId="{24886BA9-8F4B-7941-BB0A-E5B4A966F1C9}" srcOrd="1" destOrd="0" presId="urn:microsoft.com/office/officeart/2005/8/layout/hierarchy3"/>
    <dgm:cxn modelId="{F1EF4F87-AD2E-504F-B0CB-1B63C931667A}" type="presOf" srcId="{183F774A-115A-4AFD-BAE8-2D6BAB612C4D}" destId="{F290E115-980E-0C4E-A961-45DD1FBF9DBC}" srcOrd="1" destOrd="0" presId="urn:microsoft.com/office/officeart/2005/8/layout/hierarchy3"/>
    <dgm:cxn modelId="{5DF1A69C-9B86-4A85-847B-2473044D702A}" srcId="{E22039E1-8360-44CA-A561-9A95CB5221F7}" destId="{43CBDC37-FE3D-4A5E-903E-6CEECE62CF86}" srcOrd="2" destOrd="0" parTransId="{6DC2C45E-757D-4710-A178-227995C82472}" sibTransId="{6EC19A9D-BC7D-4F8D-ABF9-1331898FBC4E}"/>
    <dgm:cxn modelId="{596C0C9E-3F79-964C-A661-A91148138C8F}" type="presOf" srcId="{F0177256-A3A9-4020-B224-41E2C9E50056}" destId="{79A6E08B-E8FC-914D-9862-8AED8540E3E0}" srcOrd="0" destOrd="0" presId="urn:microsoft.com/office/officeart/2005/8/layout/hierarchy3"/>
    <dgm:cxn modelId="{B5B3589F-91C2-48D2-8DCF-F5E7316E3857}" srcId="{E22039E1-8360-44CA-A561-9A95CB5221F7}" destId="{0406FDEC-C426-4510-A62D-835C9EBED15B}" srcOrd="0" destOrd="0" parTransId="{2EEC0B9D-CB88-4A22-B158-9FBBA3E40444}" sibTransId="{9642ACF3-0B8F-4037-AC89-6E67B5A93B99}"/>
    <dgm:cxn modelId="{CF2DC7A0-136F-4561-81F9-9065DBEE056C}" srcId="{E22039E1-8360-44CA-A561-9A95CB5221F7}" destId="{183F774A-115A-4AFD-BAE8-2D6BAB612C4D}" srcOrd="1" destOrd="0" parTransId="{79B0A263-3950-442A-AD81-D94B10494516}" sibTransId="{A5E408FD-C881-4D5D-B75D-955ABFB43EAF}"/>
    <dgm:cxn modelId="{EF1138A3-7B9F-4C4F-A797-4893652A5330}" srcId="{0406FDEC-C426-4510-A62D-835C9EBED15B}" destId="{9AD1DCA3-6F50-48CF-8326-DBDB74453FF4}" srcOrd="0" destOrd="0" parTransId="{D2DF9DC5-7239-4885-81F2-6B8D1EE8BCC7}" sibTransId="{1A423EDB-6606-4A2B-A49F-32BC776B26C8}"/>
    <dgm:cxn modelId="{BC365DAF-6E67-6C48-838A-D70D3DB8A85F}" type="presOf" srcId="{427B72EC-C596-4902-877B-F26FC38F923D}" destId="{073B8CA1-2A48-594F-884E-5D7010AEB1D2}" srcOrd="0" destOrd="0" presId="urn:microsoft.com/office/officeart/2005/8/layout/hierarchy3"/>
    <dgm:cxn modelId="{7B5823B7-5041-ED49-A899-E8927C1FE94E}" type="presOf" srcId="{698744FB-5EB1-49F2-AD73-CE28275602B4}" destId="{1D6ED677-5C6D-8D47-AEA2-E195FBEEDDF2}" srcOrd="0" destOrd="0" presId="urn:microsoft.com/office/officeart/2005/8/layout/hierarchy3"/>
    <dgm:cxn modelId="{E529FABC-8ECC-0341-A627-DAD49299BFBF}" type="presOf" srcId="{E08A7536-2725-4D42-8DA4-E4A75571ED66}" destId="{C454CEE8-4000-854D-8472-40079BDF6FEB}" srcOrd="0" destOrd="0" presId="urn:microsoft.com/office/officeart/2005/8/layout/hierarchy3"/>
    <dgm:cxn modelId="{81A05BE1-6ABA-CD47-A93F-5D0628C43B7E}" type="presOf" srcId="{43CBDC37-FE3D-4A5E-903E-6CEECE62CF86}" destId="{91E0014A-2170-B342-AC39-B77F93E8D9E2}" srcOrd="0" destOrd="0" presId="urn:microsoft.com/office/officeart/2005/8/layout/hierarchy3"/>
    <dgm:cxn modelId="{F7FEB2E9-00E7-FE42-9A6E-D130E56FBCF7}" type="presOf" srcId="{9AD1DCA3-6F50-48CF-8326-DBDB74453FF4}" destId="{F04DFEFF-13E3-E449-8F7F-31AD8E12A93E}" srcOrd="0" destOrd="0" presId="urn:microsoft.com/office/officeart/2005/8/layout/hierarchy3"/>
    <dgm:cxn modelId="{D98E05EA-47C2-1846-AA74-43103EC8FCD5}" type="presOf" srcId="{43CBDC37-FE3D-4A5E-903E-6CEECE62CF86}" destId="{3947C5C7-03D1-E141-807D-C300A4EEBE6E}" srcOrd="1" destOrd="0" presId="urn:microsoft.com/office/officeart/2005/8/layout/hierarchy3"/>
    <dgm:cxn modelId="{B9E73FEE-3020-4E20-A4B3-2F89578776D8}" srcId="{0406FDEC-C426-4510-A62D-835C9EBED15B}" destId="{698744FB-5EB1-49F2-AD73-CE28275602B4}" srcOrd="1" destOrd="0" parTransId="{1F15A5BE-3899-46E5-9F0F-A1A55899DBC5}" sibTransId="{C5C570B2-BD23-4D1F-AAE0-AB5B6CCE7DCC}"/>
    <dgm:cxn modelId="{6775EBF6-F165-9E4D-B119-009D916F8E26}" type="presOf" srcId="{1F15A5BE-3899-46E5-9F0F-A1A55899DBC5}" destId="{F3340541-3174-5646-A9F2-14F71E0B3185}" srcOrd="0" destOrd="0" presId="urn:microsoft.com/office/officeart/2005/8/layout/hierarchy3"/>
    <dgm:cxn modelId="{B09D86F8-BC9F-9C4C-A517-2FBED74FB2C5}" type="presParOf" srcId="{9B52D512-8214-0546-89DB-96B72B240C75}" destId="{F4C3EC6E-E91A-354C-A22A-4E92D3D43C72}" srcOrd="0" destOrd="0" presId="urn:microsoft.com/office/officeart/2005/8/layout/hierarchy3"/>
    <dgm:cxn modelId="{34DC675D-F6B6-ED4D-9928-143A237FC01E}" type="presParOf" srcId="{F4C3EC6E-E91A-354C-A22A-4E92D3D43C72}" destId="{8F262611-4F82-8549-9938-59E6D836D4E9}" srcOrd="0" destOrd="0" presId="urn:microsoft.com/office/officeart/2005/8/layout/hierarchy3"/>
    <dgm:cxn modelId="{BDB47BE9-4DC1-B743-A606-B64327C92C80}" type="presParOf" srcId="{8F262611-4F82-8549-9938-59E6D836D4E9}" destId="{298FB123-251F-BE47-8D4C-3D2E3E795312}" srcOrd="0" destOrd="0" presId="urn:microsoft.com/office/officeart/2005/8/layout/hierarchy3"/>
    <dgm:cxn modelId="{79D3706B-1174-BD46-8376-ABEE210DC57E}" type="presParOf" srcId="{8F262611-4F82-8549-9938-59E6D836D4E9}" destId="{24886BA9-8F4B-7941-BB0A-E5B4A966F1C9}" srcOrd="1" destOrd="0" presId="urn:microsoft.com/office/officeart/2005/8/layout/hierarchy3"/>
    <dgm:cxn modelId="{25D82637-591F-644E-BC40-6D4BB4BA176A}" type="presParOf" srcId="{F4C3EC6E-E91A-354C-A22A-4E92D3D43C72}" destId="{C8C6F682-834D-CC47-AAC0-9C5269F88561}" srcOrd="1" destOrd="0" presId="urn:microsoft.com/office/officeart/2005/8/layout/hierarchy3"/>
    <dgm:cxn modelId="{C3562FFA-29D0-6342-A7AB-0E1067D1F7D1}" type="presParOf" srcId="{C8C6F682-834D-CC47-AAC0-9C5269F88561}" destId="{212C2E1A-CB1C-EE46-BECD-4AA70FAFE347}" srcOrd="0" destOrd="0" presId="urn:microsoft.com/office/officeart/2005/8/layout/hierarchy3"/>
    <dgm:cxn modelId="{4A3E677E-6DCF-8244-8EF3-87BC2174C864}" type="presParOf" srcId="{C8C6F682-834D-CC47-AAC0-9C5269F88561}" destId="{F04DFEFF-13E3-E449-8F7F-31AD8E12A93E}" srcOrd="1" destOrd="0" presId="urn:microsoft.com/office/officeart/2005/8/layout/hierarchy3"/>
    <dgm:cxn modelId="{B9128B31-72F1-0E4E-AC00-88754B2348EF}" type="presParOf" srcId="{C8C6F682-834D-CC47-AAC0-9C5269F88561}" destId="{F3340541-3174-5646-A9F2-14F71E0B3185}" srcOrd="2" destOrd="0" presId="urn:microsoft.com/office/officeart/2005/8/layout/hierarchy3"/>
    <dgm:cxn modelId="{A0932D62-8531-0A43-88B3-12D4FF673BE0}" type="presParOf" srcId="{C8C6F682-834D-CC47-AAC0-9C5269F88561}" destId="{1D6ED677-5C6D-8D47-AEA2-E195FBEEDDF2}" srcOrd="3" destOrd="0" presId="urn:microsoft.com/office/officeart/2005/8/layout/hierarchy3"/>
    <dgm:cxn modelId="{01CA605F-75AD-7E49-BD3B-0DD371D4BE6B}" type="presParOf" srcId="{9B52D512-8214-0546-89DB-96B72B240C75}" destId="{9BB8669F-487E-654A-9AA6-5CA27CE9BE97}" srcOrd="1" destOrd="0" presId="urn:microsoft.com/office/officeart/2005/8/layout/hierarchy3"/>
    <dgm:cxn modelId="{9D589F75-A131-964A-A4F5-FA5C58DBE6F0}" type="presParOf" srcId="{9BB8669F-487E-654A-9AA6-5CA27CE9BE97}" destId="{D0D8CFA4-C009-1C47-97D7-898E0629D779}" srcOrd="0" destOrd="0" presId="urn:microsoft.com/office/officeart/2005/8/layout/hierarchy3"/>
    <dgm:cxn modelId="{8752827C-9FD9-4A42-A822-CD8FB8BEEB2A}" type="presParOf" srcId="{D0D8CFA4-C009-1C47-97D7-898E0629D779}" destId="{CB6CE334-7C01-5145-8C64-02FC700A54A0}" srcOrd="0" destOrd="0" presId="urn:microsoft.com/office/officeart/2005/8/layout/hierarchy3"/>
    <dgm:cxn modelId="{91257A97-2AE3-2A4D-8590-E5617BD6C914}" type="presParOf" srcId="{D0D8CFA4-C009-1C47-97D7-898E0629D779}" destId="{F290E115-980E-0C4E-A961-45DD1FBF9DBC}" srcOrd="1" destOrd="0" presId="urn:microsoft.com/office/officeart/2005/8/layout/hierarchy3"/>
    <dgm:cxn modelId="{CBFF7A51-5B30-5848-8930-7A892D8429EB}" type="presParOf" srcId="{9BB8669F-487E-654A-9AA6-5CA27CE9BE97}" destId="{A1B0C2B2-6AFC-9346-B105-AF0E00C15B5F}" srcOrd="1" destOrd="0" presId="urn:microsoft.com/office/officeart/2005/8/layout/hierarchy3"/>
    <dgm:cxn modelId="{F7D0650A-BC7C-624E-B1FB-956A82C01433}" type="presParOf" srcId="{A1B0C2B2-6AFC-9346-B105-AF0E00C15B5F}" destId="{79A6E08B-E8FC-914D-9862-8AED8540E3E0}" srcOrd="0" destOrd="0" presId="urn:microsoft.com/office/officeart/2005/8/layout/hierarchy3"/>
    <dgm:cxn modelId="{1F178652-0490-AD44-BEBA-39D5F46D3061}" type="presParOf" srcId="{A1B0C2B2-6AFC-9346-B105-AF0E00C15B5F}" destId="{C454CEE8-4000-854D-8472-40079BDF6FEB}" srcOrd="1" destOrd="0" presId="urn:microsoft.com/office/officeart/2005/8/layout/hierarchy3"/>
    <dgm:cxn modelId="{AADFE99D-CDE0-3747-BF37-5971BEE993F6}" type="presParOf" srcId="{9B52D512-8214-0546-89DB-96B72B240C75}" destId="{01E11C7D-E940-944D-AEE4-9F1E469A72D7}" srcOrd="2" destOrd="0" presId="urn:microsoft.com/office/officeart/2005/8/layout/hierarchy3"/>
    <dgm:cxn modelId="{9D42B461-FB52-2243-8454-F5B407CA72D9}" type="presParOf" srcId="{01E11C7D-E940-944D-AEE4-9F1E469A72D7}" destId="{1CD7B10C-651D-E242-B414-8CB080BB594B}" srcOrd="0" destOrd="0" presId="urn:microsoft.com/office/officeart/2005/8/layout/hierarchy3"/>
    <dgm:cxn modelId="{65610B32-460F-6740-8C8D-A53CF1EFA229}" type="presParOf" srcId="{1CD7B10C-651D-E242-B414-8CB080BB594B}" destId="{91E0014A-2170-B342-AC39-B77F93E8D9E2}" srcOrd="0" destOrd="0" presId="urn:microsoft.com/office/officeart/2005/8/layout/hierarchy3"/>
    <dgm:cxn modelId="{BFCF2162-4B81-854C-9E3B-4B7045BE3941}" type="presParOf" srcId="{1CD7B10C-651D-E242-B414-8CB080BB594B}" destId="{3947C5C7-03D1-E141-807D-C300A4EEBE6E}" srcOrd="1" destOrd="0" presId="urn:microsoft.com/office/officeart/2005/8/layout/hierarchy3"/>
    <dgm:cxn modelId="{785815FA-78B1-F14D-AE60-C37C81511523}" type="presParOf" srcId="{01E11C7D-E940-944D-AEE4-9F1E469A72D7}" destId="{8660DB42-F87F-8C45-A79B-52B5CAA57E06}" srcOrd="1" destOrd="0" presId="urn:microsoft.com/office/officeart/2005/8/layout/hierarchy3"/>
    <dgm:cxn modelId="{8F1C4804-E8CA-624F-8F7B-97039E5CD3F9}" type="presParOf" srcId="{8660DB42-F87F-8C45-A79B-52B5CAA57E06}" destId="{073B8CA1-2A48-594F-884E-5D7010AEB1D2}" srcOrd="0" destOrd="0" presId="urn:microsoft.com/office/officeart/2005/8/layout/hierarchy3"/>
    <dgm:cxn modelId="{639C7857-AFDE-0B42-A088-5DA2B79FDAE8}" type="presParOf" srcId="{8660DB42-F87F-8C45-A79B-52B5CAA57E06}" destId="{FDF123DF-7C44-E743-A2B7-407A9D02B10C}"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26054A-35B5-4F78-992B-08ED53AD33CF}"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30DB7F9-43DC-486F-BA23-579613B8BEF1}">
      <dgm:prSet/>
      <dgm:spPr/>
      <dgm:t>
        <a:bodyPr/>
        <a:lstStyle/>
        <a:p>
          <a:r>
            <a:rPr lang="en-GB"/>
            <a:t>Renewable Energy: </a:t>
          </a:r>
          <a:endParaRPr lang="en-US"/>
        </a:p>
      </dgm:t>
    </dgm:pt>
    <dgm:pt modelId="{EB55B6A1-58E0-4B87-BC26-E8A4C47C7ECA}" type="parTrans" cxnId="{463F0398-E9DD-43A5-88CD-C5B6D11882EC}">
      <dgm:prSet/>
      <dgm:spPr/>
      <dgm:t>
        <a:bodyPr/>
        <a:lstStyle/>
        <a:p>
          <a:endParaRPr lang="en-US"/>
        </a:p>
      </dgm:t>
    </dgm:pt>
    <dgm:pt modelId="{33E9BAC7-1D8B-4B56-8A01-531AEC571B81}" type="sibTrans" cxnId="{463F0398-E9DD-43A5-88CD-C5B6D11882EC}">
      <dgm:prSet/>
      <dgm:spPr/>
      <dgm:t>
        <a:bodyPr/>
        <a:lstStyle/>
        <a:p>
          <a:endParaRPr lang="en-US"/>
        </a:p>
      </dgm:t>
    </dgm:pt>
    <dgm:pt modelId="{216F72A9-3367-47CA-85EA-ADCCBA462A38}">
      <dgm:prSet/>
      <dgm:spPr/>
      <dgm:t>
        <a:bodyPr/>
        <a:lstStyle/>
        <a:p>
          <a:r>
            <a:rPr lang="en-GB"/>
            <a:t>Solar power installation and distribution</a:t>
          </a:r>
          <a:endParaRPr lang="en-US"/>
        </a:p>
      </dgm:t>
    </dgm:pt>
    <dgm:pt modelId="{EA86E758-FC04-46A1-879F-16AC6EB4E717}" type="parTrans" cxnId="{D77CD967-6836-42B9-894E-4187622CA8FF}">
      <dgm:prSet/>
      <dgm:spPr/>
      <dgm:t>
        <a:bodyPr/>
        <a:lstStyle/>
        <a:p>
          <a:endParaRPr lang="en-US"/>
        </a:p>
      </dgm:t>
    </dgm:pt>
    <dgm:pt modelId="{F77DBBF3-4C7A-4549-AA3A-03DB7492AF1B}" type="sibTrans" cxnId="{D77CD967-6836-42B9-894E-4187622CA8FF}">
      <dgm:prSet/>
      <dgm:spPr/>
      <dgm:t>
        <a:bodyPr/>
        <a:lstStyle/>
        <a:p>
          <a:endParaRPr lang="en-US"/>
        </a:p>
      </dgm:t>
    </dgm:pt>
    <dgm:pt modelId="{32E61103-3252-4B31-B77B-C1E455D98AFE}">
      <dgm:prSet/>
      <dgm:spPr/>
      <dgm:t>
        <a:bodyPr/>
        <a:lstStyle/>
        <a:p>
          <a:r>
            <a:rPr lang="en-GB"/>
            <a:t>Wind farm projects</a:t>
          </a:r>
          <a:endParaRPr lang="en-US"/>
        </a:p>
      </dgm:t>
    </dgm:pt>
    <dgm:pt modelId="{6809605E-8C79-4CF7-9130-A24EFCDD861E}" type="parTrans" cxnId="{0D11C513-AE5C-49E1-A2A8-E5C621662035}">
      <dgm:prSet/>
      <dgm:spPr/>
      <dgm:t>
        <a:bodyPr/>
        <a:lstStyle/>
        <a:p>
          <a:endParaRPr lang="en-US"/>
        </a:p>
      </dgm:t>
    </dgm:pt>
    <dgm:pt modelId="{D1285657-9B7C-495F-A429-54C254A96C61}" type="sibTrans" cxnId="{0D11C513-AE5C-49E1-A2A8-E5C621662035}">
      <dgm:prSet/>
      <dgm:spPr/>
      <dgm:t>
        <a:bodyPr/>
        <a:lstStyle/>
        <a:p>
          <a:endParaRPr lang="en-US"/>
        </a:p>
      </dgm:t>
    </dgm:pt>
    <dgm:pt modelId="{DBCABE08-5F45-4A74-9E18-2DC79505411E}">
      <dgm:prSet/>
      <dgm:spPr/>
      <dgm:t>
        <a:bodyPr/>
        <a:lstStyle/>
        <a:p>
          <a:r>
            <a:rPr lang="en-GB"/>
            <a:t>Crypto mining operations</a:t>
          </a:r>
          <a:endParaRPr lang="en-US"/>
        </a:p>
      </dgm:t>
    </dgm:pt>
    <dgm:pt modelId="{4C73B1EF-AFB3-4EF8-9172-DCFD602F8756}" type="parTrans" cxnId="{CAB2B123-9A1B-4917-BE76-2D76F43CB4CD}">
      <dgm:prSet/>
      <dgm:spPr/>
      <dgm:t>
        <a:bodyPr/>
        <a:lstStyle/>
        <a:p>
          <a:endParaRPr lang="en-US"/>
        </a:p>
      </dgm:t>
    </dgm:pt>
    <dgm:pt modelId="{700C8AF8-31C1-4366-B065-0D5D470E9908}" type="sibTrans" cxnId="{CAB2B123-9A1B-4917-BE76-2D76F43CB4CD}">
      <dgm:prSet/>
      <dgm:spPr/>
      <dgm:t>
        <a:bodyPr/>
        <a:lstStyle/>
        <a:p>
          <a:endParaRPr lang="en-US"/>
        </a:p>
      </dgm:t>
    </dgm:pt>
    <dgm:pt modelId="{329E81E4-8AA8-4655-A5C2-059965C1F6D7}">
      <dgm:prSet/>
      <dgm:spPr/>
      <dgm:t>
        <a:bodyPr/>
        <a:lstStyle/>
        <a:p>
          <a:r>
            <a:rPr lang="en-GB"/>
            <a:t>Fintech: </a:t>
          </a:r>
          <a:endParaRPr lang="en-US"/>
        </a:p>
      </dgm:t>
    </dgm:pt>
    <dgm:pt modelId="{4ADDB1E1-E8C6-489B-903A-197E46AAA956}" type="parTrans" cxnId="{AAC9904D-A264-4923-8A69-014AB53C1822}">
      <dgm:prSet/>
      <dgm:spPr/>
      <dgm:t>
        <a:bodyPr/>
        <a:lstStyle/>
        <a:p>
          <a:endParaRPr lang="en-US"/>
        </a:p>
      </dgm:t>
    </dgm:pt>
    <dgm:pt modelId="{8BA016A3-0F9F-452A-9CA3-19C43965F032}" type="sibTrans" cxnId="{AAC9904D-A264-4923-8A69-014AB53C1822}">
      <dgm:prSet/>
      <dgm:spPr/>
      <dgm:t>
        <a:bodyPr/>
        <a:lstStyle/>
        <a:p>
          <a:endParaRPr lang="en-US"/>
        </a:p>
      </dgm:t>
    </dgm:pt>
    <dgm:pt modelId="{F2DFB602-AB9B-462F-9DF6-DE7A8532157C}">
      <dgm:prSet/>
      <dgm:spPr/>
      <dgm:t>
        <a:bodyPr/>
        <a:lstStyle/>
        <a:p>
          <a:r>
            <a:rPr lang="en-GB"/>
            <a:t>Mobile lending apps </a:t>
          </a:r>
          <a:endParaRPr lang="en-US"/>
        </a:p>
      </dgm:t>
    </dgm:pt>
    <dgm:pt modelId="{56E537D4-A3DB-4F8E-B1DC-58FCEEDEF75B}" type="parTrans" cxnId="{19E021C6-9BCB-48A5-8047-2B283B13245C}">
      <dgm:prSet/>
      <dgm:spPr/>
      <dgm:t>
        <a:bodyPr/>
        <a:lstStyle/>
        <a:p>
          <a:endParaRPr lang="en-US"/>
        </a:p>
      </dgm:t>
    </dgm:pt>
    <dgm:pt modelId="{FE7800B3-FBE3-4984-AEB8-D95B241C4D99}" type="sibTrans" cxnId="{19E021C6-9BCB-48A5-8047-2B283B13245C}">
      <dgm:prSet/>
      <dgm:spPr/>
      <dgm:t>
        <a:bodyPr/>
        <a:lstStyle/>
        <a:p>
          <a:endParaRPr lang="en-US"/>
        </a:p>
      </dgm:t>
    </dgm:pt>
    <dgm:pt modelId="{FFBF412A-4675-4636-B0C6-D00F31323CA0}">
      <dgm:prSet/>
      <dgm:spPr/>
      <dgm:t>
        <a:bodyPr/>
        <a:lstStyle/>
        <a:p>
          <a:r>
            <a:rPr lang="en-GB"/>
            <a:t>Digital insurance providers </a:t>
          </a:r>
          <a:endParaRPr lang="en-US"/>
        </a:p>
      </dgm:t>
    </dgm:pt>
    <dgm:pt modelId="{32A33B25-916B-4AC9-9938-AEA89C432C02}" type="parTrans" cxnId="{D58A78BE-CFBB-4C8B-88DC-6540542E603A}">
      <dgm:prSet/>
      <dgm:spPr/>
      <dgm:t>
        <a:bodyPr/>
        <a:lstStyle/>
        <a:p>
          <a:endParaRPr lang="en-US"/>
        </a:p>
      </dgm:t>
    </dgm:pt>
    <dgm:pt modelId="{D6D25747-D619-4604-9D1E-C6DB8CD018CD}" type="sibTrans" cxnId="{D58A78BE-CFBB-4C8B-88DC-6540542E603A}">
      <dgm:prSet/>
      <dgm:spPr/>
      <dgm:t>
        <a:bodyPr/>
        <a:lstStyle/>
        <a:p>
          <a:endParaRPr lang="en-US"/>
        </a:p>
      </dgm:t>
    </dgm:pt>
    <dgm:pt modelId="{47175029-559D-4A32-8BA8-840000216B6E}">
      <dgm:prSet/>
      <dgm:spPr/>
      <dgm:t>
        <a:bodyPr/>
        <a:lstStyle/>
        <a:p>
          <a:r>
            <a:rPr lang="en-GB"/>
            <a:t>Online investment platforms</a:t>
          </a:r>
          <a:endParaRPr lang="en-US"/>
        </a:p>
      </dgm:t>
    </dgm:pt>
    <dgm:pt modelId="{62D999D8-5399-4161-A358-EC48340930EE}" type="parTrans" cxnId="{9F7D7A98-91B1-4428-B3A3-A7275446E90C}">
      <dgm:prSet/>
      <dgm:spPr/>
      <dgm:t>
        <a:bodyPr/>
        <a:lstStyle/>
        <a:p>
          <a:endParaRPr lang="en-US"/>
        </a:p>
      </dgm:t>
    </dgm:pt>
    <dgm:pt modelId="{984870C8-701D-499A-957B-92FC52E0D2BA}" type="sibTrans" cxnId="{9F7D7A98-91B1-4428-B3A3-A7275446E90C}">
      <dgm:prSet/>
      <dgm:spPr/>
      <dgm:t>
        <a:bodyPr/>
        <a:lstStyle/>
        <a:p>
          <a:endParaRPr lang="en-US"/>
        </a:p>
      </dgm:t>
    </dgm:pt>
    <dgm:pt modelId="{4017FAA0-5BB2-4BE0-9C7B-EBE1423EC4F1}">
      <dgm:prSet/>
      <dgm:spPr/>
      <dgm:t>
        <a:bodyPr/>
        <a:lstStyle/>
        <a:p>
          <a:r>
            <a:rPr lang="en-GB"/>
            <a:t>App-based transportation networks </a:t>
          </a:r>
          <a:endParaRPr lang="en-US"/>
        </a:p>
      </dgm:t>
    </dgm:pt>
    <dgm:pt modelId="{C9B9B469-F4DA-4D4E-8D9F-BD54F06F0BBD}" type="parTrans" cxnId="{280B844A-71C1-4BDF-8A42-1D8966399AF6}">
      <dgm:prSet/>
      <dgm:spPr/>
      <dgm:t>
        <a:bodyPr/>
        <a:lstStyle/>
        <a:p>
          <a:endParaRPr lang="en-US"/>
        </a:p>
      </dgm:t>
    </dgm:pt>
    <dgm:pt modelId="{D3583522-50AE-45AD-B449-5B32E71584D2}" type="sibTrans" cxnId="{280B844A-71C1-4BDF-8A42-1D8966399AF6}">
      <dgm:prSet/>
      <dgm:spPr/>
      <dgm:t>
        <a:bodyPr/>
        <a:lstStyle/>
        <a:p>
          <a:endParaRPr lang="en-US"/>
        </a:p>
      </dgm:t>
    </dgm:pt>
    <dgm:pt modelId="{0E6C8E01-FAD9-4569-A3DD-1EAB9C2A3805}">
      <dgm:prSet/>
      <dgm:spPr/>
      <dgm:t>
        <a:bodyPr/>
        <a:lstStyle/>
        <a:p>
          <a:r>
            <a:rPr lang="en-GB"/>
            <a:t>Food delivery platforms</a:t>
          </a:r>
          <a:endParaRPr lang="en-US"/>
        </a:p>
      </dgm:t>
    </dgm:pt>
    <dgm:pt modelId="{ECAE1782-ABE1-4C1B-A05F-8C1EB72C804F}" type="parTrans" cxnId="{62919D4E-7D6B-408C-A63B-61D93B44F8A9}">
      <dgm:prSet/>
      <dgm:spPr/>
      <dgm:t>
        <a:bodyPr/>
        <a:lstStyle/>
        <a:p>
          <a:endParaRPr lang="en-US"/>
        </a:p>
      </dgm:t>
    </dgm:pt>
    <dgm:pt modelId="{C0522B01-C15D-441F-9088-DA4E6D57EFFB}" type="sibTrans" cxnId="{62919D4E-7D6B-408C-A63B-61D93B44F8A9}">
      <dgm:prSet/>
      <dgm:spPr/>
      <dgm:t>
        <a:bodyPr/>
        <a:lstStyle/>
        <a:p>
          <a:endParaRPr lang="en-US"/>
        </a:p>
      </dgm:t>
    </dgm:pt>
    <dgm:pt modelId="{6359DF89-8A2C-470E-8B22-37600AA41C41}">
      <dgm:prSet/>
      <dgm:spPr/>
      <dgm:t>
        <a:bodyPr/>
        <a:lstStyle/>
        <a:p>
          <a:r>
            <a:rPr lang="en-GB"/>
            <a:t>Online Education and Ed-tech: 	</a:t>
          </a:r>
          <a:endParaRPr lang="en-US"/>
        </a:p>
      </dgm:t>
    </dgm:pt>
    <dgm:pt modelId="{C1F5194C-780F-4CEA-99E0-C9A2581FA4C7}" type="parTrans" cxnId="{A01A0022-8ADE-43C1-90AC-B0C3F59472A2}">
      <dgm:prSet/>
      <dgm:spPr/>
      <dgm:t>
        <a:bodyPr/>
        <a:lstStyle/>
        <a:p>
          <a:endParaRPr lang="en-US"/>
        </a:p>
      </dgm:t>
    </dgm:pt>
    <dgm:pt modelId="{2640D6B0-0F77-4C66-ACE8-0DB1088157FF}" type="sibTrans" cxnId="{A01A0022-8ADE-43C1-90AC-B0C3F59472A2}">
      <dgm:prSet/>
      <dgm:spPr/>
      <dgm:t>
        <a:bodyPr/>
        <a:lstStyle/>
        <a:p>
          <a:endParaRPr lang="en-US"/>
        </a:p>
      </dgm:t>
    </dgm:pt>
    <dgm:pt modelId="{515D9DB2-CD8F-4CE8-AB84-EC32DF30509D}">
      <dgm:prSet/>
      <dgm:spPr/>
      <dgm:t>
        <a:bodyPr/>
        <a:lstStyle/>
        <a:p>
          <a:r>
            <a:rPr lang="en-GB"/>
            <a:t>Virtual tutoring services</a:t>
          </a:r>
          <a:endParaRPr lang="en-US"/>
        </a:p>
      </dgm:t>
    </dgm:pt>
    <dgm:pt modelId="{E31AF4C9-E3D0-41B8-BD3E-37AD8E8B386E}" type="parTrans" cxnId="{5EC09CA1-5362-4533-B45A-88C9A9CE8100}">
      <dgm:prSet/>
      <dgm:spPr/>
      <dgm:t>
        <a:bodyPr/>
        <a:lstStyle/>
        <a:p>
          <a:endParaRPr lang="en-US"/>
        </a:p>
      </dgm:t>
    </dgm:pt>
    <dgm:pt modelId="{2F9D52F9-017F-44C9-85EB-412714C4F177}" type="sibTrans" cxnId="{5EC09CA1-5362-4533-B45A-88C9A9CE8100}">
      <dgm:prSet/>
      <dgm:spPr/>
      <dgm:t>
        <a:bodyPr/>
        <a:lstStyle/>
        <a:p>
          <a:endParaRPr lang="en-US"/>
        </a:p>
      </dgm:t>
    </dgm:pt>
    <dgm:pt modelId="{807B828D-3415-40A0-8C1A-84B5A8EA7A3B}">
      <dgm:prSet/>
      <dgm:spPr/>
      <dgm:t>
        <a:bodyPr/>
        <a:lstStyle/>
        <a:p>
          <a:r>
            <a:rPr lang="en-GB"/>
            <a:t>E-learning platforms</a:t>
          </a:r>
          <a:endParaRPr lang="en-US"/>
        </a:p>
      </dgm:t>
    </dgm:pt>
    <dgm:pt modelId="{8D4BBEA5-0621-46B5-8D18-B678567C35ED}" type="parTrans" cxnId="{F9F72C67-5A07-4B49-9256-463042226C05}">
      <dgm:prSet/>
      <dgm:spPr/>
      <dgm:t>
        <a:bodyPr/>
        <a:lstStyle/>
        <a:p>
          <a:endParaRPr lang="en-US"/>
        </a:p>
      </dgm:t>
    </dgm:pt>
    <dgm:pt modelId="{85B8FDEC-396A-4DDA-AB73-13F5090417F2}" type="sibTrans" cxnId="{F9F72C67-5A07-4B49-9256-463042226C05}">
      <dgm:prSet/>
      <dgm:spPr/>
      <dgm:t>
        <a:bodyPr/>
        <a:lstStyle/>
        <a:p>
          <a:endParaRPr lang="en-US"/>
        </a:p>
      </dgm:t>
    </dgm:pt>
    <dgm:pt modelId="{A0407679-7B05-489F-96FD-A5DA04F691FF}">
      <dgm:prSet/>
      <dgm:spPr/>
      <dgm:t>
        <a:bodyPr/>
        <a:lstStyle/>
        <a:p>
          <a:r>
            <a:rPr lang="en-GB"/>
            <a:t>Educational technology developers</a:t>
          </a:r>
          <a:endParaRPr lang="en-US"/>
        </a:p>
      </dgm:t>
    </dgm:pt>
    <dgm:pt modelId="{62D68ED2-5DC8-4FA2-AA99-9E7AAA93BA17}" type="parTrans" cxnId="{B8CFE628-18F1-471C-8752-EBC3C470DD7D}">
      <dgm:prSet/>
      <dgm:spPr/>
      <dgm:t>
        <a:bodyPr/>
        <a:lstStyle/>
        <a:p>
          <a:endParaRPr lang="en-US"/>
        </a:p>
      </dgm:t>
    </dgm:pt>
    <dgm:pt modelId="{611C6142-11A5-4C79-B89E-DC4FBFDD6DEC}" type="sibTrans" cxnId="{B8CFE628-18F1-471C-8752-EBC3C470DD7D}">
      <dgm:prSet/>
      <dgm:spPr/>
      <dgm:t>
        <a:bodyPr/>
        <a:lstStyle/>
        <a:p>
          <a:endParaRPr lang="en-US"/>
        </a:p>
      </dgm:t>
    </dgm:pt>
    <dgm:pt modelId="{76EBEF13-B0F3-D04A-8E4A-0F16FFCC8DC9}">
      <dgm:prSet/>
      <dgm:spPr/>
      <dgm:t>
        <a:bodyPr/>
        <a:lstStyle/>
        <a:p>
          <a:r>
            <a:rPr lang="en-GB" dirty="0"/>
            <a:t>Betting and Gaming Industry</a:t>
          </a:r>
        </a:p>
      </dgm:t>
    </dgm:pt>
    <dgm:pt modelId="{793D6968-D91B-4546-8E0B-E59C0E0D8CC2}" type="parTrans" cxnId="{E46E0AB0-EEA3-9E46-B529-C08D0A7769DE}">
      <dgm:prSet/>
      <dgm:spPr/>
      <dgm:t>
        <a:bodyPr/>
        <a:lstStyle/>
        <a:p>
          <a:endParaRPr lang="en-GB"/>
        </a:p>
      </dgm:t>
    </dgm:pt>
    <dgm:pt modelId="{BA7E6715-1BC9-D244-95E0-46651A801D2B}" type="sibTrans" cxnId="{E46E0AB0-EEA3-9E46-B529-C08D0A7769DE}">
      <dgm:prSet/>
      <dgm:spPr/>
      <dgm:t>
        <a:bodyPr/>
        <a:lstStyle/>
        <a:p>
          <a:endParaRPr lang="en-GB"/>
        </a:p>
      </dgm:t>
    </dgm:pt>
    <dgm:pt modelId="{B820B96F-9268-EF4E-975D-8D0DE3EE8F9A}" type="pres">
      <dgm:prSet presAssocID="{5626054A-35B5-4F78-992B-08ED53AD33CF}" presName="diagram" presStyleCnt="0">
        <dgm:presLayoutVars>
          <dgm:dir/>
          <dgm:resizeHandles val="exact"/>
        </dgm:presLayoutVars>
      </dgm:prSet>
      <dgm:spPr/>
    </dgm:pt>
    <dgm:pt modelId="{F990885B-9B91-3740-9BC6-293C0A293F65}" type="pres">
      <dgm:prSet presAssocID="{B30DB7F9-43DC-486F-BA23-579613B8BEF1}" presName="node" presStyleLbl="node1" presStyleIdx="0" presStyleCnt="7">
        <dgm:presLayoutVars>
          <dgm:bulletEnabled val="1"/>
        </dgm:presLayoutVars>
      </dgm:prSet>
      <dgm:spPr/>
    </dgm:pt>
    <dgm:pt modelId="{8C936B01-02CE-814C-B768-A7E5543168CA}" type="pres">
      <dgm:prSet presAssocID="{33E9BAC7-1D8B-4B56-8A01-531AEC571B81}" presName="sibTrans" presStyleCnt="0"/>
      <dgm:spPr/>
    </dgm:pt>
    <dgm:pt modelId="{B3DC6E94-BE87-7C4C-AA80-F04534C1159C}" type="pres">
      <dgm:prSet presAssocID="{DBCABE08-5F45-4A74-9E18-2DC79505411E}" presName="node" presStyleLbl="node1" presStyleIdx="1" presStyleCnt="7">
        <dgm:presLayoutVars>
          <dgm:bulletEnabled val="1"/>
        </dgm:presLayoutVars>
      </dgm:prSet>
      <dgm:spPr/>
    </dgm:pt>
    <dgm:pt modelId="{7D14CC9F-C69F-F74F-96DA-B6814E77A799}" type="pres">
      <dgm:prSet presAssocID="{700C8AF8-31C1-4366-B065-0D5D470E9908}" presName="sibTrans" presStyleCnt="0"/>
      <dgm:spPr/>
    </dgm:pt>
    <dgm:pt modelId="{D2470652-EF8E-764F-B82B-F1E36C60F84F}" type="pres">
      <dgm:prSet presAssocID="{76EBEF13-B0F3-D04A-8E4A-0F16FFCC8DC9}" presName="node" presStyleLbl="node1" presStyleIdx="2" presStyleCnt="7">
        <dgm:presLayoutVars>
          <dgm:bulletEnabled val="1"/>
        </dgm:presLayoutVars>
      </dgm:prSet>
      <dgm:spPr/>
    </dgm:pt>
    <dgm:pt modelId="{F81FCDF2-BD9E-AC43-8A09-5F3FF2D92EB2}" type="pres">
      <dgm:prSet presAssocID="{BA7E6715-1BC9-D244-95E0-46651A801D2B}" presName="sibTrans" presStyleCnt="0"/>
      <dgm:spPr/>
    </dgm:pt>
    <dgm:pt modelId="{F5C0D8E2-6953-6748-84D6-F4B637C8AEE5}" type="pres">
      <dgm:prSet presAssocID="{329E81E4-8AA8-4655-A5C2-059965C1F6D7}" presName="node" presStyleLbl="node1" presStyleIdx="3" presStyleCnt="7">
        <dgm:presLayoutVars>
          <dgm:bulletEnabled val="1"/>
        </dgm:presLayoutVars>
      </dgm:prSet>
      <dgm:spPr/>
    </dgm:pt>
    <dgm:pt modelId="{D30DCB92-3999-7C4A-9D14-CE6E264D8D26}" type="pres">
      <dgm:prSet presAssocID="{8BA016A3-0F9F-452A-9CA3-19C43965F032}" presName="sibTrans" presStyleCnt="0"/>
      <dgm:spPr/>
    </dgm:pt>
    <dgm:pt modelId="{CA05E2B7-91DA-4844-B1ED-D034493ADAEB}" type="pres">
      <dgm:prSet presAssocID="{4017FAA0-5BB2-4BE0-9C7B-EBE1423EC4F1}" presName="node" presStyleLbl="node1" presStyleIdx="4" presStyleCnt="7">
        <dgm:presLayoutVars>
          <dgm:bulletEnabled val="1"/>
        </dgm:presLayoutVars>
      </dgm:prSet>
      <dgm:spPr/>
    </dgm:pt>
    <dgm:pt modelId="{0AE0518C-8FCA-4841-AABF-688387428BC3}" type="pres">
      <dgm:prSet presAssocID="{D3583522-50AE-45AD-B449-5B32E71584D2}" presName="sibTrans" presStyleCnt="0"/>
      <dgm:spPr/>
    </dgm:pt>
    <dgm:pt modelId="{A53F1F00-8DEE-764A-9250-6CF0E92B4B93}" type="pres">
      <dgm:prSet presAssocID="{0E6C8E01-FAD9-4569-A3DD-1EAB9C2A3805}" presName="node" presStyleLbl="node1" presStyleIdx="5" presStyleCnt="7">
        <dgm:presLayoutVars>
          <dgm:bulletEnabled val="1"/>
        </dgm:presLayoutVars>
      </dgm:prSet>
      <dgm:spPr/>
    </dgm:pt>
    <dgm:pt modelId="{38287128-092D-4F46-8541-B271892F2FF5}" type="pres">
      <dgm:prSet presAssocID="{C0522B01-C15D-441F-9088-DA4E6D57EFFB}" presName="sibTrans" presStyleCnt="0"/>
      <dgm:spPr/>
    </dgm:pt>
    <dgm:pt modelId="{8346A7D5-3C86-B84D-83F6-C9808ADDB5F9}" type="pres">
      <dgm:prSet presAssocID="{6359DF89-8A2C-470E-8B22-37600AA41C41}" presName="node" presStyleLbl="node1" presStyleIdx="6" presStyleCnt="7">
        <dgm:presLayoutVars>
          <dgm:bulletEnabled val="1"/>
        </dgm:presLayoutVars>
      </dgm:prSet>
      <dgm:spPr/>
    </dgm:pt>
  </dgm:ptLst>
  <dgm:cxnLst>
    <dgm:cxn modelId="{D53D330B-F357-C346-8211-EDA9DB840C69}" type="presOf" srcId="{47175029-559D-4A32-8BA8-840000216B6E}" destId="{F5C0D8E2-6953-6748-84D6-F4B637C8AEE5}" srcOrd="0" destOrd="3" presId="urn:microsoft.com/office/officeart/2005/8/layout/default"/>
    <dgm:cxn modelId="{2C07D112-4866-344C-BB28-EEBEA9F194CE}" type="presOf" srcId="{515D9DB2-CD8F-4CE8-AB84-EC32DF30509D}" destId="{8346A7D5-3C86-B84D-83F6-C9808ADDB5F9}" srcOrd="0" destOrd="1" presId="urn:microsoft.com/office/officeart/2005/8/layout/default"/>
    <dgm:cxn modelId="{0D11C513-AE5C-49E1-A2A8-E5C621662035}" srcId="{B30DB7F9-43DC-486F-BA23-579613B8BEF1}" destId="{32E61103-3252-4B31-B77B-C1E455D98AFE}" srcOrd="1" destOrd="0" parTransId="{6809605E-8C79-4CF7-9130-A24EFCDD861E}" sibTransId="{D1285657-9B7C-495F-A429-54C254A96C61}"/>
    <dgm:cxn modelId="{A01A0022-8ADE-43C1-90AC-B0C3F59472A2}" srcId="{5626054A-35B5-4F78-992B-08ED53AD33CF}" destId="{6359DF89-8A2C-470E-8B22-37600AA41C41}" srcOrd="6" destOrd="0" parTransId="{C1F5194C-780F-4CEA-99E0-C9A2581FA4C7}" sibTransId="{2640D6B0-0F77-4C66-ACE8-0DB1088157FF}"/>
    <dgm:cxn modelId="{CAB2B123-9A1B-4917-BE76-2D76F43CB4CD}" srcId="{5626054A-35B5-4F78-992B-08ED53AD33CF}" destId="{DBCABE08-5F45-4A74-9E18-2DC79505411E}" srcOrd="1" destOrd="0" parTransId="{4C73B1EF-AFB3-4EF8-9172-DCFD602F8756}" sibTransId="{700C8AF8-31C1-4366-B065-0D5D470E9908}"/>
    <dgm:cxn modelId="{29374428-6F67-DF49-8BC5-F1237AD479A0}" type="presOf" srcId="{76EBEF13-B0F3-D04A-8E4A-0F16FFCC8DC9}" destId="{D2470652-EF8E-764F-B82B-F1E36C60F84F}" srcOrd="0" destOrd="0" presId="urn:microsoft.com/office/officeart/2005/8/layout/default"/>
    <dgm:cxn modelId="{B8CFE628-18F1-471C-8752-EBC3C470DD7D}" srcId="{6359DF89-8A2C-470E-8B22-37600AA41C41}" destId="{A0407679-7B05-489F-96FD-A5DA04F691FF}" srcOrd="2" destOrd="0" parTransId="{62D68ED2-5DC8-4FA2-AA99-9E7AAA93BA17}" sibTransId="{611C6142-11A5-4C79-B89E-DC4FBFDD6DEC}"/>
    <dgm:cxn modelId="{280B844A-71C1-4BDF-8A42-1D8966399AF6}" srcId="{5626054A-35B5-4F78-992B-08ED53AD33CF}" destId="{4017FAA0-5BB2-4BE0-9C7B-EBE1423EC4F1}" srcOrd="4" destOrd="0" parTransId="{C9B9B469-F4DA-4D4E-8D9F-BD54F06F0BBD}" sibTransId="{D3583522-50AE-45AD-B449-5B32E71584D2}"/>
    <dgm:cxn modelId="{AAC9904D-A264-4923-8A69-014AB53C1822}" srcId="{5626054A-35B5-4F78-992B-08ED53AD33CF}" destId="{329E81E4-8AA8-4655-A5C2-059965C1F6D7}" srcOrd="3" destOrd="0" parTransId="{4ADDB1E1-E8C6-489B-903A-197E46AAA956}" sibTransId="{8BA016A3-0F9F-452A-9CA3-19C43965F032}"/>
    <dgm:cxn modelId="{62919D4E-7D6B-408C-A63B-61D93B44F8A9}" srcId="{5626054A-35B5-4F78-992B-08ED53AD33CF}" destId="{0E6C8E01-FAD9-4569-A3DD-1EAB9C2A3805}" srcOrd="5" destOrd="0" parTransId="{ECAE1782-ABE1-4C1B-A05F-8C1EB72C804F}" sibTransId="{C0522B01-C15D-441F-9088-DA4E6D57EFFB}"/>
    <dgm:cxn modelId="{DC1BDE5B-F190-8E4D-8820-A69982A5441B}" type="presOf" srcId="{6359DF89-8A2C-470E-8B22-37600AA41C41}" destId="{8346A7D5-3C86-B84D-83F6-C9808ADDB5F9}" srcOrd="0" destOrd="0" presId="urn:microsoft.com/office/officeart/2005/8/layout/default"/>
    <dgm:cxn modelId="{F9F72C67-5A07-4B49-9256-463042226C05}" srcId="{6359DF89-8A2C-470E-8B22-37600AA41C41}" destId="{807B828D-3415-40A0-8C1A-84B5A8EA7A3B}" srcOrd="1" destOrd="0" parTransId="{8D4BBEA5-0621-46B5-8D18-B678567C35ED}" sibTransId="{85B8FDEC-396A-4DDA-AB73-13F5090417F2}"/>
    <dgm:cxn modelId="{D77CD967-6836-42B9-894E-4187622CA8FF}" srcId="{B30DB7F9-43DC-486F-BA23-579613B8BEF1}" destId="{216F72A9-3367-47CA-85EA-ADCCBA462A38}" srcOrd="0" destOrd="0" parTransId="{EA86E758-FC04-46A1-879F-16AC6EB4E717}" sibTransId="{F77DBBF3-4C7A-4549-AA3A-03DB7492AF1B}"/>
    <dgm:cxn modelId="{193B2E68-B332-EF49-8ECE-00C4BEBA79D1}" type="presOf" srcId="{5626054A-35B5-4F78-992B-08ED53AD33CF}" destId="{B820B96F-9268-EF4E-975D-8D0DE3EE8F9A}" srcOrd="0" destOrd="0" presId="urn:microsoft.com/office/officeart/2005/8/layout/default"/>
    <dgm:cxn modelId="{48360171-4E77-9847-8338-A908539FC4E8}" type="presOf" srcId="{A0407679-7B05-489F-96FD-A5DA04F691FF}" destId="{8346A7D5-3C86-B84D-83F6-C9808ADDB5F9}" srcOrd="0" destOrd="3" presId="urn:microsoft.com/office/officeart/2005/8/layout/default"/>
    <dgm:cxn modelId="{71EF3672-A012-F445-9A26-C45EB5F3B380}" type="presOf" srcId="{4017FAA0-5BB2-4BE0-9C7B-EBE1423EC4F1}" destId="{CA05E2B7-91DA-4844-B1ED-D034493ADAEB}" srcOrd="0" destOrd="0" presId="urn:microsoft.com/office/officeart/2005/8/layout/default"/>
    <dgm:cxn modelId="{51749B83-034B-0342-A8F9-65F8C8F7CDED}" type="presOf" srcId="{329E81E4-8AA8-4655-A5C2-059965C1F6D7}" destId="{F5C0D8E2-6953-6748-84D6-F4B637C8AEE5}" srcOrd="0" destOrd="0" presId="urn:microsoft.com/office/officeart/2005/8/layout/default"/>
    <dgm:cxn modelId="{F00FCA88-77E0-6D40-A9C3-46E7CBBB205A}" type="presOf" srcId="{DBCABE08-5F45-4A74-9E18-2DC79505411E}" destId="{B3DC6E94-BE87-7C4C-AA80-F04534C1159C}" srcOrd="0" destOrd="0" presId="urn:microsoft.com/office/officeart/2005/8/layout/default"/>
    <dgm:cxn modelId="{29421E91-9F40-574A-A420-7542E6B6BE5D}" type="presOf" srcId="{32E61103-3252-4B31-B77B-C1E455D98AFE}" destId="{F990885B-9B91-3740-9BC6-293C0A293F65}" srcOrd="0" destOrd="2" presId="urn:microsoft.com/office/officeart/2005/8/layout/default"/>
    <dgm:cxn modelId="{463F0398-E9DD-43A5-88CD-C5B6D11882EC}" srcId="{5626054A-35B5-4F78-992B-08ED53AD33CF}" destId="{B30DB7F9-43DC-486F-BA23-579613B8BEF1}" srcOrd="0" destOrd="0" parTransId="{EB55B6A1-58E0-4B87-BC26-E8A4C47C7ECA}" sibTransId="{33E9BAC7-1D8B-4B56-8A01-531AEC571B81}"/>
    <dgm:cxn modelId="{9F7D7A98-91B1-4428-B3A3-A7275446E90C}" srcId="{329E81E4-8AA8-4655-A5C2-059965C1F6D7}" destId="{47175029-559D-4A32-8BA8-840000216B6E}" srcOrd="2" destOrd="0" parTransId="{62D999D8-5399-4161-A358-EC48340930EE}" sibTransId="{984870C8-701D-499A-957B-92FC52E0D2BA}"/>
    <dgm:cxn modelId="{5EC09CA1-5362-4533-B45A-88C9A9CE8100}" srcId="{6359DF89-8A2C-470E-8B22-37600AA41C41}" destId="{515D9DB2-CD8F-4CE8-AB84-EC32DF30509D}" srcOrd="0" destOrd="0" parTransId="{E31AF4C9-E3D0-41B8-BD3E-37AD8E8B386E}" sibTransId="{2F9D52F9-017F-44C9-85EB-412714C4F177}"/>
    <dgm:cxn modelId="{E46E0AB0-EEA3-9E46-B529-C08D0A7769DE}" srcId="{5626054A-35B5-4F78-992B-08ED53AD33CF}" destId="{76EBEF13-B0F3-D04A-8E4A-0F16FFCC8DC9}" srcOrd="2" destOrd="0" parTransId="{793D6968-D91B-4546-8E0B-E59C0E0D8CC2}" sibTransId="{BA7E6715-1BC9-D244-95E0-46651A801D2B}"/>
    <dgm:cxn modelId="{9F4ECCB2-7AC6-204C-9ABE-880F9650C9AD}" type="presOf" srcId="{216F72A9-3367-47CA-85EA-ADCCBA462A38}" destId="{F990885B-9B91-3740-9BC6-293C0A293F65}" srcOrd="0" destOrd="1" presId="urn:microsoft.com/office/officeart/2005/8/layout/default"/>
    <dgm:cxn modelId="{97A5D0B2-4F3E-C64B-BAE8-061448EF186E}" type="presOf" srcId="{807B828D-3415-40A0-8C1A-84B5A8EA7A3B}" destId="{8346A7D5-3C86-B84D-83F6-C9808ADDB5F9}" srcOrd="0" destOrd="2" presId="urn:microsoft.com/office/officeart/2005/8/layout/default"/>
    <dgm:cxn modelId="{D58A78BE-CFBB-4C8B-88DC-6540542E603A}" srcId="{329E81E4-8AA8-4655-A5C2-059965C1F6D7}" destId="{FFBF412A-4675-4636-B0C6-D00F31323CA0}" srcOrd="1" destOrd="0" parTransId="{32A33B25-916B-4AC9-9938-AEA89C432C02}" sibTransId="{D6D25747-D619-4604-9D1E-C6DB8CD018CD}"/>
    <dgm:cxn modelId="{022348BF-CF09-BF47-8837-530D44D12598}" type="presOf" srcId="{FFBF412A-4675-4636-B0C6-D00F31323CA0}" destId="{F5C0D8E2-6953-6748-84D6-F4B637C8AEE5}" srcOrd="0" destOrd="2" presId="urn:microsoft.com/office/officeart/2005/8/layout/default"/>
    <dgm:cxn modelId="{19E021C6-9BCB-48A5-8047-2B283B13245C}" srcId="{329E81E4-8AA8-4655-A5C2-059965C1F6D7}" destId="{F2DFB602-AB9B-462F-9DF6-DE7A8532157C}" srcOrd="0" destOrd="0" parTransId="{56E537D4-A3DB-4F8E-B1DC-58FCEEDEF75B}" sibTransId="{FE7800B3-FBE3-4984-AEB8-D95B241C4D99}"/>
    <dgm:cxn modelId="{AB4BA5CE-73C1-C34C-A626-C082014E2C6A}" type="presOf" srcId="{F2DFB602-AB9B-462F-9DF6-DE7A8532157C}" destId="{F5C0D8E2-6953-6748-84D6-F4B637C8AEE5}" srcOrd="0" destOrd="1" presId="urn:microsoft.com/office/officeart/2005/8/layout/default"/>
    <dgm:cxn modelId="{02B944FB-DF4B-D649-93F1-8D5C9D60B81F}" type="presOf" srcId="{0E6C8E01-FAD9-4569-A3DD-1EAB9C2A3805}" destId="{A53F1F00-8DEE-764A-9250-6CF0E92B4B93}" srcOrd="0" destOrd="0" presId="urn:microsoft.com/office/officeart/2005/8/layout/default"/>
    <dgm:cxn modelId="{0E6EBFFC-075B-FA42-8675-575D247D657E}" type="presOf" srcId="{B30DB7F9-43DC-486F-BA23-579613B8BEF1}" destId="{F990885B-9B91-3740-9BC6-293C0A293F65}" srcOrd="0" destOrd="0" presId="urn:microsoft.com/office/officeart/2005/8/layout/default"/>
    <dgm:cxn modelId="{9F7EA93B-ADBC-274C-B391-4C5764B39EA1}" type="presParOf" srcId="{B820B96F-9268-EF4E-975D-8D0DE3EE8F9A}" destId="{F990885B-9B91-3740-9BC6-293C0A293F65}" srcOrd="0" destOrd="0" presId="urn:microsoft.com/office/officeart/2005/8/layout/default"/>
    <dgm:cxn modelId="{CF764916-E940-1D4F-ABBF-264208FBADD7}" type="presParOf" srcId="{B820B96F-9268-EF4E-975D-8D0DE3EE8F9A}" destId="{8C936B01-02CE-814C-B768-A7E5543168CA}" srcOrd="1" destOrd="0" presId="urn:microsoft.com/office/officeart/2005/8/layout/default"/>
    <dgm:cxn modelId="{097C2ED0-8ED1-8B4B-971B-00E6D7D0288D}" type="presParOf" srcId="{B820B96F-9268-EF4E-975D-8D0DE3EE8F9A}" destId="{B3DC6E94-BE87-7C4C-AA80-F04534C1159C}" srcOrd="2" destOrd="0" presId="urn:microsoft.com/office/officeart/2005/8/layout/default"/>
    <dgm:cxn modelId="{34799B59-8978-1A4E-988B-4FFBC249FD49}" type="presParOf" srcId="{B820B96F-9268-EF4E-975D-8D0DE3EE8F9A}" destId="{7D14CC9F-C69F-F74F-96DA-B6814E77A799}" srcOrd="3" destOrd="0" presId="urn:microsoft.com/office/officeart/2005/8/layout/default"/>
    <dgm:cxn modelId="{97412B6C-9AC4-6147-9632-4C13F4BA80D1}" type="presParOf" srcId="{B820B96F-9268-EF4E-975D-8D0DE3EE8F9A}" destId="{D2470652-EF8E-764F-B82B-F1E36C60F84F}" srcOrd="4" destOrd="0" presId="urn:microsoft.com/office/officeart/2005/8/layout/default"/>
    <dgm:cxn modelId="{DD2C9DD0-94A1-9348-9DF2-2AB6762537CE}" type="presParOf" srcId="{B820B96F-9268-EF4E-975D-8D0DE3EE8F9A}" destId="{F81FCDF2-BD9E-AC43-8A09-5F3FF2D92EB2}" srcOrd="5" destOrd="0" presId="urn:microsoft.com/office/officeart/2005/8/layout/default"/>
    <dgm:cxn modelId="{838CDB4E-D6DD-6A45-82C8-F00FFD1349F4}" type="presParOf" srcId="{B820B96F-9268-EF4E-975D-8D0DE3EE8F9A}" destId="{F5C0D8E2-6953-6748-84D6-F4B637C8AEE5}" srcOrd="6" destOrd="0" presId="urn:microsoft.com/office/officeart/2005/8/layout/default"/>
    <dgm:cxn modelId="{5D26DDC9-2871-D548-B99B-93308C6662D2}" type="presParOf" srcId="{B820B96F-9268-EF4E-975D-8D0DE3EE8F9A}" destId="{D30DCB92-3999-7C4A-9D14-CE6E264D8D26}" srcOrd="7" destOrd="0" presId="urn:microsoft.com/office/officeart/2005/8/layout/default"/>
    <dgm:cxn modelId="{FCB4EB34-5CCD-A94D-A729-CFA0628005C7}" type="presParOf" srcId="{B820B96F-9268-EF4E-975D-8D0DE3EE8F9A}" destId="{CA05E2B7-91DA-4844-B1ED-D034493ADAEB}" srcOrd="8" destOrd="0" presId="urn:microsoft.com/office/officeart/2005/8/layout/default"/>
    <dgm:cxn modelId="{6A0345DD-D270-4047-BA72-B5A1C878905F}" type="presParOf" srcId="{B820B96F-9268-EF4E-975D-8D0DE3EE8F9A}" destId="{0AE0518C-8FCA-4841-AABF-688387428BC3}" srcOrd="9" destOrd="0" presId="urn:microsoft.com/office/officeart/2005/8/layout/default"/>
    <dgm:cxn modelId="{0F157C64-3D57-9C41-A657-9E7F14AAC530}" type="presParOf" srcId="{B820B96F-9268-EF4E-975D-8D0DE3EE8F9A}" destId="{A53F1F00-8DEE-764A-9250-6CF0E92B4B93}" srcOrd="10" destOrd="0" presId="urn:microsoft.com/office/officeart/2005/8/layout/default"/>
    <dgm:cxn modelId="{887E2BD7-560E-824E-B47F-48E1690A4016}" type="presParOf" srcId="{B820B96F-9268-EF4E-975D-8D0DE3EE8F9A}" destId="{38287128-092D-4F46-8541-B271892F2FF5}" srcOrd="11" destOrd="0" presId="urn:microsoft.com/office/officeart/2005/8/layout/default"/>
    <dgm:cxn modelId="{DAE39ABB-42CB-E140-884A-D398D0E33B71}" type="presParOf" srcId="{B820B96F-9268-EF4E-975D-8D0DE3EE8F9A}" destId="{8346A7D5-3C86-B84D-83F6-C9808ADDB5F9}"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57EA4DE-3DCD-4FD8-A979-AB0FC76E8EFB}" type="doc">
      <dgm:prSet loTypeId="urn:microsoft.com/office/officeart/2018/2/layout/IconVerticalSolidList" loCatId="icon" qsTypeId="urn:microsoft.com/office/officeart/2005/8/quickstyle/simple1" qsCatId="simple" csTypeId="urn:microsoft.com/office/officeart/2005/8/colors/colorful4" csCatId="colorful" phldr="1"/>
      <dgm:spPr/>
      <dgm:t>
        <a:bodyPr/>
        <a:lstStyle/>
        <a:p>
          <a:endParaRPr lang="en-US"/>
        </a:p>
      </dgm:t>
    </dgm:pt>
    <dgm:pt modelId="{51F4C461-5B49-45A8-A021-E47C91F0674F}">
      <dgm:prSet/>
      <dgm:spPr/>
      <dgm:t>
        <a:bodyPr/>
        <a:lstStyle/>
        <a:p>
          <a:pPr>
            <a:lnSpc>
              <a:spcPct val="100000"/>
            </a:lnSpc>
          </a:pPr>
          <a:r>
            <a:rPr lang="en-US" dirty="0"/>
            <a:t>PTO should establish an information exchange system with the Registrar of Business Registration Service where the latter shares data on businesses registered that have keywords related to the risk sectors in the company descriptions</a:t>
          </a:r>
        </a:p>
      </dgm:t>
    </dgm:pt>
    <dgm:pt modelId="{911D5579-61C9-4F60-AD32-CF64008F37DE}" type="parTrans" cxnId="{0DB444E6-E09C-444E-ABE0-81857F79F886}">
      <dgm:prSet/>
      <dgm:spPr/>
      <dgm:t>
        <a:bodyPr/>
        <a:lstStyle/>
        <a:p>
          <a:endParaRPr lang="en-US"/>
        </a:p>
      </dgm:t>
    </dgm:pt>
    <dgm:pt modelId="{9F5AEAD7-5C68-4E65-A713-D2DF0282AEF4}" type="sibTrans" cxnId="{0DB444E6-E09C-444E-ABE0-81857F79F886}">
      <dgm:prSet/>
      <dgm:spPr/>
      <dgm:t>
        <a:bodyPr/>
        <a:lstStyle/>
        <a:p>
          <a:endParaRPr lang="en-US"/>
        </a:p>
      </dgm:t>
    </dgm:pt>
    <dgm:pt modelId="{4C61BC39-E1E6-428D-BDA6-E5F23D192054}">
      <dgm:prSet/>
      <dgm:spPr/>
      <dgm:t>
        <a:bodyPr/>
        <a:lstStyle/>
        <a:p>
          <a:pPr>
            <a:lnSpc>
              <a:spcPct val="100000"/>
            </a:lnSpc>
          </a:pPr>
          <a:r>
            <a:rPr lang="en-US"/>
            <a:t>Search </a:t>
          </a:r>
          <a:r>
            <a:rPr lang="en-GB"/>
            <a:t>for news articles about startups and growing companies in these sectors </a:t>
          </a:r>
          <a:endParaRPr lang="en-US"/>
        </a:p>
      </dgm:t>
    </dgm:pt>
    <dgm:pt modelId="{C3CDBF09-3F5E-4901-8F76-C41779B264F9}" type="parTrans" cxnId="{14914C73-BC07-4CDB-BEC5-32BA42E9A29C}">
      <dgm:prSet/>
      <dgm:spPr/>
      <dgm:t>
        <a:bodyPr/>
        <a:lstStyle/>
        <a:p>
          <a:endParaRPr lang="en-US"/>
        </a:p>
      </dgm:t>
    </dgm:pt>
    <dgm:pt modelId="{A413F7C9-8343-4FD7-AD5C-7EA0967A3642}" type="sibTrans" cxnId="{14914C73-BC07-4CDB-BEC5-32BA42E9A29C}">
      <dgm:prSet/>
      <dgm:spPr/>
      <dgm:t>
        <a:bodyPr/>
        <a:lstStyle/>
        <a:p>
          <a:endParaRPr lang="en-US"/>
        </a:p>
      </dgm:t>
    </dgm:pt>
    <dgm:pt modelId="{79771926-5F09-420B-9FA7-3CB986E692FD}">
      <dgm:prSet/>
      <dgm:spPr/>
      <dgm:t>
        <a:bodyPr/>
        <a:lstStyle/>
        <a:p>
          <a:pPr>
            <a:lnSpc>
              <a:spcPct val="100000"/>
            </a:lnSpc>
          </a:pPr>
          <a:r>
            <a:rPr lang="en-GB"/>
            <a:t>Collaborate with the central bank for lists of licensed fintech operators</a:t>
          </a:r>
          <a:endParaRPr lang="en-US"/>
        </a:p>
      </dgm:t>
    </dgm:pt>
    <dgm:pt modelId="{EB57FD89-A04F-4AA7-9462-7DB8443B68BD}" type="parTrans" cxnId="{B959C654-3444-439A-9839-69D2683D6110}">
      <dgm:prSet/>
      <dgm:spPr/>
      <dgm:t>
        <a:bodyPr/>
        <a:lstStyle/>
        <a:p>
          <a:endParaRPr lang="en-US"/>
        </a:p>
      </dgm:t>
    </dgm:pt>
    <dgm:pt modelId="{99C2F0A8-0EE4-417F-ADA5-895791F0E8D4}" type="sibTrans" cxnId="{B959C654-3444-439A-9839-69D2683D6110}">
      <dgm:prSet/>
      <dgm:spPr/>
      <dgm:t>
        <a:bodyPr/>
        <a:lstStyle/>
        <a:p>
          <a:endParaRPr lang="en-US"/>
        </a:p>
      </dgm:t>
    </dgm:pt>
    <dgm:pt modelId="{7118B03F-D18E-4B46-8CC7-670D737B00BC}">
      <dgm:prSet/>
      <dgm:spPr/>
      <dgm:t>
        <a:bodyPr/>
        <a:lstStyle/>
        <a:p>
          <a:pPr>
            <a:lnSpc>
              <a:spcPct val="100000"/>
            </a:lnSpc>
          </a:pPr>
          <a:r>
            <a:rPr lang="en-GB"/>
            <a:t>Work with securities regulators for information on online investment platforms</a:t>
          </a:r>
          <a:endParaRPr lang="en-US"/>
        </a:p>
      </dgm:t>
    </dgm:pt>
    <dgm:pt modelId="{BB9F34C9-EDB3-4229-AE54-1B2FE2FF5F56}" type="parTrans" cxnId="{F87B558A-1E0A-4D1A-85D5-250664CCF80F}">
      <dgm:prSet/>
      <dgm:spPr/>
      <dgm:t>
        <a:bodyPr/>
        <a:lstStyle/>
        <a:p>
          <a:endParaRPr lang="en-US"/>
        </a:p>
      </dgm:t>
    </dgm:pt>
    <dgm:pt modelId="{8A7A8058-A213-42A3-9023-18CCE88FF664}" type="sibTrans" cxnId="{F87B558A-1E0A-4D1A-85D5-250664CCF80F}">
      <dgm:prSet/>
      <dgm:spPr/>
      <dgm:t>
        <a:bodyPr/>
        <a:lstStyle/>
        <a:p>
          <a:endParaRPr lang="en-US"/>
        </a:p>
      </dgm:t>
    </dgm:pt>
    <dgm:pt modelId="{6FA2FE19-6624-41E7-A53F-16FF5717957B}">
      <dgm:prSet/>
      <dgm:spPr/>
      <dgm:t>
        <a:bodyPr/>
        <a:lstStyle/>
        <a:p>
          <a:pPr>
            <a:lnSpc>
              <a:spcPct val="100000"/>
            </a:lnSpc>
          </a:pPr>
          <a:r>
            <a:rPr lang="en-GB"/>
            <a:t>Liaise with energy regulatory bodies for lists of renewable energy projects</a:t>
          </a:r>
          <a:endParaRPr lang="en-US"/>
        </a:p>
      </dgm:t>
    </dgm:pt>
    <dgm:pt modelId="{64BF3A33-62BB-4740-82D3-B8C415CA0E21}" type="parTrans" cxnId="{51F849BA-AF69-436E-8362-342CD953693B}">
      <dgm:prSet/>
      <dgm:spPr/>
      <dgm:t>
        <a:bodyPr/>
        <a:lstStyle/>
        <a:p>
          <a:endParaRPr lang="en-US"/>
        </a:p>
      </dgm:t>
    </dgm:pt>
    <dgm:pt modelId="{88F9B89D-0461-4D7D-B118-2207D5D4933E}" type="sibTrans" cxnId="{51F849BA-AF69-436E-8362-342CD953693B}">
      <dgm:prSet/>
      <dgm:spPr/>
      <dgm:t>
        <a:bodyPr/>
        <a:lstStyle/>
        <a:p>
          <a:endParaRPr lang="en-US"/>
        </a:p>
      </dgm:t>
    </dgm:pt>
    <dgm:pt modelId="{9E3B1739-B1C4-46A3-9453-845619F0196A}">
      <dgm:prSet/>
      <dgm:spPr/>
      <dgm:t>
        <a:bodyPr/>
        <a:lstStyle/>
        <a:p>
          <a:pPr>
            <a:lnSpc>
              <a:spcPct val="100000"/>
            </a:lnSpc>
          </a:pPr>
          <a:r>
            <a:rPr lang="en-GB"/>
            <a:t>Collaborate with major payment gateways to identify high-volume merchants in these sectors</a:t>
          </a:r>
          <a:endParaRPr lang="en-US"/>
        </a:p>
      </dgm:t>
    </dgm:pt>
    <dgm:pt modelId="{B1D2D7AC-615B-45D6-96BB-2C98F652A0BE}" type="parTrans" cxnId="{C6CD97F4-F5B9-4ECE-9C93-804F8674E65C}">
      <dgm:prSet/>
      <dgm:spPr/>
      <dgm:t>
        <a:bodyPr/>
        <a:lstStyle/>
        <a:p>
          <a:endParaRPr lang="en-US"/>
        </a:p>
      </dgm:t>
    </dgm:pt>
    <dgm:pt modelId="{0001AE46-FCFE-4B50-9DE4-6B5A11D3B03F}" type="sibTrans" cxnId="{C6CD97F4-F5B9-4ECE-9C93-804F8674E65C}">
      <dgm:prSet/>
      <dgm:spPr/>
      <dgm:t>
        <a:bodyPr/>
        <a:lstStyle/>
        <a:p>
          <a:endParaRPr lang="en-US"/>
        </a:p>
      </dgm:t>
    </dgm:pt>
    <dgm:pt modelId="{23F38F3A-F6AD-47B7-A2AD-A6F1B605FE03}" type="pres">
      <dgm:prSet presAssocID="{157EA4DE-3DCD-4FD8-A979-AB0FC76E8EFB}" presName="root" presStyleCnt="0">
        <dgm:presLayoutVars>
          <dgm:dir/>
          <dgm:resizeHandles val="exact"/>
        </dgm:presLayoutVars>
      </dgm:prSet>
      <dgm:spPr/>
    </dgm:pt>
    <dgm:pt modelId="{802794B2-BB98-43A2-8173-15987D44F85D}" type="pres">
      <dgm:prSet presAssocID="{51F4C461-5B49-45A8-A021-E47C91F0674F}" presName="compNode" presStyleCnt="0"/>
      <dgm:spPr/>
    </dgm:pt>
    <dgm:pt modelId="{3A125716-228C-4896-A2C0-4362548CA879}" type="pres">
      <dgm:prSet presAssocID="{51F4C461-5B49-45A8-A021-E47C91F0674F}" presName="bgRect" presStyleLbl="bgShp" presStyleIdx="0" presStyleCnt="6"/>
      <dgm:spPr/>
    </dgm:pt>
    <dgm:pt modelId="{AFD7F371-6425-4B59-948A-FE942E0CD04D}" type="pres">
      <dgm:prSet presAssocID="{51F4C461-5B49-45A8-A021-E47C91F0674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ffice Worker"/>
        </a:ext>
      </dgm:extLst>
    </dgm:pt>
    <dgm:pt modelId="{2F227B7B-9469-44A1-A010-4AAEA607E7F2}" type="pres">
      <dgm:prSet presAssocID="{51F4C461-5B49-45A8-A021-E47C91F0674F}" presName="spaceRect" presStyleCnt="0"/>
      <dgm:spPr/>
    </dgm:pt>
    <dgm:pt modelId="{03F40A4E-1E71-40CA-AD9F-D2DB47999BEE}" type="pres">
      <dgm:prSet presAssocID="{51F4C461-5B49-45A8-A021-E47C91F0674F}" presName="parTx" presStyleLbl="revTx" presStyleIdx="0" presStyleCnt="6">
        <dgm:presLayoutVars>
          <dgm:chMax val="0"/>
          <dgm:chPref val="0"/>
        </dgm:presLayoutVars>
      </dgm:prSet>
      <dgm:spPr/>
    </dgm:pt>
    <dgm:pt modelId="{0C6DE489-F942-410C-91AC-781DBF809D2B}" type="pres">
      <dgm:prSet presAssocID="{9F5AEAD7-5C68-4E65-A713-D2DF0282AEF4}" presName="sibTrans" presStyleCnt="0"/>
      <dgm:spPr/>
    </dgm:pt>
    <dgm:pt modelId="{71B294A2-8FB8-429C-A472-876DE2578F9D}" type="pres">
      <dgm:prSet presAssocID="{4C61BC39-E1E6-428D-BDA6-E5F23D192054}" presName="compNode" presStyleCnt="0"/>
      <dgm:spPr/>
    </dgm:pt>
    <dgm:pt modelId="{4A18360D-6FCD-4FC3-8114-6118D6705A9D}" type="pres">
      <dgm:prSet presAssocID="{4C61BC39-E1E6-428D-BDA6-E5F23D192054}" presName="bgRect" presStyleLbl="bgShp" presStyleIdx="1" presStyleCnt="6"/>
      <dgm:spPr/>
    </dgm:pt>
    <dgm:pt modelId="{4746C012-970E-4B1B-92F5-A15CD0627418}" type="pres">
      <dgm:prSet presAssocID="{4C61BC39-E1E6-428D-BDA6-E5F23D19205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7A786830-DD01-48D3-A66B-0F3DEC2C44F3}" type="pres">
      <dgm:prSet presAssocID="{4C61BC39-E1E6-428D-BDA6-E5F23D192054}" presName="spaceRect" presStyleCnt="0"/>
      <dgm:spPr/>
    </dgm:pt>
    <dgm:pt modelId="{65E4A51D-2D16-43A7-8627-80584BE3A718}" type="pres">
      <dgm:prSet presAssocID="{4C61BC39-E1E6-428D-BDA6-E5F23D192054}" presName="parTx" presStyleLbl="revTx" presStyleIdx="1" presStyleCnt="6">
        <dgm:presLayoutVars>
          <dgm:chMax val="0"/>
          <dgm:chPref val="0"/>
        </dgm:presLayoutVars>
      </dgm:prSet>
      <dgm:spPr/>
    </dgm:pt>
    <dgm:pt modelId="{49FB3A86-67F1-404B-991D-DAF9DD7FE266}" type="pres">
      <dgm:prSet presAssocID="{A413F7C9-8343-4FD7-AD5C-7EA0967A3642}" presName="sibTrans" presStyleCnt="0"/>
      <dgm:spPr/>
    </dgm:pt>
    <dgm:pt modelId="{F4C79959-0E15-40EE-B0A5-6497F439FEBE}" type="pres">
      <dgm:prSet presAssocID="{79771926-5F09-420B-9FA7-3CB986E692FD}" presName="compNode" presStyleCnt="0"/>
      <dgm:spPr/>
    </dgm:pt>
    <dgm:pt modelId="{435EBF70-137F-4734-B9CC-7835099D4210}" type="pres">
      <dgm:prSet presAssocID="{79771926-5F09-420B-9FA7-3CB986E692FD}" presName="bgRect" presStyleLbl="bgShp" presStyleIdx="2" presStyleCnt="6"/>
      <dgm:spPr/>
    </dgm:pt>
    <dgm:pt modelId="{03F790A4-59A4-4308-818B-FF59717AC77B}" type="pres">
      <dgm:prSet presAssocID="{79771926-5F09-420B-9FA7-3CB986E692F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986B7806-30B5-4FD7-B9AA-5A62DC9DE564}" type="pres">
      <dgm:prSet presAssocID="{79771926-5F09-420B-9FA7-3CB986E692FD}" presName="spaceRect" presStyleCnt="0"/>
      <dgm:spPr/>
    </dgm:pt>
    <dgm:pt modelId="{113E08FA-2097-4C2F-B1FE-6C2F5D4E873C}" type="pres">
      <dgm:prSet presAssocID="{79771926-5F09-420B-9FA7-3CB986E692FD}" presName="parTx" presStyleLbl="revTx" presStyleIdx="2" presStyleCnt="6">
        <dgm:presLayoutVars>
          <dgm:chMax val="0"/>
          <dgm:chPref val="0"/>
        </dgm:presLayoutVars>
      </dgm:prSet>
      <dgm:spPr/>
    </dgm:pt>
    <dgm:pt modelId="{9D66BF65-8B82-43BD-9EA5-FA289AF6D53E}" type="pres">
      <dgm:prSet presAssocID="{99C2F0A8-0EE4-417F-ADA5-895791F0E8D4}" presName="sibTrans" presStyleCnt="0"/>
      <dgm:spPr/>
    </dgm:pt>
    <dgm:pt modelId="{4D2E1AC3-A9B5-422F-9B4B-0C676BF3FC4E}" type="pres">
      <dgm:prSet presAssocID="{7118B03F-D18E-4B46-8CC7-670D737B00BC}" presName="compNode" presStyleCnt="0"/>
      <dgm:spPr/>
    </dgm:pt>
    <dgm:pt modelId="{671D18E1-6897-44F8-96E5-7EB460F53042}" type="pres">
      <dgm:prSet presAssocID="{7118B03F-D18E-4B46-8CC7-670D737B00BC}" presName="bgRect" presStyleLbl="bgShp" presStyleIdx="3" presStyleCnt="6"/>
      <dgm:spPr/>
    </dgm:pt>
    <dgm:pt modelId="{F76E64FA-E04B-427E-8066-6DEA3C6B7D25}" type="pres">
      <dgm:prSet presAssocID="{7118B03F-D18E-4B46-8CC7-670D737B00B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nk"/>
        </a:ext>
      </dgm:extLst>
    </dgm:pt>
    <dgm:pt modelId="{4FF3A641-28FE-4D89-A673-EB3CD9EDBED8}" type="pres">
      <dgm:prSet presAssocID="{7118B03F-D18E-4B46-8CC7-670D737B00BC}" presName="spaceRect" presStyleCnt="0"/>
      <dgm:spPr/>
    </dgm:pt>
    <dgm:pt modelId="{A63672F9-6C88-43B3-9243-FE676AAAF04D}" type="pres">
      <dgm:prSet presAssocID="{7118B03F-D18E-4B46-8CC7-670D737B00BC}" presName="parTx" presStyleLbl="revTx" presStyleIdx="3" presStyleCnt="6">
        <dgm:presLayoutVars>
          <dgm:chMax val="0"/>
          <dgm:chPref val="0"/>
        </dgm:presLayoutVars>
      </dgm:prSet>
      <dgm:spPr/>
    </dgm:pt>
    <dgm:pt modelId="{1EA15162-88CE-4FC2-A3DF-29A54682DB2D}" type="pres">
      <dgm:prSet presAssocID="{8A7A8058-A213-42A3-9023-18CCE88FF664}" presName="sibTrans" presStyleCnt="0"/>
      <dgm:spPr/>
    </dgm:pt>
    <dgm:pt modelId="{FD0FA967-3D6D-41EE-B233-D75E984FCC60}" type="pres">
      <dgm:prSet presAssocID="{6FA2FE19-6624-41E7-A53F-16FF5717957B}" presName="compNode" presStyleCnt="0"/>
      <dgm:spPr/>
    </dgm:pt>
    <dgm:pt modelId="{3520D3C0-85C7-4DB1-A998-E316013780C6}" type="pres">
      <dgm:prSet presAssocID="{6FA2FE19-6624-41E7-A53F-16FF5717957B}" presName="bgRect" presStyleLbl="bgShp" presStyleIdx="4" presStyleCnt="6"/>
      <dgm:spPr/>
    </dgm:pt>
    <dgm:pt modelId="{60293443-BFEB-4A94-BE3E-EC8DADBB91EE}" type="pres">
      <dgm:prSet presAssocID="{6FA2FE19-6624-41E7-A53F-16FF5717957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List"/>
        </a:ext>
      </dgm:extLst>
    </dgm:pt>
    <dgm:pt modelId="{AAD22819-F6D2-4C09-A7F4-976B129459EB}" type="pres">
      <dgm:prSet presAssocID="{6FA2FE19-6624-41E7-A53F-16FF5717957B}" presName="spaceRect" presStyleCnt="0"/>
      <dgm:spPr/>
    </dgm:pt>
    <dgm:pt modelId="{9FCE5E55-C64F-4FFF-9BFD-543AD5367254}" type="pres">
      <dgm:prSet presAssocID="{6FA2FE19-6624-41E7-A53F-16FF5717957B}" presName="parTx" presStyleLbl="revTx" presStyleIdx="4" presStyleCnt="6">
        <dgm:presLayoutVars>
          <dgm:chMax val="0"/>
          <dgm:chPref val="0"/>
        </dgm:presLayoutVars>
      </dgm:prSet>
      <dgm:spPr/>
    </dgm:pt>
    <dgm:pt modelId="{B83996A3-9EFC-4353-9712-44B26A1BAEAD}" type="pres">
      <dgm:prSet presAssocID="{88F9B89D-0461-4D7D-B118-2207D5D4933E}" presName="sibTrans" presStyleCnt="0"/>
      <dgm:spPr/>
    </dgm:pt>
    <dgm:pt modelId="{4D747783-62C3-42FB-B355-8AF15833ED13}" type="pres">
      <dgm:prSet presAssocID="{9E3B1739-B1C4-46A3-9453-845619F0196A}" presName="compNode" presStyleCnt="0"/>
      <dgm:spPr/>
    </dgm:pt>
    <dgm:pt modelId="{A0A1DE67-4935-482C-8E07-FBDCED665FB3}" type="pres">
      <dgm:prSet presAssocID="{9E3B1739-B1C4-46A3-9453-845619F0196A}" presName="bgRect" presStyleLbl="bgShp" presStyleIdx="5" presStyleCnt="6"/>
      <dgm:spPr/>
    </dgm:pt>
    <dgm:pt modelId="{CE4A8913-B41B-46F6-9554-D047432A5F92}" type="pres">
      <dgm:prSet presAssocID="{9E3B1739-B1C4-46A3-9453-845619F0196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Kiosk"/>
        </a:ext>
      </dgm:extLst>
    </dgm:pt>
    <dgm:pt modelId="{E4AE22D0-B1E1-4F85-9620-009BB4B45E6B}" type="pres">
      <dgm:prSet presAssocID="{9E3B1739-B1C4-46A3-9453-845619F0196A}" presName="spaceRect" presStyleCnt="0"/>
      <dgm:spPr/>
    </dgm:pt>
    <dgm:pt modelId="{D628C0A2-63F7-4F6E-B76E-CDF81203CE70}" type="pres">
      <dgm:prSet presAssocID="{9E3B1739-B1C4-46A3-9453-845619F0196A}" presName="parTx" presStyleLbl="revTx" presStyleIdx="5" presStyleCnt="6">
        <dgm:presLayoutVars>
          <dgm:chMax val="0"/>
          <dgm:chPref val="0"/>
        </dgm:presLayoutVars>
      </dgm:prSet>
      <dgm:spPr/>
    </dgm:pt>
  </dgm:ptLst>
  <dgm:cxnLst>
    <dgm:cxn modelId="{A579A508-ABD3-4028-9C3C-E0073319805A}" type="presOf" srcId="{9E3B1739-B1C4-46A3-9453-845619F0196A}" destId="{D628C0A2-63F7-4F6E-B76E-CDF81203CE70}" srcOrd="0" destOrd="0" presId="urn:microsoft.com/office/officeart/2018/2/layout/IconVerticalSolidList"/>
    <dgm:cxn modelId="{8F9F482E-9991-432C-A651-15EE808A2898}" type="presOf" srcId="{79771926-5F09-420B-9FA7-3CB986E692FD}" destId="{113E08FA-2097-4C2F-B1FE-6C2F5D4E873C}" srcOrd="0" destOrd="0" presId="urn:microsoft.com/office/officeart/2018/2/layout/IconVerticalSolidList"/>
    <dgm:cxn modelId="{B959C654-3444-439A-9839-69D2683D6110}" srcId="{157EA4DE-3DCD-4FD8-A979-AB0FC76E8EFB}" destId="{79771926-5F09-420B-9FA7-3CB986E692FD}" srcOrd="2" destOrd="0" parTransId="{EB57FD89-A04F-4AA7-9462-7DB8443B68BD}" sibTransId="{99C2F0A8-0EE4-417F-ADA5-895791F0E8D4}"/>
    <dgm:cxn modelId="{F8D33767-6F75-4B70-9835-2359F50255C6}" type="presOf" srcId="{51F4C461-5B49-45A8-A021-E47C91F0674F}" destId="{03F40A4E-1E71-40CA-AD9F-D2DB47999BEE}" srcOrd="0" destOrd="0" presId="urn:microsoft.com/office/officeart/2018/2/layout/IconVerticalSolidList"/>
    <dgm:cxn modelId="{E447726E-6D55-423D-BF0B-71DE009193BF}" type="presOf" srcId="{157EA4DE-3DCD-4FD8-A979-AB0FC76E8EFB}" destId="{23F38F3A-F6AD-47B7-A2AD-A6F1B605FE03}" srcOrd="0" destOrd="0" presId="urn:microsoft.com/office/officeart/2018/2/layout/IconVerticalSolidList"/>
    <dgm:cxn modelId="{14914C73-BC07-4CDB-BEC5-32BA42E9A29C}" srcId="{157EA4DE-3DCD-4FD8-A979-AB0FC76E8EFB}" destId="{4C61BC39-E1E6-428D-BDA6-E5F23D192054}" srcOrd="1" destOrd="0" parTransId="{C3CDBF09-3F5E-4901-8F76-C41779B264F9}" sibTransId="{A413F7C9-8343-4FD7-AD5C-7EA0967A3642}"/>
    <dgm:cxn modelId="{F87B558A-1E0A-4D1A-85D5-250664CCF80F}" srcId="{157EA4DE-3DCD-4FD8-A979-AB0FC76E8EFB}" destId="{7118B03F-D18E-4B46-8CC7-670D737B00BC}" srcOrd="3" destOrd="0" parTransId="{BB9F34C9-EDB3-4229-AE54-1B2FE2FF5F56}" sibTransId="{8A7A8058-A213-42A3-9023-18CCE88FF664}"/>
    <dgm:cxn modelId="{A1C40E95-600F-4A48-A315-7E44E6271067}" type="presOf" srcId="{7118B03F-D18E-4B46-8CC7-670D737B00BC}" destId="{A63672F9-6C88-43B3-9243-FE676AAAF04D}" srcOrd="0" destOrd="0" presId="urn:microsoft.com/office/officeart/2018/2/layout/IconVerticalSolidList"/>
    <dgm:cxn modelId="{D82C98A6-6C7C-4BDD-AE37-49AD7BE9954C}" type="presOf" srcId="{6FA2FE19-6624-41E7-A53F-16FF5717957B}" destId="{9FCE5E55-C64F-4FFF-9BFD-543AD5367254}" srcOrd="0" destOrd="0" presId="urn:microsoft.com/office/officeart/2018/2/layout/IconVerticalSolidList"/>
    <dgm:cxn modelId="{51F849BA-AF69-436E-8362-342CD953693B}" srcId="{157EA4DE-3DCD-4FD8-A979-AB0FC76E8EFB}" destId="{6FA2FE19-6624-41E7-A53F-16FF5717957B}" srcOrd="4" destOrd="0" parTransId="{64BF3A33-62BB-4740-82D3-B8C415CA0E21}" sibTransId="{88F9B89D-0461-4D7D-B118-2207D5D4933E}"/>
    <dgm:cxn modelId="{0DB444E6-E09C-444E-ABE0-81857F79F886}" srcId="{157EA4DE-3DCD-4FD8-A979-AB0FC76E8EFB}" destId="{51F4C461-5B49-45A8-A021-E47C91F0674F}" srcOrd="0" destOrd="0" parTransId="{911D5579-61C9-4F60-AD32-CF64008F37DE}" sibTransId="{9F5AEAD7-5C68-4E65-A713-D2DF0282AEF4}"/>
    <dgm:cxn modelId="{59C288F4-20CC-4AA8-A076-4BFC5C9A0FF7}" type="presOf" srcId="{4C61BC39-E1E6-428D-BDA6-E5F23D192054}" destId="{65E4A51D-2D16-43A7-8627-80584BE3A718}" srcOrd="0" destOrd="0" presId="urn:microsoft.com/office/officeart/2018/2/layout/IconVerticalSolidList"/>
    <dgm:cxn modelId="{C6CD97F4-F5B9-4ECE-9C93-804F8674E65C}" srcId="{157EA4DE-3DCD-4FD8-A979-AB0FC76E8EFB}" destId="{9E3B1739-B1C4-46A3-9453-845619F0196A}" srcOrd="5" destOrd="0" parTransId="{B1D2D7AC-615B-45D6-96BB-2C98F652A0BE}" sibTransId="{0001AE46-FCFE-4B50-9DE4-6B5A11D3B03F}"/>
    <dgm:cxn modelId="{A5E580DD-C1A6-4181-ABA9-BECCD918B111}" type="presParOf" srcId="{23F38F3A-F6AD-47B7-A2AD-A6F1B605FE03}" destId="{802794B2-BB98-43A2-8173-15987D44F85D}" srcOrd="0" destOrd="0" presId="urn:microsoft.com/office/officeart/2018/2/layout/IconVerticalSolidList"/>
    <dgm:cxn modelId="{3CB276D9-0677-4EAE-9574-B9E07C9FD8D4}" type="presParOf" srcId="{802794B2-BB98-43A2-8173-15987D44F85D}" destId="{3A125716-228C-4896-A2C0-4362548CA879}" srcOrd="0" destOrd="0" presId="urn:microsoft.com/office/officeart/2018/2/layout/IconVerticalSolidList"/>
    <dgm:cxn modelId="{EFC5D315-0BB4-46C8-88E4-C6B81FCF30AD}" type="presParOf" srcId="{802794B2-BB98-43A2-8173-15987D44F85D}" destId="{AFD7F371-6425-4B59-948A-FE942E0CD04D}" srcOrd="1" destOrd="0" presId="urn:microsoft.com/office/officeart/2018/2/layout/IconVerticalSolidList"/>
    <dgm:cxn modelId="{4D0AA9E1-675E-4820-A0C4-E47EEA37508A}" type="presParOf" srcId="{802794B2-BB98-43A2-8173-15987D44F85D}" destId="{2F227B7B-9469-44A1-A010-4AAEA607E7F2}" srcOrd="2" destOrd="0" presId="urn:microsoft.com/office/officeart/2018/2/layout/IconVerticalSolidList"/>
    <dgm:cxn modelId="{9C92DDBC-4915-4664-8A52-E436FB114BA0}" type="presParOf" srcId="{802794B2-BB98-43A2-8173-15987D44F85D}" destId="{03F40A4E-1E71-40CA-AD9F-D2DB47999BEE}" srcOrd="3" destOrd="0" presId="urn:microsoft.com/office/officeart/2018/2/layout/IconVerticalSolidList"/>
    <dgm:cxn modelId="{AD52AA5F-974A-4025-9027-F3464DC1C264}" type="presParOf" srcId="{23F38F3A-F6AD-47B7-A2AD-A6F1B605FE03}" destId="{0C6DE489-F942-410C-91AC-781DBF809D2B}" srcOrd="1" destOrd="0" presId="urn:microsoft.com/office/officeart/2018/2/layout/IconVerticalSolidList"/>
    <dgm:cxn modelId="{1E9C7FF5-2994-41A9-BB24-3682088D8622}" type="presParOf" srcId="{23F38F3A-F6AD-47B7-A2AD-A6F1B605FE03}" destId="{71B294A2-8FB8-429C-A472-876DE2578F9D}" srcOrd="2" destOrd="0" presId="urn:microsoft.com/office/officeart/2018/2/layout/IconVerticalSolidList"/>
    <dgm:cxn modelId="{63E1F475-A0C8-4550-82C6-AA214A24B9F5}" type="presParOf" srcId="{71B294A2-8FB8-429C-A472-876DE2578F9D}" destId="{4A18360D-6FCD-4FC3-8114-6118D6705A9D}" srcOrd="0" destOrd="0" presId="urn:microsoft.com/office/officeart/2018/2/layout/IconVerticalSolidList"/>
    <dgm:cxn modelId="{63D58EED-9121-4D82-978D-F96BC8E493FB}" type="presParOf" srcId="{71B294A2-8FB8-429C-A472-876DE2578F9D}" destId="{4746C012-970E-4B1B-92F5-A15CD0627418}" srcOrd="1" destOrd="0" presId="urn:microsoft.com/office/officeart/2018/2/layout/IconVerticalSolidList"/>
    <dgm:cxn modelId="{96E8C4B0-956F-4296-AC98-EA270FCC98F3}" type="presParOf" srcId="{71B294A2-8FB8-429C-A472-876DE2578F9D}" destId="{7A786830-DD01-48D3-A66B-0F3DEC2C44F3}" srcOrd="2" destOrd="0" presId="urn:microsoft.com/office/officeart/2018/2/layout/IconVerticalSolidList"/>
    <dgm:cxn modelId="{08FA25F4-A54A-4952-B846-F45AD959D421}" type="presParOf" srcId="{71B294A2-8FB8-429C-A472-876DE2578F9D}" destId="{65E4A51D-2D16-43A7-8627-80584BE3A718}" srcOrd="3" destOrd="0" presId="urn:microsoft.com/office/officeart/2018/2/layout/IconVerticalSolidList"/>
    <dgm:cxn modelId="{C6A6528B-005E-46D7-BAC3-CA7562BEBD77}" type="presParOf" srcId="{23F38F3A-F6AD-47B7-A2AD-A6F1B605FE03}" destId="{49FB3A86-67F1-404B-991D-DAF9DD7FE266}" srcOrd="3" destOrd="0" presId="urn:microsoft.com/office/officeart/2018/2/layout/IconVerticalSolidList"/>
    <dgm:cxn modelId="{19FB7497-1795-4FD7-9E28-A1DE75277BC6}" type="presParOf" srcId="{23F38F3A-F6AD-47B7-A2AD-A6F1B605FE03}" destId="{F4C79959-0E15-40EE-B0A5-6497F439FEBE}" srcOrd="4" destOrd="0" presId="urn:microsoft.com/office/officeart/2018/2/layout/IconVerticalSolidList"/>
    <dgm:cxn modelId="{C801ADEB-FACF-49AD-A297-679FFEA9A05A}" type="presParOf" srcId="{F4C79959-0E15-40EE-B0A5-6497F439FEBE}" destId="{435EBF70-137F-4734-B9CC-7835099D4210}" srcOrd="0" destOrd="0" presId="urn:microsoft.com/office/officeart/2018/2/layout/IconVerticalSolidList"/>
    <dgm:cxn modelId="{D7EB1145-86BF-4572-B0F2-F269E78B17B9}" type="presParOf" srcId="{F4C79959-0E15-40EE-B0A5-6497F439FEBE}" destId="{03F790A4-59A4-4308-818B-FF59717AC77B}" srcOrd="1" destOrd="0" presId="urn:microsoft.com/office/officeart/2018/2/layout/IconVerticalSolidList"/>
    <dgm:cxn modelId="{FCB7E877-9ED5-44C0-847D-B07AF8BCDA1E}" type="presParOf" srcId="{F4C79959-0E15-40EE-B0A5-6497F439FEBE}" destId="{986B7806-30B5-4FD7-B9AA-5A62DC9DE564}" srcOrd="2" destOrd="0" presId="urn:microsoft.com/office/officeart/2018/2/layout/IconVerticalSolidList"/>
    <dgm:cxn modelId="{69E6D867-8BCF-45A5-B912-1567330BECC0}" type="presParOf" srcId="{F4C79959-0E15-40EE-B0A5-6497F439FEBE}" destId="{113E08FA-2097-4C2F-B1FE-6C2F5D4E873C}" srcOrd="3" destOrd="0" presId="urn:microsoft.com/office/officeart/2018/2/layout/IconVerticalSolidList"/>
    <dgm:cxn modelId="{37638E45-091E-480F-822E-B22A2149D063}" type="presParOf" srcId="{23F38F3A-F6AD-47B7-A2AD-A6F1B605FE03}" destId="{9D66BF65-8B82-43BD-9EA5-FA289AF6D53E}" srcOrd="5" destOrd="0" presId="urn:microsoft.com/office/officeart/2018/2/layout/IconVerticalSolidList"/>
    <dgm:cxn modelId="{F3546737-CC11-451E-B079-27A41DD1FE9F}" type="presParOf" srcId="{23F38F3A-F6AD-47B7-A2AD-A6F1B605FE03}" destId="{4D2E1AC3-A9B5-422F-9B4B-0C676BF3FC4E}" srcOrd="6" destOrd="0" presId="urn:microsoft.com/office/officeart/2018/2/layout/IconVerticalSolidList"/>
    <dgm:cxn modelId="{50AE1217-92D6-4AB6-9E05-A936CF015E74}" type="presParOf" srcId="{4D2E1AC3-A9B5-422F-9B4B-0C676BF3FC4E}" destId="{671D18E1-6897-44F8-96E5-7EB460F53042}" srcOrd="0" destOrd="0" presId="urn:microsoft.com/office/officeart/2018/2/layout/IconVerticalSolidList"/>
    <dgm:cxn modelId="{D2CBD770-5E7E-417B-AFB0-137A841D0A94}" type="presParOf" srcId="{4D2E1AC3-A9B5-422F-9B4B-0C676BF3FC4E}" destId="{F76E64FA-E04B-427E-8066-6DEA3C6B7D25}" srcOrd="1" destOrd="0" presId="urn:microsoft.com/office/officeart/2018/2/layout/IconVerticalSolidList"/>
    <dgm:cxn modelId="{22E147D2-2DAF-49BA-A2F4-855865CC65DC}" type="presParOf" srcId="{4D2E1AC3-A9B5-422F-9B4B-0C676BF3FC4E}" destId="{4FF3A641-28FE-4D89-A673-EB3CD9EDBED8}" srcOrd="2" destOrd="0" presId="urn:microsoft.com/office/officeart/2018/2/layout/IconVerticalSolidList"/>
    <dgm:cxn modelId="{D0F3DAF6-A0BE-49E1-A3AD-497EE88BAA19}" type="presParOf" srcId="{4D2E1AC3-A9B5-422F-9B4B-0C676BF3FC4E}" destId="{A63672F9-6C88-43B3-9243-FE676AAAF04D}" srcOrd="3" destOrd="0" presId="urn:microsoft.com/office/officeart/2018/2/layout/IconVerticalSolidList"/>
    <dgm:cxn modelId="{8BE2659F-C59F-47EF-BB63-FCC1FF34B125}" type="presParOf" srcId="{23F38F3A-F6AD-47B7-A2AD-A6F1B605FE03}" destId="{1EA15162-88CE-4FC2-A3DF-29A54682DB2D}" srcOrd="7" destOrd="0" presId="urn:microsoft.com/office/officeart/2018/2/layout/IconVerticalSolidList"/>
    <dgm:cxn modelId="{70B995F2-286E-42A8-91EC-0EBA886826F0}" type="presParOf" srcId="{23F38F3A-F6AD-47B7-A2AD-A6F1B605FE03}" destId="{FD0FA967-3D6D-41EE-B233-D75E984FCC60}" srcOrd="8" destOrd="0" presId="urn:microsoft.com/office/officeart/2018/2/layout/IconVerticalSolidList"/>
    <dgm:cxn modelId="{8EE500D7-AED2-460A-A008-3E5ECA301472}" type="presParOf" srcId="{FD0FA967-3D6D-41EE-B233-D75E984FCC60}" destId="{3520D3C0-85C7-4DB1-A998-E316013780C6}" srcOrd="0" destOrd="0" presId="urn:microsoft.com/office/officeart/2018/2/layout/IconVerticalSolidList"/>
    <dgm:cxn modelId="{2B188F39-2D73-4176-9C89-CE3625EA64BB}" type="presParOf" srcId="{FD0FA967-3D6D-41EE-B233-D75E984FCC60}" destId="{60293443-BFEB-4A94-BE3E-EC8DADBB91EE}" srcOrd="1" destOrd="0" presId="urn:microsoft.com/office/officeart/2018/2/layout/IconVerticalSolidList"/>
    <dgm:cxn modelId="{FF727E3E-F53B-4649-9685-D3428BF56D5C}" type="presParOf" srcId="{FD0FA967-3D6D-41EE-B233-D75E984FCC60}" destId="{AAD22819-F6D2-4C09-A7F4-976B129459EB}" srcOrd="2" destOrd="0" presId="urn:microsoft.com/office/officeart/2018/2/layout/IconVerticalSolidList"/>
    <dgm:cxn modelId="{8D22DC42-E618-4935-88E8-030878012378}" type="presParOf" srcId="{FD0FA967-3D6D-41EE-B233-D75E984FCC60}" destId="{9FCE5E55-C64F-4FFF-9BFD-543AD5367254}" srcOrd="3" destOrd="0" presId="urn:microsoft.com/office/officeart/2018/2/layout/IconVerticalSolidList"/>
    <dgm:cxn modelId="{4FA6E6FB-E591-45C4-A20D-BA8B208580CF}" type="presParOf" srcId="{23F38F3A-F6AD-47B7-A2AD-A6F1B605FE03}" destId="{B83996A3-9EFC-4353-9712-44B26A1BAEAD}" srcOrd="9" destOrd="0" presId="urn:microsoft.com/office/officeart/2018/2/layout/IconVerticalSolidList"/>
    <dgm:cxn modelId="{6A2F72AB-D79D-4C4F-B8D1-86FB39ECA416}" type="presParOf" srcId="{23F38F3A-F6AD-47B7-A2AD-A6F1B605FE03}" destId="{4D747783-62C3-42FB-B355-8AF15833ED13}" srcOrd="10" destOrd="0" presId="urn:microsoft.com/office/officeart/2018/2/layout/IconVerticalSolidList"/>
    <dgm:cxn modelId="{8F03EE7A-2CBD-4307-8434-60EA786909D0}" type="presParOf" srcId="{4D747783-62C3-42FB-B355-8AF15833ED13}" destId="{A0A1DE67-4935-482C-8E07-FBDCED665FB3}" srcOrd="0" destOrd="0" presId="urn:microsoft.com/office/officeart/2018/2/layout/IconVerticalSolidList"/>
    <dgm:cxn modelId="{5F949EE9-5DE5-4817-9407-114464668B07}" type="presParOf" srcId="{4D747783-62C3-42FB-B355-8AF15833ED13}" destId="{CE4A8913-B41B-46F6-9554-D047432A5F92}" srcOrd="1" destOrd="0" presId="urn:microsoft.com/office/officeart/2018/2/layout/IconVerticalSolidList"/>
    <dgm:cxn modelId="{16F526AD-38DA-4154-B172-947F31FF575F}" type="presParOf" srcId="{4D747783-62C3-42FB-B355-8AF15833ED13}" destId="{E4AE22D0-B1E1-4F85-9620-009BB4B45E6B}" srcOrd="2" destOrd="0" presId="urn:microsoft.com/office/officeart/2018/2/layout/IconVerticalSolidList"/>
    <dgm:cxn modelId="{E251299F-E7AF-418B-B3C7-5E1BE8C4681D}" type="presParOf" srcId="{4D747783-62C3-42FB-B355-8AF15833ED13}" destId="{D628C0A2-63F7-4F6E-B76E-CDF81203CE7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A99F5F0-5DFC-4678-AB05-F6AB4FD7921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912C856-9E73-4177-BB8F-0717176C72DB}">
      <dgm:prSet/>
      <dgm:spPr/>
      <dgm:t>
        <a:bodyPr/>
        <a:lstStyle/>
        <a:p>
          <a:r>
            <a:rPr lang="en-GB" b="1"/>
            <a:t>Resident Individual Income Tax Rates (Second Schedule)</a:t>
          </a:r>
          <a:endParaRPr lang="en-US"/>
        </a:p>
      </dgm:t>
    </dgm:pt>
    <dgm:pt modelId="{E95F3973-2885-4A12-94A1-5221D46F9734}" type="parTrans" cxnId="{750ED135-E723-4BD8-8D7A-0F094EFCB588}">
      <dgm:prSet/>
      <dgm:spPr/>
      <dgm:t>
        <a:bodyPr/>
        <a:lstStyle/>
        <a:p>
          <a:endParaRPr lang="en-US"/>
        </a:p>
      </dgm:t>
    </dgm:pt>
    <dgm:pt modelId="{30F68863-E816-464E-AA06-C6501FBC282E}" type="sibTrans" cxnId="{750ED135-E723-4BD8-8D7A-0F094EFCB588}">
      <dgm:prSet/>
      <dgm:spPr/>
      <dgm:t>
        <a:bodyPr/>
        <a:lstStyle/>
        <a:p>
          <a:endParaRPr lang="en-US"/>
        </a:p>
      </dgm:t>
    </dgm:pt>
    <dgm:pt modelId="{81890231-63AE-48C5-BB18-C3E2BF813F0C}">
      <dgm:prSet/>
      <dgm:spPr/>
      <dgm:t>
        <a:bodyPr/>
        <a:lstStyle/>
        <a:p>
          <a:r>
            <a:rPr lang="en-GB"/>
            <a:t>Progressive tax rates up to 35% for income over KES 9.6M per year</a:t>
          </a:r>
          <a:endParaRPr lang="en-US"/>
        </a:p>
      </dgm:t>
    </dgm:pt>
    <dgm:pt modelId="{F2019EDC-5A7B-4E93-9773-502A9109F960}" type="parTrans" cxnId="{6E231A92-A4B0-46F6-94E3-93F107E5719A}">
      <dgm:prSet/>
      <dgm:spPr/>
      <dgm:t>
        <a:bodyPr/>
        <a:lstStyle/>
        <a:p>
          <a:endParaRPr lang="en-US"/>
        </a:p>
      </dgm:t>
    </dgm:pt>
    <dgm:pt modelId="{9CBE24BA-8CED-472F-AA9F-6A2478C882B2}" type="sibTrans" cxnId="{6E231A92-A4B0-46F6-94E3-93F107E5719A}">
      <dgm:prSet/>
      <dgm:spPr/>
      <dgm:t>
        <a:bodyPr/>
        <a:lstStyle/>
        <a:p>
          <a:endParaRPr lang="en-US"/>
        </a:p>
      </dgm:t>
    </dgm:pt>
    <dgm:pt modelId="{98635F51-7111-4711-9AD4-65ED1876EA10}">
      <dgm:prSet/>
      <dgm:spPr/>
      <dgm:t>
        <a:bodyPr/>
        <a:lstStyle/>
        <a:p>
          <a:r>
            <a:rPr lang="en-GB" b="1"/>
            <a:t>Capital Gains Tax (Eighth Schedule)</a:t>
          </a:r>
          <a:endParaRPr lang="en-US"/>
        </a:p>
      </dgm:t>
    </dgm:pt>
    <dgm:pt modelId="{C2967640-6020-4C01-9E95-C879EE1A9EFB}" type="parTrans" cxnId="{7586F20E-D7DE-47A3-9BC5-C9DA234E5FE1}">
      <dgm:prSet/>
      <dgm:spPr/>
      <dgm:t>
        <a:bodyPr/>
        <a:lstStyle/>
        <a:p>
          <a:endParaRPr lang="en-US"/>
        </a:p>
      </dgm:t>
    </dgm:pt>
    <dgm:pt modelId="{0D69EE7E-265E-4C91-912F-FD2B792E6FDA}" type="sibTrans" cxnId="{7586F20E-D7DE-47A3-9BC5-C9DA234E5FE1}">
      <dgm:prSet/>
      <dgm:spPr/>
      <dgm:t>
        <a:bodyPr/>
        <a:lstStyle/>
        <a:p>
          <a:endParaRPr lang="en-US"/>
        </a:p>
      </dgm:t>
    </dgm:pt>
    <dgm:pt modelId="{037B71FB-7C37-4FC3-B3C7-A35CD50933A9}">
      <dgm:prSet/>
      <dgm:spPr/>
      <dgm:t>
        <a:bodyPr/>
        <a:lstStyle/>
        <a:p>
          <a:r>
            <a:rPr lang="en-GB"/>
            <a:t>Rate: 15% (as of 2023) on gains from sale of property and securities</a:t>
          </a:r>
          <a:endParaRPr lang="en-US"/>
        </a:p>
      </dgm:t>
    </dgm:pt>
    <dgm:pt modelId="{DBB97AE1-D3FE-45A4-9D65-3282E2463388}" type="parTrans" cxnId="{776AF6C7-BE71-43B5-BF59-EA06645FF2E9}">
      <dgm:prSet/>
      <dgm:spPr/>
      <dgm:t>
        <a:bodyPr/>
        <a:lstStyle/>
        <a:p>
          <a:endParaRPr lang="en-US"/>
        </a:p>
      </dgm:t>
    </dgm:pt>
    <dgm:pt modelId="{F69B6C82-F1EF-4F20-96E8-539CBDEB9F68}" type="sibTrans" cxnId="{776AF6C7-BE71-43B5-BF59-EA06645FF2E9}">
      <dgm:prSet/>
      <dgm:spPr/>
      <dgm:t>
        <a:bodyPr/>
        <a:lstStyle/>
        <a:p>
          <a:endParaRPr lang="en-US"/>
        </a:p>
      </dgm:t>
    </dgm:pt>
    <dgm:pt modelId="{35C0C6B6-54C6-4948-8AD6-811B126D6A27}">
      <dgm:prSet/>
      <dgm:spPr/>
      <dgm:t>
        <a:bodyPr/>
        <a:lstStyle/>
        <a:p>
          <a:r>
            <a:rPr lang="en-GB" b="1"/>
            <a:t>Rental Income Tax (Section 6A)</a:t>
          </a:r>
          <a:endParaRPr lang="en-US"/>
        </a:p>
      </dgm:t>
    </dgm:pt>
    <dgm:pt modelId="{B4AC0E47-0195-4189-B0DA-655755A479E9}" type="parTrans" cxnId="{3313FE10-5ECB-4F44-8200-5B40F1AD74E6}">
      <dgm:prSet/>
      <dgm:spPr/>
      <dgm:t>
        <a:bodyPr/>
        <a:lstStyle/>
        <a:p>
          <a:endParaRPr lang="en-US"/>
        </a:p>
      </dgm:t>
    </dgm:pt>
    <dgm:pt modelId="{19C42EEB-8653-40AF-AB74-33BAC33D87DA}" type="sibTrans" cxnId="{3313FE10-5ECB-4F44-8200-5B40F1AD74E6}">
      <dgm:prSet/>
      <dgm:spPr/>
      <dgm:t>
        <a:bodyPr/>
        <a:lstStyle/>
        <a:p>
          <a:endParaRPr lang="en-US"/>
        </a:p>
      </dgm:t>
    </dgm:pt>
    <dgm:pt modelId="{A61063F4-7BCF-4B71-9980-CFD0956787E2}">
      <dgm:prSet/>
      <dgm:spPr/>
      <dgm:t>
        <a:bodyPr/>
        <a:lstStyle/>
        <a:p>
          <a:r>
            <a:rPr lang="en-GB"/>
            <a:t>Applicable to residential rental income</a:t>
          </a:r>
          <a:endParaRPr lang="en-US"/>
        </a:p>
      </dgm:t>
    </dgm:pt>
    <dgm:pt modelId="{C9C453F8-22C8-46B2-8960-46637073DE8F}" type="parTrans" cxnId="{D1EE8B09-980D-44D1-BB0E-BB8707C474B0}">
      <dgm:prSet/>
      <dgm:spPr/>
      <dgm:t>
        <a:bodyPr/>
        <a:lstStyle/>
        <a:p>
          <a:endParaRPr lang="en-US"/>
        </a:p>
      </dgm:t>
    </dgm:pt>
    <dgm:pt modelId="{5D004D24-88D3-488F-BBFF-63913FA63633}" type="sibTrans" cxnId="{D1EE8B09-980D-44D1-BB0E-BB8707C474B0}">
      <dgm:prSet/>
      <dgm:spPr/>
      <dgm:t>
        <a:bodyPr/>
        <a:lstStyle/>
        <a:p>
          <a:endParaRPr lang="en-US"/>
        </a:p>
      </dgm:t>
    </dgm:pt>
    <dgm:pt modelId="{09B445C2-8FCE-4466-BD75-D7476E79542B}">
      <dgm:prSet/>
      <dgm:spPr/>
      <dgm:t>
        <a:bodyPr/>
        <a:lstStyle/>
        <a:p>
          <a:r>
            <a:rPr lang="en-GB"/>
            <a:t>Rate: 10% of gross rental receipts</a:t>
          </a:r>
          <a:endParaRPr lang="en-US"/>
        </a:p>
      </dgm:t>
    </dgm:pt>
    <dgm:pt modelId="{4FDFF8E2-ED38-4ED6-976E-263C8E64D5CD}" type="parTrans" cxnId="{1E71DC5B-7B18-4025-932D-C76BAB604934}">
      <dgm:prSet/>
      <dgm:spPr/>
      <dgm:t>
        <a:bodyPr/>
        <a:lstStyle/>
        <a:p>
          <a:endParaRPr lang="en-US"/>
        </a:p>
      </dgm:t>
    </dgm:pt>
    <dgm:pt modelId="{C0819997-A6EE-4E67-ACAF-FB6C538DBC53}" type="sibTrans" cxnId="{1E71DC5B-7B18-4025-932D-C76BAB604934}">
      <dgm:prSet/>
      <dgm:spPr/>
      <dgm:t>
        <a:bodyPr/>
        <a:lstStyle/>
        <a:p>
          <a:endParaRPr lang="en-US"/>
        </a:p>
      </dgm:t>
    </dgm:pt>
    <dgm:pt modelId="{7D95EF77-E6C3-48EF-A2F5-C6F3D6B84F54}">
      <dgm:prSet/>
      <dgm:spPr/>
      <dgm:t>
        <a:bodyPr/>
        <a:lstStyle/>
        <a:p>
          <a:r>
            <a:rPr lang="en-GB" b="1"/>
            <a:t>Dividend Income (Section 34)</a:t>
          </a:r>
          <a:endParaRPr lang="en-US"/>
        </a:p>
      </dgm:t>
    </dgm:pt>
    <dgm:pt modelId="{6EE3B4B5-8A52-4268-B436-1DE440D99ECF}" type="parTrans" cxnId="{2BC85AED-183C-4453-909B-DE2D4D034E20}">
      <dgm:prSet/>
      <dgm:spPr/>
      <dgm:t>
        <a:bodyPr/>
        <a:lstStyle/>
        <a:p>
          <a:endParaRPr lang="en-US"/>
        </a:p>
      </dgm:t>
    </dgm:pt>
    <dgm:pt modelId="{393026FA-06CC-4D80-9166-534D5690BC2D}" type="sibTrans" cxnId="{2BC85AED-183C-4453-909B-DE2D4D034E20}">
      <dgm:prSet/>
      <dgm:spPr/>
      <dgm:t>
        <a:bodyPr/>
        <a:lstStyle/>
        <a:p>
          <a:endParaRPr lang="en-US"/>
        </a:p>
      </dgm:t>
    </dgm:pt>
    <dgm:pt modelId="{1444852F-0EB7-497C-A387-543025B2618B}">
      <dgm:prSet/>
      <dgm:spPr/>
      <dgm:t>
        <a:bodyPr/>
        <a:lstStyle/>
        <a:p>
          <a:r>
            <a:rPr lang="en-GB"/>
            <a:t>Withholding tax on dividends: 15% for residents, 20% for non-residents</a:t>
          </a:r>
          <a:endParaRPr lang="en-US"/>
        </a:p>
      </dgm:t>
    </dgm:pt>
    <dgm:pt modelId="{379C245F-60EA-41B1-A808-1E3A513B1A07}" type="parTrans" cxnId="{8A1A9ED7-E8FC-4C40-A31A-698C8EB4FA78}">
      <dgm:prSet/>
      <dgm:spPr/>
      <dgm:t>
        <a:bodyPr/>
        <a:lstStyle/>
        <a:p>
          <a:endParaRPr lang="en-US"/>
        </a:p>
      </dgm:t>
    </dgm:pt>
    <dgm:pt modelId="{A2EAADEE-4677-4249-8BAE-10720DFFFCE7}" type="sibTrans" cxnId="{8A1A9ED7-E8FC-4C40-A31A-698C8EB4FA78}">
      <dgm:prSet/>
      <dgm:spPr/>
      <dgm:t>
        <a:bodyPr/>
        <a:lstStyle/>
        <a:p>
          <a:endParaRPr lang="en-US"/>
        </a:p>
      </dgm:t>
    </dgm:pt>
    <dgm:pt modelId="{DAF44A1C-156F-4B93-8D21-F827731F0597}">
      <dgm:prSet/>
      <dgm:spPr/>
      <dgm:t>
        <a:bodyPr/>
        <a:lstStyle/>
        <a:p>
          <a:r>
            <a:rPr lang="en-GB"/>
            <a:t>Taxes returns on share ownership</a:t>
          </a:r>
          <a:endParaRPr lang="en-US"/>
        </a:p>
      </dgm:t>
    </dgm:pt>
    <dgm:pt modelId="{1319E5AA-AC49-41AA-97C5-5C8A71BDF602}" type="parTrans" cxnId="{385A428C-56A5-4ECC-9DF7-275C7B5BF366}">
      <dgm:prSet/>
      <dgm:spPr/>
      <dgm:t>
        <a:bodyPr/>
        <a:lstStyle/>
        <a:p>
          <a:endParaRPr lang="en-US"/>
        </a:p>
      </dgm:t>
    </dgm:pt>
    <dgm:pt modelId="{8E637286-127F-4B02-A0C6-DD6AA592C0AB}" type="sibTrans" cxnId="{385A428C-56A5-4ECC-9DF7-275C7B5BF366}">
      <dgm:prSet/>
      <dgm:spPr/>
      <dgm:t>
        <a:bodyPr/>
        <a:lstStyle/>
        <a:p>
          <a:endParaRPr lang="en-US"/>
        </a:p>
      </dgm:t>
    </dgm:pt>
    <dgm:pt modelId="{158A43AF-2987-D94D-BB01-42C0D858CC97}" type="pres">
      <dgm:prSet presAssocID="{3A99F5F0-5DFC-4678-AB05-F6AB4FD79219}" presName="linear" presStyleCnt="0">
        <dgm:presLayoutVars>
          <dgm:animLvl val="lvl"/>
          <dgm:resizeHandles val="exact"/>
        </dgm:presLayoutVars>
      </dgm:prSet>
      <dgm:spPr/>
    </dgm:pt>
    <dgm:pt modelId="{5AB70294-6B39-1542-96CA-44B97D7AB7A8}" type="pres">
      <dgm:prSet presAssocID="{9912C856-9E73-4177-BB8F-0717176C72DB}" presName="parentText" presStyleLbl="node1" presStyleIdx="0" presStyleCnt="4">
        <dgm:presLayoutVars>
          <dgm:chMax val="0"/>
          <dgm:bulletEnabled val="1"/>
        </dgm:presLayoutVars>
      </dgm:prSet>
      <dgm:spPr/>
    </dgm:pt>
    <dgm:pt modelId="{CFBD5711-AADC-6C4A-8AB2-FB37962E06F3}" type="pres">
      <dgm:prSet presAssocID="{9912C856-9E73-4177-BB8F-0717176C72DB}" presName="childText" presStyleLbl="revTx" presStyleIdx="0" presStyleCnt="4">
        <dgm:presLayoutVars>
          <dgm:bulletEnabled val="1"/>
        </dgm:presLayoutVars>
      </dgm:prSet>
      <dgm:spPr/>
    </dgm:pt>
    <dgm:pt modelId="{2D8A8A74-B743-A740-B1C3-1C526D791EBC}" type="pres">
      <dgm:prSet presAssocID="{98635F51-7111-4711-9AD4-65ED1876EA10}" presName="parentText" presStyleLbl="node1" presStyleIdx="1" presStyleCnt="4">
        <dgm:presLayoutVars>
          <dgm:chMax val="0"/>
          <dgm:bulletEnabled val="1"/>
        </dgm:presLayoutVars>
      </dgm:prSet>
      <dgm:spPr/>
    </dgm:pt>
    <dgm:pt modelId="{94893FCE-3EB2-3F4A-B8E4-9BF59D05BF75}" type="pres">
      <dgm:prSet presAssocID="{98635F51-7111-4711-9AD4-65ED1876EA10}" presName="childText" presStyleLbl="revTx" presStyleIdx="1" presStyleCnt="4">
        <dgm:presLayoutVars>
          <dgm:bulletEnabled val="1"/>
        </dgm:presLayoutVars>
      </dgm:prSet>
      <dgm:spPr/>
    </dgm:pt>
    <dgm:pt modelId="{103ACB9D-E27F-0043-A93A-BC0477484961}" type="pres">
      <dgm:prSet presAssocID="{35C0C6B6-54C6-4948-8AD6-811B126D6A27}" presName="parentText" presStyleLbl="node1" presStyleIdx="2" presStyleCnt="4">
        <dgm:presLayoutVars>
          <dgm:chMax val="0"/>
          <dgm:bulletEnabled val="1"/>
        </dgm:presLayoutVars>
      </dgm:prSet>
      <dgm:spPr/>
    </dgm:pt>
    <dgm:pt modelId="{AD4B7570-33FD-CB41-8D80-8888B5DF1AC3}" type="pres">
      <dgm:prSet presAssocID="{35C0C6B6-54C6-4948-8AD6-811B126D6A27}" presName="childText" presStyleLbl="revTx" presStyleIdx="2" presStyleCnt="4">
        <dgm:presLayoutVars>
          <dgm:bulletEnabled val="1"/>
        </dgm:presLayoutVars>
      </dgm:prSet>
      <dgm:spPr/>
    </dgm:pt>
    <dgm:pt modelId="{C771E862-2114-9445-A0D7-B8919F416A0D}" type="pres">
      <dgm:prSet presAssocID="{7D95EF77-E6C3-48EF-A2F5-C6F3D6B84F54}" presName="parentText" presStyleLbl="node1" presStyleIdx="3" presStyleCnt="4">
        <dgm:presLayoutVars>
          <dgm:chMax val="0"/>
          <dgm:bulletEnabled val="1"/>
        </dgm:presLayoutVars>
      </dgm:prSet>
      <dgm:spPr/>
    </dgm:pt>
    <dgm:pt modelId="{A76929C6-0F10-0F4A-8401-99D5342D2EA8}" type="pres">
      <dgm:prSet presAssocID="{7D95EF77-E6C3-48EF-A2F5-C6F3D6B84F54}" presName="childText" presStyleLbl="revTx" presStyleIdx="3" presStyleCnt="4">
        <dgm:presLayoutVars>
          <dgm:bulletEnabled val="1"/>
        </dgm:presLayoutVars>
      </dgm:prSet>
      <dgm:spPr/>
    </dgm:pt>
  </dgm:ptLst>
  <dgm:cxnLst>
    <dgm:cxn modelId="{D1EE8B09-980D-44D1-BB0E-BB8707C474B0}" srcId="{35C0C6B6-54C6-4948-8AD6-811B126D6A27}" destId="{A61063F4-7BCF-4B71-9980-CFD0956787E2}" srcOrd="0" destOrd="0" parTransId="{C9C453F8-22C8-46B2-8960-46637073DE8F}" sibTransId="{5D004D24-88D3-488F-BBFF-63913FA63633}"/>
    <dgm:cxn modelId="{A8C31B0B-0CEF-4F4C-8925-EAE6F24D92EC}" type="presOf" srcId="{35C0C6B6-54C6-4948-8AD6-811B126D6A27}" destId="{103ACB9D-E27F-0043-A93A-BC0477484961}" srcOrd="0" destOrd="0" presId="urn:microsoft.com/office/officeart/2005/8/layout/vList2"/>
    <dgm:cxn modelId="{7586F20E-D7DE-47A3-9BC5-C9DA234E5FE1}" srcId="{3A99F5F0-5DFC-4678-AB05-F6AB4FD79219}" destId="{98635F51-7111-4711-9AD4-65ED1876EA10}" srcOrd="1" destOrd="0" parTransId="{C2967640-6020-4C01-9E95-C879EE1A9EFB}" sibTransId="{0D69EE7E-265E-4C91-912F-FD2B792E6FDA}"/>
    <dgm:cxn modelId="{3313FE10-5ECB-4F44-8200-5B40F1AD74E6}" srcId="{3A99F5F0-5DFC-4678-AB05-F6AB4FD79219}" destId="{35C0C6B6-54C6-4948-8AD6-811B126D6A27}" srcOrd="2" destOrd="0" parTransId="{B4AC0E47-0195-4189-B0DA-655755A479E9}" sibTransId="{19C42EEB-8653-40AF-AB74-33BAC33D87DA}"/>
    <dgm:cxn modelId="{1B258C14-ECAB-FF43-AC8E-2063A8EC3AD0}" type="presOf" srcId="{A61063F4-7BCF-4B71-9980-CFD0956787E2}" destId="{AD4B7570-33FD-CB41-8D80-8888B5DF1AC3}" srcOrd="0" destOrd="0" presId="urn:microsoft.com/office/officeart/2005/8/layout/vList2"/>
    <dgm:cxn modelId="{750ED135-E723-4BD8-8D7A-0F094EFCB588}" srcId="{3A99F5F0-5DFC-4678-AB05-F6AB4FD79219}" destId="{9912C856-9E73-4177-BB8F-0717176C72DB}" srcOrd="0" destOrd="0" parTransId="{E95F3973-2885-4A12-94A1-5221D46F9734}" sibTransId="{30F68863-E816-464E-AA06-C6501FBC282E}"/>
    <dgm:cxn modelId="{9BA61C3B-57E6-E44A-ADFB-06BF242D2ECA}" type="presOf" srcId="{037B71FB-7C37-4FC3-B3C7-A35CD50933A9}" destId="{94893FCE-3EB2-3F4A-B8E4-9BF59D05BF75}" srcOrd="0" destOrd="0" presId="urn:microsoft.com/office/officeart/2005/8/layout/vList2"/>
    <dgm:cxn modelId="{AF31B849-AAC2-DF48-AE60-9D35AD86CDE8}" type="presOf" srcId="{98635F51-7111-4711-9AD4-65ED1876EA10}" destId="{2D8A8A74-B743-A740-B1C3-1C526D791EBC}" srcOrd="0" destOrd="0" presId="urn:microsoft.com/office/officeart/2005/8/layout/vList2"/>
    <dgm:cxn modelId="{AB80605A-C9C1-4B42-A347-EC683DC4B6D6}" type="presOf" srcId="{7D95EF77-E6C3-48EF-A2F5-C6F3D6B84F54}" destId="{C771E862-2114-9445-A0D7-B8919F416A0D}" srcOrd="0" destOrd="0" presId="urn:microsoft.com/office/officeart/2005/8/layout/vList2"/>
    <dgm:cxn modelId="{1E71DC5B-7B18-4025-932D-C76BAB604934}" srcId="{35C0C6B6-54C6-4948-8AD6-811B126D6A27}" destId="{09B445C2-8FCE-4466-BD75-D7476E79542B}" srcOrd="1" destOrd="0" parTransId="{4FDFF8E2-ED38-4ED6-976E-263C8E64D5CD}" sibTransId="{C0819997-A6EE-4E67-ACAF-FB6C538DBC53}"/>
    <dgm:cxn modelId="{171B6476-216D-4741-8EE2-DEB8A0DEE4A5}" type="presOf" srcId="{81890231-63AE-48C5-BB18-C3E2BF813F0C}" destId="{CFBD5711-AADC-6C4A-8AB2-FB37962E06F3}" srcOrd="0" destOrd="0" presId="urn:microsoft.com/office/officeart/2005/8/layout/vList2"/>
    <dgm:cxn modelId="{C204507D-A234-EA44-AAF4-9F1560A6349E}" type="presOf" srcId="{9912C856-9E73-4177-BB8F-0717176C72DB}" destId="{5AB70294-6B39-1542-96CA-44B97D7AB7A8}" srcOrd="0" destOrd="0" presId="urn:microsoft.com/office/officeart/2005/8/layout/vList2"/>
    <dgm:cxn modelId="{B7F51D7E-E35C-FF4D-B66B-A0432CD2F15A}" type="presOf" srcId="{DAF44A1C-156F-4B93-8D21-F827731F0597}" destId="{A76929C6-0F10-0F4A-8401-99D5342D2EA8}" srcOrd="0" destOrd="1" presId="urn:microsoft.com/office/officeart/2005/8/layout/vList2"/>
    <dgm:cxn modelId="{385A428C-56A5-4ECC-9DF7-275C7B5BF366}" srcId="{7D95EF77-E6C3-48EF-A2F5-C6F3D6B84F54}" destId="{DAF44A1C-156F-4B93-8D21-F827731F0597}" srcOrd="1" destOrd="0" parTransId="{1319E5AA-AC49-41AA-97C5-5C8A71BDF602}" sibTransId="{8E637286-127F-4B02-A0C6-DD6AA592C0AB}"/>
    <dgm:cxn modelId="{43EFBC8E-2B27-9646-A471-1A8875F062EC}" type="presOf" srcId="{09B445C2-8FCE-4466-BD75-D7476E79542B}" destId="{AD4B7570-33FD-CB41-8D80-8888B5DF1AC3}" srcOrd="0" destOrd="1" presId="urn:microsoft.com/office/officeart/2005/8/layout/vList2"/>
    <dgm:cxn modelId="{6E231A92-A4B0-46F6-94E3-93F107E5719A}" srcId="{9912C856-9E73-4177-BB8F-0717176C72DB}" destId="{81890231-63AE-48C5-BB18-C3E2BF813F0C}" srcOrd="0" destOrd="0" parTransId="{F2019EDC-5A7B-4E93-9773-502A9109F960}" sibTransId="{9CBE24BA-8CED-472F-AA9F-6A2478C882B2}"/>
    <dgm:cxn modelId="{9A2ECFA6-9DF2-2B45-8813-2A20287C45C8}" type="presOf" srcId="{1444852F-0EB7-497C-A387-543025B2618B}" destId="{A76929C6-0F10-0F4A-8401-99D5342D2EA8}" srcOrd="0" destOrd="0" presId="urn:microsoft.com/office/officeart/2005/8/layout/vList2"/>
    <dgm:cxn modelId="{AB81F2C0-3E45-EE4C-BB8F-22ECE3305185}" type="presOf" srcId="{3A99F5F0-5DFC-4678-AB05-F6AB4FD79219}" destId="{158A43AF-2987-D94D-BB01-42C0D858CC97}" srcOrd="0" destOrd="0" presId="urn:microsoft.com/office/officeart/2005/8/layout/vList2"/>
    <dgm:cxn modelId="{776AF6C7-BE71-43B5-BF59-EA06645FF2E9}" srcId="{98635F51-7111-4711-9AD4-65ED1876EA10}" destId="{037B71FB-7C37-4FC3-B3C7-A35CD50933A9}" srcOrd="0" destOrd="0" parTransId="{DBB97AE1-D3FE-45A4-9D65-3282E2463388}" sibTransId="{F69B6C82-F1EF-4F20-96E8-539CBDEB9F68}"/>
    <dgm:cxn modelId="{8A1A9ED7-E8FC-4C40-A31A-698C8EB4FA78}" srcId="{7D95EF77-E6C3-48EF-A2F5-C6F3D6B84F54}" destId="{1444852F-0EB7-497C-A387-543025B2618B}" srcOrd="0" destOrd="0" parTransId="{379C245F-60EA-41B1-A808-1E3A513B1A07}" sibTransId="{A2EAADEE-4677-4249-8BAE-10720DFFFCE7}"/>
    <dgm:cxn modelId="{2BC85AED-183C-4453-909B-DE2D4D034E20}" srcId="{3A99F5F0-5DFC-4678-AB05-F6AB4FD79219}" destId="{7D95EF77-E6C3-48EF-A2F5-C6F3D6B84F54}" srcOrd="3" destOrd="0" parTransId="{6EE3B4B5-8A52-4268-B436-1DE440D99ECF}" sibTransId="{393026FA-06CC-4D80-9166-534D5690BC2D}"/>
    <dgm:cxn modelId="{AE03B1C0-8ACF-4A4A-B66B-82F9DD356950}" type="presParOf" srcId="{158A43AF-2987-D94D-BB01-42C0D858CC97}" destId="{5AB70294-6B39-1542-96CA-44B97D7AB7A8}" srcOrd="0" destOrd="0" presId="urn:microsoft.com/office/officeart/2005/8/layout/vList2"/>
    <dgm:cxn modelId="{FFED8087-CC5B-D44E-9BCE-9249F9770BE2}" type="presParOf" srcId="{158A43AF-2987-D94D-BB01-42C0D858CC97}" destId="{CFBD5711-AADC-6C4A-8AB2-FB37962E06F3}" srcOrd="1" destOrd="0" presId="urn:microsoft.com/office/officeart/2005/8/layout/vList2"/>
    <dgm:cxn modelId="{CAF32AF5-3634-BC45-9FDC-2BFC443CA00C}" type="presParOf" srcId="{158A43AF-2987-D94D-BB01-42C0D858CC97}" destId="{2D8A8A74-B743-A740-B1C3-1C526D791EBC}" srcOrd="2" destOrd="0" presId="urn:microsoft.com/office/officeart/2005/8/layout/vList2"/>
    <dgm:cxn modelId="{6729D2AA-F1D3-9B4E-BDDB-D113FED6A92F}" type="presParOf" srcId="{158A43AF-2987-D94D-BB01-42C0D858CC97}" destId="{94893FCE-3EB2-3F4A-B8E4-9BF59D05BF75}" srcOrd="3" destOrd="0" presId="urn:microsoft.com/office/officeart/2005/8/layout/vList2"/>
    <dgm:cxn modelId="{F141E090-0EC5-5B4C-B8F2-1DDC7A86B2BD}" type="presParOf" srcId="{158A43AF-2987-D94D-BB01-42C0D858CC97}" destId="{103ACB9D-E27F-0043-A93A-BC0477484961}" srcOrd="4" destOrd="0" presId="urn:microsoft.com/office/officeart/2005/8/layout/vList2"/>
    <dgm:cxn modelId="{AFAD2E2E-9075-4D46-9680-E9A3E97356FA}" type="presParOf" srcId="{158A43AF-2987-D94D-BB01-42C0D858CC97}" destId="{AD4B7570-33FD-CB41-8D80-8888B5DF1AC3}" srcOrd="5" destOrd="0" presId="urn:microsoft.com/office/officeart/2005/8/layout/vList2"/>
    <dgm:cxn modelId="{ADB8C99F-02A0-304C-8EE4-015A8B1F4914}" type="presParOf" srcId="{158A43AF-2987-D94D-BB01-42C0D858CC97}" destId="{C771E862-2114-9445-A0D7-B8919F416A0D}" srcOrd="6" destOrd="0" presId="urn:microsoft.com/office/officeart/2005/8/layout/vList2"/>
    <dgm:cxn modelId="{B0E0AA01-C5AB-7A40-92A2-625672FE5CB2}" type="presParOf" srcId="{158A43AF-2987-D94D-BB01-42C0D858CC97}" destId="{A76929C6-0F10-0F4A-8401-99D5342D2EA8}"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04004D5-696A-4311-BBCF-FFD42E3C040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4E5692D-1C3D-4400-999F-075F6358D833}">
      <dgm:prSet/>
      <dgm:spPr/>
      <dgm:t>
        <a:bodyPr/>
        <a:lstStyle/>
        <a:p>
          <a:r>
            <a:rPr lang="en-GB" b="1"/>
            <a:t>Interest Income (Section 35)</a:t>
          </a:r>
          <a:endParaRPr lang="en-US"/>
        </a:p>
      </dgm:t>
    </dgm:pt>
    <dgm:pt modelId="{E74196CF-D3FB-4858-A3E4-9053D9B5EF99}" type="parTrans" cxnId="{CFCC5487-2870-4C0B-ADFF-4C1B7EB82F38}">
      <dgm:prSet/>
      <dgm:spPr/>
      <dgm:t>
        <a:bodyPr/>
        <a:lstStyle/>
        <a:p>
          <a:endParaRPr lang="en-US"/>
        </a:p>
      </dgm:t>
    </dgm:pt>
    <dgm:pt modelId="{6B3F7BA6-D886-44DD-B2AD-996A9D12267F}" type="sibTrans" cxnId="{CFCC5487-2870-4C0B-ADFF-4C1B7EB82F38}">
      <dgm:prSet/>
      <dgm:spPr/>
      <dgm:t>
        <a:bodyPr/>
        <a:lstStyle/>
        <a:p>
          <a:endParaRPr lang="en-US"/>
        </a:p>
      </dgm:t>
    </dgm:pt>
    <dgm:pt modelId="{7EA50D6D-A450-4BA7-9917-8896AA7040BD}">
      <dgm:prSet/>
      <dgm:spPr/>
      <dgm:t>
        <a:bodyPr/>
        <a:lstStyle/>
        <a:p>
          <a:r>
            <a:rPr lang="en-GB"/>
            <a:t>Withholding tax on interest: 15% for residents, 20% for non-residents</a:t>
          </a:r>
          <a:endParaRPr lang="en-US"/>
        </a:p>
      </dgm:t>
    </dgm:pt>
    <dgm:pt modelId="{2BFD7193-B7D7-4071-A3B3-C6D5441B4652}" type="parTrans" cxnId="{438D6CCA-56FC-4C9D-B837-8BFC712357C2}">
      <dgm:prSet/>
      <dgm:spPr/>
      <dgm:t>
        <a:bodyPr/>
        <a:lstStyle/>
        <a:p>
          <a:endParaRPr lang="en-US"/>
        </a:p>
      </dgm:t>
    </dgm:pt>
    <dgm:pt modelId="{49A7AB06-DF39-4963-A00E-B4DC5D24432B}" type="sibTrans" cxnId="{438D6CCA-56FC-4C9D-B837-8BFC712357C2}">
      <dgm:prSet/>
      <dgm:spPr/>
      <dgm:t>
        <a:bodyPr/>
        <a:lstStyle/>
        <a:p>
          <a:endParaRPr lang="en-US"/>
        </a:p>
      </dgm:t>
    </dgm:pt>
    <dgm:pt modelId="{783EDC87-0208-4FD8-8FC6-ADFB68026E2F}">
      <dgm:prSet/>
      <dgm:spPr/>
      <dgm:t>
        <a:bodyPr/>
        <a:lstStyle/>
        <a:p>
          <a:r>
            <a:rPr lang="en-GB" b="1"/>
            <a:t>Deemed Interest Provisions (Section 16(2))</a:t>
          </a:r>
          <a:endParaRPr lang="en-US"/>
        </a:p>
      </dgm:t>
    </dgm:pt>
    <dgm:pt modelId="{3F68F73F-695E-4278-9F96-91624FDD83BE}" type="parTrans" cxnId="{97F41334-7F2B-4A8B-A5B1-31818A80BC7C}">
      <dgm:prSet/>
      <dgm:spPr/>
      <dgm:t>
        <a:bodyPr/>
        <a:lstStyle/>
        <a:p>
          <a:endParaRPr lang="en-US"/>
        </a:p>
      </dgm:t>
    </dgm:pt>
    <dgm:pt modelId="{8DBE551E-8A95-47B0-80D5-965FCB675557}" type="sibTrans" cxnId="{97F41334-7F2B-4A8B-A5B1-31818A80BC7C}">
      <dgm:prSet/>
      <dgm:spPr/>
      <dgm:t>
        <a:bodyPr/>
        <a:lstStyle/>
        <a:p>
          <a:endParaRPr lang="en-US"/>
        </a:p>
      </dgm:t>
    </dgm:pt>
    <dgm:pt modelId="{EDB04E5A-2954-4C26-9DA5-DE5F77233416}">
      <dgm:prSet/>
      <dgm:spPr/>
      <dgm:t>
        <a:bodyPr/>
        <a:lstStyle/>
        <a:p>
          <a:r>
            <a:rPr lang="en-GB"/>
            <a:t>Imputes interest on interest-free loans provided by non-resident persons</a:t>
          </a:r>
          <a:endParaRPr lang="en-US"/>
        </a:p>
      </dgm:t>
    </dgm:pt>
    <dgm:pt modelId="{9538D2B4-EAA6-4557-9606-F8B210841A2E}" type="parTrans" cxnId="{9E3B659B-B557-48F9-B437-4F660FB453EF}">
      <dgm:prSet/>
      <dgm:spPr/>
      <dgm:t>
        <a:bodyPr/>
        <a:lstStyle/>
        <a:p>
          <a:endParaRPr lang="en-US"/>
        </a:p>
      </dgm:t>
    </dgm:pt>
    <dgm:pt modelId="{76B42949-43DA-47CE-A6C7-650EE47F130E}" type="sibTrans" cxnId="{9E3B659B-B557-48F9-B437-4F660FB453EF}">
      <dgm:prSet/>
      <dgm:spPr/>
      <dgm:t>
        <a:bodyPr/>
        <a:lstStyle/>
        <a:p>
          <a:endParaRPr lang="en-US"/>
        </a:p>
      </dgm:t>
    </dgm:pt>
    <dgm:pt modelId="{9903620A-9303-46BE-87B5-7D372FB5F9BE}">
      <dgm:prSet/>
      <dgm:spPr/>
      <dgm:t>
        <a:bodyPr/>
        <a:lstStyle/>
        <a:p>
          <a:r>
            <a:rPr lang="en-GB"/>
            <a:t>Aims to prevent tax avoidance through related-party transactions</a:t>
          </a:r>
          <a:endParaRPr lang="en-US"/>
        </a:p>
      </dgm:t>
    </dgm:pt>
    <dgm:pt modelId="{F5E55B29-D44C-4A05-B303-A566A61D0D51}" type="parTrans" cxnId="{5CF9E556-21DB-406C-952A-474F67D4B48C}">
      <dgm:prSet/>
      <dgm:spPr/>
      <dgm:t>
        <a:bodyPr/>
        <a:lstStyle/>
        <a:p>
          <a:endParaRPr lang="en-US"/>
        </a:p>
      </dgm:t>
    </dgm:pt>
    <dgm:pt modelId="{1272CD3A-0BD1-4FE2-BE9D-8CC6E3A0DC7A}" type="sibTrans" cxnId="{5CF9E556-21DB-406C-952A-474F67D4B48C}">
      <dgm:prSet/>
      <dgm:spPr/>
      <dgm:t>
        <a:bodyPr/>
        <a:lstStyle/>
        <a:p>
          <a:endParaRPr lang="en-US"/>
        </a:p>
      </dgm:t>
    </dgm:pt>
    <dgm:pt modelId="{9E782E0F-2E9E-4C78-90A4-AAF21EA87AE8}">
      <dgm:prSet/>
      <dgm:spPr/>
      <dgm:t>
        <a:bodyPr/>
        <a:lstStyle/>
        <a:p>
          <a:r>
            <a:rPr lang="en-GB" b="1"/>
            <a:t>Taxation of Trusts (Section 25)</a:t>
          </a:r>
          <a:endParaRPr lang="en-US"/>
        </a:p>
      </dgm:t>
    </dgm:pt>
    <dgm:pt modelId="{427A934A-8166-472B-B451-3369992381BC}" type="parTrans" cxnId="{CE59D834-2F62-4E7C-AD3C-9B8D9B2B9C4C}">
      <dgm:prSet/>
      <dgm:spPr/>
      <dgm:t>
        <a:bodyPr/>
        <a:lstStyle/>
        <a:p>
          <a:endParaRPr lang="en-US"/>
        </a:p>
      </dgm:t>
    </dgm:pt>
    <dgm:pt modelId="{F9337FAC-CAB5-4F17-9951-A4441E4BED2A}" type="sibTrans" cxnId="{CE59D834-2F62-4E7C-AD3C-9B8D9B2B9C4C}">
      <dgm:prSet/>
      <dgm:spPr/>
      <dgm:t>
        <a:bodyPr/>
        <a:lstStyle/>
        <a:p>
          <a:endParaRPr lang="en-US"/>
        </a:p>
      </dgm:t>
    </dgm:pt>
    <dgm:pt modelId="{D04081F8-441F-45EC-AF33-09C85C0A7E50}">
      <dgm:prSet/>
      <dgm:spPr/>
      <dgm:t>
        <a:bodyPr/>
        <a:lstStyle/>
        <a:p>
          <a:r>
            <a:rPr lang="en-GB"/>
            <a:t>Provides for taxation of income of trusts, often used by HNWIs for wealth management</a:t>
          </a:r>
          <a:endParaRPr lang="en-US"/>
        </a:p>
      </dgm:t>
    </dgm:pt>
    <dgm:pt modelId="{0B22DE65-D380-48D5-BF7A-804D32865BF2}" type="parTrans" cxnId="{1F999381-792F-4366-9ED0-FFE1261B71D9}">
      <dgm:prSet/>
      <dgm:spPr/>
      <dgm:t>
        <a:bodyPr/>
        <a:lstStyle/>
        <a:p>
          <a:endParaRPr lang="en-US"/>
        </a:p>
      </dgm:t>
    </dgm:pt>
    <dgm:pt modelId="{CAE9EB44-F109-4BA0-8B24-A491EDFCE7A6}" type="sibTrans" cxnId="{1F999381-792F-4366-9ED0-FFE1261B71D9}">
      <dgm:prSet/>
      <dgm:spPr/>
      <dgm:t>
        <a:bodyPr/>
        <a:lstStyle/>
        <a:p>
          <a:endParaRPr lang="en-US"/>
        </a:p>
      </dgm:t>
    </dgm:pt>
    <dgm:pt modelId="{FCA44298-762C-4F73-87C1-DDB576CE2769}">
      <dgm:prSet/>
      <dgm:spPr/>
      <dgm:t>
        <a:bodyPr/>
        <a:lstStyle/>
        <a:p>
          <a:r>
            <a:rPr lang="en-GB" b="1"/>
            <a:t>Digital Service Tax (Section 12E)</a:t>
          </a:r>
          <a:endParaRPr lang="en-US"/>
        </a:p>
      </dgm:t>
    </dgm:pt>
    <dgm:pt modelId="{8754A099-1F03-4ECC-B9A0-D1DEF6B96A06}" type="parTrans" cxnId="{68ABFBC7-E355-4B43-95D9-07B9EB4866EA}">
      <dgm:prSet/>
      <dgm:spPr/>
      <dgm:t>
        <a:bodyPr/>
        <a:lstStyle/>
        <a:p>
          <a:endParaRPr lang="en-US"/>
        </a:p>
      </dgm:t>
    </dgm:pt>
    <dgm:pt modelId="{AA025C0D-6009-4B5C-AE86-09305980E630}" type="sibTrans" cxnId="{68ABFBC7-E355-4B43-95D9-07B9EB4866EA}">
      <dgm:prSet/>
      <dgm:spPr/>
      <dgm:t>
        <a:bodyPr/>
        <a:lstStyle/>
        <a:p>
          <a:endParaRPr lang="en-US"/>
        </a:p>
      </dgm:t>
    </dgm:pt>
    <dgm:pt modelId="{20C2839D-EA3A-4DBC-87FC-EC7AE098F329}">
      <dgm:prSet/>
      <dgm:spPr/>
      <dgm:t>
        <a:bodyPr/>
        <a:lstStyle/>
        <a:p>
          <a:r>
            <a:rPr lang="en-GB"/>
            <a:t>1.5% on gross transaction value of digital services</a:t>
          </a:r>
          <a:endParaRPr lang="en-US"/>
        </a:p>
      </dgm:t>
    </dgm:pt>
    <dgm:pt modelId="{28E9F452-73C7-45F3-8275-7063C60CCED1}" type="parTrans" cxnId="{7EB63778-BB62-4B8E-A3D2-AD3D9603AA71}">
      <dgm:prSet/>
      <dgm:spPr/>
      <dgm:t>
        <a:bodyPr/>
        <a:lstStyle/>
        <a:p>
          <a:endParaRPr lang="en-US"/>
        </a:p>
      </dgm:t>
    </dgm:pt>
    <dgm:pt modelId="{4505E32F-10DF-4B28-BBE6-945B02706322}" type="sibTrans" cxnId="{7EB63778-BB62-4B8E-A3D2-AD3D9603AA71}">
      <dgm:prSet/>
      <dgm:spPr/>
      <dgm:t>
        <a:bodyPr/>
        <a:lstStyle/>
        <a:p>
          <a:endParaRPr lang="en-US"/>
        </a:p>
      </dgm:t>
    </dgm:pt>
    <dgm:pt modelId="{1BCDB7CE-E52B-4589-B9AE-09775A9DE503}">
      <dgm:prSet/>
      <dgm:spPr/>
      <dgm:t>
        <a:bodyPr/>
        <a:lstStyle/>
        <a:p>
          <a:r>
            <a:rPr lang="en-GB"/>
            <a:t>Targets modern forms of wealth creation in the digital economy</a:t>
          </a:r>
          <a:endParaRPr lang="en-US"/>
        </a:p>
      </dgm:t>
    </dgm:pt>
    <dgm:pt modelId="{091429EA-462B-41C8-A786-9C147544DC77}" type="parTrans" cxnId="{B67B7A84-F048-4D47-835D-7636B75DCBFE}">
      <dgm:prSet/>
      <dgm:spPr/>
      <dgm:t>
        <a:bodyPr/>
        <a:lstStyle/>
        <a:p>
          <a:endParaRPr lang="en-US"/>
        </a:p>
      </dgm:t>
    </dgm:pt>
    <dgm:pt modelId="{8EAEEA1C-D967-4460-89CE-F746DD5622E1}" type="sibTrans" cxnId="{B67B7A84-F048-4D47-835D-7636B75DCBFE}">
      <dgm:prSet/>
      <dgm:spPr/>
      <dgm:t>
        <a:bodyPr/>
        <a:lstStyle/>
        <a:p>
          <a:endParaRPr lang="en-US"/>
        </a:p>
      </dgm:t>
    </dgm:pt>
    <dgm:pt modelId="{95118E93-3CD1-1B4A-83C8-17442DD8CB44}" type="pres">
      <dgm:prSet presAssocID="{C04004D5-696A-4311-BBCF-FFD42E3C040B}" presName="linear" presStyleCnt="0">
        <dgm:presLayoutVars>
          <dgm:animLvl val="lvl"/>
          <dgm:resizeHandles val="exact"/>
        </dgm:presLayoutVars>
      </dgm:prSet>
      <dgm:spPr/>
    </dgm:pt>
    <dgm:pt modelId="{25A8E82B-706E-204C-93CD-03790C27D98E}" type="pres">
      <dgm:prSet presAssocID="{84E5692D-1C3D-4400-999F-075F6358D833}" presName="parentText" presStyleLbl="node1" presStyleIdx="0" presStyleCnt="4">
        <dgm:presLayoutVars>
          <dgm:chMax val="0"/>
          <dgm:bulletEnabled val="1"/>
        </dgm:presLayoutVars>
      </dgm:prSet>
      <dgm:spPr/>
    </dgm:pt>
    <dgm:pt modelId="{917EA746-CF26-FE4C-93DD-4305F09ED172}" type="pres">
      <dgm:prSet presAssocID="{84E5692D-1C3D-4400-999F-075F6358D833}" presName="childText" presStyleLbl="revTx" presStyleIdx="0" presStyleCnt="4">
        <dgm:presLayoutVars>
          <dgm:bulletEnabled val="1"/>
        </dgm:presLayoutVars>
      </dgm:prSet>
      <dgm:spPr/>
    </dgm:pt>
    <dgm:pt modelId="{7A54F3C8-F4A4-EF42-9035-171D1CD572EB}" type="pres">
      <dgm:prSet presAssocID="{783EDC87-0208-4FD8-8FC6-ADFB68026E2F}" presName="parentText" presStyleLbl="node1" presStyleIdx="1" presStyleCnt="4">
        <dgm:presLayoutVars>
          <dgm:chMax val="0"/>
          <dgm:bulletEnabled val="1"/>
        </dgm:presLayoutVars>
      </dgm:prSet>
      <dgm:spPr/>
    </dgm:pt>
    <dgm:pt modelId="{FDE7A588-A19D-AA44-91EA-1543017D1D9A}" type="pres">
      <dgm:prSet presAssocID="{783EDC87-0208-4FD8-8FC6-ADFB68026E2F}" presName="childText" presStyleLbl="revTx" presStyleIdx="1" presStyleCnt="4">
        <dgm:presLayoutVars>
          <dgm:bulletEnabled val="1"/>
        </dgm:presLayoutVars>
      </dgm:prSet>
      <dgm:spPr/>
    </dgm:pt>
    <dgm:pt modelId="{41EC91AC-7CE9-D745-B433-8E0BBCB7EC32}" type="pres">
      <dgm:prSet presAssocID="{9E782E0F-2E9E-4C78-90A4-AAF21EA87AE8}" presName="parentText" presStyleLbl="node1" presStyleIdx="2" presStyleCnt="4">
        <dgm:presLayoutVars>
          <dgm:chMax val="0"/>
          <dgm:bulletEnabled val="1"/>
        </dgm:presLayoutVars>
      </dgm:prSet>
      <dgm:spPr/>
    </dgm:pt>
    <dgm:pt modelId="{4DC2E063-4D0D-D544-A270-0268D3788F6E}" type="pres">
      <dgm:prSet presAssocID="{9E782E0F-2E9E-4C78-90A4-AAF21EA87AE8}" presName="childText" presStyleLbl="revTx" presStyleIdx="2" presStyleCnt="4">
        <dgm:presLayoutVars>
          <dgm:bulletEnabled val="1"/>
        </dgm:presLayoutVars>
      </dgm:prSet>
      <dgm:spPr/>
    </dgm:pt>
    <dgm:pt modelId="{A396D07D-4B26-3C42-B44A-0F5AC1E3AB18}" type="pres">
      <dgm:prSet presAssocID="{FCA44298-762C-4F73-87C1-DDB576CE2769}" presName="parentText" presStyleLbl="node1" presStyleIdx="3" presStyleCnt="4">
        <dgm:presLayoutVars>
          <dgm:chMax val="0"/>
          <dgm:bulletEnabled val="1"/>
        </dgm:presLayoutVars>
      </dgm:prSet>
      <dgm:spPr/>
    </dgm:pt>
    <dgm:pt modelId="{32FCC494-72BA-9446-889D-79F37D1E8F80}" type="pres">
      <dgm:prSet presAssocID="{FCA44298-762C-4F73-87C1-DDB576CE2769}" presName="childText" presStyleLbl="revTx" presStyleIdx="3" presStyleCnt="4">
        <dgm:presLayoutVars>
          <dgm:bulletEnabled val="1"/>
        </dgm:presLayoutVars>
      </dgm:prSet>
      <dgm:spPr/>
    </dgm:pt>
  </dgm:ptLst>
  <dgm:cxnLst>
    <dgm:cxn modelId="{28BFB332-2E1F-F34E-AC4F-38B84BC926FF}" type="presOf" srcId="{9903620A-9303-46BE-87B5-7D372FB5F9BE}" destId="{FDE7A588-A19D-AA44-91EA-1543017D1D9A}" srcOrd="0" destOrd="1" presId="urn:microsoft.com/office/officeart/2005/8/layout/vList2"/>
    <dgm:cxn modelId="{97F41334-7F2B-4A8B-A5B1-31818A80BC7C}" srcId="{C04004D5-696A-4311-BBCF-FFD42E3C040B}" destId="{783EDC87-0208-4FD8-8FC6-ADFB68026E2F}" srcOrd="1" destOrd="0" parTransId="{3F68F73F-695E-4278-9F96-91624FDD83BE}" sibTransId="{8DBE551E-8A95-47B0-80D5-965FCB675557}"/>
    <dgm:cxn modelId="{CE59D834-2F62-4E7C-AD3C-9B8D9B2B9C4C}" srcId="{C04004D5-696A-4311-BBCF-FFD42E3C040B}" destId="{9E782E0F-2E9E-4C78-90A4-AAF21EA87AE8}" srcOrd="2" destOrd="0" parTransId="{427A934A-8166-472B-B451-3369992381BC}" sibTransId="{F9337FAC-CAB5-4F17-9951-A4441E4BED2A}"/>
    <dgm:cxn modelId="{65719145-0C43-C44D-90B8-C9FFB3181F6A}" type="presOf" srcId="{7EA50D6D-A450-4BA7-9917-8896AA7040BD}" destId="{917EA746-CF26-FE4C-93DD-4305F09ED172}" srcOrd="0" destOrd="0" presId="urn:microsoft.com/office/officeart/2005/8/layout/vList2"/>
    <dgm:cxn modelId="{426BA755-9655-FC47-9AE0-2E4022C18FF8}" type="presOf" srcId="{84E5692D-1C3D-4400-999F-075F6358D833}" destId="{25A8E82B-706E-204C-93CD-03790C27D98E}" srcOrd="0" destOrd="0" presId="urn:microsoft.com/office/officeart/2005/8/layout/vList2"/>
    <dgm:cxn modelId="{5CF9E556-21DB-406C-952A-474F67D4B48C}" srcId="{783EDC87-0208-4FD8-8FC6-ADFB68026E2F}" destId="{9903620A-9303-46BE-87B5-7D372FB5F9BE}" srcOrd="1" destOrd="0" parTransId="{F5E55B29-D44C-4A05-B303-A566A61D0D51}" sibTransId="{1272CD3A-0BD1-4FE2-BE9D-8CC6E3A0DC7A}"/>
    <dgm:cxn modelId="{7EB63778-BB62-4B8E-A3D2-AD3D9603AA71}" srcId="{FCA44298-762C-4F73-87C1-DDB576CE2769}" destId="{20C2839D-EA3A-4DBC-87FC-EC7AE098F329}" srcOrd="0" destOrd="0" parTransId="{28E9F452-73C7-45F3-8275-7063C60CCED1}" sibTransId="{4505E32F-10DF-4B28-BBE6-945B02706322}"/>
    <dgm:cxn modelId="{1F999381-792F-4366-9ED0-FFE1261B71D9}" srcId="{9E782E0F-2E9E-4C78-90A4-AAF21EA87AE8}" destId="{D04081F8-441F-45EC-AF33-09C85C0A7E50}" srcOrd="0" destOrd="0" parTransId="{0B22DE65-D380-48D5-BF7A-804D32865BF2}" sibTransId="{CAE9EB44-F109-4BA0-8B24-A491EDFCE7A6}"/>
    <dgm:cxn modelId="{B67B7A84-F048-4D47-835D-7636B75DCBFE}" srcId="{FCA44298-762C-4F73-87C1-DDB576CE2769}" destId="{1BCDB7CE-E52B-4589-B9AE-09775A9DE503}" srcOrd="1" destOrd="0" parTransId="{091429EA-462B-41C8-A786-9C147544DC77}" sibTransId="{8EAEEA1C-D967-4460-89CE-F746DD5622E1}"/>
    <dgm:cxn modelId="{B933CC86-3BBF-E64E-85CE-C021D5CC03EA}" type="presOf" srcId="{783EDC87-0208-4FD8-8FC6-ADFB68026E2F}" destId="{7A54F3C8-F4A4-EF42-9035-171D1CD572EB}" srcOrd="0" destOrd="0" presId="urn:microsoft.com/office/officeart/2005/8/layout/vList2"/>
    <dgm:cxn modelId="{5A665387-6806-1B47-A8A9-B6AB87E4D097}" type="presOf" srcId="{FCA44298-762C-4F73-87C1-DDB576CE2769}" destId="{A396D07D-4B26-3C42-B44A-0F5AC1E3AB18}" srcOrd="0" destOrd="0" presId="urn:microsoft.com/office/officeart/2005/8/layout/vList2"/>
    <dgm:cxn modelId="{CFCC5487-2870-4C0B-ADFF-4C1B7EB82F38}" srcId="{C04004D5-696A-4311-BBCF-FFD42E3C040B}" destId="{84E5692D-1C3D-4400-999F-075F6358D833}" srcOrd="0" destOrd="0" parTransId="{E74196CF-D3FB-4858-A3E4-9053D9B5EF99}" sibTransId="{6B3F7BA6-D886-44DD-B2AD-996A9D12267F}"/>
    <dgm:cxn modelId="{4C31528B-E723-2449-878F-937E752C8F1F}" type="presOf" srcId="{EDB04E5A-2954-4C26-9DA5-DE5F77233416}" destId="{FDE7A588-A19D-AA44-91EA-1543017D1D9A}" srcOrd="0" destOrd="0" presId="urn:microsoft.com/office/officeart/2005/8/layout/vList2"/>
    <dgm:cxn modelId="{4DD8438C-8564-A141-A1AA-506D641D4677}" type="presOf" srcId="{9E782E0F-2E9E-4C78-90A4-AAF21EA87AE8}" destId="{41EC91AC-7CE9-D745-B433-8E0BBCB7EC32}" srcOrd="0" destOrd="0" presId="urn:microsoft.com/office/officeart/2005/8/layout/vList2"/>
    <dgm:cxn modelId="{B726E394-C22E-EF40-A46F-D77C080D97A2}" type="presOf" srcId="{20C2839D-EA3A-4DBC-87FC-EC7AE098F329}" destId="{32FCC494-72BA-9446-889D-79F37D1E8F80}" srcOrd="0" destOrd="0" presId="urn:microsoft.com/office/officeart/2005/8/layout/vList2"/>
    <dgm:cxn modelId="{9E3B659B-B557-48F9-B437-4F660FB453EF}" srcId="{783EDC87-0208-4FD8-8FC6-ADFB68026E2F}" destId="{EDB04E5A-2954-4C26-9DA5-DE5F77233416}" srcOrd="0" destOrd="0" parTransId="{9538D2B4-EAA6-4557-9606-F8B210841A2E}" sibTransId="{76B42949-43DA-47CE-A6C7-650EE47F130E}"/>
    <dgm:cxn modelId="{AF5F01AA-8939-9C4D-A51B-D3CCE29F52AA}" type="presOf" srcId="{C04004D5-696A-4311-BBCF-FFD42E3C040B}" destId="{95118E93-3CD1-1B4A-83C8-17442DD8CB44}" srcOrd="0" destOrd="0" presId="urn:microsoft.com/office/officeart/2005/8/layout/vList2"/>
    <dgm:cxn modelId="{68ABFBC7-E355-4B43-95D9-07B9EB4866EA}" srcId="{C04004D5-696A-4311-BBCF-FFD42E3C040B}" destId="{FCA44298-762C-4F73-87C1-DDB576CE2769}" srcOrd="3" destOrd="0" parTransId="{8754A099-1F03-4ECC-B9A0-D1DEF6B96A06}" sibTransId="{AA025C0D-6009-4B5C-AE86-09305980E630}"/>
    <dgm:cxn modelId="{438D6CCA-56FC-4C9D-B837-8BFC712357C2}" srcId="{84E5692D-1C3D-4400-999F-075F6358D833}" destId="{7EA50D6D-A450-4BA7-9917-8896AA7040BD}" srcOrd="0" destOrd="0" parTransId="{2BFD7193-B7D7-4071-A3B3-C6D5441B4652}" sibTransId="{49A7AB06-DF39-4963-A00E-B4DC5D24432B}"/>
    <dgm:cxn modelId="{857F99CB-52CE-F843-8BF7-4BEE04FCE78F}" type="presOf" srcId="{1BCDB7CE-E52B-4589-B9AE-09775A9DE503}" destId="{32FCC494-72BA-9446-889D-79F37D1E8F80}" srcOrd="0" destOrd="1" presId="urn:microsoft.com/office/officeart/2005/8/layout/vList2"/>
    <dgm:cxn modelId="{E18FA6D1-2D21-0C48-A521-8449B153A492}" type="presOf" srcId="{D04081F8-441F-45EC-AF33-09C85C0A7E50}" destId="{4DC2E063-4D0D-D544-A270-0268D3788F6E}" srcOrd="0" destOrd="0" presId="urn:microsoft.com/office/officeart/2005/8/layout/vList2"/>
    <dgm:cxn modelId="{862F8EB7-8A3E-4D4E-A1CD-98B2BC3DEAE3}" type="presParOf" srcId="{95118E93-3CD1-1B4A-83C8-17442DD8CB44}" destId="{25A8E82B-706E-204C-93CD-03790C27D98E}" srcOrd="0" destOrd="0" presId="urn:microsoft.com/office/officeart/2005/8/layout/vList2"/>
    <dgm:cxn modelId="{0627511A-001F-544C-B4CC-A4F6C34FA356}" type="presParOf" srcId="{95118E93-3CD1-1B4A-83C8-17442DD8CB44}" destId="{917EA746-CF26-FE4C-93DD-4305F09ED172}" srcOrd="1" destOrd="0" presId="urn:microsoft.com/office/officeart/2005/8/layout/vList2"/>
    <dgm:cxn modelId="{F93EFD18-46FB-A845-A8E7-655BF7EF9886}" type="presParOf" srcId="{95118E93-3CD1-1B4A-83C8-17442DD8CB44}" destId="{7A54F3C8-F4A4-EF42-9035-171D1CD572EB}" srcOrd="2" destOrd="0" presId="urn:microsoft.com/office/officeart/2005/8/layout/vList2"/>
    <dgm:cxn modelId="{19E7189A-02C6-B744-B12E-E3391A035190}" type="presParOf" srcId="{95118E93-3CD1-1B4A-83C8-17442DD8CB44}" destId="{FDE7A588-A19D-AA44-91EA-1543017D1D9A}" srcOrd="3" destOrd="0" presId="urn:microsoft.com/office/officeart/2005/8/layout/vList2"/>
    <dgm:cxn modelId="{2C1958DC-74D0-D041-83E4-85D0ABDFE125}" type="presParOf" srcId="{95118E93-3CD1-1B4A-83C8-17442DD8CB44}" destId="{41EC91AC-7CE9-D745-B433-8E0BBCB7EC32}" srcOrd="4" destOrd="0" presId="urn:microsoft.com/office/officeart/2005/8/layout/vList2"/>
    <dgm:cxn modelId="{8D668BDA-5820-374B-B0F2-13DD9477F5CC}" type="presParOf" srcId="{95118E93-3CD1-1B4A-83C8-17442DD8CB44}" destId="{4DC2E063-4D0D-D544-A270-0268D3788F6E}" srcOrd="5" destOrd="0" presId="urn:microsoft.com/office/officeart/2005/8/layout/vList2"/>
    <dgm:cxn modelId="{3FC32ADA-A16B-F341-8BB4-DD28DB02A2D1}" type="presParOf" srcId="{95118E93-3CD1-1B4A-83C8-17442DD8CB44}" destId="{A396D07D-4B26-3C42-B44A-0F5AC1E3AB18}" srcOrd="6" destOrd="0" presId="urn:microsoft.com/office/officeart/2005/8/layout/vList2"/>
    <dgm:cxn modelId="{FF0B7EE1-1031-6842-9CC7-2026A782B1CF}" type="presParOf" srcId="{95118E93-3CD1-1B4A-83C8-17442DD8CB44}" destId="{32FCC494-72BA-9446-889D-79F37D1E8F80}"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5E57D5-411E-4F28-9772-49AC4332541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5FA0DB0-26FE-4053-8EFA-EBDBDB9198B9}">
      <dgm:prSet/>
      <dgm:spPr/>
      <dgm:t>
        <a:bodyPr/>
        <a:lstStyle/>
        <a:p>
          <a:r>
            <a:rPr lang="en-GB"/>
            <a:t>Income sources</a:t>
          </a:r>
          <a:endParaRPr lang="en-US"/>
        </a:p>
      </dgm:t>
    </dgm:pt>
    <dgm:pt modelId="{C81131B2-5137-46A4-8C3E-E17EAD5E8062}" type="parTrans" cxnId="{296DE9A1-E789-4B2D-8C6E-D62EF67BACDF}">
      <dgm:prSet/>
      <dgm:spPr/>
      <dgm:t>
        <a:bodyPr/>
        <a:lstStyle/>
        <a:p>
          <a:endParaRPr lang="en-US"/>
        </a:p>
      </dgm:t>
    </dgm:pt>
    <dgm:pt modelId="{A3E90CDB-A68F-4970-966F-DA5118548CAB}" type="sibTrans" cxnId="{296DE9A1-E789-4B2D-8C6E-D62EF67BACDF}">
      <dgm:prSet/>
      <dgm:spPr/>
      <dgm:t>
        <a:bodyPr/>
        <a:lstStyle/>
        <a:p>
          <a:endParaRPr lang="en-US"/>
        </a:p>
      </dgm:t>
    </dgm:pt>
    <dgm:pt modelId="{D0214A51-47FB-49D9-9D86-875E7FDC444A}">
      <dgm:prSet/>
      <dgm:spPr/>
      <dgm:t>
        <a:bodyPr/>
        <a:lstStyle/>
        <a:p>
          <a:r>
            <a:rPr lang="en-GB"/>
            <a:t>Asset ownership</a:t>
          </a:r>
          <a:endParaRPr lang="en-US"/>
        </a:p>
      </dgm:t>
    </dgm:pt>
    <dgm:pt modelId="{8580F439-9B84-41D9-86BE-62B51B8B63F4}" type="parTrans" cxnId="{FE196B8F-80A5-4617-8B09-5E0440A24DF1}">
      <dgm:prSet/>
      <dgm:spPr/>
      <dgm:t>
        <a:bodyPr/>
        <a:lstStyle/>
        <a:p>
          <a:endParaRPr lang="en-US"/>
        </a:p>
      </dgm:t>
    </dgm:pt>
    <dgm:pt modelId="{333F64A0-4EB1-4380-90D6-11923BD0C225}" type="sibTrans" cxnId="{FE196B8F-80A5-4617-8B09-5E0440A24DF1}">
      <dgm:prSet/>
      <dgm:spPr/>
      <dgm:t>
        <a:bodyPr/>
        <a:lstStyle/>
        <a:p>
          <a:endParaRPr lang="en-US"/>
        </a:p>
      </dgm:t>
    </dgm:pt>
    <dgm:pt modelId="{BF04C0DA-3C8B-41F0-A5D2-3A6727CC7F17}">
      <dgm:prSet/>
      <dgm:spPr/>
      <dgm:t>
        <a:bodyPr/>
        <a:lstStyle/>
        <a:p>
          <a:r>
            <a:rPr lang="en-GB"/>
            <a:t>International connections </a:t>
          </a:r>
          <a:endParaRPr lang="en-US"/>
        </a:p>
      </dgm:t>
    </dgm:pt>
    <dgm:pt modelId="{515919B5-2262-444A-9C26-7839A6C6B595}" type="parTrans" cxnId="{ECE15572-BF3D-4B27-BC07-F6A07A76E2E2}">
      <dgm:prSet/>
      <dgm:spPr/>
      <dgm:t>
        <a:bodyPr/>
        <a:lstStyle/>
        <a:p>
          <a:endParaRPr lang="en-US"/>
        </a:p>
      </dgm:t>
    </dgm:pt>
    <dgm:pt modelId="{7192E23F-836E-4273-B8DC-FE9E2F099FA8}" type="sibTrans" cxnId="{ECE15572-BF3D-4B27-BC07-F6A07A76E2E2}">
      <dgm:prSet/>
      <dgm:spPr/>
      <dgm:t>
        <a:bodyPr/>
        <a:lstStyle/>
        <a:p>
          <a:endParaRPr lang="en-US"/>
        </a:p>
      </dgm:t>
    </dgm:pt>
    <dgm:pt modelId="{B9753113-3387-4C25-8F71-7A7AE52017C0}">
      <dgm:prSet/>
      <dgm:spPr/>
      <dgm:t>
        <a:bodyPr/>
        <a:lstStyle/>
        <a:p>
          <a:r>
            <a:rPr lang="en-GB"/>
            <a:t>Compliance history</a:t>
          </a:r>
          <a:endParaRPr lang="en-US"/>
        </a:p>
      </dgm:t>
    </dgm:pt>
    <dgm:pt modelId="{FB8E48F0-ABD3-47AD-99C2-E5CEA20B5EF7}" type="parTrans" cxnId="{7E3C2839-0092-4CF7-9FA1-AF47C6DDF824}">
      <dgm:prSet/>
      <dgm:spPr/>
      <dgm:t>
        <a:bodyPr/>
        <a:lstStyle/>
        <a:p>
          <a:endParaRPr lang="en-US"/>
        </a:p>
      </dgm:t>
    </dgm:pt>
    <dgm:pt modelId="{24B7D518-4DDC-413C-9767-FBA021A2010E}" type="sibTrans" cxnId="{7E3C2839-0092-4CF7-9FA1-AF47C6DDF824}">
      <dgm:prSet/>
      <dgm:spPr/>
      <dgm:t>
        <a:bodyPr/>
        <a:lstStyle/>
        <a:p>
          <a:endParaRPr lang="en-US"/>
        </a:p>
      </dgm:t>
    </dgm:pt>
    <dgm:pt modelId="{A8F5B15C-404D-4AA9-91AA-1295D6255860}">
      <dgm:prSet/>
      <dgm:spPr/>
      <dgm:t>
        <a:bodyPr/>
        <a:lstStyle/>
        <a:p>
          <a:r>
            <a:rPr lang="en-GB"/>
            <a:t>Industry specific factors </a:t>
          </a:r>
          <a:endParaRPr lang="en-US"/>
        </a:p>
      </dgm:t>
    </dgm:pt>
    <dgm:pt modelId="{86DA3175-CCD1-459A-84B4-F5767CE71D1E}" type="parTrans" cxnId="{D576F07B-05C3-4650-8B31-A2F897A56167}">
      <dgm:prSet/>
      <dgm:spPr/>
      <dgm:t>
        <a:bodyPr/>
        <a:lstStyle/>
        <a:p>
          <a:endParaRPr lang="en-US"/>
        </a:p>
      </dgm:t>
    </dgm:pt>
    <dgm:pt modelId="{F43B6FA8-36C7-4E3E-96D6-796FC1867C9C}" type="sibTrans" cxnId="{D576F07B-05C3-4650-8B31-A2F897A56167}">
      <dgm:prSet/>
      <dgm:spPr/>
      <dgm:t>
        <a:bodyPr/>
        <a:lstStyle/>
        <a:p>
          <a:endParaRPr lang="en-US"/>
        </a:p>
      </dgm:t>
    </dgm:pt>
    <dgm:pt modelId="{7DD6F729-7CCD-4171-BFD3-30D556104656}">
      <dgm:prSet/>
      <dgm:spPr/>
      <dgm:t>
        <a:bodyPr/>
        <a:lstStyle/>
        <a:p>
          <a:r>
            <a:rPr lang="en-GB"/>
            <a:t>Lifestyle indicators</a:t>
          </a:r>
          <a:endParaRPr lang="en-US"/>
        </a:p>
      </dgm:t>
    </dgm:pt>
    <dgm:pt modelId="{B0138FA9-44F1-41CD-B991-CC6042926B03}" type="parTrans" cxnId="{DD3D70EA-E518-4FE4-BFCC-E3327DD11688}">
      <dgm:prSet/>
      <dgm:spPr/>
      <dgm:t>
        <a:bodyPr/>
        <a:lstStyle/>
        <a:p>
          <a:endParaRPr lang="en-US"/>
        </a:p>
      </dgm:t>
    </dgm:pt>
    <dgm:pt modelId="{FC3D2AEF-32A3-4C1F-B751-03D645AAA155}" type="sibTrans" cxnId="{DD3D70EA-E518-4FE4-BFCC-E3327DD11688}">
      <dgm:prSet/>
      <dgm:spPr/>
      <dgm:t>
        <a:bodyPr/>
        <a:lstStyle/>
        <a:p>
          <a:endParaRPr lang="en-US"/>
        </a:p>
      </dgm:t>
    </dgm:pt>
    <dgm:pt modelId="{3343A33D-AF49-4070-948A-F8DB9CFD0015}">
      <dgm:prSet/>
      <dgm:spPr/>
      <dgm:t>
        <a:bodyPr/>
        <a:lstStyle/>
        <a:p>
          <a:r>
            <a:rPr lang="en-GB"/>
            <a:t>Political exposure</a:t>
          </a:r>
          <a:endParaRPr lang="en-US"/>
        </a:p>
      </dgm:t>
    </dgm:pt>
    <dgm:pt modelId="{8CC1BC12-BCB0-45B5-866C-954B58498DE1}" type="parTrans" cxnId="{8D32028A-0C11-4815-B425-67785F8F5BDC}">
      <dgm:prSet/>
      <dgm:spPr/>
      <dgm:t>
        <a:bodyPr/>
        <a:lstStyle/>
        <a:p>
          <a:endParaRPr lang="en-US"/>
        </a:p>
      </dgm:t>
    </dgm:pt>
    <dgm:pt modelId="{8A9EAD56-49D1-4EAA-A550-F77E2D87F3DA}" type="sibTrans" cxnId="{8D32028A-0C11-4815-B425-67785F8F5BDC}">
      <dgm:prSet/>
      <dgm:spPr/>
      <dgm:t>
        <a:bodyPr/>
        <a:lstStyle/>
        <a:p>
          <a:endParaRPr lang="en-US"/>
        </a:p>
      </dgm:t>
    </dgm:pt>
    <dgm:pt modelId="{88A97862-E8FD-C445-AE97-2786FB7F5E3E}" type="pres">
      <dgm:prSet presAssocID="{EA5E57D5-411E-4F28-9772-49AC43325416}" presName="diagram" presStyleCnt="0">
        <dgm:presLayoutVars>
          <dgm:dir/>
          <dgm:resizeHandles val="exact"/>
        </dgm:presLayoutVars>
      </dgm:prSet>
      <dgm:spPr/>
    </dgm:pt>
    <dgm:pt modelId="{0CDEDBD1-8BA2-594A-8533-468A78DE8C0B}" type="pres">
      <dgm:prSet presAssocID="{D5FA0DB0-26FE-4053-8EFA-EBDBDB9198B9}" presName="node" presStyleLbl="node1" presStyleIdx="0" presStyleCnt="7">
        <dgm:presLayoutVars>
          <dgm:bulletEnabled val="1"/>
        </dgm:presLayoutVars>
      </dgm:prSet>
      <dgm:spPr/>
    </dgm:pt>
    <dgm:pt modelId="{B0797388-4A56-4A4A-A567-3192B6EE4312}" type="pres">
      <dgm:prSet presAssocID="{A3E90CDB-A68F-4970-966F-DA5118548CAB}" presName="sibTrans" presStyleCnt="0"/>
      <dgm:spPr/>
    </dgm:pt>
    <dgm:pt modelId="{715316B2-E309-8840-AD89-6730DEFA18A4}" type="pres">
      <dgm:prSet presAssocID="{D0214A51-47FB-49D9-9D86-875E7FDC444A}" presName="node" presStyleLbl="node1" presStyleIdx="1" presStyleCnt="7">
        <dgm:presLayoutVars>
          <dgm:bulletEnabled val="1"/>
        </dgm:presLayoutVars>
      </dgm:prSet>
      <dgm:spPr/>
    </dgm:pt>
    <dgm:pt modelId="{2F195195-6CCC-2743-82F3-83AD12CF45AA}" type="pres">
      <dgm:prSet presAssocID="{333F64A0-4EB1-4380-90D6-11923BD0C225}" presName="sibTrans" presStyleCnt="0"/>
      <dgm:spPr/>
    </dgm:pt>
    <dgm:pt modelId="{34244A65-F837-C04D-85F4-2A10C454B900}" type="pres">
      <dgm:prSet presAssocID="{BF04C0DA-3C8B-41F0-A5D2-3A6727CC7F17}" presName="node" presStyleLbl="node1" presStyleIdx="2" presStyleCnt="7">
        <dgm:presLayoutVars>
          <dgm:bulletEnabled val="1"/>
        </dgm:presLayoutVars>
      </dgm:prSet>
      <dgm:spPr/>
    </dgm:pt>
    <dgm:pt modelId="{EC61CF4D-B1BA-8740-9F3F-A0C79E3705F1}" type="pres">
      <dgm:prSet presAssocID="{7192E23F-836E-4273-B8DC-FE9E2F099FA8}" presName="sibTrans" presStyleCnt="0"/>
      <dgm:spPr/>
    </dgm:pt>
    <dgm:pt modelId="{7795F141-041B-FF45-A8D8-342999244768}" type="pres">
      <dgm:prSet presAssocID="{B9753113-3387-4C25-8F71-7A7AE52017C0}" presName="node" presStyleLbl="node1" presStyleIdx="3" presStyleCnt="7">
        <dgm:presLayoutVars>
          <dgm:bulletEnabled val="1"/>
        </dgm:presLayoutVars>
      </dgm:prSet>
      <dgm:spPr/>
    </dgm:pt>
    <dgm:pt modelId="{0A0BDACB-35DA-324B-95C5-1B247E20B855}" type="pres">
      <dgm:prSet presAssocID="{24B7D518-4DDC-413C-9767-FBA021A2010E}" presName="sibTrans" presStyleCnt="0"/>
      <dgm:spPr/>
    </dgm:pt>
    <dgm:pt modelId="{D51438F2-9C9F-F149-9A69-DC8A22F3DC7F}" type="pres">
      <dgm:prSet presAssocID="{A8F5B15C-404D-4AA9-91AA-1295D6255860}" presName="node" presStyleLbl="node1" presStyleIdx="4" presStyleCnt="7">
        <dgm:presLayoutVars>
          <dgm:bulletEnabled val="1"/>
        </dgm:presLayoutVars>
      </dgm:prSet>
      <dgm:spPr/>
    </dgm:pt>
    <dgm:pt modelId="{68ADF508-DABF-5F40-BE29-B8B413073B0E}" type="pres">
      <dgm:prSet presAssocID="{F43B6FA8-36C7-4E3E-96D6-796FC1867C9C}" presName="sibTrans" presStyleCnt="0"/>
      <dgm:spPr/>
    </dgm:pt>
    <dgm:pt modelId="{A8719BF6-9D58-8C49-AB87-83635E561A8C}" type="pres">
      <dgm:prSet presAssocID="{7DD6F729-7CCD-4171-BFD3-30D556104656}" presName="node" presStyleLbl="node1" presStyleIdx="5" presStyleCnt="7">
        <dgm:presLayoutVars>
          <dgm:bulletEnabled val="1"/>
        </dgm:presLayoutVars>
      </dgm:prSet>
      <dgm:spPr/>
    </dgm:pt>
    <dgm:pt modelId="{9522CD5D-9683-D642-8464-1BCCF478E545}" type="pres">
      <dgm:prSet presAssocID="{FC3D2AEF-32A3-4C1F-B751-03D645AAA155}" presName="sibTrans" presStyleCnt="0"/>
      <dgm:spPr/>
    </dgm:pt>
    <dgm:pt modelId="{F90AA911-9110-194F-9AFC-EFE6E5B79754}" type="pres">
      <dgm:prSet presAssocID="{3343A33D-AF49-4070-948A-F8DB9CFD0015}" presName="node" presStyleLbl="node1" presStyleIdx="6" presStyleCnt="7">
        <dgm:presLayoutVars>
          <dgm:bulletEnabled val="1"/>
        </dgm:presLayoutVars>
      </dgm:prSet>
      <dgm:spPr/>
    </dgm:pt>
  </dgm:ptLst>
  <dgm:cxnLst>
    <dgm:cxn modelId="{7E3C2839-0092-4CF7-9FA1-AF47C6DDF824}" srcId="{EA5E57D5-411E-4F28-9772-49AC43325416}" destId="{B9753113-3387-4C25-8F71-7A7AE52017C0}" srcOrd="3" destOrd="0" parTransId="{FB8E48F0-ABD3-47AD-99C2-E5CEA20B5EF7}" sibTransId="{24B7D518-4DDC-413C-9767-FBA021A2010E}"/>
    <dgm:cxn modelId="{8217BC3D-3388-674B-ADA6-66B22E6B028E}" type="presOf" srcId="{D5FA0DB0-26FE-4053-8EFA-EBDBDB9198B9}" destId="{0CDEDBD1-8BA2-594A-8533-468A78DE8C0B}" srcOrd="0" destOrd="0" presId="urn:microsoft.com/office/officeart/2005/8/layout/default"/>
    <dgm:cxn modelId="{ECE15572-BF3D-4B27-BC07-F6A07A76E2E2}" srcId="{EA5E57D5-411E-4F28-9772-49AC43325416}" destId="{BF04C0DA-3C8B-41F0-A5D2-3A6727CC7F17}" srcOrd="2" destOrd="0" parTransId="{515919B5-2262-444A-9C26-7839A6C6B595}" sibTransId="{7192E23F-836E-4273-B8DC-FE9E2F099FA8}"/>
    <dgm:cxn modelId="{D576F07B-05C3-4650-8B31-A2F897A56167}" srcId="{EA5E57D5-411E-4F28-9772-49AC43325416}" destId="{A8F5B15C-404D-4AA9-91AA-1295D6255860}" srcOrd="4" destOrd="0" parTransId="{86DA3175-CCD1-459A-84B4-F5767CE71D1E}" sibTransId="{F43B6FA8-36C7-4E3E-96D6-796FC1867C9C}"/>
    <dgm:cxn modelId="{09F2627E-2E41-6145-958C-8296C102F630}" type="presOf" srcId="{BF04C0DA-3C8B-41F0-A5D2-3A6727CC7F17}" destId="{34244A65-F837-C04D-85F4-2A10C454B900}" srcOrd="0" destOrd="0" presId="urn:microsoft.com/office/officeart/2005/8/layout/default"/>
    <dgm:cxn modelId="{8D32028A-0C11-4815-B425-67785F8F5BDC}" srcId="{EA5E57D5-411E-4F28-9772-49AC43325416}" destId="{3343A33D-AF49-4070-948A-F8DB9CFD0015}" srcOrd="6" destOrd="0" parTransId="{8CC1BC12-BCB0-45B5-866C-954B58498DE1}" sibTransId="{8A9EAD56-49D1-4EAA-A550-F77E2D87F3DA}"/>
    <dgm:cxn modelId="{B3B26F8E-6E6B-1C4A-918F-E5C0A74BAE5E}" type="presOf" srcId="{B9753113-3387-4C25-8F71-7A7AE52017C0}" destId="{7795F141-041B-FF45-A8D8-342999244768}" srcOrd="0" destOrd="0" presId="urn:microsoft.com/office/officeart/2005/8/layout/default"/>
    <dgm:cxn modelId="{FE196B8F-80A5-4617-8B09-5E0440A24DF1}" srcId="{EA5E57D5-411E-4F28-9772-49AC43325416}" destId="{D0214A51-47FB-49D9-9D86-875E7FDC444A}" srcOrd="1" destOrd="0" parTransId="{8580F439-9B84-41D9-86BE-62B51B8B63F4}" sibTransId="{333F64A0-4EB1-4380-90D6-11923BD0C225}"/>
    <dgm:cxn modelId="{296DE9A1-E789-4B2D-8C6E-D62EF67BACDF}" srcId="{EA5E57D5-411E-4F28-9772-49AC43325416}" destId="{D5FA0DB0-26FE-4053-8EFA-EBDBDB9198B9}" srcOrd="0" destOrd="0" parTransId="{C81131B2-5137-46A4-8C3E-E17EAD5E8062}" sibTransId="{A3E90CDB-A68F-4970-966F-DA5118548CAB}"/>
    <dgm:cxn modelId="{15E5ADD6-452A-DE41-A241-9532D84FBBCD}" type="presOf" srcId="{3343A33D-AF49-4070-948A-F8DB9CFD0015}" destId="{F90AA911-9110-194F-9AFC-EFE6E5B79754}" srcOrd="0" destOrd="0" presId="urn:microsoft.com/office/officeart/2005/8/layout/default"/>
    <dgm:cxn modelId="{D9FA02D7-BCF3-F741-8F0E-34135A851ECA}" type="presOf" srcId="{7DD6F729-7CCD-4171-BFD3-30D556104656}" destId="{A8719BF6-9D58-8C49-AB87-83635E561A8C}" srcOrd="0" destOrd="0" presId="urn:microsoft.com/office/officeart/2005/8/layout/default"/>
    <dgm:cxn modelId="{AF9735DB-44E4-F54C-87D0-24260B6FF8F9}" type="presOf" srcId="{A8F5B15C-404D-4AA9-91AA-1295D6255860}" destId="{D51438F2-9C9F-F149-9A69-DC8A22F3DC7F}" srcOrd="0" destOrd="0" presId="urn:microsoft.com/office/officeart/2005/8/layout/default"/>
    <dgm:cxn modelId="{B9BDA6DB-C386-774A-ACAB-9663B62DBEF3}" type="presOf" srcId="{EA5E57D5-411E-4F28-9772-49AC43325416}" destId="{88A97862-E8FD-C445-AE97-2786FB7F5E3E}" srcOrd="0" destOrd="0" presId="urn:microsoft.com/office/officeart/2005/8/layout/default"/>
    <dgm:cxn modelId="{1FDF14DC-361C-D54E-8BDA-03696F2CA43B}" type="presOf" srcId="{D0214A51-47FB-49D9-9D86-875E7FDC444A}" destId="{715316B2-E309-8840-AD89-6730DEFA18A4}" srcOrd="0" destOrd="0" presId="urn:microsoft.com/office/officeart/2005/8/layout/default"/>
    <dgm:cxn modelId="{DD3D70EA-E518-4FE4-BFCC-E3327DD11688}" srcId="{EA5E57D5-411E-4F28-9772-49AC43325416}" destId="{7DD6F729-7CCD-4171-BFD3-30D556104656}" srcOrd="5" destOrd="0" parTransId="{B0138FA9-44F1-41CD-B991-CC6042926B03}" sibTransId="{FC3D2AEF-32A3-4C1F-B751-03D645AAA155}"/>
    <dgm:cxn modelId="{343D6637-7AB7-4A46-86BA-BFCD19FFC32E}" type="presParOf" srcId="{88A97862-E8FD-C445-AE97-2786FB7F5E3E}" destId="{0CDEDBD1-8BA2-594A-8533-468A78DE8C0B}" srcOrd="0" destOrd="0" presId="urn:microsoft.com/office/officeart/2005/8/layout/default"/>
    <dgm:cxn modelId="{36504806-708D-6049-B193-C2BC8A6673BB}" type="presParOf" srcId="{88A97862-E8FD-C445-AE97-2786FB7F5E3E}" destId="{B0797388-4A56-4A4A-A567-3192B6EE4312}" srcOrd="1" destOrd="0" presId="urn:microsoft.com/office/officeart/2005/8/layout/default"/>
    <dgm:cxn modelId="{27D7FC7B-E692-694E-B01E-38025DBA969D}" type="presParOf" srcId="{88A97862-E8FD-C445-AE97-2786FB7F5E3E}" destId="{715316B2-E309-8840-AD89-6730DEFA18A4}" srcOrd="2" destOrd="0" presId="urn:microsoft.com/office/officeart/2005/8/layout/default"/>
    <dgm:cxn modelId="{768428A3-954E-E64C-A8BB-AABBDECF49A2}" type="presParOf" srcId="{88A97862-E8FD-C445-AE97-2786FB7F5E3E}" destId="{2F195195-6CCC-2743-82F3-83AD12CF45AA}" srcOrd="3" destOrd="0" presId="urn:microsoft.com/office/officeart/2005/8/layout/default"/>
    <dgm:cxn modelId="{9441AFFF-EA57-8545-B04E-370BEF917F6F}" type="presParOf" srcId="{88A97862-E8FD-C445-AE97-2786FB7F5E3E}" destId="{34244A65-F837-C04D-85F4-2A10C454B900}" srcOrd="4" destOrd="0" presId="urn:microsoft.com/office/officeart/2005/8/layout/default"/>
    <dgm:cxn modelId="{4C4AF11D-E9B9-874C-A83D-A2AAB2CF385A}" type="presParOf" srcId="{88A97862-E8FD-C445-AE97-2786FB7F5E3E}" destId="{EC61CF4D-B1BA-8740-9F3F-A0C79E3705F1}" srcOrd="5" destOrd="0" presId="urn:microsoft.com/office/officeart/2005/8/layout/default"/>
    <dgm:cxn modelId="{CE0AA0A6-4401-0A42-94A7-ED8219BCDD39}" type="presParOf" srcId="{88A97862-E8FD-C445-AE97-2786FB7F5E3E}" destId="{7795F141-041B-FF45-A8D8-342999244768}" srcOrd="6" destOrd="0" presId="urn:microsoft.com/office/officeart/2005/8/layout/default"/>
    <dgm:cxn modelId="{729FB455-31AC-D247-8211-1603C35B9DA5}" type="presParOf" srcId="{88A97862-E8FD-C445-AE97-2786FB7F5E3E}" destId="{0A0BDACB-35DA-324B-95C5-1B247E20B855}" srcOrd="7" destOrd="0" presId="urn:microsoft.com/office/officeart/2005/8/layout/default"/>
    <dgm:cxn modelId="{AC44EC32-32D8-EB4C-9AA0-83008E12B4DE}" type="presParOf" srcId="{88A97862-E8FD-C445-AE97-2786FB7F5E3E}" destId="{D51438F2-9C9F-F149-9A69-DC8A22F3DC7F}" srcOrd="8" destOrd="0" presId="urn:microsoft.com/office/officeart/2005/8/layout/default"/>
    <dgm:cxn modelId="{864CDA38-A468-7544-B166-1BD1B79CFCD0}" type="presParOf" srcId="{88A97862-E8FD-C445-AE97-2786FB7F5E3E}" destId="{68ADF508-DABF-5F40-BE29-B8B413073B0E}" srcOrd="9" destOrd="0" presId="urn:microsoft.com/office/officeart/2005/8/layout/default"/>
    <dgm:cxn modelId="{97BABB18-6DBD-D54D-B416-089B361B1FB4}" type="presParOf" srcId="{88A97862-E8FD-C445-AE97-2786FB7F5E3E}" destId="{A8719BF6-9D58-8C49-AB87-83635E561A8C}" srcOrd="10" destOrd="0" presId="urn:microsoft.com/office/officeart/2005/8/layout/default"/>
    <dgm:cxn modelId="{5C887DCB-87C6-264C-B3A2-AC4977BABA4A}" type="presParOf" srcId="{88A97862-E8FD-C445-AE97-2786FB7F5E3E}" destId="{9522CD5D-9683-D642-8464-1BCCF478E545}" srcOrd="11" destOrd="0" presId="urn:microsoft.com/office/officeart/2005/8/layout/default"/>
    <dgm:cxn modelId="{22623A6A-DB13-6342-8218-982B987F7661}" type="presParOf" srcId="{88A97862-E8FD-C445-AE97-2786FB7F5E3E}" destId="{F90AA911-9110-194F-9AFC-EFE6E5B79754}"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81B15F-B30E-47B7-9C62-4A244DC76F35}" type="doc">
      <dgm:prSet loTypeId="urn:microsoft.com/office/officeart/2018/2/layout/IconVerticalSolidList" loCatId="icon" qsTypeId="urn:microsoft.com/office/officeart/2005/8/quickstyle/simple1" qsCatId="simple" csTypeId="urn:microsoft.com/office/officeart/2005/8/colors/colorful4" csCatId="colorful" phldr="1"/>
      <dgm:spPr/>
      <dgm:t>
        <a:bodyPr/>
        <a:lstStyle/>
        <a:p>
          <a:endParaRPr lang="en-US"/>
        </a:p>
      </dgm:t>
    </dgm:pt>
    <dgm:pt modelId="{ED443CE1-05B6-4E50-A18C-723307BE9D6B}">
      <dgm:prSet/>
      <dgm:spPr/>
      <dgm:t>
        <a:bodyPr/>
        <a:lstStyle/>
        <a:p>
          <a:pPr>
            <a:lnSpc>
              <a:spcPct val="100000"/>
            </a:lnSpc>
          </a:pPr>
          <a:r>
            <a:rPr lang="en-GB"/>
            <a:t>Multiple sources of income (e.g., business, investments, rentals) </a:t>
          </a:r>
          <a:endParaRPr lang="en-US"/>
        </a:p>
      </dgm:t>
    </dgm:pt>
    <dgm:pt modelId="{32E0D385-CBFD-4D30-864A-F28B747474C9}" type="parTrans" cxnId="{5C7F944E-43A0-4F93-8B5C-F1EA77087202}">
      <dgm:prSet/>
      <dgm:spPr/>
      <dgm:t>
        <a:bodyPr/>
        <a:lstStyle/>
        <a:p>
          <a:endParaRPr lang="en-US"/>
        </a:p>
      </dgm:t>
    </dgm:pt>
    <dgm:pt modelId="{715B74E4-8DAC-41F1-B515-363D8694FC0D}" type="sibTrans" cxnId="{5C7F944E-43A0-4F93-8B5C-F1EA77087202}">
      <dgm:prSet/>
      <dgm:spPr/>
      <dgm:t>
        <a:bodyPr/>
        <a:lstStyle/>
        <a:p>
          <a:endParaRPr lang="en-US"/>
        </a:p>
      </dgm:t>
    </dgm:pt>
    <dgm:pt modelId="{3DD99BAF-0818-4A0B-8CCE-D7642C8DA958}">
      <dgm:prSet/>
      <dgm:spPr/>
      <dgm:t>
        <a:bodyPr/>
        <a:lstStyle/>
        <a:p>
          <a:pPr>
            <a:lnSpc>
              <a:spcPct val="100000"/>
            </a:lnSpc>
          </a:pPr>
          <a:r>
            <a:rPr lang="en-GB"/>
            <a:t>Income from high-risk sectors (e.g., mining, real estate, import/export) </a:t>
          </a:r>
          <a:endParaRPr lang="en-US"/>
        </a:p>
      </dgm:t>
    </dgm:pt>
    <dgm:pt modelId="{026E0FEE-1AD2-434B-A29F-C1CF7FBE75C2}" type="parTrans" cxnId="{B212C71F-AACF-48D8-A5E4-E7AD63A610E6}">
      <dgm:prSet/>
      <dgm:spPr/>
      <dgm:t>
        <a:bodyPr/>
        <a:lstStyle/>
        <a:p>
          <a:endParaRPr lang="en-US"/>
        </a:p>
      </dgm:t>
    </dgm:pt>
    <dgm:pt modelId="{E0C7C70B-7FBD-4C20-8BE8-B1F16E99DE65}" type="sibTrans" cxnId="{B212C71F-AACF-48D8-A5E4-E7AD63A610E6}">
      <dgm:prSet/>
      <dgm:spPr/>
      <dgm:t>
        <a:bodyPr/>
        <a:lstStyle/>
        <a:p>
          <a:endParaRPr lang="en-US"/>
        </a:p>
      </dgm:t>
    </dgm:pt>
    <dgm:pt modelId="{2E9DEB74-C71F-4310-A7BC-AF6715E94E23}">
      <dgm:prSet/>
      <dgm:spPr/>
      <dgm:t>
        <a:bodyPr/>
        <a:lstStyle/>
        <a:p>
          <a:pPr>
            <a:lnSpc>
              <a:spcPct val="100000"/>
            </a:lnSpc>
          </a:pPr>
          <a:r>
            <a:rPr lang="en-GB"/>
            <a:t>Significant changes in income year-to-year</a:t>
          </a:r>
          <a:endParaRPr lang="en-US"/>
        </a:p>
      </dgm:t>
    </dgm:pt>
    <dgm:pt modelId="{A1738D80-E31D-4FBF-AD65-A57D86066100}" type="parTrans" cxnId="{37830388-520C-423A-8CF6-B85DA38B3769}">
      <dgm:prSet/>
      <dgm:spPr/>
      <dgm:t>
        <a:bodyPr/>
        <a:lstStyle/>
        <a:p>
          <a:endParaRPr lang="en-US"/>
        </a:p>
      </dgm:t>
    </dgm:pt>
    <dgm:pt modelId="{FF901F91-30F9-41C2-9715-D7F53521112E}" type="sibTrans" cxnId="{37830388-520C-423A-8CF6-B85DA38B3769}">
      <dgm:prSet/>
      <dgm:spPr/>
      <dgm:t>
        <a:bodyPr/>
        <a:lstStyle/>
        <a:p>
          <a:endParaRPr lang="en-US"/>
        </a:p>
      </dgm:t>
    </dgm:pt>
    <dgm:pt modelId="{36D68A87-86BD-4AD1-863B-FD9AB1A87D2A}" type="pres">
      <dgm:prSet presAssocID="{C381B15F-B30E-47B7-9C62-4A244DC76F35}" presName="root" presStyleCnt="0">
        <dgm:presLayoutVars>
          <dgm:dir/>
          <dgm:resizeHandles val="exact"/>
        </dgm:presLayoutVars>
      </dgm:prSet>
      <dgm:spPr/>
    </dgm:pt>
    <dgm:pt modelId="{9F7CBB78-97E7-4353-9CE2-BC14C9E40FD6}" type="pres">
      <dgm:prSet presAssocID="{ED443CE1-05B6-4E50-A18C-723307BE9D6B}" presName="compNode" presStyleCnt="0"/>
      <dgm:spPr/>
    </dgm:pt>
    <dgm:pt modelId="{68CFD2C5-2803-4E7D-A9A8-743B8FCFCBC9}" type="pres">
      <dgm:prSet presAssocID="{ED443CE1-05B6-4E50-A18C-723307BE9D6B}" presName="bgRect" presStyleLbl="bgShp" presStyleIdx="0" presStyleCnt="3"/>
      <dgm:spPr/>
    </dgm:pt>
    <dgm:pt modelId="{15855D47-8DDE-4101-9E09-99BD3F30BECD}" type="pres">
      <dgm:prSet presAssocID="{ED443CE1-05B6-4E50-A18C-723307BE9D6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ers"/>
        </a:ext>
      </dgm:extLst>
    </dgm:pt>
    <dgm:pt modelId="{635972CC-6A13-4945-8926-B90750023435}" type="pres">
      <dgm:prSet presAssocID="{ED443CE1-05B6-4E50-A18C-723307BE9D6B}" presName="spaceRect" presStyleCnt="0"/>
      <dgm:spPr/>
    </dgm:pt>
    <dgm:pt modelId="{5C659044-9B37-4DE0-9F4D-07246CC2A109}" type="pres">
      <dgm:prSet presAssocID="{ED443CE1-05B6-4E50-A18C-723307BE9D6B}" presName="parTx" presStyleLbl="revTx" presStyleIdx="0" presStyleCnt="3">
        <dgm:presLayoutVars>
          <dgm:chMax val="0"/>
          <dgm:chPref val="0"/>
        </dgm:presLayoutVars>
      </dgm:prSet>
      <dgm:spPr/>
    </dgm:pt>
    <dgm:pt modelId="{58120DC3-DDF6-4611-A066-920B9B9EA669}" type="pres">
      <dgm:prSet presAssocID="{715B74E4-8DAC-41F1-B515-363D8694FC0D}" presName="sibTrans" presStyleCnt="0"/>
      <dgm:spPr/>
    </dgm:pt>
    <dgm:pt modelId="{DDF194B9-41A3-4D0C-900B-4DE41543D810}" type="pres">
      <dgm:prSet presAssocID="{3DD99BAF-0818-4A0B-8CCE-D7642C8DA958}" presName="compNode" presStyleCnt="0"/>
      <dgm:spPr/>
    </dgm:pt>
    <dgm:pt modelId="{A627F487-D9EA-4CAE-9306-CA8CB0C2FDD3}" type="pres">
      <dgm:prSet presAssocID="{3DD99BAF-0818-4A0B-8CCE-D7642C8DA958}" presName="bgRect" presStyleLbl="bgShp" presStyleIdx="1" presStyleCnt="3"/>
      <dgm:spPr/>
    </dgm:pt>
    <dgm:pt modelId="{DF2CEA5E-38F7-4391-AE9A-1574601480CF}" type="pres">
      <dgm:prSet presAssocID="{3DD99BAF-0818-4A0B-8CCE-D7642C8DA95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ining Tools"/>
        </a:ext>
      </dgm:extLst>
    </dgm:pt>
    <dgm:pt modelId="{DDEE3888-93B6-4FC1-995B-E36F59CF7AFB}" type="pres">
      <dgm:prSet presAssocID="{3DD99BAF-0818-4A0B-8CCE-D7642C8DA958}" presName="spaceRect" presStyleCnt="0"/>
      <dgm:spPr/>
    </dgm:pt>
    <dgm:pt modelId="{8B82A596-8440-4D2D-B450-C3010B619E17}" type="pres">
      <dgm:prSet presAssocID="{3DD99BAF-0818-4A0B-8CCE-D7642C8DA958}" presName="parTx" presStyleLbl="revTx" presStyleIdx="1" presStyleCnt="3">
        <dgm:presLayoutVars>
          <dgm:chMax val="0"/>
          <dgm:chPref val="0"/>
        </dgm:presLayoutVars>
      </dgm:prSet>
      <dgm:spPr/>
    </dgm:pt>
    <dgm:pt modelId="{263A7D24-CF45-4401-9488-D37FB2841463}" type="pres">
      <dgm:prSet presAssocID="{E0C7C70B-7FBD-4C20-8BE8-B1F16E99DE65}" presName="sibTrans" presStyleCnt="0"/>
      <dgm:spPr/>
    </dgm:pt>
    <dgm:pt modelId="{74228ECC-0654-4648-861E-D905FFD1CC46}" type="pres">
      <dgm:prSet presAssocID="{2E9DEB74-C71F-4310-A7BC-AF6715E94E23}" presName="compNode" presStyleCnt="0"/>
      <dgm:spPr/>
    </dgm:pt>
    <dgm:pt modelId="{087EF352-57B5-4B02-B2DC-3C6B972ED3A2}" type="pres">
      <dgm:prSet presAssocID="{2E9DEB74-C71F-4310-A7BC-AF6715E94E23}" presName="bgRect" presStyleLbl="bgShp" presStyleIdx="2" presStyleCnt="3"/>
      <dgm:spPr/>
    </dgm:pt>
    <dgm:pt modelId="{9F035277-F7BA-47FB-9490-F8825F5E60CC}" type="pres">
      <dgm:prSet presAssocID="{2E9DEB74-C71F-4310-A7BC-AF6715E94E2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llar"/>
        </a:ext>
      </dgm:extLst>
    </dgm:pt>
    <dgm:pt modelId="{E2C9FD64-3499-4889-ADEB-9DD0326E7774}" type="pres">
      <dgm:prSet presAssocID="{2E9DEB74-C71F-4310-A7BC-AF6715E94E23}" presName="spaceRect" presStyleCnt="0"/>
      <dgm:spPr/>
    </dgm:pt>
    <dgm:pt modelId="{3E5633EC-C2AF-4347-97D5-50F73E25B8AB}" type="pres">
      <dgm:prSet presAssocID="{2E9DEB74-C71F-4310-A7BC-AF6715E94E23}" presName="parTx" presStyleLbl="revTx" presStyleIdx="2" presStyleCnt="3">
        <dgm:presLayoutVars>
          <dgm:chMax val="0"/>
          <dgm:chPref val="0"/>
        </dgm:presLayoutVars>
      </dgm:prSet>
      <dgm:spPr/>
    </dgm:pt>
  </dgm:ptLst>
  <dgm:cxnLst>
    <dgm:cxn modelId="{A1FC1F02-57DC-4BA2-A286-BA9E6257C1A4}" type="presOf" srcId="{C381B15F-B30E-47B7-9C62-4A244DC76F35}" destId="{36D68A87-86BD-4AD1-863B-FD9AB1A87D2A}" srcOrd="0" destOrd="0" presId="urn:microsoft.com/office/officeart/2018/2/layout/IconVerticalSolidList"/>
    <dgm:cxn modelId="{B212C71F-AACF-48D8-A5E4-E7AD63A610E6}" srcId="{C381B15F-B30E-47B7-9C62-4A244DC76F35}" destId="{3DD99BAF-0818-4A0B-8CCE-D7642C8DA958}" srcOrd="1" destOrd="0" parTransId="{026E0FEE-1AD2-434B-A29F-C1CF7FBE75C2}" sibTransId="{E0C7C70B-7FBD-4C20-8BE8-B1F16E99DE65}"/>
    <dgm:cxn modelId="{5C7F944E-43A0-4F93-8B5C-F1EA77087202}" srcId="{C381B15F-B30E-47B7-9C62-4A244DC76F35}" destId="{ED443CE1-05B6-4E50-A18C-723307BE9D6B}" srcOrd="0" destOrd="0" parTransId="{32E0D385-CBFD-4D30-864A-F28B747474C9}" sibTransId="{715B74E4-8DAC-41F1-B515-363D8694FC0D}"/>
    <dgm:cxn modelId="{C99E0B57-50F1-42E0-A8CE-5215395C6461}" type="presOf" srcId="{ED443CE1-05B6-4E50-A18C-723307BE9D6B}" destId="{5C659044-9B37-4DE0-9F4D-07246CC2A109}" srcOrd="0" destOrd="0" presId="urn:microsoft.com/office/officeart/2018/2/layout/IconVerticalSolidList"/>
    <dgm:cxn modelId="{5D28C05F-0825-4F88-B4C3-78D3E94C2008}" type="presOf" srcId="{2E9DEB74-C71F-4310-A7BC-AF6715E94E23}" destId="{3E5633EC-C2AF-4347-97D5-50F73E25B8AB}" srcOrd="0" destOrd="0" presId="urn:microsoft.com/office/officeart/2018/2/layout/IconVerticalSolidList"/>
    <dgm:cxn modelId="{37830388-520C-423A-8CF6-B85DA38B3769}" srcId="{C381B15F-B30E-47B7-9C62-4A244DC76F35}" destId="{2E9DEB74-C71F-4310-A7BC-AF6715E94E23}" srcOrd="2" destOrd="0" parTransId="{A1738D80-E31D-4FBF-AD65-A57D86066100}" sibTransId="{FF901F91-30F9-41C2-9715-D7F53521112E}"/>
    <dgm:cxn modelId="{7A5396C1-795F-4337-97B8-C2309B1A68C4}" type="presOf" srcId="{3DD99BAF-0818-4A0B-8CCE-D7642C8DA958}" destId="{8B82A596-8440-4D2D-B450-C3010B619E17}" srcOrd="0" destOrd="0" presId="urn:microsoft.com/office/officeart/2018/2/layout/IconVerticalSolidList"/>
    <dgm:cxn modelId="{4B367A2D-50DC-43DC-AF7B-E6B86E2313FD}" type="presParOf" srcId="{36D68A87-86BD-4AD1-863B-FD9AB1A87D2A}" destId="{9F7CBB78-97E7-4353-9CE2-BC14C9E40FD6}" srcOrd="0" destOrd="0" presId="urn:microsoft.com/office/officeart/2018/2/layout/IconVerticalSolidList"/>
    <dgm:cxn modelId="{CAE5D25C-3D28-4FF9-8DA6-441F8E642EF7}" type="presParOf" srcId="{9F7CBB78-97E7-4353-9CE2-BC14C9E40FD6}" destId="{68CFD2C5-2803-4E7D-A9A8-743B8FCFCBC9}" srcOrd="0" destOrd="0" presId="urn:microsoft.com/office/officeart/2018/2/layout/IconVerticalSolidList"/>
    <dgm:cxn modelId="{5C482B37-FCE0-4322-9056-767F7A3E859C}" type="presParOf" srcId="{9F7CBB78-97E7-4353-9CE2-BC14C9E40FD6}" destId="{15855D47-8DDE-4101-9E09-99BD3F30BECD}" srcOrd="1" destOrd="0" presId="urn:microsoft.com/office/officeart/2018/2/layout/IconVerticalSolidList"/>
    <dgm:cxn modelId="{31B6CF89-E08A-4EDC-B7FC-AA18A00C7C83}" type="presParOf" srcId="{9F7CBB78-97E7-4353-9CE2-BC14C9E40FD6}" destId="{635972CC-6A13-4945-8926-B90750023435}" srcOrd="2" destOrd="0" presId="urn:microsoft.com/office/officeart/2018/2/layout/IconVerticalSolidList"/>
    <dgm:cxn modelId="{2830F99E-8F31-4167-A08C-2623C0213D38}" type="presParOf" srcId="{9F7CBB78-97E7-4353-9CE2-BC14C9E40FD6}" destId="{5C659044-9B37-4DE0-9F4D-07246CC2A109}" srcOrd="3" destOrd="0" presId="urn:microsoft.com/office/officeart/2018/2/layout/IconVerticalSolidList"/>
    <dgm:cxn modelId="{23D016C4-69A0-4141-907F-6B957E1E17AF}" type="presParOf" srcId="{36D68A87-86BD-4AD1-863B-FD9AB1A87D2A}" destId="{58120DC3-DDF6-4611-A066-920B9B9EA669}" srcOrd="1" destOrd="0" presId="urn:microsoft.com/office/officeart/2018/2/layout/IconVerticalSolidList"/>
    <dgm:cxn modelId="{B571153F-5874-492F-A30D-37B956C9650E}" type="presParOf" srcId="{36D68A87-86BD-4AD1-863B-FD9AB1A87D2A}" destId="{DDF194B9-41A3-4D0C-900B-4DE41543D810}" srcOrd="2" destOrd="0" presId="urn:microsoft.com/office/officeart/2018/2/layout/IconVerticalSolidList"/>
    <dgm:cxn modelId="{595A3C44-9FA4-44CD-85C0-AD159539447A}" type="presParOf" srcId="{DDF194B9-41A3-4D0C-900B-4DE41543D810}" destId="{A627F487-D9EA-4CAE-9306-CA8CB0C2FDD3}" srcOrd="0" destOrd="0" presId="urn:microsoft.com/office/officeart/2018/2/layout/IconVerticalSolidList"/>
    <dgm:cxn modelId="{0DD75DF2-CD09-4911-9F86-57AEEDFE934E}" type="presParOf" srcId="{DDF194B9-41A3-4D0C-900B-4DE41543D810}" destId="{DF2CEA5E-38F7-4391-AE9A-1574601480CF}" srcOrd="1" destOrd="0" presId="urn:microsoft.com/office/officeart/2018/2/layout/IconVerticalSolidList"/>
    <dgm:cxn modelId="{4C177A19-471A-429F-92B7-D3C4E5CFBA38}" type="presParOf" srcId="{DDF194B9-41A3-4D0C-900B-4DE41543D810}" destId="{DDEE3888-93B6-4FC1-995B-E36F59CF7AFB}" srcOrd="2" destOrd="0" presId="urn:microsoft.com/office/officeart/2018/2/layout/IconVerticalSolidList"/>
    <dgm:cxn modelId="{AE8DC4E9-4642-449C-BB65-DDDD8FAC593D}" type="presParOf" srcId="{DDF194B9-41A3-4D0C-900B-4DE41543D810}" destId="{8B82A596-8440-4D2D-B450-C3010B619E17}" srcOrd="3" destOrd="0" presId="urn:microsoft.com/office/officeart/2018/2/layout/IconVerticalSolidList"/>
    <dgm:cxn modelId="{AFEC5360-D5B4-438E-92A9-9B676F98AD65}" type="presParOf" srcId="{36D68A87-86BD-4AD1-863B-FD9AB1A87D2A}" destId="{263A7D24-CF45-4401-9488-D37FB2841463}" srcOrd="3" destOrd="0" presId="urn:microsoft.com/office/officeart/2018/2/layout/IconVerticalSolidList"/>
    <dgm:cxn modelId="{FC8F660F-DF16-47AB-AB06-BD271F580510}" type="presParOf" srcId="{36D68A87-86BD-4AD1-863B-FD9AB1A87D2A}" destId="{74228ECC-0654-4648-861E-D905FFD1CC46}" srcOrd="4" destOrd="0" presId="urn:microsoft.com/office/officeart/2018/2/layout/IconVerticalSolidList"/>
    <dgm:cxn modelId="{6405403B-8C74-4A2C-945B-4292E6821DB5}" type="presParOf" srcId="{74228ECC-0654-4648-861E-D905FFD1CC46}" destId="{087EF352-57B5-4B02-B2DC-3C6B972ED3A2}" srcOrd="0" destOrd="0" presId="urn:microsoft.com/office/officeart/2018/2/layout/IconVerticalSolidList"/>
    <dgm:cxn modelId="{FB9FDC58-E58F-43FF-991E-6A6AE72084BF}" type="presParOf" srcId="{74228ECC-0654-4648-861E-D905FFD1CC46}" destId="{9F035277-F7BA-47FB-9490-F8825F5E60CC}" srcOrd="1" destOrd="0" presId="urn:microsoft.com/office/officeart/2018/2/layout/IconVerticalSolidList"/>
    <dgm:cxn modelId="{E17BCBE8-BEF4-4EE2-B2FD-1491D4E3100C}" type="presParOf" srcId="{74228ECC-0654-4648-861E-D905FFD1CC46}" destId="{E2C9FD64-3499-4889-ADEB-9DD0326E7774}" srcOrd="2" destOrd="0" presId="urn:microsoft.com/office/officeart/2018/2/layout/IconVerticalSolidList"/>
    <dgm:cxn modelId="{FCDA80B3-DBF8-4AF4-AAAB-2ACD615A6D7A}" type="presParOf" srcId="{74228ECC-0654-4648-861E-D905FFD1CC46}" destId="{3E5633EC-C2AF-4347-97D5-50F73E25B8A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6504FE-A628-49CE-9A11-0ED52886323C}" type="doc">
      <dgm:prSet loTypeId="urn:microsoft.com/office/officeart/2018/2/layout/IconLabelList" loCatId="icon" qsTypeId="urn:microsoft.com/office/officeart/2005/8/quickstyle/simple4" qsCatId="simple" csTypeId="urn:microsoft.com/office/officeart/2005/8/colors/colorful5" csCatId="colorful" phldr="1"/>
      <dgm:spPr/>
      <dgm:t>
        <a:bodyPr/>
        <a:lstStyle/>
        <a:p>
          <a:endParaRPr lang="en-US"/>
        </a:p>
      </dgm:t>
    </dgm:pt>
    <dgm:pt modelId="{07D614A4-DC0C-43C1-9594-9140E2C17DAD}">
      <dgm:prSet/>
      <dgm:spPr/>
      <dgm:t>
        <a:bodyPr/>
        <a:lstStyle/>
        <a:p>
          <a:pPr>
            <a:lnSpc>
              <a:spcPct val="100000"/>
            </a:lnSpc>
          </a:pPr>
          <a:r>
            <a:rPr lang="en-GB"/>
            <a:t>High-value property holdings </a:t>
          </a:r>
          <a:endParaRPr lang="en-US"/>
        </a:p>
      </dgm:t>
    </dgm:pt>
    <dgm:pt modelId="{53721CCC-BFE4-45B2-8908-7A97176E6C96}" type="parTrans" cxnId="{0C03A182-B66A-40DD-A823-A3DAB009D3EA}">
      <dgm:prSet/>
      <dgm:spPr/>
      <dgm:t>
        <a:bodyPr/>
        <a:lstStyle/>
        <a:p>
          <a:endParaRPr lang="en-US"/>
        </a:p>
      </dgm:t>
    </dgm:pt>
    <dgm:pt modelId="{7973D464-F2E3-4EF0-9FD4-59636A4EC0B7}" type="sibTrans" cxnId="{0C03A182-B66A-40DD-A823-A3DAB009D3EA}">
      <dgm:prSet/>
      <dgm:spPr/>
      <dgm:t>
        <a:bodyPr/>
        <a:lstStyle/>
        <a:p>
          <a:endParaRPr lang="en-US"/>
        </a:p>
      </dgm:t>
    </dgm:pt>
    <dgm:pt modelId="{7D352BA1-4DEA-43F5-BEFC-4766A627C6D9}">
      <dgm:prSet/>
      <dgm:spPr/>
      <dgm:t>
        <a:bodyPr/>
        <a:lstStyle/>
        <a:p>
          <a:pPr>
            <a:lnSpc>
              <a:spcPct val="100000"/>
            </a:lnSpc>
          </a:pPr>
          <a:r>
            <a:rPr lang="en-GB"/>
            <a:t>Ownership of luxury assets (e.g., vehicles, aircraft) </a:t>
          </a:r>
          <a:endParaRPr lang="en-US"/>
        </a:p>
      </dgm:t>
    </dgm:pt>
    <dgm:pt modelId="{4C3E518F-FCCB-4793-8751-D6BC61516368}" type="parTrans" cxnId="{7B808C91-E4A4-441D-BA7C-A32C8199ED00}">
      <dgm:prSet/>
      <dgm:spPr/>
      <dgm:t>
        <a:bodyPr/>
        <a:lstStyle/>
        <a:p>
          <a:endParaRPr lang="en-US"/>
        </a:p>
      </dgm:t>
    </dgm:pt>
    <dgm:pt modelId="{C4E6FCF0-692E-400D-B428-9D9ADC208A5B}" type="sibTrans" cxnId="{7B808C91-E4A4-441D-BA7C-A32C8199ED00}">
      <dgm:prSet/>
      <dgm:spPr/>
      <dgm:t>
        <a:bodyPr/>
        <a:lstStyle/>
        <a:p>
          <a:endParaRPr lang="en-US"/>
        </a:p>
      </dgm:t>
    </dgm:pt>
    <dgm:pt modelId="{C4DB01A3-D9DE-4B01-ABD6-DE245EAF4F71}">
      <dgm:prSet/>
      <dgm:spPr/>
      <dgm:t>
        <a:bodyPr/>
        <a:lstStyle/>
        <a:p>
          <a:pPr>
            <a:lnSpc>
              <a:spcPct val="100000"/>
            </a:lnSpc>
          </a:pPr>
          <a:r>
            <a:rPr lang="en-GB"/>
            <a:t>Investments in multiple businesses</a:t>
          </a:r>
          <a:endParaRPr lang="en-US"/>
        </a:p>
      </dgm:t>
    </dgm:pt>
    <dgm:pt modelId="{751D183E-795D-4A64-82C1-AB41412B84CD}" type="parTrans" cxnId="{F141E3EF-500C-44DF-B6E1-ECAE4AC38746}">
      <dgm:prSet/>
      <dgm:spPr/>
      <dgm:t>
        <a:bodyPr/>
        <a:lstStyle/>
        <a:p>
          <a:endParaRPr lang="en-US"/>
        </a:p>
      </dgm:t>
    </dgm:pt>
    <dgm:pt modelId="{38AACD6D-6373-4B7F-8771-ED8B7EEFC598}" type="sibTrans" cxnId="{F141E3EF-500C-44DF-B6E1-ECAE4AC38746}">
      <dgm:prSet/>
      <dgm:spPr/>
      <dgm:t>
        <a:bodyPr/>
        <a:lstStyle/>
        <a:p>
          <a:endParaRPr lang="en-US"/>
        </a:p>
      </dgm:t>
    </dgm:pt>
    <dgm:pt modelId="{23FE7C87-D250-4F27-B770-5D63CF9C706F}" type="pres">
      <dgm:prSet presAssocID="{856504FE-A628-49CE-9A11-0ED52886323C}" presName="root" presStyleCnt="0">
        <dgm:presLayoutVars>
          <dgm:dir/>
          <dgm:resizeHandles val="exact"/>
        </dgm:presLayoutVars>
      </dgm:prSet>
      <dgm:spPr/>
    </dgm:pt>
    <dgm:pt modelId="{1F5A7361-B159-4253-841B-185F8D2C7250}" type="pres">
      <dgm:prSet presAssocID="{07D614A4-DC0C-43C1-9594-9140E2C17DAD}" presName="compNode" presStyleCnt="0"/>
      <dgm:spPr/>
    </dgm:pt>
    <dgm:pt modelId="{E14A5C4A-7843-48FC-8FB7-63653D3D2FE3}" type="pres">
      <dgm:prSet presAssocID="{07D614A4-DC0C-43C1-9594-9140E2C17DA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ilding"/>
        </a:ext>
      </dgm:extLst>
    </dgm:pt>
    <dgm:pt modelId="{5AAEF50C-899D-4157-813E-E15C7BBD9FEA}" type="pres">
      <dgm:prSet presAssocID="{07D614A4-DC0C-43C1-9594-9140E2C17DAD}" presName="spaceRect" presStyleCnt="0"/>
      <dgm:spPr/>
    </dgm:pt>
    <dgm:pt modelId="{A197423F-EEAB-4A51-910C-E04191DFA32A}" type="pres">
      <dgm:prSet presAssocID="{07D614A4-DC0C-43C1-9594-9140E2C17DAD}" presName="textRect" presStyleLbl="revTx" presStyleIdx="0" presStyleCnt="3">
        <dgm:presLayoutVars>
          <dgm:chMax val="1"/>
          <dgm:chPref val="1"/>
        </dgm:presLayoutVars>
      </dgm:prSet>
      <dgm:spPr/>
    </dgm:pt>
    <dgm:pt modelId="{43C8F040-BB39-4FD0-9D82-362B105A2D9F}" type="pres">
      <dgm:prSet presAssocID="{7973D464-F2E3-4EF0-9FD4-59636A4EC0B7}" presName="sibTrans" presStyleCnt="0"/>
      <dgm:spPr/>
    </dgm:pt>
    <dgm:pt modelId="{8E4E1454-C3A7-48DE-87A9-171D3C4C7AB5}" type="pres">
      <dgm:prSet presAssocID="{7D352BA1-4DEA-43F5-BEFC-4766A627C6D9}" presName="compNode" presStyleCnt="0"/>
      <dgm:spPr/>
    </dgm:pt>
    <dgm:pt modelId="{2B206A7F-0ADF-4057-91AF-C50833263DEF}" type="pres">
      <dgm:prSet presAssocID="{7D352BA1-4DEA-43F5-BEFC-4766A627C6D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licopter"/>
        </a:ext>
      </dgm:extLst>
    </dgm:pt>
    <dgm:pt modelId="{D5BB648C-0583-4165-AC21-536ABE3BCD91}" type="pres">
      <dgm:prSet presAssocID="{7D352BA1-4DEA-43F5-BEFC-4766A627C6D9}" presName="spaceRect" presStyleCnt="0"/>
      <dgm:spPr/>
    </dgm:pt>
    <dgm:pt modelId="{0C2C404F-0E00-4834-8CDE-8CBF5351DAD8}" type="pres">
      <dgm:prSet presAssocID="{7D352BA1-4DEA-43F5-BEFC-4766A627C6D9}" presName="textRect" presStyleLbl="revTx" presStyleIdx="1" presStyleCnt="3">
        <dgm:presLayoutVars>
          <dgm:chMax val="1"/>
          <dgm:chPref val="1"/>
        </dgm:presLayoutVars>
      </dgm:prSet>
      <dgm:spPr/>
    </dgm:pt>
    <dgm:pt modelId="{93F7EAB7-43AD-49AE-955B-8863291836C5}" type="pres">
      <dgm:prSet presAssocID="{C4E6FCF0-692E-400D-B428-9D9ADC208A5B}" presName="sibTrans" presStyleCnt="0"/>
      <dgm:spPr/>
    </dgm:pt>
    <dgm:pt modelId="{884DF66C-2E0C-40EA-BBF9-C2D4D3113225}" type="pres">
      <dgm:prSet presAssocID="{C4DB01A3-D9DE-4B01-ABD6-DE245EAF4F71}" presName="compNode" presStyleCnt="0"/>
      <dgm:spPr/>
    </dgm:pt>
    <dgm:pt modelId="{D6DA0452-3445-48C3-BC53-2372F1187EC3}" type="pres">
      <dgm:prSet presAssocID="{C4DB01A3-D9DE-4B01-ABD6-DE245EAF4F7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ity"/>
        </a:ext>
      </dgm:extLst>
    </dgm:pt>
    <dgm:pt modelId="{D165ACFB-5B6B-457B-8E79-0DDB8BE01AEB}" type="pres">
      <dgm:prSet presAssocID="{C4DB01A3-D9DE-4B01-ABD6-DE245EAF4F71}" presName="spaceRect" presStyleCnt="0"/>
      <dgm:spPr/>
    </dgm:pt>
    <dgm:pt modelId="{1453F8F9-1BF1-420B-BCD0-AE4F0A7B6F47}" type="pres">
      <dgm:prSet presAssocID="{C4DB01A3-D9DE-4B01-ABD6-DE245EAF4F71}" presName="textRect" presStyleLbl="revTx" presStyleIdx="2" presStyleCnt="3">
        <dgm:presLayoutVars>
          <dgm:chMax val="1"/>
          <dgm:chPref val="1"/>
        </dgm:presLayoutVars>
      </dgm:prSet>
      <dgm:spPr/>
    </dgm:pt>
  </dgm:ptLst>
  <dgm:cxnLst>
    <dgm:cxn modelId="{10B9D003-4619-4AEB-84ED-CA6ABB9FE581}" type="presOf" srcId="{7D352BA1-4DEA-43F5-BEFC-4766A627C6D9}" destId="{0C2C404F-0E00-4834-8CDE-8CBF5351DAD8}" srcOrd="0" destOrd="0" presId="urn:microsoft.com/office/officeart/2018/2/layout/IconLabelList"/>
    <dgm:cxn modelId="{E9B6615A-A8EF-4C73-B886-2CE8757BE5C3}" type="presOf" srcId="{07D614A4-DC0C-43C1-9594-9140E2C17DAD}" destId="{A197423F-EEAB-4A51-910C-E04191DFA32A}" srcOrd="0" destOrd="0" presId="urn:microsoft.com/office/officeart/2018/2/layout/IconLabelList"/>
    <dgm:cxn modelId="{07FC356C-0C80-4A91-A06A-B79791B11188}" type="presOf" srcId="{856504FE-A628-49CE-9A11-0ED52886323C}" destId="{23FE7C87-D250-4F27-B770-5D63CF9C706F}" srcOrd="0" destOrd="0" presId="urn:microsoft.com/office/officeart/2018/2/layout/IconLabelList"/>
    <dgm:cxn modelId="{0C03A182-B66A-40DD-A823-A3DAB009D3EA}" srcId="{856504FE-A628-49CE-9A11-0ED52886323C}" destId="{07D614A4-DC0C-43C1-9594-9140E2C17DAD}" srcOrd="0" destOrd="0" parTransId="{53721CCC-BFE4-45B2-8908-7A97176E6C96}" sibTransId="{7973D464-F2E3-4EF0-9FD4-59636A4EC0B7}"/>
    <dgm:cxn modelId="{7B808C91-E4A4-441D-BA7C-A32C8199ED00}" srcId="{856504FE-A628-49CE-9A11-0ED52886323C}" destId="{7D352BA1-4DEA-43F5-BEFC-4766A627C6D9}" srcOrd="1" destOrd="0" parTransId="{4C3E518F-FCCB-4793-8751-D6BC61516368}" sibTransId="{C4E6FCF0-692E-400D-B428-9D9ADC208A5B}"/>
    <dgm:cxn modelId="{9D1313A8-BA5B-4460-8A72-8197E23DBB89}" type="presOf" srcId="{C4DB01A3-D9DE-4B01-ABD6-DE245EAF4F71}" destId="{1453F8F9-1BF1-420B-BCD0-AE4F0A7B6F47}" srcOrd="0" destOrd="0" presId="urn:microsoft.com/office/officeart/2018/2/layout/IconLabelList"/>
    <dgm:cxn modelId="{F141E3EF-500C-44DF-B6E1-ECAE4AC38746}" srcId="{856504FE-A628-49CE-9A11-0ED52886323C}" destId="{C4DB01A3-D9DE-4B01-ABD6-DE245EAF4F71}" srcOrd="2" destOrd="0" parTransId="{751D183E-795D-4A64-82C1-AB41412B84CD}" sibTransId="{38AACD6D-6373-4B7F-8771-ED8B7EEFC598}"/>
    <dgm:cxn modelId="{F5C0F396-A166-4F0B-8CE0-A68848451E73}" type="presParOf" srcId="{23FE7C87-D250-4F27-B770-5D63CF9C706F}" destId="{1F5A7361-B159-4253-841B-185F8D2C7250}" srcOrd="0" destOrd="0" presId="urn:microsoft.com/office/officeart/2018/2/layout/IconLabelList"/>
    <dgm:cxn modelId="{61BE54EF-6CFF-4075-A382-443E999EEEE9}" type="presParOf" srcId="{1F5A7361-B159-4253-841B-185F8D2C7250}" destId="{E14A5C4A-7843-48FC-8FB7-63653D3D2FE3}" srcOrd="0" destOrd="0" presId="urn:microsoft.com/office/officeart/2018/2/layout/IconLabelList"/>
    <dgm:cxn modelId="{2830C211-3A53-4840-95D3-6C9325B1FBE6}" type="presParOf" srcId="{1F5A7361-B159-4253-841B-185F8D2C7250}" destId="{5AAEF50C-899D-4157-813E-E15C7BBD9FEA}" srcOrd="1" destOrd="0" presId="urn:microsoft.com/office/officeart/2018/2/layout/IconLabelList"/>
    <dgm:cxn modelId="{C9F44870-33ED-4A59-B4F7-B2A58827D8E3}" type="presParOf" srcId="{1F5A7361-B159-4253-841B-185F8D2C7250}" destId="{A197423F-EEAB-4A51-910C-E04191DFA32A}" srcOrd="2" destOrd="0" presId="urn:microsoft.com/office/officeart/2018/2/layout/IconLabelList"/>
    <dgm:cxn modelId="{D4950093-18AB-4EF3-86CE-A0A9B9C467F5}" type="presParOf" srcId="{23FE7C87-D250-4F27-B770-5D63CF9C706F}" destId="{43C8F040-BB39-4FD0-9D82-362B105A2D9F}" srcOrd="1" destOrd="0" presId="urn:microsoft.com/office/officeart/2018/2/layout/IconLabelList"/>
    <dgm:cxn modelId="{8F0F7C90-ADA5-4ACB-90DC-98E45A34E7AD}" type="presParOf" srcId="{23FE7C87-D250-4F27-B770-5D63CF9C706F}" destId="{8E4E1454-C3A7-48DE-87A9-171D3C4C7AB5}" srcOrd="2" destOrd="0" presId="urn:microsoft.com/office/officeart/2018/2/layout/IconLabelList"/>
    <dgm:cxn modelId="{54C4C5FC-1B1F-4CCC-AE2F-3A8387A733C4}" type="presParOf" srcId="{8E4E1454-C3A7-48DE-87A9-171D3C4C7AB5}" destId="{2B206A7F-0ADF-4057-91AF-C50833263DEF}" srcOrd="0" destOrd="0" presId="urn:microsoft.com/office/officeart/2018/2/layout/IconLabelList"/>
    <dgm:cxn modelId="{2CE808FA-0497-4FF3-83AF-15D7D3F68B2C}" type="presParOf" srcId="{8E4E1454-C3A7-48DE-87A9-171D3C4C7AB5}" destId="{D5BB648C-0583-4165-AC21-536ABE3BCD91}" srcOrd="1" destOrd="0" presId="urn:microsoft.com/office/officeart/2018/2/layout/IconLabelList"/>
    <dgm:cxn modelId="{983FB7FC-4364-49F4-980D-42858724A717}" type="presParOf" srcId="{8E4E1454-C3A7-48DE-87A9-171D3C4C7AB5}" destId="{0C2C404F-0E00-4834-8CDE-8CBF5351DAD8}" srcOrd="2" destOrd="0" presId="urn:microsoft.com/office/officeart/2018/2/layout/IconLabelList"/>
    <dgm:cxn modelId="{ED31D716-EF0C-401C-910E-1511D0646604}" type="presParOf" srcId="{23FE7C87-D250-4F27-B770-5D63CF9C706F}" destId="{93F7EAB7-43AD-49AE-955B-8863291836C5}" srcOrd="3" destOrd="0" presId="urn:microsoft.com/office/officeart/2018/2/layout/IconLabelList"/>
    <dgm:cxn modelId="{51C0DEBD-9597-4278-813B-3D9725D821AC}" type="presParOf" srcId="{23FE7C87-D250-4F27-B770-5D63CF9C706F}" destId="{884DF66C-2E0C-40EA-BBF9-C2D4D3113225}" srcOrd="4" destOrd="0" presId="urn:microsoft.com/office/officeart/2018/2/layout/IconLabelList"/>
    <dgm:cxn modelId="{A2EC5FF5-3BA3-4768-AFCC-10CBBD0E5104}" type="presParOf" srcId="{884DF66C-2E0C-40EA-BBF9-C2D4D3113225}" destId="{D6DA0452-3445-48C3-BC53-2372F1187EC3}" srcOrd="0" destOrd="0" presId="urn:microsoft.com/office/officeart/2018/2/layout/IconLabelList"/>
    <dgm:cxn modelId="{51A4709A-68B9-4653-8525-97CE5D3C7615}" type="presParOf" srcId="{884DF66C-2E0C-40EA-BBF9-C2D4D3113225}" destId="{D165ACFB-5B6B-457B-8E79-0DDB8BE01AEB}" srcOrd="1" destOrd="0" presId="urn:microsoft.com/office/officeart/2018/2/layout/IconLabelList"/>
    <dgm:cxn modelId="{BFFE2D74-4898-4DEA-ABFD-67C37AD0912B}" type="presParOf" srcId="{884DF66C-2E0C-40EA-BBF9-C2D4D3113225}" destId="{1453F8F9-1BF1-420B-BCD0-AE4F0A7B6F4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160E57-2141-4904-A9CD-8C3E2E835719}" type="doc">
      <dgm:prSet loTypeId="urn:microsoft.com/office/officeart/2018/2/layout/IconLabelList" loCatId="icon" qsTypeId="urn:microsoft.com/office/officeart/2005/8/quickstyle/simple1" qsCatId="simple" csTypeId="urn:microsoft.com/office/officeart/2005/8/colors/colorful3" csCatId="colorful" phldr="1"/>
      <dgm:spPr/>
      <dgm:t>
        <a:bodyPr/>
        <a:lstStyle/>
        <a:p>
          <a:endParaRPr lang="en-US"/>
        </a:p>
      </dgm:t>
    </dgm:pt>
    <dgm:pt modelId="{0F8FE0CE-E020-4A0C-8AB8-9D78BF34B316}">
      <dgm:prSet/>
      <dgm:spPr/>
      <dgm:t>
        <a:bodyPr/>
        <a:lstStyle/>
        <a:p>
          <a:pPr>
            <a:lnSpc>
              <a:spcPct val="100000"/>
            </a:lnSpc>
          </a:pPr>
          <a:r>
            <a:rPr lang="en-GB"/>
            <a:t>Foreign bank accounts or investments </a:t>
          </a:r>
          <a:endParaRPr lang="en-US"/>
        </a:p>
      </dgm:t>
    </dgm:pt>
    <dgm:pt modelId="{2059977F-57E1-4F09-B915-72037D8B8BC7}" type="parTrans" cxnId="{B340EB6C-9E46-42B4-BD39-83F174C0BC43}">
      <dgm:prSet/>
      <dgm:spPr/>
      <dgm:t>
        <a:bodyPr/>
        <a:lstStyle/>
        <a:p>
          <a:endParaRPr lang="en-US"/>
        </a:p>
      </dgm:t>
    </dgm:pt>
    <dgm:pt modelId="{9EA40FB9-BB91-447E-AEC5-55F53D1B43AD}" type="sibTrans" cxnId="{B340EB6C-9E46-42B4-BD39-83F174C0BC43}">
      <dgm:prSet/>
      <dgm:spPr/>
      <dgm:t>
        <a:bodyPr/>
        <a:lstStyle/>
        <a:p>
          <a:endParaRPr lang="en-US"/>
        </a:p>
      </dgm:t>
    </dgm:pt>
    <dgm:pt modelId="{80B28AF2-7EEF-4A2A-817C-724D237A4D67}">
      <dgm:prSet/>
      <dgm:spPr/>
      <dgm:t>
        <a:bodyPr/>
        <a:lstStyle/>
        <a:p>
          <a:pPr>
            <a:lnSpc>
              <a:spcPct val="100000"/>
            </a:lnSpc>
          </a:pPr>
          <a:r>
            <a:rPr lang="en-GB"/>
            <a:t>Frequent international travel </a:t>
          </a:r>
          <a:endParaRPr lang="en-US"/>
        </a:p>
      </dgm:t>
    </dgm:pt>
    <dgm:pt modelId="{BA04849F-E485-43ED-929F-4819E6F9863A}" type="parTrans" cxnId="{67B8E8CD-E80F-4B23-9D77-FD0194027E7B}">
      <dgm:prSet/>
      <dgm:spPr/>
      <dgm:t>
        <a:bodyPr/>
        <a:lstStyle/>
        <a:p>
          <a:endParaRPr lang="en-US"/>
        </a:p>
      </dgm:t>
    </dgm:pt>
    <dgm:pt modelId="{A37868F2-A39A-4C01-A03F-96CD935F1D07}" type="sibTrans" cxnId="{67B8E8CD-E80F-4B23-9D77-FD0194027E7B}">
      <dgm:prSet/>
      <dgm:spPr/>
      <dgm:t>
        <a:bodyPr/>
        <a:lstStyle/>
        <a:p>
          <a:endParaRPr lang="en-US"/>
        </a:p>
      </dgm:t>
    </dgm:pt>
    <dgm:pt modelId="{62C180D7-CA0F-4211-A742-4CF639DD8298}">
      <dgm:prSet/>
      <dgm:spPr/>
      <dgm:t>
        <a:bodyPr/>
        <a:lstStyle/>
        <a:p>
          <a:pPr>
            <a:lnSpc>
              <a:spcPct val="100000"/>
            </a:lnSpc>
          </a:pPr>
          <a:r>
            <a:rPr lang="en-GB"/>
            <a:t>Business ties with tax haven countries</a:t>
          </a:r>
          <a:endParaRPr lang="en-US"/>
        </a:p>
      </dgm:t>
    </dgm:pt>
    <dgm:pt modelId="{03243D9B-407F-496D-AEF3-B13675098898}" type="parTrans" cxnId="{A71A2C14-99FC-4408-ACB5-0A59FE9DABDB}">
      <dgm:prSet/>
      <dgm:spPr/>
      <dgm:t>
        <a:bodyPr/>
        <a:lstStyle/>
        <a:p>
          <a:endParaRPr lang="en-US"/>
        </a:p>
      </dgm:t>
    </dgm:pt>
    <dgm:pt modelId="{1E4D037E-AA82-4F5F-8D16-9856D1409B63}" type="sibTrans" cxnId="{A71A2C14-99FC-4408-ACB5-0A59FE9DABDB}">
      <dgm:prSet/>
      <dgm:spPr/>
      <dgm:t>
        <a:bodyPr/>
        <a:lstStyle/>
        <a:p>
          <a:endParaRPr lang="en-US"/>
        </a:p>
      </dgm:t>
    </dgm:pt>
    <dgm:pt modelId="{5A523C69-EE68-4C5C-BC31-C859F56DA7D0}" type="pres">
      <dgm:prSet presAssocID="{42160E57-2141-4904-A9CD-8C3E2E835719}" presName="root" presStyleCnt="0">
        <dgm:presLayoutVars>
          <dgm:dir/>
          <dgm:resizeHandles val="exact"/>
        </dgm:presLayoutVars>
      </dgm:prSet>
      <dgm:spPr/>
    </dgm:pt>
    <dgm:pt modelId="{0236E475-63A4-462C-9DEA-5985F316B0A6}" type="pres">
      <dgm:prSet presAssocID="{0F8FE0CE-E020-4A0C-8AB8-9D78BF34B316}" presName="compNode" presStyleCnt="0"/>
      <dgm:spPr/>
    </dgm:pt>
    <dgm:pt modelId="{B1C7775B-FE12-4BA7-940E-35AE08288709}" type="pres">
      <dgm:prSet presAssocID="{0F8FE0CE-E020-4A0C-8AB8-9D78BF34B31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329388B7-9292-478A-8007-1EB9C74E5EF2}" type="pres">
      <dgm:prSet presAssocID="{0F8FE0CE-E020-4A0C-8AB8-9D78BF34B316}" presName="spaceRect" presStyleCnt="0"/>
      <dgm:spPr/>
    </dgm:pt>
    <dgm:pt modelId="{6CC923D6-D226-4700-96ED-D5B792C00961}" type="pres">
      <dgm:prSet presAssocID="{0F8FE0CE-E020-4A0C-8AB8-9D78BF34B316}" presName="textRect" presStyleLbl="revTx" presStyleIdx="0" presStyleCnt="3">
        <dgm:presLayoutVars>
          <dgm:chMax val="1"/>
          <dgm:chPref val="1"/>
        </dgm:presLayoutVars>
      </dgm:prSet>
      <dgm:spPr/>
    </dgm:pt>
    <dgm:pt modelId="{F1058931-F966-43D2-A215-CF8C0B9B3BCD}" type="pres">
      <dgm:prSet presAssocID="{9EA40FB9-BB91-447E-AEC5-55F53D1B43AD}" presName="sibTrans" presStyleCnt="0"/>
      <dgm:spPr/>
    </dgm:pt>
    <dgm:pt modelId="{D56D03E3-7121-4FF7-8FC9-97BC7EC15464}" type="pres">
      <dgm:prSet presAssocID="{80B28AF2-7EEF-4A2A-817C-724D237A4D67}" presName="compNode" presStyleCnt="0"/>
      <dgm:spPr/>
    </dgm:pt>
    <dgm:pt modelId="{410CC83C-80FE-41E4-A444-7BD4754367EA}" type="pres">
      <dgm:prSet presAssocID="{80B28AF2-7EEF-4A2A-817C-724D237A4D6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eroplane"/>
        </a:ext>
      </dgm:extLst>
    </dgm:pt>
    <dgm:pt modelId="{A4F133F5-26F1-4AB4-83DD-6834D6ABD4B9}" type="pres">
      <dgm:prSet presAssocID="{80B28AF2-7EEF-4A2A-817C-724D237A4D67}" presName="spaceRect" presStyleCnt="0"/>
      <dgm:spPr/>
    </dgm:pt>
    <dgm:pt modelId="{19DE18DF-3F87-407C-85E0-6004B3A2933D}" type="pres">
      <dgm:prSet presAssocID="{80B28AF2-7EEF-4A2A-817C-724D237A4D67}" presName="textRect" presStyleLbl="revTx" presStyleIdx="1" presStyleCnt="3">
        <dgm:presLayoutVars>
          <dgm:chMax val="1"/>
          <dgm:chPref val="1"/>
        </dgm:presLayoutVars>
      </dgm:prSet>
      <dgm:spPr/>
    </dgm:pt>
    <dgm:pt modelId="{E270AE7E-C4CB-4A5A-AC74-8C1FD7E85B13}" type="pres">
      <dgm:prSet presAssocID="{A37868F2-A39A-4C01-A03F-96CD935F1D07}" presName="sibTrans" presStyleCnt="0"/>
      <dgm:spPr/>
    </dgm:pt>
    <dgm:pt modelId="{A687DB8D-D4C3-4963-97BE-1CE5D8C8E8E2}" type="pres">
      <dgm:prSet presAssocID="{62C180D7-CA0F-4211-A742-4CF639DD8298}" presName="compNode" presStyleCnt="0"/>
      <dgm:spPr/>
    </dgm:pt>
    <dgm:pt modelId="{30F4718A-4B98-40BF-AC36-3A58DEBCDC80}" type="pres">
      <dgm:prSet presAssocID="{62C180D7-CA0F-4211-A742-4CF639DD829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0ADF2E5F-9BD0-4D67-B325-A9AE01F526D4}" type="pres">
      <dgm:prSet presAssocID="{62C180D7-CA0F-4211-A742-4CF639DD8298}" presName="spaceRect" presStyleCnt="0"/>
      <dgm:spPr/>
    </dgm:pt>
    <dgm:pt modelId="{E343B9D5-4C36-436D-B11F-9D850619B5CD}" type="pres">
      <dgm:prSet presAssocID="{62C180D7-CA0F-4211-A742-4CF639DD8298}" presName="textRect" presStyleLbl="revTx" presStyleIdx="2" presStyleCnt="3">
        <dgm:presLayoutVars>
          <dgm:chMax val="1"/>
          <dgm:chPref val="1"/>
        </dgm:presLayoutVars>
      </dgm:prSet>
      <dgm:spPr/>
    </dgm:pt>
  </dgm:ptLst>
  <dgm:cxnLst>
    <dgm:cxn modelId="{A71A2C14-99FC-4408-ACB5-0A59FE9DABDB}" srcId="{42160E57-2141-4904-A9CD-8C3E2E835719}" destId="{62C180D7-CA0F-4211-A742-4CF639DD8298}" srcOrd="2" destOrd="0" parTransId="{03243D9B-407F-496D-AEF3-B13675098898}" sibTransId="{1E4D037E-AA82-4F5F-8D16-9856D1409B63}"/>
    <dgm:cxn modelId="{DCC31F4C-777D-46FE-B8FE-937AADBC5EB5}" type="presOf" srcId="{0F8FE0CE-E020-4A0C-8AB8-9D78BF34B316}" destId="{6CC923D6-D226-4700-96ED-D5B792C00961}" srcOrd="0" destOrd="0" presId="urn:microsoft.com/office/officeart/2018/2/layout/IconLabelList"/>
    <dgm:cxn modelId="{B340EB6C-9E46-42B4-BD39-83F174C0BC43}" srcId="{42160E57-2141-4904-A9CD-8C3E2E835719}" destId="{0F8FE0CE-E020-4A0C-8AB8-9D78BF34B316}" srcOrd="0" destOrd="0" parTransId="{2059977F-57E1-4F09-B915-72037D8B8BC7}" sibTransId="{9EA40FB9-BB91-447E-AEC5-55F53D1B43AD}"/>
    <dgm:cxn modelId="{7C9FEFA7-B7F9-4387-9A35-9E2D89A18259}" type="presOf" srcId="{42160E57-2141-4904-A9CD-8C3E2E835719}" destId="{5A523C69-EE68-4C5C-BC31-C859F56DA7D0}" srcOrd="0" destOrd="0" presId="urn:microsoft.com/office/officeart/2018/2/layout/IconLabelList"/>
    <dgm:cxn modelId="{67B8E8CD-E80F-4B23-9D77-FD0194027E7B}" srcId="{42160E57-2141-4904-A9CD-8C3E2E835719}" destId="{80B28AF2-7EEF-4A2A-817C-724D237A4D67}" srcOrd="1" destOrd="0" parTransId="{BA04849F-E485-43ED-929F-4819E6F9863A}" sibTransId="{A37868F2-A39A-4C01-A03F-96CD935F1D07}"/>
    <dgm:cxn modelId="{C25C38CF-B476-4BEE-A680-D65F2F35A14A}" type="presOf" srcId="{62C180D7-CA0F-4211-A742-4CF639DD8298}" destId="{E343B9D5-4C36-436D-B11F-9D850619B5CD}" srcOrd="0" destOrd="0" presId="urn:microsoft.com/office/officeart/2018/2/layout/IconLabelList"/>
    <dgm:cxn modelId="{F58C46E4-0F5A-4442-B836-2A7ED2E5F373}" type="presOf" srcId="{80B28AF2-7EEF-4A2A-817C-724D237A4D67}" destId="{19DE18DF-3F87-407C-85E0-6004B3A2933D}" srcOrd="0" destOrd="0" presId="urn:microsoft.com/office/officeart/2018/2/layout/IconLabelList"/>
    <dgm:cxn modelId="{48055E8A-6F76-4CD8-BB7A-377CF13D0C85}" type="presParOf" srcId="{5A523C69-EE68-4C5C-BC31-C859F56DA7D0}" destId="{0236E475-63A4-462C-9DEA-5985F316B0A6}" srcOrd="0" destOrd="0" presId="urn:microsoft.com/office/officeart/2018/2/layout/IconLabelList"/>
    <dgm:cxn modelId="{D628252A-A316-432E-9B4B-FBC0AE90DC4E}" type="presParOf" srcId="{0236E475-63A4-462C-9DEA-5985F316B0A6}" destId="{B1C7775B-FE12-4BA7-940E-35AE08288709}" srcOrd="0" destOrd="0" presId="urn:microsoft.com/office/officeart/2018/2/layout/IconLabelList"/>
    <dgm:cxn modelId="{DD5B87F5-A8EA-43C7-8A05-9BFEC60C6293}" type="presParOf" srcId="{0236E475-63A4-462C-9DEA-5985F316B0A6}" destId="{329388B7-9292-478A-8007-1EB9C74E5EF2}" srcOrd="1" destOrd="0" presId="urn:microsoft.com/office/officeart/2018/2/layout/IconLabelList"/>
    <dgm:cxn modelId="{F0D2201A-6B8F-443E-B260-F14E53557050}" type="presParOf" srcId="{0236E475-63A4-462C-9DEA-5985F316B0A6}" destId="{6CC923D6-D226-4700-96ED-D5B792C00961}" srcOrd="2" destOrd="0" presId="urn:microsoft.com/office/officeart/2018/2/layout/IconLabelList"/>
    <dgm:cxn modelId="{F5988BAA-D240-48C7-87AE-D5D5F87F0A2A}" type="presParOf" srcId="{5A523C69-EE68-4C5C-BC31-C859F56DA7D0}" destId="{F1058931-F966-43D2-A215-CF8C0B9B3BCD}" srcOrd="1" destOrd="0" presId="urn:microsoft.com/office/officeart/2018/2/layout/IconLabelList"/>
    <dgm:cxn modelId="{3C9E781D-B831-47DA-A31F-E1D6BC86A6E5}" type="presParOf" srcId="{5A523C69-EE68-4C5C-BC31-C859F56DA7D0}" destId="{D56D03E3-7121-4FF7-8FC9-97BC7EC15464}" srcOrd="2" destOrd="0" presId="urn:microsoft.com/office/officeart/2018/2/layout/IconLabelList"/>
    <dgm:cxn modelId="{0833812D-D326-4F29-80AD-C4C4E3181453}" type="presParOf" srcId="{D56D03E3-7121-4FF7-8FC9-97BC7EC15464}" destId="{410CC83C-80FE-41E4-A444-7BD4754367EA}" srcOrd="0" destOrd="0" presId="urn:microsoft.com/office/officeart/2018/2/layout/IconLabelList"/>
    <dgm:cxn modelId="{B9C8C98D-9529-4236-98D2-BCB9BE36C65F}" type="presParOf" srcId="{D56D03E3-7121-4FF7-8FC9-97BC7EC15464}" destId="{A4F133F5-26F1-4AB4-83DD-6834D6ABD4B9}" srcOrd="1" destOrd="0" presId="urn:microsoft.com/office/officeart/2018/2/layout/IconLabelList"/>
    <dgm:cxn modelId="{7791D23E-891B-4B62-8AD8-7C915B681398}" type="presParOf" srcId="{D56D03E3-7121-4FF7-8FC9-97BC7EC15464}" destId="{19DE18DF-3F87-407C-85E0-6004B3A2933D}" srcOrd="2" destOrd="0" presId="urn:microsoft.com/office/officeart/2018/2/layout/IconLabelList"/>
    <dgm:cxn modelId="{B3DFE851-6DF3-4728-BC32-1ABDB313B36B}" type="presParOf" srcId="{5A523C69-EE68-4C5C-BC31-C859F56DA7D0}" destId="{E270AE7E-C4CB-4A5A-AC74-8C1FD7E85B13}" srcOrd="3" destOrd="0" presId="urn:microsoft.com/office/officeart/2018/2/layout/IconLabelList"/>
    <dgm:cxn modelId="{11B9C30D-F401-41C1-BEC8-5E7300D511BC}" type="presParOf" srcId="{5A523C69-EE68-4C5C-BC31-C859F56DA7D0}" destId="{A687DB8D-D4C3-4963-97BE-1CE5D8C8E8E2}" srcOrd="4" destOrd="0" presId="urn:microsoft.com/office/officeart/2018/2/layout/IconLabelList"/>
    <dgm:cxn modelId="{B290CF0A-8489-4261-8B01-0F9B3F04AB3D}" type="presParOf" srcId="{A687DB8D-D4C3-4963-97BE-1CE5D8C8E8E2}" destId="{30F4718A-4B98-40BF-AC36-3A58DEBCDC80}" srcOrd="0" destOrd="0" presId="urn:microsoft.com/office/officeart/2018/2/layout/IconLabelList"/>
    <dgm:cxn modelId="{5D93524B-BD67-465F-9B49-6552958C0001}" type="presParOf" srcId="{A687DB8D-D4C3-4963-97BE-1CE5D8C8E8E2}" destId="{0ADF2E5F-9BD0-4D67-B325-A9AE01F526D4}" srcOrd="1" destOrd="0" presId="urn:microsoft.com/office/officeart/2018/2/layout/IconLabelList"/>
    <dgm:cxn modelId="{A2159992-2184-4427-834E-103A871954E1}" type="presParOf" srcId="{A687DB8D-D4C3-4963-97BE-1CE5D8C8E8E2}" destId="{E343B9D5-4C36-436D-B11F-9D850619B5C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752112-B13C-4472-90A7-DE0434BEC8B6}" type="doc">
      <dgm:prSet loTypeId="urn:microsoft.com/office/officeart/2018/2/layout/IconLabelList" loCatId="icon" qsTypeId="urn:microsoft.com/office/officeart/2005/8/quickstyle/simple1" qsCatId="simple" csTypeId="urn:microsoft.com/office/officeart/2005/8/colors/colorful5" csCatId="colorful" phldr="1"/>
      <dgm:spPr/>
      <dgm:t>
        <a:bodyPr/>
        <a:lstStyle/>
        <a:p>
          <a:endParaRPr lang="en-US"/>
        </a:p>
      </dgm:t>
    </dgm:pt>
    <dgm:pt modelId="{4565CEFB-298B-4DCA-A730-51773CDCBBC7}">
      <dgm:prSet/>
      <dgm:spPr/>
      <dgm:t>
        <a:bodyPr/>
        <a:lstStyle/>
        <a:p>
          <a:pPr>
            <a:lnSpc>
              <a:spcPct val="100000"/>
            </a:lnSpc>
          </a:pPr>
          <a:r>
            <a:rPr lang="en-GB"/>
            <a:t>Past audit results </a:t>
          </a:r>
          <a:endParaRPr lang="en-US"/>
        </a:p>
      </dgm:t>
    </dgm:pt>
    <dgm:pt modelId="{C47DFD68-4856-4D8E-9A07-26489FAEFE12}" type="parTrans" cxnId="{DD285F81-5776-4C28-AF40-D4ED77675083}">
      <dgm:prSet/>
      <dgm:spPr/>
      <dgm:t>
        <a:bodyPr/>
        <a:lstStyle/>
        <a:p>
          <a:endParaRPr lang="en-US"/>
        </a:p>
      </dgm:t>
    </dgm:pt>
    <dgm:pt modelId="{3AF81DB7-9E36-46F9-BF1C-E354A03464DF}" type="sibTrans" cxnId="{DD285F81-5776-4C28-AF40-D4ED77675083}">
      <dgm:prSet/>
      <dgm:spPr/>
      <dgm:t>
        <a:bodyPr/>
        <a:lstStyle/>
        <a:p>
          <a:endParaRPr lang="en-US"/>
        </a:p>
      </dgm:t>
    </dgm:pt>
    <dgm:pt modelId="{3BA7D5C3-4D7A-419B-9D24-E8C460A48DA4}">
      <dgm:prSet/>
      <dgm:spPr/>
      <dgm:t>
        <a:bodyPr/>
        <a:lstStyle/>
        <a:p>
          <a:pPr>
            <a:lnSpc>
              <a:spcPct val="100000"/>
            </a:lnSpc>
          </a:pPr>
          <a:r>
            <a:rPr lang="en-GB"/>
            <a:t>History of late filings or payments </a:t>
          </a:r>
          <a:endParaRPr lang="en-US"/>
        </a:p>
      </dgm:t>
    </dgm:pt>
    <dgm:pt modelId="{BDE09991-9F78-4FD3-906D-26D331309213}" type="parTrans" cxnId="{03897474-831C-4560-B574-37EA444C5205}">
      <dgm:prSet/>
      <dgm:spPr/>
      <dgm:t>
        <a:bodyPr/>
        <a:lstStyle/>
        <a:p>
          <a:endParaRPr lang="en-US"/>
        </a:p>
      </dgm:t>
    </dgm:pt>
    <dgm:pt modelId="{FF955422-BB88-4402-81A7-45222AF01738}" type="sibTrans" cxnId="{03897474-831C-4560-B574-37EA444C5205}">
      <dgm:prSet/>
      <dgm:spPr/>
      <dgm:t>
        <a:bodyPr/>
        <a:lstStyle/>
        <a:p>
          <a:endParaRPr lang="en-US"/>
        </a:p>
      </dgm:t>
    </dgm:pt>
    <dgm:pt modelId="{6ED81C76-689C-4888-A7AC-6F0BF0CF113A}">
      <dgm:prSet/>
      <dgm:spPr/>
      <dgm:t>
        <a:bodyPr/>
        <a:lstStyle/>
        <a:p>
          <a:pPr>
            <a:lnSpc>
              <a:spcPct val="100000"/>
            </a:lnSpc>
          </a:pPr>
          <a:r>
            <a:rPr lang="en-GB"/>
            <a:t>Frequent amendments to tax returns</a:t>
          </a:r>
          <a:endParaRPr lang="en-US"/>
        </a:p>
      </dgm:t>
    </dgm:pt>
    <dgm:pt modelId="{FA83BE3F-C6BF-43DC-BF64-6130082317FA}" type="parTrans" cxnId="{5D16F634-1913-4AEB-BF79-E2CF033D4A76}">
      <dgm:prSet/>
      <dgm:spPr/>
      <dgm:t>
        <a:bodyPr/>
        <a:lstStyle/>
        <a:p>
          <a:endParaRPr lang="en-US"/>
        </a:p>
      </dgm:t>
    </dgm:pt>
    <dgm:pt modelId="{AFCCE582-68F3-4CD5-B14E-F32FE56AF41C}" type="sibTrans" cxnId="{5D16F634-1913-4AEB-BF79-E2CF033D4A76}">
      <dgm:prSet/>
      <dgm:spPr/>
      <dgm:t>
        <a:bodyPr/>
        <a:lstStyle/>
        <a:p>
          <a:endParaRPr lang="en-US"/>
        </a:p>
      </dgm:t>
    </dgm:pt>
    <dgm:pt modelId="{9B956D97-6D5F-4A44-8C53-0F8CA476DA45}" type="pres">
      <dgm:prSet presAssocID="{1A752112-B13C-4472-90A7-DE0434BEC8B6}" presName="root" presStyleCnt="0">
        <dgm:presLayoutVars>
          <dgm:dir/>
          <dgm:resizeHandles val="exact"/>
        </dgm:presLayoutVars>
      </dgm:prSet>
      <dgm:spPr/>
    </dgm:pt>
    <dgm:pt modelId="{FF7D5B5D-6963-4E9C-A4D2-16113733035D}" type="pres">
      <dgm:prSet presAssocID="{4565CEFB-298B-4DCA-A730-51773CDCBBC7}" presName="compNode" presStyleCnt="0"/>
      <dgm:spPr/>
    </dgm:pt>
    <dgm:pt modelId="{D271EED0-65A1-4747-885A-FA80BB5240B5}" type="pres">
      <dgm:prSet presAssocID="{4565CEFB-298B-4DCA-A730-51773CDCBBC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chart"/>
        </a:ext>
      </dgm:extLst>
    </dgm:pt>
    <dgm:pt modelId="{C27AD6DE-0807-4A29-B63F-806499BA8367}" type="pres">
      <dgm:prSet presAssocID="{4565CEFB-298B-4DCA-A730-51773CDCBBC7}" presName="spaceRect" presStyleCnt="0"/>
      <dgm:spPr/>
    </dgm:pt>
    <dgm:pt modelId="{28BE6A91-A33B-4ECD-9262-C32DB917A280}" type="pres">
      <dgm:prSet presAssocID="{4565CEFB-298B-4DCA-A730-51773CDCBBC7}" presName="textRect" presStyleLbl="revTx" presStyleIdx="0" presStyleCnt="3">
        <dgm:presLayoutVars>
          <dgm:chMax val="1"/>
          <dgm:chPref val="1"/>
        </dgm:presLayoutVars>
      </dgm:prSet>
      <dgm:spPr/>
    </dgm:pt>
    <dgm:pt modelId="{9DCB15EC-5B77-4872-8DAB-3C978EB0737B}" type="pres">
      <dgm:prSet presAssocID="{3AF81DB7-9E36-46F9-BF1C-E354A03464DF}" presName="sibTrans" presStyleCnt="0"/>
      <dgm:spPr/>
    </dgm:pt>
    <dgm:pt modelId="{D463446C-896A-4DA6-B4C6-5D17DB3C5DC7}" type="pres">
      <dgm:prSet presAssocID="{3BA7D5C3-4D7A-419B-9D24-E8C460A48DA4}" presName="compNode" presStyleCnt="0"/>
      <dgm:spPr/>
    </dgm:pt>
    <dgm:pt modelId="{1A265486-8290-42F6-A1E3-8E05D12B0C06}" type="pres">
      <dgm:prSet presAssocID="{3BA7D5C3-4D7A-419B-9D24-E8C460A48DA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248BF1EE-F6FE-4E68-B8B9-FCA43CAED253}" type="pres">
      <dgm:prSet presAssocID="{3BA7D5C3-4D7A-419B-9D24-E8C460A48DA4}" presName="spaceRect" presStyleCnt="0"/>
      <dgm:spPr/>
    </dgm:pt>
    <dgm:pt modelId="{738930D0-9877-46A8-93D0-3CB6FA760B95}" type="pres">
      <dgm:prSet presAssocID="{3BA7D5C3-4D7A-419B-9D24-E8C460A48DA4}" presName="textRect" presStyleLbl="revTx" presStyleIdx="1" presStyleCnt="3">
        <dgm:presLayoutVars>
          <dgm:chMax val="1"/>
          <dgm:chPref val="1"/>
        </dgm:presLayoutVars>
      </dgm:prSet>
      <dgm:spPr/>
    </dgm:pt>
    <dgm:pt modelId="{A5A12A2B-284B-440D-BA58-5600A657C78A}" type="pres">
      <dgm:prSet presAssocID="{FF955422-BB88-4402-81A7-45222AF01738}" presName="sibTrans" presStyleCnt="0"/>
      <dgm:spPr/>
    </dgm:pt>
    <dgm:pt modelId="{425DDB1D-FBEA-40FB-8ED4-F9116A46BCFF}" type="pres">
      <dgm:prSet presAssocID="{6ED81C76-689C-4888-A7AC-6F0BF0CF113A}" presName="compNode" presStyleCnt="0"/>
      <dgm:spPr/>
    </dgm:pt>
    <dgm:pt modelId="{8430E2B3-D1B1-4A35-8EE2-21598514A937}" type="pres">
      <dgm:prSet presAssocID="{6ED81C76-689C-4888-A7AC-6F0BF0CF113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5C4B42FF-A322-4382-BA25-E442AB9B9DC6}" type="pres">
      <dgm:prSet presAssocID="{6ED81C76-689C-4888-A7AC-6F0BF0CF113A}" presName="spaceRect" presStyleCnt="0"/>
      <dgm:spPr/>
    </dgm:pt>
    <dgm:pt modelId="{AABA0941-E07E-400E-828A-2A26F5D99EC4}" type="pres">
      <dgm:prSet presAssocID="{6ED81C76-689C-4888-A7AC-6F0BF0CF113A}" presName="textRect" presStyleLbl="revTx" presStyleIdx="2" presStyleCnt="3">
        <dgm:presLayoutVars>
          <dgm:chMax val="1"/>
          <dgm:chPref val="1"/>
        </dgm:presLayoutVars>
      </dgm:prSet>
      <dgm:spPr/>
    </dgm:pt>
  </dgm:ptLst>
  <dgm:cxnLst>
    <dgm:cxn modelId="{4B1E7A03-292F-4145-99DA-F4828EC28117}" type="presOf" srcId="{4565CEFB-298B-4DCA-A730-51773CDCBBC7}" destId="{28BE6A91-A33B-4ECD-9262-C32DB917A280}" srcOrd="0" destOrd="0" presId="urn:microsoft.com/office/officeart/2018/2/layout/IconLabelList"/>
    <dgm:cxn modelId="{5D16F634-1913-4AEB-BF79-E2CF033D4A76}" srcId="{1A752112-B13C-4472-90A7-DE0434BEC8B6}" destId="{6ED81C76-689C-4888-A7AC-6F0BF0CF113A}" srcOrd="2" destOrd="0" parTransId="{FA83BE3F-C6BF-43DC-BF64-6130082317FA}" sibTransId="{AFCCE582-68F3-4CD5-B14E-F32FE56AF41C}"/>
    <dgm:cxn modelId="{EA4ABD58-5B4A-4867-8273-A55830068933}" type="presOf" srcId="{3BA7D5C3-4D7A-419B-9D24-E8C460A48DA4}" destId="{738930D0-9877-46A8-93D0-3CB6FA760B95}" srcOrd="0" destOrd="0" presId="urn:microsoft.com/office/officeart/2018/2/layout/IconLabelList"/>
    <dgm:cxn modelId="{72E2B85D-19AA-4D3C-BC05-46EFD46D7F07}" type="presOf" srcId="{1A752112-B13C-4472-90A7-DE0434BEC8B6}" destId="{9B956D97-6D5F-4A44-8C53-0F8CA476DA45}" srcOrd="0" destOrd="0" presId="urn:microsoft.com/office/officeart/2018/2/layout/IconLabelList"/>
    <dgm:cxn modelId="{03897474-831C-4560-B574-37EA444C5205}" srcId="{1A752112-B13C-4472-90A7-DE0434BEC8B6}" destId="{3BA7D5C3-4D7A-419B-9D24-E8C460A48DA4}" srcOrd="1" destOrd="0" parTransId="{BDE09991-9F78-4FD3-906D-26D331309213}" sibTransId="{FF955422-BB88-4402-81A7-45222AF01738}"/>
    <dgm:cxn modelId="{DD285F81-5776-4C28-AF40-D4ED77675083}" srcId="{1A752112-B13C-4472-90A7-DE0434BEC8B6}" destId="{4565CEFB-298B-4DCA-A730-51773CDCBBC7}" srcOrd="0" destOrd="0" parTransId="{C47DFD68-4856-4D8E-9A07-26489FAEFE12}" sibTransId="{3AF81DB7-9E36-46F9-BF1C-E354A03464DF}"/>
    <dgm:cxn modelId="{1C89CCEB-B9D9-4149-B66E-7A0EC23A89B0}" type="presOf" srcId="{6ED81C76-689C-4888-A7AC-6F0BF0CF113A}" destId="{AABA0941-E07E-400E-828A-2A26F5D99EC4}" srcOrd="0" destOrd="0" presId="urn:microsoft.com/office/officeart/2018/2/layout/IconLabelList"/>
    <dgm:cxn modelId="{7697C9D1-DAFC-46FA-A41D-63EFB86DA6D6}" type="presParOf" srcId="{9B956D97-6D5F-4A44-8C53-0F8CA476DA45}" destId="{FF7D5B5D-6963-4E9C-A4D2-16113733035D}" srcOrd="0" destOrd="0" presId="urn:microsoft.com/office/officeart/2018/2/layout/IconLabelList"/>
    <dgm:cxn modelId="{5DC9120E-6355-49D4-A931-63ECE9A2945F}" type="presParOf" srcId="{FF7D5B5D-6963-4E9C-A4D2-16113733035D}" destId="{D271EED0-65A1-4747-885A-FA80BB5240B5}" srcOrd="0" destOrd="0" presId="urn:microsoft.com/office/officeart/2018/2/layout/IconLabelList"/>
    <dgm:cxn modelId="{A96CDAC3-E81B-46DC-BF8C-9730DD9CA5AD}" type="presParOf" srcId="{FF7D5B5D-6963-4E9C-A4D2-16113733035D}" destId="{C27AD6DE-0807-4A29-B63F-806499BA8367}" srcOrd="1" destOrd="0" presId="urn:microsoft.com/office/officeart/2018/2/layout/IconLabelList"/>
    <dgm:cxn modelId="{112A2D48-68D6-49A6-A20B-46E50E9FFB79}" type="presParOf" srcId="{FF7D5B5D-6963-4E9C-A4D2-16113733035D}" destId="{28BE6A91-A33B-4ECD-9262-C32DB917A280}" srcOrd="2" destOrd="0" presId="urn:microsoft.com/office/officeart/2018/2/layout/IconLabelList"/>
    <dgm:cxn modelId="{C13D714D-1A9A-4F6A-8DB3-F5E076D07338}" type="presParOf" srcId="{9B956D97-6D5F-4A44-8C53-0F8CA476DA45}" destId="{9DCB15EC-5B77-4872-8DAB-3C978EB0737B}" srcOrd="1" destOrd="0" presId="urn:microsoft.com/office/officeart/2018/2/layout/IconLabelList"/>
    <dgm:cxn modelId="{37AED45E-4D11-4522-B28A-D571E8EFDE3E}" type="presParOf" srcId="{9B956D97-6D5F-4A44-8C53-0F8CA476DA45}" destId="{D463446C-896A-4DA6-B4C6-5D17DB3C5DC7}" srcOrd="2" destOrd="0" presId="urn:microsoft.com/office/officeart/2018/2/layout/IconLabelList"/>
    <dgm:cxn modelId="{B2CC2418-12BA-45F3-B687-A72F30AE3CC8}" type="presParOf" srcId="{D463446C-896A-4DA6-B4C6-5D17DB3C5DC7}" destId="{1A265486-8290-42F6-A1E3-8E05D12B0C06}" srcOrd="0" destOrd="0" presId="urn:microsoft.com/office/officeart/2018/2/layout/IconLabelList"/>
    <dgm:cxn modelId="{6CE9290B-814B-43CD-90FF-47F625138F50}" type="presParOf" srcId="{D463446C-896A-4DA6-B4C6-5D17DB3C5DC7}" destId="{248BF1EE-F6FE-4E68-B8B9-FCA43CAED253}" srcOrd="1" destOrd="0" presId="urn:microsoft.com/office/officeart/2018/2/layout/IconLabelList"/>
    <dgm:cxn modelId="{C867AA65-9E04-498B-9E87-B5D947C672E1}" type="presParOf" srcId="{D463446C-896A-4DA6-B4C6-5D17DB3C5DC7}" destId="{738930D0-9877-46A8-93D0-3CB6FA760B95}" srcOrd="2" destOrd="0" presId="urn:microsoft.com/office/officeart/2018/2/layout/IconLabelList"/>
    <dgm:cxn modelId="{F7C6F8C3-00D2-4B19-B1DB-515D423D2D1C}" type="presParOf" srcId="{9B956D97-6D5F-4A44-8C53-0F8CA476DA45}" destId="{A5A12A2B-284B-440D-BA58-5600A657C78A}" srcOrd="3" destOrd="0" presId="urn:microsoft.com/office/officeart/2018/2/layout/IconLabelList"/>
    <dgm:cxn modelId="{AF08D7FA-D465-4B00-ACA2-6BEF1CD6A2B5}" type="presParOf" srcId="{9B956D97-6D5F-4A44-8C53-0F8CA476DA45}" destId="{425DDB1D-FBEA-40FB-8ED4-F9116A46BCFF}" srcOrd="4" destOrd="0" presId="urn:microsoft.com/office/officeart/2018/2/layout/IconLabelList"/>
    <dgm:cxn modelId="{2B97CBDB-D10B-4F77-9247-E1F0B66EA386}" type="presParOf" srcId="{425DDB1D-FBEA-40FB-8ED4-F9116A46BCFF}" destId="{8430E2B3-D1B1-4A35-8EE2-21598514A937}" srcOrd="0" destOrd="0" presId="urn:microsoft.com/office/officeart/2018/2/layout/IconLabelList"/>
    <dgm:cxn modelId="{FC8F9B57-C301-4EBB-8D12-5FC1CD5BA8D8}" type="presParOf" srcId="{425DDB1D-FBEA-40FB-8ED4-F9116A46BCFF}" destId="{5C4B42FF-A322-4382-BA25-E442AB9B9DC6}" srcOrd="1" destOrd="0" presId="urn:microsoft.com/office/officeart/2018/2/layout/IconLabelList"/>
    <dgm:cxn modelId="{A3A3F876-6714-470F-B8F6-F0DCE52259D5}" type="presParOf" srcId="{425DDB1D-FBEA-40FB-8ED4-F9116A46BCFF}" destId="{AABA0941-E07E-400E-828A-2A26F5D99EC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0ADEDC-7743-4D9C-B6A5-00DA19B176A3}" type="doc">
      <dgm:prSet loTypeId="urn:microsoft.com/office/officeart/2018/2/layout/IconVerticalSolidList" loCatId="icon" qsTypeId="urn:microsoft.com/office/officeart/2005/8/quickstyle/simple1" qsCatId="simple" csTypeId="urn:microsoft.com/office/officeart/2005/8/colors/colorful4" csCatId="colorful" phldr="1"/>
      <dgm:spPr/>
      <dgm:t>
        <a:bodyPr/>
        <a:lstStyle/>
        <a:p>
          <a:endParaRPr lang="en-US"/>
        </a:p>
      </dgm:t>
    </dgm:pt>
    <dgm:pt modelId="{A5241D8C-E989-4A6D-AC07-B0F731B5C057}">
      <dgm:prSet/>
      <dgm:spPr/>
      <dgm:t>
        <a:bodyPr/>
        <a:lstStyle/>
        <a:p>
          <a:pPr>
            <a:lnSpc>
              <a:spcPct val="100000"/>
            </a:lnSpc>
          </a:pPr>
          <a:r>
            <a:rPr lang="en-GB"/>
            <a:t>Involvement in sectors with complex tax considerations (e.g., mining, oil &amp; gas) </a:t>
          </a:r>
          <a:endParaRPr lang="en-US"/>
        </a:p>
      </dgm:t>
    </dgm:pt>
    <dgm:pt modelId="{2D83D2F0-B2AD-44EA-833C-B2E740169EAC}" type="parTrans" cxnId="{C4AAD1B3-0540-4E64-A517-109A4256804F}">
      <dgm:prSet/>
      <dgm:spPr/>
      <dgm:t>
        <a:bodyPr/>
        <a:lstStyle/>
        <a:p>
          <a:endParaRPr lang="en-US"/>
        </a:p>
      </dgm:t>
    </dgm:pt>
    <dgm:pt modelId="{5FF42B3C-132B-4778-91D0-DA8E03B93596}" type="sibTrans" cxnId="{C4AAD1B3-0540-4E64-A517-109A4256804F}">
      <dgm:prSet/>
      <dgm:spPr/>
      <dgm:t>
        <a:bodyPr/>
        <a:lstStyle/>
        <a:p>
          <a:endParaRPr lang="en-US"/>
        </a:p>
      </dgm:t>
    </dgm:pt>
    <dgm:pt modelId="{47501143-5124-4F26-A155-FC15398730E4}">
      <dgm:prSet/>
      <dgm:spPr/>
      <dgm:t>
        <a:bodyPr/>
        <a:lstStyle/>
        <a:p>
          <a:pPr>
            <a:lnSpc>
              <a:spcPct val="100000"/>
            </a:lnSpc>
          </a:pPr>
          <a:r>
            <a:rPr lang="en-GB"/>
            <a:t>Participation in rapidly growing or volatile business sectors (e.g., mobile money services, app development companies, digital marketing)</a:t>
          </a:r>
          <a:endParaRPr lang="en-US"/>
        </a:p>
      </dgm:t>
    </dgm:pt>
    <dgm:pt modelId="{A87E8934-2BB5-43C8-901A-D30777BCA480}" type="parTrans" cxnId="{0685157F-ED3C-4B18-BED6-7438CD32F6B3}">
      <dgm:prSet/>
      <dgm:spPr/>
      <dgm:t>
        <a:bodyPr/>
        <a:lstStyle/>
        <a:p>
          <a:endParaRPr lang="en-US"/>
        </a:p>
      </dgm:t>
    </dgm:pt>
    <dgm:pt modelId="{EE628F97-6F59-45C6-A442-3705B155A44D}" type="sibTrans" cxnId="{0685157F-ED3C-4B18-BED6-7438CD32F6B3}">
      <dgm:prSet/>
      <dgm:spPr/>
      <dgm:t>
        <a:bodyPr/>
        <a:lstStyle/>
        <a:p>
          <a:endParaRPr lang="en-US"/>
        </a:p>
      </dgm:t>
    </dgm:pt>
    <dgm:pt modelId="{881A413F-ADC4-4E94-8033-918CF6FC1E17}" type="pres">
      <dgm:prSet presAssocID="{FF0ADEDC-7743-4D9C-B6A5-00DA19B176A3}" presName="root" presStyleCnt="0">
        <dgm:presLayoutVars>
          <dgm:dir/>
          <dgm:resizeHandles val="exact"/>
        </dgm:presLayoutVars>
      </dgm:prSet>
      <dgm:spPr/>
    </dgm:pt>
    <dgm:pt modelId="{FFBFCCE1-7A4A-4C26-87D4-296F6C568013}" type="pres">
      <dgm:prSet presAssocID="{A5241D8C-E989-4A6D-AC07-B0F731B5C057}" presName="compNode" presStyleCnt="0"/>
      <dgm:spPr/>
    </dgm:pt>
    <dgm:pt modelId="{BA971CA2-BE22-4ACE-806B-935EF32874F2}" type="pres">
      <dgm:prSet presAssocID="{A5241D8C-E989-4A6D-AC07-B0F731B5C057}" presName="bgRect" presStyleLbl="bgShp" presStyleIdx="0" presStyleCnt="2"/>
      <dgm:spPr/>
    </dgm:pt>
    <dgm:pt modelId="{6EC18FA3-1909-4345-9064-3837A66FC64E}" type="pres">
      <dgm:prSet presAssocID="{A5241D8C-E989-4A6D-AC07-B0F731B5C05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ning Tools"/>
        </a:ext>
      </dgm:extLst>
    </dgm:pt>
    <dgm:pt modelId="{E17D862B-E855-4797-BB74-EF8E21EAF798}" type="pres">
      <dgm:prSet presAssocID="{A5241D8C-E989-4A6D-AC07-B0F731B5C057}" presName="spaceRect" presStyleCnt="0"/>
      <dgm:spPr/>
    </dgm:pt>
    <dgm:pt modelId="{1654D55B-4B64-427F-A623-8E22086A992C}" type="pres">
      <dgm:prSet presAssocID="{A5241D8C-E989-4A6D-AC07-B0F731B5C057}" presName="parTx" presStyleLbl="revTx" presStyleIdx="0" presStyleCnt="2">
        <dgm:presLayoutVars>
          <dgm:chMax val="0"/>
          <dgm:chPref val="0"/>
        </dgm:presLayoutVars>
      </dgm:prSet>
      <dgm:spPr/>
    </dgm:pt>
    <dgm:pt modelId="{8A54733E-33A6-4BB9-87DA-37D32CB63262}" type="pres">
      <dgm:prSet presAssocID="{5FF42B3C-132B-4778-91D0-DA8E03B93596}" presName="sibTrans" presStyleCnt="0"/>
      <dgm:spPr/>
    </dgm:pt>
    <dgm:pt modelId="{C6FD21C6-49F4-4A2D-AFAA-AAF545A5283B}" type="pres">
      <dgm:prSet presAssocID="{47501143-5124-4F26-A155-FC15398730E4}" presName="compNode" presStyleCnt="0"/>
      <dgm:spPr/>
    </dgm:pt>
    <dgm:pt modelId="{47D36874-CFA2-4E91-A29B-00D59624C2E1}" type="pres">
      <dgm:prSet presAssocID="{47501143-5124-4F26-A155-FC15398730E4}" presName="bgRect" presStyleLbl="bgShp" presStyleIdx="1" presStyleCnt="2"/>
      <dgm:spPr/>
    </dgm:pt>
    <dgm:pt modelId="{B1FE5542-455C-4757-BB63-6D3AF3CFBDD8}" type="pres">
      <dgm:prSet presAssocID="{47501143-5124-4F26-A155-FC15398730E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itcoin"/>
        </a:ext>
      </dgm:extLst>
    </dgm:pt>
    <dgm:pt modelId="{982160C6-8850-4E0D-B213-1592C96FF163}" type="pres">
      <dgm:prSet presAssocID="{47501143-5124-4F26-A155-FC15398730E4}" presName="spaceRect" presStyleCnt="0"/>
      <dgm:spPr/>
    </dgm:pt>
    <dgm:pt modelId="{0922FC8F-8C96-4BD1-9D0C-40138F11E81E}" type="pres">
      <dgm:prSet presAssocID="{47501143-5124-4F26-A155-FC15398730E4}" presName="parTx" presStyleLbl="revTx" presStyleIdx="1" presStyleCnt="2">
        <dgm:presLayoutVars>
          <dgm:chMax val="0"/>
          <dgm:chPref val="0"/>
        </dgm:presLayoutVars>
      </dgm:prSet>
      <dgm:spPr/>
    </dgm:pt>
  </dgm:ptLst>
  <dgm:cxnLst>
    <dgm:cxn modelId="{21469D71-F494-42A2-95E4-A76AFFEE4564}" type="presOf" srcId="{FF0ADEDC-7743-4D9C-B6A5-00DA19B176A3}" destId="{881A413F-ADC4-4E94-8033-918CF6FC1E17}" srcOrd="0" destOrd="0" presId="urn:microsoft.com/office/officeart/2018/2/layout/IconVerticalSolidList"/>
    <dgm:cxn modelId="{0685157F-ED3C-4B18-BED6-7438CD32F6B3}" srcId="{FF0ADEDC-7743-4D9C-B6A5-00DA19B176A3}" destId="{47501143-5124-4F26-A155-FC15398730E4}" srcOrd="1" destOrd="0" parTransId="{A87E8934-2BB5-43C8-901A-D30777BCA480}" sibTransId="{EE628F97-6F59-45C6-A442-3705B155A44D}"/>
    <dgm:cxn modelId="{C4AAD1B3-0540-4E64-A517-109A4256804F}" srcId="{FF0ADEDC-7743-4D9C-B6A5-00DA19B176A3}" destId="{A5241D8C-E989-4A6D-AC07-B0F731B5C057}" srcOrd="0" destOrd="0" parTransId="{2D83D2F0-B2AD-44EA-833C-B2E740169EAC}" sibTransId="{5FF42B3C-132B-4778-91D0-DA8E03B93596}"/>
    <dgm:cxn modelId="{CEAE0ADD-9EBA-44D5-8146-A4A7DF5A3672}" type="presOf" srcId="{A5241D8C-E989-4A6D-AC07-B0F731B5C057}" destId="{1654D55B-4B64-427F-A623-8E22086A992C}" srcOrd="0" destOrd="0" presId="urn:microsoft.com/office/officeart/2018/2/layout/IconVerticalSolidList"/>
    <dgm:cxn modelId="{5AED4AE5-C6E5-4869-9051-7452E9C7A5CD}" type="presOf" srcId="{47501143-5124-4F26-A155-FC15398730E4}" destId="{0922FC8F-8C96-4BD1-9D0C-40138F11E81E}" srcOrd="0" destOrd="0" presId="urn:microsoft.com/office/officeart/2018/2/layout/IconVerticalSolidList"/>
    <dgm:cxn modelId="{6328C8D0-7E9C-40F0-B368-BA92E19AFF2B}" type="presParOf" srcId="{881A413F-ADC4-4E94-8033-918CF6FC1E17}" destId="{FFBFCCE1-7A4A-4C26-87D4-296F6C568013}" srcOrd="0" destOrd="0" presId="urn:microsoft.com/office/officeart/2018/2/layout/IconVerticalSolidList"/>
    <dgm:cxn modelId="{22E6C04B-2FA8-4BC8-8DF4-82B74DEE762F}" type="presParOf" srcId="{FFBFCCE1-7A4A-4C26-87D4-296F6C568013}" destId="{BA971CA2-BE22-4ACE-806B-935EF32874F2}" srcOrd="0" destOrd="0" presId="urn:microsoft.com/office/officeart/2018/2/layout/IconVerticalSolidList"/>
    <dgm:cxn modelId="{B5C04450-96D7-4A89-9433-0A90435BA8FD}" type="presParOf" srcId="{FFBFCCE1-7A4A-4C26-87D4-296F6C568013}" destId="{6EC18FA3-1909-4345-9064-3837A66FC64E}" srcOrd="1" destOrd="0" presId="urn:microsoft.com/office/officeart/2018/2/layout/IconVerticalSolidList"/>
    <dgm:cxn modelId="{A0859BFB-1381-4CF3-AB56-ED7D76A29F3D}" type="presParOf" srcId="{FFBFCCE1-7A4A-4C26-87D4-296F6C568013}" destId="{E17D862B-E855-4797-BB74-EF8E21EAF798}" srcOrd="2" destOrd="0" presId="urn:microsoft.com/office/officeart/2018/2/layout/IconVerticalSolidList"/>
    <dgm:cxn modelId="{40637B21-7523-4AFA-B268-5A96CA6099CD}" type="presParOf" srcId="{FFBFCCE1-7A4A-4C26-87D4-296F6C568013}" destId="{1654D55B-4B64-427F-A623-8E22086A992C}" srcOrd="3" destOrd="0" presId="urn:microsoft.com/office/officeart/2018/2/layout/IconVerticalSolidList"/>
    <dgm:cxn modelId="{FB80A560-65D8-4926-A82D-83384BB45004}" type="presParOf" srcId="{881A413F-ADC4-4E94-8033-918CF6FC1E17}" destId="{8A54733E-33A6-4BB9-87DA-37D32CB63262}" srcOrd="1" destOrd="0" presId="urn:microsoft.com/office/officeart/2018/2/layout/IconVerticalSolidList"/>
    <dgm:cxn modelId="{2C326A8A-6222-4E57-A7E7-3A897108F495}" type="presParOf" srcId="{881A413F-ADC4-4E94-8033-918CF6FC1E17}" destId="{C6FD21C6-49F4-4A2D-AFAA-AAF545A5283B}" srcOrd="2" destOrd="0" presId="urn:microsoft.com/office/officeart/2018/2/layout/IconVerticalSolidList"/>
    <dgm:cxn modelId="{BCFE34C0-460D-47D0-B723-B798F4528C61}" type="presParOf" srcId="{C6FD21C6-49F4-4A2D-AFAA-AAF545A5283B}" destId="{47D36874-CFA2-4E91-A29B-00D59624C2E1}" srcOrd="0" destOrd="0" presId="urn:microsoft.com/office/officeart/2018/2/layout/IconVerticalSolidList"/>
    <dgm:cxn modelId="{7117A5F1-0606-4C27-85BF-3EAD7231543F}" type="presParOf" srcId="{C6FD21C6-49F4-4A2D-AFAA-AAF545A5283B}" destId="{B1FE5542-455C-4757-BB63-6D3AF3CFBDD8}" srcOrd="1" destOrd="0" presId="urn:microsoft.com/office/officeart/2018/2/layout/IconVerticalSolidList"/>
    <dgm:cxn modelId="{75576714-7BF9-44E8-9432-B1DE4E2C4872}" type="presParOf" srcId="{C6FD21C6-49F4-4A2D-AFAA-AAF545A5283B}" destId="{982160C6-8850-4E0D-B213-1592C96FF163}" srcOrd="2" destOrd="0" presId="urn:microsoft.com/office/officeart/2018/2/layout/IconVerticalSolidList"/>
    <dgm:cxn modelId="{1757C7CA-C3DE-4620-BBA4-608A5BEC4003}" type="presParOf" srcId="{C6FD21C6-49F4-4A2D-AFAA-AAF545A5283B}" destId="{0922FC8F-8C96-4BD1-9D0C-40138F11E81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C8E2F0-1FC4-4BF7-AC0C-D966E0E0BCF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BE644129-B3C5-4066-9097-1686E9F933D2}">
      <dgm:prSet/>
      <dgm:spPr/>
      <dgm:t>
        <a:bodyPr/>
        <a:lstStyle/>
        <a:p>
          <a:r>
            <a:rPr lang="en-GB"/>
            <a:t>High expenditure patterns inconsistent with declared income </a:t>
          </a:r>
          <a:endParaRPr lang="en-US"/>
        </a:p>
      </dgm:t>
    </dgm:pt>
    <dgm:pt modelId="{CABDFDD1-A9CF-4F64-9969-F08FEE92CA2E}" type="parTrans" cxnId="{4B921DA4-B981-43E3-9CC8-BAB7AFE45A67}">
      <dgm:prSet/>
      <dgm:spPr/>
      <dgm:t>
        <a:bodyPr/>
        <a:lstStyle/>
        <a:p>
          <a:endParaRPr lang="en-US"/>
        </a:p>
      </dgm:t>
    </dgm:pt>
    <dgm:pt modelId="{F655012A-9EE1-4895-A2CF-DC8ABA50D40E}" type="sibTrans" cxnId="{4B921DA4-B981-43E3-9CC8-BAB7AFE45A67}">
      <dgm:prSet/>
      <dgm:spPr/>
      <dgm:t>
        <a:bodyPr/>
        <a:lstStyle/>
        <a:p>
          <a:endParaRPr lang="en-US"/>
        </a:p>
      </dgm:t>
    </dgm:pt>
    <dgm:pt modelId="{026DF84B-30F5-4CED-8E4C-FC23C6F26E77}">
      <dgm:prSet/>
      <dgm:spPr/>
      <dgm:t>
        <a:bodyPr/>
        <a:lstStyle/>
        <a:p>
          <a:r>
            <a:rPr lang="en-GB"/>
            <a:t>Children in expensive international schools </a:t>
          </a:r>
          <a:endParaRPr lang="en-US"/>
        </a:p>
      </dgm:t>
    </dgm:pt>
    <dgm:pt modelId="{A4631467-90F9-46B9-BEDD-7DB2B482CE62}" type="parTrans" cxnId="{1D8A8BBF-D6D9-4C31-A08A-8533E61C54CB}">
      <dgm:prSet/>
      <dgm:spPr/>
      <dgm:t>
        <a:bodyPr/>
        <a:lstStyle/>
        <a:p>
          <a:endParaRPr lang="en-US"/>
        </a:p>
      </dgm:t>
    </dgm:pt>
    <dgm:pt modelId="{D8BE25FB-CBF8-4D9B-B53E-556E0D48FDC2}" type="sibTrans" cxnId="{1D8A8BBF-D6D9-4C31-A08A-8533E61C54CB}">
      <dgm:prSet/>
      <dgm:spPr/>
      <dgm:t>
        <a:bodyPr/>
        <a:lstStyle/>
        <a:p>
          <a:endParaRPr lang="en-US"/>
        </a:p>
      </dgm:t>
    </dgm:pt>
    <dgm:pt modelId="{6C971D23-F3C8-40C5-B627-D5CB2C9BD139}">
      <dgm:prSet/>
      <dgm:spPr/>
      <dgm:t>
        <a:bodyPr/>
        <a:lstStyle/>
        <a:p>
          <a:r>
            <a:rPr lang="en-GB"/>
            <a:t>Luxury home locations</a:t>
          </a:r>
          <a:endParaRPr lang="en-US"/>
        </a:p>
      </dgm:t>
    </dgm:pt>
    <dgm:pt modelId="{469E9F88-3B5B-432C-9C75-CE3102DF42FC}" type="parTrans" cxnId="{1D34027C-52D1-4AFC-A28C-B3FF992FA759}">
      <dgm:prSet/>
      <dgm:spPr/>
      <dgm:t>
        <a:bodyPr/>
        <a:lstStyle/>
        <a:p>
          <a:endParaRPr lang="en-US"/>
        </a:p>
      </dgm:t>
    </dgm:pt>
    <dgm:pt modelId="{6417306A-B628-4BC2-8422-6FE69B3B7F57}" type="sibTrans" cxnId="{1D34027C-52D1-4AFC-A28C-B3FF992FA759}">
      <dgm:prSet/>
      <dgm:spPr/>
      <dgm:t>
        <a:bodyPr/>
        <a:lstStyle/>
        <a:p>
          <a:endParaRPr lang="en-US"/>
        </a:p>
      </dgm:t>
    </dgm:pt>
    <dgm:pt modelId="{205B18EC-623D-664F-867B-8A13050A308D}" type="pres">
      <dgm:prSet presAssocID="{8DC8E2F0-1FC4-4BF7-AC0C-D966E0E0BCF7}" presName="hierChild1" presStyleCnt="0">
        <dgm:presLayoutVars>
          <dgm:chPref val="1"/>
          <dgm:dir/>
          <dgm:animOne val="branch"/>
          <dgm:animLvl val="lvl"/>
          <dgm:resizeHandles/>
        </dgm:presLayoutVars>
      </dgm:prSet>
      <dgm:spPr/>
    </dgm:pt>
    <dgm:pt modelId="{EE9CBC95-D2B9-B54A-91E0-76938B32831D}" type="pres">
      <dgm:prSet presAssocID="{BE644129-B3C5-4066-9097-1686E9F933D2}" presName="hierRoot1" presStyleCnt="0"/>
      <dgm:spPr/>
    </dgm:pt>
    <dgm:pt modelId="{455AE28B-6E30-3B4E-82DD-C1C73CD28BC5}" type="pres">
      <dgm:prSet presAssocID="{BE644129-B3C5-4066-9097-1686E9F933D2}" presName="composite" presStyleCnt="0"/>
      <dgm:spPr/>
    </dgm:pt>
    <dgm:pt modelId="{BA15FCF1-C4E7-CB4F-9E2B-7ACC48202460}" type="pres">
      <dgm:prSet presAssocID="{BE644129-B3C5-4066-9097-1686E9F933D2}" presName="background" presStyleLbl="node0" presStyleIdx="0" presStyleCnt="3"/>
      <dgm:spPr/>
    </dgm:pt>
    <dgm:pt modelId="{BBE5A5B6-FC3A-674B-AD01-2E404AEBE45A}" type="pres">
      <dgm:prSet presAssocID="{BE644129-B3C5-4066-9097-1686E9F933D2}" presName="text" presStyleLbl="fgAcc0" presStyleIdx="0" presStyleCnt="3">
        <dgm:presLayoutVars>
          <dgm:chPref val="3"/>
        </dgm:presLayoutVars>
      </dgm:prSet>
      <dgm:spPr/>
    </dgm:pt>
    <dgm:pt modelId="{5EB12540-0714-6E4D-8C90-F6261DECBB56}" type="pres">
      <dgm:prSet presAssocID="{BE644129-B3C5-4066-9097-1686E9F933D2}" presName="hierChild2" presStyleCnt="0"/>
      <dgm:spPr/>
    </dgm:pt>
    <dgm:pt modelId="{D5C5F805-CCFD-9D43-A72A-3E3F88389A01}" type="pres">
      <dgm:prSet presAssocID="{026DF84B-30F5-4CED-8E4C-FC23C6F26E77}" presName="hierRoot1" presStyleCnt="0"/>
      <dgm:spPr/>
    </dgm:pt>
    <dgm:pt modelId="{97D9F45A-2E67-CD44-8A8D-EAF9E83A9F2E}" type="pres">
      <dgm:prSet presAssocID="{026DF84B-30F5-4CED-8E4C-FC23C6F26E77}" presName="composite" presStyleCnt="0"/>
      <dgm:spPr/>
    </dgm:pt>
    <dgm:pt modelId="{F375A492-EF1C-634E-8BF0-CC483A8A3958}" type="pres">
      <dgm:prSet presAssocID="{026DF84B-30F5-4CED-8E4C-FC23C6F26E77}" presName="background" presStyleLbl="node0" presStyleIdx="1" presStyleCnt="3"/>
      <dgm:spPr/>
    </dgm:pt>
    <dgm:pt modelId="{72A4D6E1-82C5-3C47-B7B8-B9AF9470302D}" type="pres">
      <dgm:prSet presAssocID="{026DF84B-30F5-4CED-8E4C-FC23C6F26E77}" presName="text" presStyleLbl="fgAcc0" presStyleIdx="1" presStyleCnt="3">
        <dgm:presLayoutVars>
          <dgm:chPref val="3"/>
        </dgm:presLayoutVars>
      </dgm:prSet>
      <dgm:spPr/>
    </dgm:pt>
    <dgm:pt modelId="{9D14D948-C82E-FF45-9E9A-5997BE996C99}" type="pres">
      <dgm:prSet presAssocID="{026DF84B-30F5-4CED-8E4C-FC23C6F26E77}" presName="hierChild2" presStyleCnt="0"/>
      <dgm:spPr/>
    </dgm:pt>
    <dgm:pt modelId="{EA8C29FB-73B9-CF4A-BCDE-1850B60638EF}" type="pres">
      <dgm:prSet presAssocID="{6C971D23-F3C8-40C5-B627-D5CB2C9BD139}" presName="hierRoot1" presStyleCnt="0"/>
      <dgm:spPr/>
    </dgm:pt>
    <dgm:pt modelId="{A074B961-2D92-B447-BE9A-27AE4F38D326}" type="pres">
      <dgm:prSet presAssocID="{6C971D23-F3C8-40C5-B627-D5CB2C9BD139}" presName="composite" presStyleCnt="0"/>
      <dgm:spPr/>
    </dgm:pt>
    <dgm:pt modelId="{F18A3497-0C14-294D-8E59-72EBA737D849}" type="pres">
      <dgm:prSet presAssocID="{6C971D23-F3C8-40C5-B627-D5CB2C9BD139}" presName="background" presStyleLbl="node0" presStyleIdx="2" presStyleCnt="3"/>
      <dgm:spPr/>
    </dgm:pt>
    <dgm:pt modelId="{1D7B19D8-7ACB-B441-979E-6D126D7B73D7}" type="pres">
      <dgm:prSet presAssocID="{6C971D23-F3C8-40C5-B627-D5CB2C9BD139}" presName="text" presStyleLbl="fgAcc0" presStyleIdx="2" presStyleCnt="3">
        <dgm:presLayoutVars>
          <dgm:chPref val="3"/>
        </dgm:presLayoutVars>
      </dgm:prSet>
      <dgm:spPr/>
    </dgm:pt>
    <dgm:pt modelId="{A57CFEE7-40AF-374A-BDC7-5A6DA2908EAB}" type="pres">
      <dgm:prSet presAssocID="{6C971D23-F3C8-40C5-B627-D5CB2C9BD139}" presName="hierChild2" presStyleCnt="0"/>
      <dgm:spPr/>
    </dgm:pt>
  </dgm:ptLst>
  <dgm:cxnLst>
    <dgm:cxn modelId="{59AB3C1D-96D4-E24C-B657-5A656C169064}" type="presOf" srcId="{8DC8E2F0-1FC4-4BF7-AC0C-D966E0E0BCF7}" destId="{205B18EC-623D-664F-867B-8A13050A308D}" srcOrd="0" destOrd="0" presId="urn:microsoft.com/office/officeart/2005/8/layout/hierarchy1"/>
    <dgm:cxn modelId="{B3CB572D-1FA1-E14B-87E5-20B78B14DE0E}" type="presOf" srcId="{BE644129-B3C5-4066-9097-1686E9F933D2}" destId="{BBE5A5B6-FC3A-674B-AD01-2E404AEBE45A}" srcOrd="0" destOrd="0" presId="urn:microsoft.com/office/officeart/2005/8/layout/hierarchy1"/>
    <dgm:cxn modelId="{4823E243-DC05-F942-A592-D11233D5D2EA}" type="presOf" srcId="{026DF84B-30F5-4CED-8E4C-FC23C6F26E77}" destId="{72A4D6E1-82C5-3C47-B7B8-B9AF9470302D}" srcOrd="0" destOrd="0" presId="urn:microsoft.com/office/officeart/2005/8/layout/hierarchy1"/>
    <dgm:cxn modelId="{1D34027C-52D1-4AFC-A28C-B3FF992FA759}" srcId="{8DC8E2F0-1FC4-4BF7-AC0C-D966E0E0BCF7}" destId="{6C971D23-F3C8-40C5-B627-D5CB2C9BD139}" srcOrd="2" destOrd="0" parTransId="{469E9F88-3B5B-432C-9C75-CE3102DF42FC}" sibTransId="{6417306A-B628-4BC2-8422-6FE69B3B7F57}"/>
    <dgm:cxn modelId="{AB36839A-2151-6647-8ADB-C5ED5D20D040}" type="presOf" srcId="{6C971D23-F3C8-40C5-B627-D5CB2C9BD139}" destId="{1D7B19D8-7ACB-B441-979E-6D126D7B73D7}" srcOrd="0" destOrd="0" presId="urn:microsoft.com/office/officeart/2005/8/layout/hierarchy1"/>
    <dgm:cxn modelId="{4B921DA4-B981-43E3-9CC8-BAB7AFE45A67}" srcId="{8DC8E2F0-1FC4-4BF7-AC0C-D966E0E0BCF7}" destId="{BE644129-B3C5-4066-9097-1686E9F933D2}" srcOrd="0" destOrd="0" parTransId="{CABDFDD1-A9CF-4F64-9969-F08FEE92CA2E}" sibTransId="{F655012A-9EE1-4895-A2CF-DC8ABA50D40E}"/>
    <dgm:cxn modelId="{1D8A8BBF-D6D9-4C31-A08A-8533E61C54CB}" srcId="{8DC8E2F0-1FC4-4BF7-AC0C-D966E0E0BCF7}" destId="{026DF84B-30F5-4CED-8E4C-FC23C6F26E77}" srcOrd="1" destOrd="0" parTransId="{A4631467-90F9-46B9-BEDD-7DB2B482CE62}" sibTransId="{D8BE25FB-CBF8-4D9B-B53E-556E0D48FDC2}"/>
    <dgm:cxn modelId="{58FA7CE9-50A4-B242-9899-4C16BF7534F7}" type="presParOf" srcId="{205B18EC-623D-664F-867B-8A13050A308D}" destId="{EE9CBC95-D2B9-B54A-91E0-76938B32831D}" srcOrd="0" destOrd="0" presId="urn:microsoft.com/office/officeart/2005/8/layout/hierarchy1"/>
    <dgm:cxn modelId="{BA144E18-519B-4545-B7DF-59475469EBD6}" type="presParOf" srcId="{EE9CBC95-D2B9-B54A-91E0-76938B32831D}" destId="{455AE28B-6E30-3B4E-82DD-C1C73CD28BC5}" srcOrd="0" destOrd="0" presId="urn:microsoft.com/office/officeart/2005/8/layout/hierarchy1"/>
    <dgm:cxn modelId="{501C3571-5007-CB43-BBFF-C0842553B0D3}" type="presParOf" srcId="{455AE28B-6E30-3B4E-82DD-C1C73CD28BC5}" destId="{BA15FCF1-C4E7-CB4F-9E2B-7ACC48202460}" srcOrd="0" destOrd="0" presId="urn:microsoft.com/office/officeart/2005/8/layout/hierarchy1"/>
    <dgm:cxn modelId="{CF06512B-3262-BA42-B4B7-7CDF8495BB5E}" type="presParOf" srcId="{455AE28B-6E30-3B4E-82DD-C1C73CD28BC5}" destId="{BBE5A5B6-FC3A-674B-AD01-2E404AEBE45A}" srcOrd="1" destOrd="0" presId="urn:microsoft.com/office/officeart/2005/8/layout/hierarchy1"/>
    <dgm:cxn modelId="{E0C7EE44-F4AC-0E4E-A338-F8FA164A5242}" type="presParOf" srcId="{EE9CBC95-D2B9-B54A-91E0-76938B32831D}" destId="{5EB12540-0714-6E4D-8C90-F6261DECBB56}" srcOrd="1" destOrd="0" presId="urn:microsoft.com/office/officeart/2005/8/layout/hierarchy1"/>
    <dgm:cxn modelId="{B43A1E6F-F42F-8446-8917-838D646E98A4}" type="presParOf" srcId="{205B18EC-623D-664F-867B-8A13050A308D}" destId="{D5C5F805-CCFD-9D43-A72A-3E3F88389A01}" srcOrd="1" destOrd="0" presId="urn:microsoft.com/office/officeart/2005/8/layout/hierarchy1"/>
    <dgm:cxn modelId="{425D20F7-65CF-9349-BB60-F2DD26FE48B5}" type="presParOf" srcId="{D5C5F805-CCFD-9D43-A72A-3E3F88389A01}" destId="{97D9F45A-2E67-CD44-8A8D-EAF9E83A9F2E}" srcOrd="0" destOrd="0" presId="urn:microsoft.com/office/officeart/2005/8/layout/hierarchy1"/>
    <dgm:cxn modelId="{0BA3AB05-AA94-C14B-BEEC-3BDFEA459088}" type="presParOf" srcId="{97D9F45A-2E67-CD44-8A8D-EAF9E83A9F2E}" destId="{F375A492-EF1C-634E-8BF0-CC483A8A3958}" srcOrd="0" destOrd="0" presId="urn:microsoft.com/office/officeart/2005/8/layout/hierarchy1"/>
    <dgm:cxn modelId="{61F64DF1-CFFB-9A44-BD07-4179AC3FB2C6}" type="presParOf" srcId="{97D9F45A-2E67-CD44-8A8D-EAF9E83A9F2E}" destId="{72A4D6E1-82C5-3C47-B7B8-B9AF9470302D}" srcOrd="1" destOrd="0" presId="urn:microsoft.com/office/officeart/2005/8/layout/hierarchy1"/>
    <dgm:cxn modelId="{16BBEC0F-4C94-9845-A3FC-5E090273B6E5}" type="presParOf" srcId="{D5C5F805-CCFD-9D43-A72A-3E3F88389A01}" destId="{9D14D948-C82E-FF45-9E9A-5997BE996C99}" srcOrd="1" destOrd="0" presId="urn:microsoft.com/office/officeart/2005/8/layout/hierarchy1"/>
    <dgm:cxn modelId="{0539C6FD-B719-E44C-81D7-28A9FAAB424F}" type="presParOf" srcId="{205B18EC-623D-664F-867B-8A13050A308D}" destId="{EA8C29FB-73B9-CF4A-BCDE-1850B60638EF}" srcOrd="2" destOrd="0" presId="urn:microsoft.com/office/officeart/2005/8/layout/hierarchy1"/>
    <dgm:cxn modelId="{AB21F3AA-C846-2440-943A-C07BBF9B500D}" type="presParOf" srcId="{EA8C29FB-73B9-CF4A-BCDE-1850B60638EF}" destId="{A074B961-2D92-B447-BE9A-27AE4F38D326}" srcOrd="0" destOrd="0" presId="urn:microsoft.com/office/officeart/2005/8/layout/hierarchy1"/>
    <dgm:cxn modelId="{11FF2420-BBAC-8A4D-8D1D-AE00D5C5AE51}" type="presParOf" srcId="{A074B961-2D92-B447-BE9A-27AE4F38D326}" destId="{F18A3497-0C14-294D-8E59-72EBA737D849}" srcOrd="0" destOrd="0" presId="urn:microsoft.com/office/officeart/2005/8/layout/hierarchy1"/>
    <dgm:cxn modelId="{FEEF34C3-2590-9646-8E09-B454BA0EE2A0}" type="presParOf" srcId="{A074B961-2D92-B447-BE9A-27AE4F38D326}" destId="{1D7B19D8-7ACB-B441-979E-6D126D7B73D7}" srcOrd="1" destOrd="0" presId="urn:microsoft.com/office/officeart/2005/8/layout/hierarchy1"/>
    <dgm:cxn modelId="{62DDB19A-70E4-B94F-97B9-9C5E36619FE8}" type="presParOf" srcId="{EA8C29FB-73B9-CF4A-BCDE-1850B60638EF}" destId="{A57CFEE7-40AF-374A-BDC7-5A6DA2908EA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821A48-6620-4FD3-9F4F-3372EDF2A22D}"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79340A0-DB3C-4FCA-8455-E72874C5F3AE}">
      <dgm:prSet/>
      <dgm:spPr/>
      <dgm:t>
        <a:bodyPr/>
        <a:lstStyle/>
        <a:p>
          <a:pPr>
            <a:lnSpc>
              <a:spcPct val="100000"/>
            </a:lnSpc>
          </a:pPr>
          <a:r>
            <a:rPr lang="en-GB"/>
            <a:t>Politically Exposed Persons (PEPs) or their close associates </a:t>
          </a:r>
          <a:endParaRPr lang="en-US"/>
        </a:p>
      </dgm:t>
    </dgm:pt>
    <dgm:pt modelId="{19966626-DC55-44D2-BC5E-1EA0160A387B}" type="parTrans" cxnId="{2D3C21D1-7391-4742-94A3-B9DAE3F5C086}">
      <dgm:prSet/>
      <dgm:spPr/>
      <dgm:t>
        <a:bodyPr/>
        <a:lstStyle/>
        <a:p>
          <a:endParaRPr lang="en-US"/>
        </a:p>
      </dgm:t>
    </dgm:pt>
    <dgm:pt modelId="{266622E9-8A5B-455B-8D21-5FDC2704298A}" type="sibTrans" cxnId="{2D3C21D1-7391-4742-94A3-B9DAE3F5C086}">
      <dgm:prSet/>
      <dgm:spPr/>
      <dgm:t>
        <a:bodyPr/>
        <a:lstStyle/>
        <a:p>
          <a:endParaRPr lang="en-US"/>
        </a:p>
      </dgm:t>
    </dgm:pt>
    <dgm:pt modelId="{E6E299C4-E54E-4404-9400-EB64D19D3FA3}">
      <dgm:prSet/>
      <dgm:spPr/>
      <dgm:t>
        <a:bodyPr/>
        <a:lstStyle/>
        <a:p>
          <a:pPr>
            <a:lnSpc>
              <a:spcPct val="100000"/>
            </a:lnSpc>
          </a:pPr>
          <a:r>
            <a:rPr lang="en-GB"/>
            <a:t>Sudden wealth accumulation coinciding with political appointments</a:t>
          </a:r>
          <a:endParaRPr lang="en-US"/>
        </a:p>
      </dgm:t>
    </dgm:pt>
    <dgm:pt modelId="{CF4937B0-8913-4C10-A936-1A38A7DDF153}" type="parTrans" cxnId="{633634C3-FB53-4C6D-8165-58CD7F412E12}">
      <dgm:prSet/>
      <dgm:spPr/>
      <dgm:t>
        <a:bodyPr/>
        <a:lstStyle/>
        <a:p>
          <a:endParaRPr lang="en-US"/>
        </a:p>
      </dgm:t>
    </dgm:pt>
    <dgm:pt modelId="{13E2F231-B08C-4FD4-817E-E71BF8EA8682}" type="sibTrans" cxnId="{633634C3-FB53-4C6D-8165-58CD7F412E12}">
      <dgm:prSet/>
      <dgm:spPr/>
      <dgm:t>
        <a:bodyPr/>
        <a:lstStyle/>
        <a:p>
          <a:endParaRPr lang="en-US"/>
        </a:p>
      </dgm:t>
    </dgm:pt>
    <dgm:pt modelId="{5201167D-0CCA-41E8-9063-8E2A1AB72CCC}" type="pres">
      <dgm:prSet presAssocID="{8E821A48-6620-4FD3-9F4F-3372EDF2A22D}" presName="root" presStyleCnt="0">
        <dgm:presLayoutVars>
          <dgm:dir/>
          <dgm:resizeHandles val="exact"/>
        </dgm:presLayoutVars>
      </dgm:prSet>
      <dgm:spPr/>
    </dgm:pt>
    <dgm:pt modelId="{C29F708C-9C8A-4972-84C1-F9443786733F}" type="pres">
      <dgm:prSet presAssocID="{179340A0-DB3C-4FCA-8455-E72874C5F3AE}" presName="compNode" presStyleCnt="0"/>
      <dgm:spPr/>
    </dgm:pt>
    <dgm:pt modelId="{C94864F1-D0AF-475B-B7BD-A24D02488463}" type="pres">
      <dgm:prSet presAssocID="{179340A0-DB3C-4FCA-8455-E72874C5F3A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vil Face Outline"/>
        </a:ext>
      </dgm:extLst>
    </dgm:pt>
    <dgm:pt modelId="{DDFE157D-E3E0-45ED-B29A-81DEE985D935}" type="pres">
      <dgm:prSet presAssocID="{179340A0-DB3C-4FCA-8455-E72874C5F3AE}" presName="spaceRect" presStyleCnt="0"/>
      <dgm:spPr/>
    </dgm:pt>
    <dgm:pt modelId="{E4802D19-07C2-45B0-944A-C776D8E72053}" type="pres">
      <dgm:prSet presAssocID="{179340A0-DB3C-4FCA-8455-E72874C5F3AE}" presName="textRect" presStyleLbl="revTx" presStyleIdx="0" presStyleCnt="2">
        <dgm:presLayoutVars>
          <dgm:chMax val="1"/>
          <dgm:chPref val="1"/>
        </dgm:presLayoutVars>
      </dgm:prSet>
      <dgm:spPr/>
    </dgm:pt>
    <dgm:pt modelId="{73A46D41-E261-4CE3-9560-AF111C5E7FFA}" type="pres">
      <dgm:prSet presAssocID="{266622E9-8A5B-455B-8D21-5FDC2704298A}" presName="sibTrans" presStyleCnt="0"/>
      <dgm:spPr/>
    </dgm:pt>
    <dgm:pt modelId="{F7944D1F-6E5E-429E-BF42-07A75509CFD8}" type="pres">
      <dgm:prSet presAssocID="{E6E299C4-E54E-4404-9400-EB64D19D3FA3}" presName="compNode" presStyleCnt="0"/>
      <dgm:spPr/>
    </dgm:pt>
    <dgm:pt modelId="{F0126AB0-6DB5-4F6C-9045-F6BF501484EB}" type="pres">
      <dgm:prSet presAssocID="{E6E299C4-E54E-4404-9400-EB64D19D3FA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ins"/>
        </a:ext>
      </dgm:extLst>
    </dgm:pt>
    <dgm:pt modelId="{93242951-1466-4DD0-84D9-C048D442A7A0}" type="pres">
      <dgm:prSet presAssocID="{E6E299C4-E54E-4404-9400-EB64D19D3FA3}" presName="spaceRect" presStyleCnt="0"/>
      <dgm:spPr/>
    </dgm:pt>
    <dgm:pt modelId="{366BE781-6EA9-4113-A67E-DAD93766BE98}" type="pres">
      <dgm:prSet presAssocID="{E6E299C4-E54E-4404-9400-EB64D19D3FA3}" presName="textRect" presStyleLbl="revTx" presStyleIdx="1" presStyleCnt="2">
        <dgm:presLayoutVars>
          <dgm:chMax val="1"/>
          <dgm:chPref val="1"/>
        </dgm:presLayoutVars>
      </dgm:prSet>
      <dgm:spPr/>
    </dgm:pt>
  </dgm:ptLst>
  <dgm:cxnLst>
    <dgm:cxn modelId="{84982D57-4FA2-4A20-AD12-CF6837B5CCAC}" type="presOf" srcId="{8E821A48-6620-4FD3-9F4F-3372EDF2A22D}" destId="{5201167D-0CCA-41E8-9063-8E2A1AB72CCC}" srcOrd="0" destOrd="0" presId="urn:microsoft.com/office/officeart/2018/2/layout/IconLabelList"/>
    <dgm:cxn modelId="{3E3549B0-4D53-43A8-8CEB-6590AEC83E34}" type="presOf" srcId="{E6E299C4-E54E-4404-9400-EB64D19D3FA3}" destId="{366BE781-6EA9-4113-A67E-DAD93766BE98}" srcOrd="0" destOrd="0" presId="urn:microsoft.com/office/officeart/2018/2/layout/IconLabelList"/>
    <dgm:cxn modelId="{633634C3-FB53-4C6D-8165-58CD7F412E12}" srcId="{8E821A48-6620-4FD3-9F4F-3372EDF2A22D}" destId="{E6E299C4-E54E-4404-9400-EB64D19D3FA3}" srcOrd="1" destOrd="0" parTransId="{CF4937B0-8913-4C10-A936-1A38A7DDF153}" sibTransId="{13E2F231-B08C-4FD4-817E-E71BF8EA8682}"/>
    <dgm:cxn modelId="{76B706C7-00EC-4FFF-BC1E-F4EE8DFCE28B}" type="presOf" srcId="{179340A0-DB3C-4FCA-8455-E72874C5F3AE}" destId="{E4802D19-07C2-45B0-944A-C776D8E72053}" srcOrd="0" destOrd="0" presId="urn:microsoft.com/office/officeart/2018/2/layout/IconLabelList"/>
    <dgm:cxn modelId="{2D3C21D1-7391-4742-94A3-B9DAE3F5C086}" srcId="{8E821A48-6620-4FD3-9F4F-3372EDF2A22D}" destId="{179340A0-DB3C-4FCA-8455-E72874C5F3AE}" srcOrd="0" destOrd="0" parTransId="{19966626-DC55-44D2-BC5E-1EA0160A387B}" sibTransId="{266622E9-8A5B-455B-8D21-5FDC2704298A}"/>
    <dgm:cxn modelId="{D79475D0-450F-42A7-BB52-FDF8C96E6E9F}" type="presParOf" srcId="{5201167D-0CCA-41E8-9063-8E2A1AB72CCC}" destId="{C29F708C-9C8A-4972-84C1-F9443786733F}" srcOrd="0" destOrd="0" presId="urn:microsoft.com/office/officeart/2018/2/layout/IconLabelList"/>
    <dgm:cxn modelId="{2AE7C9D1-4DCC-487B-9C49-7DC6C863C118}" type="presParOf" srcId="{C29F708C-9C8A-4972-84C1-F9443786733F}" destId="{C94864F1-D0AF-475B-B7BD-A24D02488463}" srcOrd="0" destOrd="0" presId="urn:microsoft.com/office/officeart/2018/2/layout/IconLabelList"/>
    <dgm:cxn modelId="{685C52DB-CC26-4004-9E3B-0789A41329A4}" type="presParOf" srcId="{C29F708C-9C8A-4972-84C1-F9443786733F}" destId="{DDFE157D-E3E0-45ED-B29A-81DEE985D935}" srcOrd="1" destOrd="0" presId="urn:microsoft.com/office/officeart/2018/2/layout/IconLabelList"/>
    <dgm:cxn modelId="{AB079531-19B6-49E4-8850-2266C9CDB6E2}" type="presParOf" srcId="{C29F708C-9C8A-4972-84C1-F9443786733F}" destId="{E4802D19-07C2-45B0-944A-C776D8E72053}" srcOrd="2" destOrd="0" presId="urn:microsoft.com/office/officeart/2018/2/layout/IconLabelList"/>
    <dgm:cxn modelId="{85001F14-9606-4F10-898B-7AD5EE9404D2}" type="presParOf" srcId="{5201167D-0CCA-41E8-9063-8E2A1AB72CCC}" destId="{73A46D41-E261-4CE3-9560-AF111C5E7FFA}" srcOrd="1" destOrd="0" presId="urn:microsoft.com/office/officeart/2018/2/layout/IconLabelList"/>
    <dgm:cxn modelId="{C75B6605-BD19-442D-B240-2E4AC83EF97B}" type="presParOf" srcId="{5201167D-0CCA-41E8-9063-8E2A1AB72CCC}" destId="{F7944D1F-6E5E-429E-BF42-07A75509CFD8}" srcOrd="2" destOrd="0" presId="urn:microsoft.com/office/officeart/2018/2/layout/IconLabelList"/>
    <dgm:cxn modelId="{83016AF9-8327-47DE-9665-9BBD9D56D926}" type="presParOf" srcId="{F7944D1F-6E5E-429E-BF42-07A75509CFD8}" destId="{F0126AB0-6DB5-4F6C-9045-F6BF501484EB}" srcOrd="0" destOrd="0" presId="urn:microsoft.com/office/officeart/2018/2/layout/IconLabelList"/>
    <dgm:cxn modelId="{BFEF562D-6B04-4260-BA60-31397007D466}" type="presParOf" srcId="{F7944D1F-6E5E-429E-BF42-07A75509CFD8}" destId="{93242951-1466-4DD0-84D9-C048D442A7A0}" srcOrd="1" destOrd="0" presId="urn:microsoft.com/office/officeart/2018/2/layout/IconLabelList"/>
    <dgm:cxn modelId="{1FB491C4-90BC-42AD-AABC-C6B883404163}" type="presParOf" srcId="{F7944D1F-6E5E-429E-BF42-07A75509CFD8}" destId="{366BE781-6EA9-4113-A67E-DAD93766BE9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FB123-251F-BE47-8D4C-3D2E3E795312}">
      <dsp:nvSpPr>
        <dsp:cNvPr id="0" name=""/>
        <dsp:cNvSpPr/>
      </dsp:nvSpPr>
      <dsp:spPr>
        <a:xfrm>
          <a:off x="702054" y="4335"/>
          <a:ext cx="2898443" cy="144922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GB" sz="1900" b="1" kern="1200"/>
            <a:t>Article 201: Principles of Public Finance</a:t>
          </a:r>
          <a:endParaRPr lang="en-US" sz="1900" kern="1200"/>
        </a:p>
      </dsp:txBody>
      <dsp:txXfrm>
        <a:off x="744500" y="46781"/>
        <a:ext cx="2813551" cy="1364329"/>
      </dsp:txXfrm>
    </dsp:sp>
    <dsp:sp modelId="{212C2E1A-CB1C-EE46-BECD-4AA70FAFE347}">
      <dsp:nvSpPr>
        <dsp:cNvPr id="0" name=""/>
        <dsp:cNvSpPr/>
      </dsp:nvSpPr>
      <dsp:spPr>
        <a:xfrm>
          <a:off x="991899" y="1453557"/>
          <a:ext cx="289844" cy="1086916"/>
        </a:xfrm>
        <a:custGeom>
          <a:avLst/>
          <a:gdLst/>
          <a:ahLst/>
          <a:cxnLst/>
          <a:rect l="0" t="0" r="0" b="0"/>
          <a:pathLst>
            <a:path>
              <a:moveTo>
                <a:pt x="0" y="0"/>
              </a:moveTo>
              <a:lnTo>
                <a:pt x="0" y="1086916"/>
              </a:lnTo>
              <a:lnTo>
                <a:pt x="289844" y="108691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4DFEFF-13E3-E449-8F7F-31AD8E12A93E}">
      <dsp:nvSpPr>
        <dsp:cNvPr id="0" name=""/>
        <dsp:cNvSpPr/>
      </dsp:nvSpPr>
      <dsp:spPr>
        <a:xfrm>
          <a:off x="1281743" y="1815862"/>
          <a:ext cx="2318754" cy="144922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GB" sz="1700" kern="1200"/>
            <a:t>(b)(i): "The public finance system shall promote an equitable society..."</a:t>
          </a:r>
          <a:endParaRPr lang="en-US" sz="1700" kern="1200"/>
        </a:p>
      </dsp:txBody>
      <dsp:txXfrm>
        <a:off x="1324189" y="1858308"/>
        <a:ext cx="2233862" cy="1364329"/>
      </dsp:txXfrm>
    </dsp:sp>
    <dsp:sp modelId="{F3340541-3174-5646-A9F2-14F71E0B3185}">
      <dsp:nvSpPr>
        <dsp:cNvPr id="0" name=""/>
        <dsp:cNvSpPr/>
      </dsp:nvSpPr>
      <dsp:spPr>
        <a:xfrm>
          <a:off x="991899" y="1453557"/>
          <a:ext cx="289844" cy="2898443"/>
        </a:xfrm>
        <a:custGeom>
          <a:avLst/>
          <a:gdLst/>
          <a:ahLst/>
          <a:cxnLst/>
          <a:rect l="0" t="0" r="0" b="0"/>
          <a:pathLst>
            <a:path>
              <a:moveTo>
                <a:pt x="0" y="0"/>
              </a:moveTo>
              <a:lnTo>
                <a:pt x="0" y="2898443"/>
              </a:lnTo>
              <a:lnTo>
                <a:pt x="289844" y="2898443"/>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6ED677-5C6D-8D47-AEA2-E195FBEEDDF2}">
      <dsp:nvSpPr>
        <dsp:cNvPr id="0" name=""/>
        <dsp:cNvSpPr/>
      </dsp:nvSpPr>
      <dsp:spPr>
        <a:xfrm>
          <a:off x="1281743" y="3627389"/>
          <a:ext cx="2318754" cy="144922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GB" sz="1700" kern="1200"/>
            <a:t>(b)(ii): "The burden of taxation shall be shared fairly."</a:t>
          </a:r>
          <a:endParaRPr lang="en-US" sz="1700" kern="1200"/>
        </a:p>
      </dsp:txBody>
      <dsp:txXfrm>
        <a:off x="1324189" y="3669835"/>
        <a:ext cx="2233862" cy="1364329"/>
      </dsp:txXfrm>
    </dsp:sp>
    <dsp:sp modelId="{CB6CE334-7C01-5145-8C64-02FC700A54A0}">
      <dsp:nvSpPr>
        <dsp:cNvPr id="0" name=""/>
        <dsp:cNvSpPr/>
      </dsp:nvSpPr>
      <dsp:spPr>
        <a:xfrm>
          <a:off x="4325108" y="4335"/>
          <a:ext cx="2898443" cy="144922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GB" sz="1900" b="1" kern="1200"/>
            <a:t>Article 210: Imposition of Tax</a:t>
          </a:r>
          <a:endParaRPr lang="en-US" sz="1900" kern="1200"/>
        </a:p>
      </dsp:txBody>
      <dsp:txXfrm>
        <a:off x="4367554" y="46781"/>
        <a:ext cx="2813551" cy="1364329"/>
      </dsp:txXfrm>
    </dsp:sp>
    <dsp:sp modelId="{79A6E08B-E8FC-914D-9862-8AED8540E3E0}">
      <dsp:nvSpPr>
        <dsp:cNvPr id="0" name=""/>
        <dsp:cNvSpPr/>
      </dsp:nvSpPr>
      <dsp:spPr>
        <a:xfrm>
          <a:off x="4614953" y="1453557"/>
          <a:ext cx="289844" cy="1086916"/>
        </a:xfrm>
        <a:custGeom>
          <a:avLst/>
          <a:gdLst/>
          <a:ahLst/>
          <a:cxnLst/>
          <a:rect l="0" t="0" r="0" b="0"/>
          <a:pathLst>
            <a:path>
              <a:moveTo>
                <a:pt x="0" y="0"/>
              </a:moveTo>
              <a:lnTo>
                <a:pt x="0" y="1086916"/>
              </a:lnTo>
              <a:lnTo>
                <a:pt x="289844" y="108691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54CEE8-4000-854D-8472-40079BDF6FEB}">
      <dsp:nvSpPr>
        <dsp:cNvPr id="0" name=""/>
        <dsp:cNvSpPr/>
      </dsp:nvSpPr>
      <dsp:spPr>
        <a:xfrm>
          <a:off x="4904797" y="1815862"/>
          <a:ext cx="2318754" cy="144922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GB" sz="1700" kern="1200"/>
            <a:t>(1): "No tax or licensing fee may be imposed, waived or varied except as provided by legislation."</a:t>
          </a:r>
          <a:endParaRPr lang="en-US" sz="1700" kern="1200"/>
        </a:p>
      </dsp:txBody>
      <dsp:txXfrm>
        <a:off x="4947243" y="1858308"/>
        <a:ext cx="2233862" cy="1364329"/>
      </dsp:txXfrm>
    </dsp:sp>
    <dsp:sp modelId="{91E0014A-2170-B342-AC39-B77F93E8D9E2}">
      <dsp:nvSpPr>
        <dsp:cNvPr id="0" name=""/>
        <dsp:cNvSpPr/>
      </dsp:nvSpPr>
      <dsp:spPr>
        <a:xfrm>
          <a:off x="7948162" y="4335"/>
          <a:ext cx="2898443" cy="144922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GB" sz="1900" b="1" kern="1200"/>
            <a:t>Fourth Schedule: Distribution of Functions Between National and County Governments</a:t>
          </a:r>
          <a:endParaRPr lang="en-US" sz="1900" kern="1200"/>
        </a:p>
      </dsp:txBody>
      <dsp:txXfrm>
        <a:off x="7990608" y="46781"/>
        <a:ext cx="2813551" cy="1364329"/>
      </dsp:txXfrm>
    </dsp:sp>
    <dsp:sp modelId="{073B8CA1-2A48-594F-884E-5D7010AEB1D2}">
      <dsp:nvSpPr>
        <dsp:cNvPr id="0" name=""/>
        <dsp:cNvSpPr/>
      </dsp:nvSpPr>
      <dsp:spPr>
        <a:xfrm>
          <a:off x="8238007" y="1453557"/>
          <a:ext cx="289844" cy="1086916"/>
        </a:xfrm>
        <a:custGeom>
          <a:avLst/>
          <a:gdLst/>
          <a:ahLst/>
          <a:cxnLst/>
          <a:rect l="0" t="0" r="0" b="0"/>
          <a:pathLst>
            <a:path>
              <a:moveTo>
                <a:pt x="0" y="0"/>
              </a:moveTo>
              <a:lnTo>
                <a:pt x="0" y="1086916"/>
              </a:lnTo>
              <a:lnTo>
                <a:pt x="289844" y="108691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F123DF-7C44-E743-A2B7-407A9D02B10C}">
      <dsp:nvSpPr>
        <dsp:cNvPr id="0" name=""/>
        <dsp:cNvSpPr/>
      </dsp:nvSpPr>
      <dsp:spPr>
        <a:xfrm>
          <a:off x="8527851" y="1815862"/>
          <a:ext cx="2318754" cy="144922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GB" sz="1700" kern="1200"/>
            <a:t>Part 1(28): Lists "taxation and revenue raising" as a function of the national government.</a:t>
          </a:r>
          <a:endParaRPr lang="en-US" sz="1700" kern="1200"/>
        </a:p>
      </dsp:txBody>
      <dsp:txXfrm>
        <a:off x="8570297" y="1858308"/>
        <a:ext cx="2233862" cy="13643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0885B-9B91-3740-9BC6-293C0A293F65}">
      <dsp:nvSpPr>
        <dsp:cNvPr id="0" name=""/>
        <dsp:cNvSpPr/>
      </dsp:nvSpPr>
      <dsp:spPr>
        <a:xfrm>
          <a:off x="3122" y="599815"/>
          <a:ext cx="2476900" cy="148614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Renewable Energy: </a:t>
          </a:r>
          <a:endParaRPr lang="en-US" sz="1700" kern="1200"/>
        </a:p>
        <a:p>
          <a:pPr marL="114300" lvl="1" indent="-114300" algn="l" defTabSz="577850">
            <a:lnSpc>
              <a:spcPct val="90000"/>
            </a:lnSpc>
            <a:spcBef>
              <a:spcPct val="0"/>
            </a:spcBef>
            <a:spcAft>
              <a:spcPct val="15000"/>
            </a:spcAft>
            <a:buChar char="•"/>
          </a:pPr>
          <a:r>
            <a:rPr lang="en-GB" sz="1300" kern="1200"/>
            <a:t>Solar power installation and distribution</a:t>
          </a:r>
          <a:endParaRPr lang="en-US" sz="1300" kern="1200"/>
        </a:p>
        <a:p>
          <a:pPr marL="114300" lvl="1" indent="-114300" algn="l" defTabSz="577850">
            <a:lnSpc>
              <a:spcPct val="90000"/>
            </a:lnSpc>
            <a:spcBef>
              <a:spcPct val="0"/>
            </a:spcBef>
            <a:spcAft>
              <a:spcPct val="15000"/>
            </a:spcAft>
            <a:buChar char="•"/>
          </a:pPr>
          <a:r>
            <a:rPr lang="en-GB" sz="1300" kern="1200"/>
            <a:t>Wind farm projects</a:t>
          </a:r>
          <a:endParaRPr lang="en-US" sz="1300" kern="1200"/>
        </a:p>
      </dsp:txBody>
      <dsp:txXfrm>
        <a:off x="3122" y="599815"/>
        <a:ext cx="2476900" cy="1486140"/>
      </dsp:txXfrm>
    </dsp:sp>
    <dsp:sp modelId="{B3DC6E94-BE87-7C4C-AA80-F04534C1159C}">
      <dsp:nvSpPr>
        <dsp:cNvPr id="0" name=""/>
        <dsp:cNvSpPr/>
      </dsp:nvSpPr>
      <dsp:spPr>
        <a:xfrm>
          <a:off x="2727712" y="599815"/>
          <a:ext cx="2476900" cy="1486140"/>
        </a:xfrm>
        <a:prstGeom prst="rect">
          <a:avLst/>
        </a:prstGeom>
        <a:solidFill>
          <a:schemeClr val="accent5">
            <a:hueOff val="-2025358"/>
            <a:satOff val="-138"/>
            <a:lumOff val="32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Crypto mining operations</a:t>
          </a:r>
          <a:endParaRPr lang="en-US" sz="1700" kern="1200"/>
        </a:p>
      </dsp:txBody>
      <dsp:txXfrm>
        <a:off x="2727712" y="599815"/>
        <a:ext cx="2476900" cy="1486140"/>
      </dsp:txXfrm>
    </dsp:sp>
    <dsp:sp modelId="{D2470652-EF8E-764F-B82B-F1E36C60F84F}">
      <dsp:nvSpPr>
        <dsp:cNvPr id="0" name=""/>
        <dsp:cNvSpPr/>
      </dsp:nvSpPr>
      <dsp:spPr>
        <a:xfrm>
          <a:off x="5452303" y="599815"/>
          <a:ext cx="2476900" cy="1486140"/>
        </a:xfrm>
        <a:prstGeom prst="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Betting and Gaming Industry</a:t>
          </a:r>
        </a:p>
      </dsp:txBody>
      <dsp:txXfrm>
        <a:off x="5452303" y="599815"/>
        <a:ext cx="2476900" cy="1486140"/>
      </dsp:txXfrm>
    </dsp:sp>
    <dsp:sp modelId="{F5C0D8E2-6953-6748-84D6-F4B637C8AEE5}">
      <dsp:nvSpPr>
        <dsp:cNvPr id="0" name=""/>
        <dsp:cNvSpPr/>
      </dsp:nvSpPr>
      <dsp:spPr>
        <a:xfrm>
          <a:off x="8176893" y="599815"/>
          <a:ext cx="2476900" cy="1486140"/>
        </a:xfrm>
        <a:prstGeom prst="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Fintech: </a:t>
          </a:r>
          <a:endParaRPr lang="en-US" sz="1700" kern="1200"/>
        </a:p>
        <a:p>
          <a:pPr marL="114300" lvl="1" indent="-114300" algn="l" defTabSz="577850">
            <a:lnSpc>
              <a:spcPct val="90000"/>
            </a:lnSpc>
            <a:spcBef>
              <a:spcPct val="0"/>
            </a:spcBef>
            <a:spcAft>
              <a:spcPct val="15000"/>
            </a:spcAft>
            <a:buChar char="•"/>
          </a:pPr>
          <a:r>
            <a:rPr lang="en-GB" sz="1300" kern="1200"/>
            <a:t>Mobile lending apps </a:t>
          </a:r>
          <a:endParaRPr lang="en-US" sz="1300" kern="1200"/>
        </a:p>
        <a:p>
          <a:pPr marL="114300" lvl="1" indent="-114300" algn="l" defTabSz="577850">
            <a:lnSpc>
              <a:spcPct val="90000"/>
            </a:lnSpc>
            <a:spcBef>
              <a:spcPct val="0"/>
            </a:spcBef>
            <a:spcAft>
              <a:spcPct val="15000"/>
            </a:spcAft>
            <a:buChar char="•"/>
          </a:pPr>
          <a:r>
            <a:rPr lang="en-GB" sz="1300" kern="1200"/>
            <a:t>Digital insurance providers </a:t>
          </a:r>
          <a:endParaRPr lang="en-US" sz="1300" kern="1200"/>
        </a:p>
        <a:p>
          <a:pPr marL="114300" lvl="1" indent="-114300" algn="l" defTabSz="577850">
            <a:lnSpc>
              <a:spcPct val="90000"/>
            </a:lnSpc>
            <a:spcBef>
              <a:spcPct val="0"/>
            </a:spcBef>
            <a:spcAft>
              <a:spcPct val="15000"/>
            </a:spcAft>
            <a:buChar char="•"/>
          </a:pPr>
          <a:r>
            <a:rPr lang="en-GB" sz="1300" kern="1200"/>
            <a:t>Online investment platforms</a:t>
          </a:r>
          <a:endParaRPr lang="en-US" sz="1300" kern="1200"/>
        </a:p>
      </dsp:txBody>
      <dsp:txXfrm>
        <a:off x="8176893" y="599815"/>
        <a:ext cx="2476900" cy="1486140"/>
      </dsp:txXfrm>
    </dsp:sp>
    <dsp:sp modelId="{CA05E2B7-91DA-4844-B1ED-D034493ADAEB}">
      <dsp:nvSpPr>
        <dsp:cNvPr id="0" name=""/>
        <dsp:cNvSpPr/>
      </dsp:nvSpPr>
      <dsp:spPr>
        <a:xfrm>
          <a:off x="1365417" y="2333645"/>
          <a:ext cx="2476900" cy="1486140"/>
        </a:xfrm>
        <a:prstGeom prst="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App-based transportation networks </a:t>
          </a:r>
          <a:endParaRPr lang="en-US" sz="1700" kern="1200"/>
        </a:p>
      </dsp:txBody>
      <dsp:txXfrm>
        <a:off x="1365417" y="2333645"/>
        <a:ext cx="2476900" cy="1486140"/>
      </dsp:txXfrm>
    </dsp:sp>
    <dsp:sp modelId="{A53F1F00-8DEE-764A-9250-6CF0E92B4B93}">
      <dsp:nvSpPr>
        <dsp:cNvPr id="0" name=""/>
        <dsp:cNvSpPr/>
      </dsp:nvSpPr>
      <dsp:spPr>
        <a:xfrm>
          <a:off x="4090007" y="2333645"/>
          <a:ext cx="2476900" cy="1486140"/>
        </a:xfrm>
        <a:prstGeom prst="rect">
          <a:avLst/>
        </a:prstGeom>
        <a:solidFill>
          <a:schemeClr val="accent5">
            <a:hueOff val="-10126791"/>
            <a:satOff val="-688"/>
            <a:lumOff val="163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Food delivery platforms</a:t>
          </a:r>
          <a:endParaRPr lang="en-US" sz="1700" kern="1200"/>
        </a:p>
      </dsp:txBody>
      <dsp:txXfrm>
        <a:off x="4090007" y="2333645"/>
        <a:ext cx="2476900" cy="1486140"/>
      </dsp:txXfrm>
    </dsp:sp>
    <dsp:sp modelId="{8346A7D5-3C86-B84D-83F6-C9808ADDB5F9}">
      <dsp:nvSpPr>
        <dsp:cNvPr id="0" name=""/>
        <dsp:cNvSpPr/>
      </dsp:nvSpPr>
      <dsp:spPr>
        <a:xfrm>
          <a:off x="6814598" y="2333645"/>
          <a:ext cx="2476900" cy="1486140"/>
        </a:xfrm>
        <a:prstGeom prst="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Online Education and Ed-tech: 	</a:t>
          </a:r>
          <a:endParaRPr lang="en-US" sz="1700" kern="1200"/>
        </a:p>
        <a:p>
          <a:pPr marL="114300" lvl="1" indent="-114300" algn="l" defTabSz="577850">
            <a:lnSpc>
              <a:spcPct val="90000"/>
            </a:lnSpc>
            <a:spcBef>
              <a:spcPct val="0"/>
            </a:spcBef>
            <a:spcAft>
              <a:spcPct val="15000"/>
            </a:spcAft>
            <a:buChar char="•"/>
          </a:pPr>
          <a:r>
            <a:rPr lang="en-GB" sz="1300" kern="1200"/>
            <a:t>Virtual tutoring services</a:t>
          </a:r>
          <a:endParaRPr lang="en-US" sz="1300" kern="1200"/>
        </a:p>
        <a:p>
          <a:pPr marL="114300" lvl="1" indent="-114300" algn="l" defTabSz="577850">
            <a:lnSpc>
              <a:spcPct val="90000"/>
            </a:lnSpc>
            <a:spcBef>
              <a:spcPct val="0"/>
            </a:spcBef>
            <a:spcAft>
              <a:spcPct val="15000"/>
            </a:spcAft>
            <a:buChar char="•"/>
          </a:pPr>
          <a:r>
            <a:rPr lang="en-GB" sz="1300" kern="1200"/>
            <a:t>E-learning platforms</a:t>
          </a:r>
          <a:endParaRPr lang="en-US" sz="1300" kern="1200"/>
        </a:p>
        <a:p>
          <a:pPr marL="114300" lvl="1" indent="-114300" algn="l" defTabSz="577850">
            <a:lnSpc>
              <a:spcPct val="90000"/>
            </a:lnSpc>
            <a:spcBef>
              <a:spcPct val="0"/>
            </a:spcBef>
            <a:spcAft>
              <a:spcPct val="15000"/>
            </a:spcAft>
            <a:buChar char="•"/>
          </a:pPr>
          <a:r>
            <a:rPr lang="en-GB" sz="1300" kern="1200"/>
            <a:t>Educational technology developers</a:t>
          </a:r>
          <a:endParaRPr lang="en-US" sz="1300" kern="1200"/>
        </a:p>
      </dsp:txBody>
      <dsp:txXfrm>
        <a:off x="6814598" y="2333645"/>
        <a:ext cx="2476900" cy="14861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25716-228C-4896-A2C0-4362548CA879}">
      <dsp:nvSpPr>
        <dsp:cNvPr id="0" name=""/>
        <dsp:cNvSpPr/>
      </dsp:nvSpPr>
      <dsp:spPr>
        <a:xfrm>
          <a:off x="0" y="1429"/>
          <a:ext cx="10862861" cy="609205"/>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D7F371-6425-4B59-948A-FE942E0CD04D}">
      <dsp:nvSpPr>
        <dsp:cNvPr id="0" name=""/>
        <dsp:cNvSpPr/>
      </dsp:nvSpPr>
      <dsp:spPr>
        <a:xfrm>
          <a:off x="184284" y="138500"/>
          <a:ext cx="335063" cy="3350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F40A4E-1E71-40CA-AD9F-D2DB47999BEE}">
      <dsp:nvSpPr>
        <dsp:cNvPr id="0" name=""/>
        <dsp:cNvSpPr/>
      </dsp:nvSpPr>
      <dsp:spPr>
        <a:xfrm>
          <a:off x="703632" y="1429"/>
          <a:ext cx="10159228" cy="60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474" tIns="64474" rIns="64474" bIns="64474" numCol="1" spcCol="1270" anchor="ctr" anchorCtr="0">
          <a:noAutofit/>
        </a:bodyPr>
        <a:lstStyle/>
        <a:p>
          <a:pPr marL="0" lvl="0" indent="0" algn="l" defTabSz="666750">
            <a:lnSpc>
              <a:spcPct val="100000"/>
            </a:lnSpc>
            <a:spcBef>
              <a:spcPct val="0"/>
            </a:spcBef>
            <a:spcAft>
              <a:spcPct val="35000"/>
            </a:spcAft>
            <a:buNone/>
          </a:pPr>
          <a:r>
            <a:rPr lang="en-US" sz="1500" kern="1200" dirty="0"/>
            <a:t>PTO should establish an information exchange system with the Registrar of Business Registration Service where the latter shares data on businesses registered that have keywords related to the risk sectors in the company descriptions</a:t>
          </a:r>
        </a:p>
      </dsp:txBody>
      <dsp:txXfrm>
        <a:off x="703632" y="1429"/>
        <a:ext cx="10159228" cy="609205"/>
      </dsp:txXfrm>
    </dsp:sp>
    <dsp:sp modelId="{4A18360D-6FCD-4FC3-8114-6118D6705A9D}">
      <dsp:nvSpPr>
        <dsp:cNvPr id="0" name=""/>
        <dsp:cNvSpPr/>
      </dsp:nvSpPr>
      <dsp:spPr>
        <a:xfrm>
          <a:off x="0" y="762936"/>
          <a:ext cx="10862861" cy="609205"/>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46C012-970E-4B1B-92F5-A15CD0627418}">
      <dsp:nvSpPr>
        <dsp:cNvPr id="0" name=""/>
        <dsp:cNvSpPr/>
      </dsp:nvSpPr>
      <dsp:spPr>
        <a:xfrm>
          <a:off x="184284" y="900008"/>
          <a:ext cx="335063" cy="3350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E4A51D-2D16-43A7-8627-80584BE3A718}">
      <dsp:nvSpPr>
        <dsp:cNvPr id="0" name=""/>
        <dsp:cNvSpPr/>
      </dsp:nvSpPr>
      <dsp:spPr>
        <a:xfrm>
          <a:off x="703632" y="762936"/>
          <a:ext cx="10159228" cy="60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474" tIns="64474" rIns="64474" bIns="64474" numCol="1" spcCol="1270" anchor="ctr" anchorCtr="0">
          <a:noAutofit/>
        </a:bodyPr>
        <a:lstStyle/>
        <a:p>
          <a:pPr marL="0" lvl="0" indent="0" algn="l" defTabSz="666750">
            <a:lnSpc>
              <a:spcPct val="100000"/>
            </a:lnSpc>
            <a:spcBef>
              <a:spcPct val="0"/>
            </a:spcBef>
            <a:spcAft>
              <a:spcPct val="35000"/>
            </a:spcAft>
            <a:buNone/>
          </a:pPr>
          <a:r>
            <a:rPr lang="en-US" sz="1500" kern="1200"/>
            <a:t>Search </a:t>
          </a:r>
          <a:r>
            <a:rPr lang="en-GB" sz="1500" kern="1200"/>
            <a:t>for news articles about startups and growing companies in these sectors </a:t>
          </a:r>
          <a:endParaRPr lang="en-US" sz="1500" kern="1200"/>
        </a:p>
      </dsp:txBody>
      <dsp:txXfrm>
        <a:off x="703632" y="762936"/>
        <a:ext cx="10159228" cy="609205"/>
      </dsp:txXfrm>
    </dsp:sp>
    <dsp:sp modelId="{435EBF70-137F-4734-B9CC-7835099D4210}">
      <dsp:nvSpPr>
        <dsp:cNvPr id="0" name=""/>
        <dsp:cNvSpPr/>
      </dsp:nvSpPr>
      <dsp:spPr>
        <a:xfrm>
          <a:off x="0" y="1524444"/>
          <a:ext cx="10862861" cy="609205"/>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F790A4-59A4-4308-818B-FF59717AC77B}">
      <dsp:nvSpPr>
        <dsp:cNvPr id="0" name=""/>
        <dsp:cNvSpPr/>
      </dsp:nvSpPr>
      <dsp:spPr>
        <a:xfrm>
          <a:off x="184284" y="1661515"/>
          <a:ext cx="335063" cy="3350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3E08FA-2097-4C2F-B1FE-6C2F5D4E873C}">
      <dsp:nvSpPr>
        <dsp:cNvPr id="0" name=""/>
        <dsp:cNvSpPr/>
      </dsp:nvSpPr>
      <dsp:spPr>
        <a:xfrm>
          <a:off x="703632" y="1524444"/>
          <a:ext cx="10159228" cy="60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474" tIns="64474" rIns="64474" bIns="64474" numCol="1" spcCol="1270" anchor="ctr" anchorCtr="0">
          <a:noAutofit/>
        </a:bodyPr>
        <a:lstStyle/>
        <a:p>
          <a:pPr marL="0" lvl="0" indent="0" algn="l" defTabSz="666750">
            <a:lnSpc>
              <a:spcPct val="100000"/>
            </a:lnSpc>
            <a:spcBef>
              <a:spcPct val="0"/>
            </a:spcBef>
            <a:spcAft>
              <a:spcPct val="35000"/>
            </a:spcAft>
            <a:buNone/>
          </a:pPr>
          <a:r>
            <a:rPr lang="en-GB" sz="1500" kern="1200"/>
            <a:t>Collaborate with the central bank for lists of licensed fintech operators</a:t>
          </a:r>
          <a:endParaRPr lang="en-US" sz="1500" kern="1200"/>
        </a:p>
      </dsp:txBody>
      <dsp:txXfrm>
        <a:off x="703632" y="1524444"/>
        <a:ext cx="10159228" cy="609205"/>
      </dsp:txXfrm>
    </dsp:sp>
    <dsp:sp modelId="{671D18E1-6897-44F8-96E5-7EB460F53042}">
      <dsp:nvSpPr>
        <dsp:cNvPr id="0" name=""/>
        <dsp:cNvSpPr/>
      </dsp:nvSpPr>
      <dsp:spPr>
        <a:xfrm>
          <a:off x="0" y="2285951"/>
          <a:ext cx="10862861" cy="609205"/>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6E64FA-E04B-427E-8066-6DEA3C6B7D25}">
      <dsp:nvSpPr>
        <dsp:cNvPr id="0" name=""/>
        <dsp:cNvSpPr/>
      </dsp:nvSpPr>
      <dsp:spPr>
        <a:xfrm>
          <a:off x="184284" y="2423022"/>
          <a:ext cx="335063" cy="3350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3672F9-6C88-43B3-9243-FE676AAAF04D}">
      <dsp:nvSpPr>
        <dsp:cNvPr id="0" name=""/>
        <dsp:cNvSpPr/>
      </dsp:nvSpPr>
      <dsp:spPr>
        <a:xfrm>
          <a:off x="703632" y="2285951"/>
          <a:ext cx="10159228" cy="60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474" tIns="64474" rIns="64474" bIns="64474" numCol="1" spcCol="1270" anchor="ctr" anchorCtr="0">
          <a:noAutofit/>
        </a:bodyPr>
        <a:lstStyle/>
        <a:p>
          <a:pPr marL="0" lvl="0" indent="0" algn="l" defTabSz="666750">
            <a:lnSpc>
              <a:spcPct val="100000"/>
            </a:lnSpc>
            <a:spcBef>
              <a:spcPct val="0"/>
            </a:spcBef>
            <a:spcAft>
              <a:spcPct val="35000"/>
            </a:spcAft>
            <a:buNone/>
          </a:pPr>
          <a:r>
            <a:rPr lang="en-GB" sz="1500" kern="1200"/>
            <a:t>Work with securities regulators for information on online investment platforms</a:t>
          </a:r>
          <a:endParaRPr lang="en-US" sz="1500" kern="1200"/>
        </a:p>
      </dsp:txBody>
      <dsp:txXfrm>
        <a:off x="703632" y="2285951"/>
        <a:ext cx="10159228" cy="609205"/>
      </dsp:txXfrm>
    </dsp:sp>
    <dsp:sp modelId="{3520D3C0-85C7-4DB1-A998-E316013780C6}">
      <dsp:nvSpPr>
        <dsp:cNvPr id="0" name=""/>
        <dsp:cNvSpPr/>
      </dsp:nvSpPr>
      <dsp:spPr>
        <a:xfrm>
          <a:off x="0" y="3047458"/>
          <a:ext cx="10862861" cy="609205"/>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293443-BFEB-4A94-BE3E-EC8DADBB91EE}">
      <dsp:nvSpPr>
        <dsp:cNvPr id="0" name=""/>
        <dsp:cNvSpPr/>
      </dsp:nvSpPr>
      <dsp:spPr>
        <a:xfrm>
          <a:off x="184284" y="3184529"/>
          <a:ext cx="335063" cy="33506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CE5E55-C64F-4FFF-9BFD-543AD5367254}">
      <dsp:nvSpPr>
        <dsp:cNvPr id="0" name=""/>
        <dsp:cNvSpPr/>
      </dsp:nvSpPr>
      <dsp:spPr>
        <a:xfrm>
          <a:off x="703632" y="3047458"/>
          <a:ext cx="10159228" cy="60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474" tIns="64474" rIns="64474" bIns="64474" numCol="1" spcCol="1270" anchor="ctr" anchorCtr="0">
          <a:noAutofit/>
        </a:bodyPr>
        <a:lstStyle/>
        <a:p>
          <a:pPr marL="0" lvl="0" indent="0" algn="l" defTabSz="666750">
            <a:lnSpc>
              <a:spcPct val="100000"/>
            </a:lnSpc>
            <a:spcBef>
              <a:spcPct val="0"/>
            </a:spcBef>
            <a:spcAft>
              <a:spcPct val="35000"/>
            </a:spcAft>
            <a:buNone/>
          </a:pPr>
          <a:r>
            <a:rPr lang="en-GB" sz="1500" kern="1200"/>
            <a:t>Liaise with energy regulatory bodies for lists of renewable energy projects</a:t>
          </a:r>
          <a:endParaRPr lang="en-US" sz="1500" kern="1200"/>
        </a:p>
      </dsp:txBody>
      <dsp:txXfrm>
        <a:off x="703632" y="3047458"/>
        <a:ext cx="10159228" cy="609205"/>
      </dsp:txXfrm>
    </dsp:sp>
    <dsp:sp modelId="{A0A1DE67-4935-482C-8E07-FBDCED665FB3}">
      <dsp:nvSpPr>
        <dsp:cNvPr id="0" name=""/>
        <dsp:cNvSpPr/>
      </dsp:nvSpPr>
      <dsp:spPr>
        <a:xfrm>
          <a:off x="0" y="3808965"/>
          <a:ext cx="10862861" cy="609205"/>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4A8913-B41B-46F6-9554-D047432A5F92}">
      <dsp:nvSpPr>
        <dsp:cNvPr id="0" name=""/>
        <dsp:cNvSpPr/>
      </dsp:nvSpPr>
      <dsp:spPr>
        <a:xfrm>
          <a:off x="184284" y="3946036"/>
          <a:ext cx="335063" cy="33506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28C0A2-63F7-4F6E-B76E-CDF81203CE70}">
      <dsp:nvSpPr>
        <dsp:cNvPr id="0" name=""/>
        <dsp:cNvSpPr/>
      </dsp:nvSpPr>
      <dsp:spPr>
        <a:xfrm>
          <a:off x="703632" y="3808965"/>
          <a:ext cx="10159228" cy="60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474" tIns="64474" rIns="64474" bIns="64474" numCol="1" spcCol="1270" anchor="ctr" anchorCtr="0">
          <a:noAutofit/>
        </a:bodyPr>
        <a:lstStyle/>
        <a:p>
          <a:pPr marL="0" lvl="0" indent="0" algn="l" defTabSz="666750">
            <a:lnSpc>
              <a:spcPct val="100000"/>
            </a:lnSpc>
            <a:spcBef>
              <a:spcPct val="0"/>
            </a:spcBef>
            <a:spcAft>
              <a:spcPct val="35000"/>
            </a:spcAft>
            <a:buNone/>
          </a:pPr>
          <a:r>
            <a:rPr lang="en-GB" sz="1500" kern="1200"/>
            <a:t>Collaborate with major payment gateways to identify high-volume merchants in these sectors</a:t>
          </a:r>
          <a:endParaRPr lang="en-US" sz="1500" kern="1200"/>
        </a:p>
      </dsp:txBody>
      <dsp:txXfrm>
        <a:off x="703632" y="3808965"/>
        <a:ext cx="10159228" cy="60920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0294-6B39-1542-96CA-44B97D7AB7A8}">
      <dsp:nvSpPr>
        <dsp:cNvPr id="0" name=""/>
        <dsp:cNvSpPr/>
      </dsp:nvSpPr>
      <dsp:spPr>
        <a:xfrm>
          <a:off x="0" y="40003"/>
          <a:ext cx="11548661" cy="6633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kern="1200"/>
            <a:t>Resident Individual Income Tax Rates (Second Schedule)</a:t>
          </a:r>
          <a:endParaRPr lang="en-US" sz="2700" kern="1200"/>
        </a:p>
      </dsp:txBody>
      <dsp:txXfrm>
        <a:off x="32384" y="72387"/>
        <a:ext cx="11483893" cy="598621"/>
      </dsp:txXfrm>
    </dsp:sp>
    <dsp:sp modelId="{CFBD5711-AADC-6C4A-8AB2-FB37962E06F3}">
      <dsp:nvSpPr>
        <dsp:cNvPr id="0" name=""/>
        <dsp:cNvSpPr/>
      </dsp:nvSpPr>
      <dsp:spPr>
        <a:xfrm>
          <a:off x="0" y="703393"/>
          <a:ext cx="11548661"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6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GB" sz="2100" kern="1200"/>
            <a:t>Progressive tax rates up to 35% for income over KES 9.6M per year</a:t>
          </a:r>
          <a:endParaRPr lang="en-US" sz="2100" kern="1200"/>
        </a:p>
      </dsp:txBody>
      <dsp:txXfrm>
        <a:off x="0" y="703393"/>
        <a:ext cx="11548661" cy="447120"/>
      </dsp:txXfrm>
    </dsp:sp>
    <dsp:sp modelId="{2D8A8A74-B743-A740-B1C3-1C526D791EBC}">
      <dsp:nvSpPr>
        <dsp:cNvPr id="0" name=""/>
        <dsp:cNvSpPr/>
      </dsp:nvSpPr>
      <dsp:spPr>
        <a:xfrm>
          <a:off x="0" y="1150513"/>
          <a:ext cx="11548661" cy="6633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kern="1200"/>
            <a:t>Capital Gains Tax (Eighth Schedule)</a:t>
          </a:r>
          <a:endParaRPr lang="en-US" sz="2700" kern="1200"/>
        </a:p>
      </dsp:txBody>
      <dsp:txXfrm>
        <a:off x="32384" y="1182897"/>
        <a:ext cx="11483893" cy="598621"/>
      </dsp:txXfrm>
    </dsp:sp>
    <dsp:sp modelId="{94893FCE-3EB2-3F4A-B8E4-9BF59D05BF75}">
      <dsp:nvSpPr>
        <dsp:cNvPr id="0" name=""/>
        <dsp:cNvSpPr/>
      </dsp:nvSpPr>
      <dsp:spPr>
        <a:xfrm>
          <a:off x="0" y="1813903"/>
          <a:ext cx="11548661"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6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GB" sz="2100" kern="1200"/>
            <a:t>Rate: 15% (as of 2023) on gains from sale of property and securities</a:t>
          </a:r>
          <a:endParaRPr lang="en-US" sz="2100" kern="1200"/>
        </a:p>
      </dsp:txBody>
      <dsp:txXfrm>
        <a:off x="0" y="1813903"/>
        <a:ext cx="11548661" cy="447120"/>
      </dsp:txXfrm>
    </dsp:sp>
    <dsp:sp modelId="{103ACB9D-E27F-0043-A93A-BC0477484961}">
      <dsp:nvSpPr>
        <dsp:cNvPr id="0" name=""/>
        <dsp:cNvSpPr/>
      </dsp:nvSpPr>
      <dsp:spPr>
        <a:xfrm>
          <a:off x="0" y="2261023"/>
          <a:ext cx="11548661" cy="6633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kern="1200"/>
            <a:t>Rental Income Tax (Section 6A)</a:t>
          </a:r>
          <a:endParaRPr lang="en-US" sz="2700" kern="1200"/>
        </a:p>
      </dsp:txBody>
      <dsp:txXfrm>
        <a:off x="32384" y="2293407"/>
        <a:ext cx="11483893" cy="598621"/>
      </dsp:txXfrm>
    </dsp:sp>
    <dsp:sp modelId="{AD4B7570-33FD-CB41-8D80-8888B5DF1AC3}">
      <dsp:nvSpPr>
        <dsp:cNvPr id="0" name=""/>
        <dsp:cNvSpPr/>
      </dsp:nvSpPr>
      <dsp:spPr>
        <a:xfrm>
          <a:off x="0" y="2924413"/>
          <a:ext cx="11548661"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6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GB" sz="2100" kern="1200"/>
            <a:t>Applicable to residential rental income</a:t>
          </a:r>
          <a:endParaRPr lang="en-US" sz="2100" kern="1200"/>
        </a:p>
        <a:p>
          <a:pPr marL="228600" lvl="1" indent="-228600" algn="l" defTabSz="933450">
            <a:lnSpc>
              <a:spcPct val="90000"/>
            </a:lnSpc>
            <a:spcBef>
              <a:spcPct val="0"/>
            </a:spcBef>
            <a:spcAft>
              <a:spcPct val="20000"/>
            </a:spcAft>
            <a:buChar char="•"/>
          </a:pPr>
          <a:r>
            <a:rPr lang="en-GB" sz="2100" kern="1200"/>
            <a:t>Rate: 10% of gross rental receipts</a:t>
          </a:r>
          <a:endParaRPr lang="en-US" sz="2100" kern="1200"/>
        </a:p>
      </dsp:txBody>
      <dsp:txXfrm>
        <a:off x="0" y="2924413"/>
        <a:ext cx="11548661" cy="726570"/>
      </dsp:txXfrm>
    </dsp:sp>
    <dsp:sp modelId="{C771E862-2114-9445-A0D7-B8919F416A0D}">
      <dsp:nvSpPr>
        <dsp:cNvPr id="0" name=""/>
        <dsp:cNvSpPr/>
      </dsp:nvSpPr>
      <dsp:spPr>
        <a:xfrm>
          <a:off x="0" y="3650983"/>
          <a:ext cx="11548661" cy="6633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kern="1200"/>
            <a:t>Dividend Income (Section 34)</a:t>
          </a:r>
          <a:endParaRPr lang="en-US" sz="2700" kern="1200"/>
        </a:p>
      </dsp:txBody>
      <dsp:txXfrm>
        <a:off x="32384" y="3683367"/>
        <a:ext cx="11483893" cy="598621"/>
      </dsp:txXfrm>
    </dsp:sp>
    <dsp:sp modelId="{A76929C6-0F10-0F4A-8401-99D5342D2EA8}">
      <dsp:nvSpPr>
        <dsp:cNvPr id="0" name=""/>
        <dsp:cNvSpPr/>
      </dsp:nvSpPr>
      <dsp:spPr>
        <a:xfrm>
          <a:off x="0" y="4314373"/>
          <a:ext cx="11548661"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6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GB" sz="2100" kern="1200"/>
            <a:t>Withholding tax on dividends: 15% for residents, 20% for non-residents</a:t>
          </a:r>
          <a:endParaRPr lang="en-US" sz="2100" kern="1200"/>
        </a:p>
        <a:p>
          <a:pPr marL="228600" lvl="1" indent="-228600" algn="l" defTabSz="933450">
            <a:lnSpc>
              <a:spcPct val="90000"/>
            </a:lnSpc>
            <a:spcBef>
              <a:spcPct val="0"/>
            </a:spcBef>
            <a:spcAft>
              <a:spcPct val="20000"/>
            </a:spcAft>
            <a:buChar char="•"/>
          </a:pPr>
          <a:r>
            <a:rPr lang="en-GB" sz="2100" kern="1200"/>
            <a:t>Taxes returns on share ownership</a:t>
          </a:r>
          <a:endParaRPr lang="en-US" sz="2100" kern="1200"/>
        </a:p>
      </dsp:txBody>
      <dsp:txXfrm>
        <a:off x="0" y="4314373"/>
        <a:ext cx="11548661" cy="7265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8E82B-706E-204C-93CD-03790C27D98E}">
      <dsp:nvSpPr>
        <dsp:cNvPr id="0" name=""/>
        <dsp:cNvSpPr/>
      </dsp:nvSpPr>
      <dsp:spPr>
        <a:xfrm>
          <a:off x="0" y="40003"/>
          <a:ext cx="11548661" cy="6633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kern="1200"/>
            <a:t>Interest Income (Section 35)</a:t>
          </a:r>
          <a:endParaRPr lang="en-US" sz="2700" kern="1200"/>
        </a:p>
      </dsp:txBody>
      <dsp:txXfrm>
        <a:off x="32384" y="72387"/>
        <a:ext cx="11483893" cy="598621"/>
      </dsp:txXfrm>
    </dsp:sp>
    <dsp:sp modelId="{917EA746-CF26-FE4C-93DD-4305F09ED172}">
      <dsp:nvSpPr>
        <dsp:cNvPr id="0" name=""/>
        <dsp:cNvSpPr/>
      </dsp:nvSpPr>
      <dsp:spPr>
        <a:xfrm>
          <a:off x="0" y="703393"/>
          <a:ext cx="11548661"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6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GB" sz="2100" kern="1200"/>
            <a:t>Withholding tax on interest: 15% for residents, 20% for non-residents</a:t>
          </a:r>
          <a:endParaRPr lang="en-US" sz="2100" kern="1200"/>
        </a:p>
      </dsp:txBody>
      <dsp:txXfrm>
        <a:off x="0" y="703393"/>
        <a:ext cx="11548661" cy="447120"/>
      </dsp:txXfrm>
    </dsp:sp>
    <dsp:sp modelId="{7A54F3C8-F4A4-EF42-9035-171D1CD572EB}">
      <dsp:nvSpPr>
        <dsp:cNvPr id="0" name=""/>
        <dsp:cNvSpPr/>
      </dsp:nvSpPr>
      <dsp:spPr>
        <a:xfrm>
          <a:off x="0" y="1150513"/>
          <a:ext cx="11548661" cy="6633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kern="1200"/>
            <a:t>Deemed Interest Provisions (Section 16(2))</a:t>
          </a:r>
          <a:endParaRPr lang="en-US" sz="2700" kern="1200"/>
        </a:p>
      </dsp:txBody>
      <dsp:txXfrm>
        <a:off x="32384" y="1182897"/>
        <a:ext cx="11483893" cy="598621"/>
      </dsp:txXfrm>
    </dsp:sp>
    <dsp:sp modelId="{FDE7A588-A19D-AA44-91EA-1543017D1D9A}">
      <dsp:nvSpPr>
        <dsp:cNvPr id="0" name=""/>
        <dsp:cNvSpPr/>
      </dsp:nvSpPr>
      <dsp:spPr>
        <a:xfrm>
          <a:off x="0" y="1813903"/>
          <a:ext cx="11548661"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6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GB" sz="2100" kern="1200"/>
            <a:t>Imputes interest on interest-free loans provided by non-resident persons</a:t>
          </a:r>
          <a:endParaRPr lang="en-US" sz="2100" kern="1200"/>
        </a:p>
        <a:p>
          <a:pPr marL="228600" lvl="1" indent="-228600" algn="l" defTabSz="933450">
            <a:lnSpc>
              <a:spcPct val="90000"/>
            </a:lnSpc>
            <a:spcBef>
              <a:spcPct val="0"/>
            </a:spcBef>
            <a:spcAft>
              <a:spcPct val="20000"/>
            </a:spcAft>
            <a:buChar char="•"/>
          </a:pPr>
          <a:r>
            <a:rPr lang="en-GB" sz="2100" kern="1200"/>
            <a:t>Aims to prevent tax avoidance through related-party transactions</a:t>
          </a:r>
          <a:endParaRPr lang="en-US" sz="2100" kern="1200"/>
        </a:p>
      </dsp:txBody>
      <dsp:txXfrm>
        <a:off x="0" y="1813903"/>
        <a:ext cx="11548661" cy="726570"/>
      </dsp:txXfrm>
    </dsp:sp>
    <dsp:sp modelId="{41EC91AC-7CE9-D745-B433-8E0BBCB7EC32}">
      <dsp:nvSpPr>
        <dsp:cNvPr id="0" name=""/>
        <dsp:cNvSpPr/>
      </dsp:nvSpPr>
      <dsp:spPr>
        <a:xfrm>
          <a:off x="0" y="2540473"/>
          <a:ext cx="11548661" cy="6633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kern="1200"/>
            <a:t>Taxation of Trusts (Section 25)</a:t>
          </a:r>
          <a:endParaRPr lang="en-US" sz="2700" kern="1200"/>
        </a:p>
      </dsp:txBody>
      <dsp:txXfrm>
        <a:off x="32384" y="2572857"/>
        <a:ext cx="11483893" cy="598621"/>
      </dsp:txXfrm>
    </dsp:sp>
    <dsp:sp modelId="{4DC2E063-4D0D-D544-A270-0268D3788F6E}">
      <dsp:nvSpPr>
        <dsp:cNvPr id="0" name=""/>
        <dsp:cNvSpPr/>
      </dsp:nvSpPr>
      <dsp:spPr>
        <a:xfrm>
          <a:off x="0" y="3203863"/>
          <a:ext cx="11548661"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6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GB" sz="2100" kern="1200"/>
            <a:t>Provides for taxation of income of trusts, often used by HNWIs for wealth management</a:t>
          </a:r>
          <a:endParaRPr lang="en-US" sz="2100" kern="1200"/>
        </a:p>
      </dsp:txBody>
      <dsp:txXfrm>
        <a:off x="0" y="3203863"/>
        <a:ext cx="11548661" cy="447120"/>
      </dsp:txXfrm>
    </dsp:sp>
    <dsp:sp modelId="{A396D07D-4B26-3C42-B44A-0F5AC1E3AB18}">
      <dsp:nvSpPr>
        <dsp:cNvPr id="0" name=""/>
        <dsp:cNvSpPr/>
      </dsp:nvSpPr>
      <dsp:spPr>
        <a:xfrm>
          <a:off x="0" y="3650983"/>
          <a:ext cx="11548661" cy="6633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kern="1200"/>
            <a:t>Digital Service Tax (Section 12E)</a:t>
          </a:r>
          <a:endParaRPr lang="en-US" sz="2700" kern="1200"/>
        </a:p>
      </dsp:txBody>
      <dsp:txXfrm>
        <a:off x="32384" y="3683367"/>
        <a:ext cx="11483893" cy="598621"/>
      </dsp:txXfrm>
    </dsp:sp>
    <dsp:sp modelId="{32FCC494-72BA-9446-889D-79F37D1E8F80}">
      <dsp:nvSpPr>
        <dsp:cNvPr id="0" name=""/>
        <dsp:cNvSpPr/>
      </dsp:nvSpPr>
      <dsp:spPr>
        <a:xfrm>
          <a:off x="0" y="4314373"/>
          <a:ext cx="11548661"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6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GB" sz="2100" kern="1200"/>
            <a:t>1.5% on gross transaction value of digital services</a:t>
          </a:r>
          <a:endParaRPr lang="en-US" sz="2100" kern="1200"/>
        </a:p>
        <a:p>
          <a:pPr marL="228600" lvl="1" indent="-228600" algn="l" defTabSz="933450">
            <a:lnSpc>
              <a:spcPct val="90000"/>
            </a:lnSpc>
            <a:spcBef>
              <a:spcPct val="0"/>
            </a:spcBef>
            <a:spcAft>
              <a:spcPct val="20000"/>
            </a:spcAft>
            <a:buChar char="•"/>
          </a:pPr>
          <a:r>
            <a:rPr lang="en-GB" sz="2100" kern="1200"/>
            <a:t>Targets modern forms of wealth creation in the digital economy</a:t>
          </a:r>
          <a:endParaRPr lang="en-US" sz="2100" kern="1200"/>
        </a:p>
      </dsp:txBody>
      <dsp:txXfrm>
        <a:off x="0" y="4314373"/>
        <a:ext cx="11548661" cy="726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EDBD1-8BA2-594A-8533-468A78DE8C0B}">
      <dsp:nvSpPr>
        <dsp:cNvPr id="0" name=""/>
        <dsp:cNvSpPr/>
      </dsp:nvSpPr>
      <dsp:spPr>
        <a:xfrm>
          <a:off x="3122" y="599815"/>
          <a:ext cx="2476900" cy="148614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Income sources</a:t>
          </a:r>
          <a:endParaRPr lang="en-US" sz="2900" kern="1200"/>
        </a:p>
      </dsp:txBody>
      <dsp:txXfrm>
        <a:off x="3122" y="599815"/>
        <a:ext cx="2476900" cy="1486140"/>
      </dsp:txXfrm>
    </dsp:sp>
    <dsp:sp modelId="{715316B2-E309-8840-AD89-6730DEFA18A4}">
      <dsp:nvSpPr>
        <dsp:cNvPr id="0" name=""/>
        <dsp:cNvSpPr/>
      </dsp:nvSpPr>
      <dsp:spPr>
        <a:xfrm>
          <a:off x="2727712" y="599815"/>
          <a:ext cx="2476900" cy="148614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Asset ownership</a:t>
          </a:r>
          <a:endParaRPr lang="en-US" sz="2900" kern="1200"/>
        </a:p>
      </dsp:txBody>
      <dsp:txXfrm>
        <a:off x="2727712" y="599815"/>
        <a:ext cx="2476900" cy="1486140"/>
      </dsp:txXfrm>
    </dsp:sp>
    <dsp:sp modelId="{34244A65-F837-C04D-85F4-2A10C454B900}">
      <dsp:nvSpPr>
        <dsp:cNvPr id="0" name=""/>
        <dsp:cNvSpPr/>
      </dsp:nvSpPr>
      <dsp:spPr>
        <a:xfrm>
          <a:off x="5452303" y="599815"/>
          <a:ext cx="2476900" cy="148614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International connections </a:t>
          </a:r>
          <a:endParaRPr lang="en-US" sz="2900" kern="1200"/>
        </a:p>
      </dsp:txBody>
      <dsp:txXfrm>
        <a:off x="5452303" y="599815"/>
        <a:ext cx="2476900" cy="1486140"/>
      </dsp:txXfrm>
    </dsp:sp>
    <dsp:sp modelId="{7795F141-041B-FF45-A8D8-342999244768}">
      <dsp:nvSpPr>
        <dsp:cNvPr id="0" name=""/>
        <dsp:cNvSpPr/>
      </dsp:nvSpPr>
      <dsp:spPr>
        <a:xfrm>
          <a:off x="8176893" y="599815"/>
          <a:ext cx="2476900" cy="148614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Compliance history</a:t>
          </a:r>
          <a:endParaRPr lang="en-US" sz="2900" kern="1200"/>
        </a:p>
      </dsp:txBody>
      <dsp:txXfrm>
        <a:off x="8176893" y="599815"/>
        <a:ext cx="2476900" cy="1486140"/>
      </dsp:txXfrm>
    </dsp:sp>
    <dsp:sp modelId="{D51438F2-9C9F-F149-9A69-DC8A22F3DC7F}">
      <dsp:nvSpPr>
        <dsp:cNvPr id="0" name=""/>
        <dsp:cNvSpPr/>
      </dsp:nvSpPr>
      <dsp:spPr>
        <a:xfrm>
          <a:off x="1365417" y="2333645"/>
          <a:ext cx="2476900" cy="1486140"/>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Industry specific factors </a:t>
          </a:r>
          <a:endParaRPr lang="en-US" sz="2900" kern="1200"/>
        </a:p>
      </dsp:txBody>
      <dsp:txXfrm>
        <a:off x="1365417" y="2333645"/>
        <a:ext cx="2476900" cy="1486140"/>
      </dsp:txXfrm>
    </dsp:sp>
    <dsp:sp modelId="{A8719BF6-9D58-8C49-AB87-83635E561A8C}">
      <dsp:nvSpPr>
        <dsp:cNvPr id="0" name=""/>
        <dsp:cNvSpPr/>
      </dsp:nvSpPr>
      <dsp:spPr>
        <a:xfrm>
          <a:off x="4090007" y="2333645"/>
          <a:ext cx="2476900" cy="148614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Lifestyle indicators</a:t>
          </a:r>
          <a:endParaRPr lang="en-US" sz="2900" kern="1200"/>
        </a:p>
      </dsp:txBody>
      <dsp:txXfrm>
        <a:off x="4090007" y="2333645"/>
        <a:ext cx="2476900" cy="1486140"/>
      </dsp:txXfrm>
    </dsp:sp>
    <dsp:sp modelId="{F90AA911-9110-194F-9AFC-EFE6E5B79754}">
      <dsp:nvSpPr>
        <dsp:cNvPr id="0" name=""/>
        <dsp:cNvSpPr/>
      </dsp:nvSpPr>
      <dsp:spPr>
        <a:xfrm>
          <a:off x="6814598" y="2333645"/>
          <a:ext cx="2476900" cy="148614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Political exposure</a:t>
          </a:r>
          <a:endParaRPr lang="en-US" sz="2900" kern="1200"/>
        </a:p>
      </dsp:txBody>
      <dsp:txXfrm>
        <a:off x="6814598" y="2333645"/>
        <a:ext cx="2476900" cy="14861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FD2C5-2803-4E7D-A9A8-743B8FCFCBC9}">
      <dsp:nvSpPr>
        <dsp:cNvPr id="0" name=""/>
        <dsp:cNvSpPr/>
      </dsp:nvSpPr>
      <dsp:spPr>
        <a:xfrm>
          <a:off x="0" y="539"/>
          <a:ext cx="10656915" cy="126243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855D47-8DDE-4101-9E09-99BD3F30BECD}">
      <dsp:nvSpPr>
        <dsp:cNvPr id="0" name=""/>
        <dsp:cNvSpPr/>
      </dsp:nvSpPr>
      <dsp:spPr>
        <a:xfrm>
          <a:off x="381886" y="284587"/>
          <a:ext cx="694339" cy="6943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659044-9B37-4DE0-9F4D-07246CC2A109}">
      <dsp:nvSpPr>
        <dsp:cNvPr id="0" name=""/>
        <dsp:cNvSpPr/>
      </dsp:nvSpPr>
      <dsp:spPr>
        <a:xfrm>
          <a:off x="1458112" y="539"/>
          <a:ext cx="9198803" cy="1262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608" tIns="133608" rIns="133608" bIns="133608" numCol="1" spcCol="1270" anchor="ctr" anchorCtr="0">
          <a:noAutofit/>
        </a:bodyPr>
        <a:lstStyle/>
        <a:p>
          <a:pPr marL="0" lvl="0" indent="0" algn="l" defTabSz="1111250">
            <a:lnSpc>
              <a:spcPct val="100000"/>
            </a:lnSpc>
            <a:spcBef>
              <a:spcPct val="0"/>
            </a:spcBef>
            <a:spcAft>
              <a:spcPct val="35000"/>
            </a:spcAft>
            <a:buNone/>
          </a:pPr>
          <a:r>
            <a:rPr lang="en-GB" sz="2500" kern="1200"/>
            <a:t>Multiple sources of income (e.g., business, investments, rentals) </a:t>
          </a:r>
          <a:endParaRPr lang="en-US" sz="2500" kern="1200"/>
        </a:p>
      </dsp:txBody>
      <dsp:txXfrm>
        <a:off x="1458112" y="539"/>
        <a:ext cx="9198803" cy="1262434"/>
      </dsp:txXfrm>
    </dsp:sp>
    <dsp:sp modelId="{A627F487-D9EA-4CAE-9306-CA8CB0C2FDD3}">
      <dsp:nvSpPr>
        <dsp:cNvPr id="0" name=""/>
        <dsp:cNvSpPr/>
      </dsp:nvSpPr>
      <dsp:spPr>
        <a:xfrm>
          <a:off x="0" y="1578583"/>
          <a:ext cx="10656915" cy="126243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2CEA5E-38F7-4391-AE9A-1574601480CF}">
      <dsp:nvSpPr>
        <dsp:cNvPr id="0" name=""/>
        <dsp:cNvSpPr/>
      </dsp:nvSpPr>
      <dsp:spPr>
        <a:xfrm>
          <a:off x="381886" y="1862630"/>
          <a:ext cx="694339" cy="6943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82A596-8440-4D2D-B450-C3010B619E17}">
      <dsp:nvSpPr>
        <dsp:cNvPr id="0" name=""/>
        <dsp:cNvSpPr/>
      </dsp:nvSpPr>
      <dsp:spPr>
        <a:xfrm>
          <a:off x="1458112" y="1578583"/>
          <a:ext cx="9198803" cy="1262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608" tIns="133608" rIns="133608" bIns="133608" numCol="1" spcCol="1270" anchor="ctr" anchorCtr="0">
          <a:noAutofit/>
        </a:bodyPr>
        <a:lstStyle/>
        <a:p>
          <a:pPr marL="0" lvl="0" indent="0" algn="l" defTabSz="1111250">
            <a:lnSpc>
              <a:spcPct val="100000"/>
            </a:lnSpc>
            <a:spcBef>
              <a:spcPct val="0"/>
            </a:spcBef>
            <a:spcAft>
              <a:spcPct val="35000"/>
            </a:spcAft>
            <a:buNone/>
          </a:pPr>
          <a:r>
            <a:rPr lang="en-GB" sz="2500" kern="1200"/>
            <a:t>Income from high-risk sectors (e.g., mining, real estate, import/export) </a:t>
          </a:r>
          <a:endParaRPr lang="en-US" sz="2500" kern="1200"/>
        </a:p>
      </dsp:txBody>
      <dsp:txXfrm>
        <a:off x="1458112" y="1578583"/>
        <a:ext cx="9198803" cy="1262434"/>
      </dsp:txXfrm>
    </dsp:sp>
    <dsp:sp modelId="{087EF352-57B5-4B02-B2DC-3C6B972ED3A2}">
      <dsp:nvSpPr>
        <dsp:cNvPr id="0" name=""/>
        <dsp:cNvSpPr/>
      </dsp:nvSpPr>
      <dsp:spPr>
        <a:xfrm>
          <a:off x="0" y="3156626"/>
          <a:ext cx="10656915" cy="126243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035277-F7BA-47FB-9490-F8825F5E60CC}">
      <dsp:nvSpPr>
        <dsp:cNvPr id="0" name=""/>
        <dsp:cNvSpPr/>
      </dsp:nvSpPr>
      <dsp:spPr>
        <a:xfrm>
          <a:off x="381886" y="3440674"/>
          <a:ext cx="694339" cy="6943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5633EC-C2AF-4347-97D5-50F73E25B8AB}">
      <dsp:nvSpPr>
        <dsp:cNvPr id="0" name=""/>
        <dsp:cNvSpPr/>
      </dsp:nvSpPr>
      <dsp:spPr>
        <a:xfrm>
          <a:off x="1458112" y="3156626"/>
          <a:ext cx="9198803" cy="1262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608" tIns="133608" rIns="133608" bIns="133608" numCol="1" spcCol="1270" anchor="ctr" anchorCtr="0">
          <a:noAutofit/>
        </a:bodyPr>
        <a:lstStyle/>
        <a:p>
          <a:pPr marL="0" lvl="0" indent="0" algn="l" defTabSz="1111250">
            <a:lnSpc>
              <a:spcPct val="100000"/>
            </a:lnSpc>
            <a:spcBef>
              <a:spcPct val="0"/>
            </a:spcBef>
            <a:spcAft>
              <a:spcPct val="35000"/>
            </a:spcAft>
            <a:buNone/>
          </a:pPr>
          <a:r>
            <a:rPr lang="en-GB" sz="2500" kern="1200"/>
            <a:t>Significant changes in income year-to-year</a:t>
          </a:r>
          <a:endParaRPr lang="en-US" sz="2500" kern="1200"/>
        </a:p>
      </dsp:txBody>
      <dsp:txXfrm>
        <a:off x="1458112" y="3156626"/>
        <a:ext cx="9198803" cy="12624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A5C4A-7843-48FC-8FB7-63653D3D2FE3}">
      <dsp:nvSpPr>
        <dsp:cNvPr id="0" name=""/>
        <dsp:cNvSpPr/>
      </dsp:nvSpPr>
      <dsp:spPr>
        <a:xfrm>
          <a:off x="1258497" y="1016628"/>
          <a:ext cx="1308201" cy="13082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197423F-EEAB-4A51-910C-E04191DFA32A}">
      <dsp:nvSpPr>
        <dsp:cNvPr id="0" name=""/>
        <dsp:cNvSpPr/>
      </dsp:nvSpPr>
      <dsp:spPr>
        <a:xfrm>
          <a:off x="459041" y="2682972"/>
          <a:ext cx="290711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GB" sz="1900" kern="1200"/>
            <a:t>High-value property holdings </a:t>
          </a:r>
          <a:endParaRPr lang="en-US" sz="1900" kern="1200"/>
        </a:p>
      </dsp:txBody>
      <dsp:txXfrm>
        <a:off x="459041" y="2682972"/>
        <a:ext cx="2907114" cy="720000"/>
      </dsp:txXfrm>
    </dsp:sp>
    <dsp:sp modelId="{2B206A7F-0ADF-4057-91AF-C50833263DEF}">
      <dsp:nvSpPr>
        <dsp:cNvPr id="0" name=""/>
        <dsp:cNvSpPr/>
      </dsp:nvSpPr>
      <dsp:spPr>
        <a:xfrm>
          <a:off x="4674357" y="1016628"/>
          <a:ext cx="1308201" cy="13082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C2C404F-0E00-4834-8CDE-8CBF5351DAD8}">
      <dsp:nvSpPr>
        <dsp:cNvPr id="0" name=""/>
        <dsp:cNvSpPr/>
      </dsp:nvSpPr>
      <dsp:spPr>
        <a:xfrm>
          <a:off x="3874900" y="2682972"/>
          <a:ext cx="290711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GB" sz="1900" kern="1200"/>
            <a:t>Ownership of luxury assets (e.g., vehicles, aircraft) </a:t>
          </a:r>
          <a:endParaRPr lang="en-US" sz="1900" kern="1200"/>
        </a:p>
      </dsp:txBody>
      <dsp:txXfrm>
        <a:off x="3874900" y="2682972"/>
        <a:ext cx="2907114" cy="720000"/>
      </dsp:txXfrm>
    </dsp:sp>
    <dsp:sp modelId="{D6DA0452-3445-48C3-BC53-2372F1187EC3}">
      <dsp:nvSpPr>
        <dsp:cNvPr id="0" name=""/>
        <dsp:cNvSpPr/>
      </dsp:nvSpPr>
      <dsp:spPr>
        <a:xfrm>
          <a:off x="8090216" y="1016628"/>
          <a:ext cx="1308201" cy="13082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453F8F9-1BF1-420B-BCD0-AE4F0A7B6F47}">
      <dsp:nvSpPr>
        <dsp:cNvPr id="0" name=""/>
        <dsp:cNvSpPr/>
      </dsp:nvSpPr>
      <dsp:spPr>
        <a:xfrm>
          <a:off x="7290760" y="2682972"/>
          <a:ext cx="290711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GB" sz="1900" kern="1200"/>
            <a:t>Investments in multiple businesses</a:t>
          </a:r>
          <a:endParaRPr lang="en-US" sz="1900" kern="1200"/>
        </a:p>
      </dsp:txBody>
      <dsp:txXfrm>
        <a:off x="7290760" y="2682972"/>
        <a:ext cx="2907114"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7775B-FE12-4BA7-940E-35AE08288709}">
      <dsp:nvSpPr>
        <dsp:cNvPr id="0" name=""/>
        <dsp:cNvSpPr/>
      </dsp:nvSpPr>
      <dsp:spPr>
        <a:xfrm>
          <a:off x="1258497" y="1016628"/>
          <a:ext cx="1308201" cy="13082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C923D6-D226-4700-96ED-D5B792C00961}">
      <dsp:nvSpPr>
        <dsp:cNvPr id="0" name=""/>
        <dsp:cNvSpPr/>
      </dsp:nvSpPr>
      <dsp:spPr>
        <a:xfrm>
          <a:off x="459041" y="2682972"/>
          <a:ext cx="290711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a:t>Foreign bank accounts or investments </a:t>
          </a:r>
          <a:endParaRPr lang="en-US" sz="2300" kern="1200"/>
        </a:p>
      </dsp:txBody>
      <dsp:txXfrm>
        <a:off x="459041" y="2682972"/>
        <a:ext cx="2907114" cy="720000"/>
      </dsp:txXfrm>
    </dsp:sp>
    <dsp:sp modelId="{410CC83C-80FE-41E4-A444-7BD4754367EA}">
      <dsp:nvSpPr>
        <dsp:cNvPr id="0" name=""/>
        <dsp:cNvSpPr/>
      </dsp:nvSpPr>
      <dsp:spPr>
        <a:xfrm>
          <a:off x="4674357" y="1016628"/>
          <a:ext cx="1308201" cy="13082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DE18DF-3F87-407C-85E0-6004B3A2933D}">
      <dsp:nvSpPr>
        <dsp:cNvPr id="0" name=""/>
        <dsp:cNvSpPr/>
      </dsp:nvSpPr>
      <dsp:spPr>
        <a:xfrm>
          <a:off x="3874900" y="2682972"/>
          <a:ext cx="290711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a:t>Frequent international travel </a:t>
          </a:r>
          <a:endParaRPr lang="en-US" sz="2300" kern="1200"/>
        </a:p>
      </dsp:txBody>
      <dsp:txXfrm>
        <a:off x="3874900" y="2682972"/>
        <a:ext cx="2907114" cy="720000"/>
      </dsp:txXfrm>
    </dsp:sp>
    <dsp:sp modelId="{30F4718A-4B98-40BF-AC36-3A58DEBCDC80}">
      <dsp:nvSpPr>
        <dsp:cNvPr id="0" name=""/>
        <dsp:cNvSpPr/>
      </dsp:nvSpPr>
      <dsp:spPr>
        <a:xfrm>
          <a:off x="8090216" y="1016628"/>
          <a:ext cx="1308201" cy="13082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43B9D5-4C36-436D-B11F-9D850619B5CD}">
      <dsp:nvSpPr>
        <dsp:cNvPr id="0" name=""/>
        <dsp:cNvSpPr/>
      </dsp:nvSpPr>
      <dsp:spPr>
        <a:xfrm>
          <a:off x="7290760" y="2682972"/>
          <a:ext cx="290711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a:t>Business ties with tax haven countries</a:t>
          </a:r>
          <a:endParaRPr lang="en-US" sz="2300" kern="1200"/>
        </a:p>
      </dsp:txBody>
      <dsp:txXfrm>
        <a:off x="7290760" y="2682972"/>
        <a:ext cx="2907114"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1EED0-65A1-4747-885A-FA80BB5240B5}">
      <dsp:nvSpPr>
        <dsp:cNvPr id="0" name=""/>
        <dsp:cNvSpPr/>
      </dsp:nvSpPr>
      <dsp:spPr>
        <a:xfrm>
          <a:off x="1258497" y="1016628"/>
          <a:ext cx="1308201" cy="13082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BE6A91-A33B-4ECD-9262-C32DB917A280}">
      <dsp:nvSpPr>
        <dsp:cNvPr id="0" name=""/>
        <dsp:cNvSpPr/>
      </dsp:nvSpPr>
      <dsp:spPr>
        <a:xfrm>
          <a:off x="459041" y="2682972"/>
          <a:ext cx="290711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a:t>Past audit results </a:t>
          </a:r>
          <a:endParaRPr lang="en-US" sz="2300" kern="1200"/>
        </a:p>
      </dsp:txBody>
      <dsp:txXfrm>
        <a:off x="459041" y="2682972"/>
        <a:ext cx="2907114" cy="720000"/>
      </dsp:txXfrm>
    </dsp:sp>
    <dsp:sp modelId="{1A265486-8290-42F6-A1E3-8E05D12B0C06}">
      <dsp:nvSpPr>
        <dsp:cNvPr id="0" name=""/>
        <dsp:cNvSpPr/>
      </dsp:nvSpPr>
      <dsp:spPr>
        <a:xfrm>
          <a:off x="4674357" y="1016628"/>
          <a:ext cx="1308201" cy="13082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8930D0-9877-46A8-93D0-3CB6FA760B95}">
      <dsp:nvSpPr>
        <dsp:cNvPr id="0" name=""/>
        <dsp:cNvSpPr/>
      </dsp:nvSpPr>
      <dsp:spPr>
        <a:xfrm>
          <a:off x="3874900" y="2682972"/>
          <a:ext cx="290711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a:t>History of late filings or payments </a:t>
          </a:r>
          <a:endParaRPr lang="en-US" sz="2300" kern="1200"/>
        </a:p>
      </dsp:txBody>
      <dsp:txXfrm>
        <a:off x="3874900" y="2682972"/>
        <a:ext cx="2907114" cy="720000"/>
      </dsp:txXfrm>
    </dsp:sp>
    <dsp:sp modelId="{8430E2B3-D1B1-4A35-8EE2-21598514A937}">
      <dsp:nvSpPr>
        <dsp:cNvPr id="0" name=""/>
        <dsp:cNvSpPr/>
      </dsp:nvSpPr>
      <dsp:spPr>
        <a:xfrm>
          <a:off x="8090216" y="1016628"/>
          <a:ext cx="1308201" cy="13082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BA0941-E07E-400E-828A-2A26F5D99EC4}">
      <dsp:nvSpPr>
        <dsp:cNvPr id="0" name=""/>
        <dsp:cNvSpPr/>
      </dsp:nvSpPr>
      <dsp:spPr>
        <a:xfrm>
          <a:off x="7290760" y="2682972"/>
          <a:ext cx="290711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a:t>Frequent amendments to tax returns</a:t>
          </a:r>
          <a:endParaRPr lang="en-US" sz="2300" kern="1200"/>
        </a:p>
      </dsp:txBody>
      <dsp:txXfrm>
        <a:off x="7290760" y="2682972"/>
        <a:ext cx="2907114"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71CA2-BE22-4ACE-806B-935EF32874F2}">
      <dsp:nvSpPr>
        <dsp:cNvPr id="0" name=""/>
        <dsp:cNvSpPr/>
      </dsp:nvSpPr>
      <dsp:spPr>
        <a:xfrm>
          <a:off x="0" y="718185"/>
          <a:ext cx="10656915" cy="132588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C18FA3-1909-4345-9064-3837A66FC64E}">
      <dsp:nvSpPr>
        <dsp:cNvPr id="0" name=""/>
        <dsp:cNvSpPr/>
      </dsp:nvSpPr>
      <dsp:spPr>
        <a:xfrm>
          <a:off x="401078" y="1016508"/>
          <a:ext cx="729234" cy="7292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54D55B-4B64-427F-A623-8E22086A992C}">
      <dsp:nvSpPr>
        <dsp:cNvPr id="0" name=""/>
        <dsp:cNvSpPr/>
      </dsp:nvSpPr>
      <dsp:spPr>
        <a:xfrm>
          <a:off x="1531391" y="718185"/>
          <a:ext cx="9125524" cy="132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322" tIns="140322" rIns="140322" bIns="140322" numCol="1" spcCol="1270" anchor="ctr" anchorCtr="0">
          <a:noAutofit/>
        </a:bodyPr>
        <a:lstStyle/>
        <a:p>
          <a:pPr marL="0" lvl="0" indent="0" algn="l" defTabSz="977900">
            <a:lnSpc>
              <a:spcPct val="100000"/>
            </a:lnSpc>
            <a:spcBef>
              <a:spcPct val="0"/>
            </a:spcBef>
            <a:spcAft>
              <a:spcPct val="35000"/>
            </a:spcAft>
            <a:buNone/>
          </a:pPr>
          <a:r>
            <a:rPr lang="en-GB" sz="2200" kern="1200"/>
            <a:t>Involvement in sectors with complex tax considerations (e.g., mining, oil &amp; gas) </a:t>
          </a:r>
          <a:endParaRPr lang="en-US" sz="2200" kern="1200"/>
        </a:p>
      </dsp:txBody>
      <dsp:txXfrm>
        <a:off x="1531391" y="718185"/>
        <a:ext cx="9125524" cy="1325880"/>
      </dsp:txXfrm>
    </dsp:sp>
    <dsp:sp modelId="{47D36874-CFA2-4E91-A29B-00D59624C2E1}">
      <dsp:nvSpPr>
        <dsp:cNvPr id="0" name=""/>
        <dsp:cNvSpPr/>
      </dsp:nvSpPr>
      <dsp:spPr>
        <a:xfrm>
          <a:off x="0" y="2375535"/>
          <a:ext cx="10656915" cy="132588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FE5542-455C-4757-BB63-6D3AF3CFBDD8}">
      <dsp:nvSpPr>
        <dsp:cNvPr id="0" name=""/>
        <dsp:cNvSpPr/>
      </dsp:nvSpPr>
      <dsp:spPr>
        <a:xfrm>
          <a:off x="401078" y="2673858"/>
          <a:ext cx="729234" cy="7292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22FC8F-8C96-4BD1-9D0C-40138F11E81E}">
      <dsp:nvSpPr>
        <dsp:cNvPr id="0" name=""/>
        <dsp:cNvSpPr/>
      </dsp:nvSpPr>
      <dsp:spPr>
        <a:xfrm>
          <a:off x="1531391" y="2375535"/>
          <a:ext cx="9125524" cy="132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322" tIns="140322" rIns="140322" bIns="140322" numCol="1" spcCol="1270" anchor="ctr" anchorCtr="0">
          <a:noAutofit/>
        </a:bodyPr>
        <a:lstStyle/>
        <a:p>
          <a:pPr marL="0" lvl="0" indent="0" algn="l" defTabSz="977900">
            <a:lnSpc>
              <a:spcPct val="100000"/>
            </a:lnSpc>
            <a:spcBef>
              <a:spcPct val="0"/>
            </a:spcBef>
            <a:spcAft>
              <a:spcPct val="35000"/>
            </a:spcAft>
            <a:buNone/>
          </a:pPr>
          <a:r>
            <a:rPr lang="en-GB" sz="2200" kern="1200"/>
            <a:t>Participation in rapidly growing or volatile business sectors (e.g., mobile money services, app development companies, digital marketing)</a:t>
          </a:r>
          <a:endParaRPr lang="en-US" sz="2200" kern="1200"/>
        </a:p>
      </dsp:txBody>
      <dsp:txXfrm>
        <a:off x="1531391" y="2375535"/>
        <a:ext cx="9125524" cy="13258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5FCF1-C4E7-CB4F-9E2B-7ACC48202460}">
      <dsp:nvSpPr>
        <dsp:cNvPr id="0" name=""/>
        <dsp:cNvSpPr/>
      </dsp:nvSpPr>
      <dsp:spPr>
        <a:xfrm>
          <a:off x="0" y="1099982"/>
          <a:ext cx="2997257" cy="19032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E5A5B6-FC3A-674B-AD01-2E404AEBE45A}">
      <dsp:nvSpPr>
        <dsp:cNvPr id="0" name=""/>
        <dsp:cNvSpPr/>
      </dsp:nvSpPr>
      <dsp:spPr>
        <a:xfrm>
          <a:off x="333028" y="1416359"/>
          <a:ext cx="2997257" cy="190325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High expenditure patterns inconsistent with declared income </a:t>
          </a:r>
          <a:endParaRPr lang="en-US" sz="2800" kern="1200"/>
        </a:p>
      </dsp:txBody>
      <dsp:txXfrm>
        <a:off x="388773" y="1472104"/>
        <a:ext cx="2885767" cy="1791768"/>
      </dsp:txXfrm>
    </dsp:sp>
    <dsp:sp modelId="{F375A492-EF1C-634E-8BF0-CC483A8A3958}">
      <dsp:nvSpPr>
        <dsp:cNvPr id="0" name=""/>
        <dsp:cNvSpPr/>
      </dsp:nvSpPr>
      <dsp:spPr>
        <a:xfrm>
          <a:off x="3663314" y="1099982"/>
          <a:ext cx="2997257" cy="19032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A4D6E1-82C5-3C47-B7B8-B9AF9470302D}">
      <dsp:nvSpPr>
        <dsp:cNvPr id="0" name=""/>
        <dsp:cNvSpPr/>
      </dsp:nvSpPr>
      <dsp:spPr>
        <a:xfrm>
          <a:off x="3996343" y="1416359"/>
          <a:ext cx="2997257" cy="190325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Children in expensive international schools </a:t>
          </a:r>
          <a:endParaRPr lang="en-US" sz="2800" kern="1200"/>
        </a:p>
      </dsp:txBody>
      <dsp:txXfrm>
        <a:off x="4052088" y="1472104"/>
        <a:ext cx="2885767" cy="1791768"/>
      </dsp:txXfrm>
    </dsp:sp>
    <dsp:sp modelId="{F18A3497-0C14-294D-8E59-72EBA737D849}">
      <dsp:nvSpPr>
        <dsp:cNvPr id="0" name=""/>
        <dsp:cNvSpPr/>
      </dsp:nvSpPr>
      <dsp:spPr>
        <a:xfrm>
          <a:off x="7326629" y="1099982"/>
          <a:ext cx="2997257" cy="19032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7B19D8-7ACB-B441-979E-6D126D7B73D7}">
      <dsp:nvSpPr>
        <dsp:cNvPr id="0" name=""/>
        <dsp:cNvSpPr/>
      </dsp:nvSpPr>
      <dsp:spPr>
        <a:xfrm>
          <a:off x="7659658" y="1416359"/>
          <a:ext cx="2997257" cy="190325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Luxury home locations</a:t>
          </a:r>
          <a:endParaRPr lang="en-US" sz="2800" kern="1200"/>
        </a:p>
      </dsp:txBody>
      <dsp:txXfrm>
        <a:off x="7715403" y="1472104"/>
        <a:ext cx="2885767" cy="17917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864F1-D0AF-475B-B7BD-A24D02488463}">
      <dsp:nvSpPr>
        <dsp:cNvPr id="0" name=""/>
        <dsp:cNvSpPr/>
      </dsp:nvSpPr>
      <dsp:spPr>
        <a:xfrm>
          <a:off x="1818457" y="642663"/>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802D19-07C2-45B0-944A-C776D8E72053}">
      <dsp:nvSpPr>
        <dsp:cNvPr id="0" name=""/>
        <dsp:cNvSpPr/>
      </dsp:nvSpPr>
      <dsp:spPr>
        <a:xfrm>
          <a:off x="630457" y="3056937"/>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kern="1200"/>
            <a:t>Politically Exposed Persons (PEPs) or their close associates </a:t>
          </a:r>
          <a:endParaRPr lang="en-US" sz="2000" kern="1200"/>
        </a:p>
      </dsp:txBody>
      <dsp:txXfrm>
        <a:off x="630457" y="3056937"/>
        <a:ext cx="4320000" cy="720000"/>
      </dsp:txXfrm>
    </dsp:sp>
    <dsp:sp modelId="{F0126AB0-6DB5-4F6C-9045-F6BF501484EB}">
      <dsp:nvSpPr>
        <dsp:cNvPr id="0" name=""/>
        <dsp:cNvSpPr/>
      </dsp:nvSpPr>
      <dsp:spPr>
        <a:xfrm>
          <a:off x="6894458" y="642663"/>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6BE781-6EA9-4113-A67E-DAD93766BE98}">
      <dsp:nvSpPr>
        <dsp:cNvPr id="0" name=""/>
        <dsp:cNvSpPr/>
      </dsp:nvSpPr>
      <dsp:spPr>
        <a:xfrm>
          <a:off x="5706457" y="3056937"/>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kern="1200"/>
            <a:t>Sudden wealth accumulation coinciding with political appointments</a:t>
          </a:r>
          <a:endParaRPr lang="en-US" sz="2000" kern="1200"/>
        </a:p>
      </dsp:txBody>
      <dsp:txXfrm>
        <a:off x="5706457" y="3056937"/>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7D0F5-CF3F-0444-B07A-BE307393A0FF}" type="datetimeFigureOut">
              <a:rPr lang="en-US" smtClean="0"/>
              <a:t>9/12/24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E94EC-BE84-CB4A-B5F7-D20652823E77}" type="slidenum">
              <a:rPr lang="en-US" smtClean="0"/>
              <a:t>‹#›</a:t>
            </a:fld>
            <a:endParaRPr lang="en-US"/>
          </a:p>
        </p:txBody>
      </p:sp>
    </p:spTree>
    <p:extLst>
      <p:ext uri="{BB962C8B-B14F-4D97-AF65-F5344CB8AC3E}">
        <p14:creationId xmlns:p14="http://schemas.microsoft.com/office/powerpoint/2010/main" val="1230859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i="1" dirty="0">
                <a:effectLst/>
                <a:latin typeface="Times New Roman" panose="02020603050405020304" pitchFamily="18" charset="0"/>
                <a:ea typeface="Times New Roman" panose="02020603050405020304" pitchFamily="18" charset="0"/>
              </a:rPr>
              <a:t>Notes </a:t>
            </a:r>
            <a:endParaRPr lang="en-GB" sz="2400" dirty="0">
              <a:effectLst/>
              <a:latin typeface="Times New Roman" panose="02020603050405020304" pitchFamily="18" charset="0"/>
              <a:ea typeface="Times New Roman" panose="02020603050405020304" pitchFamily="18" charset="0"/>
            </a:endParaRPr>
          </a:p>
          <a:p>
            <a:r>
              <a:rPr lang="en-US" sz="2400" i="1" dirty="0">
                <a:effectLst/>
                <a:latin typeface="Times New Roman" panose="02020603050405020304" pitchFamily="18" charset="0"/>
                <a:ea typeface="Times New Roman" panose="02020603050405020304" pitchFamily="18" charset="0"/>
              </a:rPr>
              <a:t>  </a:t>
            </a:r>
            <a:endParaRPr lang="en-GB" sz="2400" dirty="0">
              <a:effectLst/>
              <a:latin typeface="Times New Roman" panose="02020603050405020304" pitchFamily="18" charset="0"/>
              <a:ea typeface="Times New Roman" panose="02020603050405020304" pitchFamily="18" charset="0"/>
            </a:endParaRPr>
          </a:p>
          <a:p>
            <a:pPr algn="just"/>
            <a:r>
              <a:rPr lang="en-GB" sz="2400" dirty="0">
                <a:solidFill>
                  <a:srgbClr val="000000"/>
                </a:solidFill>
                <a:effectLst/>
                <a:latin typeface="+mj-lt"/>
                <a:ea typeface="Calibri" panose="020F0502020204030204" pitchFamily="34" charset="0"/>
                <a:cs typeface="Times New Roman" panose="02020603050405020304" pitchFamily="18" charset="0"/>
              </a:rPr>
              <a:t>Tax for SDGs requires aligning tax policy making and tax administrative capacity to facilitate the achievement of SDGs.</a:t>
            </a:r>
          </a:p>
          <a:p>
            <a:pPr algn="just"/>
            <a:endParaRPr lang="en-GB" sz="2400" dirty="0">
              <a:effectLst/>
              <a:latin typeface="+mj-lt"/>
              <a:ea typeface="Calibri" panose="020F0502020204030204" pitchFamily="34" charset="0"/>
              <a:cs typeface="Times New Roman" panose="02020603050405020304" pitchFamily="18" charset="0"/>
            </a:endParaRPr>
          </a:p>
          <a:p>
            <a:pPr algn="just"/>
            <a:r>
              <a:rPr lang="en-GB" sz="2400" dirty="0">
                <a:solidFill>
                  <a:srgbClr val="000000"/>
                </a:solidFill>
                <a:effectLst/>
                <a:latin typeface="+mj-lt"/>
                <a:ea typeface="Calibri" panose="020F0502020204030204" pitchFamily="34" charset="0"/>
                <a:cs typeface="Times New Roman"/>
              </a:rPr>
              <a:t>Tax </a:t>
            </a:r>
            <a:r>
              <a:rPr lang="en-GB" sz="2400" dirty="0">
                <a:solidFill>
                  <a:srgbClr val="000000"/>
                </a:solidFill>
                <a:latin typeface="+mj-lt"/>
                <a:ea typeface="Calibri" panose="020F0502020204030204" pitchFamily="34" charset="0"/>
                <a:cs typeface="Times New Roman"/>
              </a:rPr>
              <a:t>administration</a:t>
            </a:r>
            <a:r>
              <a:rPr lang="en-GB" sz="2400" dirty="0">
                <a:solidFill>
                  <a:srgbClr val="000000"/>
                </a:solidFill>
                <a:effectLst/>
                <a:latin typeface="+mj-lt"/>
                <a:ea typeface="Calibri" panose="020F0502020204030204" pitchFamily="34" charset="0"/>
                <a:cs typeface="Times New Roman"/>
              </a:rPr>
              <a:t> </a:t>
            </a:r>
            <a:r>
              <a:rPr lang="en-GB" sz="2400" dirty="0">
                <a:solidFill>
                  <a:srgbClr val="000000"/>
                </a:solidFill>
                <a:latin typeface="+mj-lt"/>
                <a:ea typeface="Calibri" panose="020F0502020204030204" pitchFamily="34" charset="0"/>
                <a:cs typeface="Times New Roman"/>
              </a:rPr>
              <a:t>plays</a:t>
            </a:r>
            <a:r>
              <a:rPr lang="en-GB" sz="2400" dirty="0">
                <a:solidFill>
                  <a:srgbClr val="000000"/>
                </a:solidFill>
                <a:effectLst/>
                <a:latin typeface="+mj-lt"/>
                <a:ea typeface="Calibri" panose="020F0502020204030204" pitchFamily="34" charset="0"/>
                <a:cs typeface="Times New Roman"/>
              </a:rPr>
              <a:t> a crucial role in implementing tax policies that can advance the SDGs.</a:t>
            </a:r>
          </a:p>
          <a:p>
            <a:pPr algn="just"/>
            <a:endParaRPr lang="en-GB" sz="2400" dirty="0">
              <a:effectLst/>
              <a:latin typeface="+mj-lt"/>
              <a:ea typeface="Calibri" panose="020F0502020204030204" pitchFamily="34" charset="0"/>
              <a:cs typeface="Times New Roman" panose="02020603050405020304" pitchFamily="18" charset="0"/>
            </a:endParaRPr>
          </a:p>
          <a:p>
            <a:pPr algn="just"/>
            <a:r>
              <a:rPr lang="en-GB" sz="2400" dirty="0">
                <a:solidFill>
                  <a:srgbClr val="000000"/>
                </a:solidFill>
                <a:effectLst/>
                <a:latin typeface="+mj-lt"/>
                <a:ea typeface="Calibri" panose="020F0502020204030204" pitchFamily="34" charset="0"/>
                <a:cs typeface="Times New Roman" panose="02020603050405020304" pitchFamily="18" charset="0"/>
              </a:rPr>
              <a:t>Tax administrators, therefore, need to be more invested in the interconnectedness between taxation and the SDGs.</a:t>
            </a:r>
            <a:endParaRPr lang="en-GB" sz="2400" dirty="0">
              <a:effectLst/>
              <a:latin typeface="+mj-lt"/>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endParaRPr lang="en-GB" sz="2400" dirty="0">
              <a:effectLst/>
              <a:latin typeface="Times New Roman" panose="02020603050405020304" pitchFamily="18" charset="0"/>
              <a:ea typeface="Times New Roman" panose="02020603050405020304" pitchFamily="18" charset="0"/>
            </a:endParaRPr>
          </a:p>
          <a:p>
            <a:r>
              <a:rPr lang="es-CO" dirty="0"/>
              <a:t>COURSE STRUCTURE </a:t>
            </a:r>
            <a:r>
              <a:rPr lang="es-CO" dirty="0" err="1"/>
              <a:t>is</a:t>
            </a:r>
            <a:r>
              <a:rPr lang="es-CO" dirty="0"/>
              <a:t> in 5 PARTS:</a:t>
            </a:r>
          </a:p>
          <a:p>
            <a:endParaRPr lang="es-CO" dirty="0"/>
          </a:p>
          <a:p>
            <a:r>
              <a:rPr lang="es-CO" dirty="0" err="1"/>
              <a:t>Part</a:t>
            </a:r>
            <a:r>
              <a:rPr lang="es-CO" dirty="0"/>
              <a:t> 1 – </a:t>
            </a:r>
            <a:r>
              <a:rPr lang="es-CO" dirty="0" err="1"/>
              <a:t>we</a:t>
            </a:r>
            <a:r>
              <a:rPr lang="es-CO" dirty="0"/>
              <a:t> </a:t>
            </a:r>
            <a:r>
              <a:rPr lang="es-CO" dirty="0" err="1"/>
              <a:t>start</a:t>
            </a:r>
            <a:r>
              <a:rPr lang="es-CO" dirty="0"/>
              <a:t> off </a:t>
            </a:r>
            <a:r>
              <a:rPr lang="es-CO" dirty="0" err="1"/>
              <a:t>with</a:t>
            </a:r>
            <a:r>
              <a:rPr lang="es-CO" dirty="0"/>
              <a:t> a </a:t>
            </a:r>
            <a:r>
              <a:rPr lang="es-CO" dirty="0" err="1"/>
              <a:t>discussion</a:t>
            </a:r>
            <a:r>
              <a:rPr lang="es-CO" dirty="0"/>
              <a:t> </a:t>
            </a:r>
            <a:r>
              <a:rPr lang="es-CO" dirty="0" err="1"/>
              <a:t>on</a:t>
            </a:r>
            <a:r>
              <a:rPr lang="es-CO" dirty="0"/>
              <a:t> </a:t>
            </a:r>
            <a:r>
              <a:rPr lang="es-CO" dirty="0" err="1"/>
              <a:t>taxation</a:t>
            </a:r>
            <a:r>
              <a:rPr lang="es-CO" dirty="0"/>
              <a:t> (</a:t>
            </a:r>
            <a:r>
              <a:rPr lang="es-CO" dirty="0" err="1"/>
              <a:t>tax</a:t>
            </a:r>
            <a:r>
              <a:rPr lang="es-CO" dirty="0"/>
              <a:t>, </a:t>
            </a:r>
            <a:r>
              <a:rPr lang="es-CO" dirty="0" err="1"/>
              <a:t>tax</a:t>
            </a:r>
            <a:r>
              <a:rPr lang="es-CO" dirty="0"/>
              <a:t> </a:t>
            </a:r>
            <a:r>
              <a:rPr lang="es-CO" dirty="0" err="1"/>
              <a:t>system</a:t>
            </a:r>
            <a:r>
              <a:rPr lang="es-CO" dirty="0"/>
              <a:t>, </a:t>
            </a:r>
            <a:r>
              <a:rPr lang="es-CO" dirty="0" err="1"/>
              <a:t>tax</a:t>
            </a:r>
            <a:r>
              <a:rPr lang="es-CO" dirty="0"/>
              <a:t> </a:t>
            </a:r>
            <a:r>
              <a:rPr lang="es-CO" dirty="0" err="1"/>
              <a:t>principles</a:t>
            </a:r>
            <a:r>
              <a:rPr lang="es-CO" dirty="0"/>
              <a:t>, social </a:t>
            </a:r>
            <a:r>
              <a:rPr lang="es-CO" dirty="0" err="1"/>
              <a:t>contract</a:t>
            </a:r>
            <a:r>
              <a:rPr lang="es-CO" dirty="0"/>
              <a:t>, </a:t>
            </a:r>
            <a:r>
              <a:rPr lang="es-CO" dirty="0" err="1"/>
              <a:t>tax</a:t>
            </a:r>
            <a:r>
              <a:rPr lang="es-CO" dirty="0"/>
              <a:t> </a:t>
            </a:r>
            <a:r>
              <a:rPr lang="es-CO" dirty="0" err="1"/>
              <a:t>types</a:t>
            </a:r>
            <a:r>
              <a:rPr lang="es-CO" dirty="0"/>
              <a:t>, </a:t>
            </a:r>
            <a:r>
              <a:rPr lang="es-CO" dirty="0" err="1"/>
              <a:t>classification</a:t>
            </a:r>
            <a:r>
              <a:rPr lang="es-CO" dirty="0"/>
              <a:t> </a:t>
            </a:r>
            <a:r>
              <a:rPr lang="es-CO" dirty="0" err="1"/>
              <a:t>etc</a:t>
            </a:r>
            <a:r>
              <a:rPr lang="es-CO" dirty="0"/>
              <a:t>) </a:t>
            </a:r>
            <a:r>
              <a:rPr lang="es-CO" dirty="0" err="1"/>
              <a:t>justifying</a:t>
            </a:r>
            <a:r>
              <a:rPr lang="es-CO" dirty="0"/>
              <a:t> </a:t>
            </a:r>
            <a:r>
              <a:rPr lang="es-CO" dirty="0" err="1"/>
              <a:t>the</a:t>
            </a:r>
            <a:r>
              <a:rPr lang="es-CO" dirty="0"/>
              <a:t> </a:t>
            </a:r>
            <a:r>
              <a:rPr lang="es-CO" dirty="0" err="1"/>
              <a:t>need</a:t>
            </a:r>
            <a:r>
              <a:rPr lang="es-CO" dirty="0"/>
              <a:t> </a:t>
            </a:r>
            <a:r>
              <a:rPr lang="es-CO" dirty="0" err="1"/>
              <a:t>to</a:t>
            </a:r>
            <a:r>
              <a:rPr lang="es-CO" dirty="0"/>
              <a:t> </a:t>
            </a:r>
            <a:r>
              <a:rPr lang="es-CO" dirty="0" err="1"/>
              <a:t>align</a:t>
            </a:r>
            <a:r>
              <a:rPr lang="es-CO" dirty="0"/>
              <a:t> </a:t>
            </a:r>
            <a:r>
              <a:rPr lang="es-CO" dirty="0" err="1"/>
              <a:t>tax</a:t>
            </a:r>
            <a:r>
              <a:rPr lang="es-CO" dirty="0"/>
              <a:t> </a:t>
            </a:r>
            <a:r>
              <a:rPr lang="es-CO" dirty="0" err="1"/>
              <a:t>to</a:t>
            </a:r>
            <a:r>
              <a:rPr lang="es-CO" dirty="0"/>
              <a:t> </a:t>
            </a:r>
            <a:r>
              <a:rPr lang="es-CO" dirty="0" err="1"/>
              <a:t>financing</a:t>
            </a:r>
            <a:r>
              <a:rPr lang="es-CO" dirty="0"/>
              <a:t> and </a:t>
            </a:r>
            <a:r>
              <a:rPr lang="es-CO" dirty="0" err="1"/>
              <a:t>achieveing</a:t>
            </a:r>
            <a:r>
              <a:rPr lang="es-CO" dirty="0"/>
              <a:t> </a:t>
            </a:r>
            <a:r>
              <a:rPr lang="es-CO" dirty="0" err="1"/>
              <a:t>SDGs</a:t>
            </a:r>
            <a:r>
              <a:rPr lang="es-CO" dirty="0"/>
              <a:t>. </a:t>
            </a:r>
            <a:r>
              <a:rPr lang="es-CO" dirty="0" err="1"/>
              <a:t>We</a:t>
            </a:r>
            <a:r>
              <a:rPr lang="es-CO" dirty="0"/>
              <a:t> </a:t>
            </a:r>
            <a:r>
              <a:rPr lang="es-CO" dirty="0" err="1"/>
              <a:t>also</a:t>
            </a:r>
            <a:r>
              <a:rPr lang="es-CO" dirty="0"/>
              <a:t> </a:t>
            </a:r>
            <a:r>
              <a:rPr lang="es-CO" dirty="0" err="1"/>
              <a:t>discuss</a:t>
            </a:r>
            <a:r>
              <a:rPr lang="es-CO" dirty="0"/>
              <a:t> </a:t>
            </a:r>
            <a:r>
              <a:rPr lang="es-CO" dirty="0" err="1"/>
              <a:t>the</a:t>
            </a:r>
            <a:r>
              <a:rPr lang="es-CO" dirty="0"/>
              <a:t> </a:t>
            </a:r>
            <a:r>
              <a:rPr lang="es-CO" dirty="0" err="1"/>
              <a:t>tax</a:t>
            </a:r>
            <a:r>
              <a:rPr lang="es-CO" dirty="0"/>
              <a:t> </a:t>
            </a:r>
            <a:r>
              <a:rPr lang="es-CO" dirty="0" err="1"/>
              <a:t>system</a:t>
            </a:r>
            <a:r>
              <a:rPr lang="es-CO" dirty="0"/>
              <a:t> </a:t>
            </a:r>
            <a:r>
              <a:rPr lang="es-CO" dirty="0" err="1"/>
              <a:t>of</a:t>
            </a:r>
            <a:r>
              <a:rPr lang="es-CO" dirty="0"/>
              <a:t> </a:t>
            </a:r>
            <a:r>
              <a:rPr lang="es-CO" dirty="0" err="1"/>
              <a:t>the</a:t>
            </a:r>
            <a:r>
              <a:rPr lang="es-CO" dirty="0"/>
              <a:t> misión country (</a:t>
            </a:r>
            <a:r>
              <a:rPr lang="es-CO" dirty="0" err="1"/>
              <a:t>eswatini</a:t>
            </a:r>
            <a:r>
              <a:rPr lang="es-CO" dirty="0"/>
              <a:t> </a:t>
            </a:r>
            <a:r>
              <a:rPr lang="es-CO" dirty="0" err="1"/>
              <a:t>examples</a:t>
            </a:r>
            <a:r>
              <a:rPr lang="es-CO" dirty="0"/>
              <a:t> </a:t>
            </a:r>
            <a:r>
              <a:rPr lang="es-CO" dirty="0" err="1"/>
              <a:t>here</a:t>
            </a:r>
            <a:r>
              <a:rPr lang="es-CO" dirty="0"/>
              <a:t>) </a:t>
            </a:r>
          </a:p>
          <a:p>
            <a:r>
              <a:rPr lang="es-CO" dirty="0" err="1"/>
              <a:t>Part</a:t>
            </a:r>
            <a:r>
              <a:rPr lang="es-CO" dirty="0"/>
              <a:t> 2 – </a:t>
            </a:r>
            <a:r>
              <a:rPr lang="es-CO" dirty="0" err="1"/>
              <a:t>discuss</a:t>
            </a:r>
            <a:r>
              <a:rPr lang="es-CO" dirty="0"/>
              <a:t> </a:t>
            </a:r>
            <a:r>
              <a:rPr lang="es-CO" dirty="0" err="1"/>
              <a:t>SDGs</a:t>
            </a:r>
            <a:r>
              <a:rPr lang="es-CO" dirty="0"/>
              <a:t> – </a:t>
            </a:r>
            <a:r>
              <a:rPr lang="es-CO" dirty="0" err="1"/>
              <a:t>what</a:t>
            </a:r>
            <a:r>
              <a:rPr lang="es-CO" dirty="0"/>
              <a:t> are </a:t>
            </a:r>
            <a:r>
              <a:rPr lang="es-CO" dirty="0" err="1"/>
              <a:t>they</a:t>
            </a:r>
            <a:r>
              <a:rPr lang="es-CO" dirty="0"/>
              <a:t>, </a:t>
            </a:r>
            <a:r>
              <a:rPr lang="es-CO" dirty="0" err="1"/>
              <a:t>their</a:t>
            </a:r>
            <a:r>
              <a:rPr lang="es-CO" dirty="0"/>
              <a:t> </a:t>
            </a:r>
            <a:r>
              <a:rPr lang="es-CO" dirty="0" err="1"/>
              <a:t>interconnectedness</a:t>
            </a:r>
            <a:r>
              <a:rPr lang="es-CO" dirty="0"/>
              <a:t>, </a:t>
            </a:r>
            <a:r>
              <a:rPr lang="es-CO" dirty="0" err="1"/>
              <a:t>the</a:t>
            </a:r>
            <a:r>
              <a:rPr lang="es-CO" dirty="0"/>
              <a:t> </a:t>
            </a:r>
            <a:r>
              <a:rPr lang="es-CO" dirty="0" err="1"/>
              <a:t>key</a:t>
            </a:r>
            <a:r>
              <a:rPr lang="es-CO" dirty="0"/>
              <a:t> </a:t>
            </a:r>
            <a:r>
              <a:rPr lang="es-CO" dirty="0" err="1"/>
              <a:t>cross</a:t>
            </a:r>
            <a:r>
              <a:rPr lang="es-CO" dirty="0"/>
              <a:t> </a:t>
            </a:r>
            <a:r>
              <a:rPr lang="es-CO" dirty="0" err="1"/>
              <a:t>cutting</a:t>
            </a:r>
            <a:r>
              <a:rPr lang="es-CO" dirty="0"/>
              <a:t> </a:t>
            </a:r>
            <a:r>
              <a:rPr lang="es-CO" dirty="0" err="1"/>
              <a:t>SDGs</a:t>
            </a:r>
            <a:r>
              <a:rPr lang="es-CO" dirty="0"/>
              <a:t>, </a:t>
            </a:r>
            <a:r>
              <a:rPr lang="es-CO" dirty="0" err="1"/>
              <a:t>demonstrating</a:t>
            </a:r>
            <a:r>
              <a:rPr lang="es-CO" dirty="0"/>
              <a:t> </a:t>
            </a:r>
            <a:r>
              <a:rPr lang="es-CO" dirty="0" err="1"/>
              <a:t>how</a:t>
            </a:r>
            <a:r>
              <a:rPr lang="es-CO" dirty="0"/>
              <a:t> </a:t>
            </a:r>
            <a:r>
              <a:rPr lang="es-CO" dirty="0" err="1"/>
              <a:t>tax</a:t>
            </a:r>
            <a:r>
              <a:rPr lang="es-CO" dirty="0"/>
              <a:t> </a:t>
            </a:r>
            <a:r>
              <a:rPr lang="es-CO" dirty="0" err="1"/>
              <a:t>policy</a:t>
            </a:r>
            <a:r>
              <a:rPr lang="es-CO" dirty="0"/>
              <a:t> can be </a:t>
            </a:r>
            <a:r>
              <a:rPr lang="es-CO" dirty="0" err="1"/>
              <a:t>linked</a:t>
            </a:r>
            <a:r>
              <a:rPr lang="es-CO" dirty="0"/>
              <a:t> </a:t>
            </a:r>
            <a:r>
              <a:rPr lang="es-CO" dirty="0" err="1"/>
              <a:t>to</a:t>
            </a:r>
            <a:r>
              <a:rPr lang="es-CO" dirty="0"/>
              <a:t> </a:t>
            </a:r>
            <a:r>
              <a:rPr lang="es-CO" dirty="0" err="1"/>
              <a:t>SDGs</a:t>
            </a:r>
            <a:endParaRPr lang="es-CO" dirty="0"/>
          </a:p>
          <a:p>
            <a:r>
              <a:rPr lang="es-CO" dirty="0" err="1"/>
              <a:t>Part</a:t>
            </a:r>
            <a:r>
              <a:rPr lang="es-CO" dirty="0"/>
              <a:t> 3 – country </a:t>
            </a:r>
            <a:r>
              <a:rPr lang="es-CO" dirty="0" err="1"/>
              <a:t>focus</a:t>
            </a:r>
            <a:r>
              <a:rPr lang="es-CO" dirty="0"/>
              <a:t> –</a:t>
            </a:r>
            <a:r>
              <a:rPr lang="es-CO" dirty="0" err="1"/>
              <a:t>extent</a:t>
            </a:r>
            <a:r>
              <a:rPr lang="es-CO" dirty="0"/>
              <a:t> </a:t>
            </a:r>
            <a:r>
              <a:rPr lang="es-CO" dirty="0" err="1"/>
              <a:t>to</a:t>
            </a:r>
            <a:r>
              <a:rPr lang="es-CO" dirty="0"/>
              <a:t> </a:t>
            </a:r>
            <a:r>
              <a:rPr lang="es-CO" dirty="0" err="1"/>
              <a:t>which</a:t>
            </a:r>
            <a:r>
              <a:rPr lang="es-CO" dirty="0"/>
              <a:t> </a:t>
            </a:r>
            <a:r>
              <a:rPr lang="es-CO" dirty="0" err="1"/>
              <a:t>SDGs</a:t>
            </a:r>
            <a:r>
              <a:rPr lang="es-CO" dirty="0"/>
              <a:t> </a:t>
            </a:r>
            <a:r>
              <a:rPr lang="es-CO" dirty="0" err="1"/>
              <a:t>achieved</a:t>
            </a:r>
            <a:r>
              <a:rPr lang="es-CO" dirty="0"/>
              <a:t>, </a:t>
            </a:r>
            <a:r>
              <a:rPr lang="es-CO" dirty="0" err="1"/>
              <a:t>where</a:t>
            </a:r>
            <a:r>
              <a:rPr lang="es-CO" dirty="0"/>
              <a:t> </a:t>
            </a:r>
            <a:r>
              <a:rPr lang="es-CO" dirty="0" err="1"/>
              <a:t>the</a:t>
            </a:r>
            <a:r>
              <a:rPr lang="es-CO" dirty="0"/>
              <a:t> </a:t>
            </a:r>
            <a:r>
              <a:rPr lang="es-CO" dirty="0" err="1"/>
              <a:t>problems</a:t>
            </a:r>
            <a:r>
              <a:rPr lang="es-CO" dirty="0"/>
              <a:t>/</a:t>
            </a:r>
            <a:r>
              <a:rPr lang="es-CO" dirty="0" err="1"/>
              <a:t>challenges</a:t>
            </a:r>
            <a:r>
              <a:rPr lang="es-CO" dirty="0"/>
              <a:t> are, </a:t>
            </a:r>
            <a:r>
              <a:rPr lang="es-CO" dirty="0" err="1"/>
              <a:t>what</a:t>
            </a:r>
            <a:r>
              <a:rPr lang="es-CO" dirty="0"/>
              <a:t> </a:t>
            </a:r>
            <a:r>
              <a:rPr lang="es-CO" dirty="0" err="1"/>
              <a:t>is</a:t>
            </a:r>
            <a:r>
              <a:rPr lang="es-CO" dirty="0"/>
              <a:t> </a:t>
            </a:r>
            <a:r>
              <a:rPr lang="es-CO" dirty="0" err="1"/>
              <a:t>being</a:t>
            </a:r>
            <a:r>
              <a:rPr lang="es-CO" dirty="0"/>
              <a:t> done, </a:t>
            </a:r>
            <a:r>
              <a:rPr lang="es-CO" dirty="0" err="1"/>
              <a:t>how</a:t>
            </a:r>
            <a:r>
              <a:rPr lang="es-CO" dirty="0"/>
              <a:t> </a:t>
            </a:r>
            <a:r>
              <a:rPr lang="es-CO" dirty="0" err="1"/>
              <a:t>the</a:t>
            </a:r>
            <a:r>
              <a:rPr lang="es-CO" dirty="0"/>
              <a:t> country has </a:t>
            </a:r>
            <a:r>
              <a:rPr lang="es-CO" dirty="0" err="1"/>
              <a:t>interconnected</a:t>
            </a:r>
            <a:r>
              <a:rPr lang="es-CO" dirty="0"/>
              <a:t> </a:t>
            </a:r>
            <a:r>
              <a:rPr lang="es-CO" dirty="0" err="1"/>
              <a:t>tax</a:t>
            </a:r>
            <a:r>
              <a:rPr lang="es-CO" dirty="0"/>
              <a:t> </a:t>
            </a:r>
            <a:r>
              <a:rPr lang="es-CO" dirty="0" err="1"/>
              <a:t>with</a:t>
            </a:r>
            <a:r>
              <a:rPr lang="es-CO" dirty="0"/>
              <a:t> </a:t>
            </a:r>
            <a:r>
              <a:rPr lang="es-CO" dirty="0" err="1"/>
              <a:t>SDGs</a:t>
            </a:r>
            <a:endParaRPr lang="es-CO" dirty="0"/>
          </a:p>
          <a:p>
            <a:r>
              <a:rPr lang="es-CO" dirty="0" err="1"/>
              <a:t>Part</a:t>
            </a:r>
            <a:r>
              <a:rPr lang="es-CO" dirty="0"/>
              <a:t> 4  - </a:t>
            </a:r>
            <a:r>
              <a:rPr lang="es-CO" dirty="0" err="1"/>
              <a:t>challenges</a:t>
            </a:r>
            <a:r>
              <a:rPr lang="es-CO" dirty="0"/>
              <a:t> in </a:t>
            </a:r>
            <a:r>
              <a:rPr lang="es-CO" dirty="0" err="1"/>
              <a:t>achieving</a:t>
            </a:r>
            <a:r>
              <a:rPr lang="es-CO" dirty="0"/>
              <a:t> </a:t>
            </a:r>
            <a:r>
              <a:rPr lang="es-CO" dirty="0" err="1"/>
              <a:t>SDGs</a:t>
            </a:r>
            <a:r>
              <a:rPr lang="es-CO" dirty="0"/>
              <a:t> (can be </a:t>
            </a:r>
            <a:r>
              <a:rPr lang="es-CO" dirty="0" err="1"/>
              <a:t>tweaked</a:t>
            </a:r>
            <a:r>
              <a:rPr lang="es-CO" dirty="0"/>
              <a:t> </a:t>
            </a:r>
            <a:r>
              <a:rPr lang="es-CO" dirty="0" err="1"/>
              <a:t>to</a:t>
            </a:r>
            <a:r>
              <a:rPr lang="es-CO" dirty="0"/>
              <a:t> </a:t>
            </a:r>
            <a:r>
              <a:rPr lang="es-CO" dirty="0" err="1"/>
              <a:t>discuss</a:t>
            </a:r>
            <a:r>
              <a:rPr lang="es-CO" dirty="0"/>
              <a:t> </a:t>
            </a:r>
            <a:r>
              <a:rPr lang="es-CO" dirty="0" err="1"/>
              <a:t>key</a:t>
            </a:r>
            <a:r>
              <a:rPr lang="es-CO" dirty="0"/>
              <a:t> </a:t>
            </a:r>
            <a:r>
              <a:rPr lang="es-CO" dirty="0" err="1"/>
              <a:t>aspects</a:t>
            </a:r>
            <a:r>
              <a:rPr lang="es-CO" dirty="0"/>
              <a:t> </a:t>
            </a:r>
            <a:r>
              <a:rPr lang="es-CO" dirty="0" err="1"/>
              <a:t>example</a:t>
            </a:r>
            <a:r>
              <a:rPr lang="es-CO" dirty="0"/>
              <a:t> Sri Lanka </a:t>
            </a:r>
            <a:r>
              <a:rPr lang="es-CO" dirty="0" err="1"/>
              <a:t>asked</a:t>
            </a:r>
            <a:r>
              <a:rPr lang="es-CO" dirty="0"/>
              <a:t> </a:t>
            </a:r>
            <a:r>
              <a:rPr lang="es-CO" dirty="0" err="1"/>
              <a:t>for</a:t>
            </a:r>
            <a:r>
              <a:rPr lang="es-CO" dirty="0"/>
              <a:t> a discusión </a:t>
            </a:r>
            <a:r>
              <a:rPr lang="es-CO" dirty="0" err="1"/>
              <a:t>on</a:t>
            </a:r>
            <a:r>
              <a:rPr lang="es-CO" dirty="0"/>
              <a:t> </a:t>
            </a:r>
            <a:r>
              <a:rPr lang="es-CO" dirty="0" err="1"/>
              <a:t>identifying</a:t>
            </a:r>
            <a:r>
              <a:rPr lang="es-CO" dirty="0"/>
              <a:t> and </a:t>
            </a:r>
            <a:r>
              <a:rPr lang="es-CO" dirty="0" err="1"/>
              <a:t>curbing</a:t>
            </a:r>
            <a:r>
              <a:rPr lang="es-CO" dirty="0"/>
              <a:t> </a:t>
            </a:r>
            <a:r>
              <a:rPr lang="es-CO" dirty="0" err="1"/>
              <a:t>IFFs</a:t>
            </a:r>
            <a:r>
              <a:rPr lang="es-CO" dirty="0"/>
              <a:t> and </a:t>
            </a:r>
            <a:r>
              <a:rPr lang="es-CO" dirty="0" err="1"/>
              <a:t>an</a:t>
            </a:r>
            <a:r>
              <a:rPr lang="es-CO" dirty="0"/>
              <a:t> </a:t>
            </a:r>
            <a:r>
              <a:rPr lang="es-CO" dirty="0" err="1"/>
              <a:t>understanding</a:t>
            </a:r>
            <a:r>
              <a:rPr lang="es-CO" dirty="0"/>
              <a:t> </a:t>
            </a:r>
            <a:r>
              <a:rPr lang="es-CO" dirty="0" err="1"/>
              <a:t>of</a:t>
            </a:r>
            <a:r>
              <a:rPr lang="es-CO" dirty="0"/>
              <a:t> </a:t>
            </a:r>
            <a:r>
              <a:rPr lang="es-CO" dirty="0" err="1"/>
              <a:t>corporate</a:t>
            </a:r>
            <a:r>
              <a:rPr lang="es-CO" dirty="0"/>
              <a:t> </a:t>
            </a:r>
            <a:r>
              <a:rPr lang="es-CO" dirty="0" err="1"/>
              <a:t>vehicles</a:t>
            </a:r>
            <a:r>
              <a:rPr lang="es-CO" dirty="0"/>
              <a:t> in </a:t>
            </a:r>
            <a:r>
              <a:rPr lang="es-CO" dirty="0" err="1"/>
              <a:t>creating</a:t>
            </a:r>
            <a:r>
              <a:rPr lang="es-CO" dirty="0"/>
              <a:t> opaque </a:t>
            </a:r>
            <a:r>
              <a:rPr lang="es-CO" dirty="0" err="1"/>
              <a:t>entities</a:t>
            </a:r>
            <a:r>
              <a:rPr lang="es-CO" dirty="0"/>
              <a:t> </a:t>
            </a:r>
            <a:r>
              <a:rPr lang="es-CO" dirty="0" err="1"/>
              <a:t>making</a:t>
            </a:r>
            <a:r>
              <a:rPr lang="es-CO" dirty="0"/>
              <a:t> </a:t>
            </a:r>
            <a:r>
              <a:rPr lang="es-CO" dirty="0" err="1"/>
              <a:t>it</a:t>
            </a:r>
            <a:r>
              <a:rPr lang="es-CO" dirty="0"/>
              <a:t> </a:t>
            </a:r>
            <a:r>
              <a:rPr lang="es-CO" dirty="0" err="1"/>
              <a:t>difficult</a:t>
            </a:r>
            <a:r>
              <a:rPr lang="es-CO" dirty="0"/>
              <a:t> </a:t>
            </a:r>
            <a:r>
              <a:rPr lang="es-CO" dirty="0" err="1"/>
              <a:t>to</a:t>
            </a:r>
            <a:r>
              <a:rPr lang="es-CO" dirty="0"/>
              <a:t> trace </a:t>
            </a:r>
            <a:r>
              <a:rPr lang="es-CO" dirty="0" err="1"/>
              <a:t>financial</a:t>
            </a:r>
            <a:r>
              <a:rPr lang="es-CO" dirty="0"/>
              <a:t> </a:t>
            </a:r>
            <a:r>
              <a:rPr lang="es-CO" dirty="0" err="1"/>
              <a:t>flows</a:t>
            </a:r>
            <a:r>
              <a:rPr lang="es-CO" dirty="0"/>
              <a:t>)</a:t>
            </a:r>
          </a:p>
          <a:p>
            <a:r>
              <a:rPr lang="es-CO" dirty="0" err="1"/>
              <a:t>Part</a:t>
            </a:r>
            <a:r>
              <a:rPr lang="es-CO" dirty="0"/>
              <a:t> 5 – a </a:t>
            </a:r>
            <a:r>
              <a:rPr lang="es-CO" dirty="0" err="1"/>
              <a:t>focsued</a:t>
            </a:r>
            <a:r>
              <a:rPr lang="es-CO" dirty="0"/>
              <a:t> discusión </a:t>
            </a:r>
            <a:r>
              <a:rPr lang="es-CO" dirty="0" err="1"/>
              <a:t>on</a:t>
            </a:r>
            <a:r>
              <a:rPr lang="es-CO" dirty="0"/>
              <a:t> </a:t>
            </a:r>
            <a:r>
              <a:rPr lang="es-CO" dirty="0" err="1"/>
              <a:t>the</a:t>
            </a:r>
            <a:r>
              <a:rPr lang="es-CO" dirty="0"/>
              <a:t> role </a:t>
            </a:r>
            <a:r>
              <a:rPr lang="es-CO" dirty="0" err="1"/>
              <a:t>of</a:t>
            </a:r>
            <a:r>
              <a:rPr lang="es-CO" dirty="0"/>
              <a:t> </a:t>
            </a:r>
            <a:r>
              <a:rPr lang="es-CO" dirty="0" err="1"/>
              <a:t>tax</a:t>
            </a:r>
            <a:r>
              <a:rPr lang="es-CO" dirty="0"/>
              <a:t> </a:t>
            </a:r>
            <a:r>
              <a:rPr lang="es-CO" dirty="0" err="1"/>
              <a:t>admin</a:t>
            </a:r>
            <a:r>
              <a:rPr lang="es-CO" dirty="0"/>
              <a:t> and </a:t>
            </a:r>
            <a:r>
              <a:rPr lang="es-CO" dirty="0" err="1"/>
              <a:t>policy</a:t>
            </a:r>
            <a:r>
              <a:rPr lang="es-CO" dirty="0"/>
              <a:t> </a:t>
            </a:r>
            <a:r>
              <a:rPr lang="es-CO" dirty="0" err="1"/>
              <a:t>makers</a:t>
            </a:r>
            <a:r>
              <a:rPr lang="es-CO" dirty="0"/>
              <a:t> </a:t>
            </a:r>
          </a:p>
        </p:txBody>
      </p:sp>
    </p:spTree>
    <p:extLst>
      <p:ext uri="{BB962C8B-B14F-4D97-AF65-F5344CB8AC3E}">
        <p14:creationId xmlns:p14="http://schemas.microsoft.com/office/powerpoint/2010/main" val="4170334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FA402-38F1-E8A5-F195-816BC65A39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37F07E-F3CD-2471-CE71-069AD70B321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8C8F2D5-5779-E2D1-1966-F5286A2A62A7}"/>
              </a:ext>
            </a:extLst>
          </p:cNvPr>
          <p:cNvSpPr>
            <a:spLocks noGrp="1"/>
          </p:cNvSpPr>
          <p:nvPr>
            <p:ph type="body"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1879744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E94EC-BE84-CB4A-B5F7-D20652823E77}" type="slidenum">
              <a:rPr lang="en-US" smtClean="0"/>
              <a:t>30</a:t>
            </a:fld>
            <a:endParaRPr lang="en-US"/>
          </a:p>
        </p:txBody>
      </p:sp>
    </p:spTree>
    <p:extLst>
      <p:ext uri="{BB962C8B-B14F-4D97-AF65-F5344CB8AC3E}">
        <p14:creationId xmlns:p14="http://schemas.microsoft.com/office/powerpoint/2010/main" val="2204972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3F9BB-6155-40D5-50A6-12127B61E7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D3C4AA-E7FF-F960-365E-37BBAAF9612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ECD4AD2-7A4D-D625-2928-1D2E3A893786}"/>
              </a:ext>
            </a:extLst>
          </p:cNvPr>
          <p:cNvSpPr>
            <a:spLocks noGrp="1"/>
          </p:cNvSpPr>
          <p:nvPr>
            <p:ph type="body"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3347593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8C8EB-86F0-9CE0-E848-648A8440F5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7A5B25-0F98-0C8A-B84B-A1DA984C863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15FCCC1-1027-FC56-173E-33B0BA022ABF}"/>
              </a:ext>
            </a:extLst>
          </p:cNvPr>
          <p:cNvSpPr>
            <a:spLocks noGrp="1"/>
          </p:cNvSpPr>
          <p:nvPr>
            <p:ph type="body"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3865212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16FF1-773C-3890-0BD5-CE81ED6B0D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9E5B-A8DC-34C7-8C29-2AE8A5E7FB9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505459A-93BC-25B9-0A9A-59EDF7385A00}"/>
              </a:ext>
            </a:extLst>
          </p:cNvPr>
          <p:cNvSpPr>
            <a:spLocks noGrp="1"/>
          </p:cNvSpPr>
          <p:nvPr>
            <p:ph type="body"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2090328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7C562-CF8B-745A-29B7-86F915652E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E0D148-CEA4-91F8-E6A3-353292F3C20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AB8DAE5-31A7-E241-92DA-904E06584EEA}"/>
              </a:ext>
            </a:extLst>
          </p:cNvPr>
          <p:cNvSpPr>
            <a:spLocks noGrp="1"/>
          </p:cNvSpPr>
          <p:nvPr>
            <p:ph type="body"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3001423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5F666-688D-57CE-7B57-6B8C80DABB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E037BE-C035-A15C-0EE0-E2EED657FC4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507F52C-1601-2ED0-79C1-CB97A0DDF020}"/>
              </a:ext>
            </a:extLst>
          </p:cNvPr>
          <p:cNvSpPr>
            <a:spLocks noGrp="1"/>
          </p:cNvSpPr>
          <p:nvPr>
            <p:ph type="body"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1698046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40530-66C7-2C97-7725-3BF4AC4777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180567-8840-5441-5C27-2DA58700F43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61D2296-E5D1-E015-D0AE-2147FD4C67A4}"/>
              </a:ext>
            </a:extLst>
          </p:cNvPr>
          <p:cNvSpPr>
            <a:spLocks noGrp="1"/>
          </p:cNvSpPr>
          <p:nvPr>
            <p:ph type="body"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1973007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73CD8-13B7-3AF5-3482-2AA9FA2A4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C0622-6339-4BBD-B1D1-2F13BE66C1E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EC01626-D483-0D86-0461-C0E56DF9EAA2}"/>
              </a:ext>
            </a:extLst>
          </p:cNvPr>
          <p:cNvSpPr>
            <a:spLocks noGrp="1"/>
          </p:cNvSpPr>
          <p:nvPr>
            <p:ph type="body"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3565035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1ED24-6827-758A-FDD2-778F20A8E4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C846EC-E019-B014-D495-9DFFB840E0F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136FB15-5907-8DDD-FDFD-A52EC96F4945}"/>
              </a:ext>
            </a:extLst>
          </p:cNvPr>
          <p:cNvSpPr>
            <a:spLocks noGrp="1"/>
          </p:cNvSpPr>
          <p:nvPr>
            <p:ph type="body"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228963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3043093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9F66D-FD91-517B-1D2C-B80EEC8DAB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F10341-349F-929E-3A38-2288E4EE9EF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C52D936-9891-C454-7B08-C8AC0B0FD95E}"/>
              </a:ext>
            </a:extLst>
          </p:cNvPr>
          <p:cNvSpPr>
            <a:spLocks noGrp="1"/>
          </p:cNvSpPr>
          <p:nvPr>
            <p:ph type="body"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573687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99585-115B-109F-39BD-7E28EA9D0E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B155C-35CA-51AC-D183-9992F321B6C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A4230C6-1F30-68C2-A284-666CBD5D8C11}"/>
              </a:ext>
            </a:extLst>
          </p:cNvPr>
          <p:cNvSpPr>
            <a:spLocks noGrp="1"/>
          </p:cNvSpPr>
          <p:nvPr>
            <p:ph type="body"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1723468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13543-ADCA-094F-8AA9-238B73EDAE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46792-9E50-A0B9-D0A1-388A708B658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67E627E-29F1-6244-F8AF-49A725317719}"/>
              </a:ext>
            </a:extLst>
          </p:cNvPr>
          <p:cNvSpPr>
            <a:spLocks noGrp="1"/>
          </p:cNvSpPr>
          <p:nvPr>
            <p:ph type="body"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4196653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14AA7-871D-EAF2-E5BE-321DEEA43A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FF5074-509B-6FB2-34D4-66EB73A3FD3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0E9310B-11A4-E824-99F1-6486A127F649}"/>
              </a:ext>
            </a:extLst>
          </p:cNvPr>
          <p:cNvSpPr>
            <a:spLocks noGrp="1"/>
          </p:cNvSpPr>
          <p:nvPr>
            <p:ph type="body"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3727781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F3FB2-BC78-CC1E-F64D-535E5BAD76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E0344-CB11-8DB7-A25C-EF14CB01F54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B1531F9-CB81-703A-2F8D-482F9CFD639E}"/>
              </a:ext>
            </a:extLst>
          </p:cNvPr>
          <p:cNvSpPr>
            <a:spLocks noGrp="1"/>
          </p:cNvSpPr>
          <p:nvPr>
            <p:ph type="body"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3882677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5F55C-4C2D-3E1C-67B6-E748D6DDCF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C797FB-F816-3969-6F86-1A5E54B0792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89BFC0C-5ED3-8A76-6DEF-AA2BD67C413A}"/>
              </a:ext>
            </a:extLst>
          </p:cNvPr>
          <p:cNvSpPr>
            <a:spLocks noGrp="1"/>
          </p:cNvSpPr>
          <p:nvPr>
            <p:ph type="body"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150566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2E35C-E2EF-298B-F1B7-0326567681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80D2F-21E6-83D1-D23F-CA50F7C1F2B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3AA5D17-E8C8-FF49-51BD-92A4447B0489}"/>
              </a:ext>
            </a:extLst>
          </p:cNvPr>
          <p:cNvSpPr>
            <a:spLocks noGrp="1"/>
          </p:cNvSpPr>
          <p:nvPr>
            <p:ph type="body"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4158155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4E602-4D5D-3F02-3F89-B931DE9E403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0DC9530-CDE9-10DE-522A-A7A7EFA232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AA7DC34-7818-168F-213E-14E6B0C3FF8D}"/>
              </a:ext>
            </a:extLst>
          </p:cNvPr>
          <p:cNvSpPr>
            <a:spLocks noGrp="1"/>
          </p:cNvSpPr>
          <p:nvPr>
            <p:ph type="dt" sz="half" idx="10"/>
          </p:nvPr>
        </p:nvSpPr>
        <p:spPr/>
        <p:txBody>
          <a:bodyPr/>
          <a:lstStyle/>
          <a:p>
            <a:fld id="{EEA34A69-A6D0-A942-B17A-42836674B755}" type="datetimeFigureOut">
              <a:rPr lang="en-US" smtClean="0"/>
              <a:t>9/12/24</a:t>
            </a:fld>
            <a:endParaRPr lang="en-US"/>
          </a:p>
        </p:txBody>
      </p:sp>
      <p:sp>
        <p:nvSpPr>
          <p:cNvPr id="5" name="Footer Placeholder 4">
            <a:extLst>
              <a:ext uri="{FF2B5EF4-FFF2-40B4-BE49-F238E27FC236}">
                <a16:creationId xmlns:a16="http://schemas.microsoft.com/office/drawing/2014/main" id="{08B37D07-0603-D6F3-BD6B-44468C1AA3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2A42C6-0139-2FB7-EDFA-63BED43C174C}"/>
              </a:ext>
            </a:extLst>
          </p:cNvPr>
          <p:cNvSpPr>
            <a:spLocks noGrp="1"/>
          </p:cNvSpPr>
          <p:nvPr>
            <p:ph type="sldNum" sz="quarter" idx="12"/>
          </p:nvPr>
        </p:nvSpPr>
        <p:spPr/>
        <p:txBody>
          <a:bodyPr/>
          <a:lstStyle/>
          <a:p>
            <a:fld id="{8E6D0FD0-ECD9-D441-B150-C042184A4D49}" type="slidenum">
              <a:rPr lang="en-US" smtClean="0"/>
              <a:t>‹#›</a:t>
            </a:fld>
            <a:endParaRPr lang="en-US"/>
          </a:p>
        </p:txBody>
      </p:sp>
    </p:spTree>
    <p:extLst>
      <p:ext uri="{BB962C8B-B14F-4D97-AF65-F5344CB8AC3E}">
        <p14:creationId xmlns:p14="http://schemas.microsoft.com/office/powerpoint/2010/main" val="384407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690B0-E5E9-F165-1980-798DE0DED91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A42BA79-0CC0-4AAE-2CAF-91A7931FEA3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EDF8090-D533-9140-227F-47419751290E}"/>
              </a:ext>
            </a:extLst>
          </p:cNvPr>
          <p:cNvSpPr>
            <a:spLocks noGrp="1"/>
          </p:cNvSpPr>
          <p:nvPr>
            <p:ph type="dt" sz="half" idx="10"/>
          </p:nvPr>
        </p:nvSpPr>
        <p:spPr/>
        <p:txBody>
          <a:bodyPr/>
          <a:lstStyle/>
          <a:p>
            <a:fld id="{EEA34A69-A6D0-A942-B17A-42836674B755}" type="datetimeFigureOut">
              <a:rPr lang="en-US" smtClean="0"/>
              <a:t>9/12/24</a:t>
            </a:fld>
            <a:endParaRPr lang="en-US"/>
          </a:p>
        </p:txBody>
      </p:sp>
      <p:sp>
        <p:nvSpPr>
          <p:cNvPr id="5" name="Footer Placeholder 4">
            <a:extLst>
              <a:ext uri="{FF2B5EF4-FFF2-40B4-BE49-F238E27FC236}">
                <a16:creationId xmlns:a16="http://schemas.microsoft.com/office/drawing/2014/main" id="{BA63CCB2-51E8-8CA9-4C28-70154A2C2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ABD315-5C2E-8165-3D25-1784C275F6BF}"/>
              </a:ext>
            </a:extLst>
          </p:cNvPr>
          <p:cNvSpPr>
            <a:spLocks noGrp="1"/>
          </p:cNvSpPr>
          <p:nvPr>
            <p:ph type="sldNum" sz="quarter" idx="12"/>
          </p:nvPr>
        </p:nvSpPr>
        <p:spPr/>
        <p:txBody>
          <a:bodyPr/>
          <a:lstStyle/>
          <a:p>
            <a:fld id="{8E6D0FD0-ECD9-D441-B150-C042184A4D49}" type="slidenum">
              <a:rPr lang="en-US" smtClean="0"/>
              <a:t>‹#›</a:t>
            </a:fld>
            <a:endParaRPr lang="en-US"/>
          </a:p>
        </p:txBody>
      </p:sp>
    </p:spTree>
    <p:extLst>
      <p:ext uri="{BB962C8B-B14F-4D97-AF65-F5344CB8AC3E}">
        <p14:creationId xmlns:p14="http://schemas.microsoft.com/office/powerpoint/2010/main" val="4091898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7CC942-BCC7-6080-1126-F96B39DF362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7BF6528-A963-A359-D401-9035DCF2869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3C57C4-CE40-2D12-4CA2-844BDA199249}"/>
              </a:ext>
            </a:extLst>
          </p:cNvPr>
          <p:cNvSpPr>
            <a:spLocks noGrp="1"/>
          </p:cNvSpPr>
          <p:nvPr>
            <p:ph type="dt" sz="half" idx="10"/>
          </p:nvPr>
        </p:nvSpPr>
        <p:spPr/>
        <p:txBody>
          <a:bodyPr/>
          <a:lstStyle/>
          <a:p>
            <a:fld id="{EEA34A69-A6D0-A942-B17A-42836674B755}" type="datetimeFigureOut">
              <a:rPr lang="en-US" smtClean="0"/>
              <a:t>9/12/24</a:t>
            </a:fld>
            <a:endParaRPr lang="en-US"/>
          </a:p>
        </p:txBody>
      </p:sp>
      <p:sp>
        <p:nvSpPr>
          <p:cNvPr id="5" name="Footer Placeholder 4">
            <a:extLst>
              <a:ext uri="{FF2B5EF4-FFF2-40B4-BE49-F238E27FC236}">
                <a16:creationId xmlns:a16="http://schemas.microsoft.com/office/drawing/2014/main" id="{BAD09452-4C13-00A3-9518-7483E2F1E6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122D3-2E2E-8503-07FF-F439A106A414}"/>
              </a:ext>
            </a:extLst>
          </p:cNvPr>
          <p:cNvSpPr>
            <a:spLocks noGrp="1"/>
          </p:cNvSpPr>
          <p:nvPr>
            <p:ph type="sldNum" sz="quarter" idx="12"/>
          </p:nvPr>
        </p:nvSpPr>
        <p:spPr/>
        <p:txBody>
          <a:bodyPr/>
          <a:lstStyle/>
          <a:p>
            <a:fld id="{8E6D0FD0-ECD9-D441-B150-C042184A4D49}" type="slidenum">
              <a:rPr lang="en-US" smtClean="0"/>
              <a:t>‹#›</a:t>
            </a:fld>
            <a:endParaRPr lang="en-US"/>
          </a:p>
        </p:txBody>
      </p:sp>
    </p:spTree>
    <p:extLst>
      <p:ext uri="{BB962C8B-B14F-4D97-AF65-F5344CB8AC3E}">
        <p14:creationId xmlns:p14="http://schemas.microsoft.com/office/powerpoint/2010/main" val="2144745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Header 1">
    <p:spTree>
      <p:nvGrpSpPr>
        <p:cNvPr id="1" name=""/>
        <p:cNvGrpSpPr/>
        <p:nvPr/>
      </p:nvGrpSpPr>
      <p:grpSpPr>
        <a:xfrm>
          <a:off x="0" y="0"/>
          <a:ext cx="0" cy="0"/>
          <a:chOff x="0" y="0"/>
          <a:chExt cx="0" cy="0"/>
        </a:xfrm>
      </p:grpSpPr>
      <p:pic>
        <p:nvPicPr>
          <p:cNvPr id="14" name="Изображение" descr="Изображение"/>
          <p:cNvPicPr>
            <a:picLocks noChangeAspect="1"/>
          </p:cNvPicPr>
          <p:nvPr/>
        </p:nvPicPr>
        <p:blipFill>
          <a:blip r:embed="rId2"/>
          <a:srcRect r="8286" b="9280"/>
          <a:stretch>
            <a:fillRect/>
          </a:stretch>
        </p:blipFill>
        <p:spPr>
          <a:xfrm>
            <a:off x="4590098" y="2715251"/>
            <a:ext cx="7601902" cy="4142750"/>
          </a:xfrm>
          <a:prstGeom prst="rect">
            <a:avLst/>
          </a:prstGeom>
          <a:ln w="12700">
            <a:miter lim="400000"/>
          </a:ln>
        </p:spPr>
      </p:pic>
      <p:sp>
        <p:nvSpPr>
          <p:cNvPr id="15" name="Прямоугольник"/>
          <p:cNvSpPr/>
          <p:nvPr/>
        </p:nvSpPr>
        <p:spPr>
          <a:xfrm>
            <a:off x="283758" y="1736530"/>
            <a:ext cx="11624484" cy="3044764"/>
          </a:xfrm>
          <a:prstGeom prst="rect">
            <a:avLst/>
          </a:prstGeom>
          <a:solidFill>
            <a:srgbClr val="FFFFFF"/>
          </a:solidFill>
          <a:ln w="12700">
            <a:miter lim="400000"/>
          </a:ln>
          <a:effectLst>
            <a:outerShdw blurRad="571500" dist="143954" dir="7036758" rotWithShape="0">
              <a:srgbClr val="000000">
                <a:alpha val="14868"/>
              </a:srgbClr>
            </a:outerShdw>
          </a:effectLst>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pic>
        <p:nvPicPr>
          <p:cNvPr id="16" name="Изображение" descr="Изображение"/>
          <p:cNvPicPr>
            <a:picLocks noChangeAspect="1"/>
          </p:cNvPicPr>
          <p:nvPr/>
        </p:nvPicPr>
        <p:blipFill>
          <a:blip r:embed="rId3"/>
          <a:stretch>
            <a:fillRect/>
          </a:stretch>
        </p:blipFill>
        <p:spPr>
          <a:xfrm>
            <a:off x="10534734" y="315640"/>
            <a:ext cx="1373509" cy="1122445"/>
          </a:xfrm>
          <a:prstGeom prst="rect">
            <a:avLst/>
          </a:prstGeom>
          <a:ln w="12700">
            <a:miter lim="400000"/>
          </a:ln>
          <a:effectLst>
            <a:outerShdw blurRad="571500" dist="143954" dir="8075437" rotWithShape="0">
              <a:srgbClr val="000000">
                <a:alpha val="25316"/>
              </a:srgbClr>
            </a:outerShdw>
          </a:effectLst>
        </p:spPr>
      </p:pic>
      <p:sp>
        <p:nvSpPr>
          <p:cNvPr id="19" name="Номер слайда"/>
          <p:cNvSpPr txBox="1">
            <a:spLocks noGrp="1"/>
          </p:cNvSpPr>
          <p:nvPr>
            <p:ph type="sldNum" sz="quarter" idx="2"/>
          </p:nvPr>
        </p:nvSpPr>
        <p:spPr>
          <a:xfrm>
            <a:off x="6000750" y="6540500"/>
            <a:ext cx="184253" cy="187300"/>
          </a:xfrm>
          <a:prstGeom prst="rect">
            <a:avLst/>
          </a:prstGeom>
        </p:spPr>
        <p:txBody>
          <a:bodyPr/>
          <a:lstStyle/>
          <a:p>
            <a:fld id="{86CB4B4D-7CA3-9044-876B-883B54F8677D}" type="slidenum">
              <a:t>‹#›</a:t>
            </a:fld>
            <a:endParaRPr/>
          </a:p>
        </p:txBody>
      </p:sp>
      <p:sp>
        <p:nvSpPr>
          <p:cNvPr id="2" name="Заголовок презентации">
            <a:extLst>
              <a:ext uri="{FF2B5EF4-FFF2-40B4-BE49-F238E27FC236}">
                <a16:creationId xmlns:a16="http://schemas.microsoft.com/office/drawing/2014/main" id="{5ED5A3DD-7CBB-28E9-A9FD-F7DAA4B35E63}"/>
              </a:ext>
            </a:extLst>
          </p:cNvPr>
          <p:cNvSpPr txBox="1">
            <a:spLocks noGrp="1"/>
          </p:cNvSpPr>
          <p:nvPr>
            <p:ph type="title" hasCustomPrompt="1"/>
          </p:nvPr>
        </p:nvSpPr>
        <p:spPr>
          <a:xfrm>
            <a:off x="603249" y="2354793"/>
            <a:ext cx="10985503" cy="904120"/>
          </a:xfrm>
          <a:prstGeom prst="rect">
            <a:avLst/>
          </a:prstGeom>
        </p:spPr>
        <p:txBody>
          <a:bodyPr anchor="b"/>
          <a:lstStyle>
            <a:lvl1pPr>
              <a:defRPr>
                <a:solidFill>
                  <a:srgbClr val="000000"/>
                </a:solidFill>
              </a:defRPr>
            </a:lvl1pPr>
          </a:lstStyle>
          <a:p>
            <a:r>
              <a:rPr lang="en-US" dirty="0"/>
              <a:t>Heading</a:t>
            </a:r>
            <a:endParaRPr dirty="0"/>
          </a:p>
        </p:txBody>
      </p:sp>
      <p:sp>
        <p:nvSpPr>
          <p:cNvPr id="4" name="Уровень текста 1…">
            <a:extLst>
              <a:ext uri="{FF2B5EF4-FFF2-40B4-BE49-F238E27FC236}">
                <a16:creationId xmlns:a16="http://schemas.microsoft.com/office/drawing/2014/main" id="{7ACB448D-E211-E933-B1AF-4EEE066CA452}"/>
              </a:ext>
            </a:extLst>
          </p:cNvPr>
          <p:cNvSpPr txBox="1">
            <a:spLocks noGrp="1"/>
          </p:cNvSpPr>
          <p:nvPr>
            <p:ph type="body" sz="quarter" idx="1" hasCustomPrompt="1"/>
          </p:nvPr>
        </p:nvSpPr>
        <p:spPr>
          <a:xfrm>
            <a:off x="603249" y="3122182"/>
            <a:ext cx="10985502" cy="952501"/>
          </a:xfrm>
          <a:prstGeom prst="rect">
            <a:avLst/>
          </a:prstGeom>
        </p:spPr>
        <p:txBody>
          <a:bodyPr/>
          <a:lstStyle>
            <a:lvl1pPr>
              <a:defRPr b="1">
                <a:latin typeface="+mj-lt"/>
                <a:ea typeface="+mj-ea"/>
                <a:cs typeface="+mj-cs"/>
                <a:sym typeface="Helvetica Neue"/>
              </a:defRPr>
            </a:lvl1pPr>
            <a:lvl2pPr>
              <a:defRPr b="1">
                <a:latin typeface="+mj-lt"/>
                <a:ea typeface="+mj-ea"/>
                <a:cs typeface="+mj-cs"/>
                <a:sym typeface="Helvetica Neue"/>
              </a:defRPr>
            </a:lvl2pPr>
            <a:lvl3pPr>
              <a:defRPr b="1">
                <a:latin typeface="+mj-lt"/>
                <a:ea typeface="+mj-ea"/>
                <a:cs typeface="+mj-cs"/>
                <a:sym typeface="Helvetica Neue"/>
              </a:defRPr>
            </a:lvl3pPr>
            <a:lvl4pPr>
              <a:defRPr b="1">
                <a:latin typeface="+mj-lt"/>
                <a:ea typeface="+mj-ea"/>
                <a:cs typeface="+mj-cs"/>
                <a:sym typeface="Helvetica Neue"/>
              </a:defRPr>
            </a:lvl4pPr>
            <a:lvl5pPr>
              <a:defRPr b="1">
                <a:latin typeface="+mj-lt"/>
                <a:ea typeface="+mj-ea"/>
                <a:cs typeface="+mj-cs"/>
                <a:sym typeface="Helvetica Neue"/>
              </a:defRPr>
            </a:lvl5pPr>
          </a:lstStyle>
          <a:p>
            <a:r>
              <a:rPr lang="en-US" dirty="0"/>
              <a:t>Subheading</a:t>
            </a:r>
            <a:endParaRPr dirty="0"/>
          </a:p>
          <a:p>
            <a:pPr lvl="1"/>
            <a:endParaRPr dirty="0"/>
          </a:p>
          <a:p>
            <a:pPr lvl="2"/>
            <a:endParaRPr dirty="0"/>
          </a:p>
          <a:p>
            <a:pPr lvl="3"/>
            <a:endParaRPr dirty="0"/>
          </a:p>
          <a:p>
            <a:pPr lvl="4"/>
            <a:endParaRPr dirty="0"/>
          </a:p>
        </p:txBody>
      </p:sp>
    </p:spTree>
    <p:extLst>
      <p:ext uri="{BB962C8B-B14F-4D97-AF65-F5344CB8AC3E}">
        <p14:creationId xmlns:p14="http://schemas.microsoft.com/office/powerpoint/2010/main" val="28943686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Heading Blue">
    <p:spTree>
      <p:nvGrpSpPr>
        <p:cNvPr id="1" name=""/>
        <p:cNvGrpSpPr/>
        <p:nvPr/>
      </p:nvGrpSpPr>
      <p:grpSpPr>
        <a:xfrm>
          <a:off x="0" y="0"/>
          <a:ext cx="0" cy="0"/>
          <a:chOff x="0" y="0"/>
          <a:chExt cx="0" cy="0"/>
        </a:xfrm>
      </p:grpSpPr>
      <p:sp>
        <p:nvSpPr>
          <p:cNvPr id="500" name="Прямоугольник"/>
          <p:cNvSpPr/>
          <p:nvPr/>
        </p:nvSpPr>
        <p:spPr>
          <a:xfrm>
            <a:off x="-31363" y="-1"/>
            <a:ext cx="12223363" cy="1523323"/>
          </a:xfrm>
          <a:prstGeom prst="rect">
            <a:avLst/>
          </a:prstGeom>
          <a:solidFill>
            <a:srgbClr val="3C6D9C">
              <a:alpha val="21000"/>
            </a:srgbClr>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pic>
        <p:nvPicPr>
          <p:cNvPr id="501" name="Сгруппировать" descr="Сгруппировать"/>
          <p:cNvPicPr>
            <a:picLocks noChangeAspect="1"/>
          </p:cNvPicPr>
          <p:nvPr/>
        </p:nvPicPr>
        <p:blipFill>
          <a:blip r:embed="rId2">
            <a:alphaModFix amt="42000"/>
          </a:blip>
          <a:srcRect r="49999" b="26425"/>
          <a:stretch>
            <a:fillRect/>
          </a:stretch>
        </p:blipFill>
        <p:spPr>
          <a:xfrm>
            <a:off x="8545199" y="3885019"/>
            <a:ext cx="3659781" cy="2966996"/>
          </a:xfrm>
          <a:prstGeom prst="rect">
            <a:avLst/>
          </a:prstGeom>
          <a:ln w="12700">
            <a:miter lim="400000"/>
          </a:ln>
        </p:spPr>
      </p:pic>
      <p:pic>
        <p:nvPicPr>
          <p:cNvPr id="502" name="Изображение" descr="Изображение"/>
          <p:cNvPicPr>
            <a:picLocks noChangeAspect="1"/>
          </p:cNvPicPr>
          <p:nvPr/>
        </p:nvPicPr>
        <p:blipFill>
          <a:blip r:embed="rId3"/>
          <a:stretch>
            <a:fillRect/>
          </a:stretch>
        </p:blipFill>
        <p:spPr>
          <a:xfrm>
            <a:off x="10534734" y="290221"/>
            <a:ext cx="1373509" cy="1122444"/>
          </a:xfrm>
          <a:prstGeom prst="rect">
            <a:avLst/>
          </a:prstGeom>
          <a:ln w="12700">
            <a:miter lim="400000"/>
          </a:ln>
          <a:effectLst>
            <a:outerShdw blurRad="571500" dist="143954" dir="8075437" rotWithShape="0">
              <a:srgbClr val="000000">
                <a:alpha val="25316"/>
              </a:srgbClr>
            </a:outerShdw>
          </a:effectLst>
        </p:spPr>
      </p:pic>
      <p:sp>
        <p:nvSpPr>
          <p:cNvPr id="503" name="Заголовок раздела"/>
          <p:cNvSpPr txBox="1">
            <a:spLocks noGrp="1"/>
          </p:cNvSpPr>
          <p:nvPr>
            <p:ph type="title" hasCustomPrompt="1"/>
          </p:nvPr>
        </p:nvSpPr>
        <p:spPr>
          <a:xfrm>
            <a:off x="414740" y="-400390"/>
            <a:ext cx="9963701" cy="2324101"/>
          </a:xfrm>
          <a:prstGeom prst="rect">
            <a:avLst/>
          </a:prstGeom>
        </p:spPr>
        <p:txBody>
          <a:bodyPr/>
          <a:lstStyle>
            <a:lvl1pPr>
              <a:defRPr baseline="0">
                <a:solidFill>
                  <a:schemeClr val="bg2">
                    <a:lumMod val="50000"/>
                  </a:schemeClr>
                </a:solidFill>
              </a:defRPr>
            </a:lvl1pPr>
          </a:lstStyle>
          <a:p>
            <a:r>
              <a:rPr lang="en-US" dirty="0"/>
              <a:t>Heading</a:t>
            </a:r>
            <a:endParaRPr dirty="0"/>
          </a:p>
        </p:txBody>
      </p:sp>
      <p:sp>
        <p:nvSpPr>
          <p:cNvPr id="50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Уровень текста 1…">
            <a:extLst>
              <a:ext uri="{FF2B5EF4-FFF2-40B4-BE49-F238E27FC236}">
                <a16:creationId xmlns:a16="http://schemas.microsoft.com/office/drawing/2014/main" id="{D50595FB-BF07-2282-2C73-8DBC8158ED13}"/>
              </a:ext>
            </a:extLst>
          </p:cNvPr>
          <p:cNvSpPr txBox="1">
            <a:spLocks noGrp="1"/>
          </p:cNvSpPr>
          <p:nvPr>
            <p:ph type="body" idx="1" hasCustomPrompt="1"/>
          </p:nvPr>
        </p:nvSpPr>
        <p:spPr>
          <a:xfrm>
            <a:off x="414739" y="1777054"/>
            <a:ext cx="10862861" cy="4419601"/>
          </a:xfrm>
          <a:prstGeom prst="rect">
            <a:avLst/>
          </a:prstGeom>
        </p:spPr>
        <p:txBody>
          <a:bodyPr/>
          <a:lstStyle/>
          <a:p>
            <a:r>
              <a:rPr lang="en-US" dirty="0"/>
              <a:t>Text</a:t>
            </a:r>
            <a:endParaRPr dirty="0"/>
          </a:p>
        </p:txBody>
      </p:sp>
    </p:spTree>
    <p:extLst>
      <p:ext uri="{BB962C8B-B14F-4D97-AF65-F5344CB8AC3E}">
        <p14:creationId xmlns:p14="http://schemas.microsoft.com/office/powerpoint/2010/main" val="385169833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0FEF-4953-21D3-1C39-C043B2AED0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73D404C-36E2-EFFF-2BDE-A20AA8A2D3F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815382B-F2BF-2F17-D496-3EBE1FB7DF96}"/>
              </a:ext>
            </a:extLst>
          </p:cNvPr>
          <p:cNvSpPr>
            <a:spLocks noGrp="1"/>
          </p:cNvSpPr>
          <p:nvPr>
            <p:ph type="dt" sz="half" idx="10"/>
          </p:nvPr>
        </p:nvSpPr>
        <p:spPr/>
        <p:txBody>
          <a:bodyPr/>
          <a:lstStyle/>
          <a:p>
            <a:fld id="{EEA34A69-A6D0-A942-B17A-42836674B755}" type="datetimeFigureOut">
              <a:rPr lang="en-US" smtClean="0"/>
              <a:t>9/12/24</a:t>
            </a:fld>
            <a:endParaRPr lang="en-US"/>
          </a:p>
        </p:txBody>
      </p:sp>
      <p:sp>
        <p:nvSpPr>
          <p:cNvPr id="5" name="Footer Placeholder 4">
            <a:extLst>
              <a:ext uri="{FF2B5EF4-FFF2-40B4-BE49-F238E27FC236}">
                <a16:creationId xmlns:a16="http://schemas.microsoft.com/office/drawing/2014/main" id="{3E8C3F5F-089A-0652-F08B-CFBA1E00F1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344A0-6724-0A40-571F-FCC11F72EC25}"/>
              </a:ext>
            </a:extLst>
          </p:cNvPr>
          <p:cNvSpPr>
            <a:spLocks noGrp="1"/>
          </p:cNvSpPr>
          <p:nvPr>
            <p:ph type="sldNum" sz="quarter" idx="12"/>
          </p:nvPr>
        </p:nvSpPr>
        <p:spPr/>
        <p:txBody>
          <a:bodyPr/>
          <a:lstStyle/>
          <a:p>
            <a:fld id="{8E6D0FD0-ECD9-D441-B150-C042184A4D49}" type="slidenum">
              <a:rPr lang="en-US" smtClean="0"/>
              <a:t>‹#›</a:t>
            </a:fld>
            <a:endParaRPr lang="en-US"/>
          </a:p>
        </p:txBody>
      </p:sp>
    </p:spTree>
    <p:extLst>
      <p:ext uri="{BB962C8B-B14F-4D97-AF65-F5344CB8AC3E}">
        <p14:creationId xmlns:p14="http://schemas.microsoft.com/office/powerpoint/2010/main" val="407958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51B07-A029-8330-1D2B-76E3BDC5BEA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D57B44A-A299-801E-B886-4CE397B79C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899E39B-0D66-D5FB-74D6-70A17F2CE314}"/>
              </a:ext>
            </a:extLst>
          </p:cNvPr>
          <p:cNvSpPr>
            <a:spLocks noGrp="1"/>
          </p:cNvSpPr>
          <p:nvPr>
            <p:ph type="dt" sz="half" idx="10"/>
          </p:nvPr>
        </p:nvSpPr>
        <p:spPr/>
        <p:txBody>
          <a:bodyPr/>
          <a:lstStyle/>
          <a:p>
            <a:fld id="{EEA34A69-A6D0-A942-B17A-42836674B755}" type="datetimeFigureOut">
              <a:rPr lang="en-US" smtClean="0"/>
              <a:t>9/12/24</a:t>
            </a:fld>
            <a:endParaRPr lang="en-US"/>
          </a:p>
        </p:txBody>
      </p:sp>
      <p:sp>
        <p:nvSpPr>
          <p:cNvPr id="5" name="Footer Placeholder 4">
            <a:extLst>
              <a:ext uri="{FF2B5EF4-FFF2-40B4-BE49-F238E27FC236}">
                <a16:creationId xmlns:a16="http://schemas.microsoft.com/office/drawing/2014/main" id="{27905AB1-6AC0-FE71-E43E-2005858CFD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86FAB-96A6-99D8-4BDC-0BF00816659E}"/>
              </a:ext>
            </a:extLst>
          </p:cNvPr>
          <p:cNvSpPr>
            <a:spLocks noGrp="1"/>
          </p:cNvSpPr>
          <p:nvPr>
            <p:ph type="sldNum" sz="quarter" idx="12"/>
          </p:nvPr>
        </p:nvSpPr>
        <p:spPr/>
        <p:txBody>
          <a:bodyPr/>
          <a:lstStyle/>
          <a:p>
            <a:fld id="{8E6D0FD0-ECD9-D441-B150-C042184A4D49}" type="slidenum">
              <a:rPr lang="en-US" smtClean="0"/>
              <a:t>‹#›</a:t>
            </a:fld>
            <a:endParaRPr lang="en-US"/>
          </a:p>
        </p:txBody>
      </p:sp>
    </p:spTree>
    <p:extLst>
      <p:ext uri="{BB962C8B-B14F-4D97-AF65-F5344CB8AC3E}">
        <p14:creationId xmlns:p14="http://schemas.microsoft.com/office/powerpoint/2010/main" val="3978818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8278B-BC6E-E4EA-62F6-8F3361A4D4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A41D36-D052-264B-E8AA-F2F5A576E57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0D5BD52-1E3B-03C9-4494-B6961BE78D5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02D85CB-0716-67DF-6EB6-A2988F04C0E8}"/>
              </a:ext>
            </a:extLst>
          </p:cNvPr>
          <p:cNvSpPr>
            <a:spLocks noGrp="1"/>
          </p:cNvSpPr>
          <p:nvPr>
            <p:ph type="dt" sz="half" idx="10"/>
          </p:nvPr>
        </p:nvSpPr>
        <p:spPr/>
        <p:txBody>
          <a:bodyPr/>
          <a:lstStyle/>
          <a:p>
            <a:fld id="{EEA34A69-A6D0-A942-B17A-42836674B755}" type="datetimeFigureOut">
              <a:rPr lang="en-US" smtClean="0"/>
              <a:t>9/12/24</a:t>
            </a:fld>
            <a:endParaRPr lang="en-US"/>
          </a:p>
        </p:txBody>
      </p:sp>
      <p:sp>
        <p:nvSpPr>
          <p:cNvPr id="6" name="Footer Placeholder 5">
            <a:extLst>
              <a:ext uri="{FF2B5EF4-FFF2-40B4-BE49-F238E27FC236}">
                <a16:creationId xmlns:a16="http://schemas.microsoft.com/office/drawing/2014/main" id="{35767A8C-21DC-5474-F6F7-B206956C23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46BF60-06C1-5DB0-E381-36FE9BB6466D}"/>
              </a:ext>
            </a:extLst>
          </p:cNvPr>
          <p:cNvSpPr>
            <a:spLocks noGrp="1"/>
          </p:cNvSpPr>
          <p:nvPr>
            <p:ph type="sldNum" sz="quarter" idx="12"/>
          </p:nvPr>
        </p:nvSpPr>
        <p:spPr/>
        <p:txBody>
          <a:bodyPr/>
          <a:lstStyle/>
          <a:p>
            <a:fld id="{8E6D0FD0-ECD9-D441-B150-C042184A4D49}" type="slidenum">
              <a:rPr lang="en-US" smtClean="0"/>
              <a:t>‹#›</a:t>
            </a:fld>
            <a:endParaRPr lang="en-US"/>
          </a:p>
        </p:txBody>
      </p:sp>
    </p:spTree>
    <p:extLst>
      <p:ext uri="{BB962C8B-B14F-4D97-AF65-F5344CB8AC3E}">
        <p14:creationId xmlns:p14="http://schemas.microsoft.com/office/powerpoint/2010/main" val="3978019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39C4D-2BA8-0A97-5AC4-DE352AB38BD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7A04B8F-9A2D-2343-CC12-3324CB0C5A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8BAF15E-4C8F-BDBB-D340-CC39CE4570F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0C4DE0E-4CC9-2B15-5CA2-20CEE93074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59AD9F2-21F3-5D89-3B0C-87E048F7146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859F4C5-E249-9648-6E1F-5FE86840A4D1}"/>
              </a:ext>
            </a:extLst>
          </p:cNvPr>
          <p:cNvSpPr>
            <a:spLocks noGrp="1"/>
          </p:cNvSpPr>
          <p:nvPr>
            <p:ph type="dt" sz="half" idx="10"/>
          </p:nvPr>
        </p:nvSpPr>
        <p:spPr/>
        <p:txBody>
          <a:bodyPr/>
          <a:lstStyle/>
          <a:p>
            <a:fld id="{EEA34A69-A6D0-A942-B17A-42836674B755}" type="datetimeFigureOut">
              <a:rPr lang="en-US" smtClean="0"/>
              <a:t>9/12/24</a:t>
            </a:fld>
            <a:endParaRPr lang="en-US"/>
          </a:p>
        </p:txBody>
      </p:sp>
      <p:sp>
        <p:nvSpPr>
          <p:cNvPr id="8" name="Footer Placeholder 7">
            <a:extLst>
              <a:ext uri="{FF2B5EF4-FFF2-40B4-BE49-F238E27FC236}">
                <a16:creationId xmlns:a16="http://schemas.microsoft.com/office/drawing/2014/main" id="{5B89CBFD-41DF-FF65-D27B-3C8F46F317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E496B7-7721-9B7E-4B0E-11BFA4E1F691}"/>
              </a:ext>
            </a:extLst>
          </p:cNvPr>
          <p:cNvSpPr>
            <a:spLocks noGrp="1"/>
          </p:cNvSpPr>
          <p:nvPr>
            <p:ph type="sldNum" sz="quarter" idx="12"/>
          </p:nvPr>
        </p:nvSpPr>
        <p:spPr/>
        <p:txBody>
          <a:bodyPr/>
          <a:lstStyle/>
          <a:p>
            <a:fld id="{8E6D0FD0-ECD9-D441-B150-C042184A4D49}" type="slidenum">
              <a:rPr lang="en-US" smtClean="0"/>
              <a:t>‹#›</a:t>
            </a:fld>
            <a:endParaRPr lang="en-US"/>
          </a:p>
        </p:txBody>
      </p:sp>
    </p:spTree>
    <p:extLst>
      <p:ext uri="{BB962C8B-B14F-4D97-AF65-F5344CB8AC3E}">
        <p14:creationId xmlns:p14="http://schemas.microsoft.com/office/powerpoint/2010/main" val="161148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E625B-1F40-563A-8CE3-1463F35CCD5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876E8B6-27C6-4BB0-1787-8B89E10DD215}"/>
              </a:ext>
            </a:extLst>
          </p:cNvPr>
          <p:cNvSpPr>
            <a:spLocks noGrp="1"/>
          </p:cNvSpPr>
          <p:nvPr>
            <p:ph type="dt" sz="half" idx="10"/>
          </p:nvPr>
        </p:nvSpPr>
        <p:spPr/>
        <p:txBody>
          <a:bodyPr/>
          <a:lstStyle/>
          <a:p>
            <a:fld id="{EEA34A69-A6D0-A942-B17A-42836674B755}" type="datetimeFigureOut">
              <a:rPr lang="en-US" smtClean="0"/>
              <a:t>9/12/24</a:t>
            </a:fld>
            <a:endParaRPr lang="en-US"/>
          </a:p>
        </p:txBody>
      </p:sp>
      <p:sp>
        <p:nvSpPr>
          <p:cNvPr id="4" name="Footer Placeholder 3">
            <a:extLst>
              <a:ext uri="{FF2B5EF4-FFF2-40B4-BE49-F238E27FC236}">
                <a16:creationId xmlns:a16="http://schemas.microsoft.com/office/drawing/2014/main" id="{BDB4F840-115C-FE0C-4E7E-AFE343464C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4B457F-2B32-F2A4-95E8-5CBA2C972FB2}"/>
              </a:ext>
            </a:extLst>
          </p:cNvPr>
          <p:cNvSpPr>
            <a:spLocks noGrp="1"/>
          </p:cNvSpPr>
          <p:nvPr>
            <p:ph type="sldNum" sz="quarter" idx="12"/>
          </p:nvPr>
        </p:nvSpPr>
        <p:spPr/>
        <p:txBody>
          <a:bodyPr/>
          <a:lstStyle/>
          <a:p>
            <a:fld id="{8E6D0FD0-ECD9-D441-B150-C042184A4D49}" type="slidenum">
              <a:rPr lang="en-US" smtClean="0"/>
              <a:t>‹#›</a:t>
            </a:fld>
            <a:endParaRPr lang="en-US"/>
          </a:p>
        </p:txBody>
      </p:sp>
    </p:spTree>
    <p:extLst>
      <p:ext uri="{BB962C8B-B14F-4D97-AF65-F5344CB8AC3E}">
        <p14:creationId xmlns:p14="http://schemas.microsoft.com/office/powerpoint/2010/main" val="1658071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01DA2F-16C0-F2BE-5542-F6F77CAFAC4E}"/>
              </a:ext>
            </a:extLst>
          </p:cNvPr>
          <p:cNvSpPr>
            <a:spLocks noGrp="1"/>
          </p:cNvSpPr>
          <p:nvPr>
            <p:ph type="dt" sz="half" idx="10"/>
          </p:nvPr>
        </p:nvSpPr>
        <p:spPr/>
        <p:txBody>
          <a:bodyPr/>
          <a:lstStyle/>
          <a:p>
            <a:fld id="{EEA34A69-A6D0-A942-B17A-42836674B755}" type="datetimeFigureOut">
              <a:rPr lang="en-US" smtClean="0"/>
              <a:t>9/12/24</a:t>
            </a:fld>
            <a:endParaRPr lang="en-US"/>
          </a:p>
        </p:txBody>
      </p:sp>
      <p:sp>
        <p:nvSpPr>
          <p:cNvPr id="3" name="Footer Placeholder 2">
            <a:extLst>
              <a:ext uri="{FF2B5EF4-FFF2-40B4-BE49-F238E27FC236}">
                <a16:creationId xmlns:a16="http://schemas.microsoft.com/office/drawing/2014/main" id="{40718E36-0ECA-13D1-8CFA-12414F0BA0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09F898-FD95-0A43-E1DF-36670603C743}"/>
              </a:ext>
            </a:extLst>
          </p:cNvPr>
          <p:cNvSpPr>
            <a:spLocks noGrp="1"/>
          </p:cNvSpPr>
          <p:nvPr>
            <p:ph type="sldNum" sz="quarter" idx="12"/>
          </p:nvPr>
        </p:nvSpPr>
        <p:spPr/>
        <p:txBody>
          <a:bodyPr/>
          <a:lstStyle/>
          <a:p>
            <a:fld id="{8E6D0FD0-ECD9-D441-B150-C042184A4D49}" type="slidenum">
              <a:rPr lang="en-US" smtClean="0"/>
              <a:t>‹#›</a:t>
            </a:fld>
            <a:endParaRPr lang="en-US"/>
          </a:p>
        </p:txBody>
      </p:sp>
    </p:spTree>
    <p:extLst>
      <p:ext uri="{BB962C8B-B14F-4D97-AF65-F5344CB8AC3E}">
        <p14:creationId xmlns:p14="http://schemas.microsoft.com/office/powerpoint/2010/main" val="312623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B6C9-36ED-7A30-E12C-D6231A0229F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821FF7B-E46B-896D-31C5-1F7DDEF544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9578BE5-06E5-4C8C-D50E-829022B38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872F58-BA80-BBE9-B597-E6FFB1F0DEF3}"/>
              </a:ext>
            </a:extLst>
          </p:cNvPr>
          <p:cNvSpPr>
            <a:spLocks noGrp="1"/>
          </p:cNvSpPr>
          <p:nvPr>
            <p:ph type="dt" sz="half" idx="10"/>
          </p:nvPr>
        </p:nvSpPr>
        <p:spPr/>
        <p:txBody>
          <a:bodyPr/>
          <a:lstStyle/>
          <a:p>
            <a:fld id="{EEA34A69-A6D0-A942-B17A-42836674B755}" type="datetimeFigureOut">
              <a:rPr lang="en-US" smtClean="0"/>
              <a:t>9/12/24</a:t>
            </a:fld>
            <a:endParaRPr lang="en-US"/>
          </a:p>
        </p:txBody>
      </p:sp>
      <p:sp>
        <p:nvSpPr>
          <p:cNvPr id="6" name="Footer Placeholder 5">
            <a:extLst>
              <a:ext uri="{FF2B5EF4-FFF2-40B4-BE49-F238E27FC236}">
                <a16:creationId xmlns:a16="http://schemas.microsoft.com/office/drawing/2014/main" id="{59B96EC7-DDC8-5573-9B6A-704B92A082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6FF90E-42EA-AC51-AD1F-93330072D845}"/>
              </a:ext>
            </a:extLst>
          </p:cNvPr>
          <p:cNvSpPr>
            <a:spLocks noGrp="1"/>
          </p:cNvSpPr>
          <p:nvPr>
            <p:ph type="sldNum" sz="quarter" idx="12"/>
          </p:nvPr>
        </p:nvSpPr>
        <p:spPr/>
        <p:txBody>
          <a:bodyPr/>
          <a:lstStyle/>
          <a:p>
            <a:fld id="{8E6D0FD0-ECD9-D441-B150-C042184A4D49}" type="slidenum">
              <a:rPr lang="en-US" smtClean="0"/>
              <a:t>‹#›</a:t>
            </a:fld>
            <a:endParaRPr lang="en-US"/>
          </a:p>
        </p:txBody>
      </p:sp>
    </p:spTree>
    <p:extLst>
      <p:ext uri="{BB962C8B-B14F-4D97-AF65-F5344CB8AC3E}">
        <p14:creationId xmlns:p14="http://schemas.microsoft.com/office/powerpoint/2010/main" val="39021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4EB86-9BA1-DD99-AB15-158A814A271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41CCD20-0BEB-0A61-5065-DAFC74D0B4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0787E1-163C-933B-05BC-EFAB6986F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EF8426D-2500-59DC-113C-A2555E8AE813}"/>
              </a:ext>
            </a:extLst>
          </p:cNvPr>
          <p:cNvSpPr>
            <a:spLocks noGrp="1"/>
          </p:cNvSpPr>
          <p:nvPr>
            <p:ph type="dt" sz="half" idx="10"/>
          </p:nvPr>
        </p:nvSpPr>
        <p:spPr/>
        <p:txBody>
          <a:bodyPr/>
          <a:lstStyle/>
          <a:p>
            <a:fld id="{EEA34A69-A6D0-A942-B17A-42836674B755}" type="datetimeFigureOut">
              <a:rPr lang="en-US" smtClean="0"/>
              <a:t>9/12/24</a:t>
            </a:fld>
            <a:endParaRPr lang="en-US"/>
          </a:p>
        </p:txBody>
      </p:sp>
      <p:sp>
        <p:nvSpPr>
          <p:cNvPr id="6" name="Footer Placeholder 5">
            <a:extLst>
              <a:ext uri="{FF2B5EF4-FFF2-40B4-BE49-F238E27FC236}">
                <a16:creationId xmlns:a16="http://schemas.microsoft.com/office/drawing/2014/main" id="{2D6B5B6B-5E98-252E-6A6B-E3070D2DF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EFD9F5-167E-C989-32F3-14872F862FD2}"/>
              </a:ext>
            </a:extLst>
          </p:cNvPr>
          <p:cNvSpPr>
            <a:spLocks noGrp="1"/>
          </p:cNvSpPr>
          <p:nvPr>
            <p:ph type="sldNum" sz="quarter" idx="12"/>
          </p:nvPr>
        </p:nvSpPr>
        <p:spPr/>
        <p:txBody>
          <a:bodyPr/>
          <a:lstStyle/>
          <a:p>
            <a:fld id="{8E6D0FD0-ECD9-D441-B150-C042184A4D49}" type="slidenum">
              <a:rPr lang="en-US" smtClean="0"/>
              <a:t>‹#›</a:t>
            </a:fld>
            <a:endParaRPr lang="en-US"/>
          </a:p>
        </p:txBody>
      </p:sp>
    </p:spTree>
    <p:extLst>
      <p:ext uri="{BB962C8B-B14F-4D97-AF65-F5344CB8AC3E}">
        <p14:creationId xmlns:p14="http://schemas.microsoft.com/office/powerpoint/2010/main" val="381579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8E22B-E484-5CFD-87D7-57A57C8C49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88858F7-9755-AD3B-3A0E-155921E6F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FC3610-6262-8ED8-D1CA-71238CE91C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A34A69-A6D0-A942-B17A-42836674B755}" type="datetimeFigureOut">
              <a:rPr lang="en-US" smtClean="0"/>
              <a:t>9/12/24</a:t>
            </a:fld>
            <a:endParaRPr lang="en-US"/>
          </a:p>
        </p:txBody>
      </p:sp>
      <p:sp>
        <p:nvSpPr>
          <p:cNvPr id="5" name="Footer Placeholder 4">
            <a:extLst>
              <a:ext uri="{FF2B5EF4-FFF2-40B4-BE49-F238E27FC236}">
                <a16:creationId xmlns:a16="http://schemas.microsoft.com/office/drawing/2014/main" id="{A564911B-EC31-DE0D-05F1-0EF3245724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65D7635-782B-38DC-21EB-9669589A04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6D0FD0-ECD9-D441-B150-C042184A4D49}" type="slidenum">
              <a:rPr lang="en-US" smtClean="0"/>
              <a:t>‹#›</a:t>
            </a:fld>
            <a:endParaRPr lang="en-US"/>
          </a:p>
        </p:txBody>
      </p:sp>
    </p:spTree>
    <p:extLst>
      <p:ext uri="{BB962C8B-B14F-4D97-AF65-F5344CB8AC3E}">
        <p14:creationId xmlns:p14="http://schemas.microsoft.com/office/powerpoint/2010/main" val="2119731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wid.world/country/keny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www.henleyglobal.com/publications/africa-wealth-report-2024/africas-wealthiest-count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E36444-B4E7-3D61-75A2-C222E31329A1}"/>
              </a:ext>
            </a:extLst>
          </p:cNvPr>
          <p:cNvSpPr>
            <a:spLocks noGrp="1"/>
          </p:cNvSpPr>
          <p:nvPr>
            <p:ph type="title"/>
          </p:nvPr>
        </p:nvSpPr>
        <p:spPr>
          <a:xfrm>
            <a:off x="603249" y="2806853"/>
            <a:ext cx="5601757" cy="904120"/>
          </a:xfrm>
        </p:spPr>
        <p:txBody>
          <a:bodyPr>
            <a:noAutofit/>
          </a:bodyPr>
          <a:lstStyle/>
          <a:p>
            <a:r>
              <a:rPr lang="en-GB" sz="2800" dirty="0"/>
              <a:t>HNWI and Tax Compliance </a:t>
            </a:r>
            <a:br>
              <a:rPr lang="en-GB" sz="2800" dirty="0"/>
            </a:br>
            <a:r>
              <a:rPr lang="en-GB" sz="2800" dirty="0"/>
              <a:t>Capacity Building Engagement with KRA’s Premier Tax Office </a:t>
            </a:r>
            <a:endParaRPr lang="ru-AT" sz="2800"/>
          </a:p>
        </p:txBody>
      </p:sp>
      <p:sp>
        <p:nvSpPr>
          <p:cNvPr id="3" name="Текст 2">
            <a:extLst>
              <a:ext uri="{FF2B5EF4-FFF2-40B4-BE49-F238E27FC236}">
                <a16:creationId xmlns:a16="http://schemas.microsoft.com/office/drawing/2014/main" id="{F5C52ED9-52D6-1B2A-9794-24EAE0DEA079}"/>
              </a:ext>
            </a:extLst>
          </p:cNvPr>
          <p:cNvSpPr>
            <a:spLocks noGrp="1"/>
          </p:cNvSpPr>
          <p:nvPr>
            <p:ph type="body" sz="quarter" idx="1"/>
          </p:nvPr>
        </p:nvSpPr>
        <p:spPr>
          <a:xfrm>
            <a:off x="603249" y="3773346"/>
            <a:ext cx="5824446" cy="952501"/>
          </a:xfrm>
        </p:spPr>
        <p:txBody>
          <a:bodyPr>
            <a:normAutofit fontScale="62500" lnSpcReduction="20000"/>
          </a:bodyPr>
          <a:lstStyle/>
          <a:p>
            <a:pPr marL="0" indent="0">
              <a:buNone/>
            </a:pPr>
            <a:endParaRPr lang="en-GB" dirty="0"/>
          </a:p>
          <a:p>
            <a:pPr marL="0" indent="0">
              <a:buNone/>
            </a:pPr>
            <a:r>
              <a:rPr lang="en-GB" dirty="0"/>
              <a:t>Dr. Lyla Latif </a:t>
            </a:r>
          </a:p>
          <a:p>
            <a:pPr marL="0" indent="0">
              <a:buNone/>
            </a:pPr>
            <a:r>
              <a:rPr lang="en-GB" b="0" dirty="0"/>
              <a:t>UNDP Technical Expert, Tax and SDGs</a:t>
            </a:r>
          </a:p>
          <a:p>
            <a:endParaRPr lang="en-GB" dirty="0"/>
          </a:p>
        </p:txBody>
      </p:sp>
      <p:pic>
        <p:nvPicPr>
          <p:cNvPr id="4" name="Picture 4" descr="UN Sustainable Development Goals (UNSDG). The UN Sustainable... | Download  Scientific Diagram">
            <a:extLst>
              <a:ext uri="{FF2B5EF4-FFF2-40B4-BE49-F238E27FC236}">
                <a16:creationId xmlns:a16="http://schemas.microsoft.com/office/drawing/2014/main" id="{BC0BEDEB-B508-1EB6-60BE-33088FD91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610" y="1898016"/>
            <a:ext cx="5601756" cy="2721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96546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3797E-2F21-8261-C76C-1264083B63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2EAF69-2D0C-BBE0-0DB0-1F5693DC04C1}"/>
              </a:ext>
            </a:extLst>
          </p:cNvPr>
          <p:cNvSpPr>
            <a:spLocks noGrp="1"/>
          </p:cNvSpPr>
          <p:nvPr>
            <p:ph type="title"/>
          </p:nvPr>
        </p:nvSpPr>
        <p:spPr>
          <a:xfrm>
            <a:off x="7982465" y="-326249"/>
            <a:ext cx="2840819" cy="2324101"/>
          </a:xfrm>
        </p:spPr>
        <p:txBody>
          <a:bodyPr/>
          <a:lstStyle/>
          <a:p>
            <a:r>
              <a:rPr lang="en-US" dirty="0"/>
              <a:t>HNWI IN NAIROBI</a:t>
            </a:r>
          </a:p>
        </p:txBody>
      </p:sp>
      <p:pic>
        <p:nvPicPr>
          <p:cNvPr id="4" name="Picture 3">
            <a:extLst>
              <a:ext uri="{FF2B5EF4-FFF2-40B4-BE49-F238E27FC236}">
                <a16:creationId xmlns:a16="http://schemas.microsoft.com/office/drawing/2014/main" id="{370D43F6-856E-CC5B-30A8-7AEE9C01F2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809470" cy="6915024"/>
          </a:xfrm>
          <a:prstGeom prst="rect">
            <a:avLst/>
          </a:prstGeom>
        </p:spPr>
      </p:pic>
    </p:spTree>
    <p:extLst>
      <p:ext uri="{BB962C8B-B14F-4D97-AF65-F5344CB8AC3E}">
        <p14:creationId xmlns:p14="http://schemas.microsoft.com/office/powerpoint/2010/main" val="82141858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77680-753F-FA18-D67E-FF802AA7E3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54D42D-62D4-4301-F46D-681C04D35024}"/>
              </a:ext>
            </a:extLst>
          </p:cNvPr>
          <p:cNvSpPr>
            <a:spLocks noGrp="1"/>
          </p:cNvSpPr>
          <p:nvPr>
            <p:ph type="title"/>
          </p:nvPr>
        </p:nvSpPr>
        <p:spPr/>
        <p:txBody>
          <a:bodyPr/>
          <a:lstStyle/>
          <a:p>
            <a:r>
              <a:rPr lang="en-US" dirty="0"/>
              <a:t>REVENUE POTENTIAL OF A WEALTH TAX</a:t>
            </a:r>
          </a:p>
        </p:txBody>
      </p:sp>
      <p:graphicFrame>
        <p:nvGraphicFramePr>
          <p:cNvPr id="4" name="Table 3">
            <a:extLst>
              <a:ext uri="{FF2B5EF4-FFF2-40B4-BE49-F238E27FC236}">
                <a16:creationId xmlns:a16="http://schemas.microsoft.com/office/drawing/2014/main" id="{BDFA67F8-A37D-C8B6-F92C-9701E43E5F70}"/>
              </a:ext>
            </a:extLst>
          </p:cNvPr>
          <p:cNvGraphicFramePr>
            <a:graphicFrameLocks noGrp="1"/>
          </p:cNvGraphicFramePr>
          <p:nvPr>
            <p:extLst>
              <p:ext uri="{D42A27DB-BD31-4B8C-83A1-F6EECF244321}">
                <p14:modId xmlns:p14="http://schemas.microsoft.com/office/powerpoint/2010/main" val="712265065"/>
              </p:ext>
            </p:extLst>
          </p:nvPr>
        </p:nvGraphicFramePr>
        <p:xfrm>
          <a:off x="893135" y="2210593"/>
          <a:ext cx="8718698" cy="3275806"/>
        </p:xfrm>
        <a:graphic>
          <a:graphicData uri="http://schemas.openxmlformats.org/drawingml/2006/table">
            <a:tbl>
              <a:tblPr firstRow="1" firstCol="1" bandRow="1">
                <a:tableStyleId>{5C22544A-7EE6-4342-B048-85BDC9FD1C3A}</a:tableStyleId>
              </a:tblPr>
              <a:tblGrid>
                <a:gridCol w="1760056">
                  <a:extLst>
                    <a:ext uri="{9D8B030D-6E8A-4147-A177-3AD203B41FA5}">
                      <a16:colId xmlns:a16="http://schemas.microsoft.com/office/drawing/2014/main" val="1370984655"/>
                    </a:ext>
                  </a:extLst>
                </a:gridCol>
                <a:gridCol w="1738792">
                  <a:extLst>
                    <a:ext uri="{9D8B030D-6E8A-4147-A177-3AD203B41FA5}">
                      <a16:colId xmlns:a16="http://schemas.microsoft.com/office/drawing/2014/main" val="3901762353"/>
                    </a:ext>
                  </a:extLst>
                </a:gridCol>
                <a:gridCol w="1739950">
                  <a:extLst>
                    <a:ext uri="{9D8B030D-6E8A-4147-A177-3AD203B41FA5}">
                      <a16:colId xmlns:a16="http://schemas.microsoft.com/office/drawing/2014/main" val="1724219044"/>
                    </a:ext>
                  </a:extLst>
                </a:gridCol>
                <a:gridCol w="1739950">
                  <a:extLst>
                    <a:ext uri="{9D8B030D-6E8A-4147-A177-3AD203B41FA5}">
                      <a16:colId xmlns:a16="http://schemas.microsoft.com/office/drawing/2014/main" val="4212342000"/>
                    </a:ext>
                  </a:extLst>
                </a:gridCol>
                <a:gridCol w="1739950">
                  <a:extLst>
                    <a:ext uri="{9D8B030D-6E8A-4147-A177-3AD203B41FA5}">
                      <a16:colId xmlns:a16="http://schemas.microsoft.com/office/drawing/2014/main" val="1283832558"/>
                    </a:ext>
                  </a:extLst>
                </a:gridCol>
              </a:tblGrid>
              <a:tr h="1403918">
                <a:tc>
                  <a:txBody>
                    <a:bodyPr/>
                    <a:lstStyle/>
                    <a:p>
                      <a:pPr algn="just"/>
                      <a:r>
                        <a:rPr lang="en-GB" sz="2000" kern="100" dirty="0">
                          <a:effectLst/>
                        </a:rPr>
                        <a:t>Wealth Bracket</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GB" sz="2000" kern="100">
                          <a:effectLst/>
                        </a:rPr>
                        <a:t>Proposed Tax Rate</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GB" sz="2000" kern="100">
                          <a:effectLst/>
                        </a:rPr>
                        <a:t>Estimated Number of Individuals</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GB" sz="2000" kern="100">
                          <a:effectLst/>
                        </a:rPr>
                        <a:t>Assumed Average Wealth</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kern="100">
                          <a:effectLst/>
                        </a:rPr>
                        <a:t>Estimated Tax Revenue</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1403805"/>
                  </a:ext>
                </a:extLst>
              </a:tr>
              <a:tr h="467972">
                <a:tc>
                  <a:txBody>
                    <a:bodyPr/>
                    <a:lstStyle/>
                    <a:p>
                      <a:pPr algn="just"/>
                      <a:r>
                        <a:rPr lang="en-GB" sz="2000" kern="100">
                          <a:effectLst/>
                        </a:rPr>
                        <a:t>$1M - $3M</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GB" sz="2000" kern="100">
                          <a:effectLst/>
                        </a:rPr>
                        <a:t>1.5%</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GB" sz="2000" kern="100">
                          <a:effectLst/>
                        </a:rPr>
                        <a:t>5,700</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GB" sz="2000" kern="100">
                          <a:effectLst/>
                        </a:rPr>
                        <a:t>$2M</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GB" sz="2000" kern="100">
                          <a:effectLst/>
                        </a:rPr>
                        <a:t>$171M</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0916693"/>
                  </a:ext>
                </a:extLst>
              </a:tr>
              <a:tr h="467972">
                <a:tc>
                  <a:txBody>
                    <a:bodyPr/>
                    <a:lstStyle/>
                    <a:p>
                      <a:pPr algn="just"/>
                      <a:r>
                        <a:rPr lang="en-GB" sz="2000" kern="100">
                          <a:effectLst/>
                        </a:rPr>
                        <a:t>3M - $100M</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GB" sz="2000" kern="100">
                          <a:effectLst/>
                        </a:rPr>
                        <a:t>3%</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GB" sz="2000" kern="100">
                          <a:effectLst/>
                        </a:rPr>
                        <a:t>1,500</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GB" sz="2000" kern="100">
                          <a:effectLst/>
                        </a:rPr>
                        <a:t>$10M</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GB" sz="2000" kern="100">
                          <a:effectLst/>
                        </a:rPr>
                        <a:t>$450M</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3817804"/>
                  </a:ext>
                </a:extLst>
              </a:tr>
              <a:tr h="467972">
                <a:tc>
                  <a:txBody>
                    <a:bodyPr/>
                    <a:lstStyle/>
                    <a:p>
                      <a:pPr algn="just"/>
                      <a:r>
                        <a:rPr lang="en-GB" sz="2000" kern="100">
                          <a:effectLst/>
                        </a:rPr>
                        <a:t>&gt;$100M</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GB" sz="2000" kern="100">
                          <a:effectLst/>
                        </a:rPr>
                        <a:t>5%</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GB" sz="2000" kern="100">
                          <a:effectLst/>
                        </a:rPr>
                        <a:t>16</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GB" sz="2000" kern="100">
                          <a:effectLst/>
                        </a:rPr>
                        <a:t>$200M</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GB" sz="2000" kern="100">
                          <a:effectLst/>
                        </a:rPr>
                        <a:t>$160M</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999125"/>
                  </a:ext>
                </a:extLst>
              </a:tr>
              <a:tr h="467972">
                <a:tc gridSpan="2">
                  <a:txBody>
                    <a:bodyPr/>
                    <a:lstStyle/>
                    <a:p>
                      <a:pPr algn="just"/>
                      <a:r>
                        <a:rPr lang="en-GB" sz="2000" kern="100">
                          <a:effectLst/>
                        </a:rPr>
                        <a:t>Total</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algn="just"/>
                      <a:r>
                        <a:rPr lang="en-GB" sz="2000" kern="100">
                          <a:effectLst/>
                        </a:rPr>
                        <a:t>7,216</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r>
                        <a:rPr lang="en-GB" sz="2000" kern="100" dirty="0">
                          <a:effectLst/>
                        </a:rPr>
                        <a:t>             $781M</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472987523"/>
                  </a:ext>
                </a:extLst>
              </a:tr>
            </a:tbl>
          </a:graphicData>
        </a:graphic>
      </p:graphicFrame>
      <p:sp>
        <p:nvSpPr>
          <p:cNvPr id="6" name="TextBox 5">
            <a:extLst>
              <a:ext uri="{FF2B5EF4-FFF2-40B4-BE49-F238E27FC236}">
                <a16:creationId xmlns:a16="http://schemas.microsoft.com/office/drawing/2014/main" id="{D2458152-6950-5D34-00AB-3B4D9877234A}"/>
              </a:ext>
            </a:extLst>
          </p:cNvPr>
          <p:cNvSpPr txBox="1"/>
          <p:nvPr/>
        </p:nvSpPr>
        <p:spPr>
          <a:xfrm>
            <a:off x="893135" y="5773280"/>
            <a:ext cx="8718697" cy="1200329"/>
          </a:xfrm>
          <a:prstGeom prst="rect">
            <a:avLst/>
          </a:prstGeom>
          <a:noFill/>
        </p:spPr>
        <p:txBody>
          <a:bodyPr wrap="square">
            <a:spAutoFit/>
          </a:bodyPr>
          <a:lstStyle/>
          <a:p>
            <a:pPr lvl="0" algn="just"/>
            <a:r>
              <a:rPr lang="en-GB" sz="1800" kern="100" dirty="0">
                <a:effectLst/>
                <a:latin typeface="Verdana" panose="020B0604030504040204" pitchFamily="34" charset="0"/>
                <a:ea typeface="Calibri" panose="020F0502020204030204" pitchFamily="34" charset="0"/>
                <a:cs typeface="Times New Roman" panose="02020603050405020304" pitchFamily="18" charset="0"/>
              </a:rPr>
              <a:t>Estimates: a progressive tax system can have the potential to yield around </a:t>
            </a:r>
            <a:r>
              <a:rPr lang="en-GB" sz="1800" b="1" kern="100" dirty="0">
                <a:effectLst/>
                <a:latin typeface="Verdana" panose="020B0604030504040204" pitchFamily="34" charset="0"/>
                <a:ea typeface="Calibri" panose="020F0502020204030204" pitchFamily="34" charset="0"/>
                <a:cs typeface="Times New Roman" panose="02020603050405020304" pitchFamily="18" charset="0"/>
              </a:rPr>
              <a:t>$781 million</a:t>
            </a:r>
            <a:r>
              <a:rPr lang="en-GB" sz="1800" kern="100" dirty="0">
                <a:effectLst/>
                <a:latin typeface="Verdana" panose="020B0604030504040204" pitchFamily="34" charset="0"/>
                <a:ea typeface="Calibri" panose="020F0502020204030204" pitchFamily="34" charset="0"/>
                <a:cs typeface="Times New Roman" panose="02020603050405020304" pitchFamily="18" charset="0"/>
              </a:rPr>
              <a:t> annually based on a </a:t>
            </a:r>
            <a:r>
              <a:rPr lang="en-GB" sz="1800" b="1" kern="100" dirty="0">
                <a:effectLst/>
                <a:latin typeface="Verdana" panose="020B0604030504040204" pitchFamily="34" charset="0"/>
                <a:ea typeface="Calibri" panose="020F0502020204030204" pitchFamily="34" charset="0"/>
                <a:cs typeface="Times New Roman" panose="02020603050405020304" pitchFamily="18" charset="0"/>
              </a:rPr>
              <a:t>proposed structure of 3 tiers</a:t>
            </a:r>
            <a:r>
              <a:rPr lang="en-GB" sz="1800" kern="100" dirty="0">
                <a:effectLst/>
                <a:latin typeface="Verdana" panose="020B0604030504040204" pitchFamily="34" charset="0"/>
                <a:ea typeface="Calibri" panose="020F0502020204030204" pitchFamily="34" charset="0"/>
                <a:cs typeface="Times New Roman" panose="02020603050405020304" pitchFamily="18" charset="0"/>
              </a:rPr>
              <a:t> to taxing the wealth of HNWI.</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800" kern="100" dirty="0">
                <a:effectLst/>
                <a:latin typeface="Verdana" panose="020B0604030504040204" pitchFamily="34" charset="0"/>
                <a:ea typeface="Calibri" panose="020F0502020204030204" pitchFamily="34" charset="0"/>
                <a:cs typeface="Times New Roman" panose="02020603050405020304" pitchFamily="18" charset="0"/>
              </a:rPr>
              <a:t> </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246495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01D1D-543B-1B1F-BC26-1A85F79CDD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3ECC11-FDFA-2AA8-21F6-EF2FC3314A60}"/>
              </a:ext>
            </a:extLst>
          </p:cNvPr>
          <p:cNvSpPr>
            <a:spLocks noGrp="1"/>
          </p:cNvSpPr>
          <p:nvPr>
            <p:ph type="title"/>
          </p:nvPr>
        </p:nvSpPr>
        <p:spPr/>
        <p:txBody>
          <a:bodyPr/>
          <a:lstStyle/>
          <a:p>
            <a:r>
              <a:rPr lang="en-US" dirty="0"/>
              <a:t>PTO COLLECTION </a:t>
            </a:r>
          </a:p>
        </p:txBody>
      </p:sp>
      <p:pic>
        <p:nvPicPr>
          <p:cNvPr id="5" name="Picture 4" descr="A white paper with blue and white text&#10;&#10;Description automatically generated">
            <a:extLst>
              <a:ext uri="{FF2B5EF4-FFF2-40B4-BE49-F238E27FC236}">
                <a16:creationId xmlns:a16="http://schemas.microsoft.com/office/drawing/2014/main" id="{7FACB967-0D99-F424-BE6E-C5454DCB5869}"/>
              </a:ext>
            </a:extLst>
          </p:cNvPr>
          <p:cNvPicPr>
            <a:picLocks noChangeAspect="1"/>
          </p:cNvPicPr>
          <p:nvPr/>
        </p:nvPicPr>
        <p:blipFill>
          <a:blip r:embed="rId3"/>
          <a:stretch>
            <a:fillRect/>
          </a:stretch>
        </p:blipFill>
        <p:spPr>
          <a:xfrm>
            <a:off x="414739" y="1609815"/>
            <a:ext cx="9147271" cy="5232961"/>
          </a:xfrm>
          <a:prstGeom prst="rect">
            <a:avLst/>
          </a:prstGeom>
        </p:spPr>
      </p:pic>
      <p:sp>
        <p:nvSpPr>
          <p:cNvPr id="7" name="TextBox 6">
            <a:extLst>
              <a:ext uri="{FF2B5EF4-FFF2-40B4-BE49-F238E27FC236}">
                <a16:creationId xmlns:a16="http://schemas.microsoft.com/office/drawing/2014/main" id="{3E166C75-88B9-CF33-FA5A-B96F09F75063}"/>
              </a:ext>
            </a:extLst>
          </p:cNvPr>
          <p:cNvSpPr txBox="1"/>
          <p:nvPr/>
        </p:nvSpPr>
        <p:spPr>
          <a:xfrm>
            <a:off x="7040880" y="5248185"/>
            <a:ext cx="1418978" cy="369332"/>
          </a:xfrm>
          <a:prstGeom prst="rect">
            <a:avLst/>
          </a:prstGeom>
          <a:noFill/>
        </p:spPr>
        <p:txBody>
          <a:bodyPr wrap="none" rtlCol="0">
            <a:spAutoFit/>
          </a:bodyPr>
          <a:lstStyle/>
          <a:p>
            <a:r>
              <a:rPr lang="en-US" dirty="0"/>
              <a:t>USD 21.26M</a:t>
            </a:r>
          </a:p>
        </p:txBody>
      </p:sp>
    </p:spTree>
    <p:extLst>
      <p:ext uri="{BB962C8B-B14F-4D97-AF65-F5344CB8AC3E}">
        <p14:creationId xmlns:p14="http://schemas.microsoft.com/office/powerpoint/2010/main" val="324250540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E26D8-961B-64FB-4420-7D75810CC9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F306F2-1FD2-78A1-00C0-26A32B7C1F27}"/>
              </a:ext>
            </a:extLst>
          </p:cNvPr>
          <p:cNvSpPr>
            <a:spLocks noGrp="1"/>
          </p:cNvSpPr>
          <p:nvPr>
            <p:ph type="title"/>
          </p:nvPr>
        </p:nvSpPr>
        <p:spPr/>
        <p:txBody>
          <a:bodyPr/>
          <a:lstStyle/>
          <a:p>
            <a:r>
              <a:rPr lang="en-US" dirty="0"/>
              <a:t>PTO NO OF HNWI</a:t>
            </a:r>
          </a:p>
        </p:txBody>
      </p:sp>
      <p:pic>
        <p:nvPicPr>
          <p:cNvPr id="4" name="Picture 3" descr="A close up of a tax form&#10;&#10;Description automatically generated">
            <a:extLst>
              <a:ext uri="{FF2B5EF4-FFF2-40B4-BE49-F238E27FC236}">
                <a16:creationId xmlns:a16="http://schemas.microsoft.com/office/drawing/2014/main" id="{5A9CCC30-DAE9-4F4A-EC76-1748BB21162F}"/>
              </a:ext>
            </a:extLst>
          </p:cNvPr>
          <p:cNvPicPr>
            <a:picLocks noChangeAspect="1"/>
          </p:cNvPicPr>
          <p:nvPr/>
        </p:nvPicPr>
        <p:blipFill>
          <a:blip r:embed="rId3"/>
          <a:stretch>
            <a:fillRect/>
          </a:stretch>
        </p:blipFill>
        <p:spPr>
          <a:xfrm>
            <a:off x="414740" y="1747726"/>
            <a:ext cx="8496600" cy="5110274"/>
          </a:xfrm>
          <a:prstGeom prst="rect">
            <a:avLst/>
          </a:prstGeom>
        </p:spPr>
      </p:pic>
    </p:spTree>
    <p:extLst>
      <p:ext uri="{BB962C8B-B14F-4D97-AF65-F5344CB8AC3E}">
        <p14:creationId xmlns:p14="http://schemas.microsoft.com/office/powerpoint/2010/main" val="273139628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F47A0-FF90-BCD3-DA49-DB3A9B7274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A7E60D-6EEC-54D9-CDCE-F7A1C3E09FD0}"/>
              </a:ext>
            </a:extLst>
          </p:cNvPr>
          <p:cNvSpPr>
            <a:spLocks noGrp="1"/>
          </p:cNvSpPr>
          <p:nvPr>
            <p:ph type="title"/>
          </p:nvPr>
        </p:nvSpPr>
        <p:spPr/>
        <p:txBody>
          <a:bodyPr/>
          <a:lstStyle/>
          <a:p>
            <a:r>
              <a:rPr lang="en-US" dirty="0"/>
              <a:t>PROJECTED COLLECTION BY PTO OF 6386 HNWI</a:t>
            </a:r>
          </a:p>
        </p:txBody>
      </p:sp>
      <p:sp>
        <p:nvSpPr>
          <p:cNvPr id="3" name="Text Placeholder 2">
            <a:extLst>
              <a:ext uri="{FF2B5EF4-FFF2-40B4-BE49-F238E27FC236}">
                <a16:creationId xmlns:a16="http://schemas.microsoft.com/office/drawing/2014/main" id="{1CBE9DA6-4324-B265-7A96-BE76A914D84D}"/>
              </a:ext>
            </a:extLst>
          </p:cNvPr>
          <p:cNvSpPr>
            <a:spLocks noGrp="1"/>
          </p:cNvSpPr>
          <p:nvPr>
            <p:ph type="body" idx="1"/>
          </p:nvPr>
        </p:nvSpPr>
        <p:spPr>
          <a:xfrm>
            <a:off x="414739" y="1777054"/>
            <a:ext cx="11594381" cy="4419601"/>
          </a:xfrm>
        </p:spPr>
        <p:txBody>
          <a:bodyPr/>
          <a:lstStyle/>
          <a:p>
            <a:pPr marL="0" indent="0">
              <a:buNone/>
            </a:pPr>
            <a:r>
              <a:rPr lang="en-GB" dirty="0"/>
              <a:t>Tax per HNWI = KES 2.7bn ÷ 814 HNWI = 3,316,955.71 KES per HNWI</a:t>
            </a:r>
          </a:p>
          <a:p>
            <a:pPr marL="0" indent="0">
              <a:buNone/>
            </a:pPr>
            <a:endParaRPr lang="en-GB" dirty="0"/>
          </a:p>
          <a:p>
            <a:pPr marL="0" indent="0">
              <a:buNone/>
            </a:pPr>
            <a:r>
              <a:rPr lang="en-GB" dirty="0"/>
              <a:t>Estimate tax from 6,386 HNWI: 3,316,955.71 × 6,386= KES 21.18bn </a:t>
            </a:r>
          </a:p>
          <a:p>
            <a:pPr marL="0" indent="0">
              <a:buNone/>
            </a:pPr>
            <a:endParaRPr lang="en-GB" dirty="0"/>
          </a:p>
          <a:p>
            <a:pPr marL="0" indent="0">
              <a:buNone/>
            </a:pPr>
            <a:r>
              <a:rPr lang="en-GB" dirty="0"/>
              <a:t>Approximately USD 156.89mn</a:t>
            </a:r>
          </a:p>
          <a:p>
            <a:pPr marL="0" indent="0">
              <a:buNone/>
            </a:pPr>
            <a:endParaRPr lang="en-US" dirty="0"/>
          </a:p>
        </p:txBody>
      </p:sp>
    </p:spTree>
    <p:extLst>
      <p:ext uri="{BB962C8B-B14F-4D97-AF65-F5344CB8AC3E}">
        <p14:creationId xmlns:p14="http://schemas.microsoft.com/office/powerpoint/2010/main" val="327080730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7DB32-2977-4AA9-507C-31FEE35C10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DA0552-4B15-B9C5-C64B-3F365D3D85B0}"/>
              </a:ext>
            </a:extLst>
          </p:cNvPr>
          <p:cNvSpPr>
            <a:spLocks noGrp="1"/>
          </p:cNvSpPr>
          <p:nvPr>
            <p:ph type="title"/>
          </p:nvPr>
        </p:nvSpPr>
        <p:spPr/>
        <p:txBody>
          <a:bodyPr/>
          <a:lstStyle/>
          <a:p>
            <a:r>
              <a:rPr lang="en-US" dirty="0"/>
              <a:t>CONSTITUTIONAL BASIS </a:t>
            </a:r>
          </a:p>
        </p:txBody>
      </p:sp>
      <p:graphicFrame>
        <p:nvGraphicFramePr>
          <p:cNvPr id="5" name="Text Placeholder 2">
            <a:extLst>
              <a:ext uri="{FF2B5EF4-FFF2-40B4-BE49-F238E27FC236}">
                <a16:creationId xmlns:a16="http://schemas.microsoft.com/office/drawing/2014/main" id="{DF2DF6A8-1045-7266-B6FF-58CAB7F276AF}"/>
              </a:ext>
            </a:extLst>
          </p:cNvPr>
          <p:cNvGraphicFramePr/>
          <p:nvPr>
            <p:extLst>
              <p:ext uri="{D42A27DB-BD31-4B8C-83A1-F6EECF244321}">
                <p14:modId xmlns:p14="http://schemas.microsoft.com/office/powerpoint/2010/main" val="1403011210"/>
              </p:ext>
            </p:extLst>
          </p:nvPr>
        </p:nvGraphicFramePr>
        <p:xfrm>
          <a:off x="414739" y="1777054"/>
          <a:ext cx="11548661" cy="5080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084217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F8524-6BAB-2435-C6AE-89280DB1F5BF}"/>
              </a:ext>
            </a:extLst>
          </p:cNvPr>
          <p:cNvSpPr>
            <a:spLocks noGrp="1"/>
          </p:cNvSpPr>
          <p:nvPr>
            <p:ph type="title"/>
          </p:nvPr>
        </p:nvSpPr>
        <p:spPr/>
        <p:txBody>
          <a:bodyPr/>
          <a:lstStyle/>
          <a:p>
            <a:r>
              <a:rPr lang="en-US" dirty="0"/>
              <a:t>WEALTH TAX LEGISLATION</a:t>
            </a:r>
          </a:p>
        </p:txBody>
      </p:sp>
      <p:sp>
        <p:nvSpPr>
          <p:cNvPr id="3" name="Text Placeholder 2">
            <a:extLst>
              <a:ext uri="{FF2B5EF4-FFF2-40B4-BE49-F238E27FC236}">
                <a16:creationId xmlns:a16="http://schemas.microsoft.com/office/drawing/2014/main" id="{19EC5A1E-BA2D-E9CF-65AA-1F31DB87CBAB}"/>
              </a:ext>
            </a:extLst>
          </p:cNvPr>
          <p:cNvSpPr>
            <a:spLocks noGrp="1"/>
          </p:cNvSpPr>
          <p:nvPr>
            <p:ph type="body" idx="1"/>
          </p:nvPr>
        </p:nvSpPr>
        <p:spPr/>
        <p:txBody>
          <a:bodyPr/>
          <a:lstStyle/>
          <a:p>
            <a:pPr marL="0" indent="0">
              <a:buNone/>
            </a:pPr>
            <a:r>
              <a:rPr lang="en-US" dirty="0"/>
              <a:t>Kenya does not have a wealth tax law. </a:t>
            </a:r>
          </a:p>
        </p:txBody>
      </p:sp>
    </p:spTree>
    <p:extLst>
      <p:ext uri="{BB962C8B-B14F-4D97-AF65-F5344CB8AC3E}">
        <p14:creationId xmlns:p14="http://schemas.microsoft.com/office/powerpoint/2010/main" val="149064293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C197F-7355-EC4C-6EDF-C3FFAF2752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5DA45F-6372-259F-62F4-BA13BDED098E}"/>
              </a:ext>
            </a:extLst>
          </p:cNvPr>
          <p:cNvSpPr>
            <a:spLocks noGrp="1"/>
          </p:cNvSpPr>
          <p:nvPr>
            <p:ph type="title"/>
          </p:nvPr>
        </p:nvSpPr>
        <p:spPr/>
        <p:txBody>
          <a:bodyPr/>
          <a:lstStyle/>
          <a:p>
            <a:r>
              <a:rPr lang="en-US" dirty="0"/>
              <a:t>CHALLENGES WITH HNWI</a:t>
            </a:r>
          </a:p>
        </p:txBody>
      </p:sp>
      <p:sp>
        <p:nvSpPr>
          <p:cNvPr id="3" name="Text Placeholder 2">
            <a:extLst>
              <a:ext uri="{FF2B5EF4-FFF2-40B4-BE49-F238E27FC236}">
                <a16:creationId xmlns:a16="http://schemas.microsoft.com/office/drawing/2014/main" id="{ED5F7E97-23F9-BF3D-4AD9-4ADBFA6BF8FB}"/>
              </a:ext>
            </a:extLst>
          </p:cNvPr>
          <p:cNvSpPr>
            <a:spLocks noGrp="1"/>
          </p:cNvSpPr>
          <p:nvPr>
            <p:ph type="body" idx="1"/>
          </p:nvPr>
        </p:nvSpPr>
        <p:spPr/>
        <p:txBody>
          <a:bodyPr>
            <a:normAutofit fontScale="92500" lnSpcReduction="20000"/>
          </a:bodyPr>
          <a:lstStyle/>
          <a:p>
            <a:pPr>
              <a:buFont typeface="+mj-lt"/>
              <a:buAutoNum type="arabicPeriod"/>
            </a:pPr>
            <a:r>
              <a:rPr lang="en-GB" dirty="0"/>
              <a:t> Limited capture of accumulated wealth:</a:t>
            </a:r>
          </a:p>
          <a:p>
            <a:pPr lvl="1"/>
            <a:r>
              <a:rPr lang="en-GB" dirty="0"/>
              <a:t>Income tax primarily targets flows (income) rather than stocks (accumulated wealth).</a:t>
            </a:r>
          </a:p>
          <a:p>
            <a:pPr lvl="1"/>
            <a:r>
              <a:rPr lang="en-GB" dirty="0"/>
              <a:t>This means large fortunes can remain largely untaxed if not actively generating income.</a:t>
            </a:r>
          </a:p>
          <a:p>
            <a:pPr>
              <a:buFont typeface="Arial" panose="020B0604020202020204" pitchFamily="34" charset="0"/>
              <a:buChar char="•"/>
            </a:pPr>
            <a:endParaRPr lang="en-GB" dirty="0"/>
          </a:p>
          <a:p>
            <a:pPr marL="0" indent="0">
              <a:buNone/>
            </a:pPr>
            <a:r>
              <a:rPr lang="en-GB" dirty="0"/>
              <a:t>2. Challenges in taxing non-productive assets:</a:t>
            </a:r>
          </a:p>
          <a:p>
            <a:pPr lvl="1"/>
            <a:r>
              <a:rPr lang="en-GB" dirty="0"/>
              <a:t>Assets like vacant land or unused properties, which don't generate income, may escape taxation.</a:t>
            </a:r>
          </a:p>
          <a:p>
            <a:pPr lvl="1"/>
            <a:r>
              <a:rPr lang="en-GB" dirty="0"/>
              <a:t>This can lead to inefficient use of resources in the economy.</a:t>
            </a:r>
          </a:p>
          <a:p>
            <a:pPr marL="0" indent="0">
              <a:buNone/>
            </a:pPr>
            <a:endParaRPr lang="en-GB" dirty="0"/>
          </a:p>
          <a:p>
            <a:pPr marL="0" indent="0">
              <a:buNone/>
            </a:pPr>
            <a:r>
              <a:rPr lang="en-GB" dirty="0"/>
              <a:t>3. Difficulty in tracking wealth accumulation:</a:t>
            </a:r>
          </a:p>
          <a:p>
            <a:pPr lvl="1"/>
            <a:r>
              <a:rPr lang="en-GB" dirty="0"/>
              <a:t>Without regular wealth reporting requirements, it's challenging for tax authorities to track how wealth is accumulating and changing hands.</a:t>
            </a:r>
          </a:p>
          <a:p>
            <a:pPr marL="0" indent="0">
              <a:buNone/>
            </a:pPr>
            <a:endParaRPr lang="en-GB" dirty="0"/>
          </a:p>
          <a:p>
            <a:pPr>
              <a:buFont typeface="Arial" panose="020B0604020202020204" pitchFamily="34" charset="0"/>
              <a:buChar char="•"/>
            </a:pPr>
            <a:endParaRPr lang="en-GB" dirty="0"/>
          </a:p>
          <a:p>
            <a:endParaRPr lang="en-US" dirty="0"/>
          </a:p>
        </p:txBody>
      </p:sp>
    </p:spTree>
    <p:extLst>
      <p:ext uri="{BB962C8B-B14F-4D97-AF65-F5344CB8AC3E}">
        <p14:creationId xmlns:p14="http://schemas.microsoft.com/office/powerpoint/2010/main" val="5111833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E4C84-4B80-1EC9-340F-BD1DD31C7A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674D92-3063-0157-83B1-DA03CBB2B3FF}"/>
              </a:ext>
            </a:extLst>
          </p:cNvPr>
          <p:cNvSpPr>
            <a:spLocks noGrp="1"/>
          </p:cNvSpPr>
          <p:nvPr>
            <p:ph type="title"/>
          </p:nvPr>
        </p:nvSpPr>
        <p:spPr/>
        <p:txBody>
          <a:bodyPr/>
          <a:lstStyle/>
          <a:p>
            <a:r>
              <a:rPr lang="en-US" dirty="0"/>
              <a:t>LEBANESE EXPERIENCE WITH HNWI</a:t>
            </a:r>
          </a:p>
        </p:txBody>
      </p:sp>
      <p:sp>
        <p:nvSpPr>
          <p:cNvPr id="3" name="Text Placeholder 2">
            <a:extLst>
              <a:ext uri="{FF2B5EF4-FFF2-40B4-BE49-F238E27FC236}">
                <a16:creationId xmlns:a16="http://schemas.microsoft.com/office/drawing/2014/main" id="{5DEC1085-9ED2-E1A6-D3E2-E61B6CC09A13}"/>
              </a:ext>
            </a:extLst>
          </p:cNvPr>
          <p:cNvSpPr>
            <a:spLocks noGrp="1"/>
          </p:cNvSpPr>
          <p:nvPr>
            <p:ph type="body" idx="1"/>
          </p:nvPr>
        </p:nvSpPr>
        <p:spPr/>
        <p:txBody>
          <a:bodyPr>
            <a:normAutofit fontScale="92500" lnSpcReduction="10000"/>
          </a:bodyPr>
          <a:lstStyle/>
          <a:p>
            <a:r>
              <a:rPr lang="en-GB" b="1" dirty="0"/>
              <a:t>Real Estate Investment</a:t>
            </a:r>
          </a:p>
          <a:p>
            <a:pPr lvl="1"/>
            <a:r>
              <a:rPr lang="en-GB" dirty="0"/>
              <a:t>Tactic: Purchase high-value properties and leave them unoccupied</a:t>
            </a:r>
          </a:p>
          <a:p>
            <a:pPr lvl="1"/>
            <a:r>
              <a:rPr lang="en-GB" dirty="0"/>
              <a:t>Tax Advantage: </a:t>
            </a:r>
          </a:p>
          <a:p>
            <a:pPr marL="1200150" lvl="2" indent="-285750"/>
            <a:r>
              <a:rPr lang="en-GB" dirty="0"/>
              <a:t>No tax on idle real estate</a:t>
            </a:r>
          </a:p>
          <a:p>
            <a:pPr marL="1200150" lvl="2" indent="-285750"/>
            <a:r>
              <a:rPr lang="en-GB" dirty="0"/>
              <a:t>Avoid rental income tax</a:t>
            </a:r>
          </a:p>
          <a:p>
            <a:pPr marL="1200150" lvl="2" indent="-285750"/>
            <a:r>
              <a:rPr lang="en-GB" dirty="0"/>
              <a:t>Potential for untaxed capital gains upon future sale</a:t>
            </a:r>
          </a:p>
          <a:p>
            <a:pPr marL="914400" lvl="2" indent="0">
              <a:buNone/>
            </a:pPr>
            <a:endParaRPr lang="en-GB" dirty="0"/>
          </a:p>
          <a:p>
            <a:r>
              <a:rPr lang="en-GB" b="1" dirty="0"/>
              <a:t>Gold Investments</a:t>
            </a:r>
          </a:p>
          <a:p>
            <a:pPr lvl="1"/>
            <a:r>
              <a:rPr lang="en-GB" dirty="0"/>
              <a:t>Tactic: High imports and purchases of gold</a:t>
            </a:r>
          </a:p>
          <a:p>
            <a:pPr lvl="1"/>
            <a:r>
              <a:rPr lang="en-GB" dirty="0"/>
              <a:t>Tax Advantage: </a:t>
            </a:r>
          </a:p>
          <a:p>
            <a:pPr marL="1200150" lvl="2" indent="-285750"/>
            <a:r>
              <a:rPr lang="en-GB" dirty="0"/>
              <a:t>No wealth tax on gold holdings</a:t>
            </a:r>
          </a:p>
          <a:p>
            <a:pPr marL="1200150" lvl="2" indent="-285750"/>
            <a:r>
              <a:rPr lang="en-GB" dirty="0"/>
              <a:t>Easy to store and transport without declaration</a:t>
            </a:r>
          </a:p>
          <a:p>
            <a:pPr marL="1200150" lvl="2" indent="-285750"/>
            <a:r>
              <a:rPr lang="en-GB" dirty="0"/>
              <a:t>Potential for tax-free gains if sold unofficially</a:t>
            </a:r>
          </a:p>
          <a:p>
            <a:pPr marL="1200150" lvl="2" indent="-285750"/>
            <a:endParaRPr lang="en-GB" dirty="0"/>
          </a:p>
          <a:p>
            <a:pPr marL="1200150" lvl="2" indent="-285750"/>
            <a:endParaRPr lang="en-GB" dirty="0"/>
          </a:p>
          <a:p>
            <a:pPr marL="0" indent="0">
              <a:buNone/>
            </a:pPr>
            <a:endParaRPr lang="en-GB" dirty="0"/>
          </a:p>
          <a:p>
            <a:pPr>
              <a:buFont typeface="Arial" panose="020B0604020202020204" pitchFamily="34" charset="0"/>
              <a:buChar char="•"/>
            </a:pPr>
            <a:endParaRPr lang="en-GB" dirty="0"/>
          </a:p>
          <a:p>
            <a:endParaRPr lang="en-US" dirty="0"/>
          </a:p>
        </p:txBody>
      </p:sp>
    </p:spTree>
    <p:extLst>
      <p:ext uri="{BB962C8B-B14F-4D97-AF65-F5344CB8AC3E}">
        <p14:creationId xmlns:p14="http://schemas.microsoft.com/office/powerpoint/2010/main" val="4923778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EC66B-EF98-986A-6762-44B94B09BB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F81367-CC03-70BF-CD61-E4DE42565AB2}"/>
              </a:ext>
            </a:extLst>
          </p:cNvPr>
          <p:cNvSpPr>
            <a:spLocks noGrp="1"/>
          </p:cNvSpPr>
          <p:nvPr>
            <p:ph type="title"/>
          </p:nvPr>
        </p:nvSpPr>
        <p:spPr/>
        <p:txBody>
          <a:bodyPr/>
          <a:lstStyle/>
          <a:p>
            <a:r>
              <a:rPr lang="en-US" dirty="0"/>
              <a:t>LEBANESE EXPERIENCE WITH HNWI</a:t>
            </a:r>
          </a:p>
        </p:txBody>
      </p:sp>
      <p:sp>
        <p:nvSpPr>
          <p:cNvPr id="3" name="Text Placeholder 2">
            <a:extLst>
              <a:ext uri="{FF2B5EF4-FFF2-40B4-BE49-F238E27FC236}">
                <a16:creationId xmlns:a16="http://schemas.microsoft.com/office/drawing/2014/main" id="{E96DC321-53B6-1364-8EBB-068B841D70A1}"/>
              </a:ext>
            </a:extLst>
          </p:cNvPr>
          <p:cNvSpPr>
            <a:spLocks noGrp="1"/>
          </p:cNvSpPr>
          <p:nvPr>
            <p:ph type="body" idx="1"/>
          </p:nvPr>
        </p:nvSpPr>
        <p:spPr/>
        <p:txBody>
          <a:bodyPr>
            <a:normAutofit fontScale="92500" lnSpcReduction="20000"/>
          </a:bodyPr>
          <a:lstStyle/>
          <a:p>
            <a:r>
              <a:rPr lang="en-GB" b="1" dirty="0"/>
              <a:t>Luxury Items</a:t>
            </a:r>
          </a:p>
          <a:p>
            <a:pPr lvl="1"/>
            <a:r>
              <a:rPr lang="en-GB" dirty="0"/>
              <a:t>Tactic: Invest in high-end watches, art, </a:t>
            </a:r>
            <a:r>
              <a:rPr lang="en-GB" dirty="0" err="1"/>
              <a:t>jewelry</a:t>
            </a:r>
            <a:r>
              <a:rPr lang="en-GB" dirty="0"/>
              <a:t>, etc.</a:t>
            </a:r>
          </a:p>
          <a:p>
            <a:pPr lvl="1"/>
            <a:r>
              <a:rPr lang="en-GB" dirty="0"/>
              <a:t>Tax Advantage: </a:t>
            </a:r>
          </a:p>
          <a:p>
            <a:pPr marL="1200150" lvl="2" indent="-285750"/>
            <a:r>
              <a:rPr lang="en-GB" dirty="0"/>
              <a:t>No luxury goods tax or wealth tax on these items</a:t>
            </a:r>
          </a:p>
          <a:p>
            <a:pPr marL="1200150" lvl="2" indent="-285750"/>
            <a:r>
              <a:rPr lang="en-GB" dirty="0"/>
              <a:t>Can be easily transported or gifted without tax implications</a:t>
            </a:r>
          </a:p>
          <a:p>
            <a:pPr marL="1200150" lvl="2" indent="-285750"/>
            <a:endParaRPr lang="en-GB" dirty="0"/>
          </a:p>
          <a:p>
            <a:r>
              <a:rPr lang="en-GB" b="1" dirty="0"/>
              <a:t>Use of Cyprus as a Tax Haven</a:t>
            </a:r>
          </a:p>
          <a:p>
            <a:pPr lvl="1"/>
            <a:r>
              <a:rPr lang="en-GB" dirty="0"/>
              <a:t>Tactics: a) Establish residency or citizenship in Cyprus b) Open bank accounts or establish companies in Cyprus</a:t>
            </a:r>
          </a:p>
          <a:p>
            <a:pPr lvl="1"/>
            <a:r>
              <a:rPr lang="en-GB" dirty="0"/>
              <a:t>Tax Advantages: </a:t>
            </a:r>
          </a:p>
          <a:p>
            <a:pPr marL="1200150" lvl="2" indent="-285750"/>
            <a:r>
              <a:rPr lang="en-GB" dirty="0"/>
              <a:t>Lower personal and corporate tax rates</a:t>
            </a:r>
          </a:p>
          <a:p>
            <a:pPr marL="1200150" lvl="2" indent="-285750"/>
            <a:r>
              <a:rPr lang="en-GB" dirty="0"/>
              <a:t>No tax on worldwide income for non-domiciled residents</a:t>
            </a:r>
          </a:p>
          <a:p>
            <a:pPr marL="1200150" lvl="2" indent="-285750"/>
            <a:r>
              <a:rPr lang="en-GB" dirty="0"/>
              <a:t>Strong banking secrecy laws</a:t>
            </a:r>
          </a:p>
          <a:p>
            <a:pPr marL="1200150" lvl="2" indent="-285750"/>
            <a:r>
              <a:rPr lang="en-GB" dirty="0"/>
              <a:t>Within EU, allowing easy access to European markets</a:t>
            </a:r>
          </a:p>
          <a:p>
            <a:pPr marL="1200150" lvl="2" indent="-285750"/>
            <a:endParaRPr lang="en-GB" dirty="0"/>
          </a:p>
          <a:p>
            <a:pPr marL="0" indent="0">
              <a:buNone/>
            </a:pPr>
            <a:endParaRPr lang="en-GB" dirty="0"/>
          </a:p>
          <a:p>
            <a:pPr>
              <a:buFont typeface="Arial" panose="020B0604020202020204" pitchFamily="34" charset="0"/>
              <a:buChar char="•"/>
            </a:pPr>
            <a:endParaRPr lang="en-GB" dirty="0"/>
          </a:p>
          <a:p>
            <a:endParaRPr lang="en-US" dirty="0"/>
          </a:p>
        </p:txBody>
      </p:sp>
    </p:spTree>
    <p:extLst>
      <p:ext uri="{BB962C8B-B14F-4D97-AF65-F5344CB8AC3E}">
        <p14:creationId xmlns:p14="http://schemas.microsoft.com/office/powerpoint/2010/main" val="33823083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7E156-0881-C931-CC6A-5769F3456E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33B2E5-715F-D62F-9F99-F55B5A081BD5}"/>
              </a:ext>
            </a:extLst>
          </p:cNvPr>
          <p:cNvSpPr>
            <a:spLocks noGrp="1"/>
          </p:cNvSpPr>
          <p:nvPr>
            <p:ph type="title"/>
          </p:nvPr>
        </p:nvSpPr>
        <p:spPr/>
        <p:txBody>
          <a:bodyPr/>
          <a:lstStyle/>
          <a:p>
            <a:r>
              <a:rPr lang="en-US" dirty="0"/>
              <a:t>WEALTH TAX</a:t>
            </a:r>
          </a:p>
        </p:txBody>
      </p:sp>
      <p:sp>
        <p:nvSpPr>
          <p:cNvPr id="3" name="Text Placeholder 2">
            <a:extLst>
              <a:ext uri="{FF2B5EF4-FFF2-40B4-BE49-F238E27FC236}">
                <a16:creationId xmlns:a16="http://schemas.microsoft.com/office/drawing/2014/main" id="{B810CB21-4908-A05E-0EE0-F06C2CFC4D72}"/>
              </a:ext>
            </a:extLst>
          </p:cNvPr>
          <p:cNvSpPr>
            <a:spLocks noGrp="1"/>
          </p:cNvSpPr>
          <p:nvPr>
            <p:ph type="body" idx="1"/>
          </p:nvPr>
        </p:nvSpPr>
        <p:spPr/>
        <p:txBody>
          <a:bodyPr>
            <a:noAutofit/>
          </a:bodyPr>
          <a:lstStyle/>
          <a:p>
            <a:pPr algn="just"/>
            <a:r>
              <a:rPr lang="en-GB" sz="2000" kern="100" dirty="0">
                <a:effectLst/>
                <a:latin typeface="Verdana" panose="020B0604030504040204" pitchFamily="34" charset="0"/>
                <a:ea typeface="Calibri" panose="020F0502020204030204" pitchFamily="34" charset="0"/>
                <a:cs typeface="Times New Roman" panose="02020603050405020304" pitchFamily="18" charset="0"/>
              </a:rPr>
              <a:t>A wealth tax is a levy on the net worth of an individual or entity. Net worth is typically calculated as the total value of assets minus liabilities. </a:t>
            </a:r>
          </a:p>
          <a:p>
            <a:pPr algn="just"/>
            <a:endParaRPr lang="en-GB" sz="2000" kern="1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GB" sz="20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Wealth taxes can generally be divided into two main categories: </a:t>
            </a:r>
          </a:p>
          <a:p>
            <a:pPr algn="just"/>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buFont typeface="+mj-lt"/>
              <a:buAutoNum type="alphaLcPeriod"/>
            </a:pPr>
            <a:r>
              <a:rPr lang="en-GB" sz="2000" kern="1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Net wealth taxes. </a:t>
            </a:r>
            <a:r>
              <a:rPr lang="en-GB" sz="20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These are levied on an individual's net assets, either on a regular basis (e.g., annually) or occasionally (e.g., one-time, event triggered, like capital gains).</a:t>
            </a:r>
          </a:p>
          <a:p>
            <a:pPr marL="800100" lvl="1" indent="-342900" algn="just">
              <a:buFont typeface="+mj-lt"/>
              <a:buAutoNum type="alphaLcPeriod"/>
            </a:pP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buFont typeface="+mj-lt"/>
              <a:buAutoNum type="alphaLcPeriod"/>
            </a:pPr>
            <a:r>
              <a:rPr lang="en-GB" sz="2000" kern="1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Transfer taxes. </a:t>
            </a:r>
            <a:r>
              <a:rPr lang="en-GB" sz="20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These apply to the movement of wealth and can be classified as either originating from the giver (e.g., stamp duty, estate or gift taxes) or from the recipient (e.g., CGT, inheritance or accessions taxes).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636960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44C51-7EB3-4C97-9AE7-B0FB0A036A26}"/>
              </a:ext>
            </a:extLst>
          </p:cNvPr>
          <p:cNvSpPr>
            <a:spLocks noGrp="1"/>
          </p:cNvSpPr>
          <p:nvPr>
            <p:ph type="title"/>
          </p:nvPr>
        </p:nvSpPr>
        <p:spPr>
          <a:xfrm>
            <a:off x="414740" y="-386322"/>
            <a:ext cx="9963701" cy="2324101"/>
          </a:xfrm>
        </p:spPr>
        <p:txBody>
          <a:bodyPr/>
          <a:lstStyle/>
          <a:p>
            <a:r>
              <a:rPr lang="en-US" dirty="0"/>
              <a:t>LESSONS FOR KENYA</a:t>
            </a:r>
          </a:p>
        </p:txBody>
      </p:sp>
      <p:sp>
        <p:nvSpPr>
          <p:cNvPr id="3" name="Text Placeholder 2">
            <a:extLst>
              <a:ext uri="{FF2B5EF4-FFF2-40B4-BE49-F238E27FC236}">
                <a16:creationId xmlns:a16="http://schemas.microsoft.com/office/drawing/2014/main" id="{56AD2C95-716E-E83E-1561-4FF35273F981}"/>
              </a:ext>
            </a:extLst>
          </p:cNvPr>
          <p:cNvSpPr>
            <a:spLocks noGrp="1"/>
          </p:cNvSpPr>
          <p:nvPr>
            <p:ph type="body" idx="1"/>
          </p:nvPr>
        </p:nvSpPr>
        <p:spPr/>
        <p:txBody>
          <a:bodyPr>
            <a:normAutofit/>
          </a:bodyPr>
          <a:lstStyle/>
          <a:p>
            <a:pPr>
              <a:buFont typeface="Arial" panose="020B0604020202020204" pitchFamily="34" charset="0"/>
              <a:buChar char="•"/>
            </a:pPr>
            <a:r>
              <a:rPr lang="en-GB" dirty="0"/>
              <a:t>Enhance Asset Registration and Valuation </a:t>
            </a:r>
          </a:p>
          <a:p>
            <a:pPr lvl="1"/>
            <a:r>
              <a:rPr lang="en-GB" dirty="0"/>
              <a:t>Create a centralised registry for high-value assets</a:t>
            </a:r>
          </a:p>
          <a:p>
            <a:pPr lvl="1"/>
            <a:r>
              <a:rPr lang="en-GB" dirty="0"/>
              <a:t>Develop advanced valuation methods for non-financial assets</a:t>
            </a:r>
          </a:p>
          <a:p>
            <a:pPr lvl="1"/>
            <a:r>
              <a:rPr lang="en-GB" dirty="0"/>
              <a:t>Implement regular reporting requirements for luxury goods ownership</a:t>
            </a:r>
          </a:p>
          <a:p>
            <a:pPr lvl="1"/>
            <a:endParaRPr lang="en-GB" dirty="0"/>
          </a:p>
          <a:p>
            <a:pPr>
              <a:buFont typeface="Arial" panose="020B0604020202020204" pitchFamily="34" charset="0"/>
              <a:buChar char="•"/>
            </a:pPr>
            <a:r>
              <a:rPr lang="en-GB" dirty="0"/>
              <a:t>Monitor Real Estate and Luxury Markets </a:t>
            </a:r>
          </a:p>
          <a:p>
            <a:pPr lvl="1"/>
            <a:r>
              <a:rPr lang="en-GB" dirty="0"/>
              <a:t>Implement a vacancy tax on unused high-value properties</a:t>
            </a:r>
          </a:p>
          <a:p>
            <a:pPr lvl="1"/>
            <a:r>
              <a:rPr lang="en-GB" dirty="0"/>
              <a:t>Require registration of luxury goods purchases above a certain threshold</a:t>
            </a:r>
          </a:p>
          <a:p>
            <a:pPr lvl="1"/>
            <a:r>
              <a:rPr lang="en-GB" dirty="0"/>
              <a:t>Collaborate with real estate agencies and luxury goods dealers for reporting</a:t>
            </a:r>
          </a:p>
          <a:p>
            <a:pPr marL="457200" lvl="1" indent="0">
              <a:buNone/>
            </a:pPr>
            <a:endParaRPr lang="en-GB" dirty="0"/>
          </a:p>
        </p:txBody>
      </p:sp>
    </p:spTree>
    <p:extLst>
      <p:ext uri="{BB962C8B-B14F-4D97-AF65-F5344CB8AC3E}">
        <p14:creationId xmlns:p14="http://schemas.microsoft.com/office/powerpoint/2010/main" val="4963781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E3FF7-432A-62F9-2008-8CC1ED0CEE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31666E-8C1C-C7DC-7096-4F434D34D848}"/>
              </a:ext>
            </a:extLst>
          </p:cNvPr>
          <p:cNvSpPr>
            <a:spLocks noGrp="1"/>
          </p:cNvSpPr>
          <p:nvPr>
            <p:ph type="title"/>
          </p:nvPr>
        </p:nvSpPr>
        <p:spPr>
          <a:xfrm>
            <a:off x="414739" y="-273781"/>
            <a:ext cx="9963701" cy="2324101"/>
          </a:xfrm>
        </p:spPr>
        <p:txBody>
          <a:bodyPr/>
          <a:lstStyle/>
          <a:p>
            <a:r>
              <a:rPr lang="en-US" dirty="0"/>
              <a:t>LESSONS FOR KENYA</a:t>
            </a:r>
          </a:p>
        </p:txBody>
      </p:sp>
      <p:sp>
        <p:nvSpPr>
          <p:cNvPr id="3" name="Text Placeholder 2">
            <a:extLst>
              <a:ext uri="{FF2B5EF4-FFF2-40B4-BE49-F238E27FC236}">
                <a16:creationId xmlns:a16="http://schemas.microsoft.com/office/drawing/2014/main" id="{22F07BBB-3257-E5B2-5A5B-63594C01F7C0}"/>
              </a:ext>
            </a:extLst>
          </p:cNvPr>
          <p:cNvSpPr>
            <a:spLocks noGrp="1"/>
          </p:cNvSpPr>
          <p:nvPr>
            <p:ph type="body" idx="1"/>
          </p:nvPr>
        </p:nvSpPr>
        <p:spPr/>
        <p:txBody>
          <a:bodyPr>
            <a:normAutofit/>
          </a:bodyPr>
          <a:lstStyle/>
          <a:p>
            <a:r>
              <a:rPr lang="en-GB" dirty="0"/>
              <a:t>Understand the Gold Market in Kenya</a:t>
            </a:r>
          </a:p>
          <a:p>
            <a:pPr lvl="1"/>
            <a:r>
              <a:rPr lang="en-GB" dirty="0"/>
              <a:t>Monitor gold import/export trends</a:t>
            </a:r>
          </a:p>
          <a:p>
            <a:pPr lvl="1"/>
            <a:r>
              <a:rPr lang="en-GB" dirty="0"/>
              <a:t>Track local gold production and artisanal mining</a:t>
            </a:r>
          </a:p>
          <a:p>
            <a:pPr lvl="1"/>
            <a:r>
              <a:rPr lang="en-GB" dirty="0"/>
              <a:t>Analyse gold prices and trading volumes in local markets</a:t>
            </a:r>
          </a:p>
          <a:p>
            <a:pPr lvl="1"/>
            <a:r>
              <a:rPr lang="en-GB" dirty="0"/>
              <a:t>Create a centralized registry for significant gold holdings </a:t>
            </a:r>
          </a:p>
          <a:p>
            <a:pPr lvl="1"/>
            <a:r>
              <a:rPr lang="en-GB" dirty="0"/>
              <a:t>Require declaration of gold assets above a certain threshold </a:t>
            </a:r>
          </a:p>
          <a:p>
            <a:pPr lvl="1"/>
            <a:r>
              <a:rPr lang="en-GB" dirty="0"/>
              <a:t>Implement a system to track the chain of custody for large gold transactions</a:t>
            </a:r>
          </a:p>
          <a:p>
            <a:endParaRPr lang="en-US" dirty="0"/>
          </a:p>
        </p:txBody>
      </p:sp>
    </p:spTree>
    <p:extLst>
      <p:ext uri="{BB962C8B-B14F-4D97-AF65-F5344CB8AC3E}">
        <p14:creationId xmlns:p14="http://schemas.microsoft.com/office/powerpoint/2010/main" val="39647610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E147A-1264-41F5-3869-376A775B0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C491E3-97C5-B030-04CA-CC95671AA4B0}"/>
              </a:ext>
            </a:extLst>
          </p:cNvPr>
          <p:cNvSpPr>
            <a:spLocks noGrp="1"/>
          </p:cNvSpPr>
          <p:nvPr>
            <p:ph type="title"/>
          </p:nvPr>
        </p:nvSpPr>
        <p:spPr/>
        <p:txBody>
          <a:bodyPr/>
          <a:lstStyle/>
          <a:p>
            <a:r>
              <a:rPr lang="en-US"/>
              <a:t>ZIMBABWEAN EXPERIENCE</a:t>
            </a:r>
            <a:endParaRPr lang="en-US" dirty="0"/>
          </a:p>
        </p:txBody>
      </p:sp>
      <p:sp>
        <p:nvSpPr>
          <p:cNvPr id="3" name="Text Placeholder 2">
            <a:extLst>
              <a:ext uri="{FF2B5EF4-FFF2-40B4-BE49-F238E27FC236}">
                <a16:creationId xmlns:a16="http://schemas.microsoft.com/office/drawing/2014/main" id="{465B161F-9603-A762-98BD-C7DCAED0458B}"/>
              </a:ext>
            </a:extLst>
          </p:cNvPr>
          <p:cNvSpPr>
            <a:spLocks noGrp="1"/>
          </p:cNvSpPr>
          <p:nvPr>
            <p:ph type="body" idx="1"/>
          </p:nvPr>
        </p:nvSpPr>
        <p:spPr>
          <a:xfrm>
            <a:off x="414739" y="1777054"/>
            <a:ext cx="3910126" cy="4419601"/>
          </a:xfrm>
        </p:spPr>
        <p:txBody>
          <a:bodyPr>
            <a:normAutofit/>
          </a:bodyPr>
          <a:lstStyle/>
          <a:p>
            <a:r>
              <a:rPr lang="en-GB" b="1"/>
              <a:t>Current System</a:t>
            </a:r>
          </a:p>
          <a:p>
            <a:pPr lvl="1"/>
            <a:r>
              <a:rPr lang="en-GB"/>
              <a:t>1% tax on second homes valued over $250,000 USD</a:t>
            </a:r>
          </a:p>
          <a:p>
            <a:pPr lvl="1"/>
            <a:r>
              <a:rPr lang="en-GB"/>
              <a:t>Excludes primary residence</a:t>
            </a:r>
          </a:p>
          <a:p>
            <a:pPr lvl="1"/>
            <a:r>
              <a:rPr lang="en-GB"/>
              <a:t>Aimed at targeting wealthy property owners</a:t>
            </a:r>
          </a:p>
          <a:p>
            <a:endParaRPr lang="en-US" dirty="0"/>
          </a:p>
        </p:txBody>
      </p:sp>
      <p:sp>
        <p:nvSpPr>
          <p:cNvPr id="5" name="TextBox 4">
            <a:extLst>
              <a:ext uri="{FF2B5EF4-FFF2-40B4-BE49-F238E27FC236}">
                <a16:creationId xmlns:a16="http://schemas.microsoft.com/office/drawing/2014/main" id="{28123061-39FE-BE81-9FD1-81E8A379E64D}"/>
              </a:ext>
            </a:extLst>
          </p:cNvPr>
          <p:cNvSpPr txBox="1"/>
          <p:nvPr/>
        </p:nvSpPr>
        <p:spPr>
          <a:xfrm>
            <a:off x="4324865" y="1659526"/>
            <a:ext cx="7867135" cy="4801314"/>
          </a:xfrm>
          <a:prstGeom prst="rect">
            <a:avLst/>
          </a:prstGeom>
          <a:noFill/>
        </p:spPr>
        <p:txBody>
          <a:bodyPr wrap="square">
            <a:spAutoFit/>
          </a:bodyPr>
          <a:lstStyle/>
          <a:p>
            <a:r>
              <a:rPr lang="en-GB" b="1"/>
              <a:t>Key Challenges</a:t>
            </a:r>
          </a:p>
          <a:p>
            <a:r>
              <a:rPr lang="en-GB" b="1"/>
              <a:t>1. Property Identification</a:t>
            </a:r>
          </a:p>
          <a:p>
            <a:pPr lvl="1">
              <a:buFont typeface="Arial" panose="020B0604020202020204" pitchFamily="34" charset="0"/>
              <a:buChar char="•"/>
            </a:pPr>
            <a:r>
              <a:rPr lang="en-GB"/>
              <a:t>Difficulty in identifying second homes</a:t>
            </a:r>
          </a:p>
          <a:p>
            <a:pPr lvl="1">
              <a:buFont typeface="Arial" panose="020B0604020202020204" pitchFamily="34" charset="0"/>
              <a:buChar char="•"/>
            </a:pPr>
            <a:r>
              <a:rPr lang="en-GB"/>
              <a:t>Lack of comprehensive property ownership database</a:t>
            </a:r>
          </a:p>
          <a:p>
            <a:r>
              <a:rPr lang="en-GB" b="1"/>
              <a:t>2. Inter-Agency Coordination</a:t>
            </a:r>
          </a:p>
          <a:p>
            <a:pPr lvl="1">
              <a:buFont typeface="Arial" panose="020B0604020202020204" pitchFamily="34" charset="0"/>
              <a:buChar char="•"/>
            </a:pPr>
            <a:r>
              <a:rPr lang="en-GB"/>
              <a:t>Poor information sharing between relevant government bodies</a:t>
            </a:r>
          </a:p>
          <a:p>
            <a:pPr lvl="1">
              <a:buFont typeface="Arial" panose="020B0604020202020204" pitchFamily="34" charset="0"/>
              <a:buChar char="•"/>
            </a:pPr>
            <a:r>
              <a:rPr lang="en-GB"/>
              <a:t>Siloed data across different departments</a:t>
            </a:r>
          </a:p>
          <a:p>
            <a:r>
              <a:rPr lang="en-GB" b="1"/>
              <a:t>3. Local Government Issues</a:t>
            </a:r>
          </a:p>
          <a:p>
            <a:pPr lvl="1">
              <a:buFont typeface="Arial" panose="020B0604020202020204" pitchFamily="34" charset="0"/>
              <a:buChar char="•"/>
            </a:pPr>
            <a:r>
              <a:rPr lang="en-GB"/>
              <a:t>Responsibility for taxing land and buildings lies with local authorities</a:t>
            </a:r>
          </a:p>
          <a:p>
            <a:pPr lvl="1">
              <a:buFont typeface="Arial" panose="020B0604020202020204" pitchFamily="34" charset="0"/>
              <a:buChar char="•"/>
            </a:pPr>
            <a:r>
              <a:rPr lang="en-GB"/>
              <a:t>Local governments struggle with property valuation and tax collection</a:t>
            </a:r>
          </a:p>
          <a:p>
            <a:r>
              <a:rPr lang="en-GB" b="1"/>
              <a:t>4. Compliance and Enforcement</a:t>
            </a:r>
          </a:p>
          <a:p>
            <a:pPr lvl="1">
              <a:buFont typeface="Arial" panose="020B0604020202020204" pitchFamily="34" charset="0"/>
              <a:buChar char="•"/>
            </a:pPr>
            <a:r>
              <a:rPr lang="en-GB"/>
              <a:t>Low voluntary compliance due to weak enforcement mechanisms</a:t>
            </a:r>
          </a:p>
          <a:p>
            <a:pPr lvl="1">
              <a:buFont typeface="Arial" panose="020B0604020202020204" pitchFamily="34" charset="0"/>
              <a:buChar char="•"/>
            </a:pPr>
            <a:r>
              <a:rPr lang="en-GB"/>
              <a:t>Difficulties in verifying property values and ownership</a:t>
            </a:r>
          </a:p>
          <a:p>
            <a:r>
              <a:rPr lang="en-GB" b="1"/>
              <a:t>5. Threshold Implementation</a:t>
            </a:r>
          </a:p>
          <a:p>
            <a:pPr lvl="1">
              <a:buFont typeface="Arial" panose="020B0604020202020204" pitchFamily="34" charset="0"/>
              <a:buChar char="•"/>
            </a:pPr>
            <a:r>
              <a:rPr lang="en-GB"/>
              <a:t>Challenges in accurately determining property values to apply the $250,000 threshold</a:t>
            </a:r>
          </a:p>
          <a:p>
            <a:pPr lvl="1">
              <a:buFont typeface="Arial" panose="020B0604020202020204" pitchFamily="34" charset="0"/>
              <a:buChar char="•"/>
            </a:pPr>
            <a:r>
              <a:rPr lang="en-GB"/>
              <a:t>Currency fluctuations complicating valuation in USD</a:t>
            </a:r>
            <a:endParaRPr lang="en-GB" dirty="0"/>
          </a:p>
        </p:txBody>
      </p:sp>
    </p:spTree>
    <p:extLst>
      <p:ext uri="{BB962C8B-B14F-4D97-AF65-F5344CB8AC3E}">
        <p14:creationId xmlns:p14="http://schemas.microsoft.com/office/powerpoint/2010/main" val="9580835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A75B9-B9E2-35A5-4365-4B73CB654D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601559-540C-DFC6-7CBB-53048468EE8F}"/>
              </a:ext>
            </a:extLst>
          </p:cNvPr>
          <p:cNvSpPr>
            <a:spLocks noGrp="1"/>
          </p:cNvSpPr>
          <p:nvPr>
            <p:ph type="title"/>
          </p:nvPr>
        </p:nvSpPr>
        <p:spPr/>
        <p:txBody>
          <a:bodyPr/>
          <a:lstStyle/>
          <a:p>
            <a:r>
              <a:rPr lang="en-US" dirty="0"/>
              <a:t>LESSONS FOR KENYA</a:t>
            </a:r>
          </a:p>
        </p:txBody>
      </p:sp>
      <p:sp>
        <p:nvSpPr>
          <p:cNvPr id="3" name="Text Placeholder 2">
            <a:extLst>
              <a:ext uri="{FF2B5EF4-FFF2-40B4-BE49-F238E27FC236}">
                <a16:creationId xmlns:a16="http://schemas.microsoft.com/office/drawing/2014/main" id="{A1C27DD6-4D63-8199-1880-969433FC5F9C}"/>
              </a:ext>
            </a:extLst>
          </p:cNvPr>
          <p:cNvSpPr>
            <a:spLocks noGrp="1"/>
          </p:cNvSpPr>
          <p:nvPr>
            <p:ph type="body" idx="1"/>
          </p:nvPr>
        </p:nvSpPr>
        <p:spPr>
          <a:xfrm>
            <a:off x="414738" y="1777054"/>
            <a:ext cx="10656916" cy="4419601"/>
          </a:xfrm>
        </p:spPr>
        <p:txBody>
          <a:bodyPr>
            <a:normAutofit/>
          </a:bodyPr>
          <a:lstStyle/>
          <a:p>
            <a:r>
              <a:rPr lang="en-GB" dirty="0"/>
              <a:t>Create a joint task committee with the Ministry of Lands and county governments to develop and maintain a unified, national property ownership database. This database should:</a:t>
            </a:r>
          </a:p>
          <a:p>
            <a:endParaRPr lang="en-GB" dirty="0"/>
          </a:p>
          <a:p>
            <a:pPr lvl="1">
              <a:buFont typeface="+mj-lt"/>
              <a:buAutoNum type="arabicPeriod"/>
            </a:pPr>
            <a:r>
              <a:rPr lang="en-GB" dirty="0"/>
              <a:t>Include all properties, their current market values, and ownership details.</a:t>
            </a:r>
          </a:p>
          <a:p>
            <a:pPr lvl="1">
              <a:buFont typeface="+mj-lt"/>
              <a:buAutoNum type="arabicPeriod"/>
            </a:pPr>
            <a:r>
              <a:rPr lang="en-GB" dirty="0"/>
              <a:t>Be regularly updated with new transactions and valuations.</a:t>
            </a:r>
          </a:p>
          <a:p>
            <a:pPr lvl="1">
              <a:buFont typeface="+mj-lt"/>
              <a:buAutoNum type="arabicPeriod"/>
            </a:pPr>
            <a:r>
              <a:rPr lang="en-GB" dirty="0"/>
              <a:t>Be accessible to PTO tax officials for HNWI compliance checks.</a:t>
            </a:r>
          </a:p>
          <a:p>
            <a:pPr lvl="1">
              <a:buFont typeface="+mj-lt"/>
              <a:buAutoNum type="arabicPeriod"/>
            </a:pPr>
            <a:r>
              <a:rPr lang="en-GB" dirty="0"/>
              <a:t>Cross-reference property data with other wealth indicators.</a:t>
            </a:r>
          </a:p>
          <a:p>
            <a:endParaRPr lang="en-US" dirty="0"/>
          </a:p>
        </p:txBody>
      </p:sp>
    </p:spTree>
    <p:extLst>
      <p:ext uri="{BB962C8B-B14F-4D97-AF65-F5344CB8AC3E}">
        <p14:creationId xmlns:p14="http://schemas.microsoft.com/office/powerpoint/2010/main" val="27846659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BB8E9-8508-1EE5-DAEF-4C9438E9D5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FCAFD6-776C-B85E-FA2D-4D59B1D3FF09}"/>
              </a:ext>
            </a:extLst>
          </p:cNvPr>
          <p:cNvSpPr>
            <a:spLocks noGrp="1"/>
          </p:cNvSpPr>
          <p:nvPr>
            <p:ph type="title"/>
          </p:nvPr>
        </p:nvSpPr>
        <p:spPr>
          <a:xfrm>
            <a:off x="414740" y="225631"/>
            <a:ext cx="9963701" cy="1698080"/>
          </a:xfrm>
        </p:spPr>
        <p:txBody>
          <a:bodyPr>
            <a:normAutofit fontScale="90000"/>
          </a:bodyPr>
          <a:lstStyle/>
          <a:p>
            <a:r>
              <a:rPr lang="en-US" dirty="0"/>
              <a:t>STRATEGY FOR HNWI UNIT: </a:t>
            </a:r>
            <a:r>
              <a:rPr lang="en-GB" dirty="0"/>
              <a:t>Developed risk profiles, based on:</a:t>
            </a:r>
            <a:br>
              <a:rPr lang="en-US" dirty="0"/>
            </a:br>
            <a:endParaRPr lang="en-US" dirty="0"/>
          </a:p>
        </p:txBody>
      </p:sp>
      <p:graphicFrame>
        <p:nvGraphicFramePr>
          <p:cNvPr id="5" name="Text Placeholder 2">
            <a:extLst>
              <a:ext uri="{FF2B5EF4-FFF2-40B4-BE49-F238E27FC236}">
                <a16:creationId xmlns:a16="http://schemas.microsoft.com/office/drawing/2014/main" id="{BADC6792-FCC7-1F0C-D87A-C78E2D4C317A}"/>
              </a:ext>
            </a:extLst>
          </p:cNvPr>
          <p:cNvGraphicFramePr/>
          <p:nvPr>
            <p:extLst>
              <p:ext uri="{D42A27DB-BD31-4B8C-83A1-F6EECF244321}">
                <p14:modId xmlns:p14="http://schemas.microsoft.com/office/powerpoint/2010/main" val="842751980"/>
              </p:ext>
            </p:extLst>
          </p:nvPr>
        </p:nvGraphicFramePr>
        <p:xfrm>
          <a:off x="414738" y="1777054"/>
          <a:ext cx="10656916" cy="4419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707855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A5C84-40DC-8771-3A44-3B92BB3FEC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CC6E39-ECEB-2F82-0722-7880ECFD297F}"/>
              </a:ext>
            </a:extLst>
          </p:cNvPr>
          <p:cNvSpPr>
            <a:spLocks noGrp="1"/>
          </p:cNvSpPr>
          <p:nvPr>
            <p:ph type="title"/>
          </p:nvPr>
        </p:nvSpPr>
        <p:spPr/>
        <p:txBody>
          <a:bodyPr/>
          <a:lstStyle/>
          <a:p>
            <a:r>
              <a:rPr lang="en-US" dirty="0"/>
              <a:t>HNWI UNIT: Risk Profile for Income Sources</a:t>
            </a:r>
          </a:p>
        </p:txBody>
      </p:sp>
      <p:graphicFrame>
        <p:nvGraphicFramePr>
          <p:cNvPr id="7" name="Text Placeholder 2">
            <a:extLst>
              <a:ext uri="{FF2B5EF4-FFF2-40B4-BE49-F238E27FC236}">
                <a16:creationId xmlns:a16="http://schemas.microsoft.com/office/drawing/2014/main" id="{E4E81BC1-13AE-14E5-3BC0-47EE75EE82CD}"/>
              </a:ext>
            </a:extLst>
          </p:cNvPr>
          <p:cNvGraphicFramePr/>
          <p:nvPr>
            <p:extLst>
              <p:ext uri="{D42A27DB-BD31-4B8C-83A1-F6EECF244321}">
                <p14:modId xmlns:p14="http://schemas.microsoft.com/office/powerpoint/2010/main" val="2370429676"/>
              </p:ext>
            </p:extLst>
          </p:nvPr>
        </p:nvGraphicFramePr>
        <p:xfrm>
          <a:off x="414738" y="1777054"/>
          <a:ext cx="10656916" cy="4419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220639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96043-1DDE-0B94-76F3-882F0FEC70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B9E52C-8E31-01DA-956F-D67E46C3C414}"/>
              </a:ext>
            </a:extLst>
          </p:cNvPr>
          <p:cNvSpPr>
            <a:spLocks noGrp="1"/>
          </p:cNvSpPr>
          <p:nvPr>
            <p:ph type="title"/>
          </p:nvPr>
        </p:nvSpPr>
        <p:spPr/>
        <p:txBody>
          <a:bodyPr/>
          <a:lstStyle/>
          <a:p>
            <a:r>
              <a:rPr lang="en-US" dirty="0"/>
              <a:t>HNWI UNIT: Risk Profile for Asset Ownership</a:t>
            </a:r>
          </a:p>
        </p:txBody>
      </p:sp>
      <p:graphicFrame>
        <p:nvGraphicFramePr>
          <p:cNvPr id="5" name="Text Placeholder 2">
            <a:extLst>
              <a:ext uri="{FF2B5EF4-FFF2-40B4-BE49-F238E27FC236}">
                <a16:creationId xmlns:a16="http://schemas.microsoft.com/office/drawing/2014/main" id="{EC9199F7-5E62-75F3-BF03-3FFCC2AD99B7}"/>
              </a:ext>
            </a:extLst>
          </p:cNvPr>
          <p:cNvGraphicFramePr/>
          <p:nvPr>
            <p:extLst>
              <p:ext uri="{D42A27DB-BD31-4B8C-83A1-F6EECF244321}">
                <p14:modId xmlns:p14="http://schemas.microsoft.com/office/powerpoint/2010/main" val="3480511795"/>
              </p:ext>
            </p:extLst>
          </p:nvPr>
        </p:nvGraphicFramePr>
        <p:xfrm>
          <a:off x="414738" y="1777054"/>
          <a:ext cx="10656916" cy="4419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519904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58CCF-FCFE-CD93-5FDC-998CDE3EA5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EDC9D7-A3CF-D6DE-E945-A3397692C99B}"/>
              </a:ext>
            </a:extLst>
          </p:cNvPr>
          <p:cNvSpPr>
            <a:spLocks noGrp="1"/>
          </p:cNvSpPr>
          <p:nvPr>
            <p:ph type="title"/>
          </p:nvPr>
        </p:nvSpPr>
        <p:spPr/>
        <p:txBody>
          <a:bodyPr/>
          <a:lstStyle/>
          <a:p>
            <a:r>
              <a:rPr lang="en-US" dirty="0"/>
              <a:t>HNWI UNIT: Risk Profile for International Connections </a:t>
            </a:r>
          </a:p>
        </p:txBody>
      </p:sp>
      <p:graphicFrame>
        <p:nvGraphicFramePr>
          <p:cNvPr id="5" name="Text Placeholder 2">
            <a:extLst>
              <a:ext uri="{FF2B5EF4-FFF2-40B4-BE49-F238E27FC236}">
                <a16:creationId xmlns:a16="http://schemas.microsoft.com/office/drawing/2014/main" id="{FB0F6659-B3E2-E4A1-0B60-0248FD5DECF3}"/>
              </a:ext>
            </a:extLst>
          </p:cNvPr>
          <p:cNvGraphicFramePr/>
          <p:nvPr>
            <p:extLst>
              <p:ext uri="{D42A27DB-BD31-4B8C-83A1-F6EECF244321}">
                <p14:modId xmlns:p14="http://schemas.microsoft.com/office/powerpoint/2010/main" val="3168784941"/>
              </p:ext>
            </p:extLst>
          </p:nvPr>
        </p:nvGraphicFramePr>
        <p:xfrm>
          <a:off x="414738" y="1777054"/>
          <a:ext cx="10656916" cy="4419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644471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58AA0-090B-E3A6-AFD4-04F72C8BCE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8430DC-936B-335D-E6C0-53C1F65D34C3}"/>
              </a:ext>
            </a:extLst>
          </p:cNvPr>
          <p:cNvSpPr>
            <a:spLocks noGrp="1"/>
          </p:cNvSpPr>
          <p:nvPr>
            <p:ph type="title"/>
          </p:nvPr>
        </p:nvSpPr>
        <p:spPr/>
        <p:txBody>
          <a:bodyPr/>
          <a:lstStyle/>
          <a:p>
            <a:r>
              <a:rPr lang="en-US" dirty="0"/>
              <a:t>HNWI UNIT: Risk Profile for Compliance History</a:t>
            </a:r>
          </a:p>
        </p:txBody>
      </p:sp>
      <p:graphicFrame>
        <p:nvGraphicFramePr>
          <p:cNvPr id="5" name="Text Placeholder 2">
            <a:extLst>
              <a:ext uri="{FF2B5EF4-FFF2-40B4-BE49-F238E27FC236}">
                <a16:creationId xmlns:a16="http://schemas.microsoft.com/office/drawing/2014/main" id="{56DFB462-C8E2-4C83-4EC3-46255F4885E8}"/>
              </a:ext>
            </a:extLst>
          </p:cNvPr>
          <p:cNvGraphicFramePr/>
          <p:nvPr>
            <p:extLst>
              <p:ext uri="{D42A27DB-BD31-4B8C-83A1-F6EECF244321}">
                <p14:modId xmlns:p14="http://schemas.microsoft.com/office/powerpoint/2010/main" val="945543131"/>
              </p:ext>
            </p:extLst>
          </p:nvPr>
        </p:nvGraphicFramePr>
        <p:xfrm>
          <a:off x="414738" y="1777054"/>
          <a:ext cx="10656916" cy="4419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046105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4F75-9B81-D3E0-0FE6-7186AB7CE9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7ACC8D-4A40-74CE-28D3-E955E408D6C3}"/>
              </a:ext>
            </a:extLst>
          </p:cNvPr>
          <p:cNvSpPr>
            <a:spLocks noGrp="1"/>
          </p:cNvSpPr>
          <p:nvPr>
            <p:ph type="title"/>
          </p:nvPr>
        </p:nvSpPr>
        <p:spPr/>
        <p:txBody>
          <a:bodyPr/>
          <a:lstStyle/>
          <a:p>
            <a:r>
              <a:rPr lang="en-US" dirty="0"/>
              <a:t>HNWI UNIT: Risk Profile for Industry Specific Factors </a:t>
            </a:r>
          </a:p>
        </p:txBody>
      </p:sp>
      <p:graphicFrame>
        <p:nvGraphicFramePr>
          <p:cNvPr id="5" name="Text Placeholder 2">
            <a:extLst>
              <a:ext uri="{FF2B5EF4-FFF2-40B4-BE49-F238E27FC236}">
                <a16:creationId xmlns:a16="http://schemas.microsoft.com/office/drawing/2014/main" id="{10C4684C-0347-E7AD-9D3F-5508A8C25CF8}"/>
              </a:ext>
            </a:extLst>
          </p:cNvPr>
          <p:cNvGraphicFramePr/>
          <p:nvPr>
            <p:extLst>
              <p:ext uri="{D42A27DB-BD31-4B8C-83A1-F6EECF244321}">
                <p14:modId xmlns:p14="http://schemas.microsoft.com/office/powerpoint/2010/main" val="1575799978"/>
              </p:ext>
            </p:extLst>
          </p:nvPr>
        </p:nvGraphicFramePr>
        <p:xfrm>
          <a:off x="414738" y="1777054"/>
          <a:ext cx="10656916" cy="4419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085658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41A76-85F7-9759-0C9E-C421F34DEA7F}"/>
              </a:ext>
            </a:extLst>
          </p:cNvPr>
          <p:cNvSpPr>
            <a:spLocks noGrp="1"/>
          </p:cNvSpPr>
          <p:nvPr>
            <p:ph type="title"/>
          </p:nvPr>
        </p:nvSpPr>
        <p:spPr/>
        <p:txBody>
          <a:bodyPr/>
          <a:lstStyle/>
          <a:p>
            <a:r>
              <a:rPr lang="en-US" dirty="0"/>
              <a:t>IMF FRAMEWORK FOR TAXING WEALTH</a:t>
            </a:r>
          </a:p>
        </p:txBody>
      </p:sp>
      <p:sp>
        <p:nvSpPr>
          <p:cNvPr id="3" name="Text Placeholder 2">
            <a:extLst>
              <a:ext uri="{FF2B5EF4-FFF2-40B4-BE49-F238E27FC236}">
                <a16:creationId xmlns:a16="http://schemas.microsoft.com/office/drawing/2014/main" id="{DDF10F7E-60D1-9C18-E3C3-F9B12055B33C}"/>
              </a:ext>
            </a:extLst>
          </p:cNvPr>
          <p:cNvSpPr>
            <a:spLocks noGrp="1"/>
          </p:cNvSpPr>
          <p:nvPr>
            <p:ph type="body" idx="1"/>
          </p:nvPr>
        </p:nvSpPr>
        <p:spPr/>
        <p:txBody>
          <a:bodyPr/>
          <a:lstStyle/>
          <a:p>
            <a:r>
              <a:rPr lang="en-GB" sz="1800" dirty="0">
                <a:effectLst/>
                <a:latin typeface="Verdana" panose="020B0604030504040204" pitchFamily="34" charset="0"/>
                <a:ea typeface="Calibri" panose="020F0502020204030204" pitchFamily="34" charset="0"/>
                <a:cs typeface="Times New Roman" panose="02020603050405020304" pitchFamily="18" charset="0"/>
              </a:rPr>
              <a:t>Capital income taxes </a:t>
            </a:r>
            <a:r>
              <a:rPr lang="en-GB" sz="1800" dirty="0">
                <a:latin typeface="Verdana" panose="020B0604030504040204" pitchFamily="34" charset="0"/>
                <a:ea typeface="Calibri" panose="020F0502020204030204" pitchFamily="34" charset="0"/>
                <a:cs typeface="Times New Roman" panose="02020603050405020304" pitchFamily="18" charset="0"/>
              </a:rPr>
              <a:t>to </a:t>
            </a:r>
            <a:r>
              <a:rPr lang="en-GB" sz="1800" dirty="0">
                <a:effectLst/>
                <a:latin typeface="Verdana" panose="020B0604030504040204" pitchFamily="34" charset="0"/>
                <a:ea typeface="Calibri" panose="020F0502020204030204" pitchFamily="34" charset="0"/>
                <a:cs typeface="Times New Roman" panose="02020603050405020304" pitchFamily="18" charset="0"/>
              </a:rPr>
              <a:t>target the returns generated by wealth, such as dividends, interest, and capital gains. </a:t>
            </a:r>
          </a:p>
          <a:p>
            <a:endParaRPr lang="en-GB" sz="1800" dirty="0">
              <a:latin typeface="Verdana" panose="020B0604030504040204" pitchFamily="34" charset="0"/>
              <a:ea typeface="Calibri" panose="020F0502020204030204" pitchFamily="34" charset="0"/>
              <a:cs typeface="Times New Roman" panose="02020603050405020304" pitchFamily="18" charset="0"/>
            </a:endParaRPr>
          </a:p>
          <a:p>
            <a:r>
              <a:rPr lang="en-GB" sz="1800" dirty="0">
                <a:effectLst/>
                <a:latin typeface="Verdana" panose="020B0604030504040204" pitchFamily="34" charset="0"/>
                <a:ea typeface="Calibri" panose="020F0502020204030204" pitchFamily="34" charset="0"/>
                <a:cs typeface="Times New Roman" panose="02020603050405020304" pitchFamily="18" charset="0"/>
              </a:rPr>
              <a:t>Direct wealth taxes levied on the stock of wealth itself, typically calculated as the total value of assets minus liabilities. </a:t>
            </a:r>
          </a:p>
          <a:p>
            <a:endParaRPr lang="en-GB" sz="1800" dirty="0">
              <a:latin typeface="Verdana" panose="020B0604030504040204" pitchFamily="34" charset="0"/>
              <a:ea typeface="Calibri" panose="020F0502020204030204" pitchFamily="34" charset="0"/>
              <a:cs typeface="Times New Roman" panose="02020603050405020304" pitchFamily="18" charset="0"/>
            </a:endParaRPr>
          </a:p>
          <a:p>
            <a:r>
              <a:rPr lang="en-GB" sz="1800" dirty="0">
                <a:effectLst/>
                <a:latin typeface="Verdana" panose="020B0604030504040204" pitchFamily="34" charset="0"/>
                <a:ea typeface="Calibri" panose="020F0502020204030204" pitchFamily="34" charset="0"/>
                <a:cs typeface="Times New Roman" panose="02020603050405020304" pitchFamily="18" charset="0"/>
              </a:rPr>
              <a:t>Wealth transfer taxes, including inheritance and gift taxes, focus on the movement of wealth between individuals, often across generations.</a:t>
            </a:r>
            <a:endParaRPr lang="en-US" dirty="0"/>
          </a:p>
        </p:txBody>
      </p:sp>
    </p:spTree>
    <p:extLst>
      <p:ext uri="{BB962C8B-B14F-4D97-AF65-F5344CB8AC3E}">
        <p14:creationId xmlns:p14="http://schemas.microsoft.com/office/powerpoint/2010/main" val="19065775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F6A27-90FA-44EC-D043-CBDB038313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95035E-D49C-2E32-76E8-7D995C6A634E}"/>
              </a:ext>
            </a:extLst>
          </p:cNvPr>
          <p:cNvSpPr>
            <a:spLocks noGrp="1"/>
          </p:cNvSpPr>
          <p:nvPr>
            <p:ph type="title"/>
          </p:nvPr>
        </p:nvSpPr>
        <p:spPr/>
        <p:txBody>
          <a:bodyPr/>
          <a:lstStyle/>
          <a:p>
            <a:r>
              <a:rPr lang="en-US" dirty="0"/>
              <a:t>HNWI UNIT: Risk Profile for Lifestyle Indicators </a:t>
            </a:r>
          </a:p>
        </p:txBody>
      </p:sp>
      <p:graphicFrame>
        <p:nvGraphicFramePr>
          <p:cNvPr id="7" name="Text Placeholder 2">
            <a:extLst>
              <a:ext uri="{FF2B5EF4-FFF2-40B4-BE49-F238E27FC236}">
                <a16:creationId xmlns:a16="http://schemas.microsoft.com/office/drawing/2014/main" id="{518D4471-63E6-6D3D-4604-5C81C3C3228F}"/>
              </a:ext>
            </a:extLst>
          </p:cNvPr>
          <p:cNvGraphicFramePr/>
          <p:nvPr>
            <p:extLst>
              <p:ext uri="{D42A27DB-BD31-4B8C-83A1-F6EECF244321}">
                <p14:modId xmlns:p14="http://schemas.microsoft.com/office/powerpoint/2010/main" val="2028713145"/>
              </p:ext>
            </p:extLst>
          </p:nvPr>
        </p:nvGraphicFramePr>
        <p:xfrm>
          <a:off x="414738" y="1777054"/>
          <a:ext cx="10656916" cy="4419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265326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C897F-7D57-789F-61E8-1337ED7EA1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9EF77C-4609-631C-D872-7C94C3F7D823}"/>
              </a:ext>
            </a:extLst>
          </p:cNvPr>
          <p:cNvSpPr>
            <a:spLocks noGrp="1"/>
          </p:cNvSpPr>
          <p:nvPr>
            <p:ph type="title"/>
          </p:nvPr>
        </p:nvSpPr>
        <p:spPr/>
        <p:txBody>
          <a:bodyPr/>
          <a:lstStyle/>
          <a:p>
            <a:r>
              <a:rPr lang="en-US" dirty="0"/>
              <a:t>HNWI UNIT: Risk Profile for Political Exposure</a:t>
            </a:r>
          </a:p>
        </p:txBody>
      </p:sp>
      <p:graphicFrame>
        <p:nvGraphicFramePr>
          <p:cNvPr id="5" name="Text Placeholder 2">
            <a:extLst>
              <a:ext uri="{FF2B5EF4-FFF2-40B4-BE49-F238E27FC236}">
                <a16:creationId xmlns:a16="http://schemas.microsoft.com/office/drawing/2014/main" id="{C19774F2-A40F-B6FC-BE22-E41C73D45FD7}"/>
              </a:ext>
            </a:extLst>
          </p:cNvPr>
          <p:cNvGraphicFramePr/>
          <p:nvPr/>
        </p:nvGraphicFramePr>
        <p:xfrm>
          <a:off x="414738" y="1777054"/>
          <a:ext cx="10656916" cy="4419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056072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6344F-BEE4-19C1-90CF-E0D0B7F384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211C62-C21F-21DF-44FA-3B9CFC8F8E8F}"/>
              </a:ext>
            </a:extLst>
          </p:cNvPr>
          <p:cNvSpPr>
            <a:spLocks noGrp="1"/>
          </p:cNvSpPr>
          <p:nvPr>
            <p:ph type="title"/>
          </p:nvPr>
        </p:nvSpPr>
        <p:spPr/>
        <p:txBody>
          <a:bodyPr/>
          <a:lstStyle/>
          <a:p>
            <a:r>
              <a:rPr lang="en-US" dirty="0"/>
              <a:t>SECTORS IN KENYA THAT ARE HIGHER RISK FOR TAX COMPLIANCE</a:t>
            </a:r>
          </a:p>
        </p:txBody>
      </p:sp>
      <p:graphicFrame>
        <p:nvGraphicFramePr>
          <p:cNvPr id="7" name="Text Placeholder 2">
            <a:extLst>
              <a:ext uri="{FF2B5EF4-FFF2-40B4-BE49-F238E27FC236}">
                <a16:creationId xmlns:a16="http://schemas.microsoft.com/office/drawing/2014/main" id="{42344154-2A3E-5B9B-9292-8FA5A2D4CAFB}"/>
              </a:ext>
            </a:extLst>
          </p:cNvPr>
          <p:cNvGraphicFramePr/>
          <p:nvPr>
            <p:extLst>
              <p:ext uri="{D42A27DB-BD31-4B8C-83A1-F6EECF244321}">
                <p14:modId xmlns:p14="http://schemas.microsoft.com/office/powerpoint/2010/main" val="1913780570"/>
              </p:ext>
            </p:extLst>
          </p:nvPr>
        </p:nvGraphicFramePr>
        <p:xfrm>
          <a:off x="414738" y="1777054"/>
          <a:ext cx="10656916" cy="4419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60301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9AC3A-A643-006E-F2E0-37B686859699}"/>
              </a:ext>
            </a:extLst>
          </p:cNvPr>
          <p:cNvSpPr>
            <a:spLocks noGrp="1"/>
          </p:cNvSpPr>
          <p:nvPr>
            <p:ph type="title"/>
          </p:nvPr>
        </p:nvSpPr>
        <p:spPr/>
        <p:txBody>
          <a:bodyPr/>
          <a:lstStyle/>
          <a:p>
            <a:r>
              <a:rPr lang="en-US" dirty="0"/>
              <a:t>PTO STRATEGIC APPROACH</a:t>
            </a:r>
          </a:p>
        </p:txBody>
      </p:sp>
      <p:graphicFrame>
        <p:nvGraphicFramePr>
          <p:cNvPr id="5" name="Text Placeholder 2">
            <a:extLst>
              <a:ext uri="{FF2B5EF4-FFF2-40B4-BE49-F238E27FC236}">
                <a16:creationId xmlns:a16="http://schemas.microsoft.com/office/drawing/2014/main" id="{8C3D0675-6B14-BAAF-0157-E1046DE15863}"/>
              </a:ext>
            </a:extLst>
          </p:cNvPr>
          <p:cNvGraphicFramePr/>
          <p:nvPr>
            <p:extLst>
              <p:ext uri="{D42A27DB-BD31-4B8C-83A1-F6EECF244321}">
                <p14:modId xmlns:p14="http://schemas.microsoft.com/office/powerpoint/2010/main" val="2099230956"/>
              </p:ext>
            </p:extLst>
          </p:nvPr>
        </p:nvGraphicFramePr>
        <p:xfrm>
          <a:off x="414739" y="1777054"/>
          <a:ext cx="10862861" cy="4419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19402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79AE5-5BF9-69F1-EC2E-48DA9BCCD7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99F64D-5A87-0953-D631-8B4CD63877A8}"/>
              </a:ext>
            </a:extLst>
          </p:cNvPr>
          <p:cNvSpPr>
            <a:spLocks noGrp="1"/>
          </p:cNvSpPr>
          <p:nvPr>
            <p:ph type="title"/>
          </p:nvPr>
        </p:nvSpPr>
        <p:spPr/>
        <p:txBody>
          <a:bodyPr/>
          <a:lstStyle/>
          <a:p>
            <a:r>
              <a:rPr lang="en-US" dirty="0"/>
              <a:t>TAXING FORMS OF WEALTH IN KENYA</a:t>
            </a:r>
          </a:p>
        </p:txBody>
      </p:sp>
      <p:graphicFrame>
        <p:nvGraphicFramePr>
          <p:cNvPr id="5" name="Text Placeholder 2">
            <a:extLst>
              <a:ext uri="{FF2B5EF4-FFF2-40B4-BE49-F238E27FC236}">
                <a16:creationId xmlns:a16="http://schemas.microsoft.com/office/drawing/2014/main" id="{04B1B4B3-105B-9A41-904A-7E404107462D}"/>
              </a:ext>
            </a:extLst>
          </p:cNvPr>
          <p:cNvGraphicFramePr/>
          <p:nvPr/>
        </p:nvGraphicFramePr>
        <p:xfrm>
          <a:off x="414739" y="1777054"/>
          <a:ext cx="11548661" cy="5080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39749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1BDCF-BA95-E5FD-1F7E-83D286A0DF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E6D9B6-65E2-97F1-7596-806CBB478B4E}"/>
              </a:ext>
            </a:extLst>
          </p:cNvPr>
          <p:cNvSpPr>
            <a:spLocks noGrp="1"/>
          </p:cNvSpPr>
          <p:nvPr>
            <p:ph type="title"/>
          </p:nvPr>
        </p:nvSpPr>
        <p:spPr/>
        <p:txBody>
          <a:bodyPr/>
          <a:lstStyle/>
          <a:p>
            <a:r>
              <a:rPr lang="en-US" dirty="0"/>
              <a:t>TAXING FORMS OF WEALTH IN KENYA</a:t>
            </a:r>
          </a:p>
        </p:txBody>
      </p:sp>
      <p:graphicFrame>
        <p:nvGraphicFramePr>
          <p:cNvPr id="5" name="Text Placeholder 2">
            <a:extLst>
              <a:ext uri="{FF2B5EF4-FFF2-40B4-BE49-F238E27FC236}">
                <a16:creationId xmlns:a16="http://schemas.microsoft.com/office/drawing/2014/main" id="{4F156CEC-BAD4-9C78-9712-695AE2F51626}"/>
              </a:ext>
            </a:extLst>
          </p:cNvPr>
          <p:cNvGraphicFramePr/>
          <p:nvPr/>
        </p:nvGraphicFramePr>
        <p:xfrm>
          <a:off x="414739" y="1777054"/>
          <a:ext cx="11548661" cy="5080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237595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C47FB-8582-A5D6-D661-A7CC465462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3B90D6-D681-A19D-D9E2-DE969B5E9096}"/>
              </a:ext>
            </a:extLst>
          </p:cNvPr>
          <p:cNvSpPr>
            <a:spLocks noGrp="1"/>
          </p:cNvSpPr>
          <p:nvPr>
            <p:ph type="title"/>
          </p:nvPr>
        </p:nvSpPr>
        <p:spPr/>
        <p:txBody>
          <a:bodyPr/>
          <a:lstStyle/>
          <a:p>
            <a:r>
              <a:rPr lang="en-US" dirty="0"/>
              <a:t>KRA REFLECTIVE EXERCISE </a:t>
            </a:r>
          </a:p>
        </p:txBody>
      </p:sp>
      <p:sp>
        <p:nvSpPr>
          <p:cNvPr id="3" name="Text Placeholder 2">
            <a:extLst>
              <a:ext uri="{FF2B5EF4-FFF2-40B4-BE49-F238E27FC236}">
                <a16:creationId xmlns:a16="http://schemas.microsoft.com/office/drawing/2014/main" id="{5AC8EF3F-315A-0F20-C84B-876976E498D1}"/>
              </a:ext>
            </a:extLst>
          </p:cNvPr>
          <p:cNvSpPr>
            <a:spLocks noGrp="1"/>
          </p:cNvSpPr>
          <p:nvPr>
            <p:ph type="body" idx="1"/>
          </p:nvPr>
        </p:nvSpPr>
        <p:spPr>
          <a:xfrm>
            <a:off x="321669" y="1569236"/>
            <a:ext cx="11548661" cy="5080947"/>
          </a:xfrm>
        </p:spPr>
        <p:txBody>
          <a:bodyPr>
            <a:noAutofit/>
          </a:bodyPr>
          <a:lstStyle/>
          <a:p>
            <a:pPr marL="0" indent="0" algn="l">
              <a:buNone/>
            </a:pPr>
            <a:r>
              <a:rPr lang="en-US" sz="1600" dirty="0"/>
              <a:t>Sarah Kamau is the founder and CEO of </a:t>
            </a:r>
            <a:r>
              <a:rPr lang="en-US" sz="1600" dirty="0" err="1"/>
              <a:t>GreenSun</a:t>
            </a:r>
            <a:r>
              <a:rPr lang="en-US" sz="1600" dirty="0"/>
              <a:t> Energy, a rapidly growing solar power company in Kenya. The company was founded 3 years ago and has expanded quickly, now operating in 5 counties. Public records show that </a:t>
            </a:r>
            <a:r>
              <a:rPr lang="en-US" sz="1600" dirty="0" err="1"/>
              <a:t>GreenSun</a:t>
            </a:r>
            <a:r>
              <a:rPr lang="en-US" sz="1600" dirty="0"/>
              <a:t> Energy received a $10 million investment from a foreign venture capital firm last year. </a:t>
            </a:r>
          </a:p>
          <a:p>
            <a:pPr marL="0" indent="0" algn="l">
              <a:buNone/>
            </a:pPr>
            <a:r>
              <a:rPr lang="en-US" sz="1600" dirty="0"/>
              <a:t>Recently, there have been media reports about Sarah purchasing a luxurious home in an upscale Nairobi neighborhood for </a:t>
            </a:r>
            <a:r>
              <a:rPr lang="en-US" sz="1600" dirty="0" err="1"/>
              <a:t>Ksh</a:t>
            </a:r>
            <a:r>
              <a:rPr lang="en-US" sz="1600" dirty="0"/>
              <a:t> 150 million. She's also known to drive high-end vehicles and frequently travels abroad for 'business meetings.'</a:t>
            </a:r>
          </a:p>
          <a:p>
            <a:pPr marL="0" indent="0" algn="l">
              <a:buNone/>
            </a:pPr>
            <a:r>
              <a:rPr lang="en-US" sz="1600" dirty="0" err="1"/>
              <a:t>GreenSun</a:t>
            </a:r>
            <a:r>
              <a:rPr lang="en-US" sz="1600" dirty="0"/>
              <a:t> Energy's tax returns show a modest profit, with Sarah's declared income being </a:t>
            </a:r>
            <a:r>
              <a:rPr lang="en-US" sz="1600" dirty="0" err="1"/>
              <a:t>Ksh</a:t>
            </a:r>
            <a:r>
              <a:rPr lang="en-US" sz="1600" dirty="0"/>
              <a:t> 5 million per year for the past two years. The company claims significant expenses for 'research and development' and 'international consultancy fees.’</a:t>
            </a:r>
          </a:p>
          <a:p>
            <a:pPr marL="0" indent="0" algn="l">
              <a:buNone/>
            </a:pPr>
            <a:r>
              <a:rPr lang="en-US" sz="1600" dirty="0"/>
              <a:t>As a tax administrator in the Premium Tax Office, what steps would you take to assess Sarah Kamau's tax compliance?</a:t>
            </a:r>
          </a:p>
          <a:p>
            <a:pPr marL="0" indent="0" algn="l">
              <a:buNone/>
            </a:pPr>
            <a:endParaRPr lang="en-US" sz="1600" dirty="0"/>
          </a:p>
          <a:p>
            <a:pPr marL="0" indent="0" algn="l">
              <a:buNone/>
            </a:pPr>
            <a:r>
              <a:rPr lang="en-US" sz="1600" dirty="0"/>
              <a:t>Question for the group:</a:t>
            </a:r>
          </a:p>
          <a:p>
            <a:pPr marL="0" indent="0" algn="l">
              <a:buNone/>
            </a:pPr>
            <a:r>
              <a:rPr lang="en-US" sz="1600" dirty="0"/>
              <a:t>Outline the top 5 actions you would take to investigate this case, explaining your rationale for each action. Consider aspects such as:</a:t>
            </a:r>
          </a:p>
          <a:p>
            <a:pPr marL="0" indent="0" algn="l">
              <a:buNone/>
            </a:pPr>
            <a:r>
              <a:rPr lang="en-US" sz="1600" dirty="0"/>
              <a:t>- Information gathering</a:t>
            </a:r>
          </a:p>
          <a:p>
            <a:pPr marL="0" indent="0" algn="l">
              <a:buNone/>
            </a:pPr>
            <a:r>
              <a:rPr lang="en-US" sz="1600" dirty="0"/>
              <a:t>- Risk assessment</a:t>
            </a:r>
          </a:p>
          <a:p>
            <a:pPr marL="0" indent="0" algn="l">
              <a:buNone/>
            </a:pPr>
            <a:r>
              <a:rPr lang="en-US" sz="1600" dirty="0"/>
              <a:t>- Potential areas of concern</a:t>
            </a:r>
          </a:p>
          <a:p>
            <a:pPr marL="0" indent="0" algn="l">
              <a:buNone/>
            </a:pPr>
            <a:r>
              <a:rPr lang="en-US" sz="1600" dirty="0"/>
              <a:t>- Interagency cooperation</a:t>
            </a:r>
          </a:p>
          <a:p>
            <a:pPr marL="0" indent="0" algn="l">
              <a:buNone/>
            </a:pPr>
            <a:r>
              <a:rPr lang="en-US" sz="1600" dirty="0"/>
              <a:t>- Any specific tax issues (e.g., transfer pricing, capital gains</a:t>
            </a:r>
          </a:p>
        </p:txBody>
      </p:sp>
    </p:spTree>
    <p:extLst>
      <p:ext uri="{BB962C8B-B14F-4D97-AF65-F5344CB8AC3E}">
        <p14:creationId xmlns:p14="http://schemas.microsoft.com/office/powerpoint/2010/main" val="88344967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B75E5-F630-C3C2-FA20-7671199204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BA31E3-10C6-F4A9-25B8-ACEE8ADC2E35}"/>
              </a:ext>
            </a:extLst>
          </p:cNvPr>
          <p:cNvSpPr>
            <a:spLocks noGrp="1"/>
          </p:cNvSpPr>
          <p:nvPr>
            <p:ph type="title"/>
          </p:nvPr>
        </p:nvSpPr>
        <p:spPr>
          <a:xfrm rot="5400000">
            <a:off x="9220146" y="2070963"/>
            <a:ext cx="3163330" cy="2324101"/>
          </a:xfrm>
        </p:spPr>
        <p:txBody>
          <a:bodyPr/>
          <a:lstStyle/>
          <a:p>
            <a:r>
              <a:rPr lang="en-US" dirty="0"/>
              <a:t>CHECKLIST</a:t>
            </a:r>
          </a:p>
        </p:txBody>
      </p:sp>
      <p:pic>
        <p:nvPicPr>
          <p:cNvPr id="6" name="Picture 5" descr="A screenshot of a document&#10;&#10;Description automatically generated">
            <a:extLst>
              <a:ext uri="{FF2B5EF4-FFF2-40B4-BE49-F238E27FC236}">
                <a16:creationId xmlns:a16="http://schemas.microsoft.com/office/drawing/2014/main" id="{FC3C10C5-9832-7C91-612D-29505DA89270}"/>
              </a:ext>
            </a:extLst>
          </p:cNvPr>
          <p:cNvPicPr>
            <a:picLocks noChangeAspect="1"/>
          </p:cNvPicPr>
          <p:nvPr/>
        </p:nvPicPr>
        <p:blipFill>
          <a:blip r:embed="rId3"/>
          <a:stretch>
            <a:fillRect/>
          </a:stretch>
        </p:blipFill>
        <p:spPr>
          <a:xfrm>
            <a:off x="0" y="0"/>
            <a:ext cx="9639760" cy="6858000"/>
          </a:xfrm>
          <a:prstGeom prst="rect">
            <a:avLst/>
          </a:prstGeom>
        </p:spPr>
      </p:pic>
    </p:spTree>
    <p:extLst>
      <p:ext uri="{BB962C8B-B14F-4D97-AF65-F5344CB8AC3E}">
        <p14:creationId xmlns:p14="http://schemas.microsoft.com/office/powerpoint/2010/main" val="172788168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D80C5-C116-2667-92C0-DB3198E11A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EB7B7E-5954-94E6-FA53-8647A54319FA}"/>
              </a:ext>
            </a:extLst>
          </p:cNvPr>
          <p:cNvSpPr>
            <a:spLocks noGrp="1"/>
          </p:cNvSpPr>
          <p:nvPr>
            <p:ph type="title"/>
          </p:nvPr>
        </p:nvSpPr>
        <p:spPr>
          <a:xfrm rot="5400000">
            <a:off x="9220146" y="2070963"/>
            <a:ext cx="3163330" cy="2324101"/>
          </a:xfrm>
        </p:spPr>
        <p:txBody>
          <a:bodyPr/>
          <a:lstStyle/>
          <a:p>
            <a:r>
              <a:rPr lang="en-US" dirty="0"/>
              <a:t>CHECKLIST</a:t>
            </a:r>
          </a:p>
        </p:txBody>
      </p:sp>
      <p:pic>
        <p:nvPicPr>
          <p:cNvPr id="3" name="Picture 2" descr="A screenshot of a paper&#10;&#10;Description automatically generated">
            <a:extLst>
              <a:ext uri="{FF2B5EF4-FFF2-40B4-BE49-F238E27FC236}">
                <a16:creationId xmlns:a16="http://schemas.microsoft.com/office/drawing/2014/main" id="{C2D0AAE5-891C-778D-3C2B-20505049B153}"/>
              </a:ext>
            </a:extLst>
          </p:cNvPr>
          <p:cNvPicPr>
            <a:picLocks noChangeAspect="1"/>
          </p:cNvPicPr>
          <p:nvPr/>
        </p:nvPicPr>
        <p:blipFill>
          <a:blip r:embed="rId3"/>
          <a:stretch>
            <a:fillRect/>
          </a:stretch>
        </p:blipFill>
        <p:spPr>
          <a:xfrm>
            <a:off x="-28230" y="1987550"/>
            <a:ext cx="10408856" cy="3332595"/>
          </a:xfrm>
          <a:prstGeom prst="rect">
            <a:avLst/>
          </a:prstGeom>
        </p:spPr>
      </p:pic>
    </p:spTree>
    <p:extLst>
      <p:ext uri="{BB962C8B-B14F-4D97-AF65-F5344CB8AC3E}">
        <p14:creationId xmlns:p14="http://schemas.microsoft.com/office/powerpoint/2010/main" val="107281277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117C7-A82D-7156-1B8B-7E9D8B6C40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6C30BF-5497-0000-D5F2-DABC5B832EC8}"/>
              </a:ext>
            </a:extLst>
          </p:cNvPr>
          <p:cNvSpPr>
            <a:spLocks noGrp="1"/>
          </p:cNvSpPr>
          <p:nvPr>
            <p:ph type="title"/>
          </p:nvPr>
        </p:nvSpPr>
        <p:spPr>
          <a:xfrm rot="5400000">
            <a:off x="9220146" y="2070963"/>
            <a:ext cx="3163330" cy="2324101"/>
          </a:xfrm>
        </p:spPr>
        <p:txBody>
          <a:bodyPr/>
          <a:lstStyle/>
          <a:p>
            <a:r>
              <a:rPr lang="en-US" dirty="0"/>
              <a:t>CHECKLIST</a:t>
            </a:r>
          </a:p>
        </p:txBody>
      </p:sp>
      <p:pic>
        <p:nvPicPr>
          <p:cNvPr id="3" name="Picture 2" descr="A black text on a white background&#10;&#10;Description automatically generated">
            <a:extLst>
              <a:ext uri="{FF2B5EF4-FFF2-40B4-BE49-F238E27FC236}">
                <a16:creationId xmlns:a16="http://schemas.microsoft.com/office/drawing/2014/main" id="{CFBAE325-BE67-3640-3E67-C27B0D3F7F66}"/>
              </a:ext>
            </a:extLst>
          </p:cNvPr>
          <p:cNvPicPr>
            <a:picLocks noChangeAspect="1"/>
          </p:cNvPicPr>
          <p:nvPr/>
        </p:nvPicPr>
        <p:blipFill>
          <a:blip r:embed="rId3"/>
          <a:stretch>
            <a:fillRect/>
          </a:stretch>
        </p:blipFill>
        <p:spPr>
          <a:xfrm>
            <a:off x="341861" y="2244599"/>
            <a:ext cx="9779959" cy="2368800"/>
          </a:xfrm>
          <a:prstGeom prst="rect">
            <a:avLst/>
          </a:prstGeom>
        </p:spPr>
      </p:pic>
    </p:spTree>
    <p:extLst>
      <p:ext uri="{BB962C8B-B14F-4D97-AF65-F5344CB8AC3E}">
        <p14:creationId xmlns:p14="http://schemas.microsoft.com/office/powerpoint/2010/main" val="196959800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511B1-86DE-C3A9-A0DD-1A8FB3FAAB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55768C-5D21-8659-CB5D-BDB39DE23D21}"/>
              </a:ext>
            </a:extLst>
          </p:cNvPr>
          <p:cNvSpPr>
            <a:spLocks noGrp="1"/>
          </p:cNvSpPr>
          <p:nvPr>
            <p:ph type="title"/>
          </p:nvPr>
        </p:nvSpPr>
        <p:spPr/>
        <p:txBody>
          <a:bodyPr/>
          <a:lstStyle/>
          <a:p>
            <a:r>
              <a:rPr lang="en-US" dirty="0"/>
              <a:t>TAXING POINTS FOR WEALTH</a:t>
            </a:r>
          </a:p>
        </p:txBody>
      </p:sp>
      <p:sp>
        <p:nvSpPr>
          <p:cNvPr id="3" name="Text Placeholder 2">
            <a:extLst>
              <a:ext uri="{FF2B5EF4-FFF2-40B4-BE49-F238E27FC236}">
                <a16:creationId xmlns:a16="http://schemas.microsoft.com/office/drawing/2014/main" id="{9E2169B9-060A-B852-CD36-27B249EB4C41}"/>
              </a:ext>
            </a:extLst>
          </p:cNvPr>
          <p:cNvSpPr>
            <a:spLocks noGrp="1"/>
          </p:cNvSpPr>
          <p:nvPr>
            <p:ph type="body" idx="1"/>
          </p:nvPr>
        </p:nvSpPr>
        <p:spPr/>
        <p:txBody>
          <a:bodyPr>
            <a:normAutofit/>
          </a:bodyPr>
          <a:lstStyle/>
          <a:p>
            <a:pPr marL="342900" lvl="0" indent="-342900" algn="just">
              <a:buFont typeface="Verdana" panose="020B0604030504040204" pitchFamily="34" charset="0"/>
              <a:buChar char="-"/>
            </a:pPr>
            <a:r>
              <a:rPr lang="en-GB" sz="4000" kern="100" dirty="0">
                <a:effectLst/>
                <a:latin typeface="Verdana" panose="020B0604030504040204" pitchFamily="34" charset="0"/>
                <a:ea typeface="Calibri" panose="020F0502020204030204" pitchFamily="34" charset="0"/>
                <a:cs typeface="Times New Roman" panose="02020603050405020304" pitchFamily="18" charset="0"/>
              </a:rPr>
              <a:t>As it generates returns</a:t>
            </a:r>
            <a:endParaRPr lang="en-GB"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Verdana" panose="020B0604030504040204" pitchFamily="34" charset="0"/>
              <a:buChar char="-"/>
            </a:pPr>
            <a:r>
              <a:rPr lang="en-GB" sz="4000" kern="100" dirty="0">
                <a:effectLst/>
                <a:latin typeface="Verdana" panose="020B0604030504040204" pitchFamily="34" charset="0"/>
                <a:ea typeface="Calibri" panose="020F0502020204030204" pitchFamily="34" charset="0"/>
                <a:cs typeface="Times New Roman" panose="02020603050405020304" pitchFamily="18" charset="0"/>
              </a:rPr>
              <a:t>As it accumulates</a:t>
            </a:r>
            <a:endParaRPr lang="en-GB" sz="40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Verdana" panose="020B0604030504040204" pitchFamily="34" charset="0"/>
              <a:buChar char="-"/>
            </a:pPr>
            <a:r>
              <a:rPr lang="en-GB" sz="4000" dirty="0">
                <a:effectLst/>
                <a:latin typeface="Verdana" panose="020B0604030504040204" pitchFamily="34" charset="0"/>
                <a:ea typeface="Calibri" panose="020F0502020204030204" pitchFamily="34" charset="0"/>
                <a:cs typeface="Times New Roman" panose="02020603050405020304" pitchFamily="18" charset="0"/>
              </a:rPr>
              <a:t>As it is transferred</a:t>
            </a:r>
            <a:endParaRPr lang="en-US" sz="4000" dirty="0"/>
          </a:p>
        </p:txBody>
      </p:sp>
    </p:spTree>
    <p:extLst>
      <p:ext uri="{BB962C8B-B14F-4D97-AF65-F5344CB8AC3E}">
        <p14:creationId xmlns:p14="http://schemas.microsoft.com/office/powerpoint/2010/main" val="3213664533"/>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1185F-4C64-8784-C2C1-71510F1119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212EFB-2B62-ACE2-F656-F5ADA541F8C1}"/>
              </a:ext>
            </a:extLst>
          </p:cNvPr>
          <p:cNvSpPr>
            <a:spLocks noGrp="1"/>
          </p:cNvSpPr>
          <p:nvPr>
            <p:ph type="title"/>
          </p:nvPr>
        </p:nvSpPr>
        <p:spPr>
          <a:xfrm rot="5400000">
            <a:off x="9220146" y="2070963"/>
            <a:ext cx="3163330" cy="2324101"/>
          </a:xfrm>
        </p:spPr>
        <p:txBody>
          <a:bodyPr/>
          <a:lstStyle/>
          <a:p>
            <a:r>
              <a:rPr lang="en-US" dirty="0"/>
              <a:t>CHECKLIST</a:t>
            </a:r>
          </a:p>
        </p:txBody>
      </p:sp>
      <p:pic>
        <p:nvPicPr>
          <p:cNvPr id="3" name="Picture 2">
            <a:extLst>
              <a:ext uri="{FF2B5EF4-FFF2-40B4-BE49-F238E27FC236}">
                <a16:creationId xmlns:a16="http://schemas.microsoft.com/office/drawing/2014/main" id="{4FEDF16E-D2E2-EAF5-60EE-28CD074AFDC3}"/>
              </a:ext>
            </a:extLst>
          </p:cNvPr>
          <p:cNvPicPr>
            <a:picLocks noChangeAspect="1"/>
          </p:cNvPicPr>
          <p:nvPr/>
        </p:nvPicPr>
        <p:blipFill>
          <a:blip r:embed="rId3"/>
          <a:stretch>
            <a:fillRect/>
          </a:stretch>
        </p:blipFill>
        <p:spPr>
          <a:xfrm>
            <a:off x="0" y="2209800"/>
            <a:ext cx="10154940" cy="2723111"/>
          </a:xfrm>
          <a:prstGeom prst="rect">
            <a:avLst/>
          </a:prstGeom>
        </p:spPr>
      </p:pic>
    </p:spTree>
    <p:extLst>
      <p:ext uri="{BB962C8B-B14F-4D97-AF65-F5344CB8AC3E}">
        <p14:creationId xmlns:p14="http://schemas.microsoft.com/office/powerpoint/2010/main" val="41866786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A28C0-6EAE-799B-A96A-318400E664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380C40-F134-8ED1-D553-1BB154C7C8ED}"/>
              </a:ext>
            </a:extLst>
          </p:cNvPr>
          <p:cNvSpPr>
            <a:spLocks noGrp="1"/>
          </p:cNvSpPr>
          <p:nvPr>
            <p:ph type="title"/>
          </p:nvPr>
        </p:nvSpPr>
        <p:spPr>
          <a:xfrm rot="5400000">
            <a:off x="9220146" y="2070963"/>
            <a:ext cx="3163330" cy="2324101"/>
          </a:xfrm>
        </p:spPr>
        <p:txBody>
          <a:bodyPr/>
          <a:lstStyle/>
          <a:p>
            <a:r>
              <a:rPr lang="en-US" dirty="0"/>
              <a:t>CHECKLIST</a:t>
            </a:r>
          </a:p>
        </p:txBody>
      </p:sp>
      <p:pic>
        <p:nvPicPr>
          <p:cNvPr id="4" name="Picture 3" descr="A close-up of a document&#10;&#10;Description automatically generated">
            <a:extLst>
              <a:ext uri="{FF2B5EF4-FFF2-40B4-BE49-F238E27FC236}">
                <a16:creationId xmlns:a16="http://schemas.microsoft.com/office/drawing/2014/main" id="{301AB156-0A24-904E-3D23-4E45AFD975CD}"/>
              </a:ext>
            </a:extLst>
          </p:cNvPr>
          <p:cNvPicPr>
            <a:picLocks noChangeAspect="1"/>
          </p:cNvPicPr>
          <p:nvPr/>
        </p:nvPicPr>
        <p:blipFill>
          <a:blip r:embed="rId3"/>
          <a:stretch>
            <a:fillRect/>
          </a:stretch>
        </p:blipFill>
        <p:spPr>
          <a:xfrm>
            <a:off x="228138" y="2069410"/>
            <a:ext cx="9411622" cy="2815442"/>
          </a:xfrm>
          <a:prstGeom prst="rect">
            <a:avLst/>
          </a:prstGeom>
        </p:spPr>
      </p:pic>
    </p:spTree>
    <p:extLst>
      <p:ext uri="{BB962C8B-B14F-4D97-AF65-F5344CB8AC3E}">
        <p14:creationId xmlns:p14="http://schemas.microsoft.com/office/powerpoint/2010/main" val="1769006527"/>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93FD1-1A76-3589-5223-F7B959F33430}"/>
              </a:ext>
            </a:extLst>
          </p:cNvPr>
          <p:cNvSpPr>
            <a:spLocks noGrp="1"/>
          </p:cNvSpPr>
          <p:nvPr>
            <p:ph type="title"/>
          </p:nvPr>
        </p:nvSpPr>
        <p:spPr/>
        <p:txBody>
          <a:bodyPr/>
          <a:lstStyle/>
          <a:p>
            <a:r>
              <a:rPr lang="en-US" dirty="0"/>
              <a:t>KRA REFLECTIVE EXERCISE</a:t>
            </a:r>
          </a:p>
        </p:txBody>
      </p:sp>
      <p:sp>
        <p:nvSpPr>
          <p:cNvPr id="3" name="Text Placeholder 2">
            <a:extLst>
              <a:ext uri="{FF2B5EF4-FFF2-40B4-BE49-F238E27FC236}">
                <a16:creationId xmlns:a16="http://schemas.microsoft.com/office/drawing/2014/main" id="{B37D2730-D302-8005-E739-D91CBB9DE557}"/>
              </a:ext>
            </a:extLst>
          </p:cNvPr>
          <p:cNvSpPr>
            <a:spLocks noGrp="1"/>
          </p:cNvSpPr>
          <p:nvPr>
            <p:ph type="body" idx="1"/>
          </p:nvPr>
        </p:nvSpPr>
        <p:spPr/>
        <p:txBody>
          <a:bodyPr>
            <a:normAutofit/>
          </a:bodyPr>
          <a:lstStyle/>
          <a:p>
            <a:pPr marL="0" indent="0">
              <a:buNone/>
            </a:pPr>
            <a:endParaRPr lang="en-US" dirty="0"/>
          </a:p>
          <a:p>
            <a:r>
              <a:rPr lang="en-GB" dirty="0"/>
              <a:t>Draft a basic risk profile template for HNWIs in the large-scale commercial agriculture sector. What are the top 5 factors you would include in this risk profile? For each factor, briefly explain why it's important.</a:t>
            </a:r>
          </a:p>
          <a:p>
            <a:endParaRPr lang="en-US" dirty="0"/>
          </a:p>
        </p:txBody>
      </p:sp>
    </p:spTree>
    <p:extLst>
      <p:ext uri="{BB962C8B-B14F-4D97-AF65-F5344CB8AC3E}">
        <p14:creationId xmlns:p14="http://schemas.microsoft.com/office/powerpoint/2010/main" val="331525324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D1BAE-90A6-0E54-A572-A0BFBD331DA8}"/>
              </a:ext>
            </a:extLst>
          </p:cNvPr>
          <p:cNvSpPr>
            <a:spLocks noGrp="1"/>
          </p:cNvSpPr>
          <p:nvPr>
            <p:ph type="title"/>
          </p:nvPr>
        </p:nvSpPr>
        <p:spPr/>
        <p:txBody>
          <a:bodyPr/>
          <a:lstStyle/>
          <a:p>
            <a:r>
              <a:rPr lang="en-US" dirty="0"/>
              <a:t>COMMON APPROACHES TO TAXING FORMS OF WEALTH</a:t>
            </a:r>
          </a:p>
        </p:txBody>
      </p:sp>
      <p:sp>
        <p:nvSpPr>
          <p:cNvPr id="3" name="Text Placeholder 2">
            <a:extLst>
              <a:ext uri="{FF2B5EF4-FFF2-40B4-BE49-F238E27FC236}">
                <a16:creationId xmlns:a16="http://schemas.microsoft.com/office/drawing/2014/main" id="{4957D77B-C767-427A-B951-40DA04D3C8C3}"/>
              </a:ext>
            </a:extLst>
          </p:cNvPr>
          <p:cNvSpPr>
            <a:spLocks noGrp="1"/>
          </p:cNvSpPr>
          <p:nvPr>
            <p:ph type="body" idx="1"/>
          </p:nvPr>
        </p:nvSpPr>
        <p:spPr/>
        <p:txBody>
          <a:bodyPr/>
          <a:lstStyle/>
          <a:p>
            <a:r>
              <a:rPr lang="en-US" dirty="0"/>
              <a:t>Property taxes</a:t>
            </a:r>
          </a:p>
          <a:p>
            <a:r>
              <a:rPr lang="en-US" dirty="0"/>
              <a:t>Capital Gains Tax</a:t>
            </a:r>
          </a:p>
          <a:p>
            <a:r>
              <a:rPr lang="en-US" dirty="0"/>
              <a:t>Inheritance/Estate taxes</a:t>
            </a:r>
          </a:p>
          <a:p>
            <a:r>
              <a:rPr lang="en-US" dirty="0"/>
              <a:t>Gift taxes</a:t>
            </a:r>
          </a:p>
          <a:p>
            <a:r>
              <a:rPr lang="en-US" dirty="0"/>
              <a:t>Financial transactions taxes </a:t>
            </a:r>
          </a:p>
          <a:p>
            <a:r>
              <a:rPr lang="en-US" dirty="0"/>
              <a:t>Luxury taxes </a:t>
            </a:r>
          </a:p>
        </p:txBody>
      </p:sp>
    </p:spTree>
    <p:extLst>
      <p:ext uri="{BB962C8B-B14F-4D97-AF65-F5344CB8AC3E}">
        <p14:creationId xmlns:p14="http://schemas.microsoft.com/office/powerpoint/2010/main" val="369188334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1DF-9A7E-AAC5-FA1D-D4A48372331D}"/>
              </a:ext>
            </a:extLst>
          </p:cNvPr>
          <p:cNvSpPr>
            <a:spLocks noGrp="1"/>
          </p:cNvSpPr>
          <p:nvPr>
            <p:ph type="title"/>
          </p:nvPr>
        </p:nvSpPr>
        <p:spPr/>
        <p:txBody>
          <a:bodyPr/>
          <a:lstStyle/>
          <a:p>
            <a:br>
              <a:rPr lang="en-US" dirty="0"/>
            </a:br>
            <a:r>
              <a:rPr lang="en-US" dirty="0"/>
              <a:t>INCOME INEQUALITY </a:t>
            </a:r>
          </a:p>
        </p:txBody>
      </p:sp>
      <p:sp>
        <p:nvSpPr>
          <p:cNvPr id="6" name="TextBox 5">
            <a:extLst>
              <a:ext uri="{FF2B5EF4-FFF2-40B4-BE49-F238E27FC236}">
                <a16:creationId xmlns:a16="http://schemas.microsoft.com/office/drawing/2014/main" id="{4450190D-A6C6-B374-A59D-85DB301347C5}"/>
              </a:ext>
            </a:extLst>
          </p:cNvPr>
          <p:cNvSpPr txBox="1"/>
          <p:nvPr/>
        </p:nvSpPr>
        <p:spPr>
          <a:xfrm>
            <a:off x="5971120" y="2259449"/>
            <a:ext cx="5806140" cy="3970318"/>
          </a:xfrm>
          <a:prstGeom prst="rect">
            <a:avLst/>
          </a:prstGeom>
          <a:noFill/>
        </p:spPr>
        <p:txBody>
          <a:bodyPr wrap="square">
            <a:spAutoFit/>
          </a:bodyPr>
          <a:lstStyle/>
          <a:p>
            <a:pPr marL="342900" lvl="0" indent="-342900" algn="just">
              <a:buFont typeface="Verdana" panose="020B0604030504040204" pitchFamily="34" charset="0"/>
              <a:buChar char="-"/>
            </a:pPr>
            <a:r>
              <a:rPr lang="en-GB" sz="1800" kern="100" dirty="0">
                <a:effectLst/>
                <a:latin typeface="Verdana" panose="020B0604030504040204" pitchFamily="34" charset="0"/>
                <a:ea typeface="Calibri" panose="020F0502020204030204" pitchFamily="34" charset="0"/>
                <a:cs typeface="Times New Roman" panose="02020603050405020304" pitchFamily="18" charset="0"/>
              </a:rPr>
              <a:t>The top 10% of the population earns more than 3.5 times what the bottom 50% earns collectively.</a:t>
            </a:r>
          </a:p>
          <a:p>
            <a:pPr marL="342900" lvl="0" indent="-342900" algn="just">
              <a:buFont typeface="Verdana" panose="020B0604030504040204" pitchFamily="34" charset="0"/>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Verdana" panose="020B0604030504040204" pitchFamily="34" charset="0"/>
              <a:buChar char="-"/>
            </a:pPr>
            <a:r>
              <a:rPr lang="en-GB" sz="1800" kern="100" dirty="0">
                <a:effectLst/>
                <a:latin typeface="Verdana" panose="020B0604030504040204" pitchFamily="34" charset="0"/>
                <a:ea typeface="Calibri" panose="020F0502020204030204" pitchFamily="34" charset="0"/>
                <a:cs typeface="Times New Roman" panose="02020603050405020304" pitchFamily="18" charset="0"/>
              </a:rPr>
              <a:t>The share of income held by the top 1% is greater than that of the bottom 50%, despite representing a much smaller portion of the population.</a:t>
            </a:r>
          </a:p>
          <a:p>
            <a:pPr marL="342900" lvl="0" indent="-342900" algn="just">
              <a:buFont typeface="Verdana" panose="020B0604030504040204" pitchFamily="34" charset="0"/>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Verdana" panose="020B0604030504040204" pitchFamily="34" charset="0"/>
              <a:buChar char="-"/>
            </a:pPr>
            <a:r>
              <a:rPr lang="en-GB" sz="1800" kern="100" dirty="0">
                <a:effectLst/>
                <a:latin typeface="Verdana" panose="020B0604030504040204" pitchFamily="34" charset="0"/>
                <a:ea typeface="Calibri" panose="020F0502020204030204" pitchFamily="34" charset="0"/>
                <a:cs typeface="Times New Roman" panose="02020603050405020304" pitchFamily="18" charset="0"/>
              </a:rPr>
              <a:t>There's a large gap between the top 10% and the top 1%, suggesting significant inequality even within the upper income brackets.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800" kern="100" dirty="0">
                <a:effectLst/>
                <a:latin typeface="Verdana" panose="020B0604030504040204" pitchFamily="34" charset="0"/>
                <a:ea typeface="Calibri" panose="020F0502020204030204" pitchFamily="34" charset="0"/>
                <a:cs typeface="Times New Roman" panose="02020603050405020304" pitchFamily="18" charset="0"/>
              </a:rPr>
              <a:t> </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C8EEC70-4BB8-00E7-6E55-6365D43310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740" y="1755007"/>
            <a:ext cx="5244655" cy="4985610"/>
          </a:xfrm>
          <a:prstGeom prst="rect">
            <a:avLst/>
          </a:prstGeom>
        </p:spPr>
      </p:pic>
    </p:spTree>
    <p:extLst>
      <p:ext uri="{BB962C8B-B14F-4D97-AF65-F5344CB8AC3E}">
        <p14:creationId xmlns:p14="http://schemas.microsoft.com/office/powerpoint/2010/main" val="388845403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734FB-7F3F-5E4F-56D5-50053DBE73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8860D9-CE5D-2BE1-D9A4-300338392A87}"/>
              </a:ext>
            </a:extLst>
          </p:cNvPr>
          <p:cNvSpPr>
            <a:spLocks noGrp="1"/>
          </p:cNvSpPr>
          <p:nvPr>
            <p:ph type="title"/>
          </p:nvPr>
        </p:nvSpPr>
        <p:spPr/>
        <p:txBody>
          <a:bodyPr/>
          <a:lstStyle/>
          <a:p>
            <a:br>
              <a:rPr lang="en-US" dirty="0"/>
            </a:br>
            <a:r>
              <a:rPr lang="en-US" dirty="0"/>
              <a:t>WEALTH INEQUALITY </a:t>
            </a:r>
          </a:p>
        </p:txBody>
      </p:sp>
      <p:pic>
        <p:nvPicPr>
          <p:cNvPr id="4" name="Picture 3" descr="A screenshot of a graph&#10;&#10;Description automatically generated">
            <a:extLst>
              <a:ext uri="{FF2B5EF4-FFF2-40B4-BE49-F238E27FC236}">
                <a16:creationId xmlns:a16="http://schemas.microsoft.com/office/drawing/2014/main" id="{8E108668-758B-B087-76CC-010FFC654C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740" y="1651010"/>
            <a:ext cx="5556380" cy="5084088"/>
          </a:xfrm>
          <a:prstGeom prst="rect">
            <a:avLst/>
          </a:prstGeom>
        </p:spPr>
      </p:pic>
      <p:sp>
        <p:nvSpPr>
          <p:cNvPr id="6" name="TextBox 5">
            <a:extLst>
              <a:ext uri="{FF2B5EF4-FFF2-40B4-BE49-F238E27FC236}">
                <a16:creationId xmlns:a16="http://schemas.microsoft.com/office/drawing/2014/main" id="{EB87B8BD-4AC8-850C-2B3F-8C5CEA811785}"/>
              </a:ext>
            </a:extLst>
          </p:cNvPr>
          <p:cNvSpPr txBox="1"/>
          <p:nvPr/>
        </p:nvSpPr>
        <p:spPr>
          <a:xfrm>
            <a:off x="5971120" y="2259449"/>
            <a:ext cx="5806140" cy="2339102"/>
          </a:xfrm>
          <a:prstGeom prst="rect">
            <a:avLst/>
          </a:prstGeom>
          <a:noFill/>
        </p:spPr>
        <p:txBody>
          <a:bodyPr wrap="square">
            <a:spAutoFit/>
          </a:bodyPr>
          <a:lstStyle/>
          <a:p>
            <a:pPr lvl="0" algn="just"/>
            <a:r>
              <a:rPr lang="en-GB" sz="1800" kern="100" dirty="0">
                <a:effectLst/>
                <a:latin typeface="Verdana" panose="020B0604030504040204" pitchFamily="34" charset="0"/>
                <a:ea typeface="Calibri" panose="020F0502020204030204" pitchFamily="34" charset="0"/>
                <a:cs typeface="Times New Roman" panose="02020603050405020304" pitchFamily="18" charset="0"/>
              </a:rPr>
              <a:t>Data from </a:t>
            </a: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the </a:t>
            </a:r>
            <a:r>
              <a:rPr lang="en-GB" sz="2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World Inequality Database for Kenya (2022)</a:t>
            </a: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effectLst/>
                <a:latin typeface="Verdana" panose="020B0604030504040204" pitchFamily="34" charset="0"/>
                <a:ea typeface="Calibri" panose="020F0502020204030204" pitchFamily="34" charset="0"/>
                <a:cs typeface="Times New Roman" panose="02020603050405020304" pitchFamily="18" charset="0"/>
              </a:rPr>
              <a:t>shows </a:t>
            </a:r>
            <a:r>
              <a:rPr lang="en-GB" sz="1800" b="1" kern="100" dirty="0">
                <a:effectLst/>
                <a:latin typeface="Verdana" panose="020B0604030504040204" pitchFamily="34" charset="0"/>
                <a:ea typeface="Calibri" panose="020F0502020204030204" pitchFamily="34" charset="0"/>
                <a:cs typeface="Times New Roman" panose="02020603050405020304" pitchFamily="18" charset="0"/>
              </a:rPr>
              <a:t>significant wealth concentration in Kenya, with the top 10% owning 61.9% of net personal wealth, while the bottom 50% owns just 4.2%.</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800" kern="100" dirty="0">
                <a:effectLst/>
                <a:latin typeface="Verdana" panose="020B0604030504040204" pitchFamily="34" charset="0"/>
                <a:ea typeface="Calibri" panose="020F0502020204030204" pitchFamily="34" charset="0"/>
                <a:cs typeface="Times New Roman" panose="02020603050405020304" pitchFamily="18" charset="0"/>
              </a:rPr>
              <a:t> </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904913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7AF54-0E80-52DE-A881-B150A82005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F8893B-4A2F-AD3B-EAAD-0D90960B2541}"/>
              </a:ext>
            </a:extLst>
          </p:cNvPr>
          <p:cNvSpPr>
            <a:spLocks noGrp="1"/>
          </p:cNvSpPr>
          <p:nvPr>
            <p:ph type="title"/>
          </p:nvPr>
        </p:nvSpPr>
        <p:spPr/>
        <p:txBody>
          <a:bodyPr/>
          <a:lstStyle/>
          <a:p>
            <a:r>
              <a:rPr lang="en-US" dirty="0"/>
              <a:t>HUGE GAP</a:t>
            </a:r>
          </a:p>
        </p:txBody>
      </p:sp>
      <p:pic>
        <p:nvPicPr>
          <p:cNvPr id="4" name="Picture 3" descr="A screenshot of a graph&#10;&#10;Description automatically generated">
            <a:extLst>
              <a:ext uri="{FF2B5EF4-FFF2-40B4-BE49-F238E27FC236}">
                <a16:creationId xmlns:a16="http://schemas.microsoft.com/office/drawing/2014/main" id="{9ED9662A-6DC4-B958-F786-AFFA1E6D1B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6590" y="1576869"/>
            <a:ext cx="5555410" cy="5083200"/>
          </a:xfrm>
          <a:prstGeom prst="rect">
            <a:avLst/>
          </a:prstGeom>
        </p:spPr>
      </p:pic>
      <p:pic>
        <p:nvPicPr>
          <p:cNvPr id="3" name="Picture 2">
            <a:extLst>
              <a:ext uri="{FF2B5EF4-FFF2-40B4-BE49-F238E27FC236}">
                <a16:creationId xmlns:a16="http://schemas.microsoft.com/office/drawing/2014/main" id="{77BDB8A1-6C95-409B-E2CE-3F9818FA1A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756" y="1625664"/>
            <a:ext cx="5244655" cy="4985610"/>
          </a:xfrm>
          <a:prstGeom prst="rect">
            <a:avLst/>
          </a:prstGeom>
        </p:spPr>
      </p:pic>
    </p:spTree>
    <p:extLst>
      <p:ext uri="{BB962C8B-B14F-4D97-AF65-F5344CB8AC3E}">
        <p14:creationId xmlns:p14="http://schemas.microsoft.com/office/powerpoint/2010/main" val="39742035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70C3A-4F63-56F2-FAA2-1606D6512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E1E3AE-1C18-1F5C-2315-653082421727}"/>
              </a:ext>
            </a:extLst>
          </p:cNvPr>
          <p:cNvSpPr>
            <a:spLocks noGrp="1"/>
          </p:cNvSpPr>
          <p:nvPr>
            <p:ph type="title"/>
          </p:nvPr>
        </p:nvSpPr>
        <p:spPr/>
        <p:txBody>
          <a:bodyPr/>
          <a:lstStyle/>
          <a:p>
            <a:r>
              <a:rPr lang="en-US" dirty="0"/>
              <a:t>HNWI IN KENYA</a:t>
            </a:r>
          </a:p>
        </p:txBody>
      </p:sp>
      <p:pic>
        <p:nvPicPr>
          <p:cNvPr id="3" name="Picture 2" descr="A screenshot of a graph&#10;&#10;Description automatically generated">
            <a:extLst>
              <a:ext uri="{FF2B5EF4-FFF2-40B4-BE49-F238E27FC236}">
                <a16:creationId xmlns:a16="http://schemas.microsoft.com/office/drawing/2014/main" id="{4332FF21-5686-5791-971F-66D881401C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43" y="1830990"/>
            <a:ext cx="7209093" cy="3634844"/>
          </a:xfrm>
          <a:prstGeom prst="rect">
            <a:avLst/>
          </a:prstGeom>
        </p:spPr>
      </p:pic>
      <p:sp>
        <p:nvSpPr>
          <p:cNvPr id="7" name="TextBox 6">
            <a:extLst>
              <a:ext uri="{FF2B5EF4-FFF2-40B4-BE49-F238E27FC236}">
                <a16:creationId xmlns:a16="http://schemas.microsoft.com/office/drawing/2014/main" id="{78E141FA-9B49-2258-18B1-119FAC14B520}"/>
              </a:ext>
            </a:extLst>
          </p:cNvPr>
          <p:cNvSpPr txBox="1"/>
          <p:nvPr/>
        </p:nvSpPr>
        <p:spPr>
          <a:xfrm>
            <a:off x="7060019" y="2507654"/>
            <a:ext cx="5059538" cy="1754326"/>
          </a:xfrm>
          <a:prstGeom prst="rect">
            <a:avLst/>
          </a:prstGeom>
          <a:noFill/>
        </p:spPr>
        <p:txBody>
          <a:bodyPr wrap="square">
            <a:spAutoFit/>
          </a:bodyPr>
          <a:lstStyle/>
          <a:p>
            <a:pPr lvl="0" algn="just"/>
            <a:r>
              <a:rPr lang="en-GB" sz="1800" kern="100" dirty="0">
                <a:effectLst/>
                <a:latin typeface="Verdana" panose="020B0604030504040204" pitchFamily="34" charset="0"/>
                <a:ea typeface="Calibri" panose="020F0502020204030204" pitchFamily="34" charset="0"/>
                <a:cs typeface="Times New Roman" panose="02020603050405020304" pitchFamily="18" charset="0"/>
              </a:rPr>
              <a:t>Number of HNWI in Kenya: The </a:t>
            </a:r>
            <a:r>
              <a:rPr lang="en-GB" sz="1800" u="sng" kern="100"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4"/>
              </a:rPr>
              <a:t>Africa Wealth Report 2024</a:t>
            </a:r>
            <a:r>
              <a:rPr lang="en-GB" sz="1800" kern="100" dirty="0">
                <a:effectLst/>
                <a:latin typeface="Verdana" panose="020B0604030504040204" pitchFamily="34" charset="0"/>
                <a:ea typeface="Calibri" panose="020F0502020204030204" pitchFamily="34" charset="0"/>
                <a:cs typeface="Times New Roman" panose="02020603050405020304" pitchFamily="18" charset="0"/>
              </a:rPr>
              <a:t> estimated that there are </a:t>
            </a:r>
            <a:r>
              <a:rPr lang="en-GB" sz="1800" b="1" kern="100" dirty="0">
                <a:effectLst/>
                <a:latin typeface="Verdana" panose="020B0604030504040204" pitchFamily="34" charset="0"/>
                <a:ea typeface="Calibri" panose="020F0502020204030204" pitchFamily="34" charset="0"/>
                <a:cs typeface="Times New Roman" panose="02020603050405020304" pitchFamily="18" charset="0"/>
              </a:rPr>
              <a:t>7,200 high-net-worth individuals (HNWIs) in Kenya.</a:t>
            </a:r>
            <a:r>
              <a:rPr lang="en-GB" sz="1800" kern="100" dirty="0">
                <a:effectLst/>
                <a:latin typeface="Verdana" panose="020B0604030504040204" pitchFamily="34" charset="0"/>
                <a:ea typeface="Calibri" panose="020F0502020204030204" pitchFamily="34" charset="0"/>
                <a:cs typeface="Times New Roman" panose="02020603050405020304" pitchFamily="18" charset="0"/>
              </a:rPr>
              <a:t> A targeted wealth tax on 7,200 HNWI could generate substantial revenue. </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53255"/>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623C3D7-D0A3-454D-B94B-DDFFE9A303BB}">
  <we:reference id="3e0fcce7-415c-4081-926c-b4e449c650e4" version="1.1.0.2" store="EXCatalog" storeType="EXCatalog"/>
  <we:alternateReferences>
    <we:reference id="WA200004709" version="1.1.0.2" store="en-GB"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284</TotalTime>
  <Words>2371</Words>
  <Application>Microsoft Macintosh PowerPoint</Application>
  <PresentationFormat>Widescreen</PresentationFormat>
  <Paragraphs>312</Paragraphs>
  <Slides>42</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Aptos</vt:lpstr>
      <vt:lpstr>Aptos Display</vt:lpstr>
      <vt:lpstr>Arial</vt:lpstr>
      <vt:lpstr>Calibri</vt:lpstr>
      <vt:lpstr>Symbol</vt:lpstr>
      <vt:lpstr>Times New Roman</vt:lpstr>
      <vt:lpstr>Verdana</vt:lpstr>
      <vt:lpstr>Office Theme</vt:lpstr>
      <vt:lpstr>HNWI and Tax Compliance  Capacity Building Engagement with KRA’s Premier Tax Office </vt:lpstr>
      <vt:lpstr>WEALTH TAX</vt:lpstr>
      <vt:lpstr>IMF FRAMEWORK FOR TAXING WEALTH</vt:lpstr>
      <vt:lpstr>TAXING POINTS FOR WEALTH</vt:lpstr>
      <vt:lpstr>COMMON APPROACHES TO TAXING FORMS OF WEALTH</vt:lpstr>
      <vt:lpstr> INCOME INEQUALITY </vt:lpstr>
      <vt:lpstr> WEALTH INEQUALITY </vt:lpstr>
      <vt:lpstr>HUGE GAP</vt:lpstr>
      <vt:lpstr>HNWI IN KENYA</vt:lpstr>
      <vt:lpstr>HNWI IN NAIROBI</vt:lpstr>
      <vt:lpstr>REVENUE POTENTIAL OF A WEALTH TAX</vt:lpstr>
      <vt:lpstr>PTO COLLECTION </vt:lpstr>
      <vt:lpstr>PTO NO OF HNWI</vt:lpstr>
      <vt:lpstr>PROJECTED COLLECTION BY PTO OF 6386 HNWI</vt:lpstr>
      <vt:lpstr>CONSTITUTIONAL BASIS </vt:lpstr>
      <vt:lpstr>WEALTH TAX LEGISLATION</vt:lpstr>
      <vt:lpstr>CHALLENGES WITH HNWI</vt:lpstr>
      <vt:lpstr>LEBANESE EXPERIENCE WITH HNWI</vt:lpstr>
      <vt:lpstr>LEBANESE EXPERIENCE WITH HNWI</vt:lpstr>
      <vt:lpstr>LESSONS FOR KENYA</vt:lpstr>
      <vt:lpstr>LESSONS FOR KENYA</vt:lpstr>
      <vt:lpstr>ZIMBABWEAN EXPERIENCE</vt:lpstr>
      <vt:lpstr>LESSONS FOR KENYA</vt:lpstr>
      <vt:lpstr>STRATEGY FOR HNWI UNIT: Developed risk profiles, based on: </vt:lpstr>
      <vt:lpstr>HNWI UNIT: Risk Profile for Income Sources</vt:lpstr>
      <vt:lpstr>HNWI UNIT: Risk Profile for Asset Ownership</vt:lpstr>
      <vt:lpstr>HNWI UNIT: Risk Profile for International Connections </vt:lpstr>
      <vt:lpstr>HNWI UNIT: Risk Profile for Compliance History</vt:lpstr>
      <vt:lpstr>HNWI UNIT: Risk Profile for Industry Specific Factors </vt:lpstr>
      <vt:lpstr>HNWI UNIT: Risk Profile for Lifestyle Indicators </vt:lpstr>
      <vt:lpstr>HNWI UNIT: Risk Profile for Political Exposure</vt:lpstr>
      <vt:lpstr>SECTORS IN KENYA THAT ARE HIGHER RISK FOR TAX COMPLIANCE</vt:lpstr>
      <vt:lpstr>PTO STRATEGIC APPROACH</vt:lpstr>
      <vt:lpstr>TAXING FORMS OF WEALTH IN KENYA</vt:lpstr>
      <vt:lpstr>TAXING FORMS OF WEALTH IN KENYA</vt:lpstr>
      <vt:lpstr>KRA REFLECTIVE EXERCISE </vt:lpstr>
      <vt:lpstr>CHECKLIST</vt:lpstr>
      <vt:lpstr>CHECKLIST</vt:lpstr>
      <vt:lpstr>CHECKLIST</vt:lpstr>
      <vt:lpstr>CHECKLIST</vt:lpstr>
      <vt:lpstr>CHECKLIST</vt:lpstr>
      <vt:lpstr>KRA REFLECTIVE EXERCISE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Lyla Latif</dc:creator>
  <cp:lastModifiedBy>Lyla Latif</cp:lastModifiedBy>
  <cp:revision>19</cp:revision>
  <dcterms:created xsi:type="dcterms:W3CDTF">2024-09-12T02:20:10Z</dcterms:created>
  <dcterms:modified xsi:type="dcterms:W3CDTF">2024-09-12T13:42:39Z</dcterms:modified>
</cp:coreProperties>
</file>