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6" d="100"/>
          <a:sy n="156" d="100"/>
        </p:scale>
        <p:origin x="20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c:style val="2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11111"/>
                </a:solidFill>
                <a:latin typeface="Arial"/>
              </a:defRPr>
            </a:pPr>
            <a:r>
              <a:rPr lang="en-GB" sz="1200" b="0" i="0" u="none" strike="noStrike">
                <a:solidFill>
                  <a:srgbClr val="111111"/>
                </a:solidFill>
                <a:latin typeface="Arial"/>
              </a:rPr>
              <a:t>Wage Growth vs Inflation — Egyptian Public Sector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wage growth %</c:v>
                </c:pt>
              </c:strCache>
            </c:strRef>
          </c:tx>
          <c:spPr>
            <a:solidFill>
              <a:srgbClr val="F7D11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222222"/>
                    </a:solidFill>
                    <a:latin typeface="Arial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2018/19</c:v>
                </c:pt>
                <c:pt idx="1">
                  <c:v>2019/20</c:v>
                </c:pt>
                <c:pt idx="2">
                  <c:v>2021/22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12.2</c:v>
                </c:pt>
                <c:pt idx="1">
                  <c:v>8.5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31-9442-90F3-37A4F67BDB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Inflation rate %</c:v>
                </c:pt>
              </c:strCache>
            </c:strRef>
          </c:tx>
          <c:spPr>
            <a:solidFill>
              <a:srgbClr val="C8102E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222222"/>
                    </a:solidFill>
                    <a:latin typeface="Arial"/>
                  </a:defRPr>
                </a:pPr>
                <a:endParaRPr lang="en-K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2018/19</c:v>
                </c:pt>
                <c:pt idx="1">
                  <c:v>2019/20</c:v>
                </c:pt>
                <c:pt idx="2">
                  <c:v>2021/22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13.9</c:v>
                </c:pt>
                <c:pt idx="1">
                  <c:v>9.1999999999999993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31-9442-90F3-37A4F67BDB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22222"/>
                </a:solidFill>
                <a:latin typeface="Arial"/>
              </a:defRPr>
            </a:pPr>
            <a:endParaRPr lang="en-KE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CCCCC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22222"/>
                </a:solidFill>
                <a:latin typeface="Arial"/>
              </a:defRPr>
            </a:pPr>
            <a:endParaRPr lang="en-KE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222222"/>
              </a:solidFill>
            </a:defRPr>
          </a:pPr>
          <a:endParaRPr lang="en-KE"/>
        </a:p>
      </c:txPr>
    </c:legend>
    <c:plotVisOnly val="1"/>
    <c:dispBlanksAs val="span"/>
    <c:showDLblsOverMax val="1"/>
  </c:chart>
  <c:spPr>
    <a:solidFill>
      <a:srgbClr val="F5F5F5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979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i-latif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latif@lai-latif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lai-latif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256032"/>
            <a:ext cx="91440" cy="91440"/>
          </a:xfrm>
          <a:prstGeom prst="ellipse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256032"/>
            <a:ext cx="91440" cy="91440"/>
          </a:xfrm>
          <a:prstGeom prst="ellipse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17320" y="256032"/>
            <a:ext cx="91440" cy="91440"/>
          </a:xfrm>
          <a:prstGeom prst="ellipse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920240" y="256032"/>
            <a:ext cx="91440" cy="91440"/>
          </a:xfrm>
          <a:prstGeom prst="ellipse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423160" y="256032"/>
            <a:ext cx="91440" cy="91440"/>
          </a:xfrm>
          <a:prstGeom prst="ellipse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960120"/>
            <a:ext cx="3429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2200" b="1" kern="0" spc="200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FISCAL EXTRACTION</a:t>
            </a:r>
            <a:endParaRPr lang="en-US" sz="2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2200" b="1" kern="0" spc="200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THROUGH ARBITRATION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11480" y="3166437"/>
            <a:ext cx="1097280" cy="457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2212848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investor lawsuits drain public money</a:t>
            </a:r>
            <a:endParaRPr lang="en-US" sz="12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what it means for nurses, teachers,</a:t>
            </a:r>
            <a:endParaRPr lang="en-US" sz="12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public services across Africa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320040" y="44805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Lyla Latif (PhD)</a:t>
            </a:r>
            <a:endParaRPr lang="en-US" sz="9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Tax, Public Finance &amp; Technology Governance Specialist</a:t>
            </a:r>
            <a:endParaRPr lang="en-US" sz="9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www.lai-latif.com</a:t>
            </a: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0" y="457200"/>
            <a:ext cx="4572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0070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ISDS</a:t>
            </a:r>
            <a:endParaRPr lang="en-US" sz="13000" dirty="0">
              <a:solidFill>
                <a:srgbClr val="0070C0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114800" y="3657600"/>
            <a:ext cx="1097280" cy="4572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0" y="36576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Egypt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376672" y="3657600"/>
            <a:ext cx="1097280" cy="4572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76672" y="36576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Libya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638544" y="3657600"/>
            <a:ext cx="1097280" cy="45720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38544" y="36576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900416" y="3657600"/>
            <a:ext cx="1097280" cy="457200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900416" y="36576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Mauritius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023360" y="420624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Country Case Studies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858000" cy="514350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0" dirty="0">
                <a:solidFill>
                  <a:srgbClr val="000000"/>
                </a:solidFill>
              </a:rPr>
              <a:t>🇰🇪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AAF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STUDY 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Kenya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CCF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 won its cases — but citizens saw none of the savings.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CCF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costs of KSh 500 million per case: invisible in the budget.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AF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Winning is not enough without transparency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"/>
            <a:ext cx="164592" cy="5033772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6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🇰🇪  KENYA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50292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Winning the case but losing the transparency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4114800" cy="347472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98755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VICTORIES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1353312"/>
            <a:ext cx="4114800" cy="91440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1463040"/>
            <a:ext cx="256032" cy="256032"/>
          </a:xfrm>
          <a:prstGeom prst="ellipse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" y="1426464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6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World Duty Free v Kenya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49808" y="1755648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2006  |  Dismissed (corruption by investor)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359152"/>
            <a:ext cx="4114800" cy="914400"/>
          </a:xfrm>
          <a:prstGeom prst="rect">
            <a:avLst/>
          </a:prstGeom>
          <a:solidFill>
            <a:srgbClr val="EEEE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2468880"/>
            <a:ext cx="256032" cy="256032"/>
          </a:xfrm>
          <a:prstGeom prst="ellipse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2432304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6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Cortec Mining v Kenya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49808" y="2761488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  |  Dismissed + $3.55M costs awarded TO Kenya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3364992"/>
            <a:ext cx="4114800" cy="91440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11480" y="3474720"/>
            <a:ext cx="256032" cy="256032"/>
          </a:xfrm>
          <a:prstGeom prst="ellipse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49808" y="3438144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6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WalAm Energy v Kenya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49808" y="3767328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 |  Dismissed in Kenya’s favour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" y="4096512"/>
            <a:ext cx="4114800" cy="73152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4114800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KSh 500 million per case in defence costs —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absorbed in general admin votes, invisible to citizens.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17720" y="960120"/>
            <a:ext cx="420624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17720" y="987552"/>
            <a:ext cx="4206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TRANSPARENCY PROBLEM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617720" y="1353312"/>
            <a:ext cx="4206240" cy="6400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17720" y="1353312"/>
            <a:ext cx="109728" cy="6400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0600" y="1371600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budget line for arbitration defence costs in any Budget Speech or Estimates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17720" y="2066544"/>
            <a:ext cx="4206240" cy="6400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17720" y="2066544"/>
            <a:ext cx="109728" cy="6400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00600" y="2084832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$3.55M cost award Kenya WON is never listed as non-tax revenue — Parliament cannot see it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17720" y="2779776"/>
            <a:ext cx="4206240" cy="6400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617720" y="2779776"/>
            <a:ext cx="109728" cy="6400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00600" y="2798064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funded the defence but cannot see what it cost or what was recovered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17720" y="3493008"/>
            <a:ext cx="4206240" cy="6400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617720" y="3493008"/>
            <a:ext cx="109728" cy="6400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0600" y="3511296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dedicated legal-defence fund or litigation annex in budget documents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617720" y="4251960"/>
            <a:ext cx="4206240" cy="566928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09160" y="4279392"/>
            <a:ext cx="402336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 turns legal wins into social gains.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now, Kenya's victories are invisible fiscal benefits.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6A0D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F4A900"/>
          </a:solidFill>
          <a:ln w="12700">
            <a:solidFill>
              <a:srgbClr val="F4A9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858000" cy="5143500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0" dirty="0">
                <a:solidFill>
                  <a:srgbClr val="000000"/>
                </a:solidFill>
              </a:rPr>
              <a:t>🇲🇺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4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STUDY 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Mauritius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F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$30M award equal to an entire year of housing construction.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F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 treaty network that funnels suits against other African countries.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4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island. Big treaty footprint.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"/>
            <a:ext cx="164592" cy="5033772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A0D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🇲🇺  MAURITIUS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50292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Respondent and conduit — both sides of the ISDS coin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4023360" cy="347472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98755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PATEL AWARD: $30 MILLION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" y="1353312"/>
            <a:ext cx="1261872" cy="1417320"/>
          </a:xfrm>
          <a:prstGeom prst="rect">
            <a:avLst/>
          </a:prstGeom>
          <a:solidFill>
            <a:srgbClr val="6A0DAD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0040" y="1417320"/>
            <a:ext cx="1261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89%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365760" y="2121408"/>
            <a:ext cx="117043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DD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annual housing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DD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(2022/23)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709928" y="1353312"/>
            <a:ext cx="1261872" cy="1417320"/>
          </a:xfrm>
          <a:prstGeom prst="rect">
            <a:avLst/>
          </a:prstGeom>
          <a:solidFill>
            <a:srgbClr val="F4A900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709928" y="1417320"/>
            <a:ext cx="1261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7.1%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755648" y="2121408"/>
            <a:ext cx="117043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entire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budget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099816" y="1353312"/>
            <a:ext cx="1261872" cy="141732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099816" y="1417320"/>
            <a:ext cx="1261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A0D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95%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3145536" y="2121408"/>
            <a:ext cx="117043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culture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recreation budget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2834640"/>
            <a:ext cx="402336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86207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DUAL ROLE PROBLEM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20040" y="3246120"/>
            <a:ext cx="4023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Mauritius has 48 investment treaties. Foreign investors: from India, Australia, UK register holding companies here to sue Tanzania, Mozambique, and Congo under Mauritius treaties.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4407408"/>
            <a:ext cx="4023360" cy="438912"/>
          </a:xfrm>
          <a:prstGeom prst="rect">
            <a:avLst/>
          </a:prstGeom>
          <a:solidFill>
            <a:srgbClr val="F4A900"/>
          </a:solidFill>
          <a:ln w="12700">
            <a:solidFill>
              <a:srgbClr val="F4A9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4443984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6A0D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“Colonial logic of extraction through legality”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26280" y="960120"/>
            <a:ext cx="4297680" cy="38862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26280" y="960120"/>
            <a:ext cx="4297680" cy="54864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17720" y="1051560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A0D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Fundamental Asymmetry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617720" y="1481328"/>
            <a:ext cx="4206240" cy="749808"/>
          </a:xfrm>
          <a:prstGeom prst="rect">
            <a:avLst/>
          </a:prstGeom>
          <a:solidFill>
            <a:srgbClr val="EEEE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17720" y="1481328"/>
            <a:ext cx="822960" cy="749808"/>
          </a:xfrm>
          <a:prstGeom prst="rect">
            <a:avLst/>
          </a:prstGeom>
          <a:solidFill>
            <a:srgbClr val="BBBBBB"/>
          </a:solidFill>
          <a:ln w="12700">
            <a:solidFill>
              <a:srgbClr val="BBBBB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17720" y="1481328"/>
            <a:ext cx="822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486400" y="1554480"/>
            <a:ext cx="32461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costs = business expense, tax-deductible, no trade-off with other spending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617720" y="2304288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17720" y="2304288"/>
            <a:ext cx="822960" cy="749808"/>
          </a:xfrm>
          <a:prstGeom prst="rect">
            <a:avLst/>
          </a:prstGeom>
          <a:solidFill>
            <a:srgbClr val="6A0DAD"/>
          </a:solidFill>
          <a:ln w="12700">
            <a:solidFill>
              <a:srgbClr val="BBBBB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17720" y="2304288"/>
            <a:ext cx="822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</a:t>
            </a:r>
            <a:endParaRPr lang="en-US" sz="600" dirty="0"/>
          </a:p>
        </p:txBody>
      </p:sp>
      <p:sp>
        <p:nvSpPr>
          <p:cNvPr id="33" name="Text 31"/>
          <p:cNvSpPr/>
          <p:nvPr/>
        </p:nvSpPr>
        <p:spPr>
          <a:xfrm>
            <a:off x="5486400" y="2377440"/>
            <a:ext cx="32461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costs come from the same budget as teacher salaries, medicine, housing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17720" y="3127248"/>
            <a:ext cx="4206240" cy="749808"/>
          </a:xfrm>
          <a:prstGeom prst="rect">
            <a:avLst/>
          </a:prstGeom>
          <a:solidFill>
            <a:srgbClr val="EEEE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617720" y="3127248"/>
            <a:ext cx="822960" cy="749808"/>
          </a:xfrm>
          <a:prstGeom prst="rect">
            <a:avLst/>
          </a:prstGeom>
          <a:solidFill>
            <a:srgbClr val="F4A900"/>
          </a:solidFill>
          <a:ln w="12700">
            <a:solidFill>
              <a:srgbClr val="BBBBB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17720" y="3127248"/>
            <a:ext cx="822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486400" y="3200400"/>
            <a:ext cx="32461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standing in the case. No treaty rights. But they bear the fiscal adjustment.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617720" y="3950208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617720" y="3950208"/>
            <a:ext cx="822960" cy="749808"/>
          </a:xfrm>
          <a:prstGeom prst="rect">
            <a:avLst/>
          </a:prstGeom>
          <a:solidFill>
            <a:srgbClr val="BB0000"/>
          </a:solidFill>
          <a:ln w="12700">
            <a:solidFill>
              <a:srgbClr val="BBBBB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17720" y="3950208"/>
            <a:ext cx="822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COMMUNITIES</a:t>
            </a:r>
            <a:endParaRPr lang="en-US" sz="600" dirty="0"/>
          </a:p>
        </p:txBody>
      </p:sp>
      <p:sp>
        <p:nvSpPr>
          <p:cNvPr id="41" name="Text 39"/>
          <p:cNvSpPr/>
          <p:nvPr/>
        </p:nvSpPr>
        <p:spPr>
          <a:xfrm>
            <a:off x="5486400" y="4023360"/>
            <a:ext cx="32461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Displaced by investments, harmed by corporate conduct — yet cannot access ISDS at all.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200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Countries, One Pattern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702129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Comparing the fiscal impact of ISDS across Egypt, Libya, Kenya and Mauritius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011680" cy="38862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960120"/>
            <a:ext cx="2011680" cy="6400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978408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🇪🇬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14400" y="1024128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Egypt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93192" y="166420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93192" y="186537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40+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93192" y="244144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93192" y="26426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$2B+ award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93192" y="321868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93192" y="341985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wages fell ~15% post-award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93192" y="399592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93192" y="419709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 absent from all budget documents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468880" y="960120"/>
            <a:ext cx="2011680" cy="38862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468880" y="960120"/>
            <a:ext cx="2011680" cy="6400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468880" y="978408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🇱🇾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063240" y="1024128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Libya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2542032" y="166420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542032" y="186537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542032" y="244144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2542032" y="26426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$251M in awards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2542032" y="321868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WAGES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542032" y="341985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Salary delays; healthcare staff unpaid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542032" y="399592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542032" y="419709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budget lines for ISDS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17720" y="960120"/>
            <a:ext cx="2011680" cy="38862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17720" y="960120"/>
            <a:ext cx="2011680" cy="640080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17720" y="978408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🇰🇪</a:t>
            </a:r>
            <a:endParaRPr lang="en-US" sz="2600" dirty="0"/>
          </a:p>
        </p:txBody>
      </p:sp>
      <p:sp>
        <p:nvSpPr>
          <p:cNvPr id="33" name="Text 31"/>
          <p:cNvSpPr/>
          <p:nvPr/>
        </p:nvSpPr>
        <p:spPr>
          <a:xfrm>
            <a:off x="5212080" y="1024128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Kenya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4690872" y="166420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00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4690872" y="186537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690872" y="244144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00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690872" y="26426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Won all —</a:t>
            </a:r>
            <a:endParaRPr lang="en-US" sz="9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spent KSh500M each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4690872" y="321868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00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WAGES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690872" y="341985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costs hidden in admin votes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690872" y="399592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00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690872" y="419709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Recoveries never surfaced in budget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766560" y="960120"/>
            <a:ext cx="2011680" cy="38862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6766560" y="960120"/>
            <a:ext cx="2011680" cy="640080"/>
          </a:xfrm>
          <a:prstGeom prst="rect">
            <a:avLst/>
          </a:prstGeom>
          <a:solidFill>
            <a:srgbClr val="6A0DAD"/>
          </a:solidFill>
          <a:ln w="12700">
            <a:solidFill>
              <a:srgbClr val="6A0DA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766560" y="978408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🇲🇺</a:t>
            </a:r>
            <a:endParaRPr lang="en-US" sz="2600" dirty="0"/>
          </a:p>
        </p:txBody>
      </p:sp>
      <p:sp>
        <p:nvSpPr>
          <p:cNvPr id="45" name="Text 43"/>
          <p:cNvSpPr/>
          <p:nvPr/>
        </p:nvSpPr>
        <p:spPr>
          <a:xfrm>
            <a:off x="7360920" y="1024128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Mauritius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6839712" y="166420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839712" y="186537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6839712" y="244144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839712" y="26426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$30M award =</a:t>
            </a:r>
            <a:endParaRPr lang="en-US" sz="9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89% of housing budget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6839712" y="321868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WAGES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6839712" y="341985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 envelope grew &lt;1% vs inflation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6839712" y="3995928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6A0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6839712" y="419709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ISDS line in estimates at all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320040" y="4681728"/>
            <a:ext cx="850392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11480" y="4690872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every case: no budget line, no parliamentary oversight, no worker protection from the fiscal shock.</a:t>
            </a:r>
            <a:endParaRPr lang="en-US" sz="1050" dirty="0"/>
          </a:p>
        </p:txBody>
      </p:sp>
      <p:sp>
        <p:nvSpPr>
          <p:cNvPr id="56" name="Text 54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200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Hidden Budget — Why You Cannot See It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opacity as a governance failure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14800" cy="40690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KE" dirty="0"/>
          </a:p>
        </p:txBody>
      </p:sp>
      <p:sp>
        <p:nvSpPr>
          <p:cNvPr id="7" name="Text 5"/>
          <p:cNvSpPr/>
          <p:nvPr/>
        </p:nvSpPr>
        <p:spPr>
          <a:xfrm>
            <a:off x="365760" y="100584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0" dirty="0">
                <a:solidFill>
                  <a:srgbClr val="44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9000" dirty="0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Arbitration liabilities become an invisible hand guiding austerity.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0080" y="3154680"/>
            <a:ext cx="1371600" cy="0"/>
          </a:xfrm>
          <a:prstGeom prst="line">
            <a:avLst/>
          </a:prstGeom>
          <a:noFill/>
          <a:ln w="12700">
            <a:solidFill>
              <a:srgbClr val="66666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324612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Lyla Latif (2026)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Fiscal Extraction through Arbitration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391363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nobody in government announces ISDS cuts: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425196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 the money moves through 'other expenditures', contingencies, and off-budget settlements — never labelled 'investor compensation'.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617720" y="960120"/>
            <a:ext cx="4206240" cy="1261872"/>
          </a:xfrm>
          <a:prstGeom prst="rect">
            <a:avLst/>
          </a:prstGeom>
          <a:solidFill>
            <a:srgbClr val="E8E8E8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17720" y="96012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105156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CCC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5120640" y="1051560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Off-Budget Payments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37760" y="1472184"/>
            <a:ext cx="40233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Awards are settled through quasi-fiscal channels, state enterprises, or rescheduled debt — never appearing as explicit expenditure in parliament-approved budgets.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17720" y="2331720"/>
            <a:ext cx="4206240" cy="1261872"/>
          </a:xfrm>
          <a:prstGeom prst="rect">
            <a:avLst/>
          </a:prstGeom>
          <a:solidFill>
            <a:srgbClr val="EEEEEE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17720" y="233172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63440" y="242316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CCC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5120640" y="2423160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Hidden Defence Costs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37760" y="2852928"/>
            <a:ext cx="40233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fees, often millions of dollars per case are scattered across ministry administration votes. Parliament cannot see what defending its sovereignty costs.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17720" y="3703320"/>
            <a:ext cx="4206240" cy="1261872"/>
          </a:xfrm>
          <a:prstGeom prst="rect">
            <a:avLst/>
          </a:prstGeom>
          <a:solidFill>
            <a:srgbClr val="E8E8E8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17720" y="370332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63440" y="379476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CCC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5120640" y="3794760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Confidential Settlements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937760" y="4224528"/>
            <a:ext cx="40233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cases settle out of court on undisclosed terms. The public never learns how much was paid or what policies were abandoned to avoid a case.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AN ALTERNATIVE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AfCFTA Protocol on Investment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Adopted by the African Union Assembly in February 2023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874520"/>
            <a:ext cx="2651760" cy="13258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65760" y="19659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📌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1965960"/>
            <a:ext cx="2011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Narrow definition of 'investment'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44144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businesses with real, substantial local activity count — no more speculative capital or treaty shopping.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0" y="1874520"/>
            <a:ext cx="2651760" cy="13258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0" y="19659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🛡️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749040" y="1965960"/>
            <a:ext cx="2011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Explicit right to regulate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91840" y="244144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24: governments can protect health, environment, labour — without owing investor compensation.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035040" y="1874520"/>
            <a:ext cx="2651760" cy="13258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035040" y="19659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⚖️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583680" y="1965960"/>
            <a:ext cx="2011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more investor lawsuits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126480" y="244144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44 eliminates investor-state arbitration entirely. Disputes go state-to-state through transparent processes.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65760" y="3337560"/>
            <a:ext cx="2651760" cy="13258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65760" y="34290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914400" y="3429000"/>
            <a:ext cx="2011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Investor obligations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57200" y="390448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first time: companies must respect human rights, labour rights, and environmental standards — or lose treaty protection.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00400" y="3337560"/>
            <a:ext cx="2651760" cy="13258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200400" y="34290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🔗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3749040" y="3429000"/>
            <a:ext cx="2011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Terminate old BITs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291840" y="390448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49: African states must cancel bilateral investment treaties between themselves within 5 years of the Protocol entering force.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035040" y="3337560"/>
            <a:ext cx="2651760" cy="13258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34290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🌍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6583680" y="3429000"/>
            <a:ext cx="2011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Blueprint for reform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126480" y="390448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49(4): encourages states to assess ALL their investment treaties — including with Europe and Asia — against this standard.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200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Must Change — Recommendations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programme for fiscal justice and worker protection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20624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96012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93192" y="105156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1051560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Disclose ISDS Liabilities in Every Budget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1527048"/>
            <a:ext cx="4023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national budget must contain an arbitration annex: cases pending, defence costs, awards, and payments made. No more hidden adjustments.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754880" y="960120"/>
            <a:ext cx="420624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96012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28032" y="105156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349240" y="1051560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Create Dedicated Legal Defence Funds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527048"/>
            <a:ext cx="4023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Ring-fence resources for sovereign legal defence. Recoveries from cost awards must appear as non-tax revenue, earmarked for frontline services.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286000"/>
            <a:ext cx="420624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228600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3192" y="237744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2377440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Ratify the AfCFTA Protocol on Investment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11480" y="2852928"/>
            <a:ext cx="4023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unions, civil society, and parliamentarians must campaign for ratification and use it to reform or terminate all outdated bilateral investment treaties.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754880" y="2286000"/>
            <a:ext cx="420624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228600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237744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349240" y="2377440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Terminate Conduit BITs Immediately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0" y="2852928"/>
            <a:ext cx="4023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Mauritius-type treaty conduit arrangements must be priority targets for renegotiation — ending the legal fiction of 'local' investment by foreign capital.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0040" y="3611880"/>
            <a:ext cx="420624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" y="361188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93192" y="370332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14400" y="3703320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Demand Regulatory Impact Assessments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11480" y="4178808"/>
            <a:ext cx="4023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any government signs or renews an investment treaty, a mandatory assessment of fiscal risk, wage compression, and service delivery impact must be tabled in parliament.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754880" y="3611880"/>
            <a:ext cx="420624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54880" y="3611880"/>
            <a:ext cx="4206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28032" y="3703320"/>
            <a:ext cx="4754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5349240" y="3703320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Organise and Advocate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4178808"/>
            <a:ext cx="4023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unions and civil society must demand: open information on all cases, parliamentary debates on treaty reform, and inclusion in investor-state reform campaigns across Africa.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MONEY. YOUR SERVICES. YOUR VOICE.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ISDS is not a distant legal abstraction.</a:t>
            </a:r>
            <a:endParaRPr lang="en-US" sz="18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is a direct claim on the budget that pays your salary.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11480" y="1600200"/>
            <a:ext cx="4114800" cy="123444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783080"/>
            <a:ext cx="411480" cy="411480"/>
          </a:xfrm>
          <a:prstGeom prst="ellipse">
            <a:avLst/>
          </a:prstGeom>
          <a:solidFill>
            <a:srgbClr val="333333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78308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05840" y="1709928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Ask your government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210312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publish every ISDS case, its costs, and how awards were financed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11480" y="3017520"/>
            <a:ext cx="4114800" cy="123444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3200400"/>
            <a:ext cx="411480" cy="411480"/>
          </a:xfrm>
          <a:prstGeom prst="ellipse">
            <a:avLst/>
          </a:prstGeom>
          <a:solidFill>
            <a:srgbClr val="333333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2004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05840" y="3127248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Demand parliamentary debate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43000" y="35204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any new investment treaty is signed or renewed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800600" y="1600200"/>
            <a:ext cx="4114800" cy="123444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92040" y="1783080"/>
            <a:ext cx="411480" cy="411480"/>
          </a:xfrm>
          <a:prstGeom prst="ellipse">
            <a:avLst/>
          </a:prstGeom>
          <a:solidFill>
            <a:srgbClr val="333333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178308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394960" y="1709928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coalitions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532120" y="210312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other unions, civil society, and advocacy groups pushing for AfCFTA Protocol ratification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800600" y="3017520"/>
            <a:ext cx="4114800" cy="123444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92040" y="3200400"/>
            <a:ext cx="411480" cy="411480"/>
          </a:xfrm>
          <a:prstGeom prst="ellipse">
            <a:avLst/>
          </a:prstGeom>
          <a:solidFill>
            <a:srgbClr val="333333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32004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394960" y="3127248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it visible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532120" y="35204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the pay freeze, the drug shortage, the delayed project — to the arbitration award nobody announced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11480" y="4343400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4379976"/>
            <a:ext cx="8138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Lyla Latif (PhD)  |  Global Tax, Public Finance &amp; Technology Governance Specialist   </a:t>
            </a:r>
          </a:p>
          <a:p>
            <a:pPr marL="0" indent="0" algn="ctr"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latif@lai-latif.com</a:t>
            </a: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www.lai-latif.com</a:t>
            </a: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200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ISDS — and Why Should You Care?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02920" y="1325880"/>
            <a:ext cx="2468880" cy="33832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1417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🏛️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94360" y="20574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ISDS stands for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Investor-State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Dispute Settlement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2926080"/>
            <a:ext cx="22860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legal system where</a:t>
            </a:r>
            <a:endParaRPr lang="en-US" sz="11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companies can</a:t>
            </a:r>
            <a:endParaRPr lang="en-US" sz="11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sue governments in</a:t>
            </a:r>
            <a:endParaRPr lang="en-US" sz="11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 international courts</a:t>
            </a:r>
            <a:endParaRPr lang="en-US" sz="11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bypassing your</a:t>
            </a:r>
            <a:endParaRPr lang="en-US" sz="11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national courts.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325880"/>
            <a:ext cx="1325880" cy="33832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46120" y="1463040"/>
            <a:ext cx="1325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📝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246120" y="201168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337560" y="2240280"/>
            <a:ext cx="1143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Government acts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2670048"/>
            <a:ext cx="1143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government raises the minimum wage, protects the environment, or regulates a business sector.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727448" y="1325880"/>
            <a:ext cx="1325880" cy="33832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27448" y="1463040"/>
            <a:ext cx="1325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⚖️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4727448" y="201168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818888" y="2240280"/>
            <a:ext cx="1143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Company sues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18888" y="2670048"/>
            <a:ext cx="1143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foreign company says: ‘This harms our profits.’ They file a case in a private international court.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208776" y="1325880"/>
            <a:ext cx="1325880" cy="33832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208776" y="1463040"/>
            <a:ext cx="1325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🔒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208776" y="201168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300216" y="2240280"/>
            <a:ext cx="1143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Secret proceedings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00216" y="2670048"/>
            <a:ext cx="1143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case is heard behind closed doors. No parliament. No public. No domestic judge.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690104" y="1325880"/>
            <a:ext cx="1325880" cy="33832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690104" y="1463040"/>
            <a:ext cx="1325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💸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7690104" y="201168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7781544" y="2240280"/>
            <a:ext cx="1143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Government pays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781544" y="2670048"/>
            <a:ext cx="1143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company wins, the government must pay, from YOUR taxes, YOUR budget, YOUR public services.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200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Scale of the Problem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that put ISDS in context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1920240" cy="33832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280160"/>
            <a:ext cx="1920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$437.5M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548640" y="246888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award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successful claim (2021)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560320" y="1280160"/>
            <a:ext cx="1920240" cy="33832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560320" y="1280160"/>
            <a:ext cx="1920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0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$8M+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2651760" y="246888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legal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cost per case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651760" y="342900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WHEN YOU WIN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663440" y="1280160"/>
            <a:ext cx="1920240" cy="33832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1280160"/>
            <a:ext cx="1920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63440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40+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4754880" y="246888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 brought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against Egypt alone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54880" y="342900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SINCE 1984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766560" y="1280160"/>
            <a:ext cx="1920240" cy="33832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766560" y="1280160"/>
            <a:ext cx="19202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66560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$251M+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6858000" y="246888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Awards against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Libya in 3 years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0" y="342900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BUDGET CRISIS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02920" y="4663440"/>
            <a:ext cx="8138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 not abstract numbers. They come from the same budget that pays your wages and funds your hospital.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200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ISDS Hits Your Pay Packet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chain from arbitration award to wage freeze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1280160" cy="1280160"/>
          </a:xfrm>
          <a:prstGeom prst="ellipse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371600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🏛️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274320" y="193852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Arbitral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 Issued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664208" y="1965960"/>
            <a:ext cx="365760" cy="0"/>
          </a:xfrm>
          <a:prstGeom prst="line">
            <a:avLst/>
          </a:prstGeom>
          <a:noFill/>
          <a:ln w="19050">
            <a:solidFill>
              <a:srgbClr val="11111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38528" y="189280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111"/>
                </a:solidFill>
              </a:rPr>
              <a:t>▶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057400" y="1325880"/>
            <a:ext cx="1280160" cy="1280160"/>
          </a:xfrm>
          <a:prstGeom prst="ellipse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057400" y="1371600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965960" y="193852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budget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exists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355848" y="1965960"/>
            <a:ext cx="365760" cy="0"/>
          </a:xfrm>
          <a:prstGeom prst="line">
            <a:avLst/>
          </a:prstGeom>
          <a:noFill/>
          <a:ln w="19050">
            <a:solidFill>
              <a:srgbClr val="11111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30168" y="189280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111"/>
                </a:solidFill>
              </a:rPr>
              <a:t>▶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749040" y="1325880"/>
            <a:ext cx="1280160" cy="1280160"/>
          </a:xfrm>
          <a:prstGeom prst="ellipse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749040" y="1371600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🔄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3657600" y="193852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borrows or cuts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47488" y="1965960"/>
            <a:ext cx="365760" cy="0"/>
          </a:xfrm>
          <a:prstGeom prst="line">
            <a:avLst/>
          </a:prstGeom>
          <a:noFill/>
          <a:ln w="19050">
            <a:solidFill>
              <a:srgbClr val="11111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21808" y="189280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111"/>
                </a:solidFill>
              </a:rPr>
              <a:t>▶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440680" y="1325880"/>
            <a:ext cx="1280160" cy="1280160"/>
          </a:xfrm>
          <a:prstGeom prst="ellipse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440680" y="1371600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✂️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349240" y="193852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Wages freeze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cut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739128" y="1965960"/>
            <a:ext cx="365760" cy="0"/>
          </a:xfrm>
          <a:prstGeom prst="line">
            <a:avLst/>
          </a:prstGeom>
          <a:noFill/>
          <a:ln w="19050">
            <a:solidFill>
              <a:srgbClr val="11111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013448" y="189280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111"/>
                </a:solidFill>
              </a:rPr>
              <a:t>▶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132320" y="1325880"/>
            <a:ext cx="1280160" cy="1280160"/>
          </a:xfrm>
          <a:prstGeom prst="ellipse">
            <a:avLst/>
          </a:prstGeom>
          <a:solidFill>
            <a:srgbClr val="111111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7132320" y="1371600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👩‍⚕️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7040880" y="193852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bear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" y="2880360"/>
            <a:ext cx="2606040" cy="1920240"/>
          </a:xfrm>
          <a:prstGeom prst="rect">
            <a:avLst/>
          </a:prstGeom>
          <a:solidFill>
            <a:srgbClr val="E8E8E8"/>
          </a:solidFill>
          <a:ln w="12700">
            <a:solidFill>
              <a:srgbClr val="BBBBB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02920" y="2880360"/>
            <a:ext cx="26060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" y="297180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Wage Compression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94360" y="3401568"/>
            <a:ext cx="242316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 pay rises, but inflation runs faster. Real wages fall. Public workers lose purchasing power.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337560" y="2880360"/>
            <a:ext cx="2606040" cy="1920240"/>
          </a:xfrm>
          <a:prstGeom prst="rect">
            <a:avLst/>
          </a:prstGeom>
          <a:solidFill>
            <a:srgbClr val="E8E8E8"/>
          </a:solidFill>
          <a:ln w="12700">
            <a:solidFill>
              <a:srgbClr val="BBBBB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337560" y="2880360"/>
            <a:ext cx="26060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29000" y="297180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Service Underfunding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429000" y="3401568"/>
            <a:ext cx="242316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Hospitals get less medicine. Schools lose staff. Infrastructure stagnates. The award is invisible; the suffering is not.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172200" y="2880360"/>
            <a:ext cx="2606040" cy="1920240"/>
          </a:xfrm>
          <a:prstGeom prst="rect">
            <a:avLst/>
          </a:prstGeom>
          <a:solidFill>
            <a:srgbClr val="E8E8E8"/>
          </a:solidFill>
          <a:ln w="12700">
            <a:solidFill>
              <a:srgbClr val="BBBBB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172200" y="2880360"/>
            <a:ext cx="2606040" cy="54864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263640" y="297180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Hidden Austerity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263640" y="3401568"/>
            <a:ext cx="242316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announces: ‘We are cutting because of ISDS.’ The link is buried in opaque budget lines, citizens cannot trace it.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81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F7D117"/>
          </a:solidFill>
          <a:ln w="12700">
            <a:solidFill>
              <a:srgbClr val="F7D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858000" cy="51435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457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0" dirty="0">
                <a:solidFill>
                  <a:srgbClr val="000000"/>
                </a:solidFill>
              </a:rPr>
              <a:t>🇪🇬</a:t>
            </a:r>
            <a:endParaRPr lang="en-US" sz="70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7D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STUDY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8288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Egypt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457200" y="32004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F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40+ arbitration cases. A $2 billion award hidden from the public budget.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F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Nurses and teachers bearing the cost.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6634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7D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litigated African jurisdiction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"/>
            <a:ext cx="164592" cy="5033772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🇪🇬  EGYPT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50292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$2 Billion Award Nobody Talked About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2743200" cy="3840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11480" y="105156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7D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CASE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11480" y="132588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Unión Fenosa Gas</a:t>
            </a:r>
            <a:endParaRPr lang="en-US" sz="14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 Egypt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2084832"/>
            <a:ext cx="2103120" cy="0"/>
          </a:xfrm>
          <a:prstGeom prst="line">
            <a:avLst/>
          </a:prstGeom>
          <a:noFill/>
          <a:ln w="12700">
            <a:solidFill>
              <a:srgbClr val="F7D1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17627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Award: $2.013 BILLION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11480" y="26974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Year: August 2018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3218688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Sector: Energy (gas supply)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11480" y="3739896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Treaty: Egypt–Spain BIT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11480" y="4261104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7D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Nowhere in the public</a:t>
            </a:r>
            <a:endParaRPr lang="en-US" sz="105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F7D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— hidden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46120" y="1005840"/>
            <a:ext cx="5577840" cy="11430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114300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4892040" y="1188720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Egypt’s entire annual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budget that year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46120" y="2286000"/>
            <a:ext cx="5577840" cy="1143000"/>
          </a:xfrm>
          <a:prstGeom prst="rect">
            <a:avLst/>
          </a:prstGeom>
          <a:solidFill>
            <a:srgbClr val="EEEE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37560" y="242316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4892040" y="2468880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Egypt’s entire annual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budget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246120" y="3566160"/>
            <a:ext cx="5577840" cy="114300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37560" y="3703320"/>
            <a:ext cx="1527048" cy="7178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600,000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4892040" y="3749040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teachers’ annual salaries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could have paid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218688" y="4594860"/>
            <a:ext cx="5605272" cy="49149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KE" dirty="0"/>
          </a:p>
        </p:txBody>
      </p:sp>
      <p:sp>
        <p:nvSpPr>
          <p:cNvPr id="26" name="Text 24"/>
          <p:cNvSpPr/>
          <p:nvPr/>
        </p:nvSpPr>
        <p:spPr>
          <a:xfrm>
            <a:off x="3352582" y="4489704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wages fell ~15% in the 4 years after this award. Public servants absorbed the adjustment.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"/>
            <a:ext cx="164592" cy="5033772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"/>
            <a:ext cx="4572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🇪🇬  EGYPT — Wage Impact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50292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 rises, real decline — the invisible austerity</a:t>
            </a:r>
            <a:endParaRPr lang="en-US" sz="1300" dirty="0"/>
          </a:p>
        </p:txBody>
      </p:sp>
      <p:graphicFrame>
        <p:nvGraphicFramePr>
          <p:cNvPr id="7" name="Chart 0"/>
          <p:cNvGraphicFramePr/>
          <p:nvPr/>
        </p:nvGraphicFramePr>
        <p:xfrm>
          <a:off x="320040" y="960120"/>
          <a:ext cx="502920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5"/>
          <p:cNvSpPr/>
          <p:nvPr/>
        </p:nvSpPr>
        <p:spPr>
          <a:xfrm>
            <a:off x="5577840" y="100584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means: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577840" y="1463040"/>
            <a:ext cx="256032" cy="256032"/>
          </a:xfrm>
          <a:prstGeom prst="ellipse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943600" y="1435608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inflation beats your pay rise, you are effectively taking a pay cut.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577840" y="2267712"/>
            <a:ext cx="256032" cy="256032"/>
          </a:xfrm>
          <a:prstGeom prst="ellipse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943600" y="2240280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2018/19 alone — the year of the Unión Fenosa award — wages grew 12.2% but inflation was 13.9%.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5577840" y="3072384"/>
            <a:ext cx="256032" cy="256032"/>
          </a:xfrm>
          <a:prstGeom prst="ellipse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943600" y="3044952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2021/22, wages grew only 2.7% against 8.5% inflation.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5577840" y="3877056"/>
            <a:ext cx="256032" cy="256032"/>
          </a:xfrm>
          <a:prstGeom prst="ellipse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943600" y="3849624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Subsidies on food and transport fell by over 34% in the same period.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5577840" y="4526280"/>
            <a:ext cx="3291840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577840" y="452628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award is invisible. The suffering is not.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28B463"/>
          </a:solidFill>
          <a:ln w="12700">
            <a:solidFill>
              <a:srgbClr val="28B46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858000" cy="51435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0" dirty="0">
                <a:solidFill>
                  <a:srgbClr val="000000"/>
                </a:solidFill>
              </a:rPr>
              <a:t>🇱🇾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28B4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STUDY 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Libya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AA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$251 million in awards against a country with no formal budget.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AA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workers unpaid. Hospitals without medicine.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8B4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Fragile state + investor arbitration = compounded crisis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"/>
            <a:ext cx="164592" cy="503377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🇱🇾  LIBYA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50292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$251 million in awards — and no budget line to absorb them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960120"/>
            <a:ext cx="4937760" cy="3657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005840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468880" y="100584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AWARD (USD)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931920" y="1005840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0040" y="1371600"/>
            <a:ext cx="493776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44475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Cengiz İnşaat (Turkey)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468880" y="1444752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$51.2 million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931920" y="1444752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1938528"/>
            <a:ext cx="4937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011680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Etrak İnşaat (Turkey)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468880" y="20116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$21.9 million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931920" y="201168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505456"/>
            <a:ext cx="493776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2578608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Strabag SE (Austria)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468880" y="2578608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$84 million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931920" y="2578608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0040" y="3072384"/>
            <a:ext cx="49377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3145536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Olin Holdings (Cyprus)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468880" y="3145536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$21.3 million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931920" y="3145536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0040" y="3639312"/>
            <a:ext cx="493776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3712464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Gargour Family (OIC)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468880" y="3712464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$73 million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931920" y="3712464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20040" y="4224528"/>
            <a:ext cx="4937760" cy="4114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0040" y="4224528"/>
            <a:ext cx="4937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TOTAL: $251+ MILLION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440680" y="960120"/>
            <a:ext cx="3383280" cy="1188720"/>
          </a:xfrm>
          <a:prstGeom prst="rect">
            <a:avLst/>
          </a:prstGeom>
          <a:solidFill>
            <a:srgbClr val="1A5276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5440680" y="10058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4200" dirty="0"/>
          </a:p>
        </p:txBody>
      </p:sp>
      <p:sp>
        <p:nvSpPr>
          <p:cNvPr id="35" name="Text 33"/>
          <p:cNvSpPr/>
          <p:nvPr/>
        </p:nvSpPr>
        <p:spPr>
          <a:xfrm>
            <a:off x="5532120" y="16459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CF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annual salary bill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440680" y="2331720"/>
            <a:ext cx="3383280" cy="1188720"/>
          </a:xfrm>
          <a:prstGeom prst="rect">
            <a:avLst/>
          </a:prstGeom>
          <a:solidFill>
            <a:srgbClr val="28B463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5440680" y="23774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11%</a:t>
            </a:r>
            <a:endParaRPr lang="en-US" sz="4200" dirty="0"/>
          </a:p>
        </p:txBody>
      </p:sp>
      <p:sp>
        <p:nvSpPr>
          <p:cNvPr id="38" name="Text 36"/>
          <p:cNvSpPr/>
          <p:nvPr/>
        </p:nvSpPr>
        <p:spPr>
          <a:xfrm>
            <a:off x="5532120" y="30175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capital development spend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5440680" y="3703320"/>
            <a:ext cx="338328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5440680" y="37490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&lt;7%</a:t>
            </a:r>
            <a:endParaRPr lang="en-US" sz="4200" dirty="0"/>
          </a:p>
        </p:txBody>
      </p:sp>
      <p:sp>
        <p:nvSpPr>
          <p:cNvPr id="41" name="Text 39"/>
          <p:cNvSpPr/>
          <p:nvPr/>
        </p:nvSpPr>
        <p:spPr>
          <a:xfrm>
            <a:off x="5532120" y="4389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on health + education combined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440680" y="4704588"/>
            <a:ext cx="3383280" cy="365760"/>
          </a:xfrm>
          <a:prstGeom prst="rect">
            <a:avLst/>
          </a:prstGeom>
          <a:solidFill>
            <a:srgbClr val="F5F5F5"/>
          </a:solidFill>
          <a:ln w="12700">
            <a:solidFill>
              <a:srgbClr val="BBBBB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623560" y="4613148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Salary payments delayed. Hospitals without gloves. Schools without teachers.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8686800" y="48463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1920</Words>
  <Application>Microsoft Macintosh PowerPoint</Application>
  <PresentationFormat>On-screen Show (16:9)</PresentationFormat>
  <Paragraphs>361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Extraction through Arbitration</dc:title>
  <dc:subject>PptxGenJS Presentation</dc:subject>
  <dc:creator>PptxGenJS</dc:creator>
  <cp:lastModifiedBy>LLatif</cp:lastModifiedBy>
  <cp:revision>2</cp:revision>
  <dcterms:created xsi:type="dcterms:W3CDTF">2026-04-20T18:34:28Z</dcterms:created>
  <dcterms:modified xsi:type="dcterms:W3CDTF">2026-04-20T18:51:16Z</dcterms:modified>
</cp:coreProperties>
</file>