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68" r:id="rId4"/>
    <p:sldId id="263" r:id="rId5"/>
    <p:sldId id="269" r:id="rId6"/>
    <p:sldId id="270" r:id="rId7"/>
    <p:sldId id="271" r:id="rId8"/>
    <p:sldId id="264" r:id="rId9"/>
    <p:sldId id="265" r:id="rId10"/>
    <p:sldId id="266" r:id="rId11"/>
    <p:sldId id="267"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C34"/>
    <a:srgbClr val="642598"/>
    <a:srgbClr val="100618"/>
    <a:srgbClr val="1D0B29"/>
    <a:srgbClr val="260F36"/>
    <a:srgbClr val="2E1341"/>
    <a:srgbClr val="0C05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8"/>
    <p:restoredTop sz="94648"/>
  </p:normalViewPr>
  <p:slideViewPr>
    <p:cSldViewPr snapToGrid="0" snapToObjects="1">
      <p:cViewPr varScale="1">
        <p:scale>
          <a:sx n="107" d="100"/>
          <a:sy n="107" d="100"/>
        </p:scale>
        <p:origin x="64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3285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21194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66037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78398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40330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81577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0668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301310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7878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20857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11/15/21</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31177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2060"/>
            </a:gs>
            <a:gs pos="98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11/15/21</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548238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61" r:id="rId6"/>
    <p:sldLayoutId id="2147483756" r:id="rId7"/>
    <p:sldLayoutId id="2147483757" r:id="rId8"/>
    <p:sldLayoutId id="2147483758" r:id="rId9"/>
    <p:sldLayoutId id="2147483760" r:id="rId10"/>
    <p:sldLayoutId id="2147483759"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F2B4CD28-604D-4D9D-89A8-12FAC7245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9">
            <a:extLst>
              <a:ext uri="{FF2B5EF4-FFF2-40B4-BE49-F238E27FC236}">
                <a16:creationId xmlns:a16="http://schemas.microsoft.com/office/drawing/2014/main" id="{C9AD5DBC-DEC2-48AB-A2B9-164512BE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7424">
            <a:off x="496546" y="475905"/>
            <a:ext cx="5522001" cy="2792916"/>
          </a:xfrm>
          <a:custGeom>
            <a:avLst/>
            <a:gdLst>
              <a:gd name="connsiteX0" fmla="*/ 891379 w 4662985"/>
              <a:gd name="connsiteY0" fmla="*/ 1591181 h 1931508"/>
              <a:gd name="connsiteX1" fmla="*/ 126235 w 4662985"/>
              <a:gd name="connsiteY1" fmla="*/ 1242280 h 1931508"/>
              <a:gd name="connsiteX2" fmla="*/ 8887 w 4662985"/>
              <a:gd name="connsiteY2" fmla="*/ 549241 h 1931508"/>
              <a:gd name="connsiteX3" fmla="*/ 481994 w 4662985"/>
              <a:gd name="connsiteY3" fmla="*/ 38891 h 1931508"/>
              <a:gd name="connsiteX4" fmla="*/ 4176837 w 4662985"/>
              <a:gd name="connsiteY4" fmla="*/ 108043 h 1931508"/>
              <a:gd name="connsiteX5" fmla="*/ 4661945 w 4662985"/>
              <a:gd name="connsiteY5" fmla="*/ 598104 h 1931508"/>
              <a:gd name="connsiteX6" fmla="*/ 4354479 w 4662985"/>
              <a:gd name="connsiteY6" fmla="*/ 1472118 h 1931508"/>
              <a:gd name="connsiteX7" fmla="*/ 1274188 w 4662985"/>
              <a:gd name="connsiteY7" fmla="*/ 1591276 h 1931508"/>
              <a:gd name="connsiteX8" fmla="*/ 896713 w 4662985"/>
              <a:gd name="connsiteY8" fmla="*/ 1931509 h 1931508"/>
              <a:gd name="connsiteX9" fmla="*/ 891379 w 4662985"/>
              <a:gd name="connsiteY9" fmla="*/ 1591181 h 1931508"/>
              <a:gd name="connsiteX0" fmla="*/ 891157 w 4662763"/>
              <a:gd name="connsiteY0" fmla="*/ 1591181 h 1931509"/>
              <a:gd name="connsiteX1" fmla="*/ 215888 w 4662763"/>
              <a:gd name="connsiteY1" fmla="*/ 1252973 h 1931509"/>
              <a:gd name="connsiteX2" fmla="*/ 8665 w 4662763"/>
              <a:gd name="connsiteY2" fmla="*/ 549241 h 1931509"/>
              <a:gd name="connsiteX3" fmla="*/ 481772 w 4662763"/>
              <a:gd name="connsiteY3" fmla="*/ 38891 h 1931509"/>
              <a:gd name="connsiteX4" fmla="*/ 4176615 w 4662763"/>
              <a:gd name="connsiteY4" fmla="*/ 108043 h 1931509"/>
              <a:gd name="connsiteX5" fmla="*/ 4661723 w 4662763"/>
              <a:gd name="connsiteY5" fmla="*/ 598104 h 1931509"/>
              <a:gd name="connsiteX6" fmla="*/ 4354257 w 4662763"/>
              <a:gd name="connsiteY6" fmla="*/ 1472118 h 1931509"/>
              <a:gd name="connsiteX7" fmla="*/ 1273966 w 4662763"/>
              <a:gd name="connsiteY7" fmla="*/ 1591276 h 1931509"/>
              <a:gd name="connsiteX8" fmla="*/ 896491 w 4662763"/>
              <a:gd name="connsiteY8" fmla="*/ 1931509 h 1931509"/>
              <a:gd name="connsiteX9" fmla="*/ 891157 w 4662763"/>
              <a:gd name="connsiteY9" fmla="*/ 1591181 h 1931509"/>
              <a:gd name="connsiteX0" fmla="*/ 893955 w 4665561"/>
              <a:gd name="connsiteY0" fmla="*/ 1591181 h 1931509"/>
              <a:gd name="connsiteX1" fmla="*/ 218686 w 4665561"/>
              <a:gd name="connsiteY1" fmla="*/ 1252973 h 1931509"/>
              <a:gd name="connsiteX2" fmla="*/ 11463 w 4665561"/>
              <a:gd name="connsiteY2" fmla="*/ 549241 h 1931509"/>
              <a:gd name="connsiteX3" fmla="*/ 484570 w 4665561"/>
              <a:gd name="connsiteY3" fmla="*/ 38891 h 1931509"/>
              <a:gd name="connsiteX4" fmla="*/ 4179413 w 4665561"/>
              <a:gd name="connsiteY4" fmla="*/ 108043 h 1931509"/>
              <a:gd name="connsiteX5" fmla="*/ 4664521 w 4665561"/>
              <a:gd name="connsiteY5" fmla="*/ 598104 h 1931509"/>
              <a:gd name="connsiteX6" fmla="*/ 4357055 w 4665561"/>
              <a:gd name="connsiteY6" fmla="*/ 1472118 h 1931509"/>
              <a:gd name="connsiteX7" fmla="*/ 1276764 w 4665561"/>
              <a:gd name="connsiteY7" fmla="*/ 1591276 h 1931509"/>
              <a:gd name="connsiteX8" fmla="*/ 899289 w 4665561"/>
              <a:gd name="connsiteY8" fmla="*/ 1931509 h 1931509"/>
              <a:gd name="connsiteX9" fmla="*/ 893955 w 4665561"/>
              <a:gd name="connsiteY9" fmla="*/ 1591181 h 1931509"/>
              <a:gd name="connsiteX0" fmla="*/ 882812 w 4654418"/>
              <a:gd name="connsiteY0" fmla="*/ 1591181 h 1931509"/>
              <a:gd name="connsiteX1" fmla="*/ 409762 w 4654418"/>
              <a:gd name="connsiteY1" fmla="*/ 1317128 h 1931509"/>
              <a:gd name="connsiteX2" fmla="*/ 320 w 4654418"/>
              <a:gd name="connsiteY2" fmla="*/ 549241 h 1931509"/>
              <a:gd name="connsiteX3" fmla="*/ 473427 w 4654418"/>
              <a:gd name="connsiteY3" fmla="*/ 38891 h 1931509"/>
              <a:gd name="connsiteX4" fmla="*/ 4168270 w 4654418"/>
              <a:gd name="connsiteY4" fmla="*/ 108043 h 1931509"/>
              <a:gd name="connsiteX5" fmla="*/ 4653378 w 4654418"/>
              <a:gd name="connsiteY5" fmla="*/ 598104 h 1931509"/>
              <a:gd name="connsiteX6" fmla="*/ 4345912 w 4654418"/>
              <a:gd name="connsiteY6" fmla="*/ 1472118 h 1931509"/>
              <a:gd name="connsiteX7" fmla="*/ 1265621 w 4654418"/>
              <a:gd name="connsiteY7" fmla="*/ 1591276 h 1931509"/>
              <a:gd name="connsiteX8" fmla="*/ 888146 w 4654418"/>
              <a:gd name="connsiteY8" fmla="*/ 1931509 h 1931509"/>
              <a:gd name="connsiteX9" fmla="*/ 882812 w 4654418"/>
              <a:gd name="connsiteY9" fmla="*/ 1591181 h 1931509"/>
              <a:gd name="connsiteX0" fmla="*/ 721472 w 4493078"/>
              <a:gd name="connsiteY0" fmla="*/ 1576074 h 1916402"/>
              <a:gd name="connsiteX1" fmla="*/ 248422 w 4493078"/>
              <a:gd name="connsiteY1" fmla="*/ 1302021 h 1916402"/>
              <a:gd name="connsiteX2" fmla="*/ 198481 w 4493078"/>
              <a:gd name="connsiteY2" fmla="*/ 544828 h 1916402"/>
              <a:gd name="connsiteX3" fmla="*/ 312087 w 4493078"/>
              <a:gd name="connsiteY3" fmla="*/ 23784 h 1916402"/>
              <a:gd name="connsiteX4" fmla="*/ 4006930 w 4493078"/>
              <a:gd name="connsiteY4" fmla="*/ 92936 h 1916402"/>
              <a:gd name="connsiteX5" fmla="*/ 4492038 w 4493078"/>
              <a:gd name="connsiteY5" fmla="*/ 582997 h 1916402"/>
              <a:gd name="connsiteX6" fmla="*/ 4184572 w 4493078"/>
              <a:gd name="connsiteY6" fmla="*/ 1457011 h 1916402"/>
              <a:gd name="connsiteX7" fmla="*/ 1104281 w 4493078"/>
              <a:gd name="connsiteY7" fmla="*/ 1576169 h 1916402"/>
              <a:gd name="connsiteX8" fmla="*/ 726806 w 4493078"/>
              <a:gd name="connsiteY8" fmla="*/ 1916402 h 1916402"/>
              <a:gd name="connsiteX9" fmla="*/ 721472 w 4493078"/>
              <a:gd name="connsiteY9" fmla="*/ 1576074 h 1916402"/>
              <a:gd name="connsiteX0" fmla="*/ 571898 w 4363378"/>
              <a:gd name="connsiteY0" fmla="*/ 1544826 h 1885154"/>
              <a:gd name="connsiteX1" fmla="*/ 98848 w 4363378"/>
              <a:gd name="connsiteY1" fmla="*/ 1270773 h 1885154"/>
              <a:gd name="connsiteX2" fmla="*/ 48907 w 4363378"/>
              <a:gd name="connsiteY2" fmla="*/ 513580 h 1885154"/>
              <a:gd name="connsiteX3" fmla="*/ 668060 w 4363378"/>
              <a:gd name="connsiteY3" fmla="*/ 56691 h 1885154"/>
              <a:gd name="connsiteX4" fmla="*/ 3857356 w 4363378"/>
              <a:gd name="connsiteY4" fmla="*/ 61688 h 1885154"/>
              <a:gd name="connsiteX5" fmla="*/ 4342464 w 4363378"/>
              <a:gd name="connsiteY5" fmla="*/ 551749 h 1885154"/>
              <a:gd name="connsiteX6" fmla="*/ 4034998 w 4363378"/>
              <a:gd name="connsiteY6" fmla="*/ 1425763 h 1885154"/>
              <a:gd name="connsiteX7" fmla="*/ 954707 w 4363378"/>
              <a:gd name="connsiteY7" fmla="*/ 1544921 h 1885154"/>
              <a:gd name="connsiteX8" fmla="*/ 577232 w 4363378"/>
              <a:gd name="connsiteY8" fmla="*/ 1885154 h 1885154"/>
              <a:gd name="connsiteX9" fmla="*/ 571898 w 4363378"/>
              <a:gd name="connsiteY9" fmla="*/ 1544826 h 1885154"/>
              <a:gd name="connsiteX0" fmla="*/ 571898 w 4363379"/>
              <a:gd name="connsiteY0" fmla="*/ 1544826 h 1885154"/>
              <a:gd name="connsiteX1" fmla="*/ 98848 w 4363379"/>
              <a:gd name="connsiteY1" fmla="*/ 1270773 h 1885154"/>
              <a:gd name="connsiteX2" fmla="*/ 48907 w 4363379"/>
              <a:gd name="connsiteY2" fmla="*/ 513580 h 1885154"/>
              <a:gd name="connsiteX3" fmla="*/ 668060 w 4363379"/>
              <a:gd name="connsiteY3" fmla="*/ 56691 h 1885154"/>
              <a:gd name="connsiteX4" fmla="*/ 3857356 w 4363379"/>
              <a:gd name="connsiteY4" fmla="*/ 61688 h 1885154"/>
              <a:gd name="connsiteX5" fmla="*/ 4342464 w 4363379"/>
              <a:gd name="connsiteY5" fmla="*/ 551749 h 1885154"/>
              <a:gd name="connsiteX6" fmla="*/ 4034998 w 4363379"/>
              <a:gd name="connsiteY6" fmla="*/ 1425763 h 1885154"/>
              <a:gd name="connsiteX7" fmla="*/ 954707 w 4363379"/>
              <a:gd name="connsiteY7" fmla="*/ 1544921 h 1885154"/>
              <a:gd name="connsiteX8" fmla="*/ 577232 w 4363379"/>
              <a:gd name="connsiteY8" fmla="*/ 1885154 h 1885154"/>
              <a:gd name="connsiteX9" fmla="*/ 571898 w 4363379"/>
              <a:gd name="connsiteY9" fmla="*/ 1544826 h 1885154"/>
              <a:gd name="connsiteX0" fmla="*/ 577456 w 4368937"/>
              <a:gd name="connsiteY0" fmla="*/ 1544826 h 1885154"/>
              <a:gd name="connsiteX1" fmla="*/ 104406 w 4368937"/>
              <a:gd name="connsiteY1" fmla="*/ 1270773 h 1885154"/>
              <a:gd name="connsiteX2" fmla="*/ 54465 w 4368937"/>
              <a:gd name="connsiteY2" fmla="*/ 513580 h 1885154"/>
              <a:gd name="connsiteX3" fmla="*/ 673618 w 4368937"/>
              <a:gd name="connsiteY3" fmla="*/ 56691 h 1885154"/>
              <a:gd name="connsiteX4" fmla="*/ 3862914 w 4368937"/>
              <a:gd name="connsiteY4" fmla="*/ 61688 h 1885154"/>
              <a:gd name="connsiteX5" fmla="*/ 4348022 w 4368937"/>
              <a:gd name="connsiteY5" fmla="*/ 551749 h 1885154"/>
              <a:gd name="connsiteX6" fmla="*/ 4040556 w 4368937"/>
              <a:gd name="connsiteY6" fmla="*/ 1425763 h 1885154"/>
              <a:gd name="connsiteX7" fmla="*/ 960265 w 4368937"/>
              <a:gd name="connsiteY7" fmla="*/ 1544921 h 1885154"/>
              <a:gd name="connsiteX8" fmla="*/ 582790 w 4368937"/>
              <a:gd name="connsiteY8" fmla="*/ 1885154 h 1885154"/>
              <a:gd name="connsiteX9" fmla="*/ 577456 w 4368937"/>
              <a:gd name="connsiteY9" fmla="*/ 1544826 h 1885154"/>
              <a:gd name="connsiteX0" fmla="*/ 558214 w 4349695"/>
              <a:gd name="connsiteY0" fmla="*/ 1544826 h 1885154"/>
              <a:gd name="connsiteX1" fmla="*/ 141335 w 4349695"/>
              <a:gd name="connsiteY1" fmla="*/ 1249388 h 1885154"/>
              <a:gd name="connsiteX2" fmla="*/ 35223 w 4349695"/>
              <a:gd name="connsiteY2" fmla="*/ 513580 h 1885154"/>
              <a:gd name="connsiteX3" fmla="*/ 654376 w 4349695"/>
              <a:gd name="connsiteY3" fmla="*/ 56691 h 1885154"/>
              <a:gd name="connsiteX4" fmla="*/ 3843672 w 4349695"/>
              <a:gd name="connsiteY4" fmla="*/ 61688 h 1885154"/>
              <a:gd name="connsiteX5" fmla="*/ 4328780 w 4349695"/>
              <a:gd name="connsiteY5" fmla="*/ 551749 h 1885154"/>
              <a:gd name="connsiteX6" fmla="*/ 4021314 w 4349695"/>
              <a:gd name="connsiteY6" fmla="*/ 1425763 h 1885154"/>
              <a:gd name="connsiteX7" fmla="*/ 941023 w 4349695"/>
              <a:gd name="connsiteY7" fmla="*/ 1544921 h 1885154"/>
              <a:gd name="connsiteX8" fmla="*/ 563548 w 4349695"/>
              <a:gd name="connsiteY8" fmla="*/ 1885154 h 1885154"/>
              <a:gd name="connsiteX9" fmla="*/ 558214 w 4349695"/>
              <a:gd name="connsiteY9" fmla="*/ 1544826 h 1885154"/>
              <a:gd name="connsiteX0" fmla="*/ 533956 w 4325437"/>
              <a:gd name="connsiteY0" fmla="*/ 1544826 h 1885154"/>
              <a:gd name="connsiteX1" fmla="*/ 117077 w 4325437"/>
              <a:gd name="connsiteY1" fmla="*/ 1249388 h 1885154"/>
              <a:gd name="connsiteX2" fmla="*/ 10965 w 4325437"/>
              <a:gd name="connsiteY2" fmla="*/ 513580 h 1885154"/>
              <a:gd name="connsiteX3" fmla="*/ 630118 w 4325437"/>
              <a:gd name="connsiteY3" fmla="*/ 56691 h 1885154"/>
              <a:gd name="connsiteX4" fmla="*/ 3819414 w 4325437"/>
              <a:gd name="connsiteY4" fmla="*/ 61688 h 1885154"/>
              <a:gd name="connsiteX5" fmla="*/ 4304522 w 4325437"/>
              <a:gd name="connsiteY5" fmla="*/ 551749 h 1885154"/>
              <a:gd name="connsiteX6" fmla="*/ 3997056 w 4325437"/>
              <a:gd name="connsiteY6" fmla="*/ 1425763 h 1885154"/>
              <a:gd name="connsiteX7" fmla="*/ 916765 w 4325437"/>
              <a:gd name="connsiteY7" fmla="*/ 1544921 h 1885154"/>
              <a:gd name="connsiteX8" fmla="*/ 539290 w 4325437"/>
              <a:gd name="connsiteY8" fmla="*/ 1885154 h 1885154"/>
              <a:gd name="connsiteX9" fmla="*/ 533956 w 4325437"/>
              <a:gd name="connsiteY9" fmla="*/ 1544826 h 1885154"/>
              <a:gd name="connsiteX0" fmla="*/ 541936 w 4333417"/>
              <a:gd name="connsiteY0" fmla="*/ 1542160 h 1882488"/>
              <a:gd name="connsiteX1" fmla="*/ 125057 w 4333417"/>
              <a:gd name="connsiteY1" fmla="*/ 1246722 h 1882488"/>
              <a:gd name="connsiteX2" fmla="*/ 7711 w 4333417"/>
              <a:gd name="connsiteY2" fmla="*/ 468144 h 1882488"/>
              <a:gd name="connsiteX3" fmla="*/ 638098 w 4333417"/>
              <a:gd name="connsiteY3" fmla="*/ 54025 h 1882488"/>
              <a:gd name="connsiteX4" fmla="*/ 3827394 w 4333417"/>
              <a:gd name="connsiteY4" fmla="*/ 59022 h 1882488"/>
              <a:gd name="connsiteX5" fmla="*/ 4312502 w 4333417"/>
              <a:gd name="connsiteY5" fmla="*/ 549083 h 1882488"/>
              <a:gd name="connsiteX6" fmla="*/ 4005036 w 4333417"/>
              <a:gd name="connsiteY6" fmla="*/ 1423097 h 1882488"/>
              <a:gd name="connsiteX7" fmla="*/ 924745 w 4333417"/>
              <a:gd name="connsiteY7" fmla="*/ 1542255 h 1882488"/>
              <a:gd name="connsiteX8" fmla="*/ 547270 w 4333417"/>
              <a:gd name="connsiteY8" fmla="*/ 1882488 h 1882488"/>
              <a:gd name="connsiteX9" fmla="*/ 541936 w 4333417"/>
              <a:gd name="connsiteY9" fmla="*/ 1542160 h 1882488"/>
              <a:gd name="connsiteX0" fmla="*/ 541936 w 4388134"/>
              <a:gd name="connsiteY0" fmla="*/ 1552672 h 1893000"/>
              <a:gd name="connsiteX1" fmla="*/ 125057 w 4388134"/>
              <a:gd name="connsiteY1" fmla="*/ 1257234 h 1893000"/>
              <a:gd name="connsiteX2" fmla="*/ 7711 w 4388134"/>
              <a:gd name="connsiteY2" fmla="*/ 478656 h 1893000"/>
              <a:gd name="connsiteX3" fmla="*/ 638098 w 4388134"/>
              <a:gd name="connsiteY3" fmla="*/ 64537 h 1893000"/>
              <a:gd name="connsiteX4" fmla="*/ 3827394 w 4388134"/>
              <a:gd name="connsiteY4" fmla="*/ 69534 h 1893000"/>
              <a:gd name="connsiteX5" fmla="*/ 4357440 w 4388134"/>
              <a:gd name="connsiteY5" fmla="*/ 719981 h 1893000"/>
              <a:gd name="connsiteX6" fmla="*/ 4005036 w 4388134"/>
              <a:gd name="connsiteY6" fmla="*/ 1433609 h 1893000"/>
              <a:gd name="connsiteX7" fmla="*/ 924745 w 4388134"/>
              <a:gd name="connsiteY7" fmla="*/ 1552767 h 1893000"/>
              <a:gd name="connsiteX8" fmla="*/ 547270 w 4388134"/>
              <a:gd name="connsiteY8" fmla="*/ 1893000 h 1893000"/>
              <a:gd name="connsiteX9" fmla="*/ 541936 w 4388134"/>
              <a:gd name="connsiteY9" fmla="*/ 1552672 h 1893000"/>
              <a:gd name="connsiteX0" fmla="*/ 541936 w 4371319"/>
              <a:gd name="connsiteY0" fmla="*/ 1552672 h 1893000"/>
              <a:gd name="connsiteX1" fmla="*/ 125057 w 4371319"/>
              <a:gd name="connsiteY1" fmla="*/ 1257234 h 1893000"/>
              <a:gd name="connsiteX2" fmla="*/ 7711 w 4371319"/>
              <a:gd name="connsiteY2" fmla="*/ 478656 h 1893000"/>
              <a:gd name="connsiteX3" fmla="*/ 638098 w 4371319"/>
              <a:gd name="connsiteY3" fmla="*/ 64537 h 1893000"/>
              <a:gd name="connsiteX4" fmla="*/ 3827394 w 4371319"/>
              <a:gd name="connsiteY4" fmla="*/ 69534 h 1893000"/>
              <a:gd name="connsiteX5" fmla="*/ 4357440 w 4371319"/>
              <a:gd name="connsiteY5" fmla="*/ 719981 h 1893000"/>
              <a:gd name="connsiteX6" fmla="*/ 4005036 w 4371319"/>
              <a:gd name="connsiteY6" fmla="*/ 1433609 h 1893000"/>
              <a:gd name="connsiteX7" fmla="*/ 924745 w 4371319"/>
              <a:gd name="connsiteY7" fmla="*/ 1552767 h 1893000"/>
              <a:gd name="connsiteX8" fmla="*/ 547270 w 4371319"/>
              <a:gd name="connsiteY8" fmla="*/ 1893000 h 1893000"/>
              <a:gd name="connsiteX9" fmla="*/ 541936 w 4371319"/>
              <a:gd name="connsiteY9" fmla="*/ 1552672 h 1893000"/>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5036 w 4371319"/>
              <a:gd name="connsiteY6" fmla="*/ 1433609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3373 w 4371319"/>
              <a:gd name="connsiteY6" fmla="*/ 1412283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2709"/>
              <a:gd name="connsiteY0" fmla="*/ 1574600 h 1882850"/>
              <a:gd name="connsiteX1" fmla="*/ 125057 w 4372709"/>
              <a:gd name="connsiteY1" fmla="*/ 1279162 h 1882850"/>
              <a:gd name="connsiteX2" fmla="*/ 7711 w 4372709"/>
              <a:gd name="connsiteY2" fmla="*/ 500584 h 1882850"/>
              <a:gd name="connsiteX3" fmla="*/ 638098 w 4372709"/>
              <a:gd name="connsiteY3" fmla="*/ 86465 h 1882850"/>
              <a:gd name="connsiteX4" fmla="*/ 3836101 w 4372709"/>
              <a:gd name="connsiteY4" fmla="*/ 58680 h 1882850"/>
              <a:gd name="connsiteX5" fmla="*/ 4357440 w 4372709"/>
              <a:gd name="connsiteY5" fmla="*/ 741909 h 1882850"/>
              <a:gd name="connsiteX6" fmla="*/ 4003373 w 4372709"/>
              <a:gd name="connsiteY6" fmla="*/ 1434211 h 1882850"/>
              <a:gd name="connsiteX7" fmla="*/ 924745 w 4372709"/>
              <a:gd name="connsiteY7" fmla="*/ 1574695 h 1882850"/>
              <a:gd name="connsiteX8" fmla="*/ 513567 w 4372709"/>
              <a:gd name="connsiteY8" fmla="*/ 1882850 h 1882850"/>
              <a:gd name="connsiteX9" fmla="*/ 541936 w 4372709"/>
              <a:gd name="connsiteY9" fmla="*/ 1574600 h 1882850"/>
              <a:gd name="connsiteX0" fmla="*/ 596079 w 4426852"/>
              <a:gd name="connsiteY0" fmla="*/ 1574294 h 1882544"/>
              <a:gd name="connsiteX1" fmla="*/ 179200 w 4426852"/>
              <a:gd name="connsiteY1" fmla="*/ 1278856 h 1882544"/>
              <a:gd name="connsiteX2" fmla="*/ 5005 w 4426852"/>
              <a:gd name="connsiteY2" fmla="*/ 493573 h 1882544"/>
              <a:gd name="connsiteX3" fmla="*/ 692241 w 4426852"/>
              <a:gd name="connsiteY3" fmla="*/ 86159 h 1882544"/>
              <a:gd name="connsiteX4" fmla="*/ 3890244 w 4426852"/>
              <a:gd name="connsiteY4" fmla="*/ 58374 h 1882544"/>
              <a:gd name="connsiteX5" fmla="*/ 4411583 w 4426852"/>
              <a:gd name="connsiteY5" fmla="*/ 741603 h 1882544"/>
              <a:gd name="connsiteX6" fmla="*/ 4057516 w 4426852"/>
              <a:gd name="connsiteY6" fmla="*/ 1433905 h 1882544"/>
              <a:gd name="connsiteX7" fmla="*/ 978888 w 4426852"/>
              <a:gd name="connsiteY7" fmla="*/ 1574389 h 1882544"/>
              <a:gd name="connsiteX8" fmla="*/ 567710 w 4426852"/>
              <a:gd name="connsiteY8" fmla="*/ 1882544 h 1882544"/>
              <a:gd name="connsiteX9" fmla="*/ 596079 w 4426852"/>
              <a:gd name="connsiteY9" fmla="*/ 1574294 h 1882544"/>
              <a:gd name="connsiteX0" fmla="*/ 614119 w 4445340"/>
              <a:gd name="connsiteY0" fmla="*/ 1619631 h 1927881"/>
              <a:gd name="connsiteX1" fmla="*/ 197240 w 4445340"/>
              <a:gd name="connsiteY1" fmla="*/ 1324193 h 1927881"/>
              <a:gd name="connsiteX2" fmla="*/ 23045 w 4445340"/>
              <a:gd name="connsiteY2" fmla="*/ 538910 h 1927881"/>
              <a:gd name="connsiteX3" fmla="*/ 692421 w 4445340"/>
              <a:gd name="connsiteY3" fmla="*/ 46983 h 1927881"/>
              <a:gd name="connsiteX4" fmla="*/ 3908284 w 4445340"/>
              <a:gd name="connsiteY4" fmla="*/ 103711 h 1927881"/>
              <a:gd name="connsiteX5" fmla="*/ 4429623 w 4445340"/>
              <a:gd name="connsiteY5" fmla="*/ 786940 h 1927881"/>
              <a:gd name="connsiteX6" fmla="*/ 4075556 w 4445340"/>
              <a:gd name="connsiteY6" fmla="*/ 1479242 h 1927881"/>
              <a:gd name="connsiteX7" fmla="*/ 996928 w 4445340"/>
              <a:gd name="connsiteY7" fmla="*/ 1619726 h 1927881"/>
              <a:gd name="connsiteX8" fmla="*/ 585750 w 4445340"/>
              <a:gd name="connsiteY8" fmla="*/ 1927881 h 1927881"/>
              <a:gd name="connsiteX9" fmla="*/ 614119 w 4445340"/>
              <a:gd name="connsiteY9" fmla="*/ 1619631 h 1927881"/>
              <a:gd name="connsiteX0" fmla="*/ 595113 w 4426334"/>
              <a:gd name="connsiteY0" fmla="*/ 1619631 h 1927881"/>
              <a:gd name="connsiteX1" fmla="*/ 178234 w 4426334"/>
              <a:gd name="connsiteY1" fmla="*/ 1324193 h 1927881"/>
              <a:gd name="connsiteX2" fmla="*/ 4039 w 4426334"/>
              <a:gd name="connsiteY2" fmla="*/ 538910 h 1927881"/>
              <a:gd name="connsiteX3" fmla="*/ 673415 w 4426334"/>
              <a:gd name="connsiteY3" fmla="*/ 46983 h 1927881"/>
              <a:gd name="connsiteX4" fmla="*/ 3889278 w 4426334"/>
              <a:gd name="connsiteY4" fmla="*/ 103711 h 1927881"/>
              <a:gd name="connsiteX5" fmla="*/ 4410617 w 4426334"/>
              <a:gd name="connsiteY5" fmla="*/ 786940 h 1927881"/>
              <a:gd name="connsiteX6" fmla="*/ 4056550 w 4426334"/>
              <a:gd name="connsiteY6" fmla="*/ 1479242 h 1927881"/>
              <a:gd name="connsiteX7" fmla="*/ 977922 w 4426334"/>
              <a:gd name="connsiteY7" fmla="*/ 1619726 h 1927881"/>
              <a:gd name="connsiteX8" fmla="*/ 566744 w 4426334"/>
              <a:gd name="connsiteY8" fmla="*/ 1927881 h 1927881"/>
              <a:gd name="connsiteX9" fmla="*/ 595113 w 4426334"/>
              <a:gd name="connsiteY9" fmla="*/ 1619631 h 1927881"/>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38498 h 1946748"/>
              <a:gd name="connsiteX1" fmla="*/ 162953 w 4410649"/>
              <a:gd name="connsiteY1" fmla="*/ 1343060 h 1946748"/>
              <a:gd name="connsiteX2" fmla="*/ 4508 w 4410649"/>
              <a:gd name="connsiteY2" fmla="*/ 470888 h 1946748"/>
              <a:gd name="connsiteX3" fmla="*/ 658134 w 4410649"/>
              <a:gd name="connsiteY3" fmla="*/ 65850 h 1946748"/>
              <a:gd name="connsiteX4" fmla="*/ 3871596 w 4410649"/>
              <a:gd name="connsiteY4" fmla="*/ 92219 h 1946748"/>
              <a:gd name="connsiteX5" fmla="*/ 4395336 w 4410649"/>
              <a:gd name="connsiteY5" fmla="*/ 805807 h 1946748"/>
              <a:gd name="connsiteX6" fmla="*/ 4041269 w 4410649"/>
              <a:gd name="connsiteY6" fmla="*/ 1498109 h 1946748"/>
              <a:gd name="connsiteX7" fmla="*/ 962641 w 4410649"/>
              <a:gd name="connsiteY7" fmla="*/ 1638593 h 1946748"/>
              <a:gd name="connsiteX8" fmla="*/ 551463 w 4410649"/>
              <a:gd name="connsiteY8" fmla="*/ 1946748 h 1946748"/>
              <a:gd name="connsiteX9" fmla="*/ 579832 w 4410649"/>
              <a:gd name="connsiteY9" fmla="*/ 1638498 h 194674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28152"/>
              <a:gd name="connsiteY0" fmla="*/ 1638498 h 1966993"/>
              <a:gd name="connsiteX1" fmla="*/ 162953 w 4428152"/>
              <a:gd name="connsiteY1" fmla="*/ 1343060 h 1966993"/>
              <a:gd name="connsiteX2" fmla="*/ 4508 w 4428152"/>
              <a:gd name="connsiteY2" fmla="*/ 470888 h 1966993"/>
              <a:gd name="connsiteX3" fmla="*/ 658134 w 4428152"/>
              <a:gd name="connsiteY3" fmla="*/ 65850 h 1966993"/>
              <a:gd name="connsiteX4" fmla="*/ 3871596 w 4428152"/>
              <a:gd name="connsiteY4" fmla="*/ 92219 h 1966993"/>
              <a:gd name="connsiteX5" fmla="*/ 4395336 w 4428152"/>
              <a:gd name="connsiteY5" fmla="*/ 805807 h 1966993"/>
              <a:gd name="connsiteX6" fmla="*/ 4041269 w 4428152"/>
              <a:gd name="connsiteY6" fmla="*/ 1498109 h 1966993"/>
              <a:gd name="connsiteX7" fmla="*/ 911570 w 4428152"/>
              <a:gd name="connsiteY7" fmla="*/ 1642154 h 1966993"/>
              <a:gd name="connsiteX8" fmla="*/ 853844 w 4428152"/>
              <a:gd name="connsiteY8" fmla="*/ 1966993 h 1966993"/>
              <a:gd name="connsiteX9" fmla="*/ 579832 w 4428152"/>
              <a:gd name="connsiteY9" fmla="*/ 1638498 h 1966993"/>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03897"/>
              <a:gd name="connsiteY0" fmla="*/ 1638498 h 1962415"/>
              <a:gd name="connsiteX1" fmla="*/ 162953 w 4403897"/>
              <a:gd name="connsiteY1" fmla="*/ 1343060 h 1962415"/>
              <a:gd name="connsiteX2" fmla="*/ 4508 w 4403897"/>
              <a:gd name="connsiteY2" fmla="*/ 470888 h 1962415"/>
              <a:gd name="connsiteX3" fmla="*/ 658134 w 4403897"/>
              <a:gd name="connsiteY3" fmla="*/ 65850 h 1962415"/>
              <a:gd name="connsiteX4" fmla="*/ 3871596 w 4403897"/>
              <a:gd name="connsiteY4" fmla="*/ 92219 h 1962415"/>
              <a:gd name="connsiteX5" fmla="*/ 4395336 w 4403897"/>
              <a:gd name="connsiteY5" fmla="*/ 805807 h 1962415"/>
              <a:gd name="connsiteX6" fmla="*/ 4041269 w 4403897"/>
              <a:gd name="connsiteY6" fmla="*/ 1498109 h 1962415"/>
              <a:gd name="connsiteX7" fmla="*/ 911570 w 4403897"/>
              <a:gd name="connsiteY7" fmla="*/ 1642154 h 1962415"/>
              <a:gd name="connsiteX8" fmla="*/ 919506 w 4403897"/>
              <a:gd name="connsiteY8" fmla="*/ 1962415 h 1962415"/>
              <a:gd name="connsiteX9" fmla="*/ 579832 w 4403897"/>
              <a:gd name="connsiteY9" fmla="*/ 1638498 h 1962415"/>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4041269 w 4403170"/>
              <a:gd name="connsiteY6" fmla="*/ 1529947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7252 w 4403170"/>
              <a:gd name="connsiteY6" fmla="*/ 1555855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4291 w 4403170"/>
              <a:gd name="connsiteY6" fmla="*/ 1611163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34162 w 4402901"/>
              <a:gd name="connsiteY0" fmla="*/ 1652839 h 1994253"/>
              <a:gd name="connsiteX1" fmla="*/ 162684 w 4402901"/>
              <a:gd name="connsiteY1" fmla="*/ 1374898 h 1994253"/>
              <a:gd name="connsiteX2" fmla="*/ 4239 w 4402901"/>
              <a:gd name="connsiteY2" fmla="*/ 502726 h 1994253"/>
              <a:gd name="connsiteX3" fmla="*/ 657865 w 4402901"/>
              <a:gd name="connsiteY3" fmla="*/ 97688 h 1994253"/>
              <a:gd name="connsiteX4" fmla="*/ 3866451 w 4402901"/>
              <a:gd name="connsiteY4" fmla="*/ 62409 h 1994253"/>
              <a:gd name="connsiteX5" fmla="*/ 4395067 w 4402901"/>
              <a:gd name="connsiteY5" fmla="*/ 837645 h 1994253"/>
              <a:gd name="connsiteX6" fmla="*/ 3860519 w 4402901"/>
              <a:gd name="connsiteY6" fmla="*/ 1659621 h 1994253"/>
              <a:gd name="connsiteX7" fmla="*/ 911301 w 4402901"/>
              <a:gd name="connsiteY7" fmla="*/ 1673992 h 1994253"/>
              <a:gd name="connsiteX8" fmla="*/ 919237 w 4402901"/>
              <a:gd name="connsiteY8" fmla="*/ 1994253 h 1994253"/>
              <a:gd name="connsiteX9" fmla="*/ 534162 w 4402901"/>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4095 h 1995509"/>
              <a:gd name="connsiteX1" fmla="*/ 167956 w 4425474"/>
              <a:gd name="connsiteY1" fmla="*/ 1342922 h 1995509"/>
              <a:gd name="connsiteX2" fmla="*/ 26812 w 4425474"/>
              <a:gd name="connsiteY2" fmla="*/ 503982 h 1995509"/>
              <a:gd name="connsiteX3" fmla="*/ 680438 w 4425474"/>
              <a:gd name="connsiteY3" fmla="*/ 98944 h 1995509"/>
              <a:gd name="connsiteX4" fmla="*/ 3889024 w 4425474"/>
              <a:gd name="connsiteY4" fmla="*/ 63665 h 1995509"/>
              <a:gd name="connsiteX5" fmla="*/ 4417640 w 4425474"/>
              <a:gd name="connsiteY5" fmla="*/ 838901 h 1995509"/>
              <a:gd name="connsiteX6" fmla="*/ 3883092 w 4425474"/>
              <a:gd name="connsiteY6" fmla="*/ 1660877 h 1995509"/>
              <a:gd name="connsiteX7" fmla="*/ 933874 w 4425474"/>
              <a:gd name="connsiteY7" fmla="*/ 1675248 h 1995509"/>
              <a:gd name="connsiteX8" fmla="*/ 941810 w 4425474"/>
              <a:gd name="connsiteY8" fmla="*/ 1995509 h 1995509"/>
              <a:gd name="connsiteX9" fmla="*/ 556735 w 4425474"/>
              <a:gd name="connsiteY9" fmla="*/ 1654095 h 1995509"/>
              <a:gd name="connsiteX0" fmla="*/ 556735 w 4425474"/>
              <a:gd name="connsiteY0" fmla="*/ 1655129 h 1996543"/>
              <a:gd name="connsiteX1" fmla="*/ 167956 w 4425474"/>
              <a:gd name="connsiteY1" fmla="*/ 1343956 h 1996543"/>
              <a:gd name="connsiteX2" fmla="*/ 26812 w 4425474"/>
              <a:gd name="connsiteY2" fmla="*/ 505016 h 1996543"/>
              <a:gd name="connsiteX3" fmla="*/ 680438 w 4425474"/>
              <a:gd name="connsiteY3" fmla="*/ 99978 h 1996543"/>
              <a:gd name="connsiteX4" fmla="*/ 3889024 w 4425474"/>
              <a:gd name="connsiteY4" fmla="*/ 64699 h 1996543"/>
              <a:gd name="connsiteX5" fmla="*/ 4417640 w 4425474"/>
              <a:gd name="connsiteY5" fmla="*/ 839935 h 1996543"/>
              <a:gd name="connsiteX6" fmla="*/ 3883092 w 4425474"/>
              <a:gd name="connsiteY6" fmla="*/ 1661911 h 1996543"/>
              <a:gd name="connsiteX7" fmla="*/ 933874 w 4425474"/>
              <a:gd name="connsiteY7" fmla="*/ 1676282 h 1996543"/>
              <a:gd name="connsiteX8" fmla="*/ 941810 w 4425474"/>
              <a:gd name="connsiteY8" fmla="*/ 1996543 h 1996543"/>
              <a:gd name="connsiteX9" fmla="*/ 556735 w 4425474"/>
              <a:gd name="connsiteY9" fmla="*/ 1655129 h 1996543"/>
              <a:gd name="connsiteX0" fmla="*/ 550979 w 4421752"/>
              <a:gd name="connsiteY0" fmla="*/ 1650230 h 1991644"/>
              <a:gd name="connsiteX1" fmla="*/ 162200 w 4421752"/>
              <a:gd name="connsiteY1" fmla="*/ 1339057 h 1991644"/>
              <a:gd name="connsiteX2" fmla="*/ 21056 w 4421752"/>
              <a:gd name="connsiteY2" fmla="*/ 500117 h 1991644"/>
              <a:gd name="connsiteX3" fmla="*/ 587675 w 4421752"/>
              <a:gd name="connsiteY3" fmla="*/ 108032 h 1991644"/>
              <a:gd name="connsiteX4" fmla="*/ 3883268 w 4421752"/>
              <a:gd name="connsiteY4" fmla="*/ 59800 h 1991644"/>
              <a:gd name="connsiteX5" fmla="*/ 4411884 w 4421752"/>
              <a:gd name="connsiteY5" fmla="*/ 835036 h 1991644"/>
              <a:gd name="connsiteX6" fmla="*/ 3877336 w 4421752"/>
              <a:gd name="connsiteY6" fmla="*/ 1657012 h 1991644"/>
              <a:gd name="connsiteX7" fmla="*/ 928118 w 4421752"/>
              <a:gd name="connsiteY7" fmla="*/ 1671383 h 1991644"/>
              <a:gd name="connsiteX8" fmla="*/ 936054 w 4421752"/>
              <a:gd name="connsiteY8" fmla="*/ 1991644 h 1991644"/>
              <a:gd name="connsiteX9" fmla="*/ 550979 w 4421752"/>
              <a:gd name="connsiteY9" fmla="*/ 1650230 h 1991644"/>
              <a:gd name="connsiteX0" fmla="*/ 550979 w 4423181"/>
              <a:gd name="connsiteY0" fmla="*/ 1701894 h 2043308"/>
              <a:gd name="connsiteX1" fmla="*/ 162200 w 4423181"/>
              <a:gd name="connsiteY1" fmla="*/ 1390721 h 2043308"/>
              <a:gd name="connsiteX2" fmla="*/ 21056 w 4423181"/>
              <a:gd name="connsiteY2" fmla="*/ 551781 h 2043308"/>
              <a:gd name="connsiteX3" fmla="*/ 587675 w 4423181"/>
              <a:gd name="connsiteY3" fmla="*/ 159696 h 2043308"/>
              <a:gd name="connsiteX4" fmla="*/ 3883268 w 4423181"/>
              <a:gd name="connsiteY4" fmla="*/ 111464 h 2043308"/>
              <a:gd name="connsiteX5" fmla="*/ 4411884 w 4423181"/>
              <a:gd name="connsiteY5" fmla="*/ 886700 h 2043308"/>
              <a:gd name="connsiteX6" fmla="*/ 3877336 w 4423181"/>
              <a:gd name="connsiteY6" fmla="*/ 1708676 h 2043308"/>
              <a:gd name="connsiteX7" fmla="*/ 928118 w 4423181"/>
              <a:gd name="connsiteY7" fmla="*/ 1723047 h 2043308"/>
              <a:gd name="connsiteX8" fmla="*/ 936054 w 4423181"/>
              <a:gd name="connsiteY8" fmla="*/ 2043308 h 2043308"/>
              <a:gd name="connsiteX9" fmla="*/ 550979 w 4423181"/>
              <a:gd name="connsiteY9" fmla="*/ 1701894 h 2043308"/>
              <a:gd name="connsiteX0" fmla="*/ 550979 w 4416703"/>
              <a:gd name="connsiteY0" fmla="*/ 1724338 h 2065752"/>
              <a:gd name="connsiteX1" fmla="*/ 162200 w 4416703"/>
              <a:gd name="connsiteY1" fmla="*/ 1413165 h 2065752"/>
              <a:gd name="connsiteX2" fmla="*/ 21056 w 4416703"/>
              <a:gd name="connsiteY2" fmla="*/ 574225 h 2065752"/>
              <a:gd name="connsiteX3" fmla="*/ 587675 w 4416703"/>
              <a:gd name="connsiteY3" fmla="*/ 182140 h 2065752"/>
              <a:gd name="connsiteX4" fmla="*/ 3836784 w 4416703"/>
              <a:gd name="connsiteY4" fmla="*/ 102710 h 2065752"/>
              <a:gd name="connsiteX5" fmla="*/ 4411884 w 4416703"/>
              <a:gd name="connsiteY5" fmla="*/ 909144 h 2065752"/>
              <a:gd name="connsiteX6" fmla="*/ 3877336 w 4416703"/>
              <a:gd name="connsiteY6" fmla="*/ 1731120 h 2065752"/>
              <a:gd name="connsiteX7" fmla="*/ 928118 w 4416703"/>
              <a:gd name="connsiteY7" fmla="*/ 1745491 h 2065752"/>
              <a:gd name="connsiteX8" fmla="*/ 936054 w 4416703"/>
              <a:gd name="connsiteY8" fmla="*/ 2065752 h 2065752"/>
              <a:gd name="connsiteX9" fmla="*/ 550979 w 4416703"/>
              <a:gd name="connsiteY9" fmla="*/ 1724338 h 2065752"/>
              <a:gd name="connsiteX0" fmla="*/ 560106 w 4423497"/>
              <a:gd name="connsiteY0" fmla="*/ 1682522 h 2023936"/>
              <a:gd name="connsiteX1" fmla="*/ 171327 w 4423497"/>
              <a:gd name="connsiteY1" fmla="*/ 1371349 h 2023936"/>
              <a:gd name="connsiteX2" fmla="*/ 30183 w 4423497"/>
              <a:gd name="connsiteY2" fmla="*/ 532409 h 2023936"/>
              <a:gd name="connsiteX3" fmla="*/ 733796 w 4423497"/>
              <a:gd name="connsiteY3" fmla="*/ 110109 h 2023936"/>
              <a:gd name="connsiteX4" fmla="*/ 3845911 w 4423497"/>
              <a:gd name="connsiteY4" fmla="*/ 60894 h 2023936"/>
              <a:gd name="connsiteX5" fmla="*/ 4421011 w 4423497"/>
              <a:gd name="connsiteY5" fmla="*/ 867328 h 2023936"/>
              <a:gd name="connsiteX6" fmla="*/ 3886463 w 4423497"/>
              <a:gd name="connsiteY6" fmla="*/ 1689304 h 2023936"/>
              <a:gd name="connsiteX7" fmla="*/ 937245 w 4423497"/>
              <a:gd name="connsiteY7" fmla="*/ 1703675 h 2023936"/>
              <a:gd name="connsiteX8" fmla="*/ 945181 w 4423497"/>
              <a:gd name="connsiteY8" fmla="*/ 2023936 h 2023936"/>
              <a:gd name="connsiteX9" fmla="*/ 560106 w 4423497"/>
              <a:gd name="connsiteY9" fmla="*/ 1682522 h 2023936"/>
              <a:gd name="connsiteX0" fmla="*/ 563605 w 4426572"/>
              <a:gd name="connsiteY0" fmla="*/ 1726456 h 2067870"/>
              <a:gd name="connsiteX1" fmla="*/ 174826 w 4426572"/>
              <a:gd name="connsiteY1" fmla="*/ 1415283 h 2067870"/>
              <a:gd name="connsiteX2" fmla="*/ 33682 w 4426572"/>
              <a:gd name="connsiteY2" fmla="*/ 576343 h 2067870"/>
              <a:gd name="connsiteX3" fmla="*/ 788618 w 4426572"/>
              <a:gd name="connsiteY3" fmla="*/ 60926 h 2067870"/>
              <a:gd name="connsiteX4" fmla="*/ 3849410 w 4426572"/>
              <a:gd name="connsiteY4" fmla="*/ 104828 h 2067870"/>
              <a:gd name="connsiteX5" fmla="*/ 4424510 w 4426572"/>
              <a:gd name="connsiteY5" fmla="*/ 911262 h 2067870"/>
              <a:gd name="connsiteX6" fmla="*/ 3889962 w 4426572"/>
              <a:gd name="connsiteY6" fmla="*/ 1733238 h 2067870"/>
              <a:gd name="connsiteX7" fmla="*/ 940744 w 4426572"/>
              <a:gd name="connsiteY7" fmla="*/ 1747609 h 2067870"/>
              <a:gd name="connsiteX8" fmla="*/ 948680 w 4426572"/>
              <a:gd name="connsiteY8" fmla="*/ 2067870 h 2067870"/>
              <a:gd name="connsiteX9" fmla="*/ 563605 w 4426572"/>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4281 w 4427247"/>
              <a:gd name="connsiteY0" fmla="*/ 1726456 h 2067870"/>
              <a:gd name="connsiteX1" fmla="*/ 172251 w 4427247"/>
              <a:gd name="connsiteY1" fmla="*/ 1374183 h 2067870"/>
              <a:gd name="connsiteX2" fmla="*/ 34358 w 4427247"/>
              <a:gd name="connsiteY2" fmla="*/ 576343 h 2067870"/>
              <a:gd name="connsiteX3" fmla="*/ 789294 w 4427247"/>
              <a:gd name="connsiteY3" fmla="*/ 60926 h 2067870"/>
              <a:gd name="connsiteX4" fmla="*/ 3850086 w 4427247"/>
              <a:gd name="connsiteY4" fmla="*/ 104828 h 2067870"/>
              <a:gd name="connsiteX5" fmla="*/ 4425186 w 4427247"/>
              <a:gd name="connsiteY5" fmla="*/ 911262 h 2067870"/>
              <a:gd name="connsiteX6" fmla="*/ 3570165 w 4427247"/>
              <a:gd name="connsiteY6" fmla="*/ 1762468 h 2067870"/>
              <a:gd name="connsiteX7" fmla="*/ 941420 w 4427247"/>
              <a:gd name="connsiteY7" fmla="*/ 1747609 h 2067870"/>
              <a:gd name="connsiteX8" fmla="*/ 949356 w 4427247"/>
              <a:gd name="connsiteY8" fmla="*/ 2067870 h 2067870"/>
              <a:gd name="connsiteX9" fmla="*/ 564281 w 4427247"/>
              <a:gd name="connsiteY9" fmla="*/ 1726456 h 2067870"/>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941420 w 4427247"/>
              <a:gd name="connsiteY7" fmla="*/ 1762471 h 2082732"/>
              <a:gd name="connsiteX8" fmla="*/ 949356 w 4427247"/>
              <a:gd name="connsiteY8" fmla="*/ 2082732 h 2082732"/>
              <a:gd name="connsiteX9" fmla="*/ 564281 w 4427247"/>
              <a:gd name="connsiteY9" fmla="*/ 1741318 h 2082732"/>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1156249 w 4427247"/>
              <a:gd name="connsiteY7" fmla="*/ 1788819 h 2082732"/>
              <a:gd name="connsiteX8" fmla="*/ 949356 w 4427247"/>
              <a:gd name="connsiteY8" fmla="*/ 2082732 h 2082732"/>
              <a:gd name="connsiteX9" fmla="*/ 564281 w 4427247"/>
              <a:gd name="connsiteY9" fmla="*/ 1741318 h 2082732"/>
              <a:gd name="connsiteX0" fmla="*/ 564281 w 4427247"/>
              <a:gd name="connsiteY0" fmla="*/ 1741318 h 2116439"/>
              <a:gd name="connsiteX1" fmla="*/ 172251 w 4427247"/>
              <a:gd name="connsiteY1" fmla="*/ 1389045 h 2116439"/>
              <a:gd name="connsiteX2" fmla="*/ 34358 w 4427247"/>
              <a:gd name="connsiteY2" fmla="*/ 591205 h 2116439"/>
              <a:gd name="connsiteX3" fmla="*/ 789294 w 4427247"/>
              <a:gd name="connsiteY3" fmla="*/ 75788 h 2116439"/>
              <a:gd name="connsiteX4" fmla="*/ 3850086 w 4427247"/>
              <a:gd name="connsiteY4" fmla="*/ 119690 h 2116439"/>
              <a:gd name="connsiteX5" fmla="*/ 4425186 w 4427247"/>
              <a:gd name="connsiteY5" fmla="*/ 926124 h 2116439"/>
              <a:gd name="connsiteX6" fmla="*/ 3570165 w 4427247"/>
              <a:gd name="connsiteY6" fmla="*/ 1777330 h 2116439"/>
              <a:gd name="connsiteX7" fmla="*/ 1156249 w 4427247"/>
              <a:gd name="connsiteY7" fmla="*/ 1788819 h 2116439"/>
              <a:gd name="connsiteX8" fmla="*/ 1157432 w 4427247"/>
              <a:gd name="connsiteY8" fmla="*/ 2116439 h 2116439"/>
              <a:gd name="connsiteX9" fmla="*/ 564281 w 4427247"/>
              <a:gd name="connsiteY9" fmla="*/ 1741318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28763"/>
              <a:gd name="connsiteY0" fmla="*/ 1751186 h 2116439"/>
              <a:gd name="connsiteX1" fmla="*/ 175828 w 4428763"/>
              <a:gd name="connsiteY1" fmla="*/ 1389045 h 2116439"/>
              <a:gd name="connsiteX2" fmla="*/ 37935 w 4428763"/>
              <a:gd name="connsiteY2" fmla="*/ 591205 h 2116439"/>
              <a:gd name="connsiteX3" fmla="*/ 792871 w 4428763"/>
              <a:gd name="connsiteY3" fmla="*/ 75788 h 2116439"/>
              <a:gd name="connsiteX4" fmla="*/ 3853663 w 4428763"/>
              <a:gd name="connsiteY4" fmla="*/ 119690 h 2116439"/>
              <a:gd name="connsiteX5" fmla="*/ 4428763 w 4428763"/>
              <a:gd name="connsiteY5" fmla="*/ 926124 h 2116439"/>
              <a:gd name="connsiteX6" fmla="*/ 3573742 w 4428763"/>
              <a:gd name="connsiteY6" fmla="*/ 1777330 h 2116439"/>
              <a:gd name="connsiteX7" fmla="*/ 1159826 w 4428763"/>
              <a:gd name="connsiteY7" fmla="*/ 1788819 h 2116439"/>
              <a:gd name="connsiteX8" fmla="*/ 1161009 w 4428763"/>
              <a:gd name="connsiteY8" fmla="*/ 2116439 h 2116439"/>
              <a:gd name="connsiteX9" fmla="*/ 722695 w 4428763"/>
              <a:gd name="connsiteY9" fmla="*/ 1751186 h 2116439"/>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8763" h="2102473">
                <a:moveTo>
                  <a:pt x="722695" y="1737220"/>
                </a:moveTo>
                <a:cubicBezTo>
                  <a:pt x="541817" y="1663774"/>
                  <a:pt x="289955" y="1568409"/>
                  <a:pt x="175828" y="1375079"/>
                </a:cubicBezTo>
                <a:cubicBezTo>
                  <a:pt x="61701" y="1181749"/>
                  <a:pt x="-64905" y="796115"/>
                  <a:pt x="37935" y="577239"/>
                </a:cubicBezTo>
                <a:cubicBezTo>
                  <a:pt x="140775" y="358363"/>
                  <a:pt x="162043" y="140692"/>
                  <a:pt x="792871" y="61822"/>
                </a:cubicBezTo>
                <a:cubicBezTo>
                  <a:pt x="1423699" y="-17048"/>
                  <a:pt x="3216921" y="-37702"/>
                  <a:pt x="3822903" y="104021"/>
                </a:cubicBezTo>
                <a:cubicBezTo>
                  <a:pt x="4428885" y="245744"/>
                  <a:pt x="4416953" y="658639"/>
                  <a:pt x="4428763" y="912158"/>
                </a:cubicBezTo>
                <a:cubicBezTo>
                  <a:pt x="4404194" y="1365424"/>
                  <a:pt x="4118565" y="1619581"/>
                  <a:pt x="3573742" y="1763364"/>
                </a:cubicBezTo>
                <a:cubicBezTo>
                  <a:pt x="3028919" y="1907147"/>
                  <a:pt x="1313245" y="1816204"/>
                  <a:pt x="1159826" y="1774853"/>
                </a:cubicBezTo>
                <a:cubicBezTo>
                  <a:pt x="1098295" y="1880771"/>
                  <a:pt x="1112279" y="1894673"/>
                  <a:pt x="1161009" y="2102473"/>
                </a:cubicBezTo>
                <a:cubicBezTo>
                  <a:pt x="929550" y="1950845"/>
                  <a:pt x="722695" y="1737220"/>
                  <a:pt x="722695" y="1737220"/>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B02F97E-37BB-754A-846C-1A6B7F90E9FC}"/>
              </a:ext>
            </a:extLst>
          </p:cNvPr>
          <p:cNvSpPr>
            <a:spLocks noGrp="1"/>
          </p:cNvSpPr>
          <p:nvPr>
            <p:ph type="ctrTitle"/>
          </p:nvPr>
        </p:nvSpPr>
        <p:spPr>
          <a:xfrm>
            <a:off x="769256" y="623429"/>
            <a:ext cx="5036457" cy="1282926"/>
          </a:xfrm>
        </p:spPr>
        <p:txBody>
          <a:bodyPr anchor="b">
            <a:normAutofit/>
          </a:bodyPr>
          <a:lstStyle/>
          <a:p>
            <a:r>
              <a:rPr lang="en-US" dirty="0"/>
              <a:t>Fintech driven Tax Justice</a:t>
            </a:r>
          </a:p>
        </p:txBody>
      </p:sp>
      <p:sp>
        <p:nvSpPr>
          <p:cNvPr id="3" name="Subtitle 2">
            <a:extLst>
              <a:ext uri="{FF2B5EF4-FFF2-40B4-BE49-F238E27FC236}">
                <a16:creationId xmlns:a16="http://schemas.microsoft.com/office/drawing/2014/main" id="{BAABE9AE-633F-EC4E-BE65-4ABCFDE70EBC}"/>
              </a:ext>
            </a:extLst>
          </p:cNvPr>
          <p:cNvSpPr>
            <a:spLocks noGrp="1"/>
          </p:cNvSpPr>
          <p:nvPr>
            <p:ph type="subTitle" idx="1"/>
          </p:nvPr>
        </p:nvSpPr>
        <p:spPr>
          <a:xfrm>
            <a:off x="943430" y="1942853"/>
            <a:ext cx="4296227" cy="767971"/>
          </a:xfrm>
        </p:spPr>
        <p:txBody>
          <a:bodyPr anchor="t">
            <a:normAutofit/>
          </a:bodyPr>
          <a:lstStyle/>
          <a:p>
            <a:pPr algn="ctr">
              <a:lnSpc>
                <a:spcPct val="90000"/>
              </a:lnSpc>
            </a:pPr>
            <a:r>
              <a:rPr lang="en-US" sz="2200" dirty="0"/>
              <a:t>Facilitating redistribution with zakat led socio-economic improvement</a:t>
            </a:r>
          </a:p>
        </p:txBody>
      </p:sp>
      <p:sp>
        <p:nvSpPr>
          <p:cNvPr id="36" name="Freeform: Shape 31">
            <a:extLst>
              <a:ext uri="{FF2B5EF4-FFF2-40B4-BE49-F238E27FC236}">
                <a16:creationId xmlns:a16="http://schemas.microsoft.com/office/drawing/2014/main" id="{9FBE8679-CB21-4876-82EA-4D4D5D4BC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7424">
            <a:off x="496549" y="410803"/>
            <a:ext cx="5522001" cy="2792916"/>
          </a:xfrm>
          <a:custGeom>
            <a:avLst/>
            <a:gdLst>
              <a:gd name="connsiteX0" fmla="*/ 891379 w 4662985"/>
              <a:gd name="connsiteY0" fmla="*/ 1591181 h 1931508"/>
              <a:gd name="connsiteX1" fmla="*/ 126235 w 4662985"/>
              <a:gd name="connsiteY1" fmla="*/ 1242280 h 1931508"/>
              <a:gd name="connsiteX2" fmla="*/ 8887 w 4662985"/>
              <a:gd name="connsiteY2" fmla="*/ 549241 h 1931508"/>
              <a:gd name="connsiteX3" fmla="*/ 481994 w 4662985"/>
              <a:gd name="connsiteY3" fmla="*/ 38891 h 1931508"/>
              <a:gd name="connsiteX4" fmla="*/ 4176837 w 4662985"/>
              <a:gd name="connsiteY4" fmla="*/ 108043 h 1931508"/>
              <a:gd name="connsiteX5" fmla="*/ 4661945 w 4662985"/>
              <a:gd name="connsiteY5" fmla="*/ 598104 h 1931508"/>
              <a:gd name="connsiteX6" fmla="*/ 4354479 w 4662985"/>
              <a:gd name="connsiteY6" fmla="*/ 1472118 h 1931508"/>
              <a:gd name="connsiteX7" fmla="*/ 1274188 w 4662985"/>
              <a:gd name="connsiteY7" fmla="*/ 1591276 h 1931508"/>
              <a:gd name="connsiteX8" fmla="*/ 896713 w 4662985"/>
              <a:gd name="connsiteY8" fmla="*/ 1931509 h 1931508"/>
              <a:gd name="connsiteX9" fmla="*/ 891379 w 4662985"/>
              <a:gd name="connsiteY9" fmla="*/ 1591181 h 1931508"/>
              <a:gd name="connsiteX0" fmla="*/ 891157 w 4662763"/>
              <a:gd name="connsiteY0" fmla="*/ 1591181 h 1931509"/>
              <a:gd name="connsiteX1" fmla="*/ 215888 w 4662763"/>
              <a:gd name="connsiteY1" fmla="*/ 1252973 h 1931509"/>
              <a:gd name="connsiteX2" fmla="*/ 8665 w 4662763"/>
              <a:gd name="connsiteY2" fmla="*/ 549241 h 1931509"/>
              <a:gd name="connsiteX3" fmla="*/ 481772 w 4662763"/>
              <a:gd name="connsiteY3" fmla="*/ 38891 h 1931509"/>
              <a:gd name="connsiteX4" fmla="*/ 4176615 w 4662763"/>
              <a:gd name="connsiteY4" fmla="*/ 108043 h 1931509"/>
              <a:gd name="connsiteX5" fmla="*/ 4661723 w 4662763"/>
              <a:gd name="connsiteY5" fmla="*/ 598104 h 1931509"/>
              <a:gd name="connsiteX6" fmla="*/ 4354257 w 4662763"/>
              <a:gd name="connsiteY6" fmla="*/ 1472118 h 1931509"/>
              <a:gd name="connsiteX7" fmla="*/ 1273966 w 4662763"/>
              <a:gd name="connsiteY7" fmla="*/ 1591276 h 1931509"/>
              <a:gd name="connsiteX8" fmla="*/ 896491 w 4662763"/>
              <a:gd name="connsiteY8" fmla="*/ 1931509 h 1931509"/>
              <a:gd name="connsiteX9" fmla="*/ 891157 w 4662763"/>
              <a:gd name="connsiteY9" fmla="*/ 1591181 h 1931509"/>
              <a:gd name="connsiteX0" fmla="*/ 893955 w 4665561"/>
              <a:gd name="connsiteY0" fmla="*/ 1591181 h 1931509"/>
              <a:gd name="connsiteX1" fmla="*/ 218686 w 4665561"/>
              <a:gd name="connsiteY1" fmla="*/ 1252973 h 1931509"/>
              <a:gd name="connsiteX2" fmla="*/ 11463 w 4665561"/>
              <a:gd name="connsiteY2" fmla="*/ 549241 h 1931509"/>
              <a:gd name="connsiteX3" fmla="*/ 484570 w 4665561"/>
              <a:gd name="connsiteY3" fmla="*/ 38891 h 1931509"/>
              <a:gd name="connsiteX4" fmla="*/ 4179413 w 4665561"/>
              <a:gd name="connsiteY4" fmla="*/ 108043 h 1931509"/>
              <a:gd name="connsiteX5" fmla="*/ 4664521 w 4665561"/>
              <a:gd name="connsiteY5" fmla="*/ 598104 h 1931509"/>
              <a:gd name="connsiteX6" fmla="*/ 4357055 w 4665561"/>
              <a:gd name="connsiteY6" fmla="*/ 1472118 h 1931509"/>
              <a:gd name="connsiteX7" fmla="*/ 1276764 w 4665561"/>
              <a:gd name="connsiteY7" fmla="*/ 1591276 h 1931509"/>
              <a:gd name="connsiteX8" fmla="*/ 899289 w 4665561"/>
              <a:gd name="connsiteY8" fmla="*/ 1931509 h 1931509"/>
              <a:gd name="connsiteX9" fmla="*/ 893955 w 4665561"/>
              <a:gd name="connsiteY9" fmla="*/ 1591181 h 1931509"/>
              <a:gd name="connsiteX0" fmla="*/ 882812 w 4654418"/>
              <a:gd name="connsiteY0" fmla="*/ 1591181 h 1931509"/>
              <a:gd name="connsiteX1" fmla="*/ 409762 w 4654418"/>
              <a:gd name="connsiteY1" fmla="*/ 1317128 h 1931509"/>
              <a:gd name="connsiteX2" fmla="*/ 320 w 4654418"/>
              <a:gd name="connsiteY2" fmla="*/ 549241 h 1931509"/>
              <a:gd name="connsiteX3" fmla="*/ 473427 w 4654418"/>
              <a:gd name="connsiteY3" fmla="*/ 38891 h 1931509"/>
              <a:gd name="connsiteX4" fmla="*/ 4168270 w 4654418"/>
              <a:gd name="connsiteY4" fmla="*/ 108043 h 1931509"/>
              <a:gd name="connsiteX5" fmla="*/ 4653378 w 4654418"/>
              <a:gd name="connsiteY5" fmla="*/ 598104 h 1931509"/>
              <a:gd name="connsiteX6" fmla="*/ 4345912 w 4654418"/>
              <a:gd name="connsiteY6" fmla="*/ 1472118 h 1931509"/>
              <a:gd name="connsiteX7" fmla="*/ 1265621 w 4654418"/>
              <a:gd name="connsiteY7" fmla="*/ 1591276 h 1931509"/>
              <a:gd name="connsiteX8" fmla="*/ 888146 w 4654418"/>
              <a:gd name="connsiteY8" fmla="*/ 1931509 h 1931509"/>
              <a:gd name="connsiteX9" fmla="*/ 882812 w 4654418"/>
              <a:gd name="connsiteY9" fmla="*/ 1591181 h 1931509"/>
              <a:gd name="connsiteX0" fmla="*/ 721472 w 4493078"/>
              <a:gd name="connsiteY0" fmla="*/ 1576074 h 1916402"/>
              <a:gd name="connsiteX1" fmla="*/ 248422 w 4493078"/>
              <a:gd name="connsiteY1" fmla="*/ 1302021 h 1916402"/>
              <a:gd name="connsiteX2" fmla="*/ 198481 w 4493078"/>
              <a:gd name="connsiteY2" fmla="*/ 544828 h 1916402"/>
              <a:gd name="connsiteX3" fmla="*/ 312087 w 4493078"/>
              <a:gd name="connsiteY3" fmla="*/ 23784 h 1916402"/>
              <a:gd name="connsiteX4" fmla="*/ 4006930 w 4493078"/>
              <a:gd name="connsiteY4" fmla="*/ 92936 h 1916402"/>
              <a:gd name="connsiteX5" fmla="*/ 4492038 w 4493078"/>
              <a:gd name="connsiteY5" fmla="*/ 582997 h 1916402"/>
              <a:gd name="connsiteX6" fmla="*/ 4184572 w 4493078"/>
              <a:gd name="connsiteY6" fmla="*/ 1457011 h 1916402"/>
              <a:gd name="connsiteX7" fmla="*/ 1104281 w 4493078"/>
              <a:gd name="connsiteY7" fmla="*/ 1576169 h 1916402"/>
              <a:gd name="connsiteX8" fmla="*/ 726806 w 4493078"/>
              <a:gd name="connsiteY8" fmla="*/ 1916402 h 1916402"/>
              <a:gd name="connsiteX9" fmla="*/ 721472 w 4493078"/>
              <a:gd name="connsiteY9" fmla="*/ 1576074 h 1916402"/>
              <a:gd name="connsiteX0" fmla="*/ 571898 w 4363378"/>
              <a:gd name="connsiteY0" fmla="*/ 1544826 h 1885154"/>
              <a:gd name="connsiteX1" fmla="*/ 98848 w 4363378"/>
              <a:gd name="connsiteY1" fmla="*/ 1270773 h 1885154"/>
              <a:gd name="connsiteX2" fmla="*/ 48907 w 4363378"/>
              <a:gd name="connsiteY2" fmla="*/ 513580 h 1885154"/>
              <a:gd name="connsiteX3" fmla="*/ 668060 w 4363378"/>
              <a:gd name="connsiteY3" fmla="*/ 56691 h 1885154"/>
              <a:gd name="connsiteX4" fmla="*/ 3857356 w 4363378"/>
              <a:gd name="connsiteY4" fmla="*/ 61688 h 1885154"/>
              <a:gd name="connsiteX5" fmla="*/ 4342464 w 4363378"/>
              <a:gd name="connsiteY5" fmla="*/ 551749 h 1885154"/>
              <a:gd name="connsiteX6" fmla="*/ 4034998 w 4363378"/>
              <a:gd name="connsiteY6" fmla="*/ 1425763 h 1885154"/>
              <a:gd name="connsiteX7" fmla="*/ 954707 w 4363378"/>
              <a:gd name="connsiteY7" fmla="*/ 1544921 h 1885154"/>
              <a:gd name="connsiteX8" fmla="*/ 577232 w 4363378"/>
              <a:gd name="connsiteY8" fmla="*/ 1885154 h 1885154"/>
              <a:gd name="connsiteX9" fmla="*/ 571898 w 4363378"/>
              <a:gd name="connsiteY9" fmla="*/ 1544826 h 1885154"/>
              <a:gd name="connsiteX0" fmla="*/ 571898 w 4363379"/>
              <a:gd name="connsiteY0" fmla="*/ 1544826 h 1885154"/>
              <a:gd name="connsiteX1" fmla="*/ 98848 w 4363379"/>
              <a:gd name="connsiteY1" fmla="*/ 1270773 h 1885154"/>
              <a:gd name="connsiteX2" fmla="*/ 48907 w 4363379"/>
              <a:gd name="connsiteY2" fmla="*/ 513580 h 1885154"/>
              <a:gd name="connsiteX3" fmla="*/ 668060 w 4363379"/>
              <a:gd name="connsiteY3" fmla="*/ 56691 h 1885154"/>
              <a:gd name="connsiteX4" fmla="*/ 3857356 w 4363379"/>
              <a:gd name="connsiteY4" fmla="*/ 61688 h 1885154"/>
              <a:gd name="connsiteX5" fmla="*/ 4342464 w 4363379"/>
              <a:gd name="connsiteY5" fmla="*/ 551749 h 1885154"/>
              <a:gd name="connsiteX6" fmla="*/ 4034998 w 4363379"/>
              <a:gd name="connsiteY6" fmla="*/ 1425763 h 1885154"/>
              <a:gd name="connsiteX7" fmla="*/ 954707 w 4363379"/>
              <a:gd name="connsiteY7" fmla="*/ 1544921 h 1885154"/>
              <a:gd name="connsiteX8" fmla="*/ 577232 w 4363379"/>
              <a:gd name="connsiteY8" fmla="*/ 1885154 h 1885154"/>
              <a:gd name="connsiteX9" fmla="*/ 571898 w 4363379"/>
              <a:gd name="connsiteY9" fmla="*/ 1544826 h 1885154"/>
              <a:gd name="connsiteX0" fmla="*/ 577456 w 4368937"/>
              <a:gd name="connsiteY0" fmla="*/ 1544826 h 1885154"/>
              <a:gd name="connsiteX1" fmla="*/ 104406 w 4368937"/>
              <a:gd name="connsiteY1" fmla="*/ 1270773 h 1885154"/>
              <a:gd name="connsiteX2" fmla="*/ 54465 w 4368937"/>
              <a:gd name="connsiteY2" fmla="*/ 513580 h 1885154"/>
              <a:gd name="connsiteX3" fmla="*/ 673618 w 4368937"/>
              <a:gd name="connsiteY3" fmla="*/ 56691 h 1885154"/>
              <a:gd name="connsiteX4" fmla="*/ 3862914 w 4368937"/>
              <a:gd name="connsiteY4" fmla="*/ 61688 h 1885154"/>
              <a:gd name="connsiteX5" fmla="*/ 4348022 w 4368937"/>
              <a:gd name="connsiteY5" fmla="*/ 551749 h 1885154"/>
              <a:gd name="connsiteX6" fmla="*/ 4040556 w 4368937"/>
              <a:gd name="connsiteY6" fmla="*/ 1425763 h 1885154"/>
              <a:gd name="connsiteX7" fmla="*/ 960265 w 4368937"/>
              <a:gd name="connsiteY7" fmla="*/ 1544921 h 1885154"/>
              <a:gd name="connsiteX8" fmla="*/ 582790 w 4368937"/>
              <a:gd name="connsiteY8" fmla="*/ 1885154 h 1885154"/>
              <a:gd name="connsiteX9" fmla="*/ 577456 w 4368937"/>
              <a:gd name="connsiteY9" fmla="*/ 1544826 h 1885154"/>
              <a:gd name="connsiteX0" fmla="*/ 558214 w 4349695"/>
              <a:gd name="connsiteY0" fmla="*/ 1544826 h 1885154"/>
              <a:gd name="connsiteX1" fmla="*/ 141335 w 4349695"/>
              <a:gd name="connsiteY1" fmla="*/ 1249388 h 1885154"/>
              <a:gd name="connsiteX2" fmla="*/ 35223 w 4349695"/>
              <a:gd name="connsiteY2" fmla="*/ 513580 h 1885154"/>
              <a:gd name="connsiteX3" fmla="*/ 654376 w 4349695"/>
              <a:gd name="connsiteY3" fmla="*/ 56691 h 1885154"/>
              <a:gd name="connsiteX4" fmla="*/ 3843672 w 4349695"/>
              <a:gd name="connsiteY4" fmla="*/ 61688 h 1885154"/>
              <a:gd name="connsiteX5" fmla="*/ 4328780 w 4349695"/>
              <a:gd name="connsiteY5" fmla="*/ 551749 h 1885154"/>
              <a:gd name="connsiteX6" fmla="*/ 4021314 w 4349695"/>
              <a:gd name="connsiteY6" fmla="*/ 1425763 h 1885154"/>
              <a:gd name="connsiteX7" fmla="*/ 941023 w 4349695"/>
              <a:gd name="connsiteY7" fmla="*/ 1544921 h 1885154"/>
              <a:gd name="connsiteX8" fmla="*/ 563548 w 4349695"/>
              <a:gd name="connsiteY8" fmla="*/ 1885154 h 1885154"/>
              <a:gd name="connsiteX9" fmla="*/ 558214 w 4349695"/>
              <a:gd name="connsiteY9" fmla="*/ 1544826 h 1885154"/>
              <a:gd name="connsiteX0" fmla="*/ 533956 w 4325437"/>
              <a:gd name="connsiteY0" fmla="*/ 1544826 h 1885154"/>
              <a:gd name="connsiteX1" fmla="*/ 117077 w 4325437"/>
              <a:gd name="connsiteY1" fmla="*/ 1249388 h 1885154"/>
              <a:gd name="connsiteX2" fmla="*/ 10965 w 4325437"/>
              <a:gd name="connsiteY2" fmla="*/ 513580 h 1885154"/>
              <a:gd name="connsiteX3" fmla="*/ 630118 w 4325437"/>
              <a:gd name="connsiteY3" fmla="*/ 56691 h 1885154"/>
              <a:gd name="connsiteX4" fmla="*/ 3819414 w 4325437"/>
              <a:gd name="connsiteY4" fmla="*/ 61688 h 1885154"/>
              <a:gd name="connsiteX5" fmla="*/ 4304522 w 4325437"/>
              <a:gd name="connsiteY5" fmla="*/ 551749 h 1885154"/>
              <a:gd name="connsiteX6" fmla="*/ 3997056 w 4325437"/>
              <a:gd name="connsiteY6" fmla="*/ 1425763 h 1885154"/>
              <a:gd name="connsiteX7" fmla="*/ 916765 w 4325437"/>
              <a:gd name="connsiteY7" fmla="*/ 1544921 h 1885154"/>
              <a:gd name="connsiteX8" fmla="*/ 539290 w 4325437"/>
              <a:gd name="connsiteY8" fmla="*/ 1885154 h 1885154"/>
              <a:gd name="connsiteX9" fmla="*/ 533956 w 4325437"/>
              <a:gd name="connsiteY9" fmla="*/ 1544826 h 1885154"/>
              <a:gd name="connsiteX0" fmla="*/ 541936 w 4333417"/>
              <a:gd name="connsiteY0" fmla="*/ 1542160 h 1882488"/>
              <a:gd name="connsiteX1" fmla="*/ 125057 w 4333417"/>
              <a:gd name="connsiteY1" fmla="*/ 1246722 h 1882488"/>
              <a:gd name="connsiteX2" fmla="*/ 7711 w 4333417"/>
              <a:gd name="connsiteY2" fmla="*/ 468144 h 1882488"/>
              <a:gd name="connsiteX3" fmla="*/ 638098 w 4333417"/>
              <a:gd name="connsiteY3" fmla="*/ 54025 h 1882488"/>
              <a:gd name="connsiteX4" fmla="*/ 3827394 w 4333417"/>
              <a:gd name="connsiteY4" fmla="*/ 59022 h 1882488"/>
              <a:gd name="connsiteX5" fmla="*/ 4312502 w 4333417"/>
              <a:gd name="connsiteY5" fmla="*/ 549083 h 1882488"/>
              <a:gd name="connsiteX6" fmla="*/ 4005036 w 4333417"/>
              <a:gd name="connsiteY6" fmla="*/ 1423097 h 1882488"/>
              <a:gd name="connsiteX7" fmla="*/ 924745 w 4333417"/>
              <a:gd name="connsiteY7" fmla="*/ 1542255 h 1882488"/>
              <a:gd name="connsiteX8" fmla="*/ 547270 w 4333417"/>
              <a:gd name="connsiteY8" fmla="*/ 1882488 h 1882488"/>
              <a:gd name="connsiteX9" fmla="*/ 541936 w 4333417"/>
              <a:gd name="connsiteY9" fmla="*/ 1542160 h 1882488"/>
              <a:gd name="connsiteX0" fmla="*/ 541936 w 4388134"/>
              <a:gd name="connsiteY0" fmla="*/ 1552672 h 1893000"/>
              <a:gd name="connsiteX1" fmla="*/ 125057 w 4388134"/>
              <a:gd name="connsiteY1" fmla="*/ 1257234 h 1893000"/>
              <a:gd name="connsiteX2" fmla="*/ 7711 w 4388134"/>
              <a:gd name="connsiteY2" fmla="*/ 478656 h 1893000"/>
              <a:gd name="connsiteX3" fmla="*/ 638098 w 4388134"/>
              <a:gd name="connsiteY3" fmla="*/ 64537 h 1893000"/>
              <a:gd name="connsiteX4" fmla="*/ 3827394 w 4388134"/>
              <a:gd name="connsiteY4" fmla="*/ 69534 h 1893000"/>
              <a:gd name="connsiteX5" fmla="*/ 4357440 w 4388134"/>
              <a:gd name="connsiteY5" fmla="*/ 719981 h 1893000"/>
              <a:gd name="connsiteX6" fmla="*/ 4005036 w 4388134"/>
              <a:gd name="connsiteY6" fmla="*/ 1433609 h 1893000"/>
              <a:gd name="connsiteX7" fmla="*/ 924745 w 4388134"/>
              <a:gd name="connsiteY7" fmla="*/ 1552767 h 1893000"/>
              <a:gd name="connsiteX8" fmla="*/ 547270 w 4388134"/>
              <a:gd name="connsiteY8" fmla="*/ 1893000 h 1893000"/>
              <a:gd name="connsiteX9" fmla="*/ 541936 w 4388134"/>
              <a:gd name="connsiteY9" fmla="*/ 1552672 h 1893000"/>
              <a:gd name="connsiteX0" fmla="*/ 541936 w 4371319"/>
              <a:gd name="connsiteY0" fmla="*/ 1552672 h 1893000"/>
              <a:gd name="connsiteX1" fmla="*/ 125057 w 4371319"/>
              <a:gd name="connsiteY1" fmla="*/ 1257234 h 1893000"/>
              <a:gd name="connsiteX2" fmla="*/ 7711 w 4371319"/>
              <a:gd name="connsiteY2" fmla="*/ 478656 h 1893000"/>
              <a:gd name="connsiteX3" fmla="*/ 638098 w 4371319"/>
              <a:gd name="connsiteY3" fmla="*/ 64537 h 1893000"/>
              <a:gd name="connsiteX4" fmla="*/ 3827394 w 4371319"/>
              <a:gd name="connsiteY4" fmla="*/ 69534 h 1893000"/>
              <a:gd name="connsiteX5" fmla="*/ 4357440 w 4371319"/>
              <a:gd name="connsiteY5" fmla="*/ 719981 h 1893000"/>
              <a:gd name="connsiteX6" fmla="*/ 4005036 w 4371319"/>
              <a:gd name="connsiteY6" fmla="*/ 1433609 h 1893000"/>
              <a:gd name="connsiteX7" fmla="*/ 924745 w 4371319"/>
              <a:gd name="connsiteY7" fmla="*/ 1552767 h 1893000"/>
              <a:gd name="connsiteX8" fmla="*/ 547270 w 4371319"/>
              <a:gd name="connsiteY8" fmla="*/ 1893000 h 1893000"/>
              <a:gd name="connsiteX9" fmla="*/ 541936 w 4371319"/>
              <a:gd name="connsiteY9" fmla="*/ 1552672 h 1893000"/>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5036 w 4371319"/>
              <a:gd name="connsiteY6" fmla="*/ 1433609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3373 w 4371319"/>
              <a:gd name="connsiteY6" fmla="*/ 1412283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2709"/>
              <a:gd name="connsiteY0" fmla="*/ 1574600 h 1882850"/>
              <a:gd name="connsiteX1" fmla="*/ 125057 w 4372709"/>
              <a:gd name="connsiteY1" fmla="*/ 1279162 h 1882850"/>
              <a:gd name="connsiteX2" fmla="*/ 7711 w 4372709"/>
              <a:gd name="connsiteY2" fmla="*/ 500584 h 1882850"/>
              <a:gd name="connsiteX3" fmla="*/ 638098 w 4372709"/>
              <a:gd name="connsiteY3" fmla="*/ 86465 h 1882850"/>
              <a:gd name="connsiteX4" fmla="*/ 3836101 w 4372709"/>
              <a:gd name="connsiteY4" fmla="*/ 58680 h 1882850"/>
              <a:gd name="connsiteX5" fmla="*/ 4357440 w 4372709"/>
              <a:gd name="connsiteY5" fmla="*/ 741909 h 1882850"/>
              <a:gd name="connsiteX6" fmla="*/ 4003373 w 4372709"/>
              <a:gd name="connsiteY6" fmla="*/ 1434211 h 1882850"/>
              <a:gd name="connsiteX7" fmla="*/ 924745 w 4372709"/>
              <a:gd name="connsiteY7" fmla="*/ 1574695 h 1882850"/>
              <a:gd name="connsiteX8" fmla="*/ 513567 w 4372709"/>
              <a:gd name="connsiteY8" fmla="*/ 1882850 h 1882850"/>
              <a:gd name="connsiteX9" fmla="*/ 541936 w 4372709"/>
              <a:gd name="connsiteY9" fmla="*/ 1574600 h 1882850"/>
              <a:gd name="connsiteX0" fmla="*/ 596079 w 4426852"/>
              <a:gd name="connsiteY0" fmla="*/ 1574294 h 1882544"/>
              <a:gd name="connsiteX1" fmla="*/ 179200 w 4426852"/>
              <a:gd name="connsiteY1" fmla="*/ 1278856 h 1882544"/>
              <a:gd name="connsiteX2" fmla="*/ 5005 w 4426852"/>
              <a:gd name="connsiteY2" fmla="*/ 493573 h 1882544"/>
              <a:gd name="connsiteX3" fmla="*/ 692241 w 4426852"/>
              <a:gd name="connsiteY3" fmla="*/ 86159 h 1882544"/>
              <a:gd name="connsiteX4" fmla="*/ 3890244 w 4426852"/>
              <a:gd name="connsiteY4" fmla="*/ 58374 h 1882544"/>
              <a:gd name="connsiteX5" fmla="*/ 4411583 w 4426852"/>
              <a:gd name="connsiteY5" fmla="*/ 741603 h 1882544"/>
              <a:gd name="connsiteX6" fmla="*/ 4057516 w 4426852"/>
              <a:gd name="connsiteY6" fmla="*/ 1433905 h 1882544"/>
              <a:gd name="connsiteX7" fmla="*/ 978888 w 4426852"/>
              <a:gd name="connsiteY7" fmla="*/ 1574389 h 1882544"/>
              <a:gd name="connsiteX8" fmla="*/ 567710 w 4426852"/>
              <a:gd name="connsiteY8" fmla="*/ 1882544 h 1882544"/>
              <a:gd name="connsiteX9" fmla="*/ 596079 w 4426852"/>
              <a:gd name="connsiteY9" fmla="*/ 1574294 h 1882544"/>
              <a:gd name="connsiteX0" fmla="*/ 614119 w 4445340"/>
              <a:gd name="connsiteY0" fmla="*/ 1619631 h 1927881"/>
              <a:gd name="connsiteX1" fmla="*/ 197240 w 4445340"/>
              <a:gd name="connsiteY1" fmla="*/ 1324193 h 1927881"/>
              <a:gd name="connsiteX2" fmla="*/ 23045 w 4445340"/>
              <a:gd name="connsiteY2" fmla="*/ 538910 h 1927881"/>
              <a:gd name="connsiteX3" fmla="*/ 692421 w 4445340"/>
              <a:gd name="connsiteY3" fmla="*/ 46983 h 1927881"/>
              <a:gd name="connsiteX4" fmla="*/ 3908284 w 4445340"/>
              <a:gd name="connsiteY4" fmla="*/ 103711 h 1927881"/>
              <a:gd name="connsiteX5" fmla="*/ 4429623 w 4445340"/>
              <a:gd name="connsiteY5" fmla="*/ 786940 h 1927881"/>
              <a:gd name="connsiteX6" fmla="*/ 4075556 w 4445340"/>
              <a:gd name="connsiteY6" fmla="*/ 1479242 h 1927881"/>
              <a:gd name="connsiteX7" fmla="*/ 996928 w 4445340"/>
              <a:gd name="connsiteY7" fmla="*/ 1619726 h 1927881"/>
              <a:gd name="connsiteX8" fmla="*/ 585750 w 4445340"/>
              <a:gd name="connsiteY8" fmla="*/ 1927881 h 1927881"/>
              <a:gd name="connsiteX9" fmla="*/ 614119 w 4445340"/>
              <a:gd name="connsiteY9" fmla="*/ 1619631 h 1927881"/>
              <a:gd name="connsiteX0" fmla="*/ 595113 w 4426334"/>
              <a:gd name="connsiteY0" fmla="*/ 1619631 h 1927881"/>
              <a:gd name="connsiteX1" fmla="*/ 178234 w 4426334"/>
              <a:gd name="connsiteY1" fmla="*/ 1324193 h 1927881"/>
              <a:gd name="connsiteX2" fmla="*/ 4039 w 4426334"/>
              <a:gd name="connsiteY2" fmla="*/ 538910 h 1927881"/>
              <a:gd name="connsiteX3" fmla="*/ 673415 w 4426334"/>
              <a:gd name="connsiteY3" fmla="*/ 46983 h 1927881"/>
              <a:gd name="connsiteX4" fmla="*/ 3889278 w 4426334"/>
              <a:gd name="connsiteY4" fmla="*/ 103711 h 1927881"/>
              <a:gd name="connsiteX5" fmla="*/ 4410617 w 4426334"/>
              <a:gd name="connsiteY5" fmla="*/ 786940 h 1927881"/>
              <a:gd name="connsiteX6" fmla="*/ 4056550 w 4426334"/>
              <a:gd name="connsiteY6" fmla="*/ 1479242 h 1927881"/>
              <a:gd name="connsiteX7" fmla="*/ 977922 w 4426334"/>
              <a:gd name="connsiteY7" fmla="*/ 1619726 h 1927881"/>
              <a:gd name="connsiteX8" fmla="*/ 566744 w 4426334"/>
              <a:gd name="connsiteY8" fmla="*/ 1927881 h 1927881"/>
              <a:gd name="connsiteX9" fmla="*/ 595113 w 4426334"/>
              <a:gd name="connsiteY9" fmla="*/ 1619631 h 1927881"/>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38498 h 1946748"/>
              <a:gd name="connsiteX1" fmla="*/ 162953 w 4410649"/>
              <a:gd name="connsiteY1" fmla="*/ 1343060 h 1946748"/>
              <a:gd name="connsiteX2" fmla="*/ 4508 w 4410649"/>
              <a:gd name="connsiteY2" fmla="*/ 470888 h 1946748"/>
              <a:gd name="connsiteX3" fmla="*/ 658134 w 4410649"/>
              <a:gd name="connsiteY3" fmla="*/ 65850 h 1946748"/>
              <a:gd name="connsiteX4" fmla="*/ 3871596 w 4410649"/>
              <a:gd name="connsiteY4" fmla="*/ 92219 h 1946748"/>
              <a:gd name="connsiteX5" fmla="*/ 4395336 w 4410649"/>
              <a:gd name="connsiteY5" fmla="*/ 805807 h 1946748"/>
              <a:gd name="connsiteX6" fmla="*/ 4041269 w 4410649"/>
              <a:gd name="connsiteY6" fmla="*/ 1498109 h 1946748"/>
              <a:gd name="connsiteX7" fmla="*/ 962641 w 4410649"/>
              <a:gd name="connsiteY7" fmla="*/ 1638593 h 1946748"/>
              <a:gd name="connsiteX8" fmla="*/ 551463 w 4410649"/>
              <a:gd name="connsiteY8" fmla="*/ 1946748 h 1946748"/>
              <a:gd name="connsiteX9" fmla="*/ 579832 w 4410649"/>
              <a:gd name="connsiteY9" fmla="*/ 1638498 h 194674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28152"/>
              <a:gd name="connsiteY0" fmla="*/ 1638498 h 1966993"/>
              <a:gd name="connsiteX1" fmla="*/ 162953 w 4428152"/>
              <a:gd name="connsiteY1" fmla="*/ 1343060 h 1966993"/>
              <a:gd name="connsiteX2" fmla="*/ 4508 w 4428152"/>
              <a:gd name="connsiteY2" fmla="*/ 470888 h 1966993"/>
              <a:gd name="connsiteX3" fmla="*/ 658134 w 4428152"/>
              <a:gd name="connsiteY3" fmla="*/ 65850 h 1966993"/>
              <a:gd name="connsiteX4" fmla="*/ 3871596 w 4428152"/>
              <a:gd name="connsiteY4" fmla="*/ 92219 h 1966993"/>
              <a:gd name="connsiteX5" fmla="*/ 4395336 w 4428152"/>
              <a:gd name="connsiteY5" fmla="*/ 805807 h 1966993"/>
              <a:gd name="connsiteX6" fmla="*/ 4041269 w 4428152"/>
              <a:gd name="connsiteY6" fmla="*/ 1498109 h 1966993"/>
              <a:gd name="connsiteX7" fmla="*/ 911570 w 4428152"/>
              <a:gd name="connsiteY7" fmla="*/ 1642154 h 1966993"/>
              <a:gd name="connsiteX8" fmla="*/ 853844 w 4428152"/>
              <a:gd name="connsiteY8" fmla="*/ 1966993 h 1966993"/>
              <a:gd name="connsiteX9" fmla="*/ 579832 w 4428152"/>
              <a:gd name="connsiteY9" fmla="*/ 1638498 h 1966993"/>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03897"/>
              <a:gd name="connsiteY0" fmla="*/ 1638498 h 1962415"/>
              <a:gd name="connsiteX1" fmla="*/ 162953 w 4403897"/>
              <a:gd name="connsiteY1" fmla="*/ 1343060 h 1962415"/>
              <a:gd name="connsiteX2" fmla="*/ 4508 w 4403897"/>
              <a:gd name="connsiteY2" fmla="*/ 470888 h 1962415"/>
              <a:gd name="connsiteX3" fmla="*/ 658134 w 4403897"/>
              <a:gd name="connsiteY3" fmla="*/ 65850 h 1962415"/>
              <a:gd name="connsiteX4" fmla="*/ 3871596 w 4403897"/>
              <a:gd name="connsiteY4" fmla="*/ 92219 h 1962415"/>
              <a:gd name="connsiteX5" fmla="*/ 4395336 w 4403897"/>
              <a:gd name="connsiteY5" fmla="*/ 805807 h 1962415"/>
              <a:gd name="connsiteX6" fmla="*/ 4041269 w 4403897"/>
              <a:gd name="connsiteY6" fmla="*/ 1498109 h 1962415"/>
              <a:gd name="connsiteX7" fmla="*/ 911570 w 4403897"/>
              <a:gd name="connsiteY7" fmla="*/ 1642154 h 1962415"/>
              <a:gd name="connsiteX8" fmla="*/ 919506 w 4403897"/>
              <a:gd name="connsiteY8" fmla="*/ 1962415 h 1962415"/>
              <a:gd name="connsiteX9" fmla="*/ 579832 w 4403897"/>
              <a:gd name="connsiteY9" fmla="*/ 1638498 h 1962415"/>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4041269 w 4403170"/>
              <a:gd name="connsiteY6" fmla="*/ 1529947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7252 w 4403170"/>
              <a:gd name="connsiteY6" fmla="*/ 1555855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4291 w 4403170"/>
              <a:gd name="connsiteY6" fmla="*/ 1611163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34162 w 4402901"/>
              <a:gd name="connsiteY0" fmla="*/ 1652839 h 1994253"/>
              <a:gd name="connsiteX1" fmla="*/ 162684 w 4402901"/>
              <a:gd name="connsiteY1" fmla="*/ 1374898 h 1994253"/>
              <a:gd name="connsiteX2" fmla="*/ 4239 w 4402901"/>
              <a:gd name="connsiteY2" fmla="*/ 502726 h 1994253"/>
              <a:gd name="connsiteX3" fmla="*/ 657865 w 4402901"/>
              <a:gd name="connsiteY3" fmla="*/ 97688 h 1994253"/>
              <a:gd name="connsiteX4" fmla="*/ 3866451 w 4402901"/>
              <a:gd name="connsiteY4" fmla="*/ 62409 h 1994253"/>
              <a:gd name="connsiteX5" fmla="*/ 4395067 w 4402901"/>
              <a:gd name="connsiteY5" fmla="*/ 837645 h 1994253"/>
              <a:gd name="connsiteX6" fmla="*/ 3860519 w 4402901"/>
              <a:gd name="connsiteY6" fmla="*/ 1659621 h 1994253"/>
              <a:gd name="connsiteX7" fmla="*/ 911301 w 4402901"/>
              <a:gd name="connsiteY7" fmla="*/ 1673992 h 1994253"/>
              <a:gd name="connsiteX8" fmla="*/ 919237 w 4402901"/>
              <a:gd name="connsiteY8" fmla="*/ 1994253 h 1994253"/>
              <a:gd name="connsiteX9" fmla="*/ 534162 w 4402901"/>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4095 h 1995509"/>
              <a:gd name="connsiteX1" fmla="*/ 167956 w 4425474"/>
              <a:gd name="connsiteY1" fmla="*/ 1342922 h 1995509"/>
              <a:gd name="connsiteX2" fmla="*/ 26812 w 4425474"/>
              <a:gd name="connsiteY2" fmla="*/ 503982 h 1995509"/>
              <a:gd name="connsiteX3" fmla="*/ 680438 w 4425474"/>
              <a:gd name="connsiteY3" fmla="*/ 98944 h 1995509"/>
              <a:gd name="connsiteX4" fmla="*/ 3889024 w 4425474"/>
              <a:gd name="connsiteY4" fmla="*/ 63665 h 1995509"/>
              <a:gd name="connsiteX5" fmla="*/ 4417640 w 4425474"/>
              <a:gd name="connsiteY5" fmla="*/ 838901 h 1995509"/>
              <a:gd name="connsiteX6" fmla="*/ 3883092 w 4425474"/>
              <a:gd name="connsiteY6" fmla="*/ 1660877 h 1995509"/>
              <a:gd name="connsiteX7" fmla="*/ 933874 w 4425474"/>
              <a:gd name="connsiteY7" fmla="*/ 1675248 h 1995509"/>
              <a:gd name="connsiteX8" fmla="*/ 941810 w 4425474"/>
              <a:gd name="connsiteY8" fmla="*/ 1995509 h 1995509"/>
              <a:gd name="connsiteX9" fmla="*/ 556735 w 4425474"/>
              <a:gd name="connsiteY9" fmla="*/ 1654095 h 1995509"/>
              <a:gd name="connsiteX0" fmla="*/ 556735 w 4425474"/>
              <a:gd name="connsiteY0" fmla="*/ 1655129 h 1996543"/>
              <a:gd name="connsiteX1" fmla="*/ 167956 w 4425474"/>
              <a:gd name="connsiteY1" fmla="*/ 1343956 h 1996543"/>
              <a:gd name="connsiteX2" fmla="*/ 26812 w 4425474"/>
              <a:gd name="connsiteY2" fmla="*/ 505016 h 1996543"/>
              <a:gd name="connsiteX3" fmla="*/ 680438 w 4425474"/>
              <a:gd name="connsiteY3" fmla="*/ 99978 h 1996543"/>
              <a:gd name="connsiteX4" fmla="*/ 3889024 w 4425474"/>
              <a:gd name="connsiteY4" fmla="*/ 64699 h 1996543"/>
              <a:gd name="connsiteX5" fmla="*/ 4417640 w 4425474"/>
              <a:gd name="connsiteY5" fmla="*/ 839935 h 1996543"/>
              <a:gd name="connsiteX6" fmla="*/ 3883092 w 4425474"/>
              <a:gd name="connsiteY6" fmla="*/ 1661911 h 1996543"/>
              <a:gd name="connsiteX7" fmla="*/ 933874 w 4425474"/>
              <a:gd name="connsiteY7" fmla="*/ 1676282 h 1996543"/>
              <a:gd name="connsiteX8" fmla="*/ 941810 w 4425474"/>
              <a:gd name="connsiteY8" fmla="*/ 1996543 h 1996543"/>
              <a:gd name="connsiteX9" fmla="*/ 556735 w 4425474"/>
              <a:gd name="connsiteY9" fmla="*/ 1655129 h 1996543"/>
              <a:gd name="connsiteX0" fmla="*/ 550979 w 4421752"/>
              <a:gd name="connsiteY0" fmla="*/ 1650230 h 1991644"/>
              <a:gd name="connsiteX1" fmla="*/ 162200 w 4421752"/>
              <a:gd name="connsiteY1" fmla="*/ 1339057 h 1991644"/>
              <a:gd name="connsiteX2" fmla="*/ 21056 w 4421752"/>
              <a:gd name="connsiteY2" fmla="*/ 500117 h 1991644"/>
              <a:gd name="connsiteX3" fmla="*/ 587675 w 4421752"/>
              <a:gd name="connsiteY3" fmla="*/ 108032 h 1991644"/>
              <a:gd name="connsiteX4" fmla="*/ 3883268 w 4421752"/>
              <a:gd name="connsiteY4" fmla="*/ 59800 h 1991644"/>
              <a:gd name="connsiteX5" fmla="*/ 4411884 w 4421752"/>
              <a:gd name="connsiteY5" fmla="*/ 835036 h 1991644"/>
              <a:gd name="connsiteX6" fmla="*/ 3877336 w 4421752"/>
              <a:gd name="connsiteY6" fmla="*/ 1657012 h 1991644"/>
              <a:gd name="connsiteX7" fmla="*/ 928118 w 4421752"/>
              <a:gd name="connsiteY7" fmla="*/ 1671383 h 1991644"/>
              <a:gd name="connsiteX8" fmla="*/ 936054 w 4421752"/>
              <a:gd name="connsiteY8" fmla="*/ 1991644 h 1991644"/>
              <a:gd name="connsiteX9" fmla="*/ 550979 w 4421752"/>
              <a:gd name="connsiteY9" fmla="*/ 1650230 h 1991644"/>
              <a:gd name="connsiteX0" fmla="*/ 550979 w 4423181"/>
              <a:gd name="connsiteY0" fmla="*/ 1701894 h 2043308"/>
              <a:gd name="connsiteX1" fmla="*/ 162200 w 4423181"/>
              <a:gd name="connsiteY1" fmla="*/ 1390721 h 2043308"/>
              <a:gd name="connsiteX2" fmla="*/ 21056 w 4423181"/>
              <a:gd name="connsiteY2" fmla="*/ 551781 h 2043308"/>
              <a:gd name="connsiteX3" fmla="*/ 587675 w 4423181"/>
              <a:gd name="connsiteY3" fmla="*/ 159696 h 2043308"/>
              <a:gd name="connsiteX4" fmla="*/ 3883268 w 4423181"/>
              <a:gd name="connsiteY4" fmla="*/ 111464 h 2043308"/>
              <a:gd name="connsiteX5" fmla="*/ 4411884 w 4423181"/>
              <a:gd name="connsiteY5" fmla="*/ 886700 h 2043308"/>
              <a:gd name="connsiteX6" fmla="*/ 3877336 w 4423181"/>
              <a:gd name="connsiteY6" fmla="*/ 1708676 h 2043308"/>
              <a:gd name="connsiteX7" fmla="*/ 928118 w 4423181"/>
              <a:gd name="connsiteY7" fmla="*/ 1723047 h 2043308"/>
              <a:gd name="connsiteX8" fmla="*/ 936054 w 4423181"/>
              <a:gd name="connsiteY8" fmla="*/ 2043308 h 2043308"/>
              <a:gd name="connsiteX9" fmla="*/ 550979 w 4423181"/>
              <a:gd name="connsiteY9" fmla="*/ 1701894 h 2043308"/>
              <a:gd name="connsiteX0" fmla="*/ 550979 w 4416703"/>
              <a:gd name="connsiteY0" fmla="*/ 1724338 h 2065752"/>
              <a:gd name="connsiteX1" fmla="*/ 162200 w 4416703"/>
              <a:gd name="connsiteY1" fmla="*/ 1413165 h 2065752"/>
              <a:gd name="connsiteX2" fmla="*/ 21056 w 4416703"/>
              <a:gd name="connsiteY2" fmla="*/ 574225 h 2065752"/>
              <a:gd name="connsiteX3" fmla="*/ 587675 w 4416703"/>
              <a:gd name="connsiteY3" fmla="*/ 182140 h 2065752"/>
              <a:gd name="connsiteX4" fmla="*/ 3836784 w 4416703"/>
              <a:gd name="connsiteY4" fmla="*/ 102710 h 2065752"/>
              <a:gd name="connsiteX5" fmla="*/ 4411884 w 4416703"/>
              <a:gd name="connsiteY5" fmla="*/ 909144 h 2065752"/>
              <a:gd name="connsiteX6" fmla="*/ 3877336 w 4416703"/>
              <a:gd name="connsiteY6" fmla="*/ 1731120 h 2065752"/>
              <a:gd name="connsiteX7" fmla="*/ 928118 w 4416703"/>
              <a:gd name="connsiteY7" fmla="*/ 1745491 h 2065752"/>
              <a:gd name="connsiteX8" fmla="*/ 936054 w 4416703"/>
              <a:gd name="connsiteY8" fmla="*/ 2065752 h 2065752"/>
              <a:gd name="connsiteX9" fmla="*/ 550979 w 4416703"/>
              <a:gd name="connsiteY9" fmla="*/ 1724338 h 2065752"/>
              <a:gd name="connsiteX0" fmla="*/ 560106 w 4423497"/>
              <a:gd name="connsiteY0" fmla="*/ 1682522 h 2023936"/>
              <a:gd name="connsiteX1" fmla="*/ 171327 w 4423497"/>
              <a:gd name="connsiteY1" fmla="*/ 1371349 h 2023936"/>
              <a:gd name="connsiteX2" fmla="*/ 30183 w 4423497"/>
              <a:gd name="connsiteY2" fmla="*/ 532409 h 2023936"/>
              <a:gd name="connsiteX3" fmla="*/ 733796 w 4423497"/>
              <a:gd name="connsiteY3" fmla="*/ 110109 h 2023936"/>
              <a:gd name="connsiteX4" fmla="*/ 3845911 w 4423497"/>
              <a:gd name="connsiteY4" fmla="*/ 60894 h 2023936"/>
              <a:gd name="connsiteX5" fmla="*/ 4421011 w 4423497"/>
              <a:gd name="connsiteY5" fmla="*/ 867328 h 2023936"/>
              <a:gd name="connsiteX6" fmla="*/ 3886463 w 4423497"/>
              <a:gd name="connsiteY6" fmla="*/ 1689304 h 2023936"/>
              <a:gd name="connsiteX7" fmla="*/ 937245 w 4423497"/>
              <a:gd name="connsiteY7" fmla="*/ 1703675 h 2023936"/>
              <a:gd name="connsiteX8" fmla="*/ 945181 w 4423497"/>
              <a:gd name="connsiteY8" fmla="*/ 2023936 h 2023936"/>
              <a:gd name="connsiteX9" fmla="*/ 560106 w 4423497"/>
              <a:gd name="connsiteY9" fmla="*/ 1682522 h 2023936"/>
              <a:gd name="connsiteX0" fmla="*/ 563605 w 4426572"/>
              <a:gd name="connsiteY0" fmla="*/ 1726456 h 2067870"/>
              <a:gd name="connsiteX1" fmla="*/ 174826 w 4426572"/>
              <a:gd name="connsiteY1" fmla="*/ 1415283 h 2067870"/>
              <a:gd name="connsiteX2" fmla="*/ 33682 w 4426572"/>
              <a:gd name="connsiteY2" fmla="*/ 576343 h 2067870"/>
              <a:gd name="connsiteX3" fmla="*/ 788618 w 4426572"/>
              <a:gd name="connsiteY3" fmla="*/ 60926 h 2067870"/>
              <a:gd name="connsiteX4" fmla="*/ 3849410 w 4426572"/>
              <a:gd name="connsiteY4" fmla="*/ 104828 h 2067870"/>
              <a:gd name="connsiteX5" fmla="*/ 4424510 w 4426572"/>
              <a:gd name="connsiteY5" fmla="*/ 911262 h 2067870"/>
              <a:gd name="connsiteX6" fmla="*/ 3889962 w 4426572"/>
              <a:gd name="connsiteY6" fmla="*/ 1733238 h 2067870"/>
              <a:gd name="connsiteX7" fmla="*/ 940744 w 4426572"/>
              <a:gd name="connsiteY7" fmla="*/ 1747609 h 2067870"/>
              <a:gd name="connsiteX8" fmla="*/ 948680 w 4426572"/>
              <a:gd name="connsiteY8" fmla="*/ 2067870 h 2067870"/>
              <a:gd name="connsiteX9" fmla="*/ 563605 w 4426572"/>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4281 w 4427247"/>
              <a:gd name="connsiteY0" fmla="*/ 1726456 h 2067870"/>
              <a:gd name="connsiteX1" fmla="*/ 172251 w 4427247"/>
              <a:gd name="connsiteY1" fmla="*/ 1374183 h 2067870"/>
              <a:gd name="connsiteX2" fmla="*/ 34358 w 4427247"/>
              <a:gd name="connsiteY2" fmla="*/ 576343 h 2067870"/>
              <a:gd name="connsiteX3" fmla="*/ 789294 w 4427247"/>
              <a:gd name="connsiteY3" fmla="*/ 60926 h 2067870"/>
              <a:gd name="connsiteX4" fmla="*/ 3850086 w 4427247"/>
              <a:gd name="connsiteY4" fmla="*/ 104828 h 2067870"/>
              <a:gd name="connsiteX5" fmla="*/ 4425186 w 4427247"/>
              <a:gd name="connsiteY5" fmla="*/ 911262 h 2067870"/>
              <a:gd name="connsiteX6" fmla="*/ 3570165 w 4427247"/>
              <a:gd name="connsiteY6" fmla="*/ 1762468 h 2067870"/>
              <a:gd name="connsiteX7" fmla="*/ 941420 w 4427247"/>
              <a:gd name="connsiteY7" fmla="*/ 1747609 h 2067870"/>
              <a:gd name="connsiteX8" fmla="*/ 949356 w 4427247"/>
              <a:gd name="connsiteY8" fmla="*/ 2067870 h 2067870"/>
              <a:gd name="connsiteX9" fmla="*/ 564281 w 4427247"/>
              <a:gd name="connsiteY9" fmla="*/ 1726456 h 2067870"/>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941420 w 4427247"/>
              <a:gd name="connsiteY7" fmla="*/ 1762471 h 2082732"/>
              <a:gd name="connsiteX8" fmla="*/ 949356 w 4427247"/>
              <a:gd name="connsiteY8" fmla="*/ 2082732 h 2082732"/>
              <a:gd name="connsiteX9" fmla="*/ 564281 w 4427247"/>
              <a:gd name="connsiteY9" fmla="*/ 1741318 h 2082732"/>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1156249 w 4427247"/>
              <a:gd name="connsiteY7" fmla="*/ 1788819 h 2082732"/>
              <a:gd name="connsiteX8" fmla="*/ 949356 w 4427247"/>
              <a:gd name="connsiteY8" fmla="*/ 2082732 h 2082732"/>
              <a:gd name="connsiteX9" fmla="*/ 564281 w 4427247"/>
              <a:gd name="connsiteY9" fmla="*/ 1741318 h 2082732"/>
              <a:gd name="connsiteX0" fmla="*/ 564281 w 4427247"/>
              <a:gd name="connsiteY0" fmla="*/ 1741318 h 2116439"/>
              <a:gd name="connsiteX1" fmla="*/ 172251 w 4427247"/>
              <a:gd name="connsiteY1" fmla="*/ 1389045 h 2116439"/>
              <a:gd name="connsiteX2" fmla="*/ 34358 w 4427247"/>
              <a:gd name="connsiteY2" fmla="*/ 591205 h 2116439"/>
              <a:gd name="connsiteX3" fmla="*/ 789294 w 4427247"/>
              <a:gd name="connsiteY3" fmla="*/ 75788 h 2116439"/>
              <a:gd name="connsiteX4" fmla="*/ 3850086 w 4427247"/>
              <a:gd name="connsiteY4" fmla="*/ 119690 h 2116439"/>
              <a:gd name="connsiteX5" fmla="*/ 4425186 w 4427247"/>
              <a:gd name="connsiteY5" fmla="*/ 926124 h 2116439"/>
              <a:gd name="connsiteX6" fmla="*/ 3570165 w 4427247"/>
              <a:gd name="connsiteY6" fmla="*/ 1777330 h 2116439"/>
              <a:gd name="connsiteX7" fmla="*/ 1156249 w 4427247"/>
              <a:gd name="connsiteY7" fmla="*/ 1788819 h 2116439"/>
              <a:gd name="connsiteX8" fmla="*/ 1157432 w 4427247"/>
              <a:gd name="connsiteY8" fmla="*/ 2116439 h 2116439"/>
              <a:gd name="connsiteX9" fmla="*/ 564281 w 4427247"/>
              <a:gd name="connsiteY9" fmla="*/ 1741318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28763"/>
              <a:gd name="connsiteY0" fmla="*/ 1751186 h 2116439"/>
              <a:gd name="connsiteX1" fmla="*/ 175828 w 4428763"/>
              <a:gd name="connsiteY1" fmla="*/ 1389045 h 2116439"/>
              <a:gd name="connsiteX2" fmla="*/ 37935 w 4428763"/>
              <a:gd name="connsiteY2" fmla="*/ 591205 h 2116439"/>
              <a:gd name="connsiteX3" fmla="*/ 792871 w 4428763"/>
              <a:gd name="connsiteY3" fmla="*/ 75788 h 2116439"/>
              <a:gd name="connsiteX4" fmla="*/ 3853663 w 4428763"/>
              <a:gd name="connsiteY4" fmla="*/ 119690 h 2116439"/>
              <a:gd name="connsiteX5" fmla="*/ 4428763 w 4428763"/>
              <a:gd name="connsiteY5" fmla="*/ 926124 h 2116439"/>
              <a:gd name="connsiteX6" fmla="*/ 3573742 w 4428763"/>
              <a:gd name="connsiteY6" fmla="*/ 1777330 h 2116439"/>
              <a:gd name="connsiteX7" fmla="*/ 1159826 w 4428763"/>
              <a:gd name="connsiteY7" fmla="*/ 1788819 h 2116439"/>
              <a:gd name="connsiteX8" fmla="*/ 1161009 w 4428763"/>
              <a:gd name="connsiteY8" fmla="*/ 2116439 h 2116439"/>
              <a:gd name="connsiteX9" fmla="*/ 722695 w 4428763"/>
              <a:gd name="connsiteY9" fmla="*/ 1751186 h 2116439"/>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8763" h="2102473">
                <a:moveTo>
                  <a:pt x="722695" y="1737220"/>
                </a:moveTo>
                <a:cubicBezTo>
                  <a:pt x="541817" y="1663774"/>
                  <a:pt x="289955" y="1568409"/>
                  <a:pt x="175828" y="1375079"/>
                </a:cubicBezTo>
                <a:cubicBezTo>
                  <a:pt x="61701" y="1181749"/>
                  <a:pt x="-64905" y="796115"/>
                  <a:pt x="37935" y="577239"/>
                </a:cubicBezTo>
                <a:cubicBezTo>
                  <a:pt x="140775" y="358363"/>
                  <a:pt x="162043" y="140692"/>
                  <a:pt x="792871" y="61822"/>
                </a:cubicBezTo>
                <a:cubicBezTo>
                  <a:pt x="1423699" y="-17048"/>
                  <a:pt x="3216921" y="-37702"/>
                  <a:pt x="3822903" y="104021"/>
                </a:cubicBezTo>
                <a:cubicBezTo>
                  <a:pt x="4428885" y="245744"/>
                  <a:pt x="4416953" y="658639"/>
                  <a:pt x="4428763" y="912158"/>
                </a:cubicBezTo>
                <a:cubicBezTo>
                  <a:pt x="4404194" y="1365424"/>
                  <a:pt x="4118565" y="1619581"/>
                  <a:pt x="3573742" y="1763364"/>
                </a:cubicBezTo>
                <a:cubicBezTo>
                  <a:pt x="3028919" y="1907147"/>
                  <a:pt x="1313245" y="1816204"/>
                  <a:pt x="1159826" y="1774853"/>
                </a:cubicBezTo>
                <a:cubicBezTo>
                  <a:pt x="1098295" y="1880771"/>
                  <a:pt x="1112279" y="1894673"/>
                  <a:pt x="1161009" y="2102473"/>
                </a:cubicBezTo>
                <a:cubicBezTo>
                  <a:pt x="929550" y="1950845"/>
                  <a:pt x="722695" y="1737220"/>
                  <a:pt x="722695" y="1737220"/>
                </a:cubicBezTo>
                <a:close/>
              </a:path>
            </a:pathLst>
          </a:custGeom>
          <a:noFill/>
          <a:ln w="19050" cap="flat">
            <a:solidFill>
              <a:schemeClr val="tx1"/>
            </a:solidFill>
            <a:prstDash val="solid"/>
            <a:miter/>
          </a:ln>
        </p:spPr>
        <p:txBody>
          <a:bodyPr rtlCol="0" anchor="ctr"/>
          <a:lstStyle/>
          <a:p>
            <a:endParaRPr lang="en-US"/>
          </a:p>
        </p:txBody>
      </p:sp>
      <p:sp>
        <p:nvSpPr>
          <p:cNvPr id="6" name="TextBox 5">
            <a:extLst>
              <a:ext uri="{FF2B5EF4-FFF2-40B4-BE49-F238E27FC236}">
                <a16:creationId xmlns:a16="http://schemas.microsoft.com/office/drawing/2014/main" id="{4A3B2A53-0633-0F43-8562-C764D8B3A1F2}"/>
              </a:ext>
            </a:extLst>
          </p:cNvPr>
          <p:cNvSpPr txBox="1"/>
          <p:nvPr/>
        </p:nvSpPr>
        <p:spPr>
          <a:xfrm>
            <a:off x="2122964" y="3044842"/>
            <a:ext cx="4504338" cy="1046440"/>
          </a:xfrm>
          <a:prstGeom prst="rect">
            <a:avLst/>
          </a:prstGeom>
          <a:noFill/>
        </p:spPr>
        <p:txBody>
          <a:bodyPr wrap="square" rtlCol="0">
            <a:spAutoFit/>
          </a:bodyPr>
          <a:lstStyle/>
          <a:p>
            <a:r>
              <a:rPr lang="en-US" sz="4400" b="1" dirty="0"/>
              <a:t>@LylaALatif</a:t>
            </a:r>
          </a:p>
          <a:p>
            <a:endParaRPr lang="en-US" dirty="0"/>
          </a:p>
        </p:txBody>
      </p:sp>
    </p:spTree>
    <p:extLst>
      <p:ext uri="{BB962C8B-B14F-4D97-AF65-F5344CB8AC3E}">
        <p14:creationId xmlns:p14="http://schemas.microsoft.com/office/powerpoint/2010/main" val="293792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FF7-FEAA-0945-9142-216EE66D112A}"/>
              </a:ext>
            </a:extLst>
          </p:cNvPr>
          <p:cNvSpPr>
            <a:spLocks noGrp="1"/>
          </p:cNvSpPr>
          <p:nvPr>
            <p:ph type="title"/>
          </p:nvPr>
        </p:nvSpPr>
        <p:spPr>
          <a:xfrm>
            <a:off x="6758082" y="1242646"/>
            <a:ext cx="4299123" cy="1528689"/>
          </a:xfrm>
        </p:spPr>
        <p:txBody>
          <a:bodyPr>
            <a:normAutofit/>
          </a:bodyPr>
          <a:lstStyle/>
          <a:p>
            <a:pPr algn="ctr">
              <a:lnSpc>
                <a:spcPct val="90000"/>
              </a:lnSpc>
            </a:pPr>
            <a:r>
              <a:rPr lang="en-US" dirty="0"/>
              <a:t>Case study – mama </a:t>
            </a:r>
            <a:r>
              <a:rPr lang="en-US" dirty="0" err="1"/>
              <a:t>riziki</a:t>
            </a:r>
            <a:r>
              <a:rPr lang="en-US" dirty="0"/>
              <a:t> </a:t>
            </a:r>
            <a:endParaRPr lang="en-US"/>
          </a:p>
        </p:txBody>
      </p:sp>
      <p:pic>
        <p:nvPicPr>
          <p:cNvPr id="5" name="Content Placeholder 4" descr="Text, letter&#10;&#10;Description automatically generated">
            <a:extLst>
              <a:ext uri="{FF2B5EF4-FFF2-40B4-BE49-F238E27FC236}">
                <a16:creationId xmlns:a16="http://schemas.microsoft.com/office/drawing/2014/main" id="{F60BFED1-E5C4-9B41-87BC-10D74F968BF5}"/>
              </a:ext>
            </a:extLst>
          </p:cNvPr>
          <p:cNvPicPr>
            <a:picLocks noGrp="1" noChangeAspect="1"/>
          </p:cNvPicPr>
          <p:nvPr>
            <p:ph idx="1"/>
          </p:nvPr>
        </p:nvPicPr>
        <p:blipFill>
          <a:blip r:embed="rId2"/>
          <a:stretch>
            <a:fillRect/>
          </a:stretch>
        </p:blipFill>
        <p:spPr>
          <a:xfrm>
            <a:off x="1469065" y="436806"/>
            <a:ext cx="3306772" cy="5878707"/>
          </a:xfrm>
          <a:noFill/>
        </p:spPr>
      </p:pic>
      <p:sp>
        <p:nvSpPr>
          <p:cNvPr id="10" name="Content Placeholder 2">
            <a:extLst>
              <a:ext uri="{FF2B5EF4-FFF2-40B4-BE49-F238E27FC236}">
                <a16:creationId xmlns:a16="http://schemas.microsoft.com/office/drawing/2014/main" id="{A0E50258-8751-4449-A132-BB2B49DB634E}"/>
              </a:ext>
            </a:extLst>
          </p:cNvPr>
          <p:cNvSpPr>
            <a:spLocks noGrp="1"/>
          </p:cNvSpPr>
          <p:nvPr>
            <p:ph idx="1"/>
          </p:nvPr>
        </p:nvSpPr>
        <p:spPr>
          <a:xfrm>
            <a:off x="7024529" y="2818229"/>
            <a:ext cx="3802935" cy="2977008"/>
          </a:xfrm>
        </p:spPr>
        <p:txBody>
          <a:bodyPr>
            <a:normAutofit fontScale="70000" lnSpcReduction="20000"/>
          </a:bodyPr>
          <a:lstStyle/>
          <a:p>
            <a:pPr algn="ctr"/>
            <a:r>
              <a:rPr lang="en-GB" dirty="0"/>
              <a:t>Saving money on her mpesa account and transacting over her phone gave Mama </a:t>
            </a:r>
            <a:r>
              <a:rPr lang="en-GB" dirty="0" err="1"/>
              <a:t>Riziki</a:t>
            </a:r>
            <a:r>
              <a:rPr lang="en-GB" dirty="0"/>
              <a:t> full control over how she wanted to spend her money without seeking approval from her husband or giving him access to her savings. </a:t>
            </a:r>
          </a:p>
          <a:p>
            <a:pPr algn="ctr"/>
            <a:r>
              <a:rPr lang="en-GB" dirty="0"/>
              <a:t>Her zakat financed food business resulted in reducing her household poverty and because she contributed significantly to the household expenses, it gave her power to make her own decisions. </a:t>
            </a:r>
          </a:p>
          <a:p>
            <a:pPr algn="ctr"/>
            <a:endParaRPr lang="en-US" dirty="0"/>
          </a:p>
        </p:txBody>
      </p:sp>
    </p:spTree>
    <p:extLst>
      <p:ext uri="{BB962C8B-B14F-4D97-AF65-F5344CB8AC3E}">
        <p14:creationId xmlns:p14="http://schemas.microsoft.com/office/powerpoint/2010/main" val="17880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CA36-A542-C24F-9A97-021F7A3769A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82FB67E-DEB3-1845-AD39-9098BA25A32E}"/>
              </a:ext>
            </a:extLst>
          </p:cNvPr>
          <p:cNvSpPr>
            <a:spLocks noGrp="1"/>
          </p:cNvSpPr>
          <p:nvPr>
            <p:ph idx="1"/>
          </p:nvPr>
        </p:nvSpPr>
        <p:spPr/>
        <p:txBody>
          <a:bodyPr>
            <a:normAutofit fontScale="92500" lnSpcReduction="10000"/>
          </a:bodyPr>
          <a:lstStyle/>
          <a:p>
            <a:r>
              <a:rPr lang="en-GB" dirty="0"/>
              <a:t>In earning her income, Mama </a:t>
            </a:r>
            <a:r>
              <a:rPr lang="en-GB" dirty="0" err="1"/>
              <a:t>Riziki</a:t>
            </a:r>
            <a:r>
              <a:rPr lang="en-GB" dirty="0"/>
              <a:t> contributes to the development of the Kenyan economy. </a:t>
            </a:r>
          </a:p>
          <a:p>
            <a:r>
              <a:rPr lang="en-GB" dirty="0"/>
              <a:t>The transaction costs she pays to transact using her mpesa account forms part of the pool of sources of revenue available to the government. </a:t>
            </a:r>
          </a:p>
          <a:p>
            <a:r>
              <a:rPr lang="en-GB" dirty="0"/>
              <a:t>This in turn empowers her to seek accountability from the state and hold the government responsible for the provision of social services. </a:t>
            </a:r>
          </a:p>
          <a:p>
            <a:r>
              <a:rPr lang="en-GB" dirty="0"/>
              <a:t>Fintech, being a convenient model for social extraction, connecting wealthy citizens with the poor to help them seek out income streams provides some insight into the nexus between tax and redistribution as understood in the Islamic sense.</a:t>
            </a:r>
          </a:p>
          <a:p>
            <a:endParaRPr lang="en-US" dirty="0"/>
          </a:p>
        </p:txBody>
      </p:sp>
    </p:spTree>
    <p:extLst>
      <p:ext uri="{BB962C8B-B14F-4D97-AF65-F5344CB8AC3E}">
        <p14:creationId xmlns:p14="http://schemas.microsoft.com/office/powerpoint/2010/main" val="354111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4E8CF-CA55-4342-8073-935A5AB889C1}"/>
              </a:ext>
            </a:extLst>
          </p:cNvPr>
          <p:cNvSpPr>
            <a:spLocks noGrp="1"/>
          </p:cNvSpPr>
          <p:nvPr>
            <p:ph type="ctrTitle"/>
          </p:nvPr>
        </p:nvSpPr>
        <p:spPr/>
        <p:txBody>
          <a:bodyPr/>
          <a:lstStyle/>
          <a:p>
            <a:r>
              <a:rPr lang="en-US" dirty="0"/>
              <a:t>Thank you for listening</a:t>
            </a:r>
          </a:p>
        </p:txBody>
      </p:sp>
      <p:sp>
        <p:nvSpPr>
          <p:cNvPr id="5" name="Subtitle 4">
            <a:extLst>
              <a:ext uri="{FF2B5EF4-FFF2-40B4-BE49-F238E27FC236}">
                <a16:creationId xmlns:a16="http://schemas.microsoft.com/office/drawing/2014/main" id="{542CE586-0B03-6B40-88F8-657B32A313B1}"/>
              </a:ext>
            </a:extLst>
          </p:cNvPr>
          <p:cNvSpPr>
            <a:spLocks noGrp="1"/>
          </p:cNvSpPr>
          <p:nvPr>
            <p:ph type="subTitle" idx="1"/>
          </p:nvPr>
        </p:nvSpPr>
        <p:spPr/>
        <p:txBody>
          <a:bodyPr/>
          <a:lstStyle/>
          <a:p>
            <a:r>
              <a:rPr lang="en-US" dirty="0"/>
              <a:t>Lyla Latif</a:t>
            </a:r>
          </a:p>
        </p:txBody>
      </p:sp>
    </p:spTree>
    <p:extLst>
      <p:ext uri="{BB962C8B-B14F-4D97-AF65-F5344CB8AC3E}">
        <p14:creationId xmlns:p14="http://schemas.microsoft.com/office/powerpoint/2010/main" val="316310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low confidence">
            <a:extLst>
              <a:ext uri="{FF2B5EF4-FFF2-40B4-BE49-F238E27FC236}">
                <a16:creationId xmlns:a16="http://schemas.microsoft.com/office/drawing/2014/main" id="{D1013742-8AEC-1E40-9FC4-26C70749AE5D}"/>
              </a:ext>
            </a:extLst>
          </p:cNvPr>
          <p:cNvPicPr>
            <a:picLocks noGrp="1" noChangeAspect="1"/>
          </p:cNvPicPr>
          <p:nvPr>
            <p:ph idx="1"/>
          </p:nvPr>
        </p:nvPicPr>
        <p:blipFill>
          <a:blip r:embed="rId2"/>
          <a:stretch>
            <a:fillRect/>
          </a:stretch>
        </p:blipFill>
        <p:spPr>
          <a:xfrm>
            <a:off x="5471652" y="455021"/>
            <a:ext cx="6179626" cy="5844770"/>
          </a:xfrm>
        </p:spPr>
      </p:pic>
      <p:sp>
        <p:nvSpPr>
          <p:cNvPr id="2" name="Title 1">
            <a:extLst>
              <a:ext uri="{FF2B5EF4-FFF2-40B4-BE49-F238E27FC236}">
                <a16:creationId xmlns:a16="http://schemas.microsoft.com/office/drawing/2014/main" id="{FE9864BB-4D74-6145-A16A-7B776C547492}"/>
              </a:ext>
            </a:extLst>
          </p:cNvPr>
          <p:cNvSpPr>
            <a:spLocks noGrp="1"/>
          </p:cNvSpPr>
          <p:nvPr>
            <p:ph type="title"/>
          </p:nvPr>
        </p:nvSpPr>
        <p:spPr>
          <a:xfrm>
            <a:off x="763209" y="2978728"/>
            <a:ext cx="5332791" cy="1293021"/>
          </a:xfrm>
        </p:spPr>
        <p:txBody>
          <a:bodyPr>
            <a:noAutofit/>
          </a:bodyPr>
          <a:lstStyle/>
          <a:p>
            <a:r>
              <a:rPr lang="en-US" sz="3600" dirty="0">
                <a:solidFill>
                  <a:srgbClr val="C00000"/>
                </a:solidFill>
              </a:rPr>
              <a:t>1. </a:t>
            </a:r>
            <a:br>
              <a:rPr lang="en-US" sz="3600" dirty="0">
                <a:solidFill>
                  <a:srgbClr val="C00000"/>
                </a:solidFill>
              </a:rPr>
            </a:br>
            <a:br>
              <a:rPr lang="en-US" sz="3600" dirty="0">
                <a:solidFill>
                  <a:srgbClr val="C00000"/>
                </a:solidFill>
              </a:rPr>
            </a:br>
            <a:r>
              <a:rPr lang="en-US" sz="3600" dirty="0">
                <a:solidFill>
                  <a:srgbClr val="C00000"/>
                </a:solidFill>
              </a:rPr>
              <a:t>Financial inclusion brought about by fintech has to some extent supported women’s access to finance</a:t>
            </a:r>
            <a:br>
              <a:rPr lang="en-US" sz="3600" dirty="0">
                <a:solidFill>
                  <a:srgbClr val="C00000"/>
                </a:solidFill>
              </a:rPr>
            </a:br>
            <a:br>
              <a:rPr lang="en-US" sz="3600" dirty="0">
                <a:solidFill>
                  <a:srgbClr val="C00000"/>
                </a:solidFill>
              </a:rPr>
            </a:br>
            <a:br>
              <a:rPr lang="en-US" sz="3600" dirty="0">
                <a:solidFill>
                  <a:srgbClr val="C00000"/>
                </a:solidFill>
              </a:rPr>
            </a:br>
            <a:endParaRPr lang="en-US" sz="3600" dirty="0">
              <a:solidFill>
                <a:srgbClr val="C00000"/>
              </a:solidFill>
            </a:endParaRPr>
          </a:p>
        </p:txBody>
      </p:sp>
    </p:spTree>
    <p:extLst>
      <p:ext uri="{BB962C8B-B14F-4D97-AF65-F5344CB8AC3E}">
        <p14:creationId xmlns:p14="http://schemas.microsoft.com/office/powerpoint/2010/main" val="30269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low confidence">
            <a:extLst>
              <a:ext uri="{FF2B5EF4-FFF2-40B4-BE49-F238E27FC236}">
                <a16:creationId xmlns:a16="http://schemas.microsoft.com/office/drawing/2014/main" id="{D1013742-8AEC-1E40-9FC4-26C70749AE5D}"/>
              </a:ext>
            </a:extLst>
          </p:cNvPr>
          <p:cNvPicPr>
            <a:picLocks noGrp="1" noChangeAspect="1"/>
          </p:cNvPicPr>
          <p:nvPr>
            <p:ph idx="1"/>
          </p:nvPr>
        </p:nvPicPr>
        <p:blipFill>
          <a:blip r:embed="rId2"/>
          <a:stretch>
            <a:fillRect/>
          </a:stretch>
        </p:blipFill>
        <p:spPr>
          <a:xfrm>
            <a:off x="5471652" y="455021"/>
            <a:ext cx="6179626" cy="5844770"/>
          </a:xfrm>
        </p:spPr>
      </p:pic>
      <p:sp>
        <p:nvSpPr>
          <p:cNvPr id="2" name="Title 1">
            <a:extLst>
              <a:ext uri="{FF2B5EF4-FFF2-40B4-BE49-F238E27FC236}">
                <a16:creationId xmlns:a16="http://schemas.microsoft.com/office/drawing/2014/main" id="{FE9864BB-4D74-6145-A16A-7B776C547492}"/>
              </a:ext>
            </a:extLst>
          </p:cNvPr>
          <p:cNvSpPr>
            <a:spLocks noGrp="1"/>
          </p:cNvSpPr>
          <p:nvPr>
            <p:ph type="title"/>
          </p:nvPr>
        </p:nvSpPr>
        <p:spPr>
          <a:xfrm>
            <a:off x="763209" y="4127045"/>
            <a:ext cx="5332791" cy="1293021"/>
          </a:xfrm>
        </p:spPr>
        <p:txBody>
          <a:bodyPr>
            <a:noAutofit/>
          </a:bodyPr>
          <a:lstStyle/>
          <a:p>
            <a:br>
              <a:rPr lang="en-US" sz="3600" dirty="0">
                <a:solidFill>
                  <a:srgbClr val="0070C0"/>
                </a:solidFill>
              </a:rPr>
            </a:br>
            <a:br>
              <a:rPr lang="en-US" sz="3600" dirty="0">
                <a:solidFill>
                  <a:srgbClr val="0070C0"/>
                </a:solidFill>
              </a:rPr>
            </a:br>
            <a:r>
              <a:rPr lang="en-US" sz="3600" dirty="0">
                <a:solidFill>
                  <a:srgbClr val="0070C0"/>
                </a:solidFill>
              </a:rPr>
              <a:t>2. </a:t>
            </a:r>
            <a:br>
              <a:rPr lang="en-US" sz="3600" dirty="0">
                <a:solidFill>
                  <a:srgbClr val="0070C0"/>
                </a:solidFill>
              </a:rPr>
            </a:br>
            <a:br>
              <a:rPr lang="en-US" sz="3600" dirty="0">
                <a:solidFill>
                  <a:srgbClr val="0070C0"/>
                </a:solidFill>
              </a:rPr>
            </a:br>
            <a:r>
              <a:rPr lang="en-US" sz="3600" dirty="0">
                <a:solidFill>
                  <a:srgbClr val="0070C0"/>
                </a:solidFill>
              </a:rPr>
              <a:t>embedding tax justice into fintech would mean taxing fintech and earmarking the revenue toward redistribution that bridges gendered wealth and income asymmetries</a:t>
            </a: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endParaRPr lang="en-US" sz="3600" dirty="0">
              <a:solidFill>
                <a:srgbClr val="0070C0"/>
              </a:solidFill>
            </a:endParaRPr>
          </a:p>
        </p:txBody>
      </p:sp>
    </p:spTree>
    <p:extLst>
      <p:ext uri="{BB962C8B-B14F-4D97-AF65-F5344CB8AC3E}">
        <p14:creationId xmlns:p14="http://schemas.microsoft.com/office/powerpoint/2010/main" val="212693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8989-CF46-D746-8C84-9124F5BC00AF}"/>
              </a:ext>
            </a:extLst>
          </p:cNvPr>
          <p:cNvSpPr>
            <a:spLocks noGrp="1"/>
          </p:cNvSpPr>
          <p:nvPr>
            <p:ph type="title"/>
          </p:nvPr>
        </p:nvSpPr>
        <p:spPr>
          <a:xfrm>
            <a:off x="799220" y="484450"/>
            <a:ext cx="4133604" cy="2124880"/>
          </a:xfrm>
        </p:spPr>
        <p:txBody>
          <a:bodyPr>
            <a:normAutofit/>
          </a:bodyPr>
          <a:lstStyle/>
          <a:p>
            <a:pPr algn="ctr"/>
            <a:r>
              <a:rPr lang="en-US" dirty="0"/>
              <a:t>But…</a:t>
            </a:r>
            <a:endParaRPr lang="en-US"/>
          </a:p>
        </p:txBody>
      </p:sp>
      <p:pic>
        <p:nvPicPr>
          <p:cNvPr id="5" name="Content Placeholder 7" descr="Text&#10;&#10;Description automatically generated with low confidence">
            <a:extLst>
              <a:ext uri="{FF2B5EF4-FFF2-40B4-BE49-F238E27FC236}">
                <a16:creationId xmlns:a16="http://schemas.microsoft.com/office/drawing/2014/main" id="{8F188FDE-D22F-5245-9D17-28C226337316}"/>
              </a:ext>
            </a:extLst>
          </p:cNvPr>
          <p:cNvPicPr>
            <a:picLocks noChangeAspect="1"/>
          </p:cNvPicPr>
          <p:nvPr/>
        </p:nvPicPr>
        <p:blipFill rotWithShape="1">
          <a:blip r:embed="rId2"/>
          <a:srcRect r="1274" b="1"/>
          <a:stretch/>
        </p:blipFill>
        <p:spPr>
          <a:xfrm>
            <a:off x="5623249" y="484454"/>
            <a:ext cx="5993465" cy="5736874"/>
          </a:xfrm>
          <a:custGeom>
            <a:avLst/>
            <a:gdLst/>
            <a:ahLst/>
            <a:cxnLst/>
            <a:rect l="l" t="t" r="r" b="b"/>
            <a:pathLst>
              <a:path w="7040677" h="6180550">
                <a:moveTo>
                  <a:pt x="493688" y="34"/>
                </a:moveTo>
                <a:cubicBezTo>
                  <a:pt x="653887" y="409"/>
                  <a:pt x="854619" y="3920"/>
                  <a:pt x="1033873" y="8815"/>
                </a:cubicBezTo>
                <a:lnTo>
                  <a:pt x="6135204" y="38273"/>
                </a:lnTo>
                <a:lnTo>
                  <a:pt x="7040677" y="66047"/>
                </a:lnTo>
                <a:lnTo>
                  <a:pt x="7040677" y="6149315"/>
                </a:lnTo>
                <a:lnTo>
                  <a:pt x="6895903" y="6148904"/>
                </a:lnTo>
                <a:cubicBezTo>
                  <a:pt x="5164050" y="6146027"/>
                  <a:pt x="2763280" y="6180550"/>
                  <a:pt x="1145259" y="6180550"/>
                </a:cubicBezTo>
                <a:cubicBezTo>
                  <a:pt x="686865" y="6151091"/>
                  <a:pt x="359440" y="6180551"/>
                  <a:pt x="45113" y="6151091"/>
                </a:cubicBezTo>
                <a:cubicBezTo>
                  <a:pt x="-50932" y="4157674"/>
                  <a:pt x="23284" y="1383584"/>
                  <a:pt x="110598" y="126652"/>
                </a:cubicBezTo>
                <a:cubicBezTo>
                  <a:pt x="118105" y="-27768"/>
                  <a:pt x="111883" y="22759"/>
                  <a:pt x="262498" y="3120"/>
                </a:cubicBezTo>
                <a:cubicBezTo>
                  <a:pt x="316041" y="711"/>
                  <a:pt x="397569" y="-192"/>
                  <a:pt x="493688" y="34"/>
                </a:cubicBezTo>
                <a:close/>
              </a:path>
            </a:pathLst>
          </a:custGeom>
          <a:noFill/>
          <a:ln>
            <a:noFill/>
          </a:ln>
        </p:spPr>
      </p:pic>
      <p:sp>
        <p:nvSpPr>
          <p:cNvPr id="3" name="Content Placeholder 2">
            <a:extLst>
              <a:ext uri="{FF2B5EF4-FFF2-40B4-BE49-F238E27FC236}">
                <a16:creationId xmlns:a16="http://schemas.microsoft.com/office/drawing/2014/main" id="{3500E6E5-2489-0141-942A-8502B99A1A34}"/>
              </a:ext>
            </a:extLst>
          </p:cNvPr>
          <p:cNvSpPr>
            <a:spLocks noGrp="1"/>
          </p:cNvSpPr>
          <p:nvPr>
            <p:ph idx="1"/>
          </p:nvPr>
        </p:nvSpPr>
        <p:spPr>
          <a:xfrm>
            <a:off x="799220" y="1828800"/>
            <a:ext cx="4488125" cy="4066101"/>
          </a:xfrm>
        </p:spPr>
        <p:txBody>
          <a:bodyPr anchor="ctr">
            <a:normAutofit/>
          </a:bodyPr>
          <a:lstStyle/>
          <a:p>
            <a:pPr algn="ctr">
              <a:lnSpc>
                <a:spcPct val="90000"/>
              </a:lnSpc>
            </a:pPr>
            <a:r>
              <a:rPr lang="en-US" sz="1500" dirty="0"/>
              <a:t>YES </a:t>
            </a:r>
          </a:p>
          <a:p>
            <a:pPr algn="ctr">
              <a:lnSpc>
                <a:spcPct val="90000"/>
              </a:lnSpc>
            </a:pPr>
            <a:r>
              <a:rPr lang="en-US" sz="1500" dirty="0"/>
              <a:t>Does fintech have the potential to redistribute crowd sourced accumulated wealth or income to mitigate gender inequality and help meet socio-economic needs of women? </a:t>
            </a:r>
          </a:p>
          <a:p>
            <a:pPr algn="ctr">
              <a:lnSpc>
                <a:spcPct val="90000"/>
              </a:lnSpc>
            </a:pPr>
            <a:endParaRPr lang="en-US" sz="1500" dirty="0"/>
          </a:p>
          <a:p>
            <a:pPr algn="ctr">
              <a:lnSpc>
                <a:spcPct val="90000"/>
              </a:lnSpc>
            </a:pPr>
            <a:r>
              <a:rPr lang="en-US" sz="1500" dirty="0"/>
              <a:t>NO</a:t>
            </a:r>
          </a:p>
          <a:p>
            <a:pPr algn="ctr">
              <a:lnSpc>
                <a:spcPct val="90000"/>
              </a:lnSpc>
            </a:pPr>
            <a:r>
              <a:rPr lang="en-US" sz="1500" dirty="0"/>
              <a:t>Does the taxation of fintech guarantee that government will use the funds to mitigate gender inequality and help meet socio-economic needs of women? </a:t>
            </a:r>
          </a:p>
        </p:txBody>
      </p:sp>
    </p:spTree>
    <p:extLst>
      <p:ext uri="{BB962C8B-B14F-4D97-AF65-F5344CB8AC3E}">
        <p14:creationId xmlns:p14="http://schemas.microsoft.com/office/powerpoint/2010/main" val="1516354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low confidence">
            <a:extLst>
              <a:ext uri="{FF2B5EF4-FFF2-40B4-BE49-F238E27FC236}">
                <a16:creationId xmlns:a16="http://schemas.microsoft.com/office/drawing/2014/main" id="{D1013742-8AEC-1E40-9FC4-26C70749AE5D}"/>
              </a:ext>
            </a:extLst>
          </p:cNvPr>
          <p:cNvPicPr>
            <a:picLocks noGrp="1" noChangeAspect="1"/>
          </p:cNvPicPr>
          <p:nvPr>
            <p:ph idx="1"/>
          </p:nvPr>
        </p:nvPicPr>
        <p:blipFill>
          <a:blip r:embed="rId2"/>
          <a:stretch>
            <a:fillRect/>
          </a:stretch>
        </p:blipFill>
        <p:spPr>
          <a:xfrm>
            <a:off x="5471652" y="455021"/>
            <a:ext cx="6179626" cy="5844770"/>
          </a:xfrm>
        </p:spPr>
      </p:pic>
      <p:sp>
        <p:nvSpPr>
          <p:cNvPr id="2" name="Title 1">
            <a:extLst>
              <a:ext uri="{FF2B5EF4-FFF2-40B4-BE49-F238E27FC236}">
                <a16:creationId xmlns:a16="http://schemas.microsoft.com/office/drawing/2014/main" id="{FE9864BB-4D74-6145-A16A-7B776C547492}"/>
              </a:ext>
            </a:extLst>
          </p:cNvPr>
          <p:cNvSpPr>
            <a:spLocks noGrp="1"/>
          </p:cNvSpPr>
          <p:nvPr>
            <p:ph type="title"/>
          </p:nvPr>
        </p:nvSpPr>
        <p:spPr>
          <a:xfrm>
            <a:off x="763209" y="2730895"/>
            <a:ext cx="5332791" cy="1293021"/>
          </a:xfrm>
        </p:spPr>
        <p:txBody>
          <a:bodyPr>
            <a:noAutofit/>
          </a:bodyPr>
          <a:lstStyle/>
          <a:p>
            <a:r>
              <a:rPr lang="en-US" sz="3600" dirty="0">
                <a:solidFill>
                  <a:srgbClr val="00B050"/>
                </a:solidFill>
              </a:rPr>
              <a:t>3. </a:t>
            </a:r>
            <a:br>
              <a:rPr lang="en-US" sz="3600" dirty="0">
                <a:solidFill>
                  <a:srgbClr val="00B050"/>
                </a:solidFill>
              </a:rPr>
            </a:br>
            <a:br>
              <a:rPr lang="en-US" sz="3600" dirty="0">
                <a:solidFill>
                  <a:srgbClr val="00B050"/>
                </a:solidFill>
              </a:rPr>
            </a:br>
            <a:r>
              <a:rPr lang="en-US" sz="3600" dirty="0">
                <a:solidFill>
                  <a:srgbClr val="00B050"/>
                </a:solidFill>
              </a:rPr>
              <a:t>embedding tax justice into fintech would also mean reconstructing how social extraction supports redistribution</a:t>
            </a:r>
          </a:p>
        </p:txBody>
      </p:sp>
    </p:spTree>
    <p:extLst>
      <p:ext uri="{BB962C8B-B14F-4D97-AF65-F5344CB8AC3E}">
        <p14:creationId xmlns:p14="http://schemas.microsoft.com/office/powerpoint/2010/main" val="299986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low confidence">
            <a:extLst>
              <a:ext uri="{FF2B5EF4-FFF2-40B4-BE49-F238E27FC236}">
                <a16:creationId xmlns:a16="http://schemas.microsoft.com/office/drawing/2014/main" id="{D1013742-8AEC-1E40-9FC4-26C70749AE5D}"/>
              </a:ext>
            </a:extLst>
          </p:cNvPr>
          <p:cNvPicPr>
            <a:picLocks noGrp="1" noChangeAspect="1"/>
          </p:cNvPicPr>
          <p:nvPr>
            <p:ph idx="1"/>
          </p:nvPr>
        </p:nvPicPr>
        <p:blipFill>
          <a:blip r:embed="rId2"/>
          <a:stretch>
            <a:fillRect/>
          </a:stretch>
        </p:blipFill>
        <p:spPr>
          <a:xfrm>
            <a:off x="5471652" y="455021"/>
            <a:ext cx="6179626" cy="5844770"/>
          </a:xfrm>
        </p:spPr>
      </p:pic>
      <p:sp>
        <p:nvSpPr>
          <p:cNvPr id="2" name="Title 1">
            <a:extLst>
              <a:ext uri="{FF2B5EF4-FFF2-40B4-BE49-F238E27FC236}">
                <a16:creationId xmlns:a16="http://schemas.microsoft.com/office/drawing/2014/main" id="{FE9864BB-4D74-6145-A16A-7B776C547492}"/>
              </a:ext>
            </a:extLst>
          </p:cNvPr>
          <p:cNvSpPr>
            <a:spLocks noGrp="1"/>
          </p:cNvSpPr>
          <p:nvPr>
            <p:ph type="title"/>
          </p:nvPr>
        </p:nvSpPr>
        <p:spPr>
          <a:xfrm>
            <a:off x="763209" y="2730895"/>
            <a:ext cx="5332791" cy="1293021"/>
          </a:xfrm>
        </p:spPr>
        <p:txBody>
          <a:bodyPr>
            <a:noAutofit/>
          </a:bodyPr>
          <a:lstStyle/>
          <a:p>
            <a:r>
              <a:rPr lang="en-US" sz="3600" dirty="0">
                <a:solidFill>
                  <a:srgbClr val="7030A0"/>
                </a:solidFill>
              </a:rPr>
              <a:t>4. </a:t>
            </a:r>
            <a:br>
              <a:rPr lang="en-US" sz="3600" dirty="0">
                <a:solidFill>
                  <a:srgbClr val="7030A0"/>
                </a:solidFill>
              </a:rPr>
            </a:br>
            <a:br>
              <a:rPr lang="en-US" sz="3600" dirty="0">
                <a:solidFill>
                  <a:srgbClr val="7030A0"/>
                </a:solidFill>
              </a:rPr>
            </a:br>
            <a:r>
              <a:rPr lang="en-US" sz="3600" dirty="0">
                <a:solidFill>
                  <a:srgbClr val="7030A0"/>
                </a:solidFill>
              </a:rPr>
              <a:t>fiscal pluralism permits incorporating notions of tax under different fiscal systems to contribute towards redistribution that resolves inequality</a:t>
            </a:r>
          </a:p>
        </p:txBody>
      </p:sp>
    </p:spTree>
    <p:extLst>
      <p:ext uri="{BB962C8B-B14F-4D97-AF65-F5344CB8AC3E}">
        <p14:creationId xmlns:p14="http://schemas.microsoft.com/office/powerpoint/2010/main" val="294713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low confidence">
            <a:extLst>
              <a:ext uri="{FF2B5EF4-FFF2-40B4-BE49-F238E27FC236}">
                <a16:creationId xmlns:a16="http://schemas.microsoft.com/office/drawing/2014/main" id="{D1013742-8AEC-1E40-9FC4-26C70749AE5D}"/>
              </a:ext>
            </a:extLst>
          </p:cNvPr>
          <p:cNvPicPr>
            <a:picLocks noGrp="1" noChangeAspect="1"/>
          </p:cNvPicPr>
          <p:nvPr>
            <p:ph idx="1"/>
          </p:nvPr>
        </p:nvPicPr>
        <p:blipFill>
          <a:blip r:embed="rId2"/>
          <a:stretch>
            <a:fillRect/>
          </a:stretch>
        </p:blipFill>
        <p:spPr>
          <a:xfrm>
            <a:off x="5471652" y="455021"/>
            <a:ext cx="6179626" cy="5844770"/>
          </a:xfrm>
        </p:spPr>
      </p:pic>
      <p:sp>
        <p:nvSpPr>
          <p:cNvPr id="2" name="Title 1">
            <a:extLst>
              <a:ext uri="{FF2B5EF4-FFF2-40B4-BE49-F238E27FC236}">
                <a16:creationId xmlns:a16="http://schemas.microsoft.com/office/drawing/2014/main" id="{FE9864BB-4D74-6145-A16A-7B776C547492}"/>
              </a:ext>
            </a:extLst>
          </p:cNvPr>
          <p:cNvSpPr>
            <a:spLocks noGrp="1"/>
          </p:cNvSpPr>
          <p:nvPr>
            <p:ph type="title"/>
          </p:nvPr>
        </p:nvSpPr>
        <p:spPr>
          <a:xfrm>
            <a:off x="763209" y="2730895"/>
            <a:ext cx="5332791" cy="1293021"/>
          </a:xfrm>
        </p:spPr>
        <p:txBody>
          <a:bodyPr>
            <a:noAutofit/>
          </a:bodyPr>
          <a:lstStyle/>
          <a:p>
            <a:r>
              <a:rPr lang="en-US" sz="3600" dirty="0">
                <a:solidFill>
                  <a:srgbClr val="7030A0"/>
                </a:solidFill>
              </a:rPr>
              <a:t>5. </a:t>
            </a:r>
            <a:br>
              <a:rPr lang="en-US" sz="3600" dirty="0">
                <a:solidFill>
                  <a:srgbClr val="7030A0"/>
                </a:solidFill>
              </a:rPr>
            </a:br>
            <a:br>
              <a:rPr lang="en-US" sz="3600" dirty="0">
                <a:solidFill>
                  <a:srgbClr val="7030A0"/>
                </a:solidFill>
              </a:rPr>
            </a:br>
            <a:r>
              <a:rPr lang="en-US" sz="3600" dirty="0">
                <a:solidFill>
                  <a:srgbClr val="7030A0"/>
                </a:solidFill>
              </a:rPr>
              <a:t>FBOs approach to using the Islamic wealth tax transferred over mpesa platform to support women economic improvement</a:t>
            </a:r>
          </a:p>
        </p:txBody>
      </p:sp>
    </p:spTree>
    <p:extLst>
      <p:ext uri="{BB962C8B-B14F-4D97-AF65-F5344CB8AC3E}">
        <p14:creationId xmlns:p14="http://schemas.microsoft.com/office/powerpoint/2010/main" val="382391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C11E-78F6-E44D-926A-E188F74DAA65}"/>
              </a:ext>
            </a:extLst>
          </p:cNvPr>
          <p:cNvSpPr>
            <a:spLocks noGrp="1"/>
          </p:cNvSpPr>
          <p:nvPr>
            <p:ph type="title"/>
          </p:nvPr>
        </p:nvSpPr>
        <p:spPr>
          <a:xfrm>
            <a:off x="1012974" y="2566932"/>
            <a:ext cx="5083026" cy="1724135"/>
          </a:xfrm>
        </p:spPr>
        <p:txBody>
          <a:bodyPr>
            <a:normAutofit/>
          </a:bodyPr>
          <a:lstStyle/>
          <a:p>
            <a:pPr algn="just">
              <a:lnSpc>
                <a:spcPct val="90000"/>
              </a:lnSpc>
            </a:pPr>
            <a:r>
              <a:rPr lang="en-US" sz="2600" dirty="0"/>
              <a:t>Provides fresh insights into redistribution from a tax justice approach based on social extraction of religious funds</a:t>
            </a:r>
          </a:p>
        </p:txBody>
      </p:sp>
      <p:pic>
        <p:nvPicPr>
          <p:cNvPr id="4" name="Content Placeholder 7" descr="Text&#10;&#10;Description automatically generated with low confidence">
            <a:extLst>
              <a:ext uri="{FF2B5EF4-FFF2-40B4-BE49-F238E27FC236}">
                <a16:creationId xmlns:a16="http://schemas.microsoft.com/office/drawing/2014/main" id="{D18E5946-38F8-AA48-9E11-E033EE7E910F}"/>
              </a:ext>
            </a:extLst>
          </p:cNvPr>
          <p:cNvPicPr>
            <a:picLocks noGrp="1" noChangeAspect="1"/>
          </p:cNvPicPr>
          <p:nvPr>
            <p:ph idx="1"/>
          </p:nvPr>
        </p:nvPicPr>
        <p:blipFill>
          <a:blip r:embed="rId2"/>
          <a:stretch>
            <a:fillRect/>
          </a:stretch>
        </p:blipFill>
        <p:spPr>
          <a:xfrm>
            <a:off x="7162800" y="1267745"/>
            <a:ext cx="4435428" cy="4191478"/>
          </a:xfrm>
          <a:noFill/>
        </p:spPr>
      </p:pic>
    </p:spTree>
    <p:extLst>
      <p:ext uri="{BB962C8B-B14F-4D97-AF65-F5344CB8AC3E}">
        <p14:creationId xmlns:p14="http://schemas.microsoft.com/office/powerpoint/2010/main" val="344052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79E5-8A98-224A-B979-AC9EA17297BE}"/>
              </a:ext>
            </a:extLst>
          </p:cNvPr>
          <p:cNvSpPr>
            <a:spLocks noGrp="1"/>
          </p:cNvSpPr>
          <p:nvPr>
            <p:ph type="title"/>
          </p:nvPr>
        </p:nvSpPr>
        <p:spPr>
          <a:xfrm>
            <a:off x="838202" y="2395469"/>
            <a:ext cx="3220049" cy="3438661"/>
          </a:xfrm>
        </p:spPr>
        <p:txBody>
          <a:bodyPr anchor="b">
            <a:normAutofit/>
          </a:bodyPr>
          <a:lstStyle/>
          <a:p>
            <a:r>
              <a:rPr lang="en-US" dirty="0"/>
              <a:t>Zakat Kenya: FBO Fintech platform</a:t>
            </a:r>
          </a:p>
        </p:txBody>
      </p:sp>
      <p:sp>
        <p:nvSpPr>
          <p:cNvPr id="3" name="Content Placeholder 2">
            <a:extLst>
              <a:ext uri="{FF2B5EF4-FFF2-40B4-BE49-F238E27FC236}">
                <a16:creationId xmlns:a16="http://schemas.microsoft.com/office/drawing/2014/main" id="{D1775F79-2BF4-5B4F-8B63-36C6633E3AFB}"/>
              </a:ext>
            </a:extLst>
          </p:cNvPr>
          <p:cNvSpPr>
            <a:spLocks noGrp="1"/>
          </p:cNvSpPr>
          <p:nvPr>
            <p:ph idx="1"/>
          </p:nvPr>
        </p:nvSpPr>
        <p:spPr>
          <a:xfrm>
            <a:off x="5447762" y="628261"/>
            <a:ext cx="5447765" cy="4948291"/>
          </a:xfrm>
        </p:spPr>
        <p:txBody>
          <a:bodyPr anchor="ctr">
            <a:normAutofit lnSpcReduction="10000"/>
          </a:bodyPr>
          <a:lstStyle/>
          <a:p>
            <a:pPr algn="ctr"/>
            <a:r>
              <a:rPr lang="en-GB" dirty="0"/>
              <a:t>“…FBOs govern social relations within a community and have the potential to generate revenue to provide development needs. Their role in social extraction and contribution to development, either independently or in coproduction with the state, is increasingly being recognised by scholars. In the context of redistribution, faith-based contributions for community development is critical to local development”.  (Fintech driven tax justice, TJN conference paper, page 5) </a:t>
            </a:r>
            <a:endParaRPr lang="en-US" dirty="0"/>
          </a:p>
        </p:txBody>
      </p:sp>
      <p:sp>
        <p:nvSpPr>
          <p:cNvPr id="4" name="Rectangle 3">
            <a:extLst>
              <a:ext uri="{FF2B5EF4-FFF2-40B4-BE49-F238E27FC236}">
                <a16:creationId xmlns:a16="http://schemas.microsoft.com/office/drawing/2014/main" id="{8EA12C69-DD29-F444-A9E3-F67E01EF7835}"/>
              </a:ext>
            </a:extLst>
          </p:cNvPr>
          <p:cNvSpPr/>
          <p:nvPr/>
        </p:nvSpPr>
        <p:spPr>
          <a:xfrm>
            <a:off x="6988724" y="5666704"/>
            <a:ext cx="2365840" cy="523220"/>
          </a:xfrm>
          <a:prstGeom prst="rect">
            <a:avLst/>
          </a:prstGeom>
        </p:spPr>
        <p:txBody>
          <a:bodyPr wrap="none">
            <a:spAutoFit/>
          </a:bodyPr>
          <a:lstStyle/>
          <a:p>
            <a:r>
              <a:rPr lang="en-GB" sz="2800" dirty="0">
                <a:solidFill>
                  <a:srgbClr val="C00000"/>
                </a:solidFill>
              </a:rPr>
              <a:t>Fintech enables this nexus.</a:t>
            </a:r>
            <a:endParaRPr lang="en-US" sz="2800" dirty="0">
              <a:solidFill>
                <a:srgbClr val="C00000"/>
              </a:solidFill>
            </a:endParaRPr>
          </a:p>
        </p:txBody>
      </p:sp>
    </p:spTree>
    <p:extLst>
      <p:ext uri="{BB962C8B-B14F-4D97-AF65-F5344CB8AC3E}">
        <p14:creationId xmlns:p14="http://schemas.microsoft.com/office/powerpoint/2010/main" val="1153000956"/>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195</TotalTime>
  <Words>473</Words>
  <Application>Microsoft Macintosh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The Hand</vt:lpstr>
      <vt:lpstr>The Serif Hand</vt:lpstr>
      <vt:lpstr>ChitchatVTI</vt:lpstr>
      <vt:lpstr>Fintech driven Tax Justice</vt:lpstr>
      <vt:lpstr>1.   Financial inclusion brought about by fintech has to some extent supported women’s access to finance   </vt:lpstr>
      <vt:lpstr>  2.   embedding tax justice into fintech would mean taxing fintech and earmarking the revenue toward redistribution that bridges gendered wealth and income asymmetries       </vt:lpstr>
      <vt:lpstr>But…</vt:lpstr>
      <vt:lpstr>3.   embedding tax justice into fintech would also mean reconstructing how social extraction supports redistribution</vt:lpstr>
      <vt:lpstr>4.   fiscal pluralism permits incorporating notions of tax under different fiscal systems to contribute towards redistribution that resolves inequality</vt:lpstr>
      <vt:lpstr>5.   FBOs approach to using the Islamic wealth tax transferred over mpesa platform to support women economic improvement</vt:lpstr>
      <vt:lpstr>Provides fresh insights into redistribution from a tax justice approach based on social extraction of religious funds</vt:lpstr>
      <vt:lpstr>Zakat Kenya: FBO Fintech platform</vt:lpstr>
      <vt:lpstr>Case study – mama riziki </vt:lpstr>
      <vt:lpstr>Conclusion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driven Tax Justice</dc:title>
  <dc:creator>Lyla Latif Khan</dc:creator>
  <cp:lastModifiedBy>Lyla Latif Khan</cp:lastModifiedBy>
  <cp:revision>17</cp:revision>
  <dcterms:created xsi:type="dcterms:W3CDTF">2021-07-05T16:22:27Z</dcterms:created>
  <dcterms:modified xsi:type="dcterms:W3CDTF">2021-11-15T15:40:34Z</dcterms:modified>
</cp:coreProperties>
</file>