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835"/>
  </p:normalViewPr>
  <p:slideViewPr>
    <p:cSldViewPr snapToGrid="0" snapToObjects="1">
      <p:cViewPr varScale="1">
        <p:scale>
          <a:sx n="48" d="100"/>
          <a:sy n="48" d="100"/>
        </p:scale>
        <p:origin x="12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529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lvl1pPr defTabSz="2438338">
              <a:lnSpc>
                <a:spcPct val="90000"/>
              </a:lnSpc>
              <a:defRPr sz="11600" spc="-348">
                <a:gradFill flip="none" rotWithShape="1">
                  <a:gsLst>
                    <a:gs pos="0">
                      <a:srgbClr val="00E8FF"/>
                    </a:gs>
                    <a:gs pos="100000">
                      <a:srgbClr val="FF00F7"/>
                    </a:gs>
                  </a:gsLst>
                  <a:lin ang="3967761" scaled="0"/>
                </a:gradFill>
              </a:defRPr>
            </a:lvl1pPr>
          </a:lstStyle>
          <a:p>
            <a:r>
              <a:t>Presentation Title</a:t>
            </a:r>
          </a:p>
        </p:txBody>
      </p:sp>
      <p:sp>
        <p:nvSpPr>
          <p:cNvPr id="12" name="Author and Date"/>
          <p:cNvSpPr txBox="1">
            <a:spLocks noGrp="1"/>
          </p:cNvSpPr>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Medium"/>
                <a:ea typeface="Graphik-Medium"/>
                <a:cs typeface="Graphik-Medium"/>
                <a:sym typeface="Graphik Medium"/>
              </a:defRPr>
            </a:lvl1pPr>
          </a:lstStyle>
          <a:p>
            <a:r>
              <a:t>Author and Date</a:t>
            </a:r>
          </a:p>
        </p:txBody>
      </p:sp>
      <p:sp>
        <p:nvSpPr>
          <p:cNvPr id="13" name="Body Level One…"/>
          <p:cNvSpPr txBox="1">
            <a:spLocks noGrp="1"/>
          </p:cNvSpPr>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Medium"/>
                <a:ea typeface="Graphik-Medium"/>
                <a:cs typeface="Graphik-Medium"/>
                <a:sym typeface="Graphik Medium"/>
              </a:defRPr>
            </a:lvl1pPr>
            <a:lvl2pPr marL="0" indent="0" algn="ctr" defTabSz="825500">
              <a:spcBef>
                <a:spcPts val="0"/>
              </a:spcBef>
              <a:buClrTx/>
              <a:buSzTx/>
              <a:buNone/>
              <a:defRPr sz="6400">
                <a:solidFill>
                  <a:srgbClr val="D5D5D5"/>
                </a:solidFill>
                <a:latin typeface="Graphik-Medium"/>
                <a:ea typeface="Graphik-Medium"/>
                <a:cs typeface="Graphik-Medium"/>
                <a:sym typeface="Graphik Medium"/>
              </a:defRPr>
            </a:lvl2pPr>
            <a:lvl3pPr marL="0" indent="0" algn="ctr" defTabSz="825500">
              <a:spcBef>
                <a:spcPts val="0"/>
              </a:spcBef>
              <a:buClrTx/>
              <a:buSzTx/>
              <a:buNone/>
              <a:defRPr sz="6400">
                <a:solidFill>
                  <a:srgbClr val="D5D5D5"/>
                </a:solidFill>
                <a:latin typeface="Graphik-Medium"/>
                <a:ea typeface="Graphik-Medium"/>
                <a:cs typeface="Graphik-Medium"/>
                <a:sym typeface="Graphik Medium"/>
              </a:defRPr>
            </a:lvl3pPr>
            <a:lvl4pPr marL="0" indent="0" algn="ctr" defTabSz="825500">
              <a:spcBef>
                <a:spcPts val="0"/>
              </a:spcBef>
              <a:buClrTx/>
              <a:buSzTx/>
              <a:buNone/>
              <a:defRPr sz="6400">
                <a:solidFill>
                  <a:srgbClr val="D5D5D5"/>
                </a:solidFill>
                <a:latin typeface="Graphik-Medium"/>
                <a:ea typeface="Graphik-Medium"/>
                <a:cs typeface="Graphik-Medium"/>
                <a:sym typeface="Graphik Medium"/>
              </a:defRPr>
            </a:lvl4pPr>
            <a:lvl5pPr marL="0" indent="0" algn="ctr" defTabSz="825500">
              <a:spcBef>
                <a:spcPts val="0"/>
              </a:spcBef>
              <a:buClrTx/>
              <a:buSzTx/>
              <a:buNone/>
              <a:defRPr sz="64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1pPr>
            <a:lvl2pPr marL="0" indent="457200" algn="ctr">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2pPr>
            <a:lvl3pPr marL="0" indent="914400" algn="ctr">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3pPr>
            <a:lvl4pPr marL="0" indent="1371600" algn="ctr">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4pPr>
            <a:lvl5pPr marL="0" indent="1828800" algn="ctr">
              <a:spcBef>
                <a:spcPts val="0"/>
              </a:spcBef>
              <a:buClrTx/>
              <a:buSzTx/>
              <a:buNone/>
              <a:defRPr sz="8400" spc="-252">
                <a:gradFill flip="none" rotWithShape="1">
                  <a:gsLst>
                    <a:gs pos="0">
                      <a:srgbClr val="FFFFFF"/>
                    </a:gs>
                    <a:gs pos="100000">
                      <a:srgbClr val="929292"/>
                    </a:gs>
                  </a:gsLst>
                  <a:lin ang="540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z="22400" spc="-448">
                <a:gradFill flip="none" rotWithShape="1">
                  <a:gsLst>
                    <a:gs pos="0">
                      <a:srgbClr val="00E8FF"/>
                    </a:gs>
                    <a:gs pos="100000">
                      <a:srgbClr val="FF00F7"/>
                    </a:gs>
                  </a:gsLst>
                  <a:lin ang="3967761"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Medium"/>
                <a:ea typeface="Graphik-Medium"/>
                <a:cs typeface="Graphik-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Medium"/>
                <a:ea typeface="Graphik-Medium"/>
                <a:cs typeface="Graphik-Medium"/>
                <a:sym typeface="Graphik Medium"/>
              </a:defRPr>
            </a:lvl1pPr>
          </a:lstStyle>
          <a:p>
            <a:r>
              <a:t>Attribution</a:t>
            </a:r>
          </a:p>
        </p:txBody>
      </p:sp>
      <p:sp>
        <p:nvSpPr>
          <p:cNvPr id="116" name="Body Level One…"/>
          <p:cNvSpPr txBox="1">
            <a:spLocks noGrp="1"/>
          </p:cNvSpPr>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z="8400" spc="-168">
                <a:gradFill flip="none" rotWithShape="1">
                  <a:gsLst>
                    <a:gs pos="0">
                      <a:srgbClr val="FF00D8"/>
                    </a:gs>
                    <a:gs pos="100000">
                      <a:srgbClr val="FFFD00"/>
                    </a:gs>
                  </a:gsLst>
                  <a:lin ang="270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Northern Lights display over a snowy landscape"/>
          <p:cNvSpPr>
            <a:spLocks noGrp="1"/>
          </p:cNvSpPr>
          <p:nvPr>
            <p:ph type="pic" sz="half" idx="21"/>
          </p:nvPr>
        </p:nvSpPr>
        <p:spPr>
          <a:xfrm>
            <a:off x="12192000" y="6229350"/>
            <a:ext cx="12192000" cy="8128000"/>
          </a:xfrm>
          <a:prstGeom prst="rect">
            <a:avLst/>
          </a:prstGeom>
        </p:spPr>
        <p:txBody>
          <a:bodyPr lIns="91439" tIns="45719" rIns="91439" bIns="45719">
            <a:noAutofit/>
          </a:bodyPr>
          <a:lstStyle/>
          <a:p>
            <a:endParaRPr/>
          </a:p>
        </p:txBody>
      </p:sp>
      <p:sp>
        <p:nvSpPr>
          <p:cNvPr id="125" name="Colourful clouds against a starry night sky"/>
          <p:cNvSpPr>
            <a:spLocks noGrp="1"/>
          </p:cNvSpPr>
          <p:nvPr>
            <p:ph type="pic" sz="half" idx="22"/>
          </p:nvPr>
        </p:nvSpPr>
        <p:spPr>
          <a:xfrm>
            <a:off x="12192000" y="-641351"/>
            <a:ext cx="12192000" cy="8128001"/>
          </a:xfrm>
          <a:prstGeom prst="rect">
            <a:avLst/>
          </a:prstGeom>
        </p:spPr>
        <p:txBody>
          <a:bodyPr lIns="91439" tIns="45719" rIns="91439" bIns="45719">
            <a:noAutofit/>
          </a:bodyPr>
          <a:lstStyle/>
          <a:p>
            <a:endParaRPr/>
          </a:p>
        </p:txBody>
      </p:sp>
      <p:sp>
        <p:nvSpPr>
          <p:cNvPr id="126" name="Northern Lights display over a snowy mountain landscape"/>
          <p:cNvSpPr>
            <a:spLocks noGrp="1"/>
          </p:cNvSpPr>
          <p:nvPr>
            <p:ph type="pic" idx="23"/>
          </p:nvPr>
        </p:nvSpPr>
        <p:spPr>
          <a:xfrm>
            <a:off x="-1" y="-2258501"/>
            <a:ext cx="12166601" cy="1823300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Northern Lights display over a snowy landscap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Northern Lights display in a dark night sky over mountains"/>
          <p:cNvSpPr>
            <a:spLocks noGrp="1"/>
          </p:cNvSpPr>
          <p:nvPr>
            <p:ph type="pic" idx="21"/>
          </p:nvPr>
        </p:nvSpPr>
        <p:spPr>
          <a:xfrm>
            <a:off x="0" y="-762000"/>
            <a:ext cx="24384000" cy="1524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Medium"/>
                <a:ea typeface="Graphik-Medium"/>
                <a:cs typeface="Graphik-Medium"/>
                <a:sym typeface="Graphik Medium"/>
              </a:defRPr>
            </a:lvl1pPr>
          </a:lstStyle>
          <a:p>
            <a:r>
              <a:t>Author and Date</a:t>
            </a: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lvl1pPr defTabSz="2438400">
              <a:lnSpc>
                <a:spcPct val="90000"/>
              </a:lnSpc>
              <a:defRPr sz="11600" spc="-348"/>
            </a:lvl1pPr>
          </a:lstStyle>
          <a:p>
            <a:r>
              <a:t>Presentation Title</a:t>
            </a:r>
          </a:p>
        </p:txBody>
      </p:sp>
      <p:sp>
        <p:nvSpPr>
          <p:cNvPr id="24" name="Body Level One…"/>
          <p:cNvSpPr txBox="1">
            <a:spLocks noGrp="1"/>
          </p:cNvSpPr>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Medium"/>
                <a:ea typeface="Graphik-Medium"/>
                <a:cs typeface="Graphik-Medium"/>
                <a:sym typeface="Graphik Medium"/>
              </a:defRPr>
            </a:lvl1pPr>
            <a:lvl2pPr marL="0" indent="0" algn="ctr" defTabSz="825500">
              <a:spcBef>
                <a:spcPts val="0"/>
              </a:spcBef>
              <a:buClrTx/>
              <a:buSzTx/>
              <a:buNone/>
              <a:defRPr sz="6400">
                <a:solidFill>
                  <a:srgbClr val="D5D5D5"/>
                </a:solidFill>
                <a:latin typeface="Graphik-Medium"/>
                <a:ea typeface="Graphik-Medium"/>
                <a:cs typeface="Graphik-Medium"/>
                <a:sym typeface="Graphik Medium"/>
              </a:defRPr>
            </a:lvl2pPr>
            <a:lvl3pPr marL="0" indent="0" algn="ctr" defTabSz="825500">
              <a:spcBef>
                <a:spcPts val="0"/>
              </a:spcBef>
              <a:buClrTx/>
              <a:buSzTx/>
              <a:buNone/>
              <a:defRPr sz="6400">
                <a:solidFill>
                  <a:srgbClr val="D5D5D5"/>
                </a:solidFill>
                <a:latin typeface="Graphik-Medium"/>
                <a:ea typeface="Graphik-Medium"/>
                <a:cs typeface="Graphik-Medium"/>
                <a:sym typeface="Graphik Medium"/>
              </a:defRPr>
            </a:lvl3pPr>
            <a:lvl4pPr marL="0" indent="0" algn="ctr" defTabSz="825500">
              <a:spcBef>
                <a:spcPts val="0"/>
              </a:spcBef>
              <a:buClrTx/>
              <a:buSzTx/>
              <a:buNone/>
              <a:defRPr sz="6400">
                <a:solidFill>
                  <a:srgbClr val="D5D5D5"/>
                </a:solidFill>
                <a:latin typeface="Graphik-Medium"/>
                <a:ea typeface="Graphik-Medium"/>
                <a:cs typeface="Graphik-Medium"/>
                <a:sym typeface="Graphik Medium"/>
              </a:defRPr>
            </a:lvl4pPr>
            <a:lvl5pPr marL="0" indent="0" algn="ctr" defTabSz="825500">
              <a:spcBef>
                <a:spcPts val="0"/>
              </a:spcBef>
              <a:buClrTx/>
              <a:buSzTx/>
              <a:buNone/>
              <a:defRPr sz="64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olourful clouds against a starry night sky"/>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70000" y="3886200"/>
            <a:ext cx="9652000" cy="3200202"/>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Medium"/>
                <a:ea typeface="Graphik-Medium"/>
                <a:cs typeface="Graphik-Medium"/>
                <a:sym typeface="Graphik Medium"/>
              </a:defRPr>
            </a:lvl1pPr>
            <a:lvl2pPr marL="0" indent="457200" algn="ctr" defTabSz="825500">
              <a:spcBef>
                <a:spcPts val="0"/>
              </a:spcBef>
              <a:buClrTx/>
              <a:buSzTx/>
              <a:buNone/>
              <a:defRPr sz="5400">
                <a:solidFill>
                  <a:srgbClr val="D5D5D5"/>
                </a:solidFill>
                <a:latin typeface="Graphik-Medium"/>
                <a:ea typeface="Graphik-Medium"/>
                <a:cs typeface="Graphik-Medium"/>
                <a:sym typeface="Graphik Medium"/>
              </a:defRPr>
            </a:lvl2pPr>
            <a:lvl3pPr marL="0" indent="914400" algn="ctr" defTabSz="825500">
              <a:spcBef>
                <a:spcPts val="0"/>
              </a:spcBef>
              <a:buClrTx/>
              <a:buSzTx/>
              <a:buNone/>
              <a:defRPr sz="5400">
                <a:solidFill>
                  <a:srgbClr val="D5D5D5"/>
                </a:solidFill>
                <a:latin typeface="Graphik-Medium"/>
                <a:ea typeface="Graphik-Medium"/>
                <a:cs typeface="Graphik-Medium"/>
                <a:sym typeface="Graphik Medium"/>
              </a:defRPr>
            </a:lvl3pPr>
            <a:lvl4pPr marL="0" indent="1371600" algn="ctr" defTabSz="825500">
              <a:spcBef>
                <a:spcPts val="0"/>
              </a:spcBef>
              <a:buClrTx/>
              <a:buSzTx/>
              <a:buNone/>
              <a:defRPr sz="5400">
                <a:solidFill>
                  <a:srgbClr val="D5D5D5"/>
                </a:solidFill>
                <a:latin typeface="Graphik-Medium"/>
                <a:ea typeface="Graphik-Medium"/>
                <a:cs typeface="Graphik-Medium"/>
                <a:sym typeface="Graphik Medium"/>
              </a:defRPr>
            </a:lvl4pPr>
            <a:lvl5pPr marL="0" indent="1828800" algn="ctr" defTabSz="825500">
              <a:spcBef>
                <a:spcPts val="0"/>
              </a:spcBef>
              <a:buClrTx/>
              <a:buSzTx/>
              <a:buNone/>
              <a:defRPr sz="5400">
                <a:solidFill>
                  <a:srgbClr val="D5D5D5"/>
                </a:solidFill>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Medium"/>
                <a:ea typeface="Graphik-Medium"/>
                <a:cs typeface="Graphik-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70000" y="4269316"/>
            <a:ext cx="21844000" cy="84328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Northern Lights display over a snowy mountain landscape"/>
          <p:cNvSpPr>
            <a:spLocks noGrp="1"/>
          </p:cNvSpPr>
          <p:nvPr>
            <p:ph type="pic" idx="21"/>
          </p:nvPr>
        </p:nvSpPr>
        <p:spPr>
          <a:xfrm>
            <a:off x="12204700" y="-2277533"/>
            <a:ext cx="12192000" cy="18271067"/>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1270000" y="4267200"/>
            <a:ext cx="9652000" cy="84328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Medium"/>
                <a:ea typeface="Graphik-Medium"/>
                <a:cs typeface="Graphik-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lvl1pPr>
              <a:lnSpc>
                <a:spcPct val="90000"/>
              </a:lnSpc>
              <a:defRPr sz="11600" spc="-348">
                <a:gradFill flip="none" rotWithShape="1">
                  <a:gsLst>
                    <a:gs pos="0">
                      <a:srgbClr val="00FF00"/>
                    </a:gs>
                    <a:gs pos="100000">
                      <a:srgbClr val="007DFF"/>
                    </a:gs>
                  </a:gsLst>
                  <a:lin ang="3965999"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Medium"/>
                <a:ea typeface="Graphik-Medium"/>
                <a:cs typeface="Graphik-Medium"/>
                <a:sym typeface="Graphik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Medium"/>
                <a:ea typeface="Graphik-Medium"/>
                <a:cs typeface="Graphik-Medium"/>
                <a:sym typeface="Graphik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buClrTx/>
              <a:buSzTx/>
              <a:buNone/>
              <a:defRPr sz="5500" spc="-55"/>
            </a:lvl1pPr>
            <a:lvl2pPr marL="0" indent="457200" defTabSz="825500">
              <a:buClrTx/>
              <a:buSzTx/>
              <a:buNone/>
              <a:defRPr sz="5500" spc="-55"/>
            </a:lvl2pPr>
            <a:lvl3pPr marL="0" indent="914400" defTabSz="825500">
              <a:buClrTx/>
              <a:buSzTx/>
              <a:buNone/>
              <a:defRPr sz="5500" spc="-55"/>
            </a:lvl3pPr>
            <a:lvl4pPr marL="0" indent="1371600" defTabSz="825500">
              <a:buClrTx/>
              <a:buSzTx/>
              <a:buNone/>
              <a:defRPr sz="5500" spc="-55"/>
            </a:lvl4pPr>
            <a:lvl5pPr marL="0" indent="1828800" defTabSz="825500">
              <a:buClrTx/>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70000" y="812800"/>
            <a:ext cx="21844000" cy="155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1270000" y="4267200"/>
            <a:ext cx="21844000" cy="843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sz="8400" b="0" i="0" u="none" strike="noStrike" cap="none" spc="-252" baseline="0">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sz="4800" b="0" i="0" u="none" strike="noStrike" cap="none" spc="0" baseline="0">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15.xml"/><Relationship Id="rId4" Type="http://schemas.openxmlformats.org/officeDocument/2006/relationships/image" Target="../media/image16.tif"/></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t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7.xml"/><Relationship Id="rId4" Type="http://schemas.openxmlformats.org/officeDocument/2006/relationships/image" Target="../media/image10.tif"/></Relationships>
</file>

<file path=ppt/slides/_rels/slide8.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3"/>
          <a:stretch>
            <a:fillRect/>
          </a:stretch>
        </p:blipFill>
        <p:spPr>
          <a:xfrm>
            <a:off x="-57842" y="119812"/>
            <a:ext cx="13527175" cy="13527176"/>
          </a:xfrm>
          <a:prstGeom prst="rect">
            <a:avLst/>
          </a:prstGeom>
          <a:ln w="12700">
            <a:miter lim="400000"/>
          </a:ln>
        </p:spPr>
      </p:pic>
      <p:sp>
        <p:nvSpPr>
          <p:cNvPr id="152" name="DEBT, AUSTERITY AND IFFS"/>
          <p:cNvSpPr txBox="1">
            <a:spLocks noGrp="1"/>
          </p:cNvSpPr>
          <p:nvPr>
            <p:ph type="ctrTitle"/>
          </p:nvPr>
        </p:nvSpPr>
        <p:spPr>
          <a:xfrm>
            <a:off x="13762044" y="1168979"/>
            <a:ext cx="10549779" cy="3909747"/>
          </a:xfrm>
          <a:prstGeom prst="rect">
            <a:avLst/>
          </a:prstGeom>
        </p:spPr>
        <p:txBody>
          <a:bodyPr/>
          <a:lstStyle/>
          <a:p>
            <a:pPr defTabSz="2145738">
              <a:defRPr sz="10208" spc="-306">
                <a:gradFill flip="none" rotWithShape="1">
                  <a:gsLst>
                    <a:gs pos="0">
                      <a:srgbClr val="9437FF"/>
                    </a:gs>
                    <a:gs pos="100000">
                      <a:srgbClr val="941100"/>
                    </a:gs>
                  </a:gsLst>
                  <a:lin ang="3967761" scaled="0"/>
                </a:gradFill>
              </a:defRPr>
            </a:pPr>
            <a:r>
              <a:rPr>
                <a:gradFill flip="none" rotWithShape="1">
                  <a:gsLst>
                    <a:gs pos="0">
                      <a:srgbClr val="941100"/>
                    </a:gs>
                    <a:gs pos="100000">
                      <a:srgbClr val="FF9300"/>
                    </a:gs>
                  </a:gsLst>
                  <a:lin ang="3967761" scaled="0"/>
                </a:gradFill>
              </a:rPr>
              <a:t>DEBT</a:t>
            </a:r>
            <a:r>
              <a:rPr>
                <a:gradFill flip="none" rotWithShape="1">
                  <a:gsLst>
                    <a:gs pos="0">
                      <a:srgbClr val="941100"/>
                    </a:gs>
                    <a:gs pos="100000">
                      <a:srgbClr val="FFFB00"/>
                    </a:gs>
                  </a:gsLst>
                  <a:lin ang="3967761" scaled="0"/>
                </a:gradFill>
              </a:rPr>
              <a:t>, AUSTERITY</a:t>
            </a:r>
            <a:r>
              <a:t> AND IFFS</a:t>
            </a:r>
          </a:p>
        </p:txBody>
      </p:sp>
      <p:sp>
        <p:nvSpPr>
          <p:cNvPr id="153" name="@LylaALatif"/>
          <p:cNvSpPr txBox="1">
            <a:spLocks noGrp="1"/>
          </p:cNvSpPr>
          <p:nvPr>
            <p:ph type="body" idx="21"/>
          </p:nvPr>
        </p:nvSpPr>
        <p:spPr>
          <a:xfrm>
            <a:off x="11544977" y="11232613"/>
            <a:ext cx="13924448" cy="25600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a:p>
          <a:p>
            <a:pPr>
              <a:defRPr sz="5400"/>
            </a:pPr>
            <a:r>
              <a:t>@LylaALatif</a:t>
            </a:r>
          </a:p>
        </p:txBody>
      </p:sp>
      <p:sp>
        <p:nvSpPr>
          <p:cNvPr id="154" name="“Where water is the boss, there the land must obey”…"/>
          <p:cNvSpPr txBox="1">
            <a:spLocks noGrp="1"/>
          </p:cNvSpPr>
          <p:nvPr>
            <p:ph type="subTitle" sz="quarter" idx="1"/>
          </p:nvPr>
        </p:nvSpPr>
        <p:spPr>
          <a:xfrm>
            <a:off x="13872847" y="6087995"/>
            <a:ext cx="9860107" cy="5260288"/>
          </a:xfrm>
          <a:prstGeom prst="rect">
            <a:avLst/>
          </a:prstGeom>
        </p:spPr>
        <p:txBody>
          <a:bodyPr/>
          <a:lstStyle/>
          <a:p>
            <a:pPr>
              <a:defRPr i="1">
                <a:latin typeface="Graphik"/>
                <a:ea typeface="Graphik"/>
                <a:cs typeface="Graphik"/>
                <a:sym typeface="Graphik"/>
              </a:defRPr>
            </a:pPr>
            <a:r>
              <a:t>“Where water is the boss, there the land must obey”</a:t>
            </a:r>
          </a:p>
          <a:p>
            <a:r>
              <a:t>African Proverb</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Alternative Demands?"/>
          <p:cNvSpPr txBox="1">
            <a:spLocks noGrp="1"/>
          </p:cNvSpPr>
          <p:nvPr>
            <p:ph type="title"/>
          </p:nvPr>
        </p:nvSpPr>
        <p:spPr>
          <a:prstGeom prst="rect">
            <a:avLst/>
          </a:prstGeom>
        </p:spPr>
        <p:txBody>
          <a:bodyPr/>
          <a:lstStyle/>
          <a:p>
            <a:r>
              <a:t>Alternative Demands? </a:t>
            </a:r>
          </a:p>
        </p:txBody>
      </p:sp>
      <p:sp>
        <p:nvSpPr>
          <p:cNvPr id="194" name="Exercise the right to unilateral repudiation of odious, illegal and illegitimate sovereign debt as a human rights defence (Principle 1 UNGA Res 69/319 - Basic Principles on Sovereign Debt Restructuring Process)…"/>
          <p:cNvSpPr txBox="1">
            <a:spLocks noGrp="1"/>
          </p:cNvSpPr>
          <p:nvPr>
            <p:ph type="body" idx="1"/>
          </p:nvPr>
        </p:nvSpPr>
        <p:spPr>
          <a:xfrm>
            <a:off x="1269999" y="2869951"/>
            <a:ext cx="21844001" cy="9830049"/>
          </a:xfrm>
          <a:prstGeom prst="rect">
            <a:avLst/>
          </a:prstGeom>
        </p:spPr>
        <p:txBody>
          <a:bodyPr/>
          <a:lstStyle/>
          <a:p>
            <a:pPr marL="888999" indent="-888999">
              <a:buClrTx/>
              <a:buAutoNum type="arabicPeriod"/>
              <a:defRPr sz="5100" b="1">
                <a:solidFill>
                  <a:srgbClr val="FFFB00"/>
                </a:solidFill>
              </a:defRPr>
            </a:pPr>
            <a:r>
              <a:t>Exercise the right to unilateral repudiation of odious, illegal and illegitimate sovereign debt as a human rights defence </a:t>
            </a:r>
            <a:r>
              <a:rPr>
                <a:solidFill>
                  <a:srgbClr val="FF2F92"/>
                </a:solidFill>
              </a:rPr>
              <a:t>(Principle 1 UNGA Res 69/319 - Basic Principles on Sovereign Debt Restructuring Process)</a:t>
            </a:r>
          </a:p>
          <a:p>
            <a:pPr marL="0" indent="0">
              <a:buClrTx/>
              <a:buSzTx/>
              <a:buNone/>
              <a:defRPr sz="5100" b="1">
                <a:solidFill>
                  <a:srgbClr val="FFFB00"/>
                </a:solidFill>
              </a:defRPr>
            </a:pPr>
            <a:endParaRPr>
              <a:solidFill>
                <a:srgbClr val="FF2F92"/>
              </a:solidFill>
            </a:endParaRPr>
          </a:p>
          <a:p>
            <a:pPr marL="888999" indent="-888999">
              <a:buClrTx/>
              <a:buAutoNum type="arabicPeriod" startAt="2"/>
              <a:defRPr sz="5100" b="1">
                <a:solidFill>
                  <a:srgbClr val="FFFB00"/>
                </a:solidFill>
              </a:defRPr>
            </a:pPr>
            <a:r>
              <a:t>For debt that is unsustainable, suspend payment</a:t>
            </a:r>
          </a:p>
          <a:p>
            <a:pPr marL="0" indent="0" algn="ctr" defTabSz="825500">
              <a:lnSpc>
                <a:spcPct val="90000"/>
              </a:lnSpc>
              <a:spcBef>
                <a:spcPts val="0"/>
              </a:spcBef>
              <a:buClrTx/>
              <a:buSzTx/>
              <a:buNone/>
              <a:defRPr sz="5100" spc="-153">
                <a:gradFill flip="none" rotWithShape="1">
                  <a:gsLst>
                    <a:gs pos="0">
                      <a:srgbClr val="00FF00"/>
                    </a:gs>
                    <a:gs pos="100000">
                      <a:srgbClr val="007DFF"/>
                    </a:gs>
                  </a:gsLst>
                  <a:lin ang="3965999" scaled="0"/>
                </a:gradFill>
                <a:latin typeface="+mn-lt"/>
                <a:ea typeface="+mn-ea"/>
                <a:cs typeface="+mn-cs"/>
                <a:sym typeface="Graphik Semibold"/>
              </a:defRPr>
            </a:pPr>
            <a:endParaRPr/>
          </a:p>
          <a:p>
            <a:pPr marL="0" indent="0" algn="ctr" defTabSz="825500">
              <a:lnSpc>
                <a:spcPct val="90000"/>
              </a:lnSpc>
              <a:spcBef>
                <a:spcPts val="0"/>
              </a:spcBef>
              <a:buClrTx/>
              <a:buSzTx/>
              <a:buNone/>
              <a:defRPr sz="5100" u="sng" spc="-153">
                <a:gradFill flip="none" rotWithShape="1">
                  <a:gsLst>
                    <a:gs pos="0">
                      <a:srgbClr val="00FF00"/>
                    </a:gs>
                    <a:gs pos="100000">
                      <a:srgbClr val="007DFF"/>
                    </a:gs>
                  </a:gsLst>
                  <a:lin ang="3965999" scaled="0"/>
                </a:gradFill>
                <a:latin typeface="+mn-lt"/>
                <a:ea typeface="+mn-ea"/>
                <a:cs typeface="+mn-cs"/>
                <a:sym typeface="Graphik Semibold"/>
              </a:defRPr>
            </a:pPr>
            <a:r>
              <a:rPr b="1" i="1">
                <a:latin typeface="Graphik"/>
                <a:ea typeface="Graphik"/>
                <a:cs typeface="Graphik"/>
                <a:sym typeface="Graphik"/>
              </a:rPr>
              <a:t>Postova Banka AS and Istrokapital SE v Greece ICSID Award (9 April 2015)</a:t>
            </a:r>
          </a:p>
          <a:p>
            <a:pPr marL="0" indent="0" algn="ctr" defTabSz="825500">
              <a:lnSpc>
                <a:spcPct val="90000"/>
              </a:lnSpc>
              <a:spcBef>
                <a:spcPts val="0"/>
              </a:spcBef>
              <a:buClrTx/>
              <a:buSzTx/>
              <a:buNone/>
              <a:defRPr sz="5100" spc="-153">
                <a:gradFill flip="none" rotWithShape="1">
                  <a:gsLst>
                    <a:gs pos="0">
                      <a:srgbClr val="00FF00"/>
                    </a:gs>
                    <a:gs pos="100000">
                      <a:srgbClr val="007DFF"/>
                    </a:gs>
                  </a:gsLst>
                  <a:lin ang="3965999" scaled="0"/>
                </a:gradFill>
                <a:latin typeface="+mn-lt"/>
                <a:ea typeface="+mn-ea"/>
                <a:cs typeface="+mn-cs"/>
                <a:sym typeface="Graphik Semibold"/>
              </a:defRPr>
            </a:pPr>
            <a:r>
              <a:rPr b="1" i="1">
                <a:latin typeface="Graphik"/>
                <a:ea typeface="Graphik"/>
                <a:cs typeface="Graphik"/>
                <a:sym typeface="Graphik"/>
              </a:rPr>
              <a:t>S</a:t>
            </a:r>
            <a:r>
              <a:t>overeign debt cannot be equated to private indebtedness or corporate debt. Issues of immunity apply, therefore unilateral measures acceptable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Unilateral insolvency…"/>
          <p:cNvSpPr txBox="1">
            <a:spLocks noGrp="1"/>
          </p:cNvSpPr>
          <p:nvPr>
            <p:ph type="body" idx="1"/>
          </p:nvPr>
        </p:nvSpPr>
        <p:spPr>
          <a:xfrm>
            <a:off x="1269999" y="646627"/>
            <a:ext cx="21844001" cy="12053373"/>
          </a:xfrm>
          <a:prstGeom prst="rect">
            <a:avLst/>
          </a:prstGeom>
        </p:spPr>
        <p:txBody>
          <a:bodyPr/>
          <a:lstStyle/>
          <a:p>
            <a:pPr marL="1457959" lvl="1" indent="-728979" defTabSz="1999488">
              <a:spcBef>
                <a:spcPts val="1900"/>
              </a:spcBef>
              <a:buClrTx/>
              <a:buAutoNum type="arabicPeriod"/>
              <a:defRPr sz="3936"/>
            </a:pPr>
            <a:r>
              <a:rPr dirty="0"/>
              <a:t>Unilateral insolvency</a:t>
            </a:r>
          </a:p>
          <a:p>
            <a:pPr marL="1471930" lvl="1" indent="-742950" defTabSz="1999488">
              <a:spcBef>
                <a:spcPts val="1900"/>
              </a:spcBef>
              <a:buClrTx/>
              <a:buFont typeface="+mj-lt"/>
              <a:buAutoNum type="arabicPeriod"/>
              <a:defRPr sz="3936"/>
            </a:pPr>
            <a:r>
              <a:rPr dirty="0"/>
              <a:t>Repudiation or non-enforcement of arbitral awards on public policy grounds (</a:t>
            </a:r>
            <a:r>
              <a:rPr dirty="0">
                <a:solidFill>
                  <a:srgbClr val="FFFB00"/>
                </a:solidFill>
              </a:rPr>
              <a:t>article V(2)(b) of the 1958 New York Convention on the Recognition and Enforcement of Foreign Arbitral Awards)</a:t>
            </a:r>
          </a:p>
          <a:p>
            <a:pPr marL="1457959" lvl="1" indent="-728979" defTabSz="1999488">
              <a:spcBef>
                <a:spcPts val="1900"/>
              </a:spcBef>
              <a:buClrTx/>
              <a:buAutoNum type="arabicPeriod"/>
              <a:defRPr sz="3936"/>
            </a:pPr>
            <a:r>
              <a:rPr dirty="0"/>
              <a:t>Denunciation on grounds of executive necessity and/or the right to fiscal/tax sovereignty </a:t>
            </a:r>
            <a:r>
              <a:rPr dirty="0">
                <a:solidFill>
                  <a:srgbClr val="FFFB00"/>
                </a:solidFill>
              </a:rPr>
              <a:t>(rejection of </a:t>
            </a:r>
            <a:r>
              <a:rPr dirty="0" err="1">
                <a:solidFill>
                  <a:srgbClr val="FFFB00"/>
                </a:solidFill>
              </a:rPr>
              <a:t>stabilisation</a:t>
            </a:r>
            <a:r>
              <a:rPr dirty="0">
                <a:solidFill>
                  <a:srgbClr val="FFFB00"/>
                </a:solidFill>
              </a:rPr>
              <a:t> clauses </a:t>
            </a:r>
            <a:r>
              <a:rPr dirty="0" err="1">
                <a:solidFill>
                  <a:srgbClr val="FFFB00"/>
                </a:solidFill>
              </a:rPr>
              <a:t>eg</a:t>
            </a:r>
            <a:r>
              <a:rPr dirty="0">
                <a:solidFill>
                  <a:srgbClr val="FFFB00"/>
                </a:solidFill>
              </a:rPr>
              <a:t> Article 6(5)(a) Chapter 17 of the EU-Singapore FTA)</a:t>
            </a:r>
          </a:p>
          <a:p>
            <a:pPr marL="1457959" lvl="1" indent="-728979" defTabSz="1999488">
              <a:spcBef>
                <a:spcPts val="1900"/>
              </a:spcBef>
              <a:buClrTx/>
              <a:buAutoNum type="arabicPeriod"/>
              <a:defRPr sz="3936"/>
            </a:pPr>
            <a:r>
              <a:rPr dirty="0"/>
              <a:t>Direct unilateral repudiation on the basis of reports by national debt audit committees </a:t>
            </a:r>
            <a:r>
              <a:rPr dirty="0">
                <a:solidFill>
                  <a:srgbClr val="FFFB00"/>
                </a:solidFill>
              </a:rPr>
              <a:t>(</a:t>
            </a:r>
            <a:r>
              <a:rPr dirty="0" err="1">
                <a:solidFill>
                  <a:srgbClr val="FFFB00"/>
                </a:solidFill>
              </a:rPr>
              <a:t>eg</a:t>
            </a:r>
            <a:r>
              <a:rPr dirty="0">
                <a:solidFill>
                  <a:srgbClr val="FFFB00"/>
                </a:solidFill>
              </a:rPr>
              <a:t> Brazil, audit led to creation of Commission  of Public Inquiry, which helped reduce Brazil’s debt balance in terms of interest and cost at a rate of 50%)</a:t>
            </a:r>
          </a:p>
          <a:p>
            <a:pPr marL="1457959" lvl="1" indent="-728979" defTabSz="1999488">
              <a:spcBef>
                <a:spcPts val="1900"/>
              </a:spcBef>
              <a:buClrTx/>
              <a:buAutoNum type="arabicPeriod"/>
              <a:defRPr sz="3936"/>
            </a:pPr>
            <a:r>
              <a:rPr dirty="0"/>
              <a:t>Repudiation of contracts when the creditor violates human rights and of unconscionable concession contracts </a:t>
            </a:r>
          </a:p>
          <a:p>
            <a:pPr marL="1457959" lvl="1" indent="-728979" defTabSz="1999488">
              <a:spcBef>
                <a:spcPts val="1900"/>
              </a:spcBef>
              <a:buClrTx/>
              <a:buAutoNum type="arabicPeriod"/>
              <a:defRPr sz="3936"/>
            </a:pPr>
            <a:r>
              <a:rPr dirty="0"/>
              <a:t>Renegotiation of bilateral investment treaties and concessions </a:t>
            </a:r>
            <a:r>
              <a:rPr dirty="0">
                <a:solidFill>
                  <a:srgbClr val="FFFB00"/>
                </a:solidFill>
              </a:rPr>
              <a:t>(Botswana demanded renegotiation of its </a:t>
            </a:r>
            <a:r>
              <a:rPr dirty="0" err="1">
                <a:solidFill>
                  <a:srgbClr val="FFFB00"/>
                </a:solidFill>
              </a:rPr>
              <a:t>Debswama</a:t>
            </a:r>
            <a:r>
              <a:rPr dirty="0">
                <a:solidFill>
                  <a:srgbClr val="FFFB00"/>
                </a:solidFill>
              </a:rPr>
              <a:t> concession with De Beers in 1973/1974, Zambia cancelled all mineral development agreements through its Mines and Minerals Act, 2008. Ghana and Tanzania renegotiated royalty rate with mining companies)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You have little power over what’s not yours”…"/>
          <p:cNvSpPr txBox="1">
            <a:spLocks noGrp="1"/>
          </p:cNvSpPr>
          <p:nvPr>
            <p:ph type="title"/>
          </p:nvPr>
        </p:nvSpPr>
        <p:spPr>
          <a:xfrm>
            <a:off x="1270000" y="104675"/>
            <a:ext cx="21844001" cy="3873501"/>
          </a:xfrm>
          <a:prstGeom prst="rect">
            <a:avLst/>
          </a:prstGeom>
        </p:spPr>
        <p:txBody>
          <a:bodyPr/>
          <a:lstStyle/>
          <a:p>
            <a:pPr>
              <a:defRPr sz="7700" b="1" i="1" spc="-231">
                <a:latin typeface="Graphik"/>
                <a:ea typeface="Graphik"/>
                <a:cs typeface="Graphik"/>
                <a:sym typeface="Graphik"/>
              </a:defRPr>
            </a:pPr>
            <a:r>
              <a:t>“You have little power over what’s not yours”</a:t>
            </a:r>
          </a:p>
          <a:p>
            <a:pPr>
              <a:defRPr sz="7700" b="1" i="1" spc="-231">
                <a:latin typeface="Graphik"/>
                <a:ea typeface="Graphik"/>
                <a:cs typeface="Graphik"/>
                <a:sym typeface="Graphik"/>
              </a:defRPr>
            </a:pPr>
            <a:r>
              <a:t>Zimbabwean Proverb</a:t>
            </a:r>
          </a:p>
        </p:txBody>
      </p:sp>
      <p:sp>
        <p:nvSpPr>
          <p:cNvPr id="199" name="“When the roots of a tree begin to decay, it spreads death to the branches”…"/>
          <p:cNvSpPr txBox="1"/>
          <p:nvPr/>
        </p:nvSpPr>
        <p:spPr>
          <a:xfrm>
            <a:off x="507362" y="5575961"/>
            <a:ext cx="23369275" cy="3401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7000" b="1" i="1" spc="-209">
                <a:gradFill flip="none" rotWithShape="1">
                  <a:gsLst>
                    <a:gs pos="0">
                      <a:srgbClr val="00FF00"/>
                    </a:gs>
                    <a:gs pos="100000">
                      <a:srgbClr val="007DFF"/>
                    </a:gs>
                  </a:gsLst>
                  <a:lin ang="3965999" scaled="0"/>
                </a:gradFill>
              </a:defRPr>
            </a:pPr>
            <a:r>
              <a:rPr dirty="0"/>
              <a:t>“When the roots of a tree begin to decay, it spreads death to the branches”</a:t>
            </a:r>
          </a:p>
          <a:p>
            <a:pPr>
              <a:lnSpc>
                <a:spcPct val="90000"/>
              </a:lnSpc>
              <a:defRPr sz="7000" b="1" i="1" spc="-209">
                <a:gradFill flip="none" rotWithShape="1">
                  <a:gsLst>
                    <a:gs pos="0">
                      <a:srgbClr val="00FF00"/>
                    </a:gs>
                    <a:gs pos="100000">
                      <a:srgbClr val="007DFF"/>
                    </a:gs>
                  </a:gsLst>
                  <a:lin ang="3965999" scaled="0"/>
                </a:gradFill>
              </a:defRPr>
            </a:pPr>
            <a:r>
              <a:rPr dirty="0"/>
              <a:t>Nigerian Proverb</a:t>
            </a:r>
          </a:p>
        </p:txBody>
      </p:sp>
      <p:sp>
        <p:nvSpPr>
          <p:cNvPr id="200" name="‘When you show the moon to a child, it only sees your finger”…"/>
          <p:cNvSpPr txBox="1"/>
          <p:nvPr/>
        </p:nvSpPr>
        <p:spPr>
          <a:xfrm>
            <a:off x="355458" y="10575316"/>
            <a:ext cx="23673084" cy="1887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2438338">
              <a:lnSpc>
                <a:spcPct val="80000"/>
              </a:lnSpc>
              <a:defRPr sz="7900" b="1" i="1" spc="-158">
                <a:gradFill flip="none" rotWithShape="1">
                  <a:gsLst>
                    <a:gs pos="0">
                      <a:srgbClr val="00E8FF"/>
                    </a:gs>
                    <a:gs pos="100000">
                      <a:srgbClr val="FF00F7"/>
                    </a:gs>
                  </a:gsLst>
                  <a:lin ang="3967761" scaled="0"/>
                </a:gradFill>
              </a:defRPr>
            </a:pPr>
            <a:r>
              <a:rPr sz="6600" dirty="0"/>
              <a:t>‘When you show the moon to a child, it only sees your finger”</a:t>
            </a:r>
          </a:p>
          <a:p>
            <a:pPr defTabSz="2438338">
              <a:lnSpc>
                <a:spcPct val="80000"/>
              </a:lnSpc>
              <a:defRPr sz="7900" b="1" i="1" spc="-158">
                <a:gradFill flip="none" rotWithShape="1">
                  <a:gsLst>
                    <a:gs pos="0">
                      <a:srgbClr val="00E8FF"/>
                    </a:gs>
                    <a:gs pos="100000">
                      <a:srgbClr val="FF00F7"/>
                    </a:gs>
                  </a:gsLst>
                  <a:lin ang="3967761" scaled="0"/>
                </a:gradFill>
              </a:defRPr>
            </a:pPr>
            <a:r>
              <a:rPr dirty="0"/>
              <a:t>Zambian Proverb</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IFFS out of SADC Countries -$542.4billion"/>
          <p:cNvSpPr txBox="1">
            <a:spLocks noGrp="1"/>
          </p:cNvSpPr>
          <p:nvPr>
            <p:ph type="body" sz="half" idx="1"/>
          </p:nvPr>
        </p:nvSpPr>
        <p:spPr>
          <a:xfrm>
            <a:off x="1270000" y="150911"/>
            <a:ext cx="21844000" cy="4488604"/>
          </a:xfrm>
          <a:prstGeom prst="rect">
            <a:avLst/>
          </a:prstGeom>
        </p:spPr>
        <p:txBody>
          <a:bodyPr/>
          <a:lstStyle>
            <a:lvl1pPr defTabSz="1560536">
              <a:defRPr sz="14336" spc="-286"/>
            </a:lvl1pPr>
          </a:lstStyle>
          <a:p>
            <a:r>
              <a:t>IFFS out of SADC Countries -$542.4billion</a:t>
            </a:r>
          </a:p>
        </p:txBody>
      </p:sp>
      <p:sp>
        <p:nvSpPr>
          <p:cNvPr id="203" name="UNCTAD EDAR 2020…"/>
          <p:cNvSpPr txBox="1">
            <a:spLocks noGrp="1"/>
          </p:cNvSpPr>
          <p:nvPr>
            <p:ph type="body" idx="21"/>
          </p:nvPr>
        </p:nvSpPr>
        <p:spPr>
          <a:xfrm>
            <a:off x="5865160" y="4868123"/>
            <a:ext cx="21844001" cy="19865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UNCTAD EDAR 2020 </a:t>
            </a:r>
          </a:p>
          <a:p>
            <a:r>
              <a:t>GENERAL ESTIMATES $88.6BILLION </a:t>
            </a:r>
          </a:p>
        </p:txBody>
      </p:sp>
      <p:pic>
        <p:nvPicPr>
          <p:cNvPr id="204" name="Image" descr="Image"/>
          <p:cNvPicPr>
            <a:picLocks noChangeAspect="1"/>
          </p:cNvPicPr>
          <p:nvPr/>
        </p:nvPicPr>
        <p:blipFill>
          <a:blip r:embed="rId2"/>
          <a:stretch>
            <a:fillRect/>
          </a:stretch>
        </p:blipFill>
        <p:spPr>
          <a:xfrm>
            <a:off x="-1199627" y="3813328"/>
            <a:ext cx="13669703" cy="9432463"/>
          </a:xfrm>
          <a:prstGeom prst="rect">
            <a:avLst/>
          </a:prstGeom>
          <a:ln w="12700">
            <a:miter lim="400000"/>
          </a:ln>
        </p:spPr>
      </p:pic>
      <p:sp>
        <p:nvSpPr>
          <p:cNvPr id="205" name="1970-2018…"/>
          <p:cNvSpPr txBox="1"/>
          <p:nvPr/>
        </p:nvSpPr>
        <p:spPr>
          <a:xfrm>
            <a:off x="204303" y="11582646"/>
            <a:ext cx="6446814" cy="1569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400">
                <a:solidFill>
                  <a:srgbClr val="D5D5D5"/>
                </a:solidFill>
                <a:latin typeface="Graphik-Medium"/>
                <a:ea typeface="Graphik-Medium"/>
                <a:cs typeface="Graphik-Medium"/>
                <a:sym typeface="Graphik Medium"/>
              </a:defRPr>
            </a:pPr>
            <a:r>
              <a:t>1970-2018</a:t>
            </a:r>
          </a:p>
          <a:p>
            <a:pPr>
              <a:defRPr sz="4400">
                <a:solidFill>
                  <a:srgbClr val="D5D5D5"/>
                </a:solidFill>
                <a:latin typeface="Graphik-Medium"/>
                <a:ea typeface="Graphik-Medium"/>
                <a:cs typeface="Graphik-Medium"/>
                <a:sym typeface="Graphik Medium"/>
              </a:defRPr>
            </a:pPr>
            <a:r>
              <a:t>Boyce &amp; Ndikumana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stretch>
            <a:fillRect/>
          </a:stretch>
        </p:blipFill>
        <p:spPr>
          <a:xfrm>
            <a:off x="-1969104" y="2579345"/>
            <a:ext cx="15113594" cy="10428787"/>
          </a:xfrm>
          <a:prstGeom prst="rect">
            <a:avLst/>
          </a:prstGeom>
          <a:ln w="12700">
            <a:miter lim="400000"/>
          </a:ln>
        </p:spPr>
      </p:pic>
      <p:pic>
        <p:nvPicPr>
          <p:cNvPr id="208" name="Image" descr="Image"/>
          <p:cNvPicPr>
            <a:picLocks noChangeAspect="1"/>
          </p:cNvPicPr>
          <p:nvPr/>
        </p:nvPicPr>
        <p:blipFill>
          <a:blip r:embed="rId3"/>
          <a:stretch>
            <a:fillRect/>
          </a:stretch>
        </p:blipFill>
        <p:spPr>
          <a:xfrm>
            <a:off x="10779205" y="3056606"/>
            <a:ext cx="14419119" cy="9949582"/>
          </a:xfrm>
          <a:prstGeom prst="rect">
            <a:avLst/>
          </a:prstGeom>
          <a:ln w="12700">
            <a:miter lim="400000"/>
          </a:ln>
        </p:spPr>
      </p:pic>
      <p:sp>
        <p:nvSpPr>
          <p:cNvPr id="209" name="Owing"/>
          <p:cNvSpPr txBox="1"/>
          <p:nvPr/>
        </p:nvSpPr>
        <p:spPr>
          <a:xfrm>
            <a:off x="17429430" y="1499490"/>
            <a:ext cx="2073276" cy="946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Owing</a:t>
            </a:r>
          </a:p>
        </p:txBody>
      </p:sp>
      <p:sp>
        <p:nvSpPr>
          <p:cNvPr id="210" name="Lost in IFF"/>
          <p:cNvSpPr txBox="1"/>
          <p:nvPr/>
        </p:nvSpPr>
        <p:spPr>
          <a:xfrm>
            <a:off x="5789168" y="1499490"/>
            <a:ext cx="3108961" cy="946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Lost in IFF</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stretch>
            <a:fillRect/>
          </a:stretch>
        </p:blipFill>
        <p:spPr>
          <a:xfrm>
            <a:off x="10258426" y="1527678"/>
            <a:ext cx="13283048" cy="10660644"/>
          </a:xfrm>
          <a:prstGeom prst="rect">
            <a:avLst/>
          </a:prstGeom>
          <a:ln w="12700">
            <a:miter lim="400000"/>
          </a:ln>
        </p:spPr>
      </p:pic>
      <p:pic>
        <p:nvPicPr>
          <p:cNvPr id="213" name="Image" descr="Image"/>
          <p:cNvPicPr>
            <a:picLocks noChangeAspect="1"/>
          </p:cNvPicPr>
          <p:nvPr/>
        </p:nvPicPr>
        <p:blipFill>
          <a:blip r:embed="rId3"/>
          <a:srcRect/>
          <a:stretch>
            <a:fillRect/>
          </a:stretch>
        </p:blipFill>
        <p:spPr>
          <a:xfrm>
            <a:off x="-48732" y="-634486"/>
            <a:ext cx="10951506" cy="5814460"/>
          </a:xfrm>
          <a:prstGeom prst="rect">
            <a:avLst/>
          </a:prstGeom>
          <a:ln w="12700">
            <a:miter lim="400000"/>
          </a:ln>
        </p:spPr>
      </p:pic>
      <p:pic>
        <p:nvPicPr>
          <p:cNvPr id="214" name="Image" descr="Image"/>
          <p:cNvPicPr>
            <a:picLocks noChangeAspect="1"/>
          </p:cNvPicPr>
          <p:nvPr/>
        </p:nvPicPr>
        <p:blipFill>
          <a:blip r:embed="rId4"/>
          <a:stretch>
            <a:fillRect/>
          </a:stretch>
        </p:blipFill>
        <p:spPr>
          <a:xfrm>
            <a:off x="600129" y="5038853"/>
            <a:ext cx="8584809" cy="702103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HOW?"/>
          <p:cNvSpPr txBox="1">
            <a:spLocks noGrp="1"/>
          </p:cNvSpPr>
          <p:nvPr>
            <p:ph type="title"/>
          </p:nvPr>
        </p:nvSpPr>
        <p:spPr>
          <a:prstGeom prst="rect">
            <a:avLst/>
          </a:prstGeom>
        </p:spPr>
        <p:txBody>
          <a:bodyPr/>
          <a:lstStyle/>
          <a:p>
            <a:r>
              <a:t>HOW? </a:t>
            </a:r>
          </a:p>
        </p:txBody>
      </p:sp>
      <p:sp>
        <p:nvSpPr>
          <p:cNvPr id="217" name="LOSING REVENUE THROUGH DEBT RELATED IFF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LOSING REVENUE THROUGH DEBT RELATED IFFS</a:t>
            </a:r>
          </a:p>
        </p:txBody>
      </p:sp>
      <p:pic>
        <p:nvPicPr>
          <p:cNvPr id="218" name="Image" descr="Image"/>
          <p:cNvPicPr>
            <a:picLocks noChangeAspect="1"/>
          </p:cNvPicPr>
          <p:nvPr/>
        </p:nvPicPr>
        <p:blipFill>
          <a:blip r:embed="rId2"/>
          <a:stretch>
            <a:fillRect/>
          </a:stretch>
        </p:blipFill>
        <p:spPr>
          <a:xfrm>
            <a:off x="13890890" y="4175069"/>
            <a:ext cx="8449411" cy="6781287"/>
          </a:xfrm>
          <a:prstGeom prst="rect">
            <a:avLst/>
          </a:prstGeom>
          <a:ln w="12700">
            <a:miter lim="400000"/>
          </a:ln>
        </p:spPr>
      </p:pic>
      <p:pic>
        <p:nvPicPr>
          <p:cNvPr id="219" name="Image" descr="Image"/>
          <p:cNvPicPr>
            <a:picLocks noChangeAspect="1"/>
          </p:cNvPicPr>
          <p:nvPr/>
        </p:nvPicPr>
        <p:blipFill>
          <a:blip r:embed="rId3"/>
          <a:stretch>
            <a:fillRect/>
          </a:stretch>
        </p:blipFill>
        <p:spPr>
          <a:xfrm>
            <a:off x="3051795" y="4136712"/>
            <a:ext cx="8077201" cy="6858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Vulture fund"/>
          <p:cNvSpPr txBox="1">
            <a:spLocks noGrp="1"/>
          </p:cNvSpPr>
          <p:nvPr>
            <p:ph type="title"/>
          </p:nvPr>
        </p:nvSpPr>
        <p:spPr>
          <a:prstGeom prst="rect">
            <a:avLst/>
          </a:prstGeom>
        </p:spPr>
        <p:txBody>
          <a:bodyPr/>
          <a:lstStyle/>
          <a:p>
            <a:r>
              <a:t>Vulture fund </a:t>
            </a:r>
          </a:p>
        </p:txBody>
      </p:sp>
      <p:sp>
        <p:nvSpPr>
          <p:cNvPr id="222" name="Private commercial entities that acquire, either by purchase or assignment or some other form of transaction, defaulted or distressed debt with the aim of achieving a high return.…"/>
          <p:cNvSpPr txBox="1">
            <a:spLocks noGrp="1"/>
          </p:cNvSpPr>
          <p:nvPr>
            <p:ph type="body" idx="1"/>
          </p:nvPr>
        </p:nvSpPr>
        <p:spPr>
          <a:prstGeom prst="rect">
            <a:avLst/>
          </a:prstGeom>
        </p:spPr>
        <p:txBody>
          <a:bodyPr/>
          <a:lstStyle/>
          <a:p>
            <a:pPr marL="480568" indent="-480568" defTabSz="2097023">
              <a:spcBef>
                <a:spcPts val="2000"/>
              </a:spcBef>
              <a:defRPr sz="4128"/>
            </a:pPr>
            <a:r>
              <a:rPr dirty="0"/>
              <a:t>Private commercial entities that acquire, either by purchase or assignment or some other form of transaction, defaulted or distressed debt with the aim of achieving a high return. </a:t>
            </a:r>
          </a:p>
          <a:p>
            <a:pPr marL="480568" indent="-480568" defTabSz="2097023">
              <a:spcBef>
                <a:spcPts val="2000"/>
              </a:spcBef>
              <a:defRPr sz="4128"/>
            </a:pPr>
            <a:r>
              <a:rPr dirty="0" err="1"/>
              <a:t>Aquire</a:t>
            </a:r>
            <a:r>
              <a:rPr dirty="0"/>
              <a:t> non performing debt of countries in financial difficulties on the secondary market at a price significantly less than its face value, refuse to participate in debt restructuring and attempt through litigation to sue for full amount plus interest, penalties and costs. </a:t>
            </a:r>
          </a:p>
          <a:p>
            <a:pPr marL="480568" indent="-480568" defTabSz="2097023">
              <a:spcBef>
                <a:spcPts val="2000"/>
              </a:spcBef>
              <a:defRPr sz="4128"/>
            </a:pPr>
            <a:r>
              <a:rPr dirty="0"/>
              <a:t>Track the debt relief process, buy debt of countries about to receive multilateral debt relief and then sue the countries concerned once their fiscal </a:t>
            </a:r>
            <a:r>
              <a:rPr lang="en-GB" dirty="0"/>
              <a:t>capacity</a:t>
            </a:r>
            <a:r>
              <a:rPr dirty="0"/>
              <a:t> has increased.</a:t>
            </a:r>
          </a:p>
          <a:p>
            <a:pPr marL="480568" indent="-480568" defTabSz="2097023">
              <a:spcBef>
                <a:spcPts val="2000"/>
              </a:spcBef>
              <a:defRPr sz="4128">
                <a:solidFill>
                  <a:srgbClr val="FFFB00"/>
                </a:solidFill>
              </a:defRPr>
            </a:pPr>
            <a:r>
              <a:rPr dirty="0"/>
              <a:t>Case: VF bought Zambian debt valued at £3m, sued for $55m and was awarded $15.5m</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Debt to Equity Swap"/>
          <p:cNvSpPr txBox="1">
            <a:spLocks noGrp="1"/>
          </p:cNvSpPr>
          <p:nvPr>
            <p:ph type="title"/>
          </p:nvPr>
        </p:nvSpPr>
        <p:spPr>
          <a:prstGeom prst="rect">
            <a:avLst/>
          </a:prstGeom>
        </p:spPr>
        <p:txBody>
          <a:bodyPr/>
          <a:lstStyle/>
          <a:p>
            <a:r>
              <a:t>Debt to Equity Swap</a:t>
            </a:r>
          </a:p>
        </p:txBody>
      </p:sp>
      <p:sp>
        <p:nvSpPr>
          <p:cNvPr id="225" name="Debt to equity swap - instead of the debt being repaid, the creditor is given shares in the company. Let's think outside the box on this type of arrangement.…"/>
          <p:cNvSpPr txBox="1">
            <a:spLocks noGrp="1"/>
          </p:cNvSpPr>
          <p:nvPr>
            <p:ph type="body" idx="1"/>
          </p:nvPr>
        </p:nvSpPr>
        <p:spPr>
          <a:prstGeom prst="rect">
            <a:avLst/>
          </a:prstGeom>
        </p:spPr>
        <p:txBody>
          <a:bodyPr/>
          <a:lstStyle/>
          <a:p>
            <a:pPr marL="491744" indent="-491744" defTabSz="2145791">
              <a:spcBef>
                <a:spcPts val="2100"/>
              </a:spcBef>
              <a:defRPr sz="4224"/>
            </a:pPr>
            <a:r>
              <a:rPr dirty="0"/>
              <a:t>Debt to equity swap - instead of the debt being repaid, the creditor is given shares in the company. Let's think outside the box on this type of arrangement. </a:t>
            </a:r>
          </a:p>
          <a:p>
            <a:pPr marL="491744" indent="-491744" defTabSz="2145791">
              <a:spcBef>
                <a:spcPts val="2100"/>
              </a:spcBef>
              <a:defRPr sz="4224">
                <a:solidFill>
                  <a:srgbClr val="FFFB00"/>
                </a:solidFill>
              </a:defRPr>
            </a:pPr>
            <a:r>
              <a:rPr dirty="0"/>
              <a:t>SCENARIO 1. Z registered in a tax haven and is involved in I</a:t>
            </a:r>
            <a:r>
              <a:rPr lang="en-GB" dirty="0" err="1"/>
              <a:t>llehal</a:t>
            </a:r>
            <a:r>
              <a:rPr lang="en-GB" dirty="0"/>
              <a:t> </a:t>
            </a:r>
            <a:r>
              <a:rPr dirty="0"/>
              <a:t>U</a:t>
            </a:r>
            <a:r>
              <a:rPr lang="en-GB" dirty="0" err="1"/>
              <a:t>nreported</a:t>
            </a:r>
            <a:r>
              <a:rPr lang="en-GB" dirty="0"/>
              <a:t> </a:t>
            </a:r>
            <a:r>
              <a:rPr dirty="0"/>
              <a:t>U</a:t>
            </a:r>
            <a:r>
              <a:rPr lang="en-GB" dirty="0" err="1"/>
              <a:t>nregulated</a:t>
            </a:r>
            <a:r>
              <a:rPr dirty="0"/>
              <a:t> fishing in Africa. Loans money to B a sugar production company. Later enters into a D-E swap. Now it has shares in B. As a shareholder in B, Z can advise B to limit its tax liability by paying dubious offshore claims for IP, management fees or consultancies.</a:t>
            </a:r>
          </a:p>
          <a:p>
            <a:pPr marL="491744" indent="-491744" defTabSz="2145791">
              <a:spcBef>
                <a:spcPts val="2100"/>
              </a:spcBef>
              <a:defRPr sz="4224"/>
            </a:pPr>
            <a:r>
              <a:rPr dirty="0"/>
              <a:t>SCENARIO 2. Z loans money to B. Asks for D-E swap. Then argues before RA that the money received constitutes capital gain rather than investment income, which results in lower rate of tax. In the US this wouldn't work, laws against it. Check your jurisdiction to see if the income tax act, </a:t>
            </a:r>
            <a:r>
              <a:rPr dirty="0" err="1"/>
              <a:t>cgt</a:t>
            </a:r>
            <a:r>
              <a:rPr dirty="0"/>
              <a:t> act has provisions against this type of arrangement.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OLUTIONS"/>
          <p:cNvSpPr txBox="1">
            <a:spLocks noGrp="1"/>
          </p:cNvSpPr>
          <p:nvPr>
            <p:ph type="title"/>
          </p:nvPr>
        </p:nvSpPr>
        <p:spPr>
          <a:xfrm>
            <a:off x="1270000" y="772748"/>
            <a:ext cx="21844000" cy="1597489"/>
          </a:xfrm>
          <a:prstGeom prst="rect">
            <a:avLst/>
          </a:prstGeom>
        </p:spPr>
        <p:txBody>
          <a:bodyPr/>
          <a:lstStyle/>
          <a:p>
            <a:r>
              <a:t>SOLUTIONS</a:t>
            </a:r>
          </a:p>
        </p:txBody>
      </p:sp>
      <p:sp>
        <p:nvSpPr>
          <p:cNvPr id="228" name="VULTURE FUNDS…"/>
          <p:cNvSpPr txBox="1">
            <a:spLocks noGrp="1"/>
          </p:cNvSpPr>
          <p:nvPr>
            <p:ph type="body" idx="1"/>
          </p:nvPr>
        </p:nvSpPr>
        <p:spPr>
          <a:prstGeom prst="rect">
            <a:avLst/>
          </a:prstGeom>
        </p:spPr>
        <p:txBody>
          <a:bodyPr/>
          <a:lstStyle/>
          <a:p>
            <a:r>
              <a:t>VULTURE FUNDS</a:t>
            </a:r>
          </a:p>
          <a:p>
            <a:pPr lvl="1"/>
            <a:r>
              <a:t>WB to buy back outstanding debt from debtor state to get at-risk debts out of public domain so as to prevent vulture activities</a:t>
            </a:r>
          </a:p>
          <a:p>
            <a:pPr lvl="1"/>
            <a:r>
              <a:t>African states to enact laws to make vulture funds profiteering illegal</a:t>
            </a:r>
          </a:p>
          <a:p>
            <a:pPr lvl="1"/>
            <a:r>
              <a:t>Sovereign immunity from hedge fund litigation</a:t>
            </a:r>
          </a:p>
          <a:p>
            <a:r>
              <a:t>DEBT TO EQUITY SWAPS</a:t>
            </a:r>
          </a:p>
          <a:p>
            <a:pPr lvl="1"/>
            <a:r>
              <a:t>Safe harbour rules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WASHINGTON CONSENSUS"/>
          <p:cNvSpPr txBox="1">
            <a:spLocks noGrp="1"/>
          </p:cNvSpPr>
          <p:nvPr>
            <p:ph type="title"/>
          </p:nvPr>
        </p:nvSpPr>
        <p:spPr>
          <a:prstGeom prst="rect">
            <a:avLst/>
          </a:prstGeom>
        </p:spPr>
        <p:txBody>
          <a:bodyPr/>
          <a:lstStyle/>
          <a:p>
            <a:r>
              <a:t>WASHINGTON CONSENSUS</a:t>
            </a:r>
          </a:p>
        </p:txBody>
      </p:sp>
      <p:sp>
        <p:nvSpPr>
          <p:cNvPr id="157" name="Financial liberalisation…"/>
          <p:cNvSpPr txBox="1">
            <a:spLocks noGrp="1"/>
          </p:cNvSpPr>
          <p:nvPr>
            <p:ph type="body" idx="21"/>
          </p:nvPr>
        </p:nvSpPr>
        <p:spPr>
          <a:xfrm>
            <a:off x="1269999" y="3064181"/>
            <a:ext cx="10994027" cy="106785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rgbClr val="FFFFFF"/>
                </a:solidFill>
              </a:defRPr>
            </a:pPr>
            <a:endParaRPr/>
          </a:p>
          <a:p>
            <a:pPr marL="628650" indent="-628650" algn="l">
              <a:buClr>
                <a:srgbClr val="FFFFFF"/>
              </a:buClr>
              <a:buSzPct val="100000"/>
              <a:buChar char="•"/>
              <a:defRPr>
                <a:solidFill>
                  <a:srgbClr val="FFFFFF"/>
                </a:solidFill>
              </a:defRPr>
            </a:pPr>
            <a:r>
              <a:t>Financial liberalisation</a:t>
            </a:r>
          </a:p>
          <a:p>
            <a:pPr marL="628650" indent="-628650" algn="l">
              <a:buClr>
                <a:srgbClr val="FFFFFF"/>
              </a:buClr>
              <a:buSzPct val="100000"/>
              <a:buChar char="•"/>
              <a:defRPr>
                <a:solidFill>
                  <a:srgbClr val="FFFFFF"/>
                </a:solidFill>
              </a:defRPr>
            </a:pPr>
            <a:r>
              <a:t>Adoption of a single competitive exchange rate </a:t>
            </a:r>
          </a:p>
          <a:p>
            <a:pPr marL="628650" indent="-628650" algn="l">
              <a:buClr>
                <a:srgbClr val="FFFFFF"/>
              </a:buClr>
              <a:buSzPct val="100000"/>
              <a:buChar char="•"/>
              <a:defRPr>
                <a:solidFill>
                  <a:srgbClr val="FFFFFF"/>
                </a:solidFill>
              </a:defRPr>
            </a:pPr>
            <a:r>
              <a:t>Trade liberalisation </a:t>
            </a:r>
          </a:p>
          <a:p>
            <a:pPr marL="628650" indent="-628650" algn="l">
              <a:buClr>
                <a:srgbClr val="FFFFFF"/>
              </a:buClr>
              <a:buSzPct val="100000"/>
              <a:buChar char="•"/>
              <a:defRPr>
                <a:solidFill>
                  <a:srgbClr val="FFFFFF"/>
                </a:solidFill>
              </a:defRPr>
            </a:pPr>
            <a:r>
              <a:t>Elimination of barriers to FDI </a:t>
            </a:r>
          </a:p>
          <a:p>
            <a:pPr marL="628650" indent="-628650" algn="l">
              <a:buClr>
                <a:srgbClr val="FFFFFF"/>
              </a:buClr>
              <a:buSzPct val="100000"/>
              <a:buChar char="•"/>
              <a:defRPr>
                <a:solidFill>
                  <a:srgbClr val="FFFFFF"/>
                </a:solidFill>
              </a:defRPr>
            </a:pPr>
            <a:r>
              <a:t>Privatisation of SOE </a:t>
            </a:r>
          </a:p>
          <a:p>
            <a:pPr marL="628650" indent="-628650" algn="l">
              <a:buClr>
                <a:srgbClr val="FFFFFF"/>
              </a:buClr>
              <a:buSzPct val="100000"/>
              <a:buChar char="•"/>
              <a:defRPr>
                <a:solidFill>
                  <a:srgbClr val="FFFFFF"/>
                </a:solidFill>
              </a:defRPr>
            </a:pPr>
            <a:r>
              <a:t>Deregulation of market entry Competition </a:t>
            </a:r>
          </a:p>
          <a:p>
            <a:pPr marL="628650" indent="-628650" algn="l">
              <a:buClr>
                <a:srgbClr val="FFFFFF"/>
              </a:buClr>
              <a:buSzPct val="100000"/>
              <a:buChar char="•"/>
              <a:defRPr>
                <a:solidFill>
                  <a:srgbClr val="FFFFFF"/>
                </a:solidFill>
              </a:defRPr>
            </a:pPr>
            <a:r>
              <a:t>Security of property rights</a:t>
            </a:r>
          </a:p>
        </p:txBody>
      </p:sp>
      <p:pic>
        <p:nvPicPr>
          <p:cNvPr id="158" name="Screenshot 2021-11-18 at 23.10.24.png" descr="Screenshot 2021-11-18 at 23.10.24.png"/>
          <p:cNvPicPr>
            <a:picLocks noChangeAspect="1"/>
          </p:cNvPicPr>
          <p:nvPr/>
        </p:nvPicPr>
        <p:blipFill>
          <a:blip r:embed="rId2"/>
          <a:stretch>
            <a:fillRect/>
          </a:stretch>
        </p:blipFill>
        <p:spPr>
          <a:xfrm>
            <a:off x="13150828" y="2882058"/>
            <a:ext cx="10318038" cy="1015512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Other forms of debt related IFFs?"/>
          <p:cNvSpPr txBox="1">
            <a:spLocks noGrp="1"/>
          </p:cNvSpPr>
          <p:nvPr>
            <p:ph type="title"/>
          </p:nvPr>
        </p:nvSpPr>
        <p:spPr>
          <a:xfrm>
            <a:off x="1269999" y="7302382"/>
            <a:ext cx="21844001" cy="3873501"/>
          </a:xfrm>
          <a:prstGeom prst="rect">
            <a:avLst/>
          </a:prstGeom>
        </p:spPr>
        <p:txBody>
          <a:bodyPr/>
          <a:lstStyle/>
          <a:p>
            <a:r>
              <a:t>Other forms of debt related IFFs?</a:t>
            </a:r>
          </a:p>
        </p:txBody>
      </p:sp>
      <p:pic>
        <p:nvPicPr>
          <p:cNvPr id="231" name="Image" descr="Image"/>
          <p:cNvPicPr>
            <a:picLocks noChangeAspect="1"/>
          </p:cNvPicPr>
          <p:nvPr/>
        </p:nvPicPr>
        <p:blipFill>
          <a:blip r:embed="rId2"/>
          <a:stretch>
            <a:fillRect/>
          </a:stretch>
        </p:blipFill>
        <p:spPr>
          <a:xfrm>
            <a:off x="8695035" y="1444885"/>
            <a:ext cx="6993930" cy="519164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ORROWING HAS IMPLICATION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BORROWING HAS IMPLICATIONS…..</a:t>
            </a:r>
          </a:p>
        </p:txBody>
      </p:sp>
      <p:sp>
        <p:nvSpPr>
          <p:cNvPr id="161" name="WHEN A STATE IS UNABLE TO FINANCE ITS DEVELOPMENT AND RECURRENT EXPENDITURE DUE TO FISCAL DEFICITS, IT RESORTS TO BORROWING"/>
          <p:cNvSpPr txBox="1">
            <a:spLocks noGrp="1"/>
          </p:cNvSpPr>
          <p:nvPr>
            <p:ph type="body" sz="half" idx="1"/>
          </p:nvPr>
        </p:nvSpPr>
        <p:spPr>
          <a:prstGeom prst="rect">
            <a:avLst/>
          </a:prstGeom>
        </p:spPr>
        <p:txBody>
          <a:bodyPr/>
          <a:lstStyle>
            <a:lvl1pPr defTabSz="2170176">
              <a:defRPr sz="7476" spc="-149"/>
            </a:lvl1pPr>
          </a:lstStyle>
          <a:p>
            <a:r>
              <a:t>WHEN A STATE IS UNABLE TO FINANCE ITS DEVELOPMENT AND RECURRENT EXPENDITURE DUE TO FISCAL DEFICITS, IT RESORTS TO BORROWING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WHAT ARE THESE IMPLICATIONS?"/>
          <p:cNvSpPr txBox="1">
            <a:spLocks noGrp="1"/>
          </p:cNvSpPr>
          <p:nvPr>
            <p:ph type="title"/>
          </p:nvPr>
        </p:nvSpPr>
        <p:spPr>
          <a:prstGeom prst="rect">
            <a:avLst/>
          </a:prstGeom>
        </p:spPr>
        <p:txBody>
          <a:bodyPr/>
          <a:lstStyle/>
          <a:p>
            <a:r>
              <a:t>WHAT ARE THESE IMPLICATIONS?</a:t>
            </a:r>
          </a:p>
        </p:txBody>
      </p:sp>
      <p:sp>
        <p:nvSpPr>
          <p:cNvPr id="164" name="DRAINING DEVELOPMENT AND ILLICIT FINANCIAL FLOWS"/>
          <p:cNvSpPr txBox="1">
            <a:spLocks noGrp="1"/>
          </p:cNvSpPr>
          <p:nvPr>
            <p:ph type="body" idx="21"/>
          </p:nvPr>
        </p:nvSpPr>
        <p:spPr>
          <a:xfrm>
            <a:off x="1584154" y="2513853"/>
            <a:ext cx="21529847" cy="1016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DRAINING DEVELOPMENT AND ILLICIT FINANCIAL FLOWS </a:t>
            </a:r>
          </a:p>
        </p:txBody>
      </p:sp>
      <p:sp>
        <p:nvSpPr>
          <p:cNvPr id="165" name="CAN DEBT UNDERMINE DEVELOPMENT?…"/>
          <p:cNvSpPr txBox="1">
            <a:spLocks noGrp="1"/>
          </p:cNvSpPr>
          <p:nvPr>
            <p:ph type="body" sz="half" idx="1"/>
          </p:nvPr>
        </p:nvSpPr>
        <p:spPr>
          <a:xfrm>
            <a:off x="1269999" y="4267199"/>
            <a:ext cx="15239736" cy="8432801"/>
          </a:xfrm>
          <a:prstGeom prst="rect">
            <a:avLst/>
          </a:prstGeom>
        </p:spPr>
        <p:txBody>
          <a:bodyPr/>
          <a:lstStyle/>
          <a:p>
            <a:pPr marL="452627" indent="-452627" defTabSz="1975104">
              <a:spcBef>
                <a:spcPts val="1900"/>
              </a:spcBef>
              <a:defRPr sz="3888"/>
            </a:pPr>
            <a:r>
              <a:t>CAN DEBT UNDERMINE DEVELOPMENT?</a:t>
            </a:r>
          </a:p>
          <a:p>
            <a:pPr marL="905255" lvl="1" indent="-452627" defTabSz="1975104">
              <a:spcBef>
                <a:spcPts val="1900"/>
              </a:spcBef>
              <a:defRPr sz="3888"/>
            </a:pPr>
            <a:r>
              <a:t>DEBT CONDITIONS</a:t>
            </a:r>
          </a:p>
          <a:p>
            <a:pPr marL="905255" lvl="1" indent="-452627" defTabSz="1975104">
              <a:spcBef>
                <a:spcPts val="1900"/>
              </a:spcBef>
              <a:defRPr sz="3888"/>
            </a:pPr>
            <a:r>
              <a:t>FISCAL ADJUSTMENTS THAT ARE LINKED TO AUSTERITY</a:t>
            </a:r>
          </a:p>
          <a:p>
            <a:pPr marL="905255" lvl="1" indent="-452627" defTabSz="1975104">
              <a:spcBef>
                <a:spcPts val="1900"/>
              </a:spcBef>
              <a:defRPr sz="3888"/>
            </a:pPr>
            <a:r>
              <a:t>THE PROBLEM OF DEBT RELATED IFFS</a:t>
            </a:r>
          </a:p>
          <a:p>
            <a:pPr marL="905255" lvl="1" indent="-452627" defTabSz="1975104">
              <a:spcBef>
                <a:spcPts val="1900"/>
              </a:spcBef>
              <a:defRPr sz="3888"/>
            </a:pPr>
            <a:endParaRPr/>
          </a:p>
          <a:p>
            <a:pPr marL="452627" indent="-452627" defTabSz="1975104">
              <a:spcBef>
                <a:spcPts val="1900"/>
              </a:spcBef>
              <a:defRPr sz="3888"/>
            </a:pPr>
            <a:r>
              <a:t>CAN DEBT SUPPORT DEVELOPMENT?</a:t>
            </a:r>
          </a:p>
          <a:p>
            <a:pPr marL="905255" lvl="1" indent="-452627" defTabSz="1975104">
              <a:spcBef>
                <a:spcPts val="1900"/>
              </a:spcBef>
              <a:defRPr sz="3888"/>
            </a:pPr>
            <a:r>
              <a:t>IT SUPPORTS THE BORROWING STATE TO MEET ITS BUDGET DEFICITS </a:t>
            </a:r>
          </a:p>
          <a:p>
            <a:pPr marL="905255" lvl="1" indent="-452627" defTabSz="1975104">
              <a:spcBef>
                <a:spcPts val="1900"/>
              </a:spcBef>
              <a:defRPr sz="3888"/>
            </a:pPr>
            <a:r>
              <a:t>IT PROVIDES ACCESS TO FINANCE THAT IS NEEDED TO SUPPORT DEVELOPMENT NEEDS (DOES IT?)</a:t>
            </a:r>
          </a:p>
        </p:txBody>
      </p:sp>
      <p:pic>
        <p:nvPicPr>
          <p:cNvPr id="166" name="Image" descr="Image"/>
          <p:cNvPicPr>
            <a:picLocks noChangeAspect="1"/>
          </p:cNvPicPr>
          <p:nvPr/>
        </p:nvPicPr>
        <p:blipFill>
          <a:blip r:embed="rId2"/>
          <a:stretch>
            <a:fillRect/>
          </a:stretch>
        </p:blipFill>
        <p:spPr>
          <a:xfrm>
            <a:off x="18026356" y="4710201"/>
            <a:ext cx="2844801" cy="2857501"/>
          </a:xfrm>
          <a:prstGeom prst="rect">
            <a:avLst/>
          </a:prstGeom>
          <a:ln w="12700">
            <a:miter lim="400000"/>
          </a:ln>
        </p:spPr>
      </p:pic>
      <p:pic>
        <p:nvPicPr>
          <p:cNvPr id="167" name="Image" descr="Image"/>
          <p:cNvPicPr>
            <a:picLocks noChangeAspect="1"/>
          </p:cNvPicPr>
          <p:nvPr/>
        </p:nvPicPr>
        <p:blipFill>
          <a:blip r:embed="rId3"/>
          <a:stretch>
            <a:fillRect/>
          </a:stretch>
        </p:blipFill>
        <p:spPr>
          <a:xfrm>
            <a:off x="18020006" y="9516976"/>
            <a:ext cx="2857501" cy="28575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Does it really?"/>
          <p:cNvSpPr txBox="1">
            <a:spLocks noGrp="1"/>
          </p:cNvSpPr>
          <p:nvPr>
            <p:ph type="title"/>
          </p:nvPr>
        </p:nvSpPr>
        <p:spPr>
          <a:prstGeom prst="rect">
            <a:avLst/>
          </a:prstGeom>
        </p:spPr>
        <p:txBody>
          <a:bodyPr/>
          <a:lstStyle/>
          <a:p>
            <a:r>
              <a:t>Does it really? </a:t>
            </a:r>
          </a:p>
        </p:txBody>
      </p:sp>
      <p:sp>
        <p:nvSpPr>
          <p:cNvPr id="170" name="Zambia 2021 budget - more money allocated to debt servicing than to education, health, water and sanitation. 88% of Zambians live on less than $6p/d. Zambia spending 4 times more on debt payments.…"/>
          <p:cNvSpPr txBox="1">
            <a:spLocks noGrp="1"/>
          </p:cNvSpPr>
          <p:nvPr>
            <p:ph type="body" sz="half" idx="1"/>
          </p:nvPr>
        </p:nvSpPr>
        <p:spPr>
          <a:xfrm>
            <a:off x="181850" y="4267199"/>
            <a:ext cx="9895125" cy="9160856"/>
          </a:xfrm>
          <a:prstGeom prst="rect">
            <a:avLst/>
          </a:prstGeom>
        </p:spPr>
        <p:txBody>
          <a:bodyPr/>
          <a:lstStyle/>
          <a:p>
            <a:pPr marL="514095" indent="-514095" defTabSz="2243327">
              <a:spcBef>
                <a:spcPts val="2200"/>
              </a:spcBef>
              <a:defRPr sz="4416"/>
            </a:pPr>
            <a:r>
              <a:t>Zambia 2021 budget - more money allocated to debt servicing than to education, health, water and sanitation. 88% of Zambians live on less than $6p/d. Zambia spending 4 times more on debt payments.</a:t>
            </a:r>
          </a:p>
          <a:p>
            <a:pPr marL="514095" indent="-514095" defTabSz="2243327">
              <a:spcBef>
                <a:spcPts val="2200"/>
              </a:spcBef>
              <a:defRPr sz="4416"/>
            </a:pPr>
            <a:r>
              <a:t>Angola - spending 44% of government revenue on repaying external debt, only 6% spent on public health while the country has the highest child mortality.</a:t>
            </a:r>
          </a:p>
        </p:txBody>
      </p:sp>
      <p:sp>
        <p:nvSpPr>
          <p:cNvPr id="171" name="Let’s look at the facts"/>
          <p:cNvSpPr txBox="1">
            <a:spLocks noGrp="1"/>
          </p:cNvSpPr>
          <p:nvPr>
            <p:ph type="body" idx="2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Let’s look at the facts</a:t>
            </a:r>
          </a:p>
        </p:txBody>
      </p:sp>
      <p:pic>
        <p:nvPicPr>
          <p:cNvPr id="172" name="Screenshot 2021-11-18 at 22.54.10.png" descr="Screenshot 2021-11-18 at 22.54.10.png"/>
          <p:cNvPicPr>
            <a:picLocks noChangeAspect="1"/>
          </p:cNvPicPr>
          <p:nvPr/>
        </p:nvPicPr>
        <p:blipFill>
          <a:blip r:embed="rId2"/>
          <a:stretch>
            <a:fillRect/>
          </a:stretch>
        </p:blipFill>
        <p:spPr>
          <a:xfrm>
            <a:off x="10377592" y="4980041"/>
            <a:ext cx="13856428" cy="5520300"/>
          </a:xfrm>
          <a:prstGeom prst="rect">
            <a:avLst/>
          </a:prstGeom>
          <a:ln w="12700">
            <a:miter lim="400000"/>
          </a:ln>
        </p:spPr>
      </p:pic>
      <p:sp>
        <p:nvSpPr>
          <p:cNvPr id="173" name="Debt Service in ESA countries 2010 and 2019 (as a % of total revenue)…"/>
          <p:cNvSpPr txBox="1"/>
          <p:nvPr/>
        </p:nvSpPr>
        <p:spPr>
          <a:xfrm>
            <a:off x="12041971" y="10883004"/>
            <a:ext cx="9996526" cy="885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Debt Service in ESA countries 2010 and 2019 (as a % of total revenue)</a:t>
            </a:r>
          </a:p>
          <a:p>
            <a:r>
              <a:t>World Bank, International Debt Statistics, 2021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ADC’s debt - $123.71billion (2019 World Bank)"/>
          <p:cNvSpPr txBox="1">
            <a:spLocks noGrp="1"/>
          </p:cNvSpPr>
          <p:nvPr>
            <p:ph type="ctrTitle"/>
          </p:nvPr>
        </p:nvSpPr>
        <p:spPr>
          <a:xfrm>
            <a:off x="1047653" y="670552"/>
            <a:ext cx="21844001" cy="1572365"/>
          </a:xfrm>
          <a:prstGeom prst="rect">
            <a:avLst/>
          </a:prstGeom>
        </p:spPr>
        <p:txBody>
          <a:bodyPr/>
          <a:lstStyle>
            <a:lvl1pPr defTabSz="1706837">
              <a:defRPr sz="8119" spc="-243"/>
            </a:lvl1pPr>
          </a:lstStyle>
          <a:p>
            <a:r>
              <a:t>SADC’s debt - $123.71billion (2019 World Bank)</a:t>
            </a:r>
          </a:p>
        </p:txBody>
      </p:sp>
      <p:pic>
        <p:nvPicPr>
          <p:cNvPr id="176" name="Screenshot 2021-10-29 at 09.53.16.png" descr="Screenshot 2021-10-29 at 09.53.16.png"/>
          <p:cNvPicPr>
            <a:picLocks noChangeAspect="1"/>
          </p:cNvPicPr>
          <p:nvPr/>
        </p:nvPicPr>
        <p:blipFill>
          <a:blip r:embed="rId2"/>
          <a:stretch>
            <a:fillRect/>
          </a:stretch>
        </p:blipFill>
        <p:spPr>
          <a:xfrm>
            <a:off x="674679" y="4708226"/>
            <a:ext cx="11500096" cy="6467047"/>
          </a:xfrm>
          <a:prstGeom prst="rect">
            <a:avLst/>
          </a:prstGeom>
          <a:ln w="12700">
            <a:miter lim="400000"/>
          </a:ln>
        </p:spPr>
      </p:pic>
      <p:pic>
        <p:nvPicPr>
          <p:cNvPr id="177" name="Image" descr="Image"/>
          <p:cNvPicPr>
            <a:picLocks noChangeAspect="1"/>
          </p:cNvPicPr>
          <p:nvPr/>
        </p:nvPicPr>
        <p:blipFill>
          <a:blip r:embed="rId3"/>
          <a:stretch>
            <a:fillRect/>
          </a:stretch>
        </p:blipFill>
        <p:spPr>
          <a:xfrm>
            <a:off x="10779205" y="3056606"/>
            <a:ext cx="14419119" cy="994958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How did we come to accumulate so much debt?"/>
          <p:cNvSpPr txBox="1">
            <a:spLocks noGrp="1"/>
          </p:cNvSpPr>
          <p:nvPr>
            <p:ph type="title"/>
          </p:nvPr>
        </p:nvSpPr>
        <p:spPr>
          <a:prstGeom prst="rect">
            <a:avLst/>
          </a:prstGeom>
        </p:spPr>
        <p:txBody>
          <a:bodyPr/>
          <a:lstStyle/>
          <a:p>
            <a:r>
              <a:t>How did we come to accumulate so much debt? </a:t>
            </a:r>
          </a:p>
        </p:txBody>
      </p:sp>
      <p:pic>
        <p:nvPicPr>
          <p:cNvPr id="180" name="Image" descr="Image"/>
          <p:cNvPicPr>
            <a:picLocks noChangeAspect="1"/>
          </p:cNvPicPr>
          <p:nvPr/>
        </p:nvPicPr>
        <p:blipFill>
          <a:blip r:embed="rId2"/>
          <a:stretch>
            <a:fillRect/>
          </a:stretch>
        </p:blipFill>
        <p:spPr>
          <a:xfrm>
            <a:off x="224090" y="8360028"/>
            <a:ext cx="7064377" cy="5000626"/>
          </a:xfrm>
          <a:prstGeom prst="rect">
            <a:avLst/>
          </a:prstGeom>
          <a:ln w="12700">
            <a:miter lim="400000"/>
          </a:ln>
        </p:spPr>
      </p:pic>
      <p:pic>
        <p:nvPicPr>
          <p:cNvPr id="181" name="Image" descr="Image"/>
          <p:cNvPicPr>
            <a:picLocks noChangeAspect="1"/>
          </p:cNvPicPr>
          <p:nvPr/>
        </p:nvPicPr>
        <p:blipFill>
          <a:blip r:embed="rId3"/>
          <a:stretch>
            <a:fillRect/>
          </a:stretch>
        </p:blipFill>
        <p:spPr>
          <a:xfrm>
            <a:off x="7964179" y="8349470"/>
            <a:ext cx="9059555" cy="5090319"/>
          </a:xfrm>
          <a:prstGeom prst="rect">
            <a:avLst/>
          </a:prstGeom>
          <a:ln w="12700">
            <a:miter lim="400000"/>
          </a:ln>
        </p:spPr>
      </p:pic>
      <p:pic>
        <p:nvPicPr>
          <p:cNvPr id="182" name="Image" descr="Image"/>
          <p:cNvPicPr>
            <a:picLocks noChangeAspect="1"/>
          </p:cNvPicPr>
          <p:nvPr/>
        </p:nvPicPr>
        <p:blipFill>
          <a:blip r:embed="rId4"/>
          <a:srcRect l="2012" t="3600"/>
          <a:stretch>
            <a:fillRect/>
          </a:stretch>
        </p:blipFill>
        <p:spPr>
          <a:xfrm>
            <a:off x="17608782" y="8440523"/>
            <a:ext cx="6551128" cy="500067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usterity"/>
          <p:cNvSpPr txBox="1">
            <a:spLocks noGrp="1"/>
          </p:cNvSpPr>
          <p:nvPr>
            <p:ph type="title"/>
          </p:nvPr>
        </p:nvSpPr>
        <p:spPr>
          <a:prstGeom prst="rect">
            <a:avLst/>
          </a:prstGeom>
        </p:spPr>
        <p:txBody>
          <a:bodyPr/>
          <a:lstStyle/>
          <a:p>
            <a:r>
              <a:t>Austerity</a:t>
            </a:r>
          </a:p>
        </p:txBody>
      </p:sp>
      <p:sp>
        <p:nvSpPr>
          <p:cNvPr id="185" name="Previous debt obligations and the added Covid 19 fiscal shock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Previous debt obligations and the added Covid 19 fiscal shocks</a:t>
            </a:r>
          </a:p>
        </p:txBody>
      </p:sp>
      <p:sp>
        <p:nvSpPr>
          <p:cNvPr id="186" name="Budget cuts expected in 159 countries in 2022 - to continue to 2025 (IMF)…"/>
          <p:cNvSpPr txBox="1">
            <a:spLocks noGrp="1"/>
          </p:cNvSpPr>
          <p:nvPr>
            <p:ph type="body" sz="half" idx="1"/>
          </p:nvPr>
        </p:nvSpPr>
        <p:spPr>
          <a:xfrm>
            <a:off x="1269999" y="4267199"/>
            <a:ext cx="9503092" cy="8441136"/>
          </a:xfrm>
          <a:prstGeom prst="rect">
            <a:avLst/>
          </a:prstGeom>
        </p:spPr>
        <p:txBody>
          <a:bodyPr/>
          <a:lstStyle/>
          <a:p>
            <a:r>
              <a:t>Budget cuts expected in 159 countries in 2022 - to continue to 2025 (IMF)</a:t>
            </a:r>
          </a:p>
          <a:p>
            <a:r>
              <a:t>Austerity projected to affect 6.6 billion people or 85% of the world population in 2022</a:t>
            </a:r>
          </a:p>
          <a:p>
            <a:r>
              <a:t>4/5 persons will still continue to live under austerity in 2025.</a:t>
            </a:r>
          </a:p>
        </p:txBody>
      </p:sp>
      <p:pic>
        <p:nvPicPr>
          <p:cNvPr id="187" name="Image" descr="Image"/>
          <p:cNvPicPr>
            <a:picLocks noChangeAspect="1"/>
          </p:cNvPicPr>
          <p:nvPr/>
        </p:nvPicPr>
        <p:blipFill>
          <a:blip r:embed="rId2"/>
          <a:stretch>
            <a:fillRect/>
          </a:stretch>
        </p:blipFill>
        <p:spPr>
          <a:xfrm>
            <a:off x="11359937" y="3653829"/>
            <a:ext cx="12733267" cy="926981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olutions"/>
          <p:cNvSpPr txBox="1">
            <a:spLocks noGrp="1"/>
          </p:cNvSpPr>
          <p:nvPr>
            <p:ph type="title"/>
          </p:nvPr>
        </p:nvSpPr>
        <p:spPr>
          <a:prstGeom prst="rect">
            <a:avLst/>
          </a:prstGeom>
        </p:spPr>
        <p:txBody>
          <a:bodyPr/>
          <a:lstStyle/>
          <a:p>
            <a:r>
              <a:t>Solutions</a:t>
            </a:r>
          </a:p>
        </p:txBody>
      </p:sp>
      <p:sp>
        <p:nvSpPr>
          <p:cNvPr id="190" name="Identify if your government is reducing expenditure or planning to in the near future (e.g., wage bill cuts, reducing subsidies, revising minimum wage downwards, increasing consumption taxes)…"/>
          <p:cNvSpPr txBox="1">
            <a:spLocks noGrp="1"/>
          </p:cNvSpPr>
          <p:nvPr>
            <p:ph type="body" sz="half" idx="1"/>
          </p:nvPr>
        </p:nvSpPr>
        <p:spPr>
          <a:xfrm>
            <a:off x="1269999" y="4267199"/>
            <a:ext cx="13282946" cy="8432801"/>
          </a:xfrm>
          <a:prstGeom prst="rect">
            <a:avLst/>
          </a:prstGeom>
        </p:spPr>
        <p:txBody>
          <a:bodyPr/>
          <a:lstStyle/>
          <a:p>
            <a:r>
              <a:t>Identify if your government is reducing expenditure or planning to in the near future (e.g., wage bill cuts, reducing subsidies, revising minimum wage downwards, increasing consumption taxes)</a:t>
            </a:r>
          </a:p>
          <a:p>
            <a:r>
              <a:t>If yes, articulate alternative demands for post-pandemic recovery and moving out of debt distress</a:t>
            </a:r>
          </a:p>
        </p:txBody>
      </p:sp>
      <p:pic>
        <p:nvPicPr>
          <p:cNvPr id="191" name="Image" descr="Image"/>
          <p:cNvPicPr>
            <a:picLocks noChangeAspect="1"/>
          </p:cNvPicPr>
          <p:nvPr/>
        </p:nvPicPr>
        <p:blipFill>
          <a:blip r:embed="rId2"/>
          <a:stretch>
            <a:fillRect/>
          </a:stretch>
        </p:blipFill>
        <p:spPr>
          <a:xfrm>
            <a:off x="15105332" y="4406707"/>
            <a:ext cx="8237291" cy="461288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129</TotalTime>
  <Words>1069</Words>
  <Application>Microsoft Macintosh PowerPoint</Application>
  <PresentationFormat>Custom</PresentationFormat>
  <Paragraphs>87</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Graphik</vt:lpstr>
      <vt:lpstr>Graphik Semibold</vt:lpstr>
      <vt:lpstr>Graphik-Medium</vt:lpstr>
      <vt:lpstr>Helvetica Neue</vt:lpstr>
      <vt:lpstr>22_ColorGradient</vt:lpstr>
      <vt:lpstr>DEBT, AUSTERITY AND IFFS</vt:lpstr>
      <vt:lpstr>WASHINGTON CONSENSUS</vt:lpstr>
      <vt:lpstr>PowerPoint Presentation</vt:lpstr>
      <vt:lpstr>WHAT ARE THESE IMPLICATIONS?</vt:lpstr>
      <vt:lpstr>Does it really? </vt:lpstr>
      <vt:lpstr>SADC’s debt - $123.71billion (2019 World Bank)</vt:lpstr>
      <vt:lpstr>How did we come to accumulate so much debt? </vt:lpstr>
      <vt:lpstr>Austerity</vt:lpstr>
      <vt:lpstr>Solutions</vt:lpstr>
      <vt:lpstr>Alternative Demands? </vt:lpstr>
      <vt:lpstr>PowerPoint Presentation</vt:lpstr>
      <vt:lpstr>“You have little power over what’s not yours” Zimbabwean Proverb</vt:lpstr>
      <vt:lpstr>PowerPoint Presentation</vt:lpstr>
      <vt:lpstr>PowerPoint Presentation</vt:lpstr>
      <vt:lpstr>PowerPoint Presentation</vt:lpstr>
      <vt:lpstr>HOW? </vt:lpstr>
      <vt:lpstr>Vulture fund </vt:lpstr>
      <vt:lpstr>Debt to Equity Swap</vt:lpstr>
      <vt:lpstr>SOLUTIONS</vt:lpstr>
      <vt:lpstr>Other forms of debt related IFFs?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DEBT, AUSTERITY AND IFFS</dc:title>
  <cp:lastModifiedBy>Lyla Latif Khan</cp:lastModifiedBy>
  <cp:revision>2</cp:revision>
  <dcterms:modified xsi:type="dcterms:W3CDTF">2021-11-19T08:46:46Z</dcterms:modified>
</cp:coreProperties>
</file>