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3"/>
  </p:notesMasterIdLst>
  <p:sldIdLst>
    <p:sldId id="256" r:id="rId2"/>
    <p:sldId id="261" r:id="rId3"/>
    <p:sldId id="259" r:id="rId4"/>
    <p:sldId id="263" r:id="rId5"/>
    <p:sldId id="265" r:id="rId6"/>
    <p:sldId id="258" r:id="rId7"/>
    <p:sldId id="257"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74"/>
    <p:restoredTop sz="94694"/>
  </p:normalViewPr>
  <p:slideViewPr>
    <p:cSldViewPr snapToGrid="0" snapToObjects="1">
      <p:cViewPr varScale="1">
        <p:scale>
          <a:sx n="65" d="100"/>
          <a:sy n="65" d="100"/>
        </p:scale>
        <p:origin x="240" y="1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AD080-1C8F-3440-9786-D43C0A673D5A}" type="doc">
      <dgm:prSet loTypeId="urn:microsoft.com/office/officeart/2005/8/layout/pyramid2" loCatId="" qsTypeId="urn:microsoft.com/office/officeart/2005/8/quickstyle/simple1" qsCatId="simple" csTypeId="urn:microsoft.com/office/officeart/2005/8/colors/accent1_2" csCatId="accent1" phldr="1"/>
      <dgm:spPr/>
    </dgm:pt>
    <dgm:pt modelId="{4C1A81DE-9D71-9C45-AB9F-38434A70F89D}">
      <dgm:prSet phldrT="[Text]"/>
      <dgm:spPr/>
      <dgm:t>
        <a:bodyPr/>
        <a:lstStyle/>
        <a:p>
          <a:pPr algn="ctr"/>
          <a:r>
            <a:rPr lang="en-GB" dirty="0"/>
            <a:t>2.5% savings, shares, investments</a:t>
          </a:r>
        </a:p>
      </dgm:t>
    </dgm:pt>
    <dgm:pt modelId="{7B03CD7E-7A14-3645-B4F9-CA29E2863A56}" type="parTrans" cxnId="{48B46B58-9F2C-0947-8DD2-DA3949B7F02A}">
      <dgm:prSet/>
      <dgm:spPr/>
      <dgm:t>
        <a:bodyPr/>
        <a:lstStyle/>
        <a:p>
          <a:pPr algn="ctr"/>
          <a:endParaRPr lang="en-GB"/>
        </a:p>
      </dgm:t>
    </dgm:pt>
    <dgm:pt modelId="{C7E48537-387F-3E42-B212-A9FC21B0AFEF}" type="sibTrans" cxnId="{48B46B58-9F2C-0947-8DD2-DA3949B7F02A}">
      <dgm:prSet/>
      <dgm:spPr/>
      <dgm:t>
        <a:bodyPr/>
        <a:lstStyle/>
        <a:p>
          <a:pPr algn="ctr"/>
          <a:endParaRPr lang="en-GB"/>
        </a:p>
      </dgm:t>
    </dgm:pt>
    <dgm:pt modelId="{E7184D56-34B3-A545-B0FC-DCE5AFDE75EC}">
      <dgm:prSet phldrT="[Text]"/>
      <dgm:spPr/>
      <dgm:t>
        <a:bodyPr/>
        <a:lstStyle/>
        <a:p>
          <a:pPr algn="ctr"/>
          <a:r>
            <a:rPr lang="en-GB" dirty="0"/>
            <a:t>2.5% gold, silver</a:t>
          </a:r>
        </a:p>
      </dgm:t>
    </dgm:pt>
    <dgm:pt modelId="{9276230B-AA0C-A14E-B898-F0B3B4F811D7}" type="parTrans" cxnId="{1CE792E1-90D6-744C-9D2B-9E045FBA3284}">
      <dgm:prSet/>
      <dgm:spPr/>
      <dgm:t>
        <a:bodyPr/>
        <a:lstStyle/>
        <a:p>
          <a:pPr algn="ctr"/>
          <a:endParaRPr lang="en-GB"/>
        </a:p>
      </dgm:t>
    </dgm:pt>
    <dgm:pt modelId="{11CA4C09-B2B9-E64F-9F99-033674DB2B32}" type="sibTrans" cxnId="{1CE792E1-90D6-744C-9D2B-9E045FBA3284}">
      <dgm:prSet/>
      <dgm:spPr/>
      <dgm:t>
        <a:bodyPr/>
        <a:lstStyle/>
        <a:p>
          <a:pPr algn="ctr"/>
          <a:endParaRPr lang="en-GB"/>
        </a:p>
      </dgm:t>
    </dgm:pt>
    <dgm:pt modelId="{85436467-2419-CD41-95DF-57D1AF182E89}">
      <dgm:prSet phldrT="[Text]"/>
      <dgm:spPr/>
      <dgm:t>
        <a:bodyPr/>
        <a:lstStyle/>
        <a:p>
          <a:pPr algn="ctr"/>
          <a:r>
            <a:rPr lang="en-GB" dirty="0"/>
            <a:t>5-10% land</a:t>
          </a:r>
        </a:p>
      </dgm:t>
    </dgm:pt>
    <dgm:pt modelId="{C3205CBD-6432-414B-A6E8-B9EB164BC714}" type="parTrans" cxnId="{F8F4CD89-1368-6041-97AD-A630EA477FF1}">
      <dgm:prSet/>
      <dgm:spPr/>
      <dgm:t>
        <a:bodyPr/>
        <a:lstStyle/>
        <a:p>
          <a:pPr algn="ctr"/>
          <a:endParaRPr lang="en-GB"/>
        </a:p>
      </dgm:t>
    </dgm:pt>
    <dgm:pt modelId="{0EA0FA5E-71C3-434A-9D1A-B2ECB5DD44E1}" type="sibTrans" cxnId="{F8F4CD89-1368-6041-97AD-A630EA477FF1}">
      <dgm:prSet/>
      <dgm:spPr/>
      <dgm:t>
        <a:bodyPr/>
        <a:lstStyle/>
        <a:p>
          <a:pPr algn="ctr"/>
          <a:endParaRPr lang="en-GB"/>
        </a:p>
      </dgm:t>
    </dgm:pt>
    <dgm:pt modelId="{E6103EF9-C069-D54C-BAEE-1F6196EC0239}" type="pres">
      <dgm:prSet presAssocID="{E10AD080-1C8F-3440-9786-D43C0A673D5A}" presName="compositeShape" presStyleCnt="0">
        <dgm:presLayoutVars>
          <dgm:dir/>
          <dgm:resizeHandles/>
        </dgm:presLayoutVars>
      </dgm:prSet>
      <dgm:spPr/>
    </dgm:pt>
    <dgm:pt modelId="{C3050EB5-7BD4-4F4F-982D-FA2E267662E1}" type="pres">
      <dgm:prSet presAssocID="{E10AD080-1C8F-3440-9786-D43C0A673D5A}" presName="pyramid" presStyleLbl="node1" presStyleIdx="0" presStyleCnt="1" custLinFactNeighborX="59402" custLinFactNeighborY="-3267"/>
      <dgm:spPr/>
    </dgm:pt>
    <dgm:pt modelId="{EAEF323B-8B5B-B449-B73D-18ADB2D30FBD}" type="pres">
      <dgm:prSet presAssocID="{E10AD080-1C8F-3440-9786-D43C0A673D5A}" presName="theList" presStyleCnt="0"/>
      <dgm:spPr/>
    </dgm:pt>
    <dgm:pt modelId="{907FB779-E9FD-714A-AC80-1702A29BE23D}" type="pres">
      <dgm:prSet presAssocID="{4C1A81DE-9D71-9C45-AB9F-38434A70F89D}" presName="aNode" presStyleLbl="fgAcc1" presStyleIdx="0" presStyleCnt="3">
        <dgm:presLayoutVars>
          <dgm:bulletEnabled val="1"/>
        </dgm:presLayoutVars>
      </dgm:prSet>
      <dgm:spPr/>
    </dgm:pt>
    <dgm:pt modelId="{6719B20D-9D6F-5E41-8150-602299C46084}" type="pres">
      <dgm:prSet presAssocID="{4C1A81DE-9D71-9C45-AB9F-38434A70F89D}" presName="aSpace" presStyleCnt="0"/>
      <dgm:spPr/>
    </dgm:pt>
    <dgm:pt modelId="{9F51CD7E-1F6D-1A4C-8004-6845B2CF1810}" type="pres">
      <dgm:prSet presAssocID="{E7184D56-34B3-A545-B0FC-DCE5AFDE75EC}" presName="aNode" presStyleLbl="fgAcc1" presStyleIdx="1" presStyleCnt="3">
        <dgm:presLayoutVars>
          <dgm:bulletEnabled val="1"/>
        </dgm:presLayoutVars>
      </dgm:prSet>
      <dgm:spPr/>
    </dgm:pt>
    <dgm:pt modelId="{E278A3E1-9E98-934C-BCA8-F8319347AC1A}" type="pres">
      <dgm:prSet presAssocID="{E7184D56-34B3-A545-B0FC-DCE5AFDE75EC}" presName="aSpace" presStyleCnt="0"/>
      <dgm:spPr/>
    </dgm:pt>
    <dgm:pt modelId="{2A97038A-4E64-3B4B-8715-FAB844135B80}" type="pres">
      <dgm:prSet presAssocID="{85436467-2419-CD41-95DF-57D1AF182E89}" presName="aNode" presStyleLbl="fgAcc1" presStyleIdx="2" presStyleCnt="3">
        <dgm:presLayoutVars>
          <dgm:bulletEnabled val="1"/>
        </dgm:presLayoutVars>
      </dgm:prSet>
      <dgm:spPr/>
    </dgm:pt>
    <dgm:pt modelId="{44C7BDB7-657A-DD47-86BB-2EA544319BC9}" type="pres">
      <dgm:prSet presAssocID="{85436467-2419-CD41-95DF-57D1AF182E89}" presName="aSpace" presStyleCnt="0"/>
      <dgm:spPr/>
    </dgm:pt>
  </dgm:ptLst>
  <dgm:cxnLst>
    <dgm:cxn modelId="{45719E02-939E-5548-A2A6-F309CCF4D10A}" type="presOf" srcId="{E10AD080-1C8F-3440-9786-D43C0A673D5A}" destId="{E6103EF9-C069-D54C-BAEE-1F6196EC0239}" srcOrd="0" destOrd="0" presId="urn:microsoft.com/office/officeart/2005/8/layout/pyramid2"/>
    <dgm:cxn modelId="{E2AD9139-BB4C-6A4D-B49D-8B906F484B9A}" type="presOf" srcId="{E7184D56-34B3-A545-B0FC-DCE5AFDE75EC}" destId="{9F51CD7E-1F6D-1A4C-8004-6845B2CF1810}" srcOrd="0" destOrd="0" presId="urn:microsoft.com/office/officeart/2005/8/layout/pyramid2"/>
    <dgm:cxn modelId="{48B46B58-9F2C-0947-8DD2-DA3949B7F02A}" srcId="{E10AD080-1C8F-3440-9786-D43C0A673D5A}" destId="{4C1A81DE-9D71-9C45-AB9F-38434A70F89D}" srcOrd="0" destOrd="0" parTransId="{7B03CD7E-7A14-3645-B4F9-CA29E2863A56}" sibTransId="{C7E48537-387F-3E42-B212-A9FC21B0AFEF}"/>
    <dgm:cxn modelId="{2D3D085E-35CE-FF47-9473-E1F5D41E4EAB}" type="presOf" srcId="{4C1A81DE-9D71-9C45-AB9F-38434A70F89D}" destId="{907FB779-E9FD-714A-AC80-1702A29BE23D}" srcOrd="0" destOrd="0" presId="urn:microsoft.com/office/officeart/2005/8/layout/pyramid2"/>
    <dgm:cxn modelId="{54668362-FAD5-A84F-9E30-DE748EA6FAE3}" type="presOf" srcId="{85436467-2419-CD41-95DF-57D1AF182E89}" destId="{2A97038A-4E64-3B4B-8715-FAB844135B80}" srcOrd="0" destOrd="0" presId="urn:microsoft.com/office/officeart/2005/8/layout/pyramid2"/>
    <dgm:cxn modelId="{F8F4CD89-1368-6041-97AD-A630EA477FF1}" srcId="{E10AD080-1C8F-3440-9786-D43C0A673D5A}" destId="{85436467-2419-CD41-95DF-57D1AF182E89}" srcOrd="2" destOrd="0" parTransId="{C3205CBD-6432-414B-A6E8-B9EB164BC714}" sibTransId="{0EA0FA5E-71C3-434A-9D1A-B2ECB5DD44E1}"/>
    <dgm:cxn modelId="{1CE792E1-90D6-744C-9D2B-9E045FBA3284}" srcId="{E10AD080-1C8F-3440-9786-D43C0A673D5A}" destId="{E7184D56-34B3-A545-B0FC-DCE5AFDE75EC}" srcOrd="1" destOrd="0" parTransId="{9276230B-AA0C-A14E-B898-F0B3B4F811D7}" sibTransId="{11CA4C09-B2B9-E64F-9F99-033674DB2B32}"/>
    <dgm:cxn modelId="{8A4514D0-0123-6742-8BFD-FE63127C5BC3}" type="presParOf" srcId="{E6103EF9-C069-D54C-BAEE-1F6196EC0239}" destId="{C3050EB5-7BD4-4F4F-982D-FA2E267662E1}" srcOrd="0" destOrd="0" presId="urn:microsoft.com/office/officeart/2005/8/layout/pyramid2"/>
    <dgm:cxn modelId="{8C7303A0-5E73-FC4B-99C9-9970BEC57F38}" type="presParOf" srcId="{E6103EF9-C069-D54C-BAEE-1F6196EC0239}" destId="{EAEF323B-8B5B-B449-B73D-18ADB2D30FBD}" srcOrd="1" destOrd="0" presId="urn:microsoft.com/office/officeart/2005/8/layout/pyramid2"/>
    <dgm:cxn modelId="{0A1F2009-4105-644D-A91D-A60A413A7592}" type="presParOf" srcId="{EAEF323B-8B5B-B449-B73D-18ADB2D30FBD}" destId="{907FB779-E9FD-714A-AC80-1702A29BE23D}" srcOrd="0" destOrd="0" presId="urn:microsoft.com/office/officeart/2005/8/layout/pyramid2"/>
    <dgm:cxn modelId="{EFCE264F-4525-6046-9C63-423A34FFEC86}" type="presParOf" srcId="{EAEF323B-8B5B-B449-B73D-18ADB2D30FBD}" destId="{6719B20D-9D6F-5E41-8150-602299C46084}" srcOrd="1" destOrd="0" presId="urn:microsoft.com/office/officeart/2005/8/layout/pyramid2"/>
    <dgm:cxn modelId="{D06DEF08-74DA-BC45-BDED-78383483F135}" type="presParOf" srcId="{EAEF323B-8B5B-B449-B73D-18ADB2D30FBD}" destId="{9F51CD7E-1F6D-1A4C-8004-6845B2CF1810}" srcOrd="2" destOrd="0" presId="urn:microsoft.com/office/officeart/2005/8/layout/pyramid2"/>
    <dgm:cxn modelId="{1FB2FEDB-65DA-124F-B29A-080BF7B55DC9}" type="presParOf" srcId="{EAEF323B-8B5B-B449-B73D-18ADB2D30FBD}" destId="{E278A3E1-9E98-934C-BCA8-F8319347AC1A}" srcOrd="3" destOrd="0" presId="urn:microsoft.com/office/officeart/2005/8/layout/pyramid2"/>
    <dgm:cxn modelId="{158163DC-2ED6-DB4A-8BFD-1753672F2DFD}" type="presParOf" srcId="{EAEF323B-8B5B-B449-B73D-18ADB2D30FBD}" destId="{2A97038A-4E64-3B4B-8715-FAB844135B80}" srcOrd="4" destOrd="0" presId="urn:microsoft.com/office/officeart/2005/8/layout/pyramid2"/>
    <dgm:cxn modelId="{FA7B73D9-F007-9C4B-A962-EC129D48BC8D}" type="presParOf" srcId="{EAEF323B-8B5B-B449-B73D-18ADB2D30FBD}" destId="{44C7BDB7-657A-DD47-86BB-2EA544319BC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50EB5-7BD4-4F4F-982D-FA2E267662E1}">
      <dsp:nvSpPr>
        <dsp:cNvPr id="0" name=""/>
        <dsp:cNvSpPr/>
      </dsp:nvSpPr>
      <dsp:spPr>
        <a:xfrm>
          <a:off x="425302" y="0"/>
          <a:ext cx="2835352" cy="365125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FB779-E9FD-714A-AC80-1702A29BE23D}">
      <dsp:nvSpPr>
        <dsp:cNvPr id="0" name=""/>
        <dsp:cNvSpPr/>
      </dsp:nvSpPr>
      <dsp:spPr>
        <a:xfrm>
          <a:off x="1417676" y="367086"/>
          <a:ext cx="1842978" cy="8643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2.5% savings, shares, investments</a:t>
          </a:r>
        </a:p>
      </dsp:txBody>
      <dsp:txXfrm>
        <a:off x="1459869" y="409279"/>
        <a:ext cx="1758592" cy="779933"/>
      </dsp:txXfrm>
    </dsp:sp>
    <dsp:sp modelId="{9F51CD7E-1F6D-1A4C-8004-6845B2CF1810}">
      <dsp:nvSpPr>
        <dsp:cNvPr id="0" name=""/>
        <dsp:cNvSpPr/>
      </dsp:nvSpPr>
      <dsp:spPr>
        <a:xfrm>
          <a:off x="1417676" y="1339445"/>
          <a:ext cx="1842978" cy="8643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2.5% gold, silver</a:t>
          </a:r>
        </a:p>
      </dsp:txBody>
      <dsp:txXfrm>
        <a:off x="1459869" y="1381638"/>
        <a:ext cx="1758592" cy="779933"/>
      </dsp:txXfrm>
    </dsp:sp>
    <dsp:sp modelId="{2A97038A-4E64-3B4B-8715-FAB844135B80}">
      <dsp:nvSpPr>
        <dsp:cNvPr id="0" name=""/>
        <dsp:cNvSpPr/>
      </dsp:nvSpPr>
      <dsp:spPr>
        <a:xfrm>
          <a:off x="1417676" y="2311804"/>
          <a:ext cx="1842978" cy="8643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5-10% land</a:t>
          </a:r>
        </a:p>
      </dsp:txBody>
      <dsp:txXfrm>
        <a:off x="1459869" y="2353997"/>
        <a:ext cx="1758592" cy="7799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83D29-3CF5-EF47-843A-93149E02A471}" type="datetimeFigureOut">
              <a:rPr lang="en-US" smtClean="0"/>
              <a:t>11/25/21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5BC2C-596F-1547-AFD4-C2E2BD8E04B3}" type="slidenum">
              <a:rPr lang="en-US" smtClean="0"/>
              <a:t>‹#›</a:t>
            </a:fld>
            <a:endParaRPr lang="en-US"/>
          </a:p>
        </p:txBody>
      </p:sp>
    </p:spTree>
    <p:extLst>
      <p:ext uri="{BB962C8B-B14F-4D97-AF65-F5344CB8AC3E}">
        <p14:creationId xmlns:p14="http://schemas.microsoft.com/office/powerpoint/2010/main" val="52328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5BC2C-596F-1547-AFD4-C2E2BD8E04B3}" type="slidenum">
              <a:rPr lang="en-US" smtClean="0"/>
              <a:t>3</a:t>
            </a:fld>
            <a:endParaRPr lang="en-US"/>
          </a:p>
        </p:txBody>
      </p:sp>
    </p:spTree>
    <p:extLst>
      <p:ext uri="{BB962C8B-B14F-4D97-AF65-F5344CB8AC3E}">
        <p14:creationId xmlns:p14="http://schemas.microsoft.com/office/powerpoint/2010/main" val="154626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3624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09193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91153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5087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9192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987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04497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24104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6933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06589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11/25/21</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79298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11/25/21</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4420524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Lyla.Latif@warwick.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orders">
            <a:extLst>
              <a:ext uri="{FF2B5EF4-FFF2-40B4-BE49-F238E27FC236}">
                <a16:creationId xmlns:a16="http://schemas.microsoft.com/office/drawing/2014/main" id="{E8E0BFF9-F03E-4B4B-83BD-AE85DC71A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32" y="-9455"/>
            <a:ext cx="5423339" cy="6867455"/>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72">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413354-73F6-154C-AE17-840D586EFDD9}"/>
              </a:ext>
            </a:extLst>
          </p:cNvPr>
          <p:cNvSpPr>
            <a:spLocks noGrp="1"/>
          </p:cNvSpPr>
          <p:nvPr>
            <p:ph type="ctrTitle"/>
          </p:nvPr>
        </p:nvSpPr>
        <p:spPr>
          <a:xfrm>
            <a:off x="1571293" y="2051560"/>
            <a:ext cx="2858814" cy="2149459"/>
          </a:xfrm>
        </p:spPr>
        <p:txBody>
          <a:bodyPr>
            <a:normAutofit/>
          </a:bodyPr>
          <a:lstStyle/>
          <a:p>
            <a:pPr algn="ctr">
              <a:lnSpc>
                <a:spcPct val="90000"/>
              </a:lnSpc>
            </a:pPr>
            <a:r>
              <a:rPr lang="en-GB" sz="2400" b="1" i="1" dirty="0"/>
              <a:t>Fiscal Activism</a:t>
            </a:r>
            <a:r>
              <a:rPr lang="en-GB" sz="2400" dirty="0"/>
              <a:t>: Operational Dimensions of the Shift Towards the </a:t>
            </a:r>
            <a:r>
              <a:rPr lang="en-GB" sz="2400" b="1" i="1" dirty="0"/>
              <a:t>Islamic Wealth Tax </a:t>
            </a:r>
            <a:r>
              <a:rPr lang="en-GB" sz="2400" dirty="0"/>
              <a:t>for Financing SDGs</a:t>
            </a:r>
            <a:endParaRPr lang="en-US" sz="2400" dirty="0"/>
          </a:p>
        </p:txBody>
      </p:sp>
      <p:sp>
        <p:nvSpPr>
          <p:cNvPr id="3" name="Subtitle 2">
            <a:extLst>
              <a:ext uri="{FF2B5EF4-FFF2-40B4-BE49-F238E27FC236}">
                <a16:creationId xmlns:a16="http://schemas.microsoft.com/office/drawing/2014/main" id="{000C359A-5839-A643-9DEF-2D8C903565A5}"/>
              </a:ext>
            </a:extLst>
          </p:cNvPr>
          <p:cNvSpPr>
            <a:spLocks noGrp="1"/>
          </p:cNvSpPr>
          <p:nvPr>
            <p:ph type="subTitle" idx="1"/>
          </p:nvPr>
        </p:nvSpPr>
        <p:spPr>
          <a:xfrm>
            <a:off x="1334811" y="4806440"/>
            <a:ext cx="3331779" cy="1255593"/>
          </a:xfrm>
        </p:spPr>
        <p:txBody>
          <a:bodyPr>
            <a:normAutofit/>
          </a:bodyPr>
          <a:lstStyle/>
          <a:p>
            <a:pPr algn="ctr"/>
            <a:r>
              <a:rPr lang="en-GB" dirty="0"/>
              <a:t>Lyla latif</a:t>
            </a:r>
          </a:p>
          <a:p>
            <a:pPr algn="ctr"/>
            <a:r>
              <a:rPr lang="en-GB" sz="1100" dirty="0"/>
              <a:t>University of Warwick, UK</a:t>
            </a:r>
            <a:endParaRPr lang="en-US" sz="1100" dirty="0"/>
          </a:p>
        </p:txBody>
      </p:sp>
      <p:sp>
        <p:nvSpPr>
          <p:cNvPr id="1036"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CEDC22D1-E0C2-994E-B26A-04BF80945657}"/>
              </a:ext>
            </a:extLst>
          </p:cNvPr>
          <p:cNvPicPr>
            <a:picLocks noChangeAspect="1"/>
          </p:cNvPicPr>
          <p:nvPr/>
        </p:nvPicPr>
        <p:blipFill>
          <a:blip r:embed="rId3"/>
          <a:stretch>
            <a:fillRect/>
          </a:stretch>
        </p:blipFill>
        <p:spPr>
          <a:xfrm>
            <a:off x="5712372" y="-9455"/>
            <a:ext cx="6479628" cy="6858000"/>
          </a:xfrm>
          <a:prstGeom prst="rect">
            <a:avLst/>
          </a:prstGeom>
        </p:spPr>
      </p:pic>
    </p:spTree>
    <p:extLst>
      <p:ext uri="{BB962C8B-B14F-4D97-AF65-F5344CB8AC3E}">
        <p14:creationId xmlns:p14="http://schemas.microsoft.com/office/powerpoint/2010/main" val="270501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C111C2-90A8-2741-B16E-9D6C408CEF6A}"/>
              </a:ext>
            </a:extLst>
          </p:cNvPr>
          <p:cNvSpPr>
            <a:spLocks noGrp="1"/>
          </p:cNvSpPr>
          <p:nvPr>
            <p:ph idx="1"/>
          </p:nvPr>
        </p:nvSpPr>
        <p:spPr>
          <a:xfrm>
            <a:off x="952501" y="2844800"/>
            <a:ext cx="4470831" cy="3053170"/>
          </a:xfrm>
        </p:spPr>
        <p:txBody>
          <a:bodyPr anchor="t">
            <a:normAutofit/>
          </a:bodyPr>
          <a:lstStyle/>
          <a:p>
            <a:r>
              <a:rPr lang="en-GB" dirty="0"/>
              <a:t>Applying HR principles to bring together independent and separate </a:t>
            </a:r>
            <a:r>
              <a:rPr lang="en-GB"/>
              <a:t>autopoetic</a:t>
            </a:r>
            <a:r>
              <a:rPr lang="en-GB" dirty="0"/>
              <a:t> fiscal systems under a common purpose allows fiscal activism to gain ground in a legal system that separates law from religion. </a:t>
            </a:r>
          </a:p>
          <a:p>
            <a:endParaRPr lang="en-US" dirty="0"/>
          </a:p>
        </p:txBody>
      </p:sp>
      <p:cxnSp>
        <p:nvCxnSpPr>
          <p:cNvPr id="73" name="Straight Connector 72">
            <a:extLst>
              <a:ext uri="{FF2B5EF4-FFF2-40B4-BE49-F238E27FC236}">
                <a16:creationId xmlns:a16="http://schemas.microsoft.com/office/drawing/2014/main" id="{49151340-7EF2-0647-A719-394EFC3A18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874484"/>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0242" name="Picture 2" descr="Cartoon Black and White Line Drawing of a Guy Turning Away from a Handshake  #10258 by Ron Leishman">
            <a:extLst>
              <a:ext uri="{FF2B5EF4-FFF2-40B4-BE49-F238E27FC236}">
                <a16:creationId xmlns:a16="http://schemas.microsoft.com/office/drawing/2014/main" id="{47570D4A-0E32-E74B-9848-A63FEAA512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8669" y="923288"/>
            <a:ext cx="4848551" cy="501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4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C361-7522-5C45-98B3-1937B7D16D8E}"/>
              </a:ext>
            </a:extLst>
          </p:cNvPr>
          <p:cNvSpPr>
            <a:spLocks noGrp="1"/>
          </p:cNvSpPr>
          <p:nvPr>
            <p:ph type="title"/>
          </p:nvPr>
        </p:nvSpPr>
        <p:spPr/>
        <p:txBody>
          <a:bodyPr/>
          <a:lstStyle/>
          <a:p>
            <a:r>
              <a:rPr lang="en-US" dirty="0"/>
              <a:t>Finally, </a:t>
            </a:r>
          </a:p>
        </p:txBody>
      </p:sp>
      <p:sp>
        <p:nvSpPr>
          <p:cNvPr id="3" name="Content Placeholder 2">
            <a:extLst>
              <a:ext uri="{FF2B5EF4-FFF2-40B4-BE49-F238E27FC236}">
                <a16:creationId xmlns:a16="http://schemas.microsoft.com/office/drawing/2014/main" id="{4EB79F3E-51F0-C24F-8643-0328C652754B}"/>
              </a:ext>
            </a:extLst>
          </p:cNvPr>
          <p:cNvSpPr>
            <a:spLocks noGrp="1"/>
          </p:cNvSpPr>
          <p:nvPr>
            <p:ph idx="1"/>
          </p:nvPr>
        </p:nvSpPr>
        <p:spPr/>
        <p:txBody>
          <a:bodyPr/>
          <a:lstStyle/>
          <a:p>
            <a:r>
              <a:rPr lang="en-GB" dirty="0"/>
              <a:t>The idea of looking into Muslim money/zakat by the Kenyan state for example or any other non-Islamic state allows the government to broaden its revenue base and that is what we should be thinking about if we want have an inclusive approach to development finance.</a:t>
            </a:r>
          </a:p>
          <a:p>
            <a:endParaRPr lang="en-US" dirty="0"/>
          </a:p>
        </p:txBody>
      </p:sp>
      <p:sp>
        <p:nvSpPr>
          <p:cNvPr id="4" name="TextBox 3">
            <a:extLst>
              <a:ext uri="{FF2B5EF4-FFF2-40B4-BE49-F238E27FC236}">
                <a16:creationId xmlns:a16="http://schemas.microsoft.com/office/drawing/2014/main" id="{D0EDA9FA-AACF-6441-9BF6-B11D2DAD34A3}"/>
              </a:ext>
            </a:extLst>
          </p:cNvPr>
          <p:cNvSpPr txBox="1"/>
          <p:nvPr/>
        </p:nvSpPr>
        <p:spPr>
          <a:xfrm>
            <a:off x="9064487" y="5898412"/>
            <a:ext cx="3597965" cy="646331"/>
          </a:xfrm>
          <a:prstGeom prst="rect">
            <a:avLst/>
          </a:prstGeom>
          <a:noFill/>
        </p:spPr>
        <p:txBody>
          <a:bodyPr wrap="square" rtlCol="0">
            <a:spAutoFit/>
          </a:bodyPr>
          <a:lstStyle/>
          <a:p>
            <a:r>
              <a:rPr lang="en-US" dirty="0"/>
              <a:t>@</a:t>
            </a:r>
            <a:r>
              <a:rPr lang="en-US" dirty="0" err="1"/>
              <a:t>LylaALatif</a:t>
            </a:r>
            <a:endParaRPr lang="en-US" dirty="0"/>
          </a:p>
          <a:p>
            <a:r>
              <a:rPr lang="en-US" dirty="0">
                <a:hlinkClick r:id="rId2"/>
              </a:rPr>
              <a:t>Lyla.Latif@warwick.ac.uk</a:t>
            </a:r>
            <a:r>
              <a:rPr lang="en-US" dirty="0"/>
              <a:t> </a:t>
            </a:r>
          </a:p>
        </p:txBody>
      </p:sp>
    </p:spTree>
    <p:extLst>
      <p:ext uri="{BB962C8B-B14F-4D97-AF65-F5344CB8AC3E}">
        <p14:creationId xmlns:p14="http://schemas.microsoft.com/office/powerpoint/2010/main" val="237449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Quran: 9. Surat At-Tawbah (The Repentance): Arabic and English translation  HD - YouTube">
            <a:extLst>
              <a:ext uri="{FF2B5EF4-FFF2-40B4-BE49-F238E27FC236}">
                <a16:creationId xmlns:a16="http://schemas.microsoft.com/office/drawing/2014/main" id="{3DF35165-3A68-424F-8CF8-DF7232FEB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06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Zakat Facts | Importance of Zakat | Benefits of Zakat - Learn Islam">
            <a:extLst>
              <a:ext uri="{FF2B5EF4-FFF2-40B4-BE49-F238E27FC236}">
                <a16:creationId xmlns:a16="http://schemas.microsoft.com/office/drawing/2014/main" id="{27ED41F7-67F2-354B-BB2B-9DA8161E1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0"/>
            <a:ext cx="9453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559689-0CDF-B947-9443-7661310C1E5D}"/>
              </a:ext>
            </a:extLst>
          </p:cNvPr>
          <p:cNvSpPr>
            <a:spLocks noGrp="1"/>
          </p:cNvSpPr>
          <p:nvPr>
            <p:ph type="title"/>
          </p:nvPr>
        </p:nvSpPr>
        <p:spPr>
          <a:xfrm rot="16200000">
            <a:off x="-2153317" y="3380854"/>
            <a:ext cx="5510335" cy="1064277"/>
          </a:xfrm>
        </p:spPr>
        <p:txBody>
          <a:bodyPr/>
          <a:lstStyle/>
          <a:p>
            <a:r>
              <a:rPr lang="en-US" dirty="0"/>
              <a:t>Zakat </a:t>
            </a:r>
          </a:p>
        </p:txBody>
      </p:sp>
      <p:graphicFrame>
        <p:nvGraphicFramePr>
          <p:cNvPr id="5" name="Table 5">
            <a:extLst>
              <a:ext uri="{FF2B5EF4-FFF2-40B4-BE49-F238E27FC236}">
                <a16:creationId xmlns:a16="http://schemas.microsoft.com/office/drawing/2014/main" id="{AA6B9759-3583-7E4A-934B-7F0191856715}"/>
              </a:ext>
            </a:extLst>
          </p:cNvPr>
          <p:cNvGraphicFramePr>
            <a:graphicFrameLocks noGrp="1"/>
          </p:cNvGraphicFramePr>
          <p:nvPr>
            <p:extLst>
              <p:ext uri="{D42A27DB-BD31-4B8C-83A1-F6EECF244321}">
                <p14:modId xmlns:p14="http://schemas.microsoft.com/office/powerpoint/2010/main" val="2651888192"/>
              </p:ext>
            </p:extLst>
          </p:nvPr>
        </p:nvGraphicFramePr>
        <p:xfrm>
          <a:off x="2345016" y="5207000"/>
          <a:ext cx="7178259" cy="1651000"/>
        </p:xfrm>
        <a:graphic>
          <a:graphicData uri="http://schemas.openxmlformats.org/drawingml/2006/table">
            <a:tbl>
              <a:tblPr firstRow="1" bandRow="1">
                <a:tableStyleId>{5C22544A-7EE6-4342-B048-85BDC9FD1C3A}</a:tableStyleId>
              </a:tblPr>
              <a:tblGrid>
                <a:gridCol w="2392753">
                  <a:extLst>
                    <a:ext uri="{9D8B030D-6E8A-4147-A177-3AD203B41FA5}">
                      <a16:colId xmlns:a16="http://schemas.microsoft.com/office/drawing/2014/main" val="2427661454"/>
                    </a:ext>
                  </a:extLst>
                </a:gridCol>
                <a:gridCol w="2392753">
                  <a:extLst>
                    <a:ext uri="{9D8B030D-6E8A-4147-A177-3AD203B41FA5}">
                      <a16:colId xmlns:a16="http://schemas.microsoft.com/office/drawing/2014/main" val="1381555645"/>
                    </a:ext>
                  </a:extLst>
                </a:gridCol>
                <a:gridCol w="2392753">
                  <a:extLst>
                    <a:ext uri="{9D8B030D-6E8A-4147-A177-3AD203B41FA5}">
                      <a16:colId xmlns:a16="http://schemas.microsoft.com/office/drawing/2014/main" val="2916065670"/>
                    </a:ext>
                  </a:extLst>
                </a:gridCol>
              </a:tblGrid>
              <a:tr h="370840">
                <a:tc>
                  <a:txBody>
                    <a:bodyPr/>
                    <a:lstStyle/>
                    <a:p>
                      <a:r>
                        <a:rPr lang="en-US" dirty="0"/>
                        <a:t>Camel</a:t>
                      </a:r>
                    </a:p>
                  </a:txBody>
                  <a:tcPr/>
                </a:tc>
                <a:tc>
                  <a:txBody>
                    <a:bodyPr/>
                    <a:lstStyle/>
                    <a:p>
                      <a:r>
                        <a:rPr lang="en-US" dirty="0"/>
                        <a:t>Sheep/Goats</a:t>
                      </a:r>
                    </a:p>
                  </a:txBody>
                  <a:tcPr/>
                </a:tc>
                <a:tc>
                  <a:txBody>
                    <a:bodyPr/>
                    <a:lstStyle/>
                    <a:p>
                      <a:r>
                        <a:rPr lang="en-US" dirty="0"/>
                        <a:t>Cows</a:t>
                      </a:r>
                    </a:p>
                  </a:txBody>
                  <a:tcPr/>
                </a:tc>
                <a:extLst>
                  <a:ext uri="{0D108BD9-81ED-4DB2-BD59-A6C34878D82A}">
                    <a16:rowId xmlns:a16="http://schemas.microsoft.com/office/drawing/2014/main" val="70413870"/>
                  </a:ext>
                </a:extLst>
              </a:tr>
              <a:tr h="370840">
                <a:tc>
                  <a:txBody>
                    <a:bodyPr/>
                    <a:lstStyle/>
                    <a:p>
                      <a:r>
                        <a:rPr lang="en-US" dirty="0"/>
                        <a:t>5-9 camels – value of 1 ram/goat</a:t>
                      </a:r>
                    </a:p>
                  </a:txBody>
                  <a:tcPr/>
                </a:tc>
                <a:tc>
                  <a:txBody>
                    <a:bodyPr/>
                    <a:lstStyle/>
                    <a:p>
                      <a:r>
                        <a:rPr lang="en-US" dirty="0"/>
                        <a:t>40-120 sheep – value of 1 ram/sheep/goat</a:t>
                      </a:r>
                    </a:p>
                  </a:txBody>
                  <a:tcPr/>
                </a:tc>
                <a:tc>
                  <a:txBody>
                    <a:bodyPr/>
                    <a:lstStyle/>
                    <a:p>
                      <a:r>
                        <a:rPr lang="en-US" dirty="0"/>
                        <a:t>30-39 cows – value of a 2-year-old calf</a:t>
                      </a:r>
                    </a:p>
                  </a:txBody>
                  <a:tcPr/>
                </a:tc>
                <a:extLst>
                  <a:ext uri="{0D108BD9-81ED-4DB2-BD59-A6C34878D82A}">
                    <a16:rowId xmlns:a16="http://schemas.microsoft.com/office/drawing/2014/main" val="450368706"/>
                  </a:ext>
                </a:extLst>
              </a:tr>
              <a:tr h="370840">
                <a:tc>
                  <a:txBody>
                    <a:bodyPr/>
                    <a:lstStyle/>
                    <a:p>
                      <a:r>
                        <a:rPr lang="en-US" dirty="0"/>
                        <a:t>10-14 camels – value of 2 rams/goats</a:t>
                      </a:r>
                    </a:p>
                  </a:txBody>
                  <a:tcPr/>
                </a:tc>
                <a:tc>
                  <a:txBody>
                    <a:bodyPr/>
                    <a:lstStyle/>
                    <a:p>
                      <a:r>
                        <a:rPr lang="en-US" dirty="0"/>
                        <a:t>120-200 sheep – value of 2 sheep</a:t>
                      </a:r>
                    </a:p>
                  </a:txBody>
                  <a:tcPr/>
                </a:tc>
                <a:tc>
                  <a:txBody>
                    <a:bodyPr/>
                    <a:lstStyle/>
                    <a:p>
                      <a:r>
                        <a:rPr lang="en-US" dirty="0"/>
                        <a:t>40-59 cows – value of a 3-year-old calf</a:t>
                      </a:r>
                    </a:p>
                  </a:txBody>
                  <a:tcPr/>
                </a:tc>
                <a:extLst>
                  <a:ext uri="{0D108BD9-81ED-4DB2-BD59-A6C34878D82A}">
                    <a16:rowId xmlns:a16="http://schemas.microsoft.com/office/drawing/2014/main" val="2059672197"/>
                  </a:ext>
                </a:extLst>
              </a:tr>
            </a:tbl>
          </a:graphicData>
        </a:graphic>
      </p:graphicFrame>
      <p:graphicFrame>
        <p:nvGraphicFramePr>
          <p:cNvPr id="11" name="Content Placeholder 3">
            <a:extLst>
              <a:ext uri="{FF2B5EF4-FFF2-40B4-BE49-F238E27FC236}">
                <a16:creationId xmlns:a16="http://schemas.microsoft.com/office/drawing/2014/main" id="{89603345-1DB8-8046-B254-D5A4AAB8A540}"/>
              </a:ext>
            </a:extLst>
          </p:cNvPr>
          <p:cNvGraphicFramePr>
            <a:graphicFrameLocks/>
          </p:cNvGraphicFramePr>
          <p:nvPr>
            <p:extLst>
              <p:ext uri="{D42A27DB-BD31-4B8C-83A1-F6EECF244321}">
                <p14:modId xmlns:p14="http://schemas.microsoft.com/office/powerpoint/2010/main" val="1175175506"/>
              </p:ext>
            </p:extLst>
          </p:nvPr>
        </p:nvGraphicFramePr>
        <p:xfrm>
          <a:off x="4040984" y="1157826"/>
          <a:ext cx="3260655" cy="3651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260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C80B9C-CCB9-42D2-B7D6-BDA09F3EA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artoons: Is This a Religious Picture? | Big Fish Ink">
            <a:extLst>
              <a:ext uri="{FF2B5EF4-FFF2-40B4-BE49-F238E27FC236}">
                <a16:creationId xmlns:a16="http://schemas.microsoft.com/office/drawing/2014/main" id="{249D550E-EC99-6444-8A24-F9758A33A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08" b="1327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9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72" name="Freeform: Shape 71">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77" name="Rectangle 76">
            <a:extLst>
              <a:ext uri="{FF2B5EF4-FFF2-40B4-BE49-F238E27FC236}">
                <a16:creationId xmlns:a16="http://schemas.microsoft.com/office/drawing/2014/main" id="{4958DF84-F5C6-794F-8945-485D6C107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752E1B-D739-114D-AF83-DFE3C711937B}"/>
              </a:ext>
            </a:extLst>
          </p:cNvPr>
          <p:cNvSpPr>
            <a:spLocks noGrp="1"/>
          </p:cNvSpPr>
          <p:nvPr>
            <p:ph type="title"/>
          </p:nvPr>
        </p:nvSpPr>
        <p:spPr>
          <a:xfrm>
            <a:off x="1473389" y="2393851"/>
            <a:ext cx="3149221" cy="2142699"/>
          </a:xfrm>
        </p:spPr>
        <p:txBody>
          <a:bodyPr vert="horz" lIns="91440" tIns="45720" rIns="91440" bIns="45720" rtlCol="0" anchor="b">
            <a:normAutofit fontScale="90000"/>
          </a:bodyPr>
          <a:lstStyle/>
          <a:p>
            <a:pPr algn="ctr"/>
            <a:r>
              <a:rPr lang="en-US" dirty="0" err="1"/>
              <a:t>Luhman’s</a:t>
            </a:r>
            <a:r>
              <a:rPr lang="en-US" dirty="0"/>
              <a:t> Theory of Autopoietic Legal Systems</a:t>
            </a:r>
          </a:p>
        </p:txBody>
      </p:sp>
      <p:sp>
        <p:nvSpPr>
          <p:cNvPr id="81" name="Freeform: Shape 80">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A Method of Generating Societal Vision based on Social Systems Theory">
            <a:extLst>
              <a:ext uri="{FF2B5EF4-FFF2-40B4-BE49-F238E27FC236}">
                <a16:creationId xmlns:a16="http://schemas.microsoft.com/office/drawing/2014/main" id="{4832A7EF-23E7-734C-9BF4-1E36AF929C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75003" y="632534"/>
            <a:ext cx="5571565" cy="559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4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scal Policy - Econlib">
            <a:extLst>
              <a:ext uri="{FF2B5EF4-FFF2-40B4-BE49-F238E27FC236}">
                <a16:creationId xmlns:a16="http://schemas.microsoft.com/office/drawing/2014/main" id="{415933ED-D72D-BD4C-B66C-1D6457EA0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12192000" cy="547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3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D5300FA-E249-8040-819E-D14BE38A1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9CD1C-FD29-9B4D-AE9F-2CE06BB4529D}"/>
              </a:ext>
            </a:extLst>
          </p:cNvPr>
          <p:cNvSpPr>
            <a:spLocks noGrp="1"/>
          </p:cNvSpPr>
          <p:nvPr>
            <p:ph type="title"/>
          </p:nvPr>
        </p:nvSpPr>
        <p:spPr>
          <a:xfrm>
            <a:off x="690196" y="1763388"/>
            <a:ext cx="3231262" cy="3711113"/>
          </a:xfrm>
        </p:spPr>
        <p:txBody>
          <a:bodyPr anchor="ctr">
            <a:noAutofit/>
          </a:bodyPr>
          <a:lstStyle/>
          <a:p>
            <a:pPr algn="r"/>
            <a:r>
              <a:rPr lang="en-GB" sz="2800" dirty="0"/>
              <a:t>Can fiscal activism to expand the government's domestic revenue mobilisation policy based on zakat be supported by the Kenyan legal system? </a:t>
            </a:r>
            <a:br>
              <a:rPr lang="en-GB" sz="2800" dirty="0"/>
            </a:br>
            <a:endParaRPr lang="en-US" sz="2800" dirty="0"/>
          </a:p>
        </p:txBody>
      </p:sp>
      <p:pic>
        <p:nvPicPr>
          <p:cNvPr id="8194" name="Picture 2" descr="Kenya | History, Map, Flag, Climate, Capital, &amp; Facts | Britannica">
            <a:extLst>
              <a:ext uri="{FF2B5EF4-FFF2-40B4-BE49-F238E27FC236}">
                <a16:creationId xmlns:a16="http://schemas.microsoft.com/office/drawing/2014/main" id="{B69B122A-DF8E-CD4D-AD9F-22E05B1BB1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62" r="25207" b="-1"/>
          <a:stretch/>
        </p:blipFill>
        <p:spPr bwMode="auto">
          <a:xfrm>
            <a:off x="4572032" y="1556923"/>
            <a:ext cx="3047936" cy="4124044"/>
          </a:xfrm>
          <a:custGeom>
            <a:avLst/>
            <a:gdLst/>
            <a:ahLst/>
            <a:cxnLst/>
            <a:rect l="l" t="t" r="r" b="b"/>
            <a:pathLst>
              <a:path w="3047936" h="4124044">
                <a:moveTo>
                  <a:pt x="1526466" y="0"/>
                </a:moveTo>
                <a:lnTo>
                  <a:pt x="1660166" y="117220"/>
                </a:lnTo>
                <a:cubicBezTo>
                  <a:pt x="1991684" y="373411"/>
                  <a:pt x="2365262" y="443978"/>
                  <a:pt x="2649871" y="608871"/>
                </a:cubicBezTo>
                <a:cubicBezTo>
                  <a:pt x="2923543" y="800231"/>
                  <a:pt x="3047936" y="1019692"/>
                  <a:pt x="3047936" y="1458146"/>
                </a:cubicBezTo>
                <a:lnTo>
                  <a:pt x="3047936" y="1588054"/>
                </a:lnTo>
                <a:lnTo>
                  <a:pt x="3047936" y="1958864"/>
                </a:lnTo>
                <a:lnTo>
                  <a:pt x="3047936" y="2165181"/>
                </a:lnTo>
                <a:lnTo>
                  <a:pt x="3047936" y="2449280"/>
                </a:lnTo>
                <a:lnTo>
                  <a:pt x="3047936" y="2665898"/>
                </a:lnTo>
                <a:cubicBezTo>
                  <a:pt x="3047936" y="3104353"/>
                  <a:pt x="2923541" y="3323814"/>
                  <a:pt x="2649871" y="3515174"/>
                </a:cubicBezTo>
                <a:cubicBezTo>
                  <a:pt x="2365260" y="3680066"/>
                  <a:pt x="1991682" y="3750634"/>
                  <a:pt x="1660164" y="4006824"/>
                </a:cubicBezTo>
                <a:lnTo>
                  <a:pt x="1521470" y="4124044"/>
                </a:lnTo>
                <a:lnTo>
                  <a:pt x="1387771" y="4006824"/>
                </a:lnTo>
                <a:cubicBezTo>
                  <a:pt x="1056252" y="3750634"/>
                  <a:pt x="682674" y="3680066"/>
                  <a:pt x="398065" y="3515174"/>
                </a:cubicBezTo>
                <a:cubicBezTo>
                  <a:pt x="124394" y="3323814"/>
                  <a:pt x="0" y="3104353"/>
                  <a:pt x="0" y="2665898"/>
                </a:cubicBezTo>
                <a:lnTo>
                  <a:pt x="0" y="2449280"/>
                </a:lnTo>
                <a:lnTo>
                  <a:pt x="0" y="2165181"/>
                </a:lnTo>
                <a:lnTo>
                  <a:pt x="0" y="1958864"/>
                </a:lnTo>
                <a:lnTo>
                  <a:pt x="0" y="1588054"/>
                </a:lnTo>
                <a:lnTo>
                  <a:pt x="0" y="1458146"/>
                </a:lnTo>
                <a:cubicBezTo>
                  <a:pt x="0" y="1019692"/>
                  <a:pt x="124395" y="800231"/>
                  <a:pt x="398066" y="608871"/>
                </a:cubicBezTo>
                <a:cubicBezTo>
                  <a:pt x="682676" y="443978"/>
                  <a:pt x="1056254" y="373411"/>
                  <a:pt x="1387773" y="117220"/>
                </a:cubicBez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DBAAB85C-F19E-45E9-935D-47EFB24C2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891" y="1486372"/>
            <a:ext cx="3152219" cy="426514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8" name="Content Placeholder 8197">
            <a:extLst>
              <a:ext uri="{FF2B5EF4-FFF2-40B4-BE49-F238E27FC236}">
                <a16:creationId xmlns:a16="http://schemas.microsoft.com/office/drawing/2014/main" id="{BCE440FA-D8DB-4B6D-BC23-0C36F9A29797}"/>
              </a:ext>
            </a:extLst>
          </p:cNvPr>
          <p:cNvSpPr>
            <a:spLocks noGrp="1"/>
          </p:cNvSpPr>
          <p:nvPr>
            <p:ph idx="1"/>
          </p:nvPr>
        </p:nvSpPr>
        <p:spPr>
          <a:xfrm>
            <a:off x="8270543" y="1142443"/>
            <a:ext cx="2968957" cy="4953001"/>
          </a:xfrm>
        </p:spPr>
        <p:txBody>
          <a:bodyPr anchor="ctr">
            <a:normAutofit/>
          </a:bodyPr>
          <a:lstStyle/>
          <a:p>
            <a:pPr marL="457200" lvl="0" indent="-457200" fontAlgn="base">
              <a:buFont typeface="+mj-lt"/>
              <a:buAutoNum type="arabicPeriod"/>
            </a:pPr>
            <a:r>
              <a:rPr lang="en-GB" dirty="0"/>
              <a:t>Can religious funds be included as part of development finance? </a:t>
            </a:r>
          </a:p>
          <a:p>
            <a:pPr marL="457200" indent="-457200" fontAlgn="base">
              <a:buFont typeface="+mj-lt"/>
              <a:buAutoNum type="arabicPeriod"/>
            </a:pPr>
            <a:endParaRPr lang="en-GB" dirty="0"/>
          </a:p>
          <a:p>
            <a:pPr marL="457200" lvl="0" indent="-457200" fontAlgn="base">
              <a:buFont typeface="+mj-lt"/>
              <a:buAutoNum type="arabicPeriod"/>
            </a:pPr>
            <a:r>
              <a:rPr lang="en-GB" dirty="0"/>
              <a:t>Would operational challenges arise from a Law/Religion interface to finance development needs? </a:t>
            </a:r>
          </a:p>
          <a:p>
            <a:endParaRPr lang="en-US" dirty="0"/>
          </a:p>
        </p:txBody>
      </p:sp>
    </p:spTree>
    <p:extLst>
      <p:ext uri="{BB962C8B-B14F-4D97-AF65-F5344CB8AC3E}">
        <p14:creationId xmlns:p14="http://schemas.microsoft.com/office/powerpoint/2010/main" val="199331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uman Rights - Manifesto 2021 - Policy into Practice">
            <a:extLst>
              <a:ext uri="{FF2B5EF4-FFF2-40B4-BE49-F238E27FC236}">
                <a16:creationId xmlns:a16="http://schemas.microsoft.com/office/drawing/2014/main" id="{08366340-26AA-D145-A4D4-C9543FC1B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775" y="1"/>
            <a:ext cx="7220225" cy="685799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Fiscal Sociology and the Theory of Public Finance">
            <a:extLst>
              <a:ext uri="{FF2B5EF4-FFF2-40B4-BE49-F238E27FC236}">
                <a16:creationId xmlns:a16="http://schemas.microsoft.com/office/drawing/2014/main" id="{D8DFB588-A59B-C649-8A58-0041677A2A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4452730" cy="682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9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375FA-FDF1-C94A-A863-80D11D8594B4}"/>
              </a:ext>
            </a:extLst>
          </p:cNvPr>
          <p:cNvSpPr>
            <a:spLocks noGrp="1"/>
          </p:cNvSpPr>
          <p:nvPr>
            <p:ph idx="1"/>
          </p:nvPr>
        </p:nvSpPr>
        <p:spPr>
          <a:xfrm>
            <a:off x="1247115" y="1140505"/>
            <a:ext cx="9076329" cy="2536973"/>
          </a:xfrm>
        </p:spPr>
        <p:txBody>
          <a:bodyPr/>
          <a:lstStyle/>
          <a:p>
            <a:pPr algn="ctr"/>
            <a:r>
              <a:rPr lang="en-GB" dirty="0"/>
              <a:t>In development finance, redistributive tax arrangements are critical to progress towards achieving sustainable development. </a:t>
            </a:r>
          </a:p>
          <a:p>
            <a:endParaRPr lang="en-GB" dirty="0"/>
          </a:p>
          <a:p>
            <a:pPr algn="ctr"/>
            <a:r>
              <a:rPr lang="en-GB" dirty="0"/>
              <a:t>Under the Islamic fiscal system such nexus is pegged on the collective redistributive action of zakat payers. </a:t>
            </a:r>
            <a:endParaRPr lang="en-US" dirty="0"/>
          </a:p>
        </p:txBody>
      </p:sp>
      <p:sp>
        <p:nvSpPr>
          <p:cNvPr id="4" name="TextBox 3">
            <a:extLst>
              <a:ext uri="{FF2B5EF4-FFF2-40B4-BE49-F238E27FC236}">
                <a16:creationId xmlns:a16="http://schemas.microsoft.com/office/drawing/2014/main" id="{4225B6ED-2EEE-B248-A2DF-122101C39189}"/>
              </a:ext>
            </a:extLst>
          </p:cNvPr>
          <p:cNvSpPr txBox="1"/>
          <p:nvPr/>
        </p:nvSpPr>
        <p:spPr>
          <a:xfrm>
            <a:off x="2007704" y="4192679"/>
            <a:ext cx="7613374" cy="1938992"/>
          </a:xfrm>
          <a:prstGeom prst="rect">
            <a:avLst/>
          </a:prstGeom>
          <a:solidFill>
            <a:srgbClr val="C00000"/>
          </a:solidFill>
          <a:ln>
            <a:solidFill>
              <a:srgbClr val="C00000"/>
            </a:solidFill>
          </a:ln>
        </p:spPr>
        <p:txBody>
          <a:bodyPr wrap="square" rtlCol="0">
            <a:spAutoFit/>
          </a:bodyPr>
          <a:lstStyle/>
          <a:p>
            <a:pPr algn="ctr"/>
            <a:r>
              <a:rPr lang="en-GB" sz="2400" dirty="0">
                <a:ln>
                  <a:solidFill>
                    <a:schemeClr val="bg1"/>
                  </a:solidFill>
                </a:ln>
              </a:rPr>
              <a:t>When probing the definition of finance, it then becomes significant to construe the term from the human rights principle of maximum available resources to ask whether human rights law permits its doctrine to intersect with religious norms in designing a development finance model. </a:t>
            </a:r>
            <a:endParaRPr lang="en-US" sz="2400" dirty="0">
              <a:ln>
                <a:solidFill>
                  <a:schemeClr val="bg1"/>
                </a:solidFill>
              </a:ln>
            </a:endParaRPr>
          </a:p>
        </p:txBody>
      </p:sp>
    </p:spTree>
    <p:extLst>
      <p:ext uri="{BB962C8B-B14F-4D97-AF65-F5344CB8AC3E}">
        <p14:creationId xmlns:p14="http://schemas.microsoft.com/office/powerpoint/2010/main" val="712101239"/>
      </p:ext>
    </p:extLst>
  </p:cSld>
  <p:clrMapOvr>
    <a:masterClrMapping/>
  </p:clrMapOvr>
</p:sld>
</file>

<file path=ppt/theme/theme1.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324</Words>
  <Application>Microsoft Macintosh PowerPoint</Application>
  <PresentationFormat>Widescreen</PresentationFormat>
  <Paragraphs>31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Goudy Old Style</vt:lpstr>
      <vt:lpstr>MarrakeshVTI</vt:lpstr>
      <vt:lpstr>Fiscal Activism: Operational Dimensions of the Shift Towards the Islamic Wealth Tax for Financing SDGs</vt:lpstr>
      <vt:lpstr>PowerPoint Presentation</vt:lpstr>
      <vt:lpstr>Zakat </vt:lpstr>
      <vt:lpstr>PowerPoint Presentation</vt:lpstr>
      <vt:lpstr>Luhman’s Theory of Autopoietic Legal Systems</vt:lpstr>
      <vt:lpstr>PowerPoint Presentation</vt:lpstr>
      <vt:lpstr>Can fiscal activism to expand the government's domestic revenue mobilisation policy based on zakat be supported by the Kenyan legal system?  </vt:lpstr>
      <vt:lpstr>PowerPoint Presentation</vt:lpstr>
      <vt:lpstr>PowerPoint Presentation</vt:lpstr>
      <vt:lpstr>PowerPoint Presentation</vt:lpstr>
      <vt:lpstr>Finally,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Activism: Operational Dimensions of the Shift Towards the Islamic Wealth Tax for Financing SDGs</dc:title>
  <dc:creator>Latif, Lyla</dc:creator>
  <cp:lastModifiedBy>Latif, Lyla</cp:lastModifiedBy>
  <cp:revision>2</cp:revision>
  <dcterms:created xsi:type="dcterms:W3CDTF">2021-11-24T16:18:14Z</dcterms:created>
  <dcterms:modified xsi:type="dcterms:W3CDTF">2021-11-25T08:55:16Z</dcterms:modified>
</cp:coreProperties>
</file>