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62" r:id="rId5"/>
    <p:sldId id="259" r:id="rId6"/>
    <p:sldId id="263" r:id="rId7"/>
    <p:sldId id="264" r:id="rId8"/>
    <p:sldId id="265" r:id="rId9"/>
    <p:sldId id="266" r:id="rId10"/>
    <p:sldId id="267" r:id="rId11"/>
    <p:sldId id="268" r:id="rId12"/>
    <p:sldId id="269" r:id="rId13"/>
    <p:sldId id="270" r:id="rId14"/>
    <p:sldId id="271" r:id="rId15"/>
    <p:sldId id="272" r:id="rId16"/>
    <p:sldId id="273" r:id="rId17"/>
    <p:sldId id="276" r:id="rId18"/>
    <p:sldId id="274" r:id="rId19"/>
    <p:sldId id="275" r:id="rId20"/>
    <p:sldId id="277" r:id="rId21"/>
    <p:sldId id="278" r:id="rId22"/>
    <p:sldId id="280" r:id="rId23"/>
    <p:sldId id="281" r:id="rId24"/>
    <p:sldId id="282" r:id="rId25"/>
    <p:sldId id="283" r:id="rId26"/>
    <p:sldId id="284" r:id="rId27"/>
    <p:sldId id="258" r:id="rId28"/>
    <p:sldId id="285" r:id="rId29"/>
    <p:sldId id="286"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2FCB9-915B-CB49-81F6-48BC0542629F}" v="28" dt="2021-11-15T07:23:02.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57"/>
    <p:restoredTop sz="94656"/>
  </p:normalViewPr>
  <p:slideViewPr>
    <p:cSldViewPr snapToGrid="0" snapToObjects="1">
      <p:cViewPr varScale="1">
        <p:scale>
          <a:sx n="107" d="100"/>
          <a:sy n="107" d="100"/>
        </p:scale>
        <p:origin x="1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C0E336-419C-3B41-94FE-B8B922BABE15}" type="doc">
      <dgm:prSet loTypeId="urn:microsoft.com/office/officeart/2005/8/layout/chevron2" loCatId="" qsTypeId="urn:microsoft.com/office/officeart/2005/8/quickstyle/simple1" qsCatId="simple" csTypeId="urn:microsoft.com/office/officeart/2005/8/colors/colorful1" csCatId="colorful" phldr="1"/>
      <dgm:spPr/>
      <dgm:t>
        <a:bodyPr/>
        <a:lstStyle/>
        <a:p>
          <a:endParaRPr lang="en-GB"/>
        </a:p>
      </dgm:t>
    </dgm:pt>
    <dgm:pt modelId="{CBC7E7B2-CA3C-764B-824A-A9164F123FD5}">
      <dgm:prSet phldrT="[Text]"/>
      <dgm:spPr/>
      <dgm:t>
        <a:bodyPr/>
        <a:lstStyle/>
        <a:p>
          <a:r>
            <a:rPr lang="en-GB" dirty="0"/>
            <a:t>1</a:t>
          </a:r>
        </a:p>
      </dgm:t>
    </dgm:pt>
    <dgm:pt modelId="{9FEE4852-DEB7-2843-88D3-32AC4BE080D1}" type="parTrans" cxnId="{70ACE554-BB47-D747-B63B-1EB4D6F2B745}">
      <dgm:prSet/>
      <dgm:spPr/>
      <dgm:t>
        <a:bodyPr/>
        <a:lstStyle/>
        <a:p>
          <a:endParaRPr lang="en-GB"/>
        </a:p>
      </dgm:t>
    </dgm:pt>
    <dgm:pt modelId="{D951CB22-7513-C24D-A960-7D4FB530BAE9}" type="sibTrans" cxnId="{70ACE554-BB47-D747-B63B-1EB4D6F2B745}">
      <dgm:prSet/>
      <dgm:spPr/>
      <dgm:t>
        <a:bodyPr/>
        <a:lstStyle/>
        <a:p>
          <a:endParaRPr lang="en-GB"/>
        </a:p>
      </dgm:t>
    </dgm:pt>
    <dgm:pt modelId="{250A172D-A997-464B-A748-03EA9E89CFC1}">
      <dgm:prSet phldrT="[Text]"/>
      <dgm:spPr/>
      <dgm:t>
        <a:bodyPr/>
        <a:lstStyle/>
        <a:p>
          <a:r>
            <a:rPr lang="en-GB" dirty="0"/>
            <a:t>Rules, regulations, procedures and systems put in place that influence how the sector is managed</a:t>
          </a:r>
        </a:p>
      </dgm:t>
    </dgm:pt>
    <dgm:pt modelId="{9714F7D2-B6BE-5B4E-BDF0-F886CA2392E2}" type="parTrans" cxnId="{17E535A8-E11C-134D-8957-AC9DFD2ED558}">
      <dgm:prSet/>
      <dgm:spPr/>
      <dgm:t>
        <a:bodyPr/>
        <a:lstStyle/>
        <a:p>
          <a:endParaRPr lang="en-GB"/>
        </a:p>
      </dgm:t>
    </dgm:pt>
    <dgm:pt modelId="{EFC77ABB-895F-4F49-9AB2-B7EE7474EC3E}" type="sibTrans" cxnId="{17E535A8-E11C-134D-8957-AC9DFD2ED558}">
      <dgm:prSet/>
      <dgm:spPr/>
      <dgm:t>
        <a:bodyPr/>
        <a:lstStyle/>
        <a:p>
          <a:endParaRPr lang="en-GB"/>
        </a:p>
      </dgm:t>
    </dgm:pt>
    <dgm:pt modelId="{D72D183C-BE97-EE45-9C7F-D8AB1275D2C9}">
      <dgm:prSet phldrT="[Text]"/>
      <dgm:spPr/>
      <dgm:t>
        <a:bodyPr/>
        <a:lstStyle/>
        <a:p>
          <a:r>
            <a:rPr lang="en-GB" dirty="0"/>
            <a:t>2</a:t>
          </a:r>
        </a:p>
      </dgm:t>
    </dgm:pt>
    <dgm:pt modelId="{AA9E1074-DC3F-1746-B8AA-5C40AA9D4CD2}" type="parTrans" cxnId="{9F1F6C9F-5A85-C248-B262-973228248C38}">
      <dgm:prSet/>
      <dgm:spPr/>
      <dgm:t>
        <a:bodyPr/>
        <a:lstStyle/>
        <a:p>
          <a:endParaRPr lang="en-GB"/>
        </a:p>
      </dgm:t>
    </dgm:pt>
    <dgm:pt modelId="{1CCD0EF6-53FA-854D-9118-EA3866F8890D}" type="sibTrans" cxnId="{9F1F6C9F-5A85-C248-B262-973228248C38}">
      <dgm:prSet/>
      <dgm:spPr/>
      <dgm:t>
        <a:bodyPr/>
        <a:lstStyle/>
        <a:p>
          <a:endParaRPr lang="en-GB"/>
        </a:p>
      </dgm:t>
    </dgm:pt>
    <dgm:pt modelId="{153A8A73-8C41-B347-B7DE-2630FAF99D3B}">
      <dgm:prSet phldrT="[Text]"/>
      <dgm:spPr/>
      <dgm:t>
        <a:bodyPr/>
        <a:lstStyle/>
        <a:p>
          <a:r>
            <a:rPr lang="en-GB" dirty="0"/>
            <a:t>Part of such management concerns linking the sector with supporting the state’s public finance regime </a:t>
          </a:r>
        </a:p>
      </dgm:t>
    </dgm:pt>
    <dgm:pt modelId="{439A537D-4941-D145-A718-62AD77CE17C0}" type="parTrans" cxnId="{F87E76AE-C186-5348-8DBF-E746A727C01F}">
      <dgm:prSet/>
      <dgm:spPr/>
      <dgm:t>
        <a:bodyPr/>
        <a:lstStyle/>
        <a:p>
          <a:endParaRPr lang="en-GB"/>
        </a:p>
      </dgm:t>
    </dgm:pt>
    <dgm:pt modelId="{365F714B-A376-F449-BDAE-DD997DC6AEB6}" type="sibTrans" cxnId="{F87E76AE-C186-5348-8DBF-E746A727C01F}">
      <dgm:prSet/>
      <dgm:spPr/>
      <dgm:t>
        <a:bodyPr/>
        <a:lstStyle/>
        <a:p>
          <a:endParaRPr lang="en-GB"/>
        </a:p>
      </dgm:t>
    </dgm:pt>
    <dgm:pt modelId="{33B8DC20-9F5D-F445-8DBC-55C78485D8C4}">
      <dgm:prSet phldrT="[Text]"/>
      <dgm:spPr/>
      <dgm:t>
        <a:bodyPr/>
        <a:lstStyle/>
        <a:p>
          <a:r>
            <a:rPr lang="en-GB" dirty="0"/>
            <a:t>3</a:t>
          </a:r>
        </a:p>
      </dgm:t>
    </dgm:pt>
    <dgm:pt modelId="{C319B233-A9ED-2F44-B4B5-1B1F98EC9490}" type="parTrans" cxnId="{DA0E1DFB-2911-5448-B052-8B787B4C87D9}">
      <dgm:prSet/>
      <dgm:spPr/>
      <dgm:t>
        <a:bodyPr/>
        <a:lstStyle/>
        <a:p>
          <a:endParaRPr lang="en-GB"/>
        </a:p>
      </dgm:t>
    </dgm:pt>
    <dgm:pt modelId="{08BDC55A-5CD9-DA4E-9CE1-1784DABE76C6}" type="sibTrans" cxnId="{DA0E1DFB-2911-5448-B052-8B787B4C87D9}">
      <dgm:prSet/>
      <dgm:spPr/>
      <dgm:t>
        <a:bodyPr/>
        <a:lstStyle/>
        <a:p>
          <a:endParaRPr lang="en-GB"/>
        </a:p>
      </dgm:t>
    </dgm:pt>
    <dgm:pt modelId="{08301D92-2116-6D4B-AA44-6663CD412500}">
      <dgm:prSet phldrT="[Text]"/>
      <dgm:spPr/>
      <dgm:t>
        <a:bodyPr/>
        <a:lstStyle/>
        <a:p>
          <a:r>
            <a:rPr lang="en-GB" dirty="0"/>
            <a:t>And promoting redistribution and gender inclusivity</a:t>
          </a:r>
        </a:p>
      </dgm:t>
    </dgm:pt>
    <dgm:pt modelId="{62732C16-07BC-2745-AAEE-9A20732AE941}" type="sibTrans" cxnId="{EA16C911-540E-174C-9842-E83AF11E2A5A}">
      <dgm:prSet/>
      <dgm:spPr/>
      <dgm:t>
        <a:bodyPr/>
        <a:lstStyle/>
        <a:p>
          <a:endParaRPr lang="en-GB"/>
        </a:p>
      </dgm:t>
    </dgm:pt>
    <dgm:pt modelId="{77EC63E3-8DCF-4F40-AD09-48EC137E0DC2}" type="parTrans" cxnId="{EA16C911-540E-174C-9842-E83AF11E2A5A}">
      <dgm:prSet/>
      <dgm:spPr/>
      <dgm:t>
        <a:bodyPr/>
        <a:lstStyle/>
        <a:p>
          <a:endParaRPr lang="en-GB"/>
        </a:p>
      </dgm:t>
    </dgm:pt>
    <dgm:pt modelId="{3ED313C1-78DB-F445-9928-8B0B1D1FCB03}" type="pres">
      <dgm:prSet presAssocID="{B5C0E336-419C-3B41-94FE-B8B922BABE15}" presName="linearFlow" presStyleCnt="0">
        <dgm:presLayoutVars>
          <dgm:dir/>
          <dgm:animLvl val="lvl"/>
          <dgm:resizeHandles val="exact"/>
        </dgm:presLayoutVars>
      </dgm:prSet>
      <dgm:spPr/>
    </dgm:pt>
    <dgm:pt modelId="{B2893694-7B42-3845-8882-67157AB48F95}" type="pres">
      <dgm:prSet presAssocID="{CBC7E7B2-CA3C-764B-824A-A9164F123FD5}" presName="composite" presStyleCnt="0"/>
      <dgm:spPr/>
    </dgm:pt>
    <dgm:pt modelId="{02DC6042-A0B0-664D-822A-5CA809174E24}" type="pres">
      <dgm:prSet presAssocID="{CBC7E7B2-CA3C-764B-824A-A9164F123FD5}" presName="parentText" presStyleLbl="alignNode1" presStyleIdx="0" presStyleCnt="3">
        <dgm:presLayoutVars>
          <dgm:chMax val="1"/>
          <dgm:bulletEnabled val="1"/>
        </dgm:presLayoutVars>
      </dgm:prSet>
      <dgm:spPr/>
    </dgm:pt>
    <dgm:pt modelId="{B42F5B92-1A07-AF4F-9714-0C032E8A9422}" type="pres">
      <dgm:prSet presAssocID="{CBC7E7B2-CA3C-764B-824A-A9164F123FD5}" presName="descendantText" presStyleLbl="alignAcc1" presStyleIdx="0" presStyleCnt="3">
        <dgm:presLayoutVars>
          <dgm:bulletEnabled val="1"/>
        </dgm:presLayoutVars>
      </dgm:prSet>
      <dgm:spPr/>
    </dgm:pt>
    <dgm:pt modelId="{769F0C74-94C2-9640-BDF4-D306E6235012}" type="pres">
      <dgm:prSet presAssocID="{D951CB22-7513-C24D-A960-7D4FB530BAE9}" presName="sp" presStyleCnt="0"/>
      <dgm:spPr/>
    </dgm:pt>
    <dgm:pt modelId="{DA6B8CDD-1C09-1F48-BC5B-A56EA342DECF}" type="pres">
      <dgm:prSet presAssocID="{D72D183C-BE97-EE45-9C7F-D8AB1275D2C9}" presName="composite" presStyleCnt="0"/>
      <dgm:spPr/>
    </dgm:pt>
    <dgm:pt modelId="{45763895-75A9-444B-9C08-C1E45330105D}" type="pres">
      <dgm:prSet presAssocID="{D72D183C-BE97-EE45-9C7F-D8AB1275D2C9}" presName="parentText" presStyleLbl="alignNode1" presStyleIdx="1" presStyleCnt="3">
        <dgm:presLayoutVars>
          <dgm:chMax val="1"/>
          <dgm:bulletEnabled val="1"/>
        </dgm:presLayoutVars>
      </dgm:prSet>
      <dgm:spPr/>
    </dgm:pt>
    <dgm:pt modelId="{6C946806-8686-774C-8C41-24A3177DCAD6}" type="pres">
      <dgm:prSet presAssocID="{D72D183C-BE97-EE45-9C7F-D8AB1275D2C9}" presName="descendantText" presStyleLbl="alignAcc1" presStyleIdx="1" presStyleCnt="3">
        <dgm:presLayoutVars>
          <dgm:bulletEnabled val="1"/>
        </dgm:presLayoutVars>
      </dgm:prSet>
      <dgm:spPr/>
    </dgm:pt>
    <dgm:pt modelId="{4EAFA894-D832-2644-A1AE-B28639610A74}" type="pres">
      <dgm:prSet presAssocID="{1CCD0EF6-53FA-854D-9118-EA3866F8890D}" presName="sp" presStyleCnt="0"/>
      <dgm:spPr/>
    </dgm:pt>
    <dgm:pt modelId="{2A58321C-59F8-574A-AF72-75E6543A7150}" type="pres">
      <dgm:prSet presAssocID="{33B8DC20-9F5D-F445-8DBC-55C78485D8C4}" presName="composite" presStyleCnt="0"/>
      <dgm:spPr/>
    </dgm:pt>
    <dgm:pt modelId="{B9BDFAED-CB39-BF48-BB52-A193ACA31ADC}" type="pres">
      <dgm:prSet presAssocID="{33B8DC20-9F5D-F445-8DBC-55C78485D8C4}" presName="parentText" presStyleLbl="alignNode1" presStyleIdx="2" presStyleCnt="3">
        <dgm:presLayoutVars>
          <dgm:chMax val="1"/>
          <dgm:bulletEnabled val="1"/>
        </dgm:presLayoutVars>
      </dgm:prSet>
      <dgm:spPr/>
    </dgm:pt>
    <dgm:pt modelId="{EDF1DFC1-F8F4-DB44-8B4D-854AF1370885}" type="pres">
      <dgm:prSet presAssocID="{33B8DC20-9F5D-F445-8DBC-55C78485D8C4}" presName="descendantText" presStyleLbl="alignAcc1" presStyleIdx="2" presStyleCnt="3">
        <dgm:presLayoutVars>
          <dgm:bulletEnabled val="1"/>
        </dgm:presLayoutVars>
      </dgm:prSet>
      <dgm:spPr/>
    </dgm:pt>
  </dgm:ptLst>
  <dgm:cxnLst>
    <dgm:cxn modelId="{EA16C911-540E-174C-9842-E83AF11E2A5A}" srcId="{33B8DC20-9F5D-F445-8DBC-55C78485D8C4}" destId="{08301D92-2116-6D4B-AA44-6663CD412500}" srcOrd="0" destOrd="0" parTransId="{77EC63E3-8DCF-4F40-AD09-48EC137E0DC2}" sibTransId="{62732C16-07BC-2745-AAEE-9A20732AE941}"/>
    <dgm:cxn modelId="{3F45D743-7993-F442-BBB5-3032E8DE1C5C}" type="presOf" srcId="{08301D92-2116-6D4B-AA44-6663CD412500}" destId="{EDF1DFC1-F8F4-DB44-8B4D-854AF1370885}" srcOrd="0" destOrd="0" presId="urn:microsoft.com/office/officeart/2005/8/layout/chevron2"/>
    <dgm:cxn modelId="{70ACE554-BB47-D747-B63B-1EB4D6F2B745}" srcId="{B5C0E336-419C-3B41-94FE-B8B922BABE15}" destId="{CBC7E7B2-CA3C-764B-824A-A9164F123FD5}" srcOrd="0" destOrd="0" parTransId="{9FEE4852-DEB7-2843-88D3-32AC4BE080D1}" sibTransId="{D951CB22-7513-C24D-A960-7D4FB530BAE9}"/>
    <dgm:cxn modelId="{B05DB481-E329-0742-9226-E34851B190C7}" type="presOf" srcId="{B5C0E336-419C-3B41-94FE-B8B922BABE15}" destId="{3ED313C1-78DB-F445-9928-8B0B1D1FCB03}" srcOrd="0" destOrd="0" presId="urn:microsoft.com/office/officeart/2005/8/layout/chevron2"/>
    <dgm:cxn modelId="{C2F1329E-0EDB-9E42-B1EF-B4591B7D2B20}" type="presOf" srcId="{33B8DC20-9F5D-F445-8DBC-55C78485D8C4}" destId="{B9BDFAED-CB39-BF48-BB52-A193ACA31ADC}" srcOrd="0" destOrd="0" presId="urn:microsoft.com/office/officeart/2005/8/layout/chevron2"/>
    <dgm:cxn modelId="{9F1F6C9F-5A85-C248-B262-973228248C38}" srcId="{B5C0E336-419C-3B41-94FE-B8B922BABE15}" destId="{D72D183C-BE97-EE45-9C7F-D8AB1275D2C9}" srcOrd="1" destOrd="0" parTransId="{AA9E1074-DC3F-1746-B8AA-5C40AA9D4CD2}" sibTransId="{1CCD0EF6-53FA-854D-9118-EA3866F8890D}"/>
    <dgm:cxn modelId="{17E535A8-E11C-134D-8957-AC9DFD2ED558}" srcId="{CBC7E7B2-CA3C-764B-824A-A9164F123FD5}" destId="{250A172D-A997-464B-A748-03EA9E89CFC1}" srcOrd="0" destOrd="0" parTransId="{9714F7D2-B6BE-5B4E-BDF0-F886CA2392E2}" sibTransId="{EFC77ABB-895F-4F49-9AB2-B7EE7474EC3E}"/>
    <dgm:cxn modelId="{F87E76AE-C186-5348-8DBF-E746A727C01F}" srcId="{D72D183C-BE97-EE45-9C7F-D8AB1275D2C9}" destId="{153A8A73-8C41-B347-B7DE-2630FAF99D3B}" srcOrd="0" destOrd="0" parTransId="{439A537D-4941-D145-A718-62AD77CE17C0}" sibTransId="{365F714B-A376-F449-BDAE-DD997DC6AEB6}"/>
    <dgm:cxn modelId="{18E277BA-4851-FB4F-BE8F-43C2A17316D3}" type="presOf" srcId="{153A8A73-8C41-B347-B7DE-2630FAF99D3B}" destId="{6C946806-8686-774C-8C41-24A3177DCAD6}" srcOrd="0" destOrd="0" presId="urn:microsoft.com/office/officeart/2005/8/layout/chevron2"/>
    <dgm:cxn modelId="{6DB18CCE-37F7-CC4E-AAE6-90A9B99BFC53}" type="presOf" srcId="{D72D183C-BE97-EE45-9C7F-D8AB1275D2C9}" destId="{45763895-75A9-444B-9C08-C1E45330105D}" srcOrd="0" destOrd="0" presId="urn:microsoft.com/office/officeart/2005/8/layout/chevron2"/>
    <dgm:cxn modelId="{F0BC03DE-9104-7742-A6B8-6536CA6A5271}" type="presOf" srcId="{250A172D-A997-464B-A748-03EA9E89CFC1}" destId="{B42F5B92-1A07-AF4F-9714-0C032E8A9422}" srcOrd="0" destOrd="0" presId="urn:microsoft.com/office/officeart/2005/8/layout/chevron2"/>
    <dgm:cxn modelId="{50C4CEF9-3DBF-674E-B5BF-1F3AF8C9A76A}" type="presOf" srcId="{CBC7E7B2-CA3C-764B-824A-A9164F123FD5}" destId="{02DC6042-A0B0-664D-822A-5CA809174E24}" srcOrd="0" destOrd="0" presId="urn:microsoft.com/office/officeart/2005/8/layout/chevron2"/>
    <dgm:cxn modelId="{DA0E1DFB-2911-5448-B052-8B787B4C87D9}" srcId="{B5C0E336-419C-3B41-94FE-B8B922BABE15}" destId="{33B8DC20-9F5D-F445-8DBC-55C78485D8C4}" srcOrd="2" destOrd="0" parTransId="{C319B233-A9ED-2F44-B4B5-1B1F98EC9490}" sibTransId="{08BDC55A-5CD9-DA4E-9CE1-1784DABE76C6}"/>
    <dgm:cxn modelId="{B4337756-E7D7-3546-8152-B6F6263879C0}" type="presParOf" srcId="{3ED313C1-78DB-F445-9928-8B0B1D1FCB03}" destId="{B2893694-7B42-3845-8882-67157AB48F95}" srcOrd="0" destOrd="0" presId="urn:microsoft.com/office/officeart/2005/8/layout/chevron2"/>
    <dgm:cxn modelId="{BC1EF397-9A40-0545-A85E-CA2A1AF5CE99}" type="presParOf" srcId="{B2893694-7B42-3845-8882-67157AB48F95}" destId="{02DC6042-A0B0-664D-822A-5CA809174E24}" srcOrd="0" destOrd="0" presId="urn:microsoft.com/office/officeart/2005/8/layout/chevron2"/>
    <dgm:cxn modelId="{15514EAB-B0E4-AB42-88AA-BA7FEAAE8B25}" type="presParOf" srcId="{B2893694-7B42-3845-8882-67157AB48F95}" destId="{B42F5B92-1A07-AF4F-9714-0C032E8A9422}" srcOrd="1" destOrd="0" presId="urn:microsoft.com/office/officeart/2005/8/layout/chevron2"/>
    <dgm:cxn modelId="{25BE958C-37D4-EE46-94E1-EA2EEAF7993E}" type="presParOf" srcId="{3ED313C1-78DB-F445-9928-8B0B1D1FCB03}" destId="{769F0C74-94C2-9640-BDF4-D306E6235012}" srcOrd="1" destOrd="0" presId="urn:microsoft.com/office/officeart/2005/8/layout/chevron2"/>
    <dgm:cxn modelId="{2811BFAD-0DEF-D145-8F40-9AA1E0F23ECE}" type="presParOf" srcId="{3ED313C1-78DB-F445-9928-8B0B1D1FCB03}" destId="{DA6B8CDD-1C09-1F48-BC5B-A56EA342DECF}" srcOrd="2" destOrd="0" presId="urn:microsoft.com/office/officeart/2005/8/layout/chevron2"/>
    <dgm:cxn modelId="{0B5F27A5-B380-1543-94AD-A246BE3D1035}" type="presParOf" srcId="{DA6B8CDD-1C09-1F48-BC5B-A56EA342DECF}" destId="{45763895-75A9-444B-9C08-C1E45330105D}" srcOrd="0" destOrd="0" presId="urn:microsoft.com/office/officeart/2005/8/layout/chevron2"/>
    <dgm:cxn modelId="{A9996322-786D-F446-8B1E-1563D348CAC2}" type="presParOf" srcId="{DA6B8CDD-1C09-1F48-BC5B-A56EA342DECF}" destId="{6C946806-8686-774C-8C41-24A3177DCAD6}" srcOrd="1" destOrd="0" presId="urn:microsoft.com/office/officeart/2005/8/layout/chevron2"/>
    <dgm:cxn modelId="{9D9714C5-6B8A-3644-8F7C-DDE1699801F9}" type="presParOf" srcId="{3ED313C1-78DB-F445-9928-8B0B1D1FCB03}" destId="{4EAFA894-D832-2644-A1AE-B28639610A74}" srcOrd="3" destOrd="0" presId="urn:microsoft.com/office/officeart/2005/8/layout/chevron2"/>
    <dgm:cxn modelId="{0BE6F50C-F7D7-E34F-9C70-9CCEE7E794F9}" type="presParOf" srcId="{3ED313C1-78DB-F445-9928-8B0B1D1FCB03}" destId="{2A58321C-59F8-574A-AF72-75E6543A7150}" srcOrd="4" destOrd="0" presId="urn:microsoft.com/office/officeart/2005/8/layout/chevron2"/>
    <dgm:cxn modelId="{99DBE01D-7909-EC49-8172-567115CD7FD8}" type="presParOf" srcId="{2A58321C-59F8-574A-AF72-75E6543A7150}" destId="{B9BDFAED-CB39-BF48-BB52-A193ACA31ADC}" srcOrd="0" destOrd="0" presId="urn:microsoft.com/office/officeart/2005/8/layout/chevron2"/>
    <dgm:cxn modelId="{B5965AE1-3041-884E-96E8-7A760D315FD9}" type="presParOf" srcId="{2A58321C-59F8-574A-AF72-75E6543A7150}" destId="{EDF1DFC1-F8F4-DB44-8B4D-854AF137088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9B85DC-50E4-46AB-8C8A-3F97122AD20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06D92D8-D812-4993-8052-2F1AE0D4DCA5}">
      <dgm:prSet/>
      <dgm:spPr/>
      <dgm:t>
        <a:bodyPr/>
        <a:lstStyle/>
        <a:p>
          <a:r>
            <a:rPr lang="en-US"/>
            <a:t>The state’s approach to the governance of the sector</a:t>
          </a:r>
        </a:p>
      </dgm:t>
    </dgm:pt>
    <dgm:pt modelId="{4E271E19-FAFD-4A79-8201-AEFB31E8D5FB}" type="parTrans" cxnId="{61D510FE-4698-4F6A-961E-C8A2D2D1DC75}">
      <dgm:prSet/>
      <dgm:spPr/>
      <dgm:t>
        <a:bodyPr/>
        <a:lstStyle/>
        <a:p>
          <a:endParaRPr lang="en-US"/>
        </a:p>
      </dgm:t>
    </dgm:pt>
    <dgm:pt modelId="{07CAF590-36DF-4D78-9C84-60C3E0E4EEC0}" type="sibTrans" cxnId="{61D510FE-4698-4F6A-961E-C8A2D2D1DC75}">
      <dgm:prSet/>
      <dgm:spPr/>
      <dgm:t>
        <a:bodyPr/>
        <a:lstStyle/>
        <a:p>
          <a:endParaRPr lang="en-US"/>
        </a:p>
      </dgm:t>
    </dgm:pt>
    <dgm:pt modelId="{40A3784B-D4AE-47E7-9BB1-A03BE9843059}">
      <dgm:prSet/>
      <dgm:spPr/>
      <dgm:t>
        <a:bodyPr/>
        <a:lstStyle/>
        <a:p>
          <a:r>
            <a:rPr lang="en-US"/>
            <a:t>Reliance on external debt and its impact on the sector</a:t>
          </a:r>
        </a:p>
      </dgm:t>
    </dgm:pt>
    <dgm:pt modelId="{4D7696C5-EF9B-479E-BD40-AAA4CD2BE350}" type="parTrans" cxnId="{38B9968C-D130-487D-A9C3-37F82F980BC9}">
      <dgm:prSet/>
      <dgm:spPr/>
      <dgm:t>
        <a:bodyPr/>
        <a:lstStyle/>
        <a:p>
          <a:endParaRPr lang="en-US"/>
        </a:p>
      </dgm:t>
    </dgm:pt>
    <dgm:pt modelId="{F015FF23-D0D6-465C-B6B1-3098B43A16B7}" type="sibTrans" cxnId="{38B9968C-D130-487D-A9C3-37F82F980BC9}">
      <dgm:prSet/>
      <dgm:spPr/>
      <dgm:t>
        <a:bodyPr/>
        <a:lstStyle/>
        <a:p>
          <a:endParaRPr lang="en-US"/>
        </a:p>
      </dgm:t>
    </dgm:pt>
    <dgm:pt modelId="{1C02CBB6-4943-4295-B70F-6A34511DC27A}">
      <dgm:prSet/>
      <dgm:spPr/>
      <dgm:t>
        <a:bodyPr/>
        <a:lstStyle/>
        <a:p>
          <a:r>
            <a:rPr lang="en-US"/>
            <a:t>Improving the efficiency of public spending out of revenue generated from the mining sector towards achieving gender justice</a:t>
          </a:r>
        </a:p>
      </dgm:t>
    </dgm:pt>
    <dgm:pt modelId="{63B8750C-CDE7-4665-BA1F-0B53678FE614}" type="parTrans" cxnId="{B275C182-57DC-4A86-8E34-C4FEB739DA83}">
      <dgm:prSet/>
      <dgm:spPr/>
      <dgm:t>
        <a:bodyPr/>
        <a:lstStyle/>
        <a:p>
          <a:endParaRPr lang="en-US"/>
        </a:p>
      </dgm:t>
    </dgm:pt>
    <dgm:pt modelId="{710949E4-4008-41AB-8F45-0958B14D4155}" type="sibTrans" cxnId="{B275C182-57DC-4A86-8E34-C4FEB739DA83}">
      <dgm:prSet/>
      <dgm:spPr/>
      <dgm:t>
        <a:bodyPr/>
        <a:lstStyle/>
        <a:p>
          <a:endParaRPr lang="en-US"/>
        </a:p>
      </dgm:t>
    </dgm:pt>
    <dgm:pt modelId="{562087B3-6337-BC4A-A74C-C08366BAE901}" type="pres">
      <dgm:prSet presAssocID="{A79B85DC-50E4-46AB-8C8A-3F97122AD209}" presName="linear" presStyleCnt="0">
        <dgm:presLayoutVars>
          <dgm:animLvl val="lvl"/>
          <dgm:resizeHandles val="exact"/>
        </dgm:presLayoutVars>
      </dgm:prSet>
      <dgm:spPr/>
    </dgm:pt>
    <dgm:pt modelId="{A11CEB70-7844-FA4F-892D-82B3907A9614}" type="pres">
      <dgm:prSet presAssocID="{106D92D8-D812-4993-8052-2F1AE0D4DCA5}" presName="parentText" presStyleLbl="node1" presStyleIdx="0" presStyleCnt="3">
        <dgm:presLayoutVars>
          <dgm:chMax val="0"/>
          <dgm:bulletEnabled val="1"/>
        </dgm:presLayoutVars>
      </dgm:prSet>
      <dgm:spPr/>
    </dgm:pt>
    <dgm:pt modelId="{B3AE2C94-41C4-DC43-A8CF-A7C32A0F95EE}" type="pres">
      <dgm:prSet presAssocID="{07CAF590-36DF-4D78-9C84-60C3E0E4EEC0}" presName="spacer" presStyleCnt="0"/>
      <dgm:spPr/>
    </dgm:pt>
    <dgm:pt modelId="{8932CE24-8CAC-7347-B378-C8B8557A7D37}" type="pres">
      <dgm:prSet presAssocID="{40A3784B-D4AE-47E7-9BB1-A03BE9843059}" presName="parentText" presStyleLbl="node1" presStyleIdx="1" presStyleCnt="3">
        <dgm:presLayoutVars>
          <dgm:chMax val="0"/>
          <dgm:bulletEnabled val="1"/>
        </dgm:presLayoutVars>
      </dgm:prSet>
      <dgm:spPr/>
    </dgm:pt>
    <dgm:pt modelId="{E00FE01D-CF9B-6747-9974-3D5BC9AD1DC8}" type="pres">
      <dgm:prSet presAssocID="{F015FF23-D0D6-465C-B6B1-3098B43A16B7}" presName="spacer" presStyleCnt="0"/>
      <dgm:spPr/>
    </dgm:pt>
    <dgm:pt modelId="{957C427E-2C77-BE44-B18E-1847F31D58E3}" type="pres">
      <dgm:prSet presAssocID="{1C02CBB6-4943-4295-B70F-6A34511DC27A}" presName="parentText" presStyleLbl="node1" presStyleIdx="2" presStyleCnt="3">
        <dgm:presLayoutVars>
          <dgm:chMax val="0"/>
          <dgm:bulletEnabled val="1"/>
        </dgm:presLayoutVars>
      </dgm:prSet>
      <dgm:spPr/>
    </dgm:pt>
  </dgm:ptLst>
  <dgm:cxnLst>
    <dgm:cxn modelId="{FC774921-FCC7-A84E-AA0D-4696A222DB17}" type="presOf" srcId="{106D92D8-D812-4993-8052-2F1AE0D4DCA5}" destId="{A11CEB70-7844-FA4F-892D-82B3907A9614}" srcOrd="0" destOrd="0" presId="urn:microsoft.com/office/officeart/2005/8/layout/vList2"/>
    <dgm:cxn modelId="{B275C182-57DC-4A86-8E34-C4FEB739DA83}" srcId="{A79B85DC-50E4-46AB-8C8A-3F97122AD209}" destId="{1C02CBB6-4943-4295-B70F-6A34511DC27A}" srcOrd="2" destOrd="0" parTransId="{63B8750C-CDE7-4665-BA1F-0B53678FE614}" sibTransId="{710949E4-4008-41AB-8F45-0958B14D4155}"/>
    <dgm:cxn modelId="{38B9968C-D130-487D-A9C3-37F82F980BC9}" srcId="{A79B85DC-50E4-46AB-8C8A-3F97122AD209}" destId="{40A3784B-D4AE-47E7-9BB1-A03BE9843059}" srcOrd="1" destOrd="0" parTransId="{4D7696C5-EF9B-479E-BD40-AAA4CD2BE350}" sibTransId="{F015FF23-D0D6-465C-B6B1-3098B43A16B7}"/>
    <dgm:cxn modelId="{39EBC19E-6B81-3D4F-976D-BA613788009A}" type="presOf" srcId="{40A3784B-D4AE-47E7-9BB1-A03BE9843059}" destId="{8932CE24-8CAC-7347-B378-C8B8557A7D37}" srcOrd="0" destOrd="0" presId="urn:microsoft.com/office/officeart/2005/8/layout/vList2"/>
    <dgm:cxn modelId="{7DE90AAC-AFB5-0A41-8A82-193316A77F7E}" type="presOf" srcId="{1C02CBB6-4943-4295-B70F-6A34511DC27A}" destId="{957C427E-2C77-BE44-B18E-1847F31D58E3}" srcOrd="0" destOrd="0" presId="urn:microsoft.com/office/officeart/2005/8/layout/vList2"/>
    <dgm:cxn modelId="{AC2CBCBE-8051-9D48-AAD1-D637AF1C6973}" type="presOf" srcId="{A79B85DC-50E4-46AB-8C8A-3F97122AD209}" destId="{562087B3-6337-BC4A-A74C-C08366BAE901}" srcOrd="0" destOrd="0" presId="urn:microsoft.com/office/officeart/2005/8/layout/vList2"/>
    <dgm:cxn modelId="{61D510FE-4698-4F6A-961E-C8A2D2D1DC75}" srcId="{A79B85DC-50E4-46AB-8C8A-3F97122AD209}" destId="{106D92D8-D812-4993-8052-2F1AE0D4DCA5}" srcOrd="0" destOrd="0" parTransId="{4E271E19-FAFD-4A79-8201-AEFB31E8D5FB}" sibTransId="{07CAF590-36DF-4D78-9C84-60C3E0E4EEC0}"/>
    <dgm:cxn modelId="{9CD54D2C-E246-244C-9099-D66ED52CCC2C}" type="presParOf" srcId="{562087B3-6337-BC4A-A74C-C08366BAE901}" destId="{A11CEB70-7844-FA4F-892D-82B3907A9614}" srcOrd="0" destOrd="0" presId="urn:microsoft.com/office/officeart/2005/8/layout/vList2"/>
    <dgm:cxn modelId="{8BFC9810-F2F8-D740-B773-6B356AC5198D}" type="presParOf" srcId="{562087B3-6337-BC4A-A74C-C08366BAE901}" destId="{B3AE2C94-41C4-DC43-A8CF-A7C32A0F95EE}" srcOrd="1" destOrd="0" presId="urn:microsoft.com/office/officeart/2005/8/layout/vList2"/>
    <dgm:cxn modelId="{1564B6F1-BC99-ED4D-8583-C03D3F1B62A4}" type="presParOf" srcId="{562087B3-6337-BC4A-A74C-C08366BAE901}" destId="{8932CE24-8CAC-7347-B378-C8B8557A7D37}" srcOrd="2" destOrd="0" presId="urn:microsoft.com/office/officeart/2005/8/layout/vList2"/>
    <dgm:cxn modelId="{EB1CD8A6-FFC2-D445-9529-93E33BAA47A8}" type="presParOf" srcId="{562087B3-6337-BC4A-A74C-C08366BAE901}" destId="{E00FE01D-CF9B-6747-9974-3D5BC9AD1DC8}" srcOrd="3" destOrd="0" presId="urn:microsoft.com/office/officeart/2005/8/layout/vList2"/>
    <dgm:cxn modelId="{EF656D99-FFED-CF49-BECA-58614666B41D}" type="presParOf" srcId="{562087B3-6337-BC4A-A74C-C08366BAE901}" destId="{957C427E-2C77-BE44-B18E-1847F31D58E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CDBFB-D11C-764C-8770-1590A530A853}" type="doc">
      <dgm:prSet loTypeId="urn:microsoft.com/office/officeart/2005/8/layout/process1" loCatId="" qsTypeId="urn:microsoft.com/office/officeart/2005/8/quickstyle/simple1" qsCatId="simple" csTypeId="urn:microsoft.com/office/officeart/2005/8/colors/colorful1" csCatId="colorful" phldr="1"/>
      <dgm:spPr/>
    </dgm:pt>
    <dgm:pt modelId="{02B5D002-1385-AF46-A3E7-BF9FC1B611AB}">
      <dgm:prSet phldrT="[Text]"/>
      <dgm:spPr/>
      <dgm:t>
        <a:bodyPr/>
        <a:lstStyle/>
        <a:p>
          <a:r>
            <a:rPr lang="en-GB"/>
            <a:t>Mineral exploration</a:t>
          </a:r>
        </a:p>
      </dgm:t>
    </dgm:pt>
    <dgm:pt modelId="{C7CBEC16-AB5A-AD4E-8A28-93FA894C66B5}" type="parTrans" cxnId="{A60E9AED-478C-8F48-A000-F1AD35534DD7}">
      <dgm:prSet/>
      <dgm:spPr/>
      <dgm:t>
        <a:bodyPr/>
        <a:lstStyle/>
        <a:p>
          <a:endParaRPr lang="en-GB"/>
        </a:p>
      </dgm:t>
    </dgm:pt>
    <dgm:pt modelId="{96B56683-20C0-654D-B524-0472A9157EA5}" type="sibTrans" cxnId="{A60E9AED-478C-8F48-A000-F1AD35534DD7}">
      <dgm:prSet/>
      <dgm:spPr/>
      <dgm:t>
        <a:bodyPr/>
        <a:lstStyle/>
        <a:p>
          <a:endParaRPr lang="en-GB"/>
        </a:p>
      </dgm:t>
    </dgm:pt>
    <dgm:pt modelId="{31D218B1-79DE-D74D-A0F1-88B14B97608F}">
      <dgm:prSet phldrT="[Text]"/>
      <dgm:spPr/>
      <dgm:t>
        <a:bodyPr/>
        <a:lstStyle/>
        <a:p>
          <a:r>
            <a:rPr lang="en-GB"/>
            <a:t>Extraction of the gemstone</a:t>
          </a:r>
        </a:p>
      </dgm:t>
    </dgm:pt>
    <dgm:pt modelId="{595BDF64-A7E5-C049-83CC-8F7166E605EB}" type="parTrans" cxnId="{8A7A00EB-8C36-5840-85FD-106725F38158}">
      <dgm:prSet/>
      <dgm:spPr/>
      <dgm:t>
        <a:bodyPr/>
        <a:lstStyle/>
        <a:p>
          <a:endParaRPr lang="en-GB"/>
        </a:p>
      </dgm:t>
    </dgm:pt>
    <dgm:pt modelId="{3D7C386A-C569-2649-9075-0F64FB7C789F}" type="sibTrans" cxnId="{8A7A00EB-8C36-5840-85FD-106725F38158}">
      <dgm:prSet/>
      <dgm:spPr/>
      <dgm:t>
        <a:bodyPr/>
        <a:lstStyle/>
        <a:p>
          <a:endParaRPr lang="en-GB"/>
        </a:p>
      </dgm:t>
    </dgm:pt>
    <dgm:pt modelId="{2FC9EBAA-5462-E544-80F7-56E533E40931}">
      <dgm:prSet phldrT="[Text]"/>
      <dgm:spPr/>
      <dgm:t>
        <a:bodyPr/>
        <a:lstStyle/>
        <a:p>
          <a:r>
            <a:rPr lang="en-GB"/>
            <a:t>Separation and sorting</a:t>
          </a:r>
        </a:p>
      </dgm:t>
    </dgm:pt>
    <dgm:pt modelId="{E7C2BDD9-E406-A247-9063-A9DF498BB30F}" type="parTrans" cxnId="{03B40987-04FD-2346-A753-52CDAEC3FC71}">
      <dgm:prSet/>
      <dgm:spPr/>
      <dgm:t>
        <a:bodyPr/>
        <a:lstStyle/>
        <a:p>
          <a:endParaRPr lang="en-GB"/>
        </a:p>
      </dgm:t>
    </dgm:pt>
    <dgm:pt modelId="{621CA485-C910-6945-A7CB-B9FB8B2CCDE9}" type="sibTrans" cxnId="{03B40987-04FD-2346-A753-52CDAEC3FC71}">
      <dgm:prSet/>
      <dgm:spPr/>
      <dgm:t>
        <a:bodyPr/>
        <a:lstStyle/>
        <a:p>
          <a:endParaRPr lang="en-GB"/>
        </a:p>
      </dgm:t>
    </dgm:pt>
    <dgm:pt modelId="{63719A8D-F9AC-5C49-AF17-47F7DCDEF45D}">
      <dgm:prSet/>
      <dgm:spPr/>
      <dgm:t>
        <a:bodyPr/>
        <a:lstStyle/>
        <a:p>
          <a:r>
            <a:rPr lang="en-GB"/>
            <a:t>Washing</a:t>
          </a:r>
        </a:p>
      </dgm:t>
    </dgm:pt>
    <dgm:pt modelId="{43598914-0353-F34D-8E25-F86071FFAB03}" type="parTrans" cxnId="{6B99DD3E-3F99-C94C-8083-27993ECF9D44}">
      <dgm:prSet/>
      <dgm:spPr/>
      <dgm:t>
        <a:bodyPr/>
        <a:lstStyle/>
        <a:p>
          <a:endParaRPr lang="en-GB"/>
        </a:p>
      </dgm:t>
    </dgm:pt>
    <dgm:pt modelId="{797F75B6-152A-6047-9286-5BE9FF5E62F9}" type="sibTrans" cxnId="{6B99DD3E-3F99-C94C-8083-27993ECF9D44}">
      <dgm:prSet/>
      <dgm:spPr/>
      <dgm:t>
        <a:bodyPr/>
        <a:lstStyle/>
        <a:p>
          <a:endParaRPr lang="en-GB"/>
        </a:p>
      </dgm:t>
    </dgm:pt>
    <dgm:pt modelId="{F0CE7E36-41E4-D240-B0B0-81DFABA40FAA}">
      <dgm:prSet/>
      <dgm:spPr/>
      <dgm:t>
        <a:bodyPr/>
        <a:lstStyle/>
        <a:p>
          <a:r>
            <a:rPr lang="en-GB"/>
            <a:t>Shining by glycerin</a:t>
          </a:r>
        </a:p>
      </dgm:t>
    </dgm:pt>
    <dgm:pt modelId="{0AF24934-22E0-094C-A983-4D36DEF30F51}" type="parTrans" cxnId="{501E09F1-F4BE-4541-A090-B0C00E7B5F72}">
      <dgm:prSet/>
      <dgm:spPr/>
      <dgm:t>
        <a:bodyPr/>
        <a:lstStyle/>
        <a:p>
          <a:endParaRPr lang="en-GB"/>
        </a:p>
      </dgm:t>
    </dgm:pt>
    <dgm:pt modelId="{1D1F75AB-8C93-0D48-9F52-BCD93EEF2B3B}" type="sibTrans" cxnId="{501E09F1-F4BE-4541-A090-B0C00E7B5F72}">
      <dgm:prSet/>
      <dgm:spPr/>
      <dgm:t>
        <a:bodyPr/>
        <a:lstStyle/>
        <a:p>
          <a:endParaRPr lang="en-GB"/>
        </a:p>
      </dgm:t>
    </dgm:pt>
    <dgm:pt modelId="{D9A1AF9A-A98F-6C4C-BDF2-774449E410F7}">
      <dgm:prSet/>
      <dgm:spPr/>
      <dgm:t>
        <a:bodyPr/>
        <a:lstStyle/>
        <a:p>
          <a:r>
            <a:rPr lang="en-GB"/>
            <a:t>Packaging - sale to brokers</a:t>
          </a:r>
        </a:p>
      </dgm:t>
    </dgm:pt>
    <dgm:pt modelId="{D54D642A-E956-2741-9A28-ACE52D9B12DB}" type="parTrans" cxnId="{5AC41F34-E7FE-4A46-A894-2996B36B1313}">
      <dgm:prSet/>
      <dgm:spPr/>
      <dgm:t>
        <a:bodyPr/>
        <a:lstStyle/>
        <a:p>
          <a:endParaRPr lang="en-GB"/>
        </a:p>
      </dgm:t>
    </dgm:pt>
    <dgm:pt modelId="{AE3F6F8B-5AD5-714C-AE7C-F3238C348153}" type="sibTrans" cxnId="{5AC41F34-E7FE-4A46-A894-2996B36B1313}">
      <dgm:prSet/>
      <dgm:spPr/>
      <dgm:t>
        <a:bodyPr/>
        <a:lstStyle/>
        <a:p>
          <a:endParaRPr lang="en-GB"/>
        </a:p>
      </dgm:t>
    </dgm:pt>
    <dgm:pt modelId="{B62F030B-8254-6547-9F6A-DBA7A75F5345}" type="pres">
      <dgm:prSet presAssocID="{D0DCDBFB-D11C-764C-8770-1590A530A853}" presName="Name0" presStyleCnt="0">
        <dgm:presLayoutVars>
          <dgm:dir/>
          <dgm:resizeHandles val="exact"/>
        </dgm:presLayoutVars>
      </dgm:prSet>
      <dgm:spPr/>
    </dgm:pt>
    <dgm:pt modelId="{152E2F92-17CF-0947-907B-81AC8196D665}" type="pres">
      <dgm:prSet presAssocID="{02B5D002-1385-AF46-A3E7-BF9FC1B611AB}" presName="node" presStyleLbl="node1" presStyleIdx="0" presStyleCnt="6">
        <dgm:presLayoutVars>
          <dgm:bulletEnabled val="1"/>
        </dgm:presLayoutVars>
      </dgm:prSet>
      <dgm:spPr/>
    </dgm:pt>
    <dgm:pt modelId="{AB5EED7B-0E6E-384E-8DEB-0880EDDC33AF}" type="pres">
      <dgm:prSet presAssocID="{96B56683-20C0-654D-B524-0472A9157EA5}" presName="sibTrans" presStyleLbl="sibTrans2D1" presStyleIdx="0" presStyleCnt="5"/>
      <dgm:spPr/>
    </dgm:pt>
    <dgm:pt modelId="{6C964856-1B3F-9648-AB79-C30FAE279CC4}" type="pres">
      <dgm:prSet presAssocID="{96B56683-20C0-654D-B524-0472A9157EA5}" presName="connectorText" presStyleLbl="sibTrans2D1" presStyleIdx="0" presStyleCnt="5"/>
      <dgm:spPr/>
    </dgm:pt>
    <dgm:pt modelId="{436D33F3-DC35-6049-AD49-F96F0F27C69F}" type="pres">
      <dgm:prSet presAssocID="{31D218B1-79DE-D74D-A0F1-88B14B97608F}" presName="node" presStyleLbl="node1" presStyleIdx="1" presStyleCnt="6">
        <dgm:presLayoutVars>
          <dgm:bulletEnabled val="1"/>
        </dgm:presLayoutVars>
      </dgm:prSet>
      <dgm:spPr/>
    </dgm:pt>
    <dgm:pt modelId="{F2FF364F-570D-1C4C-95BB-396E8D0629B8}" type="pres">
      <dgm:prSet presAssocID="{3D7C386A-C569-2649-9075-0F64FB7C789F}" presName="sibTrans" presStyleLbl="sibTrans2D1" presStyleIdx="1" presStyleCnt="5"/>
      <dgm:spPr/>
    </dgm:pt>
    <dgm:pt modelId="{1A7C3E8E-0692-F343-9D2F-23E40EEB4F89}" type="pres">
      <dgm:prSet presAssocID="{3D7C386A-C569-2649-9075-0F64FB7C789F}" presName="connectorText" presStyleLbl="sibTrans2D1" presStyleIdx="1" presStyleCnt="5"/>
      <dgm:spPr/>
    </dgm:pt>
    <dgm:pt modelId="{496D9CE5-7808-8E40-A429-BFDAB9A2CA91}" type="pres">
      <dgm:prSet presAssocID="{2FC9EBAA-5462-E544-80F7-56E533E40931}" presName="node" presStyleLbl="node1" presStyleIdx="2" presStyleCnt="6">
        <dgm:presLayoutVars>
          <dgm:bulletEnabled val="1"/>
        </dgm:presLayoutVars>
      </dgm:prSet>
      <dgm:spPr/>
    </dgm:pt>
    <dgm:pt modelId="{035AD76F-C0B4-C043-843B-E15A0F1D075E}" type="pres">
      <dgm:prSet presAssocID="{621CA485-C910-6945-A7CB-B9FB8B2CCDE9}" presName="sibTrans" presStyleLbl="sibTrans2D1" presStyleIdx="2" presStyleCnt="5"/>
      <dgm:spPr/>
    </dgm:pt>
    <dgm:pt modelId="{95C92981-6A39-DD42-8F6E-9AC2F86528DE}" type="pres">
      <dgm:prSet presAssocID="{621CA485-C910-6945-A7CB-B9FB8B2CCDE9}" presName="connectorText" presStyleLbl="sibTrans2D1" presStyleIdx="2" presStyleCnt="5"/>
      <dgm:spPr/>
    </dgm:pt>
    <dgm:pt modelId="{7FEB711D-D85A-4549-8138-F18671BC1F37}" type="pres">
      <dgm:prSet presAssocID="{63719A8D-F9AC-5C49-AF17-47F7DCDEF45D}" presName="node" presStyleLbl="node1" presStyleIdx="3" presStyleCnt="6">
        <dgm:presLayoutVars>
          <dgm:bulletEnabled val="1"/>
        </dgm:presLayoutVars>
      </dgm:prSet>
      <dgm:spPr/>
    </dgm:pt>
    <dgm:pt modelId="{72987856-02A1-EB4A-86C4-A79F60FE6677}" type="pres">
      <dgm:prSet presAssocID="{797F75B6-152A-6047-9286-5BE9FF5E62F9}" presName="sibTrans" presStyleLbl="sibTrans2D1" presStyleIdx="3" presStyleCnt="5"/>
      <dgm:spPr/>
    </dgm:pt>
    <dgm:pt modelId="{4FF045DE-1482-1E47-B6E2-3F399647370E}" type="pres">
      <dgm:prSet presAssocID="{797F75B6-152A-6047-9286-5BE9FF5E62F9}" presName="connectorText" presStyleLbl="sibTrans2D1" presStyleIdx="3" presStyleCnt="5"/>
      <dgm:spPr/>
    </dgm:pt>
    <dgm:pt modelId="{63DC32F0-544B-354D-839C-C7EC2A3E03CE}" type="pres">
      <dgm:prSet presAssocID="{F0CE7E36-41E4-D240-B0B0-81DFABA40FAA}" presName="node" presStyleLbl="node1" presStyleIdx="4" presStyleCnt="6">
        <dgm:presLayoutVars>
          <dgm:bulletEnabled val="1"/>
        </dgm:presLayoutVars>
      </dgm:prSet>
      <dgm:spPr/>
    </dgm:pt>
    <dgm:pt modelId="{2F019B4A-8649-7E43-8746-C79853ABB543}" type="pres">
      <dgm:prSet presAssocID="{1D1F75AB-8C93-0D48-9F52-BCD93EEF2B3B}" presName="sibTrans" presStyleLbl="sibTrans2D1" presStyleIdx="4" presStyleCnt="5"/>
      <dgm:spPr/>
    </dgm:pt>
    <dgm:pt modelId="{A460662F-EBB3-3A47-9D42-AFE3DA538878}" type="pres">
      <dgm:prSet presAssocID="{1D1F75AB-8C93-0D48-9F52-BCD93EEF2B3B}" presName="connectorText" presStyleLbl="sibTrans2D1" presStyleIdx="4" presStyleCnt="5"/>
      <dgm:spPr/>
    </dgm:pt>
    <dgm:pt modelId="{4A4B92A1-D907-BC41-A746-E57CD25BBD8C}" type="pres">
      <dgm:prSet presAssocID="{D9A1AF9A-A98F-6C4C-BDF2-774449E410F7}" presName="node" presStyleLbl="node1" presStyleIdx="5" presStyleCnt="6">
        <dgm:presLayoutVars>
          <dgm:bulletEnabled val="1"/>
        </dgm:presLayoutVars>
      </dgm:prSet>
      <dgm:spPr/>
    </dgm:pt>
  </dgm:ptLst>
  <dgm:cxnLst>
    <dgm:cxn modelId="{17627402-8DEE-7745-B605-20688B4FFA23}" type="presOf" srcId="{D9A1AF9A-A98F-6C4C-BDF2-774449E410F7}" destId="{4A4B92A1-D907-BC41-A746-E57CD25BBD8C}" srcOrd="0" destOrd="0" presId="urn:microsoft.com/office/officeart/2005/8/layout/process1"/>
    <dgm:cxn modelId="{4051500E-A1EA-FF43-83C0-80A653444F66}" type="presOf" srcId="{1D1F75AB-8C93-0D48-9F52-BCD93EEF2B3B}" destId="{A460662F-EBB3-3A47-9D42-AFE3DA538878}" srcOrd="1" destOrd="0" presId="urn:microsoft.com/office/officeart/2005/8/layout/process1"/>
    <dgm:cxn modelId="{3A890C1E-9CF4-7A43-9353-8D5EF117A4CF}" type="presOf" srcId="{31D218B1-79DE-D74D-A0F1-88B14B97608F}" destId="{436D33F3-DC35-6049-AD49-F96F0F27C69F}" srcOrd="0" destOrd="0" presId="urn:microsoft.com/office/officeart/2005/8/layout/process1"/>
    <dgm:cxn modelId="{5AC41F34-E7FE-4A46-A894-2996B36B1313}" srcId="{D0DCDBFB-D11C-764C-8770-1590A530A853}" destId="{D9A1AF9A-A98F-6C4C-BDF2-774449E410F7}" srcOrd="5" destOrd="0" parTransId="{D54D642A-E956-2741-9A28-ACE52D9B12DB}" sibTransId="{AE3F6F8B-5AD5-714C-AE7C-F3238C348153}"/>
    <dgm:cxn modelId="{4ABA6139-E92C-6B4F-A1FF-3D61E71A699B}" type="presOf" srcId="{2FC9EBAA-5462-E544-80F7-56E533E40931}" destId="{496D9CE5-7808-8E40-A429-BFDAB9A2CA91}" srcOrd="0" destOrd="0" presId="urn:microsoft.com/office/officeart/2005/8/layout/process1"/>
    <dgm:cxn modelId="{09375B3B-948F-D54B-A5B3-C57EDB8D48D1}" type="presOf" srcId="{797F75B6-152A-6047-9286-5BE9FF5E62F9}" destId="{72987856-02A1-EB4A-86C4-A79F60FE6677}" srcOrd="0" destOrd="0" presId="urn:microsoft.com/office/officeart/2005/8/layout/process1"/>
    <dgm:cxn modelId="{6B99DD3E-3F99-C94C-8083-27993ECF9D44}" srcId="{D0DCDBFB-D11C-764C-8770-1590A530A853}" destId="{63719A8D-F9AC-5C49-AF17-47F7DCDEF45D}" srcOrd="3" destOrd="0" parTransId="{43598914-0353-F34D-8E25-F86071FFAB03}" sibTransId="{797F75B6-152A-6047-9286-5BE9FF5E62F9}"/>
    <dgm:cxn modelId="{9CFF444A-62BF-5046-A834-87AE4191BD5A}" type="presOf" srcId="{D0DCDBFB-D11C-764C-8770-1590A530A853}" destId="{B62F030B-8254-6547-9F6A-DBA7A75F5345}" srcOrd="0" destOrd="0" presId="urn:microsoft.com/office/officeart/2005/8/layout/process1"/>
    <dgm:cxn modelId="{B76A6B53-3D9E-684D-81A3-147C537C92DB}" type="presOf" srcId="{621CA485-C910-6945-A7CB-B9FB8B2CCDE9}" destId="{035AD76F-C0B4-C043-843B-E15A0F1D075E}" srcOrd="0" destOrd="0" presId="urn:microsoft.com/office/officeart/2005/8/layout/process1"/>
    <dgm:cxn modelId="{A03DF06A-8F2C-394B-A736-93BF7285D582}" type="presOf" srcId="{F0CE7E36-41E4-D240-B0B0-81DFABA40FAA}" destId="{63DC32F0-544B-354D-839C-C7EC2A3E03CE}" srcOrd="0" destOrd="0" presId="urn:microsoft.com/office/officeart/2005/8/layout/process1"/>
    <dgm:cxn modelId="{E4294B75-6987-7D4A-90EE-E559B0F82B19}" type="presOf" srcId="{1D1F75AB-8C93-0D48-9F52-BCD93EEF2B3B}" destId="{2F019B4A-8649-7E43-8746-C79853ABB543}" srcOrd="0" destOrd="0" presId="urn:microsoft.com/office/officeart/2005/8/layout/process1"/>
    <dgm:cxn modelId="{03B40987-04FD-2346-A753-52CDAEC3FC71}" srcId="{D0DCDBFB-D11C-764C-8770-1590A530A853}" destId="{2FC9EBAA-5462-E544-80F7-56E533E40931}" srcOrd="2" destOrd="0" parTransId="{E7C2BDD9-E406-A247-9063-A9DF498BB30F}" sibTransId="{621CA485-C910-6945-A7CB-B9FB8B2CCDE9}"/>
    <dgm:cxn modelId="{944D8988-AFB8-5348-A51F-94180224B745}" type="presOf" srcId="{96B56683-20C0-654D-B524-0472A9157EA5}" destId="{6C964856-1B3F-9648-AB79-C30FAE279CC4}" srcOrd="1" destOrd="0" presId="urn:microsoft.com/office/officeart/2005/8/layout/process1"/>
    <dgm:cxn modelId="{8A1A74A2-D0D2-1746-8E67-D72523B252FB}" type="presOf" srcId="{3D7C386A-C569-2649-9075-0F64FB7C789F}" destId="{F2FF364F-570D-1C4C-95BB-396E8D0629B8}" srcOrd="0" destOrd="0" presId="urn:microsoft.com/office/officeart/2005/8/layout/process1"/>
    <dgm:cxn modelId="{FC8020C2-6703-0B40-AE78-6F4118BF46B3}" type="presOf" srcId="{96B56683-20C0-654D-B524-0472A9157EA5}" destId="{AB5EED7B-0E6E-384E-8DEB-0880EDDC33AF}" srcOrd="0" destOrd="0" presId="urn:microsoft.com/office/officeart/2005/8/layout/process1"/>
    <dgm:cxn modelId="{FEB396C8-9F8B-5C47-A17D-5C9C01AFC8C7}" type="presOf" srcId="{621CA485-C910-6945-A7CB-B9FB8B2CCDE9}" destId="{95C92981-6A39-DD42-8F6E-9AC2F86528DE}" srcOrd="1" destOrd="0" presId="urn:microsoft.com/office/officeart/2005/8/layout/process1"/>
    <dgm:cxn modelId="{C5FB1ACA-5912-FD4C-8955-DF11EAE9C377}" type="presOf" srcId="{797F75B6-152A-6047-9286-5BE9FF5E62F9}" destId="{4FF045DE-1482-1E47-B6E2-3F399647370E}" srcOrd="1" destOrd="0" presId="urn:microsoft.com/office/officeart/2005/8/layout/process1"/>
    <dgm:cxn modelId="{8A7A00EB-8C36-5840-85FD-106725F38158}" srcId="{D0DCDBFB-D11C-764C-8770-1590A530A853}" destId="{31D218B1-79DE-D74D-A0F1-88B14B97608F}" srcOrd="1" destOrd="0" parTransId="{595BDF64-A7E5-C049-83CC-8F7166E605EB}" sibTransId="{3D7C386A-C569-2649-9075-0F64FB7C789F}"/>
    <dgm:cxn modelId="{A60E9AED-478C-8F48-A000-F1AD35534DD7}" srcId="{D0DCDBFB-D11C-764C-8770-1590A530A853}" destId="{02B5D002-1385-AF46-A3E7-BF9FC1B611AB}" srcOrd="0" destOrd="0" parTransId="{C7CBEC16-AB5A-AD4E-8A28-93FA894C66B5}" sibTransId="{96B56683-20C0-654D-B524-0472A9157EA5}"/>
    <dgm:cxn modelId="{FFEDEFEE-8779-9542-8837-A0F41DB66F26}" type="presOf" srcId="{02B5D002-1385-AF46-A3E7-BF9FC1B611AB}" destId="{152E2F92-17CF-0947-907B-81AC8196D665}" srcOrd="0" destOrd="0" presId="urn:microsoft.com/office/officeart/2005/8/layout/process1"/>
    <dgm:cxn modelId="{501E09F1-F4BE-4541-A090-B0C00E7B5F72}" srcId="{D0DCDBFB-D11C-764C-8770-1590A530A853}" destId="{F0CE7E36-41E4-D240-B0B0-81DFABA40FAA}" srcOrd="4" destOrd="0" parTransId="{0AF24934-22E0-094C-A983-4D36DEF30F51}" sibTransId="{1D1F75AB-8C93-0D48-9F52-BCD93EEF2B3B}"/>
    <dgm:cxn modelId="{A299D5F1-D508-7C4B-AA3D-47438C582673}" type="presOf" srcId="{3D7C386A-C569-2649-9075-0F64FB7C789F}" destId="{1A7C3E8E-0692-F343-9D2F-23E40EEB4F89}" srcOrd="1" destOrd="0" presId="urn:microsoft.com/office/officeart/2005/8/layout/process1"/>
    <dgm:cxn modelId="{6783E9F1-0D78-1B47-9A77-35FC276A1C11}" type="presOf" srcId="{63719A8D-F9AC-5C49-AF17-47F7DCDEF45D}" destId="{7FEB711D-D85A-4549-8138-F18671BC1F37}" srcOrd="0" destOrd="0" presId="urn:microsoft.com/office/officeart/2005/8/layout/process1"/>
    <dgm:cxn modelId="{382DA30B-5F42-6947-BBF2-24E62C00E2BA}" type="presParOf" srcId="{B62F030B-8254-6547-9F6A-DBA7A75F5345}" destId="{152E2F92-17CF-0947-907B-81AC8196D665}" srcOrd="0" destOrd="0" presId="urn:microsoft.com/office/officeart/2005/8/layout/process1"/>
    <dgm:cxn modelId="{2BE47D72-5DB9-C446-9DC6-84F7B8BA3A40}" type="presParOf" srcId="{B62F030B-8254-6547-9F6A-DBA7A75F5345}" destId="{AB5EED7B-0E6E-384E-8DEB-0880EDDC33AF}" srcOrd="1" destOrd="0" presId="urn:microsoft.com/office/officeart/2005/8/layout/process1"/>
    <dgm:cxn modelId="{396C0D7E-9E90-8B4D-8146-70DCBAE55560}" type="presParOf" srcId="{AB5EED7B-0E6E-384E-8DEB-0880EDDC33AF}" destId="{6C964856-1B3F-9648-AB79-C30FAE279CC4}" srcOrd="0" destOrd="0" presId="urn:microsoft.com/office/officeart/2005/8/layout/process1"/>
    <dgm:cxn modelId="{8597C0DF-4DD1-EF48-888B-F0E2187BECB9}" type="presParOf" srcId="{B62F030B-8254-6547-9F6A-DBA7A75F5345}" destId="{436D33F3-DC35-6049-AD49-F96F0F27C69F}" srcOrd="2" destOrd="0" presId="urn:microsoft.com/office/officeart/2005/8/layout/process1"/>
    <dgm:cxn modelId="{E4EE40E6-3E53-9F4D-A664-F4C05CE8A0BC}" type="presParOf" srcId="{B62F030B-8254-6547-9F6A-DBA7A75F5345}" destId="{F2FF364F-570D-1C4C-95BB-396E8D0629B8}" srcOrd="3" destOrd="0" presId="urn:microsoft.com/office/officeart/2005/8/layout/process1"/>
    <dgm:cxn modelId="{B60739D8-03D3-C54D-9C46-E3C39A712FCD}" type="presParOf" srcId="{F2FF364F-570D-1C4C-95BB-396E8D0629B8}" destId="{1A7C3E8E-0692-F343-9D2F-23E40EEB4F89}" srcOrd="0" destOrd="0" presId="urn:microsoft.com/office/officeart/2005/8/layout/process1"/>
    <dgm:cxn modelId="{65B3EE19-5AF5-E949-9A20-52A9AC86EC36}" type="presParOf" srcId="{B62F030B-8254-6547-9F6A-DBA7A75F5345}" destId="{496D9CE5-7808-8E40-A429-BFDAB9A2CA91}" srcOrd="4" destOrd="0" presId="urn:microsoft.com/office/officeart/2005/8/layout/process1"/>
    <dgm:cxn modelId="{853D9CF8-3017-CD48-98BE-5397F901EDF4}" type="presParOf" srcId="{B62F030B-8254-6547-9F6A-DBA7A75F5345}" destId="{035AD76F-C0B4-C043-843B-E15A0F1D075E}" srcOrd="5" destOrd="0" presId="urn:microsoft.com/office/officeart/2005/8/layout/process1"/>
    <dgm:cxn modelId="{5FA813A3-4A33-CB48-9F19-02499DD5E45C}" type="presParOf" srcId="{035AD76F-C0B4-C043-843B-E15A0F1D075E}" destId="{95C92981-6A39-DD42-8F6E-9AC2F86528DE}" srcOrd="0" destOrd="0" presId="urn:microsoft.com/office/officeart/2005/8/layout/process1"/>
    <dgm:cxn modelId="{C4CC8E53-E176-9C4D-BAA9-B4151974805D}" type="presParOf" srcId="{B62F030B-8254-6547-9F6A-DBA7A75F5345}" destId="{7FEB711D-D85A-4549-8138-F18671BC1F37}" srcOrd="6" destOrd="0" presId="urn:microsoft.com/office/officeart/2005/8/layout/process1"/>
    <dgm:cxn modelId="{E0AE30EA-F2C8-FD43-9AFB-B69C5B1C85CF}" type="presParOf" srcId="{B62F030B-8254-6547-9F6A-DBA7A75F5345}" destId="{72987856-02A1-EB4A-86C4-A79F60FE6677}" srcOrd="7" destOrd="0" presId="urn:microsoft.com/office/officeart/2005/8/layout/process1"/>
    <dgm:cxn modelId="{BFD67DBC-B2A8-0F44-BDA3-B53984A0AEE9}" type="presParOf" srcId="{72987856-02A1-EB4A-86C4-A79F60FE6677}" destId="{4FF045DE-1482-1E47-B6E2-3F399647370E}" srcOrd="0" destOrd="0" presId="urn:microsoft.com/office/officeart/2005/8/layout/process1"/>
    <dgm:cxn modelId="{7E1E2718-529A-314B-8994-6CCDEE328F21}" type="presParOf" srcId="{B62F030B-8254-6547-9F6A-DBA7A75F5345}" destId="{63DC32F0-544B-354D-839C-C7EC2A3E03CE}" srcOrd="8" destOrd="0" presId="urn:microsoft.com/office/officeart/2005/8/layout/process1"/>
    <dgm:cxn modelId="{57B6E665-02A8-E84E-A348-4A6CFA4E6502}" type="presParOf" srcId="{B62F030B-8254-6547-9F6A-DBA7A75F5345}" destId="{2F019B4A-8649-7E43-8746-C79853ABB543}" srcOrd="9" destOrd="0" presId="urn:microsoft.com/office/officeart/2005/8/layout/process1"/>
    <dgm:cxn modelId="{68EADD1F-EAEE-614E-98C6-E4754582FD84}" type="presParOf" srcId="{2F019B4A-8649-7E43-8746-C79853ABB543}" destId="{A460662F-EBB3-3A47-9D42-AFE3DA538878}" srcOrd="0" destOrd="0" presId="urn:microsoft.com/office/officeart/2005/8/layout/process1"/>
    <dgm:cxn modelId="{2A4F6C8A-2F28-3949-8D27-AAA1857F1D31}" type="presParOf" srcId="{B62F030B-8254-6547-9F6A-DBA7A75F5345}" destId="{4A4B92A1-D907-BC41-A746-E57CD25BBD8C}"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A2DBB1-2FD1-4123-BEBA-D045909B1D18}"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C7ED7EBE-CAB8-497E-8AD1-DC998F1C0E71}">
      <dgm:prSet/>
      <dgm:spPr/>
      <dgm:t>
        <a:bodyPr/>
        <a:lstStyle/>
        <a:p>
          <a:pPr>
            <a:defRPr cap="all"/>
          </a:pPr>
          <a:r>
            <a:rPr lang="en-GB"/>
            <a:t>Royalties, </a:t>
          </a:r>
          <a:endParaRPr lang="en-US"/>
        </a:p>
      </dgm:t>
    </dgm:pt>
    <dgm:pt modelId="{EA4B10A3-D321-400F-A5A3-AD35A2A524FC}" type="parTrans" cxnId="{5F971FB8-F57C-4668-BF24-55B5506D3981}">
      <dgm:prSet/>
      <dgm:spPr/>
      <dgm:t>
        <a:bodyPr/>
        <a:lstStyle/>
        <a:p>
          <a:endParaRPr lang="en-US"/>
        </a:p>
      </dgm:t>
    </dgm:pt>
    <dgm:pt modelId="{8F13BFC3-A8FA-411F-B465-668255A9F56E}" type="sibTrans" cxnId="{5F971FB8-F57C-4668-BF24-55B5506D3981}">
      <dgm:prSet/>
      <dgm:spPr/>
      <dgm:t>
        <a:bodyPr/>
        <a:lstStyle/>
        <a:p>
          <a:endParaRPr lang="en-US"/>
        </a:p>
      </dgm:t>
    </dgm:pt>
    <dgm:pt modelId="{4E88EF97-B808-4FEC-9073-DFD4ABA51C9D}">
      <dgm:prSet/>
      <dgm:spPr/>
      <dgm:t>
        <a:bodyPr/>
        <a:lstStyle/>
        <a:p>
          <a:pPr>
            <a:defRPr cap="all"/>
          </a:pPr>
          <a:r>
            <a:rPr lang="en-GB" dirty="0"/>
            <a:t>corporate tax</a:t>
          </a:r>
          <a:endParaRPr lang="en-US" dirty="0"/>
        </a:p>
      </dgm:t>
    </dgm:pt>
    <dgm:pt modelId="{69BC3AE2-68EC-49E4-A8A8-DBBFD3BB1DD3}" type="parTrans" cxnId="{E0AD88C8-B04A-4660-9E7A-5B9B22ADAFD9}">
      <dgm:prSet/>
      <dgm:spPr/>
      <dgm:t>
        <a:bodyPr/>
        <a:lstStyle/>
        <a:p>
          <a:endParaRPr lang="en-US"/>
        </a:p>
      </dgm:t>
    </dgm:pt>
    <dgm:pt modelId="{B928EDA4-2A33-4486-BB6E-B72973E895B4}" type="sibTrans" cxnId="{E0AD88C8-B04A-4660-9E7A-5B9B22ADAFD9}">
      <dgm:prSet/>
      <dgm:spPr/>
      <dgm:t>
        <a:bodyPr/>
        <a:lstStyle/>
        <a:p>
          <a:endParaRPr lang="en-US"/>
        </a:p>
      </dgm:t>
    </dgm:pt>
    <dgm:pt modelId="{572EA956-7129-42B8-9CA0-868698BDBD75}">
      <dgm:prSet/>
      <dgm:spPr/>
      <dgm:t>
        <a:bodyPr/>
        <a:lstStyle/>
        <a:p>
          <a:pPr>
            <a:defRPr cap="all"/>
          </a:pPr>
          <a:r>
            <a:rPr lang="en-GB" dirty="0"/>
            <a:t>employment tax</a:t>
          </a:r>
          <a:endParaRPr lang="en-US" dirty="0"/>
        </a:p>
      </dgm:t>
    </dgm:pt>
    <dgm:pt modelId="{58D0ABC7-C768-4E9B-BA06-13811B74FC4C}" type="parTrans" cxnId="{F262A4B4-71E5-464F-99E5-9C0177458EBD}">
      <dgm:prSet/>
      <dgm:spPr/>
      <dgm:t>
        <a:bodyPr/>
        <a:lstStyle/>
        <a:p>
          <a:endParaRPr lang="en-US"/>
        </a:p>
      </dgm:t>
    </dgm:pt>
    <dgm:pt modelId="{544010C0-AF52-47C2-9B98-E05C268B2049}" type="sibTrans" cxnId="{F262A4B4-71E5-464F-99E5-9C0177458EBD}">
      <dgm:prSet/>
      <dgm:spPr/>
      <dgm:t>
        <a:bodyPr/>
        <a:lstStyle/>
        <a:p>
          <a:endParaRPr lang="en-US"/>
        </a:p>
      </dgm:t>
    </dgm:pt>
    <dgm:pt modelId="{96666E46-55BD-42CA-8A34-24F372837D3C}">
      <dgm:prSet/>
      <dgm:spPr/>
      <dgm:t>
        <a:bodyPr/>
        <a:lstStyle/>
        <a:p>
          <a:pPr>
            <a:defRPr cap="all"/>
          </a:pPr>
          <a:r>
            <a:rPr lang="en-GB" dirty="0"/>
            <a:t>withholding tax </a:t>
          </a:r>
          <a:endParaRPr lang="en-US" dirty="0"/>
        </a:p>
      </dgm:t>
    </dgm:pt>
    <dgm:pt modelId="{9811A60E-944F-4A69-AB00-2BCE0FB84CCA}" type="parTrans" cxnId="{398CB50C-8DB2-47A9-8C74-F68B08545DF5}">
      <dgm:prSet/>
      <dgm:spPr/>
      <dgm:t>
        <a:bodyPr/>
        <a:lstStyle/>
        <a:p>
          <a:endParaRPr lang="en-US"/>
        </a:p>
      </dgm:t>
    </dgm:pt>
    <dgm:pt modelId="{34DAB278-5BC2-4A61-B320-DB3B4D665F8F}" type="sibTrans" cxnId="{398CB50C-8DB2-47A9-8C74-F68B08545DF5}">
      <dgm:prSet/>
      <dgm:spPr/>
      <dgm:t>
        <a:bodyPr/>
        <a:lstStyle/>
        <a:p>
          <a:endParaRPr lang="en-US"/>
        </a:p>
      </dgm:t>
    </dgm:pt>
    <dgm:pt modelId="{62138D89-2DB8-456E-8A48-85E58734CB26}">
      <dgm:prSet/>
      <dgm:spPr/>
      <dgm:t>
        <a:bodyPr/>
        <a:lstStyle/>
        <a:p>
          <a:pPr>
            <a:defRPr cap="all"/>
          </a:pPr>
          <a:r>
            <a:rPr lang="en-GB"/>
            <a:t>custom duties </a:t>
          </a:r>
          <a:endParaRPr lang="en-US"/>
        </a:p>
      </dgm:t>
    </dgm:pt>
    <dgm:pt modelId="{7F237473-691A-466D-A30B-E5D6E5ED7BEF}" type="parTrans" cxnId="{28D68B74-AC6E-453B-A358-DAB7659FA3D0}">
      <dgm:prSet/>
      <dgm:spPr/>
      <dgm:t>
        <a:bodyPr/>
        <a:lstStyle/>
        <a:p>
          <a:endParaRPr lang="en-US"/>
        </a:p>
      </dgm:t>
    </dgm:pt>
    <dgm:pt modelId="{79EEF9CA-C32A-427A-83CF-13B38E3CE034}" type="sibTrans" cxnId="{28D68B74-AC6E-453B-A358-DAB7659FA3D0}">
      <dgm:prSet/>
      <dgm:spPr/>
      <dgm:t>
        <a:bodyPr/>
        <a:lstStyle/>
        <a:p>
          <a:endParaRPr lang="en-US"/>
        </a:p>
      </dgm:t>
    </dgm:pt>
    <dgm:pt modelId="{921B9FD5-37BA-4EAA-AF2E-C67580947DA0}">
      <dgm:prSet/>
      <dgm:spPr/>
      <dgm:t>
        <a:bodyPr/>
        <a:lstStyle/>
        <a:p>
          <a:pPr>
            <a:defRPr cap="all"/>
          </a:pPr>
          <a:r>
            <a:rPr lang="en-GB"/>
            <a:t>city service levy </a:t>
          </a:r>
          <a:endParaRPr lang="en-US"/>
        </a:p>
      </dgm:t>
    </dgm:pt>
    <dgm:pt modelId="{205B8C99-76E8-4622-B8E4-328B578D2BAD}" type="parTrans" cxnId="{03B756C3-D915-405B-A14D-63933728D2D2}">
      <dgm:prSet/>
      <dgm:spPr/>
      <dgm:t>
        <a:bodyPr/>
        <a:lstStyle/>
        <a:p>
          <a:endParaRPr lang="en-US"/>
        </a:p>
      </dgm:t>
    </dgm:pt>
    <dgm:pt modelId="{F318769C-199C-4C98-BE53-00106B31B58E}" type="sibTrans" cxnId="{03B756C3-D915-405B-A14D-63933728D2D2}">
      <dgm:prSet/>
      <dgm:spPr/>
      <dgm:t>
        <a:bodyPr/>
        <a:lstStyle/>
        <a:p>
          <a:endParaRPr lang="en-US"/>
        </a:p>
      </dgm:t>
    </dgm:pt>
    <dgm:pt modelId="{4E4C57E7-58BD-4AAC-BE15-FBA976B04D51}" type="pres">
      <dgm:prSet presAssocID="{B7A2DBB1-2FD1-4123-BEBA-D045909B1D18}" presName="root" presStyleCnt="0">
        <dgm:presLayoutVars>
          <dgm:dir/>
          <dgm:resizeHandles val="exact"/>
        </dgm:presLayoutVars>
      </dgm:prSet>
      <dgm:spPr/>
    </dgm:pt>
    <dgm:pt modelId="{3051FDD8-2C35-47FB-9616-03560AE85B5A}" type="pres">
      <dgm:prSet presAssocID="{C7ED7EBE-CAB8-497E-8AD1-DC998F1C0E71}" presName="compNode" presStyleCnt="0"/>
      <dgm:spPr/>
    </dgm:pt>
    <dgm:pt modelId="{87FCB33F-98DB-49C8-BF76-E6578DC54835}" type="pres">
      <dgm:prSet presAssocID="{C7ED7EBE-CAB8-497E-8AD1-DC998F1C0E71}" presName="iconBgRect" presStyleLbl="bgShp" presStyleIdx="0" presStyleCnt="6"/>
      <dgm:spPr/>
    </dgm:pt>
    <dgm:pt modelId="{9169C389-0356-41B6-A670-FB0C24655136}" type="pres">
      <dgm:prSet presAssocID="{C7ED7EBE-CAB8-497E-8AD1-DC998F1C0E7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ins"/>
        </a:ext>
      </dgm:extLst>
    </dgm:pt>
    <dgm:pt modelId="{BDB9E645-007E-448B-8507-6F48750F13AC}" type="pres">
      <dgm:prSet presAssocID="{C7ED7EBE-CAB8-497E-8AD1-DC998F1C0E71}" presName="spaceRect" presStyleCnt="0"/>
      <dgm:spPr/>
    </dgm:pt>
    <dgm:pt modelId="{CDF85EF6-0E1D-4F7D-8A71-831EE198FC0E}" type="pres">
      <dgm:prSet presAssocID="{C7ED7EBE-CAB8-497E-8AD1-DC998F1C0E71}" presName="textRect" presStyleLbl="revTx" presStyleIdx="0" presStyleCnt="6">
        <dgm:presLayoutVars>
          <dgm:chMax val="1"/>
          <dgm:chPref val="1"/>
        </dgm:presLayoutVars>
      </dgm:prSet>
      <dgm:spPr/>
    </dgm:pt>
    <dgm:pt modelId="{65708B39-4DDB-4EFE-9791-797F7B8D2A63}" type="pres">
      <dgm:prSet presAssocID="{8F13BFC3-A8FA-411F-B465-668255A9F56E}" presName="sibTrans" presStyleCnt="0"/>
      <dgm:spPr/>
    </dgm:pt>
    <dgm:pt modelId="{FF17C1B1-0C0C-4992-8167-6A629BE149B6}" type="pres">
      <dgm:prSet presAssocID="{4E88EF97-B808-4FEC-9073-DFD4ABA51C9D}" presName="compNode" presStyleCnt="0"/>
      <dgm:spPr/>
    </dgm:pt>
    <dgm:pt modelId="{A1CB6A1F-8818-43A8-B815-3C7FB11993DF}" type="pres">
      <dgm:prSet presAssocID="{4E88EF97-B808-4FEC-9073-DFD4ABA51C9D}" presName="iconBgRect" presStyleLbl="bgShp" presStyleIdx="1" presStyleCnt="6"/>
      <dgm:spPr/>
    </dgm:pt>
    <dgm:pt modelId="{E232FCD6-EFC3-4D96-A9A8-82A6DEF1E123}" type="pres">
      <dgm:prSet presAssocID="{4E88EF97-B808-4FEC-9073-DFD4ABA51C9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ilding"/>
        </a:ext>
      </dgm:extLst>
    </dgm:pt>
    <dgm:pt modelId="{3F3D0848-C121-4E9F-80C2-FB2FF1F59E72}" type="pres">
      <dgm:prSet presAssocID="{4E88EF97-B808-4FEC-9073-DFD4ABA51C9D}" presName="spaceRect" presStyleCnt="0"/>
      <dgm:spPr/>
    </dgm:pt>
    <dgm:pt modelId="{CD8129C1-C028-4DB4-99DB-1291E7AB5FAD}" type="pres">
      <dgm:prSet presAssocID="{4E88EF97-B808-4FEC-9073-DFD4ABA51C9D}" presName="textRect" presStyleLbl="revTx" presStyleIdx="1" presStyleCnt="6">
        <dgm:presLayoutVars>
          <dgm:chMax val="1"/>
          <dgm:chPref val="1"/>
        </dgm:presLayoutVars>
      </dgm:prSet>
      <dgm:spPr/>
    </dgm:pt>
    <dgm:pt modelId="{AD11E429-BF90-4B43-91C4-0F40E6EDE9EB}" type="pres">
      <dgm:prSet presAssocID="{B928EDA4-2A33-4486-BB6E-B72973E895B4}" presName="sibTrans" presStyleCnt="0"/>
      <dgm:spPr/>
    </dgm:pt>
    <dgm:pt modelId="{FAAAF193-3C16-4582-A903-B4CA7438F6A8}" type="pres">
      <dgm:prSet presAssocID="{572EA956-7129-42B8-9CA0-868698BDBD75}" presName="compNode" presStyleCnt="0"/>
      <dgm:spPr/>
    </dgm:pt>
    <dgm:pt modelId="{8D90B046-FD85-43BA-A2A4-4ECAFF016EE1}" type="pres">
      <dgm:prSet presAssocID="{572EA956-7129-42B8-9CA0-868698BDBD75}" presName="iconBgRect" presStyleLbl="bgShp" presStyleIdx="2" presStyleCnt="6"/>
      <dgm:spPr/>
    </dgm:pt>
    <dgm:pt modelId="{BD5EB848-CC49-4CE5-A1C8-DE875A8056E3}" type="pres">
      <dgm:prSet presAssocID="{572EA956-7129-42B8-9CA0-868698BDBD7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D3C5D4FB-B525-48ED-9B5B-ACC760677059}" type="pres">
      <dgm:prSet presAssocID="{572EA956-7129-42B8-9CA0-868698BDBD75}" presName="spaceRect" presStyleCnt="0"/>
      <dgm:spPr/>
    </dgm:pt>
    <dgm:pt modelId="{49983040-3B1C-4AF0-A76B-BA3C7E8BE32E}" type="pres">
      <dgm:prSet presAssocID="{572EA956-7129-42B8-9CA0-868698BDBD75}" presName="textRect" presStyleLbl="revTx" presStyleIdx="2" presStyleCnt="6">
        <dgm:presLayoutVars>
          <dgm:chMax val="1"/>
          <dgm:chPref val="1"/>
        </dgm:presLayoutVars>
      </dgm:prSet>
      <dgm:spPr/>
    </dgm:pt>
    <dgm:pt modelId="{5B5AD0DB-370E-4DAF-B2F5-7606B8D51907}" type="pres">
      <dgm:prSet presAssocID="{544010C0-AF52-47C2-9B98-E05C268B2049}" presName="sibTrans" presStyleCnt="0"/>
      <dgm:spPr/>
    </dgm:pt>
    <dgm:pt modelId="{6704A4FF-D751-430E-B921-67AA5ADDC9D5}" type="pres">
      <dgm:prSet presAssocID="{96666E46-55BD-42CA-8A34-24F372837D3C}" presName="compNode" presStyleCnt="0"/>
      <dgm:spPr/>
    </dgm:pt>
    <dgm:pt modelId="{B75CF900-5211-4274-B2C2-DF761DAA45B3}" type="pres">
      <dgm:prSet presAssocID="{96666E46-55BD-42CA-8A34-24F372837D3C}" presName="iconBgRect" presStyleLbl="bgShp" presStyleIdx="3" presStyleCnt="6"/>
      <dgm:spPr/>
    </dgm:pt>
    <dgm:pt modelId="{8EA93082-CE21-4FBF-ACB9-9DEB4224CD95}" type="pres">
      <dgm:prSet presAssocID="{96666E46-55BD-42CA-8A34-24F372837D3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04FE981C-1F40-429E-B12C-827468D8C272}" type="pres">
      <dgm:prSet presAssocID="{96666E46-55BD-42CA-8A34-24F372837D3C}" presName="spaceRect" presStyleCnt="0"/>
      <dgm:spPr/>
    </dgm:pt>
    <dgm:pt modelId="{075735B3-E358-43E1-89A3-D4B34F1E4095}" type="pres">
      <dgm:prSet presAssocID="{96666E46-55BD-42CA-8A34-24F372837D3C}" presName="textRect" presStyleLbl="revTx" presStyleIdx="3" presStyleCnt="6">
        <dgm:presLayoutVars>
          <dgm:chMax val="1"/>
          <dgm:chPref val="1"/>
        </dgm:presLayoutVars>
      </dgm:prSet>
      <dgm:spPr/>
    </dgm:pt>
    <dgm:pt modelId="{0A6A1E4D-6B68-4983-A3FC-44209C0EA9F4}" type="pres">
      <dgm:prSet presAssocID="{34DAB278-5BC2-4A61-B320-DB3B4D665F8F}" presName="sibTrans" presStyleCnt="0"/>
      <dgm:spPr/>
    </dgm:pt>
    <dgm:pt modelId="{9E2D3595-5217-4F0E-9C5E-7870E17E636B}" type="pres">
      <dgm:prSet presAssocID="{62138D89-2DB8-456E-8A48-85E58734CB26}" presName="compNode" presStyleCnt="0"/>
      <dgm:spPr/>
    </dgm:pt>
    <dgm:pt modelId="{882993D1-B7A2-4076-BC5A-92319849015A}" type="pres">
      <dgm:prSet presAssocID="{62138D89-2DB8-456E-8A48-85E58734CB26}" presName="iconBgRect" presStyleLbl="bgShp" presStyleIdx="4" presStyleCnt="6"/>
      <dgm:spPr/>
    </dgm:pt>
    <dgm:pt modelId="{06609436-6F5F-430E-8283-03678EBC9500}" type="pres">
      <dgm:prSet presAssocID="{62138D89-2DB8-456E-8A48-85E58734CB2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ools"/>
        </a:ext>
      </dgm:extLst>
    </dgm:pt>
    <dgm:pt modelId="{CEFE580F-B375-441B-836D-C12411BEE269}" type="pres">
      <dgm:prSet presAssocID="{62138D89-2DB8-456E-8A48-85E58734CB26}" presName="spaceRect" presStyleCnt="0"/>
      <dgm:spPr/>
    </dgm:pt>
    <dgm:pt modelId="{16D2E8FA-752C-420D-A83B-B881350362EA}" type="pres">
      <dgm:prSet presAssocID="{62138D89-2DB8-456E-8A48-85E58734CB26}" presName="textRect" presStyleLbl="revTx" presStyleIdx="4" presStyleCnt="6">
        <dgm:presLayoutVars>
          <dgm:chMax val="1"/>
          <dgm:chPref val="1"/>
        </dgm:presLayoutVars>
      </dgm:prSet>
      <dgm:spPr/>
    </dgm:pt>
    <dgm:pt modelId="{93FBC447-994D-4C1B-A2E4-2BDACBD0506F}" type="pres">
      <dgm:prSet presAssocID="{79EEF9CA-C32A-427A-83CF-13B38E3CE034}" presName="sibTrans" presStyleCnt="0"/>
      <dgm:spPr/>
    </dgm:pt>
    <dgm:pt modelId="{34CE6310-8724-47E6-9E9C-012B2991D3E3}" type="pres">
      <dgm:prSet presAssocID="{921B9FD5-37BA-4EAA-AF2E-C67580947DA0}" presName="compNode" presStyleCnt="0"/>
      <dgm:spPr/>
    </dgm:pt>
    <dgm:pt modelId="{E294A5AA-A2C6-4E79-9E45-1CF84C5AC3BB}" type="pres">
      <dgm:prSet presAssocID="{921B9FD5-37BA-4EAA-AF2E-C67580947DA0}" presName="iconBgRect" presStyleLbl="bgShp" presStyleIdx="5" presStyleCnt="6"/>
      <dgm:spPr/>
    </dgm:pt>
    <dgm:pt modelId="{AE54AFAF-6383-4893-8AFE-1AADB50DAD7F}" type="pres">
      <dgm:prSet presAssocID="{921B9FD5-37BA-4EAA-AF2E-C67580947DA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ity"/>
        </a:ext>
      </dgm:extLst>
    </dgm:pt>
    <dgm:pt modelId="{CA8036AC-55E1-4BD6-83FE-B8BFE26D9463}" type="pres">
      <dgm:prSet presAssocID="{921B9FD5-37BA-4EAA-AF2E-C67580947DA0}" presName="spaceRect" presStyleCnt="0"/>
      <dgm:spPr/>
    </dgm:pt>
    <dgm:pt modelId="{32A9C8F5-CBB3-4B02-8360-D0F240AFFFB6}" type="pres">
      <dgm:prSet presAssocID="{921B9FD5-37BA-4EAA-AF2E-C67580947DA0}" presName="textRect" presStyleLbl="revTx" presStyleIdx="5" presStyleCnt="6">
        <dgm:presLayoutVars>
          <dgm:chMax val="1"/>
          <dgm:chPref val="1"/>
        </dgm:presLayoutVars>
      </dgm:prSet>
      <dgm:spPr/>
    </dgm:pt>
  </dgm:ptLst>
  <dgm:cxnLst>
    <dgm:cxn modelId="{398CB50C-8DB2-47A9-8C74-F68B08545DF5}" srcId="{B7A2DBB1-2FD1-4123-BEBA-D045909B1D18}" destId="{96666E46-55BD-42CA-8A34-24F372837D3C}" srcOrd="3" destOrd="0" parTransId="{9811A60E-944F-4A69-AB00-2BCE0FB84CCA}" sibTransId="{34DAB278-5BC2-4A61-B320-DB3B4D665F8F}"/>
    <dgm:cxn modelId="{17A71E33-0EBB-4EFF-B8E1-7EDB285A6681}" type="presOf" srcId="{572EA956-7129-42B8-9CA0-868698BDBD75}" destId="{49983040-3B1C-4AF0-A76B-BA3C7E8BE32E}" srcOrd="0" destOrd="0" presId="urn:microsoft.com/office/officeart/2018/5/layout/IconCircleLabelList"/>
    <dgm:cxn modelId="{092FBF45-4E4A-49A0-A331-DEBA25BEFF64}" type="presOf" srcId="{96666E46-55BD-42CA-8A34-24F372837D3C}" destId="{075735B3-E358-43E1-89A3-D4B34F1E4095}" srcOrd="0" destOrd="0" presId="urn:microsoft.com/office/officeart/2018/5/layout/IconCircleLabelList"/>
    <dgm:cxn modelId="{1EAAA66C-2968-4AE4-80C3-E3D6254C1654}" type="presOf" srcId="{B7A2DBB1-2FD1-4123-BEBA-D045909B1D18}" destId="{4E4C57E7-58BD-4AAC-BE15-FBA976B04D51}" srcOrd="0" destOrd="0" presId="urn:microsoft.com/office/officeart/2018/5/layout/IconCircleLabelList"/>
    <dgm:cxn modelId="{28D68B74-AC6E-453B-A358-DAB7659FA3D0}" srcId="{B7A2DBB1-2FD1-4123-BEBA-D045909B1D18}" destId="{62138D89-2DB8-456E-8A48-85E58734CB26}" srcOrd="4" destOrd="0" parTransId="{7F237473-691A-466D-A30B-E5D6E5ED7BEF}" sibTransId="{79EEF9CA-C32A-427A-83CF-13B38E3CE034}"/>
    <dgm:cxn modelId="{50CE487D-4D24-42D7-9AF2-2C845297E392}" type="presOf" srcId="{4E88EF97-B808-4FEC-9073-DFD4ABA51C9D}" destId="{CD8129C1-C028-4DB4-99DB-1291E7AB5FAD}" srcOrd="0" destOrd="0" presId="urn:microsoft.com/office/officeart/2018/5/layout/IconCircleLabelList"/>
    <dgm:cxn modelId="{A3714E9C-065C-4EEE-ADE5-5993D292CADB}" type="presOf" srcId="{C7ED7EBE-CAB8-497E-8AD1-DC998F1C0E71}" destId="{CDF85EF6-0E1D-4F7D-8A71-831EE198FC0E}" srcOrd="0" destOrd="0" presId="urn:microsoft.com/office/officeart/2018/5/layout/IconCircleLabelList"/>
    <dgm:cxn modelId="{F262A4B4-71E5-464F-99E5-9C0177458EBD}" srcId="{B7A2DBB1-2FD1-4123-BEBA-D045909B1D18}" destId="{572EA956-7129-42B8-9CA0-868698BDBD75}" srcOrd="2" destOrd="0" parTransId="{58D0ABC7-C768-4E9B-BA06-13811B74FC4C}" sibTransId="{544010C0-AF52-47C2-9B98-E05C268B2049}"/>
    <dgm:cxn modelId="{5F971FB8-F57C-4668-BF24-55B5506D3981}" srcId="{B7A2DBB1-2FD1-4123-BEBA-D045909B1D18}" destId="{C7ED7EBE-CAB8-497E-8AD1-DC998F1C0E71}" srcOrd="0" destOrd="0" parTransId="{EA4B10A3-D321-400F-A5A3-AD35A2A524FC}" sibTransId="{8F13BFC3-A8FA-411F-B465-668255A9F56E}"/>
    <dgm:cxn modelId="{03B756C3-D915-405B-A14D-63933728D2D2}" srcId="{B7A2DBB1-2FD1-4123-BEBA-D045909B1D18}" destId="{921B9FD5-37BA-4EAA-AF2E-C67580947DA0}" srcOrd="5" destOrd="0" parTransId="{205B8C99-76E8-4622-B8E4-328B578D2BAD}" sibTransId="{F318769C-199C-4C98-BE53-00106B31B58E}"/>
    <dgm:cxn modelId="{F26262C7-436C-4B51-9F19-7573B6E6E19D}" type="presOf" srcId="{921B9FD5-37BA-4EAA-AF2E-C67580947DA0}" destId="{32A9C8F5-CBB3-4B02-8360-D0F240AFFFB6}" srcOrd="0" destOrd="0" presId="urn:microsoft.com/office/officeart/2018/5/layout/IconCircleLabelList"/>
    <dgm:cxn modelId="{E0AD88C8-B04A-4660-9E7A-5B9B22ADAFD9}" srcId="{B7A2DBB1-2FD1-4123-BEBA-D045909B1D18}" destId="{4E88EF97-B808-4FEC-9073-DFD4ABA51C9D}" srcOrd="1" destOrd="0" parTransId="{69BC3AE2-68EC-49E4-A8A8-DBBFD3BB1DD3}" sibTransId="{B928EDA4-2A33-4486-BB6E-B72973E895B4}"/>
    <dgm:cxn modelId="{8350F6DB-89BA-4183-B1FC-DBE5869497E1}" type="presOf" srcId="{62138D89-2DB8-456E-8A48-85E58734CB26}" destId="{16D2E8FA-752C-420D-A83B-B881350362EA}" srcOrd="0" destOrd="0" presId="urn:microsoft.com/office/officeart/2018/5/layout/IconCircleLabelList"/>
    <dgm:cxn modelId="{452050C2-4435-4893-BB1B-79F89562A919}" type="presParOf" srcId="{4E4C57E7-58BD-4AAC-BE15-FBA976B04D51}" destId="{3051FDD8-2C35-47FB-9616-03560AE85B5A}" srcOrd="0" destOrd="0" presId="urn:microsoft.com/office/officeart/2018/5/layout/IconCircleLabelList"/>
    <dgm:cxn modelId="{1DFC9280-E9DE-43FE-8DC4-3B6041887571}" type="presParOf" srcId="{3051FDD8-2C35-47FB-9616-03560AE85B5A}" destId="{87FCB33F-98DB-49C8-BF76-E6578DC54835}" srcOrd="0" destOrd="0" presId="urn:microsoft.com/office/officeart/2018/5/layout/IconCircleLabelList"/>
    <dgm:cxn modelId="{9B973D1C-2410-4834-AE76-B57B976E05A0}" type="presParOf" srcId="{3051FDD8-2C35-47FB-9616-03560AE85B5A}" destId="{9169C389-0356-41B6-A670-FB0C24655136}" srcOrd="1" destOrd="0" presId="urn:microsoft.com/office/officeart/2018/5/layout/IconCircleLabelList"/>
    <dgm:cxn modelId="{9D252EF9-5DC4-456E-A79C-68829D0D0A7C}" type="presParOf" srcId="{3051FDD8-2C35-47FB-9616-03560AE85B5A}" destId="{BDB9E645-007E-448B-8507-6F48750F13AC}" srcOrd="2" destOrd="0" presId="urn:microsoft.com/office/officeart/2018/5/layout/IconCircleLabelList"/>
    <dgm:cxn modelId="{8D92732B-F9E0-4905-A357-DDA91550B0BB}" type="presParOf" srcId="{3051FDD8-2C35-47FB-9616-03560AE85B5A}" destId="{CDF85EF6-0E1D-4F7D-8A71-831EE198FC0E}" srcOrd="3" destOrd="0" presId="urn:microsoft.com/office/officeart/2018/5/layout/IconCircleLabelList"/>
    <dgm:cxn modelId="{BB7FB59E-F25B-4BC8-8E30-1F0FC15C4998}" type="presParOf" srcId="{4E4C57E7-58BD-4AAC-BE15-FBA976B04D51}" destId="{65708B39-4DDB-4EFE-9791-797F7B8D2A63}" srcOrd="1" destOrd="0" presId="urn:microsoft.com/office/officeart/2018/5/layout/IconCircleLabelList"/>
    <dgm:cxn modelId="{4AB52576-4E29-41C2-AE2D-FEEADC1355B8}" type="presParOf" srcId="{4E4C57E7-58BD-4AAC-BE15-FBA976B04D51}" destId="{FF17C1B1-0C0C-4992-8167-6A629BE149B6}" srcOrd="2" destOrd="0" presId="urn:microsoft.com/office/officeart/2018/5/layout/IconCircleLabelList"/>
    <dgm:cxn modelId="{434B2362-0CAF-49D3-B925-B2270916E1A1}" type="presParOf" srcId="{FF17C1B1-0C0C-4992-8167-6A629BE149B6}" destId="{A1CB6A1F-8818-43A8-B815-3C7FB11993DF}" srcOrd="0" destOrd="0" presId="urn:microsoft.com/office/officeart/2018/5/layout/IconCircleLabelList"/>
    <dgm:cxn modelId="{683D5869-0DB4-4BFB-9683-87F3CCF88448}" type="presParOf" srcId="{FF17C1B1-0C0C-4992-8167-6A629BE149B6}" destId="{E232FCD6-EFC3-4D96-A9A8-82A6DEF1E123}" srcOrd="1" destOrd="0" presId="urn:microsoft.com/office/officeart/2018/5/layout/IconCircleLabelList"/>
    <dgm:cxn modelId="{D89A2EA0-510B-48C7-B103-8AFF7FC8FB05}" type="presParOf" srcId="{FF17C1B1-0C0C-4992-8167-6A629BE149B6}" destId="{3F3D0848-C121-4E9F-80C2-FB2FF1F59E72}" srcOrd="2" destOrd="0" presId="urn:microsoft.com/office/officeart/2018/5/layout/IconCircleLabelList"/>
    <dgm:cxn modelId="{FBF7CF52-DBFC-4024-B474-C195B22108A3}" type="presParOf" srcId="{FF17C1B1-0C0C-4992-8167-6A629BE149B6}" destId="{CD8129C1-C028-4DB4-99DB-1291E7AB5FAD}" srcOrd="3" destOrd="0" presId="urn:microsoft.com/office/officeart/2018/5/layout/IconCircleLabelList"/>
    <dgm:cxn modelId="{9C33687A-D8A3-4873-8C4B-D18679C9F0F8}" type="presParOf" srcId="{4E4C57E7-58BD-4AAC-BE15-FBA976B04D51}" destId="{AD11E429-BF90-4B43-91C4-0F40E6EDE9EB}" srcOrd="3" destOrd="0" presId="urn:microsoft.com/office/officeart/2018/5/layout/IconCircleLabelList"/>
    <dgm:cxn modelId="{A5160713-02F1-49EE-8DCE-DA97E03486BA}" type="presParOf" srcId="{4E4C57E7-58BD-4AAC-BE15-FBA976B04D51}" destId="{FAAAF193-3C16-4582-A903-B4CA7438F6A8}" srcOrd="4" destOrd="0" presId="urn:microsoft.com/office/officeart/2018/5/layout/IconCircleLabelList"/>
    <dgm:cxn modelId="{BEAF77F0-0C4F-4F70-846A-43043AE4B440}" type="presParOf" srcId="{FAAAF193-3C16-4582-A903-B4CA7438F6A8}" destId="{8D90B046-FD85-43BA-A2A4-4ECAFF016EE1}" srcOrd="0" destOrd="0" presId="urn:microsoft.com/office/officeart/2018/5/layout/IconCircleLabelList"/>
    <dgm:cxn modelId="{3A5B3F7E-8887-49CB-A233-5CAA5A5E92DD}" type="presParOf" srcId="{FAAAF193-3C16-4582-A903-B4CA7438F6A8}" destId="{BD5EB848-CC49-4CE5-A1C8-DE875A8056E3}" srcOrd="1" destOrd="0" presId="urn:microsoft.com/office/officeart/2018/5/layout/IconCircleLabelList"/>
    <dgm:cxn modelId="{3C01B9BB-C59E-4E8C-B66E-4E0E5F569FF7}" type="presParOf" srcId="{FAAAF193-3C16-4582-A903-B4CA7438F6A8}" destId="{D3C5D4FB-B525-48ED-9B5B-ACC760677059}" srcOrd="2" destOrd="0" presId="urn:microsoft.com/office/officeart/2018/5/layout/IconCircleLabelList"/>
    <dgm:cxn modelId="{B53ACBE3-22D9-498E-B99F-8428F4500477}" type="presParOf" srcId="{FAAAF193-3C16-4582-A903-B4CA7438F6A8}" destId="{49983040-3B1C-4AF0-A76B-BA3C7E8BE32E}" srcOrd="3" destOrd="0" presId="urn:microsoft.com/office/officeart/2018/5/layout/IconCircleLabelList"/>
    <dgm:cxn modelId="{41EF675B-DE1E-4113-A8C4-E0FD075D3601}" type="presParOf" srcId="{4E4C57E7-58BD-4AAC-BE15-FBA976B04D51}" destId="{5B5AD0DB-370E-4DAF-B2F5-7606B8D51907}" srcOrd="5" destOrd="0" presId="urn:microsoft.com/office/officeart/2018/5/layout/IconCircleLabelList"/>
    <dgm:cxn modelId="{44696D6C-FBB1-4EC5-9C60-4496E6A28541}" type="presParOf" srcId="{4E4C57E7-58BD-4AAC-BE15-FBA976B04D51}" destId="{6704A4FF-D751-430E-B921-67AA5ADDC9D5}" srcOrd="6" destOrd="0" presId="urn:microsoft.com/office/officeart/2018/5/layout/IconCircleLabelList"/>
    <dgm:cxn modelId="{CC562B20-E0DF-4FA3-A174-B3CD96B28BA0}" type="presParOf" srcId="{6704A4FF-D751-430E-B921-67AA5ADDC9D5}" destId="{B75CF900-5211-4274-B2C2-DF761DAA45B3}" srcOrd="0" destOrd="0" presId="urn:microsoft.com/office/officeart/2018/5/layout/IconCircleLabelList"/>
    <dgm:cxn modelId="{014B475C-6DD4-4756-8809-1DBF46F2F528}" type="presParOf" srcId="{6704A4FF-D751-430E-B921-67AA5ADDC9D5}" destId="{8EA93082-CE21-4FBF-ACB9-9DEB4224CD95}" srcOrd="1" destOrd="0" presId="urn:microsoft.com/office/officeart/2018/5/layout/IconCircleLabelList"/>
    <dgm:cxn modelId="{55318D62-C7F1-40C6-A727-18DE3A3AC78D}" type="presParOf" srcId="{6704A4FF-D751-430E-B921-67AA5ADDC9D5}" destId="{04FE981C-1F40-429E-B12C-827468D8C272}" srcOrd="2" destOrd="0" presId="urn:microsoft.com/office/officeart/2018/5/layout/IconCircleLabelList"/>
    <dgm:cxn modelId="{B32EC6AC-66E4-4C60-BAE2-0CDA7A1C6F94}" type="presParOf" srcId="{6704A4FF-D751-430E-B921-67AA5ADDC9D5}" destId="{075735B3-E358-43E1-89A3-D4B34F1E4095}" srcOrd="3" destOrd="0" presId="urn:microsoft.com/office/officeart/2018/5/layout/IconCircleLabelList"/>
    <dgm:cxn modelId="{CF36FA34-32CF-4AF3-9406-30A64854AB42}" type="presParOf" srcId="{4E4C57E7-58BD-4AAC-BE15-FBA976B04D51}" destId="{0A6A1E4D-6B68-4983-A3FC-44209C0EA9F4}" srcOrd="7" destOrd="0" presId="urn:microsoft.com/office/officeart/2018/5/layout/IconCircleLabelList"/>
    <dgm:cxn modelId="{0752D443-0099-4B4D-972E-21EF92110BD8}" type="presParOf" srcId="{4E4C57E7-58BD-4AAC-BE15-FBA976B04D51}" destId="{9E2D3595-5217-4F0E-9C5E-7870E17E636B}" srcOrd="8" destOrd="0" presId="urn:microsoft.com/office/officeart/2018/5/layout/IconCircleLabelList"/>
    <dgm:cxn modelId="{BA7FB588-5E9E-4566-953B-AAFC76059A07}" type="presParOf" srcId="{9E2D3595-5217-4F0E-9C5E-7870E17E636B}" destId="{882993D1-B7A2-4076-BC5A-92319849015A}" srcOrd="0" destOrd="0" presId="urn:microsoft.com/office/officeart/2018/5/layout/IconCircleLabelList"/>
    <dgm:cxn modelId="{B0AC6C05-3E5F-4D41-A055-633B9EA325EA}" type="presParOf" srcId="{9E2D3595-5217-4F0E-9C5E-7870E17E636B}" destId="{06609436-6F5F-430E-8283-03678EBC9500}" srcOrd="1" destOrd="0" presId="urn:microsoft.com/office/officeart/2018/5/layout/IconCircleLabelList"/>
    <dgm:cxn modelId="{42EF8729-67AD-4606-818C-4FB51E96E662}" type="presParOf" srcId="{9E2D3595-5217-4F0E-9C5E-7870E17E636B}" destId="{CEFE580F-B375-441B-836D-C12411BEE269}" srcOrd="2" destOrd="0" presId="urn:microsoft.com/office/officeart/2018/5/layout/IconCircleLabelList"/>
    <dgm:cxn modelId="{52C044DB-A11F-480B-9C5C-87E9D956FDF2}" type="presParOf" srcId="{9E2D3595-5217-4F0E-9C5E-7870E17E636B}" destId="{16D2E8FA-752C-420D-A83B-B881350362EA}" srcOrd="3" destOrd="0" presId="urn:microsoft.com/office/officeart/2018/5/layout/IconCircleLabelList"/>
    <dgm:cxn modelId="{41C31BB4-8490-4F62-9EA5-45C0C462FFCF}" type="presParOf" srcId="{4E4C57E7-58BD-4AAC-BE15-FBA976B04D51}" destId="{93FBC447-994D-4C1B-A2E4-2BDACBD0506F}" srcOrd="9" destOrd="0" presId="urn:microsoft.com/office/officeart/2018/5/layout/IconCircleLabelList"/>
    <dgm:cxn modelId="{598CC0A7-8040-4CE5-9E53-A5E7547F8434}" type="presParOf" srcId="{4E4C57E7-58BD-4AAC-BE15-FBA976B04D51}" destId="{34CE6310-8724-47E6-9E9C-012B2991D3E3}" srcOrd="10" destOrd="0" presId="urn:microsoft.com/office/officeart/2018/5/layout/IconCircleLabelList"/>
    <dgm:cxn modelId="{9ADDD999-23B9-4B5C-A238-F54E267920FD}" type="presParOf" srcId="{34CE6310-8724-47E6-9E9C-012B2991D3E3}" destId="{E294A5AA-A2C6-4E79-9E45-1CF84C5AC3BB}" srcOrd="0" destOrd="0" presId="urn:microsoft.com/office/officeart/2018/5/layout/IconCircleLabelList"/>
    <dgm:cxn modelId="{4E8DB7C6-0AB1-4A41-B705-5ECB3F3FCF15}" type="presParOf" srcId="{34CE6310-8724-47E6-9E9C-012B2991D3E3}" destId="{AE54AFAF-6383-4893-8AFE-1AADB50DAD7F}" srcOrd="1" destOrd="0" presId="urn:microsoft.com/office/officeart/2018/5/layout/IconCircleLabelList"/>
    <dgm:cxn modelId="{C6930820-E148-488B-9ADA-D7E7BBE65604}" type="presParOf" srcId="{34CE6310-8724-47E6-9E9C-012B2991D3E3}" destId="{CA8036AC-55E1-4BD6-83FE-B8BFE26D9463}" srcOrd="2" destOrd="0" presId="urn:microsoft.com/office/officeart/2018/5/layout/IconCircleLabelList"/>
    <dgm:cxn modelId="{66A6ADED-B644-43D8-9048-A779AF3E1F7A}" type="presParOf" srcId="{34CE6310-8724-47E6-9E9C-012B2991D3E3}" destId="{32A9C8F5-CBB3-4B02-8360-D0F240AFFFB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E2D514-323F-4DE3-9B91-25C82121D608}"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DF6EA8DC-0A61-49D6-8EA1-77B2E2DFB9E2}">
      <dgm:prSet/>
      <dgm:spPr/>
      <dgm:t>
        <a:bodyPr/>
        <a:lstStyle/>
        <a:p>
          <a:r>
            <a:rPr lang="en-GB" dirty="0"/>
            <a:t>Royalties contribute over 25 percent of total payments in all sub-Saharan African countries except Liberia and Mali (around 15 percent). </a:t>
          </a:r>
          <a:endParaRPr lang="en-US" dirty="0"/>
        </a:p>
      </dgm:t>
    </dgm:pt>
    <dgm:pt modelId="{29AD0275-4BDC-4DFB-A7CB-7CC4C316F13A}" type="parTrans" cxnId="{4FA6E669-AEBA-4499-9DCA-55E18F879462}">
      <dgm:prSet/>
      <dgm:spPr/>
      <dgm:t>
        <a:bodyPr/>
        <a:lstStyle/>
        <a:p>
          <a:endParaRPr lang="en-US"/>
        </a:p>
      </dgm:t>
    </dgm:pt>
    <dgm:pt modelId="{18B9C042-F8C2-4ACD-9633-F1527627F211}" type="sibTrans" cxnId="{4FA6E669-AEBA-4499-9DCA-55E18F879462}">
      <dgm:prSet/>
      <dgm:spPr/>
      <dgm:t>
        <a:bodyPr/>
        <a:lstStyle/>
        <a:p>
          <a:endParaRPr lang="en-US"/>
        </a:p>
      </dgm:t>
    </dgm:pt>
    <dgm:pt modelId="{769C6362-8F5A-4E51-91B4-0771B80DB7CF}">
      <dgm:prSet/>
      <dgm:spPr/>
      <dgm:t>
        <a:bodyPr/>
        <a:lstStyle/>
        <a:p>
          <a:r>
            <a:rPr lang="en-GB"/>
            <a:t>Corporate taxes represent over 15 percent of total payments. The only exceptions are Liberia and Sierra Leone which are both below 5 per- cent </a:t>
          </a:r>
          <a:endParaRPr lang="en-US"/>
        </a:p>
      </dgm:t>
    </dgm:pt>
    <dgm:pt modelId="{9C8A4295-8896-4BCC-90F5-66291DF7B52E}" type="parTrans" cxnId="{C714CCE2-D12A-4E99-9243-C0A82994D68C}">
      <dgm:prSet/>
      <dgm:spPr/>
      <dgm:t>
        <a:bodyPr/>
        <a:lstStyle/>
        <a:p>
          <a:endParaRPr lang="en-US"/>
        </a:p>
      </dgm:t>
    </dgm:pt>
    <dgm:pt modelId="{7D982CA7-1717-4145-A2D6-9DC15B5D60D0}" type="sibTrans" cxnId="{C714CCE2-D12A-4E99-9243-C0A82994D68C}">
      <dgm:prSet/>
      <dgm:spPr/>
      <dgm:t>
        <a:bodyPr/>
        <a:lstStyle/>
        <a:p>
          <a:endParaRPr lang="en-US"/>
        </a:p>
      </dgm:t>
    </dgm:pt>
    <dgm:pt modelId="{F05C65F7-EBE6-45F3-B791-56C9DBEC06B9}">
      <dgm:prSet/>
      <dgm:spPr/>
      <dgm:t>
        <a:bodyPr/>
        <a:lstStyle/>
        <a:p>
          <a:r>
            <a:rPr lang="en-GB"/>
            <a:t>Taxes on mining company goods and trade (excises, customs duties, and export taxes) are contributing materially to total payments. In Burkina Faso, Guinea, Mali, and Zambia, these represent over 15 percent of total payments. In Ghana, Niger, Liberia, Sierra Leone, and Tanzania, however, these payments were less than 15 percent. </a:t>
          </a:r>
          <a:endParaRPr lang="en-US"/>
        </a:p>
      </dgm:t>
    </dgm:pt>
    <dgm:pt modelId="{C4872A04-494B-47A3-A0EF-1D2892D9FCDB}" type="parTrans" cxnId="{67E92BB9-6AAB-40A4-9133-92D62E98E521}">
      <dgm:prSet/>
      <dgm:spPr/>
      <dgm:t>
        <a:bodyPr/>
        <a:lstStyle/>
        <a:p>
          <a:endParaRPr lang="en-US"/>
        </a:p>
      </dgm:t>
    </dgm:pt>
    <dgm:pt modelId="{726CE730-57BD-494E-8547-2D19E5762AE7}" type="sibTrans" cxnId="{67E92BB9-6AAB-40A4-9133-92D62E98E521}">
      <dgm:prSet/>
      <dgm:spPr/>
      <dgm:t>
        <a:bodyPr/>
        <a:lstStyle/>
        <a:p>
          <a:endParaRPr lang="en-US"/>
        </a:p>
      </dgm:t>
    </dgm:pt>
    <dgm:pt modelId="{1222C7CF-F294-49F0-8AB0-FBCA0D2A6F66}">
      <dgm:prSet/>
      <dgm:spPr/>
      <dgm:t>
        <a:bodyPr/>
        <a:lstStyle/>
        <a:p>
          <a:r>
            <a:rPr lang="en-GB"/>
            <a:t>The source of remaining payments varies. Ghana for example received around 38 percent of payments from state participation dividends while, in contrast, Sierra Leone received around 18 percent of payments from license fees. </a:t>
          </a:r>
          <a:endParaRPr lang="en-US"/>
        </a:p>
      </dgm:t>
    </dgm:pt>
    <dgm:pt modelId="{3DDE9BDC-261A-4563-A84E-F8E1A1262225}" type="parTrans" cxnId="{FF4179B6-B02B-44E0-ACAB-B071C1ACAFFF}">
      <dgm:prSet/>
      <dgm:spPr/>
      <dgm:t>
        <a:bodyPr/>
        <a:lstStyle/>
        <a:p>
          <a:endParaRPr lang="en-US"/>
        </a:p>
      </dgm:t>
    </dgm:pt>
    <dgm:pt modelId="{FEBE1987-6232-47A3-A1DD-5333F0A8ADBF}" type="sibTrans" cxnId="{FF4179B6-B02B-44E0-ACAB-B071C1ACAFFF}">
      <dgm:prSet/>
      <dgm:spPr/>
      <dgm:t>
        <a:bodyPr/>
        <a:lstStyle/>
        <a:p>
          <a:endParaRPr lang="en-US"/>
        </a:p>
      </dgm:t>
    </dgm:pt>
    <dgm:pt modelId="{72207167-98E4-D84E-BE4F-B6E8CCB922D7}" type="pres">
      <dgm:prSet presAssocID="{4FE2D514-323F-4DE3-9B91-25C82121D608}" presName="linear" presStyleCnt="0">
        <dgm:presLayoutVars>
          <dgm:animLvl val="lvl"/>
          <dgm:resizeHandles val="exact"/>
        </dgm:presLayoutVars>
      </dgm:prSet>
      <dgm:spPr/>
    </dgm:pt>
    <dgm:pt modelId="{85E8F764-41EC-FF43-ABA4-8E22BA70626D}" type="pres">
      <dgm:prSet presAssocID="{DF6EA8DC-0A61-49D6-8EA1-77B2E2DFB9E2}" presName="parentText" presStyleLbl="node1" presStyleIdx="0" presStyleCnt="4">
        <dgm:presLayoutVars>
          <dgm:chMax val="0"/>
          <dgm:bulletEnabled val="1"/>
        </dgm:presLayoutVars>
      </dgm:prSet>
      <dgm:spPr/>
    </dgm:pt>
    <dgm:pt modelId="{1EA45A26-E01C-CA44-A07C-DED3B27DB237}" type="pres">
      <dgm:prSet presAssocID="{18B9C042-F8C2-4ACD-9633-F1527627F211}" presName="spacer" presStyleCnt="0"/>
      <dgm:spPr/>
    </dgm:pt>
    <dgm:pt modelId="{2736F24F-4BC1-4E46-A027-302311E15B5C}" type="pres">
      <dgm:prSet presAssocID="{769C6362-8F5A-4E51-91B4-0771B80DB7CF}" presName="parentText" presStyleLbl="node1" presStyleIdx="1" presStyleCnt="4">
        <dgm:presLayoutVars>
          <dgm:chMax val="0"/>
          <dgm:bulletEnabled val="1"/>
        </dgm:presLayoutVars>
      </dgm:prSet>
      <dgm:spPr/>
    </dgm:pt>
    <dgm:pt modelId="{1FA1E14D-0776-694A-AF3D-4A4B24665092}" type="pres">
      <dgm:prSet presAssocID="{7D982CA7-1717-4145-A2D6-9DC15B5D60D0}" presName="spacer" presStyleCnt="0"/>
      <dgm:spPr/>
    </dgm:pt>
    <dgm:pt modelId="{F999AF77-E5D4-D944-8CEF-531D2E505FDB}" type="pres">
      <dgm:prSet presAssocID="{F05C65F7-EBE6-45F3-B791-56C9DBEC06B9}" presName="parentText" presStyleLbl="node1" presStyleIdx="2" presStyleCnt="4">
        <dgm:presLayoutVars>
          <dgm:chMax val="0"/>
          <dgm:bulletEnabled val="1"/>
        </dgm:presLayoutVars>
      </dgm:prSet>
      <dgm:spPr/>
    </dgm:pt>
    <dgm:pt modelId="{699307C2-C166-8140-98FF-784E199805BF}" type="pres">
      <dgm:prSet presAssocID="{726CE730-57BD-494E-8547-2D19E5762AE7}" presName="spacer" presStyleCnt="0"/>
      <dgm:spPr/>
    </dgm:pt>
    <dgm:pt modelId="{1C2E635A-ACA3-A74D-9082-579E2FA493B2}" type="pres">
      <dgm:prSet presAssocID="{1222C7CF-F294-49F0-8AB0-FBCA0D2A6F66}" presName="parentText" presStyleLbl="node1" presStyleIdx="3" presStyleCnt="4">
        <dgm:presLayoutVars>
          <dgm:chMax val="0"/>
          <dgm:bulletEnabled val="1"/>
        </dgm:presLayoutVars>
      </dgm:prSet>
      <dgm:spPr/>
    </dgm:pt>
  </dgm:ptLst>
  <dgm:cxnLst>
    <dgm:cxn modelId="{AC35A82D-1277-9641-A2B1-16AC5998E314}" type="presOf" srcId="{1222C7CF-F294-49F0-8AB0-FBCA0D2A6F66}" destId="{1C2E635A-ACA3-A74D-9082-579E2FA493B2}" srcOrd="0" destOrd="0" presId="urn:microsoft.com/office/officeart/2005/8/layout/vList2"/>
    <dgm:cxn modelId="{A5EC4368-B1C2-6542-ACE5-D380646E38B8}" type="presOf" srcId="{DF6EA8DC-0A61-49D6-8EA1-77B2E2DFB9E2}" destId="{85E8F764-41EC-FF43-ABA4-8E22BA70626D}" srcOrd="0" destOrd="0" presId="urn:microsoft.com/office/officeart/2005/8/layout/vList2"/>
    <dgm:cxn modelId="{4FA6E669-AEBA-4499-9DCA-55E18F879462}" srcId="{4FE2D514-323F-4DE3-9B91-25C82121D608}" destId="{DF6EA8DC-0A61-49D6-8EA1-77B2E2DFB9E2}" srcOrd="0" destOrd="0" parTransId="{29AD0275-4BDC-4DFB-A7CB-7CC4C316F13A}" sibTransId="{18B9C042-F8C2-4ACD-9633-F1527627F211}"/>
    <dgm:cxn modelId="{FF4179B6-B02B-44E0-ACAB-B071C1ACAFFF}" srcId="{4FE2D514-323F-4DE3-9B91-25C82121D608}" destId="{1222C7CF-F294-49F0-8AB0-FBCA0D2A6F66}" srcOrd="3" destOrd="0" parTransId="{3DDE9BDC-261A-4563-A84E-F8E1A1262225}" sibTransId="{FEBE1987-6232-47A3-A1DD-5333F0A8ADBF}"/>
    <dgm:cxn modelId="{67E92BB9-6AAB-40A4-9133-92D62E98E521}" srcId="{4FE2D514-323F-4DE3-9B91-25C82121D608}" destId="{F05C65F7-EBE6-45F3-B791-56C9DBEC06B9}" srcOrd="2" destOrd="0" parTransId="{C4872A04-494B-47A3-A0EF-1D2892D9FCDB}" sibTransId="{726CE730-57BD-494E-8547-2D19E5762AE7}"/>
    <dgm:cxn modelId="{EEABC9DB-4B3A-6E45-9D7B-AEDD86159317}" type="presOf" srcId="{769C6362-8F5A-4E51-91B4-0771B80DB7CF}" destId="{2736F24F-4BC1-4E46-A027-302311E15B5C}" srcOrd="0" destOrd="0" presId="urn:microsoft.com/office/officeart/2005/8/layout/vList2"/>
    <dgm:cxn modelId="{6C0EBAE2-00A0-D745-9DAB-44335344A29F}" type="presOf" srcId="{4FE2D514-323F-4DE3-9B91-25C82121D608}" destId="{72207167-98E4-D84E-BE4F-B6E8CCB922D7}" srcOrd="0" destOrd="0" presId="urn:microsoft.com/office/officeart/2005/8/layout/vList2"/>
    <dgm:cxn modelId="{C714CCE2-D12A-4E99-9243-C0A82994D68C}" srcId="{4FE2D514-323F-4DE3-9B91-25C82121D608}" destId="{769C6362-8F5A-4E51-91B4-0771B80DB7CF}" srcOrd="1" destOrd="0" parTransId="{9C8A4295-8896-4BCC-90F5-66291DF7B52E}" sibTransId="{7D982CA7-1717-4145-A2D6-9DC15B5D60D0}"/>
    <dgm:cxn modelId="{00CD24FB-8568-A64F-A371-090F177761C8}" type="presOf" srcId="{F05C65F7-EBE6-45F3-B791-56C9DBEC06B9}" destId="{F999AF77-E5D4-D944-8CEF-531D2E505FDB}" srcOrd="0" destOrd="0" presId="urn:microsoft.com/office/officeart/2005/8/layout/vList2"/>
    <dgm:cxn modelId="{E5E1520A-34B3-D445-A869-FA750B389737}" type="presParOf" srcId="{72207167-98E4-D84E-BE4F-B6E8CCB922D7}" destId="{85E8F764-41EC-FF43-ABA4-8E22BA70626D}" srcOrd="0" destOrd="0" presId="urn:microsoft.com/office/officeart/2005/8/layout/vList2"/>
    <dgm:cxn modelId="{0501DCA7-4436-6C43-A16F-F253F65E42F1}" type="presParOf" srcId="{72207167-98E4-D84E-BE4F-B6E8CCB922D7}" destId="{1EA45A26-E01C-CA44-A07C-DED3B27DB237}" srcOrd="1" destOrd="0" presId="urn:microsoft.com/office/officeart/2005/8/layout/vList2"/>
    <dgm:cxn modelId="{502B026E-1DB1-0C41-ADFE-7E7958D5C7FE}" type="presParOf" srcId="{72207167-98E4-D84E-BE4F-B6E8CCB922D7}" destId="{2736F24F-4BC1-4E46-A027-302311E15B5C}" srcOrd="2" destOrd="0" presId="urn:microsoft.com/office/officeart/2005/8/layout/vList2"/>
    <dgm:cxn modelId="{C3A51E1D-2D7F-A34E-9BD1-E06B74910175}" type="presParOf" srcId="{72207167-98E4-D84E-BE4F-B6E8CCB922D7}" destId="{1FA1E14D-0776-694A-AF3D-4A4B24665092}" srcOrd="3" destOrd="0" presId="urn:microsoft.com/office/officeart/2005/8/layout/vList2"/>
    <dgm:cxn modelId="{7C83214A-8605-7342-802F-2245E43D5E77}" type="presParOf" srcId="{72207167-98E4-D84E-BE4F-B6E8CCB922D7}" destId="{F999AF77-E5D4-D944-8CEF-531D2E505FDB}" srcOrd="4" destOrd="0" presId="urn:microsoft.com/office/officeart/2005/8/layout/vList2"/>
    <dgm:cxn modelId="{15BE114F-14AA-7048-AFEE-3CED3CC2854F}" type="presParOf" srcId="{72207167-98E4-D84E-BE4F-B6E8CCB922D7}" destId="{699307C2-C166-8140-98FF-784E199805BF}" srcOrd="5" destOrd="0" presId="urn:microsoft.com/office/officeart/2005/8/layout/vList2"/>
    <dgm:cxn modelId="{7D0171A6-A68D-644E-A9E4-1FD1579B315F}" type="presParOf" srcId="{72207167-98E4-D84E-BE4F-B6E8CCB922D7}" destId="{1C2E635A-ACA3-A74D-9082-579E2FA493B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DA1295-967E-41AE-837C-B584EB9F01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6B3333F-6C11-46A6-AC83-2952A6A17EB8}">
      <dgm:prSet/>
      <dgm:spPr/>
      <dgm:t>
        <a:bodyPr/>
        <a:lstStyle/>
        <a:p>
          <a:r>
            <a:rPr lang="en-GB" b="1" i="1" dirty="0"/>
            <a:t>Reflective Exercise: Managing debt using Africa’s mining sector</a:t>
          </a:r>
          <a:endParaRPr lang="en-US" dirty="0"/>
        </a:p>
      </dgm:t>
    </dgm:pt>
    <dgm:pt modelId="{915F401A-1118-4387-91C1-38CE8AC5A0B5}" type="parTrans" cxnId="{D5484C60-3FD1-4BE6-AAFB-EBDF9490AD6E}">
      <dgm:prSet/>
      <dgm:spPr/>
      <dgm:t>
        <a:bodyPr/>
        <a:lstStyle/>
        <a:p>
          <a:endParaRPr lang="en-US"/>
        </a:p>
      </dgm:t>
    </dgm:pt>
    <dgm:pt modelId="{CF722DF3-76C4-41A5-82EC-376C695A66E3}" type="sibTrans" cxnId="{D5484C60-3FD1-4BE6-AAFB-EBDF9490AD6E}">
      <dgm:prSet/>
      <dgm:spPr/>
      <dgm:t>
        <a:bodyPr/>
        <a:lstStyle/>
        <a:p>
          <a:endParaRPr lang="en-US"/>
        </a:p>
      </dgm:t>
    </dgm:pt>
    <dgm:pt modelId="{6A849268-363C-447D-AFB8-95624E9DEA6A}">
      <dgm:prSet/>
      <dgm:spPr/>
      <dgm:t>
        <a:bodyPr/>
        <a:lstStyle/>
        <a:p>
          <a:r>
            <a:rPr lang="en-GB" dirty="0"/>
            <a:t>Resource backed loans can undermine a state’s future fiscal capacity if not prudently negotiated. RBLs can force a state to handover the management of the natural resource to its creditor on default. RBLs also allow a state to seek funds on the strength of its natural resources as collateral with repayment often spread out over many years after maturity. Does access to RBLs aid sustainable social and economic growth for Africa? How can RBLs be managed so as not to risk losing the sector to foreign control or ownership? </a:t>
          </a:r>
          <a:endParaRPr lang="en-US" dirty="0"/>
        </a:p>
      </dgm:t>
    </dgm:pt>
    <dgm:pt modelId="{4E74D6DF-AC32-428D-8FF4-DE727F038B2F}" type="parTrans" cxnId="{2F4115C2-267B-4753-AD09-59873623B3F2}">
      <dgm:prSet/>
      <dgm:spPr/>
      <dgm:t>
        <a:bodyPr/>
        <a:lstStyle/>
        <a:p>
          <a:endParaRPr lang="en-US"/>
        </a:p>
      </dgm:t>
    </dgm:pt>
    <dgm:pt modelId="{AF3CACE0-3824-48DD-A320-75EABE66075F}" type="sibTrans" cxnId="{2F4115C2-267B-4753-AD09-59873623B3F2}">
      <dgm:prSet/>
      <dgm:spPr/>
      <dgm:t>
        <a:bodyPr/>
        <a:lstStyle/>
        <a:p>
          <a:endParaRPr lang="en-US"/>
        </a:p>
      </dgm:t>
    </dgm:pt>
    <dgm:pt modelId="{F1717C06-C09C-F142-AFAA-CA5CC819C26C}" type="pres">
      <dgm:prSet presAssocID="{10DA1295-967E-41AE-837C-B584EB9F01D9}" presName="linear" presStyleCnt="0">
        <dgm:presLayoutVars>
          <dgm:animLvl val="lvl"/>
          <dgm:resizeHandles val="exact"/>
        </dgm:presLayoutVars>
      </dgm:prSet>
      <dgm:spPr/>
    </dgm:pt>
    <dgm:pt modelId="{62F50D85-653C-0544-BF54-6C241A09290A}" type="pres">
      <dgm:prSet presAssocID="{96B3333F-6C11-46A6-AC83-2952A6A17EB8}" presName="parentText" presStyleLbl="node1" presStyleIdx="0" presStyleCnt="1">
        <dgm:presLayoutVars>
          <dgm:chMax val="0"/>
          <dgm:bulletEnabled val="1"/>
        </dgm:presLayoutVars>
      </dgm:prSet>
      <dgm:spPr/>
    </dgm:pt>
    <dgm:pt modelId="{5FA665B0-BB47-644C-A3CB-39EC488889F5}" type="pres">
      <dgm:prSet presAssocID="{96B3333F-6C11-46A6-AC83-2952A6A17EB8}" presName="childText" presStyleLbl="revTx" presStyleIdx="0" presStyleCnt="1">
        <dgm:presLayoutVars>
          <dgm:bulletEnabled val="1"/>
        </dgm:presLayoutVars>
      </dgm:prSet>
      <dgm:spPr/>
    </dgm:pt>
  </dgm:ptLst>
  <dgm:cxnLst>
    <dgm:cxn modelId="{AA2B6411-72EA-AA47-ACB0-C81379014520}" type="presOf" srcId="{96B3333F-6C11-46A6-AC83-2952A6A17EB8}" destId="{62F50D85-653C-0544-BF54-6C241A09290A}" srcOrd="0" destOrd="0" presId="urn:microsoft.com/office/officeart/2005/8/layout/vList2"/>
    <dgm:cxn modelId="{D3094F4E-7FAF-784C-864B-1225DAF49574}" type="presOf" srcId="{6A849268-363C-447D-AFB8-95624E9DEA6A}" destId="{5FA665B0-BB47-644C-A3CB-39EC488889F5}" srcOrd="0" destOrd="0" presId="urn:microsoft.com/office/officeart/2005/8/layout/vList2"/>
    <dgm:cxn modelId="{F6A00360-7C90-7845-9D2A-2CC4A14EABBE}" type="presOf" srcId="{10DA1295-967E-41AE-837C-B584EB9F01D9}" destId="{F1717C06-C09C-F142-AFAA-CA5CC819C26C}" srcOrd="0" destOrd="0" presId="urn:microsoft.com/office/officeart/2005/8/layout/vList2"/>
    <dgm:cxn modelId="{D5484C60-3FD1-4BE6-AAFB-EBDF9490AD6E}" srcId="{10DA1295-967E-41AE-837C-B584EB9F01D9}" destId="{96B3333F-6C11-46A6-AC83-2952A6A17EB8}" srcOrd="0" destOrd="0" parTransId="{915F401A-1118-4387-91C1-38CE8AC5A0B5}" sibTransId="{CF722DF3-76C4-41A5-82EC-376C695A66E3}"/>
    <dgm:cxn modelId="{2F4115C2-267B-4753-AD09-59873623B3F2}" srcId="{96B3333F-6C11-46A6-AC83-2952A6A17EB8}" destId="{6A849268-363C-447D-AFB8-95624E9DEA6A}" srcOrd="0" destOrd="0" parTransId="{4E74D6DF-AC32-428D-8FF4-DE727F038B2F}" sibTransId="{AF3CACE0-3824-48DD-A320-75EABE66075F}"/>
    <dgm:cxn modelId="{6CF918C6-6ED2-C942-9EC3-AE9EB6FDCCEB}" type="presParOf" srcId="{F1717C06-C09C-F142-AFAA-CA5CC819C26C}" destId="{62F50D85-653C-0544-BF54-6C241A09290A}" srcOrd="0" destOrd="0" presId="urn:microsoft.com/office/officeart/2005/8/layout/vList2"/>
    <dgm:cxn modelId="{68B5F58A-DFFA-A64D-BCD3-661F1202B657}" type="presParOf" srcId="{F1717C06-C09C-F142-AFAA-CA5CC819C26C}" destId="{5FA665B0-BB47-644C-A3CB-39EC488889F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4E2DCF-8373-4943-B61E-92D27838E80C}"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GB"/>
        </a:p>
      </dgm:t>
    </dgm:pt>
    <dgm:pt modelId="{75CAD619-223F-D148-9C9A-A35A5C001140}">
      <dgm:prSet phldrT="[Text]" custT="1"/>
      <dgm:spPr/>
      <dgm:t>
        <a:bodyPr/>
        <a:lstStyle/>
        <a:p>
          <a:r>
            <a:rPr lang="en-GB" sz="1600" dirty="0"/>
            <a:t>What is to be done at the policy level to amplify the role of women in mining?</a:t>
          </a:r>
        </a:p>
        <a:p>
          <a:r>
            <a:rPr lang="en-GB" sz="1600" dirty="0"/>
            <a:t>How can you influence change as a parliamentarian?</a:t>
          </a:r>
        </a:p>
        <a:p>
          <a:r>
            <a:rPr lang="en-GB" sz="1600" dirty="0"/>
            <a:t>What will be your key priorities to address in supporting women in mining?</a:t>
          </a:r>
        </a:p>
      </dgm:t>
    </dgm:pt>
    <dgm:pt modelId="{5809496B-5E83-2547-8EB4-3EE1708E9611}" type="parTrans" cxnId="{952F5FF0-1DEF-DB46-A9D3-C33CA8DA99FF}">
      <dgm:prSet/>
      <dgm:spPr/>
      <dgm:t>
        <a:bodyPr/>
        <a:lstStyle/>
        <a:p>
          <a:endParaRPr lang="en-GB" sz="1600"/>
        </a:p>
      </dgm:t>
    </dgm:pt>
    <dgm:pt modelId="{C44C7C1C-AAFF-D64C-BBBA-BDE60119E0D9}" type="sibTrans" cxnId="{952F5FF0-1DEF-DB46-A9D3-C33CA8DA99FF}">
      <dgm:prSet/>
      <dgm:spPr/>
      <dgm:t>
        <a:bodyPr/>
        <a:lstStyle/>
        <a:p>
          <a:endParaRPr lang="en-GB" sz="1600"/>
        </a:p>
      </dgm:t>
    </dgm:pt>
    <dgm:pt modelId="{2FFBA53F-76DD-CA41-AB13-2735348A5F70}">
      <dgm:prSet phldrT="[Text]" custT="1"/>
      <dgm:spPr/>
      <dgm:t>
        <a:bodyPr/>
        <a:lstStyle/>
        <a:p>
          <a:r>
            <a:rPr lang="en-GB" sz="1600"/>
            <a:t>How can law be used to foster gender inclusivity in the governance of the mining sector?</a:t>
          </a:r>
        </a:p>
        <a:p>
          <a:r>
            <a:rPr lang="en-GB" sz="1600"/>
            <a:t>What legal measures can you think of proposing?</a:t>
          </a:r>
        </a:p>
        <a:p>
          <a:r>
            <a:rPr lang="en-GB" sz="1600"/>
            <a:t>What institutions are key towards promoting gender inclusivity in the mining sector, are they working as intended?</a:t>
          </a:r>
        </a:p>
      </dgm:t>
    </dgm:pt>
    <dgm:pt modelId="{A8DAFB93-36B6-1B41-AFA0-9905D4151EE1}" type="parTrans" cxnId="{132698BE-2282-7F4C-AEED-67E155C394DA}">
      <dgm:prSet/>
      <dgm:spPr/>
      <dgm:t>
        <a:bodyPr/>
        <a:lstStyle/>
        <a:p>
          <a:endParaRPr lang="en-GB" sz="1600"/>
        </a:p>
      </dgm:t>
    </dgm:pt>
    <dgm:pt modelId="{1CA59A5A-D6BF-A542-A5D9-E568480EFA15}" type="sibTrans" cxnId="{132698BE-2282-7F4C-AEED-67E155C394DA}">
      <dgm:prSet/>
      <dgm:spPr/>
      <dgm:t>
        <a:bodyPr/>
        <a:lstStyle/>
        <a:p>
          <a:endParaRPr lang="en-GB" sz="1600"/>
        </a:p>
      </dgm:t>
    </dgm:pt>
    <dgm:pt modelId="{E438291D-AE09-4147-82AC-0195395D0550}">
      <dgm:prSet phldrT="[Text]" custT="1"/>
      <dgm:spPr/>
      <dgm:t>
        <a:bodyPr/>
        <a:lstStyle/>
        <a:p>
          <a:r>
            <a:rPr lang="en-GB" sz="1600"/>
            <a:t>Can you think of ways to improve DRM out of the mining sector? </a:t>
          </a:r>
        </a:p>
        <a:p>
          <a:r>
            <a:rPr lang="en-GB" sz="1600"/>
            <a:t>What are the key challenges towards strengthening mining sourced DRM?</a:t>
          </a:r>
        </a:p>
        <a:p>
          <a:r>
            <a:rPr lang="en-GB" sz="1600"/>
            <a:t>What sort of leakages contribute toward your country's mining tax base erosion?</a:t>
          </a:r>
        </a:p>
        <a:p>
          <a:endParaRPr lang="en-GB" sz="1600"/>
        </a:p>
      </dgm:t>
    </dgm:pt>
    <dgm:pt modelId="{DE64431C-0467-5841-AD4A-3259E5B4E603}" type="parTrans" cxnId="{5493148B-B507-614B-8DAE-6AD53C572527}">
      <dgm:prSet/>
      <dgm:spPr/>
      <dgm:t>
        <a:bodyPr/>
        <a:lstStyle/>
        <a:p>
          <a:endParaRPr lang="en-GB" sz="1600"/>
        </a:p>
      </dgm:t>
    </dgm:pt>
    <dgm:pt modelId="{76B47215-FE62-B645-8758-D856436E23F2}" type="sibTrans" cxnId="{5493148B-B507-614B-8DAE-6AD53C572527}">
      <dgm:prSet/>
      <dgm:spPr/>
      <dgm:t>
        <a:bodyPr/>
        <a:lstStyle/>
        <a:p>
          <a:endParaRPr lang="en-GB" sz="1600"/>
        </a:p>
      </dgm:t>
    </dgm:pt>
    <dgm:pt modelId="{D0280DAF-944C-E544-A79F-2D5732A25840}">
      <dgm:prSet phldrT="[Text]" custT="1"/>
      <dgm:spPr/>
      <dgm:t>
        <a:bodyPr/>
        <a:lstStyle/>
        <a:p>
          <a:r>
            <a:rPr lang="en-GB" sz="1600"/>
            <a:t>Can you think of ways in which the mining sector and mining revenue can contribute to debt reduction?</a:t>
          </a:r>
        </a:p>
      </dgm:t>
    </dgm:pt>
    <dgm:pt modelId="{7F94E313-09F2-B440-BE4E-EBA573506738}" type="parTrans" cxnId="{C897D4AD-F85F-8843-AC14-63E430BB90C1}">
      <dgm:prSet/>
      <dgm:spPr/>
      <dgm:t>
        <a:bodyPr/>
        <a:lstStyle/>
        <a:p>
          <a:endParaRPr lang="en-GB" sz="1600"/>
        </a:p>
      </dgm:t>
    </dgm:pt>
    <dgm:pt modelId="{F466C529-1F76-5D43-8899-87B2E86914DB}" type="sibTrans" cxnId="{C897D4AD-F85F-8843-AC14-63E430BB90C1}">
      <dgm:prSet/>
      <dgm:spPr/>
      <dgm:t>
        <a:bodyPr/>
        <a:lstStyle/>
        <a:p>
          <a:endParaRPr lang="en-GB" sz="1600"/>
        </a:p>
      </dgm:t>
    </dgm:pt>
    <dgm:pt modelId="{C13AEE32-3B01-2245-B783-D281D2B3323E}" type="pres">
      <dgm:prSet presAssocID="{584E2DCF-8373-4943-B61E-92D27838E80C}" presName="diagram" presStyleCnt="0">
        <dgm:presLayoutVars>
          <dgm:dir/>
          <dgm:resizeHandles val="exact"/>
        </dgm:presLayoutVars>
      </dgm:prSet>
      <dgm:spPr/>
    </dgm:pt>
    <dgm:pt modelId="{AA4C6C01-4262-A947-869A-019F2D5FC8FE}" type="pres">
      <dgm:prSet presAssocID="{75CAD619-223F-D148-9C9A-A35A5C001140}" presName="node" presStyleLbl="node1" presStyleIdx="0" presStyleCnt="4" custScaleY="116302">
        <dgm:presLayoutVars>
          <dgm:bulletEnabled val="1"/>
        </dgm:presLayoutVars>
      </dgm:prSet>
      <dgm:spPr/>
    </dgm:pt>
    <dgm:pt modelId="{E3B08EEF-7D82-FD4B-A787-8A67643F7E06}" type="pres">
      <dgm:prSet presAssocID="{C44C7C1C-AAFF-D64C-BBBA-BDE60119E0D9}" presName="sibTrans" presStyleCnt="0"/>
      <dgm:spPr/>
    </dgm:pt>
    <dgm:pt modelId="{1CDB49A5-F14B-564D-ACDD-60FCF42E3B3E}" type="pres">
      <dgm:prSet presAssocID="{2FFBA53F-76DD-CA41-AB13-2735348A5F70}" presName="node" presStyleLbl="node1" presStyleIdx="1" presStyleCnt="4" custScaleY="114307">
        <dgm:presLayoutVars>
          <dgm:bulletEnabled val="1"/>
        </dgm:presLayoutVars>
      </dgm:prSet>
      <dgm:spPr/>
    </dgm:pt>
    <dgm:pt modelId="{73B9C184-E188-074D-B4AB-98CC5A56F9E0}" type="pres">
      <dgm:prSet presAssocID="{1CA59A5A-D6BF-A542-A5D9-E568480EFA15}" presName="sibTrans" presStyleCnt="0"/>
      <dgm:spPr/>
    </dgm:pt>
    <dgm:pt modelId="{EADEB7AB-CEFC-4040-8E12-924FE3AA1492}" type="pres">
      <dgm:prSet presAssocID="{E438291D-AE09-4147-82AC-0195395D0550}" presName="node" presStyleLbl="node1" presStyleIdx="2" presStyleCnt="4">
        <dgm:presLayoutVars>
          <dgm:bulletEnabled val="1"/>
        </dgm:presLayoutVars>
      </dgm:prSet>
      <dgm:spPr/>
    </dgm:pt>
    <dgm:pt modelId="{709076AC-DFD9-694D-8E1A-067FF03DB840}" type="pres">
      <dgm:prSet presAssocID="{76B47215-FE62-B645-8758-D856436E23F2}" presName="sibTrans" presStyleCnt="0"/>
      <dgm:spPr/>
    </dgm:pt>
    <dgm:pt modelId="{E4E151EA-8741-7847-84C2-70516C3B328C}" type="pres">
      <dgm:prSet presAssocID="{D0280DAF-944C-E544-A79F-2D5732A25840}" presName="node" presStyleLbl="node1" presStyleIdx="3" presStyleCnt="4">
        <dgm:presLayoutVars>
          <dgm:bulletEnabled val="1"/>
        </dgm:presLayoutVars>
      </dgm:prSet>
      <dgm:spPr/>
    </dgm:pt>
  </dgm:ptLst>
  <dgm:cxnLst>
    <dgm:cxn modelId="{952AD55B-AC73-7E44-9CEF-D9BFDCC07C3D}" type="presOf" srcId="{D0280DAF-944C-E544-A79F-2D5732A25840}" destId="{E4E151EA-8741-7847-84C2-70516C3B328C}" srcOrd="0" destOrd="0" presId="urn:microsoft.com/office/officeart/2005/8/layout/default"/>
    <dgm:cxn modelId="{5493148B-B507-614B-8DAE-6AD53C572527}" srcId="{584E2DCF-8373-4943-B61E-92D27838E80C}" destId="{E438291D-AE09-4147-82AC-0195395D0550}" srcOrd="2" destOrd="0" parTransId="{DE64431C-0467-5841-AD4A-3259E5B4E603}" sibTransId="{76B47215-FE62-B645-8758-D856436E23F2}"/>
    <dgm:cxn modelId="{8D37A88F-C1BC-F44A-B5CA-98A5F59285EB}" type="presOf" srcId="{E438291D-AE09-4147-82AC-0195395D0550}" destId="{EADEB7AB-CEFC-4040-8E12-924FE3AA1492}" srcOrd="0" destOrd="0" presId="urn:microsoft.com/office/officeart/2005/8/layout/default"/>
    <dgm:cxn modelId="{A9C99D9F-A4F4-1F46-9B6F-02BD70CAD87F}" type="presOf" srcId="{75CAD619-223F-D148-9C9A-A35A5C001140}" destId="{AA4C6C01-4262-A947-869A-019F2D5FC8FE}" srcOrd="0" destOrd="0" presId="urn:microsoft.com/office/officeart/2005/8/layout/default"/>
    <dgm:cxn modelId="{C897D4AD-F85F-8843-AC14-63E430BB90C1}" srcId="{584E2DCF-8373-4943-B61E-92D27838E80C}" destId="{D0280DAF-944C-E544-A79F-2D5732A25840}" srcOrd="3" destOrd="0" parTransId="{7F94E313-09F2-B440-BE4E-EBA573506738}" sibTransId="{F466C529-1F76-5D43-8899-87B2E86914DB}"/>
    <dgm:cxn modelId="{30D3CCB5-9075-3846-B437-9B36AA0152FD}" type="presOf" srcId="{2FFBA53F-76DD-CA41-AB13-2735348A5F70}" destId="{1CDB49A5-F14B-564D-ACDD-60FCF42E3B3E}" srcOrd="0" destOrd="0" presId="urn:microsoft.com/office/officeart/2005/8/layout/default"/>
    <dgm:cxn modelId="{132698BE-2282-7F4C-AEED-67E155C394DA}" srcId="{584E2DCF-8373-4943-B61E-92D27838E80C}" destId="{2FFBA53F-76DD-CA41-AB13-2735348A5F70}" srcOrd="1" destOrd="0" parTransId="{A8DAFB93-36B6-1B41-AFA0-9905D4151EE1}" sibTransId="{1CA59A5A-D6BF-A542-A5D9-E568480EFA15}"/>
    <dgm:cxn modelId="{03D31AC7-B767-D943-A31B-6B351E679153}" type="presOf" srcId="{584E2DCF-8373-4943-B61E-92D27838E80C}" destId="{C13AEE32-3B01-2245-B783-D281D2B3323E}" srcOrd="0" destOrd="0" presId="urn:microsoft.com/office/officeart/2005/8/layout/default"/>
    <dgm:cxn modelId="{952F5FF0-1DEF-DB46-A9D3-C33CA8DA99FF}" srcId="{584E2DCF-8373-4943-B61E-92D27838E80C}" destId="{75CAD619-223F-D148-9C9A-A35A5C001140}" srcOrd="0" destOrd="0" parTransId="{5809496B-5E83-2547-8EB4-3EE1708E9611}" sibTransId="{C44C7C1C-AAFF-D64C-BBBA-BDE60119E0D9}"/>
    <dgm:cxn modelId="{66631061-9FF6-6C4A-BCF3-95E69EBB3A98}" type="presParOf" srcId="{C13AEE32-3B01-2245-B783-D281D2B3323E}" destId="{AA4C6C01-4262-A947-869A-019F2D5FC8FE}" srcOrd="0" destOrd="0" presId="urn:microsoft.com/office/officeart/2005/8/layout/default"/>
    <dgm:cxn modelId="{11CA3243-D214-A34C-AB1D-3F9D082980BD}" type="presParOf" srcId="{C13AEE32-3B01-2245-B783-D281D2B3323E}" destId="{E3B08EEF-7D82-FD4B-A787-8A67643F7E06}" srcOrd="1" destOrd="0" presId="urn:microsoft.com/office/officeart/2005/8/layout/default"/>
    <dgm:cxn modelId="{31E19389-3F55-1B4B-B16A-B1B55B102025}" type="presParOf" srcId="{C13AEE32-3B01-2245-B783-D281D2B3323E}" destId="{1CDB49A5-F14B-564D-ACDD-60FCF42E3B3E}" srcOrd="2" destOrd="0" presId="urn:microsoft.com/office/officeart/2005/8/layout/default"/>
    <dgm:cxn modelId="{F7BF099D-EFAD-E546-B9D7-62B457ED53E4}" type="presParOf" srcId="{C13AEE32-3B01-2245-B783-D281D2B3323E}" destId="{73B9C184-E188-074D-B4AB-98CC5A56F9E0}" srcOrd="3" destOrd="0" presId="urn:microsoft.com/office/officeart/2005/8/layout/default"/>
    <dgm:cxn modelId="{AD56E712-D9A5-ED47-91AE-1E255A8D6E11}" type="presParOf" srcId="{C13AEE32-3B01-2245-B783-D281D2B3323E}" destId="{EADEB7AB-CEFC-4040-8E12-924FE3AA1492}" srcOrd="4" destOrd="0" presId="urn:microsoft.com/office/officeart/2005/8/layout/default"/>
    <dgm:cxn modelId="{995C3617-652F-2548-9E25-560100577B2D}" type="presParOf" srcId="{C13AEE32-3B01-2245-B783-D281D2B3323E}" destId="{709076AC-DFD9-694D-8E1A-067FF03DB840}" srcOrd="5" destOrd="0" presId="urn:microsoft.com/office/officeart/2005/8/layout/default"/>
    <dgm:cxn modelId="{76F4F37F-1135-6F41-B3B5-46C6AA0F4CC0}" type="presParOf" srcId="{C13AEE32-3B01-2245-B783-D281D2B3323E}" destId="{E4E151EA-8741-7847-84C2-70516C3B328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6042-A0B0-664D-822A-5CA809174E24}">
      <dsp:nvSpPr>
        <dsp:cNvPr id="0" name=""/>
        <dsp:cNvSpPr/>
      </dsp:nvSpPr>
      <dsp:spPr>
        <a:xfrm rot="5400000">
          <a:off x="-236795" y="238852"/>
          <a:ext cx="1578634" cy="1105044"/>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GB" sz="3100" kern="1200" dirty="0"/>
            <a:t>1</a:t>
          </a:r>
        </a:p>
      </dsp:txBody>
      <dsp:txXfrm rot="-5400000">
        <a:off x="0" y="554579"/>
        <a:ext cx="1105044" cy="473590"/>
      </dsp:txXfrm>
    </dsp:sp>
    <dsp:sp modelId="{B42F5B92-1A07-AF4F-9714-0C032E8A9422}">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Rules, regulations, procedures and systems put in place that influence how the sector is managed</a:t>
          </a:r>
        </a:p>
      </dsp:txBody>
      <dsp:txXfrm rot="-5400000">
        <a:off x="1105044" y="52149"/>
        <a:ext cx="9360464" cy="925930"/>
      </dsp:txXfrm>
    </dsp:sp>
    <dsp:sp modelId="{45763895-75A9-444B-9C08-C1E45330105D}">
      <dsp:nvSpPr>
        <dsp:cNvPr id="0" name=""/>
        <dsp:cNvSpPr/>
      </dsp:nvSpPr>
      <dsp:spPr>
        <a:xfrm rot="5400000">
          <a:off x="-236795" y="1623146"/>
          <a:ext cx="1578634" cy="110504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GB" sz="3100" kern="1200" dirty="0"/>
            <a:t>2</a:t>
          </a:r>
        </a:p>
      </dsp:txBody>
      <dsp:txXfrm rot="-5400000">
        <a:off x="0" y="1938873"/>
        <a:ext cx="1105044" cy="473590"/>
      </dsp:txXfrm>
    </dsp:sp>
    <dsp:sp modelId="{6C946806-8686-774C-8C41-24A3177DCAD6}">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Part of such management concerns linking the sector with supporting the state’s public finance regime </a:t>
          </a:r>
        </a:p>
      </dsp:txBody>
      <dsp:txXfrm rot="-5400000">
        <a:off x="1105044" y="1436443"/>
        <a:ext cx="9360464" cy="925930"/>
      </dsp:txXfrm>
    </dsp:sp>
    <dsp:sp modelId="{B9BDFAED-CB39-BF48-BB52-A193ACA31ADC}">
      <dsp:nvSpPr>
        <dsp:cNvPr id="0" name=""/>
        <dsp:cNvSpPr/>
      </dsp:nvSpPr>
      <dsp:spPr>
        <a:xfrm rot="5400000">
          <a:off x="-236795" y="3007440"/>
          <a:ext cx="1578634" cy="110504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GB" sz="3100" kern="1200" dirty="0"/>
            <a:t>3</a:t>
          </a:r>
        </a:p>
      </dsp:txBody>
      <dsp:txXfrm rot="-5400000">
        <a:off x="0" y="3323167"/>
        <a:ext cx="1105044" cy="473590"/>
      </dsp:txXfrm>
    </dsp:sp>
    <dsp:sp modelId="{EDF1DFC1-F8F4-DB44-8B4D-854AF1370885}">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And promoting redistribution and gender inclusivity</a:t>
          </a:r>
        </a:p>
      </dsp:txBody>
      <dsp:txXfrm rot="-5400000">
        <a:off x="1105044" y="2820736"/>
        <a:ext cx="9360464" cy="925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CEB70-7844-FA4F-892D-82B3907A9614}">
      <dsp:nvSpPr>
        <dsp:cNvPr id="0" name=""/>
        <dsp:cNvSpPr/>
      </dsp:nvSpPr>
      <dsp:spPr>
        <a:xfrm>
          <a:off x="0" y="280155"/>
          <a:ext cx="5744684" cy="13425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state’s approach to the governance of the sector</a:t>
          </a:r>
        </a:p>
      </dsp:txBody>
      <dsp:txXfrm>
        <a:off x="65539" y="345694"/>
        <a:ext cx="5613606" cy="1211496"/>
      </dsp:txXfrm>
    </dsp:sp>
    <dsp:sp modelId="{8932CE24-8CAC-7347-B378-C8B8557A7D37}">
      <dsp:nvSpPr>
        <dsp:cNvPr id="0" name=""/>
        <dsp:cNvSpPr/>
      </dsp:nvSpPr>
      <dsp:spPr>
        <a:xfrm>
          <a:off x="0" y="1691850"/>
          <a:ext cx="5744684" cy="134257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Reliance on external debt and its impact on the sector</a:t>
          </a:r>
        </a:p>
      </dsp:txBody>
      <dsp:txXfrm>
        <a:off x="65539" y="1757389"/>
        <a:ext cx="5613606" cy="1211496"/>
      </dsp:txXfrm>
    </dsp:sp>
    <dsp:sp modelId="{957C427E-2C77-BE44-B18E-1847F31D58E3}">
      <dsp:nvSpPr>
        <dsp:cNvPr id="0" name=""/>
        <dsp:cNvSpPr/>
      </dsp:nvSpPr>
      <dsp:spPr>
        <a:xfrm>
          <a:off x="0" y="3103545"/>
          <a:ext cx="5744684" cy="134257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Improving the efficiency of public spending out of revenue generated from the mining sector towards achieving gender justice</a:t>
          </a:r>
        </a:p>
      </dsp:txBody>
      <dsp:txXfrm>
        <a:off x="65539" y="3169084"/>
        <a:ext cx="5613606" cy="1211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E2F92-17CF-0947-907B-81AC8196D665}">
      <dsp:nvSpPr>
        <dsp:cNvPr id="0" name=""/>
        <dsp:cNvSpPr/>
      </dsp:nvSpPr>
      <dsp:spPr>
        <a:xfrm>
          <a:off x="0" y="545962"/>
          <a:ext cx="1314449" cy="9735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Mineral exploration</a:t>
          </a:r>
        </a:p>
      </dsp:txBody>
      <dsp:txXfrm>
        <a:off x="28513" y="574475"/>
        <a:ext cx="1257423" cy="916488"/>
      </dsp:txXfrm>
    </dsp:sp>
    <dsp:sp modelId="{AB5EED7B-0E6E-384E-8DEB-0880EDDC33AF}">
      <dsp:nvSpPr>
        <dsp:cNvPr id="0" name=""/>
        <dsp:cNvSpPr/>
      </dsp:nvSpPr>
      <dsp:spPr>
        <a:xfrm>
          <a:off x="1445895" y="869727"/>
          <a:ext cx="278663" cy="3259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445895" y="934924"/>
        <a:ext cx="195064" cy="195589"/>
      </dsp:txXfrm>
    </dsp:sp>
    <dsp:sp modelId="{436D33F3-DC35-6049-AD49-F96F0F27C69F}">
      <dsp:nvSpPr>
        <dsp:cNvPr id="0" name=""/>
        <dsp:cNvSpPr/>
      </dsp:nvSpPr>
      <dsp:spPr>
        <a:xfrm>
          <a:off x="1840230" y="545962"/>
          <a:ext cx="1314449" cy="9735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Extraction of the gemstone</a:t>
          </a:r>
        </a:p>
      </dsp:txBody>
      <dsp:txXfrm>
        <a:off x="1868743" y="574475"/>
        <a:ext cx="1257423" cy="916488"/>
      </dsp:txXfrm>
    </dsp:sp>
    <dsp:sp modelId="{F2FF364F-570D-1C4C-95BB-396E8D0629B8}">
      <dsp:nvSpPr>
        <dsp:cNvPr id="0" name=""/>
        <dsp:cNvSpPr/>
      </dsp:nvSpPr>
      <dsp:spPr>
        <a:xfrm>
          <a:off x="3286125" y="869727"/>
          <a:ext cx="278663" cy="3259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286125" y="934924"/>
        <a:ext cx="195064" cy="195589"/>
      </dsp:txXfrm>
    </dsp:sp>
    <dsp:sp modelId="{496D9CE5-7808-8E40-A429-BFDAB9A2CA91}">
      <dsp:nvSpPr>
        <dsp:cNvPr id="0" name=""/>
        <dsp:cNvSpPr/>
      </dsp:nvSpPr>
      <dsp:spPr>
        <a:xfrm>
          <a:off x="3680460" y="545962"/>
          <a:ext cx="1314449" cy="9735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Separation and sorting</a:t>
          </a:r>
        </a:p>
      </dsp:txBody>
      <dsp:txXfrm>
        <a:off x="3708973" y="574475"/>
        <a:ext cx="1257423" cy="916488"/>
      </dsp:txXfrm>
    </dsp:sp>
    <dsp:sp modelId="{035AD76F-C0B4-C043-843B-E15A0F1D075E}">
      <dsp:nvSpPr>
        <dsp:cNvPr id="0" name=""/>
        <dsp:cNvSpPr/>
      </dsp:nvSpPr>
      <dsp:spPr>
        <a:xfrm>
          <a:off x="5126355" y="869727"/>
          <a:ext cx="278663" cy="32598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126355" y="934924"/>
        <a:ext cx="195064" cy="195589"/>
      </dsp:txXfrm>
    </dsp:sp>
    <dsp:sp modelId="{7FEB711D-D85A-4549-8138-F18671BC1F37}">
      <dsp:nvSpPr>
        <dsp:cNvPr id="0" name=""/>
        <dsp:cNvSpPr/>
      </dsp:nvSpPr>
      <dsp:spPr>
        <a:xfrm>
          <a:off x="5520690" y="545962"/>
          <a:ext cx="1314449" cy="97351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Washing</a:t>
          </a:r>
        </a:p>
      </dsp:txBody>
      <dsp:txXfrm>
        <a:off x="5549203" y="574475"/>
        <a:ext cx="1257423" cy="916488"/>
      </dsp:txXfrm>
    </dsp:sp>
    <dsp:sp modelId="{72987856-02A1-EB4A-86C4-A79F60FE6677}">
      <dsp:nvSpPr>
        <dsp:cNvPr id="0" name=""/>
        <dsp:cNvSpPr/>
      </dsp:nvSpPr>
      <dsp:spPr>
        <a:xfrm>
          <a:off x="6966585" y="869727"/>
          <a:ext cx="278663" cy="32598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966585" y="934924"/>
        <a:ext cx="195064" cy="195589"/>
      </dsp:txXfrm>
    </dsp:sp>
    <dsp:sp modelId="{63DC32F0-544B-354D-839C-C7EC2A3E03CE}">
      <dsp:nvSpPr>
        <dsp:cNvPr id="0" name=""/>
        <dsp:cNvSpPr/>
      </dsp:nvSpPr>
      <dsp:spPr>
        <a:xfrm>
          <a:off x="7360920" y="545962"/>
          <a:ext cx="1314449" cy="97351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Shining by glycerin</a:t>
          </a:r>
        </a:p>
      </dsp:txBody>
      <dsp:txXfrm>
        <a:off x="7389433" y="574475"/>
        <a:ext cx="1257423" cy="916488"/>
      </dsp:txXfrm>
    </dsp:sp>
    <dsp:sp modelId="{2F019B4A-8649-7E43-8746-C79853ABB543}">
      <dsp:nvSpPr>
        <dsp:cNvPr id="0" name=""/>
        <dsp:cNvSpPr/>
      </dsp:nvSpPr>
      <dsp:spPr>
        <a:xfrm>
          <a:off x="8806814" y="869727"/>
          <a:ext cx="278663" cy="32598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806814" y="934924"/>
        <a:ext cx="195064" cy="195589"/>
      </dsp:txXfrm>
    </dsp:sp>
    <dsp:sp modelId="{4A4B92A1-D907-BC41-A746-E57CD25BBD8C}">
      <dsp:nvSpPr>
        <dsp:cNvPr id="0" name=""/>
        <dsp:cNvSpPr/>
      </dsp:nvSpPr>
      <dsp:spPr>
        <a:xfrm>
          <a:off x="9201149" y="545962"/>
          <a:ext cx="1314449" cy="9735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Packaging - sale to brokers</a:t>
          </a:r>
        </a:p>
      </dsp:txBody>
      <dsp:txXfrm>
        <a:off x="9229662" y="574475"/>
        <a:ext cx="1257423" cy="9164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CB33F-98DB-49C8-BF76-E6578DC54835}">
      <dsp:nvSpPr>
        <dsp:cNvPr id="0" name=""/>
        <dsp:cNvSpPr/>
      </dsp:nvSpPr>
      <dsp:spPr>
        <a:xfrm>
          <a:off x="311379" y="1142964"/>
          <a:ext cx="969328" cy="96932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69C389-0356-41B6-A670-FB0C24655136}">
      <dsp:nvSpPr>
        <dsp:cNvPr id="0" name=""/>
        <dsp:cNvSpPr/>
      </dsp:nvSpPr>
      <dsp:spPr>
        <a:xfrm>
          <a:off x="517957" y="1349543"/>
          <a:ext cx="556171" cy="5561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F85EF6-0E1D-4F7D-8A71-831EE198FC0E}">
      <dsp:nvSpPr>
        <dsp:cNvPr id="0" name=""/>
        <dsp:cNvSpPr/>
      </dsp:nvSpPr>
      <dsp:spPr>
        <a:xfrm>
          <a:off x="1512"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a:t>Royalties, </a:t>
          </a:r>
          <a:endParaRPr lang="en-US" sz="2000" kern="1200"/>
        </a:p>
      </dsp:txBody>
      <dsp:txXfrm>
        <a:off x="1512" y="2414215"/>
        <a:ext cx="1589062" cy="635625"/>
      </dsp:txXfrm>
    </dsp:sp>
    <dsp:sp modelId="{A1CB6A1F-8818-43A8-B815-3C7FB11993DF}">
      <dsp:nvSpPr>
        <dsp:cNvPr id="0" name=""/>
        <dsp:cNvSpPr/>
      </dsp:nvSpPr>
      <dsp:spPr>
        <a:xfrm>
          <a:off x="2178527" y="1142964"/>
          <a:ext cx="969328" cy="96932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32FCD6-EFC3-4D96-A9A8-82A6DEF1E123}">
      <dsp:nvSpPr>
        <dsp:cNvPr id="0" name=""/>
        <dsp:cNvSpPr/>
      </dsp:nvSpPr>
      <dsp:spPr>
        <a:xfrm>
          <a:off x="2385105" y="1349543"/>
          <a:ext cx="556171" cy="5561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8129C1-C028-4DB4-99DB-1291E7AB5FAD}">
      <dsp:nvSpPr>
        <dsp:cNvPr id="0" name=""/>
        <dsp:cNvSpPr/>
      </dsp:nvSpPr>
      <dsp:spPr>
        <a:xfrm>
          <a:off x="1868660"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dirty="0"/>
            <a:t>corporate tax</a:t>
          </a:r>
          <a:endParaRPr lang="en-US" sz="2000" kern="1200" dirty="0"/>
        </a:p>
      </dsp:txBody>
      <dsp:txXfrm>
        <a:off x="1868660" y="2414215"/>
        <a:ext cx="1589062" cy="635625"/>
      </dsp:txXfrm>
    </dsp:sp>
    <dsp:sp modelId="{8D90B046-FD85-43BA-A2A4-4ECAFF016EE1}">
      <dsp:nvSpPr>
        <dsp:cNvPr id="0" name=""/>
        <dsp:cNvSpPr/>
      </dsp:nvSpPr>
      <dsp:spPr>
        <a:xfrm>
          <a:off x="4045676" y="1142964"/>
          <a:ext cx="969328" cy="96932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EB848-CC49-4CE5-A1C8-DE875A8056E3}">
      <dsp:nvSpPr>
        <dsp:cNvPr id="0" name=""/>
        <dsp:cNvSpPr/>
      </dsp:nvSpPr>
      <dsp:spPr>
        <a:xfrm>
          <a:off x="4252254" y="1349543"/>
          <a:ext cx="556171" cy="5561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983040-3B1C-4AF0-A76B-BA3C7E8BE32E}">
      <dsp:nvSpPr>
        <dsp:cNvPr id="0" name=""/>
        <dsp:cNvSpPr/>
      </dsp:nvSpPr>
      <dsp:spPr>
        <a:xfrm>
          <a:off x="3735809"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dirty="0"/>
            <a:t>employment tax</a:t>
          </a:r>
          <a:endParaRPr lang="en-US" sz="2000" kern="1200" dirty="0"/>
        </a:p>
      </dsp:txBody>
      <dsp:txXfrm>
        <a:off x="3735809" y="2414215"/>
        <a:ext cx="1589062" cy="635625"/>
      </dsp:txXfrm>
    </dsp:sp>
    <dsp:sp modelId="{B75CF900-5211-4274-B2C2-DF761DAA45B3}">
      <dsp:nvSpPr>
        <dsp:cNvPr id="0" name=""/>
        <dsp:cNvSpPr/>
      </dsp:nvSpPr>
      <dsp:spPr>
        <a:xfrm>
          <a:off x="5912824" y="1142964"/>
          <a:ext cx="969328" cy="96932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93082-CE21-4FBF-ACB9-9DEB4224CD95}">
      <dsp:nvSpPr>
        <dsp:cNvPr id="0" name=""/>
        <dsp:cNvSpPr/>
      </dsp:nvSpPr>
      <dsp:spPr>
        <a:xfrm>
          <a:off x="6119402" y="1349543"/>
          <a:ext cx="556171" cy="5561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5735B3-E358-43E1-89A3-D4B34F1E4095}">
      <dsp:nvSpPr>
        <dsp:cNvPr id="0" name=""/>
        <dsp:cNvSpPr/>
      </dsp:nvSpPr>
      <dsp:spPr>
        <a:xfrm>
          <a:off x="5602957"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dirty="0"/>
            <a:t>withholding tax </a:t>
          </a:r>
          <a:endParaRPr lang="en-US" sz="2000" kern="1200" dirty="0"/>
        </a:p>
      </dsp:txBody>
      <dsp:txXfrm>
        <a:off x="5602957" y="2414215"/>
        <a:ext cx="1589062" cy="635625"/>
      </dsp:txXfrm>
    </dsp:sp>
    <dsp:sp modelId="{882993D1-B7A2-4076-BC5A-92319849015A}">
      <dsp:nvSpPr>
        <dsp:cNvPr id="0" name=""/>
        <dsp:cNvSpPr/>
      </dsp:nvSpPr>
      <dsp:spPr>
        <a:xfrm>
          <a:off x="7779973" y="1142964"/>
          <a:ext cx="969328" cy="96932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09436-6F5F-430E-8283-03678EBC9500}">
      <dsp:nvSpPr>
        <dsp:cNvPr id="0" name=""/>
        <dsp:cNvSpPr/>
      </dsp:nvSpPr>
      <dsp:spPr>
        <a:xfrm>
          <a:off x="7986551" y="1349543"/>
          <a:ext cx="556171" cy="5561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D2E8FA-752C-420D-A83B-B881350362EA}">
      <dsp:nvSpPr>
        <dsp:cNvPr id="0" name=""/>
        <dsp:cNvSpPr/>
      </dsp:nvSpPr>
      <dsp:spPr>
        <a:xfrm>
          <a:off x="7470105"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a:t>custom duties </a:t>
          </a:r>
          <a:endParaRPr lang="en-US" sz="2000" kern="1200"/>
        </a:p>
      </dsp:txBody>
      <dsp:txXfrm>
        <a:off x="7470105" y="2414215"/>
        <a:ext cx="1589062" cy="635625"/>
      </dsp:txXfrm>
    </dsp:sp>
    <dsp:sp modelId="{E294A5AA-A2C6-4E79-9E45-1CF84C5AC3BB}">
      <dsp:nvSpPr>
        <dsp:cNvPr id="0" name=""/>
        <dsp:cNvSpPr/>
      </dsp:nvSpPr>
      <dsp:spPr>
        <a:xfrm>
          <a:off x="9647121" y="1142964"/>
          <a:ext cx="969328" cy="96932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54AFAF-6383-4893-8AFE-1AADB50DAD7F}">
      <dsp:nvSpPr>
        <dsp:cNvPr id="0" name=""/>
        <dsp:cNvSpPr/>
      </dsp:nvSpPr>
      <dsp:spPr>
        <a:xfrm>
          <a:off x="9853699" y="1349543"/>
          <a:ext cx="556171" cy="5561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A9C8F5-CBB3-4B02-8360-D0F240AFFFB6}">
      <dsp:nvSpPr>
        <dsp:cNvPr id="0" name=""/>
        <dsp:cNvSpPr/>
      </dsp:nvSpPr>
      <dsp:spPr>
        <a:xfrm>
          <a:off x="9337254"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a:t>city service levy </a:t>
          </a:r>
          <a:endParaRPr lang="en-US" sz="2000" kern="1200"/>
        </a:p>
      </dsp:txBody>
      <dsp:txXfrm>
        <a:off x="9337254" y="2414215"/>
        <a:ext cx="1589062" cy="6356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8F764-41EC-FF43-ABA4-8E22BA70626D}">
      <dsp:nvSpPr>
        <dsp:cNvPr id="0" name=""/>
        <dsp:cNvSpPr/>
      </dsp:nvSpPr>
      <dsp:spPr>
        <a:xfrm>
          <a:off x="0" y="35379"/>
          <a:ext cx="5217173" cy="104422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Royalties contribute over 25 percent of total payments in all sub-Saharan African countries except Liberia and Mali (around 15 percent). </a:t>
          </a:r>
          <a:endParaRPr lang="en-US" sz="1200" kern="1200" dirty="0"/>
        </a:p>
      </dsp:txBody>
      <dsp:txXfrm>
        <a:off x="50975" y="86354"/>
        <a:ext cx="5115223" cy="942274"/>
      </dsp:txXfrm>
    </dsp:sp>
    <dsp:sp modelId="{2736F24F-4BC1-4E46-A027-302311E15B5C}">
      <dsp:nvSpPr>
        <dsp:cNvPr id="0" name=""/>
        <dsp:cNvSpPr/>
      </dsp:nvSpPr>
      <dsp:spPr>
        <a:xfrm>
          <a:off x="0" y="1114164"/>
          <a:ext cx="5217173" cy="1044224"/>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Corporate taxes represent over 15 percent of total payments. The only exceptions are Liberia and Sierra Leone which are both below 5 per- cent </a:t>
          </a:r>
          <a:endParaRPr lang="en-US" sz="1200" kern="1200"/>
        </a:p>
      </dsp:txBody>
      <dsp:txXfrm>
        <a:off x="50975" y="1165139"/>
        <a:ext cx="5115223" cy="942274"/>
      </dsp:txXfrm>
    </dsp:sp>
    <dsp:sp modelId="{F999AF77-E5D4-D944-8CEF-531D2E505FDB}">
      <dsp:nvSpPr>
        <dsp:cNvPr id="0" name=""/>
        <dsp:cNvSpPr/>
      </dsp:nvSpPr>
      <dsp:spPr>
        <a:xfrm>
          <a:off x="0" y="2192949"/>
          <a:ext cx="5217173" cy="1044224"/>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Taxes on mining company goods and trade (excises, customs duties, and export taxes) are contributing materially to total payments. In Burkina Faso, Guinea, Mali, and Zambia, these represent over 15 percent of total payments. In Ghana, Niger, Liberia, Sierra Leone, and Tanzania, however, these payments were less than 15 percent. </a:t>
          </a:r>
          <a:endParaRPr lang="en-US" sz="1200" kern="1200"/>
        </a:p>
      </dsp:txBody>
      <dsp:txXfrm>
        <a:off x="50975" y="2243924"/>
        <a:ext cx="5115223" cy="942274"/>
      </dsp:txXfrm>
    </dsp:sp>
    <dsp:sp modelId="{1C2E635A-ACA3-A74D-9082-579E2FA493B2}">
      <dsp:nvSpPr>
        <dsp:cNvPr id="0" name=""/>
        <dsp:cNvSpPr/>
      </dsp:nvSpPr>
      <dsp:spPr>
        <a:xfrm>
          <a:off x="0" y="3271733"/>
          <a:ext cx="5217173" cy="1044224"/>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The source of remaining payments varies. Ghana for example received around 38 percent of payments from state participation dividends while, in contrast, Sierra Leone received around 18 percent of payments from license fees. </a:t>
          </a:r>
          <a:endParaRPr lang="en-US" sz="1200" kern="1200"/>
        </a:p>
      </dsp:txBody>
      <dsp:txXfrm>
        <a:off x="50975" y="3322708"/>
        <a:ext cx="5115223" cy="9422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50D85-653C-0544-BF54-6C241A09290A}">
      <dsp:nvSpPr>
        <dsp:cNvPr id="0" name=""/>
        <dsp:cNvSpPr/>
      </dsp:nvSpPr>
      <dsp:spPr>
        <a:xfrm>
          <a:off x="0" y="62229"/>
          <a:ext cx="5558489"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i="1" kern="1200" dirty="0"/>
            <a:t>Reflective Exercise: Managing debt using Africa’s mining sector</a:t>
          </a:r>
          <a:endParaRPr lang="en-US" sz="2800" kern="1200" dirty="0"/>
        </a:p>
      </dsp:txBody>
      <dsp:txXfrm>
        <a:off x="54373" y="116602"/>
        <a:ext cx="5449743" cy="1005094"/>
      </dsp:txXfrm>
    </dsp:sp>
    <dsp:sp modelId="{5FA665B0-BB47-644C-A3CB-39EC488889F5}">
      <dsp:nvSpPr>
        <dsp:cNvPr id="0" name=""/>
        <dsp:cNvSpPr/>
      </dsp:nvSpPr>
      <dsp:spPr>
        <a:xfrm>
          <a:off x="0" y="1176069"/>
          <a:ext cx="5558489" cy="417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48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dirty="0"/>
            <a:t>Resource backed loans can undermine a state’s future fiscal capacity if not prudently negotiated. RBLs can force a state to handover the management of the natural resource to its creditor on default. RBLs also allow a state to seek funds on the strength of its natural resources as collateral with repayment often spread out over many years after maturity. Does access to RBLs aid sustainable social and economic growth for Africa? How can RBLs be managed so as not to risk losing the sector to foreign control or ownership? </a:t>
          </a:r>
          <a:endParaRPr lang="en-US" sz="2200" kern="1200" dirty="0"/>
        </a:p>
      </dsp:txBody>
      <dsp:txXfrm>
        <a:off x="0" y="1176069"/>
        <a:ext cx="5558489" cy="4173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C6C01-4262-A947-869A-019F2D5FC8FE}">
      <dsp:nvSpPr>
        <dsp:cNvPr id="0" name=""/>
        <dsp:cNvSpPr/>
      </dsp:nvSpPr>
      <dsp:spPr>
        <a:xfrm>
          <a:off x="1339579" y="76"/>
          <a:ext cx="3924881" cy="273882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What is to be done at the policy level to amplify the role of women in mining?</a:t>
          </a:r>
        </a:p>
        <a:p>
          <a:pPr marL="0" lvl="0" indent="0" algn="ctr" defTabSz="711200">
            <a:lnSpc>
              <a:spcPct val="90000"/>
            </a:lnSpc>
            <a:spcBef>
              <a:spcPct val="0"/>
            </a:spcBef>
            <a:spcAft>
              <a:spcPct val="35000"/>
            </a:spcAft>
            <a:buNone/>
          </a:pPr>
          <a:r>
            <a:rPr lang="en-GB" sz="1600" kern="1200" dirty="0"/>
            <a:t>How can you influence change as a parliamentarian?</a:t>
          </a:r>
        </a:p>
        <a:p>
          <a:pPr marL="0" lvl="0" indent="0" algn="ctr" defTabSz="711200">
            <a:lnSpc>
              <a:spcPct val="90000"/>
            </a:lnSpc>
            <a:spcBef>
              <a:spcPct val="0"/>
            </a:spcBef>
            <a:spcAft>
              <a:spcPct val="35000"/>
            </a:spcAft>
            <a:buNone/>
          </a:pPr>
          <a:r>
            <a:rPr lang="en-GB" sz="1600" kern="1200" dirty="0"/>
            <a:t>What will be your key priorities to address in supporting women in mining?</a:t>
          </a:r>
        </a:p>
      </dsp:txBody>
      <dsp:txXfrm>
        <a:off x="1339579" y="76"/>
        <a:ext cx="3924881" cy="2738829"/>
      </dsp:txXfrm>
    </dsp:sp>
    <dsp:sp modelId="{1CDB49A5-F14B-564D-ACDD-60FCF42E3B3E}">
      <dsp:nvSpPr>
        <dsp:cNvPr id="0" name=""/>
        <dsp:cNvSpPr/>
      </dsp:nvSpPr>
      <dsp:spPr>
        <a:xfrm>
          <a:off x="5656948" y="23567"/>
          <a:ext cx="3924881" cy="269184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How can law be used to foster gender inclusivity in the governance of the mining sector?</a:t>
          </a:r>
        </a:p>
        <a:p>
          <a:pPr marL="0" lvl="0" indent="0" algn="ctr" defTabSz="711200">
            <a:lnSpc>
              <a:spcPct val="90000"/>
            </a:lnSpc>
            <a:spcBef>
              <a:spcPct val="0"/>
            </a:spcBef>
            <a:spcAft>
              <a:spcPct val="35000"/>
            </a:spcAft>
            <a:buNone/>
          </a:pPr>
          <a:r>
            <a:rPr lang="en-GB" sz="1600" kern="1200"/>
            <a:t>What legal measures can you think of proposing?</a:t>
          </a:r>
        </a:p>
        <a:p>
          <a:pPr marL="0" lvl="0" indent="0" algn="ctr" defTabSz="711200">
            <a:lnSpc>
              <a:spcPct val="90000"/>
            </a:lnSpc>
            <a:spcBef>
              <a:spcPct val="0"/>
            </a:spcBef>
            <a:spcAft>
              <a:spcPct val="35000"/>
            </a:spcAft>
            <a:buNone/>
          </a:pPr>
          <a:r>
            <a:rPr lang="en-GB" sz="1600" kern="1200"/>
            <a:t>What institutions are key towards promoting gender inclusivity in the mining sector, are they working as intended?</a:t>
          </a:r>
        </a:p>
      </dsp:txBody>
      <dsp:txXfrm>
        <a:off x="5656948" y="23567"/>
        <a:ext cx="3924881" cy="2691848"/>
      </dsp:txXfrm>
    </dsp:sp>
    <dsp:sp modelId="{EADEB7AB-CEFC-4040-8E12-924FE3AA1492}">
      <dsp:nvSpPr>
        <dsp:cNvPr id="0" name=""/>
        <dsp:cNvSpPr/>
      </dsp:nvSpPr>
      <dsp:spPr>
        <a:xfrm>
          <a:off x="1339579" y="3131394"/>
          <a:ext cx="3924881" cy="23549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Can you think of ways to improve DRM out of the mining sector? </a:t>
          </a:r>
        </a:p>
        <a:p>
          <a:pPr marL="0" lvl="0" indent="0" algn="ctr" defTabSz="711200">
            <a:lnSpc>
              <a:spcPct val="90000"/>
            </a:lnSpc>
            <a:spcBef>
              <a:spcPct val="0"/>
            </a:spcBef>
            <a:spcAft>
              <a:spcPct val="35000"/>
            </a:spcAft>
            <a:buNone/>
          </a:pPr>
          <a:r>
            <a:rPr lang="en-GB" sz="1600" kern="1200"/>
            <a:t>What are the key challenges towards strengthening mining sourced DRM?</a:t>
          </a:r>
        </a:p>
        <a:p>
          <a:pPr marL="0" lvl="0" indent="0" algn="ctr" defTabSz="711200">
            <a:lnSpc>
              <a:spcPct val="90000"/>
            </a:lnSpc>
            <a:spcBef>
              <a:spcPct val="0"/>
            </a:spcBef>
            <a:spcAft>
              <a:spcPct val="35000"/>
            </a:spcAft>
            <a:buNone/>
          </a:pPr>
          <a:r>
            <a:rPr lang="en-GB" sz="1600" kern="1200"/>
            <a:t>What sort of leakages contribute toward your country's mining tax base erosion?</a:t>
          </a:r>
        </a:p>
        <a:p>
          <a:pPr marL="0" lvl="0" indent="0" algn="ctr" defTabSz="711200">
            <a:lnSpc>
              <a:spcPct val="90000"/>
            </a:lnSpc>
            <a:spcBef>
              <a:spcPct val="0"/>
            </a:spcBef>
            <a:spcAft>
              <a:spcPct val="35000"/>
            </a:spcAft>
            <a:buNone/>
          </a:pPr>
          <a:endParaRPr lang="en-GB" sz="1600" kern="1200"/>
        </a:p>
      </dsp:txBody>
      <dsp:txXfrm>
        <a:off x="1339579" y="3131394"/>
        <a:ext cx="3924881" cy="2354928"/>
      </dsp:txXfrm>
    </dsp:sp>
    <dsp:sp modelId="{E4E151EA-8741-7847-84C2-70516C3B328C}">
      <dsp:nvSpPr>
        <dsp:cNvPr id="0" name=""/>
        <dsp:cNvSpPr/>
      </dsp:nvSpPr>
      <dsp:spPr>
        <a:xfrm>
          <a:off x="5656948" y="3131394"/>
          <a:ext cx="3924881" cy="23549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Can you think of ways in which the mining sector and mining revenue can contribute to debt reduction?</a:t>
          </a:r>
        </a:p>
      </dsp:txBody>
      <dsp:txXfrm>
        <a:off x="5656948" y="3131394"/>
        <a:ext cx="3924881" cy="23549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E352-3EAC-BF42-A082-FFC77C2F1C7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4FCE57B-8B8D-0440-86F7-05F30CBA88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D9090E8-1EFC-BE4B-9409-EDBB2B415959}"/>
              </a:ext>
            </a:extLst>
          </p:cNvPr>
          <p:cNvSpPr>
            <a:spLocks noGrp="1"/>
          </p:cNvSpPr>
          <p:nvPr>
            <p:ph type="dt" sz="half" idx="10"/>
          </p:nvPr>
        </p:nvSpPr>
        <p:spPr/>
        <p:txBody>
          <a:bodyPr/>
          <a:lstStyle/>
          <a:p>
            <a:fld id="{0D14AFA7-9F59-604C-8B04-6109741DBA71}" type="datetimeFigureOut">
              <a:rPr lang="en-US" smtClean="0"/>
              <a:t>11/15/21</a:t>
            </a:fld>
            <a:endParaRPr lang="en-US"/>
          </a:p>
        </p:txBody>
      </p:sp>
      <p:sp>
        <p:nvSpPr>
          <p:cNvPr id="5" name="Footer Placeholder 4">
            <a:extLst>
              <a:ext uri="{FF2B5EF4-FFF2-40B4-BE49-F238E27FC236}">
                <a16:creationId xmlns:a16="http://schemas.microsoft.com/office/drawing/2014/main" id="{592A5A07-0814-D04B-8B7F-328BF4D86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B979E-EF77-4E40-A95D-D1F0BA01E7B6}"/>
              </a:ext>
            </a:extLst>
          </p:cNvPr>
          <p:cNvSpPr>
            <a:spLocks noGrp="1"/>
          </p:cNvSpPr>
          <p:nvPr>
            <p:ph type="sldNum" sz="quarter" idx="12"/>
          </p:nvPr>
        </p:nvSpPr>
        <p:spPr/>
        <p:txBody>
          <a:bodyPr/>
          <a:lstStyle/>
          <a:p>
            <a:fld id="{E8CB5E67-0DBE-7146-9658-5A000DF36610}" type="slidenum">
              <a:rPr lang="en-US" smtClean="0"/>
              <a:t>‹#›</a:t>
            </a:fld>
            <a:endParaRPr lang="en-US"/>
          </a:p>
        </p:txBody>
      </p:sp>
    </p:spTree>
    <p:extLst>
      <p:ext uri="{BB962C8B-B14F-4D97-AF65-F5344CB8AC3E}">
        <p14:creationId xmlns:p14="http://schemas.microsoft.com/office/powerpoint/2010/main" val="168430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34F2-FAEA-8D47-854F-C33171B0CB1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EEA037-A73C-AE4A-8B10-EF40FF99C1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5F0683-E127-5C46-8918-73157AB1821F}"/>
              </a:ext>
            </a:extLst>
          </p:cNvPr>
          <p:cNvSpPr>
            <a:spLocks noGrp="1"/>
          </p:cNvSpPr>
          <p:nvPr>
            <p:ph type="dt" sz="half" idx="10"/>
          </p:nvPr>
        </p:nvSpPr>
        <p:spPr/>
        <p:txBody>
          <a:bodyPr/>
          <a:lstStyle/>
          <a:p>
            <a:fld id="{0D14AFA7-9F59-604C-8B04-6109741DBA71}" type="datetimeFigureOut">
              <a:rPr lang="en-US" smtClean="0"/>
              <a:t>11/15/21</a:t>
            </a:fld>
            <a:endParaRPr lang="en-US"/>
          </a:p>
        </p:txBody>
      </p:sp>
      <p:sp>
        <p:nvSpPr>
          <p:cNvPr id="5" name="Footer Placeholder 4">
            <a:extLst>
              <a:ext uri="{FF2B5EF4-FFF2-40B4-BE49-F238E27FC236}">
                <a16:creationId xmlns:a16="http://schemas.microsoft.com/office/drawing/2014/main" id="{1CFD5B03-F020-7748-AAD5-797684854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BCE0D-2343-844F-AC47-7F93E92BF08D}"/>
              </a:ext>
            </a:extLst>
          </p:cNvPr>
          <p:cNvSpPr>
            <a:spLocks noGrp="1"/>
          </p:cNvSpPr>
          <p:nvPr>
            <p:ph type="sldNum" sz="quarter" idx="12"/>
          </p:nvPr>
        </p:nvSpPr>
        <p:spPr/>
        <p:txBody>
          <a:bodyPr/>
          <a:lstStyle/>
          <a:p>
            <a:fld id="{E8CB5E67-0DBE-7146-9658-5A000DF36610}" type="slidenum">
              <a:rPr lang="en-US" smtClean="0"/>
              <a:t>‹#›</a:t>
            </a:fld>
            <a:endParaRPr lang="en-US"/>
          </a:p>
        </p:txBody>
      </p:sp>
    </p:spTree>
    <p:extLst>
      <p:ext uri="{BB962C8B-B14F-4D97-AF65-F5344CB8AC3E}">
        <p14:creationId xmlns:p14="http://schemas.microsoft.com/office/powerpoint/2010/main" val="78241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6DC5DE-0F28-A445-B495-1840348CC66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C60CED1-4EED-AE45-95CB-2C2F5E95E4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6037AF-5643-D449-AFDF-DC13A26B360B}"/>
              </a:ext>
            </a:extLst>
          </p:cNvPr>
          <p:cNvSpPr>
            <a:spLocks noGrp="1"/>
          </p:cNvSpPr>
          <p:nvPr>
            <p:ph type="dt" sz="half" idx="10"/>
          </p:nvPr>
        </p:nvSpPr>
        <p:spPr/>
        <p:txBody>
          <a:bodyPr/>
          <a:lstStyle/>
          <a:p>
            <a:fld id="{0D14AFA7-9F59-604C-8B04-6109741DBA71}" type="datetimeFigureOut">
              <a:rPr lang="en-US" smtClean="0"/>
              <a:t>11/15/21</a:t>
            </a:fld>
            <a:endParaRPr lang="en-US"/>
          </a:p>
        </p:txBody>
      </p:sp>
      <p:sp>
        <p:nvSpPr>
          <p:cNvPr id="5" name="Footer Placeholder 4">
            <a:extLst>
              <a:ext uri="{FF2B5EF4-FFF2-40B4-BE49-F238E27FC236}">
                <a16:creationId xmlns:a16="http://schemas.microsoft.com/office/drawing/2014/main" id="{934DF454-A0D2-1F41-82B3-132292340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77CC4-A51B-5046-88EC-0ADFAD9E7E7D}"/>
              </a:ext>
            </a:extLst>
          </p:cNvPr>
          <p:cNvSpPr>
            <a:spLocks noGrp="1"/>
          </p:cNvSpPr>
          <p:nvPr>
            <p:ph type="sldNum" sz="quarter" idx="12"/>
          </p:nvPr>
        </p:nvSpPr>
        <p:spPr/>
        <p:txBody>
          <a:bodyPr/>
          <a:lstStyle/>
          <a:p>
            <a:fld id="{E8CB5E67-0DBE-7146-9658-5A000DF36610}" type="slidenum">
              <a:rPr lang="en-US" smtClean="0"/>
              <a:t>‹#›</a:t>
            </a:fld>
            <a:endParaRPr lang="en-US"/>
          </a:p>
        </p:txBody>
      </p:sp>
    </p:spTree>
    <p:extLst>
      <p:ext uri="{BB962C8B-B14F-4D97-AF65-F5344CB8AC3E}">
        <p14:creationId xmlns:p14="http://schemas.microsoft.com/office/powerpoint/2010/main" val="336900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62EA-257C-D349-A552-A5FDFE1303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FB0B639-2573-034D-AA12-7E967745CB2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FFDF9C-F86D-4F40-A698-F4D96FB64C4B}"/>
              </a:ext>
            </a:extLst>
          </p:cNvPr>
          <p:cNvSpPr>
            <a:spLocks noGrp="1"/>
          </p:cNvSpPr>
          <p:nvPr>
            <p:ph type="dt" sz="half" idx="10"/>
          </p:nvPr>
        </p:nvSpPr>
        <p:spPr/>
        <p:txBody>
          <a:bodyPr/>
          <a:lstStyle/>
          <a:p>
            <a:fld id="{0D14AFA7-9F59-604C-8B04-6109741DBA71}" type="datetimeFigureOut">
              <a:rPr lang="en-US" smtClean="0"/>
              <a:t>11/15/21</a:t>
            </a:fld>
            <a:endParaRPr lang="en-US"/>
          </a:p>
        </p:txBody>
      </p:sp>
      <p:sp>
        <p:nvSpPr>
          <p:cNvPr id="5" name="Footer Placeholder 4">
            <a:extLst>
              <a:ext uri="{FF2B5EF4-FFF2-40B4-BE49-F238E27FC236}">
                <a16:creationId xmlns:a16="http://schemas.microsoft.com/office/drawing/2014/main" id="{7D0FBD2C-E52C-0E43-B065-AC92A8284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59C19-78F5-2943-83BF-89278C09D8FD}"/>
              </a:ext>
            </a:extLst>
          </p:cNvPr>
          <p:cNvSpPr>
            <a:spLocks noGrp="1"/>
          </p:cNvSpPr>
          <p:nvPr>
            <p:ph type="sldNum" sz="quarter" idx="12"/>
          </p:nvPr>
        </p:nvSpPr>
        <p:spPr/>
        <p:txBody>
          <a:bodyPr/>
          <a:lstStyle/>
          <a:p>
            <a:fld id="{E8CB5E67-0DBE-7146-9658-5A000DF36610}" type="slidenum">
              <a:rPr lang="en-US" smtClean="0"/>
              <a:t>‹#›</a:t>
            </a:fld>
            <a:endParaRPr lang="en-US"/>
          </a:p>
        </p:txBody>
      </p:sp>
    </p:spTree>
    <p:extLst>
      <p:ext uri="{BB962C8B-B14F-4D97-AF65-F5344CB8AC3E}">
        <p14:creationId xmlns:p14="http://schemas.microsoft.com/office/powerpoint/2010/main" val="2447821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2EF53-C4F3-BB47-A8A6-A6B1947E6C3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9B46319-17C8-334E-A5CF-B3A51C06CC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D2E0B2D-28F4-6A41-A38A-BD8250125486}"/>
              </a:ext>
            </a:extLst>
          </p:cNvPr>
          <p:cNvSpPr>
            <a:spLocks noGrp="1"/>
          </p:cNvSpPr>
          <p:nvPr>
            <p:ph type="dt" sz="half" idx="10"/>
          </p:nvPr>
        </p:nvSpPr>
        <p:spPr/>
        <p:txBody>
          <a:bodyPr/>
          <a:lstStyle/>
          <a:p>
            <a:fld id="{0D14AFA7-9F59-604C-8B04-6109741DBA71}" type="datetimeFigureOut">
              <a:rPr lang="en-US" smtClean="0"/>
              <a:t>11/15/21</a:t>
            </a:fld>
            <a:endParaRPr lang="en-US"/>
          </a:p>
        </p:txBody>
      </p:sp>
      <p:sp>
        <p:nvSpPr>
          <p:cNvPr id="5" name="Footer Placeholder 4">
            <a:extLst>
              <a:ext uri="{FF2B5EF4-FFF2-40B4-BE49-F238E27FC236}">
                <a16:creationId xmlns:a16="http://schemas.microsoft.com/office/drawing/2014/main" id="{26E3F5CA-783C-F44B-9391-6D250274E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469A7-852B-DB4C-B5AB-5C6DB95DB2B6}"/>
              </a:ext>
            </a:extLst>
          </p:cNvPr>
          <p:cNvSpPr>
            <a:spLocks noGrp="1"/>
          </p:cNvSpPr>
          <p:nvPr>
            <p:ph type="sldNum" sz="quarter" idx="12"/>
          </p:nvPr>
        </p:nvSpPr>
        <p:spPr/>
        <p:txBody>
          <a:bodyPr/>
          <a:lstStyle/>
          <a:p>
            <a:fld id="{E8CB5E67-0DBE-7146-9658-5A000DF36610}" type="slidenum">
              <a:rPr lang="en-US" smtClean="0"/>
              <a:t>‹#›</a:t>
            </a:fld>
            <a:endParaRPr lang="en-US"/>
          </a:p>
        </p:txBody>
      </p:sp>
    </p:spTree>
    <p:extLst>
      <p:ext uri="{BB962C8B-B14F-4D97-AF65-F5344CB8AC3E}">
        <p14:creationId xmlns:p14="http://schemas.microsoft.com/office/powerpoint/2010/main" val="22710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C7AA-F7A8-D740-8986-D7D9681D6C5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C344F3-3E68-9843-BF22-50EE8234052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4EBAEE6-3DB0-6C4F-B135-0A64FD3D67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397A15B-2607-4A40-A97F-D33D23712789}"/>
              </a:ext>
            </a:extLst>
          </p:cNvPr>
          <p:cNvSpPr>
            <a:spLocks noGrp="1"/>
          </p:cNvSpPr>
          <p:nvPr>
            <p:ph type="dt" sz="half" idx="10"/>
          </p:nvPr>
        </p:nvSpPr>
        <p:spPr/>
        <p:txBody>
          <a:bodyPr/>
          <a:lstStyle/>
          <a:p>
            <a:fld id="{0D14AFA7-9F59-604C-8B04-6109741DBA71}" type="datetimeFigureOut">
              <a:rPr lang="en-US" smtClean="0"/>
              <a:t>11/15/21</a:t>
            </a:fld>
            <a:endParaRPr lang="en-US"/>
          </a:p>
        </p:txBody>
      </p:sp>
      <p:sp>
        <p:nvSpPr>
          <p:cNvPr id="6" name="Footer Placeholder 5">
            <a:extLst>
              <a:ext uri="{FF2B5EF4-FFF2-40B4-BE49-F238E27FC236}">
                <a16:creationId xmlns:a16="http://schemas.microsoft.com/office/drawing/2014/main" id="{313AEAF6-AB0D-8747-9DAE-FEBA677002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1070F-8EE8-B443-B56C-929CD7BB68C5}"/>
              </a:ext>
            </a:extLst>
          </p:cNvPr>
          <p:cNvSpPr>
            <a:spLocks noGrp="1"/>
          </p:cNvSpPr>
          <p:nvPr>
            <p:ph type="sldNum" sz="quarter" idx="12"/>
          </p:nvPr>
        </p:nvSpPr>
        <p:spPr/>
        <p:txBody>
          <a:bodyPr/>
          <a:lstStyle/>
          <a:p>
            <a:fld id="{E8CB5E67-0DBE-7146-9658-5A000DF36610}" type="slidenum">
              <a:rPr lang="en-US" smtClean="0"/>
              <a:t>‹#›</a:t>
            </a:fld>
            <a:endParaRPr lang="en-US"/>
          </a:p>
        </p:txBody>
      </p:sp>
    </p:spTree>
    <p:extLst>
      <p:ext uri="{BB962C8B-B14F-4D97-AF65-F5344CB8AC3E}">
        <p14:creationId xmlns:p14="http://schemas.microsoft.com/office/powerpoint/2010/main" val="228520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B74A9-47F1-144A-8606-B283221E245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2ECECF-9C8F-F845-B769-657E92DD3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117B9D-E402-AA48-9CC0-414472779CC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EA96D74-943A-5347-90EC-5F3242275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E03F86E-D05B-B746-AAB5-4D03F9F53E3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5A3103F-6611-0243-B547-25EF0F3AC08F}"/>
              </a:ext>
            </a:extLst>
          </p:cNvPr>
          <p:cNvSpPr>
            <a:spLocks noGrp="1"/>
          </p:cNvSpPr>
          <p:nvPr>
            <p:ph type="dt" sz="half" idx="10"/>
          </p:nvPr>
        </p:nvSpPr>
        <p:spPr/>
        <p:txBody>
          <a:bodyPr/>
          <a:lstStyle/>
          <a:p>
            <a:fld id="{0D14AFA7-9F59-604C-8B04-6109741DBA71}" type="datetimeFigureOut">
              <a:rPr lang="en-US" smtClean="0"/>
              <a:t>11/15/21</a:t>
            </a:fld>
            <a:endParaRPr lang="en-US"/>
          </a:p>
        </p:txBody>
      </p:sp>
      <p:sp>
        <p:nvSpPr>
          <p:cNvPr id="8" name="Footer Placeholder 7">
            <a:extLst>
              <a:ext uri="{FF2B5EF4-FFF2-40B4-BE49-F238E27FC236}">
                <a16:creationId xmlns:a16="http://schemas.microsoft.com/office/drawing/2014/main" id="{9D9D375D-B37E-D143-ABD8-CCD2628ACD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1A1301-C7E8-824A-A218-206BEB44C123}"/>
              </a:ext>
            </a:extLst>
          </p:cNvPr>
          <p:cNvSpPr>
            <a:spLocks noGrp="1"/>
          </p:cNvSpPr>
          <p:nvPr>
            <p:ph type="sldNum" sz="quarter" idx="12"/>
          </p:nvPr>
        </p:nvSpPr>
        <p:spPr/>
        <p:txBody>
          <a:bodyPr/>
          <a:lstStyle/>
          <a:p>
            <a:fld id="{E8CB5E67-0DBE-7146-9658-5A000DF36610}" type="slidenum">
              <a:rPr lang="en-US" smtClean="0"/>
              <a:t>‹#›</a:t>
            </a:fld>
            <a:endParaRPr lang="en-US"/>
          </a:p>
        </p:txBody>
      </p:sp>
    </p:spTree>
    <p:extLst>
      <p:ext uri="{BB962C8B-B14F-4D97-AF65-F5344CB8AC3E}">
        <p14:creationId xmlns:p14="http://schemas.microsoft.com/office/powerpoint/2010/main" val="190928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0E88-EB17-694F-921A-9456D3CE4BE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13E717-37B9-8847-8191-6B6BEEDB4952}"/>
              </a:ext>
            </a:extLst>
          </p:cNvPr>
          <p:cNvSpPr>
            <a:spLocks noGrp="1"/>
          </p:cNvSpPr>
          <p:nvPr>
            <p:ph type="dt" sz="half" idx="10"/>
          </p:nvPr>
        </p:nvSpPr>
        <p:spPr/>
        <p:txBody>
          <a:bodyPr/>
          <a:lstStyle/>
          <a:p>
            <a:fld id="{0D14AFA7-9F59-604C-8B04-6109741DBA71}" type="datetimeFigureOut">
              <a:rPr lang="en-US" smtClean="0"/>
              <a:t>11/15/21</a:t>
            </a:fld>
            <a:endParaRPr lang="en-US"/>
          </a:p>
        </p:txBody>
      </p:sp>
      <p:sp>
        <p:nvSpPr>
          <p:cNvPr id="4" name="Footer Placeholder 3">
            <a:extLst>
              <a:ext uri="{FF2B5EF4-FFF2-40B4-BE49-F238E27FC236}">
                <a16:creationId xmlns:a16="http://schemas.microsoft.com/office/drawing/2014/main" id="{C402D56A-FD1B-C44A-98F5-2FE45E6554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6667D8-0B17-F444-8EE9-6AC038BFDC69}"/>
              </a:ext>
            </a:extLst>
          </p:cNvPr>
          <p:cNvSpPr>
            <a:spLocks noGrp="1"/>
          </p:cNvSpPr>
          <p:nvPr>
            <p:ph type="sldNum" sz="quarter" idx="12"/>
          </p:nvPr>
        </p:nvSpPr>
        <p:spPr/>
        <p:txBody>
          <a:bodyPr/>
          <a:lstStyle/>
          <a:p>
            <a:fld id="{E8CB5E67-0DBE-7146-9658-5A000DF36610}" type="slidenum">
              <a:rPr lang="en-US" smtClean="0"/>
              <a:t>‹#›</a:t>
            </a:fld>
            <a:endParaRPr lang="en-US"/>
          </a:p>
        </p:txBody>
      </p:sp>
    </p:spTree>
    <p:extLst>
      <p:ext uri="{BB962C8B-B14F-4D97-AF65-F5344CB8AC3E}">
        <p14:creationId xmlns:p14="http://schemas.microsoft.com/office/powerpoint/2010/main" val="2724557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3DB36-CED8-FA44-938E-CF3458B36BB2}"/>
              </a:ext>
            </a:extLst>
          </p:cNvPr>
          <p:cNvSpPr>
            <a:spLocks noGrp="1"/>
          </p:cNvSpPr>
          <p:nvPr>
            <p:ph type="dt" sz="half" idx="10"/>
          </p:nvPr>
        </p:nvSpPr>
        <p:spPr/>
        <p:txBody>
          <a:bodyPr/>
          <a:lstStyle/>
          <a:p>
            <a:fld id="{0D14AFA7-9F59-604C-8B04-6109741DBA71}" type="datetimeFigureOut">
              <a:rPr lang="en-US" smtClean="0"/>
              <a:t>11/15/21</a:t>
            </a:fld>
            <a:endParaRPr lang="en-US"/>
          </a:p>
        </p:txBody>
      </p:sp>
      <p:sp>
        <p:nvSpPr>
          <p:cNvPr id="3" name="Footer Placeholder 2">
            <a:extLst>
              <a:ext uri="{FF2B5EF4-FFF2-40B4-BE49-F238E27FC236}">
                <a16:creationId xmlns:a16="http://schemas.microsoft.com/office/drawing/2014/main" id="{C4AF12C4-B9D2-8342-932B-46311439EF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7841A9-7A21-9E40-AA7E-7B1DC43D6B49}"/>
              </a:ext>
            </a:extLst>
          </p:cNvPr>
          <p:cNvSpPr>
            <a:spLocks noGrp="1"/>
          </p:cNvSpPr>
          <p:nvPr>
            <p:ph type="sldNum" sz="quarter" idx="12"/>
          </p:nvPr>
        </p:nvSpPr>
        <p:spPr/>
        <p:txBody>
          <a:bodyPr/>
          <a:lstStyle/>
          <a:p>
            <a:fld id="{E8CB5E67-0DBE-7146-9658-5A000DF36610}" type="slidenum">
              <a:rPr lang="en-US" smtClean="0"/>
              <a:t>‹#›</a:t>
            </a:fld>
            <a:endParaRPr lang="en-US"/>
          </a:p>
        </p:txBody>
      </p:sp>
    </p:spTree>
    <p:extLst>
      <p:ext uri="{BB962C8B-B14F-4D97-AF65-F5344CB8AC3E}">
        <p14:creationId xmlns:p14="http://schemas.microsoft.com/office/powerpoint/2010/main" val="28912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FD5B5-B7FD-0747-AFBC-5D88460FA2D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A40C7B2-6F0D-EE43-B60A-FD2AA76C2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92AC1C8-BF3A-6D49-B782-591111BAB0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2E89F5-010F-234F-AA77-3CE4BB72C400}"/>
              </a:ext>
            </a:extLst>
          </p:cNvPr>
          <p:cNvSpPr>
            <a:spLocks noGrp="1"/>
          </p:cNvSpPr>
          <p:nvPr>
            <p:ph type="dt" sz="half" idx="10"/>
          </p:nvPr>
        </p:nvSpPr>
        <p:spPr/>
        <p:txBody>
          <a:bodyPr/>
          <a:lstStyle/>
          <a:p>
            <a:fld id="{0D14AFA7-9F59-604C-8B04-6109741DBA71}" type="datetimeFigureOut">
              <a:rPr lang="en-US" smtClean="0"/>
              <a:t>11/15/21</a:t>
            </a:fld>
            <a:endParaRPr lang="en-US"/>
          </a:p>
        </p:txBody>
      </p:sp>
      <p:sp>
        <p:nvSpPr>
          <p:cNvPr id="6" name="Footer Placeholder 5">
            <a:extLst>
              <a:ext uri="{FF2B5EF4-FFF2-40B4-BE49-F238E27FC236}">
                <a16:creationId xmlns:a16="http://schemas.microsoft.com/office/drawing/2014/main" id="{BDF086BE-F05B-3942-B579-B193E3C943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D9B67D-2289-E547-9ED1-D298236C3365}"/>
              </a:ext>
            </a:extLst>
          </p:cNvPr>
          <p:cNvSpPr>
            <a:spLocks noGrp="1"/>
          </p:cNvSpPr>
          <p:nvPr>
            <p:ph type="sldNum" sz="quarter" idx="12"/>
          </p:nvPr>
        </p:nvSpPr>
        <p:spPr/>
        <p:txBody>
          <a:bodyPr/>
          <a:lstStyle/>
          <a:p>
            <a:fld id="{E8CB5E67-0DBE-7146-9658-5A000DF36610}" type="slidenum">
              <a:rPr lang="en-US" smtClean="0"/>
              <a:t>‹#›</a:t>
            </a:fld>
            <a:endParaRPr lang="en-US"/>
          </a:p>
        </p:txBody>
      </p:sp>
    </p:spTree>
    <p:extLst>
      <p:ext uri="{BB962C8B-B14F-4D97-AF65-F5344CB8AC3E}">
        <p14:creationId xmlns:p14="http://schemas.microsoft.com/office/powerpoint/2010/main" val="360992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BA6EC-2AD1-6F45-8B9B-55E16B11CF7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6C71600-57B8-694A-8090-FE7051C9C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7A77FB-4468-5A40-AC8D-E5165C67F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1A77FE-BCEE-D546-8669-CD86931541A1}"/>
              </a:ext>
            </a:extLst>
          </p:cNvPr>
          <p:cNvSpPr>
            <a:spLocks noGrp="1"/>
          </p:cNvSpPr>
          <p:nvPr>
            <p:ph type="dt" sz="half" idx="10"/>
          </p:nvPr>
        </p:nvSpPr>
        <p:spPr/>
        <p:txBody>
          <a:bodyPr/>
          <a:lstStyle/>
          <a:p>
            <a:fld id="{0D14AFA7-9F59-604C-8B04-6109741DBA71}" type="datetimeFigureOut">
              <a:rPr lang="en-US" smtClean="0"/>
              <a:t>11/15/21</a:t>
            </a:fld>
            <a:endParaRPr lang="en-US"/>
          </a:p>
        </p:txBody>
      </p:sp>
      <p:sp>
        <p:nvSpPr>
          <p:cNvPr id="6" name="Footer Placeholder 5">
            <a:extLst>
              <a:ext uri="{FF2B5EF4-FFF2-40B4-BE49-F238E27FC236}">
                <a16:creationId xmlns:a16="http://schemas.microsoft.com/office/drawing/2014/main" id="{03882AEE-B9EB-8840-A6D3-F39F905936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450A1-F1F6-7944-94DE-A6E82978AFED}"/>
              </a:ext>
            </a:extLst>
          </p:cNvPr>
          <p:cNvSpPr>
            <a:spLocks noGrp="1"/>
          </p:cNvSpPr>
          <p:nvPr>
            <p:ph type="sldNum" sz="quarter" idx="12"/>
          </p:nvPr>
        </p:nvSpPr>
        <p:spPr/>
        <p:txBody>
          <a:bodyPr/>
          <a:lstStyle/>
          <a:p>
            <a:fld id="{E8CB5E67-0DBE-7146-9658-5A000DF36610}" type="slidenum">
              <a:rPr lang="en-US" smtClean="0"/>
              <a:t>‹#›</a:t>
            </a:fld>
            <a:endParaRPr lang="en-US"/>
          </a:p>
        </p:txBody>
      </p:sp>
    </p:spTree>
    <p:extLst>
      <p:ext uri="{BB962C8B-B14F-4D97-AF65-F5344CB8AC3E}">
        <p14:creationId xmlns:p14="http://schemas.microsoft.com/office/powerpoint/2010/main" val="216859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0DD793-DD2A-A44A-A9AD-3F355C1E61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1F2D19-26C5-754A-B634-48260D7ED4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121125B-D20B-FC49-9824-AF1153F7DF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4AFA7-9F59-604C-8B04-6109741DBA71}" type="datetimeFigureOut">
              <a:rPr lang="en-US" smtClean="0"/>
              <a:t>11/15/21</a:t>
            </a:fld>
            <a:endParaRPr lang="en-US"/>
          </a:p>
        </p:txBody>
      </p:sp>
      <p:sp>
        <p:nvSpPr>
          <p:cNvPr id="5" name="Footer Placeholder 4">
            <a:extLst>
              <a:ext uri="{FF2B5EF4-FFF2-40B4-BE49-F238E27FC236}">
                <a16:creationId xmlns:a16="http://schemas.microsoft.com/office/drawing/2014/main" id="{4551B194-B570-E84E-8BE3-494CEDFF2F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CBC780-4520-D040-8089-64BD8EBC1B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B5E67-0DBE-7146-9658-5A000DF36610}" type="slidenum">
              <a:rPr lang="en-US" smtClean="0"/>
              <a:t>‹#›</a:t>
            </a:fld>
            <a:endParaRPr lang="en-US"/>
          </a:p>
        </p:txBody>
      </p:sp>
    </p:spTree>
    <p:extLst>
      <p:ext uri="{BB962C8B-B14F-4D97-AF65-F5344CB8AC3E}">
        <p14:creationId xmlns:p14="http://schemas.microsoft.com/office/powerpoint/2010/main" val="459921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ender Equality and Women&amp;#39;s Rights in Mining - KIT Royal Tropical Institute">
            <a:extLst>
              <a:ext uri="{FF2B5EF4-FFF2-40B4-BE49-F238E27FC236}">
                <a16:creationId xmlns:a16="http://schemas.microsoft.com/office/drawing/2014/main" id="{1B10C84F-F877-2C46-85A3-84F4A427D041}"/>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r="12822" b="-1"/>
          <a:stretch/>
        </p:blipFill>
        <p:spPr bwMode="auto">
          <a:xfrm>
            <a:off x="-170" y="10"/>
            <a:ext cx="845031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F2900D-B50D-EE40-A5DF-238B9BBA5F7A}"/>
              </a:ext>
            </a:extLst>
          </p:cNvPr>
          <p:cNvSpPr>
            <a:spLocks noGrp="1"/>
          </p:cNvSpPr>
          <p:nvPr>
            <p:ph type="ctrTitle"/>
          </p:nvPr>
        </p:nvSpPr>
        <p:spPr>
          <a:xfrm>
            <a:off x="643468" y="643467"/>
            <a:ext cx="4620584" cy="4567137"/>
          </a:xfrm>
        </p:spPr>
        <p:txBody>
          <a:bodyPr vert="horz" lIns="91440" tIns="45720" rIns="91440" bIns="45720" rtlCol="0" anchor="b">
            <a:normAutofit/>
          </a:bodyPr>
          <a:lstStyle/>
          <a:p>
            <a:pPr algn="l"/>
            <a:r>
              <a:rPr lang="en-US" sz="4400" kern="1200">
                <a:solidFill>
                  <a:srgbClr val="FFFFFF"/>
                </a:solidFill>
                <a:latin typeface="+mj-lt"/>
                <a:ea typeface="+mj-ea"/>
                <a:cs typeface="+mj-cs"/>
              </a:rPr>
              <a:t>GENDER JUSTICE IN THE MINING SECTOR:  GOVERNANCE &amp; REDISTRIBUTION</a:t>
            </a:r>
          </a:p>
        </p:txBody>
      </p:sp>
      <p:sp>
        <p:nvSpPr>
          <p:cNvPr id="3" name="Subtitle 2">
            <a:extLst>
              <a:ext uri="{FF2B5EF4-FFF2-40B4-BE49-F238E27FC236}">
                <a16:creationId xmlns:a16="http://schemas.microsoft.com/office/drawing/2014/main" id="{830ADD35-F042-634D-B58E-F83806323386}"/>
              </a:ext>
            </a:extLst>
          </p:cNvPr>
          <p:cNvSpPr>
            <a:spLocks noGrp="1"/>
          </p:cNvSpPr>
          <p:nvPr>
            <p:ph type="subTitle" idx="1"/>
          </p:nvPr>
        </p:nvSpPr>
        <p:spPr>
          <a:xfrm>
            <a:off x="643467" y="5277684"/>
            <a:ext cx="4620584" cy="775494"/>
          </a:xfrm>
        </p:spPr>
        <p:txBody>
          <a:bodyPr vert="horz" lIns="91440" tIns="45720" rIns="91440" bIns="45720" rtlCol="0">
            <a:normAutofit/>
          </a:bodyPr>
          <a:lstStyle/>
          <a:p>
            <a:pPr algn="l"/>
            <a:r>
              <a:rPr lang="en-US" kern="1200">
                <a:solidFill>
                  <a:srgbClr val="FFFFFF"/>
                </a:solidFill>
                <a:latin typeface="+mn-lt"/>
                <a:ea typeface="+mn-ea"/>
                <a:cs typeface="+mn-cs"/>
              </a:rPr>
              <a:t>@LylaALatif</a:t>
            </a:r>
          </a:p>
        </p:txBody>
      </p:sp>
      <p:pic>
        <p:nvPicPr>
          <p:cNvPr id="1028" name="Picture 4" descr="Women in politics: 60 years of milestones - World - The Jakarta Post">
            <a:extLst>
              <a:ext uri="{FF2B5EF4-FFF2-40B4-BE49-F238E27FC236}">
                <a16:creationId xmlns:a16="http://schemas.microsoft.com/office/drawing/2014/main" id="{76928F82-390E-EC43-BA63-55C27CBE56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20" r="19765" b="-1"/>
          <a:stretch/>
        </p:blipFill>
        <p:spPr bwMode="auto">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42341B-B248-F644-9E2C-DDCE153B97AE}"/>
              </a:ext>
            </a:extLst>
          </p:cNvPr>
          <p:cNvSpPr txBox="1"/>
          <p:nvPr/>
        </p:nvSpPr>
        <p:spPr>
          <a:xfrm>
            <a:off x="7535333" y="14475"/>
            <a:ext cx="4935010" cy="1477328"/>
          </a:xfrm>
          <a:prstGeom prst="rect">
            <a:avLst/>
          </a:prstGeom>
          <a:noFill/>
        </p:spPr>
        <p:txBody>
          <a:bodyPr wrap="square" rtlCol="0">
            <a:spAutoFit/>
          </a:bodyPr>
          <a:lstStyle/>
          <a:p>
            <a:pPr>
              <a:spcAft>
                <a:spcPts val="600"/>
              </a:spcAft>
            </a:pPr>
            <a:r>
              <a:rPr lang="en-US" sz="2000" b="1" dirty="0"/>
              <a:t>Female Parliamentarians Training Seminar on Debt and Gender</a:t>
            </a:r>
            <a:endParaRPr lang="en-US" sz="2000" b="1"/>
          </a:p>
          <a:p>
            <a:pPr>
              <a:spcAft>
                <a:spcPts val="600"/>
              </a:spcAft>
            </a:pPr>
            <a:r>
              <a:rPr lang="en-US" sz="2000" b="1" dirty="0"/>
              <a:t>15 November</a:t>
            </a:r>
            <a:endParaRPr lang="en-US" sz="2000" b="1"/>
          </a:p>
          <a:p>
            <a:pPr>
              <a:spcAft>
                <a:spcPts val="600"/>
              </a:spcAft>
            </a:pPr>
            <a:r>
              <a:rPr lang="en-US" sz="2000" b="1" dirty="0"/>
              <a:t>Lusaka, Zambia</a:t>
            </a:r>
            <a:endParaRPr lang="en-US" sz="2000" b="1"/>
          </a:p>
        </p:txBody>
      </p:sp>
    </p:spTree>
    <p:extLst>
      <p:ext uri="{BB962C8B-B14F-4D97-AF65-F5344CB8AC3E}">
        <p14:creationId xmlns:p14="http://schemas.microsoft.com/office/powerpoint/2010/main" val="265960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7A7D97-7048-1B41-868B-BB430F3D37BE}"/>
              </a:ext>
            </a:extLst>
          </p:cNvPr>
          <p:cNvSpPr>
            <a:spLocks noGrp="1"/>
          </p:cNvSpPr>
          <p:nvPr>
            <p:ph type="title"/>
          </p:nvPr>
        </p:nvSpPr>
        <p:spPr>
          <a:xfrm>
            <a:off x="589560" y="856180"/>
            <a:ext cx="4560584" cy="1128068"/>
          </a:xfrm>
        </p:spPr>
        <p:txBody>
          <a:bodyPr anchor="ctr">
            <a:normAutofit/>
          </a:bodyPr>
          <a:lstStyle/>
          <a:p>
            <a:r>
              <a:rPr lang="en-US" sz="4000"/>
              <a:t>But… there is hope</a:t>
            </a:r>
          </a:p>
        </p:txBody>
      </p:sp>
      <p:grpSp>
        <p:nvGrpSpPr>
          <p:cNvPr id="193" name="Group 19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4" name="Rectangle 19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Rectangle 19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8" name="Content Placeholder 8197">
            <a:extLst>
              <a:ext uri="{FF2B5EF4-FFF2-40B4-BE49-F238E27FC236}">
                <a16:creationId xmlns:a16="http://schemas.microsoft.com/office/drawing/2014/main" id="{8D73D1A3-2783-4555-89CD-7065B2AB2488}"/>
              </a:ext>
            </a:extLst>
          </p:cNvPr>
          <p:cNvSpPr>
            <a:spLocks noGrp="1"/>
          </p:cNvSpPr>
          <p:nvPr>
            <p:ph idx="1"/>
          </p:nvPr>
        </p:nvSpPr>
        <p:spPr>
          <a:xfrm>
            <a:off x="590719" y="2330505"/>
            <a:ext cx="4559425" cy="3979585"/>
          </a:xfrm>
        </p:spPr>
        <p:txBody>
          <a:bodyPr anchor="ctr">
            <a:normAutofit/>
          </a:bodyPr>
          <a:lstStyle/>
          <a:p>
            <a:r>
              <a:rPr lang="en-US" sz="2000"/>
              <a:t>Articles 10 and 201, Constitution of Kenya</a:t>
            </a:r>
          </a:p>
          <a:p>
            <a:r>
              <a:rPr lang="en-US" sz="2000"/>
              <a:t>AWEIK</a:t>
            </a:r>
          </a:p>
          <a:p>
            <a:r>
              <a:rPr lang="en-US" sz="2000"/>
              <a:t>Voice of Africa Women</a:t>
            </a:r>
          </a:p>
          <a:p>
            <a:r>
              <a:rPr lang="en-US" sz="2000"/>
              <a:t>GROOTS Kenya</a:t>
            </a:r>
          </a:p>
        </p:txBody>
      </p:sp>
      <p:sp>
        <p:nvSpPr>
          <p:cNvPr id="197" name="Rectangle 19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Free Photo | Flag of kenya">
            <a:extLst>
              <a:ext uri="{FF2B5EF4-FFF2-40B4-BE49-F238E27FC236}">
                <a16:creationId xmlns:a16="http://schemas.microsoft.com/office/drawing/2014/main" id="{5B83AF64-67A0-E84A-9AA5-21F300AFE0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65" r="13387"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13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020C-BBBA-F04A-B5E7-03CB08F54241}"/>
              </a:ext>
            </a:extLst>
          </p:cNvPr>
          <p:cNvSpPr>
            <a:spLocks noGrp="1"/>
          </p:cNvSpPr>
          <p:nvPr>
            <p:ph type="title"/>
          </p:nvPr>
        </p:nvSpPr>
        <p:spPr>
          <a:xfrm>
            <a:off x="1286934" y="1286934"/>
            <a:ext cx="9618132" cy="790147"/>
          </a:xfrm>
          <a:solidFill>
            <a:schemeClr val="tx1"/>
          </a:solidFill>
        </p:spPr>
        <p:txBody>
          <a:bodyPr>
            <a:normAutofit/>
          </a:bodyPr>
          <a:lstStyle/>
          <a:p>
            <a:pPr algn="ctr"/>
            <a:r>
              <a:rPr lang="en-US" sz="3200">
                <a:solidFill>
                  <a:schemeClr val="bg1"/>
                </a:solidFill>
              </a:rPr>
              <a:t>CONTRACTS AND LICENCES</a:t>
            </a:r>
          </a:p>
        </p:txBody>
      </p:sp>
      <p:sp>
        <p:nvSpPr>
          <p:cNvPr id="8" name="Content Placeholder 7">
            <a:extLst>
              <a:ext uri="{FF2B5EF4-FFF2-40B4-BE49-F238E27FC236}">
                <a16:creationId xmlns:a16="http://schemas.microsoft.com/office/drawing/2014/main" id="{D160D21C-9CFA-4E76-9A4B-E584D0610EAB}"/>
              </a:ext>
            </a:extLst>
          </p:cNvPr>
          <p:cNvSpPr>
            <a:spLocks noGrp="1"/>
          </p:cNvSpPr>
          <p:nvPr>
            <p:ph idx="1"/>
          </p:nvPr>
        </p:nvSpPr>
        <p:spPr>
          <a:xfrm>
            <a:off x="1286934" y="2365002"/>
            <a:ext cx="9618132" cy="1536382"/>
          </a:xfrm>
        </p:spPr>
        <p:txBody>
          <a:bodyPr>
            <a:normAutofit/>
          </a:bodyPr>
          <a:lstStyle/>
          <a:p>
            <a:r>
              <a:rPr lang="en-US" sz="2400"/>
              <a:t>MNCS – large scale mining, procurement process, tax contribution but also IFF</a:t>
            </a:r>
          </a:p>
          <a:p>
            <a:r>
              <a:rPr lang="en-US" sz="2400"/>
              <a:t>Women – ASSM, subject to contract/licenses/permits, but process is challenging</a:t>
            </a:r>
            <a:endParaRPr lang="en-US" sz="2400" dirty="0"/>
          </a:p>
        </p:txBody>
      </p:sp>
      <p:pic>
        <p:nvPicPr>
          <p:cNvPr id="4" name="Content Placeholder 3" descr="A picture containing polygon&#10;&#10;Description automatically generated">
            <a:extLst>
              <a:ext uri="{FF2B5EF4-FFF2-40B4-BE49-F238E27FC236}">
                <a16:creationId xmlns:a16="http://schemas.microsoft.com/office/drawing/2014/main" id="{59078602-28C0-8049-AF3F-6C45260BF5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1026" y="4384886"/>
            <a:ext cx="6096002" cy="990599"/>
          </a:xfrm>
          <a:prstGeom prst="rect">
            <a:avLst/>
          </a:prstGeom>
        </p:spPr>
      </p:pic>
    </p:spTree>
    <p:extLst>
      <p:ext uri="{BB962C8B-B14F-4D97-AF65-F5344CB8AC3E}">
        <p14:creationId xmlns:p14="http://schemas.microsoft.com/office/powerpoint/2010/main" val="712865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Box 18">
            <a:extLst>
              <a:ext uri="{FF2B5EF4-FFF2-40B4-BE49-F238E27FC236}">
                <a16:creationId xmlns:a16="http://schemas.microsoft.com/office/drawing/2014/main" id="{478C78D6-5E77-A14F-8B0A-BA765B118541}"/>
              </a:ext>
            </a:extLst>
          </p:cNvPr>
          <p:cNvSpPr txBox="1">
            <a:spLocks noGrp="1"/>
          </p:cNvSpPr>
          <p:nvPr>
            <p:ph idx="1"/>
          </p:nvPr>
        </p:nvSpPr>
        <p:spPr>
          <a:xfrm>
            <a:off x="1653363" y="1945531"/>
            <a:ext cx="9367204" cy="4669277"/>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lIns="91440" tIns="45720" rIns="91440" bIns="45720" numCol="1" spcCol="0" rtlCol="0" fromWordArt="0" anchor="t" anchorCtr="0" forceAA="0" compatLnSpc="1">
            <a:prstTxWarp prst="textNoShape">
              <a:avLst/>
            </a:prstTxWarp>
            <a:normAutofit fontScale="92500" lnSpcReduction="10000"/>
          </a:bodyPr>
          <a:lstStyle/>
          <a:p>
            <a:pPr marL="0" indent="0">
              <a:buNone/>
            </a:pP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Taita</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Taveta County in Kenya is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ranked 28</a:t>
            </a:r>
            <a:r>
              <a:rPr lang="en-GB" sz="1800" baseline="300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among the poorest counties in Kenya</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The region has a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poverty rate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of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54.0%,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which is higher than the national average of 36.1%.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Women making up the majority of the labour force have joined the ASM sector for job opportunities to support their economic welfare.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If they have to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bribe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middlemen to procure mining permits, it only goes towards fostering an enabling environment for corruption related IFFs. Middlemen are used because the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government offices are not located within proximity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to where the women reside. To curb this, field offices of the government body offering the ASM mining licenses should be established near the mine sites so that women can access them.</a:t>
            </a:r>
            <a:endParaRPr lang="en-GB" sz="1800" dirty="0">
              <a:effectLst/>
              <a:ea typeface="Calibri" panose="020F0502020204030204" pitchFamily="34" charset="0"/>
              <a:cs typeface="Times New Roman" panose="02020603050405020304" pitchFamily="18" charset="0"/>
            </a:endParaRP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money lost by women to bribe middlemen does not go towards supporting the county’s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DRM capacity</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Having to bribe in order to procure a mining permit indicates the failure of the legal system to fairly apply the mining laws. The fee paid towards procuring the mining permit ordinarily should be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redistributed</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towards the provision of public goods the use of which would benefit women. But does the county provide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financial data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to show the total amount in fees received from ASM licence application? Is the data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disaggregated</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so that its apparent how much women have paid? Tax data is usually not disaggregated. So, we cannot tell for certain the extent to which mining licence fees earned by the county go towards social spending. </a:t>
            </a:r>
            <a:endParaRPr lang="en-GB" sz="1800" dirty="0">
              <a:effectLst/>
              <a:ea typeface="Calibri" panose="020F0502020204030204" pitchFamily="34" charset="0"/>
              <a:cs typeface="Times New Roman" panose="02020603050405020304" pitchFamily="18" charset="0"/>
            </a:endParaRPr>
          </a:p>
          <a:p>
            <a:pPr marL="0" indent="0">
              <a:buNone/>
            </a:pPr>
            <a:endParaRPr lang="en-GB" sz="1300" dirty="0">
              <a:effectLst/>
              <a:ea typeface="Calibri" panose="020F0502020204030204" pitchFamily="34" charset="0"/>
              <a:cs typeface="Times New Roman" panose="02020603050405020304" pitchFamily="18" charset="0"/>
            </a:endParaRPr>
          </a:p>
          <a:p>
            <a:r>
              <a:rPr lang="en-GB" sz="1300" dirty="0">
                <a:effectLst/>
                <a:latin typeface="Arial" panose="020B0604020202020204" pitchFamily="34" charset="0"/>
                <a:ea typeface="Times New Roman" panose="02020603050405020304" pitchFamily="18" charset="0"/>
                <a:cs typeface="Times New Roman" panose="02020603050405020304" pitchFamily="18" charset="0"/>
              </a:rPr>
              <a:t>Reference: </a:t>
            </a:r>
            <a:r>
              <a:rPr lang="en-GB" sz="1300" dirty="0" err="1">
                <a:effectLst/>
                <a:latin typeface="Arial" panose="020B0604020202020204" pitchFamily="34" charset="0"/>
                <a:ea typeface="Times New Roman" panose="02020603050405020304" pitchFamily="18" charset="0"/>
                <a:cs typeface="Times New Roman" panose="02020603050405020304" pitchFamily="18" charset="0"/>
              </a:rPr>
              <a:t>Mugo</a:t>
            </a:r>
            <a:r>
              <a:rPr lang="en-GB" sz="1300" dirty="0">
                <a:effectLst/>
                <a:latin typeface="Arial" panose="020B0604020202020204" pitchFamily="34" charset="0"/>
                <a:ea typeface="Times New Roman" panose="02020603050405020304" pitchFamily="18" charset="0"/>
                <a:cs typeface="Times New Roman" panose="02020603050405020304" pitchFamily="18" charset="0"/>
              </a:rPr>
              <a:t> et al 2021</a:t>
            </a:r>
            <a:endParaRPr lang="en-GB" sz="13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975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9138E-7955-4448-85C0-04D3050BE709}"/>
              </a:ext>
            </a:extLst>
          </p:cNvPr>
          <p:cNvSpPr>
            <a:spLocks noGrp="1"/>
          </p:cNvSpPr>
          <p:nvPr>
            <p:ph type="title"/>
          </p:nvPr>
        </p:nvSpPr>
        <p:spPr/>
        <p:txBody>
          <a:bodyPr/>
          <a:lstStyle/>
          <a:p>
            <a:r>
              <a:rPr lang="en-US" dirty="0"/>
              <a:t>PRODUCTION</a:t>
            </a:r>
          </a:p>
        </p:txBody>
      </p:sp>
      <p:graphicFrame>
        <p:nvGraphicFramePr>
          <p:cNvPr id="4" name="Content Placeholder 3">
            <a:extLst>
              <a:ext uri="{FF2B5EF4-FFF2-40B4-BE49-F238E27FC236}">
                <a16:creationId xmlns:a16="http://schemas.microsoft.com/office/drawing/2014/main" id="{81E39C0E-455A-AD4C-B9CC-AAD241A2C186}"/>
              </a:ext>
            </a:extLst>
          </p:cNvPr>
          <p:cNvGraphicFramePr>
            <a:graphicFrameLocks noGrp="1"/>
          </p:cNvGraphicFramePr>
          <p:nvPr>
            <p:ph idx="1"/>
            <p:extLst>
              <p:ext uri="{D42A27DB-BD31-4B8C-83A1-F6EECF244321}">
                <p14:modId xmlns:p14="http://schemas.microsoft.com/office/powerpoint/2010/main" val="3985661954"/>
              </p:ext>
            </p:extLst>
          </p:nvPr>
        </p:nvGraphicFramePr>
        <p:xfrm>
          <a:off x="838200" y="1473504"/>
          <a:ext cx="10515600" cy="2065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2D9411D-8087-8947-AE23-90A0E1049BB6}"/>
              </a:ext>
            </a:extLst>
          </p:cNvPr>
          <p:cNvSpPr txBox="1"/>
          <p:nvPr/>
        </p:nvSpPr>
        <p:spPr>
          <a:xfrm>
            <a:off x="838200" y="3349254"/>
            <a:ext cx="10515600" cy="3277820"/>
          </a:xfrm>
          <a:prstGeom prst="rect">
            <a:avLst/>
          </a:prstGeom>
          <a:noFill/>
        </p:spPr>
        <p:txBody>
          <a:bodyPr wrap="square" rtlCol="0">
            <a:spAutoFit/>
          </a:bodyPr>
          <a:lstStyle/>
          <a:p>
            <a:r>
              <a:rPr lang="en-GB" sz="2300" dirty="0"/>
              <a:t>Women who work in the ASM sector when engaged along the value chain make it difficult to determine the </a:t>
            </a:r>
            <a:r>
              <a:rPr lang="en-GB" sz="2300" dirty="0">
                <a:highlight>
                  <a:srgbClr val="FFFF00"/>
                </a:highlight>
              </a:rPr>
              <a:t>market value of the minerals</a:t>
            </a:r>
            <a:r>
              <a:rPr lang="en-GB" sz="2300" dirty="0"/>
              <a:t>. How much are they paid for the gemstones they transact with? In terms of quantity, how many gemstones are the women extracting? </a:t>
            </a:r>
            <a:r>
              <a:rPr lang="en-GB" sz="2300" dirty="0">
                <a:highlight>
                  <a:srgbClr val="FFFF00"/>
                </a:highlight>
              </a:rPr>
              <a:t>Since ASM is viewed as part of the informal sector, loosely regulated, it makes it difficult for government to negotiate mining contracts with large scale mineral producers, thereby affecting its tax base</a:t>
            </a:r>
            <a:r>
              <a:rPr lang="en-GB" sz="2300" dirty="0"/>
              <a:t>. Women in ASM should offer for sale their minerals in the open market so true value can be determined and so that they can price their gemstones for fair value, apply VAT and hold government accountable towards redistribution targeted towards a gender inclusive economy. </a:t>
            </a:r>
          </a:p>
        </p:txBody>
      </p:sp>
    </p:spTree>
    <p:extLst>
      <p:ext uri="{BB962C8B-B14F-4D97-AF65-F5344CB8AC3E}">
        <p14:creationId xmlns:p14="http://schemas.microsoft.com/office/powerpoint/2010/main" val="4014817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20">
            <a:extLst>
              <a:ext uri="{FF2B5EF4-FFF2-40B4-BE49-F238E27FC236}">
                <a16:creationId xmlns:a16="http://schemas.microsoft.com/office/drawing/2014/main" id="{29BE32AB-5B8A-0B4C-BD02-BB190CA07D04}"/>
              </a:ext>
            </a:extLst>
          </p:cNvPr>
          <p:cNvSpPr txBox="1">
            <a:spLocks noGrp="1"/>
          </p:cNvSpPr>
          <p:nvPr>
            <p:ph idx="1"/>
          </p:nvPr>
        </p:nvSpPr>
        <p:spPr>
          <a:xfrm>
            <a:off x="838200" y="1929384"/>
            <a:ext cx="10515600" cy="4251960"/>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lIns="91440" tIns="45720" rIns="91440" bIns="45720" numCol="1" spcCol="0" rtlCol="0" fromWordArt="0" anchorCtr="0" forceAA="0" compatLnSpc="1">
            <a:prstTxWarp prst="textNoShape">
              <a:avLst/>
            </a:prstTxWarp>
            <a:normAutofit/>
          </a:bodyPr>
          <a:lstStyle/>
          <a:p>
            <a:pPr marL="0" indent="0">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Ghana is recognised as one of Africa’s best governed countries and a model of best practice in resource governance. Ghana is among Africa’s largest gold producers. Gold represents up to 49% of the country’s exports having contributed approximately $8.35billion to Ghana’s $59 billion GDP in 2019.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Is this lucrative source of revenue available to women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In Ghana whether women </a:t>
            </a:r>
            <a:r>
              <a:rPr lang="en-GB" sz="1800" dirty="0">
                <a:latin typeface="Arial" panose="020B0604020202020204" pitchFamily="34" charset="0"/>
                <a:ea typeface="Times New Roman" panose="02020603050405020304" pitchFamily="18" charset="0"/>
                <a:cs typeface="Times New Roman" panose="02020603050405020304" pitchFamily="18" charset="0"/>
              </a:rPr>
              <a:t>can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fairly or equitably access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comparable income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from gold is subject to how they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bargain for power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and also how their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roles at the mining sites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facilitate their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participation in decision making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over gold governance and their potential to earn. Numerous forms of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cultural marginalisation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keep women at the less productive margins of the industry. Cultural customs, superstitious beliefs and social taboos encourage such gendered dimensions toward women in mining. This results in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women engaging in lower level supporting roles compared to managerial roles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and ultimately ownership of mine sites. Their role is reduced to carrying mineralised sand in pans and sometimes providing water to wash the mineralised sand. They are rarely seen inside the mine shafts and underground mine pits where extraction occurs. Digging, use of hand tools and mineral processing are reserved for men following local cultural customs and taboos that bar women from working in underground pits. </a:t>
            </a:r>
            <a:r>
              <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This impacts the ability of women to earn commensurate with the male persons.</a:t>
            </a:r>
            <a:endParaRPr lang="en-GB" sz="1800" dirty="0">
              <a:effectLst/>
              <a:highlight>
                <a:srgbClr val="FFFF00"/>
              </a:highlight>
              <a:ea typeface="Calibri" panose="020F0502020204030204" pitchFamily="34" charset="0"/>
              <a:cs typeface="Times New Roman" panose="02020603050405020304" pitchFamily="18" charset="0"/>
            </a:endParaRPr>
          </a:p>
          <a:p>
            <a:r>
              <a:rPr lang="en-GB" sz="1500" dirty="0">
                <a:effectLst/>
                <a:latin typeface="Arial" panose="020B0604020202020204" pitchFamily="34" charset="0"/>
                <a:ea typeface="Times New Roman" panose="02020603050405020304" pitchFamily="18" charset="0"/>
                <a:cs typeface="Times New Roman" panose="02020603050405020304" pitchFamily="18" charset="0"/>
              </a:rPr>
              <a:t>Reference: Arthur-Holmes &amp; Busia (2021)</a:t>
            </a:r>
            <a:endParaRPr lang="en-GB" sz="15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3B9817C-D620-4641-BAB5-D7F3EE046433}"/>
              </a:ext>
            </a:extLst>
          </p:cNvPr>
          <p:cNvSpPr txBox="1"/>
          <p:nvPr/>
        </p:nvSpPr>
        <p:spPr>
          <a:xfrm rot="21214573">
            <a:off x="5179933" y="5638895"/>
            <a:ext cx="6984459" cy="830997"/>
          </a:xfrm>
          <a:prstGeom prst="rect">
            <a:avLst/>
          </a:prstGeom>
          <a:noFill/>
        </p:spPr>
        <p:txBody>
          <a:bodyPr wrap="square" rtlCol="0">
            <a:spAutoFit/>
          </a:bodyPr>
          <a:lstStyle/>
          <a:p>
            <a:r>
              <a:rPr lang="en-GB" sz="1200" dirty="0">
                <a:solidFill>
                  <a:srgbClr val="C00000"/>
                </a:solidFill>
              </a:rPr>
              <a:t>In Ghana, women are also involved in illegal ASM activities, locally referred to as </a:t>
            </a:r>
            <a:r>
              <a:rPr lang="en-GB" sz="1200" i="1" dirty="0" err="1">
                <a:solidFill>
                  <a:srgbClr val="C00000"/>
                </a:solidFill>
              </a:rPr>
              <a:t>galamsey</a:t>
            </a:r>
            <a:r>
              <a:rPr lang="en-GB" sz="1200" i="1" dirty="0">
                <a:solidFill>
                  <a:srgbClr val="C00000"/>
                </a:solidFill>
              </a:rPr>
              <a:t>. </a:t>
            </a:r>
            <a:r>
              <a:rPr lang="en-GB" sz="1200" dirty="0">
                <a:solidFill>
                  <a:srgbClr val="C00000"/>
                </a:solidFill>
              </a:rPr>
              <a:t>The challenge they face here is breach of their casual labour relationship by their employer who fails to pay them their wages. No legal action can be taken since the labour results out of an illegality. This problem has to be tackled as part of mining governance. Penalising employers involved in illegal ASM activities. </a:t>
            </a:r>
          </a:p>
        </p:txBody>
      </p:sp>
    </p:spTree>
    <p:extLst>
      <p:ext uri="{BB962C8B-B14F-4D97-AF65-F5344CB8AC3E}">
        <p14:creationId xmlns:p14="http://schemas.microsoft.com/office/powerpoint/2010/main" val="186413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166F8B-0722-2744-964B-5AFB48C404EE}"/>
              </a:ext>
            </a:extLst>
          </p:cNvPr>
          <p:cNvSpPr>
            <a:spLocks noGrp="1"/>
          </p:cNvSpPr>
          <p:nvPr>
            <p:ph type="title"/>
          </p:nvPr>
        </p:nvSpPr>
        <p:spPr>
          <a:xfrm>
            <a:off x="643467" y="640080"/>
            <a:ext cx="3096427" cy="5613236"/>
          </a:xfrm>
        </p:spPr>
        <p:txBody>
          <a:bodyPr anchor="ctr">
            <a:normAutofit/>
          </a:bodyPr>
          <a:lstStyle/>
          <a:p>
            <a:r>
              <a:rPr lang="en-US">
                <a:solidFill>
                  <a:srgbClr val="FFFFFF"/>
                </a:solidFill>
              </a:rPr>
              <a:t>REVENUE COLLECTION</a:t>
            </a:r>
          </a:p>
        </p:txBody>
      </p:sp>
      <p:sp>
        <p:nvSpPr>
          <p:cNvPr id="8" name="Content Placeholder 7">
            <a:extLst>
              <a:ext uri="{FF2B5EF4-FFF2-40B4-BE49-F238E27FC236}">
                <a16:creationId xmlns:a16="http://schemas.microsoft.com/office/drawing/2014/main" id="{89B32234-65ED-403C-A264-51D3FB04FC15}"/>
              </a:ext>
            </a:extLst>
          </p:cNvPr>
          <p:cNvSpPr>
            <a:spLocks noGrp="1"/>
          </p:cNvSpPr>
          <p:nvPr>
            <p:ph idx="1"/>
          </p:nvPr>
        </p:nvSpPr>
        <p:spPr>
          <a:xfrm>
            <a:off x="4699818" y="640082"/>
            <a:ext cx="6848715" cy="2484884"/>
          </a:xfrm>
        </p:spPr>
        <p:txBody>
          <a:bodyPr anchor="ctr">
            <a:normAutofit/>
          </a:bodyPr>
          <a:lstStyle/>
          <a:p>
            <a:r>
              <a:rPr lang="en-US" sz="2000" dirty="0"/>
              <a:t>Effective and efficient institutions with clear mandates</a:t>
            </a:r>
          </a:p>
          <a:p>
            <a:r>
              <a:rPr lang="en-US" sz="2000" dirty="0"/>
              <a:t>ASSM as part of (1) informal sector removes it from the revenue generation cycle of the state (2) restricts state from collecting revenue from women and having them as their tax base</a:t>
            </a:r>
          </a:p>
        </p:txBody>
      </p:sp>
      <p:pic>
        <p:nvPicPr>
          <p:cNvPr id="4" name="Content Placeholder 3" descr="A picture containing polygon&#10;&#10;Description automatically generated">
            <a:extLst>
              <a:ext uri="{FF2B5EF4-FFF2-40B4-BE49-F238E27FC236}">
                <a16:creationId xmlns:a16="http://schemas.microsoft.com/office/drawing/2014/main" id="{9D814DE8-C176-CC4D-9F3F-6A604291F9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4297" y="4130709"/>
            <a:ext cx="6894236" cy="1120312"/>
          </a:xfrm>
          <a:prstGeom prst="rect">
            <a:avLst/>
          </a:prstGeom>
        </p:spPr>
      </p:pic>
    </p:spTree>
    <p:extLst>
      <p:ext uri="{BB962C8B-B14F-4D97-AF65-F5344CB8AC3E}">
        <p14:creationId xmlns:p14="http://schemas.microsoft.com/office/powerpoint/2010/main" val="244155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F6EBC9-3398-5D46-A1FA-EBB388E60031}"/>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Sources of Revenue?</a:t>
            </a:r>
          </a:p>
        </p:txBody>
      </p:sp>
      <p:graphicFrame>
        <p:nvGraphicFramePr>
          <p:cNvPr id="5" name="Content Placeholder 2">
            <a:extLst>
              <a:ext uri="{FF2B5EF4-FFF2-40B4-BE49-F238E27FC236}">
                <a16:creationId xmlns:a16="http://schemas.microsoft.com/office/drawing/2014/main" id="{C1B53AEC-473E-42BB-B96B-E0102373FEC1}"/>
              </a:ext>
            </a:extLst>
          </p:cNvPr>
          <p:cNvGraphicFramePr>
            <a:graphicFrameLocks noGrp="1"/>
          </p:cNvGraphicFramePr>
          <p:nvPr>
            <p:ph idx="1"/>
            <p:extLst>
              <p:ext uri="{D42A27DB-BD31-4B8C-83A1-F6EECF244321}">
                <p14:modId xmlns:p14="http://schemas.microsoft.com/office/powerpoint/2010/main" val="58861018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4606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1E07AA-385C-6D40-BF72-73C63742B1D6}"/>
              </a:ext>
            </a:extLst>
          </p:cNvPr>
          <p:cNvSpPr>
            <a:spLocks noGrp="1"/>
          </p:cNvSpPr>
          <p:nvPr>
            <p:ph type="title"/>
          </p:nvPr>
        </p:nvSpPr>
        <p:spPr>
          <a:xfrm>
            <a:off x="6234865" y="568517"/>
            <a:ext cx="5248221" cy="1067209"/>
          </a:xfrm>
        </p:spPr>
        <p:txBody>
          <a:bodyPr>
            <a:normAutofit/>
          </a:bodyPr>
          <a:lstStyle/>
          <a:p>
            <a:r>
              <a:rPr lang="en-US" dirty="0">
                <a:solidFill>
                  <a:schemeClr val="bg1"/>
                </a:solidFill>
              </a:rPr>
              <a:t>Examples</a:t>
            </a:r>
          </a:p>
        </p:txBody>
      </p:sp>
      <p:pic>
        <p:nvPicPr>
          <p:cNvPr id="9220" name="Picture 4" descr="5 reasons why you should file your taxes ASAP - Wave Blog">
            <a:extLst>
              <a:ext uri="{FF2B5EF4-FFF2-40B4-BE49-F238E27FC236}">
                <a16:creationId xmlns:a16="http://schemas.microsoft.com/office/drawing/2014/main" id="{1DB35166-0712-8B47-AC89-B956A5ED85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71" r="19847" b="-2"/>
          <a:stretch/>
        </p:blipFill>
        <p:spPr bwMode="auto">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76" name="Freeform: Shape 75">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77" name="Freeform: Shape 76">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79"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80" name="Freeform: Shape 79">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6" name="Text Box 23">
            <a:extLst>
              <a:ext uri="{FF2B5EF4-FFF2-40B4-BE49-F238E27FC236}">
                <a16:creationId xmlns:a16="http://schemas.microsoft.com/office/drawing/2014/main" id="{85D8BA1B-2A17-45EF-A4E8-BEF07C467493}"/>
              </a:ext>
            </a:extLst>
          </p:cNvPr>
          <p:cNvGraphicFramePr>
            <a:graphicFrameLocks noGrp="1"/>
          </p:cNvGraphicFramePr>
          <p:nvPr>
            <p:ph idx="1"/>
            <p:extLst>
              <p:ext uri="{D42A27DB-BD31-4B8C-83A1-F6EECF244321}">
                <p14:modId xmlns:p14="http://schemas.microsoft.com/office/powerpoint/2010/main" val="534303296"/>
              </p:ext>
            </p:extLst>
          </p:nvPr>
        </p:nvGraphicFramePr>
        <p:xfrm>
          <a:off x="6234868" y="1820369"/>
          <a:ext cx="521717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3951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2F5906-FAD0-484F-973F-D64BD0DCEB78}"/>
              </a:ext>
            </a:extLst>
          </p:cNvPr>
          <p:cNvSpPr>
            <a:spLocks noGrp="1"/>
          </p:cNvSpPr>
          <p:nvPr>
            <p:ph type="title"/>
          </p:nvPr>
        </p:nvSpPr>
        <p:spPr>
          <a:xfrm>
            <a:off x="1075767" y="1188637"/>
            <a:ext cx="2988234" cy="4480726"/>
          </a:xfrm>
        </p:spPr>
        <p:txBody>
          <a:bodyPr>
            <a:normAutofit/>
          </a:bodyPr>
          <a:lstStyle/>
          <a:p>
            <a:pPr algn="r"/>
            <a:r>
              <a:rPr lang="en-US" sz="6100"/>
              <a:t>Tanzania</a:t>
            </a:r>
          </a:p>
        </p:txBody>
      </p:sp>
      <p:cxnSp>
        <p:nvCxnSpPr>
          <p:cNvPr id="32" name="Straight Connector 3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 Box 21">
            <a:extLst>
              <a:ext uri="{FF2B5EF4-FFF2-40B4-BE49-F238E27FC236}">
                <a16:creationId xmlns:a16="http://schemas.microsoft.com/office/drawing/2014/main" id="{1864BC95-FCAB-5E4F-89DC-6D50DF297EFC}"/>
              </a:ext>
            </a:extLst>
          </p:cNvPr>
          <p:cNvSpPr txBox="1">
            <a:spLocks noGrp="1"/>
          </p:cNvSpPr>
          <p:nvPr>
            <p:ph idx="1"/>
          </p:nvPr>
        </p:nvSpPr>
        <p:spPr>
          <a:xfrm>
            <a:off x="5255260" y="1648870"/>
            <a:ext cx="4702848" cy="3560260"/>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lIns="91440" tIns="45720" rIns="91440" bIns="45720" numCol="1" spcCol="0" rtlCol="0" fromWordArt="0" anchor="ctr" anchorCtr="0" forceAA="0" compatLnSpc="1">
            <a:prstTxWarp prst="textNoShape">
              <a:avLst/>
            </a:prstTxWarp>
            <a:normAutofit/>
          </a:bodyPr>
          <a:lstStyle/>
          <a:p>
            <a:pPr marL="0" indent="0">
              <a:buNone/>
            </a:pPr>
            <a:r>
              <a:rPr lang="en-GB" sz="2400">
                <a:effectLst/>
                <a:latin typeface="Arial" panose="020B0604020202020204" pitchFamily="34" charset="0"/>
                <a:ea typeface="Calibri" panose="020F0502020204030204" pitchFamily="34" charset="0"/>
                <a:cs typeface="Times New Roman" panose="02020603050405020304" pitchFamily="18" charset="0"/>
              </a:rPr>
              <a:t>Introducing a 1 percent inspection fee on the gross value of all minerals exported out of the country is one such measure</a:t>
            </a:r>
            <a:r>
              <a:rPr lang="en-GB" sz="2400">
                <a:latin typeface="Arial" panose="020B0604020202020204" pitchFamily="34" charset="0"/>
                <a:ea typeface="Calibri" panose="020F0502020204030204" pitchFamily="34" charset="0"/>
                <a:cs typeface="Times New Roman" panose="02020603050405020304" pitchFamily="18" charset="0"/>
              </a:rPr>
              <a:t>.</a:t>
            </a:r>
            <a:endParaRPr lang="en-GB" sz="24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3150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5452525"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176E46-87E9-CC4E-B6FB-88BB89D256D0}"/>
              </a:ext>
            </a:extLst>
          </p:cNvPr>
          <p:cNvSpPr>
            <a:spLocks noGrp="1"/>
          </p:cNvSpPr>
          <p:nvPr>
            <p:ph type="title"/>
          </p:nvPr>
        </p:nvSpPr>
        <p:spPr>
          <a:xfrm>
            <a:off x="1006900" y="1188637"/>
            <a:ext cx="4623363" cy="4480726"/>
          </a:xfrm>
        </p:spPr>
        <p:txBody>
          <a:bodyPr>
            <a:normAutofit/>
          </a:bodyPr>
          <a:lstStyle/>
          <a:p>
            <a:pPr algn="r"/>
            <a:r>
              <a:rPr lang="en-US" sz="6600">
                <a:solidFill>
                  <a:schemeClr val="tx1">
                    <a:lumMod val="75000"/>
                    <a:lumOff val="25000"/>
                  </a:schemeClr>
                </a:solidFill>
              </a:rPr>
              <a:t>Despite a broadened tax base…</a:t>
            </a:r>
          </a:p>
        </p:txBody>
      </p:sp>
      <p:sp>
        <p:nvSpPr>
          <p:cNvPr id="3" name="Content Placeholder 2">
            <a:extLst>
              <a:ext uri="{FF2B5EF4-FFF2-40B4-BE49-F238E27FC236}">
                <a16:creationId xmlns:a16="http://schemas.microsoft.com/office/drawing/2014/main" id="{07176D31-80C7-0649-AFCC-D3F0D221B68B}"/>
              </a:ext>
            </a:extLst>
          </p:cNvPr>
          <p:cNvSpPr>
            <a:spLocks noGrp="1"/>
          </p:cNvSpPr>
          <p:nvPr>
            <p:ph idx="1"/>
          </p:nvPr>
        </p:nvSpPr>
        <p:spPr>
          <a:xfrm>
            <a:off x="6577584" y="1896645"/>
            <a:ext cx="3953775" cy="3064712"/>
          </a:xfrm>
        </p:spPr>
        <p:txBody>
          <a:bodyPr anchor="ctr">
            <a:normAutofit/>
          </a:bodyPr>
          <a:lstStyle/>
          <a:p>
            <a:r>
              <a:rPr lang="en-GB" sz="2400" dirty="0"/>
              <a:t>New IMF (2021) led research indicates African countries are losing between </a:t>
            </a:r>
            <a:r>
              <a:rPr lang="en-GB" sz="2400" dirty="0">
                <a:highlight>
                  <a:srgbClr val="FFFF00"/>
                </a:highlight>
              </a:rPr>
              <a:t>$470 million and $730 million per year in corporate income tax on average from MNE tax avoidance.</a:t>
            </a:r>
            <a:r>
              <a:rPr lang="en-GB" sz="2400" dirty="0"/>
              <a:t> </a:t>
            </a:r>
            <a:endParaRPr lang="en-US" sz="2400" dirty="0"/>
          </a:p>
        </p:txBody>
      </p:sp>
      <p:sp>
        <p:nvSpPr>
          <p:cNvPr id="4" name="TextBox 3">
            <a:extLst>
              <a:ext uri="{FF2B5EF4-FFF2-40B4-BE49-F238E27FC236}">
                <a16:creationId xmlns:a16="http://schemas.microsoft.com/office/drawing/2014/main" id="{21C25ACC-6309-444D-9944-0E32C9FA1642}"/>
              </a:ext>
            </a:extLst>
          </p:cNvPr>
          <p:cNvSpPr txBox="1"/>
          <p:nvPr/>
        </p:nvSpPr>
        <p:spPr>
          <a:xfrm rot="19048925">
            <a:off x="9732706" y="4876494"/>
            <a:ext cx="2104250" cy="923330"/>
          </a:xfrm>
          <a:prstGeom prst="rect">
            <a:avLst/>
          </a:prstGeom>
          <a:noFill/>
        </p:spPr>
        <p:txBody>
          <a:bodyPr wrap="square" rtlCol="0">
            <a:spAutoFit/>
          </a:bodyPr>
          <a:lstStyle/>
          <a:p>
            <a:r>
              <a:rPr lang="en-US" dirty="0">
                <a:solidFill>
                  <a:srgbClr val="C00000"/>
                </a:solidFill>
              </a:rPr>
              <a:t>Women ASSM?</a:t>
            </a:r>
          </a:p>
          <a:p>
            <a:r>
              <a:rPr lang="en-US" dirty="0">
                <a:solidFill>
                  <a:srgbClr val="C00000"/>
                </a:solidFill>
              </a:rPr>
              <a:t>Role of female parliamentarians?</a:t>
            </a:r>
          </a:p>
        </p:txBody>
      </p:sp>
    </p:spTree>
    <p:extLst>
      <p:ext uri="{BB962C8B-B14F-4D97-AF65-F5344CB8AC3E}">
        <p14:creationId xmlns:p14="http://schemas.microsoft.com/office/powerpoint/2010/main" val="1449533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DC98883-1F29-EE49-A216-10457679FACE}"/>
              </a:ext>
            </a:extLst>
          </p:cNvPr>
          <p:cNvSpPr>
            <a:spLocks noGrp="1"/>
          </p:cNvSpPr>
          <p:nvPr>
            <p:ph type="title"/>
          </p:nvPr>
        </p:nvSpPr>
        <p:spPr>
          <a:xfrm>
            <a:off x="453268" y="702351"/>
            <a:ext cx="4496922" cy="1116619"/>
          </a:xfrm>
        </p:spPr>
        <p:txBody>
          <a:bodyPr vert="horz" lIns="91440" tIns="45720" rIns="91440" bIns="45720" rtlCol="0" anchor="t">
            <a:normAutofit/>
          </a:bodyPr>
          <a:lstStyle/>
          <a:p>
            <a:pPr algn="r"/>
            <a:r>
              <a:rPr lang="en-US" sz="5600" kern="1200" dirty="0">
                <a:solidFill>
                  <a:srgbClr val="FFFFFF"/>
                </a:solidFill>
                <a:latin typeface="+mj-lt"/>
                <a:ea typeface="+mj-ea"/>
                <a:cs typeface="+mj-cs"/>
              </a:rPr>
              <a:t>GOVERNANCE</a:t>
            </a:r>
          </a:p>
        </p:txBody>
      </p:sp>
      <p:sp>
        <p:nvSpPr>
          <p:cNvPr id="6" name="Content Placeholder 5">
            <a:extLst>
              <a:ext uri="{FF2B5EF4-FFF2-40B4-BE49-F238E27FC236}">
                <a16:creationId xmlns:a16="http://schemas.microsoft.com/office/drawing/2014/main" id="{0F1CA175-352F-1E45-863F-18C1CD55AFDC}"/>
              </a:ext>
            </a:extLst>
          </p:cNvPr>
          <p:cNvSpPr>
            <a:spLocks noGrp="1"/>
          </p:cNvSpPr>
          <p:nvPr>
            <p:ph idx="1"/>
          </p:nvPr>
        </p:nvSpPr>
        <p:spPr>
          <a:xfrm>
            <a:off x="5792994" y="1590840"/>
            <a:ext cx="5672176" cy="5095221"/>
          </a:xfrm>
        </p:spPr>
        <p:txBody>
          <a:bodyPr vert="horz" lIns="91440" tIns="45720" rIns="91440" bIns="45720" rtlCol="0">
            <a:normAutofit fontScale="55000" lnSpcReduction="20000"/>
          </a:bodyPr>
          <a:lstStyle/>
          <a:p>
            <a:pPr marL="0" indent="0">
              <a:buNone/>
            </a:pPr>
            <a:r>
              <a:rPr lang="en-US" sz="4400" kern="1200" dirty="0">
                <a:solidFill>
                  <a:srgbClr val="FFFFFF"/>
                </a:solidFill>
                <a:latin typeface="+mn-lt"/>
                <a:ea typeface="+mn-ea"/>
                <a:cs typeface="+mn-cs"/>
              </a:rPr>
              <a:t>GOVERNANCE </a:t>
            </a:r>
          </a:p>
          <a:p>
            <a:pPr marL="457200" lvl="1" indent="0">
              <a:buNone/>
            </a:pPr>
            <a:endParaRPr lang="en-US" sz="4000" i="1" dirty="0">
              <a:solidFill>
                <a:srgbClr val="FFFFFF"/>
              </a:solidFill>
            </a:endParaRPr>
          </a:p>
          <a:p>
            <a:pPr marL="457200" lvl="1" indent="0">
              <a:buNone/>
            </a:pPr>
            <a:r>
              <a:rPr lang="en-US" sz="4000" i="1" dirty="0">
                <a:solidFill>
                  <a:srgbClr val="FFFFFF"/>
                </a:solidFill>
              </a:rPr>
              <a:t>Process through which the state and society participates in directing and controlling how a particular sector should function for their benefit. </a:t>
            </a:r>
          </a:p>
          <a:p>
            <a:pPr marL="457200" lvl="1" indent="0">
              <a:buNone/>
            </a:pPr>
            <a:endParaRPr lang="en-US" sz="4000" i="1" dirty="0">
              <a:solidFill>
                <a:srgbClr val="FFFFFF"/>
              </a:solidFill>
            </a:endParaRPr>
          </a:p>
          <a:p>
            <a:pPr marL="457200" lvl="1" indent="0">
              <a:buNone/>
            </a:pPr>
            <a:r>
              <a:rPr lang="en-US" sz="4000" i="1" dirty="0">
                <a:solidFill>
                  <a:srgbClr val="FFFFFF"/>
                </a:solidFill>
              </a:rPr>
              <a:t>Process that allows the structures and institutions laid down by government to foster state building and permit society to be involved in decision making at all levels of governance</a:t>
            </a:r>
          </a:p>
          <a:p>
            <a:pPr marL="457200" lvl="1" indent="0">
              <a:buNone/>
            </a:pPr>
            <a:endParaRPr lang="en-US" sz="4000" i="1" dirty="0">
              <a:solidFill>
                <a:srgbClr val="FFFFFF"/>
              </a:solidFill>
            </a:endParaRPr>
          </a:p>
          <a:p>
            <a:pPr marL="457200" lvl="1" indent="0">
              <a:buNone/>
            </a:pPr>
            <a:r>
              <a:rPr lang="en-US" sz="4000" i="1" dirty="0">
                <a:solidFill>
                  <a:srgbClr val="FFFFFF"/>
                </a:solidFill>
              </a:rPr>
              <a:t>Determined by the states legal system and the criteria it seeks to meet</a:t>
            </a:r>
          </a:p>
          <a:p>
            <a:pPr marL="0" indent="0">
              <a:buNone/>
            </a:pPr>
            <a:endParaRPr lang="en-US" sz="4400" kern="1200" dirty="0">
              <a:solidFill>
                <a:srgbClr val="FFFFFF"/>
              </a:solidFill>
              <a:latin typeface="+mn-lt"/>
              <a:ea typeface="+mn-ea"/>
              <a:cs typeface="+mn-cs"/>
            </a:endParaRPr>
          </a:p>
          <a:p>
            <a:pPr marL="0" indent="0">
              <a:buNone/>
            </a:pPr>
            <a:r>
              <a:rPr lang="en-US" sz="4400" kern="1200" dirty="0">
                <a:solidFill>
                  <a:srgbClr val="FFFFFF"/>
                </a:solidFill>
                <a:latin typeface="+mn-lt"/>
                <a:ea typeface="+mn-ea"/>
                <a:cs typeface="+mn-cs"/>
              </a:rPr>
              <a:t>DRM</a:t>
            </a:r>
          </a:p>
        </p:txBody>
      </p:sp>
      <p:cxnSp>
        <p:nvCxnSpPr>
          <p:cNvPr id="1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7" name="Down Arrow 6">
            <a:extLst>
              <a:ext uri="{FF2B5EF4-FFF2-40B4-BE49-F238E27FC236}">
                <a16:creationId xmlns:a16="http://schemas.microsoft.com/office/drawing/2014/main" id="{67CF3E41-687D-A44C-8DE4-D346A88D6EC5}"/>
              </a:ext>
            </a:extLst>
          </p:cNvPr>
          <p:cNvSpPr/>
          <p:nvPr/>
        </p:nvSpPr>
        <p:spPr>
          <a:xfrm>
            <a:off x="5921637" y="2099733"/>
            <a:ext cx="348725" cy="355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F41D28-4F2F-FE45-8EEA-9BF0F60DA249}"/>
              </a:ext>
            </a:extLst>
          </p:cNvPr>
          <p:cNvSpPr txBox="1"/>
          <p:nvPr/>
        </p:nvSpPr>
        <p:spPr>
          <a:xfrm>
            <a:off x="1075328" y="5184922"/>
            <a:ext cx="3471333" cy="1200329"/>
          </a:xfrm>
          <a:prstGeom prst="rect">
            <a:avLst/>
          </a:prstGeom>
          <a:noFill/>
        </p:spPr>
        <p:txBody>
          <a:bodyPr wrap="square" rtlCol="0">
            <a:spAutoFit/>
          </a:bodyPr>
          <a:lstStyle/>
          <a:p>
            <a:pPr algn="ctr"/>
            <a:r>
              <a:rPr lang="en-US" dirty="0">
                <a:highlight>
                  <a:srgbClr val="FFFF00"/>
                </a:highlight>
              </a:rPr>
              <a:t>Inclusivity. Non- discrimination. Accountability. Transparency. Distributive justice. Sustainable development. Responsibility </a:t>
            </a:r>
          </a:p>
        </p:txBody>
      </p:sp>
      <p:pic>
        <p:nvPicPr>
          <p:cNvPr id="5124" name="Picture 4" descr="Diversity, Equity, and Inclusion - Antiracist Praxis - Subject Guides at  American University">
            <a:extLst>
              <a:ext uri="{FF2B5EF4-FFF2-40B4-BE49-F238E27FC236}">
                <a16:creationId xmlns:a16="http://schemas.microsoft.com/office/drawing/2014/main" id="{F6EF6CDD-0570-E149-B1AB-3EA8DE1F2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34" y="2099733"/>
            <a:ext cx="4496921" cy="252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271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977641-3864-9141-AB7C-431F997F7EB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100" kern="1200" dirty="0">
                <a:solidFill>
                  <a:schemeClr val="tx1"/>
                </a:solidFill>
                <a:latin typeface="+mj-lt"/>
                <a:ea typeface="+mj-ea"/>
                <a:cs typeface="+mj-cs"/>
              </a:rPr>
              <a:t>REVENUE ALLOCATION/SOCIAL – ECONOMIC SPENDING</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A3D75A39-786B-2647-AC2A-D9B455B998E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54296" y="899188"/>
            <a:ext cx="7214616" cy="5032191"/>
          </a:xfrm>
          <a:prstGeom prst="rect">
            <a:avLst/>
          </a:prstGeom>
        </p:spPr>
      </p:pic>
      <p:sp>
        <p:nvSpPr>
          <p:cNvPr id="7" name="Text Box 24">
            <a:extLst>
              <a:ext uri="{FF2B5EF4-FFF2-40B4-BE49-F238E27FC236}">
                <a16:creationId xmlns:a16="http://schemas.microsoft.com/office/drawing/2014/main" id="{A41BC9C0-7A23-2D45-B81C-A473A4EA3567}"/>
              </a:ext>
            </a:extLst>
          </p:cNvPr>
          <p:cNvSpPr txBox="1"/>
          <p:nvPr/>
        </p:nvSpPr>
        <p:spPr>
          <a:xfrm>
            <a:off x="1866503" y="5644806"/>
            <a:ext cx="8458993" cy="966261"/>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20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Reflective Question: Revenue that is sourced from the mining sector is used towards what purpose? Is it redistributed towards social spending? </a:t>
            </a:r>
            <a:endParaRPr lang="en-GB" sz="2000" dirty="0">
              <a:effectLst/>
              <a:ea typeface="Calibri" panose="020F0502020204030204" pitchFamily="34" charset="0"/>
              <a:cs typeface="Times New Roman" panose="02020603050405020304" pitchFamily="18" charset="0"/>
            </a:endParaRPr>
          </a:p>
          <a:p>
            <a:r>
              <a:rPr lang="en-GB" sz="12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98722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A574-55E8-CF45-B0E1-7F46CEF1FCAB}"/>
              </a:ext>
            </a:extLst>
          </p:cNvPr>
          <p:cNvSpPr>
            <a:spLocks noGrp="1"/>
          </p:cNvSpPr>
          <p:nvPr>
            <p:ph type="title"/>
          </p:nvPr>
        </p:nvSpPr>
        <p:spPr/>
        <p:txBody>
          <a:bodyPr/>
          <a:lstStyle/>
          <a:p>
            <a:r>
              <a:rPr lang="en-US" dirty="0"/>
              <a:t>Zambia</a:t>
            </a:r>
          </a:p>
        </p:txBody>
      </p:sp>
      <p:sp>
        <p:nvSpPr>
          <p:cNvPr id="8" name="Text Box 2">
            <a:extLst>
              <a:ext uri="{FF2B5EF4-FFF2-40B4-BE49-F238E27FC236}">
                <a16:creationId xmlns:a16="http://schemas.microsoft.com/office/drawing/2014/main" id="{D240C8C4-9117-F14E-AFCF-99EC9A7C0DB9}"/>
              </a:ext>
            </a:extLst>
          </p:cNvPr>
          <p:cNvSpPr txBox="1">
            <a:spLocks noGrp="1"/>
          </p:cNvSpPr>
          <p:nvPr>
            <p:ph idx="1"/>
          </p:nvPr>
        </p:nvSpPr>
        <p:spPr>
          <a:xfrm>
            <a:off x="838200" y="1357791"/>
            <a:ext cx="10515600" cy="4872887"/>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1600" dirty="0">
                <a:effectLst/>
                <a:latin typeface="Arial" panose="020B0604020202020204" pitchFamily="34" charset="0"/>
                <a:ea typeface="Calibri" panose="020F0502020204030204" pitchFamily="34" charset="0"/>
                <a:cs typeface="Times New Roman" panose="02020603050405020304" pitchFamily="18" charset="0"/>
              </a:rPr>
              <a:t>Between 2011-2014 -  mounting mining revenues for Zambia. </a:t>
            </a:r>
            <a:r>
              <a:rPr lang="en-GB" sz="1600" dirty="0">
                <a:latin typeface="Arial" panose="020B0604020202020204" pitchFamily="34" charset="0"/>
                <a:ea typeface="Calibri" panose="020F0502020204030204" pitchFamily="34" charset="0"/>
                <a:cs typeface="Times New Roman" panose="02020603050405020304" pitchFamily="18" charset="0"/>
              </a:rPr>
              <a:t>S</a:t>
            </a:r>
            <a:r>
              <a:rPr lang="en-GB" sz="1600" dirty="0">
                <a:effectLst/>
                <a:latin typeface="Arial" panose="020B0604020202020204" pitchFamily="34" charset="0"/>
                <a:ea typeface="Calibri" panose="020F0502020204030204" pitchFamily="34" charset="0"/>
                <a:cs typeface="Times New Roman" panose="02020603050405020304" pitchFamily="18" charset="0"/>
              </a:rPr>
              <a:t>pending on health increased. </a:t>
            </a:r>
          </a:p>
          <a:p>
            <a:r>
              <a:rPr lang="en-GB" sz="1600" dirty="0">
                <a:effectLst/>
                <a:latin typeface="Arial" panose="020B0604020202020204" pitchFamily="34" charset="0"/>
                <a:ea typeface="Calibri" panose="020F0502020204030204" pitchFamily="34" charset="0"/>
                <a:cs typeface="Times New Roman" panose="02020603050405020304" pitchFamily="18" charset="0"/>
              </a:rPr>
              <a:t>However, a significant part of the health expenditure was financed by </a:t>
            </a:r>
            <a:r>
              <a:rPr lang="en-GB" sz="16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external resources </a:t>
            </a:r>
            <a:r>
              <a:rPr lang="en-GB" sz="1600" dirty="0">
                <a:effectLst/>
                <a:latin typeface="Arial" panose="020B0604020202020204" pitchFamily="34" charset="0"/>
                <a:ea typeface="Calibri" panose="020F0502020204030204" pitchFamily="34" charset="0"/>
                <a:cs typeface="Times New Roman" panose="02020603050405020304" pitchFamily="18" charset="0"/>
              </a:rPr>
              <a:t>and </a:t>
            </a:r>
            <a:r>
              <a:rPr lang="en-GB" sz="16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out of pocket expenses. </a:t>
            </a:r>
          </a:p>
          <a:p>
            <a:r>
              <a:rPr lang="en-GB" sz="1600" dirty="0">
                <a:effectLst/>
                <a:latin typeface="Arial" panose="020B0604020202020204" pitchFamily="34" charset="0"/>
                <a:ea typeface="Calibri" panose="020F0502020204030204" pitchFamily="34" charset="0"/>
                <a:cs typeface="Times New Roman" panose="02020603050405020304" pitchFamily="18" charset="0"/>
              </a:rPr>
              <a:t>Despite this </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the free primary health care policy of the government significantly increased the utilisation of public health care facilities, especially by disadvantaged social categories, constituting a step towards universal health coverage. </a:t>
            </a:r>
          </a:p>
          <a:p>
            <a:r>
              <a:rPr lang="en-GB" sz="1600" dirty="0">
                <a:effectLst/>
                <a:latin typeface="Arial" panose="020B0604020202020204" pitchFamily="34" charset="0"/>
                <a:ea typeface="Times New Roman" panose="02020603050405020304" pitchFamily="18" charset="0"/>
                <a:cs typeface="Times New Roman" panose="02020603050405020304" pitchFamily="18" charset="0"/>
              </a:rPr>
              <a:t>But equity issues in the provision of health care persist in Zambia. There is an urban bias in the territorial distribution of financial and human resources. Barriers remain to poor people’s access to secondary- and tertiary-level hospitals, while supply deficiencies are still appreciable at the rural primary level</a:t>
            </a:r>
            <a:r>
              <a:rPr lang="en-GB" sz="1600" dirty="0">
                <a:latin typeface="Arial" panose="020B0604020202020204" pitchFamily="34" charset="0"/>
                <a:ea typeface="Times New Roman" panose="02020603050405020304" pitchFamily="18" charset="0"/>
                <a:cs typeface="Times New Roman" panose="02020603050405020304" pitchFamily="18" charset="0"/>
              </a:rPr>
              <a:t>. </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Disparities in per capita public health care spending are quite substantial between provinces, with rural provinces less favoured. These provinces are in fact experiencing worse outcomes for some health indicators (child mortality and child stunting). The allocation of human resources is even more unbalanced, with rural areas having half as many health workers per 1,000 people as urban areas; half of the doctors are concentrated in the province of Lusaka. The estimated health personnel deficit has been reduced overall (from 69 per cent in 2005 to 43 per cent in 2016), but it is still very high in most rural and remote areas. </a:t>
            </a:r>
          </a:p>
          <a:p>
            <a:r>
              <a:rPr lang="en-GB" sz="1600" dirty="0">
                <a:effectLst/>
                <a:latin typeface="Arial" panose="020B0604020202020204" pitchFamily="34" charset="0"/>
                <a:ea typeface="Times New Roman" panose="02020603050405020304" pitchFamily="18" charset="0"/>
                <a:cs typeface="Times New Roman" panose="02020603050405020304" pitchFamily="18" charset="0"/>
              </a:rPr>
              <a:t>During the period of increase in mining revenue, recruitment of health workers increased and there were wage increases as well (recurrent expenditure) but infrastructure development, medical equipment and the acquisition of drugs, vaccines and other health supplies decreased. </a:t>
            </a:r>
            <a:r>
              <a:rPr lang="en-GB" sz="16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To what extent did mining revenue contribute towards health sector spending? What has the Zambian government established in terms of which revenue allocation goes to fund what priority and what systems have been put in place to monitor budgetary allocations are utilised for intended purposes? Does the Zambian mining revenue contribute towards women’s development?</a:t>
            </a:r>
            <a:endParaRPr lang="en-GB" sz="1600" dirty="0">
              <a:effectLst/>
              <a:highlight>
                <a:srgbClr val="FFFF00"/>
              </a:highligh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0965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7F7AF4-72C6-4B71-9E40-53E8BFEF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2001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9E434F-E663-8940-A103-199B0541535C}"/>
              </a:ext>
            </a:extLst>
          </p:cNvPr>
          <p:cNvSpPr>
            <a:spLocks noGrp="1"/>
          </p:cNvSpPr>
          <p:nvPr>
            <p:ph type="title"/>
          </p:nvPr>
        </p:nvSpPr>
        <p:spPr>
          <a:xfrm>
            <a:off x="218695" y="724837"/>
            <a:ext cx="10515599" cy="932688"/>
          </a:xfrm>
        </p:spPr>
        <p:txBody>
          <a:bodyPr vert="horz" lIns="91440" tIns="45720" rIns="91440" bIns="45720" rtlCol="0" anchor="b">
            <a:normAutofit/>
          </a:bodyPr>
          <a:lstStyle/>
          <a:p>
            <a:pPr algn="ctr"/>
            <a:r>
              <a:rPr lang="en-US" sz="3000" b="1" kern="1200" dirty="0">
                <a:solidFill>
                  <a:schemeClr val="bg1"/>
                </a:solidFill>
                <a:latin typeface="+mj-lt"/>
                <a:ea typeface="+mj-ea"/>
                <a:cs typeface="+mj-cs"/>
              </a:rPr>
              <a:t>2. EXTERNAL DEBT, DRM AND THE MINING SECTOR</a:t>
            </a:r>
            <a:br>
              <a:rPr lang="en-US" sz="3000" kern="1200" dirty="0">
                <a:solidFill>
                  <a:schemeClr val="bg1"/>
                </a:solidFill>
                <a:latin typeface="+mj-lt"/>
                <a:ea typeface="+mj-ea"/>
                <a:cs typeface="+mj-cs"/>
              </a:rPr>
            </a:br>
            <a:endParaRPr lang="en-US" sz="3000" kern="1200" dirty="0">
              <a:solidFill>
                <a:schemeClr val="bg1"/>
              </a:solidFill>
              <a:latin typeface="+mj-lt"/>
              <a:ea typeface="+mj-ea"/>
              <a:cs typeface="+mj-cs"/>
            </a:endParaRPr>
          </a:p>
        </p:txBody>
      </p:sp>
      <p:pic>
        <p:nvPicPr>
          <p:cNvPr id="10242" name="Picture 2" descr="How Debt Defines Us | Dame Magazine">
            <a:extLst>
              <a:ext uri="{FF2B5EF4-FFF2-40B4-BE49-F238E27FC236}">
                <a16:creationId xmlns:a16="http://schemas.microsoft.com/office/drawing/2014/main" id="{BA09A115-244A-264A-95E2-8211740DB7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93146" y="2246409"/>
            <a:ext cx="9205706" cy="405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008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BCBD-15A9-4F49-A756-5436B3EFC5C9}"/>
              </a:ext>
            </a:extLst>
          </p:cNvPr>
          <p:cNvSpPr>
            <a:spLocks noGrp="1"/>
          </p:cNvSpPr>
          <p:nvPr>
            <p:ph type="title"/>
          </p:nvPr>
        </p:nvSpPr>
        <p:spPr/>
        <p:txBody>
          <a:bodyPr/>
          <a:lstStyle/>
          <a:p>
            <a:r>
              <a:rPr lang="en-GB" dirty="0"/>
              <a:t>Debt tests the fiscal capacity of states</a:t>
            </a:r>
            <a:r>
              <a:rPr lang="en-GB" dirty="0">
                <a:effectLst/>
              </a:rPr>
              <a:t> </a:t>
            </a:r>
            <a:endParaRPr lang="en-US" dirty="0"/>
          </a:p>
        </p:txBody>
      </p:sp>
      <p:sp>
        <p:nvSpPr>
          <p:cNvPr id="3" name="Content Placeholder 2">
            <a:extLst>
              <a:ext uri="{FF2B5EF4-FFF2-40B4-BE49-F238E27FC236}">
                <a16:creationId xmlns:a16="http://schemas.microsoft.com/office/drawing/2014/main" id="{382C7867-E2D3-214A-9E09-F77701CCABF9}"/>
              </a:ext>
            </a:extLst>
          </p:cNvPr>
          <p:cNvSpPr>
            <a:spLocks noGrp="1"/>
          </p:cNvSpPr>
          <p:nvPr>
            <p:ph idx="1"/>
          </p:nvPr>
        </p:nvSpPr>
        <p:spPr/>
        <p:txBody>
          <a:bodyPr>
            <a:normAutofit lnSpcReduction="10000"/>
          </a:bodyPr>
          <a:lstStyle/>
          <a:p>
            <a:r>
              <a:rPr lang="en-GB" dirty="0"/>
              <a:t>When a state is running on borrowed money – </a:t>
            </a:r>
            <a:r>
              <a:rPr lang="en-GB" dirty="0">
                <a:highlight>
                  <a:srgbClr val="FFFF00"/>
                </a:highlight>
              </a:rPr>
              <a:t>it has to become fiscally active.</a:t>
            </a:r>
            <a:r>
              <a:rPr lang="en-GB" dirty="0"/>
              <a:t> The state must seek to </a:t>
            </a:r>
            <a:r>
              <a:rPr lang="en-GB" dirty="0">
                <a:highlight>
                  <a:srgbClr val="FFFF00"/>
                </a:highlight>
              </a:rPr>
              <a:t>continually identify and mobilise domestic sources of revenue to repay the debt on maturity </a:t>
            </a:r>
            <a:r>
              <a:rPr lang="en-GB" dirty="0"/>
              <a:t>and at the same time to have </a:t>
            </a:r>
            <a:r>
              <a:rPr lang="en-GB" dirty="0">
                <a:highlight>
                  <a:srgbClr val="FFFF00"/>
                </a:highlight>
              </a:rPr>
              <a:t>sufficient finances remaining to redistribute towards social and economic needs</a:t>
            </a:r>
            <a:r>
              <a:rPr lang="en-GB" dirty="0"/>
              <a:t> of the state and its citizens. </a:t>
            </a:r>
          </a:p>
          <a:p>
            <a:r>
              <a:rPr lang="en-GB" dirty="0"/>
              <a:t>Usually, states end up spending more revenue sources servicing the debt at the expense of redistribution towards social needs. For example, </a:t>
            </a:r>
            <a:r>
              <a:rPr lang="en-GB" dirty="0">
                <a:highlight>
                  <a:srgbClr val="FFFF00"/>
                </a:highlight>
              </a:rPr>
              <a:t>Angola spends 44% </a:t>
            </a:r>
            <a:r>
              <a:rPr lang="en-GB" dirty="0"/>
              <a:t>of government revenue repaying its external debt. The country has the highest child mortality, yet the government only spends about </a:t>
            </a:r>
            <a:r>
              <a:rPr lang="en-GB" dirty="0">
                <a:highlight>
                  <a:srgbClr val="FFFF00"/>
                </a:highlight>
              </a:rPr>
              <a:t>6% </a:t>
            </a:r>
            <a:r>
              <a:rPr lang="en-GB" dirty="0"/>
              <a:t>on public health. </a:t>
            </a:r>
            <a:r>
              <a:rPr lang="en-GB" dirty="0">
                <a:highlight>
                  <a:srgbClr val="FFFF00"/>
                </a:highlight>
              </a:rPr>
              <a:t>Zambia</a:t>
            </a:r>
            <a:r>
              <a:rPr lang="en-GB" dirty="0"/>
              <a:t> on the other hand spends </a:t>
            </a:r>
            <a:r>
              <a:rPr lang="en-GB" dirty="0">
                <a:highlight>
                  <a:srgbClr val="FFFF00"/>
                </a:highlight>
              </a:rPr>
              <a:t>4 times more servicing its debt </a:t>
            </a:r>
            <a:r>
              <a:rPr lang="en-GB" dirty="0"/>
              <a:t>while </a:t>
            </a:r>
            <a:r>
              <a:rPr lang="en-GB" dirty="0">
                <a:highlight>
                  <a:srgbClr val="FFFF00"/>
                </a:highlight>
              </a:rPr>
              <a:t>88% </a:t>
            </a:r>
            <a:r>
              <a:rPr lang="en-GB" dirty="0"/>
              <a:t>of Zambians are living on less than $6 a day.</a:t>
            </a:r>
          </a:p>
          <a:p>
            <a:endParaRPr lang="en-US" dirty="0"/>
          </a:p>
        </p:txBody>
      </p:sp>
    </p:spTree>
    <p:extLst>
      <p:ext uri="{BB962C8B-B14F-4D97-AF65-F5344CB8AC3E}">
        <p14:creationId xmlns:p14="http://schemas.microsoft.com/office/powerpoint/2010/main" val="4278398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32157-4D48-9342-AB82-F93DF1C20BEB}"/>
              </a:ext>
            </a:extLst>
          </p:cNvPr>
          <p:cNvSpPr>
            <a:spLocks noGrp="1"/>
          </p:cNvSpPr>
          <p:nvPr>
            <p:ph type="title"/>
          </p:nvPr>
        </p:nvSpPr>
        <p:spPr/>
        <p:txBody>
          <a:bodyPr>
            <a:noAutofit/>
          </a:bodyPr>
          <a:lstStyle/>
          <a:p>
            <a:r>
              <a:rPr lang="en-GB" sz="3600" dirty="0">
                <a:highlight>
                  <a:srgbClr val="FFFF00"/>
                </a:highlight>
              </a:rPr>
              <a:t>When a state relies on borrowed funds its decision making is captured by external creditors, powers, institutions and markets</a:t>
            </a:r>
            <a:r>
              <a:rPr lang="en-GB" sz="3600" dirty="0">
                <a:effectLst/>
                <a:highlight>
                  <a:srgbClr val="FFFF00"/>
                </a:highlight>
              </a:rPr>
              <a:t> </a:t>
            </a:r>
            <a:endParaRPr lang="en-US" sz="3600" dirty="0">
              <a:highlight>
                <a:srgbClr val="FFFF00"/>
              </a:highlight>
            </a:endParaRPr>
          </a:p>
        </p:txBody>
      </p:sp>
      <p:sp>
        <p:nvSpPr>
          <p:cNvPr id="3" name="Content Placeholder 2">
            <a:extLst>
              <a:ext uri="{FF2B5EF4-FFF2-40B4-BE49-F238E27FC236}">
                <a16:creationId xmlns:a16="http://schemas.microsoft.com/office/drawing/2014/main" id="{014D6CCE-88CC-0E42-9289-79D12111B766}"/>
              </a:ext>
            </a:extLst>
          </p:cNvPr>
          <p:cNvSpPr>
            <a:spLocks noGrp="1"/>
          </p:cNvSpPr>
          <p:nvPr>
            <p:ph idx="1"/>
          </p:nvPr>
        </p:nvSpPr>
        <p:spPr>
          <a:xfrm>
            <a:off x="838200" y="2045955"/>
            <a:ext cx="10515600" cy="4351338"/>
          </a:xfrm>
        </p:spPr>
        <p:txBody>
          <a:bodyPr>
            <a:normAutofit fontScale="92500"/>
          </a:bodyPr>
          <a:lstStyle/>
          <a:p>
            <a:r>
              <a:rPr lang="en-GB" dirty="0"/>
              <a:t>The state then compromises between repaying the debt with its interest or spending its revenue on social needs. The latter often gets neglected. </a:t>
            </a:r>
          </a:p>
          <a:p>
            <a:r>
              <a:rPr lang="en-GB" dirty="0"/>
              <a:t>For debt not to undermine the fiscal capacity of a state pushing its towards austerity for example, the government has to plan out its short-, medium- and long-term growth priorities supported by what it can access locally in terms of revenue. </a:t>
            </a:r>
          </a:p>
          <a:p>
            <a:r>
              <a:rPr lang="en-GB" dirty="0"/>
              <a:t>The government should also develop a debt repayment strategy through which it is able to prudently evaluate its domestic revenue mobilisation capacity and future projections and allocate specific industries, tax bases towards debt repayment and social spending in an equitable manner.</a:t>
            </a:r>
          </a:p>
          <a:p>
            <a:endParaRPr lang="en-US" dirty="0"/>
          </a:p>
        </p:txBody>
      </p:sp>
    </p:spTree>
    <p:extLst>
      <p:ext uri="{BB962C8B-B14F-4D97-AF65-F5344CB8AC3E}">
        <p14:creationId xmlns:p14="http://schemas.microsoft.com/office/powerpoint/2010/main" val="2650424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E250-43ED-BC49-9C7A-58805BB3C269}"/>
              </a:ext>
            </a:extLst>
          </p:cNvPr>
          <p:cNvSpPr>
            <a:spLocks noGrp="1"/>
          </p:cNvSpPr>
          <p:nvPr>
            <p:ph type="title"/>
          </p:nvPr>
        </p:nvSpPr>
        <p:spPr/>
        <p:txBody>
          <a:bodyPr/>
          <a:lstStyle/>
          <a:p>
            <a:r>
              <a:rPr lang="en-GB" dirty="0">
                <a:highlight>
                  <a:srgbClr val="FFFF00"/>
                </a:highlight>
              </a:rPr>
              <a:t>The debt should not be utilised toward supporting recurrent expenditure</a:t>
            </a:r>
            <a:r>
              <a:rPr lang="en-GB" dirty="0">
                <a:effectLst/>
                <a:highlight>
                  <a:srgbClr val="FFFF00"/>
                </a:highlight>
              </a:rPr>
              <a:t> </a:t>
            </a:r>
            <a:endParaRPr lang="en-US" dirty="0">
              <a:highlight>
                <a:srgbClr val="FFFF00"/>
              </a:highlight>
            </a:endParaRPr>
          </a:p>
        </p:txBody>
      </p:sp>
      <p:sp>
        <p:nvSpPr>
          <p:cNvPr id="3" name="Content Placeholder 2">
            <a:extLst>
              <a:ext uri="{FF2B5EF4-FFF2-40B4-BE49-F238E27FC236}">
                <a16:creationId xmlns:a16="http://schemas.microsoft.com/office/drawing/2014/main" id="{942B8536-D0AF-C04D-9792-9DD9C2A3496D}"/>
              </a:ext>
            </a:extLst>
          </p:cNvPr>
          <p:cNvSpPr>
            <a:spLocks noGrp="1"/>
          </p:cNvSpPr>
          <p:nvPr>
            <p:ph idx="1"/>
          </p:nvPr>
        </p:nvSpPr>
        <p:spPr/>
        <p:txBody>
          <a:bodyPr>
            <a:normAutofit fontScale="92500" lnSpcReduction="10000"/>
          </a:bodyPr>
          <a:lstStyle/>
          <a:p>
            <a:r>
              <a:rPr lang="en-GB" dirty="0"/>
              <a:t>but should be directed towards development expenditure and creation of employment opportunities alongside investments in education and health care. </a:t>
            </a:r>
          </a:p>
          <a:p>
            <a:r>
              <a:rPr lang="en-GB" dirty="0"/>
              <a:t>The mining sector provides the state with an opportunity to strengthen its fiscal capacity and its ability to generate sources of revenue. </a:t>
            </a:r>
          </a:p>
          <a:p>
            <a:r>
              <a:rPr lang="en-GB" dirty="0"/>
              <a:t>Understanding how the mining sector is governed is crucial to determine its capacity to generate revenue for the state. </a:t>
            </a:r>
          </a:p>
          <a:p>
            <a:r>
              <a:rPr lang="en-GB" dirty="0"/>
              <a:t>Focusing on women as economic players whether through the formal or informal markets within the mining sector and its governance is equally important, if the state is to properly benefit from a broadened revenue base supported by the taxation of women. </a:t>
            </a:r>
            <a:endParaRPr lang="en-US" dirty="0"/>
          </a:p>
        </p:txBody>
      </p:sp>
    </p:spTree>
    <p:extLst>
      <p:ext uri="{BB962C8B-B14F-4D97-AF65-F5344CB8AC3E}">
        <p14:creationId xmlns:p14="http://schemas.microsoft.com/office/powerpoint/2010/main" val="1462720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7" name="Text Box 22">
            <a:extLst>
              <a:ext uri="{FF2B5EF4-FFF2-40B4-BE49-F238E27FC236}">
                <a16:creationId xmlns:a16="http://schemas.microsoft.com/office/drawing/2014/main" id="{C1F365EB-8639-4B66-98B1-038D5CE6F019}"/>
              </a:ext>
            </a:extLst>
          </p:cNvPr>
          <p:cNvGraphicFramePr>
            <a:graphicFrameLocks noGrp="1"/>
          </p:cNvGraphicFramePr>
          <p:nvPr>
            <p:ph idx="1"/>
            <p:extLst>
              <p:ext uri="{D42A27DB-BD31-4B8C-83A1-F6EECF244321}">
                <p14:modId xmlns:p14="http://schemas.microsoft.com/office/powerpoint/2010/main" val="1755046634"/>
              </p:ext>
            </p:extLst>
          </p:nvPr>
        </p:nvGraphicFramePr>
        <p:xfrm>
          <a:off x="838200" y="765544"/>
          <a:ext cx="5558489" cy="541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393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074" name="Picture 2" descr="2012 Cartoon Calendar | WSP">
            <a:extLst>
              <a:ext uri="{FF2B5EF4-FFF2-40B4-BE49-F238E27FC236}">
                <a16:creationId xmlns:a16="http://schemas.microsoft.com/office/drawing/2014/main" id="{D50391A9-FF0F-D443-8D51-D94C4A6D4C72}"/>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7280" b="11493"/>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8" name="Content Placeholder 3077">
            <a:extLst>
              <a:ext uri="{FF2B5EF4-FFF2-40B4-BE49-F238E27FC236}">
                <a16:creationId xmlns:a16="http://schemas.microsoft.com/office/drawing/2014/main" id="{E234FCD0-FED7-4964-954F-1A6386D1D1F6}"/>
              </a:ext>
            </a:extLst>
          </p:cNvPr>
          <p:cNvSpPr>
            <a:spLocks noGrp="1"/>
          </p:cNvSpPr>
          <p:nvPr>
            <p:ph idx="1"/>
          </p:nvPr>
        </p:nvSpPr>
        <p:spPr>
          <a:xfrm>
            <a:off x="1198181" y="3429000"/>
            <a:ext cx="9792471" cy="2700088"/>
          </a:xfrm>
        </p:spPr>
        <p:txBody>
          <a:bodyPr>
            <a:normAutofit/>
          </a:bodyPr>
          <a:lstStyle/>
          <a:p>
            <a:pPr marL="514350" indent="-514350">
              <a:buAutoNum type="arabicPeriod"/>
            </a:pPr>
            <a:r>
              <a:rPr lang="en-US" strike="sngStrike" dirty="0">
                <a:solidFill>
                  <a:srgbClr val="FFFFFF"/>
                </a:solidFill>
              </a:rPr>
              <a:t>MINING GOVERNANCE, WOMEN AND DRM</a:t>
            </a:r>
          </a:p>
          <a:p>
            <a:pPr marL="514350" indent="-514350">
              <a:buAutoNum type="arabicPeriod"/>
            </a:pPr>
            <a:r>
              <a:rPr lang="en-GB" strike="sngStrike" dirty="0">
                <a:solidFill>
                  <a:schemeClr val="bg1"/>
                </a:solidFill>
              </a:rPr>
              <a:t>EXTERNAL DEBT, DRM AND THE MINING SECTOR</a:t>
            </a:r>
          </a:p>
          <a:p>
            <a:pPr marL="0" lvl="0" indent="0">
              <a:buNone/>
            </a:pPr>
            <a:r>
              <a:rPr lang="en-GB" b="1" dirty="0">
                <a:solidFill>
                  <a:schemeClr val="bg1"/>
                </a:solidFill>
              </a:rPr>
              <a:t>3. EXTRACTIVE FISCAL ACTIVISM AND THE ROLE OF WOMEN  </a:t>
            </a:r>
            <a:endParaRPr lang="en-GB" dirty="0">
              <a:solidFill>
                <a:schemeClr val="bg1"/>
              </a:solidFill>
            </a:endParaRPr>
          </a:p>
          <a:p>
            <a:pPr marL="0" indent="0">
              <a:buNone/>
            </a:pPr>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2170307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19E08-16C2-1643-9DA3-DFFB99C6B268}"/>
              </a:ext>
            </a:extLst>
          </p:cNvPr>
          <p:cNvSpPr>
            <a:spLocks noGrp="1"/>
          </p:cNvSpPr>
          <p:nvPr>
            <p:ph type="title"/>
          </p:nvPr>
        </p:nvSpPr>
        <p:spPr/>
        <p:txBody>
          <a:bodyPr/>
          <a:lstStyle/>
          <a:p>
            <a:r>
              <a:rPr lang="en-US" dirty="0"/>
              <a:t>Key considerations</a:t>
            </a:r>
          </a:p>
        </p:txBody>
      </p:sp>
      <p:sp>
        <p:nvSpPr>
          <p:cNvPr id="3" name="Content Placeholder 2">
            <a:extLst>
              <a:ext uri="{FF2B5EF4-FFF2-40B4-BE49-F238E27FC236}">
                <a16:creationId xmlns:a16="http://schemas.microsoft.com/office/drawing/2014/main" id="{DB6F64A1-F424-7E40-AE15-8C12B92B24F3}"/>
              </a:ext>
            </a:extLst>
          </p:cNvPr>
          <p:cNvSpPr>
            <a:spLocks noGrp="1"/>
          </p:cNvSpPr>
          <p:nvPr>
            <p:ph idx="1"/>
          </p:nvPr>
        </p:nvSpPr>
        <p:spPr/>
        <p:txBody>
          <a:bodyPr>
            <a:normAutofit/>
          </a:bodyPr>
          <a:lstStyle/>
          <a:p>
            <a:r>
              <a:rPr lang="en-GB" dirty="0"/>
              <a:t>When RBLs are taken out by governments, do women access any distributive effects of the debt? </a:t>
            </a:r>
          </a:p>
          <a:p>
            <a:r>
              <a:rPr lang="en-GB" dirty="0"/>
              <a:t>Being part of the ASSM sector, do women get to make decisions or participate in the decision-making process on what priority areas will be financed by the debt?</a:t>
            </a:r>
          </a:p>
          <a:p>
            <a:r>
              <a:rPr lang="en-GB" dirty="0"/>
              <a:t>Do they get to influence what priorities are to be identified for debt finance? </a:t>
            </a:r>
          </a:p>
          <a:p>
            <a:r>
              <a:rPr lang="en-GB" dirty="0"/>
              <a:t>What structures is debt financing creating for women to access and become economic agents? How will the debt service conditions impact women? </a:t>
            </a:r>
          </a:p>
          <a:p>
            <a:endParaRPr lang="en-US" dirty="0"/>
          </a:p>
        </p:txBody>
      </p:sp>
    </p:spTree>
    <p:extLst>
      <p:ext uri="{BB962C8B-B14F-4D97-AF65-F5344CB8AC3E}">
        <p14:creationId xmlns:p14="http://schemas.microsoft.com/office/powerpoint/2010/main" val="3813212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CDA0B-06FB-0E49-A628-13F02BCADA87}"/>
              </a:ext>
            </a:extLst>
          </p:cNvPr>
          <p:cNvSpPr>
            <a:spLocks noGrp="1"/>
          </p:cNvSpPr>
          <p:nvPr>
            <p:ph type="title"/>
          </p:nvPr>
        </p:nvSpPr>
        <p:spPr/>
        <p:txBody>
          <a:bodyPr/>
          <a:lstStyle/>
          <a:p>
            <a:r>
              <a:rPr lang="en-US" dirty="0"/>
              <a:t>Key step</a:t>
            </a:r>
          </a:p>
        </p:txBody>
      </p:sp>
      <p:sp>
        <p:nvSpPr>
          <p:cNvPr id="3" name="Content Placeholder 2">
            <a:extLst>
              <a:ext uri="{FF2B5EF4-FFF2-40B4-BE49-F238E27FC236}">
                <a16:creationId xmlns:a16="http://schemas.microsoft.com/office/drawing/2014/main" id="{DD917B8F-CC8E-4F4B-86EC-AFD88C42C869}"/>
              </a:ext>
            </a:extLst>
          </p:cNvPr>
          <p:cNvSpPr>
            <a:spLocks noGrp="1"/>
          </p:cNvSpPr>
          <p:nvPr>
            <p:ph idx="1"/>
          </p:nvPr>
        </p:nvSpPr>
        <p:spPr/>
        <p:txBody>
          <a:bodyPr/>
          <a:lstStyle/>
          <a:p>
            <a:r>
              <a:rPr lang="en-GB" dirty="0"/>
              <a:t>Women, often relegated to the boundaries of economic structures and markets should push towards extractive fiscal activism. Knowing their rights as taxpayers is an important starting point. Only then can they challenge all institutions and systems within the mining sector that trumps their right to demand for fiscal transparency, public accountability and to promote a rights based, gender inclusive approach to revenue redistribution. </a:t>
            </a:r>
          </a:p>
          <a:p>
            <a:endParaRPr lang="en-US" dirty="0"/>
          </a:p>
        </p:txBody>
      </p:sp>
    </p:spTree>
    <p:extLst>
      <p:ext uri="{BB962C8B-B14F-4D97-AF65-F5344CB8AC3E}">
        <p14:creationId xmlns:p14="http://schemas.microsoft.com/office/powerpoint/2010/main" val="2603005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A7368-D6A3-9844-A921-BE3C7296A07E}"/>
              </a:ext>
            </a:extLst>
          </p:cNvPr>
          <p:cNvSpPr>
            <a:spLocks noGrp="1"/>
          </p:cNvSpPr>
          <p:nvPr>
            <p:ph type="title"/>
          </p:nvPr>
        </p:nvSpPr>
        <p:spPr/>
        <p:txBody>
          <a:bodyPr/>
          <a:lstStyle/>
          <a:p>
            <a:r>
              <a:rPr lang="en-US" dirty="0"/>
              <a:t>Mining Governance</a:t>
            </a:r>
          </a:p>
        </p:txBody>
      </p:sp>
      <p:graphicFrame>
        <p:nvGraphicFramePr>
          <p:cNvPr id="4" name="Content Placeholder 3">
            <a:extLst>
              <a:ext uri="{FF2B5EF4-FFF2-40B4-BE49-F238E27FC236}">
                <a16:creationId xmlns:a16="http://schemas.microsoft.com/office/drawing/2014/main" id="{10B305A1-210F-F54B-9396-0BD9C46D94BC}"/>
              </a:ext>
            </a:extLst>
          </p:cNvPr>
          <p:cNvGraphicFramePr>
            <a:graphicFrameLocks noGrp="1"/>
          </p:cNvGraphicFramePr>
          <p:nvPr>
            <p:ph idx="1"/>
            <p:extLst>
              <p:ext uri="{D42A27DB-BD31-4B8C-83A1-F6EECF244321}">
                <p14:modId xmlns:p14="http://schemas.microsoft.com/office/powerpoint/2010/main" val="35477121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8449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7D732-B29B-0443-A1DD-D1AF81B33CCE}"/>
              </a:ext>
            </a:extLst>
          </p:cNvPr>
          <p:cNvSpPr>
            <a:spLocks noGrp="1"/>
          </p:cNvSpPr>
          <p:nvPr>
            <p:ph type="title"/>
          </p:nvPr>
        </p:nvSpPr>
        <p:spPr/>
        <p:txBody>
          <a:bodyPr/>
          <a:lstStyle/>
          <a:p>
            <a:r>
              <a:rPr lang="en-GB" b="1" dirty="0"/>
              <a:t>WHAT CAN FEMALE PARLIAMENTARIANS DO?</a:t>
            </a:r>
            <a:br>
              <a:rPr lang="en-GB" dirty="0"/>
            </a:br>
            <a:endParaRPr lang="en-US" dirty="0"/>
          </a:p>
        </p:txBody>
      </p:sp>
      <p:graphicFrame>
        <p:nvGraphicFramePr>
          <p:cNvPr id="5" name="Content Placeholder 4">
            <a:extLst>
              <a:ext uri="{FF2B5EF4-FFF2-40B4-BE49-F238E27FC236}">
                <a16:creationId xmlns:a16="http://schemas.microsoft.com/office/drawing/2014/main" id="{72876CCF-6778-9040-9C5B-300B0BFB68BB}"/>
              </a:ext>
            </a:extLst>
          </p:cNvPr>
          <p:cNvGraphicFramePr>
            <a:graphicFrameLocks noGrp="1"/>
          </p:cNvGraphicFramePr>
          <p:nvPr>
            <p:ph idx="1"/>
            <p:extLst>
              <p:ext uri="{D42A27DB-BD31-4B8C-83A1-F6EECF244321}">
                <p14:modId xmlns:p14="http://schemas.microsoft.com/office/powerpoint/2010/main" val="214544295"/>
              </p:ext>
            </p:extLst>
          </p:nvPr>
        </p:nvGraphicFramePr>
        <p:xfrm>
          <a:off x="838199" y="1190847"/>
          <a:ext cx="10921409"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17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8967A1-BE14-4E70-A6E0-91CB8A926BFE}"/>
              </a:ext>
            </a:extLst>
          </p:cNvPr>
          <p:cNvPicPr>
            <a:picLocks noChangeAspect="1"/>
          </p:cNvPicPr>
          <p:nvPr/>
        </p:nvPicPr>
        <p:blipFill rotWithShape="1">
          <a:blip r:embed="rId2">
            <a:alphaModFix amt="35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D8371277-5C42-8B45-8C04-018FCBC84678}"/>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Mining Governance linked to DRM </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3E523B3-C247-4D6C-A674-D845CB65671D}"/>
              </a:ext>
            </a:extLst>
          </p:cNvPr>
          <p:cNvGraphicFramePr>
            <a:graphicFrameLocks noGrp="1"/>
          </p:cNvGraphicFramePr>
          <p:nvPr>
            <p:ph idx="1"/>
            <p:extLst>
              <p:ext uri="{D42A27DB-BD31-4B8C-83A1-F6EECF244321}">
                <p14:modId xmlns:p14="http://schemas.microsoft.com/office/powerpoint/2010/main" val="1409254294"/>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702367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8" name="Rectangle 78">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artoons for Future′ on show in Turkey | Arts | DW | 16.01.2020">
            <a:extLst>
              <a:ext uri="{FF2B5EF4-FFF2-40B4-BE49-F238E27FC236}">
                <a16:creationId xmlns:a16="http://schemas.microsoft.com/office/drawing/2014/main" id="{1FA93998-8533-8A43-877A-2D6710820FF9}"/>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2553" b="12625"/>
          <a:stretch/>
        </p:blipFill>
        <p:spPr bwMode="auto">
          <a:xfrm>
            <a:off x="20" y="175097"/>
            <a:ext cx="12191979" cy="5817141"/>
          </a:xfrm>
          <a:prstGeom prst="rect">
            <a:avLst/>
          </a:prstGeom>
          <a:noFill/>
          <a:extLst>
            <a:ext uri="{909E8E84-426E-40DD-AFC4-6F175D3DCCD1}">
              <a14:hiddenFill xmlns:a14="http://schemas.microsoft.com/office/drawing/2010/main">
                <a:solidFill>
                  <a:srgbClr val="FFFFFF"/>
                </a:solidFill>
              </a14:hiddenFill>
            </a:ext>
          </a:extLst>
        </p:spPr>
      </p:pic>
      <p:sp>
        <p:nvSpPr>
          <p:cNvPr id="4109"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Content Placeholder 4101">
            <a:extLst>
              <a:ext uri="{FF2B5EF4-FFF2-40B4-BE49-F238E27FC236}">
                <a16:creationId xmlns:a16="http://schemas.microsoft.com/office/drawing/2014/main" id="{E004AB70-8C96-4A4F-ACB2-86DAEF7A3AF4}"/>
              </a:ext>
            </a:extLst>
          </p:cNvPr>
          <p:cNvSpPr>
            <a:spLocks noGrp="1"/>
          </p:cNvSpPr>
          <p:nvPr>
            <p:ph idx="1"/>
          </p:nvPr>
        </p:nvSpPr>
        <p:spPr>
          <a:xfrm>
            <a:off x="838200" y="2004446"/>
            <a:ext cx="10515600" cy="4176897"/>
          </a:xfrm>
        </p:spPr>
        <p:txBody>
          <a:bodyPr>
            <a:normAutofit/>
          </a:bodyPr>
          <a:lstStyle/>
          <a:p>
            <a:pPr marL="0" indent="0" algn="ctr">
              <a:buNone/>
            </a:pPr>
            <a:r>
              <a:rPr lang="en-US" sz="2200" dirty="0">
                <a:solidFill>
                  <a:srgbClr val="FFFFFF"/>
                </a:solidFill>
              </a:rPr>
              <a:t>1. MINING GOVERNANCE, WOMEN AND DRM</a:t>
            </a:r>
          </a:p>
          <a:p>
            <a:pPr marL="0" indent="0" algn="ctr">
              <a:buNone/>
            </a:pPr>
            <a:endParaRPr lang="en-US" sz="2200" dirty="0">
              <a:solidFill>
                <a:srgbClr val="FFFFFF"/>
              </a:solidFill>
            </a:endParaRPr>
          </a:p>
        </p:txBody>
      </p:sp>
    </p:spTree>
    <p:extLst>
      <p:ext uri="{BB962C8B-B14F-4D97-AF65-F5344CB8AC3E}">
        <p14:creationId xmlns:p14="http://schemas.microsoft.com/office/powerpoint/2010/main" val="200883089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0ABF-6236-974B-90D5-C8714771F11D}"/>
              </a:ext>
            </a:extLst>
          </p:cNvPr>
          <p:cNvSpPr>
            <a:spLocks noGrp="1"/>
          </p:cNvSpPr>
          <p:nvPr>
            <p:ph type="title"/>
          </p:nvPr>
        </p:nvSpPr>
        <p:spPr/>
        <p:txBody>
          <a:bodyPr/>
          <a:lstStyle/>
          <a:p>
            <a:r>
              <a:rPr lang="en-US" dirty="0"/>
              <a:t>DRM</a:t>
            </a:r>
          </a:p>
        </p:txBody>
      </p:sp>
      <p:sp>
        <p:nvSpPr>
          <p:cNvPr id="3" name="Content Placeholder 2">
            <a:extLst>
              <a:ext uri="{FF2B5EF4-FFF2-40B4-BE49-F238E27FC236}">
                <a16:creationId xmlns:a16="http://schemas.microsoft.com/office/drawing/2014/main" id="{FD3A638F-899E-0E4F-84B4-6AF43CEA282B}"/>
              </a:ext>
            </a:extLst>
          </p:cNvPr>
          <p:cNvSpPr>
            <a:spLocks noGrp="1"/>
          </p:cNvSpPr>
          <p:nvPr>
            <p:ph idx="1"/>
          </p:nvPr>
        </p:nvSpPr>
        <p:spPr/>
        <p:txBody>
          <a:bodyPr/>
          <a:lstStyle/>
          <a:p>
            <a:r>
              <a:rPr lang="en-US" dirty="0"/>
              <a:t>The fiscal capacity of the state to identify and </a:t>
            </a:r>
            <a:r>
              <a:rPr lang="en-US" dirty="0" err="1"/>
              <a:t>mobilise</a:t>
            </a:r>
            <a:r>
              <a:rPr lang="en-US" dirty="0"/>
              <a:t> domestic sources of revenue with which to finance state building and sustainable development.</a:t>
            </a:r>
          </a:p>
          <a:p>
            <a:r>
              <a:rPr lang="en-US" dirty="0"/>
              <a:t>Link between governance of the mining sector and its potential towards generating DRM is based on the extent to which fiscal transparency and accountability feature as part of and along the industry’s value chain – from how extraction rights are awarded to how revenues are managed and allocated by government.</a:t>
            </a:r>
          </a:p>
          <a:p>
            <a:r>
              <a:rPr lang="en-US" dirty="0"/>
              <a:t>Along this chain, the role of women and their agency (decision making) is usually neglected or underprioritized.</a:t>
            </a:r>
          </a:p>
        </p:txBody>
      </p:sp>
    </p:spTree>
    <p:extLst>
      <p:ext uri="{BB962C8B-B14F-4D97-AF65-F5344CB8AC3E}">
        <p14:creationId xmlns:p14="http://schemas.microsoft.com/office/powerpoint/2010/main" val="16813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6" name="Straight Connector 2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4" name="Straight Connector 33">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6419092-A08F-8648-BBE8-B6D15331ABC5}"/>
              </a:ext>
            </a:extLst>
          </p:cNvPr>
          <p:cNvSpPr>
            <a:spLocks noGrp="1"/>
          </p:cNvSpPr>
          <p:nvPr>
            <p:ph type="title"/>
          </p:nvPr>
        </p:nvSpPr>
        <p:spPr>
          <a:xfrm>
            <a:off x="630935" y="4018137"/>
            <a:ext cx="5071221" cy="2129586"/>
          </a:xfrm>
          <a:noFill/>
        </p:spPr>
        <p:txBody>
          <a:bodyPr anchor="t">
            <a:normAutofit/>
          </a:bodyPr>
          <a:lstStyle/>
          <a:p>
            <a:r>
              <a:rPr lang="en-US" sz="4800">
                <a:solidFill>
                  <a:schemeClr val="bg1"/>
                </a:solidFill>
              </a:rPr>
              <a:t>Mining industry’s value chain</a:t>
            </a:r>
          </a:p>
        </p:txBody>
      </p:sp>
      <p:pic>
        <p:nvPicPr>
          <p:cNvPr id="4" name="Content Placeholder 3" descr="A picture containing polygon&#10;&#10;Description automatically generated">
            <a:extLst>
              <a:ext uri="{FF2B5EF4-FFF2-40B4-BE49-F238E27FC236}">
                <a16:creationId xmlns:a16="http://schemas.microsoft.com/office/drawing/2014/main" id="{C395BEC5-CD45-8747-A8B5-7AD75229C2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59" y="1369405"/>
            <a:ext cx="10843065" cy="1761996"/>
          </a:xfrm>
          <a:prstGeom prst="rect">
            <a:avLst/>
          </a:prstGeom>
        </p:spPr>
      </p:pic>
      <p:grpSp>
        <p:nvGrpSpPr>
          <p:cNvPr id="39" name="Group 38">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40" name="Straight Connector 39">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Oval 44">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33860A8-2D3A-4E1D-8BC1-73DB7F29104C}"/>
              </a:ext>
            </a:extLst>
          </p:cNvPr>
          <p:cNvSpPr>
            <a:spLocks noGrp="1"/>
          </p:cNvSpPr>
          <p:nvPr>
            <p:ph idx="1"/>
          </p:nvPr>
        </p:nvSpPr>
        <p:spPr>
          <a:xfrm>
            <a:off x="5139096" y="4018143"/>
            <a:ext cx="6335320" cy="2592561"/>
          </a:xfrm>
          <a:noFill/>
        </p:spPr>
        <p:txBody>
          <a:bodyPr anchor="t">
            <a:normAutofit lnSpcReduction="10000"/>
          </a:bodyPr>
          <a:lstStyle/>
          <a:p>
            <a:r>
              <a:rPr lang="en-US" sz="1800" dirty="0">
                <a:solidFill>
                  <a:schemeClr val="bg1"/>
                </a:solidFill>
              </a:rPr>
              <a:t>IVC approach to governance of the mining sector seems to foster an enabling environment that results in DRM but to what extent does this approach ensure gender inclusivity in mining led DRM redistribution?</a:t>
            </a:r>
          </a:p>
          <a:p>
            <a:r>
              <a:rPr lang="en-US" sz="1800" dirty="0">
                <a:solidFill>
                  <a:schemeClr val="bg1"/>
                </a:solidFill>
              </a:rPr>
              <a:t>Does it allow women to have a say in how the mining sector is to be governed? Role of female parliamentarians at each stage of IVC?</a:t>
            </a:r>
          </a:p>
          <a:p>
            <a:r>
              <a:rPr lang="en-US" sz="1800" dirty="0">
                <a:solidFill>
                  <a:schemeClr val="bg1"/>
                </a:solidFill>
              </a:rPr>
              <a:t>Stages at which women are allowed to participate in the state’s fiscal policy towards utilizing the sector’s tax contributions towards gender inclusive social and economic spending?</a:t>
            </a:r>
          </a:p>
        </p:txBody>
      </p:sp>
    </p:spTree>
    <p:extLst>
      <p:ext uri="{BB962C8B-B14F-4D97-AF65-F5344CB8AC3E}">
        <p14:creationId xmlns:p14="http://schemas.microsoft.com/office/powerpoint/2010/main" val="283894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Photo_Web_Mine_Dump_020118">
            <a:extLst>
              <a:ext uri="{FF2B5EF4-FFF2-40B4-BE49-F238E27FC236}">
                <a16:creationId xmlns:a16="http://schemas.microsoft.com/office/drawing/2014/main" id="{5CD01FDA-ED26-9D4B-829F-4F4084A92F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68" r="1269"/>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35FA44-48FD-064C-8C64-B602D5D272ED}"/>
              </a:ext>
            </a:extLst>
          </p:cNvPr>
          <p:cNvSpPr>
            <a:spLocks noGrp="1"/>
          </p:cNvSpPr>
          <p:nvPr>
            <p:ph type="title"/>
          </p:nvPr>
        </p:nvSpPr>
        <p:spPr>
          <a:xfrm>
            <a:off x="838200" y="365125"/>
            <a:ext cx="3822189" cy="1899912"/>
          </a:xfrm>
        </p:spPr>
        <p:txBody>
          <a:bodyPr>
            <a:normAutofit/>
          </a:bodyPr>
          <a:lstStyle/>
          <a:p>
            <a:r>
              <a:rPr lang="en-US" sz="4000"/>
              <a:t>NATURAL RESOURCES </a:t>
            </a:r>
          </a:p>
        </p:txBody>
      </p:sp>
      <p:sp>
        <p:nvSpPr>
          <p:cNvPr id="6150" name="Content Placeholder 6149">
            <a:extLst>
              <a:ext uri="{FF2B5EF4-FFF2-40B4-BE49-F238E27FC236}">
                <a16:creationId xmlns:a16="http://schemas.microsoft.com/office/drawing/2014/main" id="{1633EC7E-738D-4160-9086-9720AC9D932A}"/>
              </a:ext>
            </a:extLst>
          </p:cNvPr>
          <p:cNvSpPr>
            <a:spLocks noGrp="1"/>
          </p:cNvSpPr>
          <p:nvPr>
            <p:ph idx="1"/>
          </p:nvPr>
        </p:nvSpPr>
        <p:spPr>
          <a:xfrm>
            <a:off x="838200" y="2434201"/>
            <a:ext cx="3822189" cy="3742762"/>
          </a:xfrm>
        </p:spPr>
        <p:txBody>
          <a:bodyPr>
            <a:normAutofit/>
          </a:bodyPr>
          <a:lstStyle/>
          <a:p>
            <a:r>
              <a:rPr lang="en-US" sz="2000" dirty="0"/>
              <a:t>Local communities living along mining areas – land tenure/property rights challenges</a:t>
            </a:r>
          </a:p>
          <a:p>
            <a:r>
              <a:rPr lang="en-US" sz="2000" dirty="0"/>
              <a:t>Government negotiates with mining companies to compensate communities to relocate to other areas</a:t>
            </a:r>
          </a:p>
          <a:p>
            <a:r>
              <a:rPr lang="en-US" sz="2000" dirty="0"/>
              <a:t>Communities that remain - have HR adversely affected</a:t>
            </a:r>
          </a:p>
          <a:p>
            <a:r>
              <a:rPr lang="en-US" sz="2000" dirty="0"/>
              <a:t>2 problems for women</a:t>
            </a:r>
          </a:p>
        </p:txBody>
      </p:sp>
      <p:sp>
        <p:nvSpPr>
          <p:cNvPr id="4" name="TextBox 3">
            <a:extLst>
              <a:ext uri="{FF2B5EF4-FFF2-40B4-BE49-F238E27FC236}">
                <a16:creationId xmlns:a16="http://schemas.microsoft.com/office/drawing/2014/main" id="{1099EDB8-C4EC-0A42-8324-EE77BB1A7B9E}"/>
              </a:ext>
            </a:extLst>
          </p:cNvPr>
          <p:cNvSpPr txBox="1"/>
          <p:nvPr/>
        </p:nvSpPr>
        <p:spPr>
          <a:xfrm>
            <a:off x="7403099" y="6011694"/>
            <a:ext cx="4533089" cy="646331"/>
          </a:xfrm>
          <a:prstGeom prst="rect">
            <a:avLst/>
          </a:prstGeom>
          <a:noFill/>
        </p:spPr>
        <p:txBody>
          <a:bodyPr wrap="square" rtlCol="0">
            <a:spAutoFit/>
          </a:bodyPr>
          <a:lstStyle/>
          <a:p>
            <a:r>
              <a:rPr lang="en-US" b="1" dirty="0">
                <a:solidFill>
                  <a:schemeClr val="bg1"/>
                </a:solidFill>
              </a:rPr>
              <a:t>Snake Park, Jo’burg– impoverished suburb on the fringe of Soweto’s biggest mine dump</a:t>
            </a:r>
          </a:p>
        </p:txBody>
      </p:sp>
    </p:spTree>
    <p:extLst>
      <p:ext uri="{BB962C8B-B14F-4D97-AF65-F5344CB8AC3E}">
        <p14:creationId xmlns:p14="http://schemas.microsoft.com/office/powerpoint/2010/main" val="382126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DC57ED3F-5372-3E44-A8E9-452846EBEFE2}"/>
              </a:ext>
            </a:extLst>
          </p:cNvPr>
          <p:cNvSpPr txBox="1">
            <a:spLocks noGrp="1"/>
          </p:cNvSpPr>
          <p:nvPr>
            <p:ph idx="1"/>
          </p:nvPr>
        </p:nvSpPr>
        <p:spPr>
          <a:xfrm>
            <a:off x="447431" y="1261419"/>
            <a:ext cx="4299667" cy="3330035"/>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indent="0">
              <a:buNone/>
            </a:pPr>
            <a:r>
              <a:rPr lang="en-GB" sz="20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Problem 1: </a:t>
            </a:r>
            <a:r>
              <a:rPr lang="en-GB" sz="2000" i="1"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Compensation schemes </a:t>
            </a:r>
            <a:r>
              <a:rPr lang="en-GB" sz="20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usually involve government officers, mining company representatives and male community leaders. </a:t>
            </a:r>
            <a:r>
              <a:rPr lang="en-GB" sz="2000" i="1"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Women are ruled out of decision making either because of community patriarchal standards or the state’s preference for vertical decision making</a:t>
            </a:r>
            <a:r>
              <a:rPr lang="en-GB" sz="20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that is taking to account only representatives rather than ensuring full public participation. </a:t>
            </a:r>
            <a:endParaRPr lang="en-GB" sz="2000" dirty="0">
              <a:effectLst/>
              <a:ea typeface="Calibri" panose="020F0502020204030204" pitchFamily="34" charset="0"/>
              <a:cs typeface="Times New Roman" panose="02020603050405020304" pitchFamily="18" charset="0"/>
            </a:endParaRPr>
          </a:p>
          <a:p>
            <a:endParaRPr lang="en-GB" sz="1200" dirty="0">
              <a:effectLst/>
              <a:ea typeface="Calibri" panose="020F0502020204030204" pitchFamily="34" charset="0"/>
              <a:cs typeface="Times New Roman" panose="02020603050405020304" pitchFamily="18" charset="0"/>
            </a:endParaRPr>
          </a:p>
        </p:txBody>
      </p:sp>
      <p:sp>
        <p:nvSpPr>
          <p:cNvPr id="5" name="Text Box 15">
            <a:extLst>
              <a:ext uri="{FF2B5EF4-FFF2-40B4-BE49-F238E27FC236}">
                <a16:creationId xmlns:a16="http://schemas.microsoft.com/office/drawing/2014/main" id="{0C3D782B-EB85-9647-9D56-D0DA9A2FD33D}"/>
              </a:ext>
            </a:extLst>
          </p:cNvPr>
          <p:cNvSpPr txBox="1"/>
          <p:nvPr/>
        </p:nvSpPr>
        <p:spPr>
          <a:xfrm>
            <a:off x="7296150" y="1261419"/>
            <a:ext cx="4253865" cy="4224979"/>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Problem 2: The lack of tenure in </a:t>
            </a:r>
            <a:r>
              <a:rPr lang="en-GB" i="1"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land ownership </a:t>
            </a:r>
            <a:r>
              <a:rPr lang="en-GB"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 where land is held under trusteeship or is part of ancestral land, usually ownership is seen to be vested in the </a:t>
            </a:r>
            <a:r>
              <a:rPr lang="en-GB" i="1"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male person</a:t>
            </a:r>
            <a:r>
              <a:rPr lang="en-GB"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When negotiating compensation or relocation, title to land is also then conferred on the male person who will hold the title on behalf of all other community members. </a:t>
            </a:r>
            <a:r>
              <a:rPr lang="en-GB" i="1"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Customary law </a:t>
            </a:r>
            <a:r>
              <a:rPr lang="en-GB"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that prevents women from owning land effectively </a:t>
            </a:r>
            <a:r>
              <a:rPr lang="en-GB" i="1"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removes women from participating in compensation or relocation negotiations. </a:t>
            </a:r>
            <a:endParaRPr lang="en-GB" dirty="0">
              <a:effectLst/>
              <a:highlight>
                <a:srgbClr val="FFFF00"/>
              </a:highlight>
              <a:ea typeface="Calibri" panose="020F0502020204030204" pitchFamily="34" charset="0"/>
              <a:cs typeface="Times New Roman" panose="02020603050405020304" pitchFamily="18" charset="0"/>
            </a:endParaRPr>
          </a:p>
          <a:p>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ea typeface="Calibri" panose="020F0502020204030204" pitchFamily="34" charset="0"/>
              <a:cs typeface="Times New Roman" panose="02020603050405020304" pitchFamily="18" charset="0"/>
            </a:endParaRPr>
          </a:p>
        </p:txBody>
      </p:sp>
      <p:pic>
        <p:nvPicPr>
          <p:cNvPr id="7170" name="Picture 2" descr="Women's Rights in Cartoons | ICORN international cities of refuge network">
            <a:extLst>
              <a:ext uri="{FF2B5EF4-FFF2-40B4-BE49-F238E27FC236}">
                <a16:creationId xmlns:a16="http://schemas.microsoft.com/office/drawing/2014/main" id="{4315F6A7-6B5F-1742-89D3-60FA8BE77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474" y="1261419"/>
            <a:ext cx="2400300" cy="3390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31D19E5-4D52-9C4D-92A2-46AF0E68E7EA}"/>
              </a:ext>
            </a:extLst>
          </p:cNvPr>
          <p:cNvSpPr txBox="1"/>
          <p:nvPr/>
        </p:nvSpPr>
        <p:spPr>
          <a:xfrm>
            <a:off x="2967909" y="5486398"/>
            <a:ext cx="4253865" cy="1169551"/>
          </a:xfrm>
          <a:prstGeom prst="rect">
            <a:avLst/>
          </a:prstGeom>
          <a:noFill/>
        </p:spPr>
        <p:txBody>
          <a:bodyPr wrap="square" rtlCol="0">
            <a:spAutoFit/>
          </a:bodyPr>
          <a:lstStyle/>
          <a:p>
            <a:r>
              <a:rPr lang="en-US" sz="1400" dirty="0"/>
              <a:t>Gender bias = lack of land ownership rights, forced into </a:t>
            </a:r>
            <a:r>
              <a:rPr lang="en-US" sz="1400" dirty="0" err="1"/>
              <a:t>labour</a:t>
            </a:r>
            <a:r>
              <a:rPr lang="en-US" sz="1400" dirty="0"/>
              <a:t> as ASM – contribute to VAT – removal from decision making during compensation or relocation negotiations is not commensurate with their taxpayers rights</a:t>
            </a:r>
          </a:p>
        </p:txBody>
      </p:sp>
      <p:cxnSp>
        <p:nvCxnSpPr>
          <p:cNvPr id="11" name="Straight Arrow Connector 10">
            <a:extLst>
              <a:ext uri="{FF2B5EF4-FFF2-40B4-BE49-F238E27FC236}">
                <a16:creationId xmlns:a16="http://schemas.microsoft.com/office/drawing/2014/main" id="{AB0E6BAF-D2C3-F94F-84F1-4C1208680AF2}"/>
              </a:ext>
            </a:extLst>
          </p:cNvPr>
          <p:cNvCxnSpPr/>
          <p:nvPr/>
        </p:nvCxnSpPr>
        <p:spPr>
          <a:xfrm>
            <a:off x="3132306" y="4652319"/>
            <a:ext cx="817124" cy="834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3CF82D5-CF47-0042-8A76-573DB27EB3EA}"/>
              </a:ext>
            </a:extLst>
          </p:cNvPr>
          <p:cNvCxnSpPr/>
          <p:nvPr/>
        </p:nvCxnSpPr>
        <p:spPr>
          <a:xfrm flipH="1">
            <a:off x="6021624" y="4652319"/>
            <a:ext cx="1200150" cy="834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637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2913</Words>
  <Application>Microsoft Macintosh PowerPoint</Application>
  <PresentationFormat>Widescreen</PresentationFormat>
  <Paragraphs>136</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GENDER JUSTICE IN THE MINING SECTOR:  GOVERNANCE &amp; REDISTRIBUTION</vt:lpstr>
      <vt:lpstr>GOVERNANCE</vt:lpstr>
      <vt:lpstr>Mining Governance</vt:lpstr>
      <vt:lpstr>Mining Governance linked to DRM </vt:lpstr>
      <vt:lpstr>PowerPoint Presentation</vt:lpstr>
      <vt:lpstr>DRM</vt:lpstr>
      <vt:lpstr>Mining industry’s value chain</vt:lpstr>
      <vt:lpstr>NATURAL RESOURCES </vt:lpstr>
      <vt:lpstr>PowerPoint Presentation</vt:lpstr>
      <vt:lpstr>But… there is hope</vt:lpstr>
      <vt:lpstr>CONTRACTS AND LICENCES</vt:lpstr>
      <vt:lpstr>PowerPoint Presentation</vt:lpstr>
      <vt:lpstr>PRODUCTION</vt:lpstr>
      <vt:lpstr>PowerPoint Presentation</vt:lpstr>
      <vt:lpstr>REVENUE COLLECTION</vt:lpstr>
      <vt:lpstr>Sources of Revenue?</vt:lpstr>
      <vt:lpstr>Examples</vt:lpstr>
      <vt:lpstr>Tanzania</vt:lpstr>
      <vt:lpstr>Despite a broadened tax base…</vt:lpstr>
      <vt:lpstr>REVENUE ALLOCATION/SOCIAL – ECONOMIC SPENDING</vt:lpstr>
      <vt:lpstr>Zambia</vt:lpstr>
      <vt:lpstr>2. EXTERNAL DEBT, DRM AND THE MINING SECTOR </vt:lpstr>
      <vt:lpstr>Debt tests the fiscal capacity of states </vt:lpstr>
      <vt:lpstr>When a state relies on borrowed funds its decision making is captured by external creditors, powers, institutions and markets </vt:lpstr>
      <vt:lpstr>The debt should not be utilised toward supporting recurrent expenditure </vt:lpstr>
      <vt:lpstr>PowerPoint Presentation</vt:lpstr>
      <vt:lpstr>PowerPoint Presentation</vt:lpstr>
      <vt:lpstr>Key considerations</vt:lpstr>
      <vt:lpstr>Key step</vt:lpstr>
      <vt:lpstr>WHAT CAN FEMALE PARLIAMENTARIANS DO?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JUSTICE IN THE MINING SECTOR:  GOVERNANCE &amp; REDISTRIBUTION</dc:title>
  <dc:creator>Lyla Latif Khan</dc:creator>
  <cp:lastModifiedBy>Lyla Latif Khan</cp:lastModifiedBy>
  <cp:revision>2</cp:revision>
  <dcterms:created xsi:type="dcterms:W3CDTF">2021-11-14T21:40:20Z</dcterms:created>
  <dcterms:modified xsi:type="dcterms:W3CDTF">2021-11-15T07:26:13Z</dcterms:modified>
</cp:coreProperties>
</file>