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1"/>
  </p:sldMasterIdLst>
  <p:notesMasterIdLst>
    <p:notesMasterId r:id="rId26"/>
  </p:notesMasterIdLst>
  <p:sldIdLst>
    <p:sldId id="256" r:id="rId2"/>
    <p:sldId id="257" r:id="rId3"/>
    <p:sldId id="262" r:id="rId4"/>
    <p:sldId id="264" r:id="rId5"/>
    <p:sldId id="265" r:id="rId6"/>
    <p:sldId id="266" r:id="rId7"/>
    <p:sldId id="263" r:id="rId8"/>
    <p:sldId id="259" r:id="rId9"/>
    <p:sldId id="267" r:id="rId10"/>
    <p:sldId id="260" r:id="rId11"/>
    <p:sldId id="268" r:id="rId12"/>
    <p:sldId id="269" r:id="rId13"/>
    <p:sldId id="270" r:id="rId14"/>
    <p:sldId id="271" r:id="rId15"/>
    <p:sldId id="272" r:id="rId16"/>
    <p:sldId id="261"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50"/>
    <p:restoredTop sz="94648"/>
  </p:normalViewPr>
  <p:slideViewPr>
    <p:cSldViewPr snapToGrid="0" snapToObjects="1">
      <p:cViewPr varScale="1">
        <p:scale>
          <a:sx n="107" d="100"/>
          <a:sy n="107" d="100"/>
        </p:scale>
        <p:origin x="992"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181ED2-594F-467A-B636-3FD4504243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7679218-83E9-4C16-809E-4A9E188FE1C1}">
      <dgm:prSet/>
      <dgm:spPr/>
      <dgm:t>
        <a:bodyPr/>
        <a:lstStyle/>
        <a:p>
          <a:r>
            <a:rPr lang="en-US" dirty="0"/>
            <a:t>The different manifestations of IFFs, and their enabling environment</a:t>
          </a:r>
        </a:p>
      </dgm:t>
    </dgm:pt>
    <dgm:pt modelId="{FB2B50A1-EBA5-41A7-BA97-83475E01CFF9}" type="parTrans" cxnId="{FF2BEC9A-25A2-4F8C-A9EF-D29B164B18CC}">
      <dgm:prSet/>
      <dgm:spPr/>
      <dgm:t>
        <a:bodyPr/>
        <a:lstStyle/>
        <a:p>
          <a:endParaRPr lang="en-US"/>
        </a:p>
      </dgm:t>
    </dgm:pt>
    <dgm:pt modelId="{721C2565-F315-43A3-85D6-4021FA669F2E}" type="sibTrans" cxnId="{FF2BEC9A-25A2-4F8C-A9EF-D29B164B18CC}">
      <dgm:prSet/>
      <dgm:spPr/>
      <dgm:t>
        <a:bodyPr/>
        <a:lstStyle/>
        <a:p>
          <a:endParaRPr lang="en-US"/>
        </a:p>
      </dgm:t>
    </dgm:pt>
    <dgm:pt modelId="{4EF0E4A2-EB65-4700-AF81-1F3B761B761D}">
      <dgm:prSet/>
      <dgm:spPr/>
      <dgm:t>
        <a:bodyPr/>
        <a:lstStyle/>
        <a:p>
          <a:r>
            <a:rPr lang="en-US" dirty="0"/>
            <a:t>The nexus between corruption and money laundering</a:t>
          </a:r>
        </a:p>
      </dgm:t>
    </dgm:pt>
    <dgm:pt modelId="{67DF9BB4-F7EF-42EF-A490-64E16D9E8249}" type="parTrans" cxnId="{20FB0BE0-D648-4E8F-8C3D-B1052DBA89B0}">
      <dgm:prSet/>
      <dgm:spPr/>
      <dgm:t>
        <a:bodyPr/>
        <a:lstStyle/>
        <a:p>
          <a:endParaRPr lang="en-US"/>
        </a:p>
      </dgm:t>
    </dgm:pt>
    <dgm:pt modelId="{844DF3AA-0E76-4040-9B9C-D1364ED4BB4E}" type="sibTrans" cxnId="{20FB0BE0-D648-4E8F-8C3D-B1052DBA89B0}">
      <dgm:prSet/>
      <dgm:spPr/>
      <dgm:t>
        <a:bodyPr/>
        <a:lstStyle/>
        <a:p>
          <a:endParaRPr lang="en-US"/>
        </a:p>
      </dgm:t>
    </dgm:pt>
    <dgm:pt modelId="{23868DB7-1A54-4786-B004-757D918A3162}">
      <dgm:prSet/>
      <dgm:spPr/>
      <dgm:t>
        <a:bodyPr/>
        <a:lstStyle/>
        <a:p>
          <a:r>
            <a:rPr lang="en-US" dirty="0"/>
            <a:t>The study’s contribution towards strengthening the UNCTAD/UNODC definition of IFFs</a:t>
          </a:r>
        </a:p>
      </dgm:t>
    </dgm:pt>
    <dgm:pt modelId="{D967592D-E471-4118-8945-201A4D73D527}" type="parTrans" cxnId="{2DED01F0-6A57-420A-960E-C224740E8604}">
      <dgm:prSet/>
      <dgm:spPr/>
      <dgm:t>
        <a:bodyPr/>
        <a:lstStyle/>
        <a:p>
          <a:endParaRPr lang="en-US"/>
        </a:p>
      </dgm:t>
    </dgm:pt>
    <dgm:pt modelId="{BECDA277-CFBC-4C22-8D3E-BC779E881DDC}" type="sibTrans" cxnId="{2DED01F0-6A57-420A-960E-C224740E8604}">
      <dgm:prSet/>
      <dgm:spPr/>
      <dgm:t>
        <a:bodyPr/>
        <a:lstStyle/>
        <a:p>
          <a:endParaRPr lang="en-US"/>
        </a:p>
      </dgm:t>
    </dgm:pt>
    <dgm:pt modelId="{19823A54-64E0-FD4A-B28B-5FC066CA65EE}" type="pres">
      <dgm:prSet presAssocID="{71181ED2-594F-467A-B636-3FD450424328}" presName="linear" presStyleCnt="0">
        <dgm:presLayoutVars>
          <dgm:animLvl val="lvl"/>
          <dgm:resizeHandles val="exact"/>
        </dgm:presLayoutVars>
      </dgm:prSet>
      <dgm:spPr/>
    </dgm:pt>
    <dgm:pt modelId="{A129AC6C-2925-3C44-9960-56B4A1BEBA1F}" type="pres">
      <dgm:prSet presAssocID="{07679218-83E9-4C16-809E-4A9E188FE1C1}" presName="parentText" presStyleLbl="node1" presStyleIdx="0" presStyleCnt="3">
        <dgm:presLayoutVars>
          <dgm:chMax val="0"/>
          <dgm:bulletEnabled val="1"/>
        </dgm:presLayoutVars>
      </dgm:prSet>
      <dgm:spPr/>
    </dgm:pt>
    <dgm:pt modelId="{84DBFBC2-F18B-774D-8858-A3F67D01C8A4}" type="pres">
      <dgm:prSet presAssocID="{721C2565-F315-43A3-85D6-4021FA669F2E}" presName="spacer" presStyleCnt="0"/>
      <dgm:spPr/>
    </dgm:pt>
    <dgm:pt modelId="{F03F4726-97E1-4341-9C54-F459E4CE4706}" type="pres">
      <dgm:prSet presAssocID="{4EF0E4A2-EB65-4700-AF81-1F3B761B761D}" presName="parentText" presStyleLbl="node1" presStyleIdx="1" presStyleCnt="3">
        <dgm:presLayoutVars>
          <dgm:chMax val="0"/>
          <dgm:bulletEnabled val="1"/>
        </dgm:presLayoutVars>
      </dgm:prSet>
      <dgm:spPr/>
    </dgm:pt>
    <dgm:pt modelId="{009C142B-7F13-BC4B-ACE2-2419445716D4}" type="pres">
      <dgm:prSet presAssocID="{844DF3AA-0E76-4040-9B9C-D1364ED4BB4E}" presName="spacer" presStyleCnt="0"/>
      <dgm:spPr/>
    </dgm:pt>
    <dgm:pt modelId="{4234B991-C1A1-2F44-B897-2BB614C7D532}" type="pres">
      <dgm:prSet presAssocID="{23868DB7-1A54-4786-B004-757D918A3162}" presName="parentText" presStyleLbl="node1" presStyleIdx="2" presStyleCnt="3">
        <dgm:presLayoutVars>
          <dgm:chMax val="0"/>
          <dgm:bulletEnabled val="1"/>
        </dgm:presLayoutVars>
      </dgm:prSet>
      <dgm:spPr/>
    </dgm:pt>
  </dgm:ptLst>
  <dgm:cxnLst>
    <dgm:cxn modelId="{EF79870E-89B3-0546-AEB8-F2457974EDF9}" type="presOf" srcId="{71181ED2-594F-467A-B636-3FD450424328}" destId="{19823A54-64E0-FD4A-B28B-5FC066CA65EE}" srcOrd="0" destOrd="0" presId="urn:microsoft.com/office/officeart/2005/8/layout/vList2"/>
    <dgm:cxn modelId="{05AC5828-17C9-3D40-883F-BA186D8B4076}" type="presOf" srcId="{23868DB7-1A54-4786-B004-757D918A3162}" destId="{4234B991-C1A1-2F44-B897-2BB614C7D532}" srcOrd="0" destOrd="0" presId="urn:microsoft.com/office/officeart/2005/8/layout/vList2"/>
    <dgm:cxn modelId="{FF2BEC9A-25A2-4F8C-A9EF-D29B164B18CC}" srcId="{71181ED2-594F-467A-B636-3FD450424328}" destId="{07679218-83E9-4C16-809E-4A9E188FE1C1}" srcOrd="0" destOrd="0" parTransId="{FB2B50A1-EBA5-41A7-BA97-83475E01CFF9}" sibTransId="{721C2565-F315-43A3-85D6-4021FA669F2E}"/>
    <dgm:cxn modelId="{20FB0BE0-D648-4E8F-8C3D-B1052DBA89B0}" srcId="{71181ED2-594F-467A-B636-3FD450424328}" destId="{4EF0E4A2-EB65-4700-AF81-1F3B761B761D}" srcOrd="1" destOrd="0" parTransId="{67DF9BB4-F7EF-42EF-A490-64E16D9E8249}" sibTransId="{844DF3AA-0E76-4040-9B9C-D1364ED4BB4E}"/>
    <dgm:cxn modelId="{2DED01F0-6A57-420A-960E-C224740E8604}" srcId="{71181ED2-594F-467A-B636-3FD450424328}" destId="{23868DB7-1A54-4786-B004-757D918A3162}" srcOrd="2" destOrd="0" parTransId="{D967592D-E471-4118-8945-201A4D73D527}" sibTransId="{BECDA277-CFBC-4C22-8D3E-BC779E881DDC}"/>
    <dgm:cxn modelId="{BA2411F5-3EC0-3747-AD25-47FFB03BE795}" type="presOf" srcId="{07679218-83E9-4C16-809E-4A9E188FE1C1}" destId="{A129AC6C-2925-3C44-9960-56B4A1BEBA1F}" srcOrd="0" destOrd="0" presId="urn:microsoft.com/office/officeart/2005/8/layout/vList2"/>
    <dgm:cxn modelId="{45C982F5-2301-4244-A8EB-2B668CF9C190}" type="presOf" srcId="{4EF0E4A2-EB65-4700-AF81-1F3B761B761D}" destId="{F03F4726-97E1-4341-9C54-F459E4CE4706}" srcOrd="0" destOrd="0" presId="urn:microsoft.com/office/officeart/2005/8/layout/vList2"/>
    <dgm:cxn modelId="{B4E8E9B0-7E77-3246-AA5C-78D17CA1C644}" type="presParOf" srcId="{19823A54-64E0-FD4A-B28B-5FC066CA65EE}" destId="{A129AC6C-2925-3C44-9960-56B4A1BEBA1F}" srcOrd="0" destOrd="0" presId="urn:microsoft.com/office/officeart/2005/8/layout/vList2"/>
    <dgm:cxn modelId="{7E38E2A4-D462-174E-9C88-69F0FABCE157}" type="presParOf" srcId="{19823A54-64E0-FD4A-B28B-5FC066CA65EE}" destId="{84DBFBC2-F18B-774D-8858-A3F67D01C8A4}" srcOrd="1" destOrd="0" presId="urn:microsoft.com/office/officeart/2005/8/layout/vList2"/>
    <dgm:cxn modelId="{B6B19B7D-D840-7F47-8F29-D1A046577F8E}" type="presParOf" srcId="{19823A54-64E0-FD4A-B28B-5FC066CA65EE}" destId="{F03F4726-97E1-4341-9C54-F459E4CE4706}" srcOrd="2" destOrd="0" presId="urn:microsoft.com/office/officeart/2005/8/layout/vList2"/>
    <dgm:cxn modelId="{4B4E2905-620C-7F4F-BE1C-2B2D567716EA}" type="presParOf" srcId="{19823A54-64E0-FD4A-B28B-5FC066CA65EE}" destId="{009C142B-7F13-BC4B-ACE2-2419445716D4}" srcOrd="3" destOrd="0" presId="urn:microsoft.com/office/officeart/2005/8/layout/vList2"/>
    <dgm:cxn modelId="{DF5A083A-EF81-3747-A8AD-0E8F78950DD5}" type="presParOf" srcId="{19823A54-64E0-FD4A-B28B-5FC066CA65EE}" destId="{4234B991-C1A1-2F44-B897-2BB614C7D53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7DFD26-AAE7-403F-9735-04CC6FA605F8}"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876C9424-FCDC-44E8-9F6D-0B466797BC8D}">
      <dgm:prSet/>
      <dgm:spPr/>
      <dgm:t>
        <a:bodyPr/>
        <a:lstStyle/>
        <a:p>
          <a:r>
            <a:rPr lang="en-GB"/>
            <a:t>Africa Union Convention on Preventing and Combating Corruption </a:t>
          </a:r>
          <a:endParaRPr lang="en-US"/>
        </a:p>
      </dgm:t>
    </dgm:pt>
    <dgm:pt modelId="{ED46019E-39D8-4826-8969-0F34857DCF40}" type="parTrans" cxnId="{6AB2A95D-567B-4F1F-A9DC-12E2D24A1684}">
      <dgm:prSet/>
      <dgm:spPr/>
      <dgm:t>
        <a:bodyPr/>
        <a:lstStyle/>
        <a:p>
          <a:endParaRPr lang="en-US"/>
        </a:p>
      </dgm:t>
    </dgm:pt>
    <dgm:pt modelId="{733A331F-B9A5-4D5B-93ED-9CB501E66563}" type="sibTrans" cxnId="{6AB2A95D-567B-4F1F-A9DC-12E2D24A1684}">
      <dgm:prSet/>
      <dgm:spPr/>
      <dgm:t>
        <a:bodyPr/>
        <a:lstStyle/>
        <a:p>
          <a:endParaRPr lang="en-US"/>
        </a:p>
      </dgm:t>
    </dgm:pt>
    <dgm:pt modelId="{992CF983-F687-4036-BE3A-9C6F85E4296F}">
      <dgm:prSet/>
      <dgm:spPr/>
      <dgm:t>
        <a:bodyPr/>
        <a:lstStyle/>
        <a:p>
          <a:r>
            <a:rPr lang="en-GB"/>
            <a:t>United Nations Convention Against Corruption </a:t>
          </a:r>
          <a:endParaRPr lang="en-US"/>
        </a:p>
      </dgm:t>
    </dgm:pt>
    <dgm:pt modelId="{767AC426-4D4A-4403-955D-3AFDA8728ABC}" type="parTrans" cxnId="{15A60CC1-1B22-4364-99C0-60EF2672EDA2}">
      <dgm:prSet/>
      <dgm:spPr/>
      <dgm:t>
        <a:bodyPr/>
        <a:lstStyle/>
        <a:p>
          <a:endParaRPr lang="en-US"/>
        </a:p>
      </dgm:t>
    </dgm:pt>
    <dgm:pt modelId="{76237D59-331D-4E04-8322-D50B604D59EF}" type="sibTrans" cxnId="{15A60CC1-1B22-4364-99C0-60EF2672EDA2}">
      <dgm:prSet/>
      <dgm:spPr/>
      <dgm:t>
        <a:bodyPr/>
        <a:lstStyle/>
        <a:p>
          <a:endParaRPr lang="en-US"/>
        </a:p>
      </dgm:t>
    </dgm:pt>
    <dgm:pt modelId="{C51B3355-1B09-46A6-9DF7-6AEEB6DB9C90}">
      <dgm:prSet/>
      <dgm:spPr/>
      <dgm:t>
        <a:bodyPr/>
        <a:lstStyle/>
        <a:p>
          <a:r>
            <a:rPr lang="en-GB"/>
            <a:t>World Bank Governance and Corruption Strategy </a:t>
          </a:r>
          <a:endParaRPr lang="en-US"/>
        </a:p>
      </dgm:t>
    </dgm:pt>
    <dgm:pt modelId="{081033E0-FA0C-432F-AB1A-5090E197A779}" type="parTrans" cxnId="{0CD75FBA-8500-4D82-B687-C04E0A1EF22B}">
      <dgm:prSet/>
      <dgm:spPr/>
      <dgm:t>
        <a:bodyPr/>
        <a:lstStyle/>
        <a:p>
          <a:endParaRPr lang="en-US"/>
        </a:p>
      </dgm:t>
    </dgm:pt>
    <dgm:pt modelId="{C00C052A-7CB5-44C5-8A5A-E14383945B43}" type="sibTrans" cxnId="{0CD75FBA-8500-4D82-B687-C04E0A1EF22B}">
      <dgm:prSet/>
      <dgm:spPr/>
      <dgm:t>
        <a:bodyPr/>
        <a:lstStyle/>
        <a:p>
          <a:endParaRPr lang="en-US"/>
        </a:p>
      </dgm:t>
    </dgm:pt>
    <dgm:pt modelId="{326A1050-4C2A-4339-8681-A8B2B3CCF3D1}">
      <dgm:prSet/>
      <dgm:spPr/>
      <dgm:t>
        <a:bodyPr/>
        <a:lstStyle/>
        <a:p>
          <a:r>
            <a:rPr lang="en-GB"/>
            <a:t>UN-World Bank Stolen Assets Recovery Initiative </a:t>
          </a:r>
          <a:endParaRPr lang="en-US"/>
        </a:p>
      </dgm:t>
    </dgm:pt>
    <dgm:pt modelId="{C8FE1F5C-F087-4597-B37E-EC0F0C92B81F}" type="parTrans" cxnId="{CB563B9F-204B-44D6-8C5D-97F7E3C35661}">
      <dgm:prSet/>
      <dgm:spPr/>
      <dgm:t>
        <a:bodyPr/>
        <a:lstStyle/>
        <a:p>
          <a:endParaRPr lang="en-US"/>
        </a:p>
      </dgm:t>
    </dgm:pt>
    <dgm:pt modelId="{9B780542-BBD3-4227-86D4-0C8002F13B6F}" type="sibTrans" cxnId="{CB563B9F-204B-44D6-8C5D-97F7E3C35661}">
      <dgm:prSet/>
      <dgm:spPr/>
      <dgm:t>
        <a:bodyPr/>
        <a:lstStyle/>
        <a:p>
          <a:endParaRPr lang="en-US"/>
        </a:p>
      </dgm:t>
    </dgm:pt>
    <dgm:pt modelId="{6D450D7F-A152-4D60-AEEE-C5025C4EA57A}">
      <dgm:prSet/>
      <dgm:spPr/>
      <dgm:t>
        <a:bodyPr/>
        <a:lstStyle/>
        <a:p>
          <a:r>
            <a:rPr lang="en-GB"/>
            <a:t>Financial Action Task Force</a:t>
          </a:r>
          <a:endParaRPr lang="en-US"/>
        </a:p>
      </dgm:t>
    </dgm:pt>
    <dgm:pt modelId="{BDAFD3E3-FB86-46D0-A61F-AE9AB8EBE92A}" type="parTrans" cxnId="{6004E141-D02F-4E9C-8745-7AABDBD22D0C}">
      <dgm:prSet/>
      <dgm:spPr/>
      <dgm:t>
        <a:bodyPr/>
        <a:lstStyle/>
        <a:p>
          <a:endParaRPr lang="en-US"/>
        </a:p>
      </dgm:t>
    </dgm:pt>
    <dgm:pt modelId="{8BDC8C16-E432-4145-8501-98BF20635A1D}" type="sibTrans" cxnId="{6004E141-D02F-4E9C-8745-7AABDBD22D0C}">
      <dgm:prSet/>
      <dgm:spPr/>
      <dgm:t>
        <a:bodyPr/>
        <a:lstStyle/>
        <a:p>
          <a:endParaRPr lang="en-US"/>
        </a:p>
      </dgm:t>
    </dgm:pt>
    <dgm:pt modelId="{825B0105-E6E4-48EB-A493-D485BDA2B1BD}">
      <dgm:prSet/>
      <dgm:spPr/>
      <dgm:t>
        <a:bodyPr/>
        <a:lstStyle/>
        <a:p>
          <a:r>
            <a:rPr lang="en-GB"/>
            <a:t>Eastern and Southern African Anti Money Laundering Group (ESAAMLG)</a:t>
          </a:r>
          <a:endParaRPr lang="en-US"/>
        </a:p>
      </dgm:t>
    </dgm:pt>
    <dgm:pt modelId="{8F8F23F2-5B6C-444A-B618-50965518ECCE}" type="parTrans" cxnId="{C0F29BD6-DC8D-420E-A570-EF337AA6D379}">
      <dgm:prSet/>
      <dgm:spPr/>
      <dgm:t>
        <a:bodyPr/>
        <a:lstStyle/>
        <a:p>
          <a:endParaRPr lang="en-US"/>
        </a:p>
      </dgm:t>
    </dgm:pt>
    <dgm:pt modelId="{3A35EF89-B4F3-44A8-8C6C-055EDBC6A31B}" type="sibTrans" cxnId="{C0F29BD6-DC8D-420E-A570-EF337AA6D379}">
      <dgm:prSet/>
      <dgm:spPr/>
      <dgm:t>
        <a:bodyPr/>
        <a:lstStyle/>
        <a:p>
          <a:endParaRPr lang="en-US"/>
        </a:p>
      </dgm:t>
    </dgm:pt>
    <dgm:pt modelId="{2F6F3DBA-D379-4A70-B21B-0AF58849177C}">
      <dgm:prSet/>
      <dgm:spPr/>
      <dgm:t>
        <a:bodyPr/>
        <a:lstStyle/>
        <a:p>
          <a:r>
            <a:rPr lang="en-GB"/>
            <a:t>Intergovernmental Action Group Against Money Laundering (GIABA) </a:t>
          </a:r>
          <a:endParaRPr lang="en-US"/>
        </a:p>
      </dgm:t>
    </dgm:pt>
    <dgm:pt modelId="{05AD37A9-6765-43E7-9E80-30A3CA159D39}" type="parTrans" cxnId="{847CD68E-0E3C-4CAC-BFA4-4DA7B232EBD2}">
      <dgm:prSet/>
      <dgm:spPr/>
      <dgm:t>
        <a:bodyPr/>
        <a:lstStyle/>
        <a:p>
          <a:endParaRPr lang="en-US"/>
        </a:p>
      </dgm:t>
    </dgm:pt>
    <dgm:pt modelId="{E6019D5C-F463-4FF4-BA73-469ECFCC266E}" type="sibTrans" cxnId="{847CD68E-0E3C-4CAC-BFA4-4DA7B232EBD2}">
      <dgm:prSet/>
      <dgm:spPr/>
      <dgm:t>
        <a:bodyPr/>
        <a:lstStyle/>
        <a:p>
          <a:endParaRPr lang="en-US"/>
        </a:p>
      </dgm:t>
    </dgm:pt>
    <dgm:pt modelId="{B322EBFF-5739-4E53-B86E-8514CF2D5F79}">
      <dgm:prSet/>
      <dgm:spPr/>
      <dgm:t>
        <a:bodyPr/>
        <a:lstStyle/>
        <a:p>
          <a:r>
            <a:rPr lang="en-GB"/>
            <a:t>Task Force on Money Laundering in Central Africa (GABAC)</a:t>
          </a:r>
          <a:endParaRPr lang="en-US"/>
        </a:p>
      </dgm:t>
    </dgm:pt>
    <dgm:pt modelId="{4C438BDD-8352-4C33-8E0A-CA58403039E8}" type="parTrans" cxnId="{244EF5CB-E5C2-4000-9263-A54F8D0B1649}">
      <dgm:prSet/>
      <dgm:spPr/>
      <dgm:t>
        <a:bodyPr/>
        <a:lstStyle/>
        <a:p>
          <a:endParaRPr lang="en-US"/>
        </a:p>
      </dgm:t>
    </dgm:pt>
    <dgm:pt modelId="{07D2E010-3520-4E6A-94D8-F9A019DB509C}" type="sibTrans" cxnId="{244EF5CB-E5C2-4000-9263-A54F8D0B1649}">
      <dgm:prSet/>
      <dgm:spPr/>
      <dgm:t>
        <a:bodyPr/>
        <a:lstStyle/>
        <a:p>
          <a:endParaRPr lang="en-US"/>
        </a:p>
      </dgm:t>
    </dgm:pt>
    <dgm:pt modelId="{8EB7787F-CF01-1B46-A0D0-45D395B6C9B0}" type="pres">
      <dgm:prSet presAssocID="{967DFD26-AAE7-403F-9735-04CC6FA605F8}" presName="diagram" presStyleCnt="0">
        <dgm:presLayoutVars>
          <dgm:dir/>
          <dgm:resizeHandles val="exact"/>
        </dgm:presLayoutVars>
      </dgm:prSet>
      <dgm:spPr/>
    </dgm:pt>
    <dgm:pt modelId="{8AA71F25-E19F-7647-901B-1CE9256A864C}" type="pres">
      <dgm:prSet presAssocID="{876C9424-FCDC-44E8-9F6D-0B466797BC8D}" presName="node" presStyleLbl="node1" presStyleIdx="0" presStyleCnt="8">
        <dgm:presLayoutVars>
          <dgm:bulletEnabled val="1"/>
        </dgm:presLayoutVars>
      </dgm:prSet>
      <dgm:spPr/>
    </dgm:pt>
    <dgm:pt modelId="{826F224B-B8F5-D649-B8F8-031D8D4D332A}" type="pres">
      <dgm:prSet presAssocID="{733A331F-B9A5-4D5B-93ED-9CB501E66563}" presName="sibTrans" presStyleCnt="0"/>
      <dgm:spPr/>
    </dgm:pt>
    <dgm:pt modelId="{1DA252CD-08D1-1B43-AF69-5521B0FDDDCC}" type="pres">
      <dgm:prSet presAssocID="{992CF983-F687-4036-BE3A-9C6F85E4296F}" presName="node" presStyleLbl="node1" presStyleIdx="1" presStyleCnt="8">
        <dgm:presLayoutVars>
          <dgm:bulletEnabled val="1"/>
        </dgm:presLayoutVars>
      </dgm:prSet>
      <dgm:spPr/>
    </dgm:pt>
    <dgm:pt modelId="{EB20E2EF-F1B5-E447-9470-7F262DDA1977}" type="pres">
      <dgm:prSet presAssocID="{76237D59-331D-4E04-8322-D50B604D59EF}" presName="sibTrans" presStyleCnt="0"/>
      <dgm:spPr/>
    </dgm:pt>
    <dgm:pt modelId="{12BEDA88-303F-314A-BBAE-C832CEEAB6BC}" type="pres">
      <dgm:prSet presAssocID="{C51B3355-1B09-46A6-9DF7-6AEEB6DB9C90}" presName="node" presStyleLbl="node1" presStyleIdx="2" presStyleCnt="8">
        <dgm:presLayoutVars>
          <dgm:bulletEnabled val="1"/>
        </dgm:presLayoutVars>
      </dgm:prSet>
      <dgm:spPr/>
    </dgm:pt>
    <dgm:pt modelId="{9086B5B1-FDCE-C641-80C4-9B833DDBC715}" type="pres">
      <dgm:prSet presAssocID="{C00C052A-7CB5-44C5-8A5A-E14383945B43}" presName="sibTrans" presStyleCnt="0"/>
      <dgm:spPr/>
    </dgm:pt>
    <dgm:pt modelId="{85DEA753-208C-4F49-9371-7F538B55058F}" type="pres">
      <dgm:prSet presAssocID="{326A1050-4C2A-4339-8681-A8B2B3CCF3D1}" presName="node" presStyleLbl="node1" presStyleIdx="3" presStyleCnt="8">
        <dgm:presLayoutVars>
          <dgm:bulletEnabled val="1"/>
        </dgm:presLayoutVars>
      </dgm:prSet>
      <dgm:spPr/>
    </dgm:pt>
    <dgm:pt modelId="{21E61C9A-6B65-BC4D-B672-BA1416872040}" type="pres">
      <dgm:prSet presAssocID="{9B780542-BBD3-4227-86D4-0C8002F13B6F}" presName="sibTrans" presStyleCnt="0"/>
      <dgm:spPr/>
    </dgm:pt>
    <dgm:pt modelId="{14F8C3AE-98E8-6C49-A00E-472E3B3968FD}" type="pres">
      <dgm:prSet presAssocID="{6D450D7F-A152-4D60-AEEE-C5025C4EA57A}" presName="node" presStyleLbl="node1" presStyleIdx="4" presStyleCnt="8">
        <dgm:presLayoutVars>
          <dgm:bulletEnabled val="1"/>
        </dgm:presLayoutVars>
      </dgm:prSet>
      <dgm:spPr/>
    </dgm:pt>
    <dgm:pt modelId="{6BC5954A-916D-1C40-80ED-68606A57DEDE}" type="pres">
      <dgm:prSet presAssocID="{8BDC8C16-E432-4145-8501-98BF20635A1D}" presName="sibTrans" presStyleCnt="0"/>
      <dgm:spPr/>
    </dgm:pt>
    <dgm:pt modelId="{F69247FF-D27D-994A-BDA8-9C1CFA7E729D}" type="pres">
      <dgm:prSet presAssocID="{825B0105-E6E4-48EB-A493-D485BDA2B1BD}" presName="node" presStyleLbl="node1" presStyleIdx="5" presStyleCnt="8">
        <dgm:presLayoutVars>
          <dgm:bulletEnabled val="1"/>
        </dgm:presLayoutVars>
      </dgm:prSet>
      <dgm:spPr/>
    </dgm:pt>
    <dgm:pt modelId="{4AE6A00D-A8CB-9044-A5B2-3834EF79D266}" type="pres">
      <dgm:prSet presAssocID="{3A35EF89-B4F3-44A8-8C6C-055EDBC6A31B}" presName="sibTrans" presStyleCnt="0"/>
      <dgm:spPr/>
    </dgm:pt>
    <dgm:pt modelId="{659A265D-300D-ED49-A5DE-36D86B4236F3}" type="pres">
      <dgm:prSet presAssocID="{2F6F3DBA-D379-4A70-B21B-0AF58849177C}" presName="node" presStyleLbl="node1" presStyleIdx="6" presStyleCnt="8">
        <dgm:presLayoutVars>
          <dgm:bulletEnabled val="1"/>
        </dgm:presLayoutVars>
      </dgm:prSet>
      <dgm:spPr/>
    </dgm:pt>
    <dgm:pt modelId="{0429C2F9-6BA2-8E4A-8414-1EEBFA3059FB}" type="pres">
      <dgm:prSet presAssocID="{E6019D5C-F463-4FF4-BA73-469ECFCC266E}" presName="sibTrans" presStyleCnt="0"/>
      <dgm:spPr/>
    </dgm:pt>
    <dgm:pt modelId="{26415321-3345-4B4E-AB8F-84F5FFEE191C}" type="pres">
      <dgm:prSet presAssocID="{B322EBFF-5739-4E53-B86E-8514CF2D5F79}" presName="node" presStyleLbl="node1" presStyleIdx="7" presStyleCnt="8">
        <dgm:presLayoutVars>
          <dgm:bulletEnabled val="1"/>
        </dgm:presLayoutVars>
      </dgm:prSet>
      <dgm:spPr/>
    </dgm:pt>
  </dgm:ptLst>
  <dgm:cxnLst>
    <dgm:cxn modelId="{9F9B572B-E5BB-2B4B-972B-CFE5AE68F74A}" type="presOf" srcId="{967DFD26-AAE7-403F-9735-04CC6FA605F8}" destId="{8EB7787F-CF01-1B46-A0D0-45D395B6C9B0}" srcOrd="0" destOrd="0" presId="urn:microsoft.com/office/officeart/2005/8/layout/default"/>
    <dgm:cxn modelId="{6004E141-D02F-4E9C-8745-7AABDBD22D0C}" srcId="{967DFD26-AAE7-403F-9735-04CC6FA605F8}" destId="{6D450D7F-A152-4D60-AEEE-C5025C4EA57A}" srcOrd="4" destOrd="0" parTransId="{BDAFD3E3-FB86-46D0-A61F-AE9AB8EBE92A}" sibTransId="{8BDC8C16-E432-4145-8501-98BF20635A1D}"/>
    <dgm:cxn modelId="{7F7BFD50-64FE-3D4A-97D2-188C75A09872}" type="presOf" srcId="{992CF983-F687-4036-BE3A-9C6F85E4296F}" destId="{1DA252CD-08D1-1B43-AF69-5521B0FDDDCC}" srcOrd="0" destOrd="0" presId="urn:microsoft.com/office/officeart/2005/8/layout/default"/>
    <dgm:cxn modelId="{6AB2A95D-567B-4F1F-A9DC-12E2D24A1684}" srcId="{967DFD26-AAE7-403F-9735-04CC6FA605F8}" destId="{876C9424-FCDC-44E8-9F6D-0B466797BC8D}" srcOrd="0" destOrd="0" parTransId="{ED46019E-39D8-4826-8969-0F34857DCF40}" sibTransId="{733A331F-B9A5-4D5B-93ED-9CB501E66563}"/>
    <dgm:cxn modelId="{72D50C61-91F3-EA47-AD61-E3062048C762}" type="presOf" srcId="{2F6F3DBA-D379-4A70-B21B-0AF58849177C}" destId="{659A265D-300D-ED49-A5DE-36D86B4236F3}" srcOrd="0" destOrd="0" presId="urn:microsoft.com/office/officeart/2005/8/layout/default"/>
    <dgm:cxn modelId="{64C0F97E-B4CE-634B-8B71-F38775DE7ACA}" type="presOf" srcId="{B322EBFF-5739-4E53-B86E-8514CF2D5F79}" destId="{26415321-3345-4B4E-AB8F-84F5FFEE191C}" srcOrd="0" destOrd="0" presId="urn:microsoft.com/office/officeart/2005/8/layout/default"/>
    <dgm:cxn modelId="{6DECF08A-0C2D-F247-A418-35A52E43218A}" type="presOf" srcId="{876C9424-FCDC-44E8-9F6D-0B466797BC8D}" destId="{8AA71F25-E19F-7647-901B-1CE9256A864C}" srcOrd="0" destOrd="0" presId="urn:microsoft.com/office/officeart/2005/8/layout/default"/>
    <dgm:cxn modelId="{847CD68E-0E3C-4CAC-BFA4-4DA7B232EBD2}" srcId="{967DFD26-AAE7-403F-9735-04CC6FA605F8}" destId="{2F6F3DBA-D379-4A70-B21B-0AF58849177C}" srcOrd="6" destOrd="0" parTransId="{05AD37A9-6765-43E7-9E80-30A3CA159D39}" sibTransId="{E6019D5C-F463-4FF4-BA73-469ECFCC266E}"/>
    <dgm:cxn modelId="{EABF658F-CBEE-FD49-A4B1-F5211EFC9660}" type="presOf" srcId="{C51B3355-1B09-46A6-9DF7-6AEEB6DB9C90}" destId="{12BEDA88-303F-314A-BBAE-C832CEEAB6BC}" srcOrd="0" destOrd="0" presId="urn:microsoft.com/office/officeart/2005/8/layout/default"/>
    <dgm:cxn modelId="{42104F9A-9FE8-C046-9624-018CD059E1E9}" type="presOf" srcId="{6D450D7F-A152-4D60-AEEE-C5025C4EA57A}" destId="{14F8C3AE-98E8-6C49-A00E-472E3B3968FD}" srcOrd="0" destOrd="0" presId="urn:microsoft.com/office/officeart/2005/8/layout/default"/>
    <dgm:cxn modelId="{CB563B9F-204B-44D6-8C5D-97F7E3C35661}" srcId="{967DFD26-AAE7-403F-9735-04CC6FA605F8}" destId="{326A1050-4C2A-4339-8681-A8B2B3CCF3D1}" srcOrd="3" destOrd="0" parTransId="{C8FE1F5C-F087-4597-B37E-EC0F0C92B81F}" sibTransId="{9B780542-BBD3-4227-86D4-0C8002F13B6F}"/>
    <dgm:cxn modelId="{0CD75FBA-8500-4D82-B687-C04E0A1EF22B}" srcId="{967DFD26-AAE7-403F-9735-04CC6FA605F8}" destId="{C51B3355-1B09-46A6-9DF7-6AEEB6DB9C90}" srcOrd="2" destOrd="0" parTransId="{081033E0-FA0C-432F-AB1A-5090E197A779}" sibTransId="{C00C052A-7CB5-44C5-8A5A-E14383945B43}"/>
    <dgm:cxn modelId="{15A60CC1-1B22-4364-99C0-60EF2672EDA2}" srcId="{967DFD26-AAE7-403F-9735-04CC6FA605F8}" destId="{992CF983-F687-4036-BE3A-9C6F85E4296F}" srcOrd="1" destOrd="0" parTransId="{767AC426-4D4A-4403-955D-3AFDA8728ABC}" sibTransId="{76237D59-331D-4E04-8322-D50B604D59EF}"/>
    <dgm:cxn modelId="{244EF5CB-E5C2-4000-9263-A54F8D0B1649}" srcId="{967DFD26-AAE7-403F-9735-04CC6FA605F8}" destId="{B322EBFF-5739-4E53-B86E-8514CF2D5F79}" srcOrd="7" destOrd="0" parTransId="{4C438BDD-8352-4C33-8E0A-CA58403039E8}" sibTransId="{07D2E010-3520-4E6A-94D8-F9A019DB509C}"/>
    <dgm:cxn modelId="{C0F29BD6-DC8D-420E-A570-EF337AA6D379}" srcId="{967DFD26-AAE7-403F-9735-04CC6FA605F8}" destId="{825B0105-E6E4-48EB-A493-D485BDA2B1BD}" srcOrd="5" destOrd="0" parTransId="{8F8F23F2-5B6C-444A-B618-50965518ECCE}" sibTransId="{3A35EF89-B4F3-44A8-8C6C-055EDBC6A31B}"/>
    <dgm:cxn modelId="{B3689FEE-B0DD-CA41-A071-EC9DA3A1A77A}" type="presOf" srcId="{825B0105-E6E4-48EB-A493-D485BDA2B1BD}" destId="{F69247FF-D27D-994A-BDA8-9C1CFA7E729D}" srcOrd="0" destOrd="0" presId="urn:microsoft.com/office/officeart/2005/8/layout/default"/>
    <dgm:cxn modelId="{420B43FE-3F15-4F4C-A4F6-CBD1BE0DB41E}" type="presOf" srcId="{326A1050-4C2A-4339-8681-A8B2B3CCF3D1}" destId="{85DEA753-208C-4F49-9371-7F538B55058F}" srcOrd="0" destOrd="0" presId="urn:microsoft.com/office/officeart/2005/8/layout/default"/>
    <dgm:cxn modelId="{6E8DEFE8-6B1D-2446-9FD0-DBDFFCCBEECC}" type="presParOf" srcId="{8EB7787F-CF01-1B46-A0D0-45D395B6C9B0}" destId="{8AA71F25-E19F-7647-901B-1CE9256A864C}" srcOrd="0" destOrd="0" presId="urn:microsoft.com/office/officeart/2005/8/layout/default"/>
    <dgm:cxn modelId="{6D4E05E3-9397-194C-A9A0-6CECEBB38333}" type="presParOf" srcId="{8EB7787F-CF01-1B46-A0D0-45D395B6C9B0}" destId="{826F224B-B8F5-D649-B8F8-031D8D4D332A}" srcOrd="1" destOrd="0" presId="urn:microsoft.com/office/officeart/2005/8/layout/default"/>
    <dgm:cxn modelId="{407726AF-F9E7-9F43-A28B-63D58693D0E2}" type="presParOf" srcId="{8EB7787F-CF01-1B46-A0D0-45D395B6C9B0}" destId="{1DA252CD-08D1-1B43-AF69-5521B0FDDDCC}" srcOrd="2" destOrd="0" presId="urn:microsoft.com/office/officeart/2005/8/layout/default"/>
    <dgm:cxn modelId="{5A3ADE6D-3C13-4341-A6FD-10700D632E53}" type="presParOf" srcId="{8EB7787F-CF01-1B46-A0D0-45D395B6C9B0}" destId="{EB20E2EF-F1B5-E447-9470-7F262DDA1977}" srcOrd="3" destOrd="0" presId="urn:microsoft.com/office/officeart/2005/8/layout/default"/>
    <dgm:cxn modelId="{6C719EF2-8F6D-E24E-AF10-ED4BF9103A5D}" type="presParOf" srcId="{8EB7787F-CF01-1B46-A0D0-45D395B6C9B0}" destId="{12BEDA88-303F-314A-BBAE-C832CEEAB6BC}" srcOrd="4" destOrd="0" presId="urn:microsoft.com/office/officeart/2005/8/layout/default"/>
    <dgm:cxn modelId="{AA0D7B00-39B8-A542-8A26-EDCA0D3A618C}" type="presParOf" srcId="{8EB7787F-CF01-1B46-A0D0-45D395B6C9B0}" destId="{9086B5B1-FDCE-C641-80C4-9B833DDBC715}" srcOrd="5" destOrd="0" presId="urn:microsoft.com/office/officeart/2005/8/layout/default"/>
    <dgm:cxn modelId="{EED1FE90-8A0A-494A-ADE7-52D29767E5C9}" type="presParOf" srcId="{8EB7787F-CF01-1B46-A0D0-45D395B6C9B0}" destId="{85DEA753-208C-4F49-9371-7F538B55058F}" srcOrd="6" destOrd="0" presId="urn:microsoft.com/office/officeart/2005/8/layout/default"/>
    <dgm:cxn modelId="{4B745DD2-F58D-4845-BCBB-9E3377573054}" type="presParOf" srcId="{8EB7787F-CF01-1B46-A0D0-45D395B6C9B0}" destId="{21E61C9A-6B65-BC4D-B672-BA1416872040}" srcOrd="7" destOrd="0" presId="urn:microsoft.com/office/officeart/2005/8/layout/default"/>
    <dgm:cxn modelId="{4689E8B0-03BC-6B43-94CC-D3E6C228D7DF}" type="presParOf" srcId="{8EB7787F-CF01-1B46-A0D0-45D395B6C9B0}" destId="{14F8C3AE-98E8-6C49-A00E-472E3B3968FD}" srcOrd="8" destOrd="0" presId="urn:microsoft.com/office/officeart/2005/8/layout/default"/>
    <dgm:cxn modelId="{690E5DC9-E08D-DE46-96EE-F8BAEFD2CC5E}" type="presParOf" srcId="{8EB7787F-CF01-1B46-A0D0-45D395B6C9B0}" destId="{6BC5954A-916D-1C40-80ED-68606A57DEDE}" srcOrd="9" destOrd="0" presId="urn:microsoft.com/office/officeart/2005/8/layout/default"/>
    <dgm:cxn modelId="{5EBC6125-620B-6043-8774-A5A3824116B1}" type="presParOf" srcId="{8EB7787F-CF01-1B46-A0D0-45D395B6C9B0}" destId="{F69247FF-D27D-994A-BDA8-9C1CFA7E729D}" srcOrd="10" destOrd="0" presId="urn:microsoft.com/office/officeart/2005/8/layout/default"/>
    <dgm:cxn modelId="{A7854246-35D6-524B-9EDF-D91DFB1CD2A0}" type="presParOf" srcId="{8EB7787F-CF01-1B46-A0D0-45D395B6C9B0}" destId="{4AE6A00D-A8CB-9044-A5B2-3834EF79D266}" srcOrd="11" destOrd="0" presId="urn:microsoft.com/office/officeart/2005/8/layout/default"/>
    <dgm:cxn modelId="{55911E31-7AB8-5F42-96E8-BCC9EEFCB802}" type="presParOf" srcId="{8EB7787F-CF01-1B46-A0D0-45D395B6C9B0}" destId="{659A265D-300D-ED49-A5DE-36D86B4236F3}" srcOrd="12" destOrd="0" presId="urn:microsoft.com/office/officeart/2005/8/layout/default"/>
    <dgm:cxn modelId="{460611A7-467C-B74E-86DA-FCF7218875AC}" type="presParOf" srcId="{8EB7787F-CF01-1B46-A0D0-45D395B6C9B0}" destId="{0429C2F9-6BA2-8E4A-8414-1EEBFA3059FB}" srcOrd="13" destOrd="0" presId="urn:microsoft.com/office/officeart/2005/8/layout/default"/>
    <dgm:cxn modelId="{46080600-116B-A144-936C-F7F22CE8413F}" type="presParOf" srcId="{8EB7787F-CF01-1B46-A0D0-45D395B6C9B0}" destId="{26415321-3345-4B4E-AB8F-84F5FFEE191C}"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29AC6C-2925-3C44-9960-56B4A1BEBA1F}">
      <dsp:nvSpPr>
        <dsp:cNvPr id="0" name=""/>
        <dsp:cNvSpPr/>
      </dsp:nvSpPr>
      <dsp:spPr>
        <a:xfrm>
          <a:off x="0" y="63667"/>
          <a:ext cx="9899650" cy="9534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The different manifestations of IFFs, and their enabling environment</a:t>
          </a:r>
        </a:p>
      </dsp:txBody>
      <dsp:txXfrm>
        <a:off x="46541" y="110208"/>
        <a:ext cx="9806568" cy="860321"/>
      </dsp:txXfrm>
    </dsp:sp>
    <dsp:sp modelId="{F03F4726-97E1-4341-9C54-F459E4CE4706}">
      <dsp:nvSpPr>
        <dsp:cNvPr id="0" name=""/>
        <dsp:cNvSpPr/>
      </dsp:nvSpPr>
      <dsp:spPr>
        <a:xfrm>
          <a:off x="0" y="1086191"/>
          <a:ext cx="9899650" cy="9534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The nexus between corruption and money laundering</a:t>
          </a:r>
        </a:p>
      </dsp:txBody>
      <dsp:txXfrm>
        <a:off x="46541" y="1132732"/>
        <a:ext cx="9806568" cy="860321"/>
      </dsp:txXfrm>
    </dsp:sp>
    <dsp:sp modelId="{4234B991-C1A1-2F44-B897-2BB614C7D532}">
      <dsp:nvSpPr>
        <dsp:cNvPr id="0" name=""/>
        <dsp:cNvSpPr/>
      </dsp:nvSpPr>
      <dsp:spPr>
        <a:xfrm>
          <a:off x="0" y="2108715"/>
          <a:ext cx="9899650" cy="9534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The study’s contribution towards strengthening the UNCTAD/UNODC definition of IFFs</a:t>
          </a:r>
        </a:p>
      </dsp:txBody>
      <dsp:txXfrm>
        <a:off x="46541" y="2155256"/>
        <a:ext cx="9806568" cy="8603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A71F25-E19F-7647-901B-1CE9256A864C}">
      <dsp:nvSpPr>
        <dsp:cNvPr id="0" name=""/>
        <dsp:cNvSpPr/>
      </dsp:nvSpPr>
      <dsp:spPr>
        <a:xfrm>
          <a:off x="165515" y="323"/>
          <a:ext cx="2403946" cy="14423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Africa Union Convention on Preventing and Combating Corruption </a:t>
          </a:r>
          <a:endParaRPr lang="en-US" sz="1800" kern="1200"/>
        </a:p>
      </dsp:txBody>
      <dsp:txXfrm>
        <a:off x="165515" y="323"/>
        <a:ext cx="2403946" cy="1442367"/>
      </dsp:txXfrm>
    </dsp:sp>
    <dsp:sp modelId="{1DA252CD-08D1-1B43-AF69-5521B0FDDDCC}">
      <dsp:nvSpPr>
        <dsp:cNvPr id="0" name=""/>
        <dsp:cNvSpPr/>
      </dsp:nvSpPr>
      <dsp:spPr>
        <a:xfrm>
          <a:off x="2809856" y="323"/>
          <a:ext cx="2403946" cy="14423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United Nations Convention Against Corruption </a:t>
          </a:r>
          <a:endParaRPr lang="en-US" sz="1800" kern="1200"/>
        </a:p>
      </dsp:txBody>
      <dsp:txXfrm>
        <a:off x="2809856" y="323"/>
        <a:ext cx="2403946" cy="1442367"/>
      </dsp:txXfrm>
    </dsp:sp>
    <dsp:sp modelId="{12BEDA88-303F-314A-BBAE-C832CEEAB6BC}">
      <dsp:nvSpPr>
        <dsp:cNvPr id="0" name=""/>
        <dsp:cNvSpPr/>
      </dsp:nvSpPr>
      <dsp:spPr>
        <a:xfrm>
          <a:off x="5454197" y="323"/>
          <a:ext cx="2403946" cy="14423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World Bank Governance and Corruption Strategy </a:t>
          </a:r>
          <a:endParaRPr lang="en-US" sz="1800" kern="1200"/>
        </a:p>
      </dsp:txBody>
      <dsp:txXfrm>
        <a:off x="5454197" y="323"/>
        <a:ext cx="2403946" cy="1442367"/>
      </dsp:txXfrm>
    </dsp:sp>
    <dsp:sp modelId="{85DEA753-208C-4F49-9371-7F538B55058F}">
      <dsp:nvSpPr>
        <dsp:cNvPr id="0" name=""/>
        <dsp:cNvSpPr/>
      </dsp:nvSpPr>
      <dsp:spPr>
        <a:xfrm>
          <a:off x="8098538" y="323"/>
          <a:ext cx="2403946" cy="14423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UN-World Bank Stolen Assets Recovery Initiative </a:t>
          </a:r>
          <a:endParaRPr lang="en-US" sz="1800" kern="1200"/>
        </a:p>
      </dsp:txBody>
      <dsp:txXfrm>
        <a:off x="8098538" y="323"/>
        <a:ext cx="2403946" cy="1442367"/>
      </dsp:txXfrm>
    </dsp:sp>
    <dsp:sp modelId="{14F8C3AE-98E8-6C49-A00E-472E3B3968FD}">
      <dsp:nvSpPr>
        <dsp:cNvPr id="0" name=""/>
        <dsp:cNvSpPr/>
      </dsp:nvSpPr>
      <dsp:spPr>
        <a:xfrm>
          <a:off x="165515" y="1683085"/>
          <a:ext cx="2403946" cy="14423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Financial Action Task Force</a:t>
          </a:r>
          <a:endParaRPr lang="en-US" sz="1800" kern="1200"/>
        </a:p>
      </dsp:txBody>
      <dsp:txXfrm>
        <a:off x="165515" y="1683085"/>
        <a:ext cx="2403946" cy="1442367"/>
      </dsp:txXfrm>
    </dsp:sp>
    <dsp:sp modelId="{F69247FF-D27D-994A-BDA8-9C1CFA7E729D}">
      <dsp:nvSpPr>
        <dsp:cNvPr id="0" name=""/>
        <dsp:cNvSpPr/>
      </dsp:nvSpPr>
      <dsp:spPr>
        <a:xfrm>
          <a:off x="2809856" y="1683085"/>
          <a:ext cx="2403946" cy="14423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Eastern and Southern African Anti Money Laundering Group (ESAAMLG)</a:t>
          </a:r>
          <a:endParaRPr lang="en-US" sz="1800" kern="1200"/>
        </a:p>
      </dsp:txBody>
      <dsp:txXfrm>
        <a:off x="2809856" y="1683085"/>
        <a:ext cx="2403946" cy="1442367"/>
      </dsp:txXfrm>
    </dsp:sp>
    <dsp:sp modelId="{659A265D-300D-ED49-A5DE-36D86B4236F3}">
      <dsp:nvSpPr>
        <dsp:cNvPr id="0" name=""/>
        <dsp:cNvSpPr/>
      </dsp:nvSpPr>
      <dsp:spPr>
        <a:xfrm>
          <a:off x="5454197" y="1683085"/>
          <a:ext cx="2403946" cy="14423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Intergovernmental Action Group Against Money Laundering (GIABA) </a:t>
          </a:r>
          <a:endParaRPr lang="en-US" sz="1800" kern="1200"/>
        </a:p>
      </dsp:txBody>
      <dsp:txXfrm>
        <a:off x="5454197" y="1683085"/>
        <a:ext cx="2403946" cy="1442367"/>
      </dsp:txXfrm>
    </dsp:sp>
    <dsp:sp modelId="{26415321-3345-4B4E-AB8F-84F5FFEE191C}">
      <dsp:nvSpPr>
        <dsp:cNvPr id="0" name=""/>
        <dsp:cNvSpPr/>
      </dsp:nvSpPr>
      <dsp:spPr>
        <a:xfrm>
          <a:off x="8098538" y="1683085"/>
          <a:ext cx="2403946" cy="14423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Task Force on Money Laundering in Central Africa (GABAC)</a:t>
          </a:r>
          <a:endParaRPr lang="en-US" sz="1800" kern="1200"/>
        </a:p>
      </dsp:txBody>
      <dsp:txXfrm>
        <a:off x="8098538" y="1683085"/>
        <a:ext cx="2403946" cy="144236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DF069-65B4-6F45-A32E-4207F730318C}" type="datetimeFigureOut">
              <a:rPr lang="en-US" smtClean="0"/>
              <a:t>12/7/21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97CAE7-16CE-D646-90C6-4FBB86BAE265}" type="slidenum">
              <a:rPr lang="en-US" smtClean="0"/>
              <a:t>‹#›</a:t>
            </a:fld>
            <a:endParaRPr lang="en-US"/>
          </a:p>
        </p:txBody>
      </p:sp>
    </p:spTree>
    <p:extLst>
      <p:ext uri="{BB962C8B-B14F-4D97-AF65-F5344CB8AC3E}">
        <p14:creationId xmlns:p14="http://schemas.microsoft.com/office/powerpoint/2010/main" val="3269445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ACB70F29-6C48-3045-908F-73BCD10872AC}" type="datetime1">
              <a:rPr lang="en-GB" smtClean="0"/>
              <a:t>07/12/2021</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1890653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11BD2F5A-3FA5-E243-A501-32472AA2F4C0}" type="datetime1">
              <a:rPr lang="en-GB" smtClean="0"/>
              <a:t>07/12/2021</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660259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59CF58-B36B-0346-A6EE-C00E564007AE}" type="datetime1">
              <a:rPr lang="en-GB" smtClean="0"/>
              <a:t>07/12/2021</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85228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7F54ACFB-7497-AE49-A9EF-CBD4C46815EF}" type="datetime1">
              <a:rPr lang="en-GB" smtClean="0"/>
              <a:t>07/12/2021</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1970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5F2C0807-2AEB-ED4E-B37E-643A12E9801C}" type="datetime1">
              <a:rPr lang="en-GB" smtClean="0"/>
              <a:t>07/12/2021</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156687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646C01E9-4C11-1A41-984D-57F19A80D471}" type="datetime1">
              <a:rPr lang="en-GB" smtClean="0"/>
              <a:t>07/12/2021</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2136538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052E994D-B713-D94D-A02E-47C25D49FDA2}" type="datetime1">
              <a:rPr lang="en-GB" smtClean="0"/>
              <a:t>07/12/2021</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593481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A5CE7281-F742-7F4E-9F51-67C2F49F7BFB}" type="datetime1">
              <a:rPr lang="en-GB" smtClean="0"/>
              <a:t>07/12/2021</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53253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A697D779-F5E4-1A4E-8D07-C91633A619B1}" type="datetime1">
              <a:rPr lang="en-GB" smtClean="0"/>
              <a:t>07/12/2021</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45953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1574E4CE-971D-4A41-9CB5-D764D192CBAC}" type="datetime1">
              <a:rPr lang="en-GB" smtClean="0"/>
              <a:t>07/12/2021</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63572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535367D4-CC39-3443-A4CE-194835986664}" type="datetime1">
              <a:rPr lang="en-GB" smtClean="0"/>
              <a:t>07/12/2021</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638671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6B293E87-0DAF-4148-8EB6-B5D393A3490C}" type="datetime1">
              <a:rPr lang="en-GB" smtClean="0"/>
              <a:t>07/12/2021</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204948476"/>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72" r:id="rId6"/>
    <p:sldLayoutId id="2147483767" r:id="rId7"/>
    <p:sldLayoutId id="2147483768" r:id="rId8"/>
    <p:sldLayoutId id="2147483769" r:id="rId9"/>
    <p:sldLayoutId id="2147483771" r:id="rId10"/>
    <p:sldLayoutId id="2147483770" r:id="rId11"/>
  </p:sldLayoutIdLst>
  <p:hf hdr="0" ftr="0" dt="0"/>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56E83B-10F5-574C-9783-7E5E363F8631}"/>
              </a:ext>
            </a:extLst>
          </p:cNvPr>
          <p:cNvSpPr>
            <a:spLocks noGrp="1"/>
          </p:cNvSpPr>
          <p:nvPr>
            <p:ph type="ctrTitle"/>
          </p:nvPr>
        </p:nvSpPr>
        <p:spPr>
          <a:xfrm>
            <a:off x="1399310" y="1030406"/>
            <a:ext cx="9716792" cy="3506879"/>
          </a:xfrm>
        </p:spPr>
        <p:txBody>
          <a:bodyPr anchor="ctr">
            <a:normAutofit fontScale="90000"/>
          </a:bodyPr>
          <a:lstStyle/>
          <a:p>
            <a:br>
              <a:rPr lang="en-GB" sz="4200" b="1" dirty="0"/>
            </a:br>
            <a:r>
              <a:rPr lang="en-GB" sz="4200" b="1" dirty="0"/>
              <a:t>Study </a:t>
            </a:r>
            <a:br>
              <a:rPr lang="en-GB" sz="4200" b="1" dirty="0"/>
            </a:br>
            <a:r>
              <a:rPr lang="en-GB" sz="4200" b="1" dirty="0"/>
              <a:t>on </a:t>
            </a:r>
            <a:br>
              <a:rPr lang="en-GB" sz="4200" b="1" dirty="0"/>
            </a:br>
            <a:r>
              <a:rPr lang="en-GB" sz="4200" b="1" dirty="0"/>
              <a:t>Intensifying the fight against corruption and money laundering</a:t>
            </a:r>
            <a:br>
              <a:rPr lang="en-GB" sz="4200" dirty="0"/>
            </a:br>
            <a:endParaRPr lang="en-US" sz="4200" dirty="0"/>
          </a:p>
        </p:txBody>
      </p:sp>
      <p:sp>
        <p:nvSpPr>
          <p:cNvPr id="3" name="Subtitle 2">
            <a:extLst>
              <a:ext uri="{FF2B5EF4-FFF2-40B4-BE49-F238E27FC236}">
                <a16:creationId xmlns:a16="http://schemas.microsoft.com/office/drawing/2014/main" id="{41298BF5-6EF3-D443-A77B-381C7B8B2136}"/>
              </a:ext>
            </a:extLst>
          </p:cNvPr>
          <p:cNvSpPr>
            <a:spLocks noGrp="1"/>
          </p:cNvSpPr>
          <p:nvPr>
            <p:ph type="subTitle" idx="1"/>
          </p:nvPr>
        </p:nvSpPr>
        <p:spPr>
          <a:xfrm>
            <a:off x="1302328" y="4691564"/>
            <a:ext cx="9813774" cy="1136029"/>
          </a:xfrm>
        </p:spPr>
        <p:txBody>
          <a:bodyPr>
            <a:normAutofit fontScale="85000" lnSpcReduction="20000"/>
          </a:bodyPr>
          <a:lstStyle/>
          <a:p>
            <a:r>
              <a:rPr lang="en-US" dirty="0"/>
              <a:t>Lyla Latif </a:t>
            </a:r>
          </a:p>
          <a:p>
            <a:r>
              <a:rPr lang="en-US" dirty="0"/>
              <a:t>Peer Review and Consultation Meeting</a:t>
            </a:r>
          </a:p>
          <a:p>
            <a:r>
              <a:rPr lang="en-US" dirty="0"/>
              <a:t>September 2021</a:t>
            </a:r>
          </a:p>
        </p:txBody>
      </p:sp>
      <p:pic>
        <p:nvPicPr>
          <p:cNvPr id="4" name="Picture 3" descr="Logo, company name&#10;&#10;Description automatically generated">
            <a:extLst>
              <a:ext uri="{FF2B5EF4-FFF2-40B4-BE49-F238E27FC236}">
                <a16:creationId xmlns:a16="http://schemas.microsoft.com/office/drawing/2014/main" id="{4C2A491C-4A04-3E4B-9303-81F53F3282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9886921" y="0"/>
            <a:ext cx="2263515" cy="1506266"/>
          </a:xfrm>
          <a:prstGeom prst="rect">
            <a:avLst/>
          </a:prstGeom>
          <a:noFill/>
        </p:spPr>
      </p:pic>
      <p:sp>
        <p:nvSpPr>
          <p:cNvPr id="6" name="Slide Number Placeholder 5">
            <a:extLst>
              <a:ext uri="{FF2B5EF4-FFF2-40B4-BE49-F238E27FC236}">
                <a16:creationId xmlns:a16="http://schemas.microsoft.com/office/drawing/2014/main" id="{59643F06-A5ED-8243-93E2-D72C9FF38933}"/>
              </a:ext>
            </a:extLst>
          </p:cNvPr>
          <p:cNvSpPr>
            <a:spLocks noGrp="1"/>
          </p:cNvSpPr>
          <p:nvPr>
            <p:ph type="sldNum" sz="quarter" idx="12"/>
          </p:nvPr>
        </p:nvSpPr>
        <p:spPr/>
        <p:txBody>
          <a:bodyPr/>
          <a:lstStyle/>
          <a:p>
            <a:fld id="{CB1E4CB7-CB13-4810-BF18-BE31AFC64F93}" type="slidenum">
              <a:rPr lang="en-US" smtClean="0"/>
              <a:pPr/>
              <a:t>1</a:t>
            </a:fld>
            <a:endParaRPr lang="en-US" sz="1000" dirty="0"/>
          </a:p>
        </p:txBody>
      </p:sp>
    </p:spTree>
    <p:extLst>
      <p:ext uri="{BB962C8B-B14F-4D97-AF65-F5344CB8AC3E}">
        <p14:creationId xmlns:p14="http://schemas.microsoft.com/office/powerpoint/2010/main" val="3078939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1" name="Rectangle 20">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17B5C06-12CC-49EF-A907-08F1B132CA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F37401D6-BDB1-48AE-A98F-2CD05E92E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30000" cy="6105523"/>
          </a:xfrm>
          <a:custGeom>
            <a:avLst/>
            <a:gdLst>
              <a:gd name="connsiteX0" fmla="*/ 0 w 11430000"/>
              <a:gd name="connsiteY0" fmla="*/ 0 h 6105523"/>
              <a:gd name="connsiteX1" fmla="*/ 7267575 w 11430000"/>
              <a:gd name="connsiteY1" fmla="*/ 0 h 6105523"/>
              <a:gd name="connsiteX2" fmla="*/ 7267575 w 11430000"/>
              <a:gd name="connsiteY2" fmla="*/ 762000 h 6105523"/>
              <a:gd name="connsiteX3" fmla="*/ 11430000 w 11430000"/>
              <a:gd name="connsiteY3" fmla="*/ 762000 h 6105523"/>
              <a:gd name="connsiteX4" fmla="*/ 11430000 w 11430000"/>
              <a:gd name="connsiteY4" fmla="*/ 6105523 h 6105523"/>
              <a:gd name="connsiteX5" fmla="*/ 7267575 w 11430000"/>
              <a:gd name="connsiteY5" fmla="*/ 6105523 h 6105523"/>
              <a:gd name="connsiteX6" fmla="*/ 5334000 w 11430000"/>
              <a:gd name="connsiteY6" fmla="*/ 6105523 h 6105523"/>
              <a:gd name="connsiteX7" fmla="*/ 0 w 11430000"/>
              <a:gd name="connsiteY7" fmla="*/ 6105523 h 610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0" h="6105523">
                <a:moveTo>
                  <a:pt x="0" y="0"/>
                </a:moveTo>
                <a:lnTo>
                  <a:pt x="7267575" y="0"/>
                </a:lnTo>
                <a:lnTo>
                  <a:pt x="7267575" y="762000"/>
                </a:lnTo>
                <a:lnTo>
                  <a:pt x="11430000" y="762000"/>
                </a:lnTo>
                <a:lnTo>
                  <a:pt x="11430000" y="6105523"/>
                </a:lnTo>
                <a:lnTo>
                  <a:pt x="7267575" y="6105523"/>
                </a:lnTo>
                <a:lnTo>
                  <a:pt x="5334000" y="6105523"/>
                </a:lnTo>
                <a:lnTo>
                  <a:pt x="0" y="6105523"/>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224BE9-09E4-6C4A-8CFC-9886A4BA9072}"/>
              </a:ext>
            </a:extLst>
          </p:cNvPr>
          <p:cNvSpPr>
            <a:spLocks noGrp="1"/>
          </p:cNvSpPr>
          <p:nvPr>
            <p:ph type="title"/>
          </p:nvPr>
        </p:nvSpPr>
        <p:spPr>
          <a:xfrm>
            <a:off x="762000" y="1517904"/>
            <a:ext cx="9899904" cy="2796945"/>
          </a:xfrm>
        </p:spPr>
        <p:txBody>
          <a:bodyPr vert="horz" lIns="91440" tIns="45720" rIns="91440" bIns="45720" rtlCol="0" anchor="ctr">
            <a:normAutofit/>
          </a:bodyPr>
          <a:lstStyle/>
          <a:p>
            <a:r>
              <a:rPr lang="en-US" sz="2900"/>
              <a:t>Session 3</a:t>
            </a:r>
            <a:br>
              <a:rPr lang="en-US" sz="2900"/>
            </a:br>
            <a:br>
              <a:rPr lang="en-US" sz="2900"/>
            </a:br>
            <a:r>
              <a:rPr lang="en-US" sz="2900"/>
              <a:t>International </a:t>
            </a:r>
            <a:br>
              <a:rPr lang="en-US" sz="2900"/>
            </a:br>
            <a:r>
              <a:rPr lang="en-US" sz="2900"/>
              <a:t>and</a:t>
            </a:r>
            <a:br>
              <a:rPr lang="en-US" sz="2900"/>
            </a:br>
            <a:r>
              <a:rPr lang="en-US" sz="2900"/>
              <a:t>Africa specific strategies designed to combat corruption and money laundering</a:t>
            </a:r>
          </a:p>
        </p:txBody>
      </p:sp>
      <p:sp>
        <p:nvSpPr>
          <p:cNvPr id="3" name="Slide Number Placeholder 2">
            <a:extLst>
              <a:ext uri="{FF2B5EF4-FFF2-40B4-BE49-F238E27FC236}">
                <a16:creationId xmlns:a16="http://schemas.microsoft.com/office/drawing/2014/main" id="{D4DC1F7E-135B-6D48-8B6F-83ABD1E93CC9}"/>
              </a:ext>
            </a:extLst>
          </p:cNvPr>
          <p:cNvSpPr>
            <a:spLocks noGrp="1"/>
          </p:cNvSpPr>
          <p:nvPr>
            <p:ph type="sldNum" sz="quarter" idx="12"/>
          </p:nvPr>
        </p:nvSpPr>
        <p:spPr>
          <a:xfrm>
            <a:off x="10899648" y="6400800"/>
            <a:ext cx="530352" cy="365125"/>
          </a:xfrm>
        </p:spPr>
        <p:txBody>
          <a:bodyPr vert="horz" lIns="91440" tIns="45720" rIns="91440" bIns="45720" rtlCol="0" anchor="ctr">
            <a:normAutofit/>
          </a:bodyPr>
          <a:lstStyle/>
          <a:p>
            <a:pPr>
              <a:spcAft>
                <a:spcPts val="600"/>
              </a:spcAft>
            </a:pPr>
            <a:fld id="{CB1E4CB7-CB13-4810-BF18-BE31AFC64F93}" type="slidenum">
              <a:rPr lang="en-US" smtClean="0"/>
              <a:pPr>
                <a:spcAft>
                  <a:spcPts val="600"/>
                </a:spcAft>
              </a:pPr>
              <a:t>10</a:t>
            </a:fld>
            <a:endParaRPr lang="en-US"/>
          </a:p>
        </p:txBody>
      </p:sp>
    </p:spTree>
    <p:extLst>
      <p:ext uri="{BB962C8B-B14F-4D97-AF65-F5344CB8AC3E}">
        <p14:creationId xmlns:p14="http://schemas.microsoft.com/office/powerpoint/2010/main" val="17022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CD0CF1E-4915-4854-AE1A-BE8E8ABDE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C378B036-879B-4F45-A653-56FC275A70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A27AFB0-FFEA-A340-B783-ED9C5747475F}"/>
              </a:ext>
            </a:extLst>
          </p:cNvPr>
          <p:cNvSpPr>
            <a:spLocks noGrp="1"/>
          </p:cNvSpPr>
          <p:nvPr>
            <p:ph type="title"/>
          </p:nvPr>
        </p:nvSpPr>
        <p:spPr>
          <a:xfrm>
            <a:off x="762000" y="1517903"/>
            <a:ext cx="10668000" cy="1345115"/>
          </a:xfrm>
        </p:spPr>
        <p:txBody>
          <a:bodyPr>
            <a:normAutofit fontScale="90000"/>
          </a:bodyPr>
          <a:lstStyle/>
          <a:p>
            <a:r>
              <a:rPr lang="en-US" sz="2900"/>
              <a:t>Operational challenges in existing conventions, laws and policies to fight against corruption and money laundering in Africa</a:t>
            </a:r>
            <a:endParaRPr lang="en-US" sz="2900" dirty="0"/>
          </a:p>
        </p:txBody>
      </p:sp>
      <p:graphicFrame>
        <p:nvGraphicFramePr>
          <p:cNvPr id="25" name="Content Placeholder 4">
            <a:extLst>
              <a:ext uri="{FF2B5EF4-FFF2-40B4-BE49-F238E27FC236}">
                <a16:creationId xmlns:a16="http://schemas.microsoft.com/office/drawing/2014/main" id="{D75EC44A-559F-431D-9293-12ED37F68BF1}"/>
              </a:ext>
            </a:extLst>
          </p:cNvPr>
          <p:cNvGraphicFramePr>
            <a:graphicFrameLocks noGrp="1"/>
          </p:cNvGraphicFramePr>
          <p:nvPr>
            <p:ph idx="1"/>
          </p:nvPr>
        </p:nvGraphicFramePr>
        <p:xfrm>
          <a:off x="762000" y="2970222"/>
          <a:ext cx="10668000" cy="3125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2B8F3BAF-D8CF-9147-96EC-472AD50FD61E}"/>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11</a:t>
            </a:fld>
            <a:endParaRPr lang="en-US"/>
          </a:p>
        </p:txBody>
      </p:sp>
    </p:spTree>
    <p:extLst>
      <p:ext uri="{BB962C8B-B14F-4D97-AF65-F5344CB8AC3E}">
        <p14:creationId xmlns:p14="http://schemas.microsoft.com/office/powerpoint/2010/main" val="1191876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CD0CF1E-4915-4854-AE1A-BE8E8ABDE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378B036-879B-4F45-A653-56FC275A70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BEAF02-4A9A-6E4B-8B5C-3A7C1A907493}"/>
              </a:ext>
            </a:extLst>
          </p:cNvPr>
          <p:cNvSpPr>
            <a:spLocks noGrp="1"/>
          </p:cNvSpPr>
          <p:nvPr>
            <p:ph type="title"/>
          </p:nvPr>
        </p:nvSpPr>
        <p:spPr>
          <a:xfrm>
            <a:off x="762000" y="1517903"/>
            <a:ext cx="10668000" cy="1345115"/>
          </a:xfrm>
        </p:spPr>
        <p:txBody>
          <a:bodyPr>
            <a:normAutofit fontScale="90000"/>
          </a:bodyPr>
          <a:lstStyle/>
          <a:p>
            <a:r>
              <a:rPr lang="en-US" dirty="0"/>
              <a:t>Enforcement challenges of the anti-corruption and anti-money laundering strategies </a:t>
            </a:r>
          </a:p>
        </p:txBody>
      </p:sp>
      <p:sp>
        <p:nvSpPr>
          <p:cNvPr id="3" name="Content Placeholder 2">
            <a:extLst>
              <a:ext uri="{FF2B5EF4-FFF2-40B4-BE49-F238E27FC236}">
                <a16:creationId xmlns:a16="http://schemas.microsoft.com/office/drawing/2014/main" id="{8F370EBC-9E6E-8D46-B4F2-9A55331019BE}"/>
              </a:ext>
            </a:extLst>
          </p:cNvPr>
          <p:cNvSpPr>
            <a:spLocks noGrp="1"/>
          </p:cNvSpPr>
          <p:nvPr>
            <p:ph idx="1"/>
          </p:nvPr>
        </p:nvSpPr>
        <p:spPr>
          <a:xfrm>
            <a:off x="762000" y="2970222"/>
            <a:ext cx="10668000" cy="3125777"/>
          </a:xfrm>
        </p:spPr>
        <p:txBody>
          <a:bodyPr>
            <a:normAutofit fontScale="92500" lnSpcReduction="20000"/>
          </a:bodyPr>
          <a:lstStyle/>
          <a:p>
            <a:r>
              <a:rPr lang="en-GB" dirty="0"/>
              <a:t>Law enforcement lags in formulating risk assessment and detection tools </a:t>
            </a:r>
          </a:p>
          <a:p>
            <a:r>
              <a:rPr lang="en-GB" dirty="0"/>
              <a:t>Self-regulation of professional service providers sometimes results in their complacency in facilitating corruption and money laundering by providing false accounting to mask the criminal proceeds </a:t>
            </a:r>
          </a:p>
          <a:p>
            <a:r>
              <a:rPr lang="en-GB" dirty="0"/>
              <a:t>No single regulator has an overview of the entire system or comprehensiveness of the issues. </a:t>
            </a:r>
          </a:p>
          <a:p>
            <a:r>
              <a:rPr lang="en-GB" dirty="0"/>
              <a:t>Intelligence sharing from the National Crime Agency (NCA) has historically been limited to the banking sector and others are neglected. </a:t>
            </a:r>
          </a:p>
        </p:txBody>
      </p:sp>
      <p:sp>
        <p:nvSpPr>
          <p:cNvPr id="4" name="Slide Number Placeholder 3">
            <a:extLst>
              <a:ext uri="{FF2B5EF4-FFF2-40B4-BE49-F238E27FC236}">
                <a16:creationId xmlns:a16="http://schemas.microsoft.com/office/drawing/2014/main" id="{1E957FC6-4F45-1B44-A7DE-6ACE83095472}"/>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12</a:t>
            </a:fld>
            <a:endParaRPr lang="en-US"/>
          </a:p>
        </p:txBody>
      </p:sp>
    </p:spTree>
    <p:extLst>
      <p:ext uri="{BB962C8B-B14F-4D97-AF65-F5344CB8AC3E}">
        <p14:creationId xmlns:p14="http://schemas.microsoft.com/office/powerpoint/2010/main" val="4043038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430D08-86FB-C24E-8143-D8622307B446}"/>
              </a:ext>
            </a:extLst>
          </p:cNvPr>
          <p:cNvSpPr>
            <a:spLocks noGrp="1"/>
          </p:cNvSpPr>
          <p:nvPr>
            <p:ph type="title"/>
          </p:nvPr>
        </p:nvSpPr>
        <p:spPr>
          <a:xfrm>
            <a:off x="762000" y="1517650"/>
            <a:ext cx="9899650" cy="1344613"/>
          </a:xfrm>
        </p:spPr>
        <p:txBody>
          <a:bodyPr>
            <a:normAutofit/>
          </a:bodyPr>
          <a:lstStyle/>
          <a:p>
            <a:pPr algn="ctr"/>
            <a:r>
              <a:rPr lang="en-US" dirty="0"/>
              <a:t>Continued</a:t>
            </a:r>
            <a:endParaRPr lang="en-US"/>
          </a:p>
        </p:txBody>
      </p:sp>
      <p:sp>
        <p:nvSpPr>
          <p:cNvPr id="3" name="Content Placeholder 2">
            <a:extLst>
              <a:ext uri="{FF2B5EF4-FFF2-40B4-BE49-F238E27FC236}">
                <a16:creationId xmlns:a16="http://schemas.microsoft.com/office/drawing/2014/main" id="{5DA4EB8C-2587-914B-BDD2-71F1F0A0D227}"/>
              </a:ext>
            </a:extLst>
          </p:cNvPr>
          <p:cNvSpPr>
            <a:spLocks noGrp="1"/>
          </p:cNvSpPr>
          <p:nvPr>
            <p:ph idx="1"/>
          </p:nvPr>
        </p:nvSpPr>
        <p:spPr>
          <a:xfrm>
            <a:off x="762000" y="2970213"/>
            <a:ext cx="9899650" cy="3125787"/>
          </a:xfrm>
        </p:spPr>
        <p:txBody>
          <a:bodyPr>
            <a:normAutofit/>
          </a:bodyPr>
          <a:lstStyle/>
          <a:p>
            <a:pPr>
              <a:lnSpc>
                <a:spcPct val="95000"/>
              </a:lnSpc>
            </a:pPr>
            <a:r>
              <a:rPr lang="en-GB" dirty="0"/>
              <a:t>Too many lines of communication inevitably add to bureaucracy, political influence, delay and costs. </a:t>
            </a:r>
            <a:endParaRPr lang="en-GB"/>
          </a:p>
          <a:p>
            <a:pPr>
              <a:lnSpc>
                <a:spcPct val="95000"/>
              </a:lnSpc>
            </a:pPr>
            <a:r>
              <a:rPr lang="en-GB" dirty="0"/>
              <a:t>Many of the regulators in African countries are also poorly resourced. In addition to their taxation duties, revenue authorities also have AML duties. </a:t>
            </a:r>
            <a:endParaRPr lang="en-GB"/>
          </a:p>
          <a:p>
            <a:pPr>
              <a:lnSpc>
                <a:spcPct val="95000"/>
              </a:lnSpc>
            </a:pPr>
            <a:r>
              <a:rPr lang="en-GB" dirty="0"/>
              <a:t>Too many regulatory bodies are too close to the interests that are to be regulated and thus have no independence </a:t>
            </a:r>
            <a:endParaRPr lang="en-US"/>
          </a:p>
          <a:p>
            <a:pPr>
              <a:lnSpc>
                <a:spcPct val="95000"/>
              </a:lnSpc>
            </a:pPr>
            <a:endParaRPr lang="en-US"/>
          </a:p>
        </p:txBody>
      </p:sp>
      <p:sp>
        <p:nvSpPr>
          <p:cNvPr id="4" name="Slide Number Placeholder 3">
            <a:extLst>
              <a:ext uri="{FF2B5EF4-FFF2-40B4-BE49-F238E27FC236}">
                <a16:creationId xmlns:a16="http://schemas.microsoft.com/office/drawing/2014/main" id="{E04A6F5D-EC00-7F47-B736-7A01B4D6E6E6}"/>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13</a:t>
            </a:fld>
            <a:endParaRPr lang="en-US"/>
          </a:p>
        </p:txBody>
      </p:sp>
    </p:spTree>
    <p:extLst>
      <p:ext uri="{BB962C8B-B14F-4D97-AF65-F5344CB8AC3E}">
        <p14:creationId xmlns:p14="http://schemas.microsoft.com/office/powerpoint/2010/main" val="3402053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2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09CCDB-DB9F-B646-8D5D-361450A092B7}"/>
              </a:ext>
            </a:extLst>
          </p:cNvPr>
          <p:cNvSpPr>
            <a:spLocks noGrp="1"/>
          </p:cNvSpPr>
          <p:nvPr>
            <p:ph type="title"/>
          </p:nvPr>
        </p:nvSpPr>
        <p:spPr>
          <a:xfrm>
            <a:off x="762000" y="1517650"/>
            <a:ext cx="9899650" cy="1344613"/>
          </a:xfrm>
        </p:spPr>
        <p:txBody>
          <a:bodyPr>
            <a:normAutofit/>
          </a:bodyPr>
          <a:lstStyle/>
          <a:p>
            <a:pPr algn="ctr"/>
            <a:r>
              <a:rPr lang="en-US"/>
              <a:t>Continued</a:t>
            </a:r>
          </a:p>
        </p:txBody>
      </p:sp>
      <p:sp>
        <p:nvSpPr>
          <p:cNvPr id="3" name="Content Placeholder 2">
            <a:extLst>
              <a:ext uri="{FF2B5EF4-FFF2-40B4-BE49-F238E27FC236}">
                <a16:creationId xmlns:a16="http://schemas.microsoft.com/office/drawing/2014/main" id="{99F14B20-9ACE-7247-A255-6A9C07E1A27C}"/>
              </a:ext>
            </a:extLst>
          </p:cNvPr>
          <p:cNvSpPr>
            <a:spLocks noGrp="1"/>
          </p:cNvSpPr>
          <p:nvPr>
            <p:ph idx="1"/>
          </p:nvPr>
        </p:nvSpPr>
        <p:spPr>
          <a:xfrm>
            <a:off x="762000" y="2970213"/>
            <a:ext cx="9899650" cy="3125787"/>
          </a:xfrm>
        </p:spPr>
        <p:txBody>
          <a:bodyPr>
            <a:normAutofit/>
          </a:bodyPr>
          <a:lstStyle/>
          <a:p>
            <a:pPr lvl="0">
              <a:lnSpc>
                <a:spcPct val="95000"/>
              </a:lnSpc>
            </a:pPr>
            <a:r>
              <a:rPr lang="en-GB" sz="1600" dirty="0"/>
              <a:t>AML strategies are largely domestic in nature and cover depository institutions. In other African countries, AML strategies are part of the highly structured international regime set out as part of the FATF Recommendations that regulate a wide variety of institutions. Of the institutions set out, the informal sector is not viewed as part of the financial system. </a:t>
            </a:r>
          </a:p>
          <a:p>
            <a:pPr lvl="0">
              <a:lnSpc>
                <a:spcPct val="95000"/>
              </a:lnSpc>
            </a:pPr>
            <a:r>
              <a:rPr lang="en-GB" sz="1600" dirty="0"/>
              <a:t>Uncontrolled and sporadic corruption is most likely to occur, foster and be facilitated through the informal sector. Leaving out the informal sector as a risk indicator of corruption and money laundering that can be addressed through AML strategies explains why the strategies set out under FATF remain partially enforced. </a:t>
            </a:r>
          </a:p>
          <a:p>
            <a:pPr lvl="0">
              <a:lnSpc>
                <a:spcPct val="95000"/>
              </a:lnSpc>
            </a:pPr>
            <a:r>
              <a:rPr lang="en-GB" sz="1600" dirty="0"/>
              <a:t>The FATF AML recommendations provide general standards relating to customer due diligence, reporting, regulation and supervision, investigation, prosecution and sanctions. While these may aid preventing predicate crimes, they are not strategic towards their enforcement. </a:t>
            </a:r>
          </a:p>
          <a:p>
            <a:pPr>
              <a:lnSpc>
                <a:spcPct val="95000"/>
              </a:lnSpc>
            </a:pPr>
            <a:endParaRPr lang="en-US" sz="1600" dirty="0"/>
          </a:p>
        </p:txBody>
      </p:sp>
      <p:sp>
        <p:nvSpPr>
          <p:cNvPr id="4" name="Slide Number Placeholder 3">
            <a:extLst>
              <a:ext uri="{FF2B5EF4-FFF2-40B4-BE49-F238E27FC236}">
                <a16:creationId xmlns:a16="http://schemas.microsoft.com/office/drawing/2014/main" id="{78C80342-F982-6940-95B1-656C262ECDAF}"/>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14</a:t>
            </a:fld>
            <a:endParaRPr lang="en-US"/>
          </a:p>
        </p:txBody>
      </p:sp>
    </p:spTree>
    <p:extLst>
      <p:ext uri="{BB962C8B-B14F-4D97-AF65-F5344CB8AC3E}">
        <p14:creationId xmlns:p14="http://schemas.microsoft.com/office/powerpoint/2010/main" val="3850642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C0E56E-E08B-2F4E-A455-5024266CAA2B}"/>
              </a:ext>
            </a:extLst>
          </p:cNvPr>
          <p:cNvSpPr>
            <a:spLocks noGrp="1"/>
          </p:cNvSpPr>
          <p:nvPr>
            <p:ph type="title"/>
          </p:nvPr>
        </p:nvSpPr>
        <p:spPr>
          <a:xfrm>
            <a:off x="762000" y="1517650"/>
            <a:ext cx="9899650" cy="1344613"/>
          </a:xfrm>
        </p:spPr>
        <p:txBody>
          <a:bodyPr>
            <a:normAutofit/>
          </a:bodyPr>
          <a:lstStyle/>
          <a:p>
            <a:pPr algn="ctr"/>
            <a:r>
              <a:rPr lang="en-US" dirty="0"/>
              <a:t>Continued </a:t>
            </a:r>
          </a:p>
        </p:txBody>
      </p:sp>
      <p:sp>
        <p:nvSpPr>
          <p:cNvPr id="3" name="Content Placeholder 2">
            <a:extLst>
              <a:ext uri="{FF2B5EF4-FFF2-40B4-BE49-F238E27FC236}">
                <a16:creationId xmlns:a16="http://schemas.microsoft.com/office/drawing/2014/main" id="{09964144-2E67-B14E-9354-CC519E351CFB}"/>
              </a:ext>
            </a:extLst>
          </p:cNvPr>
          <p:cNvSpPr>
            <a:spLocks noGrp="1"/>
          </p:cNvSpPr>
          <p:nvPr>
            <p:ph idx="1"/>
          </p:nvPr>
        </p:nvSpPr>
        <p:spPr>
          <a:xfrm>
            <a:off x="762000" y="2970213"/>
            <a:ext cx="9899650" cy="3125787"/>
          </a:xfrm>
        </p:spPr>
        <p:txBody>
          <a:bodyPr>
            <a:normAutofit/>
          </a:bodyPr>
          <a:lstStyle/>
          <a:p>
            <a:pPr>
              <a:lnSpc>
                <a:spcPct val="95000"/>
              </a:lnSpc>
            </a:pPr>
            <a:r>
              <a:rPr lang="en-GB" sz="1800"/>
              <a:t>Not all money laundering transactions involve all the three distinct phases (placement, layering and integration), some may indeed involve more. </a:t>
            </a:r>
          </a:p>
          <a:p>
            <a:pPr>
              <a:lnSpc>
                <a:spcPct val="95000"/>
              </a:lnSpc>
            </a:pPr>
            <a:r>
              <a:rPr lang="en-GB" sz="1800"/>
              <a:t>Illicit money can be added to the cash revenues of a legitimate business enterprise, particularly those that are already cash intensive, such as restaurants and bars in most African countries. The extra money is added to the till. The cost for this laundering method is the tax paid on the income. With companies whose transactions are better documented, invoices can be manipulated to stimulate legitimacy. </a:t>
            </a:r>
          </a:p>
          <a:p>
            <a:pPr>
              <a:lnSpc>
                <a:spcPct val="95000"/>
              </a:lnSpc>
            </a:pPr>
            <a:r>
              <a:rPr lang="en-GB" sz="1800"/>
              <a:t>Functional specialisation has resulted in the failure of agencies to appreciate the corruption/money laundering interface. </a:t>
            </a:r>
            <a:endParaRPr lang="en-US" sz="1800"/>
          </a:p>
        </p:txBody>
      </p:sp>
      <p:sp>
        <p:nvSpPr>
          <p:cNvPr id="4" name="Slide Number Placeholder 3">
            <a:extLst>
              <a:ext uri="{FF2B5EF4-FFF2-40B4-BE49-F238E27FC236}">
                <a16:creationId xmlns:a16="http://schemas.microsoft.com/office/drawing/2014/main" id="{4AACBA08-1F1A-704E-83C3-D46298E04EFC}"/>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15</a:t>
            </a:fld>
            <a:endParaRPr lang="en-US"/>
          </a:p>
        </p:txBody>
      </p:sp>
    </p:spTree>
    <p:extLst>
      <p:ext uri="{BB962C8B-B14F-4D97-AF65-F5344CB8AC3E}">
        <p14:creationId xmlns:p14="http://schemas.microsoft.com/office/powerpoint/2010/main" val="1494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1" name="Rectangle 20">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17B5C06-12CC-49EF-A907-08F1B132CA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F37401D6-BDB1-48AE-A98F-2CD05E92E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30000" cy="6105523"/>
          </a:xfrm>
          <a:custGeom>
            <a:avLst/>
            <a:gdLst>
              <a:gd name="connsiteX0" fmla="*/ 0 w 11430000"/>
              <a:gd name="connsiteY0" fmla="*/ 0 h 6105523"/>
              <a:gd name="connsiteX1" fmla="*/ 7267575 w 11430000"/>
              <a:gd name="connsiteY1" fmla="*/ 0 h 6105523"/>
              <a:gd name="connsiteX2" fmla="*/ 7267575 w 11430000"/>
              <a:gd name="connsiteY2" fmla="*/ 762000 h 6105523"/>
              <a:gd name="connsiteX3" fmla="*/ 11430000 w 11430000"/>
              <a:gd name="connsiteY3" fmla="*/ 762000 h 6105523"/>
              <a:gd name="connsiteX4" fmla="*/ 11430000 w 11430000"/>
              <a:gd name="connsiteY4" fmla="*/ 6105523 h 6105523"/>
              <a:gd name="connsiteX5" fmla="*/ 7267575 w 11430000"/>
              <a:gd name="connsiteY5" fmla="*/ 6105523 h 6105523"/>
              <a:gd name="connsiteX6" fmla="*/ 5334000 w 11430000"/>
              <a:gd name="connsiteY6" fmla="*/ 6105523 h 6105523"/>
              <a:gd name="connsiteX7" fmla="*/ 0 w 11430000"/>
              <a:gd name="connsiteY7" fmla="*/ 6105523 h 610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0" h="6105523">
                <a:moveTo>
                  <a:pt x="0" y="0"/>
                </a:moveTo>
                <a:lnTo>
                  <a:pt x="7267575" y="0"/>
                </a:lnTo>
                <a:lnTo>
                  <a:pt x="7267575" y="762000"/>
                </a:lnTo>
                <a:lnTo>
                  <a:pt x="11430000" y="762000"/>
                </a:lnTo>
                <a:lnTo>
                  <a:pt x="11430000" y="6105523"/>
                </a:lnTo>
                <a:lnTo>
                  <a:pt x="7267575" y="6105523"/>
                </a:lnTo>
                <a:lnTo>
                  <a:pt x="5334000" y="6105523"/>
                </a:lnTo>
                <a:lnTo>
                  <a:pt x="0" y="6105523"/>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CA4E6E5-3151-EC41-9190-8C233688F91A}"/>
              </a:ext>
            </a:extLst>
          </p:cNvPr>
          <p:cNvSpPr>
            <a:spLocks noGrp="1"/>
          </p:cNvSpPr>
          <p:nvPr>
            <p:ph type="title"/>
          </p:nvPr>
        </p:nvSpPr>
        <p:spPr>
          <a:xfrm>
            <a:off x="762000" y="1517904"/>
            <a:ext cx="9899904" cy="2796945"/>
          </a:xfrm>
        </p:spPr>
        <p:txBody>
          <a:bodyPr vert="horz" lIns="91440" tIns="45720" rIns="91440" bIns="45720" rtlCol="0" anchor="ctr">
            <a:normAutofit/>
          </a:bodyPr>
          <a:lstStyle/>
          <a:p>
            <a:r>
              <a:rPr lang="en-US" sz="3300"/>
              <a:t>Session 4</a:t>
            </a:r>
            <a:br>
              <a:rPr lang="en-US" sz="3300"/>
            </a:br>
            <a:br>
              <a:rPr lang="en-US" sz="3300"/>
            </a:br>
            <a:r>
              <a:rPr lang="en-US" sz="3300"/>
              <a:t>Recommendations </a:t>
            </a:r>
            <a:br>
              <a:rPr lang="en-US" sz="3300"/>
            </a:br>
            <a:r>
              <a:rPr lang="en-US" sz="3300"/>
              <a:t>and </a:t>
            </a:r>
            <a:br>
              <a:rPr lang="en-US" sz="3300"/>
            </a:br>
            <a:r>
              <a:rPr lang="en-US" sz="3300"/>
              <a:t>way forward</a:t>
            </a:r>
          </a:p>
        </p:txBody>
      </p:sp>
      <p:sp>
        <p:nvSpPr>
          <p:cNvPr id="3" name="Slide Number Placeholder 2">
            <a:extLst>
              <a:ext uri="{FF2B5EF4-FFF2-40B4-BE49-F238E27FC236}">
                <a16:creationId xmlns:a16="http://schemas.microsoft.com/office/drawing/2014/main" id="{54CDAC53-29DA-0941-8270-2C5C3B20DFEB}"/>
              </a:ext>
            </a:extLst>
          </p:cNvPr>
          <p:cNvSpPr>
            <a:spLocks noGrp="1"/>
          </p:cNvSpPr>
          <p:nvPr>
            <p:ph type="sldNum" sz="quarter" idx="12"/>
          </p:nvPr>
        </p:nvSpPr>
        <p:spPr>
          <a:xfrm>
            <a:off x="10899648" y="6400800"/>
            <a:ext cx="530352" cy="365125"/>
          </a:xfrm>
        </p:spPr>
        <p:txBody>
          <a:bodyPr vert="horz" lIns="91440" tIns="45720" rIns="91440" bIns="45720" rtlCol="0" anchor="ctr">
            <a:normAutofit/>
          </a:bodyPr>
          <a:lstStyle/>
          <a:p>
            <a:pPr>
              <a:spcAft>
                <a:spcPts val="600"/>
              </a:spcAft>
            </a:pPr>
            <a:fld id="{CB1E4CB7-CB13-4810-BF18-BE31AFC64F93}" type="slidenum">
              <a:rPr lang="en-US" smtClean="0"/>
              <a:pPr>
                <a:spcAft>
                  <a:spcPts val="600"/>
                </a:spcAft>
              </a:pPr>
              <a:t>16</a:t>
            </a:fld>
            <a:endParaRPr lang="en-US"/>
          </a:p>
        </p:txBody>
      </p:sp>
    </p:spTree>
    <p:extLst>
      <p:ext uri="{BB962C8B-B14F-4D97-AF65-F5344CB8AC3E}">
        <p14:creationId xmlns:p14="http://schemas.microsoft.com/office/powerpoint/2010/main" val="19040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C60AB0C-4ACD-9F49-8560-41C336CF6CE4}"/>
              </a:ext>
            </a:extLst>
          </p:cNvPr>
          <p:cNvSpPr>
            <a:spLocks noGrp="1"/>
          </p:cNvSpPr>
          <p:nvPr>
            <p:ph type="title"/>
          </p:nvPr>
        </p:nvSpPr>
        <p:spPr>
          <a:xfrm>
            <a:off x="762000" y="1517650"/>
            <a:ext cx="9899650" cy="1344613"/>
          </a:xfrm>
        </p:spPr>
        <p:txBody>
          <a:bodyPr>
            <a:normAutofit/>
          </a:bodyPr>
          <a:lstStyle/>
          <a:p>
            <a:pPr algn="ctr"/>
            <a:r>
              <a:rPr lang="en-US" dirty="0"/>
              <a:t>Recommendations</a:t>
            </a:r>
            <a:endParaRPr lang="en-US"/>
          </a:p>
        </p:txBody>
      </p:sp>
      <p:sp>
        <p:nvSpPr>
          <p:cNvPr id="5" name="Content Placeholder 4">
            <a:extLst>
              <a:ext uri="{FF2B5EF4-FFF2-40B4-BE49-F238E27FC236}">
                <a16:creationId xmlns:a16="http://schemas.microsoft.com/office/drawing/2014/main" id="{02DA70BC-75F9-344A-AAC8-80498100BB85}"/>
              </a:ext>
            </a:extLst>
          </p:cNvPr>
          <p:cNvSpPr>
            <a:spLocks noGrp="1"/>
          </p:cNvSpPr>
          <p:nvPr>
            <p:ph idx="1"/>
          </p:nvPr>
        </p:nvSpPr>
        <p:spPr>
          <a:xfrm>
            <a:off x="762000" y="2970213"/>
            <a:ext cx="9899650" cy="3125787"/>
          </a:xfrm>
        </p:spPr>
        <p:txBody>
          <a:bodyPr>
            <a:normAutofit/>
          </a:bodyPr>
          <a:lstStyle/>
          <a:p>
            <a:pPr>
              <a:lnSpc>
                <a:spcPct val="95000"/>
              </a:lnSpc>
            </a:pPr>
            <a:r>
              <a:rPr lang="en-GB" sz="2200" dirty="0"/>
              <a:t>African governments must replace discretion of public officials and control deregulation of the private sector with UN FACTI principles. </a:t>
            </a:r>
          </a:p>
          <a:p>
            <a:pPr>
              <a:lnSpc>
                <a:spcPct val="95000"/>
              </a:lnSpc>
            </a:pPr>
            <a:r>
              <a:rPr lang="en-GB" sz="2200" dirty="0"/>
              <a:t>Constituting a panel under UNECA to support and recommend reform of the anti-corruption and AML regulatory system which is fragmented and ineffective, and through which technical assistance to FATF style regional bodies in Africa (ESAAMLG, GIABA and GABAC) will be facilitated to share intelligence and capabilities from across the public and private sectors to tackle money laundering. </a:t>
            </a:r>
          </a:p>
          <a:p>
            <a:pPr>
              <a:lnSpc>
                <a:spcPct val="95000"/>
              </a:lnSpc>
            </a:pPr>
            <a:endParaRPr lang="en-US" sz="2200" dirty="0"/>
          </a:p>
        </p:txBody>
      </p:sp>
      <p:sp>
        <p:nvSpPr>
          <p:cNvPr id="3" name="Slide Number Placeholder 2">
            <a:extLst>
              <a:ext uri="{FF2B5EF4-FFF2-40B4-BE49-F238E27FC236}">
                <a16:creationId xmlns:a16="http://schemas.microsoft.com/office/drawing/2014/main" id="{B62B5960-676B-0843-9D34-36F30D563419}"/>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17</a:t>
            </a:fld>
            <a:endParaRPr lang="en-US"/>
          </a:p>
        </p:txBody>
      </p:sp>
    </p:spTree>
    <p:extLst>
      <p:ext uri="{BB962C8B-B14F-4D97-AF65-F5344CB8AC3E}">
        <p14:creationId xmlns:p14="http://schemas.microsoft.com/office/powerpoint/2010/main" val="219664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031FDB-8257-7543-8B68-6A2E02D0CA5A}"/>
              </a:ext>
            </a:extLst>
          </p:cNvPr>
          <p:cNvSpPr>
            <a:spLocks noGrp="1"/>
          </p:cNvSpPr>
          <p:nvPr>
            <p:ph type="title"/>
          </p:nvPr>
        </p:nvSpPr>
        <p:spPr>
          <a:xfrm>
            <a:off x="762000" y="1517650"/>
            <a:ext cx="9899650" cy="1344613"/>
          </a:xfrm>
        </p:spPr>
        <p:txBody>
          <a:bodyPr>
            <a:normAutofit/>
          </a:bodyPr>
          <a:lstStyle/>
          <a:p>
            <a:pPr algn="ctr"/>
            <a:r>
              <a:rPr lang="en-US" dirty="0"/>
              <a:t>Recommendations </a:t>
            </a:r>
            <a:endParaRPr lang="en-US"/>
          </a:p>
        </p:txBody>
      </p:sp>
      <p:sp>
        <p:nvSpPr>
          <p:cNvPr id="3" name="Content Placeholder 2">
            <a:extLst>
              <a:ext uri="{FF2B5EF4-FFF2-40B4-BE49-F238E27FC236}">
                <a16:creationId xmlns:a16="http://schemas.microsoft.com/office/drawing/2014/main" id="{B3B05048-F0AF-A149-9A48-AE176FB61C9A}"/>
              </a:ext>
            </a:extLst>
          </p:cNvPr>
          <p:cNvSpPr>
            <a:spLocks noGrp="1"/>
          </p:cNvSpPr>
          <p:nvPr>
            <p:ph idx="1"/>
          </p:nvPr>
        </p:nvSpPr>
        <p:spPr>
          <a:xfrm>
            <a:off x="762000" y="2970213"/>
            <a:ext cx="9899650" cy="3125787"/>
          </a:xfrm>
        </p:spPr>
        <p:txBody>
          <a:bodyPr>
            <a:normAutofit/>
          </a:bodyPr>
          <a:lstStyle/>
          <a:p>
            <a:pPr>
              <a:lnSpc>
                <a:spcPct val="95000"/>
              </a:lnSpc>
            </a:pPr>
            <a:r>
              <a:rPr lang="en-GB" sz="2200"/>
              <a:t>African led investigative group comprising of CSOs, investigative journalists, forensic accountants, lawyers, academics, and state officers working to combat corruption at national levels assisted by WB and UNODC technical support should be formed to investigate, and recovery stolen funds from the continent. Since </a:t>
            </a:r>
            <a:r>
              <a:rPr lang="en-GB" sz="2200" err="1"/>
              <a:t>StAR</a:t>
            </a:r>
            <a:r>
              <a:rPr lang="en-GB" sz="2200"/>
              <a:t> does not investigate cases but only serves as an intermediary to help return assets, the African led investigative group would support strengthening </a:t>
            </a:r>
            <a:r>
              <a:rPr lang="en-GB" sz="2200" err="1"/>
              <a:t>StAR</a:t>
            </a:r>
            <a:r>
              <a:rPr lang="en-GB" sz="2200"/>
              <a:t> initiatives to support the recovery of stolen African funds.</a:t>
            </a:r>
          </a:p>
          <a:p>
            <a:pPr>
              <a:lnSpc>
                <a:spcPct val="95000"/>
              </a:lnSpc>
            </a:pPr>
            <a:endParaRPr lang="en-US" sz="2200"/>
          </a:p>
        </p:txBody>
      </p:sp>
      <p:sp>
        <p:nvSpPr>
          <p:cNvPr id="4" name="Slide Number Placeholder 3">
            <a:extLst>
              <a:ext uri="{FF2B5EF4-FFF2-40B4-BE49-F238E27FC236}">
                <a16:creationId xmlns:a16="http://schemas.microsoft.com/office/drawing/2014/main" id="{2EB58C82-C2D3-CF4C-B289-2F881C2E44B0}"/>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18</a:t>
            </a:fld>
            <a:endParaRPr lang="en-US"/>
          </a:p>
        </p:txBody>
      </p:sp>
    </p:spTree>
    <p:extLst>
      <p:ext uri="{BB962C8B-B14F-4D97-AF65-F5344CB8AC3E}">
        <p14:creationId xmlns:p14="http://schemas.microsoft.com/office/powerpoint/2010/main" val="3503387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CF016A-CD7E-2047-B02C-1A21BE151BCD}"/>
              </a:ext>
            </a:extLst>
          </p:cNvPr>
          <p:cNvSpPr>
            <a:spLocks noGrp="1"/>
          </p:cNvSpPr>
          <p:nvPr>
            <p:ph type="title"/>
          </p:nvPr>
        </p:nvSpPr>
        <p:spPr>
          <a:xfrm>
            <a:off x="762000" y="1517650"/>
            <a:ext cx="9899650" cy="1344613"/>
          </a:xfrm>
        </p:spPr>
        <p:txBody>
          <a:bodyPr>
            <a:normAutofit/>
          </a:bodyPr>
          <a:lstStyle/>
          <a:p>
            <a:pPr algn="ctr"/>
            <a:r>
              <a:rPr lang="en-US" dirty="0"/>
              <a:t>Recommendations</a:t>
            </a:r>
            <a:endParaRPr lang="en-US"/>
          </a:p>
        </p:txBody>
      </p:sp>
      <p:sp>
        <p:nvSpPr>
          <p:cNvPr id="3" name="Content Placeholder 2">
            <a:extLst>
              <a:ext uri="{FF2B5EF4-FFF2-40B4-BE49-F238E27FC236}">
                <a16:creationId xmlns:a16="http://schemas.microsoft.com/office/drawing/2014/main" id="{E24B6555-7C80-A845-B2D4-5E7BCBC8F7BC}"/>
              </a:ext>
            </a:extLst>
          </p:cNvPr>
          <p:cNvSpPr>
            <a:spLocks noGrp="1"/>
          </p:cNvSpPr>
          <p:nvPr>
            <p:ph idx="1"/>
          </p:nvPr>
        </p:nvSpPr>
        <p:spPr>
          <a:xfrm>
            <a:off x="762000" y="2970213"/>
            <a:ext cx="9899650" cy="3125787"/>
          </a:xfrm>
        </p:spPr>
        <p:txBody>
          <a:bodyPr>
            <a:normAutofit/>
          </a:bodyPr>
          <a:lstStyle/>
          <a:p>
            <a:pPr>
              <a:lnSpc>
                <a:spcPct val="95000"/>
              </a:lnSpc>
            </a:pPr>
            <a:r>
              <a:rPr lang="en-GB" sz="2000" dirty="0"/>
              <a:t>Strengthening the capacity of the national anti-corruption bodies to do research on the prevalent national forms of corruption, including in collaboration with other international organisations, with the strategic aim of improving the effectiveness of capacity building and technical assistance towards investigating the diverse forms of corruption and money laundering schemes. </a:t>
            </a:r>
          </a:p>
          <a:p>
            <a:pPr>
              <a:lnSpc>
                <a:spcPct val="95000"/>
              </a:lnSpc>
            </a:pPr>
            <a:r>
              <a:rPr lang="en-GB" sz="2000" dirty="0"/>
              <a:t>Since corruption is transnational where the illicit proceeds can be gained in one state and transferred to another setting up a continental anti-corruption and anti-money laundering judicial institution where enablers and recipients of these forms of IFF can be prosecuted is one way of countering the lack of political will at national levels to curb corruption and money laundering. </a:t>
            </a:r>
            <a:endParaRPr lang="en-US" sz="2000" dirty="0"/>
          </a:p>
        </p:txBody>
      </p:sp>
      <p:sp>
        <p:nvSpPr>
          <p:cNvPr id="4" name="Slide Number Placeholder 3">
            <a:extLst>
              <a:ext uri="{FF2B5EF4-FFF2-40B4-BE49-F238E27FC236}">
                <a16:creationId xmlns:a16="http://schemas.microsoft.com/office/drawing/2014/main" id="{2CB7C535-461C-DD44-8070-5550C520045C}"/>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19</a:t>
            </a:fld>
            <a:endParaRPr lang="en-US"/>
          </a:p>
        </p:txBody>
      </p:sp>
    </p:spTree>
    <p:extLst>
      <p:ext uri="{BB962C8B-B14F-4D97-AF65-F5344CB8AC3E}">
        <p14:creationId xmlns:p14="http://schemas.microsoft.com/office/powerpoint/2010/main" val="3692637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Freeform: Shape 46">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49" name="Rectangle 4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117B5C06-12CC-49EF-A907-08F1B132CA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3" name="Freeform: Shape 52">
            <a:extLst>
              <a:ext uri="{FF2B5EF4-FFF2-40B4-BE49-F238E27FC236}">
                <a16:creationId xmlns:a16="http://schemas.microsoft.com/office/drawing/2014/main" id="{F37401D6-BDB1-48AE-A98F-2CD05E92E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30000" cy="6105523"/>
          </a:xfrm>
          <a:custGeom>
            <a:avLst/>
            <a:gdLst>
              <a:gd name="connsiteX0" fmla="*/ 0 w 11430000"/>
              <a:gd name="connsiteY0" fmla="*/ 0 h 6105523"/>
              <a:gd name="connsiteX1" fmla="*/ 7267575 w 11430000"/>
              <a:gd name="connsiteY1" fmla="*/ 0 h 6105523"/>
              <a:gd name="connsiteX2" fmla="*/ 7267575 w 11430000"/>
              <a:gd name="connsiteY2" fmla="*/ 762000 h 6105523"/>
              <a:gd name="connsiteX3" fmla="*/ 11430000 w 11430000"/>
              <a:gd name="connsiteY3" fmla="*/ 762000 h 6105523"/>
              <a:gd name="connsiteX4" fmla="*/ 11430000 w 11430000"/>
              <a:gd name="connsiteY4" fmla="*/ 6105523 h 6105523"/>
              <a:gd name="connsiteX5" fmla="*/ 7267575 w 11430000"/>
              <a:gd name="connsiteY5" fmla="*/ 6105523 h 6105523"/>
              <a:gd name="connsiteX6" fmla="*/ 5334000 w 11430000"/>
              <a:gd name="connsiteY6" fmla="*/ 6105523 h 6105523"/>
              <a:gd name="connsiteX7" fmla="*/ 0 w 11430000"/>
              <a:gd name="connsiteY7" fmla="*/ 6105523 h 610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0" h="6105523">
                <a:moveTo>
                  <a:pt x="0" y="0"/>
                </a:moveTo>
                <a:lnTo>
                  <a:pt x="7267575" y="0"/>
                </a:lnTo>
                <a:lnTo>
                  <a:pt x="7267575" y="762000"/>
                </a:lnTo>
                <a:lnTo>
                  <a:pt x="11430000" y="762000"/>
                </a:lnTo>
                <a:lnTo>
                  <a:pt x="11430000" y="6105523"/>
                </a:lnTo>
                <a:lnTo>
                  <a:pt x="7267575" y="6105523"/>
                </a:lnTo>
                <a:lnTo>
                  <a:pt x="5334000" y="6105523"/>
                </a:lnTo>
                <a:lnTo>
                  <a:pt x="0" y="6105523"/>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6355CC7-FA2C-9441-A0C8-B6B42232100A}"/>
              </a:ext>
            </a:extLst>
          </p:cNvPr>
          <p:cNvSpPr>
            <a:spLocks noGrp="1"/>
          </p:cNvSpPr>
          <p:nvPr>
            <p:ph type="title"/>
          </p:nvPr>
        </p:nvSpPr>
        <p:spPr>
          <a:xfrm>
            <a:off x="762000" y="1517904"/>
            <a:ext cx="9899904" cy="2796945"/>
          </a:xfrm>
        </p:spPr>
        <p:txBody>
          <a:bodyPr vert="horz" lIns="91440" tIns="45720" rIns="91440" bIns="45720" rtlCol="0" anchor="ctr">
            <a:normAutofit/>
          </a:bodyPr>
          <a:lstStyle/>
          <a:p>
            <a:r>
              <a:rPr lang="en-US" sz="2900"/>
              <a:t>Session 1</a:t>
            </a:r>
            <a:br>
              <a:rPr lang="en-US" sz="2900"/>
            </a:br>
            <a:br>
              <a:rPr lang="en-US" sz="2900"/>
            </a:br>
            <a:r>
              <a:rPr lang="en-US" sz="2900"/>
              <a:t>Setting the scene </a:t>
            </a:r>
            <a:br>
              <a:rPr lang="en-US" sz="2900"/>
            </a:br>
            <a:r>
              <a:rPr lang="en-US" sz="2900"/>
              <a:t>and </a:t>
            </a:r>
            <a:br>
              <a:rPr lang="en-US" sz="2900"/>
            </a:br>
            <a:r>
              <a:rPr lang="en-US" sz="2900"/>
              <a:t>framing the narrative on IFFs out of Corruption and Money Laundering</a:t>
            </a:r>
          </a:p>
        </p:txBody>
      </p:sp>
      <p:sp>
        <p:nvSpPr>
          <p:cNvPr id="4" name="Slide Number Placeholder 3">
            <a:extLst>
              <a:ext uri="{FF2B5EF4-FFF2-40B4-BE49-F238E27FC236}">
                <a16:creationId xmlns:a16="http://schemas.microsoft.com/office/drawing/2014/main" id="{C38ACBB0-0B60-BA42-A7D1-4ECEFE528168}"/>
              </a:ext>
            </a:extLst>
          </p:cNvPr>
          <p:cNvSpPr>
            <a:spLocks noGrp="1"/>
          </p:cNvSpPr>
          <p:nvPr>
            <p:ph type="sldNum" sz="quarter" idx="12"/>
          </p:nvPr>
        </p:nvSpPr>
        <p:spPr>
          <a:xfrm>
            <a:off x="10899648" y="6400800"/>
            <a:ext cx="530352" cy="365125"/>
          </a:xfrm>
        </p:spPr>
        <p:txBody>
          <a:bodyPr vert="horz" lIns="91440" tIns="45720" rIns="91440" bIns="45720" rtlCol="0" anchor="ctr">
            <a:normAutofit/>
          </a:bodyPr>
          <a:lstStyle/>
          <a:p>
            <a:pPr>
              <a:spcAft>
                <a:spcPts val="600"/>
              </a:spcAft>
            </a:pPr>
            <a:fld id="{CB1E4CB7-CB13-4810-BF18-BE31AFC64F93}" type="slidenum">
              <a:rPr lang="en-US"/>
              <a:pPr>
                <a:spcAft>
                  <a:spcPts val="600"/>
                </a:spcAft>
              </a:pPr>
              <a:t>2</a:t>
            </a:fld>
            <a:endParaRPr lang="en-US"/>
          </a:p>
        </p:txBody>
      </p:sp>
    </p:spTree>
    <p:extLst>
      <p:ext uri="{BB962C8B-B14F-4D97-AF65-F5344CB8AC3E}">
        <p14:creationId xmlns:p14="http://schemas.microsoft.com/office/powerpoint/2010/main" val="3075797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2592EC-88AE-8A47-A200-5D1160EDB7D8}"/>
              </a:ext>
            </a:extLst>
          </p:cNvPr>
          <p:cNvSpPr>
            <a:spLocks noGrp="1"/>
          </p:cNvSpPr>
          <p:nvPr>
            <p:ph type="title"/>
          </p:nvPr>
        </p:nvSpPr>
        <p:spPr>
          <a:xfrm>
            <a:off x="762000" y="1517650"/>
            <a:ext cx="9899650" cy="1344613"/>
          </a:xfrm>
        </p:spPr>
        <p:txBody>
          <a:bodyPr>
            <a:normAutofit/>
          </a:bodyPr>
          <a:lstStyle/>
          <a:p>
            <a:pPr algn="ctr"/>
            <a:r>
              <a:rPr lang="en-US" dirty="0"/>
              <a:t>Recommendations</a:t>
            </a:r>
            <a:endParaRPr lang="en-US"/>
          </a:p>
        </p:txBody>
      </p:sp>
      <p:sp>
        <p:nvSpPr>
          <p:cNvPr id="3" name="Content Placeholder 2">
            <a:extLst>
              <a:ext uri="{FF2B5EF4-FFF2-40B4-BE49-F238E27FC236}">
                <a16:creationId xmlns:a16="http://schemas.microsoft.com/office/drawing/2014/main" id="{9DAE4EF7-A1EA-2640-BD34-8E182CAB8536}"/>
              </a:ext>
            </a:extLst>
          </p:cNvPr>
          <p:cNvSpPr>
            <a:spLocks noGrp="1"/>
          </p:cNvSpPr>
          <p:nvPr>
            <p:ph idx="1"/>
          </p:nvPr>
        </p:nvSpPr>
        <p:spPr>
          <a:xfrm>
            <a:off x="762000" y="2970213"/>
            <a:ext cx="9899650" cy="3125787"/>
          </a:xfrm>
        </p:spPr>
        <p:txBody>
          <a:bodyPr>
            <a:normAutofit/>
          </a:bodyPr>
          <a:lstStyle/>
          <a:p>
            <a:pPr>
              <a:lnSpc>
                <a:spcPct val="95000"/>
              </a:lnSpc>
            </a:pPr>
            <a:r>
              <a:rPr lang="en-GB" sz="2200"/>
              <a:t>Introducing a legal requirement of a certificate of good conduct to be issued by a government authority confirming the individual(s) incorporating the company has no previous criminal records, is tax compliant, and has not been flagged for suspicious transactions is one way to safeguard against the risk of forming companies for illicit purposes. While this may delay company formation when such certificate is sought, implementing technology solutions such as machine learning and data analytics can help to swiftly provide this data. </a:t>
            </a:r>
          </a:p>
          <a:p>
            <a:pPr>
              <a:lnSpc>
                <a:spcPct val="95000"/>
              </a:lnSpc>
            </a:pPr>
            <a:endParaRPr lang="en-US" sz="2200"/>
          </a:p>
        </p:txBody>
      </p:sp>
      <p:sp>
        <p:nvSpPr>
          <p:cNvPr id="4" name="Slide Number Placeholder 3">
            <a:extLst>
              <a:ext uri="{FF2B5EF4-FFF2-40B4-BE49-F238E27FC236}">
                <a16:creationId xmlns:a16="http://schemas.microsoft.com/office/drawing/2014/main" id="{19521837-8456-D846-B285-EC98DAFADE9B}"/>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20</a:t>
            </a:fld>
            <a:endParaRPr lang="en-US"/>
          </a:p>
        </p:txBody>
      </p:sp>
    </p:spTree>
    <p:extLst>
      <p:ext uri="{BB962C8B-B14F-4D97-AF65-F5344CB8AC3E}">
        <p14:creationId xmlns:p14="http://schemas.microsoft.com/office/powerpoint/2010/main" val="30939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2E3130-B7F2-7E4C-A355-D973D067BC71}"/>
              </a:ext>
            </a:extLst>
          </p:cNvPr>
          <p:cNvSpPr>
            <a:spLocks noGrp="1"/>
          </p:cNvSpPr>
          <p:nvPr>
            <p:ph type="title"/>
          </p:nvPr>
        </p:nvSpPr>
        <p:spPr>
          <a:xfrm>
            <a:off x="762000" y="1517650"/>
            <a:ext cx="9899650" cy="1344613"/>
          </a:xfrm>
        </p:spPr>
        <p:txBody>
          <a:bodyPr>
            <a:normAutofit/>
          </a:bodyPr>
          <a:lstStyle/>
          <a:p>
            <a:pPr algn="ctr"/>
            <a:r>
              <a:rPr lang="en-US" dirty="0"/>
              <a:t>Recommendations</a:t>
            </a:r>
            <a:endParaRPr lang="en-US"/>
          </a:p>
        </p:txBody>
      </p:sp>
      <p:sp>
        <p:nvSpPr>
          <p:cNvPr id="3" name="Content Placeholder 2">
            <a:extLst>
              <a:ext uri="{FF2B5EF4-FFF2-40B4-BE49-F238E27FC236}">
                <a16:creationId xmlns:a16="http://schemas.microsoft.com/office/drawing/2014/main" id="{03AAFE26-F14D-AB47-9FB3-2379DD7932E5}"/>
              </a:ext>
            </a:extLst>
          </p:cNvPr>
          <p:cNvSpPr>
            <a:spLocks noGrp="1"/>
          </p:cNvSpPr>
          <p:nvPr>
            <p:ph idx="1"/>
          </p:nvPr>
        </p:nvSpPr>
        <p:spPr>
          <a:xfrm>
            <a:off x="762000" y="2970213"/>
            <a:ext cx="9899650" cy="3125787"/>
          </a:xfrm>
        </p:spPr>
        <p:txBody>
          <a:bodyPr>
            <a:normAutofit/>
          </a:bodyPr>
          <a:lstStyle/>
          <a:p>
            <a:pPr>
              <a:lnSpc>
                <a:spcPct val="95000"/>
              </a:lnSpc>
            </a:pPr>
            <a:r>
              <a:rPr lang="en-GB" sz="2400"/>
              <a:t>Applying punitive sanctions against professional service providers, especially private bankers, lawyers, and accountants, who enable tax avoidance/evasion. Their regulatory architecture should be redesigned. There should be fewer bodies, preferably one well-resourced regulatory body that regulates these professionals. This body should have its own investigative capacity so that it can have in-house expertise, and specialisms rather than outsourcing investigations.</a:t>
            </a:r>
            <a:endParaRPr lang="en-US" sz="2400"/>
          </a:p>
        </p:txBody>
      </p:sp>
      <p:sp>
        <p:nvSpPr>
          <p:cNvPr id="4" name="Slide Number Placeholder 3">
            <a:extLst>
              <a:ext uri="{FF2B5EF4-FFF2-40B4-BE49-F238E27FC236}">
                <a16:creationId xmlns:a16="http://schemas.microsoft.com/office/drawing/2014/main" id="{5A997F28-A37D-8E4F-B778-5027921191F8}"/>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21</a:t>
            </a:fld>
            <a:endParaRPr lang="en-US"/>
          </a:p>
        </p:txBody>
      </p:sp>
    </p:spTree>
    <p:extLst>
      <p:ext uri="{BB962C8B-B14F-4D97-AF65-F5344CB8AC3E}">
        <p14:creationId xmlns:p14="http://schemas.microsoft.com/office/powerpoint/2010/main" val="161026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D50026-36BD-FC49-9773-9C5040C253F6}"/>
              </a:ext>
            </a:extLst>
          </p:cNvPr>
          <p:cNvSpPr>
            <a:spLocks noGrp="1"/>
          </p:cNvSpPr>
          <p:nvPr>
            <p:ph type="title"/>
          </p:nvPr>
        </p:nvSpPr>
        <p:spPr>
          <a:xfrm>
            <a:off x="762000" y="1517650"/>
            <a:ext cx="9899650" cy="1344613"/>
          </a:xfrm>
        </p:spPr>
        <p:txBody>
          <a:bodyPr>
            <a:normAutofit/>
          </a:bodyPr>
          <a:lstStyle/>
          <a:p>
            <a:pPr algn="ctr"/>
            <a:r>
              <a:rPr lang="en-US" dirty="0"/>
              <a:t>Recommendations</a:t>
            </a:r>
            <a:endParaRPr lang="en-US"/>
          </a:p>
        </p:txBody>
      </p:sp>
      <p:sp>
        <p:nvSpPr>
          <p:cNvPr id="3" name="Content Placeholder 2">
            <a:extLst>
              <a:ext uri="{FF2B5EF4-FFF2-40B4-BE49-F238E27FC236}">
                <a16:creationId xmlns:a16="http://schemas.microsoft.com/office/drawing/2014/main" id="{665580C5-3547-304C-B698-444ED7F1C2E0}"/>
              </a:ext>
            </a:extLst>
          </p:cNvPr>
          <p:cNvSpPr>
            <a:spLocks noGrp="1"/>
          </p:cNvSpPr>
          <p:nvPr>
            <p:ph idx="1"/>
          </p:nvPr>
        </p:nvSpPr>
        <p:spPr>
          <a:xfrm>
            <a:off x="762000" y="2970213"/>
            <a:ext cx="9899650" cy="3125787"/>
          </a:xfrm>
        </p:spPr>
        <p:txBody>
          <a:bodyPr>
            <a:normAutofit/>
          </a:bodyPr>
          <a:lstStyle/>
          <a:p>
            <a:pPr>
              <a:lnSpc>
                <a:spcPct val="95000"/>
              </a:lnSpc>
            </a:pPr>
            <a:r>
              <a:rPr lang="en-GB" sz="2000"/>
              <a:t>Under the auspices of APRM, African governments should conduct a national risk assessment of corruption and money laundering to build on their understanding of these threats arising internally as well as being facilitated through international institutions. Such risk assessment will provide the foundation for the government and private sector to tackle these two forms of IFFs. It will lead to discovery of which financial actors remain outside the purview of regulation, such as crypto asset exchange providers and custodian wallet providers emerging out of the digitised economy. It will reveal what the governments need to do to enhance their domestic response to economic crimes and address the international dimensions to money laundering which can be restricted by domestic reforms. </a:t>
            </a:r>
          </a:p>
          <a:p>
            <a:pPr>
              <a:lnSpc>
                <a:spcPct val="95000"/>
              </a:lnSpc>
            </a:pPr>
            <a:endParaRPr lang="en-US" sz="2000"/>
          </a:p>
        </p:txBody>
      </p:sp>
      <p:sp>
        <p:nvSpPr>
          <p:cNvPr id="4" name="Slide Number Placeholder 3">
            <a:extLst>
              <a:ext uri="{FF2B5EF4-FFF2-40B4-BE49-F238E27FC236}">
                <a16:creationId xmlns:a16="http://schemas.microsoft.com/office/drawing/2014/main" id="{E5F93F81-7268-BD41-A2D8-B91B7EFA4D97}"/>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22</a:t>
            </a:fld>
            <a:endParaRPr lang="en-US"/>
          </a:p>
        </p:txBody>
      </p:sp>
    </p:spTree>
    <p:extLst>
      <p:ext uri="{BB962C8B-B14F-4D97-AF65-F5344CB8AC3E}">
        <p14:creationId xmlns:p14="http://schemas.microsoft.com/office/powerpoint/2010/main" val="1086957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7A3479-C5D9-934E-9C44-21DB4F463420}"/>
              </a:ext>
            </a:extLst>
          </p:cNvPr>
          <p:cNvSpPr>
            <a:spLocks noGrp="1"/>
          </p:cNvSpPr>
          <p:nvPr>
            <p:ph type="title"/>
          </p:nvPr>
        </p:nvSpPr>
        <p:spPr>
          <a:xfrm>
            <a:off x="762000" y="1517650"/>
            <a:ext cx="9899650" cy="1344613"/>
          </a:xfrm>
        </p:spPr>
        <p:txBody>
          <a:bodyPr>
            <a:normAutofit/>
          </a:bodyPr>
          <a:lstStyle/>
          <a:p>
            <a:pPr algn="ctr"/>
            <a:r>
              <a:rPr lang="en-US" dirty="0"/>
              <a:t>Recommendations </a:t>
            </a:r>
            <a:endParaRPr lang="en-US"/>
          </a:p>
        </p:txBody>
      </p:sp>
      <p:sp>
        <p:nvSpPr>
          <p:cNvPr id="3" name="Content Placeholder 2">
            <a:extLst>
              <a:ext uri="{FF2B5EF4-FFF2-40B4-BE49-F238E27FC236}">
                <a16:creationId xmlns:a16="http://schemas.microsoft.com/office/drawing/2014/main" id="{14A2338E-0250-9A47-B696-18B45D23300B}"/>
              </a:ext>
            </a:extLst>
          </p:cNvPr>
          <p:cNvSpPr>
            <a:spLocks noGrp="1"/>
          </p:cNvSpPr>
          <p:nvPr>
            <p:ph idx="1"/>
          </p:nvPr>
        </p:nvSpPr>
        <p:spPr>
          <a:xfrm>
            <a:off x="762000" y="2970213"/>
            <a:ext cx="9899650" cy="3125787"/>
          </a:xfrm>
        </p:spPr>
        <p:txBody>
          <a:bodyPr>
            <a:normAutofit/>
          </a:bodyPr>
          <a:lstStyle/>
          <a:p>
            <a:r>
              <a:rPr lang="en-GB" dirty="0"/>
              <a:t>AU to support the setting up of a Continental Anti-Corruption and Money Laundering Coordination Centre, hosted in Addis Ababa where specialist African law enforcement officers are brought together from their multiple domestic agencies to tackle allegations of grand corruption and money laundering.</a:t>
            </a:r>
            <a:endParaRPr lang="en-US" dirty="0"/>
          </a:p>
        </p:txBody>
      </p:sp>
      <p:sp>
        <p:nvSpPr>
          <p:cNvPr id="4" name="Slide Number Placeholder 3">
            <a:extLst>
              <a:ext uri="{FF2B5EF4-FFF2-40B4-BE49-F238E27FC236}">
                <a16:creationId xmlns:a16="http://schemas.microsoft.com/office/drawing/2014/main" id="{46BD3775-31D0-5542-AB43-C93007D44FB7}"/>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23</a:t>
            </a:fld>
            <a:endParaRPr lang="en-US"/>
          </a:p>
        </p:txBody>
      </p:sp>
    </p:spTree>
    <p:extLst>
      <p:ext uri="{BB962C8B-B14F-4D97-AF65-F5344CB8AC3E}">
        <p14:creationId xmlns:p14="http://schemas.microsoft.com/office/powerpoint/2010/main" val="946515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F792EA91-3BEC-413E-9CC0-329F1915E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rrows pointing towards light">
            <a:extLst>
              <a:ext uri="{FF2B5EF4-FFF2-40B4-BE49-F238E27FC236}">
                <a16:creationId xmlns:a16="http://schemas.microsoft.com/office/drawing/2014/main" id="{B4424463-ADEB-4EB1-BB9B-87FDC9B1D872}"/>
              </a:ext>
            </a:extLst>
          </p:cNvPr>
          <p:cNvPicPr>
            <a:picLocks noChangeAspect="1"/>
          </p:cNvPicPr>
          <p:nvPr/>
        </p:nvPicPr>
        <p:blipFill rotWithShape="1">
          <a:blip r:embed="rId2"/>
          <a:srcRect b="15730"/>
          <a:stretch/>
        </p:blipFill>
        <p:spPr>
          <a:xfrm>
            <a:off x="20" y="10"/>
            <a:ext cx="12191977" cy="6857990"/>
          </a:xfrm>
          <a:prstGeom prst="rect">
            <a:avLst/>
          </a:prstGeom>
        </p:spPr>
      </p:pic>
      <p:sp>
        <p:nvSpPr>
          <p:cNvPr id="14" name="Rectangle 13">
            <a:extLst>
              <a:ext uri="{FF2B5EF4-FFF2-40B4-BE49-F238E27FC236}">
                <a16:creationId xmlns:a16="http://schemas.microsoft.com/office/drawing/2014/main" id="{B97C0394-A9D4-466F-A671-B2752CC7F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62919"/>
            <a:ext cx="12191999" cy="4114799"/>
          </a:xfrm>
          <a:prstGeom prst="rect">
            <a:avLst/>
          </a:prstGeom>
          <a:gradFill flip="none" rotWithShape="1">
            <a:gsLst>
              <a:gs pos="0">
                <a:schemeClr val="tx2">
                  <a:alpha val="0"/>
                </a:schemeClr>
              </a:gs>
              <a:gs pos="50000">
                <a:schemeClr val="tx2">
                  <a:alpha val="56000"/>
                </a:schemeClr>
              </a:gs>
              <a:gs pos="100000">
                <a:schemeClr val="tx2">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643FF6-0034-2B4E-A210-A233E5850CC9}"/>
              </a:ext>
            </a:extLst>
          </p:cNvPr>
          <p:cNvSpPr>
            <a:spLocks noGrp="1"/>
          </p:cNvSpPr>
          <p:nvPr>
            <p:ph type="title"/>
          </p:nvPr>
        </p:nvSpPr>
        <p:spPr>
          <a:xfrm>
            <a:off x="1517904" y="1517904"/>
            <a:ext cx="9144000" cy="2798064"/>
          </a:xfrm>
        </p:spPr>
        <p:txBody>
          <a:bodyPr vert="horz" lIns="91440" tIns="45720" rIns="91440" bIns="45720" rtlCol="0" anchor="b">
            <a:normAutofit/>
          </a:bodyPr>
          <a:lstStyle/>
          <a:p>
            <a:pPr algn="ctr"/>
            <a:r>
              <a:rPr lang="en-US" sz="6000" dirty="0">
                <a:solidFill>
                  <a:schemeClr val="bg1"/>
                </a:solidFill>
              </a:rPr>
              <a:t>Way forward</a:t>
            </a:r>
          </a:p>
        </p:txBody>
      </p:sp>
      <p:sp>
        <p:nvSpPr>
          <p:cNvPr id="4" name="Slide Number Placeholder 3">
            <a:extLst>
              <a:ext uri="{FF2B5EF4-FFF2-40B4-BE49-F238E27FC236}">
                <a16:creationId xmlns:a16="http://schemas.microsoft.com/office/drawing/2014/main" id="{EA18F92E-EDAE-BF48-9BA1-A37C98944A74}"/>
              </a:ext>
            </a:extLst>
          </p:cNvPr>
          <p:cNvSpPr>
            <a:spLocks noGrp="1"/>
          </p:cNvSpPr>
          <p:nvPr>
            <p:ph type="sldNum" sz="quarter" idx="12"/>
          </p:nvPr>
        </p:nvSpPr>
        <p:spPr>
          <a:xfrm>
            <a:off x="10899648" y="6400800"/>
            <a:ext cx="530352" cy="365125"/>
          </a:xfrm>
        </p:spPr>
        <p:txBody>
          <a:bodyPr vert="horz" lIns="91440" tIns="45720" rIns="91440" bIns="45720" rtlCol="0" anchor="ctr">
            <a:normAutofit/>
          </a:bodyPr>
          <a:lstStyle/>
          <a:p>
            <a:pPr>
              <a:spcAft>
                <a:spcPts val="600"/>
              </a:spcAft>
            </a:pPr>
            <a:fld id="{CB1E4CB7-CB13-4810-BF18-BE31AFC64F93}" type="slidenum">
              <a:rPr lang="en-US">
                <a:solidFill>
                  <a:srgbClr val="FFFFFF"/>
                </a:solidFill>
              </a:rPr>
              <a:pPr>
                <a:spcAft>
                  <a:spcPts val="600"/>
                </a:spcAft>
              </a:pPr>
              <a:t>24</a:t>
            </a:fld>
            <a:endParaRPr lang="en-US">
              <a:solidFill>
                <a:srgbClr val="FFFFFF"/>
              </a:solidFill>
            </a:endParaRPr>
          </a:p>
        </p:txBody>
      </p:sp>
    </p:spTree>
    <p:extLst>
      <p:ext uri="{BB962C8B-B14F-4D97-AF65-F5344CB8AC3E}">
        <p14:creationId xmlns:p14="http://schemas.microsoft.com/office/powerpoint/2010/main" val="3673152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7362587-1055-434A-8B12-7459A1EA999F}"/>
              </a:ext>
            </a:extLst>
          </p:cNvPr>
          <p:cNvSpPr>
            <a:spLocks noGrp="1"/>
          </p:cNvSpPr>
          <p:nvPr>
            <p:ph type="title"/>
          </p:nvPr>
        </p:nvSpPr>
        <p:spPr>
          <a:xfrm>
            <a:off x="762000" y="1517650"/>
            <a:ext cx="9899650" cy="1344613"/>
          </a:xfrm>
        </p:spPr>
        <p:txBody>
          <a:bodyPr>
            <a:normAutofit/>
          </a:bodyPr>
          <a:lstStyle/>
          <a:p>
            <a:pPr algn="ctr"/>
            <a:r>
              <a:rPr lang="en-US" dirty="0"/>
              <a:t>Introduction</a:t>
            </a:r>
          </a:p>
        </p:txBody>
      </p:sp>
      <p:graphicFrame>
        <p:nvGraphicFramePr>
          <p:cNvPr id="16" name="Content Placeholder 4">
            <a:extLst>
              <a:ext uri="{FF2B5EF4-FFF2-40B4-BE49-F238E27FC236}">
                <a16:creationId xmlns:a16="http://schemas.microsoft.com/office/drawing/2014/main" id="{B90DCEBE-D882-4D29-8ECC-F52B64CC29D3}"/>
              </a:ext>
            </a:extLst>
          </p:cNvPr>
          <p:cNvGraphicFramePr>
            <a:graphicFrameLocks noGrp="1"/>
          </p:cNvGraphicFramePr>
          <p:nvPr>
            <p:ph idx="1"/>
            <p:extLst>
              <p:ext uri="{D42A27DB-BD31-4B8C-83A1-F6EECF244321}">
                <p14:modId xmlns:p14="http://schemas.microsoft.com/office/powerpoint/2010/main" val="1746794064"/>
              </p:ext>
            </p:extLst>
          </p:nvPr>
        </p:nvGraphicFramePr>
        <p:xfrm>
          <a:off x="762000" y="2970213"/>
          <a:ext cx="9899650" cy="3125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6E61938D-634F-9C4B-AD79-524084D18420}"/>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3</a:t>
            </a:fld>
            <a:endParaRPr lang="en-US"/>
          </a:p>
        </p:txBody>
      </p:sp>
    </p:spTree>
    <p:extLst>
      <p:ext uri="{BB962C8B-B14F-4D97-AF65-F5344CB8AC3E}">
        <p14:creationId xmlns:p14="http://schemas.microsoft.com/office/powerpoint/2010/main" val="125694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7FCCCE-5D51-BA47-ABC1-ED2A71D3902F}"/>
              </a:ext>
            </a:extLst>
          </p:cNvPr>
          <p:cNvSpPr>
            <a:spLocks noGrp="1"/>
          </p:cNvSpPr>
          <p:nvPr>
            <p:ph type="title"/>
          </p:nvPr>
        </p:nvSpPr>
        <p:spPr>
          <a:xfrm>
            <a:off x="762000" y="1517650"/>
            <a:ext cx="9899650" cy="1344613"/>
          </a:xfrm>
        </p:spPr>
        <p:txBody>
          <a:bodyPr>
            <a:normAutofit/>
          </a:bodyPr>
          <a:lstStyle/>
          <a:p>
            <a:pPr algn="ctr"/>
            <a:r>
              <a:rPr lang="en-US" sz="2600"/>
              <a:t>The different manifestations of IFFs, and their enabling environment</a:t>
            </a:r>
            <a:br>
              <a:rPr lang="en-US" sz="2600"/>
            </a:br>
            <a:endParaRPr lang="en-US" sz="2600"/>
          </a:p>
        </p:txBody>
      </p:sp>
      <p:sp>
        <p:nvSpPr>
          <p:cNvPr id="3" name="Content Placeholder 2">
            <a:extLst>
              <a:ext uri="{FF2B5EF4-FFF2-40B4-BE49-F238E27FC236}">
                <a16:creationId xmlns:a16="http://schemas.microsoft.com/office/drawing/2014/main" id="{685E9154-0F61-D74C-9E4A-4B1EF932A60A}"/>
              </a:ext>
            </a:extLst>
          </p:cNvPr>
          <p:cNvSpPr>
            <a:spLocks noGrp="1"/>
          </p:cNvSpPr>
          <p:nvPr>
            <p:ph idx="1"/>
          </p:nvPr>
        </p:nvSpPr>
        <p:spPr>
          <a:xfrm>
            <a:off x="762000" y="2970213"/>
            <a:ext cx="9899650" cy="3125787"/>
          </a:xfrm>
        </p:spPr>
        <p:txBody>
          <a:bodyPr>
            <a:normAutofit/>
          </a:bodyPr>
          <a:lstStyle/>
          <a:p>
            <a:pPr>
              <a:lnSpc>
                <a:spcPct val="95000"/>
              </a:lnSpc>
            </a:pPr>
            <a:r>
              <a:rPr lang="en-GB" sz="1800"/>
              <a:t>Corruption and money laundering has been fostered by foreign engineering of insecurity, degradation of regulation, instability, and political patronage on the continent.</a:t>
            </a:r>
          </a:p>
          <a:p>
            <a:pPr>
              <a:lnSpc>
                <a:spcPct val="95000"/>
              </a:lnSpc>
            </a:pPr>
            <a:r>
              <a:rPr lang="en-GB" sz="1800"/>
              <a:t>Licit trade in African resources at the global level is facilitated through the international economic order that is regulated by foreign powers, institutions and market players who have imposed conditions on Africa conducive to protect their investments. </a:t>
            </a:r>
          </a:p>
          <a:p>
            <a:pPr>
              <a:lnSpc>
                <a:spcPct val="95000"/>
              </a:lnSpc>
            </a:pPr>
            <a:r>
              <a:rPr lang="en-GB" sz="1800"/>
              <a:t>These conditions on deregulation of the private sector, trade and financial liberalisation, and minimal state intervention in the economic market and private sector are today among the drivers and enablers of corruption and money laundering on the continent. </a:t>
            </a:r>
          </a:p>
          <a:p>
            <a:pPr marL="0" indent="0">
              <a:lnSpc>
                <a:spcPct val="95000"/>
              </a:lnSpc>
              <a:buNone/>
            </a:pPr>
            <a:endParaRPr lang="en-US" sz="1800"/>
          </a:p>
        </p:txBody>
      </p:sp>
      <p:sp>
        <p:nvSpPr>
          <p:cNvPr id="4" name="Slide Number Placeholder 3">
            <a:extLst>
              <a:ext uri="{FF2B5EF4-FFF2-40B4-BE49-F238E27FC236}">
                <a16:creationId xmlns:a16="http://schemas.microsoft.com/office/drawing/2014/main" id="{D80E8F17-A235-9A40-A2AA-42C8DDC362EF}"/>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4</a:t>
            </a:fld>
            <a:endParaRPr lang="en-US"/>
          </a:p>
        </p:txBody>
      </p:sp>
    </p:spTree>
    <p:extLst>
      <p:ext uri="{BB962C8B-B14F-4D97-AF65-F5344CB8AC3E}">
        <p14:creationId xmlns:p14="http://schemas.microsoft.com/office/powerpoint/2010/main" val="4193130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FC7B4B-D234-F84C-9386-00848DD480A5}"/>
              </a:ext>
            </a:extLst>
          </p:cNvPr>
          <p:cNvSpPr>
            <a:spLocks noGrp="1"/>
          </p:cNvSpPr>
          <p:nvPr>
            <p:ph type="title"/>
          </p:nvPr>
        </p:nvSpPr>
        <p:spPr>
          <a:xfrm>
            <a:off x="762000" y="1517650"/>
            <a:ext cx="9899650" cy="1344613"/>
          </a:xfrm>
        </p:spPr>
        <p:txBody>
          <a:bodyPr>
            <a:normAutofit/>
          </a:bodyPr>
          <a:lstStyle/>
          <a:p>
            <a:pPr algn="ctr"/>
            <a:r>
              <a:rPr lang="en-US" sz="2900"/>
              <a:t>The nexus between corruption and money laundering</a:t>
            </a:r>
            <a:br>
              <a:rPr lang="en-US" sz="2900"/>
            </a:br>
            <a:endParaRPr lang="en-US" sz="2900"/>
          </a:p>
        </p:txBody>
      </p:sp>
      <p:sp>
        <p:nvSpPr>
          <p:cNvPr id="3" name="Content Placeholder 2">
            <a:extLst>
              <a:ext uri="{FF2B5EF4-FFF2-40B4-BE49-F238E27FC236}">
                <a16:creationId xmlns:a16="http://schemas.microsoft.com/office/drawing/2014/main" id="{2641938E-5D7E-3540-9C16-47F2995BD07A}"/>
              </a:ext>
            </a:extLst>
          </p:cNvPr>
          <p:cNvSpPr>
            <a:spLocks noGrp="1"/>
          </p:cNvSpPr>
          <p:nvPr>
            <p:ph idx="1"/>
          </p:nvPr>
        </p:nvSpPr>
        <p:spPr>
          <a:xfrm>
            <a:off x="762000" y="2970213"/>
            <a:ext cx="9899650" cy="3125787"/>
          </a:xfrm>
        </p:spPr>
        <p:txBody>
          <a:bodyPr>
            <a:normAutofit/>
          </a:bodyPr>
          <a:lstStyle/>
          <a:p>
            <a:r>
              <a:rPr lang="en-GB" dirty="0"/>
              <a:t>Corruption and money laundering has been exacerbated by the policies and politics at the global level promoting a race to the bottom for tax incentivised FDI alongside professional intermediaries such as accountants, bankers and lawyers, who play a key role in tax structuring and potentially facilitating capital flight. </a:t>
            </a:r>
          </a:p>
        </p:txBody>
      </p:sp>
      <p:sp>
        <p:nvSpPr>
          <p:cNvPr id="4" name="Slide Number Placeholder 3">
            <a:extLst>
              <a:ext uri="{FF2B5EF4-FFF2-40B4-BE49-F238E27FC236}">
                <a16:creationId xmlns:a16="http://schemas.microsoft.com/office/drawing/2014/main" id="{4C892592-409D-2647-955D-B676D274BC26}"/>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5</a:t>
            </a:fld>
            <a:endParaRPr lang="en-US"/>
          </a:p>
        </p:txBody>
      </p:sp>
    </p:spTree>
    <p:extLst>
      <p:ext uri="{BB962C8B-B14F-4D97-AF65-F5344CB8AC3E}">
        <p14:creationId xmlns:p14="http://schemas.microsoft.com/office/powerpoint/2010/main" val="104649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D2DB90-3D7A-F74D-B646-149F52AC4DA7}"/>
              </a:ext>
            </a:extLst>
          </p:cNvPr>
          <p:cNvSpPr>
            <a:spLocks noGrp="1"/>
          </p:cNvSpPr>
          <p:nvPr>
            <p:ph type="title"/>
          </p:nvPr>
        </p:nvSpPr>
        <p:spPr>
          <a:xfrm>
            <a:off x="762000" y="1133477"/>
            <a:ext cx="9899650" cy="1344613"/>
          </a:xfrm>
        </p:spPr>
        <p:txBody>
          <a:bodyPr>
            <a:normAutofit/>
          </a:bodyPr>
          <a:lstStyle/>
          <a:p>
            <a:pPr algn="ctr"/>
            <a:r>
              <a:rPr lang="en-US" dirty="0"/>
              <a:t>Sheltered forms of illicit wealth</a:t>
            </a:r>
          </a:p>
        </p:txBody>
      </p:sp>
      <p:sp>
        <p:nvSpPr>
          <p:cNvPr id="3" name="Content Placeholder 2">
            <a:extLst>
              <a:ext uri="{FF2B5EF4-FFF2-40B4-BE49-F238E27FC236}">
                <a16:creationId xmlns:a16="http://schemas.microsoft.com/office/drawing/2014/main" id="{198AF094-746E-F14E-9FE0-77D506C7D33B}"/>
              </a:ext>
            </a:extLst>
          </p:cNvPr>
          <p:cNvSpPr>
            <a:spLocks noGrp="1"/>
          </p:cNvSpPr>
          <p:nvPr>
            <p:ph idx="1"/>
          </p:nvPr>
        </p:nvSpPr>
        <p:spPr>
          <a:xfrm>
            <a:off x="762000" y="2031062"/>
            <a:ext cx="9899650" cy="3125787"/>
          </a:xfrm>
        </p:spPr>
        <p:txBody>
          <a:bodyPr>
            <a:noAutofit/>
          </a:bodyPr>
          <a:lstStyle/>
          <a:p>
            <a:pPr>
              <a:lnSpc>
                <a:spcPct val="95000"/>
              </a:lnSpc>
            </a:pPr>
            <a:r>
              <a:rPr lang="en-GB" sz="2000" dirty="0"/>
              <a:t>Corruption and money laundering schemes are not apparent. These are hidden through actions and layers of schemes that hinder transparency. It is therefore not known how much is lost as a result of corruption and money laundering in Africa. </a:t>
            </a:r>
          </a:p>
          <a:p>
            <a:pPr>
              <a:lnSpc>
                <a:spcPct val="95000"/>
              </a:lnSpc>
            </a:pPr>
            <a:endParaRPr lang="en-GB" sz="2000" dirty="0"/>
          </a:p>
          <a:p>
            <a:pPr>
              <a:lnSpc>
                <a:spcPct val="95000"/>
              </a:lnSpc>
            </a:pPr>
            <a:r>
              <a:rPr lang="en-GB" sz="2000" dirty="0"/>
              <a:t>Estimates on corruption:</a:t>
            </a:r>
          </a:p>
          <a:p>
            <a:pPr lvl="1">
              <a:lnSpc>
                <a:spcPct val="95000"/>
              </a:lnSpc>
            </a:pPr>
            <a:r>
              <a:rPr lang="en-GB" dirty="0"/>
              <a:t>$3.6 trillion – UNSG Antonio Guterres (2018)</a:t>
            </a:r>
          </a:p>
          <a:p>
            <a:pPr lvl="1">
              <a:lnSpc>
                <a:spcPct val="95000"/>
              </a:lnSpc>
            </a:pPr>
            <a:r>
              <a:rPr lang="en-US" dirty="0"/>
              <a:t>$148 billion – AfDB (2020)</a:t>
            </a:r>
          </a:p>
          <a:p>
            <a:pPr lvl="1">
              <a:lnSpc>
                <a:spcPct val="95000"/>
              </a:lnSpc>
            </a:pPr>
            <a:endParaRPr lang="en-GB" dirty="0"/>
          </a:p>
          <a:p>
            <a:pPr>
              <a:lnSpc>
                <a:spcPct val="95000"/>
              </a:lnSpc>
            </a:pPr>
            <a:r>
              <a:rPr lang="en-GB" sz="2000" dirty="0"/>
              <a:t>Estimates on money laundering:</a:t>
            </a:r>
          </a:p>
          <a:p>
            <a:pPr lvl="1">
              <a:lnSpc>
                <a:spcPct val="95000"/>
              </a:lnSpc>
            </a:pPr>
            <a:r>
              <a:rPr lang="en-GB" dirty="0"/>
              <a:t>$1.6 trillion – UNODC (2011)</a:t>
            </a:r>
          </a:p>
          <a:p>
            <a:pPr lvl="1">
              <a:lnSpc>
                <a:spcPct val="95000"/>
              </a:lnSpc>
            </a:pPr>
            <a:r>
              <a:rPr lang="en-GB" dirty="0"/>
              <a:t>2-5% of global GDP is lost though laundered proceeds (IMF)</a:t>
            </a:r>
          </a:p>
        </p:txBody>
      </p:sp>
      <p:sp>
        <p:nvSpPr>
          <p:cNvPr id="4" name="Slide Number Placeholder 3">
            <a:extLst>
              <a:ext uri="{FF2B5EF4-FFF2-40B4-BE49-F238E27FC236}">
                <a16:creationId xmlns:a16="http://schemas.microsoft.com/office/drawing/2014/main" id="{12FFDE79-A165-C84A-AB46-8769DFB01634}"/>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6</a:t>
            </a:fld>
            <a:endParaRPr lang="en-US"/>
          </a:p>
        </p:txBody>
      </p:sp>
    </p:spTree>
    <p:extLst>
      <p:ext uri="{BB962C8B-B14F-4D97-AF65-F5344CB8AC3E}">
        <p14:creationId xmlns:p14="http://schemas.microsoft.com/office/powerpoint/2010/main" val="4056902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25">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5D8FDB-AF8E-F448-BD3A-D7A1DF440574}"/>
              </a:ext>
            </a:extLst>
          </p:cNvPr>
          <p:cNvSpPr>
            <a:spLocks noGrp="1"/>
          </p:cNvSpPr>
          <p:nvPr>
            <p:ph type="title"/>
          </p:nvPr>
        </p:nvSpPr>
        <p:spPr>
          <a:xfrm>
            <a:off x="762000" y="1517650"/>
            <a:ext cx="9899650" cy="1344613"/>
          </a:xfrm>
        </p:spPr>
        <p:txBody>
          <a:bodyPr>
            <a:normAutofit/>
          </a:bodyPr>
          <a:lstStyle/>
          <a:p>
            <a:pPr algn="ctr"/>
            <a:r>
              <a:rPr lang="en-US" dirty="0"/>
              <a:t>Proposal to strengthen the current UNCTAD/UNODC definition of IFF</a:t>
            </a:r>
            <a:endParaRPr lang="en-US"/>
          </a:p>
        </p:txBody>
      </p:sp>
      <p:sp>
        <p:nvSpPr>
          <p:cNvPr id="3" name="Content Placeholder 2">
            <a:extLst>
              <a:ext uri="{FF2B5EF4-FFF2-40B4-BE49-F238E27FC236}">
                <a16:creationId xmlns:a16="http://schemas.microsoft.com/office/drawing/2014/main" id="{D1B54624-905E-AB40-A708-2198446193CE}"/>
              </a:ext>
            </a:extLst>
          </p:cNvPr>
          <p:cNvSpPr>
            <a:spLocks noGrp="1"/>
          </p:cNvSpPr>
          <p:nvPr>
            <p:ph idx="1"/>
          </p:nvPr>
        </p:nvSpPr>
        <p:spPr>
          <a:xfrm>
            <a:off x="762000" y="2970213"/>
            <a:ext cx="9899650" cy="3125787"/>
          </a:xfrm>
        </p:spPr>
        <p:txBody>
          <a:bodyPr>
            <a:normAutofit/>
          </a:bodyPr>
          <a:lstStyle/>
          <a:p>
            <a:endParaRPr lang="en-GB" sz="2400" i="1" dirty="0"/>
          </a:p>
          <a:p>
            <a:r>
              <a:rPr lang="en-GB" sz="2400" i="1" dirty="0"/>
              <a:t>‘Financial flows that are illicit in origin, transfer or use; that reflect an exchange of value instead of purely financial transactions; and that cross-country borders, </a:t>
            </a:r>
            <a:r>
              <a:rPr lang="en-GB" sz="2400" b="1" i="1" dirty="0"/>
              <a:t>facilitated by and through formal and informal institutions that overlook or have reduced checks on financial accountability, transparency and integrity, and also by those institutions that acquiesce in reduced checks.’</a:t>
            </a:r>
            <a:endParaRPr lang="en-GB" sz="2400" dirty="0"/>
          </a:p>
          <a:p>
            <a:endParaRPr lang="en-US" sz="2400" dirty="0"/>
          </a:p>
        </p:txBody>
      </p:sp>
      <p:sp>
        <p:nvSpPr>
          <p:cNvPr id="4" name="Slide Number Placeholder 3">
            <a:extLst>
              <a:ext uri="{FF2B5EF4-FFF2-40B4-BE49-F238E27FC236}">
                <a16:creationId xmlns:a16="http://schemas.microsoft.com/office/drawing/2014/main" id="{5AFE90E3-64B1-0F46-8E85-20D18133FE1A}"/>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7</a:t>
            </a:fld>
            <a:endParaRPr lang="en-US"/>
          </a:p>
        </p:txBody>
      </p:sp>
    </p:spTree>
    <p:extLst>
      <p:ext uri="{BB962C8B-B14F-4D97-AF65-F5344CB8AC3E}">
        <p14:creationId xmlns:p14="http://schemas.microsoft.com/office/powerpoint/2010/main" val="1810764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1" name="Rectangle 20">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17B5C06-12CC-49EF-A907-08F1B132CA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F37401D6-BDB1-48AE-A98F-2CD05E92E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30000" cy="6105523"/>
          </a:xfrm>
          <a:custGeom>
            <a:avLst/>
            <a:gdLst>
              <a:gd name="connsiteX0" fmla="*/ 0 w 11430000"/>
              <a:gd name="connsiteY0" fmla="*/ 0 h 6105523"/>
              <a:gd name="connsiteX1" fmla="*/ 7267575 w 11430000"/>
              <a:gd name="connsiteY1" fmla="*/ 0 h 6105523"/>
              <a:gd name="connsiteX2" fmla="*/ 7267575 w 11430000"/>
              <a:gd name="connsiteY2" fmla="*/ 762000 h 6105523"/>
              <a:gd name="connsiteX3" fmla="*/ 11430000 w 11430000"/>
              <a:gd name="connsiteY3" fmla="*/ 762000 h 6105523"/>
              <a:gd name="connsiteX4" fmla="*/ 11430000 w 11430000"/>
              <a:gd name="connsiteY4" fmla="*/ 6105523 h 6105523"/>
              <a:gd name="connsiteX5" fmla="*/ 7267575 w 11430000"/>
              <a:gd name="connsiteY5" fmla="*/ 6105523 h 6105523"/>
              <a:gd name="connsiteX6" fmla="*/ 5334000 w 11430000"/>
              <a:gd name="connsiteY6" fmla="*/ 6105523 h 6105523"/>
              <a:gd name="connsiteX7" fmla="*/ 0 w 11430000"/>
              <a:gd name="connsiteY7" fmla="*/ 6105523 h 610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0" h="6105523">
                <a:moveTo>
                  <a:pt x="0" y="0"/>
                </a:moveTo>
                <a:lnTo>
                  <a:pt x="7267575" y="0"/>
                </a:lnTo>
                <a:lnTo>
                  <a:pt x="7267575" y="762000"/>
                </a:lnTo>
                <a:lnTo>
                  <a:pt x="11430000" y="762000"/>
                </a:lnTo>
                <a:lnTo>
                  <a:pt x="11430000" y="6105523"/>
                </a:lnTo>
                <a:lnTo>
                  <a:pt x="7267575" y="6105523"/>
                </a:lnTo>
                <a:lnTo>
                  <a:pt x="5334000" y="6105523"/>
                </a:lnTo>
                <a:lnTo>
                  <a:pt x="0" y="6105523"/>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5EE99B7-1DBF-1646-AAA8-51B7D7946A0B}"/>
              </a:ext>
            </a:extLst>
          </p:cNvPr>
          <p:cNvSpPr>
            <a:spLocks noGrp="1"/>
          </p:cNvSpPr>
          <p:nvPr>
            <p:ph type="title"/>
          </p:nvPr>
        </p:nvSpPr>
        <p:spPr>
          <a:xfrm>
            <a:off x="762000" y="1517904"/>
            <a:ext cx="9899904" cy="2796945"/>
          </a:xfrm>
        </p:spPr>
        <p:txBody>
          <a:bodyPr vert="horz" lIns="91440" tIns="45720" rIns="91440" bIns="45720" rtlCol="0" anchor="ctr">
            <a:normAutofit/>
          </a:bodyPr>
          <a:lstStyle/>
          <a:p>
            <a:r>
              <a:rPr lang="en-US" sz="3300"/>
              <a:t>Session 2</a:t>
            </a:r>
            <a:br>
              <a:rPr lang="en-US" sz="3300"/>
            </a:br>
            <a:br>
              <a:rPr lang="en-US" sz="3300"/>
            </a:br>
            <a:r>
              <a:rPr lang="en-US" sz="3300"/>
              <a:t>Corruption </a:t>
            </a:r>
            <a:br>
              <a:rPr lang="en-US" sz="3300"/>
            </a:br>
            <a:r>
              <a:rPr lang="en-US" sz="3300"/>
              <a:t>and money laundering </a:t>
            </a:r>
            <a:br>
              <a:rPr lang="en-US" sz="3300"/>
            </a:br>
            <a:r>
              <a:rPr lang="en-US" sz="3300"/>
              <a:t>challenges in the African context</a:t>
            </a:r>
          </a:p>
        </p:txBody>
      </p:sp>
      <p:sp>
        <p:nvSpPr>
          <p:cNvPr id="3" name="Slide Number Placeholder 2">
            <a:extLst>
              <a:ext uri="{FF2B5EF4-FFF2-40B4-BE49-F238E27FC236}">
                <a16:creationId xmlns:a16="http://schemas.microsoft.com/office/drawing/2014/main" id="{2AC1776F-0F46-464B-B555-E4FC860EC93C}"/>
              </a:ext>
            </a:extLst>
          </p:cNvPr>
          <p:cNvSpPr>
            <a:spLocks noGrp="1"/>
          </p:cNvSpPr>
          <p:nvPr>
            <p:ph type="sldNum" sz="quarter" idx="12"/>
          </p:nvPr>
        </p:nvSpPr>
        <p:spPr>
          <a:xfrm>
            <a:off x="10899648" y="6400800"/>
            <a:ext cx="530352" cy="365125"/>
          </a:xfrm>
        </p:spPr>
        <p:txBody>
          <a:bodyPr vert="horz" lIns="91440" tIns="45720" rIns="91440" bIns="45720" rtlCol="0" anchor="ctr">
            <a:normAutofit/>
          </a:bodyPr>
          <a:lstStyle/>
          <a:p>
            <a:pPr>
              <a:spcAft>
                <a:spcPts val="600"/>
              </a:spcAft>
            </a:pPr>
            <a:fld id="{CB1E4CB7-CB13-4810-BF18-BE31AFC64F93}" type="slidenum">
              <a:rPr lang="en-US" smtClean="0"/>
              <a:pPr>
                <a:spcAft>
                  <a:spcPts val="600"/>
                </a:spcAft>
              </a:pPr>
              <a:t>8</a:t>
            </a:fld>
            <a:endParaRPr lang="en-US"/>
          </a:p>
        </p:txBody>
      </p:sp>
    </p:spTree>
    <p:extLst>
      <p:ext uri="{BB962C8B-B14F-4D97-AF65-F5344CB8AC3E}">
        <p14:creationId xmlns:p14="http://schemas.microsoft.com/office/powerpoint/2010/main" val="131062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0D06A66C-8B63-634B-804D-3E09B6C931EE}"/>
              </a:ext>
            </a:extLst>
          </p:cNvPr>
          <p:cNvSpPr>
            <a:spLocks noGrp="1"/>
          </p:cNvSpPr>
          <p:nvPr>
            <p:ph type="title"/>
          </p:nvPr>
        </p:nvSpPr>
        <p:spPr>
          <a:xfrm>
            <a:off x="762000" y="1517650"/>
            <a:ext cx="9899650" cy="1344613"/>
          </a:xfrm>
        </p:spPr>
        <p:txBody>
          <a:bodyPr>
            <a:normAutofit/>
          </a:bodyPr>
          <a:lstStyle/>
          <a:p>
            <a:pPr algn="ctr"/>
            <a:r>
              <a:rPr lang="en-US" dirty="0"/>
              <a:t>In the context of Africa</a:t>
            </a:r>
            <a:endParaRPr lang="en-US"/>
          </a:p>
        </p:txBody>
      </p:sp>
      <p:sp>
        <p:nvSpPr>
          <p:cNvPr id="5" name="Content Placeholder 4">
            <a:extLst>
              <a:ext uri="{FF2B5EF4-FFF2-40B4-BE49-F238E27FC236}">
                <a16:creationId xmlns:a16="http://schemas.microsoft.com/office/drawing/2014/main" id="{29B46A0D-50BF-0E49-A0D0-5C986A999DC3}"/>
              </a:ext>
            </a:extLst>
          </p:cNvPr>
          <p:cNvSpPr>
            <a:spLocks noGrp="1"/>
          </p:cNvSpPr>
          <p:nvPr>
            <p:ph idx="1"/>
          </p:nvPr>
        </p:nvSpPr>
        <p:spPr>
          <a:xfrm>
            <a:off x="762000" y="2970213"/>
            <a:ext cx="9899650" cy="3125787"/>
          </a:xfrm>
        </p:spPr>
        <p:txBody>
          <a:bodyPr>
            <a:normAutofit fontScale="85000" lnSpcReduction="20000"/>
          </a:bodyPr>
          <a:lstStyle/>
          <a:p>
            <a:r>
              <a:rPr lang="en-US" dirty="0"/>
              <a:t>A comparison of CPI scores of African states with their HDI ranking shows that </a:t>
            </a:r>
            <a:r>
              <a:rPr lang="en-GB" dirty="0"/>
              <a:t>African countries suffering from corruption and money laundering have poor/low human development and struggle to meet their economic development needs </a:t>
            </a:r>
          </a:p>
          <a:p>
            <a:r>
              <a:rPr lang="en-US" dirty="0"/>
              <a:t>Enabling environment that needs careful regulation: </a:t>
            </a:r>
          </a:p>
          <a:p>
            <a:pPr lvl="1"/>
            <a:r>
              <a:rPr lang="en-US" dirty="0"/>
              <a:t>Legal and financial systems</a:t>
            </a:r>
          </a:p>
          <a:p>
            <a:pPr lvl="1"/>
            <a:r>
              <a:rPr lang="en-US" dirty="0"/>
              <a:t>Political, economic and social realities conducive to IFFs</a:t>
            </a:r>
          </a:p>
          <a:p>
            <a:r>
              <a:rPr lang="en-GB" dirty="0"/>
              <a:t>Resulting developmental challenges and implications for peace and security, humanitarian work, development and human rights in Africa</a:t>
            </a:r>
            <a:endParaRPr lang="en-US" dirty="0"/>
          </a:p>
        </p:txBody>
      </p:sp>
      <p:sp>
        <p:nvSpPr>
          <p:cNvPr id="3" name="Slide Number Placeholder 2">
            <a:extLst>
              <a:ext uri="{FF2B5EF4-FFF2-40B4-BE49-F238E27FC236}">
                <a16:creationId xmlns:a16="http://schemas.microsoft.com/office/drawing/2014/main" id="{7E3E4DFB-052A-F74F-ACD0-A51028A5071C}"/>
              </a:ext>
            </a:extLst>
          </p:cNvPr>
          <p:cNvSpPr>
            <a:spLocks noGrp="1"/>
          </p:cNvSpPr>
          <p:nvPr>
            <p:ph type="sldNum" sz="quarter" idx="12"/>
          </p:nvPr>
        </p:nvSpPr>
        <p:spPr>
          <a:xfrm>
            <a:off x="10899648" y="6400800"/>
            <a:ext cx="530352" cy="365125"/>
          </a:xfrm>
        </p:spPr>
        <p:txBody>
          <a:bodyPr>
            <a:normAutofit/>
          </a:bodyPr>
          <a:lstStyle/>
          <a:p>
            <a:pPr>
              <a:spcAft>
                <a:spcPts val="600"/>
              </a:spcAft>
            </a:pPr>
            <a:fld id="{CB1E4CB7-CB13-4810-BF18-BE31AFC64F93}" type="slidenum">
              <a:rPr lang="en-US" smtClean="0"/>
              <a:pPr>
                <a:spcAft>
                  <a:spcPts val="600"/>
                </a:spcAft>
              </a:pPr>
              <a:t>9</a:t>
            </a:fld>
            <a:endParaRPr lang="en-US"/>
          </a:p>
        </p:txBody>
      </p:sp>
    </p:spTree>
    <p:extLst>
      <p:ext uri="{BB962C8B-B14F-4D97-AF65-F5344CB8AC3E}">
        <p14:creationId xmlns:p14="http://schemas.microsoft.com/office/powerpoint/2010/main" val="1468933748"/>
      </p:ext>
    </p:extLst>
  </p:cSld>
  <p:clrMapOvr>
    <a:masterClrMapping/>
  </p:clrMapOvr>
</p:sld>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TotalTime>
  <Words>1679</Words>
  <Application>Microsoft Macintosh PowerPoint</Application>
  <PresentationFormat>Widescreen</PresentationFormat>
  <Paragraphs>104</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Aharoni</vt:lpstr>
      <vt:lpstr>Arial</vt:lpstr>
      <vt:lpstr>Avenir Next LT Pro</vt:lpstr>
      <vt:lpstr>Calibri</vt:lpstr>
      <vt:lpstr>PrismaticVTI</vt:lpstr>
      <vt:lpstr> Study  on  Intensifying the fight against corruption and money laundering </vt:lpstr>
      <vt:lpstr>Session 1  Setting the scene  and  framing the narrative on IFFs out of Corruption and Money Laundering</vt:lpstr>
      <vt:lpstr>Introduction</vt:lpstr>
      <vt:lpstr>The different manifestations of IFFs, and their enabling environment </vt:lpstr>
      <vt:lpstr>The nexus between corruption and money laundering </vt:lpstr>
      <vt:lpstr>Sheltered forms of illicit wealth</vt:lpstr>
      <vt:lpstr>Proposal to strengthen the current UNCTAD/UNODC definition of IFF</vt:lpstr>
      <vt:lpstr>Session 2  Corruption  and money laundering  challenges in the African context</vt:lpstr>
      <vt:lpstr>In the context of Africa</vt:lpstr>
      <vt:lpstr>Session 3  International  and Africa specific strategies designed to combat corruption and money laundering</vt:lpstr>
      <vt:lpstr>Operational challenges in existing conventions, laws and policies to fight against corruption and money laundering in Africa</vt:lpstr>
      <vt:lpstr>Enforcement challenges of the anti-corruption and anti-money laundering strategies </vt:lpstr>
      <vt:lpstr>Continued</vt:lpstr>
      <vt:lpstr>Continued</vt:lpstr>
      <vt:lpstr>Continued </vt:lpstr>
      <vt:lpstr>Session 4  Recommendations  and  way forward</vt:lpstr>
      <vt:lpstr>Recommendations</vt:lpstr>
      <vt:lpstr>Recommendations </vt:lpstr>
      <vt:lpstr>Recommendations</vt:lpstr>
      <vt:lpstr>Recommendations</vt:lpstr>
      <vt:lpstr>Recommendations</vt:lpstr>
      <vt:lpstr>Recommendations</vt:lpstr>
      <vt:lpstr>Recommendations </vt:lpstr>
      <vt:lpstr>Way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Draft Study  on  Intensifying the fight against corruption and money laundering </dc:title>
  <dc:creator>Lyla Latif</dc:creator>
  <cp:lastModifiedBy>Lyla Latif Khan</cp:lastModifiedBy>
  <cp:revision>4</cp:revision>
  <dcterms:created xsi:type="dcterms:W3CDTF">2021-09-19T20:32:10Z</dcterms:created>
  <dcterms:modified xsi:type="dcterms:W3CDTF">2021-12-07T18:22:43Z</dcterms:modified>
</cp:coreProperties>
</file>