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7.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0.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1"/>
  </p:notesMasterIdLst>
  <p:sldIdLst>
    <p:sldId id="256" r:id="rId2"/>
    <p:sldId id="258" r:id="rId3"/>
    <p:sldId id="294" r:id="rId4"/>
    <p:sldId id="259" r:id="rId5"/>
    <p:sldId id="267" r:id="rId6"/>
    <p:sldId id="295" r:id="rId7"/>
    <p:sldId id="296" r:id="rId8"/>
    <p:sldId id="297" r:id="rId9"/>
    <p:sldId id="298" r:id="rId10"/>
    <p:sldId id="299" r:id="rId11"/>
    <p:sldId id="300" r:id="rId12"/>
    <p:sldId id="315" r:id="rId13"/>
    <p:sldId id="301" r:id="rId14"/>
    <p:sldId id="302" r:id="rId15"/>
    <p:sldId id="303" r:id="rId16"/>
    <p:sldId id="305" r:id="rId17"/>
    <p:sldId id="304" r:id="rId18"/>
    <p:sldId id="313" r:id="rId19"/>
    <p:sldId id="273" r:id="rId20"/>
    <p:sldId id="306" r:id="rId21"/>
    <p:sldId id="272" r:id="rId22"/>
    <p:sldId id="317" r:id="rId23"/>
    <p:sldId id="307" r:id="rId24"/>
    <p:sldId id="316" r:id="rId25"/>
    <p:sldId id="308" r:id="rId26"/>
    <p:sldId id="311" r:id="rId27"/>
    <p:sldId id="309" r:id="rId28"/>
    <p:sldId id="312" r:id="rId29"/>
    <p:sldId id="310"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441713D-CD0D-7E45-BD6C-02AB2308B66E}">
          <p14:sldIdLst>
            <p14:sldId id="256"/>
            <p14:sldId id="258"/>
            <p14:sldId id="294"/>
            <p14:sldId id="259"/>
            <p14:sldId id="267"/>
            <p14:sldId id="295"/>
          </p14:sldIdLst>
        </p14:section>
        <p14:section name="Untitled Section" id="{2DBC7AF7-AEA8-1643-BF6B-0F8F8BB64C0D}">
          <p14:sldIdLst>
            <p14:sldId id="296"/>
            <p14:sldId id="297"/>
            <p14:sldId id="298"/>
            <p14:sldId id="299"/>
            <p14:sldId id="300"/>
            <p14:sldId id="315"/>
            <p14:sldId id="301"/>
            <p14:sldId id="302"/>
            <p14:sldId id="303"/>
            <p14:sldId id="305"/>
            <p14:sldId id="304"/>
            <p14:sldId id="313"/>
            <p14:sldId id="273"/>
            <p14:sldId id="306"/>
            <p14:sldId id="272"/>
            <p14:sldId id="317"/>
            <p14:sldId id="307"/>
            <p14:sldId id="316"/>
            <p14:sldId id="308"/>
            <p14:sldId id="311"/>
            <p14:sldId id="309"/>
            <p14:sldId id="312"/>
            <p14:sldId id="310"/>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315"/>
    <p:restoredTop sz="81889"/>
  </p:normalViewPr>
  <p:slideViewPr>
    <p:cSldViewPr snapToGrid="0" snapToObjects="1">
      <p:cViewPr varScale="1">
        <p:scale>
          <a:sx n="52" d="100"/>
          <a:sy n="52" d="100"/>
        </p:scale>
        <p:origin x="216" y="10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4E74FC3-AABE-4CB0-9092-7AFD5E49B0EB}" type="doc">
      <dgm:prSet loTypeId="urn:microsoft.com/office/officeart/2011/layout/HexagonRadial" loCatId="cycle" qsTypeId="urn:microsoft.com/office/officeart/2005/8/quickstyle/3d1" qsCatId="3D" csTypeId="urn:microsoft.com/office/officeart/2005/8/colors/colorful5" csCatId="colorful" phldr="1"/>
      <dgm:spPr/>
      <dgm:t>
        <a:bodyPr/>
        <a:lstStyle/>
        <a:p>
          <a:endParaRPr lang="en-GB"/>
        </a:p>
      </dgm:t>
    </dgm:pt>
    <dgm:pt modelId="{58906A7C-D2CF-44B4-9F9A-E84DDB224306}">
      <dgm:prSet phldrT="[Text]"/>
      <dgm:spPr>
        <a:xfrm>
          <a:off x="2086903" y="1032449"/>
          <a:ext cx="1312287" cy="1135181"/>
        </a:xfrm>
        <a:gradFill rotWithShape="0">
          <a:gsLst>
            <a:gs pos="0">
              <a:srgbClr val="FFC000">
                <a:hueOff val="0"/>
                <a:satOff val="0"/>
                <a:lumOff val="0"/>
                <a:alphaOff val="0"/>
                <a:satMod val="103000"/>
                <a:lumMod val="102000"/>
                <a:tint val="94000"/>
              </a:srgbClr>
            </a:gs>
            <a:gs pos="50000">
              <a:srgbClr val="FFC000">
                <a:hueOff val="0"/>
                <a:satOff val="0"/>
                <a:lumOff val="0"/>
                <a:alphaOff val="0"/>
                <a:satMod val="110000"/>
                <a:lumMod val="100000"/>
                <a:shade val="100000"/>
              </a:srgbClr>
            </a:gs>
            <a:gs pos="100000">
              <a:srgbClr val="FFC000">
                <a:hueOff val="0"/>
                <a:satOff val="0"/>
                <a:lumOff val="0"/>
                <a:alphaOff val="0"/>
                <a:lumMod val="99000"/>
                <a:satMod val="120000"/>
                <a:shade val="78000"/>
              </a:srgbClr>
            </a:gs>
          </a:gsLst>
          <a:lin ang="5400000" scaled="0"/>
        </a:gradFill>
        <a:ln>
          <a:noFill/>
        </a:ln>
        <a:effectLst/>
        <a:scene3d>
          <a:camera prst="orthographicFront"/>
          <a:lightRig rig="flat" dir="t"/>
        </a:scene3d>
        <a:sp3d prstMaterial="plastic">
          <a:bevelT w="120900" h="88900"/>
          <a:bevelB w="88900" h="31750" prst="angle"/>
        </a:sp3d>
      </dgm:spPr>
      <dgm:t>
        <a:bodyPr/>
        <a:lstStyle/>
        <a:p>
          <a:r>
            <a:rPr lang="en-GB">
              <a:solidFill>
                <a:sysClr val="window" lastClr="FFFFFF"/>
              </a:solidFill>
              <a:latin typeface="Calibri" panose="020F0502020204030204"/>
              <a:ea typeface="+mn-ea"/>
              <a:cs typeface="+mn-cs"/>
            </a:rPr>
            <a:t>Taxation</a:t>
          </a:r>
        </a:p>
      </dgm:t>
    </dgm:pt>
    <dgm:pt modelId="{CFA1B0D1-D3D8-4C74-A2AF-3C957F87B96B}" type="parTrans" cxnId="{8A8E355C-F855-4DBF-8270-26FBB7F9EAD8}">
      <dgm:prSet/>
      <dgm:spPr/>
      <dgm:t>
        <a:bodyPr/>
        <a:lstStyle/>
        <a:p>
          <a:endParaRPr lang="en-GB"/>
        </a:p>
      </dgm:t>
    </dgm:pt>
    <dgm:pt modelId="{AE329F8C-73AA-429F-8877-DBB5092AFB51}" type="sibTrans" cxnId="{8A8E355C-F855-4DBF-8270-26FBB7F9EAD8}">
      <dgm:prSet/>
      <dgm:spPr/>
      <dgm:t>
        <a:bodyPr/>
        <a:lstStyle/>
        <a:p>
          <a:endParaRPr lang="en-GB"/>
        </a:p>
      </dgm:t>
    </dgm:pt>
    <dgm:pt modelId="{0DF80B28-5960-4843-9402-A3A7CB255E61}">
      <dgm:prSet phldrT="[Text]"/>
      <dgm:spPr>
        <a:xfrm>
          <a:off x="2207784" y="0"/>
          <a:ext cx="1075410" cy="930356"/>
        </a:xfrm>
        <a:gradFill rotWithShape="0">
          <a:gsLst>
            <a:gs pos="0">
              <a:srgbClr val="4472C4">
                <a:hueOff val="0"/>
                <a:satOff val="0"/>
                <a:lumOff val="0"/>
                <a:alphaOff val="0"/>
                <a:satMod val="103000"/>
                <a:lumMod val="102000"/>
                <a:tint val="94000"/>
              </a:srgbClr>
            </a:gs>
            <a:gs pos="50000">
              <a:srgbClr val="4472C4">
                <a:hueOff val="0"/>
                <a:satOff val="0"/>
                <a:lumOff val="0"/>
                <a:alphaOff val="0"/>
                <a:satMod val="110000"/>
                <a:lumMod val="100000"/>
                <a:shade val="100000"/>
              </a:srgbClr>
            </a:gs>
            <a:gs pos="100000">
              <a:srgbClr val="4472C4">
                <a:hueOff val="0"/>
                <a:satOff val="0"/>
                <a:lumOff val="0"/>
                <a:alphaOff val="0"/>
                <a:lumMod val="99000"/>
                <a:satMod val="120000"/>
                <a:shade val="78000"/>
              </a:srgbClr>
            </a:gs>
          </a:gsLst>
          <a:lin ang="5400000" scaled="0"/>
        </a:gradFill>
        <a:ln>
          <a:noFill/>
        </a:ln>
        <a:effectLst/>
        <a:scene3d>
          <a:camera prst="orthographicFront"/>
          <a:lightRig rig="flat" dir="t"/>
        </a:scene3d>
        <a:sp3d prstMaterial="plastic">
          <a:bevelT w="120900" h="88900"/>
          <a:bevelB w="88900" h="31750" prst="angle"/>
        </a:sp3d>
      </dgm:spPr>
      <dgm:t>
        <a:bodyPr/>
        <a:lstStyle/>
        <a:p>
          <a:r>
            <a:rPr lang="en-GB">
              <a:solidFill>
                <a:sysClr val="window" lastClr="FFFFFF"/>
              </a:solidFill>
              <a:latin typeface="Calibri" panose="020F0502020204030204"/>
              <a:ea typeface="+mn-ea"/>
              <a:cs typeface="+mn-cs"/>
            </a:rPr>
            <a:t>Income tax</a:t>
          </a:r>
        </a:p>
      </dgm:t>
    </dgm:pt>
    <dgm:pt modelId="{0EBF997E-7AD8-460A-AA99-C65FC41E0349}" type="parTrans" cxnId="{1D0DA74F-9CC1-4DFD-AA5A-8F010E75BCFA}">
      <dgm:prSet/>
      <dgm:spPr/>
      <dgm:t>
        <a:bodyPr/>
        <a:lstStyle/>
        <a:p>
          <a:endParaRPr lang="en-GB"/>
        </a:p>
      </dgm:t>
    </dgm:pt>
    <dgm:pt modelId="{C1CCC9AA-B510-4DB8-BBDC-6C8D5669CC67}" type="sibTrans" cxnId="{1D0DA74F-9CC1-4DFD-AA5A-8F010E75BCFA}">
      <dgm:prSet/>
      <dgm:spPr/>
      <dgm:t>
        <a:bodyPr/>
        <a:lstStyle/>
        <a:p>
          <a:endParaRPr lang="en-GB"/>
        </a:p>
      </dgm:t>
    </dgm:pt>
    <dgm:pt modelId="{20ED2451-E143-4B80-B3CB-E5E3A2C2C33D}">
      <dgm:prSet phldrT="[Text]"/>
      <dgm:spPr>
        <a:xfrm>
          <a:off x="3194060" y="572231"/>
          <a:ext cx="1075410" cy="930356"/>
        </a:xfrm>
        <a:gradFill rotWithShape="0">
          <a:gsLst>
            <a:gs pos="0">
              <a:srgbClr val="4472C4">
                <a:hueOff val="-1470669"/>
                <a:satOff val="-2046"/>
                <a:lumOff val="-784"/>
                <a:alphaOff val="0"/>
                <a:satMod val="103000"/>
                <a:lumMod val="102000"/>
                <a:tint val="94000"/>
              </a:srgbClr>
            </a:gs>
            <a:gs pos="50000">
              <a:srgbClr val="4472C4">
                <a:hueOff val="-1470669"/>
                <a:satOff val="-2046"/>
                <a:lumOff val="-784"/>
                <a:alphaOff val="0"/>
                <a:satMod val="110000"/>
                <a:lumMod val="100000"/>
                <a:shade val="100000"/>
              </a:srgbClr>
            </a:gs>
            <a:gs pos="100000">
              <a:srgbClr val="4472C4">
                <a:hueOff val="-1470669"/>
                <a:satOff val="-2046"/>
                <a:lumOff val="-784"/>
                <a:alphaOff val="0"/>
                <a:lumMod val="99000"/>
                <a:satMod val="120000"/>
                <a:shade val="78000"/>
              </a:srgbClr>
            </a:gs>
          </a:gsLst>
          <a:lin ang="5400000" scaled="0"/>
        </a:gradFill>
        <a:ln>
          <a:noFill/>
        </a:ln>
        <a:effectLst/>
        <a:scene3d>
          <a:camera prst="orthographicFront"/>
          <a:lightRig rig="flat" dir="t"/>
        </a:scene3d>
        <a:sp3d prstMaterial="plastic">
          <a:bevelT w="120900" h="88900"/>
          <a:bevelB w="88900" h="31750" prst="angle"/>
        </a:sp3d>
      </dgm:spPr>
      <dgm:t>
        <a:bodyPr/>
        <a:lstStyle/>
        <a:p>
          <a:r>
            <a:rPr lang="en-GB">
              <a:solidFill>
                <a:sysClr val="window" lastClr="FFFFFF"/>
              </a:solidFill>
              <a:latin typeface="Calibri" panose="020F0502020204030204"/>
              <a:ea typeface="+mn-ea"/>
              <a:cs typeface="+mn-cs"/>
            </a:rPr>
            <a:t>VAT</a:t>
          </a:r>
        </a:p>
      </dgm:t>
    </dgm:pt>
    <dgm:pt modelId="{A30ED2FE-A025-44BA-8777-8A0FEB440ABE}" type="parTrans" cxnId="{12C4EE0D-BD0E-466A-987F-9A7D44A5BB39}">
      <dgm:prSet/>
      <dgm:spPr/>
      <dgm:t>
        <a:bodyPr/>
        <a:lstStyle/>
        <a:p>
          <a:endParaRPr lang="en-GB"/>
        </a:p>
      </dgm:t>
    </dgm:pt>
    <dgm:pt modelId="{43EC25E5-DFA2-4CF0-9EB6-EF098C367B03}" type="sibTrans" cxnId="{12C4EE0D-BD0E-466A-987F-9A7D44A5BB39}">
      <dgm:prSet/>
      <dgm:spPr/>
      <dgm:t>
        <a:bodyPr/>
        <a:lstStyle/>
        <a:p>
          <a:endParaRPr lang="en-GB"/>
        </a:p>
      </dgm:t>
    </dgm:pt>
    <dgm:pt modelId="{EB8BC961-989F-4BBE-B639-4B1CBDB2C84D}">
      <dgm:prSet phldrT="[Text]"/>
      <dgm:spPr>
        <a:xfrm>
          <a:off x="3194060" y="1697172"/>
          <a:ext cx="1075410" cy="930356"/>
        </a:xfrm>
        <a:gradFill rotWithShape="0">
          <a:gsLst>
            <a:gs pos="0">
              <a:srgbClr val="4472C4">
                <a:hueOff val="-2941338"/>
                <a:satOff val="-4091"/>
                <a:lumOff val="-1569"/>
                <a:alphaOff val="0"/>
                <a:satMod val="103000"/>
                <a:lumMod val="102000"/>
                <a:tint val="94000"/>
              </a:srgbClr>
            </a:gs>
            <a:gs pos="50000">
              <a:srgbClr val="4472C4">
                <a:hueOff val="-2941338"/>
                <a:satOff val="-4091"/>
                <a:lumOff val="-1569"/>
                <a:alphaOff val="0"/>
                <a:satMod val="110000"/>
                <a:lumMod val="100000"/>
                <a:shade val="100000"/>
              </a:srgbClr>
            </a:gs>
            <a:gs pos="100000">
              <a:srgbClr val="4472C4">
                <a:hueOff val="-2941338"/>
                <a:satOff val="-4091"/>
                <a:lumOff val="-1569"/>
                <a:alphaOff val="0"/>
                <a:lumMod val="99000"/>
                <a:satMod val="120000"/>
                <a:shade val="78000"/>
              </a:srgbClr>
            </a:gs>
          </a:gsLst>
          <a:lin ang="5400000" scaled="0"/>
        </a:gradFill>
        <a:ln>
          <a:noFill/>
        </a:ln>
        <a:effectLst/>
        <a:scene3d>
          <a:camera prst="orthographicFront"/>
          <a:lightRig rig="flat" dir="t"/>
        </a:scene3d>
        <a:sp3d prstMaterial="plastic">
          <a:bevelT w="120900" h="88900"/>
          <a:bevelB w="88900" h="31750" prst="angle"/>
        </a:sp3d>
      </dgm:spPr>
      <dgm:t>
        <a:bodyPr/>
        <a:lstStyle/>
        <a:p>
          <a:r>
            <a:rPr lang="en-GB">
              <a:solidFill>
                <a:sysClr val="window" lastClr="FFFFFF"/>
              </a:solidFill>
              <a:latin typeface="Calibri" panose="020F0502020204030204"/>
              <a:ea typeface="+mn-ea"/>
              <a:cs typeface="+mn-cs"/>
            </a:rPr>
            <a:t>Custom/Excise</a:t>
          </a:r>
        </a:p>
      </dgm:t>
    </dgm:pt>
    <dgm:pt modelId="{9FA4B38D-3B38-42EF-ABD0-9CB8B4AF5CA4}" type="parTrans" cxnId="{D7AD833A-D837-4CC5-BCD7-7E06E661E353}">
      <dgm:prSet/>
      <dgm:spPr/>
      <dgm:t>
        <a:bodyPr/>
        <a:lstStyle/>
        <a:p>
          <a:endParaRPr lang="en-GB"/>
        </a:p>
      </dgm:t>
    </dgm:pt>
    <dgm:pt modelId="{6B60D5C5-FF7C-4757-BBB1-B114FDC5FB0A}" type="sibTrans" cxnId="{D7AD833A-D837-4CC5-BCD7-7E06E661E353}">
      <dgm:prSet/>
      <dgm:spPr/>
      <dgm:t>
        <a:bodyPr/>
        <a:lstStyle/>
        <a:p>
          <a:endParaRPr lang="en-GB"/>
        </a:p>
      </dgm:t>
    </dgm:pt>
    <dgm:pt modelId="{BB0EF307-558B-453E-871C-1303049BDF30}">
      <dgm:prSet phldrT="[Text]"/>
      <dgm:spPr>
        <a:xfrm>
          <a:off x="2207784" y="2270043"/>
          <a:ext cx="1075410" cy="930356"/>
        </a:xfrm>
        <a:gradFill rotWithShape="0">
          <a:gsLst>
            <a:gs pos="0">
              <a:srgbClr val="4472C4">
                <a:hueOff val="-4412007"/>
                <a:satOff val="-6137"/>
                <a:lumOff val="-2353"/>
                <a:alphaOff val="0"/>
                <a:satMod val="103000"/>
                <a:lumMod val="102000"/>
                <a:tint val="94000"/>
              </a:srgbClr>
            </a:gs>
            <a:gs pos="50000">
              <a:srgbClr val="4472C4">
                <a:hueOff val="-4412007"/>
                <a:satOff val="-6137"/>
                <a:lumOff val="-2353"/>
                <a:alphaOff val="0"/>
                <a:satMod val="110000"/>
                <a:lumMod val="100000"/>
                <a:shade val="100000"/>
              </a:srgbClr>
            </a:gs>
            <a:gs pos="100000">
              <a:srgbClr val="4472C4">
                <a:hueOff val="-4412007"/>
                <a:satOff val="-6137"/>
                <a:lumOff val="-2353"/>
                <a:alphaOff val="0"/>
                <a:lumMod val="99000"/>
                <a:satMod val="120000"/>
                <a:shade val="78000"/>
              </a:srgbClr>
            </a:gs>
          </a:gsLst>
          <a:lin ang="5400000" scaled="0"/>
        </a:gradFill>
        <a:ln>
          <a:noFill/>
        </a:ln>
        <a:effectLst/>
        <a:scene3d>
          <a:camera prst="orthographicFront"/>
          <a:lightRig rig="flat" dir="t"/>
        </a:scene3d>
        <a:sp3d prstMaterial="plastic">
          <a:bevelT w="120900" h="88900"/>
          <a:bevelB w="88900" h="31750" prst="angle"/>
        </a:sp3d>
      </dgm:spPr>
      <dgm:t>
        <a:bodyPr/>
        <a:lstStyle/>
        <a:p>
          <a:r>
            <a:rPr lang="en-GB">
              <a:solidFill>
                <a:sysClr val="window" lastClr="FFFFFF"/>
              </a:solidFill>
              <a:latin typeface="Calibri" panose="020F0502020204030204"/>
              <a:ea typeface="+mn-ea"/>
              <a:cs typeface="+mn-cs"/>
            </a:rPr>
            <a:t>Royalties</a:t>
          </a:r>
        </a:p>
      </dgm:t>
    </dgm:pt>
    <dgm:pt modelId="{567F9074-F72F-4691-BD74-8E176CAB0D7B}" type="parTrans" cxnId="{27AA09E5-D6C2-4B9E-8AEC-9087A2A011C6}">
      <dgm:prSet/>
      <dgm:spPr/>
      <dgm:t>
        <a:bodyPr/>
        <a:lstStyle/>
        <a:p>
          <a:endParaRPr lang="en-GB"/>
        </a:p>
      </dgm:t>
    </dgm:pt>
    <dgm:pt modelId="{7AFDB26A-E2CB-4ABA-85A6-29ACDDBDA1E6}" type="sibTrans" cxnId="{27AA09E5-D6C2-4B9E-8AEC-9087A2A011C6}">
      <dgm:prSet/>
      <dgm:spPr/>
      <dgm:t>
        <a:bodyPr/>
        <a:lstStyle/>
        <a:p>
          <a:endParaRPr lang="en-GB"/>
        </a:p>
      </dgm:t>
    </dgm:pt>
    <dgm:pt modelId="{12E1EA40-E492-4382-896F-8B5EE8F52483}">
      <dgm:prSet phldrT="[Text]"/>
      <dgm:spPr>
        <a:xfrm>
          <a:off x="1208981" y="1721666"/>
          <a:ext cx="1075410" cy="930356"/>
        </a:xfrm>
        <a:gradFill rotWithShape="0">
          <a:gsLst>
            <a:gs pos="0">
              <a:srgbClr val="4472C4">
                <a:hueOff val="-5882676"/>
                <a:satOff val="-8182"/>
                <a:lumOff val="-3138"/>
                <a:alphaOff val="0"/>
                <a:satMod val="103000"/>
                <a:lumMod val="102000"/>
                <a:tint val="94000"/>
              </a:srgbClr>
            </a:gs>
            <a:gs pos="50000">
              <a:srgbClr val="4472C4">
                <a:hueOff val="-5882676"/>
                <a:satOff val="-8182"/>
                <a:lumOff val="-3138"/>
                <a:alphaOff val="0"/>
                <a:satMod val="110000"/>
                <a:lumMod val="100000"/>
                <a:shade val="100000"/>
              </a:srgbClr>
            </a:gs>
            <a:gs pos="100000">
              <a:srgbClr val="4472C4">
                <a:hueOff val="-5882676"/>
                <a:satOff val="-8182"/>
                <a:lumOff val="-3138"/>
                <a:alphaOff val="0"/>
                <a:lumMod val="99000"/>
                <a:satMod val="120000"/>
                <a:shade val="78000"/>
              </a:srgbClr>
            </a:gs>
          </a:gsLst>
          <a:lin ang="5400000" scaled="0"/>
        </a:gradFill>
        <a:ln>
          <a:noFill/>
        </a:ln>
        <a:effectLst/>
        <a:scene3d>
          <a:camera prst="orthographicFront"/>
          <a:lightRig rig="flat" dir="t"/>
        </a:scene3d>
        <a:sp3d prstMaterial="plastic">
          <a:bevelT w="120900" h="88900"/>
          <a:bevelB w="88900" h="31750" prst="angle"/>
        </a:sp3d>
      </dgm:spPr>
      <dgm:t>
        <a:bodyPr/>
        <a:lstStyle/>
        <a:p>
          <a:r>
            <a:rPr lang="en-GB">
              <a:solidFill>
                <a:sysClr val="window" lastClr="FFFFFF"/>
              </a:solidFill>
              <a:latin typeface="Calibri" panose="020F0502020204030204"/>
              <a:ea typeface="+mn-ea"/>
              <a:cs typeface="+mn-cs"/>
            </a:rPr>
            <a:t>Corporate tax</a:t>
          </a:r>
        </a:p>
      </dgm:t>
    </dgm:pt>
    <dgm:pt modelId="{4D6659D4-8BE7-42A7-BD27-799310E9AAF4}" type="parTrans" cxnId="{D91B2B64-F160-441F-AA28-AF7732211860}">
      <dgm:prSet/>
      <dgm:spPr/>
      <dgm:t>
        <a:bodyPr/>
        <a:lstStyle/>
        <a:p>
          <a:endParaRPr lang="en-GB"/>
        </a:p>
      </dgm:t>
    </dgm:pt>
    <dgm:pt modelId="{74D7EC28-7D0A-40F9-9684-6C38A1327779}" type="sibTrans" cxnId="{D91B2B64-F160-441F-AA28-AF7732211860}">
      <dgm:prSet/>
      <dgm:spPr/>
      <dgm:t>
        <a:bodyPr/>
        <a:lstStyle/>
        <a:p>
          <a:endParaRPr lang="en-GB"/>
        </a:p>
      </dgm:t>
    </dgm:pt>
    <dgm:pt modelId="{D66ED3BC-2C2C-4E16-BFF9-61EB013CE766}">
      <dgm:prSet phldrT="[Text]"/>
      <dgm:spPr>
        <a:xfrm>
          <a:off x="1216929" y="570951"/>
          <a:ext cx="1075410" cy="930356"/>
        </a:xfrm>
        <a:gradFill rotWithShape="0">
          <a:gsLst>
            <a:gs pos="0">
              <a:srgbClr val="4472C4">
                <a:hueOff val="-7353344"/>
                <a:satOff val="-10228"/>
                <a:lumOff val="-3922"/>
                <a:alphaOff val="0"/>
                <a:satMod val="103000"/>
                <a:lumMod val="102000"/>
                <a:tint val="94000"/>
              </a:srgbClr>
            </a:gs>
            <a:gs pos="50000">
              <a:srgbClr val="4472C4">
                <a:hueOff val="-7353344"/>
                <a:satOff val="-10228"/>
                <a:lumOff val="-3922"/>
                <a:alphaOff val="0"/>
                <a:satMod val="110000"/>
                <a:lumMod val="100000"/>
                <a:shade val="100000"/>
              </a:srgbClr>
            </a:gs>
            <a:gs pos="100000">
              <a:srgbClr val="4472C4">
                <a:hueOff val="-7353344"/>
                <a:satOff val="-10228"/>
                <a:lumOff val="-3922"/>
                <a:alphaOff val="0"/>
                <a:lumMod val="99000"/>
                <a:satMod val="120000"/>
                <a:shade val="78000"/>
              </a:srgbClr>
            </a:gs>
          </a:gsLst>
          <a:lin ang="5400000" scaled="0"/>
        </a:gradFill>
        <a:ln>
          <a:noFill/>
        </a:ln>
        <a:effectLst/>
        <a:scene3d>
          <a:camera prst="orthographicFront"/>
          <a:lightRig rig="flat" dir="t"/>
        </a:scene3d>
        <a:sp3d prstMaterial="plastic">
          <a:bevelT w="120900" h="88900"/>
          <a:bevelB w="88900" h="31750" prst="angle"/>
        </a:sp3d>
      </dgm:spPr>
      <dgm:t>
        <a:bodyPr/>
        <a:lstStyle/>
        <a:p>
          <a:r>
            <a:rPr lang="en-GB">
              <a:solidFill>
                <a:sysClr val="window" lastClr="FFFFFF"/>
              </a:solidFill>
              <a:latin typeface="Calibri" panose="020F0502020204030204"/>
              <a:ea typeface="+mn-ea"/>
              <a:cs typeface="+mn-cs"/>
            </a:rPr>
            <a:t>Dividends/Excess Profit Taxes</a:t>
          </a:r>
        </a:p>
      </dgm:t>
    </dgm:pt>
    <dgm:pt modelId="{382A485F-3E29-4758-8616-DCF6AEF4DE3F}" type="parTrans" cxnId="{54DE289E-52D9-4F7A-A221-A0361AE8A61F}">
      <dgm:prSet/>
      <dgm:spPr/>
      <dgm:t>
        <a:bodyPr/>
        <a:lstStyle/>
        <a:p>
          <a:endParaRPr lang="en-GB"/>
        </a:p>
      </dgm:t>
    </dgm:pt>
    <dgm:pt modelId="{A18BD01D-649E-4D6F-BBFF-54609D1284EB}" type="sibTrans" cxnId="{54DE289E-52D9-4F7A-A221-A0361AE8A61F}">
      <dgm:prSet/>
      <dgm:spPr/>
      <dgm:t>
        <a:bodyPr/>
        <a:lstStyle/>
        <a:p>
          <a:endParaRPr lang="en-GB"/>
        </a:p>
      </dgm:t>
    </dgm:pt>
    <dgm:pt modelId="{EED5C03D-90F1-284C-B3D9-922E13D2BB00}">
      <dgm:prSet/>
      <dgm:spPr/>
    </dgm:pt>
    <dgm:pt modelId="{8C47EB45-8F34-F445-A03D-1DA605CE33E6}" type="parTrans" cxnId="{C2B3FF2D-5175-5B46-BDC8-E1DC60384C56}">
      <dgm:prSet/>
      <dgm:spPr/>
      <dgm:t>
        <a:bodyPr/>
        <a:lstStyle/>
        <a:p>
          <a:endParaRPr lang="en-US"/>
        </a:p>
      </dgm:t>
    </dgm:pt>
    <dgm:pt modelId="{4493C898-D4F8-DF4A-9834-E9B4E6DC66DD}" type="sibTrans" cxnId="{C2B3FF2D-5175-5B46-BDC8-E1DC60384C56}">
      <dgm:prSet/>
      <dgm:spPr/>
      <dgm:t>
        <a:bodyPr/>
        <a:lstStyle/>
        <a:p>
          <a:endParaRPr lang="en-US"/>
        </a:p>
      </dgm:t>
    </dgm:pt>
    <dgm:pt modelId="{48BF93AA-E34D-4542-8B87-BFBC4B264F56}" type="pres">
      <dgm:prSet presAssocID="{04E74FC3-AABE-4CB0-9092-7AFD5E49B0EB}" presName="Name0" presStyleCnt="0">
        <dgm:presLayoutVars>
          <dgm:chMax val="1"/>
          <dgm:chPref val="1"/>
          <dgm:dir/>
          <dgm:animOne val="branch"/>
          <dgm:animLvl val="lvl"/>
        </dgm:presLayoutVars>
      </dgm:prSet>
      <dgm:spPr/>
    </dgm:pt>
    <dgm:pt modelId="{E249A977-806B-4125-9767-6E42D31B7161}" type="pres">
      <dgm:prSet presAssocID="{58906A7C-D2CF-44B4-9F9A-E84DDB224306}" presName="Parent" presStyleLbl="node0" presStyleIdx="0" presStyleCnt="1">
        <dgm:presLayoutVars>
          <dgm:chMax val="6"/>
          <dgm:chPref val="6"/>
        </dgm:presLayoutVars>
      </dgm:prSet>
      <dgm:spPr>
        <a:prstGeom prst="hexagon">
          <a:avLst>
            <a:gd name="adj" fmla="val 28570"/>
            <a:gd name="vf" fmla="val 115470"/>
          </a:avLst>
        </a:prstGeom>
      </dgm:spPr>
    </dgm:pt>
    <dgm:pt modelId="{B22F2DE2-A4DB-4DA8-BDDF-4568E2D44C9C}" type="pres">
      <dgm:prSet presAssocID="{0DF80B28-5960-4843-9402-A3A7CB255E61}" presName="Accent1" presStyleCnt="0"/>
      <dgm:spPr/>
    </dgm:pt>
    <dgm:pt modelId="{99D74CC9-2A89-42E2-BBC5-4B0E8A14A3C5}" type="pres">
      <dgm:prSet presAssocID="{0DF80B28-5960-4843-9402-A3A7CB255E61}" presName="Accent" presStyleLbl="bgShp" presStyleIdx="0" presStyleCnt="6"/>
      <dgm:spPr/>
    </dgm:pt>
    <dgm:pt modelId="{36A6756D-50EC-4D50-8789-9A6677F86E3D}" type="pres">
      <dgm:prSet presAssocID="{0DF80B28-5960-4843-9402-A3A7CB255E61}" presName="Child1" presStyleLbl="node1" presStyleIdx="0" presStyleCnt="6">
        <dgm:presLayoutVars>
          <dgm:chMax val="0"/>
          <dgm:chPref val="0"/>
          <dgm:bulletEnabled val="1"/>
        </dgm:presLayoutVars>
      </dgm:prSet>
      <dgm:spPr>
        <a:prstGeom prst="hexagon">
          <a:avLst>
            <a:gd name="adj" fmla="val 28570"/>
            <a:gd name="vf" fmla="val 115470"/>
          </a:avLst>
        </a:prstGeom>
      </dgm:spPr>
    </dgm:pt>
    <dgm:pt modelId="{1C037CAE-EFC8-42E7-A919-ECEBEAD23EB9}" type="pres">
      <dgm:prSet presAssocID="{20ED2451-E143-4B80-B3CB-E5E3A2C2C33D}" presName="Accent2" presStyleCnt="0"/>
      <dgm:spPr/>
    </dgm:pt>
    <dgm:pt modelId="{54C02868-60A4-419C-B2DE-A6CAE67C1808}" type="pres">
      <dgm:prSet presAssocID="{20ED2451-E143-4B80-B3CB-E5E3A2C2C33D}" presName="Accent" presStyleLbl="bgShp" presStyleIdx="1" presStyleCnt="6"/>
      <dgm:spPr>
        <a:xfrm>
          <a:off x="2908647" y="489341"/>
          <a:ext cx="495122" cy="426613"/>
        </a:xfrm>
        <a:prstGeom prst="hexagon">
          <a:avLst>
            <a:gd name="adj" fmla="val 28900"/>
            <a:gd name="vf" fmla="val 115470"/>
          </a:avLst>
        </a:prstGeom>
        <a:gradFill rotWithShape="0">
          <a:gsLst>
            <a:gs pos="0">
              <a:srgbClr val="4472C4">
                <a:tint val="40000"/>
                <a:hueOff val="0"/>
                <a:satOff val="0"/>
                <a:lumOff val="0"/>
                <a:alphaOff val="0"/>
                <a:satMod val="103000"/>
                <a:lumMod val="102000"/>
                <a:tint val="94000"/>
              </a:srgbClr>
            </a:gs>
            <a:gs pos="50000">
              <a:srgbClr val="4472C4">
                <a:tint val="40000"/>
                <a:hueOff val="0"/>
                <a:satOff val="0"/>
                <a:lumOff val="0"/>
                <a:alphaOff val="0"/>
                <a:satMod val="110000"/>
                <a:lumMod val="100000"/>
                <a:shade val="100000"/>
              </a:srgbClr>
            </a:gs>
            <a:gs pos="100000">
              <a:srgbClr val="4472C4">
                <a:tint val="40000"/>
                <a:hueOff val="0"/>
                <a:satOff val="0"/>
                <a:lumOff val="0"/>
                <a:alphaOff val="0"/>
                <a:lumMod val="99000"/>
                <a:satMod val="120000"/>
                <a:shade val="78000"/>
              </a:srgbClr>
            </a:gs>
          </a:gsLst>
          <a:lin ang="5400000" scaled="0"/>
        </a:gradFill>
        <a:ln>
          <a:noFill/>
        </a:ln>
        <a:effectLst/>
        <a:scene3d>
          <a:camera prst="orthographicFront"/>
          <a:lightRig rig="flat" dir="t"/>
        </a:scene3d>
        <a:sp3d z="-190500" extrusionH="12700" prstMaterial="plastic">
          <a:bevelT w="50800" h="50800"/>
        </a:sp3d>
      </dgm:spPr>
    </dgm:pt>
    <dgm:pt modelId="{4A21E5EA-3F31-4E82-B9D7-4973D2F75CB5}" type="pres">
      <dgm:prSet presAssocID="{20ED2451-E143-4B80-B3CB-E5E3A2C2C33D}" presName="Child2" presStyleLbl="node1" presStyleIdx="1" presStyleCnt="6">
        <dgm:presLayoutVars>
          <dgm:chMax val="0"/>
          <dgm:chPref val="0"/>
          <dgm:bulletEnabled val="1"/>
        </dgm:presLayoutVars>
      </dgm:prSet>
      <dgm:spPr>
        <a:prstGeom prst="hexagon">
          <a:avLst>
            <a:gd name="adj" fmla="val 28570"/>
            <a:gd name="vf" fmla="val 115470"/>
          </a:avLst>
        </a:prstGeom>
      </dgm:spPr>
    </dgm:pt>
    <dgm:pt modelId="{AD46C502-511A-42FF-BF7B-9142A2C44FB6}" type="pres">
      <dgm:prSet presAssocID="{EB8BC961-989F-4BBE-B639-4B1CBDB2C84D}" presName="Accent3" presStyleCnt="0"/>
      <dgm:spPr/>
    </dgm:pt>
    <dgm:pt modelId="{02C4B762-CDA5-4A45-BE46-31704A457F83}" type="pres">
      <dgm:prSet presAssocID="{EB8BC961-989F-4BBE-B639-4B1CBDB2C84D}" presName="Accent" presStyleLbl="bgShp" presStyleIdx="2" presStyleCnt="6"/>
      <dgm:spPr>
        <a:xfrm>
          <a:off x="3486493" y="1286880"/>
          <a:ext cx="495122" cy="426613"/>
        </a:xfrm>
        <a:prstGeom prst="hexagon">
          <a:avLst>
            <a:gd name="adj" fmla="val 28900"/>
            <a:gd name="vf" fmla="val 115470"/>
          </a:avLst>
        </a:prstGeom>
        <a:gradFill rotWithShape="0">
          <a:gsLst>
            <a:gs pos="0">
              <a:srgbClr val="4472C4">
                <a:tint val="40000"/>
                <a:hueOff val="0"/>
                <a:satOff val="0"/>
                <a:lumOff val="0"/>
                <a:alphaOff val="0"/>
                <a:satMod val="103000"/>
                <a:lumMod val="102000"/>
                <a:tint val="94000"/>
              </a:srgbClr>
            </a:gs>
            <a:gs pos="50000">
              <a:srgbClr val="4472C4">
                <a:tint val="40000"/>
                <a:hueOff val="0"/>
                <a:satOff val="0"/>
                <a:lumOff val="0"/>
                <a:alphaOff val="0"/>
                <a:satMod val="110000"/>
                <a:lumMod val="100000"/>
                <a:shade val="100000"/>
              </a:srgbClr>
            </a:gs>
            <a:gs pos="100000">
              <a:srgbClr val="4472C4">
                <a:tint val="40000"/>
                <a:hueOff val="0"/>
                <a:satOff val="0"/>
                <a:lumOff val="0"/>
                <a:alphaOff val="0"/>
                <a:lumMod val="99000"/>
                <a:satMod val="120000"/>
                <a:shade val="78000"/>
              </a:srgbClr>
            </a:gs>
          </a:gsLst>
          <a:lin ang="5400000" scaled="0"/>
        </a:gradFill>
        <a:ln>
          <a:noFill/>
        </a:ln>
        <a:effectLst/>
        <a:scene3d>
          <a:camera prst="orthographicFront"/>
          <a:lightRig rig="flat" dir="t"/>
        </a:scene3d>
        <a:sp3d z="-190500" extrusionH="12700" prstMaterial="plastic">
          <a:bevelT w="50800" h="50800"/>
        </a:sp3d>
      </dgm:spPr>
    </dgm:pt>
    <dgm:pt modelId="{918589F2-8ED9-481F-8397-AEAD4E734278}" type="pres">
      <dgm:prSet presAssocID="{EB8BC961-989F-4BBE-B639-4B1CBDB2C84D}" presName="Child3" presStyleLbl="node1" presStyleIdx="2" presStyleCnt="6">
        <dgm:presLayoutVars>
          <dgm:chMax val="0"/>
          <dgm:chPref val="0"/>
          <dgm:bulletEnabled val="1"/>
        </dgm:presLayoutVars>
      </dgm:prSet>
      <dgm:spPr>
        <a:prstGeom prst="hexagon">
          <a:avLst>
            <a:gd name="adj" fmla="val 28570"/>
            <a:gd name="vf" fmla="val 115470"/>
          </a:avLst>
        </a:prstGeom>
      </dgm:spPr>
    </dgm:pt>
    <dgm:pt modelId="{4D5AA7CC-E51B-461F-ACDD-4B267D115DB2}" type="pres">
      <dgm:prSet presAssocID="{BB0EF307-558B-453E-871C-1303049BDF30}" presName="Accent4" presStyleCnt="0"/>
      <dgm:spPr/>
    </dgm:pt>
    <dgm:pt modelId="{43EF841E-F980-48CD-A834-6414A6FFD39B}" type="pres">
      <dgm:prSet presAssocID="{BB0EF307-558B-453E-871C-1303049BDF30}" presName="Accent" presStyleLbl="bgShp" presStyleIdx="3" presStyleCnt="6"/>
      <dgm:spPr>
        <a:xfrm>
          <a:off x="3085084" y="2187153"/>
          <a:ext cx="495122" cy="426613"/>
        </a:xfrm>
        <a:prstGeom prst="hexagon">
          <a:avLst>
            <a:gd name="adj" fmla="val 28900"/>
            <a:gd name="vf" fmla="val 115470"/>
          </a:avLst>
        </a:prstGeom>
        <a:gradFill rotWithShape="0">
          <a:gsLst>
            <a:gs pos="0">
              <a:srgbClr val="4472C4">
                <a:tint val="40000"/>
                <a:hueOff val="0"/>
                <a:satOff val="0"/>
                <a:lumOff val="0"/>
                <a:alphaOff val="0"/>
                <a:satMod val="103000"/>
                <a:lumMod val="102000"/>
                <a:tint val="94000"/>
              </a:srgbClr>
            </a:gs>
            <a:gs pos="50000">
              <a:srgbClr val="4472C4">
                <a:tint val="40000"/>
                <a:hueOff val="0"/>
                <a:satOff val="0"/>
                <a:lumOff val="0"/>
                <a:alphaOff val="0"/>
                <a:satMod val="110000"/>
                <a:lumMod val="100000"/>
                <a:shade val="100000"/>
              </a:srgbClr>
            </a:gs>
            <a:gs pos="100000">
              <a:srgbClr val="4472C4">
                <a:tint val="40000"/>
                <a:hueOff val="0"/>
                <a:satOff val="0"/>
                <a:lumOff val="0"/>
                <a:alphaOff val="0"/>
                <a:lumMod val="99000"/>
                <a:satMod val="120000"/>
                <a:shade val="78000"/>
              </a:srgbClr>
            </a:gs>
          </a:gsLst>
          <a:lin ang="5400000" scaled="0"/>
        </a:gradFill>
        <a:ln>
          <a:noFill/>
        </a:ln>
        <a:effectLst/>
        <a:scene3d>
          <a:camera prst="orthographicFront"/>
          <a:lightRig rig="flat" dir="t"/>
        </a:scene3d>
        <a:sp3d z="-190500" extrusionH="12700" prstMaterial="plastic">
          <a:bevelT w="50800" h="50800"/>
        </a:sp3d>
      </dgm:spPr>
    </dgm:pt>
    <dgm:pt modelId="{78A033E1-BCB4-4174-A471-CF0C9892B2A2}" type="pres">
      <dgm:prSet presAssocID="{BB0EF307-558B-453E-871C-1303049BDF30}" presName="Child4" presStyleLbl="node1" presStyleIdx="3" presStyleCnt="6">
        <dgm:presLayoutVars>
          <dgm:chMax val="0"/>
          <dgm:chPref val="0"/>
          <dgm:bulletEnabled val="1"/>
        </dgm:presLayoutVars>
      </dgm:prSet>
      <dgm:spPr>
        <a:prstGeom prst="hexagon">
          <a:avLst>
            <a:gd name="adj" fmla="val 28570"/>
            <a:gd name="vf" fmla="val 115470"/>
          </a:avLst>
        </a:prstGeom>
      </dgm:spPr>
    </dgm:pt>
    <dgm:pt modelId="{5CDCD9AF-52B4-47F7-88AA-E2D25803F4D2}" type="pres">
      <dgm:prSet presAssocID="{12E1EA40-E492-4382-896F-8B5EE8F52483}" presName="Accent5" presStyleCnt="0"/>
      <dgm:spPr/>
    </dgm:pt>
    <dgm:pt modelId="{32F31FEE-A565-430C-9567-F66639BCF38C}" type="pres">
      <dgm:prSet presAssocID="{12E1EA40-E492-4382-896F-8B5EE8F52483}" presName="Accent" presStyleLbl="bgShp" presStyleIdx="4" presStyleCnt="6"/>
      <dgm:spPr>
        <a:xfrm>
          <a:off x="2089345" y="2280605"/>
          <a:ext cx="495122" cy="426613"/>
        </a:xfrm>
        <a:prstGeom prst="hexagon">
          <a:avLst>
            <a:gd name="adj" fmla="val 28900"/>
            <a:gd name="vf" fmla="val 115470"/>
          </a:avLst>
        </a:prstGeom>
        <a:gradFill rotWithShape="0">
          <a:gsLst>
            <a:gs pos="0">
              <a:srgbClr val="4472C4">
                <a:tint val="40000"/>
                <a:hueOff val="0"/>
                <a:satOff val="0"/>
                <a:lumOff val="0"/>
                <a:alphaOff val="0"/>
                <a:satMod val="103000"/>
                <a:lumMod val="102000"/>
                <a:tint val="94000"/>
              </a:srgbClr>
            </a:gs>
            <a:gs pos="50000">
              <a:srgbClr val="4472C4">
                <a:tint val="40000"/>
                <a:hueOff val="0"/>
                <a:satOff val="0"/>
                <a:lumOff val="0"/>
                <a:alphaOff val="0"/>
                <a:satMod val="110000"/>
                <a:lumMod val="100000"/>
                <a:shade val="100000"/>
              </a:srgbClr>
            </a:gs>
            <a:gs pos="100000">
              <a:srgbClr val="4472C4">
                <a:tint val="40000"/>
                <a:hueOff val="0"/>
                <a:satOff val="0"/>
                <a:lumOff val="0"/>
                <a:alphaOff val="0"/>
                <a:lumMod val="99000"/>
                <a:satMod val="120000"/>
                <a:shade val="78000"/>
              </a:srgbClr>
            </a:gs>
          </a:gsLst>
          <a:lin ang="5400000" scaled="0"/>
        </a:gradFill>
        <a:ln>
          <a:noFill/>
        </a:ln>
        <a:effectLst/>
        <a:scene3d>
          <a:camera prst="orthographicFront"/>
          <a:lightRig rig="flat" dir="t"/>
        </a:scene3d>
        <a:sp3d z="-190500" extrusionH="12700" prstMaterial="plastic">
          <a:bevelT w="50800" h="50800"/>
        </a:sp3d>
      </dgm:spPr>
    </dgm:pt>
    <dgm:pt modelId="{E81E708B-6313-44E9-9441-D3A14843E5AB}" type="pres">
      <dgm:prSet presAssocID="{12E1EA40-E492-4382-896F-8B5EE8F52483}" presName="Child5" presStyleLbl="node1" presStyleIdx="4" presStyleCnt="6" custLinFactNeighborX="-739" custLinFactNeighborY="2564">
        <dgm:presLayoutVars>
          <dgm:chMax val="0"/>
          <dgm:chPref val="0"/>
          <dgm:bulletEnabled val="1"/>
        </dgm:presLayoutVars>
      </dgm:prSet>
      <dgm:spPr>
        <a:prstGeom prst="hexagon">
          <a:avLst>
            <a:gd name="adj" fmla="val 28570"/>
            <a:gd name="vf" fmla="val 115470"/>
          </a:avLst>
        </a:prstGeom>
      </dgm:spPr>
    </dgm:pt>
    <dgm:pt modelId="{99AE92DB-0EF1-4E51-80E7-9A9E65E42342}" type="pres">
      <dgm:prSet presAssocID="{D66ED3BC-2C2C-4E16-BFF9-61EB013CE766}" presName="Accent6" presStyleCnt="0"/>
      <dgm:spPr/>
    </dgm:pt>
    <dgm:pt modelId="{34F4B289-5277-49D9-9B1B-EA1E690D1453}" type="pres">
      <dgm:prSet presAssocID="{D66ED3BC-2C2C-4E16-BFF9-61EB013CE766}" presName="Accent" presStyleLbl="bgShp" presStyleIdx="5" presStyleCnt="6"/>
      <dgm:spPr>
        <a:xfrm>
          <a:off x="1502036" y="1483385"/>
          <a:ext cx="495122" cy="426613"/>
        </a:xfrm>
        <a:prstGeom prst="hexagon">
          <a:avLst>
            <a:gd name="adj" fmla="val 28900"/>
            <a:gd name="vf" fmla="val 115470"/>
          </a:avLst>
        </a:prstGeom>
        <a:gradFill rotWithShape="0">
          <a:gsLst>
            <a:gs pos="0">
              <a:srgbClr val="4472C4">
                <a:tint val="40000"/>
                <a:hueOff val="0"/>
                <a:satOff val="0"/>
                <a:lumOff val="0"/>
                <a:alphaOff val="0"/>
                <a:satMod val="103000"/>
                <a:lumMod val="102000"/>
                <a:tint val="94000"/>
              </a:srgbClr>
            </a:gs>
            <a:gs pos="50000">
              <a:srgbClr val="4472C4">
                <a:tint val="40000"/>
                <a:hueOff val="0"/>
                <a:satOff val="0"/>
                <a:lumOff val="0"/>
                <a:alphaOff val="0"/>
                <a:satMod val="110000"/>
                <a:lumMod val="100000"/>
                <a:shade val="100000"/>
              </a:srgbClr>
            </a:gs>
            <a:gs pos="100000">
              <a:srgbClr val="4472C4">
                <a:tint val="40000"/>
                <a:hueOff val="0"/>
                <a:satOff val="0"/>
                <a:lumOff val="0"/>
                <a:alphaOff val="0"/>
                <a:lumMod val="99000"/>
                <a:satMod val="120000"/>
                <a:shade val="78000"/>
              </a:srgbClr>
            </a:gs>
          </a:gsLst>
          <a:lin ang="5400000" scaled="0"/>
        </a:gradFill>
        <a:ln>
          <a:noFill/>
        </a:ln>
        <a:effectLst/>
        <a:scene3d>
          <a:camera prst="orthographicFront"/>
          <a:lightRig rig="flat" dir="t"/>
        </a:scene3d>
        <a:sp3d z="-190500" extrusionH="12700" prstMaterial="plastic">
          <a:bevelT w="50800" h="50800"/>
        </a:sp3d>
      </dgm:spPr>
    </dgm:pt>
    <dgm:pt modelId="{859CE1DC-D123-482A-B9E0-67AA53AD2A46}" type="pres">
      <dgm:prSet presAssocID="{D66ED3BC-2C2C-4E16-BFF9-61EB013CE766}" presName="Child6" presStyleLbl="node1" presStyleIdx="5" presStyleCnt="6">
        <dgm:presLayoutVars>
          <dgm:chMax val="0"/>
          <dgm:chPref val="0"/>
          <dgm:bulletEnabled val="1"/>
        </dgm:presLayoutVars>
      </dgm:prSet>
      <dgm:spPr>
        <a:prstGeom prst="hexagon">
          <a:avLst>
            <a:gd name="adj" fmla="val 28570"/>
            <a:gd name="vf" fmla="val 115470"/>
          </a:avLst>
        </a:prstGeom>
      </dgm:spPr>
    </dgm:pt>
  </dgm:ptLst>
  <dgm:cxnLst>
    <dgm:cxn modelId="{12C4EE0D-BD0E-466A-987F-9A7D44A5BB39}" srcId="{58906A7C-D2CF-44B4-9F9A-E84DDB224306}" destId="{20ED2451-E143-4B80-B3CB-E5E3A2C2C33D}" srcOrd="1" destOrd="0" parTransId="{A30ED2FE-A025-44BA-8777-8A0FEB440ABE}" sibTransId="{43EC25E5-DFA2-4CF0-9EB6-EF098C367B03}"/>
    <dgm:cxn modelId="{C2B3FF2D-5175-5B46-BDC8-E1DC60384C56}" srcId="{04E74FC3-AABE-4CB0-9092-7AFD5E49B0EB}" destId="{EED5C03D-90F1-284C-B3D9-922E13D2BB00}" srcOrd="1" destOrd="0" parTransId="{8C47EB45-8F34-F445-A03D-1DA605CE33E6}" sibTransId="{4493C898-D4F8-DF4A-9834-E9B4E6DC66DD}"/>
    <dgm:cxn modelId="{9E658930-E4DC-48CC-848E-B217326F8D8A}" type="presOf" srcId="{D66ED3BC-2C2C-4E16-BFF9-61EB013CE766}" destId="{859CE1DC-D123-482A-B9E0-67AA53AD2A46}" srcOrd="0" destOrd="0" presId="urn:microsoft.com/office/officeart/2011/layout/HexagonRadial"/>
    <dgm:cxn modelId="{D7AD833A-D837-4CC5-BCD7-7E06E661E353}" srcId="{58906A7C-D2CF-44B4-9F9A-E84DDB224306}" destId="{EB8BC961-989F-4BBE-B639-4B1CBDB2C84D}" srcOrd="2" destOrd="0" parTransId="{9FA4B38D-3B38-42EF-ABD0-9CB8B4AF5CA4}" sibTransId="{6B60D5C5-FF7C-4757-BBB1-B114FDC5FB0A}"/>
    <dgm:cxn modelId="{1D0DA74F-9CC1-4DFD-AA5A-8F010E75BCFA}" srcId="{58906A7C-D2CF-44B4-9F9A-E84DDB224306}" destId="{0DF80B28-5960-4843-9402-A3A7CB255E61}" srcOrd="0" destOrd="0" parTransId="{0EBF997E-7AD8-460A-AA99-C65FC41E0349}" sibTransId="{C1CCC9AA-B510-4DB8-BBDC-6C8D5669CC67}"/>
    <dgm:cxn modelId="{6E25AB4F-B864-46F4-A07D-67109969C55A}" type="presOf" srcId="{20ED2451-E143-4B80-B3CB-E5E3A2C2C33D}" destId="{4A21E5EA-3F31-4E82-B9D7-4973D2F75CB5}" srcOrd="0" destOrd="0" presId="urn:microsoft.com/office/officeart/2011/layout/HexagonRadial"/>
    <dgm:cxn modelId="{8A8E355C-F855-4DBF-8270-26FBB7F9EAD8}" srcId="{04E74FC3-AABE-4CB0-9092-7AFD5E49B0EB}" destId="{58906A7C-D2CF-44B4-9F9A-E84DDB224306}" srcOrd="0" destOrd="0" parTransId="{CFA1B0D1-D3D8-4C74-A2AF-3C957F87B96B}" sibTransId="{AE329F8C-73AA-429F-8877-DBB5092AFB51}"/>
    <dgm:cxn modelId="{D91B2B64-F160-441F-AA28-AF7732211860}" srcId="{58906A7C-D2CF-44B4-9F9A-E84DDB224306}" destId="{12E1EA40-E492-4382-896F-8B5EE8F52483}" srcOrd="4" destOrd="0" parTransId="{4D6659D4-8BE7-42A7-BD27-799310E9AAF4}" sibTransId="{74D7EC28-7D0A-40F9-9684-6C38A1327779}"/>
    <dgm:cxn modelId="{E8BA8390-2A34-4C0D-A56B-68DB2EAAB3E7}" type="presOf" srcId="{04E74FC3-AABE-4CB0-9092-7AFD5E49B0EB}" destId="{48BF93AA-E34D-4542-8B87-BFBC4B264F56}" srcOrd="0" destOrd="0" presId="urn:microsoft.com/office/officeart/2011/layout/HexagonRadial"/>
    <dgm:cxn modelId="{A8A32B95-5DD7-4C74-95F5-4A6690E7CE14}" type="presOf" srcId="{BB0EF307-558B-453E-871C-1303049BDF30}" destId="{78A033E1-BCB4-4174-A471-CF0C9892B2A2}" srcOrd="0" destOrd="0" presId="urn:microsoft.com/office/officeart/2011/layout/HexagonRadial"/>
    <dgm:cxn modelId="{D468839A-4488-459E-90D8-F6A295D1D510}" type="presOf" srcId="{12E1EA40-E492-4382-896F-8B5EE8F52483}" destId="{E81E708B-6313-44E9-9441-D3A14843E5AB}" srcOrd="0" destOrd="0" presId="urn:microsoft.com/office/officeart/2011/layout/HexagonRadial"/>
    <dgm:cxn modelId="{54DE289E-52D9-4F7A-A221-A0361AE8A61F}" srcId="{58906A7C-D2CF-44B4-9F9A-E84DDB224306}" destId="{D66ED3BC-2C2C-4E16-BFF9-61EB013CE766}" srcOrd="5" destOrd="0" parTransId="{382A485F-3E29-4758-8616-DCF6AEF4DE3F}" sibTransId="{A18BD01D-649E-4D6F-BBFF-54609D1284EB}"/>
    <dgm:cxn modelId="{0A63439F-D9AD-4C49-B2B1-5D2704F79BDD}" type="presOf" srcId="{58906A7C-D2CF-44B4-9F9A-E84DDB224306}" destId="{E249A977-806B-4125-9767-6E42D31B7161}" srcOrd="0" destOrd="0" presId="urn:microsoft.com/office/officeart/2011/layout/HexagonRadial"/>
    <dgm:cxn modelId="{FEA3E8C9-36AF-4603-BE63-704FF0AEF37D}" type="presOf" srcId="{EB8BC961-989F-4BBE-B639-4B1CBDB2C84D}" destId="{918589F2-8ED9-481F-8397-AEAD4E734278}" srcOrd="0" destOrd="0" presId="urn:microsoft.com/office/officeart/2011/layout/HexagonRadial"/>
    <dgm:cxn modelId="{14A486CF-5B88-431C-BDCC-D9F2C1776A0D}" type="presOf" srcId="{0DF80B28-5960-4843-9402-A3A7CB255E61}" destId="{36A6756D-50EC-4D50-8789-9A6677F86E3D}" srcOrd="0" destOrd="0" presId="urn:microsoft.com/office/officeart/2011/layout/HexagonRadial"/>
    <dgm:cxn modelId="{27AA09E5-D6C2-4B9E-8AEC-9087A2A011C6}" srcId="{58906A7C-D2CF-44B4-9F9A-E84DDB224306}" destId="{BB0EF307-558B-453E-871C-1303049BDF30}" srcOrd="3" destOrd="0" parTransId="{567F9074-F72F-4691-BD74-8E176CAB0D7B}" sibTransId="{7AFDB26A-E2CB-4ABA-85A6-29ACDDBDA1E6}"/>
    <dgm:cxn modelId="{C9862662-56D4-4B68-84F0-995D71DF64B0}" type="presParOf" srcId="{48BF93AA-E34D-4542-8B87-BFBC4B264F56}" destId="{E249A977-806B-4125-9767-6E42D31B7161}" srcOrd="0" destOrd="0" presId="urn:microsoft.com/office/officeart/2011/layout/HexagonRadial"/>
    <dgm:cxn modelId="{144B3DF3-0DE9-4DD4-9C60-D4A551DEEF20}" type="presParOf" srcId="{48BF93AA-E34D-4542-8B87-BFBC4B264F56}" destId="{B22F2DE2-A4DB-4DA8-BDDF-4568E2D44C9C}" srcOrd="1" destOrd="0" presId="urn:microsoft.com/office/officeart/2011/layout/HexagonRadial"/>
    <dgm:cxn modelId="{FC05AB60-69CB-4461-B219-C9222F853516}" type="presParOf" srcId="{B22F2DE2-A4DB-4DA8-BDDF-4568E2D44C9C}" destId="{99D74CC9-2A89-42E2-BBC5-4B0E8A14A3C5}" srcOrd="0" destOrd="0" presId="urn:microsoft.com/office/officeart/2011/layout/HexagonRadial"/>
    <dgm:cxn modelId="{AEAAAACE-C9EE-43F6-ABBB-709DA4A6AA98}" type="presParOf" srcId="{48BF93AA-E34D-4542-8B87-BFBC4B264F56}" destId="{36A6756D-50EC-4D50-8789-9A6677F86E3D}" srcOrd="2" destOrd="0" presId="urn:microsoft.com/office/officeart/2011/layout/HexagonRadial"/>
    <dgm:cxn modelId="{8AA9CAF9-0174-4EF8-BBB6-DDA3055CD824}" type="presParOf" srcId="{48BF93AA-E34D-4542-8B87-BFBC4B264F56}" destId="{1C037CAE-EFC8-42E7-A919-ECEBEAD23EB9}" srcOrd="3" destOrd="0" presId="urn:microsoft.com/office/officeart/2011/layout/HexagonRadial"/>
    <dgm:cxn modelId="{DE2ADF31-88CA-4F68-A979-2CBE02A180CB}" type="presParOf" srcId="{1C037CAE-EFC8-42E7-A919-ECEBEAD23EB9}" destId="{54C02868-60A4-419C-B2DE-A6CAE67C1808}" srcOrd="0" destOrd="0" presId="urn:microsoft.com/office/officeart/2011/layout/HexagonRadial"/>
    <dgm:cxn modelId="{91C4468B-523B-4A32-9075-7B75FC7FA3DB}" type="presParOf" srcId="{48BF93AA-E34D-4542-8B87-BFBC4B264F56}" destId="{4A21E5EA-3F31-4E82-B9D7-4973D2F75CB5}" srcOrd="4" destOrd="0" presId="urn:microsoft.com/office/officeart/2011/layout/HexagonRadial"/>
    <dgm:cxn modelId="{315919D9-9917-47D6-912C-A95FD905F4A5}" type="presParOf" srcId="{48BF93AA-E34D-4542-8B87-BFBC4B264F56}" destId="{AD46C502-511A-42FF-BF7B-9142A2C44FB6}" srcOrd="5" destOrd="0" presId="urn:microsoft.com/office/officeart/2011/layout/HexagonRadial"/>
    <dgm:cxn modelId="{8C0BAD36-DB68-4B18-A8F8-9DF54B126B4C}" type="presParOf" srcId="{AD46C502-511A-42FF-BF7B-9142A2C44FB6}" destId="{02C4B762-CDA5-4A45-BE46-31704A457F83}" srcOrd="0" destOrd="0" presId="urn:microsoft.com/office/officeart/2011/layout/HexagonRadial"/>
    <dgm:cxn modelId="{9C66DCB6-3ECE-49ED-8C49-F3E4B26BF36E}" type="presParOf" srcId="{48BF93AA-E34D-4542-8B87-BFBC4B264F56}" destId="{918589F2-8ED9-481F-8397-AEAD4E734278}" srcOrd="6" destOrd="0" presId="urn:microsoft.com/office/officeart/2011/layout/HexagonRadial"/>
    <dgm:cxn modelId="{37E3520E-1452-4E3D-9143-27066B336E42}" type="presParOf" srcId="{48BF93AA-E34D-4542-8B87-BFBC4B264F56}" destId="{4D5AA7CC-E51B-461F-ACDD-4B267D115DB2}" srcOrd="7" destOrd="0" presId="urn:microsoft.com/office/officeart/2011/layout/HexagonRadial"/>
    <dgm:cxn modelId="{8B7869E6-08E3-4D76-B142-390C019CB2FE}" type="presParOf" srcId="{4D5AA7CC-E51B-461F-ACDD-4B267D115DB2}" destId="{43EF841E-F980-48CD-A834-6414A6FFD39B}" srcOrd="0" destOrd="0" presId="urn:microsoft.com/office/officeart/2011/layout/HexagonRadial"/>
    <dgm:cxn modelId="{6B84D66E-9AD3-4B50-9A39-2A64C5809048}" type="presParOf" srcId="{48BF93AA-E34D-4542-8B87-BFBC4B264F56}" destId="{78A033E1-BCB4-4174-A471-CF0C9892B2A2}" srcOrd="8" destOrd="0" presId="urn:microsoft.com/office/officeart/2011/layout/HexagonRadial"/>
    <dgm:cxn modelId="{3EFAB461-5C18-4DEA-BE85-F4AA98AEB08F}" type="presParOf" srcId="{48BF93AA-E34D-4542-8B87-BFBC4B264F56}" destId="{5CDCD9AF-52B4-47F7-88AA-E2D25803F4D2}" srcOrd="9" destOrd="0" presId="urn:microsoft.com/office/officeart/2011/layout/HexagonRadial"/>
    <dgm:cxn modelId="{6E6D9753-7D46-4869-A7CF-CF4E3FE508C9}" type="presParOf" srcId="{5CDCD9AF-52B4-47F7-88AA-E2D25803F4D2}" destId="{32F31FEE-A565-430C-9567-F66639BCF38C}" srcOrd="0" destOrd="0" presId="urn:microsoft.com/office/officeart/2011/layout/HexagonRadial"/>
    <dgm:cxn modelId="{4CEA6927-3FA3-47D1-9C4A-6E5F923C1AFF}" type="presParOf" srcId="{48BF93AA-E34D-4542-8B87-BFBC4B264F56}" destId="{E81E708B-6313-44E9-9441-D3A14843E5AB}" srcOrd="10" destOrd="0" presId="urn:microsoft.com/office/officeart/2011/layout/HexagonRadial"/>
    <dgm:cxn modelId="{60C2D826-E184-4155-8C0A-401129B022F1}" type="presParOf" srcId="{48BF93AA-E34D-4542-8B87-BFBC4B264F56}" destId="{99AE92DB-0EF1-4E51-80E7-9A9E65E42342}" srcOrd="11" destOrd="0" presId="urn:microsoft.com/office/officeart/2011/layout/HexagonRadial"/>
    <dgm:cxn modelId="{AF643FB5-1934-4DCD-9C4B-B29C35ADD398}" type="presParOf" srcId="{99AE92DB-0EF1-4E51-80E7-9A9E65E42342}" destId="{34F4B289-5277-49D9-9B1B-EA1E690D1453}" srcOrd="0" destOrd="0" presId="urn:microsoft.com/office/officeart/2011/layout/HexagonRadial"/>
    <dgm:cxn modelId="{55894ECF-3CAC-4918-A626-04614B514730}" type="presParOf" srcId="{48BF93AA-E34D-4542-8B87-BFBC4B264F56}" destId="{859CE1DC-D123-482A-B9E0-67AA53AD2A46}" srcOrd="12" destOrd="0" presId="urn:microsoft.com/office/officeart/2011/layout/HexagonRadial"/>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FB768AA1-68A3-4EFA-A8D3-EE8D2BDC83F4}" type="doc">
      <dgm:prSet loTypeId="urn:microsoft.com/office/officeart/2005/8/layout/process1" loCatId="process" qsTypeId="urn:microsoft.com/office/officeart/2005/8/quickstyle/simple1" qsCatId="simple" csTypeId="urn:microsoft.com/office/officeart/2005/8/colors/colorful3" csCatId="colorful" phldr="1"/>
      <dgm:spPr/>
    </dgm:pt>
    <dgm:pt modelId="{D8DD9DE0-3D78-46BF-B1F3-175784CDEF91}">
      <dgm:prSet phldrT="[Text]" custT="1"/>
      <dgm:spPr/>
      <dgm:t>
        <a:bodyPr/>
        <a:lstStyle/>
        <a:p>
          <a:r>
            <a:rPr lang="en-GB" sz="1800" b="1"/>
            <a:t>Due diligence/ background check on MNC</a:t>
          </a:r>
        </a:p>
      </dgm:t>
    </dgm:pt>
    <dgm:pt modelId="{FF75265F-C497-4E15-B4FB-4A5EF8356A67}" type="parTrans" cxnId="{FD2D4E31-2D8C-4FB7-B046-D85AFF6E8788}">
      <dgm:prSet/>
      <dgm:spPr/>
      <dgm:t>
        <a:bodyPr/>
        <a:lstStyle/>
        <a:p>
          <a:endParaRPr lang="en-GB" sz="1800" b="1"/>
        </a:p>
      </dgm:t>
    </dgm:pt>
    <dgm:pt modelId="{96538C5E-F94B-46BA-A254-FA61A27E8D63}" type="sibTrans" cxnId="{FD2D4E31-2D8C-4FB7-B046-D85AFF6E8788}">
      <dgm:prSet custT="1"/>
      <dgm:spPr/>
      <dgm:t>
        <a:bodyPr/>
        <a:lstStyle/>
        <a:p>
          <a:endParaRPr lang="en-GB" sz="1800" b="1"/>
        </a:p>
      </dgm:t>
    </dgm:pt>
    <dgm:pt modelId="{79E4DF90-FF50-4FD5-A7A8-AABAF56E4120}">
      <dgm:prSet phldrT="[Text]" custT="1"/>
      <dgm:spPr/>
      <dgm:t>
        <a:bodyPr/>
        <a:lstStyle/>
        <a:p>
          <a:r>
            <a:rPr lang="en-GB" sz="1800" b="1"/>
            <a:t>Cap on the renewal of exploration licence</a:t>
          </a:r>
        </a:p>
      </dgm:t>
    </dgm:pt>
    <dgm:pt modelId="{4E3E0EB6-EFC1-4F01-9FF9-099F0C58039C}" type="parTrans" cxnId="{910F1E19-9652-4D73-B1CC-C75034046057}">
      <dgm:prSet/>
      <dgm:spPr/>
      <dgm:t>
        <a:bodyPr/>
        <a:lstStyle/>
        <a:p>
          <a:endParaRPr lang="en-GB" sz="1800" b="1"/>
        </a:p>
      </dgm:t>
    </dgm:pt>
    <dgm:pt modelId="{806A1A8D-482B-43B7-9EA9-F87C7469AD85}" type="sibTrans" cxnId="{910F1E19-9652-4D73-B1CC-C75034046057}">
      <dgm:prSet custT="1"/>
      <dgm:spPr/>
      <dgm:t>
        <a:bodyPr/>
        <a:lstStyle/>
        <a:p>
          <a:endParaRPr lang="en-GB" sz="1800" b="1"/>
        </a:p>
      </dgm:t>
    </dgm:pt>
    <dgm:pt modelId="{56EA108C-3169-4D2D-A16B-66972CF4B4D0}">
      <dgm:prSet phldrT="[Text]" custT="1"/>
      <dgm:spPr/>
      <dgm:t>
        <a:bodyPr/>
        <a:lstStyle/>
        <a:p>
          <a:r>
            <a:rPr lang="en-GB" sz="1800" b="1"/>
            <a:t>DTA review</a:t>
          </a:r>
        </a:p>
      </dgm:t>
    </dgm:pt>
    <dgm:pt modelId="{4EDCD969-CFC9-4326-9D9F-983266DCEB4D}" type="parTrans" cxnId="{E4491A7D-7841-42DB-9B6F-649DA230C4AA}">
      <dgm:prSet/>
      <dgm:spPr/>
      <dgm:t>
        <a:bodyPr/>
        <a:lstStyle/>
        <a:p>
          <a:endParaRPr lang="en-GB" sz="1800" b="1"/>
        </a:p>
      </dgm:t>
    </dgm:pt>
    <dgm:pt modelId="{1BE180E1-A4B3-4CE2-ABE9-FA341548474E}" type="sibTrans" cxnId="{E4491A7D-7841-42DB-9B6F-649DA230C4AA}">
      <dgm:prSet custT="1"/>
      <dgm:spPr/>
      <dgm:t>
        <a:bodyPr/>
        <a:lstStyle/>
        <a:p>
          <a:endParaRPr lang="en-GB" sz="1800" b="1"/>
        </a:p>
      </dgm:t>
    </dgm:pt>
    <dgm:pt modelId="{A6B70C8B-629B-4AD9-ACA3-29ADA2C4B6C1}">
      <dgm:prSet phldrT="[Text]" custT="1"/>
      <dgm:spPr/>
      <dgm:t>
        <a:bodyPr/>
        <a:lstStyle/>
        <a:p>
          <a:r>
            <a:rPr lang="en-GB" sz="1800" b="1"/>
            <a:t>Cap on samples being taken out for testing</a:t>
          </a:r>
        </a:p>
      </dgm:t>
    </dgm:pt>
    <dgm:pt modelId="{EA800738-5402-4C6A-956E-F602E0F17263}" type="parTrans" cxnId="{4DCEDAD1-B1DC-4338-BB9E-2746DDBE3914}">
      <dgm:prSet/>
      <dgm:spPr/>
      <dgm:t>
        <a:bodyPr/>
        <a:lstStyle/>
        <a:p>
          <a:endParaRPr lang="en-GB" sz="1800" b="1"/>
        </a:p>
      </dgm:t>
    </dgm:pt>
    <dgm:pt modelId="{F1B6FA17-9F49-435E-8DA6-E95628028B5C}" type="sibTrans" cxnId="{4DCEDAD1-B1DC-4338-BB9E-2746DDBE3914}">
      <dgm:prSet/>
      <dgm:spPr/>
      <dgm:t>
        <a:bodyPr/>
        <a:lstStyle/>
        <a:p>
          <a:endParaRPr lang="en-GB" sz="1800" b="1"/>
        </a:p>
      </dgm:t>
    </dgm:pt>
    <dgm:pt modelId="{51B417E0-ECDC-4A45-BCAA-FD651BAC0BA9}" type="pres">
      <dgm:prSet presAssocID="{FB768AA1-68A3-4EFA-A8D3-EE8D2BDC83F4}" presName="Name0" presStyleCnt="0">
        <dgm:presLayoutVars>
          <dgm:dir/>
          <dgm:resizeHandles val="exact"/>
        </dgm:presLayoutVars>
      </dgm:prSet>
      <dgm:spPr/>
    </dgm:pt>
    <dgm:pt modelId="{A0A8F408-B5A5-4F67-B650-19450F866633}" type="pres">
      <dgm:prSet presAssocID="{D8DD9DE0-3D78-46BF-B1F3-175784CDEF91}" presName="node" presStyleLbl="node1" presStyleIdx="0" presStyleCnt="4">
        <dgm:presLayoutVars>
          <dgm:bulletEnabled val="1"/>
        </dgm:presLayoutVars>
      </dgm:prSet>
      <dgm:spPr/>
    </dgm:pt>
    <dgm:pt modelId="{D2225874-0B14-4C94-B8A5-C1A5E1A27E40}" type="pres">
      <dgm:prSet presAssocID="{96538C5E-F94B-46BA-A254-FA61A27E8D63}" presName="sibTrans" presStyleLbl="sibTrans2D1" presStyleIdx="0" presStyleCnt="3"/>
      <dgm:spPr/>
    </dgm:pt>
    <dgm:pt modelId="{D6D24008-54B8-416E-967C-FE49FD53227B}" type="pres">
      <dgm:prSet presAssocID="{96538C5E-F94B-46BA-A254-FA61A27E8D63}" presName="connectorText" presStyleLbl="sibTrans2D1" presStyleIdx="0" presStyleCnt="3"/>
      <dgm:spPr/>
    </dgm:pt>
    <dgm:pt modelId="{EA678073-0B66-420F-86DD-D7FB1EEBDE04}" type="pres">
      <dgm:prSet presAssocID="{79E4DF90-FF50-4FD5-A7A8-AABAF56E4120}" presName="node" presStyleLbl="node1" presStyleIdx="1" presStyleCnt="4">
        <dgm:presLayoutVars>
          <dgm:bulletEnabled val="1"/>
        </dgm:presLayoutVars>
      </dgm:prSet>
      <dgm:spPr/>
    </dgm:pt>
    <dgm:pt modelId="{7BBF32F0-EE70-4042-B2A8-E6E32D61F3C7}" type="pres">
      <dgm:prSet presAssocID="{806A1A8D-482B-43B7-9EA9-F87C7469AD85}" presName="sibTrans" presStyleLbl="sibTrans2D1" presStyleIdx="1" presStyleCnt="3"/>
      <dgm:spPr/>
    </dgm:pt>
    <dgm:pt modelId="{F0BF6C79-9703-4F9D-8F78-34FF2464B254}" type="pres">
      <dgm:prSet presAssocID="{806A1A8D-482B-43B7-9EA9-F87C7469AD85}" presName="connectorText" presStyleLbl="sibTrans2D1" presStyleIdx="1" presStyleCnt="3"/>
      <dgm:spPr/>
    </dgm:pt>
    <dgm:pt modelId="{73D75887-8FD7-4421-8ED6-A2CE8F10800A}" type="pres">
      <dgm:prSet presAssocID="{56EA108C-3169-4D2D-A16B-66972CF4B4D0}" presName="node" presStyleLbl="node1" presStyleIdx="2" presStyleCnt="4">
        <dgm:presLayoutVars>
          <dgm:bulletEnabled val="1"/>
        </dgm:presLayoutVars>
      </dgm:prSet>
      <dgm:spPr/>
    </dgm:pt>
    <dgm:pt modelId="{93D1DF97-0065-4A1F-93E4-4E14A293CACD}" type="pres">
      <dgm:prSet presAssocID="{1BE180E1-A4B3-4CE2-ABE9-FA341548474E}" presName="sibTrans" presStyleLbl="sibTrans2D1" presStyleIdx="2" presStyleCnt="3"/>
      <dgm:spPr/>
    </dgm:pt>
    <dgm:pt modelId="{FA739932-424B-493C-AE2D-0617C5AD7B49}" type="pres">
      <dgm:prSet presAssocID="{1BE180E1-A4B3-4CE2-ABE9-FA341548474E}" presName="connectorText" presStyleLbl="sibTrans2D1" presStyleIdx="2" presStyleCnt="3"/>
      <dgm:spPr/>
    </dgm:pt>
    <dgm:pt modelId="{48D843E0-4F54-4901-8E30-E46820C14984}" type="pres">
      <dgm:prSet presAssocID="{A6B70C8B-629B-4AD9-ACA3-29ADA2C4B6C1}" presName="node" presStyleLbl="node1" presStyleIdx="3" presStyleCnt="4">
        <dgm:presLayoutVars>
          <dgm:bulletEnabled val="1"/>
        </dgm:presLayoutVars>
      </dgm:prSet>
      <dgm:spPr/>
    </dgm:pt>
  </dgm:ptLst>
  <dgm:cxnLst>
    <dgm:cxn modelId="{76C60413-C1C9-4C96-9EB2-9A04FF2AB257}" type="presOf" srcId="{806A1A8D-482B-43B7-9EA9-F87C7469AD85}" destId="{F0BF6C79-9703-4F9D-8F78-34FF2464B254}" srcOrd="1" destOrd="0" presId="urn:microsoft.com/office/officeart/2005/8/layout/process1"/>
    <dgm:cxn modelId="{910F1E19-9652-4D73-B1CC-C75034046057}" srcId="{FB768AA1-68A3-4EFA-A8D3-EE8D2BDC83F4}" destId="{79E4DF90-FF50-4FD5-A7A8-AABAF56E4120}" srcOrd="1" destOrd="0" parTransId="{4E3E0EB6-EFC1-4F01-9FF9-099F0C58039C}" sibTransId="{806A1A8D-482B-43B7-9EA9-F87C7469AD85}"/>
    <dgm:cxn modelId="{4AAF1C29-E580-469A-B42F-30B6D89427A6}" type="presOf" srcId="{D8DD9DE0-3D78-46BF-B1F3-175784CDEF91}" destId="{A0A8F408-B5A5-4F67-B650-19450F866633}" srcOrd="0" destOrd="0" presId="urn:microsoft.com/office/officeart/2005/8/layout/process1"/>
    <dgm:cxn modelId="{FD2D4E31-2D8C-4FB7-B046-D85AFF6E8788}" srcId="{FB768AA1-68A3-4EFA-A8D3-EE8D2BDC83F4}" destId="{D8DD9DE0-3D78-46BF-B1F3-175784CDEF91}" srcOrd="0" destOrd="0" parTransId="{FF75265F-C497-4E15-B4FB-4A5EF8356A67}" sibTransId="{96538C5E-F94B-46BA-A254-FA61A27E8D63}"/>
    <dgm:cxn modelId="{DEAD2B4D-C4E6-4DEB-8854-BA4FAB2D0BBF}" type="presOf" srcId="{FB768AA1-68A3-4EFA-A8D3-EE8D2BDC83F4}" destId="{51B417E0-ECDC-4A45-BCAA-FD651BAC0BA9}" srcOrd="0" destOrd="0" presId="urn:microsoft.com/office/officeart/2005/8/layout/process1"/>
    <dgm:cxn modelId="{506CFA58-B2AE-4E0E-B659-6015EF73D0B4}" type="presOf" srcId="{806A1A8D-482B-43B7-9EA9-F87C7469AD85}" destId="{7BBF32F0-EE70-4042-B2A8-E6E32D61F3C7}" srcOrd="0" destOrd="0" presId="urn:microsoft.com/office/officeart/2005/8/layout/process1"/>
    <dgm:cxn modelId="{A0878C5E-8862-4201-B77E-92C1C1FCEB79}" type="presOf" srcId="{79E4DF90-FF50-4FD5-A7A8-AABAF56E4120}" destId="{EA678073-0B66-420F-86DD-D7FB1EEBDE04}" srcOrd="0" destOrd="0" presId="urn:microsoft.com/office/officeart/2005/8/layout/process1"/>
    <dgm:cxn modelId="{CC445662-46E4-4EF6-AC13-12AD6559EE5A}" type="presOf" srcId="{96538C5E-F94B-46BA-A254-FA61A27E8D63}" destId="{D2225874-0B14-4C94-B8A5-C1A5E1A27E40}" srcOrd="0" destOrd="0" presId="urn:microsoft.com/office/officeart/2005/8/layout/process1"/>
    <dgm:cxn modelId="{E4491A7D-7841-42DB-9B6F-649DA230C4AA}" srcId="{FB768AA1-68A3-4EFA-A8D3-EE8D2BDC83F4}" destId="{56EA108C-3169-4D2D-A16B-66972CF4B4D0}" srcOrd="2" destOrd="0" parTransId="{4EDCD969-CFC9-4326-9D9F-983266DCEB4D}" sibTransId="{1BE180E1-A4B3-4CE2-ABE9-FA341548474E}"/>
    <dgm:cxn modelId="{1C889682-1EAA-4DEC-B92E-79950BD4F20C}" type="presOf" srcId="{1BE180E1-A4B3-4CE2-ABE9-FA341548474E}" destId="{FA739932-424B-493C-AE2D-0617C5AD7B49}" srcOrd="1" destOrd="0" presId="urn:microsoft.com/office/officeart/2005/8/layout/process1"/>
    <dgm:cxn modelId="{AC7455AD-E7FF-439A-8628-7A71824CF299}" type="presOf" srcId="{56EA108C-3169-4D2D-A16B-66972CF4B4D0}" destId="{73D75887-8FD7-4421-8ED6-A2CE8F10800A}" srcOrd="0" destOrd="0" presId="urn:microsoft.com/office/officeart/2005/8/layout/process1"/>
    <dgm:cxn modelId="{4DCEDAD1-B1DC-4338-BB9E-2746DDBE3914}" srcId="{FB768AA1-68A3-4EFA-A8D3-EE8D2BDC83F4}" destId="{A6B70C8B-629B-4AD9-ACA3-29ADA2C4B6C1}" srcOrd="3" destOrd="0" parTransId="{EA800738-5402-4C6A-956E-F602E0F17263}" sibTransId="{F1B6FA17-9F49-435E-8DA6-E95628028B5C}"/>
    <dgm:cxn modelId="{68CABDDC-4C35-458B-83B6-E2C761F0F394}" type="presOf" srcId="{A6B70C8B-629B-4AD9-ACA3-29ADA2C4B6C1}" destId="{48D843E0-4F54-4901-8E30-E46820C14984}" srcOrd="0" destOrd="0" presId="urn:microsoft.com/office/officeart/2005/8/layout/process1"/>
    <dgm:cxn modelId="{2B8331E3-5461-46B2-89AD-2B375C4691F9}" type="presOf" srcId="{1BE180E1-A4B3-4CE2-ABE9-FA341548474E}" destId="{93D1DF97-0065-4A1F-93E4-4E14A293CACD}" srcOrd="0" destOrd="0" presId="urn:microsoft.com/office/officeart/2005/8/layout/process1"/>
    <dgm:cxn modelId="{90EBD6FC-8BDB-4238-A25E-55CC9BACA470}" type="presOf" srcId="{96538C5E-F94B-46BA-A254-FA61A27E8D63}" destId="{D6D24008-54B8-416E-967C-FE49FD53227B}" srcOrd="1" destOrd="0" presId="urn:microsoft.com/office/officeart/2005/8/layout/process1"/>
    <dgm:cxn modelId="{CF293497-86A1-4357-A410-4843A2403F63}" type="presParOf" srcId="{51B417E0-ECDC-4A45-BCAA-FD651BAC0BA9}" destId="{A0A8F408-B5A5-4F67-B650-19450F866633}" srcOrd="0" destOrd="0" presId="urn:microsoft.com/office/officeart/2005/8/layout/process1"/>
    <dgm:cxn modelId="{8767441C-C9AB-4602-A3AD-E1A69C28BBF9}" type="presParOf" srcId="{51B417E0-ECDC-4A45-BCAA-FD651BAC0BA9}" destId="{D2225874-0B14-4C94-B8A5-C1A5E1A27E40}" srcOrd="1" destOrd="0" presId="urn:microsoft.com/office/officeart/2005/8/layout/process1"/>
    <dgm:cxn modelId="{476E7454-FFF2-489B-9DDC-2462F73CE4F1}" type="presParOf" srcId="{D2225874-0B14-4C94-B8A5-C1A5E1A27E40}" destId="{D6D24008-54B8-416E-967C-FE49FD53227B}" srcOrd="0" destOrd="0" presId="urn:microsoft.com/office/officeart/2005/8/layout/process1"/>
    <dgm:cxn modelId="{8444C800-52C2-473D-A3D3-FD3C0DB48B96}" type="presParOf" srcId="{51B417E0-ECDC-4A45-BCAA-FD651BAC0BA9}" destId="{EA678073-0B66-420F-86DD-D7FB1EEBDE04}" srcOrd="2" destOrd="0" presId="urn:microsoft.com/office/officeart/2005/8/layout/process1"/>
    <dgm:cxn modelId="{C8503B71-D02D-4834-9D59-03A8F98152DD}" type="presParOf" srcId="{51B417E0-ECDC-4A45-BCAA-FD651BAC0BA9}" destId="{7BBF32F0-EE70-4042-B2A8-E6E32D61F3C7}" srcOrd="3" destOrd="0" presId="urn:microsoft.com/office/officeart/2005/8/layout/process1"/>
    <dgm:cxn modelId="{46B17BA9-B68C-4353-9D8B-324CEA3D2461}" type="presParOf" srcId="{7BBF32F0-EE70-4042-B2A8-E6E32D61F3C7}" destId="{F0BF6C79-9703-4F9D-8F78-34FF2464B254}" srcOrd="0" destOrd="0" presId="urn:microsoft.com/office/officeart/2005/8/layout/process1"/>
    <dgm:cxn modelId="{778DCEBA-AC8B-4F74-B7E4-F9F7926462C4}" type="presParOf" srcId="{51B417E0-ECDC-4A45-BCAA-FD651BAC0BA9}" destId="{73D75887-8FD7-4421-8ED6-A2CE8F10800A}" srcOrd="4" destOrd="0" presId="urn:microsoft.com/office/officeart/2005/8/layout/process1"/>
    <dgm:cxn modelId="{548B6940-DA78-4416-AB24-D67EFD6523BD}" type="presParOf" srcId="{51B417E0-ECDC-4A45-BCAA-FD651BAC0BA9}" destId="{93D1DF97-0065-4A1F-93E4-4E14A293CACD}" srcOrd="5" destOrd="0" presId="urn:microsoft.com/office/officeart/2005/8/layout/process1"/>
    <dgm:cxn modelId="{528F1E2A-3776-40E7-894B-0D0927DB4D1B}" type="presParOf" srcId="{93D1DF97-0065-4A1F-93E4-4E14A293CACD}" destId="{FA739932-424B-493C-AE2D-0617C5AD7B49}" srcOrd="0" destOrd="0" presId="urn:microsoft.com/office/officeart/2005/8/layout/process1"/>
    <dgm:cxn modelId="{204134CF-B6AB-4F5B-8BC3-C22BA36D7E37}" type="presParOf" srcId="{51B417E0-ECDC-4A45-BCAA-FD651BAC0BA9}" destId="{48D843E0-4F54-4901-8E30-E46820C14984}" srcOrd="6"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FB768AA1-68A3-4EFA-A8D3-EE8D2BDC83F4}" type="doc">
      <dgm:prSet loTypeId="urn:microsoft.com/office/officeart/2005/8/layout/process1" loCatId="process" qsTypeId="urn:microsoft.com/office/officeart/2005/8/quickstyle/simple1" qsCatId="simple" csTypeId="urn:microsoft.com/office/officeart/2005/8/colors/colorful5" csCatId="colorful" phldr="1"/>
      <dgm:spPr/>
    </dgm:pt>
    <dgm:pt modelId="{D8DD9DE0-3D78-46BF-B1F3-175784CDEF91}">
      <dgm:prSet phldrT="[Text]"/>
      <dgm:spPr>
        <a:xfrm>
          <a:off x="2462" y="390406"/>
          <a:ext cx="1076721" cy="646032"/>
        </a:xfrm>
      </dgm:spPr>
      <dgm:t>
        <a:bodyPr/>
        <a:lstStyle/>
        <a:p>
          <a:r>
            <a:rPr lang="en-GB" b="1" dirty="0">
              <a:latin typeface="Calibri" panose="020F0502020204030204"/>
              <a:ea typeface="+mn-ea"/>
              <a:cs typeface="+mn-cs"/>
            </a:rPr>
            <a:t>Expert report on sample's identification of value addition</a:t>
          </a:r>
        </a:p>
      </dgm:t>
    </dgm:pt>
    <dgm:pt modelId="{FF75265F-C497-4E15-B4FB-4A5EF8356A67}" type="parTrans" cxnId="{FD2D4E31-2D8C-4FB7-B046-D85AFF6E8788}">
      <dgm:prSet/>
      <dgm:spPr/>
      <dgm:t>
        <a:bodyPr/>
        <a:lstStyle/>
        <a:p>
          <a:endParaRPr lang="en-GB" b="1"/>
        </a:p>
      </dgm:t>
    </dgm:pt>
    <dgm:pt modelId="{96538C5E-F94B-46BA-A254-FA61A27E8D63}" type="sibTrans" cxnId="{FD2D4E31-2D8C-4FB7-B046-D85AFF6E8788}">
      <dgm:prSet/>
      <dgm:spPr>
        <a:xfrm>
          <a:off x="1186855" y="579909"/>
          <a:ext cx="228264" cy="267026"/>
        </a:xfrm>
      </dgm:spPr>
      <dgm:t>
        <a:bodyPr/>
        <a:lstStyle/>
        <a:p>
          <a:endParaRPr lang="en-GB" b="1">
            <a:solidFill>
              <a:sysClr val="window" lastClr="FFFFFF"/>
            </a:solidFill>
            <a:latin typeface="Calibri" panose="020F0502020204030204"/>
            <a:ea typeface="+mn-ea"/>
            <a:cs typeface="+mn-cs"/>
          </a:endParaRPr>
        </a:p>
      </dgm:t>
    </dgm:pt>
    <dgm:pt modelId="{79E4DF90-FF50-4FD5-A7A8-AABAF56E4120}">
      <dgm:prSet phldrT="[Text]"/>
      <dgm:spPr>
        <a:xfrm>
          <a:off x="1509872" y="390406"/>
          <a:ext cx="1076721" cy="646032"/>
        </a:xfrm>
      </dgm:spPr>
      <dgm:t>
        <a:bodyPr/>
        <a:lstStyle/>
        <a:p>
          <a:r>
            <a:rPr lang="en-GB" b="1" dirty="0">
              <a:latin typeface="Calibri" panose="020F0502020204030204"/>
              <a:ea typeface="+mn-ea"/>
              <a:cs typeface="+mn-cs"/>
            </a:rPr>
            <a:t>Legal redress for unpaid royalties on value addition</a:t>
          </a:r>
        </a:p>
      </dgm:t>
    </dgm:pt>
    <dgm:pt modelId="{4E3E0EB6-EFC1-4F01-9FF9-099F0C58039C}" type="parTrans" cxnId="{910F1E19-9652-4D73-B1CC-C75034046057}">
      <dgm:prSet/>
      <dgm:spPr/>
      <dgm:t>
        <a:bodyPr/>
        <a:lstStyle/>
        <a:p>
          <a:endParaRPr lang="en-GB" b="1"/>
        </a:p>
      </dgm:t>
    </dgm:pt>
    <dgm:pt modelId="{806A1A8D-482B-43B7-9EA9-F87C7469AD85}" type="sibTrans" cxnId="{910F1E19-9652-4D73-B1CC-C75034046057}">
      <dgm:prSet/>
      <dgm:spPr>
        <a:xfrm>
          <a:off x="2694265" y="579909"/>
          <a:ext cx="228264" cy="267026"/>
        </a:xfrm>
      </dgm:spPr>
      <dgm:t>
        <a:bodyPr/>
        <a:lstStyle/>
        <a:p>
          <a:endParaRPr lang="en-GB" b="1">
            <a:solidFill>
              <a:sysClr val="window" lastClr="FFFFFF"/>
            </a:solidFill>
            <a:latin typeface="Calibri" panose="020F0502020204030204"/>
            <a:ea typeface="+mn-ea"/>
            <a:cs typeface="+mn-cs"/>
          </a:endParaRPr>
        </a:p>
      </dgm:t>
    </dgm:pt>
    <dgm:pt modelId="{56EA108C-3169-4D2D-A16B-66972CF4B4D0}">
      <dgm:prSet phldrT="[Text]"/>
      <dgm:spPr>
        <a:xfrm>
          <a:off x="3017281" y="390406"/>
          <a:ext cx="1076721" cy="646032"/>
        </a:xfrm>
      </dgm:spPr>
      <dgm:t>
        <a:bodyPr/>
        <a:lstStyle/>
        <a:p>
          <a:r>
            <a:rPr lang="en-GB" b="1">
              <a:latin typeface="Calibri" panose="020F0502020204030204"/>
              <a:ea typeface="+mn-ea"/>
              <a:cs typeface="+mn-cs"/>
            </a:rPr>
            <a:t>Public register on beneficial ownership of MNCs</a:t>
          </a:r>
        </a:p>
      </dgm:t>
    </dgm:pt>
    <dgm:pt modelId="{4EDCD969-CFC9-4326-9D9F-983266DCEB4D}" type="parTrans" cxnId="{E4491A7D-7841-42DB-9B6F-649DA230C4AA}">
      <dgm:prSet/>
      <dgm:spPr/>
      <dgm:t>
        <a:bodyPr/>
        <a:lstStyle/>
        <a:p>
          <a:endParaRPr lang="en-GB" b="1"/>
        </a:p>
      </dgm:t>
    </dgm:pt>
    <dgm:pt modelId="{1BE180E1-A4B3-4CE2-ABE9-FA341548474E}" type="sibTrans" cxnId="{E4491A7D-7841-42DB-9B6F-649DA230C4AA}">
      <dgm:prSet/>
      <dgm:spPr>
        <a:xfrm>
          <a:off x="4201674" y="579909"/>
          <a:ext cx="228264" cy="267026"/>
        </a:xfrm>
      </dgm:spPr>
      <dgm:t>
        <a:bodyPr/>
        <a:lstStyle/>
        <a:p>
          <a:endParaRPr lang="en-GB" b="1">
            <a:solidFill>
              <a:sysClr val="window" lastClr="FFFFFF"/>
            </a:solidFill>
            <a:latin typeface="Calibri" panose="020F0502020204030204"/>
            <a:ea typeface="+mn-ea"/>
            <a:cs typeface="+mn-cs"/>
          </a:endParaRPr>
        </a:p>
      </dgm:t>
    </dgm:pt>
    <dgm:pt modelId="{A6B70C8B-629B-4AD9-ACA3-29ADA2C4B6C1}">
      <dgm:prSet phldrT="[Text]"/>
      <dgm:spPr>
        <a:xfrm>
          <a:off x="4524691" y="390406"/>
          <a:ext cx="1076721" cy="646032"/>
        </a:xfrm>
      </dgm:spPr>
      <dgm:t>
        <a:bodyPr/>
        <a:lstStyle/>
        <a:p>
          <a:r>
            <a:rPr lang="en-GB" b="1">
              <a:latin typeface="Calibri" panose="020F0502020204030204"/>
              <a:ea typeface="+mn-ea"/>
              <a:cs typeface="+mn-cs"/>
            </a:rPr>
            <a:t>Corporate structure and shareholders information to be regularly updated</a:t>
          </a:r>
        </a:p>
      </dgm:t>
    </dgm:pt>
    <dgm:pt modelId="{EA800738-5402-4C6A-956E-F602E0F17263}" type="parTrans" cxnId="{4DCEDAD1-B1DC-4338-BB9E-2746DDBE3914}">
      <dgm:prSet/>
      <dgm:spPr/>
      <dgm:t>
        <a:bodyPr/>
        <a:lstStyle/>
        <a:p>
          <a:endParaRPr lang="en-GB" b="1"/>
        </a:p>
      </dgm:t>
    </dgm:pt>
    <dgm:pt modelId="{F1B6FA17-9F49-435E-8DA6-E95628028B5C}" type="sibTrans" cxnId="{4DCEDAD1-B1DC-4338-BB9E-2746DDBE3914}">
      <dgm:prSet/>
      <dgm:spPr/>
      <dgm:t>
        <a:bodyPr/>
        <a:lstStyle/>
        <a:p>
          <a:endParaRPr lang="en-GB" b="1"/>
        </a:p>
      </dgm:t>
    </dgm:pt>
    <dgm:pt modelId="{51B417E0-ECDC-4A45-BCAA-FD651BAC0BA9}" type="pres">
      <dgm:prSet presAssocID="{FB768AA1-68A3-4EFA-A8D3-EE8D2BDC83F4}" presName="Name0" presStyleCnt="0">
        <dgm:presLayoutVars>
          <dgm:dir/>
          <dgm:resizeHandles val="exact"/>
        </dgm:presLayoutVars>
      </dgm:prSet>
      <dgm:spPr/>
    </dgm:pt>
    <dgm:pt modelId="{A0A8F408-B5A5-4F67-B650-19450F866633}" type="pres">
      <dgm:prSet presAssocID="{D8DD9DE0-3D78-46BF-B1F3-175784CDEF91}" presName="node" presStyleLbl="node1" presStyleIdx="0" presStyleCnt="4">
        <dgm:presLayoutVars>
          <dgm:bulletEnabled val="1"/>
        </dgm:presLayoutVars>
      </dgm:prSet>
      <dgm:spPr>
        <a:prstGeom prst="roundRect">
          <a:avLst>
            <a:gd name="adj" fmla="val 10000"/>
          </a:avLst>
        </a:prstGeom>
      </dgm:spPr>
    </dgm:pt>
    <dgm:pt modelId="{D2225874-0B14-4C94-B8A5-C1A5E1A27E40}" type="pres">
      <dgm:prSet presAssocID="{96538C5E-F94B-46BA-A254-FA61A27E8D63}" presName="sibTrans" presStyleLbl="sibTrans2D1" presStyleIdx="0" presStyleCnt="3"/>
      <dgm:spPr>
        <a:prstGeom prst="rightArrow">
          <a:avLst>
            <a:gd name="adj1" fmla="val 60000"/>
            <a:gd name="adj2" fmla="val 50000"/>
          </a:avLst>
        </a:prstGeom>
      </dgm:spPr>
    </dgm:pt>
    <dgm:pt modelId="{D6D24008-54B8-416E-967C-FE49FD53227B}" type="pres">
      <dgm:prSet presAssocID="{96538C5E-F94B-46BA-A254-FA61A27E8D63}" presName="connectorText" presStyleLbl="sibTrans2D1" presStyleIdx="0" presStyleCnt="3"/>
      <dgm:spPr/>
    </dgm:pt>
    <dgm:pt modelId="{EA678073-0B66-420F-86DD-D7FB1EEBDE04}" type="pres">
      <dgm:prSet presAssocID="{79E4DF90-FF50-4FD5-A7A8-AABAF56E4120}" presName="node" presStyleLbl="node1" presStyleIdx="1" presStyleCnt="4">
        <dgm:presLayoutVars>
          <dgm:bulletEnabled val="1"/>
        </dgm:presLayoutVars>
      </dgm:prSet>
      <dgm:spPr>
        <a:prstGeom prst="roundRect">
          <a:avLst>
            <a:gd name="adj" fmla="val 10000"/>
          </a:avLst>
        </a:prstGeom>
      </dgm:spPr>
    </dgm:pt>
    <dgm:pt modelId="{7BBF32F0-EE70-4042-B2A8-E6E32D61F3C7}" type="pres">
      <dgm:prSet presAssocID="{806A1A8D-482B-43B7-9EA9-F87C7469AD85}" presName="sibTrans" presStyleLbl="sibTrans2D1" presStyleIdx="1" presStyleCnt="3"/>
      <dgm:spPr>
        <a:prstGeom prst="rightArrow">
          <a:avLst>
            <a:gd name="adj1" fmla="val 60000"/>
            <a:gd name="adj2" fmla="val 50000"/>
          </a:avLst>
        </a:prstGeom>
      </dgm:spPr>
    </dgm:pt>
    <dgm:pt modelId="{F0BF6C79-9703-4F9D-8F78-34FF2464B254}" type="pres">
      <dgm:prSet presAssocID="{806A1A8D-482B-43B7-9EA9-F87C7469AD85}" presName="connectorText" presStyleLbl="sibTrans2D1" presStyleIdx="1" presStyleCnt="3"/>
      <dgm:spPr/>
    </dgm:pt>
    <dgm:pt modelId="{73D75887-8FD7-4421-8ED6-A2CE8F10800A}" type="pres">
      <dgm:prSet presAssocID="{56EA108C-3169-4D2D-A16B-66972CF4B4D0}" presName="node" presStyleLbl="node1" presStyleIdx="2" presStyleCnt="4">
        <dgm:presLayoutVars>
          <dgm:bulletEnabled val="1"/>
        </dgm:presLayoutVars>
      </dgm:prSet>
      <dgm:spPr>
        <a:prstGeom prst="roundRect">
          <a:avLst>
            <a:gd name="adj" fmla="val 10000"/>
          </a:avLst>
        </a:prstGeom>
      </dgm:spPr>
    </dgm:pt>
    <dgm:pt modelId="{93D1DF97-0065-4A1F-93E4-4E14A293CACD}" type="pres">
      <dgm:prSet presAssocID="{1BE180E1-A4B3-4CE2-ABE9-FA341548474E}" presName="sibTrans" presStyleLbl="sibTrans2D1" presStyleIdx="2" presStyleCnt="3"/>
      <dgm:spPr>
        <a:prstGeom prst="rightArrow">
          <a:avLst>
            <a:gd name="adj1" fmla="val 60000"/>
            <a:gd name="adj2" fmla="val 50000"/>
          </a:avLst>
        </a:prstGeom>
      </dgm:spPr>
    </dgm:pt>
    <dgm:pt modelId="{FA739932-424B-493C-AE2D-0617C5AD7B49}" type="pres">
      <dgm:prSet presAssocID="{1BE180E1-A4B3-4CE2-ABE9-FA341548474E}" presName="connectorText" presStyleLbl="sibTrans2D1" presStyleIdx="2" presStyleCnt="3"/>
      <dgm:spPr/>
    </dgm:pt>
    <dgm:pt modelId="{48D843E0-4F54-4901-8E30-E46820C14984}" type="pres">
      <dgm:prSet presAssocID="{A6B70C8B-629B-4AD9-ACA3-29ADA2C4B6C1}" presName="node" presStyleLbl="node1" presStyleIdx="3" presStyleCnt="4">
        <dgm:presLayoutVars>
          <dgm:bulletEnabled val="1"/>
        </dgm:presLayoutVars>
      </dgm:prSet>
      <dgm:spPr>
        <a:prstGeom prst="roundRect">
          <a:avLst>
            <a:gd name="adj" fmla="val 10000"/>
          </a:avLst>
        </a:prstGeom>
      </dgm:spPr>
    </dgm:pt>
  </dgm:ptLst>
  <dgm:cxnLst>
    <dgm:cxn modelId="{E6DF7B0F-38D3-4123-8CB6-DE5D14380D5E}" type="presOf" srcId="{806A1A8D-482B-43B7-9EA9-F87C7469AD85}" destId="{7BBF32F0-EE70-4042-B2A8-E6E32D61F3C7}" srcOrd="0" destOrd="0" presId="urn:microsoft.com/office/officeart/2005/8/layout/process1"/>
    <dgm:cxn modelId="{DB7EB315-1D6D-4B8F-98A0-323A6ABBDC8B}" type="presOf" srcId="{56EA108C-3169-4D2D-A16B-66972CF4B4D0}" destId="{73D75887-8FD7-4421-8ED6-A2CE8F10800A}" srcOrd="0" destOrd="0" presId="urn:microsoft.com/office/officeart/2005/8/layout/process1"/>
    <dgm:cxn modelId="{910F1E19-9652-4D73-B1CC-C75034046057}" srcId="{FB768AA1-68A3-4EFA-A8D3-EE8D2BDC83F4}" destId="{79E4DF90-FF50-4FD5-A7A8-AABAF56E4120}" srcOrd="1" destOrd="0" parTransId="{4E3E0EB6-EFC1-4F01-9FF9-099F0C58039C}" sibTransId="{806A1A8D-482B-43B7-9EA9-F87C7469AD85}"/>
    <dgm:cxn modelId="{37702D1B-4F89-4FD9-99AF-07D0CC93E082}" type="presOf" srcId="{79E4DF90-FF50-4FD5-A7A8-AABAF56E4120}" destId="{EA678073-0B66-420F-86DD-D7FB1EEBDE04}" srcOrd="0" destOrd="0" presId="urn:microsoft.com/office/officeart/2005/8/layout/process1"/>
    <dgm:cxn modelId="{FD2D4E31-2D8C-4FB7-B046-D85AFF6E8788}" srcId="{FB768AA1-68A3-4EFA-A8D3-EE8D2BDC83F4}" destId="{D8DD9DE0-3D78-46BF-B1F3-175784CDEF91}" srcOrd="0" destOrd="0" parTransId="{FF75265F-C497-4E15-B4FB-4A5EF8356A67}" sibTransId="{96538C5E-F94B-46BA-A254-FA61A27E8D63}"/>
    <dgm:cxn modelId="{76BED746-5E7A-4518-842B-EE29982CF8D5}" type="presOf" srcId="{1BE180E1-A4B3-4CE2-ABE9-FA341548474E}" destId="{93D1DF97-0065-4A1F-93E4-4E14A293CACD}" srcOrd="0" destOrd="0" presId="urn:microsoft.com/office/officeart/2005/8/layout/process1"/>
    <dgm:cxn modelId="{1211C94D-E5B3-4965-8059-F83ED31CAE0B}" type="presOf" srcId="{96538C5E-F94B-46BA-A254-FA61A27E8D63}" destId="{D2225874-0B14-4C94-B8A5-C1A5E1A27E40}" srcOrd="0" destOrd="0" presId="urn:microsoft.com/office/officeart/2005/8/layout/process1"/>
    <dgm:cxn modelId="{E361B45A-14A8-4E4F-BC6C-D3440DE78684}" type="presOf" srcId="{A6B70C8B-629B-4AD9-ACA3-29ADA2C4B6C1}" destId="{48D843E0-4F54-4901-8E30-E46820C14984}" srcOrd="0" destOrd="0" presId="urn:microsoft.com/office/officeart/2005/8/layout/process1"/>
    <dgm:cxn modelId="{E4491A7D-7841-42DB-9B6F-649DA230C4AA}" srcId="{FB768AA1-68A3-4EFA-A8D3-EE8D2BDC83F4}" destId="{56EA108C-3169-4D2D-A16B-66972CF4B4D0}" srcOrd="2" destOrd="0" parTransId="{4EDCD969-CFC9-4326-9D9F-983266DCEB4D}" sibTransId="{1BE180E1-A4B3-4CE2-ABE9-FA341548474E}"/>
    <dgm:cxn modelId="{A9F1C381-A322-4C72-9C40-BC22F7F3964F}" type="presOf" srcId="{1BE180E1-A4B3-4CE2-ABE9-FA341548474E}" destId="{FA739932-424B-493C-AE2D-0617C5AD7B49}" srcOrd="1" destOrd="0" presId="urn:microsoft.com/office/officeart/2005/8/layout/process1"/>
    <dgm:cxn modelId="{51B9A690-D62C-4EFE-BF91-BD653A59DE0A}" type="presOf" srcId="{D8DD9DE0-3D78-46BF-B1F3-175784CDEF91}" destId="{A0A8F408-B5A5-4F67-B650-19450F866633}" srcOrd="0" destOrd="0" presId="urn:microsoft.com/office/officeart/2005/8/layout/process1"/>
    <dgm:cxn modelId="{4DCEDAD1-B1DC-4338-BB9E-2746DDBE3914}" srcId="{FB768AA1-68A3-4EFA-A8D3-EE8D2BDC83F4}" destId="{A6B70C8B-629B-4AD9-ACA3-29ADA2C4B6C1}" srcOrd="3" destOrd="0" parTransId="{EA800738-5402-4C6A-956E-F602E0F17263}" sibTransId="{F1B6FA17-9F49-435E-8DA6-E95628028B5C}"/>
    <dgm:cxn modelId="{84C65BD2-7647-429B-9EBC-A2B17AC8F3EC}" type="presOf" srcId="{806A1A8D-482B-43B7-9EA9-F87C7469AD85}" destId="{F0BF6C79-9703-4F9D-8F78-34FF2464B254}" srcOrd="1" destOrd="0" presId="urn:microsoft.com/office/officeart/2005/8/layout/process1"/>
    <dgm:cxn modelId="{8AA1E8DC-65C4-472A-A5E2-9047C8F0CE89}" type="presOf" srcId="{FB768AA1-68A3-4EFA-A8D3-EE8D2BDC83F4}" destId="{51B417E0-ECDC-4A45-BCAA-FD651BAC0BA9}" srcOrd="0" destOrd="0" presId="urn:microsoft.com/office/officeart/2005/8/layout/process1"/>
    <dgm:cxn modelId="{835CF2F5-2B23-40C6-B2F3-E7CD5C7DDA21}" type="presOf" srcId="{96538C5E-F94B-46BA-A254-FA61A27E8D63}" destId="{D6D24008-54B8-416E-967C-FE49FD53227B}" srcOrd="1" destOrd="0" presId="urn:microsoft.com/office/officeart/2005/8/layout/process1"/>
    <dgm:cxn modelId="{D32FE39A-4AAB-465F-B9B3-016EC025AC55}" type="presParOf" srcId="{51B417E0-ECDC-4A45-BCAA-FD651BAC0BA9}" destId="{A0A8F408-B5A5-4F67-B650-19450F866633}" srcOrd="0" destOrd="0" presId="urn:microsoft.com/office/officeart/2005/8/layout/process1"/>
    <dgm:cxn modelId="{7BEE4863-DFC3-4E5F-AC3A-45ECCF14ACFD}" type="presParOf" srcId="{51B417E0-ECDC-4A45-BCAA-FD651BAC0BA9}" destId="{D2225874-0B14-4C94-B8A5-C1A5E1A27E40}" srcOrd="1" destOrd="0" presId="urn:microsoft.com/office/officeart/2005/8/layout/process1"/>
    <dgm:cxn modelId="{D8773259-45B2-4903-8219-5E85B9254E1D}" type="presParOf" srcId="{D2225874-0B14-4C94-B8A5-C1A5E1A27E40}" destId="{D6D24008-54B8-416E-967C-FE49FD53227B}" srcOrd="0" destOrd="0" presId="urn:microsoft.com/office/officeart/2005/8/layout/process1"/>
    <dgm:cxn modelId="{44DAE880-2B85-4076-BDBB-04FFF97C9D95}" type="presParOf" srcId="{51B417E0-ECDC-4A45-BCAA-FD651BAC0BA9}" destId="{EA678073-0B66-420F-86DD-D7FB1EEBDE04}" srcOrd="2" destOrd="0" presId="urn:microsoft.com/office/officeart/2005/8/layout/process1"/>
    <dgm:cxn modelId="{3581F516-B38E-4B01-9005-0233930D0247}" type="presParOf" srcId="{51B417E0-ECDC-4A45-BCAA-FD651BAC0BA9}" destId="{7BBF32F0-EE70-4042-B2A8-E6E32D61F3C7}" srcOrd="3" destOrd="0" presId="urn:microsoft.com/office/officeart/2005/8/layout/process1"/>
    <dgm:cxn modelId="{975E0C69-CFC1-4280-B648-F7397B4F91C2}" type="presParOf" srcId="{7BBF32F0-EE70-4042-B2A8-E6E32D61F3C7}" destId="{F0BF6C79-9703-4F9D-8F78-34FF2464B254}" srcOrd="0" destOrd="0" presId="urn:microsoft.com/office/officeart/2005/8/layout/process1"/>
    <dgm:cxn modelId="{0A9520E0-E1EB-4F17-ACE6-07F39695B62A}" type="presParOf" srcId="{51B417E0-ECDC-4A45-BCAA-FD651BAC0BA9}" destId="{73D75887-8FD7-4421-8ED6-A2CE8F10800A}" srcOrd="4" destOrd="0" presId="urn:microsoft.com/office/officeart/2005/8/layout/process1"/>
    <dgm:cxn modelId="{2DF24BBC-F45E-48EE-BBB8-B712FED3F845}" type="presParOf" srcId="{51B417E0-ECDC-4A45-BCAA-FD651BAC0BA9}" destId="{93D1DF97-0065-4A1F-93E4-4E14A293CACD}" srcOrd="5" destOrd="0" presId="urn:microsoft.com/office/officeart/2005/8/layout/process1"/>
    <dgm:cxn modelId="{2D8329EE-8F58-4149-ACA6-A8AD7A0EF9E8}" type="presParOf" srcId="{93D1DF97-0065-4A1F-93E4-4E14A293CACD}" destId="{FA739932-424B-493C-AE2D-0617C5AD7B49}" srcOrd="0" destOrd="0" presId="urn:microsoft.com/office/officeart/2005/8/layout/process1"/>
    <dgm:cxn modelId="{427CC487-E251-40B7-9882-0E309E21C9C6}" type="presParOf" srcId="{51B417E0-ECDC-4A45-BCAA-FD651BAC0BA9}" destId="{48D843E0-4F54-4901-8E30-E46820C14984}" srcOrd="6" destOrd="0" presId="urn:microsoft.com/office/officeart/2005/8/layout/process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D6C58F4-783B-4BB8-9E6E-593FED33A7AA}" type="doc">
      <dgm:prSet loTypeId="urn:microsoft.com/office/officeart/2005/8/layout/gear1" loCatId="cycle" qsTypeId="urn:microsoft.com/office/officeart/2005/8/quickstyle/3d3" qsCatId="3D" csTypeId="urn:microsoft.com/office/officeart/2005/8/colors/colorful5" csCatId="colorful" phldr="1"/>
      <dgm:spPr/>
    </dgm:pt>
    <dgm:pt modelId="{6B50F714-F1CC-49EA-8023-8D77D9FB10D7}">
      <dgm:prSet phldrT="[Text]"/>
      <dgm:spPr>
        <a:xfrm>
          <a:off x="2553779" y="1704784"/>
          <a:ext cx="2083625" cy="2083625"/>
        </a:xfrm>
        <a:solidFill>
          <a:srgbClr val="4472C4">
            <a:hueOff val="0"/>
            <a:satOff val="0"/>
            <a:lumOff val="0"/>
            <a:alphaOff val="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gm:spPr>
      <dgm:t>
        <a:bodyPr/>
        <a:lstStyle/>
        <a:p>
          <a:r>
            <a:rPr lang="en-GB">
              <a:solidFill>
                <a:sysClr val="window" lastClr="FFFFFF"/>
              </a:solidFill>
              <a:latin typeface="Calibri" panose="020F0502020204030204"/>
              <a:ea typeface="+mn-ea"/>
              <a:cs typeface="+mn-cs"/>
            </a:rPr>
            <a:t>Illegal sources earned, used or transferred illegally</a:t>
          </a:r>
        </a:p>
      </dgm:t>
    </dgm:pt>
    <dgm:pt modelId="{36BE8258-9A2A-4C98-A462-75E047002FB8}" type="parTrans" cxnId="{220B6FA3-FD97-4DC9-8B66-7B5D4EA7FBB6}">
      <dgm:prSet/>
      <dgm:spPr/>
      <dgm:t>
        <a:bodyPr/>
        <a:lstStyle/>
        <a:p>
          <a:endParaRPr lang="en-GB"/>
        </a:p>
      </dgm:t>
    </dgm:pt>
    <dgm:pt modelId="{C4710B23-094B-4932-BB31-F3BCAF33D804}" type="sibTrans" cxnId="{220B6FA3-FD97-4DC9-8B66-7B5D4EA7FBB6}">
      <dgm:prSet/>
      <dgm:spPr>
        <a:xfrm>
          <a:off x="2389160" y="1392865"/>
          <a:ext cx="2667040" cy="2667040"/>
        </a:xfrm>
        <a:solidFill>
          <a:srgbClr val="4472C4">
            <a:hueOff val="0"/>
            <a:satOff val="0"/>
            <a:lumOff val="0"/>
            <a:alphaOff val="0"/>
          </a:srgb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gm:spPr>
      <dgm:t>
        <a:bodyPr/>
        <a:lstStyle/>
        <a:p>
          <a:endParaRPr lang="en-GB"/>
        </a:p>
      </dgm:t>
    </dgm:pt>
    <dgm:pt modelId="{F8BD6FD6-E314-4799-B2C5-D022B221C8DE}">
      <dgm:prSet phldrT="[Text]"/>
      <dgm:spPr>
        <a:xfrm>
          <a:off x="1341488" y="1212291"/>
          <a:ext cx="1515364" cy="1515364"/>
        </a:xfrm>
        <a:solidFill>
          <a:srgbClr val="4472C4">
            <a:hueOff val="-3676672"/>
            <a:satOff val="-5114"/>
            <a:lumOff val="-1961"/>
            <a:alphaOff val="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gm:spPr>
      <dgm:t>
        <a:bodyPr/>
        <a:lstStyle/>
        <a:p>
          <a:r>
            <a:rPr lang="en-GB">
              <a:solidFill>
                <a:sysClr val="window" lastClr="FFFFFF"/>
              </a:solidFill>
              <a:latin typeface="Calibri" panose="020F0502020204030204"/>
              <a:ea typeface="+mn-ea"/>
              <a:cs typeface="+mn-cs"/>
            </a:rPr>
            <a:t>Illegal sources earned, used or transferred legally </a:t>
          </a:r>
        </a:p>
      </dgm:t>
    </dgm:pt>
    <dgm:pt modelId="{EBBD2C72-33DD-47AC-833D-40213E4B9ED9}" type="parTrans" cxnId="{8E52089C-97FB-429F-8FA6-BB7984A4406B}">
      <dgm:prSet/>
      <dgm:spPr/>
      <dgm:t>
        <a:bodyPr/>
        <a:lstStyle/>
        <a:p>
          <a:endParaRPr lang="en-GB"/>
        </a:p>
      </dgm:t>
    </dgm:pt>
    <dgm:pt modelId="{22C40575-FC92-4602-8362-7D9A4AA17B8C}" type="sibTrans" cxnId="{8E52089C-97FB-429F-8FA6-BB7984A4406B}">
      <dgm:prSet/>
      <dgm:spPr>
        <a:xfrm>
          <a:off x="1073120" y="878740"/>
          <a:ext cx="1937771" cy="1937771"/>
        </a:xfrm>
        <a:solidFill>
          <a:srgbClr val="4472C4">
            <a:hueOff val="-3676672"/>
            <a:satOff val="-5114"/>
            <a:lumOff val="-1961"/>
            <a:alphaOff val="0"/>
          </a:srgb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gm:spPr>
      <dgm:t>
        <a:bodyPr/>
        <a:lstStyle/>
        <a:p>
          <a:endParaRPr lang="en-GB"/>
        </a:p>
      </dgm:t>
    </dgm:pt>
    <dgm:pt modelId="{4BD31030-EB3F-4946-A885-0290304600C5}">
      <dgm:prSet phldrT="[Text]"/>
      <dgm:spPr>
        <a:xfrm rot="20700000">
          <a:off x="2190246" y="166844"/>
          <a:ext cx="1484747" cy="1484747"/>
        </a:xfrm>
        <a:solidFill>
          <a:srgbClr val="4472C4">
            <a:hueOff val="-7353344"/>
            <a:satOff val="-10228"/>
            <a:lumOff val="-3922"/>
            <a:alphaOff val="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gm:spPr>
      <dgm:t>
        <a:bodyPr/>
        <a:lstStyle/>
        <a:p>
          <a:r>
            <a:rPr lang="en-GB">
              <a:solidFill>
                <a:sysClr val="window" lastClr="FFFFFF"/>
              </a:solidFill>
              <a:latin typeface="Calibri" panose="020F0502020204030204"/>
              <a:ea typeface="+mn-ea"/>
              <a:cs typeface="+mn-cs"/>
            </a:rPr>
            <a:t>Legal sources illegally used or transferred</a:t>
          </a:r>
        </a:p>
      </dgm:t>
    </dgm:pt>
    <dgm:pt modelId="{95599676-6C10-462C-ADF3-26A3ED856BBE}" type="parTrans" cxnId="{23C1F488-4BA9-483F-9150-5CDC11B1FA04}">
      <dgm:prSet/>
      <dgm:spPr/>
      <dgm:t>
        <a:bodyPr/>
        <a:lstStyle/>
        <a:p>
          <a:endParaRPr lang="en-GB"/>
        </a:p>
      </dgm:t>
    </dgm:pt>
    <dgm:pt modelId="{8F11CB94-0AE5-43E7-9FE0-A4027A624A1A}" type="sibTrans" cxnId="{23C1F488-4BA9-483F-9150-5CDC11B1FA04}">
      <dgm:prSet/>
      <dgm:spPr>
        <a:xfrm>
          <a:off x="1846809" y="-156628"/>
          <a:ext cx="2089308" cy="2089308"/>
        </a:xfrm>
        <a:solidFill>
          <a:srgbClr val="4472C4">
            <a:hueOff val="-7353344"/>
            <a:satOff val="-10228"/>
            <a:lumOff val="-3922"/>
            <a:alphaOff val="0"/>
          </a:srgb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gm:spPr>
      <dgm:t>
        <a:bodyPr/>
        <a:lstStyle/>
        <a:p>
          <a:endParaRPr lang="en-GB"/>
        </a:p>
      </dgm:t>
    </dgm:pt>
    <dgm:pt modelId="{04231B46-B585-44A0-B7A9-F6250852C328}" type="pres">
      <dgm:prSet presAssocID="{1D6C58F4-783B-4BB8-9E6E-593FED33A7AA}" presName="composite" presStyleCnt="0">
        <dgm:presLayoutVars>
          <dgm:chMax val="3"/>
          <dgm:animLvl val="lvl"/>
          <dgm:resizeHandles val="exact"/>
        </dgm:presLayoutVars>
      </dgm:prSet>
      <dgm:spPr/>
    </dgm:pt>
    <dgm:pt modelId="{7907EFA9-3E46-48BA-9FED-DD6008C624A9}" type="pres">
      <dgm:prSet presAssocID="{6B50F714-F1CC-49EA-8023-8D77D9FB10D7}" presName="gear1" presStyleLbl="node1" presStyleIdx="0" presStyleCnt="3">
        <dgm:presLayoutVars>
          <dgm:chMax val="1"/>
          <dgm:bulletEnabled val="1"/>
        </dgm:presLayoutVars>
      </dgm:prSet>
      <dgm:spPr>
        <a:prstGeom prst="gear9">
          <a:avLst/>
        </a:prstGeom>
      </dgm:spPr>
    </dgm:pt>
    <dgm:pt modelId="{51B75C42-7896-45CB-8D7F-F05E37BAF564}" type="pres">
      <dgm:prSet presAssocID="{6B50F714-F1CC-49EA-8023-8D77D9FB10D7}" presName="gear1srcNode" presStyleLbl="node1" presStyleIdx="0" presStyleCnt="3"/>
      <dgm:spPr/>
    </dgm:pt>
    <dgm:pt modelId="{1E96110D-24E6-48DB-80BA-9D1BE4BD3C3C}" type="pres">
      <dgm:prSet presAssocID="{6B50F714-F1CC-49EA-8023-8D77D9FB10D7}" presName="gear1dstNode" presStyleLbl="node1" presStyleIdx="0" presStyleCnt="3"/>
      <dgm:spPr/>
    </dgm:pt>
    <dgm:pt modelId="{566B4EA5-BB1F-4B2A-A491-A2C3F0478AC0}" type="pres">
      <dgm:prSet presAssocID="{F8BD6FD6-E314-4799-B2C5-D022B221C8DE}" presName="gear2" presStyleLbl="node1" presStyleIdx="1" presStyleCnt="3">
        <dgm:presLayoutVars>
          <dgm:chMax val="1"/>
          <dgm:bulletEnabled val="1"/>
        </dgm:presLayoutVars>
      </dgm:prSet>
      <dgm:spPr>
        <a:prstGeom prst="gear6">
          <a:avLst/>
        </a:prstGeom>
      </dgm:spPr>
    </dgm:pt>
    <dgm:pt modelId="{6720B952-860B-4AE6-A2A5-464600B4B77F}" type="pres">
      <dgm:prSet presAssocID="{F8BD6FD6-E314-4799-B2C5-D022B221C8DE}" presName="gear2srcNode" presStyleLbl="node1" presStyleIdx="1" presStyleCnt="3"/>
      <dgm:spPr/>
    </dgm:pt>
    <dgm:pt modelId="{FB3FBE97-6F0B-4B26-B954-F2BFA5907F8D}" type="pres">
      <dgm:prSet presAssocID="{F8BD6FD6-E314-4799-B2C5-D022B221C8DE}" presName="gear2dstNode" presStyleLbl="node1" presStyleIdx="1" presStyleCnt="3"/>
      <dgm:spPr/>
    </dgm:pt>
    <dgm:pt modelId="{C6612622-2E12-4A40-A107-2B115C8CE9E9}" type="pres">
      <dgm:prSet presAssocID="{4BD31030-EB3F-4946-A885-0290304600C5}" presName="gear3" presStyleLbl="node1" presStyleIdx="2" presStyleCnt="3"/>
      <dgm:spPr>
        <a:prstGeom prst="gear6">
          <a:avLst/>
        </a:prstGeom>
      </dgm:spPr>
    </dgm:pt>
    <dgm:pt modelId="{FFA295D8-6C8F-4D39-9814-23471AC3D6EB}" type="pres">
      <dgm:prSet presAssocID="{4BD31030-EB3F-4946-A885-0290304600C5}" presName="gear3tx" presStyleLbl="node1" presStyleIdx="2" presStyleCnt="3">
        <dgm:presLayoutVars>
          <dgm:chMax val="1"/>
          <dgm:bulletEnabled val="1"/>
        </dgm:presLayoutVars>
      </dgm:prSet>
      <dgm:spPr/>
    </dgm:pt>
    <dgm:pt modelId="{2FDD3AC8-7C2A-4115-9B62-FF87A62B140F}" type="pres">
      <dgm:prSet presAssocID="{4BD31030-EB3F-4946-A885-0290304600C5}" presName="gear3srcNode" presStyleLbl="node1" presStyleIdx="2" presStyleCnt="3"/>
      <dgm:spPr/>
    </dgm:pt>
    <dgm:pt modelId="{F472CC58-5AE9-4245-A491-ACBE040388CD}" type="pres">
      <dgm:prSet presAssocID="{4BD31030-EB3F-4946-A885-0290304600C5}" presName="gear3dstNode" presStyleLbl="node1" presStyleIdx="2" presStyleCnt="3"/>
      <dgm:spPr/>
    </dgm:pt>
    <dgm:pt modelId="{BE73D7CE-1BF5-4B1C-A852-2523195F4932}" type="pres">
      <dgm:prSet presAssocID="{C4710B23-094B-4932-BB31-F3BCAF33D804}" presName="connector1" presStyleLbl="sibTrans2D1" presStyleIdx="0" presStyleCnt="3"/>
      <dgm:spPr>
        <a:prstGeom prst="circularArrow">
          <a:avLst>
            <a:gd name="adj1" fmla="val 4687"/>
            <a:gd name="adj2" fmla="val 299029"/>
            <a:gd name="adj3" fmla="val 2505778"/>
            <a:gd name="adj4" fmla="val 15883837"/>
            <a:gd name="adj5" fmla="val 5469"/>
          </a:avLst>
        </a:prstGeom>
      </dgm:spPr>
    </dgm:pt>
    <dgm:pt modelId="{EF39D916-EFCA-4AE6-98D8-1262A2440AB5}" type="pres">
      <dgm:prSet presAssocID="{22C40575-FC92-4602-8362-7D9A4AA17B8C}" presName="connector2" presStyleLbl="sibTrans2D1" presStyleIdx="1" presStyleCnt="3"/>
      <dgm:spPr>
        <a:prstGeom prst="leftCircularArrow">
          <a:avLst>
            <a:gd name="adj1" fmla="val 6452"/>
            <a:gd name="adj2" fmla="val 429999"/>
            <a:gd name="adj3" fmla="val 10489124"/>
            <a:gd name="adj4" fmla="val 14837806"/>
            <a:gd name="adj5" fmla="val 7527"/>
          </a:avLst>
        </a:prstGeom>
      </dgm:spPr>
    </dgm:pt>
    <dgm:pt modelId="{12568D80-661F-46E4-BD22-D935132729A1}" type="pres">
      <dgm:prSet presAssocID="{8F11CB94-0AE5-43E7-9FE0-A4027A624A1A}" presName="connector3" presStyleLbl="sibTrans2D1" presStyleIdx="2" presStyleCnt="3"/>
      <dgm:spPr>
        <a:prstGeom prst="circularArrow">
          <a:avLst>
            <a:gd name="adj1" fmla="val 5984"/>
            <a:gd name="adj2" fmla="val 394124"/>
            <a:gd name="adj3" fmla="val 13313824"/>
            <a:gd name="adj4" fmla="val 10508221"/>
            <a:gd name="adj5" fmla="val 6981"/>
          </a:avLst>
        </a:prstGeom>
      </dgm:spPr>
    </dgm:pt>
  </dgm:ptLst>
  <dgm:cxnLst>
    <dgm:cxn modelId="{7E2EA70B-4AA8-4EB7-B8FE-A61D13CC878A}" type="presOf" srcId="{4BD31030-EB3F-4946-A885-0290304600C5}" destId="{FFA295D8-6C8F-4D39-9814-23471AC3D6EB}" srcOrd="1" destOrd="0" presId="urn:microsoft.com/office/officeart/2005/8/layout/gear1"/>
    <dgm:cxn modelId="{F6AC5620-6447-4167-8EAC-A11120E6DEBF}" type="presOf" srcId="{1D6C58F4-783B-4BB8-9E6E-593FED33A7AA}" destId="{04231B46-B585-44A0-B7A9-F6250852C328}" srcOrd="0" destOrd="0" presId="urn:microsoft.com/office/officeart/2005/8/layout/gear1"/>
    <dgm:cxn modelId="{E46B7B30-73CF-471F-845A-868519D7B148}" type="presOf" srcId="{F8BD6FD6-E314-4799-B2C5-D022B221C8DE}" destId="{6720B952-860B-4AE6-A2A5-464600B4B77F}" srcOrd="1" destOrd="0" presId="urn:microsoft.com/office/officeart/2005/8/layout/gear1"/>
    <dgm:cxn modelId="{B04B0F31-4002-49CE-81CD-8EA3DD2B2A6A}" type="presOf" srcId="{4BD31030-EB3F-4946-A885-0290304600C5}" destId="{F472CC58-5AE9-4245-A491-ACBE040388CD}" srcOrd="3" destOrd="0" presId="urn:microsoft.com/office/officeart/2005/8/layout/gear1"/>
    <dgm:cxn modelId="{7C2CFC50-5B73-4FC7-AB7C-56DAD80F84F7}" type="presOf" srcId="{22C40575-FC92-4602-8362-7D9A4AA17B8C}" destId="{EF39D916-EFCA-4AE6-98D8-1262A2440AB5}" srcOrd="0" destOrd="0" presId="urn:microsoft.com/office/officeart/2005/8/layout/gear1"/>
    <dgm:cxn modelId="{2FD51A58-B0BC-4965-B2FA-7C2BDF8E7DA2}" type="presOf" srcId="{4BD31030-EB3F-4946-A885-0290304600C5}" destId="{2FDD3AC8-7C2A-4115-9B62-FF87A62B140F}" srcOrd="2" destOrd="0" presId="urn:microsoft.com/office/officeart/2005/8/layout/gear1"/>
    <dgm:cxn modelId="{CD1B4D73-5C8F-445A-B197-15824820EC86}" type="presOf" srcId="{F8BD6FD6-E314-4799-B2C5-D022B221C8DE}" destId="{566B4EA5-BB1F-4B2A-A491-A2C3F0478AC0}" srcOrd="0" destOrd="0" presId="urn:microsoft.com/office/officeart/2005/8/layout/gear1"/>
    <dgm:cxn modelId="{23C1F488-4BA9-483F-9150-5CDC11B1FA04}" srcId="{1D6C58F4-783B-4BB8-9E6E-593FED33A7AA}" destId="{4BD31030-EB3F-4946-A885-0290304600C5}" srcOrd="2" destOrd="0" parTransId="{95599676-6C10-462C-ADF3-26A3ED856BBE}" sibTransId="{8F11CB94-0AE5-43E7-9FE0-A4027A624A1A}"/>
    <dgm:cxn modelId="{8E52089C-97FB-429F-8FA6-BB7984A4406B}" srcId="{1D6C58F4-783B-4BB8-9E6E-593FED33A7AA}" destId="{F8BD6FD6-E314-4799-B2C5-D022B221C8DE}" srcOrd="1" destOrd="0" parTransId="{EBBD2C72-33DD-47AC-833D-40213E4B9ED9}" sibTransId="{22C40575-FC92-4602-8362-7D9A4AA17B8C}"/>
    <dgm:cxn modelId="{B059009F-9FA8-4789-8BE9-204A988944EC}" type="presOf" srcId="{F8BD6FD6-E314-4799-B2C5-D022B221C8DE}" destId="{FB3FBE97-6F0B-4B26-B954-F2BFA5907F8D}" srcOrd="2" destOrd="0" presId="urn:microsoft.com/office/officeart/2005/8/layout/gear1"/>
    <dgm:cxn modelId="{220B6FA3-FD97-4DC9-8B66-7B5D4EA7FBB6}" srcId="{1D6C58F4-783B-4BB8-9E6E-593FED33A7AA}" destId="{6B50F714-F1CC-49EA-8023-8D77D9FB10D7}" srcOrd="0" destOrd="0" parTransId="{36BE8258-9A2A-4C98-A462-75E047002FB8}" sibTransId="{C4710B23-094B-4932-BB31-F3BCAF33D804}"/>
    <dgm:cxn modelId="{B69C65A5-C90E-4B32-B8CA-88992EAD5507}" type="presOf" srcId="{C4710B23-094B-4932-BB31-F3BCAF33D804}" destId="{BE73D7CE-1BF5-4B1C-A852-2523195F4932}" srcOrd="0" destOrd="0" presId="urn:microsoft.com/office/officeart/2005/8/layout/gear1"/>
    <dgm:cxn modelId="{8D8C9EC5-7979-444F-BE7A-6F8C7FE97EEF}" type="presOf" srcId="{8F11CB94-0AE5-43E7-9FE0-A4027A624A1A}" destId="{12568D80-661F-46E4-BD22-D935132729A1}" srcOrd="0" destOrd="0" presId="urn:microsoft.com/office/officeart/2005/8/layout/gear1"/>
    <dgm:cxn modelId="{EBECD8D6-147E-4C9B-8411-33B1EC94BA17}" type="presOf" srcId="{6B50F714-F1CC-49EA-8023-8D77D9FB10D7}" destId="{1E96110D-24E6-48DB-80BA-9D1BE4BD3C3C}" srcOrd="2" destOrd="0" presId="urn:microsoft.com/office/officeart/2005/8/layout/gear1"/>
    <dgm:cxn modelId="{E1F2E4DB-CF8D-4542-9EF7-183571FC276F}" type="presOf" srcId="{4BD31030-EB3F-4946-A885-0290304600C5}" destId="{C6612622-2E12-4A40-A107-2B115C8CE9E9}" srcOrd="0" destOrd="0" presId="urn:microsoft.com/office/officeart/2005/8/layout/gear1"/>
    <dgm:cxn modelId="{6C4A50E6-BEA1-4751-AC4A-FCB693FD80F6}" type="presOf" srcId="{6B50F714-F1CC-49EA-8023-8D77D9FB10D7}" destId="{7907EFA9-3E46-48BA-9FED-DD6008C624A9}" srcOrd="0" destOrd="0" presId="urn:microsoft.com/office/officeart/2005/8/layout/gear1"/>
    <dgm:cxn modelId="{1EF860E8-F9FE-4298-8D50-E67EB89E7018}" type="presOf" srcId="{6B50F714-F1CC-49EA-8023-8D77D9FB10D7}" destId="{51B75C42-7896-45CB-8D7F-F05E37BAF564}" srcOrd="1" destOrd="0" presId="urn:microsoft.com/office/officeart/2005/8/layout/gear1"/>
    <dgm:cxn modelId="{1DE7B386-C1A0-46B3-A220-D5BC09FA6206}" type="presParOf" srcId="{04231B46-B585-44A0-B7A9-F6250852C328}" destId="{7907EFA9-3E46-48BA-9FED-DD6008C624A9}" srcOrd="0" destOrd="0" presId="urn:microsoft.com/office/officeart/2005/8/layout/gear1"/>
    <dgm:cxn modelId="{5BA3540E-23FF-4DB8-9F5F-52165A117560}" type="presParOf" srcId="{04231B46-B585-44A0-B7A9-F6250852C328}" destId="{51B75C42-7896-45CB-8D7F-F05E37BAF564}" srcOrd="1" destOrd="0" presId="urn:microsoft.com/office/officeart/2005/8/layout/gear1"/>
    <dgm:cxn modelId="{93D76775-B593-4D59-8FE6-A725E7848309}" type="presParOf" srcId="{04231B46-B585-44A0-B7A9-F6250852C328}" destId="{1E96110D-24E6-48DB-80BA-9D1BE4BD3C3C}" srcOrd="2" destOrd="0" presId="urn:microsoft.com/office/officeart/2005/8/layout/gear1"/>
    <dgm:cxn modelId="{8A0B059A-A8C3-41EA-B360-6B94EBB726F8}" type="presParOf" srcId="{04231B46-B585-44A0-B7A9-F6250852C328}" destId="{566B4EA5-BB1F-4B2A-A491-A2C3F0478AC0}" srcOrd="3" destOrd="0" presId="urn:microsoft.com/office/officeart/2005/8/layout/gear1"/>
    <dgm:cxn modelId="{D2A45CA8-CD70-47C6-8858-E02F43DE10FC}" type="presParOf" srcId="{04231B46-B585-44A0-B7A9-F6250852C328}" destId="{6720B952-860B-4AE6-A2A5-464600B4B77F}" srcOrd="4" destOrd="0" presId="urn:microsoft.com/office/officeart/2005/8/layout/gear1"/>
    <dgm:cxn modelId="{B68F4B36-AFFA-4584-9F85-E5AF8012132B}" type="presParOf" srcId="{04231B46-B585-44A0-B7A9-F6250852C328}" destId="{FB3FBE97-6F0B-4B26-B954-F2BFA5907F8D}" srcOrd="5" destOrd="0" presId="urn:microsoft.com/office/officeart/2005/8/layout/gear1"/>
    <dgm:cxn modelId="{AD47AD28-729A-4662-9B81-15D3369E1E1B}" type="presParOf" srcId="{04231B46-B585-44A0-B7A9-F6250852C328}" destId="{C6612622-2E12-4A40-A107-2B115C8CE9E9}" srcOrd="6" destOrd="0" presId="urn:microsoft.com/office/officeart/2005/8/layout/gear1"/>
    <dgm:cxn modelId="{2C562A71-42FE-4920-9A9A-81292D0925FA}" type="presParOf" srcId="{04231B46-B585-44A0-B7A9-F6250852C328}" destId="{FFA295D8-6C8F-4D39-9814-23471AC3D6EB}" srcOrd="7" destOrd="0" presId="urn:microsoft.com/office/officeart/2005/8/layout/gear1"/>
    <dgm:cxn modelId="{6A5874DA-F356-4EB3-9A8B-0CDF9625D559}" type="presParOf" srcId="{04231B46-B585-44A0-B7A9-F6250852C328}" destId="{2FDD3AC8-7C2A-4115-9B62-FF87A62B140F}" srcOrd="8" destOrd="0" presId="urn:microsoft.com/office/officeart/2005/8/layout/gear1"/>
    <dgm:cxn modelId="{5757DB30-2C14-4077-BC0E-3F1AFE31395F}" type="presParOf" srcId="{04231B46-B585-44A0-B7A9-F6250852C328}" destId="{F472CC58-5AE9-4245-A491-ACBE040388CD}" srcOrd="9" destOrd="0" presId="urn:microsoft.com/office/officeart/2005/8/layout/gear1"/>
    <dgm:cxn modelId="{A5A30293-825E-4D0D-8FDB-E1FC642AA6D4}" type="presParOf" srcId="{04231B46-B585-44A0-B7A9-F6250852C328}" destId="{BE73D7CE-1BF5-4B1C-A852-2523195F4932}" srcOrd="10" destOrd="0" presId="urn:microsoft.com/office/officeart/2005/8/layout/gear1"/>
    <dgm:cxn modelId="{08B64A6A-07EC-4A17-B24D-D2892F15FA56}" type="presParOf" srcId="{04231B46-B585-44A0-B7A9-F6250852C328}" destId="{EF39D916-EFCA-4AE6-98D8-1262A2440AB5}" srcOrd="11" destOrd="0" presId="urn:microsoft.com/office/officeart/2005/8/layout/gear1"/>
    <dgm:cxn modelId="{826D13A7-5F8D-4DC5-81C8-D1ED1164CE14}" type="presParOf" srcId="{04231B46-B585-44A0-B7A9-F6250852C328}" destId="{12568D80-661F-46E4-BD22-D935132729A1}" srcOrd="12" destOrd="0" presId="urn:microsoft.com/office/officeart/2005/8/layout/gear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D914AFD-6CBB-2940-B092-9E31EF650EAC}" type="doc">
      <dgm:prSet loTypeId="urn:microsoft.com/office/officeart/2005/8/layout/cycle6" loCatId="" qsTypeId="urn:microsoft.com/office/officeart/2005/8/quickstyle/simple1" qsCatId="simple" csTypeId="urn:microsoft.com/office/officeart/2005/8/colors/colorful1" csCatId="colorful" phldr="1"/>
      <dgm:spPr/>
      <dgm:t>
        <a:bodyPr/>
        <a:lstStyle/>
        <a:p>
          <a:endParaRPr lang="en-US"/>
        </a:p>
      </dgm:t>
    </dgm:pt>
    <dgm:pt modelId="{C618102E-71D8-E844-96BE-DFC6BB2C210C}">
      <dgm:prSet phldrT="[Text]"/>
      <dgm:spPr/>
      <dgm:t>
        <a:bodyPr/>
        <a:lstStyle/>
        <a:p>
          <a:r>
            <a:rPr lang="en-US" dirty="0"/>
            <a:t>Trade misinvoicing</a:t>
          </a:r>
        </a:p>
      </dgm:t>
    </dgm:pt>
    <dgm:pt modelId="{DC89D07A-CD4E-FE4E-A723-2A6EFADAFABB}" type="parTrans" cxnId="{71CB4CC8-84BB-9F43-8B24-DF4E9E7D0F49}">
      <dgm:prSet/>
      <dgm:spPr/>
      <dgm:t>
        <a:bodyPr/>
        <a:lstStyle/>
        <a:p>
          <a:endParaRPr lang="en-US"/>
        </a:p>
      </dgm:t>
    </dgm:pt>
    <dgm:pt modelId="{E57C1800-0D96-0642-90AF-61164B863168}" type="sibTrans" cxnId="{71CB4CC8-84BB-9F43-8B24-DF4E9E7D0F49}">
      <dgm:prSet/>
      <dgm:spPr/>
      <dgm:t>
        <a:bodyPr/>
        <a:lstStyle/>
        <a:p>
          <a:endParaRPr lang="en-US"/>
        </a:p>
      </dgm:t>
    </dgm:pt>
    <dgm:pt modelId="{552F09E4-7268-4F4F-A805-4E035FEC9AC3}">
      <dgm:prSet phldrT="[Text]"/>
      <dgm:spPr/>
      <dgm:t>
        <a:bodyPr/>
        <a:lstStyle/>
        <a:p>
          <a:r>
            <a:rPr lang="en-US" dirty="0"/>
            <a:t>Transfer pricing</a:t>
          </a:r>
        </a:p>
      </dgm:t>
    </dgm:pt>
    <dgm:pt modelId="{4E1F1E87-1FDA-B347-A265-271EB661C5E1}" type="parTrans" cxnId="{06EA3307-5F69-A743-9A68-BE5D337FE910}">
      <dgm:prSet/>
      <dgm:spPr/>
      <dgm:t>
        <a:bodyPr/>
        <a:lstStyle/>
        <a:p>
          <a:endParaRPr lang="en-US"/>
        </a:p>
      </dgm:t>
    </dgm:pt>
    <dgm:pt modelId="{113BE37A-D820-8E4F-965A-C355A76A32C9}" type="sibTrans" cxnId="{06EA3307-5F69-A743-9A68-BE5D337FE910}">
      <dgm:prSet/>
      <dgm:spPr/>
      <dgm:t>
        <a:bodyPr/>
        <a:lstStyle/>
        <a:p>
          <a:endParaRPr lang="en-US"/>
        </a:p>
      </dgm:t>
    </dgm:pt>
    <dgm:pt modelId="{FBC927CD-6631-6948-B96F-118A7C33E5D1}">
      <dgm:prSet phldrT="[Text]"/>
      <dgm:spPr/>
      <dgm:t>
        <a:bodyPr/>
        <a:lstStyle/>
        <a:p>
          <a:r>
            <a:rPr lang="en-US" dirty="0"/>
            <a:t>Debt shifting</a:t>
          </a:r>
        </a:p>
      </dgm:t>
    </dgm:pt>
    <dgm:pt modelId="{EC43BC39-BBBD-BB4D-AE75-4DB37EE5F63A}" type="parTrans" cxnId="{E9682D0D-E780-1F4E-BC37-C6ADF6D93807}">
      <dgm:prSet/>
      <dgm:spPr/>
      <dgm:t>
        <a:bodyPr/>
        <a:lstStyle/>
        <a:p>
          <a:endParaRPr lang="en-US"/>
        </a:p>
      </dgm:t>
    </dgm:pt>
    <dgm:pt modelId="{9714A946-C685-4345-8826-88D43A47D99D}" type="sibTrans" cxnId="{E9682D0D-E780-1F4E-BC37-C6ADF6D93807}">
      <dgm:prSet/>
      <dgm:spPr/>
      <dgm:t>
        <a:bodyPr/>
        <a:lstStyle/>
        <a:p>
          <a:endParaRPr lang="en-US"/>
        </a:p>
      </dgm:t>
    </dgm:pt>
    <dgm:pt modelId="{EBE6EC62-8621-A04D-87E6-BF0D13A3972C}">
      <dgm:prSet phldrT="[Text]"/>
      <dgm:spPr/>
      <dgm:t>
        <a:bodyPr/>
        <a:lstStyle/>
        <a:p>
          <a:r>
            <a:rPr lang="en-US" dirty="0"/>
            <a:t>hawala</a:t>
          </a:r>
        </a:p>
      </dgm:t>
    </dgm:pt>
    <dgm:pt modelId="{B1AB25BB-9512-924A-9983-E408B2321BA6}" type="parTrans" cxnId="{1B3090CF-EB31-254E-B660-2DAA7DD70DE4}">
      <dgm:prSet/>
      <dgm:spPr/>
      <dgm:t>
        <a:bodyPr/>
        <a:lstStyle/>
        <a:p>
          <a:endParaRPr lang="en-US"/>
        </a:p>
      </dgm:t>
    </dgm:pt>
    <dgm:pt modelId="{A971E559-AE7D-E841-83E8-EEAA7C1B3BB3}" type="sibTrans" cxnId="{1B3090CF-EB31-254E-B660-2DAA7DD70DE4}">
      <dgm:prSet/>
      <dgm:spPr/>
      <dgm:t>
        <a:bodyPr/>
        <a:lstStyle/>
        <a:p>
          <a:endParaRPr lang="en-US"/>
        </a:p>
      </dgm:t>
    </dgm:pt>
    <dgm:pt modelId="{73C4D100-539E-E548-B6BE-B52DFAB6FC46}">
      <dgm:prSet phldrT="[Text]"/>
      <dgm:spPr/>
      <dgm:t>
        <a:bodyPr/>
        <a:lstStyle/>
        <a:p>
          <a:r>
            <a:rPr lang="en-US" dirty="0"/>
            <a:t>Round tripping </a:t>
          </a:r>
        </a:p>
      </dgm:t>
    </dgm:pt>
    <dgm:pt modelId="{5CC3F4CF-DA96-5345-86C9-0E82401F9A8A}" type="parTrans" cxnId="{2D9E8E74-334D-7048-8D5B-D6CC38E62EAB}">
      <dgm:prSet/>
      <dgm:spPr/>
      <dgm:t>
        <a:bodyPr/>
        <a:lstStyle/>
        <a:p>
          <a:endParaRPr lang="en-US"/>
        </a:p>
      </dgm:t>
    </dgm:pt>
    <dgm:pt modelId="{2F1A13EC-6BD1-DC4F-B468-6F5867C75EBA}" type="sibTrans" cxnId="{2D9E8E74-334D-7048-8D5B-D6CC38E62EAB}">
      <dgm:prSet/>
      <dgm:spPr/>
      <dgm:t>
        <a:bodyPr/>
        <a:lstStyle/>
        <a:p>
          <a:endParaRPr lang="en-US"/>
        </a:p>
      </dgm:t>
    </dgm:pt>
    <dgm:pt modelId="{60CCD102-283F-5848-8392-33684A6B3F41}" type="pres">
      <dgm:prSet presAssocID="{ED914AFD-6CBB-2940-B092-9E31EF650EAC}" presName="cycle" presStyleCnt="0">
        <dgm:presLayoutVars>
          <dgm:dir/>
          <dgm:resizeHandles val="exact"/>
        </dgm:presLayoutVars>
      </dgm:prSet>
      <dgm:spPr/>
    </dgm:pt>
    <dgm:pt modelId="{CF69061F-60B2-4D4D-B22E-EC5BE13BDD42}" type="pres">
      <dgm:prSet presAssocID="{C618102E-71D8-E844-96BE-DFC6BB2C210C}" presName="node" presStyleLbl="node1" presStyleIdx="0" presStyleCnt="5">
        <dgm:presLayoutVars>
          <dgm:bulletEnabled val="1"/>
        </dgm:presLayoutVars>
      </dgm:prSet>
      <dgm:spPr/>
    </dgm:pt>
    <dgm:pt modelId="{396922B1-959E-BE40-90A3-B2ADBDDE572F}" type="pres">
      <dgm:prSet presAssocID="{C618102E-71D8-E844-96BE-DFC6BB2C210C}" presName="spNode" presStyleCnt="0"/>
      <dgm:spPr/>
    </dgm:pt>
    <dgm:pt modelId="{55C7E4D5-7535-F04F-AC0C-FDC70248A90A}" type="pres">
      <dgm:prSet presAssocID="{E57C1800-0D96-0642-90AF-61164B863168}" presName="sibTrans" presStyleLbl="sibTrans1D1" presStyleIdx="0" presStyleCnt="5"/>
      <dgm:spPr/>
    </dgm:pt>
    <dgm:pt modelId="{D54C3ED2-A303-6645-B6C2-30304706C14B}" type="pres">
      <dgm:prSet presAssocID="{552F09E4-7268-4F4F-A805-4E035FEC9AC3}" presName="node" presStyleLbl="node1" presStyleIdx="1" presStyleCnt="5">
        <dgm:presLayoutVars>
          <dgm:bulletEnabled val="1"/>
        </dgm:presLayoutVars>
      </dgm:prSet>
      <dgm:spPr/>
    </dgm:pt>
    <dgm:pt modelId="{EA99E231-D0CF-EB49-A860-D20551DC1C14}" type="pres">
      <dgm:prSet presAssocID="{552F09E4-7268-4F4F-A805-4E035FEC9AC3}" presName="spNode" presStyleCnt="0"/>
      <dgm:spPr/>
    </dgm:pt>
    <dgm:pt modelId="{EDB7C749-F175-A047-A3DB-EEF80D6A5AB5}" type="pres">
      <dgm:prSet presAssocID="{113BE37A-D820-8E4F-965A-C355A76A32C9}" presName="sibTrans" presStyleLbl="sibTrans1D1" presStyleIdx="1" presStyleCnt="5"/>
      <dgm:spPr/>
    </dgm:pt>
    <dgm:pt modelId="{06308532-5EAD-9F4F-BBF5-32673287F7EA}" type="pres">
      <dgm:prSet presAssocID="{FBC927CD-6631-6948-B96F-118A7C33E5D1}" presName="node" presStyleLbl="node1" presStyleIdx="2" presStyleCnt="5">
        <dgm:presLayoutVars>
          <dgm:bulletEnabled val="1"/>
        </dgm:presLayoutVars>
      </dgm:prSet>
      <dgm:spPr/>
    </dgm:pt>
    <dgm:pt modelId="{1C525A83-63A8-0444-AE23-443E35D138D5}" type="pres">
      <dgm:prSet presAssocID="{FBC927CD-6631-6948-B96F-118A7C33E5D1}" presName="spNode" presStyleCnt="0"/>
      <dgm:spPr/>
    </dgm:pt>
    <dgm:pt modelId="{DB1D1D98-E7EC-5840-8D4B-957E2BADB83D}" type="pres">
      <dgm:prSet presAssocID="{9714A946-C685-4345-8826-88D43A47D99D}" presName="sibTrans" presStyleLbl="sibTrans1D1" presStyleIdx="2" presStyleCnt="5"/>
      <dgm:spPr/>
    </dgm:pt>
    <dgm:pt modelId="{786861A8-CF9A-3A4F-A2F2-49E5CEFA07D1}" type="pres">
      <dgm:prSet presAssocID="{EBE6EC62-8621-A04D-87E6-BF0D13A3972C}" presName="node" presStyleLbl="node1" presStyleIdx="3" presStyleCnt="5">
        <dgm:presLayoutVars>
          <dgm:bulletEnabled val="1"/>
        </dgm:presLayoutVars>
      </dgm:prSet>
      <dgm:spPr/>
    </dgm:pt>
    <dgm:pt modelId="{2E56181A-75DA-AF43-99A1-554BF52988D5}" type="pres">
      <dgm:prSet presAssocID="{EBE6EC62-8621-A04D-87E6-BF0D13A3972C}" presName="spNode" presStyleCnt="0"/>
      <dgm:spPr/>
    </dgm:pt>
    <dgm:pt modelId="{DEE08BB1-4B32-3E4F-8A36-5380D0084C21}" type="pres">
      <dgm:prSet presAssocID="{A971E559-AE7D-E841-83E8-EEAA7C1B3BB3}" presName="sibTrans" presStyleLbl="sibTrans1D1" presStyleIdx="3" presStyleCnt="5"/>
      <dgm:spPr/>
    </dgm:pt>
    <dgm:pt modelId="{3248618F-9675-C441-BFA0-3C30AEDD8626}" type="pres">
      <dgm:prSet presAssocID="{73C4D100-539E-E548-B6BE-B52DFAB6FC46}" presName="node" presStyleLbl="node1" presStyleIdx="4" presStyleCnt="5">
        <dgm:presLayoutVars>
          <dgm:bulletEnabled val="1"/>
        </dgm:presLayoutVars>
      </dgm:prSet>
      <dgm:spPr/>
    </dgm:pt>
    <dgm:pt modelId="{DFBBCBD6-2B7F-DD4D-8470-4CCFC485D0EB}" type="pres">
      <dgm:prSet presAssocID="{73C4D100-539E-E548-B6BE-B52DFAB6FC46}" presName="spNode" presStyleCnt="0"/>
      <dgm:spPr/>
    </dgm:pt>
    <dgm:pt modelId="{CFC21423-C5F3-8B42-B9BF-BB3246EF5EC9}" type="pres">
      <dgm:prSet presAssocID="{2F1A13EC-6BD1-DC4F-B468-6F5867C75EBA}" presName="sibTrans" presStyleLbl="sibTrans1D1" presStyleIdx="4" presStyleCnt="5"/>
      <dgm:spPr/>
    </dgm:pt>
  </dgm:ptLst>
  <dgm:cxnLst>
    <dgm:cxn modelId="{06EA3307-5F69-A743-9A68-BE5D337FE910}" srcId="{ED914AFD-6CBB-2940-B092-9E31EF650EAC}" destId="{552F09E4-7268-4F4F-A805-4E035FEC9AC3}" srcOrd="1" destOrd="0" parTransId="{4E1F1E87-1FDA-B347-A265-271EB661C5E1}" sibTransId="{113BE37A-D820-8E4F-965A-C355A76A32C9}"/>
    <dgm:cxn modelId="{7B5DB80C-8845-F447-A9A8-A91C0A994A14}" type="presOf" srcId="{EBE6EC62-8621-A04D-87E6-BF0D13A3972C}" destId="{786861A8-CF9A-3A4F-A2F2-49E5CEFA07D1}" srcOrd="0" destOrd="0" presId="urn:microsoft.com/office/officeart/2005/8/layout/cycle6"/>
    <dgm:cxn modelId="{E9682D0D-E780-1F4E-BC37-C6ADF6D93807}" srcId="{ED914AFD-6CBB-2940-B092-9E31EF650EAC}" destId="{FBC927CD-6631-6948-B96F-118A7C33E5D1}" srcOrd="2" destOrd="0" parTransId="{EC43BC39-BBBD-BB4D-AE75-4DB37EE5F63A}" sibTransId="{9714A946-C685-4345-8826-88D43A47D99D}"/>
    <dgm:cxn modelId="{460AC32E-B79D-C44C-B6A1-BC1ACEAD9086}" type="presOf" srcId="{ED914AFD-6CBB-2940-B092-9E31EF650EAC}" destId="{60CCD102-283F-5848-8392-33684A6B3F41}" srcOrd="0" destOrd="0" presId="urn:microsoft.com/office/officeart/2005/8/layout/cycle6"/>
    <dgm:cxn modelId="{276CF440-A0F5-FB40-A35C-9A8278728BF2}" type="presOf" srcId="{A971E559-AE7D-E841-83E8-EEAA7C1B3BB3}" destId="{DEE08BB1-4B32-3E4F-8A36-5380D0084C21}" srcOrd="0" destOrd="0" presId="urn:microsoft.com/office/officeart/2005/8/layout/cycle6"/>
    <dgm:cxn modelId="{AC62A85A-E458-F64A-BC18-E5434350A88F}" type="presOf" srcId="{E57C1800-0D96-0642-90AF-61164B863168}" destId="{55C7E4D5-7535-F04F-AC0C-FDC70248A90A}" srcOrd="0" destOrd="0" presId="urn:microsoft.com/office/officeart/2005/8/layout/cycle6"/>
    <dgm:cxn modelId="{79FED871-1CA6-2044-A9A9-64F00D50BA73}" type="presOf" srcId="{2F1A13EC-6BD1-DC4F-B468-6F5867C75EBA}" destId="{CFC21423-C5F3-8B42-B9BF-BB3246EF5EC9}" srcOrd="0" destOrd="0" presId="urn:microsoft.com/office/officeart/2005/8/layout/cycle6"/>
    <dgm:cxn modelId="{F4A3FC71-37CA-634C-AB9A-C7C68D4F4E7A}" type="presOf" srcId="{73C4D100-539E-E548-B6BE-B52DFAB6FC46}" destId="{3248618F-9675-C441-BFA0-3C30AEDD8626}" srcOrd="0" destOrd="0" presId="urn:microsoft.com/office/officeart/2005/8/layout/cycle6"/>
    <dgm:cxn modelId="{2D9E8E74-334D-7048-8D5B-D6CC38E62EAB}" srcId="{ED914AFD-6CBB-2940-B092-9E31EF650EAC}" destId="{73C4D100-539E-E548-B6BE-B52DFAB6FC46}" srcOrd="4" destOrd="0" parTransId="{5CC3F4CF-DA96-5345-86C9-0E82401F9A8A}" sibTransId="{2F1A13EC-6BD1-DC4F-B468-6F5867C75EBA}"/>
    <dgm:cxn modelId="{71CB4CC8-84BB-9F43-8B24-DF4E9E7D0F49}" srcId="{ED914AFD-6CBB-2940-B092-9E31EF650EAC}" destId="{C618102E-71D8-E844-96BE-DFC6BB2C210C}" srcOrd="0" destOrd="0" parTransId="{DC89D07A-CD4E-FE4E-A723-2A6EFADAFABB}" sibTransId="{E57C1800-0D96-0642-90AF-61164B863168}"/>
    <dgm:cxn modelId="{1B3090CF-EB31-254E-B660-2DAA7DD70DE4}" srcId="{ED914AFD-6CBB-2940-B092-9E31EF650EAC}" destId="{EBE6EC62-8621-A04D-87E6-BF0D13A3972C}" srcOrd="3" destOrd="0" parTransId="{B1AB25BB-9512-924A-9983-E408B2321BA6}" sibTransId="{A971E559-AE7D-E841-83E8-EEAA7C1B3BB3}"/>
    <dgm:cxn modelId="{6FC599CF-2CE8-A249-BBA4-8C1F7E7773F6}" type="presOf" srcId="{FBC927CD-6631-6948-B96F-118A7C33E5D1}" destId="{06308532-5EAD-9F4F-BBF5-32673287F7EA}" srcOrd="0" destOrd="0" presId="urn:microsoft.com/office/officeart/2005/8/layout/cycle6"/>
    <dgm:cxn modelId="{54996BE8-5BB2-504A-879A-3334027C8211}" type="presOf" srcId="{113BE37A-D820-8E4F-965A-C355A76A32C9}" destId="{EDB7C749-F175-A047-A3DB-EEF80D6A5AB5}" srcOrd="0" destOrd="0" presId="urn:microsoft.com/office/officeart/2005/8/layout/cycle6"/>
    <dgm:cxn modelId="{E04172ED-42D1-4B45-80E2-7BEA9A545A33}" type="presOf" srcId="{C618102E-71D8-E844-96BE-DFC6BB2C210C}" destId="{CF69061F-60B2-4D4D-B22E-EC5BE13BDD42}" srcOrd="0" destOrd="0" presId="urn:microsoft.com/office/officeart/2005/8/layout/cycle6"/>
    <dgm:cxn modelId="{71E6F5EF-A2C8-4E4B-BF9D-E5281C336835}" type="presOf" srcId="{552F09E4-7268-4F4F-A805-4E035FEC9AC3}" destId="{D54C3ED2-A303-6645-B6C2-30304706C14B}" srcOrd="0" destOrd="0" presId="urn:microsoft.com/office/officeart/2005/8/layout/cycle6"/>
    <dgm:cxn modelId="{B5364BFC-4782-A847-B085-C6FBB4EB87B1}" type="presOf" srcId="{9714A946-C685-4345-8826-88D43A47D99D}" destId="{DB1D1D98-E7EC-5840-8D4B-957E2BADB83D}" srcOrd="0" destOrd="0" presId="urn:microsoft.com/office/officeart/2005/8/layout/cycle6"/>
    <dgm:cxn modelId="{23D7D50B-7D88-6848-81AC-346DBFE72D5E}" type="presParOf" srcId="{60CCD102-283F-5848-8392-33684A6B3F41}" destId="{CF69061F-60B2-4D4D-B22E-EC5BE13BDD42}" srcOrd="0" destOrd="0" presId="urn:microsoft.com/office/officeart/2005/8/layout/cycle6"/>
    <dgm:cxn modelId="{BDCFF022-7CC0-2B4D-90A4-2D779E0B4829}" type="presParOf" srcId="{60CCD102-283F-5848-8392-33684A6B3F41}" destId="{396922B1-959E-BE40-90A3-B2ADBDDE572F}" srcOrd="1" destOrd="0" presId="urn:microsoft.com/office/officeart/2005/8/layout/cycle6"/>
    <dgm:cxn modelId="{0E64A1D1-8B24-844E-8AF7-BD43BA570019}" type="presParOf" srcId="{60CCD102-283F-5848-8392-33684A6B3F41}" destId="{55C7E4D5-7535-F04F-AC0C-FDC70248A90A}" srcOrd="2" destOrd="0" presId="urn:microsoft.com/office/officeart/2005/8/layout/cycle6"/>
    <dgm:cxn modelId="{7D3217DE-AEBA-2349-BE8F-B568768D53F5}" type="presParOf" srcId="{60CCD102-283F-5848-8392-33684A6B3F41}" destId="{D54C3ED2-A303-6645-B6C2-30304706C14B}" srcOrd="3" destOrd="0" presId="urn:microsoft.com/office/officeart/2005/8/layout/cycle6"/>
    <dgm:cxn modelId="{E424425E-D190-4D43-AD01-871F75C6C849}" type="presParOf" srcId="{60CCD102-283F-5848-8392-33684A6B3F41}" destId="{EA99E231-D0CF-EB49-A860-D20551DC1C14}" srcOrd="4" destOrd="0" presId="urn:microsoft.com/office/officeart/2005/8/layout/cycle6"/>
    <dgm:cxn modelId="{23A42776-FA1A-B54C-B73F-6E59378A9014}" type="presParOf" srcId="{60CCD102-283F-5848-8392-33684A6B3F41}" destId="{EDB7C749-F175-A047-A3DB-EEF80D6A5AB5}" srcOrd="5" destOrd="0" presId="urn:microsoft.com/office/officeart/2005/8/layout/cycle6"/>
    <dgm:cxn modelId="{83F425E6-F9AD-5441-91CB-67920ADBD7EA}" type="presParOf" srcId="{60CCD102-283F-5848-8392-33684A6B3F41}" destId="{06308532-5EAD-9F4F-BBF5-32673287F7EA}" srcOrd="6" destOrd="0" presId="urn:microsoft.com/office/officeart/2005/8/layout/cycle6"/>
    <dgm:cxn modelId="{00D58D65-C77C-674C-9C5F-5CEA9D029796}" type="presParOf" srcId="{60CCD102-283F-5848-8392-33684A6B3F41}" destId="{1C525A83-63A8-0444-AE23-443E35D138D5}" srcOrd="7" destOrd="0" presId="urn:microsoft.com/office/officeart/2005/8/layout/cycle6"/>
    <dgm:cxn modelId="{D82EF01E-67D0-A140-B5FF-E11A9879169F}" type="presParOf" srcId="{60CCD102-283F-5848-8392-33684A6B3F41}" destId="{DB1D1D98-E7EC-5840-8D4B-957E2BADB83D}" srcOrd="8" destOrd="0" presId="urn:microsoft.com/office/officeart/2005/8/layout/cycle6"/>
    <dgm:cxn modelId="{28683AB2-75E7-8849-8BB1-1F25100234FD}" type="presParOf" srcId="{60CCD102-283F-5848-8392-33684A6B3F41}" destId="{786861A8-CF9A-3A4F-A2F2-49E5CEFA07D1}" srcOrd="9" destOrd="0" presId="urn:microsoft.com/office/officeart/2005/8/layout/cycle6"/>
    <dgm:cxn modelId="{A9008248-C074-E644-BA51-ED9ECA1A72BB}" type="presParOf" srcId="{60CCD102-283F-5848-8392-33684A6B3F41}" destId="{2E56181A-75DA-AF43-99A1-554BF52988D5}" srcOrd="10" destOrd="0" presId="urn:microsoft.com/office/officeart/2005/8/layout/cycle6"/>
    <dgm:cxn modelId="{51D4E57E-BDA2-B745-B7BB-C2EF12235DA5}" type="presParOf" srcId="{60CCD102-283F-5848-8392-33684A6B3F41}" destId="{DEE08BB1-4B32-3E4F-8A36-5380D0084C21}" srcOrd="11" destOrd="0" presId="urn:microsoft.com/office/officeart/2005/8/layout/cycle6"/>
    <dgm:cxn modelId="{35AEF117-938D-7945-8D2F-E594B7B31B7A}" type="presParOf" srcId="{60CCD102-283F-5848-8392-33684A6B3F41}" destId="{3248618F-9675-C441-BFA0-3C30AEDD8626}" srcOrd="12" destOrd="0" presId="urn:microsoft.com/office/officeart/2005/8/layout/cycle6"/>
    <dgm:cxn modelId="{862CE874-3451-3C46-B890-F9C21D428A7B}" type="presParOf" srcId="{60CCD102-283F-5848-8392-33684A6B3F41}" destId="{DFBBCBD6-2B7F-DD4D-8470-4CCFC485D0EB}" srcOrd="13" destOrd="0" presId="urn:microsoft.com/office/officeart/2005/8/layout/cycle6"/>
    <dgm:cxn modelId="{AF25B8A7-2973-8A40-BDD4-190332608D8A}" type="presParOf" srcId="{60CCD102-283F-5848-8392-33684A6B3F41}" destId="{CFC21423-C5F3-8B42-B9BF-BB3246EF5EC9}" srcOrd="14" destOrd="0" presId="urn:microsoft.com/office/officeart/2005/8/layout/cycle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D665A0C-6EFD-4FC9-9B50-1FCCF05BD64E}" type="doc">
      <dgm:prSet loTypeId="urn:microsoft.com/office/officeart/2009/3/layout/OpposingIdeas" loCatId="relationship" qsTypeId="urn:microsoft.com/office/officeart/2005/8/quickstyle/3d3" qsCatId="3D" csTypeId="urn:microsoft.com/office/officeart/2005/8/colors/accent1_2" csCatId="accent1" phldr="1"/>
      <dgm:spPr/>
      <dgm:t>
        <a:bodyPr/>
        <a:lstStyle/>
        <a:p>
          <a:endParaRPr lang="en-GB"/>
        </a:p>
      </dgm:t>
    </dgm:pt>
    <dgm:pt modelId="{01D965A7-EF4E-41BA-B8D8-927F3061142F}">
      <dgm:prSet phldrT="[Text]"/>
      <dgm:spPr>
        <a:xfrm rot="16200000">
          <a:off x="-399437" y="479217"/>
          <a:ext cx="1115898" cy="317023"/>
        </a:xfrm>
        <a:solidFill>
          <a:srgbClr val="5B9BD5">
            <a:tint val="50000"/>
            <a:hueOff val="0"/>
            <a:satOff val="0"/>
            <a:lumOff val="0"/>
            <a:alphaOff val="0"/>
          </a:srgbClr>
        </a:solidFill>
        <a:ln>
          <a:noFill/>
        </a:ln>
        <a:effectLst/>
        <a:scene3d>
          <a:camera prst="orthographicFront">
            <a:rot lat="0" lon="0" rev="0"/>
          </a:camera>
          <a:lightRig rig="contrasting" dir="t">
            <a:rot lat="0" lon="0" rev="1200000"/>
          </a:lightRig>
        </a:scene3d>
        <a:sp3d contourW="12700" prstMaterial="flat">
          <a:bevelT w="177800" h="254000"/>
          <a:bevelB w="152400"/>
        </a:sp3d>
      </dgm:spPr>
      <dgm:t>
        <a:bodyPr/>
        <a:lstStyle/>
        <a:p>
          <a:pPr algn="ctr"/>
          <a:r>
            <a:rPr lang="en-GB">
              <a:solidFill>
                <a:sysClr val="windowText" lastClr="000000">
                  <a:hueOff val="0"/>
                  <a:satOff val="0"/>
                  <a:lumOff val="0"/>
                  <a:alphaOff val="0"/>
                </a:sysClr>
              </a:solidFill>
              <a:latin typeface="Calibri" panose="020F0502020204030204"/>
              <a:ea typeface="+mn-ea"/>
              <a:cs typeface="+mn-cs"/>
            </a:rPr>
            <a:t>high</a:t>
          </a:r>
        </a:p>
      </dgm:t>
    </dgm:pt>
    <dgm:pt modelId="{33A1B4F6-DE38-40D7-B52F-E5E1EA6332FE}" type="parTrans" cxnId="{C162C6A3-D953-41E9-901D-BF1B6AA66153}">
      <dgm:prSet/>
      <dgm:spPr/>
      <dgm:t>
        <a:bodyPr/>
        <a:lstStyle/>
        <a:p>
          <a:pPr algn="ctr"/>
          <a:endParaRPr lang="en-GB"/>
        </a:p>
      </dgm:t>
    </dgm:pt>
    <dgm:pt modelId="{35402844-4874-4540-8746-DB4791253219}" type="sibTrans" cxnId="{C162C6A3-D953-41E9-901D-BF1B6AA66153}">
      <dgm:prSet/>
      <dgm:spPr/>
      <dgm:t>
        <a:bodyPr/>
        <a:lstStyle/>
        <a:p>
          <a:pPr algn="ctr"/>
          <a:endParaRPr lang="en-GB"/>
        </a:p>
      </dgm:t>
    </dgm:pt>
    <dgm:pt modelId="{D9DA1E11-1691-4CD8-96D9-ED6538B64DB1}">
      <dgm:prSet phldrT="[Text]"/>
      <dgm:spPr>
        <a:xfrm>
          <a:off x="380428" y="420749"/>
          <a:ext cx="824261" cy="867921"/>
        </a:xfrm>
        <a:noFill/>
        <a:ln w="6350" cap="flat" cmpd="sng" algn="ctr">
          <a:noFill/>
          <a:prstDash val="solid"/>
          <a:miter lim="800000"/>
        </a:ln>
        <a:effectLst/>
        <a:sp3d/>
      </dgm:spPr>
      <dgm:t>
        <a:bodyPr/>
        <a:lstStyle/>
        <a:p>
          <a:pPr algn="ctr"/>
          <a:r>
            <a:rPr lang="en-GB">
              <a:solidFill>
                <a:sysClr val="windowText" lastClr="000000">
                  <a:hueOff val="0"/>
                  <a:satOff val="0"/>
                  <a:lumOff val="0"/>
                  <a:alphaOff val="0"/>
                </a:sysClr>
              </a:solidFill>
              <a:latin typeface="Calibri" panose="020F0502020204030204"/>
              <a:ea typeface="+mn-ea"/>
              <a:cs typeface="+mn-cs"/>
            </a:rPr>
            <a:t>Corruption </a:t>
          </a:r>
        </a:p>
      </dgm:t>
    </dgm:pt>
    <dgm:pt modelId="{7006A8F3-0D66-4345-872C-3662EBBE43BD}" type="parTrans" cxnId="{A102DA5B-3C36-43E5-9278-AF31790D5A0D}">
      <dgm:prSet/>
      <dgm:spPr/>
      <dgm:t>
        <a:bodyPr/>
        <a:lstStyle/>
        <a:p>
          <a:pPr algn="ctr"/>
          <a:endParaRPr lang="en-GB"/>
        </a:p>
      </dgm:t>
    </dgm:pt>
    <dgm:pt modelId="{4976A1ED-5702-40CA-B295-9231D12B99D4}" type="sibTrans" cxnId="{A102DA5B-3C36-43E5-9278-AF31790D5A0D}">
      <dgm:prSet/>
      <dgm:spPr/>
      <dgm:t>
        <a:bodyPr/>
        <a:lstStyle/>
        <a:p>
          <a:pPr algn="ctr"/>
          <a:endParaRPr lang="en-GB"/>
        </a:p>
      </dgm:t>
    </dgm:pt>
    <dgm:pt modelId="{1288D303-B041-4607-9A70-1147CC1F8E47}">
      <dgm:prSet phldrT="[Text]"/>
      <dgm:spPr>
        <a:xfrm rot="5400000">
          <a:off x="1819728" y="913178"/>
          <a:ext cx="1115898" cy="317023"/>
        </a:xfrm>
        <a:solidFill>
          <a:srgbClr val="5B9BD5">
            <a:tint val="50000"/>
            <a:hueOff val="0"/>
            <a:satOff val="0"/>
            <a:lumOff val="0"/>
            <a:alphaOff val="0"/>
          </a:srgbClr>
        </a:solidFill>
        <a:ln>
          <a:noFill/>
        </a:ln>
        <a:effectLst/>
        <a:scene3d>
          <a:camera prst="orthographicFront">
            <a:rot lat="0" lon="0" rev="0"/>
          </a:camera>
          <a:lightRig rig="contrasting" dir="t">
            <a:rot lat="0" lon="0" rev="1200000"/>
          </a:lightRig>
        </a:scene3d>
        <a:sp3d contourW="12700" prstMaterial="flat">
          <a:bevelT w="177800" h="254000"/>
          <a:bevelB w="152400"/>
        </a:sp3d>
      </dgm:spPr>
      <dgm:t>
        <a:bodyPr/>
        <a:lstStyle/>
        <a:p>
          <a:pPr algn="ctr"/>
          <a:r>
            <a:rPr lang="en-GB">
              <a:solidFill>
                <a:sysClr val="windowText" lastClr="000000">
                  <a:hueOff val="0"/>
                  <a:satOff val="0"/>
                  <a:lumOff val="0"/>
                  <a:alphaOff val="0"/>
                </a:sysClr>
              </a:solidFill>
              <a:latin typeface="Calibri" panose="020F0502020204030204"/>
              <a:ea typeface="+mn-ea"/>
              <a:cs typeface="+mn-cs"/>
            </a:rPr>
            <a:t>low</a:t>
          </a:r>
        </a:p>
      </dgm:t>
    </dgm:pt>
    <dgm:pt modelId="{F5CB49F6-20A0-4E0F-A363-16A41E57E46D}" type="parTrans" cxnId="{0FF822A4-F984-4BD6-AC50-C8805313DDBE}">
      <dgm:prSet/>
      <dgm:spPr/>
      <dgm:t>
        <a:bodyPr/>
        <a:lstStyle/>
        <a:p>
          <a:pPr algn="ctr"/>
          <a:endParaRPr lang="en-GB"/>
        </a:p>
      </dgm:t>
    </dgm:pt>
    <dgm:pt modelId="{998C4122-0210-4281-A49A-45ECAD201B37}" type="sibTrans" cxnId="{0FF822A4-F984-4BD6-AC50-C8805313DDBE}">
      <dgm:prSet/>
      <dgm:spPr/>
      <dgm:t>
        <a:bodyPr/>
        <a:lstStyle/>
        <a:p>
          <a:pPr algn="ctr"/>
          <a:endParaRPr lang="en-GB"/>
        </a:p>
      </dgm:t>
    </dgm:pt>
    <dgm:pt modelId="{C300DEA1-9577-477F-B276-E2174F8C265A}">
      <dgm:prSet phldrT="[Text]"/>
      <dgm:spPr>
        <a:xfrm>
          <a:off x="1331499" y="420749"/>
          <a:ext cx="824261" cy="867921"/>
        </a:xfrm>
        <a:noFill/>
        <a:ln w="6350" cap="flat" cmpd="sng" algn="ctr">
          <a:noFill/>
          <a:prstDash val="solid"/>
          <a:miter lim="800000"/>
        </a:ln>
        <a:effectLst/>
        <a:sp3d/>
      </dgm:spPr>
      <dgm:t>
        <a:bodyPr/>
        <a:lstStyle/>
        <a:p>
          <a:pPr algn="ctr"/>
          <a:r>
            <a:rPr lang="en-GB">
              <a:solidFill>
                <a:sysClr val="windowText" lastClr="000000">
                  <a:hueOff val="0"/>
                  <a:satOff val="0"/>
                  <a:lumOff val="0"/>
                  <a:alphaOff val="0"/>
                </a:sysClr>
              </a:solidFill>
              <a:latin typeface="Calibri" panose="020F0502020204030204"/>
              <a:ea typeface="+mn-ea"/>
              <a:cs typeface="+mn-cs"/>
            </a:rPr>
            <a:t>Taxes</a:t>
          </a:r>
        </a:p>
      </dgm:t>
    </dgm:pt>
    <dgm:pt modelId="{A214DA52-1B7B-44C3-9F7C-71A72917859F}" type="parTrans" cxnId="{809B36C0-2D7E-4B84-A340-C5383F83C8DF}">
      <dgm:prSet/>
      <dgm:spPr/>
      <dgm:t>
        <a:bodyPr/>
        <a:lstStyle/>
        <a:p>
          <a:pPr algn="ctr"/>
          <a:endParaRPr lang="en-GB"/>
        </a:p>
      </dgm:t>
    </dgm:pt>
    <dgm:pt modelId="{DDFD9FF4-97B8-4BBA-822C-BDDCB256EA9C}" type="sibTrans" cxnId="{809B36C0-2D7E-4B84-A340-C5383F83C8DF}">
      <dgm:prSet/>
      <dgm:spPr/>
      <dgm:t>
        <a:bodyPr/>
        <a:lstStyle/>
        <a:p>
          <a:pPr algn="ctr"/>
          <a:endParaRPr lang="en-GB"/>
        </a:p>
      </dgm:t>
    </dgm:pt>
    <dgm:pt modelId="{86B87782-6CC7-4ECD-8225-3334FE57452F}" type="pres">
      <dgm:prSet presAssocID="{FD665A0C-6EFD-4FC9-9B50-1FCCF05BD64E}" presName="Name0" presStyleCnt="0">
        <dgm:presLayoutVars>
          <dgm:chMax val="2"/>
          <dgm:dir/>
          <dgm:animOne val="branch"/>
          <dgm:animLvl val="lvl"/>
          <dgm:resizeHandles val="exact"/>
        </dgm:presLayoutVars>
      </dgm:prSet>
      <dgm:spPr/>
    </dgm:pt>
    <dgm:pt modelId="{75A9F1A7-CA04-4410-A0D2-03A96CDBDF04}" type="pres">
      <dgm:prSet presAssocID="{FD665A0C-6EFD-4FC9-9B50-1FCCF05BD64E}" presName="Background" presStyleLbl="node1" presStyleIdx="0" presStyleCnt="1"/>
      <dgm:spPr>
        <a:xfrm>
          <a:off x="317023" y="343256"/>
          <a:ext cx="1902142" cy="1022907"/>
        </a:xfrm>
        <a:prstGeom prst="round2DiagRect">
          <a:avLst>
            <a:gd name="adj1" fmla="val 0"/>
            <a:gd name="adj2" fmla="val 16670"/>
          </a:avLst>
        </a:prstGeom>
        <a:solidFill>
          <a:srgbClr val="5B9BD5">
            <a:hueOff val="0"/>
            <a:satOff val="0"/>
            <a:lumOff val="0"/>
            <a:alphaOff val="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gm:spPr>
    </dgm:pt>
    <dgm:pt modelId="{40648A80-6CBB-45AA-BE07-A9068FB3C322}" type="pres">
      <dgm:prSet presAssocID="{FD665A0C-6EFD-4FC9-9B50-1FCCF05BD64E}" presName="Divider" presStyleLbl="callout" presStyleIdx="0" presStyleCnt="1"/>
      <dgm:spPr>
        <a:xfrm>
          <a:off x="1268094" y="451746"/>
          <a:ext cx="253" cy="805926"/>
        </a:xfrm>
        <a:prstGeom prst="line">
          <a:avLst/>
        </a:prstGeom>
        <a:solidFill>
          <a:srgbClr val="5B9BD5">
            <a:hueOff val="0"/>
            <a:satOff val="0"/>
            <a:lumOff val="0"/>
            <a:alphaOff val="0"/>
          </a:srgbClr>
        </a:solidFill>
        <a:ln w="12700" cap="flat" cmpd="sng" algn="ctr">
          <a:solidFill>
            <a:srgbClr val="5B9BD5">
              <a:tint val="50000"/>
              <a:hueOff val="0"/>
              <a:satOff val="0"/>
              <a:lumOff val="0"/>
              <a:alphaOff val="0"/>
            </a:srgbClr>
          </a:solidFill>
          <a:prstDash val="solid"/>
          <a:miter lim="800000"/>
        </a:ln>
        <a:effectLst/>
        <a:scene3d>
          <a:camera prst="orthographicFront">
            <a:rot lat="0" lon="0" rev="0"/>
          </a:camera>
          <a:lightRig rig="contrasting" dir="t">
            <a:rot lat="0" lon="0" rev="1200000"/>
          </a:lightRig>
        </a:scene3d>
        <a:sp3d z="10000"/>
      </dgm:spPr>
    </dgm:pt>
    <dgm:pt modelId="{1F9DADB4-A468-4856-93CA-71C52410868B}" type="pres">
      <dgm:prSet presAssocID="{FD665A0C-6EFD-4FC9-9B50-1FCCF05BD64E}" presName="ChildText1" presStyleLbl="revTx" presStyleIdx="0" presStyleCnt="0">
        <dgm:presLayoutVars>
          <dgm:chMax val="0"/>
          <dgm:chPref val="0"/>
          <dgm:bulletEnabled val="1"/>
        </dgm:presLayoutVars>
      </dgm:prSet>
      <dgm:spPr>
        <a:prstGeom prst="rect">
          <a:avLst/>
        </a:prstGeom>
      </dgm:spPr>
    </dgm:pt>
    <dgm:pt modelId="{E00B6CF9-4088-455C-A80C-C23F32F212B3}" type="pres">
      <dgm:prSet presAssocID="{FD665A0C-6EFD-4FC9-9B50-1FCCF05BD64E}" presName="ChildText2" presStyleLbl="revTx" presStyleIdx="0" presStyleCnt="0">
        <dgm:presLayoutVars>
          <dgm:chMax val="0"/>
          <dgm:chPref val="0"/>
          <dgm:bulletEnabled val="1"/>
        </dgm:presLayoutVars>
      </dgm:prSet>
      <dgm:spPr>
        <a:prstGeom prst="rect">
          <a:avLst/>
        </a:prstGeom>
      </dgm:spPr>
    </dgm:pt>
    <dgm:pt modelId="{189579D4-59D4-423D-940F-1817DF60458A}" type="pres">
      <dgm:prSet presAssocID="{FD665A0C-6EFD-4FC9-9B50-1FCCF05BD64E}" presName="ParentText1" presStyleLbl="revTx" presStyleIdx="0" presStyleCnt="0">
        <dgm:presLayoutVars>
          <dgm:chMax val="1"/>
          <dgm:chPref val="1"/>
        </dgm:presLayoutVars>
      </dgm:prSet>
      <dgm:spPr>
        <a:prstGeom prst="rightArrow">
          <a:avLst>
            <a:gd name="adj1" fmla="val 49830"/>
            <a:gd name="adj2" fmla="val 60660"/>
          </a:avLst>
        </a:prstGeom>
      </dgm:spPr>
    </dgm:pt>
    <dgm:pt modelId="{24E0E0B7-2FC4-4833-B64B-09E364CBF373}" type="pres">
      <dgm:prSet presAssocID="{FD665A0C-6EFD-4FC9-9B50-1FCCF05BD64E}" presName="ParentShape1" presStyleLbl="alignImgPlace1" presStyleIdx="0" presStyleCnt="2">
        <dgm:presLayoutVars/>
      </dgm:prSet>
      <dgm:spPr/>
    </dgm:pt>
    <dgm:pt modelId="{3B69EFDE-C1E0-40AF-9257-074ADBDE96D4}" type="pres">
      <dgm:prSet presAssocID="{FD665A0C-6EFD-4FC9-9B50-1FCCF05BD64E}" presName="ParentText2" presStyleLbl="revTx" presStyleIdx="0" presStyleCnt="0">
        <dgm:presLayoutVars>
          <dgm:chMax val="1"/>
          <dgm:chPref val="1"/>
        </dgm:presLayoutVars>
      </dgm:prSet>
      <dgm:spPr>
        <a:prstGeom prst="rightArrow">
          <a:avLst>
            <a:gd name="adj1" fmla="val 49830"/>
            <a:gd name="adj2" fmla="val 60660"/>
          </a:avLst>
        </a:prstGeom>
      </dgm:spPr>
    </dgm:pt>
    <dgm:pt modelId="{8CFF8C8A-1B9F-41B0-8CC5-043637A8D843}" type="pres">
      <dgm:prSet presAssocID="{FD665A0C-6EFD-4FC9-9B50-1FCCF05BD64E}" presName="ParentShape2" presStyleLbl="alignImgPlace1" presStyleIdx="1" presStyleCnt="2">
        <dgm:presLayoutVars/>
      </dgm:prSet>
      <dgm:spPr/>
    </dgm:pt>
  </dgm:ptLst>
  <dgm:cxnLst>
    <dgm:cxn modelId="{C3DDF51D-C3C9-4536-87CC-18EAF8A1FE1E}" type="presOf" srcId="{D9DA1E11-1691-4CD8-96D9-ED6538B64DB1}" destId="{1F9DADB4-A468-4856-93CA-71C52410868B}" srcOrd="0" destOrd="0" presId="urn:microsoft.com/office/officeart/2009/3/layout/OpposingIdeas"/>
    <dgm:cxn modelId="{6D5CE632-4D09-40CD-BD24-E42FD12D301F}" type="presOf" srcId="{FD665A0C-6EFD-4FC9-9B50-1FCCF05BD64E}" destId="{86B87782-6CC7-4ECD-8225-3334FE57452F}" srcOrd="0" destOrd="0" presId="urn:microsoft.com/office/officeart/2009/3/layout/OpposingIdeas"/>
    <dgm:cxn modelId="{A102DA5B-3C36-43E5-9278-AF31790D5A0D}" srcId="{01D965A7-EF4E-41BA-B8D8-927F3061142F}" destId="{D9DA1E11-1691-4CD8-96D9-ED6538B64DB1}" srcOrd="0" destOrd="0" parTransId="{7006A8F3-0D66-4345-872C-3662EBBE43BD}" sibTransId="{4976A1ED-5702-40CA-B295-9231D12B99D4}"/>
    <dgm:cxn modelId="{235DF570-5A24-41AB-8523-0F351642D303}" type="presOf" srcId="{01D965A7-EF4E-41BA-B8D8-927F3061142F}" destId="{24E0E0B7-2FC4-4833-B64B-09E364CBF373}" srcOrd="1" destOrd="0" presId="urn:microsoft.com/office/officeart/2009/3/layout/OpposingIdeas"/>
    <dgm:cxn modelId="{727A5E86-10B0-41DA-A8C3-F2B48CFCF2E0}" type="presOf" srcId="{1288D303-B041-4607-9A70-1147CC1F8E47}" destId="{8CFF8C8A-1B9F-41B0-8CC5-043637A8D843}" srcOrd="1" destOrd="0" presId="urn:microsoft.com/office/officeart/2009/3/layout/OpposingIdeas"/>
    <dgm:cxn modelId="{C162C6A3-D953-41E9-901D-BF1B6AA66153}" srcId="{FD665A0C-6EFD-4FC9-9B50-1FCCF05BD64E}" destId="{01D965A7-EF4E-41BA-B8D8-927F3061142F}" srcOrd="0" destOrd="0" parTransId="{33A1B4F6-DE38-40D7-B52F-E5E1EA6332FE}" sibTransId="{35402844-4874-4540-8746-DB4791253219}"/>
    <dgm:cxn modelId="{0FF822A4-F984-4BD6-AC50-C8805313DDBE}" srcId="{FD665A0C-6EFD-4FC9-9B50-1FCCF05BD64E}" destId="{1288D303-B041-4607-9A70-1147CC1F8E47}" srcOrd="1" destOrd="0" parTransId="{F5CB49F6-20A0-4E0F-A363-16A41E57E46D}" sibTransId="{998C4122-0210-4281-A49A-45ECAD201B37}"/>
    <dgm:cxn modelId="{B612FEB2-398C-4558-8674-188CDFD39FE8}" type="presOf" srcId="{01D965A7-EF4E-41BA-B8D8-927F3061142F}" destId="{189579D4-59D4-423D-940F-1817DF60458A}" srcOrd="0" destOrd="0" presId="urn:microsoft.com/office/officeart/2009/3/layout/OpposingIdeas"/>
    <dgm:cxn modelId="{AB24E9B4-3A0E-4711-963A-B126501E75B5}" type="presOf" srcId="{C300DEA1-9577-477F-B276-E2174F8C265A}" destId="{E00B6CF9-4088-455C-A80C-C23F32F212B3}" srcOrd="0" destOrd="0" presId="urn:microsoft.com/office/officeart/2009/3/layout/OpposingIdeas"/>
    <dgm:cxn modelId="{809B36C0-2D7E-4B84-A340-C5383F83C8DF}" srcId="{1288D303-B041-4607-9A70-1147CC1F8E47}" destId="{C300DEA1-9577-477F-B276-E2174F8C265A}" srcOrd="0" destOrd="0" parTransId="{A214DA52-1B7B-44C3-9F7C-71A72917859F}" sibTransId="{DDFD9FF4-97B8-4BBA-822C-BDDCB256EA9C}"/>
    <dgm:cxn modelId="{BBC811C8-40E1-436F-B3F4-587605690788}" type="presOf" srcId="{1288D303-B041-4607-9A70-1147CC1F8E47}" destId="{3B69EFDE-C1E0-40AF-9257-074ADBDE96D4}" srcOrd="0" destOrd="0" presId="urn:microsoft.com/office/officeart/2009/3/layout/OpposingIdeas"/>
    <dgm:cxn modelId="{AAFE8B27-2D53-43AF-B165-65EB163CA49A}" type="presParOf" srcId="{86B87782-6CC7-4ECD-8225-3334FE57452F}" destId="{75A9F1A7-CA04-4410-A0D2-03A96CDBDF04}" srcOrd="0" destOrd="0" presId="urn:microsoft.com/office/officeart/2009/3/layout/OpposingIdeas"/>
    <dgm:cxn modelId="{1F63F13E-78EB-4714-A0F1-C7B04855F694}" type="presParOf" srcId="{86B87782-6CC7-4ECD-8225-3334FE57452F}" destId="{40648A80-6CBB-45AA-BE07-A9068FB3C322}" srcOrd="1" destOrd="0" presId="urn:microsoft.com/office/officeart/2009/3/layout/OpposingIdeas"/>
    <dgm:cxn modelId="{FB5F23A3-0397-4CF9-ADAF-7CCE729D5909}" type="presParOf" srcId="{86B87782-6CC7-4ECD-8225-3334FE57452F}" destId="{1F9DADB4-A468-4856-93CA-71C52410868B}" srcOrd="2" destOrd="0" presId="urn:microsoft.com/office/officeart/2009/3/layout/OpposingIdeas"/>
    <dgm:cxn modelId="{F069371C-4228-4DB2-95B1-AC10E1B3A8FF}" type="presParOf" srcId="{86B87782-6CC7-4ECD-8225-3334FE57452F}" destId="{E00B6CF9-4088-455C-A80C-C23F32F212B3}" srcOrd="3" destOrd="0" presId="urn:microsoft.com/office/officeart/2009/3/layout/OpposingIdeas"/>
    <dgm:cxn modelId="{F01BCB3B-815C-4A52-B944-BC697ADBBD85}" type="presParOf" srcId="{86B87782-6CC7-4ECD-8225-3334FE57452F}" destId="{189579D4-59D4-423D-940F-1817DF60458A}" srcOrd="4" destOrd="0" presId="urn:microsoft.com/office/officeart/2009/3/layout/OpposingIdeas"/>
    <dgm:cxn modelId="{E47A4F70-BF3F-4444-B643-2F66DDFA943B}" type="presParOf" srcId="{86B87782-6CC7-4ECD-8225-3334FE57452F}" destId="{24E0E0B7-2FC4-4833-B64B-09E364CBF373}" srcOrd="5" destOrd="0" presId="urn:microsoft.com/office/officeart/2009/3/layout/OpposingIdeas"/>
    <dgm:cxn modelId="{144E806F-1A07-4492-8D03-2AD278CD6086}" type="presParOf" srcId="{86B87782-6CC7-4ECD-8225-3334FE57452F}" destId="{3B69EFDE-C1E0-40AF-9257-074ADBDE96D4}" srcOrd="6" destOrd="0" presId="urn:microsoft.com/office/officeart/2009/3/layout/OpposingIdeas"/>
    <dgm:cxn modelId="{9247B0A6-28DB-42BD-BCA6-4204C8F7D5C2}" type="presParOf" srcId="{86B87782-6CC7-4ECD-8225-3334FE57452F}" destId="{8CFF8C8A-1B9F-41B0-8CC5-043637A8D843}" srcOrd="7" destOrd="0" presId="urn:microsoft.com/office/officeart/2009/3/layout/OpposingIdea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C503B75-9F58-4398-8CC4-6C86517DF9E8}" type="doc">
      <dgm:prSet loTypeId="urn:microsoft.com/office/officeart/2009/layout/ReverseList" loCatId="relationship" qsTypeId="urn:microsoft.com/office/officeart/2005/8/quickstyle/simple1" qsCatId="simple" csTypeId="urn:microsoft.com/office/officeart/2005/8/colors/colorful4" csCatId="colorful" phldr="1"/>
      <dgm:spPr/>
      <dgm:t>
        <a:bodyPr/>
        <a:lstStyle/>
        <a:p>
          <a:endParaRPr lang="en-GB"/>
        </a:p>
      </dgm:t>
    </dgm:pt>
    <dgm:pt modelId="{2F7BAF3C-2D70-4100-8E6D-BB6E7440440D}">
      <dgm:prSet phldrT="[Text]"/>
      <dgm:spPr>
        <a:xfrm rot="16200000">
          <a:off x="117659" y="738587"/>
          <a:ext cx="1563973" cy="955753"/>
        </a:xfrm>
        <a:solidFill>
          <a:srgbClr val="FFC000">
            <a:tint val="50000"/>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lgn="ctr"/>
          <a:endParaRPr lang="en-GB" dirty="0">
            <a:solidFill>
              <a:sysClr val="windowText" lastClr="000000">
                <a:hueOff val="0"/>
                <a:satOff val="0"/>
                <a:lumOff val="0"/>
                <a:alphaOff val="0"/>
              </a:sysClr>
            </a:solidFill>
            <a:latin typeface="Calibri" panose="020F0502020204030204"/>
            <a:ea typeface="+mn-ea"/>
            <a:cs typeface="+mn-cs"/>
          </a:endParaRPr>
        </a:p>
        <a:p>
          <a:pPr algn="ctr"/>
          <a:endParaRPr lang="en-GB" dirty="0">
            <a:solidFill>
              <a:sysClr val="windowText" lastClr="000000">
                <a:hueOff val="0"/>
                <a:satOff val="0"/>
                <a:lumOff val="0"/>
                <a:alphaOff val="0"/>
              </a:sysClr>
            </a:solidFill>
            <a:latin typeface="Calibri" panose="020F0502020204030204"/>
            <a:ea typeface="+mn-ea"/>
            <a:cs typeface="+mn-cs"/>
          </a:endParaRPr>
        </a:p>
        <a:p>
          <a:pPr algn="ctr"/>
          <a:r>
            <a:rPr lang="en-GB" dirty="0">
              <a:solidFill>
                <a:sysClr val="windowText" lastClr="000000">
                  <a:hueOff val="0"/>
                  <a:satOff val="0"/>
                  <a:lumOff val="0"/>
                  <a:alphaOff val="0"/>
                </a:sysClr>
              </a:solidFill>
              <a:latin typeface="Calibri" panose="020F0502020204030204"/>
              <a:ea typeface="+mn-ea"/>
              <a:cs typeface="+mn-cs"/>
            </a:rPr>
            <a:t>Corruption </a:t>
          </a:r>
        </a:p>
      </dgm:t>
    </dgm:pt>
    <dgm:pt modelId="{54AE5DC0-D196-4BEA-B44C-4F7E8D4E8723}" type="parTrans" cxnId="{F85061C2-04B3-44B0-A2C4-D86390F89D6A}">
      <dgm:prSet/>
      <dgm:spPr/>
      <dgm:t>
        <a:bodyPr/>
        <a:lstStyle/>
        <a:p>
          <a:pPr algn="ctr"/>
          <a:endParaRPr lang="en-GB"/>
        </a:p>
      </dgm:t>
    </dgm:pt>
    <dgm:pt modelId="{59EB5028-0819-480A-A5C4-620745CD1050}" type="sibTrans" cxnId="{F85061C2-04B3-44B0-A2C4-D86390F89D6A}">
      <dgm:prSet/>
      <dgm:spPr/>
      <dgm:t>
        <a:bodyPr/>
        <a:lstStyle/>
        <a:p>
          <a:pPr algn="ctr"/>
          <a:endParaRPr lang="en-GB"/>
        </a:p>
      </dgm:t>
    </dgm:pt>
    <dgm:pt modelId="{B92ECB4E-78BD-42EF-B6AD-103441EEA6AA}">
      <dgm:prSet phldrT="[Text]"/>
      <dgm:spPr>
        <a:xfrm rot="5400000">
          <a:off x="1116812" y="738587"/>
          <a:ext cx="1563973" cy="955753"/>
        </a:xfrm>
        <a:solidFill>
          <a:srgbClr val="FFC000">
            <a:tint val="50000"/>
            <a:hueOff val="11499901"/>
            <a:satOff val="-63047"/>
            <a:lumOff val="6813"/>
            <a:alphaOff val="0"/>
          </a:srgbClr>
        </a:solidFill>
        <a:ln w="12700" cap="flat" cmpd="sng" algn="ctr">
          <a:solidFill>
            <a:sysClr val="window" lastClr="FFFFFF">
              <a:hueOff val="0"/>
              <a:satOff val="0"/>
              <a:lumOff val="0"/>
              <a:alphaOff val="0"/>
            </a:sysClr>
          </a:solidFill>
          <a:prstDash val="solid"/>
          <a:miter lim="800000"/>
        </a:ln>
        <a:effectLst/>
      </dgm:spPr>
      <dgm:t>
        <a:bodyPr/>
        <a:lstStyle/>
        <a:p>
          <a:pPr algn="ctr"/>
          <a:endParaRPr lang="en-GB">
            <a:solidFill>
              <a:sysClr val="windowText" lastClr="000000">
                <a:hueOff val="0"/>
                <a:satOff val="0"/>
                <a:lumOff val="0"/>
                <a:alphaOff val="0"/>
              </a:sysClr>
            </a:solidFill>
            <a:latin typeface="Calibri" panose="020F0502020204030204"/>
            <a:ea typeface="+mn-ea"/>
            <a:cs typeface="+mn-cs"/>
          </a:endParaRPr>
        </a:p>
        <a:p>
          <a:pPr algn="ctr"/>
          <a:r>
            <a:rPr lang="en-GB">
              <a:solidFill>
                <a:sysClr val="windowText" lastClr="000000">
                  <a:hueOff val="0"/>
                  <a:satOff val="0"/>
                  <a:lumOff val="0"/>
                  <a:alphaOff val="0"/>
                </a:sysClr>
              </a:solidFill>
              <a:latin typeface="Calibri" panose="020F0502020204030204"/>
              <a:ea typeface="+mn-ea"/>
              <a:cs typeface="+mn-cs"/>
            </a:rPr>
            <a:t>Illicit financial flows</a:t>
          </a:r>
        </a:p>
      </dgm:t>
    </dgm:pt>
    <dgm:pt modelId="{E801EC4F-66BB-447F-BE71-14FD8EB7CC35}" type="parTrans" cxnId="{AABBA184-9292-4A76-810A-8EEFBB255126}">
      <dgm:prSet/>
      <dgm:spPr/>
      <dgm:t>
        <a:bodyPr/>
        <a:lstStyle/>
        <a:p>
          <a:pPr algn="ctr"/>
          <a:endParaRPr lang="en-GB"/>
        </a:p>
      </dgm:t>
    </dgm:pt>
    <dgm:pt modelId="{83168700-F2A3-4E22-BB74-AEA1F3965409}" type="sibTrans" cxnId="{AABBA184-9292-4A76-810A-8EEFBB255126}">
      <dgm:prSet/>
      <dgm:spPr/>
      <dgm:t>
        <a:bodyPr/>
        <a:lstStyle/>
        <a:p>
          <a:pPr algn="ctr"/>
          <a:endParaRPr lang="en-GB"/>
        </a:p>
      </dgm:t>
    </dgm:pt>
    <dgm:pt modelId="{CD7693E8-7ECB-4B6F-97BE-305955F92B26}" type="pres">
      <dgm:prSet presAssocID="{EC503B75-9F58-4398-8CC4-6C86517DF9E8}" presName="Name0" presStyleCnt="0">
        <dgm:presLayoutVars>
          <dgm:chMax val="2"/>
          <dgm:chPref val="2"/>
          <dgm:animLvl val="lvl"/>
        </dgm:presLayoutVars>
      </dgm:prSet>
      <dgm:spPr/>
    </dgm:pt>
    <dgm:pt modelId="{736FBD3F-F389-459D-BF83-88A3357820FB}" type="pres">
      <dgm:prSet presAssocID="{EC503B75-9F58-4398-8CC4-6C86517DF9E8}" presName="LeftText" presStyleLbl="revTx" presStyleIdx="0" presStyleCnt="0">
        <dgm:presLayoutVars>
          <dgm:bulletEnabled val="1"/>
        </dgm:presLayoutVars>
      </dgm:prSet>
      <dgm:spPr>
        <a:prstGeom prst="round2SameRect">
          <a:avLst>
            <a:gd name="adj1" fmla="val 16670"/>
            <a:gd name="adj2" fmla="val 0"/>
          </a:avLst>
        </a:prstGeom>
      </dgm:spPr>
    </dgm:pt>
    <dgm:pt modelId="{8EFCACA2-67FF-4E42-AC3E-CB8028699850}" type="pres">
      <dgm:prSet presAssocID="{EC503B75-9F58-4398-8CC4-6C86517DF9E8}" presName="LeftNode" presStyleLbl="bgImgPlace1" presStyleIdx="0" presStyleCnt="2">
        <dgm:presLayoutVars>
          <dgm:chMax val="2"/>
          <dgm:chPref val="2"/>
        </dgm:presLayoutVars>
      </dgm:prSet>
      <dgm:spPr/>
    </dgm:pt>
    <dgm:pt modelId="{7D2D5885-32BF-4E63-9343-585011BA72BB}" type="pres">
      <dgm:prSet presAssocID="{EC503B75-9F58-4398-8CC4-6C86517DF9E8}" presName="RightText" presStyleLbl="revTx" presStyleIdx="0" presStyleCnt="0">
        <dgm:presLayoutVars>
          <dgm:bulletEnabled val="1"/>
        </dgm:presLayoutVars>
      </dgm:prSet>
      <dgm:spPr>
        <a:prstGeom prst="round2SameRect">
          <a:avLst>
            <a:gd name="adj1" fmla="val 16670"/>
            <a:gd name="adj2" fmla="val 0"/>
          </a:avLst>
        </a:prstGeom>
      </dgm:spPr>
    </dgm:pt>
    <dgm:pt modelId="{6BD46439-9072-4AB0-BB06-6D7EF745A1DE}" type="pres">
      <dgm:prSet presAssocID="{EC503B75-9F58-4398-8CC4-6C86517DF9E8}" presName="RightNode" presStyleLbl="bgImgPlace1" presStyleIdx="1" presStyleCnt="2">
        <dgm:presLayoutVars>
          <dgm:chMax val="0"/>
          <dgm:chPref val="0"/>
        </dgm:presLayoutVars>
      </dgm:prSet>
      <dgm:spPr/>
    </dgm:pt>
    <dgm:pt modelId="{F6A65A9B-ACFC-493D-A7C5-F92DFD5D7DA6}" type="pres">
      <dgm:prSet presAssocID="{EC503B75-9F58-4398-8CC4-6C86517DF9E8}" presName="TopArrow" presStyleLbl="node1" presStyleIdx="0" presStyleCnt="2"/>
      <dgm:spPr>
        <a:xfrm>
          <a:off x="899548" y="0"/>
          <a:ext cx="999152" cy="999103"/>
        </a:xfrm>
        <a:prstGeom prst="circularArrow">
          <a:avLst>
            <a:gd name="adj1" fmla="val 12500"/>
            <a:gd name="adj2" fmla="val 1142322"/>
            <a:gd name="adj3" fmla="val 20457678"/>
            <a:gd name="adj4" fmla="val 10800000"/>
            <a:gd name="adj5" fmla="val 12500"/>
          </a:avLst>
        </a:prstGeom>
        <a:solidFill>
          <a:srgbClr val="FFC000">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pt>
    <dgm:pt modelId="{1CA3EFC2-AF59-4F4F-8BAB-DBFFA082E509}" type="pres">
      <dgm:prSet presAssocID="{EC503B75-9F58-4398-8CC4-6C86517DF9E8}" presName="BottomArrow" presStyleLbl="node1" presStyleIdx="1" presStyleCnt="2"/>
      <dgm:spPr>
        <a:xfrm rot="10800000">
          <a:off x="899548" y="1433581"/>
          <a:ext cx="999152" cy="999103"/>
        </a:xfrm>
        <a:prstGeom prst="circularArrow">
          <a:avLst>
            <a:gd name="adj1" fmla="val 12500"/>
            <a:gd name="adj2" fmla="val 1142322"/>
            <a:gd name="adj3" fmla="val 20457678"/>
            <a:gd name="adj4" fmla="val 10800000"/>
            <a:gd name="adj5" fmla="val 12500"/>
          </a:avLst>
        </a:prstGeom>
        <a:solidFill>
          <a:srgbClr val="FFC000">
            <a:hueOff val="10395692"/>
            <a:satOff val="-47968"/>
            <a:lumOff val="1765"/>
            <a:alphaOff val="0"/>
          </a:srgbClr>
        </a:solidFill>
        <a:ln w="12700" cap="flat" cmpd="sng" algn="ctr">
          <a:solidFill>
            <a:sysClr val="window" lastClr="FFFFFF">
              <a:hueOff val="0"/>
              <a:satOff val="0"/>
              <a:lumOff val="0"/>
              <a:alphaOff val="0"/>
            </a:sysClr>
          </a:solidFill>
          <a:prstDash val="solid"/>
          <a:miter lim="800000"/>
        </a:ln>
        <a:effectLst/>
      </dgm:spPr>
    </dgm:pt>
  </dgm:ptLst>
  <dgm:cxnLst>
    <dgm:cxn modelId="{AABBA184-9292-4A76-810A-8EEFBB255126}" srcId="{EC503B75-9F58-4398-8CC4-6C86517DF9E8}" destId="{B92ECB4E-78BD-42EF-B6AD-103441EEA6AA}" srcOrd="1" destOrd="0" parTransId="{E801EC4F-66BB-447F-BE71-14FD8EB7CC35}" sibTransId="{83168700-F2A3-4E22-BB74-AEA1F3965409}"/>
    <dgm:cxn modelId="{F1225AC0-1D71-4AAA-BDDA-9F77087AD0E8}" type="presOf" srcId="{2F7BAF3C-2D70-4100-8E6D-BB6E7440440D}" destId="{8EFCACA2-67FF-4E42-AC3E-CB8028699850}" srcOrd="1" destOrd="0" presId="urn:microsoft.com/office/officeart/2009/layout/ReverseList"/>
    <dgm:cxn modelId="{F85061C2-04B3-44B0-A2C4-D86390F89D6A}" srcId="{EC503B75-9F58-4398-8CC4-6C86517DF9E8}" destId="{2F7BAF3C-2D70-4100-8E6D-BB6E7440440D}" srcOrd="0" destOrd="0" parTransId="{54AE5DC0-D196-4BEA-B44C-4F7E8D4E8723}" sibTransId="{59EB5028-0819-480A-A5C4-620745CD1050}"/>
    <dgm:cxn modelId="{96C23CC3-1150-4759-A5EA-D05F7F88FF49}" type="presOf" srcId="{B92ECB4E-78BD-42EF-B6AD-103441EEA6AA}" destId="{6BD46439-9072-4AB0-BB06-6D7EF745A1DE}" srcOrd="1" destOrd="0" presId="urn:microsoft.com/office/officeart/2009/layout/ReverseList"/>
    <dgm:cxn modelId="{B1B7C6D5-DA54-40C4-A9B7-FB131A9FA7B8}" type="presOf" srcId="{2F7BAF3C-2D70-4100-8E6D-BB6E7440440D}" destId="{736FBD3F-F389-459D-BF83-88A3357820FB}" srcOrd="0" destOrd="0" presId="urn:microsoft.com/office/officeart/2009/layout/ReverseList"/>
    <dgm:cxn modelId="{C4EFC7D6-1ECE-48AF-9792-AC88CD919F39}" type="presOf" srcId="{B92ECB4E-78BD-42EF-B6AD-103441EEA6AA}" destId="{7D2D5885-32BF-4E63-9343-585011BA72BB}" srcOrd="0" destOrd="0" presId="urn:microsoft.com/office/officeart/2009/layout/ReverseList"/>
    <dgm:cxn modelId="{C2E438D9-7BF1-4F48-BB34-2B69F070187E}" type="presOf" srcId="{EC503B75-9F58-4398-8CC4-6C86517DF9E8}" destId="{CD7693E8-7ECB-4B6F-97BE-305955F92B26}" srcOrd="0" destOrd="0" presId="urn:microsoft.com/office/officeart/2009/layout/ReverseList"/>
    <dgm:cxn modelId="{4E81FDF5-F60E-4DD5-B060-FFD1E0AF22DD}" type="presParOf" srcId="{CD7693E8-7ECB-4B6F-97BE-305955F92B26}" destId="{736FBD3F-F389-459D-BF83-88A3357820FB}" srcOrd="0" destOrd="0" presId="urn:microsoft.com/office/officeart/2009/layout/ReverseList"/>
    <dgm:cxn modelId="{ACF1B59D-7A11-4FBD-96FD-0F746C676BC6}" type="presParOf" srcId="{CD7693E8-7ECB-4B6F-97BE-305955F92B26}" destId="{8EFCACA2-67FF-4E42-AC3E-CB8028699850}" srcOrd="1" destOrd="0" presId="urn:microsoft.com/office/officeart/2009/layout/ReverseList"/>
    <dgm:cxn modelId="{0D7DB058-0017-43FE-8B1E-E5D55B179ADD}" type="presParOf" srcId="{CD7693E8-7ECB-4B6F-97BE-305955F92B26}" destId="{7D2D5885-32BF-4E63-9343-585011BA72BB}" srcOrd="2" destOrd="0" presId="urn:microsoft.com/office/officeart/2009/layout/ReverseList"/>
    <dgm:cxn modelId="{D7CCAE84-F0EB-4664-BF7B-5112DEC4A2CB}" type="presParOf" srcId="{CD7693E8-7ECB-4B6F-97BE-305955F92B26}" destId="{6BD46439-9072-4AB0-BB06-6D7EF745A1DE}" srcOrd="3" destOrd="0" presId="urn:microsoft.com/office/officeart/2009/layout/ReverseList"/>
    <dgm:cxn modelId="{B7F8D8C7-72EF-4A8F-A99F-8F91B1AF20C2}" type="presParOf" srcId="{CD7693E8-7ECB-4B6F-97BE-305955F92B26}" destId="{F6A65A9B-ACFC-493D-A7C5-F92DFD5D7DA6}" srcOrd="4" destOrd="0" presId="urn:microsoft.com/office/officeart/2009/layout/ReverseList"/>
    <dgm:cxn modelId="{BE35371B-2768-43FD-80B9-DA3A02AF11CE}" type="presParOf" srcId="{CD7693E8-7ECB-4B6F-97BE-305955F92B26}" destId="{1CA3EFC2-AF59-4F4F-8BAB-DBFFA082E509}" srcOrd="5" destOrd="0" presId="urn:microsoft.com/office/officeart/2009/layout/ReverseLis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C8EEFA8-72EA-4D10-B077-43A02926BAE5}" type="doc">
      <dgm:prSet loTypeId="urn:microsoft.com/office/officeart/2005/8/layout/arrow4" loCatId="relationship" qsTypeId="urn:microsoft.com/office/officeart/2005/8/quickstyle/simple1" qsCatId="simple" csTypeId="urn:microsoft.com/office/officeart/2005/8/colors/colorful3" csCatId="colorful" phldr="1"/>
      <dgm:spPr/>
      <dgm:t>
        <a:bodyPr/>
        <a:lstStyle/>
        <a:p>
          <a:endParaRPr lang="en-GB"/>
        </a:p>
      </dgm:t>
    </dgm:pt>
    <dgm:pt modelId="{D2930850-6A22-49BC-962F-492BFBDECA4E}">
      <dgm:prSet phldrT="[Text]"/>
      <dgm:spPr>
        <a:xfrm>
          <a:off x="663041" y="0"/>
          <a:ext cx="1090625" cy="797661"/>
        </a:xfrm>
        <a:noFill/>
        <a:ln>
          <a:noFill/>
        </a:ln>
        <a:effectLst/>
      </dgm:spPr>
      <dgm:t>
        <a:bodyPr/>
        <a:lstStyle/>
        <a:p>
          <a:r>
            <a:rPr lang="en-GB">
              <a:solidFill>
                <a:sysClr val="windowText" lastClr="000000">
                  <a:hueOff val="0"/>
                  <a:satOff val="0"/>
                  <a:lumOff val="0"/>
                  <a:alphaOff val="0"/>
                </a:sysClr>
              </a:solidFill>
              <a:latin typeface="Calibri" panose="020F0502020204030204"/>
              <a:ea typeface="+mn-ea"/>
              <a:cs typeface="+mn-cs"/>
            </a:rPr>
            <a:t>IFF</a:t>
          </a:r>
        </a:p>
      </dgm:t>
    </dgm:pt>
    <dgm:pt modelId="{7F087927-A7CB-4A63-98F2-ACC2ADDA43A3}" type="parTrans" cxnId="{1D357BAF-62FB-4E5F-A2B4-F25351418C35}">
      <dgm:prSet/>
      <dgm:spPr/>
      <dgm:t>
        <a:bodyPr/>
        <a:lstStyle/>
        <a:p>
          <a:endParaRPr lang="en-GB"/>
        </a:p>
      </dgm:t>
    </dgm:pt>
    <dgm:pt modelId="{B061A361-E733-45D6-9F41-08C560AFA492}" type="sibTrans" cxnId="{1D357BAF-62FB-4E5F-A2B4-F25351418C35}">
      <dgm:prSet/>
      <dgm:spPr/>
      <dgm:t>
        <a:bodyPr/>
        <a:lstStyle/>
        <a:p>
          <a:endParaRPr lang="en-GB"/>
        </a:p>
      </dgm:t>
    </dgm:pt>
    <dgm:pt modelId="{86E4219F-3E76-4BDB-8BD0-0FC0A629D498}">
      <dgm:prSet phldrT="[Text]"/>
      <dgm:spPr>
        <a:xfrm>
          <a:off x="855848" y="864133"/>
          <a:ext cx="1090625" cy="797661"/>
        </a:xfrm>
        <a:noFill/>
        <a:ln>
          <a:noFill/>
        </a:ln>
        <a:effectLst/>
      </dgm:spPr>
      <dgm:t>
        <a:bodyPr/>
        <a:lstStyle/>
        <a:p>
          <a:r>
            <a:rPr lang="en-GB">
              <a:solidFill>
                <a:sysClr val="windowText" lastClr="000000">
                  <a:hueOff val="0"/>
                  <a:satOff val="0"/>
                  <a:lumOff val="0"/>
                  <a:alphaOff val="0"/>
                </a:sysClr>
              </a:solidFill>
              <a:latin typeface="Calibri" panose="020F0502020204030204"/>
              <a:ea typeface="+mn-ea"/>
              <a:cs typeface="+mn-cs"/>
            </a:rPr>
            <a:t>Taxation</a:t>
          </a:r>
        </a:p>
      </dgm:t>
    </dgm:pt>
    <dgm:pt modelId="{29ED7E0B-0F23-4A82-B7C3-936943C8B0A7}" type="parTrans" cxnId="{DB20C503-5621-467E-B76C-A5DDC64778B4}">
      <dgm:prSet/>
      <dgm:spPr/>
      <dgm:t>
        <a:bodyPr/>
        <a:lstStyle/>
        <a:p>
          <a:endParaRPr lang="en-GB"/>
        </a:p>
      </dgm:t>
    </dgm:pt>
    <dgm:pt modelId="{640DC380-DEE5-43C6-AA43-30F9A39C70FE}" type="sibTrans" cxnId="{DB20C503-5621-467E-B76C-A5DDC64778B4}">
      <dgm:prSet/>
      <dgm:spPr/>
      <dgm:t>
        <a:bodyPr/>
        <a:lstStyle/>
        <a:p>
          <a:endParaRPr lang="en-GB"/>
        </a:p>
      </dgm:t>
    </dgm:pt>
    <dgm:pt modelId="{EAA7AFDD-EAFA-4338-AC0D-17F96FB35636}" type="pres">
      <dgm:prSet presAssocID="{FC8EEFA8-72EA-4D10-B077-43A02926BAE5}" presName="compositeShape" presStyleCnt="0">
        <dgm:presLayoutVars>
          <dgm:chMax val="2"/>
          <dgm:dir/>
          <dgm:resizeHandles val="exact"/>
        </dgm:presLayoutVars>
      </dgm:prSet>
      <dgm:spPr/>
    </dgm:pt>
    <dgm:pt modelId="{0665151A-E1C1-419A-AA33-CCA9F113EECA}" type="pres">
      <dgm:prSet presAssocID="{D2930850-6A22-49BC-962F-492BFBDECA4E}" presName="upArrow" presStyleLbl="node1" presStyleIdx="0" presStyleCnt="2"/>
      <dgm:spPr>
        <a:xfrm>
          <a:off x="1071" y="0"/>
          <a:ext cx="642689" cy="797661"/>
        </a:xfrm>
        <a:prstGeom prst="upArrow">
          <a:avLst/>
        </a:prstGeom>
        <a:solidFill>
          <a:srgbClr val="A5A5A5">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pt>
    <dgm:pt modelId="{F5AC1025-487B-4AC2-AD6B-2D2427419C25}" type="pres">
      <dgm:prSet presAssocID="{D2930850-6A22-49BC-962F-492BFBDECA4E}" presName="upArrowText" presStyleLbl="revTx" presStyleIdx="0" presStyleCnt="2">
        <dgm:presLayoutVars>
          <dgm:chMax val="0"/>
          <dgm:bulletEnabled val="1"/>
        </dgm:presLayoutVars>
      </dgm:prSet>
      <dgm:spPr>
        <a:prstGeom prst="rect">
          <a:avLst/>
        </a:prstGeom>
      </dgm:spPr>
    </dgm:pt>
    <dgm:pt modelId="{856E8DD1-BEF8-459C-8A2B-1FD3F69C84E7}" type="pres">
      <dgm:prSet presAssocID="{86E4219F-3E76-4BDB-8BD0-0FC0A629D498}" presName="downArrow" presStyleLbl="node1" presStyleIdx="1" presStyleCnt="2"/>
      <dgm:spPr>
        <a:xfrm>
          <a:off x="193878" y="864133"/>
          <a:ext cx="642689" cy="797661"/>
        </a:xfrm>
        <a:prstGeom prst="downArrow">
          <a:avLst/>
        </a:prstGeom>
        <a:solidFill>
          <a:srgbClr val="A5A5A5">
            <a:hueOff val="2710599"/>
            <a:satOff val="100000"/>
            <a:lumOff val="-14706"/>
            <a:alphaOff val="0"/>
          </a:srgbClr>
        </a:solidFill>
        <a:ln w="12700" cap="flat" cmpd="sng" algn="ctr">
          <a:solidFill>
            <a:sysClr val="window" lastClr="FFFFFF">
              <a:hueOff val="0"/>
              <a:satOff val="0"/>
              <a:lumOff val="0"/>
              <a:alphaOff val="0"/>
            </a:sysClr>
          </a:solidFill>
          <a:prstDash val="solid"/>
          <a:miter lim="800000"/>
        </a:ln>
        <a:effectLst/>
      </dgm:spPr>
    </dgm:pt>
    <dgm:pt modelId="{CAAA7FB7-388D-4875-B1FD-6BE148002F0D}" type="pres">
      <dgm:prSet presAssocID="{86E4219F-3E76-4BDB-8BD0-0FC0A629D498}" presName="downArrowText" presStyleLbl="revTx" presStyleIdx="1" presStyleCnt="2">
        <dgm:presLayoutVars>
          <dgm:chMax val="0"/>
          <dgm:bulletEnabled val="1"/>
        </dgm:presLayoutVars>
      </dgm:prSet>
      <dgm:spPr>
        <a:prstGeom prst="rect">
          <a:avLst/>
        </a:prstGeom>
      </dgm:spPr>
    </dgm:pt>
  </dgm:ptLst>
  <dgm:cxnLst>
    <dgm:cxn modelId="{DB20C503-5621-467E-B76C-A5DDC64778B4}" srcId="{FC8EEFA8-72EA-4D10-B077-43A02926BAE5}" destId="{86E4219F-3E76-4BDB-8BD0-0FC0A629D498}" srcOrd="1" destOrd="0" parTransId="{29ED7E0B-0F23-4A82-B7C3-936943C8B0A7}" sibTransId="{640DC380-DEE5-43C6-AA43-30F9A39C70FE}"/>
    <dgm:cxn modelId="{5B4EC7A0-815A-491B-ADDD-E931A81E468A}" type="presOf" srcId="{86E4219F-3E76-4BDB-8BD0-0FC0A629D498}" destId="{CAAA7FB7-388D-4875-B1FD-6BE148002F0D}" srcOrd="0" destOrd="0" presId="urn:microsoft.com/office/officeart/2005/8/layout/arrow4"/>
    <dgm:cxn modelId="{F692F3A7-D585-4733-96AB-F02F237293D7}" type="presOf" srcId="{FC8EEFA8-72EA-4D10-B077-43A02926BAE5}" destId="{EAA7AFDD-EAFA-4338-AC0D-17F96FB35636}" srcOrd="0" destOrd="0" presId="urn:microsoft.com/office/officeart/2005/8/layout/arrow4"/>
    <dgm:cxn modelId="{1D357BAF-62FB-4E5F-A2B4-F25351418C35}" srcId="{FC8EEFA8-72EA-4D10-B077-43A02926BAE5}" destId="{D2930850-6A22-49BC-962F-492BFBDECA4E}" srcOrd="0" destOrd="0" parTransId="{7F087927-A7CB-4A63-98F2-ACC2ADDA43A3}" sibTransId="{B061A361-E733-45D6-9F41-08C560AFA492}"/>
    <dgm:cxn modelId="{A50C4DF2-18A6-477B-95F1-993AC47E7C4F}" type="presOf" srcId="{D2930850-6A22-49BC-962F-492BFBDECA4E}" destId="{F5AC1025-487B-4AC2-AD6B-2D2427419C25}" srcOrd="0" destOrd="0" presId="urn:microsoft.com/office/officeart/2005/8/layout/arrow4"/>
    <dgm:cxn modelId="{9FF05A8B-62AC-454B-B133-A2A770406EB6}" type="presParOf" srcId="{EAA7AFDD-EAFA-4338-AC0D-17F96FB35636}" destId="{0665151A-E1C1-419A-AA33-CCA9F113EECA}" srcOrd="0" destOrd="0" presId="urn:microsoft.com/office/officeart/2005/8/layout/arrow4"/>
    <dgm:cxn modelId="{AFA88945-CC2C-4539-B83A-53DCD182764E}" type="presParOf" srcId="{EAA7AFDD-EAFA-4338-AC0D-17F96FB35636}" destId="{F5AC1025-487B-4AC2-AD6B-2D2427419C25}" srcOrd="1" destOrd="0" presId="urn:microsoft.com/office/officeart/2005/8/layout/arrow4"/>
    <dgm:cxn modelId="{85097EFA-3CA4-44E5-A63F-9E13D0B33855}" type="presParOf" srcId="{EAA7AFDD-EAFA-4338-AC0D-17F96FB35636}" destId="{856E8DD1-BEF8-459C-8A2B-1FD3F69C84E7}" srcOrd="2" destOrd="0" presId="urn:microsoft.com/office/officeart/2005/8/layout/arrow4"/>
    <dgm:cxn modelId="{4E352CC2-9E91-4AED-92D1-2DFF2C334D93}" type="presParOf" srcId="{EAA7AFDD-EAFA-4338-AC0D-17F96FB35636}" destId="{CAAA7FB7-388D-4875-B1FD-6BE148002F0D}" srcOrd="3" destOrd="0" presId="urn:microsoft.com/office/officeart/2005/8/layout/arrow4"/>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E24F37D-B688-4E10-BB2C-19CC3287C81D}" type="doc">
      <dgm:prSet loTypeId="urn:microsoft.com/office/officeart/2009/3/layout/PlusandMinus" loCatId="relationship" qsTypeId="urn:microsoft.com/office/officeart/2005/8/quickstyle/simple1" qsCatId="simple" csTypeId="urn:microsoft.com/office/officeart/2005/8/colors/colorful4" csCatId="colorful" phldr="1"/>
      <dgm:spPr/>
      <dgm:t>
        <a:bodyPr/>
        <a:lstStyle/>
        <a:p>
          <a:endParaRPr lang="en-GB"/>
        </a:p>
      </dgm:t>
    </dgm:pt>
    <dgm:pt modelId="{7D524BEF-45CB-4426-92C4-06AFF6141EDC}">
      <dgm:prSet phldrT="[Text]"/>
      <dgm:spPr>
        <a:xfrm>
          <a:off x="309887" y="498935"/>
          <a:ext cx="1079263" cy="1027535"/>
        </a:xfrm>
        <a:noFill/>
        <a:ln>
          <a:noFill/>
        </a:ln>
        <a:effectLst/>
      </dgm:spPr>
      <dgm:t>
        <a:bodyPr/>
        <a:lstStyle/>
        <a:p>
          <a:r>
            <a:rPr lang="en-GB">
              <a:solidFill>
                <a:sysClr val="windowText" lastClr="000000">
                  <a:hueOff val="0"/>
                  <a:satOff val="0"/>
                  <a:lumOff val="0"/>
                  <a:alphaOff val="0"/>
                </a:sysClr>
              </a:solidFill>
              <a:latin typeface="Calibri" panose="020F0502020204030204"/>
              <a:ea typeface="+mn-ea"/>
              <a:cs typeface="+mn-cs"/>
            </a:rPr>
            <a:t>Corruption </a:t>
          </a:r>
        </a:p>
        <a:p>
          <a:r>
            <a:rPr lang="en-GB">
              <a:solidFill>
                <a:sysClr val="windowText" lastClr="000000">
                  <a:hueOff val="0"/>
                  <a:satOff val="0"/>
                  <a:lumOff val="0"/>
                  <a:alphaOff val="0"/>
                </a:sysClr>
              </a:solidFill>
              <a:latin typeface="Calibri" panose="020F0502020204030204"/>
              <a:ea typeface="+mn-ea"/>
              <a:cs typeface="+mn-cs"/>
            </a:rPr>
            <a:t>IFF</a:t>
          </a:r>
        </a:p>
      </dgm:t>
    </dgm:pt>
    <dgm:pt modelId="{B1B4654D-FDA9-4E68-92FA-860F5DD5D8EC}" type="parTrans" cxnId="{F8CB03CC-5A93-446F-8CEB-BBFC314155EE}">
      <dgm:prSet/>
      <dgm:spPr/>
      <dgm:t>
        <a:bodyPr/>
        <a:lstStyle/>
        <a:p>
          <a:endParaRPr lang="en-GB"/>
        </a:p>
      </dgm:t>
    </dgm:pt>
    <dgm:pt modelId="{6771125D-B2D0-4CAB-8026-05B5873825A6}" type="sibTrans" cxnId="{F8CB03CC-5A93-446F-8CEB-BBFC314155EE}">
      <dgm:prSet/>
      <dgm:spPr/>
      <dgm:t>
        <a:bodyPr/>
        <a:lstStyle/>
        <a:p>
          <a:endParaRPr lang="en-GB"/>
        </a:p>
      </dgm:t>
    </dgm:pt>
    <dgm:pt modelId="{E5D20287-F6BB-428B-8904-1AC03688E27C}">
      <dgm:prSet phldrT="[Text]"/>
      <dgm:spPr>
        <a:xfrm>
          <a:off x="1413194" y="498935"/>
          <a:ext cx="1079263" cy="1027535"/>
        </a:xfrm>
        <a:noFill/>
        <a:ln>
          <a:noFill/>
        </a:ln>
        <a:effectLst/>
      </dgm:spPr>
      <dgm:t>
        <a:bodyPr/>
        <a:lstStyle/>
        <a:p>
          <a:r>
            <a:rPr lang="en-GB">
              <a:solidFill>
                <a:sysClr val="windowText" lastClr="000000">
                  <a:hueOff val="0"/>
                  <a:satOff val="0"/>
                  <a:lumOff val="0"/>
                  <a:alphaOff val="0"/>
                </a:sysClr>
              </a:solidFill>
              <a:latin typeface="Calibri" panose="020F0502020204030204"/>
              <a:ea typeface="+mn-ea"/>
              <a:cs typeface="+mn-cs"/>
            </a:rPr>
            <a:t>Diminished tax base</a:t>
          </a:r>
        </a:p>
        <a:p>
          <a:r>
            <a:rPr lang="en-GB">
              <a:solidFill>
                <a:sysClr val="windowText" lastClr="000000">
                  <a:hueOff val="0"/>
                  <a:satOff val="0"/>
                  <a:lumOff val="0"/>
                  <a:alphaOff val="0"/>
                </a:sysClr>
              </a:solidFill>
              <a:latin typeface="Calibri" panose="020F0502020204030204"/>
              <a:ea typeface="+mn-ea"/>
              <a:cs typeface="+mn-cs"/>
            </a:rPr>
            <a:t>Lesser DRM</a:t>
          </a:r>
        </a:p>
        <a:p>
          <a:r>
            <a:rPr lang="en-GB">
              <a:solidFill>
                <a:sysClr val="windowText" lastClr="000000">
                  <a:hueOff val="0"/>
                  <a:satOff val="0"/>
                  <a:lumOff val="0"/>
                  <a:alphaOff val="0"/>
                </a:sysClr>
              </a:solidFill>
              <a:latin typeface="Calibri" panose="020F0502020204030204"/>
              <a:ea typeface="+mn-ea"/>
              <a:cs typeface="+mn-cs"/>
            </a:rPr>
            <a:t>Reduced tax collection</a:t>
          </a:r>
        </a:p>
      </dgm:t>
    </dgm:pt>
    <dgm:pt modelId="{985D3C09-99CB-4154-A4A6-CEC49BD1B657}" type="parTrans" cxnId="{E55C2EAE-377B-4372-B4DE-925B2C3DC602}">
      <dgm:prSet/>
      <dgm:spPr/>
      <dgm:t>
        <a:bodyPr/>
        <a:lstStyle/>
        <a:p>
          <a:endParaRPr lang="en-GB"/>
        </a:p>
      </dgm:t>
    </dgm:pt>
    <dgm:pt modelId="{86966736-198C-45CD-BCE5-7FD51758BC66}" type="sibTrans" cxnId="{E55C2EAE-377B-4372-B4DE-925B2C3DC602}">
      <dgm:prSet/>
      <dgm:spPr/>
      <dgm:t>
        <a:bodyPr/>
        <a:lstStyle/>
        <a:p>
          <a:endParaRPr lang="en-GB"/>
        </a:p>
      </dgm:t>
    </dgm:pt>
    <dgm:pt modelId="{4D277F84-C50B-46A0-9DA5-DC2431624ADA}" type="pres">
      <dgm:prSet presAssocID="{5E24F37D-B688-4E10-BB2C-19CC3287C81D}" presName="Name0" presStyleCnt="0">
        <dgm:presLayoutVars>
          <dgm:chMax val="2"/>
          <dgm:chPref val="2"/>
          <dgm:dir/>
          <dgm:animOne/>
          <dgm:resizeHandles val="exact"/>
        </dgm:presLayoutVars>
      </dgm:prSet>
      <dgm:spPr/>
    </dgm:pt>
    <dgm:pt modelId="{9A94A493-9A1C-4491-9F2B-26FD91A4EBB9}" type="pres">
      <dgm:prSet presAssocID="{5E24F37D-B688-4E10-BB2C-19CC3287C81D}" presName="Background" presStyleLbl="bgImgPlace1" presStyleIdx="0" presStyleCnt="1"/>
      <dgm:spPr>
        <a:xfrm>
          <a:off x="240430" y="358464"/>
          <a:ext cx="2324157" cy="1201110"/>
        </a:xfrm>
        <a:prstGeom prst="rect">
          <a:avLst/>
        </a:prstGeom>
        <a:solidFill>
          <a:srgbClr val="FFC000">
            <a:tint val="50000"/>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pt>
    <dgm:pt modelId="{FDC92489-9A4A-4FB9-9609-0ACD00E30DC1}" type="pres">
      <dgm:prSet presAssocID="{5E24F37D-B688-4E10-BB2C-19CC3287C81D}" presName="ParentText1" presStyleLbl="revTx" presStyleIdx="0" presStyleCnt="2">
        <dgm:presLayoutVars>
          <dgm:chMax val="0"/>
          <dgm:chPref val="0"/>
          <dgm:bulletEnabled val="1"/>
        </dgm:presLayoutVars>
      </dgm:prSet>
      <dgm:spPr>
        <a:prstGeom prst="rect">
          <a:avLst/>
        </a:prstGeom>
      </dgm:spPr>
    </dgm:pt>
    <dgm:pt modelId="{E24FDC31-BCCC-44F0-8AD9-A005AC5DF111}" type="pres">
      <dgm:prSet presAssocID="{5E24F37D-B688-4E10-BB2C-19CC3287C81D}" presName="ParentText2" presStyleLbl="revTx" presStyleIdx="1" presStyleCnt="2">
        <dgm:presLayoutVars>
          <dgm:chMax val="0"/>
          <dgm:chPref val="0"/>
          <dgm:bulletEnabled val="1"/>
        </dgm:presLayoutVars>
      </dgm:prSet>
      <dgm:spPr>
        <a:prstGeom prst="rect">
          <a:avLst/>
        </a:prstGeom>
      </dgm:spPr>
    </dgm:pt>
    <dgm:pt modelId="{B336F782-0E4D-4197-97FC-DFA8D1F8EAFC}" type="pres">
      <dgm:prSet presAssocID="{5E24F37D-B688-4E10-BB2C-19CC3287C81D}" presName="Plus" presStyleLbl="alignNode1" presStyleIdx="0" presStyleCnt="2"/>
      <dgm:spPr>
        <a:xfrm>
          <a:off x="0" y="118095"/>
          <a:ext cx="454145" cy="454145"/>
        </a:xfrm>
        <a:prstGeom prst="plus">
          <a:avLst>
            <a:gd name="adj" fmla="val 32810"/>
          </a:avLst>
        </a:prstGeom>
        <a:solidFill>
          <a:srgbClr val="FFC000">
            <a:hueOff val="0"/>
            <a:satOff val="0"/>
            <a:lumOff val="0"/>
            <a:alphaOff val="0"/>
          </a:srgbClr>
        </a:solidFill>
        <a:ln w="12700" cap="flat" cmpd="sng" algn="ctr">
          <a:solidFill>
            <a:srgbClr val="FFC000">
              <a:hueOff val="0"/>
              <a:satOff val="0"/>
              <a:lumOff val="0"/>
              <a:alphaOff val="0"/>
            </a:srgbClr>
          </a:solidFill>
          <a:prstDash val="solid"/>
          <a:miter lim="800000"/>
        </a:ln>
        <a:effectLst/>
      </dgm:spPr>
    </dgm:pt>
    <dgm:pt modelId="{B2F6503B-4ADB-449F-8440-E5AD2A32DBB5}" type="pres">
      <dgm:prSet presAssocID="{5E24F37D-B688-4E10-BB2C-19CC3287C81D}" presName="Minus" presStyleLbl="alignNode1" presStyleIdx="1" presStyleCnt="2"/>
      <dgm:spPr>
        <a:xfrm>
          <a:off x="2244013" y="281417"/>
          <a:ext cx="427431" cy="146476"/>
        </a:xfrm>
        <a:prstGeom prst="rect">
          <a:avLst/>
        </a:prstGeom>
        <a:solidFill>
          <a:srgbClr val="FFC000">
            <a:hueOff val="10395692"/>
            <a:satOff val="-47968"/>
            <a:lumOff val="1765"/>
            <a:alphaOff val="0"/>
          </a:srgbClr>
        </a:solidFill>
        <a:ln w="12700" cap="flat" cmpd="sng" algn="ctr">
          <a:solidFill>
            <a:srgbClr val="FFC000">
              <a:hueOff val="10395692"/>
              <a:satOff val="-47968"/>
              <a:lumOff val="1765"/>
              <a:alphaOff val="0"/>
            </a:srgbClr>
          </a:solidFill>
          <a:prstDash val="solid"/>
          <a:miter lim="800000"/>
        </a:ln>
        <a:effectLst/>
      </dgm:spPr>
    </dgm:pt>
    <dgm:pt modelId="{B482A651-14D7-46EC-B3AF-FF5FC3F28B11}" type="pres">
      <dgm:prSet presAssocID="{5E24F37D-B688-4E10-BB2C-19CC3287C81D}" presName="Divider" presStyleLbl="parChTrans1D1" presStyleIdx="0" presStyleCnt="1"/>
      <dgm:spPr>
        <a:xfrm>
          <a:off x="1402508" y="501132"/>
          <a:ext cx="267" cy="981394"/>
        </a:xfrm>
        <a:prstGeom prst="line">
          <a:avLst/>
        </a:prstGeom>
        <a:noFill/>
        <a:ln w="12700" cap="flat" cmpd="sng" algn="ctr">
          <a:solidFill>
            <a:srgbClr val="FFC000">
              <a:hueOff val="0"/>
              <a:satOff val="0"/>
              <a:lumOff val="0"/>
              <a:alphaOff val="0"/>
            </a:srgbClr>
          </a:solidFill>
          <a:prstDash val="solid"/>
          <a:miter lim="800000"/>
        </a:ln>
        <a:effectLst/>
      </dgm:spPr>
    </dgm:pt>
  </dgm:ptLst>
  <dgm:cxnLst>
    <dgm:cxn modelId="{1868E212-4A0E-437B-995E-0D5C6B0DCF51}" type="presOf" srcId="{E5D20287-F6BB-428B-8904-1AC03688E27C}" destId="{E24FDC31-BCCC-44F0-8AD9-A005AC5DF111}" srcOrd="0" destOrd="0" presId="urn:microsoft.com/office/officeart/2009/3/layout/PlusandMinus"/>
    <dgm:cxn modelId="{376ED727-4CC1-460E-9DFB-2F7A9BB1654E}" type="presOf" srcId="{7D524BEF-45CB-4426-92C4-06AFF6141EDC}" destId="{FDC92489-9A4A-4FB9-9609-0ACD00E30DC1}" srcOrd="0" destOrd="0" presId="urn:microsoft.com/office/officeart/2009/3/layout/PlusandMinus"/>
    <dgm:cxn modelId="{EB86179B-1336-4325-B07C-48340B460889}" type="presOf" srcId="{5E24F37D-B688-4E10-BB2C-19CC3287C81D}" destId="{4D277F84-C50B-46A0-9DA5-DC2431624ADA}" srcOrd="0" destOrd="0" presId="urn:microsoft.com/office/officeart/2009/3/layout/PlusandMinus"/>
    <dgm:cxn modelId="{E55C2EAE-377B-4372-B4DE-925B2C3DC602}" srcId="{5E24F37D-B688-4E10-BB2C-19CC3287C81D}" destId="{E5D20287-F6BB-428B-8904-1AC03688E27C}" srcOrd="1" destOrd="0" parTransId="{985D3C09-99CB-4154-A4A6-CEC49BD1B657}" sibTransId="{86966736-198C-45CD-BCE5-7FD51758BC66}"/>
    <dgm:cxn modelId="{F8CB03CC-5A93-446F-8CEB-BBFC314155EE}" srcId="{5E24F37D-B688-4E10-BB2C-19CC3287C81D}" destId="{7D524BEF-45CB-4426-92C4-06AFF6141EDC}" srcOrd="0" destOrd="0" parTransId="{B1B4654D-FDA9-4E68-92FA-860F5DD5D8EC}" sibTransId="{6771125D-B2D0-4CAB-8026-05B5873825A6}"/>
    <dgm:cxn modelId="{322F0B7E-7F53-4FCD-8D31-70AEA8E3BDDB}" type="presParOf" srcId="{4D277F84-C50B-46A0-9DA5-DC2431624ADA}" destId="{9A94A493-9A1C-4491-9F2B-26FD91A4EBB9}" srcOrd="0" destOrd="0" presId="urn:microsoft.com/office/officeart/2009/3/layout/PlusandMinus"/>
    <dgm:cxn modelId="{BEAE991A-440D-4B8A-8ADF-9EA2C4EBC1F8}" type="presParOf" srcId="{4D277F84-C50B-46A0-9DA5-DC2431624ADA}" destId="{FDC92489-9A4A-4FB9-9609-0ACD00E30DC1}" srcOrd="1" destOrd="0" presId="urn:microsoft.com/office/officeart/2009/3/layout/PlusandMinus"/>
    <dgm:cxn modelId="{5169E12B-4B01-4314-A8A1-777BFE07D699}" type="presParOf" srcId="{4D277F84-C50B-46A0-9DA5-DC2431624ADA}" destId="{E24FDC31-BCCC-44F0-8AD9-A005AC5DF111}" srcOrd="2" destOrd="0" presId="urn:microsoft.com/office/officeart/2009/3/layout/PlusandMinus"/>
    <dgm:cxn modelId="{8E8925C2-24A8-4AB9-BA10-1E80548DFCB6}" type="presParOf" srcId="{4D277F84-C50B-46A0-9DA5-DC2431624ADA}" destId="{B336F782-0E4D-4197-97FC-DFA8D1F8EAFC}" srcOrd="3" destOrd="0" presId="urn:microsoft.com/office/officeart/2009/3/layout/PlusandMinus"/>
    <dgm:cxn modelId="{4B3AD8EC-7914-45DB-9536-C2921D14F2CA}" type="presParOf" srcId="{4D277F84-C50B-46A0-9DA5-DC2431624ADA}" destId="{B2F6503B-4ADB-449F-8440-E5AD2A32DBB5}" srcOrd="4" destOrd="0" presId="urn:microsoft.com/office/officeart/2009/3/layout/PlusandMinus"/>
    <dgm:cxn modelId="{1A006695-EEB9-433D-A6BA-314759EA60CD}" type="presParOf" srcId="{4D277F84-C50B-46A0-9DA5-DC2431624ADA}" destId="{B482A651-14D7-46EC-B3AF-FF5FC3F28B11}" srcOrd="5" destOrd="0" presId="urn:microsoft.com/office/officeart/2009/3/layout/PlusandMinus"/>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17A8DF61-6422-40EF-990E-287B82F6A7C4}" type="doc">
      <dgm:prSet loTypeId="urn:microsoft.com/office/officeart/2011/layout/CircleProcess" loCatId="process" qsTypeId="urn:microsoft.com/office/officeart/2005/8/quickstyle/3d2" qsCatId="3D" csTypeId="urn:microsoft.com/office/officeart/2005/8/colors/colorful2" csCatId="colorful" phldr="1"/>
      <dgm:spPr/>
    </dgm:pt>
    <dgm:pt modelId="{D73B0BB3-3D24-442B-ACD9-487951C9AF3F}">
      <dgm:prSet phldrT="[Text]"/>
      <dgm:spPr/>
      <dgm:t>
        <a:bodyPr/>
        <a:lstStyle/>
        <a:p>
          <a:r>
            <a:rPr lang="en-GB"/>
            <a:t>Award of contracts and licences</a:t>
          </a:r>
        </a:p>
      </dgm:t>
    </dgm:pt>
    <dgm:pt modelId="{648EB08B-C71B-406A-B05A-293CA838959A}" type="parTrans" cxnId="{C4E012E9-36B4-4F09-AE4A-EFA1885E588C}">
      <dgm:prSet/>
      <dgm:spPr/>
      <dgm:t>
        <a:bodyPr/>
        <a:lstStyle/>
        <a:p>
          <a:endParaRPr lang="en-GB"/>
        </a:p>
      </dgm:t>
    </dgm:pt>
    <dgm:pt modelId="{D11DDC8B-08FB-4523-B58A-C0BDC1466316}" type="sibTrans" cxnId="{C4E012E9-36B4-4F09-AE4A-EFA1885E588C}">
      <dgm:prSet/>
      <dgm:spPr/>
      <dgm:t>
        <a:bodyPr/>
        <a:lstStyle/>
        <a:p>
          <a:endParaRPr lang="en-GB"/>
        </a:p>
      </dgm:t>
    </dgm:pt>
    <dgm:pt modelId="{CC0CB1E5-D849-4F3C-B86E-E6C43CC952E1}">
      <dgm:prSet phldrT="[Text]"/>
      <dgm:spPr/>
      <dgm:t>
        <a:bodyPr/>
        <a:lstStyle/>
        <a:p>
          <a:r>
            <a:rPr lang="en-GB"/>
            <a:t>Sale of concession</a:t>
          </a:r>
        </a:p>
      </dgm:t>
    </dgm:pt>
    <dgm:pt modelId="{863E0179-1CCB-4FBD-91E5-407720581085}" type="parTrans" cxnId="{6C4000B1-6AC3-41E7-83BC-694831262490}">
      <dgm:prSet/>
      <dgm:spPr/>
      <dgm:t>
        <a:bodyPr/>
        <a:lstStyle/>
        <a:p>
          <a:endParaRPr lang="en-GB"/>
        </a:p>
      </dgm:t>
    </dgm:pt>
    <dgm:pt modelId="{5F668EB8-F420-47B9-93DF-3A4CBD3F61CD}" type="sibTrans" cxnId="{6C4000B1-6AC3-41E7-83BC-694831262490}">
      <dgm:prSet/>
      <dgm:spPr/>
      <dgm:t>
        <a:bodyPr/>
        <a:lstStyle/>
        <a:p>
          <a:endParaRPr lang="en-GB"/>
        </a:p>
      </dgm:t>
    </dgm:pt>
    <dgm:pt modelId="{63861619-03B7-4A36-AEDF-425E98C11899}">
      <dgm:prSet phldrT="[Text]"/>
      <dgm:spPr/>
      <dgm:t>
        <a:bodyPr/>
        <a:lstStyle/>
        <a:p>
          <a:r>
            <a:rPr lang="en-GB"/>
            <a:t>Business related human rights abuses and corruption</a:t>
          </a:r>
        </a:p>
      </dgm:t>
    </dgm:pt>
    <dgm:pt modelId="{13DC9353-CFB8-4D7C-81B5-DEF3E6CF2E26}" type="parTrans" cxnId="{41F6D6C1-375B-4562-8F65-A7FD5E4995ED}">
      <dgm:prSet/>
      <dgm:spPr/>
      <dgm:t>
        <a:bodyPr/>
        <a:lstStyle/>
        <a:p>
          <a:endParaRPr lang="en-GB"/>
        </a:p>
      </dgm:t>
    </dgm:pt>
    <dgm:pt modelId="{7A947EFC-E9C3-48E3-85F0-9AFD209F9CC2}" type="sibTrans" cxnId="{41F6D6C1-375B-4562-8F65-A7FD5E4995ED}">
      <dgm:prSet/>
      <dgm:spPr/>
      <dgm:t>
        <a:bodyPr/>
        <a:lstStyle/>
        <a:p>
          <a:endParaRPr lang="en-GB"/>
        </a:p>
      </dgm:t>
    </dgm:pt>
    <dgm:pt modelId="{1230F150-A9ED-4753-9E70-0D1F8FDC02F1}">
      <dgm:prSet phldrT="[Text]"/>
      <dgm:spPr/>
      <dgm:t>
        <a:bodyPr/>
        <a:lstStyle/>
        <a:p>
          <a:r>
            <a:rPr lang="en-GB"/>
            <a:t>Exploration stage and samples</a:t>
          </a:r>
        </a:p>
      </dgm:t>
    </dgm:pt>
    <dgm:pt modelId="{C4962012-2240-4470-B14E-4011EB777290}" type="parTrans" cxnId="{FB019973-2917-40D7-8645-A33EA30FE106}">
      <dgm:prSet/>
      <dgm:spPr/>
      <dgm:t>
        <a:bodyPr/>
        <a:lstStyle/>
        <a:p>
          <a:endParaRPr lang="en-GB"/>
        </a:p>
      </dgm:t>
    </dgm:pt>
    <dgm:pt modelId="{A104E084-3924-4EF1-85BB-27C0F898BB32}" type="sibTrans" cxnId="{FB019973-2917-40D7-8645-A33EA30FE106}">
      <dgm:prSet/>
      <dgm:spPr/>
      <dgm:t>
        <a:bodyPr/>
        <a:lstStyle/>
        <a:p>
          <a:endParaRPr lang="en-GB"/>
        </a:p>
      </dgm:t>
    </dgm:pt>
    <dgm:pt modelId="{C14C668B-643B-403B-9BD9-1A465F27BF09}">
      <dgm:prSet phldrT="[Text]"/>
      <dgm:spPr/>
      <dgm:t>
        <a:bodyPr/>
        <a:lstStyle/>
        <a:p>
          <a:r>
            <a:rPr lang="en-GB"/>
            <a:t>Value addition and royalties</a:t>
          </a:r>
        </a:p>
      </dgm:t>
    </dgm:pt>
    <dgm:pt modelId="{990C288B-BE3F-471D-A08A-4DD73A739D4A}" type="parTrans" cxnId="{B5C48E98-29A4-4A9B-A7B9-000FDACEE1BE}">
      <dgm:prSet/>
      <dgm:spPr/>
      <dgm:t>
        <a:bodyPr/>
        <a:lstStyle/>
        <a:p>
          <a:endParaRPr lang="en-GB"/>
        </a:p>
      </dgm:t>
    </dgm:pt>
    <dgm:pt modelId="{1E03030E-9A4B-45C5-B40B-976BC8C50EAE}" type="sibTrans" cxnId="{B5C48E98-29A4-4A9B-A7B9-000FDACEE1BE}">
      <dgm:prSet/>
      <dgm:spPr/>
      <dgm:t>
        <a:bodyPr/>
        <a:lstStyle/>
        <a:p>
          <a:endParaRPr lang="en-GB"/>
        </a:p>
      </dgm:t>
    </dgm:pt>
    <dgm:pt modelId="{9BD0E821-C5E4-41A4-A4B4-2209EE180D8D}" type="pres">
      <dgm:prSet presAssocID="{17A8DF61-6422-40EF-990E-287B82F6A7C4}" presName="Name0" presStyleCnt="0">
        <dgm:presLayoutVars>
          <dgm:chMax val="11"/>
          <dgm:chPref val="11"/>
          <dgm:dir/>
          <dgm:resizeHandles/>
        </dgm:presLayoutVars>
      </dgm:prSet>
      <dgm:spPr/>
    </dgm:pt>
    <dgm:pt modelId="{2F99DBCE-9437-44F5-A038-5D6B1557902A}" type="pres">
      <dgm:prSet presAssocID="{63861619-03B7-4A36-AEDF-425E98C11899}" presName="Accent5" presStyleCnt="0"/>
      <dgm:spPr/>
    </dgm:pt>
    <dgm:pt modelId="{CCF2766E-734A-452D-B0DE-F779ED5D35DA}" type="pres">
      <dgm:prSet presAssocID="{63861619-03B7-4A36-AEDF-425E98C11899}" presName="Accent" presStyleLbl="node1" presStyleIdx="0" presStyleCnt="5"/>
      <dgm:spPr/>
    </dgm:pt>
    <dgm:pt modelId="{8FCE2F82-A03C-4F1C-BFFC-5E8966FF353A}" type="pres">
      <dgm:prSet presAssocID="{63861619-03B7-4A36-AEDF-425E98C11899}" presName="ParentBackground5" presStyleCnt="0"/>
      <dgm:spPr/>
    </dgm:pt>
    <dgm:pt modelId="{397B54A2-E20C-45EC-811D-0F624E6F7ED9}" type="pres">
      <dgm:prSet presAssocID="{63861619-03B7-4A36-AEDF-425E98C11899}" presName="ParentBackground" presStyleLbl="fgAcc1" presStyleIdx="0" presStyleCnt="5"/>
      <dgm:spPr/>
    </dgm:pt>
    <dgm:pt modelId="{3F2625E0-7CEE-46EF-BEB4-F428C51E5186}" type="pres">
      <dgm:prSet presAssocID="{63861619-03B7-4A36-AEDF-425E98C11899}" presName="Parent5" presStyleLbl="revTx" presStyleIdx="0" presStyleCnt="0">
        <dgm:presLayoutVars>
          <dgm:chMax val="1"/>
          <dgm:chPref val="1"/>
          <dgm:bulletEnabled val="1"/>
        </dgm:presLayoutVars>
      </dgm:prSet>
      <dgm:spPr/>
    </dgm:pt>
    <dgm:pt modelId="{F9D44998-E00D-4E0D-961E-CD0ED8CE2F77}" type="pres">
      <dgm:prSet presAssocID="{CC0CB1E5-D849-4F3C-B86E-E6C43CC952E1}" presName="Accent4" presStyleCnt="0"/>
      <dgm:spPr/>
    </dgm:pt>
    <dgm:pt modelId="{480A70AB-766B-4776-BE86-EA83450F5CDF}" type="pres">
      <dgm:prSet presAssocID="{CC0CB1E5-D849-4F3C-B86E-E6C43CC952E1}" presName="Accent" presStyleLbl="node1" presStyleIdx="1" presStyleCnt="5"/>
      <dgm:spPr/>
    </dgm:pt>
    <dgm:pt modelId="{83278282-93EF-4EEE-8E48-3346BEDEFD8B}" type="pres">
      <dgm:prSet presAssocID="{CC0CB1E5-D849-4F3C-B86E-E6C43CC952E1}" presName="ParentBackground4" presStyleCnt="0"/>
      <dgm:spPr/>
    </dgm:pt>
    <dgm:pt modelId="{F6C42187-FECB-4737-B9C2-97847C02CFF7}" type="pres">
      <dgm:prSet presAssocID="{CC0CB1E5-D849-4F3C-B86E-E6C43CC952E1}" presName="ParentBackground" presStyleLbl="fgAcc1" presStyleIdx="1" presStyleCnt="5"/>
      <dgm:spPr/>
    </dgm:pt>
    <dgm:pt modelId="{32BA2CBE-7A1D-40BB-8C9F-DABDF8137912}" type="pres">
      <dgm:prSet presAssocID="{CC0CB1E5-D849-4F3C-B86E-E6C43CC952E1}" presName="Parent4" presStyleLbl="revTx" presStyleIdx="0" presStyleCnt="0">
        <dgm:presLayoutVars>
          <dgm:chMax val="1"/>
          <dgm:chPref val="1"/>
          <dgm:bulletEnabled val="1"/>
        </dgm:presLayoutVars>
      </dgm:prSet>
      <dgm:spPr/>
    </dgm:pt>
    <dgm:pt modelId="{7AD71490-3AA2-4DAC-8A3F-FD0D4558FEA6}" type="pres">
      <dgm:prSet presAssocID="{C14C668B-643B-403B-9BD9-1A465F27BF09}" presName="Accent3" presStyleCnt="0"/>
      <dgm:spPr/>
    </dgm:pt>
    <dgm:pt modelId="{AF7FC650-191A-4FC2-9438-256825648F39}" type="pres">
      <dgm:prSet presAssocID="{C14C668B-643B-403B-9BD9-1A465F27BF09}" presName="Accent" presStyleLbl="node1" presStyleIdx="2" presStyleCnt="5"/>
      <dgm:spPr/>
    </dgm:pt>
    <dgm:pt modelId="{06017EDA-FDA3-42CB-9906-0CAAEF8FC202}" type="pres">
      <dgm:prSet presAssocID="{C14C668B-643B-403B-9BD9-1A465F27BF09}" presName="ParentBackground3" presStyleCnt="0"/>
      <dgm:spPr/>
    </dgm:pt>
    <dgm:pt modelId="{D7F58ABA-AA31-4E61-8855-11F3E4C0D18F}" type="pres">
      <dgm:prSet presAssocID="{C14C668B-643B-403B-9BD9-1A465F27BF09}" presName="ParentBackground" presStyleLbl="fgAcc1" presStyleIdx="2" presStyleCnt="5"/>
      <dgm:spPr/>
    </dgm:pt>
    <dgm:pt modelId="{86E3BA7C-617F-425B-B576-AF636B4E3097}" type="pres">
      <dgm:prSet presAssocID="{C14C668B-643B-403B-9BD9-1A465F27BF09}" presName="Parent3" presStyleLbl="revTx" presStyleIdx="0" presStyleCnt="0">
        <dgm:presLayoutVars>
          <dgm:chMax val="1"/>
          <dgm:chPref val="1"/>
          <dgm:bulletEnabled val="1"/>
        </dgm:presLayoutVars>
      </dgm:prSet>
      <dgm:spPr/>
    </dgm:pt>
    <dgm:pt modelId="{54354F82-3170-4BB8-9CF1-799A322F75BE}" type="pres">
      <dgm:prSet presAssocID="{1230F150-A9ED-4753-9E70-0D1F8FDC02F1}" presName="Accent2" presStyleCnt="0"/>
      <dgm:spPr/>
    </dgm:pt>
    <dgm:pt modelId="{DF0AFB1D-59BA-43A3-A2A1-D90A17E43F3E}" type="pres">
      <dgm:prSet presAssocID="{1230F150-A9ED-4753-9E70-0D1F8FDC02F1}" presName="Accent" presStyleLbl="node1" presStyleIdx="3" presStyleCnt="5"/>
      <dgm:spPr/>
    </dgm:pt>
    <dgm:pt modelId="{2632AF3C-12EC-40EB-91A2-B9EF8E611A86}" type="pres">
      <dgm:prSet presAssocID="{1230F150-A9ED-4753-9E70-0D1F8FDC02F1}" presName="ParentBackground2" presStyleCnt="0"/>
      <dgm:spPr/>
    </dgm:pt>
    <dgm:pt modelId="{7A1E2BB6-7CC7-4AEA-8A5E-3CD1E83848A4}" type="pres">
      <dgm:prSet presAssocID="{1230F150-A9ED-4753-9E70-0D1F8FDC02F1}" presName="ParentBackground" presStyleLbl="fgAcc1" presStyleIdx="3" presStyleCnt="5"/>
      <dgm:spPr/>
    </dgm:pt>
    <dgm:pt modelId="{79F4BAFF-5522-4044-8A41-BC3A968E0D16}" type="pres">
      <dgm:prSet presAssocID="{1230F150-A9ED-4753-9E70-0D1F8FDC02F1}" presName="Parent2" presStyleLbl="revTx" presStyleIdx="0" presStyleCnt="0">
        <dgm:presLayoutVars>
          <dgm:chMax val="1"/>
          <dgm:chPref val="1"/>
          <dgm:bulletEnabled val="1"/>
        </dgm:presLayoutVars>
      </dgm:prSet>
      <dgm:spPr/>
    </dgm:pt>
    <dgm:pt modelId="{F4B91803-A366-4D4B-ADB5-82057073E705}" type="pres">
      <dgm:prSet presAssocID="{D73B0BB3-3D24-442B-ACD9-487951C9AF3F}" presName="Accent1" presStyleCnt="0"/>
      <dgm:spPr/>
    </dgm:pt>
    <dgm:pt modelId="{EEDA3615-6289-43AC-87DD-3974052F8CE8}" type="pres">
      <dgm:prSet presAssocID="{D73B0BB3-3D24-442B-ACD9-487951C9AF3F}" presName="Accent" presStyleLbl="node1" presStyleIdx="4" presStyleCnt="5"/>
      <dgm:spPr/>
    </dgm:pt>
    <dgm:pt modelId="{08EBF69D-5141-467A-ACD5-487355C8DAC7}" type="pres">
      <dgm:prSet presAssocID="{D73B0BB3-3D24-442B-ACD9-487951C9AF3F}" presName="ParentBackground1" presStyleCnt="0"/>
      <dgm:spPr/>
    </dgm:pt>
    <dgm:pt modelId="{7288EAFD-CDC5-409B-8E78-489E55713CC5}" type="pres">
      <dgm:prSet presAssocID="{D73B0BB3-3D24-442B-ACD9-487951C9AF3F}" presName="ParentBackground" presStyleLbl="fgAcc1" presStyleIdx="4" presStyleCnt="5"/>
      <dgm:spPr/>
    </dgm:pt>
    <dgm:pt modelId="{A8A4095D-C449-40BB-9766-BC14C6759B42}" type="pres">
      <dgm:prSet presAssocID="{D73B0BB3-3D24-442B-ACD9-487951C9AF3F}" presName="Parent1" presStyleLbl="revTx" presStyleIdx="0" presStyleCnt="0">
        <dgm:presLayoutVars>
          <dgm:chMax val="1"/>
          <dgm:chPref val="1"/>
          <dgm:bulletEnabled val="1"/>
        </dgm:presLayoutVars>
      </dgm:prSet>
      <dgm:spPr/>
    </dgm:pt>
  </dgm:ptLst>
  <dgm:cxnLst>
    <dgm:cxn modelId="{8CC9DB26-3AD9-4CB5-9511-219032BFAD39}" type="presOf" srcId="{63861619-03B7-4A36-AEDF-425E98C11899}" destId="{397B54A2-E20C-45EC-811D-0F624E6F7ED9}" srcOrd="0" destOrd="0" presId="urn:microsoft.com/office/officeart/2011/layout/CircleProcess"/>
    <dgm:cxn modelId="{D485862C-E3A3-499B-9DD6-7EFBA708E97B}" type="presOf" srcId="{D73B0BB3-3D24-442B-ACD9-487951C9AF3F}" destId="{A8A4095D-C449-40BB-9766-BC14C6759B42}" srcOrd="1" destOrd="0" presId="urn:microsoft.com/office/officeart/2011/layout/CircleProcess"/>
    <dgm:cxn modelId="{8D38CD55-19A8-436A-8B28-029FB47B60C4}" type="presOf" srcId="{17A8DF61-6422-40EF-990E-287B82F6A7C4}" destId="{9BD0E821-C5E4-41A4-A4B4-2209EE180D8D}" srcOrd="0" destOrd="0" presId="urn:microsoft.com/office/officeart/2011/layout/CircleProcess"/>
    <dgm:cxn modelId="{8865D655-2135-4C9E-8E7E-01FEF0654AA0}" type="presOf" srcId="{1230F150-A9ED-4753-9E70-0D1F8FDC02F1}" destId="{79F4BAFF-5522-4044-8A41-BC3A968E0D16}" srcOrd="1" destOrd="0" presId="urn:microsoft.com/office/officeart/2011/layout/CircleProcess"/>
    <dgm:cxn modelId="{FB019973-2917-40D7-8645-A33EA30FE106}" srcId="{17A8DF61-6422-40EF-990E-287B82F6A7C4}" destId="{1230F150-A9ED-4753-9E70-0D1F8FDC02F1}" srcOrd="1" destOrd="0" parTransId="{C4962012-2240-4470-B14E-4011EB777290}" sibTransId="{A104E084-3924-4EF1-85BB-27C0F898BB32}"/>
    <dgm:cxn modelId="{660A2F8D-F238-46E7-8B93-50A323AA997E}" type="presOf" srcId="{C14C668B-643B-403B-9BD9-1A465F27BF09}" destId="{86E3BA7C-617F-425B-B576-AF636B4E3097}" srcOrd="1" destOrd="0" presId="urn:microsoft.com/office/officeart/2011/layout/CircleProcess"/>
    <dgm:cxn modelId="{D19C7594-FB22-4B6A-8938-D70B030116A8}" type="presOf" srcId="{63861619-03B7-4A36-AEDF-425E98C11899}" destId="{3F2625E0-7CEE-46EF-BEB4-F428C51E5186}" srcOrd="1" destOrd="0" presId="urn:microsoft.com/office/officeart/2011/layout/CircleProcess"/>
    <dgm:cxn modelId="{B5C48E98-29A4-4A9B-A7B9-000FDACEE1BE}" srcId="{17A8DF61-6422-40EF-990E-287B82F6A7C4}" destId="{C14C668B-643B-403B-9BD9-1A465F27BF09}" srcOrd="2" destOrd="0" parTransId="{990C288B-BE3F-471D-A08A-4DD73A739D4A}" sibTransId="{1E03030E-9A4B-45C5-B40B-976BC8C50EAE}"/>
    <dgm:cxn modelId="{3555559B-B0E8-4BF7-93B9-32F9B8D5A114}" type="presOf" srcId="{1230F150-A9ED-4753-9E70-0D1F8FDC02F1}" destId="{7A1E2BB6-7CC7-4AEA-8A5E-3CD1E83848A4}" srcOrd="0" destOrd="0" presId="urn:microsoft.com/office/officeart/2011/layout/CircleProcess"/>
    <dgm:cxn modelId="{82E93FA3-CF70-4D95-8A63-96FA068555D1}" type="presOf" srcId="{C14C668B-643B-403B-9BD9-1A465F27BF09}" destId="{D7F58ABA-AA31-4E61-8855-11F3E4C0D18F}" srcOrd="0" destOrd="0" presId="urn:microsoft.com/office/officeart/2011/layout/CircleProcess"/>
    <dgm:cxn modelId="{6CDD73AD-85B7-42FB-95F7-B4882DD080B2}" type="presOf" srcId="{D73B0BB3-3D24-442B-ACD9-487951C9AF3F}" destId="{7288EAFD-CDC5-409B-8E78-489E55713CC5}" srcOrd="0" destOrd="0" presId="urn:microsoft.com/office/officeart/2011/layout/CircleProcess"/>
    <dgm:cxn modelId="{6C4000B1-6AC3-41E7-83BC-694831262490}" srcId="{17A8DF61-6422-40EF-990E-287B82F6A7C4}" destId="{CC0CB1E5-D849-4F3C-B86E-E6C43CC952E1}" srcOrd="3" destOrd="0" parTransId="{863E0179-1CCB-4FBD-91E5-407720581085}" sibTransId="{5F668EB8-F420-47B9-93DF-3A4CBD3F61CD}"/>
    <dgm:cxn modelId="{1D08AEBA-5085-4487-A5F4-90EF09A24BF6}" type="presOf" srcId="{CC0CB1E5-D849-4F3C-B86E-E6C43CC952E1}" destId="{32BA2CBE-7A1D-40BB-8C9F-DABDF8137912}" srcOrd="1" destOrd="0" presId="urn:microsoft.com/office/officeart/2011/layout/CircleProcess"/>
    <dgm:cxn modelId="{41F6D6C1-375B-4562-8F65-A7FD5E4995ED}" srcId="{17A8DF61-6422-40EF-990E-287B82F6A7C4}" destId="{63861619-03B7-4A36-AEDF-425E98C11899}" srcOrd="4" destOrd="0" parTransId="{13DC9353-CFB8-4D7C-81B5-DEF3E6CF2E26}" sibTransId="{7A947EFC-E9C3-48E3-85F0-9AFD209F9CC2}"/>
    <dgm:cxn modelId="{4A5F35E4-9CC3-4F37-BF8E-F155E5E0295B}" type="presOf" srcId="{CC0CB1E5-D849-4F3C-B86E-E6C43CC952E1}" destId="{F6C42187-FECB-4737-B9C2-97847C02CFF7}" srcOrd="0" destOrd="0" presId="urn:microsoft.com/office/officeart/2011/layout/CircleProcess"/>
    <dgm:cxn modelId="{C4E012E9-36B4-4F09-AE4A-EFA1885E588C}" srcId="{17A8DF61-6422-40EF-990E-287B82F6A7C4}" destId="{D73B0BB3-3D24-442B-ACD9-487951C9AF3F}" srcOrd="0" destOrd="0" parTransId="{648EB08B-C71B-406A-B05A-293CA838959A}" sibTransId="{D11DDC8B-08FB-4523-B58A-C0BDC1466316}"/>
    <dgm:cxn modelId="{D4892F93-4227-4F34-A18A-B32418D37C16}" type="presParOf" srcId="{9BD0E821-C5E4-41A4-A4B4-2209EE180D8D}" destId="{2F99DBCE-9437-44F5-A038-5D6B1557902A}" srcOrd="0" destOrd="0" presId="urn:microsoft.com/office/officeart/2011/layout/CircleProcess"/>
    <dgm:cxn modelId="{57A33E2C-82D9-41B1-954B-9C3C37574BE7}" type="presParOf" srcId="{2F99DBCE-9437-44F5-A038-5D6B1557902A}" destId="{CCF2766E-734A-452D-B0DE-F779ED5D35DA}" srcOrd="0" destOrd="0" presId="urn:microsoft.com/office/officeart/2011/layout/CircleProcess"/>
    <dgm:cxn modelId="{7C29BFA8-9D54-4C6D-AA4A-8EC3B498A307}" type="presParOf" srcId="{9BD0E821-C5E4-41A4-A4B4-2209EE180D8D}" destId="{8FCE2F82-A03C-4F1C-BFFC-5E8966FF353A}" srcOrd="1" destOrd="0" presId="urn:microsoft.com/office/officeart/2011/layout/CircleProcess"/>
    <dgm:cxn modelId="{51A9C75D-4701-4944-AAAF-43E3E5A1E860}" type="presParOf" srcId="{8FCE2F82-A03C-4F1C-BFFC-5E8966FF353A}" destId="{397B54A2-E20C-45EC-811D-0F624E6F7ED9}" srcOrd="0" destOrd="0" presId="urn:microsoft.com/office/officeart/2011/layout/CircleProcess"/>
    <dgm:cxn modelId="{66938A8E-097F-4919-B966-D822F7600971}" type="presParOf" srcId="{9BD0E821-C5E4-41A4-A4B4-2209EE180D8D}" destId="{3F2625E0-7CEE-46EF-BEB4-F428C51E5186}" srcOrd="2" destOrd="0" presId="urn:microsoft.com/office/officeart/2011/layout/CircleProcess"/>
    <dgm:cxn modelId="{8EED7B96-CF2F-4616-BFCB-FD1EA5FDD998}" type="presParOf" srcId="{9BD0E821-C5E4-41A4-A4B4-2209EE180D8D}" destId="{F9D44998-E00D-4E0D-961E-CD0ED8CE2F77}" srcOrd="3" destOrd="0" presId="urn:microsoft.com/office/officeart/2011/layout/CircleProcess"/>
    <dgm:cxn modelId="{C8FBC9AB-11CF-43CD-A307-D26BC33845FC}" type="presParOf" srcId="{F9D44998-E00D-4E0D-961E-CD0ED8CE2F77}" destId="{480A70AB-766B-4776-BE86-EA83450F5CDF}" srcOrd="0" destOrd="0" presId="urn:microsoft.com/office/officeart/2011/layout/CircleProcess"/>
    <dgm:cxn modelId="{DBF2A920-CA0C-40D2-896B-A2BD9D153E44}" type="presParOf" srcId="{9BD0E821-C5E4-41A4-A4B4-2209EE180D8D}" destId="{83278282-93EF-4EEE-8E48-3346BEDEFD8B}" srcOrd="4" destOrd="0" presId="urn:microsoft.com/office/officeart/2011/layout/CircleProcess"/>
    <dgm:cxn modelId="{B54E43B8-EB60-4449-8052-0F6B5CEBC81B}" type="presParOf" srcId="{83278282-93EF-4EEE-8E48-3346BEDEFD8B}" destId="{F6C42187-FECB-4737-B9C2-97847C02CFF7}" srcOrd="0" destOrd="0" presId="urn:microsoft.com/office/officeart/2011/layout/CircleProcess"/>
    <dgm:cxn modelId="{94B166DE-1402-4EE5-9392-904D7DCA45AB}" type="presParOf" srcId="{9BD0E821-C5E4-41A4-A4B4-2209EE180D8D}" destId="{32BA2CBE-7A1D-40BB-8C9F-DABDF8137912}" srcOrd="5" destOrd="0" presId="urn:microsoft.com/office/officeart/2011/layout/CircleProcess"/>
    <dgm:cxn modelId="{4123BCE0-C520-4BD5-94D8-FF25A5C1A334}" type="presParOf" srcId="{9BD0E821-C5E4-41A4-A4B4-2209EE180D8D}" destId="{7AD71490-3AA2-4DAC-8A3F-FD0D4558FEA6}" srcOrd="6" destOrd="0" presId="urn:microsoft.com/office/officeart/2011/layout/CircleProcess"/>
    <dgm:cxn modelId="{276B16A8-F608-4B57-AF33-2DCEB42066D6}" type="presParOf" srcId="{7AD71490-3AA2-4DAC-8A3F-FD0D4558FEA6}" destId="{AF7FC650-191A-4FC2-9438-256825648F39}" srcOrd="0" destOrd="0" presId="urn:microsoft.com/office/officeart/2011/layout/CircleProcess"/>
    <dgm:cxn modelId="{B7940EAA-D58C-48E2-B2D8-855B979D7DA3}" type="presParOf" srcId="{9BD0E821-C5E4-41A4-A4B4-2209EE180D8D}" destId="{06017EDA-FDA3-42CB-9906-0CAAEF8FC202}" srcOrd="7" destOrd="0" presId="urn:microsoft.com/office/officeart/2011/layout/CircleProcess"/>
    <dgm:cxn modelId="{A809EEFF-9AAF-498C-95F8-04253BD313F9}" type="presParOf" srcId="{06017EDA-FDA3-42CB-9906-0CAAEF8FC202}" destId="{D7F58ABA-AA31-4E61-8855-11F3E4C0D18F}" srcOrd="0" destOrd="0" presId="urn:microsoft.com/office/officeart/2011/layout/CircleProcess"/>
    <dgm:cxn modelId="{8C4F6F5F-7FB3-4723-8583-DD7D5290A4AB}" type="presParOf" srcId="{9BD0E821-C5E4-41A4-A4B4-2209EE180D8D}" destId="{86E3BA7C-617F-425B-B576-AF636B4E3097}" srcOrd="8" destOrd="0" presId="urn:microsoft.com/office/officeart/2011/layout/CircleProcess"/>
    <dgm:cxn modelId="{8F88538A-9843-4715-AE03-17DC3739D523}" type="presParOf" srcId="{9BD0E821-C5E4-41A4-A4B4-2209EE180D8D}" destId="{54354F82-3170-4BB8-9CF1-799A322F75BE}" srcOrd="9" destOrd="0" presId="urn:microsoft.com/office/officeart/2011/layout/CircleProcess"/>
    <dgm:cxn modelId="{E737D4FE-D704-4CC4-8E09-A8F338910200}" type="presParOf" srcId="{54354F82-3170-4BB8-9CF1-799A322F75BE}" destId="{DF0AFB1D-59BA-43A3-A2A1-D90A17E43F3E}" srcOrd="0" destOrd="0" presId="urn:microsoft.com/office/officeart/2011/layout/CircleProcess"/>
    <dgm:cxn modelId="{641F0CB5-F474-496B-B6A4-4194B45F48F0}" type="presParOf" srcId="{9BD0E821-C5E4-41A4-A4B4-2209EE180D8D}" destId="{2632AF3C-12EC-40EB-91A2-B9EF8E611A86}" srcOrd="10" destOrd="0" presId="urn:microsoft.com/office/officeart/2011/layout/CircleProcess"/>
    <dgm:cxn modelId="{C2C82212-A3ED-4920-B0DC-79106BEDA3F5}" type="presParOf" srcId="{2632AF3C-12EC-40EB-91A2-B9EF8E611A86}" destId="{7A1E2BB6-7CC7-4AEA-8A5E-3CD1E83848A4}" srcOrd="0" destOrd="0" presId="urn:microsoft.com/office/officeart/2011/layout/CircleProcess"/>
    <dgm:cxn modelId="{B8D43354-D8D3-453C-86C8-743E7DD62758}" type="presParOf" srcId="{9BD0E821-C5E4-41A4-A4B4-2209EE180D8D}" destId="{79F4BAFF-5522-4044-8A41-BC3A968E0D16}" srcOrd="11" destOrd="0" presId="urn:microsoft.com/office/officeart/2011/layout/CircleProcess"/>
    <dgm:cxn modelId="{19779A16-E910-4BF7-A857-868C0837CD84}" type="presParOf" srcId="{9BD0E821-C5E4-41A4-A4B4-2209EE180D8D}" destId="{F4B91803-A366-4D4B-ADB5-82057073E705}" srcOrd="12" destOrd="0" presId="urn:microsoft.com/office/officeart/2011/layout/CircleProcess"/>
    <dgm:cxn modelId="{5183BA9D-25D4-4DAA-A7CA-A047DEAF7381}" type="presParOf" srcId="{F4B91803-A366-4D4B-ADB5-82057073E705}" destId="{EEDA3615-6289-43AC-87DD-3974052F8CE8}" srcOrd="0" destOrd="0" presId="urn:microsoft.com/office/officeart/2011/layout/CircleProcess"/>
    <dgm:cxn modelId="{345D02B4-FE53-4BC0-8836-473303BF583F}" type="presParOf" srcId="{9BD0E821-C5E4-41A4-A4B4-2209EE180D8D}" destId="{08EBF69D-5141-467A-ACD5-487355C8DAC7}" srcOrd="13" destOrd="0" presId="urn:microsoft.com/office/officeart/2011/layout/CircleProcess"/>
    <dgm:cxn modelId="{8B034459-12D3-42CA-A8DC-B6C8EA7930C5}" type="presParOf" srcId="{08EBF69D-5141-467A-ACD5-487355C8DAC7}" destId="{7288EAFD-CDC5-409B-8E78-489E55713CC5}" srcOrd="0" destOrd="0" presId="urn:microsoft.com/office/officeart/2011/layout/CircleProcess"/>
    <dgm:cxn modelId="{F10DC33D-8AA3-41C9-8EC6-178E30650C8E}" type="presParOf" srcId="{9BD0E821-C5E4-41A4-A4B4-2209EE180D8D}" destId="{A8A4095D-C449-40BB-9766-BC14C6759B42}" srcOrd="14" destOrd="0" presId="urn:microsoft.com/office/officeart/2011/layout/Circle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2E895EF2-13C0-48A5-BFD9-E1F99F320A32}" type="doc">
      <dgm:prSet loTypeId="urn:microsoft.com/office/officeart/2005/8/layout/cycle2" loCatId="cycle" qsTypeId="urn:microsoft.com/office/officeart/2005/8/quickstyle/3d3" qsCatId="3D" csTypeId="urn:microsoft.com/office/officeart/2005/8/colors/colorful4" csCatId="colorful" phldr="1"/>
      <dgm:spPr/>
      <dgm:t>
        <a:bodyPr/>
        <a:lstStyle/>
        <a:p>
          <a:endParaRPr lang="en-GB"/>
        </a:p>
      </dgm:t>
    </dgm:pt>
    <dgm:pt modelId="{5E4148F0-F9B5-47E1-9928-11420517AAC0}">
      <dgm:prSet phldrT="[Text]"/>
      <dgm:spPr/>
      <dgm:t>
        <a:bodyPr/>
        <a:lstStyle/>
        <a:p>
          <a:r>
            <a:rPr lang="en-GB"/>
            <a:t>Insufficient contract transparency</a:t>
          </a:r>
        </a:p>
      </dgm:t>
    </dgm:pt>
    <dgm:pt modelId="{719F3BFD-FBF6-4D08-8955-C5C2B8725EF9}" type="parTrans" cxnId="{C5D4759F-CFAE-47E0-ABAD-8C9E185C911C}">
      <dgm:prSet/>
      <dgm:spPr/>
      <dgm:t>
        <a:bodyPr/>
        <a:lstStyle/>
        <a:p>
          <a:endParaRPr lang="en-GB"/>
        </a:p>
      </dgm:t>
    </dgm:pt>
    <dgm:pt modelId="{F83A92D2-73AF-45A0-AEB7-96778D66148F}" type="sibTrans" cxnId="{C5D4759F-CFAE-47E0-ABAD-8C9E185C911C}">
      <dgm:prSet/>
      <dgm:spPr/>
      <dgm:t>
        <a:bodyPr/>
        <a:lstStyle/>
        <a:p>
          <a:endParaRPr lang="en-GB"/>
        </a:p>
      </dgm:t>
    </dgm:pt>
    <dgm:pt modelId="{6473A22F-1913-4D1E-ACD5-C71090147BEC}">
      <dgm:prSet phldrT="[Text]"/>
      <dgm:spPr/>
      <dgm:t>
        <a:bodyPr/>
        <a:lstStyle/>
        <a:p>
          <a:r>
            <a:rPr lang="en-GB"/>
            <a:t>External agents</a:t>
          </a:r>
        </a:p>
      </dgm:t>
    </dgm:pt>
    <dgm:pt modelId="{2541CA4A-F537-4C86-8BA4-13335265CB6E}" type="parTrans" cxnId="{CB132237-3329-46E7-87EF-B9B2EED8C182}">
      <dgm:prSet/>
      <dgm:spPr/>
      <dgm:t>
        <a:bodyPr/>
        <a:lstStyle/>
        <a:p>
          <a:endParaRPr lang="en-GB"/>
        </a:p>
      </dgm:t>
    </dgm:pt>
    <dgm:pt modelId="{2A495297-7AEE-43F6-9978-364157CF77DF}" type="sibTrans" cxnId="{CB132237-3329-46E7-87EF-B9B2EED8C182}">
      <dgm:prSet/>
      <dgm:spPr/>
      <dgm:t>
        <a:bodyPr/>
        <a:lstStyle/>
        <a:p>
          <a:endParaRPr lang="en-GB"/>
        </a:p>
      </dgm:t>
    </dgm:pt>
    <dgm:pt modelId="{0E64BB6B-D79D-4F60-8BDE-C662824B9EC9}">
      <dgm:prSet phldrT="[Text]"/>
      <dgm:spPr/>
      <dgm:t>
        <a:bodyPr/>
        <a:lstStyle/>
        <a:p>
          <a:r>
            <a:rPr lang="en-GB"/>
            <a:t>Transfer of title without legitimate foundations/land use conflicts</a:t>
          </a:r>
        </a:p>
      </dgm:t>
    </dgm:pt>
    <dgm:pt modelId="{F94F14C3-C54C-4850-A566-69234FF64CE3}" type="parTrans" cxnId="{955F3097-EF49-422C-A527-6BAC6C9BDC4C}">
      <dgm:prSet/>
      <dgm:spPr/>
      <dgm:t>
        <a:bodyPr/>
        <a:lstStyle/>
        <a:p>
          <a:endParaRPr lang="en-GB"/>
        </a:p>
      </dgm:t>
    </dgm:pt>
    <dgm:pt modelId="{ECA17F99-BF66-44B8-9062-D567EF846993}" type="sibTrans" cxnId="{955F3097-EF49-422C-A527-6BAC6C9BDC4C}">
      <dgm:prSet/>
      <dgm:spPr/>
      <dgm:t>
        <a:bodyPr/>
        <a:lstStyle/>
        <a:p>
          <a:endParaRPr lang="en-GB"/>
        </a:p>
      </dgm:t>
    </dgm:pt>
    <dgm:pt modelId="{EF84C6FD-D60C-48B6-9B60-6A83946AAEE6}">
      <dgm:prSet phldrT="[Text]"/>
      <dgm:spPr/>
      <dgm:t>
        <a:bodyPr/>
        <a:lstStyle/>
        <a:p>
          <a:r>
            <a:rPr lang="en-GB"/>
            <a:t>Lack of legitimate justice system</a:t>
          </a:r>
        </a:p>
      </dgm:t>
    </dgm:pt>
    <dgm:pt modelId="{2351308A-5C15-470B-9A32-0A8E4EFD8BE8}" type="parTrans" cxnId="{06E6DE12-6522-4D7E-8024-BE32FDD676F1}">
      <dgm:prSet/>
      <dgm:spPr/>
      <dgm:t>
        <a:bodyPr/>
        <a:lstStyle/>
        <a:p>
          <a:endParaRPr lang="en-GB"/>
        </a:p>
      </dgm:t>
    </dgm:pt>
    <dgm:pt modelId="{DB3C49B9-FF47-4B1C-8934-65333C591F8F}" type="sibTrans" cxnId="{06E6DE12-6522-4D7E-8024-BE32FDD676F1}">
      <dgm:prSet/>
      <dgm:spPr/>
      <dgm:t>
        <a:bodyPr/>
        <a:lstStyle/>
        <a:p>
          <a:endParaRPr lang="en-GB"/>
        </a:p>
      </dgm:t>
    </dgm:pt>
    <dgm:pt modelId="{AD0490AE-5070-4683-A795-A4D7EA3D00FE}">
      <dgm:prSet phldrT="[Text]"/>
      <dgm:spPr/>
      <dgm:t>
        <a:bodyPr/>
        <a:lstStyle/>
        <a:p>
          <a:r>
            <a:rPr lang="en-GB"/>
            <a:t>Lack of public participation</a:t>
          </a:r>
        </a:p>
      </dgm:t>
    </dgm:pt>
    <dgm:pt modelId="{68D36072-8891-4C51-A0A7-2AA3866B256B}" type="parTrans" cxnId="{E2669F61-0C46-4867-AE84-C96AC3B0B6F5}">
      <dgm:prSet/>
      <dgm:spPr/>
      <dgm:t>
        <a:bodyPr/>
        <a:lstStyle/>
        <a:p>
          <a:endParaRPr lang="en-GB"/>
        </a:p>
      </dgm:t>
    </dgm:pt>
    <dgm:pt modelId="{F39D4D12-4FD6-49C4-8160-2AC98D57EA4C}" type="sibTrans" cxnId="{E2669F61-0C46-4867-AE84-C96AC3B0B6F5}">
      <dgm:prSet/>
      <dgm:spPr/>
      <dgm:t>
        <a:bodyPr/>
        <a:lstStyle/>
        <a:p>
          <a:endParaRPr lang="en-GB"/>
        </a:p>
      </dgm:t>
    </dgm:pt>
    <dgm:pt modelId="{C2843CFC-3A33-4460-A8FC-E66AD120B848}" type="pres">
      <dgm:prSet presAssocID="{2E895EF2-13C0-48A5-BFD9-E1F99F320A32}" presName="cycle" presStyleCnt="0">
        <dgm:presLayoutVars>
          <dgm:dir/>
          <dgm:resizeHandles val="exact"/>
        </dgm:presLayoutVars>
      </dgm:prSet>
      <dgm:spPr/>
    </dgm:pt>
    <dgm:pt modelId="{737D71F5-5438-4E87-BBA4-770B95569192}" type="pres">
      <dgm:prSet presAssocID="{5E4148F0-F9B5-47E1-9928-11420517AAC0}" presName="node" presStyleLbl="node1" presStyleIdx="0" presStyleCnt="5">
        <dgm:presLayoutVars>
          <dgm:bulletEnabled val="1"/>
        </dgm:presLayoutVars>
      </dgm:prSet>
      <dgm:spPr/>
    </dgm:pt>
    <dgm:pt modelId="{96B10EE2-0DA0-4812-A47D-814C70372AF7}" type="pres">
      <dgm:prSet presAssocID="{F83A92D2-73AF-45A0-AEB7-96778D66148F}" presName="sibTrans" presStyleLbl="sibTrans2D1" presStyleIdx="0" presStyleCnt="5"/>
      <dgm:spPr/>
    </dgm:pt>
    <dgm:pt modelId="{A36ABADF-6D44-4EFC-92D6-ACA4F1EAA685}" type="pres">
      <dgm:prSet presAssocID="{F83A92D2-73AF-45A0-AEB7-96778D66148F}" presName="connectorText" presStyleLbl="sibTrans2D1" presStyleIdx="0" presStyleCnt="5"/>
      <dgm:spPr/>
    </dgm:pt>
    <dgm:pt modelId="{A3B21E64-C391-40B2-A837-A854203DF1F8}" type="pres">
      <dgm:prSet presAssocID="{6473A22F-1913-4D1E-ACD5-C71090147BEC}" presName="node" presStyleLbl="node1" presStyleIdx="1" presStyleCnt="5">
        <dgm:presLayoutVars>
          <dgm:bulletEnabled val="1"/>
        </dgm:presLayoutVars>
      </dgm:prSet>
      <dgm:spPr/>
    </dgm:pt>
    <dgm:pt modelId="{7F13F6D2-85E2-4335-B233-73191F407942}" type="pres">
      <dgm:prSet presAssocID="{2A495297-7AEE-43F6-9978-364157CF77DF}" presName="sibTrans" presStyleLbl="sibTrans2D1" presStyleIdx="1" presStyleCnt="5"/>
      <dgm:spPr/>
    </dgm:pt>
    <dgm:pt modelId="{81CBBE6C-2EB1-435B-9126-B28EC3D0F03C}" type="pres">
      <dgm:prSet presAssocID="{2A495297-7AEE-43F6-9978-364157CF77DF}" presName="connectorText" presStyleLbl="sibTrans2D1" presStyleIdx="1" presStyleCnt="5"/>
      <dgm:spPr/>
    </dgm:pt>
    <dgm:pt modelId="{51DCD2D4-B646-40C6-96E4-6CE1DA1B993C}" type="pres">
      <dgm:prSet presAssocID="{0E64BB6B-D79D-4F60-8BDE-C662824B9EC9}" presName="node" presStyleLbl="node1" presStyleIdx="2" presStyleCnt="5">
        <dgm:presLayoutVars>
          <dgm:bulletEnabled val="1"/>
        </dgm:presLayoutVars>
      </dgm:prSet>
      <dgm:spPr/>
    </dgm:pt>
    <dgm:pt modelId="{FEF240F6-480B-4521-A4DF-C455BA637A8F}" type="pres">
      <dgm:prSet presAssocID="{ECA17F99-BF66-44B8-9062-D567EF846993}" presName="sibTrans" presStyleLbl="sibTrans2D1" presStyleIdx="2" presStyleCnt="5"/>
      <dgm:spPr/>
    </dgm:pt>
    <dgm:pt modelId="{C41B070A-FAC3-4BC8-B03E-FAA9ED69127B}" type="pres">
      <dgm:prSet presAssocID="{ECA17F99-BF66-44B8-9062-D567EF846993}" presName="connectorText" presStyleLbl="sibTrans2D1" presStyleIdx="2" presStyleCnt="5"/>
      <dgm:spPr/>
    </dgm:pt>
    <dgm:pt modelId="{F1129BD0-6AE5-464C-9FD1-AF354A443357}" type="pres">
      <dgm:prSet presAssocID="{EF84C6FD-D60C-48B6-9B60-6A83946AAEE6}" presName="node" presStyleLbl="node1" presStyleIdx="3" presStyleCnt="5">
        <dgm:presLayoutVars>
          <dgm:bulletEnabled val="1"/>
        </dgm:presLayoutVars>
      </dgm:prSet>
      <dgm:spPr/>
    </dgm:pt>
    <dgm:pt modelId="{44698770-058A-48D2-B57F-D6194E5D620B}" type="pres">
      <dgm:prSet presAssocID="{DB3C49B9-FF47-4B1C-8934-65333C591F8F}" presName="sibTrans" presStyleLbl="sibTrans2D1" presStyleIdx="3" presStyleCnt="5"/>
      <dgm:spPr/>
    </dgm:pt>
    <dgm:pt modelId="{A3FDB724-CEAC-4E69-8C5F-53DC8CC3DFF8}" type="pres">
      <dgm:prSet presAssocID="{DB3C49B9-FF47-4B1C-8934-65333C591F8F}" presName="connectorText" presStyleLbl="sibTrans2D1" presStyleIdx="3" presStyleCnt="5"/>
      <dgm:spPr/>
    </dgm:pt>
    <dgm:pt modelId="{CF7750B9-F31F-4F4B-AEC1-4F5BD5B4F468}" type="pres">
      <dgm:prSet presAssocID="{AD0490AE-5070-4683-A795-A4D7EA3D00FE}" presName="node" presStyleLbl="node1" presStyleIdx="4" presStyleCnt="5">
        <dgm:presLayoutVars>
          <dgm:bulletEnabled val="1"/>
        </dgm:presLayoutVars>
      </dgm:prSet>
      <dgm:spPr/>
    </dgm:pt>
    <dgm:pt modelId="{B13135A8-5305-4D09-8AAC-8E0C2B2EB41A}" type="pres">
      <dgm:prSet presAssocID="{F39D4D12-4FD6-49C4-8160-2AC98D57EA4C}" presName="sibTrans" presStyleLbl="sibTrans2D1" presStyleIdx="4" presStyleCnt="5"/>
      <dgm:spPr/>
    </dgm:pt>
    <dgm:pt modelId="{E66BBCE6-8308-43CA-8D7F-2E75398DFD42}" type="pres">
      <dgm:prSet presAssocID="{F39D4D12-4FD6-49C4-8160-2AC98D57EA4C}" presName="connectorText" presStyleLbl="sibTrans2D1" presStyleIdx="4" presStyleCnt="5"/>
      <dgm:spPr/>
    </dgm:pt>
  </dgm:ptLst>
  <dgm:cxnLst>
    <dgm:cxn modelId="{57CCF905-8C49-4C90-B2F5-CAB598549DB1}" type="presOf" srcId="{EF84C6FD-D60C-48B6-9B60-6A83946AAEE6}" destId="{F1129BD0-6AE5-464C-9FD1-AF354A443357}" srcOrd="0" destOrd="0" presId="urn:microsoft.com/office/officeart/2005/8/layout/cycle2"/>
    <dgm:cxn modelId="{7BA5B911-82D6-441C-A5DC-5B013504BFDE}" type="presOf" srcId="{AD0490AE-5070-4683-A795-A4D7EA3D00FE}" destId="{CF7750B9-F31F-4F4B-AEC1-4F5BD5B4F468}" srcOrd="0" destOrd="0" presId="urn:microsoft.com/office/officeart/2005/8/layout/cycle2"/>
    <dgm:cxn modelId="{06E6DE12-6522-4D7E-8024-BE32FDD676F1}" srcId="{2E895EF2-13C0-48A5-BFD9-E1F99F320A32}" destId="{EF84C6FD-D60C-48B6-9B60-6A83946AAEE6}" srcOrd="3" destOrd="0" parTransId="{2351308A-5C15-470B-9A32-0A8E4EFD8BE8}" sibTransId="{DB3C49B9-FF47-4B1C-8934-65333C591F8F}"/>
    <dgm:cxn modelId="{8A9FA31E-F357-4CC5-BFBE-2BF7C12D9A9C}" type="presOf" srcId="{DB3C49B9-FF47-4B1C-8934-65333C591F8F}" destId="{A3FDB724-CEAC-4E69-8C5F-53DC8CC3DFF8}" srcOrd="1" destOrd="0" presId="urn:microsoft.com/office/officeart/2005/8/layout/cycle2"/>
    <dgm:cxn modelId="{42FCAF33-3DB7-4261-9ACA-B65F77EBDC08}" type="presOf" srcId="{F83A92D2-73AF-45A0-AEB7-96778D66148F}" destId="{A36ABADF-6D44-4EFC-92D6-ACA4F1EAA685}" srcOrd="1" destOrd="0" presId="urn:microsoft.com/office/officeart/2005/8/layout/cycle2"/>
    <dgm:cxn modelId="{CB132237-3329-46E7-87EF-B9B2EED8C182}" srcId="{2E895EF2-13C0-48A5-BFD9-E1F99F320A32}" destId="{6473A22F-1913-4D1E-ACD5-C71090147BEC}" srcOrd="1" destOrd="0" parTransId="{2541CA4A-F537-4C86-8BA4-13335265CB6E}" sibTransId="{2A495297-7AEE-43F6-9978-364157CF77DF}"/>
    <dgm:cxn modelId="{FB0F0939-F01F-419A-A27D-C6DB5B2A1A3E}" type="presOf" srcId="{5E4148F0-F9B5-47E1-9928-11420517AAC0}" destId="{737D71F5-5438-4E87-BBA4-770B95569192}" srcOrd="0" destOrd="0" presId="urn:microsoft.com/office/officeart/2005/8/layout/cycle2"/>
    <dgm:cxn modelId="{7F34AC3B-9F65-4C21-B906-E87EEF2B6771}" type="presOf" srcId="{2A495297-7AEE-43F6-9978-364157CF77DF}" destId="{7F13F6D2-85E2-4335-B233-73191F407942}" srcOrd="0" destOrd="0" presId="urn:microsoft.com/office/officeart/2005/8/layout/cycle2"/>
    <dgm:cxn modelId="{E2669F61-0C46-4867-AE84-C96AC3B0B6F5}" srcId="{2E895EF2-13C0-48A5-BFD9-E1F99F320A32}" destId="{AD0490AE-5070-4683-A795-A4D7EA3D00FE}" srcOrd="4" destOrd="0" parTransId="{68D36072-8891-4C51-A0A7-2AA3866B256B}" sibTransId="{F39D4D12-4FD6-49C4-8160-2AC98D57EA4C}"/>
    <dgm:cxn modelId="{A6011B77-DFE2-4214-82B4-75C9A2B0D7FF}" type="presOf" srcId="{F39D4D12-4FD6-49C4-8160-2AC98D57EA4C}" destId="{E66BBCE6-8308-43CA-8D7F-2E75398DFD42}" srcOrd="1" destOrd="0" presId="urn:microsoft.com/office/officeart/2005/8/layout/cycle2"/>
    <dgm:cxn modelId="{0ED5927F-FD3F-42A4-9D37-142075EE2A56}" type="presOf" srcId="{DB3C49B9-FF47-4B1C-8934-65333C591F8F}" destId="{44698770-058A-48D2-B57F-D6194E5D620B}" srcOrd="0" destOrd="0" presId="urn:microsoft.com/office/officeart/2005/8/layout/cycle2"/>
    <dgm:cxn modelId="{4C913287-632D-4641-B43F-5F90E02BEAD4}" type="presOf" srcId="{0E64BB6B-D79D-4F60-8BDE-C662824B9EC9}" destId="{51DCD2D4-B646-40C6-96E4-6CE1DA1B993C}" srcOrd="0" destOrd="0" presId="urn:microsoft.com/office/officeart/2005/8/layout/cycle2"/>
    <dgm:cxn modelId="{390A5889-1423-4AAF-8140-720BD114AF90}" type="presOf" srcId="{2E895EF2-13C0-48A5-BFD9-E1F99F320A32}" destId="{C2843CFC-3A33-4460-A8FC-E66AD120B848}" srcOrd="0" destOrd="0" presId="urn:microsoft.com/office/officeart/2005/8/layout/cycle2"/>
    <dgm:cxn modelId="{6144CC91-FEA2-478D-8FD8-A59FDF8716FF}" type="presOf" srcId="{6473A22F-1913-4D1E-ACD5-C71090147BEC}" destId="{A3B21E64-C391-40B2-A837-A854203DF1F8}" srcOrd="0" destOrd="0" presId="urn:microsoft.com/office/officeart/2005/8/layout/cycle2"/>
    <dgm:cxn modelId="{955F3097-EF49-422C-A527-6BAC6C9BDC4C}" srcId="{2E895EF2-13C0-48A5-BFD9-E1F99F320A32}" destId="{0E64BB6B-D79D-4F60-8BDE-C662824B9EC9}" srcOrd="2" destOrd="0" parTransId="{F94F14C3-C54C-4850-A566-69234FF64CE3}" sibTransId="{ECA17F99-BF66-44B8-9062-D567EF846993}"/>
    <dgm:cxn modelId="{C5D4759F-CFAE-47E0-ABAD-8C9E185C911C}" srcId="{2E895EF2-13C0-48A5-BFD9-E1F99F320A32}" destId="{5E4148F0-F9B5-47E1-9928-11420517AAC0}" srcOrd="0" destOrd="0" parTransId="{719F3BFD-FBF6-4D08-8955-C5C2B8725EF9}" sibTransId="{F83A92D2-73AF-45A0-AEB7-96778D66148F}"/>
    <dgm:cxn modelId="{8B69FCB4-E52B-4FD5-B781-2243D2CD2620}" type="presOf" srcId="{2A495297-7AEE-43F6-9978-364157CF77DF}" destId="{81CBBE6C-2EB1-435B-9126-B28EC3D0F03C}" srcOrd="1" destOrd="0" presId="urn:microsoft.com/office/officeart/2005/8/layout/cycle2"/>
    <dgm:cxn modelId="{A72253B8-3982-48C2-8215-EDBE76A28935}" type="presOf" srcId="{F83A92D2-73AF-45A0-AEB7-96778D66148F}" destId="{96B10EE2-0DA0-4812-A47D-814C70372AF7}" srcOrd="0" destOrd="0" presId="urn:microsoft.com/office/officeart/2005/8/layout/cycle2"/>
    <dgm:cxn modelId="{CCDE8FD1-9FB8-4F61-AD6C-E17E76AE0A8F}" type="presOf" srcId="{ECA17F99-BF66-44B8-9062-D567EF846993}" destId="{FEF240F6-480B-4521-A4DF-C455BA637A8F}" srcOrd="0" destOrd="0" presId="urn:microsoft.com/office/officeart/2005/8/layout/cycle2"/>
    <dgm:cxn modelId="{8AE39CEC-0471-4F24-9AFF-7E336BFC59A8}" type="presOf" srcId="{F39D4D12-4FD6-49C4-8160-2AC98D57EA4C}" destId="{B13135A8-5305-4D09-8AAC-8E0C2B2EB41A}" srcOrd="0" destOrd="0" presId="urn:microsoft.com/office/officeart/2005/8/layout/cycle2"/>
    <dgm:cxn modelId="{21614BEF-C573-4E30-918F-BE31A700B144}" type="presOf" srcId="{ECA17F99-BF66-44B8-9062-D567EF846993}" destId="{C41B070A-FAC3-4BC8-B03E-FAA9ED69127B}" srcOrd="1" destOrd="0" presId="urn:microsoft.com/office/officeart/2005/8/layout/cycle2"/>
    <dgm:cxn modelId="{F21403B8-285D-4842-ADF2-3A74E9AAD1E0}" type="presParOf" srcId="{C2843CFC-3A33-4460-A8FC-E66AD120B848}" destId="{737D71F5-5438-4E87-BBA4-770B95569192}" srcOrd="0" destOrd="0" presId="urn:microsoft.com/office/officeart/2005/8/layout/cycle2"/>
    <dgm:cxn modelId="{EB0D311F-D5FD-4A42-A6BE-4800800ADBB7}" type="presParOf" srcId="{C2843CFC-3A33-4460-A8FC-E66AD120B848}" destId="{96B10EE2-0DA0-4812-A47D-814C70372AF7}" srcOrd="1" destOrd="0" presId="urn:microsoft.com/office/officeart/2005/8/layout/cycle2"/>
    <dgm:cxn modelId="{7070A7B8-F7EB-46BC-A364-EFB6B085D64A}" type="presParOf" srcId="{96B10EE2-0DA0-4812-A47D-814C70372AF7}" destId="{A36ABADF-6D44-4EFC-92D6-ACA4F1EAA685}" srcOrd="0" destOrd="0" presId="urn:microsoft.com/office/officeart/2005/8/layout/cycle2"/>
    <dgm:cxn modelId="{A527C70B-FDB8-45B5-B2DD-DCF5C29BF377}" type="presParOf" srcId="{C2843CFC-3A33-4460-A8FC-E66AD120B848}" destId="{A3B21E64-C391-40B2-A837-A854203DF1F8}" srcOrd="2" destOrd="0" presId="urn:microsoft.com/office/officeart/2005/8/layout/cycle2"/>
    <dgm:cxn modelId="{04C3382C-2B11-4FCA-A349-AF994848CA8F}" type="presParOf" srcId="{C2843CFC-3A33-4460-A8FC-E66AD120B848}" destId="{7F13F6D2-85E2-4335-B233-73191F407942}" srcOrd="3" destOrd="0" presId="urn:microsoft.com/office/officeart/2005/8/layout/cycle2"/>
    <dgm:cxn modelId="{E2298783-1B80-4362-B512-8EB6C2764117}" type="presParOf" srcId="{7F13F6D2-85E2-4335-B233-73191F407942}" destId="{81CBBE6C-2EB1-435B-9126-B28EC3D0F03C}" srcOrd="0" destOrd="0" presId="urn:microsoft.com/office/officeart/2005/8/layout/cycle2"/>
    <dgm:cxn modelId="{548438B4-9C94-45EB-A421-63E93089A792}" type="presParOf" srcId="{C2843CFC-3A33-4460-A8FC-E66AD120B848}" destId="{51DCD2D4-B646-40C6-96E4-6CE1DA1B993C}" srcOrd="4" destOrd="0" presId="urn:microsoft.com/office/officeart/2005/8/layout/cycle2"/>
    <dgm:cxn modelId="{98C428ED-6DDB-4EB9-844B-D50DFF73B5E5}" type="presParOf" srcId="{C2843CFC-3A33-4460-A8FC-E66AD120B848}" destId="{FEF240F6-480B-4521-A4DF-C455BA637A8F}" srcOrd="5" destOrd="0" presId="urn:microsoft.com/office/officeart/2005/8/layout/cycle2"/>
    <dgm:cxn modelId="{A5508677-883F-4BE9-B173-86D67162838E}" type="presParOf" srcId="{FEF240F6-480B-4521-A4DF-C455BA637A8F}" destId="{C41B070A-FAC3-4BC8-B03E-FAA9ED69127B}" srcOrd="0" destOrd="0" presId="urn:microsoft.com/office/officeart/2005/8/layout/cycle2"/>
    <dgm:cxn modelId="{37D5D0FE-934C-4707-92F5-88F29CA8BCAB}" type="presParOf" srcId="{C2843CFC-3A33-4460-A8FC-E66AD120B848}" destId="{F1129BD0-6AE5-464C-9FD1-AF354A443357}" srcOrd="6" destOrd="0" presId="urn:microsoft.com/office/officeart/2005/8/layout/cycle2"/>
    <dgm:cxn modelId="{D38FCC29-C868-44D0-8C73-E362E64FABDC}" type="presParOf" srcId="{C2843CFC-3A33-4460-A8FC-E66AD120B848}" destId="{44698770-058A-48D2-B57F-D6194E5D620B}" srcOrd="7" destOrd="0" presId="urn:microsoft.com/office/officeart/2005/8/layout/cycle2"/>
    <dgm:cxn modelId="{BD4F7030-235F-4C7B-877D-60765C7E85B1}" type="presParOf" srcId="{44698770-058A-48D2-B57F-D6194E5D620B}" destId="{A3FDB724-CEAC-4E69-8C5F-53DC8CC3DFF8}" srcOrd="0" destOrd="0" presId="urn:microsoft.com/office/officeart/2005/8/layout/cycle2"/>
    <dgm:cxn modelId="{9E93082F-09A2-498F-9B16-5837B230E886}" type="presParOf" srcId="{C2843CFC-3A33-4460-A8FC-E66AD120B848}" destId="{CF7750B9-F31F-4F4B-AEC1-4F5BD5B4F468}" srcOrd="8" destOrd="0" presId="urn:microsoft.com/office/officeart/2005/8/layout/cycle2"/>
    <dgm:cxn modelId="{C7C232CC-062F-4AF3-9725-6FA6DA598A2C}" type="presParOf" srcId="{C2843CFC-3A33-4460-A8FC-E66AD120B848}" destId="{B13135A8-5305-4D09-8AAC-8E0C2B2EB41A}" srcOrd="9" destOrd="0" presId="urn:microsoft.com/office/officeart/2005/8/layout/cycle2"/>
    <dgm:cxn modelId="{1B669A75-AF86-49F6-8D42-C62946B647DD}" type="presParOf" srcId="{B13135A8-5305-4D09-8AAC-8E0C2B2EB41A}" destId="{E66BBCE6-8308-43CA-8D7F-2E75398DFD42}"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49A977-806B-4125-9767-6E42D31B7161}">
      <dsp:nvSpPr>
        <dsp:cNvPr id="0" name=""/>
        <dsp:cNvSpPr/>
      </dsp:nvSpPr>
      <dsp:spPr>
        <a:xfrm>
          <a:off x="2151194" y="1209116"/>
          <a:ext cx="1536839" cy="1329428"/>
        </a:xfrm>
        <a:prstGeom prst="hexagon">
          <a:avLst>
            <a:gd name="adj" fmla="val 28570"/>
            <a:gd name="vf" fmla="val 115470"/>
          </a:avLst>
        </a:prstGeom>
        <a:gradFill rotWithShape="0">
          <a:gsLst>
            <a:gs pos="0">
              <a:srgbClr val="FFC000">
                <a:hueOff val="0"/>
                <a:satOff val="0"/>
                <a:lumOff val="0"/>
                <a:alphaOff val="0"/>
                <a:satMod val="103000"/>
                <a:lumMod val="102000"/>
                <a:tint val="94000"/>
              </a:srgbClr>
            </a:gs>
            <a:gs pos="50000">
              <a:srgbClr val="FFC000">
                <a:hueOff val="0"/>
                <a:satOff val="0"/>
                <a:lumOff val="0"/>
                <a:alphaOff val="0"/>
                <a:satMod val="110000"/>
                <a:lumMod val="100000"/>
                <a:shade val="100000"/>
              </a:srgbClr>
            </a:gs>
            <a:gs pos="100000">
              <a:srgbClr val="FFC000">
                <a:hueOff val="0"/>
                <a:satOff val="0"/>
                <a:lumOff val="0"/>
                <a:alphaOff val="0"/>
                <a:lumMod val="99000"/>
                <a:satMod val="120000"/>
                <a:shade val="78000"/>
              </a:srgb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GB" sz="900" kern="1200">
              <a:solidFill>
                <a:sysClr val="window" lastClr="FFFFFF"/>
              </a:solidFill>
              <a:latin typeface="Calibri" panose="020F0502020204030204"/>
              <a:ea typeface="+mn-ea"/>
              <a:cs typeface="+mn-cs"/>
            </a:rPr>
            <a:t>Taxation</a:t>
          </a:r>
        </a:p>
      </dsp:txBody>
      <dsp:txXfrm>
        <a:off x="2405870" y="1429421"/>
        <a:ext cx="1027487" cy="888818"/>
      </dsp:txXfrm>
    </dsp:sp>
    <dsp:sp modelId="{54C02868-60A4-419C-B2DE-A6CAE67C1808}">
      <dsp:nvSpPr>
        <dsp:cNvPr id="0" name=""/>
        <dsp:cNvSpPr/>
      </dsp:nvSpPr>
      <dsp:spPr>
        <a:xfrm>
          <a:off x="3113550" y="573074"/>
          <a:ext cx="579844" cy="499613"/>
        </a:xfrm>
        <a:prstGeom prst="hexagon">
          <a:avLst>
            <a:gd name="adj" fmla="val 28900"/>
            <a:gd name="vf" fmla="val 115470"/>
          </a:avLst>
        </a:prstGeom>
        <a:gradFill rotWithShape="0">
          <a:gsLst>
            <a:gs pos="0">
              <a:srgbClr val="4472C4">
                <a:tint val="40000"/>
                <a:hueOff val="0"/>
                <a:satOff val="0"/>
                <a:lumOff val="0"/>
                <a:alphaOff val="0"/>
                <a:satMod val="103000"/>
                <a:lumMod val="102000"/>
                <a:tint val="94000"/>
              </a:srgbClr>
            </a:gs>
            <a:gs pos="50000">
              <a:srgbClr val="4472C4">
                <a:tint val="40000"/>
                <a:hueOff val="0"/>
                <a:satOff val="0"/>
                <a:lumOff val="0"/>
                <a:alphaOff val="0"/>
                <a:satMod val="110000"/>
                <a:lumMod val="100000"/>
                <a:shade val="100000"/>
              </a:srgbClr>
            </a:gs>
            <a:gs pos="100000">
              <a:srgbClr val="4472C4">
                <a:tint val="40000"/>
                <a:hueOff val="0"/>
                <a:satOff val="0"/>
                <a:lumOff val="0"/>
                <a:alphaOff val="0"/>
                <a:lumMod val="99000"/>
                <a:satMod val="120000"/>
                <a:shade val="78000"/>
              </a:srgbClr>
            </a:gs>
          </a:gsLst>
          <a:lin ang="54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36A6756D-50EC-4D50-8789-9A6677F86E3D}">
      <dsp:nvSpPr>
        <dsp:cNvPr id="0" name=""/>
        <dsp:cNvSpPr/>
      </dsp:nvSpPr>
      <dsp:spPr>
        <a:xfrm>
          <a:off x="2292759" y="0"/>
          <a:ext cx="1259428" cy="1089553"/>
        </a:xfrm>
        <a:prstGeom prst="hexagon">
          <a:avLst>
            <a:gd name="adj" fmla="val 28570"/>
            <a:gd name="vf" fmla="val 115470"/>
          </a:avLst>
        </a:prstGeom>
        <a:gradFill rotWithShape="0">
          <a:gsLst>
            <a:gs pos="0">
              <a:srgbClr val="4472C4">
                <a:hueOff val="0"/>
                <a:satOff val="0"/>
                <a:lumOff val="0"/>
                <a:alphaOff val="0"/>
                <a:satMod val="103000"/>
                <a:lumMod val="102000"/>
                <a:tint val="94000"/>
              </a:srgbClr>
            </a:gs>
            <a:gs pos="50000">
              <a:srgbClr val="4472C4">
                <a:hueOff val="0"/>
                <a:satOff val="0"/>
                <a:lumOff val="0"/>
                <a:alphaOff val="0"/>
                <a:satMod val="110000"/>
                <a:lumMod val="100000"/>
                <a:shade val="100000"/>
              </a:srgbClr>
            </a:gs>
            <a:gs pos="100000">
              <a:srgbClr val="4472C4">
                <a:hueOff val="0"/>
                <a:satOff val="0"/>
                <a:lumOff val="0"/>
                <a:alphaOff val="0"/>
                <a:lumMod val="99000"/>
                <a:satMod val="120000"/>
                <a:shade val="78000"/>
              </a:srgb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GB" sz="900" kern="1200">
              <a:solidFill>
                <a:sysClr val="window" lastClr="FFFFFF"/>
              </a:solidFill>
              <a:latin typeface="Calibri" panose="020F0502020204030204"/>
              <a:ea typeface="+mn-ea"/>
              <a:cs typeface="+mn-cs"/>
            </a:rPr>
            <a:t>Income tax</a:t>
          </a:r>
        </a:p>
      </dsp:txBody>
      <dsp:txXfrm>
        <a:off x="2501473" y="180562"/>
        <a:ext cx="842000" cy="728429"/>
      </dsp:txXfrm>
    </dsp:sp>
    <dsp:sp modelId="{02C4B762-CDA5-4A45-BE46-31704A457F83}">
      <dsp:nvSpPr>
        <dsp:cNvPr id="0" name=""/>
        <dsp:cNvSpPr/>
      </dsp:nvSpPr>
      <dsp:spPr>
        <a:xfrm>
          <a:off x="3790274" y="1507084"/>
          <a:ext cx="579844" cy="499613"/>
        </a:xfrm>
        <a:prstGeom prst="hexagon">
          <a:avLst>
            <a:gd name="adj" fmla="val 28900"/>
            <a:gd name="vf" fmla="val 115470"/>
          </a:avLst>
        </a:prstGeom>
        <a:gradFill rotWithShape="0">
          <a:gsLst>
            <a:gs pos="0">
              <a:srgbClr val="4472C4">
                <a:tint val="40000"/>
                <a:hueOff val="0"/>
                <a:satOff val="0"/>
                <a:lumOff val="0"/>
                <a:alphaOff val="0"/>
                <a:satMod val="103000"/>
                <a:lumMod val="102000"/>
                <a:tint val="94000"/>
              </a:srgbClr>
            </a:gs>
            <a:gs pos="50000">
              <a:srgbClr val="4472C4">
                <a:tint val="40000"/>
                <a:hueOff val="0"/>
                <a:satOff val="0"/>
                <a:lumOff val="0"/>
                <a:alphaOff val="0"/>
                <a:satMod val="110000"/>
                <a:lumMod val="100000"/>
                <a:shade val="100000"/>
              </a:srgbClr>
            </a:gs>
            <a:gs pos="100000">
              <a:srgbClr val="4472C4">
                <a:tint val="40000"/>
                <a:hueOff val="0"/>
                <a:satOff val="0"/>
                <a:lumOff val="0"/>
                <a:alphaOff val="0"/>
                <a:lumMod val="99000"/>
                <a:satMod val="120000"/>
                <a:shade val="78000"/>
              </a:srgbClr>
            </a:gs>
          </a:gsLst>
          <a:lin ang="54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4A21E5EA-3F31-4E82-B9D7-4973D2F75CB5}">
      <dsp:nvSpPr>
        <dsp:cNvPr id="0" name=""/>
        <dsp:cNvSpPr/>
      </dsp:nvSpPr>
      <dsp:spPr>
        <a:xfrm>
          <a:off x="3447801" y="670148"/>
          <a:ext cx="1259428" cy="1089553"/>
        </a:xfrm>
        <a:prstGeom prst="hexagon">
          <a:avLst>
            <a:gd name="adj" fmla="val 28570"/>
            <a:gd name="vf" fmla="val 115470"/>
          </a:avLst>
        </a:prstGeom>
        <a:gradFill rotWithShape="0">
          <a:gsLst>
            <a:gs pos="0">
              <a:srgbClr val="4472C4">
                <a:hueOff val="-1470669"/>
                <a:satOff val="-2046"/>
                <a:lumOff val="-784"/>
                <a:alphaOff val="0"/>
                <a:satMod val="103000"/>
                <a:lumMod val="102000"/>
                <a:tint val="94000"/>
              </a:srgbClr>
            </a:gs>
            <a:gs pos="50000">
              <a:srgbClr val="4472C4">
                <a:hueOff val="-1470669"/>
                <a:satOff val="-2046"/>
                <a:lumOff val="-784"/>
                <a:alphaOff val="0"/>
                <a:satMod val="110000"/>
                <a:lumMod val="100000"/>
                <a:shade val="100000"/>
              </a:srgbClr>
            </a:gs>
            <a:gs pos="100000">
              <a:srgbClr val="4472C4">
                <a:hueOff val="-1470669"/>
                <a:satOff val="-2046"/>
                <a:lumOff val="-784"/>
                <a:alphaOff val="0"/>
                <a:lumMod val="99000"/>
                <a:satMod val="120000"/>
                <a:shade val="78000"/>
              </a:srgb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GB" sz="900" kern="1200">
              <a:solidFill>
                <a:sysClr val="window" lastClr="FFFFFF"/>
              </a:solidFill>
              <a:latin typeface="Calibri" panose="020F0502020204030204"/>
              <a:ea typeface="+mn-ea"/>
              <a:cs typeface="+mn-cs"/>
            </a:rPr>
            <a:t>VAT</a:t>
          </a:r>
        </a:p>
      </dsp:txBody>
      <dsp:txXfrm>
        <a:off x="3656515" y="850710"/>
        <a:ext cx="842000" cy="728429"/>
      </dsp:txXfrm>
    </dsp:sp>
    <dsp:sp modelId="{43EF841E-F980-48CD-A834-6414A6FFD39B}">
      <dsp:nvSpPr>
        <dsp:cNvPr id="0" name=""/>
        <dsp:cNvSpPr/>
      </dsp:nvSpPr>
      <dsp:spPr>
        <a:xfrm>
          <a:off x="3320178" y="2561407"/>
          <a:ext cx="579844" cy="499613"/>
        </a:xfrm>
        <a:prstGeom prst="hexagon">
          <a:avLst>
            <a:gd name="adj" fmla="val 28900"/>
            <a:gd name="vf" fmla="val 115470"/>
          </a:avLst>
        </a:prstGeom>
        <a:gradFill rotWithShape="0">
          <a:gsLst>
            <a:gs pos="0">
              <a:srgbClr val="4472C4">
                <a:tint val="40000"/>
                <a:hueOff val="0"/>
                <a:satOff val="0"/>
                <a:lumOff val="0"/>
                <a:alphaOff val="0"/>
                <a:satMod val="103000"/>
                <a:lumMod val="102000"/>
                <a:tint val="94000"/>
              </a:srgbClr>
            </a:gs>
            <a:gs pos="50000">
              <a:srgbClr val="4472C4">
                <a:tint val="40000"/>
                <a:hueOff val="0"/>
                <a:satOff val="0"/>
                <a:lumOff val="0"/>
                <a:alphaOff val="0"/>
                <a:satMod val="110000"/>
                <a:lumMod val="100000"/>
                <a:shade val="100000"/>
              </a:srgbClr>
            </a:gs>
            <a:gs pos="100000">
              <a:srgbClr val="4472C4">
                <a:tint val="40000"/>
                <a:hueOff val="0"/>
                <a:satOff val="0"/>
                <a:lumOff val="0"/>
                <a:alphaOff val="0"/>
                <a:lumMod val="99000"/>
                <a:satMod val="120000"/>
                <a:shade val="78000"/>
              </a:srgbClr>
            </a:gs>
          </a:gsLst>
          <a:lin ang="54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918589F2-8ED9-481F-8397-AEAD4E734278}">
      <dsp:nvSpPr>
        <dsp:cNvPr id="0" name=""/>
        <dsp:cNvSpPr/>
      </dsp:nvSpPr>
      <dsp:spPr>
        <a:xfrm>
          <a:off x="3447801" y="1987582"/>
          <a:ext cx="1259428" cy="1089553"/>
        </a:xfrm>
        <a:prstGeom prst="hexagon">
          <a:avLst>
            <a:gd name="adj" fmla="val 28570"/>
            <a:gd name="vf" fmla="val 115470"/>
          </a:avLst>
        </a:prstGeom>
        <a:gradFill rotWithShape="0">
          <a:gsLst>
            <a:gs pos="0">
              <a:srgbClr val="4472C4">
                <a:hueOff val="-2941338"/>
                <a:satOff val="-4091"/>
                <a:lumOff val="-1569"/>
                <a:alphaOff val="0"/>
                <a:satMod val="103000"/>
                <a:lumMod val="102000"/>
                <a:tint val="94000"/>
              </a:srgbClr>
            </a:gs>
            <a:gs pos="50000">
              <a:srgbClr val="4472C4">
                <a:hueOff val="-2941338"/>
                <a:satOff val="-4091"/>
                <a:lumOff val="-1569"/>
                <a:alphaOff val="0"/>
                <a:satMod val="110000"/>
                <a:lumMod val="100000"/>
                <a:shade val="100000"/>
              </a:srgbClr>
            </a:gs>
            <a:gs pos="100000">
              <a:srgbClr val="4472C4">
                <a:hueOff val="-2941338"/>
                <a:satOff val="-4091"/>
                <a:lumOff val="-1569"/>
                <a:alphaOff val="0"/>
                <a:lumMod val="99000"/>
                <a:satMod val="120000"/>
                <a:shade val="78000"/>
              </a:srgb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GB" sz="900" kern="1200">
              <a:solidFill>
                <a:sysClr val="window" lastClr="FFFFFF"/>
              </a:solidFill>
              <a:latin typeface="Calibri" panose="020F0502020204030204"/>
              <a:ea typeface="+mn-ea"/>
              <a:cs typeface="+mn-cs"/>
            </a:rPr>
            <a:t>Custom/Excise</a:t>
          </a:r>
        </a:p>
      </dsp:txBody>
      <dsp:txXfrm>
        <a:off x="3656515" y="2168144"/>
        <a:ext cx="842000" cy="728429"/>
      </dsp:txXfrm>
    </dsp:sp>
    <dsp:sp modelId="{32F31FEE-A565-430C-9567-F66639BCF38C}">
      <dsp:nvSpPr>
        <dsp:cNvPr id="0" name=""/>
        <dsp:cNvSpPr/>
      </dsp:nvSpPr>
      <dsp:spPr>
        <a:xfrm>
          <a:off x="2154054" y="2670849"/>
          <a:ext cx="579844" cy="499613"/>
        </a:xfrm>
        <a:prstGeom prst="hexagon">
          <a:avLst>
            <a:gd name="adj" fmla="val 28900"/>
            <a:gd name="vf" fmla="val 115470"/>
          </a:avLst>
        </a:prstGeom>
        <a:gradFill rotWithShape="0">
          <a:gsLst>
            <a:gs pos="0">
              <a:srgbClr val="4472C4">
                <a:tint val="40000"/>
                <a:hueOff val="0"/>
                <a:satOff val="0"/>
                <a:lumOff val="0"/>
                <a:alphaOff val="0"/>
                <a:satMod val="103000"/>
                <a:lumMod val="102000"/>
                <a:tint val="94000"/>
              </a:srgbClr>
            </a:gs>
            <a:gs pos="50000">
              <a:srgbClr val="4472C4">
                <a:tint val="40000"/>
                <a:hueOff val="0"/>
                <a:satOff val="0"/>
                <a:lumOff val="0"/>
                <a:alphaOff val="0"/>
                <a:satMod val="110000"/>
                <a:lumMod val="100000"/>
                <a:shade val="100000"/>
              </a:srgbClr>
            </a:gs>
            <a:gs pos="100000">
              <a:srgbClr val="4472C4">
                <a:tint val="40000"/>
                <a:hueOff val="0"/>
                <a:satOff val="0"/>
                <a:lumOff val="0"/>
                <a:alphaOff val="0"/>
                <a:lumMod val="99000"/>
                <a:satMod val="120000"/>
                <a:shade val="78000"/>
              </a:srgbClr>
            </a:gs>
          </a:gsLst>
          <a:lin ang="54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78A033E1-BCB4-4174-A471-CF0C9892B2A2}">
      <dsp:nvSpPr>
        <dsp:cNvPr id="0" name=""/>
        <dsp:cNvSpPr/>
      </dsp:nvSpPr>
      <dsp:spPr>
        <a:xfrm>
          <a:off x="2292759" y="2658481"/>
          <a:ext cx="1259428" cy="1089553"/>
        </a:xfrm>
        <a:prstGeom prst="hexagon">
          <a:avLst>
            <a:gd name="adj" fmla="val 28570"/>
            <a:gd name="vf" fmla="val 115470"/>
          </a:avLst>
        </a:prstGeom>
        <a:gradFill rotWithShape="0">
          <a:gsLst>
            <a:gs pos="0">
              <a:srgbClr val="4472C4">
                <a:hueOff val="-4412007"/>
                <a:satOff val="-6137"/>
                <a:lumOff val="-2353"/>
                <a:alphaOff val="0"/>
                <a:satMod val="103000"/>
                <a:lumMod val="102000"/>
                <a:tint val="94000"/>
              </a:srgbClr>
            </a:gs>
            <a:gs pos="50000">
              <a:srgbClr val="4472C4">
                <a:hueOff val="-4412007"/>
                <a:satOff val="-6137"/>
                <a:lumOff val="-2353"/>
                <a:alphaOff val="0"/>
                <a:satMod val="110000"/>
                <a:lumMod val="100000"/>
                <a:shade val="100000"/>
              </a:srgbClr>
            </a:gs>
            <a:gs pos="100000">
              <a:srgbClr val="4472C4">
                <a:hueOff val="-4412007"/>
                <a:satOff val="-6137"/>
                <a:lumOff val="-2353"/>
                <a:alphaOff val="0"/>
                <a:lumMod val="99000"/>
                <a:satMod val="120000"/>
                <a:shade val="78000"/>
              </a:srgb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GB" sz="900" kern="1200">
              <a:solidFill>
                <a:sysClr val="window" lastClr="FFFFFF"/>
              </a:solidFill>
              <a:latin typeface="Calibri" panose="020F0502020204030204"/>
              <a:ea typeface="+mn-ea"/>
              <a:cs typeface="+mn-cs"/>
            </a:rPr>
            <a:t>Royalties</a:t>
          </a:r>
        </a:p>
      </dsp:txBody>
      <dsp:txXfrm>
        <a:off x="2501473" y="2839043"/>
        <a:ext cx="842000" cy="728429"/>
      </dsp:txXfrm>
    </dsp:sp>
    <dsp:sp modelId="{34F4B289-5277-49D9-9B1B-EA1E690D1453}">
      <dsp:nvSpPr>
        <dsp:cNvPr id="0" name=""/>
        <dsp:cNvSpPr/>
      </dsp:nvSpPr>
      <dsp:spPr>
        <a:xfrm>
          <a:off x="1466248" y="1737214"/>
          <a:ext cx="579844" cy="499613"/>
        </a:xfrm>
        <a:prstGeom prst="hexagon">
          <a:avLst>
            <a:gd name="adj" fmla="val 28900"/>
            <a:gd name="vf" fmla="val 115470"/>
          </a:avLst>
        </a:prstGeom>
        <a:gradFill rotWithShape="0">
          <a:gsLst>
            <a:gs pos="0">
              <a:srgbClr val="4472C4">
                <a:tint val="40000"/>
                <a:hueOff val="0"/>
                <a:satOff val="0"/>
                <a:lumOff val="0"/>
                <a:alphaOff val="0"/>
                <a:satMod val="103000"/>
                <a:lumMod val="102000"/>
                <a:tint val="94000"/>
              </a:srgbClr>
            </a:gs>
            <a:gs pos="50000">
              <a:srgbClr val="4472C4">
                <a:tint val="40000"/>
                <a:hueOff val="0"/>
                <a:satOff val="0"/>
                <a:lumOff val="0"/>
                <a:alphaOff val="0"/>
                <a:satMod val="110000"/>
                <a:lumMod val="100000"/>
                <a:shade val="100000"/>
              </a:srgbClr>
            </a:gs>
            <a:gs pos="100000">
              <a:srgbClr val="4472C4">
                <a:tint val="40000"/>
                <a:hueOff val="0"/>
                <a:satOff val="0"/>
                <a:lumOff val="0"/>
                <a:alphaOff val="0"/>
                <a:lumMod val="99000"/>
                <a:satMod val="120000"/>
                <a:shade val="78000"/>
              </a:srgbClr>
            </a:gs>
          </a:gsLst>
          <a:lin ang="54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E81E708B-6313-44E9-9441-D3A14843E5AB}">
      <dsp:nvSpPr>
        <dsp:cNvPr id="0" name=""/>
        <dsp:cNvSpPr/>
      </dsp:nvSpPr>
      <dsp:spPr>
        <a:xfrm>
          <a:off x="1123047" y="2016268"/>
          <a:ext cx="1259428" cy="1089553"/>
        </a:xfrm>
        <a:prstGeom prst="hexagon">
          <a:avLst>
            <a:gd name="adj" fmla="val 28570"/>
            <a:gd name="vf" fmla="val 115470"/>
          </a:avLst>
        </a:prstGeom>
        <a:gradFill rotWithShape="0">
          <a:gsLst>
            <a:gs pos="0">
              <a:srgbClr val="4472C4">
                <a:hueOff val="-5882676"/>
                <a:satOff val="-8182"/>
                <a:lumOff val="-3138"/>
                <a:alphaOff val="0"/>
                <a:satMod val="103000"/>
                <a:lumMod val="102000"/>
                <a:tint val="94000"/>
              </a:srgbClr>
            </a:gs>
            <a:gs pos="50000">
              <a:srgbClr val="4472C4">
                <a:hueOff val="-5882676"/>
                <a:satOff val="-8182"/>
                <a:lumOff val="-3138"/>
                <a:alphaOff val="0"/>
                <a:satMod val="110000"/>
                <a:lumMod val="100000"/>
                <a:shade val="100000"/>
              </a:srgbClr>
            </a:gs>
            <a:gs pos="100000">
              <a:srgbClr val="4472C4">
                <a:hueOff val="-5882676"/>
                <a:satOff val="-8182"/>
                <a:lumOff val="-3138"/>
                <a:alphaOff val="0"/>
                <a:lumMod val="99000"/>
                <a:satMod val="120000"/>
                <a:shade val="78000"/>
              </a:srgb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GB" sz="900" kern="1200">
              <a:solidFill>
                <a:sysClr val="window" lastClr="FFFFFF"/>
              </a:solidFill>
              <a:latin typeface="Calibri" panose="020F0502020204030204"/>
              <a:ea typeface="+mn-ea"/>
              <a:cs typeface="+mn-cs"/>
            </a:rPr>
            <a:t>Corporate tax</a:t>
          </a:r>
        </a:p>
      </dsp:txBody>
      <dsp:txXfrm>
        <a:off x="1331761" y="2196830"/>
        <a:ext cx="842000" cy="728429"/>
      </dsp:txXfrm>
    </dsp:sp>
    <dsp:sp modelId="{859CE1DC-D123-482A-B9E0-67AA53AD2A46}">
      <dsp:nvSpPr>
        <dsp:cNvPr id="0" name=""/>
        <dsp:cNvSpPr/>
      </dsp:nvSpPr>
      <dsp:spPr>
        <a:xfrm>
          <a:off x="1132354" y="668649"/>
          <a:ext cx="1259428" cy="1089553"/>
        </a:xfrm>
        <a:prstGeom prst="hexagon">
          <a:avLst>
            <a:gd name="adj" fmla="val 28570"/>
            <a:gd name="vf" fmla="val 115470"/>
          </a:avLst>
        </a:prstGeom>
        <a:gradFill rotWithShape="0">
          <a:gsLst>
            <a:gs pos="0">
              <a:srgbClr val="4472C4">
                <a:hueOff val="-7353344"/>
                <a:satOff val="-10228"/>
                <a:lumOff val="-3922"/>
                <a:alphaOff val="0"/>
                <a:satMod val="103000"/>
                <a:lumMod val="102000"/>
                <a:tint val="94000"/>
              </a:srgbClr>
            </a:gs>
            <a:gs pos="50000">
              <a:srgbClr val="4472C4">
                <a:hueOff val="-7353344"/>
                <a:satOff val="-10228"/>
                <a:lumOff val="-3922"/>
                <a:alphaOff val="0"/>
                <a:satMod val="110000"/>
                <a:lumMod val="100000"/>
                <a:shade val="100000"/>
              </a:srgbClr>
            </a:gs>
            <a:gs pos="100000">
              <a:srgbClr val="4472C4">
                <a:hueOff val="-7353344"/>
                <a:satOff val="-10228"/>
                <a:lumOff val="-3922"/>
                <a:alphaOff val="0"/>
                <a:lumMod val="99000"/>
                <a:satMod val="120000"/>
                <a:shade val="78000"/>
              </a:srgb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GB" sz="900" kern="1200">
              <a:solidFill>
                <a:sysClr val="window" lastClr="FFFFFF"/>
              </a:solidFill>
              <a:latin typeface="Calibri" panose="020F0502020204030204"/>
              <a:ea typeface="+mn-ea"/>
              <a:cs typeface="+mn-cs"/>
            </a:rPr>
            <a:t>Dividends/Excess Profit Taxes</a:t>
          </a:r>
        </a:p>
      </dsp:txBody>
      <dsp:txXfrm>
        <a:off x="1341068" y="849211"/>
        <a:ext cx="842000" cy="728429"/>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A8F408-B5A5-4F67-B650-19450F866633}">
      <dsp:nvSpPr>
        <dsp:cNvPr id="0" name=""/>
        <dsp:cNvSpPr/>
      </dsp:nvSpPr>
      <dsp:spPr>
        <a:xfrm>
          <a:off x="4621" y="398082"/>
          <a:ext cx="2020453" cy="1212272"/>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b="1" kern="1200"/>
            <a:t>Due diligence/ background check on MNC</a:t>
          </a:r>
        </a:p>
      </dsp:txBody>
      <dsp:txXfrm>
        <a:off x="40127" y="433588"/>
        <a:ext cx="1949441" cy="1141260"/>
      </dsp:txXfrm>
    </dsp:sp>
    <dsp:sp modelId="{D2225874-0B14-4C94-B8A5-C1A5E1A27E40}">
      <dsp:nvSpPr>
        <dsp:cNvPr id="0" name=""/>
        <dsp:cNvSpPr/>
      </dsp:nvSpPr>
      <dsp:spPr>
        <a:xfrm>
          <a:off x="2227119" y="753682"/>
          <a:ext cx="428336" cy="501072"/>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GB" sz="1800" b="1" kern="1200"/>
        </a:p>
      </dsp:txBody>
      <dsp:txXfrm>
        <a:off x="2227119" y="853896"/>
        <a:ext cx="299835" cy="300644"/>
      </dsp:txXfrm>
    </dsp:sp>
    <dsp:sp modelId="{EA678073-0B66-420F-86DD-D7FB1EEBDE04}">
      <dsp:nvSpPr>
        <dsp:cNvPr id="0" name=""/>
        <dsp:cNvSpPr/>
      </dsp:nvSpPr>
      <dsp:spPr>
        <a:xfrm>
          <a:off x="2833255" y="398082"/>
          <a:ext cx="2020453" cy="1212272"/>
        </a:xfrm>
        <a:prstGeom prst="roundRect">
          <a:avLst>
            <a:gd name="adj" fmla="val 10000"/>
          </a:avLst>
        </a:prstGeom>
        <a:solidFill>
          <a:schemeClr val="accent3">
            <a:hueOff val="903533"/>
            <a:satOff val="33333"/>
            <a:lumOff val="-490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b="1" kern="1200"/>
            <a:t>Cap on the renewal of exploration licence</a:t>
          </a:r>
        </a:p>
      </dsp:txBody>
      <dsp:txXfrm>
        <a:off x="2868761" y="433588"/>
        <a:ext cx="1949441" cy="1141260"/>
      </dsp:txXfrm>
    </dsp:sp>
    <dsp:sp modelId="{7BBF32F0-EE70-4042-B2A8-E6E32D61F3C7}">
      <dsp:nvSpPr>
        <dsp:cNvPr id="0" name=""/>
        <dsp:cNvSpPr/>
      </dsp:nvSpPr>
      <dsp:spPr>
        <a:xfrm>
          <a:off x="5055754" y="753682"/>
          <a:ext cx="428336" cy="501072"/>
        </a:xfrm>
        <a:prstGeom prst="rightArrow">
          <a:avLst>
            <a:gd name="adj1" fmla="val 60000"/>
            <a:gd name="adj2" fmla="val 50000"/>
          </a:avLst>
        </a:prstGeom>
        <a:solidFill>
          <a:schemeClr val="accent3">
            <a:hueOff val="1355300"/>
            <a:satOff val="50000"/>
            <a:lumOff val="-7353"/>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GB" sz="1800" b="1" kern="1200"/>
        </a:p>
      </dsp:txBody>
      <dsp:txXfrm>
        <a:off x="5055754" y="853896"/>
        <a:ext cx="299835" cy="300644"/>
      </dsp:txXfrm>
    </dsp:sp>
    <dsp:sp modelId="{73D75887-8FD7-4421-8ED6-A2CE8F10800A}">
      <dsp:nvSpPr>
        <dsp:cNvPr id="0" name=""/>
        <dsp:cNvSpPr/>
      </dsp:nvSpPr>
      <dsp:spPr>
        <a:xfrm>
          <a:off x="5661890" y="398082"/>
          <a:ext cx="2020453" cy="1212272"/>
        </a:xfrm>
        <a:prstGeom prst="roundRect">
          <a:avLst>
            <a:gd name="adj" fmla="val 10000"/>
          </a:avLst>
        </a:prstGeom>
        <a:solidFill>
          <a:schemeClr val="accent3">
            <a:hueOff val="1807066"/>
            <a:satOff val="66667"/>
            <a:lumOff val="-980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b="1" kern="1200"/>
            <a:t>DTA review</a:t>
          </a:r>
        </a:p>
      </dsp:txBody>
      <dsp:txXfrm>
        <a:off x="5697396" y="433588"/>
        <a:ext cx="1949441" cy="1141260"/>
      </dsp:txXfrm>
    </dsp:sp>
    <dsp:sp modelId="{93D1DF97-0065-4A1F-93E4-4E14A293CACD}">
      <dsp:nvSpPr>
        <dsp:cNvPr id="0" name=""/>
        <dsp:cNvSpPr/>
      </dsp:nvSpPr>
      <dsp:spPr>
        <a:xfrm>
          <a:off x="7884389" y="753682"/>
          <a:ext cx="428336" cy="501072"/>
        </a:xfrm>
        <a:prstGeom prst="rightArrow">
          <a:avLst>
            <a:gd name="adj1" fmla="val 60000"/>
            <a:gd name="adj2" fmla="val 50000"/>
          </a:avLst>
        </a:prstGeom>
        <a:solidFill>
          <a:schemeClr val="accent3">
            <a:hueOff val="2710599"/>
            <a:satOff val="100000"/>
            <a:lumOff val="-14706"/>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GB" sz="1800" b="1" kern="1200"/>
        </a:p>
      </dsp:txBody>
      <dsp:txXfrm>
        <a:off x="7884389" y="853896"/>
        <a:ext cx="299835" cy="300644"/>
      </dsp:txXfrm>
    </dsp:sp>
    <dsp:sp modelId="{48D843E0-4F54-4901-8E30-E46820C14984}">
      <dsp:nvSpPr>
        <dsp:cNvPr id="0" name=""/>
        <dsp:cNvSpPr/>
      </dsp:nvSpPr>
      <dsp:spPr>
        <a:xfrm>
          <a:off x="8490525" y="398082"/>
          <a:ext cx="2020453" cy="1212272"/>
        </a:xfrm>
        <a:prstGeom prst="roundRect">
          <a:avLst>
            <a:gd name="adj" fmla="val 10000"/>
          </a:avLst>
        </a:prstGeom>
        <a:solidFill>
          <a:schemeClr val="accent3">
            <a:hueOff val="2710599"/>
            <a:satOff val="100000"/>
            <a:lumOff val="-1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b="1" kern="1200"/>
            <a:t>Cap on samples being taken out for testing</a:t>
          </a:r>
        </a:p>
      </dsp:txBody>
      <dsp:txXfrm>
        <a:off x="8526031" y="433588"/>
        <a:ext cx="1949441" cy="114126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A8F408-B5A5-4F67-B650-19450F866633}">
      <dsp:nvSpPr>
        <dsp:cNvPr id="0" name=""/>
        <dsp:cNvSpPr/>
      </dsp:nvSpPr>
      <dsp:spPr>
        <a:xfrm>
          <a:off x="4621" y="434447"/>
          <a:ext cx="2020453" cy="1489295"/>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b="1" kern="1200" dirty="0">
              <a:latin typeface="Calibri" panose="020F0502020204030204"/>
              <a:ea typeface="+mn-ea"/>
              <a:cs typeface="+mn-cs"/>
            </a:rPr>
            <a:t>Expert report on sample's identification of value addition</a:t>
          </a:r>
        </a:p>
      </dsp:txBody>
      <dsp:txXfrm>
        <a:off x="48241" y="478067"/>
        <a:ext cx="1933213" cy="1402055"/>
      </dsp:txXfrm>
    </dsp:sp>
    <dsp:sp modelId="{D2225874-0B14-4C94-B8A5-C1A5E1A27E40}">
      <dsp:nvSpPr>
        <dsp:cNvPr id="0" name=""/>
        <dsp:cNvSpPr/>
      </dsp:nvSpPr>
      <dsp:spPr>
        <a:xfrm>
          <a:off x="2227119" y="928558"/>
          <a:ext cx="428336" cy="501072"/>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GB" sz="1400" b="1" kern="1200">
            <a:solidFill>
              <a:sysClr val="window" lastClr="FFFFFF"/>
            </a:solidFill>
            <a:latin typeface="Calibri" panose="020F0502020204030204"/>
            <a:ea typeface="+mn-ea"/>
            <a:cs typeface="+mn-cs"/>
          </a:endParaRPr>
        </a:p>
      </dsp:txBody>
      <dsp:txXfrm>
        <a:off x="2227119" y="1028772"/>
        <a:ext cx="299835" cy="300644"/>
      </dsp:txXfrm>
    </dsp:sp>
    <dsp:sp modelId="{EA678073-0B66-420F-86DD-D7FB1EEBDE04}">
      <dsp:nvSpPr>
        <dsp:cNvPr id="0" name=""/>
        <dsp:cNvSpPr/>
      </dsp:nvSpPr>
      <dsp:spPr>
        <a:xfrm>
          <a:off x="2833255" y="434447"/>
          <a:ext cx="2020453" cy="1489295"/>
        </a:xfrm>
        <a:prstGeom prst="roundRect">
          <a:avLst>
            <a:gd name="adj" fmla="val 10000"/>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b="1" kern="1200" dirty="0">
              <a:latin typeface="Calibri" panose="020F0502020204030204"/>
              <a:ea typeface="+mn-ea"/>
              <a:cs typeface="+mn-cs"/>
            </a:rPr>
            <a:t>Legal redress for unpaid royalties on value addition</a:t>
          </a:r>
        </a:p>
      </dsp:txBody>
      <dsp:txXfrm>
        <a:off x="2876875" y="478067"/>
        <a:ext cx="1933213" cy="1402055"/>
      </dsp:txXfrm>
    </dsp:sp>
    <dsp:sp modelId="{7BBF32F0-EE70-4042-B2A8-E6E32D61F3C7}">
      <dsp:nvSpPr>
        <dsp:cNvPr id="0" name=""/>
        <dsp:cNvSpPr/>
      </dsp:nvSpPr>
      <dsp:spPr>
        <a:xfrm>
          <a:off x="5055754" y="928558"/>
          <a:ext cx="428336" cy="501072"/>
        </a:xfrm>
        <a:prstGeom prst="rightArrow">
          <a:avLst>
            <a:gd name="adj1" fmla="val 60000"/>
            <a:gd name="adj2" fmla="val 50000"/>
          </a:avLst>
        </a:prstGeom>
        <a:solidFill>
          <a:schemeClr val="accent5">
            <a:hueOff val="-3379271"/>
            <a:satOff val="-8710"/>
            <a:lumOff val="-5883"/>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GB" sz="1400" b="1" kern="1200">
            <a:solidFill>
              <a:sysClr val="window" lastClr="FFFFFF"/>
            </a:solidFill>
            <a:latin typeface="Calibri" panose="020F0502020204030204"/>
            <a:ea typeface="+mn-ea"/>
            <a:cs typeface="+mn-cs"/>
          </a:endParaRPr>
        </a:p>
      </dsp:txBody>
      <dsp:txXfrm>
        <a:off x="5055754" y="1028772"/>
        <a:ext cx="299835" cy="300644"/>
      </dsp:txXfrm>
    </dsp:sp>
    <dsp:sp modelId="{73D75887-8FD7-4421-8ED6-A2CE8F10800A}">
      <dsp:nvSpPr>
        <dsp:cNvPr id="0" name=""/>
        <dsp:cNvSpPr/>
      </dsp:nvSpPr>
      <dsp:spPr>
        <a:xfrm>
          <a:off x="5661890" y="434447"/>
          <a:ext cx="2020453" cy="1489295"/>
        </a:xfrm>
        <a:prstGeom prst="roundRect">
          <a:avLst>
            <a:gd name="adj" fmla="val 10000"/>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b="1" kern="1200">
              <a:latin typeface="Calibri" panose="020F0502020204030204"/>
              <a:ea typeface="+mn-ea"/>
              <a:cs typeface="+mn-cs"/>
            </a:rPr>
            <a:t>Public register on beneficial ownership of MNCs</a:t>
          </a:r>
        </a:p>
      </dsp:txBody>
      <dsp:txXfrm>
        <a:off x="5705510" y="478067"/>
        <a:ext cx="1933213" cy="1402055"/>
      </dsp:txXfrm>
    </dsp:sp>
    <dsp:sp modelId="{93D1DF97-0065-4A1F-93E4-4E14A293CACD}">
      <dsp:nvSpPr>
        <dsp:cNvPr id="0" name=""/>
        <dsp:cNvSpPr/>
      </dsp:nvSpPr>
      <dsp:spPr>
        <a:xfrm>
          <a:off x="7884389" y="928558"/>
          <a:ext cx="428336" cy="501072"/>
        </a:xfrm>
        <a:prstGeom prst="rightArrow">
          <a:avLst>
            <a:gd name="adj1" fmla="val 60000"/>
            <a:gd name="adj2" fmla="val 50000"/>
          </a:avLst>
        </a:prstGeom>
        <a:solidFill>
          <a:schemeClr val="accent5">
            <a:hueOff val="-6758543"/>
            <a:satOff val="-17419"/>
            <a:lumOff val="-11765"/>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GB" sz="1400" b="1" kern="1200">
            <a:solidFill>
              <a:sysClr val="window" lastClr="FFFFFF"/>
            </a:solidFill>
            <a:latin typeface="Calibri" panose="020F0502020204030204"/>
            <a:ea typeface="+mn-ea"/>
            <a:cs typeface="+mn-cs"/>
          </a:endParaRPr>
        </a:p>
      </dsp:txBody>
      <dsp:txXfrm>
        <a:off x="7884389" y="1028772"/>
        <a:ext cx="299835" cy="300644"/>
      </dsp:txXfrm>
    </dsp:sp>
    <dsp:sp modelId="{48D843E0-4F54-4901-8E30-E46820C14984}">
      <dsp:nvSpPr>
        <dsp:cNvPr id="0" name=""/>
        <dsp:cNvSpPr/>
      </dsp:nvSpPr>
      <dsp:spPr>
        <a:xfrm>
          <a:off x="8490525" y="434447"/>
          <a:ext cx="2020453" cy="1489295"/>
        </a:xfrm>
        <a:prstGeom prst="roundRect">
          <a:avLst>
            <a:gd name="adj" fmla="val 10000"/>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b="1" kern="1200">
              <a:latin typeface="Calibri" panose="020F0502020204030204"/>
              <a:ea typeface="+mn-ea"/>
              <a:cs typeface="+mn-cs"/>
            </a:rPr>
            <a:t>Corporate structure and shareholders information to be regularly updated</a:t>
          </a:r>
        </a:p>
      </dsp:txBody>
      <dsp:txXfrm>
        <a:off x="8534145" y="478067"/>
        <a:ext cx="1933213" cy="140205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07EFA9-3E46-48BA-9FED-DD6008C624A9}">
      <dsp:nvSpPr>
        <dsp:cNvPr id="0" name=""/>
        <dsp:cNvSpPr/>
      </dsp:nvSpPr>
      <dsp:spPr>
        <a:xfrm>
          <a:off x="2502025" y="2300636"/>
          <a:ext cx="2811889" cy="2811889"/>
        </a:xfrm>
        <a:prstGeom prst="gear9">
          <a:avLst/>
        </a:prstGeom>
        <a:solidFill>
          <a:srgbClr val="4472C4">
            <a:hueOff val="0"/>
            <a:satOff val="0"/>
            <a:lumOff val="0"/>
            <a:alphaOff val="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GB" sz="1300" kern="1200">
              <a:solidFill>
                <a:sysClr val="window" lastClr="FFFFFF"/>
              </a:solidFill>
              <a:latin typeface="Calibri" panose="020F0502020204030204"/>
              <a:ea typeface="+mn-ea"/>
              <a:cs typeface="+mn-cs"/>
            </a:rPr>
            <a:t>Illegal sources earned, used or transferred illegally</a:t>
          </a:r>
        </a:p>
      </dsp:txBody>
      <dsp:txXfrm>
        <a:off x="3067340" y="2959308"/>
        <a:ext cx="1681259" cy="1445369"/>
      </dsp:txXfrm>
    </dsp:sp>
    <dsp:sp modelId="{566B4EA5-BB1F-4B2A-A491-A2C3F0478AC0}">
      <dsp:nvSpPr>
        <dsp:cNvPr id="0" name=""/>
        <dsp:cNvSpPr/>
      </dsp:nvSpPr>
      <dsp:spPr>
        <a:xfrm>
          <a:off x="866016" y="1636008"/>
          <a:ext cx="2045010" cy="2045010"/>
        </a:xfrm>
        <a:prstGeom prst="gear6">
          <a:avLst/>
        </a:prstGeom>
        <a:solidFill>
          <a:srgbClr val="4472C4">
            <a:hueOff val="-3676672"/>
            <a:satOff val="-5114"/>
            <a:lumOff val="-1961"/>
            <a:alphaOff val="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GB" sz="1300" kern="1200">
              <a:solidFill>
                <a:sysClr val="window" lastClr="FFFFFF"/>
              </a:solidFill>
              <a:latin typeface="Calibri" panose="020F0502020204030204"/>
              <a:ea typeface="+mn-ea"/>
              <a:cs typeface="+mn-cs"/>
            </a:rPr>
            <a:t>Illegal sources earned, used or transferred legally </a:t>
          </a:r>
        </a:p>
      </dsp:txBody>
      <dsp:txXfrm>
        <a:off x="1380853" y="2153957"/>
        <a:ext cx="1015336" cy="1009112"/>
      </dsp:txXfrm>
    </dsp:sp>
    <dsp:sp modelId="{C6612622-2E12-4A40-A107-2B115C8CE9E9}">
      <dsp:nvSpPr>
        <dsp:cNvPr id="0" name=""/>
        <dsp:cNvSpPr/>
      </dsp:nvSpPr>
      <dsp:spPr>
        <a:xfrm rot="20700000">
          <a:off x="2011431" y="225159"/>
          <a:ext cx="2003692" cy="2003692"/>
        </a:xfrm>
        <a:prstGeom prst="gear6">
          <a:avLst/>
        </a:prstGeom>
        <a:solidFill>
          <a:srgbClr val="4472C4">
            <a:hueOff val="-7353344"/>
            <a:satOff val="-10228"/>
            <a:lumOff val="-3922"/>
            <a:alphaOff val="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GB" sz="1300" kern="1200">
              <a:solidFill>
                <a:sysClr val="window" lastClr="FFFFFF"/>
              </a:solidFill>
              <a:latin typeface="Calibri" panose="020F0502020204030204"/>
              <a:ea typeface="+mn-ea"/>
              <a:cs typeface="+mn-cs"/>
            </a:rPr>
            <a:t>Legal sources illegally used or transferred</a:t>
          </a:r>
        </a:p>
      </dsp:txBody>
      <dsp:txXfrm rot="-20700000">
        <a:off x="2450899" y="664628"/>
        <a:ext cx="1124755" cy="1124755"/>
      </dsp:txXfrm>
    </dsp:sp>
    <dsp:sp modelId="{BE73D7CE-1BF5-4B1C-A852-2523195F4932}">
      <dsp:nvSpPr>
        <dsp:cNvPr id="0" name=""/>
        <dsp:cNvSpPr/>
      </dsp:nvSpPr>
      <dsp:spPr>
        <a:xfrm>
          <a:off x="2296021" y="1870495"/>
          <a:ext cx="3599218" cy="3599218"/>
        </a:xfrm>
        <a:prstGeom prst="circularArrow">
          <a:avLst>
            <a:gd name="adj1" fmla="val 4687"/>
            <a:gd name="adj2" fmla="val 299029"/>
            <a:gd name="adj3" fmla="val 2505778"/>
            <a:gd name="adj4" fmla="val 15883837"/>
            <a:gd name="adj5" fmla="val 5469"/>
          </a:avLst>
        </a:prstGeom>
        <a:solidFill>
          <a:srgbClr val="4472C4">
            <a:hueOff val="0"/>
            <a:satOff val="0"/>
            <a:lumOff val="0"/>
            <a:alphaOff val="0"/>
          </a:srgb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EF39D916-EFCA-4AE6-98D8-1262A2440AB5}">
      <dsp:nvSpPr>
        <dsp:cNvPr id="0" name=""/>
        <dsp:cNvSpPr/>
      </dsp:nvSpPr>
      <dsp:spPr>
        <a:xfrm>
          <a:off x="503849" y="1179584"/>
          <a:ext cx="2615057" cy="2615057"/>
        </a:xfrm>
        <a:prstGeom prst="leftCircularArrow">
          <a:avLst>
            <a:gd name="adj1" fmla="val 6452"/>
            <a:gd name="adj2" fmla="val 429999"/>
            <a:gd name="adj3" fmla="val 10489124"/>
            <a:gd name="adj4" fmla="val 14837806"/>
            <a:gd name="adj5" fmla="val 7527"/>
          </a:avLst>
        </a:prstGeom>
        <a:solidFill>
          <a:srgbClr val="4472C4">
            <a:hueOff val="-3676672"/>
            <a:satOff val="-5114"/>
            <a:lumOff val="-1961"/>
            <a:alphaOff val="0"/>
          </a:srgb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12568D80-661F-46E4-BD22-D935132729A1}">
      <dsp:nvSpPr>
        <dsp:cNvPr id="0" name=""/>
        <dsp:cNvSpPr/>
      </dsp:nvSpPr>
      <dsp:spPr>
        <a:xfrm>
          <a:off x="1547956" y="-217664"/>
          <a:ext cx="2819558" cy="2819558"/>
        </a:xfrm>
        <a:prstGeom prst="circularArrow">
          <a:avLst>
            <a:gd name="adj1" fmla="val 5984"/>
            <a:gd name="adj2" fmla="val 394124"/>
            <a:gd name="adj3" fmla="val 13313824"/>
            <a:gd name="adj4" fmla="val 10508221"/>
            <a:gd name="adj5" fmla="val 6981"/>
          </a:avLst>
        </a:prstGeom>
        <a:solidFill>
          <a:srgbClr val="4472C4">
            <a:hueOff val="-7353344"/>
            <a:satOff val="-10228"/>
            <a:lumOff val="-3922"/>
            <a:alphaOff val="0"/>
          </a:srgb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69061F-60B2-4D4D-B22E-EC5BE13BDD42}">
      <dsp:nvSpPr>
        <dsp:cNvPr id="0" name=""/>
        <dsp:cNvSpPr/>
      </dsp:nvSpPr>
      <dsp:spPr>
        <a:xfrm>
          <a:off x="4544094" y="1266"/>
          <a:ext cx="1427410" cy="927816"/>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Trade misinvoicing</a:t>
          </a:r>
        </a:p>
      </dsp:txBody>
      <dsp:txXfrm>
        <a:off x="4589386" y="46558"/>
        <a:ext cx="1336826" cy="837232"/>
      </dsp:txXfrm>
    </dsp:sp>
    <dsp:sp modelId="{55C7E4D5-7535-F04F-AC0C-FDC70248A90A}">
      <dsp:nvSpPr>
        <dsp:cNvPr id="0" name=""/>
        <dsp:cNvSpPr/>
      </dsp:nvSpPr>
      <dsp:spPr>
        <a:xfrm>
          <a:off x="3400996" y="465174"/>
          <a:ext cx="3713607" cy="3713607"/>
        </a:xfrm>
        <a:custGeom>
          <a:avLst/>
          <a:gdLst/>
          <a:ahLst/>
          <a:cxnLst/>
          <a:rect l="0" t="0" r="0" b="0"/>
          <a:pathLst>
            <a:path>
              <a:moveTo>
                <a:pt x="2580354" y="146775"/>
              </a:moveTo>
              <a:arcTo wR="1856803" hR="1856803" stAng="17576057" swAng="1965558"/>
            </a:path>
          </a:pathLst>
        </a:custGeom>
        <a:noFill/>
        <a:ln w="6350" cap="flat" cmpd="sng" algn="ctr">
          <a:solidFill>
            <a:schemeClr val="accent2">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D54C3ED2-A303-6645-B6C2-30304706C14B}">
      <dsp:nvSpPr>
        <dsp:cNvPr id="0" name=""/>
        <dsp:cNvSpPr/>
      </dsp:nvSpPr>
      <dsp:spPr>
        <a:xfrm>
          <a:off x="6310020" y="1284286"/>
          <a:ext cx="1427410" cy="927816"/>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Transfer pricing</a:t>
          </a:r>
        </a:p>
      </dsp:txBody>
      <dsp:txXfrm>
        <a:off x="6355312" y="1329578"/>
        <a:ext cx="1336826" cy="837232"/>
      </dsp:txXfrm>
    </dsp:sp>
    <dsp:sp modelId="{EDB7C749-F175-A047-A3DB-EEF80D6A5AB5}">
      <dsp:nvSpPr>
        <dsp:cNvPr id="0" name=""/>
        <dsp:cNvSpPr/>
      </dsp:nvSpPr>
      <dsp:spPr>
        <a:xfrm>
          <a:off x="3400996" y="465174"/>
          <a:ext cx="3713607" cy="3713607"/>
        </a:xfrm>
        <a:custGeom>
          <a:avLst/>
          <a:gdLst/>
          <a:ahLst/>
          <a:cxnLst/>
          <a:rect l="0" t="0" r="0" b="0"/>
          <a:pathLst>
            <a:path>
              <a:moveTo>
                <a:pt x="3711020" y="1758813"/>
              </a:moveTo>
              <a:arcTo wR="1856803" hR="1856803" stAng="21418493" swAng="2199393"/>
            </a:path>
          </a:pathLst>
        </a:custGeom>
        <a:noFill/>
        <a:ln w="6350" cap="flat" cmpd="sng" algn="ctr">
          <a:solidFill>
            <a:schemeClr val="accent3">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06308532-5EAD-9F4F-BBF5-32673287F7EA}">
      <dsp:nvSpPr>
        <dsp:cNvPr id="0" name=""/>
        <dsp:cNvSpPr/>
      </dsp:nvSpPr>
      <dsp:spPr>
        <a:xfrm>
          <a:off x="5635496" y="3360256"/>
          <a:ext cx="1427410" cy="927816"/>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Debt shifting</a:t>
          </a:r>
        </a:p>
      </dsp:txBody>
      <dsp:txXfrm>
        <a:off x="5680788" y="3405548"/>
        <a:ext cx="1336826" cy="837232"/>
      </dsp:txXfrm>
    </dsp:sp>
    <dsp:sp modelId="{DB1D1D98-E7EC-5840-8D4B-957E2BADB83D}">
      <dsp:nvSpPr>
        <dsp:cNvPr id="0" name=""/>
        <dsp:cNvSpPr/>
      </dsp:nvSpPr>
      <dsp:spPr>
        <a:xfrm>
          <a:off x="3400996" y="465174"/>
          <a:ext cx="3713607" cy="3713607"/>
        </a:xfrm>
        <a:custGeom>
          <a:avLst/>
          <a:gdLst/>
          <a:ahLst/>
          <a:cxnLst/>
          <a:rect l="0" t="0" r="0" b="0"/>
          <a:pathLst>
            <a:path>
              <a:moveTo>
                <a:pt x="2227101" y="3676309"/>
              </a:moveTo>
              <a:arcTo wR="1856803" hR="1856803" stAng="4709791" swAng="1380417"/>
            </a:path>
          </a:pathLst>
        </a:custGeom>
        <a:noFill/>
        <a:ln w="6350" cap="flat" cmpd="sng" algn="ctr">
          <a:solidFill>
            <a:schemeClr val="accent4">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786861A8-CF9A-3A4F-A2F2-49E5CEFA07D1}">
      <dsp:nvSpPr>
        <dsp:cNvPr id="0" name=""/>
        <dsp:cNvSpPr/>
      </dsp:nvSpPr>
      <dsp:spPr>
        <a:xfrm>
          <a:off x="3452692" y="3360256"/>
          <a:ext cx="1427410" cy="927816"/>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hawala</a:t>
          </a:r>
        </a:p>
      </dsp:txBody>
      <dsp:txXfrm>
        <a:off x="3497984" y="3405548"/>
        <a:ext cx="1336826" cy="837232"/>
      </dsp:txXfrm>
    </dsp:sp>
    <dsp:sp modelId="{DEE08BB1-4B32-3E4F-8A36-5380D0084C21}">
      <dsp:nvSpPr>
        <dsp:cNvPr id="0" name=""/>
        <dsp:cNvSpPr/>
      </dsp:nvSpPr>
      <dsp:spPr>
        <a:xfrm>
          <a:off x="3400996" y="465174"/>
          <a:ext cx="3713607" cy="3713607"/>
        </a:xfrm>
        <a:custGeom>
          <a:avLst/>
          <a:gdLst/>
          <a:ahLst/>
          <a:cxnLst/>
          <a:rect l="0" t="0" r="0" b="0"/>
          <a:pathLst>
            <a:path>
              <a:moveTo>
                <a:pt x="310796" y="2885191"/>
              </a:moveTo>
              <a:arcTo wR="1856803" hR="1856803" stAng="8782115" swAng="2199393"/>
            </a:path>
          </a:pathLst>
        </a:custGeom>
        <a:noFill/>
        <a:ln w="6350" cap="flat" cmpd="sng" algn="ctr">
          <a:solidFill>
            <a:schemeClr val="accent5">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3248618F-9675-C441-BFA0-3C30AEDD8626}">
      <dsp:nvSpPr>
        <dsp:cNvPr id="0" name=""/>
        <dsp:cNvSpPr/>
      </dsp:nvSpPr>
      <dsp:spPr>
        <a:xfrm>
          <a:off x="2778169" y="1284286"/>
          <a:ext cx="1427410" cy="927816"/>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Round tripping </a:t>
          </a:r>
        </a:p>
      </dsp:txBody>
      <dsp:txXfrm>
        <a:off x="2823461" y="1329578"/>
        <a:ext cx="1336826" cy="837232"/>
      </dsp:txXfrm>
    </dsp:sp>
    <dsp:sp modelId="{CFC21423-C5F3-8B42-B9BF-BB3246EF5EC9}">
      <dsp:nvSpPr>
        <dsp:cNvPr id="0" name=""/>
        <dsp:cNvSpPr/>
      </dsp:nvSpPr>
      <dsp:spPr>
        <a:xfrm>
          <a:off x="3400996" y="465174"/>
          <a:ext cx="3713607" cy="3713607"/>
        </a:xfrm>
        <a:custGeom>
          <a:avLst/>
          <a:gdLst/>
          <a:ahLst/>
          <a:cxnLst/>
          <a:rect l="0" t="0" r="0" b="0"/>
          <a:pathLst>
            <a:path>
              <a:moveTo>
                <a:pt x="323018" y="810274"/>
              </a:moveTo>
              <a:arcTo wR="1856803" hR="1856803" stAng="12858385" swAng="1965558"/>
            </a:path>
          </a:pathLst>
        </a:custGeom>
        <a:noFill/>
        <a:ln w="6350" cap="flat" cmpd="sng" algn="ctr">
          <a:solidFill>
            <a:schemeClr val="accent6">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A9F1A7-CA04-4410-A0D2-03A96CDBDF04}">
      <dsp:nvSpPr>
        <dsp:cNvPr id="0" name=""/>
        <dsp:cNvSpPr/>
      </dsp:nvSpPr>
      <dsp:spPr>
        <a:xfrm>
          <a:off x="350454" y="862980"/>
          <a:ext cx="2102725" cy="1130773"/>
        </a:xfrm>
        <a:prstGeom prst="round2DiagRect">
          <a:avLst>
            <a:gd name="adj1" fmla="val 0"/>
            <a:gd name="adj2" fmla="val 16670"/>
          </a:avLst>
        </a:prstGeom>
        <a:solidFill>
          <a:srgbClr val="5B9BD5">
            <a:hueOff val="0"/>
            <a:satOff val="0"/>
            <a:lumOff val="0"/>
            <a:alphaOff val="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40648A80-6CBB-45AA-BE07-A9068FB3C322}">
      <dsp:nvSpPr>
        <dsp:cNvPr id="0" name=""/>
        <dsp:cNvSpPr/>
      </dsp:nvSpPr>
      <dsp:spPr>
        <a:xfrm>
          <a:off x="1401816" y="982910"/>
          <a:ext cx="280" cy="890912"/>
        </a:xfrm>
        <a:prstGeom prst="line">
          <a:avLst/>
        </a:prstGeom>
        <a:solidFill>
          <a:srgbClr val="5B9BD5">
            <a:hueOff val="0"/>
            <a:satOff val="0"/>
            <a:lumOff val="0"/>
            <a:alphaOff val="0"/>
          </a:srgbClr>
        </a:solidFill>
        <a:ln w="12700" cap="flat" cmpd="sng" algn="ctr">
          <a:solidFill>
            <a:srgbClr val="5B9BD5">
              <a:tint val="50000"/>
              <a:hueOff val="0"/>
              <a:satOff val="0"/>
              <a:lumOff val="0"/>
              <a:alphaOff val="0"/>
            </a:srgbClr>
          </a:solidFill>
          <a:prstDash val="solid"/>
          <a:miter lim="800000"/>
        </a:ln>
        <a:effectLst/>
        <a:scene3d>
          <a:camera prst="orthographicFront">
            <a:rot lat="0" lon="0" rev="0"/>
          </a:camera>
          <a:lightRig rig="contrasting" dir="t">
            <a:rot lat="0" lon="0" rev="1200000"/>
          </a:lightRig>
        </a:scene3d>
        <a:sp3d z="10000"/>
      </dsp:spPr>
      <dsp:style>
        <a:lnRef idx="2">
          <a:scrgbClr r="0" g="0" b="0"/>
        </a:lnRef>
        <a:fillRef idx="1">
          <a:scrgbClr r="0" g="0" b="0"/>
        </a:fillRef>
        <a:effectRef idx="0">
          <a:scrgbClr r="0" g="0" b="0"/>
        </a:effectRef>
        <a:fontRef idx="minor"/>
      </dsp:style>
    </dsp:sp>
    <dsp:sp modelId="{1F9DADB4-A468-4856-93CA-71C52410868B}">
      <dsp:nvSpPr>
        <dsp:cNvPr id="0" name=""/>
        <dsp:cNvSpPr/>
      </dsp:nvSpPr>
      <dsp:spPr>
        <a:xfrm>
          <a:off x="420545" y="948644"/>
          <a:ext cx="911181" cy="959444"/>
        </a:xfrm>
        <a:prstGeom prst="rect">
          <a:avLst/>
        </a:prstGeom>
        <a:noFill/>
        <a:ln w="6350" cap="flat" cmpd="sng" algn="ctr">
          <a:noFill/>
          <a:prstDash val="solid"/>
          <a:miter lim="800000"/>
        </a:ln>
        <a:effectLst/>
        <a:sp3d/>
      </dsp:spPr>
      <dsp:style>
        <a:lnRef idx="1">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ctr" defTabSz="622300">
            <a:lnSpc>
              <a:spcPct val="90000"/>
            </a:lnSpc>
            <a:spcBef>
              <a:spcPct val="0"/>
            </a:spcBef>
            <a:spcAft>
              <a:spcPct val="35000"/>
            </a:spcAft>
            <a:buNone/>
          </a:pPr>
          <a:r>
            <a:rPr lang="en-GB" sz="1400" kern="1200">
              <a:solidFill>
                <a:sysClr val="windowText" lastClr="000000">
                  <a:hueOff val="0"/>
                  <a:satOff val="0"/>
                  <a:lumOff val="0"/>
                  <a:alphaOff val="0"/>
                </a:sysClr>
              </a:solidFill>
              <a:latin typeface="Calibri" panose="020F0502020204030204"/>
              <a:ea typeface="+mn-ea"/>
              <a:cs typeface="+mn-cs"/>
            </a:rPr>
            <a:t>Corruption </a:t>
          </a:r>
        </a:p>
      </dsp:txBody>
      <dsp:txXfrm>
        <a:off x="420545" y="948644"/>
        <a:ext cx="911181" cy="959444"/>
      </dsp:txXfrm>
    </dsp:sp>
    <dsp:sp modelId="{E00B6CF9-4088-455C-A80C-C23F32F212B3}">
      <dsp:nvSpPr>
        <dsp:cNvPr id="0" name=""/>
        <dsp:cNvSpPr/>
      </dsp:nvSpPr>
      <dsp:spPr>
        <a:xfrm>
          <a:off x="1471907" y="948644"/>
          <a:ext cx="911181" cy="959444"/>
        </a:xfrm>
        <a:prstGeom prst="rect">
          <a:avLst/>
        </a:prstGeom>
        <a:noFill/>
        <a:ln w="6350" cap="flat" cmpd="sng" algn="ctr">
          <a:noFill/>
          <a:prstDash val="solid"/>
          <a:miter lim="800000"/>
        </a:ln>
        <a:effectLst/>
        <a:sp3d/>
      </dsp:spPr>
      <dsp:style>
        <a:lnRef idx="1">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ctr" defTabSz="622300">
            <a:lnSpc>
              <a:spcPct val="90000"/>
            </a:lnSpc>
            <a:spcBef>
              <a:spcPct val="0"/>
            </a:spcBef>
            <a:spcAft>
              <a:spcPct val="35000"/>
            </a:spcAft>
            <a:buNone/>
          </a:pPr>
          <a:r>
            <a:rPr lang="en-GB" sz="1400" kern="1200">
              <a:solidFill>
                <a:sysClr val="windowText" lastClr="000000">
                  <a:hueOff val="0"/>
                  <a:satOff val="0"/>
                  <a:lumOff val="0"/>
                  <a:alphaOff val="0"/>
                </a:sysClr>
              </a:solidFill>
              <a:latin typeface="Calibri" panose="020F0502020204030204"/>
              <a:ea typeface="+mn-ea"/>
              <a:cs typeface="+mn-cs"/>
            </a:rPr>
            <a:t>Taxes</a:t>
          </a:r>
        </a:p>
      </dsp:txBody>
      <dsp:txXfrm>
        <a:off x="1471907" y="948644"/>
        <a:ext cx="911181" cy="959444"/>
      </dsp:txXfrm>
    </dsp:sp>
    <dsp:sp modelId="{24E0E0B7-2FC4-4833-B64B-09E364CBF373}">
      <dsp:nvSpPr>
        <dsp:cNvPr id="0" name=""/>
        <dsp:cNvSpPr/>
      </dsp:nvSpPr>
      <dsp:spPr>
        <a:xfrm rot="16200000">
          <a:off x="-441558" y="1013278"/>
          <a:ext cx="1233571" cy="350454"/>
        </a:xfrm>
        <a:prstGeom prst="rightArrow">
          <a:avLst>
            <a:gd name="adj1" fmla="val 49830"/>
            <a:gd name="adj2" fmla="val 60660"/>
          </a:avLst>
        </a:prstGeom>
        <a:solidFill>
          <a:srgbClr val="5B9BD5">
            <a:tint val="50000"/>
            <a:hueOff val="0"/>
            <a:satOff val="0"/>
            <a:lumOff val="0"/>
            <a:alphaOff val="0"/>
          </a:srgbClr>
        </a:solidFill>
        <a:ln>
          <a:noFill/>
        </a:ln>
        <a:effectLst/>
        <a:scene3d>
          <a:camera prst="orthographicFront">
            <a:rot lat="0" lon="0" rev="0"/>
          </a:camera>
          <a:lightRig rig="contrasting" dir="t">
            <a:rot lat="0" lon="0" rev="1200000"/>
          </a:lightRig>
        </a:scene3d>
        <a:sp3d contourW="12700" prstMaterial="flat">
          <a:bevelT w="177800" h="254000"/>
          <a:bevelB w="152400"/>
        </a:sp3d>
      </dsp:spPr>
      <dsp:style>
        <a:lnRef idx="0">
          <a:scrgbClr r="0" g="0" b="0"/>
        </a:lnRef>
        <a:fillRef idx="1">
          <a:scrgbClr r="0" g="0" b="0"/>
        </a:fillRef>
        <a:effectRef idx="1">
          <a:scrgbClr r="0" g="0" b="0"/>
        </a:effectRef>
        <a:fontRef idx="minor"/>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n-GB" sz="800" kern="1200">
              <a:solidFill>
                <a:sysClr val="windowText" lastClr="000000">
                  <a:hueOff val="0"/>
                  <a:satOff val="0"/>
                  <a:lumOff val="0"/>
                  <a:alphaOff val="0"/>
                </a:sysClr>
              </a:solidFill>
              <a:latin typeface="Calibri" panose="020F0502020204030204"/>
              <a:ea typeface="+mn-ea"/>
              <a:cs typeface="+mn-cs"/>
            </a:rPr>
            <a:t>high</a:t>
          </a:r>
        </a:p>
      </dsp:txBody>
      <dsp:txXfrm>
        <a:off x="-388593" y="1154155"/>
        <a:ext cx="1127640" cy="174632"/>
      </dsp:txXfrm>
    </dsp:sp>
    <dsp:sp modelId="{8CFF8C8A-1B9F-41B0-8CC5-043637A8D843}">
      <dsp:nvSpPr>
        <dsp:cNvPr id="0" name=""/>
        <dsp:cNvSpPr/>
      </dsp:nvSpPr>
      <dsp:spPr>
        <a:xfrm rot="5400000">
          <a:off x="2011621" y="1493001"/>
          <a:ext cx="1233571" cy="350454"/>
        </a:xfrm>
        <a:prstGeom prst="rightArrow">
          <a:avLst>
            <a:gd name="adj1" fmla="val 49830"/>
            <a:gd name="adj2" fmla="val 60660"/>
          </a:avLst>
        </a:prstGeom>
        <a:solidFill>
          <a:srgbClr val="5B9BD5">
            <a:tint val="50000"/>
            <a:hueOff val="0"/>
            <a:satOff val="0"/>
            <a:lumOff val="0"/>
            <a:alphaOff val="0"/>
          </a:srgbClr>
        </a:solidFill>
        <a:ln>
          <a:noFill/>
        </a:ln>
        <a:effectLst/>
        <a:scene3d>
          <a:camera prst="orthographicFront">
            <a:rot lat="0" lon="0" rev="0"/>
          </a:camera>
          <a:lightRig rig="contrasting" dir="t">
            <a:rot lat="0" lon="0" rev="1200000"/>
          </a:lightRig>
        </a:scene3d>
        <a:sp3d contourW="12700" prstMaterial="flat">
          <a:bevelT w="177800" h="254000"/>
          <a:bevelB w="152400"/>
        </a:sp3d>
      </dsp:spPr>
      <dsp:style>
        <a:lnRef idx="0">
          <a:scrgbClr r="0" g="0" b="0"/>
        </a:lnRef>
        <a:fillRef idx="1">
          <a:scrgbClr r="0" g="0" b="0"/>
        </a:fillRef>
        <a:effectRef idx="1">
          <a:scrgbClr r="0" g="0" b="0"/>
        </a:effectRef>
        <a:fontRef idx="minor"/>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n-GB" sz="800" kern="1200">
              <a:solidFill>
                <a:sysClr val="windowText" lastClr="000000">
                  <a:hueOff val="0"/>
                  <a:satOff val="0"/>
                  <a:lumOff val="0"/>
                  <a:alphaOff val="0"/>
                </a:sysClr>
              </a:solidFill>
              <a:latin typeface="Calibri" panose="020F0502020204030204"/>
              <a:ea typeface="+mn-ea"/>
              <a:cs typeface="+mn-cs"/>
            </a:rPr>
            <a:t>low</a:t>
          </a:r>
        </a:p>
      </dsp:txBody>
      <dsp:txXfrm>
        <a:off x="2064587" y="1527947"/>
        <a:ext cx="1127640" cy="17463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FCACA2-67FF-4E42-AC3E-CB8028699850}">
      <dsp:nvSpPr>
        <dsp:cNvPr id="0" name=""/>
        <dsp:cNvSpPr/>
      </dsp:nvSpPr>
      <dsp:spPr>
        <a:xfrm rot="16200000">
          <a:off x="64937" y="768972"/>
          <a:ext cx="1628313" cy="995072"/>
        </a:xfrm>
        <a:prstGeom prst="round2SameRect">
          <a:avLst>
            <a:gd name="adj1" fmla="val 16670"/>
            <a:gd name="adj2" fmla="val 0"/>
          </a:avLst>
        </a:prstGeom>
        <a:solidFill>
          <a:srgbClr val="FFC000">
            <a:tint val="50000"/>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88900" rIns="80010" bIns="88900" numCol="1" spcCol="1270" anchor="t" anchorCtr="0">
          <a:noAutofit/>
        </a:bodyPr>
        <a:lstStyle/>
        <a:p>
          <a:pPr marL="0" lvl="0" indent="0" algn="ctr" defTabSz="622300">
            <a:lnSpc>
              <a:spcPct val="90000"/>
            </a:lnSpc>
            <a:spcBef>
              <a:spcPct val="0"/>
            </a:spcBef>
            <a:spcAft>
              <a:spcPct val="35000"/>
            </a:spcAft>
            <a:buNone/>
          </a:pPr>
          <a:endParaRPr lang="en-GB" sz="1400" kern="1200" dirty="0">
            <a:solidFill>
              <a:sysClr val="windowText" lastClr="000000">
                <a:hueOff val="0"/>
                <a:satOff val="0"/>
                <a:lumOff val="0"/>
                <a:alphaOff val="0"/>
              </a:sysClr>
            </a:solidFill>
            <a:latin typeface="Calibri" panose="020F0502020204030204"/>
            <a:ea typeface="+mn-ea"/>
            <a:cs typeface="+mn-cs"/>
          </a:endParaRPr>
        </a:p>
        <a:p>
          <a:pPr marL="0" lvl="0" indent="0" algn="ctr" defTabSz="622300">
            <a:lnSpc>
              <a:spcPct val="90000"/>
            </a:lnSpc>
            <a:spcBef>
              <a:spcPct val="0"/>
            </a:spcBef>
            <a:spcAft>
              <a:spcPct val="35000"/>
            </a:spcAft>
            <a:buNone/>
          </a:pPr>
          <a:endParaRPr lang="en-GB" sz="1400" kern="1200" dirty="0">
            <a:solidFill>
              <a:sysClr val="windowText" lastClr="000000">
                <a:hueOff val="0"/>
                <a:satOff val="0"/>
                <a:lumOff val="0"/>
                <a:alphaOff val="0"/>
              </a:sysClr>
            </a:solidFill>
            <a:latin typeface="Calibri" panose="020F0502020204030204"/>
            <a:ea typeface="+mn-ea"/>
            <a:cs typeface="+mn-cs"/>
          </a:endParaRPr>
        </a:p>
        <a:p>
          <a:pPr marL="0" lvl="0" indent="0" algn="ctr" defTabSz="622300">
            <a:lnSpc>
              <a:spcPct val="90000"/>
            </a:lnSpc>
            <a:spcBef>
              <a:spcPct val="0"/>
            </a:spcBef>
            <a:spcAft>
              <a:spcPct val="35000"/>
            </a:spcAft>
            <a:buNone/>
          </a:pPr>
          <a:r>
            <a:rPr lang="en-GB" sz="1400" kern="1200" dirty="0">
              <a:solidFill>
                <a:sysClr val="windowText" lastClr="000000">
                  <a:hueOff val="0"/>
                  <a:satOff val="0"/>
                  <a:lumOff val="0"/>
                  <a:alphaOff val="0"/>
                </a:sysClr>
              </a:solidFill>
              <a:latin typeface="Calibri" panose="020F0502020204030204"/>
              <a:ea typeface="+mn-ea"/>
              <a:cs typeface="+mn-cs"/>
            </a:rPr>
            <a:t>Corruption </a:t>
          </a:r>
        </a:p>
      </dsp:txBody>
      <dsp:txXfrm rot="5400000">
        <a:off x="430141" y="500936"/>
        <a:ext cx="946488" cy="1531145"/>
      </dsp:txXfrm>
    </dsp:sp>
    <dsp:sp modelId="{6BD46439-9072-4AB0-BB06-6D7EF745A1DE}">
      <dsp:nvSpPr>
        <dsp:cNvPr id="0" name=""/>
        <dsp:cNvSpPr/>
      </dsp:nvSpPr>
      <dsp:spPr>
        <a:xfrm rot="5400000">
          <a:off x="1105193" y="768972"/>
          <a:ext cx="1628313" cy="995072"/>
        </a:xfrm>
        <a:prstGeom prst="round2SameRect">
          <a:avLst>
            <a:gd name="adj1" fmla="val 16670"/>
            <a:gd name="adj2" fmla="val 0"/>
          </a:avLst>
        </a:prstGeom>
        <a:solidFill>
          <a:srgbClr val="FFC000">
            <a:tint val="50000"/>
            <a:hueOff val="11499901"/>
            <a:satOff val="-63047"/>
            <a:lumOff val="6813"/>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8900" rIns="53340" bIns="88900" numCol="1" spcCol="1270" anchor="t" anchorCtr="0">
          <a:noAutofit/>
        </a:bodyPr>
        <a:lstStyle/>
        <a:p>
          <a:pPr marL="0" lvl="0" indent="0" algn="ctr" defTabSz="622300">
            <a:lnSpc>
              <a:spcPct val="90000"/>
            </a:lnSpc>
            <a:spcBef>
              <a:spcPct val="0"/>
            </a:spcBef>
            <a:spcAft>
              <a:spcPct val="35000"/>
            </a:spcAft>
            <a:buNone/>
          </a:pPr>
          <a:endParaRPr lang="en-GB" sz="1400" kern="1200">
            <a:solidFill>
              <a:sysClr val="windowText" lastClr="000000">
                <a:hueOff val="0"/>
                <a:satOff val="0"/>
                <a:lumOff val="0"/>
                <a:alphaOff val="0"/>
              </a:sysClr>
            </a:solidFill>
            <a:latin typeface="Calibri" panose="020F0502020204030204"/>
            <a:ea typeface="+mn-ea"/>
            <a:cs typeface="+mn-cs"/>
          </a:endParaRPr>
        </a:p>
        <a:p>
          <a:pPr marL="0" lvl="0" indent="0" algn="ctr" defTabSz="622300">
            <a:lnSpc>
              <a:spcPct val="90000"/>
            </a:lnSpc>
            <a:spcBef>
              <a:spcPct val="0"/>
            </a:spcBef>
            <a:spcAft>
              <a:spcPct val="35000"/>
            </a:spcAft>
            <a:buNone/>
          </a:pPr>
          <a:r>
            <a:rPr lang="en-GB" sz="1400" kern="1200">
              <a:solidFill>
                <a:sysClr val="windowText" lastClr="000000">
                  <a:hueOff val="0"/>
                  <a:satOff val="0"/>
                  <a:lumOff val="0"/>
                  <a:alphaOff val="0"/>
                </a:sysClr>
              </a:solidFill>
              <a:latin typeface="Calibri" panose="020F0502020204030204"/>
              <a:ea typeface="+mn-ea"/>
              <a:cs typeface="+mn-cs"/>
            </a:rPr>
            <a:t>Illicit financial flows</a:t>
          </a:r>
        </a:p>
      </dsp:txBody>
      <dsp:txXfrm rot="-5400000">
        <a:off x="1421813" y="500936"/>
        <a:ext cx="946488" cy="1531145"/>
      </dsp:txXfrm>
    </dsp:sp>
    <dsp:sp modelId="{F6A65A9B-ACFC-493D-A7C5-F92DFD5D7DA6}">
      <dsp:nvSpPr>
        <dsp:cNvPr id="0" name=""/>
        <dsp:cNvSpPr/>
      </dsp:nvSpPr>
      <dsp:spPr>
        <a:xfrm>
          <a:off x="878992" y="0"/>
          <a:ext cx="1040256" cy="1040205"/>
        </a:xfrm>
        <a:prstGeom prst="circularArrow">
          <a:avLst>
            <a:gd name="adj1" fmla="val 12500"/>
            <a:gd name="adj2" fmla="val 1142322"/>
            <a:gd name="adj3" fmla="val 20457678"/>
            <a:gd name="adj4" fmla="val 10800000"/>
            <a:gd name="adj5" fmla="val 12500"/>
          </a:avLst>
        </a:prstGeom>
        <a:solidFill>
          <a:srgbClr val="FFC000">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CA3EFC2-AF59-4F4F-8BAB-DBFFA082E509}">
      <dsp:nvSpPr>
        <dsp:cNvPr id="0" name=""/>
        <dsp:cNvSpPr/>
      </dsp:nvSpPr>
      <dsp:spPr>
        <a:xfrm rot="10800000">
          <a:off x="878992" y="1492557"/>
          <a:ext cx="1040256" cy="1040205"/>
        </a:xfrm>
        <a:prstGeom prst="circularArrow">
          <a:avLst>
            <a:gd name="adj1" fmla="val 12500"/>
            <a:gd name="adj2" fmla="val 1142322"/>
            <a:gd name="adj3" fmla="val 20457678"/>
            <a:gd name="adj4" fmla="val 10800000"/>
            <a:gd name="adj5" fmla="val 12500"/>
          </a:avLst>
        </a:prstGeom>
        <a:solidFill>
          <a:srgbClr val="FFC000">
            <a:hueOff val="10395692"/>
            <a:satOff val="-47968"/>
            <a:lumOff val="1765"/>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65151A-E1C1-419A-AA33-CCA9F113EECA}">
      <dsp:nvSpPr>
        <dsp:cNvPr id="0" name=""/>
        <dsp:cNvSpPr/>
      </dsp:nvSpPr>
      <dsp:spPr>
        <a:xfrm>
          <a:off x="1071" y="0"/>
          <a:ext cx="642689" cy="787792"/>
        </a:xfrm>
        <a:prstGeom prst="upArrow">
          <a:avLst/>
        </a:prstGeom>
        <a:solidFill>
          <a:srgbClr val="A5A5A5">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5AC1025-487B-4AC2-AD6B-2D2427419C25}">
      <dsp:nvSpPr>
        <dsp:cNvPr id="0" name=""/>
        <dsp:cNvSpPr/>
      </dsp:nvSpPr>
      <dsp:spPr>
        <a:xfrm>
          <a:off x="663041" y="0"/>
          <a:ext cx="1090625" cy="7877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128" tIns="0" rIns="135128" bIns="135128" numCol="1" spcCol="1270" anchor="ctr" anchorCtr="0">
          <a:noAutofit/>
        </a:bodyPr>
        <a:lstStyle/>
        <a:p>
          <a:pPr marL="0" lvl="0" indent="0" algn="l" defTabSz="844550">
            <a:lnSpc>
              <a:spcPct val="90000"/>
            </a:lnSpc>
            <a:spcBef>
              <a:spcPct val="0"/>
            </a:spcBef>
            <a:spcAft>
              <a:spcPct val="35000"/>
            </a:spcAft>
            <a:buNone/>
          </a:pPr>
          <a:r>
            <a:rPr lang="en-GB" sz="1900" kern="1200">
              <a:solidFill>
                <a:sysClr val="windowText" lastClr="000000">
                  <a:hueOff val="0"/>
                  <a:satOff val="0"/>
                  <a:lumOff val="0"/>
                  <a:alphaOff val="0"/>
                </a:sysClr>
              </a:solidFill>
              <a:latin typeface="Calibri" panose="020F0502020204030204"/>
              <a:ea typeface="+mn-ea"/>
              <a:cs typeface="+mn-cs"/>
            </a:rPr>
            <a:t>IFF</a:t>
          </a:r>
        </a:p>
      </dsp:txBody>
      <dsp:txXfrm>
        <a:off x="663041" y="0"/>
        <a:ext cx="1090625" cy="787792"/>
      </dsp:txXfrm>
    </dsp:sp>
    <dsp:sp modelId="{856E8DD1-BEF8-459C-8A2B-1FD3F69C84E7}">
      <dsp:nvSpPr>
        <dsp:cNvPr id="0" name=""/>
        <dsp:cNvSpPr/>
      </dsp:nvSpPr>
      <dsp:spPr>
        <a:xfrm>
          <a:off x="193878" y="853441"/>
          <a:ext cx="642689" cy="787792"/>
        </a:xfrm>
        <a:prstGeom prst="downArrow">
          <a:avLst/>
        </a:prstGeom>
        <a:solidFill>
          <a:srgbClr val="A5A5A5">
            <a:hueOff val="2710599"/>
            <a:satOff val="100000"/>
            <a:lumOff val="-14706"/>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AAA7FB7-388D-4875-B1FD-6BE148002F0D}">
      <dsp:nvSpPr>
        <dsp:cNvPr id="0" name=""/>
        <dsp:cNvSpPr/>
      </dsp:nvSpPr>
      <dsp:spPr>
        <a:xfrm>
          <a:off x="855848" y="853441"/>
          <a:ext cx="1090625" cy="7877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128" tIns="0" rIns="135128" bIns="135128" numCol="1" spcCol="1270" anchor="ctr" anchorCtr="0">
          <a:noAutofit/>
        </a:bodyPr>
        <a:lstStyle/>
        <a:p>
          <a:pPr marL="0" lvl="0" indent="0" algn="l" defTabSz="844550">
            <a:lnSpc>
              <a:spcPct val="90000"/>
            </a:lnSpc>
            <a:spcBef>
              <a:spcPct val="0"/>
            </a:spcBef>
            <a:spcAft>
              <a:spcPct val="35000"/>
            </a:spcAft>
            <a:buNone/>
          </a:pPr>
          <a:r>
            <a:rPr lang="en-GB" sz="1900" kern="1200">
              <a:solidFill>
                <a:sysClr val="windowText" lastClr="000000">
                  <a:hueOff val="0"/>
                  <a:satOff val="0"/>
                  <a:lumOff val="0"/>
                  <a:alphaOff val="0"/>
                </a:sysClr>
              </a:solidFill>
              <a:latin typeface="Calibri" panose="020F0502020204030204"/>
              <a:ea typeface="+mn-ea"/>
              <a:cs typeface="+mn-cs"/>
            </a:rPr>
            <a:t>Taxation</a:t>
          </a:r>
        </a:p>
      </dsp:txBody>
      <dsp:txXfrm>
        <a:off x="855848" y="853441"/>
        <a:ext cx="1090625" cy="78779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94A493-9A1C-4491-9F2B-26FD91A4EBB9}">
      <dsp:nvSpPr>
        <dsp:cNvPr id="0" name=""/>
        <dsp:cNvSpPr/>
      </dsp:nvSpPr>
      <dsp:spPr>
        <a:xfrm>
          <a:off x="240430" y="358464"/>
          <a:ext cx="2324157" cy="1201110"/>
        </a:xfrm>
        <a:prstGeom prst="rect">
          <a:avLst/>
        </a:prstGeom>
        <a:solidFill>
          <a:srgbClr val="FFC000">
            <a:tint val="50000"/>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dsp:style>
    </dsp:sp>
    <dsp:sp modelId="{FDC92489-9A4A-4FB9-9609-0ACD00E30DC1}">
      <dsp:nvSpPr>
        <dsp:cNvPr id="0" name=""/>
        <dsp:cNvSpPr/>
      </dsp:nvSpPr>
      <dsp:spPr>
        <a:xfrm>
          <a:off x="309887" y="498935"/>
          <a:ext cx="1079263" cy="10275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t" anchorCtr="0">
          <a:noAutofit/>
        </a:bodyPr>
        <a:lstStyle/>
        <a:p>
          <a:pPr marL="0" lvl="0" indent="0" algn="l" defTabSz="533400">
            <a:lnSpc>
              <a:spcPct val="90000"/>
            </a:lnSpc>
            <a:spcBef>
              <a:spcPct val="0"/>
            </a:spcBef>
            <a:spcAft>
              <a:spcPct val="35000"/>
            </a:spcAft>
            <a:buNone/>
          </a:pPr>
          <a:r>
            <a:rPr lang="en-GB" sz="1200" kern="1200">
              <a:solidFill>
                <a:sysClr val="windowText" lastClr="000000">
                  <a:hueOff val="0"/>
                  <a:satOff val="0"/>
                  <a:lumOff val="0"/>
                  <a:alphaOff val="0"/>
                </a:sysClr>
              </a:solidFill>
              <a:latin typeface="Calibri" panose="020F0502020204030204"/>
              <a:ea typeface="+mn-ea"/>
              <a:cs typeface="+mn-cs"/>
            </a:rPr>
            <a:t>Corruption </a:t>
          </a:r>
        </a:p>
        <a:p>
          <a:pPr marL="0" lvl="0" indent="0" algn="l" defTabSz="533400">
            <a:lnSpc>
              <a:spcPct val="90000"/>
            </a:lnSpc>
            <a:spcBef>
              <a:spcPct val="0"/>
            </a:spcBef>
            <a:spcAft>
              <a:spcPct val="35000"/>
            </a:spcAft>
            <a:buNone/>
          </a:pPr>
          <a:r>
            <a:rPr lang="en-GB" sz="1200" kern="1200">
              <a:solidFill>
                <a:sysClr val="windowText" lastClr="000000">
                  <a:hueOff val="0"/>
                  <a:satOff val="0"/>
                  <a:lumOff val="0"/>
                  <a:alphaOff val="0"/>
                </a:sysClr>
              </a:solidFill>
              <a:latin typeface="Calibri" panose="020F0502020204030204"/>
              <a:ea typeface="+mn-ea"/>
              <a:cs typeface="+mn-cs"/>
            </a:rPr>
            <a:t>IFF</a:t>
          </a:r>
        </a:p>
      </dsp:txBody>
      <dsp:txXfrm>
        <a:off x="309887" y="498935"/>
        <a:ext cx="1079263" cy="1027535"/>
      </dsp:txXfrm>
    </dsp:sp>
    <dsp:sp modelId="{E24FDC31-BCCC-44F0-8AD9-A005AC5DF111}">
      <dsp:nvSpPr>
        <dsp:cNvPr id="0" name=""/>
        <dsp:cNvSpPr/>
      </dsp:nvSpPr>
      <dsp:spPr>
        <a:xfrm>
          <a:off x="1413194" y="498935"/>
          <a:ext cx="1079263" cy="10275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t" anchorCtr="0">
          <a:noAutofit/>
        </a:bodyPr>
        <a:lstStyle/>
        <a:p>
          <a:pPr marL="0" lvl="0" indent="0" algn="l" defTabSz="533400">
            <a:lnSpc>
              <a:spcPct val="90000"/>
            </a:lnSpc>
            <a:spcBef>
              <a:spcPct val="0"/>
            </a:spcBef>
            <a:spcAft>
              <a:spcPct val="35000"/>
            </a:spcAft>
            <a:buNone/>
          </a:pPr>
          <a:r>
            <a:rPr lang="en-GB" sz="1200" kern="1200">
              <a:solidFill>
                <a:sysClr val="windowText" lastClr="000000">
                  <a:hueOff val="0"/>
                  <a:satOff val="0"/>
                  <a:lumOff val="0"/>
                  <a:alphaOff val="0"/>
                </a:sysClr>
              </a:solidFill>
              <a:latin typeface="Calibri" panose="020F0502020204030204"/>
              <a:ea typeface="+mn-ea"/>
              <a:cs typeface="+mn-cs"/>
            </a:rPr>
            <a:t>Diminished tax base</a:t>
          </a:r>
        </a:p>
        <a:p>
          <a:pPr marL="0" lvl="0" indent="0" algn="l" defTabSz="533400">
            <a:lnSpc>
              <a:spcPct val="90000"/>
            </a:lnSpc>
            <a:spcBef>
              <a:spcPct val="0"/>
            </a:spcBef>
            <a:spcAft>
              <a:spcPct val="35000"/>
            </a:spcAft>
            <a:buNone/>
          </a:pPr>
          <a:r>
            <a:rPr lang="en-GB" sz="1200" kern="1200">
              <a:solidFill>
                <a:sysClr val="windowText" lastClr="000000">
                  <a:hueOff val="0"/>
                  <a:satOff val="0"/>
                  <a:lumOff val="0"/>
                  <a:alphaOff val="0"/>
                </a:sysClr>
              </a:solidFill>
              <a:latin typeface="Calibri" panose="020F0502020204030204"/>
              <a:ea typeface="+mn-ea"/>
              <a:cs typeface="+mn-cs"/>
            </a:rPr>
            <a:t>Lesser DRM</a:t>
          </a:r>
        </a:p>
        <a:p>
          <a:pPr marL="0" lvl="0" indent="0" algn="l" defTabSz="533400">
            <a:lnSpc>
              <a:spcPct val="90000"/>
            </a:lnSpc>
            <a:spcBef>
              <a:spcPct val="0"/>
            </a:spcBef>
            <a:spcAft>
              <a:spcPct val="35000"/>
            </a:spcAft>
            <a:buNone/>
          </a:pPr>
          <a:r>
            <a:rPr lang="en-GB" sz="1200" kern="1200">
              <a:solidFill>
                <a:sysClr val="windowText" lastClr="000000">
                  <a:hueOff val="0"/>
                  <a:satOff val="0"/>
                  <a:lumOff val="0"/>
                  <a:alphaOff val="0"/>
                </a:sysClr>
              </a:solidFill>
              <a:latin typeface="Calibri" panose="020F0502020204030204"/>
              <a:ea typeface="+mn-ea"/>
              <a:cs typeface="+mn-cs"/>
            </a:rPr>
            <a:t>Reduced tax collection</a:t>
          </a:r>
        </a:p>
      </dsp:txBody>
      <dsp:txXfrm>
        <a:off x="1413194" y="498935"/>
        <a:ext cx="1079263" cy="1027535"/>
      </dsp:txXfrm>
    </dsp:sp>
    <dsp:sp modelId="{B336F782-0E4D-4197-97FC-DFA8D1F8EAFC}">
      <dsp:nvSpPr>
        <dsp:cNvPr id="0" name=""/>
        <dsp:cNvSpPr/>
      </dsp:nvSpPr>
      <dsp:spPr>
        <a:xfrm>
          <a:off x="0" y="118095"/>
          <a:ext cx="454145" cy="454145"/>
        </a:xfrm>
        <a:prstGeom prst="plus">
          <a:avLst>
            <a:gd name="adj" fmla="val 32810"/>
          </a:avLst>
        </a:prstGeom>
        <a:solidFill>
          <a:srgbClr val="FFC000">
            <a:hueOff val="0"/>
            <a:satOff val="0"/>
            <a:lumOff val="0"/>
            <a:alphaOff val="0"/>
          </a:srgbClr>
        </a:solidFill>
        <a:ln w="12700" cap="flat" cmpd="sng" algn="ctr">
          <a:solidFill>
            <a:srgbClr val="FFC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2F6503B-4ADB-449F-8440-E5AD2A32DBB5}">
      <dsp:nvSpPr>
        <dsp:cNvPr id="0" name=""/>
        <dsp:cNvSpPr/>
      </dsp:nvSpPr>
      <dsp:spPr>
        <a:xfrm>
          <a:off x="2244013" y="281417"/>
          <a:ext cx="427431" cy="146476"/>
        </a:xfrm>
        <a:prstGeom prst="rect">
          <a:avLst/>
        </a:prstGeom>
        <a:solidFill>
          <a:srgbClr val="FFC000">
            <a:hueOff val="10395692"/>
            <a:satOff val="-47968"/>
            <a:lumOff val="1765"/>
            <a:alphaOff val="0"/>
          </a:srgbClr>
        </a:solidFill>
        <a:ln w="12700" cap="flat" cmpd="sng" algn="ctr">
          <a:solidFill>
            <a:srgbClr val="FFC000">
              <a:hueOff val="10395692"/>
              <a:satOff val="-47968"/>
              <a:lumOff val="1765"/>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482A651-14D7-46EC-B3AF-FF5FC3F28B11}">
      <dsp:nvSpPr>
        <dsp:cNvPr id="0" name=""/>
        <dsp:cNvSpPr/>
      </dsp:nvSpPr>
      <dsp:spPr>
        <a:xfrm>
          <a:off x="1402508" y="501132"/>
          <a:ext cx="267" cy="981394"/>
        </a:xfrm>
        <a:prstGeom prst="line">
          <a:avLst/>
        </a:prstGeom>
        <a:noFill/>
        <a:ln w="12700" cap="flat" cmpd="sng" algn="ctr">
          <a:solidFill>
            <a:srgbClr val="FFC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F2766E-734A-452D-B0DE-F779ED5D35DA}">
      <dsp:nvSpPr>
        <dsp:cNvPr id="0" name=""/>
        <dsp:cNvSpPr/>
      </dsp:nvSpPr>
      <dsp:spPr>
        <a:xfrm>
          <a:off x="8492883" y="1207422"/>
          <a:ext cx="1936515" cy="1936832"/>
        </a:xfrm>
        <a:prstGeom prst="ellips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397B54A2-E20C-45EC-811D-0F624E6F7ED9}">
      <dsp:nvSpPr>
        <dsp:cNvPr id="0" name=""/>
        <dsp:cNvSpPr/>
      </dsp:nvSpPr>
      <dsp:spPr>
        <a:xfrm>
          <a:off x="8556781" y="1271995"/>
          <a:ext cx="1807689" cy="1807687"/>
        </a:xfrm>
        <a:prstGeom prst="ellipse">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GB" sz="1700" kern="1200"/>
            <a:t>Business related human rights abuses and corruption</a:t>
          </a:r>
        </a:p>
      </dsp:txBody>
      <dsp:txXfrm>
        <a:off x="8815464" y="1530284"/>
        <a:ext cx="1291353" cy="1291108"/>
      </dsp:txXfrm>
    </dsp:sp>
    <dsp:sp modelId="{480A70AB-766B-4776-BE86-EA83450F5CDF}">
      <dsp:nvSpPr>
        <dsp:cNvPr id="0" name=""/>
        <dsp:cNvSpPr/>
      </dsp:nvSpPr>
      <dsp:spPr>
        <a:xfrm rot="2700000">
          <a:off x="6490520" y="1207523"/>
          <a:ext cx="1936291" cy="1936291"/>
        </a:xfrm>
        <a:prstGeom prst="teardrop">
          <a:avLst>
            <a:gd name="adj" fmla="val 100000"/>
          </a:avLst>
        </a:prstGeom>
        <a:gradFill rotWithShape="0">
          <a:gsLst>
            <a:gs pos="0">
              <a:schemeClr val="accent2">
                <a:hueOff val="-363841"/>
                <a:satOff val="-20982"/>
                <a:lumOff val="2157"/>
                <a:alphaOff val="0"/>
                <a:satMod val="103000"/>
                <a:lumMod val="102000"/>
                <a:tint val="94000"/>
              </a:schemeClr>
            </a:gs>
            <a:gs pos="50000">
              <a:schemeClr val="accent2">
                <a:hueOff val="-363841"/>
                <a:satOff val="-20982"/>
                <a:lumOff val="2157"/>
                <a:alphaOff val="0"/>
                <a:satMod val="110000"/>
                <a:lumMod val="100000"/>
                <a:shade val="100000"/>
              </a:schemeClr>
            </a:gs>
            <a:gs pos="100000">
              <a:schemeClr val="accent2">
                <a:hueOff val="-363841"/>
                <a:satOff val="-20982"/>
                <a:lumOff val="2157"/>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F6C42187-FECB-4737-B9C2-97847C02CFF7}">
      <dsp:nvSpPr>
        <dsp:cNvPr id="0" name=""/>
        <dsp:cNvSpPr/>
      </dsp:nvSpPr>
      <dsp:spPr>
        <a:xfrm>
          <a:off x="6556368" y="1271995"/>
          <a:ext cx="1807689" cy="1807687"/>
        </a:xfrm>
        <a:prstGeom prst="ellipse">
          <a:avLst/>
        </a:prstGeom>
        <a:solidFill>
          <a:schemeClr val="lt1">
            <a:alpha val="90000"/>
            <a:hueOff val="0"/>
            <a:satOff val="0"/>
            <a:lumOff val="0"/>
            <a:alphaOff val="0"/>
          </a:schemeClr>
        </a:solidFill>
        <a:ln w="6350" cap="flat" cmpd="sng" algn="ctr">
          <a:solidFill>
            <a:schemeClr val="accent2">
              <a:hueOff val="-363841"/>
              <a:satOff val="-20982"/>
              <a:lumOff val="2157"/>
              <a:alphaOff val="0"/>
            </a:schemeClr>
          </a:solidFill>
          <a:prstDash val="solid"/>
          <a:miter lim="800000"/>
        </a:ln>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GB" sz="1700" kern="1200"/>
            <a:t>Sale of concession</a:t>
          </a:r>
        </a:p>
      </dsp:txBody>
      <dsp:txXfrm>
        <a:off x="6814020" y="1530284"/>
        <a:ext cx="1291353" cy="1291108"/>
      </dsp:txXfrm>
    </dsp:sp>
    <dsp:sp modelId="{AF7FC650-191A-4FC2-9438-256825648F39}">
      <dsp:nvSpPr>
        <dsp:cNvPr id="0" name=""/>
        <dsp:cNvSpPr/>
      </dsp:nvSpPr>
      <dsp:spPr>
        <a:xfrm rot="2700000">
          <a:off x="4490107" y="1207523"/>
          <a:ext cx="1936291" cy="1936291"/>
        </a:xfrm>
        <a:prstGeom prst="teardrop">
          <a:avLst>
            <a:gd name="adj" fmla="val 100000"/>
          </a:avLst>
        </a:prstGeom>
        <a:gradFill rotWithShape="0">
          <a:gsLst>
            <a:gs pos="0">
              <a:schemeClr val="accent2">
                <a:hueOff val="-727682"/>
                <a:satOff val="-41964"/>
                <a:lumOff val="4314"/>
                <a:alphaOff val="0"/>
                <a:satMod val="103000"/>
                <a:lumMod val="102000"/>
                <a:tint val="94000"/>
              </a:schemeClr>
            </a:gs>
            <a:gs pos="50000">
              <a:schemeClr val="accent2">
                <a:hueOff val="-727682"/>
                <a:satOff val="-41964"/>
                <a:lumOff val="4314"/>
                <a:alphaOff val="0"/>
                <a:satMod val="110000"/>
                <a:lumMod val="100000"/>
                <a:shade val="100000"/>
              </a:schemeClr>
            </a:gs>
            <a:gs pos="100000">
              <a:schemeClr val="accent2">
                <a:hueOff val="-727682"/>
                <a:satOff val="-41964"/>
                <a:lumOff val="4314"/>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D7F58ABA-AA31-4E61-8855-11F3E4C0D18F}">
      <dsp:nvSpPr>
        <dsp:cNvPr id="0" name=""/>
        <dsp:cNvSpPr/>
      </dsp:nvSpPr>
      <dsp:spPr>
        <a:xfrm>
          <a:off x="4554924" y="1271995"/>
          <a:ext cx="1807689" cy="1807687"/>
        </a:xfrm>
        <a:prstGeom prst="ellipse">
          <a:avLst/>
        </a:prstGeom>
        <a:solidFill>
          <a:schemeClr val="lt1">
            <a:alpha val="90000"/>
            <a:hueOff val="0"/>
            <a:satOff val="0"/>
            <a:lumOff val="0"/>
            <a:alphaOff val="0"/>
          </a:schemeClr>
        </a:solidFill>
        <a:ln w="6350" cap="flat" cmpd="sng" algn="ctr">
          <a:solidFill>
            <a:schemeClr val="accent2">
              <a:hueOff val="-727682"/>
              <a:satOff val="-41964"/>
              <a:lumOff val="4314"/>
              <a:alphaOff val="0"/>
            </a:schemeClr>
          </a:solidFill>
          <a:prstDash val="solid"/>
          <a:miter lim="800000"/>
        </a:ln>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GB" sz="1700" kern="1200"/>
            <a:t>Value addition and royalties</a:t>
          </a:r>
        </a:p>
      </dsp:txBody>
      <dsp:txXfrm>
        <a:off x="4812576" y="1530284"/>
        <a:ext cx="1291353" cy="1291108"/>
      </dsp:txXfrm>
    </dsp:sp>
    <dsp:sp modelId="{DF0AFB1D-59BA-43A3-A2A1-D90A17E43F3E}">
      <dsp:nvSpPr>
        <dsp:cNvPr id="0" name=""/>
        <dsp:cNvSpPr/>
      </dsp:nvSpPr>
      <dsp:spPr>
        <a:xfrm rot="2700000">
          <a:off x="2488664" y="1207523"/>
          <a:ext cx="1936291" cy="1936291"/>
        </a:xfrm>
        <a:prstGeom prst="teardrop">
          <a:avLst>
            <a:gd name="adj" fmla="val 100000"/>
          </a:avLst>
        </a:prstGeom>
        <a:gradFill rotWithShape="0">
          <a:gsLst>
            <a:gs pos="0">
              <a:schemeClr val="accent2">
                <a:hueOff val="-1091522"/>
                <a:satOff val="-62946"/>
                <a:lumOff val="6471"/>
                <a:alphaOff val="0"/>
                <a:satMod val="103000"/>
                <a:lumMod val="102000"/>
                <a:tint val="94000"/>
              </a:schemeClr>
            </a:gs>
            <a:gs pos="50000">
              <a:schemeClr val="accent2">
                <a:hueOff val="-1091522"/>
                <a:satOff val="-62946"/>
                <a:lumOff val="6471"/>
                <a:alphaOff val="0"/>
                <a:satMod val="110000"/>
                <a:lumMod val="100000"/>
                <a:shade val="100000"/>
              </a:schemeClr>
            </a:gs>
            <a:gs pos="100000">
              <a:schemeClr val="accent2">
                <a:hueOff val="-1091522"/>
                <a:satOff val="-62946"/>
                <a:lumOff val="6471"/>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7A1E2BB6-7CC7-4AEA-8A5E-3CD1E83848A4}">
      <dsp:nvSpPr>
        <dsp:cNvPr id="0" name=""/>
        <dsp:cNvSpPr/>
      </dsp:nvSpPr>
      <dsp:spPr>
        <a:xfrm>
          <a:off x="2553480" y="1271995"/>
          <a:ext cx="1807689" cy="1807687"/>
        </a:xfrm>
        <a:prstGeom prst="ellipse">
          <a:avLst/>
        </a:prstGeom>
        <a:solidFill>
          <a:schemeClr val="lt1">
            <a:alpha val="90000"/>
            <a:hueOff val="0"/>
            <a:satOff val="0"/>
            <a:lumOff val="0"/>
            <a:alphaOff val="0"/>
          </a:schemeClr>
        </a:solidFill>
        <a:ln w="6350" cap="flat" cmpd="sng" algn="ctr">
          <a:solidFill>
            <a:schemeClr val="accent2">
              <a:hueOff val="-1091522"/>
              <a:satOff val="-62946"/>
              <a:lumOff val="6471"/>
              <a:alphaOff val="0"/>
            </a:schemeClr>
          </a:solidFill>
          <a:prstDash val="solid"/>
          <a:miter lim="800000"/>
        </a:ln>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GB" sz="1700" kern="1200"/>
            <a:t>Exploration stage and samples</a:t>
          </a:r>
        </a:p>
      </dsp:txBody>
      <dsp:txXfrm>
        <a:off x="2812163" y="1530284"/>
        <a:ext cx="1291353" cy="1291108"/>
      </dsp:txXfrm>
    </dsp:sp>
    <dsp:sp modelId="{EEDA3615-6289-43AC-87DD-3974052F8CE8}">
      <dsp:nvSpPr>
        <dsp:cNvPr id="0" name=""/>
        <dsp:cNvSpPr/>
      </dsp:nvSpPr>
      <dsp:spPr>
        <a:xfrm rot="2700000">
          <a:off x="487220" y="1207523"/>
          <a:ext cx="1936291" cy="1936291"/>
        </a:xfrm>
        <a:prstGeom prst="teardrop">
          <a:avLst>
            <a:gd name="adj" fmla="val 100000"/>
          </a:avLst>
        </a:prstGeom>
        <a:gradFill rotWithShape="0">
          <a:gsLst>
            <a:gs pos="0">
              <a:schemeClr val="accent2">
                <a:hueOff val="-1455363"/>
                <a:satOff val="-83928"/>
                <a:lumOff val="8628"/>
                <a:alphaOff val="0"/>
                <a:satMod val="103000"/>
                <a:lumMod val="102000"/>
                <a:tint val="94000"/>
              </a:schemeClr>
            </a:gs>
            <a:gs pos="50000">
              <a:schemeClr val="accent2">
                <a:hueOff val="-1455363"/>
                <a:satOff val="-83928"/>
                <a:lumOff val="8628"/>
                <a:alphaOff val="0"/>
                <a:satMod val="110000"/>
                <a:lumMod val="100000"/>
                <a:shade val="100000"/>
              </a:schemeClr>
            </a:gs>
            <a:gs pos="100000">
              <a:schemeClr val="accent2">
                <a:hueOff val="-1455363"/>
                <a:satOff val="-83928"/>
                <a:lumOff val="8628"/>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7288EAFD-CDC5-409B-8E78-489E55713CC5}">
      <dsp:nvSpPr>
        <dsp:cNvPr id="0" name=""/>
        <dsp:cNvSpPr/>
      </dsp:nvSpPr>
      <dsp:spPr>
        <a:xfrm>
          <a:off x="552036" y="1271995"/>
          <a:ext cx="1807689" cy="1807687"/>
        </a:xfrm>
        <a:prstGeom prst="ellipse">
          <a:avLst/>
        </a:prstGeom>
        <a:solidFill>
          <a:schemeClr val="lt1">
            <a:alpha val="90000"/>
            <a:hueOff val="0"/>
            <a:satOff val="0"/>
            <a:lumOff val="0"/>
            <a:alphaOff val="0"/>
          </a:schemeClr>
        </a:solidFill>
        <a:ln w="6350" cap="flat" cmpd="sng" algn="ctr">
          <a:solidFill>
            <a:schemeClr val="accent2">
              <a:hueOff val="-1455363"/>
              <a:satOff val="-83928"/>
              <a:lumOff val="8628"/>
              <a:alphaOff val="0"/>
            </a:schemeClr>
          </a:solidFill>
          <a:prstDash val="solid"/>
          <a:miter lim="800000"/>
        </a:ln>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GB" sz="1700" kern="1200"/>
            <a:t>Award of contracts and licences</a:t>
          </a:r>
        </a:p>
      </dsp:txBody>
      <dsp:txXfrm>
        <a:off x="810719" y="1530284"/>
        <a:ext cx="1291353" cy="1291108"/>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7D71F5-5438-4E87-BBA4-770B95569192}">
      <dsp:nvSpPr>
        <dsp:cNvPr id="0" name=""/>
        <dsp:cNvSpPr/>
      </dsp:nvSpPr>
      <dsp:spPr>
        <a:xfrm>
          <a:off x="4099757" y="853"/>
          <a:ext cx="1504389" cy="1504389"/>
        </a:xfrm>
        <a:prstGeom prst="ellipse">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GB" sz="1100" kern="1200"/>
            <a:t>Insufficient contract transparency</a:t>
          </a:r>
        </a:p>
      </dsp:txBody>
      <dsp:txXfrm>
        <a:off x="4320070" y="221166"/>
        <a:ext cx="1063763" cy="1063763"/>
      </dsp:txXfrm>
    </dsp:sp>
    <dsp:sp modelId="{96B10EE2-0DA0-4812-A47D-814C70372AF7}">
      <dsp:nvSpPr>
        <dsp:cNvPr id="0" name=""/>
        <dsp:cNvSpPr/>
      </dsp:nvSpPr>
      <dsp:spPr>
        <a:xfrm rot="2160000">
          <a:off x="5556767" y="1156789"/>
          <a:ext cx="400607" cy="507731"/>
        </a:xfrm>
        <a:prstGeom prst="rightArrow">
          <a:avLst>
            <a:gd name="adj1" fmla="val 60000"/>
            <a:gd name="adj2" fmla="val 50000"/>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GB" sz="900" kern="1200"/>
        </a:p>
      </dsp:txBody>
      <dsp:txXfrm>
        <a:off x="5568243" y="1223014"/>
        <a:ext cx="280425" cy="304639"/>
      </dsp:txXfrm>
    </dsp:sp>
    <dsp:sp modelId="{A3B21E64-C391-40B2-A837-A854203DF1F8}">
      <dsp:nvSpPr>
        <dsp:cNvPr id="0" name=""/>
        <dsp:cNvSpPr/>
      </dsp:nvSpPr>
      <dsp:spPr>
        <a:xfrm>
          <a:off x="5928340" y="1329396"/>
          <a:ext cx="1504389" cy="1504389"/>
        </a:xfrm>
        <a:prstGeom prst="ellipse">
          <a:avLst/>
        </a:prstGeom>
        <a:solidFill>
          <a:schemeClr val="accent4">
            <a:hueOff val="2450223"/>
            <a:satOff val="-10194"/>
            <a:lumOff val="2402"/>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GB" sz="1100" kern="1200"/>
            <a:t>External agents</a:t>
          </a:r>
        </a:p>
      </dsp:txBody>
      <dsp:txXfrm>
        <a:off x="6148653" y="1549709"/>
        <a:ext cx="1063763" cy="1063763"/>
      </dsp:txXfrm>
    </dsp:sp>
    <dsp:sp modelId="{7F13F6D2-85E2-4335-B233-73191F407942}">
      <dsp:nvSpPr>
        <dsp:cNvPr id="0" name=""/>
        <dsp:cNvSpPr/>
      </dsp:nvSpPr>
      <dsp:spPr>
        <a:xfrm rot="6480000">
          <a:off x="6134506" y="2891756"/>
          <a:ext cx="400607" cy="507731"/>
        </a:xfrm>
        <a:prstGeom prst="rightArrow">
          <a:avLst>
            <a:gd name="adj1" fmla="val 60000"/>
            <a:gd name="adj2" fmla="val 50000"/>
          </a:avLst>
        </a:prstGeom>
        <a:solidFill>
          <a:schemeClr val="accent4">
            <a:hueOff val="2450223"/>
            <a:satOff val="-10194"/>
            <a:lumOff val="2402"/>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GB" sz="900" kern="1200"/>
        </a:p>
      </dsp:txBody>
      <dsp:txXfrm rot="10800000">
        <a:off x="6213166" y="2936152"/>
        <a:ext cx="280425" cy="304639"/>
      </dsp:txXfrm>
    </dsp:sp>
    <dsp:sp modelId="{51DCD2D4-B646-40C6-96E4-6CE1DA1B993C}">
      <dsp:nvSpPr>
        <dsp:cNvPr id="0" name=""/>
        <dsp:cNvSpPr/>
      </dsp:nvSpPr>
      <dsp:spPr>
        <a:xfrm>
          <a:off x="5229883" y="3479024"/>
          <a:ext cx="1504389" cy="1504389"/>
        </a:xfrm>
        <a:prstGeom prst="ellipse">
          <a:avLst/>
        </a:prstGeom>
        <a:solidFill>
          <a:schemeClr val="accent4">
            <a:hueOff val="4900445"/>
            <a:satOff val="-20388"/>
            <a:lumOff val="4804"/>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GB" sz="1100" kern="1200"/>
            <a:t>Transfer of title without legitimate foundations/land use conflicts</a:t>
          </a:r>
        </a:p>
      </dsp:txBody>
      <dsp:txXfrm>
        <a:off x="5450196" y="3699337"/>
        <a:ext cx="1063763" cy="1063763"/>
      </dsp:txXfrm>
    </dsp:sp>
    <dsp:sp modelId="{FEF240F6-480B-4521-A4DF-C455BA637A8F}">
      <dsp:nvSpPr>
        <dsp:cNvPr id="0" name=""/>
        <dsp:cNvSpPr/>
      </dsp:nvSpPr>
      <dsp:spPr>
        <a:xfrm rot="10800000">
          <a:off x="4662986" y="3977353"/>
          <a:ext cx="400607" cy="507731"/>
        </a:xfrm>
        <a:prstGeom prst="rightArrow">
          <a:avLst>
            <a:gd name="adj1" fmla="val 60000"/>
            <a:gd name="adj2" fmla="val 50000"/>
          </a:avLst>
        </a:prstGeom>
        <a:solidFill>
          <a:schemeClr val="accent4">
            <a:hueOff val="4900445"/>
            <a:satOff val="-20388"/>
            <a:lumOff val="4804"/>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GB" sz="900" kern="1200"/>
        </a:p>
      </dsp:txBody>
      <dsp:txXfrm rot="10800000">
        <a:off x="4783168" y="4078899"/>
        <a:ext cx="280425" cy="304639"/>
      </dsp:txXfrm>
    </dsp:sp>
    <dsp:sp modelId="{F1129BD0-6AE5-464C-9FD1-AF354A443357}">
      <dsp:nvSpPr>
        <dsp:cNvPr id="0" name=""/>
        <dsp:cNvSpPr/>
      </dsp:nvSpPr>
      <dsp:spPr>
        <a:xfrm>
          <a:off x="2969630" y="3479024"/>
          <a:ext cx="1504389" cy="1504389"/>
        </a:xfrm>
        <a:prstGeom prst="ellipse">
          <a:avLst/>
        </a:prstGeom>
        <a:solidFill>
          <a:schemeClr val="accent4">
            <a:hueOff val="7350668"/>
            <a:satOff val="-30583"/>
            <a:lumOff val="7206"/>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GB" sz="1100" kern="1200"/>
            <a:t>Lack of legitimate justice system</a:t>
          </a:r>
        </a:p>
      </dsp:txBody>
      <dsp:txXfrm>
        <a:off x="3189943" y="3699337"/>
        <a:ext cx="1063763" cy="1063763"/>
      </dsp:txXfrm>
    </dsp:sp>
    <dsp:sp modelId="{44698770-058A-48D2-B57F-D6194E5D620B}">
      <dsp:nvSpPr>
        <dsp:cNvPr id="0" name=""/>
        <dsp:cNvSpPr/>
      </dsp:nvSpPr>
      <dsp:spPr>
        <a:xfrm rot="15120000">
          <a:off x="3175797" y="2913322"/>
          <a:ext cx="400607" cy="507731"/>
        </a:xfrm>
        <a:prstGeom prst="rightArrow">
          <a:avLst>
            <a:gd name="adj1" fmla="val 60000"/>
            <a:gd name="adj2" fmla="val 50000"/>
          </a:avLst>
        </a:prstGeom>
        <a:solidFill>
          <a:schemeClr val="accent4">
            <a:hueOff val="7350668"/>
            <a:satOff val="-30583"/>
            <a:lumOff val="7206"/>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GB" sz="900" kern="1200"/>
        </a:p>
      </dsp:txBody>
      <dsp:txXfrm rot="10800000">
        <a:off x="3254457" y="3072018"/>
        <a:ext cx="280425" cy="304639"/>
      </dsp:txXfrm>
    </dsp:sp>
    <dsp:sp modelId="{CF7750B9-F31F-4F4B-AEC1-4F5BD5B4F468}">
      <dsp:nvSpPr>
        <dsp:cNvPr id="0" name=""/>
        <dsp:cNvSpPr/>
      </dsp:nvSpPr>
      <dsp:spPr>
        <a:xfrm>
          <a:off x="2271174" y="1329396"/>
          <a:ext cx="1504389" cy="1504389"/>
        </a:xfrm>
        <a:prstGeom prst="ellipse">
          <a:avLst/>
        </a:prstGeom>
        <a:solidFill>
          <a:schemeClr val="accent4">
            <a:hueOff val="9800891"/>
            <a:satOff val="-40777"/>
            <a:lumOff val="9608"/>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GB" sz="1100" kern="1200"/>
            <a:t>Lack of public participation</a:t>
          </a:r>
        </a:p>
      </dsp:txBody>
      <dsp:txXfrm>
        <a:off x="2491487" y="1549709"/>
        <a:ext cx="1063763" cy="1063763"/>
      </dsp:txXfrm>
    </dsp:sp>
    <dsp:sp modelId="{B13135A8-5305-4D09-8AAC-8E0C2B2EB41A}">
      <dsp:nvSpPr>
        <dsp:cNvPr id="0" name=""/>
        <dsp:cNvSpPr/>
      </dsp:nvSpPr>
      <dsp:spPr>
        <a:xfrm rot="19440000">
          <a:off x="3728184" y="1170118"/>
          <a:ext cx="400607" cy="507731"/>
        </a:xfrm>
        <a:prstGeom prst="rightArrow">
          <a:avLst>
            <a:gd name="adj1" fmla="val 60000"/>
            <a:gd name="adj2" fmla="val 50000"/>
          </a:avLst>
        </a:prstGeom>
        <a:solidFill>
          <a:schemeClr val="accent4">
            <a:hueOff val="9800891"/>
            <a:satOff val="-40777"/>
            <a:lumOff val="9608"/>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GB" sz="900" kern="1200"/>
        </a:p>
      </dsp:txBody>
      <dsp:txXfrm>
        <a:off x="3739660" y="1306985"/>
        <a:ext cx="280425" cy="304639"/>
      </dsp:txXfrm>
    </dsp:sp>
  </dsp:spTree>
</dsp:drawing>
</file>

<file path=ppt/diagrams/layout1.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10.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4.xml><?xml version="1.0" encoding="utf-8"?>
<dgm:layoutDef xmlns:dgm="http://schemas.openxmlformats.org/drawingml/2006/diagram" xmlns:a="http://schemas.openxmlformats.org/drawingml/2006/main" uniqueId="urn:microsoft.com/office/officeart/2009/3/layout/OpposingIdeas">
  <dgm:title val=""/>
  <dgm:desc val=""/>
  <dgm:catLst>
    <dgm:cat type="relationship" pri="3400"/>
  </dgm:catLst>
  <dgm:sampData>
    <dgm:dataModel>
      <dgm:ptLst>
        <dgm:pt modelId="0" type="doc"/>
        <dgm:pt modelId="10">
          <dgm:prSet phldr="1"/>
        </dgm:pt>
        <dgm:pt modelId="11">
          <dgm:prSet phldr="1"/>
        </dgm:pt>
        <dgm:pt modelId="20">
          <dgm:prSet phldr="1"/>
        </dgm:pt>
        <dgm:pt modelId="21">
          <dgm:prSet phldr="1"/>
        </dgm:pt>
      </dgm:ptLst>
      <dgm:cxnLst>
        <dgm:cxn modelId="30" srcId="0" destId="10" srcOrd="0" destOrd="0"/>
        <dgm:cxn modelId="12" srcId="10" destId="11" srcOrd="0" destOrd="0"/>
        <dgm:cxn modelId="40" srcId="0" destId="20" srcOrd="1" destOrd="0"/>
        <dgm:cxn modelId="22" srcId="20" destId="2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30" srcId="0" destId="10" srcOrd="0" destOrd="0"/>
        <dgm:cxn modelId="12" srcId="10" destId="11" srcOrd="0" destOrd="0"/>
        <dgm:cxn modelId="4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Lst>
      <dgm:cxnLst>
        <dgm:cxn modelId="30" srcId="0" destId="10" srcOrd="0" destOrd="0"/>
        <dgm:cxn modelId="12" srcId="10" destId="11" srcOrd="0" destOrd="0"/>
        <dgm:cxn modelId="40" srcId="0" destId="20" srcOrd="1" destOrd="0"/>
        <dgm:cxn modelId="22" srcId="20" destId="21" srcOrd="0" destOrd="0"/>
      </dgm:cxnLst>
      <dgm:bg/>
      <dgm:whole/>
    </dgm:dataModel>
  </dgm:clrData>
  <dgm:layoutNode name="Name0">
    <dgm:varLst>
      <dgm:chMax val="2"/>
      <dgm:dir/>
      <dgm:animOne val="branch"/>
      <dgm:animLvl val="lvl"/>
      <dgm:resizeHandles val="exact"/>
    </dgm:varLst>
    <dgm:choose name="Name1">
      <dgm:if name="Name2" axis="ch" ptType="node" func="cnt" op="lte" val="1">
        <dgm:alg type="composite">
          <dgm:param type="ar" val="0.9928"/>
        </dgm:alg>
      </dgm:if>
      <dgm:else name="Name3">
        <dgm:alg type="composite">
          <dgm:param type="ar" val="1.6364"/>
        </dgm:alg>
      </dgm:else>
    </dgm:choose>
    <dgm:shape xmlns:r="http://schemas.openxmlformats.org/officeDocument/2006/relationships" r:blip="">
      <dgm:adjLst/>
    </dgm:shape>
    <dgm:choose name="Name4">
      <dgm:if name="Name5" func="var" arg="dir" op="equ" val="norm">
        <dgm:choose name="Name6">
          <dgm:if name="Name7" axis="ch" ptType="node" func="cnt" op="lte" val="1">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l" for="ch" forName="ChildText1" refType="w" fact="0.2963"/>
              <dgm:constr type="t" for="ch" forName="ChildText1" refType="h" fact="0.2722"/>
              <dgm:constr type="w" for="ch" forName="ChildText1" refType="w" fact="0.6534"/>
              <dgm:constr type="h" for="ch" forName="ChildText1" refType="h" fact="0.6682"/>
              <dgm:constr type="l" for="ch" forName="Background" refType="w" fact="0.246"/>
              <dgm:constr type="t" for="ch" forName="Background" refType="h" fact="0.2125"/>
              <dgm:constr type="w" for="ch" forName="Background" refType="w" fact="0.754"/>
              <dgm:constr type="h" for="ch" forName="Background" refType="h" fact="0.7875"/>
              <dgm:constr type="l" for="ch" forName="ParentText1" refType="w" fact="0"/>
              <dgm:constr type="t" for="ch" forName="ParentText1" refType="h" fact="0"/>
              <dgm:constr type="w" for="ch" forName="ParentText1" refType="w" fact="0.234"/>
              <dgm:constr type="h" for="ch" forName="ParentText1" refType="h" fact="0.8713"/>
              <dgm:constr type="l" for="ch" forName="ParentShape1" refType="w" fact="0"/>
              <dgm:constr type="t" for="ch" forName="ParentShape1" refType="h" fact="0"/>
              <dgm:constr type="w" for="ch" forName="ParentShape1" refType="w" fact="0.234"/>
              <dgm:constr type="h" for="ch" forName="ParentShape1" refType="h" fact="0.8713"/>
            </dgm:constrLst>
          </dgm:if>
          <dgm:else name="Name8">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l" for="ch" forName="ChildText1" refType="w" fact="0.15"/>
              <dgm:constr type="t" for="ch" forName="ChildText1" refType="h" fact="0.22"/>
              <dgm:constr type="w" for="ch" forName="ChildText1" refType="w" fact="0.325"/>
              <dgm:constr type="h" for="ch" forName="ChildText1" refType="h" fact="0.56"/>
              <dgm:constr type="l" for="ch" forName="ChildText2" refType="w" fact="0.525"/>
              <dgm:constr type="t" for="ch" forName="ChildText2" refType="h" fact="0.22"/>
              <dgm:constr type="w" for="ch" forName="ChildText2" refType="w" fact="0.325"/>
              <dgm:constr type="h" for="ch" forName="ChildText2" refType="h" fact="0.56"/>
              <dgm:constr type="l" for="ch" forName="Background" refType="w" fact="0.125"/>
              <dgm:constr type="t" for="ch" forName="Background" refType="h" fact="0.17"/>
              <dgm:constr type="w" for="ch" forName="Background" refType="w" fact="0.75"/>
              <dgm:constr type="h" for="ch" forName="Background" refType="h" fact="0.66"/>
              <dgm:constr type="l" for="ch" forName="ParentText1" refType="w" fact="0"/>
              <dgm:constr type="t" for="ch" forName="ParentText1" refType="h" fact="0"/>
              <dgm:constr type="w" for="ch" forName="ParentText1" refType="w" fact="0.125"/>
              <dgm:constr type="h" for="ch" forName="ParentText1" refType="h" fact="0.72"/>
              <dgm:constr type="l" for="ch" forName="ParentShape1" refType="w" fact="0"/>
              <dgm:constr type="t" for="ch" forName="ParentShape1" refType="h" fact="0"/>
              <dgm:constr type="w" for="ch" forName="ParentShape1" refType="w" fact="0.125"/>
              <dgm:constr type="h" for="ch" forName="ParentShape1" refType="h" fact="0.72"/>
              <dgm:constr type="l" for="ch" forName="ParentText2" refType="w" fact="0.875"/>
              <dgm:constr type="t" for="ch" forName="ParentText2" refType="h" fact="0.28"/>
              <dgm:constr type="w" for="ch" forName="ParentText2" refType="w" fact="0.125"/>
              <dgm:constr type="h" for="ch" forName="ParentText2" refType="h" fact="0.72"/>
              <dgm:constr type="l" for="ch" forName="ParentShape2" refType="w" fact="0.875"/>
              <dgm:constr type="t" for="ch" forName="ParentShape2" refType="h" fact="0.28"/>
              <dgm:constr type="w" for="ch" forName="ParentShape2" refType="w" fact="0.125"/>
              <dgm:constr type="h" for="ch" forName="ParentShape2" refType="h" fact="0.72"/>
              <dgm:constr type="l" for="ch" forName="Divider" refType="w" fact="0.5"/>
              <dgm:constr type="t" for="ch" forName="Divider" refType="h" fact="0.24"/>
              <dgm:constr type="w" for="ch" forName="Divider" refType="w" fact="0.0001"/>
              <dgm:constr type="h" for="ch" forName="Divider" refType="h" fact="0.52"/>
            </dgm:constrLst>
          </dgm:else>
        </dgm:choose>
      </dgm:if>
      <dgm:else name="Name9">
        <dgm:choose name="Name10">
          <dgm:if name="Name11" axis="ch" ptType="node" func="cnt" op="lte" val="1">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r" for="ch" forName="ChildText1" refType="w" fact="-0.2455"/>
              <dgm:constr type="t" for="ch" forName="ChildText1" refType="h" fact="0.2651"/>
              <dgm:constr type="w" for="ch" forName="ChildText1" refType="w" fact="0.5351"/>
              <dgm:constr type="h" for="ch" forName="ChildText1" refType="h" fact="0.56"/>
              <dgm:constr type="r" for="ch" forName="Background" refType="w" fact="-0.246"/>
              <dgm:constr type="t" for="ch" forName="Background" refType="h" fact="0.2125"/>
              <dgm:constr type="w" for="ch" forName="Background" refType="w" fact="0.754"/>
              <dgm:constr type="h" for="ch" forName="Background" refType="h" fact="0.7875"/>
              <dgm:constr type="r" for="ch" forName="ParentText1" refType="w" fact="0"/>
              <dgm:constr type="t" for="ch" forName="ParentText1" refType="h" fact="0"/>
              <dgm:constr type="w" for="ch" forName="ParentText1" refType="w" fact="0.234"/>
              <dgm:constr type="h" for="ch" forName="ParentText1" refType="h" fact="0.8713"/>
              <dgm:constr type="r" for="ch" forName="ParentShape1" refType="w" fact="0"/>
              <dgm:constr type="t" for="ch" forName="ParentShape1" refType="h" fact="0"/>
              <dgm:constr type="w" for="ch" forName="ParentShape1" refType="w" fact="0.234"/>
              <dgm:constr type="h" for="ch" forName="ParentShape1" refType="h" fact="0.8713"/>
            </dgm:constrLst>
          </dgm:if>
          <dgm:else name="Name12">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r" for="ch" forName="ChildText1" refType="w" fact="-0.15"/>
              <dgm:constr type="t" for="ch" forName="ChildText1" refType="h" fact="0.22"/>
              <dgm:constr type="w" for="ch" forName="ChildText1" refType="w" fact="0.325"/>
              <dgm:constr type="h" for="ch" forName="ChildText1" refType="h" fact="0.56"/>
              <dgm:constr type="r" for="ch" forName="ChildText2" refType="w" fact="-0.525"/>
              <dgm:constr type="t" for="ch" forName="ChildText2" refType="h" fact="0.22"/>
              <dgm:constr type="w" for="ch" forName="ChildText2" refType="w" fact="0.325"/>
              <dgm:constr type="h" for="ch" forName="ChildText2" refType="h" fact="0.56"/>
              <dgm:constr type="r" for="ch" forName="Background" refType="w" fact="-0.125"/>
              <dgm:constr type="t" for="ch" forName="Background" refType="h" fact="0.17"/>
              <dgm:constr type="w" for="ch" forName="Background" refType="w" fact="0.75"/>
              <dgm:constr type="h" for="ch" forName="Background" refType="h" fact="0.66"/>
              <dgm:constr type="r" for="ch" forName="ParentText1" refType="w" fact="0"/>
              <dgm:constr type="t" for="ch" forName="ParentText1" refType="h" fact="0"/>
              <dgm:constr type="w" for="ch" forName="ParentText1" refType="w" fact="0.125"/>
              <dgm:constr type="h" for="ch" forName="ParentText1" refType="h" fact="0.72"/>
              <dgm:constr type="r" for="ch" forName="ParentShape1" refType="w" fact="0"/>
              <dgm:constr type="t" for="ch" forName="ParentShape1" refType="h" fact="0"/>
              <dgm:constr type="w" for="ch" forName="ParentShape1" refType="w" fact="0.125"/>
              <dgm:constr type="h" for="ch" forName="ParentShape1" refType="h" fact="0.72"/>
              <dgm:constr type="r" for="ch" forName="ParentText2" refType="w" fact="-0.875"/>
              <dgm:constr type="t" for="ch" forName="ParentText2" refType="h" fact="0.28"/>
              <dgm:constr type="w" for="ch" forName="ParentText2" refType="w" fact="0.125"/>
              <dgm:constr type="h" for="ch" forName="ParentText2" refType="h" fact="0.72"/>
              <dgm:constr type="r" for="ch" forName="ParentShape2" refType="w" fact="-0.875"/>
              <dgm:constr type="t" for="ch" forName="ParentShape2" refType="h" fact="0.28"/>
              <dgm:constr type="w" for="ch" forName="ParentShape2" refType="w" fact="0.125"/>
              <dgm:constr type="h" for="ch" forName="ParentShape2" refType="h" fact="0.72"/>
              <dgm:constr type="r" for="ch" forName="Divider" refType="w" fact="-0.5"/>
              <dgm:constr type="t" for="ch" forName="Divider" refType="h" fact="0.24"/>
              <dgm:constr type="w" for="ch" forName="Divider" refType="w" fact="0.0001"/>
              <dgm:constr type="h" for="ch" forName="Divider" refType="h" fact="0.52"/>
            </dgm:constrLst>
          </dgm:else>
        </dgm:choose>
      </dgm:else>
    </dgm:choose>
    <dgm:choose name="Name13">
      <dgm:if name="Name14" axis="ch" ptType="node" func="cnt" op="gte" val="1">
        <dgm:layoutNode name="Background" styleLbl="node1">
          <dgm:alg type="sp"/>
          <dgm:choose name="Name15">
            <dgm:if name="Name16" func="var" arg="dir" op="equ" val="norm">
              <dgm:shape xmlns:r="http://schemas.openxmlformats.org/officeDocument/2006/relationships" type="round2DiagRect" r:blip="">
                <dgm:adjLst>
                  <dgm:adj idx="1" val="0"/>
                  <dgm:adj idx="2" val="0.1667"/>
                </dgm:adjLst>
              </dgm:shape>
            </dgm:if>
            <dgm:else name="Name17">
              <dgm:shape xmlns:r="http://schemas.openxmlformats.org/officeDocument/2006/relationships" type="round2DiagRect" r:blip="">
                <dgm:adjLst>
                  <dgm:adj idx="1" val="0.1667"/>
                  <dgm:adj idx="2" val="0"/>
                </dgm:adjLst>
              </dgm:shape>
            </dgm:else>
          </dgm:choose>
          <dgm:presOf/>
        </dgm:layoutNode>
        <dgm:choose name="Name18">
          <dgm:if name="Name19" axis="ch" ptType="node" func="cnt" op="gte" val="2">
            <dgm:layoutNode name="Divider" styleLbl="callout">
              <dgm:alg type="sp"/>
              <dgm:shape xmlns:r="http://schemas.openxmlformats.org/officeDocument/2006/relationships" type="line" r:blip="">
                <dgm:adjLst/>
              </dgm:shape>
              <dgm:presOf/>
            </dgm:layoutNode>
          </dgm:if>
          <dgm:else name="Name20"/>
        </dgm:choose>
        <dgm:layoutNode name="ChildText1" styleLbl="revTx">
          <dgm:varLst>
            <dgm:chMax val="0"/>
            <dgm:chPref val="0"/>
            <dgm:bulletEnabled val="1"/>
          </dgm:varLst>
          <dgm:alg type="tx">
            <dgm:param type="parTxLTRAlign" val="l"/>
            <dgm:param type="txAnchorVert" val="t"/>
          </dgm:alg>
          <dgm:shape xmlns:r="http://schemas.openxmlformats.org/officeDocument/2006/relationships" type="rect" r:blip="" hideGeom="1">
            <dgm:adjLst/>
          </dgm:shape>
          <dgm:presOf axis="ch des"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21">
          <dgm:if name="Name22" axis="ch" ptType="node" func="cnt" op="gte" val="2">
            <dgm:layoutNode name="ChildText2" styleLbl="revTx">
              <dgm:varLst>
                <dgm:chMax val="0"/>
                <dgm:chPref val="0"/>
                <dgm:bulletEnabled val="1"/>
              </dgm:varLst>
              <dgm:alg type="tx">
                <dgm:param type="parTxLTRAlign" val="l"/>
                <dgm:param type="txAnchorVert" val="t"/>
              </dgm:alg>
              <dgm:shape xmlns:r="http://schemas.openxmlformats.org/officeDocument/2006/relationships" type="rect" r:blip="" hideGeom="1">
                <dgm:adjLst/>
              </dgm:shape>
              <dgm:presOf axis="ch des"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3"/>
        </dgm:choose>
        <dgm:layoutNode name="ParentText1" styleLbl="revTx">
          <dgm:varLst>
            <dgm:chMax val="1"/>
            <dgm:chPref val="1"/>
          </dgm:varLst>
          <dgm:choose name="Name24">
            <dgm:if name="Name25" func="var" arg="dir" op="equ" val="norm">
              <dgm:alg type="tx">
                <dgm:param type="parTxLTRAlign" val="r"/>
                <dgm:param type="shpTxLTRAlignCh" val="r"/>
                <dgm:param type="txAnchorVertCh" val="mid"/>
                <dgm:param type="autoTxRot" val="grav"/>
              </dgm:alg>
            </dgm:if>
            <dgm:else name="Name26">
              <dgm:alg type="tx">
                <dgm:param type="parTxLTRAlign" val="l"/>
                <dgm:param type="shpTxLTRAlignCh" val="r"/>
                <dgm:param type="txAnchorVertCh" val="mid"/>
                <dgm:param type="autoTxRot" val="grav"/>
              </dgm:alg>
            </dgm:else>
          </dgm:choose>
          <dgm:choose name="Name27">
            <dgm:if name="Name28" func="var" arg="dir" op="equ" val="norm">
              <dgm:shape xmlns:r="http://schemas.openxmlformats.org/officeDocument/2006/relationships" rot="-90" type="rightArrow" r:blip="" hideGeom="1">
                <dgm:adjLst>
                  <dgm:adj idx="1" val="0.4983"/>
                  <dgm:adj idx="2" val="0.6066"/>
                </dgm:adjLst>
              </dgm:shape>
            </dgm:if>
            <dgm:else name="Name29">
              <dgm:shape xmlns:r="http://schemas.openxmlformats.org/officeDocument/2006/relationships" rot="90" type="leftArrow" r:blip="" hideGeom="1">
                <dgm:adjLst>
                  <dgm:adj idx="1" val="0.4983"/>
                  <dgm:adj idx="2" val="0.6066"/>
                </dgm:adjLst>
              </dgm:shape>
            </dgm:else>
          </dgm:choose>
          <dgm:presOf axis="ch 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Shape1" styleLbl="alignImgPlace1">
          <dgm:varLst/>
          <dgm:alg type="sp"/>
          <dgm:presOf axis="ch self" ptType="node node" st="1 1" cnt="1 0"/>
          <dgm:choose name="Name30">
            <dgm:if name="Name31" func="var" arg="dir" op="equ" val="norm">
              <dgm:shape xmlns:r="http://schemas.openxmlformats.org/officeDocument/2006/relationships" rot="-90" type="rightArrow" r:blip="">
                <dgm:adjLst>
                  <dgm:adj idx="1" val="0.4983"/>
                  <dgm:adj idx="2" val="0.6066"/>
                </dgm:adjLst>
              </dgm:shape>
            </dgm:if>
            <dgm:else name="Name32">
              <dgm:shape xmlns:r="http://schemas.openxmlformats.org/officeDocument/2006/relationships" rot="90" type="leftArrow" r:blip="">
                <dgm:adjLst>
                  <dgm:adj idx="1" val="0.4983"/>
                  <dgm:adj idx="2" val="0.6066"/>
                </dgm:adjLst>
              </dgm:shape>
            </dgm:else>
          </dgm:choose>
        </dgm:layoutNode>
        <dgm:choose name="Name33">
          <dgm:if name="Name34" axis="ch" ptType="node" func="cnt" op="gte" val="2">
            <dgm:layoutNode name="ParentText2" styleLbl="revTx">
              <dgm:varLst>
                <dgm:chMax val="1"/>
                <dgm:chPref val="1"/>
              </dgm:varLst>
              <dgm:choose name="Name35">
                <dgm:if name="Name36" func="var" arg="dir" op="equ" val="norm">
                  <dgm:alg type="tx">
                    <dgm:param type="parTxLTRAlign" val="r"/>
                    <dgm:param type="shpTxLTRAlignCh" val="r"/>
                    <dgm:param type="txAnchorVertCh" val="mid"/>
                    <dgm:param type="autoTxRot" val="grav"/>
                  </dgm:alg>
                </dgm:if>
                <dgm:else name="Name37">
                  <dgm:alg type="tx">
                    <dgm:param type="parTxLTRAlign" val="l"/>
                    <dgm:param type="shpTxLTRAlignCh" val="r"/>
                    <dgm:param type="txAnchorVertCh" val="mid"/>
                    <dgm:param type="autoTxRot" val="grav"/>
                  </dgm:alg>
                </dgm:else>
              </dgm:choose>
              <dgm:choose name="Name38">
                <dgm:if name="Name39" func="var" arg="dir" op="equ" val="norm">
                  <dgm:shape xmlns:r="http://schemas.openxmlformats.org/officeDocument/2006/relationships" rot="90" type="rightArrow" r:blip="" hideGeom="1">
                    <dgm:adjLst>
                      <dgm:adj idx="1" val="0.4983"/>
                      <dgm:adj idx="2" val="0.6066"/>
                    </dgm:adjLst>
                  </dgm:shape>
                </dgm:if>
                <dgm:else name="Name40">
                  <dgm:shape xmlns:r="http://schemas.openxmlformats.org/officeDocument/2006/relationships" rot="-90" type="leftArrow" r:blip="" hideGeom="1">
                    <dgm:adjLst>
                      <dgm:adj idx="1" val="0.4983"/>
                      <dgm:adj idx="2" val="0.6066"/>
                    </dgm:adjLst>
                  </dgm:shape>
                </dgm:else>
              </dgm:choose>
              <dgm:presOf axis="ch 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Shape2" styleLbl="alignImgPlace1">
              <dgm:varLst/>
              <dgm:alg type="sp"/>
              <dgm:choose name="Name41">
                <dgm:if name="Name42" func="var" arg="dir" op="equ" val="norm">
                  <dgm:shape xmlns:r="http://schemas.openxmlformats.org/officeDocument/2006/relationships" rot="90" type="rightArrow" r:blip="">
                    <dgm:adjLst>
                      <dgm:adj idx="1" val="0.4983"/>
                      <dgm:adj idx="2" val="0.6066"/>
                    </dgm:adjLst>
                  </dgm:shape>
                </dgm:if>
                <dgm:else name="Name43">
                  <dgm:shape xmlns:r="http://schemas.openxmlformats.org/officeDocument/2006/relationships" rot="-90" type="leftArrow" r:blip="">
                    <dgm:adjLst>
                      <dgm:adj idx="1" val="0.4983"/>
                      <dgm:adj idx="2" val="0.6066"/>
                    </dgm:adjLst>
                  </dgm:shape>
                </dgm:else>
              </dgm:choose>
              <dgm:presOf axis="ch self" ptType="node node" st="2 1" cnt="1 0"/>
            </dgm:layoutNode>
          </dgm:if>
          <dgm:else name="Name44"/>
        </dgm:choose>
      </dgm:if>
      <dgm:else name="Name45"/>
    </dgm:choose>
  </dgm:layoutNode>
</dgm:layoutDef>
</file>

<file path=ppt/diagrams/layout5.xml><?xml version="1.0" encoding="utf-8"?>
<dgm:layoutDef xmlns:dgm="http://schemas.openxmlformats.org/drawingml/2006/diagram" xmlns:a="http://schemas.openxmlformats.org/drawingml/2006/main" uniqueId="urn:microsoft.com/office/officeart/2009/layout/ReverseList">
  <dgm:title val=""/>
  <dgm:desc val=""/>
  <dgm:catLst>
    <dgm:cat type="relationship" pri="3800"/>
  </dgm:catLst>
  <dgm:samp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clrData>
  <dgm:layoutNode name="Name0">
    <dgm:varLst>
      <dgm:chMax val="2"/>
      <dgm:chPref val="2"/>
      <dgm:animLvl val="lvl"/>
    </dgm:varLst>
    <dgm:choose name="Name1">
      <dgm:if name="Name2" axis="ch" ptType="node" func="cnt" op="lte" val="1">
        <dgm:alg type="composite">
          <dgm:param type="ar" val="0.9993"/>
        </dgm:alg>
      </dgm:if>
      <dgm:else name="Name3">
        <dgm:alg type="composite">
          <dgm:param type="ar" val="0.8036"/>
        </dgm:alg>
      </dgm:else>
    </dgm:choose>
    <dgm:shape xmlns:r="http://schemas.openxmlformats.org/officeDocument/2006/relationships" r:blip="">
      <dgm:adjLst/>
    </dgm:shape>
    <dgm:choose name="Name4">
      <dgm:if name="Name5" axis="ch" ptType="node" func="cnt" op="lte" val="1">
        <dgm:constrLst>
          <dgm:constr type="primFontSz" for="des" ptType="node" op="equ" val="65"/>
          <dgm:constr type="l" for="ch" forName="LeftNode" refType="w" fact="0"/>
          <dgm:constr type="t" for="ch" forName="LeftNode" refType="h" fact="0.25"/>
          <dgm:constr type="w" for="ch" forName="LeftNode" refType="w" fact="0.5"/>
          <dgm:constr type="h" for="ch" forName="LeftNode" refType="h"/>
          <dgm:constr type="l" for="ch" forName="LeftText" refType="w" fact="0"/>
          <dgm:constr type="t" for="ch" forName="LeftText" refType="h" fact="0.25"/>
          <dgm:constr type="w" for="ch" forName="LeftText" refType="w" fact="0.5"/>
          <dgm:constr type="h" for="ch" forName="LeftText" refType="h"/>
        </dgm:constrLst>
      </dgm:if>
      <dgm:else name="Name6">
        <dgm:constrLst>
          <dgm:constr type="primFontSz" for="des" ptType="node" op="equ" val="65"/>
          <dgm:constr type="l" for="ch" forName="LeftNode" refType="w" fact="0"/>
          <dgm:constr type="t" for="ch" forName="LeftNode" refType="h" fact="0.1786"/>
          <dgm:constr type="w" for="ch" forName="LeftNode" refType="w" fact="0.4889"/>
          <dgm:constr type="h" for="ch" forName="LeftNode" refType="h" fact="0.6429"/>
          <dgm:constr type="l" for="ch" forName="LeftText" refType="w" fact="0"/>
          <dgm:constr type="t" for="ch" forName="LeftText" refType="h" fact="0.1786"/>
          <dgm:constr type="w" for="ch" forName="LeftText" refType="w" fact="0.4889"/>
          <dgm:constr type="h" for="ch" forName="LeftText" refType="h" fact="0.6429"/>
          <dgm:constr type="l" for="ch" forName="RightNode" refType="w" fact="0.5111"/>
          <dgm:constr type="t" for="ch" forName="RightNode" refType="h" fact="0.1786"/>
          <dgm:constr type="w" for="ch" forName="RightNode" refType="w" fact="0.4889"/>
          <dgm:constr type="h" for="ch" forName="RightNode" refType="h" fact="0.6429"/>
          <dgm:constr type="l" for="ch" forName="RightText" refType="w" fact="0.5111"/>
          <dgm:constr type="t" for="ch" forName="RightText" refType="h" fact="0.1786"/>
          <dgm:constr type="w" for="ch" forName="RightText" refType="w" fact="0.4889"/>
          <dgm:constr type="h" for="ch" forName="RightText" refType="h" fact="0.6429"/>
          <dgm:constr type="l" for="ch" forName="TopArrow" refType="w" fact="0.2444"/>
          <dgm:constr type="t" for="ch" forName="TopArrow" refType="h" fact="0"/>
          <dgm:constr type="w" for="ch" forName="TopArrow" refType="w" fact="0.5111"/>
          <dgm:constr type="h" for="ch" forName="TopArrow" refType="h" fact="0.4107"/>
          <dgm:constr type="l" for="ch" forName="BottomArrow" refType="w" fact="0.2444"/>
          <dgm:constr type="t" for="ch" forName="BottomArrow" refType="h" fact="0.5893"/>
          <dgm:constr type="w" for="ch" forName="BottomArrow" refType="w" fact="0.5111"/>
          <dgm:constr type="h" for="ch" forName="BottomArrow" refType="h" fact="0.4107"/>
        </dgm:constrLst>
      </dgm:else>
    </dgm:choose>
    <dgm:choose name="Name7">
      <dgm:if name="Name8" axis="ch" ptType="node" func="cnt" op="gte" val="1">
        <dgm:layoutNode name="LeftText" styleLbl="revTx" moveWith="LeftNode">
          <dgm:varLst>
            <dgm:bulletEnabled val="1"/>
          </dgm:varLst>
          <dgm:alg type="tx">
            <dgm:param type="txAnchorVert" val="t"/>
            <dgm:param type="parTxLTRAlign" val="l"/>
          </dgm:alg>
          <dgm:choose name="Name9">
            <dgm:if name="Name10" axis="ch" ptType="node" func="cnt" op="lte" val="1">
              <dgm:shape xmlns:r="http://schemas.openxmlformats.org/officeDocument/2006/relationships" type="roundRect" r:blip="" hideGeom="1">
                <dgm:adjLst>
                  <dgm:adj idx="1" val="0.1667"/>
                  <dgm:adj idx="2" val="0"/>
                </dgm:adjLst>
              </dgm:shape>
              <dgm:presOf axis="ch desOrSelf" ptType="node node" st="1 1" cnt="1 0"/>
              <dgm:constrLst>
                <dgm:constr type="lMarg" refType="primFontSz" fact="0.3"/>
                <dgm:constr type="rMarg" refType="primFontSz" fact="0.3"/>
                <dgm:constr type="tMarg" refType="primFontSz" fact="0.5"/>
                <dgm:constr type="bMarg" refType="primFontSz" fact="0.5"/>
              </dgm:constrLst>
            </dgm:if>
            <dgm:else name="Name11">
              <dgm:shape xmlns:r="http://schemas.openxmlformats.org/officeDocument/2006/relationships" rot="270" type="round2SameRect" r:blip="" hideGeom="1">
                <dgm:adjLst>
                  <dgm:adj idx="1" val="0.1667"/>
                  <dgm:adj idx="2" val="0"/>
                </dgm:adjLst>
              </dgm:shape>
              <dgm:presOf axis="ch desOrSelf" ptType="node node" st="1 1" cnt="1 0"/>
              <dgm:constrLst>
                <dgm:constr type="lMarg" refType="primFontSz" fact="0.3"/>
                <dgm:constr type="rMarg" refType="primFontSz" fact="0.45"/>
                <dgm:constr type="tMarg" refType="primFontSz" fact="0.5"/>
                <dgm:constr type="bMarg" refType="primFontSz" fact="0.5"/>
              </dgm:constrLst>
            </dgm:else>
          </dgm:choose>
          <dgm:ruleLst>
            <dgm:rule type="primFontSz" val="5" fact="NaN" max="NaN"/>
          </dgm:ruleLst>
        </dgm:layoutNode>
        <dgm:layoutNode name="LeftNode" styleLbl="bgImgPlace1">
          <dgm:varLst>
            <dgm:chMax val="2"/>
            <dgm:chPref val="2"/>
          </dgm:varLst>
          <dgm:alg type="sp"/>
          <dgm:choose name="Name12">
            <dgm:if name="Name13" axis="ch" ptType="node" func="cnt" op="lte" val="1">
              <dgm:shape xmlns:r="http://schemas.openxmlformats.org/officeDocument/2006/relationships" type="roundRect" r:blip="">
                <dgm:adjLst>
                  <dgm:adj idx="1" val="0.1667"/>
                  <dgm:adj idx="2" val="0"/>
                </dgm:adjLst>
              </dgm:shape>
            </dgm:if>
            <dgm:else name="Name14">
              <dgm:shape xmlns:r="http://schemas.openxmlformats.org/officeDocument/2006/relationships" rot="270" type="round2SameRect" r:blip="">
                <dgm:adjLst>
                  <dgm:adj idx="1" val="0.1667"/>
                  <dgm:adj idx="2" val="0"/>
                </dgm:adjLst>
              </dgm:shape>
            </dgm:else>
          </dgm:choose>
          <dgm:presOf axis="ch desOrSelf" ptType="node node" st="1 1" cnt="1 0"/>
        </dgm:layoutNode>
        <dgm:choose name="Name15">
          <dgm:if name="Name16" axis="ch" ptType="node" func="cnt" op="gte" val="2">
            <dgm:layoutNode name="RightText" styleLbl="revTx" moveWith="RightNode">
              <dgm:varLst>
                <dgm:bulletEnabled val="1"/>
              </dgm:varLst>
              <dgm:alg type="tx">
                <dgm:param type="txAnchorVert" val="t"/>
                <dgm:param type="parTxLTRAlign" val="l"/>
              </dgm:alg>
              <dgm:shape xmlns:r="http://schemas.openxmlformats.org/officeDocument/2006/relationships" rot="90" type="round2SameRect" r:blip="" hideGeom="1">
                <dgm:adjLst>
                  <dgm:adj idx="1" val="0.1667"/>
                  <dgm:adj idx="2" val="0"/>
                </dgm:adjLst>
              </dgm:shape>
              <dgm:presOf axis="ch desOrSelf" ptType="node node" st="2 1" cnt="1 0"/>
              <dgm:constrLst>
                <dgm:constr type="lMarg" refType="primFontSz" fact="0.45"/>
                <dgm:constr type="rMarg" refType="primFontSz" fact="0.3"/>
                <dgm:constr type="tMarg" refType="primFontSz" fact="0.5"/>
                <dgm:constr type="bMarg" refType="primFontSz" fact="0.5"/>
              </dgm:constrLst>
              <dgm:ruleLst>
                <dgm:rule type="primFontSz" val="5" fact="NaN" max="NaN"/>
              </dgm:ruleLst>
            </dgm:layoutNode>
            <dgm:layoutNode name="RightNode" styleLbl="bgImgPlace1">
              <dgm:varLst>
                <dgm:chMax val="0"/>
                <dgm:chPref val="0"/>
              </dgm:varLst>
              <dgm:alg type="sp"/>
              <dgm:shape xmlns:r="http://schemas.openxmlformats.org/officeDocument/2006/relationships" rot="90" type="round2SameRect" r:blip="">
                <dgm:adjLst>
                  <dgm:adj idx="1" val="0.1667"/>
                  <dgm:adj idx="2" val="0"/>
                </dgm:adjLst>
              </dgm:shape>
              <dgm:presOf axis="ch desOrSelf" ptType="node node" st="2 1" cnt="1 0"/>
            </dgm:layoutNode>
            <dgm:layoutNode name="TopArrow">
              <dgm:alg type="sp"/>
              <dgm:shape xmlns:r="http://schemas.openxmlformats.org/officeDocument/2006/relationships" type="circularArrow" r:blip="">
                <dgm:adjLst>
                  <dgm:adj idx="1" val="0.125"/>
                  <dgm:adj idx="2" val="19.0387"/>
                  <dgm:adj idx="3" val="-19.0387"/>
                  <dgm:adj idx="4" val="180"/>
                  <dgm:adj idx="5" val="0.125"/>
                </dgm:adjLst>
              </dgm:shape>
              <dgm:presOf/>
            </dgm:layoutNode>
            <dgm:layoutNode name="BottomArrow">
              <dgm:alg type="sp"/>
              <dgm:shape xmlns:r="http://schemas.openxmlformats.org/officeDocument/2006/relationships" rot="180" type="circularArrow" r:blip="">
                <dgm:adjLst>
                  <dgm:adj idx="1" val="0.125"/>
                  <dgm:adj idx="2" val="19.0387"/>
                  <dgm:adj idx="3" val="-19.0387"/>
                  <dgm:adj idx="4" val="180"/>
                  <dgm:adj idx="5" val="0.125"/>
                </dgm:adjLst>
              </dgm:shape>
              <dgm:presOf/>
            </dgm:layoutNode>
          </dgm:if>
          <dgm:else name="Name17"/>
        </dgm:choose>
      </dgm:if>
      <dgm:else name="Name18"/>
    </dgm:choose>
  </dgm:layoutNode>
</dgm:layoutDef>
</file>

<file path=ppt/diagrams/layout6.xml><?xml version="1.0" encoding="utf-8"?>
<dgm:layoutDef xmlns:dgm="http://schemas.openxmlformats.org/drawingml/2006/diagram" xmlns:a="http://schemas.openxmlformats.org/drawingml/2006/main" uniqueId="urn:microsoft.com/office/officeart/2005/8/layout/arrow4">
  <dgm:title val=""/>
  <dgm:desc val=""/>
  <dgm:catLst>
    <dgm:cat type="relationship" pri="8000"/>
    <dgm:cat type="process" pri="30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shape xmlns:r="http://schemas.openxmlformats.org/officeDocument/2006/relationships" r:blip="">
      <dgm:adjLst/>
    </dgm:shape>
    <dgm:presOf/>
    <dgm:choose name="Name0">
      <dgm:if name="Name1" func="var" arg="dir" op="equ" val="norm">
        <dgm:choose name="Name2">
          <dgm:if name="Name3" axis="ch" ptType="node" func="cnt" op="lte" val="1">
            <dgm:constrLst>
              <dgm:constr type="primFontSz" for="des" ptType="node" op="equ" val="65"/>
              <dgm:constr type="w" for="ch" forName="upArrow" refType="w" fact="0.33"/>
              <dgm:constr type="h" for="ch" forName="upArrow" refType="h"/>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dgm:constr type="b" for="ch" forName="upArrowText" refType="h" fact="0.48"/>
              <dgm:constr type="l" for="ch" forName="upArrowText" refType="w" refFor="ch" refForName="upArrow" fact="1.03"/>
            </dgm:constrLst>
          </dgm:if>
          <dgm:else name="Name4">
            <dgm:constrLst>
              <dgm:constr type="primFontSz" for="des" ptType="node" op="equ" val="65"/>
              <dgm:constr type="w" for="ch" forName="upArrow" refType="w" fact="0.33"/>
              <dgm:constr type="h" for="ch" forName="upArrow" refType="h" fact="0.48"/>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fact="0.48"/>
              <dgm:constr type="b" for="ch" forName="upArrowText" refType="h" fact="0.48"/>
              <dgm:constr type="l" for="ch" forName="upArrowText" refType="w" refFor="ch" refForName="upArrow" fact="1.03"/>
              <dgm:constr type="w" for="ch" forName="downArrow" refType="w" fact="0.33"/>
              <dgm:constr type="h" for="ch" forName="downArrow" refType="h" fact="0.48"/>
              <dgm:constr type="t" for="ch" forName="downArrow" refType="h" fact="0.52"/>
              <dgm:constr type="l" for="ch" forName="downArrow" refType="w" refFor="ch" refForName="downArrow" fact="0.3"/>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refType="w" refFor="ch" refForName="downArrow" fact="1.33"/>
            </dgm:constrLst>
          </dgm:else>
        </dgm:choose>
      </dgm:if>
      <dgm:else name="Name5">
        <dgm:choose name="Name6">
          <dgm:if name="Name7" axis="ch" ptType="node" func="cnt" op="lte" val="1">
            <dgm:constrLst>
              <dgm:constr type="primFontSz" for="des" ptType="node" op="equ" val="65"/>
              <dgm:constr type="w" for="ch" forName="upArrow" refType="w" fact="0.33"/>
              <dgm:constr type="h" for="ch" forName="upArrow" refType="h"/>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dgm:constr type="t" for="ch" forName="upArrowText"/>
              <dgm:constr type="l" for="ch" forName="upArrowText" refType="w" fact="0.1"/>
            </dgm:constrLst>
          </dgm:if>
          <dgm:else name="Name8">
            <dgm:constrLst>
              <dgm:constr type="primFontSz" for="des" ptType="node" op="equ" val="65"/>
              <dgm:constr type="w" for="ch" forName="upArrow" refType="w" fact="0.33"/>
              <dgm:constr type="h" for="ch" forName="upArrow" refType="h" fact="0.48"/>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fact="0.48"/>
              <dgm:constr type="t" for="ch" forName="upArrowText"/>
              <dgm:constr type="l" for="ch" forName="upArrowText" refType="w" fact="0.1"/>
              <dgm:constr type="w" for="ch" forName="downArrow" refType="w" fact="0.33"/>
              <dgm:constr type="h" for="ch" forName="downArrow" refType="h" fact="0.48"/>
              <dgm:constr type="t" for="ch" forName="downArrow" refType="h" fact="0.52"/>
              <dgm:constr type="l" for="ch" forName="downArrow" refType="w" fact="0.57"/>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dgm:constrLst>
          </dgm:else>
        </dgm:choose>
      </dgm:else>
    </dgm:choose>
    <dgm:ruleLst/>
    <dgm:forEach name="Name9" axis="ch" ptType="node" cnt="1">
      <dgm:layoutNode name="upArrow" styleLbl="node1">
        <dgm:alg type="sp"/>
        <dgm:shape xmlns:r="http://schemas.openxmlformats.org/officeDocument/2006/relationships" type="upArrow" r:blip="">
          <dgm:adjLst/>
        </dgm:shape>
        <dgm:presOf/>
        <dgm:constrLst/>
        <dgm:ruleLst/>
      </dgm:layoutNode>
      <dgm:layoutNode name="upArrowText" styleLbl="revTx">
        <dgm:varLst>
          <dgm:chMax val="0"/>
          <dgm:bulletEnabled val="1"/>
        </dgm:varLst>
        <dgm:choose name="Name10">
          <dgm:if name="Name11" axis="root des" ptType="all node" func="maxDepth" op="gt" val="1">
            <dgm:alg type="tx">
              <dgm:param type="parTxLTRAlign" val="l"/>
              <dgm:param type="parTxRTLAlign" val="r"/>
              <dgm:param type="txAnchorVertCh" val="mid"/>
            </dgm:alg>
          </dgm:if>
          <dgm:else name="Name12">
            <dgm:choose name="Name13">
              <dgm:if name="Name14" func="var" arg="dir" op="equ" val="norm">
                <dgm:alg type="tx">
                  <dgm:param type="parTxLTRAlign" val="l"/>
                  <dgm:param type="parTxRTLAlign" val="l"/>
                  <dgm:param type="txAnchorVertCh" val="mid"/>
                </dgm:alg>
              </dgm:if>
              <dgm:else name="Name15">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forEach name="Name16" axis="ch" ptType="node" st="2"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chMax val="0"/>
          <dgm:bulletEnabled val="1"/>
        </dgm:varLst>
        <dgm:choose name="Name17">
          <dgm:if name="Name18" axis="root des" ptType="all node" func="maxDepth" op="gt" val="1">
            <dgm:alg type="tx">
              <dgm:param type="parTxLTRAlign" val="l"/>
              <dgm:param type="parTxRTLAlign" val="r"/>
              <dgm:param type="txAnchorVertCh" val="mid"/>
            </dgm:alg>
          </dgm:if>
          <dgm:else name="Name19">
            <dgm:choose name="Name20">
              <dgm:if name="Name21" func="var" arg="dir" op="equ" val="norm">
                <dgm:alg type="tx">
                  <dgm:param type="parTxLTRAlign" val="l"/>
                  <dgm:param type="parTxRTLAlign" val="l"/>
                  <dgm:param type="txAnchorVertCh" val="mid"/>
                </dgm:alg>
              </dgm:if>
              <dgm:else name="Name22">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layoutNode>
</dgm:layoutDef>
</file>

<file path=ppt/diagrams/layout7.xml><?xml version="1.0" encoding="utf-8"?>
<dgm:layoutDef xmlns:dgm="http://schemas.openxmlformats.org/drawingml/2006/diagram" xmlns:a="http://schemas.openxmlformats.org/drawingml/2006/main" uniqueId="urn:microsoft.com/office/officeart/2009/3/layout/PlusandMinus">
  <dgm:title val=""/>
  <dgm:desc val=""/>
  <dgm:catLst>
    <dgm:cat type="relationship" pri="3600"/>
  </dgm:catLst>
  <dgm:samp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clrData>
  <dgm:layoutNode name="Name0">
    <dgm:varLst>
      <dgm:chMax val="2"/>
      <dgm:chPref val="2"/>
      <dgm:dir/>
      <dgm:animOne/>
      <dgm:resizeHandles val="exact"/>
    </dgm:varLst>
    <dgm:alg type="composite">
      <dgm:param type="ar" val="1.8238"/>
    </dgm:alg>
    <dgm:shape xmlns:r="http://schemas.openxmlformats.org/officeDocument/2006/relationships" r:blip="">
      <dgm:adjLst/>
    </dgm:shape>
    <dgm:choose name="Name1">
      <dgm:if name="Name2" func="var" arg="dir" op="equ" val="norm">
        <dgm:constrLst>
          <dgm:constr type="primFontSz" for="des" ptType="node" op="equ" val="65"/>
          <dgm:constr type="l" for="ch" forName="Background" refType="w" fact="0.09"/>
          <dgm:constr type="t" for="ch" forName="Background" refType="h" fact="0.1641"/>
          <dgm:constr type="w" for="ch" forName="Background" refType="w" fact="0.87"/>
          <dgm:constr type="h" for="ch" forName="Background" refType="h" fact="0.82"/>
          <dgm:constr type="l" for="ch" forName="ParentText1" refType="w" fact="0.116"/>
          <dgm:constr type="t" for="ch" forName="ParentText1" refType="h" fact="0.26"/>
          <dgm:constr type="w" for="ch" forName="ParentText1" refType="w" fact="0.404"/>
          <dgm:constr type="h" for="ch" forName="ParentText1" refType="h" fact="0.7015"/>
          <dgm:constr type="l" for="ch" forName="ParentText2" refType="w" fact="0.529"/>
          <dgm:constr type="t" for="ch" forName="ParentText2" refType="h" fact="0.26"/>
          <dgm:constr type="w" for="ch" forName="ParentText2" refType="w" fact="0.404"/>
          <dgm:constr type="h" for="ch" forName="ParentText2" refType="h" fact="0.7015"/>
          <dgm:constr type="l" for="ch" forName="Plus" refType="w" fact="0"/>
          <dgm:constr type="t" for="ch" forName="Plus" refType="h" fact="0"/>
          <dgm:constr type="w" for="ch" forName="Plus" refType="w" fact="0.17"/>
          <dgm:constr type="h" for="ch" forName="Plus" refType="w" refFor="ch" refForName="Plus"/>
          <dgm:constr type="l" for="ch" forName="Minus" refType="w" fact="0.84"/>
          <dgm:constr type="t" for="ch" forName="Minus" refType="h" fact="0.1115"/>
          <dgm:constr type="w" for="ch" forName="Minus" refType="w" fact="0.16"/>
          <dgm:constr type="h" for="ch" forName="Minus" refType="h" fact="0.1"/>
          <dgm:constr type="l" for="ch" forName="Divider" refType="w" fact="0.525"/>
          <dgm:constr type="t" for="ch" forName="Divider" refType="h" fact="0.2615"/>
          <dgm:constr type="w" for="ch" forName="Divider" refType="w" fact="0.0001"/>
          <dgm:constr type="h" for="ch" forName="Divider" refType="h" fact="0.67"/>
        </dgm:constrLst>
      </dgm:if>
      <dgm:else name="Name3">
        <dgm:constrLst>
          <dgm:constr type="primFontSz" for="des" ptType="node" op="equ" val="65"/>
          <dgm:constr type="r" for="ch" forName="Background" refType="w" fact="-0.09"/>
          <dgm:constr type="t" for="ch" forName="Background" refType="h" fact="0.1641"/>
          <dgm:constr type="w" for="ch" forName="Background" refType="w" fact="0.87"/>
          <dgm:constr type="h" for="ch" forName="Background" refType="h" fact="0.82"/>
          <dgm:constr type="r" for="ch" forName="ParentText1" refType="w" fact="-0.116"/>
          <dgm:constr type="t" for="ch" forName="ParentText1" refType="h" fact="0.26"/>
          <dgm:constr type="w" for="ch" forName="ParentText1" refType="w" fact="0.404"/>
          <dgm:constr type="h" for="ch" forName="ParentText1" refType="h" fact="0.7015"/>
          <dgm:constr type="r" for="ch" forName="ParentText2" refType="w" fact="-0.529"/>
          <dgm:constr type="t" for="ch" forName="ParentText2" refType="h" fact="0.26"/>
          <dgm:constr type="w" for="ch" forName="ParentText2" refType="w" fact="0.404"/>
          <dgm:constr type="h" for="ch" forName="ParentText2" refType="h" fact="0.7015"/>
          <dgm:constr type="r" for="ch" forName="Plus" refType="w" fact="0"/>
          <dgm:constr type="t" for="ch" forName="Plus" refType="h" fact="0"/>
          <dgm:constr type="w" for="ch" forName="Plus" refType="w" fact="0.17"/>
          <dgm:constr type="h" for="ch" forName="Plus" refType="w" refFor="ch" refForName="Plus"/>
          <dgm:constr type="r" for="ch" forName="Minus" refType="w" fact="-0.84"/>
          <dgm:constr type="t" for="ch" forName="Minus" refType="h" fact="0.1115"/>
          <dgm:constr type="w" for="ch" forName="Minus" refType="w" fact="0.16"/>
          <dgm:constr type="h" for="ch" forName="Minus" refType="h" fact="0.1"/>
          <dgm:constr type="r" for="ch" forName="Divider" refType="w" fact="-0.525"/>
          <dgm:constr type="t" for="ch" forName="Divider" refType="h" fact="0.2615"/>
          <dgm:constr type="w" for="ch" forName="Divider" refType="w" fact="0.0001"/>
          <dgm:constr type="h" for="ch" forName="Divider" refType="h" fact="0.67"/>
        </dgm:constrLst>
      </dgm:else>
    </dgm:choose>
    <dgm:layoutNode name="Background" styleLbl="bgImgPlace1">
      <dgm:alg type="sp"/>
      <dgm:shape xmlns:r="http://schemas.openxmlformats.org/officeDocument/2006/relationships" type="rect" r:blip="">
        <dgm:adjLst/>
      </dgm:shape>
      <dgm:presOf/>
    </dgm:layoutNode>
    <dgm:layoutNode name="ParentText1"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ch desOrSelf" ptType="node node" st="1 1" cnt="1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Text2"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ch desOrSelf" ptType="node node" st="2 1" cnt="1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lus" styleLbl="alignNode1">
      <dgm:alg type="sp"/>
      <dgm:shape xmlns:r="http://schemas.openxmlformats.org/officeDocument/2006/relationships" type="plus" r:blip="">
        <dgm:adjLst>
          <dgm:adj idx="1" val="0.3281"/>
        </dgm:adjLst>
      </dgm:shape>
      <dgm:presOf/>
    </dgm:layoutNode>
    <dgm:layoutNode name="Minus" styleLbl="alignNode1">
      <dgm:alg type="sp"/>
      <dgm:shape xmlns:r="http://schemas.openxmlformats.org/officeDocument/2006/relationships" type="rect" r:blip="">
        <dgm:adjLst/>
      </dgm:shape>
      <dgm:presOf/>
    </dgm:layoutNode>
    <dgm:layoutNode name="Divider" styleLbl="parChTrans1D1">
      <dgm:alg type="sp"/>
      <dgm:shape xmlns:r="http://schemas.openxmlformats.org/officeDocument/2006/relationships" type="line" r:blip="">
        <dgm:adjLst/>
      </dgm:shape>
      <dgm:presOf/>
    </dgm:layoutNode>
  </dgm:layoutNode>
</dgm:layoutDef>
</file>

<file path=ppt/diagrams/layout8.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9.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ACB4098-A0D5-CF47-807A-2B056D816FD4}" type="datetimeFigureOut">
              <a:rPr lang="en-US" smtClean="0"/>
              <a:t>10/8/19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D8DEA22-1A92-BE49-94DD-264BAA4ED74C}" type="slidenum">
              <a:rPr lang="en-US" smtClean="0"/>
              <a:t>‹#›</a:t>
            </a:fld>
            <a:endParaRPr lang="en-US"/>
          </a:p>
        </p:txBody>
      </p:sp>
    </p:spTree>
    <p:extLst>
      <p:ext uri="{BB962C8B-B14F-4D97-AF65-F5344CB8AC3E}">
        <p14:creationId xmlns:p14="http://schemas.microsoft.com/office/powerpoint/2010/main" val="12768249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Why is it important to understand the linkage between the three – income inequality, sustainable development, dependency on aid and borrowing, reduction in spending on ESCR, structural transformation, burden on poor and middle classes and SMEs and infant industries, distorts competition, erosion of tax base</a:t>
            </a:r>
          </a:p>
        </p:txBody>
      </p:sp>
      <p:sp>
        <p:nvSpPr>
          <p:cNvPr id="4" name="Slide Number Placeholder 3"/>
          <p:cNvSpPr>
            <a:spLocks noGrp="1"/>
          </p:cNvSpPr>
          <p:nvPr>
            <p:ph type="sldNum" sz="quarter" idx="5"/>
          </p:nvPr>
        </p:nvSpPr>
        <p:spPr/>
        <p:txBody>
          <a:bodyPr/>
          <a:lstStyle/>
          <a:p>
            <a:fld id="{4D8DEA22-1A92-BE49-94DD-264BAA4ED74C}" type="slidenum">
              <a:rPr lang="en-US" smtClean="0"/>
              <a:t>1</a:t>
            </a:fld>
            <a:endParaRPr lang="en-US"/>
          </a:p>
        </p:txBody>
      </p:sp>
    </p:spTree>
    <p:extLst>
      <p:ext uri="{BB962C8B-B14F-4D97-AF65-F5344CB8AC3E}">
        <p14:creationId xmlns:p14="http://schemas.microsoft.com/office/powerpoint/2010/main" val="13596859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Reflect </a:t>
            </a:r>
          </a:p>
        </p:txBody>
      </p:sp>
      <p:sp>
        <p:nvSpPr>
          <p:cNvPr id="4" name="Slide Number Placeholder 3"/>
          <p:cNvSpPr>
            <a:spLocks noGrp="1"/>
          </p:cNvSpPr>
          <p:nvPr>
            <p:ph type="sldNum" sz="quarter" idx="5"/>
          </p:nvPr>
        </p:nvSpPr>
        <p:spPr/>
        <p:txBody>
          <a:bodyPr/>
          <a:lstStyle/>
          <a:p>
            <a:fld id="{4D8DEA22-1A92-BE49-94DD-264BAA4ED74C}" type="slidenum">
              <a:rPr lang="en-US" smtClean="0"/>
              <a:t>22</a:t>
            </a:fld>
            <a:endParaRPr lang="en-US"/>
          </a:p>
        </p:txBody>
      </p:sp>
    </p:spTree>
    <p:extLst>
      <p:ext uri="{BB962C8B-B14F-4D97-AF65-F5344CB8AC3E}">
        <p14:creationId xmlns:p14="http://schemas.microsoft.com/office/powerpoint/2010/main" val="21483620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help you identify the legal, regulatory and administrative loopholes on the one hand and on the other the socio-economic and political factors that exacerbate corruption, IFF</a:t>
            </a:r>
          </a:p>
          <a:p>
            <a:endParaRPr lang="en-US" dirty="0"/>
          </a:p>
          <a:p>
            <a:r>
              <a:rPr lang="en-US" dirty="0"/>
              <a:t>Our focus shall be on the extractives sector </a:t>
            </a:r>
          </a:p>
          <a:p>
            <a:endParaRPr lang="en-US" dirty="0"/>
          </a:p>
          <a:p>
            <a:r>
              <a:rPr lang="en-US" dirty="0"/>
              <a:t>The session is divided into 4 parts: First, introducing the terms and their scope. Second, demonstrating the linkages thru GVC and GWC. Third, case studies scenarios to help us put this linkages in perspective and finally, using a toolkit to spot C and IFF in our country setting so that we can get started on targeting the loopholes that facilitate C and IFF and put an end to it. </a:t>
            </a:r>
          </a:p>
        </p:txBody>
      </p:sp>
      <p:sp>
        <p:nvSpPr>
          <p:cNvPr id="4" name="Slide Number Placeholder 3"/>
          <p:cNvSpPr>
            <a:spLocks noGrp="1"/>
          </p:cNvSpPr>
          <p:nvPr>
            <p:ph type="sldNum" sz="quarter" idx="5"/>
          </p:nvPr>
        </p:nvSpPr>
        <p:spPr/>
        <p:txBody>
          <a:bodyPr/>
          <a:lstStyle/>
          <a:p>
            <a:fld id="{4D8DEA22-1A92-BE49-94DD-264BAA4ED74C}" type="slidenum">
              <a:rPr lang="en-US" smtClean="0"/>
              <a:t>2</a:t>
            </a:fld>
            <a:endParaRPr lang="en-US"/>
          </a:p>
        </p:txBody>
      </p:sp>
    </p:spTree>
    <p:extLst>
      <p:ext uri="{BB962C8B-B14F-4D97-AF65-F5344CB8AC3E}">
        <p14:creationId xmlns:p14="http://schemas.microsoft.com/office/powerpoint/2010/main" val="13539549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 just public sector issue or a domestic concern</a:t>
            </a:r>
          </a:p>
          <a:p>
            <a:r>
              <a:rPr lang="en-US" dirty="0"/>
              <a:t>Key stages: actors, institutions and sectors </a:t>
            </a:r>
          </a:p>
        </p:txBody>
      </p:sp>
      <p:sp>
        <p:nvSpPr>
          <p:cNvPr id="4" name="Slide Number Placeholder 3"/>
          <p:cNvSpPr>
            <a:spLocks noGrp="1"/>
          </p:cNvSpPr>
          <p:nvPr>
            <p:ph type="sldNum" sz="quarter" idx="5"/>
          </p:nvPr>
        </p:nvSpPr>
        <p:spPr/>
        <p:txBody>
          <a:bodyPr/>
          <a:lstStyle/>
          <a:p>
            <a:fld id="{4D8DEA22-1A92-BE49-94DD-264BAA4ED74C}" type="slidenum">
              <a:rPr lang="en-US" smtClean="0"/>
              <a:t>4</a:t>
            </a:fld>
            <a:endParaRPr lang="en-US"/>
          </a:p>
        </p:txBody>
      </p:sp>
    </p:spTree>
    <p:extLst>
      <p:ext uri="{BB962C8B-B14F-4D97-AF65-F5344CB8AC3E}">
        <p14:creationId xmlns:p14="http://schemas.microsoft.com/office/powerpoint/2010/main" val="41806836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Extractives is subject to DTAs</a:t>
            </a:r>
          </a:p>
          <a:p>
            <a:r>
              <a:rPr lang="en-US" dirty="0"/>
              <a:t>Language that is deliberately ambiguous and technical and clouded with secrecy – liberal theory implications – government to be hands off.</a:t>
            </a:r>
          </a:p>
          <a:p>
            <a:endParaRPr lang="en-US" dirty="0"/>
          </a:p>
          <a:p>
            <a:r>
              <a:rPr lang="en-US" dirty="0"/>
              <a:t>SA – NL DTA</a:t>
            </a:r>
          </a:p>
        </p:txBody>
      </p:sp>
      <p:sp>
        <p:nvSpPr>
          <p:cNvPr id="4" name="Slide Number Placeholder 3"/>
          <p:cNvSpPr>
            <a:spLocks noGrp="1"/>
          </p:cNvSpPr>
          <p:nvPr>
            <p:ph type="sldNum" sz="quarter" idx="5"/>
          </p:nvPr>
        </p:nvSpPr>
        <p:spPr/>
        <p:txBody>
          <a:bodyPr/>
          <a:lstStyle/>
          <a:p>
            <a:fld id="{4D8DEA22-1A92-BE49-94DD-264BAA4ED74C}" type="slidenum">
              <a:rPr lang="en-US" smtClean="0"/>
              <a:t>5</a:t>
            </a:fld>
            <a:endParaRPr lang="en-US"/>
          </a:p>
        </p:txBody>
      </p:sp>
    </p:spTree>
    <p:extLst>
      <p:ext uri="{BB962C8B-B14F-4D97-AF65-F5344CB8AC3E}">
        <p14:creationId xmlns:p14="http://schemas.microsoft.com/office/powerpoint/2010/main" val="22689434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Legal source (profits) illegally used/transferred (tax evasion – trade misinvoicing, profit shifting, debt shifting)</a:t>
            </a:r>
          </a:p>
          <a:p>
            <a:r>
              <a:rPr lang="en-US" dirty="0"/>
              <a:t>Bribery/drugs/trafficking – real estate, mobile transfers, digital currencies</a:t>
            </a:r>
          </a:p>
          <a:p>
            <a:r>
              <a:rPr lang="en-US" dirty="0"/>
              <a:t>Profits thru value addition/sample sales – tax havens (what makes it illegal is that it evades AML laws) </a:t>
            </a:r>
          </a:p>
        </p:txBody>
      </p:sp>
      <p:sp>
        <p:nvSpPr>
          <p:cNvPr id="4" name="Slide Number Placeholder 3"/>
          <p:cNvSpPr>
            <a:spLocks noGrp="1"/>
          </p:cNvSpPr>
          <p:nvPr>
            <p:ph type="sldNum" sz="quarter" idx="5"/>
          </p:nvPr>
        </p:nvSpPr>
        <p:spPr/>
        <p:txBody>
          <a:bodyPr/>
          <a:lstStyle/>
          <a:p>
            <a:fld id="{4D8DEA22-1A92-BE49-94DD-264BAA4ED74C}" type="slidenum">
              <a:rPr lang="en-US" smtClean="0"/>
              <a:t>7</a:t>
            </a:fld>
            <a:endParaRPr lang="en-US"/>
          </a:p>
        </p:txBody>
      </p:sp>
    </p:spTree>
    <p:extLst>
      <p:ext uri="{BB962C8B-B14F-4D97-AF65-F5344CB8AC3E}">
        <p14:creationId xmlns:p14="http://schemas.microsoft.com/office/powerpoint/2010/main" val="34153712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Erosion of the tax base</a:t>
            </a:r>
          </a:p>
        </p:txBody>
      </p:sp>
      <p:sp>
        <p:nvSpPr>
          <p:cNvPr id="4" name="Slide Number Placeholder 3"/>
          <p:cNvSpPr>
            <a:spLocks noGrp="1"/>
          </p:cNvSpPr>
          <p:nvPr>
            <p:ph type="sldNum" sz="quarter" idx="5"/>
          </p:nvPr>
        </p:nvSpPr>
        <p:spPr/>
        <p:txBody>
          <a:bodyPr/>
          <a:lstStyle/>
          <a:p>
            <a:fld id="{4D8DEA22-1A92-BE49-94DD-264BAA4ED74C}" type="slidenum">
              <a:rPr lang="en-US" smtClean="0"/>
              <a:t>9</a:t>
            </a:fld>
            <a:endParaRPr lang="en-US"/>
          </a:p>
        </p:txBody>
      </p:sp>
    </p:spTree>
    <p:extLst>
      <p:ext uri="{BB962C8B-B14F-4D97-AF65-F5344CB8AC3E}">
        <p14:creationId xmlns:p14="http://schemas.microsoft.com/office/powerpoint/2010/main" val="5216965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 Convention against Corruption</a:t>
            </a:r>
          </a:p>
          <a:p>
            <a:r>
              <a:rPr lang="en-US" dirty="0"/>
              <a:t>OECD Convention on combatting corruption</a:t>
            </a:r>
          </a:p>
          <a:p>
            <a:r>
              <a:rPr lang="en-US" dirty="0"/>
              <a:t>FATF</a:t>
            </a:r>
          </a:p>
          <a:p>
            <a:r>
              <a:rPr lang="en-US" dirty="0" err="1"/>
              <a:t>StAR</a:t>
            </a:r>
            <a:endParaRPr lang="en-US" dirty="0"/>
          </a:p>
          <a:p>
            <a:r>
              <a:rPr lang="en-US" dirty="0"/>
              <a:t>OECD BEPS</a:t>
            </a:r>
          </a:p>
          <a:p>
            <a:r>
              <a:rPr lang="en-US" dirty="0"/>
              <a:t>SDGS 16.4 </a:t>
            </a:r>
          </a:p>
          <a:p>
            <a:endParaRPr lang="en-US" dirty="0"/>
          </a:p>
          <a:p>
            <a:r>
              <a:rPr lang="en-US" dirty="0"/>
              <a:t>AUCPCC</a:t>
            </a:r>
          </a:p>
          <a:p>
            <a:r>
              <a:rPr lang="en-US" dirty="0"/>
              <a:t>ATAF </a:t>
            </a:r>
          </a:p>
          <a:p>
            <a:r>
              <a:rPr lang="en-US" dirty="0"/>
              <a:t>UNECA</a:t>
            </a:r>
          </a:p>
          <a:p>
            <a:r>
              <a:rPr lang="en-US" dirty="0"/>
              <a:t>NEPAD</a:t>
            </a:r>
          </a:p>
          <a:p>
            <a:r>
              <a:rPr lang="en-US" dirty="0"/>
              <a:t>ARPM</a:t>
            </a:r>
          </a:p>
          <a:p>
            <a:r>
              <a:rPr lang="en-US" dirty="0"/>
              <a:t>Regional initiatives SADC ECOWAS COMESA EAC protocols on combating corruption </a:t>
            </a:r>
          </a:p>
          <a:p>
            <a:endParaRPr lang="en-US" dirty="0"/>
          </a:p>
        </p:txBody>
      </p:sp>
      <p:sp>
        <p:nvSpPr>
          <p:cNvPr id="4" name="Slide Number Placeholder 3"/>
          <p:cNvSpPr>
            <a:spLocks noGrp="1"/>
          </p:cNvSpPr>
          <p:nvPr>
            <p:ph type="sldNum" sz="quarter" idx="5"/>
          </p:nvPr>
        </p:nvSpPr>
        <p:spPr/>
        <p:txBody>
          <a:bodyPr/>
          <a:lstStyle/>
          <a:p>
            <a:fld id="{4D8DEA22-1A92-BE49-94DD-264BAA4ED74C}" type="slidenum">
              <a:rPr lang="en-US" smtClean="0"/>
              <a:t>11</a:t>
            </a:fld>
            <a:endParaRPr lang="en-US"/>
          </a:p>
        </p:txBody>
      </p:sp>
    </p:spTree>
    <p:extLst>
      <p:ext uri="{BB962C8B-B14F-4D97-AF65-F5344CB8AC3E}">
        <p14:creationId xmlns:p14="http://schemas.microsoft.com/office/powerpoint/2010/main" val="20252809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Professionals </a:t>
            </a:r>
          </a:p>
          <a:p>
            <a:r>
              <a:rPr lang="en-US" dirty="0"/>
              <a:t>One side: cross border lawful activities (lawyers and accountants make it possible)</a:t>
            </a:r>
          </a:p>
          <a:p>
            <a:r>
              <a:rPr lang="en-US" dirty="0"/>
              <a:t>Next side: global tax architecture </a:t>
            </a:r>
          </a:p>
        </p:txBody>
      </p:sp>
      <p:sp>
        <p:nvSpPr>
          <p:cNvPr id="4" name="Slide Number Placeholder 3"/>
          <p:cNvSpPr>
            <a:spLocks noGrp="1"/>
          </p:cNvSpPr>
          <p:nvPr>
            <p:ph type="sldNum" sz="quarter" idx="5"/>
          </p:nvPr>
        </p:nvSpPr>
        <p:spPr/>
        <p:txBody>
          <a:bodyPr/>
          <a:lstStyle/>
          <a:p>
            <a:fld id="{4D8DEA22-1A92-BE49-94DD-264BAA4ED74C}" type="slidenum">
              <a:rPr lang="en-US" smtClean="0"/>
              <a:t>16</a:t>
            </a:fld>
            <a:endParaRPr lang="en-US"/>
          </a:p>
        </p:txBody>
      </p:sp>
    </p:spTree>
    <p:extLst>
      <p:ext uri="{BB962C8B-B14F-4D97-AF65-F5344CB8AC3E}">
        <p14:creationId xmlns:p14="http://schemas.microsoft.com/office/powerpoint/2010/main" val="41097398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Hiding identity </a:t>
            </a:r>
          </a:p>
        </p:txBody>
      </p:sp>
      <p:sp>
        <p:nvSpPr>
          <p:cNvPr id="4" name="Slide Number Placeholder 3"/>
          <p:cNvSpPr>
            <a:spLocks noGrp="1"/>
          </p:cNvSpPr>
          <p:nvPr>
            <p:ph type="sldNum" sz="quarter" idx="5"/>
          </p:nvPr>
        </p:nvSpPr>
        <p:spPr/>
        <p:txBody>
          <a:bodyPr/>
          <a:lstStyle/>
          <a:p>
            <a:fld id="{4D8DEA22-1A92-BE49-94DD-264BAA4ED74C}" type="slidenum">
              <a:rPr lang="en-US" smtClean="0"/>
              <a:t>17</a:t>
            </a:fld>
            <a:endParaRPr lang="en-US"/>
          </a:p>
        </p:txBody>
      </p:sp>
    </p:spTree>
    <p:extLst>
      <p:ext uri="{BB962C8B-B14F-4D97-AF65-F5344CB8AC3E}">
        <p14:creationId xmlns:p14="http://schemas.microsoft.com/office/powerpoint/2010/main" val="15658128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3EF463-6EF4-CF4A-9F01-A86E5143D4E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887057A-490D-844F-9AC7-EF7A9D36FCD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132BF1B-821B-184B-B337-EFCC7E70CB8E}"/>
              </a:ext>
            </a:extLst>
          </p:cNvPr>
          <p:cNvSpPr>
            <a:spLocks noGrp="1"/>
          </p:cNvSpPr>
          <p:nvPr>
            <p:ph type="dt" sz="half" idx="10"/>
          </p:nvPr>
        </p:nvSpPr>
        <p:spPr/>
        <p:txBody>
          <a:bodyPr/>
          <a:lstStyle/>
          <a:p>
            <a:fld id="{6CAD13AC-7D5A-3C42-8A3F-221CAFF7164A}" type="datetimeFigureOut">
              <a:rPr lang="en-US" smtClean="0"/>
              <a:t>10/8/19</a:t>
            </a:fld>
            <a:endParaRPr lang="en-US"/>
          </a:p>
        </p:txBody>
      </p:sp>
      <p:sp>
        <p:nvSpPr>
          <p:cNvPr id="5" name="Footer Placeholder 4">
            <a:extLst>
              <a:ext uri="{FF2B5EF4-FFF2-40B4-BE49-F238E27FC236}">
                <a16:creationId xmlns:a16="http://schemas.microsoft.com/office/drawing/2014/main" id="{97CA4E4D-A817-8A44-BB52-A2158CB5FC9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9B23FFD-5105-7242-A1A8-159B69CD8442}"/>
              </a:ext>
            </a:extLst>
          </p:cNvPr>
          <p:cNvSpPr>
            <a:spLocks noGrp="1"/>
          </p:cNvSpPr>
          <p:nvPr>
            <p:ph type="sldNum" sz="quarter" idx="12"/>
          </p:nvPr>
        </p:nvSpPr>
        <p:spPr/>
        <p:txBody>
          <a:bodyPr/>
          <a:lstStyle/>
          <a:p>
            <a:fld id="{644865B2-074B-B543-ABB4-93031BB7B16A}" type="slidenum">
              <a:rPr lang="en-US" smtClean="0"/>
              <a:t>‹#›</a:t>
            </a:fld>
            <a:endParaRPr lang="en-US"/>
          </a:p>
        </p:txBody>
      </p:sp>
    </p:spTree>
    <p:extLst>
      <p:ext uri="{BB962C8B-B14F-4D97-AF65-F5344CB8AC3E}">
        <p14:creationId xmlns:p14="http://schemas.microsoft.com/office/powerpoint/2010/main" val="11779528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6E7D31-C203-8D4B-B351-EB41BCB7535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10B6246-7C81-0A45-9C56-CABF68253203}"/>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93F5082-6523-4647-8436-6ED53B24914F}"/>
              </a:ext>
            </a:extLst>
          </p:cNvPr>
          <p:cNvSpPr>
            <a:spLocks noGrp="1"/>
          </p:cNvSpPr>
          <p:nvPr>
            <p:ph type="dt" sz="half" idx="10"/>
          </p:nvPr>
        </p:nvSpPr>
        <p:spPr/>
        <p:txBody>
          <a:bodyPr/>
          <a:lstStyle/>
          <a:p>
            <a:fld id="{6CAD13AC-7D5A-3C42-8A3F-221CAFF7164A}" type="datetimeFigureOut">
              <a:rPr lang="en-US" smtClean="0"/>
              <a:t>10/8/19</a:t>
            </a:fld>
            <a:endParaRPr lang="en-US"/>
          </a:p>
        </p:txBody>
      </p:sp>
      <p:sp>
        <p:nvSpPr>
          <p:cNvPr id="5" name="Footer Placeholder 4">
            <a:extLst>
              <a:ext uri="{FF2B5EF4-FFF2-40B4-BE49-F238E27FC236}">
                <a16:creationId xmlns:a16="http://schemas.microsoft.com/office/drawing/2014/main" id="{B3073379-66C5-3744-A389-EA98D29FD17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6806F1-E9CE-7F48-96EC-CC0BBE813C8E}"/>
              </a:ext>
            </a:extLst>
          </p:cNvPr>
          <p:cNvSpPr>
            <a:spLocks noGrp="1"/>
          </p:cNvSpPr>
          <p:nvPr>
            <p:ph type="sldNum" sz="quarter" idx="12"/>
          </p:nvPr>
        </p:nvSpPr>
        <p:spPr/>
        <p:txBody>
          <a:bodyPr/>
          <a:lstStyle/>
          <a:p>
            <a:fld id="{644865B2-074B-B543-ABB4-93031BB7B16A}" type="slidenum">
              <a:rPr lang="en-US" smtClean="0"/>
              <a:t>‹#›</a:t>
            </a:fld>
            <a:endParaRPr lang="en-US"/>
          </a:p>
        </p:txBody>
      </p:sp>
    </p:spTree>
    <p:extLst>
      <p:ext uri="{BB962C8B-B14F-4D97-AF65-F5344CB8AC3E}">
        <p14:creationId xmlns:p14="http://schemas.microsoft.com/office/powerpoint/2010/main" val="32131923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A4DE47F-BE4C-7643-8256-F32FD7899B0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A6D6CA2-B083-654B-BB59-4E5F1308DD52}"/>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1889A7B-37D2-4D48-8B5D-C170DA6D5DCC}"/>
              </a:ext>
            </a:extLst>
          </p:cNvPr>
          <p:cNvSpPr>
            <a:spLocks noGrp="1"/>
          </p:cNvSpPr>
          <p:nvPr>
            <p:ph type="dt" sz="half" idx="10"/>
          </p:nvPr>
        </p:nvSpPr>
        <p:spPr/>
        <p:txBody>
          <a:bodyPr/>
          <a:lstStyle/>
          <a:p>
            <a:fld id="{6CAD13AC-7D5A-3C42-8A3F-221CAFF7164A}" type="datetimeFigureOut">
              <a:rPr lang="en-US" smtClean="0"/>
              <a:t>10/8/19</a:t>
            </a:fld>
            <a:endParaRPr lang="en-US"/>
          </a:p>
        </p:txBody>
      </p:sp>
      <p:sp>
        <p:nvSpPr>
          <p:cNvPr id="5" name="Footer Placeholder 4">
            <a:extLst>
              <a:ext uri="{FF2B5EF4-FFF2-40B4-BE49-F238E27FC236}">
                <a16:creationId xmlns:a16="http://schemas.microsoft.com/office/drawing/2014/main" id="{5AC0B7AF-852D-A04B-A799-78AB341E865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E3DFFA4-6B02-5543-978A-DD1B40479FC7}"/>
              </a:ext>
            </a:extLst>
          </p:cNvPr>
          <p:cNvSpPr>
            <a:spLocks noGrp="1"/>
          </p:cNvSpPr>
          <p:nvPr>
            <p:ph type="sldNum" sz="quarter" idx="12"/>
          </p:nvPr>
        </p:nvSpPr>
        <p:spPr/>
        <p:txBody>
          <a:bodyPr/>
          <a:lstStyle/>
          <a:p>
            <a:fld id="{644865B2-074B-B543-ABB4-93031BB7B16A}" type="slidenum">
              <a:rPr lang="en-US" smtClean="0"/>
              <a:t>‹#›</a:t>
            </a:fld>
            <a:endParaRPr lang="en-US"/>
          </a:p>
        </p:txBody>
      </p:sp>
    </p:spTree>
    <p:extLst>
      <p:ext uri="{BB962C8B-B14F-4D97-AF65-F5344CB8AC3E}">
        <p14:creationId xmlns:p14="http://schemas.microsoft.com/office/powerpoint/2010/main" val="42893498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4A6064-C0A6-2645-B52C-9C488209287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AFBDF57-83B0-3B4B-9323-AAB5FFC73E8F}"/>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218E23E-E6F9-7A4A-8463-7C5771C4591A}"/>
              </a:ext>
            </a:extLst>
          </p:cNvPr>
          <p:cNvSpPr>
            <a:spLocks noGrp="1"/>
          </p:cNvSpPr>
          <p:nvPr>
            <p:ph type="dt" sz="half" idx="10"/>
          </p:nvPr>
        </p:nvSpPr>
        <p:spPr/>
        <p:txBody>
          <a:bodyPr/>
          <a:lstStyle/>
          <a:p>
            <a:fld id="{6CAD13AC-7D5A-3C42-8A3F-221CAFF7164A}" type="datetimeFigureOut">
              <a:rPr lang="en-US" smtClean="0"/>
              <a:t>10/8/19</a:t>
            </a:fld>
            <a:endParaRPr lang="en-US"/>
          </a:p>
        </p:txBody>
      </p:sp>
      <p:sp>
        <p:nvSpPr>
          <p:cNvPr id="5" name="Footer Placeholder 4">
            <a:extLst>
              <a:ext uri="{FF2B5EF4-FFF2-40B4-BE49-F238E27FC236}">
                <a16:creationId xmlns:a16="http://schemas.microsoft.com/office/drawing/2014/main" id="{D43ADB60-F4A5-C34E-A33A-B85E30E1057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693BE20-55AA-F744-BD3F-8082D234B407}"/>
              </a:ext>
            </a:extLst>
          </p:cNvPr>
          <p:cNvSpPr>
            <a:spLocks noGrp="1"/>
          </p:cNvSpPr>
          <p:nvPr>
            <p:ph type="sldNum" sz="quarter" idx="12"/>
          </p:nvPr>
        </p:nvSpPr>
        <p:spPr/>
        <p:txBody>
          <a:bodyPr/>
          <a:lstStyle/>
          <a:p>
            <a:fld id="{644865B2-074B-B543-ABB4-93031BB7B16A}" type="slidenum">
              <a:rPr lang="en-US" smtClean="0"/>
              <a:t>‹#›</a:t>
            </a:fld>
            <a:endParaRPr lang="en-US"/>
          </a:p>
        </p:txBody>
      </p:sp>
    </p:spTree>
    <p:extLst>
      <p:ext uri="{BB962C8B-B14F-4D97-AF65-F5344CB8AC3E}">
        <p14:creationId xmlns:p14="http://schemas.microsoft.com/office/powerpoint/2010/main" val="34065913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2B4D72-68D8-2D45-81D4-5921BEDAFCC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35BBC76-190F-5141-AB11-8DC5093B723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BC4BA867-1F8B-7F48-9F05-77826C97DECA}"/>
              </a:ext>
            </a:extLst>
          </p:cNvPr>
          <p:cNvSpPr>
            <a:spLocks noGrp="1"/>
          </p:cNvSpPr>
          <p:nvPr>
            <p:ph type="dt" sz="half" idx="10"/>
          </p:nvPr>
        </p:nvSpPr>
        <p:spPr/>
        <p:txBody>
          <a:bodyPr/>
          <a:lstStyle/>
          <a:p>
            <a:fld id="{6CAD13AC-7D5A-3C42-8A3F-221CAFF7164A}" type="datetimeFigureOut">
              <a:rPr lang="en-US" smtClean="0"/>
              <a:t>10/8/19</a:t>
            </a:fld>
            <a:endParaRPr lang="en-US"/>
          </a:p>
        </p:txBody>
      </p:sp>
      <p:sp>
        <p:nvSpPr>
          <p:cNvPr id="5" name="Footer Placeholder 4">
            <a:extLst>
              <a:ext uri="{FF2B5EF4-FFF2-40B4-BE49-F238E27FC236}">
                <a16:creationId xmlns:a16="http://schemas.microsoft.com/office/drawing/2014/main" id="{4C285155-4A59-6742-9018-A3894F847D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F819730-37CB-FD4C-ABB7-658EF8590E17}"/>
              </a:ext>
            </a:extLst>
          </p:cNvPr>
          <p:cNvSpPr>
            <a:spLocks noGrp="1"/>
          </p:cNvSpPr>
          <p:nvPr>
            <p:ph type="sldNum" sz="quarter" idx="12"/>
          </p:nvPr>
        </p:nvSpPr>
        <p:spPr/>
        <p:txBody>
          <a:bodyPr/>
          <a:lstStyle/>
          <a:p>
            <a:fld id="{644865B2-074B-B543-ABB4-93031BB7B16A}" type="slidenum">
              <a:rPr lang="en-US" smtClean="0"/>
              <a:t>‹#›</a:t>
            </a:fld>
            <a:endParaRPr lang="en-US"/>
          </a:p>
        </p:txBody>
      </p:sp>
    </p:spTree>
    <p:extLst>
      <p:ext uri="{BB962C8B-B14F-4D97-AF65-F5344CB8AC3E}">
        <p14:creationId xmlns:p14="http://schemas.microsoft.com/office/powerpoint/2010/main" val="3797157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2D8F2C-6824-C344-A651-8EC011C5795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2CCD8FE-3BE7-D54F-9329-22BB97E4555F}"/>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7FAB754-C7E1-674B-BE1A-8B11B16D9E2A}"/>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3EF5D1C-A799-784A-8F7A-C13F7C117420}"/>
              </a:ext>
            </a:extLst>
          </p:cNvPr>
          <p:cNvSpPr>
            <a:spLocks noGrp="1"/>
          </p:cNvSpPr>
          <p:nvPr>
            <p:ph type="dt" sz="half" idx="10"/>
          </p:nvPr>
        </p:nvSpPr>
        <p:spPr/>
        <p:txBody>
          <a:bodyPr/>
          <a:lstStyle/>
          <a:p>
            <a:fld id="{6CAD13AC-7D5A-3C42-8A3F-221CAFF7164A}" type="datetimeFigureOut">
              <a:rPr lang="en-US" smtClean="0"/>
              <a:t>10/8/19</a:t>
            </a:fld>
            <a:endParaRPr lang="en-US"/>
          </a:p>
        </p:txBody>
      </p:sp>
      <p:sp>
        <p:nvSpPr>
          <p:cNvPr id="6" name="Footer Placeholder 5">
            <a:extLst>
              <a:ext uri="{FF2B5EF4-FFF2-40B4-BE49-F238E27FC236}">
                <a16:creationId xmlns:a16="http://schemas.microsoft.com/office/drawing/2014/main" id="{309335DB-2509-4142-AD9D-73A1CC77B82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4E34482-A37C-9F45-898C-BE12CCE1D6FF}"/>
              </a:ext>
            </a:extLst>
          </p:cNvPr>
          <p:cNvSpPr>
            <a:spLocks noGrp="1"/>
          </p:cNvSpPr>
          <p:nvPr>
            <p:ph type="sldNum" sz="quarter" idx="12"/>
          </p:nvPr>
        </p:nvSpPr>
        <p:spPr/>
        <p:txBody>
          <a:bodyPr/>
          <a:lstStyle/>
          <a:p>
            <a:fld id="{644865B2-074B-B543-ABB4-93031BB7B16A}" type="slidenum">
              <a:rPr lang="en-US" smtClean="0"/>
              <a:t>‹#›</a:t>
            </a:fld>
            <a:endParaRPr lang="en-US"/>
          </a:p>
        </p:txBody>
      </p:sp>
    </p:spTree>
    <p:extLst>
      <p:ext uri="{BB962C8B-B14F-4D97-AF65-F5344CB8AC3E}">
        <p14:creationId xmlns:p14="http://schemas.microsoft.com/office/powerpoint/2010/main" val="12588944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C3E587-0DD9-5C40-BE1F-F7E20D6016A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8F43554-1BDB-2D48-BF89-26F66FCAA17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13A1CDFD-13BE-D34C-8C40-447C19A2C87C}"/>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5ED1162-E7A3-EB42-97D6-E941D823233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E448C55D-C598-AC4E-AA68-8B36E91D2E84}"/>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3FBFC9C-2B14-6D46-9EE1-66C54CDF564C}"/>
              </a:ext>
            </a:extLst>
          </p:cNvPr>
          <p:cNvSpPr>
            <a:spLocks noGrp="1"/>
          </p:cNvSpPr>
          <p:nvPr>
            <p:ph type="dt" sz="half" idx="10"/>
          </p:nvPr>
        </p:nvSpPr>
        <p:spPr/>
        <p:txBody>
          <a:bodyPr/>
          <a:lstStyle/>
          <a:p>
            <a:fld id="{6CAD13AC-7D5A-3C42-8A3F-221CAFF7164A}" type="datetimeFigureOut">
              <a:rPr lang="en-US" smtClean="0"/>
              <a:t>10/8/19</a:t>
            </a:fld>
            <a:endParaRPr lang="en-US"/>
          </a:p>
        </p:txBody>
      </p:sp>
      <p:sp>
        <p:nvSpPr>
          <p:cNvPr id="8" name="Footer Placeholder 7">
            <a:extLst>
              <a:ext uri="{FF2B5EF4-FFF2-40B4-BE49-F238E27FC236}">
                <a16:creationId xmlns:a16="http://schemas.microsoft.com/office/drawing/2014/main" id="{D4B6B1C1-EAEE-564B-BD93-BEEF34546D5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5410BA7-3D0C-0E40-80EF-3240EE3BB466}"/>
              </a:ext>
            </a:extLst>
          </p:cNvPr>
          <p:cNvSpPr>
            <a:spLocks noGrp="1"/>
          </p:cNvSpPr>
          <p:nvPr>
            <p:ph type="sldNum" sz="quarter" idx="12"/>
          </p:nvPr>
        </p:nvSpPr>
        <p:spPr/>
        <p:txBody>
          <a:bodyPr/>
          <a:lstStyle/>
          <a:p>
            <a:fld id="{644865B2-074B-B543-ABB4-93031BB7B16A}" type="slidenum">
              <a:rPr lang="en-US" smtClean="0"/>
              <a:t>‹#›</a:t>
            </a:fld>
            <a:endParaRPr lang="en-US"/>
          </a:p>
        </p:txBody>
      </p:sp>
    </p:spTree>
    <p:extLst>
      <p:ext uri="{BB962C8B-B14F-4D97-AF65-F5344CB8AC3E}">
        <p14:creationId xmlns:p14="http://schemas.microsoft.com/office/powerpoint/2010/main" val="26467356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4B65C1-4065-2949-8605-22A113DBF2B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E5FD561-E565-A347-B6C4-F5D9AAD7D30B}"/>
              </a:ext>
            </a:extLst>
          </p:cNvPr>
          <p:cNvSpPr>
            <a:spLocks noGrp="1"/>
          </p:cNvSpPr>
          <p:nvPr>
            <p:ph type="dt" sz="half" idx="10"/>
          </p:nvPr>
        </p:nvSpPr>
        <p:spPr/>
        <p:txBody>
          <a:bodyPr/>
          <a:lstStyle/>
          <a:p>
            <a:fld id="{6CAD13AC-7D5A-3C42-8A3F-221CAFF7164A}" type="datetimeFigureOut">
              <a:rPr lang="en-US" smtClean="0"/>
              <a:t>10/8/19</a:t>
            </a:fld>
            <a:endParaRPr lang="en-US"/>
          </a:p>
        </p:txBody>
      </p:sp>
      <p:sp>
        <p:nvSpPr>
          <p:cNvPr id="4" name="Footer Placeholder 3">
            <a:extLst>
              <a:ext uri="{FF2B5EF4-FFF2-40B4-BE49-F238E27FC236}">
                <a16:creationId xmlns:a16="http://schemas.microsoft.com/office/drawing/2014/main" id="{CC7E2FCA-49A8-064A-A660-153DCB83FE0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D9FB132-1F0D-F348-A8DC-03AAB0B5A720}"/>
              </a:ext>
            </a:extLst>
          </p:cNvPr>
          <p:cNvSpPr>
            <a:spLocks noGrp="1"/>
          </p:cNvSpPr>
          <p:nvPr>
            <p:ph type="sldNum" sz="quarter" idx="12"/>
          </p:nvPr>
        </p:nvSpPr>
        <p:spPr/>
        <p:txBody>
          <a:bodyPr/>
          <a:lstStyle/>
          <a:p>
            <a:fld id="{644865B2-074B-B543-ABB4-93031BB7B16A}" type="slidenum">
              <a:rPr lang="en-US" smtClean="0"/>
              <a:t>‹#›</a:t>
            </a:fld>
            <a:endParaRPr lang="en-US"/>
          </a:p>
        </p:txBody>
      </p:sp>
    </p:spTree>
    <p:extLst>
      <p:ext uri="{BB962C8B-B14F-4D97-AF65-F5344CB8AC3E}">
        <p14:creationId xmlns:p14="http://schemas.microsoft.com/office/powerpoint/2010/main" val="23016830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7E77A8B-C6D7-304E-9498-2BA8CB9C9956}"/>
              </a:ext>
            </a:extLst>
          </p:cNvPr>
          <p:cNvSpPr>
            <a:spLocks noGrp="1"/>
          </p:cNvSpPr>
          <p:nvPr>
            <p:ph type="dt" sz="half" idx="10"/>
          </p:nvPr>
        </p:nvSpPr>
        <p:spPr/>
        <p:txBody>
          <a:bodyPr/>
          <a:lstStyle/>
          <a:p>
            <a:fld id="{6CAD13AC-7D5A-3C42-8A3F-221CAFF7164A}" type="datetimeFigureOut">
              <a:rPr lang="en-US" smtClean="0"/>
              <a:t>10/8/19</a:t>
            </a:fld>
            <a:endParaRPr lang="en-US"/>
          </a:p>
        </p:txBody>
      </p:sp>
      <p:sp>
        <p:nvSpPr>
          <p:cNvPr id="3" name="Footer Placeholder 2">
            <a:extLst>
              <a:ext uri="{FF2B5EF4-FFF2-40B4-BE49-F238E27FC236}">
                <a16:creationId xmlns:a16="http://schemas.microsoft.com/office/drawing/2014/main" id="{FCCE453B-31DE-534F-8096-FDE2EEB87DE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2534A3A-3A6B-DA47-8D3A-47687EF0155A}"/>
              </a:ext>
            </a:extLst>
          </p:cNvPr>
          <p:cNvSpPr>
            <a:spLocks noGrp="1"/>
          </p:cNvSpPr>
          <p:nvPr>
            <p:ph type="sldNum" sz="quarter" idx="12"/>
          </p:nvPr>
        </p:nvSpPr>
        <p:spPr/>
        <p:txBody>
          <a:bodyPr/>
          <a:lstStyle/>
          <a:p>
            <a:fld id="{644865B2-074B-B543-ABB4-93031BB7B16A}" type="slidenum">
              <a:rPr lang="en-US" smtClean="0"/>
              <a:t>‹#›</a:t>
            </a:fld>
            <a:endParaRPr lang="en-US"/>
          </a:p>
        </p:txBody>
      </p:sp>
    </p:spTree>
    <p:extLst>
      <p:ext uri="{BB962C8B-B14F-4D97-AF65-F5344CB8AC3E}">
        <p14:creationId xmlns:p14="http://schemas.microsoft.com/office/powerpoint/2010/main" val="32494661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9C28AC-8429-E145-80FD-2F1B261DCD9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B2F3EA4-D2FE-0D49-977B-16F9D342752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557713C-FC00-D24B-ADC6-2D14C2F6CA2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85D5439-EE4E-924D-B451-C57E2FBE6B3E}"/>
              </a:ext>
            </a:extLst>
          </p:cNvPr>
          <p:cNvSpPr>
            <a:spLocks noGrp="1"/>
          </p:cNvSpPr>
          <p:nvPr>
            <p:ph type="dt" sz="half" idx="10"/>
          </p:nvPr>
        </p:nvSpPr>
        <p:spPr/>
        <p:txBody>
          <a:bodyPr/>
          <a:lstStyle/>
          <a:p>
            <a:fld id="{6CAD13AC-7D5A-3C42-8A3F-221CAFF7164A}" type="datetimeFigureOut">
              <a:rPr lang="en-US" smtClean="0"/>
              <a:t>10/8/19</a:t>
            </a:fld>
            <a:endParaRPr lang="en-US"/>
          </a:p>
        </p:txBody>
      </p:sp>
      <p:sp>
        <p:nvSpPr>
          <p:cNvPr id="6" name="Footer Placeholder 5">
            <a:extLst>
              <a:ext uri="{FF2B5EF4-FFF2-40B4-BE49-F238E27FC236}">
                <a16:creationId xmlns:a16="http://schemas.microsoft.com/office/drawing/2014/main" id="{EE948B97-AA46-514F-8E48-BBCCAEF77AD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8A600F8-9A6C-8942-B0F7-16B7691235F4}"/>
              </a:ext>
            </a:extLst>
          </p:cNvPr>
          <p:cNvSpPr>
            <a:spLocks noGrp="1"/>
          </p:cNvSpPr>
          <p:nvPr>
            <p:ph type="sldNum" sz="quarter" idx="12"/>
          </p:nvPr>
        </p:nvSpPr>
        <p:spPr/>
        <p:txBody>
          <a:bodyPr/>
          <a:lstStyle/>
          <a:p>
            <a:fld id="{644865B2-074B-B543-ABB4-93031BB7B16A}" type="slidenum">
              <a:rPr lang="en-US" smtClean="0"/>
              <a:t>‹#›</a:t>
            </a:fld>
            <a:endParaRPr lang="en-US"/>
          </a:p>
        </p:txBody>
      </p:sp>
    </p:spTree>
    <p:extLst>
      <p:ext uri="{BB962C8B-B14F-4D97-AF65-F5344CB8AC3E}">
        <p14:creationId xmlns:p14="http://schemas.microsoft.com/office/powerpoint/2010/main" val="13574118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CAB074-9DCF-BF43-A65D-43CC84F8CB3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ECB4593-FF29-184B-90B4-33E9D663571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82D7F26-5700-CB4A-940E-6DE294A5EF6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42A199A-4D8F-1F4F-B676-C33660743727}"/>
              </a:ext>
            </a:extLst>
          </p:cNvPr>
          <p:cNvSpPr>
            <a:spLocks noGrp="1"/>
          </p:cNvSpPr>
          <p:nvPr>
            <p:ph type="dt" sz="half" idx="10"/>
          </p:nvPr>
        </p:nvSpPr>
        <p:spPr/>
        <p:txBody>
          <a:bodyPr/>
          <a:lstStyle/>
          <a:p>
            <a:fld id="{6CAD13AC-7D5A-3C42-8A3F-221CAFF7164A}" type="datetimeFigureOut">
              <a:rPr lang="en-US" smtClean="0"/>
              <a:t>10/8/19</a:t>
            </a:fld>
            <a:endParaRPr lang="en-US"/>
          </a:p>
        </p:txBody>
      </p:sp>
      <p:sp>
        <p:nvSpPr>
          <p:cNvPr id="6" name="Footer Placeholder 5">
            <a:extLst>
              <a:ext uri="{FF2B5EF4-FFF2-40B4-BE49-F238E27FC236}">
                <a16:creationId xmlns:a16="http://schemas.microsoft.com/office/drawing/2014/main" id="{3F6526E4-EBF8-034D-9C3B-B30C06F2FB5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5582C83-078B-3F4C-AABF-4B369C4B3004}"/>
              </a:ext>
            </a:extLst>
          </p:cNvPr>
          <p:cNvSpPr>
            <a:spLocks noGrp="1"/>
          </p:cNvSpPr>
          <p:nvPr>
            <p:ph type="sldNum" sz="quarter" idx="12"/>
          </p:nvPr>
        </p:nvSpPr>
        <p:spPr/>
        <p:txBody>
          <a:bodyPr/>
          <a:lstStyle/>
          <a:p>
            <a:fld id="{644865B2-074B-B543-ABB4-93031BB7B16A}" type="slidenum">
              <a:rPr lang="en-US" smtClean="0"/>
              <a:t>‹#›</a:t>
            </a:fld>
            <a:endParaRPr lang="en-US"/>
          </a:p>
        </p:txBody>
      </p:sp>
    </p:spTree>
    <p:extLst>
      <p:ext uri="{BB962C8B-B14F-4D97-AF65-F5344CB8AC3E}">
        <p14:creationId xmlns:p14="http://schemas.microsoft.com/office/powerpoint/2010/main" val="23207910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E5BE0AD-E1BF-C24A-9E16-2C95C6EC89E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CD69677-A5AA-DA49-B23F-EAE2C47EC46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BFE2311-097E-E54F-A414-44A0C8617EB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AD13AC-7D5A-3C42-8A3F-221CAFF7164A}" type="datetimeFigureOut">
              <a:rPr lang="en-US" smtClean="0"/>
              <a:t>10/8/19</a:t>
            </a:fld>
            <a:endParaRPr lang="en-US"/>
          </a:p>
        </p:txBody>
      </p:sp>
      <p:sp>
        <p:nvSpPr>
          <p:cNvPr id="5" name="Footer Placeholder 4">
            <a:extLst>
              <a:ext uri="{FF2B5EF4-FFF2-40B4-BE49-F238E27FC236}">
                <a16:creationId xmlns:a16="http://schemas.microsoft.com/office/drawing/2014/main" id="{F87516A0-4E0B-B644-82F6-DCC1DFC6F01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0B49E00-7EA3-D348-A2CA-0760CD1E991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4865B2-074B-B543-ABB4-93031BB7B16A}" type="slidenum">
              <a:rPr lang="en-US" smtClean="0"/>
              <a:t>‹#›</a:t>
            </a:fld>
            <a:endParaRPr lang="en-US"/>
          </a:p>
        </p:txBody>
      </p:sp>
    </p:spTree>
    <p:extLst>
      <p:ext uri="{BB962C8B-B14F-4D97-AF65-F5344CB8AC3E}">
        <p14:creationId xmlns:p14="http://schemas.microsoft.com/office/powerpoint/2010/main" val="24928754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hyperlink" Target="https://www.google.com/url?sa=i&amp;rct=j&amp;q=&amp;esrc=s&amp;source=images&amp;cd=&amp;cad=rja&amp;uact=8&amp;ved=2ahUKEwih6MT79tPeAhUSalAKHcxyAhEQjRx6BAgBEAU&amp;url=https://oxfamblogs.org/fp2p/what-should-europe-do-on-illicit-financial-flows-five-take-aways-from-the-african-unions-high-level-report/&amp;psig=AOvVaw2n63qqHnXSPpBlkM5RP08e&amp;ust=1542286466719625"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1.tiff"/><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6.xml.rels><?xml version="1.0" encoding="UTF-8" standalone="yes"?>
<Relationships xmlns="http://schemas.openxmlformats.org/package/2006/relationships"><Relationship Id="rId3" Type="http://schemas.openxmlformats.org/officeDocument/2006/relationships/image" Target="../media/image13.tiff"/><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hyperlink" Target="https://www.google.com/url?sa=i&amp;rct=j&amp;q=&amp;esrc=s&amp;source=images&amp;cd=&amp;cad=rja&amp;uact=8&amp;ved=2ahUKEwiu3662ya7eAhXIJVAKHRomDd8QjRx6BAgBEAU&amp;url=https://www.researchgate.net/figure/Five-global-wealth-chain-governance-types_fig1_312155484&amp;psig=AOvVaw2aYjSwyeneiyQyuF5W1ekF&amp;ust=1541002929332716"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hyperlink" Target="https://www.africanexponent.com/bpost/4985-is-corruption-our-human-nature" TargetMode="Externa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8" Type="http://schemas.openxmlformats.org/officeDocument/2006/relationships/diagramLayout" Target="../diagrams/layout11.xml"/><Relationship Id="rId3" Type="http://schemas.openxmlformats.org/officeDocument/2006/relationships/diagramLayout" Target="../diagrams/layout10.xml"/><Relationship Id="rId7" Type="http://schemas.openxmlformats.org/officeDocument/2006/relationships/diagramData" Target="../diagrams/data11.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11" Type="http://schemas.microsoft.com/office/2007/relationships/diagramDrawing" Target="../diagrams/drawing11.xml"/><Relationship Id="rId5" Type="http://schemas.openxmlformats.org/officeDocument/2006/relationships/diagramColors" Target="../diagrams/colors10.xml"/><Relationship Id="rId10" Type="http://schemas.openxmlformats.org/officeDocument/2006/relationships/diagramColors" Target="../diagrams/colors11.xml"/><Relationship Id="rId4" Type="http://schemas.openxmlformats.org/officeDocument/2006/relationships/diagramQuickStyle" Target="../diagrams/quickStyle10.xml"/><Relationship Id="rId9" Type="http://schemas.openxmlformats.org/officeDocument/2006/relationships/diagramQuickStyle" Target="../diagrams/quickStyle11.xml"/></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s://www.google.com/url?sa=i&amp;rct=j&amp;q=&amp;esrc=s&amp;source=images&amp;cd=&amp;cad=rja&amp;uact=8&amp;ved=2ahUKEwix9e-Dlq7eAhWGL1AKHbakBwgQjRx6BAgBEAU&amp;url=https://medium.com/@ajlabs/mapping-africas-natural-resources-8fc6407ca5f9&amp;psig=AOvVaw2ZcmDazvwF8uJnC5OGnZFG&amp;ust=1540988789497895" TargetMode="Externa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hyperlink" Target="https://www.google.com/url?sa=i&amp;rct=j&amp;q=&amp;esrc=s&amp;source=images&amp;cd=&amp;cad=rja&amp;uact=8&amp;ved=2ahUKEwjBi_fAla7eAhUMJlAKHTBOA_IQjRx6BAgBEAU&amp;url=https://www.bloomberg.com/news/features/2017-06-08/no-one-has-ever-made-a-corruption-machine-like-this-one&amp;psig=AOvVaw03FJTM2EssuCQPOn3CqOh7&amp;ust=1540988981135013"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mailto:latif.lyla@gmail.com" TargetMode="External"/><Relationship Id="rId2" Type="http://schemas.openxmlformats.org/officeDocument/2006/relationships/hyperlink" Target="mailto:latif@uonbi.ac.ke" TargetMode="External"/><Relationship Id="rId1" Type="http://schemas.openxmlformats.org/officeDocument/2006/relationships/slideLayout" Target="../slideLayouts/slideLayout6.xml"/><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www.google.com/url?sa=i&amp;rct=j&amp;q=&amp;esrc=s&amp;source=images&amp;cd=&amp;cad=rja&amp;uact=8&amp;ved=2ahUKEwjv8bzl6dPeAhVJK1AKHZm9AwYQjRx6BAgBEAU&amp;url=http://www.ashigbey.com/2017/10/14/the-efficacy-of-anti-corruption-measures-what-is-missing-and-the-way-forward/&amp;psig=AOvVaw1ginGhlIVOveilAZXzi08K&amp;ust=1542282795596878" TargetMode="Externa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hyperlink" Target="http://www.google.com/url?sa=i&amp;rct=j&amp;q=&amp;esrc=s&amp;source=images&amp;cd=&amp;cad=rja&amp;uact=8&amp;ved=2ahUKEwjXj6LUg67eAhUKThoKHQTUApcQjRx6BAgBEAU&amp;url=http://www.businessdaily.co.zw/index-id-national-zk-44018.html&amp;psig=AOvVaw2BJ3lm2nMfX9ZbFQVSLzD9&amp;ust=1540983362389304"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8" Type="http://schemas.openxmlformats.org/officeDocument/2006/relationships/hyperlink" Target="https://www.google.com/url?sa=i&amp;rct=j&amp;q=&amp;esrc=s&amp;source=images&amp;cd=&amp;cad=rja&amp;uact=8&amp;ved=2ahUKEwjQ3Zv98dPeAhWBbVAKHW3aDRMQjRx6BAgBEAU&amp;url=https://mg.co.za/article/2015-02-12-the-art-of-not-curbing-investment&amp;psig=AOvVaw2PuEbrLG8Ya-T_nkupSn0c&amp;ust=1542285032610404" TargetMode="External"/><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6.jpeg"/></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8" Type="http://schemas.openxmlformats.org/officeDocument/2006/relationships/diagramData" Target="../diagrams/data5.xml"/><Relationship Id="rId13" Type="http://schemas.openxmlformats.org/officeDocument/2006/relationships/diagramData" Target="../diagrams/data6.xml"/><Relationship Id="rId18" Type="http://schemas.openxmlformats.org/officeDocument/2006/relationships/diagramData" Target="../diagrams/data7.xml"/><Relationship Id="rId3" Type="http://schemas.openxmlformats.org/officeDocument/2006/relationships/diagramData" Target="../diagrams/data4.xml"/><Relationship Id="rId21" Type="http://schemas.openxmlformats.org/officeDocument/2006/relationships/diagramColors" Target="../diagrams/colors7.xml"/><Relationship Id="rId7" Type="http://schemas.microsoft.com/office/2007/relationships/diagramDrawing" Target="../diagrams/drawing4.xml"/><Relationship Id="rId12" Type="http://schemas.microsoft.com/office/2007/relationships/diagramDrawing" Target="../diagrams/drawing5.xml"/><Relationship Id="rId17" Type="http://schemas.microsoft.com/office/2007/relationships/diagramDrawing" Target="../diagrams/drawing6.xml"/><Relationship Id="rId2" Type="http://schemas.openxmlformats.org/officeDocument/2006/relationships/notesSlide" Target="../notesSlides/notesSlide6.xml"/><Relationship Id="rId16" Type="http://schemas.openxmlformats.org/officeDocument/2006/relationships/diagramColors" Target="../diagrams/colors6.xml"/><Relationship Id="rId20" Type="http://schemas.openxmlformats.org/officeDocument/2006/relationships/diagramQuickStyle" Target="../diagrams/quickStyle7.xml"/><Relationship Id="rId1" Type="http://schemas.openxmlformats.org/officeDocument/2006/relationships/slideLayout" Target="../slideLayouts/slideLayout2.xml"/><Relationship Id="rId6" Type="http://schemas.openxmlformats.org/officeDocument/2006/relationships/diagramColors" Target="../diagrams/colors4.xml"/><Relationship Id="rId11" Type="http://schemas.openxmlformats.org/officeDocument/2006/relationships/diagramColors" Target="../diagrams/colors5.xml"/><Relationship Id="rId5" Type="http://schemas.openxmlformats.org/officeDocument/2006/relationships/diagramQuickStyle" Target="../diagrams/quickStyle4.xml"/><Relationship Id="rId15" Type="http://schemas.openxmlformats.org/officeDocument/2006/relationships/diagramQuickStyle" Target="../diagrams/quickStyle6.xml"/><Relationship Id="rId10" Type="http://schemas.openxmlformats.org/officeDocument/2006/relationships/diagramQuickStyle" Target="../diagrams/quickStyle5.xml"/><Relationship Id="rId19" Type="http://schemas.openxmlformats.org/officeDocument/2006/relationships/diagramLayout" Target="../diagrams/layout7.xml"/><Relationship Id="rId4" Type="http://schemas.openxmlformats.org/officeDocument/2006/relationships/diagramLayout" Target="../diagrams/layout4.xml"/><Relationship Id="rId9" Type="http://schemas.openxmlformats.org/officeDocument/2006/relationships/diagramLayout" Target="../diagrams/layout5.xml"/><Relationship Id="rId14" Type="http://schemas.openxmlformats.org/officeDocument/2006/relationships/diagramLayout" Target="../diagrams/layout6.xml"/><Relationship Id="rId22" Type="http://schemas.microsoft.com/office/2007/relationships/diagramDrawing" Target="../diagrams/drawing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19">
            <a:extLst>
              <a:ext uri="{FF2B5EF4-FFF2-40B4-BE49-F238E27FC236}">
                <a16:creationId xmlns:a16="http://schemas.microsoft.com/office/drawing/2014/main" id="{2A0E4E09-FC02-4ADC-951A-3FFA90B6FE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1">
            <a:extLst>
              <a:ext uri="{FF2B5EF4-FFF2-40B4-BE49-F238E27FC236}">
                <a16:creationId xmlns:a16="http://schemas.microsoft.com/office/drawing/2014/main" id="{24F266AD-725B-4A9D-B448-4C000F95CB4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EA85223-0197-5442-A36A-5151E50B9B7A}"/>
              </a:ext>
            </a:extLst>
          </p:cNvPr>
          <p:cNvSpPr>
            <a:spLocks noGrp="1"/>
          </p:cNvSpPr>
          <p:nvPr>
            <p:ph type="ctrTitle"/>
          </p:nvPr>
        </p:nvSpPr>
        <p:spPr>
          <a:xfrm>
            <a:off x="6385035" y="2061651"/>
            <a:ext cx="5207755" cy="1644592"/>
          </a:xfrm>
        </p:spPr>
        <p:txBody>
          <a:bodyPr anchor="t">
            <a:normAutofit fontScale="90000"/>
          </a:bodyPr>
          <a:lstStyle/>
          <a:p>
            <a:pPr algn="l"/>
            <a:r>
              <a:rPr lang="en-US" sz="4400" b="1" dirty="0">
                <a:solidFill>
                  <a:srgbClr val="0070C0"/>
                </a:solidFill>
              </a:rPr>
              <a:t>Understanding the linkages between corruption, taxation and illicit financial flows</a:t>
            </a:r>
          </a:p>
        </p:txBody>
      </p:sp>
      <p:sp>
        <p:nvSpPr>
          <p:cNvPr id="3" name="Subtitle 2">
            <a:extLst>
              <a:ext uri="{FF2B5EF4-FFF2-40B4-BE49-F238E27FC236}">
                <a16:creationId xmlns:a16="http://schemas.microsoft.com/office/drawing/2014/main" id="{883ECE6B-110B-1A4A-8F80-31A43C17AE15}"/>
              </a:ext>
            </a:extLst>
          </p:cNvPr>
          <p:cNvSpPr>
            <a:spLocks noGrp="1"/>
          </p:cNvSpPr>
          <p:nvPr>
            <p:ph type="subTitle" idx="1"/>
          </p:nvPr>
        </p:nvSpPr>
        <p:spPr>
          <a:xfrm>
            <a:off x="6385035" y="4477407"/>
            <a:ext cx="5119239" cy="2065283"/>
          </a:xfrm>
        </p:spPr>
        <p:txBody>
          <a:bodyPr anchor="b">
            <a:normAutofit fontScale="92500" lnSpcReduction="20000"/>
          </a:bodyPr>
          <a:lstStyle/>
          <a:p>
            <a:r>
              <a:rPr lang="en-US" b="1" dirty="0">
                <a:solidFill>
                  <a:srgbClr val="0070C0"/>
                </a:solidFill>
              </a:rPr>
              <a:t>@LylaALatif</a:t>
            </a:r>
          </a:p>
          <a:p>
            <a:r>
              <a:rPr lang="en-US" b="1" dirty="0">
                <a:solidFill>
                  <a:schemeClr val="accent4">
                    <a:lumMod val="75000"/>
                  </a:schemeClr>
                </a:solidFill>
              </a:rPr>
              <a:t>SUMMER SCHOOL 2018, MANGOCHI</a:t>
            </a:r>
          </a:p>
          <a:p>
            <a:r>
              <a:rPr lang="en-US" b="1" dirty="0">
                <a:solidFill>
                  <a:schemeClr val="accent4">
                    <a:lumMod val="75000"/>
                  </a:schemeClr>
                </a:solidFill>
              </a:rPr>
              <a:t>Raising the Voice against IFF, Corruption and Inequality in Africa. Existing and New Challenges</a:t>
            </a:r>
          </a:p>
          <a:p>
            <a:r>
              <a:rPr lang="en-US" b="1" dirty="0">
                <a:solidFill>
                  <a:schemeClr val="accent4">
                    <a:lumMod val="75000"/>
                  </a:schemeClr>
                </a:solidFill>
              </a:rPr>
              <a:t>AFRODAD</a:t>
            </a:r>
          </a:p>
        </p:txBody>
      </p:sp>
      <p:pic>
        <p:nvPicPr>
          <p:cNvPr id="9" name="Content Placeholder 10">
            <a:extLst>
              <a:ext uri="{FF2B5EF4-FFF2-40B4-BE49-F238E27FC236}">
                <a16:creationId xmlns:a16="http://schemas.microsoft.com/office/drawing/2014/main" id="{5A901419-1D87-2745-90BD-EB2C76A4C488}"/>
              </a:ext>
            </a:extLst>
          </p:cNvPr>
          <p:cNvPicPr>
            <a:picLocks noChangeAspect="1"/>
          </p:cNvPicPr>
          <p:nvPr/>
        </p:nvPicPr>
        <p:blipFill>
          <a:blip r:embed="rId4"/>
          <a:stretch>
            <a:fillRect/>
          </a:stretch>
        </p:blipFill>
        <p:spPr>
          <a:xfrm>
            <a:off x="1" y="0"/>
            <a:ext cx="6385034" cy="6858000"/>
          </a:xfrm>
          <a:prstGeom prst="rect">
            <a:avLst/>
          </a:prstGeom>
        </p:spPr>
      </p:pic>
    </p:spTree>
    <p:extLst>
      <p:ext uri="{BB962C8B-B14F-4D97-AF65-F5344CB8AC3E}">
        <p14:creationId xmlns:p14="http://schemas.microsoft.com/office/powerpoint/2010/main" val="28309023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AECF00-BE8B-5040-9EE1-5D3C7FCD2BE2}"/>
              </a:ext>
            </a:extLst>
          </p:cNvPr>
          <p:cNvSpPr>
            <a:spLocks noGrp="1"/>
          </p:cNvSpPr>
          <p:nvPr>
            <p:ph type="title"/>
          </p:nvPr>
        </p:nvSpPr>
        <p:spPr/>
        <p:txBody>
          <a:bodyPr/>
          <a:lstStyle/>
          <a:p>
            <a:r>
              <a:rPr lang="en-US" dirty="0"/>
              <a:t>Contributing factors</a:t>
            </a:r>
          </a:p>
        </p:txBody>
      </p:sp>
      <p:sp>
        <p:nvSpPr>
          <p:cNvPr id="6" name="Text Box 301">
            <a:extLst>
              <a:ext uri="{FF2B5EF4-FFF2-40B4-BE49-F238E27FC236}">
                <a16:creationId xmlns:a16="http://schemas.microsoft.com/office/drawing/2014/main" id="{AF1B1F42-0895-D241-A40A-E7A4D92372BE}"/>
              </a:ext>
            </a:extLst>
          </p:cNvPr>
          <p:cNvSpPr txBox="1">
            <a:spLocks noGrp="1"/>
          </p:cNvSpPr>
          <p:nvPr>
            <p:ph sz="half" idx="1"/>
          </p:nvPr>
        </p:nvSpPr>
        <p:spPr>
          <a:prstGeom prst="rect">
            <a:avLst/>
          </a:prstGeom>
          <a:noFill/>
          <a:ln w="6350">
            <a:noFill/>
          </a:ln>
          <a:effectLst/>
        </p:spPr>
        <p:txBody>
          <a:bodyPr rot="0" spcFirstLastPara="0" vert="horz" wrap="square" lIns="45720" tIns="91440" rIns="0" bIns="0" numCol="1" spcCol="0" rtlCol="0" fromWordArt="0" anchor="t" anchorCtr="0" forceAA="0" compatLnSpc="1">
            <a:prstTxWarp prst="textNoShape">
              <a:avLst/>
            </a:prstTxWarp>
            <a:noAutofit/>
          </a:bodyPr>
          <a:lstStyle/>
          <a:p>
            <a:pPr marL="457200" indent="-228600" algn="just">
              <a:lnSpc>
                <a:spcPct val="107000"/>
              </a:lnSpc>
              <a:spcAft>
                <a:spcPts val="0"/>
              </a:spcAft>
            </a:pPr>
            <a:r>
              <a:rPr lang="en-GB" sz="2400" b="1" dirty="0">
                <a:solidFill>
                  <a:srgbClr val="0070C0"/>
                </a:solidFill>
                <a:effectLst/>
                <a:latin typeface="MyriadPro-Light"/>
                <a:ea typeface="Calibri" panose="020F0502020204030204" pitchFamily="34" charset="0"/>
                <a:cs typeface="MyriadPro-Light"/>
              </a:rPr>
              <a:t>Weak legal framework (old tax laws, laws on extractives ambiguous, weak procurement process)</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457200" indent="-228600" algn="just">
              <a:lnSpc>
                <a:spcPct val="107000"/>
              </a:lnSpc>
              <a:spcAft>
                <a:spcPts val="0"/>
              </a:spcAft>
            </a:pPr>
            <a:r>
              <a:rPr lang="en-GB" sz="2400" b="1" dirty="0">
                <a:solidFill>
                  <a:srgbClr val="FF0000"/>
                </a:solidFill>
                <a:effectLst/>
                <a:latin typeface="MyriadPro-Light"/>
                <a:ea typeface="Calibri" panose="020F0502020204030204" pitchFamily="34" charset="0"/>
                <a:cs typeface="MyriadPro-Light"/>
              </a:rPr>
              <a:t>Political accountability</a:t>
            </a:r>
            <a:endParaRPr lang="en-US" sz="24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marL="457200" indent="-228600" algn="just">
              <a:lnSpc>
                <a:spcPct val="107000"/>
              </a:lnSpc>
              <a:spcAft>
                <a:spcPts val="0"/>
              </a:spcAft>
            </a:pPr>
            <a:r>
              <a:rPr lang="en-GB" sz="2400" b="1" dirty="0">
                <a:solidFill>
                  <a:srgbClr val="0070C0"/>
                </a:solidFill>
                <a:effectLst/>
                <a:latin typeface="MyriadPro-Light"/>
                <a:ea typeface="Calibri" panose="020F0502020204030204" pitchFamily="34" charset="0"/>
                <a:cs typeface="MyriadPro-Light"/>
              </a:rPr>
              <a:t>FDI conditions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457200" indent="-228600" algn="just">
              <a:lnSpc>
                <a:spcPct val="107000"/>
              </a:lnSpc>
              <a:spcAft>
                <a:spcPts val="0"/>
              </a:spcAft>
            </a:pPr>
            <a:r>
              <a:rPr lang="en-GB" sz="2400" b="1" dirty="0">
                <a:solidFill>
                  <a:srgbClr val="FF0000"/>
                </a:solidFill>
                <a:effectLst/>
                <a:latin typeface="MyriadPro-Light"/>
                <a:ea typeface="Calibri" panose="020F0502020204030204" pitchFamily="34" charset="0"/>
                <a:cs typeface="MyriadPro-Light"/>
              </a:rPr>
              <a:t>DTAs</a:t>
            </a:r>
            <a:endParaRPr lang="en-US" sz="24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marL="457200" indent="-228600" algn="just">
              <a:lnSpc>
                <a:spcPct val="107000"/>
              </a:lnSpc>
              <a:spcAft>
                <a:spcPts val="0"/>
              </a:spcAft>
            </a:pPr>
            <a:r>
              <a:rPr lang="en-GB" sz="2400" b="1" dirty="0">
                <a:solidFill>
                  <a:srgbClr val="0070C0"/>
                </a:solidFill>
                <a:effectLst/>
                <a:latin typeface="MyriadPro-Light"/>
                <a:ea typeface="Calibri" panose="020F0502020204030204" pitchFamily="34" charset="0"/>
                <a:cs typeface="MyriadPro-Light"/>
              </a:rPr>
              <a:t>Lack of transparency and accountability (no automatic exchange of information)</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457200" indent="-228600" algn="just">
              <a:lnSpc>
                <a:spcPct val="107000"/>
              </a:lnSpc>
              <a:spcAft>
                <a:spcPts val="0"/>
              </a:spcAft>
            </a:pPr>
            <a:r>
              <a:rPr lang="en-GB" sz="2400" b="1" dirty="0">
                <a:solidFill>
                  <a:srgbClr val="0070C0"/>
                </a:solidFill>
                <a:effectLst/>
                <a:latin typeface="MyriadPro-Light"/>
                <a:ea typeface="Calibri" panose="020F0502020204030204" pitchFamily="34" charset="0"/>
                <a:cs typeface="MyriadPro-Light"/>
              </a:rPr>
              <a:t>Porous borders</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91440" indent="0" algn="r">
              <a:lnSpc>
                <a:spcPct val="107000"/>
              </a:lnSpc>
              <a:spcAft>
                <a:spcPts val="800"/>
              </a:spcAft>
              <a:buNone/>
            </a:pPr>
            <a:r>
              <a:rPr lang="en-GB" sz="1400" cap="small" dirty="0">
                <a:solidFill>
                  <a:srgbClr val="ED7D31"/>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r">
              <a:spcAft>
                <a:spcPts val="0"/>
              </a:spcAft>
              <a:buNone/>
            </a:pPr>
            <a:r>
              <a:rPr lang="en-US" sz="1000" dirty="0">
                <a:solidFill>
                  <a:srgbClr val="5B9BD5"/>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7" name="Text Box 302">
            <a:extLst>
              <a:ext uri="{FF2B5EF4-FFF2-40B4-BE49-F238E27FC236}">
                <a16:creationId xmlns:a16="http://schemas.microsoft.com/office/drawing/2014/main" id="{CA3C8C82-6158-F646-AB27-D0B2AF5AC9FD}"/>
              </a:ext>
            </a:extLst>
          </p:cNvPr>
          <p:cNvSpPr txBox="1">
            <a:spLocks noGrp="1"/>
          </p:cNvSpPr>
          <p:nvPr>
            <p:ph sz="half" idx="2"/>
          </p:nvPr>
        </p:nvSpPr>
        <p:spPr>
          <a:prstGeom prst="rect">
            <a:avLst/>
          </a:prstGeom>
          <a:noFill/>
          <a:ln w="6350">
            <a:noFill/>
          </a:ln>
          <a:effectLst/>
        </p:spPr>
        <p:txBody>
          <a:bodyPr rot="0" spcFirstLastPara="0" vert="horz" wrap="square" lIns="45720" tIns="91440" rIns="0" bIns="0" numCol="1" spcCol="0" rtlCol="0" fromWordArt="0" anchor="t" anchorCtr="0" forceAA="0" compatLnSpc="1">
            <a:prstTxWarp prst="textNoShape">
              <a:avLst/>
            </a:prstTxWarp>
            <a:noAutofit/>
          </a:bodyPr>
          <a:lstStyle/>
          <a:p>
            <a:pPr marL="457200" indent="-228600" algn="just">
              <a:lnSpc>
                <a:spcPct val="107000"/>
              </a:lnSpc>
              <a:spcAft>
                <a:spcPts val="0"/>
              </a:spcAft>
            </a:pPr>
            <a:r>
              <a:rPr lang="en-GB" sz="2400" b="1" dirty="0">
                <a:solidFill>
                  <a:srgbClr val="0070C0"/>
                </a:solidFill>
                <a:effectLst/>
                <a:latin typeface="MyriadPro-Light"/>
                <a:ea typeface="Calibri" panose="020F0502020204030204" pitchFamily="34" charset="0"/>
                <a:cs typeface="MyriadPro-Light"/>
              </a:rPr>
              <a:t>Beneficial ownerships and no public registers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457200" indent="-228600" algn="just">
              <a:lnSpc>
                <a:spcPct val="107000"/>
              </a:lnSpc>
              <a:spcAft>
                <a:spcPts val="0"/>
              </a:spcAft>
            </a:pPr>
            <a:r>
              <a:rPr lang="en-GB" sz="2400" b="1" dirty="0">
                <a:solidFill>
                  <a:srgbClr val="0070C0"/>
                </a:solidFill>
                <a:effectLst/>
                <a:latin typeface="MyriadPro-Light"/>
                <a:ea typeface="Calibri" panose="020F0502020204030204" pitchFamily="34" charset="0"/>
                <a:cs typeface="MyriadPro-Light"/>
              </a:rPr>
              <a:t>Complicit professionals and third parties</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457200" indent="-228600" algn="just">
              <a:lnSpc>
                <a:spcPct val="107000"/>
              </a:lnSpc>
              <a:spcAft>
                <a:spcPts val="0"/>
              </a:spcAft>
            </a:pPr>
            <a:r>
              <a:rPr lang="en-GB" sz="2400" b="1" dirty="0">
                <a:solidFill>
                  <a:srgbClr val="0070C0"/>
                </a:solidFill>
                <a:effectLst/>
                <a:latin typeface="MyriadPro-Light"/>
                <a:ea typeface="Calibri" panose="020F0502020204030204" pitchFamily="34" charset="0"/>
                <a:cs typeface="MyriadPro-Light"/>
              </a:rPr>
              <a:t>Capacity (human resource, training)</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457200" indent="-228600" algn="just">
              <a:lnSpc>
                <a:spcPct val="107000"/>
              </a:lnSpc>
              <a:spcAft>
                <a:spcPts val="0"/>
              </a:spcAft>
            </a:pPr>
            <a:r>
              <a:rPr lang="en-GB" sz="2400" b="1" dirty="0">
                <a:solidFill>
                  <a:srgbClr val="0070C0"/>
                </a:solidFill>
                <a:effectLst/>
                <a:latin typeface="MyriadPro-Light"/>
                <a:ea typeface="Calibri" panose="020F0502020204030204" pitchFamily="34" charset="0"/>
                <a:cs typeface="MyriadPro-Light"/>
              </a:rPr>
              <a:t>Institutions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457200" indent="-228600" algn="just">
              <a:lnSpc>
                <a:spcPct val="107000"/>
              </a:lnSpc>
              <a:spcAft>
                <a:spcPts val="0"/>
              </a:spcAft>
            </a:pPr>
            <a:r>
              <a:rPr lang="en-GB" sz="2400" b="1" dirty="0">
                <a:solidFill>
                  <a:srgbClr val="0070C0"/>
                </a:solidFill>
                <a:effectLst/>
                <a:latin typeface="MyriadPro-Light"/>
                <a:ea typeface="Calibri" panose="020F0502020204030204" pitchFamily="34" charset="0"/>
                <a:cs typeface="MyriadPro-Light"/>
              </a:rPr>
              <a:t>Infrastructure (technology)</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457200" indent="-228600" algn="just">
              <a:lnSpc>
                <a:spcPct val="107000"/>
              </a:lnSpc>
              <a:spcAft>
                <a:spcPts val="0"/>
              </a:spcAft>
            </a:pPr>
            <a:r>
              <a:rPr lang="en-GB" sz="2400" b="1" dirty="0">
                <a:solidFill>
                  <a:srgbClr val="0070C0"/>
                </a:solidFill>
                <a:effectLst/>
                <a:latin typeface="MyriadPro-Light"/>
                <a:ea typeface="Calibri" panose="020F0502020204030204" pitchFamily="34" charset="0"/>
                <a:cs typeface="MyriadPro-Light"/>
              </a:rPr>
              <a:t>Tax havens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457200" indent="-228600" algn="just">
              <a:lnSpc>
                <a:spcPct val="107000"/>
              </a:lnSpc>
              <a:spcAft>
                <a:spcPts val="0"/>
              </a:spcAft>
            </a:pPr>
            <a:r>
              <a:rPr lang="en-GB" sz="2400" b="1" dirty="0">
                <a:solidFill>
                  <a:srgbClr val="FF0000"/>
                </a:solidFill>
                <a:effectLst/>
                <a:latin typeface="MyriadPro-Light"/>
                <a:ea typeface="Calibri" panose="020F0502020204030204" pitchFamily="34" charset="0"/>
                <a:cs typeface="MyriadPro-Light"/>
              </a:rPr>
              <a:t>Global value and wealth chains </a:t>
            </a:r>
            <a:endParaRPr lang="en-US" sz="24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marL="91440" indent="0" algn="r">
              <a:lnSpc>
                <a:spcPct val="107000"/>
              </a:lnSpc>
              <a:spcAft>
                <a:spcPts val="800"/>
              </a:spcAft>
              <a:buNone/>
            </a:pPr>
            <a:r>
              <a:rPr lang="en-GB" sz="1400" cap="small" dirty="0">
                <a:solidFill>
                  <a:srgbClr val="ED7D31"/>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r">
              <a:spcAft>
                <a:spcPts val="0"/>
              </a:spcAft>
              <a:buNone/>
            </a:pPr>
            <a:r>
              <a:rPr lang="en-US" sz="1000" dirty="0">
                <a:solidFill>
                  <a:srgbClr val="5B9BD5"/>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57812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E25ED18-EE43-1042-B07C-8FCDF936C10F}"/>
              </a:ext>
            </a:extLst>
          </p:cNvPr>
          <p:cNvSpPr>
            <a:spLocks noGrp="1"/>
          </p:cNvSpPr>
          <p:nvPr>
            <p:ph type="title"/>
          </p:nvPr>
        </p:nvSpPr>
        <p:spPr/>
        <p:txBody>
          <a:bodyPr/>
          <a:lstStyle/>
          <a:p>
            <a:r>
              <a:rPr lang="en-US" dirty="0"/>
              <a:t>Global and continental responses towards curbing corruption and IFF</a:t>
            </a:r>
          </a:p>
        </p:txBody>
      </p:sp>
      <p:sp>
        <p:nvSpPr>
          <p:cNvPr id="6" name="Content Placeholder 5">
            <a:extLst>
              <a:ext uri="{FF2B5EF4-FFF2-40B4-BE49-F238E27FC236}">
                <a16:creationId xmlns:a16="http://schemas.microsoft.com/office/drawing/2014/main" id="{9DF43307-319F-8847-B746-D05975693176}"/>
              </a:ext>
            </a:extLst>
          </p:cNvPr>
          <p:cNvSpPr>
            <a:spLocks noGrp="1"/>
          </p:cNvSpPr>
          <p:nvPr>
            <p:ph idx="1"/>
          </p:nvPr>
        </p:nvSpPr>
        <p:spPr/>
        <p:txBody>
          <a:bodyPr/>
          <a:lstStyle/>
          <a:p>
            <a:r>
              <a:rPr lang="en-US" dirty="0">
                <a:solidFill>
                  <a:srgbClr val="C00000"/>
                </a:solidFill>
              </a:rPr>
              <a:t>Section 1.3. at pages 22-27 of the training manual </a:t>
            </a:r>
          </a:p>
          <a:p>
            <a:endParaRPr lang="en-US" dirty="0"/>
          </a:p>
        </p:txBody>
      </p:sp>
      <p:pic>
        <p:nvPicPr>
          <p:cNvPr id="7" name="irc_mi" descr="Image result for illicit financial flows">
            <a:hlinkClick r:id="rId3"/>
            <a:extLst>
              <a:ext uri="{FF2B5EF4-FFF2-40B4-BE49-F238E27FC236}">
                <a16:creationId xmlns:a16="http://schemas.microsoft.com/office/drawing/2014/main" id="{0EBF34E2-6E6F-B948-B70C-DBF27F53FACB}"/>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3104121" y="2447782"/>
            <a:ext cx="5731510" cy="4106545"/>
          </a:xfrm>
          <a:prstGeom prst="rect">
            <a:avLst/>
          </a:prstGeom>
          <a:noFill/>
          <a:ln>
            <a:noFill/>
          </a:ln>
        </p:spPr>
      </p:pic>
    </p:spTree>
    <p:extLst>
      <p:ext uri="{BB962C8B-B14F-4D97-AF65-F5344CB8AC3E}">
        <p14:creationId xmlns:p14="http://schemas.microsoft.com/office/powerpoint/2010/main" val="26801938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36AE4C-0AF1-A14D-96CC-94EC14869228}"/>
              </a:ext>
            </a:extLst>
          </p:cNvPr>
          <p:cNvSpPr>
            <a:spLocks noGrp="1"/>
          </p:cNvSpPr>
          <p:nvPr>
            <p:ph type="title"/>
          </p:nvPr>
        </p:nvSpPr>
        <p:spPr>
          <a:xfrm>
            <a:off x="1014663" y="2643104"/>
            <a:ext cx="10515600" cy="1325563"/>
          </a:xfrm>
          <a:solidFill>
            <a:schemeClr val="accent6">
              <a:lumMod val="60000"/>
              <a:lumOff val="40000"/>
            </a:schemeClr>
          </a:solidFill>
        </p:spPr>
        <p:txBody>
          <a:bodyPr/>
          <a:lstStyle/>
          <a:p>
            <a:r>
              <a:rPr lang="en-US" dirty="0"/>
              <a:t>Reflective exercises at page 13 and 15 of the training manual</a:t>
            </a:r>
          </a:p>
        </p:txBody>
      </p:sp>
    </p:spTree>
    <p:extLst>
      <p:ext uri="{BB962C8B-B14F-4D97-AF65-F5344CB8AC3E}">
        <p14:creationId xmlns:p14="http://schemas.microsoft.com/office/powerpoint/2010/main" val="32931572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1EC6FE-9061-F644-8673-6733A829A5F2}"/>
              </a:ext>
            </a:extLst>
          </p:cNvPr>
          <p:cNvSpPr>
            <a:spLocks noGrp="1"/>
          </p:cNvSpPr>
          <p:nvPr>
            <p:ph type="title"/>
          </p:nvPr>
        </p:nvSpPr>
        <p:spPr>
          <a:xfrm>
            <a:off x="917028" y="2603829"/>
            <a:ext cx="10515600" cy="1325563"/>
          </a:xfrm>
        </p:spPr>
        <p:txBody>
          <a:bodyPr>
            <a:normAutofit fontScale="90000"/>
          </a:bodyPr>
          <a:lstStyle/>
          <a:p>
            <a:pPr algn="ctr"/>
            <a:r>
              <a:rPr lang="en-US" dirty="0"/>
              <a:t>Understanding the linkages between corruption, taxation and IFF</a:t>
            </a:r>
            <a:br>
              <a:rPr lang="en-US" dirty="0"/>
            </a:br>
            <a:r>
              <a:rPr lang="en-US" dirty="0"/>
              <a:t>1400hrs – 1430hrs </a:t>
            </a:r>
          </a:p>
        </p:txBody>
      </p:sp>
      <p:pic>
        <p:nvPicPr>
          <p:cNvPr id="3" name="Picture 2">
            <a:extLst>
              <a:ext uri="{FF2B5EF4-FFF2-40B4-BE49-F238E27FC236}">
                <a16:creationId xmlns:a16="http://schemas.microsoft.com/office/drawing/2014/main" id="{47AF4116-6191-9B4E-815F-91AD8ED4D128}"/>
              </a:ext>
            </a:extLst>
          </p:cNvPr>
          <p:cNvPicPr>
            <a:picLocks noChangeAspect="1"/>
          </p:cNvPicPr>
          <p:nvPr/>
        </p:nvPicPr>
        <p:blipFill>
          <a:blip r:embed="rId2"/>
          <a:stretch>
            <a:fillRect/>
          </a:stretch>
        </p:blipFill>
        <p:spPr>
          <a:xfrm>
            <a:off x="4460328" y="4267200"/>
            <a:ext cx="3429000" cy="2590800"/>
          </a:xfrm>
          <a:prstGeom prst="rect">
            <a:avLst/>
          </a:prstGeom>
        </p:spPr>
      </p:pic>
    </p:spTree>
    <p:extLst>
      <p:ext uri="{BB962C8B-B14F-4D97-AF65-F5344CB8AC3E}">
        <p14:creationId xmlns:p14="http://schemas.microsoft.com/office/powerpoint/2010/main" val="41268252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BAA28E-CAE7-7746-98A8-EBA18E616BB6}"/>
              </a:ext>
            </a:extLst>
          </p:cNvPr>
          <p:cNvSpPr>
            <a:spLocks noGrp="1"/>
          </p:cNvSpPr>
          <p:nvPr>
            <p:ph type="title"/>
          </p:nvPr>
        </p:nvSpPr>
        <p:spPr/>
        <p:txBody>
          <a:bodyPr/>
          <a:lstStyle/>
          <a:p>
            <a:r>
              <a:rPr lang="en-US" dirty="0"/>
              <a:t>Factors that drive the corruption, taxation and IFF link </a:t>
            </a:r>
          </a:p>
        </p:txBody>
      </p:sp>
      <p:pic>
        <p:nvPicPr>
          <p:cNvPr id="6" name="Content Placeholder 5">
            <a:extLst>
              <a:ext uri="{FF2B5EF4-FFF2-40B4-BE49-F238E27FC236}">
                <a16:creationId xmlns:a16="http://schemas.microsoft.com/office/drawing/2014/main" id="{C704D5CE-56D6-B34F-A29C-F9456F447DC7}"/>
              </a:ext>
            </a:extLst>
          </p:cNvPr>
          <p:cNvPicPr>
            <a:picLocks noGrp="1" noChangeAspect="1"/>
          </p:cNvPicPr>
          <p:nvPr>
            <p:ph idx="1"/>
          </p:nvPr>
        </p:nvPicPr>
        <p:blipFill>
          <a:blip r:embed="rId2"/>
          <a:stretch>
            <a:fillRect/>
          </a:stretch>
        </p:blipFill>
        <p:spPr>
          <a:xfrm>
            <a:off x="2920389" y="990204"/>
            <a:ext cx="6728108" cy="5867796"/>
          </a:xfrm>
        </p:spPr>
      </p:pic>
      <p:pic>
        <p:nvPicPr>
          <p:cNvPr id="8" name="Content Placeholder 3">
            <a:extLst>
              <a:ext uri="{FF2B5EF4-FFF2-40B4-BE49-F238E27FC236}">
                <a16:creationId xmlns:a16="http://schemas.microsoft.com/office/drawing/2014/main" id="{7EECF6B0-D1B8-044B-81F5-C6D72E4E34B9}"/>
              </a:ext>
            </a:extLst>
          </p:cNvPr>
          <p:cNvPicPr>
            <a:picLocks noChangeAspect="1"/>
          </p:cNvPicPr>
          <p:nvPr/>
        </p:nvPicPr>
        <p:blipFill rotWithShape="1">
          <a:blip r:embed="rId3"/>
          <a:srcRect t="971" b="1776"/>
          <a:stretch/>
        </p:blipFill>
        <p:spPr>
          <a:xfrm>
            <a:off x="9503006" y="2836282"/>
            <a:ext cx="2672429" cy="3991850"/>
          </a:xfrm>
          <a:prstGeom prst="rect">
            <a:avLst/>
          </a:prstGeom>
        </p:spPr>
      </p:pic>
      <p:pic>
        <p:nvPicPr>
          <p:cNvPr id="9" name="Content Placeholder 4">
            <a:extLst>
              <a:ext uri="{FF2B5EF4-FFF2-40B4-BE49-F238E27FC236}">
                <a16:creationId xmlns:a16="http://schemas.microsoft.com/office/drawing/2014/main" id="{21D0E94F-64B8-CE40-A0D2-CE5788735D98}"/>
              </a:ext>
            </a:extLst>
          </p:cNvPr>
          <p:cNvPicPr>
            <a:picLocks noChangeAspect="1"/>
          </p:cNvPicPr>
          <p:nvPr/>
        </p:nvPicPr>
        <p:blipFill rotWithShape="1">
          <a:blip r:embed="rId4"/>
          <a:srcRect r="2" b="24412"/>
          <a:stretch/>
        </p:blipFill>
        <p:spPr>
          <a:xfrm>
            <a:off x="1" y="3339547"/>
            <a:ext cx="3546606" cy="3220279"/>
          </a:xfrm>
          <a:prstGeom prst="rect">
            <a:avLst/>
          </a:prstGeom>
          <a:effectLst/>
        </p:spPr>
      </p:pic>
    </p:spTree>
    <p:extLst>
      <p:ext uri="{BB962C8B-B14F-4D97-AF65-F5344CB8AC3E}">
        <p14:creationId xmlns:p14="http://schemas.microsoft.com/office/powerpoint/2010/main" val="4927265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D0D23-B818-2147-8476-0D25CD9DA851}"/>
              </a:ext>
            </a:extLst>
          </p:cNvPr>
          <p:cNvSpPr>
            <a:spLocks noGrp="1"/>
          </p:cNvSpPr>
          <p:nvPr>
            <p:ph type="title"/>
          </p:nvPr>
        </p:nvSpPr>
        <p:spPr/>
        <p:txBody>
          <a:bodyPr/>
          <a:lstStyle/>
          <a:p>
            <a:r>
              <a:rPr lang="en-US" dirty="0"/>
              <a:t>Value chains creation stages</a:t>
            </a:r>
          </a:p>
        </p:txBody>
      </p:sp>
      <p:graphicFrame>
        <p:nvGraphicFramePr>
          <p:cNvPr id="4" name="Content Placeholder 3">
            <a:extLst>
              <a:ext uri="{FF2B5EF4-FFF2-40B4-BE49-F238E27FC236}">
                <a16:creationId xmlns:a16="http://schemas.microsoft.com/office/drawing/2014/main" id="{FF11D398-5C60-CB4D-BF11-E92BCF9CBFDB}"/>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465465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22FFCCA-416D-C64B-B0E6-42317BFA0F96}"/>
              </a:ext>
            </a:extLst>
          </p:cNvPr>
          <p:cNvSpPr>
            <a:spLocks noGrp="1"/>
          </p:cNvSpPr>
          <p:nvPr>
            <p:ph type="title"/>
          </p:nvPr>
        </p:nvSpPr>
        <p:spPr/>
        <p:txBody>
          <a:bodyPr/>
          <a:lstStyle/>
          <a:p>
            <a:r>
              <a:rPr lang="en-US" dirty="0"/>
              <a:t>Nodes that strengthen the corruption, IFF linkage</a:t>
            </a:r>
          </a:p>
        </p:txBody>
      </p:sp>
      <p:pic>
        <p:nvPicPr>
          <p:cNvPr id="7" name="Content Placeholder 3">
            <a:extLst>
              <a:ext uri="{FF2B5EF4-FFF2-40B4-BE49-F238E27FC236}">
                <a16:creationId xmlns:a16="http://schemas.microsoft.com/office/drawing/2014/main" id="{1EC38B45-22DA-3D45-ABA7-6C2886AA3EAD}"/>
              </a:ext>
            </a:extLst>
          </p:cNvPr>
          <p:cNvPicPr>
            <a:picLocks noGrp="1" noChangeAspect="1"/>
          </p:cNvPicPr>
          <p:nvPr>
            <p:ph sz="half" idx="1"/>
          </p:nvPr>
        </p:nvPicPr>
        <p:blipFill rotWithShape="1">
          <a:blip r:embed="rId3"/>
          <a:srcRect b="7025"/>
          <a:stretch/>
        </p:blipFill>
        <p:spPr>
          <a:xfrm>
            <a:off x="838200" y="2545816"/>
            <a:ext cx="5181600" cy="2910955"/>
          </a:xfrm>
          <a:prstGeom prst="rect">
            <a:avLst/>
          </a:prstGeom>
        </p:spPr>
      </p:pic>
      <p:pic>
        <p:nvPicPr>
          <p:cNvPr id="8" name="Content Placeholder 8">
            <a:extLst>
              <a:ext uri="{FF2B5EF4-FFF2-40B4-BE49-F238E27FC236}">
                <a16:creationId xmlns:a16="http://schemas.microsoft.com/office/drawing/2014/main" id="{C2576D5E-38AD-5640-98F8-D1DE3B7F8B2A}"/>
              </a:ext>
            </a:extLst>
          </p:cNvPr>
          <p:cNvPicPr>
            <a:picLocks noGrp="1" noChangeAspect="1"/>
          </p:cNvPicPr>
          <p:nvPr>
            <p:ph sz="half" idx="2"/>
          </p:nvPr>
        </p:nvPicPr>
        <p:blipFill>
          <a:blip r:embed="rId4"/>
          <a:stretch>
            <a:fillRect/>
          </a:stretch>
        </p:blipFill>
        <p:spPr>
          <a:xfrm>
            <a:off x="6172200" y="2380726"/>
            <a:ext cx="5181600" cy="3241136"/>
          </a:xfrm>
        </p:spPr>
      </p:pic>
    </p:spTree>
    <p:extLst>
      <p:ext uri="{BB962C8B-B14F-4D97-AF65-F5344CB8AC3E}">
        <p14:creationId xmlns:p14="http://schemas.microsoft.com/office/powerpoint/2010/main" val="35287042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34397A-A1AB-BB49-9F93-7E6AD669923C}"/>
              </a:ext>
            </a:extLst>
          </p:cNvPr>
          <p:cNvSpPr>
            <a:spLocks noGrp="1"/>
          </p:cNvSpPr>
          <p:nvPr>
            <p:ph type="title"/>
          </p:nvPr>
        </p:nvSpPr>
        <p:spPr/>
        <p:txBody>
          <a:bodyPr/>
          <a:lstStyle/>
          <a:p>
            <a:r>
              <a:rPr lang="en-US" dirty="0"/>
              <a:t>Global Wealth Chains: Linking corruption, taxation and IFF </a:t>
            </a:r>
          </a:p>
        </p:txBody>
      </p:sp>
      <p:pic>
        <p:nvPicPr>
          <p:cNvPr id="4" name="irc_mi" descr="Image result for global wealth chains diagram">
            <a:hlinkClick r:id="rId3"/>
            <a:extLst>
              <a:ext uri="{FF2B5EF4-FFF2-40B4-BE49-F238E27FC236}">
                <a16:creationId xmlns:a16="http://schemas.microsoft.com/office/drawing/2014/main" id="{CD47C4A3-23B5-854A-89A2-1D22848F0B31}"/>
              </a:ext>
            </a:extLst>
          </p:cNvPr>
          <p:cNvPicPr>
            <a:picLocks noGrp="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2144464" y="1825625"/>
            <a:ext cx="7903071" cy="4351338"/>
          </a:xfrm>
          <a:prstGeom prst="rect">
            <a:avLst/>
          </a:prstGeom>
          <a:noFill/>
          <a:ln>
            <a:noFill/>
          </a:ln>
        </p:spPr>
      </p:pic>
      <p:sp>
        <p:nvSpPr>
          <p:cNvPr id="5" name="Left Brace 4">
            <a:extLst>
              <a:ext uri="{FF2B5EF4-FFF2-40B4-BE49-F238E27FC236}">
                <a16:creationId xmlns:a16="http://schemas.microsoft.com/office/drawing/2014/main" id="{132E1F2D-E017-CC49-AF0F-2BF7E145EDC0}"/>
              </a:ext>
            </a:extLst>
          </p:cNvPr>
          <p:cNvSpPr/>
          <p:nvPr/>
        </p:nvSpPr>
        <p:spPr>
          <a:xfrm>
            <a:off x="1490869" y="2361096"/>
            <a:ext cx="454812" cy="3280396"/>
          </a:xfrm>
          <a:prstGeom prst="leftBrace">
            <a:avLst>
              <a:gd name="adj1" fmla="val 0"/>
              <a:gd name="adj2" fmla="val 50000"/>
            </a:avLst>
          </a:prstGeom>
          <a:noFill/>
          <a:ln w="6350" cap="flat" cmpd="sng" algn="ctr">
            <a:solidFill>
              <a:srgbClr val="5B9BD5"/>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GB" dirty="0">
                <a:effectLst/>
                <a:latin typeface="Calibri" panose="020F0502020204030204" pitchFamily="34" charset="0"/>
                <a:ea typeface="Calibri" panose="020F0502020204030204" pitchFamily="34" charset="0"/>
                <a:cs typeface="Times New Roman" panose="02020603050405020304" pitchFamily="18" charset="0"/>
              </a:rPr>
              <a:t>Regulator</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138393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B6D59A-0C25-114D-8DDD-B4CAD25EBCC2}"/>
              </a:ext>
            </a:extLst>
          </p:cNvPr>
          <p:cNvSpPr>
            <a:spLocks noGrp="1"/>
          </p:cNvSpPr>
          <p:nvPr>
            <p:ph type="title"/>
          </p:nvPr>
        </p:nvSpPr>
        <p:spPr/>
        <p:txBody>
          <a:bodyPr/>
          <a:lstStyle/>
          <a:p>
            <a:r>
              <a:rPr lang="en-US" dirty="0">
                <a:solidFill>
                  <a:srgbClr val="C00000"/>
                </a:solidFill>
              </a:rPr>
              <a:t>GWC- how it works (information asymmetry) </a:t>
            </a:r>
          </a:p>
        </p:txBody>
      </p:sp>
      <p:pic>
        <p:nvPicPr>
          <p:cNvPr id="4" name="Content Placeholder 3">
            <a:extLst>
              <a:ext uri="{FF2B5EF4-FFF2-40B4-BE49-F238E27FC236}">
                <a16:creationId xmlns:a16="http://schemas.microsoft.com/office/drawing/2014/main" id="{B4C46D8F-4DE1-F745-ADC6-5B823FF48C59}"/>
              </a:ext>
            </a:extLst>
          </p:cNvPr>
          <p:cNvPicPr>
            <a:picLocks noGrp="1" noChangeAspect="1"/>
          </p:cNvPicPr>
          <p:nvPr>
            <p:ph idx="1"/>
          </p:nvPr>
        </p:nvPicPr>
        <p:blipFill>
          <a:blip r:embed="rId2"/>
          <a:stretch>
            <a:fillRect/>
          </a:stretch>
        </p:blipFill>
        <p:spPr>
          <a:xfrm>
            <a:off x="838200" y="1507958"/>
            <a:ext cx="7797299" cy="5085347"/>
          </a:xfrm>
          <a:prstGeom prst="rect">
            <a:avLst/>
          </a:prstGeom>
        </p:spPr>
      </p:pic>
      <p:pic>
        <p:nvPicPr>
          <p:cNvPr id="5" name="Picture 4">
            <a:extLst>
              <a:ext uri="{FF2B5EF4-FFF2-40B4-BE49-F238E27FC236}">
                <a16:creationId xmlns:a16="http://schemas.microsoft.com/office/drawing/2014/main" id="{6B4EE03F-3265-3648-8670-D28EC95FBC48}"/>
              </a:ext>
            </a:extLst>
          </p:cNvPr>
          <p:cNvPicPr>
            <a:picLocks noChangeAspect="1"/>
          </p:cNvPicPr>
          <p:nvPr/>
        </p:nvPicPr>
        <p:blipFill>
          <a:blip r:embed="rId3"/>
          <a:stretch>
            <a:fillRect/>
          </a:stretch>
        </p:blipFill>
        <p:spPr>
          <a:xfrm>
            <a:off x="8635499" y="3749508"/>
            <a:ext cx="3556501" cy="3108492"/>
          </a:xfrm>
          <a:prstGeom prst="rect">
            <a:avLst/>
          </a:prstGeom>
        </p:spPr>
      </p:pic>
    </p:spTree>
    <p:extLst>
      <p:ext uri="{BB962C8B-B14F-4D97-AF65-F5344CB8AC3E}">
        <p14:creationId xmlns:p14="http://schemas.microsoft.com/office/powerpoint/2010/main" val="16507059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43B216-280B-D049-8AA8-2DEAB5F608BD}"/>
              </a:ext>
            </a:extLst>
          </p:cNvPr>
          <p:cNvSpPr>
            <a:spLocks noGrp="1"/>
          </p:cNvSpPr>
          <p:nvPr>
            <p:ph type="title"/>
          </p:nvPr>
        </p:nvSpPr>
        <p:spPr>
          <a:xfrm>
            <a:off x="762001" y="803325"/>
            <a:ext cx="5314536" cy="1325563"/>
          </a:xfrm>
        </p:spPr>
        <p:txBody>
          <a:bodyPr>
            <a:normAutofit/>
          </a:bodyPr>
          <a:lstStyle/>
          <a:p>
            <a:r>
              <a:rPr lang="en-US" dirty="0"/>
              <a:t>Group Task</a:t>
            </a:r>
          </a:p>
        </p:txBody>
      </p:sp>
      <p:sp>
        <p:nvSpPr>
          <p:cNvPr id="10" name="Content Placeholder 9">
            <a:extLst>
              <a:ext uri="{FF2B5EF4-FFF2-40B4-BE49-F238E27FC236}">
                <a16:creationId xmlns:a16="http://schemas.microsoft.com/office/drawing/2014/main" id="{406884A8-9CA5-49A4-8DEB-6B0FD2103A05}"/>
              </a:ext>
            </a:extLst>
          </p:cNvPr>
          <p:cNvSpPr>
            <a:spLocks noGrp="1"/>
          </p:cNvSpPr>
          <p:nvPr>
            <p:ph idx="1"/>
          </p:nvPr>
        </p:nvSpPr>
        <p:spPr>
          <a:xfrm>
            <a:off x="762000" y="1862667"/>
            <a:ext cx="5314543" cy="4656665"/>
          </a:xfrm>
        </p:spPr>
        <p:txBody>
          <a:bodyPr anchor="t">
            <a:normAutofit/>
          </a:bodyPr>
          <a:lstStyle/>
          <a:p>
            <a:pPr algn="just"/>
            <a:r>
              <a:rPr lang="en-US" sz="2400" dirty="0"/>
              <a:t>Reflective exercise on page 32 of the training manual 1430hrs – 1445hrs</a:t>
            </a:r>
          </a:p>
          <a:p>
            <a:pPr algn="just"/>
            <a:endParaRPr lang="en-US" sz="2400" dirty="0"/>
          </a:p>
          <a:p>
            <a:pPr algn="just"/>
            <a:r>
              <a:rPr lang="en-US" sz="2400" dirty="0"/>
              <a:t>Discussion 1445hrs - 1500hrs </a:t>
            </a:r>
          </a:p>
        </p:txBody>
      </p:sp>
      <p:sp>
        <p:nvSpPr>
          <p:cNvPr id="13" name="Freeform: Shape 12">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Content Placeholder 4">
            <a:extLst>
              <a:ext uri="{FF2B5EF4-FFF2-40B4-BE49-F238E27FC236}">
                <a16:creationId xmlns:a16="http://schemas.microsoft.com/office/drawing/2014/main" id="{1877B99E-7412-C74E-AF57-362EEC44A6BC}"/>
              </a:ext>
            </a:extLst>
          </p:cNvPr>
          <p:cNvPicPr>
            <a:picLocks noChangeAspect="1"/>
          </p:cNvPicPr>
          <p:nvPr/>
        </p:nvPicPr>
        <p:blipFill>
          <a:blip r:embed="rId2"/>
          <a:stretch>
            <a:fillRect/>
          </a:stretch>
        </p:blipFill>
        <p:spPr>
          <a:xfrm>
            <a:off x="6221897" y="-2008"/>
            <a:ext cx="5970104" cy="5985365"/>
          </a:xfrm>
          <a:custGeom>
            <a:avLst/>
            <a:gdLst>
              <a:gd name="connsiteX0" fmla="*/ 1041368 w 5441859"/>
              <a:gd name="connsiteY0" fmla="*/ 0 h 5654940"/>
              <a:gd name="connsiteX1" fmla="*/ 5441859 w 5441859"/>
              <a:gd name="connsiteY1" fmla="*/ 0 h 5654940"/>
              <a:gd name="connsiteX2" fmla="*/ 5441859 w 5441859"/>
              <a:gd name="connsiteY2" fmla="*/ 4820612 h 5654940"/>
              <a:gd name="connsiteX3" fmla="*/ 5285166 w 5441859"/>
              <a:gd name="connsiteY3" fmla="*/ 4957981 h 5654940"/>
              <a:gd name="connsiteX4" fmla="*/ 3267719 w 5441859"/>
              <a:gd name="connsiteY4" fmla="*/ 5654940 h 5654940"/>
              <a:gd name="connsiteX5" fmla="*/ 0 w 5441859"/>
              <a:gd name="connsiteY5" fmla="*/ 2387221 h 5654940"/>
              <a:gd name="connsiteX6" fmla="*/ 957093 w 5441859"/>
              <a:gd name="connsiteY6" fmla="*/ 76595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p:spPr>
      </p:pic>
    </p:spTree>
    <p:extLst>
      <p:ext uri="{BB962C8B-B14F-4D97-AF65-F5344CB8AC3E}">
        <p14:creationId xmlns:p14="http://schemas.microsoft.com/office/powerpoint/2010/main" val="3005510143"/>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CB6AE9-0001-4143-BC61-7369233CC37F}"/>
              </a:ext>
            </a:extLst>
          </p:cNvPr>
          <p:cNvSpPr>
            <a:spLocks noGrp="1"/>
          </p:cNvSpPr>
          <p:nvPr>
            <p:ph type="title"/>
          </p:nvPr>
        </p:nvSpPr>
        <p:spPr>
          <a:xfrm>
            <a:off x="4965430" y="629268"/>
            <a:ext cx="6586491" cy="1286160"/>
          </a:xfrm>
        </p:spPr>
        <p:txBody>
          <a:bodyPr vert="horz" lIns="91440" tIns="45720" rIns="91440" bIns="45720" rtlCol="0" anchor="b">
            <a:normAutofit/>
          </a:bodyPr>
          <a:lstStyle/>
          <a:p>
            <a:r>
              <a:rPr lang="en-US" sz="4400" dirty="0"/>
              <a:t>Objectives</a:t>
            </a:r>
          </a:p>
        </p:txBody>
      </p:sp>
      <p:pic>
        <p:nvPicPr>
          <p:cNvPr id="6" name="Content Placeholder 5">
            <a:extLst>
              <a:ext uri="{FF2B5EF4-FFF2-40B4-BE49-F238E27FC236}">
                <a16:creationId xmlns:a16="http://schemas.microsoft.com/office/drawing/2014/main" id="{6200E354-8BC8-CA4A-921F-F327B837BF5A}"/>
              </a:ext>
            </a:extLst>
          </p:cNvPr>
          <p:cNvPicPr>
            <a:picLocks noGrp="1" noChangeAspect="1"/>
          </p:cNvPicPr>
          <p:nvPr>
            <p:ph idx="1"/>
          </p:nvPr>
        </p:nvPicPr>
        <p:blipFill rotWithShape="1">
          <a:blip r:embed="rId3"/>
          <a:srcRect l="787" r="10232" b="-1"/>
          <a:stretch/>
        </p:blipFill>
        <p:spPr>
          <a:xfrm>
            <a:off x="20" y="10"/>
            <a:ext cx="4789694" cy="6857990"/>
          </a:xfrm>
          <a:prstGeom prst="rect">
            <a:avLst/>
          </a:prstGeom>
          <a:effectLst/>
        </p:spPr>
      </p:pic>
      <p:cxnSp>
        <p:nvCxnSpPr>
          <p:cNvPr id="11" name="Straight Connector 10">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F69D0E"/>
            </a:solidFill>
          </a:ln>
        </p:spPr>
        <p:style>
          <a:lnRef idx="1">
            <a:schemeClr val="accent1"/>
          </a:lnRef>
          <a:fillRef idx="0">
            <a:schemeClr val="accent1"/>
          </a:fillRef>
          <a:effectRef idx="0">
            <a:schemeClr val="accent1"/>
          </a:effectRef>
          <a:fontRef idx="minor">
            <a:schemeClr val="tx1"/>
          </a:fontRef>
        </p:style>
      </p:cxnSp>
      <p:sp>
        <p:nvSpPr>
          <p:cNvPr id="4" name="Text Placeholder 3">
            <a:extLst>
              <a:ext uri="{FF2B5EF4-FFF2-40B4-BE49-F238E27FC236}">
                <a16:creationId xmlns:a16="http://schemas.microsoft.com/office/drawing/2014/main" id="{0FAC0CE3-E582-F748-9B97-45AB4027053A}"/>
              </a:ext>
            </a:extLst>
          </p:cNvPr>
          <p:cNvSpPr>
            <a:spLocks noGrp="1"/>
          </p:cNvSpPr>
          <p:nvPr>
            <p:ph type="body" sz="half" idx="2"/>
          </p:nvPr>
        </p:nvSpPr>
        <p:spPr>
          <a:xfrm>
            <a:off x="4965431" y="2438400"/>
            <a:ext cx="6969066" cy="4309241"/>
          </a:xfrm>
        </p:spPr>
        <p:txBody>
          <a:bodyPr vert="horz" lIns="91440" tIns="45720" rIns="91440" bIns="45720" rtlCol="0">
            <a:normAutofit/>
          </a:bodyPr>
          <a:lstStyle/>
          <a:p>
            <a:pPr marL="285750" lvl="0" indent="-285750" algn="just">
              <a:buFont typeface="Arial" panose="020B0604020202020204" pitchFamily="34" charset="0"/>
              <a:buChar char="•"/>
            </a:pPr>
            <a:r>
              <a:rPr lang="en-GB" dirty="0"/>
              <a:t>Understanding the link between corruption, taxation and IFF and what it entails </a:t>
            </a:r>
            <a:endParaRPr lang="en-US" i="1" dirty="0"/>
          </a:p>
          <a:p>
            <a:pPr marL="285750" lvl="0" indent="-285750" algn="just">
              <a:buFont typeface="Arial" panose="020B0604020202020204" pitchFamily="34" charset="0"/>
              <a:buChar char="•"/>
            </a:pPr>
            <a:r>
              <a:rPr lang="en-GB" dirty="0"/>
              <a:t>Identifying the political and economic factors exacerbating this link</a:t>
            </a:r>
            <a:endParaRPr lang="en-US" i="1" dirty="0"/>
          </a:p>
          <a:p>
            <a:pPr marL="285750" lvl="0" indent="-285750" algn="just">
              <a:buFont typeface="Arial" panose="020B0604020202020204" pitchFamily="34" charset="0"/>
              <a:buChar char="•"/>
            </a:pPr>
            <a:r>
              <a:rPr lang="en-GB" dirty="0"/>
              <a:t>Unpacking the secret nature of corruption and IFF in the value addition process</a:t>
            </a:r>
            <a:endParaRPr lang="en-US" i="1" dirty="0"/>
          </a:p>
          <a:p>
            <a:pPr marL="285750" lvl="0" indent="-285750" algn="just">
              <a:buFont typeface="Arial" panose="020B0604020202020204" pitchFamily="34" charset="0"/>
              <a:buChar char="•"/>
            </a:pPr>
            <a:r>
              <a:rPr lang="en-GB" dirty="0"/>
              <a:t>Tracing the nodes through which information is restricted so as to facilitate corruption and IFF</a:t>
            </a:r>
            <a:endParaRPr lang="en-US" i="1" dirty="0"/>
          </a:p>
          <a:p>
            <a:pPr marL="285750" lvl="0" indent="-285750" algn="just">
              <a:buFont typeface="Arial" panose="020B0604020202020204" pitchFamily="34" charset="0"/>
              <a:buChar char="•"/>
            </a:pPr>
            <a:r>
              <a:rPr lang="en-GB" dirty="0"/>
              <a:t>Due diligence methods on detection of IFF in the value chain process</a:t>
            </a:r>
            <a:endParaRPr lang="en-US" i="1" dirty="0"/>
          </a:p>
          <a:p>
            <a:pPr marL="285750" lvl="0" indent="-285750" algn="just">
              <a:buFont typeface="Arial" panose="020B0604020202020204" pitchFamily="34" charset="0"/>
              <a:buChar char="•"/>
            </a:pPr>
            <a:r>
              <a:rPr lang="en-GB" dirty="0"/>
              <a:t>Thinking of solutions to weaken the corruption and IFF link</a:t>
            </a:r>
            <a:endParaRPr lang="en-US" i="1" dirty="0"/>
          </a:p>
          <a:p>
            <a:pPr marL="285750" lvl="0" indent="-285750" algn="just">
              <a:buFont typeface="Arial" panose="020B0604020202020204" pitchFamily="34" charset="0"/>
              <a:buChar char="•"/>
            </a:pPr>
            <a:r>
              <a:rPr lang="en-GB" dirty="0"/>
              <a:t>Using a toolkit to assess a country’s approach and stand on fighting against corruption and IFF </a:t>
            </a:r>
            <a:endParaRPr lang="en-US" i="1" dirty="0"/>
          </a:p>
          <a:p>
            <a:pPr marL="285750" lvl="0" indent="-285750" algn="just">
              <a:buFont typeface="Arial" panose="020B0604020202020204" pitchFamily="34" charset="0"/>
              <a:buChar char="•"/>
            </a:pPr>
            <a:r>
              <a:rPr lang="en-GB" dirty="0"/>
              <a:t>Protecting the domestic resource base of African economies </a:t>
            </a:r>
            <a:endParaRPr lang="en-US" i="1" dirty="0"/>
          </a:p>
        </p:txBody>
      </p:sp>
      <p:sp>
        <p:nvSpPr>
          <p:cNvPr id="3" name="TextBox 2">
            <a:extLst>
              <a:ext uri="{FF2B5EF4-FFF2-40B4-BE49-F238E27FC236}">
                <a16:creationId xmlns:a16="http://schemas.microsoft.com/office/drawing/2014/main" id="{6109F501-AAA8-3445-B38A-C13F460B2D95}"/>
              </a:ext>
            </a:extLst>
          </p:cNvPr>
          <p:cNvSpPr txBox="1"/>
          <p:nvPr/>
        </p:nvSpPr>
        <p:spPr>
          <a:xfrm>
            <a:off x="8781393" y="315309"/>
            <a:ext cx="2608901" cy="1200329"/>
          </a:xfrm>
          <a:prstGeom prst="rect">
            <a:avLst/>
          </a:prstGeom>
          <a:noFill/>
        </p:spPr>
        <p:txBody>
          <a:bodyPr wrap="square" rtlCol="0">
            <a:spAutoFit/>
          </a:bodyPr>
          <a:lstStyle/>
          <a:p>
            <a:pPr algn="ctr"/>
            <a:r>
              <a:rPr lang="en-US" b="1" dirty="0">
                <a:solidFill>
                  <a:srgbClr val="C00000"/>
                </a:solidFill>
              </a:rPr>
              <a:t>If Africa fails to stop corruption, corruption is most likely going to stop Africa</a:t>
            </a:r>
          </a:p>
        </p:txBody>
      </p:sp>
    </p:spTree>
    <p:extLst>
      <p:ext uri="{BB962C8B-B14F-4D97-AF65-F5344CB8AC3E}">
        <p14:creationId xmlns:p14="http://schemas.microsoft.com/office/powerpoint/2010/main" val="29216899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F5E4C40-30BF-DD49-A377-6C6CD5BBE869}"/>
              </a:ext>
            </a:extLst>
          </p:cNvPr>
          <p:cNvSpPr>
            <a:spLocks noGrp="1"/>
          </p:cNvSpPr>
          <p:nvPr>
            <p:ph type="title"/>
          </p:nvPr>
        </p:nvSpPr>
        <p:spPr>
          <a:xfrm>
            <a:off x="937592" y="2770395"/>
            <a:ext cx="10515600" cy="1325563"/>
          </a:xfrm>
        </p:spPr>
        <p:txBody>
          <a:bodyPr/>
          <a:lstStyle/>
          <a:p>
            <a:pPr algn="ctr"/>
            <a:r>
              <a:rPr lang="en-US" dirty="0"/>
              <a:t>Case Studies </a:t>
            </a:r>
            <a:br>
              <a:rPr lang="en-US" dirty="0"/>
            </a:br>
            <a:r>
              <a:rPr lang="en-US" dirty="0"/>
              <a:t>1500hrs - 1510hrs</a:t>
            </a:r>
          </a:p>
        </p:txBody>
      </p:sp>
      <p:pic>
        <p:nvPicPr>
          <p:cNvPr id="7" name="irc_mi" descr="Image result for corruption africa">
            <a:hlinkClick r:id="rId2"/>
            <a:extLst>
              <a:ext uri="{FF2B5EF4-FFF2-40B4-BE49-F238E27FC236}">
                <a16:creationId xmlns:a16="http://schemas.microsoft.com/office/drawing/2014/main" id="{BDD7BBE9-E759-7047-90D4-2B0708A0E1F2}"/>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4030547" y="4234815"/>
            <a:ext cx="4584065" cy="2623185"/>
          </a:xfrm>
          <a:prstGeom prst="rect">
            <a:avLst/>
          </a:prstGeom>
          <a:noFill/>
          <a:ln>
            <a:noFill/>
          </a:ln>
        </p:spPr>
      </p:pic>
    </p:spTree>
    <p:extLst>
      <p:ext uri="{BB962C8B-B14F-4D97-AF65-F5344CB8AC3E}">
        <p14:creationId xmlns:p14="http://schemas.microsoft.com/office/powerpoint/2010/main" val="41087970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3000"/>
                <a:satMod val="150000"/>
                <a:shade val="98000"/>
                <a:lumMod val="102000"/>
              </a:schemeClr>
            </a:gs>
            <a:gs pos="50000">
              <a:schemeClr val="bg2">
                <a:tint val="98000"/>
                <a:satMod val="130000"/>
                <a:shade val="90000"/>
                <a:lumMod val="103000"/>
              </a:schemeClr>
            </a:gs>
            <a:gs pos="100000">
              <a:schemeClr val="bg2">
                <a:shade val="63000"/>
                <a:satMod val="120000"/>
              </a:schemeClr>
            </a:gs>
          </a:gsLst>
          <a:lin ang="5400000" scaled="0"/>
        </a:gradFill>
        <a:effectLst/>
      </p:bgPr>
    </p:bg>
    <p:spTree>
      <p:nvGrpSpPr>
        <p:cNvPr id="1" name=""/>
        <p:cNvGrpSpPr/>
        <p:nvPr/>
      </p:nvGrpSpPr>
      <p:grpSpPr>
        <a:xfrm>
          <a:off x="0" y="0"/>
          <a:ext cx="0" cy="0"/>
          <a:chOff x="0" y="0"/>
          <a:chExt cx="0" cy="0"/>
        </a:xfrm>
      </p:grpSpPr>
      <p:sp>
        <p:nvSpPr>
          <p:cNvPr id="9" name="Rectangle: Rounded Corners 8">
            <a:extLst>
              <a:ext uri="{FF2B5EF4-FFF2-40B4-BE49-F238E27FC236}">
                <a16:creationId xmlns:a16="http://schemas.microsoft.com/office/drawing/2014/main" id="{6AA24DE7-C336-4994-8C52-D9B3F3D0FA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3311" y="953311"/>
            <a:ext cx="10603149" cy="5263867"/>
          </a:xfrm>
          <a:prstGeom prst="roundRect">
            <a:avLst>
              <a:gd name="adj" fmla="val 1566"/>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E7F4003-9458-944C-8D95-73E05D029D79}"/>
              </a:ext>
            </a:extLst>
          </p:cNvPr>
          <p:cNvSpPr>
            <a:spLocks noGrp="1"/>
          </p:cNvSpPr>
          <p:nvPr>
            <p:ph type="title"/>
          </p:nvPr>
        </p:nvSpPr>
        <p:spPr>
          <a:xfrm>
            <a:off x="953311" y="953311"/>
            <a:ext cx="2752354" cy="2709275"/>
          </a:xfrm>
          <a:prstGeom prst="rect">
            <a:avLst/>
          </a:prstGeom>
          <a:solidFill>
            <a:srgbClr val="5D4F36"/>
          </a:solidFill>
          <a:ln>
            <a:solidFill>
              <a:srgbClr val="5D4F36"/>
            </a:solidFill>
          </a:ln>
        </p:spPr>
        <p:txBody>
          <a:bodyPr vert="horz" lIns="91440" tIns="45720" rIns="91440" bIns="45720" rtlCol="0" anchor="ctr">
            <a:normAutofit/>
          </a:bodyPr>
          <a:lstStyle/>
          <a:p>
            <a:pPr algn="ctr"/>
            <a:r>
              <a:rPr lang="en-US" sz="2800" kern="1200" dirty="0">
                <a:solidFill>
                  <a:srgbClr val="FFFFFF"/>
                </a:solidFill>
                <a:latin typeface="+mj-lt"/>
                <a:ea typeface="+mj-ea"/>
                <a:cs typeface="+mj-cs"/>
              </a:rPr>
              <a:t>Salient features </a:t>
            </a:r>
          </a:p>
        </p:txBody>
      </p:sp>
      <p:graphicFrame>
        <p:nvGraphicFramePr>
          <p:cNvPr id="7" name="Content Placeholder 6">
            <a:extLst>
              <a:ext uri="{FF2B5EF4-FFF2-40B4-BE49-F238E27FC236}">
                <a16:creationId xmlns:a16="http://schemas.microsoft.com/office/drawing/2014/main" id="{D60BA1D9-7C84-5E4F-BF70-44A66A5BEA18}"/>
              </a:ext>
            </a:extLst>
          </p:cNvPr>
          <p:cNvGraphicFramePr>
            <a:graphicFrameLocks noGrp="1"/>
          </p:cNvGraphicFramePr>
          <p:nvPr>
            <p:ph idx="1"/>
            <p:extLst>
              <p:ext uri="{D42A27DB-BD31-4B8C-83A1-F6EECF244321}">
                <p14:modId xmlns:p14="http://schemas.microsoft.com/office/powerpoint/2010/main" val="3043416488"/>
              </p:ext>
            </p:extLst>
          </p:nvPr>
        </p:nvGraphicFramePr>
        <p:xfrm>
          <a:off x="1649896" y="1192696"/>
          <a:ext cx="9703904" cy="49842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073425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162438-FB93-2043-96D1-B81F3EFAEB95}"/>
              </a:ext>
            </a:extLst>
          </p:cNvPr>
          <p:cNvSpPr>
            <a:spLocks noGrp="1"/>
          </p:cNvSpPr>
          <p:nvPr>
            <p:ph type="title"/>
          </p:nvPr>
        </p:nvSpPr>
        <p:spPr/>
        <p:txBody>
          <a:bodyPr/>
          <a:lstStyle/>
          <a:p>
            <a:r>
              <a:rPr lang="en-US" dirty="0"/>
              <a:t>Specific examples </a:t>
            </a:r>
          </a:p>
        </p:txBody>
      </p:sp>
      <p:sp>
        <p:nvSpPr>
          <p:cNvPr id="3" name="Content Placeholder 2">
            <a:extLst>
              <a:ext uri="{FF2B5EF4-FFF2-40B4-BE49-F238E27FC236}">
                <a16:creationId xmlns:a16="http://schemas.microsoft.com/office/drawing/2014/main" id="{0EA9ADC4-5AF0-BF4E-BC43-94B6A6614FEE}"/>
              </a:ext>
            </a:extLst>
          </p:cNvPr>
          <p:cNvSpPr>
            <a:spLocks noGrp="1"/>
          </p:cNvSpPr>
          <p:nvPr>
            <p:ph idx="1"/>
          </p:nvPr>
        </p:nvSpPr>
        <p:spPr/>
        <p:txBody>
          <a:bodyPr/>
          <a:lstStyle/>
          <a:p>
            <a:r>
              <a:rPr lang="en-US" dirty="0"/>
              <a:t>Private gain</a:t>
            </a:r>
          </a:p>
          <a:p>
            <a:r>
              <a:rPr lang="en-US" dirty="0"/>
              <a:t>Unequal contracts and concessions</a:t>
            </a:r>
          </a:p>
          <a:p>
            <a:r>
              <a:rPr lang="en-US" dirty="0"/>
              <a:t>IFF</a:t>
            </a:r>
          </a:p>
          <a:p>
            <a:r>
              <a:rPr lang="en-US" dirty="0"/>
              <a:t>Lost CGT and under pricing</a:t>
            </a:r>
          </a:p>
          <a:p>
            <a:r>
              <a:rPr lang="en-US" dirty="0"/>
              <a:t>Tax holidays </a:t>
            </a:r>
          </a:p>
        </p:txBody>
      </p:sp>
    </p:spTree>
    <p:extLst>
      <p:ext uri="{BB962C8B-B14F-4D97-AF65-F5344CB8AC3E}">
        <p14:creationId xmlns:p14="http://schemas.microsoft.com/office/powerpoint/2010/main" val="23661678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6306BF-E92B-B947-A794-DE88AEDD46D0}"/>
              </a:ext>
            </a:extLst>
          </p:cNvPr>
          <p:cNvSpPr>
            <a:spLocks noGrp="1"/>
          </p:cNvSpPr>
          <p:nvPr>
            <p:ph type="title"/>
          </p:nvPr>
        </p:nvSpPr>
        <p:spPr/>
        <p:txBody>
          <a:bodyPr>
            <a:normAutofit fontScale="90000"/>
          </a:bodyPr>
          <a:lstStyle/>
          <a:p>
            <a:r>
              <a:rPr lang="en-US" dirty="0"/>
              <a:t>Reflection exercises and discussion- </a:t>
            </a:r>
            <a:r>
              <a:rPr lang="en-US" dirty="0">
                <a:solidFill>
                  <a:srgbClr val="C00000"/>
                </a:solidFill>
              </a:rPr>
              <a:t>at page 36 of the training manual 1510hrs – 1530hrs </a:t>
            </a:r>
            <a:br>
              <a:rPr lang="en-US" dirty="0">
                <a:solidFill>
                  <a:srgbClr val="C00000"/>
                </a:solidFill>
              </a:rPr>
            </a:br>
            <a:endParaRPr lang="en-US" dirty="0"/>
          </a:p>
        </p:txBody>
      </p:sp>
      <p:pic>
        <p:nvPicPr>
          <p:cNvPr id="8" name="Content Placeholder 7">
            <a:extLst>
              <a:ext uri="{FF2B5EF4-FFF2-40B4-BE49-F238E27FC236}">
                <a16:creationId xmlns:a16="http://schemas.microsoft.com/office/drawing/2014/main" id="{57AB751B-7C7D-6540-88EE-52ACD5BD3B0D}"/>
              </a:ext>
            </a:extLst>
          </p:cNvPr>
          <p:cNvPicPr>
            <a:picLocks noGrp="1" noChangeAspect="1"/>
          </p:cNvPicPr>
          <p:nvPr>
            <p:ph idx="1"/>
          </p:nvPr>
        </p:nvPicPr>
        <p:blipFill>
          <a:blip r:embed="rId2"/>
          <a:stretch>
            <a:fillRect/>
          </a:stretch>
        </p:blipFill>
        <p:spPr>
          <a:xfrm>
            <a:off x="2895600" y="1943894"/>
            <a:ext cx="6400800" cy="4114800"/>
          </a:xfrm>
        </p:spPr>
      </p:pic>
    </p:spTree>
    <p:extLst>
      <p:ext uri="{BB962C8B-B14F-4D97-AF65-F5344CB8AC3E}">
        <p14:creationId xmlns:p14="http://schemas.microsoft.com/office/powerpoint/2010/main" val="23903147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72A14C1-B848-B347-9BC7-8AD950F9A473}"/>
              </a:ext>
            </a:extLst>
          </p:cNvPr>
          <p:cNvSpPr/>
          <p:nvPr/>
        </p:nvSpPr>
        <p:spPr>
          <a:xfrm>
            <a:off x="3291779" y="2421903"/>
            <a:ext cx="5448030" cy="1754326"/>
          </a:xfrm>
          <a:prstGeom prst="rect">
            <a:avLst/>
          </a:prstGeom>
          <a:noFill/>
          <a:scene3d>
            <a:camera prst="isometricOffAxis1Right"/>
            <a:lightRig rig="threePt" dir="t"/>
          </a:scene3d>
        </p:spPr>
        <p:txBody>
          <a:bodyPr wrap="none" lIns="91440" tIns="45720" rIns="91440" bIns="45720">
            <a:spAutoFit/>
          </a:bodyPr>
          <a:lstStyle/>
          <a:p>
            <a:pPr algn="ctr"/>
            <a:r>
              <a:rPr lang="en-US"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Tea Break</a:t>
            </a:r>
          </a:p>
          <a:p>
            <a:pPr algn="ctr"/>
            <a:r>
              <a:rPr lang="en-US"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1530hrs - 1545hrs </a:t>
            </a:r>
            <a:endParaRPr lang="en-US"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8659301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418482-32FE-174B-A913-DE61BB2D8E0C}"/>
              </a:ext>
            </a:extLst>
          </p:cNvPr>
          <p:cNvSpPr>
            <a:spLocks noGrp="1"/>
          </p:cNvSpPr>
          <p:nvPr>
            <p:ph type="title"/>
          </p:nvPr>
        </p:nvSpPr>
        <p:spPr>
          <a:xfrm>
            <a:off x="6413499" y="2967789"/>
            <a:ext cx="5569953" cy="1177342"/>
          </a:xfrm>
        </p:spPr>
        <p:txBody>
          <a:bodyPr>
            <a:normAutofit fontScale="90000"/>
          </a:bodyPr>
          <a:lstStyle/>
          <a:p>
            <a:pPr algn="ctr"/>
            <a:r>
              <a:rPr lang="en-US" dirty="0"/>
              <a:t>Identifying, pre-empting and redirecting policy change in curbing corruption, taxation and IFF</a:t>
            </a:r>
            <a:br>
              <a:rPr lang="en-US" dirty="0"/>
            </a:br>
            <a:br>
              <a:rPr lang="en-US" dirty="0"/>
            </a:br>
            <a:r>
              <a:rPr lang="en-US" dirty="0"/>
              <a:t>1545hrs – 1615hrs </a:t>
            </a:r>
          </a:p>
        </p:txBody>
      </p:sp>
      <p:pic>
        <p:nvPicPr>
          <p:cNvPr id="5" name="Picture 4">
            <a:extLst>
              <a:ext uri="{FF2B5EF4-FFF2-40B4-BE49-F238E27FC236}">
                <a16:creationId xmlns:a16="http://schemas.microsoft.com/office/drawing/2014/main" id="{771DFA4F-4C07-F34E-B863-CB5ABD46E46E}"/>
              </a:ext>
            </a:extLst>
          </p:cNvPr>
          <p:cNvPicPr>
            <a:picLocks noChangeAspect="1"/>
          </p:cNvPicPr>
          <p:nvPr/>
        </p:nvPicPr>
        <p:blipFill>
          <a:blip r:embed="rId2"/>
          <a:stretch>
            <a:fillRect/>
          </a:stretch>
        </p:blipFill>
        <p:spPr>
          <a:xfrm>
            <a:off x="0" y="-6182"/>
            <a:ext cx="6413500" cy="6864182"/>
          </a:xfrm>
          <a:prstGeom prst="rect">
            <a:avLst/>
          </a:prstGeom>
        </p:spPr>
      </p:pic>
    </p:spTree>
    <p:extLst>
      <p:ext uri="{BB962C8B-B14F-4D97-AF65-F5344CB8AC3E}">
        <p14:creationId xmlns:p14="http://schemas.microsoft.com/office/powerpoint/2010/main" val="29219214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CEF5A1-B83C-FE4A-A4FC-889DE56EDA38}"/>
              </a:ext>
            </a:extLst>
          </p:cNvPr>
          <p:cNvSpPr>
            <a:spLocks noGrp="1"/>
          </p:cNvSpPr>
          <p:nvPr>
            <p:ph type="title"/>
          </p:nvPr>
        </p:nvSpPr>
        <p:spPr/>
        <p:txBody>
          <a:bodyPr/>
          <a:lstStyle/>
          <a:p>
            <a:r>
              <a:rPr lang="en-US" dirty="0"/>
              <a:t>Strategic approach </a:t>
            </a:r>
          </a:p>
        </p:txBody>
      </p:sp>
      <p:graphicFrame>
        <p:nvGraphicFramePr>
          <p:cNvPr id="4" name="Content Placeholder 3">
            <a:extLst>
              <a:ext uri="{FF2B5EF4-FFF2-40B4-BE49-F238E27FC236}">
                <a16:creationId xmlns:a16="http://schemas.microsoft.com/office/drawing/2014/main" id="{BFE50BF6-BC38-3541-BFC8-514A7CF132D8}"/>
              </a:ext>
            </a:extLst>
          </p:cNvPr>
          <p:cNvGraphicFramePr>
            <a:graphicFrameLocks noGrp="1"/>
          </p:cNvGraphicFramePr>
          <p:nvPr>
            <p:ph idx="1"/>
            <p:extLst>
              <p:ext uri="{D42A27DB-BD31-4B8C-83A1-F6EECF244321}">
                <p14:modId xmlns:p14="http://schemas.microsoft.com/office/powerpoint/2010/main" val="2538005070"/>
              </p:ext>
            </p:extLst>
          </p:nvPr>
        </p:nvGraphicFramePr>
        <p:xfrm>
          <a:off x="838200" y="1825625"/>
          <a:ext cx="10515600" cy="20084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Diagram 4">
            <a:extLst>
              <a:ext uri="{FF2B5EF4-FFF2-40B4-BE49-F238E27FC236}">
                <a16:creationId xmlns:a16="http://schemas.microsoft.com/office/drawing/2014/main" id="{886C1FE0-D99D-E749-8ED6-411AE696CCA3}"/>
              </a:ext>
            </a:extLst>
          </p:cNvPr>
          <p:cNvGraphicFramePr/>
          <p:nvPr>
            <p:extLst>
              <p:ext uri="{D42A27DB-BD31-4B8C-83A1-F6EECF244321}">
                <p14:modId xmlns:p14="http://schemas.microsoft.com/office/powerpoint/2010/main" val="497111897"/>
              </p:ext>
            </p:extLst>
          </p:nvPr>
        </p:nvGraphicFramePr>
        <p:xfrm>
          <a:off x="838200" y="4170948"/>
          <a:ext cx="10515600" cy="235819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10865528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77EEF7-3274-7D4E-B1C8-A3ABC088E52C}"/>
              </a:ext>
            </a:extLst>
          </p:cNvPr>
          <p:cNvSpPr>
            <a:spLocks noGrp="1"/>
          </p:cNvSpPr>
          <p:nvPr>
            <p:ph type="title"/>
          </p:nvPr>
        </p:nvSpPr>
        <p:spPr>
          <a:xfrm>
            <a:off x="7507703" y="2803525"/>
            <a:ext cx="4459708" cy="1325563"/>
          </a:xfrm>
        </p:spPr>
        <p:txBody>
          <a:bodyPr>
            <a:normAutofit fontScale="90000"/>
          </a:bodyPr>
          <a:lstStyle/>
          <a:p>
            <a:pPr algn="ctr"/>
            <a:r>
              <a:rPr lang="en-US" dirty="0"/>
              <a:t>Working with the toolkit</a:t>
            </a:r>
            <a:br>
              <a:rPr lang="en-US" dirty="0"/>
            </a:br>
            <a:br>
              <a:rPr lang="en-US" dirty="0"/>
            </a:br>
            <a:r>
              <a:rPr lang="en-US" dirty="0"/>
              <a:t>1615hrs – 1630hrs</a:t>
            </a:r>
          </a:p>
        </p:txBody>
      </p:sp>
      <p:pic>
        <p:nvPicPr>
          <p:cNvPr id="3" name="irc_mi" descr="Image result for africa resources">
            <a:hlinkClick r:id="rId2"/>
            <a:extLst>
              <a:ext uri="{FF2B5EF4-FFF2-40B4-BE49-F238E27FC236}">
                <a16:creationId xmlns:a16="http://schemas.microsoft.com/office/drawing/2014/main" id="{B4982116-C7A0-A14D-B96A-46DDC44B2AC7}"/>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0"/>
            <a:ext cx="7507705" cy="6858000"/>
          </a:xfrm>
          <a:prstGeom prst="rect">
            <a:avLst/>
          </a:prstGeom>
          <a:noFill/>
          <a:ln>
            <a:noFill/>
          </a:ln>
        </p:spPr>
      </p:pic>
    </p:spTree>
    <p:extLst>
      <p:ext uri="{BB962C8B-B14F-4D97-AF65-F5344CB8AC3E}">
        <p14:creationId xmlns:p14="http://schemas.microsoft.com/office/powerpoint/2010/main" val="41451154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59C150D-3500-484D-9BDB-6C59517B8821}"/>
              </a:ext>
            </a:extLst>
          </p:cNvPr>
          <p:cNvSpPr>
            <a:spLocks noGrp="1"/>
          </p:cNvSpPr>
          <p:nvPr>
            <p:ph type="title"/>
          </p:nvPr>
        </p:nvSpPr>
        <p:spPr/>
        <p:txBody>
          <a:bodyPr/>
          <a:lstStyle/>
          <a:p>
            <a:r>
              <a:rPr lang="en-US" dirty="0"/>
              <a:t>Recommendations </a:t>
            </a:r>
          </a:p>
        </p:txBody>
      </p:sp>
      <p:sp>
        <p:nvSpPr>
          <p:cNvPr id="4" name="Content Placeholder 3">
            <a:extLst>
              <a:ext uri="{FF2B5EF4-FFF2-40B4-BE49-F238E27FC236}">
                <a16:creationId xmlns:a16="http://schemas.microsoft.com/office/drawing/2014/main" id="{DBC374C1-9FF3-8C47-B6B3-D926686CFFED}"/>
              </a:ext>
            </a:extLst>
          </p:cNvPr>
          <p:cNvSpPr>
            <a:spLocks noGrp="1"/>
          </p:cNvSpPr>
          <p:nvPr>
            <p:ph idx="1"/>
          </p:nvPr>
        </p:nvSpPr>
        <p:spPr/>
        <p:txBody>
          <a:bodyPr>
            <a:normAutofit fontScale="92500" lnSpcReduction="20000"/>
          </a:bodyPr>
          <a:lstStyle/>
          <a:p>
            <a:r>
              <a:rPr lang="en-US" dirty="0"/>
              <a:t>Improve the tools to </a:t>
            </a:r>
            <a:r>
              <a:rPr lang="en-US"/>
              <a:t>measure IFF</a:t>
            </a:r>
          </a:p>
          <a:p>
            <a:r>
              <a:rPr lang="en-US"/>
              <a:t>Develop </a:t>
            </a:r>
            <a:r>
              <a:rPr lang="en-US" dirty="0"/>
              <a:t>greater integration across interventions at country level</a:t>
            </a:r>
          </a:p>
          <a:p>
            <a:r>
              <a:rPr lang="en-US" dirty="0"/>
              <a:t>Explore lessons from </a:t>
            </a:r>
            <a:r>
              <a:rPr lang="en-US" dirty="0" err="1"/>
              <a:t>StAR</a:t>
            </a:r>
            <a:r>
              <a:rPr lang="en-US" dirty="0"/>
              <a:t> and their relevance for recovering other IFFs</a:t>
            </a:r>
          </a:p>
          <a:p>
            <a:r>
              <a:rPr lang="en-US" dirty="0"/>
              <a:t>Build capacity in critical areas for reducing IFF</a:t>
            </a:r>
          </a:p>
          <a:p>
            <a:r>
              <a:rPr lang="en-US" dirty="0"/>
              <a:t>Strengthen global coalitions to reduce IFF</a:t>
            </a:r>
          </a:p>
          <a:p>
            <a:r>
              <a:rPr lang="en-US" dirty="0"/>
              <a:t>AUCPCC</a:t>
            </a:r>
          </a:p>
          <a:p>
            <a:r>
              <a:rPr lang="en-US" dirty="0"/>
              <a:t>ATAF and NEPAD – training professionals </a:t>
            </a:r>
          </a:p>
          <a:p>
            <a:r>
              <a:rPr lang="en-US" dirty="0"/>
              <a:t>APRM – due diligence</a:t>
            </a:r>
          </a:p>
          <a:p>
            <a:r>
              <a:rPr lang="en-US" dirty="0"/>
              <a:t>Political will – Angola, Kenya and Mozambique</a:t>
            </a:r>
          </a:p>
          <a:p>
            <a:r>
              <a:rPr lang="en-US" dirty="0"/>
              <a:t>Transparency and freedom of information</a:t>
            </a:r>
          </a:p>
        </p:txBody>
      </p:sp>
      <p:pic>
        <p:nvPicPr>
          <p:cNvPr id="5" name="irc_mi" descr="Image result for bribery and mining sector cartoons">
            <a:hlinkClick r:id="rId2"/>
            <a:extLst>
              <a:ext uri="{FF2B5EF4-FFF2-40B4-BE49-F238E27FC236}">
                <a16:creationId xmlns:a16="http://schemas.microsoft.com/office/drawing/2014/main" id="{80D9AD97-E970-614F-9BE5-B1D040BA9A4A}"/>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27495" y="3481137"/>
            <a:ext cx="4764505" cy="3376863"/>
          </a:xfrm>
          <a:prstGeom prst="rect">
            <a:avLst/>
          </a:prstGeom>
          <a:noFill/>
          <a:ln>
            <a:noFill/>
          </a:ln>
        </p:spPr>
      </p:pic>
    </p:spTree>
    <p:extLst>
      <p:ext uri="{BB962C8B-B14F-4D97-AF65-F5344CB8AC3E}">
        <p14:creationId xmlns:p14="http://schemas.microsoft.com/office/powerpoint/2010/main" val="232922604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F7102-E978-F246-9CDA-FB4DEC36FF19}"/>
              </a:ext>
            </a:extLst>
          </p:cNvPr>
          <p:cNvSpPr>
            <a:spLocks noGrp="1"/>
          </p:cNvSpPr>
          <p:nvPr>
            <p:ph type="title"/>
          </p:nvPr>
        </p:nvSpPr>
        <p:spPr>
          <a:xfrm>
            <a:off x="1062789" y="4584037"/>
            <a:ext cx="10515600" cy="1325563"/>
          </a:xfrm>
        </p:spPr>
        <p:txBody>
          <a:bodyPr>
            <a:normAutofit fontScale="90000"/>
          </a:bodyPr>
          <a:lstStyle/>
          <a:p>
            <a:pPr algn="r"/>
            <a:r>
              <a:rPr lang="en-US" dirty="0"/>
              <a:t>Questions, Way Forward</a:t>
            </a:r>
            <a:br>
              <a:rPr lang="en-US" dirty="0"/>
            </a:br>
            <a:br>
              <a:rPr lang="en-US" dirty="0"/>
            </a:br>
            <a:br>
              <a:rPr lang="en-US" dirty="0"/>
            </a:br>
            <a:r>
              <a:rPr lang="en-US" dirty="0">
                <a:hlinkClick r:id="rId2"/>
              </a:rPr>
              <a:t>latif@uonbi.ac.ke</a:t>
            </a:r>
            <a:br>
              <a:rPr lang="en-US" dirty="0"/>
            </a:br>
            <a:r>
              <a:rPr lang="en-US" dirty="0">
                <a:hlinkClick r:id="rId3"/>
              </a:rPr>
              <a:t>latif.lyla@gmail.com</a:t>
            </a:r>
            <a:r>
              <a:rPr lang="en-US" dirty="0"/>
              <a:t> </a:t>
            </a:r>
            <a:br>
              <a:rPr lang="en-US" dirty="0"/>
            </a:br>
            <a:r>
              <a:rPr lang="en-US" dirty="0"/>
              <a:t>@LylaALatif</a:t>
            </a:r>
            <a:br>
              <a:rPr lang="en-US" dirty="0"/>
            </a:br>
            <a:endParaRPr lang="en-US" dirty="0"/>
          </a:p>
        </p:txBody>
      </p:sp>
      <p:pic>
        <p:nvPicPr>
          <p:cNvPr id="3" name="Content Placeholder 4">
            <a:extLst>
              <a:ext uri="{FF2B5EF4-FFF2-40B4-BE49-F238E27FC236}">
                <a16:creationId xmlns:a16="http://schemas.microsoft.com/office/drawing/2014/main" id="{9BD67D83-3749-C845-AD65-E9DD328B186F}"/>
              </a:ext>
            </a:extLst>
          </p:cNvPr>
          <p:cNvPicPr>
            <a:picLocks noChangeAspect="1"/>
          </p:cNvPicPr>
          <p:nvPr/>
        </p:nvPicPr>
        <p:blipFill rotWithShape="1">
          <a:blip r:embed="rId4"/>
          <a:srcRect r="5793"/>
          <a:stretch/>
        </p:blipFill>
        <p:spPr>
          <a:xfrm>
            <a:off x="20" y="10"/>
            <a:ext cx="4635571" cy="6857990"/>
          </a:xfrm>
          <a:prstGeom prst="rect">
            <a:avLst/>
          </a:prstGeom>
          <a:effectLst/>
        </p:spPr>
      </p:pic>
    </p:spTree>
    <p:extLst>
      <p:ext uri="{BB962C8B-B14F-4D97-AF65-F5344CB8AC3E}">
        <p14:creationId xmlns:p14="http://schemas.microsoft.com/office/powerpoint/2010/main" val="9494559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710AA-7504-1644-A442-3863DAB107E5}"/>
              </a:ext>
            </a:extLst>
          </p:cNvPr>
          <p:cNvSpPr>
            <a:spLocks noGrp="1"/>
          </p:cNvSpPr>
          <p:nvPr>
            <p:ph type="title"/>
          </p:nvPr>
        </p:nvSpPr>
        <p:spPr>
          <a:xfrm>
            <a:off x="758542" y="2597467"/>
            <a:ext cx="10515600" cy="1325563"/>
          </a:xfrm>
        </p:spPr>
        <p:txBody>
          <a:bodyPr/>
          <a:lstStyle/>
          <a:p>
            <a:pPr algn="ctr"/>
            <a:r>
              <a:rPr lang="en-US" dirty="0"/>
              <a:t>INTRODUCTION</a:t>
            </a:r>
            <a:br>
              <a:rPr lang="en-US" dirty="0"/>
            </a:br>
            <a:r>
              <a:rPr lang="en-US" dirty="0"/>
              <a:t>1330hrs – 1400hrs</a:t>
            </a:r>
          </a:p>
        </p:txBody>
      </p:sp>
      <p:pic>
        <p:nvPicPr>
          <p:cNvPr id="4" name="irc_mi" descr="Image result for corruption and tax africa quotes">
            <a:hlinkClick r:id="rId2"/>
            <a:extLst>
              <a:ext uri="{FF2B5EF4-FFF2-40B4-BE49-F238E27FC236}">
                <a16:creationId xmlns:a16="http://schemas.microsoft.com/office/drawing/2014/main" id="{96339DB8-ED7C-FB48-8936-496B99E5E17D}"/>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89795" y="4292000"/>
            <a:ext cx="4171889" cy="2269222"/>
          </a:xfrm>
          <a:prstGeom prst="rect">
            <a:avLst/>
          </a:prstGeom>
          <a:noFill/>
          <a:ln>
            <a:noFill/>
          </a:ln>
        </p:spPr>
      </p:pic>
    </p:spTree>
    <p:extLst>
      <p:ext uri="{BB962C8B-B14F-4D97-AF65-F5344CB8AC3E}">
        <p14:creationId xmlns:p14="http://schemas.microsoft.com/office/powerpoint/2010/main" val="29821562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10B480-3734-9648-9C99-0AF4B5FB254D}"/>
              </a:ext>
            </a:extLst>
          </p:cNvPr>
          <p:cNvSpPr>
            <a:spLocks noGrp="1"/>
          </p:cNvSpPr>
          <p:nvPr>
            <p:ph type="title"/>
          </p:nvPr>
        </p:nvSpPr>
        <p:spPr>
          <a:xfrm>
            <a:off x="838200" y="365125"/>
            <a:ext cx="10515600" cy="1325563"/>
          </a:xfrm>
        </p:spPr>
        <p:txBody>
          <a:bodyPr>
            <a:normAutofit/>
          </a:bodyPr>
          <a:lstStyle/>
          <a:p>
            <a:r>
              <a:rPr lang="en-US" dirty="0"/>
              <a:t>Corruption </a:t>
            </a:r>
          </a:p>
        </p:txBody>
      </p:sp>
      <p:sp>
        <p:nvSpPr>
          <p:cNvPr id="9" name="Content Placeholder 8">
            <a:extLst>
              <a:ext uri="{FF2B5EF4-FFF2-40B4-BE49-F238E27FC236}">
                <a16:creationId xmlns:a16="http://schemas.microsoft.com/office/drawing/2014/main" id="{B8B95022-E600-41FC-9679-DED2D561A3BF}"/>
              </a:ext>
            </a:extLst>
          </p:cNvPr>
          <p:cNvSpPr>
            <a:spLocks noGrp="1"/>
          </p:cNvSpPr>
          <p:nvPr>
            <p:ph idx="1"/>
          </p:nvPr>
        </p:nvSpPr>
        <p:spPr>
          <a:xfrm>
            <a:off x="838200" y="1825625"/>
            <a:ext cx="3797807" cy="4351338"/>
          </a:xfrm>
        </p:spPr>
        <p:txBody>
          <a:bodyPr>
            <a:normAutofit/>
          </a:bodyPr>
          <a:lstStyle/>
          <a:p>
            <a:pPr algn="just"/>
            <a:r>
              <a:rPr lang="en-US" sz="2000" dirty="0"/>
              <a:t>Corruption?</a:t>
            </a:r>
            <a:endParaRPr lang="en-US" sz="1600" dirty="0"/>
          </a:p>
          <a:p>
            <a:pPr algn="just"/>
            <a:r>
              <a:rPr lang="en-US" sz="2000" dirty="0"/>
              <a:t>Secretive nature and lack of accurate estimates – 5% of $67billion lost from Africa through IFF</a:t>
            </a:r>
          </a:p>
          <a:p>
            <a:pPr algn="just"/>
            <a:r>
              <a:rPr lang="en-US" sz="2000" dirty="0"/>
              <a:t>Transnational Features</a:t>
            </a:r>
          </a:p>
          <a:p>
            <a:pPr lvl="1" algn="just"/>
            <a:r>
              <a:rPr lang="en-US" sz="1600" dirty="0"/>
              <a:t>Public/private to public/private to private – demand and supply side</a:t>
            </a:r>
          </a:p>
          <a:p>
            <a:pPr lvl="1" algn="just"/>
            <a:r>
              <a:rPr lang="en-US" sz="1600" dirty="0"/>
              <a:t>Institutions</a:t>
            </a:r>
          </a:p>
          <a:p>
            <a:pPr lvl="1" algn="just"/>
            <a:r>
              <a:rPr lang="en-US" sz="1600" dirty="0"/>
              <a:t>Sectors</a:t>
            </a:r>
          </a:p>
          <a:p>
            <a:pPr algn="just"/>
            <a:endParaRPr lang="en-US" sz="2000" dirty="0"/>
          </a:p>
        </p:txBody>
      </p:sp>
      <p:pic>
        <p:nvPicPr>
          <p:cNvPr id="5" name="irc_mi" descr="Image result for illicit financial flows">
            <a:hlinkClick r:id="rId3"/>
            <a:extLst>
              <a:ext uri="{FF2B5EF4-FFF2-40B4-BE49-F238E27FC236}">
                <a16:creationId xmlns:a16="http://schemas.microsoft.com/office/drawing/2014/main" id="{15A145B3-8C48-0745-AC77-59B9DEEBC556}"/>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5832146" y="1690688"/>
            <a:ext cx="5521653" cy="4647050"/>
          </a:xfrm>
          <a:prstGeom prst="rect">
            <a:avLst/>
          </a:prstGeom>
          <a:noFill/>
          <a:ln>
            <a:noFill/>
          </a:ln>
        </p:spPr>
      </p:pic>
      <p:sp>
        <p:nvSpPr>
          <p:cNvPr id="6" name="Oval 5">
            <a:extLst>
              <a:ext uri="{FF2B5EF4-FFF2-40B4-BE49-F238E27FC236}">
                <a16:creationId xmlns:a16="http://schemas.microsoft.com/office/drawing/2014/main" id="{F9F1E1B9-965F-AF48-92B2-EB73B05F8B18}"/>
              </a:ext>
            </a:extLst>
          </p:cNvPr>
          <p:cNvSpPr/>
          <p:nvPr/>
        </p:nvSpPr>
        <p:spPr>
          <a:xfrm>
            <a:off x="9961554" y="3674154"/>
            <a:ext cx="1154098" cy="1228922"/>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GB" sz="900" dirty="0">
                <a:effectLst/>
                <a:ea typeface="Calibri" panose="020F0502020204030204" pitchFamily="34" charset="0"/>
                <a:cs typeface="Times New Roman" panose="02020603050405020304" pitchFamily="18" charset="0"/>
              </a:rPr>
              <a:t>Corruption </a:t>
            </a:r>
            <a:endParaRPr lang="en-US" sz="1100" dirty="0">
              <a:effectLst/>
              <a:ea typeface="Calibri" panose="020F0502020204030204" pitchFamily="34" charset="0"/>
              <a:cs typeface="Times New Roman" panose="02020603050405020304" pitchFamily="18" charset="0"/>
            </a:endParaRPr>
          </a:p>
        </p:txBody>
      </p:sp>
      <p:cxnSp>
        <p:nvCxnSpPr>
          <p:cNvPr id="8" name="Straight Arrow Connector 7">
            <a:extLst>
              <a:ext uri="{FF2B5EF4-FFF2-40B4-BE49-F238E27FC236}">
                <a16:creationId xmlns:a16="http://schemas.microsoft.com/office/drawing/2014/main" id="{EB4EFAF6-EDDC-4D4B-B37F-6D1F3C7E44B9}"/>
              </a:ext>
            </a:extLst>
          </p:cNvPr>
          <p:cNvCxnSpPr/>
          <p:nvPr/>
        </p:nvCxnSpPr>
        <p:spPr>
          <a:xfrm flipV="1">
            <a:off x="9340393" y="4371121"/>
            <a:ext cx="579120" cy="7620"/>
          </a:xfrm>
          <a:prstGeom prst="straightConnector1">
            <a:avLst/>
          </a:prstGeom>
          <a:ln>
            <a:headEnd type="triangle"/>
            <a:tailEnd type="triangle"/>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39134278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96882" y="280374"/>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6AFDAC6-70E5-294F-B360-C0F291D026A1}"/>
              </a:ext>
            </a:extLst>
          </p:cNvPr>
          <p:cNvSpPr>
            <a:spLocks noGrp="1"/>
          </p:cNvSpPr>
          <p:nvPr>
            <p:ph type="title"/>
          </p:nvPr>
        </p:nvSpPr>
        <p:spPr>
          <a:xfrm>
            <a:off x="546351" y="433545"/>
            <a:ext cx="11139854" cy="930447"/>
          </a:xfrm>
        </p:spPr>
        <p:txBody>
          <a:bodyPr vert="horz" lIns="91440" tIns="45720" rIns="91440" bIns="45720" rtlCol="0" anchor="b">
            <a:normAutofit/>
          </a:bodyPr>
          <a:lstStyle/>
          <a:p>
            <a:pPr algn="ctr"/>
            <a:r>
              <a:rPr lang="en-US" sz="5400" dirty="0">
                <a:solidFill>
                  <a:srgbClr val="FFFFFF"/>
                </a:solidFill>
              </a:rPr>
              <a:t>Taxation</a:t>
            </a:r>
          </a:p>
        </p:txBody>
      </p:sp>
      <p:cxnSp>
        <p:nvCxnSpPr>
          <p:cNvPr id="35" name="Straight Connector 34">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30078" y="1522292"/>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DB146403-F3D6-484B-B2ED-97F9565D037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116278" y="2596836"/>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graphicFrame>
        <p:nvGraphicFramePr>
          <p:cNvPr id="8" name="Diagram 7">
            <a:extLst>
              <a:ext uri="{FF2B5EF4-FFF2-40B4-BE49-F238E27FC236}">
                <a16:creationId xmlns:a16="http://schemas.microsoft.com/office/drawing/2014/main" id="{9107CA03-CE83-754C-80B6-383A3387EB8A}"/>
              </a:ext>
            </a:extLst>
          </p:cNvPr>
          <p:cNvGraphicFramePr/>
          <p:nvPr>
            <p:extLst>
              <p:ext uri="{D42A27DB-BD31-4B8C-83A1-F6EECF244321}">
                <p14:modId xmlns:p14="http://schemas.microsoft.com/office/powerpoint/2010/main" val="237603234"/>
              </p:ext>
            </p:extLst>
          </p:nvPr>
        </p:nvGraphicFramePr>
        <p:xfrm>
          <a:off x="276692" y="2825435"/>
          <a:ext cx="5839585" cy="374803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Cloud Callout 9">
            <a:extLst>
              <a:ext uri="{FF2B5EF4-FFF2-40B4-BE49-F238E27FC236}">
                <a16:creationId xmlns:a16="http://schemas.microsoft.com/office/drawing/2014/main" id="{5283F22A-41E9-BB4D-BEB6-09CACF1994A9}"/>
              </a:ext>
            </a:extLst>
          </p:cNvPr>
          <p:cNvSpPr/>
          <p:nvPr/>
        </p:nvSpPr>
        <p:spPr>
          <a:xfrm>
            <a:off x="4805507" y="2563387"/>
            <a:ext cx="1987550" cy="1280160"/>
          </a:xfrm>
          <a:prstGeom prst="cloudCallout">
            <a:avLst>
              <a:gd name="adj1" fmla="val -120847"/>
              <a:gd name="adj2" fmla="val 105978"/>
            </a:avLst>
          </a:prstGeom>
          <a:solidFill>
            <a:srgbClr val="A5A5A5">
              <a:lumMod val="50000"/>
            </a:srgbClr>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Double Taxation Agreements (DTAs)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7" name="irc_mi" descr="Related image">
            <a:hlinkClick r:id="rId8"/>
            <a:extLst>
              <a:ext uri="{FF2B5EF4-FFF2-40B4-BE49-F238E27FC236}">
                <a16:creationId xmlns:a16="http://schemas.microsoft.com/office/drawing/2014/main" id="{7CEAB74D-8915-8A4B-B444-3B598E27292D}"/>
              </a:ext>
            </a:extLst>
          </p:cNvPr>
          <p:cNvPicPr>
            <a:picLocks noGrp="1"/>
          </p:cNvPicPr>
          <p:nvPr>
            <p:ph idx="1"/>
          </p:nvPr>
        </p:nvPicPr>
        <p:blipFill>
          <a:blip r:embed="rId9">
            <a:extLst>
              <a:ext uri="{28A0092B-C50C-407E-A947-70E740481C1C}">
                <a14:useLocalDpi xmlns:a14="http://schemas.microsoft.com/office/drawing/2010/main" val="0"/>
              </a:ext>
            </a:extLst>
          </a:blip>
          <a:srcRect/>
          <a:stretch>
            <a:fillRect/>
          </a:stretch>
        </p:blipFill>
        <p:spPr bwMode="auto">
          <a:xfrm>
            <a:off x="6905297" y="2979683"/>
            <a:ext cx="4930378" cy="3468414"/>
          </a:xfrm>
          <a:prstGeom prst="rect">
            <a:avLst/>
          </a:prstGeom>
          <a:noFill/>
          <a:ln>
            <a:noFill/>
          </a:ln>
        </p:spPr>
      </p:pic>
    </p:spTree>
    <p:extLst>
      <p:ext uri="{BB962C8B-B14F-4D97-AF65-F5344CB8AC3E}">
        <p14:creationId xmlns:p14="http://schemas.microsoft.com/office/powerpoint/2010/main" val="13667569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149217-3AE3-5B46-B722-DF4A5F92E965}"/>
              </a:ext>
            </a:extLst>
          </p:cNvPr>
          <p:cNvSpPr>
            <a:spLocks noGrp="1"/>
          </p:cNvSpPr>
          <p:nvPr>
            <p:ph type="title"/>
          </p:nvPr>
        </p:nvSpPr>
        <p:spPr/>
        <p:txBody>
          <a:bodyPr/>
          <a:lstStyle/>
          <a:p>
            <a:r>
              <a:rPr lang="en-US" dirty="0"/>
              <a:t>The case of Associated British Foods – Zambia Sugar PLC</a:t>
            </a:r>
          </a:p>
        </p:txBody>
      </p:sp>
      <p:pic>
        <p:nvPicPr>
          <p:cNvPr id="4" name="Content Placeholder 3" descr="C:\Users\c1753599\Desktop\IMG_0775.jpg">
            <a:extLst>
              <a:ext uri="{FF2B5EF4-FFF2-40B4-BE49-F238E27FC236}">
                <a16:creationId xmlns:a16="http://schemas.microsoft.com/office/drawing/2014/main" id="{D09A8BB1-80D8-9D40-9002-0B8619F18958}"/>
              </a:ext>
            </a:extLst>
          </p:cNvPr>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55834" y="1740116"/>
            <a:ext cx="9743090" cy="5025422"/>
          </a:xfrm>
          <a:prstGeom prst="rect">
            <a:avLst/>
          </a:prstGeom>
          <a:noFill/>
          <a:ln>
            <a:noFill/>
          </a:ln>
        </p:spPr>
      </p:pic>
    </p:spTree>
    <p:extLst>
      <p:ext uri="{BB962C8B-B14F-4D97-AF65-F5344CB8AC3E}">
        <p14:creationId xmlns:p14="http://schemas.microsoft.com/office/powerpoint/2010/main" val="6520917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FB3CAA-9B83-E442-9B3B-448FF1084D59}"/>
              </a:ext>
            </a:extLst>
          </p:cNvPr>
          <p:cNvSpPr>
            <a:spLocks noGrp="1"/>
          </p:cNvSpPr>
          <p:nvPr>
            <p:ph type="title"/>
          </p:nvPr>
        </p:nvSpPr>
        <p:spPr/>
        <p:txBody>
          <a:bodyPr/>
          <a:lstStyle/>
          <a:p>
            <a:r>
              <a:rPr lang="en-US" dirty="0"/>
              <a:t>Illicit Financial Flows </a:t>
            </a:r>
          </a:p>
        </p:txBody>
      </p:sp>
      <p:graphicFrame>
        <p:nvGraphicFramePr>
          <p:cNvPr id="4" name="Content Placeholder 3">
            <a:extLst>
              <a:ext uri="{FF2B5EF4-FFF2-40B4-BE49-F238E27FC236}">
                <a16:creationId xmlns:a16="http://schemas.microsoft.com/office/drawing/2014/main" id="{380F89D4-651A-3A49-8E6F-8DE462FB9AF9}"/>
              </a:ext>
            </a:extLst>
          </p:cNvPr>
          <p:cNvGraphicFramePr>
            <a:graphicFrameLocks noGrp="1"/>
          </p:cNvGraphicFramePr>
          <p:nvPr>
            <p:ph sz="half" idx="1"/>
            <p:extLst>
              <p:ext uri="{D42A27DB-BD31-4B8C-83A1-F6EECF244321}">
                <p14:modId xmlns:p14="http://schemas.microsoft.com/office/powerpoint/2010/main" val="3849165545"/>
              </p:ext>
            </p:extLst>
          </p:nvPr>
        </p:nvGraphicFramePr>
        <p:xfrm>
          <a:off x="281152" y="1401168"/>
          <a:ext cx="5515303" cy="51125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Content Placeholder 5">
            <a:extLst>
              <a:ext uri="{FF2B5EF4-FFF2-40B4-BE49-F238E27FC236}">
                <a16:creationId xmlns:a16="http://schemas.microsoft.com/office/drawing/2014/main" id="{A21F9282-4C61-934F-8F4E-8F80D91AFA67}"/>
              </a:ext>
            </a:extLst>
          </p:cNvPr>
          <p:cNvGraphicFramePr>
            <a:graphicFrameLocks noGrp="1"/>
          </p:cNvGraphicFramePr>
          <p:nvPr>
            <p:ph sz="half" idx="2"/>
            <p:extLst>
              <p:ext uri="{D42A27DB-BD31-4B8C-83A1-F6EECF244321}">
                <p14:modId xmlns:p14="http://schemas.microsoft.com/office/powerpoint/2010/main" val="3205670179"/>
              </p:ext>
            </p:extLst>
          </p:nvPr>
        </p:nvGraphicFramePr>
        <p:xfrm>
          <a:off x="6266792" y="1382867"/>
          <a:ext cx="5557345" cy="5236853"/>
        </p:xfrm>
        <a:graphic>
          <a:graphicData uri="http://schemas.openxmlformats.org/drawingml/2006/table">
            <a:tbl>
              <a:tblPr firstRow="1" firstCol="1" bandRow="1">
                <a:tableStyleId>{5C22544A-7EE6-4342-B048-85BDC9FD1C3A}</a:tableStyleId>
              </a:tblPr>
              <a:tblGrid>
                <a:gridCol w="5557345">
                  <a:extLst>
                    <a:ext uri="{9D8B030D-6E8A-4147-A177-3AD203B41FA5}">
                      <a16:colId xmlns:a16="http://schemas.microsoft.com/office/drawing/2014/main" val="1061619452"/>
                    </a:ext>
                  </a:extLst>
                </a:gridCol>
              </a:tblGrid>
              <a:tr h="889867">
                <a:tc>
                  <a:txBody>
                    <a:bodyPr/>
                    <a:lstStyle/>
                    <a:p>
                      <a:pPr algn="just">
                        <a:lnSpc>
                          <a:spcPct val="107000"/>
                        </a:lnSpc>
                        <a:spcAft>
                          <a:spcPts val="0"/>
                        </a:spcAft>
                      </a:pPr>
                      <a:r>
                        <a:rPr lang="en-GB" sz="2000" dirty="0">
                          <a:solidFill>
                            <a:schemeClr val="tx1"/>
                          </a:solidFill>
                          <a:effectLst/>
                        </a:rPr>
                        <a:t>Funds with criminal origin, such as proceeds of crime </a:t>
                      </a:r>
                      <a:endParaRPr lang="en-US" sz="2000" dirty="0">
                        <a:solidFill>
                          <a:schemeClr val="tx1"/>
                        </a:solidFill>
                        <a:effectLst/>
                      </a:endParaRPr>
                    </a:p>
                    <a:p>
                      <a:pPr algn="just">
                        <a:lnSpc>
                          <a:spcPct val="107000"/>
                        </a:lnSpc>
                        <a:spcAft>
                          <a:spcPts val="0"/>
                        </a:spcAft>
                      </a:pPr>
                      <a:r>
                        <a:rPr lang="en-GB" sz="2000" dirty="0">
                          <a:solidFill>
                            <a:schemeClr val="tx1"/>
                          </a:solidFill>
                          <a:effectLst/>
                        </a:rPr>
                        <a:t> </a:t>
                      </a:r>
                      <a:endPar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0768" marR="60768" marT="0" marB="0">
                    <a:solidFill>
                      <a:schemeClr val="accent2">
                        <a:lumMod val="60000"/>
                        <a:lumOff val="40000"/>
                      </a:schemeClr>
                    </a:solidFill>
                  </a:tcPr>
                </a:tc>
                <a:extLst>
                  <a:ext uri="{0D108BD9-81ED-4DB2-BD59-A6C34878D82A}">
                    <a16:rowId xmlns:a16="http://schemas.microsoft.com/office/drawing/2014/main" val="1633018341"/>
                  </a:ext>
                </a:extLst>
              </a:tr>
              <a:tr h="889867">
                <a:tc>
                  <a:txBody>
                    <a:bodyPr/>
                    <a:lstStyle/>
                    <a:p>
                      <a:pPr algn="just">
                        <a:lnSpc>
                          <a:spcPct val="107000"/>
                        </a:lnSpc>
                        <a:spcAft>
                          <a:spcPts val="0"/>
                        </a:spcAft>
                      </a:pPr>
                      <a:r>
                        <a:rPr lang="en-GB" sz="2000" dirty="0">
                          <a:solidFill>
                            <a:schemeClr val="tx1"/>
                          </a:solidFill>
                          <a:effectLst/>
                        </a:rPr>
                        <a:t>Funds with a criminal destination, such as bribery, terrorist financing or conflict financing</a:t>
                      </a:r>
                      <a:endParaRPr lang="en-US" sz="2000" dirty="0">
                        <a:solidFill>
                          <a:schemeClr val="tx1"/>
                        </a:solidFill>
                        <a:effectLst/>
                      </a:endParaRPr>
                    </a:p>
                    <a:p>
                      <a:pPr algn="just">
                        <a:lnSpc>
                          <a:spcPct val="107000"/>
                        </a:lnSpc>
                        <a:spcAft>
                          <a:spcPts val="0"/>
                        </a:spcAft>
                      </a:pPr>
                      <a:r>
                        <a:rPr lang="en-GB" sz="2000" dirty="0">
                          <a:solidFill>
                            <a:schemeClr val="tx1"/>
                          </a:solidFill>
                          <a:effectLst/>
                        </a:rPr>
                        <a:t> </a:t>
                      </a:r>
                      <a:endPar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0768" marR="60768" marT="0" marB="0">
                    <a:solidFill>
                      <a:schemeClr val="accent4">
                        <a:lumMod val="60000"/>
                        <a:lumOff val="40000"/>
                      </a:schemeClr>
                    </a:solidFill>
                  </a:tcPr>
                </a:tc>
                <a:extLst>
                  <a:ext uri="{0D108BD9-81ED-4DB2-BD59-A6C34878D82A}">
                    <a16:rowId xmlns:a16="http://schemas.microsoft.com/office/drawing/2014/main" val="3502302475"/>
                  </a:ext>
                </a:extLst>
              </a:tr>
              <a:tr h="728861">
                <a:tc>
                  <a:txBody>
                    <a:bodyPr/>
                    <a:lstStyle/>
                    <a:p>
                      <a:pPr algn="just">
                        <a:lnSpc>
                          <a:spcPct val="107000"/>
                        </a:lnSpc>
                        <a:spcAft>
                          <a:spcPts val="0"/>
                        </a:spcAft>
                      </a:pPr>
                      <a:r>
                        <a:rPr lang="en-GB" sz="2000" dirty="0">
                          <a:solidFill>
                            <a:schemeClr val="tx1"/>
                          </a:solidFill>
                          <a:effectLst/>
                        </a:rPr>
                        <a:t>Funds associated with tax evasion</a:t>
                      </a:r>
                      <a:endParaRPr lang="en-US" sz="2000" dirty="0">
                        <a:solidFill>
                          <a:schemeClr val="tx1"/>
                        </a:solidFill>
                        <a:effectLst/>
                      </a:endParaRPr>
                    </a:p>
                    <a:p>
                      <a:pPr algn="just">
                        <a:lnSpc>
                          <a:spcPct val="107000"/>
                        </a:lnSpc>
                        <a:spcAft>
                          <a:spcPts val="0"/>
                        </a:spcAft>
                      </a:pPr>
                      <a:r>
                        <a:rPr lang="en-GB" sz="2000" dirty="0">
                          <a:solidFill>
                            <a:schemeClr val="tx1"/>
                          </a:solidFill>
                          <a:effectLst/>
                        </a:rPr>
                        <a:t> </a:t>
                      </a:r>
                      <a:endPar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0768" marR="60768" marT="0" marB="0">
                    <a:solidFill>
                      <a:schemeClr val="accent5">
                        <a:lumMod val="60000"/>
                        <a:lumOff val="40000"/>
                      </a:schemeClr>
                    </a:solidFill>
                  </a:tcPr>
                </a:tc>
                <a:extLst>
                  <a:ext uri="{0D108BD9-81ED-4DB2-BD59-A6C34878D82A}">
                    <a16:rowId xmlns:a16="http://schemas.microsoft.com/office/drawing/2014/main" val="3238030406"/>
                  </a:ext>
                </a:extLst>
              </a:tr>
              <a:tr h="889867">
                <a:tc>
                  <a:txBody>
                    <a:bodyPr/>
                    <a:lstStyle/>
                    <a:p>
                      <a:pPr algn="just">
                        <a:lnSpc>
                          <a:spcPct val="107000"/>
                        </a:lnSpc>
                        <a:spcAft>
                          <a:spcPts val="0"/>
                        </a:spcAft>
                      </a:pPr>
                      <a:r>
                        <a:rPr lang="en-GB" sz="2000" dirty="0">
                          <a:solidFill>
                            <a:schemeClr val="tx1"/>
                          </a:solidFill>
                          <a:effectLst/>
                        </a:rPr>
                        <a:t>Transfers to, by, or for, entities subject to financial sanctions</a:t>
                      </a:r>
                      <a:endParaRPr lang="en-US" sz="2000" dirty="0">
                        <a:solidFill>
                          <a:schemeClr val="tx1"/>
                        </a:solidFill>
                        <a:effectLst/>
                      </a:endParaRPr>
                    </a:p>
                    <a:p>
                      <a:pPr algn="just">
                        <a:lnSpc>
                          <a:spcPct val="107000"/>
                        </a:lnSpc>
                        <a:spcAft>
                          <a:spcPts val="0"/>
                        </a:spcAft>
                      </a:pPr>
                      <a:r>
                        <a:rPr lang="en-GB" sz="2000" dirty="0">
                          <a:solidFill>
                            <a:schemeClr val="tx1"/>
                          </a:solidFill>
                          <a:effectLst/>
                        </a:rPr>
                        <a:t> </a:t>
                      </a:r>
                      <a:endPar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0768" marR="60768" marT="0" marB="0">
                    <a:solidFill>
                      <a:schemeClr val="accent6">
                        <a:lumMod val="60000"/>
                        <a:lumOff val="40000"/>
                      </a:schemeClr>
                    </a:solidFill>
                  </a:tcPr>
                </a:tc>
                <a:extLst>
                  <a:ext uri="{0D108BD9-81ED-4DB2-BD59-A6C34878D82A}">
                    <a16:rowId xmlns:a16="http://schemas.microsoft.com/office/drawing/2014/main" val="2117631439"/>
                  </a:ext>
                </a:extLst>
              </a:tr>
              <a:tr h="1492023">
                <a:tc>
                  <a:txBody>
                    <a:bodyPr/>
                    <a:lstStyle/>
                    <a:p>
                      <a:pPr algn="just">
                        <a:lnSpc>
                          <a:spcPct val="107000"/>
                        </a:lnSpc>
                        <a:spcAft>
                          <a:spcPts val="0"/>
                        </a:spcAft>
                      </a:pPr>
                      <a:r>
                        <a:rPr lang="en-GB" sz="2000" dirty="0">
                          <a:solidFill>
                            <a:schemeClr val="tx1"/>
                          </a:solidFill>
                          <a:effectLst/>
                        </a:rPr>
                        <a:t>Transfers which seek to evade anti money laundering/counter terrorist financing measures or other legal requirements (such as transparency or capital controls)</a:t>
                      </a:r>
                      <a:endParaRPr lang="en-US" sz="2000" dirty="0">
                        <a:solidFill>
                          <a:schemeClr val="tx1"/>
                        </a:solidFill>
                        <a:effectLst/>
                      </a:endParaRPr>
                    </a:p>
                    <a:p>
                      <a:pPr algn="just">
                        <a:lnSpc>
                          <a:spcPct val="107000"/>
                        </a:lnSpc>
                        <a:spcAft>
                          <a:spcPts val="0"/>
                        </a:spcAft>
                      </a:pPr>
                      <a:r>
                        <a:rPr lang="en-GB" sz="2000" dirty="0">
                          <a:solidFill>
                            <a:schemeClr val="tx1"/>
                          </a:solidFill>
                          <a:effectLst/>
                        </a:rPr>
                        <a:t> </a:t>
                      </a:r>
                      <a:endPar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0768" marR="60768" marT="0" marB="0"/>
                </a:tc>
                <a:extLst>
                  <a:ext uri="{0D108BD9-81ED-4DB2-BD59-A6C34878D82A}">
                    <a16:rowId xmlns:a16="http://schemas.microsoft.com/office/drawing/2014/main" val="442860474"/>
                  </a:ext>
                </a:extLst>
              </a:tr>
            </a:tbl>
          </a:graphicData>
        </a:graphic>
      </p:graphicFrame>
    </p:spTree>
    <p:extLst>
      <p:ext uri="{BB962C8B-B14F-4D97-AF65-F5344CB8AC3E}">
        <p14:creationId xmlns:p14="http://schemas.microsoft.com/office/powerpoint/2010/main" val="2467687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A1396F-5625-3448-9675-18541D58D25D}"/>
              </a:ext>
            </a:extLst>
          </p:cNvPr>
          <p:cNvSpPr>
            <a:spLocks noGrp="1"/>
          </p:cNvSpPr>
          <p:nvPr>
            <p:ph type="title"/>
          </p:nvPr>
        </p:nvSpPr>
        <p:spPr/>
        <p:txBody>
          <a:bodyPr>
            <a:normAutofit fontScale="90000"/>
          </a:bodyPr>
          <a:lstStyle/>
          <a:p>
            <a:r>
              <a:rPr lang="en-US" dirty="0"/>
              <a:t>Framework for understanding sources of income and their tax implication </a:t>
            </a:r>
            <a:r>
              <a:rPr lang="en-US" dirty="0">
                <a:solidFill>
                  <a:srgbClr val="0070C0"/>
                </a:solidFill>
              </a:rPr>
              <a:t>(p.19 training module)</a:t>
            </a:r>
          </a:p>
        </p:txBody>
      </p:sp>
      <p:graphicFrame>
        <p:nvGraphicFramePr>
          <p:cNvPr id="5" name="Content Placeholder 4">
            <a:extLst>
              <a:ext uri="{FF2B5EF4-FFF2-40B4-BE49-F238E27FC236}">
                <a16:creationId xmlns:a16="http://schemas.microsoft.com/office/drawing/2014/main" id="{1146155B-5020-A446-8530-856310F2696E}"/>
              </a:ext>
            </a:extLst>
          </p:cNvPr>
          <p:cNvGraphicFramePr>
            <a:graphicFrameLocks noGrp="1"/>
          </p:cNvGraphicFramePr>
          <p:nvPr>
            <p:ph idx="1"/>
            <p:extLst>
              <p:ext uri="{D42A27DB-BD31-4B8C-83A1-F6EECF244321}">
                <p14:modId xmlns:p14="http://schemas.microsoft.com/office/powerpoint/2010/main" val="1317683470"/>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174514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6766FA-5A44-5647-8AC2-B89AFEA85833}"/>
              </a:ext>
            </a:extLst>
          </p:cNvPr>
          <p:cNvSpPr>
            <a:spLocks noGrp="1"/>
          </p:cNvSpPr>
          <p:nvPr>
            <p:ph type="title"/>
          </p:nvPr>
        </p:nvSpPr>
        <p:spPr/>
        <p:txBody>
          <a:bodyPr/>
          <a:lstStyle/>
          <a:p>
            <a:r>
              <a:rPr lang="en-US" dirty="0"/>
              <a:t>Causal effect of corruption, taxation and IFF link</a:t>
            </a:r>
          </a:p>
        </p:txBody>
      </p:sp>
      <p:graphicFrame>
        <p:nvGraphicFramePr>
          <p:cNvPr id="5" name="Content Placeholder 4">
            <a:extLst>
              <a:ext uri="{FF2B5EF4-FFF2-40B4-BE49-F238E27FC236}">
                <a16:creationId xmlns:a16="http://schemas.microsoft.com/office/drawing/2014/main" id="{B67FE29C-4D7A-6B4C-9413-8317F4CAC45E}"/>
              </a:ext>
            </a:extLst>
          </p:cNvPr>
          <p:cNvGraphicFramePr>
            <a:graphicFrameLocks noGrp="1"/>
          </p:cNvGraphicFramePr>
          <p:nvPr>
            <p:ph idx="1"/>
            <p:extLst>
              <p:ext uri="{D42A27DB-BD31-4B8C-83A1-F6EECF244321}">
                <p14:modId xmlns:p14="http://schemas.microsoft.com/office/powerpoint/2010/main" val="2171737949"/>
              </p:ext>
            </p:extLst>
          </p:nvPr>
        </p:nvGraphicFramePr>
        <p:xfrm>
          <a:off x="838200" y="1825625"/>
          <a:ext cx="2803634" cy="28567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Diagram 5">
            <a:extLst>
              <a:ext uri="{FF2B5EF4-FFF2-40B4-BE49-F238E27FC236}">
                <a16:creationId xmlns:a16="http://schemas.microsoft.com/office/drawing/2014/main" id="{BC9682BB-8F32-224A-9E49-0AD8BA725A91}"/>
              </a:ext>
            </a:extLst>
          </p:cNvPr>
          <p:cNvGraphicFramePr/>
          <p:nvPr>
            <p:extLst>
              <p:ext uri="{D42A27DB-BD31-4B8C-83A1-F6EECF244321}">
                <p14:modId xmlns:p14="http://schemas.microsoft.com/office/powerpoint/2010/main" val="1996271082"/>
              </p:ext>
            </p:extLst>
          </p:nvPr>
        </p:nvGraphicFramePr>
        <p:xfrm>
          <a:off x="3641834" y="2149596"/>
          <a:ext cx="2798445" cy="2532763"/>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7" name="Diagram 6">
            <a:extLst>
              <a:ext uri="{FF2B5EF4-FFF2-40B4-BE49-F238E27FC236}">
                <a16:creationId xmlns:a16="http://schemas.microsoft.com/office/drawing/2014/main" id="{54B6C43B-6ACF-554A-9AC8-7314BEC7445D}"/>
              </a:ext>
            </a:extLst>
          </p:cNvPr>
          <p:cNvGraphicFramePr/>
          <p:nvPr>
            <p:extLst>
              <p:ext uri="{D42A27DB-BD31-4B8C-83A1-F6EECF244321}">
                <p14:modId xmlns:p14="http://schemas.microsoft.com/office/powerpoint/2010/main" val="3945839756"/>
              </p:ext>
            </p:extLst>
          </p:nvPr>
        </p:nvGraphicFramePr>
        <p:xfrm>
          <a:off x="6449376" y="2433375"/>
          <a:ext cx="1947545" cy="1641234"/>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aphicFrame>
        <p:nvGraphicFramePr>
          <p:cNvPr id="9" name="Diagram 8">
            <a:extLst>
              <a:ext uri="{FF2B5EF4-FFF2-40B4-BE49-F238E27FC236}">
                <a16:creationId xmlns:a16="http://schemas.microsoft.com/office/drawing/2014/main" id="{42FAF146-6F9A-194A-A9B5-15206121DE01}"/>
              </a:ext>
            </a:extLst>
          </p:cNvPr>
          <p:cNvGraphicFramePr/>
          <p:nvPr>
            <p:extLst>
              <p:ext uri="{D42A27DB-BD31-4B8C-83A1-F6EECF244321}">
                <p14:modId xmlns:p14="http://schemas.microsoft.com/office/powerpoint/2010/main" val="2442965243"/>
              </p:ext>
            </p:extLst>
          </p:nvPr>
        </p:nvGraphicFramePr>
        <p:xfrm>
          <a:off x="8523045" y="2433375"/>
          <a:ext cx="2671445" cy="1677670"/>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spTree>
    <p:extLst>
      <p:ext uri="{BB962C8B-B14F-4D97-AF65-F5344CB8AC3E}">
        <p14:creationId xmlns:p14="http://schemas.microsoft.com/office/powerpoint/2010/main" val="219695579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609</TotalTime>
  <Words>1106</Words>
  <Application>Microsoft Macintosh PowerPoint</Application>
  <PresentationFormat>Widescreen</PresentationFormat>
  <Paragraphs>192</Paragraphs>
  <Slides>29</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29</vt:i4>
      </vt:variant>
    </vt:vector>
  </HeadingPairs>
  <TitlesOfParts>
    <vt:vector size="35" baseType="lpstr">
      <vt:lpstr>Arial</vt:lpstr>
      <vt:lpstr>Calibri</vt:lpstr>
      <vt:lpstr>Calibri Light</vt:lpstr>
      <vt:lpstr>MyriadPro-Light</vt:lpstr>
      <vt:lpstr>Times New Roman</vt:lpstr>
      <vt:lpstr>Office Theme</vt:lpstr>
      <vt:lpstr>Understanding the linkages between corruption, taxation and illicit financial flows</vt:lpstr>
      <vt:lpstr>Objectives</vt:lpstr>
      <vt:lpstr>INTRODUCTION 1330hrs – 1400hrs</vt:lpstr>
      <vt:lpstr>Corruption </vt:lpstr>
      <vt:lpstr>Taxation</vt:lpstr>
      <vt:lpstr>The case of Associated British Foods – Zambia Sugar PLC</vt:lpstr>
      <vt:lpstr>Illicit Financial Flows </vt:lpstr>
      <vt:lpstr>Framework for understanding sources of income and their tax implication (p.19 training module)</vt:lpstr>
      <vt:lpstr>Causal effect of corruption, taxation and IFF link</vt:lpstr>
      <vt:lpstr>Contributing factors</vt:lpstr>
      <vt:lpstr>Global and continental responses towards curbing corruption and IFF</vt:lpstr>
      <vt:lpstr>Reflective exercises at page 13 and 15 of the training manual</vt:lpstr>
      <vt:lpstr>Understanding the linkages between corruption, taxation and IFF 1400hrs – 1430hrs </vt:lpstr>
      <vt:lpstr>Factors that drive the corruption, taxation and IFF link </vt:lpstr>
      <vt:lpstr>Value chains creation stages</vt:lpstr>
      <vt:lpstr>Nodes that strengthen the corruption, IFF linkage</vt:lpstr>
      <vt:lpstr>Global Wealth Chains: Linking corruption, taxation and IFF </vt:lpstr>
      <vt:lpstr>GWC- how it works (information asymmetry) </vt:lpstr>
      <vt:lpstr>Group Task</vt:lpstr>
      <vt:lpstr>Case Studies  1500hrs - 1510hrs</vt:lpstr>
      <vt:lpstr>Salient features </vt:lpstr>
      <vt:lpstr>Specific examples </vt:lpstr>
      <vt:lpstr>Reflection exercises and discussion- at page 36 of the training manual 1510hrs – 1530hrs  </vt:lpstr>
      <vt:lpstr>PowerPoint Presentation</vt:lpstr>
      <vt:lpstr>Identifying, pre-empting and redirecting policy change in curbing corruption, taxation and IFF  1545hrs – 1615hrs </vt:lpstr>
      <vt:lpstr>Strategic approach </vt:lpstr>
      <vt:lpstr>Working with the toolkit  1615hrs – 1630hrs</vt:lpstr>
      <vt:lpstr>Recommendations </vt:lpstr>
      <vt:lpstr>Questions, Way Forward   latif@uonbi.ac.ke latif.lyla@gmail.com  @LylaALatif </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Tax and Development</dc:title>
  <dc:creator>Lyla Latif Khan</dc:creator>
  <cp:lastModifiedBy>Lyla Latif Khan</cp:lastModifiedBy>
  <cp:revision>63</cp:revision>
  <dcterms:created xsi:type="dcterms:W3CDTF">2018-09-26T08:23:30Z</dcterms:created>
  <dcterms:modified xsi:type="dcterms:W3CDTF">2019-10-08T16:46:48Z</dcterms:modified>
</cp:coreProperties>
</file>