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1" r:id="rId1"/>
  </p:sldMasterIdLst>
  <p:notesMasterIdLst>
    <p:notesMasterId r:id="rId43"/>
  </p:notesMasterIdLst>
  <p:sldIdLst>
    <p:sldId id="256" r:id="rId2"/>
    <p:sldId id="271" r:id="rId3"/>
    <p:sldId id="270" r:id="rId4"/>
    <p:sldId id="297" r:id="rId5"/>
    <p:sldId id="310" r:id="rId6"/>
    <p:sldId id="311" r:id="rId7"/>
    <p:sldId id="263" r:id="rId8"/>
    <p:sldId id="279" r:id="rId9"/>
    <p:sldId id="285" r:id="rId10"/>
    <p:sldId id="280" r:id="rId11"/>
    <p:sldId id="281" r:id="rId12"/>
    <p:sldId id="282" r:id="rId13"/>
    <p:sldId id="283" r:id="rId14"/>
    <p:sldId id="284" r:id="rId15"/>
    <p:sldId id="308" r:id="rId16"/>
    <p:sldId id="312" r:id="rId17"/>
    <p:sldId id="313" r:id="rId18"/>
    <p:sldId id="314" r:id="rId19"/>
    <p:sldId id="316" r:id="rId20"/>
    <p:sldId id="315" r:id="rId21"/>
    <p:sldId id="299" r:id="rId22"/>
    <p:sldId id="277" r:id="rId23"/>
    <p:sldId id="276" r:id="rId24"/>
    <p:sldId id="264" r:id="rId25"/>
    <p:sldId id="286" r:id="rId26"/>
    <p:sldId id="287" r:id="rId27"/>
    <p:sldId id="265" r:id="rId28"/>
    <p:sldId id="266" r:id="rId29"/>
    <p:sldId id="288" r:id="rId30"/>
    <p:sldId id="289" r:id="rId31"/>
    <p:sldId id="290" r:id="rId32"/>
    <p:sldId id="292" r:id="rId33"/>
    <p:sldId id="293" r:id="rId34"/>
    <p:sldId id="294" r:id="rId35"/>
    <p:sldId id="295" r:id="rId36"/>
    <p:sldId id="296" r:id="rId37"/>
    <p:sldId id="291" r:id="rId38"/>
    <p:sldId id="259" r:id="rId39"/>
    <p:sldId id="260" r:id="rId40"/>
    <p:sldId id="262" r:id="rId41"/>
    <p:sldId id="30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9"/>
    <p:restoredTop sz="80952"/>
  </p:normalViewPr>
  <p:slideViewPr>
    <p:cSldViewPr snapToGrid="0" snapToObjects="1">
      <p:cViewPr varScale="1">
        <p:scale>
          <a:sx n="102" d="100"/>
          <a:sy n="102" d="100"/>
        </p:scale>
        <p:origin x="9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E795F-4E81-4E01-A173-F99EBAC7A78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02B0930-3075-4E1D-8C57-731DFAE68C3E}">
      <dgm:prSet/>
      <dgm:spPr/>
      <dgm:t>
        <a:bodyPr/>
        <a:lstStyle/>
        <a:p>
          <a:r>
            <a:rPr lang="en-US"/>
            <a:t>What is it?</a:t>
          </a:r>
        </a:p>
      </dgm:t>
    </dgm:pt>
    <dgm:pt modelId="{B75F8F58-5980-46AF-8455-30B91B826DCC}" type="parTrans" cxnId="{2A68EAB0-23C0-4B17-AF7E-AA1053091DD6}">
      <dgm:prSet/>
      <dgm:spPr/>
      <dgm:t>
        <a:bodyPr/>
        <a:lstStyle/>
        <a:p>
          <a:endParaRPr lang="en-US"/>
        </a:p>
      </dgm:t>
    </dgm:pt>
    <dgm:pt modelId="{9C2A7026-BA0B-4148-9834-7AF69755F4D2}" type="sibTrans" cxnId="{2A68EAB0-23C0-4B17-AF7E-AA1053091DD6}">
      <dgm:prSet/>
      <dgm:spPr/>
      <dgm:t>
        <a:bodyPr/>
        <a:lstStyle/>
        <a:p>
          <a:endParaRPr lang="en-US"/>
        </a:p>
      </dgm:t>
    </dgm:pt>
    <dgm:pt modelId="{2AA6E50C-6A02-4CA8-885D-15E84A1974A3}">
      <dgm:prSet/>
      <dgm:spPr/>
      <dgm:t>
        <a:bodyPr/>
        <a:lstStyle/>
        <a:p>
          <a:r>
            <a:rPr lang="en-US" dirty="0"/>
            <a:t>Online activities? Offline activities? Mobile money based system? FinTech?</a:t>
          </a:r>
        </a:p>
      </dgm:t>
    </dgm:pt>
    <dgm:pt modelId="{A591AE21-3A16-4932-8B5D-95706083D428}" type="parTrans" cxnId="{6DFD9584-AB86-45F8-9F64-FBBDAEA55E8B}">
      <dgm:prSet/>
      <dgm:spPr/>
      <dgm:t>
        <a:bodyPr/>
        <a:lstStyle/>
        <a:p>
          <a:endParaRPr lang="en-US"/>
        </a:p>
      </dgm:t>
    </dgm:pt>
    <dgm:pt modelId="{CC2BFBC3-4EA2-4D4F-B615-A6308B6464C4}" type="sibTrans" cxnId="{6DFD9584-AB86-45F8-9F64-FBBDAEA55E8B}">
      <dgm:prSet/>
      <dgm:spPr/>
      <dgm:t>
        <a:bodyPr/>
        <a:lstStyle/>
        <a:p>
          <a:endParaRPr lang="en-US"/>
        </a:p>
      </dgm:t>
    </dgm:pt>
    <dgm:pt modelId="{DEBB5346-0E49-4492-A424-0CC2FB5838D9}">
      <dgm:prSet/>
      <dgm:spPr/>
      <dgm:t>
        <a:bodyPr/>
        <a:lstStyle/>
        <a:p>
          <a:r>
            <a:rPr lang="en-US"/>
            <a:t>How does it function/operate?</a:t>
          </a:r>
        </a:p>
      </dgm:t>
    </dgm:pt>
    <dgm:pt modelId="{DA61568C-0CA0-4A15-B2ED-E45F18C8B9C9}" type="parTrans" cxnId="{EBF22EC0-E2C9-4B5A-ACFD-0715EB68A0BC}">
      <dgm:prSet/>
      <dgm:spPr/>
      <dgm:t>
        <a:bodyPr/>
        <a:lstStyle/>
        <a:p>
          <a:endParaRPr lang="en-US"/>
        </a:p>
      </dgm:t>
    </dgm:pt>
    <dgm:pt modelId="{29AACB22-4A08-4307-9833-F635A4ACBF37}" type="sibTrans" cxnId="{EBF22EC0-E2C9-4B5A-ACFD-0715EB68A0BC}">
      <dgm:prSet/>
      <dgm:spPr/>
      <dgm:t>
        <a:bodyPr/>
        <a:lstStyle/>
        <a:p>
          <a:endParaRPr lang="en-US"/>
        </a:p>
      </dgm:t>
    </dgm:pt>
    <dgm:pt modelId="{CB639A32-2C62-412C-A018-00708DF06E4D}">
      <dgm:prSet/>
      <dgm:spPr/>
      <dgm:t>
        <a:bodyPr/>
        <a:lstStyle/>
        <a:p>
          <a:r>
            <a:rPr lang="en-US" dirty="0"/>
            <a:t>Internet, ICT, digitalisation, digital business models, payment/lending system, AI, machine learning, blockchains, big data, mobile networks, sensors, </a:t>
          </a:r>
          <a:r>
            <a:rPr lang="en-US" dirty="0" err="1"/>
            <a:t>WiFi</a:t>
          </a:r>
          <a:endParaRPr lang="en-US" dirty="0"/>
        </a:p>
      </dgm:t>
    </dgm:pt>
    <dgm:pt modelId="{74CC443A-4F0F-450C-B28C-CCB63BA253AF}" type="parTrans" cxnId="{B6EBAEA0-61F9-4D4E-8006-9F7FA09A34BE}">
      <dgm:prSet/>
      <dgm:spPr/>
      <dgm:t>
        <a:bodyPr/>
        <a:lstStyle/>
        <a:p>
          <a:endParaRPr lang="en-US"/>
        </a:p>
      </dgm:t>
    </dgm:pt>
    <dgm:pt modelId="{B11A67CC-1EF9-4201-BA9E-15250E58250F}" type="sibTrans" cxnId="{B6EBAEA0-61F9-4D4E-8006-9F7FA09A34BE}">
      <dgm:prSet/>
      <dgm:spPr/>
      <dgm:t>
        <a:bodyPr/>
        <a:lstStyle/>
        <a:p>
          <a:endParaRPr lang="en-US"/>
        </a:p>
      </dgm:t>
    </dgm:pt>
    <dgm:pt modelId="{87C66E89-A2F2-4F15-A6D7-3C9CB8278835}">
      <dgm:prSet/>
      <dgm:spPr/>
      <dgm:t>
        <a:bodyPr/>
        <a:lstStyle/>
        <a:p>
          <a:r>
            <a:rPr lang="en-US"/>
            <a:t>Who/how is it controlled?</a:t>
          </a:r>
        </a:p>
      </dgm:t>
    </dgm:pt>
    <dgm:pt modelId="{2301D161-6442-4CE2-AF6C-31B996D588BB}" type="parTrans" cxnId="{932CFB77-30DB-4201-A7D2-73751640D084}">
      <dgm:prSet/>
      <dgm:spPr/>
      <dgm:t>
        <a:bodyPr/>
        <a:lstStyle/>
        <a:p>
          <a:endParaRPr lang="en-US"/>
        </a:p>
      </dgm:t>
    </dgm:pt>
    <dgm:pt modelId="{A3F9D277-18C4-4A93-AD07-C6DD0B74BC0B}" type="sibTrans" cxnId="{932CFB77-30DB-4201-A7D2-73751640D084}">
      <dgm:prSet/>
      <dgm:spPr/>
      <dgm:t>
        <a:bodyPr/>
        <a:lstStyle/>
        <a:p>
          <a:endParaRPr lang="en-US"/>
        </a:p>
      </dgm:t>
    </dgm:pt>
    <dgm:pt modelId="{227CD41D-CDD9-4424-A960-F3F170CEFE09}">
      <dgm:prSet/>
      <dgm:spPr/>
      <dgm:t>
        <a:bodyPr/>
        <a:lstStyle/>
        <a:p>
          <a:r>
            <a:rPr lang="en-US" dirty="0"/>
            <a:t>Governments, private companies, individuals, data centers </a:t>
          </a:r>
        </a:p>
      </dgm:t>
    </dgm:pt>
    <dgm:pt modelId="{B3C37DEC-988A-4D4A-85E1-8AEE425903F0}" type="parTrans" cxnId="{8BD53853-E178-42BF-93CA-1141B3DC9626}">
      <dgm:prSet/>
      <dgm:spPr/>
      <dgm:t>
        <a:bodyPr/>
        <a:lstStyle/>
        <a:p>
          <a:endParaRPr lang="en-US"/>
        </a:p>
      </dgm:t>
    </dgm:pt>
    <dgm:pt modelId="{AC64DC13-ED7C-443F-90E0-1C82516BF634}" type="sibTrans" cxnId="{8BD53853-E178-42BF-93CA-1141B3DC9626}">
      <dgm:prSet/>
      <dgm:spPr/>
      <dgm:t>
        <a:bodyPr/>
        <a:lstStyle/>
        <a:p>
          <a:endParaRPr lang="en-US"/>
        </a:p>
      </dgm:t>
    </dgm:pt>
    <dgm:pt modelId="{67B12ACC-7044-4335-8236-36CBD6931DB9}">
      <dgm:prSet/>
      <dgm:spPr/>
      <dgm:t>
        <a:bodyPr/>
        <a:lstStyle/>
        <a:p>
          <a:r>
            <a:rPr lang="en-US"/>
            <a:t>Legal issues</a:t>
          </a:r>
        </a:p>
      </dgm:t>
    </dgm:pt>
    <dgm:pt modelId="{63FA3026-46D4-42E4-A6C5-F564F0AB12FA}" type="parTrans" cxnId="{78CFD398-CFD8-4FF7-9A1A-5DC2C2792B16}">
      <dgm:prSet/>
      <dgm:spPr/>
      <dgm:t>
        <a:bodyPr/>
        <a:lstStyle/>
        <a:p>
          <a:endParaRPr lang="en-US"/>
        </a:p>
      </dgm:t>
    </dgm:pt>
    <dgm:pt modelId="{903EACBB-1AB8-4880-86B8-E41D04725BB6}" type="sibTrans" cxnId="{78CFD398-CFD8-4FF7-9A1A-5DC2C2792B16}">
      <dgm:prSet/>
      <dgm:spPr/>
      <dgm:t>
        <a:bodyPr/>
        <a:lstStyle/>
        <a:p>
          <a:endParaRPr lang="en-US"/>
        </a:p>
      </dgm:t>
    </dgm:pt>
    <dgm:pt modelId="{07C8BBD7-BFBF-4DC2-A21D-566C7113089C}">
      <dgm:prSet/>
      <dgm:spPr/>
      <dgm:t>
        <a:bodyPr/>
        <a:lstStyle/>
        <a:p>
          <a:r>
            <a:rPr lang="en-US" dirty="0"/>
            <a:t>Data privacy, data theft, human rights concerns, informed consent, tax </a:t>
          </a:r>
        </a:p>
      </dgm:t>
    </dgm:pt>
    <dgm:pt modelId="{C24CBA21-7775-4784-8843-A6F9ED6A0142}" type="parTrans" cxnId="{3378ABC0-3DEC-4006-8E3F-F84C8ACADA0E}">
      <dgm:prSet/>
      <dgm:spPr/>
      <dgm:t>
        <a:bodyPr/>
        <a:lstStyle/>
        <a:p>
          <a:endParaRPr lang="en-US"/>
        </a:p>
      </dgm:t>
    </dgm:pt>
    <dgm:pt modelId="{D935DF5E-B19F-4A4B-B3D0-E8DB698CAD24}" type="sibTrans" cxnId="{3378ABC0-3DEC-4006-8E3F-F84C8ACADA0E}">
      <dgm:prSet/>
      <dgm:spPr/>
      <dgm:t>
        <a:bodyPr/>
        <a:lstStyle/>
        <a:p>
          <a:endParaRPr lang="en-US"/>
        </a:p>
      </dgm:t>
    </dgm:pt>
    <dgm:pt modelId="{C531FB3B-1719-254C-9E61-BFD02AADB613}" type="pres">
      <dgm:prSet presAssocID="{DBDE795F-4E81-4E01-A173-F99EBAC7A78E}" presName="linear" presStyleCnt="0">
        <dgm:presLayoutVars>
          <dgm:dir/>
          <dgm:animLvl val="lvl"/>
          <dgm:resizeHandles val="exact"/>
        </dgm:presLayoutVars>
      </dgm:prSet>
      <dgm:spPr/>
    </dgm:pt>
    <dgm:pt modelId="{C7CCAE01-CE56-C949-B39E-51136F9203CE}" type="pres">
      <dgm:prSet presAssocID="{702B0930-3075-4E1D-8C57-731DFAE68C3E}" presName="parentLin" presStyleCnt="0"/>
      <dgm:spPr/>
    </dgm:pt>
    <dgm:pt modelId="{21AB62C6-9722-4247-AA98-E4E627A815F8}" type="pres">
      <dgm:prSet presAssocID="{702B0930-3075-4E1D-8C57-731DFAE68C3E}" presName="parentLeftMargin" presStyleLbl="node1" presStyleIdx="0" presStyleCnt="4"/>
      <dgm:spPr/>
    </dgm:pt>
    <dgm:pt modelId="{84EF35CD-F3B5-1F48-A16B-9F3F9079CE57}" type="pres">
      <dgm:prSet presAssocID="{702B0930-3075-4E1D-8C57-731DFAE68C3E}" presName="parentText" presStyleLbl="node1" presStyleIdx="0" presStyleCnt="4">
        <dgm:presLayoutVars>
          <dgm:chMax val="0"/>
          <dgm:bulletEnabled val="1"/>
        </dgm:presLayoutVars>
      </dgm:prSet>
      <dgm:spPr/>
    </dgm:pt>
    <dgm:pt modelId="{DAB5E3B5-CF03-3A46-9204-85D9A8B91969}" type="pres">
      <dgm:prSet presAssocID="{702B0930-3075-4E1D-8C57-731DFAE68C3E}" presName="negativeSpace" presStyleCnt="0"/>
      <dgm:spPr/>
    </dgm:pt>
    <dgm:pt modelId="{0D15ED48-A837-9C45-A8F0-FDDAD686B7AA}" type="pres">
      <dgm:prSet presAssocID="{702B0930-3075-4E1D-8C57-731DFAE68C3E}" presName="childText" presStyleLbl="conFgAcc1" presStyleIdx="0" presStyleCnt="4">
        <dgm:presLayoutVars>
          <dgm:bulletEnabled val="1"/>
        </dgm:presLayoutVars>
      </dgm:prSet>
      <dgm:spPr/>
    </dgm:pt>
    <dgm:pt modelId="{1EDF8F5F-B303-5B4B-9646-F4530EC6CE72}" type="pres">
      <dgm:prSet presAssocID="{9C2A7026-BA0B-4148-9834-7AF69755F4D2}" presName="spaceBetweenRectangles" presStyleCnt="0"/>
      <dgm:spPr/>
    </dgm:pt>
    <dgm:pt modelId="{6C4EA289-139D-6341-B205-B71B2D89AC6C}" type="pres">
      <dgm:prSet presAssocID="{DEBB5346-0E49-4492-A424-0CC2FB5838D9}" presName="parentLin" presStyleCnt="0"/>
      <dgm:spPr/>
    </dgm:pt>
    <dgm:pt modelId="{B4F8713E-8F21-EF4F-BB6C-15AF6F2D874E}" type="pres">
      <dgm:prSet presAssocID="{DEBB5346-0E49-4492-A424-0CC2FB5838D9}" presName="parentLeftMargin" presStyleLbl="node1" presStyleIdx="0" presStyleCnt="4"/>
      <dgm:spPr/>
    </dgm:pt>
    <dgm:pt modelId="{E26230AC-802D-D04E-89F1-A9F65D9EAFF8}" type="pres">
      <dgm:prSet presAssocID="{DEBB5346-0E49-4492-A424-0CC2FB5838D9}" presName="parentText" presStyleLbl="node1" presStyleIdx="1" presStyleCnt="4">
        <dgm:presLayoutVars>
          <dgm:chMax val="0"/>
          <dgm:bulletEnabled val="1"/>
        </dgm:presLayoutVars>
      </dgm:prSet>
      <dgm:spPr/>
    </dgm:pt>
    <dgm:pt modelId="{7E908112-4D9F-EA43-8D17-E8EF3515C0E5}" type="pres">
      <dgm:prSet presAssocID="{DEBB5346-0E49-4492-A424-0CC2FB5838D9}" presName="negativeSpace" presStyleCnt="0"/>
      <dgm:spPr/>
    </dgm:pt>
    <dgm:pt modelId="{2C206A16-EF89-8A46-A6DD-FAB03F9ECC29}" type="pres">
      <dgm:prSet presAssocID="{DEBB5346-0E49-4492-A424-0CC2FB5838D9}" presName="childText" presStyleLbl="conFgAcc1" presStyleIdx="1" presStyleCnt="4">
        <dgm:presLayoutVars>
          <dgm:bulletEnabled val="1"/>
        </dgm:presLayoutVars>
      </dgm:prSet>
      <dgm:spPr/>
    </dgm:pt>
    <dgm:pt modelId="{9B28D70C-1D68-5D4D-ADD1-D86DE59AA9C6}" type="pres">
      <dgm:prSet presAssocID="{29AACB22-4A08-4307-9833-F635A4ACBF37}" presName="spaceBetweenRectangles" presStyleCnt="0"/>
      <dgm:spPr/>
    </dgm:pt>
    <dgm:pt modelId="{6827DA77-D651-A64B-812F-8A4D6CBC63DE}" type="pres">
      <dgm:prSet presAssocID="{87C66E89-A2F2-4F15-A6D7-3C9CB8278835}" presName="parentLin" presStyleCnt="0"/>
      <dgm:spPr/>
    </dgm:pt>
    <dgm:pt modelId="{179BF97E-B1B6-E54F-9BF9-7195AA888099}" type="pres">
      <dgm:prSet presAssocID="{87C66E89-A2F2-4F15-A6D7-3C9CB8278835}" presName="parentLeftMargin" presStyleLbl="node1" presStyleIdx="1" presStyleCnt="4"/>
      <dgm:spPr/>
    </dgm:pt>
    <dgm:pt modelId="{BD2A6B4D-24C6-3A4D-A8A2-87ED16457B50}" type="pres">
      <dgm:prSet presAssocID="{87C66E89-A2F2-4F15-A6D7-3C9CB8278835}" presName="parentText" presStyleLbl="node1" presStyleIdx="2" presStyleCnt="4">
        <dgm:presLayoutVars>
          <dgm:chMax val="0"/>
          <dgm:bulletEnabled val="1"/>
        </dgm:presLayoutVars>
      </dgm:prSet>
      <dgm:spPr/>
    </dgm:pt>
    <dgm:pt modelId="{8DCFDE49-787D-2841-A8B4-A5CE763D93E9}" type="pres">
      <dgm:prSet presAssocID="{87C66E89-A2F2-4F15-A6D7-3C9CB8278835}" presName="negativeSpace" presStyleCnt="0"/>
      <dgm:spPr/>
    </dgm:pt>
    <dgm:pt modelId="{E81D003F-E93F-F649-AB5D-16B9669B5682}" type="pres">
      <dgm:prSet presAssocID="{87C66E89-A2F2-4F15-A6D7-3C9CB8278835}" presName="childText" presStyleLbl="conFgAcc1" presStyleIdx="2" presStyleCnt="4">
        <dgm:presLayoutVars>
          <dgm:bulletEnabled val="1"/>
        </dgm:presLayoutVars>
      </dgm:prSet>
      <dgm:spPr/>
    </dgm:pt>
    <dgm:pt modelId="{EBC41EA3-59CA-994B-914E-2B79735B904F}" type="pres">
      <dgm:prSet presAssocID="{A3F9D277-18C4-4A93-AD07-C6DD0B74BC0B}" presName="spaceBetweenRectangles" presStyleCnt="0"/>
      <dgm:spPr/>
    </dgm:pt>
    <dgm:pt modelId="{52E01E2E-8AE6-6C4C-AAF9-777F3F5040C6}" type="pres">
      <dgm:prSet presAssocID="{67B12ACC-7044-4335-8236-36CBD6931DB9}" presName="parentLin" presStyleCnt="0"/>
      <dgm:spPr/>
    </dgm:pt>
    <dgm:pt modelId="{0C00F067-F6DF-F742-8B6B-34F096F576F1}" type="pres">
      <dgm:prSet presAssocID="{67B12ACC-7044-4335-8236-36CBD6931DB9}" presName="parentLeftMargin" presStyleLbl="node1" presStyleIdx="2" presStyleCnt="4"/>
      <dgm:spPr/>
    </dgm:pt>
    <dgm:pt modelId="{DF50EED3-3C12-F447-8AC9-55B322E6BFB0}" type="pres">
      <dgm:prSet presAssocID="{67B12ACC-7044-4335-8236-36CBD6931DB9}" presName="parentText" presStyleLbl="node1" presStyleIdx="3" presStyleCnt="4">
        <dgm:presLayoutVars>
          <dgm:chMax val="0"/>
          <dgm:bulletEnabled val="1"/>
        </dgm:presLayoutVars>
      </dgm:prSet>
      <dgm:spPr/>
    </dgm:pt>
    <dgm:pt modelId="{6BBF2B68-049E-D149-8264-A7DD618AC921}" type="pres">
      <dgm:prSet presAssocID="{67B12ACC-7044-4335-8236-36CBD6931DB9}" presName="negativeSpace" presStyleCnt="0"/>
      <dgm:spPr/>
    </dgm:pt>
    <dgm:pt modelId="{5137A991-65C2-F645-951C-2A9DA0502CF9}" type="pres">
      <dgm:prSet presAssocID="{67B12ACC-7044-4335-8236-36CBD6931DB9}" presName="childText" presStyleLbl="conFgAcc1" presStyleIdx="3" presStyleCnt="4">
        <dgm:presLayoutVars>
          <dgm:bulletEnabled val="1"/>
        </dgm:presLayoutVars>
      </dgm:prSet>
      <dgm:spPr/>
    </dgm:pt>
  </dgm:ptLst>
  <dgm:cxnLst>
    <dgm:cxn modelId="{089E6417-AC82-D340-95AB-CC40CFCE4066}" type="presOf" srcId="{702B0930-3075-4E1D-8C57-731DFAE68C3E}" destId="{21AB62C6-9722-4247-AA98-E4E627A815F8}" srcOrd="0" destOrd="0" presId="urn:microsoft.com/office/officeart/2005/8/layout/list1"/>
    <dgm:cxn modelId="{C019BD1B-8FDB-D941-BE72-548896409B53}" type="presOf" srcId="{CB639A32-2C62-412C-A018-00708DF06E4D}" destId="{2C206A16-EF89-8A46-A6DD-FAB03F9ECC29}" srcOrd="0" destOrd="0" presId="urn:microsoft.com/office/officeart/2005/8/layout/list1"/>
    <dgm:cxn modelId="{30728B1D-DF50-A444-98F8-65DC5F028A66}" type="presOf" srcId="{DEBB5346-0E49-4492-A424-0CC2FB5838D9}" destId="{B4F8713E-8F21-EF4F-BB6C-15AF6F2D874E}" srcOrd="0" destOrd="0" presId="urn:microsoft.com/office/officeart/2005/8/layout/list1"/>
    <dgm:cxn modelId="{C7648344-1FEE-424B-8485-9E56DC5E1782}" type="presOf" srcId="{DBDE795F-4E81-4E01-A173-F99EBAC7A78E}" destId="{C531FB3B-1719-254C-9E61-BFD02AADB613}" srcOrd="0" destOrd="0" presId="urn:microsoft.com/office/officeart/2005/8/layout/list1"/>
    <dgm:cxn modelId="{87C21946-DCA3-374C-9259-B27E2AECC347}" type="presOf" srcId="{2AA6E50C-6A02-4CA8-885D-15E84A1974A3}" destId="{0D15ED48-A837-9C45-A8F0-FDDAD686B7AA}" srcOrd="0" destOrd="0" presId="urn:microsoft.com/office/officeart/2005/8/layout/list1"/>
    <dgm:cxn modelId="{8BD53853-E178-42BF-93CA-1141B3DC9626}" srcId="{87C66E89-A2F2-4F15-A6D7-3C9CB8278835}" destId="{227CD41D-CDD9-4424-A960-F3F170CEFE09}" srcOrd="0" destOrd="0" parTransId="{B3C37DEC-988A-4D4A-85E1-8AEE425903F0}" sibTransId="{AC64DC13-ED7C-443F-90E0-1C82516BF634}"/>
    <dgm:cxn modelId="{932CFB77-30DB-4201-A7D2-73751640D084}" srcId="{DBDE795F-4E81-4E01-A173-F99EBAC7A78E}" destId="{87C66E89-A2F2-4F15-A6D7-3C9CB8278835}" srcOrd="2" destOrd="0" parTransId="{2301D161-6442-4CE2-AF6C-31B996D588BB}" sibTransId="{A3F9D277-18C4-4A93-AD07-C6DD0B74BC0B}"/>
    <dgm:cxn modelId="{6DFD9584-AB86-45F8-9F64-FBBDAEA55E8B}" srcId="{702B0930-3075-4E1D-8C57-731DFAE68C3E}" destId="{2AA6E50C-6A02-4CA8-885D-15E84A1974A3}" srcOrd="0" destOrd="0" parTransId="{A591AE21-3A16-4932-8B5D-95706083D428}" sibTransId="{CC2BFBC3-4EA2-4D4F-B615-A6308B6464C4}"/>
    <dgm:cxn modelId="{78CFD398-CFD8-4FF7-9A1A-5DC2C2792B16}" srcId="{DBDE795F-4E81-4E01-A173-F99EBAC7A78E}" destId="{67B12ACC-7044-4335-8236-36CBD6931DB9}" srcOrd="3" destOrd="0" parTransId="{63FA3026-46D4-42E4-A6C5-F564F0AB12FA}" sibTransId="{903EACBB-1AB8-4880-86B8-E41D04725BB6}"/>
    <dgm:cxn modelId="{BF69EC99-1BC7-0943-A0D5-A47BA8FF6584}" type="presOf" srcId="{87C66E89-A2F2-4F15-A6D7-3C9CB8278835}" destId="{BD2A6B4D-24C6-3A4D-A8A2-87ED16457B50}" srcOrd="1" destOrd="0" presId="urn:microsoft.com/office/officeart/2005/8/layout/list1"/>
    <dgm:cxn modelId="{B6EBAEA0-61F9-4D4E-8006-9F7FA09A34BE}" srcId="{DEBB5346-0E49-4492-A424-0CC2FB5838D9}" destId="{CB639A32-2C62-412C-A018-00708DF06E4D}" srcOrd="0" destOrd="0" parTransId="{74CC443A-4F0F-450C-B28C-CCB63BA253AF}" sibTransId="{B11A67CC-1EF9-4201-BA9E-15250E58250F}"/>
    <dgm:cxn modelId="{7257D4A2-B3BD-D94F-8FD5-64B021D22658}" type="presOf" srcId="{67B12ACC-7044-4335-8236-36CBD6931DB9}" destId="{0C00F067-F6DF-F742-8B6B-34F096F576F1}" srcOrd="0" destOrd="0" presId="urn:microsoft.com/office/officeart/2005/8/layout/list1"/>
    <dgm:cxn modelId="{2A68EAB0-23C0-4B17-AF7E-AA1053091DD6}" srcId="{DBDE795F-4E81-4E01-A173-F99EBAC7A78E}" destId="{702B0930-3075-4E1D-8C57-731DFAE68C3E}" srcOrd="0" destOrd="0" parTransId="{B75F8F58-5980-46AF-8455-30B91B826DCC}" sibTransId="{9C2A7026-BA0B-4148-9834-7AF69755F4D2}"/>
    <dgm:cxn modelId="{30D339B1-CB99-7F4D-810F-7788E6364F14}" type="presOf" srcId="{702B0930-3075-4E1D-8C57-731DFAE68C3E}" destId="{84EF35CD-F3B5-1F48-A16B-9F3F9079CE57}" srcOrd="1" destOrd="0" presId="urn:microsoft.com/office/officeart/2005/8/layout/list1"/>
    <dgm:cxn modelId="{CD6F8EBC-CD1E-A944-B217-9427F7845197}" type="presOf" srcId="{87C66E89-A2F2-4F15-A6D7-3C9CB8278835}" destId="{179BF97E-B1B6-E54F-9BF9-7195AA888099}" srcOrd="0" destOrd="0" presId="urn:microsoft.com/office/officeart/2005/8/layout/list1"/>
    <dgm:cxn modelId="{EBF22EC0-E2C9-4B5A-ACFD-0715EB68A0BC}" srcId="{DBDE795F-4E81-4E01-A173-F99EBAC7A78E}" destId="{DEBB5346-0E49-4492-A424-0CC2FB5838D9}" srcOrd="1" destOrd="0" parTransId="{DA61568C-0CA0-4A15-B2ED-E45F18C8B9C9}" sibTransId="{29AACB22-4A08-4307-9833-F635A4ACBF37}"/>
    <dgm:cxn modelId="{3378ABC0-3DEC-4006-8E3F-F84C8ACADA0E}" srcId="{67B12ACC-7044-4335-8236-36CBD6931DB9}" destId="{07C8BBD7-BFBF-4DC2-A21D-566C7113089C}" srcOrd="0" destOrd="0" parTransId="{C24CBA21-7775-4784-8843-A6F9ED6A0142}" sibTransId="{D935DF5E-B19F-4A4B-B3D0-E8DB698CAD24}"/>
    <dgm:cxn modelId="{482202DB-0BFB-3F4F-89C2-688F39D9D79F}" type="presOf" srcId="{07C8BBD7-BFBF-4DC2-A21D-566C7113089C}" destId="{5137A991-65C2-F645-951C-2A9DA0502CF9}" srcOrd="0" destOrd="0" presId="urn:microsoft.com/office/officeart/2005/8/layout/list1"/>
    <dgm:cxn modelId="{4F1C9AE6-1CD7-544D-B95E-7F24DB54B813}" type="presOf" srcId="{67B12ACC-7044-4335-8236-36CBD6931DB9}" destId="{DF50EED3-3C12-F447-8AC9-55B322E6BFB0}" srcOrd="1" destOrd="0" presId="urn:microsoft.com/office/officeart/2005/8/layout/list1"/>
    <dgm:cxn modelId="{11335FE8-CFE2-CF48-9302-710ECCA0D9BC}" type="presOf" srcId="{DEBB5346-0E49-4492-A424-0CC2FB5838D9}" destId="{E26230AC-802D-D04E-89F1-A9F65D9EAFF8}" srcOrd="1" destOrd="0" presId="urn:microsoft.com/office/officeart/2005/8/layout/list1"/>
    <dgm:cxn modelId="{B309C1FD-BA58-9C44-976D-AAA0C9AB5F29}" type="presOf" srcId="{227CD41D-CDD9-4424-A960-F3F170CEFE09}" destId="{E81D003F-E93F-F649-AB5D-16B9669B5682}" srcOrd="0" destOrd="0" presId="urn:microsoft.com/office/officeart/2005/8/layout/list1"/>
    <dgm:cxn modelId="{4E2B2CB0-AC15-B14E-A6A7-B26FAC14CD76}" type="presParOf" srcId="{C531FB3B-1719-254C-9E61-BFD02AADB613}" destId="{C7CCAE01-CE56-C949-B39E-51136F9203CE}" srcOrd="0" destOrd="0" presId="urn:microsoft.com/office/officeart/2005/8/layout/list1"/>
    <dgm:cxn modelId="{360D7372-263E-5C4B-A5B1-996358BF874C}" type="presParOf" srcId="{C7CCAE01-CE56-C949-B39E-51136F9203CE}" destId="{21AB62C6-9722-4247-AA98-E4E627A815F8}" srcOrd="0" destOrd="0" presId="urn:microsoft.com/office/officeart/2005/8/layout/list1"/>
    <dgm:cxn modelId="{4BA75891-1ED7-C641-8586-1007BE285CB8}" type="presParOf" srcId="{C7CCAE01-CE56-C949-B39E-51136F9203CE}" destId="{84EF35CD-F3B5-1F48-A16B-9F3F9079CE57}" srcOrd="1" destOrd="0" presId="urn:microsoft.com/office/officeart/2005/8/layout/list1"/>
    <dgm:cxn modelId="{B35C5A66-2CDE-6E42-8C85-96CAAFE49D3B}" type="presParOf" srcId="{C531FB3B-1719-254C-9E61-BFD02AADB613}" destId="{DAB5E3B5-CF03-3A46-9204-85D9A8B91969}" srcOrd="1" destOrd="0" presId="urn:microsoft.com/office/officeart/2005/8/layout/list1"/>
    <dgm:cxn modelId="{5C351DC4-7328-D54B-8848-C905E7A1D401}" type="presParOf" srcId="{C531FB3B-1719-254C-9E61-BFD02AADB613}" destId="{0D15ED48-A837-9C45-A8F0-FDDAD686B7AA}" srcOrd="2" destOrd="0" presId="urn:microsoft.com/office/officeart/2005/8/layout/list1"/>
    <dgm:cxn modelId="{D4E64178-2225-C141-925B-150D101E9C62}" type="presParOf" srcId="{C531FB3B-1719-254C-9E61-BFD02AADB613}" destId="{1EDF8F5F-B303-5B4B-9646-F4530EC6CE72}" srcOrd="3" destOrd="0" presId="urn:microsoft.com/office/officeart/2005/8/layout/list1"/>
    <dgm:cxn modelId="{419FEF4D-6320-6044-A4E1-6CE7718CA13A}" type="presParOf" srcId="{C531FB3B-1719-254C-9E61-BFD02AADB613}" destId="{6C4EA289-139D-6341-B205-B71B2D89AC6C}" srcOrd="4" destOrd="0" presId="urn:microsoft.com/office/officeart/2005/8/layout/list1"/>
    <dgm:cxn modelId="{8EE63AF1-3DD2-2B47-B3C3-C2723D7DD30A}" type="presParOf" srcId="{6C4EA289-139D-6341-B205-B71B2D89AC6C}" destId="{B4F8713E-8F21-EF4F-BB6C-15AF6F2D874E}" srcOrd="0" destOrd="0" presId="urn:microsoft.com/office/officeart/2005/8/layout/list1"/>
    <dgm:cxn modelId="{2AD312CB-8E23-5743-9256-814402BAF014}" type="presParOf" srcId="{6C4EA289-139D-6341-B205-B71B2D89AC6C}" destId="{E26230AC-802D-D04E-89F1-A9F65D9EAFF8}" srcOrd="1" destOrd="0" presId="urn:microsoft.com/office/officeart/2005/8/layout/list1"/>
    <dgm:cxn modelId="{36C76CE0-5AD9-7841-963C-CDFD8375B112}" type="presParOf" srcId="{C531FB3B-1719-254C-9E61-BFD02AADB613}" destId="{7E908112-4D9F-EA43-8D17-E8EF3515C0E5}" srcOrd="5" destOrd="0" presId="urn:microsoft.com/office/officeart/2005/8/layout/list1"/>
    <dgm:cxn modelId="{5626DC76-119E-0744-BBFB-5988B2D71546}" type="presParOf" srcId="{C531FB3B-1719-254C-9E61-BFD02AADB613}" destId="{2C206A16-EF89-8A46-A6DD-FAB03F9ECC29}" srcOrd="6" destOrd="0" presId="urn:microsoft.com/office/officeart/2005/8/layout/list1"/>
    <dgm:cxn modelId="{E7504837-AEE6-AD4F-8031-049306E1E184}" type="presParOf" srcId="{C531FB3B-1719-254C-9E61-BFD02AADB613}" destId="{9B28D70C-1D68-5D4D-ADD1-D86DE59AA9C6}" srcOrd="7" destOrd="0" presId="urn:microsoft.com/office/officeart/2005/8/layout/list1"/>
    <dgm:cxn modelId="{25BA97F5-4439-C24B-98DF-2692FEDFF709}" type="presParOf" srcId="{C531FB3B-1719-254C-9E61-BFD02AADB613}" destId="{6827DA77-D651-A64B-812F-8A4D6CBC63DE}" srcOrd="8" destOrd="0" presId="urn:microsoft.com/office/officeart/2005/8/layout/list1"/>
    <dgm:cxn modelId="{6CFFB3D3-FBD1-154E-A577-C8C6405B850A}" type="presParOf" srcId="{6827DA77-D651-A64B-812F-8A4D6CBC63DE}" destId="{179BF97E-B1B6-E54F-9BF9-7195AA888099}" srcOrd="0" destOrd="0" presId="urn:microsoft.com/office/officeart/2005/8/layout/list1"/>
    <dgm:cxn modelId="{D5D2A67F-57B7-E843-8817-81AC250B4177}" type="presParOf" srcId="{6827DA77-D651-A64B-812F-8A4D6CBC63DE}" destId="{BD2A6B4D-24C6-3A4D-A8A2-87ED16457B50}" srcOrd="1" destOrd="0" presId="urn:microsoft.com/office/officeart/2005/8/layout/list1"/>
    <dgm:cxn modelId="{356F4952-31CC-AD44-9926-D2210229ADF9}" type="presParOf" srcId="{C531FB3B-1719-254C-9E61-BFD02AADB613}" destId="{8DCFDE49-787D-2841-A8B4-A5CE763D93E9}" srcOrd="9" destOrd="0" presId="urn:microsoft.com/office/officeart/2005/8/layout/list1"/>
    <dgm:cxn modelId="{86D7D3DB-2D1B-AA44-853E-A351D9CDB187}" type="presParOf" srcId="{C531FB3B-1719-254C-9E61-BFD02AADB613}" destId="{E81D003F-E93F-F649-AB5D-16B9669B5682}" srcOrd="10" destOrd="0" presId="urn:microsoft.com/office/officeart/2005/8/layout/list1"/>
    <dgm:cxn modelId="{33409A21-CD7A-9840-AC92-35BCFD70BC89}" type="presParOf" srcId="{C531FB3B-1719-254C-9E61-BFD02AADB613}" destId="{EBC41EA3-59CA-994B-914E-2B79735B904F}" srcOrd="11" destOrd="0" presId="urn:microsoft.com/office/officeart/2005/8/layout/list1"/>
    <dgm:cxn modelId="{6CC7F256-21E6-C146-8ABA-479A0A004379}" type="presParOf" srcId="{C531FB3B-1719-254C-9E61-BFD02AADB613}" destId="{52E01E2E-8AE6-6C4C-AAF9-777F3F5040C6}" srcOrd="12" destOrd="0" presId="urn:microsoft.com/office/officeart/2005/8/layout/list1"/>
    <dgm:cxn modelId="{EFF7F336-A2AF-0941-AF63-7938C547B11A}" type="presParOf" srcId="{52E01E2E-8AE6-6C4C-AAF9-777F3F5040C6}" destId="{0C00F067-F6DF-F742-8B6B-34F096F576F1}" srcOrd="0" destOrd="0" presId="urn:microsoft.com/office/officeart/2005/8/layout/list1"/>
    <dgm:cxn modelId="{A1C2CAAF-F01A-194A-8A42-AFE4BEDED61B}" type="presParOf" srcId="{52E01E2E-8AE6-6C4C-AAF9-777F3F5040C6}" destId="{DF50EED3-3C12-F447-8AC9-55B322E6BFB0}" srcOrd="1" destOrd="0" presId="urn:microsoft.com/office/officeart/2005/8/layout/list1"/>
    <dgm:cxn modelId="{AF08752F-BCD7-1747-A50E-DE67145A86BC}" type="presParOf" srcId="{C531FB3B-1719-254C-9E61-BFD02AADB613}" destId="{6BBF2B68-049E-D149-8264-A7DD618AC921}" srcOrd="13" destOrd="0" presId="urn:microsoft.com/office/officeart/2005/8/layout/list1"/>
    <dgm:cxn modelId="{D41CEB27-BBEC-1042-BA31-474F9428155E}" type="presParOf" srcId="{C531FB3B-1719-254C-9E61-BFD02AADB613}" destId="{5137A991-65C2-F645-951C-2A9DA0502CF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443CF-32A1-4E17-A49E-69225DE5763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288E250-8496-426D-8E71-4E099D2CF45F}">
      <dgm:prSet/>
      <dgm:spPr/>
      <dgm:t>
        <a:bodyPr/>
        <a:lstStyle/>
        <a:p>
          <a:r>
            <a:rPr lang="en-US" dirty="0"/>
            <a:t>‘Economy’ what does it mean?</a:t>
          </a:r>
        </a:p>
      </dgm:t>
    </dgm:pt>
    <dgm:pt modelId="{679A4237-CCB6-4A0F-B430-D4263386BEBB}" type="parTrans" cxnId="{3D3094B7-6538-4778-9DF2-7FC5852AC32F}">
      <dgm:prSet/>
      <dgm:spPr/>
      <dgm:t>
        <a:bodyPr/>
        <a:lstStyle/>
        <a:p>
          <a:endParaRPr lang="en-US"/>
        </a:p>
      </dgm:t>
    </dgm:pt>
    <dgm:pt modelId="{2395B383-F65E-44F0-9717-E5219065539B}" type="sibTrans" cxnId="{3D3094B7-6538-4778-9DF2-7FC5852AC32F}">
      <dgm:prSet/>
      <dgm:spPr/>
      <dgm:t>
        <a:bodyPr/>
        <a:lstStyle/>
        <a:p>
          <a:endParaRPr lang="en-US"/>
        </a:p>
      </dgm:t>
    </dgm:pt>
    <dgm:pt modelId="{64D824DC-FC1D-45DF-B942-469E3A71ADB2}">
      <dgm:prSet/>
      <dgm:spPr/>
      <dgm:t>
        <a:bodyPr/>
        <a:lstStyle/>
        <a:p>
          <a:r>
            <a:rPr lang="en-US"/>
            <a:t>What is the ‘digital economy’?</a:t>
          </a:r>
        </a:p>
      </dgm:t>
    </dgm:pt>
    <dgm:pt modelId="{DFB17E2C-B1F9-421E-B66A-A35BE1E7C53B}" type="parTrans" cxnId="{BDC815A1-88A1-4065-BFE6-A86C4D1B5066}">
      <dgm:prSet/>
      <dgm:spPr/>
      <dgm:t>
        <a:bodyPr/>
        <a:lstStyle/>
        <a:p>
          <a:endParaRPr lang="en-US"/>
        </a:p>
      </dgm:t>
    </dgm:pt>
    <dgm:pt modelId="{8DEFAC98-1C07-4A3D-A27F-572C45488C19}" type="sibTrans" cxnId="{BDC815A1-88A1-4065-BFE6-A86C4D1B5066}">
      <dgm:prSet/>
      <dgm:spPr/>
      <dgm:t>
        <a:bodyPr/>
        <a:lstStyle/>
        <a:p>
          <a:endParaRPr lang="en-US"/>
        </a:p>
      </dgm:t>
    </dgm:pt>
    <dgm:pt modelId="{39B4E368-A2FD-4005-8A30-8AAFF3B8497D}">
      <dgm:prSet/>
      <dgm:spPr/>
      <dgm:t>
        <a:bodyPr/>
        <a:lstStyle/>
        <a:p>
          <a:r>
            <a:rPr lang="en-US" dirty="0"/>
            <a:t>How is the digital economy different from traditional economy?</a:t>
          </a:r>
        </a:p>
      </dgm:t>
    </dgm:pt>
    <dgm:pt modelId="{089DB224-E304-48D8-A891-F22DA7464258}" type="parTrans" cxnId="{ABA0334B-09AE-4501-AF54-F97F11053650}">
      <dgm:prSet/>
      <dgm:spPr/>
      <dgm:t>
        <a:bodyPr/>
        <a:lstStyle/>
        <a:p>
          <a:endParaRPr lang="en-US"/>
        </a:p>
      </dgm:t>
    </dgm:pt>
    <dgm:pt modelId="{B5BFAAB9-FEAC-46EE-8ED8-BE767E491360}" type="sibTrans" cxnId="{ABA0334B-09AE-4501-AF54-F97F11053650}">
      <dgm:prSet/>
      <dgm:spPr/>
      <dgm:t>
        <a:bodyPr/>
        <a:lstStyle/>
        <a:p>
          <a:endParaRPr lang="en-US"/>
        </a:p>
      </dgm:t>
    </dgm:pt>
    <dgm:pt modelId="{EDDBA580-3041-BF47-8F81-4C7ADDDDC3E2}">
      <dgm:prSet/>
      <dgm:spPr/>
      <dgm:t>
        <a:bodyPr/>
        <a:lstStyle/>
        <a:p>
          <a:r>
            <a:rPr lang="en-US" dirty="0"/>
            <a:t>Can you identify specific features of the digital economy?</a:t>
          </a:r>
        </a:p>
      </dgm:t>
    </dgm:pt>
    <dgm:pt modelId="{B9025D6D-6485-564A-B42F-9F04CF013547}" type="parTrans" cxnId="{DC27B289-0176-5446-8B9E-AC124150993F}">
      <dgm:prSet/>
      <dgm:spPr/>
      <dgm:t>
        <a:bodyPr/>
        <a:lstStyle/>
        <a:p>
          <a:endParaRPr lang="en-US"/>
        </a:p>
      </dgm:t>
    </dgm:pt>
    <dgm:pt modelId="{0B496097-24D5-4C45-A7DF-8136231F5597}" type="sibTrans" cxnId="{DC27B289-0176-5446-8B9E-AC124150993F}">
      <dgm:prSet/>
      <dgm:spPr/>
      <dgm:t>
        <a:bodyPr/>
        <a:lstStyle/>
        <a:p>
          <a:endParaRPr lang="en-US"/>
        </a:p>
      </dgm:t>
    </dgm:pt>
    <dgm:pt modelId="{18C2F24D-F367-1B4A-BF21-F7F055E7C00A}" type="pres">
      <dgm:prSet presAssocID="{A4E443CF-32A1-4E17-A49E-69225DE5763D}" presName="vert0" presStyleCnt="0">
        <dgm:presLayoutVars>
          <dgm:dir/>
          <dgm:animOne val="branch"/>
          <dgm:animLvl val="lvl"/>
        </dgm:presLayoutVars>
      </dgm:prSet>
      <dgm:spPr/>
    </dgm:pt>
    <dgm:pt modelId="{CBFA0E42-94B1-DA40-9839-A3F435C5EFB6}" type="pres">
      <dgm:prSet presAssocID="{C288E250-8496-426D-8E71-4E099D2CF45F}" presName="thickLine" presStyleLbl="alignNode1" presStyleIdx="0" presStyleCnt="4"/>
      <dgm:spPr/>
    </dgm:pt>
    <dgm:pt modelId="{01EFCFD6-3150-8645-8C19-E5A8EA762801}" type="pres">
      <dgm:prSet presAssocID="{C288E250-8496-426D-8E71-4E099D2CF45F}" presName="horz1" presStyleCnt="0"/>
      <dgm:spPr/>
    </dgm:pt>
    <dgm:pt modelId="{F004C62F-AB30-6244-96E4-ABCE8D8809D8}" type="pres">
      <dgm:prSet presAssocID="{C288E250-8496-426D-8E71-4E099D2CF45F}" presName="tx1" presStyleLbl="revTx" presStyleIdx="0" presStyleCnt="4"/>
      <dgm:spPr/>
    </dgm:pt>
    <dgm:pt modelId="{1DDD1ED1-6FCB-4548-B6B7-35EFD7704971}" type="pres">
      <dgm:prSet presAssocID="{C288E250-8496-426D-8E71-4E099D2CF45F}" presName="vert1" presStyleCnt="0"/>
      <dgm:spPr/>
    </dgm:pt>
    <dgm:pt modelId="{43D3BD82-0B72-B046-8A26-C631BE5EA5E3}" type="pres">
      <dgm:prSet presAssocID="{64D824DC-FC1D-45DF-B942-469E3A71ADB2}" presName="thickLine" presStyleLbl="alignNode1" presStyleIdx="1" presStyleCnt="4"/>
      <dgm:spPr/>
    </dgm:pt>
    <dgm:pt modelId="{4A86CE18-1593-C24B-BC9F-733C088C1CDC}" type="pres">
      <dgm:prSet presAssocID="{64D824DC-FC1D-45DF-B942-469E3A71ADB2}" presName="horz1" presStyleCnt="0"/>
      <dgm:spPr/>
    </dgm:pt>
    <dgm:pt modelId="{D082EFED-6854-104F-B2C9-B81CCDF88745}" type="pres">
      <dgm:prSet presAssocID="{64D824DC-FC1D-45DF-B942-469E3A71ADB2}" presName="tx1" presStyleLbl="revTx" presStyleIdx="1" presStyleCnt="4"/>
      <dgm:spPr/>
    </dgm:pt>
    <dgm:pt modelId="{FAE48E85-24C6-194A-9E7B-F659C991FD82}" type="pres">
      <dgm:prSet presAssocID="{64D824DC-FC1D-45DF-B942-469E3A71ADB2}" presName="vert1" presStyleCnt="0"/>
      <dgm:spPr/>
    </dgm:pt>
    <dgm:pt modelId="{28C1D2F1-89FC-874C-B739-F6A01CE923A0}" type="pres">
      <dgm:prSet presAssocID="{39B4E368-A2FD-4005-8A30-8AAFF3B8497D}" presName="thickLine" presStyleLbl="alignNode1" presStyleIdx="2" presStyleCnt="4"/>
      <dgm:spPr/>
    </dgm:pt>
    <dgm:pt modelId="{6C2E61F3-9202-764E-A1D7-C919E69A9302}" type="pres">
      <dgm:prSet presAssocID="{39B4E368-A2FD-4005-8A30-8AAFF3B8497D}" presName="horz1" presStyleCnt="0"/>
      <dgm:spPr/>
    </dgm:pt>
    <dgm:pt modelId="{BAA38815-2ACA-5245-A5A5-0FE3FBA99305}" type="pres">
      <dgm:prSet presAssocID="{39B4E368-A2FD-4005-8A30-8AAFF3B8497D}" presName="tx1" presStyleLbl="revTx" presStyleIdx="2" presStyleCnt="4"/>
      <dgm:spPr/>
    </dgm:pt>
    <dgm:pt modelId="{603611BD-C5A6-FC44-A9C6-DA8A13789783}" type="pres">
      <dgm:prSet presAssocID="{39B4E368-A2FD-4005-8A30-8AAFF3B8497D}" presName="vert1" presStyleCnt="0"/>
      <dgm:spPr/>
    </dgm:pt>
    <dgm:pt modelId="{F49BD31E-A24C-B64E-8126-CF83DD2A55F3}" type="pres">
      <dgm:prSet presAssocID="{EDDBA580-3041-BF47-8F81-4C7ADDDDC3E2}" presName="thickLine" presStyleLbl="alignNode1" presStyleIdx="3" presStyleCnt="4"/>
      <dgm:spPr/>
    </dgm:pt>
    <dgm:pt modelId="{C1173FD8-428A-144D-BF5A-424370C29916}" type="pres">
      <dgm:prSet presAssocID="{EDDBA580-3041-BF47-8F81-4C7ADDDDC3E2}" presName="horz1" presStyleCnt="0"/>
      <dgm:spPr/>
    </dgm:pt>
    <dgm:pt modelId="{52694F4D-1B31-4D41-B1FE-82861CD784F1}" type="pres">
      <dgm:prSet presAssocID="{EDDBA580-3041-BF47-8F81-4C7ADDDDC3E2}" presName="tx1" presStyleLbl="revTx" presStyleIdx="3" presStyleCnt="4"/>
      <dgm:spPr/>
    </dgm:pt>
    <dgm:pt modelId="{488A64F1-0724-E346-9AF7-F6450822CFCD}" type="pres">
      <dgm:prSet presAssocID="{EDDBA580-3041-BF47-8F81-4C7ADDDDC3E2}" presName="vert1" presStyleCnt="0"/>
      <dgm:spPr/>
    </dgm:pt>
  </dgm:ptLst>
  <dgm:cxnLst>
    <dgm:cxn modelId="{3B238C1C-80CF-3244-BFB4-46E27D1BC1F6}" type="presOf" srcId="{EDDBA580-3041-BF47-8F81-4C7ADDDDC3E2}" destId="{52694F4D-1B31-4D41-B1FE-82861CD784F1}" srcOrd="0" destOrd="0" presId="urn:microsoft.com/office/officeart/2008/layout/LinedList"/>
    <dgm:cxn modelId="{ABA0334B-09AE-4501-AF54-F97F11053650}" srcId="{A4E443CF-32A1-4E17-A49E-69225DE5763D}" destId="{39B4E368-A2FD-4005-8A30-8AAFF3B8497D}" srcOrd="2" destOrd="0" parTransId="{089DB224-E304-48D8-A891-F22DA7464258}" sibTransId="{B5BFAAB9-FEAC-46EE-8ED8-BE767E491360}"/>
    <dgm:cxn modelId="{C8D96C5E-E080-0844-88E1-5072D2D2E516}" type="presOf" srcId="{A4E443CF-32A1-4E17-A49E-69225DE5763D}" destId="{18C2F24D-F367-1B4A-BF21-F7F055E7C00A}" srcOrd="0" destOrd="0" presId="urn:microsoft.com/office/officeart/2008/layout/LinedList"/>
    <dgm:cxn modelId="{50753067-30A9-F141-AB7E-2EBF6BC53A5C}" type="presOf" srcId="{39B4E368-A2FD-4005-8A30-8AAFF3B8497D}" destId="{BAA38815-2ACA-5245-A5A5-0FE3FBA99305}" srcOrd="0" destOrd="0" presId="urn:microsoft.com/office/officeart/2008/layout/LinedList"/>
    <dgm:cxn modelId="{3D64356A-A4CE-D34B-865D-7D9085897F2B}" type="presOf" srcId="{C288E250-8496-426D-8E71-4E099D2CF45F}" destId="{F004C62F-AB30-6244-96E4-ABCE8D8809D8}" srcOrd="0" destOrd="0" presId="urn:microsoft.com/office/officeart/2008/layout/LinedList"/>
    <dgm:cxn modelId="{DC27B289-0176-5446-8B9E-AC124150993F}" srcId="{A4E443CF-32A1-4E17-A49E-69225DE5763D}" destId="{EDDBA580-3041-BF47-8F81-4C7ADDDDC3E2}" srcOrd="3" destOrd="0" parTransId="{B9025D6D-6485-564A-B42F-9F04CF013547}" sibTransId="{0B496097-24D5-4C45-A7DF-8136231F5597}"/>
    <dgm:cxn modelId="{BDC815A1-88A1-4065-BFE6-A86C4D1B5066}" srcId="{A4E443CF-32A1-4E17-A49E-69225DE5763D}" destId="{64D824DC-FC1D-45DF-B942-469E3A71ADB2}" srcOrd="1" destOrd="0" parTransId="{DFB17E2C-B1F9-421E-B66A-A35BE1E7C53B}" sibTransId="{8DEFAC98-1C07-4A3D-A27F-572C45488C19}"/>
    <dgm:cxn modelId="{3D3094B7-6538-4778-9DF2-7FC5852AC32F}" srcId="{A4E443CF-32A1-4E17-A49E-69225DE5763D}" destId="{C288E250-8496-426D-8E71-4E099D2CF45F}" srcOrd="0" destOrd="0" parTransId="{679A4237-CCB6-4A0F-B430-D4263386BEBB}" sibTransId="{2395B383-F65E-44F0-9717-E5219065539B}"/>
    <dgm:cxn modelId="{37C2B1D9-3EBC-B441-85F5-84CC7C9DCF5C}" type="presOf" srcId="{64D824DC-FC1D-45DF-B942-469E3A71ADB2}" destId="{D082EFED-6854-104F-B2C9-B81CCDF88745}" srcOrd="0" destOrd="0" presId="urn:microsoft.com/office/officeart/2008/layout/LinedList"/>
    <dgm:cxn modelId="{B87E7DD0-F146-8243-951D-95B122188F5C}" type="presParOf" srcId="{18C2F24D-F367-1B4A-BF21-F7F055E7C00A}" destId="{CBFA0E42-94B1-DA40-9839-A3F435C5EFB6}" srcOrd="0" destOrd="0" presId="urn:microsoft.com/office/officeart/2008/layout/LinedList"/>
    <dgm:cxn modelId="{CCF48DAC-1749-B743-AF96-26924AD1A0A4}" type="presParOf" srcId="{18C2F24D-F367-1B4A-BF21-F7F055E7C00A}" destId="{01EFCFD6-3150-8645-8C19-E5A8EA762801}" srcOrd="1" destOrd="0" presId="urn:microsoft.com/office/officeart/2008/layout/LinedList"/>
    <dgm:cxn modelId="{6C7D9D8B-848A-0D42-B9E7-C7CEB4FCFB66}" type="presParOf" srcId="{01EFCFD6-3150-8645-8C19-E5A8EA762801}" destId="{F004C62F-AB30-6244-96E4-ABCE8D8809D8}" srcOrd="0" destOrd="0" presId="urn:microsoft.com/office/officeart/2008/layout/LinedList"/>
    <dgm:cxn modelId="{EBA3DDAB-D1A8-5A45-944E-F0B6ADE6D3CC}" type="presParOf" srcId="{01EFCFD6-3150-8645-8C19-E5A8EA762801}" destId="{1DDD1ED1-6FCB-4548-B6B7-35EFD7704971}" srcOrd="1" destOrd="0" presId="urn:microsoft.com/office/officeart/2008/layout/LinedList"/>
    <dgm:cxn modelId="{7C2D3A74-6554-F24D-980D-4AF836ABA0EA}" type="presParOf" srcId="{18C2F24D-F367-1B4A-BF21-F7F055E7C00A}" destId="{43D3BD82-0B72-B046-8A26-C631BE5EA5E3}" srcOrd="2" destOrd="0" presId="urn:microsoft.com/office/officeart/2008/layout/LinedList"/>
    <dgm:cxn modelId="{0023A5C8-932D-FB4B-952F-28A1FAA1D20C}" type="presParOf" srcId="{18C2F24D-F367-1B4A-BF21-F7F055E7C00A}" destId="{4A86CE18-1593-C24B-BC9F-733C088C1CDC}" srcOrd="3" destOrd="0" presId="urn:microsoft.com/office/officeart/2008/layout/LinedList"/>
    <dgm:cxn modelId="{CE6A171C-CD41-A74A-B11A-65A26256A4A1}" type="presParOf" srcId="{4A86CE18-1593-C24B-BC9F-733C088C1CDC}" destId="{D082EFED-6854-104F-B2C9-B81CCDF88745}" srcOrd="0" destOrd="0" presId="urn:microsoft.com/office/officeart/2008/layout/LinedList"/>
    <dgm:cxn modelId="{3291246F-E4DD-4042-9A14-7A11ED66629B}" type="presParOf" srcId="{4A86CE18-1593-C24B-BC9F-733C088C1CDC}" destId="{FAE48E85-24C6-194A-9E7B-F659C991FD82}" srcOrd="1" destOrd="0" presId="urn:microsoft.com/office/officeart/2008/layout/LinedList"/>
    <dgm:cxn modelId="{16C9FB26-980D-2543-92E9-A4B8A27D6C37}" type="presParOf" srcId="{18C2F24D-F367-1B4A-BF21-F7F055E7C00A}" destId="{28C1D2F1-89FC-874C-B739-F6A01CE923A0}" srcOrd="4" destOrd="0" presId="urn:microsoft.com/office/officeart/2008/layout/LinedList"/>
    <dgm:cxn modelId="{40D8341D-8133-3144-AB47-2A52E25BC391}" type="presParOf" srcId="{18C2F24D-F367-1B4A-BF21-F7F055E7C00A}" destId="{6C2E61F3-9202-764E-A1D7-C919E69A9302}" srcOrd="5" destOrd="0" presId="urn:microsoft.com/office/officeart/2008/layout/LinedList"/>
    <dgm:cxn modelId="{A83E8695-D07F-3D4C-81E1-A61A869ADF29}" type="presParOf" srcId="{6C2E61F3-9202-764E-A1D7-C919E69A9302}" destId="{BAA38815-2ACA-5245-A5A5-0FE3FBA99305}" srcOrd="0" destOrd="0" presId="urn:microsoft.com/office/officeart/2008/layout/LinedList"/>
    <dgm:cxn modelId="{C4F7F4BF-A922-0740-BC8A-289903453E3A}" type="presParOf" srcId="{6C2E61F3-9202-764E-A1D7-C919E69A9302}" destId="{603611BD-C5A6-FC44-A9C6-DA8A13789783}" srcOrd="1" destOrd="0" presId="urn:microsoft.com/office/officeart/2008/layout/LinedList"/>
    <dgm:cxn modelId="{503BBB70-DB5E-A949-AFE9-E80772A8498C}" type="presParOf" srcId="{18C2F24D-F367-1B4A-BF21-F7F055E7C00A}" destId="{F49BD31E-A24C-B64E-8126-CF83DD2A55F3}" srcOrd="6" destOrd="0" presId="urn:microsoft.com/office/officeart/2008/layout/LinedList"/>
    <dgm:cxn modelId="{57E8C07D-1B89-E540-84E6-0061E414C093}" type="presParOf" srcId="{18C2F24D-F367-1B4A-BF21-F7F055E7C00A}" destId="{C1173FD8-428A-144D-BF5A-424370C29916}" srcOrd="7" destOrd="0" presId="urn:microsoft.com/office/officeart/2008/layout/LinedList"/>
    <dgm:cxn modelId="{3962D0AE-7A49-8142-B8A3-14CEE413ECF0}" type="presParOf" srcId="{C1173FD8-428A-144D-BF5A-424370C29916}" destId="{52694F4D-1B31-4D41-B1FE-82861CD784F1}" srcOrd="0" destOrd="0" presId="urn:microsoft.com/office/officeart/2008/layout/LinedList"/>
    <dgm:cxn modelId="{62B1F4C4-CD24-7342-AC41-ACE7D01C020A}" type="presParOf" srcId="{C1173FD8-428A-144D-BF5A-424370C29916}" destId="{488A64F1-0724-E346-9AF7-F6450822CF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D60D25-46F0-6F40-8A06-A69E45EF2F90}" type="doc">
      <dgm:prSet loTypeId="urn:microsoft.com/office/officeart/2005/8/layout/venn3" loCatId="" qsTypeId="urn:microsoft.com/office/officeart/2005/8/quickstyle/simple1" qsCatId="simple" csTypeId="urn:microsoft.com/office/officeart/2005/8/colors/colorful4" csCatId="colorful" phldr="1"/>
      <dgm:spPr/>
      <dgm:t>
        <a:bodyPr/>
        <a:lstStyle/>
        <a:p>
          <a:endParaRPr lang="en-US"/>
        </a:p>
      </dgm:t>
    </dgm:pt>
    <dgm:pt modelId="{D0D459D0-9F6D-5C4D-AF90-DADEEF42C03E}">
      <dgm:prSet phldrT="[Text]"/>
      <dgm:spPr/>
      <dgm:t>
        <a:bodyPr/>
        <a:lstStyle/>
        <a:p>
          <a:r>
            <a:rPr lang="en-US" dirty="0"/>
            <a:t>LAW</a:t>
          </a:r>
        </a:p>
      </dgm:t>
    </dgm:pt>
    <dgm:pt modelId="{82D355EA-76D6-6143-A0D8-E39C0CE9463B}" type="parTrans" cxnId="{CF1D1698-A240-B54D-BFE1-2D3E012B4A3E}">
      <dgm:prSet/>
      <dgm:spPr/>
      <dgm:t>
        <a:bodyPr/>
        <a:lstStyle/>
        <a:p>
          <a:endParaRPr lang="en-US"/>
        </a:p>
      </dgm:t>
    </dgm:pt>
    <dgm:pt modelId="{E3570ED5-2866-0940-8817-44237680F614}" type="sibTrans" cxnId="{CF1D1698-A240-B54D-BFE1-2D3E012B4A3E}">
      <dgm:prSet/>
      <dgm:spPr/>
      <dgm:t>
        <a:bodyPr/>
        <a:lstStyle/>
        <a:p>
          <a:endParaRPr lang="en-US"/>
        </a:p>
      </dgm:t>
    </dgm:pt>
    <dgm:pt modelId="{F9126BBC-A965-914C-A59E-9628612B36B5}">
      <dgm:prSet phldrT="[Text]"/>
      <dgm:spPr/>
      <dgm:t>
        <a:bodyPr/>
        <a:lstStyle/>
        <a:p>
          <a:r>
            <a:rPr lang="en-US" dirty="0"/>
            <a:t>LANGUAGE </a:t>
          </a:r>
        </a:p>
      </dgm:t>
    </dgm:pt>
    <dgm:pt modelId="{F5E63469-53B3-F043-A2EC-59A1F94979F8}" type="parTrans" cxnId="{910AB859-5593-7E42-9F9F-B733585C757D}">
      <dgm:prSet/>
      <dgm:spPr/>
      <dgm:t>
        <a:bodyPr/>
        <a:lstStyle/>
        <a:p>
          <a:endParaRPr lang="en-US"/>
        </a:p>
      </dgm:t>
    </dgm:pt>
    <dgm:pt modelId="{9A5A72E4-8814-0B41-A1DC-571F99FA0971}" type="sibTrans" cxnId="{910AB859-5593-7E42-9F9F-B733585C757D}">
      <dgm:prSet/>
      <dgm:spPr/>
      <dgm:t>
        <a:bodyPr/>
        <a:lstStyle/>
        <a:p>
          <a:endParaRPr lang="en-US"/>
        </a:p>
      </dgm:t>
    </dgm:pt>
    <dgm:pt modelId="{4E0AB13E-D103-0846-9BF2-69C364BD213D}">
      <dgm:prSet phldrT="[Text]"/>
      <dgm:spPr/>
      <dgm:t>
        <a:bodyPr/>
        <a:lstStyle/>
        <a:p>
          <a:r>
            <a:rPr lang="en-US" dirty="0"/>
            <a:t>EARNINGS</a:t>
          </a:r>
        </a:p>
      </dgm:t>
    </dgm:pt>
    <dgm:pt modelId="{28EFD694-5CC7-0646-8BE9-ACBA5E7BB1FF}" type="parTrans" cxnId="{3D40E457-62A1-4F49-9217-14C0677FBC2A}">
      <dgm:prSet/>
      <dgm:spPr/>
      <dgm:t>
        <a:bodyPr/>
        <a:lstStyle/>
        <a:p>
          <a:endParaRPr lang="en-US"/>
        </a:p>
      </dgm:t>
    </dgm:pt>
    <dgm:pt modelId="{3974138B-ED0F-A04B-8582-DAE65CB8C021}" type="sibTrans" cxnId="{3D40E457-62A1-4F49-9217-14C0677FBC2A}">
      <dgm:prSet/>
      <dgm:spPr/>
      <dgm:t>
        <a:bodyPr/>
        <a:lstStyle/>
        <a:p>
          <a:endParaRPr lang="en-US"/>
        </a:p>
      </dgm:t>
    </dgm:pt>
    <dgm:pt modelId="{7968A2F9-4BE2-F048-B167-A3BA8D25267D}">
      <dgm:prSet phldrT="[Text]"/>
      <dgm:spPr/>
      <dgm:t>
        <a:bodyPr/>
        <a:lstStyle/>
        <a:p>
          <a:r>
            <a:rPr lang="en-US" dirty="0"/>
            <a:t>TAX</a:t>
          </a:r>
        </a:p>
      </dgm:t>
    </dgm:pt>
    <dgm:pt modelId="{B218E23C-6BCC-5448-B08A-7AAE737F5FED}" type="parTrans" cxnId="{B16F7837-AFF3-6B42-A92C-543BEF3F3093}">
      <dgm:prSet/>
      <dgm:spPr/>
      <dgm:t>
        <a:bodyPr/>
        <a:lstStyle/>
        <a:p>
          <a:endParaRPr lang="en-US"/>
        </a:p>
      </dgm:t>
    </dgm:pt>
    <dgm:pt modelId="{0F5C7D11-61A6-DA44-B165-DA5F40C6E1E6}" type="sibTrans" cxnId="{B16F7837-AFF3-6B42-A92C-543BEF3F3093}">
      <dgm:prSet/>
      <dgm:spPr/>
      <dgm:t>
        <a:bodyPr/>
        <a:lstStyle/>
        <a:p>
          <a:endParaRPr lang="en-US"/>
        </a:p>
      </dgm:t>
    </dgm:pt>
    <dgm:pt modelId="{E8582503-C004-974D-B9B4-27A2B2E68E61}" type="pres">
      <dgm:prSet presAssocID="{CCD60D25-46F0-6F40-8A06-A69E45EF2F90}" presName="Name0" presStyleCnt="0">
        <dgm:presLayoutVars>
          <dgm:dir/>
          <dgm:resizeHandles val="exact"/>
        </dgm:presLayoutVars>
      </dgm:prSet>
      <dgm:spPr/>
    </dgm:pt>
    <dgm:pt modelId="{942077EC-C17F-1844-9B3D-24B3521B2978}" type="pres">
      <dgm:prSet presAssocID="{D0D459D0-9F6D-5C4D-AF90-DADEEF42C03E}" presName="Name5" presStyleLbl="vennNode1" presStyleIdx="0" presStyleCnt="4">
        <dgm:presLayoutVars>
          <dgm:bulletEnabled val="1"/>
        </dgm:presLayoutVars>
      </dgm:prSet>
      <dgm:spPr/>
    </dgm:pt>
    <dgm:pt modelId="{9BA242D6-1A29-D146-8749-CEF8628F4ED3}" type="pres">
      <dgm:prSet presAssocID="{E3570ED5-2866-0940-8817-44237680F614}" presName="space" presStyleCnt="0"/>
      <dgm:spPr/>
    </dgm:pt>
    <dgm:pt modelId="{CD7F72BD-5266-7746-B216-4320A4AA9CAD}" type="pres">
      <dgm:prSet presAssocID="{F9126BBC-A965-914C-A59E-9628612B36B5}" presName="Name5" presStyleLbl="vennNode1" presStyleIdx="1" presStyleCnt="4">
        <dgm:presLayoutVars>
          <dgm:bulletEnabled val="1"/>
        </dgm:presLayoutVars>
      </dgm:prSet>
      <dgm:spPr/>
    </dgm:pt>
    <dgm:pt modelId="{E0A2D79D-7120-7B46-B188-917B3ADC1997}" type="pres">
      <dgm:prSet presAssocID="{9A5A72E4-8814-0B41-A1DC-571F99FA0971}" presName="space" presStyleCnt="0"/>
      <dgm:spPr/>
    </dgm:pt>
    <dgm:pt modelId="{3BB5F4BD-A484-024E-AFE4-B047222AB229}" type="pres">
      <dgm:prSet presAssocID="{4E0AB13E-D103-0846-9BF2-69C364BD213D}" presName="Name5" presStyleLbl="vennNode1" presStyleIdx="2" presStyleCnt="4">
        <dgm:presLayoutVars>
          <dgm:bulletEnabled val="1"/>
        </dgm:presLayoutVars>
      </dgm:prSet>
      <dgm:spPr/>
    </dgm:pt>
    <dgm:pt modelId="{952AA24D-9DB5-7B44-92D2-71D8E0A0BCBF}" type="pres">
      <dgm:prSet presAssocID="{3974138B-ED0F-A04B-8582-DAE65CB8C021}" presName="space" presStyleCnt="0"/>
      <dgm:spPr/>
    </dgm:pt>
    <dgm:pt modelId="{25B11D01-77D6-3B43-A296-BD1BA20C2F06}" type="pres">
      <dgm:prSet presAssocID="{7968A2F9-4BE2-F048-B167-A3BA8D25267D}" presName="Name5" presStyleLbl="vennNode1" presStyleIdx="3" presStyleCnt="4">
        <dgm:presLayoutVars>
          <dgm:bulletEnabled val="1"/>
        </dgm:presLayoutVars>
      </dgm:prSet>
      <dgm:spPr/>
    </dgm:pt>
  </dgm:ptLst>
  <dgm:cxnLst>
    <dgm:cxn modelId="{B16F7837-AFF3-6B42-A92C-543BEF3F3093}" srcId="{CCD60D25-46F0-6F40-8A06-A69E45EF2F90}" destId="{7968A2F9-4BE2-F048-B167-A3BA8D25267D}" srcOrd="3" destOrd="0" parTransId="{B218E23C-6BCC-5448-B08A-7AAE737F5FED}" sibTransId="{0F5C7D11-61A6-DA44-B165-DA5F40C6E1E6}"/>
    <dgm:cxn modelId="{3D40E457-62A1-4F49-9217-14C0677FBC2A}" srcId="{CCD60D25-46F0-6F40-8A06-A69E45EF2F90}" destId="{4E0AB13E-D103-0846-9BF2-69C364BD213D}" srcOrd="2" destOrd="0" parTransId="{28EFD694-5CC7-0646-8BE9-ACBA5E7BB1FF}" sibTransId="{3974138B-ED0F-A04B-8582-DAE65CB8C021}"/>
    <dgm:cxn modelId="{910AB859-5593-7E42-9F9F-B733585C757D}" srcId="{CCD60D25-46F0-6F40-8A06-A69E45EF2F90}" destId="{F9126BBC-A965-914C-A59E-9628612B36B5}" srcOrd="1" destOrd="0" parTransId="{F5E63469-53B3-F043-A2EC-59A1F94979F8}" sibTransId="{9A5A72E4-8814-0B41-A1DC-571F99FA0971}"/>
    <dgm:cxn modelId="{9CB6E262-9CA7-F743-9F50-3322BF0FE952}" type="presOf" srcId="{F9126BBC-A965-914C-A59E-9628612B36B5}" destId="{CD7F72BD-5266-7746-B216-4320A4AA9CAD}" srcOrd="0" destOrd="0" presId="urn:microsoft.com/office/officeart/2005/8/layout/venn3"/>
    <dgm:cxn modelId="{E3F6F680-6E57-0344-9EF2-B8C69BE413BB}" type="presOf" srcId="{D0D459D0-9F6D-5C4D-AF90-DADEEF42C03E}" destId="{942077EC-C17F-1844-9B3D-24B3521B2978}" srcOrd="0" destOrd="0" presId="urn:microsoft.com/office/officeart/2005/8/layout/venn3"/>
    <dgm:cxn modelId="{CF1D1698-A240-B54D-BFE1-2D3E012B4A3E}" srcId="{CCD60D25-46F0-6F40-8A06-A69E45EF2F90}" destId="{D0D459D0-9F6D-5C4D-AF90-DADEEF42C03E}" srcOrd="0" destOrd="0" parTransId="{82D355EA-76D6-6143-A0D8-E39C0CE9463B}" sibTransId="{E3570ED5-2866-0940-8817-44237680F614}"/>
    <dgm:cxn modelId="{C408C79E-7904-A346-BA2D-9C3CE48B8C2D}" type="presOf" srcId="{CCD60D25-46F0-6F40-8A06-A69E45EF2F90}" destId="{E8582503-C004-974D-B9B4-27A2B2E68E61}" srcOrd="0" destOrd="0" presId="urn:microsoft.com/office/officeart/2005/8/layout/venn3"/>
    <dgm:cxn modelId="{AE32DFA9-3491-764F-BF9A-963565F9A5FC}" type="presOf" srcId="{4E0AB13E-D103-0846-9BF2-69C364BD213D}" destId="{3BB5F4BD-A484-024E-AFE4-B047222AB229}" srcOrd="0" destOrd="0" presId="urn:microsoft.com/office/officeart/2005/8/layout/venn3"/>
    <dgm:cxn modelId="{AD784FC0-E7EB-B34F-A4ED-DCDC17E9E550}" type="presOf" srcId="{7968A2F9-4BE2-F048-B167-A3BA8D25267D}" destId="{25B11D01-77D6-3B43-A296-BD1BA20C2F06}" srcOrd="0" destOrd="0" presId="urn:microsoft.com/office/officeart/2005/8/layout/venn3"/>
    <dgm:cxn modelId="{45392C55-C38E-B643-9ED3-7F791AAB9616}" type="presParOf" srcId="{E8582503-C004-974D-B9B4-27A2B2E68E61}" destId="{942077EC-C17F-1844-9B3D-24B3521B2978}" srcOrd="0" destOrd="0" presId="urn:microsoft.com/office/officeart/2005/8/layout/venn3"/>
    <dgm:cxn modelId="{4D23D003-9B3C-CB41-AAB8-F2A0D539CE67}" type="presParOf" srcId="{E8582503-C004-974D-B9B4-27A2B2E68E61}" destId="{9BA242D6-1A29-D146-8749-CEF8628F4ED3}" srcOrd="1" destOrd="0" presId="urn:microsoft.com/office/officeart/2005/8/layout/venn3"/>
    <dgm:cxn modelId="{6CABE30D-93A7-0D46-937F-6685B362D900}" type="presParOf" srcId="{E8582503-C004-974D-B9B4-27A2B2E68E61}" destId="{CD7F72BD-5266-7746-B216-4320A4AA9CAD}" srcOrd="2" destOrd="0" presId="urn:microsoft.com/office/officeart/2005/8/layout/venn3"/>
    <dgm:cxn modelId="{AC0DE0FD-5E53-A345-B56B-2717AB871250}" type="presParOf" srcId="{E8582503-C004-974D-B9B4-27A2B2E68E61}" destId="{E0A2D79D-7120-7B46-B188-917B3ADC1997}" srcOrd="3" destOrd="0" presId="urn:microsoft.com/office/officeart/2005/8/layout/venn3"/>
    <dgm:cxn modelId="{60185311-9D94-6442-BA42-89D154C7F6F8}" type="presParOf" srcId="{E8582503-C004-974D-B9B4-27A2B2E68E61}" destId="{3BB5F4BD-A484-024E-AFE4-B047222AB229}" srcOrd="4" destOrd="0" presId="urn:microsoft.com/office/officeart/2005/8/layout/venn3"/>
    <dgm:cxn modelId="{F4790307-5989-874E-8223-BBEF0BF80939}" type="presParOf" srcId="{E8582503-C004-974D-B9B4-27A2B2E68E61}" destId="{952AA24D-9DB5-7B44-92D2-71D8E0A0BCBF}" srcOrd="5" destOrd="0" presId="urn:microsoft.com/office/officeart/2005/8/layout/venn3"/>
    <dgm:cxn modelId="{04CB7E95-3AF4-3C4A-9AA9-C275CCB906B5}" type="presParOf" srcId="{E8582503-C004-974D-B9B4-27A2B2E68E61}" destId="{25B11D01-77D6-3B43-A296-BD1BA20C2F06}"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2053E5-6C2B-44C8-A894-28F36D884211}"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C06D16BE-1B22-4320-884A-2ED4853DCBDE}">
      <dgm:prSet/>
      <dgm:spPr/>
      <dgm:t>
        <a:bodyPr/>
        <a:lstStyle/>
        <a:p>
          <a:r>
            <a:rPr lang="en-US"/>
            <a:t>The digitalisation of the economic activity can be broadly defined as the incorporation of data and the Internet into production processes and products, new forms of household and government consumption, fixed capital formation, cross-border flows, and finance.  </a:t>
          </a:r>
        </a:p>
      </dgm:t>
    </dgm:pt>
    <dgm:pt modelId="{66E65C5C-B6EB-4E7F-BAAF-478B230555A0}" type="parTrans" cxnId="{BC852FA0-A504-4040-9929-6CA767C3B2B4}">
      <dgm:prSet/>
      <dgm:spPr/>
      <dgm:t>
        <a:bodyPr/>
        <a:lstStyle/>
        <a:p>
          <a:endParaRPr lang="en-US"/>
        </a:p>
      </dgm:t>
    </dgm:pt>
    <dgm:pt modelId="{CE22299B-1587-4AD9-9128-AAE97DE4AD3E}" type="sibTrans" cxnId="{BC852FA0-A504-4040-9929-6CA767C3B2B4}">
      <dgm:prSet/>
      <dgm:spPr/>
      <dgm:t>
        <a:bodyPr/>
        <a:lstStyle/>
        <a:p>
          <a:endParaRPr lang="en-US"/>
        </a:p>
      </dgm:t>
    </dgm:pt>
    <dgm:pt modelId="{CFF5781F-D742-408B-BE04-5C9A87457369}">
      <dgm:prSet/>
      <dgm:spPr/>
      <dgm:t>
        <a:bodyPr/>
        <a:lstStyle/>
        <a:p>
          <a:r>
            <a:rPr lang="en-GB"/>
            <a:t>Narrow definition: online platforms, and activities that owe their existence to such platforms</a:t>
          </a:r>
          <a:endParaRPr lang="en-US"/>
        </a:p>
      </dgm:t>
    </dgm:pt>
    <dgm:pt modelId="{4E1EE288-7C0F-44E1-8BD8-2176A477162C}" type="parTrans" cxnId="{D6CF4177-461C-4A78-B86F-D37DB32B2BBD}">
      <dgm:prSet/>
      <dgm:spPr/>
      <dgm:t>
        <a:bodyPr/>
        <a:lstStyle/>
        <a:p>
          <a:endParaRPr lang="en-US"/>
        </a:p>
      </dgm:t>
    </dgm:pt>
    <dgm:pt modelId="{9D659587-CE27-4C14-A4A1-B696F16AF13B}" type="sibTrans" cxnId="{D6CF4177-461C-4A78-B86F-D37DB32B2BBD}">
      <dgm:prSet/>
      <dgm:spPr/>
      <dgm:t>
        <a:bodyPr/>
        <a:lstStyle/>
        <a:p>
          <a:endParaRPr lang="en-US"/>
        </a:p>
      </dgm:t>
    </dgm:pt>
    <dgm:pt modelId="{E5EB7E7D-26AA-4BCA-969E-CF6401D1B54B}">
      <dgm:prSet/>
      <dgm:spPr/>
      <dgm:t>
        <a:bodyPr/>
        <a:lstStyle/>
        <a:p>
          <a:r>
            <a:rPr lang="en-GB"/>
            <a:t>Broad definition: all activities that use digitised data are part of the digital economy</a:t>
          </a:r>
          <a:endParaRPr lang="en-US"/>
        </a:p>
      </dgm:t>
    </dgm:pt>
    <dgm:pt modelId="{65D1F86B-F309-4207-B309-A5F78DDF5189}" type="parTrans" cxnId="{615FCC8D-646B-47E5-825F-016D86B3CEDE}">
      <dgm:prSet/>
      <dgm:spPr/>
      <dgm:t>
        <a:bodyPr/>
        <a:lstStyle/>
        <a:p>
          <a:endParaRPr lang="en-US"/>
        </a:p>
      </dgm:t>
    </dgm:pt>
    <dgm:pt modelId="{2393F6BF-BFDE-4D77-BC9B-532F2171204A}" type="sibTrans" cxnId="{615FCC8D-646B-47E5-825F-016D86B3CEDE}">
      <dgm:prSet/>
      <dgm:spPr/>
      <dgm:t>
        <a:bodyPr/>
        <a:lstStyle/>
        <a:p>
          <a:endParaRPr lang="en-US"/>
        </a:p>
      </dgm:t>
    </dgm:pt>
    <dgm:pt modelId="{2FFCD897-7518-504E-8015-D4F9FA83D225}" type="pres">
      <dgm:prSet presAssocID="{772053E5-6C2B-44C8-A894-28F36D884211}" presName="Name0" presStyleCnt="0">
        <dgm:presLayoutVars>
          <dgm:dir/>
          <dgm:animLvl val="lvl"/>
          <dgm:resizeHandles val="exact"/>
        </dgm:presLayoutVars>
      </dgm:prSet>
      <dgm:spPr/>
    </dgm:pt>
    <dgm:pt modelId="{E968DD91-7338-2346-8D51-AA1D57724DC5}" type="pres">
      <dgm:prSet presAssocID="{C06D16BE-1B22-4320-884A-2ED4853DCBDE}" presName="boxAndChildren" presStyleCnt="0"/>
      <dgm:spPr/>
    </dgm:pt>
    <dgm:pt modelId="{97B5C15A-DEAE-FF45-9CF8-EFB1AF09B2C0}" type="pres">
      <dgm:prSet presAssocID="{C06D16BE-1B22-4320-884A-2ED4853DCBDE}" presName="parentTextBox" presStyleLbl="node1" presStyleIdx="0" presStyleCnt="1"/>
      <dgm:spPr/>
    </dgm:pt>
    <dgm:pt modelId="{E11C3BAC-6E92-F64D-9133-45A7B9BC15DF}" type="pres">
      <dgm:prSet presAssocID="{C06D16BE-1B22-4320-884A-2ED4853DCBDE}" presName="entireBox" presStyleLbl="node1" presStyleIdx="0" presStyleCnt="1"/>
      <dgm:spPr/>
    </dgm:pt>
    <dgm:pt modelId="{1751D109-CD53-5B41-92A2-692E18D1FCFE}" type="pres">
      <dgm:prSet presAssocID="{C06D16BE-1B22-4320-884A-2ED4853DCBDE}" presName="descendantBox" presStyleCnt="0"/>
      <dgm:spPr/>
    </dgm:pt>
    <dgm:pt modelId="{5BBDC157-B60F-8A41-9275-1B432F88BD4B}" type="pres">
      <dgm:prSet presAssocID="{CFF5781F-D742-408B-BE04-5C9A87457369}" presName="childTextBox" presStyleLbl="fgAccFollowNode1" presStyleIdx="0" presStyleCnt="2">
        <dgm:presLayoutVars>
          <dgm:bulletEnabled val="1"/>
        </dgm:presLayoutVars>
      </dgm:prSet>
      <dgm:spPr/>
    </dgm:pt>
    <dgm:pt modelId="{E6E5A492-1DD9-2942-AE46-051FBA730741}" type="pres">
      <dgm:prSet presAssocID="{E5EB7E7D-26AA-4BCA-969E-CF6401D1B54B}" presName="childTextBox" presStyleLbl="fgAccFollowNode1" presStyleIdx="1" presStyleCnt="2">
        <dgm:presLayoutVars>
          <dgm:bulletEnabled val="1"/>
        </dgm:presLayoutVars>
      </dgm:prSet>
      <dgm:spPr/>
    </dgm:pt>
  </dgm:ptLst>
  <dgm:cxnLst>
    <dgm:cxn modelId="{39887D28-D732-8E40-BE44-92DC40193B32}" type="presOf" srcId="{CFF5781F-D742-408B-BE04-5C9A87457369}" destId="{5BBDC157-B60F-8A41-9275-1B432F88BD4B}" srcOrd="0" destOrd="0" presId="urn:microsoft.com/office/officeart/2005/8/layout/process4"/>
    <dgm:cxn modelId="{4884BA3E-5B14-FF40-9CAE-20C95F40BE43}" type="presOf" srcId="{C06D16BE-1B22-4320-884A-2ED4853DCBDE}" destId="{97B5C15A-DEAE-FF45-9CF8-EFB1AF09B2C0}" srcOrd="0" destOrd="0" presId="urn:microsoft.com/office/officeart/2005/8/layout/process4"/>
    <dgm:cxn modelId="{EB4F9075-4BBA-3443-B205-1877177FB235}" type="presOf" srcId="{E5EB7E7D-26AA-4BCA-969E-CF6401D1B54B}" destId="{E6E5A492-1DD9-2942-AE46-051FBA730741}" srcOrd="0" destOrd="0" presId="urn:microsoft.com/office/officeart/2005/8/layout/process4"/>
    <dgm:cxn modelId="{D6CF4177-461C-4A78-B86F-D37DB32B2BBD}" srcId="{C06D16BE-1B22-4320-884A-2ED4853DCBDE}" destId="{CFF5781F-D742-408B-BE04-5C9A87457369}" srcOrd="0" destOrd="0" parTransId="{4E1EE288-7C0F-44E1-8BD8-2176A477162C}" sibTransId="{9D659587-CE27-4C14-A4A1-B696F16AF13B}"/>
    <dgm:cxn modelId="{615FCC8D-646B-47E5-825F-016D86B3CEDE}" srcId="{C06D16BE-1B22-4320-884A-2ED4853DCBDE}" destId="{E5EB7E7D-26AA-4BCA-969E-CF6401D1B54B}" srcOrd="1" destOrd="0" parTransId="{65D1F86B-F309-4207-B309-A5F78DDF5189}" sibTransId="{2393F6BF-BFDE-4D77-BC9B-532F2171204A}"/>
    <dgm:cxn modelId="{BC852FA0-A504-4040-9929-6CA767C3B2B4}" srcId="{772053E5-6C2B-44C8-A894-28F36D884211}" destId="{C06D16BE-1B22-4320-884A-2ED4853DCBDE}" srcOrd="0" destOrd="0" parTransId="{66E65C5C-B6EB-4E7F-BAAF-478B230555A0}" sibTransId="{CE22299B-1587-4AD9-9128-AAE97DE4AD3E}"/>
    <dgm:cxn modelId="{EB86DAED-ECF1-744B-B888-31390F16C9EF}" type="presOf" srcId="{C06D16BE-1B22-4320-884A-2ED4853DCBDE}" destId="{E11C3BAC-6E92-F64D-9133-45A7B9BC15DF}" srcOrd="1" destOrd="0" presId="urn:microsoft.com/office/officeart/2005/8/layout/process4"/>
    <dgm:cxn modelId="{4A943DF7-D862-BE4E-870A-C6C16BAD465A}" type="presOf" srcId="{772053E5-6C2B-44C8-A894-28F36D884211}" destId="{2FFCD897-7518-504E-8015-D4F9FA83D225}" srcOrd="0" destOrd="0" presId="urn:microsoft.com/office/officeart/2005/8/layout/process4"/>
    <dgm:cxn modelId="{BEED8AEA-9320-B541-B6B9-D2D26BBFF704}" type="presParOf" srcId="{2FFCD897-7518-504E-8015-D4F9FA83D225}" destId="{E968DD91-7338-2346-8D51-AA1D57724DC5}" srcOrd="0" destOrd="0" presId="urn:microsoft.com/office/officeart/2005/8/layout/process4"/>
    <dgm:cxn modelId="{35760455-2E84-044E-9DCB-89ED9342B506}" type="presParOf" srcId="{E968DD91-7338-2346-8D51-AA1D57724DC5}" destId="{97B5C15A-DEAE-FF45-9CF8-EFB1AF09B2C0}" srcOrd="0" destOrd="0" presId="urn:microsoft.com/office/officeart/2005/8/layout/process4"/>
    <dgm:cxn modelId="{2434140D-1036-3C44-8433-DD1E0BB4DA36}" type="presParOf" srcId="{E968DD91-7338-2346-8D51-AA1D57724DC5}" destId="{E11C3BAC-6E92-F64D-9133-45A7B9BC15DF}" srcOrd="1" destOrd="0" presId="urn:microsoft.com/office/officeart/2005/8/layout/process4"/>
    <dgm:cxn modelId="{4015507B-DA1D-DC4C-8F88-52C53A3298A4}" type="presParOf" srcId="{E968DD91-7338-2346-8D51-AA1D57724DC5}" destId="{1751D109-CD53-5B41-92A2-692E18D1FCFE}" srcOrd="2" destOrd="0" presId="urn:microsoft.com/office/officeart/2005/8/layout/process4"/>
    <dgm:cxn modelId="{E57FF296-5E6B-D940-BE1C-AE4E5F5F3139}" type="presParOf" srcId="{1751D109-CD53-5B41-92A2-692E18D1FCFE}" destId="{5BBDC157-B60F-8A41-9275-1B432F88BD4B}" srcOrd="0" destOrd="0" presId="urn:microsoft.com/office/officeart/2005/8/layout/process4"/>
    <dgm:cxn modelId="{FA3B7014-2222-6F48-90AC-469BB9BB7FC4}" type="presParOf" srcId="{1751D109-CD53-5B41-92A2-692E18D1FCFE}" destId="{E6E5A492-1DD9-2942-AE46-051FBA730741}"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7D8D59-65FE-4F54-B3DF-0D350C3FD23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EB0F836-B6E9-492F-A3C8-911C2683E724}">
      <dgm:prSet/>
      <dgm:spPr/>
      <dgm:t>
        <a:bodyPr/>
        <a:lstStyle/>
        <a:p>
          <a:r>
            <a:rPr lang="en-US"/>
            <a:t>How do you earn from FinTech as a commercial digital platform?</a:t>
          </a:r>
        </a:p>
      </dgm:t>
    </dgm:pt>
    <dgm:pt modelId="{79BCDE8A-2D01-4F05-A73F-228A06D71318}" type="parTrans" cxnId="{1112EF9F-DD34-466E-8CDD-87A305200E4A}">
      <dgm:prSet/>
      <dgm:spPr/>
      <dgm:t>
        <a:bodyPr/>
        <a:lstStyle/>
        <a:p>
          <a:endParaRPr lang="en-US"/>
        </a:p>
      </dgm:t>
    </dgm:pt>
    <dgm:pt modelId="{956B407F-0FB6-4E1A-AFEC-B620BA614024}" type="sibTrans" cxnId="{1112EF9F-DD34-466E-8CDD-87A305200E4A}">
      <dgm:prSet/>
      <dgm:spPr/>
      <dgm:t>
        <a:bodyPr/>
        <a:lstStyle/>
        <a:p>
          <a:endParaRPr lang="en-US"/>
        </a:p>
      </dgm:t>
    </dgm:pt>
    <dgm:pt modelId="{E0EC0A01-FE4C-4E1C-8E13-7E130582B78B}">
      <dgm:prSet/>
      <dgm:spPr/>
      <dgm:t>
        <a:bodyPr/>
        <a:lstStyle/>
        <a:p>
          <a:r>
            <a:rPr lang="en-US"/>
            <a:t>Is FinTech taxed in Africa?</a:t>
          </a:r>
        </a:p>
      </dgm:t>
    </dgm:pt>
    <dgm:pt modelId="{32597761-DC63-4D5F-9B7E-AD3F80FA2E7D}" type="parTrans" cxnId="{883AD3C1-04FF-4C45-A2F7-0EF593317B55}">
      <dgm:prSet/>
      <dgm:spPr/>
      <dgm:t>
        <a:bodyPr/>
        <a:lstStyle/>
        <a:p>
          <a:endParaRPr lang="en-US"/>
        </a:p>
      </dgm:t>
    </dgm:pt>
    <dgm:pt modelId="{BB6C7428-3323-4433-B8A1-F1271A3634E0}" type="sibTrans" cxnId="{883AD3C1-04FF-4C45-A2F7-0EF593317B55}">
      <dgm:prSet/>
      <dgm:spPr/>
      <dgm:t>
        <a:bodyPr/>
        <a:lstStyle/>
        <a:p>
          <a:endParaRPr lang="en-US"/>
        </a:p>
      </dgm:t>
    </dgm:pt>
    <dgm:pt modelId="{625D2192-4214-4BF9-AB12-0DACEF52AB15}">
      <dgm:prSet/>
      <dgm:spPr/>
      <dgm:t>
        <a:bodyPr/>
        <a:lstStyle/>
        <a:p>
          <a:r>
            <a:rPr lang="en-US"/>
            <a:t>If yes, how is it taxed?</a:t>
          </a:r>
        </a:p>
      </dgm:t>
    </dgm:pt>
    <dgm:pt modelId="{850B783B-90EA-4221-BCF8-876957EE70B9}" type="parTrans" cxnId="{90661751-8905-4305-8544-EB07B8413DEC}">
      <dgm:prSet/>
      <dgm:spPr/>
      <dgm:t>
        <a:bodyPr/>
        <a:lstStyle/>
        <a:p>
          <a:endParaRPr lang="en-US"/>
        </a:p>
      </dgm:t>
    </dgm:pt>
    <dgm:pt modelId="{BB5D12ED-A17C-4899-A982-3EABDDC7E34D}" type="sibTrans" cxnId="{90661751-8905-4305-8544-EB07B8413DEC}">
      <dgm:prSet/>
      <dgm:spPr/>
      <dgm:t>
        <a:bodyPr/>
        <a:lstStyle/>
        <a:p>
          <a:endParaRPr lang="en-US"/>
        </a:p>
      </dgm:t>
    </dgm:pt>
    <dgm:pt modelId="{7BD4E0D1-8EF2-4C45-BCFA-88B014A4CF40}">
      <dgm:prSet/>
      <dgm:spPr/>
      <dgm:t>
        <a:bodyPr/>
        <a:lstStyle/>
        <a:p>
          <a:r>
            <a:rPr lang="en-US"/>
            <a:t>And is its taxation earmarked for development finance?</a:t>
          </a:r>
        </a:p>
      </dgm:t>
    </dgm:pt>
    <dgm:pt modelId="{5F4FC353-BD77-44B2-8ED1-C22F342907E2}" type="parTrans" cxnId="{1EAB136E-89E3-485F-97A3-F05D59771D35}">
      <dgm:prSet/>
      <dgm:spPr/>
      <dgm:t>
        <a:bodyPr/>
        <a:lstStyle/>
        <a:p>
          <a:endParaRPr lang="en-US"/>
        </a:p>
      </dgm:t>
    </dgm:pt>
    <dgm:pt modelId="{72AF70E2-D79C-460F-AC4C-3CA96E1633C7}" type="sibTrans" cxnId="{1EAB136E-89E3-485F-97A3-F05D59771D35}">
      <dgm:prSet/>
      <dgm:spPr/>
      <dgm:t>
        <a:bodyPr/>
        <a:lstStyle/>
        <a:p>
          <a:endParaRPr lang="en-US"/>
        </a:p>
      </dgm:t>
    </dgm:pt>
    <dgm:pt modelId="{F4F26CAC-1218-D748-A88E-FB1857CF82B4}" type="pres">
      <dgm:prSet presAssocID="{F27D8D59-65FE-4F54-B3DF-0D350C3FD23F}" presName="linear" presStyleCnt="0">
        <dgm:presLayoutVars>
          <dgm:animLvl val="lvl"/>
          <dgm:resizeHandles val="exact"/>
        </dgm:presLayoutVars>
      </dgm:prSet>
      <dgm:spPr/>
    </dgm:pt>
    <dgm:pt modelId="{A032B99B-65B8-C146-A4A1-245C0202E0B4}" type="pres">
      <dgm:prSet presAssocID="{CEB0F836-B6E9-492F-A3C8-911C2683E724}" presName="parentText" presStyleLbl="node1" presStyleIdx="0" presStyleCnt="4">
        <dgm:presLayoutVars>
          <dgm:chMax val="0"/>
          <dgm:bulletEnabled val="1"/>
        </dgm:presLayoutVars>
      </dgm:prSet>
      <dgm:spPr/>
    </dgm:pt>
    <dgm:pt modelId="{DB273E8C-F3BE-5D40-9F70-FC8FA2CBD554}" type="pres">
      <dgm:prSet presAssocID="{956B407F-0FB6-4E1A-AFEC-B620BA614024}" presName="spacer" presStyleCnt="0"/>
      <dgm:spPr/>
    </dgm:pt>
    <dgm:pt modelId="{88901217-145E-D646-A6A5-7FF384292A7F}" type="pres">
      <dgm:prSet presAssocID="{E0EC0A01-FE4C-4E1C-8E13-7E130582B78B}" presName="parentText" presStyleLbl="node1" presStyleIdx="1" presStyleCnt="4">
        <dgm:presLayoutVars>
          <dgm:chMax val="0"/>
          <dgm:bulletEnabled val="1"/>
        </dgm:presLayoutVars>
      </dgm:prSet>
      <dgm:spPr/>
    </dgm:pt>
    <dgm:pt modelId="{A91D3385-04C4-A94A-B508-03476FE0F4C4}" type="pres">
      <dgm:prSet presAssocID="{BB6C7428-3323-4433-B8A1-F1271A3634E0}" presName="spacer" presStyleCnt="0"/>
      <dgm:spPr/>
    </dgm:pt>
    <dgm:pt modelId="{B88B4F3F-3EC6-3142-92D3-A8EC9185E879}" type="pres">
      <dgm:prSet presAssocID="{625D2192-4214-4BF9-AB12-0DACEF52AB15}" presName="parentText" presStyleLbl="node1" presStyleIdx="2" presStyleCnt="4">
        <dgm:presLayoutVars>
          <dgm:chMax val="0"/>
          <dgm:bulletEnabled val="1"/>
        </dgm:presLayoutVars>
      </dgm:prSet>
      <dgm:spPr/>
    </dgm:pt>
    <dgm:pt modelId="{4AF36FDC-DF9A-1545-A5E7-AD4D18848249}" type="pres">
      <dgm:prSet presAssocID="{BB5D12ED-A17C-4899-A982-3EABDDC7E34D}" presName="spacer" presStyleCnt="0"/>
      <dgm:spPr/>
    </dgm:pt>
    <dgm:pt modelId="{C8CF4334-5151-5B43-A7F4-E7843F432D51}" type="pres">
      <dgm:prSet presAssocID="{7BD4E0D1-8EF2-4C45-BCFA-88B014A4CF40}" presName="parentText" presStyleLbl="node1" presStyleIdx="3" presStyleCnt="4">
        <dgm:presLayoutVars>
          <dgm:chMax val="0"/>
          <dgm:bulletEnabled val="1"/>
        </dgm:presLayoutVars>
      </dgm:prSet>
      <dgm:spPr/>
    </dgm:pt>
  </dgm:ptLst>
  <dgm:cxnLst>
    <dgm:cxn modelId="{90661751-8905-4305-8544-EB07B8413DEC}" srcId="{F27D8D59-65FE-4F54-B3DF-0D350C3FD23F}" destId="{625D2192-4214-4BF9-AB12-0DACEF52AB15}" srcOrd="2" destOrd="0" parTransId="{850B783B-90EA-4221-BCF8-876957EE70B9}" sibTransId="{BB5D12ED-A17C-4899-A982-3EABDDC7E34D}"/>
    <dgm:cxn modelId="{1EAB136E-89E3-485F-97A3-F05D59771D35}" srcId="{F27D8D59-65FE-4F54-B3DF-0D350C3FD23F}" destId="{7BD4E0D1-8EF2-4C45-BCFA-88B014A4CF40}" srcOrd="3" destOrd="0" parTransId="{5F4FC353-BD77-44B2-8ED1-C22F342907E2}" sibTransId="{72AF70E2-D79C-460F-AC4C-3CA96E1633C7}"/>
    <dgm:cxn modelId="{A3DFFF77-D0FD-2D45-B4DA-32C84D02878B}" type="presOf" srcId="{E0EC0A01-FE4C-4E1C-8E13-7E130582B78B}" destId="{88901217-145E-D646-A6A5-7FF384292A7F}" srcOrd="0" destOrd="0" presId="urn:microsoft.com/office/officeart/2005/8/layout/vList2"/>
    <dgm:cxn modelId="{0E4E5284-3175-744C-AAE7-40F5758CF6B8}" type="presOf" srcId="{625D2192-4214-4BF9-AB12-0DACEF52AB15}" destId="{B88B4F3F-3EC6-3142-92D3-A8EC9185E879}" srcOrd="0" destOrd="0" presId="urn:microsoft.com/office/officeart/2005/8/layout/vList2"/>
    <dgm:cxn modelId="{AD3FB58A-88EE-1F4B-A55D-7219E9C56A1D}" type="presOf" srcId="{F27D8D59-65FE-4F54-B3DF-0D350C3FD23F}" destId="{F4F26CAC-1218-D748-A88E-FB1857CF82B4}" srcOrd="0" destOrd="0" presId="urn:microsoft.com/office/officeart/2005/8/layout/vList2"/>
    <dgm:cxn modelId="{1112EF9F-DD34-466E-8CDD-87A305200E4A}" srcId="{F27D8D59-65FE-4F54-B3DF-0D350C3FD23F}" destId="{CEB0F836-B6E9-492F-A3C8-911C2683E724}" srcOrd="0" destOrd="0" parTransId="{79BCDE8A-2D01-4F05-A73F-228A06D71318}" sibTransId="{956B407F-0FB6-4E1A-AFEC-B620BA614024}"/>
    <dgm:cxn modelId="{883AD3C1-04FF-4C45-A2F7-0EF593317B55}" srcId="{F27D8D59-65FE-4F54-B3DF-0D350C3FD23F}" destId="{E0EC0A01-FE4C-4E1C-8E13-7E130582B78B}" srcOrd="1" destOrd="0" parTransId="{32597761-DC63-4D5F-9B7E-AD3F80FA2E7D}" sibTransId="{BB6C7428-3323-4433-B8A1-F1271A3634E0}"/>
    <dgm:cxn modelId="{1FB568D5-CAAD-D948-971A-8D302541FA43}" type="presOf" srcId="{CEB0F836-B6E9-492F-A3C8-911C2683E724}" destId="{A032B99B-65B8-C146-A4A1-245C0202E0B4}" srcOrd="0" destOrd="0" presId="urn:microsoft.com/office/officeart/2005/8/layout/vList2"/>
    <dgm:cxn modelId="{7CE1DED9-7BE3-EC49-A872-9860562A9019}" type="presOf" srcId="{7BD4E0D1-8EF2-4C45-BCFA-88B014A4CF40}" destId="{C8CF4334-5151-5B43-A7F4-E7843F432D51}" srcOrd="0" destOrd="0" presId="urn:microsoft.com/office/officeart/2005/8/layout/vList2"/>
    <dgm:cxn modelId="{D02D2754-7990-9B4D-89D3-899A1C7A8305}" type="presParOf" srcId="{F4F26CAC-1218-D748-A88E-FB1857CF82B4}" destId="{A032B99B-65B8-C146-A4A1-245C0202E0B4}" srcOrd="0" destOrd="0" presId="urn:microsoft.com/office/officeart/2005/8/layout/vList2"/>
    <dgm:cxn modelId="{D50B662F-F10A-EF4F-BD30-B351335F4367}" type="presParOf" srcId="{F4F26CAC-1218-D748-A88E-FB1857CF82B4}" destId="{DB273E8C-F3BE-5D40-9F70-FC8FA2CBD554}" srcOrd="1" destOrd="0" presId="urn:microsoft.com/office/officeart/2005/8/layout/vList2"/>
    <dgm:cxn modelId="{CB776B1B-F612-E741-A25B-3CC06D431624}" type="presParOf" srcId="{F4F26CAC-1218-D748-A88E-FB1857CF82B4}" destId="{88901217-145E-D646-A6A5-7FF384292A7F}" srcOrd="2" destOrd="0" presId="urn:microsoft.com/office/officeart/2005/8/layout/vList2"/>
    <dgm:cxn modelId="{3EE79DF4-FD1F-A342-BFC8-E3D98DEBD9A5}" type="presParOf" srcId="{F4F26CAC-1218-D748-A88E-FB1857CF82B4}" destId="{A91D3385-04C4-A94A-B508-03476FE0F4C4}" srcOrd="3" destOrd="0" presId="urn:microsoft.com/office/officeart/2005/8/layout/vList2"/>
    <dgm:cxn modelId="{E65CCFDE-4C8C-2C40-B9FF-8A6F135D8A34}" type="presParOf" srcId="{F4F26CAC-1218-D748-A88E-FB1857CF82B4}" destId="{B88B4F3F-3EC6-3142-92D3-A8EC9185E879}" srcOrd="4" destOrd="0" presId="urn:microsoft.com/office/officeart/2005/8/layout/vList2"/>
    <dgm:cxn modelId="{21FE3811-C7CC-8340-A1D7-F58493448A16}" type="presParOf" srcId="{F4F26CAC-1218-D748-A88E-FB1857CF82B4}" destId="{4AF36FDC-DF9A-1545-A5E7-AD4D18848249}" srcOrd="5" destOrd="0" presId="urn:microsoft.com/office/officeart/2005/8/layout/vList2"/>
    <dgm:cxn modelId="{AADC48C3-3A3A-A944-980B-76529B2DCD09}" type="presParOf" srcId="{F4F26CAC-1218-D748-A88E-FB1857CF82B4}" destId="{C8CF4334-5151-5B43-A7F4-E7843F432D5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F3287B-15D6-4138-8E26-BE89D48D6D1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77BB14D-59BC-4C33-B16B-7442D25DD3DC}">
      <dgm:prSet/>
      <dgm:spPr/>
      <dgm:t>
        <a:bodyPr/>
        <a:lstStyle/>
        <a:p>
          <a:r>
            <a:rPr lang="en-US"/>
            <a:t>Subscription model</a:t>
          </a:r>
        </a:p>
      </dgm:t>
    </dgm:pt>
    <dgm:pt modelId="{420EC460-095B-4BD1-B198-F535F293B8BB}" type="parTrans" cxnId="{DE5DCDC7-A93A-45A8-96B7-9596B8AE289C}">
      <dgm:prSet/>
      <dgm:spPr/>
      <dgm:t>
        <a:bodyPr/>
        <a:lstStyle/>
        <a:p>
          <a:endParaRPr lang="en-US"/>
        </a:p>
      </dgm:t>
    </dgm:pt>
    <dgm:pt modelId="{99827CFE-D6A7-4D63-82E6-7570D81C45AD}" type="sibTrans" cxnId="{DE5DCDC7-A93A-45A8-96B7-9596B8AE289C}">
      <dgm:prSet/>
      <dgm:spPr/>
      <dgm:t>
        <a:bodyPr/>
        <a:lstStyle/>
        <a:p>
          <a:endParaRPr lang="en-US"/>
        </a:p>
      </dgm:t>
    </dgm:pt>
    <dgm:pt modelId="{651698C4-5E16-43B5-A461-BB7EDBA01E42}">
      <dgm:prSet/>
      <dgm:spPr/>
      <dgm:t>
        <a:bodyPr/>
        <a:lstStyle/>
        <a:p>
          <a:r>
            <a:rPr lang="en-US"/>
            <a:t>Advertisement model</a:t>
          </a:r>
        </a:p>
      </dgm:t>
    </dgm:pt>
    <dgm:pt modelId="{A3818B9F-AEF6-4C95-B0BF-5D02E5096080}" type="parTrans" cxnId="{BA8F75FF-276A-46FB-9FF9-5E7306922706}">
      <dgm:prSet/>
      <dgm:spPr/>
      <dgm:t>
        <a:bodyPr/>
        <a:lstStyle/>
        <a:p>
          <a:endParaRPr lang="en-US"/>
        </a:p>
      </dgm:t>
    </dgm:pt>
    <dgm:pt modelId="{5E5FB8AF-E236-4771-B280-7457379C3EDB}" type="sibTrans" cxnId="{BA8F75FF-276A-46FB-9FF9-5E7306922706}">
      <dgm:prSet/>
      <dgm:spPr/>
      <dgm:t>
        <a:bodyPr/>
        <a:lstStyle/>
        <a:p>
          <a:endParaRPr lang="en-US"/>
        </a:p>
      </dgm:t>
    </dgm:pt>
    <dgm:pt modelId="{AE546C6D-9D61-4EF3-8397-06D59B2997C5}">
      <dgm:prSet/>
      <dgm:spPr/>
      <dgm:t>
        <a:bodyPr/>
        <a:lstStyle/>
        <a:p>
          <a:r>
            <a:rPr lang="en-US"/>
            <a:t>Access model</a:t>
          </a:r>
        </a:p>
      </dgm:t>
    </dgm:pt>
    <dgm:pt modelId="{06757118-9235-4DBD-8339-21973D325412}" type="parTrans" cxnId="{A3C45547-5146-4C51-A433-1057F4CF78D6}">
      <dgm:prSet/>
      <dgm:spPr/>
      <dgm:t>
        <a:bodyPr/>
        <a:lstStyle/>
        <a:p>
          <a:endParaRPr lang="en-US"/>
        </a:p>
      </dgm:t>
    </dgm:pt>
    <dgm:pt modelId="{A260B59E-69B1-4502-B00E-213B43AF8856}" type="sibTrans" cxnId="{A3C45547-5146-4C51-A433-1057F4CF78D6}">
      <dgm:prSet/>
      <dgm:spPr/>
      <dgm:t>
        <a:bodyPr/>
        <a:lstStyle/>
        <a:p>
          <a:endParaRPr lang="en-US"/>
        </a:p>
      </dgm:t>
    </dgm:pt>
    <dgm:pt modelId="{C04EF5F5-34B7-47E5-B00B-55AB6B31BFCD}">
      <dgm:prSet/>
      <dgm:spPr/>
      <dgm:t>
        <a:bodyPr/>
        <a:lstStyle/>
        <a:p>
          <a:r>
            <a:rPr lang="en-US"/>
            <a:t>B2C</a:t>
          </a:r>
        </a:p>
      </dgm:t>
    </dgm:pt>
    <dgm:pt modelId="{5D7540EE-6CBC-4FD1-A848-8F8EA1C1BA98}" type="parTrans" cxnId="{AEDDAA02-74AC-4137-97C3-A3853C639F3B}">
      <dgm:prSet/>
      <dgm:spPr/>
      <dgm:t>
        <a:bodyPr/>
        <a:lstStyle/>
        <a:p>
          <a:endParaRPr lang="en-US"/>
        </a:p>
      </dgm:t>
    </dgm:pt>
    <dgm:pt modelId="{90689AF4-9D8C-43D7-A877-7DC711AB9474}" type="sibTrans" cxnId="{AEDDAA02-74AC-4137-97C3-A3853C639F3B}">
      <dgm:prSet/>
      <dgm:spPr/>
      <dgm:t>
        <a:bodyPr/>
        <a:lstStyle/>
        <a:p>
          <a:endParaRPr lang="en-US"/>
        </a:p>
      </dgm:t>
    </dgm:pt>
    <dgm:pt modelId="{EC3F2D30-223F-4945-A54D-3EE1D828ABEA}">
      <dgm:prSet/>
      <dgm:spPr/>
      <dgm:t>
        <a:bodyPr/>
        <a:lstStyle/>
        <a:p>
          <a:r>
            <a:rPr lang="en-US"/>
            <a:t>B2B</a:t>
          </a:r>
        </a:p>
      </dgm:t>
    </dgm:pt>
    <dgm:pt modelId="{47E96CED-FF73-4607-8A70-3ABDA1A75C5C}" type="parTrans" cxnId="{B140562A-CF0F-4D57-B932-2F9C0F3658E4}">
      <dgm:prSet/>
      <dgm:spPr/>
      <dgm:t>
        <a:bodyPr/>
        <a:lstStyle/>
        <a:p>
          <a:endParaRPr lang="en-US"/>
        </a:p>
      </dgm:t>
    </dgm:pt>
    <dgm:pt modelId="{BCA7595A-A844-4F15-9A48-5DFF7D0A1C28}" type="sibTrans" cxnId="{B140562A-CF0F-4D57-B932-2F9C0F3658E4}">
      <dgm:prSet/>
      <dgm:spPr/>
      <dgm:t>
        <a:bodyPr/>
        <a:lstStyle/>
        <a:p>
          <a:endParaRPr lang="en-US"/>
        </a:p>
      </dgm:t>
    </dgm:pt>
    <dgm:pt modelId="{B07897A8-0D7E-4FF3-AC3A-92AAB51279D0}">
      <dgm:prSet/>
      <dgm:spPr/>
      <dgm:t>
        <a:bodyPr/>
        <a:lstStyle/>
        <a:p>
          <a:r>
            <a:rPr lang="en-US"/>
            <a:t>P2P</a:t>
          </a:r>
        </a:p>
      </dgm:t>
    </dgm:pt>
    <dgm:pt modelId="{F1F2D91A-1EFD-4522-A2D8-5FC88A276835}" type="parTrans" cxnId="{E43C43E2-B85D-4D7D-8D04-C1F49355FA9A}">
      <dgm:prSet/>
      <dgm:spPr/>
      <dgm:t>
        <a:bodyPr/>
        <a:lstStyle/>
        <a:p>
          <a:endParaRPr lang="en-US"/>
        </a:p>
      </dgm:t>
    </dgm:pt>
    <dgm:pt modelId="{442CBCC4-C8C6-497B-BBA4-0BB3B7690207}" type="sibTrans" cxnId="{E43C43E2-B85D-4D7D-8D04-C1F49355FA9A}">
      <dgm:prSet/>
      <dgm:spPr/>
      <dgm:t>
        <a:bodyPr/>
        <a:lstStyle/>
        <a:p>
          <a:endParaRPr lang="en-US"/>
        </a:p>
      </dgm:t>
    </dgm:pt>
    <dgm:pt modelId="{FF22821D-6452-4375-8003-7500641F55D9}">
      <dgm:prSet/>
      <dgm:spPr/>
      <dgm:t>
        <a:bodyPr/>
        <a:lstStyle/>
        <a:p>
          <a:r>
            <a:rPr lang="en-US"/>
            <a:t>FinTech</a:t>
          </a:r>
        </a:p>
      </dgm:t>
    </dgm:pt>
    <dgm:pt modelId="{3E54C565-6DD4-488C-80B1-EF204E73E2CA}" type="parTrans" cxnId="{B117FCB6-D11A-4E87-B94E-455ACE3EA146}">
      <dgm:prSet/>
      <dgm:spPr/>
      <dgm:t>
        <a:bodyPr/>
        <a:lstStyle/>
        <a:p>
          <a:endParaRPr lang="en-US"/>
        </a:p>
      </dgm:t>
    </dgm:pt>
    <dgm:pt modelId="{AC5382A7-093D-4445-9905-D2EE33A5722D}" type="sibTrans" cxnId="{B117FCB6-D11A-4E87-B94E-455ACE3EA146}">
      <dgm:prSet/>
      <dgm:spPr/>
      <dgm:t>
        <a:bodyPr/>
        <a:lstStyle/>
        <a:p>
          <a:endParaRPr lang="en-US"/>
        </a:p>
      </dgm:t>
    </dgm:pt>
    <dgm:pt modelId="{FA19320C-D953-6A4D-BE1F-BACD418E3DEA}" type="pres">
      <dgm:prSet presAssocID="{10F3287B-15D6-4138-8E26-BE89D48D6D14}" presName="linear" presStyleCnt="0">
        <dgm:presLayoutVars>
          <dgm:animLvl val="lvl"/>
          <dgm:resizeHandles val="exact"/>
        </dgm:presLayoutVars>
      </dgm:prSet>
      <dgm:spPr/>
    </dgm:pt>
    <dgm:pt modelId="{096168D7-7C4B-3442-B892-039457F5B033}" type="pres">
      <dgm:prSet presAssocID="{777BB14D-59BC-4C33-B16B-7442D25DD3DC}" presName="parentText" presStyleLbl="node1" presStyleIdx="0" presStyleCnt="7">
        <dgm:presLayoutVars>
          <dgm:chMax val="0"/>
          <dgm:bulletEnabled val="1"/>
        </dgm:presLayoutVars>
      </dgm:prSet>
      <dgm:spPr/>
    </dgm:pt>
    <dgm:pt modelId="{3BE03190-BCEE-8044-B08A-5880D5155E5D}" type="pres">
      <dgm:prSet presAssocID="{99827CFE-D6A7-4D63-82E6-7570D81C45AD}" presName="spacer" presStyleCnt="0"/>
      <dgm:spPr/>
    </dgm:pt>
    <dgm:pt modelId="{627BF01D-6DB9-D44B-B325-36AEB7820E3D}" type="pres">
      <dgm:prSet presAssocID="{651698C4-5E16-43B5-A461-BB7EDBA01E42}" presName="parentText" presStyleLbl="node1" presStyleIdx="1" presStyleCnt="7">
        <dgm:presLayoutVars>
          <dgm:chMax val="0"/>
          <dgm:bulletEnabled val="1"/>
        </dgm:presLayoutVars>
      </dgm:prSet>
      <dgm:spPr/>
    </dgm:pt>
    <dgm:pt modelId="{8DD6D4E7-F0DA-7149-A33C-2523A0F3A578}" type="pres">
      <dgm:prSet presAssocID="{5E5FB8AF-E236-4771-B280-7457379C3EDB}" presName="spacer" presStyleCnt="0"/>
      <dgm:spPr/>
    </dgm:pt>
    <dgm:pt modelId="{E6080FF5-B856-0F4C-9965-2568EC57E389}" type="pres">
      <dgm:prSet presAssocID="{AE546C6D-9D61-4EF3-8397-06D59B2997C5}" presName="parentText" presStyleLbl="node1" presStyleIdx="2" presStyleCnt="7">
        <dgm:presLayoutVars>
          <dgm:chMax val="0"/>
          <dgm:bulletEnabled val="1"/>
        </dgm:presLayoutVars>
      </dgm:prSet>
      <dgm:spPr/>
    </dgm:pt>
    <dgm:pt modelId="{45089461-3639-DC40-9A59-873BF6715DED}" type="pres">
      <dgm:prSet presAssocID="{A260B59E-69B1-4502-B00E-213B43AF8856}" presName="spacer" presStyleCnt="0"/>
      <dgm:spPr/>
    </dgm:pt>
    <dgm:pt modelId="{19D40B1D-A105-8D4B-ABB7-FBC13A778FE2}" type="pres">
      <dgm:prSet presAssocID="{C04EF5F5-34B7-47E5-B00B-55AB6B31BFCD}" presName="parentText" presStyleLbl="node1" presStyleIdx="3" presStyleCnt="7">
        <dgm:presLayoutVars>
          <dgm:chMax val="0"/>
          <dgm:bulletEnabled val="1"/>
        </dgm:presLayoutVars>
      </dgm:prSet>
      <dgm:spPr/>
    </dgm:pt>
    <dgm:pt modelId="{C12D31B4-3BAC-7843-9A19-287B2FDB8D6C}" type="pres">
      <dgm:prSet presAssocID="{90689AF4-9D8C-43D7-A877-7DC711AB9474}" presName="spacer" presStyleCnt="0"/>
      <dgm:spPr/>
    </dgm:pt>
    <dgm:pt modelId="{627466D0-12AE-E24B-B12D-AFB8D85FF40B}" type="pres">
      <dgm:prSet presAssocID="{EC3F2D30-223F-4945-A54D-3EE1D828ABEA}" presName="parentText" presStyleLbl="node1" presStyleIdx="4" presStyleCnt="7">
        <dgm:presLayoutVars>
          <dgm:chMax val="0"/>
          <dgm:bulletEnabled val="1"/>
        </dgm:presLayoutVars>
      </dgm:prSet>
      <dgm:spPr/>
    </dgm:pt>
    <dgm:pt modelId="{BB11FA31-6433-804B-9F6F-38F3A57BBDE6}" type="pres">
      <dgm:prSet presAssocID="{BCA7595A-A844-4F15-9A48-5DFF7D0A1C28}" presName="spacer" presStyleCnt="0"/>
      <dgm:spPr/>
    </dgm:pt>
    <dgm:pt modelId="{5DC619D1-737F-A745-BA0E-406B902CB6C3}" type="pres">
      <dgm:prSet presAssocID="{B07897A8-0D7E-4FF3-AC3A-92AAB51279D0}" presName="parentText" presStyleLbl="node1" presStyleIdx="5" presStyleCnt="7">
        <dgm:presLayoutVars>
          <dgm:chMax val="0"/>
          <dgm:bulletEnabled val="1"/>
        </dgm:presLayoutVars>
      </dgm:prSet>
      <dgm:spPr/>
    </dgm:pt>
    <dgm:pt modelId="{0873C46F-B1EB-9643-972E-61AA738E6911}" type="pres">
      <dgm:prSet presAssocID="{442CBCC4-C8C6-497B-BBA4-0BB3B7690207}" presName="spacer" presStyleCnt="0"/>
      <dgm:spPr/>
    </dgm:pt>
    <dgm:pt modelId="{076B4A7D-D7B0-2546-8D1C-C0A930889295}" type="pres">
      <dgm:prSet presAssocID="{FF22821D-6452-4375-8003-7500641F55D9}" presName="parentText" presStyleLbl="node1" presStyleIdx="6" presStyleCnt="7">
        <dgm:presLayoutVars>
          <dgm:chMax val="0"/>
          <dgm:bulletEnabled val="1"/>
        </dgm:presLayoutVars>
      </dgm:prSet>
      <dgm:spPr/>
    </dgm:pt>
  </dgm:ptLst>
  <dgm:cxnLst>
    <dgm:cxn modelId="{AEDDAA02-74AC-4137-97C3-A3853C639F3B}" srcId="{10F3287B-15D6-4138-8E26-BE89D48D6D14}" destId="{C04EF5F5-34B7-47E5-B00B-55AB6B31BFCD}" srcOrd="3" destOrd="0" parTransId="{5D7540EE-6CBC-4FD1-A848-8F8EA1C1BA98}" sibTransId="{90689AF4-9D8C-43D7-A877-7DC711AB9474}"/>
    <dgm:cxn modelId="{27751806-C22D-2A4F-A3FB-17E852F59364}" type="presOf" srcId="{FF22821D-6452-4375-8003-7500641F55D9}" destId="{076B4A7D-D7B0-2546-8D1C-C0A930889295}" srcOrd="0" destOrd="0" presId="urn:microsoft.com/office/officeart/2005/8/layout/vList2"/>
    <dgm:cxn modelId="{1D80D00F-432F-DB46-9EFA-B5A69FBDE066}" type="presOf" srcId="{777BB14D-59BC-4C33-B16B-7442D25DD3DC}" destId="{096168D7-7C4B-3442-B892-039457F5B033}" srcOrd="0" destOrd="0" presId="urn:microsoft.com/office/officeart/2005/8/layout/vList2"/>
    <dgm:cxn modelId="{9C71E929-257E-B84B-82C9-1BCAC26EE451}" type="presOf" srcId="{EC3F2D30-223F-4945-A54D-3EE1D828ABEA}" destId="{627466D0-12AE-E24B-B12D-AFB8D85FF40B}" srcOrd="0" destOrd="0" presId="urn:microsoft.com/office/officeart/2005/8/layout/vList2"/>
    <dgm:cxn modelId="{B140562A-CF0F-4D57-B932-2F9C0F3658E4}" srcId="{10F3287B-15D6-4138-8E26-BE89D48D6D14}" destId="{EC3F2D30-223F-4945-A54D-3EE1D828ABEA}" srcOrd="4" destOrd="0" parTransId="{47E96CED-FF73-4607-8A70-3ABDA1A75C5C}" sibTransId="{BCA7595A-A844-4F15-9A48-5DFF7D0A1C28}"/>
    <dgm:cxn modelId="{E359892A-6625-6444-9475-737CF74A17FA}" type="presOf" srcId="{AE546C6D-9D61-4EF3-8397-06D59B2997C5}" destId="{E6080FF5-B856-0F4C-9965-2568EC57E389}" srcOrd="0" destOrd="0" presId="urn:microsoft.com/office/officeart/2005/8/layout/vList2"/>
    <dgm:cxn modelId="{2D7C9336-4B62-164B-BB1A-80A8AFD87886}" type="presOf" srcId="{C04EF5F5-34B7-47E5-B00B-55AB6B31BFCD}" destId="{19D40B1D-A105-8D4B-ABB7-FBC13A778FE2}" srcOrd="0" destOrd="0" presId="urn:microsoft.com/office/officeart/2005/8/layout/vList2"/>
    <dgm:cxn modelId="{9B6AF13C-CE3A-8F4A-8BB7-DF22C725B5C4}" type="presOf" srcId="{B07897A8-0D7E-4FF3-AC3A-92AAB51279D0}" destId="{5DC619D1-737F-A745-BA0E-406B902CB6C3}" srcOrd="0" destOrd="0" presId="urn:microsoft.com/office/officeart/2005/8/layout/vList2"/>
    <dgm:cxn modelId="{A3C45547-5146-4C51-A433-1057F4CF78D6}" srcId="{10F3287B-15D6-4138-8E26-BE89D48D6D14}" destId="{AE546C6D-9D61-4EF3-8397-06D59B2997C5}" srcOrd="2" destOrd="0" parTransId="{06757118-9235-4DBD-8339-21973D325412}" sibTransId="{A260B59E-69B1-4502-B00E-213B43AF8856}"/>
    <dgm:cxn modelId="{FD83B960-86C7-A749-AF69-4E7C0AD8937E}" type="presOf" srcId="{651698C4-5E16-43B5-A461-BB7EDBA01E42}" destId="{627BF01D-6DB9-D44B-B325-36AEB7820E3D}" srcOrd="0" destOrd="0" presId="urn:microsoft.com/office/officeart/2005/8/layout/vList2"/>
    <dgm:cxn modelId="{B117FCB6-D11A-4E87-B94E-455ACE3EA146}" srcId="{10F3287B-15D6-4138-8E26-BE89D48D6D14}" destId="{FF22821D-6452-4375-8003-7500641F55D9}" srcOrd="6" destOrd="0" parTransId="{3E54C565-6DD4-488C-80B1-EF204E73E2CA}" sibTransId="{AC5382A7-093D-4445-9905-D2EE33A5722D}"/>
    <dgm:cxn modelId="{DE5DCDC7-A93A-45A8-96B7-9596B8AE289C}" srcId="{10F3287B-15D6-4138-8E26-BE89D48D6D14}" destId="{777BB14D-59BC-4C33-B16B-7442D25DD3DC}" srcOrd="0" destOrd="0" parTransId="{420EC460-095B-4BD1-B198-F535F293B8BB}" sibTransId="{99827CFE-D6A7-4D63-82E6-7570D81C45AD}"/>
    <dgm:cxn modelId="{654E72C8-34B0-A842-B120-B9BAFE11AC93}" type="presOf" srcId="{10F3287B-15D6-4138-8E26-BE89D48D6D14}" destId="{FA19320C-D953-6A4D-BE1F-BACD418E3DEA}" srcOrd="0" destOrd="0" presId="urn:microsoft.com/office/officeart/2005/8/layout/vList2"/>
    <dgm:cxn modelId="{E43C43E2-B85D-4D7D-8D04-C1F49355FA9A}" srcId="{10F3287B-15D6-4138-8E26-BE89D48D6D14}" destId="{B07897A8-0D7E-4FF3-AC3A-92AAB51279D0}" srcOrd="5" destOrd="0" parTransId="{F1F2D91A-1EFD-4522-A2D8-5FC88A276835}" sibTransId="{442CBCC4-C8C6-497B-BBA4-0BB3B7690207}"/>
    <dgm:cxn modelId="{BA8F75FF-276A-46FB-9FF9-5E7306922706}" srcId="{10F3287B-15D6-4138-8E26-BE89D48D6D14}" destId="{651698C4-5E16-43B5-A461-BB7EDBA01E42}" srcOrd="1" destOrd="0" parTransId="{A3818B9F-AEF6-4C95-B0BF-5D02E5096080}" sibTransId="{5E5FB8AF-E236-4771-B280-7457379C3EDB}"/>
    <dgm:cxn modelId="{E1A30BCB-73B6-3E47-8D89-F8BAF44D7B90}" type="presParOf" srcId="{FA19320C-D953-6A4D-BE1F-BACD418E3DEA}" destId="{096168D7-7C4B-3442-B892-039457F5B033}" srcOrd="0" destOrd="0" presId="urn:microsoft.com/office/officeart/2005/8/layout/vList2"/>
    <dgm:cxn modelId="{05A1694A-9F8B-EE41-A665-870FF81BF7D8}" type="presParOf" srcId="{FA19320C-D953-6A4D-BE1F-BACD418E3DEA}" destId="{3BE03190-BCEE-8044-B08A-5880D5155E5D}" srcOrd="1" destOrd="0" presId="urn:microsoft.com/office/officeart/2005/8/layout/vList2"/>
    <dgm:cxn modelId="{F25FDF80-30FA-E942-A7AD-FECD19262B66}" type="presParOf" srcId="{FA19320C-D953-6A4D-BE1F-BACD418E3DEA}" destId="{627BF01D-6DB9-D44B-B325-36AEB7820E3D}" srcOrd="2" destOrd="0" presId="urn:microsoft.com/office/officeart/2005/8/layout/vList2"/>
    <dgm:cxn modelId="{AF9F6D05-ED02-9941-9DBA-DE495E979FAA}" type="presParOf" srcId="{FA19320C-D953-6A4D-BE1F-BACD418E3DEA}" destId="{8DD6D4E7-F0DA-7149-A33C-2523A0F3A578}" srcOrd="3" destOrd="0" presId="urn:microsoft.com/office/officeart/2005/8/layout/vList2"/>
    <dgm:cxn modelId="{20108CFE-2000-6344-A60B-94DBB02F5A5E}" type="presParOf" srcId="{FA19320C-D953-6A4D-BE1F-BACD418E3DEA}" destId="{E6080FF5-B856-0F4C-9965-2568EC57E389}" srcOrd="4" destOrd="0" presId="urn:microsoft.com/office/officeart/2005/8/layout/vList2"/>
    <dgm:cxn modelId="{00D1BE54-1EBA-B244-96F9-BF79C3B4AB45}" type="presParOf" srcId="{FA19320C-D953-6A4D-BE1F-BACD418E3DEA}" destId="{45089461-3639-DC40-9A59-873BF6715DED}" srcOrd="5" destOrd="0" presId="urn:microsoft.com/office/officeart/2005/8/layout/vList2"/>
    <dgm:cxn modelId="{B511AF12-9D9C-6040-A66E-F93AC544A639}" type="presParOf" srcId="{FA19320C-D953-6A4D-BE1F-BACD418E3DEA}" destId="{19D40B1D-A105-8D4B-ABB7-FBC13A778FE2}" srcOrd="6" destOrd="0" presId="urn:microsoft.com/office/officeart/2005/8/layout/vList2"/>
    <dgm:cxn modelId="{9E261258-4EAA-0B4B-85B6-28241A4F17F9}" type="presParOf" srcId="{FA19320C-D953-6A4D-BE1F-BACD418E3DEA}" destId="{C12D31B4-3BAC-7843-9A19-287B2FDB8D6C}" srcOrd="7" destOrd="0" presId="urn:microsoft.com/office/officeart/2005/8/layout/vList2"/>
    <dgm:cxn modelId="{E35CD821-3892-6F40-87FB-BC316A6D70F3}" type="presParOf" srcId="{FA19320C-D953-6A4D-BE1F-BACD418E3DEA}" destId="{627466D0-12AE-E24B-B12D-AFB8D85FF40B}" srcOrd="8" destOrd="0" presId="urn:microsoft.com/office/officeart/2005/8/layout/vList2"/>
    <dgm:cxn modelId="{768CFED4-010A-9941-9503-FC9898CF2171}" type="presParOf" srcId="{FA19320C-D953-6A4D-BE1F-BACD418E3DEA}" destId="{BB11FA31-6433-804B-9F6F-38F3A57BBDE6}" srcOrd="9" destOrd="0" presId="urn:microsoft.com/office/officeart/2005/8/layout/vList2"/>
    <dgm:cxn modelId="{995EC05C-C5A8-FD47-B789-D6A8F4C95298}" type="presParOf" srcId="{FA19320C-D953-6A4D-BE1F-BACD418E3DEA}" destId="{5DC619D1-737F-A745-BA0E-406B902CB6C3}" srcOrd="10" destOrd="0" presId="urn:microsoft.com/office/officeart/2005/8/layout/vList2"/>
    <dgm:cxn modelId="{596D3BAA-BF69-DC4A-9602-1AD2FE04D39E}" type="presParOf" srcId="{FA19320C-D953-6A4D-BE1F-BACD418E3DEA}" destId="{0873C46F-B1EB-9643-972E-61AA738E6911}" srcOrd="11" destOrd="0" presId="urn:microsoft.com/office/officeart/2005/8/layout/vList2"/>
    <dgm:cxn modelId="{364FBA63-6033-D943-ADF3-8322BA47E535}" type="presParOf" srcId="{FA19320C-D953-6A4D-BE1F-BACD418E3DEA}" destId="{076B4A7D-D7B0-2546-8D1C-C0A93088929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438616-F149-4775-A632-0A99655A003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F045DF4-EAF7-4927-A206-FA1041C302DF}">
      <dgm:prSet/>
      <dgm:spPr/>
      <dgm:t>
        <a:bodyPr/>
        <a:lstStyle/>
        <a:p>
          <a:r>
            <a:rPr lang="en-US"/>
            <a:t>Government</a:t>
          </a:r>
        </a:p>
      </dgm:t>
    </dgm:pt>
    <dgm:pt modelId="{93C932A1-F9F8-4967-9A02-9FD7E7F7D364}" type="parTrans" cxnId="{BAE8EE88-5820-4B3E-92C7-F24EB861C773}">
      <dgm:prSet/>
      <dgm:spPr/>
      <dgm:t>
        <a:bodyPr/>
        <a:lstStyle/>
        <a:p>
          <a:endParaRPr lang="en-US"/>
        </a:p>
      </dgm:t>
    </dgm:pt>
    <dgm:pt modelId="{60E46D08-67CB-45EE-8EE7-A3D62B886895}" type="sibTrans" cxnId="{BAE8EE88-5820-4B3E-92C7-F24EB861C773}">
      <dgm:prSet/>
      <dgm:spPr/>
      <dgm:t>
        <a:bodyPr/>
        <a:lstStyle/>
        <a:p>
          <a:endParaRPr lang="en-US"/>
        </a:p>
      </dgm:t>
    </dgm:pt>
    <dgm:pt modelId="{6655ADD0-1440-4E10-A9AD-216B0C0A333B}">
      <dgm:prSet/>
      <dgm:spPr/>
      <dgm:t>
        <a:bodyPr/>
        <a:lstStyle/>
        <a:p>
          <a:r>
            <a:rPr lang="en-US"/>
            <a:t>Executive</a:t>
          </a:r>
        </a:p>
      </dgm:t>
    </dgm:pt>
    <dgm:pt modelId="{C6A4B907-5F42-4B7C-8D5D-D1D5DE470843}" type="parTrans" cxnId="{28EB9F73-F073-4D25-88AB-5620BDDDF36B}">
      <dgm:prSet/>
      <dgm:spPr/>
      <dgm:t>
        <a:bodyPr/>
        <a:lstStyle/>
        <a:p>
          <a:endParaRPr lang="en-US"/>
        </a:p>
      </dgm:t>
    </dgm:pt>
    <dgm:pt modelId="{07216011-D4AB-4752-A17A-772DF0465D33}" type="sibTrans" cxnId="{28EB9F73-F073-4D25-88AB-5620BDDDF36B}">
      <dgm:prSet/>
      <dgm:spPr/>
      <dgm:t>
        <a:bodyPr/>
        <a:lstStyle/>
        <a:p>
          <a:endParaRPr lang="en-US"/>
        </a:p>
      </dgm:t>
    </dgm:pt>
    <dgm:pt modelId="{7CA042D6-6773-4BEA-B3E5-01AEDCD0BFEF}">
      <dgm:prSet/>
      <dgm:spPr/>
      <dgm:t>
        <a:bodyPr/>
        <a:lstStyle/>
        <a:p>
          <a:r>
            <a:rPr lang="en-US"/>
            <a:t>Legislature</a:t>
          </a:r>
        </a:p>
      </dgm:t>
    </dgm:pt>
    <dgm:pt modelId="{3896123C-60EC-4068-8BCF-3D3F1ECF3811}" type="parTrans" cxnId="{40444AC8-998B-4041-B7F9-7716AA448057}">
      <dgm:prSet/>
      <dgm:spPr/>
      <dgm:t>
        <a:bodyPr/>
        <a:lstStyle/>
        <a:p>
          <a:endParaRPr lang="en-US"/>
        </a:p>
      </dgm:t>
    </dgm:pt>
    <dgm:pt modelId="{B4A8FE3D-30CC-4509-BC6F-612BB9965DE9}" type="sibTrans" cxnId="{40444AC8-998B-4041-B7F9-7716AA448057}">
      <dgm:prSet/>
      <dgm:spPr/>
      <dgm:t>
        <a:bodyPr/>
        <a:lstStyle/>
        <a:p>
          <a:endParaRPr lang="en-US"/>
        </a:p>
      </dgm:t>
    </dgm:pt>
    <dgm:pt modelId="{A6CD9D09-34AD-4A99-AF51-87C403D61B8E}">
      <dgm:prSet/>
      <dgm:spPr/>
      <dgm:t>
        <a:bodyPr/>
        <a:lstStyle/>
        <a:p>
          <a:r>
            <a:rPr lang="en-US"/>
            <a:t>Judiciary </a:t>
          </a:r>
        </a:p>
      </dgm:t>
    </dgm:pt>
    <dgm:pt modelId="{9993C2D7-982A-4DBE-ACFF-487912123B58}" type="parTrans" cxnId="{6A2B7EC8-9A6D-40D1-B099-079AA481FD90}">
      <dgm:prSet/>
      <dgm:spPr/>
      <dgm:t>
        <a:bodyPr/>
        <a:lstStyle/>
        <a:p>
          <a:endParaRPr lang="en-US"/>
        </a:p>
      </dgm:t>
    </dgm:pt>
    <dgm:pt modelId="{A462CB0E-F446-4665-982D-48E6D21B4028}" type="sibTrans" cxnId="{6A2B7EC8-9A6D-40D1-B099-079AA481FD90}">
      <dgm:prSet/>
      <dgm:spPr/>
      <dgm:t>
        <a:bodyPr/>
        <a:lstStyle/>
        <a:p>
          <a:endParaRPr lang="en-US"/>
        </a:p>
      </dgm:t>
    </dgm:pt>
    <dgm:pt modelId="{995ED390-F4CF-4A57-8328-E61C7392DAA2}">
      <dgm:prSet/>
      <dgm:spPr/>
      <dgm:t>
        <a:bodyPr/>
        <a:lstStyle/>
        <a:p>
          <a:r>
            <a:rPr lang="en-US"/>
            <a:t>Digital companies</a:t>
          </a:r>
        </a:p>
      </dgm:t>
    </dgm:pt>
    <dgm:pt modelId="{530A68FE-3E87-48B5-83D3-F649F8407394}" type="parTrans" cxnId="{AD91092C-9E5C-41CB-8150-C656652984FB}">
      <dgm:prSet/>
      <dgm:spPr/>
      <dgm:t>
        <a:bodyPr/>
        <a:lstStyle/>
        <a:p>
          <a:endParaRPr lang="en-US"/>
        </a:p>
      </dgm:t>
    </dgm:pt>
    <dgm:pt modelId="{9529472C-721C-4858-B922-C3B4871A4E14}" type="sibTrans" cxnId="{AD91092C-9E5C-41CB-8150-C656652984FB}">
      <dgm:prSet/>
      <dgm:spPr/>
      <dgm:t>
        <a:bodyPr/>
        <a:lstStyle/>
        <a:p>
          <a:endParaRPr lang="en-US"/>
        </a:p>
      </dgm:t>
    </dgm:pt>
    <dgm:pt modelId="{F46362AF-10AA-47EA-9FD5-917A0C913AC8}">
      <dgm:prSet/>
      <dgm:spPr/>
      <dgm:t>
        <a:bodyPr/>
        <a:lstStyle/>
        <a:p>
          <a:r>
            <a:rPr lang="en-US"/>
            <a:t>FinTech</a:t>
          </a:r>
        </a:p>
      </dgm:t>
    </dgm:pt>
    <dgm:pt modelId="{A9373C89-F9D0-499E-B2D5-09F66E03A6D0}" type="parTrans" cxnId="{2E625905-AE47-41FC-893E-47E527B8002C}">
      <dgm:prSet/>
      <dgm:spPr/>
      <dgm:t>
        <a:bodyPr/>
        <a:lstStyle/>
        <a:p>
          <a:endParaRPr lang="en-US"/>
        </a:p>
      </dgm:t>
    </dgm:pt>
    <dgm:pt modelId="{1F1598EE-8C35-44F9-98CD-C962AF9C2FDE}" type="sibTrans" cxnId="{2E625905-AE47-41FC-893E-47E527B8002C}">
      <dgm:prSet/>
      <dgm:spPr/>
      <dgm:t>
        <a:bodyPr/>
        <a:lstStyle/>
        <a:p>
          <a:endParaRPr lang="en-US"/>
        </a:p>
      </dgm:t>
    </dgm:pt>
    <dgm:pt modelId="{E60880BC-DCEC-4B45-97ED-9ADEC961F5ED}">
      <dgm:prSet/>
      <dgm:spPr/>
      <dgm:t>
        <a:bodyPr/>
        <a:lstStyle/>
        <a:p>
          <a:r>
            <a:rPr lang="en-US"/>
            <a:t>E-commerce</a:t>
          </a:r>
        </a:p>
      </dgm:t>
    </dgm:pt>
    <dgm:pt modelId="{C42163F1-9692-40BB-ACAD-7B680A85E91B}" type="parTrans" cxnId="{BA51F4D1-AC17-42EB-ABF4-BEA80A7086A3}">
      <dgm:prSet/>
      <dgm:spPr/>
      <dgm:t>
        <a:bodyPr/>
        <a:lstStyle/>
        <a:p>
          <a:endParaRPr lang="en-US"/>
        </a:p>
      </dgm:t>
    </dgm:pt>
    <dgm:pt modelId="{79E428F3-AFF3-4FB6-B7A4-99FB7432CDAE}" type="sibTrans" cxnId="{BA51F4D1-AC17-42EB-ABF4-BEA80A7086A3}">
      <dgm:prSet/>
      <dgm:spPr/>
      <dgm:t>
        <a:bodyPr/>
        <a:lstStyle/>
        <a:p>
          <a:endParaRPr lang="en-US"/>
        </a:p>
      </dgm:t>
    </dgm:pt>
    <dgm:pt modelId="{68D32199-0A98-4BA9-BC43-D97FE772F2C7}">
      <dgm:prSet/>
      <dgm:spPr/>
      <dgm:t>
        <a:bodyPr/>
        <a:lstStyle/>
        <a:p>
          <a:r>
            <a:rPr lang="en-US"/>
            <a:t>Individuals</a:t>
          </a:r>
        </a:p>
      </dgm:t>
    </dgm:pt>
    <dgm:pt modelId="{460B2834-08FB-453A-B839-0458E0C9B857}" type="parTrans" cxnId="{1390EF8B-A908-41B8-9469-547524554186}">
      <dgm:prSet/>
      <dgm:spPr/>
      <dgm:t>
        <a:bodyPr/>
        <a:lstStyle/>
        <a:p>
          <a:endParaRPr lang="en-US"/>
        </a:p>
      </dgm:t>
    </dgm:pt>
    <dgm:pt modelId="{779058A1-AF5A-4573-96AF-F18C5ABA4357}" type="sibTrans" cxnId="{1390EF8B-A908-41B8-9469-547524554186}">
      <dgm:prSet/>
      <dgm:spPr/>
      <dgm:t>
        <a:bodyPr/>
        <a:lstStyle/>
        <a:p>
          <a:endParaRPr lang="en-US"/>
        </a:p>
      </dgm:t>
    </dgm:pt>
    <dgm:pt modelId="{8E15E49E-BD6F-4C33-8C7C-6072802040B8}">
      <dgm:prSet/>
      <dgm:spPr/>
      <dgm:t>
        <a:bodyPr/>
        <a:lstStyle/>
        <a:p>
          <a:r>
            <a:rPr lang="en-US"/>
            <a:t>Cybersecurity </a:t>
          </a:r>
        </a:p>
      </dgm:t>
    </dgm:pt>
    <dgm:pt modelId="{F6612E2B-6F26-4B90-A9F4-6EF83F20BE37}" type="parTrans" cxnId="{E2B6B2D0-CFAE-49F3-BC8B-1484014BC786}">
      <dgm:prSet/>
      <dgm:spPr/>
      <dgm:t>
        <a:bodyPr/>
        <a:lstStyle/>
        <a:p>
          <a:endParaRPr lang="en-US"/>
        </a:p>
      </dgm:t>
    </dgm:pt>
    <dgm:pt modelId="{E33061B9-ED24-46F4-AC39-3C7CFE335941}" type="sibTrans" cxnId="{E2B6B2D0-CFAE-49F3-BC8B-1484014BC786}">
      <dgm:prSet/>
      <dgm:spPr/>
      <dgm:t>
        <a:bodyPr/>
        <a:lstStyle/>
        <a:p>
          <a:endParaRPr lang="en-US"/>
        </a:p>
      </dgm:t>
    </dgm:pt>
    <dgm:pt modelId="{858729F0-B65C-42C9-BD6C-1B9ADF16A736}">
      <dgm:prSet/>
      <dgm:spPr/>
      <dgm:t>
        <a:bodyPr/>
        <a:lstStyle/>
        <a:p>
          <a:r>
            <a:rPr lang="en-US"/>
            <a:t>Dark web</a:t>
          </a:r>
        </a:p>
      </dgm:t>
    </dgm:pt>
    <dgm:pt modelId="{D7083D8E-C1F5-4381-83CD-EEF149E2C088}" type="parTrans" cxnId="{697F2F63-F6B0-4157-95FA-07C500A22648}">
      <dgm:prSet/>
      <dgm:spPr/>
      <dgm:t>
        <a:bodyPr/>
        <a:lstStyle/>
        <a:p>
          <a:endParaRPr lang="en-US"/>
        </a:p>
      </dgm:t>
    </dgm:pt>
    <dgm:pt modelId="{4871E3FF-C25A-4349-80D8-D1D3372EBE6A}" type="sibTrans" cxnId="{697F2F63-F6B0-4157-95FA-07C500A22648}">
      <dgm:prSet/>
      <dgm:spPr/>
      <dgm:t>
        <a:bodyPr/>
        <a:lstStyle/>
        <a:p>
          <a:endParaRPr lang="en-US"/>
        </a:p>
      </dgm:t>
    </dgm:pt>
    <dgm:pt modelId="{89518123-B743-7C4B-966E-161313D29698}" type="pres">
      <dgm:prSet presAssocID="{5E438616-F149-4775-A632-0A99655A0031}" presName="linear" presStyleCnt="0">
        <dgm:presLayoutVars>
          <dgm:animLvl val="lvl"/>
          <dgm:resizeHandles val="exact"/>
        </dgm:presLayoutVars>
      </dgm:prSet>
      <dgm:spPr/>
    </dgm:pt>
    <dgm:pt modelId="{E2D76021-3BE1-9540-8001-FEBE396D2846}" type="pres">
      <dgm:prSet presAssocID="{0F045DF4-EAF7-4927-A206-FA1041C302DF}" presName="parentText" presStyleLbl="node1" presStyleIdx="0" presStyleCnt="5">
        <dgm:presLayoutVars>
          <dgm:chMax val="0"/>
          <dgm:bulletEnabled val="1"/>
        </dgm:presLayoutVars>
      </dgm:prSet>
      <dgm:spPr/>
    </dgm:pt>
    <dgm:pt modelId="{34EBD66F-6F47-F741-A582-F4111B590446}" type="pres">
      <dgm:prSet presAssocID="{0F045DF4-EAF7-4927-A206-FA1041C302DF}" presName="childText" presStyleLbl="revTx" presStyleIdx="0" presStyleCnt="2">
        <dgm:presLayoutVars>
          <dgm:bulletEnabled val="1"/>
        </dgm:presLayoutVars>
      </dgm:prSet>
      <dgm:spPr/>
    </dgm:pt>
    <dgm:pt modelId="{050CB9FE-D3DC-4E4F-BA09-AABEB1E669AC}" type="pres">
      <dgm:prSet presAssocID="{995ED390-F4CF-4A57-8328-E61C7392DAA2}" presName="parentText" presStyleLbl="node1" presStyleIdx="1" presStyleCnt="5">
        <dgm:presLayoutVars>
          <dgm:chMax val="0"/>
          <dgm:bulletEnabled val="1"/>
        </dgm:presLayoutVars>
      </dgm:prSet>
      <dgm:spPr/>
    </dgm:pt>
    <dgm:pt modelId="{15DD39CE-844C-474C-8012-9FF487C97256}" type="pres">
      <dgm:prSet presAssocID="{995ED390-F4CF-4A57-8328-E61C7392DAA2}" presName="childText" presStyleLbl="revTx" presStyleIdx="1" presStyleCnt="2">
        <dgm:presLayoutVars>
          <dgm:bulletEnabled val="1"/>
        </dgm:presLayoutVars>
      </dgm:prSet>
      <dgm:spPr/>
    </dgm:pt>
    <dgm:pt modelId="{98299BC2-3286-BD42-BD9C-08A30BA0E8A2}" type="pres">
      <dgm:prSet presAssocID="{68D32199-0A98-4BA9-BC43-D97FE772F2C7}" presName="parentText" presStyleLbl="node1" presStyleIdx="2" presStyleCnt="5">
        <dgm:presLayoutVars>
          <dgm:chMax val="0"/>
          <dgm:bulletEnabled val="1"/>
        </dgm:presLayoutVars>
      </dgm:prSet>
      <dgm:spPr/>
    </dgm:pt>
    <dgm:pt modelId="{8223CA43-F4E7-9F46-B65E-883EAD99CF1F}" type="pres">
      <dgm:prSet presAssocID="{779058A1-AF5A-4573-96AF-F18C5ABA4357}" presName="spacer" presStyleCnt="0"/>
      <dgm:spPr/>
    </dgm:pt>
    <dgm:pt modelId="{383D1E7D-6E98-FA49-94B2-FA103290DD0B}" type="pres">
      <dgm:prSet presAssocID="{8E15E49E-BD6F-4C33-8C7C-6072802040B8}" presName="parentText" presStyleLbl="node1" presStyleIdx="3" presStyleCnt="5">
        <dgm:presLayoutVars>
          <dgm:chMax val="0"/>
          <dgm:bulletEnabled val="1"/>
        </dgm:presLayoutVars>
      </dgm:prSet>
      <dgm:spPr/>
    </dgm:pt>
    <dgm:pt modelId="{0305B4E5-C23D-8540-AA9C-50E39DF0C83E}" type="pres">
      <dgm:prSet presAssocID="{E33061B9-ED24-46F4-AC39-3C7CFE335941}" presName="spacer" presStyleCnt="0"/>
      <dgm:spPr/>
    </dgm:pt>
    <dgm:pt modelId="{2E59649B-BC97-8447-AFCA-A7BA7B8A3B0F}" type="pres">
      <dgm:prSet presAssocID="{858729F0-B65C-42C9-BD6C-1B9ADF16A736}" presName="parentText" presStyleLbl="node1" presStyleIdx="4" presStyleCnt="5">
        <dgm:presLayoutVars>
          <dgm:chMax val="0"/>
          <dgm:bulletEnabled val="1"/>
        </dgm:presLayoutVars>
      </dgm:prSet>
      <dgm:spPr/>
    </dgm:pt>
  </dgm:ptLst>
  <dgm:cxnLst>
    <dgm:cxn modelId="{61A9A102-DA4B-C64A-BCEB-A74C1B97FAA2}" type="presOf" srcId="{A6CD9D09-34AD-4A99-AF51-87C403D61B8E}" destId="{34EBD66F-6F47-F741-A582-F4111B590446}" srcOrd="0" destOrd="2" presId="urn:microsoft.com/office/officeart/2005/8/layout/vList2"/>
    <dgm:cxn modelId="{2E625905-AE47-41FC-893E-47E527B8002C}" srcId="{995ED390-F4CF-4A57-8328-E61C7392DAA2}" destId="{F46362AF-10AA-47EA-9FD5-917A0C913AC8}" srcOrd="0" destOrd="0" parTransId="{A9373C89-F9D0-499E-B2D5-09F66E03A6D0}" sibTransId="{1F1598EE-8C35-44F9-98CD-C962AF9C2FDE}"/>
    <dgm:cxn modelId="{75D1F00E-2AD0-0A4F-BB0B-1B0807300E05}" type="presOf" srcId="{858729F0-B65C-42C9-BD6C-1B9ADF16A736}" destId="{2E59649B-BC97-8447-AFCA-A7BA7B8A3B0F}" srcOrd="0" destOrd="0" presId="urn:microsoft.com/office/officeart/2005/8/layout/vList2"/>
    <dgm:cxn modelId="{0AA7091D-17C8-8647-9666-4C802B4EB360}" type="presOf" srcId="{7CA042D6-6773-4BEA-B3E5-01AEDCD0BFEF}" destId="{34EBD66F-6F47-F741-A582-F4111B590446}" srcOrd="0" destOrd="1" presId="urn:microsoft.com/office/officeart/2005/8/layout/vList2"/>
    <dgm:cxn modelId="{FEBACF29-D2D7-5F40-8FB3-7695D67D1C70}" type="presOf" srcId="{995ED390-F4CF-4A57-8328-E61C7392DAA2}" destId="{050CB9FE-D3DC-4E4F-BA09-AABEB1E669AC}" srcOrd="0" destOrd="0" presId="urn:microsoft.com/office/officeart/2005/8/layout/vList2"/>
    <dgm:cxn modelId="{AD91092C-9E5C-41CB-8150-C656652984FB}" srcId="{5E438616-F149-4775-A632-0A99655A0031}" destId="{995ED390-F4CF-4A57-8328-E61C7392DAA2}" srcOrd="1" destOrd="0" parTransId="{530A68FE-3E87-48B5-83D3-F649F8407394}" sibTransId="{9529472C-721C-4858-B922-C3B4871A4E14}"/>
    <dgm:cxn modelId="{7983514E-5406-D242-B0F5-8EF07FD1F7AC}" type="presOf" srcId="{6655ADD0-1440-4E10-A9AD-216B0C0A333B}" destId="{34EBD66F-6F47-F741-A582-F4111B590446}" srcOrd="0" destOrd="0" presId="urn:microsoft.com/office/officeart/2005/8/layout/vList2"/>
    <dgm:cxn modelId="{12F27E51-9101-4242-ADEE-A46A6FCF372F}" type="presOf" srcId="{68D32199-0A98-4BA9-BC43-D97FE772F2C7}" destId="{98299BC2-3286-BD42-BD9C-08A30BA0E8A2}" srcOrd="0" destOrd="0" presId="urn:microsoft.com/office/officeart/2005/8/layout/vList2"/>
    <dgm:cxn modelId="{09E6AC56-9644-4047-A209-0C0EB1E24774}" type="presOf" srcId="{8E15E49E-BD6F-4C33-8C7C-6072802040B8}" destId="{383D1E7D-6E98-FA49-94B2-FA103290DD0B}" srcOrd="0" destOrd="0" presId="urn:microsoft.com/office/officeart/2005/8/layout/vList2"/>
    <dgm:cxn modelId="{3457FA60-D3EA-804D-854B-781912645133}" type="presOf" srcId="{E60880BC-DCEC-4B45-97ED-9ADEC961F5ED}" destId="{15DD39CE-844C-474C-8012-9FF487C97256}" srcOrd="0" destOrd="1" presId="urn:microsoft.com/office/officeart/2005/8/layout/vList2"/>
    <dgm:cxn modelId="{697F2F63-F6B0-4157-95FA-07C500A22648}" srcId="{5E438616-F149-4775-A632-0A99655A0031}" destId="{858729F0-B65C-42C9-BD6C-1B9ADF16A736}" srcOrd="4" destOrd="0" parTransId="{D7083D8E-C1F5-4381-83CD-EEF149E2C088}" sibTransId="{4871E3FF-C25A-4349-80D8-D1D3372EBE6A}"/>
    <dgm:cxn modelId="{E945156E-1890-F442-9851-F7A4345799E2}" type="presOf" srcId="{F46362AF-10AA-47EA-9FD5-917A0C913AC8}" destId="{15DD39CE-844C-474C-8012-9FF487C97256}" srcOrd="0" destOrd="0" presId="urn:microsoft.com/office/officeart/2005/8/layout/vList2"/>
    <dgm:cxn modelId="{28EB9F73-F073-4D25-88AB-5620BDDDF36B}" srcId="{0F045DF4-EAF7-4927-A206-FA1041C302DF}" destId="{6655ADD0-1440-4E10-A9AD-216B0C0A333B}" srcOrd="0" destOrd="0" parTransId="{C6A4B907-5F42-4B7C-8D5D-D1D5DE470843}" sibTransId="{07216011-D4AB-4752-A17A-772DF0465D33}"/>
    <dgm:cxn modelId="{BAE8EE88-5820-4B3E-92C7-F24EB861C773}" srcId="{5E438616-F149-4775-A632-0A99655A0031}" destId="{0F045DF4-EAF7-4927-A206-FA1041C302DF}" srcOrd="0" destOrd="0" parTransId="{93C932A1-F9F8-4967-9A02-9FD7E7F7D364}" sibTransId="{60E46D08-67CB-45EE-8EE7-A3D62B886895}"/>
    <dgm:cxn modelId="{1390EF8B-A908-41B8-9469-547524554186}" srcId="{5E438616-F149-4775-A632-0A99655A0031}" destId="{68D32199-0A98-4BA9-BC43-D97FE772F2C7}" srcOrd="2" destOrd="0" parTransId="{460B2834-08FB-453A-B839-0458E0C9B857}" sibTransId="{779058A1-AF5A-4573-96AF-F18C5ABA4357}"/>
    <dgm:cxn modelId="{403D339B-549A-D64D-9354-97D2ECBFC6E1}" type="presOf" srcId="{0F045DF4-EAF7-4927-A206-FA1041C302DF}" destId="{E2D76021-3BE1-9540-8001-FEBE396D2846}" srcOrd="0" destOrd="0" presId="urn:microsoft.com/office/officeart/2005/8/layout/vList2"/>
    <dgm:cxn modelId="{5D1F79AD-5C95-9D43-B920-0B6F07D78D62}" type="presOf" srcId="{5E438616-F149-4775-A632-0A99655A0031}" destId="{89518123-B743-7C4B-966E-161313D29698}" srcOrd="0" destOrd="0" presId="urn:microsoft.com/office/officeart/2005/8/layout/vList2"/>
    <dgm:cxn modelId="{40444AC8-998B-4041-B7F9-7716AA448057}" srcId="{0F045DF4-EAF7-4927-A206-FA1041C302DF}" destId="{7CA042D6-6773-4BEA-B3E5-01AEDCD0BFEF}" srcOrd="1" destOrd="0" parTransId="{3896123C-60EC-4068-8BCF-3D3F1ECF3811}" sibTransId="{B4A8FE3D-30CC-4509-BC6F-612BB9965DE9}"/>
    <dgm:cxn modelId="{6A2B7EC8-9A6D-40D1-B099-079AA481FD90}" srcId="{0F045DF4-EAF7-4927-A206-FA1041C302DF}" destId="{A6CD9D09-34AD-4A99-AF51-87C403D61B8E}" srcOrd="2" destOrd="0" parTransId="{9993C2D7-982A-4DBE-ACFF-487912123B58}" sibTransId="{A462CB0E-F446-4665-982D-48E6D21B4028}"/>
    <dgm:cxn modelId="{E2B6B2D0-CFAE-49F3-BC8B-1484014BC786}" srcId="{5E438616-F149-4775-A632-0A99655A0031}" destId="{8E15E49E-BD6F-4C33-8C7C-6072802040B8}" srcOrd="3" destOrd="0" parTransId="{F6612E2B-6F26-4B90-A9F4-6EF83F20BE37}" sibTransId="{E33061B9-ED24-46F4-AC39-3C7CFE335941}"/>
    <dgm:cxn modelId="{BA51F4D1-AC17-42EB-ABF4-BEA80A7086A3}" srcId="{995ED390-F4CF-4A57-8328-E61C7392DAA2}" destId="{E60880BC-DCEC-4B45-97ED-9ADEC961F5ED}" srcOrd="1" destOrd="0" parTransId="{C42163F1-9692-40BB-ACAD-7B680A85E91B}" sibTransId="{79E428F3-AFF3-4FB6-B7A4-99FB7432CDAE}"/>
    <dgm:cxn modelId="{24E75F72-8849-2E44-9B61-87536E367469}" type="presParOf" srcId="{89518123-B743-7C4B-966E-161313D29698}" destId="{E2D76021-3BE1-9540-8001-FEBE396D2846}" srcOrd="0" destOrd="0" presId="urn:microsoft.com/office/officeart/2005/8/layout/vList2"/>
    <dgm:cxn modelId="{4DDB9DCF-592F-304F-BABE-0D6D7A96547B}" type="presParOf" srcId="{89518123-B743-7C4B-966E-161313D29698}" destId="{34EBD66F-6F47-F741-A582-F4111B590446}" srcOrd="1" destOrd="0" presId="urn:microsoft.com/office/officeart/2005/8/layout/vList2"/>
    <dgm:cxn modelId="{EB935469-732F-FA43-A87F-562AE040349F}" type="presParOf" srcId="{89518123-B743-7C4B-966E-161313D29698}" destId="{050CB9FE-D3DC-4E4F-BA09-AABEB1E669AC}" srcOrd="2" destOrd="0" presId="urn:microsoft.com/office/officeart/2005/8/layout/vList2"/>
    <dgm:cxn modelId="{533DD8EE-1273-784C-9C8C-A1079599903F}" type="presParOf" srcId="{89518123-B743-7C4B-966E-161313D29698}" destId="{15DD39CE-844C-474C-8012-9FF487C97256}" srcOrd="3" destOrd="0" presId="urn:microsoft.com/office/officeart/2005/8/layout/vList2"/>
    <dgm:cxn modelId="{F200B20A-C952-4943-93F8-1C0A709632D8}" type="presParOf" srcId="{89518123-B743-7C4B-966E-161313D29698}" destId="{98299BC2-3286-BD42-BD9C-08A30BA0E8A2}" srcOrd="4" destOrd="0" presId="urn:microsoft.com/office/officeart/2005/8/layout/vList2"/>
    <dgm:cxn modelId="{E355D7FC-C647-EB4F-8F59-9698A033CD64}" type="presParOf" srcId="{89518123-B743-7C4B-966E-161313D29698}" destId="{8223CA43-F4E7-9F46-B65E-883EAD99CF1F}" srcOrd="5" destOrd="0" presId="urn:microsoft.com/office/officeart/2005/8/layout/vList2"/>
    <dgm:cxn modelId="{A98A8975-C611-E54F-82F0-0F14043D1278}" type="presParOf" srcId="{89518123-B743-7C4B-966E-161313D29698}" destId="{383D1E7D-6E98-FA49-94B2-FA103290DD0B}" srcOrd="6" destOrd="0" presId="urn:microsoft.com/office/officeart/2005/8/layout/vList2"/>
    <dgm:cxn modelId="{ED9C8110-CADA-D742-A14B-293371A8162D}" type="presParOf" srcId="{89518123-B743-7C4B-966E-161313D29698}" destId="{0305B4E5-C23D-8540-AA9C-50E39DF0C83E}" srcOrd="7" destOrd="0" presId="urn:microsoft.com/office/officeart/2005/8/layout/vList2"/>
    <dgm:cxn modelId="{97C8819E-3C5C-C143-A986-04659C2DD375}" type="presParOf" srcId="{89518123-B743-7C4B-966E-161313D29698}" destId="{2E59649B-BC97-8447-AFCA-A7BA7B8A3B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02E17C-A6D4-4AF7-A119-62ACE3455A1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0F4D7B2-8651-4236-AEE0-4094560278D4}">
      <dgm:prSet/>
      <dgm:spPr/>
      <dgm:t>
        <a:bodyPr/>
        <a:lstStyle/>
        <a:p>
          <a:r>
            <a:rPr lang="en-US"/>
            <a:t>Agreeing to terms of service? Do we read? Sharing with third party</a:t>
          </a:r>
        </a:p>
      </dgm:t>
    </dgm:pt>
    <dgm:pt modelId="{26317E18-49C0-4D77-A139-810CE934E316}" type="parTrans" cxnId="{3B6E3D30-55C2-47EE-AA0C-4201658B0F7C}">
      <dgm:prSet/>
      <dgm:spPr/>
      <dgm:t>
        <a:bodyPr/>
        <a:lstStyle/>
        <a:p>
          <a:endParaRPr lang="en-US"/>
        </a:p>
      </dgm:t>
    </dgm:pt>
    <dgm:pt modelId="{3B69E765-7ACF-4136-A135-3C5366712087}" type="sibTrans" cxnId="{3B6E3D30-55C2-47EE-AA0C-4201658B0F7C}">
      <dgm:prSet/>
      <dgm:spPr/>
      <dgm:t>
        <a:bodyPr/>
        <a:lstStyle/>
        <a:p>
          <a:endParaRPr lang="en-US"/>
        </a:p>
      </dgm:t>
    </dgm:pt>
    <dgm:pt modelId="{4C99E55E-392E-4F36-8CB5-AC2DCE354847}">
      <dgm:prSet/>
      <dgm:spPr/>
      <dgm:t>
        <a:bodyPr/>
        <a:lstStyle/>
        <a:p>
          <a:r>
            <a:rPr lang="en-US"/>
            <a:t>No access without agreeing to terms of service</a:t>
          </a:r>
        </a:p>
      </dgm:t>
    </dgm:pt>
    <dgm:pt modelId="{19B6782E-A1CD-451E-9FDC-640646440071}" type="parTrans" cxnId="{922A451E-EB02-44A1-AC5D-A0DB3EBA5C9B}">
      <dgm:prSet/>
      <dgm:spPr/>
      <dgm:t>
        <a:bodyPr/>
        <a:lstStyle/>
        <a:p>
          <a:endParaRPr lang="en-US"/>
        </a:p>
      </dgm:t>
    </dgm:pt>
    <dgm:pt modelId="{93F017B1-B394-436B-AF2B-72105609C289}" type="sibTrans" cxnId="{922A451E-EB02-44A1-AC5D-A0DB3EBA5C9B}">
      <dgm:prSet/>
      <dgm:spPr/>
      <dgm:t>
        <a:bodyPr/>
        <a:lstStyle/>
        <a:p>
          <a:endParaRPr lang="en-US"/>
        </a:p>
      </dgm:t>
    </dgm:pt>
    <dgm:pt modelId="{9914AFAC-D6C1-4D59-B3CF-D992BC617A30}">
      <dgm:prSet/>
      <dgm:spPr/>
      <dgm:t>
        <a:bodyPr/>
        <a:lstStyle/>
        <a:p>
          <a:r>
            <a:rPr lang="en-US"/>
            <a:t>So how does one give consent?</a:t>
          </a:r>
        </a:p>
      </dgm:t>
    </dgm:pt>
    <dgm:pt modelId="{C4F9FC44-739A-48F2-951F-6B32C57B2CCC}" type="parTrans" cxnId="{A85DEC1B-E28B-4E71-A5C2-933C08702948}">
      <dgm:prSet/>
      <dgm:spPr/>
      <dgm:t>
        <a:bodyPr/>
        <a:lstStyle/>
        <a:p>
          <a:endParaRPr lang="en-US"/>
        </a:p>
      </dgm:t>
    </dgm:pt>
    <dgm:pt modelId="{1BA0ECF4-CE63-44C2-9F56-5C9FE28E1DE8}" type="sibTrans" cxnId="{A85DEC1B-E28B-4E71-A5C2-933C08702948}">
      <dgm:prSet/>
      <dgm:spPr/>
      <dgm:t>
        <a:bodyPr/>
        <a:lstStyle/>
        <a:p>
          <a:endParaRPr lang="en-US"/>
        </a:p>
      </dgm:t>
    </dgm:pt>
    <dgm:pt modelId="{DACD3E2E-DAA1-8045-AC8E-E9A90B19918B}" type="pres">
      <dgm:prSet presAssocID="{7F02E17C-A6D4-4AF7-A119-62ACE3455A1F}" presName="linear" presStyleCnt="0">
        <dgm:presLayoutVars>
          <dgm:animLvl val="lvl"/>
          <dgm:resizeHandles val="exact"/>
        </dgm:presLayoutVars>
      </dgm:prSet>
      <dgm:spPr/>
    </dgm:pt>
    <dgm:pt modelId="{20CBF86D-523A-C74B-B74D-9DA0E16EB45B}" type="pres">
      <dgm:prSet presAssocID="{50F4D7B2-8651-4236-AEE0-4094560278D4}" presName="parentText" presStyleLbl="node1" presStyleIdx="0" presStyleCnt="3">
        <dgm:presLayoutVars>
          <dgm:chMax val="0"/>
          <dgm:bulletEnabled val="1"/>
        </dgm:presLayoutVars>
      </dgm:prSet>
      <dgm:spPr/>
    </dgm:pt>
    <dgm:pt modelId="{AAC78EF9-B5D1-844A-976E-56A2CB52B97B}" type="pres">
      <dgm:prSet presAssocID="{3B69E765-7ACF-4136-A135-3C5366712087}" presName="spacer" presStyleCnt="0"/>
      <dgm:spPr/>
    </dgm:pt>
    <dgm:pt modelId="{A80461A2-52AF-A149-8B12-C969C883A228}" type="pres">
      <dgm:prSet presAssocID="{4C99E55E-392E-4F36-8CB5-AC2DCE354847}" presName="parentText" presStyleLbl="node1" presStyleIdx="1" presStyleCnt="3">
        <dgm:presLayoutVars>
          <dgm:chMax val="0"/>
          <dgm:bulletEnabled val="1"/>
        </dgm:presLayoutVars>
      </dgm:prSet>
      <dgm:spPr/>
    </dgm:pt>
    <dgm:pt modelId="{A71AF121-BE42-9446-A26C-8B4202A93176}" type="pres">
      <dgm:prSet presAssocID="{93F017B1-B394-436B-AF2B-72105609C289}" presName="spacer" presStyleCnt="0"/>
      <dgm:spPr/>
    </dgm:pt>
    <dgm:pt modelId="{43AE89CF-57E1-394B-BC23-C0C4DBD8DC53}" type="pres">
      <dgm:prSet presAssocID="{9914AFAC-D6C1-4D59-B3CF-D992BC617A30}" presName="parentText" presStyleLbl="node1" presStyleIdx="2" presStyleCnt="3">
        <dgm:presLayoutVars>
          <dgm:chMax val="0"/>
          <dgm:bulletEnabled val="1"/>
        </dgm:presLayoutVars>
      </dgm:prSet>
      <dgm:spPr/>
    </dgm:pt>
  </dgm:ptLst>
  <dgm:cxnLst>
    <dgm:cxn modelId="{A85DEC1B-E28B-4E71-A5C2-933C08702948}" srcId="{7F02E17C-A6D4-4AF7-A119-62ACE3455A1F}" destId="{9914AFAC-D6C1-4D59-B3CF-D992BC617A30}" srcOrd="2" destOrd="0" parTransId="{C4F9FC44-739A-48F2-951F-6B32C57B2CCC}" sibTransId="{1BA0ECF4-CE63-44C2-9F56-5C9FE28E1DE8}"/>
    <dgm:cxn modelId="{922A451E-EB02-44A1-AC5D-A0DB3EBA5C9B}" srcId="{7F02E17C-A6D4-4AF7-A119-62ACE3455A1F}" destId="{4C99E55E-392E-4F36-8CB5-AC2DCE354847}" srcOrd="1" destOrd="0" parTransId="{19B6782E-A1CD-451E-9FDC-640646440071}" sibTransId="{93F017B1-B394-436B-AF2B-72105609C289}"/>
    <dgm:cxn modelId="{3B6E3D30-55C2-47EE-AA0C-4201658B0F7C}" srcId="{7F02E17C-A6D4-4AF7-A119-62ACE3455A1F}" destId="{50F4D7B2-8651-4236-AEE0-4094560278D4}" srcOrd="0" destOrd="0" parTransId="{26317E18-49C0-4D77-A139-810CE934E316}" sibTransId="{3B69E765-7ACF-4136-A135-3C5366712087}"/>
    <dgm:cxn modelId="{A8D11E4D-ACD5-0F4C-B975-8231B53749C7}" type="presOf" srcId="{9914AFAC-D6C1-4D59-B3CF-D992BC617A30}" destId="{43AE89CF-57E1-394B-BC23-C0C4DBD8DC53}" srcOrd="0" destOrd="0" presId="urn:microsoft.com/office/officeart/2005/8/layout/vList2"/>
    <dgm:cxn modelId="{9899566A-A14E-E440-94F9-2D450542CDBD}" type="presOf" srcId="{4C99E55E-392E-4F36-8CB5-AC2DCE354847}" destId="{A80461A2-52AF-A149-8B12-C969C883A228}" srcOrd="0" destOrd="0" presId="urn:microsoft.com/office/officeart/2005/8/layout/vList2"/>
    <dgm:cxn modelId="{DF8E7088-B63B-1044-9776-FEF33F0D7EC1}" type="presOf" srcId="{7F02E17C-A6D4-4AF7-A119-62ACE3455A1F}" destId="{DACD3E2E-DAA1-8045-AC8E-E9A90B19918B}" srcOrd="0" destOrd="0" presId="urn:microsoft.com/office/officeart/2005/8/layout/vList2"/>
    <dgm:cxn modelId="{73955BB7-EAC1-754E-884A-447505D4C0AC}" type="presOf" srcId="{50F4D7B2-8651-4236-AEE0-4094560278D4}" destId="{20CBF86D-523A-C74B-B74D-9DA0E16EB45B}" srcOrd="0" destOrd="0" presId="urn:microsoft.com/office/officeart/2005/8/layout/vList2"/>
    <dgm:cxn modelId="{4FB3442A-26F5-C94A-B1B7-F0C0FB33A023}" type="presParOf" srcId="{DACD3E2E-DAA1-8045-AC8E-E9A90B19918B}" destId="{20CBF86D-523A-C74B-B74D-9DA0E16EB45B}" srcOrd="0" destOrd="0" presId="urn:microsoft.com/office/officeart/2005/8/layout/vList2"/>
    <dgm:cxn modelId="{48E24492-F569-984D-A5BE-5D57B8E8F7F6}" type="presParOf" srcId="{DACD3E2E-DAA1-8045-AC8E-E9A90B19918B}" destId="{AAC78EF9-B5D1-844A-976E-56A2CB52B97B}" srcOrd="1" destOrd="0" presId="urn:microsoft.com/office/officeart/2005/8/layout/vList2"/>
    <dgm:cxn modelId="{70B33743-21CD-4142-A97D-F65823A8EF44}" type="presParOf" srcId="{DACD3E2E-DAA1-8045-AC8E-E9A90B19918B}" destId="{A80461A2-52AF-A149-8B12-C969C883A228}" srcOrd="2" destOrd="0" presId="urn:microsoft.com/office/officeart/2005/8/layout/vList2"/>
    <dgm:cxn modelId="{DB56BFB1-6AD8-844D-A041-6CA790E22ED1}" type="presParOf" srcId="{DACD3E2E-DAA1-8045-AC8E-E9A90B19918B}" destId="{A71AF121-BE42-9446-A26C-8B4202A93176}" srcOrd="3" destOrd="0" presId="urn:microsoft.com/office/officeart/2005/8/layout/vList2"/>
    <dgm:cxn modelId="{0DD355FD-E904-4343-977D-0C431C6B3358}" type="presParOf" srcId="{DACD3E2E-DAA1-8045-AC8E-E9A90B19918B}" destId="{43AE89CF-57E1-394B-BC23-C0C4DBD8DC5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5ED48-A837-9C45-A8F0-FDDAD686B7AA}">
      <dsp:nvSpPr>
        <dsp:cNvPr id="0" name=""/>
        <dsp:cNvSpPr/>
      </dsp:nvSpPr>
      <dsp:spPr>
        <a:xfrm>
          <a:off x="0" y="362457"/>
          <a:ext cx="6513603" cy="1020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Online activities? Offline activities? Mobile money based system? FinTech?</a:t>
          </a:r>
        </a:p>
      </dsp:txBody>
      <dsp:txXfrm>
        <a:off x="0" y="362457"/>
        <a:ext cx="6513603" cy="1020600"/>
      </dsp:txXfrm>
    </dsp:sp>
    <dsp:sp modelId="{84EF35CD-F3B5-1F48-A16B-9F3F9079CE57}">
      <dsp:nvSpPr>
        <dsp:cNvPr id="0" name=""/>
        <dsp:cNvSpPr/>
      </dsp:nvSpPr>
      <dsp:spPr>
        <a:xfrm>
          <a:off x="325680" y="96777"/>
          <a:ext cx="4559522"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What is it?</a:t>
          </a:r>
        </a:p>
      </dsp:txBody>
      <dsp:txXfrm>
        <a:off x="351619" y="122716"/>
        <a:ext cx="4507644" cy="479482"/>
      </dsp:txXfrm>
    </dsp:sp>
    <dsp:sp modelId="{2C206A16-EF89-8A46-A6DD-FAB03F9ECC29}">
      <dsp:nvSpPr>
        <dsp:cNvPr id="0" name=""/>
        <dsp:cNvSpPr/>
      </dsp:nvSpPr>
      <dsp:spPr>
        <a:xfrm>
          <a:off x="0" y="1745937"/>
          <a:ext cx="6513603" cy="127575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Internet, ICT, digitalisation, digital business models, payment/lending system, AI, machine learning, blockchains, big data, mobile networks, sensors, </a:t>
          </a:r>
          <a:r>
            <a:rPr lang="en-US" sz="1800" kern="1200" dirty="0" err="1"/>
            <a:t>WiFi</a:t>
          </a:r>
          <a:endParaRPr lang="en-US" sz="1800" kern="1200" dirty="0"/>
        </a:p>
      </dsp:txBody>
      <dsp:txXfrm>
        <a:off x="0" y="1745937"/>
        <a:ext cx="6513603" cy="1275750"/>
      </dsp:txXfrm>
    </dsp:sp>
    <dsp:sp modelId="{E26230AC-802D-D04E-89F1-A9F65D9EAFF8}">
      <dsp:nvSpPr>
        <dsp:cNvPr id="0" name=""/>
        <dsp:cNvSpPr/>
      </dsp:nvSpPr>
      <dsp:spPr>
        <a:xfrm>
          <a:off x="325680" y="1480257"/>
          <a:ext cx="4559522" cy="5313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How does it function/operate?</a:t>
          </a:r>
        </a:p>
      </dsp:txBody>
      <dsp:txXfrm>
        <a:off x="351619" y="1506196"/>
        <a:ext cx="4507644" cy="479482"/>
      </dsp:txXfrm>
    </dsp:sp>
    <dsp:sp modelId="{E81D003F-E93F-F649-AB5D-16B9669B5682}">
      <dsp:nvSpPr>
        <dsp:cNvPr id="0" name=""/>
        <dsp:cNvSpPr/>
      </dsp:nvSpPr>
      <dsp:spPr>
        <a:xfrm>
          <a:off x="0" y="3384568"/>
          <a:ext cx="6513603" cy="10206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Governments, private companies, individuals, data centers </a:t>
          </a:r>
        </a:p>
      </dsp:txBody>
      <dsp:txXfrm>
        <a:off x="0" y="3384568"/>
        <a:ext cx="6513603" cy="1020600"/>
      </dsp:txXfrm>
    </dsp:sp>
    <dsp:sp modelId="{BD2A6B4D-24C6-3A4D-A8A2-87ED16457B50}">
      <dsp:nvSpPr>
        <dsp:cNvPr id="0" name=""/>
        <dsp:cNvSpPr/>
      </dsp:nvSpPr>
      <dsp:spPr>
        <a:xfrm>
          <a:off x="325680" y="3118888"/>
          <a:ext cx="4559522" cy="5313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Who/how is it controlled?</a:t>
          </a:r>
        </a:p>
      </dsp:txBody>
      <dsp:txXfrm>
        <a:off x="351619" y="3144827"/>
        <a:ext cx="4507644" cy="479482"/>
      </dsp:txXfrm>
    </dsp:sp>
    <dsp:sp modelId="{5137A991-65C2-F645-951C-2A9DA0502CF9}">
      <dsp:nvSpPr>
        <dsp:cNvPr id="0" name=""/>
        <dsp:cNvSpPr/>
      </dsp:nvSpPr>
      <dsp:spPr>
        <a:xfrm>
          <a:off x="0" y="4768048"/>
          <a:ext cx="6513603" cy="1020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Data privacy, data theft, human rights concerns, informed consent, tax </a:t>
          </a:r>
        </a:p>
      </dsp:txBody>
      <dsp:txXfrm>
        <a:off x="0" y="4768048"/>
        <a:ext cx="6513603" cy="1020600"/>
      </dsp:txXfrm>
    </dsp:sp>
    <dsp:sp modelId="{DF50EED3-3C12-F447-8AC9-55B322E6BFB0}">
      <dsp:nvSpPr>
        <dsp:cNvPr id="0" name=""/>
        <dsp:cNvSpPr/>
      </dsp:nvSpPr>
      <dsp:spPr>
        <a:xfrm>
          <a:off x="325680" y="4502368"/>
          <a:ext cx="4559522"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Legal issues</a:t>
          </a:r>
        </a:p>
      </dsp:txBody>
      <dsp:txXfrm>
        <a:off x="351619" y="4528307"/>
        <a:ext cx="4507644"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A0E42-94B1-DA40-9839-A3F435C5EFB6}">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4C62F-AB30-6244-96E4-ABCE8D8809D8}">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‘Economy’ what does it mean?</a:t>
          </a:r>
        </a:p>
      </dsp:txBody>
      <dsp:txXfrm>
        <a:off x="0" y="0"/>
        <a:ext cx="10515600" cy="1087834"/>
      </dsp:txXfrm>
    </dsp:sp>
    <dsp:sp modelId="{43D3BD82-0B72-B046-8A26-C631BE5EA5E3}">
      <dsp:nvSpPr>
        <dsp:cNvPr id="0" name=""/>
        <dsp:cNvSpPr/>
      </dsp:nvSpPr>
      <dsp:spPr>
        <a:xfrm>
          <a:off x="0" y="108783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2EFED-6854-104F-B2C9-B81CCDF88745}">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What is the ‘digital economy’?</a:t>
          </a:r>
        </a:p>
      </dsp:txBody>
      <dsp:txXfrm>
        <a:off x="0" y="1087834"/>
        <a:ext cx="10515600" cy="1087834"/>
      </dsp:txXfrm>
    </dsp:sp>
    <dsp:sp modelId="{28C1D2F1-89FC-874C-B739-F6A01CE923A0}">
      <dsp:nvSpPr>
        <dsp:cNvPr id="0" name=""/>
        <dsp:cNvSpPr/>
      </dsp:nvSpPr>
      <dsp:spPr>
        <a:xfrm>
          <a:off x="0" y="2175669"/>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38815-2ACA-5245-A5A5-0FE3FBA99305}">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How is the digital economy different from traditional economy?</a:t>
          </a:r>
        </a:p>
      </dsp:txBody>
      <dsp:txXfrm>
        <a:off x="0" y="2175669"/>
        <a:ext cx="10515600" cy="1087834"/>
      </dsp:txXfrm>
    </dsp:sp>
    <dsp:sp modelId="{F49BD31E-A24C-B64E-8126-CF83DD2A55F3}">
      <dsp:nvSpPr>
        <dsp:cNvPr id="0" name=""/>
        <dsp:cNvSpPr/>
      </dsp:nvSpPr>
      <dsp:spPr>
        <a:xfrm>
          <a:off x="0" y="3263503"/>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94F4D-1B31-4D41-B1FE-82861CD784F1}">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Can you identify specific features of the digital economy?</a:t>
          </a:r>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077EC-C17F-1844-9B3D-24B3521B2978}">
      <dsp:nvSpPr>
        <dsp:cNvPr id="0" name=""/>
        <dsp:cNvSpPr/>
      </dsp:nvSpPr>
      <dsp:spPr>
        <a:xfrm>
          <a:off x="3080" y="630163"/>
          <a:ext cx="3091011" cy="309101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9370" rIns="170109" bIns="39370" numCol="1" spcCol="1270" anchor="ctr" anchorCtr="0">
          <a:noAutofit/>
        </a:bodyPr>
        <a:lstStyle/>
        <a:p>
          <a:pPr marL="0" lvl="0" indent="0" algn="ctr" defTabSz="1377950">
            <a:lnSpc>
              <a:spcPct val="90000"/>
            </a:lnSpc>
            <a:spcBef>
              <a:spcPct val="0"/>
            </a:spcBef>
            <a:spcAft>
              <a:spcPct val="35000"/>
            </a:spcAft>
            <a:buNone/>
          </a:pPr>
          <a:r>
            <a:rPr lang="en-US" sz="3100" kern="1200" dirty="0"/>
            <a:t>LAW</a:t>
          </a:r>
        </a:p>
      </dsp:txBody>
      <dsp:txXfrm>
        <a:off x="455748" y="1082831"/>
        <a:ext cx="2185675" cy="2185675"/>
      </dsp:txXfrm>
    </dsp:sp>
    <dsp:sp modelId="{CD7F72BD-5266-7746-B216-4320A4AA9CAD}">
      <dsp:nvSpPr>
        <dsp:cNvPr id="0" name=""/>
        <dsp:cNvSpPr/>
      </dsp:nvSpPr>
      <dsp:spPr>
        <a:xfrm>
          <a:off x="2475889" y="630163"/>
          <a:ext cx="3091011" cy="3091011"/>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9370" rIns="170109" bIns="39370" numCol="1" spcCol="1270" anchor="ctr" anchorCtr="0">
          <a:noAutofit/>
        </a:bodyPr>
        <a:lstStyle/>
        <a:p>
          <a:pPr marL="0" lvl="0" indent="0" algn="ctr" defTabSz="1377950">
            <a:lnSpc>
              <a:spcPct val="90000"/>
            </a:lnSpc>
            <a:spcBef>
              <a:spcPct val="0"/>
            </a:spcBef>
            <a:spcAft>
              <a:spcPct val="35000"/>
            </a:spcAft>
            <a:buNone/>
          </a:pPr>
          <a:r>
            <a:rPr lang="en-US" sz="3100" kern="1200" dirty="0"/>
            <a:t>LANGUAGE </a:t>
          </a:r>
        </a:p>
      </dsp:txBody>
      <dsp:txXfrm>
        <a:off x="2928557" y="1082831"/>
        <a:ext cx="2185675" cy="2185675"/>
      </dsp:txXfrm>
    </dsp:sp>
    <dsp:sp modelId="{3BB5F4BD-A484-024E-AFE4-B047222AB229}">
      <dsp:nvSpPr>
        <dsp:cNvPr id="0" name=""/>
        <dsp:cNvSpPr/>
      </dsp:nvSpPr>
      <dsp:spPr>
        <a:xfrm>
          <a:off x="4948698" y="630163"/>
          <a:ext cx="3091011" cy="3091011"/>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9370" rIns="170109"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EARNINGS</a:t>
          </a:r>
        </a:p>
      </dsp:txBody>
      <dsp:txXfrm>
        <a:off x="5401366" y="1082831"/>
        <a:ext cx="2185675" cy="2185675"/>
      </dsp:txXfrm>
    </dsp:sp>
    <dsp:sp modelId="{25B11D01-77D6-3B43-A296-BD1BA20C2F06}">
      <dsp:nvSpPr>
        <dsp:cNvPr id="0" name=""/>
        <dsp:cNvSpPr/>
      </dsp:nvSpPr>
      <dsp:spPr>
        <a:xfrm>
          <a:off x="7421507" y="630163"/>
          <a:ext cx="3091011" cy="3091011"/>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39370" rIns="170109" bIns="39370" numCol="1" spcCol="1270" anchor="ctr" anchorCtr="0">
          <a:noAutofit/>
        </a:bodyPr>
        <a:lstStyle/>
        <a:p>
          <a:pPr marL="0" lvl="0" indent="0" algn="ctr" defTabSz="1377950">
            <a:lnSpc>
              <a:spcPct val="90000"/>
            </a:lnSpc>
            <a:spcBef>
              <a:spcPct val="0"/>
            </a:spcBef>
            <a:spcAft>
              <a:spcPct val="35000"/>
            </a:spcAft>
            <a:buNone/>
          </a:pPr>
          <a:r>
            <a:rPr lang="en-US" sz="3100" kern="1200" dirty="0"/>
            <a:t>TAX</a:t>
          </a:r>
        </a:p>
      </dsp:txBody>
      <dsp:txXfrm>
        <a:off x="7874175" y="1082831"/>
        <a:ext cx="2185675" cy="2185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C3BAC-6E92-F64D-9133-45A7B9BC15DF}">
      <dsp:nvSpPr>
        <dsp:cNvPr id="0" name=""/>
        <dsp:cNvSpPr/>
      </dsp:nvSpPr>
      <dsp:spPr>
        <a:xfrm>
          <a:off x="0" y="0"/>
          <a:ext cx="6089650" cy="55721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The digitalisation of the economic activity can be broadly defined as the incorporation of data and the Internet into production processes and products, new forms of household and government consumption, fixed capital formation, cross-border flows, and finance.  </a:t>
          </a:r>
        </a:p>
      </dsp:txBody>
      <dsp:txXfrm>
        <a:off x="0" y="0"/>
        <a:ext cx="6089650" cy="3008947"/>
      </dsp:txXfrm>
    </dsp:sp>
    <dsp:sp modelId="{5BBDC157-B60F-8A41-9275-1B432F88BD4B}">
      <dsp:nvSpPr>
        <dsp:cNvPr id="0" name=""/>
        <dsp:cNvSpPr/>
      </dsp:nvSpPr>
      <dsp:spPr>
        <a:xfrm>
          <a:off x="0" y="2897504"/>
          <a:ext cx="3044825" cy="25631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GB" sz="2700" kern="1200"/>
            <a:t>Narrow definition: online platforms, and activities that owe their existence to such platforms</a:t>
          </a:r>
          <a:endParaRPr lang="en-US" sz="2700" kern="1200"/>
        </a:p>
      </dsp:txBody>
      <dsp:txXfrm>
        <a:off x="0" y="2897504"/>
        <a:ext cx="3044825" cy="2563177"/>
      </dsp:txXfrm>
    </dsp:sp>
    <dsp:sp modelId="{E6E5A492-1DD9-2942-AE46-051FBA730741}">
      <dsp:nvSpPr>
        <dsp:cNvPr id="0" name=""/>
        <dsp:cNvSpPr/>
      </dsp:nvSpPr>
      <dsp:spPr>
        <a:xfrm>
          <a:off x="3044825" y="2897504"/>
          <a:ext cx="3044825" cy="25631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en-GB" sz="2700" kern="1200"/>
            <a:t>Broad definition: all activities that use digitised data are part of the digital economy</a:t>
          </a:r>
          <a:endParaRPr lang="en-US" sz="2700" kern="1200"/>
        </a:p>
      </dsp:txBody>
      <dsp:txXfrm>
        <a:off x="3044825" y="2897504"/>
        <a:ext cx="3044825" cy="25631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2B99B-65B8-C146-A4A1-245C0202E0B4}">
      <dsp:nvSpPr>
        <dsp:cNvPr id="0" name=""/>
        <dsp:cNvSpPr/>
      </dsp:nvSpPr>
      <dsp:spPr>
        <a:xfrm>
          <a:off x="0" y="645097"/>
          <a:ext cx="4828172"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do you earn from FinTech as a commercial digital platform?</a:t>
          </a:r>
        </a:p>
      </dsp:txBody>
      <dsp:txXfrm>
        <a:off x="50489" y="695586"/>
        <a:ext cx="4727194" cy="933302"/>
      </dsp:txXfrm>
    </dsp:sp>
    <dsp:sp modelId="{88901217-145E-D646-A6A5-7FF384292A7F}">
      <dsp:nvSpPr>
        <dsp:cNvPr id="0" name=""/>
        <dsp:cNvSpPr/>
      </dsp:nvSpPr>
      <dsp:spPr>
        <a:xfrm>
          <a:off x="0" y="1754257"/>
          <a:ext cx="4828172" cy="10342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Is FinTech taxed in Africa?</a:t>
          </a:r>
        </a:p>
      </dsp:txBody>
      <dsp:txXfrm>
        <a:off x="50489" y="1804746"/>
        <a:ext cx="4727194" cy="933302"/>
      </dsp:txXfrm>
    </dsp:sp>
    <dsp:sp modelId="{B88B4F3F-3EC6-3142-92D3-A8EC9185E879}">
      <dsp:nvSpPr>
        <dsp:cNvPr id="0" name=""/>
        <dsp:cNvSpPr/>
      </dsp:nvSpPr>
      <dsp:spPr>
        <a:xfrm>
          <a:off x="0" y="2863417"/>
          <a:ext cx="4828172" cy="10342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If yes, how is it taxed?</a:t>
          </a:r>
        </a:p>
      </dsp:txBody>
      <dsp:txXfrm>
        <a:off x="50489" y="2913906"/>
        <a:ext cx="4727194" cy="933302"/>
      </dsp:txXfrm>
    </dsp:sp>
    <dsp:sp modelId="{C8CF4334-5151-5B43-A7F4-E7843F432D51}">
      <dsp:nvSpPr>
        <dsp:cNvPr id="0" name=""/>
        <dsp:cNvSpPr/>
      </dsp:nvSpPr>
      <dsp:spPr>
        <a:xfrm>
          <a:off x="0" y="3972577"/>
          <a:ext cx="4828172"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And is its taxation earmarked for development finance?</a:t>
          </a:r>
        </a:p>
      </dsp:txBody>
      <dsp:txXfrm>
        <a:off x="50489" y="4023066"/>
        <a:ext cx="4727194"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168D7-7C4B-3442-B892-039457F5B033}">
      <dsp:nvSpPr>
        <dsp:cNvPr id="0" name=""/>
        <dsp:cNvSpPr/>
      </dsp:nvSpPr>
      <dsp:spPr>
        <a:xfrm>
          <a:off x="0" y="8437"/>
          <a:ext cx="6089650"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Subscription model</a:t>
          </a:r>
        </a:p>
      </dsp:txBody>
      <dsp:txXfrm>
        <a:off x="35125" y="43562"/>
        <a:ext cx="6019400" cy="649299"/>
      </dsp:txXfrm>
    </dsp:sp>
    <dsp:sp modelId="{627BF01D-6DB9-D44B-B325-36AEB7820E3D}">
      <dsp:nvSpPr>
        <dsp:cNvPr id="0" name=""/>
        <dsp:cNvSpPr/>
      </dsp:nvSpPr>
      <dsp:spPr>
        <a:xfrm>
          <a:off x="0" y="814387"/>
          <a:ext cx="6089650" cy="7195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Advertisement model</a:t>
          </a:r>
        </a:p>
      </dsp:txBody>
      <dsp:txXfrm>
        <a:off x="35125" y="849512"/>
        <a:ext cx="6019400" cy="649299"/>
      </dsp:txXfrm>
    </dsp:sp>
    <dsp:sp modelId="{E6080FF5-B856-0F4C-9965-2568EC57E389}">
      <dsp:nvSpPr>
        <dsp:cNvPr id="0" name=""/>
        <dsp:cNvSpPr/>
      </dsp:nvSpPr>
      <dsp:spPr>
        <a:xfrm>
          <a:off x="0" y="1620337"/>
          <a:ext cx="6089650" cy="7195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Access model</a:t>
          </a:r>
        </a:p>
      </dsp:txBody>
      <dsp:txXfrm>
        <a:off x="35125" y="1655462"/>
        <a:ext cx="6019400" cy="649299"/>
      </dsp:txXfrm>
    </dsp:sp>
    <dsp:sp modelId="{19D40B1D-A105-8D4B-ABB7-FBC13A778FE2}">
      <dsp:nvSpPr>
        <dsp:cNvPr id="0" name=""/>
        <dsp:cNvSpPr/>
      </dsp:nvSpPr>
      <dsp:spPr>
        <a:xfrm>
          <a:off x="0" y="2426287"/>
          <a:ext cx="608965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B2C</a:t>
          </a:r>
        </a:p>
      </dsp:txBody>
      <dsp:txXfrm>
        <a:off x="35125" y="2461412"/>
        <a:ext cx="6019400" cy="649299"/>
      </dsp:txXfrm>
    </dsp:sp>
    <dsp:sp modelId="{627466D0-12AE-E24B-B12D-AFB8D85FF40B}">
      <dsp:nvSpPr>
        <dsp:cNvPr id="0" name=""/>
        <dsp:cNvSpPr/>
      </dsp:nvSpPr>
      <dsp:spPr>
        <a:xfrm>
          <a:off x="0" y="3232237"/>
          <a:ext cx="6089650" cy="71954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B2B</a:t>
          </a:r>
        </a:p>
      </dsp:txBody>
      <dsp:txXfrm>
        <a:off x="35125" y="3267362"/>
        <a:ext cx="6019400" cy="649299"/>
      </dsp:txXfrm>
    </dsp:sp>
    <dsp:sp modelId="{5DC619D1-737F-A745-BA0E-406B902CB6C3}">
      <dsp:nvSpPr>
        <dsp:cNvPr id="0" name=""/>
        <dsp:cNvSpPr/>
      </dsp:nvSpPr>
      <dsp:spPr>
        <a:xfrm>
          <a:off x="0" y="4038187"/>
          <a:ext cx="6089650"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P2P</a:t>
          </a:r>
        </a:p>
      </dsp:txBody>
      <dsp:txXfrm>
        <a:off x="35125" y="4073312"/>
        <a:ext cx="6019400" cy="649299"/>
      </dsp:txXfrm>
    </dsp:sp>
    <dsp:sp modelId="{076B4A7D-D7B0-2546-8D1C-C0A930889295}">
      <dsp:nvSpPr>
        <dsp:cNvPr id="0" name=""/>
        <dsp:cNvSpPr/>
      </dsp:nvSpPr>
      <dsp:spPr>
        <a:xfrm>
          <a:off x="0" y="4844137"/>
          <a:ext cx="6089650" cy="7195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FinTech</a:t>
          </a:r>
        </a:p>
      </dsp:txBody>
      <dsp:txXfrm>
        <a:off x="35125" y="4879262"/>
        <a:ext cx="6019400" cy="649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76021-3BE1-9540-8001-FEBE396D2846}">
      <dsp:nvSpPr>
        <dsp:cNvPr id="0" name=""/>
        <dsp:cNvSpPr/>
      </dsp:nvSpPr>
      <dsp:spPr>
        <a:xfrm>
          <a:off x="0" y="56075"/>
          <a:ext cx="6513603"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Government</a:t>
          </a:r>
        </a:p>
      </dsp:txBody>
      <dsp:txXfrm>
        <a:off x="35125" y="91200"/>
        <a:ext cx="6443353" cy="649299"/>
      </dsp:txXfrm>
    </dsp:sp>
    <dsp:sp modelId="{34EBD66F-6F47-F741-A582-F4111B590446}">
      <dsp:nvSpPr>
        <dsp:cNvPr id="0" name=""/>
        <dsp:cNvSpPr/>
      </dsp:nvSpPr>
      <dsp:spPr>
        <a:xfrm>
          <a:off x="0" y="775625"/>
          <a:ext cx="6513603"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Executive</a:t>
          </a:r>
        </a:p>
        <a:p>
          <a:pPr marL="228600" lvl="1" indent="-228600" algn="l" defTabSz="1022350">
            <a:lnSpc>
              <a:spcPct val="90000"/>
            </a:lnSpc>
            <a:spcBef>
              <a:spcPct val="0"/>
            </a:spcBef>
            <a:spcAft>
              <a:spcPct val="20000"/>
            </a:spcAft>
            <a:buChar char="•"/>
          </a:pPr>
          <a:r>
            <a:rPr lang="en-US" sz="2300" kern="1200"/>
            <a:t>Legislature</a:t>
          </a:r>
        </a:p>
        <a:p>
          <a:pPr marL="228600" lvl="1" indent="-228600" algn="l" defTabSz="1022350">
            <a:lnSpc>
              <a:spcPct val="90000"/>
            </a:lnSpc>
            <a:spcBef>
              <a:spcPct val="0"/>
            </a:spcBef>
            <a:spcAft>
              <a:spcPct val="20000"/>
            </a:spcAft>
            <a:buChar char="•"/>
          </a:pPr>
          <a:r>
            <a:rPr lang="en-US" sz="2300" kern="1200"/>
            <a:t>Judiciary </a:t>
          </a:r>
        </a:p>
      </dsp:txBody>
      <dsp:txXfrm>
        <a:off x="0" y="775625"/>
        <a:ext cx="6513603" cy="1210950"/>
      </dsp:txXfrm>
    </dsp:sp>
    <dsp:sp modelId="{050CB9FE-D3DC-4E4F-BA09-AABEB1E669AC}">
      <dsp:nvSpPr>
        <dsp:cNvPr id="0" name=""/>
        <dsp:cNvSpPr/>
      </dsp:nvSpPr>
      <dsp:spPr>
        <a:xfrm>
          <a:off x="0" y="1986575"/>
          <a:ext cx="6513603" cy="71954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Digital companies</a:t>
          </a:r>
        </a:p>
      </dsp:txBody>
      <dsp:txXfrm>
        <a:off x="35125" y="2021700"/>
        <a:ext cx="6443353" cy="649299"/>
      </dsp:txXfrm>
    </dsp:sp>
    <dsp:sp modelId="{15DD39CE-844C-474C-8012-9FF487C97256}">
      <dsp:nvSpPr>
        <dsp:cNvPr id="0" name=""/>
        <dsp:cNvSpPr/>
      </dsp:nvSpPr>
      <dsp:spPr>
        <a:xfrm>
          <a:off x="0" y="2706125"/>
          <a:ext cx="6513603"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FinTech</a:t>
          </a:r>
        </a:p>
        <a:p>
          <a:pPr marL="228600" lvl="1" indent="-228600" algn="l" defTabSz="1022350">
            <a:lnSpc>
              <a:spcPct val="90000"/>
            </a:lnSpc>
            <a:spcBef>
              <a:spcPct val="0"/>
            </a:spcBef>
            <a:spcAft>
              <a:spcPct val="20000"/>
            </a:spcAft>
            <a:buChar char="•"/>
          </a:pPr>
          <a:r>
            <a:rPr lang="en-US" sz="2300" kern="1200"/>
            <a:t>E-commerce</a:t>
          </a:r>
        </a:p>
      </dsp:txBody>
      <dsp:txXfrm>
        <a:off x="0" y="2706125"/>
        <a:ext cx="6513603" cy="791774"/>
      </dsp:txXfrm>
    </dsp:sp>
    <dsp:sp modelId="{98299BC2-3286-BD42-BD9C-08A30BA0E8A2}">
      <dsp:nvSpPr>
        <dsp:cNvPr id="0" name=""/>
        <dsp:cNvSpPr/>
      </dsp:nvSpPr>
      <dsp:spPr>
        <a:xfrm>
          <a:off x="0" y="3497900"/>
          <a:ext cx="6513603" cy="71954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Individuals</a:t>
          </a:r>
        </a:p>
      </dsp:txBody>
      <dsp:txXfrm>
        <a:off x="35125" y="3533025"/>
        <a:ext cx="6443353" cy="649299"/>
      </dsp:txXfrm>
    </dsp:sp>
    <dsp:sp modelId="{383D1E7D-6E98-FA49-94B2-FA103290DD0B}">
      <dsp:nvSpPr>
        <dsp:cNvPr id="0" name=""/>
        <dsp:cNvSpPr/>
      </dsp:nvSpPr>
      <dsp:spPr>
        <a:xfrm>
          <a:off x="0" y="4303850"/>
          <a:ext cx="6513603" cy="71954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Cybersecurity </a:t>
          </a:r>
        </a:p>
      </dsp:txBody>
      <dsp:txXfrm>
        <a:off x="35125" y="4338975"/>
        <a:ext cx="6443353" cy="649299"/>
      </dsp:txXfrm>
    </dsp:sp>
    <dsp:sp modelId="{2E59649B-BC97-8447-AFCA-A7BA7B8A3B0F}">
      <dsp:nvSpPr>
        <dsp:cNvPr id="0" name=""/>
        <dsp:cNvSpPr/>
      </dsp:nvSpPr>
      <dsp:spPr>
        <a:xfrm>
          <a:off x="0" y="5109800"/>
          <a:ext cx="6513603" cy="7195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Dark web</a:t>
          </a:r>
        </a:p>
      </dsp:txBody>
      <dsp:txXfrm>
        <a:off x="35125" y="5144925"/>
        <a:ext cx="6443353" cy="649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BF86D-523A-C74B-B74D-9DA0E16EB45B}">
      <dsp:nvSpPr>
        <dsp:cNvPr id="0" name=""/>
        <dsp:cNvSpPr/>
      </dsp:nvSpPr>
      <dsp:spPr>
        <a:xfrm>
          <a:off x="0" y="721912"/>
          <a:ext cx="6089650"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Agreeing to terms of service? Do we read? Sharing with third party</a:t>
          </a:r>
        </a:p>
      </dsp:txBody>
      <dsp:txXfrm>
        <a:off x="64083" y="785995"/>
        <a:ext cx="5961484" cy="1184574"/>
      </dsp:txXfrm>
    </dsp:sp>
    <dsp:sp modelId="{A80461A2-52AF-A149-8B12-C969C883A228}">
      <dsp:nvSpPr>
        <dsp:cNvPr id="0" name=""/>
        <dsp:cNvSpPr/>
      </dsp:nvSpPr>
      <dsp:spPr>
        <a:xfrm>
          <a:off x="0" y="2129692"/>
          <a:ext cx="6089650" cy="13127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No access without agreeing to terms of service</a:t>
          </a:r>
        </a:p>
      </dsp:txBody>
      <dsp:txXfrm>
        <a:off x="64083" y="2193775"/>
        <a:ext cx="5961484" cy="1184574"/>
      </dsp:txXfrm>
    </dsp:sp>
    <dsp:sp modelId="{43AE89CF-57E1-394B-BC23-C0C4DBD8DC53}">
      <dsp:nvSpPr>
        <dsp:cNvPr id="0" name=""/>
        <dsp:cNvSpPr/>
      </dsp:nvSpPr>
      <dsp:spPr>
        <a:xfrm>
          <a:off x="0" y="3537472"/>
          <a:ext cx="6089650" cy="13127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So how does one give consent?</a:t>
          </a:r>
        </a:p>
      </dsp:txBody>
      <dsp:txXfrm>
        <a:off x="64083" y="3601555"/>
        <a:ext cx="5961484"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E3437-44BD-3645-90E3-FC3CBD172AAF}" type="datetimeFigureOut">
              <a:rPr lang="en-US" smtClean="0"/>
              <a:t>9/13/21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DF8CE-E8B3-0F4C-B175-DEE060308A0B}" type="slidenum">
              <a:rPr lang="en-US" smtClean="0"/>
              <a:t>‹#›</a:t>
            </a:fld>
            <a:endParaRPr lang="en-US"/>
          </a:p>
        </p:txBody>
      </p:sp>
    </p:spTree>
    <p:extLst>
      <p:ext uri="{BB962C8B-B14F-4D97-AF65-F5344CB8AC3E}">
        <p14:creationId xmlns:p14="http://schemas.microsoft.com/office/powerpoint/2010/main" val="1340863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DF8CE-E8B3-0F4C-B175-DEE060308A0B}" type="slidenum">
              <a:rPr lang="en-US" smtClean="0"/>
              <a:t>1</a:t>
            </a:fld>
            <a:endParaRPr lang="en-US"/>
          </a:p>
        </p:txBody>
      </p:sp>
    </p:spTree>
    <p:extLst>
      <p:ext uri="{BB962C8B-B14F-4D97-AF65-F5344CB8AC3E}">
        <p14:creationId xmlns:p14="http://schemas.microsoft.com/office/powerpoint/2010/main" val="123074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contract and digital identity. Initially problematic but laws have been enacted to recognise electronic identities. What of issues of defamation? Look at the identity spectrum and assess how a nexus is to be identified. </a:t>
            </a:r>
            <a:r>
              <a:rPr lang="en-US" dirty="0" err="1"/>
              <a:t>Paypal</a:t>
            </a:r>
            <a:r>
              <a:rPr lang="en-US" dirty="0"/>
              <a:t> payment, risk mitigation – storing of passwords online and remembrance feature for passwords activated, if phone stolen and system used, think of the chain of events necessary to recover payment. </a:t>
            </a:r>
          </a:p>
        </p:txBody>
      </p:sp>
      <p:sp>
        <p:nvSpPr>
          <p:cNvPr id="4" name="Slide Number Placeholder 3"/>
          <p:cNvSpPr>
            <a:spLocks noGrp="1"/>
          </p:cNvSpPr>
          <p:nvPr>
            <p:ph type="sldNum" sz="quarter" idx="5"/>
          </p:nvPr>
        </p:nvSpPr>
        <p:spPr/>
        <p:txBody>
          <a:bodyPr/>
          <a:lstStyle/>
          <a:p>
            <a:fld id="{23CDF8CE-E8B3-0F4C-B175-DEE060308A0B}" type="slidenum">
              <a:rPr lang="en-US" smtClean="0"/>
              <a:t>28</a:t>
            </a:fld>
            <a:endParaRPr lang="en-US"/>
          </a:p>
        </p:txBody>
      </p:sp>
    </p:spTree>
    <p:extLst>
      <p:ext uri="{BB962C8B-B14F-4D97-AF65-F5344CB8AC3E}">
        <p14:creationId xmlns:p14="http://schemas.microsoft.com/office/powerpoint/2010/main" val="301308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then is the domain of regulation and infrastructure capacity. </a:t>
            </a:r>
          </a:p>
        </p:txBody>
      </p:sp>
      <p:sp>
        <p:nvSpPr>
          <p:cNvPr id="4" name="Slide Number Placeholder 3"/>
          <p:cNvSpPr>
            <a:spLocks noGrp="1"/>
          </p:cNvSpPr>
          <p:nvPr>
            <p:ph type="sldNum" sz="quarter" idx="5"/>
          </p:nvPr>
        </p:nvSpPr>
        <p:spPr/>
        <p:txBody>
          <a:bodyPr/>
          <a:lstStyle/>
          <a:p>
            <a:fld id="{23CDF8CE-E8B3-0F4C-B175-DEE060308A0B}" type="slidenum">
              <a:rPr lang="en-US" smtClean="0"/>
              <a:t>29</a:t>
            </a:fld>
            <a:endParaRPr lang="en-US"/>
          </a:p>
        </p:txBody>
      </p:sp>
    </p:spTree>
    <p:extLst>
      <p:ext uri="{BB962C8B-B14F-4D97-AF65-F5344CB8AC3E}">
        <p14:creationId xmlns:p14="http://schemas.microsoft.com/office/powerpoint/2010/main" val="126927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posts and hate crime, arrests? FB pulls down the post. Consequence? </a:t>
            </a:r>
          </a:p>
          <a:p>
            <a:r>
              <a:rPr lang="en-US" dirty="0"/>
              <a:t>Spying on HR activists allegedly by Rwanda? </a:t>
            </a:r>
          </a:p>
          <a:p>
            <a:r>
              <a:rPr lang="en-US" dirty="0"/>
              <a:t>Denial of employment as a result of vetting of one’s social media? </a:t>
            </a:r>
          </a:p>
          <a:p>
            <a:r>
              <a:rPr lang="en-US" dirty="0"/>
              <a:t>What other HR implications can you think of? </a:t>
            </a:r>
          </a:p>
        </p:txBody>
      </p:sp>
      <p:sp>
        <p:nvSpPr>
          <p:cNvPr id="4" name="Slide Number Placeholder 3"/>
          <p:cNvSpPr>
            <a:spLocks noGrp="1"/>
          </p:cNvSpPr>
          <p:nvPr>
            <p:ph type="sldNum" sz="quarter" idx="5"/>
          </p:nvPr>
        </p:nvSpPr>
        <p:spPr/>
        <p:txBody>
          <a:bodyPr/>
          <a:lstStyle/>
          <a:p>
            <a:fld id="{23CDF8CE-E8B3-0F4C-B175-DEE060308A0B}" type="slidenum">
              <a:rPr lang="en-US" smtClean="0"/>
              <a:t>30</a:t>
            </a:fld>
            <a:endParaRPr lang="en-US"/>
          </a:p>
        </p:txBody>
      </p:sp>
    </p:spTree>
    <p:extLst>
      <p:ext uri="{BB962C8B-B14F-4D97-AF65-F5344CB8AC3E}">
        <p14:creationId xmlns:p14="http://schemas.microsoft.com/office/powerpoint/2010/main" val="3261655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HR but important to discuss separately as well. </a:t>
            </a:r>
          </a:p>
        </p:txBody>
      </p:sp>
      <p:sp>
        <p:nvSpPr>
          <p:cNvPr id="4" name="Slide Number Placeholder 3"/>
          <p:cNvSpPr>
            <a:spLocks noGrp="1"/>
          </p:cNvSpPr>
          <p:nvPr>
            <p:ph type="sldNum" sz="quarter" idx="5"/>
          </p:nvPr>
        </p:nvSpPr>
        <p:spPr/>
        <p:txBody>
          <a:bodyPr/>
          <a:lstStyle/>
          <a:p>
            <a:fld id="{23CDF8CE-E8B3-0F4C-B175-DEE060308A0B}" type="slidenum">
              <a:rPr lang="en-US" smtClean="0"/>
              <a:t>31</a:t>
            </a:fld>
            <a:endParaRPr lang="en-US"/>
          </a:p>
        </p:txBody>
      </p:sp>
    </p:spTree>
    <p:extLst>
      <p:ext uri="{BB962C8B-B14F-4D97-AF65-F5344CB8AC3E}">
        <p14:creationId xmlns:p14="http://schemas.microsoft.com/office/powerpoint/2010/main" val="14339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Kenya has now enacted its Data Protection Law. </a:t>
            </a:r>
          </a:p>
        </p:txBody>
      </p:sp>
      <p:sp>
        <p:nvSpPr>
          <p:cNvPr id="4" name="Slide Number Placeholder 3"/>
          <p:cNvSpPr>
            <a:spLocks noGrp="1"/>
          </p:cNvSpPr>
          <p:nvPr>
            <p:ph type="sldNum" sz="quarter" idx="5"/>
          </p:nvPr>
        </p:nvSpPr>
        <p:spPr/>
        <p:txBody>
          <a:bodyPr/>
          <a:lstStyle/>
          <a:p>
            <a:fld id="{23CDF8CE-E8B3-0F4C-B175-DEE060308A0B}" type="slidenum">
              <a:rPr lang="en-US" smtClean="0"/>
              <a:t>36</a:t>
            </a:fld>
            <a:endParaRPr lang="en-US"/>
          </a:p>
        </p:txBody>
      </p:sp>
    </p:spTree>
    <p:extLst>
      <p:ext uri="{BB962C8B-B14F-4D97-AF65-F5344CB8AC3E}">
        <p14:creationId xmlns:p14="http://schemas.microsoft.com/office/powerpoint/2010/main" val="13036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DF8CE-E8B3-0F4C-B175-DEE060308A0B}" type="slidenum">
              <a:rPr lang="en-US" smtClean="0"/>
              <a:t>6</a:t>
            </a:fld>
            <a:endParaRPr lang="en-US"/>
          </a:p>
        </p:txBody>
      </p:sp>
    </p:spTree>
    <p:extLst>
      <p:ext uri="{BB962C8B-B14F-4D97-AF65-F5344CB8AC3E}">
        <p14:creationId xmlns:p14="http://schemas.microsoft.com/office/powerpoint/2010/main" val="273698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understand definitions? Because through them we understand how to frame the law and apply it. We get to engage at international policy making from a definitional point of view. If you don’t agree on definition, you will not agree on principles and on the application of the law. </a:t>
            </a:r>
          </a:p>
        </p:txBody>
      </p:sp>
      <p:sp>
        <p:nvSpPr>
          <p:cNvPr id="4" name="Slide Number Placeholder 3"/>
          <p:cNvSpPr>
            <a:spLocks noGrp="1"/>
          </p:cNvSpPr>
          <p:nvPr>
            <p:ph type="sldNum" sz="quarter" idx="5"/>
          </p:nvPr>
        </p:nvSpPr>
        <p:spPr/>
        <p:txBody>
          <a:bodyPr/>
          <a:lstStyle/>
          <a:p>
            <a:fld id="{23CDF8CE-E8B3-0F4C-B175-DEE060308A0B}" type="slidenum">
              <a:rPr lang="en-US" smtClean="0"/>
              <a:t>8</a:t>
            </a:fld>
            <a:endParaRPr lang="en-US"/>
          </a:p>
        </p:txBody>
      </p:sp>
    </p:spTree>
    <p:extLst>
      <p:ext uri="{BB962C8B-B14F-4D97-AF65-F5344CB8AC3E}">
        <p14:creationId xmlns:p14="http://schemas.microsoft.com/office/powerpoint/2010/main" val="169302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deriving a tax base from breaking down this definitional analysis? Are you looking to tax hence the need to break down definition? What is your purpose and target. Who or what is your target? </a:t>
            </a:r>
          </a:p>
        </p:txBody>
      </p:sp>
      <p:sp>
        <p:nvSpPr>
          <p:cNvPr id="4" name="Slide Number Placeholder 3"/>
          <p:cNvSpPr>
            <a:spLocks noGrp="1"/>
          </p:cNvSpPr>
          <p:nvPr>
            <p:ph type="sldNum" sz="quarter" idx="5"/>
          </p:nvPr>
        </p:nvSpPr>
        <p:spPr/>
        <p:txBody>
          <a:bodyPr/>
          <a:lstStyle/>
          <a:p>
            <a:fld id="{23CDF8CE-E8B3-0F4C-B175-DEE060308A0B}" type="slidenum">
              <a:rPr lang="en-US" smtClean="0"/>
              <a:t>9</a:t>
            </a:fld>
            <a:endParaRPr lang="en-US"/>
          </a:p>
        </p:txBody>
      </p:sp>
    </p:spTree>
    <p:extLst>
      <p:ext uri="{BB962C8B-B14F-4D97-AF65-F5344CB8AC3E}">
        <p14:creationId xmlns:p14="http://schemas.microsoft.com/office/powerpoint/2010/main" val="333711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DF8CE-E8B3-0F4C-B175-DEE060308A0B}" type="slidenum">
              <a:rPr lang="en-US" smtClean="0"/>
              <a:t>13</a:t>
            </a:fld>
            <a:endParaRPr lang="en-US"/>
          </a:p>
        </p:txBody>
      </p:sp>
    </p:spTree>
    <p:extLst>
      <p:ext uri="{BB962C8B-B14F-4D97-AF65-F5344CB8AC3E}">
        <p14:creationId xmlns:p14="http://schemas.microsoft.com/office/powerpoint/2010/main" val="300268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DF8CE-E8B3-0F4C-B175-DEE060308A0B}" type="slidenum">
              <a:rPr lang="en-US" smtClean="0"/>
              <a:t>16</a:t>
            </a:fld>
            <a:endParaRPr lang="en-US"/>
          </a:p>
        </p:txBody>
      </p:sp>
    </p:spTree>
    <p:extLst>
      <p:ext uri="{BB962C8B-B14F-4D97-AF65-F5344CB8AC3E}">
        <p14:creationId xmlns:p14="http://schemas.microsoft.com/office/powerpoint/2010/main" val="87250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DF8CE-E8B3-0F4C-B175-DEE060308A0B}" type="slidenum">
              <a:rPr lang="en-US" smtClean="0"/>
              <a:t>20</a:t>
            </a:fld>
            <a:endParaRPr lang="en-US"/>
          </a:p>
        </p:txBody>
      </p:sp>
    </p:spTree>
    <p:extLst>
      <p:ext uri="{BB962C8B-B14F-4D97-AF65-F5344CB8AC3E}">
        <p14:creationId xmlns:p14="http://schemas.microsoft.com/office/powerpoint/2010/main" val="244278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FATF Recommendations on AML and TF</a:t>
            </a:r>
          </a:p>
          <a:p>
            <a:r>
              <a:rPr lang="en-US" dirty="0"/>
              <a:t>OECD BEPS </a:t>
            </a:r>
          </a:p>
          <a:p>
            <a:r>
              <a:rPr lang="en-US" dirty="0"/>
              <a:t>WAEMU</a:t>
            </a:r>
          </a:p>
          <a:p>
            <a:r>
              <a:rPr lang="en-US" dirty="0"/>
              <a:t>Individual states </a:t>
            </a:r>
          </a:p>
        </p:txBody>
      </p:sp>
      <p:sp>
        <p:nvSpPr>
          <p:cNvPr id="4" name="Slide Number Placeholder 3"/>
          <p:cNvSpPr>
            <a:spLocks noGrp="1"/>
          </p:cNvSpPr>
          <p:nvPr>
            <p:ph type="sldNum" sz="quarter" idx="5"/>
          </p:nvPr>
        </p:nvSpPr>
        <p:spPr/>
        <p:txBody>
          <a:bodyPr/>
          <a:lstStyle/>
          <a:p>
            <a:fld id="{23CDF8CE-E8B3-0F4C-B175-DEE060308A0B}" type="slidenum">
              <a:rPr lang="en-US" smtClean="0"/>
              <a:t>25</a:t>
            </a:fld>
            <a:endParaRPr lang="en-US"/>
          </a:p>
        </p:txBody>
      </p:sp>
    </p:spTree>
    <p:extLst>
      <p:ext uri="{BB962C8B-B14F-4D97-AF65-F5344CB8AC3E}">
        <p14:creationId xmlns:p14="http://schemas.microsoft.com/office/powerpoint/2010/main" val="28803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legal issues related to data privacy? </a:t>
            </a:r>
          </a:p>
          <a:p>
            <a:r>
              <a:rPr lang="en-US" dirty="0"/>
              <a:t>Whose data? Terms and service that you accept have conditions – use of your data, so when does ownership of data shift? Can you exercise control over such data? Unsubscribe? </a:t>
            </a:r>
          </a:p>
          <a:p>
            <a:r>
              <a:rPr lang="en-US" dirty="0"/>
              <a:t>What happens when data is sold to a third party without your knowledge, but you get targeted adverts on your social profile? </a:t>
            </a:r>
          </a:p>
          <a:p>
            <a:r>
              <a:rPr lang="en-US" dirty="0"/>
              <a:t>What of protection of copyright material? Information you share online and publicly? IP around these concerns. </a:t>
            </a:r>
          </a:p>
        </p:txBody>
      </p:sp>
      <p:sp>
        <p:nvSpPr>
          <p:cNvPr id="4" name="Slide Number Placeholder 3"/>
          <p:cNvSpPr>
            <a:spLocks noGrp="1"/>
          </p:cNvSpPr>
          <p:nvPr>
            <p:ph type="sldNum" sz="quarter" idx="5"/>
          </p:nvPr>
        </p:nvSpPr>
        <p:spPr/>
        <p:txBody>
          <a:bodyPr/>
          <a:lstStyle/>
          <a:p>
            <a:fld id="{23CDF8CE-E8B3-0F4C-B175-DEE060308A0B}" type="slidenum">
              <a:rPr lang="en-US" smtClean="0"/>
              <a:t>27</a:t>
            </a:fld>
            <a:endParaRPr lang="en-US"/>
          </a:p>
        </p:txBody>
      </p:sp>
    </p:spTree>
    <p:extLst>
      <p:ext uri="{BB962C8B-B14F-4D97-AF65-F5344CB8AC3E}">
        <p14:creationId xmlns:p14="http://schemas.microsoft.com/office/powerpoint/2010/main" val="210592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3D7-5789-7A4E-8876-137487CF60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FD1B3-86E7-F242-BBD7-CEE691722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D3FAC-7949-3747-BCCC-3DEB281CA010}"/>
              </a:ext>
            </a:extLst>
          </p:cNvPr>
          <p:cNvSpPr>
            <a:spLocks noGrp="1"/>
          </p:cNvSpPr>
          <p:nvPr>
            <p:ph type="dt" sz="half" idx="10"/>
          </p:nvPr>
        </p:nvSpPr>
        <p:spPr/>
        <p:txBody>
          <a:bodyPr/>
          <a:lstStyle/>
          <a:p>
            <a:fld id="{08B9EBBA-996F-894A-B54A-D6246ED52CEA}" type="datetimeFigureOut">
              <a:rPr lang="en-US" smtClean="0"/>
              <a:pPr/>
              <a:t>9/13/21</a:t>
            </a:fld>
            <a:endParaRPr lang="en-US" dirty="0"/>
          </a:p>
        </p:txBody>
      </p:sp>
      <p:sp>
        <p:nvSpPr>
          <p:cNvPr id="5" name="Footer Placeholder 4">
            <a:extLst>
              <a:ext uri="{FF2B5EF4-FFF2-40B4-BE49-F238E27FC236}">
                <a16:creationId xmlns:a16="http://schemas.microsoft.com/office/drawing/2014/main" id="{0F3D92BD-E6A7-E74A-9D5A-8FF0C7A0F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DDA13D-B110-8E46-882E-6E3BF92F870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556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BFB2-333E-6D4D-8B3E-B04787FF9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518477-9D25-C84A-B490-6882861EE4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BB104-C66D-6944-BA2E-8941513597E2}"/>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5" name="Footer Placeholder 4">
            <a:extLst>
              <a:ext uri="{FF2B5EF4-FFF2-40B4-BE49-F238E27FC236}">
                <a16:creationId xmlns:a16="http://schemas.microsoft.com/office/drawing/2014/main" id="{5710793A-12F3-144A-8CB6-304A487659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247C0E-EDB7-DC45-B618-6A25B91F399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1457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7B80F-CD83-764D-B18F-C031F805C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0353D-56A4-964F-8660-E220D2A318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308AE-386D-0548-AAFC-B045415507DE}"/>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5" name="Footer Placeholder 4">
            <a:extLst>
              <a:ext uri="{FF2B5EF4-FFF2-40B4-BE49-F238E27FC236}">
                <a16:creationId xmlns:a16="http://schemas.microsoft.com/office/drawing/2014/main" id="{119F3E84-9F26-E241-9719-21FEE43F54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D8459-EC8B-E640-B945-235133265A2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56529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32E5-C868-A64C-92F2-609771D8A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95882-0C72-3F4D-93DB-C88EE606D4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6F887-851D-0946-82B9-4CF5AA4ED589}"/>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5" name="Footer Placeholder 4">
            <a:extLst>
              <a:ext uri="{FF2B5EF4-FFF2-40B4-BE49-F238E27FC236}">
                <a16:creationId xmlns:a16="http://schemas.microsoft.com/office/drawing/2014/main" id="{FD39C2BD-B4DC-294B-AB76-DDD85D7705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1F8A2D-87F8-CA41-898F-48B2F60A3E8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88418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1CAA-C30B-9641-82E3-F49E3811C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05E0D-6ADE-7E48-A8B1-C5827EDF1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06C4F1-A97A-5B4A-823D-AAB6C65501D1}"/>
              </a:ext>
            </a:extLst>
          </p:cNvPr>
          <p:cNvSpPr>
            <a:spLocks noGrp="1"/>
          </p:cNvSpPr>
          <p:nvPr>
            <p:ph type="dt" sz="half" idx="10"/>
          </p:nvPr>
        </p:nvSpPr>
        <p:spPr/>
        <p:txBody>
          <a:bodyPr/>
          <a:lstStyle/>
          <a:p>
            <a:fld id="{8DFA1846-DA80-1C48-A609-854EA85C59AD}" type="datetimeFigureOut">
              <a:rPr lang="en-US" smtClean="0"/>
              <a:pPr/>
              <a:t>9/13/21</a:t>
            </a:fld>
            <a:endParaRPr lang="en-US" dirty="0"/>
          </a:p>
        </p:txBody>
      </p:sp>
      <p:sp>
        <p:nvSpPr>
          <p:cNvPr id="5" name="Footer Placeholder 4">
            <a:extLst>
              <a:ext uri="{FF2B5EF4-FFF2-40B4-BE49-F238E27FC236}">
                <a16:creationId xmlns:a16="http://schemas.microsoft.com/office/drawing/2014/main" id="{95813C08-CFA6-7E48-A617-88DA82CB8C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7A1F02-8281-4348-9AF1-1D8FAB8DAC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829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8A05-ED3C-DD42-925F-9D20D303F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06181-D51A-274B-B3C3-9B344C2F19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974AB-0810-F441-8E2E-FC5F21F852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DFF95-2C00-674B-BD66-6A03B74B1A34}"/>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6" name="Footer Placeholder 5">
            <a:extLst>
              <a:ext uri="{FF2B5EF4-FFF2-40B4-BE49-F238E27FC236}">
                <a16:creationId xmlns:a16="http://schemas.microsoft.com/office/drawing/2014/main" id="{577C8A8A-E405-6B4A-A3ED-F5B2D9A19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009A03-EF13-BA40-BC45-FD169FF879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79260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7F9A-F54E-9949-850B-B53B0DAF7F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02FE1-15E5-D343-AAF7-581516AF3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86356C-504E-3A48-95BA-C34E8F0D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5D4292-C626-E742-8DA5-9A5B35925F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039157-6EA3-014F-9377-710336ED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25D1D4-AD06-C047-B5C1-39135B12382D}"/>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8" name="Footer Placeholder 7">
            <a:extLst>
              <a:ext uri="{FF2B5EF4-FFF2-40B4-BE49-F238E27FC236}">
                <a16:creationId xmlns:a16="http://schemas.microsoft.com/office/drawing/2014/main" id="{ACE78A49-47E7-404F-9B65-59B22E77EAA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A35DED-98A5-E048-9B5F-A76A29CCEC4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7486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F9C46-0287-3649-81CF-35EC4877CD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F1078-FA60-1B45-B9FB-F24A2F302FA7}"/>
              </a:ext>
            </a:extLst>
          </p:cNvPr>
          <p:cNvSpPr>
            <a:spLocks noGrp="1"/>
          </p:cNvSpPr>
          <p:nvPr>
            <p:ph type="dt" sz="half" idx="10"/>
          </p:nvPr>
        </p:nvSpPr>
        <p:spPr/>
        <p:txBody>
          <a:bodyPr/>
          <a:lstStyle/>
          <a:p>
            <a:fld id="{F13A34C8-038E-2045-AF43-DF7DBB8E0E9E}" type="datetimeFigureOut">
              <a:rPr lang="en-US" smtClean="0"/>
              <a:pPr/>
              <a:t>9/13/21</a:t>
            </a:fld>
            <a:endParaRPr lang="en-US" dirty="0"/>
          </a:p>
        </p:txBody>
      </p:sp>
      <p:sp>
        <p:nvSpPr>
          <p:cNvPr id="4" name="Footer Placeholder 3">
            <a:extLst>
              <a:ext uri="{FF2B5EF4-FFF2-40B4-BE49-F238E27FC236}">
                <a16:creationId xmlns:a16="http://schemas.microsoft.com/office/drawing/2014/main" id="{6495EBF1-5A87-CF4B-A042-DC12F39033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EBF2C9-A284-FD47-82A0-22F00A25DCE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54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7D228-B4EC-3041-A68B-167A0F92DE1D}"/>
              </a:ext>
            </a:extLst>
          </p:cNvPr>
          <p:cNvSpPr>
            <a:spLocks noGrp="1"/>
          </p:cNvSpPr>
          <p:nvPr>
            <p:ph type="dt" sz="half" idx="10"/>
          </p:nvPr>
        </p:nvSpPr>
        <p:spPr/>
        <p:txBody>
          <a:bodyPr/>
          <a:lstStyle/>
          <a:p>
            <a:fld id="{8818C68F-D26B-8F47-958C-23B49CF8A634}" type="datetimeFigureOut">
              <a:rPr lang="en-US" smtClean="0"/>
              <a:pPr/>
              <a:t>9/13/21</a:t>
            </a:fld>
            <a:endParaRPr lang="en-US" dirty="0"/>
          </a:p>
        </p:txBody>
      </p:sp>
      <p:sp>
        <p:nvSpPr>
          <p:cNvPr id="3" name="Footer Placeholder 2">
            <a:extLst>
              <a:ext uri="{FF2B5EF4-FFF2-40B4-BE49-F238E27FC236}">
                <a16:creationId xmlns:a16="http://schemas.microsoft.com/office/drawing/2014/main" id="{86BB8385-FF5A-4941-9575-52218FC76B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4DAD854-BB19-4245-A929-9A44581DF51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807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9CDF-DD44-D644-AAF3-22B3B2992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3DD81F-FD57-9A45-8E31-FFCC1C1E5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B2AE6C-7A60-A641-BC31-0E65DC27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18148-C826-FB40-B33B-7430A82E7C5B}"/>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6" name="Footer Placeholder 5">
            <a:extLst>
              <a:ext uri="{FF2B5EF4-FFF2-40B4-BE49-F238E27FC236}">
                <a16:creationId xmlns:a16="http://schemas.microsoft.com/office/drawing/2014/main" id="{E82E9B3B-0A8A-5441-81B4-6749B8782F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37F78C-995B-C34F-8575-699E33A9120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9392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7154-12E2-FA43-AADD-60C9E9DDD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6F1AA6-1FA6-6349-A759-72086ACCB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DDAAA-A36C-C240-8660-ED68FAD9B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DE18B2-809F-2541-8A5E-8761959EB087}"/>
              </a:ext>
            </a:extLst>
          </p:cNvPr>
          <p:cNvSpPr>
            <a:spLocks noGrp="1"/>
          </p:cNvSpPr>
          <p:nvPr>
            <p:ph type="dt" sz="half" idx="10"/>
          </p:nvPr>
        </p:nvSpPr>
        <p:spPr/>
        <p:txBody>
          <a:bodyPr/>
          <a:lstStyle/>
          <a:p>
            <a:fld id="{09B482E8-6E0E-1B4F-B1FD-C69DB9E858D9}" type="datetimeFigureOut">
              <a:rPr lang="en-US" smtClean="0"/>
              <a:pPr/>
              <a:t>9/13/21</a:t>
            </a:fld>
            <a:endParaRPr lang="en-US" dirty="0"/>
          </a:p>
        </p:txBody>
      </p:sp>
      <p:sp>
        <p:nvSpPr>
          <p:cNvPr id="6" name="Footer Placeholder 5">
            <a:extLst>
              <a:ext uri="{FF2B5EF4-FFF2-40B4-BE49-F238E27FC236}">
                <a16:creationId xmlns:a16="http://schemas.microsoft.com/office/drawing/2014/main" id="{A1CAD1A1-3400-F347-9FED-1B5BDF7DA7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96995-9EC8-264E-BFB5-134623E5F9D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9031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B8943-47DB-3A4D-9920-EE5C68F9D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AC5A0-306C-A448-B6EF-2BBC5F6CF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3860A-FC03-4547-9F2B-64E7086906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482E8-6E0E-1B4F-B1FD-C69DB9E858D9}" type="datetimeFigureOut">
              <a:rPr lang="en-US" smtClean="0"/>
              <a:pPr/>
              <a:t>9/13/21</a:t>
            </a:fld>
            <a:endParaRPr lang="en-US" dirty="0"/>
          </a:p>
        </p:txBody>
      </p:sp>
      <p:sp>
        <p:nvSpPr>
          <p:cNvPr id="5" name="Footer Placeholder 4">
            <a:extLst>
              <a:ext uri="{FF2B5EF4-FFF2-40B4-BE49-F238E27FC236}">
                <a16:creationId xmlns:a16="http://schemas.microsoft.com/office/drawing/2014/main" id="{0875B172-4095-B34D-8D8A-AD0E63420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D14E97-3941-6640-A3A9-E391E2CF9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058669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https://tedideas.files.wordpress.com/2019/04/awan_threequestions_final.jpg?w=750" TargetMode="External"/><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https://www.campaignmonitor.com/assets/uploads/2016/01/freshbooks-build-email-list-popup.jpg"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https://www.conferences.io/wp-content/uploads/2018/10/consent-module-attendee-view.png"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https://www.zettasphere.com/wp-content/uploads/2017/09/ASDACreateAccountOptoutConsent.png"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https://encrypted-tbn0.gstatic.com/images?q=tbn:ANd9GcSxoCT_iVL6Gygxl5cNFBsdTFSQJWc7mIUoVrU7naOJulEnF4Ss&amp;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https://tedideas.files.wordpress.com/2019/04/awan_threequestions_final.jpg?w=750" TargetMode="External"/><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latif@uonbi.ac.k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DE3B04-1767-414D-A027-1752D9BC3B93}"/>
              </a:ext>
            </a:extLst>
          </p:cNvPr>
          <p:cNvSpPr>
            <a:spLocks noGrp="1"/>
          </p:cNvSpPr>
          <p:nvPr>
            <p:ph type="ctrTitle"/>
          </p:nvPr>
        </p:nvSpPr>
        <p:spPr>
          <a:xfrm>
            <a:off x="8842248" y="1481328"/>
            <a:ext cx="2926080" cy="2468880"/>
          </a:xfrm>
        </p:spPr>
        <p:txBody>
          <a:bodyPr>
            <a:normAutofit/>
          </a:bodyPr>
          <a:lstStyle/>
          <a:p>
            <a:pPr algn="l"/>
            <a:r>
              <a:rPr lang="en-US" sz="3400"/>
              <a:t>Understanding the Digital Economy</a:t>
            </a:r>
          </a:p>
        </p:txBody>
      </p:sp>
      <p:sp>
        <p:nvSpPr>
          <p:cNvPr id="3" name="Subtitle 2">
            <a:extLst>
              <a:ext uri="{FF2B5EF4-FFF2-40B4-BE49-F238E27FC236}">
                <a16:creationId xmlns:a16="http://schemas.microsoft.com/office/drawing/2014/main" id="{D23F6A95-DB9E-5F49-8B84-2C69C0D72AC6}"/>
              </a:ext>
            </a:extLst>
          </p:cNvPr>
          <p:cNvSpPr>
            <a:spLocks noGrp="1"/>
          </p:cNvSpPr>
          <p:nvPr>
            <p:ph type="subTitle" idx="1"/>
          </p:nvPr>
        </p:nvSpPr>
        <p:spPr>
          <a:xfrm>
            <a:off x="8842248" y="4078224"/>
            <a:ext cx="2926080" cy="1307592"/>
          </a:xfrm>
        </p:spPr>
        <p:txBody>
          <a:bodyPr>
            <a:normAutofit/>
          </a:bodyPr>
          <a:lstStyle/>
          <a:p>
            <a:pPr algn="l"/>
            <a:r>
              <a:rPr lang="en-US" sz="2000"/>
              <a:t>Lyla Latif</a:t>
            </a:r>
          </a:p>
        </p:txBody>
      </p:sp>
      <p:sp>
        <p:nvSpPr>
          <p:cNvPr id="4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Shape 43">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descr="A blue jellyfish in the water&#10;&#10;Description automatically generated with low confidence">
            <a:extLst>
              <a:ext uri="{FF2B5EF4-FFF2-40B4-BE49-F238E27FC236}">
                <a16:creationId xmlns:a16="http://schemas.microsoft.com/office/drawing/2014/main" id="{9B990087-03BC-7040-9037-91BA5C6364A5}"/>
              </a:ext>
            </a:extLst>
          </p:cNvPr>
          <p:cNvPicPr>
            <a:picLocks noChangeAspect="1"/>
          </p:cNvPicPr>
          <p:nvPr/>
        </p:nvPicPr>
        <p:blipFill rotWithShape="1">
          <a:blip r:embed="rId3"/>
          <a:srcRect t="5949" r="1" b="1797"/>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8802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0A97-DF16-E54F-9793-1AE9C7AE3F7A}"/>
              </a:ext>
            </a:extLst>
          </p:cNvPr>
          <p:cNvSpPr>
            <a:spLocks noGrp="1"/>
          </p:cNvSpPr>
          <p:nvPr>
            <p:ph type="title"/>
          </p:nvPr>
        </p:nvSpPr>
        <p:spPr>
          <a:xfrm>
            <a:off x="838200" y="1698171"/>
            <a:ext cx="3767328" cy="4114800"/>
          </a:xfrm>
        </p:spPr>
        <p:txBody>
          <a:bodyPr anchor="t">
            <a:normAutofit/>
          </a:bodyPr>
          <a:lstStyle/>
          <a:p>
            <a:r>
              <a:rPr lang="en-US" sz="4400"/>
              <a:t>UNCTAD</a:t>
            </a:r>
          </a:p>
        </p:txBody>
      </p:sp>
      <p:sp>
        <p:nvSpPr>
          <p:cNvPr id="3" name="Content Placeholder 2">
            <a:extLst>
              <a:ext uri="{FF2B5EF4-FFF2-40B4-BE49-F238E27FC236}">
                <a16:creationId xmlns:a16="http://schemas.microsoft.com/office/drawing/2014/main" id="{9E956955-9200-B141-9E96-16AA3A278847}"/>
              </a:ext>
            </a:extLst>
          </p:cNvPr>
          <p:cNvSpPr>
            <a:spLocks noGrp="1"/>
          </p:cNvSpPr>
          <p:nvPr>
            <p:ph idx="1"/>
          </p:nvPr>
        </p:nvSpPr>
        <p:spPr>
          <a:xfrm>
            <a:off x="3498574" y="1698171"/>
            <a:ext cx="7855225" cy="4114800"/>
          </a:xfrm>
        </p:spPr>
        <p:txBody>
          <a:bodyPr>
            <a:normAutofit/>
          </a:bodyPr>
          <a:lstStyle/>
          <a:p>
            <a:pPr marL="0" indent="0" algn="just">
              <a:buNone/>
            </a:pPr>
            <a:r>
              <a:rPr lang="en-US" sz="4000" dirty="0"/>
              <a:t>That part of economic output derived solely or primarily from digital technologies with a business model based on digital goods or services.  </a:t>
            </a:r>
            <a:endParaRPr lang="en-GB" sz="4000" dirty="0"/>
          </a:p>
          <a:p>
            <a:endParaRPr lang="en-US" sz="2400" dirty="0"/>
          </a:p>
        </p:txBody>
      </p:sp>
    </p:spTree>
    <p:extLst>
      <p:ext uri="{BB962C8B-B14F-4D97-AF65-F5344CB8AC3E}">
        <p14:creationId xmlns:p14="http://schemas.microsoft.com/office/powerpoint/2010/main" val="264850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A31ED-6DAC-484F-88F7-924380464937}"/>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sz="3200">
                <a:solidFill>
                  <a:srgbClr val="262626"/>
                </a:solidFill>
              </a:rPr>
              <a:t>UNECA</a:t>
            </a:r>
          </a:p>
        </p:txBody>
      </p:sp>
      <p:sp>
        <p:nvSpPr>
          <p:cNvPr id="3" name="Content Placeholder 2">
            <a:extLst>
              <a:ext uri="{FF2B5EF4-FFF2-40B4-BE49-F238E27FC236}">
                <a16:creationId xmlns:a16="http://schemas.microsoft.com/office/drawing/2014/main" id="{92258BD5-6BDD-AE4C-9287-934FB2A19029}"/>
              </a:ext>
            </a:extLst>
          </p:cNvPr>
          <p:cNvSpPr>
            <a:spLocks noGrp="1"/>
          </p:cNvSpPr>
          <p:nvPr>
            <p:ph idx="1"/>
          </p:nvPr>
        </p:nvSpPr>
        <p:spPr>
          <a:xfrm>
            <a:off x="6049182" y="802638"/>
            <a:ext cx="5408696" cy="5252722"/>
          </a:xfrm>
        </p:spPr>
        <p:txBody>
          <a:bodyPr anchor="ctr">
            <a:normAutofit/>
          </a:bodyPr>
          <a:lstStyle/>
          <a:p>
            <a:pPr marL="0" indent="0">
              <a:buNone/>
            </a:pPr>
            <a:r>
              <a:rPr lang="en-US" sz="3600" dirty="0"/>
              <a:t>The global flow of goods, services and finance through the means of digital computing technologies that are unbound by national borders.</a:t>
            </a:r>
          </a:p>
        </p:txBody>
      </p:sp>
    </p:spTree>
    <p:extLst>
      <p:ext uri="{BB962C8B-B14F-4D97-AF65-F5344CB8AC3E}">
        <p14:creationId xmlns:p14="http://schemas.microsoft.com/office/powerpoint/2010/main" val="309310788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ED9029-64A6-4BAE-BA25-DC2A13D4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FABACF-DDBE-415C-8EE1-F7DD68C63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41E17A99-1553-4633-ADFB-5CCDCF80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DBF40-AD9A-9E41-A906-E90ABFDCC631}"/>
              </a:ext>
            </a:extLst>
          </p:cNvPr>
          <p:cNvSpPr>
            <a:spLocks noGrp="1"/>
          </p:cNvSpPr>
          <p:nvPr>
            <p:ph type="title"/>
          </p:nvPr>
        </p:nvSpPr>
        <p:spPr>
          <a:xfrm>
            <a:off x="1776173" y="1608667"/>
            <a:ext cx="2556390" cy="4491015"/>
          </a:xfrm>
        </p:spPr>
        <p:txBody>
          <a:bodyPr anchor="t">
            <a:normAutofit/>
          </a:bodyPr>
          <a:lstStyle/>
          <a:p>
            <a:pPr algn="r"/>
            <a:r>
              <a:rPr lang="en-US" sz="3200">
                <a:solidFill>
                  <a:srgbClr val="FFFFFF"/>
                </a:solidFill>
              </a:rPr>
              <a:t>OECD</a:t>
            </a:r>
          </a:p>
        </p:txBody>
      </p:sp>
      <p:sp>
        <p:nvSpPr>
          <p:cNvPr id="3" name="Content Placeholder 2">
            <a:extLst>
              <a:ext uri="{FF2B5EF4-FFF2-40B4-BE49-F238E27FC236}">
                <a16:creationId xmlns:a16="http://schemas.microsoft.com/office/drawing/2014/main" id="{48DE33AC-9D63-504A-8B3A-C50FB6671366}"/>
              </a:ext>
            </a:extLst>
          </p:cNvPr>
          <p:cNvSpPr>
            <a:spLocks noGrp="1"/>
          </p:cNvSpPr>
          <p:nvPr>
            <p:ph idx="1"/>
          </p:nvPr>
        </p:nvSpPr>
        <p:spPr>
          <a:xfrm>
            <a:off x="4976029" y="1608667"/>
            <a:ext cx="6291241" cy="4491015"/>
          </a:xfrm>
        </p:spPr>
        <p:txBody>
          <a:bodyPr>
            <a:normAutofit/>
          </a:bodyPr>
          <a:lstStyle/>
          <a:p>
            <a:pPr marL="0" indent="0">
              <a:buNone/>
            </a:pPr>
            <a:r>
              <a:rPr lang="en-US" sz="3600" dirty="0">
                <a:solidFill>
                  <a:srgbClr val="FFFFFF"/>
                </a:solidFill>
              </a:rPr>
              <a:t>As part of an economy that enables and conducts the trade of goods and services through electronic commerce on the Internet. </a:t>
            </a:r>
            <a:endParaRPr lang="en-GB" sz="36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4034580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6AC2-3934-2B48-B1CF-27B9AA83DA33}"/>
              </a:ext>
            </a:extLst>
          </p:cNvPr>
          <p:cNvSpPr>
            <a:spLocks noGrp="1"/>
          </p:cNvSpPr>
          <p:nvPr>
            <p:ph type="title"/>
          </p:nvPr>
        </p:nvSpPr>
        <p:spPr>
          <a:xfrm>
            <a:off x="838200" y="624568"/>
            <a:ext cx="3766457" cy="5412920"/>
          </a:xfrm>
        </p:spPr>
        <p:txBody>
          <a:bodyPr>
            <a:normAutofit/>
          </a:bodyPr>
          <a:lstStyle/>
          <a:p>
            <a:r>
              <a:rPr lang="en-US" sz="4400" dirty="0"/>
              <a:t>My preferred working definition </a:t>
            </a:r>
          </a:p>
        </p:txBody>
      </p:sp>
      <p:sp>
        <p:nvSpPr>
          <p:cNvPr id="3" name="Content Placeholder 2">
            <a:extLst>
              <a:ext uri="{FF2B5EF4-FFF2-40B4-BE49-F238E27FC236}">
                <a16:creationId xmlns:a16="http://schemas.microsoft.com/office/drawing/2014/main" id="{1D498ACD-F485-6749-B8DE-12C535291ADD}"/>
              </a:ext>
            </a:extLst>
          </p:cNvPr>
          <p:cNvSpPr>
            <a:spLocks noGrp="1"/>
          </p:cNvSpPr>
          <p:nvPr>
            <p:ph idx="1"/>
          </p:nvPr>
        </p:nvSpPr>
        <p:spPr>
          <a:xfrm>
            <a:off x="5029200" y="624568"/>
            <a:ext cx="6324598" cy="5412920"/>
          </a:xfrm>
        </p:spPr>
        <p:txBody>
          <a:bodyPr anchor="ctr">
            <a:normAutofit/>
          </a:bodyPr>
          <a:lstStyle/>
          <a:p>
            <a:pPr marL="0" indent="0">
              <a:buNone/>
            </a:pPr>
            <a:r>
              <a:rPr lang="en-US" sz="3600" dirty="0"/>
              <a:t>The global network of economic and social activities that are enabled by platforms such as the Internet, mobile and sensor networks</a:t>
            </a:r>
          </a:p>
        </p:txBody>
      </p:sp>
    </p:spTree>
    <p:extLst>
      <p:ext uri="{BB962C8B-B14F-4D97-AF65-F5344CB8AC3E}">
        <p14:creationId xmlns:p14="http://schemas.microsoft.com/office/powerpoint/2010/main" val="1821168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D9579-6934-F34E-B791-3F94E28E2099}"/>
              </a:ext>
            </a:extLst>
          </p:cNvPr>
          <p:cNvPicPr>
            <a:picLocks noChangeAspect="1"/>
          </p:cNvPicPr>
          <p:nvPr/>
        </p:nvPicPr>
        <p:blipFill rotWithShape="1">
          <a:blip r:embed="rId2"/>
          <a:srcRect t="6250"/>
          <a:stretch/>
        </p:blipFill>
        <p:spPr>
          <a:xfrm>
            <a:off x="1669794" y="2139408"/>
            <a:ext cx="8388606" cy="4718592"/>
          </a:xfrm>
          <a:prstGeom prst="rect">
            <a:avLst/>
          </a:prstGeom>
        </p:spPr>
      </p:pic>
      <p:sp>
        <p:nvSpPr>
          <p:cNvPr id="3" name="Content Placeholder 2">
            <a:extLst>
              <a:ext uri="{FF2B5EF4-FFF2-40B4-BE49-F238E27FC236}">
                <a16:creationId xmlns:a16="http://schemas.microsoft.com/office/drawing/2014/main" id="{DA0A5E74-5C95-D842-9BE8-BB7DDAEAC705}"/>
              </a:ext>
            </a:extLst>
          </p:cNvPr>
          <p:cNvSpPr>
            <a:spLocks noGrp="1"/>
          </p:cNvSpPr>
          <p:nvPr>
            <p:ph idx="4294967295"/>
          </p:nvPr>
        </p:nvSpPr>
        <p:spPr>
          <a:xfrm>
            <a:off x="993913" y="1189521"/>
            <a:ext cx="10515600" cy="4351338"/>
          </a:xfrm>
        </p:spPr>
        <p:txBody>
          <a:bodyPr/>
          <a:lstStyle/>
          <a:p>
            <a:pPr marL="0" indent="0" algn="ctr">
              <a:buNone/>
            </a:pPr>
            <a:r>
              <a:rPr lang="en-GB" sz="2800" dirty="0">
                <a:latin typeface="Arial" panose="020B0604020202020204" pitchFamily="34" charset="0"/>
                <a:ea typeface="Calibri" panose="020F0502020204030204" pitchFamily="34" charset="0"/>
                <a:cs typeface="Times New Roman" panose="02020603050405020304" pitchFamily="18" charset="0"/>
              </a:rPr>
              <a:t>There are no agreed definitions on the digital economy!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279792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3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BFC327-09B6-CE43-9535-BBFAEDF401BE}"/>
              </a:ext>
            </a:extLst>
          </p:cNvPr>
          <p:cNvPicPr>
            <a:picLocks noChangeAspect="1"/>
          </p:cNvPicPr>
          <p:nvPr/>
        </p:nvPicPr>
        <p:blipFill>
          <a:blip r:embed="rId2"/>
          <a:stretch>
            <a:fillRect/>
          </a:stretch>
        </p:blipFill>
        <p:spPr>
          <a:xfrm>
            <a:off x="1251595" y="643467"/>
            <a:ext cx="9688810" cy="5571066"/>
          </a:xfrm>
          <a:prstGeom prst="rect">
            <a:avLst/>
          </a:prstGeom>
        </p:spPr>
      </p:pic>
    </p:spTree>
    <p:extLst>
      <p:ext uri="{BB962C8B-B14F-4D97-AF65-F5344CB8AC3E}">
        <p14:creationId xmlns:p14="http://schemas.microsoft.com/office/powerpoint/2010/main" val="305582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91B9AAD-B49C-9E46-93A9-8EE9FC7A393D}"/>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FinTech</a:t>
            </a:r>
          </a:p>
        </p:txBody>
      </p:sp>
      <p:graphicFrame>
        <p:nvGraphicFramePr>
          <p:cNvPr id="5" name="Content Placeholder 2">
            <a:extLst>
              <a:ext uri="{FF2B5EF4-FFF2-40B4-BE49-F238E27FC236}">
                <a16:creationId xmlns:a16="http://schemas.microsoft.com/office/drawing/2014/main" id="{67E13D20-E8EB-4A40-A3B6-058E8F24EE57}"/>
              </a:ext>
            </a:extLst>
          </p:cNvPr>
          <p:cNvGraphicFramePr>
            <a:graphicFrameLocks noGrp="1"/>
          </p:cNvGraphicFramePr>
          <p:nvPr>
            <p:ph idx="1"/>
            <p:extLst>
              <p:ext uri="{D42A27DB-BD31-4B8C-83A1-F6EECF244321}">
                <p14:modId xmlns:p14="http://schemas.microsoft.com/office/powerpoint/2010/main" val="128217308"/>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6396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E2B1-0A2D-514F-96FE-B506C9508F59}"/>
              </a:ext>
            </a:extLst>
          </p:cNvPr>
          <p:cNvSpPr>
            <a:spLocks noGrp="1"/>
          </p:cNvSpPr>
          <p:nvPr>
            <p:ph type="title"/>
          </p:nvPr>
        </p:nvSpPr>
        <p:spPr/>
        <p:txBody>
          <a:bodyPr/>
          <a:lstStyle/>
          <a:p>
            <a:r>
              <a:rPr lang="en-US" dirty="0"/>
              <a:t>OECD digital tax – DRM potential </a:t>
            </a:r>
          </a:p>
        </p:txBody>
      </p:sp>
      <p:sp>
        <p:nvSpPr>
          <p:cNvPr id="3" name="Content Placeholder 2">
            <a:extLst>
              <a:ext uri="{FF2B5EF4-FFF2-40B4-BE49-F238E27FC236}">
                <a16:creationId xmlns:a16="http://schemas.microsoft.com/office/drawing/2014/main" id="{B7EB826D-51FF-7A45-AA8C-C82B43D06A23}"/>
              </a:ext>
            </a:extLst>
          </p:cNvPr>
          <p:cNvSpPr>
            <a:spLocks noGrp="1"/>
          </p:cNvSpPr>
          <p:nvPr>
            <p:ph idx="1"/>
          </p:nvPr>
        </p:nvSpPr>
        <p:spPr/>
        <p:txBody>
          <a:bodyPr>
            <a:normAutofit fontScale="92500" lnSpcReduction="20000"/>
          </a:bodyPr>
          <a:lstStyle/>
          <a:p>
            <a:r>
              <a:rPr lang="en-GB" dirty="0"/>
              <a:t>The OECD/G20 Inclusive Framework on Base Erosion and Profit Shifting (IF) has agreed a two-pillar solution to address the tax challenges arising from the digitalisation of the economy. </a:t>
            </a:r>
          </a:p>
          <a:p>
            <a:r>
              <a:rPr lang="en-US" dirty="0"/>
              <a:t>Tax base: MNEs </a:t>
            </a:r>
            <a:r>
              <a:rPr lang="en-GB" dirty="0"/>
              <a:t>with global turnover above 20 billion euros and profitability above 10% (i.e. profit before tax/revenue) with the turnover threshold to be reduced to </a:t>
            </a:r>
            <a:r>
              <a:rPr lang="en-GB" dirty="0">
                <a:highlight>
                  <a:srgbClr val="FFFF00"/>
                </a:highlight>
              </a:rPr>
              <a:t>10 billion euros, contingent on successful implementation including of tax certainty on Amount A</a:t>
            </a:r>
          </a:p>
          <a:p>
            <a:r>
              <a:rPr lang="en-GB" dirty="0"/>
              <a:t>Nexus:  There will be a new </a:t>
            </a:r>
            <a:r>
              <a:rPr lang="en-GB" dirty="0">
                <a:highlight>
                  <a:srgbClr val="FFFF00"/>
                </a:highlight>
              </a:rPr>
              <a:t>special purpose nexus rule </a:t>
            </a:r>
            <a:r>
              <a:rPr lang="en-GB" dirty="0"/>
              <a:t>permitting allocation of Amount A to a market jurisdiction when the in-scope MNE derives at least 1 million euros in revenue from that jurisdiction. For </a:t>
            </a:r>
            <a:r>
              <a:rPr lang="en-GB" dirty="0">
                <a:highlight>
                  <a:srgbClr val="FFFF00"/>
                </a:highlight>
              </a:rPr>
              <a:t>smaller jurisdictions with GDP lower than 40 billion euros</a:t>
            </a:r>
            <a:r>
              <a:rPr lang="en-GB" dirty="0"/>
              <a:t>, the nexus will be set at 250 000 euros. </a:t>
            </a:r>
          </a:p>
          <a:p>
            <a:r>
              <a:rPr lang="en-GB" dirty="0"/>
              <a:t> </a:t>
            </a:r>
          </a:p>
          <a:p>
            <a:endParaRPr lang="en-US" dirty="0"/>
          </a:p>
        </p:txBody>
      </p:sp>
    </p:spTree>
    <p:extLst>
      <p:ext uri="{BB962C8B-B14F-4D97-AF65-F5344CB8AC3E}">
        <p14:creationId xmlns:p14="http://schemas.microsoft.com/office/powerpoint/2010/main" val="83729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23F8-C5E7-EA4B-9A9D-747B73AF3E73}"/>
              </a:ext>
            </a:extLst>
          </p:cNvPr>
          <p:cNvSpPr>
            <a:spLocks noGrp="1"/>
          </p:cNvSpPr>
          <p:nvPr>
            <p:ph type="title"/>
          </p:nvPr>
        </p:nvSpPr>
        <p:spPr/>
        <p:txBody>
          <a:bodyPr/>
          <a:lstStyle/>
          <a:p>
            <a:r>
              <a:rPr lang="en-US" dirty="0"/>
              <a:t>What is this Amount A?</a:t>
            </a:r>
          </a:p>
        </p:txBody>
      </p:sp>
      <p:sp>
        <p:nvSpPr>
          <p:cNvPr id="3" name="Content Placeholder 2">
            <a:extLst>
              <a:ext uri="{FF2B5EF4-FFF2-40B4-BE49-F238E27FC236}">
                <a16:creationId xmlns:a16="http://schemas.microsoft.com/office/drawing/2014/main" id="{7EA4542B-676D-F448-BD4F-56C534A2A877}"/>
              </a:ext>
            </a:extLst>
          </p:cNvPr>
          <p:cNvSpPr>
            <a:spLocks noGrp="1"/>
          </p:cNvSpPr>
          <p:nvPr>
            <p:ph idx="1"/>
          </p:nvPr>
        </p:nvSpPr>
        <p:spPr/>
        <p:txBody>
          <a:bodyPr/>
          <a:lstStyle/>
          <a:p>
            <a:r>
              <a:rPr lang="en-GB" dirty="0"/>
              <a:t>A </a:t>
            </a:r>
            <a:r>
              <a:rPr lang="en-GB" dirty="0">
                <a:highlight>
                  <a:srgbClr val="FFFF00"/>
                </a:highlight>
              </a:rPr>
              <a:t>three-step process </a:t>
            </a:r>
            <a:r>
              <a:rPr lang="en-GB" dirty="0"/>
              <a:t>will be required to calculate the quantum of Amount A taxable in each eligible market jurisdiction. </a:t>
            </a:r>
          </a:p>
          <a:p>
            <a:endParaRPr lang="en-GB" dirty="0"/>
          </a:p>
          <a:p>
            <a:r>
              <a:rPr lang="en-GB" dirty="0"/>
              <a:t>by either using absolute amounts of profit (the “</a:t>
            </a:r>
            <a:r>
              <a:rPr lang="en-GB" dirty="0">
                <a:highlight>
                  <a:srgbClr val="FFFF00"/>
                </a:highlight>
              </a:rPr>
              <a:t>profit-based approach</a:t>
            </a:r>
            <a:r>
              <a:rPr lang="en-GB" dirty="0"/>
              <a:t>”) or, alternatively, profit ratios (the “</a:t>
            </a:r>
            <a:r>
              <a:rPr lang="en-GB" dirty="0">
                <a:highlight>
                  <a:srgbClr val="FFFF00"/>
                </a:highlight>
              </a:rPr>
              <a:t>profit margin-based approach</a:t>
            </a:r>
            <a:r>
              <a:rPr lang="en-GB" dirty="0"/>
              <a:t>”). </a:t>
            </a:r>
          </a:p>
          <a:p>
            <a:endParaRPr lang="en-US" dirty="0"/>
          </a:p>
        </p:txBody>
      </p:sp>
    </p:spTree>
    <p:extLst>
      <p:ext uri="{BB962C8B-B14F-4D97-AF65-F5344CB8AC3E}">
        <p14:creationId xmlns:p14="http://schemas.microsoft.com/office/powerpoint/2010/main" val="669822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with medium confidence">
            <a:extLst>
              <a:ext uri="{FF2B5EF4-FFF2-40B4-BE49-F238E27FC236}">
                <a16:creationId xmlns:a16="http://schemas.microsoft.com/office/drawing/2014/main" id="{D6BE36AB-0F0E-D443-9FED-75E4A81968F8}"/>
              </a:ext>
            </a:extLst>
          </p:cNvPr>
          <p:cNvPicPr>
            <a:picLocks noGrp="1" noChangeAspect="1"/>
          </p:cNvPicPr>
          <p:nvPr>
            <p:ph idx="1"/>
          </p:nvPr>
        </p:nvPicPr>
        <p:blipFill>
          <a:blip r:embed="rId2"/>
          <a:stretch>
            <a:fillRect/>
          </a:stretch>
        </p:blipFill>
        <p:spPr>
          <a:xfrm>
            <a:off x="2547549" y="643467"/>
            <a:ext cx="709690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74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37D59D-BBFD-6E49-A3A2-9E5CB1F5C131}"/>
              </a:ext>
            </a:extLst>
          </p:cNvPr>
          <p:cNvSpPr>
            <a:spLocks noGrp="1"/>
          </p:cNvSpPr>
          <p:nvPr>
            <p:ph type="title"/>
          </p:nvPr>
        </p:nvSpPr>
        <p:spPr>
          <a:xfrm>
            <a:off x="863029" y="1012004"/>
            <a:ext cx="3416158" cy="4795408"/>
          </a:xfrm>
        </p:spPr>
        <p:txBody>
          <a:bodyPr>
            <a:normAutofit/>
          </a:bodyPr>
          <a:lstStyle/>
          <a:p>
            <a:r>
              <a:rPr lang="en-US" sz="4100" dirty="0">
                <a:solidFill>
                  <a:srgbClr val="FFFFFF"/>
                </a:solidFill>
              </a:rPr>
              <a:t>Approach </a:t>
            </a:r>
          </a:p>
        </p:txBody>
      </p:sp>
      <p:graphicFrame>
        <p:nvGraphicFramePr>
          <p:cNvPr id="7" name="Content Placeholder 2">
            <a:extLst>
              <a:ext uri="{FF2B5EF4-FFF2-40B4-BE49-F238E27FC236}">
                <a16:creationId xmlns:a16="http://schemas.microsoft.com/office/drawing/2014/main" id="{9E00D7A3-1FB4-4F7D-974B-9CF2075FCA30}"/>
              </a:ext>
            </a:extLst>
          </p:cNvPr>
          <p:cNvGraphicFramePr>
            <a:graphicFrameLocks noGrp="1"/>
          </p:cNvGraphicFramePr>
          <p:nvPr>
            <p:ph idx="1"/>
            <p:extLst>
              <p:ext uri="{D42A27DB-BD31-4B8C-83A1-F6EECF244321}">
                <p14:modId xmlns:p14="http://schemas.microsoft.com/office/powerpoint/2010/main" val="1088959380"/>
              </p:ext>
            </p:extLst>
          </p:nvPr>
        </p:nvGraphicFramePr>
        <p:xfrm>
          <a:off x="5194300" y="503008"/>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1455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2" name="Title 1">
            <a:extLst>
              <a:ext uri="{FF2B5EF4-FFF2-40B4-BE49-F238E27FC236}">
                <a16:creationId xmlns:a16="http://schemas.microsoft.com/office/drawing/2014/main" id="{B9E6D758-364B-AB42-A2BE-D72712A793CA}"/>
              </a:ext>
            </a:extLst>
          </p:cNvPr>
          <p:cNvSpPr>
            <a:spLocks noGrp="1"/>
          </p:cNvSpPr>
          <p:nvPr>
            <p:ph type="title"/>
          </p:nvPr>
        </p:nvSpPr>
        <p:spPr>
          <a:xfrm>
            <a:off x="8431078" y="365125"/>
            <a:ext cx="2922721" cy="1433433"/>
          </a:xfrm>
        </p:spPr>
        <p:txBody>
          <a:bodyPr anchor="b">
            <a:normAutofit/>
          </a:bodyPr>
          <a:lstStyle/>
          <a:p>
            <a:r>
              <a:rPr lang="en-US" dirty="0"/>
              <a:t>Profit based approach</a:t>
            </a:r>
          </a:p>
        </p:txBody>
      </p:sp>
      <p:pic>
        <p:nvPicPr>
          <p:cNvPr id="5" name="Picture 4" descr="Table&#10;&#10;Description automatically generated">
            <a:extLst>
              <a:ext uri="{FF2B5EF4-FFF2-40B4-BE49-F238E27FC236}">
                <a16:creationId xmlns:a16="http://schemas.microsoft.com/office/drawing/2014/main" id="{E5A67A0A-9A20-1C45-9572-DF3ED7C61F6C}"/>
              </a:ext>
            </a:extLst>
          </p:cNvPr>
          <p:cNvPicPr>
            <a:picLocks noChangeAspect="1"/>
          </p:cNvPicPr>
          <p:nvPr/>
        </p:nvPicPr>
        <p:blipFill>
          <a:blip r:embed="rId3"/>
          <a:stretch>
            <a:fillRect/>
          </a:stretch>
        </p:blipFill>
        <p:spPr>
          <a:xfrm>
            <a:off x="713848" y="992403"/>
            <a:ext cx="6374805" cy="1705259"/>
          </a:xfrm>
          <a:prstGeom prst="rect">
            <a:avLst/>
          </a:prstGeom>
        </p:spPr>
      </p:pic>
      <p:pic>
        <p:nvPicPr>
          <p:cNvPr id="7" name="Picture 6" descr="Table&#10;&#10;Description automatically generated">
            <a:extLst>
              <a:ext uri="{FF2B5EF4-FFF2-40B4-BE49-F238E27FC236}">
                <a16:creationId xmlns:a16="http://schemas.microsoft.com/office/drawing/2014/main" id="{24D484C7-A165-E047-89A7-DEDEBC953D4F}"/>
              </a:ext>
            </a:extLst>
          </p:cNvPr>
          <p:cNvPicPr>
            <a:picLocks noChangeAspect="1"/>
          </p:cNvPicPr>
          <p:nvPr/>
        </p:nvPicPr>
        <p:blipFill>
          <a:blip r:embed="rId4"/>
          <a:stretch>
            <a:fillRect/>
          </a:stretch>
        </p:blipFill>
        <p:spPr>
          <a:xfrm>
            <a:off x="713847" y="2954470"/>
            <a:ext cx="6336255" cy="1536542"/>
          </a:xfrm>
          <a:prstGeom prst="rect">
            <a:avLst/>
          </a:prstGeom>
        </p:spPr>
      </p:pic>
      <p:pic>
        <p:nvPicPr>
          <p:cNvPr id="9" name="Picture 8" descr="Table&#10;&#10;Description automatically generated">
            <a:extLst>
              <a:ext uri="{FF2B5EF4-FFF2-40B4-BE49-F238E27FC236}">
                <a16:creationId xmlns:a16="http://schemas.microsoft.com/office/drawing/2014/main" id="{56AB5D70-7E03-E148-B3C9-5C6C2E6F6AD6}"/>
              </a:ext>
            </a:extLst>
          </p:cNvPr>
          <p:cNvPicPr>
            <a:picLocks noChangeAspect="1"/>
          </p:cNvPicPr>
          <p:nvPr/>
        </p:nvPicPr>
        <p:blipFill>
          <a:blip r:embed="rId5"/>
          <a:stretch>
            <a:fillRect/>
          </a:stretch>
        </p:blipFill>
        <p:spPr>
          <a:xfrm>
            <a:off x="713847" y="4747819"/>
            <a:ext cx="6374805" cy="1880567"/>
          </a:xfrm>
          <a:prstGeom prst="rect">
            <a:avLst/>
          </a:prstGeom>
        </p:spPr>
      </p:pic>
      <p:sp>
        <p:nvSpPr>
          <p:cNvPr id="3" name="Content Placeholder 2">
            <a:extLst>
              <a:ext uri="{FF2B5EF4-FFF2-40B4-BE49-F238E27FC236}">
                <a16:creationId xmlns:a16="http://schemas.microsoft.com/office/drawing/2014/main" id="{A7E7B2EF-CAB7-2F4F-B04D-44A43E89D866}"/>
              </a:ext>
            </a:extLst>
          </p:cNvPr>
          <p:cNvSpPr>
            <a:spLocks noGrp="1"/>
          </p:cNvSpPr>
          <p:nvPr>
            <p:ph idx="1"/>
          </p:nvPr>
        </p:nvSpPr>
        <p:spPr>
          <a:xfrm>
            <a:off x="5526156" y="2055813"/>
            <a:ext cx="5827644" cy="4121149"/>
          </a:xfrm>
        </p:spPr>
        <p:txBody>
          <a:bodyPr anchor="t">
            <a:normAutofit/>
          </a:bodyPr>
          <a:lstStyle/>
          <a:p>
            <a:endParaRPr lang="en-GB" sz="2000" dirty="0"/>
          </a:p>
          <a:p>
            <a:endParaRPr lang="en-US" sz="2000" dirty="0"/>
          </a:p>
        </p:txBody>
      </p:sp>
    </p:spTree>
    <p:extLst>
      <p:ext uri="{BB962C8B-B14F-4D97-AF65-F5344CB8AC3E}">
        <p14:creationId xmlns:p14="http://schemas.microsoft.com/office/powerpoint/2010/main" val="149815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a:extLst>
              <a:ext uri="{FF2B5EF4-FFF2-40B4-BE49-F238E27FC236}">
                <a16:creationId xmlns:a16="http://schemas.microsoft.com/office/drawing/2014/main" id="{6C344A0F-E808-6A4D-A430-F474EE87825F}"/>
              </a:ext>
            </a:extLst>
          </p:cNvPr>
          <p:cNvSpPr txBox="1"/>
          <p:nvPr/>
        </p:nvSpPr>
        <p:spPr>
          <a:xfrm>
            <a:off x="4672013" y="630744"/>
            <a:ext cx="7519987" cy="5670665"/>
          </a:xfrm>
          <a:prstGeom prst="rect">
            <a:avLst/>
          </a:prstGeom>
          <a:solidFill>
            <a:srgbClr val="FFFF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GB" sz="2400" b="1" dirty="0">
                <a:effectLst/>
                <a:latin typeface="Arial" panose="020B0604020202020204" pitchFamily="34" charset="0"/>
                <a:ea typeface="Times New Roman" panose="02020603050405020304" pitchFamily="18" charset="0"/>
              </a:rPr>
              <a:t>Sector - </a:t>
            </a:r>
            <a:r>
              <a:rPr lang="en-GB" sz="2400" dirty="0">
                <a:effectLst/>
                <a:latin typeface="Arial" panose="020B0604020202020204" pitchFamily="34" charset="0"/>
                <a:ea typeface="Times New Roman" panose="02020603050405020304" pitchFamily="18" charset="0"/>
              </a:rPr>
              <a:t>Think of a sector in your country that has been disrupted by digitalisation.</a:t>
            </a:r>
            <a:r>
              <a:rPr lang="en-GB" sz="2400" b="1"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Digital impact - </a:t>
            </a:r>
            <a:r>
              <a:rPr lang="en-GB" sz="2400" dirty="0">
                <a:effectLst/>
                <a:latin typeface="Arial" panose="020B0604020202020204" pitchFamily="34" charset="0"/>
                <a:ea typeface="Times New Roman" panose="02020603050405020304" pitchFamily="18" charset="0"/>
              </a:rPr>
              <a:t>How has digitalisation affected/impacted that sector?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Legal response - </a:t>
            </a:r>
            <a:r>
              <a:rPr lang="en-GB" sz="2400" dirty="0">
                <a:effectLst/>
                <a:latin typeface="Arial" panose="020B0604020202020204" pitchFamily="34" charset="0"/>
                <a:ea typeface="Times New Roman" panose="02020603050405020304" pitchFamily="18" charset="0"/>
              </a:rPr>
              <a:t>How has the state responded to this disruption?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b="1" dirty="0">
                <a:effectLst/>
                <a:latin typeface="Arial" panose="020B0604020202020204" pitchFamily="34" charset="0"/>
                <a:ea typeface="Times New Roman" panose="02020603050405020304" pitchFamily="18" charset="0"/>
              </a:rPr>
              <a:t>Market response - </a:t>
            </a:r>
            <a:r>
              <a:rPr lang="en-GB" sz="2400" dirty="0">
                <a:effectLst/>
                <a:latin typeface="Arial" panose="020B0604020202020204" pitchFamily="34" charset="0"/>
                <a:ea typeface="Times New Roman" panose="02020603050405020304" pitchFamily="18" charset="0"/>
              </a:rPr>
              <a:t>What is the market response?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dirty="0">
                <a:effectLst/>
                <a:latin typeface="Arial" panose="020B0604020202020204" pitchFamily="34" charset="0"/>
                <a:ea typeface="Times New Roman" panose="02020603050405020304" pitchFamily="18" charset="0"/>
              </a:rPr>
              <a:t>What are the legal issues</a:t>
            </a:r>
            <a:r>
              <a:rPr lang="en-GB" sz="2400" dirty="0">
                <a:latin typeface="Arial" panose="020B0604020202020204" pitchFamily="34" charset="0"/>
                <a:ea typeface="Times New Roman" panose="02020603050405020304" pitchFamily="18" charset="0"/>
              </a:rPr>
              <a:t>, t</a:t>
            </a:r>
            <a:r>
              <a:rPr lang="en-GB" sz="2400" dirty="0">
                <a:effectLst/>
                <a:latin typeface="Arial" panose="020B0604020202020204" pitchFamily="34" charset="0"/>
                <a:ea typeface="Times New Roman" panose="02020603050405020304" pitchFamily="18" charset="0"/>
              </a:rPr>
              <a:t>ax challenges? Is the digital aspect inclusive – can everyone access, infrastructure readiness, digital literacy level?</a:t>
            </a:r>
            <a:endParaRPr lang="en-GB" sz="2400" dirty="0">
              <a:effectLst/>
              <a:latin typeface="Times New Roman" panose="02020603050405020304" pitchFamily="18" charset="0"/>
              <a:ea typeface="Times New Roman" panose="02020603050405020304" pitchFamily="18" charset="0"/>
            </a:endParaRPr>
          </a:p>
          <a:p>
            <a:pPr algn="just">
              <a:spcAft>
                <a:spcPts val="0"/>
              </a:spcAft>
            </a:pPr>
            <a:r>
              <a:rPr lang="en-GB" sz="2400" dirty="0">
                <a:effectLst/>
                <a:latin typeface="Arial" panose="020B0604020202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spcAft>
                <a:spcPts val="0"/>
              </a:spcAft>
            </a:pPr>
            <a:r>
              <a:rPr lang="en-GB" sz="2000" dirty="0">
                <a:ln w="9525" cap="rnd" cmpd="sng" algn="ctr">
                  <a:solidFill>
                    <a:srgbClr val="A9D18E"/>
                  </a:solidFill>
                  <a:prstDash val="solid"/>
                  <a:bevel/>
                </a:ln>
                <a:effectLst/>
                <a:latin typeface="Times New Roman" panose="02020603050405020304" pitchFamily="18"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38DEBE3-B08A-1444-AA67-91731038443B}"/>
              </a:ext>
            </a:extLst>
          </p:cNvPr>
          <p:cNvSpPr/>
          <p:nvPr/>
        </p:nvSpPr>
        <p:spPr>
          <a:xfrm>
            <a:off x="0" y="473274"/>
            <a:ext cx="4333461" cy="944874"/>
          </a:xfrm>
          <a:prstGeom prst="rect">
            <a:avLst/>
          </a:prstGeom>
        </p:spPr>
        <p:txBody>
          <a:bodyPr wrap="square">
            <a:spAutoFit/>
          </a:bodyPr>
          <a:lstStyle/>
          <a:p>
            <a:pPr algn="ctr">
              <a:lnSpc>
                <a:spcPct val="90000"/>
              </a:lnSpc>
              <a:spcBef>
                <a:spcPct val="0"/>
              </a:spcBef>
              <a:spcAft>
                <a:spcPts val="600"/>
              </a:spcAft>
            </a:pPr>
            <a:r>
              <a:rPr lang="en-US" sz="2800" b="1" dirty="0">
                <a:solidFill>
                  <a:srgbClr val="0070C0"/>
                </a:solidFill>
                <a:latin typeface="Calibri" panose="020F0502020204030204" pitchFamily="34" charset="0"/>
                <a:cs typeface="Calibri" panose="020F0502020204030204" pitchFamily="34" charset="0"/>
              </a:rPr>
              <a:t>Audience, </a:t>
            </a:r>
          </a:p>
          <a:p>
            <a:pPr algn="ctr">
              <a:lnSpc>
                <a:spcPct val="90000"/>
              </a:lnSpc>
              <a:spcBef>
                <a:spcPct val="0"/>
              </a:spcBef>
              <a:spcAft>
                <a:spcPts val="600"/>
              </a:spcAft>
            </a:pPr>
            <a:r>
              <a:rPr lang="en-US" sz="2800" b="1" dirty="0">
                <a:solidFill>
                  <a:srgbClr val="0070C0"/>
                </a:solidFill>
                <a:latin typeface="Calibri" panose="020F0502020204030204" pitchFamily="34" charset="0"/>
                <a:cs typeface="Calibri" panose="020F0502020204030204" pitchFamily="34" charset="0"/>
              </a:rPr>
              <a:t>It’s your turn now</a:t>
            </a:r>
          </a:p>
        </p:txBody>
      </p:sp>
      <p:pic>
        <p:nvPicPr>
          <p:cNvPr id="5" name="Picture Placeholder 5">
            <a:extLst>
              <a:ext uri="{FF2B5EF4-FFF2-40B4-BE49-F238E27FC236}">
                <a16:creationId xmlns:a16="http://schemas.microsoft.com/office/drawing/2014/main" id="{DD32C004-DA29-554C-851E-C68DCB4D2511}"/>
              </a:ext>
            </a:extLst>
          </p:cNvPr>
          <p:cNvPicPr>
            <a:picLocks noChangeAspect="1"/>
          </p:cNvPicPr>
          <p:nvPr/>
        </p:nvPicPr>
        <p:blipFill rotWithShape="1">
          <a:blip r:embed="rId2">
            <a:extLst>
              <a:ext uri="{28A0092B-C50C-407E-A947-70E740481C1C}">
                <a14:useLocalDpi xmlns:a14="http://schemas.microsoft.com/office/drawing/2010/main" val="0"/>
              </a:ext>
            </a:extLst>
          </a:blip>
          <a:srcRect t="4399" r="-1" b="-1"/>
          <a:stretch/>
        </p:blipFill>
        <p:spPr>
          <a:xfrm>
            <a:off x="139149" y="3001618"/>
            <a:ext cx="4194312" cy="2763078"/>
          </a:xfrm>
          <a:prstGeom prst="rect">
            <a:avLst/>
          </a:prstGeom>
        </p:spPr>
      </p:pic>
    </p:spTree>
    <p:extLst>
      <p:ext uri="{BB962C8B-B14F-4D97-AF65-F5344CB8AC3E}">
        <p14:creationId xmlns:p14="http://schemas.microsoft.com/office/powerpoint/2010/main" val="1440966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11988C-DA4B-F445-BD67-0D94746566EA}"/>
              </a:ext>
            </a:extLst>
          </p:cNvPr>
          <p:cNvSpPr>
            <a:spLocks noGrp="1"/>
          </p:cNvSpPr>
          <p:nvPr>
            <p:ph type="title"/>
          </p:nvPr>
        </p:nvSpPr>
        <p:spPr>
          <a:xfrm>
            <a:off x="1120624" y="1122807"/>
            <a:ext cx="9954443" cy="4297680"/>
          </a:xfrm>
          <a:noFill/>
          <a:ln>
            <a:noFill/>
          </a:ln>
        </p:spPr>
        <p:txBody>
          <a:bodyPr>
            <a:normAutofit/>
          </a:bodyPr>
          <a:lstStyle/>
          <a:p>
            <a:pPr algn="ctr"/>
            <a:r>
              <a:rPr lang="en-US" sz="6000">
                <a:solidFill>
                  <a:srgbClr val="FFFFFF"/>
                </a:solidFill>
              </a:rPr>
              <a:t>An Example of How the Digital Economy Works</a:t>
            </a:r>
          </a:p>
        </p:txBody>
      </p:sp>
    </p:spTree>
    <p:extLst>
      <p:ext uri="{BB962C8B-B14F-4D97-AF65-F5344CB8AC3E}">
        <p14:creationId xmlns:p14="http://schemas.microsoft.com/office/powerpoint/2010/main" val="147889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6FE1F1-529F-434E-8194-0F8B2A8B0C08}"/>
              </a:ext>
            </a:extLst>
          </p:cNvPr>
          <p:cNvPicPr>
            <a:picLocks noGrp="1" noChangeAspect="1"/>
          </p:cNvPicPr>
          <p:nvPr>
            <p:ph idx="4294967295"/>
          </p:nvPr>
        </p:nvPicPr>
        <p:blipFill rotWithShape="1">
          <a:blip r:embed="rId2"/>
          <a:srcRect t="1221" b="8962"/>
          <a:stretch/>
        </p:blipFill>
        <p:spPr>
          <a:xfrm>
            <a:off x="-1" y="1"/>
            <a:ext cx="12192000" cy="6132262"/>
          </a:xfrm>
          <a:prstGeom prst="rect">
            <a:avLst/>
          </a:prstGeom>
        </p:spPr>
      </p:pic>
      <p:pic>
        <p:nvPicPr>
          <p:cNvPr id="20" name="Picture 15">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26004"/>
          <a:stretch>
            <a:fillRect/>
          </a:stretch>
        </p:blipFill>
        <p:spPr>
          <a:xfrm>
            <a:off x="0" y="1783365"/>
            <a:ext cx="12192000" cy="5074635"/>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spTree>
    <p:extLst>
      <p:ext uri="{BB962C8B-B14F-4D97-AF65-F5344CB8AC3E}">
        <p14:creationId xmlns:p14="http://schemas.microsoft.com/office/powerpoint/2010/main" val="1416494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0AB6DD-69CD-ED42-85CB-E2A329AE4E3C}"/>
              </a:ext>
            </a:extLst>
          </p:cNvPr>
          <p:cNvSpPr>
            <a:spLocks noGrp="1"/>
          </p:cNvSpPr>
          <p:nvPr>
            <p:ph type="title"/>
          </p:nvPr>
        </p:nvSpPr>
        <p:spPr>
          <a:xfrm>
            <a:off x="838200" y="811161"/>
            <a:ext cx="3335594" cy="5403370"/>
          </a:xfrm>
        </p:spPr>
        <p:txBody>
          <a:bodyPr>
            <a:normAutofit/>
          </a:bodyPr>
          <a:lstStyle/>
          <a:p>
            <a:r>
              <a:rPr lang="en-US" sz="4400">
                <a:solidFill>
                  <a:srgbClr val="FFFFFF"/>
                </a:solidFill>
              </a:rPr>
              <a:t>Digital business models </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BABDE19-BAFF-4AA7-A3C4-828C8E1801BA}"/>
              </a:ext>
            </a:extLst>
          </p:cNvPr>
          <p:cNvGraphicFramePr>
            <a:graphicFrameLocks noGrp="1"/>
          </p:cNvGraphicFramePr>
          <p:nvPr>
            <p:ph idx="1"/>
            <p:extLst>
              <p:ext uri="{D42A27DB-BD31-4B8C-83A1-F6EECF244321}">
                <p14:modId xmlns:p14="http://schemas.microsoft.com/office/powerpoint/2010/main" val="2661643393"/>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326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F1137C-E437-9648-B8C7-C8AE84B36DE5}"/>
              </a:ext>
            </a:extLst>
          </p:cNvPr>
          <p:cNvSpPr>
            <a:spLocks noGrp="1"/>
          </p:cNvSpPr>
          <p:nvPr>
            <p:ph type="title"/>
          </p:nvPr>
        </p:nvSpPr>
        <p:spPr>
          <a:xfrm>
            <a:off x="863029" y="1012004"/>
            <a:ext cx="3416158" cy="4795408"/>
          </a:xfrm>
        </p:spPr>
        <p:txBody>
          <a:bodyPr>
            <a:normAutofit/>
          </a:bodyPr>
          <a:lstStyle/>
          <a:p>
            <a:r>
              <a:rPr lang="en-US" sz="4400">
                <a:solidFill>
                  <a:srgbClr val="FFFFFF"/>
                </a:solidFill>
              </a:rPr>
              <a:t>Who/How is the Digital Economy Controlled? </a:t>
            </a:r>
          </a:p>
        </p:txBody>
      </p:sp>
      <p:graphicFrame>
        <p:nvGraphicFramePr>
          <p:cNvPr id="5" name="Content Placeholder 2">
            <a:extLst>
              <a:ext uri="{FF2B5EF4-FFF2-40B4-BE49-F238E27FC236}">
                <a16:creationId xmlns:a16="http://schemas.microsoft.com/office/drawing/2014/main" id="{C362D847-1098-435C-84D5-3D67566318F5}"/>
              </a:ext>
            </a:extLst>
          </p:cNvPr>
          <p:cNvGraphicFramePr>
            <a:graphicFrameLocks noGrp="1"/>
          </p:cNvGraphicFramePr>
          <p:nvPr>
            <p:ph idx="1"/>
            <p:extLst>
              <p:ext uri="{D42A27DB-BD31-4B8C-83A1-F6EECF244321}">
                <p14:modId xmlns:p14="http://schemas.microsoft.com/office/powerpoint/2010/main" val="332225025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5123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8F1C-C2D1-9442-BED4-F13C824D93A6}"/>
              </a:ext>
            </a:extLst>
          </p:cNvPr>
          <p:cNvSpPr>
            <a:spLocks noGrp="1"/>
          </p:cNvSpPr>
          <p:nvPr>
            <p:ph type="title" idx="4294967295"/>
          </p:nvPr>
        </p:nvSpPr>
        <p:spPr>
          <a:xfrm>
            <a:off x="1118215" y="1269255"/>
            <a:ext cx="5956353" cy="3038947"/>
          </a:xfrm>
        </p:spPr>
        <p:txBody>
          <a:bodyPr vert="horz" lIns="91440" tIns="45720" rIns="91440" bIns="45720" rtlCol="0" anchor="b">
            <a:normAutofit/>
          </a:bodyPr>
          <a:lstStyle/>
          <a:p>
            <a:pPr algn="r"/>
            <a:r>
              <a:rPr lang="en-US" sz="5400" kern="1200">
                <a:solidFill>
                  <a:srgbClr val="FFFFFF"/>
                </a:solidFill>
                <a:latin typeface="+mj-lt"/>
                <a:ea typeface="+mj-ea"/>
                <a:cs typeface="+mj-cs"/>
              </a:rPr>
              <a:t>Emerging Legal Issues </a:t>
            </a:r>
          </a:p>
        </p:txBody>
      </p:sp>
      <p:cxnSp>
        <p:nvCxnSpPr>
          <p:cNvPr id="9" name="Straight Connector 8">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056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CD8618-8DBF-8B4E-8A63-B1054F5A69C1}"/>
              </a:ext>
            </a:extLst>
          </p:cNvPr>
          <p:cNvSpPr>
            <a:spLocks noGrp="1"/>
          </p:cNvSpPr>
          <p:nvPr>
            <p:ph type="title" idx="4294967295"/>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DATA PRIVACY ISSUES </a:t>
            </a:r>
          </a:p>
        </p:txBody>
      </p:sp>
      <p:pic>
        <p:nvPicPr>
          <p:cNvPr id="4" name="Content Placeholder 3">
            <a:extLst>
              <a:ext uri="{FF2B5EF4-FFF2-40B4-BE49-F238E27FC236}">
                <a16:creationId xmlns:a16="http://schemas.microsoft.com/office/drawing/2014/main" id="{A96F0341-8D99-A440-854B-F872FBB378C6}"/>
              </a:ext>
            </a:extLst>
          </p:cNvPr>
          <p:cNvPicPr>
            <a:picLocks noGrp="1" noChangeAspect="1"/>
          </p:cNvPicPr>
          <p:nvPr>
            <p:ph idx="4294967295"/>
          </p:nvPr>
        </p:nvPicPr>
        <p:blipFill>
          <a:blip r:embed="rId3"/>
          <a:stretch>
            <a:fillRect/>
          </a:stretch>
        </p:blipFill>
        <p:spPr>
          <a:xfrm>
            <a:off x="4732989" y="971161"/>
            <a:ext cx="6761948" cy="4829963"/>
          </a:xfrm>
          <a:prstGeom prst="rect">
            <a:avLst/>
          </a:prstGeom>
        </p:spPr>
      </p:pic>
    </p:spTree>
    <p:extLst>
      <p:ext uri="{BB962C8B-B14F-4D97-AF65-F5344CB8AC3E}">
        <p14:creationId xmlns:p14="http://schemas.microsoft.com/office/powerpoint/2010/main" val="2265465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DD4-68F9-E44B-9955-173CB4013769}"/>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kern="1200">
                <a:solidFill>
                  <a:schemeClr val="tx1"/>
                </a:solidFill>
                <a:latin typeface="+mj-lt"/>
                <a:ea typeface="+mj-ea"/>
                <a:cs typeface="+mj-cs"/>
              </a:rPr>
              <a:t>DIGITAL IDENTITY</a:t>
            </a:r>
          </a:p>
        </p:txBody>
      </p:sp>
      <p:pic>
        <p:nvPicPr>
          <p:cNvPr id="4" name="Content Placeholder 3">
            <a:extLst>
              <a:ext uri="{FF2B5EF4-FFF2-40B4-BE49-F238E27FC236}">
                <a16:creationId xmlns:a16="http://schemas.microsoft.com/office/drawing/2014/main" id="{DE7C7EF7-0109-8043-B9F9-51EE2FBD8B45}"/>
              </a:ext>
            </a:extLst>
          </p:cNvPr>
          <p:cNvPicPr>
            <a:picLocks noGrp="1" noChangeAspect="1"/>
          </p:cNvPicPr>
          <p:nvPr>
            <p:ph idx="1"/>
          </p:nvPr>
        </p:nvPicPr>
        <p:blipFill>
          <a:blip r:embed="rId3"/>
          <a:stretch>
            <a:fillRect/>
          </a:stretch>
        </p:blipFill>
        <p:spPr>
          <a:xfrm>
            <a:off x="1805424" y="1863801"/>
            <a:ext cx="8581151" cy="4440746"/>
          </a:xfrm>
          <a:prstGeom prst="rect">
            <a:avLst/>
          </a:prstGeom>
        </p:spPr>
      </p:pic>
    </p:spTree>
    <p:extLst>
      <p:ext uri="{BB962C8B-B14F-4D97-AF65-F5344CB8AC3E}">
        <p14:creationId xmlns:p14="http://schemas.microsoft.com/office/powerpoint/2010/main" val="304921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D602-9F2A-5141-90AC-5A6AE8BBFC82}"/>
              </a:ext>
            </a:extLst>
          </p:cNvPr>
          <p:cNvSpPr>
            <a:spLocks noGrp="1"/>
          </p:cNvSpPr>
          <p:nvPr>
            <p:ph type="title"/>
          </p:nvPr>
        </p:nvSpPr>
        <p:spPr>
          <a:xfrm>
            <a:off x="838200" y="640080"/>
            <a:ext cx="2798064" cy="827773"/>
          </a:xfrm>
        </p:spPr>
        <p:txBody>
          <a:bodyPr anchor="b">
            <a:normAutofit/>
          </a:bodyPr>
          <a:lstStyle/>
          <a:p>
            <a:r>
              <a:rPr lang="en-US" sz="4000" dirty="0"/>
              <a:t>Data Theft </a:t>
            </a:r>
          </a:p>
        </p:txBody>
      </p:sp>
      <p:sp>
        <p:nvSpPr>
          <p:cNvPr id="9" name="Content Placeholder 8">
            <a:extLst>
              <a:ext uri="{FF2B5EF4-FFF2-40B4-BE49-F238E27FC236}">
                <a16:creationId xmlns:a16="http://schemas.microsoft.com/office/drawing/2014/main" id="{BEEAD101-788A-4DD5-A30F-2BC973D38938}"/>
              </a:ext>
            </a:extLst>
          </p:cNvPr>
          <p:cNvSpPr>
            <a:spLocks noGrp="1"/>
          </p:cNvSpPr>
          <p:nvPr>
            <p:ph idx="1"/>
          </p:nvPr>
        </p:nvSpPr>
        <p:spPr>
          <a:xfrm>
            <a:off x="721212" y="1692602"/>
            <a:ext cx="4067356" cy="3081528"/>
          </a:xfrm>
        </p:spPr>
        <p:txBody>
          <a:bodyPr>
            <a:noAutofit/>
          </a:bodyPr>
          <a:lstStyle/>
          <a:p>
            <a:r>
              <a:rPr lang="en-US" dirty="0"/>
              <a:t>The case of Garmin SA. </a:t>
            </a:r>
          </a:p>
          <a:p>
            <a:r>
              <a:rPr lang="en-GB" dirty="0"/>
              <a:t>Estimated loss to African businesses from cyber crime at US$3.5bn. Nigeria was the hardest hit with losses of US$649m, followed by Kenya with US$210m and Tanzania with US$99m. </a:t>
            </a:r>
            <a:endParaRPr lang="en-US" dirty="0"/>
          </a:p>
        </p:txBody>
      </p:sp>
      <p:pic>
        <p:nvPicPr>
          <p:cNvPr id="7" name="Content Placeholder 3">
            <a:extLst>
              <a:ext uri="{FF2B5EF4-FFF2-40B4-BE49-F238E27FC236}">
                <a16:creationId xmlns:a16="http://schemas.microsoft.com/office/drawing/2014/main" id="{8A651391-C0ED-7546-BE66-644FFE0E54EE}"/>
              </a:ext>
            </a:extLst>
          </p:cNvPr>
          <p:cNvPicPr>
            <a:picLocks noChangeAspect="1"/>
          </p:cNvPicPr>
          <p:nvPr/>
        </p:nvPicPr>
        <p:blipFill>
          <a:blip r:embed="rId3"/>
          <a:stretch>
            <a:fillRect/>
          </a:stretch>
        </p:blipFill>
        <p:spPr>
          <a:xfrm>
            <a:off x="5033128" y="1280160"/>
            <a:ext cx="5737624" cy="4297680"/>
          </a:xfrm>
          <a:prstGeom prst="rect">
            <a:avLst/>
          </a:prstGeom>
        </p:spPr>
      </p:pic>
    </p:spTree>
    <p:extLst>
      <p:ext uri="{BB962C8B-B14F-4D97-AF65-F5344CB8AC3E}">
        <p14:creationId xmlns:p14="http://schemas.microsoft.com/office/powerpoint/2010/main" val="400206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236C-B3DD-3C44-8EFF-9B18E4D3BB36}"/>
              </a:ext>
            </a:extLst>
          </p:cNvPr>
          <p:cNvSpPr>
            <a:spLocks noGrp="1"/>
          </p:cNvSpPr>
          <p:nvPr>
            <p:ph type="title"/>
          </p:nvPr>
        </p:nvSpPr>
        <p:spPr>
          <a:xfrm>
            <a:off x="838200" y="365125"/>
            <a:ext cx="10515600" cy="1325563"/>
          </a:xfrm>
        </p:spPr>
        <p:txBody>
          <a:bodyPr>
            <a:normAutofit/>
          </a:bodyPr>
          <a:lstStyle/>
          <a:p>
            <a:pPr algn="ctr"/>
            <a:r>
              <a:rPr lang="en-US" sz="4400" b="1" dirty="0"/>
              <a:t>Prompt Questions  </a:t>
            </a:r>
          </a:p>
        </p:txBody>
      </p:sp>
      <p:graphicFrame>
        <p:nvGraphicFramePr>
          <p:cNvPr id="5" name="Content Placeholder 2">
            <a:extLst>
              <a:ext uri="{FF2B5EF4-FFF2-40B4-BE49-F238E27FC236}">
                <a16:creationId xmlns:a16="http://schemas.microsoft.com/office/drawing/2014/main" id="{21D6297A-59FB-4FEF-B7E8-F37BDB4BE619}"/>
              </a:ext>
            </a:extLst>
          </p:cNvPr>
          <p:cNvGraphicFramePr>
            <a:graphicFrameLocks noGrp="1"/>
          </p:cNvGraphicFramePr>
          <p:nvPr>
            <p:ph idx="1"/>
            <p:extLst>
              <p:ext uri="{D42A27DB-BD31-4B8C-83A1-F6EECF244321}">
                <p14:modId xmlns:p14="http://schemas.microsoft.com/office/powerpoint/2010/main" val="31590523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E7256A4-112E-8F46-9C61-41483C197FB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6" descr="Image result for prompt questions cartoons">
            <a:extLst>
              <a:ext uri="{FF2B5EF4-FFF2-40B4-BE49-F238E27FC236}">
                <a16:creationId xmlns:a16="http://schemas.microsoft.com/office/drawing/2014/main" id="{48C2653D-92B7-8444-9065-FE05DE987133}"/>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9655444" y="-1"/>
            <a:ext cx="2536556" cy="185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05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440A-1D82-074C-9EB8-77AB562A7344}"/>
              </a:ext>
            </a:extLst>
          </p:cNvPr>
          <p:cNvSpPr>
            <a:spLocks noGrp="1"/>
          </p:cNvSpPr>
          <p:nvPr>
            <p:ph type="title"/>
          </p:nvPr>
        </p:nvSpPr>
        <p:spPr>
          <a:xfrm>
            <a:off x="838200" y="4754880"/>
            <a:ext cx="10515600" cy="932688"/>
          </a:xfrm>
        </p:spPr>
        <p:txBody>
          <a:bodyPr vert="horz" lIns="91440" tIns="45720" rIns="91440" bIns="45720" rtlCol="0" anchor="b">
            <a:normAutofit/>
          </a:bodyPr>
          <a:lstStyle/>
          <a:p>
            <a:pPr algn="ctr"/>
            <a:r>
              <a:rPr lang="en-US" sz="4800" kern="1200">
                <a:solidFill>
                  <a:schemeClr val="tx1"/>
                </a:solidFill>
                <a:latin typeface="+mj-lt"/>
                <a:ea typeface="+mj-ea"/>
                <a:cs typeface="+mj-cs"/>
              </a:rPr>
              <a:t>Human Rights Concerns</a:t>
            </a:r>
          </a:p>
        </p:txBody>
      </p:sp>
      <p:pic>
        <p:nvPicPr>
          <p:cNvPr id="4" name="Content Placeholder 3">
            <a:extLst>
              <a:ext uri="{FF2B5EF4-FFF2-40B4-BE49-F238E27FC236}">
                <a16:creationId xmlns:a16="http://schemas.microsoft.com/office/drawing/2014/main" id="{A8A90092-4C40-0C40-BFA1-B9000DB46673}"/>
              </a:ext>
            </a:extLst>
          </p:cNvPr>
          <p:cNvPicPr>
            <a:picLocks noGrp="1" noChangeAspect="1"/>
          </p:cNvPicPr>
          <p:nvPr>
            <p:ph idx="1"/>
          </p:nvPr>
        </p:nvPicPr>
        <p:blipFill>
          <a:blip r:embed="rId3"/>
          <a:stretch>
            <a:fillRect/>
          </a:stretch>
        </p:blipFill>
        <p:spPr>
          <a:xfrm>
            <a:off x="838200" y="623435"/>
            <a:ext cx="10515599" cy="3690170"/>
          </a:xfrm>
          <a:prstGeom prst="rect">
            <a:avLst/>
          </a:prstGeom>
        </p:spPr>
      </p:pic>
    </p:spTree>
    <p:extLst>
      <p:ext uri="{BB962C8B-B14F-4D97-AF65-F5344CB8AC3E}">
        <p14:creationId xmlns:p14="http://schemas.microsoft.com/office/powerpoint/2010/main" val="1743301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20882A-75A0-274D-8BCF-F6EF0B6E8C62}"/>
              </a:ext>
            </a:extLst>
          </p:cNvPr>
          <p:cNvSpPr>
            <a:spLocks noGrp="1"/>
          </p:cNvSpPr>
          <p:nvPr>
            <p:ph type="title"/>
          </p:nvPr>
        </p:nvSpPr>
        <p:spPr>
          <a:xfrm>
            <a:off x="838200" y="811161"/>
            <a:ext cx="3335594" cy="5403370"/>
          </a:xfrm>
        </p:spPr>
        <p:txBody>
          <a:bodyPr>
            <a:normAutofit/>
          </a:bodyPr>
          <a:lstStyle/>
          <a:p>
            <a:r>
              <a:rPr lang="en-US" sz="3700">
                <a:solidFill>
                  <a:srgbClr val="FFFFFF"/>
                </a:solidFill>
              </a:rPr>
              <a:t>Informed Consent/digital consent</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7C93A53-0212-4BFA-8646-47F734F7343F}"/>
              </a:ext>
            </a:extLst>
          </p:cNvPr>
          <p:cNvGraphicFramePr>
            <a:graphicFrameLocks noGrp="1"/>
          </p:cNvGraphicFramePr>
          <p:nvPr>
            <p:ph idx="1"/>
            <p:extLst>
              <p:ext uri="{D42A27DB-BD31-4B8C-83A1-F6EECF244321}">
                <p14:modId xmlns:p14="http://schemas.microsoft.com/office/powerpoint/2010/main" val="3584906450"/>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779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20" descr="Image result for websites examples for implied consent">
            <a:extLst>
              <a:ext uri="{FF2B5EF4-FFF2-40B4-BE49-F238E27FC236}">
                <a16:creationId xmlns:a16="http://schemas.microsoft.com/office/drawing/2014/main" id="{7154E2B0-D1F1-F84A-8572-FC4DD71A21E3}"/>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21383" b="1204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EF6B52B-2A91-CF4D-B6E1-A3F88190B1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3647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D6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6" descr="Related image">
            <a:extLst>
              <a:ext uri="{FF2B5EF4-FFF2-40B4-BE49-F238E27FC236}">
                <a16:creationId xmlns:a16="http://schemas.microsoft.com/office/drawing/2014/main" id="{7EA0AF0D-1656-EC4E-A9ED-69998A5AE6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760691" y="643467"/>
            <a:ext cx="6670618"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BAE1702-D233-6748-BD81-E6E23326A2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13316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3" name="Picture 8" descr="Image result for opt out consent examples">
            <a:extLst>
              <a:ext uri="{FF2B5EF4-FFF2-40B4-BE49-F238E27FC236}">
                <a16:creationId xmlns:a16="http://schemas.microsoft.com/office/drawing/2014/main" id="{839D3935-2B1C-8F40-BC7F-169DB0F8E1C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643467" y="920834"/>
            <a:ext cx="10905066" cy="5016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BBED2A-6069-F042-B81C-BF075F08A5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67131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FE3A-00E3-124B-ABC9-57BFABD5CFA0}"/>
              </a:ext>
            </a:extLst>
          </p:cNvPr>
          <p:cNvSpPr>
            <a:spLocks noGrp="1"/>
          </p:cNvSpPr>
          <p:nvPr>
            <p:ph type="title"/>
          </p:nvPr>
        </p:nvSpPr>
        <p:spPr>
          <a:xfrm>
            <a:off x="838200" y="640080"/>
            <a:ext cx="2798064" cy="2304288"/>
          </a:xfrm>
        </p:spPr>
        <p:txBody>
          <a:bodyPr anchor="b">
            <a:normAutofit/>
          </a:bodyPr>
          <a:lstStyle/>
          <a:p>
            <a:r>
              <a:rPr lang="en-US" sz="4000"/>
              <a:t>Data Protection Models</a:t>
            </a:r>
          </a:p>
        </p:txBody>
      </p:sp>
      <p:sp>
        <p:nvSpPr>
          <p:cNvPr id="3" name="Content Placeholder 2">
            <a:extLst>
              <a:ext uri="{FF2B5EF4-FFF2-40B4-BE49-F238E27FC236}">
                <a16:creationId xmlns:a16="http://schemas.microsoft.com/office/drawing/2014/main" id="{3EF705B8-6223-AF40-9659-4BEE9E4B6EB7}"/>
              </a:ext>
            </a:extLst>
          </p:cNvPr>
          <p:cNvSpPr>
            <a:spLocks noGrp="1"/>
          </p:cNvSpPr>
          <p:nvPr>
            <p:ph idx="1"/>
          </p:nvPr>
        </p:nvSpPr>
        <p:spPr>
          <a:xfrm>
            <a:off x="838200" y="3136392"/>
            <a:ext cx="2770632" cy="3081528"/>
          </a:xfrm>
        </p:spPr>
        <p:txBody>
          <a:bodyPr>
            <a:normAutofit/>
          </a:bodyPr>
          <a:lstStyle/>
          <a:p>
            <a:r>
              <a:rPr lang="en-US" dirty="0"/>
              <a:t>Comprehensive</a:t>
            </a:r>
          </a:p>
          <a:p>
            <a:r>
              <a:rPr lang="en-US" dirty="0"/>
              <a:t>Co-regulatory</a:t>
            </a:r>
          </a:p>
          <a:p>
            <a:r>
              <a:rPr lang="en-US" dirty="0"/>
              <a:t>Sectoral</a:t>
            </a:r>
          </a:p>
          <a:p>
            <a:r>
              <a:rPr lang="en-US" dirty="0"/>
              <a:t>Self regulatory </a:t>
            </a:r>
          </a:p>
          <a:p>
            <a:pPr marL="0" indent="0">
              <a:buNone/>
            </a:pPr>
            <a:endParaRPr lang="en-US" sz="1800" dirty="0"/>
          </a:p>
        </p:txBody>
      </p:sp>
      <p:pic>
        <p:nvPicPr>
          <p:cNvPr id="4097" name="Picture 21" descr="Image result for data protection models cartoon">
            <a:extLst>
              <a:ext uri="{FF2B5EF4-FFF2-40B4-BE49-F238E27FC236}">
                <a16:creationId xmlns:a16="http://schemas.microsoft.com/office/drawing/2014/main" id="{A81AD1A4-6D59-D942-8B8B-69D5071A69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4276344" y="1875173"/>
            <a:ext cx="7251192" cy="31076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C81624D-E190-BC48-9EE9-E76442138B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64283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39EA87F-0F32-413C-A55A-7D61B03A9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8015EE6-BFEE-47EA-ABD8-9A3913720E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861EDC30-3CA6-4979-B9AC-419446DC1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id="{BD6CC672-9A3C-4B37-AA22-C123DBC729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7">
              <a:extLst>
                <a:ext uri="{FF2B5EF4-FFF2-40B4-BE49-F238E27FC236}">
                  <a16:creationId xmlns:a16="http://schemas.microsoft.com/office/drawing/2014/main" id="{1A67370E-202F-4AF2-9EE5-5B7AC36532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DBABBFAB-EF78-4D3C-8CA7-724B7D9BF0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6068A13C-946C-4B26-9DFE-875533316D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3AEBA976-4E60-4B91-B491-8646474D5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4F4DFC6B-C560-4DC5-A89B-0A3D537FED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2">
              <a:extLst>
                <a:ext uri="{FF2B5EF4-FFF2-40B4-BE49-F238E27FC236}">
                  <a16:creationId xmlns:a16="http://schemas.microsoft.com/office/drawing/2014/main" id="{24BFB0D3-52DF-47A1-8A6D-8283B54AB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3">
              <a:extLst>
                <a:ext uri="{FF2B5EF4-FFF2-40B4-BE49-F238E27FC236}">
                  <a16:creationId xmlns:a16="http://schemas.microsoft.com/office/drawing/2014/main" id="{4D307B64-155D-4F91-8708-1A4628044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4">
              <a:extLst>
                <a:ext uri="{FF2B5EF4-FFF2-40B4-BE49-F238E27FC236}">
                  <a16:creationId xmlns:a16="http://schemas.microsoft.com/office/drawing/2014/main" id="{21E75FE6-3A7F-43BF-9F7E-BDA9FBE3D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5">
              <a:extLst>
                <a:ext uri="{FF2B5EF4-FFF2-40B4-BE49-F238E27FC236}">
                  <a16:creationId xmlns:a16="http://schemas.microsoft.com/office/drawing/2014/main" id="{CE56F856-1240-4686-92EC-D84B4A378A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6">
              <a:extLst>
                <a:ext uri="{FF2B5EF4-FFF2-40B4-BE49-F238E27FC236}">
                  <a16:creationId xmlns:a16="http://schemas.microsoft.com/office/drawing/2014/main" id="{B889D6D1-D4B8-4C1B-B962-E47FBBCA7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7">
              <a:extLst>
                <a:ext uri="{FF2B5EF4-FFF2-40B4-BE49-F238E27FC236}">
                  <a16:creationId xmlns:a16="http://schemas.microsoft.com/office/drawing/2014/main" id="{621D8093-4F4B-42F8-BFCF-40791F3716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8">
              <a:extLst>
                <a:ext uri="{FF2B5EF4-FFF2-40B4-BE49-F238E27FC236}">
                  <a16:creationId xmlns:a16="http://schemas.microsoft.com/office/drawing/2014/main" id="{E95CDB4D-13B6-4B35-9207-1EAAFF3F7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9">
              <a:extLst>
                <a:ext uri="{FF2B5EF4-FFF2-40B4-BE49-F238E27FC236}">
                  <a16:creationId xmlns:a16="http://schemas.microsoft.com/office/drawing/2014/main" id="{C21CB5ED-A9D5-4EC8-8FC1-02F78111AB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0">
              <a:extLst>
                <a:ext uri="{FF2B5EF4-FFF2-40B4-BE49-F238E27FC236}">
                  <a16:creationId xmlns:a16="http://schemas.microsoft.com/office/drawing/2014/main" id="{A8CFCF10-B9B4-4A74-87A4-741A510901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B9992F95-3EC1-49B3-82FD-BAF4DA5AF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2">
              <a:extLst>
                <a:ext uri="{FF2B5EF4-FFF2-40B4-BE49-F238E27FC236}">
                  <a16:creationId xmlns:a16="http://schemas.microsoft.com/office/drawing/2014/main" id="{2DE26642-1F85-4795-BDA5-1FC5E270C2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3">
              <a:extLst>
                <a:ext uri="{FF2B5EF4-FFF2-40B4-BE49-F238E27FC236}">
                  <a16:creationId xmlns:a16="http://schemas.microsoft.com/office/drawing/2014/main" id="{9FAB5BDD-8DE3-4E75-ADB3-AED7F979F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4">
              <a:extLst>
                <a:ext uri="{FF2B5EF4-FFF2-40B4-BE49-F238E27FC236}">
                  <a16:creationId xmlns:a16="http://schemas.microsoft.com/office/drawing/2014/main" id="{EC4075D6-987D-47AA-8198-29C6C8C9E3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5">
              <a:extLst>
                <a:ext uri="{FF2B5EF4-FFF2-40B4-BE49-F238E27FC236}">
                  <a16:creationId xmlns:a16="http://schemas.microsoft.com/office/drawing/2014/main" id="{B4C3E7B9-266B-4354-A07B-283DE102E5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7D24FFA8-86DB-4132-A46B-89903769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909" y="685164"/>
            <a:ext cx="10579608" cy="5537113"/>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1BDCDF-BA83-6349-AAA1-91CEDFBDE89C}"/>
              </a:ext>
            </a:extLst>
          </p:cNvPr>
          <p:cNvPicPr/>
          <p:nvPr/>
        </p:nvPicPr>
        <p:blipFill rotWithShape="1">
          <a:blip r:embed="rId3">
            <a:extLst>
              <a:ext uri="{28A0092B-C50C-407E-A947-70E740481C1C}">
                <a14:useLocalDpi xmlns:a14="http://schemas.microsoft.com/office/drawing/2010/main" val="0"/>
              </a:ext>
            </a:extLst>
          </a:blip>
          <a:srcRect r="1" b="3682"/>
          <a:stretch/>
        </p:blipFill>
        <p:spPr>
          <a:xfrm>
            <a:off x="980434" y="841375"/>
            <a:ext cx="10231132" cy="5222875"/>
          </a:xfrm>
          <a:prstGeom prst="rect">
            <a:avLst/>
          </a:prstGeom>
        </p:spPr>
      </p:pic>
    </p:spTree>
    <p:extLst>
      <p:ext uri="{BB962C8B-B14F-4D97-AF65-F5344CB8AC3E}">
        <p14:creationId xmlns:p14="http://schemas.microsoft.com/office/powerpoint/2010/main" val="526868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7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0CD1F2-19FD-7E40-9785-466B4B198171}"/>
              </a:ext>
            </a:extLst>
          </p:cNvPr>
          <p:cNvSpPr>
            <a:spLocks noGrp="1"/>
          </p:cNvSpPr>
          <p:nvPr>
            <p:ph type="title"/>
          </p:nvPr>
        </p:nvSpPr>
        <p:spPr>
          <a:xfrm>
            <a:off x="524256" y="4767072"/>
            <a:ext cx="6594189" cy="1625210"/>
          </a:xfrm>
        </p:spPr>
        <p:txBody>
          <a:bodyPr>
            <a:normAutofit/>
          </a:bodyPr>
          <a:lstStyle/>
          <a:p>
            <a:pPr algn="r"/>
            <a:r>
              <a:rPr lang="en-US" sz="4400">
                <a:solidFill>
                  <a:srgbClr val="FFFFFF"/>
                </a:solidFill>
              </a:rPr>
              <a:t>Tax</a:t>
            </a:r>
          </a:p>
        </p:txBody>
      </p:sp>
      <p:pic>
        <p:nvPicPr>
          <p:cNvPr id="4" name="Picture 3">
            <a:extLst>
              <a:ext uri="{FF2B5EF4-FFF2-40B4-BE49-F238E27FC236}">
                <a16:creationId xmlns:a16="http://schemas.microsoft.com/office/drawing/2014/main" id="{8B825057-CABF-2C4F-AA9A-77685EF6FEB8}"/>
              </a:ext>
            </a:extLst>
          </p:cNvPr>
          <p:cNvPicPr>
            <a:picLocks noChangeAspect="1"/>
          </p:cNvPicPr>
          <p:nvPr/>
        </p:nvPicPr>
        <p:blipFill rotWithShape="1">
          <a:blip r:embed="rId2"/>
          <a:srcRect t="5167" r="-1" b="17143"/>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FD4926-E471-7648-AF42-D536B90096C8}"/>
              </a:ext>
            </a:extLst>
          </p:cNvPr>
          <p:cNvSpPr>
            <a:spLocks noGrp="1"/>
          </p:cNvSpPr>
          <p:nvPr>
            <p:ph idx="1"/>
          </p:nvPr>
        </p:nvSpPr>
        <p:spPr>
          <a:xfrm>
            <a:off x="8029319" y="917725"/>
            <a:ext cx="3424739" cy="4852362"/>
          </a:xfrm>
        </p:spPr>
        <p:txBody>
          <a:bodyPr anchor="ctr">
            <a:normAutofit/>
          </a:bodyPr>
          <a:lstStyle/>
          <a:p>
            <a:r>
              <a:rPr lang="en-US" sz="3200" dirty="0">
                <a:solidFill>
                  <a:srgbClr val="FFFFFF"/>
                </a:solidFill>
              </a:rPr>
              <a:t>What to tax? </a:t>
            </a:r>
          </a:p>
          <a:p>
            <a:r>
              <a:rPr lang="en-US" sz="3200" dirty="0">
                <a:solidFill>
                  <a:srgbClr val="FFFFFF"/>
                </a:solidFill>
              </a:rPr>
              <a:t>How to tax? </a:t>
            </a:r>
          </a:p>
          <a:p>
            <a:r>
              <a:rPr lang="en-US" sz="3200" dirty="0">
                <a:solidFill>
                  <a:srgbClr val="FFFFFF"/>
                </a:solidFill>
              </a:rPr>
              <a:t>Who to tax?</a:t>
            </a:r>
          </a:p>
          <a:p>
            <a:r>
              <a:rPr lang="en-US" sz="3200" dirty="0">
                <a:solidFill>
                  <a:srgbClr val="FFFFFF"/>
                </a:solidFill>
              </a:rPr>
              <a:t>When to tax?</a:t>
            </a:r>
          </a:p>
          <a:p>
            <a:r>
              <a:rPr lang="en-US" sz="3200" dirty="0">
                <a:solidFill>
                  <a:srgbClr val="FFFFFF"/>
                </a:solidFill>
              </a:rPr>
              <a:t>Why tax?</a:t>
            </a:r>
          </a:p>
          <a:p>
            <a:r>
              <a:rPr lang="en-US" sz="3200" dirty="0">
                <a:solidFill>
                  <a:srgbClr val="FFFFFF"/>
                </a:solidFill>
              </a:rPr>
              <a:t>Where to tax?</a:t>
            </a:r>
          </a:p>
        </p:txBody>
      </p:sp>
    </p:spTree>
    <p:extLst>
      <p:ext uri="{BB962C8B-B14F-4D97-AF65-F5344CB8AC3E}">
        <p14:creationId xmlns:p14="http://schemas.microsoft.com/office/powerpoint/2010/main" val="925523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711891-BA29-4E45-9183-C4B94682A328}"/>
              </a:ext>
            </a:extLst>
          </p:cNvPr>
          <p:cNvSpPr>
            <a:spLocks noGrp="1"/>
          </p:cNvSpPr>
          <p:nvPr>
            <p:ph idx="4294967295"/>
          </p:nvPr>
        </p:nvSpPr>
        <p:spPr>
          <a:xfrm>
            <a:off x="890337" y="2090319"/>
            <a:ext cx="10515600" cy="4351338"/>
          </a:xfrm>
        </p:spPr>
        <p:txBody>
          <a:bodyPr>
            <a:normAutofit/>
          </a:bodyPr>
          <a:lstStyle/>
          <a:p>
            <a:pPr marL="0" indent="0" algn="just">
              <a:buNone/>
            </a:pPr>
            <a:r>
              <a:rPr lang="en-US" sz="3600" dirty="0"/>
              <a:t>Taxation of e-commerce is problematic due to anonymity, difficulty to determine the amount of tax, lack of paper trail, tax havens, companies incurring liability in multiple countries, tax administration’s lack of capacity to identify companies and manage VAT</a:t>
            </a:r>
          </a:p>
        </p:txBody>
      </p:sp>
    </p:spTree>
    <p:extLst>
      <p:ext uri="{BB962C8B-B14F-4D97-AF65-F5344CB8AC3E}">
        <p14:creationId xmlns:p14="http://schemas.microsoft.com/office/powerpoint/2010/main" val="433563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C22314-465A-1B43-AE90-21A70CDC64E2}"/>
              </a:ext>
            </a:extLst>
          </p:cNvPr>
          <p:cNvSpPr>
            <a:spLocks noGrp="1"/>
          </p:cNvSpPr>
          <p:nvPr>
            <p:ph type="title"/>
          </p:nvPr>
        </p:nvSpPr>
        <p:spPr>
          <a:xfrm>
            <a:off x="838200" y="365125"/>
            <a:ext cx="10515600" cy="1325563"/>
          </a:xfrm>
        </p:spPr>
        <p:txBody>
          <a:bodyPr>
            <a:normAutofit/>
          </a:bodyPr>
          <a:lstStyle/>
          <a:p>
            <a:pPr algn="ctr"/>
            <a:r>
              <a:rPr lang="en-US" dirty="0"/>
              <a:t>Tax Challenges Arise From</a:t>
            </a:r>
          </a:p>
        </p:txBody>
      </p:sp>
      <p:sp>
        <p:nvSpPr>
          <p:cNvPr id="3" name="Content Placeholder 2">
            <a:extLst>
              <a:ext uri="{FF2B5EF4-FFF2-40B4-BE49-F238E27FC236}">
                <a16:creationId xmlns:a16="http://schemas.microsoft.com/office/drawing/2014/main" id="{232EDA4F-020B-6F42-9743-4F2400DC51F3}"/>
              </a:ext>
            </a:extLst>
          </p:cNvPr>
          <p:cNvSpPr>
            <a:spLocks noGrp="1"/>
          </p:cNvSpPr>
          <p:nvPr>
            <p:ph idx="1"/>
          </p:nvPr>
        </p:nvSpPr>
        <p:spPr>
          <a:xfrm>
            <a:off x="2248581" y="2000249"/>
            <a:ext cx="7694839" cy="4176713"/>
          </a:xfrm>
        </p:spPr>
        <p:txBody>
          <a:bodyPr>
            <a:normAutofit lnSpcReduction="10000"/>
          </a:bodyPr>
          <a:lstStyle/>
          <a:p>
            <a:pPr algn="just"/>
            <a:r>
              <a:rPr lang="en-GB" sz="2400" dirty="0"/>
              <a:t>Nexus: The possibility to conduct business without physical presence thanks to technological advancements. </a:t>
            </a:r>
          </a:p>
          <a:p>
            <a:pPr algn="just"/>
            <a:endParaRPr lang="en-GB" sz="2400" dirty="0"/>
          </a:p>
          <a:p>
            <a:pPr algn="just"/>
            <a:r>
              <a:rPr lang="en-GB" sz="2400" dirty="0"/>
              <a:t>Data: The difficulty to attribute value to data generated by using personal information of end-users. </a:t>
            </a:r>
          </a:p>
          <a:p>
            <a:pPr marL="0" indent="0" algn="just">
              <a:buNone/>
            </a:pPr>
            <a:r>
              <a:rPr lang="en-GB" sz="2400" dirty="0"/>
              <a:t> </a:t>
            </a:r>
          </a:p>
          <a:p>
            <a:pPr algn="just"/>
            <a:r>
              <a:rPr lang="en-GB" sz="2400" dirty="0"/>
              <a:t>Characterisation: The creation of new products and new ways of delivery, which make the characterisation of payments uncertain in new digital business models, such as cloud computing, which facilitates storage of data and programmes at external services, and thus saves space on the consumer’s own computer.</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47732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A986-1685-AF49-9B41-6078742A8D2F}"/>
              </a:ext>
            </a:extLst>
          </p:cNvPr>
          <p:cNvSpPr>
            <a:spLocks noGrp="1"/>
          </p:cNvSpPr>
          <p:nvPr>
            <p:ph type="title"/>
          </p:nvPr>
        </p:nvSpPr>
        <p:spPr/>
        <p:txBody>
          <a:bodyPr/>
          <a:lstStyle/>
          <a:p>
            <a:r>
              <a:rPr lang="en-US" dirty="0"/>
              <a:t>Further Queries </a:t>
            </a:r>
          </a:p>
        </p:txBody>
      </p:sp>
      <p:graphicFrame>
        <p:nvGraphicFramePr>
          <p:cNvPr id="4" name="Content Placeholder 3">
            <a:extLst>
              <a:ext uri="{FF2B5EF4-FFF2-40B4-BE49-F238E27FC236}">
                <a16:creationId xmlns:a16="http://schemas.microsoft.com/office/drawing/2014/main" id="{20792A18-B184-7643-AD96-4CFE6EAA7137}"/>
              </a:ext>
            </a:extLst>
          </p:cNvPr>
          <p:cNvGraphicFramePr>
            <a:graphicFrameLocks noGrp="1"/>
          </p:cNvGraphicFramePr>
          <p:nvPr>
            <p:ph idx="1"/>
            <p:extLst>
              <p:ext uri="{D42A27DB-BD31-4B8C-83A1-F6EECF244321}">
                <p14:modId xmlns:p14="http://schemas.microsoft.com/office/powerpoint/2010/main" val="39034604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descr="Image result for prompt questions cartoons">
            <a:extLst>
              <a:ext uri="{FF2B5EF4-FFF2-40B4-BE49-F238E27FC236}">
                <a16:creationId xmlns:a16="http://schemas.microsoft.com/office/drawing/2014/main" id="{965FB72A-3F44-EF4B-91C0-C6CFE4AAFCAA}"/>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9788988" y="1"/>
            <a:ext cx="2403012" cy="175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43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81AE-8C70-F747-9434-04C9CD3D92CE}"/>
              </a:ext>
            </a:extLst>
          </p:cNvPr>
          <p:cNvSpPr>
            <a:spLocks noGrp="1"/>
          </p:cNvSpPr>
          <p:nvPr>
            <p:ph type="title"/>
          </p:nvPr>
        </p:nvSpPr>
        <p:spPr/>
        <p:txBody>
          <a:bodyPr/>
          <a:lstStyle/>
          <a:p>
            <a:r>
              <a:rPr lang="en-US" dirty="0"/>
              <a:t>Value Creation</a:t>
            </a:r>
          </a:p>
        </p:txBody>
      </p:sp>
      <p:sp>
        <p:nvSpPr>
          <p:cNvPr id="3" name="Content Placeholder 2">
            <a:extLst>
              <a:ext uri="{FF2B5EF4-FFF2-40B4-BE49-F238E27FC236}">
                <a16:creationId xmlns:a16="http://schemas.microsoft.com/office/drawing/2014/main" id="{1449D7E9-667A-364B-88E4-F6DFFABBBFA6}"/>
              </a:ext>
            </a:extLst>
          </p:cNvPr>
          <p:cNvSpPr>
            <a:spLocks noGrp="1"/>
          </p:cNvSpPr>
          <p:nvPr>
            <p:ph idx="1"/>
          </p:nvPr>
        </p:nvSpPr>
        <p:spPr/>
        <p:txBody>
          <a:bodyPr/>
          <a:lstStyle/>
          <a:p>
            <a:r>
              <a:rPr lang="en-US" dirty="0"/>
              <a:t>Value is created by subscription fees paid by users. Advertisement fees generated by users and access fees paid by third parties to take hold of user’s data in digital business models </a:t>
            </a:r>
          </a:p>
          <a:p>
            <a:r>
              <a:rPr lang="en-US" dirty="0"/>
              <a:t>So how do you capture it?</a:t>
            </a:r>
          </a:p>
        </p:txBody>
      </p:sp>
    </p:spTree>
    <p:extLst>
      <p:ext uri="{BB962C8B-B14F-4D97-AF65-F5344CB8AC3E}">
        <p14:creationId xmlns:p14="http://schemas.microsoft.com/office/powerpoint/2010/main" val="2242316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46A5-7959-8F41-A8ED-F532C5D5947B}"/>
              </a:ext>
            </a:extLst>
          </p:cNvPr>
          <p:cNvSpPr>
            <a:spLocks noGrp="1"/>
          </p:cNvSpPr>
          <p:nvPr>
            <p:ph type="title"/>
          </p:nvPr>
        </p:nvSpPr>
        <p:spPr>
          <a:xfrm>
            <a:off x="595604" y="3126986"/>
            <a:ext cx="10515600" cy="1325563"/>
          </a:xfrm>
        </p:spPr>
        <p:txBody>
          <a:bodyPr>
            <a:normAutofit fontScale="90000"/>
          </a:bodyPr>
          <a:lstStyle/>
          <a:p>
            <a:pPr algn="ctr"/>
            <a:r>
              <a:rPr lang="en-US" dirty="0"/>
              <a:t>The End </a:t>
            </a:r>
            <a:br>
              <a:rPr lang="en-US" dirty="0"/>
            </a:br>
            <a:br>
              <a:rPr lang="en-US" dirty="0"/>
            </a:br>
            <a:br>
              <a:rPr lang="en-US" dirty="0"/>
            </a:br>
            <a:r>
              <a:rPr lang="en-US" dirty="0"/>
              <a:t>To continue this discussion, please write to me either through </a:t>
            </a:r>
            <a:br>
              <a:rPr lang="en-US" dirty="0"/>
            </a:br>
            <a:r>
              <a:rPr lang="en-US" dirty="0"/>
              <a:t>Twitter: @LylaALatif</a:t>
            </a:r>
            <a:br>
              <a:rPr lang="en-US" dirty="0"/>
            </a:br>
            <a:r>
              <a:rPr lang="en-US" dirty="0"/>
              <a:t>or</a:t>
            </a:r>
            <a:br>
              <a:rPr lang="en-US" dirty="0"/>
            </a:br>
            <a:r>
              <a:rPr lang="en-US" dirty="0"/>
              <a:t>Email: </a:t>
            </a:r>
            <a:r>
              <a:rPr lang="en-US" dirty="0">
                <a:hlinkClick r:id="rId2"/>
              </a:rPr>
              <a:t>latif@uonbi.ac.ke</a:t>
            </a:r>
            <a:r>
              <a:rPr lang="en-US" dirty="0"/>
              <a:t> </a:t>
            </a:r>
          </a:p>
        </p:txBody>
      </p:sp>
    </p:spTree>
    <p:extLst>
      <p:ext uri="{BB962C8B-B14F-4D97-AF65-F5344CB8AC3E}">
        <p14:creationId xmlns:p14="http://schemas.microsoft.com/office/powerpoint/2010/main" val="263203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03DE-32EF-3344-A7B2-222F875313FC}"/>
              </a:ext>
            </a:extLst>
          </p:cNvPr>
          <p:cNvSpPr>
            <a:spLocks noGrp="1"/>
          </p:cNvSpPr>
          <p:nvPr>
            <p:ph type="title"/>
          </p:nvPr>
        </p:nvSpPr>
        <p:spPr/>
        <p:txBody>
          <a:bodyPr/>
          <a:lstStyle/>
          <a:p>
            <a:r>
              <a:rPr lang="en-US" dirty="0"/>
              <a:t>DST - Kenya</a:t>
            </a:r>
          </a:p>
        </p:txBody>
      </p:sp>
      <p:sp>
        <p:nvSpPr>
          <p:cNvPr id="3" name="Content Placeholder 2">
            <a:extLst>
              <a:ext uri="{FF2B5EF4-FFF2-40B4-BE49-F238E27FC236}">
                <a16:creationId xmlns:a16="http://schemas.microsoft.com/office/drawing/2014/main" id="{4D41AC58-2442-CC43-9677-864188E66637}"/>
              </a:ext>
            </a:extLst>
          </p:cNvPr>
          <p:cNvSpPr>
            <a:spLocks noGrp="1"/>
          </p:cNvSpPr>
          <p:nvPr>
            <p:ph idx="1"/>
          </p:nvPr>
        </p:nvSpPr>
        <p:spPr/>
        <p:txBody>
          <a:bodyPr>
            <a:normAutofit fontScale="92500" lnSpcReduction="20000"/>
          </a:bodyPr>
          <a:lstStyle/>
          <a:p>
            <a:r>
              <a:rPr lang="en-GB" dirty="0"/>
              <a:t>DST will be paid by the digital service provider or the digital marketplace provider or the tax representative of a non-resident person.</a:t>
            </a:r>
          </a:p>
          <a:p>
            <a:r>
              <a:rPr lang="en-GB" dirty="0"/>
              <a:t>DST is applicable on the provision of digital services and digital marketplace. Digital services provided by residents and non-residents on which DST will apply are as follows:</a:t>
            </a:r>
          </a:p>
          <a:p>
            <a:pPr lvl="1"/>
            <a:r>
              <a:rPr lang="en-GB" dirty="0"/>
              <a:t>downloadable digital content including downloadable mobile applications, e-books and films;</a:t>
            </a:r>
          </a:p>
          <a:p>
            <a:pPr lvl="1"/>
            <a:r>
              <a:rPr lang="en-GB" dirty="0"/>
              <a:t>over-the-top services including streaming television shows, films, music, podcasts and any form of digital content;</a:t>
            </a:r>
          </a:p>
          <a:p>
            <a:pPr lvl="1"/>
            <a:r>
              <a:rPr lang="en-GB" dirty="0">
                <a:highlight>
                  <a:srgbClr val="FFFF00"/>
                </a:highlight>
              </a:rPr>
              <a:t>sale of, licensing of, or any other form of monetizing data collected about Kenyan users which has been generated from the users’ activities on a digital marketplace;</a:t>
            </a:r>
          </a:p>
          <a:p>
            <a:pPr lvl="1"/>
            <a:r>
              <a:rPr lang="en-GB" dirty="0"/>
              <a:t>provision of a digital marketplace;</a:t>
            </a:r>
          </a:p>
          <a:p>
            <a:pPr lvl="1"/>
            <a:r>
              <a:rPr lang="en-GB" dirty="0">
                <a:highlight>
                  <a:srgbClr val="FFFF00"/>
                </a:highlight>
              </a:rPr>
              <a:t>online distance training through pre-recorded media or e-learning including online courses and training; and</a:t>
            </a:r>
          </a:p>
          <a:p>
            <a:pPr lvl="1"/>
            <a:r>
              <a:rPr lang="en-GB" dirty="0"/>
              <a:t>any other service provided through a digital marketplace.</a:t>
            </a:r>
          </a:p>
          <a:p>
            <a:endParaRPr lang="en-US" dirty="0"/>
          </a:p>
        </p:txBody>
      </p:sp>
    </p:spTree>
    <p:extLst>
      <p:ext uri="{BB962C8B-B14F-4D97-AF65-F5344CB8AC3E}">
        <p14:creationId xmlns:p14="http://schemas.microsoft.com/office/powerpoint/2010/main" val="44762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170F-8FB1-844D-83C0-9AD0F726BC08}"/>
              </a:ext>
            </a:extLst>
          </p:cNvPr>
          <p:cNvSpPr>
            <a:spLocks noGrp="1"/>
          </p:cNvSpPr>
          <p:nvPr>
            <p:ph type="title"/>
          </p:nvPr>
        </p:nvSpPr>
        <p:spPr/>
        <p:txBody>
          <a:bodyPr/>
          <a:lstStyle/>
          <a:p>
            <a:r>
              <a:rPr lang="en-US" dirty="0"/>
              <a:t>DST – Kenya non resident </a:t>
            </a:r>
          </a:p>
        </p:txBody>
      </p:sp>
      <p:sp>
        <p:nvSpPr>
          <p:cNvPr id="3" name="Content Placeholder 2">
            <a:extLst>
              <a:ext uri="{FF2B5EF4-FFF2-40B4-BE49-F238E27FC236}">
                <a16:creationId xmlns:a16="http://schemas.microsoft.com/office/drawing/2014/main" id="{383EE805-E8CC-B44E-86F7-C6BBECF5A195}"/>
              </a:ext>
            </a:extLst>
          </p:cNvPr>
          <p:cNvSpPr>
            <a:spLocks noGrp="1"/>
          </p:cNvSpPr>
          <p:nvPr>
            <p:ph idx="1"/>
          </p:nvPr>
        </p:nvSpPr>
        <p:spPr/>
        <p:txBody>
          <a:bodyPr>
            <a:normAutofit/>
          </a:bodyPr>
          <a:lstStyle/>
          <a:p>
            <a:r>
              <a:rPr lang="en-GB" dirty="0"/>
              <a:t>A non-resident company providing a digital service to a user located in Kenya shall be subject to DST where:</a:t>
            </a:r>
          </a:p>
          <a:p>
            <a:pPr lvl="1"/>
            <a:r>
              <a:rPr lang="en-GB" dirty="0"/>
              <a:t>the user receives the digital service from a terminal (computer, tablet or mobile phone) located in Kenya;</a:t>
            </a:r>
          </a:p>
          <a:p>
            <a:pPr lvl="1"/>
            <a:r>
              <a:rPr lang="en-GB" dirty="0">
                <a:highlight>
                  <a:srgbClr val="FFFF00"/>
                </a:highlight>
              </a:rPr>
              <a:t>the payment for the service is made using a debit or credit facility provided by a Kenyan financial institution or Kenyan company;</a:t>
            </a:r>
          </a:p>
          <a:p>
            <a:pPr lvl="1"/>
            <a:r>
              <a:rPr lang="en-GB" dirty="0"/>
              <a:t>the digital service is acquired through an internet protocol address registered in Kenya or an international mobile phone country code assigned to Kenya; or</a:t>
            </a:r>
          </a:p>
          <a:p>
            <a:pPr lvl="1"/>
            <a:r>
              <a:rPr lang="en-GB" dirty="0"/>
              <a:t>the user has a business, residential or billing address in Kenya.</a:t>
            </a:r>
          </a:p>
          <a:p>
            <a:endParaRPr lang="en-US" dirty="0"/>
          </a:p>
        </p:txBody>
      </p:sp>
    </p:spTree>
    <p:extLst>
      <p:ext uri="{BB962C8B-B14F-4D97-AF65-F5344CB8AC3E}">
        <p14:creationId xmlns:p14="http://schemas.microsoft.com/office/powerpoint/2010/main" val="401108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DDBEC-5638-0B47-A90D-6D3654BAC51B}"/>
              </a:ext>
            </a:extLst>
          </p:cNvPr>
          <p:cNvPicPr>
            <a:picLocks noChangeAspect="1"/>
          </p:cNvPicPr>
          <p:nvPr/>
        </p:nvPicPr>
        <p:blipFill>
          <a:blip r:embed="rId2"/>
          <a:stretch>
            <a:fillRect/>
          </a:stretch>
        </p:blipFill>
        <p:spPr>
          <a:xfrm>
            <a:off x="2192734" y="744851"/>
            <a:ext cx="7172548" cy="5519499"/>
          </a:xfrm>
          <a:prstGeom prst="rect">
            <a:avLst/>
          </a:prstGeom>
        </p:spPr>
      </p:pic>
      <p:sp>
        <p:nvSpPr>
          <p:cNvPr id="2" name="Title 1">
            <a:extLst>
              <a:ext uri="{FF2B5EF4-FFF2-40B4-BE49-F238E27FC236}">
                <a16:creationId xmlns:a16="http://schemas.microsoft.com/office/drawing/2014/main" id="{BF86701E-1EBA-C24D-A14B-BAAAE244880D}"/>
              </a:ext>
            </a:extLst>
          </p:cNvPr>
          <p:cNvSpPr>
            <a:spLocks noGrp="1"/>
          </p:cNvSpPr>
          <p:nvPr>
            <p:ph type="title"/>
          </p:nvPr>
        </p:nvSpPr>
        <p:spPr>
          <a:xfrm>
            <a:off x="736317" y="1344602"/>
            <a:ext cx="10866070" cy="3360625"/>
          </a:xfrm>
        </p:spPr>
        <p:txBody>
          <a:bodyPr vert="horz" lIns="91440" tIns="45720" rIns="91440" bIns="45720" rtlCol="0" anchor="b">
            <a:normAutofit/>
          </a:bodyPr>
          <a:lstStyle/>
          <a:p>
            <a:pPr algn="ctr"/>
            <a:r>
              <a:rPr lang="en-US" sz="8600" kern="1200" dirty="0">
                <a:solidFill>
                  <a:schemeClr val="tx1"/>
                </a:solidFill>
                <a:latin typeface="+mj-lt"/>
                <a:ea typeface="+mj-ea"/>
                <a:cs typeface="+mj-cs"/>
              </a:rPr>
              <a:t>Some Definitions of the Digital Economy  </a:t>
            </a:r>
          </a:p>
        </p:txBody>
      </p:sp>
    </p:spTree>
    <p:extLst>
      <p:ext uri="{BB962C8B-B14F-4D97-AF65-F5344CB8AC3E}">
        <p14:creationId xmlns:p14="http://schemas.microsoft.com/office/powerpoint/2010/main" val="404460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7053DE9-7AFF-4040-9722-8896B15C15A5}"/>
              </a:ext>
            </a:extLst>
          </p:cNvPr>
          <p:cNvSpPr>
            <a:spLocks noGrp="1"/>
          </p:cNvSpPr>
          <p:nvPr>
            <p:ph type="title"/>
          </p:nvPr>
        </p:nvSpPr>
        <p:spPr>
          <a:xfrm>
            <a:off x="838200" y="811161"/>
            <a:ext cx="3335594" cy="5403370"/>
          </a:xfrm>
        </p:spPr>
        <p:txBody>
          <a:bodyPr>
            <a:normAutofit/>
          </a:bodyPr>
          <a:lstStyle/>
          <a:p>
            <a:r>
              <a:rPr lang="en-US" sz="4400">
                <a:solidFill>
                  <a:srgbClr val="FFFFFF"/>
                </a:solidFill>
              </a:rPr>
              <a:t>IMF </a:t>
            </a:r>
          </a:p>
        </p:txBody>
      </p:sp>
      <p:sp>
        <p:nvSpPr>
          <p:cNvPr id="16" name="Rectangle 1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6">
            <a:extLst>
              <a:ext uri="{FF2B5EF4-FFF2-40B4-BE49-F238E27FC236}">
                <a16:creationId xmlns:a16="http://schemas.microsoft.com/office/drawing/2014/main" id="{F02C3B68-0BD7-4909-8D74-55ECE0BE1569}"/>
              </a:ext>
            </a:extLst>
          </p:cNvPr>
          <p:cNvGraphicFramePr>
            <a:graphicFrameLocks noGrp="1"/>
          </p:cNvGraphicFramePr>
          <p:nvPr>
            <p:ph idx="1"/>
            <p:extLst>
              <p:ext uri="{D42A27DB-BD31-4B8C-83A1-F6EECF244321}">
                <p14:modId xmlns:p14="http://schemas.microsoft.com/office/powerpoint/2010/main" val="2641286996"/>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659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93F87-BAD4-E143-9F7F-BF787B88DC9D}"/>
              </a:ext>
            </a:extLst>
          </p:cNvPr>
          <p:cNvPicPr>
            <a:picLocks noChangeAspect="1"/>
          </p:cNvPicPr>
          <p:nvPr/>
        </p:nvPicPr>
        <p:blipFill>
          <a:blip r:embed="rId3"/>
          <a:stretch>
            <a:fillRect/>
          </a:stretch>
        </p:blipFill>
        <p:spPr>
          <a:xfrm>
            <a:off x="2836505" y="1"/>
            <a:ext cx="6114989" cy="6857999"/>
          </a:xfrm>
          <a:prstGeom prst="rect">
            <a:avLst/>
          </a:prstGeom>
        </p:spPr>
      </p:pic>
    </p:spTree>
    <p:extLst>
      <p:ext uri="{BB962C8B-B14F-4D97-AF65-F5344CB8AC3E}">
        <p14:creationId xmlns:p14="http://schemas.microsoft.com/office/powerpoint/2010/main" val="2870967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1356</TotalTime>
  <Words>1637</Words>
  <Application>Microsoft Macintosh PowerPoint</Application>
  <PresentationFormat>Widescreen</PresentationFormat>
  <Paragraphs>165</Paragraphs>
  <Slides>41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Rockwell</vt:lpstr>
      <vt:lpstr>Times New Roman</vt:lpstr>
      <vt:lpstr>Office Theme</vt:lpstr>
      <vt:lpstr>Understanding the Digital Economy</vt:lpstr>
      <vt:lpstr>Approach </vt:lpstr>
      <vt:lpstr>Prompt Questions  </vt:lpstr>
      <vt:lpstr>Further Queries </vt:lpstr>
      <vt:lpstr>DST - Kenya</vt:lpstr>
      <vt:lpstr>DST – Kenya non resident </vt:lpstr>
      <vt:lpstr>Some Definitions of the Digital Economy  </vt:lpstr>
      <vt:lpstr>IMF </vt:lpstr>
      <vt:lpstr>PowerPoint Presentation</vt:lpstr>
      <vt:lpstr>UNCTAD</vt:lpstr>
      <vt:lpstr>UNECA</vt:lpstr>
      <vt:lpstr>OECD</vt:lpstr>
      <vt:lpstr>My preferred working definition </vt:lpstr>
      <vt:lpstr>PowerPoint Presentation</vt:lpstr>
      <vt:lpstr>PowerPoint Presentation</vt:lpstr>
      <vt:lpstr>FinTech</vt:lpstr>
      <vt:lpstr>OECD digital tax – DRM potential </vt:lpstr>
      <vt:lpstr>What is this Amount A?</vt:lpstr>
      <vt:lpstr>PowerPoint Presentation</vt:lpstr>
      <vt:lpstr>Profit based approach</vt:lpstr>
      <vt:lpstr>PowerPoint Presentation</vt:lpstr>
      <vt:lpstr>An Example of How the Digital Economy Works</vt:lpstr>
      <vt:lpstr>PowerPoint Presentation</vt:lpstr>
      <vt:lpstr>Digital business models </vt:lpstr>
      <vt:lpstr>Who/How is the Digital Economy Controlled? </vt:lpstr>
      <vt:lpstr>Emerging Legal Issues </vt:lpstr>
      <vt:lpstr>DATA PRIVACY ISSUES </vt:lpstr>
      <vt:lpstr>DIGITAL IDENTITY</vt:lpstr>
      <vt:lpstr>Data Theft </vt:lpstr>
      <vt:lpstr>Human Rights Concerns</vt:lpstr>
      <vt:lpstr>Informed Consent/digital consent</vt:lpstr>
      <vt:lpstr>PowerPoint Presentation</vt:lpstr>
      <vt:lpstr>PowerPoint Presentation</vt:lpstr>
      <vt:lpstr>PowerPoint Presentation</vt:lpstr>
      <vt:lpstr>Data Protection Models</vt:lpstr>
      <vt:lpstr>PowerPoint Presentation</vt:lpstr>
      <vt:lpstr>Tax</vt:lpstr>
      <vt:lpstr>PowerPoint Presentation</vt:lpstr>
      <vt:lpstr>Tax Challenges Arise From</vt:lpstr>
      <vt:lpstr>Value Creation</vt:lpstr>
      <vt:lpstr>The End    To continue this discussion, please write to me either through  Twitter: @LylaALatif or Email: latif@uonbi.ac.ke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Lyla Latif Khan</dc:creator>
  <cp:lastModifiedBy>Lyla Latif</cp:lastModifiedBy>
  <cp:revision>51</cp:revision>
  <dcterms:created xsi:type="dcterms:W3CDTF">2019-10-06T11:33:52Z</dcterms:created>
  <dcterms:modified xsi:type="dcterms:W3CDTF">2021-09-13T08:27:03Z</dcterms:modified>
</cp:coreProperties>
</file>