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4" r:id="rId1"/>
  </p:sldMasterIdLst>
  <p:notesMasterIdLst>
    <p:notesMasterId r:id="rId21"/>
  </p:notesMasterIdLst>
  <p:sldIdLst>
    <p:sldId id="256" r:id="rId2"/>
    <p:sldId id="258" r:id="rId3"/>
    <p:sldId id="259" r:id="rId4"/>
    <p:sldId id="261" r:id="rId5"/>
    <p:sldId id="262" r:id="rId6"/>
    <p:sldId id="263" r:id="rId7"/>
    <p:sldId id="264" r:id="rId8"/>
    <p:sldId id="265" r:id="rId9"/>
    <p:sldId id="266" r:id="rId10"/>
    <p:sldId id="267" r:id="rId11"/>
    <p:sldId id="268" r:id="rId12"/>
    <p:sldId id="269" r:id="rId13"/>
    <p:sldId id="270" r:id="rId14"/>
    <p:sldId id="271" r:id="rId15"/>
    <p:sldId id="278" r:id="rId16"/>
    <p:sldId id="282" r:id="rId17"/>
    <p:sldId id="283" r:id="rId18"/>
    <p:sldId id="284" r:id="rId19"/>
    <p:sldId id="287" r:id="rId20"/>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p:restoredTop sz="94610"/>
  </p:normalViewPr>
  <p:slideViewPr>
    <p:cSldViewPr snapToGrid="0" snapToObjects="1">
      <p:cViewPr varScale="1">
        <p:scale>
          <a:sx n="122" d="100"/>
          <a:sy n="122" d="100"/>
        </p:scale>
        <p:origin x="240" y="3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1737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en-GB"/>
              <a:t>Click to edit Master title style</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r>
              <a:rPr lang="en-US"/>
              <a:t>Lyla Latif | Committee on Fiscal Studies</a:t>
            </a:r>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37499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en-GB"/>
              <a:t>Click to edit Master title style</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Lyla Latif | Committee on Fiscal Studies</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68928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en-GB"/>
              <a:t>Click to edit Master title style</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804672" y="320040"/>
            <a:ext cx="3657600" cy="320040"/>
          </a:xfrm>
        </p:spPr>
        <p:txBody>
          <a:bodyPr/>
          <a:lstStyle/>
          <a:p>
            <a:endParaRPr lang="en-US" dirty="0"/>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r>
              <a:rPr lang="en-US"/>
              <a:t>Lyla Latif | Committee on Fiscal Studies</a:t>
            </a:r>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61144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en-GB"/>
              <a:t>Click to edit Master title style</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a:xfrm>
            <a:off x="804672" y="320040"/>
            <a:ext cx="3657600" cy="320040"/>
          </a:xfrm>
        </p:spPr>
        <p:txBody>
          <a:bodyPr/>
          <a:lstStyle/>
          <a:p>
            <a:endParaRPr lang="en-US" dirty="0"/>
          </a:p>
        </p:txBody>
      </p:sp>
      <p:sp>
        <p:nvSpPr>
          <p:cNvPr id="6" name="Footer Placeholder 5"/>
          <p:cNvSpPr>
            <a:spLocks noGrp="1"/>
          </p:cNvSpPr>
          <p:nvPr>
            <p:ph type="ftr" sz="quarter" idx="11"/>
          </p:nvPr>
        </p:nvSpPr>
        <p:spPr>
          <a:xfrm>
            <a:off x="804672" y="6227064"/>
            <a:ext cx="10588752" cy="320040"/>
          </a:xfrm>
        </p:spPr>
        <p:txBody>
          <a:bodyPr/>
          <a:lstStyle/>
          <a:p>
            <a:r>
              <a:rPr lang="en-US"/>
              <a:t>Lyla Latif | Committee on Fiscal Studies</a:t>
            </a:r>
            <a:endParaRPr lang="en-US" dirty="0"/>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9706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en-GB"/>
              <a:t>Click to edit Master title style</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25305" y="1488985"/>
            <a:ext cx="6264350" cy="169685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118447" y="4351687"/>
            <a:ext cx="6265588" cy="17040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a:xfrm>
            <a:off x="804672" y="320040"/>
            <a:ext cx="3657600" cy="320040"/>
          </a:xfrm>
        </p:spPr>
        <p:txBody>
          <a:bodyPr/>
          <a:lstStyle/>
          <a:p>
            <a:endParaRPr lang="en-US" dirty="0"/>
          </a:p>
        </p:txBody>
      </p:sp>
      <p:sp>
        <p:nvSpPr>
          <p:cNvPr id="8" name="Footer Placeholder 7"/>
          <p:cNvSpPr>
            <a:spLocks noGrp="1"/>
          </p:cNvSpPr>
          <p:nvPr>
            <p:ph type="ftr" sz="quarter" idx="11"/>
          </p:nvPr>
        </p:nvSpPr>
        <p:spPr>
          <a:xfrm>
            <a:off x="804672" y="6227064"/>
            <a:ext cx="10588752" cy="320040"/>
          </a:xfrm>
        </p:spPr>
        <p:txBody>
          <a:bodyPr/>
          <a:lstStyle/>
          <a:p>
            <a:r>
              <a:rPr lang="en-US"/>
              <a:t>Lyla Latif | Committee on Fiscal Studies</a:t>
            </a:r>
            <a:endParaRPr lang="en-US" dirty="0"/>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85619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en-GB"/>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Lyla Latif | Committee on Fiscal Studies</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11832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endParaRPr lang="en-US" dirty="0"/>
          </a:p>
        </p:txBody>
      </p:sp>
      <p:sp>
        <p:nvSpPr>
          <p:cNvPr id="3" name="Footer Placeholder 2"/>
          <p:cNvSpPr>
            <a:spLocks noGrp="1"/>
          </p:cNvSpPr>
          <p:nvPr>
            <p:ph type="ftr" sz="quarter" idx="11"/>
          </p:nvPr>
        </p:nvSpPr>
        <p:spPr>
          <a:xfrm>
            <a:off x="804672" y="6227064"/>
            <a:ext cx="10588752" cy="320040"/>
          </a:xfrm>
        </p:spPr>
        <p:txBody>
          <a:bodyPr/>
          <a:lstStyle/>
          <a:p>
            <a:r>
              <a:rPr lang="en-US"/>
              <a:t>Lyla Latif | Committee on Fiscal Studies</a:t>
            </a:r>
            <a:endParaRPr lang="en-US" dirty="0"/>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34295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en-GB"/>
              <a:t>Click to edit Master title style</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Lyla Latif | Committee on Fiscal Studies</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80972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en-GB"/>
              <a:t>Click to edit Master title style</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804672" y="320040"/>
            <a:ext cx="3657600" cy="320040"/>
          </a:xfrm>
        </p:spPr>
        <p:txBody>
          <a:bodyPr/>
          <a:lstStyle/>
          <a:p>
            <a:endParaRPr lang="en-US" dirty="0"/>
          </a:p>
        </p:txBody>
      </p:sp>
      <p:sp>
        <p:nvSpPr>
          <p:cNvPr id="6" name="Footer Placeholder 5"/>
          <p:cNvSpPr>
            <a:spLocks noGrp="1"/>
          </p:cNvSpPr>
          <p:nvPr>
            <p:ph type="ftr" sz="quarter" idx="11"/>
          </p:nvPr>
        </p:nvSpPr>
        <p:spPr>
          <a:xfrm>
            <a:off x="804672" y="6227064"/>
            <a:ext cx="5942203" cy="320040"/>
          </a:xfrm>
        </p:spPr>
        <p:txBody>
          <a:bodyPr/>
          <a:lstStyle/>
          <a:p>
            <a:r>
              <a:rPr lang="en-US"/>
              <a:t>Lyla Latif | Committee on Fiscal Studies</a:t>
            </a:r>
            <a:endParaRPr lang="en-US" dirty="0"/>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33706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Lyla Latif | Committee on Fiscal Studies</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37572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en-GB"/>
              <a:t>Click to edit Master title style</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804672" y="320040"/>
            <a:ext cx="3657600" cy="320040"/>
          </a:xfrm>
        </p:spPr>
        <p:txBody>
          <a:bodyPr/>
          <a:lstStyle/>
          <a:p>
            <a:endParaRPr lang="en-US" dirty="0"/>
          </a:p>
        </p:txBody>
      </p:sp>
      <p:sp>
        <p:nvSpPr>
          <p:cNvPr id="5" name="Footer Placeholder 4"/>
          <p:cNvSpPr>
            <a:spLocks noGrp="1"/>
          </p:cNvSpPr>
          <p:nvPr>
            <p:ph type="ftr" sz="quarter" idx="11"/>
          </p:nvPr>
        </p:nvSpPr>
        <p:spPr>
          <a:xfrm>
            <a:off x="804672" y="6227064"/>
            <a:ext cx="10588752" cy="320040"/>
          </a:xfrm>
        </p:spPr>
        <p:txBody>
          <a:bodyPr/>
          <a:lstStyle/>
          <a:p>
            <a:r>
              <a:rPr lang="en-US"/>
              <a:t>Lyla Latif | Committee on Fiscal Studies</a:t>
            </a:r>
            <a:endParaRPr lang="en-US" dirty="0"/>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3566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MASTER">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3800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r>
              <a:rPr lang="en-US"/>
              <a:t>Lyla Latif | Committee on Fiscal Studies</a:t>
            </a:r>
            <a:endParaRPr lang="en-US" dirty="0"/>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4865368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sldNum="0" hdr="0" dt="0"/>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ai-latif.com/"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hyperlink" Target="https://cfs.uonbi.ac.ke/"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5" name="Text 3"/>
          <p:cNvSpPr/>
          <p:nvPr/>
        </p:nvSpPr>
        <p:spPr>
          <a:xfrm>
            <a:off x="502920" y="2330605"/>
            <a:ext cx="5260634" cy="914400"/>
          </a:xfrm>
          <a:prstGeom prst="rect">
            <a:avLst/>
          </a:prstGeom>
          <a:noFill/>
          <a:ln/>
        </p:spPr>
        <p:txBody>
          <a:bodyPr wrap="square" lIns="0" tIns="0" rIns="0" bIns="0" rtlCol="0" anchor="ctr"/>
          <a:lstStyle/>
          <a:p>
            <a:pPr marL="0" indent="0">
              <a:buNone/>
            </a:pPr>
            <a:r>
              <a:rPr lang="en-US" sz="4200" b="1" dirty="0">
                <a:solidFill>
                  <a:srgbClr val="000000"/>
                </a:solidFill>
                <a:latin typeface="Georgia" pitchFamily="34" charset="0"/>
                <a:ea typeface="Georgia" pitchFamily="34" charset="-122"/>
                <a:cs typeface="Georgia" pitchFamily="34" charset="-120"/>
              </a:rPr>
              <a:t>Draft Text of the UNFCITC</a:t>
            </a:r>
          </a:p>
          <a:p>
            <a:pPr marL="0" indent="0">
              <a:buNone/>
            </a:pPr>
            <a:r>
              <a:rPr lang="en-US" sz="4200" b="1" dirty="0">
                <a:solidFill>
                  <a:srgbClr val="C00000"/>
                </a:solidFill>
                <a:latin typeface="Georgia" pitchFamily="34" charset="0"/>
                <a:ea typeface="Georgia" pitchFamily="34" charset="-122"/>
                <a:cs typeface="Georgia" pitchFamily="34" charset="-120"/>
              </a:rPr>
              <a:t>Language as Distributive Choice</a:t>
            </a:r>
            <a:endParaRPr lang="en-US" sz="4200" dirty="0">
              <a:solidFill>
                <a:srgbClr val="C00000"/>
              </a:solidFill>
            </a:endParaRPr>
          </a:p>
        </p:txBody>
      </p:sp>
      <p:sp>
        <p:nvSpPr>
          <p:cNvPr id="8" name="Text 6"/>
          <p:cNvSpPr/>
          <p:nvPr/>
        </p:nvSpPr>
        <p:spPr>
          <a:xfrm>
            <a:off x="502920" y="4709160"/>
            <a:ext cx="10972800" cy="365760"/>
          </a:xfrm>
          <a:prstGeom prst="rect">
            <a:avLst/>
          </a:prstGeom>
          <a:noFill/>
          <a:ln/>
        </p:spPr>
        <p:txBody>
          <a:bodyPr wrap="square" lIns="0" tIns="0" rIns="0" bIns="0" rtlCol="0" anchor="ctr"/>
          <a:lstStyle/>
          <a:p>
            <a:pPr marL="0" indent="0">
              <a:buNone/>
            </a:pPr>
            <a:r>
              <a:rPr lang="en-US" sz="1600" b="1" dirty="0">
                <a:solidFill>
                  <a:srgbClr val="000000"/>
                </a:solidFill>
                <a:latin typeface="Georgia" pitchFamily="34" charset="0"/>
                <a:ea typeface="Georgia" pitchFamily="34" charset="-122"/>
                <a:cs typeface="Georgia" pitchFamily="34" charset="-120"/>
              </a:rPr>
              <a:t>Lyla Latif (PhD)</a:t>
            </a:r>
            <a:endParaRPr lang="en-US" sz="1600" dirty="0"/>
          </a:p>
        </p:txBody>
      </p:sp>
      <p:sp>
        <p:nvSpPr>
          <p:cNvPr id="9" name="Text 7"/>
          <p:cNvSpPr/>
          <p:nvPr/>
        </p:nvSpPr>
        <p:spPr>
          <a:xfrm>
            <a:off x="502920" y="5074920"/>
            <a:ext cx="10972800" cy="274320"/>
          </a:xfrm>
          <a:prstGeom prst="rect">
            <a:avLst/>
          </a:prstGeom>
          <a:noFill/>
          <a:ln/>
        </p:spPr>
        <p:txBody>
          <a:bodyPr wrap="square" lIns="0" tIns="0" rIns="0" bIns="0" rtlCol="0" anchor="ctr"/>
          <a:lstStyle/>
          <a:p>
            <a:pPr marL="0" indent="0">
              <a:buNone/>
            </a:pPr>
            <a:r>
              <a:rPr lang="en-US" sz="1400" i="1" dirty="0">
                <a:solidFill>
                  <a:srgbClr val="1A1A1A"/>
                </a:solidFill>
                <a:latin typeface="Calibri" pitchFamily="34" charset="0"/>
                <a:ea typeface="Calibri" pitchFamily="34" charset="-122"/>
                <a:cs typeface="Calibri" pitchFamily="34" charset="-120"/>
              </a:rPr>
              <a:t>Committee on Fiscal Studies, Faculty of Law, University of Nairobi</a:t>
            </a:r>
            <a:endParaRPr lang="en-US" sz="1400" dirty="0"/>
          </a:p>
        </p:txBody>
      </p:sp>
      <p:sp>
        <p:nvSpPr>
          <p:cNvPr id="10" name="Text 8"/>
          <p:cNvSpPr/>
          <p:nvPr/>
        </p:nvSpPr>
        <p:spPr>
          <a:xfrm>
            <a:off x="502920" y="5966460"/>
            <a:ext cx="10972800" cy="274320"/>
          </a:xfrm>
          <a:prstGeom prst="rect">
            <a:avLst/>
          </a:prstGeom>
          <a:noFill/>
          <a:ln/>
        </p:spPr>
        <p:txBody>
          <a:bodyPr wrap="square" lIns="0" tIns="0" rIns="0" bIns="0" rtlCol="0" anchor="ctr"/>
          <a:lstStyle/>
          <a:p>
            <a:pPr marL="0" indent="0">
              <a:buNone/>
            </a:pPr>
            <a:r>
              <a:rPr lang="en-US" sz="1400" i="1" dirty="0">
                <a:solidFill>
                  <a:schemeClr val="accent5"/>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www.lai-latif.com</a:t>
            </a:r>
            <a:endParaRPr lang="en-US" sz="1400" i="1" dirty="0">
              <a:solidFill>
                <a:schemeClr val="accent5"/>
              </a:solidFill>
              <a:latin typeface="Calibri" pitchFamily="34" charset="0"/>
              <a:ea typeface="Calibri" pitchFamily="34" charset="-122"/>
              <a:cs typeface="Calibri" pitchFamily="34" charset="-120"/>
            </a:endParaRPr>
          </a:p>
          <a:p>
            <a:pPr marL="0" indent="0">
              <a:buNone/>
            </a:pPr>
            <a:endParaRPr lang="en-US" sz="1400" dirty="0">
              <a:latin typeface="+mj-lt"/>
            </a:endParaRPr>
          </a:p>
          <a:p>
            <a:pPr marL="0" indent="0">
              <a:buNone/>
            </a:pPr>
            <a:r>
              <a:rPr lang="en-US" sz="1400" dirty="0">
                <a:latin typeface="+mj-lt"/>
              </a:rPr>
              <a:t>18</a:t>
            </a:r>
            <a:r>
              <a:rPr lang="en-US" sz="1400" baseline="30000" dirty="0">
                <a:latin typeface="+mj-lt"/>
              </a:rPr>
              <a:t>th</a:t>
            </a:r>
            <a:r>
              <a:rPr lang="en-US" sz="1400" dirty="0">
                <a:latin typeface="+mj-lt"/>
              </a:rPr>
              <a:t> GREIT Lisbon Summer Course, </a:t>
            </a:r>
          </a:p>
          <a:p>
            <a:pPr marL="0" indent="0">
              <a:buNone/>
            </a:pPr>
            <a:r>
              <a:rPr lang="en-US" sz="1400" dirty="0">
                <a:latin typeface="+mj-lt"/>
              </a:rPr>
              <a:t>University of Lisbon, Portugal</a:t>
            </a:r>
          </a:p>
          <a:p>
            <a:pPr marL="0" indent="0">
              <a:buNone/>
            </a:pPr>
            <a:r>
              <a:rPr lang="en-US" sz="1400" dirty="0">
                <a:latin typeface="+mj-lt"/>
              </a:rPr>
              <a:t>19 June 2026</a:t>
            </a:r>
          </a:p>
        </p:txBody>
      </p:sp>
      <p:pic>
        <p:nvPicPr>
          <p:cNvPr id="1026" name="Picture 2" descr="Language matters: demystifying jargon we use in our work - CYC - Colorado  Youth for a Change">
            <a:extLst>
              <a:ext uri="{FF2B5EF4-FFF2-40B4-BE49-F238E27FC236}">
                <a16:creationId xmlns:a16="http://schemas.microsoft.com/office/drawing/2014/main" id="{FF0AAFF1-0105-DE1A-E695-8F631CE7A7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0725" y="0"/>
            <a:ext cx="6391275"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5" name="Text 3"/>
          <p:cNvSpPr/>
          <p:nvPr/>
        </p:nvSpPr>
        <p:spPr>
          <a:xfrm>
            <a:off x="502920" y="749808"/>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Treaty language is a distributive choice</a:t>
            </a:r>
            <a:endParaRPr lang="en-US" sz="2200" dirty="0"/>
          </a:p>
        </p:txBody>
      </p:sp>
      <p:sp>
        <p:nvSpPr>
          <p:cNvPr id="7" name="Text 5"/>
          <p:cNvSpPr/>
          <p:nvPr/>
        </p:nvSpPr>
        <p:spPr>
          <a:xfrm>
            <a:off x="502920" y="1758282"/>
            <a:ext cx="11155680" cy="2318339"/>
          </a:xfrm>
          <a:prstGeom prst="rect">
            <a:avLst/>
          </a:prstGeom>
          <a:noFill/>
          <a:ln/>
        </p:spPr>
        <p:txBody>
          <a:bodyPr wrap="square" lIns="0" tIns="0" rIns="0" bIns="0" rtlCol="0" anchor="t"/>
          <a:lstStyle/>
          <a:p>
            <a:pPr marL="285750" indent="-285750" algn="l">
              <a:lnSpc>
                <a:spcPct val="140000"/>
              </a:lnSpc>
              <a:spcAft>
                <a:spcPts val="600"/>
              </a:spcAft>
              <a:buFont typeface="Arial" panose="020B0604020202020204" pitchFamily="34" charset="0"/>
              <a:buChar char="•"/>
            </a:pPr>
            <a:r>
              <a:rPr lang="en-US" dirty="0">
                <a:solidFill>
                  <a:srgbClr val="222222"/>
                </a:solidFill>
                <a:latin typeface="Calibri" pitchFamily="34" charset="0"/>
                <a:ea typeface="Calibri" pitchFamily="34" charset="-122"/>
                <a:cs typeface="Calibri" pitchFamily="34" charset="-120"/>
              </a:rPr>
              <a:t>It is the substantive agreement. </a:t>
            </a:r>
          </a:p>
          <a:p>
            <a:pPr marL="285750" indent="-285750" algn="l">
              <a:lnSpc>
                <a:spcPct val="140000"/>
              </a:lnSpc>
              <a:spcAft>
                <a:spcPts val="600"/>
              </a:spcAft>
              <a:buFont typeface="Arial" panose="020B0604020202020204" pitchFamily="34" charset="0"/>
              <a:buChar char="•"/>
            </a:pPr>
            <a:endParaRPr lang="en-US" dirty="0">
              <a:solidFill>
                <a:srgbClr val="222222"/>
              </a:solidFill>
              <a:latin typeface="Calibri" pitchFamily="34" charset="0"/>
              <a:ea typeface="Calibri" pitchFamily="34" charset="-122"/>
              <a:cs typeface="Calibri" pitchFamily="34" charset="-120"/>
            </a:endParaRPr>
          </a:p>
          <a:p>
            <a:pPr marL="285750" indent="-285750" algn="l">
              <a:lnSpc>
                <a:spcPct val="140000"/>
              </a:lnSpc>
              <a:spcAft>
                <a:spcPts val="600"/>
              </a:spcAft>
              <a:buFont typeface="Arial" panose="020B0604020202020204" pitchFamily="34" charset="0"/>
              <a:buChar char="•"/>
            </a:pPr>
            <a:r>
              <a:rPr lang="en-US" b="1" dirty="0">
                <a:solidFill>
                  <a:srgbClr val="222222"/>
                </a:solidFill>
                <a:latin typeface="Calibri" pitchFamily="34" charset="0"/>
                <a:ea typeface="Calibri" pitchFamily="34" charset="-122"/>
                <a:cs typeface="Calibri" pitchFamily="34" charset="-120"/>
              </a:rPr>
              <a:t>The choice between </a:t>
            </a:r>
          </a:p>
          <a:p>
            <a:pPr marL="742950" lvl="1" indent="-285750">
              <a:lnSpc>
                <a:spcPct val="140000"/>
              </a:lnSpc>
              <a:spcAft>
                <a:spcPts val="600"/>
              </a:spcAft>
              <a:buFont typeface="Arial" panose="020B0604020202020204" pitchFamily="34" charset="0"/>
              <a:buChar char="•"/>
            </a:pPr>
            <a:r>
              <a:rPr lang="en-US" b="1" dirty="0">
                <a:solidFill>
                  <a:srgbClr val="222222"/>
                </a:solidFill>
                <a:latin typeface="Calibri" pitchFamily="34" charset="0"/>
                <a:ea typeface="Calibri" pitchFamily="34" charset="-122"/>
                <a:cs typeface="Calibri" pitchFamily="34" charset="-120"/>
              </a:rPr>
              <a:t>‘shall adopt’ and ‘shall explore’, </a:t>
            </a:r>
          </a:p>
          <a:p>
            <a:pPr marL="742950" lvl="1" indent="-285750">
              <a:lnSpc>
                <a:spcPct val="140000"/>
              </a:lnSpc>
              <a:spcAft>
                <a:spcPts val="600"/>
              </a:spcAft>
              <a:buFont typeface="Arial" panose="020B0604020202020204" pitchFamily="34" charset="0"/>
              <a:buChar char="•"/>
            </a:pPr>
            <a:r>
              <a:rPr lang="en-US" b="1" dirty="0">
                <a:solidFill>
                  <a:srgbClr val="222222"/>
                </a:solidFill>
                <a:latin typeface="Calibri" pitchFamily="34" charset="0"/>
                <a:ea typeface="Calibri" pitchFamily="34" charset="-122"/>
                <a:cs typeface="Calibri" pitchFamily="34" charset="-120"/>
              </a:rPr>
              <a:t>between ‘develop and implement effective measures’ and ‘take such measures as are necessary’, </a:t>
            </a:r>
          </a:p>
          <a:p>
            <a:pPr marL="742950" lvl="1" indent="-285750">
              <a:lnSpc>
                <a:spcPct val="140000"/>
              </a:lnSpc>
              <a:spcAft>
                <a:spcPts val="600"/>
              </a:spcAft>
              <a:buFont typeface="Arial" panose="020B0604020202020204" pitchFamily="34" charset="0"/>
              <a:buChar char="•"/>
            </a:pPr>
            <a:r>
              <a:rPr lang="en-US" b="1" dirty="0">
                <a:solidFill>
                  <a:srgbClr val="222222"/>
                </a:solidFill>
                <a:latin typeface="Calibri" pitchFamily="34" charset="0"/>
                <a:ea typeface="Calibri" pitchFamily="34" charset="-122"/>
                <a:cs typeface="Calibri" pitchFamily="34" charset="-120"/>
              </a:rPr>
              <a:t>between a precise threshold and an open-ended qualifier, is the choice between</a:t>
            </a:r>
          </a:p>
          <a:p>
            <a:pPr marL="1200150" lvl="2" indent="-285750">
              <a:lnSpc>
                <a:spcPct val="140000"/>
              </a:lnSpc>
              <a:spcAft>
                <a:spcPts val="600"/>
              </a:spcAft>
              <a:buFont typeface="Arial" panose="020B0604020202020204" pitchFamily="34" charset="0"/>
              <a:buChar char="•"/>
            </a:pPr>
            <a:r>
              <a:rPr lang="en-US" b="1" dirty="0">
                <a:solidFill>
                  <a:srgbClr val="222222"/>
                </a:solidFill>
                <a:latin typeface="Calibri" pitchFamily="34" charset="0"/>
                <a:ea typeface="Calibri" pitchFamily="34" charset="-122"/>
                <a:cs typeface="Calibri" pitchFamily="34" charset="-120"/>
              </a:rPr>
              <a:t>an obligation that binds and </a:t>
            </a:r>
          </a:p>
          <a:p>
            <a:pPr marL="1200150" lvl="2" indent="-285750">
              <a:lnSpc>
                <a:spcPct val="140000"/>
              </a:lnSpc>
              <a:spcAft>
                <a:spcPts val="600"/>
              </a:spcAft>
              <a:buFont typeface="Arial" panose="020B0604020202020204" pitchFamily="34" charset="0"/>
              <a:buChar char="•"/>
            </a:pPr>
            <a:r>
              <a:rPr lang="en-US" b="1" dirty="0">
                <a:solidFill>
                  <a:srgbClr val="222222"/>
                </a:solidFill>
                <a:latin typeface="Calibri" pitchFamily="34" charset="0"/>
                <a:ea typeface="Calibri" pitchFamily="34" charset="-122"/>
                <a:cs typeface="Calibri" pitchFamily="34" charset="-120"/>
              </a:rPr>
              <a:t>a recitation that does not.</a:t>
            </a:r>
            <a:endParaRPr lang="en-US" dirty="0"/>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5" name="Text 3"/>
          <p:cNvSpPr/>
          <p:nvPr/>
        </p:nvSpPr>
        <p:spPr>
          <a:xfrm>
            <a:off x="502920" y="749808"/>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The good-faith floor — Vienna Convention on the Law of Treaties</a:t>
            </a:r>
            <a:endParaRPr lang="en-US" sz="2200" dirty="0"/>
          </a:p>
        </p:txBody>
      </p:sp>
      <p:sp>
        <p:nvSpPr>
          <p:cNvPr id="9" name="Text 7"/>
          <p:cNvSpPr/>
          <p:nvPr/>
        </p:nvSpPr>
        <p:spPr>
          <a:xfrm>
            <a:off x="667512" y="1691640"/>
            <a:ext cx="10991088" cy="1737360"/>
          </a:xfrm>
          <a:prstGeom prst="rect">
            <a:avLst/>
          </a:prstGeom>
          <a:noFill/>
          <a:ln/>
        </p:spPr>
        <p:txBody>
          <a:bodyPr wrap="square" lIns="0" tIns="0" rIns="0" bIns="0" rtlCol="0" anchor="ctr"/>
          <a:lstStyle/>
          <a:p>
            <a:pPr marL="0" indent="0">
              <a:lnSpc>
                <a:spcPct val="140000"/>
              </a:lnSpc>
              <a:buNone/>
            </a:pPr>
            <a:r>
              <a:rPr lang="en-US" sz="2000" i="1" dirty="0">
                <a:solidFill>
                  <a:srgbClr val="000000"/>
                </a:solidFill>
                <a:latin typeface="Georgia" pitchFamily="34" charset="0"/>
                <a:ea typeface="Georgia" pitchFamily="34" charset="-122"/>
                <a:cs typeface="Georgia" pitchFamily="34" charset="-120"/>
              </a:rPr>
              <a:t>‘Every treaty in force is binding upon the parties to it and must be performed by them in good faith.’</a:t>
            </a:r>
            <a:endParaRPr lang="en-US" sz="2000" dirty="0"/>
          </a:p>
        </p:txBody>
      </p:sp>
      <p:sp>
        <p:nvSpPr>
          <p:cNvPr id="3" name="TextBox 2">
            <a:extLst>
              <a:ext uri="{FF2B5EF4-FFF2-40B4-BE49-F238E27FC236}">
                <a16:creationId xmlns:a16="http://schemas.microsoft.com/office/drawing/2014/main" id="{8E6DCC41-0705-E475-BD19-C3F28834966F}"/>
              </a:ext>
            </a:extLst>
          </p:cNvPr>
          <p:cNvSpPr txBox="1"/>
          <p:nvPr/>
        </p:nvSpPr>
        <p:spPr>
          <a:xfrm>
            <a:off x="600456" y="4341582"/>
            <a:ext cx="10991087" cy="824778"/>
          </a:xfrm>
          <a:prstGeom prst="rect">
            <a:avLst/>
          </a:prstGeom>
          <a:noFill/>
        </p:spPr>
        <p:txBody>
          <a:bodyPr wrap="square">
            <a:spAutoFit/>
          </a:bodyPr>
          <a:lstStyle/>
          <a:p>
            <a:pPr marL="0" indent="0">
              <a:lnSpc>
                <a:spcPct val="140000"/>
              </a:lnSpc>
              <a:buNone/>
            </a:pPr>
            <a:r>
              <a:rPr lang="en-US" i="1" dirty="0">
                <a:solidFill>
                  <a:srgbClr val="000000"/>
                </a:solidFill>
                <a:latin typeface="Georgia" pitchFamily="34" charset="0"/>
                <a:ea typeface="Georgia" pitchFamily="34" charset="-122"/>
                <a:cs typeface="Georgia" pitchFamily="34" charset="-120"/>
              </a:rPr>
              <a:t>‘A treaty shall be interpreted in good faith in accordance with the ordinary meaning to be given to the terms of the treaty in their context and in the light of its object and purpose.’</a:t>
            </a:r>
            <a:endParaRPr lang="en-US" dirty="0"/>
          </a:p>
        </p:txBody>
      </p:sp>
      <p:sp>
        <p:nvSpPr>
          <p:cNvPr id="6" name="TextBox 5">
            <a:extLst>
              <a:ext uri="{FF2B5EF4-FFF2-40B4-BE49-F238E27FC236}">
                <a16:creationId xmlns:a16="http://schemas.microsoft.com/office/drawing/2014/main" id="{88428D46-8FA3-2D04-8630-8ECB4EE075DB}"/>
              </a:ext>
            </a:extLst>
          </p:cNvPr>
          <p:cNvSpPr txBox="1"/>
          <p:nvPr/>
        </p:nvSpPr>
        <p:spPr>
          <a:xfrm>
            <a:off x="600456" y="3945128"/>
            <a:ext cx="6098582" cy="369332"/>
          </a:xfrm>
          <a:prstGeom prst="rect">
            <a:avLst/>
          </a:prstGeom>
          <a:noFill/>
        </p:spPr>
        <p:txBody>
          <a:bodyPr wrap="square">
            <a:spAutoFit/>
          </a:bodyPr>
          <a:lstStyle/>
          <a:p>
            <a:pPr marL="0" indent="0">
              <a:buNone/>
            </a:pPr>
            <a:r>
              <a:rPr lang="en-US" sz="1800" b="1" kern="0" spc="200" dirty="0">
                <a:solidFill>
                  <a:srgbClr val="000000"/>
                </a:solidFill>
                <a:latin typeface="Calibri" pitchFamily="34" charset="0"/>
                <a:ea typeface="Calibri" pitchFamily="34" charset="-122"/>
                <a:cs typeface="Calibri" pitchFamily="34" charset="-120"/>
              </a:rPr>
              <a:t>ARTICLE 31(1) — VERBATIM TEXT</a:t>
            </a:r>
            <a:endParaRPr lang="en-US" sz="1800" dirty="0"/>
          </a:p>
        </p:txBody>
      </p:sp>
      <p:sp>
        <p:nvSpPr>
          <p:cNvPr id="14" name="TextBox 13">
            <a:extLst>
              <a:ext uri="{FF2B5EF4-FFF2-40B4-BE49-F238E27FC236}">
                <a16:creationId xmlns:a16="http://schemas.microsoft.com/office/drawing/2014/main" id="{9BE3D43D-CAB9-3F8D-4DE9-9A0A4716208E}"/>
              </a:ext>
            </a:extLst>
          </p:cNvPr>
          <p:cNvSpPr txBox="1"/>
          <p:nvPr/>
        </p:nvSpPr>
        <p:spPr>
          <a:xfrm>
            <a:off x="600456" y="1584190"/>
            <a:ext cx="6098582" cy="369332"/>
          </a:xfrm>
          <a:prstGeom prst="rect">
            <a:avLst/>
          </a:prstGeom>
          <a:noFill/>
        </p:spPr>
        <p:txBody>
          <a:bodyPr wrap="square">
            <a:spAutoFit/>
          </a:bodyPr>
          <a:lstStyle/>
          <a:p>
            <a:pPr marL="0" indent="0">
              <a:buNone/>
            </a:pPr>
            <a:r>
              <a:rPr lang="en-US" sz="1800" b="1" kern="0" spc="200" dirty="0">
                <a:solidFill>
                  <a:srgbClr val="000000"/>
                </a:solidFill>
                <a:latin typeface="Calibri" pitchFamily="34" charset="0"/>
                <a:ea typeface="Calibri" pitchFamily="34" charset="-122"/>
                <a:cs typeface="Calibri" pitchFamily="34" charset="-120"/>
              </a:rPr>
              <a:t>ARTICLE </a:t>
            </a:r>
            <a:r>
              <a:rPr lang="en-US" b="1" kern="0" spc="200" dirty="0">
                <a:solidFill>
                  <a:srgbClr val="000000"/>
                </a:solidFill>
                <a:latin typeface="Calibri" pitchFamily="34" charset="0"/>
                <a:ea typeface="Calibri" pitchFamily="34" charset="-122"/>
                <a:cs typeface="Calibri" pitchFamily="34" charset="-120"/>
              </a:rPr>
              <a:t>26</a:t>
            </a:r>
            <a:r>
              <a:rPr lang="en-US" sz="1800" b="1" kern="0" spc="200" dirty="0">
                <a:solidFill>
                  <a:srgbClr val="000000"/>
                </a:solidFill>
                <a:latin typeface="Calibri" pitchFamily="34" charset="0"/>
                <a:ea typeface="Calibri" pitchFamily="34" charset="-122"/>
                <a:cs typeface="Calibri" pitchFamily="34" charset="-120"/>
              </a:rPr>
              <a:t> — VERBATIM TEXT</a:t>
            </a:r>
            <a:endParaRPr lang="en-US" sz="1800" dirty="0"/>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5" name="Text 3"/>
          <p:cNvSpPr/>
          <p:nvPr/>
        </p:nvSpPr>
        <p:spPr>
          <a:xfrm>
            <a:off x="402559" y="711395"/>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 ICJ jurisprudence on modal verbs and obligation</a:t>
            </a:r>
            <a:endParaRPr lang="en-US" sz="2200" dirty="0"/>
          </a:p>
        </p:txBody>
      </p:sp>
      <p:sp>
        <p:nvSpPr>
          <p:cNvPr id="8" name="Text 6"/>
          <p:cNvSpPr/>
          <p:nvPr/>
        </p:nvSpPr>
        <p:spPr>
          <a:xfrm>
            <a:off x="518160" y="1613056"/>
            <a:ext cx="11155680" cy="1280160"/>
          </a:xfrm>
          <a:prstGeom prst="rect">
            <a:avLst/>
          </a:prstGeom>
          <a:noFill/>
          <a:ln/>
        </p:spPr>
        <p:txBody>
          <a:bodyPr wrap="square" lIns="0" tIns="0" rIns="0" bIns="0" rtlCol="0" anchor="t"/>
          <a:lstStyle/>
          <a:p>
            <a:pPr marL="0" indent="0" algn="l">
              <a:lnSpc>
                <a:spcPct val="135000"/>
              </a:lnSpc>
              <a:spcAft>
                <a:spcPts val="600"/>
              </a:spcAft>
              <a:buNone/>
            </a:pPr>
            <a:r>
              <a:rPr lang="en-US" sz="1600" b="1" dirty="0">
                <a:solidFill>
                  <a:srgbClr val="000000"/>
                </a:solidFill>
                <a:latin typeface="Calibri" pitchFamily="34" charset="0"/>
                <a:ea typeface="Calibri" pitchFamily="34" charset="-122"/>
                <a:cs typeface="Calibri" pitchFamily="34" charset="-120"/>
              </a:rPr>
              <a:t>LaGrand (Germany v. United States), ICJ Reports 2001, p. 466.  </a:t>
            </a:r>
            <a:r>
              <a:rPr lang="en-US" sz="1600" dirty="0">
                <a:solidFill>
                  <a:srgbClr val="222222"/>
                </a:solidFill>
                <a:latin typeface="Calibri" pitchFamily="34" charset="0"/>
                <a:ea typeface="Calibri" pitchFamily="34" charset="-122"/>
                <a:cs typeface="Calibri" pitchFamily="34" charset="-120"/>
              </a:rPr>
              <a:t>The Court held (paras 99–102) that the word ‘</a:t>
            </a:r>
            <a:r>
              <a:rPr lang="en-US" sz="1600" dirty="0">
                <a:solidFill>
                  <a:srgbClr val="C00000"/>
                </a:solidFill>
                <a:latin typeface="Calibri" pitchFamily="34" charset="0"/>
                <a:ea typeface="Calibri" pitchFamily="34" charset="-122"/>
                <a:cs typeface="Calibri" pitchFamily="34" charset="-120"/>
              </a:rPr>
              <a:t>shall</a:t>
            </a:r>
            <a:r>
              <a:rPr lang="en-US" sz="1600" dirty="0">
                <a:solidFill>
                  <a:srgbClr val="222222"/>
                </a:solidFill>
                <a:latin typeface="Calibri" pitchFamily="34" charset="0"/>
                <a:ea typeface="Calibri" pitchFamily="34" charset="-122"/>
                <a:cs typeface="Calibri" pitchFamily="34" charset="-120"/>
              </a:rPr>
              <a:t>’ in Article 41 of the ICJ Statute creates a </a:t>
            </a:r>
            <a:r>
              <a:rPr lang="en-US" sz="1600" dirty="0">
                <a:solidFill>
                  <a:srgbClr val="C00000"/>
                </a:solidFill>
                <a:latin typeface="Calibri" pitchFamily="34" charset="0"/>
                <a:ea typeface="Calibri" pitchFamily="34" charset="-122"/>
                <a:cs typeface="Calibri" pitchFamily="34" charset="-120"/>
              </a:rPr>
              <a:t>juridical obligation of performance </a:t>
            </a:r>
            <a:r>
              <a:rPr lang="en-US" sz="1600" dirty="0">
                <a:solidFill>
                  <a:srgbClr val="222222"/>
                </a:solidFill>
                <a:latin typeface="Calibri" pitchFamily="34" charset="0"/>
                <a:ea typeface="Calibri" pitchFamily="34" charset="-122"/>
                <a:cs typeface="Calibri" pitchFamily="34" charset="-120"/>
              </a:rPr>
              <a:t>— provisional measures are binding. The Court reached this result by direct application of </a:t>
            </a:r>
            <a:r>
              <a:rPr lang="en-US" sz="1600" dirty="0">
                <a:solidFill>
                  <a:srgbClr val="C00000"/>
                </a:solidFill>
                <a:latin typeface="Calibri" pitchFamily="34" charset="0"/>
                <a:ea typeface="Calibri" pitchFamily="34" charset="-122"/>
                <a:cs typeface="Calibri" pitchFamily="34" charset="-120"/>
              </a:rPr>
              <a:t>VCLT Article 31, treating ‘shall’ as the ordinary-meaning indicator of a duty.</a:t>
            </a:r>
            <a:endParaRPr lang="en-US" sz="1600" dirty="0">
              <a:solidFill>
                <a:srgbClr val="C00000"/>
              </a:solidFill>
            </a:endParaRPr>
          </a:p>
        </p:txBody>
      </p:sp>
      <p:sp>
        <p:nvSpPr>
          <p:cNvPr id="9" name="Text 7"/>
          <p:cNvSpPr/>
          <p:nvPr/>
        </p:nvSpPr>
        <p:spPr>
          <a:xfrm>
            <a:off x="502920" y="3187779"/>
            <a:ext cx="11155680" cy="1371600"/>
          </a:xfrm>
          <a:prstGeom prst="rect">
            <a:avLst/>
          </a:prstGeom>
          <a:noFill/>
          <a:ln/>
        </p:spPr>
        <p:txBody>
          <a:bodyPr wrap="square" lIns="0" tIns="0" rIns="0" bIns="0" rtlCol="0" anchor="t"/>
          <a:lstStyle/>
          <a:p>
            <a:pPr marL="0" indent="0" algn="l">
              <a:lnSpc>
                <a:spcPct val="135000"/>
              </a:lnSpc>
              <a:spcAft>
                <a:spcPts val="600"/>
              </a:spcAft>
              <a:buNone/>
            </a:pPr>
            <a:r>
              <a:rPr lang="en-US" sz="1600" b="1" dirty="0">
                <a:solidFill>
                  <a:srgbClr val="000000"/>
                </a:solidFill>
                <a:latin typeface="Calibri" pitchFamily="34" charset="0"/>
                <a:ea typeface="Calibri" pitchFamily="34" charset="-122"/>
                <a:cs typeface="Calibri" pitchFamily="34" charset="-120"/>
              </a:rPr>
              <a:t>Pulp Mills (Argentina v. Uruguay), ICJ Reports 2010, p. 14.  </a:t>
            </a:r>
            <a:r>
              <a:rPr lang="en-US" sz="1600" dirty="0">
                <a:solidFill>
                  <a:srgbClr val="222222"/>
                </a:solidFill>
                <a:latin typeface="Calibri" pitchFamily="34" charset="0"/>
                <a:ea typeface="Calibri" pitchFamily="34" charset="-122"/>
                <a:cs typeface="Calibri" pitchFamily="34" charset="-120"/>
              </a:rPr>
              <a:t>Paragraph 197 supplies the canonical formulation of the conduct/result distinction. An obligation requiring a State ‘to use all the means at its disposal in order to avoid activities which take place in its territory, or in any area under its jurisdiction, causing significant damage’ is </a:t>
            </a:r>
            <a:r>
              <a:rPr lang="en-US" sz="1600" dirty="0">
                <a:solidFill>
                  <a:srgbClr val="C00000"/>
                </a:solidFill>
                <a:latin typeface="Calibri" pitchFamily="34" charset="0"/>
                <a:ea typeface="Calibri" pitchFamily="34" charset="-122"/>
                <a:cs typeface="Calibri" pitchFamily="34" charset="-120"/>
              </a:rPr>
              <a:t>an obligation of conduct </a:t>
            </a:r>
            <a:r>
              <a:rPr lang="en-US" sz="1600" dirty="0">
                <a:solidFill>
                  <a:srgbClr val="222222"/>
                </a:solidFill>
                <a:latin typeface="Calibri" pitchFamily="34" charset="0"/>
                <a:ea typeface="Calibri" pitchFamily="34" charset="-122"/>
                <a:cs typeface="Calibri" pitchFamily="34" charset="-120"/>
              </a:rPr>
              <a:t>(due diligence), </a:t>
            </a:r>
            <a:r>
              <a:rPr lang="en-US" sz="1600" dirty="0">
                <a:solidFill>
                  <a:srgbClr val="C00000"/>
                </a:solidFill>
                <a:latin typeface="Calibri" pitchFamily="34" charset="0"/>
                <a:ea typeface="Calibri" pitchFamily="34" charset="-122"/>
                <a:cs typeface="Calibri" pitchFamily="34" charset="-120"/>
              </a:rPr>
              <a:t>not of result</a:t>
            </a:r>
            <a:r>
              <a:rPr lang="en-US" sz="1600" dirty="0">
                <a:solidFill>
                  <a:srgbClr val="222222"/>
                </a:solidFill>
                <a:latin typeface="Calibri" pitchFamily="34" charset="0"/>
                <a:ea typeface="Calibri" pitchFamily="34" charset="-122"/>
                <a:cs typeface="Calibri" pitchFamily="34" charset="-120"/>
              </a:rPr>
              <a:t>. The threshold for breach is failure of effort, not failure to produce a guaranteed outcome.</a:t>
            </a:r>
            <a:endParaRPr lang="en-US" sz="1600" dirty="0"/>
          </a:p>
        </p:txBody>
      </p:sp>
      <p:sp>
        <p:nvSpPr>
          <p:cNvPr id="10" name="Text 8"/>
          <p:cNvSpPr/>
          <p:nvPr/>
        </p:nvSpPr>
        <p:spPr>
          <a:xfrm>
            <a:off x="502920" y="5031390"/>
            <a:ext cx="11155680" cy="1463040"/>
          </a:xfrm>
          <a:prstGeom prst="rect">
            <a:avLst/>
          </a:prstGeom>
          <a:noFill/>
          <a:ln/>
        </p:spPr>
        <p:txBody>
          <a:bodyPr wrap="square" lIns="0" tIns="0" rIns="0" bIns="0" rtlCol="0" anchor="t"/>
          <a:lstStyle/>
          <a:p>
            <a:pPr marL="0" indent="0" algn="l">
              <a:lnSpc>
                <a:spcPct val="135000"/>
              </a:lnSpc>
              <a:spcAft>
                <a:spcPts val="600"/>
              </a:spcAft>
              <a:buNone/>
            </a:pPr>
            <a:r>
              <a:rPr lang="en-US" sz="1600" b="1" dirty="0">
                <a:solidFill>
                  <a:srgbClr val="000000"/>
                </a:solidFill>
                <a:latin typeface="Calibri" pitchFamily="34" charset="0"/>
                <a:ea typeface="Calibri" pitchFamily="34" charset="-122"/>
                <a:cs typeface="Calibri" pitchFamily="34" charset="-120"/>
              </a:rPr>
              <a:t>Whaling in the Antarctic (Australia v. Japan: NZ intervening), ICJ Reports 2014, p. 226.  </a:t>
            </a:r>
            <a:r>
              <a:rPr lang="en-US" sz="1600" dirty="0">
                <a:solidFill>
                  <a:srgbClr val="222222"/>
                </a:solidFill>
                <a:latin typeface="Calibri" pitchFamily="34" charset="0"/>
                <a:ea typeface="Calibri" pitchFamily="34" charset="-122"/>
                <a:cs typeface="Calibri" pitchFamily="34" charset="-120"/>
              </a:rPr>
              <a:t>The Court parsed the textual standard ‘for purposes of scientific research’ under ICRW Article VIII and held that even discretionary treaty language is reviewable on an objective reasonableness test. Young and Sullivan (16 Melbourne JIL 311, 2015) read the judgment as the ICJ moving from deference to discretion-claims toward objective review of even apparently discretionary language. </a:t>
            </a:r>
            <a:r>
              <a:rPr lang="en-US" sz="1600" dirty="0">
                <a:solidFill>
                  <a:srgbClr val="C00000"/>
                </a:solidFill>
                <a:latin typeface="Calibri" pitchFamily="34" charset="0"/>
                <a:ea typeface="Calibri" pitchFamily="34" charset="-122"/>
                <a:cs typeface="Calibri" pitchFamily="34" charset="-120"/>
              </a:rPr>
              <a:t>The implication: a State cannot escape obligation simply because the textual standard appears soft.</a:t>
            </a:r>
            <a:endParaRPr lang="en-US" sz="1600" dirty="0">
              <a:solidFill>
                <a:srgbClr val="C00000"/>
              </a:solidFill>
            </a:endParaRPr>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5" name="Text 3"/>
          <p:cNvSpPr/>
          <p:nvPr/>
        </p:nvSpPr>
        <p:spPr>
          <a:xfrm>
            <a:off x="502920" y="749808"/>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Common language appearing as treaty modal verbs</a:t>
            </a:r>
            <a:endParaRPr lang="en-US" sz="2200" dirty="0"/>
          </a:p>
        </p:txBody>
      </p:sp>
      <p:sp>
        <p:nvSpPr>
          <p:cNvPr id="8" name="Shape 6"/>
          <p:cNvSpPr/>
          <p:nvPr/>
        </p:nvSpPr>
        <p:spPr>
          <a:xfrm>
            <a:off x="502920" y="2011680"/>
            <a:ext cx="2194560" cy="365760"/>
          </a:xfrm>
          <a:prstGeom prst="rect">
            <a:avLst/>
          </a:prstGeom>
          <a:solidFill>
            <a:schemeClr val="accent5"/>
          </a:solidFill>
          <a:ln w="12700">
            <a:solidFill>
              <a:srgbClr val="000000"/>
            </a:solidFill>
            <a:prstDash val="solid"/>
          </a:ln>
        </p:spPr>
      </p:sp>
      <p:sp>
        <p:nvSpPr>
          <p:cNvPr id="9" name="Text 7"/>
          <p:cNvSpPr/>
          <p:nvPr/>
        </p:nvSpPr>
        <p:spPr>
          <a:xfrm>
            <a:off x="594360" y="2011680"/>
            <a:ext cx="2011680" cy="365760"/>
          </a:xfrm>
          <a:prstGeom prst="rect">
            <a:avLst/>
          </a:prstGeom>
          <a:noFill/>
          <a:ln/>
        </p:spPr>
        <p:txBody>
          <a:bodyPr wrap="square" lIns="0" tIns="0" rIns="0" bIns="0" rtlCol="0" anchor="ctr"/>
          <a:lstStyle/>
          <a:p>
            <a:pPr marL="0" indent="0">
              <a:buNone/>
            </a:pPr>
            <a:r>
              <a:rPr lang="en-US" sz="950" b="1" kern="0" spc="200" dirty="0">
                <a:solidFill>
                  <a:srgbClr val="FFFFFF"/>
                </a:solidFill>
                <a:latin typeface="Calibri" pitchFamily="34" charset="0"/>
                <a:ea typeface="Calibri" pitchFamily="34" charset="-122"/>
                <a:cs typeface="Calibri" pitchFamily="34" charset="-120"/>
              </a:rPr>
              <a:t>MODAL FORM</a:t>
            </a:r>
            <a:endParaRPr lang="en-US" sz="950" dirty="0"/>
          </a:p>
        </p:txBody>
      </p:sp>
      <p:sp>
        <p:nvSpPr>
          <p:cNvPr id="10" name="Shape 8"/>
          <p:cNvSpPr/>
          <p:nvPr/>
        </p:nvSpPr>
        <p:spPr>
          <a:xfrm>
            <a:off x="2697480" y="2011680"/>
            <a:ext cx="3200400" cy="365760"/>
          </a:xfrm>
          <a:prstGeom prst="rect">
            <a:avLst/>
          </a:prstGeom>
          <a:solidFill>
            <a:schemeClr val="accent5"/>
          </a:solidFill>
          <a:ln w="12700">
            <a:solidFill>
              <a:srgbClr val="000000"/>
            </a:solidFill>
            <a:prstDash val="solid"/>
          </a:ln>
        </p:spPr>
      </p:sp>
      <p:sp>
        <p:nvSpPr>
          <p:cNvPr id="11" name="Text 9"/>
          <p:cNvSpPr/>
          <p:nvPr/>
        </p:nvSpPr>
        <p:spPr>
          <a:xfrm>
            <a:off x="2788920" y="2011680"/>
            <a:ext cx="3017520" cy="365760"/>
          </a:xfrm>
          <a:prstGeom prst="rect">
            <a:avLst/>
          </a:prstGeom>
          <a:noFill/>
          <a:ln/>
        </p:spPr>
        <p:txBody>
          <a:bodyPr wrap="square" lIns="0" tIns="0" rIns="0" bIns="0" rtlCol="0" anchor="ctr"/>
          <a:lstStyle/>
          <a:p>
            <a:pPr marL="0" indent="0">
              <a:buNone/>
            </a:pPr>
            <a:r>
              <a:rPr lang="en-US" sz="950" b="1" kern="0" spc="200" dirty="0">
                <a:solidFill>
                  <a:srgbClr val="FFFFFF"/>
                </a:solidFill>
                <a:latin typeface="Calibri" pitchFamily="34" charset="0"/>
                <a:ea typeface="Calibri" pitchFamily="34" charset="-122"/>
                <a:cs typeface="Calibri" pitchFamily="34" charset="-120"/>
              </a:rPr>
              <a:t>JURIDICAL CONTENT</a:t>
            </a:r>
            <a:endParaRPr lang="en-US" sz="950" dirty="0"/>
          </a:p>
        </p:txBody>
      </p:sp>
      <p:sp>
        <p:nvSpPr>
          <p:cNvPr id="12" name="Shape 10"/>
          <p:cNvSpPr/>
          <p:nvPr/>
        </p:nvSpPr>
        <p:spPr>
          <a:xfrm>
            <a:off x="5897880" y="2011680"/>
            <a:ext cx="3474720" cy="365760"/>
          </a:xfrm>
          <a:prstGeom prst="rect">
            <a:avLst/>
          </a:prstGeom>
          <a:solidFill>
            <a:schemeClr val="accent5"/>
          </a:solidFill>
          <a:ln w="12700">
            <a:solidFill>
              <a:srgbClr val="000000"/>
            </a:solidFill>
            <a:prstDash val="solid"/>
          </a:ln>
        </p:spPr>
      </p:sp>
      <p:sp>
        <p:nvSpPr>
          <p:cNvPr id="13" name="Text 11"/>
          <p:cNvSpPr/>
          <p:nvPr/>
        </p:nvSpPr>
        <p:spPr>
          <a:xfrm>
            <a:off x="5989320" y="2011680"/>
            <a:ext cx="3291840" cy="365760"/>
          </a:xfrm>
          <a:prstGeom prst="rect">
            <a:avLst/>
          </a:prstGeom>
          <a:noFill/>
          <a:ln/>
        </p:spPr>
        <p:txBody>
          <a:bodyPr wrap="square" lIns="0" tIns="0" rIns="0" bIns="0" rtlCol="0" anchor="ctr"/>
          <a:lstStyle/>
          <a:p>
            <a:pPr marL="0" indent="0">
              <a:buNone/>
            </a:pPr>
            <a:r>
              <a:rPr lang="en-US" sz="950" b="1" kern="0" spc="200" dirty="0">
                <a:solidFill>
                  <a:srgbClr val="FFFFFF"/>
                </a:solidFill>
                <a:latin typeface="Calibri" pitchFamily="34" charset="0"/>
                <a:ea typeface="Calibri" pitchFamily="34" charset="-122"/>
                <a:cs typeface="Calibri" pitchFamily="34" charset="-120"/>
              </a:rPr>
              <a:t>COMPLIANCE THRESHOLD</a:t>
            </a:r>
            <a:endParaRPr lang="en-US" sz="950" dirty="0"/>
          </a:p>
        </p:txBody>
      </p:sp>
      <p:sp>
        <p:nvSpPr>
          <p:cNvPr id="14" name="Shape 12"/>
          <p:cNvSpPr/>
          <p:nvPr/>
        </p:nvSpPr>
        <p:spPr>
          <a:xfrm>
            <a:off x="9372600" y="2011680"/>
            <a:ext cx="2286000" cy="365760"/>
          </a:xfrm>
          <a:prstGeom prst="rect">
            <a:avLst/>
          </a:prstGeom>
          <a:solidFill>
            <a:schemeClr val="accent5"/>
          </a:solidFill>
          <a:ln w="12700">
            <a:solidFill>
              <a:srgbClr val="000000"/>
            </a:solidFill>
            <a:prstDash val="solid"/>
          </a:ln>
        </p:spPr>
      </p:sp>
      <p:sp>
        <p:nvSpPr>
          <p:cNvPr id="15" name="Text 13"/>
          <p:cNvSpPr/>
          <p:nvPr/>
        </p:nvSpPr>
        <p:spPr>
          <a:xfrm>
            <a:off x="9464040" y="2011680"/>
            <a:ext cx="2103120" cy="365760"/>
          </a:xfrm>
          <a:prstGeom prst="rect">
            <a:avLst/>
          </a:prstGeom>
          <a:noFill/>
          <a:ln/>
        </p:spPr>
        <p:txBody>
          <a:bodyPr wrap="square" lIns="0" tIns="0" rIns="0" bIns="0" rtlCol="0" anchor="ctr"/>
          <a:lstStyle/>
          <a:p>
            <a:pPr marL="0" indent="0">
              <a:buNone/>
            </a:pPr>
            <a:r>
              <a:rPr lang="en-US" sz="950" b="1" kern="0" spc="200" dirty="0">
                <a:solidFill>
                  <a:srgbClr val="FFFFFF"/>
                </a:solidFill>
                <a:latin typeface="Calibri" pitchFamily="34" charset="0"/>
                <a:ea typeface="Calibri" pitchFamily="34" charset="-122"/>
                <a:cs typeface="Calibri" pitchFamily="34" charset="-120"/>
              </a:rPr>
              <a:t>PRECEDENT</a:t>
            </a:r>
            <a:endParaRPr lang="en-US" sz="950" dirty="0"/>
          </a:p>
        </p:txBody>
      </p:sp>
      <p:sp>
        <p:nvSpPr>
          <p:cNvPr id="16" name="Shape 14"/>
          <p:cNvSpPr/>
          <p:nvPr/>
        </p:nvSpPr>
        <p:spPr>
          <a:xfrm>
            <a:off x="502920" y="3017520"/>
            <a:ext cx="2194560" cy="0"/>
          </a:xfrm>
          <a:prstGeom prst="line">
            <a:avLst/>
          </a:prstGeom>
          <a:noFill/>
          <a:ln w="6350">
            <a:solidFill>
              <a:srgbClr val="888888"/>
            </a:solidFill>
            <a:prstDash val="solid"/>
          </a:ln>
        </p:spPr>
      </p:sp>
      <p:sp>
        <p:nvSpPr>
          <p:cNvPr id="17" name="Text 15"/>
          <p:cNvSpPr/>
          <p:nvPr/>
        </p:nvSpPr>
        <p:spPr>
          <a:xfrm>
            <a:off x="594360" y="2423160"/>
            <a:ext cx="2011680" cy="548640"/>
          </a:xfrm>
          <a:prstGeom prst="rect">
            <a:avLst/>
          </a:prstGeom>
          <a:noFill/>
          <a:ln/>
        </p:spPr>
        <p:txBody>
          <a:bodyPr wrap="square" lIns="0" tIns="0" rIns="0" bIns="0" rtlCol="0" anchor="t"/>
          <a:lstStyle/>
          <a:p>
            <a:pPr marL="0" indent="0">
              <a:lnSpc>
                <a:spcPct val="125000"/>
              </a:lnSpc>
              <a:buNone/>
            </a:pPr>
            <a:r>
              <a:rPr lang="en-US" sz="1100" b="1" dirty="0">
                <a:solidFill>
                  <a:srgbClr val="C00000"/>
                </a:solidFill>
                <a:latin typeface="Calibri" pitchFamily="34" charset="0"/>
                <a:ea typeface="Calibri" pitchFamily="34" charset="-122"/>
                <a:cs typeface="Calibri" pitchFamily="34" charset="-120"/>
              </a:rPr>
              <a:t>shall</a:t>
            </a:r>
            <a:endParaRPr lang="en-US" sz="1100" dirty="0"/>
          </a:p>
        </p:txBody>
      </p:sp>
      <p:sp>
        <p:nvSpPr>
          <p:cNvPr id="18" name="Shape 16"/>
          <p:cNvSpPr/>
          <p:nvPr/>
        </p:nvSpPr>
        <p:spPr>
          <a:xfrm>
            <a:off x="2697480" y="3017520"/>
            <a:ext cx="3200400" cy="0"/>
          </a:xfrm>
          <a:prstGeom prst="line">
            <a:avLst/>
          </a:prstGeom>
          <a:noFill/>
          <a:ln w="6350">
            <a:solidFill>
              <a:srgbClr val="888888"/>
            </a:solidFill>
            <a:prstDash val="solid"/>
          </a:ln>
        </p:spPr>
      </p:sp>
      <p:sp>
        <p:nvSpPr>
          <p:cNvPr id="19" name="Text 17"/>
          <p:cNvSpPr/>
          <p:nvPr/>
        </p:nvSpPr>
        <p:spPr>
          <a:xfrm>
            <a:off x="2788920" y="2423160"/>
            <a:ext cx="3017520" cy="548640"/>
          </a:xfrm>
          <a:prstGeom prst="rect">
            <a:avLst/>
          </a:prstGeom>
          <a:noFill/>
          <a:ln/>
        </p:spPr>
        <p:txBody>
          <a:bodyPr wrap="square" lIns="0" tIns="0" rIns="0" bIns="0" rtlCol="0" anchor="t"/>
          <a:lstStyle/>
          <a:p>
            <a:pPr marL="0" indent="0">
              <a:lnSpc>
                <a:spcPct val="125000"/>
              </a:lnSpc>
              <a:buNone/>
            </a:pPr>
            <a:r>
              <a:rPr lang="en-US" sz="1050" dirty="0">
                <a:solidFill>
                  <a:srgbClr val="222222"/>
                </a:solidFill>
                <a:latin typeface="Calibri" pitchFamily="34" charset="0"/>
                <a:ea typeface="Calibri" pitchFamily="34" charset="-122"/>
                <a:cs typeface="Calibri" pitchFamily="34" charset="-120"/>
              </a:rPr>
              <a:t>Obligation of performance</a:t>
            </a:r>
            <a:endParaRPr lang="en-US" sz="1050" dirty="0"/>
          </a:p>
        </p:txBody>
      </p:sp>
      <p:sp>
        <p:nvSpPr>
          <p:cNvPr id="20" name="Shape 18"/>
          <p:cNvSpPr/>
          <p:nvPr/>
        </p:nvSpPr>
        <p:spPr>
          <a:xfrm>
            <a:off x="5897880" y="3017520"/>
            <a:ext cx="3474720" cy="0"/>
          </a:xfrm>
          <a:prstGeom prst="line">
            <a:avLst/>
          </a:prstGeom>
          <a:noFill/>
          <a:ln w="6350">
            <a:solidFill>
              <a:srgbClr val="888888"/>
            </a:solidFill>
            <a:prstDash val="solid"/>
          </a:ln>
        </p:spPr>
      </p:sp>
      <p:sp>
        <p:nvSpPr>
          <p:cNvPr id="21" name="Text 19"/>
          <p:cNvSpPr/>
          <p:nvPr/>
        </p:nvSpPr>
        <p:spPr>
          <a:xfrm>
            <a:off x="5989320" y="2423160"/>
            <a:ext cx="3291840" cy="548640"/>
          </a:xfrm>
          <a:prstGeom prst="rect">
            <a:avLst/>
          </a:prstGeom>
          <a:noFill/>
          <a:ln/>
        </p:spPr>
        <p:txBody>
          <a:bodyPr wrap="square" lIns="0" tIns="0" rIns="0" bIns="0" rtlCol="0" anchor="t"/>
          <a:lstStyle/>
          <a:p>
            <a:pPr marL="0" indent="0">
              <a:lnSpc>
                <a:spcPct val="125000"/>
              </a:lnSpc>
              <a:buNone/>
            </a:pPr>
            <a:r>
              <a:rPr lang="en-US" sz="1050" dirty="0">
                <a:solidFill>
                  <a:srgbClr val="222222"/>
                </a:solidFill>
                <a:latin typeface="Calibri" pitchFamily="34" charset="0"/>
                <a:ea typeface="Calibri" pitchFamily="34" charset="-122"/>
                <a:cs typeface="Calibri" pitchFamily="34" charset="-120"/>
              </a:rPr>
              <a:t>Duty to act; failure is breach.</a:t>
            </a:r>
            <a:endParaRPr lang="en-US" sz="1050" dirty="0"/>
          </a:p>
        </p:txBody>
      </p:sp>
      <p:sp>
        <p:nvSpPr>
          <p:cNvPr id="22" name="Shape 20"/>
          <p:cNvSpPr/>
          <p:nvPr/>
        </p:nvSpPr>
        <p:spPr>
          <a:xfrm>
            <a:off x="9372600" y="3017520"/>
            <a:ext cx="2286000" cy="0"/>
          </a:xfrm>
          <a:prstGeom prst="line">
            <a:avLst/>
          </a:prstGeom>
          <a:noFill/>
          <a:ln w="6350">
            <a:solidFill>
              <a:srgbClr val="888888"/>
            </a:solidFill>
            <a:prstDash val="solid"/>
          </a:ln>
        </p:spPr>
      </p:sp>
      <p:sp>
        <p:nvSpPr>
          <p:cNvPr id="23" name="Text 21"/>
          <p:cNvSpPr/>
          <p:nvPr/>
        </p:nvSpPr>
        <p:spPr>
          <a:xfrm>
            <a:off x="9464040" y="2423160"/>
            <a:ext cx="2103120" cy="548640"/>
          </a:xfrm>
          <a:prstGeom prst="rect">
            <a:avLst/>
          </a:prstGeom>
          <a:noFill/>
          <a:ln/>
        </p:spPr>
        <p:txBody>
          <a:bodyPr wrap="square" lIns="0" tIns="0" rIns="0" bIns="0" rtlCol="0" anchor="t"/>
          <a:lstStyle/>
          <a:p>
            <a:pPr marL="0" indent="0">
              <a:lnSpc>
                <a:spcPct val="125000"/>
              </a:lnSpc>
              <a:buNone/>
            </a:pPr>
            <a:r>
              <a:rPr lang="en-US" sz="1050" i="1" dirty="0">
                <a:solidFill>
                  <a:srgbClr val="222222"/>
                </a:solidFill>
                <a:latin typeface="Calibri" pitchFamily="34" charset="0"/>
                <a:ea typeface="Calibri" pitchFamily="34" charset="-122"/>
                <a:cs typeface="Calibri" pitchFamily="34" charset="-120"/>
              </a:rPr>
              <a:t>LaGrand (2001)</a:t>
            </a:r>
            <a:endParaRPr lang="en-US" sz="1050" dirty="0"/>
          </a:p>
        </p:txBody>
      </p:sp>
      <p:sp>
        <p:nvSpPr>
          <p:cNvPr id="24" name="Shape 22"/>
          <p:cNvSpPr/>
          <p:nvPr/>
        </p:nvSpPr>
        <p:spPr>
          <a:xfrm>
            <a:off x="502920" y="3657600"/>
            <a:ext cx="2194560" cy="0"/>
          </a:xfrm>
          <a:prstGeom prst="line">
            <a:avLst/>
          </a:prstGeom>
          <a:noFill/>
          <a:ln w="6350">
            <a:solidFill>
              <a:srgbClr val="888888"/>
            </a:solidFill>
            <a:prstDash val="solid"/>
          </a:ln>
        </p:spPr>
      </p:sp>
      <p:sp>
        <p:nvSpPr>
          <p:cNvPr id="25" name="Text 23"/>
          <p:cNvSpPr/>
          <p:nvPr/>
        </p:nvSpPr>
        <p:spPr>
          <a:xfrm>
            <a:off x="594360" y="3063240"/>
            <a:ext cx="2011680" cy="548640"/>
          </a:xfrm>
          <a:prstGeom prst="rect">
            <a:avLst/>
          </a:prstGeom>
          <a:noFill/>
          <a:ln/>
        </p:spPr>
        <p:txBody>
          <a:bodyPr wrap="square" lIns="0" tIns="0" rIns="0" bIns="0" rtlCol="0" anchor="t"/>
          <a:lstStyle/>
          <a:p>
            <a:pPr marL="0" indent="0">
              <a:lnSpc>
                <a:spcPct val="125000"/>
              </a:lnSpc>
              <a:buNone/>
            </a:pPr>
            <a:r>
              <a:rPr lang="en-US" sz="1100" b="1" dirty="0">
                <a:solidFill>
                  <a:srgbClr val="C00000"/>
                </a:solidFill>
                <a:latin typeface="Calibri" pitchFamily="34" charset="0"/>
                <a:ea typeface="Calibri" pitchFamily="34" charset="-122"/>
                <a:cs typeface="Calibri" pitchFamily="34" charset="-120"/>
              </a:rPr>
              <a:t>shall (with ‘to the extent possible’)</a:t>
            </a:r>
            <a:endParaRPr lang="en-US" sz="1100" dirty="0"/>
          </a:p>
        </p:txBody>
      </p:sp>
      <p:sp>
        <p:nvSpPr>
          <p:cNvPr id="26" name="Shape 24"/>
          <p:cNvSpPr/>
          <p:nvPr/>
        </p:nvSpPr>
        <p:spPr>
          <a:xfrm>
            <a:off x="2697480" y="3657600"/>
            <a:ext cx="3200400" cy="0"/>
          </a:xfrm>
          <a:prstGeom prst="line">
            <a:avLst/>
          </a:prstGeom>
          <a:noFill/>
          <a:ln w="6350">
            <a:solidFill>
              <a:srgbClr val="888888"/>
            </a:solidFill>
            <a:prstDash val="solid"/>
          </a:ln>
        </p:spPr>
      </p:sp>
      <p:sp>
        <p:nvSpPr>
          <p:cNvPr id="27" name="Text 25"/>
          <p:cNvSpPr/>
          <p:nvPr/>
        </p:nvSpPr>
        <p:spPr>
          <a:xfrm>
            <a:off x="2788920" y="3063240"/>
            <a:ext cx="3017520" cy="548640"/>
          </a:xfrm>
          <a:prstGeom prst="rect">
            <a:avLst/>
          </a:prstGeom>
          <a:noFill/>
          <a:ln/>
        </p:spPr>
        <p:txBody>
          <a:bodyPr wrap="square" lIns="0" tIns="0" rIns="0" bIns="0" rtlCol="0" anchor="t"/>
          <a:lstStyle/>
          <a:p>
            <a:pPr marL="0" indent="0">
              <a:lnSpc>
                <a:spcPct val="125000"/>
              </a:lnSpc>
              <a:buNone/>
            </a:pPr>
            <a:r>
              <a:rPr lang="en-US" sz="1050" dirty="0">
                <a:solidFill>
                  <a:srgbClr val="222222"/>
                </a:solidFill>
                <a:latin typeface="Calibri" pitchFamily="34" charset="0"/>
                <a:ea typeface="Calibri" pitchFamily="34" charset="-122"/>
                <a:cs typeface="Calibri" pitchFamily="34" charset="-120"/>
              </a:rPr>
              <a:t>Obligation rendered discretionary</a:t>
            </a:r>
            <a:endParaRPr lang="en-US" sz="1050" dirty="0"/>
          </a:p>
        </p:txBody>
      </p:sp>
      <p:sp>
        <p:nvSpPr>
          <p:cNvPr id="28" name="Shape 26"/>
          <p:cNvSpPr/>
          <p:nvPr/>
        </p:nvSpPr>
        <p:spPr>
          <a:xfrm>
            <a:off x="5897880" y="3657600"/>
            <a:ext cx="3474720" cy="0"/>
          </a:xfrm>
          <a:prstGeom prst="line">
            <a:avLst/>
          </a:prstGeom>
          <a:noFill/>
          <a:ln w="6350">
            <a:solidFill>
              <a:srgbClr val="888888"/>
            </a:solidFill>
            <a:prstDash val="solid"/>
          </a:ln>
        </p:spPr>
      </p:sp>
      <p:sp>
        <p:nvSpPr>
          <p:cNvPr id="29" name="Text 27"/>
          <p:cNvSpPr/>
          <p:nvPr/>
        </p:nvSpPr>
        <p:spPr>
          <a:xfrm>
            <a:off x="5989320" y="3063240"/>
            <a:ext cx="3291840" cy="548640"/>
          </a:xfrm>
          <a:prstGeom prst="rect">
            <a:avLst/>
          </a:prstGeom>
          <a:noFill/>
          <a:ln/>
        </p:spPr>
        <p:txBody>
          <a:bodyPr wrap="square" lIns="0" tIns="0" rIns="0" bIns="0" rtlCol="0" anchor="t"/>
          <a:lstStyle/>
          <a:p>
            <a:pPr marL="0" indent="0">
              <a:lnSpc>
                <a:spcPct val="125000"/>
              </a:lnSpc>
              <a:buNone/>
            </a:pPr>
            <a:r>
              <a:rPr lang="en-US" sz="1050" dirty="0">
                <a:solidFill>
                  <a:srgbClr val="222222"/>
                </a:solidFill>
                <a:latin typeface="Calibri" pitchFamily="34" charset="0"/>
                <a:ea typeface="Calibri" pitchFamily="34" charset="-122"/>
                <a:cs typeface="Calibri" pitchFamily="34" charset="-120"/>
              </a:rPr>
              <a:t>Self-judging; effectively none.</a:t>
            </a:r>
            <a:endParaRPr lang="en-US" sz="1050" dirty="0"/>
          </a:p>
        </p:txBody>
      </p:sp>
      <p:sp>
        <p:nvSpPr>
          <p:cNvPr id="30" name="Shape 28"/>
          <p:cNvSpPr/>
          <p:nvPr/>
        </p:nvSpPr>
        <p:spPr>
          <a:xfrm>
            <a:off x="9372600" y="3657600"/>
            <a:ext cx="2286000" cy="0"/>
          </a:xfrm>
          <a:prstGeom prst="line">
            <a:avLst/>
          </a:prstGeom>
          <a:noFill/>
          <a:ln w="6350">
            <a:solidFill>
              <a:srgbClr val="888888"/>
            </a:solidFill>
            <a:prstDash val="solid"/>
          </a:ln>
        </p:spPr>
      </p:sp>
      <p:sp>
        <p:nvSpPr>
          <p:cNvPr id="31" name="Text 29"/>
          <p:cNvSpPr/>
          <p:nvPr/>
        </p:nvSpPr>
        <p:spPr>
          <a:xfrm>
            <a:off x="9464040" y="3063240"/>
            <a:ext cx="2103120" cy="548640"/>
          </a:xfrm>
          <a:prstGeom prst="rect">
            <a:avLst/>
          </a:prstGeom>
          <a:noFill/>
          <a:ln/>
        </p:spPr>
        <p:txBody>
          <a:bodyPr wrap="square" lIns="0" tIns="0" rIns="0" bIns="0" rtlCol="0" anchor="t"/>
          <a:lstStyle/>
          <a:p>
            <a:pPr marL="0" indent="0">
              <a:lnSpc>
                <a:spcPct val="125000"/>
              </a:lnSpc>
              <a:buNone/>
            </a:pPr>
            <a:r>
              <a:rPr lang="en-US" sz="1050" i="1" dirty="0">
                <a:solidFill>
                  <a:srgbClr val="222222"/>
                </a:solidFill>
                <a:latin typeface="Calibri" pitchFamily="34" charset="0"/>
                <a:ea typeface="Calibri" pitchFamily="34" charset="-122"/>
                <a:cs typeface="Calibri" pitchFamily="34" charset="-120"/>
              </a:rPr>
              <a:t>—</a:t>
            </a:r>
            <a:endParaRPr lang="en-US" sz="1050" dirty="0"/>
          </a:p>
        </p:txBody>
      </p:sp>
      <p:sp>
        <p:nvSpPr>
          <p:cNvPr id="32" name="Shape 30"/>
          <p:cNvSpPr/>
          <p:nvPr/>
        </p:nvSpPr>
        <p:spPr>
          <a:xfrm>
            <a:off x="502920" y="4297680"/>
            <a:ext cx="2194560" cy="0"/>
          </a:xfrm>
          <a:prstGeom prst="line">
            <a:avLst/>
          </a:prstGeom>
          <a:noFill/>
          <a:ln w="6350">
            <a:solidFill>
              <a:srgbClr val="888888"/>
            </a:solidFill>
            <a:prstDash val="solid"/>
          </a:ln>
        </p:spPr>
      </p:sp>
      <p:sp>
        <p:nvSpPr>
          <p:cNvPr id="33" name="Text 31"/>
          <p:cNvSpPr/>
          <p:nvPr/>
        </p:nvSpPr>
        <p:spPr>
          <a:xfrm>
            <a:off x="594360" y="3703320"/>
            <a:ext cx="2011680" cy="548640"/>
          </a:xfrm>
          <a:prstGeom prst="rect">
            <a:avLst/>
          </a:prstGeom>
          <a:noFill/>
          <a:ln/>
        </p:spPr>
        <p:txBody>
          <a:bodyPr wrap="square" lIns="0" tIns="0" rIns="0" bIns="0" rtlCol="0" anchor="t"/>
          <a:lstStyle/>
          <a:p>
            <a:pPr marL="0" indent="0">
              <a:lnSpc>
                <a:spcPct val="125000"/>
              </a:lnSpc>
              <a:buNone/>
            </a:pPr>
            <a:r>
              <a:rPr lang="en-US" sz="1100" b="1" dirty="0">
                <a:solidFill>
                  <a:srgbClr val="C00000"/>
                </a:solidFill>
                <a:latin typeface="Calibri" pitchFamily="34" charset="0"/>
                <a:ea typeface="Calibri" pitchFamily="34" charset="-122"/>
                <a:cs typeface="Calibri" pitchFamily="34" charset="-120"/>
              </a:rPr>
              <a:t>may</a:t>
            </a:r>
            <a:endParaRPr lang="en-US" sz="1100" dirty="0"/>
          </a:p>
        </p:txBody>
      </p:sp>
      <p:sp>
        <p:nvSpPr>
          <p:cNvPr id="34" name="Shape 32"/>
          <p:cNvSpPr/>
          <p:nvPr/>
        </p:nvSpPr>
        <p:spPr>
          <a:xfrm>
            <a:off x="2697480" y="4297680"/>
            <a:ext cx="3200400" cy="0"/>
          </a:xfrm>
          <a:prstGeom prst="line">
            <a:avLst/>
          </a:prstGeom>
          <a:noFill/>
          <a:ln w="6350">
            <a:solidFill>
              <a:srgbClr val="888888"/>
            </a:solidFill>
            <a:prstDash val="solid"/>
          </a:ln>
        </p:spPr>
      </p:sp>
      <p:sp>
        <p:nvSpPr>
          <p:cNvPr id="35" name="Text 33"/>
          <p:cNvSpPr/>
          <p:nvPr/>
        </p:nvSpPr>
        <p:spPr>
          <a:xfrm>
            <a:off x="2788920" y="3703320"/>
            <a:ext cx="3017520" cy="548640"/>
          </a:xfrm>
          <a:prstGeom prst="rect">
            <a:avLst/>
          </a:prstGeom>
          <a:noFill/>
          <a:ln/>
        </p:spPr>
        <p:txBody>
          <a:bodyPr wrap="square" lIns="0" tIns="0" rIns="0" bIns="0" rtlCol="0" anchor="t"/>
          <a:lstStyle/>
          <a:p>
            <a:pPr marL="0" indent="0">
              <a:lnSpc>
                <a:spcPct val="125000"/>
              </a:lnSpc>
              <a:buNone/>
            </a:pPr>
            <a:r>
              <a:rPr lang="en-US" sz="1050" dirty="0">
                <a:solidFill>
                  <a:srgbClr val="222222"/>
                </a:solidFill>
                <a:latin typeface="Calibri" pitchFamily="34" charset="0"/>
                <a:ea typeface="Calibri" pitchFamily="34" charset="-122"/>
                <a:cs typeface="Calibri" pitchFamily="34" charset="-120"/>
              </a:rPr>
              <a:t>Faculty or right</a:t>
            </a:r>
            <a:endParaRPr lang="en-US" sz="1050" dirty="0"/>
          </a:p>
        </p:txBody>
      </p:sp>
      <p:sp>
        <p:nvSpPr>
          <p:cNvPr id="36" name="Shape 34"/>
          <p:cNvSpPr/>
          <p:nvPr/>
        </p:nvSpPr>
        <p:spPr>
          <a:xfrm>
            <a:off x="5897880" y="4297680"/>
            <a:ext cx="3474720" cy="0"/>
          </a:xfrm>
          <a:prstGeom prst="line">
            <a:avLst/>
          </a:prstGeom>
          <a:noFill/>
          <a:ln w="6350">
            <a:solidFill>
              <a:srgbClr val="888888"/>
            </a:solidFill>
            <a:prstDash val="solid"/>
          </a:ln>
        </p:spPr>
      </p:sp>
      <p:sp>
        <p:nvSpPr>
          <p:cNvPr id="37" name="Text 35"/>
          <p:cNvSpPr/>
          <p:nvPr/>
        </p:nvSpPr>
        <p:spPr>
          <a:xfrm>
            <a:off x="5989320" y="3703320"/>
            <a:ext cx="3291840" cy="548640"/>
          </a:xfrm>
          <a:prstGeom prst="rect">
            <a:avLst/>
          </a:prstGeom>
          <a:noFill/>
          <a:ln/>
        </p:spPr>
        <p:txBody>
          <a:bodyPr wrap="square" lIns="0" tIns="0" rIns="0" bIns="0" rtlCol="0" anchor="t"/>
          <a:lstStyle/>
          <a:p>
            <a:pPr marL="0" indent="0">
              <a:lnSpc>
                <a:spcPct val="125000"/>
              </a:lnSpc>
              <a:buNone/>
            </a:pPr>
            <a:r>
              <a:rPr lang="en-US" sz="1050" dirty="0">
                <a:solidFill>
                  <a:srgbClr val="222222"/>
                </a:solidFill>
                <a:latin typeface="Calibri" pitchFamily="34" charset="0"/>
                <a:ea typeface="Calibri" pitchFamily="34" charset="-122"/>
                <a:cs typeface="Calibri" pitchFamily="34" charset="-120"/>
              </a:rPr>
              <a:t>No duty; no compliance question arises.</a:t>
            </a:r>
            <a:endParaRPr lang="en-US" sz="1050" dirty="0"/>
          </a:p>
        </p:txBody>
      </p:sp>
      <p:sp>
        <p:nvSpPr>
          <p:cNvPr id="38" name="Shape 36"/>
          <p:cNvSpPr/>
          <p:nvPr/>
        </p:nvSpPr>
        <p:spPr>
          <a:xfrm>
            <a:off x="9372600" y="4297680"/>
            <a:ext cx="2286000" cy="0"/>
          </a:xfrm>
          <a:prstGeom prst="line">
            <a:avLst/>
          </a:prstGeom>
          <a:noFill/>
          <a:ln w="6350">
            <a:solidFill>
              <a:srgbClr val="888888"/>
            </a:solidFill>
            <a:prstDash val="solid"/>
          </a:ln>
        </p:spPr>
      </p:sp>
      <p:sp>
        <p:nvSpPr>
          <p:cNvPr id="39" name="Text 37"/>
          <p:cNvSpPr/>
          <p:nvPr/>
        </p:nvSpPr>
        <p:spPr>
          <a:xfrm>
            <a:off x="9464040" y="3703320"/>
            <a:ext cx="2103120" cy="548640"/>
          </a:xfrm>
          <a:prstGeom prst="rect">
            <a:avLst/>
          </a:prstGeom>
          <a:noFill/>
          <a:ln/>
        </p:spPr>
        <p:txBody>
          <a:bodyPr wrap="square" lIns="0" tIns="0" rIns="0" bIns="0" rtlCol="0" anchor="t"/>
          <a:lstStyle/>
          <a:p>
            <a:pPr marL="0" indent="0">
              <a:lnSpc>
                <a:spcPct val="125000"/>
              </a:lnSpc>
              <a:buNone/>
            </a:pPr>
            <a:r>
              <a:rPr lang="en-US" sz="1050" i="1" dirty="0">
                <a:solidFill>
                  <a:srgbClr val="222222"/>
                </a:solidFill>
                <a:latin typeface="Calibri" pitchFamily="34" charset="0"/>
                <a:ea typeface="Calibri" pitchFamily="34" charset="-122"/>
                <a:cs typeface="Calibri" pitchFamily="34" charset="-120"/>
              </a:rPr>
              <a:t>—</a:t>
            </a:r>
            <a:endParaRPr lang="en-US" sz="1050" dirty="0"/>
          </a:p>
        </p:txBody>
      </p:sp>
      <p:sp>
        <p:nvSpPr>
          <p:cNvPr id="40" name="Shape 38"/>
          <p:cNvSpPr/>
          <p:nvPr/>
        </p:nvSpPr>
        <p:spPr>
          <a:xfrm>
            <a:off x="502920" y="4937760"/>
            <a:ext cx="2194560" cy="0"/>
          </a:xfrm>
          <a:prstGeom prst="line">
            <a:avLst/>
          </a:prstGeom>
          <a:noFill/>
          <a:ln w="6350">
            <a:solidFill>
              <a:srgbClr val="888888"/>
            </a:solidFill>
            <a:prstDash val="solid"/>
          </a:ln>
        </p:spPr>
      </p:sp>
      <p:sp>
        <p:nvSpPr>
          <p:cNvPr id="41" name="Text 39"/>
          <p:cNvSpPr/>
          <p:nvPr/>
        </p:nvSpPr>
        <p:spPr>
          <a:xfrm>
            <a:off x="594360" y="4343400"/>
            <a:ext cx="2011680" cy="548640"/>
          </a:xfrm>
          <a:prstGeom prst="rect">
            <a:avLst/>
          </a:prstGeom>
          <a:noFill/>
          <a:ln/>
        </p:spPr>
        <p:txBody>
          <a:bodyPr wrap="square" lIns="0" tIns="0" rIns="0" bIns="0" rtlCol="0" anchor="t"/>
          <a:lstStyle/>
          <a:p>
            <a:pPr marL="0" indent="0">
              <a:lnSpc>
                <a:spcPct val="125000"/>
              </a:lnSpc>
              <a:buNone/>
            </a:pPr>
            <a:r>
              <a:rPr lang="en-US" sz="1100" b="1" dirty="0">
                <a:solidFill>
                  <a:srgbClr val="C00000"/>
                </a:solidFill>
                <a:latin typeface="Calibri" pitchFamily="34" charset="0"/>
                <a:ea typeface="Calibri" pitchFamily="34" charset="-122"/>
                <a:cs typeface="Calibri" pitchFamily="34" charset="-120"/>
              </a:rPr>
              <a:t>should</a:t>
            </a:r>
            <a:endParaRPr lang="en-US" sz="1100" dirty="0"/>
          </a:p>
        </p:txBody>
      </p:sp>
      <p:sp>
        <p:nvSpPr>
          <p:cNvPr id="42" name="Shape 40"/>
          <p:cNvSpPr/>
          <p:nvPr/>
        </p:nvSpPr>
        <p:spPr>
          <a:xfrm>
            <a:off x="2697480" y="4937760"/>
            <a:ext cx="3200400" cy="0"/>
          </a:xfrm>
          <a:prstGeom prst="line">
            <a:avLst/>
          </a:prstGeom>
          <a:noFill/>
          <a:ln w="6350">
            <a:solidFill>
              <a:srgbClr val="888888"/>
            </a:solidFill>
            <a:prstDash val="solid"/>
          </a:ln>
        </p:spPr>
      </p:sp>
      <p:sp>
        <p:nvSpPr>
          <p:cNvPr id="43" name="Text 41"/>
          <p:cNvSpPr/>
          <p:nvPr/>
        </p:nvSpPr>
        <p:spPr>
          <a:xfrm>
            <a:off x="2788920" y="4343400"/>
            <a:ext cx="3017520" cy="548640"/>
          </a:xfrm>
          <a:prstGeom prst="rect">
            <a:avLst/>
          </a:prstGeom>
          <a:noFill/>
          <a:ln/>
        </p:spPr>
        <p:txBody>
          <a:bodyPr wrap="square" lIns="0" tIns="0" rIns="0" bIns="0" rtlCol="0" anchor="t"/>
          <a:lstStyle/>
          <a:p>
            <a:pPr marL="0" indent="0">
              <a:lnSpc>
                <a:spcPct val="125000"/>
              </a:lnSpc>
              <a:buNone/>
            </a:pPr>
            <a:r>
              <a:rPr lang="en-US" sz="1050" dirty="0">
                <a:solidFill>
                  <a:srgbClr val="222222"/>
                </a:solidFill>
                <a:latin typeface="Calibri" pitchFamily="34" charset="0"/>
                <a:ea typeface="Calibri" pitchFamily="34" charset="-122"/>
                <a:cs typeface="Calibri" pitchFamily="34" charset="-120"/>
              </a:rPr>
              <a:t>Recommendation</a:t>
            </a:r>
            <a:endParaRPr lang="en-US" sz="1050" dirty="0"/>
          </a:p>
        </p:txBody>
      </p:sp>
      <p:sp>
        <p:nvSpPr>
          <p:cNvPr id="44" name="Shape 42"/>
          <p:cNvSpPr/>
          <p:nvPr/>
        </p:nvSpPr>
        <p:spPr>
          <a:xfrm>
            <a:off x="5897880" y="4937760"/>
            <a:ext cx="3474720" cy="0"/>
          </a:xfrm>
          <a:prstGeom prst="line">
            <a:avLst/>
          </a:prstGeom>
          <a:noFill/>
          <a:ln w="6350">
            <a:solidFill>
              <a:srgbClr val="888888"/>
            </a:solidFill>
            <a:prstDash val="solid"/>
          </a:ln>
        </p:spPr>
      </p:sp>
      <p:sp>
        <p:nvSpPr>
          <p:cNvPr id="45" name="Text 43"/>
          <p:cNvSpPr/>
          <p:nvPr/>
        </p:nvSpPr>
        <p:spPr>
          <a:xfrm>
            <a:off x="5989320" y="4343400"/>
            <a:ext cx="3291840" cy="548640"/>
          </a:xfrm>
          <a:prstGeom prst="rect">
            <a:avLst/>
          </a:prstGeom>
          <a:noFill/>
          <a:ln/>
        </p:spPr>
        <p:txBody>
          <a:bodyPr wrap="square" lIns="0" tIns="0" rIns="0" bIns="0" rtlCol="0" anchor="t"/>
          <a:lstStyle/>
          <a:p>
            <a:pPr marL="0" indent="0">
              <a:lnSpc>
                <a:spcPct val="125000"/>
              </a:lnSpc>
              <a:buNone/>
            </a:pPr>
            <a:r>
              <a:rPr lang="en-US" sz="1050" dirty="0">
                <a:solidFill>
                  <a:srgbClr val="222222"/>
                </a:solidFill>
                <a:latin typeface="Calibri" pitchFamily="34" charset="0"/>
                <a:ea typeface="Calibri" pitchFamily="34" charset="-122"/>
                <a:cs typeface="Calibri" pitchFamily="34" charset="-120"/>
              </a:rPr>
              <a:t>Good-faith departure permitted on reasoned ground.</a:t>
            </a:r>
            <a:endParaRPr lang="en-US" sz="1050" dirty="0"/>
          </a:p>
        </p:txBody>
      </p:sp>
      <p:sp>
        <p:nvSpPr>
          <p:cNvPr id="46" name="Shape 44"/>
          <p:cNvSpPr/>
          <p:nvPr/>
        </p:nvSpPr>
        <p:spPr>
          <a:xfrm>
            <a:off x="9372600" y="4937760"/>
            <a:ext cx="2286000" cy="0"/>
          </a:xfrm>
          <a:prstGeom prst="line">
            <a:avLst/>
          </a:prstGeom>
          <a:noFill/>
          <a:ln w="6350">
            <a:solidFill>
              <a:srgbClr val="888888"/>
            </a:solidFill>
            <a:prstDash val="solid"/>
          </a:ln>
        </p:spPr>
      </p:sp>
      <p:sp>
        <p:nvSpPr>
          <p:cNvPr id="47" name="Text 45"/>
          <p:cNvSpPr/>
          <p:nvPr/>
        </p:nvSpPr>
        <p:spPr>
          <a:xfrm>
            <a:off x="9464040" y="4343400"/>
            <a:ext cx="2103120" cy="548640"/>
          </a:xfrm>
          <a:prstGeom prst="rect">
            <a:avLst/>
          </a:prstGeom>
          <a:noFill/>
          <a:ln/>
        </p:spPr>
        <p:txBody>
          <a:bodyPr wrap="square" lIns="0" tIns="0" rIns="0" bIns="0" rtlCol="0" anchor="t"/>
          <a:lstStyle/>
          <a:p>
            <a:pPr marL="0" indent="0">
              <a:lnSpc>
                <a:spcPct val="125000"/>
              </a:lnSpc>
              <a:buNone/>
            </a:pPr>
            <a:r>
              <a:rPr lang="en-US" sz="1050" i="1" dirty="0">
                <a:solidFill>
                  <a:srgbClr val="222222"/>
                </a:solidFill>
                <a:latin typeface="Calibri" pitchFamily="34" charset="0"/>
                <a:ea typeface="Calibri" pitchFamily="34" charset="-122"/>
                <a:cs typeface="Calibri" pitchFamily="34" charset="-120"/>
              </a:rPr>
              <a:t>UNFCCC Art. 3</a:t>
            </a:r>
            <a:endParaRPr lang="en-US" sz="1050" dirty="0"/>
          </a:p>
        </p:txBody>
      </p:sp>
      <p:sp>
        <p:nvSpPr>
          <p:cNvPr id="48" name="Shape 46"/>
          <p:cNvSpPr/>
          <p:nvPr/>
        </p:nvSpPr>
        <p:spPr>
          <a:xfrm>
            <a:off x="502920" y="5577840"/>
            <a:ext cx="2194560" cy="0"/>
          </a:xfrm>
          <a:prstGeom prst="line">
            <a:avLst/>
          </a:prstGeom>
          <a:noFill/>
          <a:ln w="6350">
            <a:solidFill>
              <a:srgbClr val="888888"/>
            </a:solidFill>
            <a:prstDash val="solid"/>
          </a:ln>
        </p:spPr>
      </p:sp>
      <p:sp>
        <p:nvSpPr>
          <p:cNvPr id="49" name="Text 47"/>
          <p:cNvSpPr/>
          <p:nvPr/>
        </p:nvSpPr>
        <p:spPr>
          <a:xfrm>
            <a:off x="594360" y="4983480"/>
            <a:ext cx="2011680" cy="548640"/>
          </a:xfrm>
          <a:prstGeom prst="rect">
            <a:avLst/>
          </a:prstGeom>
          <a:noFill/>
          <a:ln/>
        </p:spPr>
        <p:txBody>
          <a:bodyPr wrap="square" lIns="0" tIns="0" rIns="0" bIns="0" rtlCol="0" anchor="t"/>
          <a:lstStyle/>
          <a:p>
            <a:pPr marL="0" indent="0">
              <a:lnSpc>
                <a:spcPct val="125000"/>
              </a:lnSpc>
              <a:buNone/>
            </a:pPr>
            <a:r>
              <a:rPr lang="en-US" sz="1100" b="1" dirty="0">
                <a:solidFill>
                  <a:srgbClr val="C00000"/>
                </a:solidFill>
                <a:latin typeface="Calibri" pitchFamily="34" charset="0"/>
                <a:ea typeface="Calibri" pitchFamily="34" charset="-122"/>
                <a:cs typeface="Calibri" pitchFamily="34" charset="-120"/>
              </a:rPr>
              <a:t>shall endeavour / shall pursue</a:t>
            </a:r>
            <a:endParaRPr lang="en-US" sz="1100" dirty="0"/>
          </a:p>
        </p:txBody>
      </p:sp>
      <p:sp>
        <p:nvSpPr>
          <p:cNvPr id="50" name="Shape 48"/>
          <p:cNvSpPr/>
          <p:nvPr/>
        </p:nvSpPr>
        <p:spPr>
          <a:xfrm>
            <a:off x="2697480" y="5577840"/>
            <a:ext cx="3200400" cy="0"/>
          </a:xfrm>
          <a:prstGeom prst="line">
            <a:avLst/>
          </a:prstGeom>
          <a:noFill/>
          <a:ln w="6350">
            <a:solidFill>
              <a:srgbClr val="888888"/>
            </a:solidFill>
            <a:prstDash val="solid"/>
          </a:ln>
        </p:spPr>
      </p:sp>
      <p:sp>
        <p:nvSpPr>
          <p:cNvPr id="51" name="Text 49"/>
          <p:cNvSpPr/>
          <p:nvPr/>
        </p:nvSpPr>
        <p:spPr>
          <a:xfrm>
            <a:off x="2788920" y="4983480"/>
            <a:ext cx="3017520" cy="548640"/>
          </a:xfrm>
          <a:prstGeom prst="rect">
            <a:avLst/>
          </a:prstGeom>
          <a:noFill/>
          <a:ln/>
        </p:spPr>
        <p:txBody>
          <a:bodyPr wrap="square" lIns="0" tIns="0" rIns="0" bIns="0" rtlCol="0" anchor="t"/>
          <a:lstStyle/>
          <a:p>
            <a:pPr marL="0" indent="0">
              <a:lnSpc>
                <a:spcPct val="125000"/>
              </a:lnSpc>
              <a:buNone/>
            </a:pPr>
            <a:r>
              <a:rPr lang="en-US" sz="1050" dirty="0">
                <a:solidFill>
                  <a:srgbClr val="222222"/>
                </a:solidFill>
                <a:latin typeface="Calibri" pitchFamily="34" charset="0"/>
                <a:ea typeface="Calibri" pitchFamily="34" charset="-122"/>
                <a:cs typeface="Calibri" pitchFamily="34" charset="-120"/>
              </a:rPr>
              <a:t>Obligation of conduct toward a stated aim</a:t>
            </a:r>
            <a:endParaRPr lang="en-US" sz="1050" dirty="0"/>
          </a:p>
        </p:txBody>
      </p:sp>
      <p:sp>
        <p:nvSpPr>
          <p:cNvPr id="52" name="Shape 50"/>
          <p:cNvSpPr/>
          <p:nvPr/>
        </p:nvSpPr>
        <p:spPr>
          <a:xfrm>
            <a:off x="5897880" y="5577840"/>
            <a:ext cx="3474720" cy="0"/>
          </a:xfrm>
          <a:prstGeom prst="line">
            <a:avLst/>
          </a:prstGeom>
          <a:noFill/>
          <a:ln w="6350">
            <a:solidFill>
              <a:srgbClr val="888888"/>
            </a:solidFill>
            <a:prstDash val="solid"/>
          </a:ln>
        </p:spPr>
      </p:sp>
      <p:sp>
        <p:nvSpPr>
          <p:cNvPr id="53" name="Text 51"/>
          <p:cNvSpPr/>
          <p:nvPr/>
        </p:nvSpPr>
        <p:spPr>
          <a:xfrm>
            <a:off x="5989320" y="4983480"/>
            <a:ext cx="3291840" cy="548640"/>
          </a:xfrm>
          <a:prstGeom prst="rect">
            <a:avLst/>
          </a:prstGeom>
          <a:noFill/>
          <a:ln/>
        </p:spPr>
        <p:txBody>
          <a:bodyPr wrap="square" lIns="0" tIns="0" rIns="0" bIns="0" rtlCol="0" anchor="t"/>
          <a:lstStyle/>
          <a:p>
            <a:pPr marL="0" indent="0">
              <a:lnSpc>
                <a:spcPct val="125000"/>
              </a:lnSpc>
              <a:buNone/>
            </a:pPr>
            <a:r>
              <a:rPr lang="en-US" sz="1050" dirty="0">
                <a:solidFill>
                  <a:srgbClr val="222222"/>
                </a:solidFill>
                <a:latin typeface="Calibri" pitchFamily="34" charset="0"/>
                <a:ea typeface="Calibri" pitchFamily="34" charset="-122"/>
                <a:cs typeface="Calibri" pitchFamily="34" charset="-120"/>
              </a:rPr>
              <a:t>Due diligence; effort required, result not guaranteed.</a:t>
            </a:r>
            <a:endParaRPr lang="en-US" sz="1050" dirty="0"/>
          </a:p>
        </p:txBody>
      </p:sp>
      <p:sp>
        <p:nvSpPr>
          <p:cNvPr id="54" name="Shape 52"/>
          <p:cNvSpPr/>
          <p:nvPr/>
        </p:nvSpPr>
        <p:spPr>
          <a:xfrm>
            <a:off x="9372600" y="5577840"/>
            <a:ext cx="2286000" cy="0"/>
          </a:xfrm>
          <a:prstGeom prst="line">
            <a:avLst/>
          </a:prstGeom>
          <a:noFill/>
          <a:ln w="6350">
            <a:solidFill>
              <a:srgbClr val="888888"/>
            </a:solidFill>
            <a:prstDash val="solid"/>
          </a:ln>
        </p:spPr>
      </p:sp>
      <p:sp>
        <p:nvSpPr>
          <p:cNvPr id="55" name="Text 53"/>
          <p:cNvSpPr/>
          <p:nvPr/>
        </p:nvSpPr>
        <p:spPr>
          <a:xfrm>
            <a:off x="9464040" y="4983480"/>
            <a:ext cx="2103120" cy="548640"/>
          </a:xfrm>
          <a:prstGeom prst="rect">
            <a:avLst/>
          </a:prstGeom>
          <a:noFill/>
          <a:ln/>
        </p:spPr>
        <p:txBody>
          <a:bodyPr wrap="square" lIns="0" tIns="0" rIns="0" bIns="0" rtlCol="0" anchor="t"/>
          <a:lstStyle/>
          <a:p>
            <a:pPr marL="0" indent="0">
              <a:lnSpc>
                <a:spcPct val="125000"/>
              </a:lnSpc>
              <a:buNone/>
            </a:pPr>
            <a:r>
              <a:rPr lang="en-US" sz="1050" i="1" dirty="0">
                <a:solidFill>
                  <a:srgbClr val="222222"/>
                </a:solidFill>
                <a:latin typeface="Calibri" pitchFamily="34" charset="0"/>
                <a:ea typeface="Calibri" pitchFamily="34" charset="-122"/>
                <a:cs typeface="Calibri" pitchFamily="34" charset="-120"/>
              </a:rPr>
              <a:t>Pulp Mills (2010)</a:t>
            </a:r>
            <a:endParaRPr lang="en-US" sz="1050" dirty="0"/>
          </a:p>
        </p:txBody>
      </p:sp>
      <p:sp>
        <p:nvSpPr>
          <p:cNvPr id="56" name="Shape 54"/>
          <p:cNvSpPr/>
          <p:nvPr/>
        </p:nvSpPr>
        <p:spPr>
          <a:xfrm>
            <a:off x="502920" y="6217920"/>
            <a:ext cx="2194560" cy="0"/>
          </a:xfrm>
          <a:prstGeom prst="line">
            <a:avLst/>
          </a:prstGeom>
          <a:noFill/>
          <a:ln w="6350">
            <a:solidFill>
              <a:srgbClr val="888888"/>
            </a:solidFill>
            <a:prstDash val="solid"/>
          </a:ln>
        </p:spPr>
      </p:sp>
      <p:sp>
        <p:nvSpPr>
          <p:cNvPr id="57" name="Text 55"/>
          <p:cNvSpPr/>
          <p:nvPr/>
        </p:nvSpPr>
        <p:spPr>
          <a:xfrm>
            <a:off x="594360" y="5623560"/>
            <a:ext cx="2011680" cy="548640"/>
          </a:xfrm>
          <a:prstGeom prst="rect">
            <a:avLst/>
          </a:prstGeom>
          <a:noFill/>
          <a:ln/>
        </p:spPr>
        <p:txBody>
          <a:bodyPr wrap="square" lIns="0" tIns="0" rIns="0" bIns="0" rtlCol="0" anchor="t"/>
          <a:lstStyle/>
          <a:p>
            <a:pPr marL="0" indent="0">
              <a:lnSpc>
                <a:spcPct val="125000"/>
              </a:lnSpc>
              <a:buNone/>
            </a:pPr>
            <a:r>
              <a:rPr lang="en-US" sz="1100" b="1" dirty="0">
                <a:solidFill>
                  <a:srgbClr val="C00000"/>
                </a:solidFill>
                <a:latin typeface="Calibri" pitchFamily="34" charset="0"/>
                <a:ea typeface="Calibri" pitchFamily="34" charset="-122"/>
                <a:cs typeface="Calibri" pitchFamily="34" charset="-120"/>
              </a:rPr>
              <a:t>shall explore / shall consider</a:t>
            </a:r>
            <a:endParaRPr lang="en-US" sz="1100" dirty="0"/>
          </a:p>
        </p:txBody>
      </p:sp>
      <p:sp>
        <p:nvSpPr>
          <p:cNvPr id="58" name="Shape 56"/>
          <p:cNvSpPr/>
          <p:nvPr/>
        </p:nvSpPr>
        <p:spPr>
          <a:xfrm>
            <a:off x="2697480" y="6217920"/>
            <a:ext cx="3200400" cy="0"/>
          </a:xfrm>
          <a:prstGeom prst="line">
            <a:avLst/>
          </a:prstGeom>
          <a:noFill/>
          <a:ln w="6350">
            <a:solidFill>
              <a:srgbClr val="888888"/>
            </a:solidFill>
            <a:prstDash val="solid"/>
          </a:ln>
        </p:spPr>
      </p:sp>
      <p:sp>
        <p:nvSpPr>
          <p:cNvPr id="59" name="Text 57"/>
          <p:cNvSpPr/>
          <p:nvPr/>
        </p:nvSpPr>
        <p:spPr>
          <a:xfrm>
            <a:off x="2788920" y="5623560"/>
            <a:ext cx="3017520" cy="548640"/>
          </a:xfrm>
          <a:prstGeom prst="rect">
            <a:avLst/>
          </a:prstGeom>
          <a:noFill/>
          <a:ln/>
        </p:spPr>
        <p:txBody>
          <a:bodyPr wrap="square" lIns="0" tIns="0" rIns="0" bIns="0" rtlCol="0" anchor="t"/>
          <a:lstStyle/>
          <a:p>
            <a:pPr marL="0" indent="0">
              <a:lnSpc>
                <a:spcPct val="125000"/>
              </a:lnSpc>
              <a:buNone/>
            </a:pPr>
            <a:r>
              <a:rPr lang="en-US" sz="1050" dirty="0">
                <a:solidFill>
                  <a:srgbClr val="222222"/>
                </a:solidFill>
                <a:latin typeface="Calibri" pitchFamily="34" charset="0"/>
                <a:ea typeface="Calibri" pitchFamily="34" charset="-122"/>
                <a:cs typeface="Calibri" pitchFamily="34" charset="-120"/>
              </a:rPr>
              <a:t>Obligation of effort</a:t>
            </a:r>
            <a:endParaRPr lang="en-US" sz="1050" dirty="0"/>
          </a:p>
        </p:txBody>
      </p:sp>
      <p:sp>
        <p:nvSpPr>
          <p:cNvPr id="60" name="Shape 58"/>
          <p:cNvSpPr/>
          <p:nvPr/>
        </p:nvSpPr>
        <p:spPr>
          <a:xfrm>
            <a:off x="5897880" y="6217920"/>
            <a:ext cx="3474720" cy="0"/>
          </a:xfrm>
          <a:prstGeom prst="line">
            <a:avLst/>
          </a:prstGeom>
          <a:noFill/>
          <a:ln w="6350">
            <a:solidFill>
              <a:srgbClr val="888888"/>
            </a:solidFill>
            <a:prstDash val="solid"/>
          </a:ln>
        </p:spPr>
      </p:sp>
      <p:sp>
        <p:nvSpPr>
          <p:cNvPr id="61" name="Text 59"/>
          <p:cNvSpPr/>
          <p:nvPr/>
        </p:nvSpPr>
        <p:spPr>
          <a:xfrm>
            <a:off x="5989320" y="5623560"/>
            <a:ext cx="3291840" cy="548640"/>
          </a:xfrm>
          <a:prstGeom prst="rect">
            <a:avLst/>
          </a:prstGeom>
          <a:noFill/>
          <a:ln/>
        </p:spPr>
        <p:txBody>
          <a:bodyPr wrap="square" lIns="0" tIns="0" rIns="0" bIns="0" rtlCol="0" anchor="t"/>
          <a:lstStyle/>
          <a:p>
            <a:pPr marL="0" indent="0">
              <a:lnSpc>
                <a:spcPct val="125000"/>
              </a:lnSpc>
              <a:buNone/>
            </a:pPr>
            <a:r>
              <a:rPr lang="en-US" sz="1050" dirty="0">
                <a:solidFill>
                  <a:srgbClr val="222222"/>
                </a:solidFill>
                <a:latin typeface="Calibri" pitchFamily="34" charset="0"/>
                <a:ea typeface="Calibri" pitchFamily="34" charset="-122"/>
                <a:cs typeface="Calibri" pitchFamily="34" charset="-120"/>
              </a:rPr>
              <a:t>Procedural; consideration suffices.</a:t>
            </a:r>
            <a:endParaRPr lang="en-US" sz="1050" dirty="0"/>
          </a:p>
        </p:txBody>
      </p:sp>
      <p:sp>
        <p:nvSpPr>
          <p:cNvPr id="62" name="Shape 60"/>
          <p:cNvSpPr/>
          <p:nvPr/>
        </p:nvSpPr>
        <p:spPr>
          <a:xfrm>
            <a:off x="9372600" y="6217920"/>
            <a:ext cx="2286000" cy="0"/>
          </a:xfrm>
          <a:prstGeom prst="line">
            <a:avLst/>
          </a:prstGeom>
          <a:noFill/>
          <a:ln w="6350">
            <a:solidFill>
              <a:srgbClr val="888888"/>
            </a:solidFill>
            <a:prstDash val="solid"/>
          </a:ln>
        </p:spPr>
      </p:sp>
      <p:sp>
        <p:nvSpPr>
          <p:cNvPr id="63" name="Text 61"/>
          <p:cNvSpPr/>
          <p:nvPr/>
        </p:nvSpPr>
        <p:spPr>
          <a:xfrm>
            <a:off x="9464040" y="5623560"/>
            <a:ext cx="2103120" cy="548640"/>
          </a:xfrm>
          <a:prstGeom prst="rect">
            <a:avLst/>
          </a:prstGeom>
          <a:noFill/>
          <a:ln/>
        </p:spPr>
        <p:txBody>
          <a:bodyPr wrap="square" lIns="0" tIns="0" rIns="0" bIns="0" rtlCol="0" anchor="t"/>
          <a:lstStyle/>
          <a:p>
            <a:pPr marL="0" indent="0">
              <a:lnSpc>
                <a:spcPct val="125000"/>
              </a:lnSpc>
              <a:buNone/>
            </a:pPr>
            <a:r>
              <a:rPr lang="en-US" sz="1050" i="1" dirty="0">
                <a:solidFill>
                  <a:srgbClr val="222222"/>
                </a:solidFill>
                <a:latin typeface="Calibri" pitchFamily="34" charset="0"/>
                <a:ea typeface="Calibri" pitchFamily="34" charset="-122"/>
                <a:cs typeface="Calibri" pitchFamily="34" charset="-120"/>
              </a:rPr>
              <a:t>—</a:t>
            </a:r>
            <a:endParaRPr lang="en-US" sz="1050"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5" name="Text 3"/>
          <p:cNvSpPr/>
          <p:nvPr/>
        </p:nvSpPr>
        <p:spPr>
          <a:xfrm>
            <a:off x="502920" y="749808"/>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Obligations of conduct and obligations of result</a:t>
            </a:r>
            <a:endParaRPr lang="en-US" sz="2200" dirty="0"/>
          </a:p>
        </p:txBody>
      </p:sp>
      <p:sp>
        <p:nvSpPr>
          <p:cNvPr id="8" name="Text 6"/>
          <p:cNvSpPr/>
          <p:nvPr/>
        </p:nvSpPr>
        <p:spPr>
          <a:xfrm>
            <a:off x="502920" y="1664208"/>
            <a:ext cx="5486400" cy="274320"/>
          </a:xfrm>
          <a:prstGeom prst="rect">
            <a:avLst/>
          </a:prstGeom>
          <a:noFill/>
          <a:ln/>
        </p:spPr>
        <p:txBody>
          <a:bodyPr wrap="square" lIns="0" tIns="0" rIns="0" bIns="0" rtlCol="0" anchor="ctr"/>
          <a:lstStyle/>
          <a:p>
            <a:pPr marL="0" indent="0">
              <a:buNone/>
            </a:pPr>
            <a:r>
              <a:rPr lang="en-US" sz="1400" b="1" kern="0" spc="200" dirty="0">
                <a:solidFill>
                  <a:srgbClr val="C00000"/>
                </a:solidFill>
                <a:latin typeface="Calibri" pitchFamily="34" charset="0"/>
                <a:ea typeface="Calibri" pitchFamily="34" charset="-122"/>
                <a:cs typeface="Calibri" pitchFamily="34" charset="-120"/>
              </a:rPr>
              <a:t>OBLIGATION OF CONDUCT</a:t>
            </a:r>
            <a:endParaRPr lang="en-US" sz="1400" dirty="0"/>
          </a:p>
        </p:txBody>
      </p:sp>
      <p:sp>
        <p:nvSpPr>
          <p:cNvPr id="9" name="Text 7"/>
          <p:cNvSpPr/>
          <p:nvPr/>
        </p:nvSpPr>
        <p:spPr>
          <a:xfrm>
            <a:off x="6446520" y="1664208"/>
            <a:ext cx="5486400" cy="274320"/>
          </a:xfrm>
          <a:prstGeom prst="rect">
            <a:avLst/>
          </a:prstGeom>
          <a:noFill/>
          <a:ln/>
        </p:spPr>
        <p:txBody>
          <a:bodyPr wrap="square" lIns="0" tIns="0" rIns="0" bIns="0" rtlCol="0" anchor="ctr"/>
          <a:lstStyle/>
          <a:p>
            <a:pPr marL="0" indent="0">
              <a:buNone/>
            </a:pPr>
            <a:r>
              <a:rPr lang="en-US" sz="1400" b="1" kern="0" spc="200" dirty="0">
                <a:solidFill>
                  <a:srgbClr val="C00000"/>
                </a:solidFill>
                <a:latin typeface="Calibri" pitchFamily="34" charset="0"/>
                <a:ea typeface="Calibri" pitchFamily="34" charset="-122"/>
                <a:cs typeface="Calibri" pitchFamily="34" charset="-120"/>
              </a:rPr>
              <a:t>OBLIGATION OF RESULT</a:t>
            </a:r>
            <a:endParaRPr lang="en-US" sz="1400" dirty="0"/>
          </a:p>
        </p:txBody>
      </p:sp>
      <p:sp>
        <p:nvSpPr>
          <p:cNvPr id="10" name="Text 8"/>
          <p:cNvSpPr/>
          <p:nvPr/>
        </p:nvSpPr>
        <p:spPr>
          <a:xfrm>
            <a:off x="502920" y="2167128"/>
            <a:ext cx="5486400" cy="1463040"/>
          </a:xfrm>
          <a:prstGeom prst="rect">
            <a:avLst/>
          </a:prstGeom>
          <a:noFill/>
          <a:ln/>
        </p:spPr>
        <p:txBody>
          <a:bodyPr wrap="square" lIns="0" tIns="0" rIns="0" bIns="0" rtlCol="0" anchor="t"/>
          <a:lstStyle/>
          <a:p>
            <a:pPr marL="0" indent="0" algn="l">
              <a:lnSpc>
                <a:spcPct val="135000"/>
              </a:lnSpc>
              <a:spcAft>
                <a:spcPts val="600"/>
              </a:spcAft>
              <a:buNone/>
            </a:pPr>
            <a:r>
              <a:rPr lang="en-US" dirty="0">
                <a:solidFill>
                  <a:srgbClr val="C00000"/>
                </a:solidFill>
                <a:latin typeface="Calibri" pitchFamily="34" charset="0"/>
                <a:ea typeface="Calibri" pitchFamily="34" charset="-122"/>
                <a:cs typeface="Calibri" pitchFamily="34" charset="-120"/>
              </a:rPr>
              <a:t>Requires the party to use all the means at its disposal — due diligence — to attempt a specified outcome</a:t>
            </a:r>
            <a:r>
              <a:rPr lang="en-US" dirty="0">
                <a:solidFill>
                  <a:srgbClr val="222222"/>
                </a:solidFill>
                <a:latin typeface="Calibri" pitchFamily="34" charset="0"/>
                <a:ea typeface="Calibri" pitchFamily="34" charset="-122"/>
                <a:cs typeface="Calibri" pitchFamily="34" charset="-120"/>
              </a:rPr>
              <a:t>. Breach is failure of effort, not failure to produce the outcome itself. Capabilities and circumstances are taken into account. The canonical formulation is in Pulp Mills (ICJ 2010) para. 197.</a:t>
            </a:r>
            <a:endParaRPr lang="en-US" dirty="0"/>
          </a:p>
        </p:txBody>
      </p:sp>
      <p:sp>
        <p:nvSpPr>
          <p:cNvPr id="11" name="Text 9"/>
          <p:cNvSpPr/>
          <p:nvPr/>
        </p:nvSpPr>
        <p:spPr>
          <a:xfrm>
            <a:off x="6446520" y="2167128"/>
            <a:ext cx="5486400" cy="1463040"/>
          </a:xfrm>
          <a:prstGeom prst="rect">
            <a:avLst/>
          </a:prstGeom>
          <a:noFill/>
          <a:ln/>
        </p:spPr>
        <p:txBody>
          <a:bodyPr wrap="square" lIns="0" tIns="0" rIns="0" bIns="0" rtlCol="0" anchor="t"/>
          <a:lstStyle/>
          <a:p>
            <a:pPr marL="0" indent="0" algn="l">
              <a:lnSpc>
                <a:spcPct val="135000"/>
              </a:lnSpc>
              <a:spcAft>
                <a:spcPts val="600"/>
              </a:spcAft>
              <a:buNone/>
            </a:pPr>
            <a:r>
              <a:rPr lang="en-US" dirty="0">
                <a:solidFill>
                  <a:srgbClr val="C00000"/>
                </a:solidFill>
                <a:latin typeface="Calibri" pitchFamily="34" charset="0"/>
                <a:ea typeface="Calibri" pitchFamily="34" charset="-122"/>
                <a:cs typeface="Calibri" pitchFamily="34" charset="-120"/>
              </a:rPr>
              <a:t>Requires the party to produce the specified outcome</a:t>
            </a:r>
            <a:r>
              <a:rPr lang="en-US" dirty="0">
                <a:solidFill>
                  <a:srgbClr val="222222"/>
                </a:solidFill>
                <a:latin typeface="Calibri" pitchFamily="34" charset="0"/>
                <a:ea typeface="Calibri" pitchFamily="34" charset="-122"/>
                <a:cs typeface="Calibri" pitchFamily="34" charset="-120"/>
              </a:rPr>
              <a:t>. The obligation is breached if the outcome is not produced, regardless of effort. Examples in tax treaty practice include withholding tax collection at a specified rate; in environmental law, the achievement of a stated reduction target.</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5" name="Text 3"/>
          <p:cNvSpPr/>
          <p:nvPr/>
        </p:nvSpPr>
        <p:spPr>
          <a:xfrm>
            <a:off x="502920" y="553873"/>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VCLT Articles 30 and 59 — the prevailing-effect question</a:t>
            </a:r>
            <a:endParaRPr lang="en-US" sz="2200" dirty="0"/>
          </a:p>
        </p:txBody>
      </p:sp>
      <p:sp>
        <p:nvSpPr>
          <p:cNvPr id="7" name="Text 5"/>
          <p:cNvSpPr/>
          <p:nvPr/>
        </p:nvSpPr>
        <p:spPr>
          <a:xfrm>
            <a:off x="685800" y="1620855"/>
            <a:ext cx="10972800" cy="274320"/>
          </a:xfrm>
          <a:prstGeom prst="rect">
            <a:avLst/>
          </a:prstGeom>
          <a:noFill/>
          <a:ln/>
        </p:spPr>
        <p:txBody>
          <a:bodyPr wrap="square" lIns="0" tIns="0" rIns="0" bIns="0" rtlCol="0" anchor="ctr"/>
          <a:lstStyle/>
          <a:p>
            <a:pPr marL="0" indent="0">
              <a:buNone/>
            </a:pPr>
            <a:r>
              <a:rPr lang="en-US" sz="1100" b="1" kern="0" spc="200" dirty="0">
                <a:solidFill>
                  <a:srgbClr val="C00000"/>
                </a:solidFill>
                <a:latin typeface="Calibri" pitchFamily="34" charset="0"/>
                <a:ea typeface="Calibri" pitchFamily="34" charset="-122"/>
                <a:cs typeface="Calibri" pitchFamily="34" charset="-120"/>
              </a:rPr>
              <a:t>ARTICLE 30(2) — VERBATIM TEXT</a:t>
            </a:r>
            <a:endParaRPr lang="en-US" sz="1100" dirty="0">
              <a:solidFill>
                <a:srgbClr val="C00000"/>
              </a:solidFill>
            </a:endParaRPr>
          </a:p>
        </p:txBody>
      </p:sp>
      <p:sp>
        <p:nvSpPr>
          <p:cNvPr id="9" name="Text 7"/>
          <p:cNvSpPr/>
          <p:nvPr/>
        </p:nvSpPr>
        <p:spPr>
          <a:xfrm>
            <a:off x="667512" y="1932633"/>
            <a:ext cx="10991088" cy="822960"/>
          </a:xfrm>
          <a:prstGeom prst="rect">
            <a:avLst/>
          </a:prstGeom>
          <a:noFill/>
          <a:ln/>
        </p:spPr>
        <p:txBody>
          <a:bodyPr wrap="square" lIns="0" tIns="0" rIns="0" bIns="0" rtlCol="0" anchor="ctr"/>
          <a:lstStyle/>
          <a:p>
            <a:pPr marL="0" indent="0">
              <a:lnSpc>
                <a:spcPct val="140000"/>
              </a:lnSpc>
              <a:buNone/>
            </a:pPr>
            <a:r>
              <a:rPr lang="en-US" sz="1600" i="1" dirty="0">
                <a:solidFill>
                  <a:srgbClr val="000000"/>
                </a:solidFill>
                <a:latin typeface="Georgia" pitchFamily="34" charset="0"/>
                <a:ea typeface="Georgia" pitchFamily="34" charset="-122"/>
                <a:cs typeface="Georgia" pitchFamily="34" charset="-120"/>
              </a:rPr>
              <a:t>‘When a treaty specifies that it is subject to, or that it is not to be considered as incompatible with, an earlier or later treaty, the provisions of that other treaty prevail.’</a:t>
            </a:r>
            <a:endParaRPr lang="en-US" sz="1600" dirty="0"/>
          </a:p>
        </p:txBody>
      </p:sp>
      <p:sp>
        <p:nvSpPr>
          <p:cNvPr id="10" name="Text 8"/>
          <p:cNvSpPr/>
          <p:nvPr/>
        </p:nvSpPr>
        <p:spPr>
          <a:xfrm>
            <a:off x="685800" y="3067371"/>
            <a:ext cx="10972800" cy="274320"/>
          </a:xfrm>
          <a:prstGeom prst="rect">
            <a:avLst/>
          </a:prstGeom>
          <a:noFill/>
          <a:ln/>
        </p:spPr>
        <p:txBody>
          <a:bodyPr wrap="square" lIns="0" tIns="0" rIns="0" bIns="0" rtlCol="0" anchor="ctr"/>
          <a:lstStyle/>
          <a:p>
            <a:pPr marL="0" indent="0">
              <a:buNone/>
            </a:pPr>
            <a:r>
              <a:rPr lang="en-US" sz="1100" b="1" kern="0" spc="200" dirty="0">
                <a:solidFill>
                  <a:srgbClr val="C00000"/>
                </a:solidFill>
                <a:latin typeface="Calibri" pitchFamily="34" charset="0"/>
                <a:ea typeface="Calibri" pitchFamily="34" charset="-122"/>
                <a:cs typeface="Calibri" pitchFamily="34" charset="-120"/>
              </a:rPr>
              <a:t>ARTICLE 59(1) — VERBATIM TEXT (IN SUMMARY)</a:t>
            </a:r>
            <a:endParaRPr lang="en-US" sz="1100" dirty="0">
              <a:solidFill>
                <a:srgbClr val="C00000"/>
              </a:solidFill>
            </a:endParaRPr>
          </a:p>
        </p:txBody>
      </p:sp>
      <p:sp>
        <p:nvSpPr>
          <p:cNvPr id="12" name="Text 10"/>
          <p:cNvSpPr/>
          <p:nvPr/>
        </p:nvSpPr>
        <p:spPr>
          <a:xfrm>
            <a:off x="667512" y="3653469"/>
            <a:ext cx="10991088" cy="1005840"/>
          </a:xfrm>
          <a:prstGeom prst="rect">
            <a:avLst/>
          </a:prstGeom>
          <a:noFill/>
          <a:ln/>
        </p:spPr>
        <p:txBody>
          <a:bodyPr wrap="square" lIns="0" tIns="0" rIns="0" bIns="0" rtlCol="0" anchor="ctr"/>
          <a:lstStyle/>
          <a:p>
            <a:pPr marL="0" indent="0">
              <a:lnSpc>
                <a:spcPct val="140000"/>
              </a:lnSpc>
              <a:buNone/>
            </a:pPr>
            <a:r>
              <a:rPr lang="en-US" sz="1600" i="1" dirty="0">
                <a:solidFill>
                  <a:srgbClr val="000000"/>
                </a:solidFill>
                <a:latin typeface="Georgia" pitchFamily="34" charset="0"/>
                <a:ea typeface="Georgia" pitchFamily="34" charset="-122"/>
                <a:cs typeface="Georgia" pitchFamily="34" charset="-120"/>
              </a:rPr>
              <a:t>‘A treaty shall be considered as terminated if all the parties to it conclude a later treaty relating to the same subject-matter and: (a) it appears from the later treaty or is otherwise established that the parties intended that the matter should be governed by that treaty; or (b) the provisions of the later treaty are so far incompatible with those of the earlier one that the two treaties are not capable of being applied at the same time.’</a:t>
            </a:r>
            <a:endParaRPr lang="en-US" sz="1600" dirty="0"/>
          </a:p>
        </p:txBody>
      </p:sp>
      <p:sp>
        <p:nvSpPr>
          <p:cNvPr id="13" name="Text 11"/>
          <p:cNvSpPr/>
          <p:nvPr/>
        </p:nvSpPr>
        <p:spPr>
          <a:xfrm>
            <a:off x="502920" y="5618052"/>
            <a:ext cx="10972800" cy="274320"/>
          </a:xfrm>
          <a:prstGeom prst="rect">
            <a:avLst/>
          </a:prstGeom>
          <a:noFill/>
          <a:ln/>
        </p:spPr>
        <p:txBody>
          <a:bodyPr wrap="square" lIns="0" tIns="0" rIns="0" bIns="0" rtlCol="0" anchor="ctr"/>
          <a:lstStyle/>
          <a:p>
            <a:pPr marL="0" indent="0">
              <a:buNone/>
            </a:pPr>
            <a:r>
              <a:rPr lang="en-US" b="1" kern="0" spc="200" dirty="0">
                <a:solidFill>
                  <a:srgbClr val="C00000"/>
                </a:solidFill>
                <a:latin typeface="Calibri" pitchFamily="34" charset="0"/>
                <a:ea typeface="Calibri" pitchFamily="34" charset="-122"/>
                <a:cs typeface="Calibri" pitchFamily="34" charset="-120"/>
              </a:rPr>
              <a:t>DOCTRINAL CONSEQUENCE FOR THE CONVENTION?</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5" name="Text 3"/>
          <p:cNvSpPr/>
          <p:nvPr/>
        </p:nvSpPr>
        <p:spPr>
          <a:xfrm>
            <a:off x="502920" y="749808"/>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Article 8 — Harmful tax practices: the substance requirement </a:t>
            </a:r>
            <a:r>
              <a:rPr lang="en-US" sz="2200" b="1" dirty="0">
                <a:solidFill>
                  <a:srgbClr val="C00000"/>
                </a:solidFill>
                <a:latin typeface="Georgia" pitchFamily="34" charset="0"/>
                <a:ea typeface="Georgia" pitchFamily="34" charset="-122"/>
                <a:cs typeface="Georgia" pitchFamily="34" charset="-120"/>
              </a:rPr>
              <a:t>deleted</a:t>
            </a:r>
            <a:endParaRPr lang="en-US" sz="2200" dirty="0">
              <a:solidFill>
                <a:srgbClr val="C00000"/>
              </a:solidFill>
            </a:endParaRPr>
          </a:p>
        </p:txBody>
      </p:sp>
      <p:sp>
        <p:nvSpPr>
          <p:cNvPr id="7" name="Text 5"/>
          <p:cNvSpPr/>
          <p:nvPr/>
        </p:nvSpPr>
        <p:spPr>
          <a:xfrm>
            <a:off x="502920" y="1417320"/>
            <a:ext cx="10972800" cy="274320"/>
          </a:xfrm>
          <a:prstGeom prst="rect">
            <a:avLst/>
          </a:prstGeom>
          <a:noFill/>
          <a:ln/>
        </p:spPr>
        <p:txBody>
          <a:bodyPr wrap="square" lIns="0" tIns="0" rIns="0" bIns="0" rtlCol="0" anchor="ctr"/>
          <a:lstStyle/>
          <a:p>
            <a:pPr marL="0" indent="0">
              <a:buNone/>
            </a:pPr>
            <a:r>
              <a:rPr lang="en-US" sz="1400" b="1" kern="0" spc="200" dirty="0">
                <a:solidFill>
                  <a:srgbClr val="000000"/>
                </a:solidFill>
                <a:latin typeface="Calibri" pitchFamily="34" charset="0"/>
                <a:ea typeface="Calibri" pitchFamily="34" charset="-122"/>
                <a:cs typeface="Calibri" pitchFamily="34" charset="-120"/>
              </a:rPr>
              <a:t>OCTOBER 2025 DRAFT  ·  ARTICLE 8(2)</a:t>
            </a:r>
            <a:endParaRPr lang="en-US" sz="1400" dirty="0"/>
          </a:p>
        </p:txBody>
      </p:sp>
      <p:sp>
        <p:nvSpPr>
          <p:cNvPr id="9" name="Text 7"/>
          <p:cNvSpPr/>
          <p:nvPr/>
        </p:nvSpPr>
        <p:spPr>
          <a:xfrm>
            <a:off x="667512" y="1737360"/>
            <a:ext cx="10991088" cy="960120"/>
          </a:xfrm>
          <a:prstGeom prst="rect">
            <a:avLst/>
          </a:prstGeom>
          <a:noFill/>
          <a:ln/>
        </p:spPr>
        <p:txBody>
          <a:bodyPr wrap="square" lIns="0" tIns="0" rIns="0" bIns="0" rtlCol="0" anchor="ctr"/>
          <a:lstStyle/>
          <a:p>
            <a:pPr marL="0" indent="0">
              <a:lnSpc>
                <a:spcPct val="140000"/>
              </a:lnSpc>
              <a:buNone/>
            </a:pPr>
            <a:r>
              <a:rPr lang="en-US" sz="1400" i="1" dirty="0">
                <a:solidFill>
                  <a:srgbClr val="000000"/>
                </a:solidFill>
                <a:latin typeface="Georgia" pitchFamily="34" charset="0"/>
                <a:ea typeface="Georgia" pitchFamily="34" charset="-122"/>
                <a:cs typeface="Georgia" pitchFamily="34" charset="-120"/>
              </a:rPr>
              <a:t>‘The States Parties agree that any tax incentives provided by States Parties should be </a:t>
            </a:r>
            <a:r>
              <a:rPr lang="en-US" sz="1400" i="1" u="sng" dirty="0">
                <a:solidFill>
                  <a:srgbClr val="000000"/>
                </a:solidFill>
                <a:latin typeface="Georgia" pitchFamily="34" charset="0"/>
                <a:ea typeface="Georgia" pitchFamily="34" charset="-122"/>
                <a:cs typeface="Georgia" pitchFamily="34" charset="-120"/>
              </a:rPr>
              <a:t>substance-based</a:t>
            </a:r>
            <a:r>
              <a:rPr lang="en-US" sz="1400" i="1" dirty="0">
                <a:solidFill>
                  <a:srgbClr val="000000"/>
                </a:solidFill>
                <a:latin typeface="Georgia" pitchFamily="34" charset="0"/>
                <a:ea typeface="Georgia" pitchFamily="34" charset="-122"/>
                <a:cs typeface="Georgia" pitchFamily="34" charset="-120"/>
              </a:rPr>
              <a:t>, </a:t>
            </a:r>
            <a:r>
              <a:rPr lang="en-US" sz="1400" i="1" u="sng" dirty="0">
                <a:solidFill>
                  <a:srgbClr val="000000"/>
                </a:solidFill>
                <a:latin typeface="Georgia" pitchFamily="34" charset="0"/>
                <a:ea typeface="Georgia" pitchFamily="34" charset="-122"/>
                <a:cs typeface="Georgia" pitchFamily="34" charset="-120"/>
              </a:rPr>
              <a:t>linked to investment or performance</a:t>
            </a:r>
            <a:r>
              <a:rPr lang="en-US" sz="1400" i="1" dirty="0">
                <a:solidFill>
                  <a:srgbClr val="000000"/>
                </a:solidFill>
                <a:latin typeface="Georgia" pitchFamily="34" charset="0"/>
                <a:ea typeface="Georgia" pitchFamily="34" charset="-122"/>
                <a:cs typeface="Georgia" pitchFamily="34" charset="-120"/>
              </a:rPr>
              <a:t>, and </a:t>
            </a:r>
            <a:r>
              <a:rPr lang="en-US" sz="1400" i="1" u="sng" dirty="0">
                <a:solidFill>
                  <a:srgbClr val="000000"/>
                </a:solidFill>
                <a:latin typeface="Georgia" pitchFamily="34" charset="0"/>
                <a:ea typeface="Georgia" pitchFamily="34" charset="-122"/>
                <a:cs typeface="Georgia" pitchFamily="34" charset="-120"/>
              </a:rPr>
              <a:t>not merely profit-based</a:t>
            </a:r>
            <a:r>
              <a:rPr lang="en-US" sz="1400" i="1" dirty="0">
                <a:solidFill>
                  <a:srgbClr val="000000"/>
                </a:solidFill>
                <a:latin typeface="Georgia" pitchFamily="34" charset="0"/>
                <a:ea typeface="Georgia" pitchFamily="34" charset="-122"/>
                <a:cs typeface="Georgia" pitchFamily="34" charset="-120"/>
              </a:rPr>
              <a:t>.’</a:t>
            </a:r>
            <a:endParaRPr lang="en-US" sz="1400" dirty="0"/>
          </a:p>
        </p:txBody>
      </p:sp>
      <p:sp>
        <p:nvSpPr>
          <p:cNvPr id="10" name="Text 8"/>
          <p:cNvSpPr/>
          <p:nvPr/>
        </p:nvSpPr>
        <p:spPr>
          <a:xfrm>
            <a:off x="502920" y="2880360"/>
            <a:ext cx="10972800" cy="274320"/>
          </a:xfrm>
          <a:prstGeom prst="rect">
            <a:avLst/>
          </a:prstGeom>
          <a:noFill/>
          <a:ln/>
        </p:spPr>
        <p:txBody>
          <a:bodyPr wrap="square" lIns="0" tIns="0" rIns="0" bIns="0" rtlCol="0" anchor="ctr"/>
          <a:lstStyle/>
          <a:p>
            <a:pPr marL="0" indent="0">
              <a:buNone/>
            </a:pPr>
            <a:r>
              <a:rPr lang="en-US" sz="1400" b="1" kern="0" spc="200" dirty="0">
                <a:solidFill>
                  <a:srgbClr val="C00000"/>
                </a:solidFill>
                <a:latin typeface="Calibri" pitchFamily="34" charset="0"/>
                <a:ea typeface="Calibri" pitchFamily="34" charset="-122"/>
                <a:cs typeface="Calibri" pitchFamily="34" charset="-120"/>
              </a:rPr>
              <a:t>JANUARY 2026 CO-LEADS' TEMPLATE  ·  ARTICLE 8(2)</a:t>
            </a:r>
            <a:endParaRPr lang="en-US" sz="1400" dirty="0"/>
          </a:p>
        </p:txBody>
      </p:sp>
      <p:sp>
        <p:nvSpPr>
          <p:cNvPr id="12" name="Text 10"/>
          <p:cNvSpPr/>
          <p:nvPr/>
        </p:nvSpPr>
        <p:spPr>
          <a:xfrm>
            <a:off x="667512" y="3200400"/>
            <a:ext cx="10991088" cy="548640"/>
          </a:xfrm>
          <a:prstGeom prst="rect">
            <a:avLst/>
          </a:prstGeom>
          <a:noFill/>
          <a:ln/>
        </p:spPr>
        <p:txBody>
          <a:bodyPr wrap="square" lIns="0" tIns="0" rIns="0" bIns="0" rtlCol="0" anchor="ctr"/>
          <a:lstStyle/>
          <a:p>
            <a:pPr marL="0" indent="0">
              <a:lnSpc>
                <a:spcPct val="140000"/>
              </a:lnSpc>
              <a:buNone/>
            </a:pPr>
            <a:r>
              <a:rPr lang="en-US" sz="1600" i="1" dirty="0">
                <a:solidFill>
                  <a:srgbClr val="C00000"/>
                </a:solidFill>
                <a:latin typeface="Georgia" pitchFamily="34" charset="0"/>
                <a:ea typeface="Georgia" pitchFamily="34" charset="-122"/>
                <a:cs typeface="Georgia" pitchFamily="34" charset="-120"/>
              </a:rPr>
              <a:t>[entire paragraph deleted]</a:t>
            </a:r>
            <a:endParaRPr lang="en-US" sz="1600" dirty="0"/>
          </a:p>
        </p:txBody>
      </p:sp>
      <p:sp>
        <p:nvSpPr>
          <p:cNvPr id="13" name="Text 11"/>
          <p:cNvSpPr/>
          <p:nvPr/>
        </p:nvSpPr>
        <p:spPr>
          <a:xfrm>
            <a:off x="502920" y="3931920"/>
            <a:ext cx="10972800" cy="274320"/>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REPLACEMENT PROVISION IN THE JANUARY 2026 TEMPLATE  ·  ARTICLE 8(2)</a:t>
            </a:r>
            <a:endParaRPr lang="en-US" sz="1600" dirty="0"/>
          </a:p>
        </p:txBody>
      </p:sp>
      <p:sp>
        <p:nvSpPr>
          <p:cNvPr id="15" name="Text 13"/>
          <p:cNvSpPr/>
          <p:nvPr/>
        </p:nvSpPr>
        <p:spPr>
          <a:xfrm>
            <a:off x="667512" y="4251960"/>
            <a:ext cx="10991088" cy="1280160"/>
          </a:xfrm>
          <a:prstGeom prst="rect">
            <a:avLst/>
          </a:prstGeom>
          <a:noFill/>
          <a:ln/>
        </p:spPr>
        <p:txBody>
          <a:bodyPr wrap="square" lIns="0" tIns="0" rIns="0" bIns="0" rtlCol="0" anchor="ctr"/>
          <a:lstStyle/>
          <a:p>
            <a:pPr marL="0" indent="0">
              <a:lnSpc>
                <a:spcPct val="140000"/>
              </a:lnSpc>
              <a:buNone/>
            </a:pPr>
            <a:r>
              <a:rPr lang="en-US" sz="1600" i="1" dirty="0">
                <a:solidFill>
                  <a:srgbClr val="C00000"/>
                </a:solidFill>
                <a:latin typeface="Georgia" pitchFamily="34" charset="0"/>
                <a:ea typeface="Georgia" pitchFamily="34" charset="-122"/>
                <a:cs typeface="Georgia" pitchFamily="34" charset="-120"/>
              </a:rPr>
              <a:t>‘The States Parties shall develop, enhance and implement effective tools to address harmful tax practices including tools that provide for: (a) enhanced transparency; (b) monitoring and identifying emerging harmful tax practices; and (c) the effective taxation of economic activities that benefit from harmful tax practices.’</a:t>
            </a:r>
            <a:endParaRPr lang="en-US" sz="1600"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5" name="Text 3"/>
          <p:cNvSpPr/>
          <p:nvPr/>
        </p:nvSpPr>
        <p:spPr>
          <a:xfrm>
            <a:off x="518160" y="374904"/>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Article 8 — Three linguistic shifts, three substantive losses</a:t>
            </a:r>
            <a:endParaRPr lang="en-US" sz="2200" dirty="0"/>
          </a:p>
        </p:txBody>
      </p:sp>
      <p:sp>
        <p:nvSpPr>
          <p:cNvPr id="7" name="Text 5"/>
          <p:cNvSpPr/>
          <p:nvPr/>
        </p:nvSpPr>
        <p:spPr>
          <a:xfrm>
            <a:off x="502920" y="1151337"/>
            <a:ext cx="10972800" cy="274320"/>
          </a:xfrm>
          <a:prstGeom prst="rect">
            <a:avLst/>
          </a:prstGeom>
          <a:noFill/>
          <a:ln/>
        </p:spPr>
        <p:txBody>
          <a:bodyPr wrap="square" lIns="0" tIns="0" rIns="0" bIns="0" rtlCol="0" anchor="ctr"/>
          <a:lstStyle/>
          <a:p>
            <a:pPr marL="0" indent="0">
              <a:buNone/>
            </a:pPr>
            <a:r>
              <a:rPr lang="en-US" sz="1200" b="1" kern="0" spc="200" dirty="0">
                <a:solidFill>
                  <a:srgbClr val="C00000"/>
                </a:solidFill>
                <a:latin typeface="Calibri" pitchFamily="34" charset="0"/>
                <a:ea typeface="Calibri" pitchFamily="34" charset="-122"/>
                <a:cs typeface="Calibri" pitchFamily="34" charset="-120"/>
              </a:rPr>
              <a:t>SHIFT 1 — FROM OBLIGATION OF RESULT TO OBLIGATION OF EFFORT</a:t>
            </a:r>
            <a:endParaRPr lang="en-US" sz="1200" dirty="0"/>
          </a:p>
        </p:txBody>
      </p:sp>
      <p:sp>
        <p:nvSpPr>
          <p:cNvPr id="8" name="Text 6"/>
          <p:cNvSpPr/>
          <p:nvPr/>
        </p:nvSpPr>
        <p:spPr>
          <a:xfrm>
            <a:off x="502920" y="1431036"/>
            <a:ext cx="11155680" cy="914400"/>
          </a:xfrm>
          <a:prstGeom prst="rect">
            <a:avLst/>
          </a:prstGeom>
          <a:noFill/>
          <a:ln/>
        </p:spPr>
        <p:txBody>
          <a:bodyPr wrap="square" lIns="0" tIns="0" rIns="0" bIns="0" rtlCol="0" anchor="t"/>
          <a:lstStyle/>
          <a:p>
            <a:pPr marL="285750" indent="-285750" algn="l">
              <a:lnSpc>
                <a:spcPct val="135000"/>
              </a:lnSpc>
              <a:spcAft>
                <a:spcPts val="600"/>
              </a:spcAft>
              <a:buFont typeface="Arial" panose="020B0604020202020204" pitchFamily="34" charset="0"/>
              <a:buChar char="•"/>
            </a:pPr>
            <a:r>
              <a:rPr lang="en-US" sz="1400" dirty="0">
                <a:solidFill>
                  <a:srgbClr val="222222"/>
                </a:solidFill>
                <a:latin typeface="Calibri" pitchFamily="34" charset="0"/>
                <a:ea typeface="Calibri" pitchFamily="34" charset="-122"/>
                <a:cs typeface="Calibri" pitchFamily="34" charset="-120"/>
              </a:rPr>
              <a:t>The October 2025 substantive criterion (‘substance-based, linked to investment or performance, and not merely profit-based’) was an </a:t>
            </a:r>
            <a:r>
              <a:rPr lang="en-US" sz="1400" dirty="0">
                <a:solidFill>
                  <a:srgbClr val="FF0000"/>
                </a:solidFill>
                <a:latin typeface="Calibri" pitchFamily="34" charset="0"/>
                <a:ea typeface="Calibri" pitchFamily="34" charset="-122"/>
                <a:cs typeface="Calibri" pitchFamily="34" charset="-120"/>
              </a:rPr>
              <a:t>obligation of result</a:t>
            </a:r>
            <a:r>
              <a:rPr lang="en-US" sz="1400" dirty="0">
                <a:solidFill>
                  <a:srgbClr val="222222"/>
                </a:solidFill>
                <a:latin typeface="Calibri" pitchFamily="34" charset="0"/>
                <a:ea typeface="Calibri" pitchFamily="34" charset="-122"/>
                <a:cs typeface="Calibri" pitchFamily="34" charset="-120"/>
              </a:rPr>
              <a:t>: it required that tax incentives meet specified content. </a:t>
            </a:r>
          </a:p>
          <a:p>
            <a:pPr marL="285750" indent="-285750" algn="l">
              <a:lnSpc>
                <a:spcPct val="135000"/>
              </a:lnSpc>
              <a:spcAft>
                <a:spcPts val="600"/>
              </a:spcAft>
              <a:buFont typeface="Arial" panose="020B0604020202020204" pitchFamily="34" charset="0"/>
              <a:buChar char="•"/>
            </a:pPr>
            <a:r>
              <a:rPr lang="en-US" sz="1400" dirty="0">
                <a:solidFill>
                  <a:srgbClr val="222222"/>
                </a:solidFill>
                <a:latin typeface="Calibri" pitchFamily="34" charset="0"/>
                <a:ea typeface="Calibri" pitchFamily="34" charset="-122"/>
                <a:cs typeface="Calibri" pitchFamily="34" charset="-120"/>
              </a:rPr>
              <a:t>The January 2026 process obligation (‘shall develop, enhance and implement effective tools’) is an </a:t>
            </a:r>
            <a:r>
              <a:rPr lang="en-US" sz="1400" dirty="0">
                <a:solidFill>
                  <a:srgbClr val="FF0000"/>
                </a:solidFill>
                <a:latin typeface="Calibri" pitchFamily="34" charset="0"/>
                <a:ea typeface="Calibri" pitchFamily="34" charset="-122"/>
                <a:cs typeface="Calibri" pitchFamily="34" charset="-120"/>
              </a:rPr>
              <a:t>obligation of effort </a:t>
            </a:r>
            <a:r>
              <a:rPr lang="en-US" sz="1400" dirty="0">
                <a:solidFill>
                  <a:srgbClr val="222222"/>
                </a:solidFill>
                <a:latin typeface="Calibri" pitchFamily="34" charset="0"/>
                <a:ea typeface="Calibri" pitchFamily="34" charset="-122"/>
                <a:cs typeface="Calibri" pitchFamily="34" charset="-120"/>
              </a:rPr>
              <a:t>of the weakest available form. </a:t>
            </a:r>
            <a:endParaRPr lang="en-US" sz="1400" dirty="0"/>
          </a:p>
        </p:txBody>
      </p:sp>
      <p:sp>
        <p:nvSpPr>
          <p:cNvPr id="9" name="Text 7"/>
          <p:cNvSpPr/>
          <p:nvPr/>
        </p:nvSpPr>
        <p:spPr>
          <a:xfrm>
            <a:off x="518160" y="2539006"/>
            <a:ext cx="10972800" cy="274320"/>
          </a:xfrm>
          <a:prstGeom prst="rect">
            <a:avLst/>
          </a:prstGeom>
          <a:noFill/>
          <a:ln/>
        </p:spPr>
        <p:txBody>
          <a:bodyPr wrap="square" lIns="0" tIns="0" rIns="0" bIns="0" rtlCol="0" anchor="ctr"/>
          <a:lstStyle/>
          <a:p>
            <a:pPr marL="0" indent="0">
              <a:buNone/>
            </a:pPr>
            <a:r>
              <a:rPr lang="en-US" sz="1200" b="1" kern="0" spc="200" dirty="0">
                <a:solidFill>
                  <a:srgbClr val="C00000"/>
                </a:solidFill>
                <a:latin typeface="Calibri" pitchFamily="34" charset="0"/>
                <a:ea typeface="Calibri" pitchFamily="34" charset="-122"/>
                <a:cs typeface="Calibri" pitchFamily="34" charset="-120"/>
              </a:rPr>
              <a:t>SHIFT 2 — FROM EXTERNAL NORMATIVE STANDARD TO SELF-REFERENCE</a:t>
            </a:r>
            <a:endParaRPr lang="en-US" sz="1200" dirty="0"/>
          </a:p>
        </p:txBody>
      </p:sp>
      <p:sp>
        <p:nvSpPr>
          <p:cNvPr id="10" name="Text 8"/>
          <p:cNvSpPr/>
          <p:nvPr/>
        </p:nvSpPr>
        <p:spPr>
          <a:xfrm>
            <a:off x="502920" y="2855955"/>
            <a:ext cx="11155680" cy="1188720"/>
          </a:xfrm>
          <a:prstGeom prst="rect">
            <a:avLst/>
          </a:prstGeom>
          <a:noFill/>
          <a:ln/>
        </p:spPr>
        <p:txBody>
          <a:bodyPr wrap="square" lIns="0" tIns="0" rIns="0" bIns="0" rtlCol="0" anchor="t"/>
          <a:lstStyle/>
          <a:p>
            <a:pPr marL="285750" indent="-285750" algn="l">
              <a:lnSpc>
                <a:spcPct val="135000"/>
              </a:lnSpc>
              <a:spcAft>
                <a:spcPts val="600"/>
              </a:spcAft>
              <a:buFont typeface="Arial" panose="020B0604020202020204" pitchFamily="34" charset="0"/>
              <a:buChar char="•"/>
            </a:pPr>
            <a:r>
              <a:rPr lang="en-US" sz="1400" dirty="0">
                <a:solidFill>
                  <a:srgbClr val="222222"/>
                </a:solidFill>
                <a:latin typeface="Calibri" pitchFamily="34" charset="0"/>
                <a:ea typeface="Calibri" pitchFamily="34" charset="-122"/>
                <a:cs typeface="Calibri" pitchFamily="34" charset="-120"/>
              </a:rPr>
              <a:t>The October draft characterised harmful tax practices as those that ‘undermine the ability of all countries to tax income fairly.’ The January Template substitutes ‘undermine the ability of all countries to tax income in accordance with their domestic laws and policies.’ The replacement of ‘fairly’ with deference to domestic law is doctrinally consequential. </a:t>
            </a:r>
          </a:p>
          <a:p>
            <a:pPr marL="285750" indent="-285750" algn="l">
              <a:lnSpc>
                <a:spcPct val="135000"/>
              </a:lnSpc>
              <a:spcAft>
                <a:spcPts val="600"/>
              </a:spcAft>
              <a:buFont typeface="Arial" panose="020B0604020202020204" pitchFamily="34" charset="0"/>
              <a:buChar char="•"/>
            </a:pPr>
            <a:r>
              <a:rPr lang="en-US" sz="1400" dirty="0">
                <a:solidFill>
                  <a:srgbClr val="222222"/>
                </a:solidFill>
                <a:latin typeface="Calibri" pitchFamily="34" charset="0"/>
                <a:ea typeface="Calibri" pitchFamily="34" charset="-122"/>
                <a:cs typeface="Calibri" pitchFamily="34" charset="-120"/>
              </a:rPr>
              <a:t>The October formulation invoked an external standard against which a practice could be measured. The January formulation defers entirely to the domestic law of the affected State. If a State's domestic law is itself the instrument of the harmful practice (as in jurisdictions operating IP regimes that permit minimal-substance profit recognition), the provision becomes self-defeating.</a:t>
            </a:r>
            <a:endParaRPr lang="en-US" sz="1400" dirty="0"/>
          </a:p>
        </p:txBody>
      </p:sp>
      <p:sp>
        <p:nvSpPr>
          <p:cNvPr id="11" name="Text 9"/>
          <p:cNvSpPr/>
          <p:nvPr/>
        </p:nvSpPr>
        <p:spPr>
          <a:xfrm>
            <a:off x="502920" y="4727448"/>
            <a:ext cx="10972800" cy="274320"/>
          </a:xfrm>
          <a:prstGeom prst="rect">
            <a:avLst/>
          </a:prstGeom>
          <a:noFill/>
          <a:ln/>
        </p:spPr>
        <p:txBody>
          <a:bodyPr wrap="square" lIns="0" tIns="0" rIns="0" bIns="0" rtlCol="0" anchor="ctr"/>
          <a:lstStyle/>
          <a:p>
            <a:pPr marL="0" indent="0">
              <a:buNone/>
            </a:pPr>
            <a:r>
              <a:rPr lang="en-US" sz="1200" b="1" kern="0" spc="200" dirty="0">
                <a:solidFill>
                  <a:srgbClr val="C00000"/>
                </a:solidFill>
                <a:latin typeface="Calibri" pitchFamily="34" charset="0"/>
                <a:ea typeface="Calibri" pitchFamily="34" charset="-122"/>
                <a:cs typeface="Calibri" pitchFamily="34" charset="-120"/>
              </a:rPr>
              <a:t>SHIFT 3 — FROM DEFINED TO UNDEFINED OPERATIVE CONCEPT</a:t>
            </a:r>
            <a:endParaRPr lang="en-US" sz="1200" dirty="0"/>
          </a:p>
        </p:txBody>
      </p:sp>
      <p:sp>
        <p:nvSpPr>
          <p:cNvPr id="12" name="Text 10"/>
          <p:cNvSpPr/>
          <p:nvPr/>
        </p:nvSpPr>
        <p:spPr>
          <a:xfrm>
            <a:off x="502920" y="5001768"/>
            <a:ext cx="11155680" cy="1645920"/>
          </a:xfrm>
          <a:prstGeom prst="rect">
            <a:avLst/>
          </a:prstGeom>
          <a:noFill/>
          <a:ln/>
        </p:spPr>
        <p:txBody>
          <a:bodyPr wrap="square" lIns="0" tIns="0" rIns="0" bIns="0" rtlCol="0" anchor="t"/>
          <a:lstStyle/>
          <a:p>
            <a:pPr marL="285750" indent="-285750" algn="l">
              <a:lnSpc>
                <a:spcPct val="135000"/>
              </a:lnSpc>
              <a:spcAft>
                <a:spcPts val="600"/>
              </a:spcAft>
              <a:buFont typeface="Arial" panose="020B0604020202020204" pitchFamily="34" charset="0"/>
              <a:buChar char="•"/>
            </a:pPr>
            <a:r>
              <a:rPr lang="en-US" sz="1400" dirty="0">
                <a:solidFill>
                  <a:srgbClr val="FF0000"/>
                </a:solidFill>
                <a:latin typeface="Calibri" pitchFamily="34" charset="0"/>
                <a:ea typeface="Calibri" pitchFamily="34" charset="-122"/>
                <a:cs typeface="Calibri" pitchFamily="34" charset="-120"/>
              </a:rPr>
              <a:t>Neither draft defines ‘harmful tax practices.’ </a:t>
            </a:r>
            <a:r>
              <a:rPr lang="en-US" sz="1400" dirty="0">
                <a:solidFill>
                  <a:srgbClr val="222222"/>
                </a:solidFill>
                <a:latin typeface="Calibri" pitchFamily="34" charset="0"/>
                <a:ea typeface="Calibri" pitchFamily="34" charset="-122"/>
                <a:cs typeface="Calibri" pitchFamily="34" charset="-120"/>
              </a:rPr>
              <a:t>The OECD's BEPS Action 5 framework identifies four constitutive factors (no or nominal taxation; ring-fencing; lack of transparency; lack of effective information exchange). The Convention adopts none of these criteria. </a:t>
            </a:r>
          </a:p>
          <a:p>
            <a:pPr marL="285750" indent="-285750" algn="l">
              <a:lnSpc>
                <a:spcPct val="135000"/>
              </a:lnSpc>
              <a:spcAft>
                <a:spcPts val="600"/>
              </a:spcAft>
              <a:buFont typeface="Arial" panose="020B0604020202020204" pitchFamily="34" charset="0"/>
              <a:buChar char="•"/>
            </a:pPr>
            <a:r>
              <a:rPr lang="en-US" sz="1400" dirty="0">
                <a:solidFill>
                  <a:srgbClr val="222222"/>
                </a:solidFill>
                <a:latin typeface="Calibri" pitchFamily="34" charset="0"/>
                <a:ea typeface="Calibri" pitchFamily="34" charset="-122"/>
                <a:cs typeface="Calibri" pitchFamily="34" charset="-120"/>
              </a:rPr>
              <a:t>The consequence is that, absent a definition in the operative text, the term will be supplied with content from the body of OECD doctrine that the Convention was convened to displace — or with divergent domestic interpretations. The cumulative juridical assessment: the January 2026 draft of Article 8 has been weakened along three dimensions simultaneously — from outcome to process, from external criterion to self-reference, from defined to undefined operative concept. The change is not stylistic; it is substantive regression.</a:t>
            </a:r>
            <a:endParaRPr lang="en-US" sz="1400"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5" name="Text 3"/>
          <p:cNvSpPr/>
          <p:nvPr/>
        </p:nvSpPr>
        <p:spPr>
          <a:xfrm>
            <a:off x="502920" y="749808"/>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Article 8 — Proposed redrafting</a:t>
            </a:r>
            <a:endParaRPr lang="en-US" sz="2200" dirty="0"/>
          </a:p>
        </p:txBody>
      </p:sp>
      <p:sp>
        <p:nvSpPr>
          <p:cNvPr id="10" name="Text 8"/>
          <p:cNvSpPr/>
          <p:nvPr/>
        </p:nvSpPr>
        <p:spPr>
          <a:xfrm>
            <a:off x="475488" y="1810512"/>
            <a:ext cx="10991088" cy="1463040"/>
          </a:xfrm>
          <a:prstGeom prst="rect">
            <a:avLst/>
          </a:prstGeom>
          <a:noFill/>
          <a:ln/>
        </p:spPr>
        <p:txBody>
          <a:bodyPr wrap="square" lIns="0" tIns="0" rIns="0" bIns="0" rtlCol="0" anchor="ctr"/>
          <a:lstStyle/>
          <a:p>
            <a:pPr marL="0" indent="0">
              <a:lnSpc>
                <a:spcPct val="140000"/>
              </a:lnSpc>
              <a:buNone/>
            </a:pPr>
            <a:r>
              <a:rPr lang="en-US" sz="2000" i="1" dirty="0">
                <a:solidFill>
                  <a:srgbClr val="000000"/>
                </a:solidFill>
                <a:latin typeface="Georgia" pitchFamily="34" charset="0"/>
                <a:ea typeface="Georgia" pitchFamily="34" charset="-122"/>
                <a:cs typeface="Georgia" pitchFamily="34" charset="-120"/>
              </a:rPr>
              <a:t>‘Tax incentives and preferential regimes shall be substance-based and linked to genuine economic activity and investment in the jurisdiction providing the preference. States Parties shall not provide preferential tax treatment based solely on legal form, intellectual property ownership, or other factors unconnected to substantial business operations in the jurisdiction.’</a:t>
            </a:r>
            <a:endParaRPr lang="en-US" sz="2000" dirty="0"/>
          </a:p>
        </p:txBody>
      </p:sp>
      <p:sp>
        <p:nvSpPr>
          <p:cNvPr id="11" name="Text 9"/>
          <p:cNvSpPr/>
          <p:nvPr/>
        </p:nvSpPr>
        <p:spPr>
          <a:xfrm>
            <a:off x="484632" y="4026588"/>
            <a:ext cx="10972800" cy="274320"/>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COMPANION DEFINITION (TO BE INSERTED IN ARTICLE 3)</a:t>
            </a:r>
            <a:endParaRPr lang="en-US" sz="1600" dirty="0"/>
          </a:p>
        </p:txBody>
      </p:sp>
      <p:sp>
        <p:nvSpPr>
          <p:cNvPr id="13" name="Text 11"/>
          <p:cNvSpPr/>
          <p:nvPr/>
        </p:nvSpPr>
        <p:spPr>
          <a:xfrm>
            <a:off x="475488" y="4435378"/>
            <a:ext cx="10991088" cy="1874520"/>
          </a:xfrm>
          <a:prstGeom prst="rect">
            <a:avLst/>
          </a:prstGeom>
          <a:noFill/>
          <a:ln/>
        </p:spPr>
        <p:txBody>
          <a:bodyPr wrap="square" lIns="0" tIns="0" rIns="0" bIns="0" rtlCol="0" anchor="ctr"/>
          <a:lstStyle/>
          <a:p>
            <a:pPr marL="0" indent="0">
              <a:lnSpc>
                <a:spcPct val="140000"/>
              </a:lnSpc>
              <a:buNone/>
            </a:pPr>
            <a:r>
              <a:rPr lang="en-US" i="1" dirty="0">
                <a:solidFill>
                  <a:srgbClr val="000000"/>
                </a:solidFill>
                <a:latin typeface="Georgia" pitchFamily="34" charset="0"/>
                <a:ea typeface="Georgia" pitchFamily="34" charset="-122"/>
                <a:cs typeface="Georgia" pitchFamily="34" charset="-120"/>
              </a:rPr>
              <a:t>‘Harmful tax practices include regimes offering effective tax rates below fifteen per cent without requiring substantial economic activity, regimes ring-fenced to apply only to non-residents or foreign-source income, regimes lacking transparency regarding beneficiaries and amounts of preferential treatment, and regimes facilitating base erosion through artificial separation of income from the activities generating it.’</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5" name="Text 3"/>
          <p:cNvSpPr/>
          <p:nvPr/>
        </p:nvSpPr>
        <p:spPr>
          <a:xfrm>
            <a:off x="484632" y="481943"/>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Article 6 — HNWIs: from ‘agree to adopt’ to ‘shall explore’</a:t>
            </a:r>
            <a:endParaRPr lang="en-US" sz="2200" dirty="0"/>
          </a:p>
        </p:txBody>
      </p:sp>
      <p:sp>
        <p:nvSpPr>
          <p:cNvPr id="7" name="Text 5"/>
          <p:cNvSpPr/>
          <p:nvPr/>
        </p:nvSpPr>
        <p:spPr>
          <a:xfrm>
            <a:off x="502920" y="1371600"/>
            <a:ext cx="10972800" cy="274320"/>
          </a:xfrm>
          <a:prstGeom prst="rect">
            <a:avLst/>
          </a:prstGeom>
          <a:noFill/>
          <a:ln/>
        </p:spPr>
        <p:txBody>
          <a:bodyPr wrap="square" lIns="0" tIns="0" rIns="0" bIns="0" rtlCol="0" anchor="ctr"/>
          <a:lstStyle/>
          <a:p>
            <a:pPr marL="0" indent="0">
              <a:buNone/>
            </a:pPr>
            <a:r>
              <a:rPr lang="en-US" sz="1600" b="1" kern="0" spc="200" dirty="0">
                <a:solidFill>
                  <a:srgbClr val="000000"/>
                </a:solidFill>
                <a:latin typeface="Calibri" pitchFamily="34" charset="0"/>
                <a:ea typeface="Calibri" pitchFamily="34" charset="-122"/>
                <a:cs typeface="Calibri" pitchFamily="34" charset="-120"/>
              </a:rPr>
              <a:t>OCTOBER 2025 DRAFT  ·  ARTICLE 5(3) [RENUMBERED]</a:t>
            </a:r>
            <a:endParaRPr lang="en-US" sz="1600" dirty="0"/>
          </a:p>
        </p:txBody>
      </p:sp>
      <p:sp>
        <p:nvSpPr>
          <p:cNvPr id="9" name="Text 7"/>
          <p:cNvSpPr/>
          <p:nvPr/>
        </p:nvSpPr>
        <p:spPr>
          <a:xfrm>
            <a:off x="484632" y="1716383"/>
            <a:ext cx="10991088" cy="914400"/>
          </a:xfrm>
          <a:prstGeom prst="rect">
            <a:avLst/>
          </a:prstGeom>
          <a:noFill/>
          <a:ln/>
        </p:spPr>
        <p:txBody>
          <a:bodyPr wrap="square" lIns="0" tIns="0" rIns="0" bIns="0" rtlCol="0" anchor="ctr"/>
          <a:lstStyle/>
          <a:p>
            <a:pPr marL="0" indent="0">
              <a:lnSpc>
                <a:spcPct val="140000"/>
              </a:lnSpc>
              <a:buNone/>
            </a:pPr>
            <a:r>
              <a:rPr lang="en-US" sz="1600" i="1" dirty="0">
                <a:solidFill>
                  <a:srgbClr val="000000"/>
                </a:solidFill>
                <a:latin typeface="Georgia" pitchFamily="34" charset="0"/>
                <a:ea typeface="Georgia" pitchFamily="34" charset="-122"/>
                <a:cs typeface="Georgia" pitchFamily="34" charset="-120"/>
              </a:rPr>
              <a:t>‘The States Parties </a:t>
            </a:r>
            <a:r>
              <a:rPr lang="en-US" sz="1600" b="1" i="1" dirty="0">
                <a:solidFill>
                  <a:srgbClr val="FF0000"/>
                </a:solidFill>
                <a:latin typeface="Georgia" pitchFamily="34" charset="0"/>
                <a:ea typeface="Georgia" pitchFamily="34" charset="-122"/>
                <a:cs typeface="Georgia" pitchFamily="34" charset="-120"/>
              </a:rPr>
              <a:t>agree to adopt</a:t>
            </a:r>
            <a:r>
              <a:rPr lang="en-US" sz="1600" i="1" dirty="0">
                <a:solidFill>
                  <a:srgbClr val="FF0000"/>
                </a:solidFill>
                <a:latin typeface="Georgia" pitchFamily="34" charset="0"/>
                <a:ea typeface="Georgia" pitchFamily="34" charset="-122"/>
                <a:cs typeface="Georgia" pitchFamily="34" charset="-120"/>
              </a:rPr>
              <a:t> </a:t>
            </a:r>
            <a:r>
              <a:rPr lang="en-US" sz="1600" i="1" dirty="0">
                <a:solidFill>
                  <a:srgbClr val="000000"/>
                </a:solidFill>
                <a:latin typeface="Georgia" pitchFamily="34" charset="0"/>
                <a:ea typeface="Georgia" pitchFamily="34" charset="-122"/>
                <a:cs typeface="Georgia" pitchFamily="34" charset="-120"/>
              </a:rPr>
              <a:t>coordinated approaches to ensuring effective taxation of high-net worth individuals.’</a:t>
            </a:r>
            <a:endParaRPr lang="en-US" sz="1600" dirty="0"/>
          </a:p>
        </p:txBody>
      </p:sp>
      <p:sp>
        <p:nvSpPr>
          <p:cNvPr id="10" name="Text 8"/>
          <p:cNvSpPr/>
          <p:nvPr/>
        </p:nvSpPr>
        <p:spPr>
          <a:xfrm>
            <a:off x="502920" y="2788920"/>
            <a:ext cx="10972800" cy="274320"/>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JANUARY 2026 TEMPLATE  ·  ARTICLE 6(3)</a:t>
            </a:r>
            <a:endParaRPr lang="en-US" sz="1600" dirty="0"/>
          </a:p>
        </p:txBody>
      </p:sp>
      <p:sp>
        <p:nvSpPr>
          <p:cNvPr id="12" name="Text 10"/>
          <p:cNvSpPr/>
          <p:nvPr/>
        </p:nvSpPr>
        <p:spPr>
          <a:xfrm>
            <a:off x="484632" y="3196096"/>
            <a:ext cx="10991088" cy="914400"/>
          </a:xfrm>
          <a:prstGeom prst="rect">
            <a:avLst/>
          </a:prstGeom>
          <a:noFill/>
          <a:ln/>
        </p:spPr>
        <p:txBody>
          <a:bodyPr wrap="square" lIns="0" tIns="0" rIns="0" bIns="0" rtlCol="0" anchor="ctr"/>
          <a:lstStyle/>
          <a:p>
            <a:pPr marL="0" indent="0">
              <a:lnSpc>
                <a:spcPct val="140000"/>
              </a:lnSpc>
              <a:buNone/>
            </a:pPr>
            <a:r>
              <a:rPr lang="en-US" i="1" dirty="0">
                <a:solidFill>
                  <a:srgbClr val="C00000"/>
                </a:solidFill>
                <a:latin typeface="Georgia" pitchFamily="34" charset="0"/>
                <a:ea typeface="Georgia" pitchFamily="34" charset="-122"/>
                <a:cs typeface="Georgia" pitchFamily="34" charset="-120"/>
              </a:rPr>
              <a:t>‘The States Parties </a:t>
            </a:r>
            <a:r>
              <a:rPr lang="en-US" b="1" i="1" dirty="0">
                <a:solidFill>
                  <a:srgbClr val="C00000"/>
                </a:solidFill>
                <a:latin typeface="Georgia" pitchFamily="34" charset="0"/>
                <a:ea typeface="Georgia" pitchFamily="34" charset="-122"/>
                <a:cs typeface="Georgia" pitchFamily="34" charset="-120"/>
              </a:rPr>
              <a:t>shall explore</a:t>
            </a:r>
            <a:r>
              <a:rPr lang="en-US" i="1" dirty="0">
                <a:solidFill>
                  <a:srgbClr val="C00000"/>
                </a:solidFill>
                <a:latin typeface="Georgia" pitchFamily="34" charset="0"/>
                <a:ea typeface="Georgia" pitchFamily="34" charset="-122"/>
                <a:cs typeface="Georgia" pitchFamily="34" charset="-120"/>
              </a:rPr>
              <a:t> coordinated approaches to ensuring effective taxation of high-net worth individuals.’</a:t>
            </a:r>
            <a:endParaRPr lang="en-US" dirty="0"/>
          </a:p>
        </p:txBody>
      </p:sp>
      <p:sp>
        <p:nvSpPr>
          <p:cNvPr id="14" name="Text 12"/>
          <p:cNvSpPr/>
          <p:nvPr/>
        </p:nvSpPr>
        <p:spPr>
          <a:xfrm>
            <a:off x="502920" y="4526280"/>
            <a:ext cx="11155680" cy="1508760"/>
          </a:xfrm>
          <a:prstGeom prst="rect">
            <a:avLst/>
          </a:prstGeom>
          <a:noFill/>
          <a:ln/>
        </p:spPr>
        <p:txBody>
          <a:bodyPr wrap="square" lIns="0" tIns="0" rIns="0" bIns="0" rtlCol="0" anchor="t"/>
          <a:lstStyle/>
          <a:p>
            <a:pPr marL="285750" indent="-285750" algn="l">
              <a:lnSpc>
                <a:spcPct val="135000"/>
              </a:lnSpc>
              <a:spcAft>
                <a:spcPts val="600"/>
              </a:spcAft>
              <a:buFont typeface="Arial" panose="020B0604020202020204" pitchFamily="34" charset="0"/>
              <a:buChar char="•"/>
            </a:pPr>
            <a:r>
              <a:rPr lang="en-US" sz="1400" dirty="0">
                <a:solidFill>
                  <a:srgbClr val="222222"/>
                </a:solidFill>
                <a:latin typeface="Calibri" pitchFamily="34" charset="0"/>
                <a:ea typeface="Calibri" pitchFamily="34" charset="-122"/>
                <a:cs typeface="Calibri" pitchFamily="34" charset="-120"/>
              </a:rPr>
              <a:t>The replacement of ‘agree to adopt’ with ‘shall explore’ is the most concentrated example of linguistic regression in the negotiating record. </a:t>
            </a:r>
          </a:p>
          <a:p>
            <a:pPr marL="285750" indent="-285750" algn="l">
              <a:lnSpc>
                <a:spcPct val="135000"/>
              </a:lnSpc>
              <a:spcAft>
                <a:spcPts val="600"/>
              </a:spcAft>
              <a:buFont typeface="Arial" panose="020B0604020202020204" pitchFamily="34" charset="0"/>
              <a:buChar char="•"/>
            </a:pPr>
            <a:r>
              <a:rPr lang="en-US" sz="1400" dirty="0">
                <a:solidFill>
                  <a:srgbClr val="FF0000"/>
                </a:solidFill>
                <a:latin typeface="Calibri" pitchFamily="34" charset="0"/>
                <a:ea typeface="Calibri" pitchFamily="34" charset="-122"/>
                <a:cs typeface="Calibri" pitchFamily="34" charset="-120"/>
              </a:rPr>
              <a:t>‘Adopt’ is an obligation of result</a:t>
            </a:r>
            <a:r>
              <a:rPr lang="en-US" sz="1400" dirty="0">
                <a:solidFill>
                  <a:srgbClr val="222222"/>
                </a:solidFill>
                <a:latin typeface="Calibri" pitchFamily="34" charset="0"/>
                <a:ea typeface="Calibri" pitchFamily="34" charset="-122"/>
                <a:cs typeface="Calibri" pitchFamily="34" charset="-120"/>
              </a:rPr>
              <a:t>: the State Party must put into effect the coordinated approach. </a:t>
            </a:r>
          </a:p>
          <a:p>
            <a:pPr marL="285750" indent="-285750" algn="l">
              <a:lnSpc>
                <a:spcPct val="135000"/>
              </a:lnSpc>
              <a:spcAft>
                <a:spcPts val="600"/>
              </a:spcAft>
              <a:buFont typeface="Arial" panose="020B0604020202020204" pitchFamily="34" charset="0"/>
              <a:buChar char="•"/>
            </a:pPr>
            <a:r>
              <a:rPr lang="en-US" sz="1400" dirty="0">
                <a:solidFill>
                  <a:srgbClr val="FF0000"/>
                </a:solidFill>
                <a:latin typeface="Calibri" pitchFamily="34" charset="0"/>
                <a:ea typeface="Calibri" pitchFamily="34" charset="-122"/>
                <a:cs typeface="Calibri" pitchFamily="34" charset="-120"/>
              </a:rPr>
              <a:t>‘Explore’ is an obligation of effort</a:t>
            </a:r>
            <a:r>
              <a:rPr lang="en-US" sz="1400" dirty="0">
                <a:solidFill>
                  <a:srgbClr val="222222"/>
                </a:solidFill>
                <a:latin typeface="Calibri" pitchFamily="34" charset="0"/>
                <a:ea typeface="Calibri" pitchFamily="34" charset="-122"/>
                <a:cs typeface="Calibri" pitchFamily="34" charset="-120"/>
              </a:rPr>
              <a:t> at its weakest; the State Party need only consider the possibility. A State that convenes a single inter-agency working group has, on a strict reading, complied with the obligation to explore, regardless of whether any coordinated approach emerges. </a:t>
            </a:r>
          </a:p>
          <a:p>
            <a:pPr marL="285750" indent="-285750" algn="l">
              <a:lnSpc>
                <a:spcPct val="135000"/>
              </a:lnSpc>
              <a:spcAft>
                <a:spcPts val="600"/>
              </a:spcAft>
              <a:buFont typeface="Arial" panose="020B0604020202020204" pitchFamily="34" charset="0"/>
              <a:buChar char="•"/>
            </a:pPr>
            <a:r>
              <a:rPr lang="en-US" sz="1400" dirty="0">
                <a:solidFill>
                  <a:srgbClr val="222222"/>
                </a:solidFill>
                <a:latin typeface="Calibri" pitchFamily="34" charset="0"/>
                <a:ea typeface="Calibri" pitchFamily="34" charset="-122"/>
                <a:cs typeface="Calibri" pitchFamily="34" charset="-120"/>
              </a:rPr>
              <a:t>The good-faith floor under VCLT Article 26 imposes some constraint on the latter — a State that systematically refused even to consider the question would be acting in bad faith — but the substantive constraint on actual taxing practice has been removed. The linguistic shift converts a substantive commitment into a procedural courtesy.</a:t>
            </a:r>
            <a:endParaRPr lang="en-US" sz="1400" dirty="0"/>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5" name="Text 3"/>
          <p:cNvSpPr/>
          <p:nvPr/>
        </p:nvSpPr>
        <p:spPr>
          <a:xfrm>
            <a:off x="502920" y="571500"/>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Article 6 — Two further linguistic weaknesses</a:t>
            </a:r>
            <a:endParaRPr lang="en-US" sz="2200" dirty="0"/>
          </a:p>
        </p:txBody>
      </p:sp>
      <p:sp>
        <p:nvSpPr>
          <p:cNvPr id="7" name="Text 5"/>
          <p:cNvSpPr/>
          <p:nvPr/>
        </p:nvSpPr>
        <p:spPr>
          <a:xfrm>
            <a:off x="502920" y="1371600"/>
            <a:ext cx="10972800" cy="274320"/>
          </a:xfrm>
          <a:prstGeom prst="rect">
            <a:avLst/>
          </a:prstGeom>
          <a:noFill/>
          <a:ln/>
        </p:spPr>
        <p:txBody>
          <a:bodyPr wrap="square" lIns="0" tIns="0" rIns="0" bIns="0" rtlCol="0" anchor="ctr"/>
          <a:lstStyle/>
          <a:p>
            <a:pPr marL="0" indent="0">
              <a:buNone/>
            </a:pPr>
            <a:r>
              <a:rPr lang="en-US" sz="1400" b="1" kern="0" spc="200" dirty="0">
                <a:solidFill>
                  <a:srgbClr val="C00000"/>
                </a:solidFill>
                <a:latin typeface="Calibri" pitchFamily="34" charset="0"/>
                <a:ea typeface="Calibri" pitchFamily="34" charset="-122"/>
                <a:cs typeface="Calibri" pitchFamily="34" charset="-120"/>
              </a:rPr>
              <a:t>PARAGRAPH 1 — THE PROCESS VERB ‘DEVELOP’</a:t>
            </a:r>
            <a:endParaRPr lang="en-US" sz="1400" dirty="0"/>
          </a:p>
        </p:txBody>
      </p:sp>
      <p:sp>
        <p:nvSpPr>
          <p:cNvPr id="8" name="Text 6"/>
          <p:cNvSpPr/>
          <p:nvPr/>
        </p:nvSpPr>
        <p:spPr>
          <a:xfrm>
            <a:off x="502920" y="1691640"/>
            <a:ext cx="11155680" cy="1188720"/>
          </a:xfrm>
          <a:prstGeom prst="rect">
            <a:avLst/>
          </a:prstGeom>
          <a:noFill/>
          <a:ln/>
        </p:spPr>
        <p:txBody>
          <a:bodyPr wrap="square" lIns="0" tIns="0" rIns="0" bIns="0" rtlCol="0" anchor="t"/>
          <a:lstStyle/>
          <a:p>
            <a:pPr marL="0" indent="0" algn="l">
              <a:lnSpc>
                <a:spcPct val="135000"/>
              </a:lnSpc>
              <a:spcAft>
                <a:spcPts val="600"/>
              </a:spcAft>
              <a:buNone/>
            </a:pPr>
            <a:r>
              <a:rPr lang="en-US" sz="1400" dirty="0">
                <a:solidFill>
                  <a:srgbClr val="222222"/>
                </a:solidFill>
                <a:latin typeface="Calibri" pitchFamily="34" charset="0"/>
                <a:ea typeface="Calibri" pitchFamily="34" charset="-122"/>
                <a:cs typeface="Calibri" pitchFamily="34" charset="-120"/>
              </a:rPr>
              <a:t>Article 6(1) requires States to ‘develop and implement measures’ to detect, deter and prevent tax avoidance by high-net-worth individuals. ‘Develop’ is, again, a process verb. A State that establishes a working group ‘to develop measures’ but never implements them has, on a strict reading, complied with the development obligation. The provision contains no timeline by which implementation must follow development. The companion to Article 6(3)'s ‘shall explore’, Article 6(1)'s ‘shall develop’ produces a regime in which the substance of the obligation may be perpetually deferred.</a:t>
            </a:r>
            <a:endParaRPr lang="en-US" sz="1400" dirty="0"/>
          </a:p>
        </p:txBody>
      </p:sp>
      <p:sp>
        <p:nvSpPr>
          <p:cNvPr id="9" name="Text 7"/>
          <p:cNvSpPr/>
          <p:nvPr/>
        </p:nvSpPr>
        <p:spPr>
          <a:xfrm>
            <a:off x="502920" y="3108960"/>
            <a:ext cx="10972800" cy="274320"/>
          </a:xfrm>
          <a:prstGeom prst="rect">
            <a:avLst/>
          </a:prstGeom>
          <a:noFill/>
          <a:ln/>
        </p:spPr>
        <p:txBody>
          <a:bodyPr wrap="square" lIns="0" tIns="0" rIns="0" bIns="0" rtlCol="0" anchor="ctr"/>
          <a:lstStyle/>
          <a:p>
            <a:pPr marL="0" indent="0">
              <a:buNone/>
            </a:pPr>
            <a:r>
              <a:rPr lang="en-US" sz="1400" b="1" kern="0" spc="200" dirty="0">
                <a:solidFill>
                  <a:srgbClr val="C00000"/>
                </a:solidFill>
                <a:latin typeface="Calibri" pitchFamily="34" charset="0"/>
                <a:ea typeface="Calibri" pitchFamily="34" charset="-122"/>
                <a:cs typeface="Calibri" pitchFamily="34" charset="-120"/>
              </a:rPr>
              <a:t>THE DEFINITIONAL VOID — WHAT IS A ‘HIGH-NET-WORTH INDIVIDUAL’?</a:t>
            </a:r>
            <a:endParaRPr lang="en-US" sz="1400" dirty="0"/>
          </a:p>
        </p:txBody>
      </p:sp>
      <p:sp>
        <p:nvSpPr>
          <p:cNvPr id="10" name="Text 8"/>
          <p:cNvSpPr/>
          <p:nvPr/>
        </p:nvSpPr>
        <p:spPr>
          <a:xfrm>
            <a:off x="502920" y="3429000"/>
            <a:ext cx="11155680" cy="1188720"/>
          </a:xfrm>
          <a:prstGeom prst="rect">
            <a:avLst/>
          </a:prstGeom>
          <a:noFill/>
          <a:ln/>
        </p:spPr>
        <p:txBody>
          <a:bodyPr wrap="square" lIns="0" tIns="0" rIns="0" bIns="0" rtlCol="0" anchor="t"/>
          <a:lstStyle/>
          <a:p>
            <a:pPr marL="0" indent="0" algn="l">
              <a:lnSpc>
                <a:spcPct val="135000"/>
              </a:lnSpc>
              <a:spcAft>
                <a:spcPts val="600"/>
              </a:spcAft>
              <a:buNone/>
            </a:pPr>
            <a:r>
              <a:rPr lang="en-US" sz="1400" dirty="0">
                <a:solidFill>
                  <a:srgbClr val="222222"/>
                </a:solidFill>
                <a:latin typeface="Calibri" pitchFamily="34" charset="0"/>
                <a:ea typeface="Calibri" pitchFamily="34" charset="-122"/>
                <a:cs typeface="Calibri" pitchFamily="34" charset="-120"/>
              </a:rPr>
              <a:t>Article 6 contains no threshold definition. In the absence of a specified income, asset or wealth threshold, States may apply divergent definitions and produce divergent practices. A jurisdiction that applies a threshold of USD 100 million treats only the very wealthy as in scope; a jurisdiction that applies a USD 1 million threshold captures a far broader population. The Convention does not specify which is intended. Without definitional discipline, the operative reach of Article 6 will be fragmented from inception.</a:t>
            </a:r>
            <a:endParaRPr lang="en-US" sz="1400" dirty="0"/>
          </a:p>
        </p:txBody>
      </p:sp>
      <p:sp>
        <p:nvSpPr>
          <p:cNvPr id="11" name="Text 9"/>
          <p:cNvSpPr/>
          <p:nvPr/>
        </p:nvSpPr>
        <p:spPr>
          <a:xfrm>
            <a:off x="502920" y="5074920"/>
            <a:ext cx="10972800" cy="274320"/>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PROPOSED DEFINITION</a:t>
            </a:r>
            <a:endParaRPr lang="en-US" sz="1600" dirty="0"/>
          </a:p>
        </p:txBody>
      </p:sp>
      <p:sp>
        <p:nvSpPr>
          <p:cNvPr id="13" name="Text 11"/>
          <p:cNvSpPr/>
          <p:nvPr/>
        </p:nvSpPr>
        <p:spPr>
          <a:xfrm>
            <a:off x="484632" y="5349240"/>
            <a:ext cx="10991088" cy="1280160"/>
          </a:xfrm>
          <a:prstGeom prst="rect">
            <a:avLst/>
          </a:prstGeom>
          <a:noFill/>
          <a:ln/>
        </p:spPr>
        <p:txBody>
          <a:bodyPr wrap="square" lIns="0" tIns="0" rIns="0" bIns="0" rtlCol="0" anchor="ctr"/>
          <a:lstStyle/>
          <a:p>
            <a:pPr marL="0" indent="0">
              <a:lnSpc>
                <a:spcPct val="140000"/>
              </a:lnSpc>
              <a:buNone/>
            </a:pPr>
            <a:r>
              <a:rPr lang="en-US" sz="1600" i="1" dirty="0">
                <a:solidFill>
                  <a:srgbClr val="000000"/>
                </a:solidFill>
                <a:latin typeface="Georgia" pitchFamily="34" charset="0"/>
                <a:ea typeface="Georgia" pitchFamily="34" charset="-122"/>
                <a:cs typeface="Georgia" pitchFamily="34" charset="-120"/>
              </a:rPr>
              <a:t>‘High-net-worth individuals means individuals with annual income exceeding one million United States dollars or net assets exceeding five million dollars, with States Parties permitted to apply lower thresholds reflecting their national circumstances.’</a:t>
            </a:r>
            <a:endParaRPr lang="en-US" sz="1600" dirty="0"/>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5" name="Text 3"/>
          <p:cNvSpPr/>
          <p:nvPr/>
        </p:nvSpPr>
        <p:spPr>
          <a:xfrm>
            <a:off x="502920" y="457200"/>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Article 7 — Illicit financial flows: process without outcome</a:t>
            </a:r>
            <a:endParaRPr lang="en-US" sz="2200" dirty="0"/>
          </a:p>
        </p:txBody>
      </p:sp>
      <p:sp>
        <p:nvSpPr>
          <p:cNvPr id="7" name="Text 5"/>
          <p:cNvSpPr/>
          <p:nvPr/>
        </p:nvSpPr>
        <p:spPr>
          <a:xfrm>
            <a:off x="502920" y="1371600"/>
            <a:ext cx="10972800" cy="274320"/>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JANUARY 2026 TEMPLATE  ·  ARTICLE 7</a:t>
            </a:r>
            <a:endParaRPr lang="en-US" sz="1600" dirty="0"/>
          </a:p>
        </p:txBody>
      </p:sp>
      <p:sp>
        <p:nvSpPr>
          <p:cNvPr id="9" name="Text 7"/>
          <p:cNvSpPr/>
          <p:nvPr/>
        </p:nvSpPr>
        <p:spPr>
          <a:xfrm>
            <a:off x="484632" y="1683572"/>
            <a:ext cx="10991088" cy="777240"/>
          </a:xfrm>
          <a:prstGeom prst="rect">
            <a:avLst/>
          </a:prstGeom>
          <a:noFill/>
          <a:ln/>
        </p:spPr>
        <p:txBody>
          <a:bodyPr wrap="square" lIns="0" tIns="0" rIns="0" bIns="0" rtlCol="0" anchor="ctr"/>
          <a:lstStyle/>
          <a:p>
            <a:pPr marL="0" indent="0">
              <a:lnSpc>
                <a:spcPct val="140000"/>
              </a:lnSpc>
              <a:buNone/>
            </a:pPr>
            <a:r>
              <a:rPr lang="en-US" sz="1600" i="1" dirty="0">
                <a:solidFill>
                  <a:srgbClr val="C00000"/>
                </a:solidFill>
                <a:latin typeface="Georgia" pitchFamily="34" charset="0"/>
                <a:ea typeface="Georgia" pitchFamily="34" charset="-122"/>
                <a:cs typeface="Georgia" pitchFamily="34" charset="-120"/>
              </a:rPr>
              <a:t>‘The States Parties shall develop and implement measures to combat tax-related illicit financial flows…’</a:t>
            </a:r>
            <a:endParaRPr lang="en-US" sz="1600" dirty="0"/>
          </a:p>
        </p:txBody>
      </p:sp>
      <p:sp>
        <p:nvSpPr>
          <p:cNvPr id="10" name="Text 8"/>
          <p:cNvSpPr/>
          <p:nvPr/>
        </p:nvSpPr>
        <p:spPr>
          <a:xfrm>
            <a:off x="502920" y="2697480"/>
            <a:ext cx="10972800" cy="274320"/>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THREE STRUCTURAL GAPS</a:t>
            </a:r>
            <a:endParaRPr lang="en-US" sz="1600" dirty="0"/>
          </a:p>
        </p:txBody>
      </p:sp>
      <p:sp>
        <p:nvSpPr>
          <p:cNvPr id="11" name="Text 9"/>
          <p:cNvSpPr/>
          <p:nvPr/>
        </p:nvSpPr>
        <p:spPr>
          <a:xfrm>
            <a:off x="502920" y="3017520"/>
            <a:ext cx="11155680" cy="777240"/>
          </a:xfrm>
          <a:prstGeom prst="rect">
            <a:avLst/>
          </a:prstGeom>
          <a:noFill/>
          <a:ln/>
        </p:spPr>
        <p:txBody>
          <a:bodyPr wrap="square" lIns="0" tIns="0" rIns="0" bIns="0" rtlCol="0" anchor="t"/>
          <a:lstStyle/>
          <a:p>
            <a:pPr marL="0" indent="0" algn="l">
              <a:lnSpc>
                <a:spcPct val="135000"/>
              </a:lnSpc>
              <a:spcAft>
                <a:spcPts val="600"/>
              </a:spcAft>
              <a:buNone/>
            </a:pPr>
            <a:r>
              <a:rPr lang="en-US" sz="1400" b="1" dirty="0">
                <a:solidFill>
                  <a:srgbClr val="000000"/>
                </a:solidFill>
                <a:latin typeface="Calibri" pitchFamily="34" charset="0"/>
                <a:ea typeface="Calibri" pitchFamily="34" charset="-122"/>
                <a:cs typeface="Calibri" pitchFamily="34" charset="-120"/>
              </a:rPr>
              <a:t>(1)  No definition.  </a:t>
            </a:r>
            <a:r>
              <a:rPr lang="en-US" sz="1400" dirty="0">
                <a:solidFill>
                  <a:srgbClr val="222222"/>
                </a:solidFill>
                <a:latin typeface="Calibri" pitchFamily="34" charset="0"/>
                <a:ea typeface="Calibri" pitchFamily="34" charset="-122"/>
                <a:cs typeface="Calibri" pitchFamily="34" charset="-120"/>
              </a:rPr>
              <a:t>‘Tax-related illicit financial flows’ is nowhere defined. The category may, on a broad reading, encompass aggressive tax avoidance that is technically legal but violates the spirit of the rules; on a narrow reading, it may be confined to clearly illegal evasion. The Convention specifies no choice between these readings, and States will interpret narrowly to minimise compliance costs.</a:t>
            </a:r>
            <a:endParaRPr lang="en-US" sz="1400" dirty="0"/>
          </a:p>
        </p:txBody>
      </p:sp>
      <p:sp>
        <p:nvSpPr>
          <p:cNvPr id="12" name="Text 10"/>
          <p:cNvSpPr/>
          <p:nvPr/>
        </p:nvSpPr>
        <p:spPr>
          <a:xfrm>
            <a:off x="502920" y="3977640"/>
            <a:ext cx="11155680" cy="777240"/>
          </a:xfrm>
          <a:prstGeom prst="rect">
            <a:avLst/>
          </a:prstGeom>
          <a:noFill/>
          <a:ln/>
        </p:spPr>
        <p:txBody>
          <a:bodyPr wrap="square" lIns="0" tIns="0" rIns="0" bIns="0" rtlCol="0" anchor="t"/>
          <a:lstStyle/>
          <a:p>
            <a:pPr marL="0" indent="0" algn="l">
              <a:lnSpc>
                <a:spcPct val="135000"/>
              </a:lnSpc>
              <a:spcAft>
                <a:spcPts val="600"/>
              </a:spcAft>
              <a:buNone/>
            </a:pPr>
            <a:r>
              <a:rPr lang="en-US" sz="1400" b="1" dirty="0">
                <a:solidFill>
                  <a:srgbClr val="000000"/>
                </a:solidFill>
                <a:latin typeface="Calibri" pitchFamily="34" charset="0"/>
                <a:ea typeface="Calibri" pitchFamily="34" charset="-122"/>
                <a:cs typeface="Calibri" pitchFamily="34" charset="-120"/>
              </a:rPr>
              <a:t>(2)  No timeline.  </a:t>
            </a:r>
            <a:r>
              <a:rPr lang="en-US" sz="1400" dirty="0">
                <a:solidFill>
                  <a:srgbClr val="222222"/>
                </a:solidFill>
                <a:latin typeface="Calibri" pitchFamily="34" charset="0"/>
                <a:ea typeface="Calibri" pitchFamily="34" charset="-122"/>
                <a:cs typeface="Calibri" pitchFamily="34" charset="-120"/>
              </a:rPr>
              <a:t>When must measures be in place? What is the cycle of review and reporting? The provision is temporally vague. The Convention has no analogue to the Common Reporting Standard's specification that financial institutions must collect information annually and jurisdictions must exchange information by 30 September of the year following the relevant calendar year.</a:t>
            </a:r>
            <a:endParaRPr lang="en-US" sz="1400" dirty="0"/>
          </a:p>
        </p:txBody>
      </p:sp>
      <p:sp>
        <p:nvSpPr>
          <p:cNvPr id="13" name="Text 11"/>
          <p:cNvSpPr/>
          <p:nvPr/>
        </p:nvSpPr>
        <p:spPr>
          <a:xfrm>
            <a:off x="502920" y="4937760"/>
            <a:ext cx="11155680" cy="868680"/>
          </a:xfrm>
          <a:prstGeom prst="rect">
            <a:avLst/>
          </a:prstGeom>
          <a:noFill/>
          <a:ln/>
        </p:spPr>
        <p:txBody>
          <a:bodyPr wrap="square" lIns="0" tIns="0" rIns="0" bIns="0" rtlCol="0" anchor="t"/>
          <a:lstStyle/>
          <a:p>
            <a:pPr marL="0" indent="0" algn="l">
              <a:lnSpc>
                <a:spcPct val="135000"/>
              </a:lnSpc>
              <a:spcAft>
                <a:spcPts val="600"/>
              </a:spcAft>
              <a:buNone/>
            </a:pPr>
            <a:r>
              <a:rPr lang="en-US" sz="1400" b="1" dirty="0">
                <a:solidFill>
                  <a:srgbClr val="000000"/>
                </a:solidFill>
                <a:latin typeface="Calibri" pitchFamily="34" charset="0"/>
                <a:ea typeface="Calibri" pitchFamily="34" charset="-122"/>
                <a:cs typeface="Calibri" pitchFamily="34" charset="-120"/>
              </a:rPr>
              <a:t>(3)  No measurable standard.  </a:t>
            </a:r>
            <a:r>
              <a:rPr lang="en-US" sz="1400" dirty="0">
                <a:solidFill>
                  <a:srgbClr val="222222"/>
                </a:solidFill>
                <a:latin typeface="Calibri" pitchFamily="34" charset="0"/>
                <a:ea typeface="Calibri" pitchFamily="34" charset="-122"/>
                <a:cs typeface="Calibri" pitchFamily="34" charset="-120"/>
              </a:rPr>
              <a:t>What constitutes ‘effective combat’ against IFFs? The provision specifies no measurable standard against which a State's compliance can be assessed. The contrast with the FATF Recommendations is instructive: ‘Countries should criminalise money laundering’ and ‘Financial institutions should be required to maintain records’ are outcome obligations. The Convention's Article 7 permits perpetual development without implementation.</a:t>
            </a:r>
            <a:endParaRPr lang="en-US" sz="1400" dirty="0"/>
          </a:p>
        </p:txBody>
      </p:sp>
    </p:spTree>
  </p:cSld>
  <p:clrMapOvr>
    <a:masterClrMapping/>
  </p:clrMapOvr>
  <p:transition spd="slow">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5" name="Text 3"/>
          <p:cNvSpPr/>
          <p:nvPr/>
        </p:nvSpPr>
        <p:spPr>
          <a:xfrm>
            <a:off x="502920" y="411480"/>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Article 12 — Capacity-building: the discretionary clause</a:t>
            </a:r>
            <a:endParaRPr lang="en-US" sz="2200" dirty="0"/>
          </a:p>
        </p:txBody>
      </p:sp>
      <p:sp>
        <p:nvSpPr>
          <p:cNvPr id="7" name="Text 5"/>
          <p:cNvSpPr/>
          <p:nvPr/>
        </p:nvSpPr>
        <p:spPr>
          <a:xfrm>
            <a:off x="502920" y="1371600"/>
            <a:ext cx="10972800" cy="274320"/>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JANUARY 2026 TEMPLATE  ·  ARTICLE 12 (KEY FORMULATION)</a:t>
            </a:r>
            <a:endParaRPr lang="en-US" sz="1600" dirty="0"/>
          </a:p>
        </p:txBody>
      </p:sp>
      <p:sp>
        <p:nvSpPr>
          <p:cNvPr id="9" name="Text 7"/>
          <p:cNvSpPr/>
          <p:nvPr/>
        </p:nvSpPr>
        <p:spPr>
          <a:xfrm>
            <a:off x="484632" y="1737360"/>
            <a:ext cx="10991088" cy="777240"/>
          </a:xfrm>
          <a:prstGeom prst="rect">
            <a:avLst/>
          </a:prstGeom>
          <a:noFill/>
          <a:ln/>
        </p:spPr>
        <p:txBody>
          <a:bodyPr wrap="square" lIns="0" tIns="0" rIns="0" bIns="0" rtlCol="0" anchor="ctr"/>
          <a:lstStyle/>
          <a:p>
            <a:pPr marL="0" indent="0">
              <a:lnSpc>
                <a:spcPct val="140000"/>
              </a:lnSpc>
              <a:buNone/>
            </a:pPr>
            <a:r>
              <a:rPr lang="en-US" sz="1600" i="1" dirty="0">
                <a:solidFill>
                  <a:srgbClr val="000000"/>
                </a:solidFill>
                <a:latin typeface="Georgia" pitchFamily="34" charset="0"/>
                <a:ea typeface="Georgia" pitchFamily="34" charset="-122"/>
                <a:cs typeface="Georgia" pitchFamily="34" charset="-120"/>
              </a:rPr>
              <a:t>‘…shall make concrete efforts </a:t>
            </a:r>
            <a:r>
              <a:rPr lang="en-US" sz="1600" b="1" i="1" dirty="0">
                <a:solidFill>
                  <a:srgbClr val="C00000"/>
                </a:solidFill>
                <a:latin typeface="Georgia" pitchFamily="34" charset="0"/>
                <a:ea typeface="Georgia" pitchFamily="34" charset="-122"/>
                <a:cs typeface="Georgia" pitchFamily="34" charset="-120"/>
              </a:rPr>
              <a:t>to the extent possible</a:t>
            </a:r>
            <a:r>
              <a:rPr lang="en-US" sz="1600" i="1" dirty="0">
                <a:solidFill>
                  <a:srgbClr val="000000"/>
                </a:solidFill>
                <a:latin typeface="Georgia" pitchFamily="34" charset="0"/>
                <a:ea typeface="Georgia" pitchFamily="34" charset="-122"/>
                <a:cs typeface="Georgia" pitchFamily="34" charset="-120"/>
              </a:rPr>
              <a:t>.’</a:t>
            </a:r>
            <a:endParaRPr lang="en-US" sz="1600" dirty="0"/>
          </a:p>
        </p:txBody>
      </p:sp>
      <p:sp>
        <p:nvSpPr>
          <p:cNvPr id="10" name="Text 8"/>
          <p:cNvSpPr/>
          <p:nvPr/>
        </p:nvSpPr>
        <p:spPr>
          <a:xfrm>
            <a:off x="502920" y="2697480"/>
            <a:ext cx="10972800" cy="274320"/>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THE CONTRADICTION</a:t>
            </a:r>
            <a:endParaRPr lang="en-US" sz="1600" dirty="0"/>
          </a:p>
        </p:txBody>
      </p:sp>
      <p:sp>
        <p:nvSpPr>
          <p:cNvPr id="11" name="Text 9"/>
          <p:cNvSpPr/>
          <p:nvPr/>
        </p:nvSpPr>
        <p:spPr>
          <a:xfrm>
            <a:off x="502920" y="3017520"/>
            <a:ext cx="11155680" cy="1234440"/>
          </a:xfrm>
          <a:prstGeom prst="rect">
            <a:avLst/>
          </a:prstGeom>
          <a:noFill/>
          <a:ln/>
        </p:spPr>
        <p:txBody>
          <a:bodyPr wrap="square" lIns="0" tIns="0" rIns="0" bIns="0" rtlCol="0" anchor="t"/>
          <a:lstStyle/>
          <a:p>
            <a:pPr marL="285750" indent="-285750" algn="l">
              <a:lnSpc>
                <a:spcPct val="135000"/>
              </a:lnSpc>
              <a:spcAft>
                <a:spcPts val="600"/>
              </a:spcAft>
              <a:buFont typeface="Arial" panose="020B0604020202020204" pitchFamily="34" charset="0"/>
              <a:buChar char="•"/>
            </a:pPr>
            <a:r>
              <a:rPr lang="en-US" dirty="0">
                <a:solidFill>
                  <a:srgbClr val="222222"/>
                </a:solidFill>
                <a:latin typeface="Calibri" pitchFamily="34" charset="0"/>
                <a:ea typeface="Calibri" pitchFamily="34" charset="-122"/>
                <a:cs typeface="Calibri" pitchFamily="34" charset="-120"/>
              </a:rPr>
              <a:t>The provision combines binding language (‘shall’) with an </a:t>
            </a:r>
            <a:r>
              <a:rPr lang="en-US" dirty="0">
                <a:solidFill>
                  <a:srgbClr val="FF0000"/>
                </a:solidFill>
                <a:latin typeface="Calibri" pitchFamily="34" charset="0"/>
                <a:ea typeface="Calibri" pitchFamily="34" charset="-122"/>
                <a:cs typeface="Calibri" pitchFamily="34" charset="-120"/>
              </a:rPr>
              <a:t>escape clause </a:t>
            </a:r>
            <a:r>
              <a:rPr lang="en-US" dirty="0">
                <a:solidFill>
                  <a:srgbClr val="222222"/>
                </a:solidFill>
                <a:latin typeface="Calibri" pitchFamily="34" charset="0"/>
                <a:ea typeface="Calibri" pitchFamily="34" charset="-122"/>
                <a:cs typeface="Calibri" pitchFamily="34" charset="-120"/>
              </a:rPr>
              <a:t>(‘to the extent possible’) and produces a legal contradiction. </a:t>
            </a:r>
          </a:p>
          <a:p>
            <a:pPr marL="285750" indent="-285750" algn="l">
              <a:lnSpc>
                <a:spcPct val="135000"/>
              </a:lnSpc>
              <a:spcAft>
                <a:spcPts val="600"/>
              </a:spcAft>
              <a:buFont typeface="Arial" panose="020B0604020202020204" pitchFamily="34" charset="0"/>
              <a:buChar char="•"/>
            </a:pPr>
            <a:r>
              <a:rPr lang="en-US" dirty="0">
                <a:solidFill>
                  <a:srgbClr val="222222"/>
                </a:solidFill>
                <a:latin typeface="Calibri" pitchFamily="34" charset="0"/>
                <a:ea typeface="Calibri" pitchFamily="34" charset="-122"/>
                <a:cs typeface="Calibri" pitchFamily="34" charset="-120"/>
              </a:rPr>
              <a:t>Either the States are obligated to provide assistance or they are not. </a:t>
            </a:r>
          </a:p>
          <a:p>
            <a:pPr marL="285750" indent="-285750" algn="l">
              <a:lnSpc>
                <a:spcPct val="135000"/>
              </a:lnSpc>
              <a:spcAft>
                <a:spcPts val="600"/>
              </a:spcAft>
              <a:buFont typeface="Arial" panose="020B0604020202020204" pitchFamily="34" charset="0"/>
              <a:buChar char="•"/>
            </a:pPr>
            <a:r>
              <a:rPr lang="en-US" dirty="0">
                <a:solidFill>
                  <a:srgbClr val="222222"/>
                </a:solidFill>
                <a:latin typeface="Calibri" pitchFamily="34" charset="0"/>
                <a:ea typeface="Calibri" pitchFamily="34" charset="-122"/>
                <a:cs typeface="Calibri" pitchFamily="34" charset="-120"/>
              </a:rPr>
              <a:t>The phrase ‘to the extent possible’ permits each State to determine unilaterally what is possible for it. The obligation becomes entirely discretionary. </a:t>
            </a:r>
          </a:p>
          <a:p>
            <a:pPr marL="285750" indent="-285750" algn="l">
              <a:lnSpc>
                <a:spcPct val="135000"/>
              </a:lnSpc>
              <a:spcAft>
                <a:spcPts val="600"/>
              </a:spcAft>
              <a:buFont typeface="Arial" panose="020B0604020202020204" pitchFamily="34" charset="0"/>
              <a:buChar char="•"/>
            </a:pPr>
            <a:r>
              <a:rPr lang="en-US" dirty="0">
                <a:solidFill>
                  <a:srgbClr val="222222"/>
                </a:solidFill>
                <a:latin typeface="Calibri" pitchFamily="34" charset="0"/>
                <a:ea typeface="Calibri" pitchFamily="34" charset="-122"/>
                <a:cs typeface="Calibri" pitchFamily="34" charset="-120"/>
              </a:rPr>
              <a:t>The pattern recurs across the January 2026 Template: ‘to the extent possible’, ‘as appropriate’, ‘where feasible’ and ‘taking into account different capacities’ are deployed as escape qualifiers that convert obligations into discretion without operationalising the differentiation they purport to express.</a:t>
            </a:r>
            <a:endParaRPr lang="en-US" dirty="0"/>
          </a:p>
        </p:txBody>
      </p:sp>
      <p:sp>
        <p:nvSpPr>
          <p:cNvPr id="12" name="Text 10"/>
          <p:cNvSpPr/>
          <p:nvPr/>
        </p:nvSpPr>
        <p:spPr>
          <a:xfrm>
            <a:off x="502920" y="5057438"/>
            <a:ext cx="10972800" cy="274320"/>
          </a:xfrm>
          <a:prstGeom prst="rect">
            <a:avLst/>
          </a:prstGeom>
          <a:noFill/>
          <a:ln/>
        </p:spPr>
        <p:txBody>
          <a:bodyPr wrap="square" lIns="0" tIns="0" rIns="0" bIns="0" rtlCol="0" anchor="ctr"/>
          <a:lstStyle/>
          <a:p>
            <a:pPr marL="0" indent="0">
              <a:buNone/>
            </a:pPr>
            <a:endParaRPr lang="en-US" sz="1100" dirty="0"/>
          </a:p>
        </p:txBody>
      </p:sp>
    </p:spTree>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5" name="Text 3"/>
          <p:cNvSpPr/>
          <p:nvPr/>
        </p:nvSpPr>
        <p:spPr>
          <a:xfrm>
            <a:off x="480060" y="370268"/>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Five textual problems of the present draft — overview</a:t>
            </a:r>
            <a:endParaRPr lang="en-US" sz="2200" dirty="0"/>
          </a:p>
        </p:txBody>
      </p:sp>
      <p:sp>
        <p:nvSpPr>
          <p:cNvPr id="9" name="Text 7"/>
          <p:cNvSpPr/>
          <p:nvPr/>
        </p:nvSpPr>
        <p:spPr>
          <a:xfrm>
            <a:off x="1051560" y="1073076"/>
            <a:ext cx="10515600" cy="274320"/>
          </a:xfrm>
          <a:prstGeom prst="rect">
            <a:avLst/>
          </a:prstGeom>
          <a:noFill/>
          <a:ln/>
        </p:spPr>
        <p:txBody>
          <a:bodyPr wrap="square" lIns="0" tIns="0" rIns="0" bIns="0" rtlCol="0" anchor="ctr"/>
          <a:lstStyle/>
          <a:p>
            <a:pPr marL="0" indent="0">
              <a:buNone/>
            </a:pPr>
            <a:r>
              <a:rPr lang="en-US" sz="1150" b="1" kern="0" spc="200" dirty="0">
                <a:solidFill>
                  <a:srgbClr val="000000"/>
                </a:solidFill>
                <a:latin typeface="Calibri" pitchFamily="34" charset="0"/>
                <a:ea typeface="Calibri" pitchFamily="34" charset="-122"/>
                <a:cs typeface="Calibri" pitchFamily="34" charset="-120"/>
              </a:rPr>
              <a:t>PROCESS VERBS IN PLACE OF OUTCOME VERBS</a:t>
            </a:r>
            <a:endParaRPr lang="en-US" sz="1150" dirty="0"/>
          </a:p>
        </p:txBody>
      </p:sp>
      <p:sp>
        <p:nvSpPr>
          <p:cNvPr id="10" name="Text 8"/>
          <p:cNvSpPr/>
          <p:nvPr/>
        </p:nvSpPr>
        <p:spPr>
          <a:xfrm>
            <a:off x="259528" y="1396748"/>
            <a:ext cx="11376212" cy="530352"/>
          </a:xfrm>
          <a:prstGeom prst="rect">
            <a:avLst/>
          </a:prstGeom>
          <a:noFill/>
          <a:ln/>
        </p:spPr>
        <p:txBody>
          <a:bodyPr wrap="square" lIns="0" tIns="0" rIns="0" bIns="0" rtlCol="0" anchor="ctr"/>
          <a:lstStyle/>
          <a:p>
            <a:pPr marL="0" indent="0">
              <a:lnSpc>
                <a:spcPct val="130000"/>
              </a:lnSpc>
              <a:buNone/>
            </a:pPr>
            <a:r>
              <a:rPr lang="en-US" sz="1600" dirty="0">
                <a:solidFill>
                  <a:schemeClr val="accent5"/>
                </a:solidFill>
                <a:latin typeface="Calibri" pitchFamily="34" charset="0"/>
                <a:ea typeface="Calibri" pitchFamily="34" charset="-122"/>
                <a:cs typeface="Calibri" pitchFamily="34" charset="-120"/>
              </a:rPr>
              <a:t>‘Develop’, ‘explore’, ‘enhance’, ‘consider’ in place of ‘adopt’, ‘implement’, ‘achieve’, ‘ensure’. Recurrent in Articles 6, 7, 8, 12. Converts obligations of result into obligations of effort.</a:t>
            </a:r>
            <a:endParaRPr lang="en-US" sz="1600" dirty="0">
              <a:solidFill>
                <a:schemeClr val="accent5"/>
              </a:solidFill>
            </a:endParaRPr>
          </a:p>
        </p:txBody>
      </p:sp>
      <p:sp>
        <p:nvSpPr>
          <p:cNvPr id="12" name="Text 10"/>
          <p:cNvSpPr/>
          <p:nvPr/>
        </p:nvSpPr>
        <p:spPr>
          <a:xfrm>
            <a:off x="1051560" y="2222937"/>
            <a:ext cx="10515600" cy="274320"/>
          </a:xfrm>
          <a:prstGeom prst="rect">
            <a:avLst/>
          </a:prstGeom>
          <a:noFill/>
          <a:ln/>
        </p:spPr>
        <p:txBody>
          <a:bodyPr wrap="square" lIns="0" tIns="0" rIns="0" bIns="0" rtlCol="0" anchor="ctr"/>
          <a:lstStyle/>
          <a:p>
            <a:pPr marL="0" indent="0">
              <a:buNone/>
            </a:pPr>
            <a:r>
              <a:rPr lang="en-US" sz="1150" b="1" kern="0" spc="200" dirty="0">
                <a:solidFill>
                  <a:srgbClr val="000000"/>
                </a:solidFill>
                <a:latin typeface="Calibri" pitchFamily="34" charset="0"/>
                <a:ea typeface="Calibri" pitchFamily="34" charset="-122"/>
                <a:cs typeface="Calibri" pitchFamily="34" charset="-120"/>
              </a:rPr>
              <a:t>DEFINITIONAL VOIDS</a:t>
            </a:r>
            <a:endParaRPr lang="en-US" sz="1150" dirty="0"/>
          </a:p>
        </p:txBody>
      </p:sp>
      <p:sp>
        <p:nvSpPr>
          <p:cNvPr id="13" name="Text 11"/>
          <p:cNvSpPr/>
          <p:nvPr/>
        </p:nvSpPr>
        <p:spPr>
          <a:xfrm>
            <a:off x="279699" y="2521788"/>
            <a:ext cx="11330492" cy="530352"/>
          </a:xfrm>
          <a:prstGeom prst="rect">
            <a:avLst/>
          </a:prstGeom>
          <a:noFill/>
          <a:ln/>
        </p:spPr>
        <p:txBody>
          <a:bodyPr wrap="square" lIns="0" tIns="0" rIns="0" bIns="0" rtlCol="0" anchor="ctr"/>
          <a:lstStyle/>
          <a:p>
            <a:pPr marL="0" indent="0">
              <a:lnSpc>
                <a:spcPct val="130000"/>
              </a:lnSpc>
              <a:buNone/>
            </a:pPr>
            <a:r>
              <a:rPr lang="en-US" sz="1600" dirty="0">
                <a:solidFill>
                  <a:schemeClr val="accent5"/>
                </a:solidFill>
                <a:latin typeface="Calibri" pitchFamily="34" charset="0"/>
                <a:ea typeface="Calibri" pitchFamily="34" charset="-122"/>
                <a:cs typeface="Calibri" pitchFamily="34" charset="-120"/>
              </a:rPr>
              <a:t>‘Harmful tax practices’, ‘high-net-worth individuals’, ‘tax-related illicit financial flows’, ‘fair allocation’ undefined in operative text. Permits divergent State interpretation; supplies content from OECD interpretive tradition by default.</a:t>
            </a:r>
            <a:endParaRPr lang="en-US" sz="1600" dirty="0">
              <a:solidFill>
                <a:schemeClr val="accent5"/>
              </a:solidFill>
            </a:endParaRPr>
          </a:p>
        </p:txBody>
      </p:sp>
      <p:sp>
        <p:nvSpPr>
          <p:cNvPr id="15" name="Text 13"/>
          <p:cNvSpPr/>
          <p:nvPr/>
        </p:nvSpPr>
        <p:spPr>
          <a:xfrm>
            <a:off x="1051560" y="3345703"/>
            <a:ext cx="10515600" cy="274320"/>
          </a:xfrm>
          <a:prstGeom prst="rect">
            <a:avLst/>
          </a:prstGeom>
          <a:noFill/>
          <a:ln/>
        </p:spPr>
        <p:txBody>
          <a:bodyPr wrap="square" lIns="0" tIns="0" rIns="0" bIns="0" rtlCol="0" anchor="ctr"/>
          <a:lstStyle/>
          <a:p>
            <a:pPr marL="0" indent="0">
              <a:buNone/>
            </a:pPr>
            <a:r>
              <a:rPr lang="en-US" sz="1150" b="1" kern="0" spc="200" dirty="0">
                <a:solidFill>
                  <a:srgbClr val="000000"/>
                </a:solidFill>
                <a:latin typeface="Calibri" pitchFamily="34" charset="0"/>
                <a:ea typeface="Calibri" pitchFamily="34" charset="-122"/>
                <a:cs typeface="Calibri" pitchFamily="34" charset="-120"/>
              </a:rPr>
              <a:t>ESCAPE CLAUSES WITHOUT OPERATIONALISATION</a:t>
            </a:r>
            <a:endParaRPr lang="en-US" sz="1150" dirty="0"/>
          </a:p>
        </p:txBody>
      </p:sp>
      <p:sp>
        <p:nvSpPr>
          <p:cNvPr id="16" name="Text 14"/>
          <p:cNvSpPr/>
          <p:nvPr/>
        </p:nvSpPr>
        <p:spPr>
          <a:xfrm>
            <a:off x="259528" y="3625857"/>
            <a:ext cx="11330492" cy="530352"/>
          </a:xfrm>
          <a:prstGeom prst="rect">
            <a:avLst/>
          </a:prstGeom>
          <a:noFill/>
          <a:ln/>
        </p:spPr>
        <p:txBody>
          <a:bodyPr wrap="square" lIns="0" tIns="0" rIns="0" bIns="0" rtlCol="0" anchor="ctr"/>
          <a:lstStyle/>
          <a:p>
            <a:pPr marL="0" indent="0">
              <a:lnSpc>
                <a:spcPct val="130000"/>
              </a:lnSpc>
              <a:buNone/>
            </a:pPr>
            <a:r>
              <a:rPr lang="en-US" sz="1600" dirty="0">
                <a:solidFill>
                  <a:schemeClr val="accent5"/>
                </a:solidFill>
                <a:latin typeface="Calibri" pitchFamily="34" charset="0"/>
                <a:ea typeface="Calibri" pitchFamily="34" charset="-122"/>
                <a:cs typeface="Calibri" pitchFamily="34" charset="-120"/>
              </a:rPr>
              <a:t>‘To the extent possible’, ‘as appropriate’, ‘where feasible’, ‘taking into account different capacities’. Not paired with reporting, justification or peer review. Converts obligation into self-judging discretion.</a:t>
            </a:r>
            <a:endParaRPr lang="en-US" sz="1600" dirty="0">
              <a:solidFill>
                <a:schemeClr val="accent5"/>
              </a:solidFill>
            </a:endParaRPr>
          </a:p>
        </p:txBody>
      </p:sp>
      <p:sp>
        <p:nvSpPr>
          <p:cNvPr id="18" name="Text 16"/>
          <p:cNvSpPr/>
          <p:nvPr/>
        </p:nvSpPr>
        <p:spPr>
          <a:xfrm>
            <a:off x="1051560" y="4504360"/>
            <a:ext cx="10515600" cy="274320"/>
          </a:xfrm>
          <a:prstGeom prst="rect">
            <a:avLst/>
          </a:prstGeom>
          <a:noFill/>
          <a:ln/>
        </p:spPr>
        <p:txBody>
          <a:bodyPr wrap="square" lIns="0" tIns="0" rIns="0" bIns="0" rtlCol="0" anchor="ctr"/>
          <a:lstStyle/>
          <a:p>
            <a:pPr marL="0" indent="0">
              <a:buNone/>
            </a:pPr>
            <a:r>
              <a:rPr lang="en-US" sz="1150" b="1" kern="0" spc="200" dirty="0">
                <a:solidFill>
                  <a:srgbClr val="000000"/>
                </a:solidFill>
                <a:latin typeface="Calibri" pitchFamily="34" charset="0"/>
                <a:ea typeface="Calibri" pitchFamily="34" charset="-122"/>
                <a:cs typeface="Calibri" pitchFamily="34" charset="-120"/>
              </a:rPr>
              <a:t>BRACKETED TEXT</a:t>
            </a:r>
            <a:endParaRPr lang="en-US" sz="1150" dirty="0"/>
          </a:p>
        </p:txBody>
      </p:sp>
      <p:sp>
        <p:nvSpPr>
          <p:cNvPr id="19" name="Text 17"/>
          <p:cNvSpPr/>
          <p:nvPr/>
        </p:nvSpPr>
        <p:spPr>
          <a:xfrm>
            <a:off x="279699" y="4847943"/>
            <a:ext cx="11330492" cy="530352"/>
          </a:xfrm>
          <a:prstGeom prst="rect">
            <a:avLst/>
          </a:prstGeom>
          <a:noFill/>
          <a:ln/>
        </p:spPr>
        <p:txBody>
          <a:bodyPr wrap="square" lIns="0" tIns="0" rIns="0" bIns="0" rtlCol="0" anchor="ctr"/>
          <a:lstStyle/>
          <a:p>
            <a:pPr marL="0" indent="0">
              <a:lnSpc>
                <a:spcPct val="130000"/>
              </a:lnSpc>
              <a:buNone/>
            </a:pPr>
            <a:r>
              <a:rPr lang="en-US" sz="1600" dirty="0">
                <a:solidFill>
                  <a:schemeClr val="accent5"/>
                </a:solidFill>
                <a:latin typeface="Calibri" pitchFamily="34" charset="0"/>
                <a:ea typeface="Calibri" pitchFamily="34" charset="-122"/>
                <a:cs typeface="Calibri" pitchFamily="34" charset="-120"/>
              </a:rPr>
              <a:t>Unresolved fundamental disagreements carried into operative text (e.g., Art. 10(1): ‘[may be][is foreseeably] relevant’). Treaties are typically adopted with all bracketed choices resolved.</a:t>
            </a:r>
            <a:endParaRPr lang="en-US" sz="1600" dirty="0">
              <a:solidFill>
                <a:schemeClr val="accent5"/>
              </a:solidFill>
            </a:endParaRPr>
          </a:p>
        </p:txBody>
      </p:sp>
      <p:sp>
        <p:nvSpPr>
          <p:cNvPr id="21" name="Text 19"/>
          <p:cNvSpPr/>
          <p:nvPr/>
        </p:nvSpPr>
        <p:spPr>
          <a:xfrm>
            <a:off x="1051560" y="5629023"/>
            <a:ext cx="10515600" cy="274320"/>
          </a:xfrm>
          <a:prstGeom prst="rect">
            <a:avLst/>
          </a:prstGeom>
          <a:noFill/>
          <a:ln/>
        </p:spPr>
        <p:txBody>
          <a:bodyPr wrap="square" lIns="0" tIns="0" rIns="0" bIns="0" rtlCol="0" anchor="ctr"/>
          <a:lstStyle/>
          <a:p>
            <a:pPr marL="0" indent="0">
              <a:buNone/>
            </a:pPr>
            <a:r>
              <a:rPr lang="en-US" sz="1150" b="1" kern="0" spc="200" dirty="0">
                <a:solidFill>
                  <a:srgbClr val="000000"/>
                </a:solidFill>
                <a:latin typeface="Calibri" pitchFamily="34" charset="0"/>
                <a:ea typeface="Calibri" pitchFamily="34" charset="-122"/>
                <a:cs typeface="Calibri" pitchFamily="34" charset="-120"/>
              </a:rPr>
              <a:t>ABSENCE OF ENFORCEMENT ARCHITECTURE</a:t>
            </a:r>
            <a:endParaRPr lang="en-US" sz="1150" dirty="0"/>
          </a:p>
        </p:txBody>
      </p:sp>
      <p:sp>
        <p:nvSpPr>
          <p:cNvPr id="22" name="Text 20"/>
          <p:cNvSpPr/>
          <p:nvPr/>
        </p:nvSpPr>
        <p:spPr>
          <a:xfrm>
            <a:off x="328108" y="6029930"/>
            <a:ext cx="11330492" cy="530352"/>
          </a:xfrm>
          <a:prstGeom prst="rect">
            <a:avLst/>
          </a:prstGeom>
          <a:noFill/>
          <a:ln/>
        </p:spPr>
        <p:txBody>
          <a:bodyPr wrap="square" lIns="0" tIns="0" rIns="0" bIns="0" rtlCol="0" anchor="ctr"/>
          <a:lstStyle/>
          <a:p>
            <a:pPr marL="0" indent="0">
              <a:lnSpc>
                <a:spcPct val="130000"/>
              </a:lnSpc>
              <a:buNone/>
            </a:pPr>
            <a:r>
              <a:rPr lang="en-US" sz="1600" dirty="0">
                <a:solidFill>
                  <a:schemeClr val="accent5"/>
                </a:solidFill>
                <a:latin typeface="Calibri" pitchFamily="34" charset="0"/>
                <a:ea typeface="Calibri" pitchFamily="34" charset="-122"/>
                <a:cs typeface="Calibri" pitchFamily="34" charset="-120"/>
              </a:rPr>
              <a:t>Substantive obligations not paired with reporting, peer review, technical assistance triggers, or graduated consequences. The single most consequential lacuna because it determines whether the Convention alters behaviour or remains aspiration.</a:t>
            </a:r>
            <a:endParaRPr lang="en-US" sz="1600" dirty="0">
              <a:solidFill>
                <a:schemeClr val="accent5"/>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3" name="Text 1"/>
          <p:cNvSpPr/>
          <p:nvPr/>
        </p:nvSpPr>
        <p:spPr>
          <a:xfrm>
            <a:off x="11247120" y="320040"/>
            <a:ext cx="457200" cy="228600"/>
          </a:xfrm>
          <a:prstGeom prst="rect">
            <a:avLst/>
          </a:prstGeom>
          <a:noFill/>
          <a:ln/>
        </p:spPr>
        <p:txBody>
          <a:bodyPr wrap="square" lIns="0" tIns="0" rIns="0" bIns="0" rtlCol="0" anchor="ctr"/>
          <a:lstStyle/>
          <a:p>
            <a:pPr marL="0" indent="0" algn="r">
              <a:buNone/>
            </a:pPr>
            <a:r>
              <a:rPr lang="en-US" sz="900" dirty="0">
                <a:solidFill>
                  <a:srgbClr val="555555"/>
                </a:solidFill>
                <a:latin typeface="Calibri" pitchFamily="34" charset="0"/>
                <a:ea typeface="Calibri" pitchFamily="34" charset="-122"/>
                <a:cs typeface="Calibri" pitchFamily="34" charset="-120"/>
              </a:rPr>
              <a:t>2</a:t>
            </a:r>
            <a:endParaRPr lang="en-US" sz="900" dirty="0"/>
          </a:p>
        </p:txBody>
      </p:sp>
      <p:sp>
        <p:nvSpPr>
          <p:cNvPr id="5" name="Text 3"/>
          <p:cNvSpPr/>
          <p:nvPr/>
        </p:nvSpPr>
        <p:spPr>
          <a:xfrm>
            <a:off x="502920" y="485438"/>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Drafting principle 1 — replace process verbs with outcome verbs</a:t>
            </a:r>
            <a:endParaRPr lang="en-US" sz="2200" dirty="0"/>
          </a:p>
        </p:txBody>
      </p:sp>
      <p:sp>
        <p:nvSpPr>
          <p:cNvPr id="7" name="Text 5"/>
          <p:cNvSpPr/>
          <p:nvPr/>
        </p:nvSpPr>
        <p:spPr>
          <a:xfrm>
            <a:off x="502920" y="1220992"/>
            <a:ext cx="10972800" cy="274320"/>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THE PRINCIPLE</a:t>
            </a:r>
            <a:endParaRPr lang="en-US" sz="1600" dirty="0"/>
          </a:p>
        </p:txBody>
      </p:sp>
      <p:sp>
        <p:nvSpPr>
          <p:cNvPr id="8" name="Text 6"/>
          <p:cNvSpPr/>
          <p:nvPr/>
        </p:nvSpPr>
        <p:spPr>
          <a:xfrm>
            <a:off x="502920" y="1541032"/>
            <a:ext cx="11155680" cy="914400"/>
          </a:xfrm>
          <a:prstGeom prst="rect">
            <a:avLst/>
          </a:prstGeom>
          <a:noFill/>
          <a:ln/>
        </p:spPr>
        <p:txBody>
          <a:bodyPr wrap="square" lIns="0" tIns="0" rIns="0" bIns="0" rtlCol="0" anchor="t"/>
          <a:lstStyle/>
          <a:p>
            <a:pPr marL="0" indent="0" algn="l">
              <a:lnSpc>
                <a:spcPct val="135000"/>
              </a:lnSpc>
              <a:spcAft>
                <a:spcPts val="600"/>
              </a:spcAft>
              <a:buNone/>
            </a:pPr>
            <a:r>
              <a:rPr lang="en-US" sz="1600" dirty="0">
                <a:solidFill>
                  <a:srgbClr val="222222"/>
                </a:solidFill>
                <a:latin typeface="Calibri" pitchFamily="34" charset="0"/>
                <a:ea typeface="Calibri" pitchFamily="34" charset="-122"/>
                <a:cs typeface="Calibri" pitchFamily="34" charset="-120"/>
              </a:rPr>
              <a:t>Each ‘shall develop’, ‘shall explore’ and ‘shall consider’ in the operative provisions should be </a:t>
            </a:r>
            <a:r>
              <a:rPr lang="en-US" sz="1600" dirty="0">
                <a:solidFill>
                  <a:srgbClr val="C00000"/>
                </a:solidFill>
                <a:latin typeface="Calibri" pitchFamily="34" charset="0"/>
                <a:ea typeface="Calibri" pitchFamily="34" charset="-122"/>
                <a:cs typeface="Calibri" pitchFamily="34" charset="-120"/>
              </a:rPr>
              <a:t>replaced</a:t>
            </a:r>
            <a:r>
              <a:rPr lang="en-US" sz="1600" dirty="0">
                <a:solidFill>
                  <a:srgbClr val="222222"/>
                </a:solidFill>
                <a:latin typeface="Calibri" pitchFamily="34" charset="0"/>
                <a:ea typeface="Calibri" pitchFamily="34" charset="-122"/>
                <a:cs typeface="Calibri" pitchFamily="34" charset="-120"/>
              </a:rPr>
              <a:t> with ‘shall adopt and implement’, accompanied by a specification of the outcome to be achieved. Where the conduct/result disaggregation is appropriate, the Paris Agreement Article 4(2) model should be deployed: hard procedural duties (prepare, communicate, maintain) plus a softer obligation of conduct (pursue, with the aim of) toward a specified objective.</a:t>
            </a:r>
            <a:endParaRPr lang="en-US" sz="1600" dirty="0"/>
          </a:p>
        </p:txBody>
      </p:sp>
      <p:sp>
        <p:nvSpPr>
          <p:cNvPr id="9" name="Text 7"/>
          <p:cNvSpPr/>
          <p:nvPr/>
        </p:nvSpPr>
        <p:spPr>
          <a:xfrm>
            <a:off x="502920" y="3090134"/>
            <a:ext cx="10972800" cy="274320"/>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THREE CONCRETE REDLINES</a:t>
            </a:r>
            <a:endParaRPr lang="en-US" sz="1600" dirty="0"/>
          </a:p>
        </p:txBody>
      </p:sp>
      <p:sp>
        <p:nvSpPr>
          <p:cNvPr id="10" name="Text 8"/>
          <p:cNvSpPr/>
          <p:nvPr/>
        </p:nvSpPr>
        <p:spPr>
          <a:xfrm>
            <a:off x="502920" y="3560782"/>
            <a:ext cx="11155680" cy="868680"/>
          </a:xfrm>
          <a:prstGeom prst="rect">
            <a:avLst/>
          </a:prstGeom>
          <a:noFill/>
          <a:ln/>
        </p:spPr>
        <p:txBody>
          <a:bodyPr wrap="square" lIns="0" tIns="0" rIns="0" bIns="0" rtlCol="0" anchor="t"/>
          <a:lstStyle/>
          <a:p>
            <a:pPr marL="0" indent="0" algn="l">
              <a:lnSpc>
                <a:spcPct val="135000"/>
              </a:lnSpc>
              <a:spcAft>
                <a:spcPts val="600"/>
              </a:spcAft>
              <a:buNone/>
            </a:pPr>
            <a:r>
              <a:rPr lang="en-US" sz="1600" b="1" dirty="0">
                <a:solidFill>
                  <a:srgbClr val="000000"/>
                </a:solidFill>
                <a:latin typeface="Calibri" pitchFamily="34" charset="0"/>
                <a:ea typeface="Calibri" pitchFamily="34" charset="-122"/>
                <a:cs typeface="Calibri" pitchFamily="34" charset="-120"/>
              </a:rPr>
              <a:t>Article 6(3) — restore the October 2025 wording:  </a:t>
            </a:r>
            <a:r>
              <a:rPr lang="en-US" sz="1600" i="1" dirty="0">
                <a:solidFill>
                  <a:srgbClr val="222222"/>
                </a:solidFill>
                <a:latin typeface="Georgia" pitchFamily="34" charset="0"/>
                <a:ea typeface="Georgia" pitchFamily="34" charset="-122"/>
                <a:cs typeface="Georgia" pitchFamily="34" charset="-120"/>
              </a:rPr>
              <a:t>‘The States Parties agree to adopt coordinated approaches to ensuring effective taxation of high-net-worth individuals, with mandatory implementation timelines set by the Conference of States Parties.’</a:t>
            </a:r>
            <a:endParaRPr lang="en-US" sz="1600" dirty="0"/>
          </a:p>
        </p:txBody>
      </p:sp>
      <p:sp>
        <p:nvSpPr>
          <p:cNvPr id="11" name="Text 9"/>
          <p:cNvSpPr/>
          <p:nvPr/>
        </p:nvSpPr>
        <p:spPr>
          <a:xfrm>
            <a:off x="502920" y="4693024"/>
            <a:ext cx="11155680" cy="868680"/>
          </a:xfrm>
          <a:prstGeom prst="rect">
            <a:avLst/>
          </a:prstGeom>
          <a:noFill/>
          <a:ln/>
        </p:spPr>
        <p:txBody>
          <a:bodyPr wrap="square" lIns="0" tIns="0" rIns="0" bIns="0" rtlCol="0" anchor="t"/>
          <a:lstStyle/>
          <a:p>
            <a:pPr marL="0" indent="0" algn="l">
              <a:lnSpc>
                <a:spcPct val="135000"/>
              </a:lnSpc>
              <a:spcAft>
                <a:spcPts val="600"/>
              </a:spcAft>
              <a:buNone/>
            </a:pPr>
            <a:r>
              <a:rPr lang="en-US" sz="1600" b="1" dirty="0">
                <a:solidFill>
                  <a:srgbClr val="000000"/>
                </a:solidFill>
                <a:latin typeface="Calibri" pitchFamily="34" charset="0"/>
                <a:ea typeface="Calibri" pitchFamily="34" charset="-122"/>
                <a:cs typeface="Calibri" pitchFamily="34" charset="-120"/>
              </a:rPr>
              <a:t>Article 8(2) — reinstate the substance requirement:  </a:t>
            </a:r>
            <a:r>
              <a:rPr lang="en-US" sz="1600" i="1" dirty="0">
                <a:solidFill>
                  <a:srgbClr val="222222"/>
                </a:solidFill>
                <a:latin typeface="Georgia" pitchFamily="34" charset="0"/>
                <a:ea typeface="Georgia" pitchFamily="34" charset="-122"/>
                <a:cs typeface="Georgia" pitchFamily="34" charset="-120"/>
              </a:rPr>
              <a:t>‘Tax incentives and preferential regimes shall be substance-based and linked to genuine economic activity and investment in the jurisdiction providing the preference.’</a:t>
            </a:r>
            <a:endParaRPr lang="en-US" sz="1600" dirty="0"/>
          </a:p>
        </p:txBody>
      </p:sp>
      <p:sp>
        <p:nvSpPr>
          <p:cNvPr id="12" name="Text 10"/>
          <p:cNvSpPr/>
          <p:nvPr/>
        </p:nvSpPr>
        <p:spPr>
          <a:xfrm>
            <a:off x="502920" y="5607424"/>
            <a:ext cx="11155680" cy="914400"/>
          </a:xfrm>
          <a:prstGeom prst="rect">
            <a:avLst/>
          </a:prstGeom>
          <a:noFill/>
          <a:ln/>
        </p:spPr>
        <p:txBody>
          <a:bodyPr wrap="square" lIns="0" tIns="0" rIns="0" bIns="0" rtlCol="0" anchor="t"/>
          <a:lstStyle/>
          <a:p>
            <a:pPr marL="0" indent="0" algn="l">
              <a:lnSpc>
                <a:spcPct val="135000"/>
              </a:lnSpc>
              <a:spcAft>
                <a:spcPts val="600"/>
              </a:spcAft>
              <a:buNone/>
            </a:pPr>
            <a:r>
              <a:rPr lang="en-US" sz="1600" b="1" dirty="0">
                <a:solidFill>
                  <a:srgbClr val="000000"/>
                </a:solidFill>
                <a:latin typeface="Calibri" pitchFamily="34" charset="0"/>
                <a:ea typeface="Calibri" pitchFamily="34" charset="-122"/>
                <a:cs typeface="Calibri" pitchFamily="34" charset="-120"/>
              </a:rPr>
              <a:t>Article 7 — convert process to result:  </a:t>
            </a:r>
            <a:r>
              <a:rPr lang="en-US" sz="1600" i="1" dirty="0">
                <a:solidFill>
                  <a:srgbClr val="222222"/>
                </a:solidFill>
                <a:latin typeface="Georgia" pitchFamily="34" charset="0"/>
                <a:ea typeface="Georgia" pitchFamily="34" charset="-122"/>
                <a:cs typeface="Georgia" pitchFamily="34" charset="-120"/>
              </a:rPr>
              <a:t>‘States Parties shall adopt and enforce measures including [specified measures] to combat tax-related illicit financial flows, and shall report biennially to the Conference of States Parties on the operation of those measures.’</a:t>
            </a:r>
            <a:endParaRPr lang="en-US" sz="16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5" name="Text 3"/>
          <p:cNvSpPr/>
          <p:nvPr/>
        </p:nvSpPr>
        <p:spPr>
          <a:xfrm>
            <a:off x="502920" y="457200"/>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Drafting principle 2 — define operative concepts in the treaty text</a:t>
            </a:r>
            <a:endParaRPr lang="en-US" sz="2200" dirty="0"/>
          </a:p>
        </p:txBody>
      </p:sp>
      <p:sp>
        <p:nvSpPr>
          <p:cNvPr id="7" name="Text 5"/>
          <p:cNvSpPr/>
          <p:nvPr/>
        </p:nvSpPr>
        <p:spPr>
          <a:xfrm>
            <a:off x="502920" y="1247887"/>
            <a:ext cx="10972800" cy="274320"/>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THE PRINCIPLE</a:t>
            </a:r>
            <a:endParaRPr lang="en-US" sz="1600" dirty="0"/>
          </a:p>
        </p:txBody>
      </p:sp>
      <p:sp>
        <p:nvSpPr>
          <p:cNvPr id="8" name="Text 6"/>
          <p:cNvSpPr/>
          <p:nvPr/>
        </p:nvSpPr>
        <p:spPr>
          <a:xfrm>
            <a:off x="502920" y="1531620"/>
            <a:ext cx="11155680" cy="1005840"/>
          </a:xfrm>
          <a:prstGeom prst="rect">
            <a:avLst/>
          </a:prstGeom>
          <a:noFill/>
          <a:ln/>
        </p:spPr>
        <p:txBody>
          <a:bodyPr wrap="square" lIns="0" tIns="0" rIns="0" bIns="0" rtlCol="0" anchor="t"/>
          <a:lstStyle/>
          <a:p>
            <a:pPr marL="0" indent="0" algn="l">
              <a:lnSpc>
                <a:spcPct val="135000"/>
              </a:lnSpc>
              <a:spcAft>
                <a:spcPts val="600"/>
              </a:spcAft>
              <a:buNone/>
            </a:pPr>
            <a:r>
              <a:rPr lang="en-US" sz="1600" dirty="0">
                <a:solidFill>
                  <a:srgbClr val="222222"/>
                </a:solidFill>
                <a:latin typeface="Calibri" pitchFamily="34" charset="0"/>
                <a:ea typeface="Calibri" pitchFamily="34" charset="-122"/>
                <a:cs typeface="Calibri" pitchFamily="34" charset="-120"/>
              </a:rPr>
              <a:t>Each operative concept identified in Section 5 (‘harmful tax practices’, ‘high-net-worth individuals’, ‘tax-related illicit financial flows’, ‘fair allocation’) should be defined in Article 3 of the Convention itself, not left to subsequent Commentary or COP decisions. The doctrinal advantage is that definitions in operative text acquire the full Article 31(1) interpretive weight; definitions in subsequent Commentary acquire only Article 32 supplementary status.</a:t>
            </a:r>
            <a:endParaRPr lang="en-US" sz="1600" dirty="0"/>
          </a:p>
        </p:txBody>
      </p:sp>
      <p:sp>
        <p:nvSpPr>
          <p:cNvPr id="9" name="Text 7"/>
          <p:cNvSpPr/>
          <p:nvPr/>
        </p:nvSpPr>
        <p:spPr>
          <a:xfrm>
            <a:off x="502920" y="3340249"/>
            <a:ext cx="10972800" cy="274320"/>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THREE DEFINITIONS TO BE INSERTED IN ARTICLE 3</a:t>
            </a:r>
            <a:endParaRPr lang="en-US" sz="1600" dirty="0"/>
          </a:p>
        </p:txBody>
      </p:sp>
      <p:sp>
        <p:nvSpPr>
          <p:cNvPr id="10" name="Text 8"/>
          <p:cNvSpPr/>
          <p:nvPr/>
        </p:nvSpPr>
        <p:spPr>
          <a:xfrm>
            <a:off x="518160" y="3691216"/>
            <a:ext cx="11155680" cy="777240"/>
          </a:xfrm>
          <a:prstGeom prst="rect">
            <a:avLst/>
          </a:prstGeom>
          <a:noFill/>
          <a:ln/>
        </p:spPr>
        <p:txBody>
          <a:bodyPr wrap="square" lIns="0" tIns="0" rIns="0" bIns="0" rtlCol="0" anchor="t"/>
          <a:lstStyle/>
          <a:p>
            <a:pPr marL="0" indent="0" algn="l">
              <a:lnSpc>
                <a:spcPct val="135000"/>
              </a:lnSpc>
              <a:spcAft>
                <a:spcPts val="600"/>
              </a:spcAft>
              <a:buNone/>
            </a:pPr>
            <a:r>
              <a:rPr lang="en-US" sz="1600" b="1" dirty="0">
                <a:solidFill>
                  <a:srgbClr val="000000"/>
                </a:solidFill>
                <a:latin typeface="Calibri" pitchFamily="34" charset="0"/>
                <a:ea typeface="Calibri" pitchFamily="34" charset="-122"/>
                <a:cs typeface="Calibri" pitchFamily="34" charset="-120"/>
              </a:rPr>
              <a:t>Harmful tax practices  </a:t>
            </a:r>
            <a:r>
              <a:rPr lang="en-US" sz="1600" dirty="0">
                <a:solidFill>
                  <a:srgbClr val="222222"/>
                </a:solidFill>
                <a:latin typeface="Calibri" pitchFamily="34" charset="0"/>
                <a:ea typeface="Calibri" pitchFamily="34" charset="-122"/>
                <a:cs typeface="Calibri" pitchFamily="34" charset="-120"/>
              </a:rPr>
              <a:t>include regimes offering effective tax rates below fifteen per cent without substantial economic activity, regimes ring-fenced to non-residents or foreign-source income, regimes lacking transparency regarding beneficiaries, and regimes facilitating base erosion through artificial separation of income from generating activities.</a:t>
            </a:r>
            <a:endParaRPr lang="en-US" sz="1600" dirty="0"/>
          </a:p>
        </p:txBody>
      </p:sp>
      <p:sp>
        <p:nvSpPr>
          <p:cNvPr id="11" name="Text 9"/>
          <p:cNvSpPr/>
          <p:nvPr/>
        </p:nvSpPr>
        <p:spPr>
          <a:xfrm>
            <a:off x="502920" y="4768325"/>
            <a:ext cx="11155680" cy="640080"/>
          </a:xfrm>
          <a:prstGeom prst="rect">
            <a:avLst/>
          </a:prstGeom>
          <a:noFill/>
          <a:ln/>
        </p:spPr>
        <p:txBody>
          <a:bodyPr wrap="square" lIns="0" tIns="0" rIns="0" bIns="0" rtlCol="0" anchor="t"/>
          <a:lstStyle/>
          <a:p>
            <a:pPr marL="0" indent="0" algn="l">
              <a:lnSpc>
                <a:spcPct val="135000"/>
              </a:lnSpc>
              <a:spcAft>
                <a:spcPts val="600"/>
              </a:spcAft>
              <a:buNone/>
            </a:pPr>
            <a:r>
              <a:rPr lang="en-US" sz="1600" b="1" dirty="0">
                <a:solidFill>
                  <a:srgbClr val="000000"/>
                </a:solidFill>
                <a:latin typeface="Calibri" pitchFamily="34" charset="0"/>
                <a:ea typeface="Calibri" pitchFamily="34" charset="-122"/>
                <a:cs typeface="Calibri" pitchFamily="34" charset="-120"/>
              </a:rPr>
              <a:t>High-net-worth individuals  </a:t>
            </a:r>
            <a:r>
              <a:rPr lang="en-US" sz="1600" dirty="0">
                <a:solidFill>
                  <a:srgbClr val="222222"/>
                </a:solidFill>
                <a:latin typeface="Calibri" pitchFamily="34" charset="0"/>
                <a:ea typeface="Calibri" pitchFamily="34" charset="-122"/>
                <a:cs typeface="Calibri" pitchFamily="34" charset="-120"/>
              </a:rPr>
              <a:t>means individuals with annual income exceeding USD 1 million or net assets exceeding USD 5 million, with States Parties permitted to apply lower thresholds reflecting national circumstances.</a:t>
            </a:r>
            <a:endParaRPr lang="en-US" sz="1600" dirty="0"/>
          </a:p>
        </p:txBody>
      </p:sp>
      <p:sp>
        <p:nvSpPr>
          <p:cNvPr id="12" name="Text 10"/>
          <p:cNvSpPr/>
          <p:nvPr/>
        </p:nvSpPr>
        <p:spPr>
          <a:xfrm>
            <a:off x="502920" y="5540187"/>
            <a:ext cx="11155680" cy="1005840"/>
          </a:xfrm>
          <a:prstGeom prst="rect">
            <a:avLst/>
          </a:prstGeom>
          <a:noFill/>
          <a:ln/>
        </p:spPr>
        <p:txBody>
          <a:bodyPr wrap="square" lIns="0" tIns="0" rIns="0" bIns="0" rtlCol="0" anchor="t"/>
          <a:lstStyle/>
          <a:p>
            <a:pPr marL="0" indent="0" algn="l">
              <a:lnSpc>
                <a:spcPct val="135000"/>
              </a:lnSpc>
              <a:spcAft>
                <a:spcPts val="600"/>
              </a:spcAft>
              <a:buNone/>
            </a:pPr>
            <a:r>
              <a:rPr lang="en-US" sz="1600" b="1" dirty="0">
                <a:solidFill>
                  <a:srgbClr val="000000"/>
                </a:solidFill>
                <a:latin typeface="Calibri" pitchFamily="34" charset="0"/>
                <a:ea typeface="Calibri" pitchFamily="34" charset="-122"/>
                <a:cs typeface="Calibri" pitchFamily="34" charset="-120"/>
              </a:rPr>
              <a:t>Tax-related illicit financial flows  </a:t>
            </a:r>
            <a:r>
              <a:rPr lang="en-US" sz="1600" dirty="0">
                <a:solidFill>
                  <a:srgbClr val="222222"/>
                </a:solidFill>
                <a:latin typeface="Calibri" pitchFamily="34" charset="0"/>
                <a:ea typeface="Calibri" pitchFamily="34" charset="-122"/>
                <a:cs typeface="Calibri" pitchFamily="34" charset="-120"/>
              </a:rPr>
              <a:t>means cross-border movement of money or value that is illegally earned, transferred, or utilised, including proceeds from tax evasion; income or profits artificially shifted to avoid taxation through trade misinvoicing, transfer mispricing, treaty abuse, or other techniques; and amounts subject to taxation that are concealed from tax authorities through beneficial-ownership opacity or other means.</a:t>
            </a:r>
            <a:endParaRPr lang="en-US" sz="16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5" name="Text 3"/>
          <p:cNvSpPr/>
          <p:nvPr/>
        </p:nvSpPr>
        <p:spPr>
          <a:xfrm>
            <a:off x="502920" y="411480"/>
            <a:ext cx="11155680" cy="502920"/>
          </a:xfrm>
          <a:prstGeom prst="rect">
            <a:avLst/>
          </a:prstGeom>
          <a:noFill/>
          <a:ln/>
        </p:spPr>
        <p:txBody>
          <a:bodyPr wrap="square" lIns="0" tIns="0" rIns="0" bIns="0" rtlCol="0" anchor="ctr"/>
          <a:lstStyle/>
          <a:p>
            <a:pPr marL="0" indent="0">
              <a:buNone/>
            </a:pPr>
            <a:r>
              <a:rPr lang="en-US" sz="2200" b="1" dirty="0">
                <a:solidFill>
                  <a:srgbClr val="000000"/>
                </a:solidFill>
                <a:latin typeface="Georgia" pitchFamily="34" charset="0"/>
                <a:ea typeface="Georgia" pitchFamily="34" charset="-122"/>
                <a:cs typeface="Georgia" pitchFamily="34" charset="-120"/>
              </a:rPr>
              <a:t>Drafting principle 3 — operationalise escape clauses</a:t>
            </a:r>
            <a:endParaRPr lang="en-US" sz="2200" dirty="0"/>
          </a:p>
        </p:txBody>
      </p:sp>
      <p:sp>
        <p:nvSpPr>
          <p:cNvPr id="7" name="Text 5"/>
          <p:cNvSpPr/>
          <p:nvPr/>
        </p:nvSpPr>
        <p:spPr>
          <a:xfrm>
            <a:off x="502920" y="1188720"/>
            <a:ext cx="10972800" cy="274320"/>
          </a:xfrm>
          <a:prstGeom prst="rect">
            <a:avLst/>
          </a:prstGeom>
          <a:noFill/>
          <a:ln/>
        </p:spPr>
        <p:txBody>
          <a:bodyPr wrap="square" lIns="0" tIns="0" rIns="0" bIns="0" rtlCol="0" anchor="ctr"/>
          <a:lstStyle/>
          <a:p>
            <a:pPr marL="0" indent="0">
              <a:buNone/>
            </a:pPr>
            <a:r>
              <a:rPr lang="en-US" sz="1400" b="1" kern="0" spc="200" dirty="0">
                <a:solidFill>
                  <a:srgbClr val="C00000"/>
                </a:solidFill>
                <a:latin typeface="Calibri" pitchFamily="34" charset="0"/>
                <a:ea typeface="Calibri" pitchFamily="34" charset="-122"/>
                <a:cs typeface="Calibri" pitchFamily="34" charset="-120"/>
              </a:rPr>
              <a:t>THE PRINCIPLE</a:t>
            </a:r>
            <a:endParaRPr lang="en-US" sz="1400" dirty="0"/>
          </a:p>
        </p:txBody>
      </p:sp>
      <p:sp>
        <p:nvSpPr>
          <p:cNvPr id="8" name="Text 6"/>
          <p:cNvSpPr/>
          <p:nvPr/>
        </p:nvSpPr>
        <p:spPr>
          <a:xfrm>
            <a:off x="502920" y="1554480"/>
            <a:ext cx="11155680" cy="1371600"/>
          </a:xfrm>
          <a:prstGeom prst="rect">
            <a:avLst/>
          </a:prstGeom>
          <a:noFill/>
          <a:ln/>
        </p:spPr>
        <p:txBody>
          <a:bodyPr wrap="square" lIns="0" tIns="0" rIns="0" bIns="0" rtlCol="0" anchor="t"/>
          <a:lstStyle/>
          <a:p>
            <a:pPr marL="0" indent="0" algn="l">
              <a:lnSpc>
                <a:spcPct val="135000"/>
              </a:lnSpc>
              <a:spcAft>
                <a:spcPts val="600"/>
              </a:spcAft>
              <a:buNone/>
            </a:pPr>
            <a:r>
              <a:rPr lang="en-US" sz="1600" dirty="0">
                <a:solidFill>
                  <a:srgbClr val="222222"/>
                </a:solidFill>
                <a:latin typeface="Calibri" pitchFamily="34" charset="0"/>
                <a:ea typeface="Calibri" pitchFamily="34" charset="-122"/>
                <a:cs typeface="Calibri" pitchFamily="34" charset="-120"/>
              </a:rPr>
              <a:t>Sensitivity to capacity differentials is a constitutive feature of any multilateral instrument that includes parties at different levels of development. The pathology arises only where the differentiation is delivered through self-judging qualifiers (‘to the extent possible’, ‘as appropriate’) rather than through identified obligated parties, specified outcomes and operational reporting. Each escape clause should be replaced with an operationalised differentiation rule.</a:t>
            </a:r>
            <a:endParaRPr lang="en-US" sz="1600" dirty="0"/>
          </a:p>
        </p:txBody>
      </p:sp>
      <p:sp>
        <p:nvSpPr>
          <p:cNvPr id="9" name="Text 7"/>
          <p:cNvSpPr/>
          <p:nvPr/>
        </p:nvSpPr>
        <p:spPr>
          <a:xfrm>
            <a:off x="502920" y="3324112"/>
            <a:ext cx="10972800" cy="274320"/>
          </a:xfrm>
          <a:prstGeom prst="rect">
            <a:avLst/>
          </a:prstGeom>
          <a:noFill/>
          <a:ln/>
        </p:spPr>
        <p:txBody>
          <a:bodyPr wrap="square" lIns="0" tIns="0" rIns="0" bIns="0" rtlCol="0" anchor="ctr"/>
          <a:lstStyle/>
          <a:p>
            <a:pPr marL="0" indent="0">
              <a:buNone/>
            </a:pPr>
            <a:r>
              <a:rPr lang="en-US" sz="1600" b="1" kern="0" spc="200" dirty="0">
                <a:solidFill>
                  <a:srgbClr val="C00000"/>
                </a:solidFill>
                <a:latin typeface="Calibri" pitchFamily="34" charset="0"/>
                <a:ea typeface="Calibri" pitchFamily="34" charset="-122"/>
                <a:cs typeface="Calibri" pitchFamily="34" charset="-120"/>
              </a:rPr>
              <a:t>THREE OPERATIONALISATION DEVICES</a:t>
            </a:r>
            <a:endParaRPr lang="en-US" sz="1600" dirty="0"/>
          </a:p>
        </p:txBody>
      </p:sp>
      <p:sp>
        <p:nvSpPr>
          <p:cNvPr id="10" name="Text 8"/>
          <p:cNvSpPr/>
          <p:nvPr/>
        </p:nvSpPr>
        <p:spPr>
          <a:xfrm>
            <a:off x="518160" y="3770554"/>
            <a:ext cx="11155680" cy="640080"/>
          </a:xfrm>
          <a:prstGeom prst="rect">
            <a:avLst/>
          </a:prstGeom>
          <a:noFill/>
          <a:ln/>
        </p:spPr>
        <p:txBody>
          <a:bodyPr wrap="square" lIns="0" tIns="0" rIns="0" bIns="0" rtlCol="0" anchor="t"/>
          <a:lstStyle/>
          <a:p>
            <a:pPr marL="0" indent="0" algn="l">
              <a:lnSpc>
                <a:spcPct val="135000"/>
              </a:lnSpc>
              <a:spcAft>
                <a:spcPts val="600"/>
              </a:spcAft>
              <a:buNone/>
            </a:pPr>
            <a:r>
              <a:rPr lang="en-US" sz="1600" b="1" dirty="0">
                <a:solidFill>
                  <a:srgbClr val="000000"/>
                </a:solidFill>
                <a:latin typeface="Calibri" pitchFamily="34" charset="0"/>
                <a:ea typeface="Calibri" pitchFamily="34" charset="-122"/>
                <a:cs typeface="Calibri" pitchFamily="34" charset="-120"/>
              </a:rPr>
              <a:t>(1)  Identified obligated parties.  </a:t>
            </a:r>
            <a:r>
              <a:rPr lang="en-US" sz="1600" dirty="0">
                <a:solidFill>
                  <a:srgbClr val="222222"/>
                </a:solidFill>
                <a:latin typeface="Calibri" pitchFamily="34" charset="0"/>
                <a:ea typeface="Calibri" pitchFamily="34" charset="-122"/>
                <a:cs typeface="Calibri" pitchFamily="34" charset="-120"/>
              </a:rPr>
              <a:t>Following Paris Agreement Art 9(1), specify which States bear which obligation. ‘Developed country Parties shall provide…’ is operationally precise; ‘Parties shall, to the extent possible…’ is not.</a:t>
            </a:r>
            <a:endParaRPr lang="en-US" sz="1600" dirty="0"/>
          </a:p>
        </p:txBody>
      </p:sp>
      <p:sp>
        <p:nvSpPr>
          <p:cNvPr id="11" name="Text 9"/>
          <p:cNvSpPr/>
          <p:nvPr/>
        </p:nvSpPr>
        <p:spPr>
          <a:xfrm>
            <a:off x="502920" y="4707814"/>
            <a:ext cx="11155680" cy="777240"/>
          </a:xfrm>
          <a:prstGeom prst="rect">
            <a:avLst/>
          </a:prstGeom>
          <a:noFill/>
          <a:ln/>
        </p:spPr>
        <p:txBody>
          <a:bodyPr wrap="square" lIns="0" tIns="0" rIns="0" bIns="0" rtlCol="0" anchor="t"/>
          <a:lstStyle/>
          <a:p>
            <a:pPr marL="0" indent="0" algn="l">
              <a:lnSpc>
                <a:spcPct val="135000"/>
              </a:lnSpc>
              <a:spcAft>
                <a:spcPts val="600"/>
              </a:spcAft>
              <a:buNone/>
            </a:pPr>
            <a:r>
              <a:rPr lang="en-US" sz="1600" b="1" dirty="0">
                <a:solidFill>
                  <a:srgbClr val="000000"/>
                </a:solidFill>
                <a:latin typeface="Calibri" pitchFamily="34" charset="0"/>
                <a:ea typeface="Calibri" pitchFamily="34" charset="-122"/>
                <a:cs typeface="Calibri" pitchFamily="34" charset="-120"/>
              </a:rPr>
              <a:t>(2)  Specified timelines.  </a:t>
            </a:r>
            <a:r>
              <a:rPr lang="en-US" sz="1600" dirty="0">
                <a:solidFill>
                  <a:srgbClr val="222222"/>
                </a:solidFill>
                <a:latin typeface="Calibri" pitchFamily="34" charset="0"/>
                <a:ea typeface="Calibri" pitchFamily="34" charset="-122"/>
                <a:cs typeface="Calibri" pitchFamily="34" charset="-120"/>
              </a:rPr>
              <a:t>Following the Montreal Protocol, specify the date by which the obligation must be met. Differentiated timelines for States at different levels of development are permitted; indefinite postponement is not. Reporting should be triggered by the timeline.</a:t>
            </a:r>
            <a:endParaRPr lang="en-US" sz="1600" dirty="0"/>
          </a:p>
        </p:txBody>
      </p:sp>
      <p:sp>
        <p:nvSpPr>
          <p:cNvPr id="12" name="Text 10"/>
          <p:cNvSpPr/>
          <p:nvPr/>
        </p:nvSpPr>
        <p:spPr>
          <a:xfrm>
            <a:off x="518160" y="5822574"/>
            <a:ext cx="11155680" cy="822960"/>
          </a:xfrm>
          <a:prstGeom prst="rect">
            <a:avLst/>
          </a:prstGeom>
          <a:noFill/>
          <a:ln/>
        </p:spPr>
        <p:txBody>
          <a:bodyPr wrap="square" lIns="0" tIns="0" rIns="0" bIns="0" rtlCol="0" anchor="t"/>
          <a:lstStyle/>
          <a:p>
            <a:pPr marL="0" indent="0" algn="l">
              <a:lnSpc>
                <a:spcPct val="135000"/>
              </a:lnSpc>
              <a:spcAft>
                <a:spcPts val="600"/>
              </a:spcAft>
              <a:buNone/>
            </a:pPr>
            <a:r>
              <a:rPr lang="en-US" sz="1600" b="1" dirty="0">
                <a:solidFill>
                  <a:srgbClr val="000000"/>
                </a:solidFill>
                <a:latin typeface="Calibri" pitchFamily="34" charset="0"/>
                <a:ea typeface="Calibri" pitchFamily="34" charset="-122"/>
                <a:cs typeface="Calibri" pitchFamily="34" charset="-120"/>
              </a:rPr>
              <a:t>(3)  Capacity-building triggered by documented constraints.  </a:t>
            </a:r>
            <a:r>
              <a:rPr lang="en-US" sz="1600" dirty="0">
                <a:solidFill>
                  <a:srgbClr val="222222"/>
                </a:solidFill>
                <a:latin typeface="Calibri" pitchFamily="34" charset="0"/>
                <a:ea typeface="Calibri" pitchFamily="34" charset="-122"/>
                <a:cs typeface="Calibri" pitchFamily="34" charset="-120"/>
              </a:rPr>
              <a:t>Following the FCTC reporting model (Art 21), require States to document capacity constraints in periodic reports and pair the documentation with mandatory technical assistance offers from the Secretariat or designated States Parties.</a:t>
            </a:r>
            <a:endParaRPr lang="en-US" sz="16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name="Slide 32">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5" name="Text 3"/>
          <p:cNvSpPr/>
          <p:nvPr/>
        </p:nvSpPr>
        <p:spPr>
          <a:xfrm>
            <a:off x="518160" y="96014"/>
            <a:ext cx="11155680" cy="1401721"/>
          </a:xfrm>
          <a:prstGeom prst="rect">
            <a:avLst/>
          </a:prstGeom>
          <a:noFill/>
          <a:ln/>
        </p:spPr>
        <p:txBody>
          <a:bodyPr wrap="square" lIns="0" tIns="0" rIns="0" bIns="0" rtlCol="0" anchor="ctr"/>
          <a:lstStyle/>
          <a:p>
            <a:pPr marL="0" indent="0" algn="ctr">
              <a:buNone/>
            </a:pPr>
            <a:r>
              <a:rPr lang="en-US" sz="2200" b="1" dirty="0">
                <a:solidFill>
                  <a:srgbClr val="000000"/>
                </a:solidFill>
                <a:latin typeface="Georgia" pitchFamily="34" charset="0"/>
                <a:ea typeface="Georgia" pitchFamily="34" charset="-122"/>
                <a:cs typeface="Georgia" pitchFamily="34" charset="-120"/>
              </a:rPr>
              <a:t>The End</a:t>
            </a:r>
          </a:p>
          <a:p>
            <a:pPr marL="0" indent="0" algn="ctr">
              <a:buNone/>
            </a:pPr>
            <a:r>
              <a:rPr lang="en-US" sz="2200" b="1" dirty="0">
                <a:solidFill>
                  <a:srgbClr val="000000"/>
                </a:solidFill>
                <a:latin typeface="Georgia" pitchFamily="34" charset="0"/>
                <a:ea typeface="Georgia" pitchFamily="34" charset="-122"/>
                <a:cs typeface="Georgia" pitchFamily="34" charset="-120"/>
              </a:rPr>
              <a:t>Time to Discuss </a:t>
            </a:r>
            <a:r>
              <a:rPr lang="en-US" sz="2200" b="1" dirty="0">
                <a:solidFill>
                  <a:srgbClr val="000000"/>
                </a:solidFill>
                <a:latin typeface="Georgia" pitchFamily="34" charset="0"/>
                <a:ea typeface="Georgia" pitchFamily="34" charset="-122"/>
                <a:cs typeface="Georgia" pitchFamily="34" charset="-120"/>
                <a:sym typeface="Wingdings" pitchFamily="2" charset="2"/>
              </a:rPr>
              <a:t></a:t>
            </a:r>
            <a:r>
              <a:rPr lang="en-US" sz="2200" b="1" dirty="0">
                <a:solidFill>
                  <a:srgbClr val="000000"/>
                </a:solidFill>
                <a:latin typeface="Georgia" pitchFamily="34" charset="0"/>
                <a:ea typeface="Georgia" pitchFamily="34" charset="-122"/>
                <a:cs typeface="Georgia" pitchFamily="34" charset="-120"/>
              </a:rPr>
              <a:t> </a:t>
            </a:r>
            <a:endParaRPr lang="en-US" sz="2200" dirty="0"/>
          </a:p>
        </p:txBody>
      </p:sp>
      <p:pic>
        <p:nvPicPr>
          <p:cNvPr id="3" name="Picture 2">
            <a:extLst>
              <a:ext uri="{FF2B5EF4-FFF2-40B4-BE49-F238E27FC236}">
                <a16:creationId xmlns:a16="http://schemas.microsoft.com/office/drawing/2014/main" id="{FB00369F-9666-5780-374B-F5C55D3342AB}"/>
              </a:ext>
            </a:extLst>
          </p:cNvPr>
          <p:cNvPicPr>
            <a:picLocks noChangeAspect="1"/>
          </p:cNvPicPr>
          <p:nvPr/>
        </p:nvPicPr>
        <p:blipFill>
          <a:blip r:embed="rId3"/>
          <a:stretch>
            <a:fillRect/>
          </a:stretch>
        </p:blipFill>
        <p:spPr>
          <a:xfrm>
            <a:off x="4347880" y="2244048"/>
            <a:ext cx="3281081" cy="3273805"/>
          </a:xfrm>
          <a:prstGeom prst="rect">
            <a:avLst/>
          </a:prstGeom>
        </p:spPr>
      </p:pic>
      <p:pic>
        <p:nvPicPr>
          <p:cNvPr id="2050" name="Picture 2" descr="University of Nairobi, Kenya | CARTA">
            <a:extLst>
              <a:ext uri="{FF2B5EF4-FFF2-40B4-BE49-F238E27FC236}">
                <a16:creationId xmlns:a16="http://schemas.microsoft.com/office/drawing/2014/main" id="{894B809B-4D9E-01DB-F283-31C0D5531A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8357" y="1094324"/>
            <a:ext cx="2380130" cy="1190065"/>
          </a:xfrm>
          <a:prstGeom prst="rect">
            <a:avLst/>
          </a:prstGeom>
          <a:noFill/>
          <a:extLst>
            <a:ext uri="{909E8E84-426E-40DD-AFC4-6F175D3DCCD1}">
              <a14:hiddenFill xmlns:a14="http://schemas.microsoft.com/office/drawing/2010/main">
                <a:solidFill>
                  <a:srgbClr val="FFFFFF"/>
                </a:solidFill>
              </a14:hiddenFill>
            </a:ext>
          </a:extLst>
        </p:spPr>
      </p:pic>
      <p:sp>
        <p:nvSpPr>
          <p:cNvPr id="4" name="Text 3">
            <a:extLst>
              <a:ext uri="{FF2B5EF4-FFF2-40B4-BE49-F238E27FC236}">
                <a16:creationId xmlns:a16="http://schemas.microsoft.com/office/drawing/2014/main" id="{F3B3D775-8106-1771-9E5D-F67C7CC2C4EC}"/>
              </a:ext>
            </a:extLst>
          </p:cNvPr>
          <p:cNvSpPr/>
          <p:nvPr/>
        </p:nvSpPr>
        <p:spPr>
          <a:xfrm>
            <a:off x="2956783" y="5456279"/>
            <a:ext cx="6063276" cy="1401721"/>
          </a:xfrm>
          <a:prstGeom prst="rect">
            <a:avLst/>
          </a:prstGeom>
          <a:noFill/>
          <a:ln/>
        </p:spPr>
        <p:txBody>
          <a:bodyPr wrap="square" lIns="0" tIns="0" rIns="0" bIns="0" rtlCol="0" anchor="ctr"/>
          <a:lstStyle/>
          <a:p>
            <a:pPr marL="0" indent="0" algn="ctr">
              <a:buNone/>
            </a:pPr>
            <a:r>
              <a:rPr lang="en-US" sz="1400" b="1" dirty="0">
                <a:solidFill>
                  <a:srgbClr val="000000"/>
                </a:solidFill>
                <a:latin typeface="Georgia" pitchFamily="34" charset="0"/>
                <a:ea typeface="Georgia" pitchFamily="34" charset="-122"/>
                <a:cs typeface="Georgia" pitchFamily="34" charset="-120"/>
              </a:rPr>
              <a:t>Faculty of Law</a:t>
            </a:r>
          </a:p>
          <a:p>
            <a:pPr marL="0" indent="0" algn="ctr">
              <a:buNone/>
            </a:pPr>
            <a:r>
              <a:rPr lang="en-US" sz="1400" b="1" dirty="0">
                <a:solidFill>
                  <a:srgbClr val="000000"/>
                </a:solidFill>
                <a:latin typeface="Georgia" pitchFamily="34" charset="0"/>
              </a:rPr>
              <a:t>Parklands Campus, Nairobi</a:t>
            </a:r>
          </a:p>
          <a:p>
            <a:pPr marL="0" indent="0" algn="ctr">
              <a:buNone/>
            </a:pPr>
            <a:r>
              <a:rPr lang="en-US" sz="1400" b="1" dirty="0">
                <a:solidFill>
                  <a:srgbClr val="000000"/>
                </a:solidFill>
                <a:latin typeface="Georgia" pitchFamily="34" charset="0"/>
              </a:rPr>
              <a:t>Kenya</a:t>
            </a:r>
          </a:p>
          <a:p>
            <a:pPr marL="0" indent="0" algn="ctr">
              <a:buNone/>
            </a:pPr>
            <a:r>
              <a:rPr lang="en-US" sz="1400" b="1" dirty="0">
                <a:solidFill>
                  <a:srgbClr val="000000"/>
                </a:solidFill>
                <a:latin typeface="Georgia" pitchFamily="34" charset="0"/>
              </a:rPr>
              <a:t>Website: </a:t>
            </a:r>
            <a:r>
              <a:rPr lang="en-US" sz="1400" b="1" dirty="0">
                <a:solidFill>
                  <a:schemeClr val="accent2"/>
                </a:solidFill>
                <a:latin typeface="Georgia" pitchFamily="34" charset="0"/>
                <a:hlinkClick r:id="rId5">
                  <a:extLst>
                    <a:ext uri="{A12FA001-AC4F-418D-AE19-62706E023703}">
                      <ahyp:hlinkClr xmlns:ahyp="http://schemas.microsoft.com/office/drawing/2018/hyperlinkcolor" val="tx"/>
                    </a:ext>
                  </a:extLst>
                </a:hlinkClick>
              </a:rPr>
              <a:t>cfs.uonbi.ac.ke</a:t>
            </a:r>
            <a:endParaRPr lang="en-US" sz="1400" b="1" dirty="0">
              <a:solidFill>
                <a:schemeClr val="accent2"/>
              </a:solidFill>
              <a:latin typeface="Georgia" pitchFamily="34" charset="0"/>
            </a:endParaRPr>
          </a:p>
          <a:p>
            <a:pPr marL="0" indent="0" algn="ctr">
              <a:buNone/>
            </a:pPr>
            <a:r>
              <a:rPr lang="en-US" sz="1400" b="1" dirty="0">
                <a:latin typeface="Georgia" pitchFamily="34" charset="0"/>
              </a:rPr>
              <a:t>Email: </a:t>
            </a:r>
            <a:r>
              <a:rPr lang="en-US" sz="1400" b="1" dirty="0" err="1">
                <a:latin typeface="Georgia" pitchFamily="34" charset="0"/>
              </a:rPr>
              <a:t>latif@uonbi.ac.ke</a:t>
            </a:r>
            <a:endParaRPr lang="en-US" sz="14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10B6F4"/>
      </a:accent1>
      <a:accent2>
        <a:srgbClr val="3C78C3"/>
      </a:accent2>
      <a:accent3>
        <a:srgbClr val="9F52D0"/>
      </a:accent3>
      <a:accent4>
        <a:srgbClr val="D64198"/>
      </a:accent4>
      <a:accent5>
        <a:srgbClr val="DA2228"/>
      </a:accent5>
      <a:accent6>
        <a:srgbClr val="F18318"/>
      </a:accent6>
      <a:hlink>
        <a:srgbClr val="38DDEC"/>
      </a:hlink>
      <a:folHlink>
        <a:srgbClr val="A8DEE8"/>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C0CB9708-C445-4049-9D7F-4C8684E69AF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{FB8E6A6C-6400-0746-BEF8-4FEAFC952CEC}tf16401369</Template>
  <TotalTime>91</TotalTime>
  <Words>3284</Words>
  <Application>Microsoft Macintosh PowerPoint</Application>
  <PresentationFormat>Widescreen</PresentationFormat>
  <Paragraphs>178</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Georgia</vt:lpstr>
      <vt:lpstr>Rockwell</vt:lpstr>
      <vt:lpstr>Wingdings</vt:lpstr>
      <vt:lpstr>Atlas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Treaty Language as Distributive Choice</dc:title>
  <dc:subject>PptxGenJS Presentation</dc:subject>
  <dc:creator>Dr Lyla Latif</dc:creator>
  <cp:lastModifiedBy>LLatif</cp:lastModifiedBy>
  <cp:revision>6</cp:revision>
  <dcterms:created xsi:type="dcterms:W3CDTF">2026-06-03T20:36:14Z</dcterms:created>
  <dcterms:modified xsi:type="dcterms:W3CDTF">2026-06-19T07:38:35Z</dcterms:modified>
</cp:coreProperties>
</file>