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294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184" y="1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657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i-latif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5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11480"/>
            <a:ext cx="8321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Taxation of Non-Residents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640080" y="114300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Tech-Driven Business Models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801368"/>
            <a:ext cx="8138160" cy="36576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901952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creates value in the digital economy? Who derives income from it? And who has the right to tax it?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40080" y="2606040"/>
            <a:ext cx="81381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Lyla Latif (PhD)</a:t>
            </a:r>
            <a:endParaRPr lang="en-US" sz="1500" dirty="0"/>
          </a:p>
          <a:p>
            <a:pPr marL="0" indent="0" algn="l">
              <a:buNone/>
            </a:pPr>
            <a:r>
              <a:rPr lang="en-US" sz="120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</a:t>
            </a:r>
            <a:r>
              <a:rPr lang="en-US" sz="120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Partner, Lai’Latif &amp; Co Advocates  |  Director, House of Fiscal Wisdom</a:t>
            </a:r>
            <a:endParaRPr lang="en-US" sz="15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www.lai-latif.com</a:t>
            </a:r>
            <a:r>
              <a:rPr lang="en-US" sz="1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40080" y="42062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972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4630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288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1945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5603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9260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2918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0233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3891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7548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1206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4864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8521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2179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5836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9494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3152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6809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0467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84124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7782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0" y="4636008"/>
            <a:ext cx="9144000" cy="274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35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6868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 for East African Legal Practice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28600" y="932688"/>
            <a:ext cx="4315968" cy="1088136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28600" y="932688"/>
            <a:ext cx="457200" cy="1088136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28600" y="932688"/>
            <a:ext cx="457200" cy="10881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58952" y="969264"/>
            <a:ext cx="372160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Tech-driven business models are structurally designed to avoid taxable presence. Asset-light, IP-offshore, and remotely delivered — their non-residence is a legal construct, not a geographic accident.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00600" y="932688"/>
            <a:ext cx="4315968" cy="1088136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00600" y="932688"/>
            <a:ext cx="457200" cy="1088136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00600" y="932688"/>
            <a:ext cx="457200" cy="10881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330952" y="969264"/>
            <a:ext cx="372160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 characterisation is the first battleground. Business profits, royalties, dividends, interest, and service fees attract different treaty treatment. Advise clients on how their revenue streams will be characterised.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28600" y="2121408"/>
            <a:ext cx="4315968" cy="1088136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28600" y="2121408"/>
            <a:ext cx="457200" cy="1088136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28600" y="2121408"/>
            <a:ext cx="457200" cy="10881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58952" y="2157984"/>
            <a:ext cx="372160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 doctrine has failed the digital economy. DSTs, SEPT, and SEP rules are the interim response. They are here to stay — Pillar One is stalled and the US has effectively withdrawn from the global deal.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00600" y="2121408"/>
            <a:ext cx="4315968" cy="1088136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800600" y="2121408"/>
            <a:ext cx="457200" cy="1088136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00600" y="2121408"/>
            <a:ext cx="457200" cy="10881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330952" y="2157984"/>
            <a:ext cx="372160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 Africa's regimes are operational and enforced. Kenya's SEPT is the most advanced — 3% from the first transaction, 20% penalty, platform blocking, and treaty-based cross-border recovery.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28600" y="3310128"/>
            <a:ext cx="4315968" cy="1088136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28600" y="3310128"/>
            <a:ext cx="457200" cy="1088136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28600" y="3310128"/>
            <a:ext cx="457200" cy="10881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58952" y="3346704"/>
            <a:ext cx="372160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UN pathway is Africa's preferred multilateral framework. Art. 12B authorises source-state WHT on automated digital services without PE. Negotiate this into bilateral treaties.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00600" y="3310128"/>
            <a:ext cx="4315968" cy="1088136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800600" y="3310128"/>
            <a:ext cx="457200" cy="1088136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00600" y="3310128"/>
            <a:ext cx="457200" cy="10881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330952" y="3346704"/>
            <a:ext cx="372160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CbCR, CRS, CARF, and DAC7 make non-compliance visible across borders. Structure advice, TP documentation, and contract review must account for the information trails these frameworks generate.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274320" y="4572000"/>
            <a:ext cx="85953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Lyla Latif (PhD)  |  www.lai-latif.com  |  Source: Lyla Latif (2026)  |  Webinar, East African Lawyers, March 2026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657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315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972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4630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8288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21945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5603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9260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32918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6576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0233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3891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7548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51206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54864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58521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2179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5836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9494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73152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76809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80467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84124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87782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0" y="4636008"/>
            <a:ext cx="9144000" cy="274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132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0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Tech-Driven Business Models: The Taxonomy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182880" y="777240"/>
            <a:ext cx="4160520" cy="3913632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82880" y="777240"/>
            <a:ext cx="4160520" cy="402336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56032" y="777240"/>
            <a:ext cx="40050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ESTABLISHED MODELS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92608" y="1225296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🛒  </a:t>
            </a: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Platforms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Amazon, Jumia, Kilimall — commission on every transaction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92608" y="1691640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📺  </a:t>
            </a: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Streaming Services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Netflix, Spotify, Showmax — subscription and licensing fees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92608" y="2157984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🔎  </a:t>
            </a: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Engines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— ad revenue driven by user search data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92608" y="2624328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 </a:t>
            </a: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 Platforms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Meta, TikTok, X — advertising sold against user attention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92608" y="3090672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☁  </a:t>
            </a: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Computing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AWS, Azure, Google Cloud — pay-per-use infrastructure services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92608" y="3557016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💳  </a:t>
            </a: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Payment Platforms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PayPal, Stripe, M-Pesa API — transaction processing fees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92608" y="4023360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  </a:t>
            </a: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Stores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App Store, Google Play — 15–30% commission on app revenue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17720" y="777240"/>
            <a:ext cx="4315968" cy="3913632"/>
          </a:xfrm>
          <a:prstGeom prst="rect">
            <a:avLst/>
          </a:prstGeom>
          <a:solidFill>
            <a:srgbClr val="FFFFFF"/>
          </a:solidFill>
          <a:ln w="15240">
            <a:solidFill>
              <a:srgbClr val="0D6E8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617720" y="777240"/>
            <a:ext cx="4315968" cy="402336"/>
          </a:xfrm>
          <a:prstGeom prst="rect">
            <a:avLst/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90872" y="777240"/>
            <a:ext cx="41605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EMERGING &amp; FRONTIER MODELS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36592" y="1225296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</a:t>
            </a:r>
            <a:r>
              <a:rPr lang="en-US" sz="11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Software-as-a-Service — subscription access to cloud-hosted software (Salesforce, Zoom)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36592" y="1691640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</a:t>
            </a:r>
            <a:r>
              <a:rPr lang="en-US" sz="11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Ad-Driven Data Extraction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Behavioural profiling, targeted advertising, data brokerage — value is the user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36592" y="2157984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  </a:t>
            </a:r>
            <a:r>
              <a:rPr lang="en-US" sz="11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AI-as-a-Service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access to language and vision models — output generated computationally, no human provider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736592" y="2624328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</a:t>
            </a:r>
            <a:r>
              <a:rPr lang="en-US" sz="11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 &amp; Crypto Exchanges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Peer-to-peer finance via smart contracts — no custodian, pseudonymous transactions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36592" y="3090672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🎮  </a:t>
            </a:r>
            <a:r>
              <a:rPr lang="en-US" sz="11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Play-to-Earn &amp; NFT Platforms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In-game token economies, digital asset secondary markets — real income, unclear classification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736592" y="3557016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📡  </a:t>
            </a:r>
            <a:r>
              <a:rPr lang="en-US" sz="11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 &amp; Sensor Data Monetisation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collected locally, processed remotely, sold globally — no single source jurisdiction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36592" y="4023360"/>
            <a:ext cx="4114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🎨  </a:t>
            </a:r>
            <a:r>
              <a:rPr lang="en-US" sz="11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Creator &amp; Influencer Economy  </a:t>
            </a: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Ad-share (YouTube), brand sponsorships, Substack subscriptions routed via third jurisdictions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657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315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0972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4630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8288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1945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5603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29260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2918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6576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0233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3891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7548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1206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4864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58521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2179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5836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9494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3152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76809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80467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84124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87782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4636008"/>
            <a:ext cx="9144000" cy="274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132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0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Tech-Driven Models Generate Revenue: The Value Chain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164592" y="804672"/>
            <a:ext cx="2103120" cy="34747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64592" y="804672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VALUE INPUTS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64592" y="1197864"/>
            <a:ext cx="210312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64592" y="1197864"/>
            <a:ext cx="109728" cy="6858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9184" y="1252728"/>
            <a:ext cx="188366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&amp; Subscribers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7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Attention, engagement, behavioural data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965960"/>
            <a:ext cx="210312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" y="1965960"/>
            <a:ext cx="109728" cy="6858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9184" y="2020824"/>
            <a:ext cx="188366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User-Generated Content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7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Posts, reviews, videos — processed as platform IP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64592" y="2734056"/>
            <a:ext cx="210312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64592" y="2734056"/>
            <a:ext cx="109728" cy="6858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9184" y="2788920"/>
            <a:ext cx="188366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Data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7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Purchases, searches, payment patterns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64592" y="3502152"/>
            <a:ext cx="210312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64592" y="3502152"/>
            <a:ext cx="109728" cy="6858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9184" y="3557016"/>
            <a:ext cx="188366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Third-Party Data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7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Purchased or harvested datasets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331720" y="2395728"/>
            <a:ext cx="457200" cy="9144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651760" y="2267712"/>
            <a:ext cx="182880" cy="34747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880360" y="804672"/>
            <a:ext cx="2743200" cy="347472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880360" y="804672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PLATFORM ENGINE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880360" y="1197864"/>
            <a:ext cx="27432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2B509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880360" y="1197864"/>
            <a:ext cx="128016" cy="685800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063240" y="1252728"/>
            <a:ext cx="248716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2B5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Intellectual Property (IP)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Algorithms, software, patents, trademarks — typically held offshore in low-tax jurisdiction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880360" y="1965960"/>
            <a:ext cx="27432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2B509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880360" y="1965960"/>
            <a:ext cx="128016" cy="685800"/>
          </a:xfrm>
          <a:prstGeom prst="rect">
            <a:avLst/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063240" y="2020824"/>
            <a:ext cx="248716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2B5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Infrastructure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Servers, cloud networks, AI models — may be in a third state entirely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880360" y="2734056"/>
            <a:ext cx="27432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2B509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880360" y="2734056"/>
            <a:ext cx="128016" cy="68580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063240" y="2788920"/>
            <a:ext cx="248716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2B5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Marketplace Architecture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Matching buyers and sellers, enabling transactions — creates network value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2880360" y="3502152"/>
            <a:ext cx="27432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2B509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880360" y="3502152"/>
            <a:ext cx="128016" cy="685800"/>
          </a:xfrm>
          <a:prstGeom prst="rect">
            <a:avLst/>
          </a:prstGeom>
          <a:solidFill>
            <a:srgbClr val="B85C00"/>
          </a:solidFill>
          <a:ln w="12700">
            <a:solidFill>
              <a:srgbClr val="B85C0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063240" y="3557016"/>
            <a:ext cx="2487168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2B5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&amp; Distribution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Trust, user lock-in, and regulatory arbitrage — structurally embedded non-presence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687568" y="2395728"/>
            <a:ext cx="457200" cy="9144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007608" y="2267712"/>
            <a:ext cx="182880" cy="34747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236208" y="804672"/>
            <a:ext cx="2743200" cy="347472"/>
          </a:xfrm>
          <a:prstGeom prst="rect">
            <a:avLst/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236208" y="804672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→ INCOME TYPE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6236208" y="1197864"/>
            <a:ext cx="27432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D6E8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364224" y="125272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 &amp; SaaS Fees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Business Profits / Service Income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6236208" y="1965960"/>
            <a:ext cx="27432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D6E8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364224" y="202082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Advertising &amp; Data Licensing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Business Profits → Royalties if IP-derived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6236208" y="2734056"/>
            <a:ext cx="27432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D6E8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64224" y="278892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Licensing Fees &amp; API Access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Royalties (Art. 12 OECD/UN)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6236208" y="3502152"/>
            <a:ext cx="27432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D6E8A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364224" y="355701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/ Commission Fees</a:t>
            </a:r>
            <a:endParaRPr lang="en-US" sz="1100" dirty="0"/>
          </a:p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Business Profits / Service Fees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164592" y="4325112"/>
            <a:ext cx="8814816" cy="30175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237744" y="4361688"/>
            <a:ext cx="1389888" cy="219456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237744" y="4361688"/>
            <a:ext cx="13898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Profits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1709928" y="4361688"/>
            <a:ext cx="1389888" cy="219456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1709928" y="4361688"/>
            <a:ext cx="13898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Royalties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3182112" y="4361688"/>
            <a:ext cx="1389888" cy="219456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182112" y="4361688"/>
            <a:ext cx="13898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Dividends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4654296" y="4361688"/>
            <a:ext cx="1389888" cy="219456"/>
          </a:xfrm>
          <a:prstGeom prst="rect">
            <a:avLst/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654296" y="4361688"/>
            <a:ext cx="13898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6126480" y="4361688"/>
            <a:ext cx="1389888" cy="219456"/>
          </a:xfrm>
          <a:prstGeom prst="rect">
            <a:avLst/>
          </a:prstGeom>
          <a:solidFill>
            <a:srgbClr val="B85C00"/>
          </a:solidFill>
          <a:ln w="12700">
            <a:solidFill>
              <a:srgbClr val="B85C0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126480" y="4361688"/>
            <a:ext cx="13898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Gains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7598664" y="4361688"/>
            <a:ext cx="1389888" cy="219456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7598664" y="4361688"/>
            <a:ext cx="13898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Fees</a:t>
            </a:r>
            <a:endParaRPr lang="en-US" sz="850" dirty="0"/>
          </a:p>
        </p:txBody>
      </p:sp>
      <p:sp>
        <p:nvSpPr>
          <p:cNvPr id="61" name="Shape 5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3657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7315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0972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4630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18288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21945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25603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29260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32918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36576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40233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43891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47548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51206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54864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58521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62179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65836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69494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73152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76809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80467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84124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87782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0" y="4636008"/>
            <a:ext cx="9144000" cy="274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132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0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Income Characterisation: Why It Determines Who Can Tax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28600" y="804672"/>
            <a:ext cx="8686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legal character of income is not a technical afterthought — it determines which article of a tax treaty applies, whether a withholding tax can be levied, and at what rate. Tech-driven models deliberately engineer their revenue streams to attract the most favourable characterisation.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82880" y="1399032"/>
            <a:ext cx="278892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2880" y="1399032"/>
            <a:ext cx="2788920" cy="347472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" y="1417320"/>
            <a:ext cx="26791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Profits  </a:t>
            </a:r>
            <a:r>
              <a:rPr lang="en-US" sz="950" dirty="0">
                <a:solidFill>
                  <a:srgbClr val="F5E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7 OECD/UN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74320" y="1773936"/>
            <a:ext cx="2624328" cy="1042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2B5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Taxable ONLY in residence state — UNLESS non-resident has a PE in the source state
</a:t>
            </a:r>
            <a:r>
              <a:rPr lang="en-US" sz="900" b="1" dirty="0">
                <a:solidFill>
                  <a:srgbClr val="2B5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 subscriptions, cloud hosting, marketplace commissions
</a:t>
            </a:r>
            <a:r>
              <a:rPr lang="en-US" sz="90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PE = no source-state tax. The foundational problem of the digital economy.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081528" y="1399032"/>
            <a:ext cx="2788920" cy="1536192"/>
          </a:xfrm>
          <a:prstGeom prst="rect">
            <a:avLst/>
          </a:prstGeom>
          <a:solidFill>
            <a:srgbClr val="FFFFFF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081528" y="1399032"/>
            <a:ext cx="2788920" cy="347472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154680" y="1417320"/>
            <a:ext cx="26791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Royalties  </a:t>
            </a:r>
            <a:r>
              <a:rPr lang="en-US" sz="950" dirty="0">
                <a:solidFill>
                  <a:srgbClr val="F5E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12 OECD / Art. 12 &amp; 12B UN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172968" y="1773936"/>
            <a:ext cx="2624328" cy="1042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Source-state WHT permitted — rates vary by treaty (0–15%). Art. 12B extends WHT to automated digital services
</a:t>
            </a:r>
            <a:r>
              <a:rPr lang="en-US" sz="900" b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licensing, API access, algorithm licensing, patent royalties
</a:t>
            </a:r>
            <a:r>
              <a:rPr lang="en-US" sz="90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firms route revenue as 'services' not 'royalties' to avoid WHT — reclassification is the key audit battleground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980176" y="1399032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980176" y="1399032"/>
            <a:ext cx="2788920" cy="347472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53328" y="1417320"/>
            <a:ext cx="26791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Dividends  </a:t>
            </a:r>
            <a:r>
              <a:rPr lang="en-US" sz="950" dirty="0">
                <a:solidFill>
                  <a:srgbClr val="F5E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10 OECD/UN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071616" y="1773936"/>
            <a:ext cx="2624328" cy="1042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Source-state WHT on distributions — typically 5–15% depending on shareholding threshold
</a:t>
            </a:r>
            <a:r>
              <a:rPr lang="en-US" sz="9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 repatriation from local subsidiary to offshore parent
</a:t>
            </a:r>
            <a:r>
              <a:rPr lang="en-US" sz="90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platforms often have no local subsidiary — dividend flows arise only where a PE or local entity exists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82880" y="2953512"/>
            <a:ext cx="278892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82880" y="2953512"/>
            <a:ext cx="2788920" cy="347472"/>
          </a:xfrm>
          <a:prstGeom prst="rect">
            <a:avLst/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6032" y="2971800"/>
            <a:ext cx="26791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 </a:t>
            </a:r>
            <a:r>
              <a:rPr lang="en-US" sz="950" dirty="0">
                <a:solidFill>
                  <a:srgbClr val="F5E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11 OECD/UN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74320" y="3328416"/>
            <a:ext cx="2624328" cy="1042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Source-state WHT permitted — typically 10–15%. Thin capitalisation rules apply
</a:t>
            </a:r>
            <a:r>
              <a:rPr lang="en-US" sz="90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Fintech lending platforms, crypto-lending protocols, buy-now-pay-later services
</a:t>
            </a:r>
            <a:r>
              <a:rPr lang="en-US" sz="90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 lending generates interest-equivalent returns with no identifiable payer — WHT cannot operate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081528" y="2953512"/>
            <a:ext cx="2788920" cy="1563624"/>
          </a:xfrm>
          <a:prstGeom prst="rect">
            <a:avLst/>
          </a:prstGeom>
          <a:solidFill>
            <a:srgbClr val="FFFFFF"/>
          </a:solidFill>
          <a:ln w="12700">
            <a:solidFill>
              <a:srgbClr val="B85C0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081528" y="2953512"/>
            <a:ext cx="2788920" cy="347472"/>
          </a:xfrm>
          <a:prstGeom prst="rect">
            <a:avLst/>
          </a:prstGeom>
          <a:solidFill>
            <a:srgbClr val="B85C00"/>
          </a:solidFill>
          <a:ln w="12700">
            <a:solidFill>
              <a:srgbClr val="B85C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154680" y="2971800"/>
            <a:ext cx="26791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Gains  </a:t>
            </a:r>
            <a:r>
              <a:rPr lang="en-US" sz="950" dirty="0">
                <a:solidFill>
                  <a:srgbClr val="F5E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13 OECD/UN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172968" y="3328416"/>
            <a:ext cx="2624328" cy="1042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B8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Taxation typically in state of alienation. UN Art. 13(4) allows source-state tax on shares deriving value from local immovable property
</a:t>
            </a:r>
            <a:r>
              <a:rPr lang="en-US" sz="900" b="1" dirty="0">
                <a:solidFill>
                  <a:srgbClr val="B8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NFT sales, crypto asset disposals, shares in platform companies
</a:t>
            </a:r>
            <a:r>
              <a:rPr lang="en-US" sz="90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NFTs and crypto assets: no binding classification in any EAC jurisdiction — capital gain, revenue income, or neither?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5980176" y="2953512"/>
            <a:ext cx="27889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980176" y="2953512"/>
            <a:ext cx="2788920" cy="347472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053328" y="2971800"/>
            <a:ext cx="26791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Fees  </a:t>
            </a:r>
            <a:r>
              <a:rPr lang="en-US" sz="950" dirty="0">
                <a:solidFill>
                  <a:srgbClr val="F5E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7 / Art. 12A UN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071616" y="3328416"/>
            <a:ext cx="2624328" cy="1042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Art. 12A introduced WHT on technical service fees — expanding source-state rights beyond royalties
</a:t>
            </a:r>
            <a:r>
              <a:rPr lang="en-US" sz="90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consulting outputs, data processing fees, managed software services
</a:t>
            </a:r>
            <a:r>
              <a:rPr lang="en-US" sz="90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Boundary between 'services' and 'royalties' is contested and increasingly litigated. Characterisation determines treaty protection.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657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7315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72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4630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8288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1945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25603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29260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2918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36576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0233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3891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7548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51206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54864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58521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2179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5836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9494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73152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76809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80467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84124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87782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0" y="4636008"/>
            <a:ext cx="9144000" cy="274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132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0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Makes Tech-Driven Business Models Non-Resident?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56032" y="82296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Structural Features of Digital Non-Residence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01168" y="1188720"/>
            <a:ext cx="2487168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1188720"/>
            <a:ext cx="384048" cy="96012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" y="1188720"/>
            <a:ext cx="38404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58368" y="1234440"/>
            <a:ext cx="19659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Asset-Light Operations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58368" y="1472184"/>
            <a:ext cx="19659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factories, offices or branch required. Revenue flows through software, data, and IP — held wherever is most advantageous.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779776" y="1188720"/>
            <a:ext cx="2487168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79776" y="1188720"/>
            <a:ext cx="384048" cy="96012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79776" y="1188720"/>
            <a:ext cx="38404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36976" y="1234440"/>
            <a:ext cx="19659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IP Held Offshore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236976" y="1472184"/>
            <a:ext cx="19659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Algorithms, source code, patents held in low-tax jurisdictions — Ireland, Netherlands, Singapore, Cayman Islands.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01168" y="2231136"/>
            <a:ext cx="2487168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01168" y="2231136"/>
            <a:ext cx="384048" cy="96012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01168" y="2231136"/>
            <a:ext cx="38404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58368" y="2276856"/>
            <a:ext cx="19659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Remote Service Delivery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58368" y="2514600"/>
            <a:ext cx="19659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delivered over the internet with no employee, agent or server in the customer's jurisdiction.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779776" y="2231136"/>
            <a:ext cx="2487168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779776" y="2231136"/>
            <a:ext cx="384048" cy="96012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779776" y="2231136"/>
            <a:ext cx="38404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236976" y="2276856"/>
            <a:ext cx="19659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Cloud Infrastructure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236976" y="2514600"/>
            <a:ext cx="19659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Servers and data processing are in a third state — separate from both company and customer.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01168" y="3273552"/>
            <a:ext cx="2487168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01168" y="3273552"/>
            <a:ext cx="384048" cy="96012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1168" y="3273552"/>
            <a:ext cx="38404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58368" y="3319272"/>
            <a:ext cx="19659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Payment Routing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58368" y="3557016"/>
            <a:ext cx="19659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collected through processors in neutral or low-tax jurisdictions — keeping income from the market state.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779776" y="3273552"/>
            <a:ext cx="2487168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779776" y="3273552"/>
            <a:ext cx="384048" cy="96012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779776" y="3273552"/>
            <a:ext cx="38404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3236976" y="3319272"/>
            <a:ext cx="19659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Fragmented Corporate Structures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236976" y="3557016"/>
            <a:ext cx="19659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Holding companies and IP subsidiaries split across jurisdictions by design — each taxed in isolation under treaty rules.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5440680" y="777240"/>
            <a:ext cx="3493008" cy="3858768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486400" y="822960"/>
            <a:ext cx="34015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Result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5504688" y="1225296"/>
            <a:ext cx="3364992" cy="475488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541264" y="1243584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accrues in the market state — but the company is legally non-resident there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5504688" y="1773936"/>
            <a:ext cx="3364992" cy="475488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541264" y="1792224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PE is triggered — so no corporate income tax liability arises under treaty rules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5504688" y="2322576"/>
            <a:ext cx="3364992" cy="475488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541264" y="2340864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royalties flow to a low-tax IP-holding entity — attracting reduced or zero WHT under treaties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5504688" y="2871216"/>
            <a:ext cx="3364992" cy="475488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541264" y="2889504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Profits are booked in the residence state or a treaty-protected intermediate holding company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5504688" y="3419856"/>
            <a:ext cx="3364992" cy="475488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541264" y="3438144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</a:t>
            </a: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market state — East Africa — bears the cost of providing the user base but collects no corporate tax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5504688" y="3968496"/>
            <a:ext cx="3364992" cy="475488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541264" y="3986784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</a:t>
            </a:r>
            <a:r>
              <a:rPr lang="en-US" sz="1000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not tax evasion. It is the legal exploitation of rules designed before the digital economy existed.</a:t>
            </a:r>
            <a:endParaRPr lang="en-US" sz="1300" dirty="0"/>
          </a:p>
        </p:txBody>
      </p:sp>
      <p:sp>
        <p:nvSpPr>
          <p:cNvPr id="51" name="Shape 4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3657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7315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10972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14630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8288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21945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25603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29260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32918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36576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40233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43891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47548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51206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54864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58521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62179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65836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69494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73152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76809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80467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84124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87782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0" y="4636008"/>
            <a:ext cx="9144000" cy="274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132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0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Gets to Tax? The Jurisdictional Question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182880" y="777240"/>
            <a:ext cx="2816352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82880" y="777240"/>
            <a:ext cx="2816352" cy="548640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56032" y="777240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Residence State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56032" y="1078992"/>
            <a:ext cx="272491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5E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the company is incorporated or managed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74320" y="1389888"/>
            <a:ext cx="2688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 In favour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10896" y="1609344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corporate income tax rights under current treaty rules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10896" y="1956816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treaties generally prioritise residence-state taxation of business profits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10896" y="2304288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 strategically choose residence for low tax rates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74320" y="2670048"/>
            <a:ext cx="2688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222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✕ Against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10896" y="2889504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a low-tax or no-tax jurisdiction (Ireland, Netherlands, Cayman)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10896" y="3236976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from the digital economy without bearing the infrastructure costs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10896" y="3584448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Profit-shifting erodes the tax base of market states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154680" y="777240"/>
            <a:ext cx="2816352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154680" y="777240"/>
            <a:ext cx="2816352" cy="548640"/>
          </a:xfrm>
          <a:prstGeom prst="rect">
            <a:avLst/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27832" y="777240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Source State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227832" y="1078992"/>
            <a:ext cx="272491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5E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income technically arises (payment originates)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246120" y="1389888"/>
            <a:ext cx="2688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6E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 In favour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282696" y="1609344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WHT rights on royalties, dividends, interest, service fees under Art. 10–12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282696" y="1956816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Art. 12A and 12B expand source-state taxing rights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3282696" y="2304288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Gross-basis WHT does not require PE — simpler to administer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3246120" y="2670048"/>
            <a:ext cx="2688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222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✕ Against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282696" y="2889504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often contested — where is a digital service 'paid'?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3282696" y="3236976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 routing through neutral jurisdictions obscures source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282696" y="3584448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Treaties may limit WHT rates or exclude certain income types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6126480" y="777240"/>
            <a:ext cx="2816352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126480" y="777240"/>
            <a:ext cx="2816352" cy="54864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199632" y="777240"/>
            <a:ext cx="2724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State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199632" y="1078992"/>
            <a:ext cx="272491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5E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users, customers and value creation are located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389888"/>
            <a:ext cx="2688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7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 In favour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254496" y="1609344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is created here — users generate data, revenue, and market access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254496" y="1956816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 rules and DSTs assert taxing rights based on market presence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254496" y="2304288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OECD Pillar One (Amount A) originally designed for this principle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217920" y="2670048"/>
            <a:ext cx="2688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222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✕ Against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254496" y="2889504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treaty rules do not recognise market states without PE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254496" y="3236976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One is stalled — US withdrawal January 2025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254496" y="3584448"/>
            <a:ext cx="2615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B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Unilateral DSTs risk double taxation and trade retaliation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182880" y="4178808"/>
            <a:ext cx="8778240" cy="384048"/>
          </a:xfrm>
          <a:prstGeom prst="rect">
            <a:avLst/>
          </a:prstGeom>
          <a:solidFill>
            <a:srgbClr val="FDF6DC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92608" y="4178808"/>
            <a:ext cx="855878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Africa’s position: source and market taxation primacy. Tax where value is created. SEP rules, DSTs, and UN Art. 12B are instruments of that principle — not departures from it.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3657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315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72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4630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8288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21945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5603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29260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32918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36576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40233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43891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47548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51206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54864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58521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62179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65836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69494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73152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6809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80467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84124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87782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0" y="4636008"/>
            <a:ext cx="9144000" cy="274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132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0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 the Rules Say? PE, BEPS, DSTs and SEPT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182880" y="804672"/>
            <a:ext cx="8778240" cy="841248"/>
          </a:xfrm>
          <a:prstGeom prst="rect">
            <a:avLst/>
          </a:prstGeom>
          <a:solidFill>
            <a:srgbClr val="FFFFFF"/>
          </a:solidFill>
          <a:ln w="9525">
            <a:solidFill>
              <a:srgbClr val="7B8FA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82880" y="804672"/>
            <a:ext cx="1234440" cy="841248"/>
          </a:xfrm>
          <a:prstGeom prst="rect">
            <a:avLst/>
          </a:prstGeom>
          <a:solidFill>
            <a:srgbClr val="7B8FA8"/>
          </a:solidFill>
          <a:ln w="12700">
            <a:solidFill>
              <a:srgbClr val="7B8FA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01168" y="804672"/>
            <a:ext cx="1197864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PRE-DIGITAL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481328" y="841248"/>
            <a:ext cx="7269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B8F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Permanent Establishment Doctrine  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481328" y="1033272"/>
            <a:ext cx="5303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5 OECD/UN Model: tax rights arise only where a non-resident has a fixed place of business, dependent agent, or service PE. Designed in 1920s-era League of Nations for manufacturing and trade. No physical presence = no taxing right in the source/market state. The foundational rule that the digital economy breaks.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6858000" y="1033272"/>
            <a:ext cx="2029968" cy="512064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76288" y="1033272"/>
            <a:ext cx="19933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STILL IN FORCE — dominant rule under all existing DTAs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182880" y="1719072"/>
            <a:ext cx="8778240" cy="841248"/>
          </a:xfrm>
          <a:prstGeom prst="rect">
            <a:avLst/>
          </a:prstGeom>
          <a:solidFill>
            <a:srgbClr val="FFFFFF"/>
          </a:solidFill>
          <a:ln w="9525">
            <a:solidFill>
              <a:srgbClr val="2B509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82880" y="1719072"/>
            <a:ext cx="1234440" cy="841248"/>
          </a:xfrm>
          <a:prstGeom prst="rect">
            <a:avLst/>
          </a:prstGeom>
          <a:solidFill>
            <a:srgbClr val="2B5090"/>
          </a:solidFill>
          <a:ln w="12700">
            <a:solidFill>
              <a:srgbClr val="2B509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01168" y="1719072"/>
            <a:ext cx="1197864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BEPS 2015–2024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1481328" y="1755648"/>
            <a:ext cx="7269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B5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OECD Two-Pillar Solution  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481328" y="1947672"/>
            <a:ext cx="5303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One / Amount A: reallocate taxing rights to market states for MNEs with revenue &gt;€20B and profitability &gt;10%. Requires withdrawal of unilateral DSTs. Pillar Two / GloBE: 15% global minimum tax per jurisdiction — 56+ states have enacted domestic legislation. STTR (9% minimum on designated payments) — 70+ developing nations eligible to incorporate in bilateral treaties.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858000" y="1947672"/>
            <a:ext cx="2029968" cy="512064"/>
          </a:xfrm>
          <a:prstGeom prst="rect">
            <a:avLst/>
          </a:prstGeom>
          <a:solidFill>
            <a:srgbClr val="B85C00"/>
          </a:solidFill>
          <a:ln w="12700">
            <a:solidFill>
              <a:srgbClr val="B85C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76288" y="1947672"/>
            <a:ext cx="19933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One: STALLED (Trump EO, January 2025). Pillar Two: operational but US non-participant.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182880" y="2633472"/>
            <a:ext cx="8778240" cy="841248"/>
          </a:xfrm>
          <a:prstGeom prst="rect">
            <a:avLst/>
          </a:prstGeom>
          <a:solidFill>
            <a:srgbClr val="FFFFFF"/>
          </a:solidFill>
          <a:ln w="9525">
            <a:solidFill>
              <a:srgbClr val="0D6E8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82880" y="2633472"/>
            <a:ext cx="1234440" cy="841248"/>
          </a:xfrm>
          <a:prstGeom prst="rect">
            <a:avLst/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01168" y="2633472"/>
            <a:ext cx="1197864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UNILATERAL RESPONSES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481328" y="2670048"/>
            <a:ext cx="7269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6E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Digital Services Taxes (DSTs) &amp; Significant Economic Presence (SEP)  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481328" y="2862072"/>
            <a:ext cx="5303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DSTs: levied on gross revenue from defined digital services — advertising, marketplaces, data. Applied regardless of PE. Typically 1.5–7.5% of gross revenue. SEP: creates deemed taxable presence when non-residents derive revenue from a jurisdiction’s users. Displaces PE threshold under domestic law. Kenya SEPT 3%, Uganda 15% WHT, Tanzania 2% DST, Rwanda 1.5% DST (2026), Ethiopia up to 5% (2025). Gross-basis taxation — simpler administration for developing country revenue authorities.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858000" y="2862072"/>
            <a:ext cx="2029968" cy="51206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76288" y="2862072"/>
            <a:ext cx="19933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in East Africa — Kenya SEPT most advanced; enforcement mechanisms active.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82880" y="3547872"/>
            <a:ext cx="8778240" cy="841248"/>
          </a:xfrm>
          <a:prstGeom prst="rect">
            <a:avLst/>
          </a:prstGeom>
          <a:solidFill>
            <a:srgbClr val="FFFFFF"/>
          </a:solidFill>
          <a:ln w="9525">
            <a:solidFill>
              <a:srgbClr val="6B3FA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82880" y="3547872"/>
            <a:ext cx="1234440" cy="841248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1168" y="3547872"/>
            <a:ext cx="1197864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MULTILATERAL PATHWAY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1481328" y="3584448"/>
            <a:ext cx="7269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B3F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Model Convention: Art. 12B and the UNFCITC  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481328" y="3776472"/>
            <a:ext cx="5303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12B: source-state WHT on automated digital services — no PE required. Gross-basis. Structurally consistent with SEP approach. Art. 12A: WHT on technical service fees — broader than royalties. UN Tax Convention (UNFCITC): under active negotiation. Developing-country-led, procedurally democratic. Prioritises source taxation. Subject-to-Tax Rule (STTR): 9% minimum for payments below threshold in treaty partner jurisdictions.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6858000" y="3776472"/>
            <a:ext cx="2029968" cy="51206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876288" y="3776472"/>
            <a:ext cx="19933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PATHWAY for East Africa and the broader Global South.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657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7315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0972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4630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8288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21945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25603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29260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2918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36576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0233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43891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7548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51206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4864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8521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62179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5836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9494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73152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76809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80467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84124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87782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0" y="4636008"/>
            <a:ext cx="9144000" cy="274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132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0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East Africa’s Regional Response: Five Regimes, No Harmonisation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28600" y="804672"/>
            <a:ext cx="8686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EAC jurisdiction has chosen its own instrument, rate, nexus trigger, and filing calendar. A single MNE operating across all five faces five concurrent compliance tracks.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" y="1188720"/>
          <a:ext cx="8778240" cy="3264408"/>
        </p:xfrm>
        <a:graphic>
          <a:graphicData uri="http://schemas.openxmlformats.org/drawingml/2006/table">
            <a:tbl>
              <a:tblPr/>
              <a:tblGrid>
                <a:gridCol w="777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Country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56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Instrument &amp; Legal Basis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56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56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Nexus Trigger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56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Income Characterisation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56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56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 Force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5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1A35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Kenya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Significant Economic Presence Tax (SEPT)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Tax Laws (Amendment) Act 2024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B2222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3% gross turnover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Any revenue from Kenyan user — no threshold (post Jul 2025)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Deemed business profits under domestic law; no treaty override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16% VAT on digital services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 Dec 2024; expanded Jul 2025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1A35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Uganda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Final Withholding Tax (replaced 5% DST)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Income Tax (Amendment) Act 2025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B2222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15% final WHT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Non-resident income from digital services to Ugandan users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Withholding on income — not treaty-dependent; final and gross-basis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18% VAT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Jul 2025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1A35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Tanzania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Digital Services Tax (DST)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Finance Act 2023/2025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B2222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2% gross turnover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Non-resident electronic service providers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Gross-basis income tax; operating alongside VAT obligations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VAT applicable; 3–6% WHT on VAT from Jul 2025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Revised scope 1 Sep 2025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1A35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Rwanda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Digital Services Tax (DST)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Finance Act 2025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B85C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Advertising, search, subscription platforms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Platform revenue — characterisation unclear pending regulations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TBD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2026 (pending)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1A356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Ethiopia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Income Tax on non-resident digital providers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Digital Economy Proclamation 2025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B85C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Up to 5%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Digital income reclassified as Ethiopian-source income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Source reclassification — income treated as arising in Ethiopia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N/A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Sep 2025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0B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Shape 6"/>
          <p:cNvSpPr/>
          <p:nvPr/>
        </p:nvSpPr>
        <p:spPr>
          <a:xfrm>
            <a:off x="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3657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7315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10972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14630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18288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21945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25603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29260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32918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6576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40233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43891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47548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1206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54864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58521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62179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65836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69494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73152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0" name="Shape 27"/>
          <p:cNvSpPr/>
          <p:nvPr/>
        </p:nvSpPr>
        <p:spPr>
          <a:xfrm>
            <a:off x="76809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80467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84124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3" name="Shape 30"/>
          <p:cNvSpPr/>
          <p:nvPr/>
        </p:nvSpPr>
        <p:spPr>
          <a:xfrm>
            <a:off x="87782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4" name="Shape 31"/>
          <p:cNvSpPr/>
          <p:nvPr/>
        </p:nvSpPr>
        <p:spPr>
          <a:xfrm>
            <a:off x="0" y="4636008"/>
            <a:ext cx="9144000" cy="274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F2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71323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0"/>
            <a:ext cx="86868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Compliance &amp; Risk Management: Six Steps and the Information Exchange Frameworks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182880" y="777240"/>
            <a:ext cx="8778240" cy="402336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56032" y="832104"/>
            <a:ext cx="292608" cy="292608"/>
          </a:xfrm>
          <a:prstGeom prst="rect">
            <a:avLst/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03504" y="832104"/>
            <a:ext cx="181051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CbCR  </a:t>
            </a:r>
            <a:r>
              <a:rPr lang="en-US" sz="90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Country-by-Country Reporting (BEPS Action 13)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468880" y="832104"/>
            <a:ext cx="292608" cy="292608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816352" y="832104"/>
            <a:ext cx="181051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CRS  </a:t>
            </a:r>
            <a:r>
              <a:rPr lang="en-US" sz="90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Reporting Standard (OECD)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681728" y="832104"/>
            <a:ext cx="292608" cy="292608"/>
          </a:xfrm>
          <a:prstGeom prst="rect">
            <a:avLst/>
          </a:prstGeom>
          <a:solidFill>
            <a:srgbClr val="B85C00"/>
          </a:solidFill>
          <a:ln w="12700">
            <a:solidFill>
              <a:srgbClr val="B85C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0" y="832104"/>
            <a:ext cx="181051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CARF  </a:t>
            </a:r>
            <a:r>
              <a:rPr lang="en-US" sz="90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Crypto-Asset Reporting Framework (OECD 2022)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894576" y="832104"/>
            <a:ext cx="292608" cy="292608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242048" y="832104"/>
            <a:ext cx="181051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DAC7  </a:t>
            </a:r>
            <a:r>
              <a:rPr lang="en-US" sz="900" dirty="0">
                <a:solidFill>
                  <a:srgbClr val="B8CC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Platform Operator Reporting Directive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182880" y="1234440"/>
            <a:ext cx="2788920" cy="1481328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2880" y="1234440"/>
            <a:ext cx="402336" cy="1481328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82880" y="1234440"/>
            <a:ext cx="402336" cy="1481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58368" y="1280160"/>
            <a:ext cx="22585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 Your Nexus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58368" y="1545336"/>
            <a:ext cx="2258568" cy="905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location = taxable nexus across East Africa. A single transaction with a Kenyan user triggers SEPT. CRS financial account data and DAC7 platform reports expose cross-border user income flows to revenue authorities.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58368" y="2487168"/>
            <a:ext cx="548640" cy="19202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248716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CRS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1252728" y="2487168"/>
            <a:ext cx="548640" cy="192024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252728" y="248716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DAC7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3063240" y="1234440"/>
            <a:ext cx="2788920" cy="1481328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063240" y="1234440"/>
            <a:ext cx="402336" cy="1481328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063240" y="1234440"/>
            <a:ext cx="402336" cy="1481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3538728" y="1280160"/>
            <a:ext cx="22585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Register Proactively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538728" y="1545336"/>
            <a:ext cx="2258568" cy="905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DAC7 requires platform operators to report seller income directly to tax authorities — unregistered sellers are flagged, not invisible. CRS captures financial account balances of unregistered entities. Penalties run from date of first transaction.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538728" y="2487168"/>
            <a:ext cx="548640" cy="192024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538728" y="248716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DAC7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4133088" y="2487168"/>
            <a:ext cx="548640" cy="19202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133088" y="248716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CRS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5943600" y="1234440"/>
            <a:ext cx="2788920" cy="1481328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5943600" y="1234440"/>
            <a:ext cx="402336" cy="1481328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943600" y="1234440"/>
            <a:ext cx="402336" cy="1481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6419088" y="1280160"/>
            <a:ext cx="22585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Dual Compliance: SEPT/DST + VAT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419088" y="1545336"/>
            <a:ext cx="2258568" cy="905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Income-based and consumption-based obligations are separate and concurrent. CARF captures crypto-denominated payments — token receipts for digital services trigger SEPT/DST and VAT. Do not treat crypto revenue as outside scope.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6419088" y="2487168"/>
            <a:ext cx="548640" cy="192024"/>
          </a:xfrm>
          <a:prstGeom prst="rect">
            <a:avLst/>
          </a:prstGeom>
          <a:solidFill>
            <a:srgbClr val="B85C00"/>
          </a:solidFill>
          <a:ln w="12700">
            <a:solidFill>
              <a:srgbClr val="B85C0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419088" y="248716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CARF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7013448" y="2487168"/>
            <a:ext cx="548640" cy="19202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013448" y="248716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CRS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182880" y="2788920"/>
            <a:ext cx="2788920" cy="1481328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82880" y="2788920"/>
            <a:ext cx="402336" cy="1481328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82880" y="2788920"/>
            <a:ext cx="402336" cy="1481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500" dirty="0"/>
          </a:p>
        </p:txBody>
      </p:sp>
      <p:sp>
        <p:nvSpPr>
          <p:cNvPr id="44" name="Text 42"/>
          <p:cNvSpPr/>
          <p:nvPr/>
        </p:nvSpPr>
        <p:spPr>
          <a:xfrm>
            <a:off x="658368" y="2834640"/>
            <a:ext cx="22585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Contracts &amp; Structures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658368" y="3099816"/>
            <a:ext cx="2258568" cy="905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DAC7 platform data cross-references contract terms against reported revenue. CbCR entity-level data exposes group structures, flagging related-party liability allocation arrangements for revenue authority scrutiny.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658368" y="4041648"/>
            <a:ext cx="548640" cy="192024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58368" y="404164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DAC7</a:t>
            </a:r>
            <a:endParaRPr lang="en-US" sz="750" dirty="0"/>
          </a:p>
        </p:txBody>
      </p:sp>
      <p:sp>
        <p:nvSpPr>
          <p:cNvPr id="48" name="Shape 46"/>
          <p:cNvSpPr/>
          <p:nvPr/>
        </p:nvSpPr>
        <p:spPr>
          <a:xfrm>
            <a:off x="1252728" y="4041648"/>
            <a:ext cx="548640" cy="192024"/>
          </a:xfrm>
          <a:prstGeom prst="rect">
            <a:avLst/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252728" y="404164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CbCR</a:t>
            </a:r>
            <a:endParaRPr lang="en-US" sz="750" dirty="0"/>
          </a:p>
        </p:txBody>
      </p:sp>
      <p:sp>
        <p:nvSpPr>
          <p:cNvPr id="50" name="Shape 48"/>
          <p:cNvSpPr/>
          <p:nvPr/>
        </p:nvSpPr>
        <p:spPr>
          <a:xfrm>
            <a:off x="3063240" y="2788920"/>
            <a:ext cx="2788920" cy="1481328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3063240" y="2788920"/>
            <a:ext cx="402336" cy="1481328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063240" y="2788920"/>
            <a:ext cx="402336" cy="1481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500" dirty="0"/>
          </a:p>
        </p:txBody>
      </p:sp>
      <p:sp>
        <p:nvSpPr>
          <p:cNvPr id="53" name="Text 51"/>
          <p:cNvSpPr/>
          <p:nvPr/>
        </p:nvSpPr>
        <p:spPr>
          <a:xfrm>
            <a:off x="3538728" y="2834640"/>
            <a:ext cx="22585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Transfer Pricing Documentation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3538728" y="3099816"/>
            <a:ext cx="2258568" cy="905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CbCR is the primary enforcement instrument — revenue, profit, tax paid, and employees reported per jurisdiction annually. Misalignment between CbCR profit allocation and SEPT/DST gross receipts is an automatic audit trigger.</a:t>
            </a:r>
            <a:endParaRPr lang="en-US" sz="950" dirty="0"/>
          </a:p>
        </p:txBody>
      </p:sp>
      <p:sp>
        <p:nvSpPr>
          <p:cNvPr id="55" name="Shape 53"/>
          <p:cNvSpPr/>
          <p:nvPr/>
        </p:nvSpPr>
        <p:spPr>
          <a:xfrm>
            <a:off x="3538728" y="4041648"/>
            <a:ext cx="548640" cy="192024"/>
          </a:xfrm>
          <a:prstGeom prst="rect">
            <a:avLst/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538728" y="404164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CbCR</a:t>
            </a:r>
            <a:endParaRPr lang="en-US" sz="750" dirty="0"/>
          </a:p>
        </p:txBody>
      </p:sp>
      <p:sp>
        <p:nvSpPr>
          <p:cNvPr id="57" name="Shape 55"/>
          <p:cNvSpPr/>
          <p:nvPr/>
        </p:nvSpPr>
        <p:spPr>
          <a:xfrm>
            <a:off x="5943600" y="2788920"/>
            <a:ext cx="2788920" cy="1481328"/>
          </a:xfrm>
          <a:prstGeom prst="rect">
            <a:avLst/>
          </a:prstGeom>
          <a:solidFill>
            <a:srgbClr val="FFFFFF"/>
          </a:solidFill>
          <a:ln w="9525">
            <a:solidFill>
              <a:srgbClr val="1A3566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5943600" y="2788920"/>
            <a:ext cx="402336" cy="1481328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5943600" y="2788920"/>
            <a:ext cx="402336" cy="1481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500" dirty="0"/>
          </a:p>
        </p:txBody>
      </p:sp>
      <p:sp>
        <p:nvSpPr>
          <p:cNvPr id="60" name="Text 58"/>
          <p:cNvSpPr/>
          <p:nvPr/>
        </p:nvSpPr>
        <p:spPr>
          <a:xfrm>
            <a:off x="6419088" y="2834640"/>
            <a:ext cx="22585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Monitor Continuously</a:t>
            </a:r>
            <a:endParaRPr lang="en-US" sz="1100" dirty="0"/>
          </a:p>
        </p:txBody>
      </p:sp>
      <p:sp>
        <p:nvSpPr>
          <p:cNvPr id="61" name="Text 59"/>
          <p:cNvSpPr/>
          <p:nvPr/>
        </p:nvSpPr>
        <p:spPr>
          <a:xfrm>
            <a:off x="6419088" y="3099816"/>
            <a:ext cx="2258568" cy="9052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four frameworks create persistent, cross-border data trails. Revenue authorities pool CbCR, CRS, CARF, and DAC7. Non-compliance is no longer a question of detection risk — it is a question of when.</a:t>
            </a:r>
            <a:endParaRPr lang="en-US" sz="950" dirty="0"/>
          </a:p>
        </p:txBody>
      </p:sp>
      <p:sp>
        <p:nvSpPr>
          <p:cNvPr id="62" name="Shape 60"/>
          <p:cNvSpPr/>
          <p:nvPr/>
        </p:nvSpPr>
        <p:spPr>
          <a:xfrm>
            <a:off x="6419088" y="4041648"/>
            <a:ext cx="548640" cy="192024"/>
          </a:xfrm>
          <a:prstGeom prst="rect">
            <a:avLst/>
          </a:prstGeom>
          <a:solidFill>
            <a:srgbClr val="0D6E8A"/>
          </a:solidFill>
          <a:ln w="12700">
            <a:solidFill>
              <a:srgbClr val="0D6E8A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419088" y="404164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CbCR</a:t>
            </a:r>
            <a:endParaRPr lang="en-US" sz="750" dirty="0"/>
          </a:p>
        </p:txBody>
      </p:sp>
      <p:sp>
        <p:nvSpPr>
          <p:cNvPr id="64" name="Shape 62"/>
          <p:cNvSpPr/>
          <p:nvPr/>
        </p:nvSpPr>
        <p:spPr>
          <a:xfrm>
            <a:off x="7013448" y="4041648"/>
            <a:ext cx="548640" cy="19202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013448" y="404164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CRS</a:t>
            </a:r>
            <a:endParaRPr lang="en-US" sz="750" dirty="0"/>
          </a:p>
        </p:txBody>
      </p:sp>
      <p:sp>
        <p:nvSpPr>
          <p:cNvPr id="66" name="Shape 64"/>
          <p:cNvSpPr/>
          <p:nvPr/>
        </p:nvSpPr>
        <p:spPr>
          <a:xfrm>
            <a:off x="7607808" y="4041648"/>
            <a:ext cx="548640" cy="192024"/>
          </a:xfrm>
          <a:prstGeom prst="rect">
            <a:avLst/>
          </a:prstGeom>
          <a:solidFill>
            <a:srgbClr val="B85C00"/>
          </a:solidFill>
          <a:ln w="12700">
            <a:solidFill>
              <a:srgbClr val="B85C0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607808" y="404164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CARF</a:t>
            </a:r>
            <a:endParaRPr lang="en-US" sz="750" dirty="0"/>
          </a:p>
        </p:txBody>
      </p:sp>
      <p:sp>
        <p:nvSpPr>
          <p:cNvPr id="68" name="Shape 66"/>
          <p:cNvSpPr/>
          <p:nvPr/>
        </p:nvSpPr>
        <p:spPr>
          <a:xfrm>
            <a:off x="8202168" y="4041648"/>
            <a:ext cx="548640" cy="192024"/>
          </a:xfrm>
          <a:prstGeom prst="rect">
            <a:avLst/>
          </a:prstGeom>
          <a:solidFill>
            <a:srgbClr val="6B3FA0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8202168" y="4041648"/>
            <a:ext cx="54864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DAC7</a:t>
            </a:r>
            <a:endParaRPr lang="en-US" sz="750" dirty="0"/>
          </a:p>
        </p:txBody>
      </p:sp>
      <p:sp>
        <p:nvSpPr>
          <p:cNvPr id="71" name="Shape 6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3657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7315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0972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4630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8288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21945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25603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29260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32918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36576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40233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43891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47548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51206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54864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58521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62179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65836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69494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731520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768096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804672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841248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8778240" y="4663440"/>
            <a:ext cx="182880" cy="237744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0" y="4636008"/>
            <a:ext cx="9144000" cy="27432"/>
          </a:xfrm>
          <a:prstGeom prst="rect">
            <a:avLst/>
          </a:prstGeom>
          <a:solidFill>
            <a:srgbClr val="1A3566"/>
          </a:solidFill>
          <a:ln w="12700">
            <a:solidFill>
              <a:srgbClr val="1A3566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2632</Words>
  <Application>Microsoft Macintosh PowerPoint</Application>
  <PresentationFormat>On-screen Show (16:9)</PresentationFormat>
  <Paragraphs>256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Taxation of Non-Residents and Tech-Driven Business Models</dc:title>
  <dc:subject>PptxGenJS Presentation</dc:subject>
  <dc:creator>Lyla Latif (PhD)</dc:creator>
  <cp:lastModifiedBy>LLatif</cp:lastModifiedBy>
  <cp:revision>3</cp:revision>
  <dcterms:created xsi:type="dcterms:W3CDTF">2026-03-26T10:27:45Z</dcterms:created>
  <dcterms:modified xsi:type="dcterms:W3CDTF">2026-03-26T11:00:26Z</dcterms:modified>
</cp:coreProperties>
</file>