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5143500" cy="9144000"/>
  <p:embeddedFontLst>
    <p:embeddedFont>
      <p:font typeface="Robo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jlC6RVwUXbCZMN+yMaTu6JljBp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Roboto-bold.fntdata"/><Relationship Id="rId6" Type="http://schemas.openxmlformats.org/officeDocument/2006/relationships/slide" Target="slides/slide2.xml"/><Relationship Id="rId18" Type="http://schemas.openxmlformats.org/officeDocument/2006/relationships/font" Target="fonts/Robot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" name="Google Shape;1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2" name="Google Shape;41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9" name="Google Shape;42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slide" Target="/ppt/slides/slide2.xml"/><Relationship Id="rId5" Type="http://schemas.openxmlformats.org/officeDocument/2006/relationships/slide" Target="/ppt/slides/slide2.xml"/><Relationship Id="rId6" Type="http://schemas.openxmlformats.org/officeDocument/2006/relationships/slide" Target="/ppt/slides/slide2.xml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1.xml"/><Relationship Id="rId10" Type="http://schemas.openxmlformats.org/officeDocument/2006/relationships/slide" Target="/ppt/slides/slide1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slide" Target="/ppt/slides/slide3.xml"/><Relationship Id="rId4" Type="http://schemas.openxmlformats.org/officeDocument/2006/relationships/slide" Target="/ppt/slides/slide3.xml"/><Relationship Id="rId9" Type="http://schemas.openxmlformats.org/officeDocument/2006/relationships/slide" Target="/ppt/slides/slide11.xml"/><Relationship Id="rId5" Type="http://schemas.openxmlformats.org/officeDocument/2006/relationships/slide" Target="/ppt/slides/slide3.xml"/><Relationship Id="rId6" Type="http://schemas.openxmlformats.org/officeDocument/2006/relationships/slide" Target="/ppt/slides/slide9.xml"/><Relationship Id="rId7" Type="http://schemas.openxmlformats.org/officeDocument/2006/relationships/slide" Target="/ppt/slides/slide9.xml"/><Relationship Id="rId8" Type="http://schemas.openxmlformats.org/officeDocument/2006/relationships/slide" Target="/ppt/slides/slide9.xml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2.xml"/><Relationship Id="rId10" Type="http://schemas.openxmlformats.org/officeDocument/2006/relationships/slide" Target="/ppt/slides/slide1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slide" Target="/ppt/slides/slide3.xml"/><Relationship Id="rId4" Type="http://schemas.openxmlformats.org/officeDocument/2006/relationships/slide" Target="/ppt/slides/slide3.xml"/><Relationship Id="rId9" Type="http://schemas.openxmlformats.org/officeDocument/2006/relationships/slide" Target="/ppt/slides/slide12.xml"/><Relationship Id="rId5" Type="http://schemas.openxmlformats.org/officeDocument/2006/relationships/slide" Target="/ppt/slides/slide3.xml"/><Relationship Id="rId6" Type="http://schemas.openxmlformats.org/officeDocument/2006/relationships/slide" Target="/ppt/slides/slide10.xml"/><Relationship Id="rId7" Type="http://schemas.openxmlformats.org/officeDocument/2006/relationships/slide" Target="/ppt/slides/slide10.xml"/><Relationship Id="rId8" Type="http://schemas.openxmlformats.org/officeDocument/2006/relationships/slide" Target="/ppt/slides/slide10.xml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3.xml"/><Relationship Id="rId10" Type="http://schemas.openxmlformats.org/officeDocument/2006/relationships/slide" Target="/ppt/slides/slide1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slide" Target="/ppt/slides/slide3.xml"/><Relationship Id="rId4" Type="http://schemas.openxmlformats.org/officeDocument/2006/relationships/slide" Target="/ppt/slides/slide3.xml"/><Relationship Id="rId9" Type="http://schemas.openxmlformats.org/officeDocument/2006/relationships/slide" Target="/ppt/slides/slide13.xml"/><Relationship Id="rId5" Type="http://schemas.openxmlformats.org/officeDocument/2006/relationships/slide" Target="/ppt/slides/slide3.xml"/><Relationship Id="rId6" Type="http://schemas.openxmlformats.org/officeDocument/2006/relationships/slide" Target="/ppt/slides/slide11.xml"/><Relationship Id="rId7" Type="http://schemas.openxmlformats.org/officeDocument/2006/relationships/slide" Target="/ppt/slides/slide11.xml"/><Relationship Id="rId8" Type="http://schemas.openxmlformats.org/officeDocument/2006/relationships/slide" Target="/ppt/slides/slide11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slide" Target="/ppt/slides/slide3.xml"/><Relationship Id="rId4" Type="http://schemas.openxmlformats.org/officeDocument/2006/relationships/slide" Target="/ppt/slides/slide3.xml"/><Relationship Id="rId5" Type="http://schemas.openxmlformats.org/officeDocument/2006/relationships/slide" Target="/ppt/slides/slide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3.xml"/><Relationship Id="rId4" Type="http://schemas.openxmlformats.org/officeDocument/2006/relationships/slide" Target="/ppt/slides/slide3.xml"/><Relationship Id="rId11" Type="http://schemas.openxmlformats.org/officeDocument/2006/relationships/slide" Target="/ppt/slides/slide3.xml"/><Relationship Id="rId10" Type="http://schemas.openxmlformats.org/officeDocument/2006/relationships/slide" Target="/ppt/slides/slide3.xml"/><Relationship Id="rId9" Type="http://schemas.openxmlformats.org/officeDocument/2006/relationships/slide" Target="/ppt/slides/slide3.xml"/><Relationship Id="rId5" Type="http://schemas.openxmlformats.org/officeDocument/2006/relationships/slide" Target="/ppt/slides/slide3.xml"/><Relationship Id="rId6" Type="http://schemas.openxmlformats.org/officeDocument/2006/relationships/slide" Target="/ppt/slides/slide1.xml"/><Relationship Id="rId7" Type="http://schemas.openxmlformats.org/officeDocument/2006/relationships/slide" Target="/ppt/slides/slide1.xml"/><Relationship Id="rId8" Type="http://schemas.openxmlformats.org/officeDocument/2006/relationships/slide" Target="/ppt/slides/slide1.xm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3.xml"/><Relationship Id="rId10" Type="http://schemas.openxmlformats.org/officeDocument/2006/relationships/slide" Target="/ppt/slides/slide3.xml"/><Relationship Id="rId13" Type="http://schemas.openxmlformats.org/officeDocument/2006/relationships/slide" Target="/ppt/slides/slide2.xml"/><Relationship Id="rId12" Type="http://schemas.openxmlformats.org/officeDocument/2006/relationships/slide" Target="/ppt/slides/slide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slide" Target="/ppt/slides/slide4.xml"/><Relationship Id="rId4" Type="http://schemas.openxmlformats.org/officeDocument/2006/relationships/slide" Target="/ppt/slides/slide5.xml"/><Relationship Id="rId9" Type="http://schemas.openxmlformats.org/officeDocument/2006/relationships/slide" Target="/ppt/slides/slide10.xml"/><Relationship Id="rId15" Type="http://schemas.openxmlformats.org/officeDocument/2006/relationships/slide" Target="/ppt/slides/slide2.xml"/><Relationship Id="rId14" Type="http://schemas.openxmlformats.org/officeDocument/2006/relationships/slide" Target="/ppt/slides/slide2.xml"/><Relationship Id="rId17" Type="http://schemas.openxmlformats.org/officeDocument/2006/relationships/slide" Target="/ppt/slides/slide4.xml"/><Relationship Id="rId16" Type="http://schemas.openxmlformats.org/officeDocument/2006/relationships/slide" Target="/ppt/slides/slide4.xml"/><Relationship Id="rId5" Type="http://schemas.openxmlformats.org/officeDocument/2006/relationships/slide" Target="/ppt/slides/slide6.xml"/><Relationship Id="rId6" Type="http://schemas.openxmlformats.org/officeDocument/2006/relationships/slide" Target="/ppt/slides/slide7.xml"/><Relationship Id="rId18" Type="http://schemas.openxmlformats.org/officeDocument/2006/relationships/slide" Target="/ppt/slides/slide4.xml"/><Relationship Id="rId7" Type="http://schemas.openxmlformats.org/officeDocument/2006/relationships/slide" Target="/ppt/slides/slide8.xml"/><Relationship Id="rId8" Type="http://schemas.openxmlformats.org/officeDocument/2006/relationships/slide" Target="/ppt/slides/slide9.xml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5.xml"/><Relationship Id="rId10" Type="http://schemas.openxmlformats.org/officeDocument/2006/relationships/slide" Target="/ppt/slides/slide5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slide" Target="/ppt/slides/slide3.xml"/><Relationship Id="rId4" Type="http://schemas.openxmlformats.org/officeDocument/2006/relationships/slide" Target="/ppt/slides/slide3.xml"/><Relationship Id="rId9" Type="http://schemas.openxmlformats.org/officeDocument/2006/relationships/slide" Target="/ppt/slides/slide5.xml"/><Relationship Id="rId5" Type="http://schemas.openxmlformats.org/officeDocument/2006/relationships/slide" Target="/ppt/slides/slide3.xml"/><Relationship Id="rId6" Type="http://schemas.openxmlformats.org/officeDocument/2006/relationships/slide" Target="/ppt/slides/slide3.xml"/><Relationship Id="rId7" Type="http://schemas.openxmlformats.org/officeDocument/2006/relationships/slide" Target="/ppt/slides/slide3.xml"/><Relationship Id="rId8" Type="http://schemas.openxmlformats.org/officeDocument/2006/relationships/slide" Target="/ppt/slides/slide3.xm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6.xml"/><Relationship Id="rId10" Type="http://schemas.openxmlformats.org/officeDocument/2006/relationships/slide" Target="/ppt/slides/slide6.xml"/><Relationship Id="rId12" Type="http://schemas.openxmlformats.org/officeDocument/2006/relationships/slide" Target="/ppt/slides/slide6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slide" Target="/ppt/slides/slide3.xml"/><Relationship Id="rId9" Type="http://schemas.openxmlformats.org/officeDocument/2006/relationships/slide" Target="/ppt/slides/slide4.xml"/><Relationship Id="rId5" Type="http://schemas.openxmlformats.org/officeDocument/2006/relationships/slide" Target="/ppt/slides/slide3.xml"/><Relationship Id="rId6" Type="http://schemas.openxmlformats.org/officeDocument/2006/relationships/slide" Target="/ppt/slides/slide3.xml"/><Relationship Id="rId7" Type="http://schemas.openxmlformats.org/officeDocument/2006/relationships/slide" Target="/ppt/slides/slide4.xml"/><Relationship Id="rId8" Type="http://schemas.openxmlformats.org/officeDocument/2006/relationships/slide" Target="/ppt/slides/slide4.xml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7.xml"/><Relationship Id="rId10" Type="http://schemas.openxmlformats.org/officeDocument/2006/relationships/slide" Target="/ppt/slides/slide7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slide" Target="/ppt/slides/slide3.xml"/><Relationship Id="rId4" Type="http://schemas.openxmlformats.org/officeDocument/2006/relationships/slide" Target="/ppt/slides/slide3.xml"/><Relationship Id="rId9" Type="http://schemas.openxmlformats.org/officeDocument/2006/relationships/slide" Target="/ppt/slides/slide7.xml"/><Relationship Id="rId5" Type="http://schemas.openxmlformats.org/officeDocument/2006/relationships/slide" Target="/ppt/slides/slide3.xml"/><Relationship Id="rId6" Type="http://schemas.openxmlformats.org/officeDocument/2006/relationships/slide" Target="/ppt/slides/slide5.xml"/><Relationship Id="rId7" Type="http://schemas.openxmlformats.org/officeDocument/2006/relationships/slide" Target="/ppt/slides/slide5.xml"/><Relationship Id="rId8" Type="http://schemas.openxmlformats.org/officeDocument/2006/relationships/slide" Target="/ppt/slides/slide5.xml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8.xml"/><Relationship Id="rId10" Type="http://schemas.openxmlformats.org/officeDocument/2006/relationships/slide" Target="/ppt/slides/slide8.xml"/><Relationship Id="rId12" Type="http://schemas.openxmlformats.org/officeDocument/2006/relationships/slide" Target="/ppt/slides/slide8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slide" Target="/ppt/slides/slide3.xml"/><Relationship Id="rId9" Type="http://schemas.openxmlformats.org/officeDocument/2006/relationships/slide" Target="/ppt/slides/slide6.xml"/><Relationship Id="rId5" Type="http://schemas.openxmlformats.org/officeDocument/2006/relationships/slide" Target="/ppt/slides/slide3.xml"/><Relationship Id="rId6" Type="http://schemas.openxmlformats.org/officeDocument/2006/relationships/slide" Target="/ppt/slides/slide3.xml"/><Relationship Id="rId7" Type="http://schemas.openxmlformats.org/officeDocument/2006/relationships/slide" Target="/ppt/slides/slide6.xml"/><Relationship Id="rId8" Type="http://schemas.openxmlformats.org/officeDocument/2006/relationships/slide" Target="/ppt/slides/slide6.xml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9.xml"/><Relationship Id="rId10" Type="http://schemas.openxmlformats.org/officeDocument/2006/relationships/slide" Target="/ppt/slides/slide9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slide" Target="/ppt/slides/slide3.xml"/><Relationship Id="rId4" Type="http://schemas.openxmlformats.org/officeDocument/2006/relationships/slide" Target="/ppt/slides/slide3.xml"/><Relationship Id="rId9" Type="http://schemas.openxmlformats.org/officeDocument/2006/relationships/slide" Target="/ppt/slides/slide9.xml"/><Relationship Id="rId5" Type="http://schemas.openxmlformats.org/officeDocument/2006/relationships/slide" Target="/ppt/slides/slide3.xml"/><Relationship Id="rId6" Type="http://schemas.openxmlformats.org/officeDocument/2006/relationships/slide" Target="/ppt/slides/slide7.xml"/><Relationship Id="rId7" Type="http://schemas.openxmlformats.org/officeDocument/2006/relationships/slide" Target="/ppt/slides/slide7.xml"/><Relationship Id="rId8" Type="http://schemas.openxmlformats.org/officeDocument/2006/relationships/slide" Target="/ppt/slides/slide7.xml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0.xml"/><Relationship Id="rId10" Type="http://schemas.openxmlformats.org/officeDocument/2006/relationships/slide" Target="/ppt/slides/slide10.xml"/><Relationship Id="rId12" Type="http://schemas.openxmlformats.org/officeDocument/2006/relationships/slide" Target="/ppt/slides/slide10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slide" Target="/ppt/slides/slide3.xml"/><Relationship Id="rId9" Type="http://schemas.openxmlformats.org/officeDocument/2006/relationships/slide" Target="/ppt/slides/slide8.xml"/><Relationship Id="rId5" Type="http://schemas.openxmlformats.org/officeDocument/2006/relationships/slide" Target="/ppt/slides/slide3.xml"/><Relationship Id="rId6" Type="http://schemas.openxmlformats.org/officeDocument/2006/relationships/slide" Target="/ppt/slides/slide3.xml"/><Relationship Id="rId7" Type="http://schemas.openxmlformats.org/officeDocument/2006/relationships/slide" Target="/ppt/slides/slide8.xml"/><Relationship Id="rId8" Type="http://schemas.openxmlformats.org/officeDocument/2006/relationships/slide" Target="/ppt/slides/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"/>
          <p:cNvSpPr/>
          <p:nvPr/>
        </p:nvSpPr>
        <p:spPr>
          <a:xfrm>
            <a:off x="45720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1"/>
          <p:cNvSpPr/>
          <p:nvPr/>
        </p:nvSpPr>
        <p:spPr>
          <a:xfrm>
            <a:off x="457200" y="466344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1"/>
          <p:cNvSpPr/>
          <p:nvPr/>
        </p:nvSpPr>
        <p:spPr>
          <a:xfrm>
            <a:off x="594360" y="274320"/>
            <a:ext cx="109728" cy="109728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1"/>
          <p:cNvSpPr/>
          <p:nvPr/>
        </p:nvSpPr>
        <p:spPr>
          <a:xfrm>
            <a:off x="594360" y="4663440"/>
            <a:ext cx="109728" cy="109728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1"/>
          <p:cNvSpPr/>
          <p:nvPr/>
        </p:nvSpPr>
        <p:spPr>
          <a:xfrm>
            <a:off x="73152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1"/>
          <p:cNvSpPr/>
          <p:nvPr/>
        </p:nvSpPr>
        <p:spPr>
          <a:xfrm>
            <a:off x="731520" y="466344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1"/>
          <p:cNvSpPr/>
          <p:nvPr/>
        </p:nvSpPr>
        <p:spPr>
          <a:xfrm>
            <a:off x="868680" y="274320"/>
            <a:ext cx="109728" cy="109728"/>
          </a:xfrm>
          <a:prstGeom prst="rect">
            <a:avLst/>
          </a:prstGeom>
          <a:solidFill>
            <a:srgbClr val="FAF8F3"/>
          </a:solidFill>
          <a:ln cap="flat" cmpd="sng" w="12700">
            <a:solidFill>
              <a:srgbClr val="FAF8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1"/>
          <p:cNvSpPr/>
          <p:nvPr/>
        </p:nvSpPr>
        <p:spPr>
          <a:xfrm>
            <a:off x="868680" y="4663440"/>
            <a:ext cx="109728" cy="109728"/>
          </a:xfrm>
          <a:prstGeom prst="rect">
            <a:avLst/>
          </a:prstGeom>
          <a:solidFill>
            <a:srgbClr val="FAF8F3"/>
          </a:solidFill>
          <a:ln cap="flat" cmpd="sng" w="12700">
            <a:solidFill>
              <a:srgbClr val="FAF8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1"/>
          <p:cNvSpPr/>
          <p:nvPr/>
        </p:nvSpPr>
        <p:spPr>
          <a:xfrm>
            <a:off x="100584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1"/>
          <p:cNvSpPr/>
          <p:nvPr/>
        </p:nvSpPr>
        <p:spPr>
          <a:xfrm>
            <a:off x="1005840" y="466344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1"/>
          <p:cNvSpPr/>
          <p:nvPr/>
        </p:nvSpPr>
        <p:spPr>
          <a:xfrm>
            <a:off x="1143000" y="274320"/>
            <a:ext cx="109728" cy="109728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1"/>
          <p:cNvSpPr/>
          <p:nvPr/>
        </p:nvSpPr>
        <p:spPr>
          <a:xfrm>
            <a:off x="1143000" y="4663440"/>
            <a:ext cx="109728" cy="109728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1"/>
          <p:cNvSpPr/>
          <p:nvPr/>
        </p:nvSpPr>
        <p:spPr>
          <a:xfrm>
            <a:off x="128016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1"/>
          <p:cNvSpPr/>
          <p:nvPr/>
        </p:nvSpPr>
        <p:spPr>
          <a:xfrm>
            <a:off x="1280160" y="466344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1"/>
          <p:cNvSpPr/>
          <p:nvPr/>
        </p:nvSpPr>
        <p:spPr>
          <a:xfrm>
            <a:off x="155448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1"/>
          <p:cNvSpPr/>
          <p:nvPr/>
        </p:nvSpPr>
        <p:spPr>
          <a:xfrm>
            <a:off x="1554480" y="466344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1"/>
          <p:cNvSpPr/>
          <p:nvPr/>
        </p:nvSpPr>
        <p:spPr>
          <a:xfrm>
            <a:off x="1691640" y="274320"/>
            <a:ext cx="109728" cy="109728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1"/>
          <p:cNvSpPr/>
          <p:nvPr/>
        </p:nvSpPr>
        <p:spPr>
          <a:xfrm>
            <a:off x="1691640" y="4663440"/>
            <a:ext cx="109728" cy="109728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1"/>
          <p:cNvSpPr/>
          <p:nvPr/>
        </p:nvSpPr>
        <p:spPr>
          <a:xfrm>
            <a:off x="182880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1"/>
          <p:cNvSpPr/>
          <p:nvPr/>
        </p:nvSpPr>
        <p:spPr>
          <a:xfrm>
            <a:off x="1828800" y="466344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1"/>
          <p:cNvSpPr/>
          <p:nvPr/>
        </p:nvSpPr>
        <p:spPr>
          <a:xfrm>
            <a:off x="1965960" y="274320"/>
            <a:ext cx="109728" cy="109728"/>
          </a:xfrm>
          <a:prstGeom prst="rect">
            <a:avLst/>
          </a:prstGeom>
          <a:solidFill>
            <a:srgbClr val="FAF8F3"/>
          </a:solidFill>
          <a:ln cap="flat" cmpd="sng" w="12700">
            <a:solidFill>
              <a:srgbClr val="FAF8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1"/>
          <p:cNvSpPr/>
          <p:nvPr/>
        </p:nvSpPr>
        <p:spPr>
          <a:xfrm>
            <a:off x="1965960" y="4663440"/>
            <a:ext cx="109728" cy="109728"/>
          </a:xfrm>
          <a:prstGeom prst="rect">
            <a:avLst/>
          </a:prstGeom>
          <a:solidFill>
            <a:srgbClr val="FAF8F3"/>
          </a:solidFill>
          <a:ln cap="flat" cmpd="sng" w="12700">
            <a:solidFill>
              <a:srgbClr val="FAF8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1"/>
          <p:cNvSpPr/>
          <p:nvPr/>
        </p:nvSpPr>
        <p:spPr>
          <a:xfrm>
            <a:off x="210312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1"/>
          <p:cNvSpPr/>
          <p:nvPr/>
        </p:nvSpPr>
        <p:spPr>
          <a:xfrm>
            <a:off x="2103120" y="466344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1"/>
          <p:cNvSpPr/>
          <p:nvPr/>
        </p:nvSpPr>
        <p:spPr>
          <a:xfrm>
            <a:off x="2240280" y="274320"/>
            <a:ext cx="109728" cy="109728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1"/>
          <p:cNvSpPr/>
          <p:nvPr/>
        </p:nvSpPr>
        <p:spPr>
          <a:xfrm>
            <a:off x="2240280" y="4663440"/>
            <a:ext cx="109728" cy="109728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"/>
          <p:cNvSpPr/>
          <p:nvPr/>
        </p:nvSpPr>
        <p:spPr>
          <a:xfrm>
            <a:off x="237744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1"/>
          <p:cNvSpPr/>
          <p:nvPr/>
        </p:nvSpPr>
        <p:spPr>
          <a:xfrm>
            <a:off x="2377440" y="466344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1"/>
          <p:cNvSpPr/>
          <p:nvPr/>
        </p:nvSpPr>
        <p:spPr>
          <a:xfrm>
            <a:off x="265176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1"/>
          <p:cNvSpPr/>
          <p:nvPr/>
        </p:nvSpPr>
        <p:spPr>
          <a:xfrm>
            <a:off x="2651760" y="466344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"/>
          <p:cNvSpPr/>
          <p:nvPr/>
        </p:nvSpPr>
        <p:spPr>
          <a:xfrm>
            <a:off x="2788920" y="274320"/>
            <a:ext cx="109728" cy="109728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1"/>
          <p:cNvSpPr/>
          <p:nvPr/>
        </p:nvSpPr>
        <p:spPr>
          <a:xfrm>
            <a:off x="2788920" y="4663440"/>
            <a:ext cx="109728" cy="109728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"/>
          <p:cNvSpPr/>
          <p:nvPr/>
        </p:nvSpPr>
        <p:spPr>
          <a:xfrm>
            <a:off x="292608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"/>
          <p:cNvSpPr/>
          <p:nvPr/>
        </p:nvSpPr>
        <p:spPr>
          <a:xfrm>
            <a:off x="2926080" y="466344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"/>
          <p:cNvSpPr/>
          <p:nvPr/>
        </p:nvSpPr>
        <p:spPr>
          <a:xfrm>
            <a:off x="3063240" y="274320"/>
            <a:ext cx="109728" cy="109728"/>
          </a:xfrm>
          <a:prstGeom prst="rect">
            <a:avLst/>
          </a:prstGeom>
          <a:solidFill>
            <a:srgbClr val="FAF8F3"/>
          </a:solidFill>
          <a:ln cap="flat" cmpd="sng" w="12700">
            <a:solidFill>
              <a:srgbClr val="FAF8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"/>
          <p:cNvSpPr/>
          <p:nvPr/>
        </p:nvSpPr>
        <p:spPr>
          <a:xfrm>
            <a:off x="3063240" y="4663440"/>
            <a:ext cx="109728" cy="109728"/>
          </a:xfrm>
          <a:prstGeom prst="rect">
            <a:avLst/>
          </a:prstGeom>
          <a:solidFill>
            <a:srgbClr val="FAF8F3"/>
          </a:solidFill>
          <a:ln cap="flat" cmpd="sng" w="12700">
            <a:solidFill>
              <a:srgbClr val="FAF8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"/>
          <p:cNvSpPr/>
          <p:nvPr/>
        </p:nvSpPr>
        <p:spPr>
          <a:xfrm>
            <a:off x="320040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"/>
          <p:cNvSpPr/>
          <p:nvPr/>
        </p:nvSpPr>
        <p:spPr>
          <a:xfrm>
            <a:off x="3200400" y="466344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"/>
          <p:cNvSpPr/>
          <p:nvPr/>
        </p:nvSpPr>
        <p:spPr>
          <a:xfrm>
            <a:off x="3337560" y="274320"/>
            <a:ext cx="109728" cy="109728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"/>
          <p:cNvSpPr/>
          <p:nvPr/>
        </p:nvSpPr>
        <p:spPr>
          <a:xfrm>
            <a:off x="3337560" y="4663440"/>
            <a:ext cx="109728" cy="109728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"/>
          <p:cNvSpPr/>
          <p:nvPr/>
        </p:nvSpPr>
        <p:spPr>
          <a:xfrm>
            <a:off x="347472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"/>
          <p:cNvSpPr/>
          <p:nvPr/>
        </p:nvSpPr>
        <p:spPr>
          <a:xfrm>
            <a:off x="3474720" y="466344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"/>
          <p:cNvSpPr/>
          <p:nvPr/>
        </p:nvSpPr>
        <p:spPr>
          <a:xfrm>
            <a:off x="374904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"/>
          <p:cNvSpPr/>
          <p:nvPr/>
        </p:nvSpPr>
        <p:spPr>
          <a:xfrm>
            <a:off x="3749040" y="466344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"/>
          <p:cNvSpPr/>
          <p:nvPr/>
        </p:nvSpPr>
        <p:spPr>
          <a:xfrm>
            <a:off x="3886200" y="274320"/>
            <a:ext cx="109728" cy="109728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"/>
          <p:cNvSpPr/>
          <p:nvPr/>
        </p:nvSpPr>
        <p:spPr>
          <a:xfrm>
            <a:off x="3886200" y="4663440"/>
            <a:ext cx="109728" cy="109728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"/>
          <p:cNvSpPr/>
          <p:nvPr/>
        </p:nvSpPr>
        <p:spPr>
          <a:xfrm>
            <a:off x="402336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"/>
          <p:cNvSpPr/>
          <p:nvPr/>
        </p:nvSpPr>
        <p:spPr>
          <a:xfrm>
            <a:off x="4023360" y="466344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"/>
          <p:cNvSpPr/>
          <p:nvPr/>
        </p:nvSpPr>
        <p:spPr>
          <a:xfrm>
            <a:off x="4160520" y="274320"/>
            <a:ext cx="109728" cy="109728"/>
          </a:xfrm>
          <a:prstGeom prst="rect">
            <a:avLst/>
          </a:prstGeom>
          <a:solidFill>
            <a:srgbClr val="FAF8F3"/>
          </a:solidFill>
          <a:ln cap="flat" cmpd="sng" w="12700">
            <a:solidFill>
              <a:srgbClr val="FAF8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"/>
          <p:cNvSpPr/>
          <p:nvPr/>
        </p:nvSpPr>
        <p:spPr>
          <a:xfrm>
            <a:off x="4160520" y="4663440"/>
            <a:ext cx="109728" cy="109728"/>
          </a:xfrm>
          <a:prstGeom prst="rect">
            <a:avLst/>
          </a:prstGeom>
          <a:solidFill>
            <a:srgbClr val="FAF8F3"/>
          </a:solidFill>
          <a:ln cap="flat" cmpd="sng" w="12700">
            <a:solidFill>
              <a:srgbClr val="FAF8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"/>
          <p:cNvSpPr/>
          <p:nvPr/>
        </p:nvSpPr>
        <p:spPr>
          <a:xfrm>
            <a:off x="429768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"/>
          <p:cNvSpPr/>
          <p:nvPr/>
        </p:nvSpPr>
        <p:spPr>
          <a:xfrm>
            <a:off x="4297680" y="466344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"/>
          <p:cNvSpPr/>
          <p:nvPr/>
        </p:nvSpPr>
        <p:spPr>
          <a:xfrm>
            <a:off x="4434840" y="274320"/>
            <a:ext cx="109728" cy="109728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"/>
          <p:cNvSpPr/>
          <p:nvPr/>
        </p:nvSpPr>
        <p:spPr>
          <a:xfrm>
            <a:off x="4434840" y="4663440"/>
            <a:ext cx="109728" cy="109728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"/>
          <p:cNvSpPr/>
          <p:nvPr/>
        </p:nvSpPr>
        <p:spPr>
          <a:xfrm>
            <a:off x="457200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"/>
          <p:cNvSpPr/>
          <p:nvPr/>
        </p:nvSpPr>
        <p:spPr>
          <a:xfrm>
            <a:off x="4572000" y="466344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"/>
          <p:cNvSpPr/>
          <p:nvPr/>
        </p:nvSpPr>
        <p:spPr>
          <a:xfrm>
            <a:off x="484632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"/>
          <p:cNvSpPr/>
          <p:nvPr/>
        </p:nvSpPr>
        <p:spPr>
          <a:xfrm>
            <a:off x="4846320" y="466344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"/>
          <p:cNvSpPr/>
          <p:nvPr/>
        </p:nvSpPr>
        <p:spPr>
          <a:xfrm>
            <a:off x="4983480" y="274320"/>
            <a:ext cx="109728" cy="109728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"/>
          <p:cNvSpPr/>
          <p:nvPr/>
        </p:nvSpPr>
        <p:spPr>
          <a:xfrm>
            <a:off x="4983480" y="4663440"/>
            <a:ext cx="109728" cy="109728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"/>
          <p:cNvSpPr/>
          <p:nvPr/>
        </p:nvSpPr>
        <p:spPr>
          <a:xfrm>
            <a:off x="512064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"/>
          <p:cNvSpPr/>
          <p:nvPr/>
        </p:nvSpPr>
        <p:spPr>
          <a:xfrm>
            <a:off x="5120640" y="466344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"/>
          <p:cNvSpPr/>
          <p:nvPr/>
        </p:nvSpPr>
        <p:spPr>
          <a:xfrm>
            <a:off x="5257800" y="274320"/>
            <a:ext cx="109728" cy="109728"/>
          </a:xfrm>
          <a:prstGeom prst="rect">
            <a:avLst/>
          </a:prstGeom>
          <a:solidFill>
            <a:srgbClr val="FAF8F3"/>
          </a:solidFill>
          <a:ln cap="flat" cmpd="sng" w="12700">
            <a:solidFill>
              <a:srgbClr val="FAF8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"/>
          <p:cNvSpPr/>
          <p:nvPr/>
        </p:nvSpPr>
        <p:spPr>
          <a:xfrm>
            <a:off x="5257800" y="4663440"/>
            <a:ext cx="109728" cy="109728"/>
          </a:xfrm>
          <a:prstGeom prst="rect">
            <a:avLst/>
          </a:prstGeom>
          <a:solidFill>
            <a:srgbClr val="FAF8F3"/>
          </a:solidFill>
          <a:ln cap="flat" cmpd="sng" w="12700">
            <a:solidFill>
              <a:srgbClr val="FAF8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"/>
          <p:cNvSpPr/>
          <p:nvPr/>
        </p:nvSpPr>
        <p:spPr>
          <a:xfrm>
            <a:off x="539496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"/>
          <p:cNvSpPr/>
          <p:nvPr/>
        </p:nvSpPr>
        <p:spPr>
          <a:xfrm>
            <a:off x="5394960" y="466344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"/>
          <p:cNvSpPr/>
          <p:nvPr/>
        </p:nvSpPr>
        <p:spPr>
          <a:xfrm>
            <a:off x="5532120" y="274320"/>
            <a:ext cx="109728" cy="109728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"/>
          <p:cNvSpPr/>
          <p:nvPr/>
        </p:nvSpPr>
        <p:spPr>
          <a:xfrm>
            <a:off x="5532120" y="4663440"/>
            <a:ext cx="109728" cy="109728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"/>
          <p:cNvSpPr/>
          <p:nvPr/>
        </p:nvSpPr>
        <p:spPr>
          <a:xfrm>
            <a:off x="566928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"/>
          <p:cNvSpPr/>
          <p:nvPr/>
        </p:nvSpPr>
        <p:spPr>
          <a:xfrm>
            <a:off x="5669280" y="466344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"/>
          <p:cNvSpPr/>
          <p:nvPr/>
        </p:nvSpPr>
        <p:spPr>
          <a:xfrm>
            <a:off x="594360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"/>
          <p:cNvSpPr/>
          <p:nvPr/>
        </p:nvSpPr>
        <p:spPr>
          <a:xfrm>
            <a:off x="5943600" y="466344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"/>
          <p:cNvSpPr/>
          <p:nvPr/>
        </p:nvSpPr>
        <p:spPr>
          <a:xfrm>
            <a:off x="6080760" y="274320"/>
            <a:ext cx="109728" cy="109728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"/>
          <p:cNvSpPr/>
          <p:nvPr/>
        </p:nvSpPr>
        <p:spPr>
          <a:xfrm>
            <a:off x="6080760" y="4663440"/>
            <a:ext cx="109728" cy="109728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"/>
          <p:cNvSpPr/>
          <p:nvPr/>
        </p:nvSpPr>
        <p:spPr>
          <a:xfrm>
            <a:off x="621792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6217920" y="466344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"/>
          <p:cNvSpPr/>
          <p:nvPr/>
        </p:nvSpPr>
        <p:spPr>
          <a:xfrm>
            <a:off x="6355080" y="274320"/>
            <a:ext cx="109728" cy="109728"/>
          </a:xfrm>
          <a:prstGeom prst="rect">
            <a:avLst/>
          </a:prstGeom>
          <a:solidFill>
            <a:srgbClr val="FAF8F3"/>
          </a:solidFill>
          <a:ln cap="flat" cmpd="sng" w="12700">
            <a:solidFill>
              <a:srgbClr val="FAF8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"/>
          <p:cNvSpPr/>
          <p:nvPr/>
        </p:nvSpPr>
        <p:spPr>
          <a:xfrm>
            <a:off x="6355080" y="4663440"/>
            <a:ext cx="109728" cy="109728"/>
          </a:xfrm>
          <a:prstGeom prst="rect">
            <a:avLst/>
          </a:prstGeom>
          <a:solidFill>
            <a:srgbClr val="FAF8F3"/>
          </a:solidFill>
          <a:ln cap="flat" cmpd="sng" w="12700">
            <a:solidFill>
              <a:srgbClr val="FAF8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"/>
          <p:cNvSpPr/>
          <p:nvPr/>
        </p:nvSpPr>
        <p:spPr>
          <a:xfrm>
            <a:off x="649224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"/>
          <p:cNvSpPr/>
          <p:nvPr/>
        </p:nvSpPr>
        <p:spPr>
          <a:xfrm>
            <a:off x="6492240" y="466344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"/>
          <p:cNvSpPr/>
          <p:nvPr/>
        </p:nvSpPr>
        <p:spPr>
          <a:xfrm>
            <a:off x="6629400" y="274320"/>
            <a:ext cx="109728" cy="109728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"/>
          <p:cNvSpPr/>
          <p:nvPr/>
        </p:nvSpPr>
        <p:spPr>
          <a:xfrm>
            <a:off x="6629400" y="4663440"/>
            <a:ext cx="109728" cy="109728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"/>
          <p:cNvSpPr/>
          <p:nvPr/>
        </p:nvSpPr>
        <p:spPr>
          <a:xfrm>
            <a:off x="676656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"/>
          <p:cNvSpPr/>
          <p:nvPr/>
        </p:nvSpPr>
        <p:spPr>
          <a:xfrm>
            <a:off x="6766560" y="466344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"/>
          <p:cNvSpPr/>
          <p:nvPr/>
        </p:nvSpPr>
        <p:spPr>
          <a:xfrm>
            <a:off x="704088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"/>
          <p:cNvSpPr/>
          <p:nvPr/>
        </p:nvSpPr>
        <p:spPr>
          <a:xfrm>
            <a:off x="7040880" y="466344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"/>
          <p:cNvSpPr/>
          <p:nvPr/>
        </p:nvSpPr>
        <p:spPr>
          <a:xfrm>
            <a:off x="7178040" y="274320"/>
            <a:ext cx="109728" cy="109728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"/>
          <p:cNvSpPr/>
          <p:nvPr/>
        </p:nvSpPr>
        <p:spPr>
          <a:xfrm>
            <a:off x="7178040" y="4663440"/>
            <a:ext cx="109728" cy="109728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"/>
          <p:cNvSpPr/>
          <p:nvPr/>
        </p:nvSpPr>
        <p:spPr>
          <a:xfrm>
            <a:off x="731520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"/>
          <p:cNvSpPr/>
          <p:nvPr/>
        </p:nvSpPr>
        <p:spPr>
          <a:xfrm>
            <a:off x="7315200" y="466344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"/>
          <p:cNvSpPr/>
          <p:nvPr/>
        </p:nvSpPr>
        <p:spPr>
          <a:xfrm>
            <a:off x="7452360" y="274320"/>
            <a:ext cx="109728" cy="109728"/>
          </a:xfrm>
          <a:prstGeom prst="rect">
            <a:avLst/>
          </a:prstGeom>
          <a:solidFill>
            <a:srgbClr val="FAF8F3"/>
          </a:solidFill>
          <a:ln cap="flat" cmpd="sng" w="12700">
            <a:solidFill>
              <a:srgbClr val="FAF8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"/>
          <p:cNvSpPr/>
          <p:nvPr/>
        </p:nvSpPr>
        <p:spPr>
          <a:xfrm>
            <a:off x="7452360" y="4663440"/>
            <a:ext cx="109728" cy="109728"/>
          </a:xfrm>
          <a:prstGeom prst="rect">
            <a:avLst/>
          </a:prstGeom>
          <a:solidFill>
            <a:srgbClr val="FAF8F3"/>
          </a:solidFill>
          <a:ln cap="flat" cmpd="sng" w="12700">
            <a:solidFill>
              <a:srgbClr val="FAF8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"/>
          <p:cNvSpPr/>
          <p:nvPr/>
        </p:nvSpPr>
        <p:spPr>
          <a:xfrm>
            <a:off x="758952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"/>
          <p:cNvSpPr/>
          <p:nvPr/>
        </p:nvSpPr>
        <p:spPr>
          <a:xfrm>
            <a:off x="7589520" y="466344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"/>
          <p:cNvSpPr/>
          <p:nvPr/>
        </p:nvSpPr>
        <p:spPr>
          <a:xfrm>
            <a:off x="7726680" y="274320"/>
            <a:ext cx="109728" cy="109728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"/>
          <p:cNvSpPr/>
          <p:nvPr/>
        </p:nvSpPr>
        <p:spPr>
          <a:xfrm>
            <a:off x="7726680" y="4663440"/>
            <a:ext cx="109728" cy="109728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"/>
          <p:cNvSpPr/>
          <p:nvPr/>
        </p:nvSpPr>
        <p:spPr>
          <a:xfrm>
            <a:off x="786384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"/>
          <p:cNvSpPr/>
          <p:nvPr/>
        </p:nvSpPr>
        <p:spPr>
          <a:xfrm>
            <a:off x="7863840" y="466344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"/>
          <p:cNvSpPr/>
          <p:nvPr/>
        </p:nvSpPr>
        <p:spPr>
          <a:xfrm>
            <a:off x="813816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"/>
          <p:cNvSpPr/>
          <p:nvPr/>
        </p:nvSpPr>
        <p:spPr>
          <a:xfrm>
            <a:off x="8138160" y="466344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"/>
          <p:cNvSpPr/>
          <p:nvPr/>
        </p:nvSpPr>
        <p:spPr>
          <a:xfrm>
            <a:off x="8275320" y="274320"/>
            <a:ext cx="109728" cy="109728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"/>
          <p:cNvSpPr/>
          <p:nvPr/>
        </p:nvSpPr>
        <p:spPr>
          <a:xfrm>
            <a:off x="8275320" y="4663440"/>
            <a:ext cx="109728" cy="109728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"/>
          <p:cNvSpPr/>
          <p:nvPr/>
        </p:nvSpPr>
        <p:spPr>
          <a:xfrm>
            <a:off x="841248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"/>
          <p:cNvSpPr/>
          <p:nvPr/>
        </p:nvSpPr>
        <p:spPr>
          <a:xfrm>
            <a:off x="8412480" y="466344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"/>
          <p:cNvSpPr/>
          <p:nvPr/>
        </p:nvSpPr>
        <p:spPr>
          <a:xfrm>
            <a:off x="8549640" y="274320"/>
            <a:ext cx="109728" cy="109728"/>
          </a:xfrm>
          <a:prstGeom prst="rect">
            <a:avLst/>
          </a:prstGeom>
          <a:solidFill>
            <a:srgbClr val="FAF8F3"/>
          </a:solidFill>
          <a:ln cap="flat" cmpd="sng" w="12700">
            <a:solidFill>
              <a:srgbClr val="FAF8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"/>
          <p:cNvSpPr/>
          <p:nvPr/>
        </p:nvSpPr>
        <p:spPr>
          <a:xfrm>
            <a:off x="8549640" y="4663440"/>
            <a:ext cx="109728" cy="109728"/>
          </a:xfrm>
          <a:prstGeom prst="rect">
            <a:avLst/>
          </a:prstGeom>
          <a:solidFill>
            <a:srgbClr val="FAF8F3"/>
          </a:solidFill>
          <a:ln cap="flat" cmpd="sng" w="12700">
            <a:solidFill>
              <a:srgbClr val="FAF8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"/>
          <p:cNvSpPr/>
          <p:nvPr/>
        </p:nvSpPr>
        <p:spPr>
          <a:xfrm>
            <a:off x="868680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"/>
          <p:cNvSpPr/>
          <p:nvPr/>
        </p:nvSpPr>
        <p:spPr>
          <a:xfrm>
            <a:off x="8686800" y="466344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"/>
          <p:cNvSpPr/>
          <p:nvPr/>
        </p:nvSpPr>
        <p:spPr>
          <a:xfrm>
            <a:off x="8823960" y="274320"/>
            <a:ext cx="109728" cy="109728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"/>
          <p:cNvSpPr/>
          <p:nvPr/>
        </p:nvSpPr>
        <p:spPr>
          <a:xfrm>
            <a:off x="8823960" y="4663440"/>
            <a:ext cx="109728" cy="109728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"/>
          <p:cNvSpPr/>
          <p:nvPr/>
        </p:nvSpPr>
        <p:spPr>
          <a:xfrm>
            <a:off x="896112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"/>
          <p:cNvSpPr/>
          <p:nvPr/>
        </p:nvSpPr>
        <p:spPr>
          <a:xfrm>
            <a:off x="8961120" y="466344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"/>
          <p:cNvSpPr/>
          <p:nvPr/>
        </p:nvSpPr>
        <p:spPr>
          <a:xfrm>
            <a:off x="457200" y="731520"/>
            <a:ext cx="8229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1F1F1F"/>
                </a:solidFill>
                <a:latin typeface="Roboto"/>
                <a:ea typeface="Roboto"/>
                <a:cs typeface="Roboto"/>
                <a:sym typeface="Roboto"/>
              </a:rPr>
              <a:t>Re-politicizing Africa’s Food Sovereignty Struggles Convening | 27 April 2026, Addis Ababa</a:t>
            </a:r>
            <a:endParaRPr sz="1500">
              <a:solidFill>
                <a:srgbClr val="1F1F1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B8935A"/>
              </a:buClr>
              <a:buSzPts val="1000"/>
              <a:buFont typeface="Consolas"/>
              <a:buNone/>
            </a:pPr>
            <a:r>
              <a:t/>
            </a:r>
            <a:endParaRPr sz="1000">
              <a:solidFill>
                <a:srgbClr val="B8935A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9" name="Google Shape;129;p1"/>
          <p:cNvSpPr/>
          <p:nvPr/>
        </p:nvSpPr>
        <p:spPr>
          <a:xfrm>
            <a:off x="274320" y="1371600"/>
            <a:ext cx="859536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AF8F3"/>
              </a:buClr>
              <a:buSzPts val="6000"/>
              <a:buFont typeface="Georgia"/>
              <a:buNone/>
            </a:pPr>
            <a:r>
              <a:rPr b="0" i="1" lang="en-US" sz="6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Chakula ni Uhuru</a:t>
            </a:r>
            <a:endParaRPr b="0" i="0" sz="6000" u="none" cap="none" strike="noStrike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"/>
          <p:cNvSpPr/>
          <p:nvPr/>
        </p:nvSpPr>
        <p:spPr>
          <a:xfrm>
            <a:off x="914400" y="2743200"/>
            <a:ext cx="7315200" cy="82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CFC9B8"/>
              </a:buClr>
              <a:buSzPts val="1800"/>
              <a:buFont typeface="Georgia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A Decolonial Feminist Intervention on Tax, Maize,</a:t>
            </a:r>
            <a:endParaRPr b="0" i="0" sz="1800" u="none" cap="none" strike="noStrike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CFC9B8"/>
              </a:buClr>
              <a:buSzPts val="1800"/>
              <a:buFont typeface="Georgia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and the Right to Eat on Our Own Terms</a:t>
            </a:r>
            <a:endParaRPr b="0" i="0" sz="1800" u="none" cap="none" strike="noStrike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1" name="Google Shape;131;p1"/>
          <p:cNvCxnSpPr/>
          <p:nvPr/>
        </p:nvCxnSpPr>
        <p:spPr>
          <a:xfrm>
            <a:off x="4114800" y="3794760"/>
            <a:ext cx="914400" cy="0"/>
          </a:xfrm>
          <a:prstGeom prst="straightConnector1">
            <a:avLst/>
          </a:prstGeom>
          <a:noFill/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2" name="Google Shape;132;p1"/>
          <p:cNvSpPr/>
          <p:nvPr/>
        </p:nvSpPr>
        <p:spPr>
          <a:xfrm>
            <a:off x="457200" y="3931920"/>
            <a:ext cx="8229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AF8F3"/>
              </a:buClr>
              <a:buSzPts val="2000"/>
              <a:buFont typeface="Georgia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Lyla Latif (PhD)</a:t>
            </a:r>
            <a:endParaRPr b="0" i="0" sz="2000" u="none" cap="none" strike="noStrike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"/>
          <p:cNvSpPr/>
          <p:nvPr/>
        </p:nvSpPr>
        <p:spPr>
          <a:xfrm>
            <a:off x="457200" y="4315968"/>
            <a:ext cx="8229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B8935A"/>
              </a:buClr>
              <a:buSzPts val="900"/>
              <a:buFont typeface="Consolas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GLOBAL TAX AND TECHNOLOGY GOVERNANCE SPECIALIST</a:t>
            </a:r>
            <a:endParaRPr b="1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">
            <a:hlinkClick action="ppaction://hlinksldjump" r:id="rId4"/>
          </p:cNvPr>
          <p:cNvSpPr/>
          <p:nvPr/>
        </p:nvSpPr>
        <p:spPr>
          <a:xfrm>
            <a:off x="7223760" y="4828032"/>
            <a:ext cx="1554480" cy="228600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">
            <a:hlinkClick action="ppaction://hlinksldjump" r:id="rId5"/>
          </p:cNvPr>
          <p:cNvSpPr/>
          <p:nvPr/>
        </p:nvSpPr>
        <p:spPr>
          <a:xfrm>
            <a:off x="7223760" y="4828032"/>
            <a:ext cx="15544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A1E3D"/>
              </a:buClr>
              <a:buSzPts val="900"/>
              <a:buFont typeface="Consolas"/>
              <a:buNone/>
            </a:pPr>
            <a:r>
              <a:rPr b="1" i="0" lang="en-US" sz="900" u="sng" cap="none" strike="noStrike">
                <a:solidFill>
                  <a:srgbClr val="0A1E3D"/>
                </a:solidFill>
                <a:latin typeface="Consolas"/>
                <a:ea typeface="Consolas"/>
                <a:cs typeface="Consolas"/>
                <a:sym typeface="Consolas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BEGIN  →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0"/>
          <p:cNvSpPr/>
          <p:nvPr/>
        </p:nvSpPr>
        <p:spPr>
          <a:xfrm>
            <a:off x="457200" y="320040"/>
            <a:ext cx="5486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8935A"/>
              </a:buClr>
              <a:buSzPts val="1000"/>
              <a:buFont typeface="Consolas"/>
              <a:buNone/>
            </a:pPr>
            <a:r>
              <a:rPr b="0" i="0" lang="en-US" sz="1000" u="none" cap="none" strike="noStrike">
                <a:solidFill>
                  <a:srgbClr val="B8935A"/>
                </a:solidFill>
                <a:latin typeface="Consolas"/>
                <a:ea typeface="Consolas"/>
                <a:cs typeface="Consolas"/>
                <a:sym typeface="Consolas"/>
              </a:rPr>
              <a:t>NODE 07  ·  OF  ·  07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0"/>
          <p:cNvSpPr/>
          <p:nvPr/>
        </p:nvSpPr>
        <p:spPr>
          <a:xfrm>
            <a:off x="457200" y="640080"/>
            <a:ext cx="8229600" cy="73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A1E3D"/>
              </a:buClr>
              <a:buSzPts val="3400"/>
              <a:buFont typeface="Georgia"/>
              <a:buNone/>
            </a:pPr>
            <a:r>
              <a:rPr b="0" i="1" lang="en-US" sz="3400" u="none" cap="none" strike="noStrike">
                <a:solidFill>
                  <a:srgbClr val="0A1E3D"/>
                </a:solidFill>
                <a:latin typeface="Georgia"/>
                <a:ea typeface="Georgia"/>
                <a:cs typeface="Georgia"/>
                <a:sym typeface="Georgia"/>
              </a:rPr>
              <a:t>Sahani</a:t>
            </a:r>
            <a:r>
              <a:rPr b="0" i="0" lang="en-US" sz="3400" u="none" cap="none" strike="noStrike">
                <a:solidFill>
                  <a:srgbClr val="B8935A"/>
                </a:solidFill>
                <a:latin typeface="Georgia"/>
                <a:ea typeface="Georgia"/>
                <a:cs typeface="Georgia"/>
                <a:sym typeface="Georgia"/>
              </a:rPr>
              <a:t>   ·   </a:t>
            </a:r>
            <a:r>
              <a:rPr b="0" i="0" lang="en-US" sz="3400" u="none" cap="none" strike="noStrike">
                <a:solidFill>
                  <a:srgbClr val="1A1A1A"/>
                </a:solidFill>
                <a:latin typeface="Georgia"/>
                <a:ea typeface="Georgia"/>
                <a:cs typeface="Georgia"/>
                <a:sym typeface="Georgia"/>
              </a:rPr>
              <a:t>The Plate</a:t>
            </a:r>
            <a:endParaRPr b="0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0"/>
          <p:cNvSpPr/>
          <p:nvPr/>
        </p:nvSpPr>
        <p:spPr>
          <a:xfrm>
            <a:off x="457200" y="1325880"/>
            <a:ext cx="8229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6B6B"/>
              </a:buClr>
              <a:buSzPts val="1200"/>
              <a:buFont typeface="Calibri"/>
              <a:buNone/>
            </a:pPr>
            <a:r>
              <a:rPr b="0" i="1" lang="en-US" sz="1200" u="none" cap="none" strike="noStrike">
                <a:solidFill>
                  <a:srgbClr val="6B6B6B"/>
                </a:solidFill>
                <a:latin typeface="Calibri"/>
                <a:ea typeface="Calibri"/>
                <a:cs typeface="Calibri"/>
                <a:sym typeface="Calibri"/>
              </a:rPr>
              <a:t>Three questions</a:t>
            </a:r>
            <a:r>
              <a:rPr i="1" lang="en-US" sz="1200">
                <a:solidFill>
                  <a:srgbClr val="6B6B6B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0"/>
          <p:cNvSpPr/>
          <p:nvPr/>
        </p:nvSpPr>
        <p:spPr>
          <a:xfrm>
            <a:off x="457200" y="1783080"/>
            <a:ext cx="2743200" cy="2834640"/>
          </a:xfrm>
          <a:prstGeom prst="rect">
            <a:avLst/>
          </a:prstGeom>
          <a:solidFill>
            <a:srgbClr val="FAF8F3"/>
          </a:solidFill>
          <a:ln cap="flat" cmpd="sng" w="12700">
            <a:solidFill>
              <a:srgbClr val="D9D4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10"/>
          <p:cNvSpPr/>
          <p:nvPr/>
        </p:nvSpPr>
        <p:spPr>
          <a:xfrm>
            <a:off x="457200" y="1783080"/>
            <a:ext cx="2743200" cy="411480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10"/>
          <p:cNvSpPr/>
          <p:nvPr/>
        </p:nvSpPr>
        <p:spPr>
          <a:xfrm>
            <a:off x="548640" y="1783080"/>
            <a:ext cx="256032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onsolas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HOW TAX HAS MUDDLED THIS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0"/>
          <p:cNvSpPr/>
          <p:nvPr/>
        </p:nvSpPr>
        <p:spPr>
          <a:xfrm>
            <a:off x="640080" y="2331720"/>
            <a:ext cx="2423160" cy="2194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The plate carries every upstream tax choice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Africa imports US$60bn in food annually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Food prices reflect corporate incentives, not citizens' needs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Nutritious food becomes unaffordable when staples are taxed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0"/>
          <p:cNvSpPr/>
          <p:nvPr/>
        </p:nvSpPr>
        <p:spPr>
          <a:xfrm>
            <a:off x="3337560" y="1783080"/>
            <a:ext cx="2743200" cy="2834640"/>
          </a:xfrm>
          <a:prstGeom prst="rect">
            <a:avLst/>
          </a:prstGeom>
          <a:solidFill>
            <a:srgbClr val="FAF8F3"/>
          </a:solidFill>
          <a:ln cap="flat" cmpd="sng" w="12700">
            <a:solidFill>
              <a:srgbClr val="D9D4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10"/>
          <p:cNvSpPr/>
          <p:nvPr/>
        </p:nvSpPr>
        <p:spPr>
          <a:xfrm>
            <a:off x="3337560" y="1783080"/>
            <a:ext cx="2743200" cy="411480"/>
          </a:xfrm>
          <a:prstGeom prst="rect">
            <a:avLst/>
          </a:prstGeom>
          <a:solidFill>
            <a:srgbClr val="0A1E3D"/>
          </a:solidFill>
          <a:ln cap="flat" cmpd="sng" w="12700">
            <a:solidFill>
              <a:srgbClr val="0A1E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10"/>
          <p:cNvSpPr/>
          <p:nvPr/>
        </p:nvSpPr>
        <p:spPr>
          <a:xfrm>
            <a:off x="3429000" y="1783080"/>
            <a:ext cx="256032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onsolas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WHAT FEMINISM SEES &amp; PROPOSES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0"/>
          <p:cNvSpPr/>
          <p:nvPr/>
        </p:nvSpPr>
        <p:spPr>
          <a:xfrm>
            <a:off x="3520440" y="2331720"/>
            <a:ext cx="2423160" cy="2194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Unpaid cooking, cleaning, and childcare feeds every plate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This invisible labour is the real infrastructure of the food system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Gender-responsive budgeting that values women</a:t>
            </a:r>
            <a:r>
              <a:rPr lang="en-US" sz="1100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s unpaid work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Public investment in water, energy, and childcare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0"/>
          <p:cNvSpPr/>
          <p:nvPr/>
        </p:nvSpPr>
        <p:spPr>
          <a:xfrm>
            <a:off x="6217920" y="1783080"/>
            <a:ext cx="2743200" cy="2834640"/>
          </a:xfrm>
          <a:prstGeom prst="rect">
            <a:avLst/>
          </a:prstGeom>
          <a:solidFill>
            <a:srgbClr val="FAF8F3"/>
          </a:solidFill>
          <a:ln cap="flat" cmpd="sng" w="12700">
            <a:solidFill>
              <a:srgbClr val="D9D4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10"/>
          <p:cNvSpPr/>
          <p:nvPr/>
        </p:nvSpPr>
        <p:spPr>
          <a:xfrm>
            <a:off x="6217920" y="1783080"/>
            <a:ext cx="2743200" cy="411480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0"/>
          <p:cNvSpPr/>
          <p:nvPr/>
        </p:nvSpPr>
        <p:spPr>
          <a:xfrm>
            <a:off x="6309360" y="1783080"/>
            <a:ext cx="256032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onsolas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HOW WE DECOLONISE IT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0"/>
          <p:cNvSpPr/>
          <p:nvPr/>
        </p:nvSpPr>
        <p:spPr>
          <a:xfrm>
            <a:off x="6400800" y="2331720"/>
            <a:ext cx="2423160" cy="2194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Make women</a:t>
            </a:r>
            <a:r>
              <a:rPr lang="en-US" sz="1100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s unpaid food work visible in national accounts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Measure food security by nutrition, not only trade balance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Restore food sovereignty as a fiscal priority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End the fiscal capture of our plates by corporate supply chains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6" name="Google Shape;386;p10"/>
          <p:cNvCxnSpPr/>
          <p:nvPr/>
        </p:nvCxnSpPr>
        <p:spPr>
          <a:xfrm>
            <a:off x="457200" y="4709160"/>
            <a:ext cx="8229600" cy="0"/>
          </a:xfrm>
          <a:prstGeom prst="straightConnector1">
            <a:avLst/>
          </a:prstGeom>
          <a:noFill/>
          <a:ln cap="flat" cmpd="sng" w="12700">
            <a:solidFill>
              <a:srgbClr val="D9D4C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7" name="Google Shape;387;p10">
            <a:hlinkClick action="ppaction://hlinksldjump" r:id="rId3"/>
          </p:cNvPr>
          <p:cNvSpPr/>
          <p:nvPr/>
        </p:nvSpPr>
        <p:spPr>
          <a:xfrm>
            <a:off x="457200" y="4828032"/>
            <a:ext cx="777240" cy="2286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0A1E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10">
            <a:hlinkClick action="ppaction://hlinksldjump" r:id="rId4"/>
          </p:cNvPr>
          <p:cNvSpPr/>
          <p:nvPr/>
        </p:nvSpPr>
        <p:spPr>
          <a:xfrm>
            <a:off x="457200" y="4828032"/>
            <a:ext cx="77724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A1E3D"/>
              </a:buClr>
              <a:buSzPts val="800"/>
              <a:buFont typeface="Consolas"/>
              <a:buNone/>
            </a:pPr>
            <a:r>
              <a:rPr b="1" i="0" lang="en-US" sz="800" u="sng" cap="none" strike="noStrike">
                <a:solidFill>
                  <a:srgbClr val="0A1E3D"/>
                </a:solidFill>
                <a:latin typeface="Consolas"/>
                <a:ea typeface="Consolas"/>
                <a:cs typeface="Consolas"/>
                <a:sym typeface="Consolas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⌂  HOME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0">
            <a:hlinkClick action="ppaction://hlinksldjump" r:id="rId6"/>
          </p:cNvPr>
          <p:cNvSpPr/>
          <p:nvPr/>
        </p:nvSpPr>
        <p:spPr>
          <a:xfrm>
            <a:off x="6355080" y="4828032"/>
            <a:ext cx="1188720" cy="2286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0A1E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10">
            <a:hlinkClick action="ppaction://hlinksldjump" r:id="rId7"/>
          </p:cNvPr>
          <p:cNvSpPr/>
          <p:nvPr/>
        </p:nvSpPr>
        <p:spPr>
          <a:xfrm>
            <a:off x="6355080" y="4828032"/>
            <a:ext cx="118872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A1E3D"/>
              </a:buClr>
              <a:buSzPts val="800"/>
              <a:buFont typeface="Consolas"/>
              <a:buNone/>
            </a:pPr>
            <a:r>
              <a:rPr b="1" i="0" lang="en-US" sz="800" u="sng" cap="none" strike="noStrike">
                <a:solidFill>
                  <a:srgbClr val="0A1E3D"/>
                </a:solidFill>
                <a:latin typeface="Consolas"/>
                <a:ea typeface="Consolas"/>
                <a:cs typeface="Consolas"/>
                <a:sym typeface="Consolas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←  PREV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0">
            <a:hlinkClick action="ppaction://hlinksldjump" r:id="rId9"/>
          </p:cNvPr>
          <p:cNvSpPr/>
          <p:nvPr/>
        </p:nvSpPr>
        <p:spPr>
          <a:xfrm>
            <a:off x="7589520" y="4828032"/>
            <a:ext cx="1188720" cy="228600"/>
          </a:xfrm>
          <a:prstGeom prst="rect">
            <a:avLst/>
          </a:prstGeom>
          <a:solidFill>
            <a:srgbClr val="0A1E3D"/>
          </a:solidFill>
          <a:ln cap="flat" cmpd="sng" w="12700">
            <a:solidFill>
              <a:srgbClr val="0A1E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10">
            <a:hlinkClick action="ppaction://hlinksldjump" r:id="rId10"/>
          </p:cNvPr>
          <p:cNvSpPr/>
          <p:nvPr/>
        </p:nvSpPr>
        <p:spPr>
          <a:xfrm>
            <a:off x="7589520" y="4828032"/>
            <a:ext cx="118872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onsolas"/>
              <a:buNone/>
            </a:pPr>
            <a:r>
              <a:rPr b="1" i="0" lang="en-US" sz="800" u="sng" cap="none" strike="noStrik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  <a:hlinkClick action="ppaction://hlinksldjump"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FINISH  →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1"/>
          <p:cNvSpPr/>
          <p:nvPr/>
        </p:nvSpPr>
        <p:spPr>
          <a:xfrm>
            <a:off x="457200" y="320040"/>
            <a:ext cx="5486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8935A"/>
              </a:buClr>
              <a:buSzPts val="1000"/>
              <a:buFont typeface="Consolas"/>
              <a:buNone/>
            </a:pPr>
            <a:r>
              <a:rPr b="0" i="0" lang="en-US" sz="1000" u="none" cap="none" strike="noStrike">
                <a:solidFill>
                  <a:srgbClr val="B8935A"/>
                </a:solidFill>
                <a:latin typeface="Consolas"/>
                <a:ea typeface="Consolas"/>
                <a:cs typeface="Consolas"/>
                <a:sym typeface="Consolas"/>
              </a:rPr>
              <a:t>CLOSING  ·  ONE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1"/>
          <p:cNvSpPr/>
          <p:nvPr/>
        </p:nvSpPr>
        <p:spPr>
          <a:xfrm>
            <a:off x="457200" y="685800"/>
            <a:ext cx="82296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3400"/>
              <a:buFont typeface="Georgia"/>
              <a:buNone/>
            </a:pPr>
            <a:r>
              <a:rPr b="0" i="1" lang="en-US" sz="3400" u="none" cap="none" strike="noStrike">
                <a:solidFill>
                  <a:srgbClr val="1A1A1A"/>
                </a:solidFill>
                <a:latin typeface="Georgia"/>
                <a:ea typeface="Georgia"/>
                <a:cs typeface="Georgia"/>
                <a:sym typeface="Georgia"/>
              </a:rPr>
              <a:t>The right to eat on our own terms.</a:t>
            </a:r>
            <a:endParaRPr b="0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11"/>
          <p:cNvSpPr/>
          <p:nvPr/>
        </p:nvSpPr>
        <p:spPr>
          <a:xfrm>
            <a:off x="457200" y="1371600"/>
            <a:ext cx="8229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6B6B"/>
              </a:buClr>
              <a:buSzPts val="1400"/>
              <a:buFont typeface="Calibri"/>
              <a:buNone/>
            </a:pPr>
            <a:r>
              <a:rPr b="0" i="1" lang="en-US" sz="1400" u="none" cap="none" strike="noStrike">
                <a:solidFill>
                  <a:srgbClr val="6B6B6B"/>
                </a:solidFill>
                <a:latin typeface="Calibri"/>
                <a:ea typeface="Calibri"/>
                <a:cs typeface="Calibri"/>
                <a:sym typeface="Calibri"/>
              </a:rPr>
              <a:t>What does this right actually mean?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1" name="Google Shape;401;p11"/>
          <p:cNvCxnSpPr/>
          <p:nvPr/>
        </p:nvCxnSpPr>
        <p:spPr>
          <a:xfrm>
            <a:off x="457200" y="1828800"/>
            <a:ext cx="731520" cy="0"/>
          </a:xfrm>
          <a:prstGeom prst="straightConnector1">
            <a:avLst/>
          </a:prstGeom>
          <a:noFill/>
          <a:ln cap="flat" cmpd="sng" w="254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2" name="Google Shape;402;p11"/>
          <p:cNvSpPr/>
          <p:nvPr/>
        </p:nvSpPr>
        <p:spPr>
          <a:xfrm>
            <a:off x="640080" y="2103120"/>
            <a:ext cx="7863840" cy="2468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50"/>
              <a:buFont typeface="Calibri"/>
              <a:buChar char="■"/>
            </a:pPr>
            <a:r>
              <a:rPr b="0" i="0" lang="en-US" sz="135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Choosing what we grow and what we eat, not what corporate markets dictate.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350"/>
              <a:buFont typeface="Calibri"/>
              <a:buChar char="■"/>
            </a:pPr>
            <a:r>
              <a:rPr b="0" i="0" lang="en-US" sz="135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Women keeping their place as seed custodians and farmers, not as licensees.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350"/>
              <a:buFont typeface="Calibri"/>
              <a:buChar char="■"/>
            </a:pPr>
            <a:r>
              <a:rPr b="0" i="0" lang="en-US" sz="135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Public revenue financing our own food systems, not corporate rents and royalties.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350"/>
              <a:buFont typeface="Calibri"/>
              <a:buChar char="■"/>
            </a:pPr>
            <a:r>
              <a:rPr b="0" i="0" lang="en-US" sz="135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Indigenous knowledge valued as seriously as scientific research.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350"/>
              <a:buFont typeface="Calibri"/>
              <a:buChar char="■"/>
            </a:pPr>
            <a:r>
              <a:rPr b="0" i="0" lang="en-US" sz="135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African governments setting their own tax priorities. This is fiscal sovereignty.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350"/>
              <a:buFont typeface="Calibri"/>
              <a:buChar char="■"/>
            </a:pPr>
            <a:r>
              <a:rPr b="0" i="0" lang="en-US" sz="135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Women</a:t>
            </a:r>
            <a:r>
              <a:rPr lang="en-US" sz="1350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b="0" i="0" lang="en-US" sz="135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s unpaid work in kitchens and fields counted as an economic foundation.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350"/>
              <a:buFont typeface="Calibri"/>
              <a:buChar char="■"/>
            </a:pPr>
            <a:r>
              <a:rPr b="0" i="0" lang="en-US" sz="135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Food prices shaped by public interest, not by multinational strategy.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3" name="Google Shape;403;p11"/>
          <p:cNvCxnSpPr/>
          <p:nvPr/>
        </p:nvCxnSpPr>
        <p:spPr>
          <a:xfrm>
            <a:off x="457200" y="4709160"/>
            <a:ext cx="8229600" cy="0"/>
          </a:xfrm>
          <a:prstGeom prst="straightConnector1">
            <a:avLst/>
          </a:prstGeom>
          <a:noFill/>
          <a:ln cap="flat" cmpd="sng" w="12700">
            <a:solidFill>
              <a:srgbClr val="D9D4C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4" name="Google Shape;404;p11">
            <a:hlinkClick action="ppaction://hlinksldjump" r:id="rId3"/>
          </p:cNvPr>
          <p:cNvSpPr/>
          <p:nvPr/>
        </p:nvSpPr>
        <p:spPr>
          <a:xfrm>
            <a:off x="457200" y="4828032"/>
            <a:ext cx="777240" cy="2286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0A1E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11">
            <a:hlinkClick action="ppaction://hlinksldjump" r:id="rId4"/>
          </p:cNvPr>
          <p:cNvSpPr/>
          <p:nvPr/>
        </p:nvSpPr>
        <p:spPr>
          <a:xfrm>
            <a:off x="457200" y="4828032"/>
            <a:ext cx="77724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A1E3D"/>
              </a:buClr>
              <a:buSzPts val="800"/>
              <a:buFont typeface="Consolas"/>
              <a:buNone/>
            </a:pPr>
            <a:r>
              <a:rPr b="1" i="0" lang="en-US" sz="800" u="sng" cap="none" strike="noStrike">
                <a:solidFill>
                  <a:srgbClr val="0A1E3D"/>
                </a:solidFill>
                <a:latin typeface="Consolas"/>
                <a:ea typeface="Consolas"/>
                <a:cs typeface="Consolas"/>
                <a:sym typeface="Consolas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⌂  HOME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1">
            <a:hlinkClick action="ppaction://hlinksldjump" r:id="rId6"/>
          </p:cNvPr>
          <p:cNvSpPr/>
          <p:nvPr/>
        </p:nvSpPr>
        <p:spPr>
          <a:xfrm>
            <a:off x="6355080" y="4828032"/>
            <a:ext cx="1188720" cy="2286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0A1E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11">
            <a:hlinkClick action="ppaction://hlinksldjump" r:id="rId7"/>
          </p:cNvPr>
          <p:cNvSpPr/>
          <p:nvPr/>
        </p:nvSpPr>
        <p:spPr>
          <a:xfrm>
            <a:off x="6355080" y="4828032"/>
            <a:ext cx="118872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A1E3D"/>
              </a:buClr>
              <a:buSzPts val="800"/>
              <a:buFont typeface="Consolas"/>
              <a:buNone/>
            </a:pPr>
            <a:r>
              <a:rPr b="1" i="0" lang="en-US" sz="800" u="sng" cap="none" strike="noStrike">
                <a:solidFill>
                  <a:srgbClr val="0A1E3D"/>
                </a:solidFill>
                <a:latin typeface="Consolas"/>
                <a:ea typeface="Consolas"/>
                <a:cs typeface="Consolas"/>
                <a:sym typeface="Consolas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←  SAHANI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11">
            <a:hlinkClick action="ppaction://hlinksldjump" r:id="rId9"/>
          </p:cNvPr>
          <p:cNvSpPr/>
          <p:nvPr/>
        </p:nvSpPr>
        <p:spPr>
          <a:xfrm>
            <a:off x="7589520" y="4828032"/>
            <a:ext cx="1188720" cy="228600"/>
          </a:xfrm>
          <a:prstGeom prst="rect">
            <a:avLst/>
          </a:prstGeom>
          <a:solidFill>
            <a:srgbClr val="0A1E3D"/>
          </a:solidFill>
          <a:ln cap="flat" cmpd="sng" w="12700">
            <a:solidFill>
              <a:srgbClr val="0A1E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11">
            <a:hlinkClick action="ppaction://hlinksldjump" r:id="rId10"/>
          </p:cNvPr>
          <p:cNvSpPr/>
          <p:nvPr/>
        </p:nvSpPr>
        <p:spPr>
          <a:xfrm>
            <a:off x="7589520" y="4828032"/>
            <a:ext cx="118872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onsolas"/>
              <a:buNone/>
            </a:pPr>
            <a:r>
              <a:rPr b="1" i="0" lang="en-US" sz="800" u="sng" cap="none" strike="noStrik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  <a:hlinkClick action="ppaction://hlinksldjump"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PROTECT  →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2"/>
          <p:cNvSpPr/>
          <p:nvPr/>
        </p:nvSpPr>
        <p:spPr>
          <a:xfrm>
            <a:off x="457200" y="320040"/>
            <a:ext cx="5486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8935A"/>
              </a:buClr>
              <a:buSzPts val="1000"/>
              <a:buFont typeface="Consolas"/>
              <a:buNone/>
            </a:pPr>
            <a:r>
              <a:rPr b="0" i="0" lang="en-US" sz="1000" u="none" cap="none" strike="noStrike">
                <a:solidFill>
                  <a:srgbClr val="B8935A"/>
                </a:solidFill>
                <a:latin typeface="Consolas"/>
                <a:ea typeface="Consolas"/>
                <a:cs typeface="Consolas"/>
                <a:sym typeface="Consolas"/>
              </a:rPr>
              <a:t>CLOSING  ·  TWO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12"/>
          <p:cNvSpPr/>
          <p:nvPr/>
        </p:nvSpPr>
        <p:spPr>
          <a:xfrm>
            <a:off x="457200" y="685800"/>
            <a:ext cx="8229600" cy="73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3400"/>
              <a:buFont typeface="Georgia"/>
              <a:buNone/>
            </a:pPr>
            <a:r>
              <a:rPr b="0" i="1" lang="en-US" sz="3400" u="none" cap="none" strike="noStrike">
                <a:solidFill>
                  <a:srgbClr val="1A1A1A"/>
                </a:solidFill>
                <a:latin typeface="Georgia"/>
                <a:ea typeface="Georgia"/>
                <a:cs typeface="Georgia"/>
                <a:sym typeface="Georgia"/>
              </a:rPr>
              <a:t>How do we protect this?</a:t>
            </a:r>
            <a:endParaRPr b="0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12"/>
          <p:cNvSpPr/>
          <p:nvPr/>
        </p:nvSpPr>
        <p:spPr>
          <a:xfrm>
            <a:off x="457200" y="1371600"/>
            <a:ext cx="8229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6B6B"/>
              </a:buClr>
              <a:buSzPts val="1400"/>
              <a:buFont typeface="Calibri"/>
              <a:buNone/>
            </a:pPr>
            <a:r>
              <a:rPr b="0" i="1" lang="en-US" sz="1400" u="none" cap="none" strike="noStrike">
                <a:solidFill>
                  <a:srgbClr val="6B6B6B"/>
                </a:solidFill>
                <a:latin typeface="Calibri"/>
                <a:ea typeface="Calibri"/>
                <a:cs typeface="Calibri"/>
                <a:sym typeface="Calibri"/>
              </a:rPr>
              <a:t>Seven practical steps, available now, within the tax system we already have.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8" name="Google Shape;418;p12"/>
          <p:cNvCxnSpPr/>
          <p:nvPr/>
        </p:nvCxnSpPr>
        <p:spPr>
          <a:xfrm>
            <a:off x="457200" y="1828800"/>
            <a:ext cx="731520" cy="0"/>
          </a:xfrm>
          <a:prstGeom prst="straightConnector1">
            <a:avLst/>
          </a:prstGeom>
          <a:noFill/>
          <a:ln cap="flat" cmpd="sng" w="254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9" name="Google Shape;419;p12"/>
          <p:cNvSpPr/>
          <p:nvPr/>
        </p:nvSpPr>
        <p:spPr>
          <a:xfrm>
            <a:off x="640080" y="2103120"/>
            <a:ext cx="7863840" cy="2468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50"/>
              <a:buFont typeface="Calibri"/>
              <a:buChar char="■"/>
            </a:pPr>
            <a:r>
              <a:rPr b="0" i="0" lang="en-US" sz="135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Review every agribusiness tax incentive and publish what it costs us.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350"/>
              <a:buFont typeface="Calibri"/>
              <a:buChar char="■"/>
            </a:pPr>
            <a:r>
              <a:rPr b="0" i="0" lang="en-US" sz="135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Redirect recovered revenue to agroecology and community food systems.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350"/>
              <a:buFont typeface="Calibri"/>
              <a:buChar char="■"/>
            </a:pPr>
            <a:r>
              <a:rPr b="0" i="0" lang="en-US" sz="135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Assess every staple-food tax through a gender lens before it passes.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350"/>
              <a:buFont typeface="Calibri"/>
              <a:buChar char="■"/>
            </a:pPr>
            <a:r>
              <a:rPr b="0" i="0" lang="en-US" sz="135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Count intellectual property rents as fiscal extraction, because that is what they are.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350"/>
              <a:buFont typeface="Calibri"/>
              <a:buChar char="■"/>
            </a:pPr>
            <a:r>
              <a:rPr b="0" i="0" lang="en-US" sz="135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Make women</a:t>
            </a:r>
            <a:r>
              <a:rPr lang="en-US" sz="1350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b="0" i="0" lang="en-US" sz="135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s unpaid kazi visible through gender-responsive budgeting.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350"/>
              <a:buFont typeface="Calibri"/>
              <a:buChar char="■"/>
            </a:pPr>
            <a:r>
              <a:rPr b="0" i="0" lang="en-US" sz="135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Use the UN Framework Convention on International Tax Cooperation to rebalance the rules.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350"/>
              <a:buFont typeface="Calibri"/>
              <a:buChar char="■"/>
            </a:pPr>
            <a:r>
              <a:rPr b="0" i="0" lang="en-US" sz="135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Hold our Parliaments accountable for every tax break given to multinationals.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0" name="Google Shape;420;p12"/>
          <p:cNvCxnSpPr/>
          <p:nvPr/>
        </p:nvCxnSpPr>
        <p:spPr>
          <a:xfrm>
            <a:off x="457200" y="4709160"/>
            <a:ext cx="8229600" cy="0"/>
          </a:xfrm>
          <a:prstGeom prst="straightConnector1">
            <a:avLst/>
          </a:prstGeom>
          <a:noFill/>
          <a:ln cap="flat" cmpd="sng" w="12700">
            <a:solidFill>
              <a:srgbClr val="D9D4C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1" name="Google Shape;421;p12">
            <a:hlinkClick action="ppaction://hlinksldjump" r:id="rId3"/>
          </p:cNvPr>
          <p:cNvSpPr/>
          <p:nvPr/>
        </p:nvSpPr>
        <p:spPr>
          <a:xfrm>
            <a:off x="457200" y="4828032"/>
            <a:ext cx="777240" cy="2286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0A1E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12">
            <a:hlinkClick action="ppaction://hlinksldjump" r:id="rId4"/>
          </p:cNvPr>
          <p:cNvSpPr/>
          <p:nvPr/>
        </p:nvSpPr>
        <p:spPr>
          <a:xfrm>
            <a:off x="457200" y="4828032"/>
            <a:ext cx="77724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A1E3D"/>
              </a:buClr>
              <a:buSzPts val="800"/>
              <a:buFont typeface="Consolas"/>
              <a:buNone/>
            </a:pPr>
            <a:r>
              <a:rPr b="1" i="0" lang="en-US" sz="800" u="sng" cap="none" strike="noStrike">
                <a:solidFill>
                  <a:srgbClr val="0A1E3D"/>
                </a:solidFill>
                <a:latin typeface="Consolas"/>
                <a:ea typeface="Consolas"/>
                <a:cs typeface="Consolas"/>
                <a:sym typeface="Consolas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⌂  HOME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12">
            <a:hlinkClick action="ppaction://hlinksldjump" r:id="rId6"/>
          </p:cNvPr>
          <p:cNvSpPr/>
          <p:nvPr/>
        </p:nvSpPr>
        <p:spPr>
          <a:xfrm>
            <a:off x="6355080" y="4828032"/>
            <a:ext cx="1188720" cy="2286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0A1E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12">
            <a:hlinkClick action="ppaction://hlinksldjump" r:id="rId7"/>
          </p:cNvPr>
          <p:cNvSpPr/>
          <p:nvPr/>
        </p:nvSpPr>
        <p:spPr>
          <a:xfrm>
            <a:off x="6355080" y="4828032"/>
            <a:ext cx="118872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A1E3D"/>
              </a:buClr>
              <a:buSzPts val="800"/>
              <a:buFont typeface="Consolas"/>
              <a:buNone/>
            </a:pPr>
            <a:r>
              <a:rPr b="1" i="0" lang="en-US" sz="800" u="sng" cap="none" strike="noStrike">
                <a:solidFill>
                  <a:srgbClr val="0A1E3D"/>
                </a:solidFill>
                <a:latin typeface="Consolas"/>
                <a:ea typeface="Consolas"/>
                <a:cs typeface="Consolas"/>
                <a:sym typeface="Consolas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←  BACK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12">
            <a:hlinkClick action="ppaction://hlinksldjump" r:id="rId9"/>
          </p:cNvPr>
          <p:cNvSpPr/>
          <p:nvPr/>
        </p:nvSpPr>
        <p:spPr>
          <a:xfrm>
            <a:off x="7589520" y="4828032"/>
            <a:ext cx="1188720" cy="228600"/>
          </a:xfrm>
          <a:prstGeom prst="rect">
            <a:avLst/>
          </a:prstGeom>
          <a:solidFill>
            <a:srgbClr val="0A1E3D"/>
          </a:solidFill>
          <a:ln cap="flat" cmpd="sng" w="12700">
            <a:solidFill>
              <a:srgbClr val="0A1E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12">
            <a:hlinkClick action="ppaction://hlinksldjump" r:id="rId10"/>
          </p:cNvPr>
          <p:cNvSpPr/>
          <p:nvPr/>
        </p:nvSpPr>
        <p:spPr>
          <a:xfrm>
            <a:off x="7589520" y="4828032"/>
            <a:ext cx="118872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onsolas"/>
              <a:buNone/>
            </a:pPr>
            <a:r>
              <a:rPr b="1" i="0" lang="en-US" sz="800" u="sng" cap="none" strike="noStrik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  <a:hlinkClick action="ppaction://hlinksldjump"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FINISH  →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1E3D"/>
        </a:solidFill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3"/>
          <p:cNvSpPr/>
          <p:nvPr/>
        </p:nvSpPr>
        <p:spPr>
          <a:xfrm>
            <a:off x="45720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13"/>
          <p:cNvSpPr/>
          <p:nvPr/>
        </p:nvSpPr>
        <p:spPr>
          <a:xfrm>
            <a:off x="594360" y="274320"/>
            <a:ext cx="109728" cy="109728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13"/>
          <p:cNvSpPr/>
          <p:nvPr/>
        </p:nvSpPr>
        <p:spPr>
          <a:xfrm>
            <a:off x="73152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13"/>
          <p:cNvSpPr/>
          <p:nvPr/>
        </p:nvSpPr>
        <p:spPr>
          <a:xfrm>
            <a:off x="868680" y="274320"/>
            <a:ext cx="109728" cy="109728"/>
          </a:xfrm>
          <a:prstGeom prst="rect">
            <a:avLst/>
          </a:prstGeom>
          <a:solidFill>
            <a:srgbClr val="FAF8F3"/>
          </a:solidFill>
          <a:ln cap="flat" cmpd="sng" w="12700">
            <a:solidFill>
              <a:srgbClr val="FAF8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13"/>
          <p:cNvSpPr/>
          <p:nvPr/>
        </p:nvSpPr>
        <p:spPr>
          <a:xfrm>
            <a:off x="100584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13"/>
          <p:cNvSpPr/>
          <p:nvPr/>
        </p:nvSpPr>
        <p:spPr>
          <a:xfrm>
            <a:off x="1143000" y="274320"/>
            <a:ext cx="109728" cy="109728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13"/>
          <p:cNvSpPr/>
          <p:nvPr/>
        </p:nvSpPr>
        <p:spPr>
          <a:xfrm>
            <a:off x="128016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13"/>
          <p:cNvSpPr/>
          <p:nvPr/>
        </p:nvSpPr>
        <p:spPr>
          <a:xfrm>
            <a:off x="155448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13"/>
          <p:cNvSpPr/>
          <p:nvPr/>
        </p:nvSpPr>
        <p:spPr>
          <a:xfrm>
            <a:off x="1691640" y="274320"/>
            <a:ext cx="109728" cy="109728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13"/>
          <p:cNvSpPr/>
          <p:nvPr/>
        </p:nvSpPr>
        <p:spPr>
          <a:xfrm>
            <a:off x="182880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13"/>
          <p:cNvSpPr/>
          <p:nvPr/>
        </p:nvSpPr>
        <p:spPr>
          <a:xfrm>
            <a:off x="1965960" y="274320"/>
            <a:ext cx="109728" cy="109728"/>
          </a:xfrm>
          <a:prstGeom prst="rect">
            <a:avLst/>
          </a:prstGeom>
          <a:solidFill>
            <a:srgbClr val="FAF8F3"/>
          </a:solidFill>
          <a:ln cap="flat" cmpd="sng" w="12700">
            <a:solidFill>
              <a:srgbClr val="FAF8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13"/>
          <p:cNvSpPr/>
          <p:nvPr/>
        </p:nvSpPr>
        <p:spPr>
          <a:xfrm>
            <a:off x="210312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13"/>
          <p:cNvSpPr/>
          <p:nvPr/>
        </p:nvSpPr>
        <p:spPr>
          <a:xfrm>
            <a:off x="2240280" y="274320"/>
            <a:ext cx="109728" cy="109728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13"/>
          <p:cNvSpPr/>
          <p:nvPr/>
        </p:nvSpPr>
        <p:spPr>
          <a:xfrm>
            <a:off x="237744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13"/>
          <p:cNvSpPr/>
          <p:nvPr/>
        </p:nvSpPr>
        <p:spPr>
          <a:xfrm>
            <a:off x="265176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13"/>
          <p:cNvSpPr/>
          <p:nvPr/>
        </p:nvSpPr>
        <p:spPr>
          <a:xfrm>
            <a:off x="2788920" y="274320"/>
            <a:ext cx="109728" cy="109728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13"/>
          <p:cNvSpPr/>
          <p:nvPr/>
        </p:nvSpPr>
        <p:spPr>
          <a:xfrm>
            <a:off x="292608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13"/>
          <p:cNvSpPr/>
          <p:nvPr/>
        </p:nvSpPr>
        <p:spPr>
          <a:xfrm>
            <a:off x="3063240" y="274320"/>
            <a:ext cx="109728" cy="109728"/>
          </a:xfrm>
          <a:prstGeom prst="rect">
            <a:avLst/>
          </a:prstGeom>
          <a:solidFill>
            <a:srgbClr val="FAF8F3"/>
          </a:solidFill>
          <a:ln cap="flat" cmpd="sng" w="12700">
            <a:solidFill>
              <a:srgbClr val="FAF8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13"/>
          <p:cNvSpPr/>
          <p:nvPr/>
        </p:nvSpPr>
        <p:spPr>
          <a:xfrm>
            <a:off x="320040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13"/>
          <p:cNvSpPr/>
          <p:nvPr/>
        </p:nvSpPr>
        <p:spPr>
          <a:xfrm>
            <a:off x="3337560" y="274320"/>
            <a:ext cx="109728" cy="109728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13"/>
          <p:cNvSpPr/>
          <p:nvPr/>
        </p:nvSpPr>
        <p:spPr>
          <a:xfrm>
            <a:off x="347472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13"/>
          <p:cNvSpPr/>
          <p:nvPr/>
        </p:nvSpPr>
        <p:spPr>
          <a:xfrm>
            <a:off x="374904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13"/>
          <p:cNvSpPr/>
          <p:nvPr/>
        </p:nvSpPr>
        <p:spPr>
          <a:xfrm>
            <a:off x="3886200" y="274320"/>
            <a:ext cx="109728" cy="109728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13"/>
          <p:cNvSpPr/>
          <p:nvPr/>
        </p:nvSpPr>
        <p:spPr>
          <a:xfrm>
            <a:off x="402336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13"/>
          <p:cNvSpPr/>
          <p:nvPr/>
        </p:nvSpPr>
        <p:spPr>
          <a:xfrm>
            <a:off x="4160520" y="274320"/>
            <a:ext cx="109728" cy="109728"/>
          </a:xfrm>
          <a:prstGeom prst="rect">
            <a:avLst/>
          </a:prstGeom>
          <a:solidFill>
            <a:srgbClr val="FAF8F3"/>
          </a:solidFill>
          <a:ln cap="flat" cmpd="sng" w="12700">
            <a:solidFill>
              <a:srgbClr val="FAF8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13"/>
          <p:cNvSpPr/>
          <p:nvPr/>
        </p:nvSpPr>
        <p:spPr>
          <a:xfrm>
            <a:off x="429768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13"/>
          <p:cNvSpPr/>
          <p:nvPr/>
        </p:nvSpPr>
        <p:spPr>
          <a:xfrm>
            <a:off x="4434840" y="274320"/>
            <a:ext cx="109728" cy="109728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13"/>
          <p:cNvSpPr/>
          <p:nvPr/>
        </p:nvSpPr>
        <p:spPr>
          <a:xfrm>
            <a:off x="457200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13"/>
          <p:cNvSpPr/>
          <p:nvPr/>
        </p:nvSpPr>
        <p:spPr>
          <a:xfrm>
            <a:off x="484632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13"/>
          <p:cNvSpPr/>
          <p:nvPr/>
        </p:nvSpPr>
        <p:spPr>
          <a:xfrm>
            <a:off x="4983480" y="274320"/>
            <a:ext cx="109728" cy="109728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13"/>
          <p:cNvSpPr/>
          <p:nvPr/>
        </p:nvSpPr>
        <p:spPr>
          <a:xfrm>
            <a:off x="512064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13"/>
          <p:cNvSpPr/>
          <p:nvPr/>
        </p:nvSpPr>
        <p:spPr>
          <a:xfrm>
            <a:off x="5257800" y="274320"/>
            <a:ext cx="109728" cy="109728"/>
          </a:xfrm>
          <a:prstGeom prst="rect">
            <a:avLst/>
          </a:prstGeom>
          <a:solidFill>
            <a:srgbClr val="FAF8F3"/>
          </a:solidFill>
          <a:ln cap="flat" cmpd="sng" w="12700">
            <a:solidFill>
              <a:srgbClr val="FAF8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13"/>
          <p:cNvSpPr/>
          <p:nvPr/>
        </p:nvSpPr>
        <p:spPr>
          <a:xfrm>
            <a:off x="539496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13"/>
          <p:cNvSpPr/>
          <p:nvPr/>
        </p:nvSpPr>
        <p:spPr>
          <a:xfrm>
            <a:off x="5532120" y="274320"/>
            <a:ext cx="109728" cy="109728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13"/>
          <p:cNvSpPr/>
          <p:nvPr/>
        </p:nvSpPr>
        <p:spPr>
          <a:xfrm>
            <a:off x="566928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13"/>
          <p:cNvSpPr/>
          <p:nvPr/>
        </p:nvSpPr>
        <p:spPr>
          <a:xfrm>
            <a:off x="594360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13"/>
          <p:cNvSpPr/>
          <p:nvPr/>
        </p:nvSpPr>
        <p:spPr>
          <a:xfrm>
            <a:off x="6080760" y="274320"/>
            <a:ext cx="109728" cy="109728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13"/>
          <p:cNvSpPr/>
          <p:nvPr/>
        </p:nvSpPr>
        <p:spPr>
          <a:xfrm>
            <a:off x="621792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13"/>
          <p:cNvSpPr/>
          <p:nvPr/>
        </p:nvSpPr>
        <p:spPr>
          <a:xfrm>
            <a:off x="6355080" y="274320"/>
            <a:ext cx="109728" cy="109728"/>
          </a:xfrm>
          <a:prstGeom prst="rect">
            <a:avLst/>
          </a:prstGeom>
          <a:solidFill>
            <a:srgbClr val="FAF8F3"/>
          </a:solidFill>
          <a:ln cap="flat" cmpd="sng" w="12700">
            <a:solidFill>
              <a:srgbClr val="FAF8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13"/>
          <p:cNvSpPr/>
          <p:nvPr/>
        </p:nvSpPr>
        <p:spPr>
          <a:xfrm>
            <a:off x="649224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13"/>
          <p:cNvSpPr/>
          <p:nvPr/>
        </p:nvSpPr>
        <p:spPr>
          <a:xfrm>
            <a:off x="6629400" y="274320"/>
            <a:ext cx="109728" cy="109728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13"/>
          <p:cNvSpPr/>
          <p:nvPr/>
        </p:nvSpPr>
        <p:spPr>
          <a:xfrm>
            <a:off x="676656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13"/>
          <p:cNvSpPr/>
          <p:nvPr/>
        </p:nvSpPr>
        <p:spPr>
          <a:xfrm>
            <a:off x="704088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13"/>
          <p:cNvSpPr/>
          <p:nvPr/>
        </p:nvSpPr>
        <p:spPr>
          <a:xfrm>
            <a:off x="7178040" y="274320"/>
            <a:ext cx="109728" cy="109728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13"/>
          <p:cNvSpPr/>
          <p:nvPr/>
        </p:nvSpPr>
        <p:spPr>
          <a:xfrm>
            <a:off x="731520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13"/>
          <p:cNvSpPr/>
          <p:nvPr/>
        </p:nvSpPr>
        <p:spPr>
          <a:xfrm>
            <a:off x="7452360" y="274320"/>
            <a:ext cx="109728" cy="109728"/>
          </a:xfrm>
          <a:prstGeom prst="rect">
            <a:avLst/>
          </a:prstGeom>
          <a:solidFill>
            <a:srgbClr val="FAF8F3"/>
          </a:solidFill>
          <a:ln cap="flat" cmpd="sng" w="12700">
            <a:solidFill>
              <a:srgbClr val="FAF8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13"/>
          <p:cNvSpPr/>
          <p:nvPr/>
        </p:nvSpPr>
        <p:spPr>
          <a:xfrm>
            <a:off x="758952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13"/>
          <p:cNvSpPr/>
          <p:nvPr/>
        </p:nvSpPr>
        <p:spPr>
          <a:xfrm>
            <a:off x="7726680" y="274320"/>
            <a:ext cx="109728" cy="109728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13"/>
          <p:cNvSpPr/>
          <p:nvPr/>
        </p:nvSpPr>
        <p:spPr>
          <a:xfrm>
            <a:off x="786384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13"/>
          <p:cNvSpPr/>
          <p:nvPr/>
        </p:nvSpPr>
        <p:spPr>
          <a:xfrm>
            <a:off x="813816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13"/>
          <p:cNvSpPr/>
          <p:nvPr/>
        </p:nvSpPr>
        <p:spPr>
          <a:xfrm>
            <a:off x="8275320" y="274320"/>
            <a:ext cx="109728" cy="109728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13"/>
          <p:cNvSpPr/>
          <p:nvPr/>
        </p:nvSpPr>
        <p:spPr>
          <a:xfrm>
            <a:off x="841248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13"/>
          <p:cNvSpPr/>
          <p:nvPr/>
        </p:nvSpPr>
        <p:spPr>
          <a:xfrm>
            <a:off x="8549640" y="274320"/>
            <a:ext cx="109728" cy="109728"/>
          </a:xfrm>
          <a:prstGeom prst="rect">
            <a:avLst/>
          </a:prstGeom>
          <a:solidFill>
            <a:srgbClr val="FAF8F3"/>
          </a:solidFill>
          <a:ln cap="flat" cmpd="sng" w="12700">
            <a:solidFill>
              <a:srgbClr val="FAF8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13"/>
          <p:cNvSpPr/>
          <p:nvPr/>
        </p:nvSpPr>
        <p:spPr>
          <a:xfrm>
            <a:off x="868680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13"/>
          <p:cNvSpPr/>
          <p:nvPr/>
        </p:nvSpPr>
        <p:spPr>
          <a:xfrm>
            <a:off x="8823960" y="274320"/>
            <a:ext cx="109728" cy="109728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13"/>
          <p:cNvSpPr/>
          <p:nvPr/>
        </p:nvSpPr>
        <p:spPr>
          <a:xfrm>
            <a:off x="8961120" y="274320"/>
            <a:ext cx="109728" cy="109728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13"/>
          <p:cNvSpPr/>
          <p:nvPr/>
        </p:nvSpPr>
        <p:spPr>
          <a:xfrm>
            <a:off x="457200" y="685800"/>
            <a:ext cx="8229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B8935A"/>
              </a:buClr>
              <a:buSzPts val="1000"/>
              <a:buFont typeface="Consolas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13"/>
          <p:cNvSpPr/>
          <p:nvPr/>
        </p:nvSpPr>
        <p:spPr>
          <a:xfrm>
            <a:off x="457200" y="1097280"/>
            <a:ext cx="822960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AF8F3"/>
              </a:buClr>
              <a:buSzPts val="6000"/>
              <a:buFont typeface="Georgia"/>
              <a:buNone/>
            </a:pPr>
            <a:r>
              <a:rPr b="0" i="1" lang="en-US" sz="6000" u="none" cap="none" strike="noStrike">
                <a:solidFill>
                  <a:srgbClr val="FAF8F3"/>
                </a:solidFill>
                <a:latin typeface="Georgia"/>
                <a:ea typeface="Georgia"/>
                <a:cs typeface="Georgia"/>
                <a:sym typeface="Georgia"/>
              </a:rPr>
              <a:t>Chakula ni uhuru.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13"/>
          <p:cNvSpPr/>
          <p:nvPr/>
        </p:nvSpPr>
        <p:spPr>
          <a:xfrm>
            <a:off x="457200" y="2240280"/>
            <a:ext cx="8229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B8935A"/>
              </a:buClr>
              <a:buSzPts val="1100"/>
              <a:buFont typeface="Consolas"/>
              <a:buNone/>
            </a:pPr>
            <a:r>
              <a:rPr b="0" i="0" lang="en-US" sz="1100" u="none" cap="none" strike="noStrike">
                <a:solidFill>
                  <a:srgbClr val="B8935A"/>
                </a:solidFill>
                <a:latin typeface="Consolas"/>
                <a:ea typeface="Consolas"/>
                <a:cs typeface="Consolas"/>
                <a:sym typeface="Consolas"/>
              </a:rPr>
              <a:t>FOOD  ·  IS  ·  FREEDOM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13"/>
          <p:cNvSpPr/>
          <p:nvPr/>
        </p:nvSpPr>
        <p:spPr>
          <a:xfrm>
            <a:off x="1371600" y="2697480"/>
            <a:ext cx="6400800" cy="731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CFC9B8"/>
              </a:buClr>
              <a:buSzPts val="1500"/>
              <a:buFont typeface="Georgia"/>
              <a:buNone/>
            </a:pPr>
            <a:r>
              <a:rPr b="0" i="1" lang="en-US" sz="1500" u="none" cap="none" strike="noStrike">
                <a:solidFill>
                  <a:srgbClr val="CFC9B8"/>
                </a:solidFill>
                <a:latin typeface="Georgia"/>
                <a:ea typeface="Georgia"/>
                <a:cs typeface="Georgia"/>
                <a:sym typeface="Georgia"/>
              </a:rPr>
              <a:t>Freedom begins with fiscal self-determination. Reclaiming our uhuru wa chakula means reclaiming our fiscal sovereignty.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13"/>
          <p:cNvSpPr/>
          <p:nvPr/>
        </p:nvSpPr>
        <p:spPr>
          <a:xfrm>
            <a:off x="2103120" y="3703320"/>
            <a:ext cx="4937760" cy="1188720"/>
          </a:xfrm>
          <a:prstGeom prst="rect">
            <a:avLst/>
          </a:prstGeom>
          <a:solidFill>
            <a:srgbClr val="FAF8F3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13"/>
          <p:cNvSpPr/>
          <p:nvPr/>
        </p:nvSpPr>
        <p:spPr>
          <a:xfrm>
            <a:off x="2194560" y="3794760"/>
            <a:ext cx="4754880" cy="29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A1E3D"/>
              </a:buClr>
              <a:buSzPts val="1600"/>
              <a:buFont typeface="Georgia"/>
              <a:buNone/>
            </a:pPr>
            <a:r>
              <a:rPr b="1" i="0" lang="en-US" sz="1600" u="none" cap="none" strike="noStrike">
                <a:solidFill>
                  <a:srgbClr val="0A1E3D"/>
                </a:solidFill>
                <a:latin typeface="Georgia"/>
                <a:ea typeface="Georgia"/>
                <a:cs typeface="Georgia"/>
                <a:sym typeface="Georgia"/>
              </a:rPr>
              <a:t>Lyla Latif (PhD)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13"/>
          <p:cNvSpPr/>
          <p:nvPr/>
        </p:nvSpPr>
        <p:spPr>
          <a:xfrm>
            <a:off x="2194560" y="4069080"/>
            <a:ext cx="47548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A1E3D"/>
              </a:buClr>
              <a:buSzPts val="1100"/>
              <a:buFont typeface="Georgia"/>
              <a:buNone/>
            </a:pPr>
            <a:r>
              <a:rPr b="0" i="1" lang="en-US" sz="1100" u="none" cap="none" strike="noStrike">
                <a:solidFill>
                  <a:srgbClr val="0A1E3D"/>
                </a:solidFill>
                <a:latin typeface="Georgia"/>
                <a:ea typeface="Georgia"/>
                <a:cs typeface="Georgia"/>
                <a:sym typeface="Georgia"/>
              </a:rPr>
              <a:t>Global Tax and Technology Governance Specialist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13"/>
          <p:cNvSpPr/>
          <p:nvPr/>
        </p:nvSpPr>
        <p:spPr>
          <a:xfrm>
            <a:off x="2194560" y="4315968"/>
            <a:ext cx="475488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950"/>
              <a:buFont typeface="Calibri"/>
              <a:buNone/>
            </a:pPr>
            <a:r>
              <a:rPr b="0" i="0" lang="en-US" sz="95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Managing Partner, Lai</a:t>
            </a:r>
            <a:r>
              <a:rPr lang="en-US" sz="950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b="0" i="0" lang="en-US" sz="95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Latif &amp; Co Advocates</a:t>
            </a:r>
            <a:endParaRPr b="0" i="0" sz="9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950"/>
              <a:buFont typeface="Calibri"/>
              <a:buNone/>
            </a:pPr>
            <a:r>
              <a:rPr b="0" i="0" lang="en-US" sz="95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Chair, Committee on Fiscal Studies, Faculty of Law, University of Nairobi</a:t>
            </a:r>
            <a:endParaRPr b="0" i="0" sz="9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13"/>
          <p:cNvSpPr/>
          <p:nvPr/>
        </p:nvSpPr>
        <p:spPr>
          <a:xfrm>
            <a:off x="2194560" y="4681728"/>
            <a:ext cx="4754880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B8935A"/>
              </a:buClr>
              <a:buSzPts val="850"/>
              <a:buFont typeface="Consolas"/>
              <a:buNone/>
            </a:pPr>
            <a:r>
              <a:rPr b="1" i="0" lang="en-US" sz="95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latif@lai-latif.com   ·   www.lai-latif.com</a:t>
            </a:r>
            <a:endParaRPr b="1" i="0" sz="9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13">
            <a:hlinkClick action="ppaction://hlinksldjump" r:id="rId3"/>
          </p:cNvPr>
          <p:cNvSpPr/>
          <p:nvPr/>
        </p:nvSpPr>
        <p:spPr>
          <a:xfrm>
            <a:off x="365760" y="4846320"/>
            <a:ext cx="1554480" cy="201168"/>
          </a:xfrm>
          <a:prstGeom prst="rect">
            <a:avLst/>
          </a:prstGeom>
          <a:solidFill>
            <a:srgbClr val="0A1E3D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13">
            <a:hlinkClick action="ppaction://hlinksldjump" r:id="rId4"/>
          </p:cNvPr>
          <p:cNvSpPr/>
          <p:nvPr/>
        </p:nvSpPr>
        <p:spPr>
          <a:xfrm>
            <a:off x="365760" y="4846320"/>
            <a:ext cx="1554480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AF8F3"/>
              </a:buClr>
              <a:buSzPts val="800"/>
              <a:buFont typeface="Consolas"/>
              <a:buNone/>
            </a:pPr>
            <a:r>
              <a:rPr b="1" i="0" lang="en-US" sz="800" u="sng" cap="none" strike="noStrike">
                <a:solidFill>
                  <a:srgbClr val="FAF8F3"/>
                </a:solidFill>
                <a:latin typeface="Consolas"/>
                <a:ea typeface="Consolas"/>
                <a:cs typeface="Consolas"/>
                <a:sym typeface="Consolas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← RETURN TO HUB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"/>
          <p:cNvSpPr/>
          <p:nvPr/>
        </p:nvSpPr>
        <p:spPr>
          <a:xfrm>
            <a:off x="457200" y="320040"/>
            <a:ext cx="5486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8935A"/>
              </a:buClr>
              <a:buSzPts val="1000"/>
              <a:buFont typeface="Consolas"/>
              <a:buNone/>
            </a:pPr>
            <a:r>
              <a:rPr b="0" i="0" lang="en-US" sz="1000" u="none" cap="none" strike="noStrike">
                <a:solidFill>
                  <a:srgbClr val="B8935A"/>
                </a:solidFill>
                <a:latin typeface="Consolas"/>
                <a:ea typeface="Consolas"/>
                <a:cs typeface="Consolas"/>
                <a:sym typeface="Consolas"/>
              </a:rPr>
              <a:t>WHY  ·  THE STARTING POINT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"/>
          <p:cNvSpPr/>
          <p:nvPr/>
        </p:nvSpPr>
        <p:spPr>
          <a:xfrm>
            <a:off x="457200" y="685800"/>
            <a:ext cx="822960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4000"/>
              <a:buFont typeface="Georgia"/>
              <a:buNone/>
            </a:pPr>
            <a:r>
              <a:rPr b="0" i="0" lang="en-US" sz="4000" u="none" cap="none" strike="noStrike">
                <a:solidFill>
                  <a:srgbClr val="1A1A1A"/>
                </a:solidFill>
                <a:latin typeface="Georgia"/>
                <a:ea typeface="Georgia"/>
                <a:cs typeface="Georgia"/>
                <a:sym typeface="Georgia"/>
              </a:rPr>
              <a:t>Why </a:t>
            </a:r>
            <a:r>
              <a:rPr b="0" i="1" lang="en-US" sz="4000" u="none" cap="none" strike="noStrike">
                <a:solidFill>
                  <a:srgbClr val="0A1E3D"/>
                </a:solidFill>
                <a:latin typeface="Georgia"/>
                <a:ea typeface="Georgia"/>
                <a:cs typeface="Georgia"/>
                <a:sym typeface="Georgia"/>
              </a:rPr>
              <a:t>Chakula</a:t>
            </a:r>
            <a:r>
              <a:rPr b="0" i="0" lang="en-US" sz="4000" u="none" cap="none" strike="noStrike">
                <a:solidFill>
                  <a:srgbClr val="1A1A1A"/>
                </a:solidFill>
                <a:latin typeface="Georgia"/>
                <a:ea typeface="Georgia"/>
                <a:cs typeface="Georgia"/>
                <a:sym typeface="Georgia"/>
              </a:rPr>
              <a:t> is </a:t>
            </a:r>
            <a:r>
              <a:rPr b="0" i="1" lang="en-US" sz="4000" u="none" cap="none" strike="noStrike">
                <a:solidFill>
                  <a:srgbClr val="0A1E3D"/>
                </a:solidFill>
                <a:latin typeface="Georgia"/>
                <a:ea typeface="Georgia"/>
                <a:cs typeface="Georgia"/>
                <a:sym typeface="Georgia"/>
              </a:rPr>
              <a:t>Uhuru</a:t>
            </a:r>
            <a:r>
              <a:rPr b="0" i="0" lang="en-US" sz="4000" u="none" cap="none" strike="noStrike">
                <a:solidFill>
                  <a:srgbClr val="1A1A1A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"/>
          <p:cNvSpPr/>
          <p:nvPr/>
        </p:nvSpPr>
        <p:spPr>
          <a:xfrm>
            <a:off x="457200" y="1463040"/>
            <a:ext cx="8229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6B6B"/>
              </a:buClr>
              <a:buSzPts val="1600"/>
              <a:buFont typeface="Georgia"/>
              <a:buNone/>
            </a:pPr>
            <a:r>
              <a:rPr b="0" i="1" lang="en-US" sz="1600" u="none" cap="none" strike="noStrike">
                <a:solidFill>
                  <a:srgbClr val="6B6B6B"/>
                </a:solidFill>
                <a:latin typeface="Georgia"/>
                <a:ea typeface="Georgia"/>
                <a:cs typeface="Georgia"/>
                <a:sym typeface="Georgia"/>
              </a:rPr>
              <a:t>Food is freedom</a:t>
            </a:r>
            <a:r>
              <a:rPr i="1" lang="en-US" sz="1600">
                <a:solidFill>
                  <a:srgbClr val="6B6B6B"/>
                </a:solidFill>
                <a:latin typeface="Georgia"/>
                <a:ea typeface="Georgia"/>
                <a:cs typeface="Georgia"/>
                <a:sym typeface="Georgia"/>
              </a:rPr>
              <a:t> because: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4" name="Google Shape;144;p2"/>
          <p:cNvCxnSpPr/>
          <p:nvPr/>
        </p:nvCxnSpPr>
        <p:spPr>
          <a:xfrm>
            <a:off x="457200" y="1920240"/>
            <a:ext cx="731520" cy="0"/>
          </a:xfrm>
          <a:prstGeom prst="straightConnector1">
            <a:avLst/>
          </a:prstGeom>
          <a:noFill/>
          <a:ln cap="flat" cmpd="sng" w="254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5" name="Google Shape;145;p2"/>
          <p:cNvSpPr/>
          <p:nvPr/>
        </p:nvSpPr>
        <p:spPr>
          <a:xfrm>
            <a:off x="640080" y="2194560"/>
            <a:ext cx="78638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500"/>
              <a:buFont typeface="Calibri"/>
              <a:buChar char="■"/>
            </a:pPr>
            <a:r>
              <a:rPr b="0" i="0" lang="en-US" sz="15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Food is not just nutrition. It is power over our bodies, our land, and our labour.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800"/>
              </a:spcBef>
              <a:spcAft>
                <a:spcPts val="0"/>
              </a:spcAft>
              <a:buClr>
                <a:srgbClr val="1A1A1A"/>
              </a:buClr>
              <a:buSzPts val="1500"/>
              <a:buFont typeface="Calibri"/>
              <a:buChar char="■"/>
            </a:pPr>
            <a:r>
              <a:rPr b="0" i="0" lang="en-US" sz="15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When we choose what we grow and eat, we choose how we live.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800"/>
              </a:spcBef>
              <a:spcAft>
                <a:spcPts val="0"/>
              </a:spcAft>
              <a:buClr>
                <a:srgbClr val="1A1A1A"/>
              </a:buClr>
              <a:buSzPts val="1500"/>
              <a:buFont typeface="Calibri"/>
              <a:buChar char="■"/>
            </a:pPr>
            <a:r>
              <a:rPr b="0" i="0" lang="en-US" sz="15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When we control our seeds, we control our future.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800"/>
              </a:spcBef>
              <a:spcAft>
                <a:spcPts val="0"/>
              </a:spcAft>
              <a:buClr>
                <a:srgbClr val="1A1A1A"/>
              </a:buClr>
              <a:buSzPts val="1500"/>
              <a:buFont typeface="Calibri"/>
              <a:buChar char="■"/>
            </a:pPr>
            <a:r>
              <a:rPr b="0" i="0" lang="en-US" sz="15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When our own taxes finance our own food systems, we are free.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800"/>
              </a:spcBef>
              <a:spcAft>
                <a:spcPts val="0"/>
              </a:spcAft>
              <a:buClr>
                <a:srgbClr val="1A1A1A"/>
              </a:buClr>
              <a:buSzPts val="1500"/>
              <a:buFont typeface="Calibri"/>
              <a:buChar char="■"/>
            </a:pPr>
            <a:r>
              <a:rPr b="0" i="0" lang="en-US" sz="15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When women</a:t>
            </a:r>
            <a:r>
              <a:rPr lang="en-US" sz="1500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b="0" i="0" lang="en-US" sz="15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s work in food is seen and valued, the whole system holds together.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800"/>
              </a:spcBef>
              <a:spcAft>
                <a:spcPts val="0"/>
              </a:spcAft>
              <a:buClr>
                <a:srgbClr val="1A1A1A"/>
              </a:buClr>
              <a:buSzPts val="1500"/>
              <a:buFont typeface="Calibri"/>
              <a:buChar char="■"/>
            </a:pPr>
            <a:r>
              <a:rPr b="0" i="0" lang="en-US" sz="15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So food freedom is tax freedom, land freedom, and gender freedom all at once.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6" name="Google Shape;146;p2"/>
          <p:cNvCxnSpPr/>
          <p:nvPr/>
        </p:nvCxnSpPr>
        <p:spPr>
          <a:xfrm>
            <a:off x="457200" y="4709160"/>
            <a:ext cx="8229600" cy="0"/>
          </a:xfrm>
          <a:prstGeom prst="straightConnector1">
            <a:avLst/>
          </a:prstGeom>
          <a:noFill/>
          <a:ln cap="flat" cmpd="sng" w="12700">
            <a:solidFill>
              <a:srgbClr val="D9D4C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7" name="Google Shape;147;p2">
            <a:hlinkClick action="ppaction://hlinksldjump" r:id="rId3"/>
          </p:cNvPr>
          <p:cNvSpPr/>
          <p:nvPr/>
        </p:nvSpPr>
        <p:spPr>
          <a:xfrm>
            <a:off x="457200" y="4828032"/>
            <a:ext cx="777240" cy="2286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0A1E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">
            <a:hlinkClick action="ppaction://hlinksldjump" r:id="rId4"/>
          </p:cNvPr>
          <p:cNvSpPr/>
          <p:nvPr/>
        </p:nvSpPr>
        <p:spPr>
          <a:xfrm>
            <a:off x="457200" y="4828032"/>
            <a:ext cx="77724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A1E3D"/>
              </a:buClr>
              <a:buSzPts val="800"/>
              <a:buFont typeface="Consolas"/>
              <a:buNone/>
            </a:pPr>
            <a:r>
              <a:rPr b="1" i="0" lang="en-US" sz="800" u="sng" cap="none" strike="noStrike">
                <a:solidFill>
                  <a:srgbClr val="0A1E3D"/>
                </a:solidFill>
                <a:latin typeface="Consolas"/>
                <a:ea typeface="Consolas"/>
                <a:cs typeface="Consolas"/>
                <a:sym typeface="Consolas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⌂  HOME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">
            <a:hlinkClick action="ppaction://hlinksldjump" r:id="rId6"/>
          </p:cNvPr>
          <p:cNvSpPr/>
          <p:nvPr/>
        </p:nvSpPr>
        <p:spPr>
          <a:xfrm>
            <a:off x="6355080" y="4828032"/>
            <a:ext cx="1188720" cy="2286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0A1E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">
            <a:hlinkClick action="ppaction://hlinksldjump" r:id="rId7"/>
          </p:cNvPr>
          <p:cNvSpPr/>
          <p:nvPr/>
        </p:nvSpPr>
        <p:spPr>
          <a:xfrm>
            <a:off x="6355080" y="4828032"/>
            <a:ext cx="118872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A1E3D"/>
              </a:buClr>
              <a:buSzPts val="800"/>
              <a:buFont typeface="Consolas"/>
              <a:buNone/>
            </a:pPr>
            <a:r>
              <a:rPr b="1" i="0" lang="en-US" sz="800" u="sng" cap="none" strike="noStrike">
                <a:solidFill>
                  <a:srgbClr val="0A1E3D"/>
                </a:solidFill>
                <a:latin typeface="Consolas"/>
                <a:ea typeface="Consolas"/>
                <a:cs typeface="Consolas"/>
                <a:sym typeface="Consolas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←  TITLE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">
            <a:hlinkClick action="ppaction://hlinksldjump" r:id="rId9"/>
          </p:cNvPr>
          <p:cNvSpPr/>
          <p:nvPr/>
        </p:nvSpPr>
        <p:spPr>
          <a:xfrm>
            <a:off x="7589520" y="4828032"/>
            <a:ext cx="1188720" cy="228600"/>
          </a:xfrm>
          <a:prstGeom prst="rect">
            <a:avLst/>
          </a:prstGeom>
          <a:solidFill>
            <a:srgbClr val="0A1E3D"/>
          </a:solidFill>
          <a:ln cap="flat" cmpd="sng" w="12700">
            <a:solidFill>
              <a:srgbClr val="0A1E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">
            <a:hlinkClick action="ppaction://hlinksldjump" r:id="rId10"/>
          </p:cNvPr>
          <p:cNvSpPr/>
          <p:nvPr/>
        </p:nvSpPr>
        <p:spPr>
          <a:xfrm>
            <a:off x="7589520" y="4828032"/>
            <a:ext cx="118872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onsolas"/>
              <a:buNone/>
            </a:pPr>
            <a:r>
              <a:rPr b="1" i="0" lang="en-US" sz="800" u="sng" cap="none" strike="noStrik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  <a:hlinkClick action="ppaction://hlinksldjump"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NODES  →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"/>
          <p:cNvSpPr/>
          <p:nvPr/>
        </p:nvSpPr>
        <p:spPr>
          <a:xfrm>
            <a:off x="457200" y="320040"/>
            <a:ext cx="8229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8935A"/>
              </a:buClr>
              <a:buSzPts val="1000"/>
              <a:buFont typeface="Consolas"/>
              <a:buNone/>
            </a:pPr>
            <a:r>
              <a:rPr b="0" i="0" lang="en-US" sz="1000" u="none" cap="none" strike="noStrike">
                <a:solidFill>
                  <a:srgbClr val="B8935A"/>
                </a:solidFill>
                <a:latin typeface="Consolas"/>
                <a:ea typeface="Consolas"/>
                <a:cs typeface="Consolas"/>
                <a:sym typeface="Consolas"/>
              </a:rPr>
              <a:t>THE SEVEN NODES  ·  FROM SEED TO PLATE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457200" y="685800"/>
            <a:ext cx="8229600" cy="73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3400"/>
              <a:buFont typeface="Georgia"/>
              <a:buNone/>
            </a:pPr>
            <a:r>
              <a:rPr b="0" i="0" lang="en-US" sz="3400" u="none" cap="none" strike="noStrike">
                <a:solidFill>
                  <a:srgbClr val="1A1A1A"/>
                </a:solidFill>
                <a:latin typeface="Georgia"/>
                <a:ea typeface="Georgia"/>
                <a:cs typeface="Georgia"/>
                <a:sym typeface="Georgia"/>
              </a:rPr>
              <a:t>The journey of the maize kernel</a:t>
            </a:r>
            <a:endParaRPr b="0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457200" y="1417320"/>
            <a:ext cx="8229600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6B6B6B"/>
              </a:buClr>
              <a:buSzPts val="1300"/>
              <a:buFont typeface="Calibri"/>
              <a:buNone/>
            </a:pPr>
            <a:r>
              <a:rPr b="0" i="1" lang="en-US" sz="1300" u="none" cap="none" strike="noStrike">
                <a:solidFill>
                  <a:srgbClr val="6B6B6B"/>
                </a:solidFill>
                <a:latin typeface="Calibri"/>
                <a:ea typeface="Calibri"/>
                <a:cs typeface="Calibri"/>
                <a:sym typeface="Calibri"/>
              </a:rPr>
              <a:t>How has tax muddled this? What does feminism see, and what does it propose? How do we decolonise this node? </a:t>
            </a:r>
            <a:endParaRPr b="0" i="1" sz="1300" u="none" cap="none" strike="noStrike">
              <a:solidFill>
                <a:srgbClr val="6B6B6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6B6B6B"/>
              </a:buClr>
              <a:buSzPts val="1300"/>
              <a:buFont typeface="Calibri"/>
              <a:buNone/>
            </a:pPr>
            <a:r>
              <a:rPr b="0" i="1" lang="en-US" sz="13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Tap a node to open it.</a:t>
            </a:r>
            <a:endParaRPr b="0" i="0" sz="1300" u="none" cap="none" strike="noStrik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1" name="Google Shape;161;p3"/>
          <p:cNvCxnSpPr/>
          <p:nvPr/>
        </p:nvCxnSpPr>
        <p:spPr>
          <a:xfrm>
            <a:off x="777240" y="3246120"/>
            <a:ext cx="7589520" cy="0"/>
          </a:xfrm>
          <a:prstGeom prst="straightConnector1">
            <a:avLst/>
          </a:prstGeom>
          <a:noFill/>
          <a:ln cap="flat" cmpd="sng" w="19050">
            <a:solidFill>
              <a:srgbClr val="D9D4C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2" name="Google Shape;162;p3"/>
          <p:cNvSpPr/>
          <p:nvPr/>
        </p:nvSpPr>
        <p:spPr>
          <a:xfrm>
            <a:off x="525780" y="2788920"/>
            <a:ext cx="914400" cy="9144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0A1E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3"/>
          <p:cNvSpPr/>
          <p:nvPr/>
        </p:nvSpPr>
        <p:spPr>
          <a:xfrm>
            <a:off x="525780" y="278892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A1E3D"/>
              </a:buClr>
              <a:buSzPts val="1300"/>
              <a:buFont typeface="Consolas"/>
              <a:buNone/>
            </a:pPr>
            <a:r>
              <a:rPr b="1" i="0" lang="en-US" sz="1300" u="none" cap="none" strike="noStrike">
                <a:solidFill>
                  <a:srgbClr val="0A1E3D"/>
                </a:solidFill>
                <a:latin typeface="Consolas"/>
                <a:ea typeface="Consolas"/>
                <a:cs typeface="Consolas"/>
                <a:sym typeface="Consolas"/>
              </a:rPr>
              <a:t>01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457200" y="3776472"/>
            <a:ext cx="105156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A1E3D"/>
              </a:buClr>
              <a:buSzPts val="1300"/>
              <a:buFont typeface="Georgia"/>
              <a:buNone/>
            </a:pPr>
            <a:r>
              <a:rPr b="1" i="1" lang="en-US" sz="1300" u="none" cap="none" strike="noStrike">
                <a:solidFill>
                  <a:srgbClr val="0A1E3D"/>
                </a:solidFill>
                <a:latin typeface="Georgia"/>
                <a:ea typeface="Georgia"/>
                <a:cs typeface="Georgia"/>
                <a:sym typeface="Georgia"/>
              </a:rPr>
              <a:t>Mbegu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457200" y="4050792"/>
            <a:ext cx="1051560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B6B6B"/>
              </a:buClr>
              <a:buSzPts val="800"/>
              <a:buFont typeface="Consolas"/>
              <a:buNone/>
            </a:pPr>
            <a:r>
              <a:rPr b="0" i="0" lang="en-US" sz="800" u="none" cap="none" strike="noStrike">
                <a:solidFill>
                  <a:srgbClr val="6B6B6B"/>
                </a:solidFill>
                <a:latin typeface="Consolas"/>
                <a:ea typeface="Consolas"/>
                <a:cs typeface="Consolas"/>
                <a:sym typeface="Consolas"/>
              </a:rPr>
              <a:t>SEED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3">
            <a:hlinkClick action="ppaction://hlinksldjump" r:id="rId3"/>
          </p:cNvPr>
          <p:cNvSpPr/>
          <p:nvPr/>
        </p:nvSpPr>
        <p:spPr>
          <a:xfrm>
            <a:off x="457200" y="2697480"/>
            <a:ext cx="1051560" cy="1417320"/>
          </a:xfrm>
          <a:prstGeom prst="rect">
            <a:avLst/>
          </a:prstGeom>
          <a:solidFill>
            <a:srgbClr val="FFFFFF">
              <a:alpha val="0"/>
            </a:srgbClr>
          </a:soli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3"/>
          <p:cNvSpPr/>
          <p:nvPr/>
        </p:nvSpPr>
        <p:spPr>
          <a:xfrm>
            <a:off x="1722120" y="2788920"/>
            <a:ext cx="914400" cy="9144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0A1E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3"/>
          <p:cNvSpPr/>
          <p:nvPr/>
        </p:nvSpPr>
        <p:spPr>
          <a:xfrm>
            <a:off x="1722120" y="278892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A1E3D"/>
              </a:buClr>
              <a:buSzPts val="1300"/>
              <a:buFont typeface="Consolas"/>
              <a:buNone/>
            </a:pPr>
            <a:r>
              <a:rPr b="1" i="0" lang="en-US" sz="1300" u="none" cap="none" strike="noStrike">
                <a:solidFill>
                  <a:srgbClr val="0A1E3D"/>
                </a:solidFill>
                <a:latin typeface="Consolas"/>
                <a:ea typeface="Consolas"/>
                <a:cs typeface="Consolas"/>
                <a:sym typeface="Consolas"/>
              </a:rPr>
              <a:t>02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1653540" y="3776472"/>
            <a:ext cx="105156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A1E3D"/>
              </a:buClr>
              <a:buSzPts val="1300"/>
              <a:buFont typeface="Georgia"/>
              <a:buNone/>
            </a:pPr>
            <a:r>
              <a:rPr b="1" i="1" lang="en-US" sz="1300" u="none" cap="none" strike="noStrike">
                <a:solidFill>
                  <a:srgbClr val="0A1E3D"/>
                </a:solidFill>
                <a:latin typeface="Georgia"/>
                <a:ea typeface="Georgia"/>
                <a:cs typeface="Georgia"/>
                <a:sym typeface="Georgia"/>
              </a:rPr>
              <a:t>Ardhi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1653540" y="4050792"/>
            <a:ext cx="1051560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B6B6B"/>
              </a:buClr>
              <a:buSzPts val="800"/>
              <a:buFont typeface="Consolas"/>
              <a:buNone/>
            </a:pPr>
            <a:r>
              <a:rPr b="0" i="0" lang="en-US" sz="800" u="none" cap="none" strike="noStrike">
                <a:solidFill>
                  <a:srgbClr val="6B6B6B"/>
                </a:solidFill>
                <a:latin typeface="Consolas"/>
                <a:ea typeface="Consolas"/>
                <a:cs typeface="Consolas"/>
                <a:sym typeface="Consolas"/>
              </a:rPr>
              <a:t>LAND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3">
            <a:hlinkClick action="ppaction://hlinksldjump" r:id="rId4"/>
          </p:cNvPr>
          <p:cNvSpPr/>
          <p:nvPr/>
        </p:nvSpPr>
        <p:spPr>
          <a:xfrm>
            <a:off x="1653540" y="2697480"/>
            <a:ext cx="1051560" cy="1417320"/>
          </a:xfrm>
          <a:prstGeom prst="rect">
            <a:avLst/>
          </a:prstGeom>
          <a:solidFill>
            <a:srgbClr val="FFFFFF">
              <a:alpha val="0"/>
            </a:srgbClr>
          </a:soli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"/>
          <p:cNvSpPr/>
          <p:nvPr/>
        </p:nvSpPr>
        <p:spPr>
          <a:xfrm>
            <a:off x="2918460" y="2788920"/>
            <a:ext cx="914400" cy="9144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0A1E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2918460" y="278892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A1E3D"/>
              </a:buClr>
              <a:buSzPts val="1300"/>
              <a:buFont typeface="Consolas"/>
              <a:buNone/>
            </a:pPr>
            <a:r>
              <a:rPr b="1" i="0" lang="en-US" sz="1300" u="none" cap="none" strike="noStrike">
                <a:solidFill>
                  <a:srgbClr val="0A1E3D"/>
                </a:solidFill>
                <a:latin typeface="Consolas"/>
                <a:ea typeface="Consolas"/>
                <a:cs typeface="Consolas"/>
                <a:sym typeface="Consolas"/>
              </a:rPr>
              <a:t>03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2849880" y="3776472"/>
            <a:ext cx="105156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A1E3D"/>
              </a:buClr>
              <a:buSzPts val="1300"/>
              <a:buFont typeface="Georgia"/>
              <a:buNone/>
            </a:pPr>
            <a:r>
              <a:rPr b="1" i="1" lang="en-US" sz="1300" u="none" cap="none" strike="noStrike">
                <a:solidFill>
                  <a:srgbClr val="0A1E3D"/>
                </a:solidFill>
                <a:latin typeface="Georgia"/>
                <a:ea typeface="Georgia"/>
                <a:cs typeface="Georgia"/>
                <a:sym typeface="Georgia"/>
              </a:rPr>
              <a:t>Shamba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2849880" y="4050792"/>
            <a:ext cx="1051560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B6B6B"/>
              </a:buClr>
              <a:buSzPts val="800"/>
              <a:buFont typeface="Consolas"/>
              <a:buNone/>
            </a:pPr>
            <a:r>
              <a:rPr b="0" i="0" lang="en-US" sz="800" u="none" cap="none" strike="noStrike">
                <a:solidFill>
                  <a:srgbClr val="6B6B6B"/>
                </a:solidFill>
                <a:latin typeface="Consolas"/>
                <a:ea typeface="Consolas"/>
                <a:cs typeface="Consolas"/>
                <a:sym typeface="Consolas"/>
              </a:rPr>
              <a:t>FARM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">
            <a:hlinkClick action="ppaction://hlinksldjump" r:id="rId5"/>
          </p:cNvPr>
          <p:cNvSpPr/>
          <p:nvPr/>
        </p:nvSpPr>
        <p:spPr>
          <a:xfrm>
            <a:off x="2849880" y="2697480"/>
            <a:ext cx="1051560" cy="1417320"/>
          </a:xfrm>
          <a:prstGeom prst="rect">
            <a:avLst/>
          </a:prstGeom>
          <a:solidFill>
            <a:srgbClr val="FFFFFF">
              <a:alpha val="0"/>
            </a:srgbClr>
          </a:soli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4114800" y="2788920"/>
            <a:ext cx="914400" cy="9144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0A1E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4114800" y="278892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A1E3D"/>
              </a:buClr>
              <a:buSzPts val="1300"/>
              <a:buFont typeface="Consolas"/>
              <a:buNone/>
            </a:pPr>
            <a:r>
              <a:rPr b="1" i="0" lang="en-US" sz="1300" u="none" cap="none" strike="noStrike">
                <a:solidFill>
                  <a:srgbClr val="0A1E3D"/>
                </a:solidFill>
                <a:latin typeface="Consolas"/>
                <a:ea typeface="Consolas"/>
                <a:cs typeface="Consolas"/>
                <a:sym typeface="Consolas"/>
              </a:rPr>
              <a:t>04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3"/>
          <p:cNvSpPr/>
          <p:nvPr/>
        </p:nvSpPr>
        <p:spPr>
          <a:xfrm>
            <a:off x="4046220" y="3776472"/>
            <a:ext cx="105156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A1E3D"/>
              </a:buClr>
              <a:buSzPts val="1300"/>
              <a:buFont typeface="Georgia"/>
              <a:buNone/>
            </a:pPr>
            <a:r>
              <a:rPr b="1" i="1" lang="en-US" sz="1300" u="none" cap="none" strike="noStrike">
                <a:solidFill>
                  <a:srgbClr val="0A1E3D"/>
                </a:solidFill>
                <a:latin typeface="Georgia"/>
                <a:ea typeface="Georgia"/>
                <a:cs typeface="Georgia"/>
                <a:sym typeface="Georgia"/>
              </a:rPr>
              <a:t>Mavuno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4046220" y="4050792"/>
            <a:ext cx="1051560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B6B6B"/>
              </a:buClr>
              <a:buSzPts val="800"/>
              <a:buFont typeface="Consolas"/>
              <a:buNone/>
            </a:pPr>
            <a:r>
              <a:rPr b="0" i="0" lang="en-US" sz="800" u="none" cap="none" strike="noStrike">
                <a:solidFill>
                  <a:srgbClr val="6B6B6B"/>
                </a:solidFill>
                <a:latin typeface="Consolas"/>
                <a:ea typeface="Consolas"/>
                <a:cs typeface="Consolas"/>
                <a:sym typeface="Consolas"/>
              </a:rPr>
              <a:t>HARVEST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3">
            <a:hlinkClick action="ppaction://hlinksldjump" r:id="rId6"/>
          </p:cNvPr>
          <p:cNvSpPr/>
          <p:nvPr/>
        </p:nvSpPr>
        <p:spPr>
          <a:xfrm>
            <a:off x="4046220" y="2697480"/>
            <a:ext cx="1051560" cy="1417320"/>
          </a:xfrm>
          <a:prstGeom prst="rect">
            <a:avLst/>
          </a:prstGeom>
          <a:solidFill>
            <a:srgbClr val="FFFFFF">
              <a:alpha val="0"/>
            </a:srgbClr>
          </a:soli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5311140" y="2788920"/>
            <a:ext cx="914400" cy="9144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0A1E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5311140" y="278892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A1E3D"/>
              </a:buClr>
              <a:buSzPts val="1300"/>
              <a:buFont typeface="Consolas"/>
              <a:buNone/>
            </a:pPr>
            <a:r>
              <a:rPr b="1" i="0" lang="en-US" sz="1300" u="none" cap="none" strike="noStrike">
                <a:solidFill>
                  <a:srgbClr val="0A1E3D"/>
                </a:solidFill>
                <a:latin typeface="Consolas"/>
                <a:ea typeface="Consolas"/>
                <a:cs typeface="Consolas"/>
                <a:sym typeface="Consolas"/>
              </a:rPr>
              <a:t>05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3"/>
          <p:cNvSpPr/>
          <p:nvPr/>
        </p:nvSpPr>
        <p:spPr>
          <a:xfrm>
            <a:off x="5242560" y="3776472"/>
            <a:ext cx="105156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A1E3D"/>
              </a:buClr>
              <a:buSzPts val="1300"/>
              <a:buFont typeface="Georgia"/>
              <a:buNone/>
            </a:pPr>
            <a:r>
              <a:rPr b="1" i="1" lang="en-US" sz="1300" u="none" cap="none" strike="noStrike">
                <a:solidFill>
                  <a:srgbClr val="0A1E3D"/>
                </a:solidFill>
                <a:latin typeface="Georgia"/>
                <a:ea typeface="Georgia"/>
                <a:cs typeface="Georgia"/>
                <a:sym typeface="Georgia"/>
              </a:rPr>
              <a:t>Kusindika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3"/>
          <p:cNvSpPr/>
          <p:nvPr/>
        </p:nvSpPr>
        <p:spPr>
          <a:xfrm>
            <a:off x="5242560" y="4050792"/>
            <a:ext cx="1051560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B6B6B"/>
              </a:buClr>
              <a:buSzPts val="800"/>
              <a:buFont typeface="Consolas"/>
              <a:buNone/>
            </a:pPr>
            <a:r>
              <a:rPr b="0" i="0" lang="en-US" sz="800" u="none" cap="none" strike="noStrike">
                <a:solidFill>
                  <a:srgbClr val="6B6B6B"/>
                </a:solidFill>
                <a:latin typeface="Consolas"/>
                <a:ea typeface="Consolas"/>
                <a:cs typeface="Consolas"/>
                <a:sym typeface="Consolas"/>
              </a:rPr>
              <a:t>PROCESSING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3">
            <a:hlinkClick action="ppaction://hlinksldjump" r:id="rId7"/>
          </p:cNvPr>
          <p:cNvSpPr/>
          <p:nvPr/>
        </p:nvSpPr>
        <p:spPr>
          <a:xfrm>
            <a:off x="5242560" y="2697480"/>
            <a:ext cx="1051560" cy="1417320"/>
          </a:xfrm>
          <a:prstGeom prst="rect">
            <a:avLst/>
          </a:prstGeom>
          <a:solidFill>
            <a:srgbClr val="FFFFFF">
              <a:alpha val="0"/>
            </a:srgbClr>
          </a:soli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6507480" y="2788920"/>
            <a:ext cx="914400" cy="9144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0A1E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6507480" y="278892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A1E3D"/>
              </a:buClr>
              <a:buSzPts val="1300"/>
              <a:buFont typeface="Consolas"/>
              <a:buNone/>
            </a:pPr>
            <a:r>
              <a:rPr b="1" i="0" lang="en-US" sz="1300" u="none" cap="none" strike="noStrike">
                <a:solidFill>
                  <a:srgbClr val="0A1E3D"/>
                </a:solidFill>
                <a:latin typeface="Consolas"/>
                <a:ea typeface="Consolas"/>
                <a:cs typeface="Consolas"/>
                <a:sym typeface="Consolas"/>
              </a:rPr>
              <a:t>06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3"/>
          <p:cNvSpPr/>
          <p:nvPr/>
        </p:nvSpPr>
        <p:spPr>
          <a:xfrm>
            <a:off x="6438900" y="3776472"/>
            <a:ext cx="105156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A1E3D"/>
              </a:buClr>
              <a:buSzPts val="1300"/>
              <a:buFont typeface="Georgia"/>
              <a:buNone/>
            </a:pPr>
            <a:r>
              <a:rPr b="1" i="1" lang="en-US" sz="1300" u="none" cap="none" strike="noStrike">
                <a:solidFill>
                  <a:srgbClr val="0A1E3D"/>
                </a:solidFill>
                <a:latin typeface="Georgia"/>
                <a:ea typeface="Georgia"/>
                <a:cs typeface="Georgia"/>
                <a:sym typeface="Georgia"/>
              </a:rPr>
              <a:t>Soko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6438900" y="4050792"/>
            <a:ext cx="1051560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B6B6B"/>
              </a:buClr>
              <a:buSzPts val="800"/>
              <a:buFont typeface="Consolas"/>
              <a:buNone/>
            </a:pPr>
            <a:r>
              <a:rPr b="0" i="0" lang="en-US" sz="800" u="none" cap="none" strike="noStrike">
                <a:solidFill>
                  <a:srgbClr val="6B6B6B"/>
                </a:solidFill>
                <a:latin typeface="Consolas"/>
                <a:ea typeface="Consolas"/>
                <a:cs typeface="Consolas"/>
                <a:sym typeface="Consolas"/>
              </a:rPr>
              <a:t>MARKET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">
            <a:hlinkClick action="ppaction://hlinksldjump" r:id="rId8"/>
          </p:cNvPr>
          <p:cNvSpPr/>
          <p:nvPr/>
        </p:nvSpPr>
        <p:spPr>
          <a:xfrm>
            <a:off x="6438900" y="2697480"/>
            <a:ext cx="1051560" cy="1417320"/>
          </a:xfrm>
          <a:prstGeom prst="rect">
            <a:avLst/>
          </a:prstGeom>
          <a:solidFill>
            <a:srgbClr val="FFFFFF">
              <a:alpha val="0"/>
            </a:srgbClr>
          </a:soli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7703820" y="2788920"/>
            <a:ext cx="914400" cy="9144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0A1E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7703820" y="278892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A1E3D"/>
              </a:buClr>
              <a:buSzPts val="1300"/>
              <a:buFont typeface="Consolas"/>
              <a:buNone/>
            </a:pPr>
            <a:r>
              <a:rPr b="1" i="0" lang="en-US" sz="1300" u="none" cap="none" strike="noStrike">
                <a:solidFill>
                  <a:srgbClr val="0A1E3D"/>
                </a:solidFill>
                <a:latin typeface="Consolas"/>
                <a:ea typeface="Consolas"/>
                <a:cs typeface="Consolas"/>
                <a:sym typeface="Consolas"/>
              </a:rPr>
              <a:t>07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7635240" y="3776472"/>
            <a:ext cx="105156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A1E3D"/>
              </a:buClr>
              <a:buSzPts val="1300"/>
              <a:buFont typeface="Georgia"/>
              <a:buNone/>
            </a:pPr>
            <a:r>
              <a:rPr b="1" i="1" lang="en-US" sz="1300" u="none" cap="none" strike="noStrike">
                <a:solidFill>
                  <a:srgbClr val="0A1E3D"/>
                </a:solidFill>
                <a:latin typeface="Georgia"/>
                <a:ea typeface="Georgia"/>
                <a:cs typeface="Georgia"/>
                <a:sym typeface="Georgia"/>
              </a:rPr>
              <a:t>Sahani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3"/>
          <p:cNvSpPr/>
          <p:nvPr/>
        </p:nvSpPr>
        <p:spPr>
          <a:xfrm>
            <a:off x="7635240" y="4050792"/>
            <a:ext cx="1051560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B6B6B"/>
              </a:buClr>
              <a:buSzPts val="800"/>
              <a:buFont typeface="Consolas"/>
              <a:buNone/>
            </a:pPr>
            <a:r>
              <a:rPr b="0" i="0" lang="en-US" sz="800" u="none" cap="none" strike="noStrike">
                <a:solidFill>
                  <a:srgbClr val="6B6B6B"/>
                </a:solidFill>
                <a:latin typeface="Consolas"/>
                <a:ea typeface="Consolas"/>
                <a:cs typeface="Consolas"/>
                <a:sym typeface="Consolas"/>
              </a:rPr>
              <a:t>PLATE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">
            <a:hlinkClick action="ppaction://hlinksldjump" r:id="rId9"/>
          </p:cNvPr>
          <p:cNvSpPr/>
          <p:nvPr/>
        </p:nvSpPr>
        <p:spPr>
          <a:xfrm>
            <a:off x="7635240" y="2697480"/>
            <a:ext cx="1051560" cy="1417320"/>
          </a:xfrm>
          <a:prstGeom prst="rect">
            <a:avLst/>
          </a:prstGeom>
          <a:solidFill>
            <a:srgbClr val="FFFFFF">
              <a:alpha val="0"/>
            </a:srgbClr>
          </a:soli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7" name="Google Shape;197;p3"/>
          <p:cNvCxnSpPr/>
          <p:nvPr/>
        </p:nvCxnSpPr>
        <p:spPr>
          <a:xfrm>
            <a:off x="457200" y="4709160"/>
            <a:ext cx="8229600" cy="0"/>
          </a:xfrm>
          <a:prstGeom prst="straightConnector1">
            <a:avLst/>
          </a:prstGeom>
          <a:noFill/>
          <a:ln cap="flat" cmpd="sng" w="12700">
            <a:solidFill>
              <a:srgbClr val="D9D4C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8" name="Google Shape;198;p3">
            <a:hlinkClick action="ppaction://hlinksldjump" r:id="rId10"/>
          </p:cNvPr>
          <p:cNvSpPr/>
          <p:nvPr/>
        </p:nvSpPr>
        <p:spPr>
          <a:xfrm>
            <a:off x="457200" y="4828032"/>
            <a:ext cx="777240" cy="2286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0A1E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">
            <a:hlinkClick action="ppaction://hlinksldjump" r:id="rId11"/>
          </p:cNvPr>
          <p:cNvSpPr/>
          <p:nvPr/>
        </p:nvSpPr>
        <p:spPr>
          <a:xfrm>
            <a:off x="457200" y="4828032"/>
            <a:ext cx="77724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A1E3D"/>
              </a:buClr>
              <a:buSzPts val="800"/>
              <a:buFont typeface="Consolas"/>
              <a:buNone/>
            </a:pPr>
            <a:r>
              <a:rPr b="1" i="0" lang="en-US" sz="800" u="sng" cap="none" strike="noStrike">
                <a:solidFill>
                  <a:srgbClr val="0A1E3D"/>
                </a:solidFill>
                <a:latin typeface="Consolas"/>
                <a:ea typeface="Consolas"/>
                <a:cs typeface="Consolas"/>
                <a:sym typeface="Consolas"/>
                <a:hlinkClick action="ppaction://hlinksldjump"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⌂  HOME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">
            <a:hlinkClick action="ppaction://hlinksldjump" r:id="rId13"/>
          </p:cNvPr>
          <p:cNvSpPr/>
          <p:nvPr/>
        </p:nvSpPr>
        <p:spPr>
          <a:xfrm>
            <a:off x="6355080" y="4828032"/>
            <a:ext cx="1188720" cy="2286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0A1E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">
            <a:hlinkClick action="ppaction://hlinksldjump" r:id="rId14"/>
          </p:cNvPr>
          <p:cNvSpPr/>
          <p:nvPr/>
        </p:nvSpPr>
        <p:spPr>
          <a:xfrm>
            <a:off x="6355080" y="4828032"/>
            <a:ext cx="118872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A1E3D"/>
              </a:buClr>
              <a:buSzPts val="800"/>
              <a:buFont typeface="Consolas"/>
              <a:buNone/>
            </a:pPr>
            <a:r>
              <a:rPr b="1" i="0" lang="en-US" sz="800" u="sng" cap="none" strike="noStrike">
                <a:solidFill>
                  <a:srgbClr val="0A1E3D"/>
                </a:solidFill>
                <a:latin typeface="Consolas"/>
                <a:ea typeface="Consolas"/>
                <a:cs typeface="Consolas"/>
                <a:sym typeface="Consolas"/>
                <a:hlinkClick action="ppaction://hlinksldjump"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←  WHY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">
            <a:hlinkClick action="ppaction://hlinksldjump" r:id="rId16"/>
          </p:cNvPr>
          <p:cNvSpPr/>
          <p:nvPr/>
        </p:nvSpPr>
        <p:spPr>
          <a:xfrm>
            <a:off x="7589520" y="4828032"/>
            <a:ext cx="1188720" cy="228600"/>
          </a:xfrm>
          <a:prstGeom prst="rect">
            <a:avLst/>
          </a:prstGeom>
          <a:solidFill>
            <a:srgbClr val="0A1E3D"/>
          </a:solidFill>
          <a:ln cap="flat" cmpd="sng" w="12700">
            <a:solidFill>
              <a:srgbClr val="0A1E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">
            <a:hlinkClick action="ppaction://hlinksldjump" r:id="rId17"/>
          </p:cNvPr>
          <p:cNvSpPr/>
          <p:nvPr/>
        </p:nvSpPr>
        <p:spPr>
          <a:xfrm>
            <a:off x="7589520" y="4828032"/>
            <a:ext cx="118872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onsolas"/>
              <a:buNone/>
            </a:pPr>
            <a:r>
              <a:rPr b="1" i="0" lang="en-US" sz="800" u="sng" cap="none" strike="noStrik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  <a:hlinkClick action="ppaction://hlinksldjump"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MBEGU  →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"/>
          <p:cNvSpPr/>
          <p:nvPr/>
        </p:nvSpPr>
        <p:spPr>
          <a:xfrm>
            <a:off x="457200" y="320040"/>
            <a:ext cx="5486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8935A"/>
              </a:buClr>
              <a:buSzPts val="1000"/>
              <a:buFont typeface="Consolas"/>
              <a:buNone/>
            </a:pPr>
            <a:r>
              <a:rPr b="0" i="0" lang="en-US" sz="1000" u="none" cap="none" strike="noStrike">
                <a:solidFill>
                  <a:srgbClr val="B8935A"/>
                </a:solidFill>
                <a:latin typeface="Consolas"/>
                <a:ea typeface="Consolas"/>
                <a:cs typeface="Consolas"/>
                <a:sym typeface="Consolas"/>
              </a:rPr>
              <a:t>NODE 01  ·  OF  ·  07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4"/>
          <p:cNvSpPr/>
          <p:nvPr/>
        </p:nvSpPr>
        <p:spPr>
          <a:xfrm>
            <a:off x="457200" y="640080"/>
            <a:ext cx="8229600" cy="73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A1E3D"/>
              </a:buClr>
              <a:buSzPts val="3400"/>
              <a:buFont typeface="Georgia"/>
              <a:buNone/>
            </a:pPr>
            <a:r>
              <a:rPr b="0" i="1" lang="en-US" sz="3400" u="none" cap="none" strike="noStrike">
                <a:solidFill>
                  <a:srgbClr val="0A1E3D"/>
                </a:solidFill>
                <a:latin typeface="Georgia"/>
                <a:ea typeface="Georgia"/>
                <a:cs typeface="Georgia"/>
                <a:sym typeface="Georgia"/>
              </a:rPr>
              <a:t>Mbegu</a:t>
            </a:r>
            <a:r>
              <a:rPr b="0" i="0" lang="en-US" sz="3400" u="none" cap="none" strike="noStrike">
                <a:solidFill>
                  <a:srgbClr val="B8935A"/>
                </a:solidFill>
                <a:latin typeface="Georgia"/>
                <a:ea typeface="Georgia"/>
                <a:cs typeface="Georgia"/>
                <a:sym typeface="Georgia"/>
              </a:rPr>
              <a:t>   ·   </a:t>
            </a:r>
            <a:r>
              <a:rPr b="0" i="0" lang="en-US" sz="3400" u="none" cap="none" strike="noStrike">
                <a:solidFill>
                  <a:srgbClr val="1A1A1A"/>
                </a:solidFill>
                <a:latin typeface="Georgia"/>
                <a:ea typeface="Georgia"/>
                <a:cs typeface="Georgia"/>
                <a:sym typeface="Georgia"/>
              </a:rPr>
              <a:t>The Seed</a:t>
            </a:r>
            <a:endParaRPr b="0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4"/>
          <p:cNvSpPr/>
          <p:nvPr/>
        </p:nvSpPr>
        <p:spPr>
          <a:xfrm>
            <a:off x="457200" y="1325880"/>
            <a:ext cx="8229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6B6B"/>
              </a:buClr>
              <a:buSzPts val="1200"/>
              <a:buFont typeface="Calibri"/>
              <a:buNone/>
            </a:pPr>
            <a:r>
              <a:rPr b="0" i="1" lang="en-US" sz="1200" u="none" cap="none" strike="noStrike">
                <a:solidFill>
                  <a:srgbClr val="6B6B6B"/>
                </a:solidFill>
                <a:latin typeface="Calibri"/>
                <a:ea typeface="Calibri"/>
                <a:cs typeface="Calibri"/>
                <a:sym typeface="Calibri"/>
              </a:rPr>
              <a:t>Three questions</a:t>
            </a:r>
            <a:r>
              <a:rPr i="1" lang="en-US" sz="1200">
                <a:solidFill>
                  <a:srgbClr val="6B6B6B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4"/>
          <p:cNvSpPr/>
          <p:nvPr/>
        </p:nvSpPr>
        <p:spPr>
          <a:xfrm>
            <a:off x="457200" y="1783080"/>
            <a:ext cx="2743200" cy="2834640"/>
          </a:xfrm>
          <a:prstGeom prst="rect">
            <a:avLst/>
          </a:prstGeom>
          <a:solidFill>
            <a:srgbClr val="FAF8F3"/>
          </a:solidFill>
          <a:ln cap="flat" cmpd="sng" w="12700">
            <a:solidFill>
              <a:srgbClr val="D9D4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4"/>
          <p:cNvSpPr/>
          <p:nvPr/>
        </p:nvSpPr>
        <p:spPr>
          <a:xfrm>
            <a:off x="457200" y="1783080"/>
            <a:ext cx="2743200" cy="411480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4"/>
          <p:cNvSpPr/>
          <p:nvPr/>
        </p:nvSpPr>
        <p:spPr>
          <a:xfrm>
            <a:off x="548640" y="1783080"/>
            <a:ext cx="256032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onsolas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HOW TAX HAS MUDDLED THIS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"/>
          <p:cNvSpPr/>
          <p:nvPr/>
        </p:nvSpPr>
        <p:spPr>
          <a:xfrm>
            <a:off x="640080" y="2331720"/>
            <a:ext cx="2423160" cy="2194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Multinationals like Bayer get tax holidays to bring in GM seeds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lang="en-US" sz="1100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‘</a:t>
            </a: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Royalty-free</a:t>
            </a:r>
            <a:r>
              <a:rPr lang="en-US" sz="1100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 deals hook farmers onto patented systems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Public research on our own seeds is underfunded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Seed-saving can become a crime under patent law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"/>
          <p:cNvSpPr/>
          <p:nvPr/>
        </p:nvSpPr>
        <p:spPr>
          <a:xfrm>
            <a:off x="3337560" y="1783080"/>
            <a:ext cx="2743200" cy="2834640"/>
          </a:xfrm>
          <a:prstGeom prst="rect">
            <a:avLst/>
          </a:prstGeom>
          <a:solidFill>
            <a:srgbClr val="FAF8F3"/>
          </a:solidFill>
          <a:ln cap="flat" cmpd="sng" w="12700">
            <a:solidFill>
              <a:srgbClr val="D9D4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4"/>
          <p:cNvSpPr/>
          <p:nvPr/>
        </p:nvSpPr>
        <p:spPr>
          <a:xfrm>
            <a:off x="3337560" y="1783080"/>
            <a:ext cx="2743200" cy="411480"/>
          </a:xfrm>
          <a:prstGeom prst="rect">
            <a:avLst/>
          </a:prstGeom>
          <a:solidFill>
            <a:srgbClr val="0A1E3D"/>
          </a:solidFill>
          <a:ln cap="flat" cmpd="sng" w="12700">
            <a:solidFill>
              <a:srgbClr val="0A1E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4"/>
          <p:cNvSpPr/>
          <p:nvPr/>
        </p:nvSpPr>
        <p:spPr>
          <a:xfrm>
            <a:off x="3429000" y="1783080"/>
            <a:ext cx="256032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onsolas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WHAT FEMINISM SEES &amp; PROPOSES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"/>
          <p:cNvSpPr/>
          <p:nvPr/>
        </p:nvSpPr>
        <p:spPr>
          <a:xfrm>
            <a:off x="3520440" y="2331720"/>
            <a:ext cx="2423160" cy="2194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Women have always been the keepers of indigenous seed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Patents turn seed-saving women into potential criminals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Fund women-led community seed banks with public money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Protect women's right to save, share, and exchange seed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4"/>
          <p:cNvSpPr/>
          <p:nvPr/>
        </p:nvSpPr>
        <p:spPr>
          <a:xfrm>
            <a:off x="6217920" y="1783080"/>
            <a:ext cx="2743200" cy="2834640"/>
          </a:xfrm>
          <a:prstGeom prst="rect">
            <a:avLst/>
          </a:prstGeom>
          <a:solidFill>
            <a:srgbClr val="FAF8F3"/>
          </a:solidFill>
          <a:ln cap="flat" cmpd="sng" w="12700">
            <a:solidFill>
              <a:srgbClr val="D9D4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4"/>
          <p:cNvSpPr/>
          <p:nvPr/>
        </p:nvSpPr>
        <p:spPr>
          <a:xfrm>
            <a:off x="6217920" y="1783080"/>
            <a:ext cx="2743200" cy="411480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4"/>
          <p:cNvSpPr/>
          <p:nvPr/>
        </p:nvSpPr>
        <p:spPr>
          <a:xfrm>
            <a:off x="6309360" y="1783080"/>
            <a:ext cx="256032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onsolas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HOW WE DECOLONISE IT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"/>
          <p:cNvSpPr/>
          <p:nvPr/>
        </p:nvSpPr>
        <p:spPr>
          <a:xfrm>
            <a:off x="6400800" y="2331720"/>
            <a:ext cx="2423160" cy="2194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Reject seeds as corporate property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Fund public research on locally adapted varieties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Refuse tax incentives for patented seed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Treat indigenous seed as national heritage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4" name="Google Shape;224;p4"/>
          <p:cNvCxnSpPr/>
          <p:nvPr/>
        </p:nvCxnSpPr>
        <p:spPr>
          <a:xfrm>
            <a:off x="457200" y="4709160"/>
            <a:ext cx="8229600" cy="0"/>
          </a:xfrm>
          <a:prstGeom prst="straightConnector1">
            <a:avLst/>
          </a:prstGeom>
          <a:noFill/>
          <a:ln cap="flat" cmpd="sng" w="12700">
            <a:solidFill>
              <a:srgbClr val="D9D4C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5" name="Google Shape;225;p4">
            <a:hlinkClick action="ppaction://hlinksldjump" r:id="rId3"/>
          </p:cNvPr>
          <p:cNvSpPr/>
          <p:nvPr/>
        </p:nvSpPr>
        <p:spPr>
          <a:xfrm>
            <a:off x="457200" y="4828032"/>
            <a:ext cx="777240" cy="2286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0A1E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4">
            <a:hlinkClick action="ppaction://hlinksldjump" r:id="rId4"/>
          </p:cNvPr>
          <p:cNvSpPr/>
          <p:nvPr/>
        </p:nvSpPr>
        <p:spPr>
          <a:xfrm>
            <a:off x="457200" y="4828032"/>
            <a:ext cx="77724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A1E3D"/>
              </a:buClr>
              <a:buSzPts val="800"/>
              <a:buFont typeface="Consolas"/>
              <a:buNone/>
            </a:pPr>
            <a:r>
              <a:rPr b="1" i="0" lang="en-US" sz="800" u="sng" cap="none" strike="noStrike">
                <a:solidFill>
                  <a:srgbClr val="0A1E3D"/>
                </a:solidFill>
                <a:latin typeface="Consolas"/>
                <a:ea typeface="Consolas"/>
                <a:cs typeface="Consolas"/>
                <a:sym typeface="Consolas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⌂  HOME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4">
            <a:hlinkClick action="ppaction://hlinksldjump" r:id="rId6"/>
          </p:cNvPr>
          <p:cNvSpPr/>
          <p:nvPr/>
        </p:nvSpPr>
        <p:spPr>
          <a:xfrm>
            <a:off x="6355080" y="4828032"/>
            <a:ext cx="1188720" cy="2286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0A1E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4">
            <a:hlinkClick action="ppaction://hlinksldjump" r:id="rId7"/>
          </p:cNvPr>
          <p:cNvSpPr/>
          <p:nvPr/>
        </p:nvSpPr>
        <p:spPr>
          <a:xfrm>
            <a:off x="6355080" y="4828032"/>
            <a:ext cx="118872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A1E3D"/>
              </a:buClr>
              <a:buSzPts val="800"/>
              <a:buFont typeface="Consolas"/>
              <a:buNone/>
            </a:pPr>
            <a:r>
              <a:rPr b="1" i="0" lang="en-US" sz="800" u="sng" cap="none" strike="noStrike">
                <a:solidFill>
                  <a:srgbClr val="0A1E3D"/>
                </a:solidFill>
                <a:latin typeface="Consolas"/>
                <a:ea typeface="Consolas"/>
                <a:cs typeface="Consolas"/>
                <a:sym typeface="Consolas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←  HUB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4">
            <a:hlinkClick action="ppaction://hlinksldjump" r:id="rId9"/>
          </p:cNvPr>
          <p:cNvSpPr/>
          <p:nvPr/>
        </p:nvSpPr>
        <p:spPr>
          <a:xfrm>
            <a:off x="7589520" y="4828032"/>
            <a:ext cx="1188720" cy="228600"/>
          </a:xfrm>
          <a:prstGeom prst="rect">
            <a:avLst/>
          </a:prstGeom>
          <a:solidFill>
            <a:srgbClr val="0A1E3D"/>
          </a:solidFill>
          <a:ln cap="flat" cmpd="sng" w="12700">
            <a:solidFill>
              <a:srgbClr val="0A1E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4">
            <a:hlinkClick action="ppaction://hlinksldjump" r:id="rId10"/>
          </p:cNvPr>
          <p:cNvSpPr/>
          <p:nvPr/>
        </p:nvSpPr>
        <p:spPr>
          <a:xfrm>
            <a:off x="7589520" y="4828032"/>
            <a:ext cx="118872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onsolas"/>
              <a:buNone/>
            </a:pPr>
            <a:r>
              <a:rPr b="1" i="0" lang="en-US" sz="800" u="sng" cap="none" strike="noStrik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  <a:hlinkClick action="ppaction://hlinksldjump"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NEXT  →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"/>
          <p:cNvSpPr/>
          <p:nvPr/>
        </p:nvSpPr>
        <p:spPr>
          <a:xfrm>
            <a:off x="457200" y="320040"/>
            <a:ext cx="5486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8935A"/>
              </a:buClr>
              <a:buSzPts val="1000"/>
              <a:buFont typeface="Consolas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NODE 02  ·  OF  ·  07</a:t>
            </a:r>
            <a:endParaRPr b="1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5"/>
          <p:cNvSpPr/>
          <p:nvPr/>
        </p:nvSpPr>
        <p:spPr>
          <a:xfrm>
            <a:off x="457200" y="640080"/>
            <a:ext cx="8229600" cy="73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A1E3D"/>
              </a:buClr>
              <a:buSzPts val="3400"/>
              <a:buFont typeface="Georgia"/>
              <a:buNone/>
            </a:pPr>
            <a:r>
              <a:rPr b="0" i="1" lang="en-US" sz="3400" u="none" cap="none" strike="noStrike">
                <a:solidFill>
                  <a:srgbClr val="0A1E3D"/>
                </a:solidFill>
                <a:latin typeface="Georgia"/>
                <a:ea typeface="Georgia"/>
                <a:cs typeface="Georgia"/>
                <a:sym typeface="Georgia"/>
              </a:rPr>
              <a:t>Ardhi</a:t>
            </a:r>
            <a:r>
              <a:rPr b="0" i="0" lang="en-US" sz="3400" u="none" cap="none" strike="noStrike">
                <a:solidFill>
                  <a:srgbClr val="B8935A"/>
                </a:solidFill>
                <a:latin typeface="Georgia"/>
                <a:ea typeface="Georgia"/>
                <a:cs typeface="Georgia"/>
                <a:sym typeface="Georgia"/>
              </a:rPr>
              <a:t>   ·   </a:t>
            </a:r>
            <a:r>
              <a:rPr b="0" i="0" lang="en-US" sz="3400" u="none" cap="none" strike="noStrike">
                <a:solidFill>
                  <a:srgbClr val="1A1A1A"/>
                </a:solidFill>
                <a:latin typeface="Georgia"/>
                <a:ea typeface="Georgia"/>
                <a:cs typeface="Georgia"/>
                <a:sym typeface="Georgia"/>
              </a:rPr>
              <a:t>The Land</a:t>
            </a:r>
            <a:endParaRPr b="0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5"/>
          <p:cNvSpPr/>
          <p:nvPr/>
        </p:nvSpPr>
        <p:spPr>
          <a:xfrm>
            <a:off x="457200" y="1325880"/>
            <a:ext cx="8229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6B6B"/>
              </a:buClr>
              <a:buSzPts val="1200"/>
              <a:buFont typeface="Calibri"/>
              <a:buNone/>
            </a:pPr>
            <a:r>
              <a:rPr b="1" i="1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 questions</a:t>
            </a:r>
            <a:r>
              <a:rPr b="1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5"/>
          <p:cNvSpPr/>
          <p:nvPr/>
        </p:nvSpPr>
        <p:spPr>
          <a:xfrm>
            <a:off x="457200" y="1783080"/>
            <a:ext cx="2743200" cy="2834640"/>
          </a:xfrm>
          <a:prstGeom prst="rect">
            <a:avLst/>
          </a:prstGeom>
          <a:solidFill>
            <a:srgbClr val="FAF8F3"/>
          </a:solidFill>
          <a:ln cap="flat" cmpd="sng" w="12700">
            <a:solidFill>
              <a:srgbClr val="D9D4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5"/>
          <p:cNvSpPr/>
          <p:nvPr/>
        </p:nvSpPr>
        <p:spPr>
          <a:xfrm>
            <a:off x="457200" y="1783080"/>
            <a:ext cx="2743200" cy="411480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5"/>
          <p:cNvSpPr/>
          <p:nvPr/>
        </p:nvSpPr>
        <p:spPr>
          <a:xfrm>
            <a:off x="548640" y="1783080"/>
            <a:ext cx="256032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onsolas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HOW TAX HAS MUDDLED THIS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5"/>
          <p:cNvSpPr/>
          <p:nvPr/>
        </p:nvSpPr>
        <p:spPr>
          <a:xfrm>
            <a:off x="640080" y="2331720"/>
            <a:ext cx="2423160" cy="2194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Colonial hut taxes made women</a:t>
            </a:r>
            <a:r>
              <a:rPr lang="en-US" sz="1100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s farming invisible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Modern land tax still favours formal (male) ownership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Women farm the land but cannot use it for credit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Customary land rights are rarely recognised in tax law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5"/>
          <p:cNvSpPr/>
          <p:nvPr/>
        </p:nvSpPr>
        <p:spPr>
          <a:xfrm>
            <a:off x="3337560" y="1783080"/>
            <a:ext cx="2743200" cy="2834640"/>
          </a:xfrm>
          <a:prstGeom prst="rect">
            <a:avLst/>
          </a:prstGeom>
          <a:solidFill>
            <a:srgbClr val="FAF8F3"/>
          </a:solidFill>
          <a:ln cap="flat" cmpd="sng" w="12700">
            <a:solidFill>
              <a:srgbClr val="D9D4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5"/>
          <p:cNvSpPr/>
          <p:nvPr/>
        </p:nvSpPr>
        <p:spPr>
          <a:xfrm>
            <a:off x="3337560" y="1783080"/>
            <a:ext cx="2743200" cy="411480"/>
          </a:xfrm>
          <a:prstGeom prst="rect">
            <a:avLst/>
          </a:prstGeom>
          <a:solidFill>
            <a:srgbClr val="0A1E3D"/>
          </a:solidFill>
          <a:ln cap="flat" cmpd="sng" w="12700">
            <a:solidFill>
              <a:srgbClr val="0A1E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5"/>
          <p:cNvSpPr/>
          <p:nvPr/>
        </p:nvSpPr>
        <p:spPr>
          <a:xfrm>
            <a:off x="3429000" y="1783080"/>
            <a:ext cx="256032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onsolas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WHAT FEMINISM SEES &amp; PROPOSES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5"/>
          <p:cNvSpPr/>
          <p:nvPr/>
        </p:nvSpPr>
        <p:spPr>
          <a:xfrm>
            <a:off x="3520440" y="2331720"/>
            <a:ext cx="2423160" cy="2194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Women are 60 to 80 per cent of Africa's farmers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The productivity gap is about denied resources, not ability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Titling reform that recognises women's land rights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Credit guarantees tied to women's real farming work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5"/>
          <p:cNvSpPr/>
          <p:nvPr/>
        </p:nvSpPr>
        <p:spPr>
          <a:xfrm>
            <a:off x="6217920" y="1783080"/>
            <a:ext cx="2743200" cy="2834640"/>
          </a:xfrm>
          <a:prstGeom prst="rect">
            <a:avLst/>
          </a:prstGeom>
          <a:solidFill>
            <a:srgbClr val="FAF8F3"/>
          </a:solidFill>
          <a:ln cap="flat" cmpd="sng" w="12700">
            <a:solidFill>
              <a:srgbClr val="D9D4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5"/>
          <p:cNvSpPr/>
          <p:nvPr/>
        </p:nvSpPr>
        <p:spPr>
          <a:xfrm>
            <a:off x="6217920" y="1783080"/>
            <a:ext cx="2743200" cy="411480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5"/>
          <p:cNvSpPr/>
          <p:nvPr/>
        </p:nvSpPr>
        <p:spPr>
          <a:xfrm>
            <a:off x="6309360" y="1783080"/>
            <a:ext cx="256032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onsolas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HOW WE DECOLONISE IT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5"/>
          <p:cNvSpPr/>
          <p:nvPr/>
        </p:nvSpPr>
        <p:spPr>
          <a:xfrm>
            <a:off x="6400800" y="2331720"/>
            <a:ext cx="2423160" cy="2194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Reform land tax to reflect customary systems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Recognise women's farming as ownership, not just labour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Treat land reform as a food security policy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End the colonial split of paid and unpaid labour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1" name="Google Shape;251;p5"/>
          <p:cNvCxnSpPr/>
          <p:nvPr/>
        </p:nvCxnSpPr>
        <p:spPr>
          <a:xfrm>
            <a:off x="457200" y="4709160"/>
            <a:ext cx="8229600" cy="0"/>
          </a:xfrm>
          <a:prstGeom prst="straightConnector1">
            <a:avLst/>
          </a:prstGeom>
          <a:noFill/>
          <a:ln cap="flat" cmpd="sng" w="12700">
            <a:solidFill>
              <a:srgbClr val="D9D4C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2" name="Google Shape;252;p5">
            <a:hlinkClick action="ppaction://hlinksldjump" r:id="rId4"/>
          </p:cNvPr>
          <p:cNvSpPr/>
          <p:nvPr/>
        </p:nvSpPr>
        <p:spPr>
          <a:xfrm>
            <a:off x="457200" y="4828032"/>
            <a:ext cx="777240" cy="2286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0A1E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5">
            <a:hlinkClick action="ppaction://hlinksldjump" r:id="rId5"/>
          </p:cNvPr>
          <p:cNvSpPr/>
          <p:nvPr/>
        </p:nvSpPr>
        <p:spPr>
          <a:xfrm>
            <a:off x="457200" y="4828032"/>
            <a:ext cx="77724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A1E3D"/>
              </a:buClr>
              <a:buSzPts val="800"/>
              <a:buFont typeface="Consolas"/>
              <a:buNone/>
            </a:pPr>
            <a:r>
              <a:rPr b="1" i="0" lang="en-US" sz="800" u="sng" cap="none" strike="noStrike">
                <a:solidFill>
                  <a:srgbClr val="0A1E3D"/>
                </a:solidFill>
                <a:latin typeface="Consolas"/>
                <a:ea typeface="Consolas"/>
                <a:cs typeface="Consolas"/>
                <a:sym typeface="Consolas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⌂  HOME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5">
            <a:hlinkClick action="ppaction://hlinksldjump" r:id="rId7"/>
          </p:cNvPr>
          <p:cNvSpPr/>
          <p:nvPr/>
        </p:nvSpPr>
        <p:spPr>
          <a:xfrm>
            <a:off x="6355080" y="4828032"/>
            <a:ext cx="1188720" cy="2286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0A1E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5">
            <a:hlinkClick action="ppaction://hlinksldjump" r:id="rId8"/>
          </p:cNvPr>
          <p:cNvSpPr/>
          <p:nvPr/>
        </p:nvSpPr>
        <p:spPr>
          <a:xfrm>
            <a:off x="6355080" y="4828032"/>
            <a:ext cx="118872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A1E3D"/>
              </a:buClr>
              <a:buSzPts val="800"/>
              <a:buFont typeface="Consolas"/>
              <a:buNone/>
            </a:pPr>
            <a:r>
              <a:rPr b="1" i="0" lang="en-US" sz="800" u="sng" cap="none" strike="noStrike">
                <a:solidFill>
                  <a:srgbClr val="0A1E3D"/>
                </a:solidFill>
                <a:latin typeface="Consolas"/>
                <a:ea typeface="Consolas"/>
                <a:cs typeface="Consolas"/>
                <a:sym typeface="Consolas"/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←  PREV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5">
            <a:hlinkClick action="ppaction://hlinksldjump" r:id="rId10"/>
          </p:cNvPr>
          <p:cNvSpPr/>
          <p:nvPr/>
        </p:nvSpPr>
        <p:spPr>
          <a:xfrm>
            <a:off x="7589520" y="4828032"/>
            <a:ext cx="1188720" cy="228600"/>
          </a:xfrm>
          <a:prstGeom prst="rect">
            <a:avLst/>
          </a:prstGeom>
          <a:solidFill>
            <a:srgbClr val="0A1E3D"/>
          </a:solidFill>
          <a:ln cap="flat" cmpd="sng" w="12700">
            <a:solidFill>
              <a:srgbClr val="0A1E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5">
            <a:hlinkClick action="ppaction://hlinksldjump" r:id="rId11"/>
          </p:cNvPr>
          <p:cNvSpPr/>
          <p:nvPr/>
        </p:nvSpPr>
        <p:spPr>
          <a:xfrm>
            <a:off x="7589520" y="4828032"/>
            <a:ext cx="118872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onsolas"/>
              <a:buNone/>
            </a:pPr>
            <a:r>
              <a:rPr b="1" i="0" lang="en-US" sz="800" u="sng" cap="none" strike="noStrik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  <a:hlinkClick action="ppaction://hlinksldjump"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NEXT  →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6"/>
          <p:cNvSpPr/>
          <p:nvPr/>
        </p:nvSpPr>
        <p:spPr>
          <a:xfrm>
            <a:off x="457200" y="320040"/>
            <a:ext cx="5486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8935A"/>
              </a:buClr>
              <a:buSzPts val="1000"/>
              <a:buFont typeface="Consolas"/>
              <a:buNone/>
            </a:pPr>
            <a:r>
              <a:rPr b="0" i="0" lang="en-US" sz="1000" u="none" cap="none" strike="noStrike">
                <a:solidFill>
                  <a:srgbClr val="B8935A"/>
                </a:solidFill>
                <a:latin typeface="Consolas"/>
                <a:ea typeface="Consolas"/>
                <a:cs typeface="Consolas"/>
                <a:sym typeface="Consolas"/>
              </a:rPr>
              <a:t>NODE 03  ·  OF  ·  07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6"/>
          <p:cNvSpPr/>
          <p:nvPr/>
        </p:nvSpPr>
        <p:spPr>
          <a:xfrm>
            <a:off x="457200" y="640080"/>
            <a:ext cx="8229600" cy="73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A1E3D"/>
              </a:buClr>
              <a:buSzPts val="3400"/>
              <a:buFont typeface="Georgia"/>
              <a:buNone/>
            </a:pPr>
            <a:r>
              <a:rPr b="0" i="1" lang="en-US" sz="3400" u="none" cap="none" strike="noStrike">
                <a:solidFill>
                  <a:srgbClr val="0A1E3D"/>
                </a:solidFill>
                <a:latin typeface="Georgia"/>
                <a:ea typeface="Georgia"/>
                <a:cs typeface="Georgia"/>
                <a:sym typeface="Georgia"/>
              </a:rPr>
              <a:t>Shamba</a:t>
            </a:r>
            <a:r>
              <a:rPr b="0" i="0" lang="en-US" sz="3400" u="none" cap="none" strike="noStrike">
                <a:solidFill>
                  <a:srgbClr val="B8935A"/>
                </a:solidFill>
                <a:latin typeface="Georgia"/>
                <a:ea typeface="Georgia"/>
                <a:cs typeface="Georgia"/>
                <a:sym typeface="Georgia"/>
              </a:rPr>
              <a:t>   ·   </a:t>
            </a:r>
            <a:r>
              <a:rPr b="0" i="0" lang="en-US" sz="3400" u="none" cap="none" strike="noStrike">
                <a:solidFill>
                  <a:srgbClr val="1A1A1A"/>
                </a:solidFill>
                <a:latin typeface="Georgia"/>
                <a:ea typeface="Georgia"/>
                <a:cs typeface="Georgia"/>
                <a:sym typeface="Georgia"/>
              </a:rPr>
              <a:t>The Farm</a:t>
            </a:r>
            <a:endParaRPr b="0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6"/>
          <p:cNvSpPr/>
          <p:nvPr/>
        </p:nvSpPr>
        <p:spPr>
          <a:xfrm>
            <a:off x="457200" y="1325880"/>
            <a:ext cx="8229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6B6B"/>
              </a:buClr>
              <a:buSzPts val="1200"/>
              <a:buFont typeface="Calibri"/>
              <a:buNone/>
            </a:pPr>
            <a:r>
              <a:rPr b="0" i="1" lang="en-US" sz="1200" u="none" cap="none" strike="noStrike">
                <a:solidFill>
                  <a:srgbClr val="6B6B6B"/>
                </a:solidFill>
                <a:latin typeface="Calibri"/>
                <a:ea typeface="Calibri"/>
                <a:cs typeface="Calibri"/>
                <a:sym typeface="Calibri"/>
              </a:rPr>
              <a:t>Three questions</a:t>
            </a:r>
            <a:r>
              <a:rPr i="1" lang="en-US" sz="1200">
                <a:solidFill>
                  <a:srgbClr val="6B6B6B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6"/>
          <p:cNvSpPr/>
          <p:nvPr/>
        </p:nvSpPr>
        <p:spPr>
          <a:xfrm>
            <a:off x="457200" y="1783080"/>
            <a:ext cx="2743200" cy="2834640"/>
          </a:xfrm>
          <a:prstGeom prst="rect">
            <a:avLst/>
          </a:prstGeom>
          <a:solidFill>
            <a:srgbClr val="FAF8F3"/>
          </a:solidFill>
          <a:ln cap="flat" cmpd="sng" w="12700">
            <a:solidFill>
              <a:srgbClr val="D9D4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6"/>
          <p:cNvSpPr/>
          <p:nvPr/>
        </p:nvSpPr>
        <p:spPr>
          <a:xfrm>
            <a:off x="457200" y="1783080"/>
            <a:ext cx="2743200" cy="411480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6"/>
          <p:cNvSpPr/>
          <p:nvPr/>
        </p:nvSpPr>
        <p:spPr>
          <a:xfrm>
            <a:off x="548640" y="1783080"/>
            <a:ext cx="256032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onsolas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HOW TAX HAS MUDDLED THIS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6"/>
          <p:cNvSpPr/>
          <p:nvPr/>
        </p:nvSpPr>
        <p:spPr>
          <a:xfrm>
            <a:off x="640080" y="2331720"/>
            <a:ext cx="2423160" cy="2194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Duties on seed, fertiliser, and tools hit smallholders hardest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VAT refunds reward big agribusiness with lawyers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Tax exemptions go to multinationals, not the mama mkulima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Public money funds input subsidies, not agroecology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6"/>
          <p:cNvSpPr/>
          <p:nvPr/>
        </p:nvSpPr>
        <p:spPr>
          <a:xfrm>
            <a:off x="3337560" y="1783080"/>
            <a:ext cx="2743200" cy="2834640"/>
          </a:xfrm>
          <a:prstGeom prst="rect">
            <a:avLst/>
          </a:prstGeom>
          <a:solidFill>
            <a:srgbClr val="FAF8F3"/>
          </a:solidFill>
          <a:ln cap="flat" cmpd="sng" w="12700">
            <a:solidFill>
              <a:srgbClr val="D9D4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6"/>
          <p:cNvSpPr/>
          <p:nvPr/>
        </p:nvSpPr>
        <p:spPr>
          <a:xfrm>
            <a:off x="3337560" y="1783080"/>
            <a:ext cx="2743200" cy="411480"/>
          </a:xfrm>
          <a:prstGeom prst="rect">
            <a:avLst/>
          </a:prstGeom>
          <a:solidFill>
            <a:srgbClr val="0A1E3D"/>
          </a:solidFill>
          <a:ln cap="flat" cmpd="sng" w="12700">
            <a:solidFill>
              <a:srgbClr val="0A1E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6"/>
          <p:cNvSpPr/>
          <p:nvPr/>
        </p:nvSpPr>
        <p:spPr>
          <a:xfrm>
            <a:off x="3429000" y="1783080"/>
            <a:ext cx="256032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onsolas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WHAT FEMINISM SEES &amp; PROPOSES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6"/>
          <p:cNvSpPr/>
          <p:nvPr/>
        </p:nvSpPr>
        <p:spPr>
          <a:xfrm>
            <a:off x="3520440" y="2331720"/>
            <a:ext cx="2423160" cy="2194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Women farm with a jembe while men access tractor hire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Subsidy registers ignore women's labour patterns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Redesign subsidies around women's real farming lives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Invest in rural infrastructure that eases the care burden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6"/>
          <p:cNvSpPr/>
          <p:nvPr/>
        </p:nvSpPr>
        <p:spPr>
          <a:xfrm>
            <a:off x="6217920" y="1783080"/>
            <a:ext cx="2743200" cy="2834640"/>
          </a:xfrm>
          <a:prstGeom prst="rect">
            <a:avLst/>
          </a:prstGeom>
          <a:solidFill>
            <a:srgbClr val="FAF8F3"/>
          </a:solidFill>
          <a:ln cap="flat" cmpd="sng" w="12700">
            <a:solidFill>
              <a:srgbClr val="D9D4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6"/>
          <p:cNvSpPr/>
          <p:nvPr/>
        </p:nvSpPr>
        <p:spPr>
          <a:xfrm>
            <a:off x="6217920" y="1783080"/>
            <a:ext cx="2743200" cy="411480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6"/>
          <p:cNvSpPr/>
          <p:nvPr/>
        </p:nvSpPr>
        <p:spPr>
          <a:xfrm>
            <a:off x="6309360" y="1783080"/>
            <a:ext cx="256032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onsolas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HOW WE DECOLONISE IT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6"/>
          <p:cNvSpPr/>
          <p:nvPr/>
        </p:nvSpPr>
        <p:spPr>
          <a:xfrm>
            <a:off x="6400800" y="2331720"/>
            <a:ext cx="2423160" cy="2194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End duty exemptions that favour corporate farming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Redirect subsidies to agroecological transition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Deliver extension services directly to women farmers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Fund water, energy, and childcare in rural areas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8" name="Google Shape;278;p6"/>
          <p:cNvCxnSpPr/>
          <p:nvPr/>
        </p:nvCxnSpPr>
        <p:spPr>
          <a:xfrm>
            <a:off x="457200" y="4709160"/>
            <a:ext cx="8229600" cy="0"/>
          </a:xfrm>
          <a:prstGeom prst="straightConnector1">
            <a:avLst/>
          </a:prstGeom>
          <a:noFill/>
          <a:ln cap="flat" cmpd="sng" w="12700">
            <a:solidFill>
              <a:srgbClr val="D9D4C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9" name="Google Shape;279;p6">
            <a:hlinkClick action="ppaction://hlinksldjump" r:id="rId3"/>
          </p:cNvPr>
          <p:cNvSpPr/>
          <p:nvPr/>
        </p:nvSpPr>
        <p:spPr>
          <a:xfrm>
            <a:off x="457200" y="4828032"/>
            <a:ext cx="777240" cy="2286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0A1E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6">
            <a:hlinkClick action="ppaction://hlinksldjump" r:id="rId4"/>
          </p:cNvPr>
          <p:cNvSpPr/>
          <p:nvPr/>
        </p:nvSpPr>
        <p:spPr>
          <a:xfrm>
            <a:off x="457200" y="4828032"/>
            <a:ext cx="77724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A1E3D"/>
              </a:buClr>
              <a:buSzPts val="800"/>
              <a:buFont typeface="Consolas"/>
              <a:buNone/>
            </a:pPr>
            <a:r>
              <a:rPr b="1" i="0" lang="en-US" sz="800" u="sng" cap="none" strike="noStrike">
                <a:solidFill>
                  <a:srgbClr val="0A1E3D"/>
                </a:solidFill>
                <a:latin typeface="Consolas"/>
                <a:ea typeface="Consolas"/>
                <a:cs typeface="Consolas"/>
                <a:sym typeface="Consolas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⌂  HOME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6">
            <a:hlinkClick action="ppaction://hlinksldjump" r:id="rId6"/>
          </p:cNvPr>
          <p:cNvSpPr/>
          <p:nvPr/>
        </p:nvSpPr>
        <p:spPr>
          <a:xfrm>
            <a:off x="6355080" y="4828032"/>
            <a:ext cx="1188720" cy="2286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0A1E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6">
            <a:hlinkClick action="ppaction://hlinksldjump" r:id="rId7"/>
          </p:cNvPr>
          <p:cNvSpPr/>
          <p:nvPr/>
        </p:nvSpPr>
        <p:spPr>
          <a:xfrm>
            <a:off x="6355080" y="4828032"/>
            <a:ext cx="118872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A1E3D"/>
              </a:buClr>
              <a:buSzPts val="800"/>
              <a:buFont typeface="Consolas"/>
              <a:buNone/>
            </a:pPr>
            <a:r>
              <a:rPr b="1" i="0" lang="en-US" sz="800" u="sng" cap="none" strike="noStrike">
                <a:solidFill>
                  <a:srgbClr val="0A1E3D"/>
                </a:solidFill>
                <a:latin typeface="Consolas"/>
                <a:ea typeface="Consolas"/>
                <a:cs typeface="Consolas"/>
                <a:sym typeface="Consolas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←  PREV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6">
            <a:hlinkClick action="ppaction://hlinksldjump" r:id="rId9"/>
          </p:cNvPr>
          <p:cNvSpPr/>
          <p:nvPr/>
        </p:nvSpPr>
        <p:spPr>
          <a:xfrm>
            <a:off x="7589520" y="4828032"/>
            <a:ext cx="1188720" cy="228600"/>
          </a:xfrm>
          <a:prstGeom prst="rect">
            <a:avLst/>
          </a:prstGeom>
          <a:solidFill>
            <a:srgbClr val="0A1E3D"/>
          </a:solidFill>
          <a:ln cap="flat" cmpd="sng" w="12700">
            <a:solidFill>
              <a:srgbClr val="0A1E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6">
            <a:hlinkClick action="ppaction://hlinksldjump" r:id="rId10"/>
          </p:cNvPr>
          <p:cNvSpPr/>
          <p:nvPr/>
        </p:nvSpPr>
        <p:spPr>
          <a:xfrm>
            <a:off x="7589520" y="4828032"/>
            <a:ext cx="118872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onsolas"/>
              <a:buNone/>
            </a:pPr>
            <a:r>
              <a:rPr b="1" i="0" lang="en-US" sz="800" u="sng" cap="none" strike="noStrik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  <a:hlinkClick action="ppaction://hlinksldjump"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NEXT  →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7"/>
          <p:cNvSpPr/>
          <p:nvPr/>
        </p:nvSpPr>
        <p:spPr>
          <a:xfrm>
            <a:off x="457200" y="320040"/>
            <a:ext cx="5486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8935A"/>
              </a:buClr>
              <a:buSzPts val="1000"/>
              <a:buFont typeface="Consolas"/>
              <a:buNone/>
            </a:pPr>
            <a:r>
              <a:rPr b="0" i="0" lang="en-US" sz="1000" u="none" cap="none" strike="noStrike">
                <a:solidFill>
                  <a:srgbClr val="B8935A"/>
                </a:solidFill>
                <a:latin typeface="Consolas"/>
                <a:ea typeface="Consolas"/>
                <a:cs typeface="Consolas"/>
                <a:sym typeface="Consolas"/>
              </a:rPr>
              <a:t>NODE 04  ·  OF  ·  07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7"/>
          <p:cNvSpPr/>
          <p:nvPr/>
        </p:nvSpPr>
        <p:spPr>
          <a:xfrm>
            <a:off x="457200" y="640080"/>
            <a:ext cx="8229600" cy="73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A1E3D"/>
              </a:buClr>
              <a:buSzPts val="3400"/>
              <a:buFont typeface="Georgia"/>
              <a:buNone/>
            </a:pPr>
            <a:r>
              <a:rPr b="0" i="1" lang="en-US" sz="3400" u="none" cap="none" strike="noStrike">
                <a:solidFill>
                  <a:srgbClr val="0A1E3D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Mavuno</a:t>
            </a:r>
            <a:r>
              <a:rPr b="0" i="0" lang="en-US" sz="3400" u="none" cap="none" strike="noStrike">
                <a:solidFill>
                  <a:srgbClr val="B8935A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   ·   </a:t>
            </a:r>
            <a:r>
              <a:rPr b="0" i="0" lang="en-US" sz="3400" u="none" cap="none" strike="noStrike">
                <a:solidFill>
                  <a:srgbClr val="1A1A1A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The Harvest</a:t>
            </a:r>
            <a:endParaRPr b="0" i="0" sz="3400" u="none" cap="none" strike="noStrike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7"/>
          <p:cNvSpPr/>
          <p:nvPr/>
        </p:nvSpPr>
        <p:spPr>
          <a:xfrm>
            <a:off x="457200" y="1325880"/>
            <a:ext cx="8229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6B6B"/>
              </a:buClr>
              <a:buSzPts val="1200"/>
              <a:buFont typeface="Calibri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Three questions</a:t>
            </a:r>
            <a:r>
              <a:rPr i="1" lang="en-US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:</a:t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7"/>
          <p:cNvSpPr/>
          <p:nvPr/>
        </p:nvSpPr>
        <p:spPr>
          <a:xfrm>
            <a:off x="457200" y="1783080"/>
            <a:ext cx="2743200" cy="2834640"/>
          </a:xfrm>
          <a:prstGeom prst="rect">
            <a:avLst/>
          </a:prstGeom>
          <a:solidFill>
            <a:srgbClr val="FAF8F3"/>
          </a:solidFill>
          <a:ln cap="flat" cmpd="sng" w="12700">
            <a:solidFill>
              <a:srgbClr val="D9D4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7"/>
          <p:cNvSpPr/>
          <p:nvPr/>
        </p:nvSpPr>
        <p:spPr>
          <a:xfrm>
            <a:off x="457200" y="1783080"/>
            <a:ext cx="2743200" cy="411480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7"/>
          <p:cNvSpPr/>
          <p:nvPr/>
        </p:nvSpPr>
        <p:spPr>
          <a:xfrm>
            <a:off x="548640" y="1783080"/>
            <a:ext cx="256032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onsolas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HOW TAX HAS MUDDLED THIS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7"/>
          <p:cNvSpPr/>
          <p:nvPr/>
        </p:nvSpPr>
        <p:spPr>
          <a:xfrm>
            <a:off x="640080" y="2331720"/>
            <a:ext cx="2423160" cy="2194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A handful of buyers set the price for smallholders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Transfer pricing lets multinationals shift profits offshore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Nigeria</a:t>
            </a:r>
            <a:r>
              <a:rPr lang="en-US" sz="1100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s 2025 Tax Act gives new agribusiness a 5-year holiday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Kenyan farmers earn US$100 to 120 per hectare; multinationals pay no tax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7"/>
          <p:cNvSpPr/>
          <p:nvPr/>
        </p:nvSpPr>
        <p:spPr>
          <a:xfrm>
            <a:off x="3337560" y="1783080"/>
            <a:ext cx="2743200" cy="2834640"/>
          </a:xfrm>
          <a:prstGeom prst="rect">
            <a:avLst/>
          </a:prstGeom>
          <a:solidFill>
            <a:srgbClr val="FAF8F3"/>
          </a:solidFill>
          <a:ln cap="flat" cmpd="sng" w="12700">
            <a:solidFill>
              <a:srgbClr val="D9D4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7"/>
          <p:cNvSpPr/>
          <p:nvPr/>
        </p:nvSpPr>
        <p:spPr>
          <a:xfrm>
            <a:off x="3337560" y="1783080"/>
            <a:ext cx="2743200" cy="411480"/>
          </a:xfrm>
          <a:prstGeom prst="rect">
            <a:avLst/>
          </a:prstGeom>
          <a:solidFill>
            <a:srgbClr val="0A1E3D"/>
          </a:solidFill>
          <a:ln cap="flat" cmpd="sng" w="12700">
            <a:solidFill>
              <a:srgbClr val="0A1E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7"/>
          <p:cNvSpPr/>
          <p:nvPr/>
        </p:nvSpPr>
        <p:spPr>
          <a:xfrm>
            <a:off x="3429000" y="1783080"/>
            <a:ext cx="256032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onsolas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WHAT FEMINISM SEES &amp; PROPOSES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7"/>
          <p:cNvSpPr/>
          <p:nvPr/>
        </p:nvSpPr>
        <p:spPr>
          <a:xfrm>
            <a:off x="3520440" y="2331720"/>
            <a:ext cx="2423160" cy="2194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Post-harvest losses fall hardest on women without storage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Women hold no pricing power in the fiscal bargain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Invest in community-scale storage, not only commercial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Enforce transfer pricing rules to protect welfare budgets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7"/>
          <p:cNvSpPr/>
          <p:nvPr/>
        </p:nvSpPr>
        <p:spPr>
          <a:xfrm>
            <a:off x="6217920" y="1783080"/>
            <a:ext cx="2743200" cy="2834640"/>
          </a:xfrm>
          <a:prstGeom prst="rect">
            <a:avLst/>
          </a:prstGeom>
          <a:solidFill>
            <a:srgbClr val="FAF8F3"/>
          </a:solidFill>
          <a:ln cap="flat" cmpd="sng" w="12700">
            <a:solidFill>
              <a:srgbClr val="D9D4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7"/>
          <p:cNvSpPr/>
          <p:nvPr/>
        </p:nvSpPr>
        <p:spPr>
          <a:xfrm>
            <a:off x="6217920" y="1783080"/>
            <a:ext cx="2743200" cy="411480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7"/>
          <p:cNvSpPr/>
          <p:nvPr/>
        </p:nvSpPr>
        <p:spPr>
          <a:xfrm>
            <a:off x="6309360" y="1783080"/>
            <a:ext cx="256032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onsolas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HOW WE DECOLONISE IT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7"/>
          <p:cNvSpPr/>
          <p:nvPr/>
        </p:nvSpPr>
        <p:spPr>
          <a:xfrm>
            <a:off x="6400800" y="2331720"/>
            <a:ext cx="2423160" cy="2194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Enforce transfer pricing rules against grain traders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Build community-owned storage cooperatives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Set minimum tax rates to end the race to the bottom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Redirect corporate tax revenue to rural welfare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5" name="Google Shape;305;p7"/>
          <p:cNvCxnSpPr/>
          <p:nvPr/>
        </p:nvCxnSpPr>
        <p:spPr>
          <a:xfrm>
            <a:off x="457200" y="4709160"/>
            <a:ext cx="8229600" cy="0"/>
          </a:xfrm>
          <a:prstGeom prst="straightConnector1">
            <a:avLst/>
          </a:prstGeom>
          <a:noFill/>
          <a:ln cap="flat" cmpd="sng" w="12700">
            <a:solidFill>
              <a:srgbClr val="D9D4C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6" name="Google Shape;306;p7">
            <a:hlinkClick action="ppaction://hlinksldjump" r:id="rId4"/>
          </p:cNvPr>
          <p:cNvSpPr/>
          <p:nvPr/>
        </p:nvSpPr>
        <p:spPr>
          <a:xfrm>
            <a:off x="457200" y="4828032"/>
            <a:ext cx="777240" cy="2286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0A1E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7">
            <a:hlinkClick action="ppaction://hlinksldjump" r:id="rId5"/>
          </p:cNvPr>
          <p:cNvSpPr/>
          <p:nvPr/>
        </p:nvSpPr>
        <p:spPr>
          <a:xfrm>
            <a:off x="457200" y="4828032"/>
            <a:ext cx="77724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A1E3D"/>
              </a:buClr>
              <a:buSzPts val="800"/>
              <a:buFont typeface="Consolas"/>
              <a:buNone/>
            </a:pPr>
            <a:r>
              <a:rPr b="1" i="0" lang="en-US" sz="800" u="sng" cap="none" strike="noStrike">
                <a:solidFill>
                  <a:srgbClr val="0A1E3D"/>
                </a:solidFill>
                <a:latin typeface="Consolas"/>
                <a:ea typeface="Consolas"/>
                <a:cs typeface="Consolas"/>
                <a:sym typeface="Consolas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⌂  HOME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7">
            <a:hlinkClick action="ppaction://hlinksldjump" r:id="rId7"/>
          </p:cNvPr>
          <p:cNvSpPr/>
          <p:nvPr/>
        </p:nvSpPr>
        <p:spPr>
          <a:xfrm>
            <a:off x="6355080" y="4828032"/>
            <a:ext cx="1188720" cy="2286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0A1E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7">
            <a:hlinkClick action="ppaction://hlinksldjump" r:id="rId8"/>
          </p:cNvPr>
          <p:cNvSpPr/>
          <p:nvPr/>
        </p:nvSpPr>
        <p:spPr>
          <a:xfrm>
            <a:off x="6355080" y="4828032"/>
            <a:ext cx="118872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A1E3D"/>
              </a:buClr>
              <a:buSzPts val="800"/>
              <a:buFont typeface="Consolas"/>
              <a:buNone/>
            </a:pPr>
            <a:r>
              <a:rPr b="1" i="0" lang="en-US" sz="800" u="sng" cap="none" strike="noStrike">
                <a:solidFill>
                  <a:srgbClr val="0A1E3D"/>
                </a:solidFill>
                <a:latin typeface="Consolas"/>
                <a:ea typeface="Consolas"/>
                <a:cs typeface="Consolas"/>
                <a:sym typeface="Consolas"/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←  PREV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7">
            <a:hlinkClick action="ppaction://hlinksldjump" r:id="rId10"/>
          </p:cNvPr>
          <p:cNvSpPr/>
          <p:nvPr/>
        </p:nvSpPr>
        <p:spPr>
          <a:xfrm>
            <a:off x="7589520" y="4828032"/>
            <a:ext cx="1188720" cy="228600"/>
          </a:xfrm>
          <a:prstGeom prst="rect">
            <a:avLst/>
          </a:prstGeom>
          <a:solidFill>
            <a:srgbClr val="0A1E3D"/>
          </a:solidFill>
          <a:ln cap="flat" cmpd="sng" w="12700">
            <a:solidFill>
              <a:srgbClr val="0A1E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7">
            <a:hlinkClick action="ppaction://hlinksldjump" r:id="rId11"/>
          </p:cNvPr>
          <p:cNvSpPr/>
          <p:nvPr/>
        </p:nvSpPr>
        <p:spPr>
          <a:xfrm>
            <a:off x="7589520" y="4828032"/>
            <a:ext cx="118872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onsolas"/>
              <a:buNone/>
            </a:pPr>
            <a:r>
              <a:rPr b="1" i="0" lang="en-US" sz="800" u="sng" cap="none" strike="noStrik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  <a:hlinkClick action="ppaction://hlinksldjump"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NEXT  →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8"/>
          <p:cNvSpPr/>
          <p:nvPr/>
        </p:nvSpPr>
        <p:spPr>
          <a:xfrm>
            <a:off x="457200" y="320040"/>
            <a:ext cx="5486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8935A"/>
              </a:buClr>
              <a:buSzPts val="1000"/>
              <a:buFont typeface="Consolas"/>
              <a:buNone/>
            </a:pPr>
            <a:r>
              <a:rPr b="0" i="0" lang="en-US" sz="1000" u="none" cap="none" strike="noStrike">
                <a:solidFill>
                  <a:srgbClr val="B8935A"/>
                </a:solidFill>
                <a:latin typeface="Consolas"/>
                <a:ea typeface="Consolas"/>
                <a:cs typeface="Consolas"/>
                <a:sym typeface="Consolas"/>
              </a:rPr>
              <a:t>NODE 05  ·  OF  ·  07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8"/>
          <p:cNvSpPr/>
          <p:nvPr/>
        </p:nvSpPr>
        <p:spPr>
          <a:xfrm>
            <a:off x="457200" y="640080"/>
            <a:ext cx="8229600" cy="73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A1E3D"/>
              </a:buClr>
              <a:buSzPts val="3400"/>
              <a:buFont typeface="Georgia"/>
              <a:buNone/>
            </a:pPr>
            <a:r>
              <a:rPr b="0" i="1" lang="en-US" sz="3400" u="none" cap="none" strike="noStrike">
                <a:solidFill>
                  <a:srgbClr val="0A1E3D"/>
                </a:solidFill>
                <a:latin typeface="Georgia"/>
                <a:ea typeface="Georgia"/>
                <a:cs typeface="Georgia"/>
                <a:sym typeface="Georgia"/>
              </a:rPr>
              <a:t>Kusindika</a:t>
            </a:r>
            <a:r>
              <a:rPr b="0" i="0" lang="en-US" sz="3400" u="none" cap="none" strike="noStrike">
                <a:solidFill>
                  <a:srgbClr val="B8935A"/>
                </a:solidFill>
                <a:latin typeface="Georgia"/>
                <a:ea typeface="Georgia"/>
                <a:cs typeface="Georgia"/>
                <a:sym typeface="Georgia"/>
              </a:rPr>
              <a:t>   ·   </a:t>
            </a:r>
            <a:r>
              <a:rPr b="0" i="0" lang="en-US" sz="3400" u="none" cap="none" strike="noStrike">
                <a:solidFill>
                  <a:srgbClr val="1A1A1A"/>
                </a:solidFill>
                <a:latin typeface="Georgia"/>
                <a:ea typeface="Georgia"/>
                <a:cs typeface="Georgia"/>
                <a:sym typeface="Georgia"/>
              </a:rPr>
              <a:t>Processing</a:t>
            </a:r>
            <a:endParaRPr b="0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8"/>
          <p:cNvSpPr/>
          <p:nvPr/>
        </p:nvSpPr>
        <p:spPr>
          <a:xfrm>
            <a:off x="457200" y="1325880"/>
            <a:ext cx="8229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6B6B"/>
              </a:buClr>
              <a:buSzPts val="1200"/>
              <a:buFont typeface="Calibri"/>
              <a:buNone/>
            </a:pPr>
            <a:r>
              <a:rPr b="0" i="1" lang="en-US" sz="1200" u="none" cap="none" strike="noStrike">
                <a:solidFill>
                  <a:srgbClr val="6B6B6B"/>
                </a:solidFill>
                <a:latin typeface="Calibri"/>
                <a:ea typeface="Calibri"/>
                <a:cs typeface="Calibri"/>
                <a:sym typeface="Calibri"/>
              </a:rPr>
              <a:t>Three questions</a:t>
            </a:r>
            <a:r>
              <a:rPr i="1" lang="en-US" sz="1200">
                <a:solidFill>
                  <a:srgbClr val="6B6B6B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8"/>
          <p:cNvSpPr/>
          <p:nvPr/>
        </p:nvSpPr>
        <p:spPr>
          <a:xfrm>
            <a:off x="457200" y="1783080"/>
            <a:ext cx="2743200" cy="2834640"/>
          </a:xfrm>
          <a:prstGeom prst="rect">
            <a:avLst/>
          </a:prstGeom>
          <a:solidFill>
            <a:srgbClr val="FAF8F3"/>
          </a:solidFill>
          <a:ln cap="flat" cmpd="sng" w="12700">
            <a:solidFill>
              <a:srgbClr val="D9D4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8"/>
          <p:cNvSpPr/>
          <p:nvPr/>
        </p:nvSpPr>
        <p:spPr>
          <a:xfrm>
            <a:off x="457200" y="1783080"/>
            <a:ext cx="2743200" cy="411480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8"/>
          <p:cNvSpPr/>
          <p:nvPr/>
        </p:nvSpPr>
        <p:spPr>
          <a:xfrm>
            <a:off x="548640" y="1783080"/>
            <a:ext cx="256032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onsolas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HOW TAX HAS MUDDLED THIS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8"/>
          <p:cNvSpPr/>
          <p:nvPr/>
        </p:nvSpPr>
        <p:spPr>
          <a:xfrm>
            <a:off x="640080" y="2331720"/>
            <a:ext cx="2423160" cy="2194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Four firms control 70 to 90 per cent of global grain trade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They shift profits through offshore subsidiaries to avoid tax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African governments give them </a:t>
            </a:r>
            <a:r>
              <a:rPr lang="en-US" sz="1100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‘</a:t>
            </a: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investment</a:t>
            </a:r>
            <a:r>
              <a:rPr lang="en-US" sz="1100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 privileges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Public revenue drains that could fund food security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8"/>
          <p:cNvSpPr/>
          <p:nvPr/>
        </p:nvSpPr>
        <p:spPr>
          <a:xfrm>
            <a:off x="3337560" y="1783080"/>
            <a:ext cx="2743200" cy="2834640"/>
          </a:xfrm>
          <a:prstGeom prst="rect">
            <a:avLst/>
          </a:prstGeom>
          <a:solidFill>
            <a:srgbClr val="FAF8F3"/>
          </a:solidFill>
          <a:ln cap="flat" cmpd="sng" w="12700">
            <a:solidFill>
              <a:srgbClr val="D9D4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8"/>
          <p:cNvSpPr/>
          <p:nvPr/>
        </p:nvSpPr>
        <p:spPr>
          <a:xfrm>
            <a:off x="3337560" y="1783080"/>
            <a:ext cx="2743200" cy="411480"/>
          </a:xfrm>
          <a:prstGeom prst="rect">
            <a:avLst/>
          </a:prstGeom>
          <a:solidFill>
            <a:srgbClr val="0A1E3D"/>
          </a:solidFill>
          <a:ln cap="flat" cmpd="sng" w="12700">
            <a:solidFill>
              <a:srgbClr val="0A1E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8"/>
          <p:cNvSpPr/>
          <p:nvPr/>
        </p:nvSpPr>
        <p:spPr>
          <a:xfrm>
            <a:off x="3429000" y="1783080"/>
            <a:ext cx="256032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onsolas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WHAT FEMINISM SEES &amp; PROPOSES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8"/>
          <p:cNvSpPr/>
          <p:nvPr/>
        </p:nvSpPr>
        <p:spPr>
          <a:xfrm>
            <a:off x="3520440" y="2331720"/>
            <a:ext cx="2423160" cy="2194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Small-scale women processors face costly compliance burdens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VAT and licensing rules are designed for big corporations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Simplify tax for small-scale women processors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Invest in community-owned milling cooperatives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8"/>
          <p:cNvSpPr/>
          <p:nvPr/>
        </p:nvSpPr>
        <p:spPr>
          <a:xfrm>
            <a:off x="6217920" y="1783080"/>
            <a:ext cx="2743200" cy="2834640"/>
          </a:xfrm>
          <a:prstGeom prst="rect">
            <a:avLst/>
          </a:prstGeom>
          <a:solidFill>
            <a:srgbClr val="FAF8F3"/>
          </a:solidFill>
          <a:ln cap="flat" cmpd="sng" w="12700">
            <a:solidFill>
              <a:srgbClr val="D9D4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8"/>
          <p:cNvSpPr/>
          <p:nvPr/>
        </p:nvSpPr>
        <p:spPr>
          <a:xfrm>
            <a:off x="6217920" y="1783080"/>
            <a:ext cx="2743200" cy="411480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8"/>
          <p:cNvSpPr/>
          <p:nvPr/>
        </p:nvSpPr>
        <p:spPr>
          <a:xfrm>
            <a:off x="6309360" y="1783080"/>
            <a:ext cx="256032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onsolas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HOW WE DECOLONISE IT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8"/>
          <p:cNvSpPr/>
          <p:nvPr/>
        </p:nvSpPr>
        <p:spPr>
          <a:xfrm>
            <a:off x="6400800" y="2331720"/>
            <a:ext cx="2423160" cy="2194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Break the ABCD monopoly through tax transparency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Fund community milling and regional trading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Tighten transfer pricing rules on multinational grain firms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End fiscal privileges for foreign agribusiness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2" name="Google Shape;332;p8"/>
          <p:cNvCxnSpPr/>
          <p:nvPr/>
        </p:nvCxnSpPr>
        <p:spPr>
          <a:xfrm>
            <a:off x="457200" y="4709160"/>
            <a:ext cx="8229600" cy="0"/>
          </a:xfrm>
          <a:prstGeom prst="straightConnector1">
            <a:avLst/>
          </a:prstGeom>
          <a:noFill/>
          <a:ln cap="flat" cmpd="sng" w="12700">
            <a:solidFill>
              <a:srgbClr val="D9D4C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3" name="Google Shape;333;p8">
            <a:hlinkClick action="ppaction://hlinksldjump" r:id="rId3"/>
          </p:cNvPr>
          <p:cNvSpPr/>
          <p:nvPr/>
        </p:nvSpPr>
        <p:spPr>
          <a:xfrm>
            <a:off x="457200" y="4828032"/>
            <a:ext cx="777240" cy="2286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0A1E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8">
            <a:hlinkClick action="ppaction://hlinksldjump" r:id="rId4"/>
          </p:cNvPr>
          <p:cNvSpPr/>
          <p:nvPr/>
        </p:nvSpPr>
        <p:spPr>
          <a:xfrm>
            <a:off x="457200" y="4828032"/>
            <a:ext cx="77724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A1E3D"/>
              </a:buClr>
              <a:buSzPts val="800"/>
              <a:buFont typeface="Consolas"/>
              <a:buNone/>
            </a:pPr>
            <a:r>
              <a:rPr b="1" i="0" lang="en-US" sz="800" u="sng" cap="none" strike="noStrike">
                <a:solidFill>
                  <a:srgbClr val="0A1E3D"/>
                </a:solidFill>
                <a:latin typeface="Consolas"/>
                <a:ea typeface="Consolas"/>
                <a:cs typeface="Consolas"/>
                <a:sym typeface="Consolas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⌂  HOME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8">
            <a:hlinkClick action="ppaction://hlinksldjump" r:id="rId6"/>
          </p:cNvPr>
          <p:cNvSpPr/>
          <p:nvPr/>
        </p:nvSpPr>
        <p:spPr>
          <a:xfrm>
            <a:off x="6355080" y="4828032"/>
            <a:ext cx="1188720" cy="2286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0A1E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8">
            <a:hlinkClick action="ppaction://hlinksldjump" r:id="rId7"/>
          </p:cNvPr>
          <p:cNvSpPr/>
          <p:nvPr/>
        </p:nvSpPr>
        <p:spPr>
          <a:xfrm>
            <a:off x="6355080" y="4828032"/>
            <a:ext cx="118872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A1E3D"/>
              </a:buClr>
              <a:buSzPts val="800"/>
              <a:buFont typeface="Consolas"/>
              <a:buNone/>
            </a:pPr>
            <a:r>
              <a:rPr b="1" i="0" lang="en-US" sz="800" u="sng" cap="none" strike="noStrike">
                <a:solidFill>
                  <a:srgbClr val="0A1E3D"/>
                </a:solidFill>
                <a:latin typeface="Consolas"/>
                <a:ea typeface="Consolas"/>
                <a:cs typeface="Consolas"/>
                <a:sym typeface="Consolas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←  PREV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8">
            <a:hlinkClick action="ppaction://hlinksldjump" r:id="rId9"/>
          </p:cNvPr>
          <p:cNvSpPr/>
          <p:nvPr/>
        </p:nvSpPr>
        <p:spPr>
          <a:xfrm>
            <a:off x="7589520" y="4828032"/>
            <a:ext cx="1188720" cy="228600"/>
          </a:xfrm>
          <a:prstGeom prst="rect">
            <a:avLst/>
          </a:prstGeom>
          <a:solidFill>
            <a:srgbClr val="0A1E3D"/>
          </a:solidFill>
          <a:ln cap="flat" cmpd="sng" w="12700">
            <a:solidFill>
              <a:srgbClr val="0A1E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8">
            <a:hlinkClick action="ppaction://hlinksldjump" r:id="rId10"/>
          </p:cNvPr>
          <p:cNvSpPr/>
          <p:nvPr/>
        </p:nvSpPr>
        <p:spPr>
          <a:xfrm>
            <a:off x="7589520" y="4828032"/>
            <a:ext cx="118872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onsolas"/>
              <a:buNone/>
            </a:pPr>
            <a:r>
              <a:rPr b="1" i="0" lang="en-US" sz="800" u="sng" cap="none" strike="noStrik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  <a:hlinkClick action="ppaction://hlinksldjump"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NEXT  →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9"/>
          <p:cNvSpPr/>
          <p:nvPr/>
        </p:nvSpPr>
        <p:spPr>
          <a:xfrm>
            <a:off x="457200" y="320040"/>
            <a:ext cx="5486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8935A"/>
              </a:buClr>
              <a:buSzPts val="1000"/>
              <a:buFont typeface="Consolas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NODE 06  ·  OF  ·  07</a:t>
            </a:r>
            <a:endParaRPr b="1" i="0" sz="1000" u="none" cap="none" strike="noStrike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9"/>
          <p:cNvSpPr/>
          <p:nvPr/>
        </p:nvSpPr>
        <p:spPr>
          <a:xfrm>
            <a:off x="457200" y="640080"/>
            <a:ext cx="8229600" cy="73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A1E3D"/>
              </a:buClr>
              <a:buSzPts val="3400"/>
              <a:buFont typeface="Georgia"/>
              <a:buNone/>
            </a:pPr>
            <a:r>
              <a:rPr b="0" i="1" lang="en-US" sz="3400" u="none" cap="none" strike="noStrike">
                <a:solidFill>
                  <a:srgbClr val="0A1E3D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Soko</a:t>
            </a:r>
            <a:r>
              <a:rPr b="0" i="0" lang="en-US" sz="3400" u="none" cap="none" strike="noStrike">
                <a:solidFill>
                  <a:srgbClr val="B8935A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   ·   </a:t>
            </a:r>
            <a:r>
              <a:rPr b="0" i="0" lang="en-US" sz="3400" u="none" cap="none" strike="noStrike">
                <a:solidFill>
                  <a:srgbClr val="1A1A1A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The Market</a:t>
            </a:r>
            <a:endParaRPr b="0" i="0" sz="3400" u="none" cap="none" strike="noStrike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9"/>
          <p:cNvSpPr/>
          <p:nvPr/>
        </p:nvSpPr>
        <p:spPr>
          <a:xfrm>
            <a:off x="457200" y="1334083"/>
            <a:ext cx="8229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6B6B"/>
              </a:buClr>
              <a:buSzPts val="1200"/>
              <a:buFont typeface="Calibri"/>
              <a:buNone/>
            </a:pPr>
            <a:r>
              <a:rPr b="1" i="1" lang="en-US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Three questions</a:t>
            </a:r>
            <a:r>
              <a:rPr b="1" i="1" lang="en-US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:</a:t>
            </a:r>
            <a:endParaRPr b="1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9"/>
          <p:cNvSpPr/>
          <p:nvPr/>
        </p:nvSpPr>
        <p:spPr>
          <a:xfrm>
            <a:off x="457200" y="1783080"/>
            <a:ext cx="2743200" cy="2834640"/>
          </a:xfrm>
          <a:prstGeom prst="rect">
            <a:avLst/>
          </a:prstGeom>
          <a:solidFill>
            <a:srgbClr val="FAF8F3"/>
          </a:solidFill>
          <a:ln cap="flat" cmpd="sng" w="12700">
            <a:solidFill>
              <a:srgbClr val="D9D4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9"/>
          <p:cNvSpPr/>
          <p:nvPr/>
        </p:nvSpPr>
        <p:spPr>
          <a:xfrm>
            <a:off x="457200" y="1783080"/>
            <a:ext cx="2743200" cy="411480"/>
          </a:xfrm>
          <a:prstGeom prst="rect">
            <a:avLst/>
          </a:prstGeom>
          <a:solidFill>
            <a:srgbClr val="7A2B2B"/>
          </a:solidFill>
          <a:ln cap="flat" cmpd="sng" w="12700">
            <a:solidFill>
              <a:srgbClr val="7A2B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9"/>
          <p:cNvSpPr/>
          <p:nvPr/>
        </p:nvSpPr>
        <p:spPr>
          <a:xfrm>
            <a:off x="548640" y="1783080"/>
            <a:ext cx="256032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onsolas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HOW TAX HAS MUDDLED THIS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9"/>
          <p:cNvSpPr/>
          <p:nvPr/>
        </p:nvSpPr>
        <p:spPr>
          <a:xfrm>
            <a:off x="640080" y="2331720"/>
            <a:ext cx="2423160" cy="2194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VAT on staple foods raises revenue from the poor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Kenya</a:t>
            </a:r>
            <a:r>
              <a:rPr lang="en-US" sz="1100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s 2024 Finance Bill tried 16 per cent VAT on bread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KRA lost KES 119.9bn in VAT refunds in 2022 on bread and milk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Consumption taxes hit those least able to bear them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9"/>
          <p:cNvSpPr/>
          <p:nvPr/>
        </p:nvSpPr>
        <p:spPr>
          <a:xfrm>
            <a:off x="3337560" y="1783080"/>
            <a:ext cx="2743200" cy="2834640"/>
          </a:xfrm>
          <a:prstGeom prst="rect">
            <a:avLst/>
          </a:prstGeom>
          <a:solidFill>
            <a:srgbClr val="FAF8F3"/>
          </a:solidFill>
          <a:ln cap="flat" cmpd="sng" w="12700">
            <a:solidFill>
              <a:srgbClr val="D9D4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9"/>
          <p:cNvSpPr/>
          <p:nvPr/>
        </p:nvSpPr>
        <p:spPr>
          <a:xfrm>
            <a:off x="3337560" y="1783080"/>
            <a:ext cx="2743200" cy="411480"/>
          </a:xfrm>
          <a:prstGeom prst="rect">
            <a:avLst/>
          </a:prstGeom>
          <a:solidFill>
            <a:srgbClr val="0A1E3D"/>
          </a:solidFill>
          <a:ln cap="flat" cmpd="sng" w="12700">
            <a:solidFill>
              <a:srgbClr val="0A1E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9"/>
          <p:cNvSpPr/>
          <p:nvPr/>
        </p:nvSpPr>
        <p:spPr>
          <a:xfrm>
            <a:off x="3429000" y="1783080"/>
            <a:ext cx="256032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onsolas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WHAT FEMINISM SEES &amp; PROPOSES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9"/>
          <p:cNvSpPr/>
          <p:nvPr/>
        </p:nvSpPr>
        <p:spPr>
          <a:xfrm>
            <a:off x="3520440" y="2331720"/>
            <a:ext cx="2423160" cy="2194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Women spend most of household income on food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They manage food budgets, so VAT hits them twice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End VAT on staple foods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Tax corporate profits, not consumers, to replace the revenue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9"/>
          <p:cNvSpPr/>
          <p:nvPr/>
        </p:nvSpPr>
        <p:spPr>
          <a:xfrm>
            <a:off x="6217920" y="1783080"/>
            <a:ext cx="2743200" cy="2834640"/>
          </a:xfrm>
          <a:prstGeom prst="rect">
            <a:avLst/>
          </a:prstGeom>
          <a:solidFill>
            <a:srgbClr val="FAF8F3"/>
          </a:solidFill>
          <a:ln cap="flat" cmpd="sng" w="12700">
            <a:solidFill>
              <a:srgbClr val="D9D4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9"/>
          <p:cNvSpPr/>
          <p:nvPr/>
        </p:nvSpPr>
        <p:spPr>
          <a:xfrm>
            <a:off x="6217920" y="1783080"/>
            <a:ext cx="2743200" cy="411480"/>
          </a:xfrm>
          <a:prstGeom prst="rect">
            <a:avLst/>
          </a:prstGeom>
          <a:solidFill>
            <a:srgbClr val="B8935A"/>
          </a:solidFill>
          <a:ln cap="flat" cmpd="sng" w="12700">
            <a:solidFill>
              <a:srgbClr val="B893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9"/>
          <p:cNvSpPr/>
          <p:nvPr/>
        </p:nvSpPr>
        <p:spPr>
          <a:xfrm>
            <a:off x="6309360" y="1783080"/>
            <a:ext cx="256032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onsolas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HOW WE DECOLONISE IT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9"/>
          <p:cNvSpPr/>
          <p:nvPr/>
        </p:nvSpPr>
        <p:spPr>
          <a:xfrm>
            <a:off x="6400800" y="2331720"/>
            <a:ext cx="2423160" cy="2194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Reject the </a:t>
            </a:r>
            <a:r>
              <a:rPr lang="en-US" sz="1100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‘</a:t>
            </a: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consumption tax equals modern tax</a:t>
            </a:r>
            <a:r>
              <a:rPr lang="en-US" sz="1100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 dogma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Assess every food VAT through a gender lens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Enforce corporate tax to replace consumption tax revenue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Calibri"/>
              <a:buChar char="■"/>
            </a:pPr>
            <a:r>
              <a:rPr b="0" i="0" lang="en-US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Support mama mboga traders with favourable treatment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9" name="Google Shape;359;p9"/>
          <p:cNvCxnSpPr/>
          <p:nvPr/>
        </p:nvCxnSpPr>
        <p:spPr>
          <a:xfrm>
            <a:off x="457200" y="4709160"/>
            <a:ext cx="8229600" cy="0"/>
          </a:xfrm>
          <a:prstGeom prst="straightConnector1">
            <a:avLst/>
          </a:prstGeom>
          <a:noFill/>
          <a:ln cap="flat" cmpd="sng" w="12700">
            <a:solidFill>
              <a:srgbClr val="D9D4C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0" name="Google Shape;360;p9">
            <a:hlinkClick action="ppaction://hlinksldjump" r:id="rId4"/>
          </p:cNvPr>
          <p:cNvSpPr/>
          <p:nvPr/>
        </p:nvSpPr>
        <p:spPr>
          <a:xfrm>
            <a:off x="457200" y="4828032"/>
            <a:ext cx="777240" cy="2286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0A1E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9">
            <a:hlinkClick action="ppaction://hlinksldjump" r:id="rId5"/>
          </p:cNvPr>
          <p:cNvSpPr/>
          <p:nvPr/>
        </p:nvSpPr>
        <p:spPr>
          <a:xfrm>
            <a:off x="457200" y="4828032"/>
            <a:ext cx="77724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A1E3D"/>
              </a:buClr>
              <a:buSzPts val="800"/>
              <a:buFont typeface="Consolas"/>
              <a:buNone/>
            </a:pPr>
            <a:r>
              <a:rPr b="1" i="0" lang="en-US" sz="800" u="sng" cap="none" strike="noStrike">
                <a:solidFill>
                  <a:srgbClr val="0A1E3D"/>
                </a:solidFill>
                <a:latin typeface="Consolas"/>
                <a:ea typeface="Consolas"/>
                <a:cs typeface="Consolas"/>
                <a:sym typeface="Consolas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⌂  HOME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9">
            <a:hlinkClick action="ppaction://hlinksldjump" r:id="rId7"/>
          </p:cNvPr>
          <p:cNvSpPr/>
          <p:nvPr/>
        </p:nvSpPr>
        <p:spPr>
          <a:xfrm>
            <a:off x="6355080" y="4828032"/>
            <a:ext cx="1188720" cy="2286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0A1E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9">
            <a:hlinkClick action="ppaction://hlinksldjump" r:id="rId8"/>
          </p:cNvPr>
          <p:cNvSpPr/>
          <p:nvPr/>
        </p:nvSpPr>
        <p:spPr>
          <a:xfrm>
            <a:off x="6355080" y="4828032"/>
            <a:ext cx="118872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A1E3D"/>
              </a:buClr>
              <a:buSzPts val="800"/>
              <a:buFont typeface="Consolas"/>
              <a:buNone/>
            </a:pPr>
            <a:r>
              <a:rPr b="1" i="0" lang="en-US" sz="800" u="sng" cap="none" strike="noStrike">
                <a:solidFill>
                  <a:srgbClr val="0A1E3D"/>
                </a:solidFill>
                <a:latin typeface="Consolas"/>
                <a:ea typeface="Consolas"/>
                <a:cs typeface="Consolas"/>
                <a:sym typeface="Consolas"/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←  PREV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9">
            <a:hlinkClick action="ppaction://hlinksldjump" r:id="rId10"/>
          </p:cNvPr>
          <p:cNvSpPr/>
          <p:nvPr/>
        </p:nvSpPr>
        <p:spPr>
          <a:xfrm>
            <a:off x="7589520" y="4828032"/>
            <a:ext cx="1188720" cy="228600"/>
          </a:xfrm>
          <a:prstGeom prst="rect">
            <a:avLst/>
          </a:prstGeom>
          <a:solidFill>
            <a:srgbClr val="0A1E3D"/>
          </a:solidFill>
          <a:ln cap="flat" cmpd="sng" w="12700">
            <a:solidFill>
              <a:srgbClr val="0A1E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9">
            <a:hlinkClick action="ppaction://hlinksldjump" r:id="rId11"/>
          </p:cNvPr>
          <p:cNvSpPr/>
          <p:nvPr/>
        </p:nvSpPr>
        <p:spPr>
          <a:xfrm>
            <a:off x="7589520" y="4828032"/>
            <a:ext cx="118872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onsolas"/>
              <a:buNone/>
            </a:pPr>
            <a:r>
              <a:rPr b="1" i="0" lang="en-US" sz="800" u="sng" cap="none" strike="noStrik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  <a:hlinkClick action="ppaction://hlinksldjump"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NEXT  →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2026-04-17T17:06:30Z</dcterms:created>
  <dc:creator>Lyla Latif (PhD)</dc:creator>
</cp:coreProperties>
</file>