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2"/>
    <p:restoredTop sz="94610"/>
  </p:normalViewPr>
  <p:slideViewPr>
    <p:cSldViewPr snapToGrid="0" snapToObjects="1">
      <p:cViewPr varScale="1">
        <p:scale>
          <a:sx n="156" d="100"/>
          <a:sy n="156" d="100"/>
        </p:scale>
        <p:origin x="19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37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ai-latif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] Software, Algorithms and Data: A breakdown | by Carl Grech | Medium">
            <a:extLst>
              <a:ext uri="{FF2B5EF4-FFF2-40B4-BE49-F238E27FC236}">
                <a16:creationId xmlns:a16="http://schemas.microsoft.com/office/drawing/2014/main" id="{E0700E6D-6EAF-3B26-975E-1396EB72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56032" y="228600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b="1" kern="0" spc="4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IMF / WORLD BANK SPRING MEETINGS 2026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256032" y="566928"/>
            <a:ext cx="8686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i="1" dirty="0">
                <a:solidFill>
                  <a:srgbClr val="A8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Session: Financing Caring Economies Beyond Extraction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56032" y="960120"/>
            <a:ext cx="6858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ARCHITECTURE</a:t>
            </a:r>
            <a:endParaRPr lang="en-US" sz="4600" dirty="0"/>
          </a:p>
          <a:p>
            <a:pPr marL="0" indent="0" algn="l">
              <a:buNone/>
            </a:pPr>
            <a:r>
              <a:rPr lang="en-US" sz="46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OF EXTRACTION</a:t>
            </a:r>
            <a:endParaRPr lang="en-US" sz="4600" dirty="0"/>
          </a:p>
        </p:txBody>
      </p:sp>
      <p:sp>
        <p:nvSpPr>
          <p:cNvPr id="6" name="Text 4"/>
          <p:cNvSpPr/>
          <p:nvPr/>
        </p:nvSpPr>
        <p:spPr>
          <a:xfrm>
            <a:off x="256032" y="2926080"/>
            <a:ext cx="65836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A8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Tax, Technology, and the Global Financial Architecture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256032" y="3401568"/>
            <a:ext cx="256032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56032" y="3547872"/>
            <a:ext cx="73152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LYLA LATIF (PhD)</a:t>
            </a:r>
            <a:endParaRPr lang="en-US" sz="13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Tax, Public Finance &amp; Technology Governance Specialist</a:t>
            </a:r>
            <a:endParaRPr lang="en-US" sz="1300" dirty="0"/>
          </a:p>
          <a:p>
            <a:pPr marL="0" indent="0" algn="l">
              <a:buNone/>
            </a:pPr>
            <a:r>
              <a:rPr lang="en-US" sz="900" i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5"/>
              </a:rPr>
              <a:t>www.lai-latif.com</a:t>
            </a:r>
            <a:r>
              <a:rPr lang="en-US" sz="900" i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3152"/>
            <a:ext cx="91440" cy="50703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56032" y="731520"/>
            <a:ext cx="859536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"The architecture we have inherited</a:t>
            </a:r>
            <a:endParaRPr lang="en-US" sz="3800" dirty="0"/>
          </a:p>
          <a:p>
            <a:pPr marL="0" indent="0" algn="l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was built without us."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256032" y="2743200"/>
            <a:ext cx="85953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"The question now is whether we will</a:t>
            </a:r>
            <a:endParaRPr lang="en-US" sz="2200" dirty="0"/>
          </a:p>
          <a:p>
            <a:pPr marL="0" indent="0" algn="l">
              <a:buNone/>
            </a:pPr>
            <a:r>
              <a:rPr lang="en-US" sz="2200" i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 the next one on our own terms."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256032" y="4041648"/>
            <a:ext cx="320040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56032" y="4160520"/>
            <a:ext cx="85953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LYLA LATIF (PhD)</a:t>
            </a:r>
            <a:endParaRPr lang="en-US" sz="13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Global Tax, Public Finance &amp; Technology Governance Specialist</a:t>
            </a:r>
            <a:endParaRPr lang="en-US" sz="1300" dirty="0"/>
          </a:p>
          <a:p>
            <a:pPr marL="0" indent="0" algn="l">
              <a:buNone/>
            </a:pPr>
            <a:r>
              <a:rPr lang="en-US" sz="950" i="1" dirty="0" err="1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www.lai-latif.com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112040">
              <a:alpha val="80000"/>
            </a:srgbClr>
          </a:solidFill>
          <a:ln w="12700">
            <a:solidFill>
              <a:srgbClr val="11204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28600" y="109728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GLOBAL FINANCIAL ARCHITECTURE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228600" y="47548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it is. What it does. Who it serves.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228600" y="1051560"/>
            <a:ext cx="4206240" cy="1600200"/>
          </a:xfrm>
          <a:prstGeom prst="rect">
            <a:avLst/>
          </a:prstGeom>
          <a:solidFill>
            <a:srgbClr val="0D2040">
              <a:alpha val="8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28600" y="1051560"/>
            <a:ext cx="4206240" cy="411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124712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🏛  THE INSTITUTIONS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365760" y="150876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IMF, World Bank, WTO, OECD tax standard-setters, bilateral investment treaty networks — the rule-makers of global finance.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09160" y="1051560"/>
            <a:ext cx="4206240" cy="1600200"/>
          </a:xfrm>
          <a:prstGeom prst="rect">
            <a:avLst/>
          </a:prstGeom>
          <a:solidFill>
            <a:srgbClr val="0D2040">
              <a:alpha val="8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709160" y="1051560"/>
            <a:ext cx="4206240" cy="411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846320" y="1124712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📜  THE RULES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846320" y="150876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vs. residence taxation, sovereign debt conditionality, arbitration-first investment regimes — written for capital-exporting countries.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228600" y="2834640"/>
            <a:ext cx="4206240" cy="1600200"/>
          </a:xfrm>
          <a:prstGeom prst="rect">
            <a:avLst/>
          </a:prstGeom>
          <a:solidFill>
            <a:srgbClr val="0D2040">
              <a:alpha val="8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228600" y="2834640"/>
            <a:ext cx="4206240" cy="411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65760" y="2907792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↗  THE FLOW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365760" y="329184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moves consistently from Global South to Global North. From resource-rich to capital-rich. From those who built the system to those who own it.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709160" y="2834640"/>
            <a:ext cx="4206240" cy="1600200"/>
          </a:xfrm>
          <a:prstGeom prst="rect">
            <a:avLst/>
          </a:prstGeom>
          <a:solidFill>
            <a:srgbClr val="0D2040">
              <a:alpha val="8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709160" y="2834640"/>
            <a:ext cx="4206240" cy="411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846320" y="2907792"/>
            <a:ext cx="39319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 THE OUTCOME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4846320" y="329184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Structural extraction — not accident, not failure. The architecture has performed exactly as designed, across colonialism and into the digital age.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LOGIC — THREE FORMS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Colonialism. Racial Capitalism. Patriarchal Finance.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28600" y="868680"/>
            <a:ext cx="8686800" cy="27432"/>
          </a:xfrm>
          <a:prstGeom prst="rect">
            <a:avLst/>
          </a:prstGeom>
          <a:solidFill>
            <a:srgbClr val="C9A84C">
              <a:alpha val="5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8600" y="987552"/>
            <a:ext cx="2743200" cy="3749040"/>
          </a:xfrm>
          <a:prstGeom prst="rect">
            <a:avLst/>
          </a:prstGeom>
          <a:solidFill>
            <a:srgbClr val="8B3A1A">
              <a:alpha val="45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228600" y="987552"/>
            <a:ext cx="274320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38328" y="1078992"/>
            <a:ext cx="25237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COLONIALISM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38328" y="1490472"/>
            <a:ext cx="25603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Certain territories existed to serve others' accumulation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Resources extracted; value retained at the metropole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Legal systems designed to protect ownership, not generate it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treaties of the 1920s: written by four economists from capital-exporting countries — no African or Asian voice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3172968" y="987552"/>
            <a:ext cx="2743200" cy="3749040"/>
          </a:xfrm>
          <a:prstGeom prst="rect">
            <a:avLst/>
          </a:prstGeom>
          <a:solidFill>
            <a:srgbClr val="1A4A6B">
              <a:alpha val="45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172968" y="987552"/>
            <a:ext cx="274320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82696" y="1078992"/>
            <a:ext cx="25237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RACIAL CAPITALISM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282696" y="1490472"/>
            <a:ext cx="25603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Racialisation of labour determined who builds intergenerational wealth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 legal equality coexisting with substantive economic subordination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same structure reproduced through post-colonial financial conditionality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IFI austerity programmes accelerated domestic resource extraction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117336" y="987552"/>
            <a:ext cx="2743200" cy="3749040"/>
          </a:xfrm>
          <a:prstGeom prst="rect">
            <a:avLst/>
          </a:prstGeom>
          <a:solidFill>
            <a:srgbClr val="1A5A3A">
              <a:alpha val="45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117336" y="987552"/>
            <a:ext cx="274320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227064" y="1078992"/>
            <a:ext cx="252374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PATRIARCHAL FINANCE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227064" y="1490472"/>
            <a:ext cx="256032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Women designated as not the proper owners of capital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 economy excluded from national accounts and fiscal planning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 systems default-coded for the formally employed and the propertied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International tax design has no gender baseline — it is structured blindness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TAX ARCHITECTURE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Built for extraction. Never rebuilt.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28600" y="987552"/>
            <a:ext cx="3931920" cy="3931920"/>
          </a:xfrm>
          <a:prstGeom prst="rect">
            <a:avLst/>
          </a:prstGeom>
          <a:solidFill>
            <a:srgbClr val="0D2040">
              <a:alpha val="9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987552"/>
            <a:ext cx="3931920" cy="411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65760" y="1097280"/>
            <a:ext cx="3657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C9A84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1920s</a:t>
            </a:r>
            <a:endParaRPr lang="en-US" sz="7200" dirty="0"/>
          </a:p>
        </p:txBody>
      </p:sp>
      <p:sp>
        <p:nvSpPr>
          <p:cNvPr id="8" name="Text 6"/>
          <p:cNvSpPr/>
          <p:nvPr/>
        </p:nvSpPr>
        <p:spPr>
          <a:xfrm>
            <a:off x="365760" y="2240280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i="1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rules that govern where multinationals pay tax were written by four economists from capital-exporting nations. Most of Africa and Asia were under colonial administration. They had no seat. No voice. No vote.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365760" y="3703320"/>
            <a:ext cx="3657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architecture was built for extraction.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has never been rebuilt.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315968" y="1024128"/>
            <a:ext cx="4572000" cy="841248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315968" y="1024128"/>
            <a:ext cx="54864" cy="8412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434840" y="1078992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Residence over Source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434840" y="1353312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Corporations taxed where headquartered — not where they generate value. London, Dublin, Delaware benefit; Nairobi, Lagos, Kinshasa do not.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315968" y="1993392"/>
            <a:ext cx="4572000" cy="841248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315968" y="1993392"/>
            <a:ext cx="54864" cy="8412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434840" y="2048256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DRC / Kenya Example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434840" y="2322576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company extracting minerals from the DRC or running a ride-hailing platform across Nairobi pays principal tax thousands of miles away.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315968" y="2962656"/>
            <a:ext cx="4572000" cy="841248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315968" y="2962656"/>
            <a:ext cx="54864" cy="8412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434840" y="301752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Fraction Retained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4434840" y="329184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country where workers labour, roads deteriorate, hospitals are underfunded — receives a fraction of what the value chain generates.</a:t>
            </a:r>
            <a:endParaRPr lang="en-US" sz="1000" dirty="0"/>
          </a:p>
        </p:txBody>
      </p:sp>
      <p:sp>
        <p:nvSpPr>
          <p:cNvPr id="22" name="Shape 20"/>
          <p:cNvSpPr/>
          <p:nvPr/>
        </p:nvSpPr>
        <p:spPr>
          <a:xfrm>
            <a:off x="4315968" y="3931920"/>
            <a:ext cx="4572000" cy="841248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4315968" y="3931920"/>
            <a:ext cx="54864" cy="841248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434840" y="3986784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Renegotiation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4434840" y="4261104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Post-colonial states inherited these treaties. Renegotiation triggers capital flight threats. The structural grip is designed to be permanent.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PLATFORM ECONOMY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Fiscally invisible — not economically inactive.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28600" y="868680"/>
            <a:ext cx="8686800" cy="27432"/>
          </a:xfrm>
          <a:prstGeom prst="rect">
            <a:avLst/>
          </a:prstGeom>
          <a:solidFill>
            <a:srgbClr val="C9A84C">
              <a:alpha val="5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8600" y="1005840"/>
            <a:ext cx="3474720" cy="3886200"/>
          </a:xfrm>
          <a:prstGeom prst="rect">
            <a:avLst/>
          </a:prstGeom>
          <a:solidFill>
            <a:srgbClr val="0D1F3C">
              <a:alpha val="9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28600" y="1005840"/>
            <a:ext cx="3474720" cy="4572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47472" y="1078992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347472" y="1353312"/>
            <a:ext cx="32004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Domestic Worker</a:t>
            </a:r>
            <a:endParaRPr lang="en-US" sz="1300" dirty="0"/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Nairobi / Johannesburg / Lagos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347472" y="1993392"/>
            <a:ext cx="3246120" cy="27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Matched, rated, and priced by algorithm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monetises her labour and reputation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Fiscal system classifies her: independent contractor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employment relationship — no employer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employment taxes collected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maternity protection, sick pay, contributory pension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bears zero tax obligation in relation to her labour</a:t>
            </a:r>
            <a:endParaRPr lang="en-US" sz="105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She is fiscally invisible — by design, not by accident</a:t>
            </a:r>
            <a:endParaRPr lang="en-US" sz="1050" dirty="0"/>
          </a:p>
        </p:txBody>
      </p:sp>
      <p:sp>
        <p:nvSpPr>
          <p:cNvPr id="11" name="Shape 9"/>
          <p:cNvSpPr/>
          <p:nvPr/>
        </p:nvSpPr>
        <p:spPr>
          <a:xfrm>
            <a:off x="3913632" y="1005840"/>
            <a:ext cx="4983480" cy="1170432"/>
          </a:xfrm>
          <a:prstGeom prst="rect">
            <a:avLst/>
          </a:prstGeom>
          <a:solidFill>
            <a:srgbClr val="6B1A1A">
              <a:alpha val="4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913632" y="1005840"/>
            <a:ext cx="498348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041648" y="109728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5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CLASSIFICATION TRAP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041648" y="1408176"/>
            <a:ext cx="4754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"Independent contractor" status dissolves the tax nexus. The platform captures value; the state loses revenue; the worker loses rights. The algorithm makes this choice — invisibly, at scale.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3913632" y="2304288"/>
            <a:ext cx="4983480" cy="1170432"/>
          </a:xfrm>
          <a:prstGeom prst="rect">
            <a:avLst/>
          </a:prstGeom>
          <a:solidFill>
            <a:srgbClr val="1A3A6B">
              <a:alpha val="4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913632" y="2304288"/>
            <a:ext cx="498348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041648" y="2395728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5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AS LABOUR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4041648" y="2706624"/>
            <a:ext cx="4754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AI system trained on her behavioural data — routes, ratings, response times — generates value captured by a corporation paying no meaningful tax in Kenya. She subsidises the system that excludes her.</a:t>
            </a:r>
            <a:endParaRPr lang="en-US" sz="1050" dirty="0"/>
          </a:p>
        </p:txBody>
      </p:sp>
      <p:sp>
        <p:nvSpPr>
          <p:cNvPr id="19" name="Shape 17"/>
          <p:cNvSpPr/>
          <p:nvPr/>
        </p:nvSpPr>
        <p:spPr>
          <a:xfrm>
            <a:off x="3913632" y="3602736"/>
            <a:ext cx="4983480" cy="1170432"/>
          </a:xfrm>
          <a:prstGeom prst="rect">
            <a:avLst/>
          </a:prstGeom>
          <a:solidFill>
            <a:srgbClr val="1A5A2A">
              <a:alpha val="4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3913632" y="3602736"/>
            <a:ext cx="498348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041648" y="3694176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5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HISTORIC EXCLUSION, NEW FORM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4041648" y="4005072"/>
            <a:ext cx="4754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care economy's historic exclusion from the social contract has found a new, more efficient, more opaque institutional form in the platform economy. The architecture knows exactly what it is doing.</a:t>
            </a:r>
            <a:endParaRPr lang="en-US" sz="1050" dirty="0"/>
          </a:p>
        </p:txBody>
      </p:sp>
      <p:sp>
        <p:nvSpPr>
          <p:cNvPr id="23" name="Text 21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VOCABULARY FOR A STRUCTURED INJUSTICE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Beyond Varoufakis. Into the Global South.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228600" y="960120"/>
            <a:ext cx="8686800" cy="1243584"/>
          </a:xfrm>
          <a:prstGeom prst="rect">
            <a:avLst/>
          </a:prstGeom>
          <a:solidFill>
            <a:srgbClr val="2A1A5A">
              <a:alpha val="6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228600" y="960120"/>
            <a:ext cx="54864" cy="124358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84048" y="1033272"/>
            <a:ext cx="4114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TECHNOFEUDALISM</a:t>
            </a:r>
            <a:r>
              <a:rPr lang="en-US" sz="1000" i="1" dirty="0">
                <a:solidFill>
                  <a:srgbClr val="A8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(Varoufakis)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384048" y="1380744"/>
            <a:ext cx="3931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owners extract rent from populations with no exit and no recourse. Market capitalism has given way to a cloud-based feudal order. Useful — but insufficient for the Global South context.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434840" y="1051560"/>
            <a:ext cx="4389120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Cloud infrastructure as new landlord</a:t>
            </a:r>
            <a:endParaRPr lang="en-US" sz="1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Populations as captive tenants of digital platforms</a:t>
            </a:r>
            <a:endParaRPr lang="en-US" sz="1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Rent extracted through algorithmic pricing, not property title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228600" y="2313432"/>
            <a:ext cx="8686800" cy="1243584"/>
          </a:xfrm>
          <a:prstGeom prst="rect">
            <a:avLst/>
          </a:prstGeom>
          <a:solidFill>
            <a:srgbClr val="1A2A5A">
              <a:alpha val="6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228600" y="2313432"/>
            <a:ext cx="54864" cy="124358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84048" y="2386584"/>
            <a:ext cx="4114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TECHNO-NEOCOLONIALISM</a:t>
            </a:r>
            <a:r>
              <a:rPr lang="en-US" sz="1000" i="1" dirty="0">
                <a:solidFill>
                  <a:srgbClr val="A8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84048" y="2734056"/>
            <a:ext cx="3931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 political independence coexisting with substantive economic subordination — now reproduced and entrenched through digital infrastructure rather than direct territorial control.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434840" y="2404872"/>
            <a:ext cx="4389120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cloud is not neutral — it is owned and governed by the laws of its owners</a:t>
            </a:r>
            <a:endParaRPr lang="en-US" sz="1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centre tax incentives reproduce extraction through the instruments meant to correct it</a:t>
            </a:r>
            <a:endParaRPr lang="en-US" sz="1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 sovereignty cannot exist without fiscal sovereignty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228600" y="3666744"/>
            <a:ext cx="8686800" cy="1243584"/>
          </a:xfrm>
          <a:prstGeom prst="rect">
            <a:avLst/>
          </a:prstGeom>
          <a:solidFill>
            <a:srgbClr val="1A3A4A">
              <a:alpha val="6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228600" y="3666744"/>
            <a:ext cx="54864" cy="1243584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84048" y="3739896"/>
            <a:ext cx="4114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ALGORITHMIC DISPOSSESSION</a:t>
            </a:r>
            <a:r>
              <a:rPr lang="en-US" sz="1000" i="1" dirty="0">
                <a:solidFill>
                  <a:srgbClr val="A8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(Latif)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384048" y="4087368"/>
            <a:ext cx="39319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process by which platform design choices, tax classification systems, and digital financial infrastructure combine to render the labour, assets, and fiscal contributions of Global South populations invisible.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4434840" y="3758184"/>
            <a:ext cx="4389120" cy="10607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incidental exclusion — structural invisibility engineered at the design stage</a:t>
            </a:r>
            <a:endParaRPr lang="en-US" sz="1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Fiscal systems see the platform; they do not see the worker</a:t>
            </a:r>
            <a:endParaRPr lang="en-US" sz="10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without feminist fiscal foundations encodes old injustice into new technology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FISCAL INCENTIVES &amp; DIGITAL INFRASTRUCTURE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the instruments of correction reproduce the architecture of extraction.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228600" y="868680"/>
            <a:ext cx="8686800" cy="27432"/>
          </a:xfrm>
          <a:prstGeom prst="rect">
            <a:avLst/>
          </a:prstGeom>
          <a:solidFill>
            <a:srgbClr val="C9A84C">
              <a:alpha val="5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8600" y="960120"/>
            <a:ext cx="4114800" cy="3931920"/>
          </a:xfrm>
          <a:prstGeom prst="rect">
            <a:avLst/>
          </a:prstGeom>
          <a:solidFill>
            <a:srgbClr val="0A1A30">
              <a:alpha val="9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28600" y="960120"/>
            <a:ext cx="4114800" cy="4572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65760" y="102412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PARADOX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365760" y="1371600"/>
            <a:ext cx="3840480" cy="3383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Governments across the Global South offer data centre tax incentives worth hundreds of millions of dollars</a:t>
            </a:r>
            <a:endParaRPr lang="en-US" sz="11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These incentives attract digital infrastructure investment that primarily serves non-resident corporations</a:t>
            </a:r>
            <a:endParaRPr lang="en-US" sz="11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fiscal cost falls on the domestic public; the value captured leaves the jurisdiction</a:t>
            </a:r>
            <a:endParaRPr lang="en-US" sz="11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Kenya, Nigeria, South Africa: each competing on incentive depth, surrendering revenue before negotiation begins</a:t>
            </a:r>
            <a:endParaRPr lang="en-US" sz="11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Ireland and Sri Lanka show that incentive-led strategies compress the effective tax rate to near zero for decades</a:t>
            </a:r>
            <a:endParaRPr lang="en-US" sz="1100" dirty="0"/>
          </a:p>
          <a:p>
            <a:pPr marL="342900" indent="-342900">
              <a:spcAft>
                <a:spcPts val="900"/>
              </a:spcAft>
              <a:buSzPct val="100000"/>
              <a:buChar char="•"/>
            </a:pPr>
            <a:r>
              <a:rPr lang="en-US" sz="110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architecture of extraction reproduces itself through the very instruments designed to correct it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526280" y="960120"/>
            <a:ext cx="4389120" cy="1188720"/>
          </a:xfrm>
          <a:prstGeom prst="rect">
            <a:avLst/>
          </a:prstGeom>
          <a:solidFill>
            <a:srgbClr val="1A3A1A">
              <a:alpha val="5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526280" y="960120"/>
            <a:ext cx="438912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663440" y="105156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KENYA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663440" y="1362456"/>
            <a:ext cx="4114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Silicon Savannah narrative driving massive incentive competition. Corporate tax waivers, import duty exemptions, and VAT relief granted to data centre investors. Domestic SMEs excluded from equivalent relief.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4526280" y="2258568"/>
            <a:ext cx="4389120" cy="1188720"/>
          </a:xfrm>
          <a:prstGeom prst="rect">
            <a:avLst/>
          </a:prstGeom>
          <a:solidFill>
            <a:srgbClr val="1A2A4A">
              <a:alpha val="5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26280" y="2258568"/>
            <a:ext cx="438912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663440" y="2350008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IRELAND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663440" y="2660904"/>
            <a:ext cx="4114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Effective tax rate on digital infrastructure investment approaches 2–3% under the Knowledge Development Box. Blueprint for race-to-the-bottom incentive design adopted globally — including by former colonies.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4526280" y="3557016"/>
            <a:ext cx="4389120" cy="1188720"/>
          </a:xfrm>
          <a:prstGeom prst="rect">
            <a:avLst/>
          </a:prstGeom>
          <a:solidFill>
            <a:srgbClr val="3A1A1A">
              <a:alpha val="5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4526280" y="3557016"/>
            <a:ext cx="4389120" cy="36576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4663440" y="3648456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SRI LANKA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4663440" y="3959352"/>
            <a:ext cx="41148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Export processing zone model extended to digital infrastructure. Decades-long tax holidays granted. Fiscal return negligible; employment effects confined to low-wage technical roles with no technology transfer.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WAY FORWARD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Framework Convention on International Tax Cooperation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228600" y="868680"/>
            <a:ext cx="8686800" cy="27432"/>
          </a:xfrm>
          <a:prstGeom prst="rect">
            <a:avLst/>
          </a:prstGeom>
          <a:solidFill>
            <a:srgbClr val="C9A84C">
              <a:alpha val="5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8600" y="987552"/>
            <a:ext cx="8686800" cy="731520"/>
          </a:xfrm>
          <a:prstGeom prst="rect">
            <a:avLst/>
          </a:prstGeom>
          <a:solidFill>
            <a:srgbClr val="C9A84C">
              <a:alpha val="25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1060704"/>
            <a:ext cx="8321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"The convention must — and I choose that word deliberately, because permissive language in international tax is a structural gift to capital — establish binding obligations.” Lyla Latif 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228600" y="1874520"/>
            <a:ext cx="2697480" cy="1325880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228600" y="1874520"/>
            <a:ext cx="50292" cy="13258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56616" y="1965960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Source Taxation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356616" y="2295144"/>
            <a:ext cx="2514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Mandatory binding commitments to tax digital services where value is generated — not where capital is headquartered.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3154680" y="1874520"/>
            <a:ext cx="2697480" cy="1325880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154680" y="1874520"/>
            <a:ext cx="50292" cy="13258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82696" y="1965960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Exchange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3282696" y="2295144"/>
            <a:ext cx="2514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Automatic exchange of financial information as primary mechanism. "May be relevant" language is a structural loophole that has always served capital.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6080760" y="1874520"/>
            <a:ext cx="2697480" cy="1325880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6080760" y="1874520"/>
            <a:ext cx="50292" cy="13258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08776" y="1965960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Pricing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208776" y="2295144"/>
            <a:ext cx="2514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Transfer pricing database as Protocol 1 priority. Without it, base erosion cannot be verified or challenged by source countries.</a:t>
            </a:r>
            <a:endParaRPr lang="en-US" sz="1000" dirty="0"/>
          </a:p>
        </p:txBody>
      </p:sp>
      <p:sp>
        <p:nvSpPr>
          <p:cNvPr id="20" name="Shape 18"/>
          <p:cNvSpPr/>
          <p:nvPr/>
        </p:nvSpPr>
        <p:spPr>
          <a:xfrm>
            <a:off x="228600" y="3337560"/>
            <a:ext cx="2697480" cy="1325880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228600" y="3337560"/>
            <a:ext cx="50292" cy="13258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56616" y="3429000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Gender-Responsive Design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56616" y="3758184"/>
            <a:ext cx="2514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Feminist fiscal principles as foundational requirement — not an afterthought, not aspirational language, not optional disaggregation.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3154680" y="3337560"/>
            <a:ext cx="2697480" cy="1325880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154680" y="3337560"/>
            <a:ext cx="50292" cy="13258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282696" y="3429000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Arbitration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282696" y="3758184"/>
            <a:ext cx="2514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Opposition to mandatory arbitration. Dispute resolution mechanisms must not reproduce ISDS dynamics within international tax.</a:t>
            </a:r>
            <a:endParaRPr lang="en-US" sz="1000" dirty="0"/>
          </a:p>
        </p:txBody>
      </p:sp>
      <p:sp>
        <p:nvSpPr>
          <p:cNvPr id="28" name="Shape 26"/>
          <p:cNvSpPr/>
          <p:nvPr/>
        </p:nvSpPr>
        <p:spPr>
          <a:xfrm>
            <a:off x="6080760" y="3337560"/>
            <a:ext cx="2697480" cy="1325880"/>
          </a:xfrm>
          <a:prstGeom prst="rect">
            <a:avLst/>
          </a:prstGeom>
          <a:solidFill>
            <a:srgbClr val="0D2040">
              <a:alpha val="80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080760" y="3337560"/>
            <a:ext cx="50292" cy="132588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208776" y="3429000"/>
            <a:ext cx="2514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 Optionality Risk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6208776" y="3758184"/>
            <a:ext cx="2514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B8C8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Optional protocol structure allows capital-exporting countries to participate selectively. Binding core obligations are non-negotiable.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164592"/>
            <a:ext cx="8686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000" b="1" kern="0" spc="30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FEMINIST FISCAL FOUNDATIONS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228600" y="50292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Care economy. AI governance. Tax reform. They are one agenda.</a:t>
            </a:r>
            <a:endParaRPr lang="en-US" sz="1700" dirty="0"/>
          </a:p>
        </p:txBody>
      </p:sp>
      <p:sp>
        <p:nvSpPr>
          <p:cNvPr id="5" name="Shape 3"/>
          <p:cNvSpPr/>
          <p:nvPr/>
        </p:nvSpPr>
        <p:spPr>
          <a:xfrm>
            <a:off x="228600" y="868680"/>
            <a:ext cx="8686800" cy="27432"/>
          </a:xfrm>
          <a:prstGeom prst="rect">
            <a:avLst/>
          </a:prstGeom>
          <a:solidFill>
            <a:srgbClr val="C9A84C">
              <a:alpha val="50000"/>
            </a:srgbClr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8600" y="1005840"/>
            <a:ext cx="2743200" cy="3858768"/>
          </a:xfrm>
          <a:prstGeom prst="rect">
            <a:avLst/>
          </a:prstGeom>
          <a:solidFill>
            <a:srgbClr val="1A2A4A">
              <a:alpha val="5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228600" y="1005840"/>
            <a:ext cx="2743200" cy="4572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38328" y="1097280"/>
            <a:ext cx="2523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WHAT WE MEASURE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38328" y="1627632"/>
            <a:ext cx="2560320" cy="3081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Care work must appear in national accounts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GDP cannot remain the sovereign metric of fiscal planning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Satellite accounts for unpaid care and domestic work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disaggregated by gender, sector, and digital status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not counted cannot be taxed, protected, or planned for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3172968" y="1005840"/>
            <a:ext cx="2743200" cy="3858768"/>
          </a:xfrm>
          <a:prstGeom prst="rect">
            <a:avLst/>
          </a:prstGeom>
          <a:solidFill>
            <a:srgbClr val="1A3A2A">
              <a:alpha val="5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172968" y="1005840"/>
            <a:ext cx="2743200" cy="4572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282696" y="1097280"/>
            <a:ext cx="2523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WHAT WE TAX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3282696" y="1627632"/>
            <a:ext cx="2560320" cy="3081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generated from data and digital platforms taxed at source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economy employment relationships recognised fiscally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as a taxable asset — not a free resource for offshore enrichment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 the race to zero on digital infrastructure incentives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Windfall taxation on AI-generated profits in developing markets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117336" y="1005840"/>
            <a:ext cx="2743200" cy="3858768"/>
          </a:xfrm>
          <a:prstGeom prst="rect">
            <a:avLst/>
          </a:prstGeom>
          <a:solidFill>
            <a:srgbClr val="3A1A1A">
              <a:alpha val="55000"/>
            </a:srgbClr>
          </a:solidFill>
          <a:ln w="12700">
            <a:solidFill>
              <a:srgbClr val="C9A84C"/>
            </a:solidFill>
            <a:prstDash val="solid"/>
          </a:ln>
          <a:effectLst>
            <a:outerShdw blurRad="101600" dist="38100" dir="8100000" algn="bl" rotWithShape="0">
              <a:srgbClr val="000000">
                <a:alpha val="25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117336" y="1005840"/>
            <a:ext cx="2743200" cy="45720"/>
          </a:xfrm>
          <a:prstGeom prst="rect">
            <a:avLst/>
          </a:prstGeom>
          <a:solidFill>
            <a:srgbClr val="C9A84C"/>
          </a:solidFill>
          <a:ln w="12700">
            <a:solidFill>
              <a:srgbClr val="C9A84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227064" y="1097280"/>
            <a:ext cx="2523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C9A84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HOW WE GOVERN AI</a:t>
            </a:r>
            <a:endParaRPr lang="en-US" sz="1050" dirty="0"/>
          </a:p>
        </p:txBody>
      </p:sp>
      <p:sp>
        <p:nvSpPr>
          <p:cNvPr id="17" name="Text 15"/>
          <p:cNvSpPr/>
          <p:nvPr/>
        </p:nvSpPr>
        <p:spPr>
          <a:xfrm>
            <a:off x="6227064" y="1627632"/>
            <a:ext cx="2560320" cy="3081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systems trained on care workers' data without compensation are encoding injustice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governance must include feminist fiscal impact assessment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Compensation frameworks for data labour — not just data protection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Algorithmic transparency requirements in fiscal classification systems</a:t>
            </a:r>
            <a:endParaRPr lang="en-US" sz="105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050" dirty="0">
                <a:solidFill>
                  <a:srgbClr val="F0F4F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Gender-disaggregated AI impact reporting as regulatory baseline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228600" y="4846320"/>
            <a:ext cx="8686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1473</Words>
  <Application>Microsoft Macintosh PowerPoint</Application>
  <PresentationFormat>On-screen Show (16:9)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 Caring Economies Beyond Extraction</dc:title>
  <dc:subject>PptxGenJS Presentation</dc:subject>
  <dc:creator>Lyla Latif (PhD)</dc:creator>
  <cp:lastModifiedBy>LLatif</cp:lastModifiedBy>
  <cp:revision>2</cp:revision>
  <dcterms:created xsi:type="dcterms:W3CDTF">2026-04-15T14:27:28Z</dcterms:created>
  <dcterms:modified xsi:type="dcterms:W3CDTF">2026-04-15T14:44:38Z</dcterms:modified>
</cp:coreProperties>
</file>