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258" r:id="rId3"/>
    <p:sldId id="302"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7" r:id="rId21"/>
    <p:sldId id="303" r:id="rId22"/>
    <p:sldId id="304" r:id="rId23"/>
    <p:sldId id="305" r:id="rId24"/>
    <p:sldId id="281" r:id="rId25"/>
    <p:sldId id="282" r:id="rId26"/>
    <p:sldId id="283" r:id="rId27"/>
    <p:sldId id="285" r:id="rId28"/>
    <p:sldId id="286" r:id="rId29"/>
    <p:sldId id="287" r:id="rId30"/>
    <p:sldId id="291" r:id="rId31"/>
    <p:sldId id="293" r:id="rId32"/>
    <p:sldId id="294" r:id="rId33"/>
    <p:sldId id="295" r:id="rId34"/>
    <p:sldId id="296" r:id="rId35"/>
    <p:sldId id="298" r:id="rId36"/>
    <p:sldId id="306" r:id="rId37"/>
    <p:sldId id="301" r:id="rId3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6256"/>
    <p:restoredTop sz="79726"/>
  </p:normalViewPr>
  <p:slideViewPr>
    <p:cSldViewPr snapToGrid="0" snapToObjects="1">
      <p:cViewPr varScale="1">
        <p:scale>
          <a:sx n="85" d="100"/>
          <a:sy n="85" d="100"/>
        </p:scale>
        <p:origin x="184" y="6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3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KE" dirty="0"/>
          </a:p>
        </p:txBody>
      </p:sp>
    </p:spTree>
    <p:extLst>
      <p:ext uri="{BB962C8B-B14F-4D97-AF65-F5344CB8AC3E}">
        <p14:creationId xmlns:p14="http://schemas.microsoft.com/office/powerpoint/2010/main" val="3539526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ai-latif.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4.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6.png"/><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research-under.hfw-project-terra.org/" TargetMode="Externa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17" name="Shape 15"/>
          <p:cNvSpPr/>
          <p:nvPr/>
        </p:nvSpPr>
        <p:spPr>
          <a:xfrm>
            <a:off x="822960" y="3781697"/>
            <a:ext cx="2926080" cy="0"/>
          </a:xfrm>
          <a:prstGeom prst="line">
            <a:avLst/>
          </a:prstGeom>
          <a:noFill/>
          <a:ln w="25400">
            <a:solidFill>
              <a:srgbClr val="1A1C26"/>
            </a:solidFill>
            <a:prstDash val="solid"/>
          </a:ln>
        </p:spPr>
      </p:sp>
      <p:sp>
        <p:nvSpPr>
          <p:cNvPr id="19" name="Text 17"/>
          <p:cNvSpPr txBox="1"/>
          <p:nvPr/>
        </p:nvSpPr>
        <p:spPr>
          <a:xfrm>
            <a:off x="822960" y="5166360"/>
            <a:ext cx="10058400" cy="960120"/>
          </a:xfrm>
          <a:prstGeom prst="rect">
            <a:avLst/>
          </a:prstGeom>
          <a:noFill/>
          <a:ln/>
        </p:spPr>
        <p:txBody>
          <a:bodyPr wrap="square" lIns="0" tIns="0" rIns="0" bIns="0" rtlCol="0" anchor="ctr"/>
          <a:lstStyle/>
          <a:p>
            <a:pPr marL="0" indent="0">
              <a:buNone/>
            </a:pPr>
            <a:r>
              <a:rPr lang="en-US" dirty="0">
                <a:solidFill>
                  <a:srgbClr val="1A1C26"/>
                </a:solidFill>
                <a:latin typeface="Calibri" pitchFamily="34" charset="0"/>
                <a:ea typeface="Calibri" pitchFamily="34" charset="-122"/>
                <a:cs typeface="Calibri" pitchFamily="34" charset="-120"/>
              </a:rPr>
              <a:t>Dr. Lyla Latif, Global Tax, Public Finance and Technology Governance Specialist</a:t>
            </a:r>
          </a:p>
          <a:p>
            <a:pPr marL="0" indent="0">
              <a:buNone/>
            </a:pPr>
            <a:r>
              <a:rPr lang="en-US" dirty="0">
                <a:solidFill>
                  <a:srgbClr val="1A1C26"/>
                </a:solidFill>
                <a:latin typeface="Calibri" pitchFamily="34" charset="0"/>
                <a:cs typeface="Calibri" pitchFamily="34" charset="-120"/>
              </a:rPr>
              <a:t>PhD| LLM| MA| LLB| </a:t>
            </a:r>
            <a:r>
              <a:rPr lang="en-US" dirty="0" err="1">
                <a:solidFill>
                  <a:srgbClr val="1A1C26"/>
                </a:solidFill>
                <a:latin typeface="Calibri" pitchFamily="34" charset="0"/>
                <a:cs typeface="Calibri" pitchFamily="34" charset="-120"/>
              </a:rPr>
              <a:t>Dip.Law</a:t>
            </a:r>
            <a:endParaRPr lang="en-US" dirty="0">
              <a:solidFill>
                <a:srgbClr val="1A1C26"/>
              </a:solidFill>
              <a:latin typeface="Calibri" pitchFamily="34" charset="0"/>
              <a:cs typeface="Calibri" pitchFamily="34" charset="-120"/>
            </a:endParaRPr>
          </a:p>
          <a:p>
            <a:pPr marL="0" indent="0">
              <a:buNone/>
            </a:pPr>
            <a:r>
              <a:rPr lang="en-US" dirty="0">
                <a:solidFill>
                  <a:srgbClr val="1A1C26"/>
                </a:solidFill>
                <a:latin typeface="Calibri" pitchFamily="34" charset="0"/>
                <a:ea typeface="Calibri" pitchFamily="34" charset="-122"/>
                <a:cs typeface="Calibri" pitchFamily="34" charset="-120"/>
                <a:hlinkClick r:id="rId3"/>
              </a:rPr>
              <a:t>www.lai-latif.com</a:t>
            </a:r>
            <a:r>
              <a:rPr lang="en-US" dirty="0">
                <a:solidFill>
                  <a:srgbClr val="1A1C26"/>
                </a:solidFill>
                <a:latin typeface="Calibri" pitchFamily="34" charset="0"/>
                <a:ea typeface="Calibri" pitchFamily="34" charset="-122"/>
                <a:cs typeface="Calibri" pitchFamily="34" charset="-120"/>
              </a:rPr>
              <a:t> </a:t>
            </a:r>
            <a:endParaRPr lang="en-US" dirty="0"/>
          </a:p>
        </p:txBody>
      </p:sp>
      <p:sp>
        <p:nvSpPr>
          <p:cNvPr id="20" name="TextBox 19">
            <a:extLst>
              <a:ext uri="{FF2B5EF4-FFF2-40B4-BE49-F238E27FC236}">
                <a16:creationId xmlns:a16="http://schemas.microsoft.com/office/drawing/2014/main" id="{D76D7BAF-77CD-9839-7320-6A93F3E4DCA4}"/>
              </a:ext>
            </a:extLst>
          </p:cNvPr>
          <p:cNvSpPr txBox="1"/>
          <p:nvPr/>
        </p:nvSpPr>
        <p:spPr>
          <a:xfrm>
            <a:off x="701039" y="3883074"/>
            <a:ext cx="7811589" cy="369332"/>
          </a:xfrm>
          <a:prstGeom prst="rect">
            <a:avLst/>
          </a:prstGeom>
          <a:noFill/>
        </p:spPr>
        <p:txBody>
          <a:bodyPr wrap="square">
            <a:spAutoFit/>
          </a:bodyPr>
          <a:lstStyle/>
          <a:p>
            <a:pPr algn="l" fontAlgn="base"/>
            <a:r>
              <a:rPr lang="en-GB" b="1" i="0" dirty="0">
                <a:solidFill>
                  <a:srgbClr val="C00000"/>
                </a:solidFill>
                <a:effectLst/>
                <a:latin typeface="Helvetica Neue" panose="02000503000000020004" pitchFamily="2" charset="0"/>
              </a:rPr>
              <a:t>WATAF 8th High Level Panel Dialogues &amp; 23rd General Assembly</a:t>
            </a:r>
          </a:p>
        </p:txBody>
      </p:sp>
      <p:sp>
        <p:nvSpPr>
          <p:cNvPr id="22" name="TextBox 21">
            <a:extLst>
              <a:ext uri="{FF2B5EF4-FFF2-40B4-BE49-F238E27FC236}">
                <a16:creationId xmlns:a16="http://schemas.microsoft.com/office/drawing/2014/main" id="{5D474211-AA54-1635-6880-0830A8BEA436}"/>
              </a:ext>
            </a:extLst>
          </p:cNvPr>
          <p:cNvSpPr txBox="1"/>
          <p:nvPr/>
        </p:nvSpPr>
        <p:spPr>
          <a:xfrm>
            <a:off x="701039" y="1591660"/>
            <a:ext cx="7276011" cy="2123658"/>
          </a:xfrm>
          <a:prstGeom prst="rect">
            <a:avLst/>
          </a:prstGeom>
          <a:noFill/>
        </p:spPr>
        <p:txBody>
          <a:bodyPr wrap="square">
            <a:spAutoFit/>
          </a:bodyPr>
          <a:lstStyle/>
          <a:p>
            <a:r>
              <a:rPr lang="en-KE" sz="4400" b="1" dirty="0"/>
              <a:t>Regional Technical Discussion on Taxation of the Digital Economy </a:t>
            </a:r>
          </a:p>
        </p:txBody>
      </p:sp>
      <p:pic>
        <p:nvPicPr>
          <p:cNvPr id="1026" name="Picture 2" descr="ACBF Brand Guidelines - The African Capacity Building Foundation">
            <a:extLst>
              <a:ext uri="{FF2B5EF4-FFF2-40B4-BE49-F238E27FC236}">
                <a16:creationId xmlns:a16="http://schemas.microsoft.com/office/drawing/2014/main" id="{2544EDF3-AAC9-74A5-33A4-4D2CAEC0F5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27029" y="5227722"/>
            <a:ext cx="2563813" cy="18127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est African Tax Administration Forum">
            <a:extLst>
              <a:ext uri="{FF2B5EF4-FFF2-40B4-BE49-F238E27FC236}">
                <a16:creationId xmlns:a16="http://schemas.microsoft.com/office/drawing/2014/main" id="{AA6FEA8C-81C7-1963-0388-983DE4DC45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59625" y="122789"/>
            <a:ext cx="3085646" cy="22324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What you call the digital economy depends on where you stand</a:t>
            </a:r>
            <a:endParaRPr lang="en-US" sz="2600" dirty="0"/>
          </a:p>
        </p:txBody>
      </p:sp>
      <p:sp>
        <p:nvSpPr>
          <p:cNvPr id="5" name="Shape 3"/>
          <p:cNvSpPr/>
          <p:nvPr/>
        </p:nvSpPr>
        <p:spPr>
          <a:xfrm>
            <a:off x="758952" y="1554480"/>
            <a:ext cx="1865376" cy="1865376"/>
          </a:xfrm>
          <a:prstGeom prst="ellipse">
            <a:avLst/>
          </a:prstGeom>
          <a:solidFill>
            <a:srgbClr val="FBE8E9"/>
          </a:solidFill>
          <a:ln w="25400">
            <a:solidFill>
              <a:srgbClr val="E63946"/>
            </a:solidFill>
            <a:prstDash val="solid"/>
          </a:ln>
        </p:spPr>
      </p:sp>
      <p:sp>
        <p:nvSpPr>
          <p:cNvPr id="6" name="Shape 4"/>
          <p:cNvSpPr/>
          <p:nvPr/>
        </p:nvSpPr>
        <p:spPr>
          <a:xfrm>
            <a:off x="1353312" y="1783080"/>
            <a:ext cx="676656" cy="676656"/>
          </a:xfrm>
          <a:prstGeom prst="ellipse">
            <a:avLst/>
          </a:prstGeom>
          <a:solidFill>
            <a:srgbClr val="E63946"/>
          </a:solidFill>
          <a:ln w="12700">
            <a:solidFill>
              <a:srgbClr val="E63946"/>
            </a:solidFill>
            <a:prstDash val="solid"/>
          </a:ln>
        </p:spPr>
      </p:sp>
      <p:pic>
        <p:nvPicPr>
          <p:cNvPr id="7" name="Image 0" descr="/tmp/claude-0/-home-claude/7dbc9901-6856-5311-8455-15d903d68af2/scratchpad/deck/assets/mobile_white.png"/>
          <p:cNvPicPr>
            <a:picLocks noChangeAspect="1"/>
          </p:cNvPicPr>
          <p:nvPr/>
        </p:nvPicPr>
        <p:blipFill>
          <a:blip r:embed="rId3"/>
          <a:stretch>
            <a:fillRect/>
          </a:stretch>
        </p:blipFill>
        <p:spPr>
          <a:xfrm>
            <a:off x="1529243" y="1959011"/>
            <a:ext cx="324795" cy="324795"/>
          </a:xfrm>
          <a:prstGeom prst="rect">
            <a:avLst/>
          </a:prstGeom>
        </p:spPr>
      </p:pic>
      <p:sp>
        <p:nvSpPr>
          <p:cNvPr id="8" name="Text 5"/>
          <p:cNvSpPr txBox="1"/>
          <p:nvPr/>
        </p:nvSpPr>
        <p:spPr>
          <a:xfrm>
            <a:off x="640080" y="2606040"/>
            <a:ext cx="2103120" cy="685800"/>
          </a:xfrm>
          <a:prstGeom prst="rect">
            <a:avLst/>
          </a:prstGeom>
          <a:noFill/>
          <a:ln/>
        </p:spPr>
        <p:txBody>
          <a:bodyPr wrap="square" lIns="0" tIns="0" rIns="0" bIns="0" rtlCol="0" anchor="t"/>
          <a:lstStyle/>
          <a:p>
            <a:pPr marL="0" indent="0" algn="ctr">
              <a:buNone/>
            </a:pPr>
            <a:r>
              <a:rPr lang="en-US" sz="1050" b="1" dirty="0">
                <a:solidFill>
                  <a:srgbClr val="C42F3B"/>
                </a:solidFill>
                <a:latin typeface="Calibri" pitchFamily="34" charset="0"/>
                <a:ea typeface="Calibri" pitchFamily="34" charset="-122"/>
                <a:cs typeface="Calibri" pitchFamily="34" charset="-120"/>
              </a:rPr>
              <a:t>THE PUBLIC</a:t>
            </a:r>
            <a:endParaRPr lang="en-US" sz="1050" dirty="0"/>
          </a:p>
        </p:txBody>
      </p:sp>
      <p:sp>
        <p:nvSpPr>
          <p:cNvPr id="9" name="Text 6"/>
          <p:cNvSpPr txBox="1"/>
          <p:nvPr/>
        </p:nvSpPr>
        <p:spPr>
          <a:xfrm>
            <a:off x="621792" y="3611880"/>
            <a:ext cx="2139696" cy="960120"/>
          </a:xfrm>
          <a:prstGeom prst="rect">
            <a:avLst/>
          </a:prstGeom>
          <a:noFill/>
          <a:ln/>
        </p:spPr>
        <p:txBody>
          <a:bodyPr wrap="square" lIns="0" tIns="0" rIns="0" bIns="0" rtlCol="0" anchor="t"/>
          <a:lstStyle/>
          <a:p>
            <a:pPr marL="0" indent="0" algn="ctr">
              <a:buNone/>
            </a:pPr>
            <a:r>
              <a:rPr lang="en-US" i="1" dirty="0">
                <a:solidFill>
                  <a:srgbClr val="23283D"/>
                </a:solidFill>
                <a:latin typeface="Calibri" pitchFamily="34" charset="0"/>
                <a:ea typeface="Calibri" pitchFamily="34" charset="-122"/>
                <a:cs typeface="Calibri" pitchFamily="34" charset="-120"/>
              </a:rPr>
              <a:t>“It is my phone: chatting, banking, shopping, streaming.”</a:t>
            </a:r>
            <a:endParaRPr lang="en-US" dirty="0"/>
          </a:p>
        </p:txBody>
      </p:sp>
      <p:sp>
        <p:nvSpPr>
          <p:cNvPr id="10" name="Text 7"/>
          <p:cNvSpPr txBox="1"/>
          <p:nvPr/>
        </p:nvSpPr>
        <p:spPr>
          <a:xfrm>
            <a:off x="621792" y="4572000"/>
            <a:ext cx="2139696" cy="1097280"/>
          </a:xfrm>
          <a:prstGeom prst="rect">
            <a:avLst/>
          </a:prstGeom>
          <a:noFill/>
          <a:ln/>
        </p:spPr>
        <p:txBody>
          <a:bodyPr wrap="square" lIns="0" tIns="0" rIns="0" bIns="0" rtlCol="0" anchor="t"/>
          <a:lstStyle/>
          <a:p>
            <a:pPr marL="0" indent="0" algn="ctr">
              <a:buNone/>
            </a:pPr>
            <a:r>
              <a:rPr lang="en-US" sz="1400" dirty="0">
                <a:solidFill>
                  <a:srgbClr val="C00000"/>
                </a:solidFill>
                <a:latin typeface="Calibri" pitchFamily="34" charset="0"/>
                <a:ea typeface="Calibri" pitchFamily="34" charset="-122"/>
                <a:cs typeface="Calibri" pitchFamily="34" charset="-120"/>
              </a:rPr>
              <a:t>Sees convenience. Never sees the machinery, or who profits from it.</a:t>
            </a:r>
            <a:endParaRPr lang="en-US" sz="1400" dirty="0">
              <a:solidFill>
                <a:srgbClr val="C00000"/>
              </a:solidFill>
            </a:endParaRPr>
          </a:p>
        </p:txBody>
      </p:sp>
      <p:sp>
        <p:nvSpPr>
          <p:cNvPr id="11" name="Shape 8"/>
          <p:cNvSpPr/>
          <p:nvPr/>
        </p:nvSpPr>
        <p:spPr>
          <a:xfrm>
            <a:off x="2971800" y="1554480"/>
            <a:ext cx="1865376" cy="1865376"/>
          </a:xfrm>
          <a:prstGeom prst="ellipse">
            <a:avLst/>
          </a:prstGeom>
          <a:solidFill>
            <a:srgbClr val="FDEEE2"/>
          </a:solidFill>
          <a:ln w="25400">
            <a:solidFill>
              <a:srgbClr val="F4802A"/>
            </a:solidFill>
            <a:prstDash val="solid"/>
          </a:ln>
        </p:spPr>
      </p:sp>
      <p:sp>
        <p:nvSpPr>
          <p:cNvPr id="12" name="Shape 9"/>
          <p:cNvSpPr/>
          <p:nvPr/>
        </p:nvSpPr>
        <p:spPr>
          <a:xfrm>
            <a:off x="3566160" y="1783080"/>
            <a:ext cx="676656" cy="676656"/>
          </a:xfrm>
          <a:prstGeom prst="ellipse">
            <a:avLst/>
          </a:prstGeom>
          <a:solidFill>
            <a:srgbClr val="F4802A"/>
          </a:solidFill>
          <a:ln w="12700">
            <a:solidFill>
              <a:srgbClr val="F4802A"/>
            </a:solidFill>
            <a:prstDash val="solid"/>
          </a:ln>
        </p:spPr>
      </p:sp>
      <p:pic>
        <p:nvPicPr>
          <p:cNvPr id="13" name="Image 1" descr="/tmp/claude-0/-home-claude/7dbc9901-6856-5311-8455-15d903d68af2/scratchpad/deck/assets/scale_white.png"/>
          <p:cNvPicPr>
            <a:picLocks noChangeAspect="1"/>
          </p:cNvPicPr>
          <p:nvPr/>
        </p:nvPicPr>
        <p:blipFill>
          <a:blip r:embed="rId4"/>
          <a:stretch>
            <a:fillRect/>
          </a:stretch>
        </p:blipFill>
        <p:spPr>
          <a:xfrm>
            <a:off x="3742091" y="1959011"/>
            <a:ext cx="324795" cy="324795"/>
          </a:xfrm>
          <a:prstGeom prst="rect">
            <a:avLst/>
          </a:prstGeom>
        </p:spPr>
      </p:pic>
      <p:sp>
        <p:nvSpPr>
          <p:cNvPr id="14" name="Text 10"/>
          <p:cNvSpPr txBox="1"/>
          <p:nvPr/>
        </p:nvSpPr>
        <p:spPr>
          <a:xfrm>
            <a:off x="2852928" y="2606040"/>
            <a:ext cx="2103120" cy="685800"/>
          </a:xfrm>
          <a:prstGeom prst="rect">
            <a:avLst/>
          </a:prstGeom>
          <a:noFill/>
          <a:ln/>
        </p:spPr>
        <p:txBody>
          <a:bodyPr wrap="square" lIns="0" tIns="0" rIns="0" bIns="0" rtlCol="0" anchor="t"/>
          <a:lstStyle/>
          <a:p>
            <a:pPr marL="0" indent="0" algn="ctr">
              <a:buNone/>
            </a:pPr>
            <a:r>
              <a:rPr lang="en-US" sz="1050" b="1" dirty="0">
                <a:solidFill>
                  <a:srgbClr val="D96A15"/>
                </a:solidFill>
                <a:latin typeface="Calibri" pitchFamily="34" charset="0"/>
                <a:ea typeface="Calibri" pitchFamily="34" charset="-122"/>
                <a:cs typeface="Calibri" pitchFamily="34" charset="-120"/>
              </a:rPr>
              <a:t>THE TAX ADMINISTRATOR</a:t>
            </a:r>
            <a:endParaRPr lang="en-US" sz="1050" dirty="0"/>
          </a:p>
        </p:txBody>
      </p:sp>
      <p:sp>
        <p:nvSpPr>
          <p:cNvPr id="15" name="Text 11"/>
          <p:cNvSpPr txBox="1"/>
          <p:nvPr/>
        </p:nvSpPr>
        <p:spPr>
          <a:xfrm>
            <a:off x="2834640" y="3611880"/>
            <a:ext cx="2139696" cy="960120"/>
          </a:xfrm>
          <a:prstGeom prst="rect">
            <a:avLst/>
          </a:prstGeom>
          <a:noFill/>
          <a:ln/>
        </p:spPr>
        <p:txBody>
          <a:bodyPr wrap="square" lIns="0" tIns="0" rIns="0" bIns="0" rtlCol="0" anchor="t"/>
          <a:lstStyle/>
          <a:p>
            <a:pPr marL="0" indent="0" algn="ctr">
              <a:buNone/>
            </a:pPr>
            <a:r>
              <a:rPr lang="en-US" i="1" dirty="0">
                <a:solidFill>
                  <a:srgbClr val="23283D"/>
                </a:solidFill>
                <a:latin typeface="Calibri" pitchFamily="34" charset="0"/>
                <a:ea typeface="Calibri" pitchFamily="34" charset="-122"/>
                <a:cs typeface="Calibri" pitchFamily="34" charset="-120"/>
              </a:rPr>
              <a:t>“It is a stream of taxable events I can only partly see.”</a:t>
            </a:r>
            <a:endParaRPr lang="en-US" dirty="0"/>
          </a:p>
        </p:txBody>
      </p:sp>
      <p:sp>
        <p:nvSpPr>
          <p:cNvPr id="16" name="Text 12"/>
          <p:cNvSpPr txBox="1"/>
          <p:nvPr/>
        </p:nvSpPr>
        <p:spPr>
          <a:xfrm>
            <a:off x="2834640" y="4572000"/>
            <a:ext cx="2139696" cy="1097280"/>
          </a:xfrm>
          <a:prstGeom prst="rect">
            <a:avLst/>
          </a:prstGeom>
          <a:noFill/>
          <a:ln/>
        </p:spPr>
        <p:txBody>
          <a:bodyPr wrap="square" lIns="0" tIns="0" rIns="0" bIns="0" rtlCol="0" anchor="t"/>
          <a:lstStyle/>
          <a:p>
            <a:pPr marL="0" indent="0" algn="ctr">
              <a:buNone/>
            </a:pPr>
            <a:r>
              <a:rPr lang="en-US" sz="1400" dirty="0">
                <a:solidFill>
                  <a:srgbClr val="C00000"/>
                </a:solidFill>
                <a:latin typeface="Calibri" pitchFamily="34" charset="0"/>
                <a:ea typeface="Calibri" pitchFamily="34" charset="-122"/>
                <a:cs typeface="Calibri" pitchFamily="34" charset="-120"/>
              </a:rPr>
              <a:t>Consumption at home, visible. Profit abroad, obscured. Data, invisible.</a:t>
            </a:r>
            <a:endParaRPr lang="en-US" sz="1400" dirty="0">
              <a:solidFill>
                <a:srgbClr val="C00000"/>
              </a:solidFill>
            </a:endParaRPr>
          </a:p>
        </p:txBody>
      </p:sp>
      <p:sp>
        <p:nvSpPr>
          <p:cNvPr id="17" name="Shape 13"/>
          <p:cNvSpPr/>
          <p:nvPr/>
        </p:nvSpPr>
        <p:spPr>
          <a:xfrm>
            <a:off x="5184648" y="1554480"/>
            <a:ext cx="1865376" cy="1865376"/>
          </a:xfrm>
          <a:prstGeom prst="ellipse">
            <a:avLst/>
          </a:prstGeom>
          <a:solidFill>
            <a:srgbClr val="E6F4EA"/>
          </a:solidFill>
          <a:ln w="25400">
            <a:solidFill>
              <a:srgbClr val="2E9E4F"/>
            </a:solidFill>
            <a:prstDash val="solid"/>
          </a:ln>
        </p:spPr>
      </p:sp>
      <p:sp>
        <p:nvSpPr>
          <p:cNvPr id="18" name="Shape 14"/>
          <p:cNvSpPr/>
          <p:nvPr/>
        </p:nvSpPr>
        <p:spPr>
          <a:xfrm>
            <a:off x="5779008" y="1783080"/>
            <a:ext cx="676656" cy="676656"/>
          </a:xfrm>
          <a:prstGeom prst="ellipse">
            <a:avLst/>
          </a:prstGeom>
          <a:solidFill>
            <a:srgbClr val="2E9E4F"/>
          </a:solidFill>
          <a:ln w="12700">
            <a:solidFill>
              <a:srgbClr val="2E9E4F"/>
            </a:solidFill>
            <a:prstDash val="solid"/>
          </a:ln>
        </p:spPr>
      </p:sp>
      <p:pic>
        <p:nvPicPr>
          <p:cNvPr id="19" name="Image 2" descr="/tmp/claude-0/-home-claude/7dbc9901-6856-5311-8455-15d903d68af2/scratchpad/deck/assets/cogs_white.png"/>
          <p:cNvPicPr>
            <a:picLocks noChangeAspect="1"/>
          </p:cNvPicPr>
          <p:nvPr/>
        </p:nvPicPr>
        <p:blipFill>
          <a:blip r:embed="rId5"/>
          <a:stretch>
            <a:fillRect/>
          </a:stretch>
        </p:blipFill>
        <p:spPr>
          <a:xfrm>
            <a:off x="5954939" y="1959011"/>
            <a:ext cx="324795" cy="324795"/>
          </a:xfrm>
          <a:prstGeom prst="rect">
            <a:avLst/>
          </a:prstGeom>
        </p:spPr>
      </p:pic>
      <p:sp>
        <p:nvSpPr>
          <p:cNvPr id="20" name="Text 15"/>
          <p:cNvSpPr txBox="1"/>
          <p:nvPr/>
        </p:nvSpPr>
        <p:spPr>
          <a:xfrm>
            <a:off x="5065776" y="2606040"/>
            <a:ext cx="2103120" cy="685800"/>
          </a:xfrm>
          <a:prstGeom prst="rect">
            <a:avLst/>
          </a:prstGeom>
          <a:noFill/>
          <a:ln/>
        </p:spPr>
        <p:txBody>
          <a:bodyPr wrap="square" lIns="0" tIns="0" rIns="0" bIns="0" rtlCol="0" anchor="t"/>
          <a:lstStyle/>
          <a:p>
            <a:pPr marL="0" indent="0" algn="ctr">
              <a:buNone/>
            </a:pPr>
            <a:r>
              <a:rPr lang="en-US" sz="1050" b="1" dirty="0">
                <a:solidFill>
                  <a:srgbClr val="247E3E"/>
                </a:solidFill>
                <a:latin typeface="Calibri" pitchFamily="34" charset="0"/>
                <a:ea typeface="Calibri" pitchFamily="34" charset="-122"/>
                <a:cs typeface="Calibri" pitchFamily="34" charset="-120"/>
              </a:rPr>
              <a:t>THE TECHNOLOGIST</a:t>
            </a:r>
            <a:endParaRPr lang="en-US" sz="1050" dirty="0"/>
          </a:p>
        </p:txBody>
      </p:sp>
      <p:sp>
        <p:nvSpPr>
          <p:cNvPr id="21" name="Text 16"/>
          <p:cNvSpPr txBox="1"/>
          <p:nvPr/>
        </p:nvSpPr>
        <p:spPr>
          <a:xfrm>
            <a:off x="5047488" y="3611880"/>
            <a:ext cx="2139696" cy="960120"/>
          </a:xfrm>
          <a:prstGeom prst="rect">
            <a:avLst/>
          </a:prstGeom>
          <a:noFill/>
          <a:ln/>
        </p:spPr>
        <p:txBody>
          <a:bodyPr wrap="square" lIns="0" tIns="0" rIns="0" bIns="0" rtlCol="0" anchor="t"/>
          <a:lstStyle/>
          <a:p>
            <a:pPr marL="0" indent="0" algn="ctr">
              <a:buNone/>
            </a:pPr>
            <a:r>
              <a:rPr lang="en-US" i="1" dirty="0">
                <a:solidFill>
                  <a:srgbClr val="23283D"/>
                </a:solidFill>
                <a:latin typeface="Calibri" pitchFamily="34" charset="0"/>
                <a:ea typeface="Calibri" pitchFamily="34" charset="-122"/>
                <a:cs typeface="Calibri" pitchFamily="34" charset="-120"/>
              </a:rPr>
              <a:t>“It is a stack: hardware, protocols, code and data.”</a:t>
            </a:r>
            <a:endParaRPr lang="en-US" dirty="0"/>
          </a:p>
        </p:txBody>
      </p:sp>
      <p:sp>
        <p:nvSpPr>
          <p:cNvPr id="22" name="Text 17"/>
          <p:cNvSpPr txBox="1"/>
          <p:nvPr/>
        </p:nvSpPr>
        <p:spPr>
          <a:xfrm>
            <a:off x="5047488" y="4572000"/>
            <a:ext cx="2139696" cy="1097280"/>
          </a:xfrm>
          <a:prstGeom prst="rect">
            <a:avLst/>
          </a:prstGeom>
          <a:noFill/>
          <a:ln/>
        </p:spPr>
        <p:txBody>
          <a:bodyPr wrap="square" lIns="0" tIns="0" rIns="0" bIns="0" rtlCol="0" anchor="t"/>
          <a:lstStyle/>
          <a:p>
            <a:pPr marL="0" indent="0" algn="ctr">
              <a:buNone/>
            </a:pPr>
            <a:r>
              <a:rPr lang="en-US" sz="1400" dirty="0">
                <a:solidFill>
                  <a:srgbClr val="C00000"/>
                </a:solidFill>
                <a:latin typeface="Calibri" pitchFamily="34" charset="0"/>
                <a:ea typeface="Calibri" pitchFamily="34" charset="-122"/>
                <a:cs typeface="Calibri" pitchFamily="34" charset="-120"/>
              </a:rPr>
              <a:t>A machine that copies and distributes value at zero marginal cost.</a:t>
            </a:r>
            <a:endParaRPr lang="en-US" sz="1400" dirty="0">
              <a:solidFill>
                <a:srgbClr val="C00000"/>
              </a:solidFill>
            </a:endParaRPr>
          </a:p>
        </p:txBody>
      </p:sp>
      <p:sp>
        <p:nvSpPr>
          <p:cNvPr id="23" name="Shape 18"/>
          <p:cNvSpPr/>
          <p:nvPr/>
        </p:nvSpPr>
        <p:spPr>
          <a:xfrm>
            <a:off x="7397496" y="1554480"/>
            <a:ext cx="1865376" cy="1865376"/>
          </a:xfrm>
          <a:prstGeom prst="ellipse">
            <a:avLst/>
          </a:prstGeom>
          <a:solidFill>
            <a:srgbClr val="E7EEF7"/>
          </a:solidFill>
          <a:ln w="25400">
            <a:solidFill>
              <a:srgbClr val="2B6CB0"/>
            </a:solidFill>
            <a:prstDash val="solid"/>
          </a:ln>
        </p:spPr>
      </p:sp>
      <p:sp>
        <p:nvSpPr>
          <p:cNvPr id="24" name="Shape 19"/>
          <p:cNvSpPr/>
          <p:nvPr/>
        </p:nvSpPr>
        <p:spPr>
          <a:xfrm>
            <a:off x="7991856" y="1783080"/>
            <a:ext cx="676656" cy="676656"/>
          </a:xfrm>
          <a:prstGeom prst="ellipse">
            <a:avLst/>
          </a:prstGeom>
          <a:solidFill>
            <a:srgbClr val="2B6CB0"/>
          </a:solidFill>
          <a:ln w="12700">
            <a:solidFill>
              <a:srgbClr val="2B6CB0"/>
            </a:solidFill>
            <a:prstDash val="solid"/>
          </a:ln>
        </p:spPr>
      </p:sp>
      <p:pic>
        <p:nvPicPr>
          <p:cNvPr id="25" name="Image 3" descr="/tmp/claude-0/-home-claude/7dbc9901-6856-5311-8455-15d903d68af2/scratchpad/deck/assets/chart_white.png"/>
          <p:cNvPicPr>
            <a:picLocks noChangeAspect="1"/>
          </p:cNvPicPr>
          <p:nvPr/>
        </p:nvPicPr>
        <p:blipFill>
          <a:blip r:embed="rId6"/>
          <a:stretch>
            <a:fillRect/>
          </a:stretch>
        </p:blipFill>
        <p:spPr>
          <a:xfrm>
            <a:off x="8167787" y="1959011"/>
            <a:ext cx="324795" cy="324795"/>
          </a:xfrm>
          <a:prstGeom prst="rect">
            <a:avLst/>
          </a:prstGeom>
        </p:spPr>
      </p:pic>
      <p:sp>
        <p:nvSpPr>
          <p:cNvPr id="26" name="Text 20"/>
          <p:cNvSpPr txBox="1"/>
          <p:nvPr/>
        </p:nvSpPr>
        <p:spPr>
          <a:xfrm>
            <a:off x="7278624" y="2606040"/>
            <a:ext cx="2103120" cy="685800"/>
          </a:xfrm>
          <a:prstGeom prst="rect">
            <a:avLst/>
          </a:prstGeom>
          <a:noFill/>
          <a:ln/>
        </p:spPr>
        <p:txBody>
          <a:bodyPr wrap="square" lIns="0" tIns="0" rIns="0" bIns="0" rtlCol="0" anchor="t"/>
          <a:lstStyle/>
          <a:p>
            <a:pPr marL="0" indent="0" algn="ctr">
              <a:buNone/>
            </a:pPr>
            <a:r>
              <a:rPr lang="en-US" sz="1050" b="1" dirty="0">
                <a:solidFill>
                  <a:srgbClr val="225689"/>
                </a:solidFill>
                <a:latin typeface="Calibri" pitchFamily="34" charset="0"/>
                <a:ea typeface="Calibri" pitchFamily="34" charset="-122"/>
                <a:cs typeface="Calibri" pitchFamily="34" charset="-120"/>
              </a:rPr>
              <a:t>THE DIGITAL CORPORATION</a:t>
            </a:r>
            <a:endParaRPr lang="en-US" sz="1050" dirty="0"/>
          </a:p>
        </p:txBody>
      </p:sp>
      <p:sp>
        <p:nvSpPr>
          <p:cNvPr id="27" name="Text 21"/>
          <p:cNvSpPr txBox="1"/>
          <p:nvPr/>
        </p:nvSpPr>
        <p:spPr>
          <a:xfrm>
            <a:off x="7260336" y="3611880"/>
            <a:ext cx="2139696" cy="960120"/>
          </a:xfrm>
          <a:prstGeom prst="rect">
            <a:avLst/>
          </a:prstGeom>
          <a:noFill/>
          <a:ln/>
        </p:spPr>
        <p:txBody>
          <a:bodyPr wrap="square" lIns="0" tIns="0" rIns="0" bIns="0" rtlCol="0" anchor="t"/>
          <a:lstStyle/>
          <a:p>
            <a:pPr marL="0" indent="0" algn="ctr">
              <a:buNone/>
            </a:pPr>
            <a:r>
              <a:rPr lang="en-US" i="1" dirty="0">
                <a:solidFill>
                  <a:srgbClr val="23283D"/>
                </a:solidFill>
                <a:latin typeface="Calibri" pitchFamily="34" charset="0"/>
                <a:ea typeface="Calibri" pitchFamily="34" charset="-122"/>
                <a:cs typeface="Calibri" pitchFamily="34" charset="-120"/>
              </a:rPr>
              <a:t>“It is a market without borders.”</a:t>
            </a:r>
            <a:endParaRPr lang="en-US" dirty="0"/>
          </a:p>
        </p:txBody>
      </p:sp>
      <p:sp>
        <p:nvSpPr>
          <p:cNvPr id="28" name="Text 22"/>
          <p:cNvSpPr txBox="1"/>
          <p:nvPr/>
        </p:nvSpPr>
        <p:spPr>
          <a:xfrm>
            <a:off x="7260336" y="4572000"/>
            <a:ext cx="2139696" cy="1097280"/>
          </a:xfrm>
          <a:prstGeom prst="rect">
            <a:avLst/>
          </a:prstGeom>
          <a:noFill/>
          <a:ln/>
        </p:spPr>
        <p:txBody>
          <a:bodyPr wrap="square" lIns="0" tIns="0" rIns="0" bIns="0" rtlCol="0" anchor="t"/>
          <a:lstStyle/>
          <a:p>
            <a:pPr marL="0" indent="0" algn="ctr">
              <a:buNone/>
            </a:pPr>
            <a:r>
              <a:rPr lang="en-US" sz="1400" dirty="0">
                <a:solidFill>
                  <a:srgbClr val="C00000"/>
                </a:solidFill>
                <a:latin typeface="Calibri" pitchFamily="34" charset="0"/>
                <a:ea typeface="Calibri" pitchFamily="34" charset="-122"/>
                <a:cs typeface="Calibri" pitchFamily="34" charset="-120"/>
              </a:rPr>
              <a:t>Users are assets, data is free raw material, jurisdiction is a choice to be optimised.</a:t>
            </a:r>
            <a:endParaRPr lang="en-US" sz="1400" dirty="0">
              <a:solidFill>
                <a:srgbClr val="C00000"/>
              </a:solidFill>
            </a:endParaRPr>
          </a:p>
        </p:txBody>
      </p:sp>
      <p:sp>
        <p:nvSpPr>
          <p:cNvPr id="29" name="Shape 23"/>
          <p:cNvSpPr/>
          <p:nvPr/>
        </p:nvSpPr>
        <p:spPr>
          <a:xfrm>
            <a:off x="9610344" y="1554480"/>
            <a:ext cx="1865376" cy="1865376"/>
          </a:xfrm>
          <a:prstGeom prst="ellipse">
            <a:avLst/>
          </a:prstGeom>
          <a:solidFill>
            <a:srgbClr val="F1EAF7"/>
          </a:solidFill>
          <a:ln w="25400">
            <a:solidFill>
              <a:srgbClr val="7B4FA6"/>
            </a:solidFill>
            <a:prstDash val="solid"/>
          </a:ln>
        </p:spPr>
      </p:sp>
      <p:sp>
        <p:nvSpPr>
          <p:cNvPr id="30" name="Shape 24"/>
          <p:cNvSpPr/>
          <p:nvPr/>
        </p:nvSpPr>
        <p:spPr>
          <a:xfrm>
            <a:off x="10204704" y="1783080"/>
            <a:ext cx="676656" cy="676656"/>
          </a:xfrm>
          <a:prstGeom prst="ellipse">
            <a:avLst/>
          </a:prstGeom>
          <a:solidFill>
            <a:srgbClr val="7B4FA6"/>
          </a:solidFill>
          <a:ln w="12700">
            <a:solidFill>
              <a:srgbClr val="7B4FA6"/>
            </a:solidFill>
            <a:prstDash val="solid"/>
          </a:ln>
        </p:spPr>
      </p:sp>
      <p:pic>
        <p:nvPicPr>
          <p:cNvPr id="31" name="Image 4" descr="/tmp/claude-0/-home-claude/7dbc9901-6856-5311-8455-15d903d68af2/scratchpad/deck/assets/bulb_white.png"/>
          <p:cNvPicPr>
            <a:picLocks noChangeAspect="1"/>
          </p:cNvPicPr>
          <p:nvPr/>
        </p:nvPicPr>
        <p:blipFill>
          <a:blip r:embed="rId7"/>
          <a:stretch>
            <a:fillRect/>
          </a:stretch>
        </p:blipFill>
        <p:spPr>
          <a:xfrm>
            <a:off x="10380635" y="1959011"/>
            <a:ext cx="324795" cy="324795"/>
          </a:xfrm>
          <a:prstGeom prst="rect">
            <a:avLst/>
          </a:prstGeom>
        </p:spPr>
      </p:pic>
      <p:sp>
        <p:nvSpPr>
          <p:cNvPr id="32" name="Text 25"/>
          <p:cNvSpPr txBox="1"/>
          <p:nvPr/>
        </p:nvSpPr>
        <p:spPr>
          <a:xfrm>
            <a:off x="9491472" y="2606040"/>
            <a:ext cx="2103120" cy="685800"/>
          </a:xfrm>
          <a:prstGeom prst="rect">
            <a:avLst/>
          </a:prstGeom>
          <a:noFill/>
          <a:ln/>
        </p:spPr>
        <p:txBody>
          <a:bodyPr wrap="square" lIns="0" tIns="0" rIns="0" bIns="0" rtlCol="0" anchor="t"/>
          <a:lstStyle/>
          <a:p>
            <a:pPr marL="0" indent="0" algn="ctr">
              <a:buNone/>
            </a:pPr>
            <a:r>
              <a:rPr lang="en-US" sz="1050" b="1" dirty="0">
                <a:solidFill>
                  <a:srgbClr val="633F86"/>
                </a:solidFill>
                <a:latin typeface="Calibri" pitchFamily="34" charset="0"/>
                <a:ea typeface="Calibri" pitchFamily="34" charset="-122"/>
                <a:cs typeface="Calibri" pitchFamily="34" charset="-120"/>
              </a:rPr>
              <a:t>THE ACADEMIC</a:t>
            </a:r>
            <a:endParaRPr lang="en-US" sz="1050" dirty="0"/>
          </a:p>
        </p:txBody>
      </p:sp>
      <p:sp>
        <p:nvSpPr>
          <p:cNvPr id="33" name="Text 26"/>
          <p:cNvSpPr txBox="1"/>
          <p:nvPr/>
        </p:nvSpPr>
        <p:spPr>
          <a:xfrm>
            <a:off x="9473184" y="3611880"/>
            <a:ext cx="2139696" cy="960120"/>
          </a:xfrm>
          <a:prstGeom prst="rect">
            <a:avLst/>
          </a:prstGeom>
          <a:noFill/>
          <a:ln/>
        </p:spPr>
        <p:txBody>
          <a:bodyPr wrap="square" lIns="0" tIns="0" rIns="0" bIns="0" rtlCol="0" anchor="t"/>
          <a:lstStyle/>
          <a:p>
            <a:pPr marL="0" indent="0" algn="ctr">
              <a:buNone/>
            </a:pPr>
            <a:r>
              <a:rPr lang="en-US" i="1" dirty="0">
                <a:solidFill>
                  <a:srgbClr val="23283D"/>
                </a:solidFill>
                <a:latin typeface="Calibri" pitchFamily="34" charset="0"/>
                <a:ea typeface="Calibri" pitchFamily="34" charset="-122"/>
                <a:cs typeface="Calibri" pitchFamily="34" charset="-120"/>
              </a:rPr>
              <a:t>“It is a mode of accumulation.”</a:t>
            </a:r>
            <a:endParaRPr lang="en-US" dirty="0"/>
          </a:p>
        </p:txBody>
      </p:sp>
      <p:sp>
        <p:nvSpPr>
          <p:cNvPr id="34" name="Text 27"/>
          <p:cNvSpPr txBox="1"/>
          <p:nvPr/>
        </p:nvSpPr>
        <p:spPr>
          <a:xfrm>
            <a:off x="9473184" y="4572000"/>
            <a:ext cx="2139696" cy="1097280"/>
          </a:xfrm>
          <a:prstGeom prst="rect">
            <a:avLst/>
          </a:prstGeom>
          <a:noFill/>
          <a:ln/>
        </p:spPr>
        <p:txBody>
          <a:bodyPr wrap="square" lIns="0" tIns="0" rIns="0" bIns="0" rtlCol="0" anchor="t"/>
          <a:lstStyle/>
          <a:p>
            <a:pPr marL="0" indent="0" algn="ctr">
              <a:buNone/>
            </a:pPr>
            <a:r>
              <a:rPr lang="en-US" sz="1400" dirty="0">
                <a:solidFill>
                  <a:srgbClr val="C00000"/>
                </a:solidFill>
                <a:latin typeface="Calibri" pitchFamily="34" charset="0"/>
                <a:ea typeface="Calibri" pitchFamily="34" charset="-122"/>
                <a:cs typeface="Calibri" pitchFamily="34" charset="-120"/>
              </a:rPr>
              <a:t>Value extracted from everyday life, concentrated by network effects, priced nowhere it is produced.</a:t>
            </a:r>
            <a:endParaRPr lang="en-US" sz="1400" dirty="0">
              <a:solidFill>
                <a:srgbClr val="C00000"/>
              </a:solidFill>
            </a:endParaRPr>
          </a:p>
        </p:txBody>
      </p:sp>
      <p:sp>
        <p:nvSpPr>
          <p:cNvPr id="35" name="Shape 28"/>
          <p:cNvSpPr/>
          <p:nvPr/>
        </p:nvSpPr>
        <p:spPr>
          <a:xfrm>
            <a:off x="548640" y="5715000"/>
            <a:ext cx="11091672" cy="777240"/>
          </a:xfrm>
          <a:prstGeom prst="roundRect">
            <a:avLst>
              <a:gd name="adj" fmla="val 21176"/>
            </a:avLst>
          </a:prstGeom>
          <a:solidFill>
            <a:srgbClr val="23263B"/>
          </a:solidFill>
          <a:ln w="12700">
            <a:solidFill>
              <a:srgbClr val="23263B"/>
            </a:solidFill>
            <a:prstDash val="solid"/>
          </a:ln>
        </p:spPr>
      </p:sp>
      <p:sp>
        <p:nvSpPr>
          <p:cNvPr id="36" name="Text 29"/>
          <p:cNvSpPr txBox="1"/>
          <p:nvPr/>
        </p:nvSpPr>
        <p:spPr>
          <a:xfrm>
            <a:off x="822960" y="5779008"/>
            <a:ext cx="10607040" cy="658368"/>
          </a:xfrm>
          <a:prstGeom prst="rect">
            <a:avLst/>
          </a:prstGeom>
          <a:noFill/>
          <a:ln/>
        </p:spPr>
        <p:txBody>
          <a:bodyPr wrap="square" lIns="0" tIns="0" rIns="0" bIns="0" rtlCol="0" anchor="ctr"/>
          <a:lstStyle/>
          <a:p>
            <a:pPr marL="0" indent="0">
              <a:buNone/>
            </a:pPr>
            <a:r>
              <a:rPr lang="en-US" dirty="0">
                <a:solidFill>
                  <a:srgbClr val="E8D48A"/>
                </a:solidFill>
                <a:latin typeface="Calibri" pitchFamily="34" charset="0"/>
                <a:ea typeface="Calibri" pitchFamily="34" charset="-122"/>
                <a:cs typeface="Calibri" pitchFamily="34" charset="-120"/>
              </a:rPr>
              <a:t>Five definitions, one legal problem: before the law can tax a thing, it must decide what the thing is.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 diagram of a company's tax&#10;&#10;AI-generated content may be incorrect.">
            <a:extLst>
              <a:ext uri="{FF2B5EF4-FFF2-40B4-BE49-F238E27FC236}">
                <a16:creationId xmlns:a16="http://schemas.microsoft.com/office/drawing/2014/main" id="{D7272F70-D201-9614-79CC-A2640A14F7ED}"/>
              </a:ext>
            </a:extLst>
          </p:cNvPr>
          <p:cNvPicPr>
            <a:picLocks noChangeAspect="1"/>
          </p:cNvPicPr>
          <p:nvPr/>
        </p:nvPicPr>
        <p:blipFill>
          <a:blip r:embed="rId2"/>
          <a:stretch>
            <a:fillRect/>
          </a:stretch>
        </p:blipFill>
        <p:spPr>
          <a:xfrm>
            <a:off x="694266" y="62781"/>
            <a:ext cx="10278533" cy="6732438"/>
          </a:xfrm>
          <a:prstGeom prst="rect">
            <a:avLst/>
          </a:prstGeom>
        </p:spPr>
      </p:pic>
    </p:spTree>
    <p:extLst>
      <p:ext uri="{BB962C8B-B14F-4D97-AF65-F5344CB8AC3E}">
        <p14:creationId xmlns:p14="http://schemas.microsoft.com/office/powerpoint/2010/main" val="2786186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2356" y="571500"/>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The pyramid of the digital economy</a:t>
            </a:r>
            <a:endParaRPr lang="en-US" sz="2600" dirty="0"/>
          </a:p>
        </p:txBody>
      </p:sp>
      <p:sp>
        <p:nvSpPr>
          <p:cNvPr id="5" name="Shape 3"/>
          <p:cNvSpPr/>
          <p:nvPr/>
        </p:nvSpPr>
        <p:spPr>
          <a:xfrm>
            <a:off x="1097280" y="1417320"/>
            <a:ext cx="6309360" cy="4480560"/>
          </a:xfrm>
          <a:prstGeom prst="triangle">
            <a:avLst/>
          </a:prstGeom>
          <a:solidFill>
            <a:srgbClr val="E63946"/>
          </a:solidFill>
          <a:ln w="19050">
            <a:solidFill>
              <a:srgbClr val="FFFFFF"/>
            </a:solidFill>
            <a:prstDash val="solid"/>
          </a:ln>
        </p:spPr>
      </p:sp>
      <p:sp>
        <p:nvSpPr>
          <p:cNvPr id="6" name="Shape 4"/>
          <p:cNvSpPr/>
          <p:nvPr/>
        </p:nvSpPr>
        <p:spPr>
          <a:xfrm>
            <a:off x="1728216" y="1417320"/>
            <a:ext cx="5047488" cy="3584448"/>
          </a:xfrm>
          <a:prstGeom prst="triangle">
            <a:avLst/>
          </a:prstGeom>
          <a:solidFill>
            <a:srgbClr val="F4802A"/>
          </a:solidFill>
          <a:ln w="19050">
            <a:solidFill>
              <a:srgbClr val="FFFFFF"/>
            </a:solidFill>
            <a:prstDash val="solid"/>
          </a:ln>
        </p:spPr>
      </p:sp>
      <p:sp>
        <p:nvSpPr>
          <p:cNvPr id="7" name="Shape 5"/>
          <p:cNvSpPr/>
          <p:nvPr/>
        </p:nvSpPr>
        <p:spPr>
          <a:xfrm>
            <a:off x="2359152" y="1417320"/>
            <a:ext cx="3785616" cy="2688336"/>
          </a:xfrm>
          <a:prstGeom prst="triangle">
            <a:avLst/>
          </a:prstGeom>
          <a:solidFill>
            <a:srgbClr val="2E9E4F"/>
          </a:solidFill>
          <a:ln w="19050">
            <a:solidFill>
              <a:srgbClr val="FFFFFF"/>
            </a:solidFill>
            <a:prstDash val="solid"/>
          </a:ln>
        </p:spPr>
      </p:sp>
      <p:sp>
        <p:nvSpPr>
          <p:cNvPr id="8" name="Shape 6"/>
          <p:cNvSpPr/>
          <p:nvPr/>
        </p:nvSpPr>
        <p:spPr>
          <a:xfrm>
            <a:off x="2990088" y="1417320"/>
            <a:ext cx="2523744" cy="1792224"/>
          </a:xfrm>
          <a:prstGeom prst="triangle">
            <a:avLst/>
          </a:prstGeom>
          <a:solidFill>
            <a:srgbClr val="2B6CB0"/>
          </a:solidFill>
          <a:ln w="19050">
            <a:solidFill>
              <a:srgbClr val="FFFFFF"/>
            </a:solidFill>
            <a:prstDash val="solid"/>
          </a:ln>
        </p:spPr>
      </p:sp>
      <p:sp>
        <p:nvSpPr>
          <p:cNvPr id="9" name="Shape 7"/>
          <p:cNvSpPr/>
          <p:nvPr/>
        </p:nvSpPr>
        <p:spPr>
          <a:xfrm>
            <a:off x="2143593" y="1234440"/>
            <a:ext cx="4028607" cy="1188720"/>
          </a:xfrm>
          <a:prstGeom prst="triangle">
            <a:avLst>
              <a:gd name="adj" fmla="val 50000"/>
            </a:avLst>
          </a:prstGeom>
          <a:solidFill>
            <a:srgbClr val="7B4FA6"/>
          </a:solidFill>
          <a:ln w="19050">
            <a:solidFill>
              <a:srgbClr val="FFFFFF"/>
            </a:solidFill>
            <a:prstDash val="solid"/>
          </a:ln>
        </p:spPr>
      </p:sp>
      <p:sp>
        <p:nvSpPr>
          <p:cNvPr id="10" name="Text 8"/>
          <p:cNvSpPr txBox="1"/>
          <p:nvPr/>
        </p:nvSpPr>
        <p:spPr>
          <a:xfrm>
            <a:off x="1874520" y="3319272"/>
            <a:ext cx="4754880" cy="71323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WHAT CONNECTS IT</a:t>
            </a:r>
            <a:endParaRPr lang="en-US" sz="1400" dirty="0"/>
          </a:p>
          <a:p>
            <a:pPr marL="0" indent="0" algn="ctr">
              <a:buNone/>
            </a:pPr>
            <a:r>
              <a:rPr lang="en-US" sz="1400" i="1" dirty="0">
                <a:solidFill>
                  <a:srgbClr val="FFFFFF"/>
                </a:solidFill>
                <a:latin typeface="Calibri" pitchFamily="34" charset="0"/>
                <a:ea typeface="Calibri" pitchFamily="34" charset="-122"/>
                <a:cs typeface="Calibri" pitchFamily="34" charset="-120"/>
              </a:rPr>
              <a:t>networks, platforms, interfaces, APIs</a:t>
            </a:r>
            <a:endParaRPr lang="en-US" sz="1400" dirty="0"/>
          </a:p>
        </p:txBody>
      </p:sp>
      <p:sp>
        <p:nvSpPr>
          <p:cNvPr id="11" name="Text 9"/>
          <p:cNvSpPr txBox="1"/>
          <p:nvPr/>
        </p:nvSpPr>
        <p:spPr>
          <a:xfrm>
            <a:off x="1874520" y="4215384"/>
            <a:ext cx="4754880" cy="71323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WHAT MAKES IT WORK</a:t>
            </a:r>
            <a:endParaRPr lang="en-US" sz="1400" dirty="0"/>
          </a:p>
          <a:p>
            <a:pPr marL="0" indent="0" algn="ctr">
              <a:buNone/>
            </a:pPr>
            <a:r>
              <a:rPr lang="en-US" sz="1400" i="1" dirty="0">
                <a:solidFill>
                  <a:srgbClr val="FFFFFF"/>
                </a:solidFill>
                <a:latin typeface="Calibri" pitchFamily="34" charset="0"/>
                <a:ea typeface="Calibri" pitchFamily="34" charset="-122"/>
                <a:cs typeface="Calibri" pitchFamily="34" charset="-120"/>
              </a:rPr>
              <a:t>devices, hardware, software, protocols</a:t>
            </a:r>
            <a:endParaRPr lang="en-US" sz="1400" dirty="0"/>
          </a:p>
        </p:txBody>
      </p:sp>
      <p:sp>
        <p:nvSpPr>
          <p:cNvPr id="12" name="Text 10"/>
          <p:cNvSpPr txBox="1"/>
          <p:nvPr/>
        </p:nvSpPr>
        <p:spPr>
          <a:xfrm>
            <a:off x="1874520" y="5111496"/>
            <a:ext cx="4754880" cy="71323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INFRASTRUCTURE</a:t>
            </a:r>
            <a:endParaRPr lang="en-US" sz="1400" dirty="0"/>
          </a:p>
          <a:p>
            <a:pPr marL="0" indent="0" algn="ctr">
              <a:buNone/>
            </a:pPr>
            <a:r>
              <a:rPr lang="en-US" sz="1400" i="1" dirty="0">
                <a:solidFill>
                  <a:srgbClr val="FFFFFF"/>
                </a:solidFill>
                <a:latin typeface="Calibri" pitchFamily="34" charset="0"/>
                <a:ea typeface="Calibri" pitchFamily="34" charset="-122"/>
                <a:cs typeface="Calibri" pitchFamily="34" charset="-120"/>
              </a:rPr>
              <a:t>cables, data centres, towers, spectrum, power</a:t>
            </a:r>
            <a:endParaRPr lang="en-US" sz="1400" dirty="0"/>
          </a:p>
        </p:txBody>
      </p:sp>
      <p:sp>
        <p:nvSpPr>
          <p:cNvPr id="14" name="Text 12"/>
          <p:cNvSpPr txBox="1"/>
          <p:nvPr/>
        </p:nvSpPr>
        <p:spPr>
          <a:xfrm>
            <a:off x="3301259" y="1819656"/>
            <a:ext cx="1956358" cy="548640"/>
          </a:xfrm>
          <a:prstGeom prst="rect">
            <a:avLst/>
          </a:prstGeom>
          <a:noFill/>
          <a:ln/>
        </p:spPr>
        <p:txBody>
          <a:bodyPr wrap="square" lIns="0" tIns="0" rIns="0" bIns="0" rtlCol="0" anchor="b"/>
          <a:lstStyle/>
          <a:p>
            <a:pPr marL="0" indent="0" algn="ctr">
              <a:buNone/>
            </a:pPr>
            <a:r>
              <a:rPr lang="en-US" sz="1400" b="1" dirty="0">
                <a:solidFill>
                  <a:schemeClr val="bg1"/>
                </a:solidFill>
                <a:latin typeface="Calibri" pitchFamily="34" charset="0"/>
                <a:ea typeface="Calibri" pitchFamily="34" charset="-122"/>
                <a:cs typeface="Calibri" pitchFamily="34" charset="-120"/>
              </a:rPr>
              <a:t>WHAT IT </a:t>
            </a:r>
          </a:p>
          <a:p>
            <a:pPr marL="0" indent="0" algn="ctr">
              <a:buNone/>
            </a:pPr>
            <a:r>
              <a:rPr lang="en-US" sz="1400" b="1" dirty="0">
                <a:solidFill>
                  <a:schemeClr val="bg1"/>
                </a:solidFill>
                <a:latin typeface="Calibri" pitchFamily="34" charset="0"/>
                <a:ea typeface="Calibri" pitchFamily="34" charset="-122"/>
                <a:cs typeface="Calibri" pitchFamily="34" charset="-120"/>
              </a:rPr>
              <a:t>PRODUCES</a:t>
            </a:r>
            <a:endParaRPr lang="en-US" sz="1400" dirty="0">
              <a:solidFill>
                <a:schemeClr val="bg1"/>
              </a:solidFill>
            </a:endParaRPr>
          </a:p>
          <a:p>
            <a:pPr marL="0" indent="0" algn="ctr">
              <a:buNone/>
            </a:pPr>
            <a:r>
              <a:rPr lang="en-US" sz="1400" i="1" dirty="0">
                <a:solidFill>
                  <a:schemeClr val="bg1"/>
                </a:solidFill>
                <a:latin typeface="Calibri" pitchFamily="34" charset="0"/>
                <a:ea typeface="Calibri" pitchFamily="34" charset="-122"/>
                <a:cs typeface="Calibri" pitchFamily="34" charset="-120"/>
              </a:rPr>
              <a:t>data, intelligence, profit, power</a:t>
            </a:r>
            <a:endParaRPr lang="en-US" sz="1400" dirty="0">
              <a:solidFill>
                <a:schemeClr val="bg1"/>
              </a:solidFill>
            </a:endParaRPr>
          </a:p>
        </p:txBody>
      </p:sp>
      <p:sp>
        <p:nvSpPr>
          <p:cNvPr id="16" name="Text 14"/>
          <p:cNvSpPr txBox="1"/>
          <p:nvPr/>
        </p:nvSpPr>
        <p:spPr>
          <a:xfrm>
            <a:off x="3227878" y="2606040"/>
            <a:ext cx="2103120" cy="548640"/>
          </a:xfrm>
          <a:prstGeom prst="rect">
            <a:avLst/>
          </a:prstGeom>
          <a:noFill/>
          <a:ln/>
        </p:spPr>
        <p:txBody>
          <a:bodyPr wrap="square" lIns="0" tIns="0" rIns="0" bIns="0" rtlCol="0" anchor="b"/>
          <a:lstStyle/>
          <a:p>
            <a:pPr marL="0" indent="0" algn="ctr">
              <a:buNone/>
            </a:pPr>
            <a:r>
              <a:rPr lang="en-US" sz="1200" b="1" dirty="0">
                <a:solidFill>
                  <a:schemeClr val="bg1"/>
                </a:solidFill>
                <a:latin typeface="Calibri" pitchFamily="34" charset="0"/>
                <a:ea typeface="Calibri" pitchFamily="34" charset="-122"/>
                <a:cs typeface="Calibri" pitchFamily="34" charset="-120"/>
              </a:rPr>
              <a:t>WHAT MOVES ACROSS IT</a:t>
            </a:r>
            <a:endParaRPr lang="en-US" sz="1200" dirty="0">
              <a:solidFill>
                <a:schemeClr val="bg1"/>
              </a:solidFill>
            </a:endParaRPr>
          </a:p>
          <a:p>
            <a:pPr marL="0" indent="0" algn="ctr">
              <a:buNone/>
            </a:pPr>
            <a:r>
              <a:rPr lang="en-US" sz="1200" i="1" dirty="0">
                <a:solidFill>
                  <a:schemeClr val="bg1"/>
                </a:solidFill>
                <a:latin typeface="Calibri" pitchFamily="34" charset="0"/>
                <a:ea typeface="Calibri" pitchFamily="34" charset="-122"/>
                <a:cs typeface="Calibri" pitchFamily="34" charset="-120"/>
              </a:rPr>
              <a:t>transactions, services, </a:t>
            </a:r>
          </a:p>
          <a:p>
            <a:pPr marL="0" indent="0" algn="ctr">
              <a:buNone/>
            </a:pPr>
            <a:r>
              <a:rPr lang="en-US" sz="1200" i="1" dirty="0">
                <a:solidFill>
                  <a:schemeClr val="bg1"/>
                </a:solidFill>
                <a:latin typeface="Calibri" pitchFamily="34" charset="0"/>
                <a:ea typeface="Calibri" pitchFamily="34" charset="-122"/>
                <a:cs typeface="Calibri" pitchFamily="34" charset="-120"/>
              </a:rPr>
              <a:t>content, payments</a:t>
            </a:r>
            <a:endParaRPr lang="en-US" sz="1200" dirty="0">
              <a:solidFill>
                <a:schemeClr val="bg1"/>
              </a:solidFill>
            </a:endParaRPr>
          </a:p>
        </p:txBody>
      </p:sp>
      <p:sp>
        <p:nvSpPr>
          <p:cNvPr id="17" name="Text 15"/>
          <p:cNvSpPr txBox="1"/>
          <p:nvPr/>
        </p:nvSpPr>
        <p:spPr>
          <a:xfrm>
            <a:off x="8229600" y="1234440"/>
            <a:ext cx="3291840" cy="256032"/>
          </a:xfrm>
          <a:prstGeom prst="rect">
            <a:avLst/>
          </a:prstGeom>
          <a:noFill/>
          <a:ln/>
        </p:spPr>
        <p:txBody>
          <a:bodyPr wrap="square" lIns="0" tIns="0" rIns="0" bIns="0" rtlCol="0" anchor="ctr"/>
          <a:lstStyle/>
          <a:p>
            <a:pPr marL="0" indent="0">
              <a:buNone/>
            </a:pPr>
            <a:r>
              <a:rPr lang="en-US" sz="1400" b="1" kern="0" spc="200" dirty="0">
                <a:solidFill>
                  <a:srgbClr val="23283D"/>
                </a:solidFill>
                <a:latin typeface="Calibri" pitchFamily="34" charset="0"/>
                <a:ea typeface="Calibri" pitchFamily="34" charset="-122"/>
                <a:cs typeface="Calibri" pitchFamily="34" charset="-120"/>
              </a:rPr>
              <a:t>WHERE TAX ATTACHES TODAY</a:t>
            </a:r>
            <a:endParaRPr lang="en-US" sz="1400" dirty="0"/>
          </a:p>
        </p:txBody>
      </p:sp>
      <p:sp>
        <p:nvSpPr>
          <p:cNvPr id="18" name="Shape 16"/>
          <p:cNvSpPr/>
          <p:nvPr/>
        </p:nvSpPr>
        <p:spPr>
          <a:xfrm>
            <a:off x="5257617" y="1819656"/>
            <a:ext cx="2944551" cy="45720"/>
          </a:xfrm>
          <a:prstGeom prst="line">
            <a:avLst/>
          </a:prstGeom>
          <a:noFill/>
          <a:ln w="12700">
            <a:solidFill>
              <a:srgbClr val="D7DCE5"/>
            </a:solidFill>
            <a:prstDash val="solid"/>
          </a:ln>
        </p:spPr>
      </p:sp>
      <p:sp>
        <p:nvSpPr>
          <p:cNvPr id="19" name="Text 17"/>
          <p:cNvSpPr txBox="1"/>
          <p:nvPr/>
        </p:nvSpPr>
        <p:spPr>
          <a:xfrm>
            <a:off x="8229600" y="1545336"/>
            <a:ext cx="3337560" cy="640080"/>
          </a:xfrm>
          <a:prstGeom prst="rect">
            <a:avLst/>
          </a:prstGeom>
          <a:noFill/>
          <a:ln/>
        </p:spPr>
        <p:txBody>
          <a:bodyPr wrap="square" lIns="0" tIns="0" rIns="0" bIns="0" rtlCol="0" anchor="ctr"/>
          <a:lstStyle/>
          <a:p>
            <a:pPr marL="0" indent="0">
              <a:buNone/>
            </a:pPr>
            <a:r>
              <a:rPr lang="en-US" sz="1600" i="1" dirty="0">
                <a:solidFill>
                  <a:srgbClr val="C42F3B"/>
                </a:solidFill>
                <a:latin typeface="Calibri" pitchFamily="34" charset="0"/>
                <a:ea typeface="Calibri" pitchFamily="34" charset="-122"/>
                <a:cs typeface="Calibri" pitchFamily="34" charset="-120"/>
              </a:rPr>
              <a:t>almost nothing attaches</a:t>
            </a:r>
            <a:endParaRPr lang="en-US" sz="1600" dirty="0"/>
          </a:p>
        </p:txBody>
      </p:sp>
      <p:sp>
        <p:nvSpPr>
          <p:cNvPr id="20" name="Shape 18"/>
          <p:cNvSpPr/>
          <p:nvPr/>
        </p:nvSpPr>
        <p:spPr>
          <a:xfrm>
            <a:off x="5257617" y="2761488"/>
            <a:ext cx="2944551" cy="0"/>
          </a:xfrm>
          <a:prstGeom prst="line">
            <a:avLst/>
          </a:prstGeom>
          <a:noFill/>
          <a:ln w="12700">
            <a:solidFill>
              <a:srgbClr val="D7DCE5"/>
            </a:solidFill>
            <a:prstDash val="solid"/>
          </a:ln>
        </p:spPr>
      </p:sp>
      <p:sp>
        <p:nvSpPr>
          <p:cNvPr id="21" name="Text 19"/>
          <p:cNvSpPr txBox="1"/>
          <p:nvPr/>
        </p:nvSpPr>
        <p:spPr>
          <a:xfrm>
            <a:off x="8229600" y="2441448"/>
            <a:ext cx="3337560" cy="640080"/>
          </a:xfrm>
          <a:prstGeom prst="rect">
            <a:avLst/>
          </a:prstGeom>
          <a:noFill/>
          <a:ln/>
        </p:spPr>
        <p:txBody>
          <a:bodyPr wrap="square" lIns="0" tIns="0" rIns="0" bIns="0" rtlCol="0" anchor="ctr"/>
          <a:lstStyle/>
          <a:p>
            <a:pPr marL="0" indent="0">
              <a:buNone/>
            </a:pPr>
            <a:r>
              <a:rPr lang="en-US" sz="1600" i="1" dirty="0">
                <a:solidFill>
                  <a:srgbClr val="B98700"/>
                </a:solidFill>
                <a:latin typeface="Calibri" pitchFamily="34" charset="0"/>
                <a:ea typeface="Calibri" pitchFamily="34" charset="-122"/>
                <a:cs typeface="Calibri" pitchFamily="34" charset="-120"/>
              </a:rPr>
              <a:t>VAT on digital services; DST and SEP on turnover</a:t>
            </a:r>
            <a:endParaRPr lang="en-US" sz="1600" dirty="0"/>
          </a:p>
        </p:txBody>
      </p:sp>
      <p:sp>
        <p:nvSpPr>
          <p:cNvPr id="22" name="Shape 20"/>
          <p:cNvSpPr/>
          <p:nvPr/>
        </p:nvSpPr>
        <p:spPr>
          <a:xfrm>
            <a:off x="5888553" y="3657600"/>
            <a:ext cx="2313615" cy="0"/>
          </a:xfrm>
          <a:prstGeom prst="line">
            <a:avLst/>
          </a:prstGeom>
          <a:noFill/>
          <a:ln w="12700">
            <a:solidFill>
              <a:srgbClr val="D7DCE5"/>
            </a:solidFill>
            <a:prstDash val="solid"/>
          </a:ln>
        </p:spPr>
      </p:sp>
      <p:sp>
        <p:nvSpPr>
          <p:cNvPr id="23" name="Text 21"/>
          <p:cNvSpPr txBox="1"/>
          <p:nvPr/>
        </p:nvSpPr>
        <p:spPr>
          <a:xfrm>
            <a:off x="8229600" y="3337560"/>
            <a:ext cx="3337560" cy="640080"/>
          </a:xfrm>
          <a:prstGeom prst="rect">
            <a:avLst/>
          </a:prstGeom>
          <a:noFill/>
          <a:ln/>
        </p:spPr>
        <p:txBody>
          <a:bodyPr wrap="square" lIns="0" tIns="0" rIns="0" bIns="0" rtlCol="0" anchor="ctr"/>
          <a:lstStyle/>
          <a:p>
            <a:pPr marL="0" indent="0">
              <a:buNone/>
            </a:pPr>
            <a:r>
              <a:rPr lang="en-US" sz="1600" i="1" dirty="0">
                <a:solidFill>
                  <a:srgbClr val="B98700"/>
                </a:solidFill>
                <a:latin typeface="Calibri" pitchFamily="34" charset="0"/>
                <a:ea typeface="Calibri" pitchFamily="34" charset="-122"/>
                <a:cs typeface="Calibri" pitchFamily="34" charset="-120"/>
              </a:rPr>
              <a:t>excise on connectivity; VAT on telecoms</a:t>
            </a:r>
            <a:endParaRPr lang="en-US" sz="1600" dirty="0"/>
          </a:p>
        </p:txBody>
      </p:sp>
      <p:sp>
        <p:nvSpPr>
          <p:cNvPr id="24" name="Shape 22"/>
          <p:cNvSpPr/>
          <p:nvPr/>
        </p:nvSpPr>
        <p:spPr>
          <a:xfrm>
            <a:off x="6519489" y="4553712"/>
            <a:ext cx="1682679" cy="0"/>
          </a:xfrm>
          <a:prstGeom prst="line">
            <a:avLst/>
          </a:prstGeom>
          <a:noFill/>
          <a:ln w="12700">
            <a:solidFill>
              <a:srgbClr val="D7DCE5"/>
            </a:solidFill>
            <a:prstDash val="solid"/>
          </a:ln>
        </p:spPr>
      </p:sp>
      <p:sp>
        <p:nvSpPr>
          <p:cNvPr id="25" name="Text 23"/>
          <p:cNvSpPr txBox="1"/>
          <p:nvPr/>
        </p:nvSpPr>
        <p:spPr>
          <a:xfrm>
            <a:off x="8229600" y="4233672"/>
            <a:ext cx="3337560" cy="640080"/>
          </a:xfrm>
          <a:prstGeom prst="rect">
            <a:avLst/>
          </a:prstGeom>
          <a:noFill/>
          <a:ln/>
        </p:spPr>
        <p:txBody>
          <a:bodyPr wrap="square" lIns="0" tIns="0" rIns="0" bIns="0" rtlCol="0" anchor="ctr"/>
          <a:lstStyle/>
          <a:p>
            <a:pPr marL="0" indent="0">
              <a:buNone/>
            </a:pPr>
            <a:r>
              <a:rPr lang="en-US" sz="1600" i="1" dirty="0">
                <a:solidFill>
                  <a:srgbClr val="247E3E"/>
                </a:solidFill>
                <a:latin typeface="Calibri" pitchFamily="34" charset="0"/>
                <a:ea typeface="Calibri" pitchFamily="34" charset="-122"/>
                <a:cs typeface="Calibri" pitchFamily="34" charset="-120"/>
              </a:rPr>
              <a:t>import duties and VAT at the border; licences</a:t>
            </a:r>
            <a:endParaRPr lang="en-US" sz="1600" dirty="0"/>
          </a:p>
        </p:txBody>
      </p:sp>
      <p:sp>
        <p:nvSpPr>
          <p:cNvPr id="26" name="Shape 24"/>
          <p:cNvSpPr/>
          <p:nvPr/>
        </p:nvSpPr>
        <p:spPr>
          <a:xfrm>
            <a:off x="7150425" y="5449824"/>
            <a:ext cx="1051743" cy="0"/>
          </a:xfrm>
          <a:prstGeom prst="line">
            <a:avLst/>
          </a:prstGeom>
          <a:noFill/>
          <a:ln w="12700">
            <a:solidFill>
              <a:srgbClr val="D7DCE5"/>
            </a:solidFill>
            <a:prstDash val="solid"/>
          </a:ln>
        </p:spPr>
      </p:sp>
      <p:sp>
        <p:nvSpPr>
          <p:cNvPr id="27" name="Text 25"/>
          <p:cNvSpPr txBox="1"/>
          <p:nvPr/>
        </p:nvSpPr>
        <p:spPr>
          <a:xfrm>
            <a:off x="8229600" y="5129784"/>
            <a:ext cx="3337560" cy="640080"/>
          </a:xfrm>
          <a:prstGeom prst="rect">
            <a:avLst/>
          </a:prstGeom>
          <a:noFill/>
          <a:ln/>
        </p:spPr>
        <p:txBody>
          <a:bodyPr wrap="square" lIns="0" tIns="0" rIns="0" bIns="0" rtlCol="0" anchor="ctr"/>
          <a:lstStyle/>
          <a:p>
            <a:pPr marL="0" indent="0">
              <a:buNone/>
            </a:pPr>
            <a:r>
              <a:rPr lang="en-US" sz="1600" i="1" dirty="0">
                <a:solidFill>
                  <a:srgbClr val="247E3E"/>
                </a:solidFill>
                <a:latin typeface="Calibri" pitchFamily="34" charset="0"/>
                <a:ea typeface="Calibri" pitchFamily="34" charset="-122"/>
                <a:cs typeface="Calibri" pitchFamily="34" charset="-120"/>
              </a:rPr>
              <a:t>customs duties, property rates, licence fees, PAYE</a:t>
            </a:r>
            <a:endParaRPr lang="en-US" sz="1600" dirty="0"/>
          </a:p>
        </p:txBody>
      </p:sp>
      <p:sp>
        <p:nvSpPr>
          <p:cNvPr id="28" name="Shape 26"/>
          <p:cNvSpPr/>
          <p:nvPr/>
        </p:nvSpPr>
        <p:spPr>
          <a:xfrm>
            <a:off x="548640" y="6144768"/>
            <a:ext cx="11091672" cy="566928"/>
          </a:xfrm>
          <a:prstGeom prst="roundRect">
            <a:avLst>
              <a:gd name="adj" fmla="val 29032"/>
            </a:avLst>
          </a:prstGeom>
          <a:solidFill>
            <a:srgbClr val="23263B"/>
          </a:solidFill>
          <a:ln w="12700">
            <a:solidFill>
              <a:srgbClr val="23263B"/>
            </a:solidFill>
            <a:prstDash val="solid"/>
          </a:ln>
        </p:spPr>
      </p:sp>
      <p:sp>
        <p:nvSpPr>
          <p:cNvPr id="29" name="Text 27"/>
          <p:cNvSpPr txBox="1"/>
          <p:nvPr/>
        </p:nvSpPr>
        <p:spPr>
          <a:xfrm>
            <a:off x="822960" y="6181344"/>
            <a:ext cx="10607040" cy="493776"/>
          </a:xfrm>
          <a:prstGeom prst="rect">
            <a:avLst/>
          </a:prstGeom>
          <a:noFill/>
          <a:ln/>
        </p:spPr>
        <p:txBody>
          <a:bodyPr wrap="square" lIns="0" tIns="0" rIns="0" bIns="0" rtlCol="0" anchor="ctr"/>
          <a:lstStyle/>
          <a:p>
            <a:pPr marL="0" indent="0">
              <a:buNone/>
            </a:pPr>
            <a:r>
              <a:rPr lang="en-US" dirty="0">
                <a:solidFill>
                  <a:srgbClr val="E8D48A"/>
                </a:solidFill>
                <a:latin typeface="Calibri" pitchFamily="34" charset="0"/>
                <a:ea typeface="Calibri" pitchFamily="34" charset="-122"/>
                <a:cs typeface="Calibri" pitchFamily="34" charset="-120"/>
              </a:rPr>
              <a:t>Read it as a lawyer: the wider and heavier the layer, the more tax it bears. The apex, where the value is, bears almost none.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Tax law attaches to four anchors. Find them, or there is no tax.</a:t>
            </a:r>
            <a:endParaRPr lang="en-US" sz="2600" dirty="0"/>
          </a:p>
        </p:txBody>
      </p:sp>
      <p:sp>
        <p:nvSpPr>
          <p:cNvPr id="5" name="Shape 3"/>
          <p:cNvSpPr/>
          <p:nvPr/>
        </p:nvSpPr>
        <p:spPr>
          <a:xfrm>
            <a:off x="2491740" y="3040380"/>
            <a:ext cx="1600200" cy="1600200"/>
          </a:xfrm>
          <a:prstGeom prst="ellipse">
            <a:avLst/>
          </a:prstGeom>
          <a:solidFill>
            <a:srgbClr val="23283D"/>
          </a:solidFill>
          <a:ln w="12700">
            <a:solidFill>
              <a:srgbClr val="23283D"/>
            </a:solidFill>
            <a:prstDash val="solid"/>
          </a:ln>
        </p:spPr>
      </p:sp>
      <p:sp>
        <p:nvSpPr>
          <p:cNvPr id="6" name="Text 4"/>
          <p:cNvSpPr txBox="1"/>
          <p:nvPr/>
        </p:nvSpPr>
        <p:spPr>
          <a:xfrm>
            <a:off x="2528316" y="3040380"/>
            <a:ext cx="1527048" cy="1600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 LAWFUL</a:t>
            </a:r>
            <a:endParaRPr lang="en-US" sz="1400" dirty="0"/>
          </a:p>
          <a:p>
            <a:pPr marL="0" indent="0" algn="ctr">
              <a:buNone/>
            </a:pPr>
            <a:r>
              <a:rPr lang="en-US" sz="1400" b="1" dirty="0">
                <a:solidFill>
                  <a:srgbClr val="FFFFFF"/>
                </a:solidFill>
                <a:latin typeface="Calibri" pitchFamily="34" charset="0"/>
                <a:ea typeface="Calibri" pitchFamily="34" charset="-122"/>
                <a:cs typeface="Calibri" pitchFamily="34" charset="-120"/>
              </a:rPr>
              <a:t>TAX</a:t>
            </a:r>
            <a:endParaRPr lang="en-US" sz="1400" dirty="0"/>
          </a:p>
        </p:txBody>
      </p:sp>
      <p:sp>
        <p:nvSpPr>
          <p:cNvPr id="7" name="Shape 5"/>
          <p:cNvSpPr/>
          <p:nvPr/>
        </p:nvSpPr>
        <p:spPr>
          <a:xfrm flipV="1">
            <a:off x="3291840" y="2560320"/>
            <a:ext cx="0" cy="438912"/>
          </a:xfrm>
          <a:prstGeom prst="line">
            <a:avLst/>
          </a:prstGeom>
          <a:noFill/>
          <a:ln w="15875">
            <a:solidFill>
              <a:srgbClr val="D7DCE5"/>
            </a:solidFill>
            <a:prstDash val="solid"/>
            <a:tailEnd type="none"/>
          </a:ln>
        </p:spPr>
      </p:sp>
      <p:sp>
        <p:nvSpPr>
          <p:cNvPr id="8" name="Shape 6"/>
          <p:cNvSpPr/>
          <p:nvPr/>
        </p:nvSpPr>
        <p:spPr>
          <a:xfrm>
            <a:off x="2743200" y="1463040"/>
            <a:ext cx="1097280" cy="1097280"/>
          </a:xfrm>
          <a:prstGeom prst="ellipse">
            <a:avLst/>
          </a:prstGeom>
          <a:solidFill>
            <a:srgbClr val="2B6CB0"/>
          </a:solidFill>
          <a:ln w="12700">
            <a:solidFill>
              <a:srgbClr val="2B6CB0"/>
            </a:solidFill>
            <a:prstDash val="solid"/>
          </a:ln>
        </p:spPr>
      </p:sp>
      <p:sp>
        <p:nvSpPr>
          <p:cNvPr id="9" name="Text 7"/>
          <p:cNvSpPr txBox="1"/>
          <p:nvPr/>
        </p:nvSpPr>
        <p:spPr>
          <a:xfrm>
            <a:off x="2779776" y="1463040"/>
            <a:ext cx="1024128" cy="10972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PERSON</a:t>
            </a:r>
            <a:endParaRPr lang="en-US" sz="1400" dirty="0"/>
          </a:p>
        </p:txBody>
      </p:sp>
      <p:sp>
        <p:nvSpPr>
          <p:cNvPr id="10" name="Text 8"/>
          <p:cNvSpPr txBox="1"/>
          <p:nvPr/>
        </p:nvSpPr>
        <p:spPr>
          <a:xfrm>
            <a:off x="3977640" y="1737360"/>
            <a:ext cx="1645920" cy="548640"/>
          </a:xfrm>
          <a:prstGeom prst="rect">
            <a:avLst/>
          </a:prstGeom>
          <a:noFill/>
          <a:ln/>
        </p:spPr>
        <p:txBody>
          <a:bodyPr wrap="square" lIns="0" tIns="0" rIns="0" bIns="0" rtlCol="0" anchor="ctr"/>
          <a:lstStyle/>
          <a:p>
            <a:pPr marL="0" indent="0" algn="l">
              <a:buNone/>
            </a:pPr>
            <a:r>
              <a:rPr lang="en-US" sz="1400" i="1" dirty="0">
                <a:solidFill>
                  <a:srgbClr val="5A6B84"/>
                </a:solidFill>
                <a:latin typeface="Calibri" pitchFamily="34" charset="0"/>
                <a:ea typeface="Calibri" pitchFamily="34" charset="-122"/>
                <a:cs typeface="Calibri" pitchFamily="34" charset="-120"/>
              </a:rPr>
              <a:t>someone identifiable,</a:t>
            </a:r>
            <a:endParaRPr lang="en-US" sz="1400" dirty="0"/>
          </a:p>
          <a:p>
            <a:pPr marL="0" indent="0" algn="l">
              <a:buNone/>
            </a:pPr>
            <a:r>
              <a:rPr lang="en-US" sz="1400" i="1" dirty="0">
                <a:solidFill>
                  <a:srgbClr val="5A6B84"/>
                </a:solidFill>
                <a:latin typeface="Calibri" pitchFamily="34" charset="0"/>
                <a:ea typeface="Calibri" pitchFamily="34" charset="-122"/>
                <a:cs typeface="Calibri" pitchFamily="34" charset="-120"/>
              </a:rPr>
              <a:t>within your reach</a:t>
            </a:r>
            <a:endParaRPr lang="en-US" sz="1400" dirty="0"/>
          </a:p>
        </p:txBody>
      </p:sp>
      <p:sp>
        <p:nvSpPr>
          <p:cNvPr id="11" name="Shape 9"/>
          <p:cNvSpPr/>
          <p:nvPr/>
        </p:nvSpPr>
        <p:spPr>
          <a:xfrm>
            <a:off x="4155948" y="3840480"/>
            <a:ext cx="864108" cy="0"/>
          </a:xfrm>
          <a:prstGeom prst="line">
            <a:avLst/>
          </a:prstGeom>
          <a:noFill/>
          <a:ln w="15875">
            <a:solidFill>
              <a:srgbClr val="D7DCE5"/>
            </a:solidFill>
            <a:prstDash val="solid"/>
            <a:tailEnd type="none"/>
          </a:ln>
        </p:spPr>
      </p:sp>
      <p:sp>
        <p:nvSpPr>
          <p:cNvPr id="12" name="Shape 10"/>
          <p:cNvSpPr/>
          <p:nvPr/>
        </p:nvSpPr>
        <p:spPr>
          <a:xfrm>
            <a:off x="5212080" y="3291840"/>
            <a:ext cx="1097280" cy="1097280"/>
          </a:xfrm>
          <a:prstGeom prst="ellipse">
            <a:avLst/>
          </a:prstGeom>
          <a:solidFill>
            <a:srgbClr val="F4802A"/>
          </a:solidFill>
          <a:ln w="12700">
            <a:solidFill>
              <a:srgbClr val="F4802A"/>
            </a:solidFill>
            <a:prstDash val="solid"/>
          </a:ln>
        </p:spPr>
      </p:sp>
      <p:sp>
        <p:nvSpPr>
          <p:cNvPr id="13" name="Text 11"/>
          <p:cNvSpPr txBox="1"/>
          <p:nvPr/>
        </p:nvSpPr>
        <p:spPr>
          <a:xfrm>
            <a:off x="5248656" y="3291840"/>
            <a:ext cx="1024128" cy="10972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EVENT</a:t>
            </a:r>
            <a:endParaRPr lang="en-US" sz="1400" dirty="0"/>
          </a:p>
        </p:txBody>
      </p:sp>
      <p:sp>
        <p:nvSpPr>
          <p:cNvPr id="14" name="Text 12"/>
          <p:cNvSpPr txBox="1"/>
          <p:nvPr/>
        </p:nvSpPr>
        <p:spPr>
          <a:xfrm>
            <a:off x="4892040" y="4498848"/>
            <a:ext cx="1645920" cy="548640"/>
          </a:xfrm>
          <a:prstGeom prst="rect">
            <a:avLst/>
          </a:prstGeom>
          <a:noFill/>
          <a:ln/>
        </p:spPr>
        <p:txBody>
          <a:bodyPr wrap="square" lIns="0" tIns="0" rIns="0" bIns="0" rtlCol="0" anchor="ctr"/>
          <a:lstStyle/>
          <a:p>
            <a:pPr marL="0" indent="0" algn="ctr">
              <a:buNone/>
            </a:pPr>
            <a:r>
              <a:rPr lang="en-US" sz="1400" i="1" dirty="0">
                <a:solidFill>
                  <a:srgbClr val="5A6B84"/>
                </a:solidFill>
                <a:latin typeface="Calibri" pitchFamily="34" charset="0"/>
                <a:ea typeface="Calibri" pitchFamily="34" charset="-122"/>
                <a:cs typeface="Calibri" pitchFamily="34" charset="-120"/>
              </a:rPr>
              <a:t>a moment the law</a:t>
            </a:r>
            <a:endParaRPr lang="en-US" sz="1400" dirty="0"/>
          </a:p>
          <a:p>
            <a:pPr marL="0" indent="0" algn="ctr">
              <a:buNone/>
            </a:pPr>
            <a:r>
              <a:rPr lang="en-US" sz="1400" i="1" dirty="0">
                <a:solidFill>
                  <a:srgbClr val="5A6B84"/>
                </a:solidFill>
                <a:latin typeface="Calibri" pitchFamily="34" charset="0"/>
                <a:ea typeface="Calibri" pitchFamily="34" charset="-122"/>
                <a:cs typeface="Calibri" pitchFamily="34" charset="-120"/>
              </a:rPr>
              <a:t>can name</a:t>
            </a:r>
            <a:endParaRPr lang="en-US" sz="1400" dirty="0"/>
          </a:p>
        </p:txBody>
      </p:sp>
      <p:sp>
        <p:nvSpPr>
          <p:cNvPr id="15" name="Shape 13"/>
          <p:cNvSpPr/>
          <p:nvPr/>
        </p:nvSpPr>
        <p:spPr>
          <a:xfrm>
            <a:off x="3291840" y="4681728"/>
            <a:ext cx="0" cy="438912"/>
          </a:xfrm>
          <a:prstGeom prst="line">
            <a:avLst/>
          </a:prstGeom>
          <a:noFill/>
          <a:ln w="15875">
            <a:solidFill>
              <a:srgbClr val="D7DCE5"/>
            </a:solidFill>
            <a:prstDash val="solid"/>
            <a:tailEnd type="none"/>
          </a:ln>
        </p:spPr>
      </p:sp>
      <p:sp>
        <p:nvSpPr>
          <p:cNvPr id="16" name="Shape 14"/>
          <p:cNvSpPr/>
          <p:nvPr/>
        </p:nvSpPr>
        <p:spPr>
          <a:xfrm>
            <a:off x="2743200" y="5120640"/>
            <a:ext cx="1097280" cy="1097280"/>
          </a:xfrm>
          <a:prstGeom prst="ellipse">
            <a:avLst/>
          </a:prstGeom>
          <a:solidFill>
            <a:srgbClr val="2E9E4F"/>
          </a:solidFill>
          <a:ln w="12700">
            <a:solidFill>
              <a:srgbClr val="2E9E4F"/>
            </a:solidFill>
            <a:prstDash val="solid"/>
          </a:ln>
        </p:spPr>
      </p:sp>
      <p:sp>
        <p:nvSpPr>
          <p:cNvPr id="17" name="Text 15"/>
          <p:cNvSpPr txBox="1"/>
          <p:nvPr/>
        </p:nvSpPr>
        <p:spPr>
          <a:xfrm>
            <a:off x="2779776" y="5120640"/>
            <a:ext cx="1024128" cy="10972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BASE</a:t>
            </a:r>
            <a:endParaRPr lang="en-US" sz="1400" dirty="0"/>
          </a:p>
        </p:txBody>
      </p:sp>
      <p:sp>
        <p:nvSpPr>
          <p:cNvPr id="18" name="Text 16"/>
          <p:cNvSpPr txBox="1"/>
          <p:nvPr/>
        </p:nvSpPr>
        <p:spPr>
          <a:xfrm>
            <a:off x="3977640" y="5413248"/>
            <a:ext cx="1645920" cy="548640"/>
          </a:xfrm>
          <a:prstGeom prst="rect">
            <a:avLst/>
          </a:prstGeom>
          <a:noFill/>
          <a:ln/>
        </p:spPr>
        <p:txBody>
          <a:bodyPr wrap="square" lIns="0" tIns="0" rIns="0" bIns="0" rtlCol="0" anchor="ctr"/>
          <a:lstStyle/>
          <a:p>
            <a:pPr marL="0" indent="0" algn="l">
              <a:buNone/>
            </a:pPr>
            <a:r>
              <a:rPr lang="en-US" sz="1400" i="1" dirty="0">
                <a:solidFill>
                  <a:srgbClr val="5A6B84"/>
                </a:solidFill>
                <a:latin typeface="Calibri" pitchFamily="34" charset="0"/>
                <a:ea typeface="Calibri" pitchFamily="34" charset="-122"/>
                <a:cs typeface="Calibri" pitchFamily="34" charset="-120"/>
              </a:rPr>
              <a:t>a quantum a rate</a:t>
            </a:r>
            <a:endParaRPr lang="en-US" sz="1400" dirty="0"/>
          </a:p>
          <a:p>
            <a:pPr marL="0" indent="0" algn="l">
              <a:buNone/>
            </a:pPr>
            <a:r>
              <a:rPr lang="en-US" sz="1400" i="1" dirty="0">
                <a:solidFill>
                  <a:srgbClr val="5A6B84"/>
                </a:solidFill>
                <a:latin typeface="Calibri" pitchFamily="34" charset="0"/>
                <a:ea typeface="Calibri" pitchFamily="34" charset="-122"/>
                <a:cs typeface="Calibri" pitchFamily="34" charset="-120"/>
              </a:rPr>
              <a:t>can apply to</a:t>
            </a:r>
            <a:endParaRPr lang="en-US" sz="1400" dirty="0"/>
          </a:p>
        </p:txBody>
      </p:sp>
      <p:sp>
        <p:nvSpPr>
          <p:cNvPr id="19" name="Shape 17"/>
          <p:cNvSpPr/>
          <p:nvPr/>
        </p:nvSpPr>
        <p:spPr>
          <a:xfrm flipH="1">
            <a:off x="1563624" y="3840480"/>
            <a:ext cx="864108" cy="0"/>
          </a:xfrm>
          <a:prstGeom prst="line">
            <a:avLst/>
          </a:prstGeom>
          <a:noFill/>
          <a:ln w="15875">
            <a:solidFill>
              <a:srgbClr val="D7DCE5"/>
            </a:solidFill>
            <a:prstDash val="solid"/>
            <a:tailEnd type="none"/>
          </a:ln>
        </p:spPr>
      </p:sp>
      <p:sp>
        <p:nvSpPr>
          <p:cNvPr id="20" name="Shape 18"/>
          <p:cNvSpPr/>
          <p:nvPr/>
        </p:nvSpPr>
        <p:spPr>
          <a:xfrm>
            <a:off x="274320" y="3291840"/>
            <a:ext cx="1097280" cy="1097280"/>
          </a:xfrm>
          <a:prstGeom prst="ellipse">
            <a:avLst/>
          </a:prstGeom>
          <a:solidFill>
            <a:srgbClr val="E63946"/>
          </a:solidFill>
          <a:ln w="12700">
            <a:solidFill>
              <a:srgbClr val="E63946"/>
            </a:solidFill>
            <a:prstDash val="solid"/>
          </a:ln>
        </p:spPr>
      </p:sp>
      <p:sp>
        <p:nvSpPr>
          <p:cNvPr id="21" name="Text 19"/>
          <p:cNvSpPr txBox="1"/>
          <p:nvPr/>
        </p:nvSpPr>
        <p:spPr>
          <a:xfrm>
            <a:off x="310896" y="3291840"/>
            <a:ext cx="1024128" cy="10972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VALUATION</a:t>
            </a:r>
            <a:endParaRPr lang="en-US" sz="1400" dirty="0"/>
          </a:p>
        </p:txBody>
      </p:sp>
      <p:sp>
        <p:nvSpPr>
          <p:cNvPr id="22" name="Text 20"/>
          <p:cNvSpPr txBox="1"/>
          <p:nvPr/>
        </p:nvSpPr>
        <p:spPr>
          <a:xfrm>
            <a:off x="-45720" y="4498848"/>
            <a:ext cx="1645920" cy="548640"/>
          </a:xfrm>
          <a:prstGeom prst="rect">
            <a:avLst/>
          </a:prstGeom>
          <a:noFill/>
          <a:ln/>
        </p:spPr>
        <p:txBody>
          <a:bodyPr wrap="square" lIns="0" tIns="0" rIns="0" bIns="0" rtlCol="0" anchor="ctr"/>
          <a:lstStyle/>
          <a:p>
            <a:pPr marL="0" indent="0" algn="ctr">
              <a:buNone/>
            </a:pPr>
            <a:r>
              <a:rPr lang="en-US" sz="1400" i="1" dirty="0">
                <a:solidFill>
                  <a:srgbClr val="5A6B84"/>
                </a:solidFill>
                <a:latin typeface="Calibri" pitchFamily="34" charset="0"/>
                <a:ea typeface="Calibri" pitchFamily="34" charset="-122"/>
                <a:cs typeface="Calibri" pitchFamily="34" charset="-120"/>
              </a:rPr>
              <a:t>a defensible</a:t>
            </a:r>
            <a:endParaRPr lang="en-US" sz="1400" dirty="0"/>
          </a:p>
          <a:p>
            <a:pPr marL="0" indent="0" algn="ctr">
              <a:buNone/>
            </a:pPr>
            <a:r>
              <a:rPr lang="en-US" sz="1400" i="1" dirty="0">
                <a:solidFill>
                  <a:srgbClr val="5A6B84"/>
                </a:solidFill>
                <a:latin typeface="Calibri" pitchFamily="34" charset="0"/>
                <a:ea typeface="Calibri" pitchFamily="34" charset="-122"/>
                <a:cs typeface="Calibri" pitchFamily="34" charset="-120"/>
              </a:rPr>
              <a:t>price</a:t>
            </a:r>
            <a:endParaRPr lang="en-US" sz="1400" dirty="0"/>
          </a:p>
        </p:txBody>
      </p:sp>
      <p:sp>
        <p:nvSpPr>
          <p:cNvPr id="23" name="Shape 21"/>
          <p:cNvSpPr/>
          <p:nvPr/>
        </p:nvSpPr>
        <p:spPr>
          <a:xfrm>
            <a:off x="6949440" y="1600200"/>
            <a:ext cx="4690872" cy="3108960"/>
          </a:xfrm>
          <a:prstGeom prst="roundRect">
            <a:avLst>
              <a:gd name="adj" fmla="val 5294"/>
            </a:avLst>
          </a:prstGeom>
          <a:solidFill>
            <a:srgbClr val="F2F4F8"/>
          </a:solidFill>
          <a:ln w="12700">
            <a:solidFill>
              <a:srgbClr val="F2F4F8"/>
            </a:solidFill>
            <a:prstDash val="solid"/>
          </a:ln>
        </p:spPr>
      </p:sp>
      <p:sp>
        <p:nvSpPr>
          <p:cNvPr id="24" name="Text 22"/>
          <p:cNvSpPr txBox="1"/>
          <p:nvPr/>
        </p:nvSpPr>
        <p:spPr>
          <a:xfrm>
            <a:off x="7178040" y="1783080"/>
            <a:ext cx="4206240" cy="274320"/>
          </a:xfrm>
          <a:prstGeom prst="rect">
            <a:avLst/>
          </a:prstGeom>
          <a:noFill/>
          <a:ln/>
        </p:spPr>
        <p:txBody>
          <a:bodyPr wrap="square" lIns="0" tIns="0" rIns="0" bIns="0" rtlCol="0" anchor="ctr"/>
          <a:lstStyle/>
          <a:p>
            <a:pPr marL="0" indent="0">
              <a:buNone/>
            </a:pPr>
            <a:r>
              <a:rPr lang="en-US" sz="1400" b="1" kern="0" spc="200" dirty="0">
                <a:solidFill>
                  <a:srgbClr val="633F86"/>
                </a:solidFill>
                <a:latin typeface="Calibri" pitchFamily="34" charset="0"/>
                <a:ea typeface="Calibri" pitchFamily="34" charset="-122"/>
                <a:cs typeface="Calibri" pitchFamily="34" charset="-120"/>
              </a:rPr>
              <a:t>THE LEGAL DISCIPLINE OF THE DAY</a:t>
            </a:r>
            <a:endParaRPr lang="en-US" sz="1400" dirty="0"/>
          </a:p>
        </p:txBody>
      </p:sp>
      <p:sp>
        <p:nvSpPr>
          <p:cNvPr id="25" name="Text 23"/>
          <p:cNvSpPr txBox="1"/>
          <p:nvPr/>
        </p:nvSpPr>
        <p:spPr>
          <a:xfrm>
            <a:off x="7178040" y="2148840"/>
            <a:ext cx="4206240" cy="2468880"/>
          </a:xfrm>
          <a:prstGeom prst="rect">
            <a:avLst/>
          </a:prstGeom>
          <a:noFill/>
          <a:ln/>
        </p:spPr>
        <p:txBody>
          <a:bodyPr wrap="square" lIns="0" tIns="0" rIns="0" bIns="0" rtlCol="0" anchor="t"/>
          <a:lstStyle/>
          <a:p>
            <a:pPr marL="152400" indent="-152400">
              <a:lnSpc>
                <a:spcPct val="106000"/>
              </a:lnSpc>
              <a:spcAft>
                <a:spcPts val="1000"/>
              </a:spcAft>
              <a:buSzPct val="100000"/>
              <a:buChar char="•"/>
            </a:pPr>
            <a:r>
              <a:rPr lang="en-US" sz="1600" dirty="0">
                <a:solidFill>
                  <a:srgbClr val="2B3A52"/>
                </a:solidFill>
                <a:latin typeface="Calibri" pitchFamily="34" charset="0"/>
                <a:ea typeface="Calibri" pitchFamily="34" charset="-122"/>
                <a:cs typeface="Calibri" pitchFamily="34" charset="-120"/>
              </a:rPr>
              <a:t>Where all four anchors hold, the digital economy is already taxed: equipment at the border, data centres on the rates roll, VAT at checkout.</a:t>
            </a:r>
            <a:endParaRPr lang="en-US" sz="1600" dirty="0"/>
          </a:p>
          <a:p>
            <a:pPr marL="152400" indent="-152400">
              <a:lnSpc>
                <a:spcPct val="106000"/>
              </a:lnSpc>
              <a:spcAft>
                <a:spcPts val="1000"/>
              </a:spcAft>
              <a:buSzPct val="100000"/>
              <a:buChar char="•"/>
            </a:pPr>
            <a:r>
              <a:rPr lang="en-US" sz="1600" dirty="0">
                <a:solidFill>
                  <a:srgbClr val="2B3A52"/>
                </a:solidFill>
                <a:latin typeface="Calibri" pitchFamily="34" charset="0"/>
                <a:ea typeface="Calibri" pitchFamily="34" charset="-122"/>
                <a:cs typeface="Calibri" pitchFamily="34" charset="-120"/>
              </a:rPr>
              <a:t>Where even one is missing, tax fails: data (no valuation), free services (no event), the foreign platform's profit (no person within reach).</a:t>
            </a:r>
            <a:endParaRPr lang="en-US" sz="1600" dirty="0"/>
          </a:p>
          <a:p>
            <a:pPr marL="152400" indent="-152400">
              <a:lnSpc>
                <a:spcPct val="106000"/>
              </a:lnSpc>
              <a:spcAft>
                <a:spcPts val="1000"/>
              </a:spcAft>
              <a:buSzPct val="100000"/>
              <a:buChar char="•"/>
            </a:pPr>
            <a:r>
              <a:rPr lang="en-US" sz="1600" b="1" dirty="0">
                <a:solidFill>
                  <a:srgbClr val="23283D"/>
                </a:solidFill>
                <a:latin typeface="Calibri" pitchFamily="34" charset="0"/>
                <a:ea typeface="Calibri" pitchFamily="34" charset="-122"/>
                <a:cs typeface="Calibri" pitchFamily="34" charset="-120"/>
              </a:rPr>
              <a:t>Every gap we meet today is a missing anchor. Every proposal is an attempt to forge one.</a:t>
            </a:r>
            <a:endParaRPr lang="en-US" sz="1600" dirty="0"/>
          </a:p>
        </p:txBody>
      </p:sp>
      <p:pic>
        <p:nvPicPr>
          <p:cNvPr id="28" name="Image 0" descr="/tmp/claude-0/-home-claude/7dbc9901-6856-5311-8455-15d903d68af2/scratchpad/deck/assets/gavel_white.png"/>
          <p:cNvPicPr>
            <a:picLocks noChangeAspect="1"/>
          </p:cNvPicPr>
          <p:nvPr/>
        </p:nvPicPr>
        <p:blipFill>
          <a:blip r:embed="rId3"/>
          <a:stretch>
            <a:fillRect/>
          </a:stretch>
        </p:blipFill>
        <p:spPr>
          <a:xfrm>
            <a:off x="7195596" y="5394228"/>
            <a:ext cx="184343" cy="18434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Example: </a:t>
            </a:r>
            <a:r>
              <a:rPr lang="en-US" sz="2600" b="1" dirty="0" err="1">
                <a:solidFill>
                  <a:srgbClr val="23283D"/>
                </a:solidFill>
                <a:latin typeface="Cambria" pitchFamily="34" charset="0"/>
                <a:ea typeface="Cambria" pitchFamily="34" charset="-122"/>
                <a:cs typeface="Cambria" pitchFamily="34" charset="-120"/>
              </a:rPr>
              <a:t>Adama</a:t>
            </a:r>
            <a:r>
              <a:rPr lang="en-US" sz="2600" b="1" dirty="0">
                <a:solidFill>
                  <a:srgbClr val="23283D"/>
                </a:solidFill>
                <a:latin typeface="Cambria" pitchFamily="34" charset="0"/>
                <a:ea typeface="Cambria" pitchFamily="34" charset="-122"/>
                <a:cs typeface="Cambria" pitchFamily="34" charset="-120"/>
              </a:rPr>
              <a:t> buys design software</a:t>
            </a:r>
            <a:endParaRPr lang="en-US" sz="2600" dirty="0"/>
          </a:p>
        </p:txBody>
      </p:sp>
      <p:sp>
        <p:nvSpPr>
          <p:cNvPr id="5" name="Text 3"/>
          <p:cNvSpPr txBox="1"/>
          <p:nvPr/>
        </p:nvSpPr>
        <p:spPr>
          <a:xfrm>
            <a:off x="655070" y="1645920"/>
            <a:ext cx="7589520" cy="3840480"/>
          </a:xfrm>
          <a:prstGeom prst="rect">
            <a:avLst/>
          </a:prstGeom>
          <a:noFill/>
          <a:ln/>
        </p:spPr>
        <p:txBody>
          <a:bodyPr wrap="square" lIns="0" tIns="0" rIns="0" bIns="0" rtlCol="0" anchor="t"/>
          <a:lstStyle/>
          <a:p>
            <a:pPr marL="152400" indent="-152400">
              <a:lnSpc>
                <a:spcPct val="106000"/>
              </a:lnSpc>
              <a:spcAft>
                <a:spcPts val="1600"/>
              </a:spcAft>
              <a:buSzPct val="100000"/>
              <a:buChar char="•"/>
            </a:pPr>
            <a:r>
              <a:rPr lang="en-US" sz="2000" dirty="0" err="1">
                <a:solidFill>
                  <a:srgbClr val="2B3A52"/>
                </a:solidFill>
                <a:latin typeface="Calibri" pitchFamily="34" charset="0"/>
                <a:ea typeface="Calibri" pitchFamily="34" charset="-122"/>
                <a:cs typeface="Calibri" pitchFamily="34" charset="-120"/>
              </a:rPr>
              <a:t>Adama</a:t>
            </a:r>
            <a:r>
              <a:rPr lang="en-US" sz="2000" dirty="0">
                <a:solidFill>
                  <a:srgbClr val="2B3A52"/>
                </a:solidFill>
                <a:latin typeface="Calibri" pitchFamily="34" charset="0"/>
                <a:ea typeface="Calibri" pitchFamily="34" charset="-122"/>
                <a:cs typeface="Calibri" pitchFamily="34" charset="-120"/>
              </a:rPr>
              <a:t>, a freelance designer in Lagos, subscribes to a design platform incorporated abroad: US$120 for the year.</a:t>
            </a:r>
            <a:endParaRPr lang="en-US" sz="2000" dirty="0"/>
          </a:p>
          <a:p>
            <a:pPr marL="152400" indent="-152400">
              <a:lnSpc>
                <a:spcPct val="106000"/>
              </a:lnSpc>
              <a:spcAft>
                <a:spcPts val="1600"/>
              </a:spcAft>
              <a:buSzPct val="100000"/>
              <a:buChar char="•"/>
            </a:pPr>
            <a:r>
              <a:rPr lang="en-US" sz="2000" dirty="0">
                <a:solidFill>
                  <a:srgbClr val="2B3A52"/>
                </a:solidFill>
                <a:latin typeface="Calibri" pitchFamily="34" charset="0"/>
                <a:ea typeface="Calibri" pitchFamily="34" charset="-122"/>
                <a:cs typeface="Calibri" pitchFamily="34" charset="-120"/>
              </a:rPr>
              <a:t>At checkout the platform adds VAT at 7.5 per cent. </a:t>
            </a:r>
            <a:r>
              <a:rPr lang="en-US" sz="2000" dirty="0" err="1">
                <a:solidFill>
                  <a:srgbClr val="2B3A52"/>
                </a:solidFill>
                <a:latin typeface="Calibri" pitchFamily="34" charset="0"/>
                <a:ea typeface="Calibri" pitchFamily="34" charset="-122"/>
                <a:cs typeface="Calibri" pitchFamily="34" charset="-120"/>
              </a:rPr>
              <a:t>Adama</a:t>
            </a:r>
            <a:r>
              <a:rPr lang="en-US" sz="2000" dirty="0">
                <a:solidFill>
                  <a:srgbClr val="2B3A52"/>
                </a:solidFill>
                <a:latin typeface="Calibri" pitchFamily="34" charset="0"/>
                <a:ea typeface="Calibri" pitchFamily="34" charset="-122"/>
                <a:cs typeface="Calibri" pitchFamily="34" charset="-120"/>
              </a:rPr>
              <a:t> pays US$129. Her receipt shows US$9 of tax, collected and remitted to the FIRS.</a:t>
            </a:r>
            <a:endParaRPr lang="en-US" sz="2000" dirty="0"/>
          </a:p>
          <a:p>
            <a:pPr marL="152400" indent="-152400">
              <a:lnSpc>
                <a:spcPct val="106000"/>
              </a:lnSpc>
              <a:spcAft>
                <a:spcPts val="1600"/>
              </a:spcAft>
              <a:buSzPct val="100000"/>
              <a:buChar char="•"/>
            </a:pPr>
            <a:r>
              <a:rPr lang="en-US" sz="2000" dirty="0">
                <a:solidFill>
                  <a:srgbClr val="2B3A52"/>
                </a:solidFill>
                <a:latin typeface="Calibri" pitchFamily="34" charset="0"/>
                <a:ea typeface="Calibri" pitchFamily="34" charset="-122"/>
                <a:cs typeface="Calibri" pitchFamily="34" charset="-120"/>
              </a:rPr>
              <a:t>The platform has no office in Nigeria, no staff, no agent, no server. Its entire presence is an app and a website.</a:t>
            </a:r>
            <a:endParaRPr lang="en-US" sz="2000" dirty="0"/>
          </a:p>
          <a:p>
            <a:pPr marL="152400" indent="-152400">
              <a:lnSpc>
                <a:spcPct val="106000"/>
              </a:lnSpc>
              <a:spcAft>
                <a:spcPts val="1600"/>
              </a:spcAft>
              <a:buSzPct val="100000"/>
              <a:buChar char="•"/>
            </a:pPr>
            <a:r>
              <a:rPr lang="en-US" sz="2000" b="1" dirty="0">
                <a:solidFill>
                  <a:srgbClr val="D96A15"/>
                </a:solidFill>
                <a:latin typeface="Calibri" pitchFamily="34" charset="0"/>
                <a:ea typeface="Calibri" pitchFamily="34" charset="-122"/>
                <a:cs typeface="Calibri" pitchFamily="34" charset="-120"/>
              </a:rPr>
              <a:t>So: tax was collected on this transaction. Whose money was it? And did the platform itself pay any tax at all?</a:t>
            </a:r>
            <a:endParaRPr lang="en-US" sz="2000" dirty="0"/>
          </a:p>
        </p:txBody>
      </p:sp>
      <p:pic>
        <p:nvPicPr>
          <p:cNvPr id="7" name="Image 0" descr="/tmp/claude-0/-home-claude/7dbc9901-6856-5311-8455-15d903d68af2/scratchpad/deck/assets/searchdollar_white.png"/>
          <p:cNvPicPr>
            <a:picLocks noChangeAspect="1"/>
          </p:cNvPicPr>
          <p:nvPr/>
        </p:nvPicPr>
        <p:blipFill>
          <a:blip r:embed="rId3"/>
          <a:stretch>
            <a:fillRect/>
          </a:stretch>
        </p:blipFill>
        <p:spPr>
          <a:xfrm>
            <a:off x="9710928" y="2148840"/>
            <a:ext cx="777240" cy="7772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8778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This is how the digital economy works, and tax is collected</a:t>
            </a:r>
            <a:endParaRPr lang="en-US" sz="2600" dirty="0"/>
          </a:p>
        </p:txBody>
      </p:sp>
      <p:sp>
        <p:nvSpPr>
          <p:cNvPr id="5" name="Shape 3"/>
          <p:cNvSpPr/>
          <p:nvPr/>
        </p:nvSpPr>
        <p:spPr>
          <a:xfrm>
            <a:off x="9692640" y="384048"/>
            <a:ext cx="1920240" cy="292608"/>
          </a:xfrm>
          <a:prstGeom prst="roundRect">
            <a:avLst>
              <a:gd name="adj" fmla="val 50000"/>
            </a:avLst>
          </a:prstGeom>
          <a:solidFill>
            <a:srgbClr val="2E9E4F"/>
          </a:solidFill>
          <a:ln w="12700">
            <a:solidFill>
              <a:srgbClr val="2E9E4F"/>
            </a:solidFill>
            <a:prstDash val="solid"/>
          </a:ln>
        </p:spPr>
      </p:sp>
      <p:sp>
        <p:nvSpPr>
          <p:cNvPr id="6" name="Text 4"/>
          <p:cNvSpPr txBox="1"/>
          <p:nvPr/>
        </p:nvSpPr>
        <p:spPr>
          <a:xfrm>
            <a:off x="9692640" y="376733"/>
            <a:ext cx="19202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TAX COLLECTED</a:t>
            </a:r>
            <a:endParaRPr lang="en-US" sz="1000" dirty="0"/>
          </a:p>
        </p:txBody>
      </p:sp>
      <p:sp>
        <p:nvSpPr>
          <p:cNvPr id="7" name="Shape 5"/>
          <p:cNvSpPr/>
          <p:nvPr/>
        </p:nvSpPr>
        <p:spPr>
          <a:xfrm>
            <a:off x="1394460" y="2308860"/>
            <a:ext cx="1417320" cy="1417320"/>
          </a:xfrm>
          <a:prstGeom prst="ellipse">
            <a:avLst/>
          </a:prstGeom>
          <a:solidFill>
            <a:srgbClr val="F4802A"/>
          </a:solidFill>
          <a:ln w="12700">
            <a:solidFill>
              <a:srgbClr val="F4802A"/>
            </a:solidFill>
            <a:prstDash val="solid"/>
          </a:ln>
        </p:spPr>
      </p:sp>
      <p:sp>
        <p:nvSpPr>
          <p:cNvPr id="8" name="Text 6"/>
          <p:cNvSpPr txBox="1"/>
          <p:nvPr/>
        </p:nvSpPr>
        <p:spPr>
          <a:xfrm>
            <a:off x="1431036" y="2308860"/>
            <a:ext cx="1344168" cy="1417320"/>
          </a:xfrm>
          <a:prstGeom prst="rect">
            <a:avLst/>
          </a:prstGeom>
          <a:noFill/>
          <a:ln/>
        </p:spPr>
        <p:txBody>
          <a:bodyPr wrap="square" lIns="0" tIns="0" rIns="0" bIns="0" rtlCol="0" anchor="ctr"/>
          <a:lstStyle/>
          <a:p>
            <a:pPr marL="0" indent="0" algn="ctr">
              <a:buNone/>
            </a:pPr>
            <a:r>
              <a:rPr lang="en-US" sz="1600" b="1" dirty="0" err="1">
                <a:solidFill>
                  <a:srgbClr val="FFFFFF"/>
                </a:solidFill>
                <a:latin typeface="Calibri" pitchFamily="34" charset="0"/>
                <a:ea typeface="Calibri" pitchFamily="34" charset="-122"/>
                <a:cs typeface="Calibri" pitchFamily="34" charset="-120"/>
              </a:rPr>
              <a:t>Adama</a:t>
            </a:r>
            <a:endParaRPr lang="en-US" sz="1600" dirty="0"/>
          </a:p>
          <a:p>
            <a:pPr marL="0" indent="0" algn="ctr">
              <a:buNone/>
            </a:pPr>
            <a:r>
              <a:rPr lang="en-US" sz="1600" b="1" dirty="0">
                <a:solidFill>
                  <a:srgbClr val="FFFFFF"/>
                </a:solidFill>
                <a:latin typeface="Calibri" pitchFamily="34" charset="0"/>
                <a:ea typeface="Calibri" pitchFamily="34" charset="-122"/>
                <a:cs typeface="Calibri" pitchFamily="34" charset="-120"/>
              </a:rPr>
              <a:t>Lagos</a:t>
            </a:r>
            <a:endParaRPr lang="en-US" sz="1600" dirty="0"/>
          </a:p>
        </p:txBody>
      </p:sp>
      <p:sp>
        <p:nvSpPr>
          <p:cNvPr id="9" name="Text 7"/>
          <p:cNvSpPr txBox="1"/>
          <p:nvPr/>
        </p:nvSpPr>
        <p:spPr>
          <a:xfrm>
            <a:off x="1005840" y="3781044"/>
            <a:ext cx="2194560" cy="502920"/>
          </a:xfrm>
          <a:prstGeom prst="rect">
            <a:avLst/>
          </a:prstGeom>
          <a:noFill/>
          <a:ln/>
        </p:spPr>
        <p:txBody>
          <a:bodyPr wrap="square" lIns="0" tIns="0" rIns="0" bIns="0" rtlCol="0" anchor="t"/>
          <a:lstStyle/>
          <a:p>
            <a:pPr marL="0" indent="0" algn="ctr">
              <a:buNone/>
            </a:pPr>
            <a:r>
              <a:rPr lang="en-US" sz="1600" i="1" dirty="0">
                <a:solidFill>
                  <a:srgbClr val="5A6B84"/>
                </a:solidFill>
                <a:latin typeface="Calibri" pitchFamily="34" charset="0"/>
                <a:ea typeface="Calibri" pitchFamily="34" charset="-122"/>
                <a:cs typeface="Calibri" pitchFamily="34" charset="-120"/>
              </a:rPr>
              <a:t>pays US$129</a:t>
            </a:r>
            <a:endParaRPr lang="en-US" sz="1600" dirty="0"/>
          </a:p>
        </p:txBody>
      </p:sp>
      <p:sp>
        <p:nvSpPr>
          <p:cNvPr id="10" name="Shape 8"/>
          <p:cNvSpPr/>
          <p:nvPr/>
        </p:nvSpPr>
        <p:spPr>
          <a:xfrm>
            <a:off x="5372100" y="2308860"/>
            <a:ext cx="1417320" cy="1417320"/>
          </a:xfrm>
          <a:prstGeom prst="ellipse">
            <a:avLst/>
          </a:prstGeom>
          <a:solidFill>
            <a:srgbClr val="2B6CB0"/>
          </a:solidFill>
          <a:ln w="12700">
            <a:solidFill>
              <a:srgbClr val="2B6CB0"/>
            </a:solidFill>
            <a:prstDash val="solid"/>
          </a:ln>
        </p:spPr>
      </p:sp>
      <p:sp>
        <p:nvSpPr>
          <p:cNvPr id="11" name="Text 9"/>
          <p:cNvSpPr txBox="1"/>
          <p:nvPr/>
        </p:nvSpPr>
        <p:spPr>
          <a:xfrm>
            <a:off x="5408676" y="2308860"/>
            <a:ext cx="1344168" cy="141732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PLATFORM</a:t>
            </a:r>
            <a:endParaRPr lang="en-US" sz="1600" dirty="0"/>
          </a:p>
          <a:p>
            <a:pPr marL="0" indent="0" algn="ctr">
              <a:buNone/>
            </a:pPr>
            <a:r>
              <a:rPr lang="en-US" sz="1600" b="1" dirty="0">
                <a:solidFill>
                  <a:srgbClr val="FFFFFF"/>
                </a:solidFill>
                <a:latin typeface="Calibri" pitchFamily="34" charset="0"/>
                <a:ea typeface="Calibri" pitchFamily="34" charset="-122"/>
                <a:cs typeface="Calibri" pitchFamily="34" charset="-120"/>
              </a:rPr>
              <a:t>CHECKOUT</a:t>
            </a:r>
            <a:endParaRPr lang="en-US" sz="1600" dirty="0"/>
          </a:p>
        </p:txBody>
      </p:sp>
      <p:sp>
        <p:nvSpPr>
          <p:cNvPr id="12" name="Text 10"/>
          <p:cNvSpPr txBox="1"/>
          <p:nvPr/>
        </p:nvSpPr>
        <p:spPr>
          <a:xfrm>
            <a:off x="4983480" y="3781044"/>
            <a:ext cx="2194560" cy="502920"/>
          </a:xfrm>
          <a:prstGeom prst="rect">
            <a:avLst/>
          </a:prstGeom>
          <a:noFill/>
          <a:ln/>
        </p:spPr>
        <p:txBody>
          <a:bodyPr wrap="square" lIns="0" tIns="0" rIns="0" bIns="0" rtlCol="0" anchor="t"/>
          <a:lstStyle/>
          <a:p>
            <a:pPr marL="0" indent="0" algn="ctr">
              <a:buNone/>
            </a:pPr>
            <a:r>
              <a:rPr lang="en-US" sz="1600" i="1" dirty="0">
                <a:solidFill>
                  <a:srgbClr val="5A6B84"/>
                </a:solidFill>
                <a:latin typeface="Calibri" pitchFamily="34" charset="0"/>
                <a:ea typeface="Calibri" pitchFamily="34" charset="-122"/>
                <a:cs typeface="Calibri" pitchFamily="34" charset="-120"/>
              </a:rPr>
              <a:t>adds 7.5% VAT</a:t>
            </a:r>
            <a:endParaRPr lang="en-US" sz="1600" dirty="0"/>
          </a:p>
        </p:txBody>
      </p:sp>
      <p:sp>
        <p:nvSpPr>
          <p:cNvPr id="13" name="Shape 11"/>
          <p:cNvSpPr/>
          <p:nvPr/>
        </p:nvSpPr>
        <p:spPr>
          <a:xfrm>
            <a:off x="9349740" y="2308860"/>
            <a:ext cx="1417320" cy="1417320"/>
          </a:xfrm>
          <a:prstGeom prst="ellipse">
            <a:avLst/>
          </a:prstGeom>
          <a:solidFill>
            <a:srgbClr val="2E9E4F"/>
          </a:solidFill>
          <a:ln w="12700">
            <a:solidFill>
              <a:srgbClr val="2E9E4F"/>
            </a:solidFill>
            <a:prstDash val="solid"/>
          </a:ln>
        </p:spPr>
      </p:sp>
      <p:sp>
        <p:nvSpPr>
          <p:cNvPr id="14" name="Text 12"/>
          <p:cNvSpPr txBox="1"/>
          <p:nvPr/>
        </p:nvSpPr>
        <p:spPr>
          <a:xfrm>
            <a:off x="9386316" y="2308860"/>
            <a:ext cx="1344168" cy="141732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FIRS</a:t>
            </a:r>
            <a:endParaRPr lang="en-US" sz="1600" dirty="0"/>
          </a:p>
        </p:txBody>
      </p:sp>
      <p:sp>
        <p:nvSpPr>
          <p:cNvPr id="15" name="Text 13"/>
          <p:cNvSpPr txBox="1"/>
          <p:nvPr/>
        </p:nvSpPr>
        <p:spPr>
          <a:xfrm>
            <a:off x="8961120" y="3781044"/>
            <a:ext cx="2194560" cy="502920"/>
          </a:xfrm>
          <a:prstGeom prst="rect">
            <a:avLst/>
          </a:prstGeom>
          <a:noFill/>
          <a:ln/>
        </p:spPr>
        <p:txBody>
          <a:bodyPr wrap="square" lIns="0" tIns="0" rIns="0" bIns="0" rtlCol="0" anchor="t"/>
          <a:lstStyle/>
          <a:p>
            <a:pPr marL="0" indent="0" algn="ctr">
              <a:buNone/>
            </a:pPr>
            <a:r>
              <a:rPr lang="en-US" sz="1600" i="1" dirty="0">
                <a:solidFill>
                  <a:srgbClr val="5A6B84"/>
                </a:solidFill>
                <a:latin typeface="Calibri" pitchFamily="34" charset="0"/>
                <a:ea typeface="Calibri" pitchFamily="34" charset="-122"/>
                <a:cs typeface="Calibri" pitchFamily="34" charset="-120"/>
              </a:rPr>
              <a:t>receives US$9</a:t>
            </a:r>
            <a:endParaRPr lang="en-US" sz="1600" dirty="0"/>
          </a:p>
        </p:txBody>
      </p:sp>
      <p:sp>
        <p:nvSpPr>
          <p:cNvPr id="16" name="Shape 14"/>
          <p:cNvSpPr/>
          <p:nvPr/>
        </p:nvSpPr>
        <p:spPr>
          <a:xfrm>
            <a:off x="2834640" y="3017520"/>
            <a:ext cx="2514600" cy="0"/>
          </a:xfrm>
          <a:prstGeom prst="line">
            <a:avLst/>
          </a:prstGeom>
          <a:noFill/>
          <a:ln w="31750">
            <a:solidFill>
              <a:srgbClr val="EDAD0B"/>
            </a:solidFill>
            <a:prstDash val="solid"/>
            <a:tailEnd type="triangle"/>
          </a:ln>
        </p:spPr>
      </p:sp>
      <p:sp>
        <p:nvSpPr>
          <p:cNvPr id="17" name="Shape 15"/>
          <p:cNvSpPr/>
          <p:nvPr/>
        </p:nvSpPr>
        <p:spPr>
          <a:xfrm>
            <a:off x="6812280" y="3017520"/>
            <a:ext cx="2514600" cy="0"/>
          </a:xfrm>
          <a:prstGeom prst="line">
            <a:avLst/>
          </a:prstGeom>
          <a:noFill/>
          <a:ln w="31750">
            <a:solidFill>
              <a:srgbClr val="EDAD0B"/>
            </a:solidFill>
            <a:prstDash val="solid"/>
            <a:tailEnd type="triangle"/>
          </a:ln>
        </p:spPr>
      </p:sp>
      <p:sp>
        <p:nvSpPr>
          <p:cNvPr id="18" name="Text 16"/>
          <p:cNvSpPr txBox="1"/>
          <p:nvPr/>
        </p:nvSpPr>
        <p:spPr>
          <a:xfrm>
            <a:off x="3154680" y="2651760"/>
            <a:ext cx="2011680" cy="274320"/>
          </a:xfrm>
          <a:prstGeom prst="rect">
            <a:avLst/>
          </a:prstGeom>
          <a:noFill/>
          <a:ln/>
        </p:spPr>
        <p:txBody>
          <a:bodyPr wrap="square" lIns="0" tIns="0" rIns="0" bIns="0" rtlCol="0" anchor="t"/>
          <a:lstStyle/>
          <a:p>
            <a:pPr marL="0" indent="0" algn="ctr">
              <a:buNone/>
            </a:pPr>
            <a:r>
              <a:rPr lang="en-US" sz="1600" b="1" i="1" dirty="0">
                <a:solidFill>
                  <a:srgbClr val="B98700"/>
                </a:solidFill>
                <a:latin typeface="Calibri" pitchFamily="34" charset="0"/>
                <a:ea typeface="Calibri" pitchFamily="34" charset="-122"/>
                <a:cs typeface="Calibri" pitchFamily="34" charset="-120"/>
              </a:rPr>
              <a:t>US$120 + US$9 VAT</a:t>
            </a:r>
            <a:endParaRPr lang="en-US" sz="1600" dirty="0"/>
          </a:p>
        </p:txBody>
      </p:sp>
      <p:sp>
        <p:nvSpPr>
          <p:cNvPr id="19" name="Text 17"/>
          <p:cNvSpPr txBox="1"/>
          <p:nvPr/>
        </p:nvSpPr>
        <p:spPr>
          <a:xfrm>
            <a:off x="7315200" y="2651760"/>
            <a:ext cx="1920240" cy="274320"/>
          </a:xfrm>
          <a:prstGeom prst="rect">
            <a:avLst/>
          </a:prstGeom>
          <a:noFill/>
          <a:ln/>
        </p:spPr>
        <p:txBody>
          <a:bodyPr wrap="square" lIns="0" tIns="0" rIns="0" bIns="0" rtlCol="0" anchor="t"/>
          <a:lstStyle/>
          <a:p>
            <a:pPr marL="0" indent="0" algn="ctr">
              <a:buNone/>
            </a:pPr>
            <a:r>
              <a:rPr lang="en-US" sz="1600" b="1" i="1" dirty="0">
                <a:solidFill>
                  <a:srgbClr val="B98700"/>
                </a:solidFill>
                <a:latin typeface="Calibri" pitchFamily="34" charset="0"/>
                <a:ea typeface="Calibri" pitchFamily="34" charset="-122"/>
                <a:cs typeface="Calibri" pitchFamily="34" charset="-120"/>
              </a:rPr>
              <a:t>US$9 VAT remitted</a:t>
            </a:r>
            <a:endParaRPr lang="en-US" sz="1600" dirty="0"/>
          </a:p>
        </p:txBody>
      </p:sp>
      <p:sp>
        <p:nvSpPr>
          <p:cNvPr id="20" name="Shape 18"/>
          <p:cNvSpPr/>
          <p:nvPr/>
        </p:nvSpPr>
        <p:spPr>
          <a:xfrm>
            <a:off x="548640" y="4434840"/>
            <a:ext cx="11091672" cy="1600200"/>
          </a:xfrm>
          <a:prstGeom prst="roundRect">
            <a:avLst>
              <a:gd name="adj" fmla="val 10286"/>
            </a:avLst>
          </a:prstGeom>
          <a:solidFill>
            <a:srgbClr val="E6F4EA"/>
          </a:solidFill>
          <a:ln w="12700">
            <a:solidFill>
              <a:srgbClr val="E6F4EA"/>
            </a:solidFill>
            <a:prstDash val="solid"/>
          </a:ln>
        </p:spPr>
      </p:sp>
      <p:sp>
        <p:nvSpPr>
          <p:cNvPr id="21" name="Text 19"/>
          <p:cNvSpPr txBox="1"/>
          <p:nvPr/>
        </p:nvSpPr>
        <p:spPr>
          <a:xfrm>
            <a:off x="822960" y="4617720"/>
            <a:ext cx="10607040" cy="1325880"/>
          </a:xfrm>
          <a:prstGeom prst="rect">
            <a:avLst/>
          </a:prstGeom>
          <a:noFill/>
          <a:ln/>
        </p:spPr>
        <p:txBody>
          <a:bodyPr wrap="square" lIns="0" tIns="0" rIns="0" bIns="0" rtlCol="0" anchor="t"/>
          <a:lstStyle/>
          <a:p>
            <a:pPr marL="152400" indent="-152400">
              <a:lnSpc>
                <a:spcPct val="106000"/>
              </a:lnSpc>
              <a:spcAft>
                <a:spcPts val="800"/>
              </a:spcAft>
              <a:buSzPct val="100000"/>
              <a:buChar char="•"/>
            </a:pPr>
            <a:r>
              <a:rPr lang="en-US" dirty="0">
                <a:solidFill>
                  <a:srgbClr val="2B3A52"/>
                </a:solidFill>
                <a:latin typeface="Calibri" pitchFamily="34" charset="0"/>
                <a:ea typeface="Calibri" pitchFamily="34" charset="-122"/>
                <a:cs typeface="Calibri" pitchFamily="34" charset="-120"/>
              </a:rPr>
              <a:t>VAT on the subscription: collected by the platform under Nigeria's non resident registration regime and remitted.</a:t>
            </a:r>
            <a:endParaRPr lang="en-US" dirty="0"/>
          </a:p>
          <a:p>
            <a:pPr marL="152400" indent="-152400">
              <a:lnSpc>
                <a:spcPct val="106000"/>
              </a:lnSpc>
              <a:spcAft>
                <a:spcPts val="800"/>
              </a:spcAft>
              <a:buSzPct val="100000"/>
              <a:buChar char="•"/>
            </a:pPr>
            <a:r>
              <a:rPr lang="en-US" dirty="0">
                <a:solidFill>
                  <a:srgbClr val="2B3A52"/>
                </a:solidFill>
                <a:latin typeface="Calibri" pitchFamily="34" charset="0"/>
                <a:ea typeface="Calibri" pitchFamily="34" charset="-122"/>
                <a:cs typeface="Calibri" pitchFamily="34" charset="-120"/>
              </a:rPr>
              <a:t>Excise already paid on the data bundle she used to buy it; import duty and VAT already paid on her phone.</a:t>
            </a:r>
            <a:endParaRPr lang="en-US" dirty="0"/>
          </a:p>
          <a:p>
            <a:pPr marL="152400" indent="-152400">
              <a:lnSpc>
                <a:spcPct val="106000"/>
              </a:lnSpc>
              <a:spcAft>
                <a:spcPts val="800"/>
              </a:spcAft>
              <a:buSzPct val="100000"/>
              <a:buChar char="•"/>
            </a:pPr>
            <a:r>
              <a:rPr lang="en-US" b="1" dirty="0">
                <a:solidFill>
                  <a:srgbClr val="247E3E"/>
                </a:solidFill>
                <a:latin typeface="Calibri" pitchFamily="34" charset="0"/>
                <a:ea typeface="Calibri" pitchFamily="34" charset="-122"/>
                <a:cs typeface="Calibri" pitchFamily="34" charset="-120"/>
              </a:rPr>
              <a:t>The system works. But notice: every naira of tax in this picture came out of </a:t>
            </a:r>
            <a:r>
              <a:rPr lang="en-US" b="1" dirty="0" err="1">
                <a:solidFill>
                  <a:srgbClr val="247E3E"/>
                </a:solidFill>
                <a:latin typeface="Calibri" pitchFamily="34" charset="0"/>
                <a:ea typeface="Calibri" pitchFamily="34" charset="-122"/>
                <a:cs typeface="Calibri" pitchFamily="34" charset="-120"/>
              </a:rPr>
              <a:t>Adama's</a:t>
            </a:r>
            <a:r>
              <a:rPr lang="en-US" b="1" dirty="0">
                <a:solidFill>
                  <a:srgbClr val="247E3E"/>
                </a:solidFill>
                <a:latin typeface="Calibri" pitchFamily="34" charset="0"/>
                <a:ea typeface="Calibri" pitchFamily="34" charset="-122"/>
                <a:cs typeface="Calibri" pitchFamily="34" charset="-120"/>
              </a:rPr>
              <a:t> pocket.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8686800" cy="777240"/>
          </a:xfrm>
          <a:prstGeom prst="rect">
            <a:avLst/>
          </a:prstGeom>
          <a:noFill/>
          <a:ln/>
        </p:spPr>
        <p:txBody>
          <a:bodyPr wrap="square" lIns="0" tIns="0" rIns="0" bIns="0" rtlCol="0" anchor="t"/>
          <a:lstStyle/>
          <a:p>
            <a:pPr marL="0" indent="0">
              <a:buNone/>
            </a:pPr>
            <a:r>
              <a:rPr lang="en-US" sz="2400" b="1" dirty="0">
                <a:solidFill>
                  <a:srgbClr val="23283D"/>
                </a:solidFill>
                <a:latin typeface="Cambria" pitchFamily="34" charset="0"/>
                <a:ea typeface="Cambria" pitchFamily="34" charset="-122"/>
                <a:cs typeface="Cambria" pitchFamily="34" charset="-120"/>
              </a:rPr>
              <a:t>The same US$120 again: profit is made, and no tax is collected</a:t>
            </a:r>
            <a:endParaRPr lang="en-US" sz="2400" dirty="0"/>
          </a:p>
        </p:txBody>
      </p:sp>
      <p:sp>
        <p:nvSpPr>
          <p:cNvPr id="5" name="Shape 3"/>
          <p:cNvSpPr/>
          <p:nvPr/>
        </p:nvSpPr>
        <p:spPr>
          <a:xfrm>
            <a:off x="9464040" y="384048"/>
            <a:ext cx="2148840" cy="292608"/>
          </a:xfrm>
          <a:prstGeom prst="roundRect">
            <a:avLst>
              <a:gd name="adj" fmla="val 50000"/>
            </a:avLst>
          </a:prstGeom>
          <a:solidFill>
            <a:srgbClr val="E63946"/>
          </a:solidFill>
          <a:ln w="12700">
            <a:solidFill>
              <a:srgbClr val="E63946"/>
            </a:solidFill>
            <a:prstDash val="solid"/>
          </a:ln>
        </p:spPr>
      </p:sp>
      <p:sp>
        <p:nvSpPr>
          <p:cNvPr id="6" name="Text 4"/>
          <p:cNvSpPr txBox="1"/>
          <p:nvPr/>
        </p:nvSpPr>
        <p:spPr>
          <a:xfrm>
            <a:off x="9464040" y="376733"/>
            <a:ext cx="21488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NO TAX COLLECTED</a:t>
            </a:r>
            <a:endParaRPr lang="en-US" sz="1000" dirty="0"/>
          </a:p>
        </p:txBody>
      </p:sp>
      <p:sp>
        <p:nvSpPr>
          <p:cNvPr id="7" name="Shape 5"/>
          <p:cNvSpPr/>
          <p:nvPr/>
        </p:nvSpPr>
        <p:spPr>
          <a:xfrm>
            <a:off x="1097280" y="2194560"/>
            <a:ext cx="1280160" cy="1280160"/>
          </a:xfrm>
          <a:prstGeom prst="ellipse">
            <a:avLst/>
          </a:prstGeom>
          <a:solidFill>
            <a:srgbClr val="F4802A"/>
          </a:solidFill>
          <a:ln w="12700">
            <a:solidFill>
              <a:srgbClr val="F4802A"/>
            </a:solidFill>
            <a:prstDash val="solid"/>
          </a:ln>
        </p:spPr>
      </p:sp>
      <p:sp>
        <p:nvSpPr>
          <p:cNvPr id="8" name="Text 6"/>
          <p:cNvSpPr txBox="1"/>
          <p:nvPr/>
        </p:nvSpPr>
        <p:spPr>
          <a:xfrm>
            <a:off x="1133856" y="2194560"/>
            <a:ext cx="1207008" cy="1280160"/>
          </a:xfrm>
          <a:prstGeom prst="rect">
            <a:avLst/>
          </a:prstGeom>
          <a:noFill/>
          <a:ln/>
        </p:spPr>
        <p:txBody>
          <a:bodyPr wrap="square" lIns="0" tIns="0" rIns="0" bIns="0" rtlCol="0" anchor="ctr"/>
          <a:lstStyle/>
          <a:p>
            <a:pPr marL="0" indent="0" algn="ctr">
              <a:buNone/>
            </a:pPr>
            <a:r>
              <a:rPr lang="en-US" sz="1600" b="1" dirty="0" err="1">
                <a:solidFill>
                  <a:srgbClr val="FFFFFF"/>
                </a:solidFill>
                <a:latin typeface="Calibri" pitchFamily="34" charset="0"/>
                <a:cs typeface="Calibri" pitchFamily="34" charset="-120"/>
              </a:rPr>
              <a:t>Adama</a:t>
            </a:r>
            <a:endParaRPr lang="en-US" sz="1600" dirty="0"/>
          </a:p>
        </p:txBody>
      </p:sp>
      <p:sp>
        <p:nvSpPr>
          <p:cNvPr id="9" name="Shape 7"/>
          <p:cNvSpPr/>
          <p:nvPr/>
        </p:nvSpPr>
        <p:spPr>
          <a:xfrm>
            <a:off x="3931920" y="2194560"/>
            <a:ext cx="1280160" cy="1280160"/>
          </a:xfrm>
          <a:prstGeom prst="ellipse">
            <a:avLst/>
          </a:prstGeom>
          <a:solidFill>
            <a:srgbClr val="2B6CB0"/>
          </a:solidFill>
          <a:ln w="12700">
            <a:solidFill>
              <a:srgbClr val="2B6CB0"/>
            </a:solidFill>
            <a:prstDash val="solid"/>
          </a:ln>
        </p:spPr>
      </p:sp>
      <p:sp>
        <p:nvSpPr>
          <p:cNvPr id="10" name="Text 8"/>
          <p:cNvSpPr txBox="1"/>
          <p:nvPr/>
        </p:nvSpPr>
        <p:spPr>
          <a:xfrm>
            <a:off x="3968496" y="2194560"/>
            <a:ext cx="1207008" cy="128016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MERCHANT</a:t>
            </a:r>
            <a:endParaRPr lang="en-US" sz="1600" dirty="0"/>
          </a:p>
          <a:p>
            <a:pPr marL="0" indent="0" algn="ctr">
              <a:buNone/>
            </a:pPr>
            <a:r>
              <a:rPr lang="en-US" sz="1600" b="1" dirty="0">
                <a:solidFill>
                  <a:srgbClr val="FFFFFF"/>
                </a:solidFill>
                <a:latin typeface="Calibri" pitchFamily="34" charset="0"/>
                <a:ea typeface="Calibri" pitchFamily="34" charset="-122"/>
                <a:cs typeface="Calibri" pitchFamily="34" charset="-120"/>
              </a:rPr>
              <a:t>OF RECORD</a:t>
            </a:r>
            <a:endParaRPr lang="en-US" sz="1600" dirty="0"/>
          </a:p>
          <a:p>
            <a:pPr marL="0" indent="0" algn="ctr">
              <a:buNone/>
            </a:pPr>
            <a:r>
              <a:rPr lang="en-US" sz="1600" b="1" dirty="0">
                <a:solidFill>
                  <a:srgbClr val="FFFFFF"/>
                </a:solidFill>
                <a:latin typeface="Calibri" pitchFamily="34" charset="0"/>
                <a:ea typeface="Calibri" pitchFamily="34" charset="-122"/>
                <a:cs typeface="Calibri" pitchFamily="34" charset="-120"/>
              </a:rPr>
              <a:t>Dublin</a:t>
            </a:r>
            <a:endParaRPr lang="en-US" sz="1600" dirty="0"/>
          </a:p>
        </p:txBody>
      </p:sp>
      <p:sp>
        <p:nvSpPr>
          <p:cNvPr id="11" name="Shape 9"/>
          <p:cNvSpPr/>
          <p:nvPr/>
        </p:nvSpPr>
        <p:spPr>
          <a:xfrm>
            <a:off x="6766560" y="2194560"/>
            <a:ext cx="1280160" cy="1280160"/>
          </a:xfrm>
          <a:prstGeom prst="ellipse">
            <a:avLst/>
          </a:prstGeom>
          <a:solidFill>
            <a:srgbClr val="5B5EA6"/>
          </a:solidFill>
          <a:ln w="12700">
            <a:solidFill>
              <a:srgbClr val="5B5EA6"/>
            </a:solidFill>
            <a:prstDash val="solid"/>
          </a:ln>
        </p:spPr>
      </p:sp>
      <p:sp>
        <p:nvSpPr>
          <p:cNvPr id="12" name="Text 10"/>
          <p:cNvSpPr txBox="1"/>
          <p:nvPr/>
        </p:nvSpPr>
        <p:spPr>
          <a:xfrm>
            <a:off x="6803136" y="2194560"/>
            <a:ext cx="1207008" cy="128016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IP HOLDER</a:t>
            </a:r>
            <a:endParaRPr lang="en-US" sz="1600" dirty="0"/>
          </a:p>
          <a:p>
            <a:pPr marL="0" indent="0" algn="ctr">
              <a:buNone/>
            </a:pPr>
            <a:r>
              <a:rPr lang="en-US" sz="1600" b="1" dirty="0">
                <a:solidFill>
                  <a:srgbClr val="FFFFFF"/>
                </a:solidFill>
                <a:latin typeface="Calibri" pitchFamily="34" charset="0"/>
                <a:ea typeface="Calibri" pitchFamily="34" charset="-122"/>
                <a:cs typeface="Calibri" pitchFamily="34" charset="-120"/>
              </a:rPr>
              <a:t>low tax</a:t>
            </a:r>
            <a:endParaRPr lang="en-US" sz="1600" dirty="0"/>
          </a:p>
          <a:p>
            <a:pPr marL="0" indent="0" algn="ctr">
              <a:buNone/>
            </a:pPr>
            <a:r>
              <a:rPr lang="en-US" sz="1600" b="1" dirty="0">
                <a:solidFill>
                  <a:srgbClr val="FFFFFF"/>
                </a:solidFill>
                <a:latin typeface="Calibri" pitchFamily="34" charset="0"/>
                <a:ea typeface="Calibri" pitchFamily="34" charset="-122"/>
                <a:cs typeface="Calibri" pitchFamily="34" charset="-120"/>
              </a:rPr>
              <a:t>jurisdiction</a:t>
            </a:r>
            <a:endParaRPr lang="en-US" sz="1600" dirty="0"/>
          </a:p>
        </p:txBody>
      </p:sp>
      <p:sp>
        <p:nvSpPr>
          <p:cNvPr id="13" name="Shape 11"/>
          <p:cNvSpPr/>
          <p:nvPr/>
        </p:nvSpPr>
        <p:spPr>
          <a:xfrm>
            <a:off x="9601200" y="2194560"/>
            <a:ext cx="1280160" cy="1280160"/>
          </a:xfrm>
          <a:prstGeom prst="ellipse">
            <a:avLst/>
          </a:prstGeom>
          <a:solidFill>
            <a:srgbClr val="FBE8E9"/>
          </a:solidFill>
          <a:ln w="22225">
            <a:solidFill>
              <a:srgbClr val="E63946"/>
            </a:solidFill>
            <a:prstDash val="dash"/>
          </a:ln>
        </p:spPr>
      </p:sp>
      <p:sp>
        <p:nvSpPr>
          <p:cNvPr id="14" name="Text 12"/>
          <p:cNvSpPr txBox="1"/>
          <p:nvPr/>
        </p:nvSpPr>
        <p:spPr>
          <a:xfrm>
            <a:off x="9601200" y="2194560"/>
            <a:ext cx="1280160" cy="1280160"/>
          </a:xfrm>
          <a:prstGeom prst="rect">
            <a:avLst/>
          </a:prstGeom>
          <a:noFill/>
          <a:ln/>
        </p:spPr>
        <p:txBody>
          <a:bodyPr wrap="square" lIns="0" tIns="0" rIns="0" bIns="0" rtlCol="0" anchor="ctr"/>
          <a:lstStyle/>
          <a:p>
            <a:pPr marL="0" indent="0" algn="ctr">
              <a:buNone/>
            </a:pPr>
            <a:r>
              <a:rPr lang="en-US" sz="1600" b="1" dirty="0">
                <a:solidFill>
                  <a:srgbClr val="C42F3B"/>
                </a:solidFill>
                <a:latin typeface="Calibri" pitchFamily="34" charset="0"/>
                <a:ea typeface="Calibri" pitchFamily="34" charset="-122"/>
                <a:cs typeface="Calibri" pitchFamily="34" charset="-120"/>
              </a:rPr>
              <a:t>PROFIT</a:t>
            </a:r>
            <a:endParaRPr lang="en-US" sz="1600" dirty="0"/>
          </a:p>
          <a:p>
            <a:pPr marL="0" indent="0" algn="ctr">
              <a:buNone/>
            </a:pPr>
            <a:r>
              <a:rPr lang="en-US" sz="1600" b="1" dirty="0">
                <a:solidFill>
                  <a:srgbClr val="C42F3B"/>
                </a:solidFill>
                <a:latin typeface="Calibri" pitchFamily="34" charset="0"/>
                <a:ea typeface="Calibri" pitchFamily="34" charset="-122"/>
                <a:cs typeface="Calibri" pitchFamily="34" charset="-120"/>
              </a:rPr>
              <a:t>~US$40</a:t>
            </a:r>
            <a:endParaRPr lang="en-US" sz="1600" dirty="0"/>
          </a:p>
        </p:txBody>
      </p:sp>
      <p:sp>
        <p:nvSpPr>
          <p:cNvPr id="15" name="Shape 13"/>
          <p:cNvSpPr/>
          <p:nvPr/>
        </p:nvSpPr>
        <p:spPr>
          <a:xfrm>
            <a:off x="2395728" y="2834640"/>
            <a:ext cx="1517904" cy="0"/>
          </a:xfrm>
          <a:prstGeom prst="line">
            <a:avLst/>
          </a:prstGeom>
          <a:noFill/>
          <a:ln w="31750">
            <a:solidFill>
              <a:srgbClr val="EDAD0B"/>
            </a:solidFill>
            <a:prstDash val="solid"/>
            <a:tailEnd type="triangle"/>
          </a:ln>
        </p:spPr>
      </p:sp>
      <p:sp>
        <p:nvSpPr>
          <p:cNvPr id="16" name="Shape 14"/>
          <p:cNvSpPr/>
          <p:nvPr/>
        </p:nvSpPr>
        <p:spPr>
          <a:xfrm>
            <a:off x="5230368" y="2834640"/>
            <a:ext cx="1517904" cy="0"/>
          </a:xfrm>
          <a:prstGeom prst="line">
            <a:avLst/>
          </a:prstGeom>
          <a:noFill/>
          <a:ln w="31750">
            <a:solidFill>
              <a:srgbClr val="EDAD0B"/>
            </a:solidFill>
            <a:prstDash val="solid"/>
            <a:tailEnd type="triangle"/>
          </a:ln>
        </p:spPr>
      </p:sp>
      <p:sp>
        <p:nvSpPr>
          <p:cNvPr id="17" name="Shape 15"/>
          <p:cNvSpPr/>
          <p:nvPr/>
        </p:nvSpPr>
        <p:spPr>
          <a:xfrm>
            <a:off x="8065008" y="2834640"/>
            <a:ext cx="1517904" cy="0"/>
          </a:xfrm>
          <a:prstGeom prst="line">
            <a:avLst/>
          </a:prstGeom>
          <a:noFill/>
          <a:ln w="31750">
            <a:solidFill>
              <a:srgbClr val="EDAD0B"/>
            </a:solidFill>
            <a:prstDash val="solid"/>
            <a:tailEnd type="triangle"/>
          </a:ln>
        </p:spPr>
      </p:sp>
      <p:sp>
        <p:nvSpPr>
          <p:cNvPr id="18" name="Text 16"/>
          <p:cNvSpPr txBox="1"/>
          <p:nvPr/>
        </p:nvSpPr>
        <p:spPr>
          <a:xfrm>
            <a:off x="2743200" y="2487168"/>
            <a:ext cx="1188720" cy="274320"/>
          </a:xfrm>
          <a:prstGeom prst="rect">
            <a:avLst/>
          </a:prstGeom>
          <a:noFill/>
          <a:ln/>
        </p:spPr>
        <p:txBody>
          <a:bodyPr wrap="square" lIns="0" tIns="0" rIns="0" bIns="0" rtlCol="0" anchor="t"/>
          <a:lstStyle/>
          <a:p>
            <a:pPr marL="0" indent="0" algn="ctr">
              <a:buNone/>
            </a:pPr>
            <a:r>
              <a:rPr lang="en-US" sz="1600" b="1" i="1" dirty="0">
                <a:solidFill>
                  <a:srgbClr val="B98700"/>
                </a:solidFill>
                <a:latin typeface="Calibri" pitchFamily="34" charset="0"/>
                <a:ea typeface="Calibri" pitchFamily="34" charset="-122"/>
                <a:cs typeface="Calibri" pitchFamily="34" charset="-120"/>
              </a:rPr>
              <a:t>US$120</a:t>
            </a:r>
            <a:endParaRPr lang="en-US" sz="1600" dirty="0"/>
          </a:p>
        </p:txBody>
      </p:sp>
      <p:sp>
        <p:nvSpPr>
          <p:cNvPr id="19" name="Text 17"/>
          <p:cNvSpPr txBox="1"/>
          <p:nvPr/>
        </p:nvSpPr>
        <p:spPr>
          <a:xfrm>
            <a:off x="5226695" y="2263215"/>
            <a:ext cx="1600200" cy="274320"/>
          </a:xfrm>
          <a:prstGeom prst="rect">
            <a:avLst/>
          </a:prstGeom>
          <a:noFill/>
          <a:ln/>
        </p:spPr>
        <p:txBody>
          <a:bodyPr wrap="square" lIns="0" tIns="0" rIns="0" bIns="0" rtlCol="0" anchor="t"/>
          <a:lstStyle/>
          <a:p>
            <a:pPr marL="0" indent="0" algn="ctr">
              <a:buNone/>
            </a:pPr>
            <a:r>
              <a:rPr lang="en-US" sz="1600" i="1" dirty="0">
                <a:solidFill>
                  <a:srgbClr val="5A6B84"/>
                </a:solidFill>
                <a:latin typeface="Calibri" pitchFamily="34" charset="0"/>
                <a:ea typeface="Calibri" pitchFamily="34" charset="-122"/>
                <a:cs typeface="Calibri" pitchFamily="34" charset="-120"/>
              </a:rPr>
              <a:t>royalty strips margin</a:t>
            </a:r>
            <a:endParaRPr lang="en-US" sz="1600" dirty="0"/>
          </a:p>
        </p:txBody>
      </p:sp>
      <p:sp>
        <p:nvSpPr>
          <p:cNvPr id="20" name="Text 18"/>
          <p:cNvSpPr txBox="1"/>
          <p:nvPr/>
        </p:nvSpPr>
        <p:spPr>
          <a:xfrm>
            <a:off x="7955280" y="2194560"/>
            <a:ext cx="1737360" cy="411480"/>
          </a:xfrm>
          <a:prstGeom prst="rect">
            <a:avLst/>
          </a:prstGeom>
          <a:noFill/>
          <a:ln/>
        </p:spPr>
        <p:txBody>
          <a:bodyPr wrap="square" lIns="0" tIns="0" rIns="0" bIns="0" rtlCol="0" anchor="t"/>
          <a:lstStyle/>
          <a:p>
            <a:pPr marL="0" indent="0" algn="ctr">
              <a:buNone/>
            </a:pPr>
            <a:r>
              <a:rPr lang="en-US" sz="1600" i="1" dirty="0">
                <a:solidFill>
                  <a:srgbClr val="5A6B84"/>
                </a:solidFill>
                <a:latin typeface="Calibri" pitchFamily="34" charset="0"/>
                <a:ea typeface="Calibri" pitchFamily="34" charset="-122"/>
                <a:cs typeface="Calibri" pitchFamily="34" charset="-120"/>
              </a:rPr>
              <a:t>taxed elsewhere,</a:t>
            </a:r>
            <a:endParaRPr lang="en-US" sz="1600" dirty="0"/>
          </a:p>
          <a:p>
            <a:pPr marL="0" indent="0" algn="ctr">
              <a:buNone/>
            </a:pPr>
            <a:r>
              <a:rPr lang="en-US" sz="1600" i="1" dirty="0">
                <a:solidFill>
                  <a:srgbClr val="5A6B84"/>
                </a:solidFill>
                <a:latin typeface="Calibri" pitchFamily="34" charset="0"/>
                <a:ea typeface="Calibri" pitchFamily="34" charset="-122"/>
                <a:cs typeface="Calibri" pitchFamily="34" charset="-120"/>
              </a:rPr>
              <a:t>lightly or not at all</a:t>
            </a:r>
            <a:endParaRPr lang="en-US" sz="1600" dirty="0"/>
          </a:p>
        </p:txBody>
      </p:sp>
      <p:sp>
        <p:nvSpPr>
          <p:cNvPr id="21" name="Shape 19"/>
          <p:cNvSpPr/>
          <p:nvPr/>
        </p:nvSpPr>
        <p:spPr>
          <a:xfrm flipH="1">
            <a:off x="2194560" y="3794760"/>
            <a:ext cx="7498080" cy="0"/>
          </a:xfrm>
          <a:prstGeom prst="line">
            <a:avLst/>
          </a:prstGeom>
          <a:noFill/>
          <a:ln w="19050">
            <a:solidFill>
              <a:srgbClr val="E63946"/>
            </a:solidFill>
            <a:prstDash val="dash"/>
            <a:tailEnd type="triangle"/>
          </a:ln>
        </p:spPr>
      </p:sp>
      <p:sp>
        <p:nvSpPr>
          <p:cNvPr id="22" name="Text 20"/>
          <p:cNvSpPr txBox="1"/>
          <p:nvPr/>
        </p:nvSpPr>
        <p:spPr>
          <a:xfrm>
            <a:off x="3017520" y="3931920"/>
            <a:ext cx="6035040" cy="274320"/>
          </a:xfrm>
          <a:prstGeom prst="rect">
            <a:avLst/>
          </a:prstGeom>
          <a:noFill/>
          <a:ln/>
        </p:spPr>
        <p:txBody>
          <a:bodyPr wrap="square" lIns="0" tIns="0" rIns="0" bIns="0" rtlCol="0" anchor="t"/>
          <a:lstStyle/>
          <a:p>
            <a:pPr marL="0" indent="0" algn="ctr">
              <a:buNone/>
            </a:pPr>
            <a:r>
              <a:rPr lang="en-US" sz="1600" i="1" dirty="0" err="1">
                <a:solidFill>
                  <a:srgbClr val="C42F3B"/>
                </a:solidFill>
                <a:latin typeface="Calibri" pitchFamily="34" charset="0"/>
                <a:ea typeface="Calibri" pitchFamily="34" charset="-122"/>
                <a:cs typeface="Calibri" pitchFamily="34" charset="-120"/>
              </a:rPr>
              <a:t>Adama’s</a:t>
            </a:r>
            <a:r>
              <a:rPr lang="en-US" sz="1600" i="1" dirty="0">
                <a:solidFill>
                  <a:srgbClr val="C42F3B"/>
                </a:solidFill>
                <a:latin typeface="Calibri" pitchFamily="34" charset="0"/>
                <a:ea typeface="Calibri" pitchFamily="34" charset="-122"/>
                <a:cs typeface="Calibri" pitchFamily="34" charset="-120"/>
              </a:rPr>
              <a:t> usage data flows back to improve the product sold to her. Price paid for it: zero.</a:t>
            </a:r>
            <a:endParaRPr lang="en-US" sz="1600" dirty="0"/>
          </a:p>
        </p:txBody>
      </p:sp>
      <p:sp>
        <p:nvSpPr>
          <p:cNvPr id="23" name="Shape 21"/>
          <p:cNvSpPr/>
          <p:nvPr/>
        </p:nvSpPr>
        <p:spPr>
          <a:xfrm>
            <a:off x="548640" y="4526280"/>
            <a:ext cx="11091672" cy="1600200"/>
          </a:xfrm>
          <a:prstGeom prst="roundRect">
            <a:avLst>
              <a:gd name="adj" fmla="val 10286"/>
            </a:avLst>
          </a:prstGeom>
          <a:solidFill>
            <a:srgbClr val="FBE8E9"/>
          </a:solidFill>
          <a:ln w="12700">
            <a:solidFill>
              <a:srgbClr val="FBE8E9"/>
            </a:solidFill>
            <a:prstDash val="solid"/>
          </a:ln>
        </p:spPr>
      </p:sp>
      <p:sp>
        <p:nvSpPr>
          <p:cNvPr id="24" name="Text 22"/>
          <p:cNvSpPr txBox="1"/>
          <p:nvPr/>
        </p:nvSpPr>
        <p:spPr>
          <a:xfrm>
            <a:off x="822960" y="4709160"/>
            <a:ext cx="10607040" cy="1325880"/>
          </a:xfrm>
          <a:prstGeom prst="rect">
            <a:avLst/>
          </a:prstGeom>
          <a:noFill/>
          <a:ln/>
        </p:spPr>
        <p:txBody>
          <a:bodyPr wrap="square" lIns="0" tIns="0" rIns="0" bIns="0" rtlCol="0" anchor="t"/>
          <a:lstStyle/>
          <a:p>
            <a:pPr marL="152400" indent="-152400">
              <a:lnSpc>
                <a:spcPct val="106000"/>
              </a:lnSpc>
              <a:spcAft>
                <a:spcPts val="800"/>
              </a:spcAft>
              <a:buSzPct val="100000"/>
              <a:buChar char="•"/>
            </a:pPr>
            <a:r>
              <a:rPr lang="en-US" dirty="0">
                <a:solidFill>
                  <a:srgbClr val="2B3A52"/>
                </a:solidFill>
                <a:latin typeface="Calibri" pitchFamily="34" charset="0"/>
                <a:ea typeface="Calibri" pitchFamily="34" charset="-122"/>
                <a:cs typeface="Calibri" pitchFamily="34" charset="-120"/>
              </a:rPr>
              <a:t>No permanent establishment in Nigeria, so no corporate income tax on the profit under the standard treaty rule.</a:t>
            </a:r>
            <a:endParaRPr lang="en-US" dirty="0"/>
          </a:p>
          <a:p>
            <a:pPr marL="152400" indent="-152400">
              <a:lnSpc>
                <a:spcPct val="106000"/>
              </a:lnSpc>
              <a:spcAft>
                <a:spcPts val="800"/>
              </a:spcAft>
              <a:buSzPct val="100000"/>
              <a:buChar char="•"/>
            </a:pPr>
            <a:r>
              <a:rPr lang="en-US" dirty="0">
                <a:solidFill>
                  <a:srgbClr val="2B3A52"/>
                </a:solidFill>
                <a:latin typeface="Calibri" pitchFamily="34" charset="0"/>
                <a:ea typeface="Calibri" pitchFamily="34" charset="-122"/>
                <a:cs typeface="Calibri" pitchFamily="34" charset="-120"/>
              </a:rPr>
              <a:t>The margin is moved by intra group royalty and cost sharing charges to wherever the group prefers.</a:t>
            </a:r>
            <a:endParaRPr lang="en-US" dirty="0"/>
          </a:p>
          <a:p>
            <a:pPr marL="152400" indent="-152400">
              <a:lnSpc>
                <a:spcPct val="106000"/>
              </a:lnSpc>
              <a:spcAft>
                <a:spcPts val="800"/>
              </a:spcAft>
              <a:buSzPct val="100000"/>
              <a:buChar char="•"/>
            </a:pPr>
            <a:r>
              <a:rPr lang="en-US" b="1" dirty="0">
                <a:solidFill>
                  <a:srgbClr val="C42F3B"/>
                </a:solidFill>
                <a:latin typeface="Calibri" pitchFamily="34" charset="0"/>
                <a:ea typeface="Calibri" pitchFamily="34" charset="-122"/>
                <a:cs typeface="Calibri" pitchFamily="34" charset="-120"/>
              </a:rPr>
              <a:t>Profit was made from Nigeria. Nigeria taxed none of it. The consumer bore every tax in the story.</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23263B"/>
        </a:solidFill>
        <a:effectLst/>
      </p:bgPr>
    </p:bg>
    <p:spTree>
      <p:nvGrpSpPr>
        <p:cNvPr id="1" name=""/>
        <p:cNvGrpSpPr/>
        <p:nvPr/>
      </p:nvGrpSpPr>
      <p:grpSpPr>
        <a:xfrm>
          <a:off x="0" y="0"/>
          <a:ext cx="0" cy="0"/>
          <a:chOff x="0" y="0"/>
          <a:chExt cx="0" cy="0"/>
        </a:xfrm>
      </p:grpSpPr>
      <p:sp>
        <p:nvSpPr>
          <p:cNvPr id="2" name="Text 0"/>
          <p:cNvSpPr txBox="1"/>
          <p:nvPr/>
        </p:nvSpPr>
        <p:spPr>
          <a:xfrm>
            <a:off x="822960" y="914400"/>
            <a:ext cx="10515600" cy="365760"/>
          </a:xfrm>
          <a:prstGeom prst="rect">
            <a:avLst/>
          </a:prstGeom>
          <a:noFill/>
          <a:ln/>
        </p:spPr>
        <p:txBody>
          <a:bodyPr wrap="square" lIns="0" tIns="0" rIns="0" bIns="0" rtlCol="0" anchor="ctr"/>
          <a:lstStyle/>
          <a:p>
            <a:pPr marL="0" indent="0">
              <a:buNone/>
            </a:pPr>
            <a:r>
              <a:rPr lang="en-US" sz="1200" b="1" kern="0" spc="300" dirty="0">
                <a:solidFill>
                  <a:srgbClr val="EDAD0B"/>
                </a:solidFill>
                <a:latin typeface="Calibri" pitchFamily="34" charset="0"/>
                <a:ea typeface="Calibri" pitchFamily="34" charset="-122"/>
                <a:cs typeface="Calibri" pitchFamily="34" charset="-120"/>
              </a:rPr>
              <a:t>WHAT THE TWO PICTURES TELL US</a:t>
            </a:r>
            <a:endParaRPr lang="en-US" sz="1200" dirty="0"/>
          </a:p>
        </p:txBody>
      </p:sp>
      <p:sp>
        <p:nvSpPr>
          <p:cNvPr id="3" name="Shape 1"/>
          <p:cNvSpPr/>
          <p:nvPr/>
        </p:nvSpPr>
        <p:spPr>
          <a:xfrm rot="5400000">
            <a:off x="868680" y="1755648"/>
            <a:ext cx="182880" cy="164592"/>
          </a:xfrm>
          <a:prstGeom prst="triangle">
            <a:avLst/>
          </a:prstGeom>
          <a:solidFill>
            <a:srgbClr val="E63946"/>
          </a:solidFill>
          <a:ln w="12700">
            <a:solidFill>
              <a:srgbClr val="E63946"/>
            </a:solidFill>
            <a:prstDash val="solid"/>
          </a:ln>
        </p:spPr>
      </p:sp>
      <p:sp>
        <p:nvSpPr>
          <p:cNvPr id="4" name="Text 2"/>
          <p:cNvSpPr txBox="1"/>
          <p:nvPr/>
        </p:nvSpPr>
        <p:spPr>
          <a:xfrm>
            <a:off x="1234440" y="1600200"/>
            <a:ext cx="10149840" cy="548640"/>
          </a:xfrm>
          <a:prstGeom prst="rect">
            <a:avLst/>
          </a:prstGeom>
          <a:noFill/>
          <a:ln/>
        </p:spPr>
        <p:txBody>
          <a:bodyPr wrap="square" lIns="0" tIns="0" rIns="0" bIns="0" rtlCol="0" anchor="ctr"/>
          <a:lstStyle/>
          <a:p>
            <a:pPr marL="0" indent="0">
              <a:buNone/>
            </a:pPr>
            <a:r>
              <a:rPr lang="en-US" sz="2200" dirty="0">
                <a:solidFill>
                  <a:srgbClr val="FFFFFF"/>
                </a:solidFill>
                <a:latin typeface="Cambria" pitchFamily="34" charset="0"/>
                <a:ea typeface="Cambria" pitchFamily="34" charset="-122"/>
                <a:cs typeface="Cambria" pitchFamily="34" charset="-120"/>
              </a:rPr>
              <a:t>VAT taxed the consumption. </a:t>
            </a:r>
            <a:r>
              <a:rPr lang="en-US" sz="2200" dirty="0" err="1">
                <a:solidFill>
                  <a:srgbClr val="FFFFFF"/>
                </a:solidFill>
                <a:latin typeface="Cambria" pitchFamily="34" charset="0"/>
                <a:ea typeface="Cambria" pitchFamily="34" charset="-122"/>
                <a:cs typeface="Cambria" pitchFamily="34" charset="-120"/>
              </a:rPr>
              <a:t>Adama</a:t>
            </a:r>
            <a:r>
              <a:rPr lang="en-US" sz="2200" dirty="0">
                <a:solidFill>
                  <a:srgbClr val="FFFFFF"/>
                </a:solidFill>
                <a:latin typeface="Cambria" pitchFamily="34" charset="0"/>
                <a:ea typeface="Cambria" pitchFamily="34" charset="-122"/>
                <a:cs typeface="Cambria" pitchFamily="34" charset="-120"/>
              </a:rPr>
              <a:t> bore it.</a:t>
            </a:r>
            <a:endParaRPr lang="en-US" sz="2200" dirty="0"/>
          </a:p>
        </p:txBody>
      </p:sp>
      <p:sp>
        <p:nvSpPr>
          <p:cNvPr id="5" name="Shape 3"/>
          <p:cNvSpPr/>
          <p:nvPr/>
        </p:nvSpPr>
        <p:spPr>
          <a:xfrm rot="5400000">
            <a:off x="868680" y="2441448"/>
            <a:ext cx="182880" cy="164592"/>
          </a:xfrm>
          <a:prstGeom prst="triangle">
            <a:avLst/>
          </a:prstGeom>
          <a:solidFill>
            <a:srgbClr val="EDAD0B"/>
          </a:solidFill>
          <a:ln w="12700">
            <a:solidFill>
              <a:srgbClr val="EDAD0B"/>
            </a:solidFill>
            <a:prstDash val="solid"/>
          </a:ln>
        </p:spPr>
      </p:sp>
      <p:sp>
        <p:nvSpPr>
          <p:cNvPr id="6" name="Text 4"/>
          <p:cNvSpPr txBox="1"/>
          <p:nvPr/>
        </p:nvSpPr>
        <p:spPr>
          <a:xfrm>
            <a:off x="1234440" y="2286000"/>
            <a:ext cx="10149840" cy="548640"/>
          </a:xfrm>
          <a:prstGeom prst="rect">
            <a:avLst/>
          </a:prstGeom>
          <a:noFill/>
          <a:ln/>
        </p:spPr>
        <p:txBody>
          <a:bodyPr wrap="square" lIns="0" tIns="0" rIns="0" bIns="0" rtlCol="0" anchor="ctr"/>
          <a:lstStyle/>
          <a:p>
            <a:pPr marL="0" indent="0">
              <a:buNone/>
            </a:pPr>
            <a:r>
              <a:rPr lang="en-US" sz="2200" dirty="0">
                <a:solidFill>
                  <a:srgbClr val="FFFFFF"/>
                </a:solidFill>
                <a:latin typeface="Cambria" pitchFamily="34" charset="0"/>
                <a:ea typeface="Cambria" pitchFamily="34" charset="-122"/>
                <a:cs typeface="Cambria" pitchFamily="34" charset="-120"/>
              </a:rPr>
              <a:t>The platform's profit, a third of what she paid, left untouched.</a:t>
            </a:r>
            <a:endParaRPr lang="en-US" sz="2200" dirty="0"/>
          </a:p>
        </p:txBody>
      </p:sp>
      <p:sp>
        <p:nvSpPr>
          <p:cNvPr id="7" name="Shape 5"/>
          <p:cNvSpPr/>
          <p:nvPr/>
        </p:nvSpPr>
        <p:spPr>
          <a:xfrm rot="5400000">
            <a:off x="868680" y="3127248"/>
            <a:ext cx="182880" cy="164592"/>
          </a:xfrm>
          <a:prstGeom prst="triangle">
            <a:avLst/>
          </a:prstGeom>
          <a:solidFill>
            <a:srgbClr val="12999E"/>
          </a:solidFill>
          <a:ln w="12700">
            <a:solidFill>
              <a:srgbClr val="12999E"/>
            </a:solidFill>
            <a:prstDash val="solid"/>
          </a:ln>
        </p:spPr>
      </p:sp>
      <p:sp>
        <p:nvSpPr>
          <p:cNvPr id="8" name="Text 6"/>
          <p:cNvSpPr txBox="1"/>
          <p:nvPr/>
        </p:nvSpPr>
        <p:spPr>
          <a:xfrm>
            <a:off x="1234440" y="2971800"/>
            <a:ext cx="10149840" cy="548640"/>
          </a:xfrm>
          <a:prstGeom prst="rect">
            <a:avLst/>
          </a:prstGeom>
          <a:noFill/>
          <a:ln/>
        </p:spPr>
        <p:txBody>
          <a:bodyPr wrap="square" lIns="0" tIns="0" rIns="0" bIns="0" rtlCol="0" anchor="ctr"/>
          <a:lstStyle/>
          <a:p>
            <a:pPr marL="0" indent="0">
              <a:buNone/>
            </a:pPr>
            <a:r>
              <a:rPr lang="en-US" sz="2200" dirty="0">
                <a:solidFill>
                  <a:srgbClr val="FFFFFF"/>
                </a:solidFill>
                <a:latin typeface="Cambria" pitchFamily="34" charset="0"/>
                <a:ea typeface="Cambria" pitchFamily="34" charset="-122"/>
                <a:cs typeface="Cambria" pitchFamily="34" charset="-120"/>
              </a:rPr>
              <a:t>Her data, which improves the product sold back to her, was priced at zero.</a:t>
            </a:r>
            <a:endParaRPr lang="en-US" sz="2200" dirty="0"/>
          </a:p>
        </p:txBody>
      </p:sp>
      <p:sp>
        <p:nvSpPr>
          <p:cNvPr id="9" name="Shape 7"/>
          <p:cNvSpPr/>
          <p:nvPr/>
        </p:nvSpPr>
        <p:spPr>
          <a:xfrm rot="5400000">
            <a:off x="868680" y="3813048"/>
            <a:ext cx="182880" cy="164592"/>
          </a:xfrm>
          <a:prstGeom prst="triangle">
            <a:avLst/>
          </a:prstGeom>
          <a:solidFill>
            <a:srgbClr val="7B4FA6"/>
          </a:solidFill>
          <a:ln w="12700">
            <a:solidFill>
              <a:srgbClr val="7B4FA6"/>
            </a:solidFill>
            <a:prstDash val="solid"/>
          </a:ln>
        </p:spPr>
      </p:sp>
      <p:sp>
        <p:nvSpPr>
          <p:cNvPr id="10" name="Text 8"/>
          <p:cNvSpPr txBox="1"/>
          <p:nvPr/>
        </p:nvSpPr>
        <p:spPr>
          <a:xfrm>
            <a:off x="1234440" y="3657600"/>
            <a:ext cx="10149840" cy="548640"/>
          </a:xfrm>
          <a:prstGeom prst="rect">
            <a:avLst/>
          </a:prstGeom>
          <a:noFill/>
          <a:ln/>
        </p:spPr>
        <p:txBody>
          <a:bodyPr wrap="square" lIns="0" tIns="0" rIns="0" bIns="0" rtlCol="0" anchor="ctr"/>
          <a:lstStyle/>
          <a:p>
            <a:pPr marL="0" indent="0">
              <a:buNone/>
            </a:pPr>
            <a:r>
              <a:rPr lang="en-US" sz="2200" b="1" dirty="0">
                <a:solidFill>
                  <a:srgbClr val="E8D48A"/>
                </a:solidFill>
                <a:latin typeface="Cambria" pitchFamily="34" charset="0"/>
                <a:ea typeface="Cambria" pitchFamily="34" charset="-122"/>
                <a:cs typeface="Cambria" pitchFamily="34" charset="-120"/>
              </a:rPr>
              <a:t>And every step of it was lawful.</a:t>
            </a:r>
            <a:endParaRPr lang="en-US" sz="2200" dirty="0"/>
          </a:p>
        </p:txBody>
      </p:sp>
      <p:sp>
        <p:nvSpPr>
          <p:cNvPr id="11" name="Shape 9"/>
          <p:cNvSpPr/>
          <p:nvPr/>
        </p:nvSpPr>
        <p:spPr>
          <a:xfrm>
            <a:off x="868680" y="4572000"/>
            <a:ext cx="548640" cy="0"/>
          </a:xfrm>
          <a:prstGeom prst="line">
            <a:avLst/>
          </a:prstGeom>
          <a:noFill/>
          <a:ln w="38100">
            <a:solidFill>
              <a:srgbClr val="E63946"/>
            </a:solidFill>
            <a:prstDash val="solid"/>
          </a:ln>
        </p:spPr>
      </p:sp>
      <p:sp>
        <p:nvSpPr>
          <p:cNvPr id="12" name="Shape 10"/>
          <p:cNvSpPr/>
          <p:nvPr/>
        </p:nvSpPr>
        <p:spPr>
          <a:xfrm>
            <a:off x="1417320" y="4572000"/>
            <a:ext cx="548640" cy="0"/>
          </a:xfrm>
          <a:prstGeom prst="line">
            <a:avLst/>
          </a:prstGeom>
          <a:noFill/>
          <a:ln w="38100">
            <a:solidFill>
              <a:srgbClr val="F4802A"/>
            </a:solidFill>
            <a:prstDash val="solid"/>
          </a:ln>
        </p:spPr>
      </p:sp>
      <p:sp>
        <p:nvSpPr>
          <p:cNvPr id="13" name="Shape 11"/>
          <p:cNvSpPr/>
          <p:nvPr/>
        </p:nvSpPr>
        <p:spPr>
          <a:xfrm>
            <a:off x="1965960" y="4572000"/>
            <a:ext cx="548640" cy="0"/>
          </a:xfrm>
          <a:prstGeom prst="line">
            <a:avLst/>
          </a:prstGeom>
          <a:noFill/>
          <a:ln w="38100">
            <a:solidFill>
              <a:srgbClr val="EDAD0B"/>
            </a:solidFill>
            <a:prstDash val="solid"/>
          </a:ln>
        </p:spPr>
      </p:sp>
      <p:sp>
        <p:nvSpPr>
          <p:cNvPr id="14" name="Shape 12"/>
          <p:cNvSpPr/>
          <p:nvPr/>
        </p:nvSpPr>
        <p:spPr>
          <a:xfrm>
            <a:off x="2514600" y="4572000"/>
            <a:ext cx="548640" cy="0"/>
          </a:xfrm>
          <a:prstGeom prst="line">
            <a:avLst/>
          </a:prstGeom>
          <a:noFill/>
          <a:ln w="38100">
            <a:solidFill>
              <a:srgbClr val="2E9E4F"/>
            </a:solidFill>
            <a:prstDash val="solid"/>
          </a:ln>
        </p:spPr>
      </p:sp>
      <p:sp>
        <p:nvSpPr>
          <p:cNvPr id="15" name="Shape 13"/>
          <p:cNvSpPr/>
          <p:nvPr/>
        </p:nvSpPr>
        <p:spPr>
          <a:xfrm>
            <a:off x="3063240" y="4572000"/>
            <a:ext cx="548640" cy="0"/>
          </a:xfrm>
          <a:prstGeom prst="line">
            <a:avLst/>
          </a:prstGeom>
          <a:noFill/>
          <a:ln w="38100">
            <a:solidFill>
              <a:srgbClr val="12999E"/>
            </a:solidFill>
            <a:prstDash val="solid"/>
          </a:ln>
        </p:spPr>
      </p:sp>
      <p:sp>
        <p:nvSpPr>
          <p:cNvPr id="16" name="Shape 14"/>
          <p:cNvSpPr/>
          <p:nvPr/>
        </p:nvSpPr>
        <p:spPr>
          <a:xfrm>
            <a:off x="3611880" y="4572000"/>
            <a:ext cx="548640" cy="0"/>
          </a:xfrm>
          <a:prstGeom prst="line">
            <a:avLst/>
          </a:prstGeom>
          <a:noFill/>
          <a:ln w="38100">
            <a:solidFill>
              <a:srgbClr val="2B6CB0"/>
            </a:solidFill>
            <a:prstDash val="solid"/>
          </a:ln>
        </p:spPr>
      </p:sp>
      <p:sp>
        <p:nvSpPr>
          <p:cNvPr id="17" name="Shape 15"/>
          <p:cNvSpPr/>
          <p:nvPr/>
        </p:nvSpPr>
        <p:spPr>
          <a:xfrm>
            <a:off x="4160520" y="4572000"/>
            <a:ext cx="548640" cy="0"/>
          </a:xfrm>
          <a:prstGeom prst="line">
            <a:avLst/>
          </a:prstGeom>
          <a:noFill/>
          <a:ln w="38100">
            <a:solidFill>
              <a:srgbClr val="7B4FA6"/>
            </a:solidFill>
            <a:prstDash val="solid"/>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EEE2"/>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Your last digital purchase</a:t>
            </a:r>
            <a:endParaRPr lang="en-US" sz="2600" dirty="0"/>
          </a:p>
        </p:txBody>
      </p:sp>
      <p:sp>
        <p:nvSpPr>
          <p:cNvPr id="5" name="Shape 3"/>
          <p:cNvSpPr/>
          <p:nvPr/>
        </p:nvSpPr>
        <p:spPr>
          <a:xfrm>
            <a:off x="640080" y="1600200"/>
            <a:ext cx="868680" cy="868680"/>
          </a:xfrm>
          <a:prstGeom prst="ellipse">
            <a:avLst/>
          </a:prstGeom>
          <a:solidFill>
            <a:srgbClr val="E63946"/>
          </a:solidFill>
          <a:ln w="12700">
            <a:solidFill>
              <a:srgbClr val="E63946"/>
            </a:solidFill>
            <a:prstDash val="solid"/>
          </a:ln>
        </p:spPr>
      </p:sp>
      <p:pic>
        <p:nvPicPr>
          <p:cNvPr id="6" name="Image 0" descr="/tmp/claude-0/-home-claude/7dbc9901-6856-5311-8455-15d903d68af2/scratchpad/deck/assets/mobile_white.png"/>
          <p:cNvPicPr>
            <a:picLocks noChangeAspect="1"/>
          </p:cNvPicPr>
          <p:nvPr/>
        </p:nvPicPr>
        <p:blipFill>
          <a:blip r:embed="rId3"/>
          <a:stretch>
            <a:fillRect/>
          </a:stretch>
        </p:blipFill>
        <p:spPr>
          <a:xfrm>
            <a:off x="864108" y="1824228"/>
            <a:ext cx="420624" cy="420624"/>
          </a:xfrm>
          <a:prstGeom prst="rect">
            <a:avLst/>
          </a:prstGeom>
        </p:spPr>
      </p:pic>
      <p:sp>
        <p:nvSpPr>
          <p:cNvPr id="7" name="Text 4"/>
          <p:cNvSpPr txBox="1"/>
          <p:nvPr/>
        </p:nvSpPr>
        <p:spPr>
          <a:xfrm>
            <a:off x="1783080" y="1554480"/>
            <a:ext cx="6675120" cy="1005840"/>
          </a:xfrm>
          <a:prstGeom prst="rect">
            <a:avLst/>
          </a:prstGeom>
          <a:noFill/>
          <a:ln/>
        </p:spPr>
        <p:txBody>
          <a:bodyPr wrap="square" lIns="0" tIns="0" rIns="0" bIns="0" rtlCol="0" anchor="ctr"/>
          <a:lstStyle/>
          <a:p>
            <a:pPr marL="0" indent="0">
              <a:buNone/>
            </a:pPr>
            <a:r>
              <a:rPr lang="en-US" dirty="0">
                <a:solidFill>
                  <a:srgbClr val="2B3A52"/>
                </a:solidFill>
                <a:latin typeface="Calibri" pitchFamily="34" charset="0"/>
                <a:ea typeface="Calibri" pitchFamily="34" charset="-122"/>
                <a:cs typeface="Calibri" pitchFamily="34" charset="-120"/>
              </a:rPr>
              <a:t>Take the last digital purchase you personally made: a subscription, an app, cloud storage, a ride, an advert you boosted.</a:t>
            </a:r>
            <a:endParaRPr lang="en-US" dirty="0"/>
          </a:p>
        </p:txBody>
      </p:sp>
      <p:sp>
        <p:nvSpPr>
          <p:cNvPr id="8" name="Shape 5"/>
          <p:cNvSpPr/>
          <p:nvPr/>
        </p:nvSpPr>
        <p:spPr>
          <a:xfrm>
            <a:off x="1783080" y="2624328"/>
            <a:ext cx="6492240" cy="0"/>
          </a:xfrm>
          <a:prstGeom prst="line">
            <a:avLst/>
          </a:prstGeom>
          <a:noFill/>
          <a:ln w="12700">
            <a:solidFill>
              <a:srgbClr val="E5C9A8"/>
            </a:solidFill>
            <a:prstDash val="solid"/>
          </a:ln>
        </p:spPr>
      </p:sp>
      <p:sp>
        <p:nvSpPr>
          <p:cNvPr id="9" name="Shape 6"/>
          <p:cNvSpPr/>
          <p:nvPr/>
        </p:nvSpPr>
        <p:spPr>
          <a:xfrm>
            <a:off x="640080" y="2971800"/>
            <a:ext cx="868680" cy="868680"/>
          </a:xfrm>
          <a:prstGeom prst="ellipse">
            <a:avLst/>
          </a:prstGeom>
          <a:solidFill>
            <a:srgbClr val="F4802A"/>
          </a:solidFill>
          <a:ln w="12700">
            <a:solidFill>
              <a:srgbClr val="F4802A"/>
            </a:solidFill>
            <a:prstDash val="solid"/>
          </a:ln>
        </p:spPr>
      </p:sp>
      <p:pic>
        <p:nvPicPr>
          <p:cNvPr id="10" name="Image 1" descr="/tmp/claude-0/-home-claude/7dbc9901-6856-5311-8455-15d903d68af2/scratchpad/deck/assets/clipboard_white.png"/>
          <p:cNvPicPr>
            <a:picLocks noChangeAspect="1"/>
          </p:cNvPicPr>
          <p:nvPr/>
        </p:nvPicPr>
        <p:blipFill>
          <a:blip r:embed="rId4"/>
          <a:stretch>
            <a:fillRect/>
          </a:stretch>
        </p:blipFill>
        <p:spPr>
          <a:xfrm>
            <a:off x="864108" y="3195828"/>
            <a:ext cx="420624" cy="420624"/>
          </a:xfrm>
          <a:prstGeom prst="rect">
            <a:avLst/>
          </a:prstGeom>
        </p:spPr>
      </p:pic>
      <p:sp>
        <p:nvSpPr>
          <p:cNvPr id="11" name="Text 7"/>
          <p:cNvSpPr txBox="1"/>
          <p:nvPr/>
        </p:nvSpPr>
        <p:spPr>
          <a:xfrm>
            <a:off x="1783080" y="2926080"/>
            <a:ext cx="6675120" cy="1005840"/>
          </a:xfrm>
          <a:prstGeom prst="rect">
            <a:avLst/>
          </a:prstGeom>
          <a:noFill/>
          <a:ln/>
        </p:spPr>
        <p:txBody>
          <a:bodyPr wrap="square" lIns="0" tIns="0" rIns="0" bIns="0" rtlCol="0" anchor="ctr"/>
          <a:lstStyle/>
          <a:p>
            <a:pPr marL="0" indent="0">
              <a:buNone/>
            </a:pPr>
            <a:r>
              <a:rPr lang="en-US" dirty="0">
                <a:solidFill>
                  <a:srgbClr val="2B3A52"/>
                </a:solidFill>
                <a:latin typeface="Calibri" pitchFamily="34" charset="0"/>
                <a:ea typeface="Calibri" pitchFamily="34" charset="-122"/>
                <a:cs typeface="Calibri" pitchFamily="34" charset="-120"/>
              </a:rPr>
              <a:t>List what your administration saw of it: which taxes attached, at what point, and who bore each one.</a:t>
            </a:r>
            <a:endParaRPr lang="en-US" dirty="0"/>
          </a:p>
        </p:txBody>
      </p:sp>
      <p:sp>
        <p:nvSpPr>
          <p:cNvPr id="12" name="Shape 8"/>
          <p:cNvSpPr/>
          <p:nvPr/>
        </p:nvSpPr>
        <p:spPr>
          <a:xfrm>
            <a:off x="1783080" y="3995928"/>
            <a:ext cx="6492240" cy="0"/>
          </a:xfrm>
          <a:prstGeom prst="line">
            <a:avLst/>
          </a:prstGeom>
          <a:noFill/>
          <a:ln w="12700">
            <a:solidFill>
              <a:srgbClr val="E5C9A8"/>
            </a:solidFill>
            <a:prstDash val="solid"/>
          </a:ln>
        </p:spPr>
      </p:sp>
      <p:sp>
        <p:nvSpPr>
          <p:cNvPr id="13" name="Shape 9"/>
          <p:cNvSpPr/>
          <p:nvPr/>
        </p:nvSpPr>
        <p:spPr>
          <a:xfrm>
            <a:off x="640080" y="4343400"/>
            <a:ext cx="868680" cy="868680"/>
          </a:xfrm>
          <a:prstGeom prst="ellipse">
            <a:avLst/>
          </a:prstGeom>
          <a:solidFill>
            <a:srgbClr val="7B4FA6"/>
          </a:solidFill>
          <a:ln w="12700">
            <a:solidFill>
              <a:srgbClr val="7B4FA6"/>
            </a:solidFill>
            <a:prstDash val="solid"/>
          </a:ln>
        </p:spPr>
      </p:sp>
      <p:pic>
        <p:nvPicPr>
          <p:cNvPr id="14" name="Image 2" descr="/tmp/claude-0/-home-claude/7dbc9901-6856-5311-8455-15d903d68af2/scratchpad/deck/assets/eyeslash_white.png"/>
          <p:cNvPicPr>
            <a:picLocks noChangeAspect="1"/>
          </p:cNvPicPr>
          <p:nvPr/>
        </p:nvPicPr>
        <p:blipFill>
          <a:blip r:embed="rId5"/>
          <a:stretch>
            <a:fillRect/>
          </a:stretch>
        </p:blipFill>
        <p:spPr>
          <a:xfrm>
            <a:off x="864108" y="4567428"/>
            <a:ext cx="420624" cy="420624"/>
          </a:xfrm>
          <a:prstGeom prst="rect">
            <a:avLst/>
          </a:prstGeom>
        </p:spPr>
      </p:pic>
      <p:sp>
        <p:nvSpPr>
          <p:cNvPr id="15" name="Text 10"/>
          <p:cNvSpPr txBox="1"/>
          <p:nvPr/>
        </p:nvSpPr>
        <p:spPr>
          <a:xfrm>
            <a:off x="1783080" y="4297680"/>
            <a:ext cx="6675120" cy="1005840"/>
          </a:xfrm>
          <a:prstGeom prst="rect">
            <a:avLst/>
          </a:prstGeom>
          <a:noFill/>
          <a:ln/>
        </p:spPr>
        <p:txBody>
          <a:bodyPr wrap="square" lIns="0" tIns="0" rIns="0" bIns="0" rtlCol="0" anchor="ctr"/>
          <a:lstStyle/>
          <a:p>
            <a:pPr marL="0" indent="0">
              <a:buNone/>
            </a:pPr>
            <a:r>
              <a:rPr lang="en-US" dirty="0">
                <a:solidFill>
                  <a:srgbClr val="2B3A52"/>
                </a:solidFill>
                <a:latin typeface="Calibri" pitchFamily="34" charset="0"/>
                <a:ea typeface="Calibri" pitchFamily="34" charset="-122"/>
                <a:cs typeface="Calibri" pitchFamily="34" charset="-120"/>
              </a:rPr>
              <a:t>Then name what escaped: the profit, the data, the fees. Where did each go, and which anchor was missing?</a:t>
            </a:r>
            <a:endParaRPr lang="en-US" dirty="0"/>
          </a:p>
        </p:txBody>
      </p:sp>
      <p:sp>
        <p:nvSpPr>
          <p:cNvPr id="16" name="Shape 11"/>
          <p:cNvSpPr/>
          <p:nvPr/>
        </p:nvSpPr>
        <p:spPr>
          <a:xfrm>
            <a:off x="1783080" y="5367528"/>
            <a:ext cx="6492240" cy="0"/>
          </a:xfrm>
          <a:prstGeom prst="line">
            <a:avLst/>
          </a:prstGeom>
          <a:noFill/>
          <a:ln w="12700">
            <a:solidFill>
              <a:srgbClr val="E5C9A8"/>
            </a:solidFill>
            <a:prstDash val="solid"/>
          </a:ln>
        </p:spPr>
      </p:sp>
      <p:pic>
        <p:nvPicPr>
          <p:cNvPr id="18" name="Image 3" descr="/tmp/claude-0/-home-claude/7dbc9901-6856-5311-8455-15d903d68af2/scratchpad/deck/assets/bulb_gold.png"/>
          <p:cNvPicPr>
            <a:picLocks noChangeAspect="1"/>
          </p:cNvPicPr>
          <p:nvPr/>
        </p:nvPicPr>
        <p:blipFill>
          <a:blip r:embed="rId6"/>
          <a:stretch>
            <a:fillRect/>
          </a:stretch>
        </p:blipFill>
        <p:spPr>
          <a:xfrm>
            <a:off x="9034987" y="1937361"/>
            <a:ext cx="2516933" cy="251693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Where the fisc already TAXES, and where it DOESN’T TAX</a:t>
            </a:r>
            <a:endParaRPr lang="en-US" sz="2600" dirty="0"/>
          </a:p>
        </p:txBody>
      </p:sp>
      <p:sp>
        <p:nvSpPr>
          <p:cNvPr id="5" name="Shape 3"/>
          <p:cNvSpPr/>
          <p:nvPr/>
        </p:nvSpPr>
        <p:spPr>
          <a:xfrm>
            <a:off x="685800" y="1463040"/>
            <a:ext cx="5943600" cy="4343400"/>
          </a:xfrm>
          <a:prstGeom prst="triangle">
            <a:avLst/>
          </a:prstGeom>
          <a:solidFill>
            <a:srgbClr val="E63946"/>
          </a:solidFill>
          <a:ln w="19050">
            <a:solidFill>
              <a:srgbClr val="FFFFFF"/>
            </a:solidFill>
            <a:prstDash val="solid"/>
          </a:ln>
        </p:spPr>
      </p:sp>
      <p:sp>
        <p:nvSpPr>
          <p:cNvPr id="6" name="Shape 4"/>
          <p:cNvSpPr/>
          <p:nvPr/>
        </p:nvSpPr>
        <p:spPr>
          <a:xfrm>
            <a:off x="1280160" y="1463040"/>
            <a:ext cx="4754880" cy="3474720"/>
          </a:xfrm>
          <a:prstGeom prst="triangle">
            <a:avLst/>
          </a:prstGeom>
          <a:solidFill>
            <a:srgbClr val="F4802A"/>
          </a:solidFill>
          <a:ln w="19050">
            <a:solidFill>
              <a:srgbClr val="FFFFFF"/>
            </a:solidFill>
            <a:prstDash val="solid"/>
          </a:ln>
        </p:spPr>
      </p:sp>
      <p:sp>
        <p:nvSpPr>
          <p:cNvPr id="7" name="Shape 5"/>
          <p:cNvSpPr/>
          <p:nvPr/>
        </p:nvSpPr>
        <p:spPr>
          <a:xfrm>
            <a:off x="1874520" y="1463040"/>
            <a:ext cx="3566160" cy="2606040"/>
          </a:xfrm>
          <a:prstGeom prst="triangle">
            <a:avLst/>
          </a:prstGeom>
          <a:solidFill>
            <a:srgbClr val="2E9E4F"/>
          </a:solidFill>
          <a:ln w="19050">
            <a:solidFill>
              <a:srgbClr val="FFFFFF"/>
            </a:solidFill>
            <a:prstDash val="solid"/>
          </a:ln>
        </p:spPr>
      </p:sp>
      <p:sp>
        <p:nvSpPr>
          <p:cNvPr id="8" name="Shape 6"/>
          <p:cNvSpPr/>
          <p:nvPr/>
        </p:nvSpPr>
        <p:spPr>
          <a:xfrm>
            <a:off x="2468880" y="1463040"/>
            <a:ext cx="2377440" cy="1737360"/>
          </a:xfrm>
          <a:prstGeom prst="triangle">
            <a:avLst/>
          </a:prstGeom>
          <a:solidFill>
            <a:srgbClr val="2B6CB0"/>
          </a:solidFill>
          <a:ln w="19050">
            <a:solidFill>
              <a:srgbClr val="FFFFFF"/>
            </a:solidFill>
            <a:prstDash val="solid"/>
          </a:ln>
        </p:spPr>
      </p:sp>
      <p:sp>
        <p:nvSpPr>
          <p:cNvPr id="9" name="Shape 7"/>
          <p:cNvSpPr/>
          <p:nvPr/>
        </p:nvSpPr>
        <p:spPr>
          <a:xfrm>
            <a:off x="3063240" y="1463040"/>
            <a:ext cx="1188720" cy="868680"/>
          </a:xfrm>
          <a:prstGeom prst="triangle">
            <a:avLst/>
          </a:prstGeom>
          <a:solidFill>
            <a:srgbClr val="7B4FA6"/>
          </a:solidFill>
          <a:ln w="19050">
            <a:solidFill>
              <a:srgbClr val="FFFFFF"/>
            </a:solidFill>
            <a:prstDash val="solid"/>
          </a:ln>
        </p:spPr>
      </p:sp>
      <p:sp>
        <p:nvSpPr>
          <p:cNvPr id="10" name="Text 8"/>
          <p:cNvSpPr txBox="1"/>
          <p:nvPr/>
        </p:nvSpPr>
        <p:spPr>
          <a:xfrm>
            <a:off x="1371600" y="3273552"/>
            <a:ext cx="4572000" cy="74066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WHAT CONNECTS IT</a:t>
            </a:r>
            <a:endParaRPr lang="en-US" sz="1100" dirty="0"/>
          </a:p>
        </p:txBody>
      </p:sp>
      <p:sp>
        <p:nvSpPr>
          <p:cNvPr id="11" name="Text 9"/>
          <p:cNvSpPr txBox="1"/>
          <p:nvPr/>
        </p:nvSpPr>
        <p:spPr>
          <a:xfrm>
            <a:off x="1371600" y="4142232"/>
            <a:ext cx="4572000" cy="74066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WHAT MAKES IT WORK</a:t>
            </a:r>
            <a:endParaRPr lang="en-US" sz="1100" dirty="0"/>
          </a:p>
        </p:txBody>
      </p:sp>
      <p:sp>
        <p:nvSpPr>
          <p:cNvPr id="12" name="Text 10"/>
          <p:cNvSpPr txBox="1"/>
          <p:nvPr/>
        </p:nvSpPr>
        <p:spPr>
          <a:xfrm>
            <a:off x="1371600" y="5010912"/>
            <a:ext cx="4572000" cy="740664"/>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INFRASTRUCTURE</a:t>
            </a:r>
            <a:endParaRPr lang="en-US" sz="1100" dirty="0"/>
          </a:p>
        </p:txBody>
      </p:sp>
      <p:sp>
        <p:nvSpPr>
          <p:cNvPr id="13" name="Text 11"/>
          <p:cNvSpPr txBox="1"/>
          <p:nvPr/>
        </p:nvSpPr>
        <p:spPr>
          <a:xfrm>
            <a:off x="2674620" y="1769364"/>
            <a:ext cx="1965960" cy="548640"/>
          </a:xfrm>
          <a:prstGeom prst="rect">
            <a:avLst/>
          </a:prstGeom>
          <a:noFill/>
          <a:ln/>
        </p:spPr>
        <p:txBody>
          <a:bodyPr wrap="square" lIns="0" tIns="0" rIns="0" bIns="0" rtlCol="0" anchor="ctr"/>
          <a:lstStyle/>
          <a:p>
            <a:pPr marL="0" indent="0" algn="ctr">
              <a:buNone/>
            </a:pPr>
            <a:r>
              <a:rPr lang="en-US" sz="950" b="1" dirty="0">
                <a:solidFill>
                  <a:schemeClr val="bg1"/>
                </a:solidFill>
                <a:latin typeface="Calibri" pitchFamily="34" charset="0"/>
                <a:ea typeface="Calibri" pitchFamily="34" charset="-122"/>
                <a:cs typeface="Calibri" pitchFamily="34" charset="-120"/>
              </a:rPr>
              <a:t>WHAT </a:t>
            </a:r>
          </a:p>
          <a:p>
            <a:pPr marL="0" indent="0" algn="ctr">
              <a:buNone/>
            </a:pPr>
            <a:r>
              <a:rPr lang="en-US" sz="950" b="1" dirty="0">
                <a:solidFill>
                  <a:schemeClr val="bg1"/>
                </a:solidFill>
                <a:latin typeface="Calibri" pitchFamily="34" charset="0"/>
                <a:ea typeface="Calibri" pitchFamily="34" charset="-122"/>
                <a:cs typeface="Calibri" pitchFamily="34" charset="-120"/>
              </a:rPr>
              <a:t>IT </a:t>
            </a:r>
          </a:p>
          <a:p>
            <a:pPr marL="0" indent="0" algn="ctr">
              <a:buNone/>
            </a:pPr>
            <a:r>
              <a:rPr lang="en-US" sz="950" b="1" dirty="0">
                <a:solidFill>
                  <a:schemeClr val="bg1"/>
                </a:solidFill>
                <a:latin typeface="Calibri" pitchFamily="34" charset="0"/>
                <a:ea typeface="Calibri" pitchFamily="34" charset="-122"/>
                <a:cs typeface="Calibri" pitchFamily="34" charset="-120"/>
              </a:rPr>
              <a:t>PRODUCES</a:t>
            </a:r>
            <a:endParaRPr lang="en-US" sz="950" dirty="0">
              <a:solidFill>
                <a:schemeClr val="bg1"/>
              </a:solidFill>
            </a:endParaRPr>
          </a:p>
        </p:txBody>
      </p:sp>
      <p:sp>
        <p:nvSpPr>
          <p:cNvPr id="15" name="Text 13"/>
          <p:cNvSpPr txBox="1"/>
          <p:nvPr/>
        </p:nvSpPr>
        <p:spPr>
          <a:xfrm>
            <a:off x="3033260" y="2501971"/>
            <a:ext cx="1965960" cy="548640"/>
          </a:xfrm>
          <a:prstGeom prst="rect">
            <a:avLst/>
          </a:prstGeom>
          <a:noFill/>
          <a:ln/>
        </p:spPr>
        <p:txBody>
          <a:bodyPr wrap="square" lIns="0" tIns="0" rIns="0" bIns="0" rtlCol="0" anchor="ctr"/>
          <a:lstStyle/>
          <a:p>
            <a:pPr marL="0" indent="0">
              <a:buNone/>
            </a:pPr>
            <a:r>
              <a:rPr lang="en-US" sz="950" b="1" dirty="0">
                <a:solidFill>
                  <a:schemeClr val="bg1"/>
                </a:solidFill>
                <a:latin typeface="Calibri" pitchFamily="34" charset="0"/>
                <a:ea typeface="Calibri" pitchFamily="34" charset="-122"/>
                <a:cs typeface="Calibri" pitchFamily="34" charset="-120"/>
              </a:rPr>
              <a:t>WHAT MOVES ACROSS IT</a:t>
            </a:r>
            <a:endParaRPr lang="en-US" sz="950" dirty="0">
              <a:solidFill>
                <a:schemeClr val="bg1"/>
              </a:solidFill>
            </a:endParaRPr>
          </a:p>
        </p:txBody>
      </p:sp>
      <p:sp>
        <p:nvSpPr>
          <p:cNvPr id="17" name="Shape 15"/>
          <p:cNvSpPr/>
          <p:nvPr/>
        </p:nvSpPr>
        <p:spPr>
          <a:xfrm>
            <a:off x="7040880" y="1751076"/>
            <a:ext cx="1051560" cy="292608"/>
          </a:xfrm>
          <a:prstGeom prst="roundRect">
            <a:avLst>
              <a:gd name="adj" fmla="val 50000"/>
            </a:avLst>
          </a:prstGeom>
          <a:solidFill>
            <a:srgbClr val="E63946"/>
          </a:solidFill>
          <a:ln w="12700">
            <a:solidFill>
              <a:srgbClr val="E63946"/>
            </a:solidFill>
            <a:prstDash val="solid"/>
          </a:ln>
        </p:spPr>
      </p:sp>
      <p:sp>
        <p:nvSpPr>
          <p:cNvPr id="18" name="Text 16"/>
          <p:cNvSpPr txBox="1"/>
          <p:nvPr/>
        </p:nvSpPr>
        <p:spPr>
          <a:xfrm>
            <a:off x="7040880" y="1743761"/>
            <a:ext cx="1051560" cy="31089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UNTAXED</a:t>
            </a:r>
            <a:endParaRPr lang="en-US" sz="850" dirty="0"/>
          </a:p>
        </p:txBody>
      </p:sp>
      <p:sp>
        <p:nvSpPr>
          <p:cNvPr id="19" name="Shape 17"/>
          <p:cNvSpPr/>
          <p:nvPr/>
        </p:nvSpPr>
        <p:spPr>
          <a:xfrm>
            <a:off x="7040880" y="2619756"/>
            <a:ext cx="1051560" cy="292608"/>
          </a:xfrm>
          <a:prstGeom prst="roundRect">
            <a:avLst>
              <a:gd name="adj" fmla="val 50000"/>
            </a:avLst>
          </a:prstGeom>
          <a:solidFill>
            <a:srgbClr val="B98700"/>
          </a:solidFill>
          <a:ln w="12700">
            <a:solidFill>
              <a:srgbClr val="B98700"/>
            </a:solidFill>
            <a:prstDash val="solid"/>
          </a:ln>
        </p:spPr>
      </p:sp>
      <p:sp>
        <p:nvSpPr>
          <p:cNvPr id="20" name="Text 18"/>
          <p:cNvSpPr txBox="1"/>
          <p:nvPr/>
        </p:nvSpPr>
        <p:spPr>
          <a:xfrm>
            <a:off x="7040880" y="2612441"/>
            <a:ext cx="1051560" cy="31089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PARTIAL</a:t>
            </a:r>
            <a:endParaRPr lang="en-US" sz="850" dirty="0"/>
          </a:p>
        </p:txBody>
      </p:sp>
      <p:sp>
        <p:nvSpPr>
          <p:cNvPr id="21" name="Shape 19"/>
          <p:cNvSpPr/>
          <p:nvPr/>
        </p:nvSpPr>
        <p:spPr>
          <a:xfrm>
            <a:off x="7040880" y="3488436"/>
            <a:ext cx="1051560" cy="292608"/>
          </a:xfrm>
          <a:prstGeom prst="roundRect">
            <a:avLst>
              <a:gd name="adj" fmla="val 50000"/>
            </a:avLst>
          </a:prstGeom>
          <a:solidFill>
            <a:srgbClr val="B98700"/>
          </a:solidFill>
          <a:ln w="12700">
            <a:solidFill>
              <a:srgbClr val="B98700"/>
            </a:solidFill>
            <a:prstDash val="solid"/>
          </a:ln>
        </p:spPr>
      </p:sp>
      <p:sp>
        <p:nvSpPr>
          <p:cNvPr id="22" name="Text 20"/>
          <p:cNvSpPr txBox="1"/>
          <p:nvPr/>
        </p:nvSpPr>
        <p:spPr>
          <a:xfrm>
            <a:off x="7040880" y="3481121"/>
            <a:ext cx="1051560" cy="31089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PARTIAL</a:t>
            </a:r>
            <a:endParaRPr lang="en-US" sz="850" dirty="0"/>
          </a:p>
        </p:txBody>
      </p:sp>
      <p:sp>
        <p:nvSpPr>
          <p:cNvPr id="23" name="Shape 21"/>
          <p:cNvSpPr/>
          <p:nvPr/>
        </p:nvSpPr>
        <p:spPr>
          <a:xfrm>
            <a:off x="7040880" y="4357116"/>
            <a:ext cx="1051560" cy="292608"/>
          </a:xfrm>
          <a:prstGeom prst="roundRect">
            <a:avLst>
              <a:gd name="adj" fmla="val 50000"/>
            </a:avLst>
          </a:prstGeom>
          <a:solidFill>
            <a:srgbClr val="2E9E4F"/>
          </a:solidFill>
          <a:ln w="12700">
            <a:solidFill>
              <a:srgbClr val="2E9E4F"/>
            </a:solidFill>
            <a:prstDash val="solid"/>
          </a:ln>
        </p:spPr>
      </p:sp>
      <p:sp>
        <p:nvSpPr>
          <p:cNvPr id="24" name="Text 22"/>
          <p:cNvSpPr txBox="1"/>
          <p:nvPr/>
        </p:nvSpPr>
        <p:spPr>
          <a:xfrm>
            <a:off x="7040880" y="4349801"/>
            <a:ext cx="1051560" cy="31089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TAXED</a:t>
            </a:r>
            <a:endParaRPr lang="en-US" sz="850" dirty="0"/>
          </a:p>
        </p:txBody>
      </p:sp>
      <p:sp>
        <p:nvSpPr>
          <p:cNvPr id="25" name="Shape 23"/>
          <p:cNvSpPr/>
          <p:nvPr/>
        </p:nvSpPr>
        <p:spPr>
          <a:xfrm>
            <a:off x="7040880" y="5225796"/>
            <a:ext cx="1051560" cy="292608"/>
          </a:xfrm>
          <a:prstGeom prst="roundRect">
            <a:avLst>
              <a:gd name="adj" fmla="val 50000"/>
            </a:avLst>
          </a:prstGeom>
          <a:solidFill>
            <a:srgbClr val="2E9E4F"/>
          </a:solidFill>
          <a:ln w="12700">
            <a:solidFill>
              <a:srgbClr val="2E9E4F"/>
            </a:solidFill>
            <a:prstDash val="solid"/>
          </a:ln>
        </p:spPr>
      </p:sp>
      <p:sp>
        <p:nvSpPr>
          <p:cNvPr id="26" name="Text 24"/>
          <p:cNvSpPr txBox="1"/>
          <p:nvPr/>
        </p:nvSpPr>
        <p:spPr>
          <a:xfrm>
            <a:off x="7040880" y="5218481"/>
            <a:ext cx="1051560" cy="31089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TAXED</a:t>
            </a:r>
            <a:endParaRPr lang="en-US" sz="850" dirty="0"/>
          </a:p>
        </p:txBody>
      </p:sp>
      <p:sp>
        <p:nvSpPr>
          <p:cNvPr id="27" name="Shape 25"/>
          <p:cNvSpPr/>
          <p:nvPr/>
        </p:nvSpPr>
        <p:spPr>
          <a:xfrm>
            <a:off x="8549640" y="1463040"/>
            <a:ext cx="3090672" cy="4663440"/>
          </a:xfrm>
          <a:prstGeom prst="roundRect">
            <a:avLst>
              <a:gd name="adj" fmla="val 5325"/>
            </a:avLst>
          </a:prstGeom>
          <a:solidFill>
            <a:srgbClr val="F2F4F8"/>
          </a:solidFill>
          <a:ln w="12700">
            <a:solidFill>
              <a:srgbClr val="F2F4F8"/>
            </a:solidFill>
            <a:prstDash val="solid"/>
          </a:ln>
        </p:spPr>
      </p:sp>
      <p:sp>
        <p:nvSpPr>
          <p:cNvPr id="28" name="Text 26"/>
          <p:cNvSpPr txBox="1"/>
          <p:nvPr/>
        </p:nvSpPr>
        <p:spPr>
          <a:xfrm>
            <a:off x="8759952" y="1664208"/>
            <a:ext cx="2697480" cy="274320"/>
          </a:xfrm>
          <a:prstGeom prst="rect">
            <a:avLst/>
          </a:prstGeom>
          <a:noFill/>
          <a:ln/>
        </p:spPr>
        <p:txBody>
          <a:bodyPr wrap="square" lIns="0" tIns="0" rIns="0" bIns="0" rtlCol="0" anchor="ctr"/>
          <a:lstStyle/>
          <a:p>
            <a:pPr marL="0" indent="0">
              <a:buNone/>
            </a:pPr>
            <a:r>
              <a:rPr lang="en-US" sz="1000" b="1" kern="0" spc="200" dirty="0">
                <a:solidFill>
                  <a:srgbClr val="0E7A7E"/>
                </a:solidFill>
                <a:latin typeface="Calibri" pitchFamily="34" charset="0"/>
                <a:ea typeface="Calibri" pitchFamily="34" charset="-122"/>
                <a:cs typeface="Calibri" pitchFamily="34" charset="-120"/>
              </a:rPr>
              <a:t>NOTICE THE PATTERN</a:t>
            </a:r>
            <a:endParaRPr lang="en-US" sz="1000" dirty="0"/>
          </a:p>
        </p:txBody>
      </p:sp>
      <p:sp>
        <p:nvSpPr>
          <p:cNvPr id="29" name="Text 27"/>
          <p:cNvSpPr txBox="1"/>
          <p:nvPr/>
        </p:nvSpPr>
        <p:spPr>
          <a:xfrm>
            <a:off x="8759952" y="2029968"/>
            <a:ext cx="2697480" cy="3931920"/>
          </a:xfrm>
          <a:prstGeom prst="rect">
            <a:avLst/>
          </a:prstGeom>
          <a:noFill/>
          <a:ln/>
        </p:spPr>
        <p:txBody>
          <a:bodyPr wrap="square" lIns="0" tIns="0" rIns="0" bIns="0" rtlCol="0" anchor="t"/>
          <a:lstStyle/>
          <a:p>
            <a:pPr marL="152400" indent="-152400">
              <a:lnSpc>
                <a:spcPct val="106000"/>
              </a:lnSpc>
              <a:spcAft>
                <a:spcPts val="1000"/>
              </a:spcAft>
              <a:buSzPct val="100000"/>
              <a:buChar char="•"/>
            </a:pPr>
            <a:r>
              <a:rPr lang="en-US" sz="1600" dirty="0">
                <a:solidFill>
                  <a:srgbClr val="2B3A52"/>
                </a:solidFill>
                <a:latin typeface="Calibri" pitchFamily="34" charset="0"/>
                <a:ea typeface="Calibri" pitchFamily="34" charset="-122"/>
                <a:cs typeface="Calibri" pitchFamily="34" charset="-120"/>
              </a:rPr>
              <a:t>Everything marked taxed is tangible, registered or resident: the four anchors all present.</a:t>
            </a:r>
            <a:endParaRPr lang="en-US" sz="1600" dirty="0"/>
          </a:p>
          <a:p>
            <a:pPr marL="152400" indent="-152400">
              <a:lnSpc>
                <a:spcPct val="106000"/>
              </a:lnSpc>
              <a:spcAft>
                <a:spcPts val="1000"/>
              </a:spcAft>
              <a:buSzPct val="100000"/>
              <a:buChar char="•"/>
            </a:pPr>
            <a:r>
              <a:rPr lang="en-US" sz="1600" dirty="0">
                <a:solidFill>
                  <a:srgbClr val="2B3A52"/>
                </a:solidFill>
                <a:latin typeface="Calibri" pitchFamily="34" charset="0"/>
                <a:ea typeface="Calibri" pitchFamily="34" charset="-122"/>
                <a:cs typeface="Calibri" pitchFamily="34" charset="-120"/>
              </a:rPr>
              <a:t>The partial middle is taxed through the consumer's wallet: VAT, excise, turnover levies.</a:t>
            </a:r>
            <a:endParaRPr lang="en-US" sz="1600" dirty="0"/>
          </a:p>
          <a:p>
            <a:pPr marL="152400" indent="-152400">
              <a:lnSpc>
                <a:spcPct val="106000"/>
              </a:lnSpc>
              <a:spcAft>
                <a:spcPts val="1000"/>
              </a:spcAft>
              <a:buSzPct val="100000"/>
              <a:buChar char="•"/>
            </a:pPr>
            <a:r>
              <a:rPr lang="en-US" sz="1600" dirty="0">
                <a:solidFill>
                  <a:srgbClr val="2B3A52"/>
                </a:solidFill>
                <a:latin typeface="Calibri" pitchFamily="34" charset="0"/>
                <a:ea typeface="Calibri" pitchFamily="34" charset="-122"/>
                <a:cs typeface="Calibri" pitchFamily="34" charset="-120"/>
              </a:rPr>
              <a:t>The apex is where the value concentrates, and where every anchor fails at once.</a:t>
            </a:r>
            <a:endParaRPr lang="en-US" sz="1600" dirty="0"/>
          </a:p>
          <a:p>
            <a:pPr marL="152400" indent="-152400">
              <a:lnSpc>
                <a:spcPct val="106000"/>
              </a:lnSpc>
              <a:spcAft>
                <a:spcPts val="1000"/>
              </a:spcAft>
              <a:buSzPct val="100000"/>
              <a:buChar char="•"/>
            </a:pPr>
            <a:r>
              <a:rPr lang="en-US" sz="1600" b="1" dirty="0">
                <a:solidFill>
                  <a:srgbClr val="23283D"/>
                </a:solidFill>
                <a:latin typeface="Calibri" pitchFamily="34" charset="0"/>
                <a:ea typeface="Calibri" pitchFamily="34" charset="-122"/>
                <a:cs typeface="Calibri" pitchFamily="34" charset="-120"/>
              </a:rPr>
              <a:t>We tax the wallet with ease; the profit with difficulty; the data not at all.</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Where tax cannot yet see, and which anchor is missing</a:t>
            </a:r>
            <a:endParaRPr lang="en-US" sz="2600" dirty="0"/>
          </a:p>
        </p:txBody>
      </p:sp>
      <p:sp>
        <p:nvSpPr>
          <p:cNvPr id="5" name="Shape 3"/>
          <p:cNvSpPr/>
          <p:nvPr/>
        </p:nvSpPr>
        <p:spPr>
          <a:xfrm>
            <a:off x="640080" y="1508760"/>
            <a:ext cx="749808" cy="749808"/>
          </a:xfrm>
          <a:prstGeom prst="ellipse">
            <a:avLst/>
          </a:prstGeom>
          <a:solidFill>
            <a:srgbClr val="E63946"/>
          </a:solidFill>
          <a:ln w="12700">
            <a:solidFill>
              <a:srgbClr val="E63946"/>
            </a:solidFill>
            <a:prstDash val="solid"/>
          </a:ln>
        </p:spPr>
      </p:sp>
      <p:pic>
        <p:nvPicPr>
          <p:cNvPr id="6" name="Image 0" descr="/tmp/claude-0/-home-claude/7dbc9901-6856-5311-8455-15d903d68af2/scratchpad/deck/assets/database_white.png"/>
          <p:cNvPicPr>
            <a:picLocks noChangeAspect="1"/>
          </p:cNvPicPr>
          <p:nvPr/>
        </p:nvPicPr>
        <p:blipFill>
          <a:blip r:embed="rId3"/>
          <a:stretch>
            <a:fillRect/>
          </a:stretch>
        </p:blipFill>
        <p:spPr>
          <a:xfrm>
            <a:off x="832104" y="1700784"/>
            <a:ext cx="365760" cy="365760"/>
          </a:xfrm>
          <a:prstGeom prst="rect">
            <a:avLst/>
          </a:prstGeom>
        </p:spPr>
      </p:pic>
      <p:sp>
        <p:nvSpPr>
          <p:cNvPr id="7" name="Text 4"/>
          <p:cNvSpPr txBox="1"/>
          <p:nvPr/>
        </p:nvSpPr>
        <p:spPr>
          <a:xfrm>
            <a:off x="1600200" y="1435608"/>
            <a:ext cx="5989320" cy="914400"/>
          </a:xfrm>
          <a:prstGeom prst="rect">
            <a:avLst/>
          </a:prstGeom>
          <a:noFill/>
          <a:ln/>
        </p:spPr>
        <p:txBody>
          <a:bodyPr wrap="square" lIns="0" tIns="0" rIns="0" bIns="0" rtlCol="0" anchor="ctr"/>
          <a:lstStyle/>
          <a:p>
            <a:pPr marL="0" indent="0">
              <a:buNone/>
            </a:pPr>
            <a:r>
              <a:rPr lang="en-US" sz="1600" b="1" dirty="0">
                <a:solidFill>
                  <a:srgbClr val="C42F3B"/>
                </a:solidFill>
                <a:latin typeface="Calibri" pitchFamily="34" charset="0"/>
                <a:ea typeface="Calibri" pitchFamily="34" charset="-122"/>
                <a:cs typeface="Calibri" pitchFamily="34" charset="-120"/>
              </a:rPr>
              <a:t>Cross border data flows   </a:t>
            </a:r>
            <a:r>
              <a:rPr lang="en-US" sz="1600" dirty="0">
                <a:solidFill>
                  <a:srgbClr val="2B3A52"/>
                </a:solidFill>
                <a:latin typeface="Calibri" pitchFamily="34" charset="0"/>
                <a:ea typeface="Calibri" pitchFamily="34" charset="-122"/>
                <a:cs typeface="Calibri" pitchFamily="34" charset="-120"/>
              </a:rPr>
              <a:t>Your citizens’ data leaves daily, trains foreign models, returns as a priced service.</a:t>
            </a:r>
            <a:endParaRPr lang="en-US" sz="1600" dirty="0"/>
          </a:p>
        </p:txBody>
      </p:sp>
      <p:sp>
        <p:nvSpPr>
          <p:cNvPr id="8" name="Shape 5"/>
          <p:cNvSpPr/>
          <p:nvPr/>
        </p:nvSpPr>
        <p:spPr>
          <a:xfrm>
            <a:off x="7726680" y="1728216"/>
            <a:ext cx="1572768" cy="292608"/>
          </a:xfrm>
          <a:prstGeom prst="roundRect">
            <a:avLst>
              <a:gd name="adj" fmla="val 50000"/>
            </a:avLst>
          </a:prstGeom>
          <a:solidFill>
            <a:srgbClr val="E63946"/>
          </a:solidFill>
          <a:ln w="12700">
            <a:solidFill>
              <a:srgbClr val="E63946"/>
            </a:solidFill>
            <a:prstDash val="solid"/>
          </a:ln>
        </p:spPr>
      </p:sp>
      <p:sp>
        <p:nvSpPr>
          <p:cNvPr id="9" name="Text 6"/>
          <p:cNvSpPr txBox="1"/>
          <p:nvPr/>
        </p:nvSpPr>
        <p:spPr>
          <a:xfrm>
            <a:off x="7726680" y="1720901"/>
            <a:ext cx="1572768" cy="31089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NO ANCHOR AT ALL</a:t>
            </a:r>
            <a:endParaRPr lang="en-US" sz="850" dirty="0"/>
          </a:p>
        </p:txBody>
      </p:sp>
      <p:sp>
        <p:nvSpPr>
          <p:cNvPr id="10" name="Shape 7"/>
          <p:cNvSpPr/>
          <p:nvPr/>
        </p:nvSpPr>
        <p:spPr>
          <a:xfrm>
            <a:off x="1600200" y="2350008"/>
            <a:ext cx="7680960" cy="0"/>
          </a:xfrm>
          <a:prstGeom prst="line">
            <a:avLst/>
          </a:prstGeom>
          <a:noFill/>
          <a:ln w="12700">
            <a:solidFill>
              <a:srgbClr val="D7DCE5"/>
            </a:solidFill>
            <a:prstDash val="solid"/>
          </a:ln>
        </p:spPr>
      </p:sp>
      <p:sp>
        <p:nvSpPr>
          <p:cNvPr id="11" name="Shape 8"/>
          <p:cNvSpPr/>
          <p:nvPr/>
        </p:nvSpPr>
        <p:spPr>
          <a:xfrm>
            <a:off x="640080" y="2441448"/>
            <a:ext cx="749808" cy="749808"/>
          </a:xfrm>
          <a:prstGeom prst="ellipse">
            <a:avLst/>
          </a:prstGeom>
          <a:solidFill>
            <a:srgbClr val="E63946"/>
          </a:solidFill>
          <a:ln w="12700">
            <a:solidFill>
              <a:srgbClr val="E63946"/>
            </a:solidFill>
            <a:prstDash val="solid"/>
          </a:ln>
        </p:spPr>
      </p:sp>
      <p:pic>
        <p:nvPicPr>
          <p:cNvPr id="12" name="Image 1" descr="/tmp/claude-0/-home-claude/7dbc9901-6856-5311-8455-15d903d68af2/scratchpad/deck/assets/anchor_white.png"/>
          <p:cNvPicPr>
            <a:picLocks noChangeAspect="1"/>
          </p:cNvPicPr>
          <p:nvPr/>
        </p:nvPicPr>
        <p:blipFill>
          <a:blip r:embed="rId4"/>
          <a:stretch>
            <a:fillRect/>
          </a:stretch>
        </p:blipFill>
        <p:spPr>
          <a:xfrm>
            <a:off x="832104" y="2633472"/>
            <a:ext cx="365760" cy="365760"/>
          </a:xfrm>
          <a:prstGeom prst="rect">
            <a:avLst/>
          </a:prstGeom>
        </p:spPr>
      </p:pic>
      <p:sp>
        <p:nvSpPr>
          <p:cNvPr id="13" name="Text 9"/>
          <p:cNvSpPr txBox="1"/>
          <p:nvPr/>
        </p:nvSpPr>
        <p:spPr>
          <a:xfrm>
            <a:off x="1600200" y="2368296"/>
            <a:ext cx="5989320" cy="914400"/>
          </a:xfrm>
          <a:prstGeom prst="rect">
            <a:avLst/>
          </a:prstGeom>
          <a:noFill/>
          <a:ln/>
        </p:spPr>
        <p:txBody>
          <a:bodyPr wrap="square" lIns="0" tIns="0" rIns="0" bIns="0" rtlCol="0" anchor="ctr"/>
          <a:lstStyle/>
          <a:p>
            <a:pPr marL="0" indent="0">
              <a:buNone/>
            </a:pPr>
            <a:r>
              <a:rPr lang="en-US" sz="1600" b="1" dirty="0">
                <a:solidFill>
                  <a:srgbClr val="C42F3B"/>
                </a:solidFill>
                <a:latin typeface="Calibri" pitchFamily="34" charset="0"/>
                <a:ea typeface="Calibri" pitchFamily="34" charset="-122"/>
                <a:cs typeface="Calibri" pitchFamily="34" charset="-120"/>
              </a:rPr>
              <a:t>Undersea cables in international waters   </a:t>
            </a:r>
            <a:r>
              <a:rPr lang="en-US" sz="1600" dirty="0">
                <a:solidFill>
                  <a:srgbClr val="2B3A52"/>
                </a:solidFill>
                <a:latin typeface="Calibri" pitchFamily="34" charset="0"/>
                <a:ea typeface="Calibri" pitchFamily="34" charset="-122"/>
                <a:cs typeface="Calibri" pitchFamily="34" charset="-120"/>
              </a:rPr>
              <a:t>Laid and operated under high seas freedoms; no rent accrues to the states whose economies they carry.</a:t>
            </a:r>
            <a:endParaRPr lang="en-US" sz="1600" dirty="0"/>
          </a:p>
        </p:txBody>
      </p:sp>
      <p:sp>
        <p:nvSpPr>
          <p:cNvPr id="14" name="Shape 10"/>
          <p:cNvSpPr/>
          <p:nvPr/>
        </p:nvSpPr>
        <p:spPr>
          <a:xfrm>
            <a:off x="7726680" y="2660904"/>
            <a:ext cx="1572768" cy="292608"/>
          </a:xfrm>
          <a:prstGeom prst="roundRect">
            <a:avLst>
              <a:gd name="adj" fmla="val 50000"/>
            </a:avLst>
          </a:prstGeom>
          <a:solidFill>
            <a:srgbClr val="E63946"/>
          </a:solidFill>
          <a:ln w="12700">
            <a:solidFill>
              <a:srgbClr val="E63946"/>
            </a:solidFill>
            <a:prstDash val="solid"/>
          </a:ln>
        </p:spPr>
      </p:sp>
      <p:sp>
        <p:nvSpPr>
          <p:cNvPr id="15" name="Text 11"/>
          <p:cNvSpPr txBox="1"/>
          <p:nvPr/>
        </p:nvSpPr>
        <p:spPr>
          <a:xfrm>
            <a:off x="7726680" y="2653589"/>
            <a:ext cx="1572768" cy="31089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NO NEXUS</a:t>
            </a:r>
            <a:endParaRPr lang="en-US" sz="850" dirty="0"/>
          </a:p>
        </p:txBody>
      </p:sp>
      <p:sp>
        <p:nvSpPr>
          <p:cNvPr id="16" name="Shape 12"/>
          <p:cNvSpPr/>
          <p:nvPr/>
        </p:nvSpPr>
        <p:spPr>
          <a:xfrm>
            <a:off x="1600200" y="3282696"/>
            <a:ext cx="7680960" cy="0"/>
          </a:xfrm>
          <a:prstGeom prst="line">
            <a:avLst/>
          </a:prstGeom>
          <a:noFill/>
          <a:ln w="12700">
            <a:solidFill>
              <a:srgbClr val="D7DCE5"/>
            </a:solidFill>
            <a:prstDash val="solid"/>
          </a:ln>
        </p:spPr>
      </p:sp>
      <p:sp>
        <p:nvSpPr>
          <p:cNvPr id="17" name="Shape 13"/>
          <p:cNvSpPr/>
          <p:nvPr/>
        </p:nvSpPr>
        <p:spPr>
          <a:xfrm>
            <a:off x="640080" y="3374136"/>
            <a:ext cx="749808" cy="749808"/>
          </a:xfrm>
          <a:prstGeom prst="ellipse">
            <a:avLst/>
          </a:prstGeom>
          <a:solidFill>
            <a:srgbClr val="E63946"/>
          </a:solidFill>
          <a:ln w="12700">
            <a:solidFill>
              <a:srgbClr val="E63946"/>
            </a:solidFill>
            <a:prstDash val="solid"/>
          </a:ln>
        </p:spPr>
      </p:sp>
      <p:pic>
        <p:nvPicPr>
          <p:cNvPr id="18" name="Image 2" descr="/tmp/claude-0/-home-claude/7dbc9901-6856-5311-8455-15d903d68af2/scratchpad/deck/assets/robot_white.png"/>
          <p:cNvPicPr>
            <a:picLocks noChangeAspect="1"/>
          </p:cNvPicPr>
          <p:nvPr/>
        </p:nvPicPr>
        <p:blipFill>
          <a:blip r:embed="rId5"/>
          <a:stretch>
            <a:fillRect/>
          </a:stretch>
        </p:blipFill>
        <p:spPr>
          <a:xfrm>
            <a:off x="832104" y="3566160"/>
            <a:ext cx="365760" cy="365760"/>
          </a:xfrm>
          <a:prstGeom prst="rect">
            <a:avLst/>
          </a:prstGeom>
        </p:spPr>
      </p:pic>
      <p:sp>
        <p:nvSpPr>
          <p:cNvPr id="19" name="Text 14"/>
          <p:cNvSpPr txBox="1"/>
          <p:nvPr/>
        </p:nvSpPr>
        <p:spPr>
          <a:xfrm>
            <a:off x="1600200" y="3300984"/>
            <a:ext cx="5989320" cy="914400"/>
          </a:xfrm>
          <a:prstGeom prst="rect">
            <a:avLst/>
          </a:prstGeom>
          <a:noFill/>
          <a:ln/>
        </p:spPr>
        <p:txBody>
          <a:bodyPr wrap="square" lIns="0" tIns="0" rIns="0" bIns="0" rtlCol="0" anchor="ctr"/>
          <a:lstStyle/>
          <a:p>
            <a:pPr marL="0" indent="0">
              <a:buNone/>
            </a:pPr>
            <a:r>
              <a:rPr lang="en-US" sz="1600" b="1" dirty="0">
                <a:solidFill>
                  <a:srgbClr val="C42F3B"/>
                </a:solidFill>
                <a:latin typeface="Calibri" pitchFamily="34" charset="0"/>
                <a:ea typeface="Calibri" pitchFamily="34" charset="-122"/>
                <a:cs typeface="Calibri" pitchFamily="34" charset="-120"/>
              </a:rPr>
              <a:t>Algorithms deployed internally   </a:t>
            </a:r>
            <a:r>
              <a:rPr lang="en-US" sz="1600" dirty="0">
                <a:solidFill>
                  <a:srgbClr val="2B3A52"/>
                </a:solidFill>
                <a:latin typeface="Calibri" pitchFamily="34" charset="0"/>
                <a:ea typeface="Calibri" pitchFamily="34" charset="-122"/>
                <a:cs typeface="Calibri" pitchFamily="34" charset="-120"/>
              </a:rPr>
              <a:t>A model replaces five hundred clerks. No transaction occurs; payroll and PAYE simply shrink.</a:t>
            </a:r>
            <a:endParaRPr lang="en-US" sz="1600" dirty="0"/>
          </a:p>
        </p:txBody>
      </p:sp>
      <p:sp>
        <p:nvSpPr>
          <p:cNvPr id="20" name="Shape 15"/>
          <p:cNvSpPr/>
          <p:nvPr/>
        </p:nvSpPr>
        <p:spPr>
          <a:xfrm>
            <a:off x="7726680" y="3593592"/>
            <a:ext cx="1572768" cy="292608"/>
          </a:xfrm>
          <a:prstGeom prst="roundRect">
            <a:avLst>
              <a:gd name="adj" fmla="val 50000"/>
            </a:avLst>
          </a:prstGeom>
          <a:solidFill>
            <a:srgbClr val="E63946"/>
          </a:solidFill>
          <a:ln w="12700">
            <a:solidFill>
              <a:srgbClr val="E63946"/>
            </a:solidFill>
            <a:prstDash val="solid"/>
          </a:ln>
        </p:spPr>
      </p:sp>
      <p:sp>
        <p:nvSpPr>
          <p:cNvPr id="21" name="Text 16"/>
          <p:cNvSpPr txBox="1"/>
          <p:nvPr/>
        </p:nvSpPr>
        <p:spPr>
          <a:xfrm>
            <a:off x="7726680" y="3586277"/>
            <a:ext cx="1572768" cy="31089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NO EVENT</a:t>
            </a:r>
            <a:endParaRPr lang="en-US" sz="850" dirty="0"/>
          </a:p>
        </p:txBody>
      </p:sp>
      <p:sp>
        <p:nvSpPr>
          <p:cNvPr id="22" name="Shape 17"/>
          <p:cNvSpPr/>
          <p:nvPr/>
        </p:nvSpPr>
        <p:spPr>
          <a:xfrm>
            <a:off x="1600200" y="4215384"/>
            <a:ext cx="7680960" cy="0"/>
          </a:xfrm>
          <a:prstGeom prst="line">
            <a:avLst/>
          </a:prstGeom>
          <a:noFill/>
          <a:ln w="12700">
            <a:solidFill>
              <a:srgbClr val="D7DCE5"/>
            </a:solidFill>
            <a:prstDash val="solid"/>
          </a:ln>
        </p:spPr>
      </p:sp>
      <p:sp>
        <p:nvSpPr>
          <p:cNvPr id="23" name="Shape 18"/>
          <p:cNvSpPr/>
          <p:nvPr/>
        </p:nvSpPr>
        <p:spPr>
          <a:xfrm>
            <a:off x="640080" y="4306824"/>
            <a:ext cx="749808" cy="749808"/>
          </a:xfrm>
          <a:prstGeom prst="ellipse">
            <a:avLst/>
          </a:prstGeom>
          <a:solidFill>
            <a:srgbClr val="E63946"/>
          </a:solidFill>
          <a:ln w="12700">
            <a:solidFill>
              <a:srgbClr val="E63946"/>
            </a:solidFill>
            <a:prstDash val="solid"/>
          </a:ln>
        </p:spPr>
      </p:sp>
      <p:pic>
        <p:nvPicPr>
          <p:cNvPr id="24" name="Image 3" descr="/tmp/claude-0/-home-claude/7dbc9901-6856-5311-8455-15d903d68af2/scratchpad/deck/assets/gift_white.png"/>
          <p:cNvPicPr>
            <a:picLocks noChangeAspect="1"/>
          </p:cNvPicPr>
          <p:nvPr/>
        </p:nvPicPr>
        <p:blipFill>
          <a:blip r:embed="rId6"/>
          <a:stretch>
            <a:fillRect/>
          </a:stretch>
        </p:blipFill>
        <p:spPr>
          <a:xfrm>
            <a:off x="832104" y="4498848"/>
            <a:ext cx="365760" cy="365760"/>
          </a:xfrm>
          <a:prstGeom prst="rect">
            <a:avLst/>
          </a:prstGeom>
        </p:spPr>
      </p:pic>
      <p:sp>
        <p:nvSpPr>
          <p:cNvPr id="25" name="Text 19"/>
          <p:cNvSpPr txBox="1"/>
          <p:nvPr/>
        </p:nvSpPr>
        <p:spPr>
          <a:xfrm>
            <a:off x="1600200" y="4233672"/>
            <a:ext cx="5989320" cy="914400"/>
          </a:xfrm>
          <a:prstGeom prst="rect">
            <a:avLst/>
          </a:prstGeom>
          <a:noFill/>
          <a:ln/>
        </p:spPr>
        <p:txBody>
          <a:bodyPr wrap="square" lIns="0" tIns="0" rIns="0" bIns="0" rtlCol="0" anchor="ctr"/>
          <a:lstStyle/>
          <a:p>
            <a:pPr marL="0" indent="0">
              <a:buNone/>
            </a:pPr>
            <a:r>
              <a:rPr lang="en-US" sz="1600" b="1" dirty="0">
                <a:solidFill>
                  <a:srgbClr val="C42F3B"/>
                </a:solidFill>
                <a:latin typeface="Calibri" pitchFamily="34" charset="0"/>
                <a:ea typeface="Calibri" pitchFamily="34" charset="-122"/>
                <a:cs typeface="Calibri" pitchFamily="34" charset="-120"/>
              </a:rPr>
              <a:t>Services paid for in attention and data   </a:t>
            </a:r>
            <a:r>
              <a:rPr lang="en-US" sz="1600" dirty="0">
                <a:solidFill>
                  <a:srgbClr val="2B3A52"/>
                </a:solidFill>
                <a:latin typeface="Calibri" pitchFamily="34" charset="0"/>
                <a:ea typeface="Calibri" pitchFamily="34" charset="-122"/>
                <a:cs typeface="Calibri" pitchFamily="34" charset="-120"/>
              </a:rPr>
              <a:t>Free platforms extract value without a monetary price, so VAT and income tax find nothing to measure.</a:t>
            </a:r>
            <a:endParaRPr lang="en-US" sz="1600" dirty="0"/>
          </a:p>
        </p:txBody>
      </p:sp>
      <p:sp>
        <p:nvSpPr>
          <p:cNvPr id="26" name="Shape 20"/>
          <p:cNvSpPr/>
          <p:nvPr/>
        </p:nvSpPr>
        <p:spPr>
          <a:xfrm>
            <a:off x="7726680" y="4526280"/>
            <a:ext cx="1572768" cy="292608"/>
          </a:xfrm>
          <a:prstGeom prst="roundRect">
            <a:avLst>
              <a:gd name="adj" fmla="val 50000"/>
            </a:avLst>
          </a:prstGeom>
          <a:solidFill>
            <a:srgbClr val="E63946"/>
          </a:solidFill>
          <a:ln w="12700">
            <a:solidFill>
              <a:srgbClr val="E63946"/>
            </a:solidFill>
            <a:prstDash val="solid"/>
          </a:ln>
        </p:spPr>
      </p:sp>
      <p:sp>
        <p:nvSpPr>
          <p:cNvPr id="27" name="Text 21"/>
          <p:cNvSpPr txBox="1"/>
          <p:nvPr/>
        </p:nvSpPr>
        <p:spPr>
          <a:xfrm>
            <a:off x="7726680" y="4518965"/>
            <a:ext cx="1572768" cy="31089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NO VALUATION</a:t>
            </a:r>
            <a:endParaRPr lang="en-US" sz="850" dirty="0"/>
          </a:p>
        </p:txBody>
      </p:sp>
      <p:sp>
        <p:nvSpPr>
          <p:cNvPr id="28" name="Shape 22"/>
          <p:cNvSpPr/>
          <p:nvPr/>
        </p:nvSpPr>
        <p:spPr>
          <a:xfrm>
            <a:off x="1600200" y="5148072"/>
            <a:ext cx="7680960" cy="0"/>
          </a:xfrm>
          <a:prstGeom prst="line">
            <a:avLst/>
          </a:prstGeom>
          <a:noFill/>
          <a:ln w="12700">
            <a:solidFill>
              <a:srgbClr val="D7DCE5"/>
            </a:solidFill>
            <a:prstDash val="solid"/>
          </a:ln>
        </p:spPr>
      </p:sp>
      <p:sp>
        <p:nvSpPr>
          <p:cNvPr id="29" name="Shape 23"/>
          <p:cNvSpPr/>
          <p:nvPr/>
        </p:nvSpPr>
        <p:spPr>
          <a:xfrm>
            <a:off x="640080" y="5239512"/>
            <a:ext cx="749808" cy="749808"/>
          </a:xfrm>
          <a:prstGeom prst="ellipse">
            <a:avLst/>
          </a:prstGeom>
          <a:solidFill>
            <a:srgbClr val="E63946"/>
          </a:solidFill>
          <a:ln w="12700">
            <a:solidFill>
              <a:srgbClr val="E63946"/>
            </a:solidFill>
            <a:prstDash val="solid"/>
          </a:ln>
        </p:spPr>
      </p:sp>
      <p:pic>
        <p:nvPicPr>
          <p:cNvPr id="30" name="Image 4" descr="/tmp/claude-0/-home-claude/7dbc9901-6856-5311-8455-15d903d68af2/scratchpad/deck/assets/satellite_white.png"/>
          <p:cNvPicPr>
            <a:picLocks noChangeAspect="1"/>
          </p:cNvPicPr>
          <p:nvPr/>
        </p:nvPicPr>
        <p:blipFill>
          <a:blip r:embed="rId7"/>
          <a:stretch>
            <a:fillRect/>
          </a:stretch>
        </p:blipFill>
        <p:spPr>
          <a:xfrm>
            <a:off x="832104" y="5431536"/>
            <a:ext cx="365760" cy="365760"/>
          </a:xfrm>
          <a:prstGeom prst="rect">
            <a:avLst/>
          </a:prstGeom>
        </p:spPr>
      </p:pic>
      <p:sp>
        <p:nvSpPr>
          <p:cNvPr id="31" name="Text 24"/>
          <p:cNvSpPr txBox="1"/>
          <p:nvPr/>
        </p:nvSpPr>
        <p:spPr>
          <a:xfrm>
            <a:off x="1600200" y="5166360"/>
            <a:ext cx="5989320" cy="914400"/>
          </a:xfrm>
          <a:prstGeom prst="rect">
            <a:avLst/>
          </a:prstGeom>
          <a:noFill/>
          <a:ln/>
        </p:spPr>
        <p:txBody>
          <a:bodyPr wrap="square" lIns="0" tIns="0" rIns="0" bIns="0" rtlCol="0" anchor="ctr"/>
          <a:lstStyle/>
          <a:p>
            <a:pPr marL="0" indent="0">
              <a:buNone/>
            </a:pPr>
            <a:r>
              <a:rPr lang="en-US" sz="1600" b="1" dirty="0">
                <a:solidFill>
                  <a:srgbClr val="C42F3B"/>
                </a:solidFill>
                <a:latin typeface="Calibri" pitchFamily="34" charset="0"/>
                <a:ea typeface="Calibri" pitchFamily="34" charset="-122"/>
                <a:cs typeface="Calibri" pitchFamily="34" charset="-120"/>
              </a:rPr>
              <a:t>Orbital and offshore infrastructure   </a:t>
            </a:r>
            <a:r>
              <a:rPr lang="en-US" sz="1600" dirty="0">
                <a:solidFill>
                  <a:srgbClr val="2B3A52"/>
                </a:solidFill>
                <a:latin typeface="Calibri" pitchFamily="34" charset="0"/>
                <a:ea typeface="Calibri" pitchFamily="34" charset="-122"/>
                <a:cs typeface="Calibri" pitchFamily="34" charset="-120"/>
              </a:rPr>
              <a:t>Traffic routed above and beyond every territorial register.</a:t>
            </a:r>
            <a:endParaRPr lang="en-US" sz="1600" dirty="0"/>
          </a:p>
        </p:txBody>
      </p:sp>
      <p:sp>
        <p:nvSpPr>
          <p:cNvPr id="32" name="Shape 25"/>
          <p:cNvSpPr/>
          <p:nvPr/>
        </p:nvSpPr>
        <p:spPr>
          <a:xfrm>
            <a:off x="7726680" y="5458968"/>
            <a:ext cx="1572768" cy="292608"/>
          </a:xfrm>
          <a:prstGeom prst="roundRect">
            <a:avLst>
              <a:gd name="adj" fmla="val 50000"/>
            </a:avLst>
          </a:prstGeom>
          <a:solidFill>
            <a:srgbClr val="E63946"/>
          </a:solidFill>
          <a:ln w="12700">
            <a:solidFill>
              <a:srgbClr val="E63946"/>
            </a:solidFill>
            <a:prstDash val="solid"/>
          </a:ln>
        </p:spPr>
      </p:sp>
      <p:sp>
        <p:nvSpPr>
          <p:cNvPr id="33" name="Text 26"/>
          <p:cNvSpPr txBox="1"/>
          <p:nvPr/>
        </p:nvSpPr>
        <p:spPr>
          <a:xfrm>
            <a:off x="7726680" y="5451653"/>
            <a:ext cx="1572768" cy="31089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NO JURISDICTION</a:t>
            </a:r>
            <a:endParaRPr lang="en-US" sz="850" dirty="0"/>
          </a:p>
        </p:txBody>
      </p:sp>
      <p:sp>
        <p:nvSpPr>
          <p:cNvPr id="34" name="Shape 27"/>
          <p:cNvSpPr/>
          <p:nvPr/>
        </p:nvSpPr>
        <p:spPr>
          <a:xfrm>
            <a:off x="9646920" y="1691640"/>
            <a:ext cx="1965960" cy="1965960"/>
          </a:xfrm>
          <a:prstGeom prst="ellipse">
            <a:avLst/>
          </a:prstGeom>
          <a:solidFill>
            <a:srgbClr val="23263B"/>
          </a:solidFill>
          <a:ln w="12700">
            <a:solidFill>
              <a:srgbClr val="23263B"/>
            </a:solidFill>
            <a:prstDash val="solid"/>
          </a:ln>
        </p:spPr>
      </p:sp>
      <p:pic>
        <p:nvPicPr>
          <p:cNvPr id="35" name="Image 5" descr="/tmp/claude-0/-home-claude/7dbc9901-6856-5311-8455-15d903d68af2/scratchpad/deck/assets/eyeslash_gold.png"/>
          <p:cNvPicPr>
            <a:picLocks noChangeAspect="1"/>
          </p:cNvPicPr>
          <p:nvPr/>
        </p:nvPicPr>
        <p:blipFill>
          <a:blip r:embed="rId8"/>
          <a:stretch>
            <a:fillRect/>
          </a:stretch>
        </p:blipFill>
        <p:spPr>
          <a:xfrm>
            <a:off x="10332720" y="2331720"/>
            <a:ext cx="594360" cy="594360"/>
          </a:xfrm>
          <a:prstGeom prst="rect">
            <a:avLst/>
          </a:prstGeom>
        </p:spPr>
      </p:pic>
      <p:sp>
        <p:nvSpPr>
          <p:cNvPr id="36" name="Text 28"/>
          <p:cNvSpPr txBox="1"/>
          <p:nvPr/>
        </p:nvSpPr>
        <p:spPr>
          <a:xfrm>
            <a:off x="9555480" y="3886200"/>
            <a:ext cx="2148840" cy="1097280"/>
          </a:xfrm>
          <a:prstGeom prst="rect">
            <a:avLst/>
          </a:prstGeom>
          <a:noFill/>
          <a:ln/>
        </p:spPr>
        <p:txBody>
          <a:bodyPr wrap="square" lIns="0" tIns="0" rIns="0" bIns="0" rtlCol="0" anchor="ctr"/>
          <a:lstStyle/>
          <a:p>
            <a:pPr marL="0" indent="0" algn="ctr">
              <a:buNone/>
            </a:pPr>
            <a:r>
              <a:rPr lang="en-US" sz="1400" b="1" dirty="0">
                <a:solidFill>
                  <a:srgbClr val="C42F3B"/>
                </a:solidFill>
                <a:latin typeface="Cambria" pitchFamily="34" charset="0"/>
                <a:ea typeface="Cambria" pitchFamily="34" charset="-122"/>
                <a:cs typeface="Cambria" pitchFamily="34" charset="-120"/>
              </a:rPr>
              <a:t>The most valuable flows are the least visible.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What digital economy lies under the high seas?</a:t>
            </a:r>
            <a:endParaRPr lang="en-US" sz="2600" dirty="0"/>
          </a:p>
        </p:txBody>
      </p:sp>
      <p:pic>
        <p:nvPicPr>
          <p:cNvPr id="5" name="Image 0" descr="/tmp/claude-0/-home-claude/7dbc9901-6856-5311-8455-15d903d68af2/scratchpad/deck4/seabed_scene.png"/>
          <p:cNvPicPr>
            <a:picLocks noChangeAspect="1"/>
          </p:cNvPicPr>
          <p:nvPr/>
        </p:nvPicPr>
        <p:blipFill>
          <a:blip r:embed="rId3"/>
          <a:stretch>
            <a:fillRect/>
          </a:stretch>
        </p:blipFill>
        <p:spPr>
          <a:xfrm>
            <a:off x="548640" y="1417320"/>
            <a:ext cx="7635240" cy="4700016"/>
          </a:xfrm>
          <a:prstGeom prst="rect">
            <a:avLst/>
          </a:prstGeom>
        </p:spPr>
      </p:pic>
      <p:sp>
        <p:nvSpPr>
          <p:cNvPr id="6" name="Shape 3"/>
          <p:cNvSpPr/>
          <p:nvPr/>
        </p:nvSpPr>
        <p:spPr>
          <a:xfrm>
            <a:off x="2880360" y="1572768"/>
            <a:ext cx="2377440" cy="292608"/>
          </a:xfrm>
          <a:prstGeom prst="roundRect">
            <a:avLst>
              <a:gd name="adj" fmla="val 50000"/>
            </a:avLst>
          </a:prstGeom>
          <a:solidFill>
            <a:srgbClr val="23263B"/>
          </a:solidFill>
          <a:ln w="12700">
            <a:solidFill>
              <a:srgbClr val="23263B"/>
            </a:solidFill>
            <a:prstDash val="solid"/>
          </a:ln>
        </p:spPr>
      </p:sp>
      <p:sp>
        <p:nvSpPr>
          <p:cNvPr id="7" name="Text 4"/>
          <p:cNvSpPr txBox="1"/>
          <p:nvPr/>
        </p:nvSpPr>
        <p:spPr>
          <a:xfrm>
            <a:off x="2880360" y="1565453"/>
            <a:ext cx="2377440"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CABLE SHIP AT WORK</a:t>
            </a:r>
            <a:endParaRPr lang="en-US" sz="1200" dirty="0"/>
          </a:p>
        </p:txBody>
      </p:sp>
      <p:sp>
        <p:nvSpPr>
          <p:cNvPr id="8" name="Shape 5"/>
          <p:cNvSpPr/>
          <p:nvPr/>
        </p:nvSpPr>
        <p:spPr>
          <a:xfrm>
            <a:off x="777240" y="5120640"/>
            <a:ext cx="3017520" cy="292608"/>
          </a:xfrm>
          <a:prstGeom prst="roundRect">
            <a:avLst>
              <a:gd name="adj" fmla="val 50000"/>
            </a:avLst>
          </a:prstGeom>
          <a:solidFill>
            <a:srgbClr val="B98700"/>
          </a:solidFill>
          <a:ln w="12700">
            <a:solidFill>
              <a:srgbClr val="B98700"/>
            </a:solidFill>
            <a:prstDash val="solid"/>
          </a:ln>
        </p:spPr>
      </p:sp>
      <p:sp>
        <p:nvSpPr>
          <p:cNvPr id="9" name="Text 6"/>
          <p:cNvSpPr txBox="1"/>
          <p:nvPr/>
        </p:nvSpPr>
        <p:spPr>
          <a:xfrm>
            <a:off x="777240" y="5113325"/>
            <a:ext cx="3017520"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THE SUBMARINE CABLE: ~99% OF TRAFFIC</a:t>
            </a:r>
            <a:endParaRPr lang="en-US" sz="1200" dirty="0"/>
          </a:p>
        </p:txBody>
      </p:sp>
      <p:sp>
        <p:nvSpPr>
          <p:cNvPr id="10" name="Shape 7"/>
          <p:cNvSpPr/>
          <p:nvPr/>
        </p:nvSpPr>
        <p:spPr>
          <a:xfrm>
            <a:off x="4069080" y="5715000"/>
            <a:ext cx="2834640" cy="292608"/>
          </a:xfrm>
          <a:prstGeom prst="roundRect">
            <a:avLst>
              <a:gd name="adj" fmla="val 50000"/>
            </a:avLst>
          </a:prstGeom>
          <a:solidFill>
            <a:srgbClr val="23263B"/>
          </a:solidFill>
          <a:ln w="12700">
            <a:solidFill>
              <a:srgbClr val="23263B"/>
            </a:solidFill>
            <a:prstDash val="solid"/>
          </a:ln>
        </p:spPr>
      </p:sp>
      <p:sp>
        <p:nvSpPr>
          <p:cNvPr id="11" name="Text 8"/>
          <p:cNvSpPr txBox="1"/>
          <p:nvPr/>
        </p:nvSpPr>
        <p:spPr>
          <a:xfrm>
            <a:off x="4069080" y="5707685"/>
            <a:ext cx="2834640"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POLYMETALLIC NODULES: CHIP MINERALS</a:t>
            </a:r>
            <a:endParaRPr lang="en-US" sz="1200" dirty="0"/>
          </a:p>
        </p:txBody>
      </p:sp>
      <p:sp>
        <p:nvSpPr>
          <p:cNvPr id="12" name="Shape 9"/>
          <p:cNvSpPr/>
          <p:nvPr/>
        </p:nvSpPr>
        <p:spPr>
          <a:xfrm>
            <a:off x="5669280" y="3703320"/>
            <a:ext cx="2331720" cy="292608"/>
          </a:xfrm>
          <a:prstGeom prst="roundRect">
            <a:avLst>
              <a:gd name="adj" fmla="val 50000"/>
            </a:avLst>
          </a:prstGeom>
          <a:solidFill>
            <a:srgbClr val="0E7A7E"/>
          </a:solidFill>
          <a:ln w="12700">
            <a:solidFill>
              <a:srgbClr val="0E7A7E"/>
            </a:solidFill>
            <a:prstDash val="solid"/>
          </a:ln>
        </p:spPr>
      </p:sp>
      <p:sp>
        <p:nvSpPr>
          <p:cNvPr id="13" name="Text 10"/>
          <p:cNvSpPr txBox="1"/>
          <p:nvPr/>
        </p:nvSpPr>
        <p:spPr>
          <a:xfrm>
            <a:off x="5669280" y="3696005"/>
            <a:ext cx="2331720" cy="31089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SUBSEA DATA CENTRE PODS</a:t>
            </a:r>
            <a:endParaRPr lang="en-US" sz="1200" dirty="0"/>
          </a:p>
        </p:txBody>
      </p:sp>
      <p:sp>
        <p:nvSpPr>
          <p:cNvPr id="14" name="Shape 11"/>
          <p:cNvSpPr/>
          <p:nvPr/>
        </p:nvSpPr>
        <p:spPr>
          <a:xfrm>
            <a:off x="8412480" y="1417320"/>
            <a:ext cx="3227832" cy="4700016"/>
          </a:xfrm>
          <a:prstGeom prst="roundRect">
            <a:avLst>
              <a:gd name="adj" fmla="val 5099"/>
            </a:avLst>
          </a:prstGeom>
          <a:solidFill>
            <a:srgbClr val="23263B"/>
          </a:solidFill>
          <a:ln w="12700">
            <a:solidFill>
              <a:srgbClr val="23263B"/>
            </a:solidFill>
            <a:prstDash val="solid"/>
          </a:ln>
        </p:spPr>
      </p:sp>
      <p:sp>
        <p:nvSpPr>
          <p:cNvPr id="15" name="Text 12"/>
          <p:cNvSpPr txBox="1"/>
          <p:nvPr/>
        </p:nvSpPr>
        <p:spPr>
          <a:xfrm>
            <a:off x="8641080" y="1645920"/>
            <a:ext cx="2788920" cy="594360"/>
          </a:xfrm>
          <a:prstGeom prst="rect">
            <a:avLst/>
          </a:prstGeom>
          <a:noFill/>
          <a:ln/>
        </p:spPr>
        <p:txBody>
          <a:bodyPr wrap="square" lIns="0" tIns="0" rIns="0" bIns="0" rtlCol="0" anchor="ctr"/>
          <a:lstStyle/>
          <a:p>
            <a:pPr marL="0" indent="0">
              <a:buNone/>
            </a:pPr>
            <a:r>
              <a:rPr lang="en-US" sz="1200" b="1" dirty="0">
                <a:solidFill>
                  <a:srgbClr val="EDAD0B"/>
                </a:solidFill>
                <a:latin typeface="Calibri" pitchFamily="34" charset="0"/>
                <a:ea typeface="Calibri" pitchFamily="34" charset="-122"/>
                <a:cs typeface="Calibri" pitchFamily="34" charset="-120"/>
              </a:rPr>
              <a:t>TWO EXTRACTIVE ECONOMIES SHARE ONE SEABED</a:t>
            </a:r>
            <a:endParaRPr lang="en-US" sz="1200" dirty="0"/>
          </a:p>
        </p:txBody>
      </p:sp>
      <p:sp>
        <p:nvSpPr>
          <p:cNvPr id="16" name="Text 13"/>
          <p:cNvSpPr txBox="1"/>
          <p:nvPr/>
        </p:nvSpPr>
        <p:spPr>
          <a:xfrm>
            <a:off x="8641080" y="2377440"/>
            <a:ext cx="2788920" cy="3566160"/>
          </a:xfrm>
          <a:prstGeom prst="rect">
            <a:avLst/>
          </a:prstGeom>
          <a:noFill/>
          <a:ln/>
        </p:spPr>
        <p:txBody>
          <a:bodyPr wrap="square" lIns="0" tIns="0" rIns="0" bIns="0" rtlCol="0" anchor="t"/>
          <a:lstStyle/>
          <a:p>
            <a:pPr marL="152400" indent="-152400">
              <a:lnSpc>
                <a:spcPct val="106000"/>
              </a:lnSpc>
              <a:spcAft>
                <a:spcPts val="900"/>
              </a:spcAft>
              <a:buSzPct val="100000"/>
              <a:buChar char="•"/>
            </a:pPr>
            <a:r>
              <a:rPr lang="en-US" sz="1400" dirty="0">
                <a:solidFill>
                  <a:srgbClr val="FFFFFF"/>
                </a:solidFill>
                <a:latin typeface="Calibri" pitchFamily="34" charset="0"/>
                <a:ea typeface="Calibri" pitchFamily="34" charset="-122"/>
                <a:cs typeface="Calibri" pitchFamily="34" charset="-120"/>
              </a:rPr>
              <a:t>Beyond 200 nautical miles: no state’s territory. Freedom to lay cables (UNCLOS arts 87, 112); the minerals below are the 'common heritage of mankind' (Part XI).</a:t>
            </a:r>
            <a:endParaRPr lang="en-US" sz="1400" dirty="0"/>
          </a:p>
          <a:p>
            <a:pPr marL="152400" indent="-152400">
              <a:lnSpc>
                <a:spcPct val="106000"/>
              </a:lnSpc>
              <a:spcAft>
                <a:spcPts val="900"/>
              </a:spcAft>
              <a:buSzPct val="100000"/>
              <a:buChar char="•"/>
            </a:pPr>
            <a:r>
              <a:rPr lang="en-US" sz="1400" dirty="0">
                <a:solidFill>
                  <a:srgbClr val="FFFFFF"/>
                </a:solidFill>
                <a:latin typeface="Calibri" pitchFamily="34" charset="0"/>
                <a:ea typeface="Calibri" pitchFamily="34" charset="-122"/>
                <a:cs typeface="Calibri" pitchFamily="34" charset="-120"/>
              </a:rPr>
              <a:t>A mineral economy, about to begin, already assigned a revenue sharing regime before a single commercial tonne is lifted.</a:t>
            </a:r>
            <a:endParaRPr lang="en-US" sz="1400" dirty="0"/>
          </a:p>
          <a:p>
            <a:pPr marL="152400" indent="-152400">
              <a:lnSpc>
                <a:spcPct val="106000"/>
              </a:lnSpc>
              <a:spcAft>
                <a:spcPts val="900"/>
              </a:spcAft>
              <a:buSzPct val="100000"/>
              <a:buChar char="•"/>
            </a:pPr>
            <a:r>
              <a:rPr lang="en-US" sz="1400" dirty="0">
                <a:solidFill>
                  <a:srgbClr val="FFFFFF"/>
                </a:solidFill>
                <a:latin typeface="Calibri" pitchFamily="34" charset="0"/>
                <a:ea typeface="Calibri" pitchFamily="34" charset="-122"/>
                <a:cs typeface="Calibri" pitchFamily="34" charset="-120"/>
              </a:rPr>
              <a:t>A data economy, decades old, moving trillions in value through the cable, assigned nothing.</a:t>
            </a:r>
            <a:endParaRPr lang="en-US" sz="1400" dirty="0"/>
          </a:p>
          <a:p>
            <a:pPr marL="152400" indent="-152400">
              <a:lnSpc>
                <a:spcPct val="106000"/>
              </a:lnSpc>
              <a:spcAft>
                <a:spcPts val="900"/>
              </a:spcAft>
              <a:buSzPct val="100000"/>
              <a:buChar char="•"/>
            </a:pPr>
            <a:r>
              <a:rPr lang="en-US" sz="1400" b="1" dirty="0">
                <a:solidFill>
                  <a:srgbClr val="E8D48A"/>
                </a:solidFill>
                <a:latin typeface="Calibri" pitchFamily="34" charset="0"/>
                <a:ea typeface="Calibri" pitchFamily="34" charset="-122"/>
                <a:cs typeface="Calibri" pitchFamily="34" charset="-120"/>
              </a:rPr>
              <a:t>Both cross the same ocean floor.</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23263B"/>
        </a:solidFill>
        <a:effectLst/>
      </p:bgPr>
    </p:bg>
    <p:spTree>
      <p:nvGrpSpPr>
        <p:cNvPr id="1" name=""/>
        <p:cNvGrpSpPr/>
        <p:nvPr/>
      </p:nvGrpSpPr>
      <p:grpSpPr>
        <a:xfrm>
          <a:off x="0" y="0"/>
          <a:ext cx="0" cy="0"/>
          <a:chOff x="0" y="0"/>
          <a:chExt cx="0" cy="0"/>
        </a:xfrm>
      </p:grpSpPr>
      <p:sp>
        <p:nvSpPr>
          <p:cNvPr id="2" name="Text 0"/>
          <p:cNvSpPr txBox="1"/>
          <p:nvPr/>
        </p:nvSpPr>
        <p:spPr>
          <a:xfrm>
            <a:off x="822960" y="594360"/>
            <a:ext cx="10515600" cy="365760"/>
          </a:xfrm>
          <a:prstGeom prst="rect">
            <a:avLst/>
          </a:prstGeom>
          <a:noFill/>
          <a:ln/>
        </p:spPr>
        <p:txBody>
          <a:bodyPr wrap="square" lIns="0" tIns="0" rIns="0" bIns="0" rtlCol="0" anchor="ctr"/>
          <a:lstStyle/>
          <a:p>
            <a:pPr marL="0" indent="0">
              <a:buNone/>
            </a:pPr>
            <a:r>
              <a:rPr lang="en-US" sz="1200" b="1" kern="0" spc="300" dirty="0">
                <a:solidFill>
                  <a:srgbClr val="EDAD0B"/>
                </a:solidFill>
                <a:latin typeface="Calibri" pitchFamily="34" charset="0"/>
                <a:ea typeface="Calibri" pitchFamily="34" charset="-122"/>
                <a:cs typeface="Calibri" pitchFamily="34" charset="-120"/>
              </a:rPr>
              <a:t>WHAT THE SEABED TEACHES</a:t>
            </a:r>
            <a:endParaRPr lang="en-US" sz="1200" dirty="0"/>
          </a:p>
        </p:txBody>
      </p:sp>
      <p:sp>
        <p:nvSpPr>
          <p:cNvPr id="3" name="Shape 1"/>
          <p:cNvSpPr/>
          <p:nvPr/>
        </p:nvSpPr>
        <p:spPr>
          <a:xfrm>
            <a:off x="1188720" y="1188720"/>
            <a:ext cx="4297680" cy="3291840"/>
          </a:xfrm>
          <a:prstGeom prst="ellipse">
            <a:avLst/>
          </a:prstGeom>
          <a:solidFill>
            <a:srgbClr val="2E3350"/>
          </a:solidFill>
          <a:ln w="22225">
            <a:solidFill>
              <a:srgbClr val="12999E"/>
            </a:solidFill>
            <a:prstDash val="solid"/>
          </a:ln>
        </p:spPr>
      </p:sp>
      <p:sp>
        <p:nvSpPr>
          <p:cNvPr id="4" name="Text 2"/>
          <p:cNvSpPr txBox="1"/>
          <p:nvPr/>
        </p:nvSpPr>
        <p:spPr>
          <a:xfrm>
            <a:off x="1188720" y="1417320"/>
            <a:ext cx="4297680" cy="777240"/>
          </a:xfrm>
          <a:prstGeom prst="rect">
            <a:avLst/>
          </a:prstGeom>
          <a:noFill/>
          <a:ln/>
        </p:spPr>
        <p:txBody>
          <a:bodyPr wrap="square" lIns="0" tIns="0" rIns="0" bIns="0" rtlCol="0" anchor="ctr"/>
          <a:lstStyle/>
          <a:p>
            <a:pPr marL="0" indent="0" algn="ctr">
              <a:buNone/>
            </a:pPr>
            <a:r>
              <a:rPr lang="en-US" sz="1350" b="1" dirty="0">
                <a:solidFill>
                  <a:srgbClr val="12999E"/>
                </a:solidFill>
                <a:latin typeface="Calibri" pitchFamily="34" charset="0"/>
                <a:ea typeface="Calibri" pitchFamily="34" charset="-122"/>
                <a:cs typeface="Calibri" pitchFamily="34" charset="-120"/>
              </a:rPr>
              <a:t>TANGIBLE</a:t>
            </a:r>
            <a:endParaRPr lang="en-US" sz="1350" dirty="0"/>
          </a:p>
          <a:p>
            <a:pPr marL="0" indent="0" algn="ctr">
              <a:buNone/>
            </a:pPr>
            <a:r>
              <a:rPr lang="en-US" sz="1350" b="1" dirty="0">
                <a:solidFill>
                  <a:srgbClr val="12999E"/>
                </a:solidFill>
                <a:latin typeface="Calibri" pitchFamily="34" charset="0"/>
                <a:ea typeface="Calibri" pitchFamily="34" charset="-122"/>
                <a:cs typeface="Calibri" pitchFamily="34" charset="-120"/>
              </a:rPr>
              <a:t>EXTRACTION</a:t>
            </a:r>
            <a:endParaRPr lang="en-US" sz="1350" dirty="0"/>
          </a:p>
        </p:txBody>
      </p:sp>
      <p:sp>
        <p:nvSpPr>
          <p:cNvPr id="5" name="Text 3"/>
          <p:cNvSpPr txBox="1"/>
          <p:nvPr/>
        </p:nvSpPr>
        <p:spPr>
          <a:xfrm>
            <a:off x="1417320" y="2240280"/>
            <a:ext cx="3840480" cy="2103120"/>
          </a:xfrm>
          <a:prstGeom prst="rect">
            <a:avLst/>
          </a:prstGeom>
          <a:noFill/>
          <a:ln/>
        </p:spPr>
        <p:txBody>
          <a:bodyPr wrap="square" lIns="0" tIns="0" rIns="0" bIns="0" rtlCol="0" anchor="t"/>
          <a:lstStyle/>
          <a:p>
            <a:pPr marL="0" indent="0" algn="ctr">
              <a:buNone/>
            </a:pPr>
            <a:r>
              <a:rPr lang="en-US" sz="1600" dirty="0">
                <a:solidFill>
                  <a:srgbClr val="FFFFFF"/>
                </a:solidFill>
                <a:latin typeface="Calibri" pitchFamily="34" charset="0"/>
                <a:ea typeface="Calibri" pitchFamily="34" charset="-122"/>
                <a:cs typeface="Calibri" pitchFamily="34" charset="-120"/>
              </a:rPr>
              <a:t>Visible: ships, licences, tonnage</a:t>
            </a:r>
            <a:endParaRPr lang="en-US" sz="1600" dirty="0"/>
          </a:p>
          <a:p>
            <a:pPr marL="0" indent="0" algn="ctr">
              <a:buNone/>
            </a:pPr>
            <a:r>
              <a:rPr lang="en-US" sz="1600" dirty="0">
                <a:solidFill>
                  <a:srgbClr val="FFFFFF"/>
                </a:solidFill>
                <a:latin typeface="Calibri" pitchFamily="34" charset="0"/>
                <a:ea typeface="Calibri" pitchFamily="34" charset="-122"/>
                <a:cs typeface="Calibri" pitchFamily="34" charset="-120"/>
              </a:rPr>
              <a:t>Measurable: production value</a:t>
            </a:r>
            <a:endParaRPr lang="en-US" sz="1600" dirty="0"/>
          </a:p>
          <a:p>
            <a:pPr marL="0" indent="0" algn="ctr">
              <a:buNone/>
            </a:pPr>
            <a:r>
              <a:rPr lang="en-US" sz="1600" dirty="0">
                <a:solidFill>
                  <a:srgbClr val="FFFFFF"/>
                </a:solidFill>
                <a:latin typeface="Calibri" pitchFamily="34" charset="0"/>
                <a:ea typeface="Calibri" pitchFamily="34" charset="-122"/>
                <a:cs typeface="Calibri" pitchFamily="34" charset="-120"/>
              </a:rPr>
              <a:t>Locatable: block coordinates</a:t>
            </a:r>
            <a:endParaRPr lang="en-US" sz="1600" dirty="0"/>
          </a:p>
          <a:p>
            <a:pPr marL="0" indent="0" algn="ctr">
              <a:buNone/>
            </a:pPr>
            <a:endParaRPr lang="en-US" sz="1600" dirty="0"/>
          </a:p>
          <a:p>
            <a:pPr marL="0" indent="0" algn="ctr">
              <a:buNone/>
            </a:pPr>
            <a:r>
              <a:rPr lang="en-US" sz="1600" dirty="0">
                <a:solidFill>
                  <a:srgbClr val="FFFFFF"/>
                </a:solidFill>
                <a:latin typeface="Calibri" pitchFamily="34" charset="0"/>
                <a:ea typeface="Calibri" pitchFamily="34" charset="-122"/>
                <a:cs typeface="Calibri" pitchFamily="34" charset="-120"/>
              </a:rPr>
              <a:t>Rent obligations follow,</a:t>
            </a:r>
            <a:endParaRPr lang="en-US" sz="1600" dirty="0"/>
          </a:p>
          <a:p>
            <a:pPr marL="0" indent="0" algn="ctr">
              <a:buNone/>
            </a:pPr>
            <a:r>
              <a:rPr lang="en-US" sz="1600" dirty="0">
                <a:solidFill>
                  <a:srgbClr val="FFFFFF"/>
                </a:solidFill>
                <a:latin typeface="Calibri" pitchFamily="34" charset="0"/>
                <a:ea typeface="Calibri" pitchFamily="34" charset="-122"/>
                <a:cs typeface="Calibri" pitchFamily="34" charset="-120"/>
              </a:rPr>
              <a:t>even in a global commons</a:t>
            </a:r>
            <a:endParaRPr lang="en-US" sz="1600" dirty="0"/>
          </a:p>
        </p:txBody>
      </p:sp>
      <p:sp>
        <p:nvSpPr>
          <p:cNvPr id="6" name="Shape 4"/>
          <p:cNvSpPr/>
          <p:nvPr/>
        </p:nvSpPr>
        <p:spPr>
          <a:xfrm>
            <a:off x="6720840" y="1188720"/>
            <a:ext cx="4297680" cy="3291840"/>
          </a:xfrm>
          <a:prstGeom prst="ellipse">
            <a:avLst/>
          </a:prstGeom>
          <a:solidFill>
            <a:srgbClr val="2E3350"/>
          </a:solidFill>
          <a:ln w="22225">
            <a:solidFill>
              <a:srgbClr val="E63946"/>
            </a:solidFill>
            <a:prstDash val="solid"/>
          </a:ln>
        </p:spPr>
      </p:sp>
      <p:sp>
        <p:nvSpPr>
          <p:cNvPr id="7" name="Text 5"/>
          <p:cNvSpPr txBox="1"/>
          <p:nvPr/>
        </p:nvSpPr>
        <p:spPr>
          <a:xfrm>
            <a:off x="6720840" y="1417320"/>
            <a:ext cx="4297680" cy="777240"/>
          </a:xfrm>
          <a:prstGeom prst="rect">
            <a:avLst/>
          </a:prstGeom>
          <a:noFill/>
          <a:ln/>
        </p:spPr>
        <p:txBody>
          <a:bodyPr wrap="square" lIns="0" tIns="0" rIns="0" bIns="0" rtlCol="0" anchor="ctr"/>
          <a:lstStyle/>
          <a:p>
            <a:pPr marL="0" indent="0" algn="ctr">
              <a:buNone/>
            </a:pPr>
            <a:r>
              <a:rPr lang="en-US" sz="1350" b="1" dirty="0">
                <a:solidFill>
                  <a:srgbClr val="F08A93"/>
                </a:solidFill>
                <a:latin typeface="Calibri" pitchFamily="34" charset="0"/>
                <a:ea typeface="Calibri" pitchFamily="34" charset="-122"/>
                <a:cs typeface="Calibri" pitchFamily="34" charset="-120"/>
              </a:rPr>
              <a:t>INTANGIBLE</a:t>
            </a:r>
            <a:endParaRPr lang="en-US" sz="1350" dirty="0"/>
          </a:p>
          <a:p>
            <a:pPr marL="0" indent="0" algn="ctr">
              <a:buNone/>
            </a:pPr>
            <a:r>
              <a:rPr lang="en-US" sz="1350" b="1" dirty="0">
                <a:solidFill>
                  <a:srgbClr val="F08A93"/>
                </a:solidFill>
                <a:latin typeface="Calibri" pitchFamily="34" charset="0"/>
                <a:ea typeface="Calibri" pitchFamily="34" charset="-122"/>
                <a:cs typeface="Calibri" pitchFamily="34" charset="-120"/>
              </a:rPr>
              <a:t>EXTRACTION</a:t>
            </a:r>
            <a:endParaRPr lang="en-US" sz="1350" dirty="0"/>
          </a:p>
        </p:txBody>
      </p:sp>
      <p:sp>
        <p:nvSpPr>
          <p:cNvPr id="8" name="Text 6"/>
          <p:cNvSpPr txBox="1"/>
          <p:nvPr/>
        </p:nvSpPr>
        <p:spPr>
          <a:xfrm>
            <a:off x="6949440" y="2240280"/>
            <a:ext cx="3840480" cy="2103120"/>
          </a:xfrm>
          <a:prstGeom prst="rect">
            <a:avLst/>
          </a:prstGeom>
          <a:noFill/>
          <a:ln/>
        </p:spPr>
        <p:txBody>
          <a:bodyPr wrap="square" lIns="0" tIns="0" rIns="0" bIns="0" rtlCol="0" anchor="t"/>
          <a:lstStyle/>
          <a:p>
            <a:pPr marL="0" indent="0" algn="ctr">
              <a:buNone/>
            </a:pPr>
            <a:r>
              <a:rPr lang="en-US" sz="1600" dirty="0">
                <a:solidFill>
                  <a:srgbClr val="FFFFFF"/>
                </a:solidFill>
                <a:latin typeface="Calibri" pitchFamily="34" charset="0"/>
                <a:ea typeface="Calibri" pitchFamily="34" charset="-122"/>
                <a:cs typeface="Calibri" pitchFamily="34" charset="-120"/>
              </a:rPr>
              <a:t>Invisible: light in glass</a:t>
            </a:r>
            <a:endParaRPr lang="en-US" sz="1600" dirty="0"/>
          </a:p>
          <a:p>
            <a:pPr marL="0" indent="0" algn="ctr">
              <a:buNone/>
            </a:pPr>
            <a:r>
              <a:rPr lang="en-US" sz="1600" dirty="0">
                <a:solidFill>
                  <a:srgbClr val="FFFFFF"/>
                </a:solidFill>
                <a:latin typeface="Calibri" pitchFamily="34" charset="0"/>
                <a:ea typeface="Calibri" pitchFamily="34" charset="-122"/>
                <a:cs typeface="Calibri" pitchFamily="34" charset="-120"/>
              </a:rPr>
              <a:t>Unmeasured: no state meters its data exports</a:t>
            </a:r>
            <a:endParaRPr lang="en-US" sz="1600" dirty="0"/>
          </a:p>
          <a:p>
            <a:pPr marL="0" indent="0" algn="ctr">
              <a:buNone/>
            </a:pPr>
            <a:r>
              <a:rPr lang="en-US" sz="1600" dirty="0">
                <a:solidFill>
                  <a:srgbClr val="FFFFFF"/>
                </a:solidFill>
                <a:latin typeface="Calibri" pitchFamily="34" charset="0"/>
                <a:ea typeface="Calibri" pitchFamily="34" charset="-122"/>
                <a:cs typeface="Calibri" pitchFamily="34" charset="-120"/>
              </a:rPr>
              <a:t>Unlocated: routed, mirrored, cached</a:t>
            </a:r>
            <a:endParaRPr lang="en-US" sz="1600" dirty="0"/>
          </a:p>
          <a:p>
            <a:pPr marL="0" indent="0" algn="ctr">
              <a:buNone/>
            </a:pPr>
            <a:endParaRPr lang="en-US" sz="1600" dirty="0"/>
          </a:p>
          <a:p>
            <a:pPr marL="0" indent="0" algn="ctr">
              <a:buNone/>
            </a:pPr>
            <a:r>
              <a:rPr lang="en-US" sz="1600" dirty="0">
                <a:solidFill>
                  <a:srgbClr val="FFFFFF"/>
                </a:solidFill>
                <a:latin typeface="Calibri" pitchFamily="34" charset="0"/>
                <a:ea typeface="Calibri" pitchFamily="34" charset="-122"/>
                <a:cs typeface="Calibri" pitchFamily="34" charset="-120"/>
              </a:rPr>
              <a:t>No obligations,</a:t>
            </a:r>
            <a:endParaRPr lang="en-US" sz="1600" dirty="0"/>
          </a:p>
          <a:p>
            <a:pPr marL="0" indent="0" algn="ctr">
              <a:buNone/>
            </a:pPr>
            <a:r>
              <a:rPr lang="en-US" sz="1600" dirty="0">
                <a:solidFill>
                  <a:srgbClr val="FFFFFF"/>
                </a:solidFill>
                <a:latin typeface="Calibri" pitchFamily="34" charset="0"/>
                <a:ea typeface="Calibri" pitchFamily="34" charset="-122"/>
                <a:cs typeface="Calibri" pitchFamily="34" charset="-120"/>
              </a:rPr>
              <a:t>anywhere, yet</a:t>
            </a:r>
            <a:endParaRPr lang="en-US" sz="1600" dirty="0"/>
          </a:p>
        </p:txBody>
      </p:sp>
      <p:sp>
        <p:nvSpPr>
          <p:cNvPr id="9" name="Text 7"/>
          <p:cNvSpPr txBox="1"/>
          <p:nvPr/>
        </p:nvSpPr>
        <p:spPr>
          <a:xfrm>
            <a:off x="822960" y="4892040"/>
            <a:ext cx="10515600" cy="1188720"/>
          </a:xfrm>
          <a:prstGeom prst="rect">
            <a:avLst/>
          </a:prstGeom>
          <a:noFill/>
          <a:ln/>
        </p:spPr>
        <p:txBody>
          <a:bodyPr wrap="square" lIns="0" tIns="0" rIns="0" bIns="0" rtlCol="0" anchor="ctr"/>
          <a:lstStyle/>
          <a:p>
            <a:pPr marL="0" indent="0" algn="ctr">
              <a:buNone/>
            </a:pPr>
            <a:r>
              <a:rPr lang="en-US" sz="2100" b="1" i="1" dirty="0">
                <a:solidFill>
                  <a:srgbClr val="EDAD0B"/>
                </a:solidFill>
                <a:latin typeface="Cambria" pitchFamily="34" charset="0"/>
                <a:ea typeface="Cambria" pitchFamily="34" charset="-122"/>
                <a:cs typeface="Cambria" pitchFamily="34" charset="-120"/>
              </a:rPr>
              <a:t>The entire digital taxation debate is the struggle to give intangible extraction</a:t>
            </a:r>
            <a:endParaRPr lang="en-US" sz="2100" dirty="0"/>
          </a:p>
          <a:p>
            <a:pPr marL="0" indent="0" algn="ctr">
              <a:buNone/>
            </a:pPr>
            <a:r>
              <a:rPr lang="en-US" sz="2100" b="1" i="1" dirty="0">
                <a:solidFill>
                  <a:srgbClr val="EDAD0B"/>
                </a:solidFill>
                <a:latin typeface="Cambria" pitchFamily="34" charset="0"/>
                <a:ea typeface="Cambria" pitchFamily="34" charset="-122"/>
                <a:cs typeface="Cambria" pitchFamily="34" charset="-120"/>
              </a:rPr>
              <a:t>the legal visibility that tangible extraction has had for a century.</a:t>
            </a:r>
            <a:endParaRPr lang="en-US" sz="2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2E9E4F"/>
        </a:solidFill>
        <a:effectLst/>
      </p:bgPr>
    </p:bg>
    <p:spTree>
      <p:nvGrpSpPr>
        <p:cNvPr id="1" name=""/>
        <p:cNvGrpSpPr/>
        <p:nvPr/>
      </p:nvGrpSpPr>
      <p:grpSpPr>
        <a:xfrm>
          <a:off x="0" y="0"/>
          <a:ext cx="0" cy="0"/>
          <a:chOff x="0" y="0"/>
          <a:chExt cx="0" cy="0"/>
        </a:xfrm>
      </p:grpSpPr>
      <p:pic>
        <p:nvPicPr>
          <p:cNvPr id="10" name="Picture 2" descr="Building the Philippines' blockchain economy: Policy, talent, and use cases  for growth - BusinessWorld Online">
            <a:extLst>
              <a:ext uri="{FF2B5EF4-FFF2-40B4-BE49-F238E27FC236}">
                <a16:creationId xmlns:a16="http://schemas.microsoft.com/office/drawing/2014/main" id="{0FD82B15-99E9-73EE-7278-B3807443C8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02" b="15628"/>
          <a:stretch>
            <a:fillRect/>
          </a:stretch>
        </p:blipFill>
        <p:spPr bwMode="auto">
          <a:xfrm>
            <a:off x="0" y="0"/>
            <a:ext cx="12276667" cy="6905653"/>
          </a:xfrm>
          <a:prstGeom prst="rect">
            <a:avLst/>
          </a:prstGeom>
          <a:noFill/>
          <a:extLst>
            <a:ext uri="{909E8E84-426E-40DD-AFC4-6F175D3DCCD1}">
              <a14:hiddenFill xmlns:a14="http://schemas.microsoft.com/office/drawing/2010/main">
                <a:solidFill>
                  <a:srgbClr val="FFFFFF"/>
                </a:solidFill>
              </a14:hiddenFill>
            </a:ext>
          </a:extLst>
        </p:spPr>
      </p:pic>
      <p:sp>
        <p:nvSpPr>
          <p:cNvPr id="5" name="Text 3"/>
          <p:cNvSpPr txBox="1"/>
          <p:nvPr/>
        </p:nvSpPr>
        <p:spPr>
          <a:xfrm>
            <a:off x="1798320" y="2761384"/>
            <a:ext cx="8595360" cy="1335232"/>
          </a:xfrm>
          <a:prstGeom prst="rect">
            <a:avLst/>
          </a:prstGeom>
          <a:solidFill>
            <a:schemeClr val="tx1"/>
          </a:solidFill>
          <a:ln/>
        </p:spPr>
        <p:txBody>
          <a:bodyPr wrap="square" lIns="0" tIns="0" rIns="0" bIns="0" rtlCol="0" anchor="t"/>
          <a:lstStyle/>
          <a:p>
            <a:pPr marL="0" indent="0" algn="ctr">
              <a:buNone/>
            </a:pPr>
            <a:r>
              <a:rPr lang="en-US" sz="3700" b="1" dirty="0">
                <a:solidFill>
                  <a:srgbClr val="FFFFFF"/>
                </a:solidFill>
                <a:latin typeface="Cambria" pitchFamily="34" charset="0"/>
                <a:ea typeface="Cambria" pitchFamily="34" charset="-122"/>
                <a:cs typeface="Cambria" pitchFamily="34" charset="-120"/>
              </a:rPr>
              <a:t>The Earners: Digital Business Models and Virtual Service Providers</a:t>
            </a:r>
            <a:endParaRPr lang="en-US" sz="3700" dirty="0"/>
          </a:p>
        </p:txBody>
      </p:sp>
      <p:sp>
        <p:nvSpPr>
          <p:cNvPr id="6" name="Text 4"/>
          <p:cNvSpPr txBox="1"/>
          <p:nvPr/>
        </p:nvSpPr>
        <p:spPr>
          <a:xfrm>
            <a:off x="2235461" y="5537200"/>
            <a:ext cx="8595359" cy="585816"/>
          </a:xfrm>
          <a:prstGeom prst="rect">
            <a:avLst/>
          </a:prstGeom>
          <a:noFill/>
          <a:ln/>
        </p:spPr>
        <p:txBody>
          <a:bodyPr wrap="square" lIns="0" tIns="0" rIns="0" bIns="0" rtlCol="0" anchor="t"/>
          <a:lstStyle/>
          <a:p>
            <a:pPr marL="0" indent="0" algn="ctr">
              <a:buNone/>
            </a:pPr>
            <a:r>
              <a:rPr lang="en-US" sz="2800" dirty="0">
                <a:highlight>
                  <a:srgbClr val="FFFF00"/>
                </a:highlight>
                <a:latin typeface="Calibri" pitchFamily="34" charset="0"/>
                <a:ea typeface="Calibri" pitchFamily="34" charset="-122"/>
                <a:cs typeface="Calibri" pitchFamily="34" charset="-120"/>
              </a:rPr>
              <a:t>These are the entities that earn the revenue and book the profit. The question is whether our instruments, VAT, excise, income tax, reach them at all.</a:t>
            </a:r>
            <a:endParaRPr lang="en-US" sz="2800" dirty="0">
              <a:highlight>
                <a:srgbClr val="FFFF00"/>
              </a:high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Six ways digital firms earn</a:t>
            </a:r>
            <a:endParaRPr lang="en-US" sz="2600" dirty="0"/>
          </a:p>
        </p:txBody>
      </p:sp>
      <p:sp>
        <p:nvSpPr>
          <p:cNvPr id="5" name="Shape 3"/>
          <p:cNvSpPr/>
          <p:nvPr/>
        </p:nvSpPr>
        <p:spPr>
          <a:xfrm>
            <a:off x="2674620" y="3086100"/>
            <a:ext cx="1417320" cy="1417320"/>
          </a:xfrm>
          <a:prstGeom prst="ellipse">
            <a:avLst/>
          </a:prstGeom>
          <a:solidFill>
            <a:srgbClr val="23283D"/>
          </a:solidFill>
          <a:ln w="12700">
            <a:solidFill>
              <a:srgbClr val="23283D"/>
            </a:solidFill>
            <a:prstDash val="solid"/>
          </a:ln>
        </p:spPr>
      </p:sp>
      <p:sp>
        <p:nvSpPr>
          <p:cNvPr id="6" name="Text 4"/>
          <p:cNvSpPr txBox="1"/>
          <p:nvPr/>
        </p:nvSpPr>
        <p:spPr>
          <a:xfrm>
            <a:off x="2711196" y="3086100"/>
            <a:ext cx="1344168" cy="1417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DIGITAL</a:t>
            </a:r>
            <a:endParaRPr lang="en-US" sz="1100" dirty="0"/>
          </a:p>
          <a:p>
            <a:pPr marL="0" indent="0" algn="ctr">
              <a:buNone/>
            </a:pPr>
            <a:r>
              <a:rPr lang="en-US" sz="1100" b="1" dirty="0">
                <a:solidFill>
                  <a:srgbClr val="FFFFFF"/>
                </a:solidFill>
                <a:latin typeface="Calibri" pitchFamily="34" charset="0"/>
                <a:ea typeface="Calibri" pitchFamily="34" charset="-122"/>
                <a:cs typeface="Calibri" pitchFamily="34" charset="-120"/>
              </a:rPr>
              <a:t>REVENUE</a:t>
            </a:r>
            <a:endParaRPr lang="en-US" sz="1100" dirty="0"/>
          </a:p>
        </p:txBody>
      </p:sp>
      <p:sp>
        <p:nvSpPr>
          <p:cNvPr id="7" name="Shape 5"/>
          <p:cNvSpPr/>
          <p:nvPr/>
        </p:nvSpPr>
        <p:spPr>
          <a:xfrm flipV="1">
            <a:off x="3383280" y="2670048"/>
            <a:ext cx="0" cy="393192"/>
          </a:xfrm>
          <a:prstGeom prst="line">
            <a:avLst/>
          </a:prstGeom>
          <a:noFill/>
          <a:ln w="15875">
            <a:solidFill>
              <a:srgbClr val="D7DCE5"/>
            </a:solidFill>
            <a:prstDash val="solid"/>
            <a:tailEnd type="none"/>
          </a:ln>
        </p:spPr>
      </p:sp>
      <p:sp>
        <p:nvSpPr>
          <p:cNvPr id="8" name="Shape 6"/>
          <p:cNvSpPr/>
          <p:nvPr/>
        </p:nvSpPr>
        <p:spPr>
          <a:xfrm>
            <a:off x="2770632" y="1444752"/>
            <a:ext cx="1225296" cy="1225296"/>
          </a:xfrm>
          <a:prstGeom prst="ellipse">
            <a:avLst/>
          </a:prstGeom>
          <a:solidFill>
            <a:srgbClr val="E63946"/>
          </a:solidFill>
          <a:ln w="12700">
            <a:solidFill>
              <a:srgbClr val="E63946"/>
            </a:solidFill>
            <a:prstDash val="solid"/>
          </a:ln>
        </p:spPr>
      </p:sp>
      <p:sp>
        <p:nvSpPr>
          <p:cNvPr id="9" name="Text 7"/>
          <p:cNvSpPr txBox="1"/>
          <p:nvPr/>
        </p:nvSpPr>
        <p:spPr>
          <a:xfrm>
            <a:off x="2807208" y="1444752"/>
            <a:ext cx="1152144" cy="1225296"/>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SUBSCRIPTION</a:t>
            </a:r>
            <a:endParaRPr lang="en-US" sz="1400" dirty="0"/>
          </a:p>
        </p:txBody>
      </p:sp>
      <p:sp>
        <p:nvSpPr>
          <p:cNvPr id="10" name="Shape 8"/>
          <p:cNvSpPr/>
          <p:nvPr/>
        </p:nvSpPr>
        <p:spPr>
          <a:xfrm flipV="1">
            <a:off x="4016795" y="3232404"/>
            <a:ext cx="340514" cy="196596"/>
          </a:xfrm>
          <a:prstGeom prst="line">
            <a:avLst/>
          </a:prstGeom>
          <a:noFill/>
          <a:ln w="15875">
            <a:solidFill>
              <a:srgbClr val="D7DCE5"/>
            </a:solidFill>
            <a:prstDash val="solid"/>
            <a:tailEnd type="none"/>
          </a:ln>
        </p:spPr>
      </p:sp>
      <p:sp>
        <p:nvSpPr>
          <p:cNvPr id="11" name="Shape 9"/>
          <p:cNvSpPr/>
          <p:nvPr/>
        </p:nvSpPr>
        <p:spPr>
          <a:xfrm>
            <a:off x="4275230" y="2313432"/>
            <a:ext cx="1225296" cy="1225296"/>
          </a:xfrm>
          <a:prstGeom prst="ellipse">
            <a:avLst/>
          </a:prstGeom>
          <a:solidFill>
            <a:srgbClr val="F4802A"/>
          </a:solidFill>
          <a:ln w="12700">
            <a:solidFill>
              <a:srgbClr val="F4802A"/>
            </a:solidFill>
            <a:prstDash val="solid"/>
          </a:ln>
        </p:spPr>
      </p:sp>
      <p:sp>
        <p:nvSpPr>
          <p:cNvPr id="12" name="Text 10"/>
          <p:cNvSpPr txBox="1"/>
          <p:nvPr/>
        </p:nvSpPr>
        <p:spPr>
          <a:xfrm>
            <a:off x="4311806" y="2313432"/>
            <a:ext cx="1152144" cy="1225296"/>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ADVERTISING</a:t>
            </a:r>
            <a:endParaRPr lang="en-US" sz="1400" dirty="0"/>
          </a:p>
        </p:txBody>
      </p:sp>
      <p:sp>
        <p:nvSpPr>
          <p:cNvPr id="13" name="Shape 11"/>
          <p:cNvSpPr/>
          <p:nvPr/>
        </p:nvSpPr>
        <p:spPr>
          <a:xfrm>
            <a:off x="4016795" y="4160520"/>
            <a:ext cx="340514" cy="196596"/>
          </a:xfrm>
          <a:prstGeom prst="line">
            <a:avLst/>
          </a:prstGeom>
          <a:noFill/>
          <a:ln w="15875">
            <a:solidFill>
              <a:srgbClr val="D7DCE5"/>
            </a:solidFill>
            <a:prstDash val="solid"/>
            <a:tailEnd type="none"/>
          </a:ln>
        </p:spPr>
      </p:sp>
      <p:sp>
        <p:nvSpPr>
          <p:cNvPr id="14" name="Shape 12"/>
          <p:cNvSpPr/>
          <p:nvPr/>
        </p:nvSpPr>
        <p:spPr>
          <a:xfrm>
            <a:off x="4275230" y="4050792"/>
            <a:ext cx="1225296" cy="1225296"/>
          </a:xfrm>
          <a:prstGeom prst="ellipse">
            <a:avLst/>
          </a:prstGeom>
          <a:solidFill>
            <a:srgbClr val="EDAD0B"/>
          </a:solidFill>
          <a:ln w="12700">
            <a:solidFill>
              <a:srgbClr val="EDAD0B"/>
            </a:solidFill>
            <a:prstDash val="solid"/>
          </a:ln>
        </p:spPr>
      </p:sp>
      <p:sp>
        <p:nvSpPr>
          <p:cNvPr id="15" name="Text 13"/>
          <p:cNvSpPr txBox="1"/>
          <p:nvPr/>
        </p:nvSpPr>
        <p:spPr>
          <a:xfrm>
            <a:off x="4311806" y="4050792"/>
            <a:ext cx="1152144" cy="1225296"/>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COMMISSION</a:t>
            </a:r>
            <a:endParaRPr lang="en-US" sz="1400" dirty="0"/>
          </a:p>
        </p:txBody>
      </p:sp>
      <p:sp>
        <p:nvSpPr>
          <p:cNvPr id="16" name="Shape 14"/>
          <p:cNvSpPr/>
          <p:nvPr/>
        </p:nvSpPr>
        <p:spPr>
          <a:xfrm>
            <a:off x="3383280" y="4526280"/>
            <a:ext cx="0" cy="393192"/>
          </a:xfrm>
          <a:prstGeom prst="line">
            <a:avLst/>
          </a:prstGeom>
          <a:noFill/>
          <a:ln w="15875">
            <a:solidFill>
              <a:srgbClr val="D7DCE5"/>
            </a:solidFill>
            <a:prstDash val="solid"/>
            <a:tailEnd type="none"/>
          </a:ln>
        </p:spPr>
      </p:sp>
      <p:sp>
        <p:nvSpPr>
          <p:cNvPr id="17" name="Shape 15"/>
          <p:cNvSpPr/>
          <p:nvPr/>
        </p:nvSpPr>
        <p:spPr>
          <a:xfrm>
            <a:off x="2770632" y="4919472"/>
            <a:ext cx="1225296" cy="1225296"/>
          </a:xfrm>
          <a:prstGeom prst="ellipse">
            <a:avLst/>
          </a:prstGeom>
          <a:solidFill>
            <a:srgbClr val="2E9E4F"/>
          </a:solidFill>
          <a:ln w="12700">
            <a:solidFill>
              <a:srgbClr val="2E9E4F"/>
            </a:solidFill>
            <a:prstDash val="solid"/>
          </a:ln>
        </p:spPr>
      </p:sp>
      <p:sp>
        <p:nvSpPr>
          <p:cNvPr id="18" name="Text 16"/>
          <p:cNvSpPr txBox="1"/>
          <p:nvPr/>
        </p:nvSpPr>
        <p:spPr>
          <a:xfrm>
            <a:off x="2807208" y="4919472"/>
            <a:ext cx="1152144" cy="1225296"/>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FREEMIUM</a:t>
            </a:r>
            <a:endParaRPr lang="en-US" sz="1400" dirty="0"/>
          </a:p>
        </p:txBody>
      </p:sp>
      <p:sp>
        <p:nvSpPr>
          <p:cNvPr id="19" name="Shape 17"/>
          <p:cNvSpPr/>
          <p:nvPr/>
        </p:nvSpPr>
        <p:spPr>
          <a:xfrm flipH="1">
            <a:off x="2409251" y="4160520"/>
            <a:ext cx="340514" cy="196596"/>
          </a:xfrm>
          <a:prstGeom prst="line">
            <a:avLst/>
          </a:prstGeom>
          <a:noFill/>
          <a:ln w="15875">
            <a:solidFill>
              <a:srgbClr val="D7DCE5"/>
            </a:solidFill>
            <a:prstDash val="solid"/>
            <a:tailEnd type="none"/>
          </a:ln>
        </p:spPr>
      </p:sp>
      <p:sp>
        <p:nvSpPr>
          <p:cNvPr id="20" name="Shape 18"/>
          <p:cNvSpPr/>
          <p:nvPr/>
        </p:nvSpPr>
        <p:spPr>
          <a:xfrm>
            <a:off x="1266034" y="4050792"/>
            <a:ext cx="1225296" cy="1225296"/>
          </a:xfrm>
          <a:prstGeom prst="ellipse">
            <a:avLst/>
          </a:prstGeom>
          <a:solidFill>
            <a:srgbClr val="2B6CB0"/>
          </a:solidFill>
          <a:ln w="12700">
            <a:solidFill>
              <a:srgbClr val="2B6CB0"/>
            </a:solidFill>
            <a:prstDash val="solid"/>
          </a:ln>
        </p:spPr>
      </p:sp>
      <p:sp>
        <p:nvSpPr>
          <p:cNvPr id="21" name="Text 19"/>
          <p:cNvSpPr txBox="1"/>
          <p:nvPr/>
        </p:nvSpPr>
        <p:spPr>
          <a:xfrm>
            <a:off x="1302610" y="4050792"/>
            <a:ext cx="1152144" cy="1225296"/>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DATA</a:t>
            </a:r>
            <a:endParaRPr lang="en-US" sz="1400" dirty="0"/>
          </a:p>
        </p:txBody>
      </p:sp>
      <p:sp>
        <p:nvSpPr>
          <p:cNvPr id="22" name="Shape 20"/>
          <p:cNvSpPr/>
          <p:nvPr/>
        </p:nvSpPr>
        <p:spPr>
          <a:xfrm flipH="1" flipV="1">
            <a:off x="2409251" y="3232404"/>
            <a:ext cx="340514" cy="196596"/>
          </a:xfrm>
          <a:prstGeom prst="line">
            <a:avLst/>
          </a:prstGeom>
          <a:noFill/>
          <a:ln w="15875">
            <a:solidFill>
              <a:srgbClr val="D7DCE5"/>
            </a:solidFill>
            <a:prstDash val="solid"/>
            <a:tailEnd type="none"/>
          </a:ln>
        </p:spPr>
      </p:sp>
      <p:sp>
        <p:nvSpPr>
          <p:cNvPr id="23" name="Shape 21"/>
          <p:cNvSpPr/>
          <p:nvPr/>
        </p:nvSpPr>
        <p:spPr>
          <a:xfrm>
            <a:off x="1266034" y="2313432"/>
            <a:ext cx="1225296" cy="1225296"/>
          </a:xfrm>
          <a:prstGeom prst="ellipse">
            <a:avLst/>
          </a:prstGeom>
          <a:solidFill>
            <a:srgbClr val="7B4FA6"/>
          </a:solidFill>
          <a:ln w="12700">
            <a:solidFill>
              <a:srgbClr val="7B4FA6"/>
            </a:solidFill>
            <a:prstDash val="solid"/>
          </a:ln>
        </p:spPr>
      </p:sp>
      <p:sp>
        <p:nvSpPr>
          <p:cNvPr id="24" name="Text 22"/>
          <p:cNvSpPr txBox="1"/>
          <p:nvPr/>
        </p:nvSpPr>
        <p:spPr>
          <a:xfrm>
            <a:off x="1302610" y="2313432"/>
            <a:ext cx="1152144" cy="1225296"/>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USAGE / API</a:t>
            </a:r>
            <a:endParaRPr lang="en-US" sz="1400" dirty="0"/>
          </a:p>
        </p:txBody>
      </p:sp>
      <p:sp>
        <p:nvSpPr>
          <p:cNvPr id="25" name="Text 23"/>
          <p:cNvSpPr txBox="1"/>
          <p:nvPr/>
        </p:nvSpPr>
        <p:spPr>
          <a:xfrm>
            <a:off x="6245352" y="800100"/>
            <a:ext cx="5349240" cy="4572000"/>
          </a:xfrm>
          <a:prstGeom prst="rect">
            <a:avLst/>
          </a:prstGeom>
          <a:noFill/>
          <a:ln/>
        </p:spPr>
        <p:txBody>
          <a:bodyPr wrap="square" lIns="0" tIns="0" rIns="0" bIns="0" rtlCol="0" anchor="t"/>
          <a:lstStyle/>
          <a:p>
            <a:pPr marL="152400" indent="-152400">
              <a:lnSpc>
                <a:spcPct val="106000"/>
              </a:lnSpc>
              <a:spcAft>
                <a:spcPts val="900"/>
              </a:spcAft>
              <a:buSzPct val="100000"/>
              <a:buChar char="•"/>
            </a:pPr>
            <a:r>
              <a:rPr lang="en-US" dirty="0">
                <a:solidFill>
                  <a:srgbClr val="C42F3B"/>
                </a:solidFill>
                <a:latin typeface="Calibri" pitchFamily="34" charset="0"/>
                <a:ea typeface="Calibri" pitchFamily="34" charset="-122"/>
                <a:cs typeface="Calibri" pitchFamily="34" charset="-120"/>
              </a:rPr>
              <a:t>Subscription: recurring fees for continued access (Netflix, Microsoft 365, ChatGPT Plus).</a:t>
            </a:r>
            <a:endParaRPr lang="en-US" dirty="0"/>
          </a:p>
          <a:p>
            <a:pPr marL="152400" indent="-152400">
              <a:lnSpc>
                <a:spcPct val="106000"/>
              </a:lnSpc>
              <a:spcAft>
                <a:spcPts val="900"/>
              </a:spcAft>
              <a:buSzPct val="100000"/>
              <a:buChar char="•"/>
            </a:pPr>
            <a:r>
              <a:rPr lang="en-US" dirty="0">
                <a:solidFill>
                  <a:srgbClr val="D96A15"/>
                </a:solidFill>
                <a:latin typeface="Calibri" pitchFamily="34" charset="0"/>
                <a:ea typeface="Calibri" pitchFamily="34" charset="-122"/>
                <a:cs typeface="Calibri" pitchFamily="34" charset="-120"/>
              </a:rPr>
              <a:t>Advertising: user attention packaged and sold to brands (Meta, TikTok, Google Search).</a:t>
            </a:r>
            <a:endParaRPr lang="en-US" dirty="0"/>
          </a:p>
          <a:p>
            <a:pPr marL="152400" indent="-152400">
              <a:lnSpc>
                <a:spcPct val="106000"/>
              </a:lnSpc>
              <a:spcAft>
                <a:spcPts val="900"/>
              </a:spcAft>
              <a:buSzPct val="100000"/>
              <a:buChar char="•"/>
            </a:pPr>
            <a:r>
              <a:rPr lang="en-US" dirty="0">
                <a:solidFill>
                  <a:srgbClr val="B98700"/>
                </a:solidFill>
                <a:latin typeface="Calibri" pitchFamily="34" charset="0"/>
                <a:ea typeface="Calibri" pitchFamily="34" charset="-122"/>
                <a:cs typeface="Calibri" pitchFamily="34" charset="-120"/>
              </a:rPr>
              <a:t>Commission: a take rate on every intermediated transaction (Jumia, Uber, app stores).</a:t>
            </a:r>
            <a:endParaRPr lang="en-US" dirty="0"/>
          </a:p>
          <a:p>
            <a:pPr marL="152400" indent="-152400">
              <a:lnSpc>
                <a:spcPct val="106000"/>
              </a:lnSpc>
              <a:spcAft>
                <a:spcPts val="900"/>
              </a:spcAft>
              <a:buSzPct val="100000"/>
              <a:buChar char="•"/>
            </a:pPr>
            <a:r>
              <a:rPr lang="en-US" dirty="0">
                <a:solidFill>
                  <a:srgbClr val="247E3E"/>
                </a:solidFill>
                <a:latin typeface="Calibri" pitchFamily="34" charset="0"/>
                <a:ea typeface="Calibri" pitchFamily="34" charset="-122"/>
                <a:cs typeface="Calibri" pitchFamily="34" charset="-120"/>
              </a:rPr>
              <a:t>Freemium: free tiers converting to paid (LinkedIn, Canva, Spotify).</a:t>
            </a:r>
            <a:endParaRPr lang="en-US" dirty="0"/>
          </a:p>
          <a:p>
            <a:pPr marL="152400" indent="-152400">
              <a:lnSpc>
                <a:spcPct val="106000"/>
              </a:lnSpc>
              <a:spcAft>
                <a:spcPts val="900"/>
              </a:spcAft>
              <a:buSzPct val="100000"/>
              <a:buChar char="•"/>
            </a:pPr>
            <a:r>
              <a:rPr lang="en-US" b="1" dirty="0">
                <a:solidFill>
                  <a:srgbClr val="225689"/>
                </a:solidFill>
                <a:latin typeface="Calibri" pitchFamily="34" charset="0"/>
                <a:ea typeface="Calibri" pitchFamily="34" charset="-122"/>
                <a:cs typeface="Calibri" pitchFamily="34" charset="-120"/>
              </a:rPr>
              <a:t>Data monetisation: free service in, behavioural data out, priced at zero on the way in.</a:t>
            </a:r>
            <a:endParaRPr lang="en-US" dirty="0"/>
          </a:p>
          <a:p>
            <a:pPr marL="152400" indent="-152400">
              <a:lnSpc>
                <a:spcPct val="106000"/>
              </a:lnSpc>
              <a:spcAft>
                <a:spcPts val="900"/>
              </a:spcAft>
              <a:buSzPct val="100000"/>
              <a:buChar char="•"/>
            </a:pPr>
            <a:r>
              <a:rPr lang="en-US" dirty="0">
                <a:solidFill>
                  <a:srgbClr val="633F86"/>
                </a:solidFill>
                <a:latin typeface="Calibri" pitchFamily="34" charset="0"/>
                <a:ea typeface="Calibri" pitchFamily="34" charset="-122"/>
                <a:cs typeface="Calibri" pitchFamily="34" charset="-120"/>
              </a:rPr>
              <a:t>Usage based cloud and API: metered compute, storage and model calls (AWS, OpenAI API).</a:t>
            </a:r>
            <a:endParaRPr lang="en-US" dirty="0"/>
          </a:p>
          <a:p>
            <a:pPr marL="152400" indent="-152400">
              <a:lnSpc>
                <a:spcPct val="106000"/>
              </a:lnSpc>
              <a:spcAft>
                <a:spcPts val="900"/>
              </a:spcAft>
              <a:buSzPct val="100000"/>
              <a:buChar char="•"/>
            </a:pPr>
            <a:r>
              <a:rPr lang="en-US" b="1" dirty="0">
                <a:solidFill>
                  <a:srgbClr val="23283D"/>
                </a:solidFill>
                <a:latin typeface="Calibri" pitchFamily="34" charset="0"/>
                <a:ea typeface="Calibri" pitchFamily="34" charset="-122"/>
                <a:cs typeface="Calibri" pitchFamily="34" charset="-120"/>
              </a:rPr>
              <a:t>Most large platforms blend several, and shift profit toward whichever stream is hardest to tax.</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Who earns, and where the earning legally happens</a:t>
            </a:r>
            <a:endParaRPr lang="en-US" sz="2600" dirty="0"/>
          </a:p>
        </p:txBody>
      </p:sp>
      <p:sp>
        <p:nvSpPr>
          <p:cNvPr id="5" name="Shape 3"/>
          <p:cNvSpPr/>
          <p:nvPr/>
        </p:nvSpPr>
        <p:spPr>
          <a:xfrm>
            <a:off x="640080" y="1691640"/>
            <a:ext cx="1554480" cy="1554480"/>
          </a:xfrm>
          <a:prstGeom prst="ellipse">
            <a:avLst/>
          </a:prstGeom>
          <a:solidFill>
            <a:srgbClr val="2E9E4F"/>
          </a:solidFill>
          <a:ln w="12700">
            <a:solidFill>
              <a:srgbClr val="2E9E4F"/>
            </a:solidFill>
            <a:prstDash val="solid"/>
          </a:ln>
        </p:spPr>
      </p:sp>
      <p:pic>
        <p:nvPicPr>
          <p:cNvPr id="6" name="Image 0" descr="/tmp/claude-0/-home-claude/7dbc9901-6856-5311-8455-15d903d68af2/scratchpad/deck/assets/users_white.png"/>
          <p:cNvPicPr>
            <a:picLocks noChangeAspect="1"/>
          </p:cNvPicPr>
          <p:nvPr/>
        </p:nvPicPr>
        <p:blipFill>
          <a:blip r:embed="rId3"/>
          <a:stretch>
            <a:fillRect/>
          </a:stretch>
        </p:blipFill>
        <p:spPr>
          <a:xfrm>
            <a:off x="1106424" y="1965960"/>
            <a:ext cx="621792" cy="621792"/>
          </a:xfrm>
          <a:prstGeom prst="rect">
            <a:avLst/>
          </a:prstGeom>
        </p:spPr>
      </p:pic>
      <p:sp>
        <p:nvSpPr>
          <p:cNvPr id="7" name="Text 4"/>
          <p:cNvSpPr txBox="1"/>
          <p:nvPr/>
        </p:nvSpPr>
        <p:spPr>
          <a:xfrm>
            <a:off x="320040" y="3401568"/>
            <a:ext cx="2194560" cy="502920"/>
          </a:xfrm>
          <a:prstGeom prst="rect">
            <a:avLst/>
          </a:prstGeom>
          <a:noFill/>
          <a:ln/>
        </p:spPr>
        <p:txBody>
          <a:bodyPr wrap="square" lIns="0" tIns="0" rIns="0" bIns="0" rtlCol="0" anchor="ctr"/>
          <a:lstStyle/>
          <a:p>
            <a:pPr marL="0" indent="0" algn="ctr">
              <a:buNone/>
            </a:pPr>
            <a:r>
              <a:rPr lang="en-US" sz="1600" b="1" dirty="0">
                <a:solidFill>
                  <a:srgbClr val="2E9E4F"/>
                </a:solidFill>
                <a:latin typeface="Calibri" pitchFamily="34" charset="0"/>
                <a:ea typeface="Calibri" pitchFamily="34" charset="-122"/>
                <a:cs typeface="Calibri" pitchFamily="34" charset="-120"/>
              </a:rPr>
              <a:t>THE USER</a:t>
            </a:r>
            <a:endParaRPr lang="en-US" sz="1600" dirty="0"/>
          </a:p>
        </p:txBody>
      </p:sp>
      <p:sp>
        <p:nvSpPr>
          <p:cNvPr id="8" name="Text 5"/>
          <p:cNvSpPr txBox="1"/>
          <p:nvPr/>
        </p:nvSpPr>
        <p:spPr>
          <a:xfrm>
            <a:off x="320040" y="3840480"/>
            <a:ext cx="2194560" cy="1051560"/>
          </a:xfrm>
          <a:prstGeom prst="rect">
            <a:avLst/>
          </a:prstGeom>
          <a:noFill/>
          <a:ln/>
        </p:spPr>
        <p:txBody>
          <a:bodyPr wrap="square" lIns="0" tIns="0" rIns="0" bIns="0" rtlCol="0" anchor="t"/>
          <a:lstStyle/>
          <a:p>
            <a:pPr marL="0" indent="0" algn="ctr">
              <a:buNone/>
            </a:pPr>
            <a:r>
              <a:rPr lang="en-US" sz="1600" dirty="0">
                <a:solidFill>
                  <a:srgbClr val="5A6B84"/>
                </a:solidFill>
                <a:latin typeface="Calibri" pitchFamily="34" charset="0"/>
                <a:ea typeface="Calibri" pitchFamily="34" charset="-122"/>
                <a:cs typeface="Calibri" pitchFamily="34" charset="-120"/>
              </a:rPr>
              <a:t>Accra, Lagos, Dakar: pays money, attention and data</a:t>
            </a:r>
            <a:endParaRPr lang="en-US" sz="1600" dirty="0"/>
          </a:p>
        </p:txBody>
      </p:sp>
      <p:sp>
        <p:nvSpPr>
          <p:cNvPr id="9" name="Shape 6"/>
          <p:cNvSpPr/>
          <p:nvPr/>
        </p:nvSpPr>
        <p:spPr>
          <a:xfrm>
            <a:off x="2240280" y="2468880"/>
            <a:ext cx="640080" cy="0"/>
          </a:xfrm>
          <a:prstGeom prst="line">
            <a:avLst/>
          </a:prstGeom>
          <a:noFill/>
          <a:ln w="28575">
            <a:solidFill>
              <a:srgbClr val="EDAD0B"/>
            </a:solidFill>
            <a:prstDash val="solid"/>
            <a:tailEnd type="triangle"/>
          </a:ln>
        </p:spPr>
      </p:sp>
      <p:sp>
        <p:nvSpPr>
          <p:cNvPr id="10" name="Shape 7"/>
          <p:cNvSpPr/>
          <p:nvPr/>
        </p:nvSpPr>
        <p:spPr>
          <a:xfrm>
            <a:off x="2935224" y="1691640"/>
            <a:ext cx="1554480" cy="1554480"/>
          </a:xfrm>
          <a:prstGeom prst="ellipse">
            <a:avLst/>
          </a:prstGeom>
          <a:solidFill>
            <a:srgbClr val="12999E"/>
          </a:solidFill>
          <a:ln w="12700">
            <a:solidFill>
              <a:srgbClr val="12999E"/>
            </a:solidFill>
            <a:prstDash val="solid"/>
          </a:ln>
        </p:spPr>
      </p:sp>
      <p:pic>
        <p:nvPicPr>
          <p:cNvPr id="11" name="Image 1" descr="/tmp/claude-0/-home-claude/7dbc9901-6856-5311-8455-15d903d68af2/scratchpad/deck/assets/mobile_white.png"/>
          <p:cNvPicPr>
            <a:picLocks noChangeAspect="1"/>
          </p:cNvPicPr>
          <p:nvPr/>
        </p:nvPicPr>
        <p:blipFill>
          <a:blip r:embed="rId4"/>
          <a:stretch>
            <a:fillRect/>
          </a:stretch>
        </p:blipFill>
        <p:spPr>
          <a:xfrm>
            <a:off x="3401568" y="1965960"/>
            <a:ext cx="621792" cy="621792"/>
          </a:xfrm>
          <a:prstGeom prst="rect">
            <a:avLst/>
          </a:prstGeom>
        </p:spPr>
      </p:pic>
      <p:sp>
        <p:nvSpPr>
          <p:cNvPr id="12" name="Text 8"/>
          <p:cNvSpPr txBox="1"/>
          <p:nvPr/>
        </p:nvSpPr>
        <p:spPr>
          <a:xfrm>
            <a:off x="2615184" y="3401568"/>
            <a:ext cx="2194560" cy="502920"/>
          </a:xfrm>
          <a:prstGeom prst="rect">
            <a:avLst/>
          </a:prstGeom>
          <a:noFill/>
          <a:ln/>
        </p:spPr>
        <p:txBody>
          <a:bodyPr wrap="square" lIns="0" tIns="0" rIns="0" bIns="0" rtlCol="0" anchor="ctr"/>
          <a:lstStyle/>
          <a:p>
            <a:pPr marL="0" indent="0" algn="ctr">
              <a:buNone/>
            </a:pPr>
            <a:r>
              <a:rPr lang="en-US" sz="1600" b="1" dirty="0">
                <a:solidFill>
                  <a:srgbClr val="12999E"/>
                </a:solidFill>
                <a:latin typeface="Calibri" pitchFamily="34" charset="0"/>
                <a:ea typeface="Calibri" pitchFamily="34" charset="-122"/>
                <a:cs typeface="Calibri" pitchFamily="34" charset="-120"/>
              </a:rPr>
              <a:t>THE INTERFACE</a:t>
            </a:r>
            <a:endParaRPr lang="en-US" sz="1600" dirty="0"/>
          </a:p>
        </p:txBody>
      </p:sp>
      <p:sp>
        <p:nvSpPr>
          <p:cNvPr id="13" name="Text 9"/>
          <p:cNvSpPr txBox="1"/>
          <p:nvPr/>
        </p:nvSpPr>
        <p:spPr>
          <a:xfrm>
            <a:off x="2615184" y="3840480"/>
            <a:ext cx="2194560" cy="1051560"/>
          </a:xfrm>
          <a:prstGeom prst="rect">
            <a:avLst/>
          </a:prstGeom>
          <a:noFill/>
          <a:ln/>
        </p:spPr>
        <p:txBody>
          <a:bodyPr wrap="square" lIns="0" tIns="0" rIns="0" bIns="0" rtlCol="0" anchor="t"/>
          <a:lstStyle/>
          <a:p>
            <a:pPr marL="0" indent="0" algn="ctr">
              <a:buNone/>
            </a:pPr>
            <a:r>
              <a:rPr lang="en-US" sz="1600" dirty="0">
                <a:solidFill>
                  <a:srgbClr val="5A6B84"/>
                </a:solidFill>
                <a:latin typeface="Calibri" pitchFamily="34" charset="0"/>
                <a:ea typeface="Calibri" pitchFamily="34" charset="-122"/>
                <a:cs typeface="Calibri" pitchFamily="34" charset="-120"/>
              </a:rPr>
              <a:t>An app, a browser: the only part that visits your country</a:t>
            </a:r>
            <a:endParaRPr lang="en-US" sz="1600" dirty="0"/>
          </a:p>
        </p:txBody>
      </p:sp>
      <p:sp>
        <p:nvSpPr>
          <p:cNvPr id="14" name="Shape 10"/>
          <p:cNvSpPr/>
          <p:nvPr/>
        </p:nvSpPr>
        <p:spPr>
          <a:xfrm>
            <a:off x="4535424" y="2468880"/>
            <a:ext cx="640080" cy="0"/>
          </a:xfrm>
          <a:prstGeom prst="line">
            <a:avLst/>
          </a:prstGeom>
          <a:noFill/>
          <a:ln w="28575">
            <a:solidFill>
              <a:srgbClr val="EDAD0B"/>
            </a:solidFill>
            <a:prstDash val="solid"/>
            <a:tailEnd type="triangle"/>
          </a:ln>
        </p:spPr>
      </p:sp>
      <p:sp>
        <p:nvSpPr>
          <p:cNvPr id="15" name="Shape 11"/>
          <p:cNvSpPr/>
          <p:nvPr/>
        </p:nvSpPr>
        <p:spPr>
          <a:xfrm>
            <a:off x="5230368" y="1691640"/>
            <a:ext cx="1554480" cy="1554480"/>
          </a:xfrm>
          <a:prstGeom prst="ellipse">
            <a:avLst/>
          </a:prstGeom>
          <a:solidFill>
            <a:srgbClr val="2B6CB0"/>
          </a:solidFill>
          <a:ln w="12700">
            <a:solidFill>
              <a:srgbClr val="2B6CB0"/>
            </a:solidFill>
            <a:prstDash val="solid"/>
          </a:ln>
        </p:spPr>
      </p:sp>
      <p:pic>
        <p:nvPicPr>
          <p:cNvPr id="16" name="Image 2" descr="/tmp/claude-0/-home-claude/7dbc9901-6856-5311-8455-15d903d68af2/scratchpad/deck/assets/contract_white.png"/>
          <p:cNvPicPr>
            <a:picLocks noChangeAspect="1"/>
          </p:cNvPicPr>
          <p:nvPr/>
        </p:nvPicPr>
        <p:blipFill>
          <a:blip r:embed="rId5"/>
          <a:stretch>
            <a:fillRect/>
          </a:stretch>
        </p:blipFill>
        <p:spPr>
          <a:xfrm>
            <a:off x="5696712" y="1965960"/>
            <a:ext cx="621792" cy="621792"/>
          </a:xfrm>
          <a:prstGeom prst="rect">
            <a:avLst/>
          </a:prstGeom>
        </p:spPr>
      </p:pic>
      <p:sp>
        <p:nvSpPr>
          <p:cNvPr id="17" name="Text 12"/>
          <p:cNvSpPr txBox="1"/>
          <p:nvPr/>
        </p:nvSpPr>
        <p:spPr>
          <a:xfrm>
            <a:off x="4910328" y="3401568"/>
            <a:ext cx="2194560" cy="502920"/>
          </a:xfrm>
          <a:prstGeom prst="rect">
            <a:avLst/>
          </a:prstGeom>
          <a:noFill/>
          <a:ln/>
        </p:spPr>
        <p:txBody>
          <a:bodyPr wrap="square" lIns="0" tIns="0" rIns="0" bIns="0" rtlCol="0" anchor="ctr"/>
          <a:lstStyle/>
          <a:p>
            <a:pPr marL="0" indent="0" algn="ctr">
              <a:buNone/>
            </a:pPr>
            <a:r>
              <a:rPr lang="en-US" sz="1600" b="1" dirty="0">
                <a:solidFill>
                  <a:srgbClr val="2B6CB0"/>
                </a:solidFill>
                <a:latin typeface="Calibri" pitchFamily="34" charset="0"/>
                <a:ea typeface="Calibri" pitchFamily="34" charset="-122"/>
                <a:cs typeface="Calibri" pitchFamily="34" charset="-120"/>
              </a:rPr>
              <a:t>THE CONTRACTING ENTITY</a:t>
            </a:r>
            <a:endParaRPr lang="en-US" sz="1600" dirty="0"/>
          </a:p>
        </p:txBody>
      </p:sp>
      <p:sp>
        <p:nvSpPr>
          <p:cNvPr id="18" name="Text 13"/>
          <p:cNvSpPr txBox="1"/>
          <p:nvPr/>
        </p:nvSpPr>
        <p:spPr>
          <a:xfrm>
            <a:off x="4910328" y="3840480"/>
            <a:ext cx="2194560" cy="1051560"/>
          </a:xfrm>
          <a:prstGeom prst="rect">
            <a:avLst/>
          </a:prstGeom>
          <a:noFill/>
          <a:ln/>
        </p:spPr>
        <p:txBody>
          <a:bodyPr wrap="square" lIns="0" tIns="0" rIns="0" bIns="0" rtlCol="0" anchor="t"/>
          <a:lstStyle/>
          <a:p>
            <a:pPr marL="0" indent="0" algn="ctr">
              <a:buNone/>
            </a:pPr>
            <a:r>
              <a:rPr lang="en-US" sz="1600" dirty="0">
                <a:solidFill>
                  <a:srgbClr val="5A6B84"/>
                </a:solidFill>
                <a:latin typeface="Calibri" pitchFamily="34" charset="0"/>
                <a:ea typeface="Calibri" pitchFamily="34" charset="-122"/>
                <a:cs typeface="Calibri" pitchFamily="34" charset="-120"/>
              </a:rPr>
              <a:t>Dublin, Amsterdam: books the sale, the 'merchant of record'</a:t>
            </a:r>
            <a:endParaRPr lang="en-US" sz="1600" dirty="0"/>
          </a:p>
        </p:txBody>
      </p:sp>
      <p:sp>
        <p:nvSpPr>
          <p:cNvPr id="19" name="Shape 14"/>
          <p:cNvSpPr/>
          <p:nvPr/>
        </p:nvSpPr>
        <p:spPr>
          <a:xfrm>
            <a:off x="6830568" y="2468880"/>
            <a:ext cx="640080" cy="0"/>
          </a:xfrm>
          <a:prstGeom prst="line">
            <a:avLst/>
          </a:prstGeom>
          <a:noFill/>
          <a:ln w="28575">
            <a:solidFill>
              <a:srgbClr val="EDAD0B"/>
            </a:solidFill>
            <a:prstDash val="solid"/>
            <a:tailEnd type="triangle"/>
          </a:ln>
        </p:spPr>
      </p:sp>
      <p:sp>
        <p:nvSpPr>
          <p:cNvPr id="20" name="Shape 15"/>
          <p:cNvSpPr/>
          <p:nvPr/>
        </p:nvSpPr>
        <p:spPr>
          <a:xfrm>
            <a:off x="7525512" y="1691640"/>
            <a:ext cx="1554480" cy="1554480"/>
          </a:xfrm>
          <a:prstGeom prst="ellipse">
            <a:avLst/>
          </a:prstGeom>
          <a:solidFill>
            <a:srgbClr val="5B5EA6"/>
          </a:solidFill>
          <a:ln w="12700">
            <a:solidFill>
              <a:srgbClr val="5B5EA6"/>
            </a:solidFill>
            <a:prstDash val="solid"/>
          </a:ln>
        </p:spPr>
      </p:sp>
      <p:pic>
        <p:nvPicPr>
          <p:cNvPr id="21" name="Image 3" descr="/tmp/claude-0/-home-claude/7dbc9901-6856-5311-8455-15d903d68af2/scratchpad/deck/assets/key_white.png"/>
          <p:cNvPicPr>
            <a:picLocks noChangeAspect="1"/>
          </p:cNvPicPr>
          <p:nvPr/>
        </p:nvPicPr>
        <p:blipFill>
          <a:blip r:embed="rId6"/>
          <a:stretch>
            <a:fillRect/>
          </a:stretch>
        </p:blipFill>
        <p:spPr>
          <a:xfrm>
            <a:off x="7991856" y="1965960"/>
            <a:ext cx="621792" cy="621792"/>
          </a:xfrm>
          <a:prstGeom prst="rect">
            <a:avLst/>
          </a:prstGeom>
        </p:spPr>
      </p:pic>
      <p:sp>
        <p:nvSpPr>
          <p:cNvPr id="22" name="Text 16"/>
          <p:cNvSpPr txBox="1"/>
          <p:nvPr/>
        </p:nvSpPr>
        <p:spPr>
          <a:xfrm>
            <a:off x="7205472" y="3401568"/>
            <a:ext cx="2194560" cy="502920"/>
          </a:xfrm>
          <a:prstGeom prst="rect">
            <a:avLst/>
          </a:prstGeom>
          <a:noFill/>
          <a:ln/>
        </p:spPr>
        <p:txBody>
          <a:bodyPr wrap="square" lIns="0" tIns="0" rIns="0" bIns="0" rtlCol="0" anchor="ctr"/>
          <a:lstStyle/>
          <a:p>
            <a:pPr marL="0" indent="0" algn="ctr">
              <a:buNone/>
            </a:pPr>
            <a:r>
              <a:rPr lang="en-US" sz="1600" b="1" dirty="0">
                <a:solidFill>
                  <a:srgbClr val="5B5EA6"/>
                </a:solidFill>
                <a:latin typeface="Calibri" pitchFamily="34" charset="0"/>
                <a:ea typeface="Calibri" pitchFamily="34" charset="-122"/>
                <a:cs typeface="Calibri" pitchFamily="34" charset="-120"/>
              </a:rPr>
              <a:t>THE IP HOLDER</a:t>
            </a:r>
            <a:endParaRPr lang="en-US" sz="1600" dirty="0"/>
          </a:p>
        </p:txBody>
      </p:sp>
      <p:sp>
        <p:nvSpPr>
          <p:cNvPr id="23" name="Text 17"/>
          <p:cNvSpPr txBox="1"/>
          <p:nvPr/>
        </p:nvSpPr>
        <p:spPr>
          <a:xfrm>
            <a:off x="7205472" y="3840480"/>
            <a:ext cx="2194560" cy="1051560"/>
          </a:xfrm>
          <a:prstGeom prst="rect">
            <a:avLst/>
          </a:prstGeom>
          <a:noFill/>
          <a:ln/>
        </p:spPr>
        <p:txBody>
          <a:bodyPr wrap="square" lIns="0" tIns="0" rIns="0" bIns="0" rtlCol="0" anchor="t"/>
          <a:lstStyle/>
          <a:p>
            <a:pPr marL="0" indent="0" algn="ctr">
              <a:buNone/>
            </a:pPr>
            <a:r>
              <a:rPr lang="en-US" sz="1600" dirty="0">
                <a:solidFill>
                  <a:srgbClr val="5A6B84"/>
                </a:solidFill>
                <a:latin typeface="Calibri" pitchFamily="34" charset="0"/>
                <a:ea typeface="Calibri" pitchFamily="34" charset="-122"/>
                <a:cs typeface="Calibri" pitchFamily="34" charset="-120"/>
              </a:rPr>
              <a:t>Delaware, Zug, Cayman: owns the model; collects royalties</a:t>
            </a:r>
            <a:endParaRPr lang="en-US" sz="1600" dirty="0"/>
          </a:p>
        </p:txBody>
      </p:sp>
      <p:sp>
        <p:nvSpPr>
          <p:cNvPr id="24" name="Shape 18"/>
          <p:cNvSpPr/>
          <p:nvPr/>
        </p:nvSpPr>
        <p:spPr>
          <a:xfrm>
            <a:off x="9125712" y="2468880"/>
            <a:ext cx="640080" cy="0"/>
          </a:xfrm>
          <a:prstGeom prst="line">
            <a:avLst/>
          </a:prstGeom>
          <a:noFill/>
          <a:ln w="28575">
            <a:solidFill>
              <a:srgbClr val="EDAD0B"/>
            </a:solidFill>
            <a:prstDash val="solid"/>
            <a:tailEnd type="triangle"/>
          </a:ln>
        </p:spPr>
      </p:sp>
      <p:sp>
        <p:nvSpPr>
          <p:cNvPr id="25" name="Shape 19"/>
          <p:cNvSpPr/>
          <p:nvPr/>
        </p:nvSpPr>
        <p:spPr>
          <a:xfrm>
            <a:off x="9820656" y="1691640"/>
            <a:ext cx="1554480" cy="1554480"/>
          </a:xfrm>
          <a:prstGeom prst="ellipse">
            <a:avLst/>
          </a:prstGeom>
          <a:solidFill>
            <a:srgbClr val="7B4FA6"/>
          </a:solidFill>
          <a:ln w="12700">
            <a:solidFill>
              <a:srgbClr val="7B4FA6"/>
            </a:solidFill>
            <a:prstDash val="solid"/>
          </a:ln>
        </p:spPr>
      </p:sp>
      <p:pic>
        <p:nvPicPr>
          <p:cNvPr id="26" name="Image 4" descr="/tmp/claude-0/-home-claude/7dbc9901-6856-5311-8455-15d903d68af2/scratchpad/deck/assets/server_white.png"/>
          <p:cNvPicPr>
            <a:picLocks noChangeAspect="1"/>
          </p:cNvPicPr>
          <p:nvPr/>
        </p:nvPicPr>
        <p:blipFill>
          <a:blip r:embed="rId7"/>
          <a:stretch>
            <a:fillRect/>
          </a:stretch>
        </p:blipFill>
        <p:spPr>
          <a:xfrm>
            <a:off x="10287000" y="1965960"/>
            <a:ext cx="621792" cy="621792"/>
          </a:xfrm>
          <a:prstGeom prst="rect">
            <a:avLst/>
          </a:prstGeom>
        </p:spPr>
      </p:pic>
      <p:sp>
        <p:nvSpPr>
          <p:cNvPr id="27" name="Text 20"/>
          <p:cNvSpPr txBox="1"/>
          <p:nvPr/>
        </p:nvSpPr>
        <p:spPr>
          <a:xfrm>
            <a:off x="9500616" y="3401568"/>
            <a:ext cx="2194560" cy="502920"/>
          </a:xfrm>
          <a:prstGeom prst="rect">
            <a:avLst/>
          </a:prstGeom>
          <a:noFill/>
          <a:ln/>
        </p:spPr>
        <p:txBody>
          <a:bodyPr wrap="square" lIns="0" tIns="0" rIns="0" bIns="0" rtlCol="0" anchor="ctr"/>
          <a:lstStyle/>
          <a:p>
            <a:pPr marL="0" indent="0" algn="ctr">
              <a:buNone/>
            </a:pPr>
            <a:r>
              <a:rPr lang="en-US" sz="1600" b="1" dirty="0">
                <a:solidFill>
                  <a:srgbClr val="7B4FA6"/>
                </a:solidFill>
                <a:latin typeface="Calibri" pitchFamily="34" charset="0"/>
                <a:ea typeface="Calibri" pitchFamily="34" charset="-122"/>
                <a:cs typeface="Calibri" pitchFamily="34" charset="-120"/>
              </a:rPr>
              <a:t>THE INFRASTRUCTURE</a:t>
            </a:r>
            <a:endParaRPr lang="en-US" sz="1600" dirty="0"/>
          </a:p>
        </p:txBody>
      </p:sp>
      <p:sp>
        <p:nvSpPr>
          <p:cNvPr id="28" name="Text 21"/>
          <p:cNvSpPr txBox="1"/>
          <p:nvPr/>
        </p:nvSpPr>
        <p:spPr>
          <a:xfrm>
            <a:off x="9500616" y="3840480"/>
            <a:ext cx="2194560" cy="1051560"/>
          </a:xfrm>
          <a:prstGeom prst="rect">
            <a:avLst/>
          </a:prstGeom>
          <a:noFill/>
          <a:ln/>
        </p:spPr>
        <p:txBody>
          <a:bodyPr wrap="square" lIns="0" tIns="0" rIns="0" bIns="0" rtlCol="0" anchor="t"/>
          <a:lstStyle/>
          <a:p>
            <a:pPr marL="0" indent="0" algn="ctr">
              <a:buNone/>
            </a:pPr>
            <a:r>
              <a:rPr lang="en-US" sz="1600" dirty="0">
                <a:solidFill>
                  <a:srgbClr val="5A6B84"/>
                </a:solidFill>
                <a:latin typeface="Calibri" pitchFamily="34" charset="0"/>
                <a:ea typeface="Calibri" pitchFamily="34" charset="-122"/>
                <a:cs typeface="Calibri" pitchFamily="34" charset="-120"/>
              </a:rPr>
              <a:t>Global cloud regions: runs the service from wherever is cheapest</a:t>
            </a:r>
            <a:endParaRPr lang="en-US" sz="1600" dirty="0"/>
          </a:p>
        </p:txBody>
      </p:sp>
      <p:sp>
        <p:nvSpPr>
          <p:cNvPr id="30" name="Shape 23"/>
          <p:cNvSpPr/>
          <p:nvPr/>
        </p:nvSpPr>
        <p:spPr>
          <a:xfrm>
            <a:off x="694944" y="5408676"/>
            <a:ext cx="384048" cy="384048"/>
          </a:xfrm>
          <a:prstGeom prst="ellipse">
            <a:avLst/>
          </a:prstGeom>
          <a:solidFill>
            <a:srgbClr val="23283D"/>
          </a:solidFill>
          <a:ln w="12700">
            <a:solidFill>
              <a:srgbClr val="23283D"/>
            </a:solidFill>
            <a:prstDash val="solid"/>
          </a:ln>
        </p:spPr>
      </p:sp>
      <p:pic>
        <p:nvPicPr>
          <p:cNvPr id="31" name="Image 5" descr="/tmp/claude-0/-home-claude/7dbc9901-6856-5311-8455-15d903d68af2/scratchpad/deck/assets/gavel_white.png"/>
          <p:cNvPicPr>
            <a:picLocks noChangeAspect="1"/>
          </p:cNvPicPr>
          <p:nvPr/>
        </p:nvPicPr>
        <p:blipFill>
          <a:blip r:embed="rId8"/>
          <a:stretch>
            <a:fillRect/>
          </a:stretch>
        </p:blipFill>
        <p:spPr>
          <a:xfrm>
            <a:off x="794796" y="5508528"/>
            <a:ext cx="184343" cy="184343"/>
          </a:xfrm>
          <a:prstGeom prst="rect">
            <a:avLst/>
          </a:prstGeom>
        </p:spPr>
      </p:pic>
      <p:sp>
        <p:nvSpPr>
          <p:cNvPr id="32" name="Text 24"/>
          <p:cNvSpPr txBox="1"/>
          <p:nvPr/>
        </p:nvSpPr>
        <p:spPr>
          <a:xfrm>
            <a:off x="1207008" y="5148072"/>
            <a:ext cx="10250424" cy="905256"/>
          </a:xfrm>
          <a:prstGeom prst="rect">
            <a:avLst/>
          </a:prstGeom>
          <a:noFill/>
          <a:ln/>
        </p:spPr>
        <p:txBody>
          <a:bodyPr wrap="square" lIns="0" tIns="0" rIns="0" bIns="0" rtlCol="0" anchor="ctr"/>
          <a:lstStyle/>
          <a:p>
            <a:pPr marL="0" indent="0">
              <a:buNone/>
            </a:pPr>
            <a:r>
              <a:rPr lang="en-US" sz="1600" b="1" kern="0" spc="200" dirty="0">
                <a:solidFill>
                  <a:srgbClr val="C00000"/>
                </a:solidFill>
                <a:latin typeface="Calibri" pitchFamily="34" charset="0"/>
                <a:ea typeface="Calibri" pitchFamily="34" charset="-122"/>
                <a:cs typeface="Calibri" pitchFamily="34" charset="-120"/>
              </a:rPr>
              <a:t>THE LEGAL QUESTION   </a:t>
            </a:r>
            <a:r>
              <a:rPr lang="en-US" sz="1600" dirty="0">
                <a:solidFill>
                  <a:srgbClr val="C00000"/>
                </a:solidFill>
                <a:latin typeface="Calibri" pitchFamily="34" charset="0"/>
                <a:ea typeface="Calibri" pitchFamily="34" charset="-122"/>
                <a:cs typeface="Calibri" pitchFamily="34" charset="-120"/>
              </a:rPr>
              <a:t>Virtual service providers deliver into your market with no local footprint at all: revenue is legally realised where contracts and IP sit, not where customers sit. Of the five circles above, how many can your administration currently serve with an assessment? For most members, one: the user.</a:t>
            </a:r>
            <a:endParaRPr lang="en-US" sz="1600" dirty="0">
              <a:solidFill>
                <a:srgbClr val="C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The instruments that attach today in West Africa</a:t>
            </a:r>
            <a:endParaRPr lang="en-US" sz="2600" dirty="0"/>
          </a:p>
        </p:txBody>
      </p:sp>
      <p:sp>
        <p:nvSpPr>
          <p:cNvPr id="5" name="Shape 3"/>
          <p:cNvSpPr/>
          <p:nvPr/>
        </p:nvSpPr>
        <p:spPr>
          <a:xfrm>
            <a:off x="548640" y="1463040"/>
            <a:ext cx="11091672" cy="1042416"/>
          </a:xfrm>
          <a:prstGeom prst="roundRect">
            <a:avLst>
              <a:gd name="adj" fmla="val 15789"/>
            </a:avLst>
          </a:prstGeom>
          <a:solidFill>
            <a:srgbClr val="E6F4EA"/>
          </a:solidFill>
          <a:ln w="12700">
            <a:solidFill>
              <a:srgbClr val="E6F4EA"/>
            </a:solidFill>
            <a:prstDash val="solid"/>
          </a:ln>
        </p:spPr>
      </p:sp>
      <p:sp>
        <p:nvSpPr>
          <p:cNvPr id="6" name="Shape 4"/>
          <p:cNvSpPr/>
          <p:nvPr/>
        </p:nvSpPr>
        <p:spPr>
          <a:xfrm>
            <a:off x="749808" y="1755648"/>
            <a:ext cx="457200" cy="457200"/>
          </a:xfrm>
          <a:prstGeom prst="ellipse">
            <a:avLst/>
          </a:prstGeom>
          <a:solidFill>
            <a:srgbClr val="2E9E4F"/>
          </a:solidFill>
          <a:ln w="12700">
            <a:solidFill>
              <a:srgbClr val="2E9E4F"/>
            </a:solidFill>
            <a:prstDash val="solid"/>
          </a:ln>
        </p:spPr>
      </p:sp>
      <p:sp>
        <p:nvSpPr>
          <p:cNvPr id="7" name="Text 5"/>
          <p:cNvSpPr txBox="1"/>
          <p:nvPr/>
        </p:nvSpPr>
        <p:spPr>
          <a:xfrm>
            <a:off x="1371600" y="1554480"/>
            <a:ext cx="2514600" cy="868680"/>
          </a:xfrm>
          <a:prstGeom prst="rect">
            <a:avLst/>
          </a:prstGeom>
          <a:noFill/>
          <a:ln/>
        </p:spPr>
        <p:txBody>
          <a:bodyPr wrap="square" lIns="0" tIns="0" rIns="0" bIns="0" rtlCol="0" anchor="ctr"/>
          <a:lstStyle/>
          <a:p>
            <a:pPr marL="0" indent="0">
              <a:buNone/>
            </a:pPr>
            <a:r>
              <a:rPr lang="en-US" sz="1600" b="1" dirty="0">
                <a:solidFill>
                  <a:srgbClr val="23283D"/>
                </a:solidFill>
                <a:latin typeface="Calibri" pitchFamily="34" charset="0"/>
                <a:ea typeface="Calibri" pitchFamily="34" charset="-122"/>
                <a:cs typeface="Calibri" pitchFamily="34" charset="-120"/>
              </a:rPr>
              <a:t>VAT on cross border digital services</a:t>
            </a:r>
            <a:endParaRPr lang="en-US" sz="1600" dirty="0"/>
          </a:p>
        </p:txBody>
      </p:sp>
      <p:sp>
        <p:nvSpPr>
          <p:cNvPr id="8" name="Text 6"/>
          <p:cNvSpPr txBox="1"/>
          <p:nvPr/>
        </p:nvSpPr>
        <p:spPr>
          <a:xfrm>
            <a:off x="4023360" y="1554480"/>
            <a:ext cx="5120640" cy="868680"/>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Nigeria (7.5%), Ghana (15%), Senegal (18%), Cote d’Ivoire (18%), among others, now require non resident suppliers to register and remit</a:t>
            </a:r>
            <a:endParaRPr lang="en-US" sz="1600" dirty="0"/>
          </a:p>
        </p:txBody>
      </p:sp>
      <p:sp>
        <p:nvSpPr>
          <p:cNvPr id="9" name="Text 7"/>
          <p:cNvSpPr txBox="1"/>
          <p:nvPr/>
        </p:nvSpPr>
        <p:spPr>
          <a:xfrm>
            <a:off x="9281160" y="1554480"/>
            <a:ext cx="2194560" cy="868680"/>
          </a:xfrm>
          <a:prstGeom prst="rect">
            <a:avLst/>
          </a:prstGeom>
          <a:noFill/>
          <a:ln/>
        </p:spPr>
        <p:txBody>
          <a:bodyPr wrap="square" lIns="0" tIns="0" rIns="0" bIns="0" rtlCol="0" anchor="ctr"/>
          <a:lstStyle/>
          <a:p>
            <a:pPr marL="0" indent="0">
              <a:buNone/>
            </a:pPr>
            <a:r>
              <a:rPr lang="en-US" sz="1600" i="1" dirty="0">
                <a:solidFill>
                  <a:srgbClr val="5A6B84"/>
                </a:solidFill>
                <a:latin typeface="Calibri" pitchFamily="34" charset="0"/>
                <a:ea typeface="Calibri" pitchFamily="34" charset="-122"/>
                <a:cs typeface="Calibri" pitchFamily="34" charset="-120"/>
              </a:rPr>
              <a:t>Reaches consumption in the market state</a:t>
            </a:r>
            <a:endParaRPr lang="en-US" sz="1600" dirty="0"/>
          </a:p>
        </p:txBody>
      </p:sp>
      <p:sp>
        <p:nvSpPr>
          <p:cNvPr id="10" name="Shape 8"/>
          <p:cNvSpPr/>
          <p:nvPr/>
        </p:nvSpPr>
        <p:spPr>
          <a:xfrm>
            <a:off x="548640" y="2596896"/>
            <a:ext cx="11091672" cy="1042416"/>
          </a:xfrm>
          <a:prstGeom prst="roundRect">
            <a:avLst>
              <a:gd name="adj" fmla="val 15789"/>
            </a:avLst>
          </a:prstGeom>
          <a:solidFill>
            <a:srgbClr val="FCF4DC"/>
          </a:solidFill>
          <a:ln w="12700">
            <a:solidFill>
              <a:srgbClr val="FCF4DC"/>
            </a:solidFill>
            <a:prstDash val="solid"/>
          </a:ln>
        </p:spPr>
      </p:sp>
      <p:sp>
        <p:nvSpPr>
          <p:cNvPr id="11" name="Shape 9"/>
          <p:cNvSpPr/>
          <p:nvPr/>
        </p:nvSpPr>
        <p:spPr>
          <a:xfrm>
            <a:off x="749808" y="2889504"/>
            <a:ext cx="457200" cy="457200"/>
          </a:xfrm>
          <a:prstGeom prst="ellipse">
            <a:avLst/>
          </a:prstGeom>
          <a:solidFill>
            <a:srgbClr val="EDAD0B"/>
          </a:solidFill>
          <a:ln w="12700">
            <a:solidFill>
              <a:srgbClr val="EDAD0B"/>
            </a:solidFill>
            <a:prstDash val="solid"/>
          </a:ln>
        </p:spPr>
      </p:sp>
      <p:sp>
        <p:nvSpPr>
          <p:cNvPr id="12" name="Text 10"/>
          <p:cNvSpPr txBox="1"/>
          <p:nvPr/>
        </p:nvSpPr>
        <p:spPr>
          <a:xfrm>
            <a:off x="1371600" y="2688336"/>
            <a:ext cx="2514600" cy="868680"/>
          </a:xfrm>
          <a:prstGeom prst="rect">
            <a:avLst/>
          </a:prstGeom>
          <a:noFill/>
          <a:ln/>
        </p:spPr>
        <p:txBody>
          <a:bodyPr wrap="square" lIns="0" tIns="0" rIns="0" bIns="0" rtlCol="0" anchor="ctr"/>
          <a:lstStyle/>
          <a:p>
            <a:pPr marL="0" indent="0">
              <a:buNone/>
            </a:pPr>
            <a:r>
              <a:rPr lang="en-US" sz="1600" b="1" dirty="0">
                <a:solidFill>
                  <a:srgbClr val="23283D"/>
                </a:solidFill>
                <a:latin typeface="Calibri" pitchFamily="34" charset="0"/>
                <a:ea typeface="Calibri" pitchFamily="34" charset="-122"/>
                <a:cs typeface="Calibri" pitchFamily="34" charset="-120"/>
              </a:rPr>
              <a:t>Excise on connectivity and money</a:t>
            </a:r>
            <a:endParaRPr lang="en-US" sz="1600" dirty="0"/>
          </a:p>
        </p:txBody>
      </p:sp>
      <p:sp>
        <p:nvSpPr>
          <p:cNvPr id="13" name="Text 11"/>
          <p:cNvSpPr txBox="1"/>
          <p:nvPr/>
        </p:nvSpPr>
        <p:spPr>
          <a:xfrm>
            <a:off x="4023360" y="2688336"/>
            <a:ext cx="5120640" cy="868680"/>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Duties on airtime, data and mobile money across the region; Ghana repealed its electronic transfer levy in 2025 after sustained pushback</a:t>
            </a:r>
            <a:endParaRPr lang="en-US" sz="1600" dirty="0"/>
          </a:p>
        </p:txBody>
      </p:sp>
      <p:sp>
        <p:nvSpPr>
          <p:cNvPr id="14" name="Text 12"/>
          <p:cNvSpPr txBox="1"/>
          <p:nvPr/>
        </p:nvSpPr>
        <p:spPr>
          <a:xfrm>
            <a:off x="9281160" y="2688336"/>
            <a:ext cx="2194560" cy="868680"/>
          </a:xfrm>
          <a:prstGeom prst="rect">
            <a:avLst/>
          </a:prstGeom>
          <a:noFill/>
          <a:ln/>
        </p:spPr>
        <p:txBody>
          <a:bodyPr wrap="square" lIns="0" tIns="0" rIns="0" bIns="0" rtlCol="0" anchor="ctr"/>
          <a:lstStyle/>
          <a:p>
            <a:pPr marL="0" indent="0">
              <a:buNone/>
            </a:pPr>
            <a:r>
              <a:rPr lang="en-US" sz="1600" i="1" dirty="0">
                <a:solidFill>
                  <a:srgbClr val="5A6B84"/>
                </a:solidFill>
                <a:latin typeface="Calibri" pitchFamily="34" charset="0"/>
                <a:ea typeface="Calibri" pitchFamily="34" charset="-122"/>
                <a:cs typeface="Calibri" pitchFamily="34" charset="-120"/>
              </a:rPr>
              <a:t>Reaches usage by the local consumer</a:t>
            </a:r>
            <a:endParaRPr lang="en-US" sz="1600" dirty="0"/>
          </a:p>
        </p:txBody>
      </p:sp>
      <p:sp>
        <p:nvSpPr>
          <p:cNvPr id="15" name="Shape 13"/>
          <p:cNvSpPr/>
          <p:nvPr/>
        </p:nvSpPr>
        <p:spPr>
          <a:xfrm>
            <a:off x="548640" y="3730752"/>
            <a:ext cx="11091672" cy="1042416"/>
          </a:xfrm>
          <a:prstGeom prst="roundRect">
            <a:avLst>
              <a:gd name="adj" fmla="val 15789"/>
            </a:avLst>
          </a:prstGeom>
          <a:solidFill>
            <a:srgbClr val="FDEEE2"/>
          </a:solidFill>
          <a:ln w="12700">
            <a:solidFill>
              <a:srgbClr val="FDEEE2"/>
            </a:solidFill>
            <a:prstDash val="solid"/>
          </a:ln>
        </p:spPr>
      </p:sp>
      <p:sp>
        <p:nvSpPr>
          <p:cNvPr id="16" name="Shape 14"/>
          <p:cNvSpPr/>
          <p:nvPr/>
        </p:nvSpPr>
        <p:spPr>
          <a:xfrm>
            <a:off x="749808" y="4023360"/>
            <a:ext cx="457200" cy="457200"/>
          </a:xfrm>
          <a:prstGeom prst="ellipse">
            <a:avLst/>
          </a:prstGeom>
          <a:solidFill>
            <a:srgbClr val="F4802A"/>
          </a:solidFill>
          <a:ln w="12700">
            <a:solidFill>
              <a:srgbClr val="F4802A"/>
            </a:solidFill>
            <a:prstDash val="solid"/>
          </a:ln>
        </p:spPr>
      </p:sp>
      <p:sp>
        <p:nvSpPr>
          <p:cNvPr id="17" name="Text 15"/>
          <p:cNvSpPr txBox="1"/>
          <p:nvPr/>
        </p:nvSpPr>
        <p:spPr>
          <a:xfrm>
            <a:off x="1371600" y="3822192"/>
            <a:ext cx="2514600" cy="868680"/>
          </a:xfrm>
          <a:prstGeom prst="rect">
            <a:avLst/>
          </a:prstGeom>
          <a:noFill/>
          <a:ln/>
        </p:spPr>
        <p:txBody>
          <a:bodyPr wrap="square" lIns="0" tIns="0" rIns="0" bIns="0" rtlCol="0" anchor="ctr"/>
          <a:lstStyle/>
          <a:p>
            <a:pPr marL="0" indent="0">
              <a:buNone/>
            </a:pPr>
            <a:r>
              <a:rPr lang="en-US" sz="1600" b="1" dirty="0">
                <a:solidFill>
                  <a:srgbClr val="23283D"/>
                </a:solidFill>
                <a:latin typeface="Calibri" pitchFamily="34" charset="0"/>
                <a:ea typeface="Calibri" pitchFamily="34" charset="-122"/>
                <a:cs typeface="Calibri" pitchFamily="34" charset="-120"/>
              </a:rPr>
              <a:t>Digital services and SEP taxes</a:t>
            </a:r>
            <a:endParaRPr lang="en-US" sz="1600" dirty="0"/>
          </a:p>
        </p:txBody>
      </p:sp>
      <p:sp>
        <p:nvSpPr>
          <p:cNvPr id="18" name="Text 16"/>
          <p:cNvSpPr txBox="1"/>
          <p:nvPr/>
        </p:nvSpPr>
        <p:spPr>
          <a:xfrm>
            <a:off x="4023360" y="3822192"/>
            <a:ext cx="5120640" cy="868680"/>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Nigeria’s SEP rules assess non residents on deemed profits; Sierra Leone applies a DST; Kenya, as comparator, runs a SEP tax at an effective 3% of turnover</a:t>
            </a:r>
            <a:endParaRPr lang="en-US" sz="1600" dirty="0"/>
          </a:p>
        </p:txBody>
      </p:sp>
      <p:sp>
        <p:nvSpPr>
          <p:cNvPr id="19" name="Text 17"/>
          <p:cNvSpPr txBox="1"/>
          <p:nvPr/>
        </p:nvSpPr>
        <p:spPr>
          <a:xfrm>
            <a:off x="9281160" y="3822192"/>
            <a:ext cx="2194560" cy="868680"/>
          </a:xfrm>
          <a:prstGeom prst="rect">
            <a:avLst/>
          </a:prstGeom>
          <a:noFill/>
          <a:ln/>
        </p:spPr>
        <p:txBody>
          <a:bodyPr wrap="square" lIns="0" tIns="0" rIns="0" bIns="0" rtlCol="0" anchor="ctr"/>
          <a:lstStyle/>
          <a:p>
            <a:pPr marL="0" indent="0">
              <a:buNone/>
            </a:pPr>
            <a:r>
              <a:rPr lang="en-US" sz="1600" i="1" dirty="0">
                <a:solidFill>
                  <a:srgbClr val="5A6B84"/>
                </a:solidFill>
                <a:latin typeface="Calibri" pitchFamily="34" charset="0"/>
                <a:ea typeface="Calibri" pitchFamily="34" charset="-122"/>
                <a:cs typeface="Calibri" pitchFamily="34" charset="-120"/>
              </a:rPr>
              <a:t>Reaches turnover or deemed profit of the non resident</a:t>
            </a:r>
            <a:endParaRPr lang="en-US" sz="1600" dirty="0"/>
          </a:p>
        </p:txBody>
      </p:sp>
      <p:sp>
        <p:nvSpPr>
          <p:cNvPr id="20" name="Shape 18"/>
          <p:cNvSpPr/>
          <p:nvPr/>
        </p:nvSpPr>
        <p:spPr>
          <a:xfrm>
            <a:off x="548640" y="4864608"/>
            <a:ext cx="11091672" cy="1042416"/>
          </a:xfrm>
          <a:prstGeom prst="roundRect">
            <a:avLst>
              <a:gd name="adj" fmla="val 15789"/>
            </a:avLst>
          </a:prstGeom>
          <a:solidFill>
            <a:srgbClr val="FBE8E9"/>
          </a:solidFill>
          <a:ln w="12700">
            <a:solidFill>
              <a:srgbClr val="FBE8E9"/>
            </a:solidFill>
            <a:prstDash val="solid"/>
          </a:ln>
        </p:spPr>
      </p:sp>
      <p:sp>
        <p:nvSpPr>
          <p:cNvPr id="21" name="Shape 19"/>
          <p:cNvSpPr/>
          <p:nvPr/>
        </p:nvSpPr>
        <p:spPr>
          <a:xfrm>
            <a:off x="749808" y="5157216"/>
            <a:ext cx="457200" cy="457200"/>
          </a:xfrm>
          <a:prstGeom prst="ellipse">
            <a:avLst/>
          </a:prstGeom>
          <a:solidFill>
            <a:srgbClr val="E63946"/>
          </a:solidFill>
          <a:ln w="12700">
            <a:solidFill>
              <a:srgbClr val="E63946"/>
            </a:solidFill>
            <a:prstDash val="solid"/>
          </a:ln>
        </p:spPr>
      </p:sp>
      <p:sp>
        <p:nvSpPr>
          <p:cNvPr id="22" name="Text 20"/>
          <p:cNvSpPr txBox="1"/>
          <p:nvPr/>
        </p:nvSpPr>
        <p:spPr>
          <a:xfrm>
            <a:off x="1371600" y="4956048"/>
            <a:ext cx="2514600" cy="868680"/>
          </a:xfrm>
          <a:prstGeom prst="rect">
            <a:avLst/>
          </a:prstGeom>
          <a:noFill/>
          <a:ln/>
        </p:spPr>
        <p:txBody>
          <a:bodyPr wrap="square" lIns="0" tIns="0" rIns="0" bIns="0" rtlCol="0" anchor="ctr"/>
          <a:lstStyle/>
          <a:p>
            <a:pPr marL="0" indent="0">
              <a:buNone/>
            </a:pPr>
            <a:r>
              <a:rPr lang="en-US" sz="1600" b="1" dirty="0">
                <a:solidFill>
                  <a:srgbClr val="23283D"/>
                </a:solidFill>
                <a:latin typeface="Calibri" pitchFamily="34" charset="0"/>
                <a:ea typeface="Calibri" pitchFamily="34" charset="-122"/>
                <a:cs typeface="Calibri" pitchFamily="34" charset="-120"/>
              </a:rPr>
              <a:t>Corporate income tax</a:t>
            </a:r>
            <a:endParaRPr lang="en-US" sz="1600" dirty="0"/>
          </a:p>
        </p:txBody>
      </p:sp>
      <p:sp>
        <p:nvSpPr>
          <p:cNvPr id="23" name="Text 21"/>
          <p:cNvSpPr txBox="1"/>
          <p:nvPr/>
        </p:nvSpPr>
        <p:spPr>
          <a:xfrm>
            <a:off x="4023360" y="4956048"/>
            <a:ext cx="5120640" cy="868680"/>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Applies only where a permanent establishment or SEP style nexus exists; the ordinary treaty answer is that it does not</a:t>
            </a:r>
            <a:endParaRPr lang="en-US" sz="1600" dirty="0"/>
          </a:p>
        </p:txBody>
      </p:sp>
      <p:sp>
        <p:nvSpPr>
          <p:cNvPr id="24" name="Text 22"/>
          <p:cNvSpPr txBox="1"/>
          <p:nvPr/>
        </p:nvSpPr>
        <p:spPr>
          <a:xfrm>
            <a:off x="9281160" y="4956048"/>
            <a:ext cx="2194560" cy="868680"/>
          </a:xfrm>
          <a:prstGeom prst="rect">
            <a:avLst/>
          </a:prstGeom>
          <a:noFill/>
          <a:ln/>
        </p:spPr>
        <p:txBody>
          <a:bodyPr wrap="square" lIns="0" tIns="0" rIns="0" bIns="0" rtlCol="0" anchor="ctr"/>
          <a:lstStyle/>
          <a:p>
            <a:pPr marL="0" indent="0">
              <a:buNone/>
            </a:pPr>
            <a:r>
              <a:rPr lang="en-US" sz="1600" i="1" dirty="0">
                <a:solidFill>
                  <a:srgbClr val="5A6B84"/>
                </a:solidFill>
                <a:latin typeface="Calibri" pitchFamily="34" charset="0"/>
                <a:ea typeface="Calibri" pitchFamily="34" charset="-122"/>
                <a:cs typeface="Calibri" pitchFamily="34" charset="-120"/>
              </a:rPr>
              <a:t>Reaches net profit, if nexus can be found</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What these instruments reach, and what they miss</a:t>
            </a:r>
            <a:endParaRPr lang="en-US" sz="2600" dirty="0"/>
          </a:p>
        </p:txBody>
      </p:sp>
      <p:sp>
        <p:nvSpPr>
          <p:cNvPr id="5" name="Shape 3"/>
          <p:cNvSpPr/>
          <p:nvPr/>
        </p:nvSpPr>
        <p:spPr>
          <a:xfrm>
            <a:off x="1207008" y="1463040"/>
            <a:ext cx="1371600" cy="1371600"/>
          </a:xfrm>
          <a:prstGeom prst="ellipse">
            <a:avLst/>
          </a:prstGeom>
          <a:solidFill>
            <a:srgbClr val="2E9E4F"/>
          </a:solidFill>
          <a:ln w="12700">
            <a:solidFill>
              <a:srgbClr val="2E9E4F"/>
            </a:solidFill>
            <a:prstDash val="solid"/>
          </a:ln>
        </p:spPr>
      </p:sp>
      <p:sp>
        <p:nvSpPr>
          <p:cNvPr id="6" name="Text 4"/>
          <p:cNvSpPr txBox="1"/>
          <p:nvPr/>
        </p:nvSpPr>
        <p:spPr>
          <a:xfrm>
            <a:off x="1207008" y="1463040"/>
            <a:ext cx="1371600" cy="13716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VAT</a:t>
            </a:r>
            <a:endParaRPr lang="en-US" sz="1400" dirty="0"/>
          </a:p>
        </p:txBody>
      </p:sp>
      <p:sp>
        <p:nvSpPr>
          <p:cNvPr id="7" name="Text 5"/>
          <p:cNvSpPr txBox="1"/>
          <p:nvPr/>
        </p:nvSpPr>
        <p:spPr>
          <a:xfrm>
            <a:off x="685800" y="3063240"/>
            <a:ext cx="2414016" cy="2468880"/>
          </a:xfrm>
          <a:prstGeom prst="rect">
            <a:avLst/>
          </a:prstGeom>
          <a:noFill/>
          <a:ln/>
        </p:spPr>
        <p:txBody>
          <a:bodyPr wrap="square" lIns="0" tIns="0" rIns="0" bIns="0" rtlCol="0" anchor="t"/>
          <a:lstStyle/>
          <a:p>
            <a:pPr marL="0" indent="0">
              <a:spcAft>
                <a:spcPts val="400"/>
              </a:spcAft>
              <a:buNone/>
            </a:pPr>
            <a:r>
              <a:rPr lang="en-US" sz="1600" b="1" dirty="0">
                <a:solidFill>
                  <a:srgbClr val="247E3E"/>
                </a:solidFill>
                <a:latin typeface="Calibri" pitchFamily="34" charset="0"/>
                <a:ea typeface="Calibri" pitchFamily="34" charset="-122"/>
                <a:cs typeface="Calibri" pitchFamily="34" charset="-120"/>
              </a:rPr>
              <a:t>REACHES</a:t>
            </a:r>
            <a:endParaRPr lang="en-US" sz="1600" dirty="0"/>
          </a:p>
          <a:p>
            <a:pPr marL="0" indent="0">
              <a:spcAft>
                <a:spcPts val="400"/>
              </a:spcAft>
              <a:buNone/>
            </a:pPr>
            <a:r>
              <a:rPr lang="en-US" sz="1600" dirty="0">
                <a:solidFill>
                  <a:srgbClr val="2B3A52"/>
                </a:solidFill>
                <a:latin typeface="Calibri" pitchFamily="34" charset="0"/>
                <a:ea typeface="Calibri" pitchFamily="34" charset="-122"/>
                <a:cs typeface="Calibri" pitchFamily="34" charset="-120"/>
              </a:rPr>
              <a:t>The consumption spend of your residents</a:t>
            </a:r>
            <a:endParaRPr lang="en-US" sz="1600" dirty="0"/>
          </a:p>
          <a:p>
            <a:pPr marL="0" indent="0">
              <a:spcAft>
                <a:spcPts val="400"/>
              </a:spcAft>
              <a:buNone/>
            </a:pPr>
            <a:r>
              <a:rPr lang="en-US" sz="1600" dirty="0">
                <a:solidFill>
                  <a:srgbClr val="000000"/>
                </a:solidFill>
                <a:latin typeface="Calibri" pitchFamily="34" charset="0"/>
                <a:ea typeface="Calibri" pitchFamily="34" charset="-122"/>
                <a:cs typeface="Calibri" pitchFamily="34" charset="-120"/>
              </a:rPr>
              <a:t> </a:t>
            </a:r>
            <a:endParaRPr lang="en-US" sz="1600" dirty="0"/>
          </a:p>
          <a:p>
            <a:pPr marL="0" indent="0">
              <a:spcAft>
                <a:spcPts val="400"/>
              </a:spcAft>
              <a:buNone/>
            </a:pPr>
            <a:r>
              <a:rPr lang="en-US" sz="1600" b="1" dirty="0">
                <a:solidFill>
                  <a:srgbClr val="C42F3B"/>
                </a:solidFill>
                <a:latin typeface="Calibri" pitchFamily="34" charset="0"/>
                <a:ea typeface="Calibri" pitchFamily="34" charset="-122"/>
                <a:cs typeface="Calibri" pitchFamily="34" charset="-120"/>
              </a:rPr>
              <a:t>MISSES</a:t>
            </a:r>
            <a:endParaRPr lang="en-US" sz="1600" dirty="0"/>
          </a:p>
          <a:p>
            <a:pPr marL="0" indent="0">
              <a:spcAft>
                <a:spcPts val="400"/>
              </a:spcAft>
              <a:buNone/>
            </a:pPr>
            <a:r>
              <a:rPr lang="en-US" sz="1600" dirty="0">
                <a:solidFill>
                  <a:srgbClr val="2B3A52"/>
                </a:solidFill>
                <a:latin typeface="Calibri" pitchFamily="34" charset="0"/>
                <a:ea typeface="Calibri" pitchFamily="34" charset="-122"/>
                <a:cs typeface="Calibri" pitchFamily="34" charset="-120"/>
              </a:rPr>
              <a:t>The provider's profit entirely; the burden sits on your consumer</a:t>
            </a:r>
            <a:endParaRPr lang="en-US" sz="1600" dirty="0"/>
          </a:p>
        </p:txBody>
      </p:sp>
      <p:sp>
        <p:nvSpPr>
          <p:cNvPr id="8" name="Shape 6"/>
          <p:cNvSpPr/>
          <p:nvPr/>
        </p:nvSpPr>
        <p:spPr>
          <a:xfrm>
            <a:off x="4032504" y="1463040"/>
            <a:ext cx="1371600" cy="1371600"/>
          </a:xfrm>
          <a:prstGeom prst="ellipse">
            <a:avLst/>
          </a:prstGeom>
          <a:solidFill>
            <a:srgbClr val="EDAD0B"/>
          </a:solidFill>
          <a:ln w="12700">
            <a:solidFill>
              <a:srgbClr val="EDAD0B"/>
            </a:solidFill>
            <a:prstDash val="solid"/>
          </a:ln>
        </p:spPr>
      </p:sp>
      <p:sp>
        <p:nvSpPr>
          <p:cNvPr id="9" name="Text 7"/>
          <p:cNvSpPr txBox="1"/>
          <p:nvPr/>
        </p:nvSpPr>
        <p:spPr>
          <a:xfrm>
            <a:off x="4032504" y="1463040"/>
            <a:ext cx="1371600" cy="13716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EXCISE</a:t>
            </a:r>
            <a:endParaRPr lang="en-US" sz="1400" dirty="0"/>
          </a:p>
        </p:txBody>
      </p:sp>
      <p:sp>
        <p:nvSpPr>
          <p:cNvPr id="10" name="Text 8"/>
          <p:cNvSpPr txBox="1"/>
          <p:nvPr/>
        </p:nvSpPr>
        <p:spPr>
          <a:xfrm>
            <a:off x="3511296" y="3063240"/>
            <a:ext cx="2414016" cy="2468880"/>
          </a:xfrm>
          <a:prstGeom prst="rect">
            <a:avLst/>
          </a:prstGeom>
          <a:noFill/>
          <a:ln/>
        </p:spPr>
        <p:txBody>
          <a:bodyPr wrap="square" lIns="0" tIns="0" rIns="0" bIns="0" rtlCol="0" anchor="t"/>
          <a:lstStyle/>
          <a:p>
            <a:pPr marL="0" indent="0">
              <a:spcAft>
                <a:spcPts val="400"/>
              </a:spcAft>
              <a:buNone/>
            </a:pPr>
            <a:r>
              <a:rPr lang="en-US" sz="1600" b="1" dirty="0">
                <a:solidFill>
                  <a:srgbClr val="247E3E"/>
                </a:solidFill>
                <a:latin typeface="Calibri" pitchFamily="34" charset="0"/>
                <a:ea typeface="Calibri" pitchFamily="34" charset="-122"/>
                <a:cs typeface="Calibri" pitchFamily="34" charset="-120"/>
              </a:rPr>
              <a:t>REACHES</a:t>
            </a:r>
            <a:endParaRPr lang="en-US" sz="1600" dirty="0"/>
          </a:p>
          <a:p>
            <a:pPr marL="0" indent="0">
              <a:spcAft>
                <a:spcPts val="400"/>
              </a:spcAft>
              <a:buNone/>
            </a:pPr>
            <a:r>
              <a:rPr lang="en-US" sz="1600" dirty="0">
                <a:solidFill>
                  <a:srgbClr val="2B3A52"/>
                </a:solidFill>
                <a:latin typeface="Calibri" pitchFamily="34" charset="0"/>
                <a:ea typeface="Calibri" pitchFamily="34" charset="-122"/>
                <a:cs typeface="Calibri" pitchFamily="34" charset="-120"/>
              </a:rPr>
              <a:t>Usage, simple to collect at the operator</a:t>
            </a:r>
            <a:endParaRPr lang="en-US" sz="1600" dirty="0"/>
          </a:p>
          <a:p>
            <a:pPr marL="0" indent="0">
              <a:spcAft>
                <a:spcPts val="400"/>
              </a:spcAft>
              <a:buNone/>
            </a:pPr>
            <a:r>
              <a:rPr lang="en-US" sz="1600" dirty="0">
                <a:solidFill>
                  <a:srgbClr val="000000"/>
                </a:solidFill>
                <a:latin typeface="Calibri" pitchFamily="34" charset="0"/>
                <a:ea typeface="Calibri" pitchFamily="34" charset="-122"/>
                <a:cs typeface="Calibri" pitchFamily="34" charset="-120"/>
              </a:rPr>
              <a:t> </a:t>
            </a:r>
            <a:endParaRPr lang="en-US" sz="1600" dirty="0"/>
          </a:p>
          <a:p>
            <a:pPr marL="0" indent="0">
              <a:spcAft>
                <a:spcPts val="400"/>
              </a:spcAft>
              <a:buNone/>
            </a:pPr>
            <a:r>
              <a:rPr lang="en-US" sz="1600" b="1" dirty="0">
                <a:solidFill>
                  <a:srgbClr val="C42F3B"/>
                </a:solidFill>
                <a:latin typeface="Calibri" pitchFamily="34" charset="0"/>
                <a:ea typeface="Calibri" pitchFamily="34" charset="-122"/>
                <a:cs typeface="Calibri" pitchFamily="34" charset="-120"/>
              </a:rPr>
              <a:t>MISSES</a:t>
            </a:r>
            <a:endParaRPr lang="en-US" sz="1600" dirty="0"/>
          </a:p>
          <a:p>
            <a:pPr marL="0" indent="0">
              <a:spcAft>
                <a:spcPts val="400"/>
              </a:spcAft>
              <a:buNone/>
            </a:pPr>
            <a:r>
              <a:rPr lang="en-US" sz="1600" dirty="0">
                <a:solidFill>
                  <a:srgbClr val="2B3A52"/>
                </a:solidFill>
                <a:latin typeface="Calibri" pitchFamily="34" charset="0"/>
                <a:ea typeface="Calibri" pitchFamily="34" charset="-122"/>
                <a:cs typeface="Calibri" pitchFamily="34" charset="-120"/>
              </a:rPr>
              <a:t>Taxes access itself: regressive and politically brittle, as Uganda's social media tax and Ghana's e-levy showed</a:t>
            </a:r>
            <a:endParaRPr lang="en-US" sz="1600" dirty="0"/>
          </a:p>
        </p:txBody>
      </p:sp>
      <p:sp>
        <p:nvSpPr>
          <p:cNvPr id="11" name="Shape 9"/>
          <p:cNvSpPr/>
          <p:nvPr/>
        </p:nvSpPr>
        <p:spPr>
          <a:xfrm>
            <a:off x="6858000" y="1463040"/>
            <a:ext cx="1371600" cy="1371600"/>
          </a:xfrm>
          <a:prstGeom prst="ellipse">
            <a:avLst/>
          </a:prstGeom>
          <a:solidFill>
            <a:srgbClr val="F4802A"/>
          </a:solidFill>
          <a:ln w="12700">
            <a:solidFill>
              <a:srgbClr val="F4802A"/>
            </a:solidFill>
            <a:prstDash val="solid"/>
          </a:ln>
        </p:spPr>
      </p:sp>
      <p:sp>
        <p:nvSpPr>
          <p:cNvPr id="12" name="Text 10"/>
          <p:cNvSpPr txBox="1"/>
          <p:nvPr/>
        </p:nvSpPr>
        <p:spPr>
          <a:xfrm>
            <a:off x="6858000" y="1463040"/>
            <a:ext cx="1371600" cy="13716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DST / SEP</a:t>
            </a:r>
            <a:endParaRPr lang="en-US" sz="1400" dirty="0"/>
          </a:p>
        </p:txBody>
      </p:sp>
      <p:sp>
        <p:nvSpPr>
          <p:cNvPr id="13" name="Text 11"/>
          <p:cNvSpPr txBox="1"/>
          <p:nvPr/>
        </p:nvSpPr>
        <p:spPr>
          <a:xfrm>
            <a:off x="6336792" y="3063240"/>
            <a:ext cx="2414016" cy="2468880"/>
          </a:xfrm>
          <a:prstGeom prst="rect">
            <a:avLst/>
          </a:prstGeom>
          <a:noFill/>
          <a:ln/>
        </p:spPr>
        <p:txBody>
          <a:bodyPr wrap="square" lIns="0" tIns="0" rIns="0" bIns="0" rtlCol="0" anchor="t"/>
          <a:lstStyle/>
          <a:p>
            <a:pPr marL="0" indent="0">
              <a:spcAft>
                <a:spcPts val="400"/>
              </a:spcAft>
              <a:buNone/>
            </a:pPr>
            <a:r>
              <a:rPr lang="en-US" sz="1600" b="1" dirty="0">
                <a:solidFill>
                  <a:srgbClr val="247E3E"/>
                </a:solidFill>
                <a:latin typeface="Calibri" pitchFamily="34" charset="0"/>
                <a:ea typeface="Calibri" pitchFamily="34" charset="-122"/>
                <a:cs typeface="Calibri" pitchFamily="34" charset="-120"/>
              </a:rPr>
              <a:t>REACHES</a:t>
            </a:r>
            <a:endParaRPr lang="en-US" sz="1600" dirty="0"/>
          </a:p>
          <a:p>
            <a:pPr marL="0" indent="0">
              <a:spcAft>
                <a:spcPts val="400"/>
              </a:spcAft>
              <a:buNone/>
            </a:pPr>
            <a:r>
              <a:rPr lang="en-US" sz="1600" dirty="0">
                <a:solidFill>
                  <a:srgbClr val="2B3A52"/>
                </a:solidFill>
                <a:latin typeface="Calibri" pitchFamily="34" charset="0"/>
                <a:ea typeface="Calibri" pitchFamily="34" charset="-122"/>
                <a:cs typeface="Calibri" pitchFamily="34" charset="-120"/>
              </a:rPr>
              <a:t>Turnover of non residents, no treaty PE needed</a:t>
            </a:r>
            <a:endParaRPr lang="en-US" sz="1600" dirty="0"/>
          </a:p>
          <a:p>
            <a:pPr marL="0" indent="0">
              <a:spcAft>
                <a:spcPts val="400"/>
              </a:spcAft>
              <a:buNone/>
            </a:pPr>
            <a:r>
              <a:rPr lang="en-US" sz="1600" dirty="0">
                <a:solidFill>
                  <a:srgbClr val="000000"/>
                </a:solidFill>
                <a:latin typeface="Calibri" pitchFamily="34" charset="0"/>
                <a:ea typeface="Calibri" pitchFamily="34" charset="-122"/>
                <a:cs typeface="Calibri" pitchFamily="34" charset="-120"/>
              </a:rPr>
              <a:t> </a:t>
            </a:r>
            <a:endParaRPr lang="en-US" sz="1600" dirty="0"/>
          </a:p>
          <a:p>
            <a:pPr marL="0" indent="0">
              <a:spcAft>
                <a:spcPts val="400"/>
              </a:spcAft>
              <a:buNone/>
            </a:pPr>
            <a:r>
              <a:rPr lang="en-US" sz="1600" b="1" dirty="0">
                <a:solidFill>
                  <a:srgbClr val="C42F3B"/>
                </a:solidFill>
                <a:latin typeface="Calibri" pitchFamily="34" charset="0"/>
                <a:ea typeface="Calibri" pitchFamily="34" charset="-122"/>
                <a:cs typeface="Calibri" pitchFamily="34" charset="-120"/>
              </a:rPr>
              <a:t>MISSES</a:t>
            </a:r>
            <a:endParaRPr lang="en-US" sz="1600" dirty="0"/>
          </a:p>
          <a:p>
            <a:pPr marL="0" indent="0">
              <a:spcAft>
                <a:spcPts val="400"/>
              </a:spcAft>
              <a:buNone/>
            </a:pPr>
            <a:r>
              <a:rPr lang="en-US" sz="1600" dirty="0">
                <a:solidFill>
                  <a:srgbClr val="2B3A52"/>
                </a:solidFill>
                <a:latin typeface="Calibri" pitchFamily="34" charset="0"/>
                <a:ea typeface="Calibri" pitchFamily="34" charset="-122"/>
                <a:cs typeface="Calibri" pitchFamily="34" charset="-120"/>
              </a:rPr>
              <a:t>Gross basis ignores margins; invites disputes and retaliation; treaty compatibility contested</a:t>
            </a:r>
            <a:endParaRPr lang="en-US" sz="1600" dirty="0"/>
          </a:p>
        </p:txBody>
      </p:sp>
      <p:sp>
        <p:nvSpPr>
          <p:cNvPr id="14" name="Shape 12"/>
          <p:cNvSpPr/>
          <p:nvPr/>
        </p:nvSpPr>
        <p:spPr>
          <a:xfrm>
            <a:off x="9683496" y="1463040"/>
            <a:ext cx="1371600" cy="1371600"/>
          </a:xfrm>
          <a:prstGeom prst="ellipse">
            <a:avLst/>
          </a:prstGeom>
          <a:solidFill>
            <a:srgbClr val="E63946"/>
          </a:solidFill>
          <a:ln w="12700">
            <a:solidFill>
              <a:srgbClr val="E63946"/>
            </a:solidFill>
            <a:prstDash val="solid"/>
          </a:ln>
        </p:spPr>
      </p:sp>
      <p:sp>
        <p:nvSpPr>
          <p:cNvPr id="15" name="Text 13"/>
          <p:cNvSpPr txBox="1"/>
          <p:nvPr/>
        </p:nvSpPr>
        <p:spPr>
          <a:xfrm>
            <a:off x="9683496" y="1463040"/>
            <a:ext cx="1371600" cy="137160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CIT</a:t>
            </a:r>
            <a:endParaRPr lang="en-US" sz="1400" dirty="0"/>
          </a:p>
        </p:txBody>
      </p:sp>
      <p:sp>
        <p:nvSpPr>
          <p:cNvPr id="16" name="Text 14"/>
          <p:cNvSpPr txBox="1"/>
          <p:nvPr/>
        </p:nvSpPr>
        <p:spPr>
          <a:xfrm>
            <a:off x="9162288" y="3063240"/>
            <a:ext cx="2414016" cy="2468880"/>
          </a:xfrm>
          <a:prstGeom prst="rect">
            <a:avLst/>
          </a:prstGeom>
          <a:noFill/>
          <a:ln/>
        </p:spPr>
        <p:txBody>
          <a:bodyPr wrap="square" lIns="0" tIns="0" rIns="0" bIns="0" rtlCol="0" anchor="t"/>
          <a:lstStyle/>
          <a:p>
            <a:pPr marL="0" indent="0">
              <a:spcAft>
                <a:spcPts val="400"/>
              </a:spcAft>
              <a:buNone/>
            </a:pPr>
            <a:r>
              <a:rPr lang="en-US" sz="1600" b="1" dirty="0">
                <a:solidFill>
                  <a:srgbClr val="247E3E"/>
                </a:solidFill>
                <a:latin typeface="Calibri" pitchFamily="34" charset="0"/>
                <a:ea typeface="Calibri" pitchFamily="34" charset="-122"/>
                <a:cs typeface="Calibri" pitchFamily="34" charset="-120"/>
              </a:rPr>
              <a:t>REACHES</a:t>
            </a:r>
            <a:endParaRPr lang="en-US" sz="1600" dirty="0"/>
          </a:p>
          <a:p>
            <a:pPr marL="0" indent="0">
              <a:spcAft>
                <a:spcPts val="400"/>
              </a:spcAft>
              <a:buNone/>
            </a:pPr>
            <a:r>
              <a:rPr lang="en-US" sz="1600" dirty="0">
                <a:solidFill>
                  <a:srgbClr val="2B3A52"/>
                </a:solidFill>
                <a:latin typeface="Calibri" pitchFamily="34" charset="0"/>
                <a:ea typeface="Calibri" pitchFamily="34" charset="-122"/>
                <a:cs typeface="Calibri" pitchFamily="34" charset="-120"/>
              </a:rPr>
              <a:t>Net profit, the base we say we want</a:t>
            </a:r>
            <a:endParaRPr lang="en-US" sz="1600" dirty="0"/>
          </a:p>
          <a:p>
            <a:pPr marL="0" indent="0">
              <a:spcAft>
                <a:spcPts val="400"/>
              </a:spcAft>
              <a:buNone/>
            </a:pPr>
            <a:r>
              <a:rPr lang="en-US" sz="1600" dirty="0">
                <a:solidFill>
                  <a:srgbClr val="000000"/>
                </a:solidFill>
                <a:latin typeface="Calibri" pitchFamily="34" charset="0"/>
                <a:ea typeface="Calibri" pitchFamily="34" charset="-122"/>
                <a:cs typeface="Calibri" pitchFamily="34" charset="-120"/>
              </a:rPr>
              <a:t> </a:t>
            </a:r>
            <a:endParaRPr lang="en-US" sz="1600" dirty="0"/>
          </a:p>
          <a:p>
            <a:pPr marL="0" indent="0">
              <a:spcAft>
                <a:spcPts val="400"/>
              </a:spcAft>
              <a:buNone/>
            </a:pPr>
            <a:r>
              <a:rPr lang="en-US" sz="1600" b="1" dirty="0">
                <a:solidFill>
                  <a:srgbClr val="C42F3B"/>
                </a:solidFill>
                <a:latin typeface="Calibri" pitchFamily="34" charset="0"/>
                <a:ea typeface="Calibri" pitchFamily="34" charset="-122"/>
                <a:cs typeface="Calibri" pitchFamily="34" charset="-120"/>
              </a:rPr>
              <a:t>MISSES</a:t>
            </a:r>
            <a:endParaRPr lang="en-US" sz="1600" dirty="0"/>
          </a:p>
          <a:p>
            <a:pPr marL="0" indent="0">
              <a:spcAft>
                <a:spcPts val="400"/>
              </a:spcAft>
              <a:buNone/>
            </a:pPr>
            <a:r>
              <a:rPr lang="en-US" sz="1600" dirty="0">
                <a:solidFill>
                  <a:srgbClr val="2B3A52"/>
                </a:solidFill>
                <a:latin typeface="Calibri" pitchFamily="34" charset="0"/>
                <a:ea typeface="Calibri" pitchFamily="34" charset="-122"/>
                <a:cs typeface="Calibri" pitchFamily="34" charset="-120"/>
              </a:rPr>
              <a:t>Almost everything: without physical presence there is no PE, and without a PE, article 7 gives you nothing</a:t>
            </a:r>
            <a:endParaRPr lang="en-US" sz="1600" dirty="0"/>
          </a:p>
        </p:txBody>
      </p:sp>
      <p:sp>
        <p:nvSpPr>
          <p:cNvPr id="18" name="Text 16"/>
          <p:cNvSpPr txBox="1"/>
          <p:nvPr/>
        </p:nvSpPr>
        <p:spPr>
          <a:xfrm>
            <a:off x="822960" y="5669280"/>
            <a:ext cx="10607040" cy="566928"/>
          </a:xfrm>
          <a:prstGeom prst="rect">
            <a:avLst/>
          </a:prstGeom>
          <a:noFill/>
          <a:ln/>
        </p:spPr>
        <p:txBody>
          <a:bodyPr wrap="square" lIns="0" tIns="0" rIns="0" bIns="0" rtlCol="0" anchor="ctr"/>
          <a:lstStyle/>
          <a:p>
            <a:pPr marL="0" indent="0">
              <a:buNone/>
            </a:pPr>
            <a:r>
              <a:rPr lang="en-US" dirty="0">
                <a:solidFill>
                  <a:srgbClr val="C00000"/>
                </a:solidFill>
                <a:latin typeface="Calibri" pitchFamily="34" charset="0"/>
                <a:ea typeface="Calibri" pitchFamily="34" charset="-122"/>
                <a:cs typeface="Calibri" pitchFamily="34" charset="-120"/>
              </a:rPr>
              <a:t>The pattern of the last decade: we tax the African consumer’s wallet with ease, and the foreign provider's profit with difficulty.</a:t>
            </a:r>
            <a:endParaRPr lang="en-US" dirty="0">
              <a:solidFill>
                <a:srgbClr val="C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2">
    <p:bg>
      <p:bgPr>
        <a:solidFill>
          <a:srgbClr val="2B6CB0"/>
        </a:solidFill>
        <a:effectLst/>
      </p:bgPr>
    </p:bg>
    <p:spTree>
      <p:nvGrpSpPr>
        <p:cNvPr id="1" name=""/>
        <p:cNvGrpSpPr/>
        <p:nvPr/>
      </p:nvGrpSpPr>
      <p:grpSpPr>
        <a:xfrm>
          <a:off x="0" y="0"/>
          <a:ext cx="0" cy="0"/>
          <a:chOff x="0" y="0"/>
          <a:chExt cx="0" cy="0"/>
        </a:xfrm>
      </p:grpSpPr>
      <p:sp>
        <p:nvSpPr>
          <p:cNvPr id="5" name="Text 3"/>
          <p:cNvSpPr txBox="1"/>
          <p:nvPr/>
        </p:nvSpPr>
        <p:spPr>
          <a:xfrm>
            <a:off x="822960" y="1600200"/>
            <a:ext cx="4114800" cy="1828800"/>
          </a:xfrm>
          <a:prstGeom prst="rect">
            <a:avLst/>
          </a:prstGeom>
          <a:noFill/>
          <a:ln/>
        </p:spPr>
        <p:txBody>
          <a:bodyPr wrap="square" lIns="0" tIns="0" rIns="0" bIns="0" rtlCol="0" anchor="t"/>
          <a:lstStyle/>
          <a:p>
            <a:pPr marL="0" indent="0">
              <a:buNone/>
            </a:pPr>
            <a:r>
              <a:rPr lang="en-US" sz="3700" b="1" dirty="0">
                <a:solidFill>
                  <a:srgbClr val="FFFFFF"/>
                </a:solidFill>
                <a:latin typeface="Cambria" pitchFamily="34" charset="0"/>
                <a:ea typeface="Cambria" pitchFamily="34" charset="-122"/>
                <a:cs typeface="Cambria" pitchFamily="34" charset="-120"/>
              </a:rPr>
              <a:t>The Global Digital MNC: Are OpenAI and Anthropic Taxed?</a:t>
            </a:r>
            <a:endParaRPr lang="en-US" sz="3700" dirty="0"/>
          </a:p>
        </p:txBody>
      </p:sp>
      <p:sp>
        <p:nvSpPr>
          <p:cNvPr id="6" name="Text 4"/>
          <p:cNvSpPr txBox="1"/>
          <p:nvPr/>
        </p:nvSpPr>
        <p:spPr>
          <a:xfrm>
            <a:off x="822960" y="4414520"/>
            <a:ext cx="4114800" cy="1554480"/>
          </a:xfrm>
          <a:prstGeom prst="rect">
            <a:avLst/>
          </a:prstGeom>
          <a:noFill/>
          <a:ln/>
        </p:spPr>
        <p:txBody>
          <a:bodyPr wrap="square" lIns="0" tIns="0" rIns="0" bIns="0" rtlCol="0" anchor="t"/>
          <a:lstStyle/>
          <a:p>
            <a:pPr marL="0" indent="0">
              <a:buNone/>
            </a:pPr>
            <a:r>
              <a:rPr lang="en-US" sz="2000" dirty="0">
                <a:solidFill>
                  <a:srgbClr val="C00000"/>
                </a:solidFill>
                <a:highlight>
                  <a:srgbClr val="FFFF00"/>
                </a:highlight>
                <a:latin typeface="Calibri" pitchFamily="34" charset="0"/>
                <a:ea typeface="Calibri" pitchFamily="34" charset="-122"/>
                <a:cs typeface="Calibri" pitchFamily="34" charset="-120"/>
              </a:rPr>
              <a:t>The companies of the AI era collect revenue from every jurisdiction on earth. How is it apportioned so that each state can tax its share? It is not. Why, and what would it take?</a:t>
            </a:r>
            <a:endParaRPr lang="en-US" sz="2000" dirty="0">
              <a:solidFill>
                <a:srgbClr val="C00000"/>
              </a:solidFill>
              <a:highlight>
                <a:srgbClr val="FFFF00"/>
              </a:highlight>
            </a:endParaRPr>
          </a:p>
        </p:txBody>
      </p:sp>
      <p:pic>
        <p:nvPicPr>
          <p:cNvPr id="2050" name="Picture 2" descr="As artificial intelligence edges closer to replacing millions of jobs, Sam  Altman is pushing a radical rethink: if robots do the work, they should  also pay taxes. The idea aims to help">
            <a:extLst>
              <a:ext uri="{FF2B5EF4-FFF2-40B4-BE49-F238E27FC236}">
                <a16:creationId xmlns:a16="http://schemas.microsoft.com/office/drawing/2014/main" id="{68E8D2E6-8EDA-A96E-92EB-D8C1150520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760" y="1422400"/>
            <a:ext cx="7086600" cy="4546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hape 21">
            <a:extLst>
              <a:ext uri="{FF2B5EF4-FFF2-40B4-BE49-F238E27FC236}">
                <a16:creationId xmlns:a16="http://schemas.microsoft.com/office/drawing/2014/main" id="{90CDD54F-E093-3BAE-2313-ECC57E926ED2}"/>
              </a:ext>
            </a:extLst>
          </p:cNvPr>
          <p:cNvSpPr/>
          <p:nvPr/>
        </p:nvSpPr>
        <p:spPr>
          <a:xfrm flipH="1" flipV="1">
            <a:off x="7574279" y="3796283"/>
            <a:ext cx="728468" cy="1242058"/>
          </a:xfrm>
          <a:prstGeom prst="line">
            <a:avLst/>
          </a:prstGeom>
          <a:noFill/>
          <a:ln w="19050">
            <a:solidFill>
              <a:srgbClr val="2B6CB0"/>
            </a:solidFill>
            <a:prstDash val="solid"/>
            <a:tailEnd type="triangle"/>
          </a:ln>
        </p:spPr>
        <p:txBody>
          <a:bodyPr/>
          <a:lstStyle/>
          <a:p>
            <a:endParaRPr lang="en-KE" dirty="0"/>
          </a:p>
        </p:txBody>
      </p:sp>
      <p:sp>
        <p:nvSpPr>
          <p:cNvPr id="4" name="Text 2"/>
          <p:cNvSpPr txBox="1"/>
          <p:nvPr/>
        </p:nvSpPr>
        <p:spPr>
          <a:xfrm>
            <a:off x="566928" y="566928"/>
            <a:ext cx="11064240" cy="50292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How Anthropic makes money: every node from which income flows</a:t>
            </a:r>
            <a:endParaRPr lang="en-US" sz="2600" dirty="0"/>
          </a:p>
        </p:txBody>
      </p:sp>
      <p:sp>
        <p:nvSpPr>
          <p:cNvPr id="5" name="Shape 3"/>
          <p:cNvSpPr/>
          <p:nvPr/>
        </p:nvSpPr>
        <p:spPr>
          <a:xfrm>
            <a:off x="4617720" y="2788920"/>
            <a:ext cx="2926080" cy="1325880"/>
          </a:xfrm>
          <a:prstGeom prst="roundRect">
            <a:avLst>
              <a:gd name="adj" fmla="val 6897"/>
            </a:avLst>
          </a:prstGeom>
          <a:solidFill>
            <a:srgbClr val="23283D"/>
          </a:solidFill>
          <a:ln w="25400">
            <a:solidFill>
              <a:srgbClr val="EDAD0B"/>
            </a:solidFill>
            <a:prstDash val="solid"/>
          </a:ln>
        </p:spPr>
      </p:sp>
      <p:sp>
        <p:nvSpPr>
          <p:cNvPr id="6" name="Text 4"/>
          <p:cNvSpPr txBox="1"/>
          <p:nvPr/>
        </p:nvSpPr>
        <p:spPr>
          <a:xfrm>
            <a:off x="4727448" y="2862072"/>
            <a:ext cx="2706624" cy="1179576"/>
          </a:xfrm>
          <a:prstGeom prst="rect">
            <a:avLst/>
          </a:prstGeom>
          <a:noFill/>
          <a:ln/>
        </p:spPr>
        <p:txBody>
          <a:bodyPr wrap="square" lIns="0" tIns="0" rIns="0" bIns="0" rtlCol="0" anchor="ctr"/>
          <a:lstStyle/>
          <a:p>
            <a:pPr marL="0" indent="0" algn="ctr">
              <a:buNone/>
            </a:pPr>
            <a:r>
              <a:rPr lang="en-US" sz="1400" b="1" dirty="0">
                <a:solidFill>
                  <a:srgbClr val="EDAD0B"/>
                </a:solidFill>
                <a:latin typeface="Cambria" pitchFamily="34" charset="0"/>
                <a:ea typeface="Cambria" pitchFamily="34" charset="-122"/>
                <a:cs typeface="Cambria" pitchFamily="34" charset="-120"/>
              </a:rPr>
              <a:t>ANTHROPIC, PBC</a:t>
            </a:r>
            <a:endParaRPr lang="en-US" sz="1400" dirty="0"/>
          </a:p>
          <a:p>
            <a:pPr marL="0" indent="0" algn="ctr">
              <a:buNone/>
            </a:pPr>
            <a:r>
              <a:rPr lang="en-US" sz="1400" dirty="0">
                <a:solidFill>
                  <a:srgbClr val="FFFFFF"/>
                </a:solidFill>
                <a:latin typeface="Calibri" pitchFamily="34" charset="0"/>
                <a:ea typeface="Calibri" pitchFamily="34" charset="-122"/>
                <a:cs typeface="Calibri" pitchFamily="34" charset="-120"/>
              </a:rPr>
              <a:t>Delaware public benefit corporation, San Francisco. The legal seller on every Claude invoice worldwide; Dublin and London subsidiaries are operational only.</a:t>
            </a:r>
            <a:endParaRPr lang="en-US" sz="1400" dirty="0"/>
          </a:p>
        </p:txBody>
      </p:sp>
      <p:sp>
        <p:nvSpPr>
          <p:cNvPr id="7" name="Text 5"/>
          <p:cNvSpPr txBox="1"/>
          <p:nvPr/>
        </p:nvSpPr>
        <p:spPr>
          <a:xfrm>
            <a:off x="566928" y="1207008"/>
            <a:ext cx="3291840" cy="237744"/>
          </a:xfrm>
          <a:prstGeom prst="rect">
            <a:avLst/>
          </a:prstGeom>
          <a:solidFill>
            <a:srgbClr val="2E9E4F"/>
          </a:solid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DIRECT SALES: CUSTOMER PAYS ANTHROPIC</a:t>
            </a:r>
            <a:endParaRPr lang="en-US" sz="1200" dirty="0"/>
          </a:p>
        </p:txBody>
      </p:sp>
      <p:sp>
        <p:nvSpPr>
          <p:cNvPr id="8" name="Shape 6"/>
          <p:cNvSpPr/>
          <p:nvPr/>
        </p:nvSpPr>
        <p:spPr>
          <a:xfrm>
            <a:off x="566928" y="1536192"/>
            <a:ext cx="3291840" cy="914400"/>
          </a:xfrm>
          <a:prstGeom prst="roundRect">
            <a:avLst>
              <a:gd name="adj" fmla="val 8000"/>
            </a:avLst>
          </a:prstGeom>
          <a:solidFill>
            <a:srgbClr val="2E9E4F"/>
          </a:solidFill>
          <a:ln w="12700">
            <a:solidFill>
              <a:srgbClr val="2E9E4F"/>
            </a:solidFill>
            <a:prstDash val="solid"/>
          </a:ln>
        </p:spPr>
      </p:sp>
      <p:sp>
        <p:nvSpPr>
          <p:cNvPr id="9" name="Text 7"/>
          <p:cNvSpPr txBox="1"/>
          <p:nvPr/>
        </p:nvSpPr>
        <p:spPr>
          <a:xfrm>
            <a:off x="658368" y="1591056"/>
            <a:ext cx="3108960" cy="804672"/>
          </a:xfrm>
          <a:prstGeom prst="rect">
            <a:avLst/>
          </a:prstGeom>
          <a:noFill/>
          <a:ln/>
        </p:spPr>
        <p:txBody>
          <a:bodyPr wrap="square" lIns="0" tIns="0" rIns="0" bIns="0" rtlCol="0" anchor="t"/>
          <a:lstStyle/>
          <a:p>
            <a:pPr marL="0" indent="0">
              <a:spcAft>
                <a:spcPts val="200"/>
              </a:spcAft>
              <a:buNone/>
            </a:pPr>
            <a:r>
              <a:rPr lang="en-US" sz="1400" b="1" dirty="0">
                <a:solidFill>
                  <a:srgbClr val="FFFFFF"/>
                </a:solidFill>
                <a:latin typeface="Calibri" pitchFamily="34" charset="0"/>
                <a:ea typeface="Calibri" pitchFamily="34" charset="-122"/>
                <a:cs typeface="Calibri" pitchFamily="34" charset="-120"/>
              </a:rPr>
              <a:t>API usage, pay per token</a:t>
            </a:r>
            <a:endParaRPr lang="en-US" sz="1400" dirty="0"/>
          </a:p>
          <a:p>
            <a:pPr marL="0" indent="0">
              <a:spcAft>
                <a:spcPts val="200"/>
              </a:spcAft>
              <a:buNone/>
            </a:pPr>
            <a:r>
              <a:rPr lang="en-US" sz="1400" dirty="0">
                <a:solidFill>
                  <a:srgbClr val="FFFFFF"/>
                </a:solidFill>
                <a:latin typeface="Calibri" pitchFamily="34" charset="0"/>
                <a:ea typeface="Calibri" pitchFamily="34" charset="-122"/>
                <a:cs typeface="Calibri" pitchFamily="34" charset="-120"/>
              </a:rPr>
              <a:t>Developers and enterprises pay per million input and output tokens, with premiums for long context, batch and caching. Largest single stream.</a:t>
            </a:r>
            <a:endParaRPr lang="en-US" sz="1400" dirty="0"/>
          </a:p>
        </p:txBody>
      </p:sp>
      <p:sp>
        <p:nvSpPr>
          <p:cNvPr id="10" name="Shape 8"/>
          <p:cNvSpPr/>
          <p:nvPr/>
        </p:nvSpPr>
        <p:spPr>
          <a:xfrm>
            <a:off x="3858768" y="1993392"/>
            <a:ext cx="758952" cy="1458468"/>
          </a:xfrm>
          <a:prstGeom prst="line">
            <a:avLst/>
          </a:prstGeom>
          <a:noFill/>
          <a:ln w="19050">
            <a:solidFill>
              <a:srgbClr val="2E9E4F"/>
            </a:solidFill>
            <a:prstDash val="solid"/>
            <a:tailEnd type="triangle"/>
          </a:ln>
        </p:spPr>
      </p:sp>
      <p:sp>
        <p:nvSpPr>
          <p:cNvPr id="11" name="Shape 9"/>
          <p:cNvSpPr/>
          <p:nvPr/>
        </p:nvSpPr>
        <p:spPr>
          <a:xfrm>
            <a:off x="566928" y="2560320"/>
            <a:ext cx="3291840" cy="914400"/>
          </a:xfrm>
          <a:prstGeom prst="roundRect">
            <a:avLst>
              <a:gd name="adj" fmla="val 8000"/>
            </a:avLst>
          </a:prstGeom>
          <a:solidFill>
            <a:srgbClr val="2E9E4F"/>
          </a:solidFill>
          <a:ln w="12700">
            <a:solidFill>
              <a:srgbClr val="2E9E4F"/>
            </a:solidFill>
            <a:prstDash val="solid"/>
          </a:ln>
        </p:spPr>
      </p:sp>
      <p:sp>
        <p:nvSpPr>
          <p:cNvPr id="12" name="Text 10"/>
          <p:cNvSpPr txBox="1"/>
          <p:nvPr/>
        </p:nvSpPr>
        <p:spPr>
          <a:xfrm>
            <a:off x="658368" y="2615184"/>
            <a:ext cx="3108960" cy="804672"/>
          </a:xfrm>
          <a:prstGeom prst="rect">
            <a:avLst/>
          </a:prstGeom>
          <a:noFill/>
          <a:ln/>
        </p:spPr>
        <p:txBody>
          <a:bodyPr wrap="square" lIns="0" tIns="0" rIns="0" bIns="0" rtlCol="0" anchor="t"/>
          <a:lstStyle/>
          <a:p>
            <a:pPr marL="0" indent="0">
              <a:spcAft>
                <a:spcPts val="200"/>
              </a:spcAft>
              <a:buNone/>
            </a:pPr>
            <a:r>
              <a:rPr lang="en-US" sz="1400" b="1" dirty="0">
                <a:solidFill>
                  <a:srgbClr val="FFFFFF"/>
                </a:solidFill>
                <a:latin typeface="Calibri" pitchFamily="34" charset="0"/>
                <a:ea typeface="Calibri" pitchFamily="34" charset="-122"/>
                <a:cs typeface="Calibri" pitchFamily="34" charset="-120"/>
              </a:rPr>
              <a:t>Consumer subscriptions</a:t>
            </a:r>
            <a:endParaRPr lang="en-US" sz="1400" dirty="0"/>
          </a:p>
          <a:p>
            <a:pPr marL="0" indent="0">
              <a:spcAft>
                <a:spcPts val="200"/>
              </a:spcAft>
              <a:buNone/>
            </a:pPr>
            <a:r>
              <a:rPr lang="en-US" sz="1400" dirty="0">
                <a:solidFill>
                  <a:srgbClr val="FFFFFF"/>
                </a:solidFill>
                <a:latin typeface="Calibri" pitchFamily="34" charset="0"/>
                <a:ea typeface="Calibri" pitchFamily="34" charset="-122"/>
                <a:cs typeface="Calibri" pitchFamily="34" charset="-120"/>
              </a:rPr>
              <a:t>Claude Free, Pro (about USD 20 a month) and Max (USD 100 to 200) billed by card, worldwide, from the US parent.</a:t>
            </a:r>
            <a:endParaRPr lang="en-US" sz="1400" dirty="0"/>
          </a:p>
        </p:txBody>
      </p:sp>
      <p:sp>
        <p:nvSpPr>
          <p:cNvPr id="13" name="Shape 11"/>
          <p:cNvSpPr/>
          <p:nvPr/>
        </p:nvSpPr>
        <p:spPr>
          <a:xfrm>
            <a:off x="3858768" y="3017520"/>
            <a:ext cx="758952" cy="434340"/>
          </a:xfrm>
          <a:prstGeom prst="line">
            <a:avLst/>
          </a:prstGeom>
          <a:noFill/>
          <a:ln w="19050">
            <a:solidFill>
              <a:srgbClr val="2E9E4F"/>
            </a:solidFill>
            <a:prstDash val="solid"/>
            <a:tailEnd type="triangle"/>
          </a:ln>
        </p:spPr>
      </p:sp>
      <p:sp>
        <p:nvSpPr>
          <p:cNvPr id="14" name="Shape 12"/>
          <p:cNvSpPr/>
          <p:nvPr/>
        </p:nvSpPr>
        <p:spPr>
          <a:xfrm>
            <a:off x="566928" y="3584448"/>
            <a:ext cx="3291840" cy="914400"/>
          </a:xfrm>
          <a:prstGeom prst="roundRect">
            <a:avLst>
              <a:gd name="adj" fmla="val 8000"/>
            </a:avLst>
          </a:prstGeom>
          <a:solidFill>
            <a:srgbClr val="2E9E4F"/>
          </a:solidFill>
          <a:ln w="12700">
            <a:solidFill>
              <a:srgbClr val="2E9E4F"/>
            </a:solidFill>
            <a:prstDash val="solid"/>
          </a:ln>
        </p:spPr>
      </p:sp>
      <p:sp>
        <p:nvSpPr>
          <p:cNvPr id="15" name="Text 13"/>
          <p:cNvSpPr txBox="1"/>
          <p:nvPr/>
        </p:nvSpPr>
        <p:spPr>
          <a:xfrm>
            <a:off x="658368" y="3639312"/>
            <a:ext cx="3108960" cy="804672"/>
          </a:xfrm>
          <a:prstGeom prst="rect">
            <a:avLst/>
          </a:prstGeom>
          <a:noFill/>
          <a:ln/>
        </p:spPr>
        <p:txBody>
          <a:bodyPr wrap="square" lIns="0" tIns="0" rIns="0" bIns="0" rtlCol="0" anchor="t"/>
          <a:lstStyle/>
          <a:p>
            <a:pPr marL="0" indent="0">
              <a:spcAft>
                <a:spcPts val="200"/>
              </a:spcAft>
              <a:buNone/>
            </a:pPr>
            <a:r>
              <a:rPr lang="en-US" sz="1400" b="1" dirty="0">
                <a:solidFill>
                  <a:srgbClr val="FFFFFF"/>
                </a:solidFill>
                <a:latin typeface="Calibri" pitchFamily="34" charset="0"/>
                <a:ea typeface="Calibri" pitchFamily="34" charset="-122"/>
                <a:cs typeface="Calibri" pitchFamily="34" charset="-120"/>
              </a:rPr>
              <a:t>Team and Enterprise contracts</a:t>
            </a:r>
            <a:endParaRPr lang="en-US" sz="1400" dirty="0"/>
          </a:p>
          <a:p>
            <a:pPr marL="0" indent="0">
              <a:spcAft>
                <a:spcPts val="200"/>
              </a:spcAft>
              <a:buNone/>
            </a:pPr>
            <a:r>
              <a:rPr lang="en-US" sz="1400" dirty="0">
                <a:solidFill>
                  <a:srgbClr val="FFFFFF"/>
                </a:solidFill>
                <a:latin typeface="Calibri" pitchFamily="34" charset="0"/>
                <a:ea typeface="Calibri" pitchFamily="34" charset="-122"/>
                <a:cs typeface="Calibri" pitchFamily="34" charset="-120"/>
              </a:rPr>
              <a:t>Per seat plans and negotiated enterprise agreements with volume commitments, admin controls and data terms.</a:t>
            </a:r>
            <a:endParaRPr lang="en-US" sz="1400" dirty="0"/>
          </a:p>
        </p:txBody>
      </p:sp>
      <p:sp>
        <p:nvSpPr>
          <p:cNvPr id="16" name="Shape 14"/>
          <p:cNvSpPr/>
          <p:nvPr/>
        </p:nvSpPr>
        <p:spPr>
          <a:xfrm>
            <a:off x="3858768" y="4041648"/>
            <a:ext cx="758952" cy="0"/>
          </a:xfrm>
          <a:prstGeom prst="line">
            <a:avLst/>
          </a:prstGeom>
          <a:noFill/>
          <a:ln w="19050">
            <a:solidFill>
              <a:srgbClr val="2E9E4F"/>
            </a:solidFill>
            <a:prstDash val="solid"/>
            <a:tailEnd type="triangle"/>
          </a:ln>
        </p:spPr>
      </p:sp>
      <p:sp>
        <p:nvSpPr>
          <p:cNvPr id="17" name="Shape 15"/>
          <p:cNvSpPr/>
          <p:nvPr/>
        </p:nvSpPr>
        <p:spPr>
          <a:xfrm>
            <a:off x="566928" y="4608576"/>
            <a:ext cx="3291840" cy="914400"/>
          </a:xfrm>
          <a:prstGeom prst="roundRect">
            <a:avLst>
              <a:gd name="adj" fmla="val 8000"/>
            </a:avLst>
          </a:prstGeom>
          <a:solidFill>
            <a:srgbClr val="2E9E4F"/>
          </a:solidFill>
          <a:ln w="12700">
            <a:solidFill>
              <a:srgbClr val="2E9E4F"/>
            </a:solidFill>
            <a:prstDash val="solid"/>
          </a:ln>
        </p:spPr>
      </p:sp>
      <p:sp>
        <p:nvSpPr>
          <p:cNvPr id="18" name="Text 16"/>
          <p:cNvSpPr txBox="1"/>
          <p:nvPr/>
        </p:nvSpPr>
        <p:spPr>
          <a:xfrm>
            <a:off x="658368" y="4663440"/>
            <a:ext cx="3108960" cy="804672"/>
          </a:xfrm>
          <a:prstGeom prst="rect">
            <a:avLst/>
          </a:prstGeom>
          <a:noFill/>
          <a:ln/>
        </p:spPr>
        <p:txBody>
          <a:bodyPr wrap="square" lIns="0" tIns="0" rIns="0" bIns="0" rtlCol="0" anchor="t"/>
          <a:lstStyle/>
          <a:p>
            <a:pPr marL="0" indent="0">
              <a:spcAft>
                <a:spcPts val="200"/>
              </a:spcAft>
              <a:buNone/>
            </a:pPr>
            <a:r>
              <a:rPr lang="en-US" sz="1400" b="1" dirty="0">
                <a:solidFill>
                  <a:srgbClr val="FFFFFF"/>
                </a:solidFill>
                <a:latin typeface="Calibri" pitchFamily="34" charset="0"/>
                <a:ea typeface="Calibri" pitchFamily="34" charset="-122"/>
                <a:cs typeface="Calibri" pitchFamily="34" charset="-120"/>
              </a:rPr>
              <a:t>Claude Code and agent products</a:t>
            </a:r>
            <a:endParaRPr lang="en-US" sz="1400" dirty="0"/>
          </a:p>
          <a:p>
            <a:pPr marL="0" indent="0">
              <a:spcAft>
                <a:spcPts val="200"/>
              </a:spcAft>
              <a:buNone/>
            </a:pPr>
            <a:r>
              <a:rPr lang="en-US" sz="1400" dirty="0">
                <a:solidFill>
                  <a:srgbClr val="FFFFFF"/>
                </a:solidFill>
                <a:latin typeface="Calibri" pitchFamily="34" charset="0"/>
                <a:ea typeface="Calibri" pitchFamily="34" charset="-122"/>
                <a:cs typeface="Calibri" pitchFamily="34" charset="-120"/>
              </a:rPr>
              <a:t>Developer agent billed on tokens or seats; reported above USD 2.5bn annualised by early 2026, over half from enterprises.</a:t>
            </a:r>
            <a:endParaRPr lang="en-US" sz="1400" dirty="0"/>
          </a:p>
        </p:txBody>
      </p:sp>
      <p:sp>
        <p:nvSpPr>
          <p:cNvPr id="19" name="Shape 17"/>
          <p:cNvSpPr/>
          <p:nvPr/>
        </p:nvSpPr>
        <p:spPr>
          <a:xfrm flipV="1">
            <a:off x="3858768" y="4091940"/>
            <a:ext cx="728468" cy="973836"/>
          </a:xfrm>
          <a:prstGeom prst="line">
            <a:avLst/>
          </a:prstGeom>
          <a:noFill/>
          <a:ln w="19050">
            <a:solidFill>
              <a:srgbClr val="2E9E4F"/>
            </a:solidFill>
            <a:prstDash val="solid"/>
            <a:tailEnd type="triangle"/>
          </a:ln>
        </p:spPr>
      </p:sp>
      <p:sp>
        <p:nvSpPr>
          <p:cNvPr id="20" name="Text 18"/>
          <p:cNvSpPr txBox="1"/>
          <p:nvPr/>
        </p:nvSpPr>
        <p:spPr>
          <a:xfrm>
            <a:off x="8321040" y="1207008"/>
            <a:ext cx="3291840" cy="237744"/>
          </a:xfrm>
          <a:prstGeom prst="rect">
            <a:avLst/>
          </a:prstGeom>
          <a:solidFill>
            <a:srgbClr val="2B6CB0"/>
          </a:solid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CHANNEL AND LICENCE INCOME</a:t>
            </a:r>
            <a:endParaRPr lang="en-US" sz="1400" dirty="0"/>
          </a:p>
        </p:txBody>
      </p:sp>
      <p:sp>
        <p:nvSpPr>
          <p:cNvPr id="21" name="Shape 19"/>
          <p:cNvSpPr/>
          <p:nvPr/>
        </p:nvSpPr>
        <p:spPr>
          <a:xfrm>
            <a:off x="8321040" y="1536192"/>
            <a:ext cx="3291840" cy="969264"/>
          </a:xfrm>
          <a:prstGeom prst="roundRect">
            <a:avLst>
              <a:gd name="adj" fmla="val 8000"/>
            </a:avLst>
          </a:prstGeom>
          <a:solidFill>
            <a:srgbClr val="2B6CB0"/>
          </a:solidFill>
          <a:ln w="12700">
            <a:solidFill>
              <a:srgbClr val="2B6CB0"/>
            </a:solidFill>
            <a:prstDash val="solid"/>
          </a:ln>
        </p:spPr>
      </p:sp>
      <p:sp>
        <p:nvSpPr>
          <p:cNvPr id="22" name="Text 20"/>
          <p:cNvSpPr txBox="1"/>
          <p:nvPr/>
        </p:nvSpPr>
        <p:spPr>
          <a:xfrm>
            <a:off x="8412480" y="1591056"/>
            <a:ext cx="3108960" cy="804672"/>
          </a:xfrm>
          <a:prstGeom prst="rect">
            <a:avLst/>
          </a:prstGeom>
          <a:noFill/>
          <a:ln/>
        </p:spPr>
        <p:txBody>
          <a:bodyPr wrap="square" lIns="0" tIns="0" rIns="0" bIns="0" rtlCol="0" anchor="t"/>
          <a:lstStyle/>
          <a:p>
            <a:pPr marL="0" indent="0">
              <a:spcAft>
                <a:spcPts val="200"/>
              </a:spcAft>
              <a:buNone/>
            </a:pPr>
            <a:r>
              <a:rPr lang="en-US" sz="1200" b="1" dirty="0">
                <a:solidFill>
                  <a:srgbClr val="FFFFFF"/>
                </a:solidFill>
                <a:latin typeface="Calibri" pitchFamily="34" charset="0"/>
                <a:ea typeface="Calibri" pitchFamily="34" charset="-122"/>
                <a:cs typeface="Calibri" pitchFamily="34" charset="-120"/>
              </a:rPr>
              <a:t>Cloud marketplace resale</a:t>
            </a:r>
            <a:endParaRPr lang="en-US" sz="1200" dirty="0"/>
          </a:p>
          <a:p>
            <a:pPr marL="0" indent="0">
              <a:spcAft>
                <a:spcPts val="200"/>
              </a:spcAft>
              <a:buNone/>
            </a:pPr>
            <a:r>
              <a:rPr lang="en-US" sz="1200" dirty="0">
                <a:solidFill>
                  <a:srgbClr val="FFFFFF"/>
                </a:solidFill>
                <a:latin typeface="Calibri" pitchFamily="34" charset="0"/>
                <a:ea typeface="Calibri" pitchFamily="34" charset="-122"/>
                <a:cs typeface="Calibri" pitchFamily="34" charset="-120"/>
              </a:rPr>
              <a:t>AWS Bedrock, Google Vertex AI and Microsoft Foundry resell Claude. The hyperscaler invoices the customer; Anthropic receives a licence share, royalty like in substance.</a:t>
            </a:r>
            <a:endParaRPr lang="en-US" sz="1200" dirty="0"/>
          </a:p>
        </p:txBody>
      </p:sp>
      <p:sp>
        <p:nvSpPr>
          <p:cNvPr id="23" name="Shape 21"/>
          <p:cNvSpPr/>
          <p:nvPr/>
        </p:nvSpPr>
        <p:spPr>
          <a:xfrm flipH="1">
            <a:off x="7574281" y="1993392"/>
            <a:ext cx="728467" cy="1193292"/>
          </a:xfrm>
          <a:prstGeom prst="line">
            <a:avLst/>
          </a:prstGeom>
          <a:noFill/>
          <a:ln w="19050">
            <a:solidFill>
              <a:srgbClr val="2B6CB0"/>
            </a:solidFill>
            <a:prstDash val="solid"/>
            <a:tailEnd type="triangle"/>
          </a:ln>
        </p:spPr>
      </p:sp>
      <p:sp>
        <p:nvSpPr>
          <p:cNvPr id="24" name="Shape 22"/>
          <p:cNvSpPr/>
          <p:nvPr/>
        </p:nvSpPr>
        <p:spPr>
          <a:xfrm>
            <a:off x="8321040" y="2560320"/>
            <a:ext cx="3291840" cy="914400"/>
          </a:xfrm>
          <a:prstGeom prst="roundRect">
            <a:avLst>
              <a:gd name="adj" fmla="val 8000"/>
            </a:avLst>
          </a:prstGeom>
          <a:solidFill>
            <a:srgbClr val="2B6CB0"/>
          </a:solidFill>
          <a:ln w="12700">
            <a:solidFill>
              <a:srgbClr val="2B6CB0"/>
            </a:solidFill>
            <a:prstDash val="solid"/>
          </a:ln>
        </p:spPr>
      </p:sp>
      <p:sp>
        <p:nvSpPr>
          <p:cNvPr id="25" name="Text 23"/>
          <p:cNvSpPr txBox="1"/>
          <p:nvPr/>
        </p:nvSpPr>
        <p:spPr>
          <a:xfrm>
            <a:off x="8412480" y="2615184"/>
            <a:ext cx="3108960" cy="804672"/>
          </a:xfrm>
          <a:prstGeom prst="rect">
            <a:avLst/>
          </a:prstGeom>
          <a:noFill/>
          <a:ln/>
        </p:spPr>
        <p:txBody>
          <a:bodyPr wrap="square" lIns="0" tIns="0" rIns="0" bIns="0" rtlCol="0" anchor="t"/>
          <a:lstStyle/>
          <a:p>
            <a:pPr marL="0" indent="0">
              <a:spcAft>
                <a:spcPts val="200"/>
              </a:spcAft>
              <a:buNone/>
            </a:pPr>
            <a:r>
              <a:rPr lang="en-US" sz="1200" b="1" dirty="0">
                <a:solidFill>
                  <a:srgbClr val="FFFFFF"/>
                </a:solidFill>
                <a:latin typeface="Calibri" pitchFamily="34" charset="0"/>
                <a:ea typeface="Calibri" pitchFamily="34" charset="-122"/>
                <a:cs typeface="Calibri" pitchFamily="34" charset="-120"/>
              </a:rPr>
              <a:t>Consulting and platform alliances</a:t>
            </a:r>
            <a:endParaRPr lang="en-US" sz="1200" dirty="0"/>
          </a:p>
          <a:p>
            <a:pPr marL="0" indent="0">
              <a:spcAft>
                <a:spcPts val="200"/>
              </a:spcAft>
              <a:buNone/>
            </a:pPr>
            <a:r>
              <a:rPr lang="en-US" sz="1200" dirty="0">
                <a:solidFill>
                  <a:srgbClr val="FFFFFF"/>
                </a:solidFill>
                <a:latin typeface="Calibri" pitchFamily="34" charset="0"/>
                <a:ea typeface="Calibri" pitchFamily="34" charset="-122"/>
                <a:cs typeface="Calibri" pitchFamily="34" charset="-120"/>
              </a:rPr>
              <a:t>Accenture, Deloitte, PwC, Salesforce, Snowflake and Palantir embed Claude and route enterprise spend, taking a margin on top.</a:t>
            </a:r>
            <a:endParaRPr lang="en-US" sz="1200" dirty="0"/>
          </a:p>
        </p:txBody>
      </p:sp>
      <p:sp>
        <p:nvSpPr>
          <p:cNvPr id="27" name="Shape 25"/>
          <p:cNvSpPr/>
          <p:nvPr/>
        </p:nvSpPr>
        <p:spPr>
          <a:xfrm>
            <a:off x="8321040" y="3584448"/>
            <a:ext cx="3291840" cy="914400"/>
          </a:xfrm>
          <a:prstGeom prst="roundRect">
            <a:avLst>
              <a:gd name="adj" fmla="val 8000"/>
            </a:avLst>
          </a:prstGeom>
          <a:solidFill>
            <a:srgbClr val="2B6CB0"/>
          </a:solidFill>
          <a:ln w="12700">
            <a:solidFill>
              <a:srgbClr val="2B6CB0"/>
            </a:solidFill>
            <a:prstDash val="solid"/>
          </a:ln>
        </p:spPr>
      </p:sp>
      <p:sp>
        <p:nvSpPr>
          <p:cNvPr id="28" name="Text 26"/>
          <p:cNvSpPr txBox="1"/>
          <p:nvPr/>
        </p:nvSpPr>
        <p:spPr>
          <a:xfrm>
            <a:off x="8412480" y="3639312"/>
            <a:ext cx="3108960" cy="804672"/>
          </a:xfrm>
          <a:prstGeom prst="rect">
            <a:avLst/>
          </a:prstGeom>
          <a:noFill/>
          <a:ln/>
        </p:spPr>
        <p:txBody>
          <a:bodyPr wrap="square" lIns="0" tIns="0" rIns="0" bIns="0" rtlCol="0" anchor="t"/>
          <a:lstStyle/>
          <a:p>
            <a:pPr marL="0" indent="0">
              <a:spcAft>
                <a:spcPts val="200"/>
              </a:spcAft>
              <a:buNone/>
            </a:pPr>
            <a:r>
              <a:rPr lang="en-US" sz="1200" b="1" dirty="0">
                <a:solidFill>
                  <a:srgbClr val="FFFFFF"/>
                </a:solidFill>
                <a:latin typeface="Calibri" pitchFamily="34" charset="0"/>
                <a:ea typeface="Calibri" pitchFamily="34" charset="-122"/>
                <a:cs typeface="Calibri" pitchFamily="34" charset="-120"/>
              </a:rPr>
              <a:t>Government and defence</a:t>
            </a:r>
            <a:endParaRPr lang="en-US" sz="1200" dirty="0"/>
          </a:p>
          <a:p>
            <a:pPr marL="0" indent="0">
              <a:spcAft>
                <a:spcPts val="200"/>
              </a:spcAft>
              <a:buNone/>
            </a:pPr>
            <a:r>
              <a:rPr lang="en-US" sz="1200" dirty="0">
                <a:solidFill>
                  <a:srgbClr val="FFFFFF"/>
                </a:solidFill>
                <a:latin typeface="Calibri" pitchFamily="34" charset="0"/>
                <a:ea typeface="Calibri" pitchFamily="34" charset="-122"/>
                <a:cs typeface="Calibri" pitchFamily="34" charset="-120"/>
              </a:rPr>
              <a:t>Claude for government and defence contracts, chiefly US federal; concessionary pricing buys adoption and lock in.</a:t>
            </a:r>
            <a:endParaRPr lang="en-US" sz="1200" dirty="0"/>
          </a:p>
        </p:txBody>
      </p:sp>
      <p:sp>
        <p:nvSpPr>
          <p:cNvPr id="29" name="Shape 27"/>
          <p:cNvSpPr/>
          <p:nvPr/>
        </p:nvSpPr>
        <p:spPr>
          <a:xfrm>
            <a:off x="8321040" y="4041648"/>
            <a:ext cx="0" cy="0"/>
          </a:xfrm>
          <a:prstGeom prst="line">
            <a:avLst/>
          </a:prstGeom>
          <a:noFill/>
          <a:ln w="19050">
            <a:solidFill>
              <a:srgbClr val="2B6CB0"/>
            </a:solidFill>
            <a:prstDash val="solid"/>
            <a:tailEnd type="triangle"/>
          </a:ln>
        </p:spPr>
      </p:sp>
      <p:sp>
        <p:nvSpPr>
          <p:cNvPr id="30" name="Shape 28"/>
          <p:cNvSpPr/>
          <p:nvPr/>
        </p:nvSpPr>
        <p:spPr>
          <a:xfrm>
            <a:off x="8321040" y="4608576"/>
            <a:ext cx="3291840" cy="914400"/>
          </a:xfrm>
          <a:prstGeom prst="roundRect">
            <a:avLst>
              <a:gd name="adj" fmla="val 8000"/>
            </a:avLst>
          </a:prstGeom>
          <a:solidFill>
            <a:srgbClr val="2B6CB0"/>
          </a:solidFill>
          <a:ln w="12700">
            <a:solidFill>
              <a:srgbClr val="2B6CB0"/>
            </a:solidFill>
            <a:prstDash val="solid"/>
          </a:ln>
        </p:spPr>
      </p:sp>
      <p:sp>
        <p:nvSpPr>
          <p:cNvPr id="31" name="Text 29"/>
          <p:cNvSpPr txBox="1"/>
          <p:nvPr/>
        </p:nvSpPr>
        <p:spPr>
          <a:xfrm>
            <a:off x="8412480" y="4663440"/>
            <a:ext cx="3108960" cy="804672"/>
          </a:xfrm>
          <a:prstGeom prst="rect">
            <a:avLst/>
          </a:prstGeom>
          <a:noFill/>
          <a:ln/>
        </p:spPr>
        <p:txBody>
          <a:bodyPr wrap="square" lIns="0" tIns="0" rIns="0" bIns="0" rtlCol="0" anchor="t"/>
          <a:lstStyle/>
          <a:p>
            <a:pPr marL="0" indent="0">
              <a:spcAft>
                <a:spcPts val="200"/>
              </a:spcAft>
              <a:buNone/>
            </a:pPr>
            <a:r>
              <a:rPr lang="en-US" sz="1200" b="1" dirty="0">
                <a:solidFill>
                  <a:srgbClr val="FFFFFF"/>
                </a:solidFill>
                <a:latin typeface="Calibri" pitchFamily="34" charset="0"/>
                <a:ea typeface="Calibri" pitchFamily="34" charset="-122"/>
                <a:cs typeface="Calibri" pitchFamily="34" charset="-120"/>
              </a:rPr>
              <a:t>Education and beneficial deployment</a:t>
            </a:r>
            <a:endParaRPr lang="en-US" sz="1200" dirty="0"/>
          </a:p>
          <a:p>
            <a:pPr marL="0" indent="0">
              <a:spcAft>
                <a:spcPts val="200"/>
              </a:spcAft>
              <a:buNone/>
            </a:pPr>
            <a:r>
              <a:rPr lang="en-US" sz="1200" dirty="0">
                <a:solidFill>
                  <a:srgbClr val="FFFFFF"/>
                </a:solidFill>
                <a:latin typeface="Calibri" pitchFamily="34" charset="0"/>
                <a:ea typeface="Calibri" pitchFamily="34" charset="-122"/>
                <a:cs typeface="Calibri" pitchFamily="34" charset="-120"/>
              </a:rPr>
              <a:t>Subsidised or donated access (Rwanda and ALX learning companion, 2026; Kenya talks) that seeds future paid demand and data.</a:t>
            </a:r>
            <a:endParaRPr lang="en-US" sz="1200" dirty="0"/>
          </a:p>
        </p:txBody>
      </p:sp>
      <p:sp>
        <p:nvSpPr>
          <p:cNvPr id="32" name="Shape 30"/>
          <p:cNvSpPr/>
          <p:nvPr/>
        </p:nvSpPr>
        <p:spPr>
          <a:xfrm>
            <a:off x="8321040" y="5065776"/>
            <a:ext cx="0" cy="0"/>
          </a:xfrm>
          <a:prstGeom prst="line">
            <a:avLst/>
          </a:prstGeom>
          <a:noFill/>
          <a:ln w="19050">
            <a:solidFill>
              <a:srgbClr val="2B6CB0"/>
            </a:solidFill>
            <a:prstDash val="solid"/>
            <a:tailEnd type="triangle"/>
          </a:ln>
        </p:spPr>
      </p:sp>
      <p:sp>
        <p:nvSpPr>
          <p:cNvPr id="33" name="Shape 31"/>
          <p:cNvSpPr/>
          <p:nvPr/>
        </p:nvSpPr>
        <p:spPr>
          <a:xfrm>
            <a:off x="4160520" y="1207007"/>
            <a:ext cx="3840480" cy="1417319"/>
          </a:xfrm>
          <a:prstGeom prst="roundRect">
            <a:avLst>
              <a:gd name="adj" fmla="val 6250"/>
            </a:avLst>
          </a:prstGeom>
          <a:solidFill>
            <a:srgbClr val="6B4FA0"/>
          </a:solidFill>
          <a:ln w="12700">
            <a:solidFill>
              <a:srgbClr val="6B4FA0"/>
            </a:solidFill>
            <a:prstDash val="solid"/>
          </a:ln>
        </p:spPr>
      </p:sp>
      <p:sp>
        <p:nvSpPr>
          <p:cNvPr id="34" name="Text 32"/>
          <p:cNvSpPr txBox="1"/>
          <p:nvPr/>
        </p:nvSpPr>
        <p:spPr>
          <a:xfrm>
            <a:off x="4251960" y="1261872"/>
            <a:ext cx="3657600" cy="1060704"/>
          </a:xfrm>
          <a:prstGeom prst="rect">
            <a:avLst/>
          </a:prstGeom>
          <a:noFill/>
          <a:ln/>
        </p:spPr>
        <p:txBody>
          <a:bodyPr wrap="square" lIns="0" tIns="0" rIns="0" bIns="0" rtlCol="0" anchor="t"/>
          <a:lstStyle/>
          <a:p>
            <a:pPr marL="0" indent="0">
              <a:spcAft>
                <a:spcPts val="200"/>
              </a:spcAft>
              <a:buNone/>
            </a:pPr>
            <a:r>
              <a:rPr lang="en-US" sz="1200" b="1" dirty="0">
                <a:solidFill>
                  <a:srgbClr val="FFFFFF"/>
                </a:solidFill>
                <a:latin typeface="Calibri" pitchFamily="34" charset="0"/>
                <a:ea typeface="Calibri" pitchFamily="34" charset="-122"/>
                <a:cs typeface="Calibri" pitchFamily="34" charset="-120"/>
              </a:rPr>
              <a:t>Capital inflows that fund the model (not income, but they shape where profit lands)</a:t>
            </a:r>
            <a:endParaRPr lang="en-US" sz="1200" dirty="0"/>
          </a:p>
          <a:p>
            <a:pPr marL="0" indent="0">
              <a:spcAft>
                <a:spcPts val="200"/>
              </a:spcAft>
              <a:buNone/>
            </a:pPr>
            <a:r>
              <a:rPr lang="en-US" sz="1200" dirty="0">
                <a:solidFill>
                  <a:srgbClr val="FFFFFF"/>
                </a:solidFill>
                <a:latin typeface="Calibri" pitchFamily="34" charset="0"/>
                <a:ea typeface="Calibri" pitchFamily="34" charset="-122"/>
                <a:cs typeface="Calibri" pitchFamily="34" charset="-120"/>
              </a:rPr>
              <a:t>Equity from Amazon (about USD 8bn), Google (over USD 3bn), Microsoft and Nvidia (up to USD 15bn), plus Series H at a reported USD 965bn valuation (May 2026). Much of it returns to the investors as compute purchases: Azure (USD 30bn), Google TPUs, AWS Trainium.</a:t>
            </a:r>
            <a:endParaRPr lang="en-US" sz="1200" dirty="0"/>
          </a:p>
        </p:txBody>
      </p:sp>
      <p:sp>
        <p:nvSpPr>
          <p:cNvPr id="35" name="Shape 33"/>
          <p:cNvSpPr/>
          <p:nvPr/>
        </p:nvSpPr>
        <p:spPr>
          <a:xfrm>
            <a:off x="6080760" y="2377440"/>
            <a:ext cx="0" cy="411480"/>
          </a:xfrm>
          <a:prstGeom prst="line">
            <a:avLst/>
          </a:prstGeom>
          <a:noFill/>
          <a:ln w="19050">
            <a:solidFill>
              <a:srgbClr val="6B4FA0"/>
            </a:solidFill>
            <a:prstDash val="dash"/>
            <a:tailEnd type="triangle"/>
          </a:ln>
        </p:spPr>
      </p:sp>
      <p:sp>
        <p:nvSpPr>
          <p:cNvPr id="36" name="Shape 34"/>
          <p:cNvSpPr/>
          <p:nvPr/>
        </p:nvSpPr>
        <p:spPr>
          <a:xfrm>
            <a:off x="4160520" y="4343399"/>
            <a:ext cx="3840480" cy="1545335"/>
          </a:xfrm>
          <a:prstGeom prst="roundRect">
            <a:avLst>
              <a:gd name="adj" fmla="val 5161"/>
            </a:avLst>
          </a:prstGeom>
          <a:solidFill>
            <a:srgbClr val="F3F4F6"/>
          </a:solidFill>
          <a:ln w="12700">
            <a:solidFill>
              <a:srgbClr val="F3F4F6"/>
            </a:solidFill>
            <a:prstDash val="solid"/>
          </a:ln>
        </p:spPr>
      </p:sp>
      <p:sp>
        <p:nvSpPr>
          <p:cNvPr id="37" name="Text 35"/>
          <p:cNvSpPr txBox="1"/>
          <p:nvPr/>
        </p:nvSpPr>
        <p:spPr>
          <a:xfrm>
            <a:off x="4270248" y="4407408"/>
            <a:ext cx="3621024" cy="1298448"/>
          </a:xfrm>
          <a:prstGeom prst="rect">
            <a:avLst/>
          </a:prstGeom>
          <a:noFill/>
          <a:ln/>
        </p:spPr>
        <p:txBody>
          <a:bodyPr wrap="square" lIns="0" tIns="0" rIns="0" bIns="0" rtlCol="0" anchor="t"/>
          <a:lstStyle/>
          <a:p>
            <a:pPr marL="0" indent="0">
              <a:spcAft>
                <a:spcPts val="200"/>
              </a:spcAft>
              <a:buNone/>
            </a:pPr>
            <a:r>
              <a:rPr lang="en-US" sz="1200" b="1" kern="0" spc="200" dirty="0">
                <a:solidFill>
                  <a:srgbClr val="2B3A52"/>
                </a:solidFill>
                <a:latin typeface="Calibri" pitchFamily="34" charset="0"/>
                <a:ea typeface="Calibri" pitchFamily="34" charset="-122"/>
                <a:cs typeface="Calibri" pitchFamily="34" charset="-120"/>
              </a:rPr>
              <a:t>SCALE, AS REPORTED IN 2026</a:t>
            </a:r>
            <a:endParaRPr lang="en-US" sz="1200" dirty="0"/>
          </a:p>
          <a:p>
            <a:pPr marL="0" indent="0">
              <a:spcAft>
                <a:spcPts val="200"/>
              </a:spcAft>
              <a:buNone/>
            </a:pPr>
            <a:r>
              <a:rPr lang="en-US" sz="1200" dirty="0">
                <a:solidFill>
                  <a:srgbClr val="2B3A52"/>
                </a:solidFill>
                <a:latin typeface="Calibri" pitchFamily="34" charset="0"/>
                <a:ea typeface="Calibri" pitchFamily="34" charset="-122"/>
                <a:cs typeface="Calibri" pitchFamily="34" charset="-120"/>
              </a:rPr>
              <a:t>Annualised revenue reported at about USD 65bn by July 2026; first quarterly operating profit reported for Q2 2026. Analyst estimates put API and enterprise contracts at roughly four fifths of revenue, consumer subscriptions near a tenth. Cloud channel sales are booked gross, so end customer spend on Bedrock and Vertex counts as Anthropic revenue.</a:t>
            </a:r>
            <a:endParaRPr lang="en-US" sz="1200" dirty="0"/>
          </a:p>
        </p:txBody>
      </p:sp>
      <p:sp>
        <p:nvSpPr>
          <p:cNvPr id="38" name="Text 36"/>
          <p:cNvSpPr txBox="1"/>
          <p:nvPr/>
        </p:nvSpPr>
        <p:spPr>
          <a:xfrm>
            <a:off x="566928" y="6190487"/>
            <a:ext cx="11064240" cy="548640"/>
          </a:xfrm>
          <a:prstGeom prst="rect">
            <a:avLst/>
          </a:prstGeom>
          <a:noFill/>
          <a:ln/>
        </p:spPr>
        <p:txBody>
          <a:bodyPr wrap="square" lIns="0" tIns="0" rIns="0" bIns="0" rtlCol="0" anchor="t"/>
          <a:lstStyle/>
          <a:p>
            <a:pPr marL="0" indent="0">
              <a:buNone/>
            </a:pPr>
            <a:r>
              <a:rPr lang="en-US" sz="1400" dirty="0">
                <a:solidFill>
                  <a:srgbClr val="C00000"/>
                </a:solidFill>
                <a:latin typeface="Calibri" pitchFamily="34" charset="0"/>
                <a:ea typeface="Calibri" pitchFamily="34" charset="-122"/>
                <a:cs typeface="Calibri" pitchFamily="34" charset="-120"/>
              </a:rPr>
              <a:t>Every arrow ends in one Delaware company. Whatever an African user, developer, bank or ministry pays, by card, by API meter or through a cloud bill, is booked as the income of a US resident with no permanent establishment on the continent. Figures are company disclosures and analyst estimates (Sacra; company statements), not audited accounts; Anthropic is private.</a:t>
            </a:r>
            <a:endParaRPr lang="en-US" sz="1400" dirty="0">
              <a:solidFill>
                <a:srgbClr val="C00000"/>
              </a:solidFill>
            </a:endParaRPr>
          </a:p>
        </p:txBody>
      </p:sp>
      <p:sp>
        <p:nvSpPr>
          <p:cNvPr id="39" name="Shape 21">
            <a:extLst>
              <a:ext uri="{FF2B5EF4-FFF2-40B4-BE49-F238E27FC236}">
                <a16:creationId xmlns:a16="http://schemas.microsoft.com/office/drawing/2014/main" id="{FC935C56-B5C5-47D7-2272-3DB85AA83A05}"/>
              </a:ext>
            </a:extLst>
          </p:cNvPr>
          <p:cNvSpPr/>
          <p:nvPr/>
        </p:nvSpPr>
        <p:spPr>
          <a:xfrm flipH="1" flipV="1">
            <a:off x="7574279" y="3502149"/>
            <a:ext cx="728468" cy="512064"/>
          </a:xfrm>
          <a:prstGeom prst="line">
            <a:avLst/>
          </a:prstGeom>
          <a:noFill/>
          <a:ln w="19050">
            <a:solidFill>
              <a:srgbClr val="2B6CB0"/>
            </a:solidFill>
            <a:prstDash val="solid"/>
            <a:tailEnd type="triangle"/>
          </a:ln>
        </p:spPr>
      </p:sp>
      <p:sp>
        <p:nvSpPr>
          <p:cNvPr id="41" name="Shape 21">
            <a:extLst>
              <a:ext uri="{FF2B5EF4-FFF2-40B4-BE49-F238E27FC236}">
                <a16:creationId xmlns:a16="http://schemas.microsoft.com/office/drawing/2014/main" id="{FDE610BE-F4F1-20E2-7745-00C421522683}"/>
              </a:ext>
            </a:extLst>
          </p:cNvPr>
          <p:cNvSpPr/>
          <p:nvPr/>
        </p:nvSpPr>
        <p:spPr>
          <a:xfrm flipH="1">
            <a:off x="7568186" y="3264407"/>
            <a:ext cx="752854" cy="21335"/>
          </a:xfrm>
          <a:prstGeom prst="line">
            <a:avLst/>
          </a:prstGeom>
          <a:noFill/>
          <a:ln w="19050">
            <a:solidFill>
              <a:srgbClr val="2B6CB0"/>
            </a:solidFill>
            <a:prstDash val="solid"/>
            <a:tailEnd type="triangle"/>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txBox="1"/>
          <p:nvPr/>
        </p:nvSpPr>
        <p:spPr>
          <a:xfrm>
            <a:off x="566928" y="566928"/>
            <a:ext cx="11064240" cy="50292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What is taxed on Anthropic, where, and what escapes entirely</a:t>
            </a:r>
            <a:endParaRPr lang="en-US" sz="2600" dirty="0"/>
          </a:p>
        </p:txBody>
      </p:sp>
      <p:sp>
        <p:nvSpPr>
          <p:cNvPr id="5" name="Text 3"/>
          <p:cNvSpPr txBox="1"/>
          <p:nvPr/>
        </p:nvSpPr>
        <p:spPr>
          <a:xfrm>
            <a:off x="566928" y="1207008"/>
            <a:ext cx="3355848" cy="237744"/>
          </a:xfrm>
          <a:prstGeom prst="rect">
            <a:avLst/>
          </a:prstGeom>
          <a:solidFill>
            <a:srgbClr val="2E9E4F"/>
          </a:solid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TAXED ON ANTHROPIC (RESIDENCE)</a:t>
            </a:r>
            <a:endParaRPr lang="en-US" sz="1400" dirty="0"/>
          </a:p>
        </p:txBody>
      </p:sp>
      <p:sp>
        <p:nvSpPr>
          <p:cNvPr id="6" name="Shape 4"/>
          <p:cNvSpPr/>
          <p:nvPr/>
        </p:nvSpPr>
        <p:spPr>
          <a:xfrm>
            <a:off x="566928" y="1536192"/>
            <a:ext cx="3355848" cy="978408"/>
          </a:xfrm>
          <a:prstGeom prst="roundRect">
            <a:avLst>
              <a:gd name="adj" fmla="val 7477"/>
            </a:avLst>
          </a:prstGeom>
          <a:solidFill>
            <a:srgbClr val="FFFFFF"/>
          </a:solidFill>
          <a:ln w="19050">
            <a:solidFill>
              <a:srgbClr val="2E9E4F"/>
            </a:solidFill>
            <a:prstDash val="solid"/>
          </a:ln>
        </p:spPr>
      </p:sp>
      <p:sp>
        <p:nvSpPr>
          <p:cNvPr id="7" name="Shape 5"/>
          <p:cNvSpPr/>
          <p:nvPr/>
        </p:nvSpPr>
        <p:spPr>
          <a:xfrm>
            <a:off x="676656" y="1645920"/>
            <a:ext cx="201168" cy="201168"/>
          </a:xfrm>
          <a:prstGeom prst="ellipse">
            <a:avLst/>
          </a:prstGeom>
          <a:solidFill>
            <a:srgbClr val="2E9E4F"/>
          </a:solidFill>
          <a:ln w="12700">
            <a:solidFill>
              <a:srgbClr val="2E9E4F"/>
            </a:solidFill>
            <a:prstDash val="solid"/>
          </a:ln>
        </p:spPr>
      </p:sp>
      <p:sp>
        <p:nvSpPr>
          <p:cNvPr id="8" name="Text 6"/>
          <p:cNvSpPr txBox="1"/>
          <p:nvPr/>
        </p:nvSpPr>
        <p:spPr>
          <a:xfrm>
            <a:off x="950976" y="1600200"/>
            <a:ext cx="2971800" cy="868680"/>
          </a:xfrm>
          <a:prstGeom prst="rect">
            <a:avLst/>
          </a:prstGeom>
          <a:noFill/>
          <a:ln/>
        </p:spPr>
        <p:txBody>
          <a:bodyPr wrap="square" lIns="0" tIns="0" rIns="0" bIns="0" rtlCol="0" anchor="t"/>
          <a:lstStyle/>
          <a:p>
            <a:pPr marL="0" indent="0">
              <a:spcAft>
                <a:spcPts val="200"/>
              </a:spcAft>
              <a:buNone/>
            </a:pPr>
            <a:r>
              <a:rPr lang="en-US" sz="1100" b="1" dirty="0">
                <a:solidFill>
                  <a:srgbClr val="23283D"/>
                </a:solidFill>
                <a:latin typeface="Calibri" pitchFamily="34" charset="0"/>
                <a:ea typeface="Calibri" pitchFamily="34" charset="-122"/>
                <a:cs typeface="Calibri" pitchFamily="34" charset="-120"/>
              </a:rPr>
              <a:t>US federal corporate income tax, 21%</a:t>
            </a:r>
            <a:endParaRPr lang="en-US" sz="1100" dirty="0"/>
          </a:p>
          <a:p>
            <a:pPr marL="0" indent="0">
              <a:spcAft>
                <a:spcPts val="200"/>
              </a:spcAft>
              <a:buNone/>
            </a:pPr>
            <a:r>
              <a:rPr lang="en-US" sz="1100" dirty="0">
                <a:solidFill>
                  <a:srgbClr val="2B3A52"/>
                </a:solidFill>
                <a:latin typeface="Calibri" pitchFamily="34" charset="0"/>
                <a:ea typeface="Calibri" pitchFamily="34" charset="-122"/>
                <a:cs typeface="Calibri" pitchFamily="34" charset="-120"/>
              </a:rPr>
              <a:t>On worldwide profit of Anthropic, PBC. But cumulative losses reported at USD 10 to 15bn since 2021 and full expensing of research and compute mean little cash tax falls due even as profit begins.</a:t>
            </a:r>
            <a:endParaRPr lang="en-US" sz="1100" dirty="0"/>
          </a:p>
        </p:txBody>
      </p:sp>
      <p:sp>
        <p:nvSpPr>
          <p:cNvPr id="9" name="Shape 7"/>
          <p:cNvSpPr/>
          <p:nvPr/>
        </p:nvSpPr>
        <p:spPr>
          <a:xfrm>
            <a:off x="566928" y="2624328"/>
            <a:ext cx="3355848" cy="978408"/>
          </a:xfrm>
          <a:prstGeom prst="roundRect">
            <a:avLst>
              <a:gd name="adj" fmla="val 7477"/>
            </a:avLst>
          </a:prstGeom>
          <a:solidFill>
            <a:srgbClr val="FFFFFF"/>
          </a:solidFill>
          <a:ln w="19050">
            <a:solidFill>
              <a:srgbClr val="2E9E4F"/>
            </a:solidFill>
            <a:prstDash val="solid"/>
          </a:ln>
        </p:spPr>
      </p:sp>
      <p:sp>
        <p:nvSpPr>
          <p:cNvPr id="10" name="Shape 8"/>
          <p:cNvSpPr/>
          <p:nvPr/>
        </p:nvSpPr>
        <p:spPr>
          <a:xfrm>
            <a:off x="676656" y="2734056"/>
            <a:ext cx="201168" cy="201168"/>
          </a:xfrm>
          <a:prstGeom prst="ellipse">
            <a:avLst/>
          </a:prstGeom>
          <a:solidFill>
            <a:srgbClr val="2E9E4F"/>
          </a:solidFill>
          <a:ln w="12700">
            <a:solidFill>
              <a:srgbClr val="2E9E4F"/>
            </a:solidFill>
            <a:prstDash val="solid"/>
          </a:ln>
        </p:spPr>
      </p:sp>
      <p:sp>
        <p:nvSpPr>
          <p:cNvPr id="11" name="Text 9"/>
          <p:cNvSpPr txBox="1"/>
          <p:nvPr/>
        </p:nvSpPr>
        <p:spPr>
          <a:xfrm>
            <a:off x="950976" y="2688336"/>
            <a:ext cx="2880360" cy="868680"/>
          </a:xfrm>
          <a:prstGeom prst="rect">
            <a:avLst/>
          </a:prstGeom>
          <a:noFill/>
          <a:ln/>
        </p:spPr>
        <p:txBody>
          <a:bodyPr wrap="square" lIns="0" tIns="0" rIns="0" bIns="0" rtlCol="0" anchor="t"/>
          <a:lstStyle/>
          <a:p>
            <a:pPr marL="0" indent="0">
              <a:spcAft>
                <a:spcPts val="200"/>
              </a:spcAft>
              <a:buNone/>
            </a:pPr>
            <a:r>
              <a:rPr lang="en-US" sz="1200" b="1" dirty="0">
                <a:solidFill>
                  <a:srgbClr val="23283D"/>
                </a:solidFill>
                <a:latin typeface="Calibri" pitchFamily="34" charset="0"/>
                <a:ea typeface="Calibri" pitchFamily="34" charset="-122"/>
                <a:cs typeface="Calibri" pitchFamily="34" charset="-120"/>
              </a:rPr>
              <a:t>California and other state taxes</a:t>
            </a:r>
            <a:endParaRPr lang="en-US" sz="1200" dirty="0"/>
          </a:p>
          <a:p>
            <a:pPr marL="0" indent="0">
              <a:spcAft>
                <a:spcPts val="200"/>
              </a:spcAft>
              <a:buNone/>
            </a:pPr>
            <a:r>
              <a:rPr lang="en-US" sz="1200" dirty="0">
                <a:solidFill>
                  <a:srgbClr val="2B3A52"/>
                </a:solidFill>
                <a:latin typeface="Calibri" pitchFamily="34" charset="0"/>
                <a:ea typeface="Calibri" pitchFamily="34" charset="-122"/>
                <a:cs typeface="Calibri" pitchFamily="34" charset="-120"/>
              </a:rPr>
              <a:t>Franchise tax on apportioned income; sales tax on software in the states that tax SaaS.</a:t>
            </a:r>
            <a:endParaRPr lang="en-US" sz="1200" dirty="0"/>
          </a:p>
        </p:txBody>
      </p:sp>
      <p:sp>
        <p:nvSpPr>
          <p:cNvPr id="12" name="Shape 10"/>
          <p:cNvSpPr/>
          <p:nvPr/>
        </p:nvSpPr>
        <p:spPr>
          <a:xfrm>
            <a:off x="566928" y="3712464"/>
            <a:ext cx="3355848" cy="978408"/>
          </a:xfrm>
          <a:prstGeom prst="roundRect">
            <a:avLst>
              <a:gd name="adj" fmla="val 7477"/>
            </a:avLst>
          </a:prstGeom>
          <a:solidFill>
            <a:srgbClr val="FFFFFF"/>
          </a:solidFill>
          <a:ln w="19050">
            <a:solidFill>
              <a:srgbClr val="2E9E4F"/>
            </a:solidFill>
            <a:prstDash val="solid"/>
          </a:ln>
        </p:spPr>
      </p:sp>
      <p:sp>
        <p:nvSpPr>
          <p:cNvPr id="13" name="Shape 11"/>
          <p:cNvSpPr/>
          <p:nvPr/>
        </p:nvSpPr>
        <p:spPr>
          <a:xfrm>
            <a:off x="676656" y="3822192"/>
            <a:ext cx="201168" cy="201168"/>
          </a:xfrm>
          <a:prstGeom prst="ellipse">
            <a:avLst/>
          </a:prstGeom>
          <a:solidFill>
            <a:srgbClr val="2E9E4F"/>
          </a:solidFill>
          <a:ln w="12700">
            <a:solidFill>
              <a:srgbClr val="2E9E4F"/>
            </a:solidFill>
            <a:prstDash val="solid"/>
          </a:ln>
        </p:spPr>
      </p:sp>
      <p:sp>
        <p:nvSpPr>
          <p:cNvPr id="14" name="Text 12"/>
          <p:cNvSpPr txBox="1"/>
          <p:nvPr/>
        </p:nvSpPr>
        <p:spPr>
          <a:xfrm>
            <a:off x="950976" y="3776472"/>
            <a:ext cx="2880360" cy="868680"/>
          </a:xfrm>
          <a:prstGeom prst="rect">
            <a:avLst/>
          </a:prstGeom>
          <a:noFill/>
          <a:ln/>
        </p:spPr>
        <p:txBody>
          <a:bodyPr wrap="square" lIns="0" tIns="0" rIns="0" bIns="0" rtlCol="0" anchor="t"/>
          <a:lstStyle/>
          <a:p>
            <a:pPr marL="0" indent="0">
              <a:spcAft>
                <a:spcPts val="200"/>
              </a:spcAft>
              <a:buNone/>
            </a:pPr>
            <a:r>
              <a:rPr lang="en-US" sz="1200" b="1" dirty="0">
                <a:solidFill>
                  <a:srgbClr val="23283D"/>
                </a:solidFill>
                <a:latin typeface="Calibri" pitchFamily="34" charset="0"/>
                <a:ea typeface="Calibri" pitchFamily="34" charset="-122"/>
                <a:cs typeface="Calibri" pitchFamily="34" charset="-120"/>
              </a:rPr>
              <a:t>Ireland (12.5%) and UK (25%)</a:t>
            </a:r>
            <a:endParaRPr lang="en-US" sz="1200" dirty="0"/>
          </a:p>
          <a:p>
            <a:pPr marL="0" indent="0">
              <a:spcAft>
                <a:spcPts val="200"/>
              </a:spcAft>
              <a:buNone/>
            </a:pPr>
            <a:r>
              <a:rPr lang="en-US" sz="1200" dirty="0">
                <a:solidFill>
                  <a:srgbClr val="2B3A52"/>
                </a:solidFill>
                <a:latin typeface="Calibri" pitchFamily="34" charset="0"/>
                <a:ea typeface="Calibri" pitchFamily="34" charset="-122"/>
                <a:cs typeface="Calibri" pitchFamily="34" charset="-120"/>
              </a:rPr>
              <a:t>Anthropic Ireland Ltd and Anthropic Ltd are cost plus service entities: they earn a routine markup on staff costs, not the model's profit.</a:t>
            </a:r>
            <a:endParaRPr lang="en-US" sz="1200" dirty="0"/>
          </a:p>
        </p:txBody>
      </p:sp>
      <p:sp>
        <p:nvSpPr>
          <p:cNvPr id="15" name="Shape 13"/>
          <p:cNvSpPr/>
          <p:nvPr/>
        </p:nvSpPr>
        <p:spPr>
          <a:xfrm>
            <a:off x="566928" y="4800600"/>
            <a:ext cx="3355848" cy="978408"/>
          </a:xfrm>
          <a:prstGeom prst="roundRect">
            <a:avLst>
              <a:gd name="adj" fmla="val 7477"/>
            </a:avLst>
          </a:prstGeom>
          <a:solidFill>
            <a:srgbClr val="FFFFFF"/>
          </a:solidFill>
          <a:ln w="19050">
            <a:solidFill>
              <a:srgbClr val="2E9E4F"/>
            </a:solidFill>
            <a:prstDash val="solid"/>
          </a:ln>
        </p:spPr>
      </p:sp>
      <p:sp>
        <p:nvSpPr>
          <p:cNvPr id="16" name="Shape 14"/>
          <p:cNvSpPr/>
          <p:nvPr/>
        </p:nvSpPr>
        <p:spPr>
          <a:xfrm>
            <a:off x="676656" y="4910328"/>
            <a:ext cx="201168" cy="201168"/>
          </a:xfrm>
          <a:prstGeom prst="ellipse">
            <a:avLst/>
          </a:prstGeom>
          <a:solidFill>
            <a:srgbClr val="2E9E4F"/>
          </a:solidFill>
          <a:ln w="12700">
            <a:solidFill>
              <a:srgbClr val="2E9E4F"/>
            </a:solidFill>
            <a:prstDash val="solid"/>
          </a:ln>
        </p:spPr>
      </p:sp>
      <p:sp>
        <p:nvSpPr>
          <p:cNvPr id="17" name="Text 15"/>
          <p:cNvSpPr txBox="1"/>
          <p:nvPr/>
        </p:nvSpPr>
        <p:spPr>
          <a:xfrm>
            <a:off x="950976" y="4864608"/>
            <a:ext cx="2880360" cy="868680"/>
          </a:xfrm>
          <a:prstGeom prst="rect">
            <a:avLst/>
          </a:prstGeom>
          <a:noFill/>
          <a:ln/>
        </p:spPr>
        <p:txBody>
          <a:bodyPr wrap="square" lIns="0" tIns="0" rIns="0" bIns="0" rtlCol="0" anchor="t"/>
          <a:lstStyle/>
          <a:p>
            <a:pPr marL="0" indent="0">
              <a:spcAft>
                <a:spcPts val="200"/>
              </a:spcAft>
              <a:buNone/>
            </a:pPr>
            <a:r>
              <a:rPr lang="en-US" sz="1200" b="1" dirty="0">
                <a:solidFill>
                  <a:srgbClr val="23283D"/>
                </a:solidFill>
                <a:latin typeface="Calibri" pitchFamily="34" charset="0"/>
                <a:ea typeface="Calibri" pitchFamily="34" charset="-122"/>
                <a:cs typeface="Calibri" pitchFamily="34" charset="-120"/>
              </a:rPr>
              <a:t>Where the profit sits</a:t>
            </a:r>
            <a:endParaRPr lang="en-US" sz="1200" dirty="0"/>
          </a:p>
          <a:p>
            <a:pPr marL="0" indent="0">
              <a:spcAft>
                <a:spcPts val="200"/>
              </a:spcAft>
              <a:buNone/>
            </a:pPr>
            <a:r>
              <a:rPr lang="en-US" sz="1200" dirty="0">
                <a:solidFill>
                  <a:srgbClr val="2B3A52"/>
                </a:solidFill>
                <a:latin typeface="Calibri" pitchFamily="34" charset="0"/>
                <a:ea typeface="Calibri" pitchFamily="34" charset="-122"/>
                <a:cs typeface="Calibri" pitchFamily="34" charset="-120"/>
              </a:rPr>
              <a:t>Model IP, contracts and pricing power are held by the US parent. Residual profit, and the tax on it, stay in the United States.</a:t>
            </a:r>
            <a:endParaRPr lang="en-US" sz="1200" dirty="0"/>
          </a:p>
        </p:txBody>
      </p:sp>
      <p:sp>
        <p:nvSpPr>
          <p:cNvPr id="18" name="Text 16"/>
          <p:cNvSpPr txBox="1"/>
          <p:nvPr/>
        </p:nvSpPr>
        <p:spPr>
          <a:xfrm>
            <a:off x="4416552" y="1207008"/>
            <a:ext cx="3355848" cy="237744"/>
          </a:xfrm>
          <a:prstGeom prst="rect">
            <a:avLst/>
          </a:prstGeom>
          <a:solidFill>
            <a:srgbClr val="EDAD0B"/>
          </a:solid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TAXED ON THE CUSTOMER (MARKET)</a:t>
            </a:r>
            <a:endParaRPr lang="en-US" sz="1400" dirty="0"/>
          </a:p>
        </p:txBody>
      </p:sp>
      <p:sp>
        <p:nvSpPr>
          <p:cNvPr id="19" name="Shape 17"/>
          <p:cNvSpPr/>
          <p:nvPr/>
        </p:nvSpPr>
        <p:spPr>
          <a:xfrm>
            <a:off x="4416552" y="1536192"/>
            <a:ext cx="3355848" cy="978408"/>
          </a:xfrm>
          <a:prstGeom prst="roundRect">
            <a:avLst>
              <a:gd name="adj" fmla="val 7477"/>
            </a:avLst>
          </a:prstGeom>
          <a:solidFill>
            <a:srgbClr val="FFFFFF"/>
          </a:solidFill>
          <a:ln w="19050">
            <a:solidFill>
              <a:srgbClr val="EDAD0B"/>
            </a:solidFill>
            <a:prstDash val="solid"/>
          </a:ln>
        </p:spPr>
      </p:sp>
      <p:sp>
        <p:nvSpPr>
          <p:cNvPr id="20" name="Shape 18"/>
          <p:cNvSpPr/>
          <p:nvPr/>
        </p:nvSpPr>
        <p:spPr>
          <a:xfrm>
            <a:off x="4526280" y="1645920"/>
            <a:ext cx="201168" cy="201168"/>
          </a:xfrm>
          <a:prstGeom prst="ellipse">
            <a:avLst/>
          </a:prstGeom>
          <a:solidFill>
            <a:srgbClr val="EDAD0B"/>
          </a:solidFill>
          <a:ln w="12700">
            <a:solidFill>
              <a:srgbClr val="EDAD0B"/>
            </a:solidFill>
            <a:prstDash val="solid"/>
          </a:ln>
        </p:spPr>
      </p:sp>
      <p:sp>
        <p:nvSpPr>
          <p:cNvPr id="21" name="Text 19"/>
          <p:cNvSpPr txBox="1"/>
          <p:nvPr/>
        </p:nvSpPr>
        <p:spPr>
          <a:xfrm>
            <a:off x="4800600" y="1600200"/>
            <a:ext cx="2880360" cy="868680"/>
          </a:xfrm>
          <a:prstGeom prst="rect">
            <a:avLst/>
          </a:prstGeom>
          <a:noFill/>
          <a:ln/>
        </p:spPr>
        <p:txBody>
          <a:bodyPr wrap="square" lIns="0" tIns="0" rIns="0" bIns="0" rtlCol="0" anchor="t"/>
          <a:lstStyle/>
          <a:p>
            <a:pPr marL="0" indent="0">
              <a:spcAft>
                <a:spcPts val="200"/>
              </a:spcAft>
              <a:buNone/>
            </a:pPr>
            <a:r>
              <a:rPr lang="en-US" sz="1100" b="1" dirty="0">
                <a:solidFill>
                  <a:srgbClr val="23283D"/>
                </a:solidFill>
                <a:latin typeface="Calibri" pitchFamily="34" charset="0"/>
                <a:ea typeface="Calibri" pitchFamily="34" charset="-122"/>
                <a:cs typeface="Calibri" pitchFamily="34" charset="-120"/>
              </a:rPr>
              <a:t>VAT and GST through non resident schemes</a:t>
            </a:r>
            <a:endParaRPr lang="en-US" sz="1100" dirty="0"/>
          </a:p>
          <a:p>
            <a:pPr marL="0" indent="0">
              <a:spcAft>
                <a:spcPts val="200"/>
              </a:spcAft>
              <a:buNone/>
            </a:pPr>
            <a:r>
              <a:rPr lang="en-US" sz="1100" dirty="0">
                <a:solidFill>
                  <a:srgbClr val="2B3A52"/>
                </a:solidFill>
                <a:latin typeface="Calibri" pitchFamily="34" charset="0"/>
                <a:ea typeface="Calibri" pitchFamily="34" charset="-122"/>
                <a:cs typeface="Calibri" pitchFamily="34" charset="-120"/>
              </a:rPr>
              <a:t>Registered through Stripe Tax as a non resident supplier in the EU (OSS), UK, Switzerland, Japan, Australia, Canada, Singapore, Norway and New Zealand. The consumer pays; Anthropic remits.</a:t>
            </a:r>
            <a:endParaRPr lang="en-US" sz="1100" dirty="0"/>
          </a:p>
        </p:txBody>
      </p:sp>
      <p:sp>
        <p:nvSpPr>
          <p:cNvPr id="22" name="Shape 20"/>
          <p:cNvSpPr/>
          <p:nvPr/>
        </p:nvSpPr>
        <p:spPr>
          <a:xfrm>
            <a:off x="4416552" y="2624328"/>
            <a:ext cx="3355848" cy="978408"/>
          </a:xfrm>
          <a:prstGeom prst="roundRect">
            <a:avLst>
              <a:gd name="adj" fmla="val 7477"/>
            </a:avLst>
          </a:prstGeom>
          <a:solidFill>
            <a:srgbClr val="FFFFFF"/>
          </a:solidFill>
          <a:ln w="19050">
            <a:solidFill>
              <a:srgbClr val="EDAD0B"/>
            </a:solidFill>
            <a:prstDash val="solid"/>
          </a:ln>
        </p:spPr>
      </p:sp>
      <p:sp>
        <p:nvSpPr>
          <p:cNvPr id="23" name="Shape 21"/>
          <p:cNvSpPr/>
          <p:nvPr/>
        </p:nvSpPr>
        <p:spPr>
          <a:xfrm>
            <a:off x="4526280" y="2734056"/>
            <a:ext cx="201168" cy="201168"/>
          </a:xfrm>
          <a:prstGeom prst="ellipse">
            <a:avLst/>
          </a:prstGeom>
          <a:solidFill>
            <a:srgbClr val="EDAD0B"/>
          </a:solidFill>
          <a:ln w="12700">
            <a:solidFill>
              <a:srgbClr val="EDAD0B"/>
            </a:solidFill>
            <a:prstDash val="solid"/>
          </a:ln>
        </p:spPr>
      </p:sp>
      <p:sp>
        <p:nvSpPr>
          <p:cNvPr id="24" name="Text 22"/>
          <p:cNvSpPr txBox="1"/>
          <p:nvPr/>
        </p:nvSpPr>
        <p:spPr>
          <a:xfrm>
            <a:off x="4800600" y="2688336"/>
            <a:ext cx="2880360" cy="868680"/>
          </a:xfrm>
          <a:prstGeom prst="rect">
            <a:avLst/>
          </a:prstGeom>
          <a:noFill/>
          <a:ln/>
        </p:spPr>
        <p:txBody>
          <a:bodyPr wrap="square" lIns="0" tIns="0" rIns="0" bIns="0" rtlCol="0" anchor="t"/>
          <a:lstStyle/>
          <a:p>
            <a:pPr marL="0" indent="0">
              <a:spcAft>
                <a:spcPts val="200"/>
              </a:spcAft>
              <a:buNone/>
            </a:pPr>
            <a:r>
              <a:rPr lang="en-US" sz="1100" b="1" dirty="0">
                <a:solidFill>
                  <a:srgbClr val="23283D"/>
                </a:solidFill>
                <a:latin typeface="Calibri" pitchFamily="34" charset="0"/>
                <a:ea typeface="Calibri" pitchFamily="34" charset="-122"/>
                <a:cs typeface="Calibri" pitchFamily="34" charset="-120"/>
              </a:rPr>
              <a:t>Reverse charge for business buyers</a:t>
            </a:r>
            <a:endParaRPr lang="en-US" sz="1100" dirty="0"/>
          </a:p>
          <a:p>
            <a:pPr marL="0" indent="0">
              <a:spcAft>
                <a:spcPts val="200"/>
              </a:spcAft>
              <a:buNone/>
            </a:pPr>
            <a:r>
              <a:rPr lang="en-US" sz="1100" dirty="0">
                <a:solidFill>
                  <a:srgbClr val="2B3A52"/>
                </a:solidFill>
                <a:latin typeface="Calibri" pitchFamily="34" charset="0"/>
                <a:ea typeface="Calibri" pitchFamily="34" charset="-122"/>
                <a:cs typeface="Calibri" pitchFamily="34" charset="-120"/>
              </a:rPr>
              <a:t>A business customer with a VAT number pays 0% at invoice and self accounts, then recovers the input tax: net revenue to the treasury is close to nil.</a:t>
            </a:r>
            <a:endParaRPr lang="en-US" sz="1100" dirty="0"/>
          </a:p>
        </p:txBody>
      </p:sp>
      <p:sp>
        <p:nvSpPr>
          <p:cNvPr id="25" name="Shape 23"/>
          <p:cNvSpPr/>
          <p:nvPr/>
        </p:nvSpPr>
        <p:spPr>
          <a:xfrm>
            <a:off x="4416552" y="3712464"/>
            <a:ext cx="3355848" cy="978408"/>
          </a:xfrm>
          <a:prstGeom prst="roundRect">
            <a:avLst>
              <a:gd name="adj" fmla="val 7477"/>
            </a:avLst>
          </a:prstGeom>
          <a:solidFill>
            <a:srgbClr val="FFFFFF"/>
          </a:solidFill>
          <a:ln w="19050">
            <a:solidFill>
              <a:srgbClr val="EDAD0B"/>
            </a:solidFill>
            <a:prstDash val="solid"/>
          </a:ln>
        </p:spPr>
      </p:sp>
      <p:sp>
        <p:nvSpPr>
          <p:cNvPr id="26" name="Shape 24"/>
          <p:cNvSpPr/>
          <p:nvPr/>
        </p:nvSpPr>
        <p:spPr>
          <a:xfrm>
            <a:off x="4526280" y="3822192"/>
            <a:ext cx="201168" cy="201168"/>
          </a:xfrm>
          <a:prstGeom prst="ellipse">
            <a:avLst/>
          </a:prstGeom>
          <a:solidFill>
            <a:srgbClr val="EDAD0B"/>
          </a:solidFill>
          <a:ln w="12700">
            <a:solidFill>
              <a:srgbClr val="EDAD0B"/>
            </a:solidFill>
            <a:prstDash val="solid"/>
          </a:ln>
        </p:spPr>
      </p:sp>
      <p:sp>
        <p:nvSpPr>
          <p:cNvPr id="27" name="Text 25"/>
          <p:cNvSpPr txBox="1"/>
          <p:nvPr/>
        </p:nvSpPr>
        <p:spPr>
          <a:xfrm>
            <a:off x="4800600" y="3776472"/>
            <a:ext cx="2880360" cy="868680"/>
          </a:xfrm>
          <a:prstGeom prst="rect">
            <a:avLst/>
          </a:prstGeom>
          <a:noFill/>
          <a:ln/>
        </p:spPr>
        <p:txBody>
          <a:bodyPr wrap="square" lIns="0" tIns="0" rIns="0" bIns="0" rtlCol="0" anchor="t"/>
          <a:lstStyle/>
          <a:p>
            <a:pPr marL="0" indent="0">
              <a:spcAft>
                <a:spcPts val="200"/>
              </a:spcAft>
              <a:buNone/>
            </a:pPr>
            <a:r>
              <a:rPr lang="en-US" sz="1200" b="1" dirty="0">
                <a:solidFill>
                  <a:srgbClr val="23283D"/>
                </a:solidFill>
                <a:latin typeface="Calibri" pitchFamily="34" charset="0"/>
                <a:ea typeface="Calibri" pitchFamily="34" charset="-122"/>
                <a:cs typeface="Calibri" pitchFamily="34" charset="-120"/>
              </a:rPr>
              <a:t>Cloud channel VAT</a:t>
            </a:r>
            <a:endParaRPr lang="en-US" sz="1200" dirty="0"/>
          </a:p>
          <a:p>
            <a:pPr marL="0" indent="0">
              <a:spcAft>
                <a:spcPts val="200"/>
              </a:spcAft>
              <a:buNone/>
            </a:pPr>
            <a:r>
              <a:rPr lang="en-US" sz="1200" dirty="0">
                <a:solidFill>
                  <a:srgbClr val="2B3A52"/>
                </a:solidFill>
                <a:latin typeface="Calibri" pitchFamily="34" charset="0"/>
                <a:ea typeface="Calibri" pitchFamily="34" charset="-122"/>
                <a:cs typeface="Calibri" pitchFamily="34" charset="-120"/>
              </a:rPr>
              <a:t>Bedrock and Vertex bills carry VAT charged by AWS or Google entities (Luxembourg, Ireland, South Africa). The tax is on the cloud bill, not on Anthropic.</a:t>
            </a:r>
            <a:endParaRPr lang="en-US" sz="1200" dirty="0"/>
          </a:p>
        </p:txBody>
      </p:sp>
      <p:sp>
        <p:nvSpPr>
          <p:cNvPr id="28" name="Shape 26"/>
          <p:cNvSpPr/>
          <p:nvPr/>
        </p:nvSpPr>
        <p:spPr>
          <a:xfrm>
            <a:off x="4416552" y="4800600"/>
            <a:ext cx="3355848" cy="978408"/>
          </a:xfrm>
          <a:prstGeom prst="roundRect">
            <a:avLst>
              <a:gd name="adj" fmla="val 7477"/>
            </a:avLst>
          </a:prstGeom>
          <a:solidFill>
            <a:srgbClr val="FFFFFF"/>
          </a:solidFill>
          <a:ln w="19050">
            <a:solidFill>
              <a:srgbClr val="EDAD0B"/>
            </a:solidFill>
            <a:prstDash val="solid"/>
          </a:ln>
        </p:spPr>
      </p:sp>
      <p:sp>
        <p:nvSpPr>
          <p:cNvPr id="29" name="Shape 27"/>
          <p:cNvSpPr/>
          <p:nvPr/>
        </p:nvSpPr>
        <p:spPr>
          <a:xfrm>
            <a:off x="4526280" y="4910328"/>
            <a:ext cx="201168" cy="201168"/>
          </a:xfrm>
          <a:prstGeom prst="ellipse">
            <a:avLst/>
          </a:prstGeom>
          <a:solidFill>
            <a:srgbClr val="EDAD0B"/>
          </a:solidFill>
          <a:ln w="12700">
            <a:solidFill>
              <a:srgbClr val="EDAD0B"/>
            </a:solidFill>
            <a:prstDash val="solid"/>
          </a:ln>
        </p:spPr>
      </p:sp>
      <p:sp>
        <p:nvSpPr>
          <p:cNvPr id="30" name="Text 28"/>
          <p:cNvSpPr txBox="1"/>
          <p:nvPr/>
        </p:nvSpPr>
        <p:spPr>
          <a:xfrm>
            <a:off x="4800600" y="4864608"/>
            <a:ext cx="2880360" cy="868680"/>
          </a:xfrm>
          <a:prstGeom prst="rect">
            <a:avLst/>
          </a:prstGeom>
          <a:noFill/>
          <a:ln/>
        </p:spPr>
        <p:txBody>
          <a:bodyPr wrap="square" lIns="0" tIns="0" rIns="0" bIns="0" rtlCol="0" anchor="t"/>
          <a:lstStyle/>
          <a:p>
            <a:pPr marL="0" indent="0">
              <a:spcAft>
                <a:spcPts val="200"/>
              </a:spcAft>
              <a:buNone/>
            </a:pPr>
            <a:r>
              <a:rPr lang="en-US" sz="1200" b="1" dirty="0">
                <a:solidFill>
                  <a:srgbClr val="23283D"/>
                </a:solidFill>
                <a:latin typeface="Calibri" pitchFamily="34" charset="0"/>
                <a:ea typeface="Calibri" pitchFamily="34" charset="-122"/>
                <a:cs typeface="Calibri" pitchFamily="34" charset="-120"/>
              </a:rPr>
              <a:t>Withholding, only where law and enforcement meet</a:t>
            </a:r>
            <a:endParaRPr lang="en-US" sz="1200" dirty="0"/>
          </a:p>
          <a:p>
            <a:pPr marL="0" indent="0">
              <a:spcAft>
                <a:spcPts val="200"/>
              </a:spcAft>
              <a:buNone/>
            </a:pPr>
            <a:r>
              <a:rPr lang="en-US" sz="1200" dirty="0">
                <a:solidFill>
                  <a:srgbClr val="2B3A52"/>
                </a:solidFill>
                <a:latin typeface="Calibri" pitchFamily="34" charset="0"/>
                <a:ea typeface="Calibri" pitchFamily="34" charset="-122"/>
                <a:cs typeface="Calibri" pitchFamily="34" charset="-120"/>
              </a:rPr>
              <a:t>Nigeria's SEP rules and Kenya's SEP tax can reach turnover; whether Anthropic is assessed under them is not public.</a:t>
            </a:r>
            <a:endParaRPr lang="en-US" sz="1200" dirty="0"/>
          </a:p>
        </p:txBody>
      </p:sp>
      <p:sp>
        <p:nvSpPr>
          <p:cNvPr id="31" name="Text 29"/>
          <p:cNvSpPr txBox="1"/>
          <p:nvPr/>
        </p:nvSpPr>
        <p:spPr>
          <a:xfrm>
            <a:off x="8266176" y="1207008"/>
            <a:ext cx="3355848" cy="237744"/>
          </a:xfrm>
          <a:prstGeom prst="rect">
            <a:avLst/>
          </a:prstGeom>
          <a:solidFill>
            <a:srgbClr val="E63946"/>
          </a:solid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NOT TAXED AT ALL</a:t>
            </a:r>
            <a:endParaRPr lang="en-US" sz="1400" dirty="0"/>
          </a:p>
        </p:txBody>
      </p:sp>
      <p:sp>
        <p:nvSpPr>
          <p:cNvPr id="32" name="Shape 30"/>
          <p:cNvSpPr/>
          <p:nvPr/>
        </p:nvSpPr>
        <p:spPr>
          <a:xfrm>
            <a:off x="8266176" y="1536192"/>
            <a:ext cx="3355848" cy="978408"/>
          </a:xfrm>
          <a:prstGeom prst="roundRect">
            <a:avLst>
              <a:gd name="adj" fmla="val 7477"/>
            </a:avLst>
          </a:prstGeom>
          <a:solidFill>
            <a:srgbClr val="FFFFFF"/>
          </a:solidFill>
          <a:ln w="19050">
            <a:solidFill>
              <a:srgbClr val="E63946"/>
            </a:solidFill>
            <a:prstDash val="solid"/>
          </a:ln>
        </p:spPr>
      </p:sp>
      <p:sp>
        <p:nvSpPr>
          <p:cNvPr id="33" name="Shape 31"/>
          <p:cNvSpPr/>
          <p:nvPr/>
        </p:nvSpPr>
        <p:spPr>
          <a:xfrm>
            <a:off x="8375904" y="1645920"/>
            <a:ext cx="201168" cy="201168"/>
          </a:xfrm>
          <a:prstGeom prst="ellipse">
            <a:avLst/>
          </a:prstGeom>
          <a:solidFill>
            <a:srgbClr val="E63946"/>
          </a:solidFill>
          <a:ln w="12700">
            <a:solidFill>
              <a:srgbClr val="E63946"/>
            </a:solidFill>
            <a:prstDash val="solid"/>
          </a:ln>
        </p:spPr>
      </p:sp>
      <p:sp>
        <p:nvSpPr>
          <p:cNvPr id="34" name="Text 32"/>
          <p:cNvSpPr txBox="1"/>
          <p:nvPr/>
        </p:nvSpPr>
        <p:spPr>
          <a:xfrm>
            <a:off x="8650224" y="1600200"/>
            <a:ext cx="2880360" cy="868680"/>
          </a:xfrm>
          <a:prstGeom prst="rect">
            <a:avLst/>
          </a:prstGeom>
          <a:noFill/>
          <a:ln/>
        </p:spPr>
        <p:txBody>
          <a:bodyPr wrap="square" lIns="0" tIns="0" rIns="0" bIns="0" rtlCol="0" anchor="t"/>
          <a:lstStyle/>
          <a:p>
            <a:pPr marL="0" indent="0">
              <a:spcAft>
                <a:spcPts val="200"/>
              </a:spcAft>
              <a:buNone/>
            </a:pPr>
            <a:r>
              <a:rPr lang="en-US" sz="1200" b="1" dirty="0">
                <a:solidFill>
                  <a:srgbClr val="23283D"/>
                </a:solidFill>
                <a:latin typeface="Calibri" pitchFamily="34" charset="0"/>
                <a:ea typeface="Calibri" pitchFamily="34" charset="-122"/>
                <a:cs typeface="Calibri" pitchFamily="34" charset="-120"/>
              </a:rPr>
              <a:t>Profit from African consumption</a:t>
            </a:r>
            <a:endParaRPr lang="en-US" sz="1200" dirty="0"/>
          </a:p>
          <a:p>
            <a:pPr marL="0" indent="0">
              <a:spcAft>
                <a:spcPts val="200"/>
              </a:spcAft>
              <a:buNone/>
            </a:pPr>
            <a:r>
              <a:rPr lang="en-US" sz="1200" dirty="0">
                <a:solidFill>
                  <a:srgbClr val="2B3A52"/>
                </a:solidFill>
                <a:latin typeface="Calibri" pitchFamily="34" charset="0"/>
                <a:ea typeface="Calibri" pitchFamily="34" charset="-122"/>
                <a:cs typeface="Calibri" pitchFamily="34" charset="-120"/>
              </a:rPr>
              <a:t>No office, server or staff in Africa means no permanent establishment, so no corporate income tax anywhere on the continent.</a:t>
            </a:r>
            <a:endParaRPr lang="en-US" sz="1200" dirty="0"/>
          </a:p>
        </p:txBody>
      </p:sp>
      <p:sp>
        <p:nvSpPr>
          <p:cNvPr id="35" name="Shape 33"/>
          <p:cNvSpPr/>
          <p:nvPr/>
        </p:nvSpPr>
        <p:spPr>
          <a:xfrm>
            <a:off x="8266176" y="2624328"/>
            <a:ext cx="3355848" cy="978408"/>
          </a:xfrm>
          <a:prstGeom prst="roundRect">
            <a:avLst>
              <a:gd name="adj" fmla="val 7477"/>
            </a:avLst>
          </a:prstGeom>
          <a:solidFill>
            <a:srgbClr val="FFFFFF"/>
          </a:solidFill>
          <a:ln w="19050">
            <a:solidFill>
              <a:srgbClr val="E63946"/>
            </a:solidFill>
            <a:prstDash val="solid"/>
          </a:ln>
        </p:spPr>
      </p:sp>
      <p:sp>
        <p:nvSpPr>
          <p:cNvPr id="36" name="Shape 34"/>
          <p:cNvSpPr/>
          <p:nvPr/>
        </p:nvSpPr>
        <p:spPr>
          <a:xfrm>
            <a:off x="8375904" y="2734056"/>
            <a:ext cx="201168" cy="201168"/>
          </a:xfrm>
          <a:prstGeom prst="ellipse">
            <a:avLst/>
          </a:prstGeom>
          <a:solidFill>
            <a:srgbClr val="E63946"/>
          </a:solidFill>
          <a:ln w="12700">
            <a:solidFill>
              <a:srgbClr val="E63946"/>
            </a:solidFill>
            <a:prstDash val="solid"/>
          </a:ln>
        </p:spPr>
      </p:sp>
      <p:sp>
        <p:nvSpPr>
          <p:cNvPr id="37" name="Text 35"/>
          <p:cNvSpPr txBox="1"/>
          <p:nvPr/>
        </p:nvSpPr>
        <p:spPr>
          <a:xfrm>
            <a:off x="8650224" y="2688336"/>
            <a:ext cx="2880360" cy="868680"/>
          </a:xfrm>
          <a:prstGeom prst="rect">
            <a:avLst/>
          </a:prstGeom>
          <a:noFill/>
          <a:ln/>
        </p:spPr>
        <p:txBody>
          <a:bodyPr wrap="square" lIns="0" tIns="0" rIns="0" bIns="0" rtlCol="0" anchor="t"/>
          <a:lstStyle/>
          <a:p>
            <a:pPr marL="0" indent="0">
              <a:spcAft>
                <a:spcPts val="200"/>
              </a:spcAft>
              <a:buNone/>
            </a:pPr>
            <a:r>
              <a:rPr lang="en-US" sz="1200" b="1" dirty="0">
                <a:solidFill>
                  <a:srgbClr val="23283D"/>
                </a:solidFill>
                <a:latin typeface="Calibri" pitchFamily="34" charset="0"/>
                <a:ea typeface="Calibri" pitchFamily="34" charset="-122"/>
                <a:cs typeface="Calibri" pitchFamily="34" charset="-120"/>
              </a:rPr>
              <a:t>The model licence inside the cloud bill</a:t>
            </a:r>
            <a:endParaRPr lang="en-US" sz="1200" dirty="0"/>
          </a:p>
          <a:p>
            <a:pPr marL="0" indent="0">
              <a:spcAft>
                <a:spcPts val="200"/>
              </a:spcAft>
              <a:buNone/>
            </a:pPr>
            <a:r>
              <a:rPr lang="en-US" sz="1200" dirty="0">
                <a:solidFill>
                  <a:srgbClr val="2B3A52"/>
                </a:solidFill>
                <a:latin typeface="Calibri" pitchFamily="34" charset="0"/>
                <a:ea typeface="Calibri" pitchFamily="34" charset="-122"/>
                <a:cs typeface="Calibri" pitchFamily="34" charset="-120"/>
              </a:rPr>
              <a:t>Anthropic's share of Bedrock and Vertex revenue flows from Seattle and Mountain View to San Francisco: no African withholding touches it.</a:t>
            </a:r>
            <a:endParaRPr lang="en-US" sz="1200" dirty="0"/>
          </a:p>
        </p:txBody>
      </p:sp>
      <p:sp>
        <p:nvSpPr>
          <p:cNvPr id="38" name="Shape 36"/>
          <p:cNvSpPr/>
          <p:nvPr/>
        </p:nvSpPr>
        <p:spPr>
          <a:xfrm>
            <a:off x="8266176" y="3712464"/>
            <a:ext cx="3355848" cy="978408"/>
          </a:xfrm>
          <a:prstGeom prst="roundRect">
            <a:avLst>
              <a:gd name="adj" fmla="val 7477"/>
            </a:avLst>
          </a:prstGeom>
          <a:solidFill>
            <a:srgbClr val="FFFFFF"/>
          </a:solidFill>
          <a:ln w="19050">
            <a:solidFill>
              <a:srgbClr val="E63946"/>
            </a:solidFill>
            <a:prstDash val="solid"/>
          </a:ln>
        </p:spPr>
      </p:sp>
      <p:sp>
        <p:nvSpPr>
          <p:cNvPr id="39" name="Shape 37"/>
          <p:cNvSpPr/>
          <p:nvPr/>
        </p:nvSpPr>
        <p:spPr>
          <a:xfrm>
            <a:off x="8375904" y="3822192"/>
            <a:ext cx="201168" cy="201168"/>
          </a:xfrm>
          <a:prstGeom prst="ellipse">
            <a:avLst/>
          </a:prstGeom>
          <a:solidFill>
            <a:srgbClr val="E63946"/>
          </a:solidFill>
          <a:ln w="12700">
            <a:solidFill>
              <a:srgbClr val="E63946"/>
            </a:solidFill>
            <a:prstDash val="solid"/>
          </a:ln>
        </p:spPr>
      </p:sp>
      <p:sp>
        <p:nvSpPr>
          <p:cNvPr id="40" name="Text 38"/>
          <p:cNvSpPr txBox="1"/>
          <p:nvPr/>
        </p:nvSpPr>
        <p:spPr>
          <a:xfrm>
            <a:off x="8650224" y="3776472"/>
            <a:ext cx="2880360" cy="868680"/>
          </a:xfrm>
          <a:prstGeom prst="rect">
            <a:avLst/>
          </a:prstGeom>
          <a:noFill/>
          <a:ln/>
        </p:spPr>
        <p:txBody>
          <a:bodyPr wrap="square" lIns="0" tIns="0" rIns="0" bIns="0" rtlCol="0" anchor="t"/>
          <a:lstStyle/>
          <a:p>
            <a:pPr marL="0" indent="0">
              <a:spcAft>
                <a:spcPts val="200"/>
              </a:spcAft>
              <a:buNone/>
            </a:pPr>
            <a:r>
              <a:rPr lang="en-US" sz="1200" b="1" dirty="0">
                <a:solidFill>
                  <a:srgbClr val="23283D"/>
                </a:solidFill>
                <a:latin typeface="Calibri" pitchFamily="34" charset="0"/>
                <a:ea typeface="Calibri" pitchFamily="34" charset="-122"/>
                <a:cs typeface="Calibri" pitchFamily="34" charset="-120"/>
              </a:rPr>
              <a:t>Training data and language</a:t>
            </a:r>
            <a:endParaRPr lang="en-US" sz="1200" dirty="0"/>
          </a:p>
          <a:p>
            <a:pPr marL="0" indent="0">
              <a:spcAft>
                <a:spcPts val="200"/>
              </a:spcAft>
              <a:buNone/>
            </a:pPr>
            <a:r>
              <a:rPr lang="en-US" sz="1200" dirty="0">
                <a:solidFill>
                  <a:srgbClr val="2B3A52"/>
                </a:solidFill>
                <a:latin typeface="Calibri" pitchFamily="34" charset="0"/>
                <a:ea typeface="Calibri" pitchFamily="34" charset="-122"/>
                <a:cs typeface="Calibri" pitchFamily="34" charset="-120"/>
              </a:rPr>
              <a:t>African text, code and speech scraped for training carry no royalty and no tax; annotation labour in Nairobi or Lagos is taxed as wages, the value it creates is not.</a:t>
            </a:r>
            <a:endParaRPr lang="en-US" sz="1200" dirty="0"/>
          </a:p>
        </p:txBody>
      </p:sp>
      <p:sp>
        <p:nvSpPr>
          <p:cNvPr id="41" name="Shape 39"/>
          <p:cNvSpPr/>
          <p:nvPr/>
        </p:nvSpPr>
        <p:spPr>
          <a:xfrm>
            <a:off x="8266176" y="4800600"/>
            <a:ext cx="3355848" cy="978408"/>
          </a:xfrm>
          <a:prstGeom prst="roundRect">
            <a:avLst>
              <a:gd name="adj" fmla="val 7477"/>
            </a:avLst>
          </a:prstGeom>
          <a:solidFill>
            <a:srgbClr val="FFFFFF"/>
          </a:solidFill>
          <a:ln w="19050">
            <a:solidFill>
              <a:srgbClr val="E63946"/>
            </a:solidFill>
            <a:prstDash val="solid"/>
          </a:ln>
        </p:spPr>
      </p:sp>
      <p:sp>
        <p:nvSpPr>
          <p:cNvPr id="42" name="Shape 40"/>
          <p:cNvSpPr/>
          <p:nvPr/>
        </p:nvSpPr>
        <p:spPr>
          <a:xfrm>
            <a:off x="8375904" y="4910328"/>
            <a:ext cx="201168" cy="201168"/>
          </a:xfrm>
          <a:prstGeom prst="ellipse">
            <a:avLst/>
          </a:prstGeom>
          <a:solidFill>
            <a:srgbClr val="E63946"/>
          </a:solidFill>
          <a:ln w="12700">
            <a:solidFill>
              <a:srgbClr val="E63946"/>
            </a:solidFill>
            <a:prstDash val="solid"/>
          </a:ln>
        </p:spPr>
      </p:sp>
      <p:sp>
        <p:nvSpPr>
          <p:cNvPr id="43" name="Text 41"/>
          <p:cNvSpPr txBox="1"/>
          <p:nvPr/>
        </p:nvSpPr>
        <p:spPr>
          <a:xfrm>
            <a:off x="8650224" y="4864608"/>
            <a:ext cx="2880360" cy="868680"/>
          </a:xfrm>
          <a:prstGeom prst="rect">
            <a:avLst/>
          </a:prstGeom>
          <a:noFill/>
          <a:ln/>
        </p:spPr>
        <p:txBody>
          <a:bodyPr wrap="square" lIns="0" tIns="0" rIns="0" bIns="0" rtlCol="0" anchor="t"/>
          <a:lstStyle/>
          <a:p>
            <a:pPr marL="0" indent="0">
              <a:spcAft>
                <a:spcPts val="200"/>
              </a:spcAft>
              <a:buNone/>
            </a:pPr>
            <a:r>
              <a:rPr lang="en-US" sz="1100" b="1" dirty="0">
                <a:solidFill>
                  <a:srgbClr val="23283D"/>
                </a:solidFill>
                <a:latin typeface="Calibri" pitchFamily="34" charset="0"/>
                <a:ea typeface="Calibri" pitchFamily="34" charset="-122"/>
                <a:cs typeface="Calibri" pitchFamily="34" charset="-120"/>
              </a:rPr>
              <a:t>Card spend that no scheme sees</a:t>
            </a:r>
            <a:endParaRPr lang="en-US" sz="1100" dirty="0"/>
          </a:p>
          <a:p>
            <a:pPr marL="0" indent="0">
              <a:spcAft>
                <a:spcPts val="200"/>
              </a:spcAft>
              <a:buNone/>
            </a:pPr>
            <a:r>
              <a:rPr lang="en-US" sz="1100" dirty="0">
                <a:solidFill>
                  <a:srgbClr val="2B3A52"/>
                </a:solidFill>
                <a:latin typeface="Calibri" pitchFamily="34" charset="0"/>
                <a:ea typeface="Calibri" pitchFamily="34" charset="-122"/>
                <a:cs typeface="Calibri" pitchFamily="34" charset="-120"/>
              </a:rPr>
              <a:t>Subscriptions and API top ups paid on cards from countries where Anthropic holds no VAT registration, and any use routed through foreign cards or VPNs, are invisible to the market state.</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txBox="1"/>
          <p:nvPr/>
        </p:nvSpPr>
        <p:spPr>
          <a:xfrm>
            <a:off x="566928" y="566928"/>
            <a:ext cx="11064240" cy="50292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Where West Africa loses the tax on Anthropic, and where it could tax</a:t>
            </a:r>
            <a:endParaRPr lang="en-US" sz="2600" dirty="0"/>
          </a:p>
        </p:txBody>
      </p:sp>
      <p:sp>
        <p:nvSpPr>
          <p:cNvPr id="5" name="Shape 3"/>
          <p:cNvSpPr/>
          <p:nvPr/>
        </p:nvSpPr>
        <p:spPr>
          <a:xfrm>
            <a:off x="566928" y="1234440"/>
            <a:ext cx="2103120" cy="822960"/>
          </a:xfrm>
          <a:prstGeom prst="roundRect">
            <a:avLst>
              <a:gd name="adj" fmla="val 8889"/>
            </a:avLst>
          </a:prstGeom>
          <a:solidFill>
            <a:srgbClr val="2B3A52"/>
          </a:solidFill>
          <a:ln w="19050">
            <a:solidFill>
              <a:srgbClr val="2B3A52"/>
            </a:solidFill>
            <a:prstDash val="solid"/>
          </a:ln>
        </p:spPr>
      </p:sp>
      <p:sp>
        <p:nvSpPr>
          <p:cNvPr id="6" name="Text 4"/>
          <p:cNvSpPr txBox="1"/>
          <p:nvPr/>
        </p:nvSpPr>
        <p:spPr>
          <a:xfrm>
            <a:off x="658368" y="1289304"/>
            <a:ext cx="1920240" cy="713232"/>
          </a:xfrm>
          <a:prstGeom prst="rect">
            <a:avLst/>
          </a:prstGeom>
          <a:noFill/>
          <a:ln/>
        </p:spPr>
        <p:txBody>
          <a:bodyPr wrap="square" lIns="0" tIns="0" rIns="0" bIns="0" rtlCol="0" anchor="ctr"/>
          <a:lstStyle/>
          <a:p>
            <a:pPr marL="0" indent="0">
              <a:spcAft>
                <a:spcPts val="100"/>
              </a:spcAft>
              <a:buNone/>
            </a:pPr>
            <a:r>
              <a:rPr lang="en-US" sz="1200" b="1" dirty="0">
                <a:solidFill>
                  <a:srgbClr val="FFFFFF"/>
                </a:solidFill>
                <a:latin typeface="Calibri" pitchFamily="34" charset="0"/>
                <a:ea typeface="Calibri" pitchFamily="34" charset="-122"/>
                <a:cs typeface="Calibri" pitchFamily="34" charset="-120"/>
              </a:rPr>
              <a:t>1  Consumer buys Claude Pro</a:t>
            </a:r>
            <a:endParaRPr lang="en-US" sz="1200" dirty="0"/>
          </a:p>
          <a:p>
            <a:pPr marL="0" indent="0">
              <a:spcAft>
                <a:spcPts val="100"/>
              </a:spcAft>
              <a:buNone/>
            </a:pPr>
            <a:r>
              <a:rPr lang="en-US" sz="1200" dirty="0">
                <a:solidFill>
                  <a:srgbClr val="FFFFFF"/>
                </a:solidFill>
                <a:latin typeface="Calibri" pitchFamily="34" charset="0"/>
                <a:ea typeface="Calibri" pitchFamily="34" charset="-122"/>
                <a:cs typeface="Calibri" pitchFamily="34" charset="-120"/>
              </a:rPr>
              <a:t>Card payment, Lagos or Accra, seller: Anthropic PBC (US)</a:t>
            </a:r>
            <a:endParaRPr lang="en-US" sz="1200" dirty="0"/>
          </a:p>
        </p:txBody>
      </p:sp>
      <p:sp>
        <p:nvSpPr>
          <p:cNvPr id="7" name="Shape 5"/>
          <p:cNvSpPr/>
          <p:nvPr/>
        </p:nvSpPr>
        <p:spPr>
          <a:xfrm>
            <a:off x="2670048" y="1645920"/>
            <a:ext cx="137160" cy="0"/>
          </a:xfrm>
          <a:prstGeom prst="line">
            <a:avLst/>
          </a:prstGeom>
          <a:noFill/>
          <a:ln w="19050">
            <a:solidFill>
              <a:srgbClr val="EDAD0B"/>
            </a:solidFill>
            <a:prstDash val="solid"/>
            <a:tailEnd type="triangle"/>
          </a:ln>
        </p:spPr>
      </p:sp>
      <p:sp>
        <p:nvSpPr>
          <p:cNvPr id="8" name="Shape 6"/>
          <p:cNvSpPr/>
          <p:nvPr/>
        </p:nvSpPr>
        <p:spPr>
          <a:xfrm>
            <a:off x="2807208" y="1234440"/>
            <a:ext cx="2103120" cy="822960"/>
          </a:xfrm>
          <a:prstGeom prst="roundRect">
            <a:avLst>
              <a:gd name="adj" fmla="val 8889"/>
            </a:avLst>
          </a:prstGeom>
          <a:solidFill>
            <a:srgbClr val="2B3A52"/>
          </a:solidFill>
          <a:ln w="19050">
            <a:solidFill>
              <a:srgbClr val="2B3A52"/>
            </a:solidFill>
            <a:prstDash val="solid"/>
          </a:ln>
        </p:spPr>
      </p:sp>
      <p:sp>
        <p:nvSpPr>
          <p:cNvPr id="9" name="Text 7"/>
          <p:cNvSpPr txBox="1"/>
          <p:nvPr/>
        </p:nvSpPr>
        <p:spPr>
          <a:xfrm>
            <a:off x="2898648" y="1289304"/>
            <a:ext cx="1920240" cy="713232"/>
          </a:xfrm>
          <a:prstGeom prst="rect">
            <a:avLst/>
          </a:prstGeom>
          <a:noFill/>
          <a:ln/>
        </p:spPr>
        <p:txBody>
          <a:bodyPr wrap="square" lIns="0" tIns="0" rIns="0" bIns="0" rtlCol="0" anchor="ctr"/>
          <a:lstStyle/>
          <a:p>
            <a:pPr marL="0" indent="0">
              <a:spcAft>
                <a:spcPts val="100"/>
              </a:spcAft>
              <a:buNone/>
            </a:pPr>
            <a:r>
              <a:rPr lang="en-US" sz="1200" b="1" dirty="0">
                <a:solidFill>
                  <a:srgbClr val="FFFFFF"/>
                </a:solidFill>
                <a:latin typeface="Calibri" pitchFamily="34" charset="0"/>
                <a:ea typeface="Calibri" pitchFamily="34" charset="-122"/>
                <a:cs typeface="Calibri" pitchFamily="34" charset="-120"/>
              </a:rPr>
              <a:t>2  Fintech buys API tokens</a:t>
            </a:r>
            <a:endParaRPr lang="en-US" sz="1200" dirty="0"/>
          </a:p>
          <a:p>
            <a:pPr marL="0" indent="0">
              <a:spcAft>
                <a:spcPts val="100"/>
              </a:spcAft>
              <a:buNone/>
            </a:pPr>
            <a:r>
              <a:rPr lang="en-US" sz="1200" dirty="0">
                <a:solidFill>
                  <a:srgbClr val="FFFFFF"/>
                </a:solidFill>
                <a:latin typeface="Calibri" pitchFamily="34" charset="0"/>
                <a:ea typeface="Calibri" pitchFamily="34" charset="-122"/>
                <a:cs typeface="Calibri" pitchFamily="34" charset="-120"/>
              </a:rPr>
              <a:t>Developer meter, paid in dollars to the US parent</a:t>
            </a:r>
            <a:endParaRPr lang="en-US" sz="1200" dirty="0"/>
          </a:p>
        </p:txBody>
      </p:sp>
      <p:sp>
        <p:nvSpPr>
          <p:cNvPr id="10" name="Shape 8"/>
          <p:cNvSpPr/>
          <p:nvPr/>
        </p:nvSpPr>
        <p:spPr>
          <a:xfrm>
            <a:off x="4910328" y="1645920"/>
            <a:ext cx="137160" cy="0"/>
          </a:xfrm>
          <a:prstGeom prst="line">
            <a:avLst/>
          </a:prstGeom>
          <a:noFill/>
          <a:ln w="19050">
            <a:solidFill>
              <a:srgbClr val="EDAD0B"/>
            </a:solidFill>
            <a:prstDash val="solid"/>
            <a:tailEnd type="triangle"/>
          </a:ln>
        </p:spPr>
      </p:sp>
      <p:sp>
        <p:nvSpPr>
          <p:cNvPr id="11" name="Shape 9"/>
          <p:cNvSpPr/>
          <p:nvPr/>
        </p:nvSpPr>
        <p:spPr>
          <a:xfrm>
            <a:off x="5047488" y="1234440"/>
            <a:ext cx="2103120" cy="822960"/>
          </a:xfrm>
          <a:prstGeom prst="roundRect">
            <a:avLst>
              <a:gd name="adj" fmla="val 8889"/>
            </a:avLst>
          </a:prstGeom>
          <a:solidFill>
            <a:srgbClr val="2B3A52"/>
          </a:solidFill>
          <a:ln w="19050">
            <a:solidFill>
              <a:srgbClr val="2B3A52"/>
            </a:solidFill>
            <a:prstDash val="solid"/>
          </a:ln>
        </p:spPr>
      </p:sp>
      <p:sp>
        <p:nvSpPr>
          <p:cNvPr id="12" name="Text 10"/>
          <p:cNvSpPr txBox="1"/>
          <p:nvPr/>
        </p:nvSpPr>
        <p:spPr>
          <a:xfrm>
            <a:off x="5138928" y="1289304"/>
            <a:ext cx="2011680" cy="713232"/>
          </a:xfrm>
          <a:prstGeom prst="rect">
            <a:avLst/>
          </a:prstGeom>
          <a:noFill/>
          <a:ln/>
        </p:spPr>
        <p:txBody>
          <a:bodyPr wrap="square" lIns="0" tIns="0" rIns="0" bIns="0" rtlCol="0" anchor="ctr"/>
          <a:lstStyle/>
          <a:p>
            <a:pPr marL="0" indent="0">
              <a:spcAft>
                <a:spcPts val="100"/>
              </a:spcAft>
              <a:buNone/>
            </a:pPr>
            <a:r>
              <a:rPr lang="en-US" sz="1200" b="1" dirty="0">
                <a:solidFill>
                  <a:srgbClr val="FFFFFF"/>
                </a:solidFill>
                <a:latin typeface="Calibri" pitchFamily="34" charset="0"/>
                <a:ea typeface="Calibri" pitchFamily="34" charset="-122"/>
                <a:cs typeface="Calibri" pitchFamily="34" charset="-120"/>
              </a:rPr>
              <a:t>3  Bank buys via Bedrock or Vertex</a:t>
            </a:r>
            <a:endParaRPr lang="en-US" sz="1200" dirty="0"/>
          </a:p>
          <a:p>
            <a:pPr marL="0" indent="0">
              <a:spcAft>
                <a:spcPts val="100"/>
              </a:spcAft>
              <a:buNone/>
            </a:pPr>
            <a:r>
              <a:rPr lang="en-US" sz="1200" dirty="0">
                <a:solidFill>
                  <a:srgbClr val="FFFFFF"/>
                </a:solidFill>
                <a:latin typeface="Calibri" pitchFamily="34" charset="0"/>
                <a:ea typeface="Calibri" pitchFamily="34" charset="-122"/>
                <a:cs typeface="Calibri" pitchFamily="34" charset="-120"/>
              </a:rPr>
              <a:t>Invoice from AWS or Google, licence share flows to Anthropic</a:t>
            </a:r>
            <a:endParaRPr lang="en-US" sz="1200" dirty="0"/>
          </a:p>
        </p:txBody>
      </p:sp>
      <p:sp>
        <p:nvSpPr>
          <p:cNvPr id="13" name="Shape 11"/>
          <p:cNvSpPr/>
          <p:nvPr/>
        </p:nvSpPr>
        <p:spPr>
          <a:xfrm>
            <a:off x="7150608" y="1645920"/>
            <a:ext cx="137160" cy="0"/>
          </a:xfrm>
          <a:prstGeom prst="line">
            <a:avLst/>
          </a:prstGeom>
          <a:noFill/>
          <a:ln w="19050">
            <a:solidFill>
              <a:srgbClr val="EDAD0B"/>
            </a:solidFill>
            <a:prstDash val="solid"/>
            <a:tailEnd type="triangle"/>
          </a:ln>
        </p:spPr>
      </p:sp>
      <p:sp>
        <p:nvSpPr>
          <p:cNvPr id="14" name="Shape 12"/>
          <p:cNvSpPr/>
          <p:nvPr/>
        </p:nvSpPr>
        <p:spPr>
          <a:xfrm>
            <a:off x="7287768" y="1234440"/>
            <a:ext cx="2103120" cy="822960"/>
          </a:xfrm>
          <a:prstGeom prst="roundRect">
            <a:avLst>
              <a:gd name="adj" fmla="val 8889"/>
            </a:avLst>
          </a:prstGeom>
          <a:solidFill>
            <a:srgbClr val="2B3A52"/>
          </a:solidFill>
          <a:ln w="19050">
            <a:solidFill>
              <a:srgbClr val="2B3A52"/>
            </a:solidFill>
            <a:prstDash val="solid"/>
          </a:ln>
        </p:spPr>
      </p:sp>
      <p:sp>
        <p:nvSpPr>
          <p:cNvPr id="15" name="Text 13"/>
          <p:cNvSpPr txBox="1"/>
          <p:nvPr/>
        </p:nvSpPr>
        <p:spPr>
          <a:xfrm>
            <a:off x="7379208" y="1289304"/>
            <a:ext cx="1920240" cy="713232"/>
          </a:xfrm>
          <a:prstGeom prst="rect">
            <a:avLst/>
          </a:prstGeom>
          <a:noFill/>
          <a:ln/>
        </p:spPr>
        <p:txBody>
          <a:bodyPr wrap="square" lIns="0" tIns="0" rIns="0" bIns="0" rtlCol="0" anchor="ctr"/>
          <a:lstStyle/>
          <a:p>
            <a:pPr marL="0" indent="0">
              <a:spcAft>
                <a:spcPts val="100"/>
              </a:spcAft>
              <a:buNone/>
            </a:pPr>
            <a:r>
              <a:rPr lang="en-US" sz="1200" b="1" dirty="0">
                <a:solidFill>
                  <a:srgbClr val="FFFFFF"/>
                </a:solidFill>
                <a:latin typeface="Calibri" pitchFamily="34" charset="0"/>
                <a:ea typeface="Calibri" pitchFamily="34" charset="-122"/>
                <a:cs typeface="Calibri" pitchFamily="34" charset="-120"/>
              </a:rPr>
              <a:t>4  Ministry signs an MoU</a:t>
            </a:r>
            <a:endParaRPr lang="en-US" sz="1200" dirty="0"/>
          </a:p>
          <a:p>
            <a:pPr marL="0" indent="0">
              <a:spcAft>
                <a:spcPts val="100"/>
              </a:spcAft>
              <a:buNone/>
            </a:pPr>
            <a:r>
              <a:rPr lang="en-US" sz="1200" dirty="0">
                <a:solidFill>
                  <a:srgbClr val="FFFFFF"/>
                </a:solidFill>
                <a:latin typeface="Calibri" pitchFamily="34" charset="0"/>
                <a:ea typeface="Calibri" pitchFamily="34" charset="-122"/>
                <a:cs typeface="Calibri" pitchFamily="34" charset="-120"/>
              </a:rPr>
              <a:t>Subsidised deployment, data access, exemptions in the small print</a:t>
            </a:r>
            <a:endParaRPr lang="en-US" sz="1200" dirty="0"/>
          </a:p>
        </p:txBody>
      </p:sp>
      <p:sp>
        <p:nvSpPr>
          <p:cNvPr id="16" name="Shape 14"/>
          <p:cNvSpPr/>
          <p:nvPr/>
        </p:nvSpPr>
        <p:spPr>
          <a:xfrm>
            <a:off x="9390888" y="1645920"/>
            <a:ext cx="137160" cy="0"/>
          </a:xfrm>
          <a:prstGeom prst="line">
            <a:avLst/>
          </a:prstGeom>
          <a:noFill/>
          <a:ln w="19050">
            <a:solidFill>
              <a:srgbClr val="EDAD0B"/>
            </a:solidFill>
            <a:prstDash val="solid"/>
            <a:tailEnd type="triangle"/>
          </a:ln>
        </p:spPr>
      </p:sp>
      <p:sp>
        <p:nvSpPr>
          <p:cNvPr id="17" name="Shape 15"/>
          <p:cNvSpPr/>
          <p:nvPr/>
        </p:nvSpPr>
        <p:spPr>
          <a:xfrm>
            <a:off x="9528048" y="1234440"/>
            <a:ext cx="2103120" cy="822960"/>
          </a:xfrm>
          <a:prstGeom prst="roundRect">
            <a:avLst>
              <a:gd name="adj" fmla="val 8889"/>
            </a:avLst>
          </a:prstGeom>
          <a:solidFill>
            <a:srgbClr val="23283D"/>
          </a:solidFill>
          <a:ln w="19050">
            <a:solidFill>
              <a:srgbClr val="EDAD0B"/>
            </a:solidFill>
            <a:prstDash val="solid"/>
          </a:ln>
        </p:spPr>
      </p:sp>
      <p:sp>
        <p:nvSpPr>
          <p:cNvPr id="18" name="Text 16"/>
          <p:cNvSpPr txBox="1"/>
          <p:nvPr/>
        </p:nvSpPr>
        <p:spPr>
          <a:xfrm>
            <a:off x="9619488" y="1289304"/>
            <a:ext cx="1920240" cy="713232"/>
          </a:xfrm>
          <a:prstGeom prst="rect">
            <a:avLst/>
          </a:prstGeom>
          <a:noFill/>
          <a:ln/>
        </p:spPr>
        <p:txBody>
          <a:bodyPr wrap="square" lIns="0" tIns="0" rIns="0" bIns="0" rtlCol="0" anchor="ctr"/>
          <a:lstStyle/>
          <a:p>
            <a:pPr marL="0" indent="0">
              <a:spcAft>
                <a:spcPts val="100"/>
              </a:spcAft>
              <a:buNone/>
            </a:pPr>
            <a:r>
              <a:rPr lang="en-US" sz="1200" b="1" dirty="0">
                <a:solidFill>
                  <a:srgbClr val="EDAD0B"/>
                </a:solidFill>
                <a:latin typeface="Calibri" pitchFamily="34" charset="0"/>
                <a:ea typeface="Calibri" pitchFamily="34" charset="-122"/>
                <a:cs typeface="Calibri" pitchFamily="34" charset="-120"/>
              </a:rPr>
              <a:t>5  Profit lands in the US</a:t>
            </a:r>
            <a:endParaRPr lang="en-US" sz="1200" dirty="0"/>
          </a:p>
          <a:p>
            <a:pPr marL="0" indent="0">
              <a:spcAft>
                <a:spcPts val="100"/>
              </a:spcAft>
              <a:buNone/>
            </a:pPr>
            <a:r>
              <a:rPr lang="en-US" sz="1200" dirty="0">
                <a:solidFill>
                  <a:srgbClr val="FFFFFF"/>
                </a:solidFill>
                <a:latin typeface="Calibri" pitchFamily="34" charset="0"/>
                <a:ea typeface="Calibri" pitchFamily="34" charset="-122"/>
                <a:cs typeface="Calibri" pitchFamily="34" charset="-120"/>
              </a:rPr>
              <a:t>No PE, no treaty, no African assessment</a:t>
            </a:r>
            <a:endParaRPr lang="en-US" sz="1200" dirty="0"/>
          </a:p>
        </p:txBody>
      </p:sp>
      <p:sp>
        <p:nvSpPr>
          <p:cNvPr id="19" name="Text 17"/>
          <p:cNvSpPr txBox="1"/>
          <p:nvPr/>
        </p:nvSpPr>
        <p:spPr>
          <a:xfrm>
            <a:off x="566928" y="2212848"/>
            <a:ext cx="2103120" cy="237744"/>
          </a:xfrm>
          <a:prstGeom prst="rect">
            <a:avLst/>
          </a:prstGeom>
          <a:noFill/>
          <a:ln/>
        </p:spPr>
        <p:txBody>
          <a:bodyPr wrap="square" lIns="0" tIns="0" rIns="0" bIns="0" rtlCol="0" anchor="ctr"/>
          <a:lstStyle/>
          <a:p>
            <a:pPr marL="0" indent="0">
              <a:buNone/>
            </a:pPr>
            <a:r>
              <a:rPr lang="en-US" sz="1400" b="1" kern="0" spc="200" dirty="0">
                <a:solidFill>
                  <a:srgbClr val="E63946"/>
                </a:solidFill>
                <a:latin typeface="Calibri" pitchFamily="34" charset="0"/>
                <a:ea typeface="Calibri" pitchFamily="34" charset="-122"/>
                <a:cs typeface="Calibri" pitchFamily="34" charset="-120"/>
              </a:rPr>
              <a:t>WHERE IT LEAKS</a:t>
            </a:r>
            <a:endParaRPr lang="en-US" sz="1400" dirty="0"/>
          </a:p>
        </p:txBody>
      </p:sp>
      <p:sp>
        <p:nvSpPr>
          <p:cNvPr id="20" name="Text 18"/>
          <p:cNvSpPr txBox="1"/>
          <p:nvPr/>
        </p:nvSpPr>
        <p:spPr>
          <a:xfrm>
            <a:off x="566928" y="4041648"/>
            <a:ext cx="2743200" cy="237744"/>
          </a:xfrm>
          <a:prstGeom prst="rect">
            <a:avLst/>
          </a:prstGeom>
          <a:noFill/>
          <a:ln/>
        </p:spPr>
        <p:txBody>
          <a:bodyPr wrap="square" lIns="0" tIns="0" rIns="0" bIns="0" rtlCol="0" anchor="ctr"/>
          <a:lstStyle/>
          <a:p>
            <a:pPr marL="0" indent="0">
              <a:buNone/>
            </a:pPr>
            <a:r>
              <a:rPr lang="en-US" sz="1400" b="1" kern="0" spc="200" dirty="0">
                <a:solidFill>
                  <a:srgbClr val="247E3E"/>
                </a:solidFill>
                <a:latin typeface="Calibri" pitchFamily="34" charset="0"/>
                <a:ea typeface="Calibri" pitchFamily="34" charset="-122"/>
                <a:cs typeface="Calibri" pitchFamily="34" charset="-120"/>
              </a:rPr>
              <a:t>WHERE IT COULD BE TAXED</a:t>
            </a:r>
            <a:endParaRPr lang="en-US" sz="1400" dirty="0"/>
          </a:p>
        </p:txBody>
      </p:sp>
      <p:sp>
        <p:nvSpPr>
          <p:cNvPr id="21" name="Shape 19"/>
          <p:cNvSpPr/>
          <p:nvPr/>
        </p:nvSpPr>
        <p:spPr>
          <a:xfrm>
            <a:off x="566928" y="2468880"/>
            <a:ext cx="2103120" cy="1481328"/>
          </a:xfrm>
          <a:prstGeom prst="roundRect">
            <a:avLst>
              <a:gd name="adj" fmla="val 4938"/>
            </a:avLst>
          </a:prstGeom>
          <a:solidFill>
            <a:srgbClr val="FDECEC"/>
          </a:solidFill>
          <a:ln w="12700">
            <a:solidFill>
              <a:srgbClr val="FDECEC"/>
            </a:solidFill>
            <a:prstDash val="solid"/>
          </a:ln>
        </p:spPr>
      </p:sp>
      <p:sp>
        <p:nvSpPr>
          <p:cNvPr id="22" name="Text 20"/>
          <p:cNvSpPr txBox="1"/>
          <p:nvPr/>
        </p:nvSpPr>
        <p:spPr>
          <a:xfrm>
            <a:off x="576072" y="2523744"/>
            <a:ext cx="2133600" cy="1371600"/>
          </a:xfrm>
          <a:prstGeom prst="rect">
            <a:avLst/>
          </a:prstGeom>
          <a:noFill/>
          <a:ln/>
        </p:spPr>
        <p:txBody>
          <a:bodyPr wrap="square" lIns="0" tIns="0" rIns="0" bIns="0" rtlCol="0" anchor="t"/>
          <a:lstStyle/>
          <a:p>
            <a:pPr marL="0" indent="0">
              <a:spcAft>
                <a:spcPts val="200"/>
              </a:spcAft>
              <a:buNone/>
            </a:pPr>
            <a:r>
              <a:rPr lang="en-US" sz="1100" dirty="0">
                <a:solidFill>
                  <a:srgbClr val="7A1E27"/>
                </a:solidFill>
                <a:highlight>
                  <a:srgbClr val="FFFF00"/>
                </a:highlight>
                <a:latin typeface="Calibri" pitchFamily="34" charset="0"/>
                <a:ea typeface="Calibri" pitchFamily="34" charset="-122"/>
                <a:cs typeface="Calibri" pitchFamily="34" charset="-120"/>
              </a:rPr>
              <a:t>VAT depends on the seller registering itself. </a:t>
            </a:r>
            <a:r>
              <a:rPr lang="en-US" sz="1100" dirty="0">
                <a:solidFill>
                  <a:srgbClr val="7A1E27"/>
                </a:solidFill>
                <a:latin typeface="Calibri" pitchFamily="34" charset="0"/>
                <a:ea typeface="Calibri" pitchFamily="34" charset="-122"/>
                <a:cs typeface="Calibri" pitchFamily="34" charset="-120"/>
              </a:rPr>
              <a:t>Nigeria, Ghana, Senegal and Cote d'Ivoire all require non resident registration</a:t>
            </a:r>
            <a:r>
              <a:rPr lang="en-US" sz="1100" dirty="0">
                <a:solidFill>
                  <a:srgbClr val="7A1E27"/>
                </a:solidFill>
                <a:highlight>
                  <a:srgbClr val="FFFF00"/>
                </a:highlight>
                <a:latin typeface="Calibri" pitchFamily="34" charset="0"/>
                <a:ea typeface="Calibri" pitchFamily="34" charset="-122"/>
                <a:cs typeface="Calibri" pitchFamily="34" charset="-120"/>
              </a:rPr>
              <a:t>, yet Anthropic's published registrations cover Europe, Asia Pacific and North America only</a:t>
            </a:r>
            <a:r>
              <a:rPr lang="en-US" sz="1100" dirty="0">
                <a:solidFill>
                  <a:srgbClr val="7A1E27"/>
                </a:solidFill>
                <a:latin typeface="Calibri" pitchFamily="34" charset="0"/>
                <a:ea typeface="Calibri" pitchFamily="34" charset="-122"/>
                <a:cs typeface="Calibri" pitchFamily="34" charset="-120"/>
              </a:rPr>
              <a:t>. Unregistered spend is untaxed consumption.</a:t>
            </a:r>
            <a:endParaRPr lang="en-US" sz="1100" dirty="0"/>
          </a:p>
        </p:txBody>
      </p:sp>
      <p:sp>
        <p:nvSpPr>
          <p:cNvPr id="24" name="Shape 22"/>
          <p:cNvSpPr/>
          <p:nvPr/>
        </p:nvSpPr>
        <p:spPr>
          <a:xfrm>
            <a:off x="2807208" y="2468880"/>
            <a:ext cx="2103120" cy="1481328"/>
          </a:xfrm>
          <a:prstGeom prst="roundRect">
            <a:avLst>
              <a:gd name="adj" fmla="val 4938"/>
            </a:avLst>
          </a:prstGeom>
          <a:solidFill>
            <a:srgbClr val="FDECEC"/>
          </a:solidFill>
          <a:ln w="12700">
            <a:solidFill>
              <a:srgbClr val="FDECEC"/>
            </a:solidFill>
            <a:prstDash val="solid"/>
          </a:ln>
        </p:spPr>
      </p:sp>
      <p:sp>
        <p:nvSpPr>
          <p:cNvPr id="25" name="Text 23"/>
          <p:cNvSpPr txBox="1"/>
          <p:nvPr/>
        </p:nvSpPr>
        <p:spPr>
          <a:xfrm>
            <a:off x="2801112" y="2523744"/>
            <a:ext cx="2017776" cy="1371600"/>
          </a:xfrm>
          <a:prstGeom prst="rect">
            <a:avLst/>
          </a:prstGeom>
          <a:noFill/>
          <a:ln/>
        </p:spPr>
        <p:txBody>
          <a:bodyPr wrap="square" lIns="0" tIns="0" rIns="0" bIns="0" rtlCol="0" anchor="t"/>
          <a:lstStyle/>
          <a:p>
            <a:pPr marL="0" indent="0">
              <a:spcAft>
                <a:spcPts val="200"/>
              </a:spcAft>
              <a:buNone/>
            </a:pPr>
            <a:r>
              <a:rPr lang="en-US" sz="1100" dirty="0">
                <a:solidFill>
                  <a:srgbClr val="7A1E27"/>
                </a:solidFill>
                <a:highlight>
                  <a:srgbClr val="FFFF00"/>
                </a:highlight>
                <a:latin typeface="Calibri" pitchFamily="34" charset="0"/>
                <a:ea typeface="Calibri" pitchFamily="34" charset="-122"/>
                <a:cs typeface="Calibri" pitchFamily="34" charset="-120"/>
              </a:rPr>
              <a:t>The fee is a service paid abroad: no withholding is applied at the card or bank</a:t>
            </a:r>
            <a:r>
              <a:rPr lang="en-US" sz="1100" dirty="0">
                <a:solidFill>
                  <a:srgbClr val="7A1E27"/>
                </a:solidFill>
                <a:latin typeface="Calibri" pitchFamily="34" charset="0"/>
                <a:ea typeface="Calibri" pitchFamily="34" charset="-122"/>
                <a:cs typeface="Calibri" pitchFamily="34" charset="-120"/>
              </a:rPr>
              <a:t>, and the developer rarely self assesses. Nigeria's SEP Order reaches this turnover on paper; assessment needs data the administration does not hold.</a:t>
            </a:r>
            <a:endParaRPr lang="en-US" sz="1100" dirty="0"/>
          </a:p>
        </p:txBody>
      </p:sp>
      <p:sp>
        <p:nvSpPr>
          <p:cNvPr id="27" name="Shape 25"/>
          <p:cNvSpPr/>
          <p:nvPr/>
        </p:nvSpPr>
        <p:spPr>
          <a:xfrm>
            <a:off x="5047488" y="2468880"/>
            <a:ext cx="2103120" cy="1481328"/>
          </a:xfrm>
          <a:prstGeom prst="roundRect">
            <a:avLst>
              <a:gd name="adj" fmla="val 4938"/>
            </a:avLst>
          </a:prstGeom>
          <a:solidFill>
            <a:srgbClr val="FDECEC"/>
          </a:solidFill>
          <a:ln w="12700">
            <a:solidFill>
              <a:srgbClr val="FDECEC"/>
            </a:solidFill>
            <a:prstDash val="solid"/>
          </a:ln>
        </p:spPr>
      </p:sp>
      <p:sp>
        <p:nvSpPr>
          <p:cNvPr id="28" name="Text 26"/>
          <p:cNvSpPr txBox="1"/>
          <p:nvPr/>
        </p:nvSpPr>
        <p:spPr>
          <a:xfrm>
            <a:off x="5184648" y="2523744"/>
            <a:ext cx="1874520" cy="1371600"/>
          </a:xfrm>
          <a:prstGeom prst="rect">
            <a:avLst/>
          </a:prstGeom>
          <a:noFill/>
          <a:ln/>
        </p:spPr>
        <p:txBody>
          <a:bodyPr wrap="square" lIns="0" tIns="0" rIns="0" bIns="0" rtlCol="0" anchor="t"/>
          <a:lstStyle/>
          <a:p>
            <a:pPr marL="0" indent="0">
              <a:spcAft>
                <a:spcPts val="200"/>
              </a:spcAft>
              <a:buNone/>
            </a:pPr>
            <a:r>
              <a:rPr lang="en-US" sz="1100" dirty="0">
                <a:solidFill>
                  <a:srgbClr val="7A1E27"/>
                </a:solidFill>
                <a:highlight>
                  <a:srgbClr val="FFFF00"/>
                </a:highlight>
                <a:latin typeface="Calibri" pitchFamily="34" charset="0"/>
                <a:ea typeface="Calibri" pitchFamily="34" charset="-122"/>
                <a:cs typeface="Calibri" pitchFamily="34" charset="-120"/>
              </a:rPr>
              <a:t>The bill reads as cloud hosting from a Luxembourg or Irish entity, not as a licence of a model. </a:t>
            </a:r>
            <a:r>
              <a:rPr lang="en-US" sz="1100" dirty="0">
                <a:solidFill>
                  <a:srgbClr val="7A1E27"/>
                </a:solidFill>
                <a:latin typeface="Calibri" pitchFamily="34" charset="0"/>
                <a:ea typeface="Calibri" pitchFamily="34" charset="-122"/>
                <a:cs typeface="Calibri" pitchFamily="34" charset="-120"/>
              </a:rPr>
              <a:t>Withholding on royalties is never triggered and Anthropic's embedded share leaves without a trace.</a:t>
            </a:r>
            <a:endParaRPr lang="en-US" sz="1100" dirty="0"/>
          </a:p>
        </p:txBody>
      </p:sp>
      <p:sp>
        <p:nvSpPr>
          <p:cNvPr id="30" name="Shape 28"/>
          <p:cNvSpPr/>
          <p:nvPr/>
        </p:nvSpPr>
        <p:spPr>
          <a:xfrm>
            <a:off x="7287768" y="2468880"/>
            <a:ext cx="2103120" cy="1481328"/>
          </a:xfrm>
          <a:prstGeom prst="roundRect">
            <a:avLst>
              <a:gd name="adj" fmla="val 4938"/>
            </a:avLst>
          </a:prstGeom>
          <a:solidFill>
            <a:srgbClr val="FDECEC"/>
          </a:solidFill>
          <a:ln w="12700">
            <a:solidFill>
              <a:srgbClr val="FDECEC"/>
            </a:solidFill>
            <a:prstDash val="solid"/>
          </a:ln>
        </p:spPr>
      </p:sp>
      <p:sp>
        <p:nvSpPr>
          <p:cNvPr id="31" name="Text 29"/>
          <p:cNvSpPr txBox="1"/>
          <p:nvPr/>
        </p:nvSpPr>
        <p:spPr>
          <a:xfrm>
            <a:off x="7424928" y="2523744"/>
            <a:ext cx="1874520" cy="1371600"/>
          </a:xfrm>
          <a:prstGeom prst="rect">
            <a:avLst/>
          </a:prstGeom>
          <a:noFill/>
          <a:ln/>
        </p:spPr>
        <p:txBody>
          <a:bodyPr wrap="square" lIns="0" tIns="0" rIns="0" bIns="0" rtlCol="0" anchor="t"/>
          <a:lstStyle/>
          <a:p>
            <a:pPr marL="0" indent="0">
              <a:spcAft>
                <a:spcPts val="200"/>
              </a:spcAft>
              <a:buNone/>
            </a:pPr>
            <a:r>
              <a:rPr lang="en-US" sz="1100" dirty="0">
                <a:solidFill>
                  <a:srgbClr val="7A1E27"/>
                </a:solidFill>
                <a:highlight>
                  <a:srgbClr val="FFFF00"/>
                </a:highlight>
                <a:latin typeface="Calibri" pitchFamily="34" charset="0"/>
                <a:ea typeface="Calibri" pitchFamily="34" charset="-122"/>
                <a:cs typeface="Calibri" pitchFamily="34" charset="-120"/>
              </a:rPr>
              <a:t>Deals are signed by digital or education ministries, not by revenue authorities</a:t>
            </a:r>
            <a:r>
              <a:rPr lang="en-US" sz="1100" dirty="0">
                <a:solidFill>
                  <a:srgbClr val="7A1E27"/>
                </a:solidFill>
                <a:latin typeface="Calibri" pitchFamily="34" charset="0"/>
                <a:ea typeface="Calibri" pitchFamily="34" charset="-122"/>
                <a:cs typeface="Calibri" pitchFamily="34" charset="-120"/>
              </a:rPr>
              <a:t>. Free access today builds paid dependence tomorrow, and MoUs can carry duty and tax concessions no parliament debated.</a:t>
            </a:r>
            <a:endParaRPr lang="en-US" sz="1100" dirty="0"/>
          </a:p>
        </p:txBody>
      </p:sp>
      <p:sp>
        <p:nvSpPr>
          <p:cNvPr id="33" name="Shape 31"/>
          <p:cNvSpPr/>
          <p:nvPr/>
        </p:nvSpPr>
        <p:spPr>
          <a:xfrm>
            <a:off x="9528048" y="2468880"/>
            <a:ext cx="2103120" cy="1481328"/>
          </a:xfrm>
          <a:prstGeom prst="roundRect">
            <a:avLst>
              <a:gd name="adj" fmla="val 4938"/>
            </a:avLst>
          </a:prstGeom>
          <a:solidFill>
            <a:srgbClr val="FDECEC"/>
          </a:solidFill>
          <a:ln w="12700">
            <a:solidFill>
              <a:srgbClr val="FDECEC"/>
            </a:solidFill>
            <a:prstDash val="solid"/>
          </a:ln>
        </p:spPr>
      </p:sp>
      <p:sp>
        <p:nvSpPr>
          <p:cNvPr id="34" name="Text 32"/>
          <p:cNvSpPr txBox="1"/>
          <p:nvPr/>
        </p:nvSpPr>
        <p:spPr>
          <a:xfrm>
            <a:off x="9619488" y="2523744"/>
            <a:ext cx="1920240" cy="1371600"/>
          </a:xfrm>
          <a:prstGeom prst="rect">
            <a:avLst/>
          </a:prstGeom>
          <a:noFill/>
          <a:ln/>
        </p:spPr>
        <p:txBody>
          <a:bodyPr wrap="square" lIns="0" tIns="0" rIns="0" bIns="0" rtlCol="0" anchor="t"/>
          <a:lstStyle/>
          <a:p>
            <a:pPr marL="0" indent="0">
              <a:spcAft>
                <a:spcPts val="200"/>
              </a:spcAft>
              <a:buNone/>
            </a:pPr>
            <a:r>
              <a:rPr lang="en-US" sz="1100" dirty="0">
                <a:solidFill>
                  <a:srgbClr val="7A1E27"/>
                </a:solidFill>
                <a:highlight>
                  <a:srgbClr val="FFFF00"/>
                </a:highlight>
                <a:latin typeface="Calibri" pitchFamily="34" charset="0"/>
                <a:ea typeface="Calibri" pitchFamily="34" charset="-122"/>
                <a:cs typeface="Calibri" pitchFamily="34" charset="-120"/>
              </a:rPr>
              <a:t>Article 7 of every model treaty gives business profits to residence absent a PE. </a:t>
            </a:r>
            <a:r>
              <a:rPr lang="en-US" sz="1100" dirty="0">
                <a:solidFill>
                  <a:srgbClr val="7A1E27"/>
                </a:solidFill>
                <a:latin typeface="Calibri" pitchFamily="34" charset="0"/>
                <a:ea typeface="Calibri" pitchFamily="34" charset="-122"/>
                <a:cs typeface="Calibri" pitchFamily="34" charset="-120"/>
              </a:rPr>
              <a:t>Yet no WATAF member has a tax treaty in force with the United States, so the limit here is capacity and design, not treaty law.</a:t>
            </a:r>
            <a:endParaRPr lang="en-US" sz="1100" dirty="0"/>
          </a:p>
        </p:txBody>
      </p:sp>
      <p:sp>
        <p:nvSpPr>
          <p:cNvPr id="36" name="Shape 34"/>
          <p:cNvSpPr/>
          <p:nvPr/>
        </p:nvSpPr>
        <p:spPr>
          <a:xfrm>
            <a:off x="589788" y="4297679"/>
            <a:ext cx="2103120" cy="2240280"/>
          </a:xfrm>
          <a:prstGeom prst="roundRect">
            <a:avLst>
              <a:gd name="adj" fmla="val 4938"/>
            </a:avLst>
          </a:prstGeom>
          <a:solidFill>
            <a:srgbClr val="E8F5EC"/>
          </a:solidFill>
          <a:ln w="12700">
            <a:solidFill>
              <a:srgbClr val="E8F5EC"/>
            </a:solidFill>
            <a:prstDash val="solid"/>
          </a:ln>
        </p:spPr>
      </p:sp>
      <p:sp>
        <p:nvSpPr>
          <p:cNvPr id="37" name="Text 35"/>
          <p:cNvSpPr txBox="1"/>
          <p:nvPr/>
        </p:nvSpPr>
        <p:spPr>
          <a:xfrm>
            <a:off x="652272" y="4352544"/>
            <a:ext cx="2069592" cy="1371600"/>
          </a:xfrm>
          <a:prstGeom prst="rect">
            <a:avLst/>
          </a:prstGeom>
          <a:noFill/>
          <a:ln/>
        </p:spPr>
        <p:txBody>
          <a:bodyPr wrap="square" lIns="0" tIns="0" rIns="0" bIns="0" rtlCol="0" anchor="t"/>
          <a:lstStyle/>
          <a:p>
            <a:pPr marL="0" indent="0">
              <a:spcAft>
                <a:spcPts val="200"/>
              </a:spcAft>
              <a:buNone/>
            </a:pPr>
            <a:r>
              <a:rPr lang="en-US" sz="1400" dirty="0">
                <a:solidFill>
                  <a:srgbClr val="1F5A31"/>
                </a:solidFill>
                <a:latin typeface="Calibri" pitchFamily="34" charset="0"/>
                <a:ea typeface="Calibri" pitchFamily="34" charset="-122"/>
                <a:cs typeface="Calibri" pitchFamily="34" charset="-120"/>
              </a:rPr>
              <a:t>Register or be blocked: appoint card acquirers, payment gateways and telcos as </a:t>
            </a:r>
            <a:r>
              <a:rPr lang="en-US" sz="1400" dirty="0">
                <a:solidFill>
                  <a:srgbClr val="1F5A31"/>
                </a:solidFill>
                <a:highlight>
                  <a:srgbClr val="FFFF00"/>
                </a:highlight>
                <a:latin typeface="Calibri" pitchFamily="34" charset="0"/>
                <a:ea typeface="Calibri" pitchFamily="34" charset="-122"/>
                <a:cs typeface="Calibri" pitchFamily="34" charset="-120"/>
              </a:rPr>
              <a:t>VAT collection agents</a:t>
            </a:r>
            <a:r>
              <a:rPr lang="en-US" sz="1400" dirty="0">
                <a:solidFill>
                  <a:srgbClr val="1F5A31"/>
                </a:solidFill>
                <a:latin typeface="Calibri" pitchFamily="34" charset="0"/>
                <a:ea typeface="Calibri" pitchFamily="34" charset="-122"/>
                <a:cs typeface="Calibri" pitchFamily="34" charset="-120"/>
              </a:rPr>
              <a:t> (Nigeria's FIRS bank appointments; Kenya's electronic marketplace regulations), so tax is withheld at the rail, not at the seller's discretion.</a:t>
            </a:r>
            <a:endParaRPr lang="en-US" sz="1400" dirty="0"/>
          </a:p>
        </p:txBody>
      </p:sp>
      <p:sp>
        <p:nvSpPr>
          <p:cNvPr id="39" name="Shape 37"/>
          <p:cNvSpPr/>
          <p:nvPr/>
        </p:nvSpPr>
        <p:spPr>
          <a:xfrm>
            <a:off x="2807208" y="4297680"/>
            <a:ext cx="2097025" cy="2240280"/>
          </a:xfrm>
          <a:prstGeom prst="roundRect">
            <a:avLst>
              <a:gd name="adj" fmla="val 4938"/>
            </a:avLst>
          </a:prstGeom>
          <a:solidFill>
            <a:srgbClr val="E8F5EC"/>
          </a:solidFill>
          <a:ln w="12700">
            <a:solidFill>
              <a:srgbClr val="E8F5EC"/>
            </a:solidFill>
            <a:prstDash val="solid"/>
          </a:ln>
        </p:spPr>
      </p:sp>
      <p:sp>
        <p:nvSpPr>
          <p:cNvPr id="40" name="Text 38"/>
          <p:cNvSpPr txBox="1"/>
          <p:nvPr/>
        </p:nvSpPr>
        <p:spPr>
          <a:xfrm>
            <a:off x="2892552" y="4352544"/>
            <a:ext cx="2011680" cy="1371600"/>
          </a:xfrm>
          <a:prstGeom prst="rect">
            <a:avLst/>
          </a:prstGeom>
          <a:noFill/>
          <a:ln/>
        </p:spPr>
        <p:txBody>
          <a:bodyPr wrap="square" lIns="0" tIns="0" rIns="0" bIns="0" rtlCol="0" anchor="t"/>
          <a:lstStyle/>
          <a:p>
            <a:pPr marL="0" indent="0">
              <a:spcAft>
                <a:spcPts val="200"/>
              </a:spcAft>
              <a:buNone/>
            </a:pPr>
            <a:r>
              <a:rPr lang="en-US" sz="1400" dirty="0">
                <a:solidFill>
                  <a:srgbClr val="1F5A31"/>
                </a:solidFill>
                <a:latin typeface="Calibri" pitchFamily="34" charset="0"/>
                <a:ea typeface="Calibri" pitchFamily="34" charset="-122"/>
                <a:cs typeface="Calibri" pitchFamily="34" charset="-120"/>
              </a:rPr>
              <a:t>Apply </a:t>
            </a:r>
            <a:r>
              <a:rPr lang="en-US" sz="1400" dirty="0">
                <a:solidFill>
                  <a:srgbClr val="1F5A31"/>
                </a:solidFill>
                <a:highlight>
                  <a:srgbClr val="FFFF00"/>
                </a:highlight>
                <a:latin typeface="Calibri" pitchFamily="34" charset="0"/>
                <a:ea typeface="Calibri" pitchFamily="34" charset="-122"/>
                <a:cs typeface="Calibri" pitchFamily="34" charset="-120"/>
              </a:rPr>
              <a:t>SEP</a:t>
            </a:r>
            <a:r>
              <a:rPr lang="en-US" sz="1400" dirty="0">
                <a:solidFill>
                  <a:srgbClr val="1F5A31"/>
                </a:solidFill>
                <a:latin typeface="Calibri" pitchFamily="34" charset="0"/>
                <a:ea typeface="Calibri" pitchFamily="34" charset="-122"/>
                <a:cs typeface="Calibri" pitchFamily="34" charset="-120"/>
              </a:rPr>
              <a:t> and deemed profit rules to AI providers by name, with turnover thresholds set by users and revenue; require banks reporting foreign currency payments to named AI vendors. UN Article 12B style withholding once treaties are opened.</a:t>
            </a:r>
            <a:endParaRPr lang="en-US" sz="1400" dirty="0"/>
          </a:p>
        </p:txBody>
      </p:sp>
      <p:sp>
        <p:nvSpPr>
          <p:cNvPr id="42" name="Shape 40"/>
          <p:cNvSpPr/>
          <p:nvPr/>
        </p:nvSpPr>
        <p:spPr>
          <a:xfrm>
            <a:off x="5047488" y="4297679"/>
            <a:ext cx="2148840" cy="2240277"/>
          </a:xfrm>
          <a:prstGeom prst="roundRect">
            <a:avLst>
              <a:gd name="adj" fmla="val 4938"/>
            </a:avLst>
          </a:prstGeom>
          <a:solidFill>
            <a:srgbClr val="E8F5EC"/>
          </a:solidFill>
          <a:ln w="12700">
            <a:solidFill>
              <a:srgbClr val="E8F5EC"/>
            </a:solidFill>
            <a:prstDash val="solid"/>
          </a:ln>
        </p:spPr>
      </p:sp>
      <p:sp>
        <p:nvSpPr>
          <p:cNvPr id="43" name="Text 41"/>
          <p:cNvSpPr txBox="1"/>
          <p:nvPr/>
        </p:nvSpPr>
        <p:spPr>
          <a:xfrm>
            <a:off x="5138928" y="4352544"/>
            <a:ext cx="1920240" cy="1371600"/>
          </a:xfrm>
          <a:prstGeom prst="rect">
            <a:avLst/>
          </a:prstGeom>
          <a:noFill/>
          <a:ln/>
        </p:spPr>
        <p:txBody>
          <a:bodyPr wrap="square" lIns="0" tIns="0" rIns="0" bIns="0" rtlCol="0" anchor="t"/>
          <a:lstStyle/>
          <a:p>
            <a:pPr marL="0" indent="0">
              <a:spcAft>
                <a:spcPts val="200"/>
              </a:spcAft>
              <a:buNone/>
            </a:pPr>
            <a:r>
              <a:rPr lang="en-US" sz="1400" dirty="0">
                <a:solidFill>
                  <a:srgbClr val="1F5A31"/>
                </a:solidFill>
                <a:latin typeface="Calibri" pitchFamily="34" charset="0"/>
                <a:ea typeface="Calibri" pitchFamily="34" charset="-122"/>
                <a:cs typeface="Calibri" pitchFamily="34" charset="-120"/>
              </a:rPr>
              <a:t>Characterise the model component of cloud bills as a r</a:t>
            </a:r>
            <a:r>
              <a:rPr lang="en-US" sz="1400" dirty="0">
                <a:solidFill>
                  <a:srgbClr val="1F5A31"/>
                </a:solidFill>
                <a:highlight>
                  <a:srgbClr val="FFFF00"/>
                </a:highlight>
                <a:latin typeface="Calibri" pitchFamily="34" charset="0"/>
                <a:ea typeface="Calibri" pitchFamily="34" charset="-122"/>
                <a:cs typeface="Calibri" pitchFamily="34" charset="-120"/>
              </a:rPr>
              <a:t>oyalty or technical fee </a:t>
            </a:r>
            <a:r>
              <a:rPr lang="en-US" sz="1400" dirty="0">
                <a:solidFill>
                  <a:srgbClr val="1F5A31"/>
                </a:solidFill>
                <a:latin typeface="Calibri" pitchFamily="34" charset="0"/>
                <a:ea typeface="Calibri" pitchFamily="34" charset="-122"/>
                <a:cs typeface="Calibri" pitchFamily="34" charset="-120"/>
              </a:rPr>
              <a:t>subject to withholding; demand hyperscaler transparency on the Anthropic share; treat resale margins as a domestic taxable event.</a:t>
            </a:r>
            <a:endParaRPr lang="en-US" sz="1400" dirty="0"/>
          </a:p>
        </p:txBody>
      </p:sp>
      <p:sp>
        <p:nvSpPr>
          <p:cNvPr id="45" name="Shape 43"/>
          <p:cNvSpPr/>
          <p:nvPr/>
        </p:nvSpPr>
        <p:spPr>
          <a:xfrm>
            <a:off x="7287768" y="4297680"/>
            <a:ext cx="2097024" cy="2240276"/>
          </a:xfrm>
          <a:prstGeom prst="roundRect">
            <a:avLst>
              <a:gd name="adj" fmla="val 4938"/>
            </a:avLst>
          </a:prstGeom>
          <a:solidFill>
            <a:srgbClr val="E8F5EC"/>
          </a:solidFill>
          <a:ln w="12700">
            <a:solidFill>
              <a:srgbClr val="E8F5EC"/>
            </a:solidFill>
            <a:prstDash val="solid"/>
          </a:ln>
        </p:spPr>
      </p:sp>
      <p:sp>
        <p:nvSpPr>
          <p:cNvPr id="46" name="Text 44"/>
          <p:cNvSpPr txBox="1"/>
          <p:nvPr/>
        </p:nvSpPr>
        <p:spPr>
          <a:xfrm>
            <a:off x="7424928" y="4352544"/>
            <a:ext cx="1874520" cy="1371600"/>
          </a:xfrm>
          <a:prstGeom prst="rect">
            <a:avLst/>
          </a:prstGeom>
          <a:noFill/>
          <a:ln/>
        </p:spPr>
        <p:txBody>
          <a:bodyPr wrap="square" lIns="0" tIns="0" rIns="0" bIns="0" rtlCol="0" anchor="t"/>
          <a:lstStyle/>
          <a:p>
            <a:pPr marL="0" indent="0">
              <a:spcAft>
                <a:spcPts val="200"/>
              </a:spcAft>
              <a:buNone/>
            </a:pPr>
            <a:r>
              <a:rPr lang="en-US" sz="1400" dirty="0">
                <a:solidFill>
                  <a:srgbClr val="1F5A31"/>
                </a:solidFill>
                <a:highlight>
                  <a:srgbClr val="FFFF00"/>
                </a:highlight>
                <a:latin typeface="Calibri" pitchFamily="34" charset="0"/>
                <a:ea typeface="Calibri" pitchFamily="34" charset="-122"/>
                <a:cs typeface="Calibri" pitchFamily="34" charset="-120"/>
              </a:rPr>
              <a:t>Route every AI MoU through the revenue authority</a:t>
            </a:r>
            <a:r>
              <a:rPr lang="en-US" sz="1400" dirty="0">
                <a:solidFill>
                  <a:srgbClr val="1F5A31"/>
                </a:solidFill>
                <a:latin typeface="Calibri" pitchFamily="34" charset="0"/>
                <a:ea typeface="Calibri" pitchFamily="34" charset="-122"/>
                <a:cs typeface="Calibri" pitchFamily="34" charset="-120"/>
              </a:rPr>
              <a:t>; refuse blanket exemptions; value donated access and data rights as consideration, and secure data localisation that creates a future nexus.</a:t>
            </a:r>
            <a:endParaRPr lang="en-US" sz="1400" dirty="0"/>
          </a:p>
        </p:txBody>
      </p:sp>
      <p:sp>
        <p:nvSpPr>
          <p:cNvPr id="48" name="Shape 46"/>
          <p:cNvSpPr/>
          <p:nvPr/>
        </p:nvSpPr>
        <p:spPr>
          <a:xfrm>
            <a:off x="9528048" y="4297680"/>
            <a:ext cx="2097024" cy="2240276"/>
          </a:xfrm>
          <a:prstGeom prst="roundRect">
            <a:avLst>
              <a:gd name="adj" fmla="val 4938"/>
            </a:avLst>
          </a:prstGeom>
          <a:solidFill>
            <a:srgbClr val="E8F5EC"/>
          </a:solidFill>
          <a:ln w="12700">
            <a:solidFill>
              <a:srgbClr val="E8F5EC"/>
            </a:solidFill>
            <a:prstDash val="solid"/>
          </a:ln>
        </p:spPr>
      </p:sp>
      <p:sp>
        <p:nvSpPr>
          <p:cNvPr id="49" name="Text 47"/>
          <p:cNvSpPr txBox="1"/>
          <p:nvPr/>
        </p:nvSpPr>
        <p:spPr>
          <a:xfrm>
            <a:off x="9619488" y="4352544"/>
            <a:ext cx="1920240" cy="1371600"/>
          </a:xfrm>
          <a:prstGeom prst="rect">
            <a:avLst/>
          </a:prstGeom>
          <a:noFill/>
          <a:ln/>
        </p:spPr>
        <p:txBody>
          <a:bodyPr wrap="square" lIns="0" tIns="0" rIns="0" bIns="0" rtlCol="0" anchor="t"/>
          <a:lstStyle/>
          <a:p>
            <a:pPr marL="0" indent="0">
              <a:spcAft>
                <a:spcPts val="200"/>
              </a:spcAft>
              <a:buNone/>
            </a:pPr>
            <a:r>
              <a:rPr lang="en-US" sz="1400" dirty="0">
                <a:solidFill>
                  <a:srgbClr val="1F5A31"/>
                </a:solidFill>
                <a:highlight>
                  <a:srgbClr val="FFFF00"/>
                </a:highlight>
                <a:latin typeface="Calibri" pitchFamily="34" charset="0"/>
                <a:ea typeface="Calibri" pitchFamily="34" charset="-122"/>
                <a:cs typeface="Calibri" pitchFamily="34" charset="-120"/>
              </a:rPr>
              <a:t>Negotiate as a bloc: </a:t>
            </a:r>
            <a:r>
              <a:rPr lang="en-US" sz="1400" dirty="0">
                <a:solidFill>
                  <a:srgbClr val="1F5A31"/>
                </a:solidFill>
                <a:latin typeface="Calibri" pitchFamily="34" charset="0"/>
                <a:ea typeface="Calibri" pitchFamily="34" charset="-122"/>
                <a:cs typeface="Calibri" pitchFamily="34" charset="-120"/>
              </a:rPr>
              <a:t>fractional apportionment by users and data volume in the UNFCITC services protocol; coordinated SEP definitions across WATAF; a shared registry of AI vendor spend.</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The proposals on the table in 2026</a:t>
            </a:r>
            <a:endParaRPr lang="en-US" sz="2600" dirty="0"/>
          </a:p>
        </p:txBody>
      </p:sp>
      <p:sp>
        <p:nvSpPr>
          <p:cNvPr id="5" name="Shape 3"/>
          <p:cNvSpPr/>
          <p:nvPr/>
        </p:nvSpPr>
        <p:spPr>
          <a:xfrm>
            <a:off x="548640" y="1417320"/>
            <a:ext cx="11091672" cy="896112"/>
          </a:xfrm>
          <a:prstGeom prst="roundRect">
            <a:avLst>
              <a:gd name="adj" fmla="val 18367"/>
            </a:avLst>
          </a:prstGeom>
          <a:solidFill>
            <a:srgbClr val="F2F4F8"/>
          </a:solidFill>
          <a:ln w="12700">
            <a:solidFill>
              <a:srgbClr val="F2F4F8"/>
            </a:solidFill>
            <a:prstDash val="solid"/>
          </a:ln>
        </p:spPr>
      </p:sp>
      <p:sp>
        <p:nvSpPr>
          <p:cNvPr id="6" name="Shape 4"/>
          <p:cNvSpPr/>
          <p:nvPr/>
        </p:nvSpPr>
        <p:spPr>
          <a:xfrm>
            <a:off x="731520" y="1691640"/>
            <a:ext cx="347472" cy="347472"/>
          </a:xfrm>
          <a:prstGeom prst="ellipse">
            <a:avLst/>
          </a:prstGeom>
          <a:solidFill>
            <a:srgbClr val="E63946"/>
          </a:solidFill>
          <a:ln w="12700">
            <a:solidFill>
              <a:srgbClr val="E63946"/>
            </a:solidFill>
            <a:prstDash val="solid"/>
          </a:ln>
        </p:spPr>
      </p:sp>
      <p:sp>
        <p:nvSpPr>
          <p:cNvPr id="7" name="Text 5"/>
          <p:cNvSpPr txBox="1"/>
          <p:nvPr/>
        </p:nvSpPr>
        <p:spPr>
          <a:xfrm>
            <a:off x="1234440" y="1490472"/>
            <a:ext cx="2514600" cy="777240"/>
          </a:xfrm>
          <a:prstGeom prst="rect">
            <a:avLst/>
          </a:prstGeom>
          <a:noFill/>
          <a:ln/>
        </p:spPr>
        <p:txBody>
          <a:bodyPr wrap="square" lIns="0" tIns="0" rIns="0" bIns="0" rtlCol="0" anchor="ctr"/>
          <a:lstStyle/>
          <a:p>
            <a:pPr marL="0" indent="0">
              <a:buNone/>
            </a:pPr>
            <a:r>
              <a:rPr lang="en-US" sz="1600" b="1" dirty="0">
                <a:solidFill>
                  <a:srgbClr val="23283D"/>
                </a:solidFill>
                <a:latin typeface="Calibri" pitchFamily="34" charset="0"/>
                <a:ea typeface="Calibri" pitchFamily="34" charset="-122"/>
                <a:cs typeface="Calibri" pitchFamily="34" charset="-120"/>
              </a:rPr>
              <a:t>OECD PILLAR ONE, </a:t>
            </a:r>
          </a:p>
          <a:p>
            <a:pPr marL="0" indent="0">
              <a:buNone/>
            </a:pPr>
            <a:r>
              <a:rPr lang="en-US" sz="1600" b="1" dirty="0">
                <a:solidFill>
                  <a:srgbClr val="23283D"/>
                </a:solidFill>
                <a:latin typeface="Calibri" pitchFamily="34" charset="0"/>
                <a:ea typeface="Calibri" pitchFamily="34" charset="-122"/>
                <a:cs typeface="Calibri" pitchFamily="34" charset="-120"/>
              </a:rPr>
              <a:t>AMOUNT A</a:t>
            </a:r>
            <a:endParaRPr lang="en-US" sz="1600" dirty="0"/>
          </a:p>
        </p:txBody>
      </p:sp>
      <p:sp>
        <p:nvSpPr>
          <p:cNvPr id="8" name="Text 6"/>
          <p:cNvSpPr txBox="1"/>
          <p:nvPr/>
        </p:nvSpPr>
        <p:spPr>
          <a:xfrm>
            <a:off x="3886200" y="1490472"/>
            <a:ext cx="4800600" cy="777240"/>
          </a:xfrm>
          <a:prstGeom prst="rect">
            <a:avLst/>
          </a:prstGeom>
          <a:noFill/>
          <a:ln/>
        </p:spPr>
        <p:txBody>
          <a:bodyPr wrap="square" lIns="0" tIns="0" rIns="0" bIns="0" rtlCol="0" anchor="ctr"/>
          <a:lstStyle/>
          <a:p>
            <a:pPr marL="0" indent="0">
              <a:buNone/>
            </a:pPr>
            <a:r>
              <a:rPr lang="en-US" sz="1400" dirty="0">
                <a:solidFill>
                  <a:srgbClr val="2B3A52"/>
                </a:solidFill>
                <a:latin typeface="Calibri" pitchFamily="34" charset="0"/>
                <a:ea typeface="Calibri" pitchFamily="34" charset="-122"/>
                <a:cs typeface="Calibri" pitchFamily="34" charset="-120"/>
              </a:rPr>
              <a:t>Reallocates a quarter of residual profit above a 10 per cent margin of the very largest MNEs to market states by a revenue formula.</a:t>
            </a:r>
            <a:endParaRPr lang="en-US" sz="1400" dirty="0"/>
          </a:p>
        </p:txBody>
      </p:sp>
      <p:sp>
        <p:nvSpPr>
          <p:cNvPr id="9" name="Text 7"/>
          <p:cNvSpPr txBox="1"/>
          <p:nvPr/>
        </p:nvSpPr>
        <p:spPr>
          <a:xfrm>
            <a:off x="8823960" y="1490472"/>
            <a:ext cx="2697480" cy="777240"/>
          </a:xfrm>
          <a:prstGeom prst="rect">
            <a:avLst/>
          </a:prstGeom>
          <a:noFill/>
          <a:ln/>
        </p:spPr>
        <p:txBody>
          <a:bodyPr wrap="square" lIns="0" tIns="0" rIns="0" bIns="0" rtlCol="0" anchor="ctr"/>
          <a:lstStyle/>
          <a:p>
            <a:pPr marL="0" indent="0">
              <a:buNone/>
            </a:pPr>
            <a:r>
              <a:rPr lang="en-US" sz="1400" i="1" dirty="0">
                <a:solidFill>
                  <a:srgbClr val="5A6B84"/>
                </a:solidFill>
                <a:latin typeface="Calibri" pitchFamily="34" charset="0"/>
                <a:ea typeface="Calibri" pitchFamily="34" charset="-122"/>
                <a:cs typeface="Calibri" pitchFamily="34" charset="-120"/>
              </a:rPr>
              <a:t>Stalled: the convention remains unsigned and United States support was withdrawn in 2025.</a:t>
            </a:r>
            <a:endParaRPr lang="en-US" sz="1400" dirty="0"/>
          </a:p>
        </p:txBody>
      </p:sp>
      <p:sp>
        <p:nvSpPr>
          <p:cNvPr id="10" name="Shape 8"/>
          <p:cNvSpPr/>
          <p:nvPr/>
        </p:nvSpPr>
        <p:spPr>
          <a:xfrm>
            <a:off x="548640" y="2404872"/>
            <a:ext cx="11091672" cy="896112"/>
          </a:xfrm>
          <a:prstGeom prst="roundRect">
            <a:avLst>
              <a:gd name="adj" fmla="val 18367"/>
            </a:avLst>
          </a:prstGeom>
          <a:solidFill>
            <a:srgbClr val="F2F4F8"/>
          </a:solidFill>
          <a:ln w="12700">
            <a:solidFill>
              <a:srgbClr val="F2F4F8"/>
            </a:solidFill>
            <a:prstDash val="solid"/>
          </a:ln>
        </p:spPr>
      </p:sp>
      <p:sp>
        <p:nvSpPr>
          <p:cNvPr id="11" name="Shape 9"/>
          <p:cNvSpPr/>
          <p:nvPr/>
        </p:nvSpPr>
        <p:spPr>
          <a:xfrm>
            <a:off x="731520" y="2679192"/>
            <a:ext cx="347472" cy="347472"/>
          </a:xfrm>
          <a:prstGeom prst="ellipse">
            <a:avLst/>
          </a:prstGeom>
          <a:solidFill>
            <a:srgbClr val="F4802A"/>
          </a:solidFill>
          <a:ln w="12700">
            <a:solidFill>
              <a:srgbClr val="F4802A"/>
            </a:solidFill>
            <a:prstDash val="solid"/>
          </a:ln>
        </p:spPr>
      </p:sp>
      <p:sp>
        <p:nvSpPr>
          <p:cNvPr id="12" name="Text 10"/>
          <p:cNvSpPr txBox="1"/>
          <p:nvPr/>
        </p:nvSpPr>
        <p:spPr>
          <a:xfrm>
            <a:off x="1234440" y="2478024"/>
            <a:ext cx="2514600" cy="777240"/>
          </a:xfrm>
          <a:prstGeom prst="rect">
            <a:avLst/>
          </a:prstGeom>
          <a:noFill/>
          <a:ln/>
        </p:spPr>
        <p:txBody>
          <a:bodyPr wrap="square" lIns="0" tIns="0" rIns="0" bIns="0" rtlCol="0" anchor="ctr"/>
          <a:lstStyle/>
          <a:p>
            <a:pPr marL="0" indent="0">
              <a:buNone/>
            </a:pPr>
            <a:r>
              <a:rPr lang="en-US" sz="1600" b="1" dirty="0">
                <a:solidFill>
                  <a:srgbClr val="23283D"/>
                </a:solidFill>
                <a:latin typeface="Calibri" pitchFamily="34" charset="0"/>
                <a:ea typeface="Calibri" pitchFamily="34" charset="-122"/>
                <a:cs typeface="Calibri" pitchFamily="34" charset="-120"/>
              </a:rPr>
              <a:t>UN MODEL ARTICLE 12B</a:t>
            </a:r>
            <a:endParaRPr lang="en-US" sz="1600" dirty="0"/>
          </a:p>
        </p:txBody>
      </p:sp>
      <p:sp>
        <p:nvSpPr>
          <p:cNvPr id="13" name="Text 11"/>
          <p:cNvSpPr txBox="1"/>
          <p:nvPr/>
        </p:nvSpPr>
        <p:spPr>
          <a:xfrm>
            <a:off x="3886200" y="2478024"/>
            <a:ext cx="4800600" cy="777240"/>
          </a:xfrm>
          <a:prstGeom prst="rect">
            <a:avLst/>
          </a:prstGeom>
          <a:noFill/>
          <a:ln/>
        </p:spPr>
        <p:txBody>
          <a:bodyPr wrap="square" lIns="0" tIns="0" rIns="0" bIns="0" rtlCol="0" anchor="ctr"/>
          <a:lstStyle/>
          <a:p>
            <a:pPr marL="0" indent="0">
              <a:buNone/>
            </a:pPr>
            <a:r>
              <a:rPr lang="en-US" sz="1400" dirty="0">
                <a:solidFill>
                  <a:srgbClr val="2B3A52"/>
                </a:solidFill>
                <a:highlight>
                  <a:srgbClr val="FFFF00"/>
                </a:highlight>
                <a:latin typeface="Calibri" pitchFamily="34" charset="0"/>
                <a:ea typeface="Calibri" pitchFamily="34" charset="-122"/>
                <a:cs typeface="Calibri" pitchFamily="34" charset="-120"/>
              </a:rPr>
              <a:t>A withholding tax on gross fees for automated digital services</a:t>
            </a:r>
            <a:r>
              <a:rPr lang="en-US" sz="1400" dirty="0">
                <a:solidFill>
                  <a:srgbClr val="2B3A52"/>
                </a:solidFill>
                <a:latin typeface="Calibri" pitchFamily="34" charset="0"/>
                <a:ea typeface="Calibri" pitchFamily="34" charset="-122"/>
                <a:cs typeface="Calibri" pitchFamily="34" charset="-120"/>
              </a:rPr>
              <a:t>, agreed bilaterally, collected at source without needing a PE.</a:t>
            </a:r>
            <a:endParaRPr lang="en-US" sz="1400" dirty="0"/>
          </a:p>
        </p:txBody>
      </p:sp>
      <p:sp>
        <p:nvSpPr>
          <p:cNvPr id="14" name="Text 12"/>
          <p:cNvSpPr txBox="1"/>
          <p:nvPr/>
        </p:nvSpPr>
        <p:spPr>
          <a:xfrm>
            <a:off x="8823960" y="2478024"/>
            <a:ext cx="2697480" cy="777240"/>
          </a:xfrm>
          <a:prstGeom prst="rect">
            <a:avLst/>
          </a:prstGeom>
          <a:noFill/>
          <a:ln/>
        </p:spPr>
        <p:txBody>
          <a:bodyPr wrap="square" lIns="0" tIns="0" rIns="0" bIns="0" rtlCol="0" anchor="ctr"/>
          <a:lstStyle/>
          <a:p>
            <a:pPr marL="0" indent="0">
              <a:buNone/>
            </a:pPr>
            <a:r>
              <a:rPr lang="en-US" sz="1400" i="1" dirty="0">
                <a:solidFill>
                  <a:srgbClr val="5A6B84"/>
                </a:solidFill>
                <a:latin typeface="Calibri" pitchFamily="34" charset="0"/>
                <a:ea typeface="Calibri" pitchFamily="34" charset="-122"/>
                <a:cs typeface="Calibri" pitchFamily="34" charset="-120"/>
              </a:rPr>
              <a:t>Live: simple to administer, but gross basis and bilateral, one treaty at a time.</a:t>
            </a:r>
            <a:endParaRPr lang="en-US" sz="1400" dirty="0"/>
          </a:p>
        </p:txBody>
      </p:sp>
      <p:sp>
        <p:nvSpPr>
          <p:cNvPr id="15" name="Shape 13"/>
          <p:cNvSpPr/>
          <p:nvPr/>
        </p:nvSpPr>
        <p:spPr>
          <a:xfrm>
            <a:off x="548640" y="3392424"/>
            <a:ext cx="11091672" cy="896112"/>
          </a:xfrm>
          <a:prstGeom prst="roundRect">
            <a:avLst>
              <a:gd name="adj" fmla="val 18367"/>
            </a:avLst>
          </a:prstGeom>
          <a:solidFill>
            <a:srgbClr val="F2F4F8"/>
          </a:solidFill>
          <a:ln w="12700">
            <a:solidFill>
              <a:srgbClr val="F2F4F8"/>
            </a:solidFill>
            <a:prstDash val="solid"/>
          </a:ln>
        </p:spPr>
      </p:sp>
      <p:sp>
        <p:nvSpPr>
          <p:cNvPr id="16" name="Shape 14"/>
          <p:cNvSpPr/>
          <p:nvPr/>
        </p:nvSpPr>
        <p:spPr>
          <a:xfrm>
            <a:off x="731520" y="3666744"/>
            <a:ext cx="347472" cy="347472"/>
          </a:xfrm>
          <a:prstGeom prst="ellipse">
            <a:avLst/>
          </a:prstGeom>
          <a:solidFill>
            <a:srgbClr val="2E9E4F"/>
          </a:solidFill>
          <a:ln w="12700">
            <a:solidFill>
              <a:srgbClr val="2E9E4F"/>
            </a:solidFill>
            <a:prstDash val="solid"/>
          </a:ln>
        </p:spPr>
      </p:sp>
      <p:sp>
        <p:nvSpPr>
          <p:cNvPr id="17" name="Text 15"/>
          <p:cNvSpPr txBox="1"/>
          <p:nvPr/>
        </p:nvSpPr>
        <p:spPr>
          <a:xfrm>
            <a:off x="1234440" y="3465576"/>
            <a:ext cx="2514600" cy="777240"/>
          </a:xfrm>
          <a:prstGeom prst="rect">
            <a:avLst/>
          </a:prstGeom>
          <a:noFill/>
          <a:ln/>
        </p:spPr>
        <p:txBody>
          <a:bodyPr wrap="square" lIns="0" tIns="0" rIns="0" bIns="0" rtlCol="0" anchor="ctr"/>
          <a:lstStyle/>
          <a:p>
            <a:pPr marL="0" indent="0">
              <a:buNone/>
            </a:pPr>
            <a:r>
              <a:rPr lang="en-US" sz="1600" b="1" dirty="0">
                <a:solidFill>
                  <a:srgbClr val="23283D"/>
                </a:solidFill>
                <a:latin typeface="Calibri" pitchFamily="34" charset="0"/>
                <a:ea typeface="Calibri" pitchFamily="34" charset="-122"/>
                <a:cs typeface="Calibri" pitchFamily="34" charset="-120"/>
              </a:rPr>
              <a:t>SEP AND DEEMED PRESENCE</a:t>
            </a:r>
            <a:endParaRPr lang="en-US" sz="1600" dirty="0"/>
          </a:p>
        </p:txBody>
      </p:sp>
      <p:sp>
        <p:nvSpPr>
          <p:cNvPr id="18" name="Text 16"/>
          <p:cNvSpPr txBox="1"/>
          <p:nvPr/>
        </p:nvSpPr>
        <p:spPr>
          <a:xfrm>
            <a:off x="3886200" y="3465576"/>
            <a:ext cx="4800600" cy="777240"/>
          </a:xfrm>
          <a:prstGeom prst="rect">
            <a:avLst/>
          </a:prstGeom>
          <a:noFill/>
          <a:ln/>
        </p:spPr>
        <p:txBody>
          <a:bodyPr wrap="square" lIns="0" tIns="0" rIns="0" bIns="0" rtlCol="0" anchor="ctr"/>
          <a:lstStyle/>
          <a:p>
            <a:pPr marL="0" indent="0">
              <a:buNone/>
            </a:pPr>
            <a:r>
              <a:rPr lang="en-US" sz="1400" dirty="0">
                <a:solidFill>
                  <a:srgbClr val="2B3A52"/>
                </a:solidFill>
                <a:latin typeface="Calibri" pitchFamily="34" charset="0"/>
                <a:ea typeface="Calibri" pitchFamily="34" charset="-122"/>
                <a:cs typeface="Calibri" pitchFamily="34" charset="-120"/>
              </a:rPr>
              <a:t>Domestic law manufactures nexus</a:t>
            </a:r>
            <a:r>
              <a:rPr lang="en-US" sz="1400" dirty="0">
                <a:solidFill>
                  <a:srgbClr val="2B3A52"/>
                </a:solidFill>
                <a:highlight>
                  <a:srgbClr val="FFFF00"/>
                </a:highlight>
                <a:latin typeface="Calibri" pitchFamily="34" charset="0"/>
                <a:ea typeface="Calibri" pitchFamily="34" charset="-122"/>
                <a:cs typeface="Calibri" pitchFamily="34" charset="-120"/>
              </a:rPr>
              <a:t>: significant economic presence </a:t>
            </a:r>
            <a:r>
              <a:rPr lang="en-US" sz="1400" dirty="0">
                <a:solidFill>
                  <a:srgbClr val="2B3A52"/>
                </a:solidFill>
                <a:latin typeface="Calibri" pitchFamily="34" charset="0"/>
                <a:ea typeface="Calibri" pitchFamily="34" charset="-122"/>
                <a:cs typeface="Calibri" pitchFamily="34" charset="-120"/>
              </a:rPr>
              <a:t>defined by revenue or users, with profit deemed as a fraction of turnover.</a:t>
            </a:r>
            <a:endParaRPr lang="en-US" sz="1400" dirty="0"/>
          </a:p>
        </p:txBody>
      </p:sp>
      <p:sp>
        <p:nvSpPr>
          <p:cNvPr id="19" name="Text 17"/>
          <p:cNvSpPr txBox="1"/>
          <p:nvPr/>
        </p:nvSpPr>
        <p:spPr>
          <a:xfrm>
            <a:off x="8823960" y="3465576"/>
            <a:ext cx="2697480" cy="777240"/>
          </a:xfrm>
          <a:prstGeom prst="rect">
            <a:avLst/>
          </a:prstGeom>
          <a:noFill/>
          <a:ln/>
        </p:spPr>
        <p:txBody>
          <a:bodyPr wrap="square" lIns="0" tIns="0" rIns="0" bIns="0" rtlCol="0" anchor="ctr"/>
          <a:lstStyle/>
          <a:p>
            <a:pPr marL="0" indent="0">
              <a:buNone/>
            </a:pPr>
            <a:r>
              <a:rPr lang="en-US" sz="1400" i="1" dirty="0">
                <a:solidFill>
                  <a:srgbClr val="5A6B84"/>
                </a:solidFill>
                <a:latin typeface="Calibri" pitchFamily="34" charset="0"/>
                <a:ea typeface="Calibri" pitchFamily="34" charset="-122"/>
                <a:cs typeface="Calibri" pitchFamily="34" charset="-120"/>
              </a:rPr>
              <a:t>Live: Nigeria operates SEP rules; Kenya's SEP tax runs at an effective 3 per cent of turnover.</a:t>
            </a:r>
            <a:endParaRPr lang="en-US" sz="1400" dirty="0"/>
          </a:p>
        </p:txBody>
      </p:sp>
      <p:sp>
        <p:nvSpPr>
          <p:cNvPr id="20" name="Shape 18"/>
          <p:cNvSpPr/>
          <p:nvPr/>
        </p:nvSpPr>
        <p:spPr>
          <a:xfrm>
            <a:off x="548640" y="4379976"/>
            <a:ext cx="11091672" cy="896112"/>
          </a:xfrm>
          <a:prstGeom prst="roundRect">
            <a:avLst>
              <a:gd name="adj" fmla="val 18367"/>
            </a:avLst>
          </a:prstGeom>
          <a:solidFill>
            <a:srgbClr val="F2F4F8"/>
          </a:solidFill>
          <a:ln w="12700">
            <a:solidFill>
              <a:srgbClr val="F2F4F8"/>
            </a:solidFill>
            <a:prstDash val="solid"/>
          </a:ln>
        </p:spPr>
      </p:sp>
      <p:sp>
        <p:nvSpPr>
          <p:cNvPr id="21" name="Shape 19"/>
          <p:cNvSpPr/>
          <p:nvPr/>
        </p:nvSpPr>
        <p:spPr>
          <a:xfrm>
            <a:off x="731520" y="4654296"/>
            <a:ext cx="347472" cy="347472"/>
          </a:xfrm>
          <a:prstGeom prst="ellipse">
            <a:avLst/>
          </a:prstGeom>
          <a:solidFill>
            <a:srgbClr val="12999E"/>
          </a:solidFill>
          <a:ln w="12700">
            <a:solidFill>
              <a:srgbClr val="12999E"/>
            </a:solidFill>
            <a:prstDash val="solid"/>
          </a:ln>
        </p:spPr>
      </p:sp>
      <p:sp>
        <p:nvSpPr>
          <p:cNvPr id="22" name="Text 20"/>
          <p:cNvSpPr txBox="1"/>
          <p:nvPr/>
        </p:nvSpPr>
        <p:spPr>
          <a:xfrm>
            <a:off x="1234440" y="4453128"/>
            <a:ext cx="2514600" cy="777240"/>
          </a:xfrm>
          <a:prstGeom prst="rect">
            <a:avLst/>
          </a:prstGeom>
          <a:noFill/>
          <a:ln/>
        </p:spPr>
        <p:txBody>
          <a:bodyPr wrap="square" lIns="0" tIns="0" rIns="0" bIns="0" rtlCol="0" anchor="ctr"/>
          <a:lstStyle/>
          <a:p>
            <a:pPr marL="0" indent="0">
              <a:buNone/>
            </a:pPr>
            <a:r>
              <a:rPr lang="en-US" sz="1600" b="1" dirty="0">
                <a:solidFill>
                  <a:srgbClr val="23283D"/>
                </a:solidFill>
                <a:latin typeface="Calibri" pitchFamily="34" charset="0"/>
                <a:ea typeface="Calibri" pitchFamily="34" charset="-122"/>
                <a:cs typeface="Calibri" pitchFamily="34" charset="-120"/>
              </a:rPr>
              <a:t>UNILATERAL DSTs</a:t>
            </a:r>
            <a:endParaRPr lang="en-US" sz="1600" dirty="0"/>
          </a:p>
        </p:txBody>
      </p:sp>
      <p:sp>
        <p:nvSpPr>
          <p:cNvPr id="23" name="Text 21"/>
          <p:cNvSpPr txBox="1"/>
          <p:nvPr/>
        </p:nvSpPr>
        <p:spPr>
          <a:xfrm>
            <a:off x="3886200" y="4453128"/>
            <a:ext cx="4800600" cy="777240"/>
          </a:xfrm>
          <a:prstGeom prst="rect">
            <a:avLst/>
          </a:prstGeom>
          <a:noFill/>
          <a:ln/>
        </p:spPr>
        <p:txBody>
          <a:bodyPr wrap="square" lIns="0" tIns="0" rIns="0" bIns="0" rtlCol="0" anchor="ctr"/>
          <a:lstStyle/>
          <a:p>
            <a:pPr marL="0" indent="0">
              <a:buNone/>
            </a:pPr>
            <a:r>
              <a:rPr lang="en-US" sz="1400" dirty="0">
                <a:solidFill>
                  <a:srgbClr val="2B3A52"/>
                </a:solidFill>
                <a:latin typeface="Calibri" pitchFamily="34" charset="0"/>
                <a:ea typeface="Calibri" pitchFamily="34" charset="-122"/>
                <a:cs typeface="Calibri" pitchFamily="34" charset="-120"/>
              </a:rPr>
              <a:t>Turnover taxes on defined digital revenue streams.</a:t>
            </a:r>
            <a:endParaRPr lang="en-US" sz="1400" dirty="0"/>
          </a:p>
        </p:txBody>
      </p:sp>
      <p:sp>
        <p:nvSpPr>
          <p:cNvPr id="24" name="Text 22"/>
          <p:cNvSpPr txBox="1"/>
          <p:nvPr/>
        </p:nvSpPr>
        <p:spPr>
          <a:xfrm>
            <a:off x="8823960" y="4453128"/>
            <a:ext cx="2697480" cy="777240"/>
          </a:xfrm>
          <a:prstGeom prst="rect">
            <a:avLst/>
          </a:prstGeom>
          <a:noFill/>
          <a:ln/>
        </p:spPr>
        <p:txBody>
          <a:bodyPr wrap="square" lIns="0" tIns="0" rIns="0" bIns="0" rtlCol="0" anchor="ctr"/>
          <a:lstStyle/>
          <a:p>
            <a:pPr marL="0" indent="0">
              <a:buNone/>
            </a:pPr>
            <a:r>
              <a:rPr lang="en-US" sz="1400" i="1" dirty="0">
                <a:solidFill>
                  <a:srgbClr val="5A6B84"/>
                </a:solidFill>
                <a:latin typeface="Calibri" pitchFamily="34" charset="0"/>
                <a:ea typeface="Calibri" pitchFamily="34" charset="-122"/>
                <a:cs typeface="Calibri" pitchFamily="34" charset="-120"/>
              </a:rPr>
              <a:t>Live but exposed: retaliation risk, gross basis, designed as a bargaining chip as much as a tax.</a:t>
            </a:r>
            <a:endParaRPr lang="en-US" sz="1400" dirty="0"/>
          </a:p>
        </p:txBody>
      </p:sp>
      <p:sp>
        <p:nvSpPr>
          <p:cNvPr id="25" name="Shape 23"/>
          <p:cNvSpPr/>
          <p:nvPr/>
        </p:nvSpPr>
        <p:spPr>
          <a:xfrm>
            <a:off x="548640" y="5367528"/>
            <a:ext cx="11091672" cy="1051560"/>
          </a:xfrm>
          <a:prstGeom prst="roundRect">
            <a:avLst>
              <a:gd name="adj" fmla="val 15652"/>
            </a:avLst>
          </a:prstGeom>
          <a:solidFill>
            <a:srgbClr val="E7EEF7"/>
          </a:solidFill>
          <a:ln w="12700">
            <a:solidFill>
              <a:srgbClr val="2B6CB0"/>
            </a:solidFill>
            <a:prstDash val="solid"/>
          </a:ln>
        </p:spPr>
      </p:sp>
      <p:sp>
        <p:nvSpPr>
          <p:cNvPr id="26" name="Shape 24"/>
          <p:cNvSpPr/>
          <p:nvPr/>
        </p:nvSpPr>
        <p:spPr>
          <a:xfrm>
            <a:off x="731520" y="5715000"/>
            <a:ext cx="347472" cy="347472"/>
          </a:xfrm>
          <a:prstGeom prst="ellipse">
            <a:avLst/>
          </a:prstGeom>
          <a:solidFill>
            <a:srgbClr val="2B6CB0"/>
          </a:solidFill>
          <a:ln w="12700">
            <a:solidFill>
              <a:srgbClr val="2B6CB0"/>
            </a:solidFill>
            <a:prstDash val="solid"/>
          </a:ln>
        </p:spPr>
      </p:sp>
      <p:sp>
        <p:nvSpPr>
          <p:cNvPr id="27" name="Text 25"/>
          <p:cNvSpPr txBox="1"/>
          <p:nvPr/>
        </p:nvSpPr>
        <p:spPr>
          <a:xfrm>
            <a:off x="1234440" y="5440680"/>
            <a:ext cx="2514600" cy="914400"/>
          </a:xfrm>
          <a:prstGeom prst="rect">
            <a:avLst/>
          </a:prstGeom>
          <a:noFill/>
          <a:ln/>
        </p:spPr>
        <p:txBody>
          <a:bodyPr wrap="square" lIns="0" tIns="0" rIns="0" bIns="0" rtlCol="0" anchor="ctr"/>
          <a:lstStyle/>
          <a:p>
            <a:pPr marL="0" indent="0">
              <a:buNone/>
            </a:pPr>
            <a:r>
              <a:rPr lang="en-US" sz="1600" b="1" dirty="0">
                <a:solidFill>
                  <a:srgbClr val="23283D"/>
                </a:solidFill>
                <a:latin typeface="Calibri" pitchFamily="34" charset="0"/>
                <a:ea typeface="Calibri" pitchFamily="34" charset="-122"/>
                <a:cs typeface="Calibri" pitchFamily="34" charset="-120"/>
              </a:rPr>
              <a:t>UN FRAMEWORK CONVENTION (UNFCITC)</a:t>
            </a:r>
            <a:endParaRPr lang="en-US" sz="1600" dirty="0"/>
          </a:p>
        </p:txBody>
      </p:sp>
      <p:sp>
        <p:nvSpPr>
          <p:cNvPr id="28" name="Text 26"/>
          <p:cNvSpPr txBox="1"/>
          <p:nvPr/>
        </p:nvSpPr>
        <p:spPr>
          <a:xfrm>
            <a:off x="3886200" y="5440680"/>
            <a:ext cx="4800600" cy="914400"/>
          </a:xfrm>
          <a:prstGeom prst="rect">
            <a:avLst/>
          </a:prstGeom>
          <a:noFill/>
          <a:ln/>
        </p:spPr>
        <p:txBody>
          <a:bodyPr wrap="square" lIns="0" tIns="0" rIns="0" bIns="0" rtlCol="0" anchor="ctr"/>
          <a:lstStyle/>
          <a:p>
            <a:pPr marL="0" indent="0">
              <a:buNone/>
            </a:pPr>
            <a:r>
              <a:rPr lang="en-US" sz="1400" dirty="0">
                <a:solidFill>
                  <a:srgbClr val="2B3A52"/>
                </a:solidFill>
                <a:latin typeface="Calibri" pitchFamily="34" charset="0"/>
                <a:ea typeface="Calibri" pitchFamily="34" charset="-122"/>
                <a:cs typeface="Calibri" pitchFamily="34" charset="-120"/>
              </a:rPr>
              <a:t>The negotiating arena in which allocation itself, including fractional and formulary approaches and taxation of cross border services, is being reopened with every state at the table.</a:t>
            </a:r>
            <a:endParaRPr lang="en-US" sz="1400" dirty="0"/>
          </a:p>
        </p:txBody>
      </p:sp>
      <p:sp>
        <p:nvSpPr>
          <p:cNvPr id="29" name="Text 27"/>
          <p:cNvSpPr txBox="1"/>
          <p:nvPr/>
        </p:nvSpPr>
        <p:spPr>
          <a:xfrm>
            <a:off x="8823960" y="5440680"/>
            <a:ext cx="2697480" cy="914400"/>
          </a:xfrm>
          <a:prstGeom prst="rect">
            <a:avLst/>
          </a:prstGeom>
          <a:noFill/>
          <a:ln/>
        </p:spPr>
        <p:txBody>
          <a:bodyPr wrap="square" lIns="0" tIns="0" rIns="0" bIns="0" rtlCol="0" anchor="ctr"/>
          <a:lstStyle/>
          <a:p>
            <a:pPr marL="0" indent="0">
              <a:buNone/>
            </a:pPr>
            <a:r>
              <a:rPr lang="en-US" sz="1400" i="1" dirty="0">
                <a:solidFill>
                  <a:srgbClr val="5A6B84"/>
                </a:solidFill>
                <a:latin typeface="Calibri" pitchFamily="34" charset="0"/>
                <a:ea typeface="Calibri" pitchFamily="34" charset="-122"/>
                <a:cs typeface="Calibri" pitchFamily="34" charset="-120"/>
              </a:rPr>
              <a:t>The live multilateral track: negotiations run toward 2027, with an early protocol on cross border services.</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A head of administration’s comparison</a:t>
            </a:r>
            <a:endParaRPr lang="en-US" sz="2600" dirty="0"/>
          </a:p>
        </p:txBody>
      </p:sp>
      <p:sp>
        <p:nvSpPr>
          <p:cNvPr id="5" name="Shape 3"/>
          <p:cNvSpPr/>
          <p:nvPr/>
        </p:nvSpPr>
        <p:spPr>
          <a:xfrm>
            <a:off x="548640" y="1463040"/>
            <a:ext cx="1865376" cy="457200"/>
          </a:xfrm>
          <a:prstGeom prst="roundRect">
            <a:avLst>
              <a:gd name="adj" fmla="val 33333"/>
            </a:avLst>
          </a:prstGeom>
          <a:solidFill>
            <a:srgbClr val="E63946"/>
          </a:solidFill>
          <a:ln w="12700">
            <a:solidFill>
              <a:srgbClr val="E63946"/>
            </a:solidFill>
            <a:prstDash val="solid"/>
          </a:ln>
        </p:spPr>
      </p:sp>
      <p:sp>
        <p:nvSpPr>
          <p:cNvPr id="6" name="Text 4"/>
          <p:cNvSpPr txBox="1"/>
          <p:nvPr/>
        </p:nvSpPr>
        <p:spPr>
          <a:xfrm>
            <a:off x="640080" y="1463040"/>
            <a:ext cx="1700784" cy="457200"/>
          </a:xfrm>
          <a:prstGeom prst="rect">
            <a:avLst/>
          </a:prstGeom>
          <a:noFill/>
          <a:ln/>
        </p:spPr>
        <p:txBody>
          <a:bodyPr wrap="square" lIns="0" tIns="0" rIns="0" bIns="0" rtlCol="0" anchor="ctr"/>
          <a:lstStyle/>
          <a:p>
            <a:pPr marL="0" indent="0">
              <a:buNone/>
            </a:pPr>
            <a:r>
              <a:rPr lang="en-US" sz="950" b="1" dirty="0">
                <a:solidFill>
                  <a:srgbClr val="FFFFFF"/>
                </a:solidFill>
                <a:latin typeface="Calibri" pitchFamily="34" charset="0"/>
                <a:ea typeface="Calibri" pitchFamily="34" charset="-122"/>
                <a:cs typeface="Calibri" pitchFamily="34" charset="-120"/>
              </a:rPr>
              <a:t>ROUTE</a:t>
            </a:r>
            <a:endParaRPr lang="en-US" sz="950" dirty="0"/>
          </a:p>
        </p:txBody>
      </p:sp>
      <p:sp>
        <p:nvSpPr>
          <p:cNvPr id="7" name="Shape 5"/>
          <p:cNvSpPr/>
          <p:nvPr/>
        </p:nvSpPr>
        <p:spPr>
          <a:xfrm>
            <a:off x="2468880" y="1463040"/>
            <a:ext cx="2002536" cy="457200"/>
          </a:xfrm>
          <a:prstGeom prst="roundRect">
            <a:avLst>
              <a:gd name="adj" fmla="val 33333"/>
            </a:avLst>
          </a:prstGeom>
          <a:solidFill>
            <a:srgbClr val="F4802A"/>
          </a:solidFill>
          <a:ln w="12700">
            <a:solidFill>
              <a:srgbClr val="F4802A"/>
            </a:solidFill>
            <a:prstDash val="solid"/>
          </a:ln>
        </p:spPr>
      </p:sp>
      <p:sp>
        <p:nvSpPr>
          <p:cNvPr id="8" name="Text 6"/>
          <p:cNvSpPr txBox="1"/>
          <p:nvPr/>
        </p:nvSpPr>
        <p:spPr>
          <a:xfrm>
            <a:off x="2560320" y="1463040"/>
            <a:ext cx="1837944" cy="457200"/>
          </a:xfrm>
          <a:prstGeom prst="rect">
            <a:avLst/>
          </a:prstGeom>
          <a:noFill/>
          <a:ln/>
        </p:spPr>
        <p:txBody>
          <a:bodyPr wrap="square" lIns="0" tIns="0" rIns="0" bIns="0" rtlCol="0" anchor="ctr"/>
          <a:lstStyle/>
          <a:p>
            <a:pPr marL="0" indent="0">
              <a:buNone/>
            </a:pPr>
            <a:r>
              <a:rPr lang="en-US" sz="950" b="1" dirty="0">
                <a:solidFill>
                  <a:srgbClr val="FFFFFF"/>
                </a:solidFill>
                <a:latin typeface="Calibri" pitchFamily="34" charset="0"/>
                <a:ea typeface="Calibri" pitchFamily="34" charset="-122"/>
                <a:cs typeface="Calibri" pitchFamily="34" charset="-120"/>
              </a:rPr>
              <a:t>BASE</a:t>
            </a:r>
            <a:endParaRPr lang="en-US" sz="950" dirty="0"/>
          </a:p>
        </p:txBody>
      </p:sp>
      <p:sp>
        <p:nvSpPr>
          <p:cNvPr id="9" name="Shape 7"/>
          <p:cNvSpPr/>
          <p:nvPr/>
        </p:nvSpPr>
        <p:spPr>
          <a:xfrm>
            <a:off x="4526280" y="1463040"/>
            <a:ext cx="2093976" cy="457200"/>
          </a:xfrm>
          <a:prstGeom prst="roundRect">
            <a:avLst>
              <a:gd name="adj" fmla="val 33333"/>
            </a:avLst>
          </a:prstGeom>
          <a:solidFill>
            <a:srgbClr val="2E9E4F"/>
          </a:solidFill>
          <a:ln w="12700">
            <a:solidFill>
              <a:srgbClr val="2E9E4F"/>
            </a:solidFill>
            <a:prstDash val="solid"/>
          </a:ln>
        </p:spPr>
      </p:sp>
      <p:sp>
        <p:nvSpPr>
          <p:cNvPr id="10" name="Text 8"/>
          <p:cNvSpPr txBox="1"/>
          <p:nvPr/>
        </p:nvSpPr>
        <p:spPr>
          <a:xfrm>
            <a:off x="4617720" y="1463040"/>
            <a:ext cx="1929384" cy="457200"/>
          </a:xfrm>
          <a:prstGeom prst="rect">
            <a:avLst/>
          </a:prstGeom>
          <a:noFill/>
          <a:ln/>
        </p:spPr>
        <p:txBody>
          <a:bodyPr wrap="square" lIns="0" tIns="0" rIns="0" bIns="0" rtlCol="0" anchor="ctr"/>
          <a:lstStyle/>
          <a:p>
            <a:pPr marL="0" indent="0">
              <a:buNone/>
            </a:pPr>
            <a:r>
              <a:rPr lang="en-US" sz="950" b="1" dirty="0">
                <a:solidFill>
                  <a:srgbClr val="FFFFFF"/>
                </a:solidFill>
                <a:latin typeface="Calibri" pitchFamily="34" charset="0"/>
                <a:ea typeface="Calibri" pitchFamily="34" charset="-122"/>
                <a:cs typeface="Calibri" pitchFamily="34" charset="-120"/>
              </a:rPr>
              <a:t>WHO DECIDES</a:t>
            </a:r>
            <a:endParaRPr lang="en-US" sz="950" dirty="0"/>
          </a:p>
        </p:txBody>
      </p:sp>
      <p:sp>
        <p:nvSpPr>
          <p:cNvPr id="11" name="Shape 9"/>
          <p:cNvSpPr/>
          <p:nvPr/>
        </p:nvSpPr>
        <p:spPr>
          <a:xfrm>
            <a:off x="6675120" y="1463040"/>
            <a:ext cx="3191256" cy="457200"/>
          </a:xfrm>
          <a:prstGeom prst="roundRect">
            <a:avLst>
              <a:gd name="adj" fmla="val 33333"/>
            </a:avLst>
          </a:prstGeom>
          <a:solidFill>
            <a:srgbClr val="2B6CB0"/>
          </a:solidFill>
          <a:ln w="12700">
            <a:solidFill>
              <a:srgbClr val="2B6CB0"/>
            </a:solidFill>
            <a:prstDash val="solid"/>
          </a:ln>
        </p:spPr>
      </p:sp>
      <p:sp>
        <p:nvSpPr>
          <p:cNvPr id="12" name="Text 10"/>
          <p:cNvSpPr txBox="1"/>
          <p:nvPr/>
        </p:nvSpPr>
        <p:spPr>
          <a:xfrm>
            <a:off x="6766560" y="1463040"/>
            <a:ext cx="3026664" cy="457200"/>
          </a:xfrm>
          <a:prstGeom prst="rect">
            <a:avLst/>
          </a:prstGeom>
          <a:noFill/>
          <a:ln/>
        </p:spPr>
        <p:txBody>
          <a:bodyPr wrap="square" lIns="0" tIns="0" rIns="0" bIns="0" rtlCol="0" anchor="ctr"/>
          <a:lstStyle/>
          <a:p>
            <a:pPr marL="0" indent="0">
              <a:buNone/>
            </a:pPr>
            <a:r>
              <a:rPr lang="en-US" sz="950" b="1" dirty="0">
                <a:solidFill>
                  <a:srgbClr val="FFFFFF"/>
                </a:solidFill>
                <a:latin typeface="Calibri" pitchFamily="34" charset="0"/>
                <a:ea typeface="Calibri" pitchFamily="34" charset="-122"/>
                <a:cs typeface="Calibri" pitchFamily="34" charset="-120"/>
              </a:rPr>
              <a:t>ADMINISTRABILITY FOR YOU</a:t>
            </a:r>
            <a:endParaRPr lang="en-US" sz="950" dirty="0"/>
          </a:p>
        </p:txBody>
      </p:sp>
      <p:sp>
        <p:nvSpPr>
          <p:cNvPr id="13" name="Shape 11"/>
          <p:cNvSpPr/>
          <p:nvPr/>
        </p:nvSpPr>
        <p:spPr>
          <a:xfrm>
            <a:off x="9921240" y="1463040"/>
            <a:ext cx="1664208" cy="457200"/>
          </a:xfrm>
          <a:prstGeom prst="roundRect">
            <a:avLst>
              <a:gd name="adj" fmla="val 33333"/>
            </a:avLst>
          </a:prstGeom>
          <a:solidFill>
            <a:srgbClr val="7B4FA6"/>
          </a:solidFill>
          <a:ln w="12700">
            <a:solidFill>
              <a:srgbClr val="7B4FA6"/>
            </a:solidFill>
            <a:prstDash val="solid"/>
          </a:ln>
        </p:spPr>
      </p:sp>
      <p:sp>
        <p:nvSpPr>
          <p:cNvPr id="14" name="Text 12"/>
          <p:cNvSpPr txBox="1"/>
          <p:nvPr/>
        </p:nvSpPr>
        <p:spPr>
          <a:xfrm>
            <a:off x="10012680" y="1463040"/>
            <a:ext cx="1499616" cy="457200"/>
          </a:xfrm>
          <a:prstGeom prst="rect">
            <a:avLst/>
          </a:prstGeom>
          <a:noFill/>
          <a:ln/>
        </p:spPr>
        <p:txBody>
          <a:bodyPr wrap="square" lIns="0" tIns="0" rIns="0" bIns="0" rtlCol="0" anchor="ctr"/>
          <a:lstStyle/>
          <a:p>
            <a:pPr marL="0" indent="0">
              <a:buNone/>
            </a:pPr>
            <a:r>
              <a:rPr lang="en-US" sz="950" b="1" dirty="0">
                <a:solidFill>
                  <a:srgbClr val="FFFFFF"/>
                </a:solidFill>
                <a:latin typeface="Calibri" pitchFamily="34" charset="0"/>
                <a:ea typeface="Calibri" pitchFamily="34" charset="-122"/>
                <a:cs typeface="Calibri" pitchFamily="34" charset="-120"/>
              </a:rPr>
              <a:t>TIME HORIZON</a:t>
            </a:r>
            <a:endParaRPr lang="en-US" sz="950" dirty="0"/>
          </a:p>
        </p:txBody>
      </p:sp>
      <p:sp>
        <p:nvSpPr>
          <p:cNvPr id="15" name="Shape 13"/>
          <p:cNvSpPr/>
          <p:nvPr/>
        </p:nvSpPr>
        <p:spPr>
          <a:xfrm>
            <a:off x="548640" y="2011680"/>
            <a:ext cx="1865376" cy="749808"/>
          </a:xfrm>
          <a:prstGeom prst="roundRect">
            <a:avLst>
              <a:gd name="adj" fmla="val 21951"/>
            </a:avLst>
          </a:prstGeom>
          <a:solidFill>
            <a:srgbClr val="FFFFFF"/>
          </a:solidFill>
          <a:ln w="12700">
            <a:solidFill>
              <a:srgbClr val="D7DCE5"/>
            </a:solidFill>
            <a:prstDash val="solid"/>
          </a:ln>
        </p:spPr>
      </p:sp>
      <p:sp>
        <p:nvSpPr>
          <p:cNvPr id="16" name="Text 14"/>
          <p:cNvSpPr txBox="1"/>
          <p:nvPr/>
        </p:nvSpPr>
        <p:spPr>
          <a:xfrm>
            <a:off x="640080" y="2087326"/>
            <a:ext cx="1700784" cy="598516"/>
          </a:xfrm>
          <a:prstGeom prst="rect">
            <a:avLst/>
          </a:prstGeom>
          <a:noFill/>
          <a:ln/>
        </p:spPr>
        <p:txBody>
          <a:bodyPr wrap="square" lIns="0" tIns="0" rIns="0" bIns="0" rtlCol="0" anchor="ctr"/>
          <a:lstStyle/>
          <a:p>
            <a:pPr marL="0" indent="0">
              <a:buNone/>
            </a:pPr>
            <a:r>
              <a:rPr lang="en-US" sz="1600" b="1" dirty="0">
                <a:solidFill>
                  <a:srgbClr val="23283D"/>
                </a:solidFill>
                <a:latin typeface="Calibri" pitchFamily="34" charset="0"/>
                <a:ea typeface="Calibri" pitchFamily="34" charset="-122"/>
                <a:cs typeface="Calibri" pitchFamily="34" charset="-120"/>
              </a:rPr>
              <a:t>Pillar One</a:t>
            </a:r>
            <a:endParaRPr lang="en-US" sz="1600" dirty="0"/>
          </a:p>
        </p:txBody>
      </p:sp>
      <p:sp>
        <p:nvSpPr>
          <p:cNvPr id="17" name="Shape 15"/>
          <p:cNvSpPr/>
          <p:nvPr/>
        </p:nvSpPr>
        <p:spPr>
          <a:xfrm>
            <a:off x="2468880" y="2011680"/>
            <a:ext cx="2002536" cy="749808"/>
          </a:xfrm>
          <a:prstGeom prst="roundRect">
            <a:avLst>
              <a:gd name="adj" fmla="val 21951"/>
            </a:avLst>
          </a:prstGeom>
          <a:solidFill>
            <a:srgbClr val="FFFFFF"/>
          </a:solidFill>
          <a:ln w="12700">
            <a:solidFill>
              <a:srgbClr val="D7DCE5"/>
            </a:solidFill>
            <a:prstDash val="solid"/>
          </a:ln>
        </p:spPr>
      </p:sp>
      <p:sp>
        <p:nvSpPr>
          <p:cNvPr id="18" name="Text 16"/>
          <p:cNvSpPr txBox="1"/>
          <p:nvPr/>
        </p:nvSpPr>
        <p:spPr>
          <a:xfrm>
            <a:off x="2560320" y="2057400"/>
            <a:ext cx="183794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Net residual profit</a:t>
            </a:r>
            <a:endParaRPr lang="en-US" sz="1600" dirty="0"/>
          </a:p>
        </p:txBody>
      </p:sp>
      <p:sp>
        <p:nvSpPr>
          <p:cNvPr id="19" name="Shape 17"/>
          <p:cNvSpPr/>
          <p:nvPr/>
        </p:nvSpPr>
        <p:spPr>
          <a:xfrm>
            <a:off x="4526280" y="2011680"/>
            <a:ext cx="2093976" cy="749808"/>
          </a:xfrm>
          <a:prstGeom prst="roundRect">
            <a:avLst>
              <a:gd name="adj" fmla="val 21951"/>
            </a:avLst>
          </a:prstGeom>
          <a:solidFill>
            <a:srgbClr val="FFFFFF"/>
          </a:solidFill>
          <a:ln w="12700">
            <a:solidFill>
              <a:srgbClr val="D7DCE5"/>
            </a:solidFill>
            <a:prstDash val="solid"/>
          </a:ln>
        </p:spPr>
      </p:sp>
      <p:sp>
        <p:nvSpPr>
          <p:cNvPr id="20" name="Text 18"/>
          <p:cNvSpPr txBox="1"/>
          <p:nvPr/>
        </p:nvSpPr>
        <p:spPr>
          <a:xfrm>
            <a:off x="4617720" y="2057400"/>
            <a:ext cx="192938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OECD Inclusive Framework</a:t>
            </a:r>
            <a:endParaRPr lang="en-US" sz="1600" dirty="0"/>
          </a:p>
        </p:txBody>
      </p:sp>
      <p:sp>
        <p:nvSpPr>
          <p:cNvPr id="21" name="Shape 19"/>
          <p:cNvSpPr/>
          <p:nvPr/>
        </p:nvSpPr>
        <p:spPr>
          <a:xfrm>
            <a:off x="6675120" y="2011680"/>
            <a:ext cx="3191256" cy="749808"/>
          </a:xfrm>
          <a:prstGeom prst="roundRect">
            <a:avLst>
              <a:gd name="adj" fmla="val 21951"/>
            </a:avLst>
          </a:prstGeom>
          <a:solidFill>
            <a:srgbClr val="FFFFFF"/>
          </a:solidFill>
          <a:ln w="12700">
            <a:solidFill>
              <a:srgbClr val="D7DCE5"/>
            </a:solidFill>
            <a:prstDash val="solid"/>
          </a:ln>
        </p:spPr>
      </p:sp>
      <p:sp>
        <p:nvSpPr>
          <p:cNvPr id="22" name="Text 20"/>
          <p:cNvSpPr txBox="1"/>
          <p:nvPr/>
        </p:nvSpPr>
        <p:spPr>
          <a:xfrm>
            <a:off x="6766560" y="2057400"/>
            <a:ext cx="302666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Complex: formulary computation on data you may never see</a:t>
            </a:r>
            <a:endParaRPr lang="en-US" sz="1600" dirty="0"/>
          </a:p>
        </p:txBody>
      </p:sp>
      <p:sp>
        <p:nvSpPr>
          <p:cNvPr id="23" name="Shape 21"/>
          <p:cNvSpPr/>
          <p:nvPr/>
        </p:nvSpPr>
        <p:spPr>
          <a:xfrm>
            <a:off x="9921240" y="2011680"/>
            <a:ext cx="1664208" cy="749808"/>
          </a:xfrm>
          <a:prstGeom prst="roundRect">
            <a:avLst>
              <a:gd name="adj" fmla="val 21951"/>
            </a:avLst>
          </a:prstGeom>
          <a:solidFill>
            <a:srgbClr val="FFFFFF"/>
          </a:solidFill>
          <a:ln w="12700">
            <a:solidFill>
              <a:srgbClr val="D7DCE5"/>
            </a:solidFill>
            <a:prstDash val="solid"/>
          </a:ln>
        </p:spPr>
      </p:sp>
      <p:sp>
        <p:nvSpPr>
          <p:cNvPr id="24" name="Text 22"/>
          <p:cNvSpPr txBox="1"/>
          <p:nvPr/>
        </p:nvSpPr>
        <p:spPr>
          <a:xfrm>
            <a:off x="10012680" y="2057400"/>
            <a:ext cx="1499616"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Uncertain at best</a:t>
            </a:r>
            <a:endParaRPr lang="en-US" sz="1600" dirty="0"/>
          </a:p>
        </p:txBody>
      </p:sp>
      <p:sp>
        <p:nvSpPr>
          <p:cNvPr id="25" name="Shape 23"/>
          <p:cNvSpPr/>
          <p:nvPr/>
        </p:nvSpPr>
        <p:spPr>
          <a:xfrm>
            <a:off x="548640" y="2834640"/>
            <a:ext cx="1865376" cy="749808"/>
          </a:xfrm>
          <a:prstGeom prst="roundRect">
            <a:avLst>
              <a:gd name="adj" fmla="val 21951"/>
            </a:avLst>
          </a:prstGeom>
          <a:solidFill>
            <a:srgbClr val="F2F4F8"/>
          </a:solidFill>
          <a:ln w="12700">
            <a:solidFill>
              <a:srgbClr val="D7DCE5"/>
            </a:solidFill>
            <a:prstDash val="solid"/>
          </a:ln>
        </p:spPr>
      </p:sp>
      <p:sp>
        <p:nvSpPr>
          <p:cNvPr id="26" name="Text 24"/>
          <p:cNvSpPr txBox="1"/>
          <p:nvPr/>
        </p:nvSpPr>
        <p:spPr>
          <a:xfrm>
            <a:off x="640080" y="2880360"/>
            <a:ext cx="1700784" cy="658368"/>
          </a:xfrm>
          <a:prstGeom prst="rect">
            <a:avLst/>
          </a:prstGeom>
          <a:noFill/>
          <a:ln/>
        </p:spPr>
        <p:txBody>
          <a:bodyPr wrap="square" lIns="0" tIns="0" rIns="0" bIns="0" rtlCol="0" anchor="ctr"/>
          <a:lstStyle/>
          <a:p>
            <a:pPr marL="0" indent="0">
              <a:buNone/>
            </a:pPr>
            <a:r>
              <a:rPr lang="en-US" sz="1600" b="1" dirty="0">
                <a:solidFill>
                  <a:srgbClr val="23283D"/>
                </a:solidFill>
                <a:latin typeface="Calibri" pitchFamily="34" charset="0"/>
                <a:ea typeface="Calibri" pitchFamily="34" charset="-122"/>
                <a:cs typeface="Calibri" pitchFamily="34" charset="-120"/>
              </a:rPr>
              <a:t>Article 12B</a:t>
            </a:r>
            <a:endParaRPr lang="en-US" sz="1600" dirty="0"/>
          </a:p>
        </p:txBody>
      </p:sp>
      <p:sp>
        <p:nvSpPr>
          <p:cNvPr id="27" name="Shape 25"/>
          <p:cNvSpPr/>
          <p:nvPr/>
        </p:nvSpPr>
        <p:spPr>
          <a:xfrm>
            <a:off x="2468880" y="2834640"/>
            <a:ext cx="2002536" cy="749808"/>
          </a:xfrm>
          <a:prstGeom prst="roundRect">
            <a:avLst>
              <a:gd name="adj" fmla="val 21951"/>
            </a:avLst>
          </a:prstGeom>
          <a:solidFill>
            <a:srgbClr val="F2F4F8"/>
          </a:solidFill>
          <a:ln w="12700">
            <a:solidFill>
              <a:srgbClr val="D7DCE5"/>
            </a:solidFill>
            <a:prstDash val="solid"/>
          </a:ln>
        </p:spPr>
      </p:sp>
      <p:sp>
        <p:nvSpPr>
          <p:cNvPr id="28" name="Text 26"/>
          <p:cNvSpPr txBox="1"/>
          <p:nvPr/>
        </p:nvSpPr>
        <p:spPr>
          <a:xfrm>
            <a:off x="2560320" y="2880360"/>
            <a:ext cx="183794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Gross service fees</a:t>
            </a:r>
            <a:endParaRPr lang="en-US" sz="1600" dirty="0"/>
          </a:p>
        </p:txBody>
      </p:sp>
      <p:sp>
        <p:nvSpPr>
          <p:cNvPr id="29" name="Shape 27"/>
          <p:cNvSpPr/>
          <p:nvPr/>
        </p:nvSpPr>
        <p:spPr>
          <a:xfrm>
            <a:off x="4526280" y="2834640"/>
            <a:ext cx="2093976" cy="749808"/>
          </a:xfrm>
          <a:prstGeom prst="roundRect">
            <a:avLst>
              <a:gd name="adj" fmla="val 21951"/>
            </a:avLst>
          </a:prstGeom>
          <a:solidFill>
            <a:srgbClr val="F2F4F8"/>
          </a:solidFill>
          <a:ln w="12700">
            <a:solidFill>
              <a:srgbClr val="D7DCE5"/>
            </a:solidFill>
            <a:prstDash val="solid"/>
          </a:ln>
        </p:spPr>
      </p:sp>
      <p:sp>
        <p:nvSpPr>
          <p:cNvPr id="30" name="Text 28"/>
          <p:cNvSpPr txBox="1"/>
          <p:nvPr/>
        </p:nvSpPr>
        <p:spPr>
          <a:xfrm>
            <a:off x="4617720" y="2880360"/>
            <a:ext cx="192938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You, bilaterally</a:t>
            </a:r>
            <a:endParaRPr lang="en-US" sz="1600" dirty="0"/>
          </a:p>
        </p:txBody>
      </p:sp>
      <p:sp>
        <p:nvSpPr>
          <p:cNvPr id="31" name="Shape 29"/>
          <p:cNvSpPr/>
          <p:nvPr/>
        </p:nvSpPr>
        <p:spPr>
          <a:xfrm>
            <a:off x="6675120" y="2834640"/>
            <a:ext cx="3191256" cy="749808"/>
          </a:xfrm>
          <a:prstGeom prst="roundRect">
            <a:avLst>
              <a:gd name="adj" fmla="val 21951"/>
            </a:avLst>
          </a:prstGeom>
          <a:solidFill>
            <a:srgbClr val="F2F4F8"/>
          </a:solidFill>
          <a:ln w="12700">
            <a:solidFill>
              <a:srgbClr val="D7DCE5"/>
            </a:solidFill>
            <a:prstDash val="solid"/>
          </a:ln>
        </p:spPr>
      </p:sp>
      <p:sp>
        <p:nvSpPr>
          <p:cNvPr id="32" name="Text 30"/>
          <p:cNvSpPr txBox="1"/>
          <p:nvPr/>
        </p:nvSpPr>
        <p:spPr>
          <a:xfrm>
            <a:off x="6766560" y="2880360"/>
            <a:ext cx="302666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High: withholding is your oldest competence</a:t>
            </a:r>
            <a:endParaRPr lang="en-US" sz="1600" dirty="0"/>
          </a:p>
        </p:txBody>
      </p:sp>
      <p:sp>
        <p:nvSpPr>
          <p:cNvPr id="33" name="Shape 31"/>
          <p:cNvSpPr/>
          <p:nvPr/>
        </p:nvSpPr>
        <p:spPr>
          <a:xfrm>
            <a:off x="9921240" y="2834640"/>
            <a:ext cx="1664208" cy="749808"/>
          </a:xfrm>
          <a:prstGeom prst="roundRect">
            <a:avLst>
              <a:gd name="adj" fmla="val 21951"/>
            </a:avLst>
          </a:prstGeom>
          <a:solidFill>
            <a:srgbClr val="F2F4F8"/>
          </a:solidFill>
          <a:ln w="12700">
            <a:solidFill>
              <a:srgbClr val="D7DCE5"/>
            </a:solidFill>
            <a:prstDash val="solid"/>
          </a:ln>
        </p:spPr>
      </p:sp>
      <p:sp>
        <p:nvSpPr>
          <p:cNvPr id="34" name="Text 32"/>
          <p:cNvSpPr txBox="1"/>
          <p:nvPr/>
        </p:nvSpPr>
        <p:spPr>
          <a:xfrm>
            <a:off x="10012680" y="2880360"/>
            <a:ext cx="1499616"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Each renegotiation</a:t>
            </a:r>
            <a:endParaRPr lang="en-US" sz="1600" dirty="0"/>
          </a:p>
        </p:txBody>
      </p:sp>
      <p:sp>
        <p:nvSpPr>
          <p:cNvPr id="35" name="Shape 33"/>
          <p:cNvSpPr/>
          <p:nvPr/>
        </p:nvSpPr>
        <p:spPr>
          <a:xfrm>
            <a:off x="548640" y="3657600"/>
            <a:ext cx="1865376" cy="749808"/>
          </a:xfrm>
          <a:prstGeom prst="roundRect">
            <a:avLst>
              <a:gd name="adj" fmla="val 21951"/>
            </a:avLst>
          </a:prstGeom>
          <a:solidFill>
            <a:srgbClr val="FFFFFF"/>
          </a:solidFill>
          <a:ln w="12700">
            <a:solidFill>
              <a:srgbClr val="D7DCE5"/>
            </a:solidFill>
            <a:prstDash val="solid"/>
          </a:ln>
        </p:spPr>
      </p:sp>
      <p:sp>
        <p:nvSpPr>
          <p:cNvPr id="36" name="Text 34"/>
          <p:cNvSpPr txBox="1"/>
          <p:nvPr/>
        </p:nvSpPr>
        <p:spPr>
          <a:xfrm>
            <a:off x="640080" y="3703320"/>
            <a:ext cx="1700784" cy="658368"/>
          </a:xfrm>
          <a:prstGeom prst="rect">
            <a:avLst/>
          </a:prstGeom>
          <a:noFill/>
          <a:ln/>
        </p:spPr>
        <p:txBody>
          <a:bodyPr wrap="square" lIns="0" tIns="0" rIns="0" bIns="0" rtlCol="0" anchor="ctr"/>
          <a:lstStyle/>
          <a:p>
            <a:pPr marL="0" indent="0">
              <a:buNone/>
            </a:pPr>
            <a:r>
              <a:rPr lang="en-US" sz="1600" b="1" dirty="0">
                <a:solidFill>
                  <a:srgbClr val="23283D"/>
                </a:solidFill>
                <a:latin typeface="Calibri" pitchFamily="34" charset="0"/>
                <a:ea typeface="Calibri" pitchFamily="34" charset="-122"/>
                <a:cs typeface="Calibri" pitchFamily="34" charset="-120"/>
              </a:rPr>
              <a:t>SEP rules</a:t>
            </a:r>
            <a:endParaRPr lang="en-US" sz="1600" dirty="0"/>
          </a:p>
        </p:txBody>
      </p:sp>
      <p:sp>
        <p:nvSpPr>
          <p:cNvPr id="37" name="Shape 35"/>
          <p:cNvSpPr/>
          <p:nvPr/>
        </p:nvSpPr>
        <p:spPr>
          <a:xfrm>
            <a:off x="2468880" y="3657600"/>
            <a:ext cx="2002536" cy="749808"/>
          </a:xfrm>
          <a:prstGeom prst="roundRect">
            <a:avLst>
              <a:gd name="adj" fmla="val 21951"/>
            </a:avLst>
          </a:prstGeom>
          <a:solidFill>
            <a:srgbClr val="FFFFFF"/>
          </a:solidFill>
          <a:ln w="12700">
            <a:solidFill>
              <a:srgbClr val="D7DCE5"/>
            </a:solidFill>
            <a:prstDash val="solid"/>
          </a:ln>
        </p:spPr>
      </p:sp>
      <p:sp>
        <p:nvSpPr>
          <p:cNvPr id="38" name="Text 36"/>
          <p:cNvSpPr txBox="1"/>
          <p:nvPr/>
        </p:nvSpPr>
        <p:spPr>
          <a:xfrm>
            <a:off x="2560320" y="3703320"/>
            <a:ext cx="183794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Deemed profit on turnover</a:t>
            </a:r>
            <a:endParaRPr lang="en-US" sz="1600" dirty="0"/>
          </a:p>
        </p:txBody>
      </p:sp>
      <p:sp>
        <p:nvSpPr>
          <p:cNvPr id="39" name="Shape 37"/>
          <p:cNvSpPr/>
          <p:nvPr/>
        </p:nvSpPr>
        <p:spPr>
          <a:xfrm>
            <a:off x="4526280" y="3657600"/>
            <a:ext cx="2093976" cy="749808"/>
          </a:xfrm>
          <a:prstGeom prst="roundRect">
            <a:avLst>
              <a:gd name="adj" fmla="val 21951"/>
            </a:avLst>
          </a:prstGeom>
          <a:solidFill>
            <a:srgbClr val="FFFFFF"/>
          </a:solidFill>
          <a:ln w="12700">
            <a:solidFill>
              <a:srgbClr val="D7DCE5"/>
            </a:solidFill>
            <a:prstDash val="solid"/>
          </a:ln>
        </p:spPr>
      </p:sp>
      <p:sp>
        <p:nvSpPr>
          <p:cNvPr id="40" name="Text 38"/>
          <p:cNvSpPr txBox="1"/>
          <p:nvPr/>
        </p:nvSpPr>
        <p:spPr>
          <a:xfrm>
            <a:off x="4617720" y="3703320"/>
            <a:ext cx="192938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Your parliament</a:t>
            </a:r>
            <a:endParaRPr lang="en-US" sz="1600" dirty="0"/>
          </a:p>
        </p:txBody>
      </p:sp>
      <p:sp>
        <p:nvSpPr>
          <p:cNvPr id="41" name="Shape 39"/>
          <p:cNvSpPr/>
          <p:nvPr/>
        </p:nvSpPr>
        <p:spPr>
          <a:xfrm>
            <a:off x="6675120" y="3657600"/>
            <a:ext cx="3191256" cy="749808"/>
          </a:xfrm>
          <a:prstGeom prst="roundRect">
            <a:avLst>
              <a:gd name="adj" fmla="val 21951"/>
            </a:avLst>
          </a:prstGeom>
          <a:solidFill>
            <a:srgbClr val="FFFFFF"/>
          </a:solidFill>
          <a:ln w="12700">
            <a:solidFill>
              <a:srgbClr val="D7DCE5"/>
            </a:solidFill>
            <a:prstDash val="solid"/>
          </a:ln>
        </p:spPr>
      </p:sp>
      <p:sp>
        <p:nvSpPr>
          <p:cNvPr id="42" name="Text 40"/>
          <p:cNvSpPr txBox="1"/>
          <p:nvPr/>
        </p:nvSpPr>
        <p:spPr>
          <a:xfrm>
            <a:off x="6766560" y="3703320"/>
            <a:ext cx="302666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Moderate: identification and enforcement burdens are real</a:t>
            </a:r>
            <a:endParaRPr lang="en-US" sz="1600" dirty="0"/>
          </a:p>
        </p:txBody>
      </p:sp>
      <p:sp>
        <p:nvSpPr>
          <p:cNvPr id="43" name="Shape 41"/>
          <p:cNvSpPr/>
          <p:nvPr/>
        </p:nvSpPr>
        <p:spPr>
          <a:xfrm>
            <a:off x="9921240" y="3657600"/>
            <a:ext cx="1664208" cy="749808"/>
          </a:xfrm>
          <a:prstGeom prst="roundRect">
            <a:avLst>
              <a:gd name="adj" fmla="val 21951"/>
            </a:avLst>
          </a:prstGeom>
          <a:solidFill>
            <a:srgbClr val="FFFFFF"/>
          </a:solidFill>
          <a:ln w="12700">
            <a:solidFill>
              <a:srgbClr val="D7DCE5"/>
            </a:solidFill>
            <a:prstDash val="solid"/>
          </a:ln>
        </p:spPr>
      </p:sp>
      <p:sp>
        <p:nvSpPr>
          <p:cNvPr id="44" name="Text 42"/>
          <p:cNvSpPr txBox="1"/>
          <p:nvPr/>
        </p:nvSpPr>
        <p:spPr>
          <a:xfrm>
            <a:off x="10012680" y="3703320"/>
            <a:ext cx="1499616"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Immediate</a:t>
            </a:r>
            <a:endParaRPr lang="en-US" sz="1600" dirty="0"/>
          </a:p>
        </p:txBody>
      </p:sp>
      <p:sp>
        <p:nvSpPr>
          <p:cNvPr id="45" name="Shape 43"/>
          <p:cNvSpPr/>
          <p:nvPr/>
        </p:nvSpPr>
        <p:spPr>
          <a:xfrm>
            <a:off x="548640" y="4480560"/>
            <a:ext cx="1865376" cy="749808"/>
          </a:xfrm>
          <a:prstGeom prst="roundRect">
            <a:avLst>
              <a:gd name="adj" fmla="val 21951"/>
            </a:avLst>
          </a:prstGeom>
          <a:solidFill>
            <a:srgbClr val="F2F4F8"/>
          </a:solidFill>
          <a:ln w="12700">
            <a:solidFill>
              <a:srgbClr val="D7DCE5"/>
            </a:solidFill>
            <a:prstDash val="solid"/>
          </a:ln>
        </p:spPr>
      </p:sp>
      <p:sp>
        <p:nvSpPr>
          <p:cNvPr id="46" name="Text 44"/>
          <p:cNvSpPr txBox="1"/>
          <p:nvPr/>
        </p:nvSpPr>
        <p:spPr>
          <a:xfrm>
            <a:off x="640080" y="4526280"/>
            <a:ext cx="1700784" cy="658368"/>
          </a:xfrm>
          <a:prstGeom prst="rect">
            <a:avLst/>
          </a:prstGeom>
          <a:noFill/>
          <a:ln/>
        </p:spPr>
        <p:txBody>
          <a:bodyPr wrap="square" lIns="0" tIns="0" rIns="0" bIns="0" rtlCol="0" anchor="ctr"/>
          <a:lstStyle/>
          <a:p>
            <a:pPr marL="0" indent="0">
              <a:buNone/>
            </a:pPr>
            <a:r>
              <a:rPr lang="en-US" sz="1600" b="1" dirty="0">
                <a:solidFill>
                  <a:srgbClr val="23283D"/>
                </a:solidFill>
                <a:latin typeface="Calibri" pitchFamily="34" charset="0"/>
                <a:ea typeface="Calibri" pitchFamily="34" charset="-122"/>
                <a:cs typeface="Calibri" pitchFamily="34" charset="-120"/>
              </a:rPr>
              <a:t>DST</a:t>
            </a:r>
            <a:endParaRPr lang="en-US" sz="1600" dirty="0"/>
          </a:p>
        </p:txBody>
      </p:sp>
      <p:sp>
        <p:nvSpPr>
          <p:cNvPr id="47" name="Shape 45"/>
          <p:cNvSpPr/>
          <p:nvPr/>
        </p:nvSpPr>
        <p:spPr>
          <a:xfrm>
            <a:off x="2468880" y="4480560"/>
            <a:ext cx="2002536" cy="749808"/>
          </a:xfrm>
          <a:prstGeom prst="roundRect">
            <a:avLst>
              <a:gd name="adj" fmla="val 21951"/>
            </a:avLst>
          </a:prstGeom>
          <a:solidFill>
            <a:srgbClr val="F2F4F8"/>
          </a:solidFill>
          <a:ln w="12700">
            <a:solidFill>
              <a:srgbClr val="D7DCE5"/>
            </a:solidFill>
            <a:prstDash val="solid"/>
          </a:ln>
        </p:spPr>
      </p:sp>
      <p:sp>
        <p:nvSpPr>
          <p:cNvPr id="48" name="Text 46"/>
          <p:cNvSpPr txBox="1"/>
          <p:nvPr/>
        </p:nvSpPr>
        <p:spPr>
          <a:xfrm>
            <a:off x="2560320" y="4526280"/>
            <a:ext cx="183794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Gross turnover</a:t>
            </a:r>
            <a:endParaRPr lang="en-US" sz="1600" dirty="0"/>
          </a:p>
        </p:txBody>
      </p:sp>
      <p:sp>
        <p:nvSpPr>
          <p:cNvPr id="49" name="Shape 47"/>
          <p:cNvSpPr/>
          <p:nvPr/>
        </p:nvSpPr>
        <p:spPr>
          <a:xfrm>
            <a:off x="4526280" y="4480560"/>
            <a:ext cx="2093976" cy="749808"/>
          </a:xfrm>
          <a:prstGeom prst="roundRect">
            <a:avLst>
              <a:gd name="adj" fmla="val 21951"/>
            </a:avLst>
          </a:prstGeom>
          <a:solidFill>
            <a:srgbClr val="F2F4F8"/>
          </a:solidFill>
          <a:ln w="12700">
            <a:solidFill>
              <a:srgbClr val="D7DCE5"/>
            </a:solidFill>
            <a:prstDash val="solid"/>
          </a:ln>
        </p:spPr>
      </p:sp>
      <p:sp>
        <p:nvSpPr>
          <p:cNvPr id="50" name="Text 48"/>
          <p:cNvSpPr txBox="1"/>
          <p:nvPr/>
        </p:nvSpPr>
        <p:spPr>
          <a:xfrm>
            <a:off x="4617720" y="4526280"/>
            <a:ext cx="192938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Your parliament</a:t>
            </a:r>
            <a:endParaRPr lang="en-US" sz="1600" dirty="0"/>
          </a:p>
        </p:txBody>
      </p:sp>
      <p:sp>
        <p:nvSpPr>
          <p:cNvPr id="51" name="Shape 49"/>
          <p:cNvSpPr/>
          <p:nvPr/>
        </p:nvSpPr>
        <p:spPr>
          <a:xfrm>
            <a:off x="6675120" y="4480560"/>
            <a:ext cx="3191256" cy="749808"/>
          </a:xfrm>
          <a:prstGeom prst="roundRect">
            <a:avLst>
              <a:gd name="adj" fmla="val 21951"/>
            </a:avLst>
          </a:prstGeom>
          <a:solidFill>
            <a:srgbClr val="F2F4F8"/>
          </a:solidFill>
          <a:ln w="12700">
            <a:solidFill>
              <a:srgbClr val="D7DCE5"/>
            </a:solidFill>
            <a:prstDash val="solid"/>
          </a:ln>
        </p:spPr>
      </p:sp>
      <p:sp>
        <p:nvSpPr>
          <p:cNvPr id="52" name="Text 50"/>
          <p:cNvSpPr txBox="1"/>
          <p:nvPr/>
        </p:nvSpPr>
        <p:spPr>
          <a:xfrm>
            <a:off x="6766560" y="4526280"/>
            <a:ext cx="302666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Moderate: definitional and retaliation management</a:t>
            </a:r>
            <a:endParaRPr lang="en-US" sz="1600" dirty="0"/>
          </a:p>
        </p:txBody>
      </p:sp>
      <p:sp>
        <p:nvSpPr>
          <p:cNvPr id="53" name="Shape 51"/>
          <p:cNvSpPr/>
          <p:nvPr/>
        </p:nvSpPr>
        <p:spPr>
          <a:xfrm>
            <a:off x="9921240" y="4480560"/>
            <a:ext cx="1664208" cy="749808"/>
          </a:xfrm>
          <a:prstGeom prst="roundRect">
            <a:avLst>
              <a:gd name="adj" fmla="val 21951"/>
            </a:avLst>
          </a:prstGeom>
          <a:solidFill>
            <a:srgbClr val="F2F4F8"/>
          </a:solidFill>
          <a:ln w="12700">
            <a:solidFill>
              <a:srgbClr val="D7DCE5"/>
            </a:solidFill>
            <a:prstDash val="solid"/>
          </a:ln>
        </p:spPr>
      </p:sp>
      <p:sp>
        <p:nvSpPr>
          <p:cNvPr id="54" name="Text 52"/>
          <p:cNvSpPr txBox="1"/>
          <p:nvPr/>
        </p:nvSpPr>
        <p:spPr>
          <a:xfrm>
            <a:off x="10012680" y="4526280"/>
            <a:ext cx="1499616"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Immediate but fragile</a:t>
            </a:r>
            <a:endParaRPr lang="en-US" sz="1600" dirty="0"/>
          </a:p>
        </p:txBody>
      </p:sp>
      <p:sp>
        <p:nvSpPr>
          <p:cNvPr id="55" name="Shape 53"/>
          <p:cNvSpPr/>
          <p:nvPr/>
        </p:nvSpPr>
        <p:spPr>
          <a:xfrm>
            <a:off x="548640" y="5303520"/>
            <a:ext cx="1865376" cy="749808"/>
          </a:xfrm>
          <a:prstGeom prst="roundRect">
            <a:avLst>
              <a:gd name="adj" fmla="val 21951"/>
            </a:avLst>
          </a:prstGeom>
          <a:solidFill>
            <a:srgbClr val="FFFFFF"/>
          </a:solidFill>
          <a:ln w="12700">
            <a:solidFill>
              <a:srgbClr val="D7DCE5"/>
            </a:solidFill>
            <a:prstDash val="solid"/>
          </a:ln>
        </p:spPr>
      </p:sp>
      <p:sp>
        <p:nvSpPr>
          <p:cNvPr id="56" name="Text 54"/>
          <p:cNvSpPr txBox="1"/>
          <p:nvPr/>
        </p:nvSpPr>
        <p:spPr>
          <a:xfrm>
            <a:off x="640080" y="5349240"/>
            <a:ext cx="1700784" cy="658368"/>
          </a:xfrm>
          <a:prstGeom prst="rect">
            <a:avLst/>
          </a:prstGeom>
          <a:noFill/>
          <a:ln/>
        </p:spPr>
        <p:txBody>
          <a:bodyPr wrap="square" lIns="0" tIns="0" rIns="0" bIns="0" rtlCol="0" anchor="ctr"/>
          <a:lstStyle/>
          <a:p>
            <a:pPr marL="0" indent="0">
              <a:buNone/>
            </a:pPr>
            <a:r>
              <a:rPr lang="en-US" sz="1600" b="1" dirty="0">
                <a:solidFill>
                  <a:srgbClr val="23283D"/>
                </a:solidFill>
                <a:latin typeface="Calibri" pitchFamily="34" charset="0"/>
                <a:ea typeface="Calibri" pitchFamily="34" charset="-122"/>
                <a:cs typeface="Calibri" pitchFamily="34" charset="-120"/>
              </a:rPr>
              <a:t>UNFCITC protocol</a:t>
            </a:r>
            <a:endParaRPr lang="en-US" sz="1600" dirty="0"/>
          </a:p>
        </p:txBody>
      </p:sp>
      <p:sp>
        <p:nvSpPr>
          <p:cNvPr id="57" name="Shape 55"/>
          <p:cNvSpPr/>
          <p:nvPr/>
        </p:nvSpPr>
        <p:spPr>
          <a:xfrm>
            <a:off x="2468880" y="5303520"/>
            <a:ext cx="2002536" cy="749808"/>
          </a:xfrm>
          <a:prstGeom prst="roundRect">
            <a:avLst>
              <a:gd name="adj" fmla="val 21951"/>
            </a:avLst>
          </a:prstGeom>
          <a:solidFill>
            <a:srgbClr val="FFFFFF"/>
          </a:solidFill>
          <a:ln w="12700">
            <a:solidFill>
              <a:srgbClr val="D7DCE5"/>
            </a:solidFill>
            <a:prstDash val="solid"/>
          </a:ln>
        </p:spPr>
      </p:sp>
      <p:sp>
        <p:nvSpPr>
          <p:cNvPr id="58" name="Text 56"/>
          <p:cNvSpPr txBox="1"/>
          <p:nvPr/>
        </p:nvSpPr>
        <p:spPr>
          <a:xfrm>
            <a:off x="2560320" y="5349240"/>
            <a:ext cx="183794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To be negotiated</a:t>
            </a:r>
            <a:endParaRPr lang="en-US" sz="1600" dirty="0"/>
          </a:p>
        </p:txBody>
      </p:sp>
      <p:sp>
        <p:nvSpPr>
          <p:cNvPr id="59" name="Shape 57"/>
          <p:cNvSpPr/>
          <p:nvPr/>
        </p:nvSpPr>
        <p:spPr>
          <a:xfrm>
            <a:off x="4526280" y="5303520"/>
            <a:ext cx="2093976" cy="749808"/>
          </a:xfrm>
          <a:prstGeom prst="roundRect">
            <a:avLst>
              <a:gd name="adj" fmla="val 21951"/>
            </a:avLst>
          </a:prstGeom>
          <a:solidFill>
            <a:srgbClr val="FFFFFF"/>
          </a:solidFill>
          <a:ln w="12700">
            <a:solidFill>
              <a:srgbClr val="D7DCE5"/>
            </a:solidFill>
            <a:prstDash val="solid"/>
          </a:ln>
        </p:spPr>
      </p:sp>
      <p:sp>
        <p:nvSpPr>
          <p:cNvPr id="60" name="Text 58"/>
          <p:cNvSpPr txBox="1"/>
          <p:nvPr/>
        </p:nvSpPr>
        <p:spPr>
          <a:xfrm>
            <a:off x="4617720" y="5349240"/>
            <a:ext cx="192938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All states, one vote each</a:t>
            </a:r>
            <a:endParaRPr lang="en-US" sz="1600" dirty="0"/>
          </a:p>
        </p:txBody>
      </p:sp>
      <p:sp>
        <p:nvSpPr>
          <p:cNvPr id="61" name="Shape 59"/>
          <p:cNvSpPr/>
          <p:nvPr/>
        </p:nvSpPr>
        <p:spPr>
          <a:xfrm>
            <a:off x="6675120" y="5303520"/>
            <a:ext cx="3191256" cy="749808"/>
          </a:xfrm>
          <a:prstGeom prst="roundRect">
            <a:avLst>
              <a:gd name="adj" fmla="val 21951"/>
            </a:avLst>
          </a:prstGeom>
          <a:solidFill>
            <a:srgbClr val="FFFFFF"/>
          </a:solidFill>
          <a:ln w="12700">
            <a:solidFill>
              <a:srgbClr val="D7DCE5"/>
            </a:solidFill>
            <a:prstDash val="solid"/>
          </a:ln>
        </p:spPr>
      </p:sp>
      <p:sp>
        <p:nvSpPr>
          <p:cNvPr id="62" name="Text 60"/>
          <p:cNvSpPr txBox="1"/>
          <p:nvPr/>
        </p:nvSpPr>
        <p:spPr>
          <a:xfrm>
            <a:off x="6766560" y="5349240"/>
            <a:ext cx="3026664"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Designed with administrability as an African demand</a:t>
            </a:r>
            <a:endParaRPr lang="en-US" sz="1600" dirty="0"/>
          </a:p>
        </p:txBody>
      </p:sp>
      <p:sp>
        <p:nvSpPr>
          <p:cNvPr id="63" name="Shape 61"/>
          <p:cNvSpPr/>
          <p:nvPr/>
        </p:nvSpPr>
        <p:spPr>
          <a:xfrm>
            <a:off x="9921240" y="5303520"/>
            <a:ext cx="1664208" cy="749808"/>
          </a:xfrm>
          <a:prstGeom prst="roundRect">
            <a:avLst>
              <a:gd name="adj" fmla="val 21951"/>
            </a:avLst>
          </a:prstGeom>
          <a:solidFill>
            <a:srgbClr val="FFFFFF"/>
          </a:solidFill>
          <a:ln w="12700">
            <a:solidFill>
              <a:srgbClr val="D7DCE5"/>
            </a:solidFill>
            <a:prstDash val="solid"/>
          </a:ln>
        </p:spPr>
      </p:sp>
      <p:sp>
        <p:nvSpPr>
          <p:cNvPr id="64" name="Text 62"/>
          <p:cNvSpPr txBox="1"/>
          <p:nvPr/>
        </p:nvSpPr>
        <p:spPr>
          <a:xfrm>
            <a:off x="10012680" y="5349240"/>
            <a:ext cx="1499616" cy="65836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Toward 2027 and beyond</a:t>
            </a:r>
            <a:endParaRPr lang="en-US" sz="1600" dirty="0"/>
          </a:p>
        </p:txBody>
      </p:sp>
      <p:sp>
        <p:nvSpPr>
          <p:cNvPr id="65" name="Text 63"/>
          <p:cNvSpPr txBox="1"/>
          <p:nvPr/>
        </p:nvSpPr>
        <p:spPr>
          <a:xfrm>
            <a:off x="576072" y="6322724"/>
            <a:ext cx="11064240" cy="365760"/>
          </a:xfrm>
          <a:prstGeom prst="rect">
            <a:avLst/>
          </a:prstGeom>
          <a:noFill/>
          <a:ln/>
        </p:spPr>
        <p:txBody>
          <a:bodyPr wrap="square" lIns="0" tIns="0" rIns="0" bIns="0" rtlCol="0" anchor="ctr"/>
          <a:lstStyle/>
          <a:p>
            <a:pPr marL="0" indent="0" algn="ctr">
              <a:buNone/>
            </a:pPr>
            <a:r>
              <a:rPr lang="en-US" b="1" dirty="0">
                <a:solidFill>
                  <a:srgbClr val="C00000"/>
                </a:solidFill>
                <a:latin typeface="Calibri" pitchFamily="34" charset="0"/>
                <a:ea typeface="Calibri" pitchFamily="34" charset="-122"/>
                <a:cs typeface="Calibri" pitchFamily="34" charset="-120"/>
              </a:rPr>
              <a:t>The strategy: run SEP and VAT now, negotiate 12B style withholding where treaties open, and shape the UNFCITC protocol as a bloc.</a:t>
            </a:r>
            <a:endParaRPr lang="en-US" dirty="0">
              <a:solidFill>
                <a:srgbClr val="C0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What is a defensible apportionment key?</a:t>
            </a:r>
            <a:endParaRPr lang="en-US" sz="2600" dirty="0"/>
          </a:p>
        </p:txBody>
      </p:sp>
      <p:sp>
        <p:nvSpPr>
          <p:cNvPr id="5" name="Shape 3"/>
          <p:cNvSpPr/>
          <p:nvPr/>
        </p:nvSpPr>
        <p:spPr>
          <a:xfrm>
            <a:off x="640080" y="1508760"/>
            <a:ext cx="713232" cy="713232"/>
          </a:xfrm>
          <a:prstGeom prst="ellipse">
            <a:avLst/>
          </a:prstGeom>
          <a:solidFill>
            <a:srgbClr val="2B6CB0"/>
          </a:solidFill>
          <a:ln w="12700">
            <a:solidFill>
              <a:srgbClr val="2B6CB0"/>
            </a:solidFill>
            <a:prstDash val="solid"/>
          </a:ln>
        </p:spPr>
      </p:sp>
      <p:pic>
        <p:nvPicPr>
          <p:cNvPr id="6" name="Image 0" descr="/tmp/claude-0/-home-claude/7dbc9901-6856-5311-8455-15d903d68af2/scratchpad/deck/assets/users_white.png"/>
          <p:cNvPicPr>
            <a:picLocks noChangeAspect="1"/>
          </p:cNvPicPr>
          <p:nvPr/>
        </p:nvPicPr>
        <p:blipFill>
          <a:blip r:embed="rId3"/>
          <a:stretch>
            <a:fillRect/>
          </a:stretch>
        </p:blipFill>
        <p:spPr>
          <a:xfrm>
            <a:off x="818388" y="1687068"/>
            <a:ext cx="356616" cy="356616"/>
          </a:xfrm>
          <a:prstGeom prst="rect">
            <a:avLst/>
          </a:prstGeom>
        </p:spPr>
      </p:pic>
      <p:sp>
        <p:nvSpPr>
          <p:cNvPr id="7" name="Text 4"/>
          <p:cNvSpPr txBox="1"/>
          <p:nvPr/>
        </p:nvSpPr>
        <p:spPr>
          <a:xfrm>
            <a:off x="1554480" y="1481328"/>
            <a:ext cx="1691640" cy="777240"/>
          </a:xfrm>
          <a:prstGeom prst="rect">
            <a:avLst/>
          </a:prstGeom>
          <a:noFill/>
          <a:ln/>
        </p:spPr>
        <p:txBody>
          <a:bodyPr wrap="square" lIns="0" tIns="0" rIns="0" bIns="0" rtlCol="0" anchor="ctr"/>
          <a:lstStyle/>
          <a:p>
            <a:pPr marL="0" indent="0">
              <a:buNone/>
            </a:pPr>
            <a:r>
              <a:rPr lang="en-US" b="1" dirty="0">
                <a:solidFill>
                  <a:srgbClr val="2B6CB0"/>
                </a:solidFill>
                <a:latin typeface="Calibri" pitchFamily="34" charset="0"/>
                <a:ea typeface="Calibri" pitchFamily="34" charset="-122"/>
                <a:cs typeface="Calibri" pitchFamily="34" charset="-120"/>
              </a:rPr>
              <a:t>USERS</a:t>
            </a:r>
            <a:endParaRPr lang="en-US" dirty="0"/>
          </a:p>
        </p:txBody>
      </p:sp>
      <p:sp>
        <p:nvSpPr>
          <p:cNvPr id="8" name="Text 5"/>
          <p:cNvSpPr txBox="1"/>
          <p:nvPr/>
        </p:nvSpPr>
        <p:spPr>
          <a:xfrm>
            <a:off x="3291840" y="1481328"/>
            <a:ext cx="3200400" cy="777240"/>
          </a:xfrm>
          <a:prstGeom prst="rect">
            <a:avLst/>
          </a:prstGeom>
          <a:noFill/>
          <a:ln/>
        </p:spPr>
        <p:txBody>
          <a:bodyPr wrap="square" lIns="0" tIns="0" rIns="0" bIns="0" rtlCol="0" anchor="ctr"/>
          <a:lstStyle/>
          <a:p>
            <a:pPr marL="0" indent="0">
              <a:buNone/>
            </a:pPr>
            <a:r>
              <a:rPr lang="en-US" dirty="0">
                <a:solidFill>
                  <a:srgbClr val="2B3A52"/>
                </a:solidFill>
                <a:latin typeface="Calibri" pitchFamily="34" charset="0"/>
                <a:ea typeface="Calibri" pitchFamily="34" charset="-122"/>
                <a:cs typeface="Calibri" pitchFamily="34" charset="-120"/>
              </a:rPr>
              <a:t>Count active users in your market</a:t>
            </a:r>
            <a:endParaRPr lang="en-US" dirty="0"/>
          </a:p>
        </p:txBody>
      </p:sp>
      <p:sp>
        <p:nvSpPr>
          <p:cNvPr id="9" name="Text 6"/>
          <p:cNvSpPr txBox="1"/>
          <p:nvPr/>
        </p:nvSpPr>
        <p:spPr>
          <a:xfrm>
            <a:off x="6675120" y="1481328"/>
            <a:ext cx="4846320" cy="777240"/>
          </a:xfrm>
          <a:prstGeom prst="rect">
            <a:avLst/>
          </a:prstGeom>
          <a:noFill/>
          <a:ln/>
        </p:spPr>
        <p:txBody>
          <a:bodyPr wrap="square" lIns="0" tIns="0" rIns="0" bIns="0" rtlCol="0" anchor="ctr"/>
          <a:lstStyle/>
          <a:p>
            <a:pPr marL="0" indent="0">
              <a:buNone/>
            </a:pPr>
            <a:r>
              <a:rPr lang="en-US" i="1" dirty="0">
                <a:solidFill>
                  <a:srgbClr val="5A6B84"/>
                </a:solidFill>
                <a:latin typeface="Calibri" pitchFamily="34" charset="0"/>
                <a:ea typeface="Calibri" pitchFamily="34" charset="-122"/>
                <a:cs typeface="Calibri" pitchFamily="34" charset="-120"/>
              </a:rPr>
              <a:t>Easy to evidence; but are ten million free users 'value' without revenue?</a:t>
            </a:r>
            <a:endParaRPr lang="en-US" dirty="0"/>
          </a:p>
        </p:txBody>
      </p:sp>
      <p:sp>
        <p:nvSpPr>
          <p:cNvPr id="10" name="Shape 7"/>
          <p:cNvSpPr/>
          <p:nvPr/>
        </p:nvSpPr>
        <p:spPr>
          <a:xfrm>
            <a:off x="1554480" y="2331720"/>
            <a:ext cx="9966960" cy="0"/>
          </a:xfrm>
          <a:prstGeom prst="line">
            <a:avLst/>
          </a:prstGeom>
          <a:noFill/>
          <a:ln w="12700">
            <a:solidFill>
              <a:srgbClr val="D7DCE5"/>
            </a:solidFill>
            <a:prstDash val="solid"/>
          </a:ln>
        </p:spPr>
      </p:sp>
      <p:sp>
        <p:nvSpPr>
          <p:cNvPr id="11" name="Shape 8"/>
          <p:cNvSpPr/>
          <p:nvPr/>
        </p:nvSpPr>
        <p:spPr>
          <a:xfrm>
            <a:off x="640080" y="2459736"/>
            <a:ext cx="713232" cy="713232"/>
          </a:xfrm>
          <a:prstGeom prst="ellipse">
            <a:avLst/>
          </a:prstGeom>
          <a:solidFill>
            <a:srgbClr val="2E9E4F"/>
          </a:solidFill>
          <a:ln w="12700">
            <a:solidFill>
              <a:srgbClr val="2E9E4F"/>
            </a:solidFill>
            <a:prstDash val="solid"/>
          </a:ln>
        </p:spPr>
      </p:sp>
      <p:pic>
        <p:nvPicPr>
          <p:cNvPr id="12" name="Image 1" descr="/tmp/claude-0/-home-claude/7dbc9901-6856-5311-8455-15d903d68af2/scratchpad/deck/assets/coins_white.png"/>
          <p:cNvPicPr>
            <a:picLocks noChangeAspect="1"/>
          </p:cNvPicPr>
          <p:nvPr/>
        </p:nvPicPr>
        <p:blipFill>
          <a:blip r:embed="rId4"/>
          <a:stretch>
            <a:fillRect/>
          </a:stretch>
        </p:blipFill>
        <p:spPr>
          <a:xfrm>
            <a:off x="818388" y="2638044"/>
            <a:ext cx="356616" cy="356616"/>
          </a:xfrm>
          <a:prstGeom prst="rect">
            <a:avLst/>
          </a:prstGeom>
        </p:spPr>
      </p:pic>
      <p:sp>
        <p:nvSpPr>
          <p:cNvPr id="13" name="Text 9"/>
          <p:cNvSpPr txBox="1"/>
          <p:nvPr/>
        </p:nvSpPr>
        <p:spPr>
          <a:xfrm>
            <a:off x="1554480" y="2432304"/>
            <a:ext cx="1691640" cy="777240"/>
          </a:xfrm>
          <a:prstGeom prst="rect">
            <a:avLst/>
          </a:prstGeom>
          <a:noFill/>
          <a:ln/>
        </p:spPr>
        <p:txBody>
          <a:bodyPr wrap="square" lIns="0" tIns="0" rIns="0" bIns="0" rtlCol="0" anchor="ctr"/>
          <a:lstStyle/>
          <a:p>
            <a:pPr marL="0" indent="0">
              <a:buNone/>
            </a:pPr>
            <a:r>
              <a:rPr lang="en-US" b="1" dirty="0">
                <a:solidFill>
                  <a:srgbClr val="2E9E4F"/>
                </a:solidFill>
                <a:latin typeface="Calibri" pitchFamily="34" charset="0"/>
                <a:ea typeface="Calibri" pitchFamily="34" charset="-122"/>
                <a:cs typeface="Calibri" pitchFamily="34" charset="-120"/>
              </a:rPr>
              <a:t>LOCAL REVENUE</a:t>
            </a:r>
            <a:endParaRPr lang="en-US" dirty="0"/>
          </a:p>
        </p:txBody>
      </p:sp>
      <p:sp>
        <p:nvSpPr>
          <p:cNvPr id="14" name="Text 10"/>
          <p:cNvSpPr txBox="1"/>
          <p:nvPr/>
        </p:nvSpPr>
        <p:spPr>
          <a:xfrm>
            <a:off x="3291840" y="2432304"/>
            <a:ext cx="3200400" cy="777240"/>
          </a:xfrm>
          <a:prstGeom prst="rect">
            <a:avLst/>
          </a:prstGeom>
          <a:noFill/>
          <a:ln/>
        </p:spPr>
        <p:txBody>
          <a:bodyPr wrap="square" lIns="0" tIns="0" rIns="0" bIns="0" rtlCol="0" anchor="ctr"/>
          <a:lstStyle/>
          <a:p>
            <a:pPr marL="0" indent="0">
              <a:buNone/>
            </a:pPr>
            <a:r>
              <a:rPr lang="en-US" dirty="0">
                <a:solidFill>
                  <a:srgbClr val="2B3A52"/>
                </a:solidFill>
                <a:latin typeface="Calibri" pitchFamily="34" charset="0"/>
                <a:ea typeface="Calibri" pitchFamily="34" charset="-122"/>
                <a:cs typeface="Calibri" pitchFamily="34" charset="-120"/>
              </a:rPr>
              <a:t>Share of global sales sourced to your market</a:t>
            </a:r>
            <a:endParaRPr lang="en-US" dirty="0"/>
          </a:p>
        </p:txBody>
      </p:sp>
      <p:sp>
        <p:nvSpPr>
          <p:cNvPr id="15" name="Text 11"/>
          <p:cNvSpPr txBox="1"/>
          <p:nvPr/>
        </p:nvSpPr>
        <p:spPr>
          <a:xfrm>
            <a:off x="6675120" y="2432304"/>
            <a:ext cx="4846320" cy="777240"/>
          </a:xfrm>
          <a:prstGeom prst="rect">
            <a:avLst/>
          </a:prstGeom>
          <a:noFill/>
          <a:ln/>
        </p:spPr>
        <p:txBody>
          <a:bodyPr wrap="square" lIns="0" tIns="0" rIns="0" bIns="0" rtlCol="0" anchor="ctr"/>
          <a:lstStyle/>
          <a:p>
            <a:pPr marL="0" indent="0">
              <a:buNone/>
            </a:pPr>
            <a:r>
              <a:rPr lang="en-US" i="1" dirty="0">
                <a:solidFill>
                  <a:srgbClr val="5A6B84"/>
                </a:solidFill>
                <a:latin typeface="Calibri" pitchFamily="34" charset="0"/>
                <a:ea typeface="Calibri" pitchFamily="34" charset="-122"/>
                <a:cs typeface="Calibri" pitchFamily="34" charset="-120"/>
              </a:rPr>
              <a:t>Cleanest legally; but zero priced services generate no 'revenue' to count</a:t>
            </a:r>
            <a:endParaRPr lang="en-US" dirty="0"/>
          </a:p>
        </p:txBody>
      </p:sp>
      <p:sp>
        <p:nvSpPr>
          <p:cNvPr id="16" name="Shape 12"/>
          <p:cNvSpPr/>
          <p:nvPr/>
        </p:nvSpPr>
        <p:spPr>
          <a:xfrm>
            <a:off x="1554480" y="3282696"/>
            <a:ext cx="9966960" cy="0"/>
          </a:xfrm>
          <a:prstGeom prst="line">
            <a:avLst/>
          </a:prstGeom>
          <a:noFill/>
          <a:ln w="12700">
            <a:solidFill>
              <a:srgbClr val="D7DCE5"/>
            </a:solidFill>
            <a:prstDash val="solid"/>
          </a:ln>
        </p:spPr>
      </p:sp>
      <p:sp>
        <p:nvSpPr>
          <p:cNvPr id="17" name="Shape 13"/>
          <p:cNvSpPr/>
          <p:nvPr/>
        </p:nvSpPr>
        <p:spPr>
          <a:xfrm>
            <a:off x="640080" y="3410712"/>
            <a:ext cx="713232" cy="713232"/>
          </a:xfrm>
          <a:prstGeom prst="ellipse">
            <a:avLst/>
          </a:prstGeom>
          <a:solidFill>
            <a:srgbClr val="E63946"/>
          </a:solidFill>
          <a:ln w="12700">
            <a:solidFill>
              <a:srgbClr val="E63946"/>
            </a:solidFill>
            <a:prstDash val="solid"/>
          </a:ln>
        </p:spPr>
      </p:sp>
      <p:pic>
        <p:nvPicPr>
          <p:cNvPr id="18" name="Image 2" descr="/tmp/claude-0/-home-claude/7dbc9901-6856-5311-8455-15d903d68af2/scratchpad/deck/assets/database_white.png"/>
          <p:cNvPicPr>
            <a:picLocks noChangeAspect="1"/>
          </p:cNvPicPr>
          <p:nvPr/>
        </p:nvPicPr>
        <p:blipFill>
          <a:blip r:embed="rId5"/>
          <a:stretch>
            <a:fillRect/>
          </a:stretch>
        </p:blipFill>
        <p:spPr>
          <a:xfrm>
            <a:off x="818388" y="3589020"/>
            <a:ext cx="356616" cy="356616"/>
          </a:xfrm>
          <a:prstGeom prst="rect">
            <a:avLst/>
          </a:prstGeom>
        </p:spPr>
      </p:pic>
      <p:sp>
        <p:nvSpPr>
          <p:cNvPr id="19" name="Text 14"/>
          <p:cNvSpPr txBox="1"/>
          <p:nvPr/>
        </p:nvSpPr>
        <p:spPr>
          <a:xfrm>
            <a:off x="1554480" y="3383280"/>
            <a:ext cx="1691640" cy="777240"/>
          </a:xfrm>
          <a:prstGeom prst="rect">
            <a:avLst/>
          </a:prstGeom>
          <a:noFill/>
          <a:ln/>
        </p:spPr>
        <p:txBody>
          <a:bodyPr wrap="square" lIns="0" tIns="0" rIns="0" bIns="0" rtlCol="0" anchor="ctr"/>
          <a:lstStyle/>
          <a:p>
            <a:pPr marL="0" indent="0">
              <a:buNone/>
            </a:pPr>
            <a:r>
              <a:rPr lang="en-US" b="1" dirty="0">
                <a:solidFill>
                  <a:srgbClr val="E63946"/>
                </a:solidFill>
                <a:latin typeface="Calibri" pitchFamily="34" charset="0"/>
                <a:ea typeface="Calibri" pitchFamily="34" charset="-122"/>
                <a:cs typeface="Calibri" pitchFamily="34" charset="-120"/>
              </a:rPr>
              <a:t>DATA VOLUME</a:t>
            </a:r>
            <a:endParaRPr lang="en-US" dirty="0"/>
          </a:p>
        </p:txBody>
      </p:sp>
      <p:sp>
        <p:nvSpPr>
          <p:cNvPr id="20" name="Text 15"/>
          <p:cNvSpPr txBox="1"/>
          <p:nvPr/>
        </p:nvSpPr>
        <p:spPr>
          <a:xfrm>
            <a:off x="3291840" y="3383280"/>
            <a:ext cx="3200400" cy="777240"/>
          </a:xfrm>
          <a:prstGeom prst="rect">
            <a:avLst/>
          </a:prstGeom>
          <a:noFill/>
          <a:ln/>
        </p:spPr>
        <p:txBody>
          <a:bodyPr wrap="square" lIns="0" tIns="0" rIns="0" bIns="0" rtlCol="0" anchor="ctr"/>
          <a:lstStyle/>
          <a:p>
            <a:pPr marL="0" indent="0">
              <a:buNone/>
            </a:pPr>
            <a:r>
              <a:rPr lang="en-US" dirty="0">
                <a:solidFill>
                  <a:srgbClr val="2B3A52"/>
                </a:solidFill>
                <a:latin typeface="Calibri" pitchFamily="34" charset="0"/>
                <a:ea typeface="Calibri" pitchFamily="34" charset="-122"/>
                <a:cs typeface="Calibri" pitchFamily="34" charset="-120"/>
              </a:rPr>
              <a:t>Data originated in your jurisdiction</a:t>
            </a:r>
            <a:endParaRPr lang="en-US" dirty="0"/>
          </a:p>
        </p:txBody>
      </p:sp>
      <p:sp>
        <p:nvSpPr>
          <p:cNvPr id="21" name="Text 16"/>
          <p:cNvSpPr txBox="1"/>
          <p:nvPr/>
        </p:nvSpPr>
        <p:spPr>
          <a:xfrm>
            <a:off x="6675120" y="3383280"/>
            <a:ext cx="4846320" cy="777240"/>
          </a:xfrm>
          <a:prstGeom prst="rect">
            <a:avLst/>
          </a:prstGeom>
          <a:noFill/>
          <a:ln/>
        </p:spPr>
        <p:txBody>
          <a:bodyPr wrap="square" lIns="0" tIns="0" rIns="0" bIns="0" rtlCol="0" anchor="ctr"/>
          <a:lstStyle/>
          <a:p>
            <a:pPr marL="0" indent="0">
              <a:buNone/>
            </a:pPr>
            <a:r>
              <a:rPr lang="en-US" i="1" dirty="0">
                <a:solidFill>
                  <a:srgbClr val="5A6B84"/>
                </a:solidFill>
                <a:latin typeface="Calibri" pitchFamily="34" charset="0"/>
                <a:ea typeface="Calibri" pitchFamily="34" charset="-122"/>
                <a:cs typeface="Calibri" pitchFamily="34" charset="-120"/>
              </a:rPr>
              <a:t>Captures the true contribution; measurement and audit are unsolved</a:t>
            </a:r>
            <a:endParaRPr lang="en-US" dirty="0"/>
          </a:p>
        </p:txBody>
      </p:sp>
      <p:sp>
        <p:nvSpPr>
          <p:cNvPr id="22" name="Shape 17"/>
          <p:cNvSpPr/>
          <p:nvPr/>
        </p:nvSpPr>
        <p:spPr>
          <a:xfrm>
            <a:off x="1554480" y="4233672"/>
            <a:ext cx="9966960" cy="0"/>
          </a:xfrm>
          <a:prstGeom prst="line">
            <a:avLst/>
          </a:prstGeom>
          <a:noFill/>
          <a:ln w="12700">
            <a:solidFill>
              <a:srgbClr val="D7DCE5"/>
            </a:solidFill>
            <a:prstDash val="solid"/>
          </a:ln>
        </p:spPr>
      </p:sp>
      <p:sp>
        <p:nvSpPr>
          <p:cNvPr id="23" name="Shape 18"/>
          <p:cNvSpPr/>
          <p:nvPr/>
        </p:nvSpPr>
        <p:spPr>
          <a:xfrm>
            <a:off x="640080" y="4361688"/>
            <a:ext cx="713232" cy="713232"/>
          </a:xfrm>
          <a:prstGeom prst="ellipse">
            <a:avLst/>
          </a:prstGeom>
          <a:solidFill>
            <a:srgbClr val="7B4FA6"/>
          </a:solidFill>
          <a:ln w="12700">
            <a:solidFill>
              <a:srgbClr val="7B4FA6"/>
            </a:solidFill>
            <a:prstDash val="solid"/>
          </a:ln>
        </p:spPr>
      </p:sp>
      <p:pic>
        <p:nvPicPr>
          <p:cNvPr id="24" name="Image 3" descr="/tmp/claude-0/-home-claude/7dbc9901-6856-5311-8455-15d903d68af2/scratchpad/deck/assets/scale_white.png"/>
          <p:cNvPicPr>
            <a:picLocks noChangeAspect="1"/>
          </p:cNvPicPr>
          <p:nvPr/>
        </p:nvPicPr>
        <p:blipFill>
          <a:blip r:embed="rId6"/>
          <a:stretch>
            <a:fillRect/>
          </a:stretch>
        </p:blipFill>
        <p:spPr>
          <a:xfrm>
            <a:off x="818388" y="4539996"/>
            <a:ext cx="356616" cy="356616"/>
          </a:xfrm>
          <a:prstGeom prst="rect">
            <a:avLst/>
          </a:prstGeom>
        </p:spPr>
      </p:pic>
      <p:sp>
        <p:nvSpPr>
          <p:cNvPr id="25" name="Text 19"/>
          <p:cNvSpPr txBox="1"/>
          <p:nvPr/>
        </p:nvSpPr>
        <p:spPr>
          <a:xfrm>
            <a:off x="1554480" y="4334256"/>
            <a:ext cx="1691640" cy="777240"/>
          </a:xfrm>
          <a:prstGeom prst="rect">
            <a:avLst/>
          </a:prstGeom>
          <a:noFill/>
          <a:ln/>
        </p:spPr>
        <p:txBody>
          <a:bodyPr wrap="square" lIns="0" tIns="0" rIns="0" bIns="0" rtlCol="0" anchor="ctr"/>
          <a:lstStyle/>
          <a:p>
            <a:pPr marL="0" indent="0">
              <a:buNone/>
            </a:pPr>
            <a:r>
              <a:rPr lang="en-US" b="1" dirty="0">
                <a:solidFill>
                  <a:srgbClr val="7B4FA6"/>
                </a:solidFill>
                <a:latin typeface="Calibri" pitchFamily="34" charset="0"/>
                <a:ea typeface="Calibri" pitchFamily="34" charset="-122"/>
                <a:cs typeface="Calibri" pitchFamily="34" charset="-120"/>
              </a:rPr>
              <a:t>FORMULARY</a:t>
            </a:r>
            <a:endParaRPr lang="en-US" dirty="0"/>
          </a:p>
        </p:txBody>
      </p:sp>
      <p:sp>
        <p:nvSpPr>
          <p:cNvPr id="26" name="Text 20"/>
          <p:cNvSpPr txBox="1"/>
          <p:nvPr/>
        </p:nvSpPr>
        <p:spPr>
          <a:xfrm>
            <a:off x="3291840" y="4334256"/>
            <a:ext cx="3200400" cy="777240"/>
          </a:xfrm>
          <a:prstGeom prst="rect">
            <a:avLst/>
          </a:prstGeom>
          <a:noFill/>
          <a:ln/>
        </p:spPr>
        <p:txBody>
          <a:bodyPr wrap="square" lIns="0" tIns="0" rIns="0" bIns="0" rtlCol="0" anchor="ctr"/>
          <a:lstStyle/>
          <a:p>
            <a:pPr marL="0" indent="0">
              <a:buNone/>
            </a:pPr>
            <a:r>
              <a:rPr lang="en-US" dirty="0">
                <a:solidFill>
                  <a:srgbClr val="2B3A52"/>
                </a:solidFill>
                <a:latin typeface="Calibri" pitchFamily="34" charset="0"/>
                <a:ea typeface="Calibri" pitchFamily="34" charset="-122"/>
                <a:cs typeface="Calibri" pitchFamily="34" charset="-120"/>
              </a:rPr>
              <a:t>Weighted sales, assets, payroll</a:t>
            </a:r>
            <a:endParaRPr lang="en-US" dirty="0"/>
          </a:p>
        </p:txBody>
      </p:sp>
      <p:sp>
        <p:nvSpPr>
          <p:cNvPr id="27" name="Text 21"/>
          <p:cNvSpPr txBox="1"/>
          <p:nvPr/>
        </p:nvSpPr>
        <p:spPr>
          <a:xfrm>
            <a:off x="6675120" y="4334256"/>
            <a:ext cx="4846320" cy="777240"/>
          </a:xfrm>
          <a:prstGeom prst="rect">
            <a:avLst/>
          </a:prstGeom>
          <a:noFill/>
          <a:ln/>
        </p:spPr>
        <p:txBody>
          <a:bodyPr wrap="square" lIns="0" tIns="0" rIns="0" bIns="0" rtlCol="0" anchor="ctr"/>
          <a:lstStyle/>
          <a:p>
            <a:pPr marL="0" indent="0">
              <a:buNone/>
            </a:pPr>
            <a:r>
              <a:rPr lang="en-US" i="1" dirty="0">
                <a:solidFill>
                  <a:srgbClr val="5A6B84"/>
                </a:solidFill>
                <a:latin typeface="Calibri" pitchFamily="34" charset="0"/>
                <a:ea typeface="Calibri" pitchFamily="34" charset="-122"/>
                <a:cs typeface="Calibri" pitchFamily="34" charset="-120"/>
              </a:rPr>
              <a:t>A century of US state practice behind it; Africa loses on assets and payroll, wins on sales and users</a:t>
            </a:r>
            <a:endParaRPr lang="en-US" dirty="0"/>
          </a:p>
        </p:txBody>
      </p:sp>
      <p:pic>
        <p:nvPicPr>
          <p:cNvPr id="30" name="Image 4" descr="/tmp/claude-0/-home-claude/7dbc9901-6856-5311-8455-15d903d68af2/scratchpad/deck/assets/gavel_white.png"/>
          <p:cNvPicPr>
            <a:picLocks noChangeAspect="1"/>
          </p:cNvPicPr>
          <p:nvPr/>
        </p:nvPicPr>
        <p:blipFill>
          <a:blip r:embed="rId7"/>
          <a:stretch>
            <a:fillRect/>
          </a:stretch>
        </p:blipFill>
        <p:spPr>
          <a:xfrm>
            <a:off x="794796" y="5714268"/>
            <a:ext cx="184343" cy="184343"/>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0">
    <p:bg>
      <p:bgPr>
        <a:solidFill>
          <a:srgbClr val="E63946"/>
        </a:solidFill>
        <a:effectLst/>
      </p:bgPr>
    </p:bg>
    <p:spTree>
      <p:nvGrpSpPr>
        <p:cNvPr id="1" name=""/>
        <p:cNvGrpSpPr/>
        <p:nvPr/>
      </p:nvGrpSpPr>
      <p:grpSpPr>
        <a:xfrm>
          <a:off x="0" y="0"/>
          <a:ext cx="0" cy="0"/>
          <a:chOff x="0" y="0"/>
          <a:chExt cx="0" cy="0"/>
        </a:xfrm>
      </p:grpSpPr>
      <p:pic>
        <p:nvPicPr>
          <p:cNvPr id="9" name="Picture 2" descr="What Are AI Agents? A Short Intro And A Step-by-Step Guide to Build Your  Own. | by Maximilian Vogel | CodeX | Medium">
            <a:extLst>
              <a:ext uri="{FF2B5EF4-FFF2-40B4-BE49-F238E27FC236}">
                <a16:creationId xmlns:a16="http://schemas.microsoft.com/office/drawing/2014/main" id="{E7EEA981-0A0D-7E2E-05DD-F9605E657E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897" r="21228"/>
          <a:stretch>
            <a:fillRect/>
          </a:stretch>
        </p:blipFill>
        <p:spPr bwMode="auto">
          <a:xfrm>
            <a:off x="0" y="0"/>
            <a:ext cx="12192000" cy="6899685"/>
          </a:xfrm>
          <a:prstGeom prst="rect">
            <a:avLst/>
          </a:prstGeom>
          <a:noFill/>
          <a:extLst>
            <a:ext uri="{909E8E84-426E-40DD-AFC4-6F175D3DCCD1}">
              <a14:hiddenFill xmlns:a14="http://schemas.microsoft.com/office/drawing/2010/main">
                <a:solidFill>
                  <a:srgbClr val="FFFFFF"/>
                </a:solidFill>
              </a14:hiddenFill>
            </a:ext>
          </a:extLst>
        </p:spPr>
      </p:pic>
      <p:sp>
        <p:nvSpPr>
          <p:cNvPr id="5" name="Text 3"/>
          <p:cNvSpPr txBox="1"/>
          <p:nvPr/>
        </p:nvSpPr>
        <p:spPr>
          <a:xfrm>
            <a:off x="636693" y="304799"/>
            <a:ext cx="11184465" cy="1557867"/>
          </a:xfrm>
          <a:prstGeom prst="rect">
            <a:avLst/>
          </a:prstGeom>
          <a:noFill/>
          <a:ln/>
        </p:spPr>
        <p:txBody>
          <a:bodyPr wrap="square" lIns="0" tIns="0" rIns="0" bIns="0" rtlCol="0" anchor="t"/>
          <a:lstStyle/>
          <a:p>
            <a:pPr marL="0" indent="0">
              <a:buNone/>
            </a:pPr>
            <a:r>
              <a:rPr lang="en-US" sz="3700" b="1" dirty="0">
                <a:latin typeface="Cambria" pitchFamily="34" charset="0"/>
                <a:ea typeface="Cambria" pitchFamily="34" charset="-122"/>
                <a:cs typeface="Cambria" pitchFamily="34" charset="-120"/>
              </a:rPr>
              <a:t>Data: Holding It, Sharing It, Earning Nothing From It</a:t>
            </a:r>
            <a:endParaRPr lang="en-US" sz="3700" dirty="0"/>
          </a:p>
        </p:txBody>
      </p:sp>
      <p:sp>
        <p:nvSpPr>
          <p:cNvPr id="6" name="Text 4"/>
          <p:cNvSpPr txBox="1"/>
          <p:nvPr/>
        </p:nvSpPr>
        <p:spPr>
          <a:xfrm>
            <a:off x="0" y="5554133"/>
            <a:ext cx="12192000" cy="1345552"/>
          </a:xfrm>
          <a:prstGeom prst="rect">
            <a:avLst/>
          </a:prstGeom>
          <a:solidFill>
            <a:schemeClr val="bg1"/>
          </a:solidFill>
          <a:ln/>
        </p:spPr>
        <p:txBody>
          <a:bodyPr wrap="square" lIns="0" tIns="0" rIns="0" bIns="0" rtlCol="0" anchor="t"/>
          <a:lstStyle/>
          <a:p>
            <a:pPr marL="0" indent="0" algn="ctr">
              <a:buNone/>
            </a:pPr>
            <a:r>
              <a:rPr lang="en-US" sz="2800" b="1" dirty="0">
                <a:latin typeface="Calibri" pitchFamily="34" charset="0"/>
                <a:ea typeface="Calibri" pitchFamily="34" charset="-122"/>
                <a:cs typeface="Calibri" pitchFamily="34" charset="-120"/>
              </a:rPr>
              <a:t>If I only hold data and never monetise it, should there be tax? If I share it for nothing, is that a transaction? If I have earned nothing, can tax still bite? Let us unpack this properly.</a:t>
            </a:r>
            <a:endParaRPr lang="en-US" sz="28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How data becomes wealth: the tributaries</a:t>
            </a:r>
            <a:endParaRPr lang="en-US" sz="2600" dirty="0"/>
          </a:p>
        </p:txBody>
      </p:sp>
      <p:sp>
        <p:nvSpPr>
          <p:cNvPr id="5" name="Shape 3"/>
          <p:cNvSpPr/>
          <p:nvPr/>
        </p:nvSpPr>
        <p:spPr>
          <a:xfrm>
            <a:off x="2194560" y="1828800"/>
            <a:ext cx="2651760" cy="1371600"/>
          </a:xfrm>
          <a:prstGeom prst="line">
            <a:avLst/>
          </a:prstGeom>
          <a:noFill/>
          <a:ln w="25400">
            <a:solidFill>
              <a:srgbClr val="E63946"/>
            </a:solidFill>
            <a:prstDash val="solid"/>
            <a:tailEnd type="none"/>
          </a:ln>
        </p:spPr>
      </p:sp>
      <p:sp>
        <p:nvSpPr>
          <p:cNvPr id="6" name="Text 4"/>
          <p:cNvSpPr txBox="1"/>
          <p:nvPr/>
        </p:nvSpPr>
        <p:spPr>
          <a:xfrm>
            <a:off x="548640" y="1700784"/>
            <a:ext cx="1600200" cy="274320"/>
          </a:xfrm>
          <a:prstGeom prst="rect">
            <a:avLst/>
          </a:prstGeom>
          <a:noFill/>
          <a:ln/>
        </p:spPr>
        <p:txBody>
          <a:bodyPr wrap="square" lIns="0" tIns="0" rIns="0" bIns="0" rtlCol="0" anchor="t"/>
          <a:lstStyle/>
          <a:p>
            <a:pPr marL="0" indent="0" algn="r">
              <a:buNone/>
            </a:pPr>
            <a:r>
              <a:rPr lang="en-US" sz="1600" b="1" i="1" dirty="0">
                <a:solidFill>
                  <a:srgbClr val="E63946"/>
                </a:solidFill>
                <a:latin typeface="Calibri" pitchFamily="34" charset="0"/>
                <a:ea typeface="Calibri" pitchFamily="34" charset="-122"/>
                <a:cs typeface="Calibri" pitchFamily="34" charset="-120"/>
              </a:rPr>
              <a:t>a message</a:t>
            </a:r>
            <a:endParaRPr lang="en-US" sz="1600" dirty="0"/>
          </a:p>
        </p:txBody>
      </p:sp>
      <p:sp>
        <p:nvSpPr>
          <p:cNvPr id="7" name="Shape 5"/>
          <p:cNvSpPr/>
          <p:nvPr/>
        </p:nvSpPr>
        <p:spPr>
          <a:xfrm>
            <a:off x="2194560" y="2514600"/>
            <a:ext cx="2651760" cy="685800"/>
          </a:xfrm>
          <a:prstGeom prst="line">
            <a:avLst/>
          </a:prstGeom>
          <a:noFill/>
          <a:ln w="25400">
            <a:solidFill>
              <a:srgbClr val="F4802A"/>
            </a:solidFill>
            <a:prstDash val="solid"/>
            <a:tailEnd type="none"/>
          </a:ln>
        </p:spPr>
      </p:sp>
      <p:sp>
        <p:nvSpPr>
          <p:cNvPr id="8" name="Text 6"/>
          <p:cNvSpPr txBox="1"/>
          <p:nvPr/>
        </p:nvSpPr>
        <p:spPr>
          <a:xfrm>
            <a:off x="548640" y="2386584"/>
            <a:ext cx="1600200" cy="274320"/>
          </a:xfrm>
          <a:prstGeom prst="rect">
            <a:avLst/>
          </a:prstGeom>
          <a:noFill/>
          <a:ln/>
        </p:spPr>
        <p:txBody>
          <a:bodyPr wrap="square" lIns="0" tIns="0" rIns="0" bIns="0" rtlCol="0" anchor="t"/>
          <a:lstStyle/>
          <a:p>
            <a:pPr marL="0" indent="0" algn="r">
              <a:buNone/>
            </a:pPr>
            <a:r>
              <a:rPr lang="en-US" sz="1600" b="1" i="1" dirty="0">
                <a:solidFill>
                  <a:srgbClr val="F4802A"/>
                </a:solidFill>
                <a:latin typeface="Calibri" pitchFamily="34" charset="0"/>
                <a:ea typeface="Calibri" pitchFamily="34" charset="-122"/>
                <a:cs typeface="Calibri" pitchFamily="34" charset="-120"/>
              </a:rPr>
              <a:t>a search</a:t>
            </a:r>
            <a:endParaRPr lang="en-US" sz="1600" dirty="0"/>
          </a:p>
        </p:txBody>
      </p:sp>
      <p:sp>
        <p:nvSpPr>
          <p:cNvPr id="9" name="Shape 7"/>
          <p:cNvSpPr/>
          <p:nvPr/>
        </p:nvSpPr>
        <p:spPr>
          <a:xfrm>
            <a:off x="2194560" y="3200400"/>
            <a:ext cx="2651760" cy="0"/>
          </a:xfrm>
          <a:prstGeom prst="line">
            <a:avLst/>
          </a:prstGeom>
          <a:noFill/>
          <a:ln w="25400">
            <a:solidFill>
              <a:srgbClr val="EDAD0B"/>
            </a:solidFill>
            <a:prstDash val="solid"/>
            <a:tailEnd type="none"/>
          </a:ln>
        </p:spPr>
      </p:sp>
      <p:sp>
        <p:nvSpPr>
          <p:cNvPr id="10" name="Text 8"/>
          <p:cNvSpPr txBox="1"/>
          <p:nvPr/>
        </p:nvSpPr>
        <p:spPr>
          <a:xfrm>
            <a:off x="548640" y="3072384"/>
            <a:ext cx="1600200" cy="274320"/>
          </a:xfrm>
          <a:prstGeom prst="rect">
            <a:avLst/>
          </a:prstGeom>
          <a:noFill/>
          <a:ln/>
        </p:spPr>
        <p:txBody>
          <a:bodyPr wrap="square" lIns="0" tIns="0" rIns="0" bIns="0" rtlCol="0" anchor="t"/>
          <a:lstStyle/>
          <a:p>
            <a:pPr marL="0" indent="0" algn="r">
              <a:buNone/>
            </a:pPr>
            <a:r>
              <a:rPr lang="en-US" sz="1600" b="1" i="1" dirty="0">
                <a:solidFill>
                  <a:srgbClr val="EDAD0B"/>
                </a:solidFill>
                <a:latin typeface="Calibri" pitchFamily="34" charset="0"/>
                <a:ea typeface="Calibri" pitchFamily="34" charset="-122"/>
                <a:cs typeface="Calibri" pitchFamily="34" charset="-120"/>
              </a:rPr>
              <a:t>a purchase</a:t>
            </a:r>
            <a:endParaRPr lang="en-US" sz="1600" dirty="0"/>
          </a:p>
        </p:txBody>
      </p:sp>
      <p:sp>
        <p:nvSpPr>
          <p:cNvPr id="11" name="Shape 9"/>
          <p:cNvSpPr/>
          <p:nvPr/>
        </p:nvSpPr>
        <p:spPr>
          <a:xfrm flipV="1">
            <a:off x="2194560" y="3200400"/>
            <a:ext cx="2651760" cy="685800"/>
          </a:xfrm>
          <a:prstGeom prst="line">
            <a:avLst/>
          </a:prstGeom>
          <a:noFill/>
          <a:ln w="25400">
            <a:solidFill>
              <a:srgbClr val="2E9E4F"/>
            </a:solidFill>
            <a:prstDash val="solid"/>
            <a:tailEnd type="none"/>
          </a:ln>
        </p:spPr>
      </p:sp>
      <p:sp>
        <p:nvSpPr>
          <p:cNvPr id="12" name="Text 10"/>
          <p:cNvSpPr txBox="1"/>
          <p:nvPr/>
        </p:nvSpPr>
        <p:spPr>
          <a:xfrm>
            <a:off x="548640" y="3758184"/>
            <a:ext cx="1600200" cy="274320"/>
          </a:xfrm>
          <a:prstGeom prst="rect">
            <a:avLst/>
          </a:prstGeom>
          <a:noFill/>
          <a:ln/>
        </p:spPr>
        <p:txBody>
          <a:bodyPr wrap="square" lIns="0" tIns="0" rIns="0" bIns="0" rtlCol="0" anchor="t"/>
          <a:lstStyle/>
          <a:p>
            <a:pPr marL="0" indent="0" algn="r">
              <a:buNone/>
            </a:pPr>
            <a:r>
              <a:rPr lang="en-US" sz="1600" b="1" i="1" dirty="0">
                <a:solidFill>
                  <a:srgbClr val="2E9E4F"/>
                </a:solidFill>
                <a:latin typeface="Calibri" pitchFamily="34" charset="0"/>
                <a:ea typeface="Calibri" pitchFamily="34" charset="-122"/>
                <a:cs typeface="Calibri" pitchFamily="34" charset="-120"/>
              </a:rPr>
              <a:t>a voice note in Twi</a:t>
            </a:r>
            <a:endParaRPr lang="en-US" sz="1600" dirty="0"/>
          </a:p>
        </p:txBody>
      </p:sp>
      <p:sp>
        <p:nvSpPr>
          <p:cNvPr id="13" name="Shape 11"/>
          <p:cNvSpPr/>
          <p:nvPr/>
        </p:nvSpPr>
        <p:spPr>
          <a:xfrm flipV="1">
            <a:off x="2194560" y="3200400"/>
            <a:ext cx="2651760" cy="1371600"/>
          </a:xfrm>
          <a:prstGeom prst="line">
            <a:avLst/>
          </a:prstGeom>
          <a:noFill/>
          <a:ln w="25400">
            <a:solidFill>
              <a:srgbClr val="2B6CB0"/>
            </a:solidFill>
            <a:prstDash val="solid"/>
            <a:tailEnd type="none"/>
          </a:ln>
        </p:spPr>
      </p:sp>
      <p:sp>
        <p:nvSpPr>
          <p:cNvPr id="14" name="Text 12"/>
          <p:cNvSpPr txBox="1"/>
          <p:nvPr/>
        </p:nvSpPr>
        <p:spPr>
          <a:xfrm>
            <a:off x="548640" y="4443984"/>
            <a:ext cx="1600200" cy="274320"/>
          </a:xfrm>
          <a:prstGeom prst="rect">
            <a:avLst/>
          </a:prstGeom>
          <a:noFill/>
          <a:ln/>
        </p:spPr>
        <p:txBody>
          <a:bodyPr wrap="square" lIns="0" tIns="0" rIns="0" bIns="0" rtlCol="0" anchor="t"/>
          <a:lstStyle/>
          <a:p>
            <a:pPr marL="0" indent="0" algn="r">
              <a:buNone/>
            </a:pPr>
            <a:r>
              <a:rPr lang="en-US" sz="1600" b="1" i="1" dirty="0">
                <a:solidFill>
                  <a:srgbClr val="2B6CB0"/>
                </a:solidFill>
                <a:latin typeface="Calibri" pitchFamily="34" charset="0"/>
                <a:ea typeface="Calibri" pitchFamily="34" charset="-122"/>
                <a:cs typeface="Calibri" pitchFamily="34" charset="-120"/>
              </a:rPr>
              <a:t>a location ping</a:t>
            </a:r>
            <a:endParaRPr lang="en-US" sz="1600" dirty="0"/>
          </a:p>
        </p:txBody>
      </p:sp>
      <p:sp>
        <p:nvSpPr>
          <p:cNvPr id="15" name="Shape 13"/>
          <p:cNvSpPr/>
          <p:nvPr/>
        </p:nvSpPr>
        <p:spPr>
          <a:xfrm>
            <a:off x="4846320" y="3200400"/>
            <a:ext cx="1920240" cy="0"/>
          </a:xfrm>
          <a:prstGeom prst="line">
            <a:avLst/>
          </a:prstGeom>
          <a:noFill/>
          <a:ln w="44450">
            <a:solidFill>
              <a:srgbClr val="23283D"/>
            </a:solidFill>
            <a:prstDash val="solid"/>
          </a:ln>
        </p:spPr>
      </p:sp>
      <p:sp>
        <p:nvSpPr>
          <p:cNvPr id="16" name="Text 14"/>
          <p:cNvSpPr txBox="1"/>
          <p:nvPr/>
        </p:nvSpPr>
        <p:spPr>
          <a:xfrm>
            <a:off x="4480560" y="3401568"/>
            <a:ext cx="2377440" cy="274320"/>
          </a:xfrm>
          <a:prstGeom prst="rect">
            <a:avLst/>
          </a:prstGeom>
          <a:noFill/>
          <a:ln/>
        </p:spPr>
        <p:txBody>
          <a:bodyPr wrap="square" lIns="0" tIns="0" rIns="0" bIns="0" rtlCol="0" anchor="t"/>
          <a:lstStyle/>
          <a:p>
            <a:pPr marL="0" indent="0" algn="ctr">
              <a:buNone/>
            </a:pPr>
            <a:r>
              <a:rPr lang="en-US" i="1" dirty="0">
                <a:solidFill>
                  <a:srgbClr val="5A6B84"/>
                </a:solidFill>
                <a:latin typeface="Calibri" pitchFamily="34" charset="0"/>
                <a:ea typeface="Calibri" pitchFamily="34" charset="-122"/>
                <a:cs typeface="Calibri" pitchFamily="34" charset="-120"/>
              </a:rPr>
              <a:t>the aggregated dataset</a:t>
            </a:r>
            <a:endParaRPr lang="en-US" dirty="0"/>
          </a:p>
        </p:txBody>
      </p:sp>
      <p:sp>
        <p:nvSpPr>
          <p:cNvPr id="17" name="Shape 15"/>
          <p:cNvSpPr/>
          <p:nvPr/>
        </p:nvSpPr>
        <p:spPr>
          <a:xfrm>
            <a:off x="6766560" y="3200400"/>
            <a:ext cx="868680" cy="0"/>
          </a:xfrm>
          <a:prstGeom prst="line">
            <a:avLst/>
          </a:prstGeom>
          <a:noFill/>
          <a:ln w="44450">
            <a:solidFill>
              <a:srgbClr val="23283D"/>
            </a:solidFill>
            <a:prstDash val="solid"/>
            <a:tailEnd type="triangle"/>
          </a:ln>
        </p:spPr>
      </p:sp>
      <p:sp>
        <p:nvSpPr>
          <p:cNvPr id="18" name="Shape 16"/>
          <p:cNvSpPr/>
          <p:nvPr/>
        </p:nvSpPr>
        <p:spPr>
          <a:xfrm>
            <a:off x="7703820" y="2491740"/>
            <a:ext cx="1417320" cy="1417320"/>
          </a:xfrm>
          <a:prstGeom prst="ellipse">
            <a:avLst/>
          </a:prstGeom>
          <a:solidFill>
            <a:srgbClr val="5B5EA6"/>
          </a:solidFill>
          <a:ln w="12700">
            <a:solidFill>
              <a:srgbClr val="5B5EA6"/>
            </a:solidFill>
            <a:prstDash val="solid"/>
          </a:ln>
        </p:spPr>
      </p:sp>
      <p:sp>
        <p:nvSpPr>
          <p:cNvPr id="19" name="Text 17"/>
          <p:cNvSpPr txBox="1"/>
          <p:nvPr/>
        </p:nvSpPr>
        <p:spPr>
          <a:xfrm>
            <a:off x="7740396" y="2491740"/>
            <a:ext cx="1344168" cy="1417320"/>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TRAINED</a:t>
            </a:r>
            <a:endParaRPr lang="en-US" sz="1050" dirty="0"/>
          </a:p>
          <a:p>
            <a:pPr marL="0" indent="0" algn="ctr">
              <a:buNone/>
            </a:pPr>
            <a:r>
              <a:rPr lang="en-US" sz="1050" b="1" dirty="0">
                <a:solidFill>
                  <a:srgbClr val="FFFFFF"/>
                </a:solidFill>
                <a:latin typeface="Calibri" pitchFamily="34" charset="0"/>
                <a:ea typeface="Calibri" pitchFamily="34" charset="-122"/>
                <a:cs typeface="Calibri" pitchFamily="34" charset="-120"/>
              </a:rPr>
              <a:t>MODEL</a:t>
            </a:r>
            <a:endParaRPr lang="en-US" sz="1050" dirty="0"/>
          </a:p>
        </p:txBody>
      </p:sp>
      <p:sp>
        <p:nvSpPr>
          <p:cNvPr id="20" name="Shape 18"/>
          <p:cNvSpPr/>
          <p:nvPr/>
        </p:nvSpPr>
        <p:spPr>
          <a:xfrm>
            <a:off x="9125712" y="3200400"/>
            <a:ext cx="932688" cy="0"/>
          </a:xfrm>
          <a:prstGeom prst="line">
            <a:avLst/>
          </a:prstGeom>
          <a:noFill/>
          <a:ln w="31750">
            <a:solidFill>
              <a:srgbClr val="23283D"/>
            </a:solidFill>
            <a:prstDash val="solid"/>
            <a:tailEnd type="triangle"/>
          </a:ln>
        </p:spPr>
      </p:sp>
      <p:sp>
        <p:nvSpPr>
          <p:cNvPr id="21" name="Shape 19"/>
          <p:cNvSpPr/>
          <p:nvPr/>
        </p:nvSpPr>
        <p:spPr>
          <a:xfrm>
            <a:off x="10104120" y="2560320"/>
            <a:ext cx="1280160" cy="1280160"/>
          </a:xfrm>
          <a:prstGeom prst="ellipse">
            <a:avLst/>
          </a:prstGeom>
          <a:solidFill>
            <a:srgbClr val="2E9E4F"/>
          </a:solidFill>
          <a:ln w="12700">
            <a:solidFill>
              <a:srgbClr val="2E9E4F"/>
            </a:solidFill>
            <a:prstDash val="solid"/>
          </a:ln>
        </p:spPr>
      </p:sp>
      <p:sp>
        <p:nvSpPr>
          <p:cNvPr id="22" name="Text 20"/>
          <p:cNvSpPr txBox="1"/>
          <p:nvPr/>
        </p:nvSpPr>
        <p:spPr>
          <a:xfrm>
            <a:off x="10140696" y="2560320"/>
            <a:ext cx="1207008" cy="1280160"/>
          </a:xfrm>
          <a:prstGeom prst="rect">
            <a:avLst/>
          </a:prstGeom>
          <a:noFill/>
          <a:ln/>
        </p:spPr>
        <p:txBody>
          <a:bodyPr wrap="square" lIns="0" tIns="0" rIns="0" bIns="0" rtlCol="0" anchor="ctr"/>
          <a:lstStyle/>
          <a:p>
            <a:pPr marL="0" indent="0" algn="ctr">
              <a:buNone/>
            </a:pPr>
            <a:r>
              <a:rPr lang="en-US" sz="950" b="1" dirty="0">
                <a:solidFill>
                  <a:srgbClr val="FFFFFF"/>
                </a:solidFill>
                <a:latin typeface="Calibri" pitchFamily="34" charset="0"/>
                <a:ea typeface="Calibri" pitchFamily="34" charset="-122"/>
                <a:cs typeface="Calibri" pitchFamily="34" charset="-120"/>
              </a:rPr>
              <a:t>PRODUCT</a:t>
            </a:r>
            <a:endParaRPr lang="en-US" sz="950" dirty="0"/>
          </a:p>
          <a:p>
            <a:pPr marL="0" indent="0" algn="ctr">
              <a:buNone/>
            </a:pPr>
            <a:r>
              <a:rPr lang="en-US" sz="950" b="1" dirty="0">
                <a:solidFill>
                  <a:srgbClr val="FFFFFF"/>
                </a:solidFill>
                <a:latin typeface="Calibri" pitchFamily="34" charset="0"/>
                <a:ea typeface="Calibri" pitchFamily="34" charset="-122"/>
                <a:cs typeface="Calibri" pitchFamily="34" charset="-120"/>
              </a:rPr>
              <a:t>&amp; REVENUE</a:t>
            </a:r>
            <a:endParaRPr lang="en-US" sz="950" dirty="0"/>
          </a:p>
        </p:txBody>
      </p:sp>
      <p:sp>
        <p:nvSpPr>
          <p:cNvPr id="24" name="Text 22"/>
          <p:cNvSpPr txBox="1"/>
          <p:nvPr/>
        </p:nvSpPr>
        <p:spPr>
          <a:xfrm>
            <a:off x="822960" y="5166360"/>
            <a:ext cx="10607040" cy="868680"/>
          </a:xfrm>
          <a:prstGeom prst="rect">
            <a:avLst/>
          </a:prstGeom>
          <a:noFill/>
          <a:ln/>
        </p:spPr>
        <p:txBody>
          <a:bodyPr wrap="square" lIns="0" tIns="0" rIns="0" bIns="0" rtlCol="0" anchor="ctr"/>
          <a:lstStyle/>
          <a:p>
            <a:pPr marL="0" indent="0">
              <a:buNone/>
            </a:pPr>
            <a:r>
              <a:rPr lang="en-US" sz="2000" b="1" dirty="0">
                <a:solidFill>
                  <a:srgbClr val="C42F3B"/>
                </a:solidFill>
                <a:latin typeface="Calibri" pitchFamily="34" charset="0"/>
                <a:ea typeface="Calibri" pitchFamily="34" charset="-122"/>
                <a:cs typeface="Calibri" pitchFamily="34" charset="-120"/>
              </a:rPr>
              <a:t>Watch where the value crystallises: </a:t>
            </a:r>
            <a:r>
              <a:rPr lang="en-US" sz="2000" dirty="0">
                <a:solidFill>
                  <a:srgbClr val="2B3A52"/>
                </a:solidFill>
                <a:latin typeface="Calibri" pitchFamily="34" charset="0"/>
                <a:ea typeface="Calibri" pitchFamily="34" charset="-122"/>
                <a:cs typeface="Calibri" pitchFamily="34" charset="-120"/>
              </a:rPr>
              <a:t>not at the moment of contribution, but three steps later, after aggregation, in a different legal entity, in a different jurisdiction. By the time value is measurable, your taxpayer and your nexus are both gone.</a:t>
            </a:r>
            <a:endParaRPr lang="en-US"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What is data in law? Four awkward facts</a:t>
            </a:r>
            <a:endParaRPr lang="en-US" sz="2600" dirty="0"/>
          </a:p>
        </p:txBody>
      </p:sp>
      <p:sp>
        <p:nvSpPr>
          <p:cNvPr id="5" name="Shape 3"/>
          <p:cNvSpPr/>
          <p:nvPr/>
        </p:nvSpPr>
        <p:spPr>
          <a:xfrm>
            <a:off x="1389888" y="1508760"/>
            <a:ext cx="1097280" cy="1097280"/>
          </a:xfrm>
          <a:prstGeom prst="ellipse">
            <a:avLst/>
          </a:prstGeom>
          <a:solidFill>
            <a:srgbClr val="E63946"/>
          </a:solidFill>
          <a:ln w="12700">
            <a:solidFill>
              <a:srgbClr val="E63946"/>
            </a:solidFill>
            <a:prstDash val="solid"/>
          </a:ln>
        </p:spPr>
      </p:sp>
      <p:pic>
        <p:nvPicPr>
          <p:cNvPr id="6" name="Image 0" descr="/tmp/claude-0/-home-claude/7dbc9901-6856-5311-8455-15d903d68af2/scratchpad/deck/assets/gavel_white.png"/>
          <p:cNvPicPr>
            <a:picLocks noChangeAspect="1"/>
          </p:cNvPicPr>
          <p:nvPr/>
        </p:nvPicPr>
        <p:blipFill>
          <a:blip r:embed="rId3"/>
          <a:stretch>
            <a:fillRect/>
          </a:stretch>
        </p:blipFill>
        <p:spPr>
          <a:xfrm>
            <a:off x="1664208" y="1783080"/>
            <a:ext cx="548640" cy="548640"/>
          </a:xfrm>
          <a:prstGeom prst="rect">
            <a:avLst/>
          </a:prstGeom>
        </p:spPr>
      </p:pic>
      <p:sp>
        <p:nvSpPr>
          <p:cNvPr id="7" name="Text 4"/>
          <p:cNvSpPr txBox="1"/>
          <p:nvPr/>
        </p:nvSpPr>
        <p:spPr>
          <a:xfrm>
            <a:off x="548640" y="2743200"/>
            <a:ext cx="2779776" cy="594360"/>
          </a:xfrm>
          <a:prstGeom prst="rect">
            <a:avLst/>
          </a:prstGeom>
          <a:noFill/>
          <a:ln/>
        </p:spPr>
        <p:txBody>
          <a:bodyPr wrap="square" lIns="0" tIns="0" rIns="0" bIns="0" rtlCol="0" anchor="ctr"/>
          <a:lstStyle/>
          <a:p>
            <a:pPr marL="0" indent="0" algn="ctr">
              <a:buNone/>
            </a:pPr>
            <a:r>
              <a:rPr lang="en-US" b="1" dirty="0">
                <a:solidFill>
                  <a:srgbClr val="E63946"/>
                </a:solidFill>
                <a:latin typeface="Calibri" pitchFamily="34" charset="0"/>
                <a:ea typeface="Calibri" pitchFamily="34" charset="-122"/>
                <a:cs typeface="Calibri" pitchFamily="34" charset="-120"/>
              </a:rPr>
              <a:t>It is not property</a:t>
            </a:r>
            <a:endParaRPr lang="en-US" dirty="0"/>
          </a:p>
        </p:txBody>
      </p:sp>
      <p:sp>
        <p:nvSpPr>
          <p:cNvPr id="8" name="Text 5"/>
          <p:cNvSpPr txBox="1"/>
          <p:nvPr/>
        </p:nvSpPr>
        <p:spPr>
          <a:xfrm>
            <a:off x="658368" y="3337560"/>
            <a:ext cx="2560320" cy="2103120"/>
          </a:xfrm>
          <a:prstGeom prst="rect">
            <a:avLst/>
          </a:prstGeom>
          <a:noFill/>
          <a:ln/>
        </p:spPr>
        <p:txBody>
          <a:bodyPr wrap="square" lIns="0" tIns="0" rIns="0" bIns="0" rtlCol="0" anchor="t"/>
          <a:lstStyle/>
          <a:p>
            <a:pPr marL="0" indent="0" algn="ctr">
              <a:buNone/>
            </a:pPr>
            <a:r>
              <a:rPr lang="en-US" sz="1600" dirty="0">
                <a:solidFill>
                  <a:srgbClr val="2B3A52"/>
                </a:solidFill>
                <a:latin typeface="Calibri" pitchFamily="34" charset="0"/>
                <a:ea typeface="Calibri" pitchFamily="34" charset="-122"/>
                <a:cs typeface="Calibri" pitchFamily="34" charset="-120"/>
              </a:rPr>
              <a:t>Most legal systems recognise no ownership in data as such. Data protection law confers rights over personal data, but a right to object is not a title to sell.</a:t>
            </a:r>
            <a:endParaRPr lang="en-US" sz="1600" dirty="0"/>
          </a:p>
        </p:txBody>
      </p:sp>
      <p:sp>
        <p:nvSpPr>
          <p:cNvPr id="9" name="Shape 6"/>
          <p:cNvSpPr/>
          <p:nvPr/>
        </p:nvSpPr>
        <p:spPr>
          <a:xfrm>
            <a:off x="4215384" y="1508760"/>
            <a:ext cx="1097280" cy="1097280"/>
          </a:xfrm>
          <a:prstGeom prst="ellipse">
            <a:avLst/>
          </a:prstGeom>
          <a:solidFill>
            <a:srgbClr val="F4802A"/>
          </a:solidFill>
          <a:ln w="12700">
            <a:solidFill>
              <a:srgbClr val="F4802A"/>
            </a:solidFill>
            <a:prstDash val="solid"/>
          </a:ln>
        </p:spPr>
      </p:sp>
      <p:pic>
        <p:nvPicPr>
          <p:cNvPr id="10" name="Image 1" descr="/tmp/claude-0/-home-claude/7dbc9901-6856-5311-8455-15d903d68af2/scratchpad/deck/assets/sync_white.png"/>
          <p:cNvPicPr>
            <a:picLocks noChangeAspect="1"/>
          </p:cNvPicPr>
          <p:nvPr/>
        </p:nvPicPr>
        <p:blipFill>
          <a:blip r:embed="rId4"/>
          <a:stretch>
            <a:fillRect/>
          </a:stretch>
        </p:blipFill>
        <p:spPr>
          <a:xfrm>
            <a:off x="4489704" y="1783080"/>
            <a:ext cx="548640" cy="548640"/>
          </a:xfrm>
          <a:prstGeom prst="rect">
            <a:avLst/>
          </a:prstGeom>
        </p:spPr>
      </p:pic>
      <p:sp>
        <p:nvSpPr>
          <p:cNvPr id="11" name="Text 7"/>
          <p:cNvSpPr txBox="1"/>
          <p:nvPr/>
        </p:nvSpPr>
        <p:spPr>
          <a:xfrm>
            <a:off x="3374136" y="2743200"/>
            <a:ext cx="2779776" cy="594360"/>
          </a:xfrm>
          <a:prstGeom prst="rect">
            <a:avLst/>
          </a:prstGeom>
          <a:noFill/>
          <a:ln/>
        </p:spPr>
        <p:txBody>
          <a:bodyPr wrap="square" lIns="0" tIns="0" rIns="0" bIns="0" rtlCol="0" anchor="ctr"/>
          <a:lstStyle/>
          <a:p>
            <a:pPr marL="0" indent="0" algn="ctr">
              <a:buNone/>
            </a:pPr>
            <a:r>
              <a:rPr lang="en-US" b="1" dirty="0">
                <a:solidFill>
                  <a:srgbClr val="F4802A"/>
                </a:solidFill>
                <a:latin typeface="Calibri" pitchFamily="34" charset="0"/>
                <a:ea typeface="Calibri" pitchFamily="34" charset="-122"/>
                <a:cs typeface="Calibri" pitchFamily="34" charset="-120"/>
              </a:rPr>
              <a:t>It is non rivalrous</a:t>
            </a:r>
            <a:endParaRPr lang="en-US" dirty="0"/>
          </a:p>
        </p:txBody>
      </p:sp>
      <p:sp>
        <p:nvSpPr>
          <p:cNvPr id="12" name="Text 8"/>
          <p:cNvSpPr txBox="1"/>
          <p:nvPr/>
        </p:nvSpPr>
        <p:spPr>
          <a:xfrm>
            <a:off x="3483864" y="3337560"/>
            <a:ext cx="2560320" cy="2103120"/>
          </a:xfrm>
          <a:prstGeom prst="rect">
            <a:avLst/>
          </a:prstGeom>
          <a:noFill/>
          <a:ln/>
        </p:spPr>
        <p:txBody>
          <a:bodyPr wrap="square" lIns="0" tIns="0" rIns="0" bIns="0" rtlCol="0" anchor="t"/>
          <a:lstStyle/>
          <a:p>
            <a:pPr marL="0" indent="0" algn="ctr">
              <a:buNone/>
            </a:pPr>
            <a:r>
              <a:rPr lang="en-US" sz="1600" dirty="0">
                <a:solidFill>
                  <a:srgbClr val="2B3A52"/>
                </a:solidFill>
                <a:latin typeface="Calibri" pitchFamily="34" charset="0"/>
                <a:ea typeface="Calibri" pitchFamily="34" charset="-122"/>
                <a:cs typeface="Calibri" pitchFamily="34" charset="-120"/>
              </a:rPr>
              <a:t>Copying does not deplete it. A 'transfer' leaves the transferor holding exactly what it held before, which unsettles every analogy to sale.</a:t>
            </a:r>
            <a:endParaRPr lang="en-US" sz="1600" dirty="0"/>
          </a:p>
        </p:txBody>
      </p:sp>
      <p:sp>
        <p:nvSpPr>
          <p:cNvPr id="13" name="Shape 9"/>
          <p:cNvSpPr/>
          <p:nvPr/>
        </p:nvSpPr>
        <p:spPr>
          <a:xfrm>
            <a:off x="7040880" y="1508760"/>
            <a:ext cx="1097280" cy="1097280"/>
          </a:xfrm>
          <a:prstGeom prst="ellipse">
            <a:avLst/>
          </a:prstGeom>
          <a:solidFill>
            <a:srgbClr val="12999E"/>
          </a:solidFill>
          <a:ln w="12700">
            <a:solidFill>
              <a:srgbClr val="12999E"/>
            </a:solidFill>
            <a:prstDash val="solid"/>
          </a:ln>
        </p:spPr>
      </p:sp>
      <p:pic>
        <p:nvPicPr>
          <p:cNvPr id="14" name="Image 2" descr="/tmp/claude-0/-home-claude/7dbc9901-6856-5311-8455-15d903d68af2/scratchpad/deck/assets/scale_white.png"/>
          <p:cNvPicPr>
            <a:picLocks noChangeAspect="1"/>
          </p:cNvPicPr>
          <p:nvPr/>
        </p:nvPicPr>
        <p:blipFill>
          <a:blip r:embed="rId5"/>
          <a:stretch>
            <a:fillRect/>
          </a:stretch>
        </p:blipFill>
        <p:spPr>
          <a:xfrm>
            <a:off x="7315200" y="1783080"/>
            <a:ext cx="548640" cy="548640"/>
          </a:xfrm>
          <a:prstGeom prst="rect">
            <a:avLst/>
          </a:prstGeom>
        </p:spPr>
      </p:pic>
      <p:sp>
        <p:nvSpPr>
          <p:cNvPr id="15" name="Text 10"/>
          <p:cNvSpPr txBox="1"/>
          <p:nvPr/>
        </p:nvSpPr>
        <p:spPr>
          <a:xfrm>
            <a:off x="6199632" y="2743200"/>
            <a:ext cx="2779776" cy="594360"/>
          </a:xfrm>
          <a:prstGeom prst="rect">
            <a:avLst/>
          </a:prstGeom>
          <a:noFill/>
          <a:ln/>
        </p:spPr>
        <p:txBody>
          <a:bodyPr wrap="square" lIns="0" tIns="0" rIns="0" bIns="0" rtlCol="0" anchor="ctr"/>
          <a:lstStyle/>
          <a:p>
            <a:pPr marL="0" indent="0" algn="ctr">
              <a:buNone/>
            </a:pPr>
            <a:r>
              <a:rPr lang="en-US" b="1" dirty="0">
                <a:solidFill>
                  <a:srgbClr val="12999E"/>
                </a:solidFill>
                <a:latin typeface="Calibri" pitchFamily="34" charset="0"/>
                <a:ea typeface="Calibri" pitchFamily="34" charset="-122"/>
                <a:cs typeface="Calibri" pitchFamily="34" charset="-120"/>
              </a:rPr>
              <a:t>Its value is emergent</a:t>
            </a:r>
            <a:endParaRPr lang="en-US" dirty="0"/>
          </a:p>
        </p:txBody>
      </p:sp>
      <p:sp>
        <p:nvSpPr>
          <p:cNvPr id="16" name="Text 11"/>
          <p:cNvSpPr txBox="1"/>
          <p:nvPr/>
        </p:nvSpPr>
        <p:spPr>
          <a:xfrm>
            <a:off x="6309360" y="3337560"/>
            <a:ext cx="2560320" cy="2103120"/>
          </a:xfrm>
          <a:prstGeom prst="rect">
            <a:avLst/>
          </a:prstGeom>
          <a:noFill/>
          <a:ln/>
        </p:spPr>
        <p:txBody>
          <a:bodyPr wrap="square" lIns="0" tIns="0" rIns="0" bIns="0" rtlCol="0" anchor="t"/>
          <a:lstStyle/>
          <a:p>
            <a:pPr marL="0" indent="0" algn="ctr">
              <a:buNone/>
            </a:pPr>
            <a:r>
              <a:rPr lang="en-US" sz="1600" dirty="0">
                <a:solidFill>
                  <a:srgbClr val="2B3A52"/>
                </a:solidFill>
                <a:latin typeface="Calibri" pitchFamily="34" charset="0"/>
                <a:ea typeface="Calibri" pitchFamily="34" charset="-122"/>
                <a:cs typeface="Calibri" pitchFamily="34" charset="-120"/>
              </a:rPr>
              <a:t>A single record is worth nearly nothing; a billion records train a model worth billions. Value lives in aggregation, not in the datum.</a:t>
            </a:r>
            <a:endParaRPr lang="en-US" sz="1600" dirty="0"/>
          </a:p>
        </p:txBody>
      </p:sp>
      <p:sp>
        <p:nvSpPr>
          <p:cNvPr id="17" name="Shape 12"/>
          <p:cNvSpPr/>
          <p:nvPr/>
        </p:nvSpPr>
        <p:spPr>
          <a:xfrm>
            <a:off x="9866376" y="1508760"/>
            <a:ext cx="1097280" cy="1097280"/>
          </a:xfrm>
          <a:prstGeom prst="ellipse">
            <a:avLst/>
          </a:prstGeom>
          <a:solidFill>
            <a:srgbClr val="7B4FA6"/>
          </a:solidFill>
          <a:ln w="12700">
            <a:solidFill>
              <a:srgbClr val="7B4FA6"/>
            </a:solidFill>
            <a:prstDash val="solid"/>
          </a:ln>
        </p:spPr>
      </p:sp>
      <p:pic>
        <p:nvPicPr>
          <p:cNvPr id="18" name="Image 3" descr="/tmp/claude-0/-home-claude/7dbc9901-6856-5311-8455-15d903d68af2/scratchpad/deck/assets/globe_white.png"/>
          <p:cNvPicPr>
            <a:picLocks noChangeAspect="1"/>
          </p:cNvPicPr>
          <p:nvPr/>
        </p:nvPicPr>
        <p:blipFill>
          <a:blip r:embed="rId6"/>
          <a:stretch>
            <a:fillRect/>
          </a:stretch>
        </p:blipFill>
        <p:spPr>
          <a:xfrm>
            <a:off x="10140696" y="1783080"/>
            <a:ext cx="548640" cy="548640"/>
          </a:xfrm>
          <a:prstGeom prst="rect">
            <a:avLst/>
          </a:prstGeom>
        </p:spPr>
      </p:pic>
      <p:sp>
        <p:nvSpPr>
          <p:cNvPr id="19" name="Text 13"/>
          <p:cNvSpPr txBox="1"/>
          <p:nvPr/>
        </p:nvSpPr>
        <p:spPr>
          <a:xfrm>
            <a:off x="9025128" y="2743200"/>
            <a:ext cx="2779776" cy="594360"/>
          </a:xfrm>
          <a:prstGeom prst="rect">
            <a:avLst/>
          </a:prstGeom>
          <a:noFill/>
          <a:ln/>
        </p:spPr>
        <p:txBody>
          <a:bodyPr wrap="square" lIns="0" tIns="0" rIns="0" bIns="0" rtlCol="0" anchor="ctr"/>
          <a:lstStyle/>
          <a:p>
            <a:pPr marL="0" indent="0" algn="ctr">
              <a:buNone/>
            </a:pPr>
            <a:r>
              <a:rPr lang="en-US" b="1" dirty="0">
                <a:solidFill>
                  <a:srgbClr val="7B4FA6"/>
                </a:solidFill>
                <a:latin typeface="Calibri" pitchFamily="34" charset="0"/>
                <a:ea typeface="Calibri" pitchFamily="34" charset="-122"/>
                <a:cs typeface="Calibri" pitchFamily="34" charset="-120"/>
              </a:rPr>
              <a:t>Its location is fluid</a:t>
            </a:r>
            <a:endParaRPr lang="en-US" dirty="0"/>
          </a:p>
        </p:txBody>
      </p:sp>
      <p:sp>
        <p:nvSpPr>
          <p:cNvPr id="20" name="Text 14"/>
          <p:cNvSpPr txBox="1"/>
          <p:nvPr/>
        </p:nvSpPr>
        <p:spPr>
          <a:xfrm>
            <a:off x="9134856" y="3337560"/>
            <a:ext cx="2560320" cy="2103120"/>
          </a:xfrm>
          <a:prstGeom prst="rect">
            <a:avLst/>
          </a:prstGeom>
          <a:noFill/>
          <a:ln/>
        </p:spPr>
        <p:txBody>
          <a:bodyPr wrap="square" lIns="0" tIns="0" rIns="0" bIns="0" rtlCol="0" anchor="t"/>
          <a:lstStyle/>
          <a:p>
            <a:pPr marL="0" indent="0" algn="ctr">
              <a:buNone/>
            </a:pPr>
            <a:r>
              <a:rPr lang="en-US" sz="1600" dirty="0">
                <a:solidFill>
                  <a:srgbClr val="2B3A52"/>
                </a:solidFill>
                <a:latin typeface="Calibri" pitchFamily="34" charset="0"/>
                <a:ea typeface="Calibri" pitchFamily="34" charset="-122"/>
                <a:cs typeface="Calibri" pitchFamily="34" charset="-120"/>
              </a:rPr>
              <a:t>Mirrored, cached, sharded across continents in seconds. Situs rules built for ships and warehouses have nothing to grip.</a:t>
            </a:r>
            <a:endParaRPr lang="en-US" sz="1600" dirty="0"/>
          </a:p>
        </p:txBody>
      </p:sp>
      <p:sp>
        <p:nvSpPr>
          <p:cNvPr id="22" name="Text 16"/>
          <p:cNvSpPr txBox="1"/>
          <p:nvPr/>
        </p:nvSpPr>
        <p:spPr>
          <a:xfrm>
            <a:off x="822960" y="5596128"/>
            <a:ext cx="10607040" cy="566928"/>
          </a:xfrm>
          <a:prstGeom prst="rect">
            <a:avLst/>
          </a:prstGeom>
          <a:noFill/>
          <a:ln/>
        </p:spPr>
        <p:txBody>
          <a:bodyPr wrap="square" lIns="0" tIns="0" rIns="0" bIns="0" rtlCol="0" anchor="ctr"/>
          <a:lstStyle/>
          <a:p>
            <a:pPr marL="0" indent="0">
              <a:buNone/>
            </a:pPr>
            <a:r>
              <a:rPr lang="en-US" sz="1600" dirty="0">
                <a:solidFill>
                  <a:srgbClr val="C00000"/>
                </a:solidFill>
                <a:latin typeface="Calibri" pitchFamily="34" charset="0"/>
                <a:ea typeface="Calibri" pitchFamily="34" charset="-122"/>
                <a:cs typeface="Calibri" pitchFamily="34" charset="-120"/>
              </a:rPr>
              <a:t>Consequence: the classic tax categories, asset, supply, income, each fit data awkwardly. The contest over taxing data is really a contest over which imperfect analogy the law will adopt.</a:t>
            </a:r>
            <a:endParaRPr lang="en-US" sz="1600" dirty="0">
              <a:solidFill>
                <a:srgbClr val="C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So how could data be taxed? Four families, four designs</a:t>
            </a:r>
            <a:endParaRPr lang="en-US" sz="2600" dirty="0"/>
          </a:p>
        </p:txBody>
      </p:sp>
      <p:sp>
        <p:nvSpPr>
          <p:cNvPr id="5" name="Shape 3"/>
          <p:cNvSpPr/>
          <p:nvPr/>
        </p:nvSpPr>
        <p:spPr>
          <a:xfrm>
            <a:off x="548640" y="1463040"/>
            <a:ext cx="11091672" cy="987552"/>
          </a:xfrm>
          <a:prstGeom prst="roundRect">
            <a:avLst>
              <a:gd name="adj" fmla="val 16667"/>
            </a:avLst>
          </a:prstGeom>
          <a:solidFill>
            <a:srgbClr val="F2F4F8"/>
          </a:solidFill>
          <a:ln w="12700">
            <a:solidFill>
              <a:srgbClr val="F2F4F8"/>
            </a:solidFill>
            <a:prstDash val="solid"/>
          </a:ln>
        </p:spPr>
      </p:sp>
      <p:sp>
        <p:nvSpPr>
          <p:cNvPr id="6" name="Shape 4"/>
          <p:cNvSpPr/>
          <p:nvPr/>
        </p:nvSpPr>
        <p:spPr>
          <a:xfrm>
            <a:off x="731520" y="1810512"/>
            <a:ext cx="1417320" cy="292608"/>
          </a:xfrm>
          <a:prstGeom prst="roundRect">
            <a:avLst>
              <a:gd name="adj" fmla="val 50000"/>
            </a:avLst>
          </a:prstGeom>
          <a:solidFill>
            <a:srgbClr val="F4802A"/>
          </a:solidFill>
          <a:ln w="12700">
            <a:solidFill>
              <a:srgbClr val="F4802A"/>
            </a:solidFill>
            <a:prstDash val="solid"/>
          </a:ln>
        </p:spPr>
      </p:sp>
      <p:sp>
        <p:nvSpPr>
          <p:cNvPr id="7" name="Text 5"/>
          <p:cNvSpPr txBox="1"/>
          <p:nvPr/>
        </p:nvSpPr>
        <p:spPr>
          <a:xfrm>
            <a:off x="731520" y="1803197"/>
            <a:ext cx="1417320" cy="31089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EXCISE FAMILY</a:t>
            </a:r>
            <a:endParaRPr lang="en-US" sz="850" dirty="0"/>
          </a:p>
        </p:txBody>
      </p:sp>
      <p:sp>
        <p:nvSpPr>
          <p:cNvPr id="8" name="Text 6"/>
          <p:cNvSpPr txBox="1"/>
          <p:nvPr/>
        </p:nvSpPr>
        <p:spPr>
          <a:xfrm>
            <a:off x="2331720" y="1536192"/>
            <a:ext cx="1920240" cy="841248"/>
          </a:xfrm>
          <a:prstGeom prst="rect">
            <a:avLst/>
          </a:prstGeom>
          <a:noFill/>
          <a:ln/>
        </p:spPr>
        <p:txBody>
          <a:bodyPr wrap="square" lIns="0" tIns="0" rIns="0" bIns="0" rtlCol="0" anchor="ctr"/>
          <a:lstStyle/>
          <a:p>
            <a:pPr marL="0" indent="0">
              <a:buNone/>
            </a:pPr>
            <a:r>
              <a:rPr lang="en-US" b="1" dirty="0">
                <a:solidFill>
                  <a:srgbClr val="23283D"/>
                </a:solidFill>
                <a:latin typeface="Calibri" pitchFamily="34" charset="0"/>
                <a:ea typeface="Calibri" pitchFamily="34" charset="-122"/>
                <a:cs typeface="Calibri" pitchFamily="34" charset="-120"/>
              </a:rPr>
              <a:t>Data export levy</a:t>
            </a:r>
            <a:endParaRPr lang="en-US" dirty="0"/>
          </a:p>
        </p:txBody>
      </p:sp>
      <p:sp>
        <p:nvSpPr>
          <p:cNvPr id="9" name="Text 7"/>
          <p:cNvSpPr txBox="1"/>
          <p:nvPr/>
        </p:nvSpPr>
        <p:spPr>
          <a:xfrm>
            <a:off x="4343400" y="1536192"/>
            <a:ext cx="4206240" cy="84124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Per record or per gigabyte charge on outbound flows, collected at gateways or on declared volumes</a:t>
            </a:r>
            <a:endParaRPr lang="en-US" sz="1600" dirty="0"/>
          </a:p>
        </p:txBody>
      </p:sp>
      <p:sp>
        <p:nvSpPr>
          <p:cNvPr id="10" name="Text 8"/>
          <p:cNvSpPr txBox="1"/>
          <p:nvPr/>
        </p:nvSpPr>
        <p:spPr>
          <a:xfrm>
            <a:off x="8686800" y="1536192"/>
            <a:ext cx="2788920" cy="841248"/>
          </a:xfrm>
          <a:prstGeom prst="rect">
            <a:avLst/>
          </a:prstGeom>
          <a:noFill/>
          <a:ln/>
        </p:spPr>
        <p:txBody>
          <a:bodyPr wrap="square" lIns="0" tIns="0" rIns="0" bIns="0" rtlCol="0" anchor="ctr"/>
          <a:lstStyle/>
          <a:p>
            <a:pPr marL="0" indent="0">
              <a:buNone/>
            </a:pPr>
            <a:r>
              <a:rPr lang="en-US" sz="1600" i="1" dirty="0">
                <a:solidFill>
                  <a:srgbClr val="5A6B84"/>
                </a:solidFill>
                <a:latin typeface="Calibri" pitchFamily="34" charset="0"/>
                <a:ea typeface="Calibri" pitchFamily="34" charset="-122"/>
                <a:cs typeface="Calibri" pitchFamily="34" charset="-120"/>
              </a:rPr>
              <a:t>Volume is a poor proxy for value; WTO moratorium engaged</a:t>
            </a:r>
            <a:endParaRPr lang="en-US" sz="1600" dirty="0"/>
          </a:p>
        </p:txBody>
      </p:sp>
      <p:sp>
        <p:nvSpPr>
          <p:cNvPr id="11" name="Shape 9"/>
          <p:cNvSpPr/>
          <p:nvPr/>
        </p:nvSpPr>
        <p:spPr>
          <a:xfrm>
            <a:off x="548640" y="2560320"/>
            <a:ext cx="11091672" cy="987552"/>
          </a:xfrm>
          <a:prstGeom prst="roundRect">
            <a:avLst>
              <a:gd name="adj" fmla="val 16667"/>
            </a:avLst>
          </a:prstGeom>
          <a:solidFill>
            <a:srgbClr val="F2F4F8"/>
          </a:solidFill>
          <a:ln w="12700">
            <a:solidFill>
              <a:srgbClr val="F2F4F8"/>
            </a:solidFill>
            <a:prstDash val="solid"/>
          </a:ln>
        </p:spPr>
      </p:sp>
      <p:sp>
        <p:nvSpPr>
          <p:cNvPr id="12" name="Shape 10"/>
          <p:cNvSpPr/>
          <p:nvPr/>
        </p:nvSpPr>
        <p:spPr>
          <a:xfrm>
            <a:off x="731520" y="2907792"/>
            <a:ext cx="1417320" cy="292608"/>
          </a:xfrm>
          <a:prstGeom prst="roundRect">
            <a:avLst>
              <a:gd name="adj" fmla="val 50000"/>
            </a:avLst>
          </a:prstGeom>
          <a:solidFill>
            <a:srgbClr val="7B4FA6"/>
          </a:solidFill>
          <a:ln w="12700">
            <a:solidFill>
              <a:srgbClr val="7B4FA6"/>
            </a:solidFill>
            <a:prstDash val="solid"/>
          </a:ln>
        </p:spPr>
      </p:sp>
      <p:sp>
        <p:nvSpPr>
          <p:cNvPr id="13" name="Text 11"/>
          <p:cNvSpPr txBox="1"/>
          <p:nvPr/>
        </p:nvSpPr>
        <p:spPr>
          <a:xfrm>
            <a:off x="731520" y="2900477"/>
            <a:ext cx="1417320" cy="31089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WEALTH FAMILY</a:t>
            </a:r>
            <a:endParaRPr lang="en-US" sz="850" dirty="0"/>
          </a:p>
        </p:txBody>
      </p:sp>
      <p:sp>
        <p:nvSpPr>
          <p:cNvPr id="14" name="Text 12"/>
          <p:cNvSpPr txBox="1"/>
          <p:nvPr/>
        </p:nvSpPr>
        <p:spPr>
          <a:xfrm>
            <a:off x="2331720" y="2633472"/>
            <a:ext cx="1920240" cy="841248"/>
          </a:xfrm>
          <a:prstGeom prst="rect">
            <a:avLst/>
          </a:prstGeom>
          <a:noFill/>
          <a:ln/>
        </p:spPr>
        <p:txBody>
          <a:bodyPr wrap="square" lIns="0" tIns="0" rIns="0" bIns="0" rtlCol="0" anchor="ctr"/>
          <a:lstStyle/>
          <a:p>
            <a:pPr marL="0" indent="0">
              <a:buNone/>
            </a:pPr>
            <a:r>
              <a:rPr lang="en-US" b="1" dirty="0">
                <a:solidFill>
                  <a:srgbClr val="23283D"/>
                </a:solidFill>
                <a:latin typeface="Calibri" pitchFamily="34" charset="0"/>
                <a:ea typeface="Calibri" pitchFamily="34" charset="-122"/>
                <a:cs typeface="Calibri" pitchFamily="34" charset="-120"/>
              </a:rPr>
              <a:t>Data holding levy</a:t>
            </a:r>
            <a:endParaRPr lang="en-US" dirty="0"/>
          </a:p>
        </p:txBody>
      </p:sp>
      <p:sp>
        <p:nvSpPr>
          <p:cNvPr id="15" name="Text 13"/>
          <p:cNvSpPr txBox="1"/>
          <p:nvPr/>
        </p:nvSpPr>
        <p:spPr>
          <a:xfrm>
            <a:off x="4343400" y="2633472"/>
            <a:ext cx="4206240" cy="84124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Annual charge on large scale data inventories above a threshold, akin to rates on land</a:t>
            </a:r>
            <a:endParaRPr lang="en-US" sz="1600" dirty="0"/>
          </a:p>
        </p:txBody>
      </p:sp>
      <p:sp>
        <p:nvSpPr>
          <p:cNvPr id="16" name="Text 14"/>
          <p:cNvSpPr txBox="1"/>
          <p:nvPr/>
        </p:nvSpPr>
        <p:spPr>
          <a:xfrm>
            <a:off x="8686800" y="2633472"/>
            <a:ext cx="2788920" cy="841248"/>
          </a:xfrm>
          <a:prstGeom prst="rect">
            <a:avLst/>
          </a:prstGeom>
          <a:noFill/>
          <a:ln/>
        </p:spPr>
        <p:txBody>
          <a:bodyPr wrap="square" lIns="0" tIns="0" rIns="0" bIns="0" rtlCol="0" anchor="ctr"/>
          <a:lstStyle/>
          <a:p>
            <a:pPr marL="0" indent="0">
              <a:buNone/>
            </a:pPr>
            <a:r>
              <a:rPr lang="en-US" sz="1600" i="1" dirty="0">
                <a:solidFill>
                  <a:srgbClr val="5A6B84"/>
                </a:solidFill>
                <a:latin typeface="Calibri" pitchFamily="34" charset="0"/>
                <a:ea typeface="Calibri" pitchFamily="34" charset="-122"/>
                <a:cs typeface="Calibri" pitchFamily="34" charset="-120"/>
              </a:rPr>
              <a:t>Valuation convention needed; carve outs for public interest holders</a:t>
            </a:r>
            <a:endParaRPr lang="en-US" sz="1600" dirty="0"/>
          </a:p>
        </p:txBody>
      </p:sp>
      <p:sp>
        <p:nvSpPr>
          <p:cNvPr id="17" name="Shape 15"/>
          <p:cNvSpPr/>
          <p:nvPr/>
        </p:nvSpPr>
        <p:spPr>
          <a:xfrm>
            <a:off x="548640" y="3657600"/>
            <a:ext cx="11091672" cy="987552"/>
          </a:xfrm>
          <a:prstGeom prst="roundRect">
            <a:avLst>
              <a:gd name="adj" fmla="val 16667"/>
            </a:avLst>
          </a:prstGeom>
          <a:solidFill>
            <a:srgbClr val="F2F4F8"/>
          </a:solidFill>
          <a:ln w="12700">
            <a:solidFill>
              <a:srgbClr val="F2F4F8"/>
            </a:solidFill>
            <a:prstDash val="solid"/>
          </a:ln>
        </p:spPr>
      </p:sp>
      <p:sp>
        <p:nvSpPr>
          <p:cNvPr id="18" name="Shape 16"/>
          <p:cNvSpPr/>
          <p:nvPr/>
        </p:nvSpPr>
        <p:spPr>
          <a:xfrm>
            <a:off x="731520" y="4005072"/>
            <a:ext cx="1417320" cy="292608"/>
          </a:xfrm>
          <a:prstGeom prst="roundRect">
            <a:avLst>
              <a:gd name="adj" fmla="val 50000"/>
            </a:avLst>
          </a:prstGeom>
          <a:solidFill>
            <a:srgbClr val="2E9E4F"/>
          </a:solidFill>
          <a:ln w="12700">
            <a:solidFill>
              <a:srgbClr val="2E9E4F"/>
            </a:solidFill>
            <a:prstDash val="solid"/>
          </a:ln>
        </p:spPr>
      </p:sp>
      <p:sp>
        <p:nvSpPr>
          <p:cNvPr id="19" name="Text 17"/>
          <p:cNvSpPr txBox="1"/>
          <p:nvPr/>
        </p:nvSpPr>
        <p:spPr>
          <a:xfrm>
            <a:off x="731520" y="3997757"/>
            <a:ext cx="1417320" cy="31089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VAT FAMILY</a:t>
            </a:r>
            <a:endParaRPr lang="en-US" sz="850" dirty="0"/>
          </a:p>
        </p:txBody>
      </p:sp>
      <p:sp>
        <p:nvSpPr>
          <p:cNvPr id="20" name="Text 18"/>
          <p:cNvSpPr txBox="1"/>
          <p:nvPr/>
        </p:nvSpPr>
        <p:spPr>
          <a:xfrm>
            <a:off x="2331720" y="3730752"/>
            <a:ext cx="1920240" cy="841248"/>
          </a:xfrm>
          <a:prstGeom prst="rect">
            <a:avLst/>
          </a:prstGeom>
          <a:noFill/>
          <a:ln/>
        </p:spPr>
        <p:txBody>
          <a:bodyPr wrap="square" lIns="0" tIns="0" rIns="0" bIns="0" rtlCol="0" anchor="ctr"/>
          <a:lstStyle/>
          <a:p>
            <a:pPr marL="0" indent="0">
              <a:buNone/>
            </a:pPr>
            <a:r>
              <a:rPr lang="en-US" b="1" dirty="0">
                <a:solidFill>
                  <a:srgbClr val="23283D"/>
                </a:solidFill>
                <a:latin typeface="Calibri" pitchFamily="34" charset="0"/>
                <a:ea typeface="Calibri" pitchFamily="34" charset="-122"/>
                <a:cs typeface="Calibri" pitchFamily="34" charset="-120"/>
              </a:rPr>
              <a:t>Barter VAT</a:t>
            </a:r>
            <a:endParaRPr lang="en-US" dirty="0"/>
          </a:p>
        </p:txBody>
      </p:sp>
      <p:sp>
        <p:nvSpPr>
          <p:cNvPr id="21" name="Text 19"/>
          <p:cNvSpPr txBox="1"/>
          <p:nvPr/>
        </p:nvSpPr>
        <p:spPr>
          <a:xfrm>
            <a:off x="4343400" y="3730752"/>
            <a:ext cx="4206240" cy="84124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Tax the service for data exchange at open market value of the service supplied</a:t>
            </a:r>
            <a:endParaRPr lang="en-US" sz="1600" dirty="0"/>
          </a:p>
        </p:txBody>
      </p:sp>
      <p:sp>
        <p:nvSpPr>
          <p:cNvPr id="22" name="Text 20"/>
          <p:cNvSpPr txBox="1"/>
          <p:nvPr/>
        </p:nvSpPr>
        <p:spPr>
          <a:xfrm>
            <a:off x="8686800" y="3730752"/>
            <a:ext cx="2788920" cy="841248"/>
          </a:xfrm>
          <a:prstGeom prst="rect">
            <a:avLst/>
          </a:prstGeom>
          <a:noFill/>
          <a:ln/>
        </p:spPr>
        <p:txBody>
          <a:bodyPr wrap="square" lIns="0" tIns="0" rIns="0" bIns="0" rtlCol="0" anchor="ctr"/>
          <a:lstStyle/>
          <a:p>
            <a:pPr marL="0" indent="0">
              <a:buNone/>
            </a:pPr>
            <a:r>
              <a:rPr lang="en-US" sz="1600" i="1" dirty="0">
                <a:solidFill>
                  <a:srgbClr val="5A6B84"/>
                </a:solidFill>
                <a:latin typeface="Calibri" pitchFamily="34" charset="0"/>
                <a:ea typeface="Calibri" pitchFamily="34" charset="-122"/>
                <a:cs typeface="Calibri" pitchFamily="34" charset="-120"/>
              </a:rPr>
              <a:t>Requires valuing zero priced supplies; strongest doctrinal footing</a:t>
            </a:r>
            <a:endParaRPr lang="en-US" sz="1600" dirty="0"/>
          </a:p>
        </p:txBody>
      </p:sp>
      <p:sp>
        <p:nvSpPr>
          <p:cNvPr id="23" name="Shape 21"/>
          <p:cNvSpPr/>
          <p:nvPr/>
        </p:nvSpPr>
        <p:spPr>
          <a:xfrm>
            <a:off x="548640" y="4754880"/>
            <a:ext cx="11091672" cy="987552"/>
          </a:xfrm>
          <a:prstGeom prst="roundRect">
            <a:avLst>
              <a:gd name="adj" fmla="val 16667"/>
            </a:avLst>
          </a:prstGeom>
          <a:solidFill>
            <a:srgbClr val="F2F4F8"/>
          </a:solidFill>
          <a:ln w="12700">
            <a:solidFill>
              <a:srgbClr val="F2F4F8"/>
            </a:solidFill>
            <a:prstDash val="solid"/>
          </a:ln>
        </p:spPr>
      </p:sp>
      <p:sp>
        <p:nvSpPr>
          <p:cNvPr id="24" name="Shape 22"/>
          <p:cNvSpPr/>
          <p:nvPr/>
        </p:nvSpPr>
        <p:spPr>
          <a:xfrm>
            <a:off x="731520" y="5102352"/>
            <a:ext cx="1417320" cy="292608"/>
          </a:xfrm>
          <a:prstGeom prst="roundRect">
            <a:avLst>
              <a:gd name="adj" fmla="val 50000"/>
            </a:avLst>
          </a:prstGeom>
          <a:solidFill>
            <a:srgbClr val="2B6CB0"/>
          </a:solidFill>
          <a:ln w="12700">
            <a:solidFill>
              <a:srgbClr val="2B6CB0"/>
            </a:solidFill>
            <a:prstDash val="solid"/>
          </a:ln>
        </p:spPr>
      </p:sp>
      <p:sp>
        <p:nvSpPr>
          <p:cNvPr id="25" name="Text 23"/>
          <p:cNvSpPr txBox="1"/>
          <p:nvPr/>
        </p:nvSpPr>
        <p:spPr>
          <a:xfrm>
            <a:off x="731520" y="5095037"/>
            <a:ext cx="1417320" cy="31089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INCOME FAMILY</a:t>
            </a:r>
            <a:endParaRPr lang="en-US" sz="850" dirty="0"/>
          </a:p>
        </p:txBody>
      </p:sp>
      <p:sp>
        <p:nvSpPr>
          <p:cNvPr id="26" name="Text 24"/>
          <p:cNvSpPr txBox="1"/>
          <p:nvPr/>
        </p:nvSpPr>
        <p:spPr>
          <a:xfrm>
            <a:off x="2331720" y="4828032"/>
            <a:ext cx="1920240" cy="841248"/>
          </a:xfrm>
          <a:prstGeom prst="rect">
            <a:avLst/>
          </a:prstGeom>
          <a:noFill/>
          <a:ln/>
        </p:spPr>
        <p:txBody>
          <a:bodyPr wrap="square" lIns="0" tIns="0" rIns="0" bIns="0" rtlCol="0" anchor="ctr"/>
          <a:lstStyle/>
          <a:p>
            <a:pPr marL="0" indent="0">
              <a:buNone/>
            </a:pPr>
            <a:r>
              <a:rPr lang="en-US" b="1" dirty="0">
                <a:solidFill>
                  <a:srgbClr val="23283D"/>
                </a:solidFill>
                <a:latin typeface="Calibri" pitchFamily="34" charset="0"/>
                <a:ea typeface="Calibri" pitchFamily="34" charset="-122"/>
                <a:cs typeface="Calibri" pitchFamily="34" charset="-120"/>
              </a:rPr>
              <a:t>Data as allocation key</a:t>
            </a:r>
            <a:endParaRPr lang="en-US" dirty="0"/>
          </a:p>
        </p:txBody>
      </p:sp>
      <p:sp>
        <p:nvSpPr>
          <p:cNvPr id="27" name="Text 25"/>
          <p:cNvSpPr txBox="1"/>
          <p:nvPr/>
        </p:nvSpPr>
        <p:spPr>
          <a:xfrm>
            <a:off x="4343400" y="4828032"/>
            <a:ext cx="4206240" cy="841248"/>
          </a:xfrm>
          <a:prstGeom prst="rect">
            <a:avLst/>
          </a:prstGeom>
          <a:noFill/>
          <a:ln/>
        </p:spPr>
        <p:txBody>
          <a:bodyPr wrap="square" lIns="0" tIns="0" rIns="0" bIns="0" rtlCol="0" anchor="ctr"/>
          <a:lstStyle/>
          <a:p>
            <a:pPr marL="0" indent="0">
              <a:buNone/>
            </a:pPr>
            <a:r>
              <a:rPr lang="en-US" sz="1600" dirty="0">
                <a:solidFill>
                  <a:srgbClr val="2B3A52"/>
                </a:solidFill>
                <a:latin typeface="Calibri" pitchFamily="34" charset="0"/>
                <a:ea typeface="Calibri" pitchFamily="34" charset="-122"/>
                <a:cs typeface="Calibri" pitchFamily="34" charset="-120"/>
              </a:rPr>
              <a:t>No separate tax: data volume becomes a factor apportioning MNE profits to market states</a:t>
            </a:r>
            <a:endParaRPr lang="en-US" sz="1600" dirty="0"/>
          </a:p>
        </p:txBody>
      </p:sp>
      <p:sp>
        <p:nvSpPr>
          <p:cNvPr id="28" name="Text 26"/>
          <p:cNvSpPr txBox="1"/>
          <p:nvPr/>
        </p:nvSpPr>
        <p:spPr>
          <a:xfrm>
            <a:off x="8686800" y="4828032"/>
            <a:ext cx="2788920" cy="841248"/>
          </a:xfrm>
          <a:prstGeom prst="rect">
            <a:avLst/>
          </a:prstGeom>
          <a:noFill/>
          <a:ln/>
        </p:spPr>
        <p:txBody>
          <a:bodyPr wrap="square" lIns="0" tIns="0" rIns="0" bIns="0" rtlCol="0" anchor="ctr"/>
          <a:lstStyle/>
          <a:p>
            <a:pPr marL="0" indent="0">
              <a:buNone/>
            </a:pPr>
            <a:r>
              <a:rPr lang="en-US" sz="1600" i="1" dirty="0">
                <a:solidFill>
                  <a:srgbClr val="5A6B84"/>
                </a:solidFill>
                <a:latin typeface="Calibri" pitchFamily="34" charset="0"/>
                <a:ea typeface="Calibri" pitchFamily="34" charset="-122"/>
                <a:cs typeface="Calibri" pitchFamily="34" charset="-120"/>
              </a:rPr>
              <a:t>Depends on multilateral adoption: the UNFCITC arena</a:t>
            </a:r>
            <a:endParaRPr lang="en-US" sz="1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8">
    <p:bg>
      <p:bgPr>
        <a:solidFill>
          <a:srgbClr val="5B5EA6"/>
        </a:solidFill>
        <a:effectLst/>
      </p:bgPr>
    </p:bg>
    <p:spTree>
      <p:nvGrpSpPr>
        <p:cNvPr id="1" name=""/>
        <p:cNvGrpSpPr/>
        <p:nvPr/>
      </p:nvGrpSpPr>
      <p:grpSpPr>
        <a:xfrm>
          <a:off x="0" y="0"/>
          <a:ext cx="0" cy="0"/>
          <a:chOff x="0" y="0"/>
          <a:chExt cx="0" cy="0"/>
        </a:xfrm>
      </p:grpSpPr>
      <p:pic>
        <p:nvPicPr>
          <p:cNvPr id="9" name="Picture 8" descr="Robot operating a machine">
            <a:extLst>
              <a:ext uri="{FF2B5EF4-FFF2-40B4-BE49-F238E27FC236}">
                <a16:creationId xmlns:a16="http://schemas.microsoft.com/office/drawing/2014/main" id="{2F6E6288-D102-DD9D-C209-0C14CB4995A3}"/>
              </a:ext>
            </a:extLst>
          </p:cNvPr>
          <p:cNvPicPr>
            <a:picLocks noChangeAspect="1"/>
          </p:cNvPicPr>
          <p:nvPr/>
        </p:nvPicPr>
        <p:blipFill>
          <a:blip r:embed="rId3">
            <a:alphaModFix amt="20000"/>
          </a:blip>
          <a:srcRect r="2989" b="1"/>
          <a:stretch>
            <a:fillRect/>
          </a:stretch>
        </p:blipFill>
        <p:spPr>
          <a:xfrm>
            <a:off x="4944532" y="10"/>
            <a:ext cx="7247467" cy="6857990"/>
          </a:xfrm>
          <a:prstGeom prst="rect">
            <a:avLst/>
          </a:prstGeom>
        </p:spPr>
      </p:pic>
      <p:sp>
        <p:nvSpPr>
          <p:cNvPr id="4" name="Text 2"/>
          <p:cNvSpPr txBox="1"/>
          <p:nvPr/>
        </p:nvSpPr>
        <p:spPr>
          <a:xfrm>
            <a:off x="822960" y="1737360"/>
            <a:ext cx="8229600" cy="411480"/>
          </a:xfrm>
          <a:prstGeom prst="rect">
            <a:avLst/>
          </a:prstGeom>
          <a:noFill/>
          <a:ln/>
        </p:spPr>
        <p:txBody>
          <a:bodyPr wrap="square" lIns="0" tIns="0" rIns="0" bIns="0" rtlCol="0" anchor="ctr"/>
          <a:lstStyle/>
          <a:p>
            <a:pPr marL="0" indent="0">
              <a:buNone/>
            </a:pPr>
            <a:r>
              <a:rPr lang="en-US" sz="1400" b="1" kern="0" spc="500" dirty="0">
                <a:solidFill>
                  <a:srgbClr val="FFFFFF"/>
                </a:solidFill>
                <a:latin typeface="Calibri" pitchFamily="34" charset="0"/>
                <a:ea typeface="Calibri" pitchFamily="34" charset="-122"/>
                <a:cs typeface="Calibri" pitchFamily="34" charset="-120"/>
              </a:rPr>
              <a:t>THE INVISIBLE WORKFORCE</a:t>
            </a:r>
            <a:endParaRPr lang="en-US" sz="1400" dirty="0"/>
          </a:p>
        </p:txBody>
      </p:sp>
      <p:sp>
        <p:nvSpPr>
          <p:cNvPr id="5" name="Text 3"/>
          <p:cNvSpPr txBox="1"/>
          <p:nvPr/>
        </p:nvSpPr>
        <p:spPr>
          <a:xfrm>
            <a:off x="822960" y="2240280"/>
            <a:ext cx="8595360" cy="1828800"/>
          </a:xfrm>
          <a:prstGeom prst="rect">
            <a:avLst/>
          </a:prstGeom>
          <a:noFill/>
          <a:ln/>
        </p:spPr>
        <p:txBody>
          <a:bodyPr wrap="square" lIns="0" tIns="0" rIns="0" bIns="0" rtlCol="0" anchor="t"/>
          <a:lstStyle/>
          <a:p>
            <a:pPr marL="0" indent="0">
              <a:buNone/>
            </a:pPr>
            <a:r>
              <a:rPr lang="en-US" sz="3700" b="1" dirty="0">
                <a:solidFill>
                  <a:srgbClr val="FFFFFF"/>
                </a:solidFill>
                <a:latin typeface="Cambria" pitchFamily="34" charset="0"/>
                <a:ea typeface="Cambria" pitchFamily="34" charset="-122"/>
                <a:cs typeface="Cambria" pitchFamily="34" charset="-120"/>
              </a:rPr>
              <a:t>Algorithms: Asset, Worker, Trader</a:t>
            </a:r>
            <a:endParaRPr lang="en-US" sz="3700" dirty="0"/>
          </a:p>
        </p:txBody>
      </p:sp>
      <p:sp>
        <p:nvSpPr>
          <p:cNvPr id="6" name="Text 4"/>
          <p:cNvSpPr txBox="1"/>
          <p:nvPr/>
        </p:nvSpPr>
        <p:spPr>
          <a:xfrm>
            <a:off x="822960" y="4206240"/>
            <a:ext cx="7863840" cy="1554480"/>
          </a:xfrm>
          <a:prstGeom prst="rect">
            <a:avLst/>
          </a:prstGeom>
          <a:noFill/>
          <a:ln/>
        </p:spPr>
        <p:txBody>
          <a:bodyPr wrap="square" lIns="0" tIns="0" rIns="0" bIns="0" rtlCol="0" anchor="t"/>
          <a:lstStyle/>
          <a:p>
            <a:pPr marL="0" indent="0">
              <a:buNone/>
            </a:pPr>
            <a:r>
              <a:rPr lang="en-US" sz="2000" dirty="0">
                <a:solidFill>
                  <a:srgbClr val="FFFFFF"/>
                </a:solidFill>
                <a:latin typeface="Calibri" pitchFamily="34" charset="0"/>
                <a:ea typeface="Calibri" pitchFamily="34" charset="-122"/>
                <a:cs typeface="Calibri" pitchFamily="34" charset="-120"/>
              </a:rPr>
              <a:t>Trillions of economic decisions a day are taken by software that pays no income tax, no social contribution, and appears on no payroll. Is there a tax here? Can there be?</a:t>
            </a:r>
            <a:endParaRPr lang="en-US"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One loop, three legal identities</a:t>
            </a:r>
            <a:endParaRPr lang="en-US" sz="2600" dirty="0"/>
          </a:p>
        </p:txBody>
      </p:sp>
      <p:sp>
        <p:nvSpPr>
          <p:cNvPr id="5" name="Shape 3"/>
          <p:cNvSpPr/>
          <p:nvPr/>
        </p:nvSpPr>
        <p:spPr>
          <a:xfrm>
            <a:off x="3293294" y="2619232"/>
            <a:ext cx="517607" cy="376064"/>
          </a:xfrm>
          <a:prstGeom prst="line">
            <a:avLst/>
          </a:prstGeom>
          <a:noFill/>
          <a:ln w="19050">
            <a:solidFill>
              <a:srgbClr val="5A6B84"/>
            </a:solidFill>
            <a:prstDash val="solid"/>
            <a:tailEnd type="triangle"/>
          </a:ln>
        </p:spPr>
      </p:sp>
      <p:sp>
        <p:nvSpPr>
          <p:cNvPr id="6" name="Shape 4"/>
          <p:cNvSpPr/>
          <p:nvPr/>
        </p:nvSpPr>
        <p:spPr>
          <a:xfrm flipH="1">
            <a:off x="3896657" y="3867708"/>
            <a:ext cx="197708" cy="608484"/>
          </a:xfrm>
          <a:prstGeom prst="line">
            <a:avLst/>
          </a:prstGeom>
          <a:noFill/>
          <a:ln w="19050">
            <a:solidFill>
              <a:srgbClr val="5A6B84"/>
            </a:solidFill>
            <a:prstDash val="solid"/>
            <a:tailEnd type="triangle"/>
          </a:ln>
        </p:spPr>
      </p:sp>
      <p:sp>
        <p:nvSpPr>
          <p:cNvPr id="7" name="Shape 5"/>
          <p:cNvSpPr/>
          <p:nvPr/>
        </p:nvSpPr>
        <p:spPr>
          <a:xfrm flipH="1">
            <a:off x="2514741" y="5015372"/>
            <a:ext cx="639798" cy="0"/>
          </a:xfrm>
          <a:prstGeom prst="line">
            <a:avLst/>
          </a:prstGeom>
          <a:noFill/>
          <a:ln w="19050">
            <a:solidFill>
              <a:srgbClr val="5A6B84"/>
            </a:solidFill>
            <a:prstDash val="solid"/>
            <a:tailEnd type="triangle"/>
          </a:ln>
        </p:spPr>
      </p:sp>
      <p:sp>
        <p:nvSpPr>
          <p:cNvPr id="8" name="Shape 6"/>
          <p:cNvSpPr/>
          <p:nvPr/>
        </p:nvSpPr>
        <p:spPr>
          <a:xfrm flipH="1" flipV="1">
            <a:off x="1574914" y="3867708"/>
            <a:ext cx="197708" cy="608484"/>
          </a:xfrm>
          <a:prstGeom prst="line">
            <a:avLst/>
          </a:prstGeom>
          <a:noFill/>
          <a:ln w="19050">
            <a:solidFill>
              <a:srgbClr val="5A6B84"/>
            </a:solidFill>
            <a:prstDash val="solid"/>
            <a:tailEnd type="triangle"/>
          </a:ln>
        </p:spPr>
      </p:sp>
      <p:sp>
        <p:nvSpPr>
          <p:cNvPr id="9" name="Shape 7"/>
          <p:cNvSpPr/>
          <p:nvPr/>
        </p:nvSpPr>
        <p:spPr>
          <a:xfrm flipV="1">
            <a:off x="1858378" y="2619232"/>
            <a:ext cx="517607" cy="376064"/>
          </a:xfrm>
          <a:prstGeom prst="line">
            <a:avLst/>
          </a:prstGeom>
          <a:noFill/>
          <a:ln w="19050">
            <a:solidFill>
              <a:srgbClr val="5A6B84"/>
            </a:solidFill>
            <a:prstDash val="solid"/>
            <a:tailEnd type="triangle"/>
          </a:ln>
        </p:spPr>
      </p:sp>
      <p:sp>
        <p:nvSpPr>
          <p:cNvPr id="10" name="Shape 8"/>
          <p:cNvSpPr/>
          <p:nvPr/>
        </p:nvSpPr>
        <p:spPr>
          <a:xfrm>
            <a:off x="2313432" y="1764792"/>
            <a:ext cx="1042416" cy="1042416"/>
          </a:xfrm>
          <a:prstGeom prst="ellipse">
            <a:avLst/>
          </a:prstGeom>
          <a:solidFill>
            <a:srgbClr val="E63946"/>
          </a:solidFill>
          <a:ln w="12700">
            <a:solidFill>
              <a:srgbClr val="E63946"/>
            </a:solidFill>
            <a:prstDash val="solid"/>
          </a:ln>
        </p:spPr>
      </p:sp>
      <p:sp>
        <p:nvSpPr>
          <p:cNvPr id="11" name="Text 9"/>
          <p:cNvSpPr txBox="1"/>
          <p:nvPr/>
        </p:nvSpPr>
        <p:spPr>
          <a:xfrm>
            <a:off x="2350008" y="1764792"/>
            <a:ext cx="969264" cy="104241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INPUTS</a:t>
            </a:r>
            <a:endParaRPr lang="en-US" sz="850" dirty="0"/>
          </a:p>
        </p:txBody>
      </p:sp>
      <p:sp>
        <p:nvSpPr>
          <p:cNvPr id="12" name="Shape 10"/>
          <p:cNvSpPr/>
          <p:nvPr/>
        </p:nvSpPr>
        <p:spPr>
          <a:xfrm>
            <a:off x="3748348" y="2807320"/>
            <a:ext cx="1042416" cy="1042416"/>
          </a:xfrm>
          <a:prstGeom prst="ellipse">
            <a:avLst/>
          </a:prstGeom>
          <a:solidFill>
            <a:srgbClr val="F4802A"/>
          </a:solidFill>
          <a:ln w="12700">
            <a:solidFill>
              <a:srgbClr val="F4802A"/>
            </a:solidFill>
            <a:prstDash val="solid"/>
          </a:ln>
        </p:spPr>
      </p:sp>
      <p:sp>
        <p:nvSpPr>
          <p:cNvPr id="13" name="Text 11"/>
          <p:cNvSpPr txBox="1"/>
          <p:nvPr/>
        </p:nvSpPr>
        <p:spPr>
          <a:xfrm>
            <a:off x="3784924" y="2807320"/>
            <a:ext cx="969264" cy="104241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MODEL</a:t>
            </a:r>
            <a:endParaRPr lang="en-US" sz="850" dirty="0"/>
          </a:p>
        </p:txBody>
      </p:sp>
      <p:sp>
        <p:nvSpPr>
          <p:cNvPr id="14" name="Shape 12"/>
          <p:cNvSpPr/>
          <p:nvPr/>
        </p:nvSpPr>
        <p:spPr>
          <a:xfrm>
            <a:off x="3200259" y="4494164"/>
            <a:ext cx="1042416" cy="1042416"/>
          </a:xfrm>
          <a:prstGeom prst="ellipse">
            <a:avLst/>
          </a:prstGeom>
          <a:solidFill>
            <a:srgbClr val="EDAD0B"/>
          </a:solidFill>
          <a:ln w="12700">
            <a:solidFill>
              <a:srgbClr val="EDAD0B"/>
            </a:solidFill>
            <a:prstDash val="solid"/>
          </a:ln>
        </p:spPr>
      </p:sp>
      <p:sp>
        <p:nvSpPr>
          <p:cNvPr id="15" name="Text 13"/>
          <p:cNvSpPr txBox="1"/>
          <p:nvPr/>
        </p:nvSpPr>
        <p:spPr>
          <a:xfrm>
            <a:off x="3236835" y="4494164"/>
            <a:ext cx="969264" cy="104241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DECISION</a:t>
            </a:r>
            <a:endParaRPr lang="en-US" sz="850" dirty="0"/>
          </a:p>
        </p:txBody>
      </p:sp>
      <p:sp>
        <p:nvSpPr>
          <p:cNvPr id="16" name="Shape 14"/>
          <p:cNvSpPr/>
          <p:nvPr/>
        </p:nvSpPr>
        <p:spPr>
          <a:xfrm>
            <a:off x="1426605" y="4494164"/>
            <a:ext cx="1042416" cy="1042416"/>
          </a:xfrm>
          <a:prstGeom prst="ellipse">
            <a:avLst/>
          </a:prstGeom>
          <a:solidFill>
            <a:srgbClr val="2E9E4F"/>
          </a:solidFill>
          <a:ln w="12700">
            <a:solidFill>
              <a:srgbClr val="2E9E4F"/>
            </a:solidFill>
            <a:prstDash val="solid"/>
          </a:ln>
        </p:spPr>
      </p:sp>
      <p:sp>
        <p:nvSpPr>
          <p:cNvPr id="17" name="Text 15"/>
          <p:cNvSpPr txBox="1"/>
          <p:nvPr/>
        </p:nvSpPr>
        <p:spPr>
          <a:xfrm>
            <a:off x="1463181" y="4494164"/>
            <a:ext cx="969264" cy="104241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OUTCOME</a:t>
            </a:r>
            <a:endParaRPr lang="en-US" sz="850" dirty="0"/>
          </a:p>
        </p:txBody>
      </p:sp>
      <p:sp>
        <p:nvSpPr>
          <p:cNvPr id="18" name="Shape 16"/>
          <p:cNvSpPr/>
          <p:nvPr/>
        </p:nvSpPr>
        <p:spPr>
          <a:xfrm>
            <a:off x="878516" y="2807320"/>
            <a:ext cx="1042416" cy="1042416"/>
          </a:xfrm>
          <a:prstGeom prst="ellipse">
            <a:avLst/>
          </a:prstGeom>
          <a:solidFill>
            <a:srgbClr val="2B6CB0"/>
          </a:solidFill>
          <a:ln w="12700">
            <a:solidFill>
              <a:srgbClr val="2B6CB0"/>
            </a:solidFill>
            <a:prstDash val="solid"/>
          </a:ln>
        </p:spPr>
      </p:sp>
      <p:sp>
        <p:nvSpPr>
          <p:cNvPr id="19" name="Text 17"/>
          <p:cNvSpPr txBox="1"/>
          <p:nvPr/>
        </p:nvSpPr>
        <p:spPr>
          <a:xfrm>
            <a:off x="915092" y="2807320"/>
            <a:ext cx="969264" cy="1042416"/>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PROFIT</a:t>
            </a:r>
            <a:endParaRPr lang="en-US" sz="850" dirty="0"/>
          </a:p>
        </p:txBody>
      </p:sp>
      <p:sp>
        <p:nvSpPr>
          <p:cNvPr id="20" name="Text 18"/>
          <p:cNvSpPr txBox="1"/>
          <p:nvPr/>
        </p:nvSpPr>
        <p:spPr>
          <a:xfrm>
            <a:off x="640080" y="5897880"/>
            <a:ext cx="4937760" cy="274320"/>
          </a:xfrm>
          <a:prstGeom prst="rect">
            <a:avLst/>
          </a:prstGeom>
          <a:noFill/>
          <a:ln/>
        </p:spPr>
        <p:txBody>
          <a:bodyPr wrap="square" lIns="0" tIns="0" rIns="0" bIns="0" rtlCol="0" anchor="t"/>
          <a:lstStyle/>
          <a:p>
            <a:pPr marL="0" indent="0" algn="l">
              <a:buNone/>
            </a:pPr>
            <a:r>
              <a:rPr lang="en-US" sz="1050" dirty="0">
                <a:solidFill>
                  <a:srgbClr val="5A6B84"/>
                </a:solidFill>
                <a:latin typeface="Calibri" pitchFamily="34" charset="0"/>
                <a:ea typeface="Calibri" pitchFamily="34" charset="-122"/>
                <a:cs typeface="Calibri" pitchFamily="34" charset="-120"/>
              </a:rPr>
              <a:t>data in, decisions out, profit captured, model improved: the loop never clocks off</a:t>
            </a:r>
            <a:endParaRPr lang="en-US" sz="1050" dirty="0"/>
          </a:p>
        </p:txBody>
      </p:sp>
      <p:sp>
        <p:nvSpPr>
          <p:cNvPr id="21" name="Shape 19"/>
          <p:cNvSpPr/>
          <p:nvPr/>
        </p:nvSpPr>
        <p:spPr>
          <a:xfrm rot="5400000">
            <a:off x="5486400" y="1764792"/>
            <a:ext cx="292608" cy="274320"/>
          </a:xfrm>
          <a:prstGeom prst="triangle">
            <a:avLst/>
          </a:prstGeom>
          <a:solidFill>
            <a:srgbClr val="2E9E4F"/>
          </a:solidFill>
          <a:ln w="12700">
            <a:solidFill>
              <a:srgbClr val="2E9E4F"/>
            </a:solidFill>
            <a:prstDash val="solid"/>
          </a:ln>
        </p:spPr>
      </p:sp>
      <p:sp>
        <p:nvSpPr>
          <p:cNvPr id="22" name="Text 20"/>
          <p:cNvSpPr txBox="1"/>
          <p:nvPr/>
        </p:nvSpPr>
        <p:spPr>
          <a:xfrm>
            <a:off x="5943600" y="1600200"/>
            <a:ext cx="5669280" cy="365760"/>
          </a:xfrm>
          <a:prstGeom prst="rect">
            <a:avLst/>
          </a:prstGeom>
          <a:noFill/>
          <a:ln/>
        </p:spPr>
        <p:txBody>
          <a:bodyPr wrap="square" lIns="0" tIns="0" rIns="0" bIns="0" rtlCol="0" anchor="ctr"/>
          <a:lstStyle/>
          <a:p>
            <a:pPr marL="0" indent="0">
              <a:buNone/>
            </a:pPr>
            <a:r>
              <a:rPr lang="en-US" sz="1350" b="1" dirty="0">
                <a:solidFill>
                  <a:srgbClr val="2E9E4F"/>
                </a:solidFill>
                <a:latin typeface="Calibri" pitchFamily="34" charset="0"/>
                <a:ea typeface="Calibri" pitchFamily="34" charset="-122"/>
                <a:cs typeface="Calibri" pitchFamily="34" charset="-120"/>
              </a:rPr>
              <a:t>A CAPITAL ASSET</a:t>
            </a:r>
            <a:endParaRPr lang="en-US" sz="1350" dirty="0"/>
          </a:p>
        </p:txBody>
      </p:sp>
      <p:sp>
        <p:nvSpPr>
          <p:cNvPr id="23" name="Text 21"/>
          <p:cNvSpPr txBox="1"/>
          <p:nvPr/>
        </p:nvSpPr>
        <p:spPr>
          <a:xfrm>
            <a:off x="5943600" y="1984248"/>
            <a:ext cx="5669280" cy="868680"/>
          </a:xfrm>
          <a:prstGeom prst="rect">
            <a:avLst/>
          </a:prstGeom>
          <a:noFill/>
          <a:ln/>
        </p:spPr>
        <p:txBody>
          <a:bodyPr wrap="square" lIns="0" tIns="0" rIns="0" bIns="0" rtlCol="0" anchor="t"/>
          <a:lstStyle/>
          <a:p>
            <a:pPr marL="0" indent="0">
              <a:buNone/>
            </a:pPr>
            <a:r>
              <a:rPr lang="en-US" sz="1150" dirty="0">
                <a:solidFill>
                  <a:srgbClr val="2B3A52"/>
                </a:solidFill>
                <a:latin typeface="Calibri" pitchFamily="34" charset="0"/>
                <a:ea typeface="Calibri" pitchFamily="34" charset="-122"/>
                <a:cs typeface="Calibri" pitchFamily="34" charset="-120"/>
              </a:rPr>
              <a:t>An intangible on the balance sheet: developed, amortised, licensed, sold. Tax already sees it through CIT, CGT and transfer pricing.</a:t>
            </a:r>
            <a:endParaRPr lang="en-US" sz="1150" dirty="0"/>
          </a:p>
        </p:txBody>
      </p:sp>
      <p:sp>
        <p:nvSpPr>
          <p:cNvPr id="24" name="Shape 22"/>
          <p:cNvSpPr/>
          <p:nvPr/>
        </p:nvSpPr>
        <p:spPr>
          <a:xfrm>
            <a:off x="5943600" y="2898648"/>
            <a:ext cx="5486400" cy="0"/>
          </a:xfrm>
          <a:prstGeom prst="line">
            <a:avLst/>
          </a:prstGeom>
          <a:noFill/>
          <a:ln w="12700">
            <a:solidFill>
              <a:srgbClr val="D7DCE5"/>
            </a:solidFill>
            <a:prstDash val="solid"/>
          </a:ln>
        </p:spPr>
      </p:sp>
      <p:sp>
        <p:nvSpPr>
          <p:cNvPr id="25" name="Shape 23"/>
          <p:cNvSpPr/>
          <p:nvPr/>
        </p:nvSpPr>
        <p:spPr>
          <a:xfrm rot="5400000">
            <a:off x="5486400" y="3255264"/>
            <a:ext cx="292608" cy="274320"/>
          </a:xfrm>
          <a:prstGeom prst="triangle">
            <a:avLst/>
          </a:prstGeom>
          <a:solidFill>
            <a:srgbClr val="F4802A"/>
          </a:solidFill>
          <a:ln w="12700">
            <a:solidFill>
              <a:srgbClr val="F4802A"/>
            </a:solidFill>
            <a:prstDash val="solid"/>
          </a:ln>
        </p:spPr>
      </p:sp>
      <p:sp>
        <p:nvSpPr>
          <p:cNvPr id="26" name="Text 24"/>
          <p:cNvSpPr txBox="1"/>
          <p:nvPr/>
        </p:nvSpPr>
        <p:spPr>
          <a:xfrm>
            <a:off x="5943600" y="3090672"/>
            <a:ext cx="5669280" cy="365760"/>
          </a:xfrm>
          <a:prstGeom prst="rect">
            <a:avLst/>
          </a:prstGeom>
          <a:noFill/>
          <a:ln/>
        </p:spPr>
        <p:txBody>
          <a:bodyPr wrap="square" lIns="0" tIns="0" rIns="0" bIns="0" rtlCol="0" anchor="ctr"/>
          <a:lstStyle/>
          <a:p>
            <a:pPr marL="0" indent="0">
              <a:buNone/>
            </a:pPr>
            <a:r>
              <a:rPr lang="en-US" sz="1350" b="1" dirty="0">
                <a:solidFill>
                  <a:srgbClr val="F4802A"/>
                </a:solidFill>
                <a:latin typeface="Calibri" pitchFamily="34" charset="0"/>
                <a:ea typeface="Calibri" pitchFamily="34" charset="-122"/>
                <a:cs typeface="Calibri" pitchFamily="34" charset="-120"/>
              </a:rPr>
              <a:t>A WORKER</a:t>
            </a:r>
            <a:endParaRPr lang="en-US" sz="1350" dirty="0"/>
          </a:p>
        </p:txBody>
      </p:sp>
      <p:sp>
        <p:nvSpPr>
          <p:cNvPr id="27" name="Text 25"/>
          <p:cNvSpPr txBox="1"/>
          <p:nvPr/>
        </p:nvSpPr>
        <p:spPr>
          <a:xfrm>
            <a:off x="5943600" y="3474720"/>
            <a:ext cx="5669280" cy="868680"/>
          </a:xfrm>
          <a:prstGeom prst="rect">
            <a:avLst/>
          </a:prstGeom>
          <a:noFill/>
          <a:ln/>
        </p:spPr>
        <p:txBody>
          <a:bodyPr wrap="square" lIns="0" tIns="0" rIns="0" bIns="0" rtlCol="0" anchor="t"/>
          <a:lstStyle/>
          <a:p>
            <a:pPr marL="0" indent="0">
              <a:buNone/>
            </a:pPr>
            <a:r>
              <a:rPr lang="en-US" sz="1150" dirty="0">
                <a:solidFill>
                  <a:srgbClr val="2B3A52"/>
                </a:solidFill>
                <a:latin typeface="Calibri" pitchFamily="34" charset="0"/>
                <a:ea typeface="Calibri" pitchFamily="34" charset="-122"/>
                <a:cs typeface="Calibri" pitchFamily="34" charset="-120"/>
              </a:rPr>
              <a:t>It performs labour that salaried humans performed yesterday, but draws no wage, pays no PAYE, makes no pension contribution.</a:t>
            </a:r>
            <a:endParaRPr lang="en-US" sz="1150" dirty="0"/>
          </a:p>
        </p:txBody>
      </p:sp>
      <p:sp>
        <p:nvSpPr>
          <p:cNvPr id="28" name="Shape 26"/>
          <p:cNvSpPr/>
          <p:nvPr/>
        </p:nvSpPr>
        <p:spPr>
          <a:xfrm>
            <a:off x="5943600" y="4389120"/>
            <a:ext cx="5486400" cy="0"/>
          </a:xfrm>
          <a:prstGeom prst="line">
            <a:avLst/>
          </a:prstGeom>
          <a:noFill/>
          <a:ln w="12700">
            <a:solidFill>
              <a:srgbClr val="D7DCE5"/>
            </a:solidFill>
            <a:prstDash val="solid"/>
          </a:ln>
        </p:spPr>
      </p:sp>
      <p:sp>
        <p:nvSpPr>
          <p:cNvPr id="29" name="Shape 27"/>
          <p:cNvSpPr/>
          <p:nvPr/>
        </p:nvSpPr>
        <p:spPr>
          <a:xfrm rot="5400000">
            <a:off x="5486400" y="4745736"/>
            <a:ext cx="292608" cy="274320"/>
          </a:xfrm>
          <a:prstGeom prst="triangle">
            <a:avLst/>
          </a:prstGeom>
          <a:solidFill>
            <a:srgbClr val="7B4FA6"/>
          </a:solidFill>
          <a:ln w="12700">
            <a:solidFill>
              <a:srgbClr val="7B4FA6"/>
            </a:solidFill>
            <a:prstDash val="solid"/>
          </a:ln>
        </p:spPr>
      </p:sp>
      <p:sp>
        <p:nvSpPr>
          <p:cNvPr id="30" name="Text 28"/>
          <p:cNvSpPr txBox="1"/>
          <p:nvPr/>
        </p:nvSpPr>
        <p:spPr>
          <a:xfrm>
            <a:off x="5943600" y="4581144"/>
            <a:ext cx="5669280" cy="365760"/>
          </a:xfrm>
          <a:prstGeom prst="rect">
            <a:avLst/>
          </a:prstGeom>
          <a:noFill/>
          <a:ln/>
        </p:spPr>
        <p:txBody>
          <a:bodyPr wrap="square" lIns="0" tIns="0" rIns="0" bIns="0" rtlCol="0" anchor="ctr"/>
          <a:lstStyle/>
          <a:p>
            <a:pPr marL="0" indent="0">
              <a:buNone/>
            </a:pPr>
            <a:r>
              <a:rPr lang="en-US" sz="1350" b="1" dirty="0">
                <a:solidFill>
                  <a:srgbClr val="7B4FA6"/>
                </a:solidFill>
                <a:latin typeface="Calibri" pitchFamily="34" charset="0"/>
                <a:ea typeface="Calibri" pitchFamily="34" charset="-122"/>
                <a:cs typeface="Calibri" pitchFamily="34" charset="-120"/>
              </a:rPr>
              <a:t>A TRADER</a:t>
            </a:r>
            <a:endParaRPr lang="en-US" sz="1350" dirty="0"/>
          </a:p>
        </p:txBody>
      </p:sp>
      <p:sp>
        <p:nvSpPr>
          <p:cNvPr id="31" name="Text 29"/>
          <p:cNvSpPr txBox="1"/>
          <p:nvPr/>
        </p:nvSpPr>
        <p:spPr>
          <a:xfrm>
            <a:off x="5943600" y="4965192"/>
            <a:ext cx="5669280" cy="868680"/>
          </a:xfrm>
          <a:prstGeom prst="rect">
            <a:avLst/>
          </a:prstGeom>
          <a:noFill/>
          <a:ln/>
        </p:spPr>
        <p:txBody>
          <a:bodyPr wrap="square" lIns="0" tIns="0" rIns="0" bIns="0" rtlCol="0" anchor="t"/>
          <a:lstStyle/>
          <a:p>
            <a:pPr marL="0" indent="0">
              <a:buNone/>
            </a:pPr>
            <a:r>
              <a:rPr lang="en-US" sz="1150" dirty="0">
                <a:solidFill>
                  <a:srgbClr val="2B3A52"/>
                </a:solidFill>
                <a:latin typeface="Calibri" pitchFamily="34" charset="0"/>
                <a:ea typeface="Calibri" pitchFamily="34" charset="-122"/>
                <a:cs typeface="Calibri" pitchFamily="34" charset="-120"/>
              </a:rPr>
              <a:t>Increasingly it transacts autonomously: quoting, contracting, settling. Whose acts are those in law, and where do they occur?</a:t>
            </a:r>
            <a:endParaRPr lang="en-US" sz="1150" dirty="0"/>
          </a:p>
        </p:txBody>
      </p:sp>
      <p:sp>
        <p:nvSpPr>
          <p:cNvPr id="32" name="Shape 30"/>
          <p:cNvSpPr/>
          <p:nvPr/>
        </p:nvSpPr>
        <p:spPr>
          <a:xfrm>
            <a:off x="5486400" y="5989320"/>
            <a:ext cx="6153912" cy="502920"/>
          </a:xfrm>
          <a:prstGeom prst="roundRect">
            <a:avLst>
              <a:gd name="adj" fmla="val 32727"/>
            </a:avLst>
          </a:prstGeom>
          <a:solidFill>
            <a:srgbClr val="23263B"/>
          </a:solidFill>
          <a:ln w="12700">
            <a:solidFill>
              <a:srgbClr val="23263B"/>
            </a:solidFill>
            <a:prstDash val="solid"/>
          </a:ln>
        </p:spPr>
      </p:sp>
      <p:sp>
        <p:nvSpPr>
          <p:cNvPr id="33" name="Text 31"/>
          <p:cNvSpPr txBox="1"/>
          <p:nvPr/>
        </p:nvSpPr>
        <p:spPr>
          <a:xfrm>
            <a:off x="5715000" y="6016752"/>
            <a:ext cx="5760720" cy="457200"/>
          </a:xfrm>
          <a:prstGeom prst="rect">
            <a:avLst/>
          </a:prstGeom>
          <a:noFill/>
          <a:ln/>
        </p:spPr>
        <p:txBody>
          <a:bodyPr wrap="square" lIns="0" tIns="0" rIns="0" bIns="0" rtlCol="0" anchor="ctr"/>
          <a:lstStyle/>
          <a:p>
            <a:pPr marL="0" indent="0">
              <a:buNone/>
            </a:pPr>
            <a:r>
              <a:rPr lang="en-US" sz="1150" dirty="0">
                <a:solidFill>
                  <a:srgbClr val="E8D48A"/>
                </a:solidFill>
                <a:latin typeface="Calibri" pitchFamily="34" charset="0"/>
                <a:ea typeface="Calibri" pitchFamily="34" charset="-122"/>
                <a:cs typeface="Calibri" pitchFamily="34" charset="-120"/>
              </a:rPr>
              <a:t>Each identity implies a different tax treatment. The law has only ever legislated for the first.</a:t>
            </a:r>
            <a:endParaRPr lang="en-US" sz="11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Where money changes hands, tax can see</a:t>
            </a:r>
            <a:endParaRPr lang="en-US" sz="2600" dirty="0"/>
          </a:p>
        </p:txBody>
      </p:sp>
      <p:sp>
        <p:nvSpPr>
          <p:cNvPr id="5" name="Shape 3"/>
          <p:cNvSpPr/>
          <p:nvPr/>
        </p:nvSpPr>
        <p:spPr>
          <a:xfrm>
            <a:off x="1435608" y="1508760"/>
            <a:ext cx="1005840" cy="1005840"/>
          </a:xfrm>
          <a:prstGeom prst="ellipse">
            <a:avLst/>
          </a:prstGeom>
          <a:solidFill>
            <a:srgbClr val="2B6CB0"/>
          </a:solidFill>
          <a:ln w="12700">
            <a:solidFill>
              <a:srgbClr val="2B6CB0"/>
            </a:solidFill>
            <a:prstDash val="solid"/>
          </a:ln>
        </p:spPr>
      </p:sp>
      <p:pic>
        <p:nvPicPr>
          <p:cNvPr id="6" name="Image 0" descr="/tmp/claude-0/-home-claude/7dbc9901-6856-5311-8455-15d903d68af2/scratchpad/deck/assets/cloud_white.png"/>
          <p:cNvPicPr>
            <a:picLocks noChangeAspect="1"/>
          </p:cNvPicPr>
          <p:nvPr/>
        </p:nvPicPr>
        <p:blipFill>
          <a:blip r:embed="rId3"/>
          <a:stretch>
            <a:fillRect/>
          </a:stretch>
        </p:blipFill>
        <p:spPr>
          <a:xfrm>
            <a:off x="1687068" y="1760220"/>
            <a:ext cx="502920" cy="502920"/>
          </a:xfrm>
          <a:prstGeom prst="rect">
            <a:avLst/>
          </a:prstGeom>
        </p:spPr>
      </p:pic>
      <p:sp>
        <p:nvSpPr>
          <p:cNvPr id="7" name="Text 4"/>
          <p:cNvSpPr txBox="1"/>
          <p:nvPr/>
        </p:nvSpPr>
        <p:spPr>
          <a:xfrm>
            <a:off x="548640" y="2651760"/>
            <a:ext cx="2779776" cy="640080"/>
          </a:xfrm>
          <a:prstGeom prst="rect">
            <a:avLst/>
          </a:prstGeom>
          <a:noFill/>
          <a:ln/>
        </p:spPr>
        <p:txBody>
          <a:bodyPr wrap="square" lIns="0" tIns="0" rIns="0" bIns="0" rtlCol="0" anchor="ctr"/>
          <a:lstStyle/>
          <a:p>
            <a:pPr marL="0" indent="0" algn="ctr">
              <a:buNone/>
            </a:pPr>
            <a:r>
              <a:rPr lang="en-US" b="1" dirty="0">
                <a:solidFill>
                  <a:srgbClr val="2B6CB0"/>
                </a:solidFill>
                <a:latin typeface="Calibri" pitchFamily="34" charset="0"/>
                <a:ea typeface="Calibri" pitchFamily="34" charset="-122"/>
                <a:cs typeface="Calibri" pitchFamily="34" charset="-120"/>
              </a:rPr>
              <a:t>Licensing and API access</a:t>
            </a:r>
            <a:endParaRPr lang="en-US" dirty="0"/>
          </a:p>
        </p:txBody>
      </p:sp>
      <p:sp>
        <p:nvSpPr>
          <p:cNvPr id="8" name="Text 5"/>
          <p:cNvSpPr txBox="1"/>
          <p:nvPr/>
        </p:nvSpPr>
        <p:spPr>
          <a:xfrm>
            <a:off x="640080" y="3291840"/>
            <a:ext cx="2596896" cy="2148840"/>
          </a:xfrm>
          <a:prstGeom prst="rect">
            <a:avLst/>
          </a:prstGeom>
          <a:noFill/>
          <a:ln/>
        </p:spPr>
        <p:txBody>
          <a:bodyPr wrap="square" lIns="0" tIns="0" rIns="0" bIns="0" rtlCol="0" anchor="t"/>
          <a:lstStyle/>
          <a:p>
            <a:pPr marL="0" indent="0" algn="ctr">
              <a:buNone/>
            </a:pPr>
            <a:r>
              <a:rPr lang="en-US" sz="1600" dirty="0">
                <a:solidFill>
                  <a:srgbClr val="2B3A52"/>
                </a:solidFill>
                <a:latin typeface="Calibri" pitchFamily="34" charset="0"/>
                <a:ea typeface="Calibri" pitchFamily="34" charset="-122"/>
                <a:cs typeface="Calibri" pitchFamily="34" charset="-120"/>
              </a:rPr>
              <a:t>Per token and per call pricing is a price for algorithmic labour. Every API invoice is a taxable supply and, often, a withholdable technical service fee.</a:t>
            </a:r>
            <a:endParaRPr lang="en-US" sz="1600" dirty="0"/>
          </a:p>
        </p:txBody>
      </p:sp>
      <p:sp>
        <p:nvSpPr>
          <p:cNvPr id="9" name="Shape 6"/>
          <p:cNvSpPr/>
          <p:nvPr/>
        </p:nvSpPr>
        <p:spPr>
          <a:xfrm>
            <a:off x="4261104" y="1508760"/>
            <a:ext cx="1005840" cy="1005840"/>
          </a:xfrm>
          <a:prstGeom prst="ellipse">
            <a:avLst/>
          </a:prstGeom>
          <a:solidFill>
            <a:srgbClr val="2E9E4F"/>
          </a:solidFill>
          <a:ln w="12700">
            <a:solidFill>
              <a:srgbClr val="2E9E4F"/>
            </a:solidFill>
            <a:prstDash val="solid"/>
          </a:ln>
        </p:spPr>
      </p:sp>
      <p:pic>
        <p:nvPicPr>
          <p:cNvPr id="10" name="Image 1" descr="/tmp/claude-0/-home-claude/7dbc9901-6856-5311-8455-15d903d68af2/scratchpad/deck/assets/handshake_white.png"/>
          <p:cNvPicPr>
            <a:picLocks noChangeAspect="1"/>
          </p:cNvPicPr>
          <p:nvPr/>
        </p:nvPicPr>
        <p:blipFill>
          <a:blip r:embed="rId4"/>
          <a:stretch>
            <a:fillRect/>
          </a:stretch>
        </p:blipFill>
        <p:spPr>
          <a:xfrm>
            <a:off x="4512564" y="1760220"/>
            <a:ext cx="502920" cy="502920"/>
          </a:xfrm>
          <a:prstGeom prst="rect">
            <a:avLst/>
          </a:prstGeom>
        </p:spPr>
      </p:pic>
      <p:sp>
        <p:nvSpPr>
          <p:cNvPr id="11" name="Text 7"/>
          <p:cNvSpPr txBox="1"/>
          <p:nvPr/>
        </p:nvSpPr>
        <p:spPr>
          <a:xfrm>
            <a:off x="3374136" y="2651760"/>
            <a:ext cx="2779776" cy="640080"/>
          </a:xfrm>
          <a:prstGeom prst="rect">
            <a:avLst/>
          </a:prstGeom>
          <a:noFill/>
          <a:ln/>
        </p:spPr>
        <p:txBody>
          <a:bodyPr wrap="square" lIns="0" tIns="0" rIns="0" bIns="0" rtlCol="0" anchor="ctr"/>
          <a:lstStyle/>
          <a:p>
            <a:pPr marL="0" indent="0" algn="ctr">
              <a:buNone/>
            </a:pPr>
            <a:r>
              <a:rPr lang="en-US" b="1" dirty="0">
                <a:solidFill>
                  <a:srgbClr val="2E9E4F"/>
                </a:solidFill>
                <a:latin typeface="Calibri" pitchFamily="34" charset="0"/>
                <a:ea typeface="Calibri" pitchFamily="34" charset="-122"/>
                <a:cs typeface="Calibri" pitchFamily="34" charset="-120"/>
              </a:rPr>
              <a:t>Model sales and acquisitions</a:t>
            </a:r>
            <a:endParaRPr lang="en-US" dirty="0"/>
          </a:p>
        </p:txBody>
      </p:sp>
      <p:sp>
        <p:nvSpPr>
          <p:cNvPr id="12" name="Text 8"/>
          <p:cNvSpPr txBox="1"/>
          <p:nvPr/>
        </p:nvSpPr>
        <p:spPr>
          <a:xfrm>
            <a:off x="3465576" y="3291840"/>
            <a:ext cx="2596896" cy="2148840"/>
          </a:xfrm>
          <a:prstGeom prst="rect">
            <a:avLst/>
          </a:prstGeom>
          <a:noFill/>
          <a:ln/>
        </p:spPr>
        <p:txBody>
          <a:bodyPr wrap="square" lIns="0" tIns="0" rIns="0" bIns="0" rtlCol="0" anchor="t"/>
          <a:lstStyle/>
          <a:p>
            <a:pPr marL="0" indent="0" algn="ctr">
              <a:buNone/>
            </a:pPr>
            <a:r>
              <a:rPr lang="en-US" sz="1600" dirty="0">
                <a:solidFill>
                  <a:srgbClr val="2B3A52"/>
                </a:solidFill>
                <a:latin typeface="Calibri" pitchFamily="34" charset="0"/>
                <a:ea typeface="Calibri" pitchFamily="34" charset="-122"/>
                <a:cs typeface="Calibri" pitchFamily="34" charset="-120"/>
              </a:rPr>
              <a:t>Model weights and the companies holding them are bought outright; acquihires price the algorithm inside the payroll. Capital gains and stamp regimes apply.</a:t>
            </a:r>
            <a:endParaRPr lang="en-US" sz="1600" dirty="0"/>
          </a:p>
        </p:txBody>
      </p:sp>
      <p:sp>
        <p:nvSpPr>
          <p:cNvPr id="13" name="Shape 9"/>
          <p:cNvSpPr/>
          <p:nvPr/>
        </p:nvSpPr>
        <p:spPr>
          <a:xfrm>
            <a:off x="7086600" y="1508760"/>
            <a:ext cx="1005840" cy="1005840"/>
          </a:xfrm>
          <a:prstGeom prst="ellipse">
            <a:avLst/>
          </a:prstGeom>
          <a:solidFill>
            <a:srgbClr val="F4802A"/>
          </a:solidFill>
          <a:ln w="12700">
            <a:solidFill>
              <a:srgbClr val="F4802A"/>
            </a:solidFill>
            <a:prstDash val="solid"/>
          </a:ln>
        </p:spPr>
      </p:sp>
      <p:pic>
        <p:nvPicPr>
          <p:cNvPr id="14" name="Image 2" descr="/tmp/claude-0/-home-claude/7dbc9901-6856-5311-8455-15d903d68af2/scratchpad/deck/assets/chart_white.png"/>
          <p:cNvPicPr>
            <a:picLocks noChangeAspect="1"/>
          </p:cNvPicPr>
          <p:nvPr/>
        </p:nvPicPr>
        <p:blipFill>
          <a:blip r:embed="rId5"/>
          <a:stretch>
            <a:fillRect/>
          </a:stretch>
        </p:blipFill>
        <p:spPr>
          <a:xfrm>
            <a:off x="7338060" y="1760220"/>
            <a:ext cx="502920" cy="502920"/>
          </a:xfrm>
          <a:prstGeom prst="rect">
            <a:avLst/>
          </a:prstGeom>
        </p:spPr>
      </p:pic>
      <p:sp>
        <p:nvSpPr>
          <p:cNvPr id="15" name="Text 10"/>
          <p:cNvSpPr txBox="1"/>
          <p:nvPr/>
        </p:nvSpPr>
        <p:spPr>
          <a:xfrm>
            <a:off x="6199632" y="2651760"/>
            <a:ext cx="2779776" cy="640080"/>
          </a:xfrm>
          <a:prstGeom prst="rect">
            <a:avLst/>
          </a:prstGeom>
          <a:noFill/>
          <a:ln/>
        </p:spPr>
        <p:txBody>
          <a:bodyPr wrap="square" lIns="0" tIns="0" rIns="0" bIns="0" rtlCol="0" anchor="ctr"/>
          <a:lstStyle/>
          <a:p>
            <a:pPr marL="0" indent="0" algn="ctr">
              <a:buNone/>
            </a:pPr>
            <a:r>
              <a:rPr lang="en-US" b="1" dirty="0">
                <a:solidFill>
                  <a:srgbClr val="F4802A"/>
                </a:solidFill>
                <a:latin typeface="Calibri" pitchFamily="34" charset="0"/>
                <a:ea typeface="Calibri" pitchFamily="34" charset="-122"/>
                <a:cs typeface="Calibri" pitchFamily="34" charset="-120"/>
              </a:rPr>
              <a:t>Algorithmic trading</a:t>
            </a:r>
            <a:endParaRPr lang="en-US" dirty="0"/>
          </a:p>
        </p:txBody>
      </p:sp>
      <p:sp>
        <p:nvSpPr>
          <p:cNvPr id="16" name="Text 11"/>
          <p:cNvSpPr txBox="1"/>
          <p:nvPr/>
        </p:nvSpPr>
        <p:spPr>
          <a:xfrm>
            <a:off x="6291072" y="3291840"/>
            <a:ext cx="2596896" cy="2148840"/>
          </a:xfrm>
          <a:prstGeom prst="rect">
            <a:avLst/>
          </a:prstGeom>
          <a:noFill/>
          <a:ln/>
        </p:spPr>
        <p:txBody>
          <a:bodyPr wrap="square" lIns="0" tIns="0" rIns="0" bIns="0" rtlCol="0" anchor="t"/>
          <a:lstStyle/>
          <a:p>
            <a:pPr marL="0" indent="0" algn="ctr">
              <a:buNone/>
            </a:pPr>
            <a:r>
              <a:rPr lang="en-US" sz="1600" dirty="0">
                <a:solidFill>
                  <a:srgbClr val="2B3A52"/>
                </a:solidFill>
                <a:latin typeface="Calibri" pitchFamily="34" charset="0"/>
                <a:ea typeface="Calibri" pitchFamily="34" charset="-122"/>
                <a:cs typeface="Calibri" pitchFamily="34" charset="-120"/>
              </a:rPr>
              <a:t>Firms whose entire profit is generated by algorithms executing trades: fully taxable today wherever the firm is resident, which is rarely West Africa.</a:t>
            </a:r>
            <a:endParaRPr lang="en-US" sz="1600" dirty="0"/>
          </a:p>
        </p:txBody>
      </p:sp>
      <p:sp>
        <p:nvSpPr>
          <p:cNvPr id="17" name="Shape 12"/>
          <p:cNvSpPr/>
          <p:nvPr/>
        </p:nvSpPr>
        <p:spPr>
          <a:xfrm>
            <a:off x="9912096" y="1508760"/>
            <a:ext cx="1005840" cy="1005840"/>
          </a:xfrm>
          <a:prstGeom prst="ellipse">
            <a:avLst/>
          </a:prstGeom>
          <a:solidFill>
            <a:srgbClr val="E63946"/>
          </a:solidFill>
          <a:ln w="12700">
            <a:solidFill>
              <a:srgbClr val="E63946"/>
            </a:solidFill>
            <a:prstDash val="solid"/>
          </a:ln>
        </p:spPr>
      </p:sp>
      <p:pic>
        <p:nvPicPr>
          <p:cNvPr id="18" name="Image 3" descr="/tmp/claude-0/-home-claude/7dbc9901-6856-5311-8455-15d903d68af2/scratchpad/deck/assets/key_white.png"/>
          <p:cNvPicPr>
            <a:picLocks noChangeAspect="1"/>
          </p:cNvPicPr>
          <p:nvPr/>
        </p:nvPicPr>
        <p:blipFill>
          <a:blip r:embed="rId6"/>
          <a:stretch>
            <a:fillRect/>
          </a:stretch>
        </p:blipFill>
        <p:spPr>
          <a:xfrm>
            <a:off x="10163556" y="1760220"/>
            <a:ext cx="502920" cy="502920"/>
          </a:xfrm>
          <a:prstGeom prst="rect">
            <a:avLst/>
          </a:prstGeom>
        </p:spPr>
      </p:pic>
      <p:sp>
        <p:nvSpPr>
          <p:cNvPr id="19" name="Text 13"/>
          <p:cNvSpPr txBox="1"/>
          <p:nvPr/>
        </p:nvSpPr>
        <p:spPr>
          <a:xfrm>
            <a:off x="9025128" y="2651760"/>
            <a:ext cx="2779776" cy="640080"/>
          </a:xfrm>
          <a:prstGeom prst="rect">
            <a:avLst/>
          </a:prstGeom>
          <a:noFill/>
          <a:ln/>
        </p:spPr>
        <p:txBody>
          <a:bodyPr wrap="square" lIns="0" tIns="0" rIns="0" bIns="0" rtlCol="0" anchor="ctr"/>
          <a:lstStyle/>
          <a:p>
            <a:pPr marL="0" indent="0" algn="ctr">
              <a:buNone/>
            </a:pPr>
            <a:r>
              <a:rPr lang="en-US" b="1" dirty="0">
                <a:solidFill>
                  <a:srgbClr val="E63946"/>
                </a:solidFill>
                <a:latin typeface="Calibri" pitchFamily="34" charset="0"/>
                <a:ea typeface="Calibri" pitchFamily="34" charset="-122"/>
                <a:cs typeface="Calibri" pitchFamily="34" charset="-120"/>
              </a:rPr>
              <a:t>IP migration</a:t>
            </a:r>
            <a:endParaRPr lang="en-US" dirty="0"/>
          </a:p>
        </p:txBody>
      </p:sp>
      <p:sp>
        <p:nvSpPr>
          <p:cNvPr id="20" name="Text 14"/>
          <p:cNvSpPr txBox="1"/>
          <p:nvPr/>
        </p:nvSpPr>
        <p:spPr>
          <a:xfrm>
            <a:off x="9116568" y="3291840"/>
            <a:ext cx="2596896" cy="2148840"/>
          </a:xfrm>
          <a:prstGeom prst="rect">
            <a:avLst/>
          </a:prstGeom>
          <a:noFill/>
          <a:ln/>
        </p:spPr>
        <p:txBody>
          <a:bodyPr wrap="square" lIns="0" tIns="0" rIns="0" bIns="0" rtlCol="0" anchor="t"/>
          <a:lstStyle/>
          <a:p>
            <a:pPr marL="0" indent="0" algn="ctr">
              <a:buNone/>
            </a:pPr>
            <a:r>
              <a:rPr lang="en-US" sz="1600" dirty="0">
                <a:solidFill>
                  <a:srgbClr val="2B3A52"/>
                </a:solidFill>
                <a:latin typeface="Calibri" pitchFamily="34" charset="0"/>
                <a:ea typeface="Calibri" pitchFamily="34" charset="-122"/>
                <a:cs typeface="Calibri" pitchFamily="34" charset="-120"/>
              </a:rPr>
              <a:t>Algorithms relocate to low tax jurisdictions by contract, like any intangible. Exit taxes and transfer pricing are the existing counterweights.</a:t>
            </a:r>
            <a:endParaRPr lang="en-US" sz="1600" dirty="0"/>
          </a:p>
        </p:txBody>
      </p:sp>
      <p:sp>
        <p:nvSpPr>
          <p:cNvPr id="21" name="Shape 15"/>
          <p:cNvSpPr/>
          <p:nvPr/>
        </p:nvSpPr>
        <p:spPr>
          <a:xfrm>
            <a:off x="548640" y="5577840"/>
            <a:ext cx="11091672" cy="658368"/>
          </a:xfrm>
          <a:prstGeom prst="roundRect">
            <a:avLst>
              <a:gd name="adj" fmla="val 25000"/>
            </a:avLst>
          </a:prstGeom>
          <a:solidFill>
            <a:srgbClr val="23283D"/>
          </a:solidFill>
          <a:ln w="12700">
            <a:solidFill>
              <a:srgbClr val="23283D"/>
            </a:solidFill>
            <a:prstDash val="solid"/>
          </a:ln>
        </p:spPr>
      </p:sp>
      <p:sp>
        <p:nvSpPr>
          <p:cNvPr id="22" name="Text 16"/>
          <p:cNvSpPr txBox="1"/>
          <p:nvPr/>
        </p:nvSpPr>
        <p:spPr>
          <a:xfrm>
            <a:off x="822960" y="5623560"/>
            <a:ext cx="10607040" cy="566928"/>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Where the algorithm is sold, licensed or metered, your existing instruments apply: VAT, withholding on royalties and technical fees, CIT, transfer pricing. The gap is elsewhere.</a:t>
            </a:r>
            <a:endParaRPr lang="en-US" sz="1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66928" y="566928"/>
            <a:ext cx="11064240" cy="777240"/>
          </a:xfrm>
          <a:prstGeom prst="rect">
            <a:avLst/>
          </a:prstGeom>
          <a:noFill/>
          <a:ln/>
        </p:spPr>
        <p:txBody>
          <a:bodyPr wrap="square" lIns="0" tIns="0" rIns="0" bIns="0" rtlCol="0" anchor="t"/>
          <a:lstStyle/>
          <a:p>
            <a:pPr marL="0" indent="0">
              <a:buNone/>
            </a:pPr>
            <a:r>
              <a:rPr lang="en-US" sz="2600" b="1" dirty="0">
                <a:solidFill>
                  <a:srgbClr val="23283D"/>
                </a:solidFill>
                <a:latin typeface="Cambria" pitchFamily="34" charset="0"/>
                <a:ea typeface="Cambria" pitchFamily="34" charset="-122"/>
                <a:cs typeface="Cambria" pitchFamily="34" charset="-120"/>
              </a:rPr>
              <a:t>Where tax sees the algorithm, and where it cannot</a:t>
            </a:r>
            <a:endParaRPr lang="en-US" sz="2600" dirty="0"/>
          </a:p>
        </p:txBody>
      </p:sp>
      <p:sp>
        <p:nvSpPr>
          <p:cNvPr id="5" name="Shape 3"/>
          <p:cNvSpPr/>
          <p:nvPr/>
        </p:nvSpPr>
        <p:spPr>
          <a:xfrm>
            <a:off x="548640" y="1463040"/>
            <a:ext cx="5394960" cy="3977640"/>
          </a:xfrm>
          <a:prstGeom prst="roundRect">
            <a:avLst>
              <a:gd name="adj" fmla="val 4138"/>
            </a:avLst>
          </a:prstGeom>
          <a:solidFill>
            <a:srgbClr val="E6F4EA"/>
          </a:solidFill>
          <a:ln w="12700">
            <a:solidFill>
              <a:srgbClr val="E6F4EA"/>
            </a:solidFill>
            <a:prstDash val="solid"/>
          </a:ln>
        </p:spPr>
      </p:sp>
      <p:sp>
        <p:nvSpPr>
          <p:cNvPr id="6" name="Text 4"/>
          <p:cNvSpPr txBox="1"/>
          <p:nvPr/>
        </p:nvSpPr>
        <p:spPr>
          <a:xfrm>
            <a:off x="777240" y="1645920"/>
            <a:ext cx="4937760" cy="292608"/>
          </a:xfrm>
          <a:prstGeom prst="rect">
            <a:avLst/>
          </a:prstGeom>
          <a:noFill/>
          <a:ln/>
        </p:spPr>
        <p:txBody>
          <a:bodyPr wrap="square" lIns="0" tIns="0" rIns="0" bIns="0" rtlCol="0" anchor="ctr"/>
          <a:lstStyle/>
          <a:p>
            <a:pPr marL="0" indent="0">
              <a:buNone/>
            </a:pPr>
            <a:r>
              <a:rPr lang="en-US" sz="1050" b="1" kern="0" spc="100" dirty="0">
                <a:solidFill>
                  <a:srgbClr val="247E3E"/>
                </a:solidFill>
                <a:latin typeface="Calibri" pitchFamily="34" charset="0"/>
                <a:ea typeface="Calibri" pitchFamily="34" charset="-122"/>
                <a:cs typeface="Calibri" pitchFamily="34" charset="-120"/>
              </a:rPr>
              <a:t>VISIBLE: THE TRANSACTED ALGORITHM</a:t>
            </a:r>
            <a:endParaRPr lang="en-US" sz="1050" dirty="0"/>
          </a:p>
        </p:txBody>
      </p:sp>
      <p:sp>
        <p:nvSpPr>
          <p:cNvPr id="7" name="Text 5"/>
          <p:cNvSpPr txBox="1"/>
          <p:nvPr/>
        </p:nvSpPr>
        <p:spPr>
          <a:xfrm>
            <a:off x="777240" y="2057400"/>
            <a:ext cx="4937760" cy="3200400"/>
          </a:xfrm>
          <a:prstGeom prst="rect">
            <a:avLst/>
          </a:prstGeom>
          <a:noFill/>
          <a:ln/>
        </p:spPr>
        <p:txBody>
          <a:bodyPr wrap="square" lIns="0" tIns="0" rIns="0" bIns="0" rtlCol="0" anchor="t"/>
          <a:lstStyle/>
          <a:p>
            <a:pPr marL="152400" indent="-152400">
              <a:lnSpc>
                <a:spcPct val="106000"/>
              </a:lnSpc>
              <a:spcAft>
                <a:spcPts val="1000"/>
              </a:spcAft>
              <a:buSzPct val="100000"/>
              <a:buChar char="•"/>
            </a:pPr>
            <a:r>
              <a:rPr lang="en-US" dirty="0">
                <a:solidFill>
                  <a:srgbClr val="2B3A52"/>
                </a:solidFill>
                <a:latin typeface="Calibri" pitchFamily="34" charset="0"/>
                <a:ea typeface="Calibri" pitchFamily="34" charset="-122"/>
                <a:cs typeface="Calibri" pitchFamily="34" charset="-120"/>
              </a:rPr>
              <a:t>API and licence fees: VAT and withholding attach</a:t>
            </a:r>
            <a:endParaRPr lang="en-US" dirty="0"/>
          </a:p>
          <a:p>
            <a:pPr marL="152400" indent="-152400">
              <a:lnSpc>
                <a:spcPct val="106000"/>
              </a:lnSpc>
              <a:spcAft>
                <a:spcPts val="1000"/>
              </a:spcAft>
              <a:buSzPct val="100000"/>
              <a:buChar char="•"/>
            </a:pPr>
            <a:r>
              <a:rPr lang="en-US" dirty="0">
                <a:solidFill>
                  <a:srgbClr val="2B3A52"/>
                </a:solidFill>
                <a:latin typeface="Calibri" pitchFamily="34" charset="0"/>
                <a:ea typeface="Calibri" pitchFamily="34" charset="-122"/>
                <a:cs typeface="Calibri" pitchFamily="34" charset="-120"/>
              </a:rPr>
              <a:t>Royalties on embedded models: treaty article 12 territory</a:t>
            </a:r>
            <a:endParaRPr lang="en-US" dirty="0"/>
          </a:p>
          <a:p>
            <a:pPr marL="152400" indent="-152400">
              <a:lnSpc>
                <a:spcPct val="106000"/>
              </a:lnSpc>
              <a:spcAft>
                <a:spcPts val="1000"/>
              </a:spcAft>
              <a:buSzPct val="100000"/>
              <a:buChar char="•"/>
            </a:pPr>
            <a:r>
              <a:rPr lang="en-US" dirty="0">
                <a:solidFill>
                  <a:srgbClr val="2B3A52"/>
                </a:solidFill>
                <a:latin typeface="Calibri" pitchFamily="34" charset="0"/>
                <a:ea typeface="Calibri" pitchFamily="34" charset="-122"/>
                <a:cs typeface="Calibri" pitchFamily="34" charset="-120"/>
              </a:rPr>
              <a:t>Sales of models or model companies: CGT</a:t>
            </a:r>
            <a:endParaRPr lang="en-US" dirty="0"/>
          </a:p>
          <a:p>
            <a:pPr marL="152400" indent="-152400">
              <a:lnSpc>
                <a:spcPct val="106000"/>
              </a:lnSpc>
              <a:spcAft>
                <a:spcPts val="1000"/>
              </a:spcAft>
              <a:buSzPct val="100000"/>
              <a:buChar char="•"/>
            </a:pPr>
            <a:r>
              <a:rPr lang="en-US" dirty="0">
                <a:solidFill>
                  <a:srgbClr val="2B3A52"/>
                </a:solidFill>
                <a:latin typeface="Calibri" pitchFamily="34" charset="0"/>
                <a:ea typeface="Calibri" pitchFamily="34" charset="-122"/>
                <a:cs typeface="Calibri" pitchFamily="34" charset="-120"/>
              </a:rPr>
              <a:t>Cross border migration of model IP: transfer pricing and exit charges</a:t>
            </a:r>
            <a:endParaRPr lang="en-US" dirty="0"/>
          </a:p>
        </p:txBody>
      </p:sp>
      <p:sp>
        <p:nvSpPr>
          <p:cNvPr id="8" name="Shape 6"/>
          <p:cNvSpPr/>
          <p:nvPr/>
        </p:nvSpPr>
        <p:spPr>
          <a:xfrm>
            <a:off x="6217920" y="1463040"/>
            <a:ext cx="5422392" cy="3977640"/>
          </a:xfrm>
          <a:prstGeom prst="roundRect">
            <a:avLst>
              <a:gd name="adj" fmla="val 4138"/>
            </a:avLst>
          </a:prstGeom>
          <a:solidFill>
            <a:srgbClr val="FBE8E9"/>
          </a:solidFill>
          <a:ln w="12700">
            <a:solidFill>
              <a:srgbClr val="FBE8E9"/>
            </a:solidFill>
            <a:prstDash val="solid"/>
          </a:ln>
        </p:spPr>
      </p:sp>
      <p:sp>
        <p:nvSpPr>
          <p:cNvPr id="9" name="Text 7"/>
          <p:cNvSpPr txBox="1"/>
          <p:nvPr/>
        </p:nvSpPr>
        <p:spPr>
          <a:xfrm>
            <a:off x="6446520" y="1645920"/>
            <a:ext cx="4937760" cy="292608"/>
          </a:xfrm>
          <a:prstGeom prst="rect">
            <a:avLst/>
          </a:prstGeom>
          <a:noFill/>
          <a:ln/>
        </p:spPr>
        <p:txBody>
          <a:bodyPr wrap="square" lIns="0" tIns="0" rIns="0" bIns="0" rtlCol="0" anchor="ctr"/>
          <a:lstStyle/>
          <a:p>
            <a:pPr marL="0" indent="0">
              <a:buNone/>
            </a:pPr>
            <a:r>
              <a:rPr lang="en-US" sz="1050" b="1" kern="0" spc="100" dirty="0">
                <a:solidFill>
                  <a:srgbClr val="C42F3B"/>
                </a:solidFill>
                <a:latin typeface="Calibri" pitchFamily="34" charset="0"/>
                <a:ea typeface="Calibri" pitchFamily="34" charset="-122"/>
                <a:cs typeface="Calibri" pitchFamily="34" charset="-120"/>
              </a:rPr>
              <a:t>INVISIBLE: THE DEPLOYED ALGORITHM</a:t>
            </a:r>
            <a:endParaRPr lang="en-US" sz="1050" dirty="0"/>
          </a:p>
        </p:txBody>
      </p:sp>
      <p:sp>
        <p:nvSpPr>
          <p:cNvPr id="10" name="Text 8"/>
          <p:cNvSpPr txBox="1"/>
          <p:nvPr/>
        </p:nvSpPr>
        <p:spPr>
          <a:xfrm>
            <a:off x="6446520" y="2057400"/>
            <a:ext cx="4937760" cy="3200400"/>
          </a:xfrm>
          <a:prstGeom prst="rect">
            <a:avLst/>
          </a:prstGeom>
          <a:noFill/>
          <a:ln/>
        </p:spPr>
        <p:txBody>
          <a:bodyPr wrap="square" lIns="0" tIns="0" rIns="0" bIns="0" rtlCol="0" anchor="t"/>
          <a:lstStyle/>
          <a:p>
            <a:pPr marL="152400" indent="-152400">
              <a:lnSpc>
                <a:spcPct val="106000"/>
              </a:lnSpc>
              <a:spcAft>
                <a:spcPts val="1000"/>
              </a:spcAft>
              <a:buSzPct val="100000"/>
              <a:buChar char="•"/>
            </a:pPr>
            <a:r>
              <a:rPr lang="en-US" dirty="0">
                <a:solidFill>
                  <a:srgbClr val="2B3A52"/>
                </a:solidFill>
                <a:highlight>
                  <a:srgbClr val="FFFF00"/>
                </a:highlight>
                <a:latin typeface="Calibri" pitchFamily="34" charset="0"/>
                <a:ea typeface="Calibri" pitchFamily="34" charset="-122"/>
                <a:cs typeface="Calibri" pitchFamily="34" charset="-120"/>
              </a:rPr>
              <a:t>A bank deploys a model that replaces five hundred clerks: no transaction occurs at all</a:t>
            </a:r>
            <a:endParaRPr lang="en-US" dirty="0">
              <a:highlight>
                <a:srgbClr val="FFFF00"/>
              </a:highlight>
            </a:endParaRPr>
          </a:p>
          <a:p>
            <a:pPr marL="152400" indent="-152400">
              <a:lnSpc>
                <a:spcPct val="106000"/>
              </a:lnSpc>
              <a:spcAft>
                <a:spcPts val="1000"/>
              </a:spcAft>
              <a:buSzPct val="100000"/>
              <a:buChar char="•"/>
            </a:pPr>
            <a:r>
              <a:rPr lang="en-US" dirty="0">
                <a:solidFill>
                  <a:srgbClr val="2B3A52"/>
                </a:solidFill>
                <a:highlight>
                  <a:srgbClr val="FFFF00"/>
                </a:highlight>
                <a:latin typeface="Calibri" pitchFamily="34" charset="0"/>
                <a:ea typeface="Calibri" pitchFamily="34" charset="-122"/>
                <a:cs typeface="Calibri" pitchFamily="34" charset="-120"/>
              </a:rPr>
              <a:t>PAYE and social contributions simply evaporate from the base</a:t>
            </a:r>
            <a:endParaRPr lang="en-US" dirty="0">
              <a:highlight>
                <a:srgbClr val="FFFF00"/>
              </a:highlight>
            </a:endParaRPr>
          </a:p>
          <a:p>
            <a:pPr marL="152400" indent="-152400">
              <a:lnSpc>
                <a:spcPct val="106000"/>
              </a:lnSpc>
              <a:spcAft>
                <a:spcPts val="1000"/>
              </a:spcAft>
              <a:buSzPct val="100000"/>
              <a:buChar char="•"/>
            </a:pPr>
            <a:r>
              <a:rPr lang="en-US" dirty="0">
                <a:solidFill>
                  <a:srgbClr val="2B3A52"/>
                </a:solidFill>
                <a:highlight>
                  <a:srgbClr val="FFFF00"/>
                </a:highlight>
                <a:latin typeface="Calibri" pitchFamily="34" charset="0"/>
                <a:ea typeface="Calibri" pitchFamily="34" charset="-122"/>
                <a:cs typeface="Calibri" pitchFamily="34" charset="-120"/>
              </a:rPr>
              <a:t>The productivity gain accrues as profit, taxed, if at all, at CIT rates far below labour's effective burden</a:t>
            </a:r>
            <a:endParaRPr lang="en-US" dirty="0">
              <a:highlight>
                <a:srgbClr val="FFFF00"/>
              </a:highlight>
            </a:endParaRPr>
          </a:p>
          <a:p>
            <a:pPr marL="152400" indent="-152400">
              <a:lnSpc>
                <a:spcPct val="106000"/>
              </a:lnSpc>
              <a:spcAft>
                <a:spcPts val="1000"/>
              </a:spcAft>
              <a:buSzPct val="100000"/>
              <a:buChar char="•"/>
            </a:pPr>
            <a:r>
              <a:rPr lang="en-US" dirty="0">
                <a:solidFill>
                  <a:srgbClr val="2B3A52"/>
                </a:solidFill>
                <a:highlight>
                  <a:srgbClr val="FFFF00"/>
                </a:highlight>
                <a:latin typeface="Calibri" pitchFamily="34" charset="0"/>
                <a:ea typeface="Calibri" pitchFamily="34" charset="-122"/>
                <a:cs typeface="Calibri" pitchFamily="34" charset="-120"/>
              </a:rPr>
              <a:t>No invoice, no supply, no event: the four anchors all missing at once</a:t>
            </a:r>
            <a:endParaRPr lang="en-US" dirty="0">
              <a:highlight>
                <a:srgbClr val="FFFF00"/>
              </a:high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43">
    <p:bg>
      <p:bgPr>
        <a:solidFill>
          <a:srgbClr val="23263B"/>
        </a:solidFill>
        <a:effectLst/>
      </p:bgPr>
    </p:bg>
    <p:spTree>
      <p:nvGrpSpPr>
        <p:cNvPr id="1" name=""/>
        <p:cNvGrpSpPr/>
        <p:nvPr/>
      </p:nvGrpSpPr>
      <p:grpSpPr>
        <a:xfrm>
          <a:off x="0" y="0"/>
          <a:ext cx="0" cy="0"/>
          <a:chOff x="0" y="0"/>
          <a:chExt cx="0" cy="0"/>
        </a:xfrm>
      </p:grpSpPr>
      <p:sp>
        <p:nvSpPr>
          <p:cNvPr id="3" name="Text 1"/>
          <p:cNvSpPr txBox="1"/>
          <p:nvPr/>
        </p:nvSpPr>
        <p:spPr>
          <a:xfrm>
            <a:off x="822960" y="484632"/>
            <a:ext cx="10515600" cy="45720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Conclusion</a:t>
            </a:r>
            <a:endParaRPr lang="en-US" sz="2200" dirty="0"/>
          </a:p>
        </p:txBody>
      </p:sp>
      <p:sp>
        <p:nvSpPr>
          <p:cNvPr id="4" name="Shape 2"/>
          <p:cNvSpPr/>
          <p:nvPr/>
        </p:nvSpPr>
        <p:spPr>
          <a:xfrm>
            <a:off x="822960" y="1371600"/>
            <a:ext cx="10515600" cy="658368"/>
          </a:xfrm>
          <a:prstGeom prst="roundRect">
            <a:avLst>
              <a:gd name="adj" fmla="val 25000"/>
            </a:avLst>
          </a:prstGeom>
          <a:solidFill>
            <a:srgbClr val="5A2626"/>
          </a:solidFill>
          <a:ln w="12700">
            <a:solidFill>
              <a:srgbClr val="5A2626"/>
            </a:solidFill>
            <a:prstDash val="solid"/>
          </a:ln>
        </p:spPr>
      </p:sp>
      <p:sp>
        <p:nvSpPr>
          <p:cNvPr id="5" name="Text 3"/>
          <p:cNvSpPr txBox="1"/>
          <p:nvPr/>
        </p:nvSpPr>
        <p:spPr>
          <a:xfrm>
            <a:off x="1051560" y="1417320"/>
            <a:ext cx="2377440" cy="566928"/>
          </a:xfrm>
          <a:prstGeom prst="rect">
            <a:avLst/>
          </a:prstGeom>
          <a:noFill/>
          <a:ln/>
        </p:spPr>
        <p:txBody>
          <a:bodyPr wrap="square" lIns="0" tIns="0" rIns="0" bIns="0" rtlCol="0" anchor="ctr"/>
          <a:lstStyle/>
          <a:p>
            <a:pPr marL="0" indent="0">
              <a:buNone/>
            </a:pPr>
            <a:r>
              <a:rPr lang="en-US" sz="1600" b="1" dirty="0">
                <a:solidFill>
                  <a:srgbClr val="F08A93"/>
                </a:solidFill>
                <a:latin typeface="Calibri" pitchFamily="34" charset="0"/>
                <a:ea typeface="Calibri" pitchFamily="34" charset="-122"/>
                <a:cs typeface="Calibri" pitchFamily="34" charset="-120"/>
              </a:rPr>
              <a:t>ORBIT</a:t>
            </a:r>
            <a:endParaRPr lang="en-US" sz="1600" dirty="0"/>
          </a:p>
        </p:txBody>
      </p:sp>
      <p:sp>
        <p:nvSpPr>
          <p:cNvPr id="6" name="Text 4"/>
          <p:cNvSpPr txBox="1"/>
          <p:nvPr/>
        </p:nvSpPr>
        <p:spPr>
          <a:xfrm>
            <a:off x="3520440" y="1417320"/>
            <a:ext cx="3977640" cy="566928"/>
          </a:xfrm>
          <a:prstGeom prst="rect">
            <a:avLst/>
          </a:prstGeom>
          <a:noFill/>
          <a:ln/>
        </p:spPr>
        <p:txBody>
          <a:bodyPr wrap="square" lIns="0" tIns="0" rIns="0" bIns="0" rtlCol="0" anchor="ctr"/>
          <a:lstStyle/>
          <a:p>
            <a:pPr marL="0" indent="0">
              <a:buNone/>
            </a:pPr>
            <a:r>
              <a:rPr lang="en-US" sz="1600" dirty="0">
                <a:solidFill>
                  <a:srgbClr val="E8EDF5"/>
                </a:solidFill>
                <a:latin typeface="Calibri" pitchFamily="34" charset="0"/>
                <a:ea typeface="Calibri" pitchFamily="34" charset="-122"/>
                <a:cs typeface="Calibri" pitchFamily="34" charset="-120"/>
              </a:rPr>
              <a:t>LEO constellations, in orbit relays</a:t>
            </a:r>
            <a:endParaRPr lang="en-US" sz="1600" dirty="0"/>
          </a:p>
        </p:txBody>
      </p:sp>
      <p:sp>
        <p:nvSpPr>
          <p:cNvPr id="7" name="Text 5"/>
          <p:cNvSpPr txBox="1"/>
          <p:nvPr/>
        </p:nvSpPr>
        <p:spPr>
          <a:xfrm>
            <a:off x="7635240" y="1417320"/>
            <a:ext cx="3566160" cy="566928"/>
          </a:xfrm>
          <a:prstGeom prst="rect">
            <a:avLst/>
          </a:prstGeom>
          <a:noFill/>
          <a:ln/>
        </p:spPr>
        <p:txBody>
          <a:bodyPr wrap="square" lIns="0" tIns="0" rIns="0" bIns="0" rtlCol="0" anchor="ctr"/>
          <a:lstStyle/>
          <a:p>
            <a:pPr marL="0" indent="0">
              <a:buNone/>
            </a:pPr>
            <a:r>
              <a:rPr lang="en-US" sz="1600" i="1" dirty="0">
                <a:solidFill>
                  <a:srgbClr val="F08A93"/>
                </a:solidFill>
                <a:latin typeface="Calibri" pitchFamily="34" charset="0"/>
                <a:ea typeface="Calibri" pitchFamily="34" charset="-122"/>
                <a:cs typeface="Calibri" pitchFamily="34" charset="-120"/>
              </a:rPr>
              <a:t>No jurisdictional hook yet</a:t>
            </a:r>
            <a:endParaRPr lang="en-US" sz="1600" dirty="0"/>
          </a:p>
        </p:txBody>
      </p:sp>
      <p:sp>
        <p:nvSpPr>
          <p:cNvPr id="8" name="Shape 6"/>
          <p:cNvSpPr/>
          <p:nvPr/>
        </p:nvSpPr>
        <p:spPr>
          <a:xfrm>
            <a:off x="822960" y="2103120"/>
            <a:ext cx="10515600" cy="658368"/>
          </a:xfrm>
          <a:prstGeom prst="roundRect">
            <a:avLst>
              <a:gd name="adj" fmla="val 25000"/>
            </a:avLst>
          </a:prstGeom>
          <a:solidFill>
            <a:srgbClr val="5A2626"/>
          </a:solidFill>
          <a:ln w="12700">
            <a:solidFill>
              <a:srgbClr val="5A2626"/>
            </a:solidFill>
            <a:prstDash val="solid"/>
          </a:ln>
        </p:spPr>
      </p:sp>
      <p:sp>
        <p:nvSpPr>
          <p:cNvPr id="9" name="Text 7"/>
          <p:cNvSpPr txBox="1"/>
          <p:nvPr/>
        </p:nvSpPr>
        <p:spPr>
          <a:xfrm>
            <a:off x="1051560" y="2148840"/>
            <a:ext cx="2377440" cy="566928"/>
          </a:xfrm>
          <a:prstGeom prst="rect">
            <a:avLst/>
          </a:prstGeom>
          <a:noFill/>
          <a:ln/>
        </p:spPr>
        <p:txBody>
          <a:bodyPr wrap="square" lIns="0" tIns="0" rIns="0" bIns="0" rtlCol="0" anchor="ctr"/>
          <a:lstStyle/>
          <a:p>
            <a:pPr marL="0" indent="0">
              <a:buNone/>
            </a:pPr>
            <a:r>
              <a:rPr lang="en-US" sz="1600" b="1" dirty="0">
                <a:solidFill>
                  <a:srgbClr val="F08A93"/>
                </a:solidFill>
                <a:latin typeface="Calibri" pitchFamily="34" charset="0"/>
                <a:ea typeface="Calibri" pitchFamily="34" charset="-122"/>
                <a:cs typeface="Calibri" pitchFamily="34" charset="-120"/>
              </a:rPr>
              <a:t>INTELLIGENCE</a:t>
            </a:r>
            <a:endParaRPr lang="en-US" sz="1600" dirty="0"/>
          </a:p>
        </p:txBody>
      </p:sp>
      <p:sp>
        <p:nvSpPr>
          <p:cNvPr id="10" name="Text 8"/>
          <p:cNvSpPr txBox="1"/>
          <p:nvPr/>
        </p:nvSpPr>
        <p:spPr>
          <a:xfrm>
            <a:off x="3520440" y="2148840"/>
            <a:ext cx="3977640" cy="566928"/>
          </a:xfrm>
          <a:prstGeom prst="rect">
            <a:avLst/>
          </a:prstGeom>
          <a:noFill/>
          <a:ln/>
        </p:spPr>
        <p:txBody>
          <a:bodyPr wrap="square" lIns="0" tIns="0" rIns="0" bIns="0" rtlCol="0" anchor="ctr"/>
          <a:lstStyle/>
          <a:p>
            <a:pPr marL="0" indent="0">
              <a:buNone/>
            </a:pPr>
            <a:r>
              <a:rPr lang="en-US" sz="1600" dirty="0">
                <a:solidFill>
                  <a:srgbClr val="E8EDF5"/>
                </a:solidFill>
                <a:latin typeface="Calibri" pitchFamily="34" charset="0"/>
                <a:ea typeface="Calibri" pitchFamily="34" charset="-122"/>
                <a:cs typeface="Calibri" pitchFamily="34" charset="-120"/>
              </a:rPr>
              <a:t>Models, algorithms, agents</a:t>
            </a:r>
            <a:endParaRPr lang="en-US" sz="1600" dirty="0"/>
          </a:p>
        </p:txBody>
      </p:sp>
      <p:sp>
        <p:nvSpPr>
          <p:cNvPr id="11" name="Text 9"/>
          <p:cNvSpPr txBox="1"/>
          <p:nvPr/>
        </p:nvSpPr>
        <p:spPr>
          <a:xfrm>
            <a:off x="7635240" y="2148840"/>
            <a:ext cx="3566160" cy="566928"/>
          </a:xfrm>
          <a:prstGeom prst="rect">
            <a:avLst/>
          </a:prstGeom>
          <a:noFill/>
          <a:ln/>
        </p:spPr>
        <p:txBody>
          <a:bodyPr wrap="square" lIns="0" tIns="0" rIns="0" bIns="0" rtlCol="0" anchor="ctr"/>
          <a:lstStyle/>
          <a:p>
            <a:pPr marL="0" indent="0">
              <a:buNone/>
            </a:pPr>
            <a:r>
              <a:rPr lang="en-US" sz="1600" i="1" dirty="0">
                <a:solidFill>
                  <a:srgbClr val="F08A93"/>
                </a:solidFill>
                <a:latin typeface="Calibri" pitchFamily="34" charset="0"/>
                <a:ea typeface="Calibri" pitchFamily="34" charset="-122"/>
                <a:cs typeface="Calibri" pitchFamily="34" charset="-120"/>
              </a:rPr>
              <a:t>Taxed only when transacted; silent when deployed</a:t>
            </a:r>
            <a:endParaRPr lang="en-US" sz="1600" dirty="0"/>
          </a:p>
        </p:txBody>
      </p:sp>
      <p:sp>
        <p:nvSpPr>
          <p:cNvPr id="12" name="Shape 10"/>
          <p:cNvSpPr/>
          <p:nvPr/>
        </p:nvSpPr>
        <p:spPr>
          <a:xfrm>
            <a:off x="822960" y="2834640"/>
            <a:ext cx="10515600" cy="658368"/>
          </a:xfrm>
          <a:prstGeom prst="roundRect">
            <a:avLst>
              <a:gd name="adj" fmla="val 25000"/>
            </a:avLst>
          </a:prstGeom>
          <a:solidFill>
            <a:srgbClr val="5C4A12"/>
          </a:solidFill>
          <a:ln w="12700">
            <a:solidFill>
              <a:srgbClr val="5C4A12"/>
            </a:solidFill>
            <a:prstDash val="solid"/>
          </a:ln>
        </p:spPr>
      </p:sp>
      <p:sp>
        <p:nvSpPr>
          <p:cNvPr id="13" name="Text 11"/>
          <p:cNvSpPr txBox="1"/>
          <p:nvPr/>
        </p:nvSpPr>
        <p:spPr>
          <a:xfrm>
            <a:off x="1051560" y="2880360"/>
            <a:ext cx="2377440" cy="566928"/>
          </a:xfrm>
          <a:prstGeom prst="rect">
            <a:avLst/>
          </a:prstGeom>
          <a:noFill/>
          <a:ln/>
        </p:spPr>
        <p:txBody>
          <a:bodyPr wrap="square" lIns="0" tIns="0" rIns="0" bIns="0" rtlCol="0" anchor="ctr"/>
          <a:lstStyle/>
          <a:p>
            <a:pPr marL="0" indent="0">
              <a:buNone/>
            </a:pPr>
            <a:r>
              <a:rPr lang="en-US" sz="1600" b="1" dirty="0">
                <a:solidFill>
                  <a:srgbClr val="EDAD0B"/>
                </a:solidFill>
                <a:latin typeface="Calibri" pitchFamily="34" charset="0"/>
                <a:ea typeface="Calibri" pitchFamily="34" charset="-122"/>
                <a:cs typeface="Calibri" pitchFamily="34" charset="-120"/>
              </a:rPr>
              <a:t>PLATFORMS AND SERVICES</a:t>
            </a:r>
            <a:endParaRPr lang="en-US" sz="1600" dirty="0"/>
          </a:p>
        </p:txBody>
      </p:sp>
      <p:sp>
        <p:nvSpPr>
          <p:cNvPr id="14" name="Text 12"/>
          <p:cNvSpPr txBox="1"/>
          <p:nvPr/>
        </p:nvSpPr>
        <p:spPr>
          <a:xfrm>
            <a:off x="3520440" y="2880360"/>
            <a:ext cx="3977640" cy="566928"/>
          </a:xfrm>
          <a:prstGeom prst="rect">
            <a:avLst/>
          </a:prstGeom>
          <a:noFill/>
          <a:ln/>
        </p:spPr>
        <p:txBody>
          <a:bodyPr wrap="square" lIns="0" tIns="0" rIns="0" bIns="0" rtlCol="0" anchor="ctr"/>
          <a:lstStyle/>
          <a:p>
            <a:pPr marL="0" indent="0">
              <a:buNone/>
            </a:pPr>
            <a:r>
              <a:rPr lang="en-US" sz="1600" dirty="0">
                <a:solidFill>
                  <a:srgbClr val="E8EDF5"/>
                </a:solidFill>
                <a:latin typeface="Calibri" pitchFamily="34" charset="0"/>
                <a:ea typeface="Calibri" pitchFamily="34" charset="-122"/>
                <a:cs typeface="Calibri" pitchFamily="34" charset="-120"/>
              </a:rPr>
              <a:t>Subscriptions, ads, marketplaces, APIs</a:t>
            </a:r>
            <a:endParaRPr lang="en-US" sz="1600" dirty="0"/>
          </a:p>
        </p:txBody>
      </p:sp>
      <p:sp>
        <p:nvSpPr>
          <p:cNvPr id="15" name="Text 13"/>
          <p:cNvSpPr txBox="1"/>
          <p:nvPr/>
        </p:nvSpPr>
        <p:spPr>
          <a:xfrm>
            <a:off x="7635240" y="2880360"/>
            <a:ext cx="3566160" cy="566928"/>
          </a:xfrm>
          <a:prstGeom prst="rect">
            <a:avLst/>
          </a:prstGeom>
          <a:noFill/>
          <a:ln/>
        </p:spPr>
        <p:txBody>
          <a:bodyPr wrap="square" lIns="0" tIns="0" rIns="0" bIns="0" rtlCol="0" anchor="ctr"/>
          <a:lstStyle/>
          <a:p>
            <a:pPr marL="0" indent="0">
              <a:buNone/>
            </a:pPr>
            <a:r>
              <a:rPr lang="en-US" sz="1600" i="1" dirty="0">
                <a:solidFill>
                  <a:srgbClr val="EDAD0B"/>
                </a:solidFill>
                <a:latin typeface="Calibri" pitchFamily="34" charset="0"/>
                <a:ea typeface="Calibri" pitchFamily="34" charset="-122"/>
                <a:cs typeface="Calibri" pitchFamily="34" charset="-120"/>
              </a:rPr>
              <a:t>VAT and SEP reach turnover; profit escapes</a:t>
            </a:r>
            <a:endParaRPr lang="en-US" sz="1600" dirty="0"/>
          </a:p>
        </p:txBody>
      </p:sp>
      <p:sp>
        <p:nvSpPr>
          <p:cNvPr id="16" name="Shape 14"/>
          <p:cNvSpPr/>
          <p:nvPr/>
        </p:nvSpPr>
        <p:spPr>
          <a:xfrm>
            <a:off x="822960" y="3566160"/>
            <a:ext cx="10515600" cy="658368"/>
          </a:xfrm>
          <a:prstGeom prst="roundRect">
            <a:avLst>
              <a:gd name="adj" fmla="val 25000"/>
            </a:avLst>
          </a:prstGeom>
          <a:solidFill>
            <a:srgbClr val="5A2626"/>
          </a:solidFill>
          <a:ln w="12700">
            <a:solidFill>
              <a:srgbClr val="5A2626"/>
            </a:solidFill>
            <a:prstDash val="solid"/>
          </a:ln>
        </p:spPr>
      </p:sp>
      <p:sp>
        <p:nvSpPr>
          <p:cNvPr id="17" name="Text 15"/>
          <p:cNvSpPr txBox="1"/>
          <p:nvPr/>
        </p:nvSpPr>
        <p:spPr>
          <a:xfrm>
            <a:off x="1051560" y="3611880"/>
            <a:ext cx="2377440" cy="566928"/>
          </a:xfrm>
          <a:prstGeom prst="rect">
            <a:avLst/>
          </a:prstGeom>
          <a:noFill/>
          <a:ln/>
        </p:spPr>
        <p:txBody>
          <a:bodyPr wrap="square" lIns="0" tIns="0" rIns="0" bIns="0" rtlCol="0" anchor="ctr"/>
          <a:lstStyle/>
          <a:p>
            <a:pPr marL="0" indent="0">
              <a:buNone/>
            </a:pPr>
            <a:r>
              <a:rPr lang="en-US" sz="1600" b="1" dirty="0">
                <a:solidFill>
                  <a:srgbClr val="F08A93"/>
                </a:solidFill>
                <a:latin typeface="Calibri" pitchFamily="34" charset="0"/>
                <a:ea typeface="Calibri" pitchFamily="34" charset="-122"/>
                <a:cs typeface="Calibri" pitchFamily="34" charset="-120"/>
              </a:rPr>
              <a:t>DATA AND ATTENTION</a:t>
            </a:r>
            <a:endParaRPr lang="en-US" sz="1600" dirty="0"/>
          </a:p>
        </p:txBody>
      </p:sp>
      <p:sp>
        <p:nvSpPr>
          <p:cNvPr id="18" name="Text 16"/>
          <p:cNvSpPr txBox="1"/>
          <p:nvPr/>
        </p:nvSpPr>
        <p:spPr>
          <a:xfrm>
            <a:off x="3520440" y="3611880"/>
            <a:ext cx="3977640" cy="566928"/>
          </a:xfrm>
          <a:prstGeom prst="rect">
            <a:avLst/>
          </a:prstGeom>
          <a:noFill/>
          <a:ln/>
        </p:spPr>
        <p:txBody>
          <a:bodyPr wrap="square" lIns="0" tIns="0" rIns="0" bIns="0" rtlCol="0" anchor="ctr"/>
          <a:lstStyle/>
          <a:p>
            <a:pPr marL="0" indent="0">
              <a:buNone/>
            </a:pPr>
            <a:r>
              <a:rPr lang="en-US" sz="1600" dirty="0">
                <a:solidFill>
                  <a:srgbClr val="E8EDF5"/>
                </a:solidFill>
                <a:latin typeface="Calibri" pitchFamily="34" charset="0"/>
                <a:ea typeface="Calibri" pitchFamily="34" charset="-122"/>
                <a:cs typeface="Calibri" pitchFamily="34" charset="-120"/>
              </a:rPr>
              <a:t>Flows, datasets, engagement</a:t>
            </a:r>
            <a:endParaRPr lang="en-US" sz="1600" dirty="0"/>
          </a:p>
        </p:txBody>
      </p:sp>
      <p:sp>
        <p:nvSpPr>
          <p:cNvPr id="19" name="Text 17"/>
          <p:cNvSpPr txBox="1"/>
          <p:nvPr/>
        </p:nvSpPr>
        <p:spPr>
          <a:xfrm>
            <a:off x="7635240" y="3611880"/>
            <a:ext cx="3566160" cy="566928"/>
          </a:xfrm>
          <a:prstGeom prst="rect">
            <a:avLst/>
          </a:prstGeom>
          <a:noFill/>
          <a:ln/>
        </p:spPr>
        <p:txBody>
          <a:bodyPr wrap="square" lIns="0" tIns="0" rIns="0" bIns="0" rtlCol="0" anchor="ctr"/>
          <a:lstStyle/>
          <a:p>
            <a:pPr marL="0" indent="0">
              <a:buNone/>
            </a:pPr>
            <a:r>
              <a:rPr lang="en-US" sz="1600" i="1" dirty="0">
                <a:solidFill>
                  <a:srgbClr val="F08A93"/>
                </a:solidFill>
                <a:latin typeface="Calibri" pitchFamily="34" charset="0"/>
                <a:ea typeface="Calibri" pitchFamily="34" charset="-122"/>
                <a:cs typeface="Calibri" pitchFamily="34" charset="-120"/>
              </a:rPr>
              <a:t>No event, no valuation: the contested base</a:t>
            </a:r>
            <a:endParaRPr lang="en-US" sz="1600" dirty="0"/>
          </a:p>
        </p:txBody>
      </p:sp>
      <p:sp>
        <p:nvSpPr>
          <p:cNvPr id="20" name="Shape 18"/>
          <p:cNvSpPr/>
          <p:nvPr/>
        </p:nvSpPr>
        <p:spPr>
          <a:xfrm>
            <a:off x="822960" y="4297680"/>
            <a:ext cx="10515600" cy="658368"/>
          </a:xfrm>
          <a:prstGeom prst="roundRect">
            <a:avLst>
              <a:gd name="adj" fmla="val 25000"/>
            </a:avLst>
          </a:prstGeom>
          <a:solidFill>
            <a:srgbClr val="5C4A12"/>
          </a:solidFill>
          <a:ln w="12700">
            <a:solidFill>
              <a:srgbClr val="5C4A12"/>
            </a:solidFill>
            <a:prstDash val="solid"/>
          </a:ln>
        </p:spPr>
      </p:sp>
      <p:sp>
        <p:nvSpPr>
          <p:cNvPr id="21" name="Text 19"/>
          <p:cNvSpPr txBox="1"/>
          <p:nvPr/>
        </p:nvSpPr>
        <p:spPr>
          <a:xfrm>
            <a:off x="1051560" y="4343400"/>
            <a:ext cx="2377440" cy="566928"/>
          </a:xfrm>
          <a:prstGeom prst="rect">
            <a:avLst/>
          </a:prstGeom>
          <a:noFill/>
          <a:ln/>
        </p:spPr>
        <p:txBody>
          <a:bodyPr wrap="square" lIns="0" tIns="0" rIns="0" bIns="0" rtlCol="0" anchor="ctr"/>
          <a:lstStyle/>
          <a:p>
            <a:pPr marL="0" indent="0">
              <a:buNone/>
            </a:pPr>
            <a:r>
              <a:rPr lang="en-US" sz="1600" b="1" dirty="0">
                <a:solidFill>
                  <a:srgbClr val="EDAD0B"/>
                </a:solidFill>
                <a:latin typeface="Calibri" pitchFamily="34" charset="0"/>
                <a:ea typeface="Calibri" pitchFamily="34" charset="-122"/>
                <a:cs typeface="Calibri" pitchFamily="34" charset="-120"/>
              </a:rPr>
              <a:t>COMPUTE AND CLOUD</a:t>
            </a:r>
            <a:endParaRPr lang="en-US" sz="1600" dirty="0"/>
          </a:p>
        </p:txBody>
      </p:sp>
      <p:sp>
        <p:nvSpPr>
          <p:cNvPr id="22" name="Text 20"/>
          <p:cNvSpPr txBox="1"/>
          <p:nvPr/>
        </p:nvSpPr>
        <p:spPr>
          <a:xfrm>
            <a:off x="3520440" y="4343400"/>
            <a:ext cx="3977640" cy="566928"/>
          </a:xfrm>
          <a:prstGeom prst="rect">
            <a:avLst/>
          </a:prstGeom>
          <a:noFill/>
          <a:ln/>
        </p:spPr>
        <p:txBody>
          <a:bodyPr wrap="square" lIns="0" tIns="0" rIns="0" bIns="0" rtlCol="0" anchor="ctr"/>
          <a:lstStyle/>
          <a:p>
            <a:pPr marL="0" indent="0">
              <a:buNone/>
            </a:pPr>
            <a:r>
              <a:rPr lang="en-US" sz="1600" dirty="0">
                <a:solidFill>
                  <a:srgbClr val="E8EDF5"/>
                </a:solidFill>
                <a:latin typeface="Calibri" pitchFamily="34" charset="0"/>
                <a:ea typeface="Calibri" pitchFamily="34" charset="-122"/>
                <a:cs typeface="Calibri" pitchFamily="34" charset="-120"/>
              </a:rPr>
              <a:t>Data centres, cloud regions</a:t>
            </a:r>
            <a:endParaRPr lang="en-US" sz="1600" dirty="0"/>
          </a:p>
        </p:txBody>
      </p:sp>
      <p:sp>
        <p:nvSpPr>
          <p:cNvPr id="23" name="Text 21"/>
          <p:cNvSpPr txBox="1"/>
          <p:nvPr/>
        </p:nvSpPr>
        <p:spPr>
          <a:xfrm>
            <a:off x="7635240" y="4343400"/>
            <a:ext cx="3566160" cy="566928"/>
          </a:xfrm>
          <a:prstGeom prst="rect">
            <a:avLst/>
          </a:prstGeom>
          <a:noFill/>
          <a:ln/>
        </p:spPr>
        <p:txBody>
          <a:bodyPr wrap="square" lIns="0" tIns="0" rIns="0" bIns="0" rtlCol="0" anchor="ctr"/>
          <a:lstStyle/>
          <a:p>
            <a:pPr marL="0" indent="0">
              <a:buNone/>
            </a:pPr>
            <a:r>
              <a:rPr lang="en-US" sz="1600" i="1" dirty="0">
                <a:solidFill>
                  <a:srgbClr val="EDAD0B"/>
                </a:solidFill>
                <a:latin typeface="Calibri" pitchFamily="34" charset="0"/>
                <a:ea typeface="Calibri" pitchFamily="34" charset="-122"/>
                <a:cs typeface="Calibri" pitchFamily="34" charset="-120"/>
              </a:rPr>
              <a:t>Rates, duties and PAYE where located; location is elective</a:t>
            </a:r>
            <a:endParaRPr lang="en-US" sz="1600" dirty="0"/>
          </a:p>
        </p:txBody>
      </p:sp>
      <p:sp>
        <p:nvSpPr>
          <p:cNvPr id="24" name="Shape 22"/>
          <p:cNvSpPr/>
          <p:nvPr/>
        </p:nvSpPr>
        <p:spPr>
          <a:xfrm>
            <a:off x="822960" y="5029200"/>
            <a:ext cx="10515600" cy="658368"/>
          </a:xfrm>
          <a:prstGeom prst="roundRect">
            <a:avLst>
              <a:gd name="adj" fmla="val 25000"/>
            </a:avLst>
          </a:prstGeom>
          <a:solidFill>
            <a:srgbClr val="1E4630"/>
          </a:solidFill>
          <a:ln w="12700">
            <a:solidFill>
              <a:srgbClr val="1E4630"/>
            </a:solidFill>
            <a:prstDash val="solid"/>
          </a:ln>
        </p:spPr>
      </p:sp>
      <p:sp>
        <p:nvSpPr>
          <p:cNvPr id="25" name="Text 23"/>
          <p:cNvSpPr txBox="1"/>
          <p:nvPr/>
        </p:nvSpPr>
        <p:spPr>
          <a:xfrm>
            <a:off x="1051560" y="5074920"/>
            <a:ext cx="2377440" cy="566928"/>
          </a:xfrm>
          <a:prstGeom prst="rect">
            <a:avLst/>
          </a:prstGeom>
          <a:noFill/>
          <a:ln/>
        </p:spPr>
        <p:txBody>
          <a:bodyPr wrap="square" lIns="0" tIns="0" rIns="0" bIns="0" rtlCol="0" anchor="ctr"/>
          <a:lstStyle/>
          <a:p>
            <a:pPr marL="0" indent="0">
              <a:buNone/>
            </a:pPr>
            <a:r>
              <a:rPr lang="en-US" sz="1600" b="1" dirty="0">
                <a:solidFill>
                  <a:srgbClr val="6FBF8B"/>
                </a:solidFill>
                <a:latin typeface="Calibri" pitchFamily="34" charset="0"/>
                <a:ea typeface="Calibri" pitchFamily="34" charset="-122"/>
                <a:cs typeface="Calibri" pitchFamily="34" charset="-120"/>
              </a:rPr>
              <a:t>PHYSICAL INFRASTRUCTURE</a:t>
            </a:r>
            <a:endParaRPr lang="en-US" sz="1600" dirty="0"/>
          </a:p>
        </p:txBody>
      </p:sp>
      <p:sp>
        <p:nvSpPr>
          <p:cNvPr id="26" name="Text 24"/>
          <p:cNvSpPr txBox="1"/>
          <p:nvPr/>
        </p:nvSpPr>
        <p:spPr>
          <a:xfrm>
            <a:off x="3520440" y="5074920"/>
            <a:ext cx="3977640" cy="566928"/>
          </a:xfrm>
          <a:prstGeom prst="rect">
            <a:avLst/>
          </a:prstGeom>
          <a:noFill/>
          <a:ln/>
        </p:spPr>
        <p:txBody>
          <a:bodyPr wrap="square" lIns="0" tIns="0" rIns="0" bIns="0" rtlCol="0" anchor="ctr"/>
          <a:lstStyle/>
          <a:p>
            <a:pPr marL="0" indent="0">
              <a:buNone/>
            </a:pPr>
            <a:r>
              <a:rPr lang="en-US" sz="1600" dirty="0">
                <a:solidFill>
                  <a:srgbClr val="E8EDF5"/>
                </a:solidFill>
                <a:latin typeface="Calibri" pitchFamily="34" charset="0"/>
                <a:ea typeface="Calibri" pitchFamily="34" charset="-122"/>
                <a:cs typeface="Calibri" pitchFamily="34" charset="-120"/>
              </a:rPr>
              <a:t>Cables, towers, spectrum, devices</a:t>
            </a:r>
            <a:endParaRPr lang="en-US" sz="1600" dirty="0"/>
          </a:p>
        </p:txBody>
      </p:sp>
      <p:sp>
        <p:nvSpPr>
          <p:cNvPr id="27" name="Text 25"/>
          <p:cNvSpPr txBox="1"/>
          <p:nvPr/>
        </p:nvSpPr>
        <p:spPr>
          <a:xfrm>
            <a:off x="7635240" y="5074920"/>
            <a:ext cx="3566160" cy="566928"/>
          </a:xfrm>
          <a:prstGeom prst="rect">
            <a:avLst/>
          </a:prstGeom>
          <a:noFill/>
          <a:ln/>
        </p:spPr>
        <p:txBody>
          <a:bodyPr wrap="square" lIns="0" tIns="0" rIns="0" bIns="0" rtlCol="0" anchor="ctr"/>
          <a:lstStyle/>
          <a:p>
            <a:pPr marL="0" indent="0">
              <a:buNone/>
            </a:pPr>
            <a:r>
              <a:rPr lang="en-US" sz="1600" i="1" dirty="0">
                <a:solidFill>
                  <a:srgbClr val="6FBF8B"/>
                </a:solidFill>
                <a:latin typeface="Calibri" pitchFamily="34" charset="0"/>
                <a:ea typeface="Calibri" pitchFamily="34" charset="-122"/>
                <a:cs typeface="Calibri" pitchFamily="34" charset="-120"/>
              </a:rPr>
              <a:t>Fully taxed: the anchors all present</a:t>
            </a:r>
            <a:endParaRPr lang="en-US" sz="1600" dirty="0"/>
          </a:p>
        </p:txBody>
      </p:sp>
      <p:sp>
        <p:nvSpPr>
          <p:cNvPr id="28" name="Shape 26"/>
          <p:cNvSpPr/>
          <p:nvPr/>
        </p:nvSpPr>
        <p:spPr>
          <a:xfrm>
            <a:off x="822960" y="5760720"/>
            <a:ext cx="10515600" cy="658368"/>
          </a:xfrm>
          <a:prstGeom prst="roundRect">
            <a:avLst>
              <a:gd name="adj" fmla="val 25000"/>
            </a:avLst>
          </a:prstGeom>
          <a:solidFill>
            <a:srgbClr val="5C4A12"/>
          </a:solidFill>
          <a:ln w="12700">
            <a:solidFill>
              <a:srgbClr val="5C4A12"/>
            </a:solidFill>
            <a:prstDash val="solid"/>
          </a:ln>
        </p:spPr>
      </p:sp>
      <p:sp>
        <p:nvSpPr>
          <p:cNvPr id="29" name="Text 27"/>
          <p:cNvSpPr txBox="1"/>
          <p:nvPr/>
        </p:nvSpPr>
        <p:spPr>
          <a:xfrm>
            <a:off x="1051560" y="5806440"/>
            <a:ext cx="2377440" cy="566928"/>
          </a:xfrm>
          <a:prstGeom prst="rect">
            <a:avLst/>
          </a:prstGeom>
          <a:noFill/>
          <a:ln/>
        </p:spPr>
        <p:txBody>
          <a:bodyPr wrap="square" lIns="0" tIns="0" rIns="0" bIns="0" rtlCol="0" anchor="ctr"/>
          <a:lstStyle/>
          <a:p>
            <a:pPr marL="0" indent="0">
              <a:buNone/>
            </a:pPr>
            <a:r>
              <a:rPr lang="en-US" sz="1600" b="1" dirty="0">
                <a:solidFill>
                  <a:srgbClr val="EDAD0B"/>
                </a:solidFill>
                <a:latin typeface="Calibri" pitchFamily="34" charset="0"/>
                <a:ea typeface="Calibri" pitchFamily="34" charset="-122"/>
                <a:cs typeface="Calibri" pitchFamily="34" charset="-120"/>
              </a:rPr>
              <a:t>THE SEABED</a:t>
            </a:r>
            <a:endParaRPr lang="en-US" sz="1600" dirty="0"/>
          </a:p>
        </p:txBody>
      </p:sp>
      <p:sp>
        <p:nvSpPr>
          <p:cNvPr id="30" name="Text 28"/>
          <p:cNvSpPr txBox="1"/>
          <p:nvPr/>
        </p:nvSpPr>
        <p:spPr>
          <a:xfrm>
            <a:off x="3520440" y="5806440"/>
            <a:ext cx="3977640" cy="566928"/>
          </a:xfrm>
          <a:prstGeom prst="rect">
            <a:avLst/>
          </a:prstGeom>
          <a:noFill/>
          <a:ln/>
        </p:spPr>
        <p:txBody>
          <a:bodyPr wrap="square" lIns="0" tIns="0" rIns="0" bIns="0" rtlCol="0" anchor="ctr"/>
          <a:lstStyle/>
          <a:p>
            <a:pPr marL="0" indent="0">
              <a:buNone/>
            </a:pPr>
            <a:r>
              <a:rPr lang="en-US" sz="1600" dirty="0">
                <a:solidFill>
                  <a:srgbClr val="E8EDF5"/>
                </a:solidFill>
                <a:latin typeface="Calibri" pitchFamily="34" charset="0"/>
                <a:ea typeface="Calibri" pitchFamily="34" charset="-122"/>
                <a:cs typeface="Calibri" pitchFamily="34" charset="-120"/>
              </a:rPr>
              <a:t>Cables pay nothing; minerals will pay humanity rent</a:t>
            </a:r>
            <a:endParaRPr lang="en-US" sz="1600" dirty="0"/>
          </a:p>
        </p:txBody>
      </p:sp>
      <p:sp>
        <p:nvSpPr>
          <p:cNvPr id="31" name="Text 29"/>
          <p:cNvSpPr txBox="1"/>
          <p:nvPr/>
        </p:nvSpPr>
        <p:spPr>
          <a:xfrm>
            <a:off x="7635240" y="5806440"/>
            <a:ext cx="3566160" cy="566928"/>
          </a:xfrm>
          <a:prstGeom prst="rect">
            <a:avLst/>
          </a:prstGeom>
          <a:noFill/>
          <a:ln/>
        </p:spPr>
        <p:txBody>
          <a:bodyPr wrap="square" lIns="0" tIns="0" rIns="0" bIns="0" rtlCol="0" anchor="ctr"/>
          <a:lstStyle/>
          <a:p>
            <a:pPr marL="0" indent="0">
              <a:buNone/>
            </a:pPr>
            <a:r>
              <a:rPr lang="en-US" sz="1600" i="1" dirty="0">
                <a:solidFill>
                  <a:srgbClr val="EDAD0B"/>
                </a:solidFill>
                <a:latin typeface="Calibri" pitchFamily="34" charset="0"/>
                <a:ea typeface="Calibri" pitchFamily="34" charset="-122"/>
                <a:cs typeface="Calibri" pitchFamily="34" charset="-120"/>
              </a:rPr>
              <a:t>Two regimes, one ocean floor: the lesson of the day</a:t>
            </a:r>
            <a:endParaRPr lang="en-US" sz="1600" dirty="0"/>
          </a:p>
        </p:txBody>
      </p:sp>
      <p:sp>
        <p:nvSpPr>
          <p:cNvPr id="32" name="Text 30"/>
          <p:cNvSpPr txBox="1"/>
          <p:nvPr/>
        </p:nvSpPr>
        <p:spPr>
          <a:xfrm>
            <a:off x="822960" y="6573364"/>
            <a:ext cx="7315200" cy="256032"/>
          </a:xfrm>
          <a:prstGeom prst="rect">
            <a:avLst/>
          </a:prstGeom>
          <a:noFill/>
          <a:ln/>
        </p:spPr>
        <p:txBody>
          <a:bodyPr wrap="square" lIns="0" tIns="0" rIns="0" bIns="0" rtlCol="0" anchor="ctr"/>
          <a:lstStyle/>
          <a:p>
            <a:pPr marL="0" indent="0">
              <a:buNone/>
            </a:pPr>
            <a:r>
              <a:rPr lang="en-US" dirty="0">
                <a:solidFill>
                  <a:schemeClr val="bg1"/>
                </a:solidFill>
                <a:latin typeface="Calibri" pitchFamily="34" charset="0"/>
                <a:ea typeface="Calibri" pitchFamily="34" charset="-122"/>
                <a:cs typeface="Calibri" pitchFamily="34" charset="-120"/>
              </a:rPr>
              <a:t>Green: taxed.  Amber: partially taxed.  Red: untaxed.</a:t>
            </a:r>
            <a:endParaRPr lang="en-US" dirty="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70626E-1D7D-0EB2-CBBC-6855AE2A5522}"/>
              </a:ext>
            </a:extLst>
          </p:cNvPr>
          <p:cNvSpPr txBox="1"/>
          <p:nvPr/>
        </p:nvSpPr>
        <p:spPr>
          <a:xfrm>
            <a:off x="168402" y="332732"/>
            <a:ext cx="8191500" cy="584775"/>
          </a:xfrm>
          <a:prstGeom prst="rect">
            <a:avLst/>
          </a:prstGeom>
          <a:noFill/>
        </p:spPr>
        <p:txBody>
          <a:bodyPr wrap="square">
            <a:spAutoFit/>
          </a:bodyPr>
          <a:lstStyle/>
          <a:p>
            <a:r>
              <a:rPr lang="en-KE" sz="3200" dirty="0">
                <a:hlinkClick r:id="rId2"/>
              </a:rPr>
              <a:t>https://research-under.hfw-project-terra.org/</a:t>
            </a:r>
            <a:r>
              <a:rPr lang="en-KE" sz="3200" dirty="0"/>
              <a:t> </a:t>
            </a:r>
          </a:p>
        </p:txBody>
      </p:sp>
      <p:pic>
        <p:nvPicPr>
          <p:cNvPr id="5" name="Picture 4">
            <a:extLst>
              <a:ext uri="{FF2B5EF4-FFF2-40B4-BE49-F238E27FC236}">
                <a16:creationId xmlns:a16="http://schemas.microsoft.com/office/drawing/2014/main" id="{799FEF80-6DF5-FE3B-C5C6-5F2FDBCC52DC}"/>
              </a:ext>
            </a:extLst>
          </p:cNvPr>
          <p:cNvPicPr>
            <a:picLocks noChangeAspect="1"/>
          </p:cNvPicPr>
          <p:nvPr/>
        </p:nvPicPr>
        <p:blipFill>
          <a:blip r:embed="rId3"/>
          <a:stretch>
            <a:fillRect/>
          </a:stretch>
        </p:blipFill>
        <p:spPr>
          <a:xfrm>
            <a:off x="8664702" y="0"/>
            <a:ext cx="3054096" cy="6858000"/>
          </a:xfrm>
          <a:prstGeom prst="rect">
            <a:avLst/>
          </a:prstGeom>
        </p:spPr>
      </p:pic>
      <p:pic>
        <p:nvPicPr>
          <p:cNvPr id="7" name="Picture 6">
            <a:extLst>
              <a:ext uri="{FF2B5EF4-FFF2-40B4-BE49-F238E27FC236}">
                <a16:creationId xmlns:a16="http://schemas.microsoft.com/office/drawing/2014/main" id="{6062C655-42EC-9D54-F018-FE1D3E257FD2}"/>
              </a:ext>
            </a:extLst>
          </p:cNvPr>
          <p:cNvPicPr>
            <a:picLocks noChangeAspect="1"/>
          </p:cNvPicPr>
          <p:nvPr/>
        </p:nvPicPr>
        <p:blipFill>
          <a:blip r:embed="rId4"/>
          <a:stretch>
            <a:fillRect/>
          </a:stretch>
        </p:blipFill>
        <p:spPr>
          <a:xfrm>
            <a:off x="374904" y="1658158"/>
            <a:ext cx="7772400" cy="4867110"/>
          </a:xfrm>
          <a:prstGeom prst="rect">
            <a:avLst/>
          </a:prstGeom>
        </p:spPr>
      </p:pic>
    </p:spTree>
    <p:extLst>
      <p:ext uri="{BB962C8B-B14F-4D97-AF65-F5344CB8AC3E}">
        <p14:creationId xmlns:p14="http://schemas.microsoft.com/office/powerpoint/2010/main" val="3579898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6">
    <p:bg>
      <p:bgPr>
        <a:solidFill>
          <a:srgbClr val="23263B"/>
        </a:solidFill>
        <a:effectLst/>
      </p:bgPr>
    </p:bg>
    <p:spTree>
      <p:nvGrpSpPr>
        <p:cNvPr id="1" name=""/>
        <p:cNvGrpSpPr/>
        <p:nvPr/>
      </p:nvGrpSpPr>
      <p:grpSpPr>
        <a:xfrm>
          <a:off x="0" y="0"/>
          <a:ext cx="0" cy="0"/>
          <a:chOff x="0" y="0"/>
          <a:chExt cx="0" cy="0"/>
        </a:xfrm>
      </p:grpSpPr>
      <p:sp>
        <p:nvSpPr>
          <p:cNvPr id="2" name="Text 0"/>
          <p:cNvSpPr txBox="1"/>
          <p:nvPr/>
        </p:nvSpPr>
        <p:spPr>
          <a:xfrm>
            <a:off x="4987713" y="3200400"/>
            <a:ext cx="6272107" cy="457200"/>
          </a:xfrm>
          <a:prstGeom prst="rect">
            <a:avLst/>
          </a:prstGeom>
          <a:noFill/>
          <a:ln/>
        </p:spPr>
        <p:txBody>
          <a:bodyPr wrap="square" lIns="0" tIns="0" rIns="0" bIns="0" rtlCol="0" anchor="ctr"/>
          <a:lstStyle/>
          <a:p>
            <a:pPr marL="0" indent="0">
              <a:buNone/>
            </a:pPr>
            <a:r>
              <a:rPr lang="en-US" sz="5400" b="1" kern="0" spc="400" dirty="0">
                <a:solidFill>
                  <a:schemeClr val="bg1"/>
                </a:solidFill>
                <a:latin typeface="Calibri" pitchFamily="34" charset="0"/>
                <a:ea typeface="Calibri" pitchFamily="34" charset="-122"/>
                <a:cs typeface="Calibri" pitchFamily="34" charset="-120"/>
              </a:rPr>
              <a:t>THANK YOU FOR COMING AND ENGAGING</a:t>
            </a:r>
            <a:endParaRPr lang="en-US" sz="5400" dirty="0">
              <a:solidFill>
                <a:schemeClr val="bg1"/>
              </a:solidFill>
            </a:endParaRPr>
          </a:p>
        </p:txBody>
      </p:sp>
      <p:pic>
        <p:nvPicPr>
          <p:cNvPr id="16" name="Picture 15" descr="A cartoon of a robot and a person&#10;&#10;AI-generated content may be incorrect.">
            <a:extLst>
              <a:ext uri="{FF2B5EF4-FFF2-40B4-BE49-F238E27FC236}">
                <a16:creationId xmlns:a16="http://schemas.microsoft.com/office/drawing/2014/main" id="{194BD9AA-059B-8AA1-549D-635B663BBCA9}"/>
              </a:ext>
            </a:extLst>
          </p:cNvPr>
          <p:cNvPicPr>
            <a:picLocks noChangeAspect="1"/>
          </p:cNvPicPr>
          <p:nvPr/>
        </p:nvPicPr>
        <p:blipFill>
          <a:blip r:embed="rId3"/>
          <a:stretch>
            <a:fillRect/>
          </a:stretch>
        </p:blipFill>
        <p:spPr>
          <a:xfrm>
            <a:off x="-1" y="0"/>
            <a:ext cx="3928534" cy="692385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463</TotalTime>
  <Words>5012</Words>
  <Application>Microsoft Macintosh PowerPoint</Application>
  <PresentationFormat>Widescreen</PresentationFormat>
  <Paragraphs>514</Paragraphs>
  <Slides>37</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Cambria</vt:lpstr>
      <vt:lpstr>Helvetica 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Taxing the Digital Economy: WATAF Executive Training</dc:title>
  <dc:subject>PptxGenJS Presentation</dc:subject>
  <dc:creator>Lyla Latif</dc:creator>
  <cp:lastModifiedBy>LLatif</cp:lastModifiedBy>
  <cp:revision>14</cp:revision>
  <dcterms:created xsi:type="dcterms:W3CDTF">2026-09-04T15:32:23Z</dcterms:created>
  <dcterms:modified xsi:type="dcterms:W3CDTF">2026-09-17T16:10:04Z</dcterms:modified>
</cp:coreProperties>
</file>