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5"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p:restoredTop sz="83622"/>
  </p:normalViewPr>
  <p:slideViewPr>
    <p:cSldViewPr snapToGrid="0" snapToObjects="1">
      <p:cViewPr varScale="1">
        <p:scale>
          <a:sx n="81" d="100"/>
          <a:sy n="81" d="100"/>
        </p:scale>
        <p:origin x="192" y="1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300" b="0" i="0" u="none" strike="noStrike">
                <a:solidFill>
                  <a:srgbClr val="1F2937"/>
                </a:solidFill>
                <a:latin typeface="Calibri"/>
              </a:defRPr>
            </a:pPr>
            <a:r>
              <a:rPr lang="en-GB" sz="1300" b="0" i="0" u="none" strike="noStrike">
                <a:solidFill>
                  <a:srgbClr val="1F2937"/>
                </a:solidFill>
                <a:latin typeface="Calibri"/>
              </a:rPr>
              <a:t>Average tax-to-GDP ratio, 2023 (%)</a:t>
            </a:r>
          </a:p>
        </c:rich>
      </c:tx>
      <c:overlay val="0"/>
    </c:title>
    <c:autoTitleDeleted val="0"/>
    <c:plotArea>
      <c:layout/>
      <c:barChart>
        <c:barDir val="col"/>
        <c:grouping val="clustered"/>
        <c:varyColors val="0"/>
        <c:ser>
          <c:idx val="0"/>
          <c:order val="0"/>
          <c:tx>
            <c:strRef>
              <c:f>Sheet1!$B$1</c:f>
              <c:strCache>
                <c:ptCount val="1"/>
                <c:pt idx="0">
                  <c:v>Tax-to-GDP ratio (%)</c:v>
                </c:pt>
              </c:strCache>
            </c:strRef>
          </c:tx>
          <c:spPr>
            <a:solidFill>
              <a:srgbClr val="0E7C86"/>
            </a:solidFill>
            <a:effectLst/>
          </c:spPr>
          <c:invertIfNegative val="0"/>
          <c:dPt>
            <c:idx val="0"/>
            <c:invertIfNegative val="0"/>
            <c:bubble3D val="0"/>
            <c:extLst>
              <c:ext xmlns:c16="http://schemas.microsoft.com/office/drawing/2014/chart" uri="{C3380CC4-5D6E-409C-BE32-E72D297353CC}">
                <c16:uniqueId val="{00000001-DD2C-E447-901D-25B0CE65C38D}"/>
              </c:ext>
            </c:extLst>
          </c:dPt>
          <c:dPt>
            <c:idx val="1"/>
            <c:invertIfNegative val="0"/>
            <c:bubble3D val="0"/>
            <c:spPr>
              <a:solidFill>
                <a:srgbClr val="2E86AB"/>
              </a:solidFill>
              <a:effectLst/>
            </c:spPr>
            <c:extLst>
              <c:ext xmlns:c16="http://schemas.microsoft.com/office/drawing/2014/chart" uri="{C3380CC4-5D6E-409C-BE32-E72D297353CC}">
                <c16:uniqueId val="{00000003-DD2C-E447-901D-25B0CE65C38D}"/>
              </c:ext>
            </c:extLst>
          </c:dPt>
          <c:dPt>
            <c:idx val="2"/>
            <c:invertIfNegative val="0"/>
            <c:bubble3D val="0"/>
            <c:spPr>
              <a:solidFill>
                <a:srgbClr val="F2A900"/>
              </a:solidFill>
              <a:effectLst/>
            </c:spPr>
            <c:extLst>
              <c:ext xmlns:c16="http://schemas.microsoft.com/office/drawing/2014/chart" uri="{C3380CC4-5D6E-409C-BE32-E72D297353CC}">
                <c16:uniqueId val="{00000005-DD2C-E447-901D-25B0CE65C38D}"/>
              </c:ext>
            </c:extLst>
          </c:dPt>
          <c:dPt>
            <c:idx val="3"/>
            <c:invertIfNegative val="0"/>
            <c:bubble3D val="0"/>
            <c:spPr>
              <a:solidFill>
                <a:srgbClr val="3D348B"/>
              </a:solidFill>
              <a:effectLst/>
            </c:spPr>
            <c:extLst>
              <c:ext xmlns:c16="http://schemas.microsoft.com/office/drawing/2014/chart" uri="{C3380CC4-5D6E-409C-BE32-E72D297353CC}">
                <c16:uniqueId val="{00000007-DD2C-E447-901D-25B0CE65C38D}"/>
              </c:ext>
            </c:extLst>
          </c:dPt>
          <c:dLbls>
            <c:numFmt formatCode="0.0" sourceLinked="0"/>
            <c:spPr>
              <a:noFill/>
              <a:ln>
                <a:noFill/>
              </a:ln>
              <a:effectLst/>
            </c:spPr>
            <c:txPr>
              <a:bodyPr/>
              <a:lstStyle/>
              <a:p>
                <a:pPr>
                  <a:defRPr sz="1200" b="0" i="0" u="none" strike="noStrike">
                    <a:solidFill>
                      <a:srgbClr val="1F2937"/>
                    </a:solidFill>
                    <a:latin typeface="Calibri"/>
                  </a:defRPr>
                </a:pPr>
                <a:endParaRPr lang="en-K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Africa (38 countries)</c:v>
                </c:pt>
                <c:pt idx="1">
                  <c:v>Asia and the Pacific</c:v>
                </c:pt>
                <c:pt idx="2">
                  <c:v>Latin America and the Caribbean</c:v>
                </c:pt>
                <c:pt idx="3">
                  <c:v>OECD</c:v>
                </c:pt>
              </c:strCache>
            </c:strRef>
          </c:cat>
          <c:val>
            <c:numRef>
              <c:f>Sheet1!$B$2:$B$5</c:f>
              <c:numCache>
                <c:formatCode>General</c:formatCode>
                <c:ptCount val="4"/>
                <c:pt idx="0">
                  <c:v>16.100000000000001</c:v>
                </c:pt>
                <c:pt idx="1">
                  <c:v>19.600000000000001</c:v>
                </c:pt>
                <c:pt idx="2">
                  <c:v>21.3</c:v>
                </c:pt>
                <c:pt idx="3">
                  <c:v>33.9</c:v>
                </c:pt>
              </c:numCache>
            </c:numRef>
          </c:val>
          <c:extLst>
            <c:ext xmlns:c16="http://schemas.microsoft.com/office/drawing/2014/chart" uri="{C3380CC4-5D6E-409C-BE32-E72D297353CC}">
              <c16:uniqueId val="{00000008-DD2C-E447-901D-25B0CE65C38D}"/>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7280"/>
                </a:solidFill>
                <a:latin typeface="Calibri"/>
              </a:defRPr>
            </a:pPr>
            <a:endParaRPr lang="en-KE"/>
          </a:p>
        </c:txPr>
        <c:crossAx val="2094734552"/>
        <c:crosses val="autoZero"/>
        <c:auto val="1"/>
        <c:lblAlgn val="ctr"/>
        <c:lblOffset val="100"/>
        <c:noMultiLvlLbl val="1"/>
      </c:catAx>
      <c:valAx>
        <c:axId val="2094734552"/>
        <c:scaling>
          <c:orientation val="minMax"/>
          <c:max val="40"/>
        </c:scaling>
        <c:delete val="0"/>
        <c:axPos val="l"/>
        <c:majorGridlines>
          <c:spPr>
            <a:ln w="6350" cap="flat">
              <a:solidFill>
                <a:srgbClr val="E5E7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280"/>
                </a:solidFill>
                <a:latin typeface="Calibri"/>
              </a:defRPr>
            </a:pPr>
            <a:endParaRPr lang="en-KE"/>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8723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 did not write about AI, but he wrote precisely about machinery owned by a few and worked by the many. The mechanism is structure, not villainy.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Rodney, Nkrumah and Amin on the survival of the colonial arrangement. Lagos Plan of Action 1980 versus the Berg Report 1981. My own work on Kenya and Uganda on how the welfare promise was imperilled.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colonialism literature: Couldry and Mejias 2019; Kwet 2019; Birhane 2020; Crawford 2021.</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sociology: the tax system is where the relationship between state and society is written down (Schumpeter 1918). My work: The Evolving Thunder (2020); Why the UN Must Put AI and Data on the Tax Agenda (2024); Digital Tax Surveillance (2025); Transforming Extraction into Protection (2026).</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i-latif.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latif@lai-latif.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4.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8.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1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research-under.hfw-project-terr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348B"/>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7863840" cy="146304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Who Shapes Africa’s Economic Future?</a:t>
            </a:r>
            <a:endParaRPr lang="en-US" sz="4400" dirty="0"/>
          </a:p>
        </p:txBody>
      </p:sp>
      <p:sp>
        <p:nvSpPr>
          <p:cNvPr id="3" name="Text 1"/>
          <p:cNvSpPr txBox="1"/>
          <p:nvPr/>
        </p:nvSpPr>
        <p:spPr>
          <a:xfrm>
            <a:off x="640080" y="2743200"/>
            <a:ext cx="3728720" cy="457200"/>
          </a:xfrm>
          <a:prstGeom prst="rect">
            <a:avLst/>
          </a:prstGeom>
          <a:noFill/>
          <a:ln/>
        </p:spPr>
        <p:txBody>
          <a:bodyPr wrap="square" lIns="0" tIns="0" rIns="0" bIns="0" rtlCol="0" anchor="ctr"/>
          <a:lstStyle/>
          <a:p>
            <a:pPr marL="0" indent="0">
              <a:buNone/>
            </a:pPr>
            <a:r>
              <a:rPr lang="en-US" sz="2000" dirty="0">
                <a:solidFill>
                  <a:srgbClr val="F2A900"/>
                </a:solidFill>
                <a:latin typeface="Calibri" pitchFamily="34" charset="0"/>
                <a:ea typeface="Calibri" pitchFamily="34" charset="-122"/>
                <a:cs typeface="Calibri" pitchFamily="34" charset="-120"/>
              </a:rPr>
              <a:t>Keynote Address</a:t>
            </a:r>
          </a:p>
          <a:p>
            <a:pPr marL="0" indent="0">
              <a:buNone/>
            </a:pPr>
            <a:r>
              <a:rPr lang="en-US" sz="2000" dirty="0">
                <a:solidFill>
                  <a:srgbClr val="F2A900"/>
                </a:solidFill>
                <a:latin typeface="Calibri" pitchFamily="34" charset="0"/>
                <a:cs typeface="Calibri" pitchFamily="34" charset="-120"/>
              </a:rPr>
              <a:t>Pan Africa Conference on Illicit Financial Flows 2026</a:t>
            </a:r>
          </a:p>
        </p:txBody>
      </p:sp>
      <p:sp>
        <p:nvSpPr>
          <p:cNvPr id="4" name="Text 2"/>
          <p:cNvSpPr txBox="1"/>
          <p:nvPr/>
        </p:nvSpPr>
        <p:spPr>
          <a:xfrm>
            <a:off x="640080" y="3954780"/>
            <a:ext cx="7863840" cy="822960"/>
          </a:xfrm>
          <a:prstGeom prst="rect">
            <a:avLst/>
          </a:prstGeom>
          <a:noFill/>
          <a:ln/>
        </p:spPr>
        <p:txBody>
          <a:bodyPr wrap="square" lIns="0" tIns="0" rIns="0" bIns="0" rtlCol="0" anchor="b"/>
          <a:lstStyle/>
          <a:p>
            <a:pPr marL="0" indent="0">
              <a:buNone/>
            </a:pPr>
            <a:r>
              <a:rPr lang="en-US" sz="1400" dirty="0">
                <a:solidFill>
                  <a:srgbClr val="FFFFFF"/>
                </a:solidFill>
                <a:latin typeface="Calibri" pitchFamily="34" charset="0"/>
                <a:ea typeface="Calibri" pitchFamily="34" charset="-122"/>
                <a:cs typeface="Calibri" pitchFamily="34" charset="-120"/>
              </a:rPr>
              <a:t>Lyla Latif (PhD)</a:t>
            </a:r>
          </a:p>
          <a:p>
            <a:pPr marL="0" indent="0">
              <a:buNone/>
            </a:pPr>
            <a:r>
              <a:rPr lang="en-US" sz="1400" dirty="0">
                <a:solidFill>
                  <a:srgbClr val="FFFFFF"/>
                </a:solidFill>
                <a:latin typeface="Calibri" pitchFamily="34" charset="0"/>
                <a:cs typeface="Calibri" pitchFamily="34" charset="-120"/>
              </a:rPr>
              <a:t>Advocate | Commissioner for Oaths | Notary Public</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Global Tax, Public Finance and Technology Governance Specialist</a:t>
            </a:r>
          </a:p>
          <a:p>
            <a:pPr marL="0" indent="0">
              <a:buNone/>
            </a:pPr>
            <a:r>
              <a:rPr lang="en-US" sz="1400" dirty="0">
                <a:solidFill>
                  <a:schemeClr val="bg1"/>
                </a:solidFill>
                <a:latin typeface="Calibri" pitchFamily="34" charset="0"/>
                <a:cs typeface="Calibri" pitchFamily="34" charset="-120"/>
                <a:hlinkClick r:id="rId3">
                  <a:extLst>
                    <a:ext uri="{A12FA001-AC4F-418D-AE19-62706E023703}">
                      <ahyp:hlinkClr xmlns:ahyp="http://schemas.microsoft.com/office/drawing/2018/hyperlinkcolor" val="tx"/>
                    </a:ext>
                  </a:extLst>
                </a:hlinkClick>
              </a:rPr>
              <a:t>www.lai-latif.com</a:t>
            </a:r>
            <a:r>
              <a:rPr lang="en-US" sz="1400" dirty="0">
                <a:solidFill>
                  <a:schemeClr val="bg1"/>
                </a:solidFill>
                <a:latin typeface="Calibri" pitchFamily="34" charset="0"/>
                <a:cs typeface="Calibri" pitchFamily="34" charset="-120"/>
              </a:rPr>
              <a:t> </a:t>
            </a:r>
          </a:p>
          <a:p>
            <a:pPr marL="0" indent="0">
              <a:buNone/>
            </a:pPr>
            <a:r>
              <a:rPr lang="en-US" sz="1400" dirty="0">
                <a:solidFill>
                  <a:schemeClr val="bg1"/>
                </a:solidFill>
                <a:latin typeface="Calibri" pitchFamily="34" charset="0"/>
                <a:cs typeface="Calibri" pitchFamily="34" charset="-120"/>
              </a:rPr>
              <a:t>Email: </a:t>
            </a:r>
            <a:r>
              <a:rPr lang="en-US" sz="1400" dirty="0">
                <a:solidFill>
                  <a:schemeClr val="bg1"/>
                </a:solidFill>
                <a:latin typeface="Calibri" pitchFamily="34" charset="0"/>
                <a:cs typeface="Calibri" pitchFamily="34" charset="-120"/>
                <a:hlinkClick r:id="rId4">
                  <a:extLst>
                    <a:ext uri="{A12FA001-AC4F-418D-AE19-62706E023703}">
                      <ahyp:hlinkClr xmlns:ahyp="http://schemas.microsoft.com/office/drawing/2018/hyperlinkcolor" val="tx"/>
                    </a:ext>
                  </a:extLst>
                </a:hlinkClick>
              </a:rPr>
              <a:t>latif@lai-latif.com</a:t>
            </a:r>
            <a:r>
              <a:rPr lang="en-US" sz="1400" dirty="0">
                <a:solidFill>
                  <a:schemeClr val="bg1"/>
                </a:solidFill>
                <a:latin typeface="Calibri" pitchFamily="34" charset="0"/>
                <a:cs typeface="Calibri" pitchFamily="34" charset="-120"/>
              </a:rPr>
              <a:t> </a:t>
            </a:r>
            <a:endParaRPr lang="en-US" sz="1400" dirty="0">
              <a:solidFill>
                <a:schemeClr val="bg1"/>
              </a:solidFill>
            </a:endParaRPr>
          </a:p>
        </p:txBody>
      </p:sp>
      <p:pic>
        <p:nvPicPr>
          <p:cNvPr id="5" name="Picture 4">
            <a:extLst>
              <a:ext uri="{FF2B5EF4-FFF2-40B4-BE49-F238E27FC236}">
                <a16:creationId xmlns:a16="http://schemas.microsoft.com/office/drawing/2014/main" id="{20C855A5-DEC8-E06B-AD63-4381249D9ABF}"/>
              </a:ext>
            </a:extLst>
          </p:cNvPr>
          <p:cNvPicPr>
            <a:picLocks noChangeAspect="1"/>
          </p:cNvPicPr>
          <p:nvPr/>
        </p:nvPicPr>
        <p:blipFill>
          <a:blip r:embed="rId5"/>
          <a:stretch>
            <a:fillRect/>
          </a:stretch>
        </p:blipFill>
        <p:spPr>
          <a:xfrm>
            <a:off x="4892040" y="1332401"/>
            <a:ext cx="3467608" cy="26223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3D348B"/>
                </a:solidFill>
                <a:latin typeface="Cambria" pitchFamily="34" charset="0"/>
                <a:ea typeface="Cambria" pitchFamily="34" charset="-122"/>
                <a:cs typeface="Cambria" pitchFamily="34" charset="-120"/>
              </a:rPr>
              <a:t>The answer is hidden in the question</a:t>
            </a:r>
            <a:endParaRPr lang="en-US" sz="3000" dirty="0"/>
          </a:p>
        </p:txBody>
      </p:sp>
      <p:sp>
        <p:nvSpPr>
          <p:cNvPr id="3" name="Text 1"/>
          <p:cNvSpPr txBox="1"/>
          <p:nvPr/>
        </p:nvSpPr>
        <p:spPr>
          <a:xfrm>
            <a:off x="457200" y="1280160"/>
            <a:ext cx="3840480" cy="2194560"/>
          </a:xfrm>
          <a:prstGeom prst="rect">
            <a:avLst/>
          </a:prstGeom>
          <a:noFill/>
          <a:ln/>
        </p:spPr>
        <p:txBody>
          <a:bodyPr wrap="square" lIns="0" tIns="0" rIns="0" bIns="0" rtlCol="0" anchor="ctr"/>
          <a:lstStyle/>
          <a:p>
            <a:pPr marL="0" indent="0">
              <a:buNone/>
            </a:pPr>
            <a:r>
              <a:rPr lang="en-US" sz="12000" b="1" dirty="0">
                <a:solidFill>
                  <a:srgbClr val="E4572E"/>
                </a:solidFill>
                <a:latin typeface="Cambria" pitchFamily="34" charset="0"/>
                <a:ea typeface="Cambria" pitchFamily="34" charset="-122"/>
                <a:cs typeface="Cambria" pitchFamily="34" charset="-120"/>
              </a:rPr>
              <a:t>WHO</a:t>
            </a:r>
            <a:endParaRPr lang="en-US" sz="12000" dirty="0"/>
          </a:p>
        </p:txBody>
      </p:sp>
      <p:sp>
        <p:nvSpPr>
          <p:cNvPr id="4" name="Text 2"/>
          <p:cNvSpPr txBox="1"/>
          <p:nvPr/>
        </p:nvSpPr>
        <p:spPr>
          <a:xfrm>
            <a:off x="4572000" y="1371600"/>
            <a:ext cx="4114800" cy="2926080"/>
          </a:xfrm>
          <a:prstGeom prst="rect">
            <a:avLst/>
          </a:prstGeom>
          <a:noFill/>
          <a:ln/>
        </p:spPr>
        <p:txBody>
          <a:bodyPr wrap="square" lIns="0" tIns="0" rIns="0" bIns="0" rtlCol="0" anchor="t"/>
          <a:lstStyle/>
          <a:p>
            <a:pPr marL="0" indent="0">
              <a:buNone/>
            </a:pPr>
            <a:r>
              <a:rPr lang="en-US" sz="1800" dirty="0">
                <a:solidFill>
                  <a:srgbClr val="1F2937"/>
                </a:solidFill>
                <a:latin typeface="Calibri" pitchFamily="34" charset="0"/>
                <a:ea typeface="Calibri" pitchFamily="34" charset="-122"/>
                <a:cs typeface="Calibri" pitchFamily="34" charset="-120"/>
              </a:rPr>
              <a:t>Not what Africa should produce.</a:t>
            </a:r>
            <a:endParaRPr lang="en-US" sz="1800" dirty="0"/>
          </a:p>
          <a:p>
            <a:pPr marL="0" indent="0">
              <a:buNone/>
            </a:pPr>
            <a:endParaRPr lang="en-US" sz="1800" dirty="0"/>
          </a:p>
          <a:p>
            <a:pPr marL="0" indent="0">
              <a:buNone/>
            </a:pPr>
            <a:r>
              <a:rPr lang="en-US" sz="1800" dirty="0">
                <a:solidFill>
                  <a:srgbClr val="1F2937"/>
                </a:solidFill>
                <a:latin typeface="Calibri" pitchFamily="34" charset="0"/>
                <a:ea typeface="Calibri" pitchFamily="34" charset="-122"/>
                <a:cs typeface="Calibri" pitchFamily="34" charset="-120"/>
              </a:rPr>
              <a:t>Not how fast it should grow.</a:t>
            </a:r>
            <a:endParaRPr lang="en-US" sz="1800" dirty="0"/>
          </a:p>
          <a:p>
            <a:pPr marL="0" indent="0">
              <a:buNone/>
            </a:pPr>
            <a:endParaRPr lang="en-US" sz="1800" dirty="0"/>
          </a:p>
          <a:p>
            <a:pPr marL="0" indent="0">
              <a:buNone/>
            </a:pPr>
            <a:r>
              <a:rPr lang="en-US" sz="1800" dirty="0">
                <a:solidFill>
                  <a:srgbClr val="1F2937"/>
                </a:solidFill>
                <a:latin typeface="Calibri" pitchFamily="34" charset="0"/>
                <a:ea typeface="Calibri" pitchFamily="34" charset="-122"/>
                <a:cs typeface="Calibri" pitchFamily="34" charset="-120"/>
              </a:rPr>
              <a:t>Whose hands are on the levers of production, labour, exchange and the creation of capital, and in whose interest are they pulled?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Who?</a:t>
            </a:r>
            <a:endParaRPr lang="en-US" sz="3000" dirty="0"/>
          </a:p>
        </p:txBody>
      </p:sp>
      <p:sp>
        <p:nvSpPr>
          <p:cNvPr id="3" name="Shape 1"/>
          <p:cNvSpPr/>
          <p:nvPr/>
        </p:nvSpPr>
        <p:spPr>
          <a:xfrm>
            <a:off x="3611880" y="2468880"/>
            <a:ext cx="1920240" cy="1005840"/>
          </a:xfrm>
          <a:prstGeom prst="ellipse">
            <a:avLst/>
          </a:prstGeom>
          <a:solidFill>
            <a:srgbClr val="F3F4F6"/>
          </a:solidFill>
          <a:ln w="12700">
            <a:solidFill>
              <a:srgbClr val="F3F4F6"/>
            </a:solidFill>
            <a:prstDash val="solid"/>
          </a:ln>
        </p:spPr>
        <p:txBody>
          <a:bodyPr/>
          <a:lstStyle/>
          <a:p>
            <a:endParaRPr lang="en-US"/>
          </a:p>
        </p:txBody>
      </p:sp>
      <p:sp>
        <p:nvSpPr>
          <p:cNvPr id="4" name="Text 2"/>
          <p:cNvSpPr txBox="1"/>
          <p:nvPr/>
        </p:nvSpPr>
        <p:spPr>
          <a:xfrm>
            <a:off x="3611880" y="2468880"/>
            <a:ext cx="1920240" cy="1005840"/>
          </a:xfrm>
          <a:prstGeom prst="rect">
            <a:avLst/>
          </a:prstGeom>
          <a:noFill/>
          <a:ln/>
        </p:spPr>
        <p:txBody>
          <a:bodyPr wrap="square" lIns="0" tIns="0" rIns="0" bIns="0" rtlCol="0" anchor="ctr"/>
          <a:lstStyle/>
          <a:p>
            <a:pPr marL="0" indent="0" algn="ctr">
              <a:buNone/>
            </a:pPr>
            <a:r>
              <a:rPr lang="en-US" sz="1300" b="1" dirty="0">
                <a:solidFill>
                  <a:srgbClr val="1F2937"/>
                </a:solidFill>
                <a:latin typeface="Cambria" pitchFamily="34" charset="0"/>
                <a:ea typeface="Cambria" pitchFamily="34" charset="-122"/>
                <a:cs typeface="Cambria" pitchFamily="34" charset="-120"/>
              </a:rPr>
              <a:t>Africa's</a:t>
            </a:r>
            <a:endParaRPr lang="en-US" sz="1300" dirty="0"/>
          </a:p>
          <a:p>
            <a:pPr marL="0" indent="0" algn="ctr">
              <a:buNone/>
            </a:pPr>
            <a:r>
              <a:rPr lang="en-US" sz="1300" b="1" dirty="0">
                <a:solidFill>
                  <a:srgbClr val="1F2937"/>
                </a:solidFill>
                <a:latin typeface="Cambria" pitchFamily="34" charset="0"/>
                <a:ea typeface="Cambria" pitchFamily="34" charset="-122"/>
                <a:cs typeface="Cambria" pitchFamily="34" charset="-120"/>
              </a:rPr>
              <a:t>economic future</a:t>
            </a:r>
            <a:endParaRPr lang="en-US" sz="1300" dirty="0"/>
          </a:p>
        </p:txBody>
      </p:sp>
      <p:sp>
        <p:nvSpPr>
          <p:cNvPr id="5" name="Shape 3"/>
          <p:cNvSpPr/>
          <p:nvPr/>
        </p:nvSpPr>
        <p:spPr>
          <a:xfrm>
            <a:off x="4320540" y="1120140"/>
            <a:ext cx="502920" cy="502920"/>
          </a:xfrm>
          <a:prstGeom prst="ellipse">
            <a:avLst/>
          </a:prstGeom>
          <a:solidFill>
            <a:srgbClr val="0E7C86"/>
          </a:solidFill>
          <a:ln w="12700">
            <a:solidFill>
              <a:srgbClr val="0E7C86"/>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4441241" y="1240841"/>
            <a:ext cx="261518" cy="261518"/>
          </a:xfrm>
          <a:prstGeom prst="rect">
            <a:avLst/>
          </a:prstGeom>
        </p:spPr>
      </p:pic>
      <p:sp>
        <p:nvSpPr>
          <p:cNvPr id="7" name="Text 4"/>
          <p:cNvSpPr txBox="1"/>
          <p:nvPr/>
        </p:nvSpPr>
        <p:spPr>
          <a:xfrm>
            <a:off x="3794760" y="754380"/>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Government</a:t>
            </a:r>
            <a:endParaRPr lang="en-US" sz="1100" dirty="0"/>
          </a:p>
        </p:txBody>
      </p:sp>
      <p:sp>
        <p:nvSpPr>
          <p:cNvPr id="8" name="Shape 5"/>
          <p:cNvSpPr/>
          <p:nvPr/>
        </p:nvSpPr>
        <p:spPr>
          <a:xfrm>
            <a:off x="6228561" y="1425751"/>
            <a:ext cx="502920" cy="502920"/>
          </a:xfrm>
          <a:prstGeom prst="ellipse">
            <a:avLst/>
          </a:prstGeom>
          <a:solidFill>
            <a:srgbClr val="E4572E"/>
          </a:solidFill>
          <a:ln w="12700">
            <a:solidFill>
              <a:srgbClr val="E4572E"/>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6349262" y="1546452"/>
            <a:ext cx="261518" cy="261518"/>
          </a:xfrm>
          <a:prstGeom prst="rect">
            <a:avLst/>
          </a:prstGeom>
        </p:spPr>
      </p:pic>
      <p:sp>
        <p:nvSpPr>
          <p:cNvPr id="10" name="Text 6"/>
          <p:cNvSpPr txBox="1"/>
          <p:nvPr/>
        </p:nvSpPr>
        <p:spPr>
          <a:xfrm>
            <a:off x="5702781" y="1059991"/>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Corporate power</a:t>
            </a:r>
            <a:endParaRPr lang="en-US" sz="1100" dirty="0"/>
          </a:p>
        </p:txBody>
      </p:sp>
      <p:sp>
        <p:nvSpPr>
          <p:cNvPr id="11" name="Shape 7"/>
          <p:cNvSpPr/>
          <p:nvPr/>
        </p:nvSpPr>
        <p:spPr>
          <a:xfrm>
            <a:off x="7407784" y="2225851"/>
            <a:ext cx="502920" cy="502920"/>
          </a:xfrm>
          <a:prstGeom prst="ellipse">
            <a:avLst/>
          </a:prstGeom>
          <a:solidFill>
            <a:srgbClr val="F2A900"/>
          </a:solidFill>
          <a:ln w="12700">
            <a:solidFill>
              <a:srgbClr val="F2A900"/>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7528484" y="2346552"/>
            <a:ext cx="261518" cy="261518"/>
          </a:xfrm>
          <a:prstGeom prst="rect">
            <a:avLst/>
          </a:prstGeom>
        </p:spPr>
      </p:pic>
      <p:sp>
        <p:nvSpPr>
          <p:cNvPr id="13" name="Text 8"/>
          <p:cNvSpPr txBox="1"/>
          <p:nvPr/>
        </p:nvSpPr>
        <p:spPr>
          <a:xfrm>
            <a:off x="6882004" y="1860091"/>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Civil society</a:t>
            </a:r>
            <a:endParaRPr lang="en-US" sz="1100" dirty="0"/>
          </a:p>
        </p:txBody>
      </p:sp>
      <p:sp>
        <p:nvSpPr>
          <p:cNvPr id="14" name="Shape 9"/>
          <p:cNvSpPr/>
          <p:nvPr/>
        </p:nvSpPr>
        <p:spPr>
          <a:xfrm>
            <a:off x="7407784" y="3214829"/>
            <a:ext cx="502920" cy="502920"/>
          </a:xfrm>
          <a:prstGeom prst="ellipse">
            <a:avLst/>
          </a:prstGeom>
          <a:solidFill>
            <a:srgbClr val="3D348B"/>
          </a:solidFill>
          <a:ln w="12700">
            <a:solidFill>
              <a:srgbClr val="3D348B"/>
            </a:solidFill>
            <a:prstDash val="solid"/>
          </a:ln>
        </p:spPr>
        <p:txBody>
          <a:bodyPr/>
          <a:lstStyle/>
          <a:p>
            <a:endParaRPr lang="en-US"/>
          </a:p>
        </p:txBody>
      </p:sp>
      <p:pic>
        <p:nvPicPr>
          <p:cNvPr id="15" name="Image 3" descr="preencoded.png"/>
          <p:cNvPicPr>
            <a:picLocks noChangeAspect="1"/>
          </p:cNvPicPr>
          <p:nvPr/>
        </p:nvPicPr>
        <p:blipFill>
          <a:blip r:embed="rId6"/>
          <a:stretch>
            <a:fillRect/>
          </a:stretch>
        </p:blipFill>
        <p:spPr>
          <a:xfrm>
            <a:off x="7528484" y="3335530"/>
            <a:ext cx="261518" cy="261518"/>
          </a:xfrm>
          <a:prstGeom prst="rect">
            <a:avLst/>
          </a:prstGeom>
        </p:spPr>
      </p:pic>
      <p:sp>
        <p:nvSpPr>
          <p:cNvPr id="16" name="Text 10"/>
          <p:cNvSpPr txBox="1"/>
          <p:nvPr/>
        </p:nvSpPr>
        <p:spPr>
          <a:xfrm>
            <a:off x="6882004" y="3736037"/>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Academia</a:t>
            </a:r>
            <a:endParaRPr lang="en-US" sz="1100" dirty="0"/>
          </a:p>
        </p:txBody>
      </p:sp>
      <p:sp>
        <p:nvSpPr>
          <p:cNvPr id="17" name="Shape 11"/>
          <p:cNvSpPr/>
          <p:nvPr/>
        </p:nvSpPr>
        <p:spPr>
          <a:xfrm>
            <a:off x="6228561" y="4014929"/>
            <a:ext cx="502920" cy="502920"/>
          </a:xfrm>
          <a:prstGeom prst="ellipse">
            <a:avLst/>
          </a:prstGeom>
          <a:solidFill>
            <a:srgbClr val="8E3B7A"/>
          </a:solidFill>
          <a:ln w="12700">
            <a:solidFill>
              <a:srgbClr val="8E3B7A"/>
            </a:solidFill>
            <a:prstDash val="solid"/>
          </a:ln>
        </p:spPr>
        <p:txBody>
          <a:bodyPr/>
          <a:lstStyle/>
          <a:p>
            <a:endParaRPr lang="en-US"/>
          </a:p>
        </p:txBody>
      </p:sp>
      <p:pic>
        <p:nvPicPr>
          <p:cNvPr id="18" name="Image 4" descr="preencoded.png"/>
          <p:cNvPicPr>
            <a:picLocks noChangeAspect="1"/>
          </p:cNvPicPr>
          <p:nvPr/>
        </p:nvPicPr>
        <p:blipFill>
          <a:blip r:embed="rId7"/>
          <a:stretch>
            <a:fillRect/>
          </a:stretch>
        </p:blipFill>
        <p:spPr>
          <a:xfrm>
            <a:off x="6349262" y="4135630"/>
            <a:ext cx="261518" cy="261518"/>
          </a:xfrm>
          <a:prstGeom prst="rect">
            <a:avLst/>
          </a:prstGeom>
        </p:spPr>
      </p:pic>
      <p:sp>
        <p:nvSpPr>
          <p:cNvPr id="19" name="Text 12"/>
          <p:cNvSpPr txBox="1"/>
          <p:nvPr/>
        </p:nvSpPr>
        <p:spPr>
          <a:xfrm>
            <a:off x="5702781" y="4536137"/>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Platform operators</a:t>
            </a:r>
            <a:endParaRPr lang="en-US" sz="1100" dirty="0"/>
          </a:p>
        </p:txBody>
      </p:sp>
      <p:sp>
        <p:nvSpPr>
          <p:cNvPr id="20" name="Shape 13"/>
          <p:cNvSpPr/>
          <p:nvPr/>
        </p:nvSpPr>
        <p:spPr>
          <a:xfrm>
            <a:off x="4320540" y="4320540"/>
            <a:ext cx="502920" cy="502920"/>
          </a:xfrm>
          <a:prstGeom prst="ellipse">
            <a:avLst/>
          </a:prstGeom>
          <a:solidFill>
            <a:srgbClr val="2E86AB"/>
          </a:solidFill>
          <a:ln w="12700">
            <a:solidFill>
              <a:srgbClr val="2E86AB"/>
            </a:solidFill>
            <a:prstDash val="solid"/>
          </a:ln>
        </p:spPr>
        <p:txBody>
          <a:bodyPr/>
          <a:lstStyle/>
          <a:p>
            <a:endParaRPr lang="en-US"/>
          </a:p>
        </p:txBody>
      </p:sp>
      <p:pic>
        <p:nvPicPr>
          <p:cNvPr id="21" name="Image 5" descr="preencoded.png"/>
          <p:cNvPicPr>
            <a:picLocks noChangeAspect="1"/>
          </p:cNvPicPr>
          <p:nvPr/>
        </p:nvPicPr>
        <p:blipFill>
          <a:blip r:embed="rId8"/>
          <a:stretch>
            <a:fillRect/>
          </a:stretch>
        </p:blipFill>
        <p:spPr>
          <a:xfrm>
            <a:off x="4441241" y="4441241"/>
            <a:ext cx="261518" cy="261518"/>
          </a:xfrm>
          <a:prstGeom prst="rect">
            <a:avLst/>
          </a:prstGeom>
        </p:spPr>
      </p:pic>
      <p:sp>
        <p:nvSpPr>
          <p:cNvPr id="22" name="Text 14"/>
          <p:cNvSpPr txBox="1"/>
          <p:nvPr/>
        </p:nvSpPr>
        <p:spPr>
          <a:xfrm>
            <a:off x="3794760" y="4841748"/>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IFIs and creditors</a:t>
            </a:r>
            <a:endParaRPr lang="en-US" sz="1100" dirty="0"/>
          </a:p>
        </p:txBody>
      </p:sp>
      <p:sp>
        <p:nvSpPr>
          <p:cNvPr id="23" name="Shape 15"/>
          <p:cNvSpPr/>
          <p:nvPr/>
        </p:nvSpPr>
        <p:spPr>
          <a:xfrm>
            <a:off x="2412519" y="4014929"/>
            <a:ext cx="502920" cy="502920"/>
          </a:xfrm>
          <a:prstGeom prst="ellipse">
            <a:avLst/>
          </a:prstGeom>
          <a:solidFill>
            <a:srgbClr val="3A9D5D"/>
          </a:solidFill>
          <a:ln w="12700">
            <a:solidFill>
              <a:srgbClr val="3A9D5D"/>
            </a:solidFill>
            <a:prstDash val="solid"/>
          </a:ln>
        </p:spPr>
        <p:txBody>
          <a:bodyPr/>
          <a:lstStyle/>
          <a:p>
            <a:endParaRPr lang="en-US"/>
          </a:p>
        </p:txBody>
      </p:sp>
      <p:pic>
        <p:nvPicPr>
          <p:cNvPr id="24" name="Image 6" descr="preencoded.png"/>
          <p:cNvPicPr>
            <a:picLocks noChangeAspect="1"/>
          </p:cNvPicPr>
          <p:nvPr/>
        </p:nvPicPr>
        <p:blipFill>
          <a:blip r:embed="rId9"/>
          <a:stretch>
            <a:fillRect/>
          </a:stretch>
        </p:blipFill>
        <p:spPr>
          <a:xfrm>
            <a:off x="2533219" y="4135630"/>
            <a:ext cx="261518" cy="261518"/>
          </a:xfrm>
          <a:prstGeom prst="rect">
            <a:avLst/>
          </a:prstGeom>
        </p:spPr>
      </p:pic>
      <p:sp>
        <p:nvSpPr>
          <p:cNvPr id="25" name="Text 16"/>
          <p:cNvSpPr txBox="1"/>
          <p:nvPr/>
        </p:nvSpPr>
        <p:spPr>
          <a:xfrm>
            <a:off x="1886739" y="4536137"/>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Regional bodies</a:t>
            </a:r>
            <a:endParaRPr lang="en-US" sz="1100" dirty="0"/>
          </a:p>
        </p:txBody>
      </p:sp>
      <p:sp>
        <p:nvSpPr>
          <p:cNvPr id="26" name="Shape 17"/>
          <p:cNvSpPr/>
          <p:nvPr/>
        </p:nvSpPr>
        <p:spPr>
          <a:xfrm>
            <a:off x="1233296" y="3214829"/>
            <a:ext cx="502920" cy="502920"/>
          </a:xfrm>
          <a:prstGeom prst="ellipse">
            <a:avLst/>
          </a:prstGeom>
          <a:solidFill>
            <a:srgbClr val="0E7C86"/>
          </a:solidFill>
          <a:ln w="12700">
            <a:solidFill>
              <a:srgbClr val="0E7C86"/>
            </a:solidFill>
            <a:prstDash val="solid"/>
          </a:ln>
        </p:spPr>
        <p:txBody>
          <a:bodyPr/>
          <a:lstStyle/>
          <a:p>
            <a:endParaRPr lang="en-US"/>
          </a:p>
        </p:txBody>
      </p:sp>
      <p:pic>
        <p:nvPicPr>
          <p:cNvPr id="27" name="Image 7" descr="preencoded.png"/>
          <p:cNvPicPr>
            <a:picLocks noChangeAspect="1"/>
          </p:cNvPicPr>
          <p:nvPr/>
        </p:nvPicPr>
        <p:blipFill>
          <a:blip r:embed="rId10"/>
          <a:stretch>
            <a:fillRect/>
          </a:stretch>
        </p:blipFill>
        <p:spPr>
          <a:xfrm>
            <a:off x="1353997" y="3335530"/>
            <a:ext cx="261518" cy="261518"/>
          </a:xfrm>
          <a:prstGeom prst="rect">
            <a:avLst/>
          </a:prstGeom>
        </p:spPr>
      </p:pic>
      <p:sp>
        <p:nvSpPr>
          <p:cNvPr id="28" name="Text 18"/>
          <p:cNvSpPr txBox="1"/>
          <p:nvPr/>
        </p:nvSpPr>
        <p:spPr>
          <a:xfrm>
            <a:off x="707516" y="3736037"/>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The diaspora</a:t>
            </a:r>
            <a:endParaRPr lang="en-US" sz="1100" dirty="0"/>
          </a:p>
        </p:txBody>
      </p:sp>
      <p:sp>
        <p:nvSpPr>
          <p:cNvPr id="29" name="Shape 19"/>
          <p:cNvSpPr/>
          <p:nvPr/>
        </p:nvSpPr>
        <p:spPr>
          <a:xfrm>
            <a:off x="1233296" y="2225851"/>
            <a:ext cx="502920" cy="502920"/>
          </a:xfrm>
          <a:prstGeom prst="ellipse">
            <a:avLst/>
          </a:prstGeom>
          <a:solidFill>
            <a:srgbClr val="E4572E"/>
          </a:solidFill>
          <a:ln w="12700">
            <a:solidFill>
              <a:srgbClr val="E4572E"/>
            </a:solidFill>
            <a:prstDash val="solid"/>
          </a:ln>
        </p:spPr>
        <p:txBody>
          <a:bodyPr/>
          <a:lstStyle/>
          <a:p>
            <a:endParaRPr lang="en-US"/>
          </a:p>
        </p:txBody>
      </p:sp>
      <p:pic>
        <p:nvPicPr>
          <p:cNvPr id="30" name="Image 8" descr="preencoded.png"/>
          <p:cNvPicPr>
            <a:picLocks noChangeAspect="1"/>
          </p:cNvPicPr>
          <p:nvPr/>
        </p:nvPicPr>
        <p:blipFill>
          <a:blip r:embed="rId11"/>
          <a:stretch>
            <a:fillRect/>
          </a:stretch>
        </p:blipFill>
        <p:spPr>
          <a:xfrm>
            <a:off x="1353997" y="2346552"/>
            <a:ext cx="261518" cy="261518"/>
          </a:xfrm>
          <a:prstGeom prst="rect">
            <a:avLst/>
          </a:prstGeom>
        </p:spPr>
      </p:pic>
      <p:sp>
        <p:nvSpPr>
          <p:cNvPr id="31" name="Text 20"/>
          <p:cNvSpPr txBox="1"/>
          <p:nvPr/>
        </p:nvSpPr>
        <p:spPr>
          <a:xfrm>
            <a:off x="707516" y="1860091"/>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Courts and legislatures</a:t>
            </a:r>
            <a:endParaRPr lang="en-US" sz="1100" dirty="0"/>
          </a:p>
        </p:txBody>
      </p:sp>
      <p:sp>
        <p:nvSpPr>
          <p:cNvPr id="32" name="Shape 21"/>
          <p:cNvSpPr/>
          <p:nvPr/>
        </p:nvSpPr>
        <p:spPr>
          <a:xfrm>
            <a:off x="2412519" y="1425751"/>
            <a:ext cx="502920" cy="502920"/>
          </a:xfrm>
          <a:prstGeom prst="ellipse">
            <a:avLst/>
          </a:prstGeom>
          <a:solidFill>
            <a:srgbClr val="F2A900"/>
          </a:solidFill>
          <a:ln w="12700">
            <a:solidFill>
              <a:srgbClr val="F2A900"/>
            </a:solidFill>
            <a:prstDash val="solid"/>
          </a:ln>
        </p:spPr>
        <p:txBody>
          <a:bodyPr/>
          <a:lstStyle/>
          <a:p>
            <a:endParaRPr lang="en-US"/>
          </a:p>
        </p:txBody>
      </p:sp>
      <p:pic>
        <p:nvPicPr>
          <p:cNvPr id="33" name="Image 9" descr="preencoded.png"/>
          <p:cNvPicPr>
            <a:picLocks noChangeAspect="1"/>
          </p:cNvPicPr>
          <p:nvPr/>
        </p:nvPicPr>
        <p:blipFill>
          <a:blip r:embed="rId12"/>
          <a:stretch>
            <a:fillRect/>
          </a:stretch>
        </p:blipFill>
        <p:spPr>
          <a:xfrm>
            <a:off x="2533219" y="1546452"/>
            <a:ext cx="261518" cy="261518"/>
          </a:xfrm>
          <a:prstGeom prst="rect">
            <a:avLst/>
          </a:prstGeom>
        </p:spPr>
      </p:pic>
      <p:sp>
        <p:nvSpPr>
          <p:cNvPr id="34" name="Text 22"/>
          <p:cNvSpPr txBox="1"/>
          <p:nvPr/>
        </p:nvSpPr>
        <p:spPr>
          <a:xfrm>
            <a:off x="1886739" y="1059991"/>
            <a:ext cx="1554480" cy="347472"/>
          </a:xfrm>
          <a:prstGeom prst="rect">
            <a:avLst/>
          </a:prstGeom>
          <a:noFill/>
          <a:ln/>
        </p:spPr>
        <p:txBody>
          <a:bodyPr wrap="square" lIns="0" tIns="0" rIns="0" bIns="0" rtlCol="0" anchor="ctr"/>
          <a:lstStyle/>
          <a:p>
            <a:pPr marL="0" indent="0" algn="ctr">
              <a:buNone/>
            </a:pPr>
            <a:r>
              <a:rPr lang="en-US" sz="1100" dirty="0">
                <a:solidFill>
                  <a:srgbClr val="1F2937"/>
                </a:solidFill>
                <a:latin typeface="Calibri" pitchFamily="34" charset="0"/>
                <a:ea typeface="Calibri" pitchFamily="34" charset="-122"/>
                <a:cs typeface="Calibri" pitchFamily="34" charset="-120"/>
              </a:rPr>
              <a:t>Households and informal workers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And one more entrant: the machine</a:t>
            </a:r>
            <a:endParaRPr lang="en-US" sz="3000" dirty="0"/>
          </a:p>
        </p:txBody>
      </p:sp>
      <p:sp>
        <p:nvSpPr>
          <p:cNvPr id="3" name="Shape 1"/>
          <p:cNvSpPr/>
          <p:nvPr/>
        </p:nvSpPr>
        <p:spPr>
          <a:xfrm>
            <a:off x="457200" y="1280160"/>
            <a:ext cx="1371600" cy="1371600"/>
          </a:xfrm>
          <a:prstGeom prst="ellipse">
            <a:avLst/>
          </a:prstGeom>
          <a:solidFill>
            <a:srgbClr val="E4572E"/>
          </a:solidFill>
          <a:ln w="12700">
            <a:solidFill>
              <a:srgbClr val="E4572E"/>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786384" y="1609344"/>
            <a:ext cx="713232" cy="713232"/>
          </a:xfrm>
          <a:prstGeom prst="rect">
            <a:avLst/>
          </a:prstGeom>
        </p:spPr>
      </p:pic>
      <p:sp>
        <p:nvSpPr>
          <p:cNvPr id="5" name="Text 2"/>
          <p:cNvSpPr txBox="1"/>
          <p:nvPr/>
        </p:nvSpPr>
        <p:spPr>
          <a:xfrm>
            <a:off x="457200" y="2834640"/>
            <a:ext cx="2194560" cy="201168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Large language models, robots, agentic AI and the compute that powers them.</a:t>
            </a:r>
            <a:endParaRPr lang="en-US" sz="1300" dirty="0"/>
          </a:p>
          <a:p>
            <a:pPr marL="0" indent="0">
              <a:buNone/>
            </a:pPr>
            <a:endParaRPr lang="en-US" sz="1300" dirty="0"/>
          </a:p>
          <a:p>
            <a:pPr marL="0" indent="0">
              <a:buNone/>
            </a:pPr>
            <a:r>
              <a:rPr lang="en-US" sz="1300" dirty="0">
                <a:solidFill>
                  <a:srgbClr val="1F2937"/>
                </a:solidFill>
                <a:latin typeface="Calibri" pitchFamily="34" charset="0"/>
                <a:ea typeface="Calibri" pitchFamily="34" charset="-122"/>
                <a:cs typeface="Calibri" pitchFamily="34" charset="-120"/>
              </a:rPr>
              <a:t>Not a tool the other actors use. An actor in its own right.</a:t>
            </a:r>
            <a:endParaRPr lang="en-US" sz="1300" dirty="0"/>
          </a:p>
        </p:txBody>
      </p:sp>
      <p:sp>
        <p:nvSpPr>
          <p:cNvPr id="6" name="Shape 3"/>
          <p:cNvSpPr/>
          <p:nvPr/>
        </p:nvSpPr>
        <p:spPr>
          <a:xfrm>
            <a:off x="3017520" y="1280160"/>
            <a:ext cx="548640" cy="548640"/>
          </a:xfrm>
          <a:prstGeom prst="ellipse">
            <a:avLst/>
          </a:prstGeom>
          <a:solidFill>
            <a:srgbClr val="0E7C86"/>
          </a:solidFill>
          <a:ln w="12700">
            <a:solidFill>
              <a:srgbClr val="0E7C86"/>
            </a:solidFill>
            <a:prstDash val="solid"/>
          </a:ln>
        </p:spPr>
        <p:txBody>
          <a:bodyPr/>
          <a:lstStyle/>
          <a:p>
            <a:endParaRPr lang="en-US"/>
          </a:p>
        </p:txBody>
      </p:sp>
      <p:pic>
        <p:nvPicPr>
          <p:cNvPr id="7" name="Image 1" descr="preencoded.png"/>
          <p:cNvPicPr>
            <a:picLocks noChangeAspect="1"/>
          </p:cNvPicPr>
          <p:nvPr/>
        </p:nvPicPr>
        <p:blipFill>
          <a:blip r:embed="rId4"/>
          <a:stretch>
            <a:fillRect/>
          </a:stretch>
        </p:blipFill>
        <p:spPr>
          <a:xfrm>
            <a:off x="3149194" y="1411834"/>
            <a:ext cx="285293" cy="285293"/>
          </a:xfrm>
          <a:prstGeom prst="rect">
            <a:avLst/>
          </a:prstGeom>
        </p:spPr>
      </p:pic>
      <p:sp>
        <p:nvSpPr>
          <p:cNvPr id="8" name="Text 4"/>
          <p:cNvSpPr txBox="1"/>
          <p:nvPr/>
        </p:nvSpPr>
        <p:spPr>
          <a:xfrm>
            <a:off x="3703320" y="1280160"/>
            <a:ext cx="2286000" cy="548640"/>
          </a:xfrm>
          <a:prstGeom prst="rect">
            <a:avLst/>
          </a:prstGeom>
          <a:noFill/>
          <a:ln/>
        </p:spPr>
        <p:txBody>
          <a:bodyPr wrap="square" lIns="0" tIns="0" rIns="0" bIns="0" rtlCol="0" anchor="ctr"/>
          <a:lstStyle/>
          <a:p>
            <a:pPr marL="0" indent="0">
              <a:buNone/>
            </a:pPr>
            <a:r>
              <a:rPr lang="en-US" sz="1700" b="1" dirty="0">
                <a:solidFill>
                  <a:srgbClr val="0E7C86"/>
                </a:solidFill>
                <a:latin typeface="Cambria" pitchFamily="34" charset="0"/>
                <a:ea typeface="Cambria" pitchFamily="34" charset="-122"/>
                <a:cs typeface="Cambria" pitchFamily="34" charset="-120"/>
              </a:rPr>
              <a:t>Production</a:t>
            </a:r>
            <a:endParaRPr lang="en-US" sz="1700" dirty="0"/>
          </a:p>
        </p:txBody>
      </p:sp>
      <p:sp>
        <p:nvSpPr>
          <p:cNvPr id="9" name="Text 5"/>
          <p:cNvSpPr txBox="1"/>
          <p:nvPr/>
        </p:nvSpPr>
        <p:spPr>
          <a:xfrm>
            <a:off x="3017520" y="1920240"/>
            <a:ext cx="2743200" cy="1005840"/>
          </a:xfrm>
          <a:prstGeom prst="rect">
            <a:avLst/>
          </a:prstGeom>
          <a:noFill/>
          <a:ln/>
        </p:spPr>
        <p:txBody>
          <a:bodyPr wrap="square" lIns="0" tIns="0" rIns="0" bIns="0" rtlCol="0" anchor="t"/>
          <a:lstStyle/>
          <a:p>
            <a:pPr marL="0" indent="0">
              <a:buNone/>
            </a:pPr>
            <a:r>
              <a:rPr lang="en-US" sz="1250" dirty="0">
                <a:solidFill>
                  <a:srgbClr val="6B7280"/>
                </a:solidFill>
                <a:latin typeface="Calibri" pitchFamily="34" charset="0"/>
                <a:ea typeface="Calibri" pitchFamily="34" charset="-122"/>
                <a:cs typeface="Calibri" pitchFamily="34" charset="-120"/>
              </a:rPr>
              <a:t>Algorithms decide when to plant, what to price, which shipment moves</a:t>
            </a:r>
            <a:endParaRPr lang="en-US" sz="1250" dirty="0"/>
          </a:p>
        </p:txBody>
      </p:sp>
      <p:sp>
        <p:nvSpPr>
          <p:cNvPr id="10" name="Shape 6"/>
          <p:cNvSpPr/>
          <p:nvPr/>
        </p:nvSpPr>
        <p:spPr>
          <a:xfrm>
            <a:off x="6035040" y="1280160"/>
            <a:ext cx="548640" cy="548640"/>
          </a:xfrm>
          <a:prstGeom prst="ellipse">
            <a:avLst/>
          </a:prstGeom>
          <a:solidFill>
            <a:srgbClr val="F2A900"/>
          </a:solidFill>
          <a:ln w="12700">
            <a:solidFill>
              <a:srgbClr val="F2A900"/>
            </a:solidFill>
            <a:prstDash val="solid"/>
          </a:ln>
        </p:spPr>
        <p:txBody>
          <a:bodyPr/>
          <a:lstStyle/>
          <a:p>
            <a:endParaRPr lang="en-US"/>
          </a:p>
        </p:txBody>
      </p:sp>
      <p:pic>
        <p:nvPicPr>
          <p:cNvPr id="11" name="Image 2" descr="preencoded.png"/>
          <p:cNvPicPr>
            <a:picLocks noChangeAspect="1"/>
          </p:cNvPicPr>
          <p:nvPr/>
        </p:nvPicPr>
        <p:blipFill>
          <a:blip r:embed="rId5"/>
          <a:stretch>
            <a:fillRect/>
          </a:stretch>
        </p:blipFill>
        <p:spPr>
          <a:xfrm>
            <a:off x="6166714" y="1411834"/>
            <a:ext cx="285293" cy="285293"/>
          </a:xfrm>
          <a:prstGeom prst="rect">
            <a:avLst/>
          </a:prstGeom>
        </p:spPr>
      </p:pic>
      <p:sp>
        <p:nvSpPr>
          <p:cNvPr id="12" name="Text 7"/>
          <p:cNvSpPr txBox="1"/>
          <p:nvPr/>
        </p:nvSpPr>
        <p:spPr>
          <a:xfrm>
            <a:off x="6720840" y="1280160"/>
            <a:ext cx="2286000" cy="548640"/>
          </a:xfrm>
          <a:prstGeom prst="rect">
            <a:avLst/>
          </a:prstGeom>
          <a:noFill/>
          <a:ln/>
        </p:spPr>
        <p:txBody>
          <a:bodyPr wrap="square" lIns="0" tIns="0" rIns="0" bIns="0" rtlCol="0" anchor="ctr"/>
          <a:lstStyle/>
          <a:p>
            <a:pPr marL="0" indent="0">
              <a:buNone/>
            </a:pPr>
            <a:r>
              <a:rPr lang="en-US" sz="1700" b="1" dirty="0">
                <a:solidFill>
                  <a:srgbClr val="F2A900"/>
                </a:solidFill>
                <a:latin typeface="Cambria" pitchFamily="34" charset="0"/>
                <a:ea typeface="Cambria" pitchFamily="34" charset="-122"/>
                <a:cs typeface="Cambria" pitchFamily="34" charset="-120"/>
              </a:rPr>
              <a:t>Labour</a:t>
            </a:r>
            <a:endParaRPr lang="en-US" sz="1700" dirty="0"/>
          </a:p>
        </p:txBody>
      </p:sp>
      <p:sp>
        <p:nvSpPr>
          <p:cNvPr id="13" name="Text 8"/>
          <p:cNvSpPr txBox="1"/>
          <p:nvPr/>
        </p:nvSpPr>
        <p:spPr>
          <a:xfrm>
            <a:off x="6035040" y="1920240"/>
            <a:ext cx="2743200" cy="1005840"/>
          </a:xfrm>
          <a:prstGeom prst="rect">
            <a:avLst/>
          </a:prstGeom>
          <a:noFill/>
          <a:ln/>
        </p:spPr>
        <p:txBody>
          <a:bodyPr wrap="square" lIns="0" tIns="0" rIns="0" bIns="0" rtlCol="0" anchor="t"/>
          <a:lstStyle/>
          <a:p>
            <a:pPr marL="0" indent="0">
              <a:buNone/>
            </a:pPr>
            <a:r>
              <a:rPr lang="en-US" sz="1250" dirty="0">
                <a:solidFill>
                  <a:srgbClr val="6B7280"/>
                </a:solidFill>
                <a:latin typeface="Calibri" pitchFamily="34" charset="0"/>
                <a:ea typeface="Calibri" pitchFamily="34" charset="-122"/>
                <a:cs typeface="Calibri" pitchFamily="34" charset="-120"/>
              </a:rPr>
              <a:t>The human work that feeds the model is sourced where wages are lowest</a:t>
            </a:r>
            <a:endParaRPr lang="en-US" sz="1250" dirty="0"/>
          </a:p>
        </p:txBody>
      </p:sp>
      <p:sp>
        <p:nvSpPr>
          <p:cNvPr id="14" name="Shape 9"/>
          <p:cNvSpPr/>
          <p:nvPr/>
        </p:nvSpPr>
        <p:spPr>
          <a:xfrm>
            <a:off x="3017520" y="3063240"/>
            <a:ext cx="548640" cy="548640"/>
          </a:xfrm>
          <a:prstGeom prst="ellipse">
            <a:avLst/>
          </a:prstGeom>
          <a:solidFill>
            <a:srgbClr val="3D348B"/>
          </a:solidFill>
          <a:ln w="12700">
            <a:solidFill>
              <a:srgbClr val="3D348B"/>
            </a:solidFill>
            <a:prstDash val="solid"/>
          </a:ln>
        </p:spPr>
        <p:txBody>
          <a:bodyPr/>
          <a:lstStyle/>
          <a:p>
            <a:endParaRPr lang="en-US"/>
          </a:p>
        </p:txBody>
      </p:sp>
      <p:pic>
        <p:nvPicPr>
          <p:cNvPr id="15" name="Image 3" descr="preencoded.png"/>
          <p:cNvPicPr>
            <a:picLocks noChangeAspect="1"/>
          </p:cNvPicPr>
          <p:nvPr/>
        </p:nvPicPr>
        <p:blipFill>
          <a:blip r:embed="rId6"/>
          <a:stretch>
            <a:fillRect/>
          </a:stretch>
        </p:blipFill>
        <p:spPr>
          <a:xfrm>
            <a:off x="3149194" y="3194914"/>
            <a:ext cx="285293" cy="285293"/>
          </a:xfrm>
          <a:prstGeom prst="rect">
            <a:avLst/>
          </a:prstGeom>
        </p:spPr>
      </p:pic>
      <p:sp>
        <p:nvSpPr>
          <p:cNvPr id="16" name="Text 10"/>
          <p:cNvSpPr txBox="1"/>
          <p:nvPr/>
        </p:nvSpPr>
        <p:spPr>
          <a:xfrm>
            <a:off x="3703320" y="3063240"/>
            <a:ext cx="2286000" cy="548640"/>
          </a:xfrm>
          <a:prstGeom prst="rect">
            <a:avLst/>
          </a:prstGeom>
          <a:noFill/>
          <a:ln/>
        </p:spPr>
        <p:txBody>
          <a:bodyPr wrap="square" lIns="0" tIns="0" rIns="0" bIns="0" rtlCol="0" anchor="ctr"/>
          <a:lstStyle/>
          <a:p>
            <a:pPr marL="0" indent="0">
              <a:buNone/>
            </a:pPr>
            <a:r>
              <a:rPr lang="en-US" sz="1700" b="1" dirty="0">
                <a:solidFill>
                  <a:srgbClr val="3D348B"/>
                </a:solidFill>
                <a:latin typeface="Cambria" pitchFamily="34" charset="0"/>
                <a:ea typeface="Cambria" pitchFamily="34" charset="-122"/>
                <a:cs typeface="Cambria" pitchFamily="34" charset="-120"/>
              </a:rPr>
              <a:t>Transactions</a:t>
            </a:r>
            <a:endParaRPr lang="en-US" sz="1700" dirty="0"/>
          </a:p>
        </p:txBody>
      </p:sp>
      <p:sp>
        <p:nvSpPr>
          <p:cNvPr id="17" name="Text 11"/>
          <p:cNvSpPr txBox="1"/>
          <p:nvPr/>
        </p:nvSpPr>
        <p:spPr>
          <a:xfrm>
            <a:off x="3017520" y="3703320"/>
            <a:ext cx="2743200" cy="1005840"/>
          </a:xfrm>
          <a:prstGeom prst="rect">
            <a:avLst/>
          </a:prstGeom>
          <a:noFill/>
          <a:ln/>
        </p:spPr>
        <p:txBody>
          <a:bodyPr wrap="square" lIns="0" tIns="0" rIns="0" bIns="0" rtlCol="0" anchor="t"/>
          <a:lstStyle/>
          <a:p>
            <a:pPr marL="0" indent="0">
              <a:buNone/>
            </a:pPr>
            <a:r>
              <a:rPr lang="en-US" sz="1250" dirty="0">
                <a:solidFill>
                  <a:srgbClr val="6B7280"/>
                </a:solidFill>
                <a:latin typeface="Calibri" pitchFamily="34" charset="0"/>
                <a:ea typeface="Calibri" pitchFamily="34" charset="-122"/>
                <a:cs typeface="Calibri" pitchFamily="34" charset="-120"/>
              </a:rPr>
              <a:t>The platform sits between every buyer and seller, taking a fee and a data trail</a:t>
            </a:r>
            <a:endParaRPr lang="en-US" sz="1250" dirty="0"/>
          </a:p>
        </p:txBody>
      </p:sp>
      <p:sp>
        <p:nvSpPr>
          <p:cNvPr id="18" name="Shape 12"/>
          <p:cNvSpPr/>
          <p:nvPr/>
        </p:nvSpPr>
        <p:spPr>
          <a:xfrm>
            <a:off x="6035040" y="3063240"/>
            <a:ext cx="548640" cy="548640"/>
          </a:xfrm>
          <a:prstGeom prst="ellipse">
            <a:avLst/>
          </a:prstGeom>
          <a:solidFill>
            <a:srgbClr val="8E3B7A"/>
          </a:solidFill>
          <a:ln w="12700">
            <a:solidFill>
              <a:srgbClr val="8E3B7A"/>
            </a:solidFill>
            <a:prstDash val="solid"/>
          </a:ln>
        </p:spPr>
        <p:txBody>
          <a:bodyPr/>
          <a:lstStyle/>
          <a:p>
            <a:endParaRPr lang="en-US"/>
          </a:p>
        </p:txBody>
      </p:sp>
      <p:pic>
        <p:nvPicPr>
          <p:cNvPr id="19" name="Image 4" descr="preencoded.png"/>
          <p:cNvPicPr>
            <a:picLocks noChangeAspect="1"/>
          </p:cNvPicPr>
          <p:nvPr/>
        </p:nvPicPr>
        <p:blipFill>
          <a:blip r:embed="rId7"/>
          <a:stretch>
            <a:fillRect/>
          </a:stretch>
        </p:blipFill>
        <p:spPr>
          <a:xfrm>
            <a:off x="6166714" y="3194914"/>
            <a:ext cx="285293" cy="285293"/>
          </a:xfrm>
          <a:prstGeom prst="rect">
            <a:avLst/>
          </a:prstGeom>
        </p:spPr>
      </p:pic>
      <p:sp>
        <p:nvSpPr>
          <p:cNvPr id="20" name="Text 13"/>
          <p:cNvSpPr txBox="1"/>
          <p:nvPr/>
        </p:nvSpPr>
        <p:spPr>
          <a:xfrm>
            <a:off x="6720840" y="3063240"/>
            <a:ext cx="2286000" cy="548640"/>
          </a:xfrm>
          <a:prstGeom prst="rect">
            <a:avLst/>
          </a:prstGeom>
          <a:noFill/>
          <a:ln/>
        </p:spPr>
        <p:txBody>
          <a:bodyPr wrap="square" lIns="0" tIns="0" rIns="0" bIns="0" rtlCol="0" anchor="ctr"/>
          <a:lstStyle/>
          <a:p>
            <a:pPr marL="0" indent="0">
              <a:buNone/>
            </a:pPr>
            <a:r>
              <a:rPr lang="en-US" sz="1700" b="1" dirty="0">
                <a:solidFill>
                  <a:srgbClr val="8E3B7A"/>
                </a:solidFill>
                <a:latin typeface="Cambria" pitchFamily="34" charset="0"/>
                <a:ea typeface="Cambria" pitchFamily="34" charset="-122"/>
                <a:cs typeface="Cambria" pitchFamily="34" charset="-120"/>
              </a:rPr>
              <a:t>Capital creation</a:t>
            </a:r>
            <a:endParaRPr lang="en-US" sz="1700" dirty="0"/>
          </a:p>
        </p:txBody>
      </p:sp>
      <p:sp>
        <p:nvSpPr>
          <p:cNvPr id="21" name="Text 14"/>
          <p:cNvSpPr txBox="1"/>
          <p:nvPr/>
        </p:nvSpPr>
        <p:spPr>
          <a:xfrm>
            <a:off x="6035040" y="3703320"/>
            <a:ext cx="2743200" cy="1005840"/>
          </a:xfrm>
          <a:prstGeom prst="rect">
            <a:avLst/>
          </a:prstGeom>
          <a:noFill/>
          <a:ln/>
        </p:spPr>
        <p:txBody>
          <a:bodyPr wrap="square" lIns="0" tIns="0" rIns="0" bIns="0" rtlCol="0" anchor="t"/>
          <a:lstStyle/>
          <a:p>
            <a:pPr marL="0" indent="0">
              <a:buNone/>
            </a:pPr>
            <a:r>
              <a:rPr lang="en-US" sz="1250" dirty="0">
                <a:solidFill>
                  <a:srgbClr val="6B7280"/>
                </a:solidFill>
                <a:latin typeface="Calibri" pitchFamily="34" charset="0"/>
                <a:ea typeface="Calibri" pitchFamily="34" charset="-122"/>
                <a:cs typeface="Calibri" pitchFamily="34" charset="-120"/>
              </a:rPr>
              <a:t>Model weights and compute owned by a handful of firms, elsewhere</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3D348B"/>
                </a:solidFill>
                <a:latin typeface="Cambria" pitchFamily="34" charset="0"/>
                <a:ea typeface="Cambria" pitchFamily="34" charset="-122"/>
                <a:cs typeface="Cambria" pitchFamily="34" charset="-120"/>
              </a:rPr>
              <a:t>What did Karl Marx warn?</a:t>
            </a:r>
            <a:endParaRPr lang="en-US" sz="3000" dirty="0"/>
          </a:p>
        </p:txBody>
      </p:sp>
      <p:sp>
        <p:nvSpPr>
          <p:cNvPr id="3" name="Shape 1"/>
          <p:cNvSpPr/>
          <p:nvPr/>
        </p:nvSpPr>
        <p:spPr>
          <a:xfrm>
            <a:off x="457200" y="1234440"/>
            <a:ext cx="548640" cy="548640"/>
          </a:xfrm>
          <a:prstGeom prst="ellipse">
            <a:avLst/>
          </a:prstGeom>
          <a:solidFill>
            <a:srgbClr val="3D348B"/>
          </a:solidFill>
          <a:ln w="12700">
            <a:solidFill>
              <a:srgbClr val="3D348B"/>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588874" y="1366114"/>
            <a:ext cx="285293" cy="285293"/>
          </a:xfrm>
          <a:prstGeom prst="rect">
            <a:avLst/>
          </a:prstGeom>
        </p:spPr>
      </p:pic>
      <p:sp>
        <p:nvSpPr>
          <p:cNvPr id="5" name="Text 2"/>
          <p:cNvSpPr txBox="1"/>
          <p:nvPr/>
        </p:nvSpPr>
        <p:spPr>
          <a:xfrm>
            <a:off x="457200" y="1874520"/>
            <a:ext cx="2560320" cy="548640"/>
          </a:xfrm>
          <a:prstGeom prst="rect">
            <a:avLst/>
          </a:prstGeom>
          <a:noFill/>
          <a:ln/>
        </p:spPr>
        <p:txBody>
          <a:bodyPr wrap="square" lIns="0" tIns="0" rIns="0" bIns="0" rtlCol="0" anchor="t"/>
          <a:lstStyle/>
          <a:p>
            <a:pPr marL="0" indent="0">
              <a:buNone/>
            </a:pPr>
            <a:r>
              <a:rPr lang="en-US" sz="1500" b="1" dirty="0">
                <a:solidFill>
                  <a:srgbClr val="3D348B"/>
                </a:solidFill>
                <a:latin typeface="Cambria" pitchFamily="34" charset="0"/>
                <a:ea typeface="Cambria" pitchFamily="34" charset="-122"/>
                <a:cs typeface="Cambria" pitchFamily="34" charset="-120"/>
              </a:rPr>
              <a:t>Capital, Vol. I, ch. 25</a:t>
            </a:r>
            <a:endParaRPr lang="en-US" sz="1500" dirty="0"/>
          </a:p>
        </p:txBody>
      </p:sp>
      <p:sp>
        <p:nvSpPr>
          <p:cNvPr id="6" name="Text 3"/>
          <p:cNvSpPr txBox="1"/>
          <p:nvPr/>
        </p:nvSpPr>
        <p:spPr>
          <a:xfrm>
            <a:off x="457200" y="2468880"/>
            <a:ext cx="2560320" cy="22860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Accumulation of wealth at one pole is accumulation of misery at the other. The machine creates a reserve army of labour that disciplines wages.</a:t>
            </a:r>
            <a:endParaRPr lang="en-US" sz="1250" dirty="0"/>
          </a:p>
        </p:txBody>
      </p:sp>
      <p:sp>
        <p:nvSpPr>
          <p:cNvPr id="7" name="Shape 4"/>
          <p:cNvSpPr/>
          <p:nvPr/>
        </p:nvSpPr>
        <p:spPr>
          <a:xfrm>
            <a:off x="3291840" y="1234440"/>
            <a:ext cx="548640" cy="548640"/>
          </a:xfrm>
          <a:prstGeom prst="ellipse">
            <a:avLst/>
          </a:prstGeom>
          <a:solidFill>
            <a:srgbClr val="E4572E"/>
          </a:solidFill>
          <a:ln w="12700">
            <a:solidFill>
              <a:srgbClr val="E4572E"/>
            </a:solidFill>
            <a:prstDash val="solid"/>
          </a:ln>
        </p:spPr>
        <p:txBody>
          <a:bodyPr/>
          <a:lstStyle/>
          <a:p>
            <a:endParaRPr lang="en-US"/>
          </a:p>
        </p:txBody>
      </p:sp>
      <p:pic>
        <p:nvPicPr>
          <p:cNvPr id="8" name="Image 1" descr="preencoded.png"/>
          <p:cNvPicPr>
            <a:picLocks noChangeAspect="1"/>
          </p:cNvPicPr>
          <p:nvPr/>
        </p:nvPicPr>
        <p:blipFill>
          <a:blip r:embed="rId3"/>
          <a:stretch>
            <a:fillRect/>
          </a:stretch>
        </p:blipFill>
        <p:spPr>
          <a:xfrm>
            <a:off x="3423514" y="1366114"/>
            <a:ext cx="285293" cy="285293"/>
          </a:xfrm>
          <a:prstGeom prst="rect">
            <a:avLst/>
          </a:prstGeom>
        </p:spPr>
      </p:pic>
      <p:sp>
        <p:nvSpPr>
          <p:cNvPr id="9" name="Text 5"/>
          <p:cNvSpPr txBox="1"/>
          <p:nvPr/>
        </p:nvSpPr>
        <p:spPr>
          <a:xfrm>
            <a:off x="3291840" y="1874520"/>
            <a:ext cx="2560320" cy="548640"/>
          </a:xfrm>
          <a:prstGeom prst="rect">
            <a:avLst/>
          </a:prstGeom>
          <a:noFill/>
          <a:ln/>
        </p:spPr>
        <p:txBody>
          <a:bodyPr wrap="square" lIns="0" tIns="0" rIns="0" bIns="0" rtlCol="0" anchor="t"/>
          <a:lstStyle/>
          <a:p>
            <a:pPr marL="0" indent="0">
              <a:buNone/>
            </a:pPr>
            <a:r>
              <a:rPr lang="en-US" sz="1500" b="1" dirty="0">
                <a:solidFill>
                  <a:srgbClr val="E4572E"/>
                </a:solidFill>
                <a:latin typeface="Cambria" pitchFamily="34" charset="0"/>
                <a:ea typeface="Cambria" pitchFamily="34" charset="-122"/>
                <a:cs typeface="Cambria" pitchFamily="34" charset="-120"/>
              </a:rPr>
              <a:t>Capital, Vol. I, ch. 15</a:t>
            </a:r>
            <a:endParaRPr lang="en-US" sz="1500" dirty="0"/>
          </a:p>
        </p:txBody>
      </p:sp>
      <p:sp>
        <p:nvSpPr>
          <p:cNvPr id="10" name="Text 6"/>
          <p:cNvSpPr txBox="1"/>
          <p:nvPr/>
        </p:nvSpPr>
        <p:spPr>
          <a:xfrm>
            <a:off x="3291840" y="2468880"/>
            <a:ext cx="2560320" cy="22860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The machine becomes the competitor of the worker. It does not shorten the working day but intensifies it. Skill migrates from the hand into the machine, and so to its owner.</a:t>
            </a:r>
            <a:endParaRPr lang="en-US" sz="1250" dirty="0"/>
          </a:p>
        </p:txBody>
      </p:sp>
      <p:sp>
        <p:nvSpPr>
          <p:cNvPr id="11" name="Shape 7"/>
          <p:cNvSpPr/>
          <p:nvPr/>
        </p:nvSpPr>
        <p:spPr>
          <a:xfrm>
            <a:off x="6126480" y="1234440"/>
            <a:ext cx="548640" cy="548640"/>
          </a:xfrm>
          <a:prstGeom prst="ellipse">
            <a:avLst/>
          </a:prstGeom>
          <a:solidFill>
            <a:srgbClr val="0E7C86"/>
          </a:solidFill>
          <a:ln w="12700">
            <a:solidFill>
              <a:srgbClr val="0E7C86"/>
            </a:solidFill>
            <a:prstDash val="solid"/>
          </a:ln>
        </p:spPr>
        <p:txBody>
          <a:bodyPr/>
          <a:lstStyle/>
          <a:p>
            <a:endParaRPr lang="en-US"/>
          </a:p>
        </p:txBody>
      </p:sp>
      <p:pic>
        <p:nvPicPr>
          <p:cNvPr id="12" name="Image 2" descr="preencoded.png"/>
          <p:cNvPicPr>
            <a:picLocks noChangeAspect="1"/>
          </p:cNvPicPr>
          <p:nvPr/>
        </p:nvPicPr>
        <p:blipFill>
          <a:blip r:embed="rId3"/>
          <a:stretch>
            <a:fillRect/>
          </a:stretch>
        </p:blipFill>
        <p:spPr>
          <a:xfrm>
            <a:off x="6258154" y="1366114"/>
            <a:ext cx="285293" cy="285293"/>
          </a:xfrm>
          <a:prstGeom prst="rect">
            <a:avLst/>
          </a:prstGeom>
        </p:spPr>
      </p:pic>
      <p:sp>
        <p:nvSpPr>
          <p:cNvPr id="13" name="Text 8"/>
          <p:cNvSpPr txBox="1"/>
          <p:nvPr/>
        </p:nvSpPr>
        <p:spPr>
          <a:xfrm>
            <a:off x="6126480" y="1874520"/>
            <a:ext cx="2560320" cy="548640"/>
          </a:xfrm>
          <a:prstGeom prst="rect">
            <a:avLst/>
          </a:prstGeom>
          <a:noFill/>
          <a:ln/>
        </p:spPr>
        <p:txBody>
          <a:bodyPr wrap="square" lIns="0" tIns="0" rIns="0" bIns="0" rtlCol="0" anchor="t"/>
          <a:lstStyle/>
          <a:p>
            <a:pPr marL="0" indent="0">
              <a:buNone/>
            </a:pPr>
            <a:r>
              <a:rPr lang="en-US" sz="1500" b="1" dirty="0">
                <a:solidFill>
                  <a:srgbClr val="0E7C86"/>
                </a:solidFill>
                <a:latin typeface="Cambria" pitchFamily="34" charset="0"/>
                <a:ea typeface="Cambria" pitchFamily="34" charset="-122"/>
                <a:cs typeface="Cambria" pitchFamily="34" charset="-120"/>
              </a:rPr>
              <a:t>Grundrisse, 'Fragment on Machines'</a:t>
            </a:r>
            <a:endParaRPr lang="en-US" sz="1500" dirty="0"/>
          </a:p>
        </p:txBody>
      </p:sp>
      <p:sp>
        <p:nvSpPr>
          <p:cNvPr id="14" name="Text 9"/>
          <p:cNvSpPr txBox="1"/>
          <p:nvPr/>
        </p:nvSpPr>
        <p:spPr>
          <a:xfrm>
            <a:off x="6126480" y="2468880"/>
            <a:ext cx="2560320" cy="22860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The general intellect, society’s accumulated knowledge, is absorbed into fixed capital. The decisive productive force becomes knowledge embodied in machinery, held as private property.</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Does the warning describe Africa today?</a:t>
            </a:r>
            <a:endParaRPr lang="en-US" sz="3000" dirty="0"/>
          </a:p>
        </p:txBody>
      </p:sp>
      <p:sp>
        <p:nvSpPr>
          <p:cNvPr id="3" name="Shape 1"/>
          <p:cNvSpPr/>
          <p:nvPr/>
        </p:nvSpPr>
        <p:spPr>
          <a:xfrm>
            <a:off x="457200" y="1234440"/>
            <a:ext cx="3931920" cy="1554480"/>
          </a:xfrm>
          <a:prstGeom prst="roundRect">
            <a:avLst>
              <a:gd name="adj" fmla="val 7059"/>
            </a:avLst>
          </a:prstGeom>
          <a:solidFill>
            <a:srgbClr val="F3F4F6"/>
          </a:solidFill>
          <a:ln w="12700">
            <a:solidFill>
              <a:srgbClr val="F3F4F6"/>
            </a:solidFill>
            <a:prstDash val="solid"/>
          </a:ln>
        </p:spPr>
        <p:txBody>
          <a:bodyPr/>
          <a:lstStyle/>
          <a:p>
            <a:endParaRPr lang="en-US"/>
          </a:p>
        </p:txBody>
      </p:sp>
      <p:sp>
        <p:nvSpPr>
          <p:cNvPr id="4" name="Text 2"/>
          <p:cNvSpPr txBox="1"/>
          <p:nvPr/>
        </p:nvSpPr>
        <p:spPr>
          <a:xfrm>
            <a:off x="685800" y="1371600"/>
            <a:ext cx="3474720" cy="365760"/>
          </a:xfrm>
          <a:prstGeom prst="rect">
            <a:avLst/>
          </a:prstGeom>
          <a:noFill/>
          <a:ln/>
        </p:spPr>
        <p:txBody>
          <a:bodyPr wrap="square" lIns="0" tIns="0" rIns="0" bIns="0" rtlCol="0" anchor="ctr"/>
          <a:lstStyle/>
          <a:p>
            <a:pPr marL="0" indent="0">
              <a:buNone/>
            </a:pPr>
            <a:r>
              <a:rPr lang="en-US" sz="1600" b="1" dirty="0">
                <a:solidFill>
                  <a:srgbClr val="0E7C86"/>
                </a:solidFill>
                <a:latin typeface="Cambria" pitchFamily="34" charset="0"/>
                <a:ea typeface="Cambria" pitchFamily="34" charset="-122"/>
                <a:cs typeface="Cambria" pitchFamily="34" charset="-120"/>
              </a:rPr>
              <a:t>Production</a:t>
            </a:r>
            <a:endParaRPr lang="en-US" sz="1600" dirty="0"/>
          </a:p>
        </p:txBody>
      </p:sp>
      <p:sp>
        <p:nvSpPr>
          <p:cNvPr id="5" name="Text 3"/>
          <p:cNvSpPr txBox="1"/>
          <p:nvPr/>
        </p:nvSpPr>
        <p:spPr>
          <a:xfrm>
            <a:off x="685800" y="1783080"/>
            <a:ext cx="3474720" cy="9144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Systems trained and hosted outside Africa now decide planting, pricing and logistics</a:t>
            </a:r>
            <a:endParaRPr lang="en-US" sz="1250" dirty="0"/>
          </a:p>
        </p:txBody>
      </p:sp>
      <p:sp>
        <p:nvSpPr>
          <p:cNvPr id="6" name="Shape 4"/>
          <p:cNvSpPr/>
          <p:nvPr/>
        </p:nvSpPr>
        <p:spPr>
          <a:xfrm>
            <a:off x="4754880" y="1234440"/>
            <a:ext cx="3931920" cy="1554480"/>
          </a:xfrm>
          <a:prstGeom prst="roundRect">
            <a:avLst>
              <a:gd name="adj" fmla="val 7059"/>
            </a:avLst>
          </a:prstGeom>
          <a:solidFill>
            <a:srgbClr val="F3F4F6"/>
          </a:solidFill>
          <a:ln w="12700">
            <a:solidFill>
              <a:srgbClr val="F3F4F6"/>
            </a:solidFill>
            <a:prstDash val="solid"/>
          </a:ln>
        </p:spPr>
        <p:txBody>
          <a:bodyPr/>
          <a:lstStyle/>
          <a:p>
            <a:endParaRPr lang="en-US"/>
          </a:p>
        </p:txBody>
      </p:sp>
      <p:sp>
        <p:nvSpPr>
          <p:cNvPr id="7" name="Text 5"/>
          <p:cNvSpPr txBox="1"/>
          <p:nvPr/>
        </p:nvSpPr>
        <p:spPr>
          <a:xfrm>
            <a:off x="4983480" y="1371600"/>
            <a:ext cx="3474720" cy="365760"/>
          </a:xfrm>
          <a:prstGeom prst="rect">
            <a:avLst/>
          </a:prstGeom>
          <a:noFill/>
          <a:ln/>
        </p:spPr>
        <p:txBody>
          <a:bodyPr wrap="square" lIns="0" tIns="0" rIns="0" bIns="0" rtlCol="0" anchor="ctr"/>
          <a:lstStyle/>
          <a:p>
            <a:pPr marL="0" indent="0">
              <a:buNone/>
            </a:pPr>
            <a:r>
              <a:rPr lang="en-US" sz="1600" b="1" dirty="0">
                <a:solidFill>
                  <a:srgbClr val="F2A900"/>
                </a:solidFill>
                <a:latin typeface="Cambria" pitchFamily="34" charset="0"/>
                <a:ea typeface="Cambria" pitchFamily="34" charset="-122"/>
                <a:cs typeface="Cambria" pitchFamily="34" charset="-120"/>
              </a:rPr>
              <a:t>Labour</a:t>
            </a:r>
            <a:endParaRPr lang="en-US" sz="1600" dirty="0"/>
          </a:p>
        </p:txBody>
      </p:sp>
      <p:sp>
        <p:nvSpPr>
          <p:cNvPr id="8" name="Text 6"/>
          <p:cNvSpPr txBox="1"/>
          <p:nvPr/>
        </p:nvSpPr>
        <p:spPr>
          <a:xfrm>
            <a:off x="4983480" y="1783080"/>
            <a:ext cx="3474720" cy="9144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Kenyan data workers took home US$1.32 to US$2 an hour while the contractor was paid US$12.50 an hour (Time, 2023)</a:t>
            </a:r>
            <a:endParaRPr lang="en-US" sz="1250" dirty="0"/>
          </a:p>
        </p:txBody>
      </p:sp>
      <p:sp>
        <p:nvSpPr>
          <p:cNvPr id="9" name="Shape 7"/>
          <p:cNvSpPr/>
          <p:nvPr/>
        </p:nvSpPr>
        <p:spPr>
          <a:xfrm>
            <a:off x="457200" y="3017520"/>
            <a:ext cx="3931920" cy="1554480"/>
          </a:xfrm>
          <a:prstGeom prst="roundRect">
            <a:avLst>
              <a:gd name="adj" fmla="val 7059"/>
            </a:avLst>
          </a:prstGeom>
          <a:solidFill>
            <a:srgbClr val="F3F4F6"/>
          </a:solidFill>
          <a:ln w="12700">
            <a:solidFill>
              <a:srgbClr val="F3F4F6"/>
            </a:solidFill>
            <a:prstDash val="solid"/>
          </a:ln>
        </p:spPr>
        <p:txBody>
          <a:bodyPr/>
          <a:lstStyle/>
          <a:p>
            <a:endParaRPr lang="en-US"/>
          </a:p>
        </p:txBody>
      </p:sp>
      <p:sp>
        <p:nvSpPr>
          <p:cNvPr id="10" name="Text 8"/>
          <p:cNvSpPr txBox="1"/>
          <p:nvPr/>
        </p:nvSpPr>
        <p:spPr>
          <a:xfrm>
            <a:off x="685800" y="3154680"/>
            <a:ext cx="3474720" cy="365760"/>
          </a:xfrm>
          <a:prstGeom prst="rect">
            <a:avLst/>
          </a:prstGeom>
          <a:noFill/>
          <a:ln/>
        </p:spPr>
        <p:txBody>
          <a:bodyPr wrap="square" lIns="0" tIns="0" rIns="0" bIns="0" rtlCol="0" anchor="ctr"/>
          <a:lstStyle/>
          <a:p>
            <a:pPr marL="0" indent="0">
              <a:buNone/>
            </a:pPr>
            <a:r>
              <a:rPr lang="en-US" sz="1600" b="1" dirty="0">
                <a:solidFill>
                  <a:srgbClr val="3D348B"/>
                </a:solidFill>
                <a:latin typeface="Cambria" pitchFamily="34" charset="0"/>
                <a:ea typeface="Cambria" pitchFamily="34" charset="-122"/>
                <a:cs typeface="Cambria" pitchFamily="34" charset="-120"/>
              </a:rPr>
              <a:t>Transactions</a:t>
            </a:r>
            <a:endParaRPr lang="en-US" sz="1600" dirty="0"/>
          </a:p>
        </p:txBody>
      </p:sp>
      <p:sp>
        <p:nvSpPr>
          <p:cNvPr id="11" name="Text 9"/>
          <p:cNvSpPr txBox="1"/>
          <p:nvPr/>
        </p:nvSpPr>
        <p:spPr>
          <a:xfrm>
            <a:off x="685800" y="3566160"/>
            <a:ext cx="3474720" cy="9144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The payment platform extracts a fee and a data trail from every exchange. The data is worth more than the fee</a:t>
            </a:r>
            <a:endParaRPr lang="en-US" sz="1250" dirty="0"/>
          </a:p>
        </p:txBody>
      </p:sp>
      <p:sp>
        <p:nvSpPr>
          <p:cNvPr id="12" name="Shape 10"/>
          <p:cNvSpPr/>
          <p:nvPr/>
        </p:nvSpPr>
        <p:spPr>
          <a:xfrm>
            <a:off x="4754880" y="3017520"/>
            <a:ext cx="3931920" cy="1554480"/>
          </a:xfrm>
          <a:prstGeom prst="roundRect">
            <a:avLst>
              <a:gd name="adj" fmla="val 7059"/>
            </a:avLst>
          </a:prstGeom>
          <a:solidFill>
            <a:srgbClr val="F3F4F6"/>
          </a:solidFill>
          <a:ln w="12700">
            <a:solidFill>
              <a:srgbClr val="F3F4F6"/>
            </a:solidFill>
            <a:prstDash val="solid"/>
          </a:ln>
        </p:spPr>
        <p:txBody>
          <a:bodyPr/>
          <a:lstStyle/>
          <a:p>
            <a:endParaRPr lang="en-US"/>
          </a:p>
        </p:txBody>
      </p:sp>
      <p:sp>
        <p:nvSpPr>
          <p:cNvPr id="13" name="Text 11"/>
          <p:cNvSpPr txBox="1"/>
          <p:nvPr/>
        </p:nvSpPr>
        <p:spPr>
          <a:xfrm>
            <a:off x="4983480" y="3154680"/>
            <a:ext cx="3474720" cy="365760"/>
          </a:xfrm>
          <a:prstGeom prst="rect">
            <a:avLst/>
          </a:prstGeom>
          <a:noFill/>
          <a:ln/>
        </p:spPr>
        <p:txBody>
          <a:bodyPr wrap="square" lIns="0" tIns="0" rIns="0" bIns="0" rtlCol="0" anchor="ctr"/>
          <a:lstStyle/>
          <a:p>
            <a:pPr marL="0" indent="0">
              <a:buNone/>
            </a:pPr>
            <a:r>
              <a:rPr lang="en-US" sz="1600" b="1" dirty="0">
                <a:solidFill>
                  <a:srgbClr val="8E3B7A"/>
                </a:solidFill>
                <a:latin typeface="Cambria" pitchFamily="34" charset="0"/>
                <a:ea typeface="Cambria" pitchFamily="34" charset="-122"/>
                <a:cs typeface="Cambria" pitchFamily="34" charset="-120"/>
              </a:rPr>
              <a:t>Capital creation</a:t>
            </a:r>
            <a:endParaRPr lang="en-US" sz="1600" dirty="0"/>
          </a:p>
        </p:txBody>
      </p:sp>
      <p:sp>
        <p:nvSpPr>
          <p:cNvPr id="14" name="Text 12"/>
          <p:cNvSpPr txBox="1"/>
          <p:nvPr/>
        </p:nvSpPr>
        <p:spPr>
          <a:xfrm>
            <a:off x="4983480" y="3566160"/>
            <a:ext cx="3474720" cy="91440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Africa holds 0.6% of global data centre capacity. The general intellect is being assembled elsewhere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Where does Africa's economic future sit?</a:t>
            </a:r>
            <a:endParaRPr lang="en-US" sz="3000" dirty="0"/>
          </a:p>
        </p:txBody>
      </p:sp>
      <p:sp>
        <p:nvSpPr>
          <p:cNvPr id="3" name="Shape 1"/>
          <p:cNvSpPr/>
          <p:nvPr/>
        </p:nvSpPr>
        <p:spPr>
          <a:xfrm>
            <a:off x="914400" y="1280160"/>
            <a:ext cx="777240" cy="777240"/>
          </a:xfrm>
          <a:prstGeom prst="ellipse">
            <a:avLst/>
          </a:prstGeom>
          <a:solidFill>
            <a:srgbClr val="3A9D5D"/>
          </a:solidFill>
          <a:ln w="12700">
            <a:solidFill>
              <a:srgbClr val="3A9D5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100938" y="1466698"/>
            <a:ext cx="404165" cy="404165"/>
          </a:xfrm>
          <a:prstGeom prst="rect">
            <a:avLst/>
          </a:prstGeom>
        </p:spPr>
      </p:pic>
      <p:sp>
        <p:nvSpPr>
          <p:cNvPr id="5" name="Text 2"/>
          <p:cNvSpPr txBox="1"/>
          <p:nvPr/>
        </p:nvSpPr>
        <p:spPr>
          <a:xfrm>
            <a:off x="502920" y="214884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Agriculture</a:t>
            </a:r>
            <a:endParaRPr lang="en-US" sz="1300" dirty="0"/>
          </a:p>
        </p:txBody>
      </p:sp>
      <p:sp>
        <p:nvSpPr>
          <p:cNvPr id="6" name="Shape 3"/>
          <p:cNvSpPr/>
          <p:nvPr/>
        </p:nvSpPr>
        <p:spPr>
          <a:xfrm>
            <a:off x="2606040" y="1280160"/>
            <a:ext cx="777240" cy="777240"/>
          </a:xfrm>
          <a:prstGeom prst="ellipse">
            <a:avLst/>
          </a:prstGeom>
          <a:solidFill>
            <a:srgbClr val="2E86AB"/>
          </a:solidFill>
          <a:ln w="12700">
            <a:solidFill>
              <a:srgbClr val="2E86AB"/>
            </a:solidFill>
            <a:prstDash val="solid"/>
          </a:ln>
        </p:spPr>
        <p:txBody>
          <a:bodyPr/>
          <a:lstStyle/>
          <a:p>
            <a:endParaRPr lang="en-US"/>
          </a:p>
        </p:txBody>
      </p:sp>
      <p:pic>
        <p:nvPicPr>
          <p:cNvPr id="7" name="Image 1" descr="preencoded.png"/>
          <p:cNvPicPr>
            <a:picLocks noChangeAspect="1"/>
          </p:cNvPicPr>
          <p:nvPr/>
        </p:nvPicPr>
        <p:blipFill>
          <a:blip r:embed="rId4"/>
          <a:stretch>
            <a:fillRect/>
          </a:stretch>
        </p:blipFill>
        <p:spPr>
          <a:xfrm>
            <a:off x="2792578" y="1466698"/>
            <a:ext cx="404165" cy="404165"/>
          </a:xfrm>
          <a:prstGeom prst="rect">
            <a:avLst/>
          </a:prstGeom>
        </p:spPr>
      </p:pic>
      <p:sp>
        <p:nvSpPr>
          <p:cNvPr id="8" name="Text 4"/>
          <p:cNvSpPr txBox="1"/>
          <p:nvPr/>
        </p:nvSpPr>
        <p:spPr>
          <a:xfrm>
            <a:off x="2194560" y="214884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Trade</a:t>
            </a:r>
            <a:endParaRPr lang="en-US" sz="1300" dirty="0"/>
          </a:p>
        </p:txBody>
      </p:sp>
      <p:sp>
        <p:nvSpPr>
          <p:cNvPr id="9" name="Shape 5"/>
          <p:cNvSpPr/>
          <p:nvPr/>
        </p:nvSpPr>
        <p:spPr>
          <a:xfrm>
            <a:off x="4297680" y="1280160"/>
            <a:ext cx="777240" cy="777240"/>
          </a:xfrm>
          <a:prstGeom prst="ellipse">
            <a:avLst/>
          </a:prstGeom>
          <a:solidFill>
            <a:srgbClr val="F2A900"/>
          </a:solidFill>
          <a:ln w="12700">
            <a:solidFill>
              <a:srgbClr val="F2A900"/>
            </a:solidFill>
            <a:prstDash val="solid"/>
          </a:ln>
        </p:spPr>
        <p:txBody>
          <a:bodyPr/>
          <a:lstStyle/>
          <a:p>
            <a:endParaRPr lang="en-US"/>
          </a:p>
        </p:txBody>
      </p:sp>
      <p:pic>
        <p:nvPicPr>
          <p:cNvPr id="10" name="Image 2" descr="preencoded.png"/>
          <p:cNvPicPr>
            <a:picLocks noChangeAspect="1"/>
          </p:cNvPicPr>
          <p:nvPr/>
        </p:nvPicPr>
        <p:blipFill>
          <a:blip r:embed="rId5"/>
          <a:stretch>
            <a:fillRect/>
          </a:stretch>
        </p:blipFill>
        <p:spPr>
          <a:xfrm>
            <a:off x="4484218" y="1466698"/>
            <a:ext cx="404165" cy="404165"/>
          </a:xfrm>
          <a:prstGeom prst="rect">
            <a:avLst/>
          </a:prstGeom>
        </p:spPr>
      </p:pic>
      <p:sp>
        <p:nvSpPr>
          <p:cNvPr id="11" name="Text 6"/>
          <p:cNvSpPr txBox="1"/>
          <p:nvPr/>
        </p:nvSpPr>
        <p:spPr>
          <a:xfrm>
            <a:off x="3886200" y="214884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Labour</a:t>
            </a:r>
            <a:endParaRPr lang="en-US" sz="1300" dirty="0"/>
          </a:p>
        </p:txBody>
      </p:sp>
      <p:sp>
        <p:nvSpPr>
          <p:cNvPr id="12" name="Shape 7"/>
          <p:cNvSpPr/>
          <p:nvPr/>
        </p:nvSpPr>
        <p:spPr>
          <a:xfrm>
            <a:off x="5989320" y="1280160"/>
            <a:ext cx="777240" cy="777240"/>
          </a:xfrm>
          <a:prstGeom prst="ellipse">
            <a:avLst/>
          </a:prstGeom>
          <a:solidFill>
            <a:srgbClr val="E4572E"/>
          </a:solidFill>
          <a:ln w="12700">
            <a:solidFill>
              <a:srgbClr val="E4572E"/>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6175858" y="1466698"/>
            <a:ext cx="404165" cy="404165"/>
          </a:xfrm>
          <a:prstGeom prst="rect">
            <a:avLst/>
          </a:prstGeom>
        </p:spPr>
      </p:pic>
      <p:sp>
        <p:nvSpPr>
          <p:cNvPr id="14" name="Text 8"/>
          <p:cNvSpPr txBox="1"/>
          <p:nvPr/>
        </p:nvSpPr>
        <p:spPr>
          <a:xfrm>
            <a:off x="5577840" y="214884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Tourism</a:t>
            </a:r>
            <a:endParaRPr lang="en-US" sz="1300" dirty="0"/>
          </a:p>
        </p:txBody>
      </p:sp>
      <p:sp>
        <p:nvSpPr>
          <p:cNvPr id="15" name="Shape 9"/>
          <p:cNvSpPr/>
          <p:nvPr/>
        </p:nvSpPr>
        <p:spPr>
          <a:xfrm>
            <a:off x="7680960" y="1280160"/>
            <a:ext cx="777240" cy="777240"/>
          </a:xfrm>
          <a:prstGeom prst="ellipse">
            <a:avLst/>
          </a:prstGeom>
          <a:solidFill>
            <a:srgbClr val="8E3B7A"/>
          </a:solidFill>
          <a:ln w="12700">
            <a:solidFill>
              <a:srgbClr val="8E3B7A"/>
            </a:solidFill>
            <a:prstDash val="solid"/>
          </a:ln>
        </p:spPr>
        <p:txBody>
          <a:bodyPr/>
          <a:lstStyle/>
          <a:p>
            <a:endParaRPr lang="en-US"/>
          </a:p>
        </p:txBody>
      </p:sp>
      <p:pic>
        <p:nvPicPr>
          <p:cNvPr id="16" name="Image 4" descr="preencoded.png"/>
          <p:cNvPicPr>
            <a:picLocks noChangeAspect="1"/>
          </p:cNvPicPr>
          <p:nvPr/>
        </p:nvPicPr>
        <p:blipFill>
          <a:blip r:embed="rId7"/>
          <a:stretch>
            <a:fillRect/>
          </a:stretch>
        </p:blipFill>
        <p:spPr>
          <a:xfrm>
            <a:off x="7867498" y="1466698"/>
            <a:ext cx="404165" cy="404165"/>
          </a:xfrm>
          <a:prstGeom prst="rect">
            <a:avLst/>
          </a:prstGeom>
        </p:spPr>
      </p:pic>
      <p:sp>
        <p:nvSpPr>
          <p:cNvPr id="17" name="Text 10"/>
          <p:cNvSpPr txBox="1"/>
          <p:nvPr/>
        </p:nvSpPr>
        <p:spPr>
          <a:xfrm>
            <a:off x="7269480" y="214884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Extractives</a:t>
            </a:r>
            <a:endParaRPr lang="en-US" sz="1300" dirty="0"/>
          </a:p>
        </p:txBody>
      </p:sp>
      <p:sp>
        <p:nvSpPr>
          <p:cNvPr id="18" name="Shape 11"/>
          <p:cNvSpPr/>
          <p:nvPr/>
        </p:nvSpPr>
        <p:spPr>
          <a:xfrm>
            <a:off x="914400" y="3063240"/>
            <a:ext cx="777240" cy="777240"/>
          </a:xfrm>
          <a:prstGeom prst="ellipse">
            <a:avLst/>
          </a:prstGeom>
          <a:solidFill>
            <a:srgbClr val="0E7C86"/>
          </a:solidFill>
          <a:ln w="12700">
            <a:solidFill>
              <a:srgbClr val="0E7C86"/>
            </a:solidFill>
            <a:prstDash val="solid"/>
          </a:ln>
        </p:spPr>
        <p:txBody>
          <a:bodyPr/>
          <a:lstStyle/>
          <a:p>
            <a:endParaRPr lang="en-US"/>
          </a:p>
        </p:txBody>
      </p:sp>
      <p:pic>
        <p:nvPicPr>
          <p:cNvPr id="19" name="Image 5" descr="preencoded.png"/>
          <p:cNvPicPr>
            <a:picLocks noChangeAspect="1"/>
          </p:cNvPicPr>
          <p:nvPr/>
        </p:nvPicPr>
        <p:blipFill>
          <a:blip r:embed="rId8"/>
          <a:stretch>
            <a:fillRect/>
          </a:stretch>
        </p:blipFill>
        <p:spPr>
          <a:xfrm>
            <a:off x="1100938" y="3249778"/>
            <a:ext cx="404165" cy="404165"/>
          </a:xfrm>
          <a:prstGeom prst="rect">
            <a:avLst/>
          </a:prstGeom>
        </p:spPr>
      </p:pic>
      <p:sp>
        <p:nvSpPr>
          <p:cNvPr id="20" name="Text 12"/>
          <p:cNvSpPr txBox="1"/>
          <p:nvPr/>
        </p:nvSpPr>
        <p:spPr>
          <a:xfrm>
            <a:off x="502920" y="393192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Blue economy</a:t>
            </a:r>
            <a:endParaRPr lang="en-US" sz="1300" dirty="0"/>
          </a:p>
        </p:txBody>
      </p:sp>
      <p:sp>
        <p:nvSpPr>
          <p:cNvPr id="21" name="Shape 13"/>
          <p:cNvSpPr/>
          <p:nvPr/>
        </p:nvSpPr>
        <p:spPr>
          <a:xfrm>
            <a:off x="2606040" y="3063240"/>
            <a:ext cx="777240" cy="777240"/>
          </a:xfrm>
          <a:prstGeom prst="ellipse">
            <a:avLst/>
          </a:prstGeom>
          <a:solidFill>
            <a:srgbClr val="1F2937"/>
          </a:solidFill>
          <a:ln w="12700">
            <a:solidFill>
              <a:srgbClr val="1F2937"/>
            </a:solidFill>
            <a:prstDash val="solid"/>
          </a:ln>
        </p:spPr>
        <p:txBody>
          <a:bodyPr/>
          <a:lstStyle/>
          <a:p>
            <a:endParaRPr lang="en-US"/>
          </a:p>
        </p:txBody>
      </p:sp>
      <p:pic>
        <p:nvPicPr>
          <p:cNvPr id="22" name="Image 6" descr="preencoded.png"/>
          <p:cNvPicPr>
            <a:picLocks noChangeAspect="1"/>
          </p:cNvPicPr>
          <p:nvPr/>
        </p:nvPicPr>
        <p:blipFill>
          <a:blip r:embed="rId9"/>
          <a:stretch>
            <a:fillRect/>
          </a:stretch>
        </p:blipFill>
        <p:spPr>
          <a:xfrm>
            <a:off x="2792578" y="3249778"/>
            <a:ext cx="404165" cy="404165"/>
          </a:xfrm>
          <a:prstGeom prst="rect">
            <a:avLst/>
          </a:prstGeom>
        </p:spPr>
      </p:pic>
      <p:sp>
        <p:nvSpPr>
          <p:cNvPr id="23" name="Text 14"/>
          <p:cNvSpPr txBox="1"/>
          <p:nvPr/>
        </p:nvSpPr>
        <p:spPr>
          <a:xfrm>
            <a:off x="2194560" y="393192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Oil and gas</a:t>
            </a:r>
            <a:endParaRPr lang="en-US" sz="1300" dirty="0"/>
          </a:p>
        </p:txBody>
      </p:sp>
      <p:sp>
        <p:nvSpPr>
          <p:cNvPr id="24" name="Shape 15"/>
          <p:cNvSpPr/>
          <p:nvPr/>
        </p:nvSpPr>
        <p:spPr>
          <a:xfrm>
            <a:off x="4297680" y="3063240"/>
            <a:ext cx="777240" cy="777240"/>
          </a:xfrm>
          <a:prstGeom prst="ellipse">
            <a:avLst/>
          </a:prstGeom>
          <a:solidFill>
            <a:srgbClr val="3D348B"/>
          </a:solidFill>
          <a:ln w="12700">
            <a:solidFill>
              <a:srgbClr val="3D348B"/>
            </a:solidFill>
            <a:prstDash val="solid"/>
          </a:ln>
        </p:spPr>
        <p:txBody>
          <a:bodyPr/>
          <a:lstStyle/>
          <a:p>
            <a:endParaRPr lang="en-US"/>
          </a:p>
        </p:txBody>
      </p:sp>
      <p:pic>
        <p:nvPicPr>
          <p:cNvPr id="25" name="Image 7" descr="preencoded.png"/>
          <p:cNvPicPr>
            <a:picLocks noChangeAspect="1"/>
          </p:cNvPicPr>
          <p:nvPr/>
        </p:nvPicPr>
        <p:blipFill>
          <a:blip r:embed="rId10"/>
          <a:stretch>
            <a:fillRect/>
          </a:stretch>
        </p:blipFill>
        <p:spPr>
          <a:xfrm>
            <a:off x="4484218" y="3249778"/>
            <a:ext cx="404165" cy="404165"/>
          </a:xfrm>
          <a:prstGeom prst="rect">
            <a:avLst/>
          </a:prstGeom>
        </p:spPr>
      </p:pic>
      <p:sp>
        <p:nvSpPr>
          <p:cNvPr id="26" name="Text 16"/>
          <p:cNvSpPr txBox="1"/>
          <p:nvPr/>
        </p:nvSpPr>
        <p:spPr>
          <a:xfrm>
            <a:off x="3886200" y="393192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Critical minerals</a:t>
            </a:r>
            <a:endParaRPr lang="en-US" sz="1300" dirty="0"/>
          </a:p>
        </p:txBody>
      </p:sp>
      <p:sp>
        <p:nvSpPr>
          <p:cNvPr id="27" name="Shape 17"/>
          <p:cNvSpPr/>
          <p:nvPr/>
        </p:nvSpPr>
        <p:spPr>
          <a:xfrm>
            <a:off x="5989320" y="3063240"/>
            <a:ext cx="777240" cy="777240"/>
          </a:xfrm>
          <a:prstGeom prst="ellipse">
            <a:avLst/>
          </a:prstGeom>
          <a:solidFill>
            <a:srgbClr val="E4572E"/>
          </a:solidFill>
          <a:ln w="12700">
            <a:solidFill>
              <a:srgbClr val="E4572E"/>
            </a:solidFill>
            <a:prstDash val="solid"/>
          </a:ln>
        </p:spPr>
        <p:txBody>
          <a:bodyPr/>
          <a:lstStyle/>
          <a:p>
            <a:endParaRPr lang="en-US"/>
          </a:p>
        </p:txBody>
      </p:sp>
      <p:pic>
        <p:nvPicPr>
          <p:cNvPr id="28" name="Image 8" descr="preencoded.png"/>
          <p:cNvPicPr>
            <a:picLocks noChangeAspect="1"/>
          </p:cNvPicPr>
          <p:nvPr/>
        </p:nvPicPr>
        <p:blipFill>
          <a:blip r:embed="rId11"/>
          <a:stretch>
            <a:fillRect/>
          </a:stretch>
        </p:blipFill>
        <p:spPr>
          <a:xfrm>
            <a:off x="6175858" y="3249778"/>
            <a:ext cx="404165" cy="404165"/>
          </a:xfrm>
          <a:prstGeom prst="rect">
            <a:avLst/>
          </a:prstGeom>
        </p:spPr>
      </p:pic>
      <p:sp>
        <p:nvSpPr>
          <p:cNvPr id="29" name="Text 18"/>
          <p:cNvSpPr txBox="1"/>
          <p:nvPr/>
        </p:nvSpPr>
        <p:spPr>
          <a:xfrm>
            <a:off x="5577840" y="393192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Digital economy</a:t>
            </a:r>
            <a:endParaRPr lang="en-US" sz="1300" dirty="0"/>
          </a:p>
        </p:txBody>
      </p:sp>
      <p:sp>
        <p:nvSpPr>
          <p:cNvPr id="30" name="Shape 19"/>
          <p:cNvSpPr/>
          <p:nvPr/>
        </p:nvSpPr>
        <p:spPr>
          <a:xfrm>
            <a:off x="7680960" y="3063240"/>
            <a:ext cx="777240" cy="777240"/>
          </a:xfrm>
          <a:prstGeom prst="ellipse">
            <a:avLst/>
          </a:prstGeom>
          <a:solidFill>
            <a:srgbClr val="3A9D5D"/>
          </a:solidFill>
          <a:ln w="12700">
            <a:solidFill>
              <a:srgbClr val="3A9D5D"/>
            </a:solidFill>
            <a:prstDash val="solid"/>
          </a:ln>
        </p:spPr>
        <p:txBody>
          <a:bodyPr/>
          <a:lstStyle/>
          <a:p>
            <a:endParaRPr lang="en-US"/>
          </a:p>
        </p:txBody>
      </p:sp>
      <p:pic>
        <p:nvPicPr>
          <p:cNvPr id="31" name="Image 9" descr="preencoded.png"/>
          <p:cNvPicPr>
            <a:picLocks noChangeAspect="1"/>
          </p:cNvPicPr>
          <p:nvPr/>
        </p:nvPicPr>
        <p:blipFill>
          <a:blip r:embed="rId12"/>
          <a:stretch>
            <a:fillRect/>
          </a:stretch>
        </p:blipFill>
        <p:spPr>
          <a:xfrm>
            <a:off x="7867498" y="3249778"/>
            <a:ext cx="404165" cy="404165"/>
          </a:xfrm>
          <a:prstGeom prst="rect">
            <a:avLst/>
          </a:prstGeom>
        </p:spPr>
      </p:pic>
      <p:sp>
        <p:nvSpPr>
          <p:cNvPr id="32" name="Text 20"/>
          <p:cNvSpPr txBox="1"/>
          <p:nvPr/>
        </p:nvSpPr>
        <p:spPr>
          <a:xfrm>
            <a:off x="7269480" y="393192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Manufacturing</a:t>
            </a:r>
            <a:endParaRPr lang="en-US" sz="1300" dirty="0"/>
          </a:p>
        </p:txBody>
      </p:sp>
      <p:sp>
        <p:nvSpPr>
          <p:cNvPr id="33" name="Text 21"/>
          <p:cNvSpPr txBox="1"/>
          <p:nvPr/>
        </p:nvSpPr>
        <p:spPr>
          <a:xfrm>
            <a:off x="457200" y="4617720"/>
            <a:ext cx="8229600" cy="365760"/>
          </a:xfrm>
          <a:prstGeom prst="rect">
            <a:avLst/>
          </a:prstGeom>
          <a:noFill/>
          <a:ln/>
        </p:spPr>
        <p:txBody>
          <a:bodyPr wrap="square" lIns="0" tIns="0" rIns="0" bIns="0" rtlCol="0" anchor="ctr"/>
          <a:lstStyle/>
          <a:p>
            <a:pPr marL="0" indent="0" algn="ctr">
              <a:buNone/>
            </a:pPr>
            <a:r>
              <a:rPr lang="en-US" sz="1300" dirty="0">
                <a:solidFill>
                  <a:srgbClr val="6B7280"/>
                </a:solidFill>
                <a:highlight>
                  <a:srgbClr val="FFFF00"/>
                </a:highlight>
                <a:latin typeface="Calibri" pitchFamily="34" charset="0"/>
                <a:ea typeface="Calibri" pitchFamily="34" charset="-122"/>
                <a:cs typeface="Calibri" pitchFamily="34" charset="-120"/>
              </a:rPr>
              <a:t>Manufacturing is where the future ought to sit, and where it least does.</a:t>
            </a:r>
            <a:endParaRPr lang="en-US" sz="1300" dirty="0">
              <a:highlight>
                <a:srgbClr val="FFFF00"/>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3D348B"/>
                </a:solidFill>
                <a:latin typeface="Cambria" pitchFamily="34" charset="0"/>
                <a:ea typeface="Cambria" pitchFamily="34" charset="-122"/>
                <a:cs typeface="Cambria" pitchFamily="34" charset="-120"/>
              </a:rPr>
              <a:t>What do the numbers say?</a:t>
            </a:r>
            <a:endParaRPr lang="en-US" sz="3000" dirty="0"/>
          </a:p>
        </p:txBody>
      </p:sp>
      <p:sp>
        <p:nvSpPr>
          <p:cNvPr id="3" name="Text 1"/>
          <p:cNvSpPr txBox="1"/>
          <p:nvPr/>
        </p:nvSpPr>
        <p:spPr>
          <a:xfrm>
            <a:off x="365760" y="1371600"/>
            <a:ext cx="2103120" cy="822960"/>
          </a:xfrm>
          <a:prstGeom prst="rect">
            <a:avLst/>
          </a:prstGeom>
          <a:noFill/>
          <a:ln/>
        </p:spPr>
        <p:txBody>
          <a:bodyPr wrap="square" lIns="0" tIns="0" rIns="0" bIns="0" rtlCol="0" anchor="b"/>
          <a:lstStyle/>
          <a:p>
            <a:pPr marL="0" indent="0" algn="ctr">
              <a:buNone/>
            </a:pPr>
            <a:r>
              <a:rPr lang="en-US" sz="4000" b="1" dirty="0">
                <a:solidFill>
                  <a:srgbClr val="2E86AB"/>
                </a:solidFill>
                <a:latin typeface="Cambria" pitchFamily="34" charset="0"/>
                <a:ea typeface="Cambria" pitchFamily="34" charset="-122"/>
                <a:cs typeface="Cambria" pitchFamily="34" charset="-120"/>
              </a:rPr>
              <a:t>15%</a:t>
            </a:r>
            <a:endParaRPr lang="en-US" sz="4000" dirty="0"/>
          </a:p>
        </p:txBody>
      </p:sp>
      <p:sp>
        <p:nvSpPr>
          <p:cNvPr id="4" name="Text 2"/>
          <p:cNvSpPr txBox="1"/>
          <p:nvPr/>
        </p:nvSpPr>
        <p:spPr>
          <a:xfrm>
            <a:off x="365760" y="2240280"/>
            <a:ext cx="210312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of Africa’s trade is with itself (US$208bn of US$1.4tn, 2024)</a:t>
            </a:r>
            <a:endParaRPr lang="en-US" sz="1250" dirty="0"/>
          </a:p>
        </p:txBody>
      </p:sp>
      <p:sp>
        <p:nvSpPr>
          <p:cNvPr id="5" name="Text 3"/>
          <p:cNvSpPr txBox="1"/>
          <p:nvPr/>
        </p:nvSpPr>
        <p:spPr>
          <a:xfrm>
            <a:off x="2468880" y="1371600"/>
            <a:ext cx="2103120" cy="822960"/>
          </a:xfrm>
          <a:prstGeom prst="rect">
            <a:avLst/>
          </a:prstGeom>
          <a:noFill/>
          <a:ln/>
        </p:spPr>
        <p:txBody>
          <a:bodyPr wrap="square" lIns="0" tIns="0" rIns="0" bIns="0" rtlCol="0" anchor="b"/>
          <a:lstStyle/>
          <a:p>
            <a:pPr marL="0" indent="0" algn="ctr">
              <a:buNone/>
            </a:pPr>
            <a:r>
              <a:rPr lang="en-US" sz="4000" b="1" dirty="0">
                <a:solidFill>
                  <a:srgbClr val="1F2937"/>
                </a:solidFill>
                <a:latin typeface="Cambria" pitchFamily="34" charset="0"/>
                <a:ea typeface="Cambria" pitchFamily="34" charset="-122"/>
                <a:cs typeface="Cambria" pitchFamily="34" charset="-120"/>
              </a:rPr>
              <a:t>7.5%</a:t>
            </a:r>
            <a:endParaRPr lang="en-US" sz="4000" dirty="0"/>
          </a:p>
        </p:txBody>
      </p:sp>
      <p:sp>
        <p:nvSpPr>
          <p:cNvPr id="6" name="Text 4"/>
          <p:cNvSpPr txBox="1"/>
          <p:nvPr/>
        </p:nvSpPr>
        <p:spPr>
          <a:xfrm>
            <a:off x="2468880" y="2240280"/>
            <a:ext cx="210312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of world oil and 5.8% of world gas came from Africa in 2024, mostly exported crude</a:t>
            </a:r>
            <a:endParaRPr lang="en-US" sz="1250" dirty="0"/>
          </a:p>
        </p:txBody>
      </p:sp>
      <p:sp>
        <p:nvSpPr>
          <p:cNvPr id="7" name="Text 5"/>
          <p:cNvSpPr txBox="1"/>
          <p:nvPr/>
        </p:nvSpPr>
        <p:spPr>
          <a:xfrm>
            <a:off x="4572000" y="1371600"/>
            <a:ext cx="2103120" cy="822960"/>
          </a:xfrm>
          <a:prstGeom prst="rect">
            <a:avLst/>
          </a:prstGeom>
          <a:noFill/>
          <a:ln/>
        </p:spPr>
        <p:txBody>
          <a:bodyPr wrap="square" lIns="0" tIns="0" rIns="0" bIns="0" rtlCol="0" anchor="b"/>
          <a:lstStyle/>
          <a:p>
            <a:pPr marL="0" indent="0" algn="ctr">
              <a:buNone/>
            </a:pPr>
            <a:r>
              <a:rPr lang="en-US" sz="4000" b="1" dirty="0">
                <a:solidFill>
                  <a:srgbClr val="8E3B7A"/>
                </a:solidFill>
                <a:latin typeface="Cambria" pitchFamily="34" charset="0"/>
                <a:ea typeface="Cambria" pitchFamily="34" charset="-122"/>
                <a:cs typeface="Cambria" pitchFamily="34" charset="-120"/>
              </a:rPr>
              <a:t>74%</a:t>
            </a:r>
            <a:endParaRPr lang="en-US" sz="4000" dirty="0"/>
          </a:p>
        </p:txBody>
      </p:sp>
      <p:sp>
        <p:nvSpPr>
          <p:cNvPr id="8" name="Text 6"/>
          <p:cNvSpPr txBox="1"/>
          <p:nvPr/>
        </p:nvSpPr>
        <p:spPr>
          <a:xfrm>
            <a:off x="4572000" y="2240280"/>
            <a:ext cx="210312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of the world’s cobalt is mined in the DRC, then refined elsewhere</a:t>
            </a:r>
            <a:endParaRPr lang="en-US" sz="1250" dirty="0"/>
          </a:p>
        </p:txBody>
      </p:sp>
      <p:sp>
        <p:nvSpPr>
          <p:cNvPr id="9" name="Text 7"/>
          <p:cNvSpPr txBox="1"/>
          <p:nvPr/>
        </p:nvSpPr>
        <p:spPr>
          <a:xfrm>
            <a:off x="6675120" y="1371600"/>
            <a:ext cx="2103120" cy="822960"/>
          </a:xfrm>
          <a:prstGeom prst="rect">
            <a:avLst/>
          </a:prstGeom>
          <a:noFill/>
          <a:ln/>
        </p:spPr>
        <p:txBody>
          <a:bodyPr wrap="square" lIns="0" tIns="0" rIns="0" bIns="0" rtlCol="0" anchor="b"/>
          <a:lstStyle/>
          <a:p>
            <a:pPr marL="0" indent="0" algn="ctr">
              <a:buNone/>
            </a:pPr>
            <a:r>
              <a:rPr lang="en-US" sz="4000" b="1" dirty="0">
                <a:solidFill>
                  <a:srgbClr val="E4572E"/>
                </a:solidFill>
                <a:latin typeface="Cambria" pitchFamily="34" charset="0"/>
                <a:ea typeface="Cambria" pitchFamily="34" charset="-122"/>
                <a:cs typeface="Cambria" pitchFamily="34" charset="-120"/>
              </a:rPr>
              <a:t>1.5%</a:t>
            </a:r>
            <a:endParaRPr lang="en-US" sz="4000" dirty="0"/>
          </a:p>
        </p:txBody>
      </p:sp>
      <p:sp>
        <p:nvSpPr>
          <p:cNvPr id="10" name="Text 8"/>
          <p:cNvSpPr txBox="1"/>
          <p:nvPr/>
        </p:nvSpPr>
        <p:spPr>
          <a:xfrm>
            <a:off x="6675120" y="2240280"/>
            <a:ext cx="210312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of global manufacturing value added is African</a:t>
            </a:r>
            <a:endParaRPr lang="en-US" sz="1250" dirty="0"/>
          </a:p>
        </p:txBody>
      </p:sp>
      <p:sp>
        <p:nvSpPr>
          <p:cNvPr id="11" name="Text 9"/>
          <p:cNvSpPr txBox="1"/>
          <p:nvPr/>
        </p:nvSpPr>
        <p:spPr>
          <a:xfrm>
            <a:off x="365760" y="2898648"/>
            <a:ext cx="8412480" cy="548640"/>
          </a:xfrm>
          <a:prstGeom prst="rect">
            <a:avLst/>
          </a:prstGeom>
          <a:noFill/>
          <a:ln/>
        </p:spPr>
        <p:txBody>
          <a:bodyPr wrap="square" lIns="0" tIns="0" rIns="0" bIns="0" rtlCol="0" anchor="ctr"/>
          <a:lstStyle/>
          <a:p>
            <a:pPr marL="0" indent="0">
              <a:buNone/>
            </a:pPr>
            <a:r>
              <a:rPr lang="en-US" sz="1600" dirty="0">
                <a:solidFill>
                  <a:srgbClr val="1F2937"/>
                </a:solidFill>
                <a:latin typeface="Cambria" pitchFamily="34" charset="0"/>
                <a:ea typeface="Cambria" pitchFamily="34" charset="-122"/>
                <a:cs typeface="Cambria" pitchFamily="34" charset="-120"/>
              </a:rPr>
              <a:t>The sectors have been organised, for a very long time, to supply inputs to production elsewhere.</a:t>
            </a:r>
            <a:endParaRPr lang="en-US" sz="1600" dirty="0"/>
          </a:p>
        </p:txBody>
      </p:sp>
      <p:sp>
        <p:nvSpPr>
          <p:cNvPr id="12" name="Text 10"/>
          <p:cNvSpPr txBox="1"/>
          <p:nvPr/>
        </p:nvSpPr>
        <p:spPr>
          <a:xfrm>
            <a:off x="457200" y="4526280"/>
            <a:ext cx="8229600" cy="27432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Sources: Afreximbank 2025; Energy Institute Statistical Review 2025; USGS 2024; UNIDO 2025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Along what pathway has that future been shaped?</a:t>
            </a:r>
            <a:endParaRPr lang="en-US" sz="3000" dirty="0"/>
          </a:p>
        </p:txBody>
      </p:sp>
      <p:sp>
        <p:nvSpPr>
          <p:cNvPr id="3" name="Shape 1"/>
          <p:cNvSpPr/>
          <p:nvPr/>
        </p:nvSpPr>
        <p:spPr>
          <a:xfrm>
            <a:off x="548640" y="2286000"/>
            <a:ext cx="8046720" cy="0"/>
          </a:xfrm>
          <a:prstGeom prst="line">
            <a:avLst/>
          </a:prstGeom>
          <a:noFill/>
          <a:ln w="50800">
            <a:solidFill>
              <a:srgbClr val="F3F4F6"/>
            </a:solidFill>
            <a:prstDash val="solid"/>
          </a:ln>
        </p:spPr>
        <p:txBody>
          <a:bodyPr/>
          <a:lstStyle/>
          <a:p>
            <a:endParaRPr lang="en-US"/>
          </a:p>
        </p:txBody>
      </p:sp>
      <p:sp>
        <p:nvSpPr>
          <p:cNvPr id="4" name="Shape 2"/>
          <p:cNvSpPr/>
          <p:nvPr/>
        </p:nvSpPr>
        <p:spPr>
          <a:xfrm>
            <a:off x="594360" y="2011680"/>
            <a:ext cx="548640" cy="548640"/>
          </a:xfrm>
          <a:prstGeom prst="ellipse">
            <a:avLst/>
          </a:prstGeom>
          <a:solidFill>
            <a:srgbClr val="1F2937"/>
          </a:solidFill>
          <a:ln w="25400">
            <a:solidFill>
              <a:srgbClr val="FFFFFF"/>
            </a:solidFill>
            <a:prstDash val="solid"/>
          </a:ln>
        </p:spPr>
        <p:txBody>
          <a:bodyPr/>
          <a:lstStyle/>
          <a:p>
            <a:endParaRPr lang="en-US"/>
          </a:p>
        </p:txBody>
      </p:sp>
      <p:sp>
        <p:nvSpPr>
          <p:cNvPr id="5" name="Text 3"/>
          <p:cNvSpPr txBox="1"/>
          <p:nvPr/>
        </p:nvSpPr>
        <p:spPr>
          <a:xfrm>
            <a:off x="594360"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274320" y="1234440"/>
            <a:ext cx="1188720" cy="685800"/>
          </a:xfrm>
          <a:prstGeom prst="rect">
            <a:avLst/>
          </a:prstGeom>
          <a:noFill/>
          <a:ln/>
        </p:spPr>
        <p:txBody>
          <a:bodyPr wrap="square" lIns="0" tIns="0" rIns="0" bIns="0" rtlCol="0" anchor="b"/>
          <a:lstStyle/>
          <a:p>
            <a:pPr marL="0" indent="0" algn="ctr">
              <a:buNone/>
            </a:pPr>
            <a:r>
              <a:rPr lang="en-US" sz="1200" b="1" dirty="0">
                <a:solidFill>
                  <a:srgbClr val="1F2937"/>
                </a:solidFill>
                <a:latin typeface="Cambria" pitchFamily="34" charset="0"/>
                <a:ea typeface="Cambria" pitchFamily="34" charset="-122"/>
                <a:cs typeface="Cambria" pitchFamily="34" charset="-120"/>
              </a:rPr>
              <a:t>Colonial</a:t>
            </a:r>
            <a:endParaRPr lang="en-US" sz="1200" dirty="0"/>
          </a:p>
          <a:p>
            <a:pPr marL="0" indent="0" algn="ctr">
              <a:buNone/>
            </a:pPr>
            <a:r>
              <a:rPr lang="en-US" sz="1200" b="1" dirty="0">
                <a:solidFill>
                  <a:srgbClr val="1F2937"/>
                </a:solidFill>
                <a:latin typeface="Cambria" pitchFamily="34" charset="0"/>
                <a:ea typeface="Cambria" pitchFamily="34" charset="-122"/>
                <a:cs typeface="Cambria" pitchFamily="34" charset="-120"/>
              </a:rPr>
              <a:t>extraction</a:t>
            </a:r>
            <a:endParaRPr lang="en-US" sz="1200" dirty="0"/>
          </a:p>
        </p:txBody>
      </p:sp>
      <p:sp>
        <p:nvSpPr>
          <p:cNvPr id="7" name="Shape 5"/>
          <p:cNvSpPr/>
          <p:nvPr/>
        </p:nvSpPr>
        <p:spPr>
          <a:xfrm>
            <a:off x="868680" y="2560320"/>
            <a:ext cx="0" cy="91440"/>
          </a:xfrm>
          <a:prstGeom prst="line">
            <a:avLst/>
          </a:prstGeom>
          <a:noFill/>
          <a:ln w="12700">
            <a:solidFill>
              <a:srgbClr val="D1D5DB"/>
            </a:solidFill>
            <a:prstDash val="solid"/>
          </a:ln>
        </p:spPr>
        <p:txBody>
          <a:bodyPr/>
          <a:lstStyle/>
          <a:p>
            <a:endParaRPr lang="en-US"/>
          </a:p>
        </p:txBody>
      </p:sp>
      <p:sp>
        <p:nvSpPr>
          <p:cNvPr id="8" name="Text 6"/>
          <p:cNvSpPr txBox="1"/>
          <p:nvPr/>
        </p:nvSpPr>
        <p:spPr>
          <a:xfrm>
            <a:off x="91440" y="269748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Commodities out, labour taxed into wage work</a:t>
            </a:r>
            <a:endParaRPr lang="en-US" sz="1000" dirty="0"/>
          </a:p>
        </p:txBody>
      </p:sp>
      <p:sp>
        <p:nvSpPr>
          <p:cNvPr id="9" name="Shape 7"/>
          <p:cNvSpPr/>
          <p:nvPr/>
        </p:nvSpPr>
        <p:spPr>
          <a:xfrm>
            <a:off x="1664208" y="2011680"/>
            <a:ext cx="548640" cy="548640"/>
          </a:xfrm>
          <a:prstGeom prst="ellipse">
            <a:avLst/>
          </a:prstGeom>
          <a:solidFill>
            <a:srgbClr val="3A9D5D"/>
          </a:solidFill>
          <a:ln w="25400">
            <a:solidFill>
              <a:srgbClr val="FFFFFF"/>
            </a:solidFill>
            <a:prstDash val="solid"/>
          </a:ln>
        </p:spPr>
        <p:txBody>
          <a:bodyPr/>
          <a:lstStyle/>
          <a:p>
            <a:endParaRPr lang="en-US"/>
          </a:p>
        </p:txBody>
      </p:sp>
      <p:sp>
        <p:nvSpPr>
          <p:cNvPr id="10" name="Text 8"/>
          <p:cNvSpPr txBox="1"/>
          <p:nvPr/>
        </p:nvSpPr>
        <p:spPr>
          <a:xfrm>
            <a:off x="1664208"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344168" y="1234440"/>
            <a:ext cx="1188720" cy="685800"/>
          </a:xfrm>
          <a:prstGeom prst="rect">
            <a:avLst/>
          </a:prstGeom>
          <a:noFill/>
          <a:ln/>
        </p:spPr>
        <p:txBody>
          <a:bodyPr wrap="square" lIns="0" tIns="0" rIns="0" bIns="0" rtlCol="0" anchor="b"/>
          <a:lstStyle/>
          <a:p>
            <a:pPr marL="0" indent="0" algn="ctr">
              <a:buNone/>
            </a:pPr>
            <a:r>
              <a:rPr lang="en-US" sz="1200" b="1" dirty="0">
                <a:solidFill>
                  <a:srgbClr val="3A9D5D"/>
                </a:solidFill>
                <a:latin typeface="Cambria" pitchFamily="34" charset="0"/>
                <a:ea typeface="Cambria" pitchFamily="34" charset="-122"/>
                <a:cs typeface="Cambria" pitchFamily="34" charset="-120"/>
              </a:rPr>
              <a:t>Independence</a:t>
            </a:r>
            <a:endParaRPr lang="en-US" sz="1200" dirty="0"/>
          </a:p>
        </p:txBody>
      </p:sp>
      <p:sp>
        <p:nvSpPr>
          <p:cNvPr id="12" name="Shape 10"/>
          <p:cNvSpPr/>
          <p:nvPr/>
        </p:nvSpPr>
        <p:spPr>
          <a:xfrm>
            <a:off x="1938528" y="2560320"/>
            <a:ext cx="0" cy="868680"/>
          </a:xfrm>
          <a:prstGeom prst="line">
            <a:avLst/>
          </a:prstGeom>
          <a:noFill/>
          <a:ln w="12700">
            <a:solidFill>
              <a:srgbClr val="D1D5DB"/>
            </a:solidFill>
            <a:prstDash val="solid"/>
          </a:ln>
        </p:spPr>
        <p:txBody>
          <a:bodyPr/>
          <a:lstStyle/>
          <a:p>
            <a:endParaRPr lang="en-US"/>
          </a:p>
        </p:txBody>
      </p:sp>
      <p:sp>
        <p:nvSpPr>
          <p:cNvPr id="13" name="Text 11"/>
          <p:cNvSpPr txBox="1"/>
          <p:nvPr/>
        </p:nvSpPr>
        <p:spPr>
          <a:xfrm>
            <a:off x="1161288" y="347472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Nationalisation, tariff walls, welfare ambition</a:t>
            </a:r>
            <a:endParaRPr lang="en-US" sz="1000" dirty="0"/>
          </a:p>
        </p:txBody>
      </p:sp>
      <p:sp>
        <p:nvSpPr>
          <p:cNvPr id="14" name="Shape 12"/>
          <p:cNvSpPr/>
          <p:nvPr/>
        </p:nvSpPr>
        <p:spPr>
          <a:xfrm>
            <a:off x="2734056" y="2011680"/>
            <a:ext cx="548640" cy="548640"/>
          </a:xfrm>
          <a:prstGeom prst="ellipse">
            <a:avLst/>
          </a:prstGeom>
          <a:solidFill>
            <a:srgbClr val="6B7280"/>
          </a:solidFill>
          <a:ln w="25400">
            <a:solidFill>
              <a:srgbClr val="FFFFFF"/>
            </a:solidFill>
            <a:prstDash val="solid"/>
          </a:ln>
        </p:spPr>
        <p:txBody>
          <a:bodyPr/>
          <a:lstStyle/>
          <a:p>
            <a:endParaRPr lang="en-US"/>
          </a:p>
        </p:txBody>
      </p:sp>
      <p:sp>
        <p:nvSpPr>
          <p:cNvPr id="15" name="Text 13"/>
          <p:cNvSpPr txBox="1"/>
          <p:nvPr/>
        </p:nvSpPr>
        <p:spPr>
          <a:xfrm>
            <a:off x="2734056"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2414016" y="1234440"/>
            <a:ext cx="1188720" cy="685800"/>
          </a:xfrm>
          <a:prstGeom prst="rect">
            <a:avLst/>
          </a:prstGeom>
          <a:noFill/>
          <a:ln/>
        </p:spPr>
        <p:txBody>
          <a:bodyPr wrap="square" lIns="0" tIns="0" rIns="0" bIns="0" rtlCol="0" anchor="b"/>
          <a:lstStyle/>
          <a:p>
            <a:pPr marL="0" indent="0" algn="ctr">
              <a:buNone/>
            </a:pPr>
            <a:r>
              <a:rPr lang="en-US" sz="1200" b="1" dirty="0">
                <a:solidFill>
                  <a:srgbClr val="6B7280"/>
                </a:solidFill>
                <a:latin typeface="Cambria" pitchFamily="34" charset="0"/>
                <a:ea typeface="Cambria" pitchFamily="34" charset="-122"/>
                <a:cs typeface="Cambria" pitchFamily="34" charset="-120"/>
              </a:rPr>
              <a:t>Stagnation</a:t>
            </a:r>
            <a:endParaRPr lang="en-US" sz="1200" dirty="0"/>
          </a:p>
          <a:p>
            <a:pPr marL="0" indent="0" algn="ctr">
              <a:buNone/>
            </a:pPr>
            <a:r>
              <a:rPr lang="en-US" sz="1200" b="1" dirty="0">
                <a:solidFill>
                  <a:srgbClr val="6B7280"/>
                </a:solidFill>
                <a:latin typeface="Cambria" pitchFamily="34" charset="0"/>
                <a:ea typeface="Cambria" pitchFamily="34" charset="-122"/>
                <a:cs typeface="Cambria" pitchFamily="34" charset="-120"/>
              </a:rPr>
              <a:t>and debt</a:t>
            </a:r>
            <a:endParaRPr lang="en-US" sz="1200" dirty="0"/>
          </a:p>
        </p:txBody>
      </p:sp>
      <p:sp>
        <p:nvSpPr>
          <p:cNvPr id="17" name="Shape 15"/>
          <p:cNvSpPr/>
          <p:nvPr/>
        </p:nvSpPr>
        <p:spPr>
          <a:xfrm>
            <a:off x="3008376" y="2560320"/>
            <a:ext cx="0" cy="91440"/>
          </a:xfrm>
          <a:prstGeom prst="line">
            <a:avLst/>
          </a:prstGeom>
          <a:noFill/>
          <a:ln w="12700">
            <a:solidFill>
              <a:srgbClr val="D1D5DB"/>
            </a:solidFill>
            <a:prstDash val="solid"/>
          </a:ln>
        </p:spPr>
        <p:txBody>
          <a:bodyPr/>
          <a:lstStyle/>
          <a:p>
            <a:endParaRPr lang="en-US"/>
          </a:p>
        </p:txBody>
      </p:sp>
      <p:sp>
        <p:nvSpPr>
          <p:cNvPr id="18" name="Text 16"/>
          <p:cNvSpPr txBox="1"/>
          <p:nvPr/>
        </p:nvSpPr>
        <p:spPr>
          <a:xfrm>
            <a:off x="2231136" y="269748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Commodity slumps, oil shocks, Cold War</a:t>
            </a:r>
            <a:endParaRPr lang="en-US" sz="1000" dirty="0"/>
          </a:p>
        </p:txBody>
      </p:sp>
      <p:sp>
        <p:nvSpPr>
          <p:cNvPr id="19" name="Shape 17"/>
          <p:cNvSpPr/>
          <p:nvPr/>
        </p:nvSpPr>
        <p:spPr>
          <a:xfrm>
            <a:off x="3803904" y="2011680"/>
            <a:ext cx="548640" cy="548640"/>
          </a:xfrm>
          <a:prstGeom prst="ellipse">
            <a:avLst/>
          </a:prstGeom>
          <a:solidFill>
            <a:srgbClr val="E4572E"/>
          </a:solidFill>
          <a:ln w="25400">
            <a:solidFill>
              <a:srgbClr val="FFFFFF"/>
            </a:solidFill>
            <a:prstDash val="solid"/>
          </a:ln>
        </p:spPr>
        <p:txBody>
          <a:bodyPr/>
          <a:lstStyle/>
          <a:p>
            <a:endParaRPr lang="en-US"/>
          </a:p>
        </p:txBody>
      </p:sp>
      <p:sp>
        <p:nvSpPr>
          <p:cNvPr id="20" name="Text 18"/>
          <p:cNvSpPr txBox="1"/>
          <p:nvPr/>
        </p:nvSpPr>
        <p:spPr>
          <a:xfrm>
            <a:off x="3803904"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9"/>
          <p:cNvSpPr txBox="1"/>
          <p:nvPr/>
        </p:nvSpPr>
        <p:spPr>
          <a:xfrm>
            <a:off x="3483864" y="1234440"/>
            <a:ext cx="1188720" cy="685800"/>
          </a:xfrm>
          <a:prstGeom prst="rect">
            <a:avLst/>
          </a:prstGeom>
          <a:noFill/>
          <a:ln/>
        </p:spPr>
        <p:txBody>
          <a:bodyPr wrap="square" lIns="0" tIns="0" rIns="0" bIns="0" rtlCol="0" anchor="b"/>
          <a:lstStyle/>
          <a:p>
            <a:pPr marL="0" indent="0" algn="ctr">
              <a:buNone/>
            </a:pPr>
            <a:r>
              <a:rPr lang="en-US" sz="1200" b="1" dirty="0">
                <a:solidFill>
                  <a:srgbClr val="E4572E"/>
                </a:solidFill>
                <a:latin typeface="Cambria" pitchFamily="34" charset="0"/>
                <a:ea typeface="Cambria" pitchFamily="34" charset="-122"/>
                <a:cs typeface="Cambria" pitchFamily="34" charset="-120"/>
              </a:rPr>
              <a:t>Adjustment</a:t>
            </a:r>
            <a:endParaRPr lang="en-US" sz="1200" dirty="0"/>
          </a:p>
        </p:txBody>
      </p:sp>
      <p:sp>
        <p:nvSpPr>
          <p:cNvPr id="22" name="Shape 20"/>
          <p:cNvSpPr/>
          <p:nvPr/>
        </p:nvSpPr>
        <p:spPr>
          <a:xfrm>
            <a:off x="4078224" y="2560320"/>
            <a:ext cx="0" cy="868680"/>
          </a:xfrm>
          <a:prstGeom prst="line">
            <a:avLst/>
          </a:prstGeom>
          <a:noFill/>
          <a:ln w="12700">
            <a:solidFill>
              <a:srgbClr val="D1D5DB"/>
            </a:solidFill>
            <a:prstDash val="solid"/>
          </a:ln>
        </p:spPr>
        <p:txBody>
          <a:bodyPr/>
          <a:lstStyle/>
          <a:p>
            <a:endParaRPr lang="en-US"/>
          </a:p>
        </p:txBody>
      </p:sp>
      <p:sp>
        <p:nvSpPr>
          <p:cNvPr id="23" name="Text 21"/>
          <p:cNvSpPr txBox="1"/>
          <p:nvPr/>
        </p:nvSpPr>
        <p:spPr>
          <a:xfrm>
            <a:off x="3300984" y="347472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Lagos Plan 1980 answered by Berg Report 1981</a:t>
            </a:r>
            <a:endParaRPr lang="en-US" sz="1000" dirty="0"/>
          </a:p>
        </p:txBody>
      </p:sp>
      <p:sp>
        <p:nvSpPr>
          <p:cNvPr id="24" name="Shape 22"/>
          <p:cNvSpPr/>
          <p:nvPr/>
        </p:nvSpPr>
        <p:spPr>
          <a:xfrm>
            <a:off x="4873752" y="2011680"/>
            <a:ext cx="548640" cy="548640"/>
          </a:xfrm>
          <a:prstGeom prst="ellipse">
            <a:avLst/>
          </a:prstGeom>
          <a:solidFill>
            <a:srgbClr val="F2A900"/>
          </a:solidFill>
          <a:ln w="25400">
            <a:solidFill>
              <a:srgbClr val="FFFFFF"/>
            </a:solidFill>
            <a:prstDash val="solid"/>
          </a:ln>
        </p:spPr>
        <p:txBody>
          <a:bodyPr/>
          <a:lstStyle/>
          <a:p>
            <a:endParaRPr lang="en-US"/>
          </a:p>
        </p:txBody>
      </p:sp>
      <p:sp>
        <p:nvSpPr>
          <p:cNvPr id="25" name="Text 23"/>
          <p:cNvSpPr txBox="1"/>
          <p:nvPr/>
        </p:nvSpPr>
        <p:spPr>
          <a:xfrm>
            <a:off x="4873752"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txBox="1"/>
          <p:nvPr/>
        </p:nvSpPr>
        <p:spPr>
          <a:xfrm>
            <a:off x="4553712" y="1234440"/>
            <a:ext cx="1188720" cy="685800"/>
          </a:xfrm>
          <a:prstGeom prst="rect">
            <a:avLst/>
          </a:prstGeom>
          <a:noFill/>
          <a:ln/>
        </p:spPr>
        <p:txBody>
          <a:bodyPr wrap="square" lIns="0" tIns="0" rIns="0" bIns="0" rtlCol="0" anchor="b"/>
          <a:lstStyle/>
          <a:p>
            <a:pPr marL="0" indent="0" algn="ctr">
              <a:buNone/>
            </a:pPr>
            <a:r>
              <a:rPr lang="en-US" sz="1200" b="1" dirty="0">
                <a:solidFill>
                  <a:srgbClr val="F2A900"/>
                </a:solidFill>
                <a:latin typeface="Cambria" pitchFamily="34" charset="0"/>
                <a:ea typeface="Cambria" pitchFamily="34" charset="-122"/>
                <a:cs typeface="Cambria" pitchFamily="34" charset="-120"/>
              </a:rPr>
              <a:t>Liberalisation</a:t>
            </a:r>
            <a:endParaRPr lang="en-US" sz="1200" dirty="0"/>
          </a:p>
        </p:txBody>
      </p:sp>
      <p:sp>
        <p:nvSpPr>
          <p:cNvPr id="27" name="Shape 25"/>
          <p:cNvSpPr/>
          <p:nvPr/>
        </p:nvSpPr>
        <p:spPr>
          <a:xfrm>
            <a:off x="5148072" y="2560320"/>
            <a:ext cx="0" cy="91440"/>
          </a:xfrm>
          <a:prstGeom prst="line">
            <a:avLst/>
          </a:prstGeom>
          <a:noFill/>
          <a:ln w="12700">
            <a:solidFill>
              <a:srgbClr val="D1D5DB"/>
            </a:solidFill>
            <a:prstDash val="solid"/>
          </a:ln>
        </p:spPr>
        <p:txBody>
          <a:bodyPr/>
          <a:lstStyle/>
          <a:p>
            <a:endParaRPr lang="en-US"/>
          </a:p>
        </p:txBody>
      </p:sp>
      <p:sp>
        <p:nvSpPr>
          <p:cNvPr id="28" name="Text 26"/>
          <p:cNvSpPr txBox="1"/>
          <p:nvPr/>
        </p:nvSpPr>
        <p:spPr>
          <a:xfrm>
            <a:off x="4370832" y="269748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Privatisation, austerity, hollowed public services</a:t>
            </a:r>
            <a:endParaRPr lang="en-US" sz="1000" dirty="0"/>
          </a:p>
        </p:txBody>
      </p:sp>
      <p:sp>
        <p:nvSpPr>
          <p:cNvPr id="29" name="Shape 27"/>
          <p:cNvSpPr/>
          <p:nvPr/>
        </p:nvSpPr>
        <p:spPr>
          <a:xfrm>
            <a:off x="5943600" y="2011680"/>
            <a:ext cx="548640" cy="548640"/>
          </a:xfrm>
          <a:prstGeom prst="ellipse">
            <a:avLst/>
          </a:prstGeom>
          <a:solidFill>
            <a:srgbClr val="2E86AB"/>
          </a:solidFill>
          <a:ln w="25400">
            <a:solidFill>
              <a:srgbClr val="FFFFFF"/>
            </a:solidFill>
            <a:prstDash val="solid"/>
          </a:ln>
        </p:spPr>
        <p:txBody>
          <a:bodyPr/>
          <a:lstStyle/>
          <a:p>
            <a:endParaRPr lang="en-US"/>
          </a:p>
        </p:txBody>
      </p:sp>
      <p:sp>
        <p:nvSpPr>
          <p:cNvPr id="30" name="Text 28"/>
          <p:cNvSpPr txBox="1"/>
          <p:nvPr/>
        </p:nvSpPr>
        <p:spPr>
          <a:xfrm>
            <a:off x="5943600"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1" name="Text 29"/>
          <p:cNvSpPr txBox="1"/>
          <p:nvPr/>
        </p:nvSpPr>
        <p:spPr>
          <a:xfrm>
            <a:off x="5623560" y="1234440"/>
            <a:ext cx="1188720" cy="685800"/>
          </a:xfrm>
          <a:prstGeom prst="rect">
            <a:avLst/>
          </a:prstGeom>
          <a:noFill/>
          <a:ln/>
        </p:spPr>
        <p:txBody>
          <a:bodyPr wrap="square" lIns="0" tIns="0" rIns="0" bIns="0" rtlCol="0" anchor="b"/>
          <a:lstStyle/>
          <a:p>
            <a:pPr marL="0" indent="0" algn="ctr">
              <a:buNone/>
            </a:pPr>
            <a:r>
              <a:rPr lang="en-US" sz="1200" b="1" dirty="0">
                <a:solidFill>
                  <a:srgbClr val="2E86AB"/>
                </a:solidFill>
                <a:latin typeface="Cambria" pitchFamily="34" charset="0"/>
                <a:ea typeface="Cambria" pitchFamily="34" charset="-122"/>
                <a:cs typeface="Cambria" pitchFamily="34" charset="-120"/>
              </a:rPr>
              <a:t>Governance era</a:t>
            </a:r>
            <a:endParaRPr lang="en-US" sz="1200" dirty="0"/>
          </a:p>
        </p:txBody>
      </p:sp>
      <p:sp>
        <p:nvSpPr>
          <p:cNvPr id="32" name="Shape 30"/>
          <p:cNvSpPr/>
          <p:nvPr/>
        </p:nvSpPr>
        <p:spPr>
          <a:xfrm>
            <a:off x="6217920" y="2560320"/>
            <a:ext cx="0" cy="868680"/>
          </a:xfrm>
          <a:prstGeom prst="line">
            <a:avLst/>
          </a:prstGeom>
          <a:noFill/>
          <a:ln w="12700">
            <a:solidFill>
              <a:srgbClr val="D1D5DB"/>
            </a:solidFill>
            <a:prstDash val="solid"/>
          </a:ln>
        </p:spPr>
        <p:txBody>
          <a:bodyPr/>
          <a:lstStyle/>
          <a:p>
            <a:endParaRPr lang="en-US"/>
          </a:p>
        </p:txBody>
      </p:sp>
      <p:sp>
        <p:nvSpPr>
          <p:cNvPr id="33" name="Text 31"/>
          <p:cNvSpPr txBox="1"/>
          <p:nvPr/>
        </p:nvSpPr>
        <p:spPr>
          <a:xfrm>
            <a:off x="5440680" y="347472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PRSPs, mobile money, Eurobonds</a:t>
            </a:r>
            <a:endParaRPr lang="en-US" sz="1000" dirty="0"/>
          </a:p>
        </p:txBody>
      </p:sp>
      <p:sp>
        <p:nvSpPr>
          <p:cNvPr id="34" name="Shape 32"/>
          <p:cNvSpPr/>
          <p:nvPr/>
        </p:nvSpPr>
        <p:spPr>
          <a:xfrm>
            <a:off x="7013448" y="2011680"/>
            <a:ext cx="548640" cy="548640"/>
          </a:xfrm>
          <a:prstGeom prst="ellipse">
            <a:avLst/>
          </a:prstGeom>
          <a:solidFill>
            <a:srgbClr val="8E3B7A"/>
          </a:solidFill>
          <a:ln w="25400">
            <a:solidFill>
              <a:srgbClr val="FFFFFF"/>
            </a:solidFill>
            <a:prstDash val="solid"/>
          </a:ln>
        </p:spPr>
        <p:txBody>
          <a:bodyPr/>
          <a:lstStyle/>
          <a:p>
            <a:endParaRPr lang="en-US"/>
          </a:p>
        </p:txBody>
      </p:sp>
      <p:sp>
        <p:nvSpPr>
          <p:cNvPr id="35" name="Text 33"/>
          <p:cNvSpPr txBox="1"/>
          <p:nvPr/>
        </p:nvSpPr>
        <p:spPr>
          <a:xfrm>
            <a:off x="7013448"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36" name="Text 34"/>
          <p:cNvSpPr txBox="1"/>
          <p:nvPr/>
        </p:nvSpPr>
        <p:spPr>
          <a:xfrm>
            <a:off x="6693408" y="1234440"/>
            <a:ext cx="1188720" cy="685800"/>
          </a:xfrm>
          <a:prstGeom prst="rect">
            <a:avLst/>
          </a:prstGeom>
          <a:noFill/>
          <a:ln/>
        </p:spPr>
        <p:txBody>
          <a:bodyPr wrap="square" lIns="0" tIns="0" rIns="0" bIns="0" rtlCol="0" anchor="b"/>
          <a:lstStyle/>
          <a:p>
            <a:pPr marL="0" indent="0" algn="ctr">
              <a:buNone/>
            </a:pPr>
            <a:r>
              <a:rPr lang="en-US" sz="1200" b="1" dirty="0">
                <a:solidFill>
                  <a:srgbClr val="8E3B7A"/>
                </a:solidFill>
                <a:latin typeface="Cambria" pitchFamily="34" charset="0"/>
                <a:ea typeface="Cambria" pitchFamily="34" charset="-122"/>
                <a:cs typeface="Cambria" pitchFamily="34" charset="-120"/>
              </a:rPr>
              <a:t>Platforms</a:t>
            </a:r>
            <a:endParaRPr lang="en-US" sz="1200" dirty="0"/>
          </a:p>
        </p:txBody>
      </p:sp>
      <p:sp>
        <p:nvSpPr>
          <p:cNvPr id="37" name="Shape 35"/>
          <p:cNvSpPr/>
          <p:nvPr/>
        </p:nvSpPr>
        <p:spPr>
          <a:xfrm>
            <a:off x="7287768" y="2560320"/>
            <a:ext cx="0" cy="91440"/>
          </a:xfrm>
          <a:prstGeom prst="line">
            <a:avLst/>
          </a:prstGeom>
          <a:noFill/>
          <a:ln w="12700">
            <a:solidFill>
              <a:srgbClr val="D1D5DB"/>
            </a:solidFill>
            <a:prstDash val="solid"/>
          </a:ln>
        </p:spPr>
        <p:txBody>
          <a:bodyPr/>
          <a:lstStyle/>
          <a:p>
            <a:endParaRPr lang="en-US"/>
          </a:p>
        </p:txBody>
      </p:sp>
      <p:sp>
        <p:nvSpPr>
          <p:cNvPr id="38" name="Text 36"/>
          <p:cNvSpPr txBox="1"/>
          <p:nvPr/>
        </p:nvSpPr>
        <p:spPr>
          <a:xfrm>
            <a:off x="6510528" y="269748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Foreign rails for payments, information and work</a:t>
            </a:r>
            <a:endParaRPr lang="en-US" sz="1000" dirty="0"/>
          </a:p>
        </p:txBody>
      </p:sp>
      <p:sp>
        <p:nvSpPr>
          <p:cNvPr id="39" name="Shape 37"/>
          <p:cNvSpPr/>
          <p:nvPr/>
        </p:nvSpPr>
        <p:spPr>
          <a:xfrm>
            <a:off x="8083296" y="2011680"/>
            <a:ext cx="548640" cy="548640"/>
          </a:xfrm>
          <a:prstGeom prst="ellipse">
            <a:avLst/>
          </a:prstGeom>
          <a:solidFill>
            <a:srgbClr val="3D348B"/>
          </a:solidFill>
          <a:ln w="25400">
            <a:solidFill>
              <a:srgbClr val="FFFFFF"/>
            </a:solidFill>
            <a:prstDash val="solid"/>
          </a:ln>
        </p:spPr>
        <p:txBody>
          <a:bodyPr/>
          <a:lstStyle/>
          <a:p>
            <a:endParaRPr lang="en-US"/>
          </a:p>
        </p:txBody>
      </p:sp>
      <p:sp>
        <p:nvSpPr>
          <p:cNvPr id="40" name="Text 38"/>
          <p:cNvSpPr txBox="1"/>
          <p:nvPr/>
        </p:nvSpPr>
        <p:spPr>
          <a:xfrm>
            <a:off x="8083296" y="2011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8</a:t>
            </a:r>
            <a:endParaRPr lang="en-US" sz="1300" dirty="0"/>
          </a:p>
        </p:txBody>
      </p:sp>
      <p:sp>
        <p:nvSpPr>
          <p:cNvPr id="41" name="Text 39"/>
          <p:cNvSpPr txBox="1"/>
          <p:nvPr/>
        </p:nvSpPr>
        <p:spPr>
          <a:xfrm>
            <a:off x="7763256" y="1234440"/>
            <a:ext cx="1188720" cy="685800"/>
          </a:xfrm>
          <a:prstGeom prst="rect">
            <a:avLst/>
          </a:prstGeom>
          <a:noFill/>
          <a:ln/>
        </p:spPr>
        <p:txBody>
          <a:bodyPr wrap="square" lIns="0" tIns="0" rIns="0" bIns="0" rtlCol="0" anchor="b"/>
          <a:lstStyle/>
          <a:p>
            <a:pPr marL="0" indent="0" algn="ctr">
              <a:buNone/>
            </a:pPr>
            <a:r>
              <a:rPr lang="en-US" sz="1200" b="1" dirty="0">
                <a:solidFill>
                  <a:srgbClr val="3D348B"/>
                </a:solidFill>
                <a:latin typeface="Cambria" pitchFamily="34" charset="0"/>
                <a:ea typeface="Cambria" pitchFamily="34" charset="-122"/>
                <a:cs typeface="Cambria" pitchFamily="34" charset="-120"/>
              </a:rPr>
              <a:t>The machine</a:t>
            </a:r>
            <a:endParaRPr lang="en-US" sz="1200" dirty="0"/>
          </a:p>
        </p:txBody>
      </p:sp>
      <p:sp>
        <p:nvSpPr>
          <p:cNvPr id="42" name="Shape 40"/>
          <p:cNvSpPr/>
          <p:nvPr/>
        </p:nvSpPr>
        <p:spPr>
          <a:xfrm>
            <a:off x="8357616" y="2560320"/>
            <a:ext cx="0" cy="868680"/>
          </a:xfrm>
          <a:prstGeom prst="line">
            <a:avLst/>
          </a:prstGeom>
          <a:noFill/>
          <a:ln w="12700">
            <a:solidFill>
              <a:srgbClr val="D1D5DB"/>
            </a:solidFill>
            <a:prstDash val="solid"/>
          </a:ln>
        </p:spPr>
        <p:txBody>
          <a:bodyPr/>
          <a:lstStyle/>
          <a:p>
            <a:endParaRPr lang="en-US"/>
          </a:p>
        </p:txBody>
      </p:sp>
      <p:sp>
        <p:nvSpPr>
          <p:cNvPr id="43" name="Text 41"/>
          <p:cNvSpPr txBox="1"/>
          <p:nvPr/>
        </p:nvSpPr>
        <p:spPr>
          <a:xfrm>
            <a:off x="7580376" y="3474720"/>
            <a:ext cx="1554480" cy="731520"/>
          </a:xfrm>
          <a:prstGeom prst="rect">
            <a:avLst/>
          </a:prstGeom>
          <a:noFill/>
          <a:ln/>
        </p:spPr>
        <p:txBody>
          <a:bodyPr wrap="square" lIns="0" tIns="0" rIns="0" bIns="0" rtlCol="0" anchor="ctr"/>
          <a:lstStyle/>
          <a:p>
            <a:pPr marL="0" indent="0" algn="ctr">
              <a:buNone/>
            </a:pPr>
            <a:r>
              <a:rPr lang="en-US" sz="1000" dirty="0">
                <a:solidFill>
                  <a:srgbClr val="1F2937"/>
                </a:solidFill>
                <a:latin typeface="Calibri" pitchFamily="34" charset="0"/>
                <a:ea typeface="Calibri" pitchFamily="34" charset="-122"/>
                <a:cs typeface="Calibri" pitchFamily="34" charset="-120"/>
              </a:rPr>
              <a:t>Models, robots, agentic AI, compute</a:t>
            </a:r>
            <a:endParaRPr lang="en-US" sz="1000" dirty="0"/>
          </a:p>
        </p:txBody>
      </p:sp>
      <p:sp>
        <p:nvSpPr>
          <p:cNvPr id="44" name="Text 42"/>
          <p:cNvSpPr txBox="1"/>
          <p:nvPr/>
        </p:nvSpPr>
        <p:spPr>
          <a:xfrm>
            <a:off x="457200" y="4297680"/>
            <a:ext cx="8229600" cy="457200"/>
          </a:xfrm>
          <a:prstGeom prst="rect">
            <a:avLst/>
          </a:prstGeom>
          <a:noFill/>
          <a:ln/>
        </p:spPr>
        <p:txBody>
          <a:bodyPr wrap="square" lIns="0" tIns="0" rIns="0" bIns="0" rtlCol="0" anchor="ctr"/>
          <a:lstStyle/>
          <a:p>
            <a:pPr marL="0" indent="0" algn="ctr">
              <a:buNone/>
            </a:pPr>
            <a:r>
              <a:rPr lang="en-US" sz="1300" dirty="0">
                <a:solidFill>
                  <a:srgbClr val="E4572E"/>
                </a:solidFill>
                <a:latin typeface="Calibri" pitchFamily="34" charset="0"/>
                <a:ea typeface="Calibri" pitchFamily="34" charset="-122"/>
                <a:cs typeface="Calibri" pitchFamily="34" charset="-120"/>
              </a:rPr>
              <a:t>‘The age of the machine has not arrived on neutral ground. It runs along a groove already cut.’ </a:t>
            </a:r>
          </a:p>
          <a:p>
            <a:pPr marL="0" indent="0" algn="ctr">
              <a:buNone/>
            </a:pPr>
            <a:r>
              <a:rPr lang="en-US" sz="1300" dirty="0">
                <a:solidFill>
                  <a:srgbClr val="E4572E"/>
                </a:solidFill>
                <a:latin typeface="Calibri" pitchFamily="34" charset="0"/>
                <a:ea typeface="Calibri" pitchFamily="34" charset="-122"/>
                <a:cs typeface="Calibri" pitchFamily="34" charset="-120"/>
              </a:rPr>
              <a:t>Lyla Latif, </a:t>
            </a:r>
            <a:r>
              <a:rPr lang="en-US" sz="1300" i="1" dirty="0">
                <a:solidFill>
                  <a:srgbClr val="E4572E"/>
                </a:solidFill>
                <a:latin typeface="Calibri" pitchFamily="34" charset="0"/>
                <a:ea typeface="Calibri" pitchFamily="34" charset="-122"/>
                <a:cs typeface="Calibri" pitchFamily="34" charset="-120"/>
              </a:rPr>
              <a:t>Governing the Machine </a:t>
            </a:r>
            <a:r>
              <a:rPr lang="en-US" sz="1300" dirty="0">
                <a:solidFill>
                  <a:srgbClr val="E4572E"/>
                </a:solidFill>
                <a:latin typeface="Calibri" pitchFamily="34" charset="0"/>
                <a:ea typeface="Calibri" pitchFamily="34" charset="-122"/>
                <a:cs typeface="Calibri" pitchFamily="34" charset="-120"/>
              </a:rPr>
              <a:t>(forthcoming)</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8E3B7A"/>
                </a:solidFill>
                <a:latin typeface="Cambria" pitchFamily="34" charset="0"/>
                <a:ea typeface="Cambria" pitchFamily="34" charset="-122"/>
                <a:cs typeface="Cambria" pitchFamily="34" charset="-120"/>
              </a:rPr>
              <a:t>Same groove, new track?</a:t>
            </a:r>
            <a:endParaRPr lang="en-US" sz="3000" dirty="0"/>
          </a:p>
        </p:txBody>
      </p:sp>
      <p:sp>
        <p:nvSpPr>
          <p:cNvPr id="3" name="Shape 1"/>
          <p:cNvSpPr/>
          <p:nvPr/>
        </p:nvSpPr>
        <p:spPr>
          <a:xfrm>
            <a:off x="1097280" y="1371600"/>
            <a:ext cx="1280160" cy="1280160"/>
          </a:xfrm>
          <a:prstGeom prst="ellipse">
            <a:avLst/>
          </a:prstGeom>
          <a:solidFill>
            <a:srgbClr val="1F2937"/>
          </a:solidFill>
          <a:ln w="12700">
            <a:solidFill>
              <a:srgbClr val="1F2937"/>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404518" y="1678838"/>
            <a:ext cx="665683" cy="665683"/>
          </a:xfrm>
          <a:prstGeom prst="rect">
            <a:avLst/>
          </a:prstGeom>
        </p:spPr>
      </p:pic>
      <p:sp>
        <p:nvSpPr>
          <p:cNvPr id="5" name="Text 2"/>
          <p:cNvSpPr txBox="1"/>
          <p:nvPr/>
        </p:nvSpPr>
        <p:spPr>
          <a:xfrm>
            <a:off x="274320" y="2788920"/>
            <a:ext cx="2926080" cy="457200"/>
          </a:xfrm>
          <a:prstGeom prst="rect">
            <a:avLst/>
          </a:prstGeom>
          <a:noFill/>
          <a:ln/>
        </p:spPr>
        <p:txBody>
          <a:bodyPr wrap="square" lIns="0" tIns="0" rIns="0" bIns="0" rtlCol="0" anchor="ctr"/>
          <a:lstStyle/>
          <a:p>
            <a:pPr marL="0" indent="0" algn="ctr">
              <a:buNone/>
            </a:pPr>
            <a:r>
              <a:rPr lang="en-US" sz="2000" b="1" dirty="0">
                <a:solidFill>
                  <a:srgbClr val="1F2937"/>
                </a:solidFill>
                <a:latin typeface="Cambria" pitchFamily="34" charset="0"/>
                <a:ea typeface="Cambria" pitchFamily="34" charset="-122"/>
                <a:cs typeface="Cambria" pitchFamily="34" charset="-120"/>
              </a:rPr>
              <a:t>The railway</a:t>
            </a:r>
            <a:endParaRPr lang="en-US" sz="2000" dirty="0"/>
          </a:p>
        </p:txBody>
      </p:sp>
      <p:sp>
        <p:nvSpPr>
          <p:cNvPr id="6" name="Text 3"/>
          <p:cNvSpPr txBox="1"/>
          <p:nvPr/>
        </p:nvSpPr>
        <p:spPr>
          <a:xfrm>
            <a:off x="274320" y="3291840"/>
            <a:ext cx="2926080" cy="731520"/>
          </a:xfrm>
          <a:prstGeom prst="rect">
            <a:avLst/>
          </a:prstGeom>
          <a:noFill/>
          <a:ln/>
        </p:spPr>
        <p:txBody>
          <a:bodyPr wrap="square" lIns="0" tIns="0" rIns="0" bIns="0" rtlCol="0" anchor="t"/>
          <a:lstStyle/>
          <a:p>
            <a:pPr marL="0" indent="0" algn="ctr">
              <a:buNone/>
            </a:pPr>
            <a:r>
              <a:rPr lang="en-US" sz="1400" dirty="0">
                <a:solidFill>
                  <a:srgbClr val="1F2937"/>
                </a:solidFill>
                <a:latin typeface="Calibri" pitchFamily="34" charset="0"/>
                <a:ea typeface="Calibri" pitchFamily="34" charset="-122"/>
                <a:cs typeface="Calibri" pitchFamily="34" charset="-120"/>
              </a:rPr>
              <a:t>Built to carry minerals to the coast</a:t>
            </a:r>
            <a:endParaRPr lang="en-US" sz="1400" dirty="0"/>
          </a:p>
        </p:txBody>
      </p:sp>
      <p:sp>
        <p:nvSpPr>
          <p:cNvPr id="7" name="Text 4"/>
          <p:cNvSpPr txBox="1"/>
          <p:nvPr/>
        </p:nvSpPr>
        <p:spPr>
          <a:xfrm>
            <a:off x="3749040" y="1554480"/>
            <a:ext cx="1645920" cy="914400"/>
          </a:xfrm>
          <a:prstGeom prst="rect">
            <a:avLst/>
          </a:prstGeom>
          <a:noFill/>
          <a:ln/>
        </p:spPr>
        <p:txBody>
          <a:bodyPr wrap="square" lIns="0" tIns="0" rIns="0" bIns="0" rtlCol="0" anchor="ctr"/>
          <a:lstStyle/>
          <a:p>
            <a:pPr marL="0" indent="0" algn="ctr">
              <a:buNone/>
            </a:pPr>
            <a:r>
              <a:rPr lang="en-US" sz="4800" dirty="0">
                <a:solidFill>
                  <a:srgbClr val="F2A900"/>
                </a:solidFill>
                <a:latin typeface="Calibri" pitchFamily="34" charset="0"/>
                <a:ea typeface="Calibri" pitchFamily="34" charset="-122"/>
                <a:cs typeface="Calibri" pitchFamily="34" charset="-120"/>
              </a:rPr>
              <a:t>→</a:t>
            </a:r>
            <a:endParaRPr lang="en-US" sz="4800" dirty="0"/>
          </a:p>
        </p:txBody>
      </p:sp>
      <p:sp>
        <p:nvSpPr>
          <p:cNvPr id="8" name="Shape 5"/>
          <p:cNvSpPr/>
          <p:nvPr/>
        </p:nvSpPr>
        <p:spPr>
          <a:xfrm>
            <a:off x="6766560" y="1371600"/>
            <a:ext cx="1280160" cy="1280160"/>
          </a:xfrm>
          <a:prstGeom prst="ellipse">
            <a:avLst/>
          </a:prstGeom>
          <a:solidFill>
            <a:srgbClr val="8E3B7A"/>
          </a:solidFill>
          <a:ln w="12700">
            <a:solidFill>
              <a:srgbClr val="8E3B7A"/>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7073798" y="1678838"/>
            <a:ext cx="665683" cy="665683"/>
          </a:xfrm>
          <a:prstGeom prst="rect">
            <a:avLst/>
          </a:prstGeom>
        </p:spPr>
      </p:pic>
      <p:sp>
        <p:nvSpPr>
          <p:cNvPr id="10" name="Text 6"/>
          <p:cNvSpPr txBox="1"/>
          <p:nvPr/>
        </p:nvSpPr>
        <p:spPr>
          <a:xfrm>
            <a:off x="5943600" y="2788920"/>
            <a:ext cx="2926080" cy="457200"/>
          </a:xfrm>
          <a:prstGeom prst="rect">
            <a:avLst/>
          </a:prstGeom>
          <a:noFill/>
          <a:ln/>
        </p:spPr>
        <p:txBody>
          <a:bodyPr wrap="square" lIns="0" tIns="0" rIns="0" bIns="0" rtlCol="0" anchor="ctr"/>
          <a:lstStyle/>
          <a:p>
            <a:pPr marL="0" indent="0" algn="ctr">
              <a:buNone/>
            </a:pPr>
            <a:r>
              <a:rPr lang="en-US" sz="2000" b="1" dirty="0">
                <a:solidFill>
                  <a:srgbClr val="8E3B7A"/>
                </a:solidFill>
                <a:latin typeface="Cambria" pitchFamily="34" charset="0"/>
                <a:ea typeface="Cambria" pitchFamily="34" charset="-122"/>
                <a:cs typeface="Cambria" pitchFamily="34" charset="-120"/>
              </a:rPr>
              <a:t>The data centre</a:t>
            </a:r>
            <a:endParaRPr lang="en-US" sz="2000" dirty="0"/>
          </a:p>
        </p:txBody>
      </p:sp>
      <p:sp>
        <p:nvSpPr>
          <p:cNvPr id="11" name="Text 7"/>
          <p:cNvSpPr txBox="1"/>
          <p:nvPr/>
        </p:nvSpPr>
        <p:spPr>
          <a:xfrm>
            <a:off x="5943600" y="3291840"/>
            <a:ext cx="2926080" cy="731520"/>
          </a:xfrm>
          <a:prstGeom prst="rect">
            <a:avLst/>
          </a:prstGeom>
          <a:noFill/>
          <a:ln/>
        </p:spPr>
        <p:txBody>
          <a:bodyPr wrap="square" lIns="0" tIns="0" rIns="0" bIns="0" rtlCol="0" anchor="t"/>
          <a:lstStyle/>
          <a:p>
            <a:pPr marL="0" indent="0" algn="ctr">
              <a:buNone/>
            </a:pPr>
            <a:r>
              <a:rPr lang="en-US" sz="1400" dirty="0">
                <a:solidFill>
                  <a:srgbClr val="1F2937"/>
                </a:solidFill>
                <a:latin typeface="Calibri" pitchFamily="34" charset="0"/>
                <a:ea typeface="Calibri" pitchFamily="34" charset="-122"/>
                <a:cs typeface="Calibri" pitchFamily="34" charset="-120"/>
              </a:rPr>
              <a:t>At risk of being built to carry data to the cloud</a:t>
            </a:r>
            <a:endParaRPr lang="en-US" sz="1400" dirty="0"/>
          </a:p>
        </p:txBody>
      </p:sp>
      <p:sp>
        <p:nvSpPr>
          <p:cNvPr id="12" name="Text 8"/>
          <p:cNvSpPr txBox="1"/>
          <p:nvPr/>
        </p:nvSpPr>
        <p:spPr>
          <a:xfrm>
            <a:off x="457200" y="4206240"/>
            <a:ext cx="8229600" cy="457200"/>
          </a:xfrm>
          <a:prstGeom prst="rect">
            <a:avLst/>
          </a:prstGeom>
          <a:noFill/>
          <a:ln/>
        </p:spPr>
        <p:txBody>
          <a:bodyPr wrap="square" lIns="0" tIns="0" rIns="0" bIns="0" rtlCol="0" anchor="ctr"/>
          <a:lstStyle/>
          <a:p>
            <a:pPr marL="0" indent="0" algn="ctr">
              <a:buNone/>
            </a:pPr>
            <a:r>
              <a:rPr lang="en-US" sz="1800" dirty="0">
                <a:solidFill>
                  <a:srgbClr val="E4572E"/>
                </a:solidFill>
                <a:highlight>
                  <a:srgbClr val="FFFF00"/>
                </a:highlight>
                <a:latin typeface="Cambria" pitchFamily="34" charset="0"/>
                <a:ea typeface="Cambria" pitchFamily="34" charset="-122"/>
                <a:cs typeface="Cambria" pitchFamily="34" charset="-120"/>
              </a:rPr>
              <a:t>The physical location has changed. The direction of value has not.</a:t>
            </a:r>
            <a:endParaRPr lang="en-US" sz="1800" dirty="0">
              <a:highlight>
                <a:srgbClr val="FFFF00"/>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What has the pathway produced? Five things</a:t>
            </a:r>
            <a:endParaRPr lang="en-US" sz="3000" dirty="0"/>
          </a:p>
        </p:txBody>
      </p:sp>
      <p:sp>
        <p:nvSpPr>
          <p:cNvPr id="3" name="Text 1"/>
          <p:cNvSpPr txBox="1"/>
          <p:nvPr/>
        </p:nvSpPr>
        <p:spPr>
          <a:xfrm>
            <a:off x="365760" y="1280160"/>
            <a:ext cx="1600200" cy="731520"/>
          </a:xfrm>
          <a:prstGeom prst="rect">
            <a:avLst/>
          </a:prstGeom>
          <a:noFill/>
          <a:ln/>
        </p:spPr>
        <p:txBody>
          <a:bodyPr wrap="square" lIns="0" tIns="0" rIns="0" bIns="0" rtlCol="0" anchor="b"/>
          <a:lstStyle/>
          <a:p>
            <a:pPr marL="0" indent="0" algn="ctr">
              <a:buNone/>
            </a:pPr>
            <a:r>
              <a:rPr lang="en-US" sz="2600" b="1" dirty="0">
                <a:solidFill>
                  <a:srgbClr val="0E7C86"/>
                </a:solidFill>
                <a:latin typeface="Cambria" pitchFamily="34" charset="0"/>
                <a:ea typeface="Cambria" pitchFamily="34" charset="-122"/>
                <a:cs typeface="Cambria" pitchFamily="34" charset="-120"/>
              </a:rPr>
              <a:t>16.1%</a:t>
            </a:r>
            <a:endParaRPr lang="en-US" sz="2600" dirty="0"/>
          </a:p>
        </p:txBody>
      </p:sp>
      <p:sp>
        <p:nvSpPr>
          <p:cNvPr id="4" name="Text 2"/>
          <p:cNvSpPr txBox="1"/>
          <p:nvPr/>
        </p:nvSpPr>
        <p:spPr>
          <a:xfrm>
            <a:off x="365760" y="205740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Narrow fiscal base</a:t>
            </a:r>
            <a:endParaRPr lang="en-US" sz="1300" dirty="0"/>
          </a:p>
        </p:txBody>
      </p:sp>
      <p:sp>
        <p:nvSpPr>
          <p:cNvPr id="5" name="Text 3"/>
          <p:cNvSpPr txBox="1"/>
          <p:nvPr/>
        </p:nvSpPr>
        <p:spPr>
          <a:xfrm>
            <a:off x="365760" y="2560320"/>
            <a:ext cx="1600200" cy="1280160"/>
          </a:xfrm>
          <a:prstGeom prst="rect">
            <a:avLst/>
          </a:prstGeom>
          <a:noFill/>
          <a:ln/>
        </p:spPr>
        <p:txBody>
          <a:bodyPr wrap="square" lIns="0" tIns="0" rIns="0" bIns="0" rtlCol="0" anchor="t"/>
          <a:lstStyle/>
          <a:p>
            <a:pPr marL="0" indent="0" algn="ctr">
              <a:buNone/>
            </a:pPr>
            <a:r>
              <a:rPr lang="en-US" sz="1100" dirty="0">
                <a:solidFill>
                  <a:srgbClr val="6B7280"/>
                </a:solidFill>
                <a:latin typeface="Calibri" pitchFamily="34" charset="0"/>
                <a:ea typeface="Calibri" pitchFamily="34" charset="-122"/>
                <a:cs typeface="Calibri" pitchFamily="34" charset="-120"/>
              </a:rPr>
              <a:t>Average tax-to-GDP across 38 African countries, 2023</a:t>
            </a:r>
            <a:endParaRPr lang="en-US" sz="1100" dirty="0"/>
          </a:p>
        </p:txBody>
      </p:sp>
      <p:sp>
        <p:nvSpPr>
          <p:cNvPr id="6" name="Text 4"/>
          <p:cNvSpPr txBox="1"/>
          <p:nvPr/>
        </p:nvSpPr>
        <p:spPr>
          <a:xfrm>
            <a:off x="2066544" y="1280160"/>
            <a:ext cx="1600200" cy="731520"/>
          </a:xfrm>
          <a:prstGeom prst="rect">
            <a:avLst/>
          </a:prstGeom>
          <a:noFill/>
          <a:ln/>
        </p:spPr>
        <p:txBody>
          <a:bodyPr wrap="square" lIns="0" tIns="0" rIns="0" bIns="0" rtlCol="0" anchor="b"/>
          <a:lstStyle/>
          <a:p>
            <a:pPr marL="0" indent="0" algn="ctr">
              <a:buNone/>
            </a:pPr>
            <a:r>
              <a:rPr lang="en-US" sz="2600" b="1" dirty="0">
                <a:solidFill>
                  <a:srgbClr val="E4572E"/>
                </a:solidFill>
                <a:latin typeface="Cambria" pitchFamily="34" charset="0"/>
                <a:ea typeface="Cambria" pitchFamily="34" charset="-122"/>
                <a:cs typeface="Cambria" pitchFamily="34" charset="-120"/>
              </a:rPr>
              <a:t>25</a:t>
            </a:r>
            <a:endParaRPr lang="en-US" sz="2600" dirty="0"/>
          </a:p>
        </p:txBody>
      </p:sp>
      <p:sp>
        <p:nvSpPr>
          <p:cNvPr id="7" name="Text 5"/>
          <p:cNvSpPr txBox="1"/>
          <p:nvPr/>
        </p:nvSpPr>
        <p:spPr>
          <a:xfrm>
            <a:off x="2066544" y="205740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Debt dependence</a:t>
            </a:r>
            <a:endParaRPr lang="en-US" sz="1300" dirty="0"/>
          </a:p>
        </p:txBody>
      </p:sp>
      <p:sp>
        <p:nvSpPr>
          <p:cNvPr id="8" name="Text 6"/>
          <p:cNvSpPr txBox="1"/>
          <p:nvPr/>
        </p:nvSpPr>
        <p:spPr>
          <a:xfrm>
            <a:off x="2066544" y="2560320"/>
            <a:ext cx="1600200" cy="1280160"/>
          </a:xfrm>
          <a:prstGeom prst="rect">
            <a:avLst/>
          </a:prstGeom>
          <a:noFill/>
          <a:ln/>
        </p:spPr>
        <p:txBody>
          <a:bodyPr wrap="square" lIns="0" tIns="0" rIns="0" bIns="0" rtlCol="0" anchor="t"/>
          <a:lstStyle/>
          <a:p>
            <a:pPr marL="0" indent="0" algn="ctr">
              <a:buNone/>
            </a:pPr>
            <a:r>
              <a:rPr lang="en-US" sz="1100" dirty="0">
                <a:solidFill>
                  <a:srgbClr val="6B7280"/>
                </a:solidFill>
                <a:latin typeface="Calibri" pitchFamily="34" charset="0"/>
                <a:ea typeface="Calibri" pitchFamily="34" charset="-122"/>
                <a:cs typeface="Calibri" pitchFamily="34" charset="-120"/>
              </a:rPr>
              <a:t>African countries paid more in interest than on health, 2019 to 2021</a:t>
            </a:r>
            <a:endParaRPr lang="en-US" sz="1100" dirty="0"/>
          </a:p>
        </p:txBody>
      </p:sp>
      <p:sp>
        <p:nvSpPr>
          <p:cNvPr id="9" name="Text 7"/>
          <p:cNvSpPr txBox="1"/>
          <p:nvPr/>
        </p:nvSpPr>
        <p:spPr>
          <a:xfrm>
            <a:off x="3767328" y="1280160"/>
            <a:ext cx="1709930" cy="731520"/>
          </a:xfrm>
          <a:prstGeom prst="rect">
            <a:avLst/>
          </a:prstGeom>
          <a:noFill/>
          <a:ln/>
        </p:spPr>
        <p:txBody>
          <a:bodyPr wrap="square" lIns="0" tIns="0" rIns="0" bIns="0" rtlCol="0" anchor="b"/>
          <a:lstStyle/>
          <a:p>
            <a:pPr marL="0" indent="0" algn="ctr">
              <a:buNone/>
            </a:pPr>
            <a:r>
              <a:rPr lang="en-US" sz="2600" b="1" dirty="0">
                <a:solidFill>
                  <a:srgbClr val="F2A900"/>
                </a:solidFill>
                <a:latin typeface="Cambria" pitchFamily="34" charset="0"/>
                <a:ea typeface="Cambria" pitchFamily="34" charset="-122"/>
                <a:cs typeface="Cambria" pitchFamily="34" charset="-120"/>
              </a:rPr>
              <a:t>US$88.6bn</a:t>
            </a:r>
            <a:endParaRPr lang="en-US" sz="2600" dirty="0"/>
          </a:p>
        </p:txBody>
      </p:sp>
      <p:sp>
        <p:nvSpPr>
          <p:cNvPr id="10" name="Text 8"/>
          <p:cNvSpPr txBox="1"/>
          <p:nvPr/>
        </p:nvSpPr>
        <p:spPr>
          <a:xfrm>
            <a:off x="3767328" y="205740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Value haemorrhage</a:t>
            </a:r>
            <a:endParaRPr lang="en-US" sz="1300" dirty="0"/>
          </a:p>
        </p:txBody>
      </p:sp>
      <p:sp>
        <p:nvSpPr>
          <p:cNvPr id="11" name="Text 9"/>
          <p:cNvSpPr txBox="1"/>
          <p:nvPr/>
        </p:nvSpPr>
        <p:spPr>
          <a:xfrm>
            <a:off x="3767328" y="2560320"/>
            <a:ext cx="1600200" cy="1280160"/>
          </a:xfrm>
          <a:prstGeom prst="rect">
            <a:avLst/>
          </a:prstGeom>
          <a:noFill/>
          <a:ln/>
        </p:spPr>
        <p:txBody>
          <a:bodyPr wrap="square" lIns="0" tIns="0" rIns="0" bIns="0" rtlCol="0" anchor="t"/>
          <a:lstStyle/>
          <a:p>
            <a:pPr marL="0" indent="0" algn="ctr">
              <a:buNone/>
            </a:pPr>
            <a:r>
              <a:rPr lang="en-US" sz="1100" dirty="0">
                <a:solidFill>
                  <a:srgbClr val="6B7280"/>
                </a:solidFill>
                <a:latin typeface="Calibri" pitchFamily="34" charset="0"/>
                <a:ea typeface="Calibri" pitchFamily="34" charset="-122"/>
                <a:cs typeface="Calibri" pitchFamily="34" charset="-120"/>
              </a:rPr>
              <a:t>Lost each year to illicit financial flows (UNCTAD)</a:t>
            </a:r>
            <a:endParaRPr lang="en-US" sz="1100" dirty="0"/>
          </a:p>
        </p:txBody>
      </p:sp>
      <p:sp>
        <p:nvSpPr>
          <p:cNvPr id="12" name="Text 10"/>
          <p:cNvSpPr txBox="1"/>
          <p:nvPr/>
        </p:nvSpPr>
        <p:spPr>
          <a:xfrm>
            <a:off x="5468112" y="1280160"/>
            <a:ext cx="1600200" cy="731520"/>
          </a:xfrm>
          <a:prstGeom prst="rect">
            <a:avLst/>
          </a:prstGeom>
          <a:noFill/>
          <a:ln/>
        </p:spPr>
        <p:txBody>
          <a:bodyPr wrap="square" lIns="0" tIns="0" rIns="0" bIns="0" rtlCol="0" anchor="b"/>
          <a:lstStyle/>
          <a:p>
            <a:pPr marL="0" indent="0" algn="ctr">
              <a:buNone/>
            </a:pPr>
            <a:r>
              <a:rPr lang="en-US" sz="2600" b="1" dirty="0">
                <a:solidFill>
                  <a:srgbClr val="3D348B"/>
                </a:solidFill>
                <a:latin typeface="Cambria" pitchFamily="34" charset="0"/>
                <a:ea typeface="Cambria" pitchFamily="34" charset="-122"/>
                <a:cs typeface="Cambria" pitchFamily="34" charset="-120"/>
              </a:rPr>
              <a:t>Majority</a:t>
            </a:r>
            <a:endParaRPr lang="en-US" sz="2600" dirty="0"/>
          </a:p>
        </p:txBody>
      </p:sp>
      <p:sp>
        <p:nvSpPr>
          <p:cNvPr id="13" name="Text 11"/>
          <p:cNvSpPr txBox="1"/>
          <p:nvPr/>
        </p:nvSpPr>
        <p:spPr>
          <a:xfrm>
            <a:off x="5468112" y="205740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Informalised labour</a:t>
            </a:r>
            <a:endParaRPr lang="en-US" sz="1300" dirty="0"/>
          </a:p>
        </p:txBody>
      </p:sp>
      <p:sp>
        <p:nvSpPr>
          <p:cNvPr id="14" name="Text 12"/>
          <p:cNvSpPr txBox="1"/>
          <p:nvPr/>
        </p:nvSpPr>
        <p:spPr>
          <a:xfrm>
            <a:off x="5468112" y="2560320"/>
            <a:ext cx="1600200" cy="1280160"/>
          </a:xfrm>
          <a:prstGeom prst="rect">
            <a:avLst/>
          </a:prstGeom>
          <a:noFill/>
          <a:ln/>
        </p:spPr>
        <p:txBody>
          <a:bodyPr wrap="square" lIns="0" tIns="0" rIns="0" bIns="0" rtlCol="0" anchor="t"/>
          <a:lstStyle/>
          <a:p>
            <a:pPr marL="0" indent="0" algn="ctr">
              <a:buNone/>
            </a:pPr>
            <a:r>
              <a:rPr lang="en-US" sz="1100" dirty="0">
                <a:solidFill>
                  <a:srgbClr val="6B7280"/>
                </a:solidFill>
                <a:latin typeface="Calibri" pitchFamily="34" charset="0"/>
                <a:ea typeface="Calibri" pitchFamily="34" charset="-122"/>
                <a:cs typeface="Calibri" pitchFamily="34" charset="-120"/>
              </a:rPr>
              <a:t>Working outside labour law, social insurance and income tax</a:t>
            </a:r>
            <a:endParaRPr lang="en-US" sz="1100" dirty="0"/>
          </a:p>
        </p:txBody>
      </p:sp>
      <p:sp>
        <p:nvSpPr>
          <p:cNvPr id="15" name="Text 13"/>
          <p:cNvSpPr txBox="1"/>
          <p:nvPr/>
        </p:nvSpPr>
        <p:spPr>
          <a:xfrm>
            <a:off x="7168896" y="1280160"/>
            <a:ext cx="1600200" cy="731520"/>
          </a:xfrm>
          <a:prstGeom prst="rect">
            <a:avLst/>
          </a:prstGeom>
          <a:noFill/>
          <a:ln/>
        </p:spPr>
        <p:txBody>
          <a:bodyPr wrap="square" lIns="0" tIns="0" rIns="0" bIns="0" rtlCol="0" anchor="b"/>
          <a:lstStyle/>
          <a:p>
            <a:pPr marL="0" indent="0" algn="ctr">
              <a:buNone/>
            </a:pPr>
            <a:r>
              <a:rPr lang="en-US" sz="2600" b="1" dirty="0">
                <a:solidFill>
                  <a:srgbClr val="8E3B7A"/>
                </a:solidFill>
                <a:latin typeface="Cambria" pitchFamily="34" charset="0"/>
                <a:ea typeface="Cambria" pitchFamily="34" charset="-122"/>
                <a:cs typeface="Cambria" pitchFamily="34" charset="-120"/>
              </a:rPr>
              <a:t>0.6%</a:t>
            </a:r>
            <a:endParaRPr lang="en-US" sz="2600" dirty="0"/>
          </a:p>
        </p:txBody>
      </p:sp>
      <p:sp>
        <p:nvSpPr>
          <p:cNvPr id="16" name="Text 14"/>
          <p:cNvSpPr txBox="1"/>
          <p:nvPr/>
        </p:nvSpPr>
        <p:spPr>
          <a:xfrm>
            <a:off x="7168896" y="2057400"/>
            <a:ext cx="1600200" cy="457200"/>
          </a:xfrm>
          <a:prstGeom prst="rect">
            <a:avLst/>
          </a:prstGeom>
          <a:noFill/>
          <a:ln/>
        </p:spPr>
        <p:txBody>
          <a:bodyPr wrap="square" lIns="0" tIns="0" rIns="0" bIns="0" rtlCol="0" anchor="ctr"/>
          <a:lstStyle/>
          <a:p>
            <a:pPr marL="0" indent="0" algn="ctr">
              <a:buNone/>
            </a:pPr>
            <a:r>
              <a:rPr lang="en-US" sz="1300" b="1" dirty="0">
                <a:solidFill>
                  <a:srgbClr val="1F2937"/>
                </a:solidFill>
                <a:latin typeface="Calibri" pitchFamily="34" charset="0"/>
                <a:ea typeface="Calibri" pitchFamily="34" charset="-122"/>
                <a:cs typeface="Calibri" pitchFamily="34" charset="-120"/>
              </a:rPr>
              <a:t>Digital dependence</a:t>
            </a:r>
            <a:endParaRPr lang="en-US" sz="1300" dirty="0"/>
          </a:p>
        </p:txBody>
      </p:sp>
      <p:sp>
        <p:nvSpPr>
          <p:cNvPr id="17" name="Text 15"/>
          <p:cNvSpPr txBox="1"/>
          <p:nvPr/>
        </p:nvSpPr>
        <p:spPr>
          <a:xfrm>
            <a:off x="7168896" y="2560320"/>
            <a:ext cx="1600200" cy="1280160"/>
          </a:xfrm>
          <a:prstGeom prst="rect">
            <a:avLst/>
          </a:prstGeom>
          <a:noFill/>
          <a:ln/>
        </p:spPr>
        <p:txBody>
          <a:bodyPr wrap="square" lIns="0" tIns="0" rIns="0" bIns="0" rtlCol="0" anchor="t"/>
          <a:lstStyle/>
          <a:p>
            <a:pPr marL="0" indent="0" algn="ctr">
              <a:buNone/>
            </a:pPr>
            <a:r>
              <a:rPr lang="en-US" sz="1100" dirty="0">
                <a:solidFill>
                  <a:srgbClr val="6B7280"/>
                </a:solidFill>
                <a:latin typeface="Calibri" pitchFamily="34" charset="0"/>
                <a:ea typeface="Calibri" pitchFamily="34" charset="-122"/>
                <a:cs typeface="Calibri" pitchFamily="34" charset="-120"/>
              </a:rPr>
              <a:t>Of global data centre capacity. Users and trainers, not owners</a:t>
            </a:r>
            <a:endParaRPr lang="en-US" sz="1100" dirty="0"/>
          </a:p>
        </p:txBody>
      </p:sp>
      <p:sp>
        <p:nvSpPr>
          <p:cNvPr id="18" name="Text 16"/>
          <p:cNvSpPr txBox="1"/>
          <p:nvPr/>
        </p:nvSpPr>
        <p:spPr>
          <a:xfrm>
            <a:off x="365760" y="3291840"/>
            <a:ext cx="8229600" cy="64008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300" dirty="0">
                <a:solidFill>
                  <a:srgbClr val="1F2937"/>
                </a:solidFill>
                <a:latin typeface="Calibri" pitchFamily="34" charset="0"/>
                <a:ea typeface="Calibri" pitchFamily="34" charset="-122"/>
                <a:cs typeface="Calibri" pitchFamily="34" charset="-120"/>
              </a:rPr>
              <a:t>Each of these is a fiscal fact before it is anything else. Each reduces the state’s capacity to tax, to act, and so its place among the who.</a:t>
            </a:r>
            <a:endParaRPr lang="en-US" sz="1300" dirty="0"/>
          </a:p>
        </p:txBody>
      </p:sp>
      <p:sp>
        <p:nvSpPr>
          <p:cNvPr id="19" name="Text 17"/>
          <p:cNvSpPr txBox="1"/>
          <p:nvPr/>
        </p:nvSpPr>
        <p:spPr>
          <a:xfrm>
            <a:off x="457200" y="4709160"/>
            <a:ext cx="8229600" cy="274320"/>
          </a:xfrm>
          <a:prstGeom prst="rect">
            <a:avLst/>
          </a:prstGeom>
          <a:noFill/>
          <a:ln/>
        </p:spPr>
        <p:txBody>
          <a:bodyPr wrap="square" lIns="0" tIns="0" rIns="0" bIns="0" rtlCol="0" anchor="ctr"/>
          <a:lstStyle/>
          <a:p>
            <a:pPr marL="0" indent="0">
              <a:buNone/>
            </a:pPr>
            <a:r>
              <a:rPr lang="en-US" sz="950" dirty="0">
                <a:solidFill>
                  <a:srgbClr val="6B7280"/>
                </a:solidFill>
                <a:latin typeface="Calibri" pitchFamily="34" charset="0"/>
                <a:ea typeface="Calibri" pitchFamily="34" charset="-122"/>
                <a:cs typeface="Calibri" pitchFamily="34" charset="-120"/>
              </a:rPr>
              <a:t>Sources: OECD/AUC/ATAF Revenue Statistics in Africa 2025; UNCTAD A World of Debt 2024; UNCTAD EDAR 2020; Data Centres in Africa 2026</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How narrow is the fiscal base?</a:t>
            </a:r>
            <a:endParaRPr lang="en-US" sz="3000" dirty="0"/>
          </a:p>
        </p:txBody>
      </p:sp>
      <p:graphicFrame>
        <p:nvGraphicFramePr>
          <p:cNvPr id="3" name="Chart 0"/>
          <p:cNvGraphicFramePr/>
          <p:nvPr/>
        </p:nvGraphicFramePr>
        <p:xfrm>
          <a:off x="457200" y="1188720"/>
          <a:ext cx="5303520" cy="356616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6035040" y="1463040"/>
            <a:ext cx="2743200" cy="201168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A state that collects one sixth of national income cannot fund the education, health and infrastructure that would let it shape rather than be shaped.</a:t>
            </a:r>
            <a:endParaRPr lang="en-US" sz="1400" dirty="0"/>
          </a:p>
        </p:txBody>
      </p:sp>
      <p:sp>
        <p:nvSpPr>
          <p:cNvPr id="5" name="Text 2"/>
          <p:cNvSpPr txBox="1"/>
          <p:nvPr/>
        </p:nvSpPr>
        <p:spPr>
          <a:xfrm>
            <a:off x="6035040" y="4206240"/>
            <a:ext cx="2743200" cy="457200"/>
          </a:xfrm>
          <a:prstGeom prst="rect">
            <a:avLst/>
          </a:prstGeom>
          <a:noFill/>
          <a:ln/>
        </p:spPr>
        <p:txBody>
          <a:bodyPr wrap="square" lIns="0" tIns="0" rIns="0" bIns="0" rtlCol="0" anchor="ctr"/>
          <a:lstStyle/>
          <a:p>
            <a:pPr marL="0" indent="0">
              <a:buNone/>
            </a:pPr>
            <a:r>
              <a:rPr lang="en-US" sz="1000" dirty="0">
                <a:solidFill>
                  <a:srgbClr val="6B7280"/>
                </a:solidFill>
                <a:latin typeface="Calibri" pitchFamily="34" charset="0"/>
                <a:ea typeface="Calibri" pitchFamily="34" charset="-122"/>
                <a:cs typeface="Calibri" pitchFamily="34" charset="-120"/>
              </a:rPr>
              <a:t>Source: OECD, AUC and ATAF, Revenue Statistics in Africa 2025</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3D348B"/>
                </a:solidFill>
                <a:latin typeface="Cambria" pitchFamily="34" charset="0"/>
                <a:ea typeface="Cambria" pitchFamily="34" charset="-122"/>
                <a:cs typeface="Cambria" pitchFamily="34" charset="-120"/>
              </a:rPr>
              <a:t>Seven spaces, one system</a:t>
            </a:r>
            <a:endParaRPr lang="en-US" sz="3000" dirty="0"/>
          </a:p>
        </p:txBody>
      </p:sp>
      <p:sp>
        <p:nvSpPr>
          <p:cNvPr id="3" name="Shape 1"/>
          <p:cNvSpPr/>
          <p:nvPr/>
        </p:nvSpPr>
        <p:spPr>
          <a:xfrm>
            <a:off x="1371600" y="1463040"/>
            <a:ext cx="6400800" cy="3108960"/>
          </a:xfrm>
          <a:prstGeom prst="ellipse">
            <a:avLst/>
          </a:prstGeom>
          <a:ln w="38100">
            <a:solidFill>
              <a:srgbClr val="F3F4F6"/>
            </a:solidFill>
            <a:prstDash val="solid"/>
          </a:ln>
        </p:spPr>
        <p:txBody>
          <a:bodyPr/>
          <a:lstStyle/>
          <a:p>
            <a:endParaRPr lang="en-US"/>
          </a:p>
        </p:txBody>
      </p:sp>
      <p:sp>
        <p:nvSpPr>
          <p:cNvPr id="4" name="Shape 2"/>
          <p:cNvSpPr/>
          <p:nvPr/>
        </p:nvSpPr>
        <p:spPr>
          <a:xfrm>
            <a:off x="3749040" y="2606040"/>
            <a:ext cx="1645920" cy="822960"/>
          </a:xfrm>
          <a:prstGeom prst="ellipse">
            <a:avLst/>
          </a:prstGeom>
          <a:solidFill>
            <a:srgbClr val="3D348B"/>
          </a:solidFill>
          <a:ln w="12700">
            <a:solidFill>
              <a:srgbClr val="3D348B"/>
            </a:solidFill>
            <a:prstDash val="solid"/>
          </a:ln>
        </p:spPr>
        <p:txBody>
          <a:bodyPr/>
          <a:lstStyle/>
          <a:p>
            <a:endParaRPr lang="en-US"/>
          </a:p>
        </p:txBody>
      </p:sp>
      <p:sp>
        <p:nvSpPr>
          <p:cNvPr id="5" name="Text 3"/>
          <p:cNvSpPr txBox="1"/>
          <p:nvPr/>
        </p:nvSpPr>
        <p:spPr>
          <a:xfrm>
            <a:off x="3749040" y="2606040"/>
            <a:ext cx="1645920" cy="82296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Interrelated</a:t>
            </a:r>
            <a:endParaRPr lang="en-US" sz="1400" dirty="0"/>
          </a:p>
        </p:txBody>
      </p:sp>
      <p:sp>
        <p:nvSpPr>
          <p:cNvPr id="6" name="Shape 4"/>
          <p:cNvSpPr/>
          <p:nvPr/>
        </p:nvSpPr>
        <p:spPr>
          <a:xfrm>
            <a:off x="4251960" y="1234440"/>
            <a:ext cx="640080" cy="640080"/>
          </a:xfrm>
          <a:prstGeom prst="ellipse">
            <a:avLst/>
          </a:prstGeom>
          <a:solidFill>
            <a:srgbClr val="3A9D5D"/>
          </a:solidFill>
          <a:ln w="12700">
            <a:solidFill>
              <a:srgbClr val="3A9D5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4405579" y="1388059"/>
            <a:ext cx="332842" cy="332842"/>
          </a:xfrm>
          <a:prstGeom prst="rect">
            <a:avLst/>
          </a:prstGeom>
        </p:spPr>
      </p:pic>
      <p:sp>
        <p:nvSpPr>
          <p:cNvPr id="8" name="Text 5"/>
          <p:cNvSpPr txBox="1"/>
          <p:nvPr/>
        </p:nvSpPr>
        <p:spPr>
          <a:xfrm>
            <a:off x="3703320" y="822960"/>
            <a:ext cx="1737360" cy="457200"/>
          </a:xfrm>
          <a:prstGeom prst="rect">
            <a:avLst/>
          </a:prstGeom>
          <a:noFill/>
          <a:ln/>
        </p:spPr>
        <p:txBody>
          <a:bodyPr wrap="square" lIns="0" tIns="0" rIns="0" bIns="0" rtlCol="0" anchor="ctr"/>
          <a:lstStyle/>
          <a:p>
            <a:pPr marL="0" indent="0" algn="ctr">
              <a:buNone/>
            </a:pPr>
            <a:r>
              <a:rPr lang="en-US" sz="1200" b="1" dirty="0">
                <a:solidFill>
                  <a:srgbClr val="1F2937"/>
                </a:solidFill>
                <a:latin typeface="Calibri" pitchFamily="34" charset="0"/>
                <a:ea typeface="Calibri" pitchFamily="34" charset="-122"/>
                <a:cs typeface="Calibri" pitchFamily="34" charset="-120"/>
              </a:rPr>
              <a:t>Agriculture</a:t>
            </a:r>
            <a:endParaRPr lang="en-US" sz="1200" dirty="0"/>
          </a:p>
        </p:txBody>
      </p:sp>
      <p:sp>
        <p:nvSpPr>
          <p:cNvPr id="9" name="Shape 6"/>
          <p:cNvSpPr/>
          <p:nvPr/>
        </p:nvSpPr>
        <p:spPr>
          <a:xfrm>
            <a:off x="6682643" y="1785289"/>
            <a:ext cx="640080" cy="640080"/>
          </a:xfrm>
          <a:prstGeom prst="ellipse">
            <a:avLst/>
          </a:prstGeom>
          <a:solidFill>
            <a:srgbClr val="F2A900"/>
          </a:solidFill>
          <a:ln w="12700">
            <a:solidFill>
              <a:srgbClr val="F2A900"/>
            </a:solidFill>
            <a:prstDash val="solid"/>
          </a:ln>
        </p:spPr>
        <p:txBody>
          <a:bodyPr/>
          <a:lstStyle/>
          <a:p>
            <a:endParaRPr lang="en-US"/>
          </a:p>
        </p:txBody>
      </p:sp>
      <p:pic>
        <p:nvPicPr>
          <p:cNvPr id="10" name="Image 1" descr="preencoded.png"/>
          <p:cNvPicPr>
            <a:picLocks noChangeAspect="1"/>
          </p:cNvPicPr>
          <p:nvPr/>
        </p:nvPicPr>
        <p:blipFill>
          <a:blip r:embed="rId4"/>
          <a:stretch>
            <a:fillRect/>
          </a:stretch>
        </p:blipFill>
        <p:spPr>
          <a:xfrm>
            <a:off x="6836262" y="1938909"/>
            <a:ext cx="332842" cy="332842"/>
          </a:xfrm>
          <a:prstGeom prst="rect">
            <a:avLst/>
          </a:prstGeom>
        </p:spPr>
      </p:pic>
      <p:sp>
        <p:nvSpPr>
          <p:cNvPr id="11" name="Text 7"/>
          <p:cNvSpPr txBox="1"/>
          <p:nvPr/>
        </p:nvSpPr>
        <p:spPr>
          <a:xfrm>
            <a:off x="7395875" y="1876729"/>
            <a:ext cx="1737360" cy="457200"/>
          </a:xfrm>
          <a:prstGeom prst="rect">
            <a:avLst/>
          </a:prstGeom>
          <a:noFill/>
          <a:ln/>
        </p:spPr>
        <p:txBody>
          <a:bodyPr wrap="square" lIns="0" tIns="0" rIns="0" bIns="0" rtlCol="0" anchor="ctr"/>
          <a:lstStyle/>
          <a:p>
            <a:pPr marL="0" indent="0" algn="l">
              <a:buNone/>
            </a:pPr>
            <a:r>
              <a:rPr lang="en-US" sz="1200" b="1" dirty="0">
                <a:solidFill>
                  <a:srgbClr val="1F2937"/>
                </a:solidFill>
                <a:latin typeface="Calibri" pitchFamily="34" charset="0"/>
                <a:ea typeface="Calibri" pitchFamily="34" charset="-122"/>
                <a:cs typeface="Calibri" pitchFamily="34" charset="-120"/>
              </a:rPr>
              <a:t>Labour</a:t>
            </a:r>
            <a:endParaRPr lang="en-US" sz="1200" dirty="0"/>
          </a:p>
        </p:txBody>
      </p:sp>
      <p:sp>
        <p:nvSpPr>
          <p:cNvPr id="12" name="Shape 8"/>
          <p:cNvSpPr/>
          <p:nvPr/>
        </p:nvSpPr>
        <p:spPr>
          <a:xfrm>
            <a:off x="7282972" y="3023037"/>
            <a:ext cx="640080" cy="640080"/>
          </a:xfrm>
          <a:prstGeom prst="ellipse">
            <a:avLst/>
          </a:prstGeom>
          <a:solidFill>
            <a:srgbClr val="2E86AB"/>
          </a:solidFill>
          <a:ln w="12700">
            <a:solidFill>
              <a:srgbClr val="2E86AB"/>
            </a:solidFill>
            <a:prstDash val="solid"/>
          </a:ln>
        </p:spPr>
        <p:txBody>
          <a:bodyPr/>
          <a:lstStyle/>
          <a:p>
            <a:endParaRPr lang="en-US"/>
          </a:p>
        </p:txBody>
      </p:sp>
      <p:pic>
        <p:nvPicPr>
          <p:cNvPr id="13" name="Image 2" descr="preencoded.png"/>
          <p:cNvPicPr>
            <a:picLocks noChangeAspect="1"/>
          </p:cNvPicPr>
          <p:nvPr/>
        </p:nvPicPr>
        <p:blipFill>
          <a:blip r:embed="rId5"/>
          <a:stretch>
            <a:fillRect/>
          </a:stretch>
        </p:blipFill>
        <p:spPr>
          <a:xfrm>
            <a:off x="7436591" y="3176656"/>
            <a:ext cx="332842" cy="332842"/>
          </a:xfrm>
          <a:prstGeom prst="rect">
            <a:avLst/>
          </a:prstGeom>
        </p:spPr>
      </p:pic>
      <p:sp>
        <p:nvSpPr>
          <p:cNvPr id="14" name="Text 9"/>
          <p:cNvSpPr txBox="1"/>
          <p:nvPr/>
        </p:nvSpPr>
        <p:spPr>
          <a:xfrm>
            <a:off x="7996204" y="3114477"/>
            <a:ext cx="1737360" cy="457200"/>
          </a:xfrm>
          <a:prstGeom prst="rect">
            <a:avLst/>
          </a:prstGeom>
          <a:noFill/>
          <a:ln/>
        </p:spPr>
        <p:txBody>
          <a:bodyPr wrap="square" lIns="0" tIns="0" rIns="0" bIns="0" rtlCol="0" anchor="ctr"/>
          <a:lstStyle/>
          <a:p>
            <a:pPr marL="0" indent="0" algn="l">
              <a:buNone/>
            </a:pPr>
            <a:r>
              <a:rPr lang="en-US" sz="1200" b="1" dirty="0">
                <a:solidFill>
                  <a:srgbClr val="1F2937"/>
                </a:solidFill>
                <a:latin typeface="Calibri" pitchFamily="34" charset="0"/>
                <a:ea typeface="Calibri" pitchFamily="34" charset="-122"/>
                <a:cs typeface="Calibri" pitchFamily="34" charset="-120"/>
              </a:rPr>
              <a:t>Trade</a:t>
            </a:r>
            <a:endParaRPr lang="en-US" sz="1200" dirty="0"/>
          </a:p>
        </p:txBody>
      </p:sp>
      <p:sp>
        <p:nvSpPr>
          <p:cNvPr id="15" name="Shape 10"/>
          <p:cNvSpPr/>
          <p:nvPr/>
        </p:nvSpPr>
        <p:spPr>
          <a:xfrm>
            <a:off x="5600887" y="4015633"/>
            <a:ext cx="640080" cy="640080"/>
          </a:xfrm>
          <a:prstGeom prst="ellipse">
            <a:avLst/>
          </a:prstGeom>
          <a:solidFill>
            <a:srgbClr val="E4572E"/>
          </a:solidFill>
          <a:ln w="12700">
            <a:solidFill>
              <a:srgbClr val="E4572E"/>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5754506" y="4169253"/>
            <a:ext cx="332842" cy="332842"/>
          </a:xfrm>
          <a:prstGeom prst="rect">
            <a:avLst/>
          </a:prstGeom>
        </p:spPr>
      </p:pic>
      <p:sp>
        <p:nvSpPr>
          <p:cNvPr id="17" name="Text 11"/>
          <p:cNvSpPr txBox="1"/>
          <p:nvPr/>
        </p:nvSpPr>
        <p:spPr>
          <a:xfrm>
            <a:off x="6314119" y="4107073"/>
            <a:ext cx="1737360" cy="457200"/>
          </a:xfrm>
          <a:prstGeom prst="rect">
            <a:avLst/>
          </a:prstGeom>
          <a:noFill/>
          <a:ln/>
        </p:spPr>
        <p:txBody>
          <a:bodyPr wrap="square" lIns="0" tIns="0" rIns="0" bIns="0" rtlCol="0" anchor="ctr"/>
          <a:lstStyle/>
          <a:p>
            <a:pPr marL="0" indent="0" algn="l">
              <a:buNone/>
            </a:pPr>
            <a:r>
              <a:rPr lang="en-US" sz="1200" b="1" dirty="0">
                <a:solidFill>
                  <a:srgbClr val="1F2937"/>
                </a:solidFill>
                <a:latin typeface="Calibri" pitchFamily="34" charset="0"/>
                <a:ea typeface="Calibri" pitchFamily="34" charset="-122"/>
                <a:cs typeface="Calibri" pitchFamily="34" charset="-120"/>
              </a:rPr>
              <a:t>Industrialisation</a:t>
            </a:r>
            <a:endParaRPr lang="en-US" sz="1200" dirty="0"/>
          </a:p>
        </p:txBody>
      </p:sp>
      <p:sp>
        <p:nvSpPr>
          <p:cNvPr id="18" name="Shape 12"/>
          <p:cNvSpPr/>
          <p:nvPr/>
        </p:nvSpPr>
        <p:spPr>
          <a:xfrm>
            <a:off x="2903033" y="4015633"/>
            <a:ext cx="640080" cy="640080"/>
          </a:xfrm>
          <a:prstGeom prst="ellipse">
            <a:avLst/>
          </a:prstGeom>
          <a:solidFill>
            <a:srgbClr val="3D348B"/>
          </a:solidFill>
          <a:ln w="12700">
            <a:solidFill>
              <a:srgbClr val="3D348B"/>
            </a:solidFill>
            <a:prstDash val="solid"/>
          </a:ln>
        </p:spPr>
        <p:txBody>
          <a:bodyPr/>
          <a:lstStyle/>
          <a:p>
            <a:endParaRPr lang="en-US"/>
          </a:p>
        </p:txBody>
      </p:sp>
      <p:pic>
        <p:nvPicPr>
          <p:cNvPr id="19" name="Image 4" descr="preencoded.png"/>
          <p:cNvPicPr>
            <a:picLocks noChangeAspect="1"/>
          </p:cNvPicPr>
          <p:nvPr/>
        </p:nvPicPr>
        <p:blipFill>
          <a:blip r:embed="rId7"/>
          <a:stretch>
            <a:fillRect/>
          </a:stretch>
        </p:blipFill>
        <p:spPr>
          <a:xfrm>
            <a:off x="3056652" y="4169253"/>
            <a:ext cx="332842" cy="332842"/>
          </a:xfrm>
          <a:prstGeom prst="rect">
            <a:avLst/>
          </a:prstGeom>
        </p:spPr>
      </p:pic>
      <p:sp>
        <p:nvSpPr>
          <p:cNvPr id="20" name="Text 13"/>
          <p:cNvSpPr txBox="1"/>
          <p:nvPr/>
        </p:nvSpPr>
        <p:spPr>
          <a:xfrm>
            <a:off x="1092521" y="4107073"/>
            <a:ext cx="1737360" cy="457200"/>
          </a:xfrm>
          <a:prstGeom prst="rect">
            <a:avLst/>
          </a:prstGeom>
          <a:noFill/>
          <a:ln/>
        </p:spPr>
        <p:txBody>
          <a:bodyPr wrap="square" lIns="0" tIns="0" rIns="0" bIns="0" rtlCol="0" anchor="ctr"/>
          <a:lstStyle/>
          <a:p>
            <a:pPr marL="0" indent="0" algn="r">
              <a:buNone/>
            </a:pPr>
            <a:r>
              <a:rPr lang="en-US" sz="1200" b="1" dirty="0">
                <a:solidFill>
                  <a:srgbClr val="1F2937"/>
                </a:solidFill>
                <a:latin typeface="Calibri" pitchFamily="34" charset="0"/>
                <a:ea typeface="Calibri" pitchFamily="34" charset="-122"/>
                <a:cs typeface="Calibri" pitchFamily="34" charset="-120"/>
              </a:rPr>
              <a:t>Science, technology and innovation</a:t>
            </a:r>
            <a:endParaRPr lang="en-US" sz="1200" dirty="0"/>
          </a:p>
        </p:txBody>
      </p:sp>
      <p:sp>
        <p:nvSpPr>
          <p:cNvPr id="21" name="Shape 14"/>
          <p:cNvSpPr/>
          <p:nvPr/>
        </p:nvSpPr>
        <p:spPr>
          <a:xfrm>
            <a:off x="1220948" y="3023037"/>
            <a:ext cx="640080" cy="640080"/>
          </a:xfrm>
          <a:prstGeom prst="ellipse">
            <a:avLst/>
          </a:prstGeom>
          <a:solidFill>
            <a:srgbClr val="8E3B7A"/>
          </a:solidFill>
          <a:ln w="12700">
            <a:solidFill>
              <a:srgbClr val="8E3B7A"/>
            </a:solidFill>
            <a:prstDash val="solid"/>
          </a:ln>
        </p:spPr>
        <p:txBody>
          <a:bodyPr/>
          <a:lstStyle/>
          <a:p>
            <a:endParaRPr lang="en-US"/>
          </a:p>
        </p:txBody>
      </p:sp>
      <p:pic>
        <p:nvPicPr>
          <p:cNvPr id="22" name="Image 5" descr="preencoded.png"/>
          <p:cNvPicPr>
            <a:picLocks noChangeAspect="1"/>
          </p:cNvPicPr>
          <p:nvPr/>
        </p:nvPicPr>
        <p:blipFill>
          <a:blip r:embed="rId8"/>
          <a:stretch>
            <a:fillRect/>
          </a:stretch>
        </p:blipFill>
        <p:spPr>
          <a:xfrm>
            <a:off x="1374567" y="3176656"/>
            <a:ext cx="332842" cy="332842"/>
          </a:xfrm>
          <a:prstGeom prst="rect">
            <a:avLst/>
          </a:prstGeom>
        </p:spPr>
      </p:pic>
      <p:sp>
        <p:nvSpPr>
          <p:cNvPr id="23" name="Text 15"/>
          <p:cNvSpPr txBox="1"/>
          <p:nvPr/>
        </p:nvSpPr>
        <p:spPr>
          <a:xfrm>
            <a:off x="-589564" y="3114477"/>
            <a:ext cx="1737360" cy="457200"/>
          </a:xfrm>
          <a:prstGeom prst="rect">
            <a:avLst/>
          </a:prstGeom>
          <a:noFill/>
          <a:ln/>
        </p:spPr>
        <p:txBody>
          <a:bodyPr wrap="square" lIns="0" tIns="0" rIns="0" bIns="0" rtlCol="0" anchor="ctr"/>
          <a:lstStyle/>
          <a:p>
            <a:pPr marL="0" indent="0" algn="r">
              <a:buNone/>
            </a:pPr>
            <a:r>
              <a:rPr lang="en-US" sz="1200" b="1" dirty="0">
                <a:solidFill>
                  <a:srgbClr val="1F2937"/>
                </a:solidFill>
                <a:latin typeface="Calibri" pitchFamily="34" charset="0"/>
                <a:ea typeface="Calibri" pitchFamily="34" charset="-122"/>
                <a:cs typeface="Calibri" pitchFamily="34" charset="-120"/>
              </a:rPr>
              <a:t>Education</a:t>
            </a:r>
            <a:endParaRPr lang="en-US" sz="1200" dirty="0"/>
          </a:p>
        </p:txBody>
      </p:sp>
      <p:sp>
        <p:nvSpPr>
          <p:cNvPr id="24" name="Shape 16"/>
          <p:cNvSpPr/>
          <p:nvPr/>
        </p:nvSpPr>
        <p:spPr>
          <a:xfrm>
            <a:off x="1821277" y="1785289"/>
            <a:ext cx="640080" cy="640080"/>
          </a:xfrm>
          <a:prstGeom prst="ellipse">
            <a:avLst/>
          </a:prstGeom>
          <a:solidFill>
            <a:srgbClr val="0E7C86"/>
          </a:solidFill>
          <a:ln w="12700">
            <a:solidFill>
              <a:srgbClr val="0E7C86"/>
            </a:solidFill>
            <a:prstDash val="solid"/>
          </a:ln>
        </p:spPr>
        <p:txBody>
          <a:bodyPr/>
          <a:lstStyle/>
          <a:p>
            <a:endParaRPr lang="en-US"/>
          </a:p>
        </p:txBody>
      </p:sp>
      <p:pic>
        <p:nvPicPr>
          <p:cNvPr id="25" name="Image 6" descr="preencoded.png"/>
          <p:cNvPicPr>
            <a:picLocks noChangeAspect="1"/>
          </p:cNvPicPr>
          <p:nvPr/>
        </p:nvPicPr>
        <p:blipFill>
          <a:blip r:embed="rId9"/>
          <a:stretch>
            <a:fillRect/>
          </a:stretch>
        </p:blipFill>
        <p:spPr>
          <a:xfrm>
            <a:off x="1974896" y="1938909"/>
            <a:ext cx="332842" cy="332842"/>
          </a:xfrm>
          <a:prstGeom prst="rect">
            <a:avLst/>
          </a:prstGeom>
        </p:spPr>
      </p:pic>
      <p:sp>
        <p:nvSpPr>
          <p:cNvPr id="26" name="Text 17"/>
          <p:cNvSpPr txBox="1"/>
          <p:nvPr/>
        </p:nvSpPr>
        <p:spPr>
          <a:xfrm>
            <a:off x="10765" y="1876729"/>
            <a:ext cx="1737360" cy="457200"/>
          </a:xfrm>
          <a:prstGeom prst="rect">
            <a:avLst/>
          </a:prstGeom>
          <a:noFill/>
          <a:ln/>
        </p:spPr>
        <p:txBody>
          <a:bodyPr wrap="square" lIns="0" tIns="0" rIns="0" bIns="0" rtlCol="0" anchor="ctr"/>
          <a:lstStyle/>
          <a:p>
            <a:pPr marL="0" indent="0" algn="r">
              <a:buNone/>
            </a:pPr>
            <a:r>
              <a:rPr lang="en-US" sz="1200" b="1" dirty="0">
                <a:solidFill>
                  <a:srgbClr val="1F2937"/>
                </a:solidFill>
                <a:latin typeface="Calibri" pitchFamily="34" charset="0"/>
                <a:ea typeface="Calibri" pitchFamily="34" charset="-122"/>
                <a:cs typeface="Calibri" pitchFamily="34" charset="-120"/>
              </a:rPr>
              <a:t>Health</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How are the seven spaces connected?</a:t>
            </a:r>
            <a:endParaRPr lang="en-US" sz="3000" dirty="0"/>
          </a:p>
        </p:txBody>
      </p:sp>
      <p:sp>
        <p:nvSpPr>
          <p:cNvPr id="3" name="Shape 1"/>
          <p:cNvSpPr/>
          <p:nvPr/>
        </p:nvSpPr>
        <p:spPr>
          <a:xfrm>
            <a:off x="457200" y="1216152"/>
            <a:ext cx="347472" cy="347472"/>
          </a:xfrm>
          <a:prstGeom prst="ellipse">
            <a:avLst/>
          </a:prstGeom>
          <a:solidFill>
            <a:srgbClr val="3A9D5D"/>
          </a:solidFill>
          <a:ln w="12700">
            <a:solidFill>
              <a:srgbClr val="3A9D5D"/>
            </a:solidFill>
            <a:prstDash val="solid"/>
          </a:ln>
        </p:spPr>
        <p:txBody>
          <a:bodyPr/>
          <a:lstStyle/>
          <a:p>
            <a:endParaRPr lang="en-US"/>
          </a:p>
        </p:txBody>
      </p:sp>
      <p:sp>
        <p:nvSpPr>
          <p:cNvPr id="4" name="Text 2"/>
          <p:cNvSpPr txBox="1"/>
          <p:nvPr/>
        </p:nvSpPr>
        <p:spPr>
          <a:xfrm>
            <a:off x="960120" y="1143000"/>
            <a:ext cx="2834640" cy="502920"/>
          </a:xfrm>
          <a:prstGeom prst="rect">
            <a:avLst/>
          </a:prstGeom>
          <a:noFill/>
          <a:ln/>
        </p:spPr>
        <p:txBody>
          <a:bodyPr wrap="square" lIns="0" tIns="0" rIns="0" bIns="0" rtlCol="0" anchor="ctr"/>
          <a:lstStyle/>
          <a:p>
            <a:pPr marL="0" indent="0">
              <a:buNone/>
            </a:pPr>
            <a:r>
              <a:rPr lang="en-US" sz="1400" b="1" dirty="0">
                <a:solidFill>
                  <a:srgbClr val="3A9D5D"/>
                </a:solidFill>
                <a:latin typeface="Cambria" pitchFamily="34" charset="0"/>
                <a:ea typeface="Cambria" pitchFamily="34" charset="-122"/>
                <a:cs typeface="Cambria" pitchFamily="34" charset="-120"/>
              </a:rPr>
              <a:t>Agriculture</a:t>
            </a:r>
            <a:endParaRPr lang="en-US" sz="1400" dirty="0"/>
          </a:p>
        </p:txBody>
      </p:sp>
      <p:sp>
        <p:nvSpPr>
          <p:cNvPr id="5" name="Text 3"/>
          <p:cNvSpPr txBox="1"/>
          <p:nvPr/>
        </p:nvSpPr>
        <p:spPr>
          <a:xfrm>
            <a:off x="3840480" y="1143000"/>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supplies food that sustains labour and raw materials that feed industry</a:t>
            </a:r>
            <a:endParaRPr lang="en-US" sz="1250" dirty="0"/>
          </a:p>
        </p:txBody>
      </p:sp>
      <p:sp>
        <p:nvSpPr>
          <p:cNvPr id="6" name="Shape 4"/>
          <p:cNvSpPr/>
          <p:nvPr/>
        </p:nvSpPr>
        <p:spPr>
          <a:xfrm>
            <a:off x="457200" y="1783080"/>
            <a:ext cx="347472" cy="347472"/>
          </a:xfrm>
          <a:prstGeom prst="ellipse">
            <a:avLst/>
          </a:prstGeom>
          <a:solidFill>
            <a:srgbClr val="8E3B7A"/>
          </a:solidFill>
          <a:ln w="12700">
            <a:solidFill>
              <a:srgbClr val="8E3B7A"/>
            </a:solidFill>
            <a:prstDash val="solid"/>
          </a:ln>
        </p:spPr>
        <p:txBody>
          <a:bodyPr/>
          <a:lstStyle/>
          <a:p>
            <a:endParaRPr lang="en-US"/>
          </a:p>
        </p:txBody>
      </p:sp>
      <p:sp>
        <p:nvSpPr>
          <p:cNvPr id="7" name="Text 5"/>
          <p:cNvSpPr txBox="1"/>
          <p:nvPr/>
        </p:nvSpPr>
        <p:spPr>
          <a:xfrm>
            <a:off x="960120" y="1709928"/>
            <a:ext cx="2834640" cy="502920"/>
          </a:xfrm>
          <a:prstGeom prst="rect">
            <a:avLst/>
          </a:prstGeom>
          <a:noFill/>
          <a:ln/>
        </p:spPr>
        <p:txBody>
          <a:bodyPr wrap="square" lIns="0" tIns="0" rIns="0" bIns="0" rtlCol="0" anchor="ctr"/>
          <a:lstStyle/>
          <a:p>
            <a:pPr marL="0" indent="0">
              <a:buNone/>
            </a:pPr>
            <a:r>
              <a:rPr lang="en-US" sz="1400" b="1" dirty="0">
                <a:solidFill>
                  <a:srgbClr val="8E3B7A"/>
                </a:solidFill>
                <a:latin typeface="Cambria" pitchFamily="34" charset="0"/>
                <a:ea typeface="Cambria" pitchFamily="34" charset="-122"/>
                <a:cs typeface="Cambria" pitchFamily="34" charset="-120"/>
              </a:rPr>
              <a:t>Education and health</a:t>
            </a:r>
            <a:endParaRPr lang="en-US" sz="1400" dirty="0"/>
          </a:p>
        </p:txBody>
      </p:sp>
      <p:sp>
        <p:nvSpPr>
          <p:cNvPr id="8" name="Text 6"/>
          <p:cNvSpPr txBox="1"/>
          <p:nvPr/>
        </p:nvSpPr>
        <p:spPr>
          <a:xfrm>
            <a:off x="3840480" y="1709928"/>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produce and sustain labour, deciding whether a population is productive or merely present</a:t>
            </a:r>
            <a:endParaRPr lang="en-US" sz="1250" dirty="0"/>
          </a:p>
        </p:txBody>
      </p:sp>
      <p:sp>
        <p:nvSpPr>
          <p:cNvPr id="9" name="Shape 7"/>
          <p:cNvSpPr/>
          <p:nvPr/>
        </p:nvSpPr>
        <p:spPr>
          <a:xfrm>
            <a:off x="457200" y="2350008"/>
            <a:ext cx="347472" cy="347472"/>
          </a:xfrm>
          <a:prstGeom prst="ellipse">
            <a:avLst/>
          </a:prstGeom>
          <a:solidFill>
            <a:srgbClr val="F2A900"/>
          </a:solidFill>
          <a:ln w="12700">
            <a:solidFill>
              <a:srgbClr val="F2A900"/>
            </a:solidFill>
            <a:prstDash val="solid"/>
          </a:ln>
        </p:spPr>
        <p:txBody>
          <a:bodyPr/>
          <a:lstStyle/>
          <a:p>
            <a:endParaRPr lang="en-US"/>
          </a:p>
        </p:txBody>
      </p:sp>
      <p:sp>
        <p:nvSpPr>
          <p:cNvPr id="10" name="Text 8"/>
          <p:cNvSpPr txBox="1"/>
          <p:nvPr/>
        </p:nvSpPr>
        <p:spPr>
          <a:xfrm>
            <a:off x="960120" y="2276856"/>
            <a:ext cx="2834640" cy="502920"/>
          </a:xfrm>
          <a:prstGeom prst="rect">
            <a:avLst/>
          </a:prstGeom>
          <a:noFill/>
          <a:ln/>
        </p:spPr>
        <p:txBody>
          <a:bodyPr wrap="square" lIns="0" tIns="0" rIns="0" bIns="0" rtlCol="0" anchor="ctr"/>
          <a:lstStyle/>
          <a:p>
            <a:pPr marL="0" indent="0">
              <a:buNone/>
            </a:pPr>
            <a:r>
              <a:rPr lang="en-US" sz="1400" b="1" dirty="0">
                <a:solidFill>
                  <a:srgbClr val="F2A900"/>
                </a:solidFill>
                <a:latin typeface="Cambria" pitchFamily="34" charset="0"/>
                <a:ea typeface="Cambria" pitchFamily="34" charset="-122"/>
                <a:cs typeface="Cambria" pitchFamily="34" charset="-120"/>
              </a:rPr>
              <a:t>Labour</a:t>
            </a:r>
            <a:endParaRPr lang="en-US" sz="1400" dirty="0"/>
          </a:p>
        </p:txBody>
      </p:sp>
      <p:sp>
        <p:nvSpPr>
          <p:cNvPr id="11" name="Text 9"/>
          <p:cNvSpPr txBox="1"/>
          <p:nvPr/>
        </p:nvSpPr>
        <p:spPr>
          <a:xfrm>
            <a:off x="3840480" y="2276856"/>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is the input to every other space and the output of education and health</a:t>
            </a:r>
            <a:endParaRPr lang="en-US" sz="1250" dirty="0"/>
          </a:p>
        </p:txBody>
      </p:sp>
      <p:sp>
        <p:nvSpPr>
          <p:cNvPr id="12" name="Shape 10"/>
          <p:cNvSpPr/>
          <p:nvPr/>
        </p:nvSpPr>
        <p:spPr>
          <a:xfrm>
            <a:off x="457200" y="2916936"/>
            <a:ext cx="347472" cy="347472"/>
          </a:xfrm>
          <a:prstGeom prst="ellipse">
            <a:avLst/>
          </a:prstGeom>
          <a:solidFill>
            <a:srgbClr val="E4572E"/>
          </a:solidFill>
          <a:ln w="12700">
            <a:solidFill>
              <a:srgbClr val="E4572E"/>
            </a:solidFill>
            <a:prstDash val="solid"/>
          </a:ln>
        </p:spPr>
        <p:txBody>
          <a:bodyPr/>
          <a:lstStyle/>
          <a:p>
            <a:endParaRPr lang="en-US"/>
          </a:p>
        </p:txBody>
      </p:sp>
      <p:sp>
        <p:nvSpPr>
          <p:cNvPr id="13" name="Text 11"/>
          <p:cNvSpPr txBox="1"/>
          <p:nvPr/>
        </p:nvSpPr>
        <p:spPr>
          <a:xfrm>
            <a:off x="960120" y="2843784"/>
            <a:ext cx="2834640" cy="502920"/>
          </a:xfrm>
          <a:prstGeom prst="rect">
            <a:avLst/>
          </a:prstGeom>
          <a:noFill/>
          <a:ln/>
        </p:spPr>
        <p:txBody>
          <a:bodyPr wrap="square" lIns="0" tIns="0" rIns="0" bIns="0" rtlCol="0" anchor="ctr"/>
          <a:lstStyle/>
          <a:p>
            <a:pPr marL="0" indent="0">
              <a:buNone/>
            </a:pPr>
            <a:r>
              <a:rPr lang="en-US" sz="1400" b="1" dirty="0">
                <a:solidFill>
                  <a:srgbClr val="E4572E"/>
                </a:solidFill>
                <a:latin typeface="Cambria" pitchFamily="34" charset="0"/>
                <a:ea typeface="Cambria" pitchFamily="34" charset="-122"/>
                <a:cs typeface="Cambria" pitchFamily="34" charset="-120"/>
              </a:rPr>
              <a:t>Industrialisation</a:t>
            </a:r>
            <a:endParaRPr lang="en-US" sz="1400" dirty="0"/>
          </a:p>
        </p:txBody>
      </p:sp>
      <p:sp>
        <p:nvSpPr>
          <p:cNvPr id="14" name="Text 12"/>
          <p:cNvSpPr txBox="1"/>
          <p:nvPr/>
        </p:nvSpPr>
        <p:spPr>
          <a:xfrm>
            <a:off x="3840480" y="2843784"/>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converts primary output into higher value, where labour becomes skilled and wages rise</a:t>
            </a:r>
            <a:endParaRPr lang="en-US" sz="1250" dirty="0"/>
          </a:p>
        </p:txBody>
      </p:sp>
      <p:sp>
        <p:nvSpPr>
          <p:cNvPr id="15" name="Shape 13"/>
          <p:cNvSpPr/>
          <p:nvPr/>
        </p:nvSpPr>
        <p:spPr>
          <a:xfrm>
            <a:off x="457200" y="3483864"/>
            <a:ext cx="347472" cy="347472"/>
          </a:xfrm>
          <a:prstGeom prst="ellipse">
            <a:avLst/>
          </a:prstGeom>
          <a:solidFill>
            <a:srgbClr val="2E86AB"/>
          </a:solidFill>
          <a:ln w="12700">
            <a:solidFill>
              <a:srgbClr val="2E86AB"/>
            </a:solidFill>
            <a:prstDash val="solid"/>
          </a:ln>
        </p:spPr>
        <p:txBody>
          <a:bodyPr/>
          <a:lstStyle/>
          <a:p>
            <a:endParaRPr lang="en-US"/>
          </a:p>
        </p:txBody>
      </p:sp>
      <p:sp>
        <p:nvSpPr>
          <p:cNvPr id="16" name="Text 14"/>
          <p:cNvSpPr txBox="1"/>
          <p:nvPr/>
        </p:nvSpPr>
        <p:spPr>
          <a:xfrm>
            <a:off x="960120" y="3410712"/>
            <a:ext cx="2834640" cy="502920"/>
          </a:xfrm>
          <a:prstGeom prst="rect">
            <a:avLst/>
          </a:prstGeom>
          <a:noFill/>
          <a:ln/>
        </p:spPr>
        <p:txBody>
          <a:bodyPr wrap="square" lIns="0" tIns="0" rIns="0" bIns="0" rtlCol="0" anchor="ctr"/>
          <a:lstStyle/>
          <a:p>
            <a:pPr marL="0" indent="0">
              <a:buNone/>
            </a:pPr>
            <a:r>
              <a:rPr lang="en-US" sz="1400" b="1" dirty="0">
                <a:solidFill>
                  <a:srgbClr val="2E86AB"/>
                </a:solidFill>
                <a:latin typeface="Cambria" pitchFamily="34" charset="0"/>
                <a:ea typeface="Cambria" pitchFamily="34" charset="-122"/>
                <a:cs typeface="Cambria" pitchFamily="34" charset="-120"/>
              </a:rPr>
              <a:t>Trade</a:t>
            </a:r>
            <a:endParaRPr lang="en-US" sz="1400" dirty="0"/>
          </a:p>
        </p:txBody>
      </p:sp>
      <p:sp>
        <p:nvSpPr>
          <p:cNvPr id="17" name="Text 15"/>
          <p:cNvSpPr txBox="1"/>
          <p:nvPr/>
        </p:nvSpPr>
        <p:spPr>
          <a:xfrm>
            <a:off x="3840480" y="3410712"/>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decides whether that output is exchanged on terms that retain value or export it</a:t>
            </a:r>
            <a:endParaRPr lang="en-US" sz="1250" dirty="0"/>
          </a:p>
        </p:txBody>
      </p:sp>
      <p:sp>
        <p:nvSpPr>
          <p:cNvPr id="18" name="Shape 16"/>
          <p:cNvSpPr/>
          <p:nvPr/>
        </p:nvSpPr>
        <p:spPr>
          <a:xfrm>
            <a:off x="457200" y="4050792"/>
            <a:ext cx="347472" cy="347472"/>
          </a:xfrm>
          <a:prstGeom prst="ellipse">
            <a:avLst/>
          </a:prstGeom>
          <a:solidFill>
            <a:srgbClr val="3D348B"/>
          </a:solidFill>
          <a:ln w="12700">
            <a:solidFill>
              <a:srgbClr val="3D348B"/>
            </a:solidFill>
            <a:prstDash val="solid"/>
          </a:ln>
        </p:spPr>
        <p:txBody>
          <a:bodyPr/>
          <a:lstStyle/>
          <a:p>
            <a:endParaRPr lang="en-US"/>
          </a:p>
        </p:txBody>
      </p:sp>
      <p:sp>
        <p:nvSpPr>
          <p:cNvPr id="19" name="Text 17"/>
          <p:cNvSpPr txBox="1"/>
          <p:nvPr/>
        </p:nvSpPr>
        <p:spPr>
          <a:xfrm>
            <a:off x="960120" y="3977640"/>
            <a:ext cx="2834640" cy="502920"/>
          </a:xfrm>
          <a:prstGeom prst="rect">
            <a:avLst/>
          </a:prstGeom>
          <a:noFill/>
          <a:ln/>
        </p:spPr>
        <p:txBody>
          <a:bodyPr wrap="square" lIns="0" tIns="0" rIns="0" bIns="0" rtlCol="0" anchor="ctr"/>
          <a:lstStyle/>
          <a:p>
            <a:pPr marL="0" indent="0">
              <a:buNone/>
            </a:pPr>
            <a:r>
              <a:rPr lang="en-US" sz="1400" b="1" dirty="0">
                <a:solidFill>
                  <a:srgbClr val="3D348B"/>
                </a:solidFill>
                <a:latin typeface="Cambria" pitchFamily="34" charset="0"/>
                <a:ea typeface="Cambria" pitchFamily="34" charset="-122"/>
                <a:cs typeface="Cambria" pitchFamily="34" charset="-120"/>
              </a:rPr>
              <a:t>Science, technology and innovation</a:t>
            </a:r>
            <a:endParaRPr lang="en-US" sz="1400" dirty="0"/>
          </a:p>
        </p:txBody>
      </p:sp>
      <p:sp>
        <p:nvSpPr>
          <p:cNvPr id="20" name="Text 18"/>
          <p:cNvSpPr txBox="1"/>
          <p:nvPr/>
        </p:nvSpPr>
        <p:spPr>
          <a:xfrm>
            <a:off x="3840480" y="3977640"/>
            <a:ext cx="493776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sets the technique for all of the above, and whether that technique is owned or rented</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8E3B7A"/>
                </a:solidFill>
                <a:latin typeface="Cambria" pitchFamily="34" charset="0"/>
                <a:ea typeface="Cambria" pitchFamily="34" charset="-122"/>
                <a:cs typeface="Cambria" pitchFamily="34" charset="-120"/>
              </a:rPr>
              <a:t>In the long run: whoever owns compute</a:t>
            </a:r>
            <a:endParaRPr lang="en-US" sz="3000" dirty="0"/>
          </a:p>
        </p:txBody>
      </p:sp>
      <p:sp>
        <p:nvSpPr>
          <p:cNvPr id="5" name="Text 2"/>
          <p:cNvSpPr txBox="1"/>
          <p:nvPr/>
        </p:nvSpPr>
        <p:spPr>
          <a:xfrm>
            <a:off x="2615184" y="1280160"/>
            <a:ext cx="3657600" cy="237744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Compute is the processing capacity that trains and runs the models, hosts the platforms, clears the payments and stores the data.</a:t>
            </a:r>
            <a:endParaRPr lang="en-US" sz="1400" dirty="0"/>
          </a:p>
          <a:p>
            <a:pPr marL="0" indent="0">
              <a:buNone/>
            </a:pPr>
            <a:endParaRPr lang="en-US" sz="1400" dirty="0"/>
          </a:p>
          <a:p>
            <a:pPr marL="0" indent="0">
              <a:buNone/>
            </a:pPr>
            <a:r>
              <a:rPr lang="en-US" sz="1400" dirty="0">
                <a:solidFill>
                  <a:srgbClr val="1F2937"/>
                </a:solidFill>
                <a:latin typeface="Calibri" pitchFamily="34" charset="0"/>
                <a:ea typeface="Calibri" pitchFamily="34" charset="-122"/>
                <a:cs typeface="Calibri" pitchFamily="34" charset="-120"/>
              </a:rPr>
              <a:t>It is to the age of the machine what the blast furnace was to the age of industry: the means of production.</a:t>
            </a:r>
            <a:endParaRPr lang="en-US" sz="1400" dirty="0"/>
          </a:p>
        </p:txBody>
      </p:sp>
      <p:sp>
        <p:nvSpPr>
          <p:cNvPr id="6" name="Text 3"/>
          <p:cNvSpPr txBox="1"/>
          <p:nvPr/>
        </p:nvSpPr>
        <p:spPr>
          <a:xfrm>
            <a:off x="5943600" y="1188720"/>
            <a:ext cx="2743200" cy="822960"/>
          </a:xfrm>
          <a:prstGeom prst="rect">
            <a:avLst/>
          </a:prstGeom>
          <a:noFill/>
          <a:ln/>
        </p:spPr>
        <p:txBody>
          <a:bodyPr wrap="square" lIns="0" tIns="0" rIns="0" bIns="0" rtlCol="0" anchor="b"/>
          <a:lstStyle/>
          <a:p>
            <a:pPr marL="0" indent="0" algn="ctr">
              <a:buNone/>
            </a:pPr>
            <a:r>
              <a:rPr lang="en-US" sz="4000" b="1" dirty="0">
                <a:solidFill>
                  <a:srgbClr val="8E3B7A"/>
                </a:solidFill>
                <a:latin typeface="Cambria" pitchFamily="34" charset="0"/>
                <a:ea typeface="Cambria" pitchFamily="34" charset="-122"/>
                <a:cs typeface="Cambria" pitchFamily="34" charset="-120"/>
              </a:rPr>
              <a:t>0.6%</a:t>
            </a:r>
            <a:endParaRPr lang="en-US" sz="4000" dirty="0"/>
          </a:p>
        </p:txBody>
      </p:sp>
      <p:sp>
        <p:nvSpPr>
          <p:cNvPr id="7" name="Text 4"/>
          <p:cNvSpPr txBox="1"/>
          <p:nvPr/>
        </p:nvSpPr>
        <p:spPr>
          <a:xfrm>
            <a:off x="5943600" y="2057400"/>
            <a:ext cx="274320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Africa's share of global data centre capacity</a:t>
            </a:r>
            <a:endParaRPr lang="en-US" sz="1250" dirty="0"/>
          </a:p>
        </p:txBody>
      </p:sp>
      <p:sp>
        <p:nvSpPr>
          <p:cNvPr id="8" name="Text 5"/>
          <p:cNvSpPr txBox="1"/>
          <p:nvPr/>
        </p:nvSpPr>
        <p:spPr>
          <a:xfrm>
            <a:off x="5943600" y="2926080"/>
            <a:ext cx="2743200" cy="822960"/>
          </a:xfrm>
          <a:prstGeom prst="rect">
            <a:avLst/>
          </a:prstGeom>
          <a:noFill/>
          <a:ln/>
        </p:spPr>
        <p:txBody>
          <a:bodyPr wrap="square" lIns="0" tIns="0" rIns="0" bIns="0" rtlCol="0" anchor="b"/>
          <a:lstStyle/>
          <a:p>
            <a:pPr marL="0" indent="0" algn="ctr">
              <a:buNone/>
            </a:pPr>
            <a:r>
              <a:rPr lang="en-US" sz="4000" b="1" dirty="0">
                <a:solidFill>
                  <a:srgbClr val="E4572E"/>
                </a:solidFill>
                <a:latin typeface="Cambria" pitchFamily="34" charset="0"/>
                <a:ea typeface="Cambria" pitchFamily="34" charset="-122"/>
                <a:cs typeface="Cambria" pitchFamily="34" charset="-120"/>
              </a:rPr>
              <a:t>1.2 GW</a:t>
            </a:r>
            <a:endParaRPr lang="en-US" sz="4000" dirty="0"/>
          </a:p>
        </p:txBody>
      </p:sp>
      <p:sp>
        <p:nvSpPr>
          <p:cNvPr id="9" name="Text 6"/>
          <p:cNvSpPr txBox="1"/>
          <p:nvPr/>
        </p:nvSpPr>
        <p:spPr>
          <a:xfrm>
            <a:off x="5943600" y="3794760"/>
            <a:ext cx="2743200" cy="822960"/>
          </a:xfrm>
          <a:prstGeom prst="rect">
            <a:avLst/>
          </a:prstGeom>
          <a:noFill/>
          <a:ln/>
        </p:spPr>
        <p:txBody>
          <a:bodyPr wrap="square" lIns="0" tIns="0" rIns="0" bIns="0" rtlCol="0" anchor="t"/>
          <a:lstStyle/>
          <a:p>
            <a:pPr marL="0" indent="0" algn="ctr">
              <a:buNone/>
            </a:pPr>
            <a:r>
              <a:rPr lang="en-US" sz="1250" dirty="0">
                <a:solidFill>
                  <a:srgbClr val="1F2937"/>
                </a:solidFill>
                <a:latin typeface="Calibri" pitchFamily="34" charset="0"/>
                <a:ea typeface="Calibri" pitchFamily="34" charset="-122"/>
                <a:cs typeface="Calibri" pitchFamily="34" charset="-120"/>
              </a:rPr>
              <a:t>projected by 2030, and the gap with the world still does not close</a:t>
            </a:r>
            <a:endParaRPr lang="en-US" sz="1250" dirty="0"/>
          </a:p>
        </p:txBody>
      </p:sp>
      <p:sp>
        <p:nvSpPr>
          <p:cNvPr id="10" name="Text 7"/>
          <p:cNvSpPr txBox="1"/>
          <p:nvPr/>
        </p:nvSpPr>
        <p:spPr>
          <a:xfrm>
            <a:off x="512064" y="3337560"/>
            <a:ext cx="5120640" cy="822960"/>
          </a:xfrm>
          <a:prstGeom prst="rect">
            <a:avLst/>
          </a:prstGeom>
          <a:noFill/>
          <a:ln/>
        </p:spPr>
        <p:txBody>
          <a:bodyPr wrap="square" lIns="0" tIns="0" rIns="0" bIns="0" rtlCol="0" anchor="ctr"/>
          <a:lstStyle/>
          <a:p>
            <a:pPr marL="0" indent="0">
              <a:buNone/>
            </a:pPr>
            <a:r>
              <a:rPr lang="en-US" sz="1600" dirty="0">
                <a:solidFill>
                  <a:srgbClr val="1F2937"/>
                </a:solidFill>
                <a:highlight>
                  <a:srgbClr val="FFFF00"/>
                </a:highlight>
                <a:latin typeface="Calibri" pitchFamily="34" charset="0"/>
                <a:ea typeface="Calibri" pitchFamily="34" charset="-122"/>
                <a:cs typeface="Calibri" pitchFamily="34" charset="-120"/>
              </a:rPr>
              <a:t>Where compute is built on the continent, it is built by foreign hyperscalers and sovereign funds, under incentives African governments compete to make generous.</a:t>
            </a:r>
            <a:endParaRPr lang="en-US" sz="1600" dirty="0">
              <a:highlight>
                <a:srgbClr val="FFFF00"/>
              </a:highlight>
            </a:endParaRPr>
          </a:p>
        </p:txBody>
      </p:sp>
      <p:pic>
        <p:nvPicPr>
          <p:cNvPr id="11" name="Picture 10" descr="Big Tech's Budding AI Monopoly - WSJ">
            <a:extLst>
              <a:ext uri="{FF2B5EF4-FFF2-40B4-BE49-F238E27FC236}">
                <a16:creationId xmlns:a16="http://schemas.microsoft.com/office/drawing/2014/main" id="{3DE53093-D62A-68D2-5058-83895B039C6B}"/>
              </a:ext>
            </a:extLst>
          </p:cNvPr>
          <p:cNvPicPr>
            <a:picLocks noChangeAspect="1"/>
          </p:cNvPicPr>
          <p:nvPr/>
        </p:nvPicPr>
        <p:blipFill>
          <a:blip r:embed="rId3"/>
          <a:stretch>
            <a:fillRect/>
          </a:stretch>
        </p:blipFill>
        <p:spPr>
          <a:xfrm>
            <a:off x="130048" y="1242060"/>
            <a:ext cx="2336800" cy="16383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320040"/>
            <a:ext cx="8229600" cy="731520"/>
          </a:xfrm>
          <a:prstGeom prst="rect">
            <a:avLst/>
          </a:prstGeom>
          <a:noFill/>
          <a:ln/>
        </p:spPr>
        <p:txBody>
          <a:bodyPr wrap="square" lIns="0" tIns="0" rIns="0" bIns="0" rtlCol="0" anchor="ctr"/>
          <a:lstStyle/>
          <a:p>
            <a:pPr marL="0" indent="0">
              <a:buNone/>
            </a:pPr>
            <a:r>
              <a:rPr lang="en-US" sz="3000" b="1" dirty="0">
                <a:solidFill>
                  <a:srgbClr val="0E7C86"/>
                </a:solidFill>
                <a:latin typeface="Cambria" pitchFamily="34" charset="0"/>
                <a:ea typeface="Cambria" pitchFamily="34" charset="-122"/>
                <a:cs typeface="Cambria" pitchFamily="34" charset="-120"/>
              </a:rPr>
              <a:t>What must tax and tax justice do?</a:t>
            </a:r>
            <a:endParaRPr lang="en-US" sz="3000" dirty="0"/>
          </a:p>
        </p:txBody>
      </p:sp>
      <p:sp>
        <p:nvSpPr>
          <p:cNvPr id="3" name="Shape 1"/>
          <p:cNvSpPr/>
          <p:nvPr/>
        </p:nvSpPr>
        <p:spPr>
          <a:xfrm>
            <a:off x="457200" y="1216152"/>
            <a:ext cx="457200" cy="457200"/>
          </a:xfrm>
          <a:prstGeom prst="ellipse">
            <a:avLst/>
          </a:prstGeom>
          <a:solidFill>
            <a:srgbClr val="0E7C86"/>
          </a:solidFill>
          <a:ln w="12700">
            <a:solidFill>
              <a:srgbClr val="0E7C86"/>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566928" y="1325880"/>
            <a:ext cx="237744" cy="237744"/>
          </a:xfrm>
          <a:prstGeom prst="rect">
            <a:avLst/>
          </a:prstGeom>
        </p:spPr>
      </p:pic>
      <p:sp>
        <p:nvSpPr>
          <p:cNvPr id="5" name="Text 2"/>
          <p:cNvSpPr txBox="1"/>
          <p:nvPr/>
        </p:nvSpPr>
        <p:spPr>
          <a:xfrm>
            <a:off x="1051560" y="1143000"/>
            <a:ext cx="2194560" cy="603504"/>
          </a:xfrm>
          <a:prstGeom prst="rect">
            <a:avLst/>
          </a:prstGeom>
          <a:noFill/>
          <a:ln/>
        </p:spPr>
        <p:txBody>
          <a:bodyPr wrap="square" lIns="0" tIns="0" rIns="0" bIns="0" rtlCol="0" anchor="ctr"/>
          <a:lstStyle/>
          <a:p>
            <a:pPr marL="0" indent="0">
              <a:buNone/>
            </a:pPr>
            <a:r>
              <a:rPr lang="en-US" sz="1350" b="1" dirty="0">
                <a:solidFill>
                  <a:srgbClr val="0E7C86"/>
                </a:solidFill>
                <a:latin typeface="Cambria" pitchFamily="34" charset="0"/>
                <a:ea typeface="Cambria" pitchFamily="34" charset="-122"/>
                <a:cs typeface="Cambria" pitchFamily="34" charset="-120"/>
              </a:rPr>
              <a:t>See the machine</a:t>
            </a:r>
            <a:endParaRPr lang="en-US" sz="1350" dirty="0"/>
          </a:p>
        </p:txBody>
      </p:sp>
      <p:sp>
        <p:nvSpPr>
          <p:cNvPr id="6" name="Text 3"/>
          <p:cNvSpPr txBox="1"/>
          <p:nvPr/>
        </p:nvSpPr>
        <p:spPr>
          <a:xfrm>
            <a:off x="3337560" y="1143000"/>
            <a:ext cx="5440680" cy="685800"/>
          </a:xfrm>
          <a:prstGeom prst="rect">
            <a:avLst/>
          </a:prstGeom>
          <a:noFill/>
          <a:ln/>
        </p:spPr>
        <p:txBody>
          <a:bodyPr wrap="square" lIns="0" tIns="0" rIns="0" bIns="0" rtlCol="0" anchor="ctr"/>
          <a:lstStyle/>
          <a:p>
            <a:pPr marL="0" indent="0">
              <a:buNone/>
            </a:pPr>
            <a:r>
              <a:rPr lang="en-US" sz="1100" dirty="0">
                <a:solidFill>
                  <a:srgbClr val="1F2937"/>
                </a:solidFill>
                <a:latin typeface="Calibri" pitchFamily="34" charset="0"/>
                <a:ea typeface="Calibri" pitchFamily="34" charset="-122"/>
                <a:cs typeface="Calibri" pitchFamily="34" charset="-120"/>
              </a:rPr>
              <a:t>Write a SEP rule into the Income Tax Act and apply withholding tax at source on payments for cloud, compute and model access.</a:t>
            </a:r>
            <a:endParaRPr lang="en-US" sz="1100" dirty="0"/>
          </a:p>
        </p:txBody>
      </p:sp>
      <p:sp>
        <p:nvSpPr>
          <p:cNvPr id="7" name="Shape 4"/>
          <p:cNvSpPr/>
          <p:nvPr/>
        </p:nvSpPr>
        <p:spPr>
          <a:xfrm>
            <a:off x="457200" y="1965960"/>
            <a:ext cx="457200" cy="457200"/>
          </a:xfrm>
          <a:prstGeom prst="ellipse">
            <a:avLst/>
          </a:prstGeom>
          <a:solidFill>
            <a:srgbClr val="E4572E"/>
          </a:solidFill>
          <a:ln w="12700">
            <a:solidFill>
              <a:srgbClr val="E4572E"/>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566928" y="2075688"/>
            <a:ext cx="237744" cy="237744"/>
          </a:xfrm>
          <a:prstGeom prst="rect">
            <a:avLst/>
          </a:prstGeom>
        </p:spPr>
      </p:pic>
      <p:sp>
        <p:nvSpPr>
          <p:cNvPr id="9" name="Text 5"/>
          <p:cNvSpPr txBox="1"/>
          <p:nvPr/>
        </p:nvSpPr>
        <p:spPr>
          <a:xfrm>
            <a:off x="1051560" y="1892808"/>
            <a:ext cx="2194560" cy="603504"/>
          </a:xfrm>
          <a:prstGeom prst="rect">
            <a:avLst/>
          </a:prstGeom>
          <a:noFill/>
          <a:ln/>
        </p:spPr>
        <p:txBody>
          <a:bodyPr wrap="square" lIns="0" tIns="0" rIns="0" bIns="0" rtlCol="0" anchor="ctr"/>
          <a:lstStyle/>
          <a:p>
            <a:pPr marL="0" indent="0">
              <a:buNone/>
            </a:pPr>
            <a:r>
              <a:rPr lang="en-US" sz="1350" b="1" dirty="0">
                <a:solidFill>
                  <a:srgbClr val="E4572E"/>
                </a:solidFill>
                <a:latin typeface="Cambria" pitchFamily="34" charset="0"/>
                <a:ea typeface="Cambria" pitchFamily="34" charset="-122"/>
                <a:cs typeface="Cambria" pitchFamily="34" charset="-120"/>
              </a:rPr>
              <a:t>Stop subsidising concentration</a:t>
            </a:r>
            <a:endParaRPr lang="en-US" sz="1350" dirty="0"/>
          </a:p>
        </p:txBody>
      </p:sp>
      <p:sp>
        <p:nvSpPr>
          <p:cNvPr id="10" name="Text 6"/>
          <p:cNvSpPr txBox="1"/>
          <p:nvPr/>
        </p:nvSpPr>
        <p:spPr>
          <a:xfrm>
            <a:off x="3337560" y="1892808"/>
            <a:ext cx="5440680" cy="685800"/>
          </a:xfrm>
          <a:prstGeom prst="rect">
            <a:avLst/>
          </a:prstGeom>
          <a:noFill/>
          <a:ln/>
        </p:spPr>
        <p:txBody>
          <a:bodyPr wrap="square" lIns="0" tIns="0" rIns="0" bIns="0" rtlCol="0" anchor="ctr"/>
          <a:lstStyle/>
          <a:p>
            <a:pPr marL="0" indent="0">
              <a:buNone/>
            </a:pPr>
            <a:r>
              <a:rPr lang="en-US" sz="1100" dirty="0">
                <a:solidFill>
                  <a:srgbClr val="1F2937"/>
                </a:solidFill>
                <a:latin typeface="Calibri" pitchFamily="34" charset="0"/>
                <a:ea typeface="Calibri" pitchFamily="34" charset="-122"/>
                <a:cs typeface="Calibri" pitchFamily="34" charset="-120"/>
              </a:rPr>
              <a:t>No tax holiday for a data center without local equity, a skills obligation, BO disclosure and a sunset clause. Publish what each incentive costs in the budget.</a:t>
            </a:r>
            <a:endParaRPr lang="en-US" sz="1100" dirty="0"/>
          </a:p>
        </p:txBody>
      </p:sp>
      <p:sp>
        <p:nvSpPr>
          <p:cNvPr id="11" name="Shape 7"/>
          <p:cNvSpPr/>
          <p:nvPr/>
        </p:nvSpPr>
        <p:spPr>
          <a:xfrm>
            <a:off x="457200" y="2715768"/>
            <a:ext cx="457200" cy="457200"/>
          </a:xfrm>
          <a:prstGeom prst="ellipse">
            <a:avLst/>
          </a:prstGeom>
          <a:solidFill>
            <a:srgbClr val="F2A900"/>
          </a:solidFill>
          <a:ln w="12700">
            <a:solidFill>
              <a:srgbClr val="F2A900"/>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566928" y="2825496"/>
            <a:ext cx="237744" cy="237744"/>
          </a:xfrm>
          <a:prstGeom prst="rect">
            <a:avLst/>
          </a:prstGeom>
        </p:spPr>
      </p:pic>
      <p:sp>
        <p:nvSpPr>
          <p:cNvPr id="13" name="Text 8"/>
          <p:cNvSpPr txBox="1"/>
          <p:nvPr/>
        </p:nvSpPr>
        <p:spPr>
          <a:xfrm>
            <a:off x="1051560" y="2642616"/>
            <a:ext cx="2194560" cy="603504"/>
          </a:xfrm>
          <a:prstGeom prst="rect">
            <a:avLst/>
          </a:prstGeom>
          <a:noFill/>
          <a:ln/>
        </p:spPr>
        <p:txBody>
          <a:bodyPr wrap="square" lIns="0" tIns="0" rIns="0" bIns="0" rtlCol="0" anchor="ctr"/>
          <a:lstStyle/>
          <a:p>
            <a:pPr marL="0" indent="0">
              <a:buNone/>
            </a:pPr>
            <a:r>
              <a:rPr lang="en-US" sz="1350" b="1" dirty="0">
                <a:solidFill>
                  <a:srgbClr val="F2A900"/>
                </a:solidFill>
                <a:latin typeface="Cambria" pitchFamily="34" charset="0"/>
                <a:ea typeface="Cambria" pitchFamily="34" charset="-122"/>
                <a:cs typeface="Cambria" pitchFamily="34" charset="-120"/>
              </a:rPr>
              <a:t>Reach the labour of the machine</a:t>
            </a:r>
            <a:endParaRPr lang="en-US" sz="1350" dirty="0"/>
          </a:p>
        </p:txBody>
      </p:sp>
      <p:sp>
        <p:nvSpPr>
          <p:cNvPr id="14" name="Text 9"/>
          <p:cNvSpPr txBox="1"/>
          <p:nvPr/>
        </p:nvSpPr>
        <p:spPr>
          <a:xfrm>
            <a:off x="3337560" y="2642616"/>
            <a:ext cx="5440680" cy="685800"/>
          </a:xfrm>
          <a:prstGeom prst="rect">
            <a:avLst/>
          </a:prstGeom>
          <a:noFill/>
          <a:ln/>
        </p:spPr>
        <p:txBody>
          <a:bodyPr wrap="square" lIns="0" tIns="0" rIns="0" bIns="0" rtlCol="0" anchor="ctr"/>
          <a:lstStyle/>
          <a:p>
            <a:pPr marL="0" indent="0">
              <a:buNone/>
            </a:pPr>
            <a:r>
              <a:rPr lang="en-US" sz="1100" dirty="0">
                <a:solidFill>
                  <a:srgbClr val="1F2937"/>
                </a:solidFill>
                <a:latin typeface="Calibri" pitchFamily="34" charset="0"/>
                <a:ea typeface="Calibri" pitchFamily="34" charset="-122"/>
                <a:cs typeface="Calibri" pitchFamily="34" charset="-120"/>
              </a:rPr>
              <a:t>Require AI outsourcing contracts to be filed with the revenue authority and apply TP rules to the margin between the foreign client’s fee and the local wage bill</a:t>
            </a:r>
            <a:endParaRPr lang="en-US" sz="1100" dirty="0"/>
          </a:p>
        </p:txBody>
      </p:sp>
      <p:sp>
        <p:nvSpPr>
          <p:cNvPr id="15" name="Shape 10"/>
          <p:cNvSpPr/>
          <p:nvPr/>
        </p:nvSpPr>
        <p:spPr>
          <a:xfrm>
            <a:off x="457200" y="3465576"/>
            <a:ext cx="457200" cy="457200"/>
          </a:xfrm>
          <a:prstGeom prst="ellipse">
            <a:avLst/>
          </a:prstGeom>
          <a:solidFill>
            <a:srgbClr val="3D348B"/>
          </a:solidFill>
          <a:ln w="12700">
            <a:solidFill>
              <a:srgbClr val="3D348B"/>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566928" y="3575304"/>
            <a:ext cx="237744" cy="237744"/>
          </a:xfrm>
          <a:prstGeom prst="rect">
            <a:avLst/>
          </a:prstGeom>
        </p:spPr>
      </p:pic>
      <p:sp>
        <p:nvSpPr>
          <p:cNvPr id="17" name="Text 11"/>
          <p:cNvSpPr txBox="1"/>
          <p:nvPr/>
        </p:nvSpPr>
        <p:spPr>
          <a:xfrm>
            <a:off x="1051560" y="3392424"/>
            <a:ext cx="2194560" cy="603504"/>
          </a:xfrm>
          <a:prstGeom prst="rect">
            <a:avLst/>
          </a:prstGeom>
          <a:noFill/>
          <a:ln/>
        </p:spPr>
        <p:txBody>
          <a:bodyPr wrap="square" lIns="0" tIns="0" rIns="0" bIns="0" rtlCol="0" anchor="ctr"/>
          <a:lstStyle/>
          <a:p>
            <a:pPr marL="0" indent="0">
              <a:buNone/>
            </a:pPr>
            <a:r>
              <a:rPr lang="en-US" sz="1350" b="1" dirty="0">
                <a:solidFill>
                  <a:srgbClr val="3D348B"/>
                </a:solidFill>
                <a:latin typeface="Cambria" pitchFamily="34" charset="0"/>
                <a:ea typeface="Cambria" pitchFamily="34" charset="-122"/>
                <a:cs typeface="Cambria" pitchFamily="34" charset="-120"/>
              </a:rPr>
              <a:t>Retain, not merely collect</a:t>
            </a:r>
            <a:endParaRPr lang="en-US" sz="1350" dirty="0"/>
          </a:p>
        </p:txBody>
      </p:sp>
      <p:sp>
        <p:nvSpPr>
          <p:cNvPr id="18" name="Text 12"/>
          <p:cNvSpPr txBox="1"/>
          <p:nvPr/>
        </p:nvSpPr>
        <p:spPr>
          <a:xfrm>
            <a:off x="3337560" y="3392424"/>
            <a:ext cx="5440680" cy="685800"/>
          </a:xfrm>
          <a:prstGeom prst="rect">
            <a:avLst/>
          </a:prstGeom>
          <a:noFill/>
          <a:ln/>
        </p:spPr>
        <p:txBody>
          <a:bodyPr wrap="square" lIns="0" tIns="0" rIns="0" bIns="0" rtlCol="0" anchor="ctr"/>
          <a:lstStyle/>
          <a:p>
            <a:pPr marL="0" indent="0">
              <a:buNone/>
            </a:pPr>
            <a:r>
              <a:rPr lang="en-US" sz="1100" dirty="0">
                <a:solidFill>
                  <a:srgbClr val="1F2937"/>
                </a:solidFill>
                <a:latin typeface="Calibri" pitchFamily="34" charset="0"/>
                <a:ea typeface="Calibri" pitchFamily="34" charset="-122"/>
                <a:cs typeface="Calibri" pitchFamily="34" charset="-120"/>
              </a:rPr>
              <a:t>Legislate that recovered IFFs and digital tax revenue go into a dedicated social protection fund, with a published formula, so citizens can see what the tax bought </a:t>
            </a:r>
            <a:endParaRPr lang="en-US" sz="1100" dirty="0"/>
          </a:p>
        </p:txBody>
      </p:sp>
      <p:sp>
        <p:nvSpPr>
          <p:cNvPr id="19" name="Shape 13"/>
          <p:cNvSpPr/>
          <p:nvPr/>
        </p:nvSpPr>
        <p:spPr>
          <a:xfrm>
            <a:off x="457200" y="4215384"/>
            <a:ext cx="457200" cy="457200"/>
          </a:xfrm>
          <a:prstGeom prst="ellipse">
            <a:avLst/>
          </a:prstGeom>
          <a:solidFill>
            <a:srgbClr val="8E3B7A"/>
          </a:solidFill>
          <a:ln w="12700">
            <a:solidFill>
              <a:srgbClr val="8E3B7A"/>
            </a:solidFill>
            <a:prstDash val="solid"/>
          </a:ln>
        </p:spPr>
        <p:txBody>
          <a:bodyPr/>
          <a:lstStyle/>
          <a:p>
            <a:endParaRPr lang="en-US"/>
          </a:p>
        </p:txBody>
      </p:sp>
      <p:pic>
        <p:nvPicPr>
          <p:cNvPr id="20" name="Image 4" descr="preencoded.png"/>
          <p:cNvPicPr>
            <a:picLocks noChangeAspect="1"/>
          </p:cNvPicPr>
          <p:nvPr/>
        </p:nvPicPr>
        <p:blipFill>
          <a:blip r:embed="rId7"/>
          <a:stretch>
            <a:fillRect/>
          </a:stretch>
        </p:blipFill>
        <p:spPr>
          <a:xfrm>
            <a:off x="566928" y="4325112"/>
            <a:ext cx="237744" cy="237744"/>
          </a:xfrm>
          <a:prstGeom prst="rect">
            <a:avLst/>
          </a:prstGeom>
        </p:spPr>
      </p:pic>
      <p:sp>
        <p:nvSpPr>
          <p:cNvPr id="21" name="Text 14"/>
          <p:cNvSpPr txBox="1"/>
          <p:nvPr/>
        </p:nvSpPr>
        <p:spPr>
          <a:xfrm>
            <a:off x="1051560" y="4142232"/>
            <a:ext cx="2194560" cy="603504"/>
          </a:xfrm>
          <a:prstGeom prst="rect">
            <a:avLst/>
          </a:prstGeom>
          <a:noFill/>
          <a:ln/>
        </p:spPr>
        <p:txBody>
          <a:bodyPr wrap="square" lIns="0" tIns="0" rIns="0" bIns="0" rtlCol="0" anchor="ctr"/>
          <a:lstStyle/>
          <a:p>
            <a:pPr marL="0" indent="0">
              <a:buNone/>
            </a:pPr>
            <a:r>
              <a:rPr lang="en-US" sz="1350" b="1" dirty="0">
                <a:solidFill>
                  <a:srgbClr val="8E3B7A"/>
                </a:solidFill>
                <a:latin typeface="Cambria" pitchFamily="34" charset="0"/>
                <a:ea typeface="Cambria" pitchFamily="34" charset="-122"/>
                <a:cs typeface="Cambria" pitchFamily="34" charset="-120"/>
              </a:rPr>
              <a:t>Restrain the fiscal state</a:t>
            </a:r>
            <a:endParaRPr lang="en-US" sz="1350" dirty="0"/>
          </a:p>
        </p:txBody>
      </p:sp>
      <p:sp>
        <p:nvSpPr>
          <p:cNvPr id="22" name="Text 15"/>
          <p:cNvSpPr txBox="1"/>
          <p:nvPr/>
        </p:nvSpPr>
        <p:spPr>
          <a:xfrm>
            <a:off x="3337560" y="4142232"/>
            <a:ext cx="5440680" cy="685800"/>
          </a:xfrm>
          <a:prstGeom prst="rect">
            <a:avLst/>
          </a:prstGeom>
          <a:noFill/>
          <a:ln/>
        </p:spPr>
        <p:txBody>
          <a:bodyPr wrap="square" lIns="0" tIns="0" rIns="0" bIns="0" rtlCol="0" anchor="ctr"/>
          <a:lstStyle/>
          <a:p>
            <a:pPr marL="0" indent="0">
              <a:buNone/>
            </a:pPr>
            <a:r>
              <a:rPr lang="en-US" sz="1100" dirty="0">
                <a:solidFill>
                  <a:srgbClr val="1F2937"/>
                </a:solidFill>
                <a:latin typeface="Calibri" pitchFamily="34" charset="0"/>
                <a:ea typeface="Calibri" pitchFamily="34" charset="-122"/>
                <a:cs typeface="Calibri" pitchFamily="34" charset="-120"/>
              </a:rPr>
              <a:t>Statutory limits on which data it may pull, judicial authorization for bulk access, data protection oversight and an annual report to parliament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0">
    <p:bg>
      <p:bgPr>
        <a:solidFill>
          <a:srgbClr val="3D348B"/>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7863840" cy="822960"/>
          </a:xfrm>
          <a:prstGeom prst="rect">
            <a:avLst/>
          </a:prstGeom>
          <a:noFill/>
          <a:ln/>
        </p:spPr>
        <p:txBody>
          <a:bodyPr wrap="square" lIns="0" tIns="0" rIns="0" bIns="0" rtlCol="0" anchor="ctr"/>
          <a:lstStyle/>
          <a:p>
            <a:pPr marL="0" indent="0">
              <a:buNone/>
            </a:pPr>
            <a:r>
              <a:rPr lang="en-US" sz="3000" b="1" dirty="0">
                <a:solidFill>
                  <a:srgbClr val="F2A900"/>
                </a:solidFill>
                <a:latin typeface="Cambria" pitchFamily="34" charset="0"/>
                <a:ea typeface="Cambria" pitchFamily="34" charset="-122"/>
                <a:cs typeface="Cambria" pitchFamily="34" charset="-120"/>
              </a:rPr>
              <a:t>So, who shapes Africa’s economic future?</a:t>
            </a:r>
            <a:endParaRPr lang="en-US" sz="3000" dirty="0"/>
          </a:p>
        </p:txBody>
      </p:sp>
      <p:sp>
        <p:nvSpPr>
          <p:cNvPr id="3" name="Text 1"/>
          <p:cNvSpPr txBox="1"/>
          <p:nvPr/>
        </p:nvSpPr>
        <p:spPr>
          <a:xfrm>
            <a:off x="640080" y="1371600"/>
            <a:ext cx="5138928" cy="219456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Today, in order of effective power: </a:t>
            </a:r>
          </a:p>
          <a:p>
            <a:pPr marL="285750" indent="-285750">
              <a:buFont typeface="Arial" panose="020B0604020202020204" pitchFamily="34" charset="0"/>
              <a:buChar char="•"/>
            </a:pPr>
            <a:r>
              <a:rPr lang="en-US" sz="1500" dirty="0">
                <a:solidFill>
                  <a:srgbClr val="FFFFFF"/>
                </a:solidFill>
                <a:latin typeface="Calibri" pitchFamily="34" charset="0"/>
                <a:ea typeface="Calibri" pitchFamily="34" charset="-122"/>
                <a:cs typeface="Calibri" pitchFamily="34" charset="-120"/>
              </a:rPr>
              <a:t>the owners of compute and the platforms on it, </a:t>
            </a:r>
          </a:p>
          <a:p>
            <a:pPr marL="285750" indent="-285750">
              <a:buFont typeface="Arial" panose="020B0604020202020204" pitchFamily="34" charset="0"/>
              <a:buChar char="•"/>
            </a:pPr>
            <a:r>
              <a:rPr lang="en-US" sz="1500" dirty="0">
                <a:solidFill>
                  <a:srgbClr val="FFFFFF"/>
                </a:solidFill>
                <a:latin typeface="Calibri" pitchFamily="34" charset="0"/>
                <a:ea typeface="Calibri" pitchFamily="34" charset="-122"/>
                <a:cs typeface="Calibri" pitchFamily="34" charset="-120"/>
              </a:rPr>
              <a:t>the corporate and financial interests that organise supply chains and credit, </a:t>
            </a:r>
          </a:p>
          <a:p>
            <a:pPr marL="285750" indent="-285750">
              <a:buFont typeface="Arial" panose="020B0604020202020204" pitchFamily="34" charset="0"/>
              <a:buChar char="•"/>
            </a:pPr>
            <a:r>
              <a:rPr lang="en-US" sz="1500" dirty="0">
                <a:solidFill>
                  <a:srgbClr val="FFFFFF"/>
                </a:solidFill>
                <a:latin typeface="Calibri" pitchFamily="34" charset="0"/>
                <a:ea typeface="Calibri" pitchFamily="34" charset="-122"/>
                <a:cs typeface="Calibri" pitchFamily="34" charset="-120"/>
              </a:rPr>
              <a:t>the governments that alternately enable and resist them, and </a:t>
            </a:r>
          </a:p>
          <a:p>
            <a:pPr marL="285750" indent="-285750">
              <a:buFont typeface="Arial" panose="020B0604020202020204" pitchFamily="34" charset="0"/>
              <a:buChar char="•"/>
            </a:pPr>
            <a:r>
              <a:rPr lang="en-US" sz="1500" dirty="0">
                <a:solidFill>
                  <a:srgbClr val="FFFFFF"/>
                </a:solidFill>
                <a:latin typeface="Calibri" pitchFamily="34" charset="0"/>
                <a:ea typeface="Calibri" pitchFamily="34" charset="-122"/>
                <a:cs typeface="Calibri" pitchFamily="34" charset="-120"/>
              </a:rPr>
              <a:t>the scholars and advocates who describe what is happening.</a:t>
            </a:r>
            <a:endParaRPr lang="en-US" sz="1500" dirty="0"/>
          </a:p>
          <a:p>
            <a:pPr marL="0" indent="0">
              <a:buNone/>
            </a:pP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Beneath them all: the farmers, the traders, the nurses, the teachers and the data workers whose labour is the substance of the seven spaces.</a:t>
            </a:r>
            <a:endParaRPr lang="en-US" sz="1500" dirty="0"/>
          </a:p>
        </p:txBody>
      </p:sp>
      <p:sp>
        <p:nvSpPr>
          <p:cNvPr id="4" name="Text 2"/>
          <p:cNvSpPr txBox="1"/>
          <p:nvPr/>
        </p:nvSpPr>
        <p:spPr>
          <a:xfrm>
            <a:off x="493776" y="3657600"/>
            <a:ext cx="8503920" cy="1005840"/>
          </a:xfrm>
          <a:prstGeom prst="rect">
            <a:avLst/>
          </a:prstGeom>
          <a:noFill/>
          <a:ln/>
        </p:spPr>
        <p:txBody>
          <a:bodyPr wrap="square" lIns="0" tIns="0" rIns="0" bIns="0" rtlCol="0" anchor="ctr"/>
          <a:lstStyle/>
          <a:p>
            <a:pPr marL="0" indent="0">
              <a:buNone/>
            </a:pPr>
            <a:r>
              <a:rPr lang="en-US" sz="1700" i="1" dirty="0">
                <a:solidFill>
                  <a:srgbClr val="FFFFFF"/>
                </a:solidFill>
                <a:latin typeface="Cambria" pitchFamily="34" charset="0"/>
                <a:ea typeface="Cambria" pitchFamily="34" charset="-122"/>
                <a:cs typeface="Cambria" pitchFamily="34" charset="-120"/>
              </a:rPr>
              <a:t>Thank you.</a:t>
            </a:r>
          </a:p>
          <a:p>
            <a:pPr marL="0" indent="0">
              <a:buNone/>
            </a:pPr>
            <a:r>
              <a:rPr lang="en-US" sz="1700" i="1" dirty="0">
                <a:solidFill>
                  <a:srgbClr val="FFFFFF"/>
                </a:solidFill>
                <a:latin typeface="Cambria" pitchFamily="34" charset="0"/>
                <a:ea typeface="Cambria" pitchFamily="34" charset="-122"/>
                <a:cs typeface="Cambria" pitchFamily="34" charset="-120"/>
              </a:rPr>
              <a:t>Learn more through my Project TERRA -  </a:t>
            </a:r>
            <a:endParaRPr lang="en-US" sz="1700" dirty="0"/>
          </a:p>
        </p:txBody>
      </p:sp>
      <p:pic>
        <p:nvPicPr>
          <p:cNvPr id="5" name="Picture 4" descr="US tech giants line up behind Donald Trump - Cartooning for Peace">
            <a:extLst>
              <a:ext uri="{FF2B5EF4-FFF2-40B4-BE49-F238E27FC236}">
                <a16:creationId xmlns:a16="http://schemas.microsoft.com/office/drawing/2014/main" id="{B67C59E6-0F3E-DA0C-35FE-E0D08CC0CEFD}"/>
              </a:ext>
            </a:extLst>
          </p:cNvPr>
          <p:cNvPicPr>
            <a:picLocks noChangeAspect="1"/>
          </p:cNvPicPr>
          <p:nvPr/>
        </p:nvPicPr>
        <p:blipFill>
          <a:blip r:embed="rId3"/>
          <a:stretch>
            <a:fillRect/>
          </a:stretch>
        </p:blipFill>
        <p:spPr>
          <a:xfrm>
            <a:off x="5779008" y="1419479"/>
            <a:ext cx="3285081" cy="2098802"/>
          </a:xfrm>
          <a:prstGeom prst="rect">
            <a:avLst/>
          </a:prstGeom>
        </p:spPr>
      </p:pic>
      <p:sp>
        <p:nvSpPr>
          <p:cNvPr id="7" name="TextBox 6">
            <a:extLst>
              <a:ext uri="{FF2B5EF4-FFF2-40B4-BE49-F238E27FC236}">
                <a16:creationId xmlns:a16="http://schemas.microsoft.com/office/drawing/2014/main" id="{9601978E-79FB-1989-6551-8C06CAE51E67}"/>
              </a:ext>
            </a:extLst>
          </p:cNvPr>
          <p:cNvSpPr txBox="1"/>
          <p:nvPr/>
        </p:nvSpPr>
        <p:spPr>
          <a:xfrm>
            <a:off x="4197096" y="4090154"/>
            <a:ext cx="4572000" cy="369332"/>
          </a:xfrm>
          <a:prstGeom prst="rect">
            <a:avLst/>
          </a:prstGeom>
          <a:noFill/>
        </p:spPr>
        <p:txBody>
          <a:bodyPr wrap="square">
            <a:spAutoFit/>
          </a:bodyPr>
          <a:lstStyle/>
          <a:p>
            <a:r>
              <a:rPr lang="en-US" dirty="0">
                <a:highlight>
                  <a:srgbClr val="FFFF00"/>
                </a:highlight>
                <a:hlinkClick r:id="rId4"/>
              </a:rPr>
              <a:t>https://research-under.hfw-project-terra.org/</a:t>
            </a:r>
            <a:r>
              <a:rPr lang="en-US" dirty="0">
                <a:highlight>
                  <a:srgbClr val="FFFF00"/>
                </a:highlight>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TotalTime>
  <Words>1594</Words>
  <Application>Microsoft Macintosh PowerPoint</Application>
  <PresentationFormat>On-screen Show (16:9)</PresentationFormat>
  <Paragraphs>211</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Shapes Africa's Economic Future?</dc:title>
  <dc:subject>PptxGenJS Presentation</dc:subject>
  <dc:creator>Lyla Latif</dc:creator>
  <cp:lastModifiedBy>LLatif</cp:lastModifiedBy>
  <cp:revision>4</cp:revision>
  <dcterms:created xsi:type="dcterms:W3CDTF">2026-09-22T18:47:43Z</dcterms:created>
  <dcterms:modified xsi:type="dcterms:W3CDTF">2026-09-23T07:01:24Z</dcterms:modified>
</cp:coreProperties>
</file>