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XWEpuDFSnP45FAX/4WEiv+UbZ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859"/>
    <p:restoredTop sz="94674"/>
  </p:normalViewPr>
  <p:slideViewPr>
    <p:cSldViewPr snapToGrid="0">
      <p:cViewPr varScale="1">
        <p:scale>
          <a:sx n="112" d="100"/>
          <a:sy n="112" d="100"/>
        </p:scale>
        <p:origin x="208" y="10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" name="Google Shape;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5" name="Google Shape;19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7" name="Google Shape;24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5" name="Google Shape;265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" name="Google Shape;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" name="Google Shape;3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i-latif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latif@lai-latif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731520" y="548640"/>
            <a:ext cx="768096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lang="en-US" sz="32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Unpacking Gender Biases in Tax Policy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731520" y="155448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2000"/>
              <a:buFont typeface="Georgia"/>
              <a:buNone/>
            </a:pPr>
            <a:r>
              <a:rPr lang="en-US" sz="2000" b="0" i="1" u="none" strike="noStrike" cap="none">
                <a:solidFill>
                  <a:srgbClr val="E8C96A"/>
                </a:solidFill>
                <a:latin typeface="Georgia"/>
                <a:ea typeface="Georgia"/>
                <a:cs typeface="Georgia"/>
                <a:sym typeface="Georgia"/>
              </a:rPr>
              <a:t>From the Visible to the Algorithmic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731520" y="2286000"/>
            <a:ext cx="22860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1"/>
          <p:cNvSpPr/>
          <p:nvPr/>
        </p:nvSpPr>
        <p:spPr>
          <a:xfrm>
            <a:off x="731520" y="2560320"/>
            <a:ext cx="45720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ActionAid Learning Session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E8C96A"/>
                </a:solidFill>
                <a:latin typeface="Calibri"/>
                <a:ea typeface="Calibri"/>
                <a:cs typeface="Calibri"/>
                <a:sym typeface="Calibri"/>
              </a:rPr>
              <a:t>Global Days of Action on Tax Justice for Women's Rights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A0AEC0"/>
              </a:buClr>
              <a:buSzPts val="1100"/>
              <a:buFont typeface="Calibri"/>
              <a:buNone/>
            </a:pPr>
            <a:r>
              <a:rPr lang="en-US" sz="1100" b="0" i="0" u="none" strike="noStrike" cap="none">
                <a:solidFill>
                  <a:srgbClr val="A0AEC0"/>
                </a:solidFill>
                <a:latin typeface="Calibri"/>
                <a:ea typeface="Calibri"/>
                <a:cs typeface="Calibri"/>
                <a:sym typeface="Calibri"/>
              </a:rPr>
              <a:t>5 March 2026 | 4:00–5:30 PM EAT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731520" y="3657600"/>
            <a:ext cx="4572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Lyla Latif (PhD)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A0AEC0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A0AEC0"/>
                </a:solidFill>
                <a:latin typeface="Calibri"/>
                <a:ea typeface="Calibri"/>
                <a:cs typeface="Calibri"/>
                <a:sym typeface="Calibri"/>
              </a:rPr>
              <a:t>Global Tax, Public Finance &amp; Technology Governance Specialist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E8C96A"/>
                </a:solidFill>
                <a:latin typeface="Calibri"/>
                <a:ea typeface="Calibri"/>
                <a:cs typeface="Calibri"/>
                <a:sym typeface="Calibri"/>
              </a:rPr>
              <a:t>Investigating IFFs &amp; Strengthening DRM + Zakat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1000"/>
              <a:buFont typeface="Calibri"/>
              <a:buNone/>
            </a:pPr>
            <a:r>
              <a:rPr lang="en-US" sz="10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www.lai-latif.com</a:t>
            </a:r>
            <a:r>
              <a:rPr lang="en-US" sz="1000" b="0" i="0" u="none" strike="noStrike" cap="none">
                <a:solidFill>
                  <a:srgbClr val="E8C96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" name="Google Shape;22;p1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617720"/>
            <a:ext cx="9144000" cy="41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" descr="preencoded.png"/>
          <p:cNvPicPr preferRelativeResize="0"/>
          <p:nvPr/>
        </p:nvPicPr>
        <p:blipFill rotWithShape="1">
          <a:blip r:embed="rId5">
            <a:alphaModFix amt="30000"/>
          </a:blip>
          <a:srcRect/>
          <a:stretch/>
        </p:blipFill>
        <p:spPr>
          <a:xfrm>
            <a:off x="7772400" y="320040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99" name="Google Shape;199;p12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520" y="32004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2"/>
          <p:cNvSpPr/>
          <p:nvPr/>
        </p:nvSpPr>
        <p:spPr>
          <a:xfrm>
            <a:off x="1234440" y="274320"/>
            <a:ext cx="64008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400"/>
              <a:buFont typeface="Georgia"/>
              <a:buNone/>
            </a:pPr>
            <a:r>
              <a:rPr lang="en-US" sz="24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Mapping Bias in Your Own Jurisdiction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2"/>
          <p:cNvSpPr/>
          <p:nvPr/>
        </p:nvSpPr>
        <p:spPr>
          <a:xfrm>
            <a:off x="731520" y="868680"/>
            <a:ext cx="13716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2"/>
          <p:cNvSpPr/>
          <p:nvPr/>
        </p:nvSpPr>
        <p:spPr>
          <a:xfrm>
            <a:off x="731520" y="105156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None/>
            </a:pPr>
            <a:r>
              <a:rPr lang="en-US" sz="1100" b="0" i="1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Use this framework to assess your own tax system. For each domain, ask: what is explicit in law, what is implicit in practice, and what is algorithmic in the digital systems that now mediate between the state and the taxpayer?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2"/>
          <p:cNvSpPr/>
          <p:nvPr/>
        </p:nvSpPr>
        <p:spPr>
          <a:xfrm>
            <a:off x="457200" y="1737360"/>
            <a:ext cx="1645920" cy="4114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2"/>
          <p:cNvSpPr/>
          <p:nvPr/>
        </p:nvSpPr>
        <p:spPr>
          <a:xfrm>
            <a:off x="457200" y="1737360"/>
            <a:ext cx="164592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2"/>
          <p:cNvSpPr/>
          <p:nvPr/>
        </p:nvSpPr>
        <p:spPr>
          <a:xfrm>
            <a:off x="2103120" y="1737360"/>
            <a:ext cx="2377440" cy="4114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12"/>
          <p:cNvSpPr/>
          <p:nvPr/>
        </p:nvSpPr>
        <p:spPr>
          <a:xfrm>
            <a:off x="2103120" y="1737360"/>
            <a:ext cx="237744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lang="en-US" sz="10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Explicit Bias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2"/>
          <p:cNvSpPr/>
          <p:nvPr/>
        </p:nvSpPr>
        <p:spPr>
          <a:xfrm>
            <a:off x="4480560" y="1737360"/>
            <a:ext cx="2377440" cy="4114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2"/>
          <p:cNvSpPr/>
          <p:nvPr/>
        </p:nvSpPr>
        <p:spPr>
          <a:xfrm>
            <a:off x="4480560" y="1737360"/>
            <a:ext cx="237744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lang="en-US" sz="10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Implicit Bias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2"/>
          <p:cNvSpPr/>
          <p:nvPr/>
        </p:nvSpPr>
        <p:spPr>
          <a:xfrm>
            <a:off x="6858000" y="1737360"/>
            <a:ext cx="2194560" cy="4114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2"/>
          <p:cNvSpPr/>
          <p:nvPr/>
        </p:nvSpPr>
        <p:spPr>
          <a:xfrm>
            <a:off x="6858000" y="1737360"/>
            <a:ext cx="219456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lang="en-US" sz="10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Algorithmic Bias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2"/>
          <p:cNvSpPr/>
          <p:nvPr/>
        </p:nvSpPr>
        <p:spPr>
          <a:xfrm>
            <a:off x="457200" y="2148840"/>
            <a:ext cx="164592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2"/>
          <p:cNvSpPr/>
          <p:nvPr/>
        </p:nvSpPr>
        <p:spPr>
          <a:xfrm>
            <a:off x="457200" y="214884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000"/>
              <a:buFont typeface="Georgia"/>
              <a:buNone/>
            </a:pPr>
            <a:r>
              <a:rPr lang="en-US" sz="10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Education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2"/>
          <p:cNvSpPr/>
          <p:nvPr/>
        </p:nvSpPr>
        <p:spPr>
          <a:xfrm>
            <a:off x="2103120" y="2148840"/>
            <a:ext cx="237744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2"/>
          <p:cNvSpPr/>
          <p:nvPr/>
        </p:nvSpPr>
        <p:spPr>
          <a:xfrm>
            <a:off x="2194560" y="219456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VAT on school supplies? Tariffs on imported textbooks?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2"/>
          <p:cNvSpPr/>
          <p:nvPr/>
        </p:nvSpPr>
        <p:spPr>
          <a:xfrm>
            <a:off x="4480560" y="2148840"/>
            <a:ext cx="237744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2"/>
          <p:cNvSpPr/>
          <p:nvPr/>
        </p:nvSpPr>
        <p:spPr>
          <a:xfrm>
            <a:off x="4572000" y="219456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Who benefits from private education tax incentives?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2"/>
          <p:cNvSpPr/>
          <p:nvPr/>
        </p:nvSpPr>
        <p:spPr>
          <a:xfrm>
            <a:off x="6858000" y="2148840"/>
            <a:ext cx="219456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2"/>
          <p:cNvSpPr/>
          <p:nvPr/>
        </p:nvSpPr>
        <p:spPr>
          <a:xfrm>
            <a:off x="6949440" y="219456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Does EdTech face DST/VAT? AI in student assessment?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2"/>
          <p:cNvSpPr/>
          <p:nvPr/>
        </p:nvSpPr>
        <p:spPr>
          <a:xfrm>
            <a:off x="457200" y="2788920"/>
            <a:ext cx="164592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2"/>
          <p:cNvSpPr/>
          <p:nvPr/>
        </p:nvSpPr>
        <p:spPr>
          <a:xfrm>
            <a:off x="457200" y="278892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000"/>
              <a:buFont typeface="Georgia"/>
              <a:buNone/>
            </a:pPr>
            <a:r>
              <a:rPr lang="en-US" sz="10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Health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2"/>
          <p:cNvSpPr/>
          <p:nvPr/>
        </p:nvSpPr>
        <p:spPr>
          <a:xfrm>
            <a:off x="2103120" y="2788920"/>
            <a:ext cx="237744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2"/>
          <p:cNvSpPr/>
          <p:nvPr/>
        </p:nvSpPr>
        <p:spPr>
          <a:xfrm>
            <a:off x="2194560" y="283464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VAT on sanitary/maternal goods? Import duties?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2"/>
          <p:cNvSpPr/>
          <p:nvPr/>
        </p:nvSpPr>
        <p:spPr>
          <a:xfrm>
            <a:off x="4480560" y="2788920"/>
            <a:ext cx="237744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2"/>
          <p:cNvSpPr/>
          <p:nvPr/>
        </p:nvSpPr>
        <p:spPr>
          <a:xfrm>
            <a:off x="4572000" y="283464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Revenue foregone via extractive incentives vs health budget?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2"/>
          <p:cNvSpPr/>
          <p:nvPr/>
        </p:nvSpPr>
        <p:spPr>
          <a:xfrm>
            <a:off x="6858000" y="2788920"/>
            <a:ext cx="219456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2"/>
          <p:cNvSpPr/>
          <p:nvPr/>
        </p:nvSpPr>
        <p:spPr>
          <a:xfrm>
            <a:off x="6949440" y="283464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AI triage in hospitals? Digital health platform costs?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2"/>
          <p:cNvSpPr/>
          <p:nvPr/>
        </p:nvSpPr>
        <p:spPr>
          <a:xfrm>
            <a:off x="457200" y="3429000"/>
            <a:ext cx="164592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2"/>
          <p:cNvSpPr/>
          <p:nvPr/>
        </p:nvSpPr>
        <p:spPr>
          <a:xfrm>
            <a:off x="457200" y="342900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000"/>
              <a:buFont typeface="Georgia"/>
              <a:buNone/>
            </a:pPr>
            <a:r>
              <a:rPr lang="en-US" sz="10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Trade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2"/>
          <p:cNvSpPr/>
          <p:nvPr/>
        </p:nvSpPr>
        <p:spPr>
          <a:xfrm>
            <a:off x="2103120" y="3429000"/>
            <a:ext cx="237744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2"/>
          <p:cNvSpPr/>
          <p:nvPr/>
        </p:nvSpPr>
        <p:spPr>
          <a:xfrm>
            <a:off x="2194560" y="347472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Gendered tariff rates? Spousal requirements?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2"/>
          <p:cNvSpPr/>
          <p:nvPr/>
        </p:nvSpPr>
        <p:spPr>
          <a:xfrm>
            <a:off x="4480560" y="3429000"/>
            <a:ext cx="237744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2"/>
          <p:cNvSpPr/>
          <p:nvPr/>
        </p:nvSpPr>
        <p:spPr>
          <a:xfrm>
            <a:off x="4572000" y="347472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Customs clearance times by gender? Informal trader exclusion?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2"/>
          <p:cNvSpPr/>
          <p:nvPr/>
        </p:nvSpPr>
        <p:spPr>
          <a:xfrm>
            <a:off x="6858000" y="3429000"/>
            <a:ext cx="2194560" cy="64008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2"/>
          <p:cNvSpPr/>
          <p:nvPr/>
        </p:nvSpPr>
        <p:spPr>
          <a:xfrm>
            <a:off x="6949440" y="347472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Digital customs systems? Single windows excluding offline traders?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2"/>
          <p:cNvSpPr/>
          <p:nvPr/>
        </p:nvSpPr>
        <p:spPr>
          <a:xfrm>
            <a:off x="457200" y="4069080"/>
            <a:ext cx="164592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2"/>
          <p:cNvSpPr/>
          <p:nvPr/>
        </p:nvSpPr>
        <p:spPr>
          <a:xfrm>
            <a:off x="457200" y="406908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000"/>
              <a:buFont typeface="Georgia"/>
              <a:buNone/>
            </a:pPr>
            <a:r>
              <a:rPr lang="en-US" sz="10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Tax Admin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2"/>
          <p:cNvSpPr/>
          <p:nvPr/>
        </p:nvSpPr>
        <p:spPr>
          <a:xfrm>
            <a:off x="2103120" y="4069080"/>
            <a:ext cx="237744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2"/>
          <p:cNvSpPr/>
          <p:nvPr/>
        </p:nvSpPr>
        <p:spPr>
          <a:xfrm>
            <a:off x="2194560" y="411480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Filing requirements assuming male head of household?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2"/>
          <p:cNvSpPr/>
          <p:nvPr/>
        </p:nvSpPr>
        <p:spPr>
          <a:xfrm>
            <a:off x="4480560" y="4069080"/>
            <a:ext cx="237744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2"/>
          <p:cNvSpPr/>
          <p:nvPr/>
        </p:nvSpPr>
        <p:spPr>
          <a:xfrm>
            <a:off x="4572000" y="4114800"/>
            <a:ext cx="219456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Audit patterns falling on EITC-like programmes?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2"/>
          <p:cNvSpPr/>
          <p:nvPr/>
        </p:nvSpPr>
        <p:spPr>
          <a:xfrm>
            <a:off x="6858000" y="4069080"/>
            <a:ext cx="2194560" cy="640080"/>
          </a:xfrm>
          <a:prstGeom prst="rect">
            <a:avLst/>
          </a:prstGeom>
          <a:solidFill>
            <a:srgbClr val="FDFA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2"/>
          <p:cNvSpPr/>
          <p:nvPr/>
        </p:nvSpPr>
        <p:spPr>
          <a:xfrm>
            <a:off x="6949440" y="411480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AI audit selection? Risk profiling trained on formal sector data?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3" name="Google Shape;243;p12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805163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12"/>
          <p:cNvSpPr/>
          <p:nvPr/>
        </p:nvSpPr>
        <p:spPr>
          <a:xfrm>
            <a:off x="457200" y="4882900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 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3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3"/>
          <p:cNvSpPr/>
          <p:nvPr/>
        </p:nvSpPr>
        <p:spPr>
          <a:xfrm>
            <a:off x="731520" y="228600"/>
            <a:ext cx="768096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400"/>
              <a:buFont typeface="Georgia"/>
              <a:buNone/>
            </a:pPr>
            <a:r>
              <a:rPr lang="en-US" sz="24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Telling the Story: From Classroom to Clinic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3"/>
          <p:cNvSpPr/>
          <p:nvPr/>
        </p:nvSpPr>
        <p:spPr>
          <a:xfrm>
            <a:off x="731520" y="822960"/>
            <a:ext cx="13716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13"/>
          <p:cNvSpPr/>
          <p:nvPr/>
        </p:nvSpPr>
        <p:spPr>
          <a:xfrm>
            <a:off x="457200" y="1051560"/>
            <a:ext cx="3931920" cy="329184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4" name="Google Shape;254;p13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0080" y="118872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13"/>
          <p:cNvSpPr/>
          <p:nvPr/>
        </p:nvSpPr>
        <p:spPr>
          <a:xfrm>
            <a:off x="1097280" y="1188720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300"/>
              <a:buFont typeface="Georgia"/>
              <a:buNone/>
            </a:pPr>
            <a:r>
              <a:rPr lang="en-US" sz="13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EDUCATION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3"/>
          <p:cNvSpPr/>
          <p:nvPr/>
        </p:nvSpPr>
        <p:spPr>
          <a:xfrm>
            <a:off x="640080" y="1645920"/>
            <a:ext cx="3566160" cy="2560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C6973F"/>
              </a:buClr>
              <a:buSzPts val="1050"/>
              <a:buFont typeface="Calibri"/>
              <a:buNone/>
            </a:pPr>
            <a:r>
              <a:rPr lang="en-US" sz="1050" b="1" i="0" u="none" strike="noStrike" cap="none">
                <a:solidFill>
                  <a:srgbClr val="C6973F"/>
                </a:solidFill>
                <a:latin typeface="Calibri"/>
                <a:ea typeface="Calibri"/>
                <a:cs typeface="Calibri"/>
                <a:sym typeface="Calibri"/>
              </a:rPr>
              <a:t>Explicit: </a:t>
            </a: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VAT on EdTech; gendered tariffs on imported school goods; no care-related deductions.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</a:pPr>
            <a:br>
              <a:rPr lang="en-US" sz="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050"/>
              <a:buFont typeface="Calibri"/>
              <a:buNone/>
            </a:pPr>
            <a:r>
              <a:rPr lang="en-US" sz="1050" b="1" i="0" u="none" strike="noStrike" cap="none">
                <a:solidFill>
                  <a:srgbClr val="1A3A6B"/>
                </a:solidFill>
                <a:latin typeface="Calibri"/>
                <a:ea typeface="Calibri"/>
                <a:cs typeface="Calibri"/>
                <a:sym typeface="Calibri"/>
              </a:rPr>
              <a:t>Implicit: </a:t>
            </a: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Regressive levies forcing girls out of school; tax incentives for private education benefiting male-headed households.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</a:pPr>
            <a:br>
              <a:rPr lang="en-US" sz="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0000"/>
              </a:buClr>
              <a:buSzPts val="1050"/>
              <a:buFont typeface="Calibri"/>
              <a:buNone/>
            </a:pPr>
            <a:r>
              <a:rPr lang="en-US" sz="1050" b="1" i="0" u="none" strike="noStrike" cap="none">
                <a:solidFill>
                  <a:srgbClr val="8B0000"/>
                </a:solidFill>
                <a:latin typeface="Calibri"/>
                <a:ea typeface="Calibri"/>
                <a:cs typeface="Calibri"/>
                <a:sym typeface="Calibri"/>
              </a:rPr>
              <a:t>Algorithmic: </a:t>
            </a: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AI adaptive learning encoding gendered performance assumptions; teacher salary algorithms reproducing gender pay gaps; EdTech subscription VAT as a digital learning tax.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3"/>
          <p:cNvSpPr/>
          <p:nvPr/>
        </p:nvSpPr>
        <p:spPr>
          <a:xfrm>
            <a:off x="4754880" y="1051560"/>
            <a:ext cx="3931920" cy="3291840"/>
          </a:xfrm>
          <a:prstGeom prst="rect">
            <a:avLst/>
          </a:prstGeom>
          <a:solidFill>
            <a:srgbClr val="FDF8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8" name="Google Shape;258;p13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7760" y="118872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3"/>
          <p:cNvSpPr/>
          <p:nvPr/>
        </p:nvSpPr>
        <p:spPr>
          <a:xfrm>
            <a:off x="5394960" y="1188720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300"/>
              <a:buFont typeface="Georgia"/>
              <a:buNone/>
            </a:pPr>
            <a:r>
              <a:rPr lang="en-US" sz="13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HEALTH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4937760" y="1645920"/>
            <a:ext cx="3566160" cy="2560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C6973F"/>
              </a:buClr>
              <a:buSzPts val="1050"/>
              <a:buFont typeface="Calibri"/>
              <a:buNone/>
            </a:pPr>
            <a:r>
              <a:rPr lang="en-US" sz="1050" b="1" i="0" u="none" strike="noStrike" cap="none">
                <a:solidFill>
                  <a:srgbClr val="C6973F"/>
                </a:solidFill>
                <a:latin typeface="Calibri"/>
                <a:ea typeface="Calibri"/>
                <a:cs typeface="Calibri"/>
                <a:sym typeface="Calibri"/>
              </a:rPr>
              <a:t>Explicit: </a:t>
            </a: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VAT on sanitary products, contraceptives, maternal goods at standard rates; tariffs up to 30%.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</a:pPr>
            <a:br>
              <a:rPr lang="en-US" sz="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050"/>
              <a:buFont typeface="Calibri"/>
              <a:buNone/>
            </a:pPr>
            <a:r>
              <a:rPr lang="en-US" sz="1050" b="1" i="0" u="none" strike="noStrike" cap="none">
                <a:solidFill>
                  <a:srgbClr val="1A3A6B"/>
                </a:solidFill>
                <a:latin typeface="Calibri"/>
                <a:ea typeface="Calibri"/>
                <a:cs typeface="Calibri"/>
                <a:sym typeface="Calibri"/>
              </a:rPr>
              <a:t>Implicit: </a:t>
            </a: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Revenue foregone via extractive-sector incentives exceeding maternal health budgets; health insurance structured around formal employment.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</a:pPr>
            <a:br>
              <a:rPr lang="en-US" sz="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0000"/>
              </a:buClr>
              <a:buSzPts val="1050"/>
              <a:buFont typeface="Calibri"/>
              <a:buNone/>
            </a:pPr>
            <a:r>
              <a:rPr lang="en-US" sz="1050" b="1" i="0" u="none" strike="noStrike" cap="none">
                <a:solidFill>
                  <a:srgbClr val="8B0000"/>
                </a:solidFill>
                <a:latin typeface="Calibri"/>
                <a:ea typeface="Calibri"/>
                <a:cs typeface="Calibri"/>
                <a:sym typeface="Calibri"/>
              </a:rPr>
              <a:t>Algorithmic: </a:t>
            </a: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AI triage trained on male-default data; digital health platforms passing data levies to women users; gender digital divide excluding women from health budget datasets.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1" name="Google Shape;261;p13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1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 | Global Tax, Public Finance &amp; Technology Governance Specialist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4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14"/>
          <p:cNvSpPr/>
          <p:nvPr/>
        </p:nvSpPr>
        <p:spPr>
          <a:xfrm>
            <a:off x="731520" y="320040"/>
            <a:ext cx="76809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lang="en-US" sz="28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</a:t>
            </a:r>
            <a:r>
              <a:rPr lang="en-US" sz="28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End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731520" y="960120"/>
            <a:ext cx="18288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"/>
          <p:cNvSpPr/>
          <p:nvPr/>
        </p:nvSpPr>
        <p:spPr>
          <a:xfrm>
            <a:off x="731520" y="1188720"/>
            <a:ext cx="7680960" cy="118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D5DB"/>
              </a:buClr>
              <a:buSzPts val="1250"/>
              <a:buFont typeface="Calibri"/>
              <a:buNone/>
            </a:pPr>
            <a:endParaRPr sz="1250">
              <a:solidFill>
                <a:srgbClr val="D1D5D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D5DB"/>
              </a:buClr>
              <a:buSzPts val="1250"/>
              <a:buFont typeface="Calibri"/>
              <a:buNone/>
            </a:pPr>
            <a:endParaRPr sz="1250">
              <a:solidFill>
                <a:srgbClr val="D1D5D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D5DB"/>
              </a:buClr>
              <a:buSzPts val="1250"/>
              <a:buFont typeface="Calibri"/>
              <a:buNone/>
            </a:pPr>
            <a:r>
              <a:rPr lang="en-US" sz="1250">
                <a:solidFill>
                  <a:srgbClr val="D1D5DB"/>
                </a:solidFill>
                <a:latin typeface="Calibri"/>
                <a:ea typeface="Calibri"/>
                <a:cs typeface="Calibri"/>
                <a:sym typeface="Calibri"/>
              </a:rPr>
              <a:t>Let’s continue the conversation through:</a:t>
            </a:r>
            <a:endParaRPr sz="1250">
              <a:solidFill>
                <a:srgbClr val="D1D5D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D5DB"/>
              </a:buClr>
              <a:buSzPts val="1250"/>
              <a:buFont typeface="Calibri"/>
              <a:buNone/>
            </a:pPr>
            <a:r>
              <a:rPr lang="en-US" sz="125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latif@lai-latif.com</a:t>
            </a:r>
            <a:r>
              <a:rPr lang="en-US" sz="1250">
                <a:solidFill>
                  <a:srgbClr val="D1D5DB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50">
              <a:solidFill>
                <a:srgbClr val="D1D5D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2" name="Google Shape;272;p14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297680"/>
            <a:ext cx="914400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14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A0AEC0"/>
              </a:buClr>
              <a:buSzPts val="800"/>
              <a:buFont typeface="Calibri"/>
              <a:buNone/>
            </a:pPr>
            <a:r>
              <a:rPr lang="en-US" sz="800" b="0" i="1" u="none" strike="noStrike" cap="none">
                <a:solidFill>
                  <a:srgbClr val="A0AEC0"/>
                </a:solidFill>
                <a:latin typeface="Calibri"/>
                <a:ea typeface="Calibri"/>
                <a:cs typeface="Calibri"/>
                <a:sym typeface="Calibri"/>
              </a:rPr>
              <a:t>Lyla Latif (PhD) </a:t>
            </a: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457200" y="274320"/>
            <a:ext cx="137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6973F"/>
              </a:buClr>
              <a:buSzPts val="9600"/>
              <a:buFont typeface="Georgia"/>
              <a:buNone/>
            </a:pPr>
            <a:r>
              <a:rPr lang="en-US" sz="9600" b="1" i="0" u="none" strike="noStrike" cap="none">
                <a:solidFill>
                  <a:srgbClr val="C6973F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endParaRPr sz="9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1097280" y="640080"/>
            <a:ext cx="713232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</a:pPr>
            <a:r>
              <a:rPr lang="en-US" sz="1800" b="0" i="1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 tax system that does not see women is not neutral. It is complicit. Fiscal architecture has never been innocent — it was built on assumptions about whose labour counts, whose wealth matters, and whose voice shapes the code.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097280" y="2468880"/>
            <a:ext cx="69494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E8C96A"/>
                </a:solidFill>
                <a:latin typeface="Calibri"/>
                <a:ea typeface="Calibri"/>
                <a:cs typeface="Calibri"/>
                <a:sym typeface="Calibri"/>
              </a:rPr>
              <a:t>— Lyla Latif, Governing Public Money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1097280" y="3017520"/>
            <a:ext cx="27432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" name="Google Shape;34;p2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2"/>
          <p:cNvSpPr/>
          <p:nvPr/>
        </p:nvSpPr>
        <p:spPr>
          <a:xfrm>
            <a:off x="457200" y="4892548"/>
            <a:ext cx="8229600" cy="1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A0AEC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A0AEC0"/>
                </a:solidFill>
                <a:latin typeface="Calibri"/>
                <a:ea typeface="Calibri"/>
                <a:cs typeface="Calibri"/>
                <a:sym typeface="Calibri"/>
              </a:rPr>
              <a:t>Lyla Latif (PhD)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"/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800"/>
              <a:buFont typeface="Georgia"/>
              <a:buNone/>
            </a:pPr>
            <a:r>
              <a:rPr lang="en-US" sz="28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The Myth of Tax Neutrality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731520" y="1005840"/>
            <a:ext cx="164592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3" name="Google Shape;43;p3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520" y="137160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3"/>
          <p:cNvSpPr/>
          <p:nvPr/>
        </p:nvSpPr>
        <p:spPr>
          <a:xfrm>
            <a:off x="1234440" y="137160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400"/>
              <a:buFont typeface="Georgia"/>
              <a:buNone/>
            </a:pPr>
            <a:r>
              <a:rPr lang="en-US" sz="14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What the Framework Tells Us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731520" y="1920240"/>
            <a:ext cx="347472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50"/>
              <a:buFont typeface="Calibri"/>
              <a:buNone/>
            </a:pP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Since Stotsky (1996), we distinguish </a:t>
            </a:r>
            <a:endParaRPr sz="115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50"/>
              <a:buFont typeface="Calibri"/>
              <a:buNone/>
            </a:pPr>
            <a:endParaRPr sz="1150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01625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50"/>
              <a:buFont typeface="Calibri"/>
              <a:buChar char="●"/>
            </a:pP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explicit bias</a:t>
            </a:r>
            <a:r>
              <a:rPr lang="en-US" sz="1150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where law names men and women differently </a:t>
            </a:r>
            <a:endParaRPr sz="115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01625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50"/>
              <a:buFont typeface="Calibri"/>
              <a:buChar char="●"/>
            </a:pP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from implicit bias, where formally neutral provisions produce gendered outcomes through interaction with unequal structures. </a:t>
            </a:r>
            <a:endParaRPr sz="11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4480560" y="1371600"/>
            <a:ext cx="27432" cy="2560320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7" name="Google Shape;47;p3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54880" y="137160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3"/>
          <p:cNvSpPr/>
          <p:nvPr/>
        </p:nvSpPr>
        <p:spPr>
          <a:xfrm>
            <a:off x="5257800" y="137160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400"/>
              <a:buFont typeface="Georgia"/>
              <a:buNone/>
            </a:pPr>
            <a:r>
              <a:rPr lang="en-US" sz="14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The Missing Third Category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4754880" y="1920240"/>
            <a:ext cx="36576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I propose</a:t>
            </a: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 a third category: </a:t>
            </a:r>
            <a:endParaRPr sz="115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01625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50"/>
              <a:buFont typeface="Calibri"/>
              <a:buChar char="●"/>
            </a:pP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algorithmic bias</a:t>
            </a:r>
            <a:r>
              <a:rPr lang="en-US" sz="1150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where AI systems in tax administration, education, and health governance reproduce and deepen gender inequalities through data that was never designed to see women. </a:t>
            </a:r>
            <a:endParaRPr sz="115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50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The bias is no longer only in the code of law. It is in the code of software.</a:t>
            </a:r>
            <a:endParaRPr sz="11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" name="Google Shape;50;p3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3"/>
          <p:cNvSpPr/>
          <p:nvPr/>
        </p:nvSpPr>
        <p:spPr>
          <a:xfrm>
            <a:off x="457200" y="4928625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 </a:t>
            </a:r>
            <a:endParaRPr sz="750" i="1">
              <a:solidFill>
                <a:srgbClr val="6B728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endParaRPr sz="750" i="1">
              <a:solidFill>
                <a:srgbClr val="6B728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600"/>
              <a:buFont typeface="Georgia"/>
              <a:buNone/>
            </a:pPr>
            <a:r>
              <a:rPr lang="en-US" sz="26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Explicit Gender Bias: What You May Not Know</a:t>
            </a: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457200" y="914400"/>
            <a:ext cx="13716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457200" y="1188720"/>
            <a:ext cx="3840480" cy="146304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457200" y="1188720"/>
            <a:ext cx="3840480" cy="54864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2" name="Google Shape;62;p4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0080" y="141732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4"/>
          <p:cNvSpPr/>
          <p:nvPr/>
        </p:nvSpPr>
        <p:spPr>
          <a:xfrm>
            <a:off x="1005840" y="137160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Gendered Import Tariffs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640080" y="1783080"/>
            <a:ext cx="347472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lang="en-US" sz="1050" b="0" i="0" u="none" strike="noStrike" cap="none" dirty="0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Women’s bathrobes and tracksuits are taxed 12–13% higher than identical men’s items in Botswana, Eswatini, Namibia, and South Africa. Globally, hygiene products face tariffs of up to 30% (Bahamas), while WTO rules prohibit tariff discrimination by origin but are silent on gender (World Bank, 2023).</a:t>
            </a:r>
            <a:endParaRPr sz="10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4846320" y="1188720"/>
            <a:ext cx="3840480" cy="1463040"/>
          </a:xfrm>
          <a:prstGeom prst="rect">
            <a:avLst/>
          </a:prstGeom>
          <a:solidFill>
            <a:srgbClr val="FDF8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4"/>
          <p:cNvSpPr/>
          <p:nvPr/>
        </p:nvSpPr>
        <p:spPr>
          <a:xfrm>
            <a:off x="4846320" y="1188720"/>
            <a:ext cx="384048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7" name="Google Shape;67;p4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29200" y="141732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4"/>
          <p:cNvSpPr/>
          <p:nvPr/>
        </p:nvSpPr>
        <p:spPr>
          <a:xfrm>
            <a:off x="5394960" y="137160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Cross-Border “Pink Tariffs”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5029200" y="1783080"/>
            <a:ext cx="347472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Women dominate 70–80% of informal cross-border trade in Africa, yet face customs clearance times 56% longer than men (UNCTAD). In Central Africa, officials treat women’s personal luggage as taxable goods and, despite legal reforms, still demand spousal authorisation for trade.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457200" y="2880360"/>
            <a:ext cx="3840480" cy="1463040"/>
          </a:xfrm>
          <a:prstGeom prst="rect">
            <a:avLst/>
          </a:prstGeom>
          <a:solidFill>
            <a:srgbClr val="FDF8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4"/>
          <p:cNvSpPr/>
          <p:nvPr/>
        </p:nvSpPr>
        <p:spPr>
          <a:xfrm>
            <a:off x="457200" y="2880360"/>
            <a:ext cx="384048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2" name="Google Shape;72;p4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0080" y="310896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4"/>
          <p:cNvSpPr/>
          <p:nvPr/>
        </p:nvSpPr>
        <p:spPr>
          <a:xfrm>
            <a:off x="1005840" y="306324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Digital Services &amp; VAT on Care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640080" y="3474720"/>
            <a:ext cx="347472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VAT on EdTech subscriptions and telemedicine platforms creates a de facto tax on women’s access to education and healthcare in the digital age. Women in the lowest wealth quintile have internet usage rates as low as 9% (India NFHS-5), so this is a tax on the few who manage to connect.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4846320" y="2880360"/>
            <a:ext cx="3840480" cy="146304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4846320" y="2880360"/>
            <a:ext cx="3840480" cy="54864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7" name="Google Shape;77;p4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29200" y="310896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/>
          <p:nvPr/>
        </p:nvSpPr>
        <p:spPr>
          <a:xfrm>
            <a:off x="5394960" y="306324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Tax Incentives as Gendered Revenue Loss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5029200" y="3474720"/>
            <a:ext cx="347472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lang="en-US" sz="105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Corporate tax holidays and ISDS-protected investor agreements in extractive sectors drain revenues that would otherwise fund maternal health and girls’ education. These are explicit policy choices — not market outcomes — with gendered fiscal consequences.</a:t>
            </a:r>
            <a:endParaRPr sz="10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0" name="Google Shape;80;p4" descr="preencoded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4"/>
          <p:cNvSpPr/>
          <p:nvPr/>
        </p:nvSpPr>
        <p:spPr>
          <a:xfrm>
            <a:off x="457200" y="4901175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5"/>
          <p:cNvSpPr/>
          <p:nvPr/>
        </p:nvSpPr>
        <p:spPr>
          <a:xfrm>
            <a:off x="731520" y="274320"/>
            <a:ext cx="64008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600"/>
              <a:buFont typeface="Georgia"/>
              <a:buNone/>
            </a:pPr>
            <a:r>
              <a:rPr lang="en-US" sz="26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Implicit Bias in Education Financing</a:t>
            </a: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731520" y="914400"/>
            <a:ext cx="13716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0" name="Google Shape;90;p5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00900" y="182880"/>
            <a:ext cx="1760220" cy="1325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5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1520" y="118872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5"/>
          <p:cNvSpPr/>
          <p:nvPr/>
        </p:nvSpPr>
        <p:spPr>
          <a:xfrm>
            <a:off x="1188720" y="118872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6973F"/>
              </a:buClr>
              <a:buSzPts val="1300"/>
              <a:buFont typeface="Georgia"/>
              <a:buNone/>
            </a:pPr>
            <a:r>
              <a:rPr lang="en-US" sz="1300" b="1" i="0" u="none" strike="noStrike" cap="none">
                <a:solidFill>
                  <a:srgbClr val="C6973F"/>
                </a:solidFill>
                <a:latin typeface="Georgia"/>
                <a:ea typeface="Georgia"/>
                <a:cs typeface="Georgia"/>
                <a:sym typeface="Georgia"/>
              </a:rPr>
              <a:t>What We Already See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731520" y="1645920"/>
            <a:ext cx="768096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845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Regressive consumption taxes raise the cost of textbooks, uniforms, and school transport — costs disproportionately borne by women as primary caregivers.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In contexts of scarcity, families withdraw girls first.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Tax incentives for private education benefit higher-income (typically male-headed) households. Flat-rate levies for public education fall heaviest on female-headed households, who constitute the majority in many African states.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731520" y="2834640"/>
            <a:ext cx="7680960" cy="18288"/>
          </a:xfrm>
          <a:prstGeom prst="rect">
            <a:avLst/>
          </a:prstGeom>
          <a:solidFill>
            <a:srgbClr val="2B5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5" name="Google Shape;95;p5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31520" y="301752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5"/>
          <p:cNvSpPr/>
          <p:nvPr/>
        </p:nvSpPr>
        <p:spPr>
          <a:xfrm>
            <a:off x="1188720" y="3017520"/>
            <a:ext cx="5486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300"/>
              <a:buFont typeface="Georgia"/>
              <a:buNone/>
            </a:pPr>
            <a:r>
              <a:rPr lang="en-US" sz="13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What We Do Not Yet See: The Digital Layer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731520" y="3474720"/>
            <a:ext cx="768096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84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EdTech platforms now mediate access to quality teaching, yet subscription fees attract VAT — a digital consumption tax on learning.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Over 50% of women students in Egypt, India, Mexico, and Nigeria rely on free trials as entry points to online education (IFC).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Algorithmic recommendation systems in online education direct lower-value content to users profiled by gender and location. AI-driven “adaptive learning” trained on biased completion-rate data risks encoding the assumption that girls underperform.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5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5"/>
          <p:cNvSpPr/>
          <p:nvPr/>
        </p:nvSpPr>
        <p:spPr>
          <a:xfrm>
            <a:off x="457200" y="4846325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 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6"/>
          <p:cNvSpPr/>
          <p:nvPr/>
        </p:nvSpPr>
        <p:spPr>
          <a:xfrm>
            <a:off x="731520" y="274320"/>
            <a:ext cx="64008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600"/>
              <a:buFont typeface="Georgia"/>
              <a:buNone/>
            </a:pPr>
            <a:r>
              <a:rPr lang="en-US" sz="26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Implicit Bias in Health Financing</a:t>
            </a: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"/>
          <p:cNvSpPr/>
          <p:nvPr/>
        </p:nvSpPr>
        <p:spPr>
          <a:xfrm>
            <a:off x="731520" y="914400"/>
            <a:ext cx="13716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8" name="Google Shape;108;p6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37128" y="182875"/>
            <a:ext cx="1723997" cy="13545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6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1520" y="118872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6"/>
          <p:cNvSpPr/>
          <p:nvPr/>
        </p:nvSpPr>
        <p:spPr>
          <a:xfrm>
            <a:off x="1188720" y="118872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6973F"/>
              </a:buClr>
              <a:buSzPts val="1300"/>
              <a:buFont typeface="Georgia"/>
              <a:buNone/>
            </a:pPr>
            <a:r>
              <a:rPr lang="en-US" sz="1300" b="1" i="0" u="none" strike="noStrike" cap="none">
                <a:solidFill>
                  <a:srgbClr val="C6973F"/>
                </a:solidFill>
                <a:latin typeface="Georgia"/>
                <a:ea typeface="Georgia"/>
                <a:cs typeface="Georgia"/>
                <a:sym typeface="Georgia"/>
              </a:rPr>
              <a:t>The Known Burdens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6"/>
          <p:cNvSpPr/>
          <p:nvPr/>
        </p:nvSpPr>
        <p:spPr>
          <a:xfrm>
            <a:off x="731520" y="1645920"/>
            <a:ext cx="768096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845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VAT on medicines and maternal health consumables raises out-of-pocket expenditure where public provision is inadequate.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Revenue foregone through extractive-sector tax incentives could, in several African countries, fund the majority of maternal health spending.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Women’s unpaid care work — estimated at 10–39% of GDP across countries — subsidises health systems while remaining fiscally invisible.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6"/>
          <p:cNvSpPr/>
          <p:nvPr/>
        </p:nvSpPr>
        <p:spPr>
          <a:xfrm>
            <a:off x="731520" y="2834640"/>
            <a:ext cx="7680960" cy="18288"/>
          </a:xfrm>
          <a:prstGeom prst="rect">
            <a:avLst/>
          </a:prstGeom>
          <a:solidFill>
            <a:srgbClr val="2B5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3" name="Google Shape;113;p6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31520" y="301752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6"/>
          <p:cNvSpPr/>
          <p:nvPr/>
        </p:nvSpPr>
        <p:spPr>
          <a:xfrm>
            <a:off x="1188720" y="3017520"/>
            <a:ext cx="5943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300"/>
              <a:buFont typeface="Georgia"/>
              <a:buNone/>
            </a:pPr>
            <a:r>
              <a:rPr lang="en-US" sz="13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What We Do Not Yet See: Algorithmic Health Governance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6"/>
          <p:cNvSpPr/>
          <p:nvPr/>
        </p:nvSpPr>
        <p:spPr>
          <a:xfrm>
            <a:off x="731520" y="3474720"/>
            <a:ext cx="768096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84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AI health resource allocation models trained on historical data systematically undercount women’s morbidity.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Digital health platforms attract data compliance costs passed to end users — disproportionately women in rural areas. </a:t>
            </a:r>
            <a:endParaRPr sz="11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100"/>
              <a:buFont typeface="Calibri"/>
              <a:buChar char="●"/>
            </a:pPr>
            <a:r>
              <a:rPr lang="en-US" sz="11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The gender digital divide (women 14% less likely to use mobile internet in LMICs; 885 million women in developing countries lack mobile internet, GSMA 2025) means women are excluded from datasets shaping how public health budgets are distributed.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6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6"/>
          <p:cNvSpPr/>
          <p:nvPr/>
        </p:nvSpPr>
        <p:spPr>
          <a:xfrm>
            <a:off x="457200" y="4846325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lang="en-US" sz="24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Algorithmic Frontier: AI in Tax Administration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7"/>
          <p:cNvSpPr/>
          <p:nvPr/>
        </p:nvSpPr>
        <p:spPr>
          <a:xfrm>
            <a:off x="731520" y="964693"/>
            <a:ext cx="1371600" cy="36600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7"/>
          <p:cNvSpPr/>
          <p:nvPr/>
        </p:nvSpPr>
        <p:spPr>
          <a:xfrm>
            <a:off x="457200" y="1051560"/>
            <a:ext cx="3931920" cy="1554480"/>
          </a:xfrm>
          <a:prstGeom prst="rect">
            <a:avLst/>
          </a:prstGeom>
          <a:solidFill>
            <a:srgbClr val="162D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"/>
          <p:cNvSpPr/>
          <p:nvPr/>
        </p:nvSpPr>
        <p:spPr>
          <a:xfrm>
            <a:off x="457200" y="1051560"/>
            <a:ext cx="393192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8" name="Google Shape;128;p7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0080" y="123444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7"/>
          <p:cNvSpPr/>
          <p:nvPr/>
        </p:nvSpPr>
        <p:spPr>
          <a:xfrm>
            <a:off x="1005840" y="1188720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E8C96A"/>
                </a:solidFill>
                <a:latin typeface="Georgia"/>
                <a:ea typeface="Georgia"/>
                <a:cs typeface="Georgia"/>
                <a:sym typeface="Georgia"/>
              </a:rPr>
              <a:t>The Netherlands: SyRI Scandal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7"/>
          <p:cNvSpPr/>
          <p:nvPr/>
        </p:nvSpPr>
        <p:spPr>
          <a:xfrm>
            <a:off x="640080" y="1554480"/>
            <a:ext cx="35661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D1D5DB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D1D5DB"/>
                </a:solidFill>
                <a:latin typeface="Calibri"/>
                <a:ea typeface="Calibri"/>
                <a:cs typeface="Calibri"/>
                <a:sym typeface="Calibri"/>
              </a:rPr>
              <a:t>The Dutch System Risk Indication (SyRI) algorithm flagged citizens for benefit fraud based on postcode, income, and ethnicity proxies. The Hague District Court struck it down in 2020 as a violation of Article 8 ECHR. Women — especially single mothers claiming childcare benefits — were disproportionately targeted and wrongly penalised.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7"/>
          <p:cNvSpPr/>
          <p:nvPr/>
        </p:nvSpPr>
        <p:spPr>
          <a:xfrm>
            <a:off x="4754880" y="1051560"/>
            <a:ext cx="3931920" cy="1554480"/>
          </a:xfrm>
          <a:prstGeom prst="rect">
            <a:avLst/>
          </a:prstGeom>
          <a:solidFill>
            <a:srgbClr val="162D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"/>
          <p:cNvSpPr/>
          <p:nvPr/>
        </p:nvSpPr>
        <p:spPr>
          <a:xfrm>
            <a:off x="4754880" y="1051560"/>
            <a:ext cx="393192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3" name="Google Shape;133;p7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7760" y="123444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7"/>
          <p:cNvSpPr/>
          <p:nvPr/>
        </p:nvSpPr>
        <p:spPr>
          <a:xfrm>
            <a:off x="5303520" y="1188720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E8C96A"/>
                </a:solidFill>
                <a:latin typeface="Georgia"/>
                <a:ea typeface="Georgia"/>
                <a:cs typeface="Georgia"/>
                <a:sym typeface="Georgia"/>
              </a:rPr>
              <a:t>United States: IRS Audit Algorithms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7"/>
          <p:cNvSpPr/>
          <p:nvPr/>
        </p:nvSpPr>
        <p:spPr>
          <a:xfrm>
            <a:off x="4937760" y="1554480"/>
            <a:ext cx="35661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D1D5DB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D1D5DB"/>
                </a:solidFill>
                <a:latin typeface="Calibri"/>
                <a:ea typeface="Calibri"/>
                <a:cs typeface="Calibri"/>
                <a:sym typeface="Calibri"/>
              </a:rPr>
              <a:t>The Stanford RegLab study (2023) analysed 148 million tax returns and found Black taxpayers are audited at 2.9 to 4.7 times the rate of non-Black taxpayers. The disparity arises from algorithms targeting EITC claims — a social safety net programme disproportionately used by low-income women and minorities.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457200" y="2788920"/>
            <a:ext cx="8229600" cy="1554480"/>
          </a:xfrm>
          <a:prstGeom prst="rect">
            <a:avLst/>
          </a:prstGeom>
          <a:solidFill>
            <a:srgbClr val="162D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"/>
          <p:cNvSpPr/>
          <p:nvPr/>
        </p:nvSpPr>
        <p:spPr>
          <a:xfrm>
            <a:off x="457200" y="2788920"/>
            <a:ext cx="822960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8" name="Google Shape;138;p7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0080" y="297180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7"/>
          <p:cNvSpPr/>
          <p:nvPr/>
        </p:nvSpPr>
        <p:spPr>
          <a:xfrm>
            <a:off x="1005840" y="2926080"/>
            <a:ext cx="74980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E8C96A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E8C96A"/>
                </a:solidFill>
                <a:latin typeface="Georgia"/>
                <a:ea typeface="Georgia"/>
                <a:cs typeface="Georgia"/>
                <a:sym typeface="Georgia"/>
              </a:rPr>
              <a:t>Africa: Algorithmic Invisibility of Women Traders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640080" y="3291840"/>
            <a:ext cx="786384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D1D5DB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D1D5DB"/>
                </a:solidFill>
                <a:latin typeface="Calibri"/>
                <a:ea typeface="Calibri"/>
                <a:cs typeface="Calibri"/>
                <a:sym typeface="Calibri"/>
              </a:rPr>
              <a:t>Tax administrations across Africa are deploying AI for risk profiling and compliance targeting. Women informal traders, who dominate 70–80% of cross-border trade but lack digital footprints, are rendered algorithmically invisible — simultaneously excluded from revenue systems and denied the formalisation benefits that come with fiscal recognition. Where AI is trained on formal-sector data, it cannot see the informal economy where most African women work.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7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7"/>
          <p:cNvSpPr/>
          <p:nvPr/>
        </p:nvSpPr>
        <p:spPr>
          <a:xfrm>
            <a:off x="457200" y="4892050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A0AEC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A0AEC0"/>
                </a:solidFill>
                <a:latin typeface="Calibri"/>
                <a:ea typeface="Calibri"/>
                <a:cs typeface="Calibri"/>
                <a:sym typeface="Calibri"/>
              </a:rPr>
              <a:t>Lyla Latif (PhD) 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8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600"/>
              <a:buFont typeface="Georgia"/>
              <a:buNone/>
            </a:pPr>
            <a:r>
              <a:rPr lang="en-US" sz="26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AI and Education: Encoding Inequality</a:t>
            </a: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8"/>
          <p:cNvSpPr/>
          <p:nvPr/>
        </p:nvSpPr>
        <p:spPr>
          <a:xfrm>
            <a:off x="731520" y="914400"/>
            <a:ext cx="13716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8"/>
          <p:cNvSpPr/>
          <p:nvPr/>
        </p:nvSpPr>
        <p:spPr>
          <a:xfrm>
            <a:off x="457200" y="1097275"/>
            <a:ext cx="8229600" cy="107010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8"/>
          <p:cNvSpPr/>
          <p:nvPr/>
        </p:nvSpPr>
        <p:spPr>
          <a:xfrm>
            <a:off x="457200" y="1097280"/>
            <a:ext cx="64008" cy="960120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3" name="Google Shape;153;p8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1234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8"/>
          <p:cNvSpPr/>
          <p:nvPr/>
        </p:nvSpPr>
        <p:spPr>
          <a:xfrm>
            <a:off x="1143000" y="1170432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The Digital Learning Tax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8"/>
          <p:cNvSpPr/>
          <p:nvPr/>
        </p:nvSpPr>
        <p:spPr>
          <a:xfrm>
            <a:off x="1046000" y="1554475"/>
            <a:ext cx="76407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VAT on EdTech subscriptions constitutes a regressive tax on women’s access to education in the digital age. </a:t>
            </a:r>
            <a:endParaRPr sz="10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Women in LMICs are 14% less likely than men to use mobile internet (GSMA, 2025). </a:t>
            </a:r>
            <a:endParaRPr sz="10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In Sub-Saharan Africa and South Asia, the gap is over 29%. Those who do connect face consumption taxes on the very platforms that could close the education gap.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8"/>
          <p:cNvSpPr/>
          <p:nvPr/>
        </p:nvSpPr>
        <p:spPr>
          <a:xfrm>
            <a:off x="457200" y="2240280"/>
            <a:ext cx="8229600" cy="960120"/>
          </a:xfrm>
          <a:prstGeom prst="rect">
            <a:avLst/>
          </a:prstGeom>
          <a:solidFill>
            <a:srgbClr val="FDF8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>
            <a:off x="457200" y="2240280"/>
            <a:ext cx="64008" cy="960120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8" name="Google Shape;158;p8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5800" y="2377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8"/>
          <p:cNvSpPr/>
          <p:nvPr/>
        </p:nvSpPr>
        <p:spPr>
          <a:xfrm>
            <a:off x="1143000" y="2313432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Algorithmic Sorting of Learners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8"/>
          <p:cNvSpPr/>
          <p:nvPr/>
        </p:nvSpPr>
        <p:spPr>
          <a:xfrm>
            <a:off x="1143000" y="260604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AI-powered “adaptive learning” systems trained on historical completion data risk embedding the assumption that girls and women from the Global South underperform. These systems allocate lower-complexity content to users profiled by gender and geography, creating a feedback loop: exclusion produces data that justifies further exclusion.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457200" y="3383274"/>
            <a:ext cx="8229600" cy="111270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8"/>
          <p:cNvSpPr/>
          <p:nvPr/>
        </p:nvSpPr>
        <p:spPr>
          <a:xfrm>
            <a:off x="457200" y="3383280"/>
            <a:ext cx="64008" cy="960120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3" name="Google Shape;163;p8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5800" y="3520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8"/>
          <p:cNvSpPr/>
          <p:nvPr/>
        </p:nvSpPr>
        <p:spPr>
          <a:xfrm>
            <a:off x="1143000" y="3456432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Teacher Salary Algorithms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8"/>
          <p:cNvSpPr/>
          <p:nvPr/>
        </p:nvSpPr>
        <p:spPr>
          <a:xfrm>
            <a:off x="1143000" y="3840476"/>
            <a:ext cx="7315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Where AI assists public-sector pay determination, algorithms trained on historical salary data reproduce the gender pay gap across feminised professions. </a:t>
            </a:r>
            <a:endParaRPr sz="1000" b="0" i="0" u="none" strike="noStrike" cap="none">
              <a:solidFill>
                <a:srgbClr val="1A1A2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Teaching — a female-dominated sector in most countries — is systematically undervalued in algorithmic benchmarking against male-dominated comparators, compounding fiscal underinvestment in education.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6" name="Google Shape;166;p8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8"/>
          <p:cNvSpPr/>
          <p:nvPr/>
        </p:nvSpPr>
        <p:spPr>
          <a:xfrm>
            <a:off x="457200" y="4892050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 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9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D1B3E"/>
              </a:buClr>
              <a:buSzPts val="2600"/>
              <a:buFont typeface="Georgia"/>
              <a:buNone/>
            </a:pPr>
            <a:r>
              <a:rPr lang="en-US" sz="2600" b="1" i="0" u="none" strike="noStrike" cap="none">
                <a:solidFill>
                  <a:srgbClr val="0D1B3E"/>
                </a:solidFill>
                <a:latin typeface="Georgia"/>
                <a:ea typeface="Georgia"/>
                <a:cs typeface="Georgia"/>
                <a:sym typeface="Georgia"/>
              </a:rPr>
              <a:t>AI and Health: The Gendered Data Gap</a:t>
            </a: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/>
          <p:nvPr/>
        </p:nvSpPr>
        <p:spPr>
          <a:xfrm>
            <a:off x="731520" y="914400"/>
            <a:ext cx="1371600" cy="36576"/>
          </a:xfrm>
          <a:prstGeom prst="rect">
            <a:avLst/>
          </a:prstGeom>
          <a:solidFill>
            <a:srgbClr val="C6973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9"/>
          <p:cNvSpPr/>
          <p:nvPr/>
        </p:nvSpPr>
        <p:spPr>
          <a:xfrm>
            <a:off x="457200" y="1097280"/>
            <a:ext cx="8229600" cy="960120"/>
          </a:xfrm>
          <a:prstGeom prst="rect">
            <a:avLst/>
          </a:prstGeom>
          <a:solidFill>
            <a:srgbClr val="FDF8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9"/>
          <p:cNvSpPr/>
          <p:nvPr/>
        </p:nvSpPr>
        <p:spPr>
          <a:xfrm>
            <a:off x="457200" y="1097280"/>
            <a:ext cx="64008" cy="96012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8" name="Google Shape;178;p9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1234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9"/>
          <p:cNvSpPr/>
          <p:nvPr/>
        </p:nvSpPr>
        <p:spPr>
          <a:xfrm>
            <a:off x="1143000" y="1170432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Male-Default Clinical AI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1143000" y="146304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AI diagnostic and triage systems are overwhelmingly trained on male-default clinical datasets. This produces misdiagnosis of conditions that present differently in women (cardiovascular disease, autoimmune disorders) and systematically undercounts women’s morbidity in the resource-allocation models that drive public health budgets.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457200" y="2240280"/>
            <a:ext cx="8229600" cy="960120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9"/>
          <p:cNvSpPr/>
          <p:nvPr/>
        </p:nvSpPr>
        <p:spPr>
          <a:xfrm>
            <a:off x="457200" y="2240280"/>
            <a:ext cx="64008" cy="96012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3" name="Google Shape;183;p9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5800" y="2377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9"/>
          <p:cNvSpPr/>
          <p:nvPr/>
        </p:nvSpPr>
        <p:spPr>
          <a:xfrm>
            <a:off x="1143000" y="2313432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Data Levies on Digital Health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9"/>
          <p:cNvSpPr/>
          <p:nvPr/>
        </p:nvSpPr>
        <p:spPr>
          <a:xfrm>
            <a:off x="1143000" y="260604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Digital health platforms — telemedicine, mHealth apps for maternal care — face data compliance costs and digital services taxes. These costs are passed to users. In India, only 9% of women in the lowest wealth quintile have ever used the internet. In rural Sub-Saharan Africa, the figure is lower still. Taxing digital health access is taxing the women who need it most.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>
            <a:off x="457200" y="3383274"/>
            <a:ext cx="8229600" cy="1121400"/>
          </a:xfrm>
          <a:prstGeom prst="rect">
            <a:avLst/>
          </a:prstGeom>
          <a:solidFill>
            <a:srgbClr val="FDF8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9"/>
          <p:cNvSpPr/>
          <p:nvPr/>
        </p:nvSpPr>
        <p:spPr>
          <a:xfrm>
            <a:off x="457200" y="3383280"/>
            <a:ext cx="64008" cy="96012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8" name="Google Shape;188;p9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5800" y="3520440"/>
            <a:ext cx="320040" cy="32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9"/>
          <p:cNvSpPr/>
          <p:nvPr/>
        </p:nvSpPr>
        <p:spPr>
          <a:xfrm>
            <a:off x="1143000" y="3456432"/>
            <a:ext cx="3200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3A6B"/>
              </a:buClr>
              <a:buSzPts val="1200"/>
              <a:buFont typeface="Georgia"/>
              <a:buNone/>
            </a:pPr>
            <a:r>
              <a:rPr lang="en-US" sz="1200" b="1" i="0" u="none" strike="noStrike" cap="none">
                <a:solidFill>
                  <a:srgbClr val="1A3A6B"/>
                </a:solidFill>
                <a:latin typeface="Georgia"/>
                <a:ea typeface="Georgia"/>
                <a:cs typeface="Georgia"/>
                <a:sym typeface="Georgia"/>
              </a:rPr>
              <a:t>Invisible Women, Invisible Budgets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1143000" y="3840476"/>
            <a:ext cx="7315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457200" marR="0" lvl="0" indent="-2921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00"/>
              <a:buFont typeface="Calibri"/>
              <a:buChar char="●"/>
            </a:pPr>
            <a:r>
              <a:rPr lang="en-US" sz="1000" b="0" i="0" u="none" strike="noStrike" cap="non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When algorithms determine how health budgets are allocated, they draw on data generated by those already within the system. Women excluded from digital infrastructure — 885 million in developing countries lack mobile internet (GSMA, 2025) — are not in the training data. The result: AI-driven fiscal decisions that systematically underallocate resources to maternal, reproductive, and rural health.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9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4590288"/>
            <a:ext cx="9144000" cy="338328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9"/>
          <p:cNvSpPr/>
          <p:nvPr/>
        </p:nvSpPr>
        <p:spPr>
          <a:xfrm>
            <a:off x="457200" y="4928625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B7280"/>
              </a:buClr>
              <a:buSzPts val="750"/>
              <a:buFont typeface="Calibri"/>
              <a:buNone/>
            </a:pPr>
            <a:r>
              <a:rPr lang="en-US" sz="750" b="0" i="1" u="none" strike="noStrike" cap="none">
                <a:solidFill>
                  <a:srgbClr val="6B7280"/>
                </a:solidFill>
                <a:latin typeface="Calibri"/>
                <a:ea typeface="Calibri"/>
                <a:cs typeface="Calibri"/>
                <a:sym typeface="Calibri"/>
              </a:rPr>
              <a:t>Lyla Latif (PhD)</a:t>
            </a:r>
            <a:endParaRPr sz="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1770</Words>
  <Application>Microsoft Macintosh PowerPoint</Application>
  <PresentationFormat>On-screen Show (16:9)</PresentationFormat>
  <Paragraphs>136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Lyla Latif</dc:creator>
  <cp:lastModifiedBy>Dr Lyla Latif</cp:lastModifiedBy>
  <cp:revision>2</cp:revision>
  <dcterms:created xsi:type="dcterms:W3CDTF">2026-03-03T09:44:30Z</dcterms:created>
  <dcterms:modified xsi:type="dcterms:W3CDTF">2026-03-06T11:46:04Z</dcterms:modified>
</cp:coreProperties>
</file>