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842" r:id="rId3"/>
    <p:sldId id="267" r:id="rId4"/>
    <p:sldId id="280" r:id="rId5"/>
    <p:sldId id="282" r:id="rId6"/>
    <p:sldId id="258" r:id="rId7"/>
    <p:sldId id="844" r:id="rId8"/>
    <p:sldId id="283" r:id="rId9"/>
    <p:sldId id="846" r:id="rId10"/>
    <p:sldId id="847" r:id="rId11"/>
    <p:sldId id="848" r:id="rId12"/>
    <p:sldId id="849" r:id="rId13"/>
    <p:sldId id="850" r:id="rId14"/>
    <p:sldId id="851" r:id="rId15"/>
    <p:sldId id="853" r:id="rId16"/>
    <p:sldId id="854" r:id="rId17"/>
    <p:sldId id="840" r:id="rId18"/>
    <p:sldId id="859" r:id="rId19"/>
    <p:sldId id="860" r:id="rId20"/>
    <p:sldId id="861" r:id="rId21"/>
    <p:sldId id="862" r:id="rId22"/>
    <p:sldId id="865" r:id="rId23"/>
    <p:sldId id="8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668ED-140C-4F6A-B81F-05D3A5986A3B}" v="1" dt="2022-10-11T10:30:0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Pead" userId="83583eff10336828" providerId="LiveId" clId="{A4EC244D-EEEF-5E41-A607-0E6B0BDFF32A}"/>
    <pc:docChg chg="delSld">
      <pc:chgData name="Anthony Pead" userId="83583eff10336828" providerId="LiveId" clId="{A4EC244D-EEEF-5E41-A607-0E6B0BDFF32A}" dt="2022-10-12T07:52:07.879" v="2" actId="2696"/>
      <pc:docMkLst>
        <pc:docMk/>
      </pc:docMkLst>
      <pc:sldChg chg="del">
        <pc:chgData name="Anthony Pead" userId="83583eff10336828" providerId="LiveId" clId="{A4EC244D-EEEF-5E41-A607-0E6B0BDFF32A}" dt="2022-10-12T07:52:01.980" v="0" actId="2696"/>
        <pc:sldMkLst>
          <pc:docMk/>
          <pc:sldMk cId="1671098762" sldId="863"/>
        </pc:sldMkLst>
      </pc:sldChg>
      <pc:sldChg chg="del">
        <pc:chgData name="Anthony Pead" userId="83583eff10336828" providerId="LiveId" clId="{A4EC244D-EEEF-5E41-A607-0E6B0BDFF32A}" dt="2022-10-12T07:52:04.080" v="1" actId="2696"/>
        <pc:sldMkLst>
          <pc:docMk/>
          <pc:sldMk cId="2685100876" sldId="867"/>
        </pc:sldMkLst>
      </pc:sldChg>
      <pc:sldChg chg="del">
        <pc:chgData name="Anthony Pead" userId="83583eff10336828" providerId="LiveId" clId="{A4EC244D-EEEF-5E41-A607-0E6B0BDFF32A}" dt="2022-10-12T07:52:07.879" v="2" actId="2696"/>
        <pc:sldMkLst>
          <pc:docMk/>
          <pc:sldMk cId="628865328" sldId="868"/>
        </pc:sldMkLst>
      </pc:sldChg>
    </pc:docChg>
  </pc:docChgLst>
  <pc:docChgLst>
    <pc:chgData name="Anthony pead" userId="83583eff10336828" providerId="LiveId" clId="{AD3668ED-140C-4F6A-B81F-05D3A5986A3B}"/>
    <pc:docChg chg="custSel delSld modSld sldOrd">
      <pc:chgData name="Anthony pead" userId="83583eff10336828" providerId="LiveId" clId="{AD3668ED-140C-4F6A-B81F-05D3A5986A3B}" dt="2022-10-11T12:10:27.267" v="97" actId="166"/>
      <pc:docMkLst>
        <pc:docMk/>
      </pc:docMkLst>
      <pc:sldChg chg="modSp mod">
        <pc:chgData name="Anthony pead" userId="83583eff10336828" providerId="LiveId" clId="{AD3668ED-140C-4F6A-B81F-05D3A5986A3B}" dt="2022-10-11T12:10:27.267" v="97" actId="166"/>
        <pc:sldMkLst>
          <pc:docMk/>
          <pc:sldMk cId="3345167139" sldId="839"/>
        </pc:sldMkLst>
        <pc:spChg chg="mod ord">
          <ac:chgData name="Anthony pead" userId="83583eff10336828" providerId="LiveId" clId="{AD3668ED-140C-4F6A-B81F-05D3A5986A3B}" dt="2022-10-11T12:08:56.846" v="95" actId="171"/>
          <ac:spMkLst>
            <pc:docMk/>
            <pc:sldMk cId="3345167139" sldId="839"/>
            <ac:spMk id="14" creationId="{8CFF4906-0B3C-95D9-3E79-CD67EC2B4BBF}"/>
          </ac:spMkLst>
        </pc:spChg>
        <pc:spChg chg="ord">
          <ac:chgData name="Anthony pead" userId="83583eff10336828" providerId="LiveId" clId="{AD3668ED-140C-4F6A-B81F-05D3A5986A3B}" dt="2022-10-11T12:09:19.650" v="96" actId="166"/>
          <ac:spMkLst>
            <pc:docMk/>
            <pc:sldMk cId="3345167139" sldId="839"/>
            <ac:spMk id="24" creationId="{0200D4C5-2EF5-E6DF-7CC5-9E0AC81D2A52}"/>
          </ac:spMkLst>
        </pc:spChg>
        <pc:spChg chg="ord">
          <ac:chgData name="Anthony pead" userId="83583eff10336828" providerId="LiveId" clId="{AD3668ED-140C-4F6A-B81F-05D3A5986A3B}" dt="2022-10-11T12:10:27.267" v="97" actId="166"/>
          <ac:spMkLst>
            <pc:docMk/>
            <pc:sldMk cId="3345167139" sldId="839"/>
            <ac:spMk id="25" creationId="{A766B07F-92D2-037B-0FB3-86B6BC596BCC}"/>
          </ac:spMkLst>
        </pc:spChg>
        <pc:spChg chg="ord">
          <ac:chgData name="Anthony pead" userId="83583eff10336828" providerId="LiveId" clId="{AD3668ED-140C-4F6A-B81F-05D3A5986A3B}" dt="2022-10-11T12:08:13.494" v="94" actId="166"/>
          <ac:spMkLst>
            <pc:docMk/>
            <pc:sldMk cId="3345167139" sldId="839"/>
            <ac:spMk id="26" creationId="{5E627581-751D-6A82-3547-6FD8F3DD5E1C}"/>
          </ac:spMkLst>
        </pc:spChg>
      </pc:sldChg>
      <pc:sldChg chg="addSp delSp modSp mod delAnim modAnim">
        <pc:chgData name="Anthony pead" userId="83583eff10336828" providerId="LiveId" clId="{AD3668ED-140C-4F6A-B81F-05D3A5986A3B}" dt="2022-10-11T10:30:16.888" v="4" actId="14100"/>
        <pc:sldMkLst>
          <pc:docMk/>
          <pc:sldMk cId="2198224578" sldId="840"/>
        </pc:sldMkLst>
        <pc:picChg chg="del">
          <ac:chgData name="Anthony pead" userId="83583eff10336828" providerId="LiveId" clId="{AD3668ED-140C-4F6A-B81F-05D3A5986A3B}" dt="2022-10-11T10:29:06.406" v="1" actId="21"/>
          <ac:picMkLst>
            <pc:docMk/>
            <pc:sldMk cId="2198224578" sldId="840"/>
            <ac:picMk id="2" creationId="{F270EF3A-EE6B-F6AB-30F4-1D3E8BC584FD}"/>
          </ac:picMkLst>
        </pc:picChg>
        <pc:picChg chg="add mod">
          <ac:chgData name="Anthony pead" userId="83583eff10336828" providerId="LiveId" clId="{AD3668ED-140C-4F6A-B81F-05D3A5986A3B}" dt="2022-10-11T10:30:16.888" v="4" actId="14100"/>
          <ac:picMkLst>
            <pc:docMk/>
            <pc:sldMk cId="2198224578" sldId="840"/>
            <ac:picMk id="6" creationId="{75AD621B-9B59-A35B-B3DC-E88045FBD676}"/>
          </ac:picMkLst>
        </pc:picChg>
      </pc:sldChg>
      <pc:sldChg chg="modSp mod">
        <pc:chgData name="Anthony pead" userId="83583eff10336828" providerId="LiveId" clId="{AD3668ED-140C-4F6A-B81F-05D3A5986A3B}" dt="2022-10-11T10:46:32.879" v="7" actId="20577"/>
        <pc:sldMkLst>
          <pc:docMk/>
          <pc:sldMk cId="2168969289" sldId="842"/>
        </pc:sldMkLst>
        <pc:spChg chg="mod">
          <ac:chgData name="Anthony pead" userId="83583eff10336828" providerId="LiveId" clId="{AD3668ED-140C-4F6A-B81F-05D3A5986A3B}" dt="2022-10-11T10:46:32.879" v="7" actId="20577"/>
          <ac:spMkLst>
            <pc:docMk/>
            <pc:sldMk cId="2168969289" sldId="842"/>
            <ac:spMk id="5" creationId="{9F586F8D-C1DB-CA0F-8C1F-89869A3D01A6}"/>
          </ac:spMkLst>
        </pc:spChg>
      </pc:sldChg>
      <pc:sldChg chg="modSp mod">
        <pc:chgData name="Anthony pead" userId="83583eff10336828" providerId="LiveId" clId="{AD3668ED-140C-4F6A-B81F-05D3A5986A3B}" dt="2022-10-11T10:50:25.928" v="9" actId="14734"/>
        <pc:sldMkLst>
          <pc:docMk/>
          <pc:sldMk cId="1008884601" sldId="853"/>
        </pc:sldMkLst>
        <pc:graphicFrameChg chg="modGraphic">
          <ac:chgData name="Anthony pead" userId="83583eff10336828" providerId="LiveId" clId="{AD3668ED-140C-4F6A-B81F-05D3A5986A3B}" dt="2022-10-11T10:50:25.928" v="9" actId="14734"/>
          <ac:graphicFrameMkLst>
            <pc:docMk/>
            <pc:sldMk cId="1008884601" sldId="853"/>
            <ac:graphicFrameMk id="6" creationId="{72819322-6D90-61BE-D05D-E1242DEB814F}"/>
          </ac:graphicFrameMkLst>
        </pc:graphicFrameChg>
        <pc:graphicFrameChg chg="modGraphic">
          <ac:chgData name="Anthony pead" userId="83583eff10336828" providerId="LiveId" clId="{AD3668ED-140C-4F6A-B81F-05D3A5986A3B}" dt="2022-10-11T10:50:20.301" v="8" actId="14734"/>
          <ac:graphicFrameMkLst>
            <pc:docMk/>
            <pc:sldMk cId="1008884601" sldId="853"/>
            <ac:graphicFrameMk id="7" creationId="{83C85FED-6A1C-B527-4FB4-82A539F1D4F5}"/>
          </ac:graphicFrameMkLst>
        </pc:graphicFrameChg>
      </pc:sldChg>
      <pc:sldChg chg="del">
        <pc:chgData name="Anthony pead" userId="83583eff10336828" providerId="LiveId" clId="{AD3668ED-140C-4F6A-B81F-05D3A5986A3B}" dt="2022-10-11T12:04:03.271" v="73" actId="2696"/>
        <pc:sldMkLst>
          <pc:docMk/>
          <pc:sldMk cId="1275588296" sldId="855"/>
        </pc:sldMkLst>
      </pc:sldChg>
      <pc:sldChg chg="modSp mod">
        <pc:chgData name="Anthony pead" userId="83583eff10336828" providerId="LiveId" clId="{AD3668ED-140C-4F6A-B81F-05D3A5986A3B}" dt="2022-10-11T12:02:26.325" v="72" actId="20577"/>
        <pc:sldMkLst>
          <pc:docMk/>
          <pc:sldMk cId="6380966" sldId="859"/>
        </pc:sldMkLst>
        <pc:spChg chg="mod">
          <ac:chgData name="Anthony pead" userId="83583eff10336828" providerId="LiveId" clId="{AD3668ED-140C-4F6A-B81F-05D3A5986A3B}" dt="2022-10-11T12:02:26.325" v="72" actId="20577"/>
          <ac:spMkLst>
            <pc:docMk/>
            <pc:sldMk cId="6380966" sldId="859"/>
            <ac:spMk id="17" creationId="{64E488ED-BE1D-9B62-32E4-BBDE34CB9C54}"/>
          </ac:spMkLst>
        </pc:spChg>
      </pc:sldChg>
      <pc:sldChg chg="ord">
        <pc:chgData name="Anthony pead" userId="83583eff10336828" providerId="LiveId" clId="{AD3668ED-140C-4F6A-B81F-05D3A5986A3B}" dt="2022-10-11T10:45:51.233" v="6"/>
        <pc:sldMkLst>
          <pc:docMk/>
          <pc:sldMk cId="1475288752" sldId="86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Revenue £ 000’s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83</c:v>
                </c:pt>
                <c:pt idx="2">
                  <c:v>140</c:v>
                </c:pt>
                <c:pt idx="3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F-8847-8A99-FE38D96404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F-8847-8A99-FE38D96404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Events / Ground Hire / 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22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F-8847-8A99-FE38D9640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904830096"/>
        <c:axId val="904842464"/>
      </c:barChart>
      <c:catAx>
        <c:axId val="9048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842464"/>
        <c:crosses val="autoZero"/>
        <c:auto val="1"/>
        <c:lblAlgn val="ctr"/>
        <c:lblOffset val="100"/>
        <c:noMultiLvlLbl val="0"/>
      </c:catAx>
      <c:valAx>
        <c:axId val="90484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83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82024554771694"/>
          <c:y val="0.17409301354180523"/>
          <c:w val="0.497861380744622"/>
          <c:h val="0.194761598028908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Trading Surplus £ 000’s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2022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74</c:v>
                </c:pt>
                <c:pt idx="2">
                  <c:v>87</c:v>
                </c:pt>
                <c:pt idx="3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D-C443-BC4F-4E35E7CD1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904830096"/>
        <c:axId val="904842464"/>
      </c:barChart>
      <c:catAx>
        <c:axId val="90483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842464"/>
        <c:crosses val="autoZero"/>
        <c:auto val="1"/>
        <c:lblAlgn val="ctr"/>
        <c:lblOffset val="100"/>
        <c:noMultiLvlLbl val="0"/>
      </c:catAx>
      <c:valAx>
        <c:axId val="904842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483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4959C-AC48-45DD-AF9F-9F79EE8B5EDF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343CDC2-9A92-45BF-A372-D1FCDF785155}">
      <dgm:prSet phldrT="[Text]" custT="1"/>
      <dgm:spPr>
        <a:gradFill flip="none" rotWithShape="1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endParaRPr lang="en-GB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Community </a:t>
          </a:r>
        </a:p>
        <a:p>
          <a:pPr algn="ctr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</a:p>
        <a:p>
          <a:pPr algn="ctr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Enterprise</a:t>
          </a:r>
        </a:p>
        <a:p>
          <a:pPr algn="ctr"/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1.Vision - Strategy</a:t>
          </a:r>
        </a:p>
        <a:p>
          <a:pPr algn="ctr"/>
          <a:r>
            <a:rPr lang="en-GB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4036EC4C-8526-4579-8BD2-F4E5FF9A5F05}" type="parTrans" cxnId="{BED5701F-EE4E-4A4A-92D5-215E596E0875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99560-7CDC-40D0-8807-862CC0208512}" type="sibTrans" cxnId="{BED5701F-EE4E-4A4A-92D5-215E596E0875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AEDC4A-5C52-4303-A17A-0A11A89B6CC6}">
      <dgm:prSet phldrT="[Text]"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sz="1800" b="1" i="1" dirty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the Community</a:t>
          </a:r>
        </a:p>
      </dgm:t>
    </dgm:pt>
    <dgm:pt modelId="{314434DA-07CB-40C4-BA11-0BB3491A1F39}" type="parTrans" cxnId="{9C86A332-3F1E-4AAD-A611-20E3FF4CB130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4D173-950C-4453-8D91-1C179F7FF4C7}" type="sibTrans" cxnId="{9C86A332-3F1E-4AAD-A611-20E3FF4CB130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179B3-6E50-45B4-A72C-6E83A6262C11}">
      <dgm:prSet phldrT="[Text]"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5. Great place / environment</a:t>
          </a:r>
        </a:p>
      </dgm:t>
    </dgm:pt>
    <dgm:pt modelId="{4BF4BC8C-74DE-4699-8C02-435ADF3B0182}" type="parTrans" cxnId="{2CD5481C-631D-49E5-BDE2-04320B2D18DA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B004B-2B1E-4FA2-9F2F-D6AFA66CDEF9}" type="sibTrans" cxnId="{2CD5481C-631D-49E5-BDE2-04320B2D18DA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A64DE-B8B6-41E2-90A8-A281F3F052AD}">
      <dgm:prSet phldrT="[Text]"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6. Communication</a:t>
          </a:r>
        </a:p>
      </dgm:t>
    </dgm:pt>
    <dgm:pt modelId="{17A104CE-2475-4691-A40E-31F914BB64F1}" type="parTrans" cxnId="{73924594-5EC2-474D-B73C-C52DDB47A0A8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85317-6B0D-4D7D-9232-2FF924C6027E}" type="sibTrans" cxnId="{73924594-5EC2-474D-B73C-C52DDB47A0A8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0970D-BA2B-4B0E-9C62-4616BA9C07DB}">
      <dgm:prSet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7. Income Generation</a:t>
          </a:r>
        </a:p>
      </dgm:t>
    </dgm:pt>
    <dgm:pt modelId="{CB07C372-CE7C-401F-B905-8B1EFE13A9A6}" type="parTrans" cxnId="{09C6D197-AE4C-4196-A06A-43E91643F025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DBF6E-DD71-4E74-8936-7C8EE7149813}" type="sibTrans" cxnId="{09C6D197-AE4C-4196-A06A-43E91643F025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3DDCB-77F1-4E8D-9EE9-4867FE5778BD}">
      <dgm:prSet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2. Leadership</a:t>
          </a:r>
        </a:p>
      </dgm:t>
    </dgm:pt>
    <dgm:pt modelId="{BE295CCA-1F96-44DD-914C-5ED2DD8AD31E}" type="parTrans" cxnId="{4FF22EB8-CC38-4660-8818-A991FDC71B37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03AF9-B678-4FBB-AC27-A1A34FD8E83E}" type="sibTrans" cxnId="{4FF22EB8-CC38-4660-8818-A991FDC71B37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22861-32C8-4B8F-A296-0B63CFAE117D}">
      <dgm:prSet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3. Welcoming</a:t>
          </a: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Great experiences</a:t>
          </a:r>
        </a:p>
      </dgm:t>
    </dgm:pt>
    <dgm:pt modelId="{8C9DEC7D-B18C-4B63-9C7A-51372034EAA3}" type="parTrans" cxnId="{CE0FF76D-906C-4307-9FB5-55844CF595D7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7B959E-1F55-43EF-92EC-91A24764D7B8}" type="sibTrans" cxnId="{CE0FF76D-906C-4307-9FB5-55844CF595D7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28919-B2EC-405F-B141-06CF4BC59E5A}">
      <dgm:prSet/>
      <dgm:spPr/>
      <dgm:t>
        <a:bodyPr/>
        <a:lstStyle/>
        <a:p>
          <a:pPr algn="ctr"/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547ED-8456-44E5-9C1E-A6844C883372}" type="parTrans" cxnId="{E8A88C86-2E88-4247-929A-9D550EC901E1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B96D6-2E05-40BD-A3FC-1E45482B9E55}" type="sibTrans" cxnId="{E8A88C86-2E88-4247-929A-9D550EC901E1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4357-89C4-4169-BA6A-DC4853BBB62B}">
      <dgm:prSet/>
      <dgm:spPr/>
      <dgm:t>
        <a:bodyPr/>
        <a:lstStyle/>
        <a:p>
          <a:pPr algn="ctr"/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2140E-8D60-4BD9-92E4-32941983F13E}" type="parTrans" cxnId="{8AB49E52-306B-48FA-9A34-4A675EC83E35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F65A6F-8A84-4C6E-855A-C2E3B8AFD9BC}" type="sibTrans" cxnId="{8AB49E52-306B-48FA-9A34-4A675EC83E35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1BD63-68EC-4711-A472-D76ABE538766}">
      <dgm:prSet/>
      <dgm:spPr/>
      <dgm:t>
        <a:bodyPr/>
        <a:lstStyle/>
        <a:p>
          <a:pPr algn="ctr"/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78702-096F-4480-9E3D-C18538CD3C47}" type="parTrans" cxnId="{4C53E931-2DEC-4B5D-9B9A-160C8657CF1A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041B9-7D78-4D7E-B8EE-0FBFF5F2CD09}" type="sibTrans" cxnId="{4C53E931-2DEC-4B5D-9B9A-160C8657CF1A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C1A9F-F5FD-40DD-961F-FB223BF29CD3}">
      <dgm:prSet/>
      <dgm:spPr/>
      <dgm:t>
        <a:bodyPr/>
        <a:lstStyle/>
        <a:p>
          <a:pPr algn="ctr"/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0CA132-0858-476C-946C-B1BEE601674B}" type="parTrans" cxnId="{7E67EA00-46A0-4A49-B721-89D85899DE16}">
      <dgm:prSet/>
      <dgm:spPr/>
      <dgm:t>
        <a:bodyPr/>
        <a:lstStyle/>
        <a:p>
          <a:pPr algn="ctr"/>
          <a:endParaRPr lang="en-GB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B35F2-DEF6-47C3-B1C9-D99B32F66E8C}" type="sibTrans" cxnId="{7E67EA00-46A0-4A49-B721-89D85899DE16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C7BC7-27C4-48BE-A068-0D269D994BC0}">
      <dgm:prSet custT="1"/>
      <dgm:spPr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8. Getting things done through the right people </a:t>
          </a:r>
        </a:p>
      </dgm:t>
    </dgm:pt>
    <dgm:pt modelId="{1A619E10-BE5D-4E38-8FFC-BCE43E024B12}" type="parTrans" cxnId="{4C9A963B-8579-4F2E-B5AE-0BCD8BAEA259}">
      <dgm:prSet/>
      <dgm:spPr>
        <a:solidFill>
          <a:schemeClr val="accent1"/>
        </a:solidFill>
      </dgm:spPr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A314E-E620-4600-AC02-A091A812D355}" type="sibTrans" cxnId="{4C9A963B-8579-4F2E-B5AE-0BCD8BAEA259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BFDB70-F98D-42B5-B51D-484532A0D01B}">
      <dgm:prSet/>
      <dgm:spPr/>
      <dgm:t>
        <a:bodyPr/>
        <a:lstStyle/>
        <a:p>
          <a:pPr algn="ctr"/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DB2C0-E029-4B6D-9592-FBC0A1F05F68}" type="parTrans" cxnId="{E8899334-BDD7-47F0-A4CE-F607B5BC08CD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41A20-1DA5-4B41-9BD4-CF2AB789CB3E}" type="sibTrans" cxnId="{E8899334-BDD7-47F0-A4CE-F607B5BC08CD}">
      <dgm:prSet/>
      <dgm:spPr/>
      <dgm:t>
        <a:bodyPr/>
        <a:lstStyle/>
        <a:p>
          <a:pPr algn="ctr"/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06B1D-4DAA-4EA9-8453-CCA743C93A13}" type="pres">
      <dgm:prSet presAssocID="{97C4959C-AC48-45DD-AF9F-9F79EE8B5E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51F81E-B401-4A82-8009-CA386CB86B04}" type="pres">
      <dgm:prSet presAssocID="{3343CDC2-9A92-45BF-A372-D1FCDF785155}" presName="centerShape" presStyleLbl="node0" presStyleIdx="0" presStyleCnt="1" custScaleX="147311" custScaleY="82830" custLinFactNeighborX="-3978" custLinFactNeighborY="-18628"/>
      <dgm:spPr/>
    </dgm:pt>
    <dgm:pt modelId="{EAFE81A6-1499-47EC-80A1-6A3222D42288}" type="pres">
      <dgm:prSet presAssocID="{314434DA-07CB-40C4-BA11-0BB3491A1F39}" presName="parTrans" presStyleLbl="bgSibTrans2D1" presStyleIdx="0" presStyleCnt="7" custScaleX="48835" custScaleY="61852" custLinFactNeighborX="18578" custLinFactNeighborY="-37187"/>
      <dgm:spPr>
        <a:prstGeom prst="leftRightArrow">
          <a:avLst/>
        </a:prstGeom>
      </dgm:spPr>
    </dgm:pt>
    <dgm:pt modelId="{C9A171AB-AD56-427F-BC79-D8BE736B29FC}" type="pres">
      <dgm:prSet presAssocID="{42AEDC4A-5C52-4303-A17A-0A11A89B6CC6}" presName="node" presStyleLbl="node1" presStyleIdx="0" presStyleCnt="7" custScaleX="184670" custScaleY="72942" custRadScaleRad="62381" custRadScaleInc="-56718">
        <dgm:presLayoutVars>
          <dgm:bulletEnabled val="1"/>
        </dgm:presLayoutVars>
      </dgm:prSet>
      <dgm:spPr>
        <a:prstGeom prst="ellipse">
          <a:avLst/>
        </a:prstGeom>
      </dgm:spPr>
    </dgm:pt>
    <dgm:pt modelId="{63F63178-8EA7-43D3-9C63-3642D1ED980C}" type="pres">
      <dgm:prSet presAssocID="{4BF4BC8C-74DE-4699-8C02-435ADF3B0182}" presName="parTrans" presStyleLbl="bgSibTrans2D1" presStyleIdx="1" presStyleCnt="7" custAng="87962" custScaleX="37894" custScaleY="61852" custLinFactNeighborX="35781" custLinFactNeighborY="5479"/>
      <dgm:spPr>
        <a:prstGeom prst="leftRightArrow">
          <a:avLst/>
        </a:prstGeom>
      </dgm:spPr>
    </dgm:pt>
    <dgm:pt modelId="{1A7812ED-DA40-4018-BCAA-BE093DE353B0}" type="pres">
      <dgm:prSet presAssocID="{D6B179B3-6E50-45B4-A72C-6E83A6262C11}" presName="node" presStyleLbl="node1" presStyleIdx="1" presStyleCnt="7" custScaleX="157353" custScaleY="94069" custRadScaleRad="110358" custRadScaleInc="-45167">
        <dgm:presLayoutVars>
          <dgm:bulletEnabled val="1"/>
        </dgm:presLayoutVars>
      </dgm:prSet>
      <dgm:spPr>
        <a:prstGeom prst="ellipse">
          <a:avLst/>
        </a:prstGeom>
      </dgm:spPr>
    </dgm:pt>
    <dgm:pt modelId="{F4465C15-DB32-4818-BA98-B42B0BFDEE79}" type="pres">
      <dgm:prSet presAssocID="{17A104CE-2475-4691-A40E-31F914BB64F1}" presName="parTrans" presStyleLbl="bgSibTrans2D1" presStyleIdx="2" presStyleCnt="7" custAng="771515" custScaleX="36753" custScaleY="61852" custLinFactNeighborX="26642" custLinFactNeighborY="34239"/>
      <dgm:spPr>
        <a:prstGeom prst="leftRightArrow">
          <a:avLst/>
        </a:prstGeom>
      </dgm:spPr>
    </dgm:pt>
    <dgm:pt modelId="{ECED565B-7097-4F39-B8DE-D3A8466A75B0}" type="pres">
      <dgm:prSet presAssocID="{1A6A64DE-B8B6-41E2-90A8-A281F3F052AD}" presName="node" presStyleLbl="node1" presStyleIdx="2" presStyleCnt="7" custScaleX="171831" custScaleY="73612" custRadScaleRad="127151" custRadScaleInc="-75690">
        <dgm:presLayoutVars>
          <dgm:bulletEnabled val="1"/>
        </dgm:presLayoutVars>
      </dgm:prSet>
      <dgm:spPr>
        <a:prstGeom prst="ellipse">
          <a:avLst/>
        </a:prstGeom>
      </dgm:spPr>
    </dgm:pt>
    <dgm:pt modelId="{09B355F3-CBED-4203-8A5B-3AB286515157}" type="pres">
      <dgm:prSet presAssocID="{CB07C372-CE7C-401F-B905-8B1EFE13A9A6}" presName="parTrans" presStyleLbl="bgSibTrans2D1" presStyleIdx="3" presStyleCnt="7" custScaleX="50547" custScaleY="61852" custLinFactNeighborX="-3431" custLinFactNeighborY="42640"/>
      <dgm:spPr>
        <a:prstGeom prst="leftRightArrow">
          <a:avLst/>
        </a:prstGeom>
      </dgm:spPr>
    </dgm:pt>
    <dgm:pt modelId="{BF9B8A74-5BCE-4164-896E-2343F417E5B7}" type="pres">
      <dgm:prSet presAssocID="{6A20970D-BA2B-4B0E-9C62-4616BA9C07DB}" presName="node" presStyleLbl="node1" presStyleIdx="3" presStyleCnt="7" custScaleX="184932" custScaleY="66069" custRadScaleRad="97346" custRadScaleInc="-17594">
        <dgm:presLayoutVars>
          <dgm:bulletEnabled val="1"/>
        </dgm:presLayoutVars>
      </dgm:prSet>
      <dgm:spPr>
        <a:prstGeom prst="ellipse">
          <a:avLst/>
        </a:prstGeom>
      </dgm:spPr>
    </dgm:pt>
    <dgm:pt modelId="{94C48896-CC4C-4753-B8A8-329EC6824DB9}" type="pres">
      <dgm:prSet presAssocID="{BE295CCA-1F96-44DD-914C-5ED2DD8AD31E}" presName="parTrans" presStyleLbl="bgSibTrans2D1" presStyleIdx="4" presStyleCnt="7" custAng="10653443" custFlipHor="1" custScaleX="33591" custScaleY="61852" custLinFactNeighborX="-35086" custLinFactNeighborY="-7885"/>
      <dgm:spPr>
        <a:prstGeom prst="leftRightArrow">
          <a:avLst/>
        </a:prstGeom>
      </dgm:spPr>
    </dgm:pt>
    <dgm:pt modelId="{DCBA9799-F0AF-4F95-AD7F-FB2E816F3B88}" type="pres">
      <dgm:prSet presAssocID="{9383DDCB-77F1-4E8D-9EE9-4867FE5778BD}" presName="node" presStyleLbl="node1" presStyleIdx="4" presStyleCnt="7" custScaleX="139494" custScaleY="75282" custRadScaleRad="94771" custRadScaleInc="148799">
        <dgm:presLayoutVars>
          <dgm:bulletEnabled val="1"/>
        </dgm:presLayoutVars>
      </dgm:prSet>
      <dgm:spPr>
        <a:prstGeom prst="ellipse">
          <a:avLst/>
        </a:prstGeom>
      </dgm:spPr>
    </dgm:pt>
    <dgm:pt modelId="{FC9C1FBF-A7AB-4DA2-AB29-1FBE5A06FD1D}" type="pres">
      <dgm:prSet presAssocID="{8C9DEC7D-B18C-4B63-9C7A-51372034EAA3}" presName="parTrans" presStyleLbl="bgSibTrans2D1" presStyleIdx="5" presStyleCnt="7" custAng="275135" custScaleX="47452" custScaleY="61852" custLinFactNeighborX="-27261" custLinFactNeighborY="-31429"/>
      <dgm:spPr>
        <a:prstGeom prst="leftRightArrow">
          <a:avLst/>
        </a:prstGeom>
      </dgm:spPr>
    </dgm:pt>
    <dgm:pt modelId="{75527258-AC9F-487A-9BAB-C6F4B7CA64B0}" type="pres">
      <dgm:prSet presAssocID="{40122861-32C8-4B8F-A296-0B63CFAE117D}" presName="node" presStyleLbl="node1" presStyleIdx="5" presStyleCnt="7" custScaleX="186952" custScaleY="74933" custRadScaleRad="55963" custRadScaleInc="172205">
        <dgm:presLayoutVars>
          <dgm:bulletEnabled val="1"/>
        </dgm:presLayoutVars>
      </dgm:prSet>
      <dgm:spPr>
        <a:prstGeom prst="ellipse">
          <a:avLst/>
        </a:prstGeom>
      </dgm:spPr>
    </dgm:pt>
    <dgm:pt modelId="{C02A98F9-3504-4A2B-B2F6-D2032DB3E337}" type="pres">
      <dgm:prSet presAssocID="{1A619E10-BE5D-4E38-8FFC-BCE43E024B12}" presName="parTrans" presStyleLbl="bgSibTrans2D1" presStyleIdx="6" presStyleCnt="7" custAng="20702202" custScaleX="39370" custScaleY="61852" custLinFactNeighborX="-26303" custLinFactNeighborY="43125"/>
      <dgm:spPr>
        <a:prstGeom prst="leftRightArrow">
          <a:avLst/>
        </a:prstGeom>
      </dgm:spPr>
    </dgm:pt>
    <dgm:pt modelId="{1A5959CB-84A4-4A4E-8B4F-98D45CC6AF8C}" type="pres">
      <dgm:prSet presAssocID="{8B6C7BC7-27C4-48BE-A068-0D269D994BC0}" presName="node" presStyleLbl="node1" presStyleIdx="6" presStyleCnt="7" custScaleX="172641" custScaleY="71513" custRadScaleRad="111117" custRadScaleInc="-18043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E67EA00-46A0-4A49-B721-89D85899DE16}" srcId="{97C4959C-AC48-45DD-AF9F-9F79EE8B5EDF}" destId="{347C1A9F-F5FD-40DD-961F-FB223BF29CD3}" srcOrd="4" destOrd="0" parTransId="{280CA132-0858-476C-946C-B1BEE601674B}" sibTransId="{51EB35F2-DEF6-47C3-B1C9-D99B32F66E8C}"/>
    <dgm:cxn modelId="{03324B18-73FA-47B3-8F1E-CA6653D7052B}" type="presOf" srcId="{40122861-32C8-4B8F-A296-0B63CFAE117D}" destId="{75527258-AC9F-487A-9BAB-C6F4B7CA64B0}" srcOrd="0" destOrd="0" presId="urn:microsoft.com/office/officeart/2005/8/layout/radial4"/>
    <dgm:cxn modelId="{2CD5481C-631D-49E5-BDE2-04320B2D18DA}" srcId="{3343CDC2-9A92-45BF-A372-D1FCDF785155}" destId="{D6B179B3-6E50-45B4-A72C-6E83A6262C11}" srcOrd="1" destOrd="0" parTransId="{4BF4BC8C-74DE-4699-8C02-435ADF3B0182}" sibTransId="{213B004B-2B1E-4FA2-9F2F-D6AFA66CDEF9}"/>
    <dgm:cxn modelId="{06DD5E1C-6DF0-47F5-8AB5-F71B0B8AF5CC}" type="presOf" srcId="{8B6C7BC7-27C4-48BE-A068-0D269D994BC0}" destId="{1A5959CB-84A4-4A4E-8B4F-98D45CC6AF8C}" srcOrd="0" destOrd="0" presId="urn:microsoft.com/office/officeart/2005/8/layout/radial4"/>
    <dgm:cxn modelId="{4E1A351F-6915-4F0B-BD2B-0A64EE540D30}" type="presOf" srcId="{8C9DEC7D-B18C-4B63-9C7A-51372034EAA3}" destId="{FC9C1FBF-A7AB-4DA2-AB29-1FBE5A06FD1D}" srcOrd="0" destOrd="0" presId="urn:microsoft.com/office/officeart/2005/8/layout/radial4"/>
    <dgm:cxn modelId="{BED5701F-EE4E-4A4A-92D5-215E596E0875}" srcId="{97C4959C-AC48-45DD-AF9F-9F79EE8B5EDF}" destId="{3343CDC2-9A92-45BF-A372-D1FCDF785155}" srcOrd="0" destOrd="0" parTransId="{4036EC4C-8526-4579-8BD2-F4E5FF9A5F05}" sibTransId="{ACC99560-7CDC-40D0-8807-862CC0208512}"/>
    <dgm:cxn modelId="{4C53E931-2DEC-4B5D-9B9A-160C8657CF1A}" srcId="{97C4959C-AC48-45DD-AF9F-9F79EE8B5EDF}" destId="{27B1BD63-68EC-4711-A472-D76ABE538766}" srcOrd="3" destOrd="0" parTransId="{EBC78702-096F-4480-9E3D-C18538CD3C47}" sibTransId="{706041B9-7D78-4D7E-B8EE-0FBFF5F2CD09}"/>
    <dgm:cxn modelId="{8A444332-EAFC-41CF-8582-DA5FB948AE66}" type="presOf" srcId="{4BF4BC8C-74DE-4699-8C02-435ADF3B0182}" destId="{63F63178-8EA7-43D3-9C63-3642D1ED980C}" srcOrd="0" destOrd="0" presId="urn:microsoft.com/office/officeart/2005/8/layout/radial4"/>
    <dgm:cxn modelId="{9C86A332-3F1E-4AAD-A611-20E3FF4CB130}" srcId="{3343CDC2-9A92-45BF-A372-D1FCDF785155}" destId="{42AEDC4A-5C52-4303-A17A-0A11A89B6CC6}" srcOrd="0" destOrd="0" parTransId="{314434DA-07CB-40C4-BA11-0BB3491A1F39}" sibTransId="{BC24D173-950C-4453-8D91-1C179F7FF4C7}"/>
    <dgm:cxn modelId="{E8899334-BDD7-47F0-A4CE-F607B5BC08CD}" srcId="{97C4959C-AC48-45DD-AF9F-9F79EE8B5EDF}" destId="{21BFDB70-F98D-42B5-B51D-484532A0D01B}" srcOrd="5" destOrd="0" parTransId="{2A2DB2C0-E029-4B6D-9592-FBC0A1F05F68}" sibTransId="{79041A20-1DA5-4B41-9BD4-CF2AB789CB3E}"/>
    <dgm:cxn modelId="{734CD735-7D85-456F-ADD4-CE878236A85D}" type="presOf" srcId="{3343CDC2-9A92-45BF-A372-D1FCDF785155}" destId="{DD51F81E-B401-4A82-8009-CA386CB86B04}" srcOrd="0" destOrd="0" presId="urn:microsoft.com/office/officeart/2005/8/layout/radial4"/>
    <dgm:cxn modelId="{4C9A963B-8579-4F2E-B5AE-0BCD8BAEA259}" srcId="{3343CDC2-9A92-45BF-A372-D1FCDF785155}" destId="{8B6C7BC7-27C4-48BE-A068-0D269D994BC0}" srcOrd="6" destOrd="0" parTransId="{1A619E10-BE5D-4E38-8FFC-BCE43E024B12}" sibTransId="{A63A314E-E620-4600-AC02-A091A812D355}"/>
    <dgm:cxn modelId="{72B43B3C-9CDC-405A-A019-63EF0ACFB487}" type="presOf" srcId="{314434DA-07CB-40C4-BA11-0BB3491A1F39}" destId="{EAFE81A6-1499-47EC-80A1-6A3222D42288}" srcOrd="0" destOrd="0" presId="urn:microsoft.com/office/officeart/2005/8/layout/radial4"/>
    <dgm:cxn modelId="{CF3A3843-7CD6-4712-83DD-5D53D2A5B537}" type="presOf" srcId="{1A619E10-BE5D-4E38-8FFC-BCE43E024B12}" destId="{C02A98F9-3504-4A2B-B2F6-D2032DB3E337}" srcOrd="0" destOrd="0" presId="urn:microsoft.com/office/officeart/2005/8/layout/radial4"/>
    <dgm:cxn modelId="{087B0452-AABF-4468-9B15-6794F8D129BD}" type="presOf" srcId="{CB07C372-CE7C-401F-B905-8B1EFE13A9A6}" destId="{09B355F3-CBED-4203-8A5B-3AB286515157}" srcOrd="0" destOrd="0" presId="urn:microsoft.com/office/officeart/2005/8/layout/radial4"/>
    <dgm:cxn modelId="{8AB49E52-306B-48FA-9A34-4A675EC83E35}" srcId="{97C4959C-AC48-45DD-AF9F-9F79EE8B5EDF}" destId="{49234357-89C4-4169-BA6A-DC4853BBB62B}" srcOrd="2" destOrd="0" parTransId="{0C62140E-8D60-4BD9-92E4-32941983F13E}" sibTransId="{30F65A6F-8A84-4C6E-855A-C2E3B8AFD9BC}"/>
    <dgm:cxn modelId="{FF46EE56-F061-4951-918E-166E79FEA59C}" type="presOf" srcId="{1A6A64DE-B8B6-41E2-90A8-A281F3F052AD}" destId="{ECED565B-7097-4F39-B8DE-D3A8466A75B0}" srcOrd="0" destOrd="0" presId="urn:microsoft.com/office/officeart/2005/8/layout/radial4"/>
    <dgm:cxn modelId="{CE0FF76D-906C-4307-9FB5-55844CF595D7}" srcId="{3343CDC2-9A92-45BF-A372-D1FCDF785155}" destId="{40122861-32C8-4B8F-A296-0B63CFAE117D}" srcOrd="5" destOrd="0" parTransId="{8C9DEC7D-B18C-4B63-9C7A-51372034EAA3}" sibTransId="{FB7B959E-1F55-43EF-92EC-91A24764D7B8}"/>
    <dgm:cxn modelId="{E8A88C86-2E88-4247-929A-9D550EC901E1}" srcId="{97C4959C-AC48-45DD-AF9F-9F79EE8B5EDF}" destId="{08928919-B2EC-405F-B141-06CF4BC59E5A}" srcOrd="1" destOrd="0" parTransId="{9A6547ED-8456-44E5-9C1E-A6844C883372}" sibTransId="{825B96D6-2E05-40BD-A3FC-1E45482B9E55}"/>
    <dgm:cxn modelId="{163D2289-785F-4D91-BC55-FB470132EE23}" type="presOf" srcId="{97C4959C-AC48-45DD-AF9F-9F79EE8B5EDF}" destId="{86406B1D-4DAA-4EA9-8453-CCA743C93A13}" srcOrd="0" destOrd="0" presId="urn:microsoft.com/office/officeart/2005/8/layout/radial4"/>
    <dgm:cxn modelId="{73924594-5EC2-474D-B73C-C52DDB47A0A8}" srcId="{3343CDC2-9A92-45BF-A372-D1FCDF785155}" destId="{1A6A64DE-B8B6-41E2-90A8-A281F3F052AD}" srcOrd="2" destOrd="0" parTransId="{17A104CE-2475-4691-A40E-31F914BB64F1}" sibTransId="{9C585317-6B0D-4D7D-9232-2FF924C6027E}"/>
    <dgm:cxn modelId="{09C6D197-AE4C-4196-A06A-43E91643F025}" srcId="{3343CDC2-9A92-45BF-A372-D1FCDF785155}" destId="{6A20970D-BA2B-4B0E-9C62-4616BA9C07DB}" srcOrd="3" destOrd="0" parTransId="{CB07C372-CE7C-401F-B905-8B1EFE13A9A6}" sibTransId="{00CDBF6E-DD71-4E74-8936-7C8EE7149813}"/>
    <dgm:cxn modelId="{A5AED3A5-8FAE-4A29-B9F4-394C481DFB9E}" type="presOf" srcId="{17A104CE-2475-4691-A40E-31F914BB64F1}" destId="{F4465C15-DB32-4818-BA98-B42B0BFDEE79}" srcOrd="0" destOrd="0" presId="urn:microsoft.com/office/officeart/2005/8/layout/radial4"/>
    <dgm:cxn modelId="{4FF22EB8-CC38-4660-8818-A991FDC71B37}" srcId="{3343CDC2-9A92-45BF-A372-D1FCDF785155}" destId="{9383DDCB-77F1-4E8D-9EE9-4867FE5778BD}" srcOrd="4" destOrd="0" parTransId="{BE295CCA-1F96-44DD-914C-5ED2DD8AD31E}" sibTransId="{B8E03AF9-B678-4FBB-AC27-A1A34FD8E83E}"/>
    <dgm:cxn modelId="{717ACBC6-2D91-4BB0-B4C9-1F0352A271F6}" type="presOf" srcId="{9383DDCB-77F1-4E8D-9EE9-4867FE5778BD}" destId="{DCBA9799-F0AF-4F95-AD7F-FB2E816F3B88}" srcOrd="0" destOrd="0" presId="urn:microsoft.com/office/officeart/2005/8/layout/radial4"/>
    <dgm:cxn modelId="{779893CF-7475-4E84-B3E3-9671604F0E63}" type="presOf" srcId="{BE295CCA-1F96-44DD-914C-5ED2DD8AD31E}" destId="{94C48896-CC4C-4753-B8A8-329EC6824DB9}" srcOrd="0" destOrd="0" presId="urn:microsoft.com/office/officeart/2005/8/layout/radial4"/>
    <dgm:cxn modelId="{5EFAA9D5-C348-49BF-868C-B111EA6906D7}" type="presOf" srcId="{D6B179B3-6E50-45B4-A72C-6E83A6262C11}" destId="{1A7812ED-DA40-4018-BCAA-BE093DE353B0}" srcOrd="0" destOrd="0" presId="urn:microsoft.com/office/officeart/2005/8/layout/radial4"/>
    <dgm:cxn modelId="{7967B8DC-70DC-4288-865E-80ECAED4FF05}" type="presOf" srcId="{42AEDC4A-5C52-4303-A17A-0A11A89B6CC6}" destId="{C9A171AB-AD56-427F-BC79-D8BE736B29FC}" srcOrd="0" destOrd="0" presId="urn:microsoft.com/office/officeart/2005/8/layout/radial4"/>
    <dgm:cxn modelId="{7E5472FE-0305-489B-8ED8-239EFD7AFD02}" type="presOf" srcId="{6A20970D-BA2B-4B0E-9C62-4616BA9C07DB}" destId="{BF9B8A74-5BCE-4164-896E-2343F417E5B7}" srcOrd="0" destOrd="0" presId="urn:microsoft.com/office/officeart/2005/8/layout/radial4"/>
    <dgm:cxn modelId="{554C2886-C1EE-47C0-B154-B96BF7784EE7}" type="presParOf" srcId="{86406B1D-4DAA-4EA9-8453-CCA743C93A13}" destId="{DD51F81E-B401-4A82-8009-CA386CB86B04}" srcOrd="0" destOrd="0" presId="urn:microsoft.com/office/officeart/2005/8/layout/radial4"/>
    <dgm:cxn modelId="{DDE4D8BB-207B-47BB-BAF6-AFB0B347EC39}" type="presParOf" srcId="{86406B1D-4DAA-4EA9-8453-CCA743C93A13}" destId="{EAFE81A6-1499-47EC-80A1-6A3222D42288}" srcOrd="1" destOrd="0" presId="urn:microsoft.com/office/officeart/2005/8/layout/radial4"/>
    <dgm:cxn modelId="{26987F39-DDE8-484A-BC63-9CF541B26BA1}" type="presParOf" srcId="{86406B1D-4DAA-4EA9-8453-CCA743C93A13}" destId="{C9A171AB-AD56-427F-BC79-D8BE736B29FC}" srcOrd="2" destOrd="0" presId="urn:microsoft.com/office/officeart/2005/8/layout/radial4"/>
    <dgm:cxn modelId="{B284F808-8FF4-4F76-9094-58ED910601F7}" type="presParOf" srcId="{86406B1D-4DAA-4EA9-8453-CCA743C93A13}" destId="{63F63178-8EA7-43D3-9C63-3642D1ED980C}" srcOrd="3" destOrd="0" presId="urn:microsoft.com/office/officeart/2005/8/layout/radial4"/>
    <dgm:cxn modelId="{6D052183-19E2-4CD1-9DBA-C0A26809535B}" type="presParOf" srcId="{86406B1D-4DAA-4EA9-8453-CCA743C93A13}" destId="{1A7812ED-DA40-4018-BCAA-BE093DE353B0}" srcOrd="4" destOrd="0" presId="urn:microsoft.com/office/officeart/2005/8/layout/radial4"/>
    <dgm:cxn modelId="{D356D2CF-CFAB-489D-A5F2-7E2F98261678}" type="presParOf" srcId="{86406B1D-4DAA-4EA9-8453-CCA743C93A13}" destId="{F4465C15-DB32-4818-BA98-B42B0BFDEE79}" srcOrd="5" destOrd="0" presId="urn:microsoft.com/office/officeart/2005/8/layout/radial4"/>
    <dgm:cxn modelId="{7C11863E-053B-4AD4-9F64-CF42E0B13591}" type="presParOf" srcId="{86406B1D-4DAA-4EA9-8453-CCA743C93A13}" destId="{ECED565B-7097-4F39-B8DE-D3A8466A75B0}" srcOrd="6" destOrd="0" presId="urn:microsoft.com/office/officeart/2005/8/layout/radial4"/>
    <dgm:cxn modelId="{61D99EBE-6AC8-4062-B6F9-DA26E31754C2}" type="presParOf" srcId="{86406B1D-4DAA-4EA9-8453-CCA743C93A13}" destId="{09B355F3-CBED-4203-8A5B-3AB286515157}" srcOrd="7" destOrd="0" presId="urn:microsoft.com/office/officeart/2005/8/layout/radial4"/>
    <dgm:cxn modelId="{83DA96C9-661A-480D-8D1F-33325F21FB11}" type="presParOf" srcId="{86406B1D-4DAA-4EA9-8453-CCA743C93A13}" destId="{BF9B8A74-5BCE-4164-896E-2343F417E5B7}" srcOrd="8" destOrd="0" presId="urn:microsoft.com/office/officeart/2005/8/layout/radial4"/>
    <dgm:cxn modelId="{681A8D7A-8CC9-4968-BFC3-9D1319A075F0}" type="presParOf" srcId="{86406B1D-4DAA-4EA9-8453-CCA743C93A13}" destId="{94C48896-CC4C-4753-B8A8-329EC6824DB9}" srcOrd="9" destOrd="0" presId="urn:microsoft.com/office/officeart/2005/8/layout/radial4"/>
    <dgm:cxn modelId="{83BDCC23-BA89-4FF2-8AEA-B5A05F983AB2}" type="presParOf" srcId="{86406B1D-4DAA-4EA9-8453-CCA743C93A13}" destId="{DCBA9799-F0AF-4F95-AD7F-FB2E816F3B88}" srcOrd="10" destOrd="0" presId="urn:microsoft.com/office/officeart/2005/8/layout/radial4"/>
    <dgm:cxn modelId="{1F3510A3-B7BF-4959-94A9-BFCBAD43C060}" type="presParOf" srcId="{86406B1D-4DAA-4EA9-8453-CCA743C93A13}" destId="{FC9C1FBF-A7AB-4DA2-AB29-1FBE5A06FD1D}" srcOrd="11" destOrd="0" presId="urn:microsoft.com/office/officeart/2005/8/layout/radial4"/>
    <dgm:cxn modelId="{563A7CFE-A870-4DB3-953A-3453809A3119}" type="presParOf" srcId="{86406B1D-4DAA-4EA9-8453-CCA743C93A13}" destId="{75527258-AC9F-487A-9BAB-C6F4B7CA64B0}" srcOrd="12" destOrd="0" presId="urn:microsoft.com/office/officeart/2005/8/layout/radial4"/>
    <dgm:cxn modelId="{C723DD51-CA96-4AFD-8889-E20962C5CD7A}" type="presParOf" srcId="{86406B1D-4DAA-4EA9-8453-CCA743C93A13}" destId="{C02A98F9-3504-4A2B-B2F6-D2032DB3E337}" srcOrd="13" destOrd="0" presId="urn:microsoft.com/office/officeart/2005/8/layout/radial4"/>
    <dgm:cxn modelId="{8CB99BB1-61E7-43E0-B112-75E085D7DD4E}" type="presParOf" srcId="{86406B1D-4DAA-4EA9-8453-CCA743C93A13}" destId="{1A5959CB-84A4-4A4E-8B4F-98D45CC6AF8C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1F81E-B401-4A82-8009-CA386CB86B04}">
      <dsp:nvSpPr>
        <dsp:cNvPr id="0" name=""/>
        <dsp:cNvSpPr/>
      </dsp:nvSpPr>
      <dsp:spPr>
        <a:xfrm>
          <a:off x="2826400" y="1752547"/>
          <a:ext cx="2843196" cy="1598671"/>
        </a:xfrm>
        <a:prstGeom prst="ellipse">
          <a:avLst/>
        </a:prstGeom>
        <a:gradFill flip="none" rotWithShape="1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Community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Sports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Enterprise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1.Vision - Strategy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242776" y="1986667"/>
        <a:ext cx="2010444" cy="1130431"/>
      </dsp:txXfrm>
    </dsp:sp>
    <dsp:sp modelId="{EAFE81A6-1499-47EC-80A1-6A3222D42288}">
      <dsp:nvSpPr>
        <dsp:cNvPr id="0" name=""/>
        <dsp:cNvSpPr/>
      </dsp:nvSpPr>
      <dsp:spPr>
        <a:xfrm rot="8082082">
          <a:off x="2953599" y="3406270"/>
          <a:ext cx="653055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A171AB-AD56-427F-BC79-D8BE736B29FC}">
      <dsp:nvSpPr>
        <dsp:cNvPr id="0" name=""/>
        <dsp:cNvSpPr/>
      </dsp:nvSpPr>
      <dsp:spPr>
        <a:xfrm>
          <a:off x="1313877" y="3862000"/>
          <a:ext cx="2494974" cy="788383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GB" sz="1800" b="1" i="1" kern="1200" dirty="0">
              <a:latin typeface="Arial" panose="020B0604020202020204" pitchFamily="34" charset="0"/>
              <a:cs typeface="Arial" panose="020B0604020202020204" pitchFamily="34" charset="0"/>
            </a:rPr>
            <a:t>For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the Community</a:t>
          </a:r>
        </a:p>
      </dsp:txBody>
      <dsp:txXfrm>
        <a:off x="1679257" y="3977456"/>
        <a:ext cx="1764214" cy="557471"/>
      </dsp:txXfrm>
    </dsp:sp>
    <dsp:sp modelId="{63F63178-8EA7-43D3-9C63-3642D1ED980C}">
      <dsp:nvSpPr>
        <dsp:cNvPr id="0" name=""/>
        <dsp:cNvSpPr/>
      </dsp:nvSpPr>
      <dsp:spPr>
        <a:xfrm rot="10801019">
          <a:off x="2203926" y="2470432"/>
          <a:ext cx="606710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7812ED-DA40-4018-BCAA-BE093DE353B0}">
      <dsp:nvSpPr>
        <dsp:cNvPr id="0" name=""/>
        <dsp:cNvSpPr/>
      </dsp:nvSpPr>
      <dsp:spPr>
        <a:xfrm>
          <a:off x="71166" y="2122286"/>
          <a:ext cx="2125909" cy="1016731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5. Great place / environment</a:t>
          </a:r>
        </a:p>
      </dsp:txBody>
      <dsp:txXfrm>
        <a:off x="382498" y="2271183"/>
        <a:ext cx="1503245" cy="718937"/>
      </dsp:txXfrm>
    </dsp:sp>
    <dsp:sp modelId="{F4465C15-DB32-4818-BA98-B42B0BFDEE79}">
      <dsp:nvSpPr>
        <dsp:cNvPr id="0" name=""/>
        <dsp:cNvSpPr/>
      </dsp:nvSpPr>
      <dsp:spPr>
        <a:xfrm rot="13197690">
          <a:off x="2404161" y="1545519"/>
          <a:ext cx="703141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ED565B-7097-4F39-B8DE-D3A8466A75B0}">
      <dsp:nvSpPr>
        <dsp:cNvPr id="0" name=""/>
        <dsp:cNvSpPr/>
      </dsp:nvSpPr>
      <dsp:spPr>
        <a:xfrm>
          <a:off x="233738" y="693676"/>
          <a:ext cx="2321513" cy="795624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6. Communication</a:t>
          </a:r>
        </a:p>
      </dsp:txBody>
      <dsp:txXfrm>
        <a:off x="573716" y="810192"/>
        <a:ext cx="1641557" cy="562592"/>
      </dsp:txXfrm>
    </dsp:sp>
    <dsp:sp modelId="{09B355F3-CBED-4203-8A5B-3AB286515157}">
      <dsp:nvSpPr>
        <dsp:cNvPr id="0" name=""/>
        <dsp:cNvSpPr/>
      </dsp:nvSpPr>
      <dsp:spPr>
        <a:xfrm rot="16215949">
          <a:off x="3949422" y="1223804"/>
          <a:ext cx="537151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9B8A74-5BCE-4164-896E-2343F417E5B7}">
      <dsp:nvSpPr>
        <dsp:cNvPr id="0" name=""/>
        <dsp:cNvSpPr/>
      </dsp:nvSpPr>
      <dsp:spPr>
        <a:xfrm>
          <a:off x="3007667" y="270987"/>
          <a:ext cx="2498513" cy="714097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7. Income Generation</a:t>
          </a:r>
        </a:p>
      </dsp:txBody>
      <dsp:txXfrm>
        <a:off x="3373566" y="375564"/>
        <a:ext cx="1766715" cy="504943"/>
      </dsp:txXfrm>
    </dsp:sp>
    <dsp:sp modelId="{94C48896-CC4C-4753-B8A8-329EC6824DB9}">
      <dsp:nvSpPr>
        <dsp:cNvPr id="0" name=""/>
        <dsp:cNvSpPr/>
      </dsp:nvSpPr>
      <dsp:spPr>
        <a:xfrm rot="10869309" flipH="1">
          <a:off x="5730349" y="2390098"/>
          <a:ext cx="529706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BA9799-F0AF-4F95-AD7F-FB2E816F3B88}">
      <dsp:nvSpPr>
        <dsp:cNvPr id="0" name=""/>
        <dsp:cNvSpPr/>
      </dsp:nvSpPr>
      <dsp:spPr>
        <a:xfrm>
          <a:off x="6394435" y="2214463"/>
          <a:ext cx="1884626" cy="813674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2. Leadership</a:t>
          </a:r>
        </a:p>
      </dsp:txBody>
      <dsp:txXfrm>
        <a:off x="6670432" y="2333623"/>
        <a:ext cx="1332632" cy="575354"/>
      </dsp:txXfrm>
    </dsp:sp>
    <dsp:sp modelId="{FC9C1FBF-A7AB-4DA2-AB29-1FBE5A06FD1D}">
      <dsp:nvSpPr>
        <dsp:cNvPr id="0" name=""/>
        <dsp:cNvSpPr/>
      </dsp:nvSpPr>
      <dsp:spPr>
        <a:xfrm rot="2638410">
          <a:off x="4936328" y="3387226"/>
          <a:ext cx="695040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527258-AC9F-487A-9BAB-C6F4B7CA64B0}">
      <dsp:nvSpPr>
        <dsp:cNvPr id="0" name=""/>
        <dsp:cNvSpPr/>
      </dsp:nvSpPr>
      <dsp:spPr>
        <a:xfrm>
          <a:off x="4986263" y="3790002"/>
          <a:ext cx="2525805" cy="809902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3. Welcoming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Great experiences</a:t>
          </a:r>
        </a:p>
      </dsp:txBody>
      <dsp:txXfrm>
        <a:off x="5356159" y="3908609"/>
        <a:ext cx="1786013" cy="572688"/>
      </dsp:txXfrm>
    </dsp:sp>
    <dsp:sp modelId="{C02A98F9-3504-4A2B-B2F6-D2032DB3E337}">
      <dsp:nvSpPr>
        <dsp:cNvPr id="0" name=""/>
        <dsp:cNvSpPr/>
      </dsp:nvSpPr>
      <dsp:spPr>
        <a:xfrm rot="19078657">
          <a:off x="5366155" y="1631577"/>
          <a:ext cx="697553" cy="340228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5959CB-84A4-4A4E-8B4F-98D45CC6AF8C}">
      <dsp:nvSpPr>
        <dsp:cNvPr id="0" name=""/>
        <dsp:cNvSpPr/>
      </dsp:nvSpPr>
      <dsp:spPr>
        <a:xfrm>
          <a:off x="5803659" y="775004"/>
          <a:ext cx="2332457" cy="772938"/>
        </a:xfrm>
        <a:prstGeom prst="ellipse">
          <a:avLst/>
        </a:prstGeom>
        <a:gradFill rotWithShape="0">
          <a:gsLst>
            <a:gs pos="0">
              <a:srgbClr val="C2DFFE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8. Getting things done through the right people </a:t>
          </a:r>
        </a:p>
      </dsp:txBody>
      <dsp:txXfrm>
        <a:off x="6145239" y="888198"/>
        <a:ext cx="1649297" cy="54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3E49F-B080-BE40-AC17-542061BDB634}" type="datetimeFigureOut">
              <a:rPr lang="en-GB" smtClean="0"/>
              <a:t>12/10/2022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C14C-25BA-6F40-BDB8-2C72277E1F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9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1B3B-D42C-417A-ADC5-637C6315E31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4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8692-4134-76C8-F505-43BE9D65E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8D07C-E97A-DF38-0B29-FF29A0E45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FE71-7121-2F00-E4C8-98A40C80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9E50-111A-E9BC-3D0B-1B6E578B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24A9-015A-534D-653C-49B9419B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46BDCF9-D30E-6110-29DB-DBB1CEABA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348" y="46831"/>
            <a:ext cx="1202073" cy="12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246F-95B6-644F-50E7-8B5DAFD1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07225-C0C2-0ED4-422B-E7F8668E6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4DFA3-9589-2BCB-41DD-4CC05D5D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10CB6-8875-4C29-83D4-996247CE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71780-52AF-D73D-D0BA-8A1B4E43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8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B5379-97C8-21B3-3A3B-11C123D2B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6497A-7B34-CF7B-6B45-BB1959094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CF179-60E5-3B17-5042-2FC2085F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B325-3D8C-7B7E-815C-8FE34AD9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02C1-90F4-7CF0-5717-32A2BFA0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1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F020-2EB2-32D1-F2D1-7004C6A4B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187C3-2D47-ADBF-DEFA-355EA5B46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1590F-74F8-337B-CD9E-EF61BED7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F32D-BAA0-0A40-9672-00032F54ED7A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8732F-ACEC-2D8D-6064-79D66FD4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B479-9510-A61B-DCDD-A2004B49E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4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752B-B993-5C03-DA7F-404E9C06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1FDA-CFEA-7FAE-BF48-64097072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14B62-1E48-7D3F-9A44-5FC3CF5A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1AC9-D409-964F-A0E8-69FBB6C4F05F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33305-9DA6-6EE5-161C-6F237D32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8D956-7340-4B75-1F55-9AEADE2F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5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6D1F-DBB1-1897-319E-89A9C168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F674F-C216-CA95-8526-C1238B77B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14EEA-D6BA-2F1B-563E-F5C924A0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05FC-4776-7449-9B65-C990C0905EC6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DADF3-55CE-2A1F-BB7E-3BB6E113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223C-ED53-C871-EB3E-E3217777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1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DF2-E731-0D90-B1A3-16353989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BA963-3CC7-F086-5B83-A9B6904AB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EB814-B8EF-6BF4-ABFC-CF988196F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CA9FC-7A28-5F00-88A3-E477E6ED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4332-23EC-1E4D-BF28-357445014430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43D3B-E867-8BC0-CB6F-E4DF952B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00BB-7260-F7F6-F877-2E108E1F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5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DFD3-C012-0EDC-B0FF-690BC615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934D1-E81D-E31B-1E10-91D32DA4D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B6D7E-D715-284A-355A-D80814096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5DB71-5D19-390F-3CB2-83985E4E1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50EA9-11C6-E552-1E4C-A65775ED2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BF45-B178-6741-95D5-E8DFCA59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09CD-A94D-E24F-BD17-0E503F1B4647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4C5B0-60D4-D746-0D19-4B34292E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CAE0B-B042-CDED-C7D5-4BECE0E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9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B88D-0B71-BD8F-DD19-899AEABB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26E9A-EA6C-DC6D-BECE-92F491EA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7B5B-2A98-4948-9677-CC6953CDB8B7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18A15-75E7-E2BA-0AA1-4AFCEF45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AFF03-746C-91F3-0B2E-9ED53113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7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553F4-CD7B-95B9-1ADE-427A01B5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53FF-ABA2-FC47-A280-CC325549223B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9E887-FD99-AFA6-4D27-44A018A2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D4679-2F88-2AD7-8647-B04651F2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53E1-B662-6B20-91BC-479122D7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B642D-D979-BD6E-9E66-06356F663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1902D-2CD8-005D-5FF0-374F74A9C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6ED2E-56F6-F196-E1C1-1D34FCFB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9262-645B-2A41-9B81-122632DEA62D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0DBAD-FFFA-3C80-F383-310F729E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9377F-73A3-D7D7-A2CC-839C35A8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C899-9CB9-7E93-6D64-E6460804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A254-47D0-808D-C6CA-EDB8D844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44D2-9542-BC1D-7236-EB41CEB2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3B34-3DB4-2E23-4504-4FF38F3B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36729-E8EF-EEA4-8C89-65880CA8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A21738-6F76-751A-091C-269A9061256F}"/>
              </a:ext>
            </a:extLst>
          </p:cNvPr>
          <p:cNvCxnSpPr/>
          <p:nvPr userDrawn="1"/>
        </p:nvCxnSpPr>
        <p:spPr>
          <a:xfrm>
            <a:off x="367748" y="1162878"/>
            <a:ext cx="11380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E105D074-014D-B105-2362-3E199C3BC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068" y="46831"/>
            <a:ext cx="1026353" cy="10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5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A758-1194-3559-2B69-ED19AF12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ED9C1D-42CB-D8B2-748C-958B15E2C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588E-1408-FAD1-D3DC-F5304C99F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0AF80-B037-D921-F1E9-7597B471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59F5-8AF9-8A47-A7FD-FC2F1FAC672E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11722-7AE5-A87C-8637-5AB16EB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18A19-7855-91AC-8DBA-5908C2302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B996-002B-E070-B065-E3AFC440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7A971-25C6-2BC7-B4C7-620FFAE67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E269-294F-8242-ACC5-81A26912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EC04-E87E-2745-869A-676B53C518F1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82CF-280A-9BAB-3D3F-B0F6866C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4D6E2-DED9-19E3-865F-605485F9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DB7493-6E30-E928-F7BF-4A97C7A80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360A-1372-B5E0-0FA0-48DA3DF8D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0870-F259-F538-C7C5-F4B45699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4115-B2DF-2141-9EDE-5AB6A909319F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D3B28-D52C-A84B-F488-E5B6C130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B1EEE-C8FC-40E3-552C-9BCEC791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D0AF-B352-AF7E-5494-62C44931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8D077-AF73-57FB-3AB0-5BFF74C6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6B6B6-590A-1252-9513-A39B2A58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AEB8-5F3D-2575-91AA-627C0C23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9FDE-09B2-5759-B909-6D27BF0C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8413-0179-C831-BA5D-36250D54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9643-2A5D-14FB-278E-AC9084BF5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0DE23-CEFA-A283-4D38-509726BB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0E97C-674B-85DA-F37B-EEACAC6E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2581E-F677-AFBD-1AA0-F6CA3165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08CD4-CEC8-6760-2BB8-FA04DEA4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4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CF27-3DEE-3743-8846-D235FA7A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8DE1A-9A8E-F297-5BA3-7A6C3DC7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23A97-3ED2-FC06-9068-37D6BCB29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E7EDD-7D62-B75B-63B8-58D278A34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E185A-6D6F-ED2D-2FA0-6D0D79C44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8C4D2-A86E-483E-1600-BA6BB33F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CDEDF4-474B-BEFE-21C1-F2D49902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2859C5-F9C6-FF5F-33F4-4B5A3C32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04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41B67-A2BD-7F9A-F390-20FF9359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C74D4-32F3-1FE5-BAAD-6EE1D54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3FE73-C4B9-62B2-C56B-7BFCBE94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54604-D522-2833-E2B9-5B1299F5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76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2DF18-2E6A-7389-F30B-B870EBB2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23091-9DF4-E5BD-EA1D-B9412899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A8778-FC34-499B-7C96-E4B0CB1D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6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E183-1E16-5E43-318B-83A696D4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E420-D098-16F7-0744-AA57A9AC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3D1EA-95E2-AB22-0460-9C2356AF3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E4E43-26C0-3F83-AC90-02D92FAE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FBC7A-5454-9BCE-3979-8DEA5B9B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1D09-B164-DA34-D815-A72AC3D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699D-E041-D93B-0C7A-1CF1FBC7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2D3224-F78E-2B2D-D672-E641CFF5C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F17AA-C27B-5068-FCAF-BDAF85D46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ADD82-DEFD-05CF-378A-B583C453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B8E68-236E-21ED-850C-4259D76F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EB85-FC90-E264-57C6-E243DE94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1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ED889-87AF-5076-0FD3-0D953F86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2542F-F0F3-4E9C-DF2D-9DD4D374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F92E-DB48-2D2A-C26C-1B4BEE123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E33D3-F000-D58A-CAD2-585A23ECB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81A59-8A8C-96D0-6B2A-10206E823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E7AD-CC91-2343-A7F1-59CC043690C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63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F573A-82CB-E0BE-66E1-F5FE61C6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D969-5ABF-60A6-B2BD-07BB3055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CD365-A8C9-4D8C-FFE7-FD79E79E6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A5BB-28CE-A345-8B03-6410F1FD0FA1}" type="datetime1">
              <a:rPr lang="en-GB" smtClean="0"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6BE-47BA-A9A2-5685-C331672F8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A7D73-0B85-55AD-4BA9-6D7FF36F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4CF0-BF6F-3E48-80AE-53284BA5A5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9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HjZyCutHS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69418-F356-5B79-61FE-0B5D5185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470" y="1042850"/>
            <a:ext cx="10668000" cy="2306637"/>
          </a:xfrm>
        </p:spPr>
        <p:txBody>
          <a:bodyPr/>
          <a:lstStyle/>
          <a:p>
            <a:r>
              <a:rPr lang="en-GB" dirty="0"/>
              <a:t>Ponthir Sports &amp; Community Club</a:t>
            </a:r>
            <a:br>
              <a:rPr lang="en-GB" dirty="0"/>
            </a:br>
            <a:r>
              <a:rPr lang="en-GB" dirty="0"/>
              <a:t>PSCC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586F8D-C1DB-CA0F-8C1F-89869A3D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1"/>
            <a:ext cx="9390185" cy="3292474"/>
          </a:xfrm>
        </p:spPr>
        <p:txBody>
          <a:bodyPr>
            <a:normAutofit/>
          </a:bodyPr>
          <a:lstStyle/>
          <a:p>
            <a:r>
              <a:rPr lang="en-GB" sz="3200" dirty="0"/>
              <a:t>Presentation to Stakeholders October 2022</a:t>
            </a:r>
          </a:p>
          <a:p>
            <a:pPr algn="l"/>
            <a:endParaRPr lang="en-GB" dirty="0"/>
          </a:p>
          <a:p>
            <a:pPr algn="l"/>
            <a:r>
              <a:rPr lang="en-GB" sz="3200" dirty="0"/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Q&amp;A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Walk around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F212D-88D4-9001-F060-4ABEEAAA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6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C2D-DF38-8C95-6A11-852E9AAF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3" y="104084"/>
            <a:ext cx="10515600" cy="843841"/>
          </a:xfrm>
        </p:spPr>
        <p:txBody>
          <a:bodyPr>
            <a:normAutofit/>
          </a:bodyPr>
          <a:lstStyle/>
          <a:p>
            <a:r>
              <a:rPr lang="en-GB" sz="4800" b="1" dirty="0"/>
              <a:t>Achievements to Date - </a:t>
            </a:r>
            <a:r>
              <a:rPr lang="en-GB" sz="2800" dirty="0"/>
              <a:t> </a:t>
            </a:r>
            <a:r>
              <a:rPr lang="en-GB" sz="4800" b="1" dirty="0"/>
              <a:t>The Small Stuff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B518-F879-A041-0695-CA71AF0F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59" y="1242646"/>
            <a:ext cx="7590649" cy="5511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Made significant improvements to clubhouse </a:t>
            </a:r>
          </a:p>
          <a:p>
            <a:pPr lvl="1"/>
            <a:r>
              <a:rPr lang="en-GB" dirty="0"/>
              <a:t>Exterior and interior heating &amp; lighting</a:t>
            </a:r>
          </a:p>
          <a:p>
            <a:pPr lvl="1"/>
            <a:r>
              <a:rPr lang="en-GB" dirty="0"/>
              <a:t>Exterior and interior decoration</a:t>
            </a:r>
          </a:p>
          <a:p>
            <a:pPr lvl="1"/>
            <a:r>
              <a:rPr lang="en-GB" dirty="0"/>
              <a:t>Facia, soffits and cladding</a:t>
            </a:r>
          </a:p>
          <a:p>
            <a:pPr lvl="1"/>
            <a:r>
              <a:rPr lang="en-GB" dirty="0"/>
              <a:t>New doors</a:t>
            </a:r>
          </a:p>
          <a:p>
            <a:pPr lvl="1"/>
            <a:r>
              <a:rPr lang="en-GB" dirty="0"/>
              <a:t>Canopy</a:t>
            </a:r>
          </a:p>
          <a:p>
            <a:pPr lvl="1"/>
            <a:r>
              <a:rPr lang="en-GB" dirty="0"/>
              <a:t>Picket fence</a:t>
            </a:r>
          </a:p>
          <a:p>
            <a:pPr lvl="1"/>
            <a:r>
              <a:rPr lang="en-GB" dirty="0"/>
              <a:t>Extended patio and new patio furniture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Created a welcoming &amp; friendly environment used by</a:t>
            </a:r>
          </a:p>
          <a:p>
            <a:pPr lvl="1"/>
            <a:r>
              <a:rPr lang="en-GB" dirty="0"/>
              <a:t>Charities </a:t>
            </a:r>
          </a:p>
          <a:p>
            <a:pPr lvl="2"/>
            <a:r>
              <a:rPr lang="en-GB" dirty="0"/>
              <a:t>ACGAS, MNDA, The Samaritans</a:t>
            </a:r>
          </a:p>
          <a:p>
            <a:pPr lvl="2"/>
            <a:r>
              <a:rPr lang="en-GB" dirty="0"/>
              <a:t>St. David’s Hospice Care, Royal British Legion</a:t>
            </a:r>
          </a:p>
          <a:p>
            <a:pPr lvl="1"/>
            <a:r>
              <a:rPr lang="en-GB" dirty="0"/>
              <a:t>NHS (Families’ Day),  Private parties</a:t>
            </a:r>
          </a:p>
          <a:p>
            <a:pPr lvl="1"/>
            <a:r>
              <a:rPr lang="en-GB" dirty="0"/>
              <a:t>Foreign language classes (U3A) , Cook stars , Lunch club	</a:t>
            </a:r>
          </a:p>
          <a:p>
            <a:pPr lvl="1"/>
            <a:r>
              <a:rPr lang="en-GB" dirty="0"/>
              <a:t>Community café</a:t>
            </a:r>
          </a:p>
          <a:p>
            <a:pPr lvl="1"/>
            <a:r>
              <a:rPr lang="en-GB" dirty="0"/>
              <a:t>Cribbage team , Quiz , Darts teams, Boules teams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887AB7E-9C49-6E41-C507-234D3165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BB4383-76FD-085A-24B0-F6F7052D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B9FCE-A6AD-C947-7DCF-95184AB6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83"/>
          <a:stretch/>
        </p:blipFill>
        <p:spPr>
          <a:xfrm>
            <a:off x="8153400" y="1464936"/>
            <a:ext cx="3875998" cy="1972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B55C17-703A-52D4-F5B9-104040140576}"/>
              </a:ext>
            </a:extLst>
          </p:cNvPr>
          <p:cNvSpPr txBox="1"/>
          <p:nvPr/>
        </p:nvSpPr>
        <p:spPr>
          <a:xfrm>
            <a:off x="8153400" y="3495413"/>
            <a:ext cx="3875999" cy="2862322"/>
          </a:xfrm>
          <a:prstGeom prst="rect">
            <a:avLst/>
          </a:prstGeom>
          <a:solidFill>
            <a:srgbClr val="636F6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LAST BUT NOT LEAST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Club has circa 500 Members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Provided Ponthir School with sports facilities  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Significant use by families and juniors for informal recreation , sports and outdoor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A29FE-15C1-AF52-A83A-FDF10222EC84}"/>
              </a:ext>
            </a:extLst>
          </p:cNvPr>
          <p:cNvSpPr txBox="1"/>
          <p:nvPr/>
        </p:nvSpPr>
        <p:spPr>
          <a:xfrm>
            <a:off x="6717170" y="763259"/>
            <a:ext cx="4255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(largely funded by investing Covid grants)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8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DB0C-627E-4A07-5E56-154EF685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74" y="3421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The Big Stuff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72ED-1EB1-5C3E-D654-619E50E7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43" y="1273504"/>
            <a:ext cx="10902462" cy="5550279"/>
          </a:xfrm>
        </p:spPr>
        <p:txBody>
          <a:bodyPr>
            <a:normAutofit fontScale="40000" lnSpcReduction="20000"/>
          </a:bodyPr>
          <a:lstStyle/>
          <a:p>
            <a:endParaRPr lang="en-GB" sz="4400" dirty="0"/>
          </a:p>
          <a:p>
            <a:r>
              <a:rPr lang="en-GB" sz="4400" dirty="0"/>
              <a:t>Community Amateur Sports Club (CASC)</a:t>
            </a:r>
          </a:p>
          <a:p>
            <a:endParaRPr lang="en-GB" sz="4400" dirty="0"/>
          </a:p>
          <a:p>
            <a:r>
              <a:rPr lang="en-GB" sz="4400" dirty="0"/>
              <a:t>Boules pistes (soon to have four teams)</a:t>
            </a:r>
          </a:p>
          <a:p>
            <a:endParaRPr lang="en-GB" sz="4400" dirty="0"/>
          </a:p>
          <a:p>
            <a:r>
              <a:rPr lang="en-GB" sz="4400" dirty="0"/>
              <a:t>New cricket nets</a:t>
            </a:r>
          </a:p>
          <a:p>
            <a:endParaRPr lang="en-GB" sz="4400" dirty="0"/>
          </a:p>
          <a:p>
            <a:r>
              <a:rPr lang="en-GB" sz="4400" dirty="0"/>
              <a:t>New storage container for small grounds equipment</a:t>
            </a:r>
          </a:p>
          <a:p>
            <a:endParaRPr lang="en-GB" sz="4400" dirty="0"/>
          </a:p>
          <a:p>
            <a:r>
              <a:rPr lang="en-GB" sz="4400" dirty="0"/>
              <a:t>New garage for large grounds equipment</a:t>
            </a:r>
          </a:p>
          <a:p>
            <a:endParaRPr lang="en-GB" sz="4400" dirty="0"/>
          </a:p>
          <a:p>
            <a:r>
              <a:rPr lang="en-GB" sz="4400" dirty="0"/>
              <a:t>Grounds mini tractor plus ancillary equipment</a:t>
            </a:r>
          </a:p>
          <a:p>
            <a:endParaRPr lang="en-GB" sz="4400" dirty="0"/>
          </a:p>
          <a:p>
            <a:r>
              <a:rPr lang="en-GB" sz="4400" dirty="0"/>
              <a:t>Marquees </a:t>
            </a:r>
          </a:p>
          <a:p>
            <a:endParaRPr lang="en-GB" sz="4400" dirty="0"/>
          </a:p>
          <a:p>
            <a:r>
              <a:rPr lang="en-GB" sz="4400" dirty="0"/>
              <a:t>Expanded events calendar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6226D-04B6-7B5F-2267-F10519B9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8B4BD-95A2-32C0-1E25-CA388ECD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52178-B487-4FC8-566B-5575117A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545" y="1320775"/>
            <a:ext cx="4026529" cy="2497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7FC94-E844-E9F7-99B7-7FB2018A0345}"/>
              </a:ext>
            </a:extLst>
          </p:cNvPr>
          <p:cNvSpPr txBox="1"/>
          <p:nvPr/>
        </p:nvSpPr>
        <p:spPr>
          <a:xfrm>
            <a:off x="3763292" y="601611"/>
            <a:ext cx="732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largely funded internally but with help from the Ponthir Community Council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B3089-EBD7-008D-92DA-C57D0273B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6" r="3486" b="7636"/>
          <a:stretch/>
        </p:blipFill>
        <p:spPr>
          <a:xfrm>
            <a:off x="7250545" y="3818311"/>
            <a:ext cx="4057458" cy="23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9170-FB51-6FEF-A832-D5D0DFA3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22" y="45260"/>
            <a:ext cx="10798215" cy="1404938"/>
          </a:xfrm>
        </p:spPr>
        <p:txBody>
          <a:bodyPr/>
          <a:lstStyle/>
          <a:p>
            <a:r>
              <a:rPr lang="en-GB" b="1" dirty="0"/>
              <a:t>The Very Big Stuff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E017-2D89-445D-D1C8-9C50D95A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22" y="1902373"/>
            <a:ext cx="7887161" cy="4213983"/>
          </a:xfrm>
        </p:spPr>
        <p:txBody>
          <a:bodyPr>
            <a:normAutofit fontScale="62500" lnSpcReduction="20000"/>
          </a:bodyPr>
          <a:lstStyle/>
          <a:p>
            <a:r>
              <a:rPr lang="en-GB" sz="4400" dirty="0"/>
              <a:t>Removed the blight of electric overhead cables</a:t>
            </a:r>
            <a:endParaRPr lang="en-GB" sz="4000" dirty="0"/>
          </a:p>
          <a:p>
            <a:pPr lvl="1"/>
            <a:endParaRPr lang="en-GB" sz="4000" dirty="0"/>
          </a:p>
          <a:p>
            <a:r>
              <a:rPr lang="en-GB" sz="4400" dirty="0"/>
              <a:t>Graded cricket outfield eliminating a 5 ft slope</a:t>
            </a:r>
          </a:p>
          <a:p>
            <a:pPr lvl="1"/>
            <a:endParaRPr lang="en-GB" sz="4000" dirty="0"/>
          </a:p>
          <a:p>
            <a:r>
              <a:rPr lang="en-GB" sz="4400" dirty="0"/>
              <a:t>Graded, re-laid and fully drained main pitch</a:t>
            </a:r>
          </a:p>
          <a:p>
            <a:pPr lvl="1"/>
            <a:endParaRPr lang="en-GB" sz="4000" dirty="0"/>
          </a:p>
          <a:p>
            <a:r>
              <a:rPr lang="en-GB" sz="4400" dirty="0"/>
              <a:t>Created new pitch on top field – why?</a:t>
            </a:r>
          </a:p>
          <a:p>
            <a:pPr lvl="1"/>
            <a:endParaRPr lang="en-GB" sz="4000" dirty="0"/>
          </a:p>
          <a:p>
            <a:r>
              <a:rPr lang="en-GB" sz="4400" dirty="0"/>
              <a:t>Drained cricket outfield – why?</a:t>
            </a:r>
          </a:p>
          <a:p>
            <a:pPr lvl="1"/>
            <a:endParaRPr lang="en-GB" sz="4000" dirty="0"/>
          </a:p>
          <a:p>
            <a:r>
              <a:rPr lang="en-GB" sz="4400" dirty="0"/>
              <a:t>Created 3</a:t>
            </a:r>
            <a:r>
              <a:rPr lang="en-GB" sz="4400" baseline="30000" dirty="0"/>
              <a:t>rd</a:t>
            </a:r>
            <a:r>
              <a:rPr lang="en-GB" sz="4400" dirty="0"/>
              <a:t> football pitch on outfield – why?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1655A-6B4B-EEEB-30A5-06DFA364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B59D79-3BAA-5778-7B0B-4A7AC1EF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52A53-308A-226B-5A2D-92395012A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82" y="4585742"/>
            <a:ext cx="3437118" cy="1770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8B76E-F2D2-833F-EC17-D202D341F900}"/>
              </a:ext>
            </a:extLst>
          </p:cNvPr>
          <p:cNvSpPr txBox="1"/>
          <p:nvPr/>
        </p:nvSpPr>
        <p:spPr>
          <a:xfrm>
            <a:off x="4475442" y="483686"/>
            <a:ext cx="4255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(50% funded internally)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82F8E0-3C92-A2E0-081E-3DE417DD4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44"/>
          <a:stretch/>
        </p:blipFill>
        <p:spPr>
          <a:xfrm>
            <a:off x="8008882" y="2943048"/>
            <a:ext cx="3437118" cy="1642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D7FA20-7971-AC93-FAEB-BB9700C23E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02" b="13732"/>
          <a:stretch/>
        </p:blipFill>
        <p:spPr>
          <a:xfrm>
            <a:off x="8008882" y="1246900"/>
            <a:ext cx="3437119" cy="16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CC2D-DF38-8C95-6A11-852E9AAF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196806"/>
            <a:ext cx="10638692" cy="811380"/>
          </a:xfrm>
        </p:spPr>
        <p:txBody>
          <a:bodyPr>
            <a:normAutofit/>
          </a:bodyPr>
          <a:lstStyle/>
          <a:p>
            <a:r>
              <a:rPr lang="en-GB" sz="4900" b="1" dirty="0"/>
              <a:t>How have we achieved it?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B518-F879-A041-0695-CA71AF0F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596861"/>
            <a:ext cx="10515600" cy="4756672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/>
              <a:t>Committed core of people on the Management Board</a:t>
            </a:r>
          </a:p>
          <a:p>
            <a:endParaRPr lang="en-GB" sz="3600" dirty="0"/>
          </a:p>
          <a:p>
            <a:r>
              <a:rPr lang="en-GB" sz="3600" dirty="0"/>
              <a:t>Professional approach to governance and management</a:t>
            </a:r>
          </a:p>
          <a:p>
            <a:endParaRPr lang="en-GB" sz="3600" dirty="0"/>
          </a:p>
          <a:p>
            <a:r>
              <a:rPr lang="en-GB" sz="3600" dirty="0"/>
              <a:t>Enthusiastic and committed band of volunteers involved in every aspect of club life </a:t>
            </a:r>
          </a:p>
          <a:p>
            <a:pPr lvl="1"/>
            <a:r>
              <a:rPr lang="en-GB" sz="3200" dirty="0"/>
              <a:t>coaches, team managers</a:t>
            </a:r>
          </a:p>
          <a:p>
            <a:pPr lvl="1"/>
            <a:r>
              <a:rPr lang="en-GB" sz="3200" dirty="0"/>
              <a:t>cooks, bar people</a:t>
            </a:r>
          </a:p>
          <a:p>
            <a:pPr lvl="1"/>
            <a:r>
              <a:rPr lang="en-GB" sz="3200" dirty="0"/>
              <a:t>event stewards, stage crew</a:t>
            </a:r>
          </a:p>
          <a:p>
            <a:pPr lvl="1"/>
            <a:r>
              <a:rPr lang="en-GB" sz="3200" dirty="0"/>
              <a:t>engineers, ground staff, litter pickers</a:t>
            </a:r>
          </a:p>
          <a:p>
            <a:pPr lvl="1"/>
            <a:endParaRPr lang="en-GB" sz="3200" dirty="0"/>
          </a:p>
          <a:p>
            <a:r>
              <a:rPr lang="en-GB" sz="3600" dirty="0"/>
              <a:t>Grant funders with an open mind and a sympathetic ear – sometimes!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0765B-A401-4DBA-1D1B-9DD10A63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38317-31CB-5AAF-E214-343B025A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9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1A2F-F4C6-4550-3818-FC921AD6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77" y="348744"/>
            <a:ext cx="10515600" cy="767936"/>
          </a:xfrm>
        </p:spPr>
        <p:txBody>
          <a:bodyPr>
            <a:normAutofit/>
          </a:bodyPr>
          <a:lstStyle/>
          <a:p>
            <a:r>
              <a:rPr lang="en-GB" sz="4400" b="1" dirty="0"/>
              <a:t>Funding The Very Big Stuff (to date) £ 000’s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4B2B5-F75A-23BE-E7DD-6C22250D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F1973-036C-9AAF-E53F-8AA50416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14</a:t>
            </a:fld>
            <a:endParaRPr lang="en-GB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2819322-6D90-61BE-D05D-E1242DEB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33252"/>
              </p:ext>
            </p:extLst>
          </p:nvPr>
        </p:nvGraphicFramePr>
        <p:xfrm>
          <a:off x="560106" y="1674648"/>
          <a:ext cx="493656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6615">
                  <a:extLst>
                    <a:ext uri="{9D8B030D-6E8A-4147-A177-3AD203B41FA5}">
                      <a16:colId xmlns:a16="http://schemas.microsoft.com/office/drawing/2014/main" val="1847993157"/>
                    </a:ext>
                  </a:extLst>
                </a:gridCol>
                <a:gridCol w="1289953">
                  <a:extLst>
                    <a:ext uri="{9D8B030D-6E8A-4147-A177-3AD203B41FA5}">
                      <a16:colId xmlns:a16="http://schemas.microsoft.com/office/drawing/2014/main" val="874361203"/>
                    </a:ext>
                  </a:extLst>
                </a:gridCol>
              </a:tblGrid>
              <a:tr h="392396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39578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Power line removal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67241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Main football pitch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32181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Top football 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85742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Cricket outfield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244687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South 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105261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1208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3C85FED-6A1C-B527-4FB4-82A539F1D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78284"/>
              </p:ext>
            </p:extLst>
          </p:nvPr>
        </p:nvGraphicFramePr>
        <p:xfrm>
          <a:off x="5955537" y="1676881"/>
          <a:ext cx="578782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204">
                  <a:extLst>
                    <a:ext uri="{9D8B030D-6E8A-4147-A177-3AD203B41FA5}">
                      <a16:colId xmlns:a16="http://schemas.microsoft.com/office/drawing/2014/main" val="1847993157"/>
                    </a:ext>
                  </a:extLst>
                </a:gridCol>
                <a:gridCol w="1263621">
                  <a:extLst>
                    <a:ext uri="{9D8B030D-6E8A-4147-A177-3AD203B41FA5}">
                      <a16:colId xmlns:a16="http://schemas.microsoft.com/office/drawing/2014/main" val="874361203"/>
                    </a:ext>
                  </a:extLst>
                </a:gridCol>
              </a:tblGrid>
              <a:tr h="392396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Funded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39578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CFW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67241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CFW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32181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FAW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85742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Match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244687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Total External Funding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12080"/>
                  </a:ext>
                </a:extLst>
              </a:tr>
              <a:tr h="392396">
                <a:tc>
                  <a:txBody>
                    <a:bodyPr/>
                    <a:lstStyle/>
                    <a:p>
                      <a:r>
                        <a:rPr lang="en-GB" sz="2400" dirty="0"/>
                        <a:t>PSCC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025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FBA84E-5B08-4564-7629-81709CD7C959}"/>
              </a:ext>
            </a:extLst>
          </p:cNvPr>
          <p:cNvSpPr txBox="1"/>
          <p:nvPr/>
        </p:nvSpPr>
        <p:spPr>
          <a:xfrm>
            <a:off x="6570422" y="5614583"/>
            <a:ext cx="488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50% of £250K spend funded by PSCC </a:t>
            </a:r>
          </a:p>
        </p:txBody>
      </p:sp>
    </p:spTree>
    <p:extLst>
      <p:ext uri="{BB962C8B-B14F-4D97-AF65-F5344CB8AC3E}">
        <p14:creationId xmlns:p14="http://schemas.microsoft.com/office/powerpoint/2010/main" val="100888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371D-4536-801C-A490-B053F4E9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Future Projects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572C7-F5D6-C2DE-7CFD-BB6EAF0B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ED639-CD24-A712-5562-4BE419DA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1DD81A7-221F-A536-BC49-5E7294E5F7D3}"/>
              </a:ext>
            </a:extLst>
          </p:cNvPr>
          <p:cNvSpPr txBox="1">
            <a:spLocks/>
          </p:cNvSpPr>
          <p:nvPr/>
        </p:nvSpPr>
        <p:spPr>
          <a:xfrm>
            <a:off x="240554" y="1723742"/>
            <a:ext cx="10443518" cy="404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Complete ground works			- £70,000</a:t>
            </a:r>
          </a:p>
          <a:p>
            <a:r>
              <a:rPr lang="en-GB" sz="3200" dirty="0"/>
              <a:t>Stage / Outdoor function area		- £20,000</a:t>
            </a:r>
          </a:p>
          <a:p>
            <a:r>
              <a:rPr lang="en-GB" sz="3200" dirty="0"/>
              <a:t>Boules melee area				- £25,000</a:t>
            </a:r>
          </a:p>
          <a:p>
            <a:r>
              <a:rPr lang="en-GB" sz="3200" dirty="0"/>
              <a:t>Changing rooms				- £400,000</a:t>
            </a:r>
          </a:p>
          <a:p>
            <a:r>
              <a:rPr lang="en-GB" sz="3200" dirty="0"/>
              <a:t>MUGA No 1					- £200,000</a:t>
            </a:r>
          </a:p>
          <a:p>
            <a:r>
              <a:rPr lang="en-GB" sz="3200" dirty="0"/>
              <a:t>MUGA No 2					- £300,000</a:t>
            </a:r>
          </a:p>
          <a:p>
            <a:r>
              <a:rPr lang="en-GB" sz="3200" dirty="0"/>
              <a:t>Clubhouse refurbishment			- £200,000</a:t>
            </a:r>
          </a:p>
          <a:p>
            <a:r>
              <a:rPr lang="en-GB" sz="3200" dirty="0"/>
              <a:t>Rewilding					- £ 100,000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/>
              <a:t>					</a:t>
            </a:r>
            <a:r>
              <a:rPr lang="en-GB" sz="3200" u="dbl" dirty="0"/>
              <a:t>Total	- £1,315,000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06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16F60-ACB8-197E-7316-F0200FCB5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Video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9F6E0A-14F2-6B8C-D634-4A5C43577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E55B0-E556-ED50-47E2-ECAAE95E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16</a:t>
            </a:fld>
            <a:endParaRPr lang="en-US"/>
          </a:p>
        </p:txBody>
      </p:sp>
      <p:pic>
        <p:nvPicPr>
          <p:cNvPr id="6" name="Online Media 5" title="Ponthir Sports &amp; Community Club - 2022 Film">
            <a:hlinkClick r:id="" action="ppaction://media"/>
            <a:extLst>
              <a:ext uri="{FF2B5EF4-FFF2-40B4-BE49-F238E27FC236}">
                <a16:creationId xmlns:a16="http://schemas.microsoft.com/office/drawing/2014/main" id="{75AD621B-9B59-A35B-B3DC-E88045FBD6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3583-58DA-462C-C3CD-38AED101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0" y="384116"/>
            <a:ext cx="10515600" cy="767936"/>
          </a:xfrm>
        </p:spPr>
        <p:txBody>
          <a:bodyPr/>
          <a:lstStyle/>
          <a:p>
            <a:r>
              <a:rPr lang="en-GB"/>
              <a:t>Journey over last 5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B56C8-C27A-8187-FF7C-5E306677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r>
              <a:rPr lang="en-GB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FF4F4-D2DA-15BA-F709-5F285BF8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17</a:t>
            </a:fld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F099A18-6330-8AC2-B919-E129D24A3324}"/>
              </a:ext>
            </a:extLst>
          </p:cNvPr>
          <p:cNvSpPr txBox="1">
            <a:spLocks/>
          </p:cNvSpPr>
          <p:nvPr/>
        </p:nvSpPr>
        <p:spPr>
          <a:xfrm>
            <a:off x="809972" y="1335127"/>
            <a:ext cx="3031568" cy="5021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/>
              <a:t>2017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D23529-C969-73BC-2957-18788EB0CB00}"/>
              </a:ext>
            </a:extLst>
          </p:cNvPr>
          <p:cNvSpPr txBox="1">
            <a:spLocks/>
          </p:cNvSpPr>
          <p:nvPr/>
        </p:nvSpPr>
        <p:spPr>
          <a:xfrm>
            <a:off x="204961" y="1837305"/>
            <a:ext cx="3384332" cy="3970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Sports Club mainly for adult males</a:t>
            </a:r>
          </a:p>
          <a:p>
            <a:r>
              <a:rPr lang="en-GB" sz="2000"/>
              <a:t>Limited awareness &amp; use by local community</a:t>
            </a:r>
          </a:p>
          <a:p>
            <a:r>
              <a:rPr lang="en-GB" sz="2000"/>
              <a:t>Cricket &amp; Football sections separate</a:t>
            </a:r>
          </a:p>
          <a:p>
            <a:r>
              <a:rPr lang="en-GB" sz="2000"/>
              <a:t>Financially struggling</a:t>
            </a:r>
          </a:p>
          <a:p>
            <a:r>
              <a:rPr lang="en-GB" sz="2000"/>
              <a:t>Only one football pitch &amp; cricket field with poor drainage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7D46AB4-7FFC-CC33-EEFB-A79A638AED2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D4D325-C0A3-214C-A846-8DD9F2D230C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B7219D9-FD03-C74F-A928-C942DB5329FC}"/>
              </a:ext>
            </a:extLst>
          </p:cNvPr>
          <p:cNvSpPr txBox="1">
            <a:spLocks/>
          </p:cNvSpPr>
          <p:nvPr/>
        </p:nvSpPr>
        <p:spPr>
          <a:xfrm>
            <a:off x="9347730" y="1268268"/>
            <a:ext cx="1191492" cy="502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Today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E488ED-BE1D-9B62-32E4-BBDE34CB9C54}"/>
              </a:ext>
            </a:extLst>
          </p:cNvPr>
          <p:cNvSpPr txBox="1">
            <a:spLocks/>
          </p:cNvSpPr>
          <p:nvPr/>
        </p:nvSpPr>
        <p:spPr>
          <a:xfrm>
            <a:off x="8413522" y="1834085"/>
            <a:ext cx="3573517" cy="39259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Financially solvent</a:t>
            </a:r>
          </a:p>
          <a:p>
            <a:r>
              <a:rPr lang="en-GB" sz="2000" dirty="0"/>
              <a:t>3 Football pitches</a:t>
            </a:r>
          </a:p>
          <a:p>
            <a:r>
              <a:rPr lang="en-GB" sz="2000" dirty="0"/>
              <a:t>Over 100 girls playing football (and 100 more waiting to join)</a:t>
            </a:r>
          </a:p>
          <a:p>
            <a:r>
              <a:rPr lang="en-GB" sz="2000" dirty="0"/>
              <a:t>Improved Cricket field</a:t>
            </a:r>
          </a:p>
          <a:p>
            <a:r>
              <a:rPr lang="en-GB" sz="2000" dirty="0"/>
              <a:t>Attractive outside bar / social</a:t>
            </a:r>
          </a:p>
          <a:p>
            <a:r>
              <a:rPr lang="en-GB" sz="2000" dirty="0"/>
              <a:t>Used by multiple sections of local community</a:t>
            </a:r>
          </a:p>
          <a:p>
            <a:r>
              <a:rPr lang="en-GB" sz="2000" dirty="0"/>
              <a:t>Vibrant friendly atmosphere</a:t>
            </a:r>
          </a:p>
          <a:p>
            <a:r>
              <a:rPr lang="en-GB" sz="2000" dirty="0"/>
              <a:t>Created “Pester Power Premises of Ponthir”!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8849C-CB70-6F03-C744-A09E5F7BA565}"/>
              </a:ext>
            </a:extLst>
          </p:cNvPr>
          <p:cNvSpPr txBox="1"/>
          <p:nvPr/>
        </p:nvSpPr>
        <p:spPr>
          <a:xfrm>
            <a:off x="4214587" y="1834085"/>
            <a:ext cx="357351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proactive management team with clear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 sports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Created family friendly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Changed club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Financial turnaround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£250K spent on facility improvements with 50 % raised by the club.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C301205-58DE-51A8-914A-BEC7F2E5C349}"/>
              </a:ext>
            </a:extLst>
          </p:cNvPr>
          <p:cNvSpPr/>
          <p:nvPr/>
        </p:nvSpPr>
        <p:spPr>
          <a:xfrm>
            <a:off x="3711866" y="3319263"/>
            <a:ext cx="441434" cy="36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70500EA-F4C3-0016-26B9-BF4C04EAEE28}"/>
              </a:ext>
            </a:extLst>
          </p:cNvPr>
          <p:cNvSpPr/>
          <p:nvPr/>
        </p:nvSpPr>
        <p:spPr>
          <a:xfrm>
            <a:off x="7849392" y="3319263"/>
            <a:ext cx="441434" cy="36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D13CEE4-E847-A244-C0F2-70A86F5C1A92}"/>
              </a:ext>
            </a:extLst>
          </p:cNvPr>
          <p:cNvSpPr txBox="1">
            <a:spLocks/>
          </p:cNvSpPr>
          <p:nvPr/>
        </p:nvSpPr>
        <p:spPr>
          <a:xfrm>
            <a:off x="4981570" y="1268268"/>
            <a:ext cx="1886197" cy="502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/>
              <a:t>Actions Taken</a:t>
            </a:r>
          </a:p>
        </p:txBody>
      </p:sp>
    </p:spTree>
    <p:extLst>
      <p:ext uri="{BB962C8B-B14F-4D97-AF65-F5344CB8AC3E}">
        <p14:creationId xmlns:p14="http://schemas.microsoft.com/office/powerpoint/2010/main" val="638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A466-BDF7-E940-6AC8-2FB241DE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 – 2024 /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23CBE-E0E4-798E-A4DE-6139C962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F982A-F8E8-AE42-4A1E-D428D7FC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18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90A5D2-20AB-7806-D85A-6C15E75D8CB7}"/>
              </a:ext>
            </a:extLst>
          </p:cNvPr>
          <p:cNvSpPr txBox="1">
            <a:spLocks/>
          </p:cNvSpPr>
          <p:nvPr/>
        </p:nvSpPr>
        <p:spPr>
          <a:xfrm>
            <a:off x="537168" y="1490040"/>
            <a:ext cx="9302571" cy="47785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Increased use as community hub for local people</a:t>
            </a:r>
          </a:p>
          <a:p>
            <a:pPr lvl="1"/>
            <a:r>
              <a:rPr lang="en-GB" dirty="0"/>
              <a:t>Active use 7 days a week both day times and evenings</a:t>
            </a:r>
          </a:p>
          <a:p>
            <a:pPr lvl="1"/>
            <a:r>
              <a:rPr lang="en-GB" dirty="0"/>
              <a:t>Green space and open playing areas for the village (children playing informally on the grounds)</a:t>
            </a:r>
          </a:p>
          <a:p>
            <a:pPr lvl="1"/>
            <a:r>
              <a:rPr lang="en-GB" dirty="0"/>
              <a:t>Focus on disadvantaged sections of community  (elderly , disabled , youth)</a:t>
            </a:r>
          </a:p>
          <a:p>
            <a:pPr lvl="1"/>
            <a:r>
              <a:rPr lang="en-GB" dirty="0"/>
              <a:t>Key low-cost facility for charities , local clubs and all in the community</a:t>
            </a:r>
          </a:p>
          <a:p>
            <a:pPr lvl="1"/>
            <a:r>
              <a:rPr lang="en-GB" dirty="0"/>
              <a:t>Centre for family activities using clubhouse and playing fields </a:t>
            </a:r>
          </a:p>
          <a:p>
            <a:pPr lvl="1"/>
            <a:r>
              <a:rPr lang="en-GB" dirty="0"/>
              <a:t>Over 30 % of local resident’s using facilities regularly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Multisport Hub</a:t>
            </a:r>
          </a:p>
          <a:p>
            <a:pPr lvl="1"/>
            <a:r>
              <a:rPr lang="en-GB" dirty="0"/>
              <a:t>More than 500 active sporting members with over 40% female and juniors</a:t>
            </a:r>
          </a:p>
          <a:p>
            <a:pPr lvl="1"/>
            <a:r>
              <a:rPr lang="en-GB" dirty="0"/>
              <a:t> – Adults , Juniors , Veterans and Girls / Women's teams, </a:t>
            </a:r>
          </a:p>
          <a:p>
            <a:pPr lvl="1"/>
            <a:r>
              <a:rPr lang="en-GB" dirty="0"/>
              <a:t>Cricket , Football , Petanque and others</a:t>
            </a:r>
          </a:p>
          <a:p>
            <a:pPr lvl="1"/>
            <a:r>
              <a:rPr lang="en-GB" dirty="0"/>
              <a:t>Facilities in use all year round  5 + days per week</a:t>
            </a:r>
          </a:p>
          <a:p>
            <a:pPr lvl="1"/>
            <a:r>
              <a:rPr lang="en-GB" dirty="0"/>
              <a:t>Provide facilities for new sports using proposed MUGA and improved grounds</a:t>
            </a:r>
          </a:p>
          <a:p>
            <a:pPr lvl="2"/>
            <a:r>
              <a:rPr lang="en-GB" dirty="0"/>
              <a:t>Softball , Basketball , Netball etc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Financially self sustaining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FAA9C-4BFD-020F-DC49-C29B1AF0A355}"/>
              </a:ext>
            </a:extLst>
          </p:cNvPr>
          <p:cNvSpPr txBox="1"/>
          <p:nvPr/>
        </p:nvSpPr>
        <p:spPr>
          <a:xfrm>
            <a:off x="6460524" y="589379"/>
            <a:ext cx="430015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THE PLACE PEOPLE WANT TO BE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CB6B5-F47B-09C8-6445-06463E9E4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08" y="1490040"/>
            <a:ext cx="2021922" cy="1496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F92C65-9249-6A34-1CEA-BD4697E2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599" y="3737396"/>
            <a:ext cx="3383923" cy="18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ABC4-83AD-95E1-6681-75096141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308802"/>
            <a:ext cx="10515600" cy="767936"/>
          </a:xfrm>
        </p:spPr>
        <p:txBody>
          <a:bodyPr/>
          <a:lstStyle/>
          <a:p>
            <a:r>
              <a:rPr lang="en-GB"/>
              <a:t>FINANCIAL SUSTAINABILITY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EF0AD-72D6-A51C-930F-FF533DAF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B6EED-0D52-0FA9-A1B1-21AB2CE7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AF3B32-EF18-15E6-525B-9D18E5623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412161"/>
              </p:ext>
            </p:extLst>
          </p:nvPr>
        </p:nvGraphicFramePr>
        <p:xfrm>
          <a:off x="398444" y="1239006"/>
          <a:ext cx="4114800" cy="343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96E2D4-AE4B-41FF-C60A-E8CAF49AF059}"/>
              </a:ext>
            </a:extLst>
          </p:cNvPr>
          <p:cNvSpPr txBox="1"/>
          <p:nvPr/>
        </p:nvSpPr>
        <p:spPr>
          <a:xfrm>
            <a:off x="5387196" y="1785629"/>
            <a:ext cx="137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050"/>
              <a:t>Surplus £ 000’s excluding major</a:t>
            </a:r>
            <a:r>
              <a:rPr lang="en-GB" sz="1050" baseline="0"/>
              <a:t> investment / loan repayments etc</a:t>
            </a:r>
            <a:endParaRPr lang="en-GB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919C2-A52E-EBEF-CEE2-DEDDBDAD8038}"/>
              </a:ext>
            </a:extLst>
          </p:cNvPr>
          <p:cNvSpPr txBox="1"/>
          <p:nvPr/>
        </p:nvSpPr>
        <p:spPr>
          <a:xfrm>
            <a:off x="5009226" y="4481534"/>
            <a:ext cx="380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Use of trading surplus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Loan repayments &amp; major investments £80 - £100 K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Maintenance / minor investments  £40 = £60K 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98F73-04CF-9F9D-9649-B10706B2E2BF}"/>
              </a:ext>
            </a:extLst>
          </p:cNvPr>
          <p:cNvSpPr txBox="1"/>
          <p:nvPr/>
        </p:nvSpPr>
        <p:spPr>
          <a:xfrm>
            <a:off x="8957949" y="2514108"/>
            <a:ext cx="303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Club will generate sufficient income to maintain and continuously improve the facilities. 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EA1AB6-14AB-E166-3880-92FCA194E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2188270"/>
              </p:ext>
            </p:extLst>
          </p:nvPr>
        </p:nvGraphicFramePr>
        <p:xfrm>
          <a:off x="5009226" y="1239006"/>
          <a:ext cx="3458914" cy="307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56E857-68CC-4DC1-72E4-9544FD7E7AAB}"/>
              </a:ext>
            </a:extLst>
          </p:cNvPr>
          <p:cNvSpPr txBox="1"/>
          <p:nvPr/>
        </p:nvSpPr>
        <p:spPr>
          <a:xfrm>
            <a:off x="638888" y="4481534"/>
            <a:ext cx="3499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Revenue growth generated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Increased bar / trading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More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Ground / facility hire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MUGA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Objective is to keep price of using facilities low for the local community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19E58-747C-D954-40DF-B1BE813BAE3C}"/>
              </a:ext>
            </a:extLst>
          </p:cNvPr>
          <p:cNvSpPr txBox="1"/>
          <p:nvPr/>
        </p:nvSpPr>
        <p:spPr>
          <a:xfrm>
            <a:off x="2622099" y="262240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 £180 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B82BE-FE87-8479-9E8E-C05892368DC0}"/>
              </a:ext>
            </a:extLst>
          </p:cNvPr>
          <p:cNvSpPr txBox="1"/>
          <p:nvPr/>
        </p:nvSpPr>
        <p:spPr>
          <a:xfrm>
            <a:off x="1802644" y="2960383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 £120 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0F3C9-FB55-4570-252B-6AEC1F2F1033}"/>
              </a:ext>
            </a:extLst>
          </p:cNvPr>
          <p:cNvSpPr txBox="1"/>
          <p:nvPr/>
        </p:nvSpPr>
        <p:spPr>
          <a:xfrm>
            <a:off x="3500436" y="1785629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&gt; £300K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861AB-C8F9-0D09-561B-1F550C65160D}"/>
              </a:ext>
            </a:extLst>
          </p:cNvPr>
          <p:cNvSpPr txBox="1"/>
          <p:nvPr/>
        </p:nvSpPr>
        <p:spPr>
          <a:xfrm>
            <a:off x="920026" y="346955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&lt; £30K</a:t>
            </a:r>
          </a:p>
        </p:txBody>
      </p:sp>
    </p:spTree>
    <p:extLst>
      <p:ext uri="{BB962C8B-B14F-4D97-AF65-F5344CB8AC3E}">
        <p14:creationId xmlns:p14="http://schemas.microsoft.com/office/powerpoint/2010/main" val="33668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8115-B498-33B4-DE2E-2B761CFC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31" y="140277"/>
            <a:ext cx="11071137" cy="879631"/>
          </a:xfrm>
        </p:spPr>
        <p:txBody>
          <a:bodyPr/>
          <a:lstStyle/>
          <a:p>
            <a:r>
              <a:rPr lang="en-GB" dirty="0"/>
              <a:t>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8B16E-2433-8FE6-0B45-8537EC2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325-C0A3-214C-A846-8DD9F2D230C8}" type="slidenum">
              <a:rPr lang="en-GB" smtClean="0"/>
              <a:t>2</a:t>
            </a:fld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E0FDDF2-5DBD-C2FA-A06B-8689B128A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58668"/>
              </p:ext>
            </p:extLst>
          </p:nvPr>
        </p:nvGraphicFramePr>
        <p:xfrm>
          <a:off x="7853729" y="1375268"/>
          <a:ext cx="3611439" cy="248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8239">
                  <a:extLst>
                    <a:ext uri="{9D8B030D-6E8A-4147-A177-3AD203B41FA5}">
                      <a16:colId xmlns:a16="http://schemas.microsoft.com/office/drawing/2014/main" val="273131991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val="4197330382"/>
                    </a:ext>
                  </a:extLst>
                </a:gridCol>
                <a:gridCol w="1550505">
                  <a:extLst>
                    <a:ext uri="{9D8B030D-6E8A-4147-A177-3AD203B41FA5}">
                      <a16:colId xmlns:a16="http://schemas.microsoft.com/office/drawing/2014/main" val="1889101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Stakeholder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Invitees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Designation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838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PSCC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Richard </a:t>
                      </a:r>
                      <a:r>
                        <a:rPr lang="en-GB" sz="1100" dirty="0" err="1">
                          <a:effectLst/>
                        </a:rPr>
                        <a:t>Alsept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Lesley Bateman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Paul Buffery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Mike Holcombe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Norrie MacDonald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John Parfitt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Tony Pead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Sean Ryan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Chairman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Director – Events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Director – Business </a:t>
                      </a:r>
                      <a:r>
                        <a:rPr lang="en-GB" sz="1100" dirty="0" err="1">
                          <a:effectLst/>
                        </a:rPr>
                        <a:t>Dev’t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Director – Grounds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Assistant Treasurer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Secretary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Treasurer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Director - House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77113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D988051-5395-52FB-1AFF-689641DAC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96548"/>
              </p:ext>
            </p:extLst>
          </p:nvPr>
        </p:nvGraphicFramePr>
        <p:xfrm>
          <a:off x="394031" y="1241416"/>
          <a:ext cx="6998657" cy="54768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7311">
                  <a:extLst>
                    <a:ext uri="{9D8B030D-6E8A-4147-A177-3AD203B41FA5}">
                      <a16:colId xmlns:a16="http://schemas.microsoft.com/office/drawing/2014/main" val="750607407"/>
                    </a:ext>
                  </a:extLst>
                </a:gridCol>
                <a:gridCol w="1726317">
                  <a:extLst>
                    <a:ext uri="{9D8B030D-6E8A-4147-A177-3AD203B41FA5}">
                      <a16:colId xmlns:a16="http://schemas.microsoft.com/office/drawing/2014/main" val="3824564444"/>
                    </a:ext>
                  </a:extLst>
                </a:gridCol>
                <a:gridCol w="3165029">
                  <a:extLst>
                    <a:ext uri="{9D8B030D-6E8A-4147-A177-3AD203B41FA5}">
                      <a16:colId xmlns:a16="http://schemas.microsoft.com/office/drawing/2014/main" val="1514749714"/>
                    </a:ext>
                  </a:extLst>
                </a:gridCol>
              </a:tblGrid>
              <a:tr h="13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Stakeholder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Invitees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Designation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1182025118"/>
                  </a:ext>
                </a:extLst>
              </a:tr>
              <a:tr h="1619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Torfaen CBC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Stephen Vickers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David Leech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Stewart Lawrence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Andrew Peacock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Holly </a:t>
                      </a:r>
                      <a:r>
                        <a:rPr lang="en-GB" sz="1100" dirty="0" err="1">
                          <a:effectLst/>
                        </a:rPr>
                        <a:t>Hinchley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Dan Morris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Cllr Karl </a:t>
                      </a:r>
                      <a:r>
                        <a:rPr lang="en-GB" sz="1100" dirty="0" err="1">
                          <a:effectLst/>
                        </a:rPr>
                        <a:t>Gauden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Chief Executive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Chief Officer – Communities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Head of Sports Development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Sports Development Officer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Sports Development Officer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Asset Manager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Ward councillor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1711301996"/>
                  </a:ext>
                </a:extLst>
              </a:tr>
              <a:tr h="13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Torfaen Voluntary Alliance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Aimee Morris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Manager/Adviser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3238446154"/>
                  </a:ext>
                </a:extLst>
              </a:tr>
              <a:tr h="13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Cricket Wales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Mark White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Regional Development Manager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3053046102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Ponthir Community Council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Cllr Ian Danaher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Clare Danaher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Chairman of PCC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Clerk to PCC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3542736703"/>
                  </a:ext>
                </a:extLst>
              </a:tr>
              <a:tr h="13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High Sherriff of Gwent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Malgwyn Davies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High Sherriff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2814504968"/>
                  </a:ext>
                </a:extLst>
              </a:tr>
              <a:tr h="879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Football Association of Wales **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Sam Lloyd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Bethan Woolley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Laura Davies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Rachel Holt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Facilities Investment Manager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FAW Trust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National Girls Football Lead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3460019696"/>
                  </a:ext>
                </a:extLst>
              </a:tr>
              <a:tr h="139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Welsh Government. **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Michael O’Shea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Community Facilities Programme Advisor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680421800"/>
                  </a:ext>
                </a:extLst>
              </a:tr>
              <a:tr h="1126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Welsh Senedd Members **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Peter Fox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Natasha Asghar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Laura Anne Jones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Delyth Jewell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Peredur Owen Griffiths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8" marR="54488" marT="0" marB="0"/>
                </a:tc>
                <a:extLst>
                  <a:ext uri="{0D108BD9-81ED-4DB2-BD59-A6C34878D82A}">
                    <a16:rowId xmlns:a16="http://schemas.microsoft.com/office/drawing/2014/main" val="28199047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C1EA8F-9154-EBE5-8A4B-0A41FEBE188A}"/>
              </a:ext>
            </a:extLst>
          </p:cNvPr>
          <p:cNvSpPr txBox="1"/>
          <p:nvPr/>
        </p:nvSpPr>
        <p:spPr>
          <a:xfrm>
            <a:off x="7682948" y="5987018"/>
            <a:ext cx="32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** Attending a separate session</a:t>
            </a:r>
          </a:p>
        </p:txBody>
      </p:sp>
    </p:spTree>
    <p:extLst>
      <p:ext uri="{BB962C8B-B14F-4D97-AF65-F5344CB8AC3E}">
        <p14:creationId xmlns:p14="http://schemas.microsoft.com/office/powerpoint/2010/main" val="409140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32DB-D5A4-F902-DDEE-8BA54AEB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5182FB-0461-F86F-ADA3-169E59B0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74" y="1617177"/>
            <a:ext cx="4509655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There is the opportunity to create a 1</a:t>
            </a:r>
            <a:r>
              <a:rPr lang="en-GB" baseline="30000" dirty="0"/>
              <a:t>st</a:t>
            </a:r>
            <a:r>
              <a:rPr lang="en-GB" dirty="0"/>
              <a:t> class sporting and community hub in Ponthir</a:t>
            </a:r>
          </a:p>
          <a:p>
            <a:endParaRPr lang="en-GB" dirty="0"/>
          </a:p>
          <a:p>
            <a:r>
              <a:rPr lang="en-GB" dirty="0"/>
              <a:t>Major improvements have been achieved over the last 3 years</a:t>
            </a:r>
          </a:p>
          <a:p>
            <a:endParaRPr lang="en-GB" dirty="0"/>
          </a:p>
          <a:p>
            <a:r>
              <a:rPr lang="en-GB" dirty="0"/>
              <a:t>We are requesting help and grant funding to support our proposed £1.3M investment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We are confident we can deliver these improvements within 2 years and within budget</a:t>
            </a:r>
          </a:p>
          <a:p>
            <a:endParaRPr lang="en-GB" dirty="0"/>
          </a:p>
          <a:p>
            <a:r>
              <a:rPr lang="en-GB" dirty="0"/>
              <a:t>The club will be sustainable in financial , social and environmental areas once improvements complete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D0B25-EF38-38CE-05D4-8CE9D879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03AFE-6A82-C951-5FB3-AE56FD89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696A179-D978-9B43-F0C4-8B49E4F4D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82246"/>
              </p:ext>
            </p:extLst>
          </p:nvPr>
        </p:nvGraphicFramePr>
        <p:xfrm>
          <a:off x="6401955" y="1469117"/>
          <a:ext cx="5338618" cy="391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3168615718"/>
                    </a:ext>
                  </a:extLst>
                </a:gridCol>
                <a:gridCol w="766618">
                  <a:extLst>
                    <a:ext uri="{9D8B030D-6E8A-4147-A177-3AD203B41FA5}">
                      <a16:colId xmlns:a16="http://schemas.microsoft.com/office/drawing/2014/main" val="377035801"/>
                    </a:ext>
                  </a:extLst>
                </a:gridCol>
                <a:gridCol w="905164">
                  <a:extLst>
                    <a:ext uri="{9D8B030D-6E8A-4147-A177-3AD203B41FA5}">
                      <a16:colId xmlns:a16="http://schemas.microsoft.com/office/drawing/2014/main" val="670470437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78509665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2263962671"/>
                    </a:ext>
                  </a:extLst>
                </a:gridCol>
              </a:tblGrid>
              <a:tr h="296141">
                <a:tc>
                  <a:txBody>
                    <a:bodyPr/>
                    <a:lstStyle/>
                    <a:p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tx1"/>
                          </a:solidFill>
                        </a:rPr>
                        <a:t>Enables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56433"/>
                  </a:ext>
                </a:extLst>
              </a:tr>
              <a:tr h="597307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Improvements in priority 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Estimated cost £ 000’s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Community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Revenue generation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152113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 dirty="0"/>
                        <a:t>Stage / Outdoor function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910541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Ground improvements &amp; Boules Melee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425303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Changing 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547533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Clubhouse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52497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MUGA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768041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MUGA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355921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Rewilding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045411"/>
                  </a:ext>
                </a:extLst>
              </a:tr>
              <a:tr h="371371">
                <a:tc>
                  <a:txBody>
                    <a:bodyPr/>
                    <a:lstStyle/>
                    <a:p>
                      <a:r>
                        <a:rPr lang="en-GB" sz="110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61887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ECB19AC-476A-6D5A-9C84-E4A0D54C46F6}"/>
              </a:ext>
            </a:extLst>
          </p:cNvPr>
          <p:cNvGrpSpPr/>
          <p:nvPr/>
        </p:nvGrpSpPr>
        <p:grpSpPr>
          <a:xfrm rot="20256564">
            <a:off x="9425673" y="2463994"/>
            <a:ext cx="445736" cy="200367"/>
            <a:chOff x="3441700" y="1326459"/>
            <a:chExt cx="750745" cy="397600"/>
          </a:xfrm>
        </p:grpSpPr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CBC477D8-9AB8-4A8E-079A-B368DE57C50C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B317F2E1-E312-0EBD-CCE7-A150E8740B09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8C296A-3FE4-52E6-0A1A-3464CADB54DC}"/>
              </a:ext>
            </a:extLst>
          </p:cNvPr>
          <p:cNvGrpSpPr/>
          <p:nvPr/>
        </p:nvGrpSpPr>
        <p:grpSpPr>
          <a:xfrm rot="20256564">
            <a:off x="11133860" y="2482088"/>
            <a:ext cx="445736" cy="200367"/>
            <a:chOff x="3441700" y="1326459"/>
            <a:chExt cx="750745" cy="397600"/>
          </a:xfrm>
        </p:grpSpPr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id="{2B341C68-276B-2E54-2F12-1EA44870EF4D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Diagonal Stripe 12">
              <a:extLst>
                <a:ext uri="{FF2B5EF4-FFF2-40B4-BE49-F238E27FC236}">
                  <a16:creationId xmlns:a16="http://schemas.microsoft.com/office/drawing/2014/main" id="{D3FBAF80-DA39-E0C6-1D97-EE7AC6B9AB5A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B9FFAA-7202-00CB-FAA9-55998DBAE997}"/>
              </a:ext>
            </a:extLst>
          </p:cNvPr>
          <p:cNvGrpSpPr/>
          <p:nvPr/>
        </p:nvGrpSpPr>
        <p:grpSpPr>
          <a:xfrm rot="20256564">
            <a:off x="9425673" y="4738546"/>
            <a:ext cx="445736" cy="200367"/>
            <a:chOff x="3441700" y="1326459"/>
            <a:chExt cx="750745" cy="397600"/>
          </a:xfrm>
        </p:grpSpPr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E8CBB10E-F4B9-8973-978B-F862C005F3A4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29866B56-1DC7-D6B5-DEB6-995513D8BF43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026E7-C2B8-AAEA-F7E7-7A44D66FAF28}"/>
              </a:ext>
            </a:extLst>
          </p:cNvPr>
          <p:cNvGrpSpPr/>
          <p:nvPr/>
        </p:nvGrpSpPr>
        <p:grpSpPr>
          <a:xfrm rot="20256564">
            <a:off x="9425673" y="2908188"/>
            <a:ext cx="445736" cy="200367"/>
            <a:chOff x="3441700" y="1326459"/>
            <a:chExt cx="750745" cy="397600"/>
          </a:xfrm>
        </p:grpSpPr>
        <p:sp>
          <p:nvSpPr>
            <p:cNvPr id="18" name="Diagonal Stripe 17">
              <a:extLst>
                <a:ext uri="{FF2B5EF4-FFF2-40B4-BE49-F238E27FC236}">
                  <a16:creationId xmlns:a16="http://schemas.microsoft.com/office/drawing/2014/main" id="{1EE51049-1D1F-A782-607D-1DA70AC37FCA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Diagonal Stripe 18">
              <a:extLst>
                <a:ext uri="{FF2B5EF4-FFF2-40B4-BE49-F238E27FC236}">
                  <a16:creationId xmlns:a16="http://schemas.microsoft.com/office/drawing/2014/main" id="{DEDBEF04-4593-CA83-4B8A-3980BF25AAF6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127DCE-8AD2-AAF5-BF69-5CD59380693D}"/>
              </a:ext>
            </a:extLst>
          </p:cNvPr>
          <p:cNvGrpSpPr/>
          <p:nvPr/>
        </p:nvGrpSpPr>
        <p:grpSpPr>
          <a:xfrm rot="20256564">
            <a:off x="10274929" y="2908189"/>
            <a:ext cx="445736" cy="200367"/>
            <a:chOff x="3441700" y="1326459"/>
            <a:chExt cx="750745" cy="397600"/>
          </a:xfrm>
        </p:grpSpPr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292C7216-AA30-279F-E239-EF124FFB2E3F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BC8B7F32-B695-F4FA-F439-FB11B0F6BD21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7D150C-CAF6-E856-268D-A3E12302710C}"/>
              </a:ext>
            </a:extLst>
          </p:cNvPr>
          <p:cNvGrpSpPr/>
          <p:nvPr/>
        </p:nvGrpSpPr>
        <p:grpSpPr>
          <a:xfrm rot="20256564">
            <a:off x="10274928" y="3276909"/>
            <a:ext cx="445736" cy="200367"/>
            <a:chOff x="3441700" y="1326459"/>
            <a:chExt cx="750745" cy="397600"/>
          </a:xfrm>
        </p:grpSpPr>
        <p:sp>
          <p:nvSpPr>
            <p:cNvPr id="24" name="Diagonal Stripe 23">
              <a:extLst>
                <a:ext uri="{FF2B5EF4-FFF2-40B4-BE49-F238E27FC236}">
                  <a16:creationId xmlns:a16="http://schemas.microsoft.com/office/drawing/2014/main" id="{29CFA498-CB62-E29A-29B2-38056FDDE3E5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767E0597-56B6-D259-5744-891D7D9E30AC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F7946-13E5-376D-F522-04C347B10CF8}"/>
              </a:ext>
            </a:extLst>
          </p:cNvPr>
          <p:cNvGrpSpPr/>
          <p:nvPr/>
        </p:nvGrpSpPr>
        <p:grpSpPr>
          <a:xfrm rot="20256564">
            <a:off x="11119496" y="3645107"/>
            <a:ext cx="445736" cy="200367"/>
            <a:chOff x="3441700" y="1326459"/>
            <a:chExt cx="750745" cy="397600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11CE390C-CE36-EAC0-0A9E-57965FE9B03F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DACA5B00-779A-FDC3-1EFF-3467723D7BD0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B312DA-EC12-9950-7FAD-7ECE96513EE1}"/>
              </a:ext>
            </a:extLst>
          </p:cNvPr>
          <p:cNvGrpSpPr/>
          <p:nvPr/>
        </p:nvGrpSpPr>
        <p:grpSpPr>
          <a:xfrm rot="20256564">
            <a:off x="9425673" y="3625344"/>
            <a:ext cx="445736" cy="200367"/>
            <a:chOff x="3441700" y="1326459"/>
            <a:chExt cx="750745" cy="397600"/>
          </a:xfrm>
        </p:grpSpPr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398028E9-2EDF-9F52-7C37-325A15EB0B26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E880864B-FAAA-84CE-B2A3-30573ED6CC85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41FA3D-4B2F-4AEA-5659-F6AFA1A3DBA1}"/>
              </a:ext>
            </a:extLst>
          </p:cNvPr>
          <p:cNvGrpSpPr/>
          <p:nvPr/>
        </p:nvGrpSpPr>
        <p:grpSpPr>
          <a:xfrm rot="20256564">
            <a:off x="10261292" y="4045749"/>
            <a:ext cx="445736" cy="200367"/>
            <a:chOff x="3441700" y="1326459"/>
            <a:chExt cx="750745" cy="397600"/>
          </a:xfrm>
        </p:grpSpPr>
        <p:sp>
          <p:nvSpPr>
            <p:cNvPr id="33" name="Diagonal Stripe 32">
              <a:extLst>
                <a:ext uri="{FF2B5EF4-FFF2-40B4-BE49-F238E27FC236}">
                  <a16:creationId xmlns:a16="http://schemas.microsoft.com/office/drawing/2014/main" id="{0C51D5D9-A6E2-49A4-EABE-A4C54FC3AC39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Diagonal Stripe 33">
              <a:extLst>
                <a:ext uri="{FF2B5EF4-FFF2-40B4-BE49-F238E27FC236}">
                  <a16:creationId xmlns:a16="http://schemas.microsoft.com/office/drawing/2014/main" id="{43A724C2-8C8B-ECF7-C1BF-C75DA55BAEDA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4852470-CA6D-5C6C-FC42-DBEAF24D2A5A}"/>
              </a:ext>
            </a:extLst>
          </p:cNvPr>
          <p:cNvGrpSpPr/>
          <p:nvPr/>
        </p:nvGrpSpPr>
        <p:grpSpPr>
          <a:xfrm rot="20256564">
            <a:off x="11043172" y="4032229"/>
            <a:ext cx="445736" cy="200367"/>
            <a:chOff x="3441700" y="1326459"/>
            <a:chExt cx="750745" cy="397600"/>
          </a:xfrm>
        </p:grpSpPr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6645429D-CB4E-D32B-EC72-9E260C55D190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Diagonal Stripe 36">
              <a:extLst>
                <a:ext uri="{FF2B5EF4-FFF2-40B4-BE49-F238E27FC236}">
                  <a16:creationId xmlns:a16="http://schemas.microsoft.com/office/drawing/2014/main" id="{CDF4374B-585D-B212-2EEA-D6990A9B8EBF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9A9FC8F-B635-2240-B615-09A4501FE019}"/>
              </a:ext>
            </a:extLst>
          </p:cNvPr>
          <p:cNvGrpSpPr/>
          <p:nvPr/>
        </p:nvGrpSpPr>
        <p:grpSpPr>
          <a:xfrm rot="20256564">
            <a:off x="11052475" y="4413384"/>
            <a:ext cx="445736" cy="200367"/>
            <a:chOff x="3441700" y="1326459"/>
            <a:chExt cx="750745" cy="397600"/>
          </a:xfrm>
        </p:grpSpPr>
        <p:sp>
          <p:nvSpPr>
            <p:cNvPr id="39" name="Diagonal Stripe 38">
              <a:extLst>
                <a:ext uri="{FF2B5EF4-FFF2-40B4-BE49-F238E27FC236}">
                  <a16:creationId xmlns:a16="http://schemas.microsoft.com/office/drawing/2014/main" id="{8EDE4079-1D0C-0B5B-EB88-6BADF7C215EB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5180E7A9-5B06-8F77-EBE1-1E56EB8BB6A0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99E513-E8F8-D128-2E20-54AAF175131A}"/>
              </a:ext>
            </a:extLst>
          </p:cNvPr>
          <p:cNvGrpSpPr/>
          <p:nvPr/>
        </p:nvGrpSpPr>
        <p:grpSpPr>
          <a:xfrm rot="20256564">
            <a:off x="10246928" y="4413385"/>
            <a:ext cx="445736" cy="200367"/>
            <a:chOff x="3441700" y="1326459"/>
            <a:chExt cx="750745" cy="397600"/>
          </a:xfrm>
        </p:grpSpPr>
        <p:sp>
          <p:nvSpPr>
            <p:cNvPr id="42" name="Diagonal Stripe 41">
              <a:extLst>
                <a:ext uri="{FF2B5EF4-FFF2-40B4-BE49-F238E27FC236}">
                  <a16:creationId xmlns:a16="http://schemas.microsoft.com/office/drawing/2014/main" id="{CFC7C4A7-068B-4FDB-1FA4-6E1B448630F8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Diagonal Stripe 42">
              <a:extLst>
                <a:ext uri="{FF2B5EF4-FFF2-40B4-BE49-F238E27FC236}">
                  <a16:creationId xmlns:a16="http://schemas.microsoft.com/office/drawing/2014/main" id="{817C7AC2-0B2F-8169-758D-76E4E739F8D0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88B2AF-F12C-FB4B-7EF8-3F4153C34881}"/>
              </a:ext>
            </a:extLst>
          </p:cNvPr>
          <p:cNvGrpSpPr/>
          <p:nvPr/>
        </p:nvGrpSpPr>
        <p:grpSpPr>
          <a:xfrm rot="20256564">
            <a:off x="9425673" y="3302274"/>
            <a:ext cx="445736" cy="200367"/>
            <a:chOff x="3441700" y="1326459"/>
            <a:chExt cx="750745" cy="397600"/>
          </a:xfrm>
        </p:grpSpPr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2E10AAB2-039D-F987-4131-C6AED6206FB8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4706BDEC-1E2F-5242-8035-75D8EE4F4561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8C2D72E-525C-D307-C3E6-1E3295D7D12F}"/>
              </a:ext>
            </a:extLst>
          </p:cNvPr>
          <p:cNvSpPr txBox="1"/>
          <p:nvPr/>
        </p:nvSpPr>
        <p:spPr>
          <a:xfrm>
            <a:off x="6265628" y="1376230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Planned Investment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09FF71-B786-101A-E883-0BD726FD1034}"/>
              </a:ext>
            </a:extLst>
          </p:cNvPr>
          <p:cNvGrpSpPr/>
          <p:nvPr/>
        </p:nvGrpSpPr>
        <p:grpSpPr>
          <a:xfrm rot="20256564">
            <a:off x="10205244" y="3631960"/>
            <a:ext cx="445736" cy="200367"/>
            <a:chOff x="3441700" y="1326459"/>
            <a:chExt cx="750745" cy="397600"/>
          </a:xfrm>
        </p:grpSpPr>
        <p:sp>
          <p:nvSpPr>
            <p:cNvPr id="49" name="Diagonal Stripe 48">
              <a:extLst>
                <a:ext uri="{FF2B5EF4-FFF2-40B4-BE49-F238E27FC236}">
                  <a16:creationId xmlns:a16="http://schemas.microsoft.com/office/drawing/2014/main" id="{FFE5C1DB-573D-41EB-A132-7C9C4B8AA0DC}"/>
                </a:ext>
              </a:extLst>
            </p:cNvPr>
            <p:cNvSpPr/>
            <p:nvPr/>
          </p:nvSpPr>
          <p:spPr>
            <a:xfrm>
              <a:off x="3721390" y="1326458"/>
              <a:ext cx="471055" cy="397597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125CE4E4-EE2C-84AC-77FE-11536E8ED2CE}"/>
                </a:ext>
              </a:extLst>
            </p:cNvPr>
            <p:cNvSpPr/>
            <p:nvPr/>
          </p:nvSpPr>
          <p:spPr>
            <a:xfrm rot="5400000">
              <a:off x="3478341" y="1481009"/>
              <a:ext cx="206407" cy="279690"/>
            </a:xfrm>
            <a:prstGeom prst="diagStripe">
              <a:avLst>
                <a:gd name="adj" fmla="val 1004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2989DCC-6640-E89E-80AB-0A01F271244C}"/>
              </a:ext>
            </a:extLst>
          </p:cNvPr>
          <p:cNvSpPr txBox="1"/>
          <p:nvPr/>
        </p:nvSpPr>
        <p:spPr>
          <a:xfrm>
            <a:off x="4368261" y="5537723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Can you Help ?</a:t>
            </a:r>
          </a:p>
        </p:txBody>
      </p:sp>
    </p:spTree>
    <p:extLst>
      <p:ext uri="{BB962C8B-B14F-4D97-AF65-F5344CB8AC3E}">
        <p14:creationId xmlns:p14="http://schemas.microsoft.com/office/powerpoint/2010/main" val="1899010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C24D99-B6CA-97FF-16DD-91C54B279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647" y="1515533"/>
            <a:ext cx="10410092" cy="325966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QUESTIONS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WALK OF GROUND &amp; FACILITIES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8512-73D7-9D39-5553-2E9B8214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to Stakeholders October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FD338-B87F-8CA3-6D1F-78C1DE22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28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95E542A-CC0C-5545-69D2-94345DA4DE85}"/>
              </a:ext>
            </a:extLst>
          </p:cNvPr>
          <p:cNvSpPr/>
          <p:nvPr/>
        </p:nvSpPr>
        <p:spPr>
          <a:xfrm>
            <a:off x="3710114" y="2809102"/>
            <a:ext cx="4287796" cy="38058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Community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BAEF31-6895-71D1-9463-2FB1F69F3FE8}"/>
              </a:ext>
            </a:extLst>
          </p:cNvPr>
          <p:cNvSpPr/>
          <p:nvPr/>
        </p:nvSpPr>
        <p:spPr>
          <a:xfrm>
            <a:off x="2234514" y="704334"/>
            <a:ext cx="4141574" cy="3805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 x Adult Football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217DE1-D832-976A-9303-903EDF504B9A}"/>
              </a:ext>
            </a:extLst>
          </p:cNvPr>
          <p:cNvSpPr/>
          <p:nvPr/>
        </p:nvSpPr>
        <p:spPr>
          <a:xfrm>
            <a:off x="5927123" y="832021"/>
            <a:ext cx="4141574" cy="37523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3 x Adult Cricket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202E91-975A-8C79-6190-B91F7A0D5A3D}"/>
              </a:ext>
            </a:extLst>
          </p:cNvPr>
          <p:cNvSpPr/>
          <p:nvPr/>
        </p:nvSpPr>
        <p:spPr>
          <a:xfrm>
            <a:off x="4196151" y="243016"/>
            <a:ext cx="1899849" cy="17834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 x Girls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F2D690-3EB4-CD1A-4CD9-74A6006032DB}"/>
              </a:ext>
            </a:extLst>
          </p:cNvPr>
          <p:cNvSpPr/>
          <p:nvPr/>
        </p:nvSpPr>
        <p:spPr>
          <a:xfrm>
            <a:off x="2137722" y="243015"/>
            <a:ext cx="1899849" cy="17834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Vets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BE9119-7C56-D779-DE4F-687B265F698B}"/>
              </a:ext>
            </a:extLst>
          </p:cNvPr>
          <p:cNvSpPr/>
          <p:nvPr/>
        </p:nvSpPr>
        <p:spPr>
          <a:xfrm>
            <a:off x="1000379" y="1816442"/>
            <a:ext cx="1899849" cy="1783491"/>
          </a:xfrm>
          <a:prstGeom prst="ellipse">
            <a:avLst/>
          </a:prstGeom>
          <a:pattFill prst="dkUpDiag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Junior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ABC49B-C66B-9F45-913C-61F2B0CC309B}"/>
              </a:ext>
            </a:extLst>
          </p:cNvPr>
          <p:cNvSpPr/>
          <p:nvPr/>
        </p:nvSpPr>
        <p:spPr>
          <a:xfrm>
            <a:off x="1761869" y="3597873"/>
            <a:ext cx="1899849" cy="1783491"/>
          </a:xfrm>
          <a:prstGeom prst="ellipse">
            <a:avLst/>
          </a:prstGeom>
          <a:pattFill prst="dkUpDiag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Youth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9B48B1-F609-8566-8221-D14B701CC3AD}"/>
              </a:ext>
            </a:extLst>
          </p:cNvPr>
          <p:cNvSpPr/>
          <p:nvPr/>
        </p:nvSpPr>
        <p:spPr>
          <a:xfrm>
            <a:off x="6209271" y="253316"/>
            <a:ext cx="1897789" cy="17731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 x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Junior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7180B0-9494-EBC6-B3C3-9063FE98E23F}"/>
              </a:ext>
            </a:extLst>
          </p:cNvPr>
          <p:cNvSpPr/>
          <p:nvPr/>
        </p:nvSpPr>
        <p:spPr>
          <a:xfrm>
            <a:off x="167854" y="35011"/>
            <a:ext cx="1899849" cy="17834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Huddle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FFE9E4-360D-FB35-8049-7F44D417659F}"/>
              </a:ext>
            </a:extLst>
          </p:cNvPr>
          <p:cNvSpPr/>
          <p:nvPr/>
        </p:nvSpPr>
        <p:spPr>
          <a:xfrm>
            <a:off x="8262563" y="312020"/>
            <a:ext cx="1897789" cy="17731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Vets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36EB6D-89BB-1A7A-9524-4E410694B383}"/>
              </a:ext>
            </a:extLst>
          </p:cNvPr>
          <p:cNvSpPr/>
          <p:nvPr/>
        </p:nvSpPr>
        <p:spPr>
          <a:xfrm>
            <a:off x="9326247" y="1841158"/>
            <a:ext cx="1897789" cy="1773190"/>
          </a:xfrm>
          <a:prstGeom prst="ellipse">
            <a:avLst/>
          </a:prstGeom>
          <a:pattFill prst="pct7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Girls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91B1DA-5B3E-BF77-156F-0793B20D6278}"/>
              </a:ext>
            </a:extLst>
          </p:cNvPr>
          <p:cNvSpPr/>
          <p:nvPr/>
        </p:nvSpPr>
        <p:spPr>
          <a:xfrm>
            <a:off x="10224200" y="67968"/>
            <a:ext cx="1897789" cy="17731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 Stars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5AEB36-E11F-BDD7-979F-E20105C55DDB}"/>
              </a:ext>
            </a:extLst>
          </p:cNvPr>
          <p:cNvSpPr/>
          <p:nvPr/>
        </p:nvSpPr>
        <p:spPr>
          <a:xfrm>
            <a:off x="247142" y="4831493"/>
            <a:ext cx="1899849" cy="17834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 x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Boules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C7EF98-5E59-6F88-1D37-612EEDC4BC49}"/>
              </a:ext>
            </a:extLst>
          </p:cNvPr>
          <p:cNvSpPr/>
          <p:nvPr/>
        </p:nvSpPr>
        <p:spPr>
          <a:xfrm>
            <a:off x="10160352" y="4829882"/>
            <a:ext cx="1899849" cy="17834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 x Darts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121FD9-0DB2-D2B9-318A-A0D54289879C}"/>
              </a:ext>
            </a:extLst>
          </p:cNvPr>
          <p:cNvSpPr/>
          <p:nvPr/>
        </p:nvSpPr>
        <p:spPr>
          <a:xfrm>
            <a:off x="3223311" y="4475405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Charities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175D81-7BCD-CF6F-54E1-01F90A438F54}"/>
              </a:ext>
            </a:extLst>
          </p:cNvPr>
          <p:cNvSpPr/>
          <p:nvPr/>
        </p:nvSpPr>
        <p:spPr>
          <a:xfrm>
            <a:off x="3396237" y="5190586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GB" sz="1600" dirty="0" err="1">
                <a:solidFill>
                  <a:schemeClr val="tx1"/>
                </a:solidFill>
              </a:rPr>
              <a:t>ocieties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ED727D-2A81-7DF9-2D27-7F5698C5771C}"/>
              </a:ext>
            </a:extLst>
          </p:cNvPr>
          <p:cNvSpPr/>
          <p:nvPr/>
        </p:nvSpPr>
        <p:spPr>
          <a:xfrm>
            <a:off x="4313571" y="5557108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Cafe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33268E-C65B-B125-AA0A-8FDCE272E357}"/>
              </a:ext>
            </a:extLst>
          </p:cNvPr>
          <p:cNvSpPr/>
          <p:nvPr/>
        </p:nvSpPr>
        <p:spPr>
          <a:xfrm>
            <a:off x="5304338" y="5699485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Clubs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1AFFA2-E638-0793-EE37-27A733A0F4F8}"/>
              </a:ext>
            </a:extLst>
          </p:cNvPr>
          <p:cNvSpPr/>
          <p:nvPr/>
        </p:nvSpPr>
        <p:spPr>
          <a:xfrm>
            <a:off x="6318420" y="5563974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U3A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FD6A47-C004-FE16-2E37-0EF848133681}"/>
              </a:ext>
            </a:extLst>
          </p:cNvPr>
          <p:cNvSpPr/>
          <p:nvPr/>
        </p:nvSpPr>
        <p:spPr>
          <a:xfrm>
            <a:off x="7175584" y="5179472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Lunch Club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F20224-3424-0772-0DE3-1271ACDA68AC}"/>
              </a:ext>
            </a:extLst>
          </p:cNvPr>
          <p:cNvSpPr/>
          <p:nvPr/>
        </p:nvSpPr>
        <p:spPr>
          <a:xfrm>
            <a:off x="4244840" y="4453042"/>
            <a:ext cx="1370023" cy="1224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GB" sz="1600" dirty="0" err="1">
                <a:solidFill>
                  <a:schemeClr val="tx1"/>
                </a:solidFill>
              </a:rPr>
              <a:t>chools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E3995A-A9A5-10F9-F6CD-D7B81A641A5A}"/>
              </a:ext>
            </a:extLst>
          </p:cNvPr>
          <p:cNvSpPr/>
          <p:nvPr/>
        </p:nvSpPr>
        <p:spPr>
          <a:xfrm>
            <a:off x="5375294" y="4568789"/>
            <a:ext cx="1240303" cy="12698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</a:rPr>
              <a:t>PCC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FF4906-0B3C-95D9-3E79-CD67EC2B4BBF}"/>
              </a:ext>
            </a:extLst>
          </p:cNvPr>
          <p:cNvSpPr/>
          <p:nvPr/>
        </p:nvSpPr>
        <p:spPr>
          <a:xfrm>
            <a:off x="8265640" y="3429000"/>
            <a:ext cx="1949279" cy="1929702"/>
          </a:xfrm>
          <a:prstGeom prst="ellipse">
            <a:avLst/>
          </a:prstGeom>
          <a:pattFill prst="pct7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Women’s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8DD5-D47A-2AA3-8C33-3D479D7319F6}"/>
              </a:ext>
            </a:extLst>
          </p:cNvPr>
          <p:cNvSpPr/>
          <p:nvPr/>
        </p:nvSpPr>
        <p:spPr>
          <a:xfrm>
            <a:off x="6551019" y="4483860"/>
            <a:ext cx="1285514" cy="13161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</a:rPr>
              <a:t>WI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627581-751D-6A82-3547-6FD8F3DD5E1C}"/>
              </a:ext>
            </a:extLst>
          </p:cNvPr>
          <p:cNvSpPr txBox="1"/>
          <p:nvPr/>
        </p:nvSpPr>
        <p:spPr>
          <a:xfrm>
            <a:off x="0" y="2578122"/>
            <a:ext cx="12192000" cy="2169825"/>
          </a:xfrm>
          <a:prstGeom prst="rect">
            <a:avLst/>
          </a:prstGeom>
          <a:solidFill>
            <a:srgbClr val="636F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0" b="1" u="sng" dirty="0">
                <a:solidFill>
                  <a:schemeClr val="bg1"/>
                </a:solidFill>
              </a:rPr>
              <a:t>#morethanaclub</a:t>
            </a:r>
            <a:endParaRPr lang="en-GB" sz="13500" b="1" u="sng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00D4C5-2EF5-E6DF-7CC5-9E0AC81D2A52}"/>
              </a:ext>
            </a:extLst>
          </p:cNvPr>
          <p:cNvSpPr/>
          <p:nvPr/>
        </p:nvSpPr>
        <p:spPr>
          <a:xfrm>
            <a:off x="7641969" y="4420001"/>
            <a:ext cx="1317710" cy="1179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Social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66B07F-92D2-037B-0FB3-86B6BC596BCC}"/>
              </a:ext>
            </a:extLst>
          </p:cNvPr>
          <p:cNvSpPr/>
          <p:nvPr/>
        </p:nvSpPr>
        <p:spPr>
          <a:xfrm>
            <a:off x="70011" y="121508"/>
            <a:ext cx="12051978" cy="6621850"/>
          </a:xfrm>
          <a:prstGeom prst="ellipse">
            <a:avLst/>
          </a:prstGeom>
          <a:solidFill>
            <a:srgbClr val="63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The whole is greater than the sum of the parts</a:t>
            </a:r>
          </a:p>
        </p:txBody>
      </p:sp>
    </p:spTree>
    <p:extLst>
      <p:ext uri="{BB962C8B-B14F-4D97-AF65-F5344CB8AC3E}">
        <p14:creationId xmlns:p14="http://schemas.microsoft.com/office/powerpoint/2010/main" val="33451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9" grpId="0" animBg="1"/>
      <p:bldP spid="14" grpId="0" animBg="1"/>
      <p:bldP spid="31" grpId="0" animBg="1"/>
      <p:bldP spid="26" grpId="0" animBg="1"/>
      <p:bldP spid="24" grpId="0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95C1-1E77-5A86-39BE-5781C20E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414F-B705-650B-97F8-E7F3E7FB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1254368"/>
            <a:ext cx="11031416" cy="510198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Objective is for PSCC to become the key hub for cricket , football and the community.</a:t>
            </a:r>
          </a:p>
          <a:p>
            <a:endParaRPr lang="en-GB" dirty="0"/>
          </a:p>
          <a:p>
            <a:r>
              <a:rPr lang="en-GB" dirty="0"/>
              <a:t>Significant progress has already been made over the last 2 years</a:t>
            </a:r>
          </a:p>
          <a:p>
            <a:pPr lvl="1"/>
            <a:endParaRPr lang="en-GB" dirty="0"/>
          </a:p>
          <a:p>
            <a:r>
              <a:rPr lang="en-GB" dirty="0"/>
              <a:t>We are seeking significant funding to improve existing and provide multiple new facilities</a:t>
            </a:r>
          </a:p>
          <a:p>
            <a:endParaRPr lang="en-GB" dirty="0"/>
          </a:p>
          <a:p>
            <a:r>
              <a:rPr lang="en-GB" dirty="0"/>
              <a:t>Improvements will enable</a:t>
            </a:r>
          </a:p>
          <a:p>
            <a:pPr lvl="1"/>
            <a:r>
              <a:rPr lang="en-GB" dirty="0"/>
              <a:t>The club to become a hub for the community , football , cricket and other sports</a:t>
            </a:r>
          </a:p>
          <a:p>
            <a:pPr lvl="1"/>
            <a:r>
              <a:rPr lang="en-GB" dirty="0"/>
              <a:t>Increase in numbers participating in sport from to over 500 with over 50% expected to be juniors</a:t>
            </a:r>
          </a:p>
          <a:p>
            <a:pPr lvl="1"/>
            <a:r>
              <a:rPr lang="en-GB" dirty="0"/>
              <a:t>Expansion into more sports played by disadvantaged and minorities</a:t>
            </a:r>
          </a:p>
          <a:p>
            <a:pPr lvl="1"/>
            <a:r>
              <a:rPr lang="en-GB" dirty="0"/>
              <a:t>Major expansion of Girls and Woman's sporting participation</a:t>
            </a:r>
          </a:p>
          <a:p>
            <a:pPr lvl="1"/>
            <a:r>
              <a:rPr lang="en-GB" dirty="0"/>
              <a:t>Extending the use of the club as a community facility for Ponthir &amp; the surrounding area</a:t>
            </a:r>
          </a:p>
          <a:p>
            <a:endParaRPr lang="en-GB" dirty="0"/>
          </a:p>
          <a:p>
            <a:r>
              <a:rPr lang="en-GB" dirty="0"/>
              <a:t>Ability to deliver</a:t>
            </a:r>
          </a:p>
          <a:p>
            <a:pPr lvl="1"/>
            <a:r>
              <a:rPr lang="en-GB" dirty="0"/>
              <a:t>There is a strong management board with extensive and relevant experience</a:t>
            </a:r>
          </a:p>
          <a:p>
            <a:pPr lvl="1"/>
            <a:r>
              <a:rPr lang="en-GB" dirty="0"/>
              <a:t>The improvements delivered over the last 2 years prove the team will deliver the project.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B8957-2573-1A6B-0989-693CF3E6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C0FF-8798-EFE2-3320-84DDBC1E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D325-C0A3-214C-A846-8DD9F2D230C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18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DA21-CCDE-2EF4-28FA-385FFC7D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F3A9-A1DB-9EFB-3428-56622F42B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GB" sz="3200" b="1" dirty="0"/>
              <a:t>Beginnings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Ponthir Cricket Club first played in 1881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Move to Oaklands c 1974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Football section started late 1990’s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indent="0" algn="l">
              <a:buNone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2014 to 2017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Asset Transfer to limited company (PDSC) – 2014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Harsh reality of maintaining property and grounds ourselves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Lack of prudent financial management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Poor relationship between Cricket and Football at committee level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No common vision or direction within the club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GB" sz="3200" dirty="0"/>
              <a:t>Lack of engagement with wider community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6730-11DC-7282-C87E-E8BCFCE5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28C6-A105-C41F-57C5-8F1ED561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D112E-1CC0-33CF-AF8D-59A8FB04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915" y="1271752"/>
            <a:ext cx="1983836" cy="19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788D-4F57-C6BE-F668-4C927052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83483"/>
            <a:ext cx="10515600" cy="1325563"/>
          </a:xfrm>
        </p:spPr>
        <p:txBody>
          <a:bodyPr/>
          <a:lstStyle/>
          <a:p>
            <a:r>
              <a:rPr lang="en-GB" dirty="0"/>
              <a:t>A new Direction– Mar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C08A-8EC5-9825-2E19-88B0B98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09046"/>
            <a:ext cx="10515600" cy="4603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Call to Arms</a:t>
            </a:r>
          </a:p>
          <a:p>
            <a:pPr lvl="1"/>
            <a:r>
              <a:rPr lang="en-GB" dirty="0"/>
              <a:t>Net cash reserves including bar float of £700</a:t>
            </a:r>
          </a:p>
          <a:p>
            <a:pPr lvl="1"/>
            <a:r>
              <a:rPr lang="en-GB" dirty="0"/>
              <a:t>New committee including Jerry, John, Tony + + + +</a:t>
            </a:r>
          </a:p>
          <a:p>
            <a:pPr lvl="1"/>
            <a:r>
              <a:rPr lang="en-GB" dirty="0"/>
              <a:t>Worked very hard to pull back from brink</a:t>
            </a:r>
          </a:p>
          <a:p>
            <a:pPr lvl="1"/>
            <a:r>
              <a:rPr lang="en-GB" dirty="0"/>
              <a:t>Doubled bar turnover by encouraging wider community use</a:t>
            </a:r>
          </a:p>
          <a:p>
            <a:pPr lvl="1"/>
            <a:r>
              <a:rPr lang="en-GB" dirty="0"/>
              <a:t>Small business rates relief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“More than a club” – 2019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200" b="1" dirty="0"/>
              <a:t>PANDEMIC </a:t>
            </a:r>
          </a:p>
          <a:p>
            <a:pPr marL="0" indent="0" algn="ctr">
              <a:buNone/>
            </a:pPr>
            <a:r>
              <a:rPr lang="en-GB" dirty="0"/>
              <a:t> (</a:t>
            </a:r>
            <a:r>
              <a:rPr lang="en-GB" sz="2000" dirty="0"/>
              <a:t>Double edged sword)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A24EA-4911-69A9-62FB-D0C0F95E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91070-220F-FD77-BB52-1BFB6302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CF0-BF6F-3E48-80AE-53284BA5A5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9268-AC8C-4E57-92B7-0407D891C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71438"/>
            <a:ext cx="12192000" cy="1533962"/>
          </a:xfrm>
          <a:solidFill>
            <a:srgbClr val="636F65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Ponthir Sports and Community Club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#morethanaclub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741011-7286-AFD9-1129-AD7A413C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B4BE6B-7467-A618-D222-1EDD9DE0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EA81B3F-FAC9-4AAA-9E70-D0F87349A312}"/>
              </a:ext>
            </a:extLst>
          </p:cNvPr>
          <p:cNvSpPr/>
          <p:nvPr/>
        </p:nvSpPr>
        <p:spPr>
          <a:xfrm>
            <a:off x="5872734" y="2214127"/>
            <a:ext cx="484632" cy="978408"/>
          </a:xfrm>
          <a:prstGeom prst="downArrow">
            <a:avLst/>
          </a:prstGeom>
          <a:solidFill>
            <a:srgbClr val="63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6569B-304E-4EBA-97CA-F6A3702C43BA}"/>
              </a:ext>
            </a:extLst>
          </p:cNvPr>
          <p:cNvSpPr txBox="1"/>
          <p:nvPr/>
        </p:nvSpPr>
        <p:spPr>
          <a:xfrm>
            <a:off x="6557" y="1111542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PDSC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80A25F6-AC27-F6B0-563D-B8E30C4DE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2" y="532549"/>
            <a:ext cx="2754014" cy="2754014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695204E-D206-D331-1D30-14DAA99D1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04" y="488140"/>
            <a:ext cx="2754014" cy="27540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001A0A-B22F-AB17-1683-9485BE37EFDE}"/>
              </a:ext>
            </a:extLst>
          </p:cNvPr>
          <p:cNvSpPr txBox="1"/>
          <p:nvPr/>
        </p:nvSpPr>
        <p:spPr>
          <a:xfrm>
            <a:off x="3305626" y="5250866"/>
            <a:ext cx="577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Creating a Vision and Strategy</a:t>
            </a:r>
          </a:p>
        </p:txBody>
      </p:sp>
    </p:spTree>
    <p:extLst>
      <p:ext uri="{BB962C8B-B14F-4D97-AF65-F5344CB8AC3E}">
        <p14:creationId xmlns:p14="http://schemas.microsoft.com/office/powerpoint/2010/main" val="131495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95FC-FF44-8863-CD81-1A902BDC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68" y="210508"/>
            <a:ext cx="11353800" cy="767936"/>
          </a:xfrm>
        </p:spPr>
        <p:txBody>
          <a:bodyPr>
            <a:normAutofit/>
          </a:bodyPr>
          <a:lstStyle/>
          <a:p>
            <a:r>
              <a:rPr lang="en-GB" dirty="0"/>
              <a:t>Strategic review - the 8 key strands of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7AC4C-629F-BC49-3485-6943CDED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F72D1-895D-A37F-84C5-5CBD5C61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74CB4C-6C7A-3871-5862-541BB6F60D35}"/>
              </a:ext>
            </a:extLst>
          </p:cNvPr>
          <p:cNvGraphicFramePr/>
          <p:nvPr/>
        </p:nvGraphicFramePr>
        <p:xfrm>
          <a:off x="1417387" y="1304453"/>
          <a:ext cx="8926763" cy="472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74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0C2958-20F9-40E8-8D72-3F51B7C703D1}"/>
              </a:ext>
            </a:extLst>
          </p:cNvPr>
          <p:cNvSpPr/>
          <p:nvPr/>
        </p:nvSpPr>
        <p:spPr>
          <a:xfrm>
            <a:off x="2357317" y="2774038"/>
            <a:ext cx="2332139" cy="2811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A94D6B-1E51-4308-B046-B60FA9C8E404}"/>
              </a:ext>
            </a:extLst>
          </p:cNvPr>
          <p:cNvSpPr/>
          <p:nvPr/>
        </p:nvSpPr>
        <p:spPr>
          <a:xfrm>
            <a:off x="9413785" y="4583175"/>
            <a:ext cx="2421979" cy="57100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CDE270B-233F-4215-84DE-A9EA012E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907" y="41116"/>
            <a:ext cx="12192000" cy="1012328"/>
          </a:xfrm>
        </p:spPr>
        <p:txBody>
          <a:bodyPr/>
          <a:lstStyle/>
          <a:p>
            <a:pPr algn="ctr"/>
            <a:r>
              <a:rPr lang="en-GB" b="1" dirty="0"/>
              <a:t>What do we want to do?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F5FF1-80C6-BB96-B054-FAC2EBBA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9D567-DA19-508E-77AB-21DFA5DF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8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D892D-56A2-4A5A-957C-7CF742C243EE}"/>
              </a:ext>
            </a:extLst>
          </p:cNvPr>
          <p:cNvSpPr/>
          <p:nvPr/>
        </p:nvSpPr>
        <p:spPr>
          <a:xfrm>
            <a:off x="796954" y="3171129"/>
            <a:ext cx="1554689" cy="515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9C66C5-9499-46A2-A433-C961534B9107}"/>
              </a:ext>
            </a:extLst>
          </p:cNvPr>
          <p:cNvSpPr/>
          <p:nvPr/>
        </p:nvSpPr>
        <p:spPr>
          <a:xfrm>
            <a:off x="4586146" y="3168605"/>
            <a:ext cx="1554688" cy="515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enable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76CD5-875E-47B8-8A5F-94323505BB36}"/>
              </a:ext>
            </a:extLst>
          </p:cNvPr>
          <p:cNvSpPr/>
          <p:nvPr/>
        </p:nvSpPr>
        <p:spPr>
          <a:xfrm>
            <a:off x="8112746" y="3165646"/>
            <a:ext cx="1483592" cy="548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produce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5E1AD-5BF9-410D-9C95-62717D39AF44}"/>
              </a:ext>
            </a:extLst>
          </p:cNvPr>
          <p:cNvSpPr txBox="1"/>
          <p:nvPr/>
        </p:nvSpPr>
        <p:spPr>
          <a:xfrm>
            <a:off x="2544909" y="2448591"/>
            <a:ext cx="1701927" cy="2476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1440" rIns="0" bIns="91440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FACILITIES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Pitches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Facilities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Showers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Lounge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1D728E-5C6D-49BE-B2CE-110241ED2E48}"/>
              </a:ext>
            </a:extLst>
          </p:cNvPr>
          <p:cNvSpPr txBox="1"/>
          <p:nvPr/>
        </p:nvSpPr>
        <p:spPr>
          <a:xfrm>
            <a:off x="6193289" y="2269428"/>
            <a:ext cx="1889575" cy="29904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2240" rIns="0" bIns="14224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Cricket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Football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Playing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 walking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events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Games</a:t>
            </a:r>
          </a:p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Socialising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340941-BC56-42CD-82FE-7709EAC5772E}"/>
              </a:ext>
            </a:extLst>
          </p:cNvPr>
          <p:cNvSpPr txBox="1"/>
          <p:nvPr/>
        </p:nvSpPr>
        <p:spPr>
          <a:xfrm>
            <a:off x="9728892" y="2448591"/>
            <a:ext cx="1701927" cy="26735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50800" rIns="0" bIns="5080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Wellbeing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Inclusion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Happiness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Sense of Community</a:t>
            </a:r>
          </a:p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5E43A11-EAF1-4638-A821-6982710748BB}"/>
              </a:ext>
            </a:extLst>
          </p:cNvPr>
          <p:cNvSpPr txBox="1">
            <a:spLocks/>
          </p:cNvSpPr>
          <p:nvPr/>
        </p:nvSpPr>
        <p:spPr>
          <a:xfrm>
            <a:off x="7138076" y="5605244"/>
            <a:ext cx="4466285" cy="441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Better promote the club in the community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09A980D-2826-487C-A2FB-DA4F97F47B95}"/>
              </a:ext>
            </a:extLst>
          </p:cNvPr>
          <p:cNvSpPr/>
          <p:nvPr/>
        </p:nvSpPr>
        <p:spPr>
          <a:xfrm rot="19365861">
            <a:off x="8964612" y="5174687"/>
            <a:ext cx="8834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6626043-AEAF-44FF-B267-E72D9992FDDA}"/>
              </a:ext>
            </a:extLst>
          </p:cNvPr>
          <p:cNvSpPr/>
          <p:nvPr/>
        </p:nvSpPr>
        <p:spPr>
          <a:xfrm rot="3423072">
            <a:off x="2021060" y="2465178"/>
            <a:ext cx="893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6C3AF03-0797-4C86-9AA5-4B6ECE410277}"/>
              </a:ext>
            </a:extLst>
          </p:cNvPr>
          <p:cNvSpPr txBox="1">
            <a:spLocks/>
          </p:cNvSpPr>
          <p:nvPr/>
        </p:nvSpPr>
        <p:spPr>
          <a:xfrm>
            <a:off x="122749" y="1246699"/>
            <a:ext cx="4495101" cy="101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 must improve our outside facilities.  Drainage!!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A2D7411-E2CF-B82C-ED8C-1B6FE57D210B}"/>
              </a:ext>
            </a:extLst>
          </p:cNvPr>
          <p:cNvSpPr/>
          <p:nvPr/>
        </p:nvSpPr>
        <p:spPr>
          <a:xfrm rot="18660138">
            <a:off x="2037539" y="3975710"/>
            <a:ext cx="893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1A4BB3-E1A5-9C3F-EC75-C2F2DC03944A}"/>
              </a:ext>
            </a:extLst>
          </p:cNvPr>
          <p:cNvSpPr txBox="1">
            <a:spLocks/>
          </p:cNvSpPr>
          <p:nvPr/>
        </p:nvSpPr>
        <p:spPr>
          <a:xfrm>
            <a:off x="1083315" y="4368342"/>
            <a:ext cx="1340156" cy="42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MUGA(s)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09C219-91E2-A612-3AB3-4C95691B0BC0}"/>
              </a:ext>
            </a:extLst>
          </p:cNvPr>
          <p:cNvSpPr/>
          <p:nvPr/>
        </p:nvSpPr>
        <p:spPr>
          <a:xfrm rot="13169783">
            <a:off x="3708798" y="4258593"/>
            <a:ext cx="893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755405-D99D-FF15-1508-94BEE0DDAE92}"/>
              </a:ext>
            </a:extLst>
          </p:cNvPr>
          <p:cNvSpPr txBox="1">
            <a:spLocks/>
          </p:cNvSpPr>
          <p:nvPr/>
        </p:nvSpPr>
        <p:spPr>
          <a:xfrm>
            <a:off x="3947772" y="4661200"/>
            <a:ext cx="1340156" cy="68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New changing rooms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6DA50B4-0C2E-B350-13AE-44EAF67A9D14}"/>
              </a:ext>
            </a:extLst>
          </p:cNvPr>
          <p:cNvSpPr/>
          <p:nvPr/>
        </p:nvSpPr>
        <p:spPr>
          <a:xfrm rot="18583827">
            <a:off x="2319527" y="5068009"/>
            <a:ext cx="8933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4B64DD-5C5E-30BC-FF21-7F403958E115}"/>
              </a:ext>
            </a:extLst>
          </p:cNvPr>
          <p:cNvSpPr txBox="1">
            <a:spLocks/>
          </p:cNvSpPr>
          <p:nvPr/>
        </p:nvSpPr>
        <p:spPr>
          <a:xfrm>
            <a:off x="1193712" y="5562365"/>
            <a:ext cx="1340156" cy="315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Total refurb</a:t>
            </a:r>
          </a:p>
        </p:txBody>
      </p:sp>
    </p:spTree>
    <p:extLst>
      <p:ext uri="{BB962C8B-B14F-4D97-AF65-F5344CB8AC3E}">
        <p14:creationId xmlns:p14="http://schemas.microsoft.com/office/powerpoint/2010/main" val="378176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59DE-2EE4-5188-BCC9-E9E47EE1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need for mutual support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3A1DE-972E-B690-80ED-A77EF891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to Stakeholders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8625-5BCE-8EB0-7F82-E111683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E7AD-CC91-2343-A7F1-59CC043690CF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68716C-DEE0-2E72-3AC3-E7DED365779C}"/>
              </a:ext>
            </a:extLst>
          </p:cNvPr>
          <p:cNvGrpSpPr/>
          <p:nvPr/>
        </p:nvGrpSpPr>
        <p:grpSpPr>
          <a:xfrm>
            <a:off x="838200" y="1452331"/>
            <a:ext cx="10039885" cy="3989235"/>
            <a:chOff x="-182139" y="436675"/>
            <a:chExt cx="12557492" cy="6167325"/>
          </a:xfrm>
          <a:solidFill>
            <a:schemeClr val="bg1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78C3A0-6EC7-057A-1D24-32829626966A}"/>
                </a:ext>
              </a:extLst>
            </p:cNvPr>
            <p:cNvSpPr/>
            <p:nvPr/>
          </p:nvSpPr>
          <p:spPr>
            <a:xfrm>
              <a:off x="4124410" y="2885302"/>
              <a:ext cx="4067090" cy="37186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Community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36CCBC-3437-0DB7-1F09-03B92BD3570E}"/>
                </a:ext>
              </a:extLst>
            </p:cNvPr>
            <p:cNvSpPr/>
            <p:nvPr/>
          </p:nvSpPr>
          <p:spPr>
            <a:xfrm>
              <a:off x="2552700" y="1003300"/>
              <a:ext cx="3823388" cy="350691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Football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74D678-AFF1-E47B-C2EC-A8BDBF4748C6}"/>
                </a:ext>
              </a:extLst>
            </p:cNvPr>
            <p:cNvSpPr/>
            <p:nvPr/>
          </p:nvSpPr>
          <p:spPr>
            <a:xfrm>
              <a:off x="5927123" y="1003300"/>
              <a:ext cx="3823388" cy="358105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Cricket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475767-DDDC-332F-A4AA-5D8B940862AB}"/>
                </a:ext>
              </a:extLst>
            </p:cNvPr>
            <p:cNvSpPr/>
            <p:nvPr/>
          </p:nvSpPr>
          <p:spPr>
            <a:xfrm>
              <a:off x="596900" y="647700"/>
              <a:ext cx="10985500" cy="5956300"/>
            </a:xfrm>
            <a:prstGeom prst="ellipse">
              <a:avLst/>
            </a:prstGeom>
            <a:solidFill>
              <a:srgbClr val="636F6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The whole is greater than the sum of the parts</a:t>
              </a:r>
              <a:endParaRPr lang="en-GB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DA30FC-262A-D933-E15F-7EC061B03C06}"/>
                </a:ext>
              </a:extLst>
            </p:cNvPr>
            <p:cNvSpPr txBox="1"/>
            <p:nvPr/>
          </p:nvSpPr>
          <p:spPr>
            <a:xfrm>
              <a:off x="-182139" y="436675"/>
              <a:ext cx="2239737" cy="9040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One fails</a:t>
              </a:r>
              <a:endParaRPr lang="en-GB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9D400E-445C-57E6-D56D-A425A75136FB}"/>
                </a:ext>
              </a:extLst>
            </p:cNvPr>
            <p:cNvSpPr txBox="1"/>
            <p:nvPr/>
          </p:nvSpPr>
          <p:spPr>
            <a:xfrm>
              <a:off x="10530763" y="436675"/>
              <a:ext cx="1844590" cy="7288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All fail</a:t>
              </a:r>
              <a:endParaRPr lang="en-GB" sz="28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E98C7-9BED-BAEC-BC9A-6D34EC85EACF}"/>
              </a:ext>
            </a:extLst>
          </p:cNvPr>
          <p:cNvSpPr/>
          <p:nvPr/>
        </p:nvSpPr>
        <p:spPr>
          <a:xfrm>
            <a:off x="1209652" y="6299444"/>
            <a:ext cx="9577770" cy="422031"/>
          </a:xfrm>
          <a:prstGeom prst="rect">
            <a:avLst/>
          </a:prstGeom>
          <a:solidFill>
            <a:srgbClr val="63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 from Welsh Government , Borough &amp; Community Councils </a:t>
            </a: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5CBE08C9-3E43-2FA9-8E54-1FA2B832D193}"/>
              </a:ext>
            </a:extLst>
          </p:cNvPr>
          <p:cNvSpPr/>
          <p:nvPr/>
        </p:nvSpPr>
        <p:spPr>
          <a:xfrm rot="10800000">
            <a:off x="3588709" y="5417512"/>
            <a:ext cx="1101969" cy="731113"/>
          </a:xfrm>
          <a:prstGeom prst="upArrow">
            <a:avLst/>
          </a:prstGeom>
          <a:solidFill>
            <a:srgbClr val="63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BEA96849-764C-55D8-6307-EA6D14C373C0}"/>
              </a:ext>
            </a:extLst>
          </p:cNvPr>
          <p:cNvSpPr/>
          <p:nvPr/>
        </p:nvSpPr>
        <p:spPr>
          <a:xfrm>
            <a:off x="7891418" y="5338596"/>
            <a:ext cx="1101969" cy="731113"/>
          </a:xfrm>
          <a:prstGeom prst="upArrow">
            <a:avLst/>
          </a:prstGeom>
          <a:solidFill>
            <a:srgbClr val="636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E812-E6CA-1373-94B2-432BB1618FED}"/>
              </a:ext>
            </a:extLst>
          </p:cNvPr>
          <p:cNvSpPr txBox="1"/>
          <p:nvPr/>
        </p:nvSpPr>
        <p:spPr>
          <a:xfrm>
            <a:off x="9078978" y="5198294"/>
            <a:ext cx="243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Guidance , Support , Resources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FF5B3F-5E1C-383C-A8D4-A70DCE895FA9}"/>
              </a:ext>
            </a:extLst>
          </p:cNvPr>
          <p:cNvSpPr txBox="1"/>
          <p:nvPr/>
        </p:nvSpPr>
        <p:spPr>
          <a:xfrm>
            <a:off x="838200" y="5258902"/>
            <a:ext cx="243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Vision , Requirements , expectations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7916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2191</Words>
  <Application>Microsoft Office PowerPoint</Application>
  <PresentationFormat>Widescreen</PresentationFormat>
  <Paragraphs>519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Ponthir Sports &amp; Community Club PSCC</vt:lpstr>
      <vt:lpstr>Participants</vt:lpstr>
      <vt:lpstr>Overview</vt:lpstr>
      <vt:lpstr>Background</vt:lpstr>
      <vt:lpstr>A new Direction– Mar 2018</vt:lpstr>
      <vt:lpstr>Ponthir Sports and Community Club #morethanaclub</vt:lpstr>
      <vt:lpstr>Strategic review - the 8 key strands of success</vt:lpstr>
      <vt:lpstr>What do we want to do?</vt:lpstr>
      <vt:lpstr>The need for mutual support</vt:lpstr>
      <vt:lpstr>Achievements to Date -  The Small Stuff</vt:lpstr>
      <vt:lpstr>The Big Stuff</vt:lpstr>
      <vt:lpstr>The Very Big Stuff</vt:lpstr>
      <vt:lpstr>How have we achieved it?</vt:lpstr>
      <vt:lpstr>Funding The Very Big Stuff (to date) £ 000’s</vt:lpstr>
      <vt:lpstr>Future Projects</vt:lpstr>
      <vt:lpstr>Video</vt:lpstr>
      <vt:lpstr>Journey over last 5 years</vt:lpstr>
      <vt:lpstr>Vision – 2024 / 2025</vt:lpstr>
      <vt:lpstr>FINANCIAL SUSTAINABILITY</vt:lpstr>
      <vt:lpstr>Summary</vt:lpstr>
      <vt:lpstr>  QUESTIONS  WALK OF GROUND &amp; FACILITIES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Ponthir Sports &amp; Community Club PSCC</dc:title>
  <dc:creator>paul buffery</dc:creator>
  <cp:lastModifiedBy>Anthony Pead</cp:lastModifiedBy>
  <cp:revision>29</cp:revision>
  <dcterms:created xsi:type="dcterms:W3CDTF">2022-10-06T14:54:57Z</dcterms:created>
  <dcterms:modified xsi:type="dcterms:W3CDTF">2022-10-12T07:52:12Z</dcterms:modified>
</cp:coreProperties>
</file>