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hyperlink" Target="https://ssl.microsofttranslator.com/bv.aspx?ref=TAns&amp;from=&amp;to=fr&amp;a=www.karatbit.com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ldStandard_Presentation_EN_02.08.2019.pdf" descr="GoldStandard_Presentation_EN_02.08.20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0120" y="1170582"/>
            <a:ext cx="13177454" cy="7412319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COMPRENDRE KARATBARS!"/>
          <p:cNvSpPr/>
          <p:nvPr/>
        </p:nvSpPr>
        <p:spPr>
          <a:xfrm>
            <a:off x="3494182" y="359463"/>
            <a:ext cx="6557517" cy="647701"/>
          </a:xfrm>
          <a:prstGeom prst="rect">
            <a:avLst/>
          </a:prstGeom>
          <a:solidFill>
            <a:srgbClr val="DDB13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COMPRENDRE KARATBARS!</a:t>
            </a:r>
          </a:p>
        </p:txBody>
      </p:sp>
      <p:sp>
        <p:nvSpPr>
          <p:cNvPr id="121" name="Rectangle"/>
          <p:cNvSpPr/>
          <p:nvPr/>
        </p:nvSpPr>
        <p:spPr>
          <a:xfrm>
            <a:off x="238642" y="6663039"/>
            <a:ext cx="5142551" cy="7809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2" name="Présentation"/>
          <p:cNvSpPr/>
          <p:nvPr/>
        </p:nvSpPr>
        <p:spPr>
          <a:xfrm>
            <a:off x="254621" y="6634421"/>
            <a:ext cx="3806727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800">
                <a:solidFill>
                  <a:srgbClr val="DDB1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Présentation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19-10-01 at 11.36.46 PM.png" descr="Screen Shot 2019-10-01 at 11.36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371367"/>
            <a:ext cx="13004801" cy="728179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ectangle"/>
          <p:cNvSpPr/>
          <p:nvPr/>
        </p:nvSpPr>
        <p:spPr>
          <a:xfrm>
            <a:off x="8635558" y="4049361"/>
            <a:ext cx="3891921" cy="28290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75" name="A été fondée à Singapour…"/>
          <p:cNvSpPr/>
          <p:nvPr/>
        </p:nvSpPr>
        <p:spPr>
          <a:xfrm>
            <a:off x="7338322" y="4461249"/>
            <a:ext cx="5272354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A été fondée à Singapour</a:t>
            </a:r>
          </a:p>
          <a:p>
            <a:pPr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en 2015 et est principalement responsable de la création et de la distribution de CashGold, qui a été développé en collaboration avec Karatbars International.</a:t>
            </a:r>
          </a:p>
        </p:txBody>
      </p:sp>
      <p:pic>
        <p:nvPicPr>
          <p:cNvPr id="176" name="Screen Shot 2019-10-01 at 11.36.46 PM.png" descr="Screen Shot 2019-10-01 at 11.36.46 PM.png"/>
          <p:cNvPicPr>
            <a:picLocks noChangeAspect="1"/>
          </p:cNvPicPr>
          <p:nvPr/>
        </p:nvPicPr>
        <p:blipFill>
          <a:blip r:embed="rId2">
            <a:extLst/>
          </a:blip>
          <a:srcRect l="21001" t="14561" r="53920" b="66316"/>
          <a:stretch>
            <a:fillRect/>
          </a:stretch>
        </p:blipFill>
        <p:spPr>
          <a:xfrm>
            <a:off x="7683537" y="2546425"/>
            <a:ext cx="4582096" cy="195642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tangle"/>
          <p:cNvSpPr/>
          <p:nvPr/>
        </p:nvSpPr>
        <p:spPr>
          <a:xfrm>
            <a:off x="2709515" y="2465441"/>
            <a:ext cx="3228720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pic>
        <p:nvPicPr>
          <p:cNvPr id="178" name="Screen Shot 2019-10-01 at 11.36.46 PM.png" descr="Screen Shot 2019-10-01 at 11.36.46 PM.png"/>
          <p:cNvPicPr>
            <a:picLocks noChangeAspect="1"/>
          </p:cNvPicPr>
          <p:nvPr/>
        </p:nvPicPr>
        <p:blipFill>
          <a:blip r:embed="rId2">
            <a:extLst/>
          </a:blip>
          <a:srcRect l="23489" t="40726" r="55798" b="44306"/>
          <a:stretch>
            <a:fillRect/>
          </a:stretch>
        </p:blipFill>
        <p:spPr>
          <a:xfrm>
            <a:off x="1429736" y="2340227"/>
            <a:ext cx="3757962" cy="152049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"/>
          <p:cNvSpPr/>
          <p:nvPr/>
        </p:nvSpPr>
        <p:spPr>
          <a:xfrm>
            <a:off x="768581" y="4489113"/>
            <a:ext cx="6247331" cy="32979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0" name="etez un coup d'œil aux principaux fournisseurs de cartes de crédit et de paiement établis.…"/>
          <p:cNvSpPr/>
          <p:nvPr/>
        </p:nvSpPr>
        <p:spPr>
          <a:xfrm>
            <a:off x="536991" y="4429939"/>
            <a:ext cx="5543500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etez un coup d'œil aux principaux fournisseurs de cartes de crédit et de paiement établis.</a:t>
            </a:r>
          </a:p>
          <a:p>
            <a:pPr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Maintenant, imaginez vos opportunités illimitées</a:t>
            </a:r>
          </a:p>
          <a:p>
            <a:pPr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dans notre système de paiement basé sur l'or. Potentiel de transaction de plus de 3 billions de dollars par jour!</a:t>
            </a:r>
          </a:p>
        </p:txBody>
      </p:sp>
      <p:sp>
        <p:nvSpPr>
          <p:cNvPr id="181" name="QU'EST-CE QUE KARATBARS VOUS OFFRE?"/>
          <p:cNvSpPr/>
          <p:nvPr/>
        </p:nvSpPr>
        <p:spPr>
          <a:xfrm>
            <a:off x="1572902" y="437720"/>
            <a:ext cx="100452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QU'EST-CE QUE KARATBARS VOUS OFFRE?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creen Shot 2019-10-01 at 11.36.57 PM.png" descr="Screen Shot 2019-10-01 at 11.36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1256" y="1492178"/>
            <a:ext cx="13004801" cy="729918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Rectangle"/>
          <p:cNvSpPr/>
          <p:nvPr/>
        </p:nvSpPr>
        <p:spPr>
          <a:xfrm>
            <a:off x="414866" y="4241800"/>
            <a:ext cx="4688352" cy="326740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5" name="▪ KaratPAY est une plateforme en ligne développée par KaratGold et Karatbars International dans le but de la transaction CashGold.…"/>
          <p:cNvSpPr/>
          <p:nvPr/>
        </p:nvSpPr>
        <p:spPr>
          <a:xfrm>
            <a:off x="345024" y="4364203"/>
            <a:ext cx="4199584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KaratPAY est une plateforme en ligne développée par KaratGold et Karatbars International dans le but de la transaction CashGold.</a:t>
            </a:r>
          </a:p>
          <a:p>
            <a:pPr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Ici, vous pouvez acheter, transférer et payer avec CashGold.</a:t>
            </a:r>
          </a:p>
          <a:p>
            <a:pPr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Il suffit d'ouvrir un compte KaratPAY gratuitement. Et envoyer de l'or réel à travers le réseau.</a:t>
            </a:r>
          </a:p>
        </p:txBody>
      </p:sp>
      <p:sp>
        <p:nvSpPr>
          <p:cNvPr id="186" name="Rectangle"/>
          <p:cNvSpPr/>
          <p:nvPr/>
        </p:nvSpPr>
        <p:spPr>
          <a:xfrm>
            <a:off x="8525933" y="4241800"/>
            <a:ext cx="3496403" cy="211580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87" name="PAPER MONEY WITH REAL GOLD, quoi d'autre?…"/>
          <p:cNvSpPr/>
          <p:nvPr/>
        </p:nvSpPr>
        <p:spPr>
          <a:xfrm>
            <a:off x="8091484" y="5062702"/>
            <a:ext cx="436530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PAPER MONEY WITH REAL GOLD, quoi d'autre?</a:t>
            </a:r>
          </a:p>
          <a:p>
            <a:pPr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Envoi d'or réel via des services en ligne!</a:t>
            </a:r>
          </a:p>
        </p:txBody>
      </p:sp>
      <p:sp>
        <p:nvSpPr>
          <p:cNvPr id="188" name="QU'EST-CE QUE KARATBARS VOUS OFFRE?"/>
          <p:cNvSpPr/>
          <p:nvPr/>
        </p:nvSpPr>
        <p:spPr>
          <a:xfrm>
            <a:off x="1572902" y="437720"/>
            <a:ext cx="100452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QU'EST-CE QUE KARATBARS VOUS OFFRE?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creen Shot 2019-10-01 at 11.37.05 PM.png" descr="Screen Shot 2019-10-01 at 11.37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99885"/>
            <a:ext cx="13004801" cy="6775893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QU'EST-CE QUE KARATBARS VOUS OFFRE?"/>
          <p:cNvSpPr/>
          <p:nvPr/>
        </p:nvSpPr>
        <p:spPr>
          <a:xfrm>
            <a:off x="1572902" y="437720"/>
            <a:ext cx="100452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QU'EST-CE QUE KARATBARS VOUS OFFRE?</a:t>
            </a:r>
          </a:p>
        </p:txBody>
      </p:sp>
      <p:sp>
        <p:nvSpPr>
          <p:cNvPr id="192" name="Rectangle"/>
          <p:cNvSpPr/>
          <p:nvPr/>
        </p:nvSpPr>
        <p:spPr>
          <a:xfrm>
            <a:off x="1024466" y="4762830"/>
            <a:ext cx="4522855" cy="30173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3" name="Nouvelle EER des paiements dans un écosystème complet. La seule solution de paiement basée sur l'or et qui conserve sa valeur."/>
          <p:cNvSpPr/>
          <p:nvPr/>
        </p:nvSpPr>
        <p:spPr>
          <a:xfrm>
            <a:off x="1179165" y="4794051"/>
            <a:ext cx="421345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Nouvelle EER des paiements dans un écosystème complet. La seule solution de paiement basée sur l'or et qui conserve sa valeur.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creen Shot 2019-10-01 at 11.37.20 PM.png" descr="Screen Shot 2019-10-01 at 11.37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0310" y="782099"/>
            <a:ext cx="13004801" cy="723482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QU'EST-CE QUE KARATBARS VOUS OFFRE?"/>
          <p:cNvSpPr/>
          <p:nvPr/>
        </p:nvSpPr>
        <p:spPr>
          <a:xfrm>
            <a:off x="1479785" y="353053"/>
            <a:ext cx="100452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QU'EST-CE QUE KARATBARS VOUS OFFRE?</a:t>
            </a:r>
          </a:p>
        </p:txBody>
      </p:sp>
      <p:sp>
        <p:nvSpPr>
          <p:cNvPr id="197" name="Rectangle"/>
          <p:cNvSpPr/>
          <p:nvPr/>
        </p:nvSpPr>
        <p:spPr>
          <a:xfrm>
            <a:off x="5867400" y="2177057"/>
            <a:ext cx="6590771" cy="33347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98" name="▪ les projets Blockchain sont basés sur une  structure décentralisée ▪ livre complet et immuable de comptes (ledger)…"/>
          <p:cNvSpPr/>
          <p:nvPr/>
        </p:nvSpPr>
        <p:spPr>
          <a:xfrm>
            <a:off x="6098626" y="2322966"/>
            <a:ext cx="6590773" cy="415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les projets Blockchain sont basés sur une  structure décentralisée ▪ livre complet et immuable de comptes (ledger)</a:t>
            </a:r>
          </a:p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Aucune autorité centrale ne peut  manipuler le « système »</a:t>
            </a:r>
          </a:p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Le réseau est contrôlé par les utilisateurs</a:t>
            </a:r>
          </a:p>
          <a:p>
            <a:pPr marL="296333" indent="-296333" algn="l">
              <a:buSzPct val="75000"/>
              <a:buChar char="▪"/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Chaque transaction est vérifiée pour l'exactitude, l'exhaustivité et «l'unicité</a:t>
            </a:r>
          </a:p>
          <a:p>
            <a:pPr marL="296333" indent="-296333" algn="l">
              <a:buSzPct val="75000"/>
              <a:buChar char="▪"/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Acceptation décentralisée des commandes jusqu'à la transactions &gt; transactions à faible coût et rapides</a:t>
            </a:r>
          </a:p>
        </p:txBody>
      </p:sp>
      <p:sp>
        <p:nvSpPr>
          <p:cNvPr id="199" name="Rectangle"/>
          <p:cNvSpPr/>
          <p:nvPr/>
        </p:nvSpPr>
        <p:spPr>
          <a:xfrm>
            <a:off x="753533" y="4986866"/>
            <a:ext cx="4786975" cy="1610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0" name="Chaque transaction n'est publiée que par consensus du réseau."/>
          <p:cNvSpPr/>
          <p:nvPr/>
        </p:nvSpPr>
        <p:spPr>
          <a:xfrm>
            <a:off x="753533" y="5160995"/>
            <a:ext cx="478697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</a:defRPr>
            </a:lvl1pPr>
          </a:lstStyle>
          <a:p>
            <a:pPr/>
            <a:r>
              <a:t>Chaque transaction n'est publiée que par consensus du réseau.</a:t>
            </a:r>
          </a:p>
        </p:txBody>
      </p:sp>
      <p:sp>
        <p:nvSpPr>
          <p:cNvPr id="201" name="QU'EST-CE QUE LA BLOCKCHAIN ?"/>
          <p:cNvSpPr/>
          <p:nvPr/>
        </p:nvSpPr>
        <p:spPr>
          <a:xfrm>
            <a:off x="1445295" y="1982280"/>
            <a:ext cx="405932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QU'EST-CE QUE LA BLOCKCHAIN ?</a:t>
            </a:r>
          </a:p>
        </p:txBody>
      </p:sp>
      <p:sp>
        <p:nvSpPr>
          <p:cNvPr id="202" name="BLOCKCHAIN"/>
          <p:cNvSpPr/>
          <p:nvPr/>
        </p:nvSpPr>
        <p:spPr>
          <a:xfrm>
            <a:off x="4400673" y="1030816"/>
            <a:ext cx="31874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BLOCKCHAIN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creen Shot 2019-10-01 at 11.37.32 PM.png" descr="Screen Shot 2019-10-01 at 11.37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7387" y="1069103"/>
            <a:ext cx="13004801" cy="728046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QU'EST-CE QUE KARATBARS VOUS OFFRE?"/>
          <p:cNvSpPr/>
          <p:nvPr/>
        </p:nvSpPr>
        <p:spPr>
          <a:xfrm>
            <a:off x="1572902" y="437720"/>
            <a:ext cx="100452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QU'EST-CE QUE KARATBARS VOUS OFFRE?</a:t>
            </a:r>
          </a:p>
        </p:txBody>
      </p:sp>
      <p:sp>
        <p:nvSpPr>
          <p:cNvPr id="206" name="CRYPTO-COIN BACKED BY GOLD"/>
          <p:cNvSpPr/>
          <p:nvPr/>
        </p:nvSpPr>
        <p:spPr>
          <a:xfrm>
            <a:off x="2715096" y="1098550"/>
            <a:ext cx="75746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CRYPTO-COIN BACKED BY GOLD</a:t>
            </a:r>
          </a:p>
        </p:txBody>
      </p:sp>
      <p:sp>
        <p:nvSpPr>
          <p:cNvPr id="207" name="Rectangle"/>
          <p:cNvSpPr/>
          <p:nvPr/>
        </p:nvSpPr>
        <p:spPr>
          <a:xfrm>
            <a:off x="5867400" y="3056466"/>
            <a:ext cx="6733051" cy="42754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08" name="▪ KBC est plus qu'une crypto-monnaie.…"/>
          <p:cNvSpPr/>
          <p:nvPr/>
        </p:nvSpPr>
        <p:spPr>
          <a:xfrm>
            <a:off x="6114893" y="3047900"/>
            <a:ext cx="5950726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KBC est plus qu'une crypto-monnaie.</a:t>
            </a: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Il représente un changement de paradigme complet!</a:t>
            </a: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KaratGold Coin a levé plus de 100 millions de dollars pour devenir l'un des plus importants ICO de l'histoire.</a:t>
            </a: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À partir du 4 juillet 2019, les pièces KBC peuvent être échangées contre de l'or physique pur.</a:t>
            </a: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KBC est basée sur l'or de Fort Dauphin, une mine d'or à Madagascar ayant des réserves d'or de 1,2 milliard de dollars et la plus grande mine au monde avec 200 tonnes de gisements d'or (500 tonnes supplémentaires d'accès) en Guinée.</a:t>
            </a: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Les perspectives de croissance de la KBC sont garanties par le réseau minier mondial de Gold Standard.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creen Shot 2019-10-01 at 11.37.41 PM.png" descr="Screen Shot 2019-10-01 at 11.37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806" y="1182777"/>
            <a:ext cx="13004801" cy="710167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KARATCOIN BANCK"/>
          <p:cNvSpPr/>
          <p:nvPr/>
        </p:nvSpPr>
        <p:spPr>
          <a:xfrm>
            <a:off x="4103497" y="692150"/>
            <a:ext cx="460146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KARATCOIN BANCK</a:t>
            </a:r>
          </a:p>
        </p:txBody>
      </p:sp>
      <p:pic>
        <p:nvPicPr>
          <p:cNvPr id="212" name="Screen Shot 2019-10-01 at 11.37.41 PM.png" descr="Screen Shot 2019-10-01 at 11.37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939" y="1563777"/>
            <a:ext cx="13004801" cy="710167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Rectangle"/>
          <p:cNvSpPr/>
          <p:nvPr/>
        </p:nvSpPr>
        <p:spPr>
          <a:xfrm>
            <a:off x="466394" y="2565400"/>
            <a:ext cx="9029370" cy="50984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4" name="La vision et la mission de Gold Standard est d'établir l'écosystème KARATCOIN BANK WORLD répondant aux besoins d'un système bancaire et financier entièrement basé sur la blockchain et la crypto-monnaie.…"/>
          <p:cNvSpPr/>
          <p:nvPr/>
        </p:nvSpPr>
        <p:spPr>
          <a:xfrm>
            <a:off x="379084" y="2828614"/>
            <a:ext cx="8793423" cy="457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La vision et la mission de Gold Standard est d'établir l'écosystème KARATCOIN BANK WORLD répondant aux besoins d'un système bancaire et financier entièrement basé sur la blockchain et la crypto-monnaie. </a:t>
            </a: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Le premier système de paiement basé sur la blockchain est centré sur les actifs réels ▪ Owns Karatbit Exchange, sa propre bourse de crypto-monnaie ▪ développe des améliorations efficaces pour notre mine d'or ▪ développe notre activité KaratBank basée sur la blockchain </a:t>
            </a: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prix de l'or (CashGold) est plus bas par rapport à nos concurrents ▪ Les frais de transaction sont moins élevés par rapport à nos concurrents ▪ Les frais annuels pour les comptes bancaires et les cartes de crédit sont inférieurs à ceux de nos concurrents ▪ capital de base de 100 millions de dollars avec KaratCoin Bank ▪ actifs d'une valeur de 2 milliards de dollars seront bientôt vérifiés par une vérification externe désignée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creen Shot 2019-10-01 at 11.37.52 PM.png" descr="Screen Shot 2019-10-01 at 11.37.5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534" y="2046671"/>
            <a:ext cx="13004801" cy="712591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Rectangle"/>
          <p:cNvSpPr/>
          <p:nvPr/>
        </p:nvSpPr>
        <p:spPr>
          <a:xfrm>
            <a:off x="5833533" y="4157133"/>
            <a:ext cx="7041291" cy="35286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8" name="▪ KCB est la pièce de monnaie de KaratCoin Bank, la première banque Crypto au monde.…"/>
          <p:cNvSpPr/>
          <p:nvPr/>
        </p:nvSpPr>
        <p:spPr>
          <a:xfrm>
            <a:off x="5495985" y="4106181"/>
            <a:ext cx="7182524" cy="4090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▪ KCB est la pièce de monnaie de KaratCoin Bank, la première banque Crypto au monde.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▪ Avec blockchain tout le monde peut voir où et comment l'or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est stocké et à quelle valeur KCB est basée sur l'or.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▪ KCB est représentée par un vrai bureau de banque à Miami, USA.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▪ Après la sortie de MAINNET le 20 septembre 2019, les pièces KBC et KCB auront leur propre blockchain avec une protection de la valeur marchande.</a:t>
            </a:r>
          </a:p>
          <a:p>
            <a:pPr algn="l">
              <a:defRPr b="1"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▪ La pièce unique sera basée sur l'or et échangeable contre de l'or.</a:t>
            </a:r>
          </a:p>
        </p:txBody>
      </p:sp>
      <p:sp>
        <p:nvSpPr>
          <p:cNvPr id="219" name="PRÉ-LANCEMENT DE NOTRE PROPRE PIÈCE CRYPTO SOUTENUE PAR L'OR"/>
          <p:cNvSpPr/>
          <p:nvPr/>
        </p:nvSpPr>
        <p:spPr>
          <a:xfrm>
            <a:off x="373732" y="706966"/>
            <a:ext cx="1225733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PRÉ-LANCEMENT DE NOTRE PROPRE PIÈCE CRYPTO SOUTENUE PAR L'OR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creen Shot 2019-10-01 at 11.38.12 PM.png" descr="Screen Shot 2019-10-01 at 11.38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67420"/>
            <a:ext cx="13004800" cy="727689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ectangle"/>
          <p:cNvSpPr/>
          <p:nvPr/>
        </p:nvSpPr>
        <p:spPr>
          <a:xfrm>
            <a:off x="5935133" y="2547210"/>
            <a:ext cx="6815932" cy="27444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3" name="▪ DSG, K-Phone, KaratBit, Kexchange, KaratPay sont des produits qui généreront des frais de transaction de la part de ses utilisateurs.…"/>
          <p:cNvSpPr/>
          <p:nvPr/>
        </p:nvSpPr>
        <p:spPr>
          <a:xfrm>
            <a:off x="6473975" y="2491316"/>
            <a:ext cx="6313981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DSG, K-Phone, KaratBit, Kexchange, KaratPay sont des produits qui généreront des frais de transaction de la part de ses utilisateurs.</a:t>
            </a:r>
          </a:p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Tous les frais représentent des sources de revenus pour la croissance future des pièces KCB.</a:t>
            </a:r>
          </a:p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Imaginez le potentiel et la perspective de la KCB!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creen Shot 2019-10-01 at 11.38.20 PM.png" descr="Screen Shot 2019-10-01 at 11.38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070" y="1032475"/>
            <a:ext cx="13004801" cy="730682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Rectangle"/>
          <p:cNvSpPr/>
          <p:nvPr/>
        </p:nvSpPr>
        <p:spPr>
          <a:xfrm>
            <a:off x="3230297" y="2323685"/>
            <a:ext cx="9258037" cy="486334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27" name="20 mars 2019 - Lancement de la prévente de K-Phone…"/>
          <p:cNvSpPr/>
          <p:nvPr/>
        </p:nvSpPr>
        <p:spPr>
          <a:xfrm>
            <a:off x="5153100" y="2120475"/>
            <a:ext cx="10984555" cy="513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1800"/>
            </a:pPr>
            <a:r>
              <a:rPr b="1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20 mars 2019</a:t>
            </a:r>
            <a:r>
              <a:t> - Lancement de la prévente de K-Phone</a:t>
            </a:r>
          </a:p>
          <a:p>
            <a:pPr algn="l">
              <a:defRPr sz="1800"/>
            </a:pPr>
            <a:r>
              <a:t>/ Entièrement en vedette Voice-over-blockchain Smartphone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rPr b="1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4 juillet 2019</a:t>
            </a:r>
            <a:r>
              <a:t> - Jour de l'indépendance de l'or</a:t>
            </a:r>
          </a:p>
          <a:p>
            <a:pPr algn="l">
              <a:defRPr sz="1800"/>
            </a:pPr>
            <a:r>
              <a:t>/ KBC sera exchangable pour l'or physique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rPr b="1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4 septembre 2019</a:t>
            </a:r>
            <a:r>
              <a:t> - Fin de prévente karatCoin Bank</a:t>
            </a:r>
          </a:p>
          <a:p>
            <a:pPr algn="l">
              <a:defRPr sz="1800"/>
            </a:pPr>
            <a:r>
              <a:t>/ la circulation KCB complète a commencé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rPr b="1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20 septembre 2019</a:t>
            </a:r>
            <a:r>
              <a:t> - Sortie DE MAINNET</a:t>
            </a:r>
          </a:p>
          <a:p>
            <a:pPr algn="l">
              <a:defRPr sz="1800"/>
            </a:pPr>
            <a:r>
              <a:t>/ Karatbars International démarre son propre blockchain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rPr b="1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1er octobre 2019</a:t>
            </a:r>
            <a:r>
              <a:t> - Hardfork KBC et KCB</a:t>
            </a:r>
          </a:p>
          <a:p>
            <a:pPr algn="l">
              <a:defRPr sz="1800"/>
            </a:pPr>
            <a:r>
              <a:t>/ Création d'une seule pièce à base d’or</a:t>
            </a:r>
          </a:p>
          <a:p>
            <a:pPr algn="l">
              <a:defRPr sz="1800"/>
            </a:pPr>
          </a:p>
          <a:p>
            <a:pPr algn="l">
              <a:defRPr sz="1800"/>
            </a:pPr>
            <a:r>
              <a:rPr b="1">
                <a:solidFill>
                  <a:schemeClr val="accent3">
                    <a:hueOff val="-546623"/>
                    <a:satOff val="7767"/>
                    <a:lumOff val="-14512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Janvier 1, 2020</a:t>
            </a:r>
            <a:r>
              <a:t> - Nouvel An d'or!</a:t>
            </a:r>
          </a:p>
          <a:p>
            <a:pPr algn="l">
              <a:defRPr sz="1800"/>
            </a:pPr>
            <a:r>
              <a:t>/ La pièce de mainnet peut être échangée contre la valeur optimale</a:t>
            </a:r>
          </a:p>
          <a:p>
            <a:pPr algn="l">
              <a:defRPr sz="1800"/>
            </a:pPr>
            <a:r>
              <a:t>or physique</a:t>
            </a:r>
          </a:p>
        </p:txBody>
      </p:sp>
      <p:sp>
        <p:nvSpPr>
          <p:cNvPr id="228" name="Karatbars Étapes 2019"/>
          <p:cNvSpPr/>
          <p:nvPr/>
        </p:nvSpPr>
        <p:spPr>
          <a:xfrm>
            <a:off x="3992711" y="594368"/>
            <a:ext cx="50193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Karatbars Étapes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Screen Shot 2019-10-01 at 11.38.30 PM.png" descr="Screen Shot 2019-10-01 at 11.38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356398"/>
            <a:ext cx="13004801" cy="7340339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Rectangle"/>
          <p:cNvSpPr/>
          <p:nvPr/>
        </p:nvSpPr>
        <p:spPr>
          <a:xfrm>
            <a:off x="7425266" y="4391567"/>
            <a:ext cx="5406894" cy="26403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2" name="Depuis le 1er novembre 2018, KaratBit est…"/>
          <p:cNvSpPr/>
          <p:nvPr/>
        </p:nvSpPr>
        <p:spPr>
          <a:xfrm>
            <a:off x="7899664" y="4340138"/>
            <a:ext cx="4881695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9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Depuis le 1er novembre 2018, KaratBit est</a:t>
            </a:r>
          </a:p>
          <a:p>
            <a:pPr algn="l" defTabSz="457200">
              <a:lnSpc>
                <a:spcPts val="49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filiale de KARATCOIN BANK. Il facilitera l'échange de CashGold</a:t>
            </a:r>
          </a:p>
          <a:p>
            <a:pPr algn="l" defTabSz="457200">
              <a:lnSpc>
                <a:spcPts val="4900"/>
              </a:lnSpc>
              <a:defRPr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pour les devises FIAT, KaratGold Coin, KARATCOINBANK COIN et autres crypto-monnaies.</a:t>
            </a:r>
          </a:p>
          <a:p>
            <a:pPr algn="l" defTabSz="457200">
              <a:lnSpc>
                <a:spcPts val="4900"/>
              </a:lnSpc>
              <a:defRPr sz="2400">
                <a:solidFill>
                  <a:srgbClr val="60009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u="sng">
                <a:hlinkClick r:id="rId3" invalidUrl="" action="" tgtFrame="" tooltip="" history="1" highlightClick="0" endSnd="0"/>
              </a:rPr>
              <a:t>www.karatbit.com</a:t>
            </a:r>
          </a:p>
        </p:txBody>
      </p:sp>
      <p:sp>
        <p:nvSpPr>
          <p:cNvPr id="233" name="KARATBARS ÉCHANGE PLATTFORM"/>
          <p:cNvSpPr/>
          <p:nvPr/>
        </p:nvSpPr>
        <p:spPr>
          <a:xfrm>
            <a:off x="2351658" y="765717"/>
            <a:ext cx="83014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KARATBARS ÉCHANGE PLATTFORM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creen Shot 2019-10-01 at 11.35.12 PM.png" descr="Screen Shot 2019-10-01 at 11.35.1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923214"/>
            <a:ext cx="13004800" cy="710675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tangle"/>
          <p:cNvSpPr/>
          <p:nvPr/>
        </p:nvSpPr>
        <p:spPr>
          <a:xfrm>
            <a:off x="8887673" y="2222272"/>
            <a:ext cx="3614251" cy="36050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6" name="Rectangle"/>
          <p:cNvSpPr/>
          <p:nvPr/>
        </p:nvSpPr>
        <p:spPr>
          <a:xfrm>
            <a:off x="581873" y="2222272"/>
            <a:ext cx="4827366" cy="36050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7" name="Rectangle"/>
          <p:cNvSpPr/>
          <p:nvPr/>
        </p:nvSpPr>
        <p:spPr>
          <a:xfrm>
            <a:off x="10764495" y="1240469"/>
            <a:ext cx="2188544" cy="349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28" name="FONDATEUR ET VISIONNAIRE"/>
          <p:cNvSpPr/>
          <p:nvPr/>
        </p:nvSpPr>
        <p:spPr>
          <a:xfrm>
            <a:off x="3375843" y="249608"/>
            <a:ext cx="67611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FONDATEUR ET VISIONNAIRE</a:t>
            </a:r>
          </a:p>
        </p:txBody>
      </p:sp>
      <p:sp>
        <p:nvSpPr>
          <p:cNvPr id="129" name="Je vous promets que Karatbars et Gold Standard Bank continueront de promouvoir et de défendre la liberté et la sécurité financières de chaque être humain de manière indépendante et décentralisée.…"/>
          <p:cNvSpPr/>
          <p:nvPr/>
        </p:nvSpPr>
        <p:spPr>
          <a:xfrm>
            <a:off x="398920" y="2316652"/>
            <a:ext cx="4827366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</a:defRPr>
            </a:pPr>
            <a:r>
              <a:t>Je vous promets que Karatbars et Gold Standard Bank continueront de promouvoir et de défendre la liberté et la sécurité financières de chaque être humain de manière indépendante et décentralisée.</a:t>
            </a:r>
          </a:p>
          <a:p>
            <a:pPr algn="l">
              <a:defRPr sz="2400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</a:defRPr>
            </a:pPr>
            <a:r>
              <a:t>Notre avenir est illimité numérique.</a:t>
            </a:r>
          </a:p>
          <a:p>
            <a:pPr algn="l">
              <a:defRPr sz="2400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</a:defRPr>
            </a:pPr>
            <a:r>
              <a:t>Il repose en même temps sur une base solide d'or pur.</a:t>
            </a:r>
          </a:p>
        </p:txBody>
      </p:sp>
      <p:sp>
        <p:nvSpPr>
          <p:cNvPr id="130" name="▪ PDG et fondateur de Karatbars International…"/>
          <p:cNvSpPr/>
          <p:nvPr/>
        </p:nvSpPr>
        <p:spPr>
          <a:xfrm>
            <a:off x="8716123" y="2158841"/>
            <a:ext cx="4469652" cy="341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▪ PDG et fondateur de Karatbars International</a:t>
            </a:r>
          </a:p>
          <a:p>
            <a:pPr algn="l">
              <a:defRPr sz="2400"/>
            </a:pPr>
            <a:r>
              <a:t>▪ Senator Global Economic Network e.V. (Bundesverband f'r Wirtschaftsf'rderung - Auenwirtschaft, BWA)</a:t>
            </a:r>
          </a:p>
          <a:p>
            <a:pPr algn="l">
              <a:defRPr sz="2400"/>
            </a:pPr>
            <a:r>
              <a:t>▪ membre du Conseil économique (Wirtschaftsrat Deutschland)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creen Shot 2019-10-01 at 11.38.45 PM.png" descr="Screen Shot 2019-10-01 at 11.38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5303" y="1248851"/>
            <a:ext cx="13004801" cy="7255898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Rectangle"/>
          <p:cNvSpPr/>
          <p:nvPr/>
        </p:nvSpPr>
        <p:spPr>
          <a:xfrm>
            <a:off x="245533" y="3259666"/>
            <a:ext cx="5859066" cy="37767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37" name="▪ Contactez votre affilié de référence immédiatement.…"/>
          <p:cNvSpPr/>
          <p:nvPr/>
        </p:nvSpPr>
        <p:spPr>
          <a:xfrm>
            <a:off x="554520" y="2432050"/>
            <a:ext cx="5546289" cy="488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Contactez votre affilié de référence immédiatement.</a:t>
            </a:r>
          </a:p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Enregistrez votre compte gratuit dès maintenant.</a:t>
            </a:r>
          </a:p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Profitez de nos systèmes et utilisez votre propre page de destination immédiatement.</a:t>
            </a:r>
          </a:p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Visitez nos webinaires, réunions en direct, conférences et pages d'équipe pour utiliser nos outils d'affiliation.</a:t>
            </a:r>
          </a:p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▪ Contactez notre équipe de support : vous êtes indépendant mais pas seul.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creen Shot 2019-10-01 at 11.39.02 PM.png" descr="Screen Shot 2019-10-01 at 11.39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72270"/>
            <a:ext cx="13004801" cy="7090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creen Shot 2019-10-01 at 11.34.55 PM.png" descr="Screen Shot 2019-10-01 at 11.34.5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9768" y="1229656"/>
            <a:ext cx="13004801" cy="7294288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ctangle"/>
          <p:cNvSpPr/>
          <p:nvPr/>
        </p:nvSpPr>
        <p:spPr>
          <a:xfrm>
            <a:off x="6774909" y="3022372"/>
            <a:ext cx="5795873" cy="404843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4" name="établi en 2011 à Stuttgart, en Allemagne, avec maintenant plus de 550 000 affiliés dans le monde…"/>
          <p:cNvSpPr/>
          <p:nvPr/>
        </p:nvSpPr>
        <p:spPr>
          <a:xfrm>
            <a:off x="6709282" y="2171699"/>
            <a:ext cx="5927127" cy="541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établi en 2011 à Stuttgart, en Allemagne, avec maintenant plus de 550 000 affiliés dans le monde</a:t>
            </a: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KaratCoin Bank, banque de crypto entièrement autorisée à Miami FL, Etats-Unis</a:t>
            </a: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bureau de la Banque KaratCoin à Hong Kong</a:t>
            </a: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bureau du système de paiement KaratPay à Singapour</a:t>
            </a: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Soutien à la clientèle en Allemagne, Dubaï, Slovénie et Roumanie</a:t>
            </a:r>
          </a:p>
          <a:p>
            <a:pPr marL="222250" indent="-222250" algn="l">
              <a:buSzPct val="75000"/>
              <a:buChar char="▪"/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support de service de carte de crédit à Majorque,     Espagne</a:t>
            </a: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▪ bureaux informatiques en Allemagne, au Bangladesh et en Roumanie</a:t>
            </a:r>
          </a:p>
        </p:txBody>
      </p:sp>
      <p:sp>
        <p:nvSpPr>
          <p:cNvPr id="135" name="Rectangle"/>
          <p:cNvSpPr/>
          <p:nvPr/>
        </p:nvSpPr>
        <p:spPr>
          <a:xfrm>
            <a:off x="9903673" y="698272"/>
            <a:ext cx="2963442" cy="14534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36" name="Lieux"/>
          <p:cNvSpPr/>
          <p:nvPr/>
        </p:nvSpPr>
        <p:spPr>
          <a:xfrm>
            <a:off x="5101360" y="461372"/>
            <a:ext cx="250254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7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Lieux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creen Shot 2019-10-01 at 11.35.22 PM.png" descr="Screen Shot 2019-10-01 at 11.35.2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2504" y="980501"/>
            <a:ext cx="13004801" cy="727689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UNIVERS DE KARATBARS"/>
          <p:cNvSpPr/>
          <p:nvPr/>
        </p:nvSpPr>
        <p:spPr>
          <a:xfrm>
            <a:off x="3553593" y="454898"/>
            <a:ext cx="58976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UNIVERS DE KARATBARS</a:t>
            </a:r>
          </a:p>
        </p:txBody>
      </p:sp>
      <p:sp>
        <p:nvSpPr>
          <p:cNvPr id="140" name="C"/>
          <p:cNvSpPr/>
          <p:nvPr/>
        </p:nvSpPr>
        <p:spPr>
          <a:xfrm>
            <a:off x="375492" y="7986955"/>
            <a:ext cx="1270001" cy="164171"/>
          </a:xfrm>
          <a:prstGeom prst="rect">
            <a:avLst/>
          </a:prstGeom>
          <a:solidFill>
            <a:schemeClr val="accent3">
              <a:hueOff val="-546623"/>
              <a:satOff val="7767"/>
              <a:lumOff val="-1451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41" name="C"/>
          <p:cNvSpPr/>
          <p:nvPr/>
        </p:nvSpPr>
        <p:spPr>
          <a:xfrm>
            <a:off x="2160427" y="7986955"/>
            <a:ext cx="1270001" cy="164171"/>
          </a:xfrm>
          <a:prstGeom prst="rect">
            <a:avLst/>
          </a:prstGeom>
          <a:solidFill>
            <a:schemeClr val="accent3">
              <a:hueOff val="-546623"/>
              <a:satOff val="7767"/>
              <a:lumOff val="-1451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42" name="C"/>
          <p:cNvSpPr/>
          <p:nvPr/>
        </p:nvSpPr>
        <p:spPr>
          <a:xfrm>
            <a:off x="4300632" y="7986955"/>
            <a:ext cx="1270001" cy="164171"/>
          </a:xfrm>
          <a:prstGeom prst="rect">
            <a:avLst/>
          </a:prstGeom>
          <a:solidFill>
            <a:schemeClr val="accent3">
              <a:hueOff val="-546623"/>
              <a:satOff val="7767"/>
              <a:lumOff val="-1451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43" name="C"/>
          <p:cNvSpPr/>
          <p:nvPr/>
        </p:nvSpPr>
        <p:spPr>
          <a:xfrm>
            <a:off x="6041157" y="7986955"/>
            <a:ext cx="1270001" cy="164171"/>
          </a:xfrm>
          <a:prstGeom prst="rect">
            <a:avLst/>
          </a:prstGeom>
          <a:solidFill>
            <a:schemeClr val="accent3">
              <a:hueOff val="-546623"/>
              <a:satOff val="7767"/>
              <a:lumOff val="-1451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44" name="C"/>
          <p:cNvSpPr/>
          <p:nvPr/>
        </p:nvSpPr>
        <p:spPr>
          <a:xfrm>
            <a:off x="7870583" y="7986955"/>
            <a:ext cx="1270001" cy="164171"/>
          </a:xfrm>
          <a:prstGeom prst="rect">
            <a:avLst/>
          </a:prstGeom>
          <a:solidFill>
            <a:schemeClr val="accent3">
              <a:hueOff val="-546623"/>
              <a:satOff val="7767"/>
              <a:lumOff val="-1451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45" name="C"/>
          <p:cNvSpPr/>
          <p:nvPr/>
        </p:nvSpPr>
        <p:spPr>
          <a:xfrm>
            <a:off x="9921888" y="7986955"/>
            <a:ext cx="1270001" cy="164171"/>
          </a:xfrm>
          <a:prstGeom prst="rect">
            <a:avLst/>
          </a:prstGeom>
          <a:solidFill>
            <a:schemeClr val="accent3">
              <a:hueOff val="-546623"/>
              <a:satOff val="7767"/>
              <a:lumOff val="-1451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</a:t>
            </a:r>
          </a:p>
        </p:txBody>
      </p:sp>
      <p:sp>
        <p:nvSpPr>
          <p:cNvPr id="146" name="C"/>
          <p:cNvSpPr/>
          <p:nvPr/>
        </p:nvSpPr>
        <p:spPr>
          <a:xfrm>
            <a:off x="11573596" y="7986955"/>
            <a:ext cx="1270001" cy="164171"/>
          </a:xfrm>
          <a:prstGeom prst="rect">
            <a:avLst/>
          </a:prstGeom>
          <a:solidFill>
            <a:schemeClr val="accent3">
              <a:hueOff val="-546623"/>
              <a:satOff val="7767"/>
              <a:lumOff val="-14512"/>
            </a:schemeClr>
          </a:soli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19-10-01 at 11.35.38 PM.png" descr="Screen Shot 2019-10-01 at 11.35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63939"/>
            <a:ext cx="13004801" cy="721872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tangle"/>
          <p:cNvSpPr/>
          <p:nvPr/>
        </p:nvSpPr>
        <p:spPr>
          <a:xfrm>
            <a:off x="656749" y="3175985"/>
            <a:ext cx="10943057" cy="82088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0" name="L'or a une histoire de plus de 5000 ans. Depuis l'Antiquité, l'or était une matière première importante.…"/>
          <p:cNvSpPr/>
          <p:nvPr/>
        </p:nvSpPr>
        <p:spPr>
          <a:xfrm>
            <a:off x="815328" y="3256224"/>
            <a:ext cx="1184714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L'or a une histoire de plus de 5000 ans. Depuis l'Antiquité, l'or était une matière première importante.</a:t>
            </a:r>
          </a:p>
          <a:p>
            <a:pPr algn="l">
              <a:defRPr b="1" sz="1800">
                <a:latin typeface="Helvetica"/>
                <a:ea typeface="Helvetica"/>
                <a:cs typeface="Helvetica"/>
                <a:sym typeface="Helvetica"/>
              </a:defRPr>
            </a:pPr>
            <a:r>
              <a:t>Au cours des 2 800 dernières années, l'or a été une base récurrente de</a:t>
            </a:r>
          </a:p>
        </p:txBody>
      </p:sp>
      <p:sp>
        <p:nvSpPr>
          <p:cNvPr id="151" name="GOLD MEGA MARKET (EN)"/>
          <p:cNvSpPr/>
          <p:nvPr/>
        </p:nvSpPr>
        <p:spPr>
          <a:xfrm>
            <a:off x="3596319" y="553977"/>
            <a:ext cx="606616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GOLD MEGA MARKET (EN)</a:t>
            </a:r>
          </a:p>
        </p:txBody>
      </p:sp>
      <p:sp>
        <p:nvSpPr>
          <p:cNvPr id="152" name="Rectangle"/>
          <p:cNvSpPr/>
          <p:nvPr/>
        </p:nvSpPr>
        <p:spPr>
          <a:xfrm>
            <a:off x="8250680" y="4438298"/>
            <a:ext cx="4279690" cy="2900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3" name="En 1971, Richard Nixon annule la convertibilité directe du dollar américain en or.…"/>
          <p:cNvSpPr/>
          <p:nvPr/>
        </p:nvSpPr>
        <p:spPr>
          <a:xfrm>
            <a:off x="8250680" y="4254800"/>
            <a:ext cx="4279691" cy="304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</a:defRPr>
            </a:pPr>
            <a:r>
              <a:t>En 1971, Richard Nixon annule la convertibilité directe du dollar américain en or.</a:t>
            </a:r>
          </a:p>
          <a:p>
            <a:pPr algn="l">
              <a:defRPr sz="2400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</a:defRPr>
            </a:pPr>
            <a:r>
              <a:t>L'or est devenu plus précieux, cependant, maintenant les monnaies perdent de plus en plus de leur valeur chaque année.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creen Shot 2019-10-01 at 11.35.50 PM.png" descr="Screen Shot 2019-10-01 at 11.35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4565" y="1251963"/>
            <a:ext cx="13004801" cy="724967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PROBLÈME AUJOURD'HUI: SAVEZ-VOUS CE QU'EST L'INFLATION?"/>
          <p:cNvSpPr/>
          <p:nvPr/>
        </p:nvSpPr>
        <p:spPr>
          <a:xfrm>
            <a:off x="1496119" y="475984"/>
            <a:ext cx="1001256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</a:rPr>
              <a:t>PROBLÈME AUJOURD'HUI</a:t>
            </a:r>
            <a:r>
              <a:t>: SAVEZ-VOUS CE QU'EST L'INFLATION?</a:t>
            </a:r>
          </a:p>
        </p:txBody>
      </p:sp>
      <p:sp>
        <p:nvSpPr>
          <p:cNvPr id="157" name="Rectangle"/>
          <p:cNvSpPr/>
          <p:nvPr/>
        </p:nvSpPr>
        <p:spPr>
          <a:xfrm>
            <a:off x="7984226" y="3353620"/>
            <a:ext cx="4239850" cy="24422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58" name="INFLATION:…"/>
          <p:cNvSpPr/>
          <p:nvPr/>
        </p:nvSpPr>
        <p:spPr>
          <a:xfrm>
            <a:off x="7682120" y="3609690"/>
            <a:ext cx="5140121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2400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INFLATION:</a:t>
            </a:r>
          </a:p>
          <a:p>
            <a:pPr algn="l">
              <a:defRPr b="1" sz="2400">
                <a:latin typeface="Helvetica"/>
                <a:ea typeface="Helvetica"/>
                <a:cs typeface="Helvetica"/>
                <a:sym typeface="Helvetica"/>
              </a:defRPr>
            </a:pPr>
            <a:r>
              <a:t>Les prix des biens et des services augmentent et la valeur de l'argent diminue.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creen Shot 2019-10-01 at 11.35.59 PM.png" descr="Screen Shot 2019-10-01 at 11.35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52774"/>
            <a:ext cx="13004801" cy="721872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AVEZ-VOUS CE QUE LA STABILITÉ DES PRIX (PRÉSERVATION DE LA VALEUR) EST?"/>
          <p:cNvSpPr/>
          <p:nvPr/>
        </p:nvSpPr>
        <p:spPr>
          <a:xfrm>
            <a:off x="2262402" y="382618"/>
            <a:ext cx="9032965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SAVEZ-VOUS CE QUE LA STABILITÉ DES PRIX (PRÉSERVATION DE LA VALEUR) EST?</a:t>
            </a:r>
          </a:p>
        </p:txBody>
      </p:sp>
      <p:sp>
        <p:nvSpPr>
          <p:cNvPr id="162" name="Rectangle"/>
          <p:cNvSpPr/>
          <p:nvPr/>
        </p:nvSpPr>
        <p:spPr>
          <a:xfrm>
            <a:off x="8502331" y="3620074"/>
            <a:ext cx="3878102" cy="22841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163" name="La stabilité des prix dans une économie signifie que le niveau général des prix dans une économie ne change pas beaucoup au fil du temps."/>
          <p:cNvSpPr/>
          <p:nvPr/>
        </p:nvSpPr>
        <p:spPr>
          <a:xfrm>
            <a:off x="8037669" y="3346494"/>
            <a:ext cx="4528251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2400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La stabilité des prix dans une économie signifie que le niveau général des prix dans une économie ne change pas beaucoup au fil du temps.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creen Shot 2019-10-02 at 1.13.56 AM.png" descr="Screen Shot 2019-10-02 at 1.13.5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043" y="6641958"/>
            <a:ext cx="9740915" cy="3005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creen Shot 2019-10-01 at 11.36.15 PM.png" descr="Screen Shot 2019-10-01 at 11.36.15 PM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1660"/>
          <a:stretch>
            <a:fillRect/>
          </a:stretch>
        </p:blipFill>
        <p:spPr>
          <a:xfrm>
            <a:off x="155391" y="649796"/>
            <a:ext cx="13004801" cy="636282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QU'EST-CE QUE KARATBARS VOUS OFFRE?"/>
          <p:cNvSpPr/>
          <p:nvPr/>
        </p:nvSpPr>
        <p:spPr>
          <a:xfrm>
            <a:off x="1925010" y="442347"/>
            <a:ext cx="100452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QU'EST-CE QUE KARATBARS VOUS OFFRE?</a:t>
            </a:r>
          </a:p>
        </p:txBody>
      </p:sp>
      <p:sp>
        <p:nvSpPr>
          <p:cNvPr id="168" name="999.9 24k Or"/>
          <p:cNvSpPr/>
          <p:nvPr/>
        </p:nvSpPr>
        <p:spPr>
          <a:xfrm>
            <a:off x="9890116" y="7076016"/>
            <a:ext cx="28088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999.9 24k 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creen Shot 2019-10-01 at 11.36.24 PM.png" descr="Screen Shot 2019-10-01 at 11.36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8424" y="778413"/>
            <a:ext cx="13004801" cy="729918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QU'EST-CE QUE KARATBARS VOUS OFFRE?"/>
          <p:cNvSpPr/>
          <p:nvPr/>
        </p:nvSpPr>
        <p:spPr>
          <a:xfrm>
            <a:off x="1572902" y="437720"/>
            <a:ext cx="1004523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QU'EST-CE QUE KARATBARS VOUS OFFRE?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