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6" r:id="rId5"/>
    <p:sldId id="261" r:id="rId6"/>
    <p:sldId id="267" r:id="rId7"/>
    <p:sldId id="258" r:id="rId8"/>
    <p:sldId id="260" r:id="rId9"/>
    <p:sldId id="262" r:id="rId10"/>
    <p:sldId id="265" r:id="rId11"/>
    <p:sldId id="263" r:id="rId12"/>
    <p:sldId id="264" r:id="rId1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B8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9" d="100"/>
          <a:sy n="79" d="100"/>
        </p:scale>
        <p:origin x="-96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3421CE-42E3-4B1E-8640-29D51B571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A9A660F-0660-4EE7-AD33-5A7AB78EB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D3A55A-9F84-4910-8080-FFE3525C7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291709-76D7-47EF-A3EB-CDD3C9B14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10F1CA-4819-44FE-A9A2-5D3FE486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6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CF7E26-8CDC-406B-B5E2-27A02F047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00E61CE-7FC7-4EED-8633-C284DAB62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084702-126F-4AC6-A401-67EA0ED96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1B5EB0-A8D9-4081-B235-4E644A216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8D197E-A191-4936-9C1B-7D9BEE66F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7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50AFB0A-434E-4372-9263-7175815EA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31CCEFB-3DA3-4700-9586-F3D4730E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132A5B-A673-4EE2-B499-91B7CA752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3D6544-DC1B-48EE-AA21-B1C60C568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5C61AC-319F-4652-A451-0B213B31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2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890C44-22C7-433C-B5CC-01FBC2017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667"/>
            <a:ext cx="10515600" cy="723468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B160C5-0589-4E77-85B5-900AC8A28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2157"/>
            <a:ext cx="10515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B62AE6-2771-48DB-A80E-14893DA4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2B76C5-2590-4054-98EF-723BA84A9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FCA5E1B-1435-4CDA-BDB3-9D325043C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98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4C0E43-9260-4D94-B7FD-8664D9F5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6F3E9A2-584D-430D-BBFC-C7D272DBC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46B47F-EDB0-47C8-B4AB-5CFDE4D7C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C5BB95-D991-468C-8F3C-7501C1552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92F203-18F4-4BFD-8F5F-A686B412A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82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2F80E0-6863-4D8C-A1C8-5BE7B1194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BAE7A9-46A8-4196-93A5-BA019DE92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CAAD699-3028-47E3-AFD5-FF3992BF2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66EAC9-55EC-4B1B-A45F-836B1355B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001DA6F-4FD6-4619-A15E-CD0C774D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164EFB0-D286-4DDE-A6DE-BF989DC36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B1C0C4-DC9B-486B-B3BE-7ED7E6969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0135BD9-7312-4449-BF68-2EED07A72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A6C9401-5380-47D0-9562-2F30DDCCD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289D40C-151F-44CB-BC99-2BA4EF1043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CC9CC7A-2766-42D0-AED3-4BBCB72E1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FA1B78E-FA45-4E35-821D-614B16FF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5AA25C0-E32B-479B-B423-4B66F032B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25950D9-5106-47F0-8AD1-3C86908B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5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52B4EA-B205-4005-8680-F9BCCB541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153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AC2081C-4723-40F6-B26A-954FD66B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8B9D979-E149-40E1-AA75-C97B62F8A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F546CAE-70FA-4533-8C79-1A32321D7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57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2973C28-5C58-4EAB-B71D-CEF82785D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FA85BA5-37A2-44D4-A0F6-E77256B43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D9213A3-9CA1-48BE-9BA2-29290CA20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91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ED5006-ADF3-417D-A248-A0EC8254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EFEE5A-C3DE-4D9A-89F1-C61F4537E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10D580-26B5-48E4-93EA-EFBD8C9D0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F389D0E-2351-4FBD-943B-C8CDFC46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53EF5C9-F72B-431A-A4FC-1F2A09CC7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F51A82-C5A3-40B4-AF19-F9D543494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0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3C4C44-E518-4EB2-A3F2-B63C1489B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22F4349-FC86-4334-8D7D-91785C0486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7C8990D-EDCD-499D-973E-6C6105643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3597AA-9B32-406E-9185-072815913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1B619D8-B45C-40AD-AE0F-BCA9B081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7569B5D-C644-4F84-AC2D-BDE2BBFED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9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5AC1FCC-81DB-4465-B810-902BC7BD5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348"/>
            <a:ext cx="10515600" cy="496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3CE939-7AFC-4D49-A668-7B5A719F0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941033"/>
            <a:ext cx="10515600" cy="5235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5985C9-D1F6-4B3C-B3F8-CB493661D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4311E-AE14-4150-8CD0-F9EB67A780B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14B243-C9CD-4064-9B1C-CBECCCAB5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A33767-8986-4EE5-910C-6F678B6DF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5FA3B-7DAC-446D-9380-AFE28A3868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959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lectronics.stackexchange.com/questions/59650/huge-screens-used-behind-stage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open-electronics.org/isnt-it-time-for-fair-trade-electronic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en/puddle-water-reflection-clouds-2861809/" TargetMode="External"/><Relationship Id="rId3" Type="http://schemas.openxmlformats.org/officeDocument/2006/relationships/hyperlink" Target="https://commons.wikimedia.org/wiki/File:Denver_%26_Rio_Grande_Railroad_South_Fork_Water_Tank.JPG" TargetMode="External"/><Relationship Id="rId7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commons.wikimedia.org/wiki/File:Denver_&amp;_Rio_Grande_Railroad_South_Fork_Water_Tank.JP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en.wikipedia.org/wiki/Light-emitting_diod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picture containing blur, light&#10;&#10;Description automatically generated">
            <a:extLst>
              <a:ext uri="{FF2B5EF4-FFF2-40B4-BE49-F238E27FC236}">
                <a16:creationId xmlns:a16="http://schemas.microsoft.com/office/drawing/2014/main" xmlns="" id="{0504AAE4-6834-4FE5-A793-63628986B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-256674" y="-625641"/>
            <a:ext cx="12737432" cy="81654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617119-B0FB-45FD-8F2C-6BDB500E9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474" y="998232"/>
            <a:ext cx="9144000" cy="2387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l"/>
            <a:r>
              <a:rPr lang="en-US" sz="72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Designing LED Circuits for Model Railroaders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xmlns="" id="{294088C9-7DD9-47F8-A159-13328C0AD4BD}"/>
              </a:ext>
            </a:extLst>
          </p:cNvPr>
          <p:cNvSpPr txBox="1">
            <a:spLocks/>
          </p:cNvSpPr>
          <p:nvPr/>
        </p:nvSpPr>
        <p:spPr>
          <a:xfrm>
            <a:off x="4114800" y="4085302"/>
            <a:ext cx="9144000" cy="2387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Prepared for ARHS</a:t>
            </a:r>
          </a:p>
          <a:p>
            <a:r>
              <a:rPr lang="en-US" sz="5400" dirty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February 2021</a:t>
            </a:r>
          </a:p>
        </p:txBody>
      </p:sp>
    </p:spTree>
    <p:extLst>
      <p:ext uri="{BB962C8B-B14F-4D97-AF65-F5344CB8AC3E}">
        <p14:creationId xmlns:p14="http://schemas.microsoft.com/office/powerpoint/2010/main" val="1146281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DFF223-FB51-43B1-A8D3-D699C3B78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770" y="266580"/>
            <a:ext cx="10515600" cy="558153"/>
          </a:xfrm>
        </p:spPr>
        <p:txBody>
          <a:bodyPr/>
          <a:lstStyle/>
          <a:p>
            <a:r>
              <a:rPr lang="en-US" dirty="0"/>
              <a:t>Now a couple of “What if” Problems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52B72391-0EDA-4D5D-A27D-480A71D99CB9}"/>
              </a:ext>
            </a:extLst>
          </p:cNvPr>
          <p:cNvGrpSpPr/>
          <p:nvPr/>
        </p:nvGrpSpPr>
        <p:grpSpPr>
          <a:xfrm>
            <a:off x="100450" y="1015783"/>
            <a:ext cx="6228996" cy="5680005"/>
            <a:chOff x="87528" y="1025930"/>
            <a:chExt cx="6228996" cy="5680005"/>
          </a:xfrm>
        </p:grpSpPr>
        <p:pic>
          <p:nvPicPr>
            <p:cNvPr id="21" name="Picture 20" descr="Diagram&#10;&#10;Description automatically generated">
              <a:extLst>
                <a:ext uri="{FF2B5EF4-FFF2-40B4-BE49-F238E27FC236}">
                  <a16:creationId xmlns:a16="http://schemas.microsoft.com/office/drawing/2014/main" xmlns="" id="{9ABC7714-7457-4775-8B23-A1EA4BFFCF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147" t="31070" r="29247"/>
            <a:stretch/>
          </p:blipFill>
          <p:spPr>
            <a:xfrm>
              <a:off x="1609527" y="4388385"/>
              <a:ext cx="217274" cy="1654688"/>
            </a:xfrm>
            <a:prstGeom prst="rect">
              <a:avLst/>
            </a:prstGeom>
          </p:spPr>
        </p:pic>
        <p:pic>
          <p:nvPicPr>
            <p:cNvPr id="13" name="Picture 12" descr="Diagram&#10;&#10;Description automatically generated">
              <a:extLst>
                <a:ext uri="{FF2B5EF4-FFF2-40B4-BE49-F238E27FC236}">
                  <a16:creationId xmlns:a16="http://schemas.microsoft.com/office/drawing/2014/main" xmlns="" id="{CBADBC61-38EA-4736-82C7-5DC415BB16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430" r="29247" b="25119"/>
            <a:stretch/>
          </p:blipFill>
          <p:spPr>
            <a:xfrm>
              <a:off x="1577485" y="2923504"/>
              <a:ext cx="251121" cy="1718352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8F20221C-E2EE-48B4-9043-907F29114789}"/>
                </a:ext>
              </a:extLst>
            </p:cNvPr>
            <p:cNvSpPr/>
            <p:nvPr/>
          </p:nvSpPr>
          <p:spPr>
            <a:xfrm>
              <a:off x="1278929" y="5660627"/>
              <a:ext cx="818148" cy="3642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2522A6AB-A6DF-4A99-9DD7-310B8F0F4AEE}"/>
                </a:ext>
              </a:extLst>
            </p:cNvPr>
            <p:cNvGrpSpPr/>
            <p:nvPr/>
          </p:nvGrpSpPr>
          <p:grpSpPr>
            <a:xfrm>
              <a:off x="1423308" y="5770318"/>
              <a:ext cx="529390" cy="364261"/>
              <a:chOff x="2862035" y="1400011"/>
              <a:chExt cx="182880" cy="92079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xmlns="" id="{B482EA2F-5BAE-41D2-B8C7-EAE06F12D8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035" y="1400011"/>
                <a:ext cx="18288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xmlns="" id="{72768F65-C86A-438E-B766-6847A24C3B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01327" y="1447078"/>
                <a:ext cx="100584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xmlns="" id="{508EBCF6-C165-4904-9330-EB29D2D404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26365" y="1492090"/>
                <a:ext cx="4572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0A1F6DB6-4152-4BEB-921F-217DD59B1313}"/>
                </a:ext>
              </a:extLst>
            </p:cNvPr>
            <p:cNvSpPr txBox="1"/>
            <p:nvPr/>
          </p:nvSpPr>
          <p:spPr>
            <a:xfrm>
              <a:off x="3023273" y="1764594"/>
              <a:ext cx="3293251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The equation for the Resistance Value of the Resistor is:</a:t>
              </a:r>
            </a:p>
            <a:p>
              <a:endParaRPr lang="en-US" sz="1600" dirty="0"/>
            </a:p>
            <a:p>
              <a:r>
                <a:rPr lang="en-US" sz="1600" b="1" dirty="0">
                  <a:highlight>
                    <a:srgbClr val="00FF00"/>
                  </a:highlight>
                </a:rPr>
                <a:t>R = (V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S</a:t>
              </a:r>
              <a:r>
                <a:rPr lang="en-US" sz="1600" b="1" dirty="0">
                  <a:highlight>
                    <a:srgbClr val="00FF00"/>
                  </a:highlight>
                </a:rPr>
                <a:t> – 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) / </a:t>
              </a:r>
              <a:r>
                <a:rPr lang="en-US" sz="1600" b="1" i="1" dirty="0">
                  <a:highlight>
                    <a:srgbClr val="00FF00"/>
                  </a:highlight>
                </a:rPr>
                <a:t>i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  in Ohms</a:t>
              </a: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r>
                <a:rPr lang="en-US" sz="1600" dirty="0"/>
                <a:t>R = (12 – 2 – 2  ) / 0.020</a:t>
              </a:r>
            </a:p>
            <a:p>
              <a:r>
                <a:rPr lang="en-US" sz="1600" dirty="0"/>
                <a:t>R = 8 / 0.020</a:t>
              </a:r>
            </a:p>
            <a:p>
              <a:r>
                <a:rPr lang="en-US" sz="1600" dirty="0"/>
                <a:t>R = 800 / 20</a:t>
              </a:r>
            </a:p>
            <a:p>
              <a:r>
                <a:rPr lang="en-US" sz="1600" dirty="0"/>
                <a:t>R= 400 Ohms                </a:t>
              </a:r>
            </a:p>
            <a:p>
              <a:endParaRPr lang="en-US" sz="1600" dirty="0"/>
            </a:p>
            <a:p>
              <a:r>
                <a:rPr lang="en-US" sz="1600" dirty="0"/>
                <a:t>And, the power dissipated</a:t>
              </a:r>
            </a:p>
            <a:p>
              <a:r>
                <a:rPr lang="en-US" sz="1600" dirty="0"/>
                <a:t> in the Resistor is:</a:t>
              </a:r>
            </a:p>
            <a:p>
              <a:r>
                <a:rPr lang="en-US" sz="1600" dirty="0"/>
                <a:t> </a:t>
              </a:r>
            </a:p>
            <a:p>
              <a:r>
                <a:rPr lang="en-US" sz="1600" b="1" dirty="0">
                  <a:highlight>
                    <a:srgbClr val="00FF00"/>
                  </a:highlight>
                </a:rPr>
                <a:t>P = (V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S</a:t>
              </a:r>
              <a:r>
                <a:rPr lang="en-US" sz="1600" b="1" dirty="0">
                  <a:highlight>
                    <a:srgbClr val="00FF00"/>
                  </a:highlight>
                </a:rPr>
                <a:t> – 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) * </a:t>
              </a:r>
              <a:r>
                <a:rPr lang="en-US" sz="1600" b="1" i="1" dirty="0">
                  <a:highlight>
                    <a:srgbClr val="00FF00"/>
                  </a:highlight>
                </a:rPr>
                <a:t>i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  in Watts</a:t>
              </a: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r>
                <a:rPr lang="en-US" sz="1600" dirty="0"/>
                <a:t>P = (12 – 2 -2 ) X 0.020</a:t>
              </a:r>
            </a:p>
            <a:p>
              <a:r>
                <a:rPr lang="en-US" sz="1600" dirty="0"/>
                <a:t>P = 8 X 0.020</a:t>
              </a:r>
            </a:p>
            <a:p>
              <a:r>
                <a:rPr lang="en-US" sz="1600" dirty="0"/>
                <a:t>P = .16 Watts </a:t>
              </a:r>
              <a:r>
                <a:rPr lang="en-US" sz="1050" dirty="0"/>
                <a:t>(Greater than .125 but less than .25)</a:t>
              </a:r>
              <a:endParaRPr lang="en-US" sz="16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E690BB8C-A195-4E5B-94F2-ABABFF7E398C}"/>
                </a:ext>
              </a:extLst>
            </p:cNvPr>
            <p:cNvSpPr txBox="1"/>
            <p:nvPr/>
          </p:nvSpPr>
          <p:spPr>
            <a:xfrm>
              <a:off x="87528" y="3269032"/>
              <a:ext cx="121975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/>
                <a:t>i</a:t>
              </a:r>
              <a:r>
                <a:rPr lang="en-US" sz="3200" baseline="-25000" dirty="0"/>
                <a:t>f</a:t>
              </a:r>
              <a:r>
                <a:rPr lang="en-US" sz="2400" b="1" dirty="0"/>
                <a:t> </a:t>
              </a:r>
              <a:r>
                <a:rPr lang="en-US" sz="2400" dirty="0"/>
                <a:t>=  </a:t>
              </a:r>
              <a:r>
                <a:rPr lang="en-US" sz="3200" baseline="-25000" dirty="0"/>
                <a:t>0.020 A</a:t>
              </a:r>
              <a:endParaRPr lang="en-US" sz="24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C3BDB777-DF71-4638-A4A7-28494580B845}"/>
                </a:ext>
              </a:extLst>
            </p:cNvPr>
            <p:cNvSpPr txBox="1"/>
            <p:nvPr/>
          </p:nvSpPr>
          <p:spPr>
            <a:xfrm>
              <a:off x="1835676" y="2050378"/>
              <a:ext cx="1261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  <a:r>
                <a:rPr lang="en-US" sz="3200" baseline="-25000" dirty="0"/>
                <a:t>S</a:t>
              </a:r>
              <a:r>
                <a:rPr lang="en-US" sz="2400" dirty="0"/>
                <a:t> = 12V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3AD9A925-FB0B-449B-BAC3-8F0B909326A4}"/>
                </a:ext>
              </a:extLst>
            </p:cNvPr>
            <p:cNvSpPr txBox="1"/>
            <p:nvPr/>
          </p:nvSpPr>
          <p:spPr>
            <a:xfrm>
              <a:off x="1806570" y="3956096"/>
              <a:ext cx="10871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V</a:t>
              </a:r>
              <a:r>
                <a:rPr lang="en-US" sz="3200" baseline="-25000" dirty="0"/>
                <a:t>f</a:t>
              </a:r>
              <a:r>
                <a:rPr lang="en-US" sz="2400" b="1" dirty="0"/>
                <a:t> </a:t>
              </a:r>
              <a:r>
                <a:rPr lang="en-US" sz="2400" dirty="0"/>
                <a:t>=</a:t>
              </a:r>
              <a:r>
                <a:rPr lang="en-US" sz="2400" b="1" dirty="0"/>
                <a:t> </a:t>
              </a:r>
              <a:r>
                <a:rPr lang="en-US" sz="2400" dirty="0"/>
                <a:t>2V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F79D404C-1102-451B-8147-9CBBCAEAC07C}"/>
                </a:ext>
              </a:extLst>
            </p:cNvPr>
            <p:cNvSpPr txBox="1"/>
            <p:nvPr/>
          </p:nvSpPr>
          <p:spPr>
            <a:xfrm>
              <a:off x="220423" y="1025930"/>
              <a:ext cx="527022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“What if” you have two LEDs in series?</a:t>
              </a:r>
              <a:endParaRPr lang="en-US" dirty="0"/>
            </a:p>
            <a:p>
              <a:r>
                <a:rPr lang="en-US" dirty="0"/>
                <a:t>Assume a “standard” LED and a 12 VDC power supply</a:t>
              </a:r>
            </a:p>
            <a:p>
              <a:r>
                <a:rPr lang="en-US" dirty="0"/>
                <a:t>Draw the circuit: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3BD96941-3A31-4A32-AF9A-15AA82D079A8}"/>
                </a:ext>
              </a:extLst>
            </p:cNvPr>
            <p:cNvSpPr txBox="1"/>
            <p:nvPr/>
          </p:nvSpPr>
          <p:spPr>
            <a:xfrm>
              <a:off x="87529" y="6244270"/>
              <a:ext cx="5854273" cy="46166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2800"/>
              </a:lvl1pPr>
            </a:lstStyle>
            <a:p>
              <a:r>
                <a:rPr lang="en-US" sz="2400" dirty="0"/>
                <a:t>The Proper Resistor is </a:t>
              </a:r>
              <a:r>
                <a:rPr lang="en-US" sz="2400"/>
                <a:t>a 400 Ohm</a:t>
              </a:r>
              <a:r>
                <a:rPr lang="en-US" sz="2400" dirty="0"/>
                <a:t>, 1/4 Watt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51ACA345-69CC-4156-872D-1BD2244D384D}"/>
                </a:ext>
              </a:extLst>
            </p:cNvPr>
            <p:cNvSpPr txBox="1"/>
            <p:nvPr/>
          </p:nvSpPr>
          <p:spPr>
            <a:xfrm>
              <a:off x="1815550" y="4729936"/>
              <a:ext cx="10871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V</a:t>
              </a:r>
              <a:r>
                <a:rPr lang="en-US" sz="3200" baseline="-25000" dirty="0"/>
                <a:t>f</a:t>
              </a:r>
              <a:r>
                <a:rPr lang="en-US" sz="2400" b="1" dirty="0"/>
                <a:t> </a:t>
              </a:r>
              <a:r>
                <a:rPr lang="en-US" sz="2400" dirty="0"/>
                <a:t>=</a:t>
              </a:r>
              <a:r>
                <a:rPr lang="en-US" sz="2400" b="1" dirty="0"/>
                <a:t> </a:t>
              </a:r>
              <a:r>
                <a:rPr lang="en-US" sz="2400" dirty="0"/>
                <a:t>2V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46E2AC5B-CED7-45CF-881A-F5B28950146B}"/>
                </a:ext>
              </a:extLst>
            </p:cNvPr>
            <p:cNvSpPr txBox="1"/>
            <p:nvPr/>
          </p:nvSpPr>
          <p:spPr>
            <a:xfrm>
              <a:off x="1563912" y="4373123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DDB453AD-5FD1-4589-94C8-6DE732B6B579}"/>
                </a:ext>
              </a:extLst>
            </p:cNvPr>
            <p:cNvSpPr txBox="1"/>
            <p:nvPr/>
          </p:nvSpPr>
          <p:spPr>
            <a:xfrm>
              <a:off x="2227668" y="2812174"/>
              <a:ext cx="898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</a:t>
              </a:r>
              <a:r>
                <a:rPr lang="en-US" sz="2400" baseline="-25000" dirty="0"/>
                <a:t>R</a:t>
              </a:r>
              <a:r>
                <a:rPr lang="en-US" dirty="0"/>
                <a:t> = 8V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16B707E4-9AB3-4359-8F92-2AE6DCD94E51}"/>
                </a:ext>
              </a:extLst>
            </p:cNvPr>
            <p:cNvGrpSpPr/>
            <p:nvPr/>
          </p:nvGrpSpPr>
          <p:grpSpPr>
            <a:xfrm>
              <a:off x="1024123" y="2349993"/>
              <a:ext cx="1077072" cy="1142314"/>
              <a:chOff x="8249033" y="2979474"/>
              <a:chExt cx="902364" cy="1142314"/>
            </a:xfrm>
          </p:grpSpPr>
          <p:sp>
            <p:nvSpPr>
              <p:cNvPr id="24" name="Double Brace 23">
                <a:extLst>
                  <a:ext uri="{FF2B5EF4-FFF2-40B4-BE49-F238E27FC236}">
                    <a16:creationId xmlns:a16="http://schemas.microsoft.com/office/drawing/2014/main" xmlns="" id="{F6E304A7-6827-4461-BC34-18F7DAABEB28}"/>
                  </a:ext>
                </a:extLst>
              </p:cNvPr>
              <p:cNvSpPr/>
              <p:nvPr/>
            </p:nvSpPr>
            <p:spPr>
              <a:xfrm>
                <a:off x="8549821" y="3185836"/>
                <a:ext cx="601576" cy="880971"/>
              </a:xfrm>
              <a:prstGeom prst="bracePair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2BF62193-D78F-4E7B-97A0-5FBCE6132C1B}"/>
                  </a:ext>
                </a:extLst>
              </p:cNvPr>
              <p:cNvSpPr/>
              <p:nvPr/>
            </p:nvSpPr>
            <p:spPr>
              <a:xfrm>
                <a:off x="8249033" y="2979474"/>
                <a:ext cx="601576" cy="114231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4" name="Picture 13" descr="Diagram&#10;&#10;Description automatically generated">
              <a:extLst>
                <a:ext uri="{FF2B5EF4-FFF2-40B4-BE49-F238E27FC236}">
                  <a16:creationId xmlns:a16="http://schemas.microsoft.com/office/drawing/2014/main" xmlns="" id="{C8FC7EB3-F37C-4FE6-9EA7-A7FA02CEC6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99" t="-3854" r="41819" b="74350"/>
            <a:stretch/>
          </p:blipFill>
          <p:spPr>
            <a:xfrm rot="16200000">
              <a:off x="848047" y="2740976"/>
              <a:ext cx="1463702" cy="708263"/>
            </a:xfrm>
            <a:prstGeom prst="rect">
              <a:avLst/>
            </a:prstGeom>
          </p:spPr>
        </p:pic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2EEC3A44-1A8C-40FC-B682-5C8B0412689F}"/>
                </a:ext>
              </a:extLst>
            </p:cNvPr>
            <p:cNvSpPr/>
            <p:nvPr/>
          </p:nvSpPr>
          <p:spPr>
            <a:xfrm>
              <a:off x="940502" y="2905242"/>
              <a:ext cx="304836" cy="1780674"/>
            </a:xfrm>
            <a:custGeom>
              <a:avLst/>
              <a:gdLst>
                <a:gd name="connsiteX0" fmla="*/ 16042 w 304836"/>
                <a:gd name="connsiteY0" fmla="*/ 0 h 1780674"/>
                <a:gd name="connsiteX1" fmla="*/ 304800 w 304836"/>
                <a:gd name="connsiteY1" fmla="*/ 946484 h 1780674"/>
                <a:gd name="connsiteX2" fmla="*/ 0 w 304836"/>
                <a:gd name="connsiteY2" fmla="*/ 1780674 h 1780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36" h="1780674">
                  <a:moveTo>
                    <a:pt x="16042" y="0"/>
                  </a:moveTo>
                  <a:cubicBezTo>
                    <a:pt x="161758" y="324852"/>
                    <a:pt x="307474" y="649705"/>
                    <a:pt x="304800" y="946484"/>
                  </a:cubicBezTo>
                  <a:cubicBezTo>
                    <a:pt x="302126" y="1243263"/>
                    <a:pt x="151063" y="1511968"/>
                    <a:pt x="0" y="178067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21F8D3F5-5638-4F6E-A6AC-9B82BEF20F3D}"/>
                </a:ext>
              </a:extLst>
            </p:cNvPr>
            <p:cNvSpPr txBox="1"/>
            <p:nvPr/>
          </p:nvSpPr>
          <p:spPr>
            <a:xfrm>
              <a:off x="1551249" y="3575924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F6B151FF-BC30-432C-800B-1AADD5B2765A}"/>
                </a:ext>
              </a:extLst>
            </p:cNvPr>
            <p:cNvSpPr txBox="1"/>
            <p:nvPr/>
          </p:nvSpPr>
          <p:spPr>
            <a:xfrm>
              <a:off x="1565061" y="2108429"/>
              <a:ext cx="3689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743ED2CD-7387-410E-8032-0FD88019AF5B}"/>
              </a:ext>
            </a:extLst>
          </p:cNvPr>
          <p:cNvSpPr txBox="1"/>
          <p:nvPr/>
        </p:nvSpPr>
        <p:spPr>
          <a:xfrm>
            <a:off x="5745439" y="2474893"/>
            <a:ext cx="1290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</a:t>
            </a:r>
            <a:r>
              <a:rPr lang="en-US" sz="3200" baseline="-25000" dirty="0"/>
              <a:t>R</a:t>
            </a:r>
            <a:r>
              <a:rPr lang="en-US" sz="2400" dirty="0"/>
              <a:t>=  </a:t>
            </a:r>
            <a:r>
              <a:rPr lang="en-US" sz="3200" baseline="-25000" dirty="0"/>
              <a:t>0.040 A</a:t>
            </a:r>
            <a:endParaRPr lang="en-US" sz="2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C7FD45BF-DB0D-4920-B1F4-389A18035060}"/>
              </a:ext>
            </a:extLst>
          </p:cNvPr>
          <p:cNvSpPr txBox="1"/>
          <p:nvPr/>
        </p:nvSpPr>
        <p:spPr>
          <a:xfrm>
            <a:off x="6128021" y="6244270"/>
            <a:ext cx="5854273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/>
            </a:lvl1pPr>
          </a:lstStyle>
          <a:p>
            <a:r>
              <a:rPr lang="en-US" sz="2400" dirty="0"/>
              <a:t>The Proper Resistor is a 250 Ohm, 1/2 Watt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xmlns="" id="{6A44B7D0-DC59-460A-9529-0C4CFED9EE28}"/>
              </a:ext>
            </a:extLst>
          </p:cNvPr>
          <p:cNvGrpSpPr/>
          <p:nvPr/>
        </p:nvGrpSpPr>
        <p:grpSpPr>
          <a:xfrm>
            <a:off x="5814418" y="981291"/>
            <a:ext cx="6638406" cy="5262979"/>
            <a:chOff x="5617738" y="1025930"/>
            <a:chExt cx="6638406" cy="526297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88BC70BE-BD0B-4A8C-96B6-B66D2D134A58}"/>
                </a:ext>
              </a:extLst>
            </p:cNvPr>
            <p:cNvSpPr/>
            <p:nvPr/>
          </p:nvSpPr>
          <p:spPr>
            <a:xfrm>
              <a:off x="7319421" y="5660627"/>
              <a:ext cx="818148" cy="3642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1D6F6AC8-59E8-4C7E-BC4B-82242DF7D7E4}"/>
                </a:ext>
              </a:extLst>
            </p:cNvPr>
            <p:cNvSpPr txBox="1"/>
            <p:nvPr/>
          </p:nvSpPr>
          <p:spPr>
            <a:xfrm>
              <a:off x="9063766" y="1764594"/>
              <a:ext cx="3192378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The equation for the Resistance Value of the Resistor is:</a:t>
              </a:r>
            </a:p>
            <a:p>
              <a:endParaRPr lang="en-US" sz="1600" b="1" dirty="0"/>
            </a:p>
            <a:p>
              <a:r>
                <a:rPr lang="en-US" sz="1600" b="1" dirty="0">
                  <a:highlight>
                    <a:srgbClr val="00FF00"/>
                  </a:highlight>
                </a:rPr>
                <a:t>R = (V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S</a:t>
              </a:r>
              <a:r>
                <a:rPr lang="en-US" sz="1600" b="1" dirty="0">
                  <a:highlight>
                    <a:srgbClr val="00FF00"/>
                  </a:highlight>
                </a:rPr>
                <a:t> – 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) / </a:t>
              </a:r>
              <a:r>
                <a:rPr lang="en-US" sz="1600" b="1" i="1" dirty="0">
                  <a:highlight>
                    <a:srgbClr val="00FF00"/>
                  </a:highlight>
                </a:rPr>
                <a:t>i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  in Ohms</a:t>
              </a: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r>
                <a:rPr lang="en-US" sz="1600" dirty="0"/>
                <a:t>R = (12 – 2) / 0.020</a:t>
              </a:r>
            </a:p>
            <a:p>
              <a:r>
                <a:rPr lang="en-US" sz="1600" dirty="0"/>
                <a:t>R = 10 / 0.040</a:t>
              </a:r>
            </a:p>
            <a:p>
              <a:r>
                <a:rPr lang="en-US" sz="1600" dirty="0"/>
                <a:t>R = 1000 / 40</a:t>
              </a:r>
            </a:p>
            <a:p>
              <a:r>
                <a:rPr lang="en-US" sz="1600" dirty="0"/>
                <a:t>R= 250 Ohms                </a:t>
              </a:r>
            </a:p>
            <a:p>
              <a:endParaRPr lang="en-US" sz="1600" dirty="0"/>
            </a:p>
            <a:p>
              <a:r>
                <a:rPr lang="en-US" sz="1600" dirty="0"/>
                <a:t>And, the power dissipated</a:t>
              </a:r>
            </a:p>
            <a:p>
              <a:r>
                <a:rPr lang="en-US" sz="1600" dirty="0"/>
                <a:t> in the Resistor is:</a:t>
              </a:r>
            </a:p>
            <a:p>
              <a:r>
                <a:rPr lang="en-US" sz="1600" b="1" dirty="0"/>
                <a:t> </a:t>
              </a:r>
            </a:p>
            <a:p>
              <a:r>
                <a:rPr lang="en-US" sz="1600" b="1" dirty="0">
                  <a:highlight>
                    <a:srgbClr val="00FF00"/>
                  </a:highlight>
                </a:rPr>
                <a:t>P = (V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S</a:t>
              </a:r>
              <a:r>
                <a:rPr lang="en-US" sz="1600" b="1" dirty="0">
                  <a:highlight>
                    <a:srgbClr val="00FF00"/>
                  </a:highlight>
                </a:rPr>
                <a:t> – 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) *</a:t>
              </a:r>
              <a:r>
                <a:rPr lang="en-US" sz="1600" b="1" i="1" dirty="0">
                  <a:highlight>
                    <a:srgbClr val="00FF00"/>
                  </a:highlight>
                </a:rPr>
                <a:t> i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  in Watts</a:t>
              </a: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r>
                <a:rPr lang="en-US" sz="1600" dirty="0"/>
                <a:t>P = (12 – 2) X 0.040</a:t>
              </a:r>
            </a:p>
            <a:p>
              <a:r>
                <a:rPr lang="en-US" sz="1600" dirty="0"/>
                <a:t>P = 10 X 0.040</a:t>
              </a:r>
            </a:p>
            <a:p>
              <a:r>
                <a:rPr lang="en-US" sz="1600" dirty="0"/>
                <a:t>P = .4 Watts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E4B84BD3-5289-450B-8213-739F7F7176EA}"/>
                </a:ext>
              </a:extLst>
            </p:cNvPr>
            <p:cNvSpPr txBox="1"/>
            <p:nvPr/>
          </p:nvSpPr>
          <p:spPr>
            <a:xfrm>
              <a:off x="6260915" y="1025930"/>
              <a:ext cx="527022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“What if” you have two in parallel?</a:t>
              </a:r>
              <a:endParaRPr lang="en-US" dirty="0"/>
            </a:p>
            <a:p>
              <a:r>
                <a:rPr lang="en-US" dirty="0"/>
                <a:t>Assume a “standard” LED and a 12 VDC power supply</a:t>
              </a:r>
            </a:p>
            <a:p>
              <a:r>
                <a:rPr lang="en-US" dirty="0"/>
                <a:t>Draw the circuit: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EF34F6EC-0335-44F0-848F-B90CA898A6C7}"/>
                </a:ext>
              </a:extLst>
            </p:cNvPr>
            <p:cNvSpPr txBox="1"/>
            <p:nvPr/>
          </p:nvSpPr>
          <p:spPr>
            <a:xfrm>
              <a:off x="7782663" y="4360264"/>
              <a:ext cx="10871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V</a:t>
              </a:r>
              <a:r>
                <a:rPr lang="en-US" sz="3200" baseline="-25000" dirty="0"/>
                <a:t>f</a:t>
              </a:r>
              <a:r>
                <a:rPr lang="en-US" sz="2400" b="1" dirty="0"/>
                <a:t> </a:t>
              </a:r>
              <a:r>
                <a:rPr lang="en-US" sz="2400" dirty="0"/>
                <a:t>=</a:t>
              </a:r>
              <a:r>
                <a:rPr lang="en-US" sz="2400" b="1" dirty="0"/>
                <a:t> </a:t>
              </a:r>
              <a:r>
                <a:rPr lang="en-US" sz="2400" dirty="0"/>
                <a:t>2V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B97D2CEC-BF55-42DD-AA67-A59BF3A1FB14}"/>
                </a:ext>
              </a:extLst>
            </p:cNvPr>
            <p:cNvSpPr txBox="1"/>
            <p:nvPr/>
          </p:nvSpPr>
          <p:spPr>
            <a:xfrm>
              <a:off x="7719516" y="2812174"/>
              <a:ext cx="11244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</a:t>
              </a:r>
              <a:r>
                <a:rPr lang="en-US" sz="2400" baseline="-25000" dirty="0"/>
                <a:t>R</a:t>
              </a:r>
              <a:r>
                <a:rPr lang="en-US" dirty="0"/>
                <a:t> = 10V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xmlns="" id="{97C4EB74-F4A2-4B57-ACD6-84603B9E42D8}"/>
                </a:ext>
              </a:extLst>
            </p:cNvPr>
            <p:cNvGrpSpPr/>
            <p:nvPr/>
          </p:nvGrpSpPr>
          <p:grpSpPr>
            <a:xfrm>
              <a:off x="6945300" y="2349993"/>
              <a:ext cx="837326" cy="1142314"/>
              <a:chOff x="8149102" y="2979474"/>
              <a:chExt cx="701509" cy="1142314"/>
            </a:xfrm>
          </p:grpSpPr>
          <p:sp>
            <p:nvSpPr>
              <p:cNvPr id="49" name="Double Brace 48">
                <a:extLst>
                  <a:ext uri="{FF2B5EF4-FFF2-40B4-BE49-F238E27FC236}">
                    <a16:creationId xmlns:a16="http://schemas.microsoft.com/office/drawing/2014/main" xmlns="" id="{7E8605A9-51E3-4C9B-AD5C-AF92867A8462}"/>
                  </a:ext>
                </a:extLst>
              </p:cNvPr>
              <p:cNvSpPr/>
              <p:nvPr/>
            </p:nvSpPr>
            <p:spPr>
              <a:xfrm>
                <a:off x="8149102" y="3185836"/>
                <a:ext cx="601576" cy="880971"/>
              </a:xfrm>
              <a:prstGeom prst="bracePair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="" id="{D6B9A3A9-B903-4F7A-86DE-CBD7F24F4066}"/>
                  </a:ext>
                </a:extLst>
              </p:cNvPr>
              <p:cNvSpPr/>
              <p:nvPr/>
            </p:nvSpPr>
            <p:spPr>
              <a:xfrm>
                <a:off x="8249035" y="2979474"/>
                <a:ext cx="601576" cy="114231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AB9EEE95-4EE8-403D-A792-1A57451FE0A1}"/>
                </a:ext>
              </a:extLst>
            </p:cNvPr>
            <p:cNvSpPr/>
            <p:nvPr/>
          </p:nvSpPr>
          <p:spPr>
            <a:xfrm>
              <a:off x="6567178" y="2496219"/>
              <a:ext cx="156040" cy="1172973"/>
            </a:xfrm>
            <a:custGeom>
              <a:avLst/>
              <a:gdLst>
                <a:gd name="connsiteX0" fmla="*/ 16042 w 304836"/>
                <a:gd name="connsiteY0" fmla="*/ 0 h 1780674"/>
                <a:gd name="connsiteX1" fmla="*/ 304800 w 304836"/>
                <a:gd name="connsiteY1" fmla="*/ 946484 h 1780674"/>
                <a:gd name="connsiteX2" fmla="*/ 0 w 304836"/>
                <a:gd name="connsiteY2" fmla="*/ 1780674 h 1780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36" h="1780674">
                  <a:moveTo>
                    <a:pt x="16042" y="0"/>
                  </a:moveTo>
                  <a:cubicBezTo>
                    <a:pt x="161758" y="324852"/>
                    <a:pt x="307474" y="649705"/>
                    <a:pt x="304800" y="946484"/>
                  </a:cubicBezTo>
                  <a:cubicBezTo>
                    <a:pt x="302126" y="1243263"/>
                    <a:pt x="151063" y="1511968"/>
                    <a:pt x="0" y="178067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xmlns="" id="{353A8A91-E6AE-447C-9D5F-448A15B76F35}"/>
                </a:ext>
              </a:extLst>
            </p:cNvPr>
            <p:cNvGrpSpPr/>
            <p:nvPr/>
          </p:nvGrpSpPr>
          <p:grpSpPr>
            <a:xfrm>
              <a:off x="6648672" y="5069188"/>
              <a:ext cx="529390" cy="364261"/>
              <a:chOff x="2862035" y="1400011"/>
              <a:chExt cx="182880" cy="92079"/>
            </a:xfrm>
          </p:grpSpPr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xmlns="" id="{D5087904-C00E-4CF7-9E81-7478878650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035" y="1400011"/>
                <a:ext cx="18288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xmlns="" id="{2048A8FC-A593-4623-91F9-567D4F6EA0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01327" y="1447078"/>
                <a:ext cx="100584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xmlns="" id="{D1A6AD75-015D-4C14-85C0-130E0C8452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26365" y="1492090"/>
                <a:ext cx="4572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F42B8EE8-01B4-4196-B42F-F67F6E2516F6}"/>
                </a:ext>
              </a:extLst>
            </p:cNvPr>
            <p:cNvSpPr txBox="1"/>
            <p:nvPr/>
          </p:nvSpPr>
          <p:spPr>
            <a:xfrm>
              <a:off x="6749951" y="3746413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pic>
          <p:nvPicPr>
            <p:cNvPr id="56" name="Picture 55" descr="Diagram&#10;&#10;Description automatically generated">
              <a:extLst>
                <a:ext uri="{FF2B5EF4-FFF2-40B4-BE49-F238E27FC236}">
                  <a16:creationId xmlns:a16="http://schemas.microsoft.com/office/drawing/2014/main" xmlns="" id="{E316B43C-324A-4960-BF7C-43D0144ABFC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410" r="29247" b="25119"/>
            <a:stretch/>
          </p:blipFill>
          <p:spPr>
            <a:xfrm>
              <a:off x="6935854" y="3352945"/>
              <a:ext cx="818148" cy="1718352"/>
            </a:xfrm>
            <a:prstGeom prst="rect">
              <a:avLst/>
            </a:prstGeom>
          </p:spPr>
        </p:pic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xmlns="" id="{F3D81DD9-A125-4C51-8845-0ECF6079E23F}"/>
                </a:ext>
              </a:extLst>
            </p:cNvPr>
            <p:cNvGrpSpPr/>
            <p:nvPr/>
          </p:nvGrpSpPr>
          <p:grpSpPr>
            <a:xfrm>
              <a:off x="7489929" y="5069188"/>
              <a:ext cx="529390" cy="364261"/>
              <a:chOff x="2862035" y="1400011"/>
              <a:chExt cx="182880" cy="92079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C3CF7DEE-60FC-400C-B006-3E4E9BE558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035" y="1400011"/>
                <a:ext cx="18288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xmlns="" id="{5FD6C391-01B6-4903-9478-C9FF7CFFDE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01327" y="1447078"/>
                <a:ext cx="100584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xmlns="" id="{639A908F-6065-4923-A483-0D5ABC1CE9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26365" y="1492090"/>
                <a:ext cx="4572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8" name="Picture 57" descr="Diagram&#10;&#10;Description automatically generated">
              <a:extLst>
                <a:ext uri="{FF2B5EF4-FFF2-40B4-BE49-F238E27FC236}">
                  <a16:creationId xmlns:a16="http://schemas.microsoft.com/office/drawing/2014/main" xmlns="" id="{AFC47A82-A6B4-401F-B04F-C15AC33AC3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99" t="-3854" r="41819" b="74350"/>
            <a:stretch/>
          </p:blipFill>
          <p:spPr>
            <a:xfrm rot="16200000">
              <a:off x="6388263" y="2539704"/>
              <a:ext cx="1463702" cy="784611"/>
            </a:xfrm>
            <a:prstGeom prst="rect">
              <a:avLst/>
            </a:prstGeom>
          </p:spPr>
        </p:pic>
        <p:pic>
          <p:nvPicPr>
            <p:cNvPr id="32" name="Picture 31" descr="Diagram&#10;&#10;Description automatically generated">
              <a:extLst>
                <a:ext uri="{FF2B5EF4-FFF2-40B4-BE49-F238E27FC236}">
                  <a16:creationId xmlns:a16="http://schemas.microsoft.com/office/drawing/2014/main" xmlns="" id="{0040404B-CBCC-4A7C-AA72-9CA0204228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754" r="29247" b="25119"/>
            <a:stretch/>
          </p:blipFill>
          <p:spPr>
            <a:xfrm flipH="1">
              <a:off x="6788974" y="3352945"/>
              <a:ext cx="235815" cy="1718352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1E655CCC-9EF9-4CE1-B3F4-E36F7C674BCB}"/>
                </a:ext>
              </a:extLst>
            </p:cNvPr>
            <p:cNvSpPr txBox="1"/>
            <p:nvPr/>
          </p:nvSpPr>
          <p:spPr>
            <a:xfrm>
              <a:off x="7113248" y="2078080"/>
              <a:ext cx="3689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C51962E4-D23D-48B6-A36F-931BDA103CED}"/>
                </a:ext>
              </a:extLst>
            </p:cNvPr>
            <p:cNvSpPr txBox="1"/>
            <p:nvPr/>
          </p:nvSpPr>
          <p:spPr>
            <a:xfrm>
              <a:off x="7344928" y="2061732"/>
              <a:ext cx="1261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  <a:r>
                <a:rPr lang="en-US" sz="3200" baseline="-25000" dirty="0"/>
                <a:t>S</a:t>
              </a:r>
              <a:r>
                <a:rPr lang="en-US" sz="2400" dirty="0"/>
                <a:t> = 12V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727818DD-B39A-4721-A73A-A86284290E62}"/>
                </a:ext>
              </a:extLst>
            </p:cNvPr>
            <p:cNvSpPr txBox="1"/>
            <p:nvPr/>
          </p:nvSpPr>
          <p:spPr>
            <a:xfrm>
              <a:off x="7129680" y="3561747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14F1143F-1E50-4DC3-9422-8116811B3E38}"/>
                </a:ext>
              </a:extLst>
            </p:cNvPr>
            <p:cNvSpPr/>
            <p:nvPr/>
          </p:nvSpPr>
          <p:spPr>
            <a:xfrm>
              <a:off x="6486997" y="4124662"/>
              <a:ext cx="91232" cy="500511"/>
            </a:xfrm>
            <a:custGeom>
              <a:avLst/>
              <a:gdLst>
                <a:gd name="connsiteX0" fmla="*/ 16042 w 304836"/>
                <a:gd name="connsiteY0" fmla="*/ 0 h 1780674"/>
                <a:gd name="connsiteX1" fmla="*/ 304800 w 304836"/>
                <a:gd name="connsiteY1" fmla="*/ 946484 h 1780674"/>
                <a:gd name="connsiteX2" fmla="*/ 0 w 304836"/>
                <a:gd name="connsiteY2" fmla="*/ 1780674 h 1780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36" h="1780674">
                  <a:moveTo>
                    <a:pt x="16042" y="0"/>
                  </a:moveTo>
                  <a:cubicBezTo>
                    <a:pt x="161758" y="324852"/>
                    <a:pt x="307474" y="649705"/>
                    <a:pt x="304800" y="946484"/>
                  </a:cubicBezTo>
                  <a:cubicBezTo>
                    <a:pt x="302126" y="1243263"/>
                    <a:pt x="151063" y="1511968"/>
                    <a:pt x="0" y="178067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4C7FAA95-FEFF-4ACD-AA02-A7E1EF85E1FD}"/>
                </a:ext>
              </a:extLst>
            </p:cNvPr>
            <p:cNvSpPr txBox="1"/>
            <p:nvPr/>
          </p:nvSpPr>
          <p:spPr>
            <a:xfrm>
              <a:off x="5617738" y="4439831"/>
              <a:ext cx="12903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/>
                <a:t>i</a:t>
              </a:r>
              <a:r>
                <a:rPr lang="en-US" sz="2000" baseline="-25000" dirty="0"/>
                <a:t>f</a:t>
              </a:r>
              <a:r>
                <a:rPr lang="en-US" sz="1600" b="1" dirty="0"/>
                <a:t> </a:t>
              </a:r>
              <a:r>
                <a:rPr lang="en-US" sz="1600" dirty="0"/>
                <a:t>=  </a:t>
              </a:r>
              <a:r>
                <a:rPr lang="en-US" sz="2000" baseline="-25000" dirty="0"/>
                <a:t>0.020 A</a:t>
              </a:r>
              <a:endParaRPr lang="en-US" sz="1600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1CC12372-FD15-4245-B828-17D00BB12004}"/>
                </a:ext>
              </a:extLst>
            </p:cNvPr>
            <p:cNvSpPr/>
            <p:nvPr/>
          </p:nvSpPr>
          <p:spPr>
            <a:xfrm>
              <a:off x="7218618" y="4389862"/>
              <a:ext cx="91232" cy="500511"/>
            </a:xfrm>
            <a:custGeom>
              <a:avLst/>
              <a:gdLst>
                <a:gd name="connsiteX0" fmla="*/ 16042 w 304836"/>
                <a:gd name="connsiteY0" fmla="*/ 0 h 1780674"/>
                <a:gd name="connsiteX1" fmla="*/ 304800 w 304836"/>
                <a:gd name="connsiteY1" fmla="*/ 946484 h 1780674"/>
                <a:gd name="connsiteX2" fmla="*/ 0 w 304836"/>
                <a:gd name="connsiteY2" fmla="*/ 1780674 h 1780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36" h="1780674">
                  <a:moveTo>
                    <a:pt x="16042" y="0"/>
                  </a:moveTo>
                  <a:cubicBezTo>
                    <a:pt x="161758" y="324852"/>
                    <a:pt x="307474" y="649705"/>
                    <a:pt x="304800" y="946484"/>
                  </a:cubicBezTo>
                  <a:cubicBezTo>
                    <a:pt x="302126" y="1243263"/>
                    <a:pt x="151063" y="1511968"/>
                    <a:pt x="0" y="178067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EC412AD0-DBF1-4AE5-8805-35A91BE6F98D}"/>
                </a:ext>
              </a:extLst>
            </p:cNvPr>
            <p:cNvSpPr txBox="1"/>
            <p:nvPr/>
          </p:nvSpPr>
          <p:spPr>
            <a:xfrm>
              <a:off x="6349359" y="4705031"/>
              <a:ext cx="12903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/>
                <a:t>i</a:t>
              </a:r>
              <a:r>
                <a:rPr lang="en-US" sz="2000" baseline="-25000" dirty="0"/>
                <a:t>f</a:t>
              </a:r>
              <a:r>
                <a:rPr lang="en-US" sz="1600" b="1" dirty="0"/>
                <a:t> </a:t>
              </a:r>
              <a:r>
                <a:rPr lang="en-US" sz="1600" dirty="0"/>
                <a:t>=  </a:t>
              </a:r>
              <a:r>
                <a:rPr lang="en-US" sz="2000" baseline="-25000" dirty="0"/>
                <a:t>0.020 A</a:t>
              </a:r>
              <a:endParaRPr lang="en-US" sz="1600" dirty="0"/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0DAB61C3-8D4E-4F7A-9F5C-F2D9467A28B6}"/>
              </a:ext>
            </a:extLst>
          </p:cNvPr>
          <p:cNvCxnSpPr/>
          <p:nvPr/>
        </p:nvCxnSpPr>
        <p:spPr>
          <a:xfrm>
            <a:off x="5814418" y="1390430"/>
            <a:ext cx="0" cy="4250715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FBF44485-8C7B-4F37-AD9B-BB3607EAA6E1}"/>
              </a:ext>
            </a:extLst>
          </p:cNvPr>
          <p:cNvSpPr txBox="1"/>
          <p:nvPr/>
        </p:nvSpPr>
        <p:spPr>
          <a:xfrm>
            <a:off x="7944397" y="3601608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V </a:t>
            </a:r>
            <a:r>
              <a:rPr lang="en-US" sz="1600" dirty="0"/>
              <a:t>=</a:t>
            </a:r>
            <a:r>
              <a:rPr lang="en-US" sz="1600" b="1" dirty="0"/>
              <a:t> 2</a:t>
            </a:r>
            <a:r>
              <a:rPr lang="en-US" sz="1600" dirty="0"/>
              <a:t>V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972B59C1-E6A9-4FFB-A5B1-F3239EDB5813}"/>
              </a:ext>
            </a:extLst>
          </p:cNvPr>
          <p:cNvSpPr txBox="1"/>
          <p:nvPr/>
        </p:nvSpPr>
        <p:spPr>
          <a:xfrm>
            <a:off x="1853516" y="4389862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V </a:t>
            </a:r>
            <a:r>
              <a:rPr lang="en-US" sz="1600" dirty="0"/>
              <a:t>=</a:t>
            </a:r>
            <a:r>
              <a:rPr lang="en-US" sz="1600" b="1" dirty="0"/>
              <a:t> 2</a:t>
            </a:r>
            <a:r>
              <a:rPr lang="en-US" sz="1600" dirty="0"/>
              <a:t>V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520ADA6C-6496-42C3-9491-E759E80799BB}"/>
              </a:ext>
            </a:extLst>
          </p:cNvPr>
          <p:cNvSpPr txBox="1"/>
          <p:nvPr/>
        </p:nvSpPr>
        <p:spPr>
          <a:xfrm>
            <a:off x="1866321" y="3599226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V </a:t>
            </a:r>
            <a:r>
              <a:rPr lang="en-US" sz="1600" dirty="0"/>
              <a:t>=</a:t>
            </a:r>
            <a:r>
              <a:rPr lang="en-US" sz="1600" b="1" dirty="0"/>
              <a:t> 4</a:t>
            </a:r>
            <a:r>
              <a:rPr lang="en-US" sz="1600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183173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FA20FE-4EB6-4255-A7D2-9A1DA684A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238873"/>
            <a:ext cx="10515600" cy="558153"/>
          </a:xfrm>
        </p:spPr>
        <p:txBody>
          <a:bodyPr>
            <a:normAutofit fontScale="90000"/>
          </a:bodyPr>
          <a:lstStyle/>
          <a:p>
            <a:r>
              <a:rPr lang="en-US" dirty="0"/>
              <a:t>Here are some variations using different power sources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1735962F-5CA4-446C-B117-F4986ECC260B}"/>
              </a:ext>
            </a:extLst>
          </p:cNvPr>
          <p:cNvGrpSpPr/>
          <p:nvPr/>
        </p:nvGrpSpPr>
        <p:grpSpPr>
          <a:xfrm>
            <a:off x="87529" y="1025930"/>
            <a:ext cx="6128123" cy="5680005"/>
            <a:chOff x="241727" y="1027315"/>
            <a:chExt cx="6128123" cy="568000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C0A227E3-3CAF-4C27-8864-4D5419496BAA}"/>
                </a:ext>
              </a:extLst>
            </p:cNvPr>
            <p:cNvGrpSpPr/>
            <p:nvPr/>
          </p:nvGrpSpPr>
          <p:grpSpPr>
            <a:xfrm>
              <a:off x="1373205" y="2096446"/>
              <a:ext cx="1620254" cy="3369621"/>
              <a:chOff x="6625389" y="2882093"/>
              <a:chExt cx="1620254" cy="3369621"/>
            </a:xfrm>
          </p:grpSpPr>
          <p:pic>
            <p:nvPicPr>
              <p:cNvPr id="4" name="Picture 3" descr="Diagram&#10;&#10;Description automatically generated">
                <a:extLst>
                  <a:ext uri="{FF2B5EF4-FFF2-40B4-BE49-F238E27FC236}">
                    <a16:creationId xmlns:a16="http://schemas.microsoft.com/office/drawing/2014/main" xmlns="" id="{2C830732-3F59-4AD2-B4F4-AAAE63EDD3C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211" r="29247"/>
              <a:stretch/>
            </p:blipFill>
            <p:spPr>
              <a:xfrm>
                <a:off x="6737683" y="3851206"/>
                <a:ext cx="497306" cy="2400508"/>
              </a:xfrm>
              <a:prstGeom prst="rect">
                <a:avLst/>
              </a:prstGeom>
            </p:spPr>
          </p:pic>
          <p:pic>
            <p:nvPicPr>
              <p:cNvPr id="5" name="Picture 4" descr="Diagram&#10;&#10;Description automatically generated">
                <a:extLst>
                  <a:ext uri="{FF2B5EF4-FFF2-40B4-BE49-F238E27FC236}">
                    <a16:creationId xmlns:a16="http://schemas.microsoft.com/office/drawing/2014/main" xmlns="" id="{4EEA857E-7EC4-40E5-BB76-9EEDCC7A30F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599" t="-3854" r="41819" b="36360"/>
              <a:stretch/>
            </p:blipFill>
            <p:spPr>
              <a:xfrm rot="16200000">
                <a:off x="6572702" y="3180898"/>
                <a:ext cx="1725628" cy="1620253"/>
              </a:xfrm>
              <a:prstGeom prst="rect">
                <a:avLst/>
              </a:prstGeom>
            </p:spPr>
          </p:pic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B33545D1-4167-4589-B7E8-8D85992CB8E3}"/>
                  </a:ext>
                </a:extLst>
              </p:cNvPr>
              <p:cNvSpPr/>
              <p:nvPr/>
            </p:nvSpPr>
            <p:spPr>
              <a:xfrm>
                <a:off x="6625389" y="5887453"/>
                <a:ext cx="818148" cy="3642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xmlns="" id="{652608BD-8102-4385-81BA-E307575C1E76}"/>
                  </a:ext>
                </a:extLst>
              </p:cNvPr>
              <p:cNvGrpSpPr/>
              <p:nvPr/>
            </p:nvGrpSpPr>
            <p:grpSpPr>
              <a:xfrm>
                <a:off x="6866019" y="5887453"/>
                <a:ext cx="529390" cy="364261"/>
                <a:chOff x="2862035" y="1400011"/>
                <a:chExt cx="182880" cy="92079"/>
              </a:xfrm>
            </p:grpSpPr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xmlns="" id="{4004EB96-9A46-4FCB-ABE5-135DA4E259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62035" y="1400011"/>
                  <a:ext cx="182880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xmlns="" id="{AE846187-01D6-47A4-AABE-D7BEA5725A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01327" y="1447078"/>
                  <a:ext cx="100584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xmlns="" id="{1101A216-CC6E-4304-B44E-CA3DC5E35A9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26365" y="1492090"/>
                  <a:ext cx="45720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41" name="Picture 40" descr="Diagram&#10;&#10;Description automatically generated">
                <a:extLst>
                  <a:ext uri="{FF2B5EF4-FFF2-40B4-BE49-F238E27FC236}">
                    <a16:creationId xmlns:a16="http://schemas.microsoft.com/office/drawing/2014/main" xmlns="" id="{6740BACD-9BCA-406F-BEA2-B23706F46D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599" t="-3854" r="41819" b="36360"/>
              <a:stretch/>
            </p:blipFill>
            <p:spPr>
              <a:xfrm rot="16200000">
                <a:off x="6572703" y="3180898"/>
                <a:ext cx="1725628" cy="1620253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1EBFEA82-B123-4890-BB08-BB702AAE55EB}"/>
                  </a:ext>
                </a:extLst>
              </p:cNvPr>
              <p:cNvSpPr txBox="1"/>
              <p:nvPr/>
            </p:nvSpPr>
            <p:spPr>
              <a:xfrm>
                <a:off x="6970294" y="2882093"/>
                <a:ext cx="3689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O</a:t>
                </a:r>
              </a:p>
            </p:txBody>
          </p:sp>
        </p:grp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D589AD3D-BF55-4915-A99F-916B47220E30}"/>
                </a:ext>
              </a:extLst>
            </p:cNvPr>
            <p:cNvSpPr/>
            <p:nvPr/>
          </p:nvSpPr>
          <p:spPr>
            <a:xfrm>
              <a:off x="1066564" y="2906627"/>
              <a:ext cx="304836" cy="1780674"/>
            </a:xfrm>
            <a:custGeom>
              <a:avLst/>
              <a:gdLst>
                <a:gd name="connsiteX0" fmla="*/ 16042 w 304836"/>
                <a:gd name="connsiteY0" fmla="*/ 0 h 1780674"/>
                <a:gd name="connsiteX1" fmla="*/ 304800 w 304836"/>
                <a:gd name="connsiteY1" fmla="*/ 946484 h 1780674"/>
                <a:gd name="connsiteX2" fmla="*/ 0 w 304836"/>
                <a:gd name="connsiteY2" fmla="*/ 1780674 h 1780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36" h="1780674">
                  <a:moveTo>
                    <a:pt x="16042" y="0"/>
                  </a:moveTo>
                  <a:cubicBezTo>
                    <a:pt x="161758" y="324852"/>
                    <a:pt x="307474" y="649705"/>
                    <a:pt x="304800" y="946484"/>
                  </a:cubicBezTo>
                  <a:cubicBezTo>
                    <a:pt x="302126" y="1243263"/>
                    <a:pt x="151063" y="1511968"/>
                    <a:pt x="0" y="178067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84C4668B-C6D2-40EC-914C-BE55E11BE9BD}"/>
                </a:ext>
              </a:extLst>
            </p:cNvPr>
            <p:cNvSpPr txBox="1"/>
            <p:nvPr/>
          </p:nvSpPr>
          <p:spPr>
            <a:xfrm>
              <a:off x="3177472" y="1765979"/>
              <a:ext cx="3192378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The equation for the Resistance Value of the Resistor is:</a:t>
              </a:r>
            </a:p>
            <a:p>
              <a:endParaRPr lang="en-US" sz="1600" b="1" dirty="0"/>
            </a:p>
            <a:p>
              <a:r>
                <a:rPr lang="en-US" sz="1600" b="1" dirty="0">
                  <a:highlight>
                    <a:srgbClr val="00FF00"/>
                  </a:highlight>
                </a:rPr>
                <a:t>R = (V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S</a:t>
              </a:r>
              <a:r>
                <a:rPr lang="en-US" sz="1600" b="1" dirty="0">
                  <a:highlight>
                    <a:srgbClr val="00FF00"/>
                  </a:highlight>
                </a:rPr>
                <a:t> – 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) / </a:t>
              </a:r>
              <a:r>
                <a:rPr lang="en-US" sz="1600" b="1" i="1" dirty="0">
                  <a:highlight>
                    <a:srgbClr val="00FF00"/>
                  </a:highlight>
                </a:rPr>
                <a:t>i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   in Ohms</a:t>
              </a: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r>
                <a:rPr lang="en-US" sz="1600" dirty="0"/>
                <a:t>R = (5 – 2 ) / 0.020</a:t>
              </a:r>
            </a:p>
            <a:p>
              <a:r>
                <a:rPr lang="en-US" sz="1600" dirty="0"/>
                <a:t>R = 3 / 0.020</a:t>
              </a:r>
            </a:p>
            <a:p>
              <a:r>
                <a:rPr lang="en-US" sz="1600" dirty="0"/>
                <a:t>R = 300 / 20</a:t>
              </a:r>
            </a:p>
            <a:p>
              <a:r>
                <a:rPr lang="en-US" sz="1600" dirty="0"/>
                <a:t>R= 150 Ohms                </a:t>
              </a:r>
            </a:p>
            <a:p>
              <a:endParaRPr lang="en-US" sz="1600" dirty="0"/>
            </a:p>
            <a:p>
              <a:r>
                <a:rPr lang="en-US" sz="1600" dirty="0"/>
                <a:t>And, the power dissipated </a:t>
              </a:r>
            </a:p>
            <a:p>
              <a:r>
                <a:rPr lang="en-US" sz="1600" dirty="0"/>
                <a:t>in the Resistor is:</a:t>
              </a:r>
            </a:p>
            <a:p>
              <a:r>
                <a:rPr lang="en-US" sz="1600" b="1" dirty="0"/>
                <a:t> </a:t>
              </a:r>
            </a:p>
            <a:p>
              <a:r>
                <a:rPr lang="en-US" sz="1600" b="1" dirty="0">
                  <a:highlight>
                    <a:srgbClr val="00FF00"/>
                  </a:highlight>
                </a:rPr>
                <a:t>P = (V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S</a:t>
              </a:r>
              <a:r>
                <a:rPr lang="en-US" sz="1600" b="1" dirty="0">
                  <a:highlight>
                    <a:srgbClr val="00FF00"/>
                  </a:highlight>
                </a:rPr>
                <a:t> – 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) * </a:t>
              </a:r>
              <a:r>
                <a:rPr lang="en-US" sz="1600" b="1" i="1" dirty="0">
                  <a:highlight>
                    <a:srgbClr val="00FF00"/>
                  </a:highlight>
                </a:rPr>
                <a:t>i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  in Watts</a:t>
              </a: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r>
                <a:rPr lang="en-US" sz="1600" dirty="0"/>
                <a:t>P = (5 – 2) X 0.020</a:t>
              </a:r>
            </a:p>
            <a:p>
              <a:r>
                <a:rPr lang="en-US" sz="1600" dirty="0"/>
                <a:t>P = 3 X 0.020</a:t>
              </a:r>
            </a:p>
            <a:p>
              <a:r>
                <a:rPr lang="en-US" sz="1600" dirty="0"/>
                <a:t>P = .06 Watts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8DD120F7-1DA6-4287-8A09-A271C51110F4}"/>
                </a:ext>
              </a:extLst>
            </p:cNvPr>
            <p:cNvSpPr txBox="1"/>
            <p:nvPr/>
          </p:nvSpPr>
          <p:spPr>
            <a:xfrm>
              <a:off x="241727" y="3270417"/>
              <a:ext cx="1290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/>
                <a:t>i</a:t>
              </a:r>
              <a:r>
                <a:rPr lang="en-US" sz="3200" baseline="-25000" dirty="0"/>
                <a:t>f</a:t>
              </a:r>
              <a:r>
                <a:rPr lang="en-US" sz="2400" b="1" dirty="0"/>
                <a:t> </a:t>
              </a:r>
              <a:r>
                <a:rPr lang="en-US" sz="2400" dirty="0"/>
                <a:t>=  </a:t>
              </a:r>
              <a:r>
                <a:rPr lang="en-US" sz="3200" baseline="-25000" dirty="0"/>
                <a:t>0.020 A</a:t>
              </a:r>
              <a:endParaRPr lang="en-US" sz="24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3EF96187-9C3F-4EDB-8BD1-1BBB64425090}"/>
                </a:ext>
              </a:extLst>
            </p:cNvPr>
            <p:cNvSpPr txBox="1"/>
            <p:nvPr/>
          </p:nvSpPr>
          <p:spPr>
            <a:xfrm>
              <a:off x="2026942" y="2175742"/>
              <a:ext cx="11063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  <a:r>
                <a:rPr lang="en-US" sz="3200" baseline="-25000" dirty="0"/>
                <a:t>S</a:t>
              </a:r>
              <a:r>
                <a:rPr lang="en-US" sz="2400" dirty="0"/>
                <a:t> = 5V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DD554CB1-83EC-42DC-BF50-381A43C3FDF5}"/>
                </a:ext>
              </a:extLst>
            </p:cNvPr>
            <p:cNvSpPr txBox="1"/>
            <p:nvPr/>
          </p:nvSpPr>
          <p:spPr>
            <a:xfrm>
              <a:off x="1985948" y="4103767"/>
              <a:ext cx="10871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V</a:t>
              </a:r>
              <a:r>
                <a:rPr lang="en-US" sz="3200" baseline="-25000" dirty="0"/>
                <a:t>f</a:t>
              </a:r>
              <a:r>
                <a:rPr lang="en-US" sz="2400" b="1" dirty="0"/>
                <a:t> </a:t>
              </a:r>
              <a:r>
                <a:rPr lang="en-US" sz="2400" dirty="0"/>
                <a:t>=</a:t>
              </a:r>
              <a:r>
                <a:rPr lang="en-US" sz="2400" b="1" dirty="0"/>
                <a:t> </a:t>
              </a:r>
              <a:r>
                <a:rPr lang="en-US" sz="2400" dirty="0"/>
                <a:t>2V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F9C59704-1AAD-49E7-9213-753B3264C465}"/>
                </a:ext>
              </a:extLst>
            </p:cNvPr>
            <p:cNvSpPr txBox="1"/>
            <p:nvPr/>
          </p:nvSpPr>
          <p:spPr>
            <a:xfrm>
              <a:off x="1733823" y="3632921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B4E158A0-0F6D-41CC-9BB7-89E2F22BFD62}"/>
                </a:ext>
              </a:extLst>
            </p:cNvPr>
            <p:cNvSpPr txBox="1"/>
            <p:nvPr/>
          </p:nvSpPr>
          <p:spPr>
            <a:xfrm>
              <a:off x="374621" y="1027315"/>
              <a:ext cx="465454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“What if” you are using a 5 Volt Power supply?</a:t>
              </a:r>
            </a:p>
            <a:p>
              <a:endParaRPr lang="en-US" sz="600" b="1" dirty="0"/>
            </a:p>
            <a:p>
              <a:r>
                <a:rPr lang="en-US" dirty="0"/>
                <a:t>Then Vs becomes 5 and the solution follows: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C728F995-D89C-491D-975D-819042CD8856}"/>
                </a:ext>
              </a:extLst>
            </p:cNvPr>
            <p:cNvSpPr txBox="1"/>
            <p:nvPr/>
          </p:nvSpPr>
          <p:spPr>
            <a:xfrm>
              <a:off x="241727" y="6245655"/>
              <a:ext cx="5854273" cy="46166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2800"/>
              </a:lvl1pPr>
            </a:lstStyle>
            <a:p>
              <a:r>
                <a:rPr lang="en-US" sz="2400" dirty="0"/>
                <a:t>The Proper Resistor is a 150 Ohm, 1/8 Watt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B330A063-4DCF-4FF7-B25D-695FBCACC67D}"/>
                </a:ext>
              </a:extLst>
            </p:cNvPr>
            <p:cNvSpPr txBox="1"/>
            <p:nvPr/>
          </p:nvSpPr>
          <p:spPr>
            <a:xfrm>
              <a:off x="1733824" y="3632921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DCB2C213-B763-4B49-9C7E-F89A31E65693}"/>
              </a:ext>
            </a:extLst>
          </p:cNvPr>
          <p:cNvGrpSpPr/>
          <p:nvPr/>
        </p:nvGrpSpPr>
        <p:grpSpPr>
          <a:xfrm>
            <a:off x="6021772" y="1025930"/>
            <a:ext cx="6280918" cy="5720625"/>
            <a:chOff x="6021772" y="1025930"/>
            <a:chExt cx="6280918" cy="5720625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83280EAA-FAF9-49C8-B84A-9779257CF58C}"/>
                </a:ext>
              </a:extLst>
            </p:cNvPr>
            <p:cNvSpPr txBox="1"/>
            <p:nvPr/>
          </p:nvSpPr>
          <p:spPr>
            <a:xfrm>
              <a:off x="6978323" y="1025930"/>
              <a:ext cx="426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Now, you try it using a 9 Volt Power supply</a:t>
              </a:r>
            </a:p>
            <a:p>
              <a:endParaRPr lang="en-US" sz="600" b="1" dirty="0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609E23CB-38E7-4F13-B8EA-23B9095BF8D0}"/>
                </a:ext>
              </a:extLst>
            </p:cNvPr>
            <p:cNvGrpSpPr/>
            <p:nvPr/>
          </p:nvGrpSpPr>
          <p:grpSpPr>
            <a:xfrm>
              <a:off x="7306045" y="2021381"/>
              <a:ext cx="1620253" cy="3369621"/>
              <a:chOff x="6625389" y="2882093"/>
              <a:chExt cx="1620253" cy="3369621"/>
            </a:xfrm>
          </p:grpSpPr>
          <p:pic>
            <p:nvPicPr>
              <p:cNvPr id="23" name="Picture 22" descr="Diagram&#10;&#10;Description automatically generated">
                <a:extLst>
                  <a:ext uri="{FF2B5EF4-FFF2-40B4-BE49-F238E27FC236}">
                    <a16:creationId xmlns:a16="http://schemas.microsoft.com/office/drawing/2014/main" xmlns="" id="{07DB41DB-5E40-4F66-A8E3-391C0ED398C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211" r="29247"/>
              <a:stretch/>
            </p:blipFill>
            <p:spPr>
              <a:xfrm>
                <a:off x="6737683" y="3851206"/>
                <a:ext cx="497306" cy="2400508"/>
              </a:xfrm>
              <a:prstGeom prst="rect">
                <a:avLst/>
              </a:prstGeom>
            </p:spPr>
          </p:pic>
          <p:pic>
            <p:nvPicPr>
              <p:cNvPr id="24" name="Picture 23" descr="Diagram&#10;&#10;Description automatically generated">
                <a:extLst>
                  <a:ext uri="{FF2B5EF4-FFF2-40B4-BE49-F238E27FC236}">
                    <a16:creationId xmlns:a16="http://schemas.microsoft.com/office/drawing/2014/main" xmlns="" id="{F8ED2E64-A0A2-4A34-9DA4-77C2729E286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599" t="-3854" r="41819" b="36360"/>
              <a:stretch/>
            </p:blipFill>
            <p:spPr>
              <a:xfrm rot="16200000">
                <a:off x="6572702" y="3180898"/>
                <a:ext cx="1725628" cy="1620253"/>
              </a:xfrm>
              <a:prstGeom prst="rect">
                <a:avLst/>
              </a:prstGeom>
            </p:spPr>
          </p:pic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B7FBB3C1-EA77-417E-932F-3473D41921DE}"/>
                  </a:ext>
                </a:extLst>
              </p:cNvPr>
              <p:cNvSpPr/>
              <p:nvPr/>
            </p:nvSpPr>
            <p:spPr>
              <a:xfrm>
                <a:off x="6625389" y="5887453"/>
                <a:ext cx="818148" cy="3642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E276C6FF-46D4-4FC6-9159-7C439A448BAD}"/>
                  </a:ext>
                </a:extLst>
              </p:cNvPr>
              <p:cNvSpPr txBox="1"/>
              <p:nvPr/>
            </p:nvSpPr>
            <p:spPr>
              <a:xfrm>
                <a:off x="6970294" y="2882093"/>
                <a:ext cx="3689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O</a:t>
                </a:r>
              </a:p>
            </p:txBody>
          </p: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xmlns="" id="{25332647-7638-4A4F-AF07-04BCD349D8BA}"/>
                  </a:ext>
                </a:extLst>
              </p:cNvPr>
              <p:cNvGrpSpPr/>
              <p:nvPr/>
            </p:nvGrpSpPr>
            <p:grpSpPr>
              <a:xfrm>
                <a:off x="6866019" y="5887453"/>
                <a:ext cx="529390" cy="364261"/>
                <a:chOff x="2862035" y="1400011"/>
                <a:chExt cx="182880" cy="92079"/>
              </a:xfrm>
            </p:grpSpPr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xmlns="" id="{6BAA388E-AAC3-40E6-867F-CBA50AEFF4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62035" y="1400011"/>
                  <a:ext cx="182880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xmlns="" id="{1392CAE7-0190-4721-A267-6723600409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01327" y="1447078"/>
                  <a:ext cx="100584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xmlns="" id="{6F3B2FF8-38F5-4617-9407-24030933C6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26365" y="1492090"/>
                  <a:ext cx="45720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3F7C86E8-077D-4FEB-A366-34C0C20AF504}"/>
                </a:ext>
              </a:extLst>
            </p:cNvPr>
            <p:cNvSpPr/>
            <p:nvPr/>
          </p:nvSpPr>
          <p:spPr>
            <a:xfrm>
              <a:off x="6999404" y="2831562"/>
              <a:ext cx="304836" cy="1780674"/>
            </a:xfrm>
            <a:custGeom>
              <a:avLst/>
              <a:gdLst>
                <a:gd name="connsiteX0" fmla="*/ 16042 w 304836"/>
                <a:gd name="connsiteY0" fmla="*/ 0 h 1780674"/>
                <a:gd name="connsiteX1" fmla="*/ 304800 w 304836"/>
                <a:gd name="connsiteY1" fmla="*/ 946484 h 1780674"/>
                <a:gd name="connsiteX2" fmla="*/ 0 w 304836"/>
                <a:gd name="connsiteY2" fmla="*/ 1780674 h 1780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36" h="1780674">
                  <a:moveTo>
                    <a:pt x="16042" y="0"/>
                  </a:moveTo>
                  <a:cubicBezTo>
                    <a:pt x="161758" y="324852"/>
                    <a:pt x="307474" y="649705"/>
                    <a:pt x="304800" y="946484"/>
                  </a:cubicBezTo>
                  <a:cubicBezTo>
                    <a:pt x="302126" y="1243263"/>
                    <a:pt x="151063" y="1511968"/>
                    <a:pt x="0" y="178067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16680718-EED4-4B95-AAFB-9244400DE445}"/>
                </a:ext>
              </a:extLst>
            </p:cNvPr>
            <p:cNvSpPr txBox="1"/>
            <p:nvPr/>
          </p:nvSpPr>
          <p:spPr>
            <a:xfrm>
              <a:off x="9110312" y="1690914"/>
              <a:ext cx="3192378" cy="3816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The equation for the Resistance Value of the Resistor is:</a:t>
              </a:r>
            </a:p>
            <a:p>
              <a:endParaRPr lang="en-US" sz="1600" dirty="0"/>
            </a:p>
            <a:p>
              <a:r>
                <a:rPr lang="en-US" sz="1600" b="1" dirty="0">
                  <a:highlight>
                    <a:srgbClr val="00FF00"/>
                  </a:highlight>
                </a:rPr>
                <a:t>R = (V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S</a:t>
              </a:r>
              <a:r>
                <a:rPr lang="en-US" sz="1600" b="1" dirty="0">
                  <a:highlight>
                    <a:srgbClr val="00FF00"/>
                  </a:highlight>
                </a:rPr>
                <a:t> – 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) /</a:t>
              </a:r>
              <a:r>
                <a:rPr lang="en-US" sz="2000" b="1" i="1" dirty="0">
                  <a:highlight>
                    <a:srgbClr val="00FF00"/>
                  </a:highlight>
                </a:rPr>
                <a:t> i</a:t>
              </a:r>
              <a:r>
                <a:rPr lang="en-US" sz="28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  in Ohms</a:t>
              </a: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r>
                <a:rPr lang="en-US" sz="1600" dirty="0"/>
                <a:t>R = </a:t>
              </a:r>
            </a:p>
            <a:p>
              <a:endParaRPr lang="en-US" sz="1600" dirty="0"/>
            </a:p>
            <a:p>
              <a:r>
                <a:rPr lang="en-US" sz="1600" dirty="0"/>
                <a:t>R= _______ Ohms                </a:t>
              </a:r>
            </a:p>
            <a:p>
              <a:endParaRPr lang="en-US" sz="1600" dirty="0"/>
            </a:p>
            <a:p>
              <a:r>
                <a:rPr lang="en-US" sz="1600" dirty="0"/>
                <a:t>And, the power dissipated in the Resistor is:</a:t>
              </a:r>
            </a:p>
            <a:p>
              <a:r>
                <a:rPr lang="en-US" sz="1600" dirty="0"/>
                <a:t> </a:t>
              </a:r>
            </a:p>
            <a:p>
              <a:r>
                <a:rPr lang="en-US" sz="1600" b="1" dirty="0">
                  <a:highlight>
                    <a:srgbClr val="00FF00"/>
                  </a:highlight>
                </a:rPr>
                <a:t>P = (V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S</a:t>
              </a:r>
              <a:r>
                <a:rPr lang="en-US" sz="1600" b="1" dirty="0">
                  <a:highlight>
                    <a:srgbClr val="00FF00"/>
                  </a:highlight>
                </a:rPr>
                <a:t> – 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) * </a:t>
              </a:r>
              <a:r>
                <a:rPr lang="en-US" sz="1600" b="1" i="1" dirty="0">
                  <a:highlight>
                    <a:srgbClr val="00FF00"/>
                  </a:highlight>
                </a:rPr>
                <a:t>i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  in Watts</a:t>
              </a: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r>
                <a:rPr lang="en-US" sz="1600" dirty="0"/>
                <a:t> P = _______Watts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2FCCEFB1-7F3D-4AB0-A2B7-5F453BBE189B}"/>
                </a:ext>
              </a:extLst>
            </p:cNvPr>
            <p:cNvSpPr txBox="1"/>
            <p:nvPr/>
          </p:nvSpPr>
          <p:spPr>
            <a:xfrm>
              <a:off x="6021772" y="3233256"/>
              <a:ext cx="12903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/>
                <a:t>i</a:t>
              </a:r>
              <a:r>
                <a:rPr lang="en-US" sz="3200" baseline="-25000" dirty="0"/>
                <a:t>f</a:t>
              </a:r>
              <a:r>
                <a:rPr lang="en-US" sz="2400" b="1" dirty="0"/>
                <a:t> </a:t>
              </a:r>
              <a:r>
                <a:rPr lang="en-US" sz="2400" dirty="0"/>
                <a:t>=  </a:t>
              </a:r>
              <a:r>
                <a:rPr lang="en-US" sz="3200" baseline="-25000" dirty="0"/>
                <a:t>____</a:t>
              </a:r>
              <a:endParaRPr lang="en-US" sz="24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EAABA1DE-644D-4293-BD66-B45CE6BBD19F}"/>
                </a:ext>
              </a:extLst>
            </p:cNvPr>
            <p:cNvSpPr txBox="1"/>
            <p:nvPr/>
          </p:nvSpPr>
          <p:spPr>
            <a:xfrm>
              <a:off x="7959782" y="2100677"/>
              <a:ext cx="12378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  <a:r>
                <a:rPr lang="en-US" sz="3200" baseline="-25000" dirty="0"/>
                <a:t>S</a:t>
              </a:r>
              <a:r>
                <a:rPr lang="en-US" sz="2400" dirty="0"/>
                <a:t> =___ 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89018AF6-DC17-4502-B6E7-D7CD709CE014}"/>
                </a:ext>
              </a:extLst>
            </p:cNvPr>
            <p:cNvSpPr txBox="1"/>
            <p:nvPr/>
          </p:nvSpPr>
          <p:spPr>
            <a:xfrm>
              <a:off x="7848391" y="4064826"/>
              <a:ext cx="12041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V</a:t>
              </a:r>
              <a:r>
                <a:rPr lang="en-US" sz="3200" baseline="-25000" dirty="0"/>
                <a:t>f</a:t>
              </a:r>
              <a:r>
                <a:rPr lang="en-US" sz="2400" b="1" dirty="0"/>
                <a:t> </a:t>
              </a:r>
              <a:r>
                <a:rPr lang="en-US" sz="2400" dirty="0"/>
                <a:t>=</a:t>
              </a:r>
              <a:r>
                <a:rPr lang="en-US" sz="2400" b="1" dirty="0"/>
                <a:t> </a:t>
              </a:r>
              <a:r>
                <a:rPr lang="en-US" sz="2400" dirty="0"/>
                <a:t>___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47325A06-F970-4E6E-A20B-003B54C5292D}"/>
                </a:ext>
              </a:extLst>
            </p:cNvPr>
            <p:cNvSpPr txBox="1"/>
            <p:nvPr/>
          </p:nvSpPr>
          <p:spPr>
            <a:xfrm>
              <a:off x="7638527" y="3557856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ED1876E0-1DD4-406E-BA32-503513769FAF}"/>
                </a:ext>
              </a:extLst>
            </p:cNvPr>
            <p:cNvSpPr txBox="1"/>
            <p:nvPr/>
          </p:nvSpPr>
          <p:spPr>
            <a:xfrm>
              <a:off x="6174567" y="6284890"/>
              <a:ext cx="5854273" cy="46166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2800"/>
              </a:lvl1pPr>
            </a:lstStyle>
            <a:p>
              <a:r>
                <a:rPr lang="en-US" sz="2400" dirty="0"/>
                <a:t>The Proper Resistor is a ___ Ohm, ___ Watt</a:t>
              </a:r>
            </a:p>
          </p:txBody>
        </p: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6FE91976-E02C-4FC0-B18E-7B8C1C2DBC36}"/>
              </a:ext>
            </a:extLst>
          </p:cNvPr>
          <p:cNvCxnSpPr/>
          <p:nvPr/>
        </p:nvCxnSpPr>
        <p:spPr>
          <a:xfrm>
            <a:off x="5842554" y="1390430"/>
            <a:ext cx="0" cy="4250715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EE27DD1C-4D12-4A24-9224-AB734B2E8627}"/>
              </a:ext>
            </a:extLst>
          </p:cNvPr>
          <p:cNvSpPr txBox="1"/>
          <p:nvPr/>
        </p:nvSpPr>
        <p:spPr>
          <a:xfrm>
            <a:off x="1798334" y="3645156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V </a:t>
            </a:r>
            <a:r>
              <a:rPr lang="en-US" sz="1600" dirty="0"/>
              <a:t>=</a:t>
            </a:r>
            <a:r>
              <a:rPr lang="en-US" sz="1600" b="1" dirty="0"/>
              <a:t> 2</a:t>
            </a:r>
            <a:r>
              <a:rPr lang="en-US" sz="1600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1844544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7E17FC-3F41-4A29-A7F2-E6F82E54C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Examples…..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0C646088-07D2-4BB6-B4BE-2B92AB0FBE0A}"/>
              </a:ext>
            </a:extLst>
          </p:cNvPr>
          <p:cNvGrpSpPr/>
          <p:nvPr/>
        </p:nvGrpSpPr>
        <p:grpSpPr>
          <a:xfrm>
            <a:off x="-55178" y="947601"/>
            <a:ext cx="6280918" cy="5777049"/>
            <a:chOff x="6021772" y="969506"/>
            <a:chExt cx="6280918" cy="577704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52737E29-9C77-4B58-B928-7379BB80381D}"/>
                </a:ext>
              </a:extLst>
            </p:cNvPr>
            <p:cNvSpPr txBox="1"/>
            <p:nvPr/>
          </p:nvSpPr>
          <p:spPr>
            <a:xfrm>
              <a:off x="6192482" y="969506"/>
              <a:ext cx="3348417" cy="1564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Does somebody have an LED????</a:t>
              </a:r>
            </a:p>
            <a:p>
              <a:endParaRPr lang="en-US" sz="1000" b="1" dirty="0"/>
            </a:p>
            <a:p>
              <a:r>
                <a:rPr lang="en-US" b="1" dirty="0"/>
                <a:t>V</a:t>
              </a:r>
              <a:r>
                <a:rPr lang="en-US" sz="3200" baseline="-25000" dirty="0"/>
                <a:t>S</a:t>
              </a:r>
              <a:r>
                <a:rPr lang="en-US" b="1" dirty="0"/>
                <a:t> = ____</a:t>
              </a:r>
            </a:p>
            <a:p>
              <a:r>
                <a:rPr lang="en-US" b="1" dirty="0"/>
                <a:t>V</a:t>
              </a:r>
              <a:r>
                <a:rPr lang="en-US" sz="3200" baseline="-25000" dirty="0"/>
                <a:t>f</a:t>
              </a:r>
              <a:r>
                <a:rPr lang="en-US" b="1" dirty="0"/>
                <a:t> = _____</a:t>
              </a:r>
            </a:p>
            <a:p>
              <a:r>
                <a:rPr lang="en-US" sz="1800" b="1" dirty="0"/>
                <a:t>I</a:t>
              </a:r>
              <a:r>
                <a:rPr lang="en-US" sz="2400" baseline="-25000" dirty="0"/>
                <a:t>f</a:t>
              </a:r>
              <a:r>
                <a:rPr lang="en-US" sz="1800" b="1" dirty="0"/>
                <a:t>  </a:t>
              </a:r>
              <a:r>
                <a:rPr lang="en-US" sz="1800" dirty="0"/>
                <a:t>=</a:t>
              </a:r>
              <a:r>
                <a:rPr lang="en-US" b="1" dirty="0"/>
                <a:t> _____</a:t>
              </a:r>
            </a:p>
            <a:p>
              <a:endParaRPr lang="en-US" sz="600" b="1" dirty="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3175D868-2108-4F85-9D4E-F35EA25CE729}"/>
                </a:ext>
              </a:extLst>
            </p:cNvPr>
            <p:cNvGrpSpPr/>
            <p:nvPr/>
          </p:nvGrpSpPr>
          <p:grpSpPr>
            <a:xfrm>
              <a:off x="7306045" y="2021381"/>
              <a:ext cx="1620253" cy="3369621"/>
              <a:chOff x="6625389" y="2882093"/>
              <a:chExt cx="1620253" cy="3369621"/>
            </a:xfrm>
          </p:grpSpPr>
          <p:pic>
            <p:nvPicPr>
              <p:cNvPr id="13" name="Picture 12" descr="Diagram&#10;&#10;Description automatically generated">
                <a:extLst>
                  <a:ext uri="{FF2B5EF4-FFF2-40B4-BE49-F238E27FC236}">
                    <a16:creationId xmlns:a16="http://schemas.microsoft.com/office/drawing/2014/main" xmlns="" id="{8E919CD6-0782-4F6A-A0F7-7C1659FCF9B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211" r="29247"/>
              <a:stretch/>
            </p:blipFill>
            <p:spPr>
              <a:xfrm>
                <a:off x="6737683" y="3851206"/>
                <a:ext cx="497306" cy="2400508"/>
              </a:xfrm>
              <a:prstGeom prst="rect">
                <a:avLst/>
              </a:prstGeom>
            </p:spPr>
          </p:pic>
          <p:pic>
            <p:nvPicPr>
              <p:cNvPr id="14" name="Picture 13" descr="Diagram&#10;&#10;Description automatically generated">
                <a:extLst>
                  <a:ext uri="{FF2B5EF4-FFF2-40B4-BE49-F238E27FC236}">
                    <a16:creationId xmlns:a16="http://schemas.microsoft.com/office/drawing/2014/main" xmlns="" id="{E425A1A2-A8EC-4F15-845F-DBE8BB549BD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599" t="-3854" r="41819" b="36360"/>
              <a:stretch/>
            </p:blipFill>
            <p:spPr>
              <a:xfrm rot="16200000">
                <a:off x="6572702" y="3180898"/>
                <a:ext cx="1725628" cy="1620253"/>
              </a:xfrm>
              <a:prstGeom prst="rect">
                <a:avLst/>
              </a:prstGeom>
            </p:spPr>
          </p:pic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46574BB4-721B-4F08-9534-6B7A356778C0}"/>
                  </a:ext>
                </a:extLst>
              </p:cNvPr>
              <p:cNvSpPr/>
              <p:nvPr/>
            </p:nvSpPr>
            <p:spPr>
              <a:xfrm>
                <a:off x="6625389" y="5887453"/>
                <a:ext cx="818148" cy="3642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501898A0-7DBB-4265-9747-C2893C90E9AF}"/>
                  </a:ext>
                </a:extLst>
              </p:cNvPr>
              <p:cNvSpPr txBox="1"/>
              <p:nvPr/>
            </p:nvSpPr>
            <p:spPr>
              <a:xfrm>
                <a:off x="6970294" y="2882093"/>
                <a:ext cx="3689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O</a:t>
                </a:r>
              </a:p>
            </p:txBody>
          </p: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xmlns="" id="{763C83FF-C8C4-4872-A823-2E7077AD3F5E}"/>
                  </a:ext>
                </a:extLst>
              </p:cNvPr>
              <p:cNvGrpSpPr/>
              <p:nvPr/>
            </p:nvGrpSpPr>
            <p:grpSpPr>
              <a:xfrm>
                <a:off x="6866019" y="5887453"/>
                <a:ext cx="529390" cy="364261"/>
                <a:chOff x="2862035" y="1400011"/>
                <a:chExt cx="182880" cy="92079"/>
              </a:xfrm>
            </p:grpSpPr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xmlns="" id="{0A85E539-67DF-4B3C-8448-3FE8B48D4A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62035" y="1400011"/>
                  <a:ext cx="182880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xmlns="" id="{68A87F75-0B03-42C0-ADA6-A83B2B26A0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01327" y="1447078"/>
                  <a:ext cx="100584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xmlns="" id="{D1E9B793-E5C3-45B9-A75F-31F2EACF4B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26365" y="1492090"/>
                  <a:ext cx="45720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1434A9B3-BFAC-4390-88BF-69D1A9755515}"/>
                </a:ext>
              </a:extLst>
            </p:cNvPr>
            <p:cNvSpPr/>
            <p:nvPr/>
          </p:nvSpPr>
          <p:spPr>
            <a:xfrm>
              <a:off x="6999404" y="2831562"/>
              <a:ext cx="304836" cy="1780674"/>
            </a:xfrm>
            <a:custGeom>
              <a:avLst/>
              <a:gdLst>
                <a:gd name="connsiteX0" fmla="*/ 16042 w 304836"/>
                <a:gd name="connsiteY0" fmla="*/ 0 h 1780674"/>
                <a:gd name="connsiteX1" fmla="*/ 304800 w 304836"/>
                <a:gd name="connsiteY1" fmla="*/ 946484 h 1780674"/>
                <a:gd name="connsiteX2" fmla="*/ 0 w 304836"/>
                <a:gd name="connsiteY2" fmla="*/ 1780674 h 1780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36" h="1780674">
                  <a:moveTo>
                    <a:pt x="16042" y="0"/>
                  </a:moveTo>
                  <a:cubicBezTo>
                    <a:pt x="161758" y="324852"/>
                    <a:pt x="307474" y="649705"/>
                    <a:pt x="304800" y="946484"/>
                  </a:cubicBezTo>
                  <a:cubicBezTo>
                    <a:pt x="302126" y="1243263"/>
                    <a:pt x="151063" y="1511968"/>
                    <a:pt x="0" y="178067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52522FEC-E130-4939-B24D-97E35B443D46}"/>
                </a:ext>
              </a:extLst>
            </p:cNvPr>
            <p:cNvSpPr txBox="1"/>
            <p:nvPr/>
          </p:nvSpPr>
          <p:spPr>
            <a:xfrm>
              <a:off x="9110312" y="1690914"/>
              <a:ext cx="3192378" cy="4031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The equation for the Value </a:t>
              </a:r>
            </a:p>
            <a:p>
              <a:r>
                <a:rPr lang="en-US" sz="1600" dirty="0"/>
                <a:t>Resistance of the Resistor is:</a:t>
              </a:r>
            </a:p>
            <a:p>
              <a:endParaRPr lang="en-US" sz="1600" b="1" dirty="0"/>
            </a:p>
            <a:p>
              <a:r>
                <a:rPr lang="en-US" sz="1600" b="1" dirty="0">
                  <a:highlight>
                    <a:srgbClr val="00FF00"/>
                  </a:highlight>
                </a:rPr>
                <a:t>R = (V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S</a:t>
              </a:r>
              <a:r>
                <a:rPr lang="en-US" sz="1600" b="1" dirty="0">
                  <a:highlight>
                    <a:srgbClr val="00FF00"/>
                  </a:highlight>
                </a:rPr>
                <a:t> – 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) / i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   in Ohms</a:t>
              </a: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r>
                <a:rPr lang="en-US" sz="1600" dirty="0"/>
                <a:t>R = </a:t>
              </a:r>
            </a:p>
            <a:p>
              <a:endParaRPr lang="en-US" sz="1600" dirty="0"/>
            </a:p>
            <a:p>
              <a:endParaRPr lang="en-US" sz="1600" dirty="0"/>
            </a:p>
            <a:p>
              <a:r>
                <a:rPr lang="en-US" sz="1600" dirty="0"/>
                <a:t>R= _______ Ohms                </a:t>
              </a:r>
            </a:p>
            <a:p>
              <a:endParaRPr lang="en-US" sz="1600" dirty="0"/>
            </a:p>
            <a:p>
              <a:r>
                <a:rPr lang="en-US" sz="1600" dirty="0"/>
                <a:t>And, the power dissipated </a:t>
              </a:r>
            </a:p>
            <a:p>
              <a:r>
                <a:rPr lang="en-US" sz="1600" dirty="0"/>
                <a:t>in the Resistor is:</a:t>
              </a:r>
            </a:p>
            <a:p>
              <a:r>
                <a:rPr lang="en-US" sz="1600" dirty="0"/>
                <a:t> </a:t>
              </a:r>
            </a:p>
            <a:p>
              <a:r>
                <a:rPr lang="en-US" sz="1600" b="1" dirty="0">
                  <a:highlight>
                    <a:srgbClr val="00FF00"/>
                  </a:highlight>
                </a:rPr>
                <a:t>P = (V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S</a:t>
              </a:r>
              <a:r>
                <a:rPr lang="en-US" sz="1600" b="1" dirty="0">
                  <a:highlight>
                    <a:srgbClr val="00FF00"/>
                  </a:highlight>
                </a:rPr>
                <a:t> – V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) * </a:t>
              </a:r>
              <a:r>
                <a:rPr lang="en-US" sz="1600" b="1" i="1" dirty="0">
                  <a:highlight>
                    <a:srgbClr val="00FF00"/>
                  </a:highlight>
                </a:rPr>
                <a:t>i</a:t>
              </a:r>
              <a:r>
                <a:rPr lang="en-US" sz="2000" b="1" baseline="-25000" dirty="0">
                  <a:highlight>
                    <a:srgbClr val="00FF00"/>
                  </a:highlight>
                </a:rPr>
                <a:t>f</a:t>
              </a:r>
              <a:r>
                <a:rPr lang="en-US" sz="1600" b="1" dirty="0">
                  <a:highlight>
                    <a:srgbClr val="00FF00"/>
                  </a:highlight>
                </a:rPr>
                <a:t>  in Watts</a:t>
              </a: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r>
                <a:rPr lang="en-US" sz="1600" dirty="0"/>
                <a:t>P = _______Watts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35BC9A56-36FE-415B-B082-1343FF861790}"/>
                </a:ext>
              </a:extLst>
            </p:cNvPr>
            <p:cNvSpPr txBox="1"/>
            <p:nvPr/>
          </p:nvSpPr>
          <p:spPr>
            <a:xfrm>
              <a:off x="6021772" y="3233256"/>
              <a:ext cx="12903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/>
                <a:t>i</a:t>
              </a:r>
              <a:r>
                <a:rPr lang="en-US" sz="3200" baseline="-25000" dirty="0"/>
                <a:t>f</a:t>
              </a:r>
              <a:r>
                <a:rPr lang="en-US" sz="2400" dirty="0"/>
                <a:t>=  </a:t>
              </a:r>
              <a:r>
                <a:rPr lang="en-US" sz="3200" baseline="-25000" dirty="0"/>
                <a:t>____</a:t>
              </a:r>
              <a:endParaRPr lang="en-US" sz="24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B1139377-E0B6-42AC-95B0-C15FC9000B90}"/>
                </a:ext>
              </a:extLst>
            </p:cNvPr>
            <p:cNvSpPr txBox="1"/>
            <p:nvPr/>
          </p:nvSpPr>
          <p:spPr>
            <a:xfrm>
              <a:off x="7959782" y="2100677"/>
              <a:ext cx="12378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  <a:r>
                <a:rPr lang="en-US" sz="3200" baseline="-25000" dirty="0"/>
                <a:t>S</a:t>
              </a:r>
              <a:r>
                <a:rPr lang="en-US" sz="2400" dirty="0"/>
                <a:t> =___ 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FD1BB187-6A16-44EA-9A66-800E027A3415}"/>
                </a:ext>
              </a:extLst>
            </p:cNvPr>
            <p:cNvSpPr txBox="1"/>
            <p:nvPr/>
          </p:nvSpPr>
          <p:spPr>
            <a:xfrm>
              <a:off x="7887808" y="4078763"/>
              <a:ext cx="12041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V</a:t>
              </a:r>
              <a:r>
                <a:rPr lang="en-US" sz="3200" baseline="-25000" dirty="0"/>
                <a:t>f</a:t>
              </a:r>
              <a:r>
                <a:rPr lang="en-US" sz="2400" b="1" dirty="0"/>
                <a:t> </a:t>
              </a:r>
              <a:r>
                <a:rPr lang="en-US" sz="2400" dirty="0"/>
                <a:t>=</a:t>
              </a:r>
              <a:r>
                <a:rPr lang="en-US" sz="2400" b="1" dirty="0"/>
                <a:t> </a:t>
              </a:r>
              <a:r>
                <a:rPr lang="en-US" sz="2400" dirty="0"/>
                <a:t>___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422059E3-94AE-42C9-B351-0C4B8640877B}"/>
                </a:ext>
              </a:extLst>
            </p:cNvPr>
            <p:cNvSpPr txBox="1"/>
            <p:nvPr/>
          </p:nvSpPr>
          <p:spPr>
            <a:xfrm>
              <a:off x="7638527" y="3557856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1D6F7845-873E-4E79-AB95-E959F13D9FDA}"/>
                </a:ext>
              </a:extLst>
            </p:cNvPr>
            <p:cNvSpPr txBox="1"/>
            <p:nvPr/>
          </p:nvSpPr>
          <p:spPr>
            <a:xfrm>
              <a:off x="6174567" y="6284890"/>
              <a:ext cx="5854273" cy="46166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2800"/>
              </a:lvl1pPr>
            </a:lstStyle>
            <a:p>
              <a:r>
                <a:rPr lang="en-US" sz="2400" dirty="0"/>
                <a:t>The Proper Resistor is a ___ Ohm, ___ Watt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821B09C5-310A-4222-9632-110379285913}"/>
              </a:ext>
            </a:extLst>
          </p:cNvPr>
          <p:cNvGrpSpPr/>
          <p:nvPr/>
        </p:nvGrpSpPr>
        <p:grpSpPr>
          <a:xfrm>
            <a:off x="6014829" y="965442"/>
            <a:ext cx="6303635" cy="5777049"/>
            <a:chOff x="6021772" y="969506"/>
            <a:chExt cx="6303635" cy="5777049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945A0C8F-BD9B-4C13-BACA-32541C4C3290}"/>
                </a:ext>
              </a:extLst>
            </p:cNvPr>
            <p:cNvSpPr txBox="1"/>
            <p:nvPr/>
          </p:nvSpPr>
          <p:spPr>
            <a:xfrm>
              <a:off x="6192482" y="969506"/>
              <a:ext cx="3925498" cy="1549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Does somebody have another LED????</a:t>
              </a:r>
            </a:p>
            <a:p>
              <a:endParaRPr lang="en-US" sz="1000" b="1" dirty="0"/>
            </a:p>
            <a:p>
              <a:r>
                <a:rPr lang="en-US" b="1" dirty="0"/>
                <a:t>V</a:t>
              </a:r>
              <a:r>
                <a:rPr lang="en-US" sz="3200" baseline="-25000" dirty="0"/>
                <a:t>S</a:t>
              </a:r>
              <a:r>
                <a:rPr lang="en-US" b="1" dirty="0"/>
                <a:t> = ____</a:t>
              </a:r>
            </a:p>
            <a:p>
              <a:r>
                <a:rPr lang="en-US" b="1" dirty="0"/>
                <a:t>V</a:t>
              </a:r>
              <a:r>
                <a:rPr lang="en-US" sz="3200" baseline="-25000" dirty="0"/>
                <a:t>f</a:t>
              </a:r>
              <a:r>
                <a:rPr lang="en-US" b="1" dirty="0"/>
                <a:t> = _____</a:t>
              </a:r>
            </a:p>
            <a:p>
              <a:r>
                <a:rPr lang="en-US" sz="1800" b="1" dirty="0"/>
                <a:t>I</a:t>
              </a:r>
              <a:r>
                <a:rPr lang="en-US" sz="2400" baseline="-25000" dirty="0"/>
                <a:t>f</a:t>
              </a:r>
              <a:r>
                <a:rPr lang="en-US" sz="1800" b="1" dirty="0"/>
                <a:t>  </a:t>
              </a:r>
              <a:r>
                <a:rPr lang="en-US" sz="1800" dirty="0"/>
                <a:t>=</a:t>
              </a:r>
              <a:r>
                <a:rPr lang="en-US" b="1" dirty="0"/>
                <a:t> _____</a:t>
              </a:r>
            </a:p>
            <a:p>
              <a:endParaRPr lang="en-US" sz="600" b="1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908A149C-1B1A-40E3-89E7-8BB29119B2E7}"/>
                </a:ext>
              </a:extLst>
            </p:cNvPr>
            <p:cNvGrpSpPr/>
            <p:nvPr/>
          </p:nvGrpSpPr>
          <p:grpSpPr>
            <a:xfrm>
              <a:off x="7306045" y="2021381"/>
              <a:ext cx="1620253" cy="3369621"/>
              <a:chOff x="6625389" y="2882093"/>
              <a:chExt cx="1620253" cy="3369621"/>
            </a:xfrm>
          </p:grpSpPr>
          <p:pic>
            <p:nvPicPr>
              <p:cNvPr id="31" name="Picture 30" descr="Diagram&#10;&#10;Description automatically generated">
                <a:extLst>
                  <a:ext uri="{FF2B5EF4-FFF2-40B4-BE49-F238E27FC236}">
                    <a16:creationId xmlns:a16="http://schemas.microsoft.com/office/drawing/2014/main" xmlns="" id="{48113313-C91B-402B-A879-D8A030AD553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211" r="29247"/>
              <a:stretch/>
            </p:blipFill>
            <p:spPr>
              <a:xfrm>
                <a:off x="6737683" y="3851206"/>
                <a:ext cx="497306" cy="2400508"/>
              </a:xfrm>
              <a:prstGeom prst="rect">
                <a:avLst/>
              </a:prstGeom>
            </p:spPr>
          </p:pic>
          <p:pic>
            <p:nvPicPr>
              <p:cNvPr id="32" name="Picture 31" descr="Diagram&#10;&#10;Description automatically generated">
                <a:extLst>
                  <a:ext uri="{FF2B5EF4-FFF2-40B4-BE49-F238E27FC236}">
                    <a16:creationId xmlns:a16="http://schemas.microsoft.com/office/drawing/2014/main" xmlns="" id="{8B999DD1-4D36-46BF-B5D1-FA342D4E7EF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599" t="-3854" r="41819" b="36360"/>
              <a:stretch/>
            </p:blipFill>
            <p:spPr>
              <a:xfrm rot="16200000">
                <a:off x="6572702" y="3180898"/>
                <a:ext cx="1725628" cy="1620253"/>
              </a:xfrm>
              <a:prstGeom prst="rect">
                <a:avLst/>
              </a:prstGeom>
            </p:spPr>
          </p:pic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7B6F64ED-C13B-4BA6-B773-338303911777}"/>
                  </a:ext>
                </a:extLst>
              </p:cNvPr>
              <p:cNvSpPr/>
              <p:nvPr/>
            </p:nvSpPr>
            <p:spPr>
              <a:xfrm>
                <a:off x="6625389" y="5887453"/>
                <a:ext cx="818148" cy="3642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6E32F09B-0FA3-4548-ACB1-B375D8E721A5}"/>
                  </a:ext>
                </a:extLst>
              </p:cNvPr>
              <p:cNvSpPr txBox="1"/>
              <p:nvPr/>
            </p:nvSpPr>
            <p:spPr>
              <a:xfrm>
                <a:off x="6970294" y="2882093"/>
                <a:ext cx="3689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O</a:t>
                </a:r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xmlns="" id="{4135F36D-1CE3-4146-9021-47996EAC22F8}"/>
                  </a:ext>
                </a:extLst>
              </p:cNvPr>
              <p:cNvGrpSpPr/>
              <p:nvPr/>
            </p:nvGrpSpPr>
            <p:grpSpPr>
              <a:xfrm>
                <a:off x="6866019" y="5887453"/>
                <a:ext cx="529390" cy="364261"/>
                <a:chOff x="2862035" y="1400011"/>
                <a:chExt cx="182880" cy="92079"/>
              </a:xfrm>
            </p:grpSpPr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xmlns="" id="{A5A7E3B3-7180-44F4-8CE3-19E546640D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62035" y="1400011"/>
                  <a:ext cx="182880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xmlns="" id="{4D481425-F79E-43BC-8CED-3BDE4B0A5E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01327" y="1447078"/>
                  <a:ext cx="100584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xmlns="" id="{3E813971-128B-4629-B0F7-4B9EF01EFA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26365" y="1492090"/>
                  <a:ext cx="45720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759C127-9E11-4A47-A520-33AD89EAE18F}"/>
                </a:ext>
              </a:extLst>
            </p:cNvPr>
            <p:cNvSpPr/>
            <p:nvPr/>
          </p:nvSpPr>
          <p:spPr>
            <a:xfrm>
              <a:off x="6999404" y="2831562"/>
              <a:ext cx="304836" cy="1780674"/>
            </a:xfrm>
            <a:custGeom>
              <a:avLst/>
              <a:gdLst>
                <a:gd name="connsiteX0" fmla="*/ 16042 w 304836"/>
                <a:gd name="connsiteY0" fmla="*/ 0 h 1780674"/>
                <a:gd name="connsiteX1" fmla="*/ 304800 w 304836"/>
                <a:gd name="connsiteY1" fmla="*/ 946484 h 1780674"/>
                <a:gd name="connsiteX2" fmla="*/ 0 w 304836"/>
                <a:gd name="connsiteY2" fmla="*/ 1780674 h 1780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36" h="1780674">
                  <a:moveTo>
                    <a:pt x="16042" y="0"/>
                  </a:moveTo>
                  <a:cubicBezTo>
                    <a:pt x="161758" y="324852"/>
                    <a:pt x="307474" y="649705"/>
                    <a:pt x="304800" y="946484"/>
                  </a:cubicBezTo>
                  <a:cubicBezTo>
                    <a:pt x="302126" y="1243263"/>
                    <a:pt x="151063" y="1511968"/>
                    <a:pt x="0" y="178067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8FA1B0D3-FA80-4931-A347-2C55EFE254F2}"/>
                </a:ext>
              </a:extLst>
            </p:cNvPr>
            <p:cNvSpPr txBox="1"/>
            <p:nvPr/>
          </p:nvSpPr>
          <p:spPr>
            <a:xfrm>
              <a:off x="9133029" y="1758803"/>
              <a:ext cx="3192378" cy="3293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Resistance:</a:t>
              </a:r>
            </a:p>
            <a:p>
              <a:endParaRPr lang="en-US" sz="1600" dirty="0"/>
            </a:p>
            <a:p>
              <a:endParaRPr lang="en-US" sz="1600" dirty="0"/>
            </a:p>
            <a:p>
              <a:endParaRPr lang="en-US" sz="1600" dirty="0"/>
            </a:p>
            <a:p>
              <a:endParaRPr lang="en-US" sz="1600" dirty="0"/>
            </a:p>
            <a:p>
              <a:endParaRPr lang="en-US" sz="1600" dirty="0"/>
            </a:p>
            <a:p>
              <a:r>
                <a:rPr lang="en-US" sz="1600" dirty="0"/>
                <a:t>R= _______ Ohms                </a:t>
              </a:r>
            </a:p>
            <a:p>
              <a:endParaRPr lang="en-US" sz="1600" dirty="0"/>
            </a:p>
            <a:p>
              <a:r>
                <a:rPr lang="en-US" sz="1600" dirty="0"/>
                <a:t>Power:</a:t>
              </a: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endParaRPr lang="en-US" sz="1600" dirty="0">
                <a:highlight>
                  <a:srgbClr val="00FF00"/>
                </a:highlight>
              </a:endParaRPr>
            </a:p>
            <a:p>
              <a:r>
                <a:rPr lang="en-US" sz="1600" dirty="0"/>
                <a:t>P = _______Watts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105DBB91-9979-43EF-8ED7-DD583FD16204}"/>
                </a:ext>
              </a:extLst>
            </p:cNvPr>
            <p:cNvSpPr txBox="1"/>
            <p:nvPr/>
          </p:nvSpPr>
          <p:spPr>
            <a:xfrm>
              <a:off x="6021772" y="3233256"/>
              <a:ext cx="12903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/>
                <a:t>i</a:t>
              </a:r>
              <a:r>
                <a:rPr lang="en-US" sz="3200" baseline="-25000" dirty="0"/>
                <a:t>f</a:t>
              </a:r>
              <a:r>
                <a:rPr lang="en-US" sz="2400" b="1" dirty="0"/>
                <a:t> </a:t>
              </a:r>
              <a:r>
                <a:rPr lang="en-US" sz="2400" dirty="0"/>
                <a:t>=  </a:t>
              </a:r>
              <a:r>
                <a:rPr lang="en-US" sz="3200" baseline="-25000" dirty="0"/>
                <a:t>____</a:t>
              </a:r>
              <a:endParaRPr lang="en-US" sz="2400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5B5C5828-7DC1-4DAA-B030-19B249FFC67F}"/>
                </a:ext>
              </a:extLst>
            </p:cNvPr>
            <p:cNvSpPr txBox="1"/>
            <p:nvPr/>
          </p:nvSpPr>
          <p:spPr>
            <a:xfrm>
              <a:off x="7959782" y="2100677"/>
              <a:ext cx="12378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  <a:r>
                <a:rPr lang="en-US" sz="3200" baseline="-25000" dirty="0"/>
                <a:t>S</a:t>
              </a:r>
              <a:r>
                <a:rPr lang="en-US" sz="2400" dirty="0"/>
                <a:t> =___ 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D16B6B9D-9740-458A-9114-8F769D71CF06}"/>
                </a:ext>
              </a:extLst>
            </p:cNvPr>
            <p:cNvSpPr txBox="1"/>
            <p:nvPr/>
          </p:nvSpPr>
          <p:spPr>
            <a:xfrm>
              <a:off x="7974386" y="4037018"/>
              <a:ext cx="12041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V</a:t>
              </a:r>
              <a:r>
                <a:rPr lang="en-US" sz="3200" baseline="-25000" dirty="0"/>
                <a:t>f</a:t>
              </a:r>
              <a:r>
                <a:rPr lang="en-US" sz="2400" b="1" dirty="0"/>
                <a:t> </a:t>
              </a:r>
              <a:r>
                <a:rPr lang="en-US" sz="2400" dirty="0"/>
                <a:t>=</a:t>
              </a:r>
              <a:r>
                <a:rPr lang="en-US" sz="2400" b="1" dirty="0"/>
                <a:t> </a:t>
              </a:r>
              <a:r>
                <a:rPr lang="en-US" sz="2400" dirty="0"/>
                <a:t>___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FCE6958F-1B8F-44A4-975E-3660C4008472}"/>
                </a:ext>
              </a:extLst>
            </p:cNvPr>
            <p:cNvSpPr txBox="1"/>
            <p:nvPr/>
          </p:nvSpPr>
          <p:spPr>
            <a:xfrm>
              <a:off x="7638527" y="3557856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7AA98889-2B2C-47DF-B46E-DA67D9194B55}"/>
                </a:ext>
              </a:extLst>
            </p:cNvPr>
            <p:cNvSpPr txBox="1"/>
            <p:nvPr/>
          </p:nvSpPr>
          <p:spPr>
            <a:xfrm>
              <a:off x="6174567" y="6284890"/>
              <a:ext cx="5854273" cy="46166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2800"/>
              </a:lvl1pPr>
            </a:lstStyle>
            <a:p>
              <a:r>
                <a:rPr lang="en-US" sz="2400" dirty="0"/>
                <a:t>The Proper Resistor is a ___ Ohm, ___ Watt</a:t>
              </a:r>
            </a:p>
          </p:txBody>
        </p: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D246512B-C44B-491C-A615-769C072DF0CB}"/>
              </a:ext>
            </a:extLst>
          </p:cNvPr>
          <p:cNvCxnSpPr/>
          <p:nvPr/>
        </p:nvCxnSpPr>
        <p:spPr>
          <a:xfrm>
            <a:off x="5744078" y="1390430"/>
            <a:ext cx="0" cy="4250715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889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200335-9562-442C-B89B-B7ABD617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309"/>
            <a:ext cx="10515600" cy="558153"/>
          </a:xfrm>
        </p:spPr>
        <p:txBody>
          <a:bodyPr>
            <a:normAutofit/>
          </a:bodyPr>
          <a:lstStyle/>
          <a:p>
            <a:r>
              <a:rPr lang="en-US" dirty="0"/>
              <a:t>Electronic Symbols—common to model railroad use</a:t>
            </a:r>
          </a:p>
        </p:txBody>
      </p:sp>
      <p:pic>
        <p:nvPicPr>
          <p:cNvPr id="2050" name="Picture 2" descr="Image result for electronic symbols">
            <a:extLst>
              <a:ext uri="{FF2B5EF4-FFF2-40B4-BE49-F238E27FC236}">
                <a16:creationId xmlns:a16="http://schemas.microsoft.com/office/drawing/2014/main" xmlns="" id="{A3818486-EA39-4C6B-B07E-50B3429280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01"/>
          <a:stretch/>
        </p:blipFill>
        <p:spPr bwMode="auto">
          <a:xfrm>
            <a:off x="685800" y="1250087"/>
            <a:ext cx="3002308" cy="426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1EA8495-F27B-4EC1-B3B4-3472B2D7B909}"/>
              </a:ext>
            </a:extLst>
          </p:cNvPr>
          <p:cNvSpPr txBox="1"/>
          <p:nvPr/>
        </p:nvSpPr>
        <p:spPr>
          <a:xfrm>
            <a:off x="3596663" y="948705"/>
            <a:ext cx="69116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Passes current only from Positive to Negative—in the direction of the “arrow” in the symbol.</a:t>
            </a:r>
          </a:p>
          <a:p>
            <a:r>
              <a:rPr lang="en-US" sz="1400" dirty="0"/>
              <a:t>The direction of installation is important</a:t>
            </a:r>
          </a:p>
          <a:p>
            <a:r>
              <a:rPr lang="en-US" sz="1400" dirty="0"/>
              <a:t>In practice, from anode (the long leg) to the cathode (which is the short leg).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3488EF3-21C2-40EC-8389-B9917E1186D6}"/>
              </a:ext>
            </a:extLst>
          </p:cNvPr>
          <p:cNvSpPr txBox="1"/>
          <p:nvPr/>
        </p:nvSpPr>
        <p:spPr>
          <a:xfrm>
            <a:off x="3596663" y="2362935"/>
            <a:ext cx="69541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Stores electricity—like a mini battery.  Units are farads, microfarads and picofarads</a:t>
            </a:r>
          </a:p>
          <a:p>
            <a:r>
              <a:rPr lang="en-US" sz="1400" dirty="0"/>
              <a:t>Direction of installation is not usually important (electrolytics are exception and are marked).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8692A8A-7865-4461-A88A-AC950CA99E4D}"/>
              </a:ext>
            </a:extLst>
          </p:cNvPr>
          <p:cNvSpPr txBox="1"/>
          <p:nvPr/>
        </p:nvSpPr>
        <p:spPr>
          <a:xfrm>
            <a:off x="3596663" y="2947167"/>
            <a:ext cx="349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Creates a magnetic field.    Units are Henrys.</a:t>
            </a:r>
          </a:p>
          <a:p>
            <a:r>
              <a:rPr lang="en-US" sz="1400" dirty="0"/>
              <a:t>Direction of installation is not important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39888E1-3A7C-428E-AB46-59396D3C0AA5}"/>
              </a:ext>
            </a:extLst>
          </p:cNvPr>
          <p:cNvSpPr txBox="1"/>
          <p:nvPr/>
        </p:nvSpPr>
        <p:spPr>
          <a:xfrm>
            <a:off x="3596663" y="3531399"/>
            <a:ext cx="4586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Creates resistance—like an orifice in a hose.  Units are Ohms</a:t>
            </a:r>
          </a:p>
          <a:p>
            <a:r>
              <a:rPr lang="en-US" sz="1400" dirty="0"/>
              <a:t>Direction of installation is not important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20EACEA-05AD-4608-8364-76E5ED47C865}"/>
              </a:ext>
            </a:extLst>
          </p:cNvPr>
          <p:cNvSpPr txBox="1"/>
          <p:nvPr/>
        </p:nvSpPr>
        <p:spPr>
          <a:xfrm>
            <a:off x="3596663" y="4699861"/>
            <a:ext cx="3481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 of AC power—usually a power supply</a:t>
            </a:r>
          </a:p>
          <a:p>
            <a:r>
              <a:rPr lang="en-US" sz="1400" dirty="0"/>
              <a:t>Units are AC Volts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AF34951-7121-407D-A340-5515598799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8343900" y="3381137"/>
            <a:ext cx="3009900" cy="304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3C2214F-6222-499D-AAAF-01207D038631}"/>
              </a:ext>
            </a:extLst>
          </p:cNvPr>
          <p:cNvSpPr txBox="1"/>
          <p:nvPr/>
        </p:nvSpPr>
        <p:spPr>
          <a:xfrm>
            <a:off x="3596663" y="1764533"/>
            <a:ext cx="6772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Same characteristics as a Diode but in addition emits light when passing current in the forward direction.</a:t>
            </a:r>
          </a:p>
        </p:txBody>
      </p:sp>
      <p:pic>
        <p:nvPicPr>
          <p:cNvPr id="17" name="Picture 2" descr="Image result for electronic symbols">
            <a:extLst>
              <a:ext uri="{FF2B5EF4-FFF2-40B4-BE49-F238E27FC236}">
                <a16:creationId xmlns:a16="http://schemas.microsoft.com/office/drawing/2014/main" xmlns="" id="{428B505A-64B9-431B-9FD4-0E5A6B2C81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01" b="77566"/>
          <a:stretch/>
        </p:blipFill>
        <p:spPr bwMode="auto">
          <a:xfrm>
            <a:off x="678763" y="645395"/>
            <a:ext cx="3002308" cy="95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420CDBC-FD40-4C0A-AE76-F54BCB49768E}"/>
              </a:ext>
            </a:extLst>
          </p:cNvPr>
          <p:cNvSpPr txBox="1"/>
          <p:nvPr/>
        </p:nvSpPr>
        <p:spPr>
          <a:xfrm>
            <a:off x="3596663" y="4115631"/>
            <a:ext cx="5133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 of DC power—usually a battery, but could be a power supply</a:t>
            </a:r>
          </a:p>
          <a:p>
            <a:r>
              <a:rPr lang="en-US" sz="1400" dirty="0"/>
              <a:t>Units are DC Volts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EFAA9F27-9706-4AD5-8CCB-C6F7B2AA899F}"/>
              </a:ext>
            </a:extLst>
          </p:cNvPr>
          <p:cNvCxnSpPr/>
          <p:nvPr/>
        </p:nvCxnSpPr>
        <p:spPr>
          <a:xfrm flipH="1" flipV="1">
            <a:off x="1266093" y="1587486"/>
            <a:ext cx="351692" cy="536733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092635A-DC19-47F3-BBBD-1CB0F341E891}"/>
              </a:ext>
            </a:extLst>
          </p:cNvPr>
          <p:cNvSpPr txBox="1"/>
          <p:nvPr/>
        </p:nvSpPr>
        <p:spPr>
          <a:xfrm>
            <a:off x="1971516" y="1591286"/>
            <a:ext cx="81945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</a:t>
            </a: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  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1A586179-872E-47A0-B086-8655F277C992}"/>
              </a:ext>
            </a:extLst>
          </p:cNvPr>
          <p:cNvSpPr/>
          <p:nvPr/>
        </p:nvSpPr>
        <p:spPr>
          <a:xfrm>
            <a:off x="1044121" y="5284091"/>
            <a:ext cx="7648027" cy="142708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pic>
        <p:nvPicPr>
          <p:cNvPr id="18" name="Picture 2" descr="Image result for electronic symbols">
            <a:extLst>
              <a:ext uri="{FF2B5EF4-FFF2-40B4-BE49-F238E27FC236}">
                <a16:creationId xmlns:a16="http://schemas.microsoft.com/office/drawing/2014/main" xmlns="" id="{99F183B2-31CF-4A6A-8FFC-DFE2BB1C49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01" b="77566"/>
          <a:stretch/>
        </p:blipFill>
        <p:spPr bwMode="auto">
          <a:xfrm>
            <a:off x="3881964" y="5503635"/>
            <a:ext cx="3002308" cy="95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46EBCDAC-725D-40A3-AF7D-AD31F9083DFB}"/>
              </a:ext>
            </a:extLst>
          </p:cNvPr>
          <p:cNvSpPr/>
          <p:nvPr/>
        </p:nvSpPr>
        <p:spPr>
          <a:xfrm>
            <a:off x="3952763" y="5316848"/>
            <a:ext cx="1864921" cy="523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Current only flows this way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7277701-4B53-4A83-899E-97832EE848AB}"/>
              </a:ext>
            </a:extLst>
          </p:cNvPr>
          <p:cNvSpPr txBox="1"/>
          <p:nvPr/>
        </p:nvSpPr>
        <p:spPr>
          <a:xfrm>
            <a:off x="3353111" y="5772873"/>
            <a:ext cx="766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Anode</a:t>
            </a:r>
            <a:endParaRPr lang="en-US" sz="1200" dirty="0"/>
          </a:p>
          <a:p>
            <a:pPr algn="ctr"/>
            <a:r>
              <a:rPr lang="en-US" sz="1200" dirty="0"/>
              <a:t>(long leg)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CE10FFB-896E-4A62-ABEB-45E33E378CB7}"/>
              </a:ext>
            </a:extLst>
          </p:cNvPr>
          <p:cNvSpPr txBox="1"/>
          <p:nvPr/>
        </p:nvSpPr>
        <p:spPr>
          <a:xfrm>
            <a:off x="6039692" y="5772873"/>
            <a:ext cx="884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Cathode</a:t>
            </a:r>
            <a:endParaRPr lang="en-US" sz="1200" dirty="0"/>
          </a:p>
          <a:p>
            <a:pPr algn="ctr"/>
            <a:r>
              <a:rPr lang="en-US" sz="1200" dirty="0"/>
              <a:t>(short leg)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75047D8-0616-4B93-A9B1-8010E9E4D8F7}"/>
              </a:ext>
            </a:extLst>
          </p:cNvPr>
          <p:cNvSpPr txBox="1"/>
          <p:nvPr/>
        </p:nvSpPr>
        <p:spPr>
          <a:xfrm>
            <a:off x="1270514" y="6292359"/>
            <a:ext cx="7648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 LED is a current device—A resistor must be sized to control the current </a:t>
            </a:r>
          </a:p>
        </p:txBody>
      </p:sp>
    </p:spTree>
    <p:extLst>
      <p:ext uri="{BB962C8B-B14F-4D97-AF65-F5344CB8AC3E}">
        <p14:creationId xmlns:p14="http://schemas.microsoft.com/office/powerpoint/2010/main" val="408803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ADAA9D48-7BD9-45EB-A441-3B1CC0DEB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166689"/>
            <a:ext cx="10515600" cy="614362"/>
          </a:xfrm>
        </p:spPr>
        <p:txBody>
          <a:bodyPr/>
          <a:lstStyle/>
          <a:p>
            <a:r>
              <a:rPr lang="en-US" dirty="0"/>
              <a:t>Resistors—those colored bands have a meaning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20E6C90-E178-4710-9747-419A27DBF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737" y="1371600"/>
            <a:ext cx="4638675" cy="4762500"/>
          </a:xfrm>
          <a:prstGeom prst="rect">
            <a:avLst/>
          </a:prstGeom>
        </p:spPr>
      </p:pic>
      <p:pic>
        <p:nvPicPr>
          <p:cNvPr id="7" name="Picture 6" descr="A close up of a building&#10;&#10;Description automatically generated">
            <a:extLst>
              <a:ext uri="{FF2B5EF4-FFF2-40B4-BE49-F238E27FC236}">
                <a16:creationId xmlns:a16="http://schemas.microsoft.com/office/drawing/2014/main" xmlns="" id="{6753D1E4-0EE7-40B9-A30B-575848D11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765" y="1343025"/>
            <a:ext cx="4972050" cy="41624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E66787-9F7D-4B6E-B39A-908EDE9ECF30}"/>
              </a:ext>
            </a:extLst>
          </p:cNvPr>
          <p:cNvSpPr txBox="1"/>
          <p:nvPr/>
        </p:nvSpPr>
        <p:spPr>
          <a:xfrm>
            <a:off x="7153275" y="844034"/>
            <a:ext cx="3336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Standard Resistor Values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1CBF160-18BF-4F31-83FD-C0EA2BE3F624}"/>
              </a:ext>
            </a:extLst>
          </p:cNvPr>
          <p:cNvSpPr txBox="1"/>
          <p:nvPr/>
        </p:nvSpPr>
        <p:spPr>
          <a:xfrm>
            <a:off x="6481766" y="5595491"/>
            <a:ext cx="4972050" cy="95410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Standard Resistor Values are at about a 10% interval.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tolerance on the value (silver band) is 10%.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Always pick the next higher resistance value to limit current.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Any calculation in electricity within 10% is accurate enough!</a:t>
            </a:r>
          </a:p>
        </p:txBody>
      </p:sp>
    </p:spTree>
    <p:extLst>
      <p:ext uri="{BB962C8B-B14F-4D97-AF65-F5344CB8AC3E}">
        <p14:creationId xmlns:p14="http://schemas.microsoft.com/office/powerpoint/2010/main" val="206218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551C28-57D2-4662-93BC-979DA406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current is like water flowing in  pipe</a:t>
            </a:r>
          </a:p>
        </p:txBody>
      </p:sp>
      <p:pic>
        <p:nvPicPr>
          <p:cNvPr id="4" name="Picture 3" descr="A picture containing sky, grass, outdoor, building&#10;&#10;Description automatically generated">
            <a:extLst>
              <a:ext uri="{FF2B5EF4-FFF2-40B4-BE49-F238E27FC236}">
                <a16:creationId xmlns:a16="http://schemas.microsoft.com/office/drawing/2014/main" xmlns="" id="{54C32D8C-7128-4047-A292-F0843ABBB26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10781" r="12855"/>
          <a:stretch/>
        </p:blipFill>
        <p:spPr>
          <a:xfrm>
            <a:off x="838200" y="1420584"/>
            <a:ext cx="2466474" cy="23855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3052C5E-7C88-411D-B770-289C7B431531}"/>
              </a:ext>
            </a:extLst>
          </p:cNvPr>
          <p:cNvSpPr txBox="1"/>
          <p:nvPr/>
        </p:nvSpPr>
        <p:spPr>
          <a:xfrm>
            <a:off x="570978" y="7781278"/>
            <a:ext cx="92854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s://commons.wikimedia.org/wiki/File:Denver_%26_Rio_Grande_Railroad_South_Fork_Water_Tank.JP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sa/3.0/"/>
              </a:rPr>
              <a:t>CC BY-SA</a:t>
            </a:r>
            <a:endParaRPr lang="en-US" sz="900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xmlns="" id="{D2581DDE-90E1-462D-99B5-EC1F800A2DF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84" r="62329" b="14087"/>
          <a:stretch/>
        </p:blipFill>
        <p:spPr>
          <a:xfrm>
            <a:off x="3859952" y="1614189"/>
            <a:ext cx="1777026" cy="1359414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E0C379BC-44DA-46BA-8C7E-03669D04E6A2}"/>
              </a:ext>
            </a:extLst>
          </p:cNvPr>
          <p:cNvGrpSpPr/>
          <p:nvPr/>
        </p:nvGrpSpPr>
        <p:grpSpPr>
          <a:xfrm>
            <a:off x="3709778" y="2766471"/>
            <a:ext cx="1620253" cy="3369621"/>
            <a:chOff x="6625389" y="2882093"/>
            <a:chExt cx="1620253" cy="3369621"/>
          </a:xfrm>
        </p:grpSpPr>
        <p:pic>
          <p:nvPicPr>
            <p:cNvPr id="8" name="Picture 7" descr="Diagram&#10;&#10;Description automatically generated">
              <a:extLst>
                <a:ext uri="{FF2B5EF4-FFF2-40B4-BE49-F238E27FC236}">
                  <a16:creationId xmlns:a16="http://schemas.microsoft.com/office/drawing/2014/main" xmlns="" id="{6B347597-1D2F-441A-B383-8B43664A72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211" r="29247"/>
            <a:stretch/>
          </p:blipFill>
          <p:spPr>
            <a:xfrm>
              <a:off x="6737683" y="3851206"/>
              <a:ext cx="497306" cy="2400508"/>
            </a:xfrm>
            <a:prstGeom prst="rect">
              <a:avLst/>
            </a:prstGeom>
          </p:spPr>
        </p:pic>
        <p:pic>
          <p:nvPicPr>
            <p:cNvPr id="9" name="Picture 8" descr="Diagram&#10;&#10;Description automatically generated">
              <a:extLst>
                <a:ext uri="{FF2B5EF4-FFF2-40B4-BE49-F238E27FC236}">
                  <a16:creationId xmlns:a16="http://schemas.microsoft.com/office/drawing/2014/main" xmlns="" id="{6717F4FC-D391-4986-A03A-2C73980B98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99" t="-3854" r="41819" b="36360"/>
            <a:stretch/>
          </p:blipFill>
          <p:spPr>
            <a:xfrm rot="16200000">
              <a:off x="6572702" y="3180898"/>
              <a:ext cx="1725628" cy="1620253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1D6EFECB-2E0A-4C2D-91F1-E7E07CA679CB}"/>
                </a:ext>
              </a:extLst>
            </p:cNvPr>
            <p:cNvSpPr/>
            <p:nvPr/>
          </p:nvSpPr>
          <p:spPr>
            <a:xfrm>
              <a:off x="6625389" y="5887453"/>
              <a:ext cx="818148" cy="3642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7512D071-AFEA-4B4C-ABC1-7AF72C869317}"/>
                </a:ext>
              </a:extLst>
            </p:cNvPr>
            <p:cNvSpPr txBox="1"/>
            <p:nvPr/>
          </p:nvSpPr>
          <p:spPr>
            <a:xfrm>
              <a:off x="6970294" y="2882093"/>
              <a:ext cx="3689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BA8AB2E3-F592-47BF-87E0-C0298059589F}"/>
                </a:ext>
              </a:extLst>
            </p:cNvPr>
            <p:cNvGrpSpPr/>
            <p:nvPr/>
          </p:nvGrpSpPr>
          <p:grpSpPr>
            <a:xfrm>
              <a:off x="6866019" y="5887453"/>
              <a:ext cx="529390" cy="364261"/>
              <a:chOff x="2862035" y="1400011"/>
              <a:chExt cx="182880" cy="92079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xmlns="" id="{34CA2252-1530-4B26-9B6D-8BF3306DAC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035" y="1400011"/>
                <a:ext cx="18288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xmlns="" id="{E0312240-D28F-4049-A0CC-CE7717B918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01327" y="1447078"/>
                <a:ext cx="100584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xmlns="" id="{A0747EDA-7325-4ED4-80E4-8CBD23F3E9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26365" y="1492090"/>
                <a:ext cx="4572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D6A0191-4C72-4DF8-9D2D-ECC7175A8D55}"/>
              </a:ext>
            </a:extLst>
          </p:cNvPr>
          <p:cNvSpPr txBox="1"/>
          <p:nvPr/>
        </p:nvSpPr>
        <p:spPr>
          <a:xfrm>
            <a:off x="5628055" y="1626142"/>
            <a:ext cx="4831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battery stores energy.  The higher the (water level) the higher the voltage.</a:t>
            </a:r>
          </a:p>
          <a:p>
            <a:r>
              <a:rPr lang="en-US" dirty="0"/>
              <a:t>Water pressure is analogous to Voltage. 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38BF9AD-F171-4B4A-894C-083B28342207}"/>
              </a:ext>
            </a:extLst>
          </p:cNvPr>
          <p:cNvSpPr txBox="1"/>
          <p:nvPr/>
        </p:nvSpPr>
        <p:spPr>
          <a:xfrm>
            <a:off x="5628055" y="2692139"/>
            <a:ext cx="4966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flow in the wire is current and is analogous to the volume of water flowing in a pipe.</a:t>
            </a:r>
          </a:p>
          <a:p>
            <a:r>
              <a:rPr lang="en-US" dirty="0"/>
              <a:t>Water flow in GPM is analogous to current in Amps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5779A4F-8C23-44DC-A39F-5E2524617F3B}"/>
              </a:ext>
            </a:extLst>
          </p:cNvPr>
          <p:cNvSpPr txBox="1"/>
          <p:nvPr/>
        </p:nvSpPr>
        <p:spPr>
          <a:xfrm>
            <a:off x="5628055" y="3795192"/>
            <a:ext cx="3930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resistor is similar to an orifice in a pipe—it restricts the flow. 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0B01CEE-5737-4C18-8E09-66651B18573D}"/>
              </a:ext>
            </a:extLst>
          </p:cNvPr>
          <p:cNvSpPr txBox="1"/>
          <p:nvPr/>
        </p:nvSpPr>
        <p:spPr>
          <a:xfrm>
            <a:off x="5628055" y="4761189"/>
            <a:ext cx="3930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diode act like a check valve—current can only flow in one direction.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BF5297E1-19FF-4036-8132-B7D9ACBF160F}"/>
              </a:ext>
            </a:extLst>
          </p:cNvPr>
          <p:cNvSpPr/>
          <p:nvPr/>
        </p:nvSpPr>
        <p:spPr>
          <a:xfrm>
            <a:off x="2356081" y="2621582"/>
            <a:ext cx="132348" cy="3363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EEE8F812-819D-47E1-B86C-CB03E0B29F45}"/>
              </a:ext>
            </a:extLst>
          </p:cNvPr>
          <p:cNvSpPr/>
          <p:nvPr/>
        </p:nvSpPr>
        <p:spPr>
          <a:xfrm>
            <a:off x="2355580" y="3983609"/>
            <a:ext cx="45719" cy="795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8949F162-C407-4363-ACF6-73E8F7676909}"/>
              </a:ext>
            </a:extLst>
          </p:cNvPr>
          <p:cNvSpPr/>
          <p:nvPr/>
        </p:nvSpPr>
        <p:spPr>
          <a:xfrm>
            <a:off x="2444372" y="3983609"/>
            <a:ext cx="45719" cy="795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C1511B93-669C-4EF5-AE60-13D31843CE45}"/>
              </a:ext>
            </a:extLst>
          </p:cNvPr>
          <p:cNvSpPr/>
          <p:nvPr/>
        </p:nvSpPr>
        <p:spPr>
          <a:xfrm>
            <a:off x="2376535" y="489841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BBFABCC7-DE2E-47E5-9806-89FBC5A03EAF}"/>
              </a:ext>
            </a:extLst>
          </p:cNvPr>
          <p:cNvCxnSpPr>
            <a:cxnSpLocks/>
          </p:cNvCxnSpPr>
          <p:nvPr/>
        </p:nvCxnSpPr>
        <p:spPr>
          <a:xfrm rot="2700000">
            <a:off x="2428778" y="4918678"/>
            <a:ext cx="1492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5A4E266D-E15D-4CA7-9E02-56AF14F3913C}"/>
              </a:ext>
            </a:extLst>
          </p:cNvPr>
          <p:cNvCxnSpPr>
            <a:cxnSpLocks/>
          </p:cNvCxnSpPr>
          <p:nvPr/>
        </p:nvCxnSpPr>
        <p:spPr>
          <a:xfrm rot="18900000">
            <a:off x="2259985" y="4918678"/>
            <a:ext cx="1492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D549F3C7-76F7-48FC-BF9E-26DB524081C9}"/>
              </a:ext>
            </a:extLst>
          </p:cNvPr>
          <p:cNvSpPr txBox="1"/>
          <p:nvPr/>
        </p:nvSpPr>
        <p:spPr>
          <a:xfrm>
            <a:off x="2793140" y="3878456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Orifice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7D5DB314-B057-44B8-B74D-AE08AF980C78}"/>
              </a:ext>
            </a:extLst>
          </p:cNvPr>
          <p:cNvSpPr txBox="1"/>
          <p:nvPr/>
        </p:nvSpPr>
        <p:spPr>
          <a:xfrm>
            <a:off x="2648342" y="4666686"/>
            <a:ext cx="1096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Check Valve</a:t>
            </a:r>
          </a:p>
        </p:txBody>
      </p:sp>
      <p:pic>
        <p:nvPicPr>
          <p:cNvPr id="33" name="Picture 32" descr="A body of water with rocks and plants around it&#10;&#10;Description automatically generated with low confidence">
            <a:extLst>
              <a:ext uri="{FF2B5EF4-FFF2-40B4-BE49-F238E27FC236}">
                <a16:creationId xmlns:a16="http://schemas.microsoft.com/office/drawing/2014/main" xmlns="" id="{BF7C6104-7AB3-4A11-9888-C58C327E2B0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1460870" y="5307552"/>
            <a:ext cx="1858601" cy="135523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423968FB-E056-4F2A-BF7E-5AA6441A85FC}"/>
              </a:ext>
            </a:extLst>
          </p:cNvPr>
          <p:cNvSpPr txBox="1"/>
          <p:nvPr/>
        </p:nvSpPr>
        <p:spPr>
          <a:xfrm>
            <a:off x="5636978" y="5602413"/>
            <a:ext cx="3930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Ground has zero potential energy.  Everything is measured from ground.</a:t>
            </a:r>
          </a:p>
        </p:txBody>
      </p:sp>
    </p:spTree>
    <p:extLst>
      <p:ext uri="{BB962C8B-B14F-4D97-AF65-F5344CB8AC3E}">
        <p14:creationId xmlns:p14="http://schemas.microsoft.com/office/powerpoint/2010/main" val="272758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A5743FB4-4517-413C-963E-4D4EB68D4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031" y="71607"/>
            <a:ext cx="11395514" cy="823912"/>
          </a:xfrm>
        </p:spPr>
        <p:txBody>
          <a:bodyPr>
            <a:normAutofit fontScale="90000"/>
          </a:bodyPr>
          <a:lstStyle/>
          <a:p>
            <a:r>
              <a:rPr lang="en-US" dirty="0"/>
              <a:t>There are only two equations that are needed to calculate a resistor value.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11234727-6331-4380-89E6-66E8A616B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607" y="1390430"/>
            <a:ext cx="5492968" cy="494918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b="1" u="sng" dirty="0"/>
              <a:t>Resistance</a:t>
            </a:r>
            <a:r>
              <a:rPr lang="en-US" sz="2000" dirty="0"/>
              <a:t> (units are Ohms) is calculated from: </a:t>
            </a:r>
          </a:p>
          <a:p>
            <a:pPr marL="0" indent="0">
              <a:buNone/>
            </a:pPr>
            <a:r>
              <a:rPr lang="en-US" sz="2800" b="1" dirty="0"/>
              <a:t>V= </a:t>
            </a:r>
            <a:r>
              <a:rPr lang="en-US" sz="2800" b="1" i="1" dirty="0"/>
              <a:t>i </a:t>
            </a:r>
            <a:r>
              <a:rPr lang="en-US" sz="2800" b="1" dirty="0"/>
              <a:t>* R </a:t>
            </a:r>
            <a:r>
              <a:rPr lang="en-US" sz="1400" dirty="0"/>
              <a:t>(Where V is volts, i is Amps and R is Ohms)</a:t>
            </a:r>
            <a:endParaRPr lang="en-US" sz="1600" dirty="0"/>
          </a:p>
          <a:p>
            <a:pPr marL="0" indent="0">
              <a:buNone/>
            </a:pPr>
            <a:r>
              <a:rPr lang="en-US" sz="2000" dirty="0"/>
              <a:t>Which can be rewritten as</a:t>
            </a:r>
          </a:p>
          <a:p>
            <a:pPr marL="0" indent="0">
              <a:buNone/>
            </a:pPr>
            <a:r>
              <a:rPr lang="en-US" sz="2800" b="1" dirty="0">
                <a:highlight>
                  <a:srgbClr val="00FF00"/>
                </a:highlight>
              </a:rPr>
              <a:t>R = V / </a:t>
            </a:r>
            <a:r>
              <a:rPr lang="en-US" sz="2800" b="1" i="1" dirty="0">
                <a:highlight>
                  <a:srgbClr val="00FF00"/>
                </a:highlight>
              </a:rPr>
              <a:t>i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AutoNum type="arabicPeriod" startAt="2"/>
            </a:pPr>
            <a:r>
              <a:rPr lang="en-US" sz="2000" b="1" u="sng" dirty="0"/>
              <a:t>Power</a:t>
            </a:r>
            <a:r>
              <a:rPr lang="en-US" sz="2000" dirty="0"/>
              <a:t> (units are watts) is the energy converted to heat in a resistor and is calculated from:</a:t>
            </a:r>
          </a:p>
          <a:p>
            <a:pPr marL="0" indent="0">
              <a:buNone/>
            </a:pPr>
            <a:r>
              <a:rPr lang="en-US" b="1" dirty="0">
                <a:highlight>
                  <a:srgbClr val="00FF00"/>
                </a:highlight>
              </a:rPr>
              <a:t>P = V * A  or P = V * </a:t>
            </a:r>
            <a:r>
              <a:rPr lang="en-US" b="1" i="1" dirty="0">
                <a:highlight>
                  <a:srgbClr val="00FF00"/>
                </a:highlight>
              </a:rPr>
              <a:t>i</a:t>
            </a:r>
          </a:p>
          <a:p>
            <a:pPr marL="0" indent="0">
              <a:buNone/>
            </a:pPr>
            <a:r>
              <a:rPr lang="en-US" sz="1200" dirty="0"/>
              <a:t>(Where P is watts, V is volts, and I is amps.)</a:t>
            </a:r>
          </a:p>
          <a:p>
            <a:pPr marL="0" indent="0">
              <a:buNone/>
            </a:pPr>
            <a:r>
              <a:rPr lang="en-US" sz="2000" dirty="0"/>
              <a:t>Typical</a:t>
            </a:r>
            <a:r>
              <a:rPr lang="en-US" sz="2000" b="1" dirty="0"/>
              <a:t> </a:t>
            </a:r>
            <a:r>
              <a:rPr lang="en-US" sz="2000" dirty="0"/>
              <a:t>Power ratings for resistors are:</a:t>
            </a:r>
          </a:p>
          <a:p>
            <a:pPr lvl="1"/>
            <a:r>
              <a:rPr lang="en-US" sz="1800" dirty="0">
                <a:highlight>
                  <a:srgbClr val="FFFF00"/>
                </a:highlight>
              </a:rPr>
              <a:t>1/8, 1/4,  1/2 , 1 Watt</a:t>
            </a:r>
          </a:p>
          <a:p>
            <a:pPr marL="0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sz="28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14BE47C0-F814-45E6-85BE-8173047FA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105820"/>
            <a:ext cx="5183188" cy="823912"/>
          </a:xfrm>
        </p:spPr>
        <p:txBody>
          <a:bodyPr>
            <a:normAutofit/>
          </a:bodyPr>
          <a:lstStyle/>
          <a:p>
            <a:r>
              <a:rPr lang="en-US" dirty="0"/>
              <a:t>The units for electrical values can be tricky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2B957E15-E54C-4A95-A759-F6D1267D50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7574" y="2100012"/>
            <a:ext cx="5492968" cy="3684588"/>
          </a:xfrm>
        </p:spPr>
        <p:txBody>
          <a:bodyPr>
            <a:normAutofit/>
          </a:bodyPr>
          <a:lstStyle/>
          <a:p>
            <a:r>
              <a:rPr lang="en-US" sz="2000" dirty="0"/>
              <a:t>Some units have a prefix of:</a:t>
            </a:r>
          </a:p>
          <a:p>
            <a:pPr lvl="1"/>
            <a:r>
              <a:rPr lang="en-US" sz="1800" dirty="0"/>
              <a:t>Milli which is x 10</a:t>
            </a:r>
            <a:r>
              <a:rPr lang="en-US" sz="1800" baseline="30000" dirty="0"/>
              <a:t> -3 </a:t>
            </a:r>
            <a:r>
              <a:rPr lang="en-US" sz="1800" dirty="0"/>
              <a:t>or times .001</a:t>
            </a:r>
          </a:p>
          <a:p>
            <a:pPr lvl="2"/>
            <a:r>
              <a:rPr lang="en-US" sz="1600" dirty="0"/>
              <a:t>So, 20 milliamps is 0.020 Amps	</a:t>
            </a:r>
          </a:p>
          <a:p>
            <a:pPr lvl="1"/>
            <a:r>
              <a:rPr lang="en-US" sz="1800" dirty="0"/>
              <a:t>Other prefixes are shown in the chart below: below</a:t>
            </a:r>
            <a:r>
              <a:rPr lang="en-US" dirty="0"/>
              <a:t>: </a:t>
            </a:r>
          </a:p>
          <a:p>
            <a:pPr marL="457200" lvl="1" indent="0">
              <a:buNone/>
            </a:pPr>
            <a:endParaRPr lang="en-US" baseline="30000" dirty="0"/>
          </a:p>
        </p:txBody>
      </p:sp>
      <p:pic>
        <p:nvPicPr>
          <p:cNvPr id="1026" name="Picture 2" descr="Electrical Units and Metric Prefixes | Examples">
            <a:extLst>
              <a:ext uri="{FF2B5EF4-FFF2-40B4-BE49-F238E27FC236}">
                <a16:creationId xmlns:a16="http://schemas.microsoft.com/office/drawing/2014/main" xmlns="" id="{E86B608B-0B7C-4866-830D-EA8081749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781839"/>
            <a:ext cx="5335359" cy="233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CE3397E3-3C4A-4FA7-9206-7F9B41B5293E}"/>
              </a:ext>
            </a:extLst>
          </p:cNvPr>
          <p:cNvCxnSpPr/>
          <p:nvPr/>
        </p:nvCxnSpPr>
        <p:spPr>
          <a:xfrm>
            <a:off x="5969161" y="1390430"/>
            <a:ext cx="0" cy="4250715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294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84273A-2A31-4C32-A503-5978204C7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494" y="236790"/>
            <a:ext cx="10515600" cy="659684"/>
          </a:xfrm>
        </p:spPr>
        <p:txBody>
          <a:bodyPr/>
          <a:lstStyle/>
          <a:p>
            <a:r>
              <a:rPr lang="en-US" dirty="0"/>
              <a:t>Tricks with Resistors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3ACCE60-3558-43E2-BA04-D067540F6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434" y="829436"/>
            <a:ext cx="5157787" cy="823912"/>
          </a:xfrm>
        </p:spPr>
        <p:txBody>
          <a:bodyPr>
            <a:normAutofit/>
          </a:bodyPr>
          <a:lstStyle/>
          <a:p>
            <a:r>
              <a:rPr lang="en-US" sz="1800" dirty="0"/>
              <a:t>What is the Equivalent Single Resistor replacing two Resistors in </a:t>
            </a:r>
            <a:r>
              <a:rPr lang="en-US" sz="1800" u="sng" dirty="0"/>
              <a:t>Series?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EC1AAD7-909A-44C6-A02F-89F412CE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307553" y="2274917"/>
            <a:ext cx="2547308" cy="3237017"/>
          </a:xfrm>
        </p:spPr>
        <p:txBody>
          <a:bodyPr>
            <a:normAutofit fontScale="92500"/>
          </a:bodyPr>
          <a:lstStyle/>
          <a:p>
            <a:r>
              <a:rPr lang="en-US" sz="1400" dirty="0"/>
              <a:t>The Equivalent single resistor is the sum of the two individual resistors.</a:t>
            </a:r>
          </a:p>
          <a:p>
            <a:r>
              <a:rPr lang="en-US" sz="1400" dirty="0"/>
              <a:t>If you need a higher resistance value than any resistor that you stock, then just add small resistors in series until you have the necessary resistance.</a:t>
            </a:r>
          </a:p>
          <a:p>
            <a:r>
              <a:rPr lang="en-US" sz="1400" dirty="0"/>
              <a:t>The power capability of the equivalent resistor is usually twice the rating of the lowest individual resistor but the power across each resistor should be checked.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xmlns="" id="{DA0D10EA-3D70-4D5B-AF89-B65CED220C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84" r="62329" b="14087"/>
          <a:stretch/>
        </p:blipFill>
        <p:spPr>
          <a:xfrm>
            <a:off x="942723" y="2438401"/>
            <a:ext cx="1046500" cy="1043482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13D010D-915F-477B-9D9D-A72E8506660A}"/>
              </a:ext>
            </a:extLst>
          </p:cNvPr>
          <p:cNvGrpSpPr/>
          <p:nvPr/>
        </p:nvGrpSpPr>
        <p:grpSpPr>
          <a:xfrm>
            <a:off x="848251" y="3209927"/>
            <a:ext cx="954175" cy="3008101"/>
            <a:chOff x="6615142" y="2734930"/>
            <a:chExt cx="1620253" cy="3918854"/>
          </a:xfrm>
        </p:grpSpPr>
        <p:pic>
          <p:nvPicPr>
            <p:cNvPr id="9" name="Picture 8" descr="Diagram&#10;&#10;Description automatically generated">
              <a:extLst>
                <a:ext uri="{FF2B5EF4-FFF2-40B4-BE49-F238E27FC236}">
                  <a16:creationId xmlns:a16="http://schemas.microsoft.com/office/drawing/2014/main" xmlns="" id="{7AC81731-961F-4DFE-957B-D586717C56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211" r="29247"/>
            <a:stretch/>
          </p:blipFill>
          <p:spPr>
            <a:xfrm>
              <a:off x="6715979" y="4253276"/>
              <a:ext cx="497306" cy="2400508"/>
            </a:xfrm>
            <a:prstGeom prst="rect">
              <a:avLst/>
            </a:prstGeom>
          </p:spPr>
        </p:pic>
        <p:pic>
          <p:nvPicPr>
            <p:cNvPr id="10" name="Picture 9" descr="Diagram&#10;&#10;Description automatically generated">
              <a:extLst>
                <a:ext uri="{FF2B5EF4-FFF2-40B4-BE49-F238E27FC236}">
                  <a16:creationId xmlns:a16="http://schemas.microsoft.com/office/drawing/2014/main" xmlns="" id="{84762266-F642-4EC2-AE09-7A67E1F666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99" t="-3854" r="41819" b="36360"/>
            <a:stretch/>
          </p:blipFill>
          <p:spPr>
            <a:xfrm rot="16200000">
              <a:off x="6562455" y="2787617"/>
              <a:ext cx="1725628" cy="1620253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252ADB59-7BFF-4D51-9ADD-37E8E03879A4}"/>
                </a:ext>
              </a:extLst>
            </p:cNvPr>
            <p:cNvSpPr/>
            <p:nvPr/>
          </p:nvSpPr>
          <p:spPr>
            <a:xfrm>
              <a:off x="6625389" y="5887453"/>
              <a:ext cx="818148" cy="3642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9365E605-2F1E-4060-ACE8-27B00936FD39}"/>
                </a:ext>
              </a:extLst>
            </p:cNvPr>
            <p:cNvGrpSpPr/>
            <p:nvPr/>
          </p:nvGrpSpPr>
          <p:grpSpPr>
            <a:xfrm>
              <a:off x="6866019" y="5887453"/>
              <a:ext cx="529390" cy="364261"/>
              <a:chOff x="2862035" y="1400011"/>
              <a:chExt cx="182880" cy="92079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xmlns="" id="{865E6455-AFE5-4AF3-B5E6-5215CCF553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035" y="1400011"/>
                <a:ext cx="18288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xmlns="" id="{57AE2780-BC12-4F2A-8BE4-3015806999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01327" y="1447078"/>
                <a:ext cx="100584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xmlns="" id="{931F53F1-565E-4ED9-B74D-DCF9F37F29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26365" y="1492090"/>
                <a:ext cx="4572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F3A1CF2F-335F-4630-A54B-B827532E7140}"/>
              </a:ext>
            </a:extLst>
          </p:cNvPr>
          <p:cNvGrpSpPr/>
          <p:nvPr/>
        </p:nvGrpSpPr>
        <p:grpSpPr>
          <a:xfrm>
            <a:off x="5194348" y="2291943"/>
            <a:ext cx="1675245" cy="3102699"/>
            <a:chOff x="316871" y="1995643"/>
            <a:chExt cx="2542551" cy="4042093"/>
          </a:xfrm>
        </p:grpSpPr>
        <p:pic>
          <p:nvPicPr>
            <p:cNvPr id="19" name="Picture 18" descr="Diagram&#10;&#10;Description automatically generated">
              <a:extLst>
                <a:ext uri="{FF2B5EF4-FFF2-40B4-BE49-F238E27FC236}">
                  <a16:creationId xmlns:a16="http://schemas.microsoft.com/office/drawing/2014/main" xmlns="" id="{AE52C226-FB56-4BF1-BB99-3682AA3E82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284" r="62329" b="14087"/>
            <a:stretch/>
          </p:blipFill>
          <p:spPr>
            <a:xfrm>
              <a:off x="1082395" y="1995643"/>
              <a:ext cx="1777027" cy="1359414"/>
            </a:xfrm>
            <a:prstGeom prst="rect">
              <a:avLst/>
            </a:prstGeom>
          </p:spPr>
        </p:pic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081CADA1-05F5-4D70-BB86-16BDF80F9B58}"/>
                </a:ext>
              </a:extLst>
            </p:cNvPr>
            <p:cNvGrpSpPr/>
            <p:nvPr/>
          </p:nvGrpSpPr>
          <p:grpSpPr>
            <a:xfrm>
              <a:off x="316871" y="3351858"/>
              <a:ext cx="1628276" cy="2685878"/>
              <a:chOff x="5815261" y="3565836"/>
              <a:chExt cx="1628276" cy="2685878"/>
            </a:xfrm>
          </p:grpSpPr>
          <p:pic>
            <p:nvPicPr>
              <p:cNvPr id="21" name="Picture 20" descr="Diagram&#10;&#10;Description automatically generated">
                <a:extLst>
                  <a:ext uri="{FF2B5EF4-FFF2-40B4-BE49-F238E27FC236}">
                    <a16:creationId xmlns:a16="http://schemas.microsoft.com/office/drawing/2014/main" xmlns="" id="{0ABB7E15-627D-4F04-BE34-251C758E44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211" r="29247"/>
              <a:stretch/>
            </p:blipFill>
            <p:spPr>
              <a:xfrm>
                <a:off x="6737683" y="3851206"/>
                <a:ext cx="497306" cy="2400508"/>
              </a:xfrm>
              <a:prstGeom prst="rect">
                <a:avLst/>
              </a:prstGeom>
            </p:spPr>
          </p:pic>
          <p:pic>
            <p:nvPicPr>
              <p:cNvPr id="22" name="Picture 21" descr="Diagram&#10;&#10;Description automatically generated">
                <a:extLst>
                  <a:ext uri="{FF2B5EF4-FFF2-40B4-BE49-F238E27FC236}">
                    <a16:creationId xmlns:a16="http://schemas.microsoft.com/office/drawing/2014/main" xmlns="" id="{8BD46720-2E3E-40EA-9507-AAF81072794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599" t="-3854" r="41819" b="36360"/>
              <a:stretch/>
            </p:blipFill>
            <p:spPr>
              <a:xfrm rot="16200000">
                <a:off x="5762574" y="3618523"/>
                <a:ext cx="1725628" cy="1620253"/>
              </a:xfrm>
              <a:prstGeom prst="rect">
                <a:avLst/>
              </a:prstGeom>
            </p:spPr>
          </p:pic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762FACD6-7069-4DAF-8AE1-144B4B9FC35B}"/>
                  </a:ext>
                </a:extLst>
              </p:cNvPr>
              <p:cNvSpPr/>
              <p:nvPr/>
            </p:nvSpPr>
            <p:spPr>
              <a:xfrm>
                <a:off x="6625389" y="5887453"/>
                <a:ext cx="818148" cy="3642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xmlns="" id="{B76934A8-F2B0-40F9-96CA-1036030D9025}"/>
                  </a:ext>
                </a:extLst>
              </p:cNvPr>
              <p:cNvGrpSpPr/>
              <p:nvPr/>
            </p:nvGrpSpPr>
            <p:grpSpPr>
              <a:xfrm>
                <a:off x="6866019" y="5887453"/>
                <a:ext cx="529390" cy="364261"/>
                <a:chOff x="2862035" y="1400011"/>
                <a:chExt cx="182880" cy="92079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xmlns="" id="{936146DC-B033-428F-9E24-99F7496A1A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62035" y="1400011"/>
                  <a:ext cx="182880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xmlns="" id="{2EC78911-F96D-4BCA-9A67-D261D7D43A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01327" y="1447078"/>
                  <a:ext cx="100584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xmlns="" id="{1C2DAD8D-AA04-457F-80B5-50D2DC94B7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26365" y="1492090"/>
                  <a:ext cx="45720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29" name="Picture 28" descr="Diagram&#10;&#10;Description automatically generated">
            <a:extLst>
              <a:ext uri="{FF2B5EF4-FFF2-40B4-BE49-F238E27FC236}">
                <a16:creationId xmlns:a16="http://schemas.microsoft.com/office/drawing/2014/main" xmlns="" id="{C5D3A5AF-0436-4713-AD0D-DB4A1E1247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9" t="-3854" r="41819" b="36360"/>
          <a:stretch/>
        </p:blipFill>
        <p:spPr>
          <a:xfrm rot="16200000">
            <a:off x="639500" y="4418953"/>
            <a:ext cx="1324587" cy="954175"/>
          </a:xfrm>
          <a:prstGeom prst="rect">
            <a:avLst/>
          </a:prstGeom>
        </p:spPr>
      </p:pic>
      <p:pic>
        <p:nvPicPr>
          <p:cNvPr id="30" name="Content Placeholder 29" descr="Diagram&#10;&#10;Description automatically generated">
            <a:extLst>
              <a:ext uri="{FF2B5EF4-FFF2-40B4-BE49-F238E27FC236}">
                <a16:creationId xmlns:a16="http://schemas.microsoft.com/office/drawing/2014/main" xmlns="" id="{139BEA31-C758-4441-9EBF-134728CAF5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9" t="-3854" r="41819" b="75632"/>
          <a:stretch/>
        </p:blipFill>
        <p:spPr>
          <a:xfrm rot="16200000">
            <a:off x="700722" y="4106527"/>
            <a:ext cx="2202295" cy="855970"/>
          </a:xfrm>
          <a:prstGeom prst="rect">
            <a:avLst/>
          </a:prstGeom>
        </p:spPr>
      </p:pic>
      <p:pic>
        <p:nvPicPr>
          <p:cNvPr id="31" name="Picture 30" descr="Diagram&#10;&#10;Description automatically generated">
            <a:extLst>
              <a:ext uri="{FF2B5EF4-FFF2-40B4-BE49-F238E27FC236}">
                <a16:creationId xmlns:a16="http://schemas.microsoft.com/office/drawing/2014/main" xmlns="" id="{E803F502-D268-4130-AE5E-4669690389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9" t="-3854" r="41819" b="36360"/>
          <a:stretch/>
        </p:blipFill>
        <p:spPr>
          <a:xfrm rot="16200000">
            <a:off x="5963326" y="3461484"/>
            <a:ext cx="1324587" cy="1067557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5E5B0C53-CE8A-4048-9C0A-DD570EF32053}"/>
              </a:ext>
            </a:extLst>
          </p:cNvPr>
          <p:cNvCxnSpPr>
            <a:cxnSpLocks/>
          </p:cNvCxnSpPr>
          <p:nvPr/>
        </p:nvCxnSpPr>
        <p:spPr>
          <a:xfrm>
            <a:off x="5457996" y="4657557"/>
            <a:ext cx="1029780" cy="0"/>
          </a:xfrm>
          <a:prstGeom prst="line">
            <a:avLst/>
          </a:prstGeom>
          <a:ln w="12700">
            <a:solidFill>
              <a:srgbClr val="81CB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A7A8E017-8351-44D5-99D0-DD5FD8AE0178}"/>
              </a:ext>
            </a:extLst>
          </p:cNvPr>
          <p:cNvCxnSpPr>
            <a:cxnSpLocks/>
          </p:cNvCxnSpPr>
          <p:nvPr/>
        </p:nvCxnSpPr>
        <p:spPr>
          <a:xfrm>
            <a:off x="5461495" y="3332969"/>
            <a:ext cx="1029780" cy="0"/>
          </a:xfrm>
          <a:prstGeom prst="line">
            <a:avLst/>
          </a:prstGeom>
          <a:ln w="12700">
            <a:solidFill>
              <a:srgbClr val="81CB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Content Placeholder 29" descr="Diagram&#10;&#10;Description automatically generated">
            <a:extLst>
              <a:ext uri="{FF2B5EF4-FFF2-40B4-BE49-F238E27FC236}">
                <a16:creationId xmlns:a16="http://schemas.microsoft.com/office/drawing/2014/main" xmlns="" id="{6B880A58-3D65-4EFA-944E-8A817F8F6E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9" t="-3854" r="41819" b="75632"/>
          <a:stretch/>
        </p:blipFill>
        <p:spPr>
          <a:xfrm rot="16200000">
            <a:off x="5987040" y="3308693"/>
            <a:ext cx="2217009" cy="957683"/>
          </a:xfrm>
          <a:prstGeom prst="rect">
            <a:avLst/>
          </a:prstGeom>
        </p:spPr>
      </p:pic>
      <p:sp>
        <p:nvSpPr>
          <p:cNvPr id="38" name="Text Placeholder 2">
            <a:extLst>
              <a:ext uri="{FF2B5EF4-FFF2-40B4-BE49-F238E27FC236}">
                <a16:creationId xmlns:a16="http://schemas.microsoft.com/office/drawing/2014/main" xmlns="" id="{C8B32407-6FE0-46AE-BF33-B4055BDE0D78}"/>
              </a:ext>
            </a:extLst>
          </p:cNvPr>
          <p:cNvSpPr txBox="1">
            <a:spLocks/>
          </p:cNvSpPr>
          <p:nvPr/>
        </p:nvSpPr>
        <p:spPr>
          <a:xfrm>
            <a:off x="5422612" y="792526"/>
            <a:ext cx="5770675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What is the Equivalent Single Resistor replacing two Resistors in </a:t>
            </a:r>
            <a:r>
              <a:rPr lang="en-US" sz="1800" u="sng" dirty="0"/>
              <a:t>Parallel?</a:t>
            </a:r>
          </a:p>
        </p:txBody>
      </p:sp>
      <p:sp>
        <p:nvSpPr>
          <p:cNvPr id="39" name="Content Placeholder 5">
            <a:extLst>
              <a:ext uri="{FF2B5EF4-FFF2-40B4-BE49-F238E27FC236}">
                <a16:creationId xmlns:a16="http://schemas.microsoft.com/office/drawing/2014/main" xmlns="" id="{280E160E-8B4D-425D-8FCB-5B67D1BC3444}"/>
              </a:ext>
            </a:extLst>
          </p:cNvPr>
          <p:cNvSpPr txBox="1">
            <a:spLocks/>
          </p:cNvSpPr>
          <p:nvPr/>
        </p:nvSpPr>
        <p:spPr>
          <a:xfrm>
            <a:off x="7574387" y="1751791"/>
            <a:ext cx="4425108" cy="3669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The Equivalent single resistor is a bit more complicated…….</a:t>
            </a:r>
          </a:p>
          <a:p>
            <a:r>
              <a:rPr lang="en-US" sz="1400" dirty="0"/>
              <a:t>Re = (R1 * R2) / (R1 + R2 )</a:t>
            </a:r>
          </a:p>
          <a:p>
            <a:r>
              <a:rPr lang="en-US" sz="1400" dirty="0"/>
              <a:t>Multiply the two resistors and divide by the sum of the resistors</a:t>
            </a:r>
          </a:p>
          <a:p>
            <a:r>
              <a:rPr lang="en-US" sz="1400" dirty="0"/>
              <a:t>A special case is when both resistors are the same value, then </a:t>
            </a:r>
          </a:p>
          <a:p>
            <a:pPr marL="0" indent="0">
              <a:buNone/>
            </a:pPr>
            <a:r>
              <a:rPr lang="en-US" sz="1400" dirty="0"/>
              <a:t>	Re = (R * R ) / 2R  =  R/2</a:t>
            </a:r>
          </a:p>
          <a:p>
            <a:r>
              <a:rPr lang="en-US" sz="1400" dirty="0"/>
              <a:t>The equivalent of two equal resistors in parallel is one half of the individual resistor value.</a:t>
            </a:r>
          </a:p>
          <a:p>
            <a:r>
              <a:rPr lang="en-US" sz="1400" dirty="0"/>
              <a:t>If each resistor is a ¼ Watt, the equivalent resistor carries twice the power and is rated at ½ Watt.</a:t>
            </a:r>
          </a:p>
          <a:p>
            <a:r>
              <a:rPr lang="en-US" sz="1400" dirty="0"/>
              <a:t>A trick here is if you need a ½ Watt resistor but only stock ¼ watts, then double the resistance value and put two in parallel.</a:t>
            </a:r>
          </a:p>
          <a:p>
            <a:r>
              <a:rPr lang="en-US" sz="1400" dirty="0"/>
              <a:t>Trick question—what is the equivalent resistor if four equal resistors are in parallel? Answer is Re = R / 4  (one fourth of R)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47325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A02BC864-18D6-4241-8DA2-75B27BE07757}"/>
              </a:ext>
            </a:extLst>
          </p:cNvPr>
          <p:cNvSpPr/>
          <p:nvPr/>
        </p:nvSpPr>
        <p:spPr>
          <a:xfrm>
            <a:off x="5760517" y="1136242"/>
            <a:ext cx="5937996" cy="200051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7BF05D-ECDC-4828-95B8-91AA12714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580"/>
            <a:ext cx="10515600" cy="558153"/>
          </a:xfrm>
        </p:spPr>
        <p:txBody>
          <a:bodyPr/>
          <a:lstStyle/>
          <a:p>
            <a:r>
              <a:rPr lang="en-US" dirty="0"/>
              <a:t>Alternating Current and Direct Current are different</a:t>
            </a:r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xmlns="" id="{B7467427-9ED6-4911-8926-29B7C6BD6F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43" y="1894414"/>
            <a:ext cx="1476375" cy="107101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xmlns="" id="{2865D4F6-0700-419C-8E9C-7389C276C7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441" y="4639657"/>
            <a:ext cx="2019300" cy="175006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25C19D1F-21A8-463B-888E-5A4241EED881}"/>
              </a:ext>
            </a:extLst>
          </p:cNvPr>
          <p:cNvGrpSpPr/>
          <p:nvPr/>
        </p:nvGrpSpPr>
        <p:grpSpPr>
          <a:xfrm>
            <a:off x="901327" y="983072"/>
            <a:ext cx="4454363" cy="5687348"/>
            <a:chOff x="155737" y="772052"/>
            <a:chExt cx="4454363" cy="568734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42626B6F-0ABF-4D21-B0D3-F802101D97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7052"/>
            <a:stretch/>
          </p:blipFill>
          <p:spPr>
            <a:xfrm>
              <a:off x="333375" y="834867"/>
              <a:ext cx="4276725" cy="5624533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C792F5A4-428C-4159-8F46-B84FF15DB56D}"/>
                </a:ext>
              </a:extLst>
            </p:cNvPr>
            <p:cNvSpPr txBox="1"/>
            <p:nvPr/>
          </p:nvSpPr>
          <p:spPr>
            <a:xfrm>
              <a:off x="155737" y="772052"/>
              <a:ext cx="427672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There are variations on the types of current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070D2ED-B475-4B8C-BD8F-6E7B7B6019C4}"/>
              </a:ext>
            </a:extLst>
          </p:cNvPr>
          <p:cNvSpPr txBox="1"/>
          <p:nvPr/>
        </p:nvSpPr>
        <p:spPr>
          <a:xfrm>
            <a:off x="5944285" y="1327442"/>
            <a:ext cx="563000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dirty="0"/>
              <a:t>DCC is a form of AC, but uses a square wave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D84BD7E-E5ED-43F4-9A42-F258FC3C0C8B}"/>
              </a:ext>
            </a:extLst>
          </p:cNvPr>
          <p:cNvSpPr txBox="1"/>
          <p:nvPr/>
        </p:nvSpPr>
        <p:spPr>
          <a:xfrm>
            <a:off x="7808741" y="1939287"/>
            <a:ext cx="3545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decoder looks at the width and frequency of the pulses and “decodes” the message being sent.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971C270-4B2F-498A-864C-2CB241A364F8}"/>
              </a:ext>
            </a:extLst>
          </p:cNvPr>
          <p:cNvSpPr txBox="1"/>
          <p:nvPr/>
        </p:nvSpPr>
        <p:spPr>
          <a:xfrm>
            <a:off x="5166946" y="3436906"/>
            <a:ext cx="653156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dirty="0"/>
              <a:t>AC can be converted to DC using a Wheatstone Bridge (also known as a Rectifier)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xmlns="" id="{FBE1ACC8-765A-4DB9-8D12-80FB6364D29D}"/>
              </a:ext>
            </a:extLst>
          </p:cNvPr>
          <p:cNvSpPr/>
          <p:nvPr/>
        </p:nvSpPr>
        <p:spPr>
          <a:xfrm flipH="1">
            <a:off x="4149969" y="5392805"/>
            <a:ext cx="2463170" cy="4616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Adding a capacitor “smooths” the ripple</a:t>
            </a:r>
          </a:p>
        </p:txBody>
      </p:sp>
      <p:pic>
        <p:nvPicPr>
          <p:cNvPr id="13" name="Picture 12" descr="Diagram, schematic&#10;&#10;Description automatically generated">
            <a:extLst>
              <a:ext uri="{FF2B5EF4-FFF2-40B4-BE49-F238E27FC236}">
                <a16:creationId xmlns:a16="http://schemas.microsoft.com/office/drawing/2014/main" xmlns="" id="{A4209322-4388-4501-8FE3-64986914AB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8979" y="4639657"/>
            <a:ext cx="2247980" cy="164851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6B4E79F-7E9A-4276-B458-35B0D5E74C06}"/>
              </a:ext>
            </a:extLst>
          </p:cNvPr>
          <p:cNvSpPr txBox="1"/>
          <p:nvPr/>
        </p:nvSpPr>
        <p:spPr>
          <a:xfrm>
            <a:off x="8012438" y="4208770"/>
            <a:ext cx="22479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 capacitor or a battery produces a reasonably constant DC voltage. 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4F030D2-DFE1-46EC-8EA1-11D016C9C851}"/>
              </a:ext>
            </a:extLst>
          </p:cNvPr>
          <p:cNvCxnSpPr>
            <a:cxnSpLocks/>
          </p:cNvCxnSpPr>
          <p:nvPr/>
        </p:nvCxnSpPr>
        <p:spPr>
          <a:xfrm>
            <a:off x="9076558" y="4579113"/>
            <a:ext cx="444841" cy="8242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A843CDA-A5DF-496C-A6F4-4C70AEFF54CB}"/>
              </a:ext>
            </a:extLst>
          </p:cNvPr>
          <p:cNvSpPr txBox="1"/>
          <p:nvPr/>
        </p:nvSpPr>
        <p:spPr>
          <a:xfrm>
            <a:off x="778573" y="1672850"/>
            <a:ext cx="1153008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AC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Half Wave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Full Wave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Full Wave</a:t>
            </a:r>
          </a:p>
          <a:p>
            <a:pPr algn="ctr"/>
            <a:r>
              <a:rPr lang="en-US" sz="1200" dirty="0"/>
              <a:t>With Capacitor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dirty="0"/>
              <a:t>Full Wave</a:t>
            </a:r>
          </a:p>
          <a:p>
            <a:pPr algn="ctr"/>
            <a:r>
              <a:rPr lang="en-US" sz="1200" dirty="0"/>
              <a:t>With Capacitor </a:t>
            </a:r>
          </a:p>
          <a:p>
            <a:pPr algn="ctr"/>
            <a:endParaRPr lang="en-US" sz="3200" dirty="0"/>
          </a:p>
          <a:p>
            <a:pPr algn="ctr"/>
            <a:r>
              <a:rPr lang="en-US" dirty="0"/>
              <a:t>DC</a:t>
            </a:r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858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C85139-079D-4A61-853A-01E7EE036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873"/>
            <a:ext cx="10515600" cy="811805"/>
          </a:xfrm>
        </p:spPr>
        <p:txBody>
          <a:bodyPr>
            <a:noAutofit/>
          </a:bodyPr>
          <a:lstStyle/>
          <a:p>
            <a:r>
              <a:rPr lang="en-US" dirty="0"/>
              <a:t>A Resistor is “Sized” by defining </a:t>
            </a:r>
            <a:r>
              <a:rPr lang="en-US" u="sng" dirty="0"/>
              <a:t>TWO</a:t>
            </a:r>
            <a:r>
              <a:rPr lang="en-US" dirty="0"/>
              <a:t> Values: Resistance (in Ohms) and Power Rating (in Watts) 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xmlns="" id="{C90623BE-6E44-4221-8D33-825D28239E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97" y="3796860"/>
            <a:ext cx="4717189" cy="240050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ADEA34B-2CB6-46E9-B152-C43E3179A909}"/>
              </a:ext>
            </a:extLst>
          </p:cNvPr>
          <p:cNvGrpSpPr/>
          <p:nvPr/>
        </p:nvGrpSpPr>
        <p:grpSpPr>
          <a:xfrm>
            <a:off x="7299359" y="3395968"/>
            <a:ext cx="1620253" cy="3369621"/>
            <a:chOff x="6625389" y="2882093"/>
            <a:chExt cx="1620253" cy="3369621"/>
          </a:xfrm>
        </p:grpSpPr>
        <p:pic>
          <p:nvPicPr>
            <p:cNvPr id="5" name="Picture 4" descr="Diagram&#10;&#10;Description automatically generated">
              <a:extLst>
                <a:ext uri="{FF2B5EF4-FFF2-40B4-BE49-F238E27FC236}">
                  <a16:creationId xmlns:a16="http://schemas.microsoft.com/office/drawing/2014/main" xmlns="" id="{D67FE01F-3F31-407B-A83D-BBC04BA472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211" r="29247"/>
            <a:stretch/>
          </p:blipFill>
          <p:spPr>
            <a:xfrm>
              <a:off x="6737683" y="3851206"/>
              <a:ext cx="497306" cy="2400508"/>
            </a:xfrm>
            <a:prstGeom prst="rect">
              <a:avLst/>
            </a:prstGeom>
          </p:spPr>
        </p:pic>
        <p:pic>
          <p:nvPicPr>
            <p:cNvPr id="6" name="Picture 5" descr="Diagram&#10;&#10;Description automatically generated">
              <a:extLst>
                <a:ext uri="{FF2B5EF4-FFF2-40B4-BE49-F238E27FC236}">
                  <a16:creationId xmlns:a16="http://schemas.microsoft.com/office/drawing/2014/main" xmlns="" id="{540F71B0-243D-4682-B9C3-D97C02770F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99" t="-3854" r="41819" b="36360"/>
            <a:stretch/>
          </p:blipFill>
          <p:spPr>
            <a:xfrm rot="16200000">
              <a:off x="6572702" y="3180898"/>
              <a:ext cx="1725628" cy="1620253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57C3360F-6EA9-4B6E-AE84-F47BC7A65901}"/>
                </a:ext>
              </a:extLst>
            </p:cNvPr>
            <p:cNvSpPr/>
            <p:nvPr/>
          </p:nvSpPr>
          <p:spPr>
            <a:xfrm>
              <a:off x="6625389" y="5887453"/>
              <a:ext cx="818148" cy="3642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6C6D533F-8602-48A9-B794-314DF0A8261C}"/>
                </a:ext>
              </a:extLst>
            </p:cNvPr>
            <p:cNvSpPr txBox="1"/>
            <p:nvPr/>
          </p:nvSpPr>
          <p:spPr>
            <a:xfrm>
              <a:off x="6970294" y="2882093"/>
              <a:ext cx="3689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D98BA68D-735E-498B-A746-666066225AA1}"/>
                </a:ext>
              </a:extLst>
            </p:cNvPr>
            <p:cNvGrpSpPr/>
            <p:nvPr/>
          </p:nvGrpSpPr>
          <p:grpSpPr>
            <a:xfrm>
              <a:off x="6866019" y="5887453"/>
              <a:ext cx="529390" cy="364261"/>
              <a:chOff x="2862035" y="1400011"/>
              <a:chExt cx="182880" cy="92079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xmlns="" id="{2268EC3E-8EED-4A47-B2CC-C147C2FF97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035" y="1400011"/>
                <a:ext cx="18288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xmlns="" id="{F6E1A4BE-2B74-48EC-B677-E8F1694ED8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01327" y="1447078"/>
                <a:ext cx="100584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xmlns="" id="{F405D866-3DC3-41F7-880D-C9AE956C77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26365" y="1492090"/>
                <a:ext cx="4572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74F83B7-11D7-4432-8200-21D01B773632}"/>
              </a:ext>
            </a:extLst>
          </p:cNvPr>
          <p:cNvSpPr txBox="1"/>
          <p:nvPr/>
        </p:nvSpPr>
        <p:spPr>
          <a:xfrm>
            <a:off x="432732" y="1190636"/>
            <a:ext cx="49096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is the simplified circuit you are building.  </a:t>
            </a:r>
          </a:p>
          <a:p>
            <a:r>
              <a:rPr lang="en-US" b="1" dirty="0"/>
              <a:t>The circuit has:</a:t>
            </a:r>
          </a:p>
          <a:p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 constant voltage source (a power supply or a battery)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 resistor that you must size, and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 LED which has two known characteristics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It’s forward voltage, V</a:t>
            </a:r>
            <a:r>
              <a:rPr lang="en-US" sz="2400" baseline="-25000" dirty="0"/>
              <a:t>f</a:t>
            </a:r>
            <a:r>
              <a:rPr lang="en-US" sz="1600" dirty="0"/>
              <a:t>, and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It’s operating current, </a:t>
            </a:r>
            <a:r>
              <a:rPr lang="en-US" sz="1600" i="1" dirty="0"/>
              <a:t>i</a:t>
            </a:r>
            <a:r>
              <a:rPr lang="en-US" sz="1600" baseline="-25000" dirty="0"/>
              <a:t>f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C563AF7-B7EC-48D2-9FD0-494B516074E8}"/>
              </a:ext>
            </a:extLst>
          </p:cNvPr>
          <p:cNvSpPr txBox="1"/>
          <p:nvPr/>
        </p:nvSpPr>
        <p:spPr>
          <a:xfrm>
            <a:off x="5520101" y="1258743"/>
            <a:ext cx="566326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Redraw this circuit as a simple “stick” diagram where:</a:t>
            </a:r>
          </a:p>
          <a:p>
            <a:endParaRPr lang="en-US" b="1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V</a:t>
            </a:r>
            <a:r>
              <a:rPr lang="en-US" sz="2400" baseline="-25000" dirty="0"/>
              <a:t>S</a:t>
            </a:r>
            <a:r>
              <a:rPr lang="en-US" dirty="0"/>
              <a:t> is the Source (or battery) voltage in Volts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V</a:t>
            </a:r>
            <a:r>
              <a:rPr lang="en-US" sz="2400" baseline="-25000" dirty="0"/>
              <a:t>f</a:t>
            </a:r>
            <a:r>
              <a:rPr lang="en-US" dirty="0"/>
              <a:t> is the Forward Voltage of the LED (usually on the LED package) in Volts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”</a:t>
            </a:r>
            <a:r>
              <a:rPr lang="en-US" i="1" dirty="0"/>
              <a:t>i</a:t>
            </a:r>
            <a:r>
              <a:rPr lang="en-US" dirty="0"/>
              <a:t>” is the Forward Current of the LED (Also usually on the LED package) in Amps or if in milliamps then multiply the resistance value by 1000.</a:t>
            </a:r>
          </a:p>
          <a:p>
            <a:endParaRPr lang="en-US" b="1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21E5B3C5-A262-48F6-9A41-6F717F2F92F8}"/>
              </a:ext>
            </a:extLst>
          </p:cNvPr>
          <p:cNvSpPr/>
          <p:nvPr/>
        </p:nvSpPr>
        <p:spPr>
          <a:xfrm>
            <a:off x="6898106" y="4106777"/>
            <a:ext cx="304836" cy="1780674"/>
          </a:xfrm>
          <a:custGeom>
            <a:avLst/>
            <a:gdLst>
              <a:gd name="connsiteX0" fmla="*/ 16042 w 304836"/>
              <a:gd name="connsiteY0" fmla="*/ 0 h 1780674"/>
              <a:gd name="connsiteX1" fmla="*/ 304800 w 304836"/>
              <a:gd name="connsiteY1" fmla="*/ 946484 h 1780674"/>
              <a:gd name="connsiteX2" fmla="*/ 0 w 304836"/>
              <a:gd name="connsiteY2" fmla="*/ 1780674 h 1780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836" h="1780674">
                <a:moveTo>
                  <a:pt x="16042" y="0"/>
                </a:moveTo>
                <a:cubicBezTo>
                  <a:pt x="161758" y="324852"/>
                  <a:pt x="307474" y="649705"/>
                  <a:pt x="304800" y="946484"/>
                </a:cubicBezTo>
                <a:cubicBezTo>
                  <a:pt x="302126" y="1243263"/>
                  <a:pt x="151063" y="1511968"/>
                  <a:pt x="0" y="1780674"/>
                </a:cubicBezTo>
              </a:path>
            </a:pathLst>
          </a:custGeom>
          <a:noFill/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CD60AF4-5D76-40BA-809D-2B2A5E5A9073}"/>
              </a:ext>
            </a:extLst>
          </p:cNvPr>
          <p:cNvSpPr txBox="1"/>
          <p:nvPr/>
        </p:nvSpPr>
        <p:spPr>
          <a:xfrm>
            <a:off x="7880418" y="4826518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V</a:t>
            </a:r>
            <a:r>
              <a:rPr lang="en-US" sz="2400" baseline="-25000" dirty="0"/>
              <a:t>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72ED419-B8B9-4E32-B14C-3E92BF5913CA}"/>
              </a:ext>
            </a:extLst>
          </p:cNvPr>
          <p:cNvSpPr txBox="1"/>
          <p:nvPr/>
        </p:nvSpPr>
        <p:spPr>
          <a:xfrm>
            <a:off x="6824433" y="4697074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i</a:t>
            </a:r>
            <a:r>
              <a:rPr lang="en-US" sz="3600" baseline="-25000" dirty="0"/>
              <a:t>f</a:t>
            </a:r>
            <a:endParaRPr lang="en-US" sz="2800" baseline="-25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4B5AB97-8701-4986-9792-4874D10E8598}"/>
              </a:ext>
            </a:extLst>
          </p:cNvPr>
          <p:cNvSpPr txBox="1"/>
          <p:nvPr/>
        </p:nvSpPr>
        <p:spPr>
          <a:xfrm>
            <a:off x="7864388" y="3352038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V</a:t>
            </a:r>
            <a:r>
              <a:rPr lang="en-US" sz="2400" baseline="-25000" dirty="0"/>
              <a:t>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01D9C24-E80B-4E94-84E4-073BCE1B2927}"/>
              </a:ext>
            </a:extLst>
          </p:cNvPr>
          <p:cNvSpPr txBox="1"/>
          <p:nvPr/>
        </p:nvSpPr>
        <p:spPr>
          <a:xfrm>
            <a:off x="8582764" y="3764979"/>
            <a:ext cx="31923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equation for the Resistance of the Resistor is:</a:t>
            </a:r>
          </a:p>
          <a:p>
            <a:endParaRPr lang="en-US" dirty="0"/>
          </a:p>
          <a:p>
            <a:r>
              <a:rPr lang="en-US" b="1" dirty="0">
                <a:highlight>
                  <a:srgbClr val="00FF00"/>
                </a:highlight>
              </a:rPr>
              <a:t>R = (V</a:t>
            </a:r>
            <a:r>
              <a:rPr lang="en-US" sz="2400" b="1" baseline="-25000" dirty="0">
                <a:highlight>
                  <a:srgbClr val="00FF00"/>
                </a:highlight>
              </a:rPr>
              <a:t>S</a:t>
            </a:r>
            <a:r>
              <a:rPr lang="en-US" b="1" dirty="0">
                <a:highlight>
                  <a:srgbClr val="00FF00"/>
                </a:highlight>
              </a:rPr>
              <a:t> – V</a:t>
            </a:r>
            <a:r>
              <a:rPr lang="en-US" sz="2400" b="1" baseline="-25000" dirty="0">
                <a:highlight>
                  <a:srgbClr val="00FF00"/>
                </a:highlight>
              </a:rPr>
              <a:t>f</a:t>
            </a:r>
            <a:r>
              <a:rPr lang="en-US" b="1" dirty="0">
                <a:highlight>
                  <a:srgbClr val="00FF00"/>
                </a:highlight>
              </a:rPr>
              <a:t>) / </a:t>
            </a:r>
            <a:r>
              <a:rPr lang="en-US" b="1" i="1" dirty="0">
                <a:highlight>
                  <a:srgbClr val="00FF00"/>
                </a:highlight>
              </a:rPr>
              <a:t>i</a:t>
            </a:r>
            <a:r>
              <a:rPr lang="en-US" sz="2400" b="1" baseline="-25000" dirty="0">
                <a:highlight>
                  <a:srgbClr val="00FF00"/>
                </a:highlight>
              </a:rPr>
              <a:t>f</a:t>
            </a:r>
            <a:r>
              <a:rPr lang="en-US" b="1" dirty="0">
                <a:highlight>
                  <a:srgbClr val="00FF00"/>
                </a:highlight>
              </a:rPr>
              <a:t>   in Ohms</a:t>
            </a:r>
          </a:p>
          <a:p>
            <a:endParaRPr lang="en-US" dirty="0"/>
          </a:p>
          <a:p>
            <a:r>
              <a:rPr lang="en-US" dirty="0"/>
              <a:t>And, the power dissipated in the Resistor is:</a:t>
            </a:r>
          </a:p>
          <a:p>
            <a:r>
              <a:rPr lang="en-US" dirty="0"/>
              <a:t> </a:t>
            </a:r>
          </a:p>
          <a:p>
            <a:r>
              <a:rPr lang="en-US" b="1" dirty="0">
                <a:highlight>
                  <a:srgbClr val="00FF00"/>
                </a:highlight>
              </a:rPr>
              <a:t>P = (V</a:t>
            </a:r>
            <a:r>
              <a:rPr lang="en-US" sz="2400" b="1" baseline="-25000" dirty="0">
                <a:highlight>
                  <a:srgbClr val="00FF00"/>
                </a:highlight>
              </a:rPr>
              <a:t>S</a:t>
            </a:r>
            <a:r>
              <a:rPr lang="en-US" b="1" dirty="0">
                <a:highlight>
                  <a:srgbClr val="00FF00"/>
                </a:highlight>
              </a:rPr>
              <a:t> – V</a:t>
            </a:r>
            <a:r>
              <a:rPr lang="en-US" sz="2400" b="1" baseline="-25000" dirty="0">
                <a:highlight>
                  <a:srgbClr val="00FF00"/>
                </a:highlight>
              </a:rPr>
              <a:t>f</a:t>
            </a:r>
            <a:r>
              <a:rPr lang="en-US" b="1" dirty="0">
                <a:highlight>
                  <a:srgbClr val="00FF00"/>
                </a:highlight>
              </a:rPr>
              <a:t>) * </a:t>
            </a:r>
            <a:r>
              <a:rPr lang="en-US" b="1" i="1" dirty="0">
                <a:highlight>
                  <a:srgbClr val="00FF00"/>
                </a:highlight>
              </a:rPr>
              <a:t>i</a:t>
            </a:r>
            <a:r>
              <a:rPr lang="en-US" sz="2400" b="1" baseline="-25000" dirty="0">
                <a:highlight>
                  <a:srgbClr val="00FF00"/>
                </a:highlight>
              </a:rPr>
              <a:t>f</a:t>
            </a:r>
            <a:r>
              <a:rPr lang="en-US" b="1" dirty="0">
                <a:highlight>
                  <a:srgbClr val="00FF00"/>
                </a:highlight>
              </a:rPr>
              <a:t>  in Watts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0721A842-A654-4578-9AAC-72E1830C9015}"/>
              </a:ext>
            </a:extLst>
          </p:cNvPr>
          <p:cNvCxnSpPr/>
          <p:nvPr/>
        </p:nvCxnSpPr>
        <p:spPr>
          <a:xfrm>
            <a:off x="5378312" y="1784326"/>
            <a:ext cx="0" cy="4250715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Chart, box and whisker chart&#10;&#10;Description automatically generated">
            <a:extLst>
              <a:ext uri="{FF2B5EF4-FFF2-40B4-BE49-F238E27FC236}">
                <a16:creationId xmlns:a16="http://schemas.microsoft.com/office/drawing/2014/main" xmlns="" id="{149843E8-8C56-4DFB-9E8D-9CD6A07287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5717085" y="5950719"/>
            <a:ext cx="1758736" cy="61907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15D5C24-C41A-4A17-A6B9-E5B07543FDCD}"/>
              </a:ext>
            </a:extLst>
          </p:cNvPr>
          <p:cNvSpPr txBox="1"/>
          <p:nvPr/>
        </p:nvSpPr>
        <p:spPr>
          <a:xfrm>
            <a:off x="6824433" y="4710738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i</a:t>
            </a:r>
            <a:r>
              <a:rPr lang="en-US" sz="3600" baseline="-25000" dirty="0"/>
              <a:t>f</a:t>
            </a:r>
            <a:endParaRPr lang="en-US" sz="2800" baseline="-25000" dirty="0"/>
          </a:p>
        </p:txBody>
      </p:sp>
      <p:pic>
        <p:nvPicPr>
          <p:cNvPr id="25" name="Picture 24" descr="Chart, box and whisker chart&#10;&#10;Description automatically generated">
            <a:extLst>
              <a:ext uri="{FF2B5EF4-FFF2-40B4-BE49-F238E27FC236}">
                <a16:creationId xmlns:a16="http://schemas.microsoft.com/office/drawing/2014/main" xmlns="" id="{8E11676A-9CF1-4FE4-80EE-CE89B486AE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5717085" y="5964383"/>
            <a:ext cx="1758736" cy="6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258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081880-D176-4F51-AA18-CC39E52F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 Using a “Typical” LED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63FAFFB-F7F1-45FF-82AE-A07E6C55BC2F}"/>
              </a:ext>
            </a:extLst>
          </p:cNvPr>
          <p:cNvSpPr txBox="1"/>
          <p:nvPr/>
        </p:nvSpPr>
        <p:spPr>
          <a:xfrm>
            <a:off x="484236" y="1710014"/>
            <a:ext cx="5029200" cy="3549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LEDs have peculiar operating characteristics, and you should always use the values associated with that LED.</a:t>
            </a:r>
          </a:p>
          <a:p>
            <a:r>
              <a:rPr lang="en-US" dirty="0"/>
              <a:t>If you don’t know, then you can use a “typical” LED set of values to ”get in the Ballpark”</a:t>
            </a:r>
          </a:p>
          <a:p>
            <a:r>
              <a:rPr lang="en-US" dirty="0"/>
              <a:t>For a Typical LED:</a:t>
            </a:r>
          </a:p>
          <a:p>
            <a:endParaRPr lang="en-US" sz="2000" b="1" dirty="0"/>
          </a:p>
          <a:p>
            <a:r>
              <a:rPr lang="en-US" sz="2000" b="1" dirty="0"/>
              <a:t>V</a:t>
            </a:r>
            <a:r>
              <a:rPr lang="en-US" sz="3200" baseline="-25000" dirty="0"/>
              <a:t>f</a:t>
            </a:r>
            <a:r>
              <a:rPr lang="en-US" sz="2000" b="1" dirty="0"/>
              <a:t> = 2 Volts</a:t>
            </a:r>
          </a:p>
          <a:p>
            <a:r>
              <a:rPr lang="en-US" sz="2000" b="1" dirty="0"/>
              <a:t>I</a:t>
            </a:r>
            <a:r>
              <a:rPr lang="en-US" sz="3200" baseline="-25000" dirty="0"/>
              <a:t>f</a:t>
            </a:r>
            <a:r>
              <a:rPr lang="en-US" sz="2000" b="1" dirty="0"/>
              <a:t> = 20 milliamps</a:t>
            </a:r>
          </a:p>
          <a:p>
            <a:endParaRPr lang="en-US" dirty="0"/>
          </a:p>
          <a:p>
            <a:r>
              <a:rPr lang="en-US" dirty="0"/>
              <a:t>Drawing the simple circuit using a 12- volt DC power supply and solving the equations gives: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6CFA8B84-B438-4990-8E0C-2A5523DE75A5}"/>
              </a:ext>
            </a:extLst>
          </p:cNvPr>
          <p:cNvGrpSpPr/>
          <p:nvPr/>
        </p:nvGrpSpPr>
        <p:grpSpPr>
          <a:xfrm>
            <a:off x="6669105" y="2010676"/>
            <a:ext cx="1620253" cy="3369621"/>
            <a:chOff x="6625389" y="2882093"/>
            <a:chExt cx="1620253" cy="3369621"/>
          </a:xfrm>
        </p:grpSpPr>
        <p:pic>
          <p:nvPicPr>
            <p:cNvPr id="14" name="Picture 13" descr="Diagram&#10;&#10;Description automatically generated">
              <a:extLst>
                <a:ext uri="{FF2B5EF4-FFF2-40B4-BE49-F238E27FC236}">
                  <a16:creationId xmlns:a16="http://schemas.microsoft.com/office/drawing/2014/main" xmlns="" id="{B242F0BB-CCFA-43EF-A66E-47AA761111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211" r="29247"/>
            <a:stretch/>
          </p:blipFill>
          <p:spPr>
            <a:xfrm>
              <a:off x="6737683" y="3851206"/>
              <a:ext cx="497306" cy="2400508"/>
            </a:xfrm>
            <a:prstGeom prst="rect">
              <a:avLst/>
            </a:prstGeom>
          </p:spPr>
        </p:pic>
        <p:pic>
          <p:nvPicPr>
            <p:cNvPr id="15" name="Picture 14" descr="Diagram&#10;&#10;Description automatically generated">
              <a:extLst>
                <a:ext uri="{FF2B5EF4-FFF2-40B4-BE49-F238E27FC236}">
                  <a16:creationId xmlns:a16="http://schemas.microsoft.com/office/drawing/2014/main" xmlns="" id="{38E25393-96EF-4048-9A38-D2745D170B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99" t="-3854" r="41819" b="36360"/>
            <a:stretch/>
          </p:blipFill>
          <p:spPr>
            <a:xfrm rot="16200000">
              <a:off x="6572702" y="3180898"/>
              <a:ext cx="1725628" cy="1620253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6C188663-EBF2-4405-95D2-9C1E0E289C98}"/>
                </a:ext>
              </a:extLst>
            </p:cNvPr>
            <p:cNvSpPr/>
            <p:nvPr/>
          </p:nvSpPr>
          <p:spPr>
            <a:xfrm>
              <a:off x="6625389" y="5887453"/>
              <a:ext cx="818148" cy="3642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3D938D10-EA61-49BA-A552-D3EED41BDC69}"/>
                </a:ext>
              </a:extLst>
            </p:cNvPr>
            <p:cNvSpPr txBox="1"/>
            <p:nvPr/>
          </p:nvSpPr>
          <p:spPr>
            <a:xfrm>
              <a:off x="6970294" y="2882093"/>
              <a:ext cx="3689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O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A81E0BCE-8D2D-450F-B3EB-A95A9B04C58D}"/>
                </a:ext>
              </a:extLst>
            </p:cNvPr>
            <p:cNvGrpSpPr/>
            <p:nvPr/>
          </p:nvGrpSpPr>
          <p:grpSpPr>
            <a:xfrm>
              <a:off x="6866019" y="5887453"/>
              <a:ext cx="529390" cy="364261"/>
              <a:chOff x="2862035" y="1400011"/>
              <a:chExt cx="182880" cy="92079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xmlns="" id="{E89BAB11-1A11-40CA-A0F9-6D96F1A4DC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035" y="1400011"/>
                <a:ext cx="18288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xmlns="" id="{34C5B797-F8CA-47D8-9ADD-DE83EFF7C7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01327" y="1447078"/>
                <a:ext cx="100584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xmlns="" id="{176B98F4-804F-47E6-8E2B-C1002495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26365" y="1492090"/>
                <a:ext cx="4572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DE31DCF0-A7A7-4B3C-AA77-B5802C294ABA}"/>
              </a:ext>
            </a:extLst>
          </p:cNvPr>
          <p:cNvSpPr/>
          <p:nvPr/>
        </p:nvSpPr>
        <p:spPr>
          <a:xfrm>
            <a:off x="6362464" y="2820857"/>
            <a:ext cx="304836" cy="1780674"/>
          </a:xfrm>
          <a:custGeom>
            <a:avLst/>
            <a:gdLst>
              <a:gd name="connsiteX0" fmla="*/ 16042 w 304836"/>
              <a:gd name="connsiteY0" fmla="*/ 0 h 1780674"/>
              <a:gd name="connsiteX1" fmla="*/ 304800 w 304836"/>
              <a:gd name="connsiteY1" fmla="*/ 946484 h 1780674"/>
              <a:gd name="connsiteX2" fmla="*/ 0 w 304836"/>
              <a:gd name="connsiteY2" fmla="*/ 1780674 h 1780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836" h="1780674">
                <a:moveTo>
                  <a:pt x="16042" y="0"/>
                </a:moveTo>
                <a:cubicBezTo>
                  <a:pt x="161758" y="324852"/>
                  <a:pt x="307474" y="649705"/>
                  <a:pt x="304800" y="946484"/>
                </a:cubicBezTo>
                <a:cubicBezTo>
                  <a:pt x="302126" y="1243263"/>
                  <a:pt x="151063" y="1511968"/>
                  <a:pt x="0" y="1780674"/>
                </a:cubicBezTo>
              </a:path>
            </a:pathLst>
          </a:custGeom>
          <a:noFill/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A5C60457-498E-4FE1-86A4-351A323D67F3}"/>
              </a:ext>
            </a:extLst>
          </p:cNvPr>
          <p:cNvSpPr txBox="1"/>
          <p:nvPr/>
        </p:nvSpPr>
        <p:spPr>
          <a:xfrm>
            <a:off x="8728876" y="1406472"/>
            <a:ext cx="29059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equation for the Resistance Value of the Resistor is:</a:t>
            </a:r>
          </a:p>
          <a:p>
            <a:endParaRPr lang="en-US" sz="1600" dirty="0"/>
          </a:p>
          <a:p>
            <a:r>
              <a:rPr lang="en-US" sz="1600" b="1" dirty="0">
                <a:highlight>
                  <a:srgbClr val="00FF00"/>
                </a:highlight>
              </a:rPr>
              <a:t>R = (V</a:t>
            </a:r>
            <a:r>
              <a:rPr lang="en-US" sz="2000" b="1" baseline="-25000" dirty="0">
                <a:highlight>
                  <a:srgbClr val="00FF00"/>
                </a:highlight>
              </a:rPr>
              <a:t>S</a:t>
            </a:r>
            <a:r>
              <a:rPr lang="en-US" sz="1600" b="1" dirty="0">
                <a:highlight>
                  <a:srgbClr val="00FF00"/>
                </a:highlight>
              </a:rPr>
              <a:t> – V</a:t>
            </a:r>
            <a:r>
              <a:rPr lang="en-US" sz="2000" b="1" baseline="-25000" dirty="0">
                <a:highlight>
                  <a:srgbClr val="00FF00"/>
                </a:highlight>
              </a:rPr>
              <a:t>f</a:t>
            </a:r>
            <a:r>
              <a:rPr lang="en-US" sz="1600" b="1" dirty="0">
                <a:highlight>
                  <a:srgbClr val="00FF00"/>
                </a:highlight>
              </a:rPr>
              <a:t>) /</a:t>
            </a:r>
            <a:r>
              <a:rPr lang="en-US" sz="1600" b="1" i="1" dirty="0">
                <a:highlight>
                  <a:srgbClr val="00FF00"/>
                </a:highlight>
              </a:rPr>
              <a:t> i</a:t>
            </a:r>
            <a:r>
              <a:rPr lang="en-US" sz="2000" b="1" baseline="-25000" dirty="0">
                <a:highlight>
                  <a:srgbClr val="00FF00"/>
                </a:highlight>
              </a:rPr>
              <a:t>f</a:t>
            </a:r>
            <a:r>
              <a:rPr lang="en-US" sz="1600" b="1" dirty="0">
                <a:highlight>
                  <a:srgbClr val="00FF00"/>
                </a:highlight>
              </a:rPr>
              <a:t>  in Ohms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600" dirty="0"/>
              <a:t>R = (12 – 2 ) / 0.020</a:t>
            </a:r>
          </a:p>
          <a:p>
            <a:r>
              <a:rPr lang="en-US" sz="1600" dirty="0"/>
              <a:t>R = 10 / 0.020</a:t>
            </a:r>
          </a:p>
          <a:p>
            <a:r>
              <a:rPr lang="en-US" sz="1600" dirty="0"/>
              <a:t>R = 10,000 / 20</a:t>
            </a:r>
          </a:p>
          <a:p>
            <a:r>
              <a:rPr lang="en-US" sz="1600" dirty="0"/>
              <a:t>R= 500 Ohms                </a:t>
            </a:r>
          </a:p>
          <a:p>
            <a:endParaRPr lang="en-US" sz="1600" dirty="0"/>
          </a:p>
          <a:p>
            <a:r>
              <a:rPr lang="en-US" sz="1600" dirty="0"/>
              <a:t>And, the power dissipated in the Resistor is:</a:t>
            </a:r>
          </a:p>
          <a:p>
            <a:r>
              <a:rPr lang="en-US" sz="1600" dirty="0"/>
              <a:t>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P = (V</a:t>
            </a:r>
            <a:r>
              <a:rPr lang="en-US" sz="2000" baseline="-25000" dirty="0">
                <a:highlight>
                  <a:srgbClr val="00FF00"/>
                </a:highlight>
              </a:rPr>
              <a:t>S</a:t>
            </a:r>
            <a:r>
              <a:rPr lang="en-US" sz="1600" dirty="0">
                <a:highlight>
                  <a:srgbClr val="00FF00"/>
                </a:highlight>
              </a:rPr>
              <a:t> – V</a:t>
            </a:r>
            <a:r>
              <a:rPr lang="en-US" sz="2000" baseline="-25000" dirty="0">
                <a:highlight>
                  <a:srgbClr val="00FF00"/>
                </a:highlight>
              </a:rPr>
              <a:t>f</a:t>
            </a:r>
            <a:r>
              <a:rPr lang="en-US" sz="1600" dirty="0">
                <a:highlight>
                  <a:srgbClr val="00FF00"/>
                </a:highlight>
              </a:rPr>
              <a:t>) * </a:t>
            </a:r>
            <a:r>
              <a:rPr lang="en-US" sz="1600" b="1" i="1" dirty="0">
                <a:highlight>
                  <a:srgbClr val="00FF00"/>
                </a:highlight>
              </a:rPr>
              <a:t>i</a:t>
            </a:r>
            <a:r>
              <a:rPr lang="en-US" sz="2000" b="1" baseline="-25000" dirty="0">
                <a:highlight>
                  <a:srgbClr val="00FF00"/>
                </a:highlight>
              </a:rPr>
              <a:t>f </a:t>
            </a:r>
            <a:r>
              <a:rPr lang="en-US" sz="1600" dirty="0">
                <a:highlight>
                  <a:srgbClr val="00FF00"/>
                </a:highlight>
              </a:rPr>
              <a:t> in Watts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600" dirty="0"/>
              <a:t>P = (12 – 2) X 0.020</a:t>
            </a:r>
          </a:p>
          <a:p>
            <a:r>
              <a:rPr lang="en-US" sz="1600" dirty="0"/>
              <a:t>P = 10 X 0.020</a:t>
            </a:r>
          </a:p>
          <a:p>
            <a:r>
              <a:rPr lang="en-US" sz="1600" dirty="0"/>
              <a:t>P = .2 Watts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47665A7-6854-4936-8A93-60D6AE83025C}"/>
              </a:ext>
            </a:extLst>
          </p:cNvPr>
          <p:cNvSpPr txBox="1"/>
          <p:nvPr/>
        </p:nvSpPr>
        <p:spPr>
          <a:xfrm>
            <a:off x="5456490" y="3195801"/>
            <a:ext cx="1434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i</a:t>
            </a:r>
            <a:r>
              <a:rPr lang="en-US" sz="2400" baseline="-25000" dirty="0"/>
              <a:t>f</a:t>
            </a:r>
            <a:endParaRPr lang="en-US" baseline="-25000" dirty="0"/>
          </a:p>
          <a:p>
            <a:pPr algn="ctr"/>
            <a:r>
              <a:rPr lang="en-US" b="1" dirty="0"/>
              <a:t> </a:t>
            </a:r>
            <a:r>
              <a:rPr lang="en-US" dirty="0"/>
              <a:t>=  </a:t>
            </a:r>
            <a:r>
              <a:rPr lang="en-US" sz="2400" baseline="-25000" dirty="0"/>
              <a:t>0.020 A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16829B42-FC7F-4B0F-AFA9-8BB315B61CC9}"/>
              </a:ext>
            </a:extLst>
          </p:cNvPr>
          <p:cNvSpPr txBox="1"/>
          <p:nvPr/>
        </p:nvSpPr>
        <p:spPr>
          <a:xfrm>
            <a:off x="7322842" y="1961636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  <a:r>
              <a:rPr lang="en-US" sz="3200" baseline="-25000" dirty="0"/>
              <a:t>S</a:t>
            </a:r>
            <a:r>
              <a:rPr lang="en-US" sz="2400" dirty="0"/>
              <a:t> = 12V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56E1F88F-D22C-4439-BFB0-13165104E3C9}"/>
              </a:ext>
            </a:extLst>
          </p:cNvPr>
          <p:cNvSpPr txBox="1"/>
          <p:nvPr/>
        </p:nvSpPr>
        <p:spPr>
          <a:xfrm>
            <a:off x="7267494" y="4011151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V</a:t>
            </a:r>
            <a:r>
              <a:rPr lang="en-US" sz="3200" baseline="-25000" dirty="0"/>
              <a:t>f</a:t>
            </a:r>
            <a:r>
              <a:rPr lang="en-US" sz="2400" b="1" dirty="0"/>
              <a:t> </a:t>
            </a:r>
            <a:r>
              <a:rPr lang="en-US" sz="2400" dirty="0"/>
              <a:t>=</a:t>
            </a:r>
            <a:r>
              <a:rPr lang="en-US" sz="2400" b="1" dirty="0"/>
              <a:t> </a:t>
            </a:r>
            <a:r>
              <a:rPr lang="en-US" sz="2400" dirty="0"/>
              <a:t>2V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180668E0-22FB-4ADD-8792-655F35B92392}"/>
              </a:ext>
            </a:extLst>
          </p:cNvPr>
          <p:cNvSpPr txBox="1"/>
          <p:nvPr/>
        </p:nvSpPr>
        <p:spPr>
          <a:xfrm>
            <a:off x="7000581" y="357444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E4083A84-DB75-4C16-9377-4CE99CBD34E6}"/>
              </a:ext>
            </a:extLst>
          </p:cNvPr>
          <p:cNvSpPr txBox="1"/>
          <p:nvPr/>
        </p:nvSpPr>
        <p:spPr>
          <a:xfrm>
            <a:off x="1903937" y="6012491"/>
            <a:ext cx="8557730" cy="52322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proper size resistor is 500 Ohms rated at ¼ Watt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FEFCE63-B793-4345-A02D-078858D02BE2}"/>
              </a:ext>
            </a:extLst>
          </p:cNvPr>
          <p:cNvSpPr txBox="1"/>
          <p:nvPr/>
        </p:nvSpPr>
        <p:spPr>
          <a:xfrm>
            <a:off x="6096000" y="1059020"/>
            <a:ext cx="5426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 most important step is to draw the circuit picture!!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67353F7D-47E8-437D-BD4F-DF2F524843FC}"/>
              </a:ext>
            </a:extLst>
          </p:cNvPr>
          <p:cNvCxnSpPr/>
          <p:nvPr/>
        </p:nvCxnSpPr>
        <p:spPr>
          <a:xfrm>
            <a:off x="5645602" y="1390430"/>
            <a:ext cx="0" cy="4250715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AADBC92-0C95-4366-A62E-0E6F2C4F936A}"/>
              </a:ext>
            </a:extLst>
          </p:cNvPr>
          <p:cNvSpPr txBox="1"/>
          <p:nvPr/>
        </p:nvSpPr>
        <p:spPr>
          <a:xfrm>
            <a:off x="7198494" y="3590297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V </a:t>
            </a:r>
            <a:r>
              <a:rPr lang="en-US" sz="1600" dirty="0"/>
              <a:t>=</a:t>
            </a:r>
            <a:r>
              <a:rPr lang="en-US" sz="1600" b="1" dirty="0"/>
              <a:t> 2</a:t>
            </a:r>
            <a:r>
              <a:rPr lang="en-US" sz="1600" dirty="0"/>
              <a:t>V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AF1D0A0-C518-4AFC-AD14-E7EB292AEC4E}"/>
              </a:ext>
            </a:extLst>
          </p:cNvPr>
          <p:cNvSpPr txBox="1"/>
          <p:nvPr/>
        </p:nvSpPr>
        <p:spPr>
          <a:xfrm>
            <a:off x="7315626" y="2294294"/>
            <a:ext cx="5068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10082BDE-6EEF-4ECF-B775-81D8C037C884}"/>
              </a:ext>
            </a:extLst>
          </p:cNvPr>
          <p:cNvSpPr txBox="1"/>
          <p:nvPr/>
        </p:nvSpPr>
        <p:spPr>
          <a:xfrm>
            <a:off x="7690968" y="2844572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sz="2400" baseline="-25000" dirty="0"/>
              <a:t>R</a:t>
            </a:r>
            <a:r>
              <a:rPr lang="en-US" dirty="0"/>
              <a:t> = 10V</a:t>
            </a:r>
          </a:p>
        </p:txBody>
      </p:sp>
    </p:spTree>
    <p:extLst>
      <p:ext uri="{BB962C8B-B14F-4D97-AF65-F5344CB8AC3E}">
        <p14:creationId xmlns:p14="http://schemas.microsoft.com/office/powerpoint/2010/main" val="289001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4561</TotalTime>
  <Words>1850</Words>
  <Application>Microsoft Office PowerPoint</Application>
  <PresentationFormat>Custom</PresentationFormat>
  <Paragraphs>328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Designing LED Circuits for Model Railroaders</vt:lpstr>
      <vt:lpstr>Electronic Symbols—common to model railroad use</vt:lpstr>
      <vt:lpstr>Resistors—those colored bands have a meaning</vt:lpstr>
      <vt:lpstr>Direct current is like water flowing in  pipe</vt:lpstr>
      <vt:lpstr>There are only two equations that are needed to calculate a resistor value.</vt:lpstr>
      <vt:lpstr>Tricks with Resistors</vt:lpstr>
      <vt:lpstr>Alternating Current and Direct Current are different</vt:lpstr>
      <vt:lpstr>A Resistor is “Sized” by defining TWO Values: Resistance (in Ohms) and Power Rating (in Watts) </vt:lpstr>
      <vt:lpstr>Example Problem Using a “Typical” LED</vt:lpstr>
      <vt:lpstr>Now a couple of “What if” Problems</vt:lpstr>
      <vt:lpstr>Here are some variations using different power sources</vt:lpstr>
      <vt:lpstr>More Examples…..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Poole</dc:creator>
  <cp:lastModifiedBy>DANDALF</cp:lastModifiedBy>
  <cp:revision>50</cp:revision>
  <cp:lastPrinted>2021-02-27T04:39:58Z</cp:lastPrinted>
  <dcterms:created xsi:type="dcterms:W3CDTF">2020-01-07T04:10:32Z</dcterms:created>
  <dcterms:modified xsi:type="dcterms:W3CDTF">2021-04-11T18:42:34Z</dcterms:modified>
</cp:coreProperties>
</file>