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(about 1 minute)
Welcome everyone, and thank you for being here. Before I show you a single slide, I want to say one sentence that explains everything you're about to see: restored people restore people.
That's not a slogan I came up with in a meeting. It's what I've lived. [Optional: share 30–60 seconds of your own story here — where you were, who showed up for you, what changed. Keep it honest and brief. People will remember the story long after they forget the slides.]
Over the next 20 minutes I'm going to show you a problem that's bigger than housing, a solution that's bigger than a shelter, and a way that you can be part of it — whether you're a pastor, a business owner, a donor, a builder, a farmer, a counselor, or someone who simply has a heart to help.
Let's begin.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person in a crisis is fighting a voice.
The addict hears "just one more." The veteran hears "you should have died." The abused hear "you're worthless." A teenager hears "nobody loves you." And even the believer, sitting in a pew, can hear "God has abandoned you."
Different voices. Same war. Different battlefield. Same enemy.
Here's why that matters for everything else I'm going to say: if the battle is in the mind and the heart, then a bed and a sandwich — as necessary as they are — won't win it. Handouts treat the circumstance. They don't reach the voice.
Pause for a beat after the last line: a roof doesn't silence these voices. Restoration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America doesn't only have a housing problem. It has an identity problem, a relationship problem, a purpose problem, and a community problem.
When you sit down with people who are addicted, homeless, or abused, the same roots show up again and again. Fathers who were absent, wounded, or never there. A lost sense of who they are. Trauma that was numbed instead of healed. Isolation — nobody who would notice if they disappeared. And no purpose, no reason to get up tomorrow.
I use the phrase "the absence of the father" — and I don't say it to place blame. I say it because so many of us were missing consistent guidance, healthy relationships, and a stable example of what a responsible, loving adult looks like.
Think of a garden. You can pull weeds all day, but if the soil is the problem, they come back. Restore America is about changing the soil.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be clear about who this is for. Ultimately, everyone — because there are no perfect people. Every one of us needs restoring in some area.
But our first focus is on the people most of the world has stopped believing in: those fighting addiction, those without stable housing, survivors of abuse, veterans, people coming home from incarceration, and anyone who has lost their sense of worth.
And I'll tell you why I care: I've been there. [Tell your story in 2–3 sentences: what your low point was, and who or what helped you back up. Mention that for years you were an atheist because you didn't see enough people living out the compassion they professed — that's exactly why this has to be a place where faith is seen in action, not just spoken.]
I'm not speaking from a pulpit looking down. I'm speaking from the ground looking across.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often ask, "So is this a shelter? A rehab? A farm? A church ministry?"
The honest answer: it's all four — on purpose.
A shelter alone gives someone a bed but doesn't rebuild their life. A rehab alone can get someone clean, then send them back to the same streets with nothing to do. A farm alone teaches skills but doesn't heal the heart. And a ministry that only preaches never gets its hands dirty.
Put them together and something different happens. There's safety and stability. There's recovery, with professional partners where medical care is needed. There's real work with real results. And there's faith, hope, and community that doesn't disappear at 5 p.m.
That overlap in the middle — that's what we call restored lives.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heart of the idea.
The goal is not to move people from tents into houses. The goal is to move people from "in tents" to "intensive care."
Think about an actual ICU. Nobody is ignored. Nobody is a number. There is constant attention, skilled people, and a plan for the whole person — not just the symptom.
That's what we mean by I.C.U.: "I See You." Most of the people we serve have spent years feeling invisible. Being seen — by name, with dignity, without judgment — is often the first honest hope they've had in a long time.
And "seeing the whole person" is literal. We pay attention to identity, relationships, health, finances, habits, purpose, and faith. Not just where they'll sleep tonight.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Restoration is a process, not an event. So the program is a path with clear steps — and every step ends in a sentence a person can say about themselves.
We begin with a doorway: Stabilization. I'll explain that on the next slide.
Phase One is I See You — awareness. An honest, shame-free look at where I really am: identity, relationships, finances, health, habits, dreams.
Phase Two is Truth — the foundation: responsibility, integrity, forgiveness, discipline, work ethic, faith.
Phase Three is Healing — grief, trauma, shame, addiction recovery, restored relationships.
Phase Four is Purpose — strengths, gifts, calling, and career direction.
Phase Five is Launch — and this is the one that makes us different. Graduates don't just leave. They become mentors, leaders, parents who lead well, and workers who serve. Restoration multiplies.
Notice the staircase. Every step is a little higher than the last, and nobody has to climb it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question always comes up: "How do you get someone into a program when they're on drugs or drinking?"
Here's how I think about it. Sobriety isn't Phase One — it's the doorway to Phase One. Someone who is actively intoxicated can't do the self-examination and consistent decision-making that restoration requires. That's not a moral judgment; it's how addiction affects the brain.
So we start with stabilization, built on four pillars. Physical safety: a bed, food, clean clothes, rest. Medical sobriety: and here I want to be responsible — withdrawal from alcohol and some medications can be dangerous, so we partner with hospitals, detox centers, and treatment providers rather than pretending to be doctors. Emotional safety: people who've been lied to for years need to see that when we say breakfast is at seven, breakfast is at seven. And willingness — which we can invite but never force.
The only thing we ask on day one isn't "Do you believe?" It's "Would you be willing to consider that your life could be different?" For many people, that's the first honest yes they've said in years.
The message is never "Get sober, and then we'll help you." It's "We'll help you become stable enough to begin the journey."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of the people we serve have never had structure — or have only known chaotic, unpredictable structure. So we borrow something powerful from military bootcamp: a clear daily rhythm, shared responsibility, and high standards that are held with high care.
A sample day: rise and reflect, breakfast together, work crews in the garden, shop, or animal areas, lunch and life skills, classroom time, an hour of serving someone else, and dinner and a group circle in the evening.
The structure isn't about control. It's about rebuilding trust with yourself. Every kept promise says, "I keep my word." Make the bed. Show up on time. Finish the task. Confidence isn't magic — it's evidence.
And the discipline is wrapped in a father's heart: firm, consistent, patient, and never humiliating. That's the balance so many people never got.
[Adjust the sample schedule to match your vision — this is illustrative.]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where it gets tangible. The campus itself is a teacher.
Tiny homes provide dignity and privacy — a door that locks and a place that's yours. Gardens and an orchard teach patience and stewardship. Aquaponics and a greenhouse teach science and modern agriculture. Animal husbandry — chickens, bees, and eventually more — teaches consistency and compassion. The workshop teaches trades. Classrooms and counseling offices are where the curriculum and the healing happen. The chapel and prayer garden are quiet places to reflect. And the market and café put residents in front of the public, earning and building confidence.
Everything on this campus serves one of five verbs: learn, work, heal, serve, belong. If a feature doesn't do one of those, we don't build it.
Our early planning targets roughly ten acres in the Gallatin / Sumner County, Tennessee area, and the campus would be phased in over time as funding and land allow.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Restoration needs real work — not busywork. Work with a result you can see, taste, and sell.
Residents plant, tend, harvest, and sell — at farmers markets, in a café, through a plant nursery, in craft shows. And then the proceeds are reinvested into the mission.
Two things happen at once. First, the residents gain responsibility, patience, a work ethic, and skills they can take into horticulture, animal care, or trades — and they learn customer service and business basics. There's nothing like handing someone a tomato you grew and watching their face when they pay you for it.
Second, the campus earns. Eggs, vegetables, honey, plants, woodworking, crafts, compost, workshops, event rentals. That income helps the mission become less dependent on any single donor.
Work creates purpose. Purpose is the opposite of despair.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love aquaponics because it's a living illustration of everything we believe.
Fish produce waste. Beneficial microbes turn that waste into nutrients. Plants absorb the nutrients and grow food. The plants clean the water, and that clean water flows back to the fish. It's a closed loop. Nothing is wasted. Every part supports another.
That is the Restore America model in miniature. In a healthy community, the people others might call waste are exactly the ones who — restored — become nutrients for the whole system.
Practically speaking, aquaponics gives residents sustainable food production, hands-on science and technology skills, a marketable trade, and fresh produce to eat and sell.
[If you have personal experience or photos of a system you've worked with, this is a great slide to add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powerful shifts in restoration is when someone stops being only the person receiving help and becomes the person giving it.
Hopeless people stare inward. Healthy people begin looking outward. So residents serve — and it flows both directions. They visit seniors, play music, help in gardens, share meals. And in return they receive wisdom, friendship, and the profound feeling of being needed.
We also bring the mission into the community through "Raise the Bed" — simple raised garden beds, roughly $100 each including soil and seed, installed by volunteers for families, schools, and public spaces. A donor can even give one in someone's honor. It's a tangible way for a church, a business, or a family to participate right now — and every bed carries an invitation to be part of something bigger.
[Tip: If you have a photo of a Raise the Bed installation, add it to this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distinction I care deeply about: we aren't trying to produce restored people. We're trying to produce resilient people.
Because the voices don't stop at graduation. The addict will still hear "just one more." The businessman will still hear "you'll never succeed." So every graduate leaves with a Toolbox — practical weapons for the daily fight.
Ten tools: Pause — create space between emotion and decision. Name the Lie — write down a negative thought and test whether it's true. Return to Truth — a card of anchor statements. Ask Better Questions — change the question and you change the answer. Community Check — recognize isolation and call someone. The 24-Hour Rule — never make life-changing decisions angry, lonely, hungry, exhausted, or ashamed. Gratitude Reset. Serve Someone. Tiny Wins — because confidence is evidence. And the Identity Statement — "I'm recovered," not "I'm an addict."
These live in a rugged, pocket-sized field manual — the kind a firefighter or EMT would carry — with pages like "When I feel like giving up…" and "When I'm lonely…" Each page asks: What am I feeling? What lie am I believing? What is true? What can I do in the next ten minutes? And who can I call?
Notice that last question isn't "Who can fix this?" It's "Who can walk with me through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speak plainly about faith, because I know some of you are wondering.
Restore America is biblically founded, and I make no apology for that. The Church should be creating solutions like this — not just handing out a meal and walking away, but offering community, education, compassion, housing, health, and nutrition.
But we practice faith without coercion. Nobody is required to believe on day one. Truth, love, responsibility, forgiveness, and hope are lived before they are preached. Jesus rarely handed people all the answers; he asked questions — "Do you want to get well?" That's the spirit we want.
And there's a principle that keeps us humble: we can't change anyone. A gardener can't make a seed grow. All he can do is prepare the soil, water, weed, and protect. We do the same. For people of faith, that leaves room to say God changes hearts. For people who aren't there yet, it still describes a respectful process that honors human freedom.
It also protects our team. If success means "Did I change this person?" we'll burn out. If success means "Did I prepare good soil today?" every kind act has lasting value.
[Speaking to corporate or secular audiences? This is the slide where you can emphasize "welcoming to all" and the practical, evidence-informed tools.]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reality: a lot of ministries begin with housing, and then struggle to keep the lights on.
So we're designing the campus from day one as a place where residents learn valuable skills while helping produce food, care for animals, maintain the property, and run small enterprises. That gives us both meaningful vocational training and diversified income.
On the left, mission-earned revenue: farmers markets, eggs, honey, plants, woodworking, crafts, a café, workshops, event rentals. On the right, generosity and partnership: individual donors, church partners, corporate sponsors, in-kind gifts, and grants — including housing, agriculture, workforce development, and food security programs.
We'll be building the legal structure the right way — working with a Tennessee nonprofit attorney and CPA, a governing board, and transparent financial controls — so every donor can trust that their gift is stewarded well.
[When you have a budget, add a slide here with your real numbers: startup cost, annual operating cost, and cost per resident. Donors will want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problem isn't unique to one town. Sadly, this is needed everywhere.
That's why I'm not only building a campus — I'm building a model. A "cookie-cutter" blueprint that anyone, anywhere, could pick up, fill in the blanks, and implement in their own community. A pastor in Texas, a business owner in Ohio, a group of volunteers in Oregon.
The toolkit includes the startup and operations manual, the five-phase curriculum, the ICU Toolbox field manual, forms, budget templates, volunteer and mentor training, and guides for planning the campus and its enterprises.
If you build a house, you change a neighborhood. If you build a model, you change a community. If you teach others to build the model, you may help change a nation.
Restore America is bigger than one person or one town. I carry the vision; many people will build the reality.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you to know this isn't just an idea — there's a plan.
The first 90 days are about foundation: defining mission and core values, recruiting three to seven founding board members, meeting with a Tennessee nonprofit attorney and CPA, choosing the right legal structure, and beginning church and donor outreach.
Months four through twelve: identify roughly ten acres in the Gallatin and Sumner County area, do the zoning and utility homework, develop a phased campus master plan, and keep planting seeds through Raise the Bed garden outreach.
Years one and two: build. The first tiny homes, the greenhouse and aquaponics, staff and mentors, and our first cohort of residents.
Years three through five: multiply. A full working campus, graduates mentoring newcomers, a published replication toolkit, and a second site.
[These timeframes are a working draft. Adjust them to match your current plans and what you've learned from your attorney and advisors.]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invitation. Restore America is larger than one person, and it needs every kind of person.
Churches: adopt a need, host Raise the Bed gardens, send mentors and volunteers. Donors: give monthly, sponsor a raised bed, or help underwrite a tiny home. Businesses: sponsor, donate goods or services, and — this is huge — offer job pathways for graduates. Builders and experts: farmers, contractors, counselors, teachers, attorneys, accountants — your skills are the difference between a dream and a campus. And restored people: your story is the proof that this works. Someone is sitting in exactly the place you used to be.
You don't have to do everything. You only have to do something. Plant a seed, sponsor a bed, join the founding team, or open a door.
[Have a sign-up sheet, QR code, or table ready for this moment. Ask for one specific next step, like a follow-up conversation this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close where I began.
Restoring America doesn't happen in Washington first. It happens one life at a time — one person seen, one family healed, one community reclaiming what was lost. Restored people restore people.
From tents to intensive care. From survival to purpose. From brokenness to restoration.
If something in your heart stirred while you were listening, don't ignore it. Come talk to me afterward. Bring your questions, your skills, your church, your company, your story. Every great restoration begins with one willing heart.
Thank you.
[Update the contact line on this slide with your preferred email, phone, or QR code before presenting.]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3B2C"/>
        </a:solidFill>
      </p:bgPr>
    </p:bg>
    <p:spTree>
      <p:nvGrpSpPr>
        <p:cNvPr id="1" name=""/>
        <p:cNvGrpSpPr/>
        <p:nvPr/>
      </p:nvGrpSpPr>
      <p:grpSpPr>
        <a:xfrm>
          <a:off x="0" y="0"/>
          <a:ext cx="0" cy="0"/>
          <a:chOff x="0" y="0"/>
          <a:chExt cx="0" cy="0"/>
        </a:xfrm>
      </p:grpSpPr>
      <p:sp>
        <p:nvSpPr>
          <p:cNvPr id="2" name="Text 0"/>
          <p:cNvSpPr txBox="1"/>
          <p:nvPr/>
        </p:nvSpPr>
        <p:spPr>
          <a:xfrm>
            <a:off x="731520" y="1737360"/>
            <a:ext cx="6400800" cy="365760"/>
          </a:xfrm>
          <a:prstGeom prst="rect">
            <a:avLst/>
          </a:prstGeom>
          <a:noFill/>
          <a:ln/>
        </p:spPr>
        <p:txBody>
          <a:bodyPr wrap="square" lIns="0" tIns="0" rIns="0" bIns="0" rtlCol="0" anchor="t"/>
          <a:lstStyle/>
          <a:p>
            <a:pPr indent="0" marL="0">
              <a:buNone/>
            </a:pPr>
            <a:r>
              <a:rPr lang="en-US" sz="1600" b="1" spc="600" kern="0" dirty="0">
                <a:solidFill>
                  <a:srgbClr val="E3A72F"/>
                </a:solidFill>
                <a:latin typeface="Calibri" pitchFamily="34" charset="0"/>
                <a:ea typeface="Calibri" pitchFamily="34" charset="-122"/>
                <a:cs typeface="Calibri" pitchFamily="34" charset="-120"/>
              </a:rPr>
              <a:t>RESTORE AMERICA</a:t>
            </a:r>
            <a:endParaRPr lang="en-US" sz="1600" dirty="0"/>
          </a:p>
        </p:txBody>
      </p:sp>
      <p:sp>
        <p:nvSpPr>
          <p:cNvPr id="3" name="Text 1"/>
          <p:cNvSpPr txBox="1"/>
          <p:nvPr/>
        </p:nvSpPr>
        <p:spPr>
          <a:xfrm>
            <a:off x="731520" y="2194560"/>
            <a:ext cx="6583680" cy="2011680"/>
          </a:xfrm>
          <a:prstGeom prst="rect">
            <a:avLst/>
          </a:prstGeom>
          <a:noFill/>
          <a:ln/>
        </p:spPr>
        <p:txBody>
          <a:bodyPr wrap="square" lIns="0" tIns="0" rIns="0" bIns="0" rtlCol="0" anchor="t"/>
          <a:lstStyle/>
          <a:p>
            <a:pPr indent="0" marL="0">
              <a:buNone/>
            </a:pPr>
            <a:r>
              <a:rPr lang="en-US" sz="5400" b="1" dirty="0">
                <a:solidFill>
                  <a:srgbClr val="FFFFFF"/>
                </a:solidFill>
                <a:latin typeface="Cambria" pitchFamily="34" charset="0"/>
                <a:ea typeface="Cambria" pitchFamily="34" charset="-122"/>
                <a:cs typeface="Cambria" pitchFamily="34" charset="-120"/>
              </a:rPr>
              <a:t>Restored people</a:t>
            </a:r>
            <a:endParaRPr lang="en-US" sz="5400" dirty="0"/>
          </a:p>
          <a:p>
            <a:pPr indent="0" marL="0">
              <a:buNone/>
            </a:pPr>
            <a:r>
              <a:rPr lang="en-US" sz="5400" b="1" dirty="0">
                <a:solidFill>
                  <a:srgbClr val="FFFFFF"/>
                </a:solidFill>
                <a:latin typeface="Cambria" pitchFamily="34" charset="0"/>
                <a:ea typeface="Cambria" pitchFamily="34" charset="-122"/>
                <a:cs typeface="Cambria" pitchFamily="34" charset="-120"/>
              </a:rPr>
              <a:t>restore people.</a:t>
            </a:r>
            <a:endParaRPr lang="en-US" sz="5400" dirty="0"/>
          </a:p>
        </p:txBody>
      </p:sp>
      <p:sp>
        <p:nvSpPr>
          <p:cNvPr id="4" name="Text 2"/>
          <p:cNvSpPr txBox="1"/>
          <p:nvPr/>
        </p:nvSpPr>
        <p:spPr>
          <a:xfrm>
            <a:off x="731520" y="4480560"/>
            <a:ext cx="6217920" cy="914400"/>
          </a:xfrm>
          <a:prstGeom prst="rect">
            <a:avLst/>
          </a:prstGeom>
          <a:noFill/>
          <a:ln/>
        </p:spPr>
        <p:txBody>
          <a:bodyPr wrap="square" lIns="0" tIns="0" rIns="0" bIns="0" rtlCol="0" anchor="t"/>
          <a:lstStyle/>
          <a:p>
            <a:pPr indent="0" marL="0">
              <a:buNone/>
            </a:pPr>
            <a:r>
              <a:rPr lang="en-US" sz="2000" dirty="0">
                <a:solidFill>
                  <a:srgbClr val="A9C5A0"/>
                </a:solidFill>
                <a:latin typeface="Calibri" pitchFamily="34" charset="0"/>
                <a:ea typeface="Calibri" pitchFamily="34" charset="-122"/>
                <a:cs typeface="Calibri" pitchFamily="34" charset="-120"/>
              </a:rPr>
              <a:t>A vision to rebuild lives, families, and communities</a:t>
            </a:r>
            <a:endParaRPr lang="en-US" sz="2000" dirty="0"/>
          </a:p>
          <a:p>
            <a:pPr indent="0" marL="0">
              <a:buNone/>
            </a:pPr>
            <a:r>
              <a:rPr lang="en-US" sz="2000" dirty="0">
                <a:solidFill>
                  <a:srgbClr val="A9C5A0"/>
                </a:solidFill>
                <a:latin typeface="Calibri" pitchFamily="34" charset="0"/>
                <a:ea typeface="Calibri" pitchFamily="34" charset="-122"/>
                <a:cs typeface="Calibri" pitchFamily="34" charset="-120"/>
              </a:rPr>
              <a:t>through purpose, work, truth, and belonging.</a:t>
            </a:r>
            <a:endParaRPr lang="en-US" sz="2000" dirty="0"/>
          </a:p>
        </p:txBody>
      </p:sp>
      <p:sp>
        <p:nvSpPr>
          <p:cNvPr id="5" name="Shape 3"/>
          <p:cNvSpPr/>
          <p:nvPr/>
        </p:nvSpPr>
        <p:spPr>
          <a:xfrm>
            <a:off x="7132320" y="1234440"/>
            <a:ext cx="4389120" cy="4389120"/>
          </a:xfrm>
          <a:prstGeom prst="ellipse">
            <a:avLst/>
          </a:prstGeom>
          <a:solidFill>
            <a:srgbClr val="27503A"/>
          </a:solidFill>
          <a:ln w="12700">
            <a:solidFill>
              <a:srgbClr val="27503A"/>
            </a:solidFill>
            <a:prstDash val="solid"/>
          </a:ln>
        </p:spPr>
      </p:sp>
      <p:sp>
        <p:nvSpPr>
          <p:cNvPr id="6" name="Shape 4"/>
          <p:cNvSpPr/>
          <p:nvPr/>
        </p:nvSpPr>
        <p:spPr>
          <a:xfrm>
            <a:off x="7772400" y="1874520"/>
            <a:ext cx="3108960" cy="3108960"/>
          </a:xfrm>
          <a:prstGeom prst="ellipse">
            <a:avLst/>
          </a:prstGeom>
          <a:solidFill>
            <a:srgbClr val="3E7B4F"/>
          </a:solidFill>
          <a:ln w="12700">
            <a:solidFill>
              <a:srgbClr val="3E7B4F"/>
            </a:solidFill>
            <a:prstDash val="solid"/>
          </a:ln>
        </p:spPr>
      </p:sp>
      <p:sp>
        <p:nvSpPr>
          <p:cNvPr id="7" name="Shape 5"/>
          <p:cNvSpPr/>
          <p:nvPr/>
        </p:nvSpPr>
        <p:spPr>
          <a:xfrm>
            <a:off x="8321040" y="2423160"/>
            <a:ext cx="2011680" cy="2011680"/>
          </a:xfrm>
          <a:prstGeom prst="ellipse">
            <a:avLst/>
          </a:prstGeom>
          <a:solidFill>
            <a:srgbClr val="E3A72F"/>
          </a:solidFill>
          <a:ln w="12700">
            <a:solidFill>
              <a:srgbClr val="E3A72F"/>
            </a:solidFill>
            <a:prstDash val="solid"/>
          </a:ln>
        </p:spPr>
      </p:sp>
      <p:pic>
        <p:nvPicPr>
          <p:cNvPr id="8" name="Image 0" descr="preencoded.png">    </p:cNvPr>
          <p:cNvPicPr>
            <a:picLocks noChangeAspect="1"/>
          </p:cNvPicPr>
          <p:nvPr/>
        </p:nvPicPr>
        <p:blipFill>
          <a:blip r:embed="rId1"/>
          <a:stretch>
            <a:fillRect/>
          </a:stretch>
        </p:blipFill>
        <p:spPr>
          <a:xfrm>
            <a:off x="8823960" y="2926080"/>
            <a:ext cx="1005840" cy="1005840"/>
          </a:xfrm>
          <a:prstGeom prst="rect">
            <a:avLst/>
          </a:prstGeom>
        </p:spPr>
      </p:pic>
      <p:sp>
        <p:nvSpPr>
          <p:cNvPr id="9" name="Shape 6"/>
          <p:cNvSpPr/>
          <p:nvPr/>
        </p:nvSpPr>
        <p:spPr>
          <a:xfrm>
            <a:off x="7040880" y="1371600"/>
            <a:ext cx="914400" cy="914400"/>
          </a:xfrm>
          <a:prstGeom prst="ellipse">
            <a:avLst/>
          </a:prstGeom>
          <a:solidFill>
            <a:srgbClr val="FFFFFF"/>
          </a:solidFill>
          <a:ln w="12700">
            <a:solidFill>
              <a:srgbClr val="FFFFFF"/>
            </a:solidFill>
            <a:prstDash val="solid"/>
          </a:ln>
        </p:spPr>
      </p:sp>
      <p:pic>
        <p:nvPicPr>
          <p:cNvPr id="10" name="Image 1" descr="preencoded.png">    </p:cNvPr>
          <p:cNvPicPr>
            <a:picLocks noChangeAspect="1"/>
          </p:cNvPicPr>
          <p:nvPr/>
        </p:nvPicPr>
        <p:blipFill>
          <a:blip r:embed="rId2"/>
          <a:stretch>
            <a:fillRect/>
          </a:stretch>
        </p:blipFill>
        <p:spPr>
          <a:xfrm>
            <a:off x="7269480" y="1600200"/>
            <a:ext cx="457200" cy="457200"/>
          </a:xfrm>
          <a:prstGeom prst="rect">
            <a:avLst/>
          </a:prstGeom>
        </p:spPr>
      </p:pic>
      <p:sp>
        <p:nvSpPr>
          <p:cNvPr id="11" name="Shape 7"/>
          <p:cNvSpPr/>
          <p:nvPr/>
        </p:nvSpPr>
        <p:spPr>
          <a:xfrm>
            <a:off x="10721340" y="1668780"/>
            <a:ext cx="868680" cy="868680"/>
          </a:xfrm>
          <a:prstGeom prst="ellipse">
            <a:avLst/>
          </a:prstGeom>
          <a:solidFill>
            <a:srgbClr val="FFFFFF"/>
          </a:solidFill>
          <a:ln w="12700">
            <a:solidFill>
              <a:srgbClr val="FFFFFF"/>
            </a:solidFill>
            <a:prstDash val="solid"/>
          </a:ln>
        </p:spPr>
      </p:sp>
      <p:pic>
        <p:nvPicPr>
          <p:cNvPr id="12" name="Image 2" descr="preencoded.png">    </p:cNvPr>
          <p:cNvPicPr>
            <a:picLocks noChangeAspect="1"/>
          </p:cNvPicPr>
          <p:nvPr/>
        </p:nvPicPr>
        <p:blipFill>
          <a:blip r:embed="rId3"/>
          <a:stretch>
            <a:fillRect/>
          </a:stretch>
        </p:blipFill>
        <p:spPr>
          <a:xfrm>
            <a:off x="10938510" y="1885950"/>
            <a:ext cx="434340" cy="434340"/>
          </a:xfrm>
          <a:prstGeom prst="rect">
            <a:avLst/>
          </a:prstGeom>
        </p:spPr>
      </p:pic>
      <p:sp>
        <p:nvSpPr>
          <p:cNvPr id="13" name="Shape 8"/>
          <p:cNvSpPr/>
          <p:nvPr/>
        </p:nvSpPr>
        <p:spPr>
          <a:xfrm>
            <a:off x="10492740" y="4640580"/>
            <a:ext cx="960120" cy="960120"/>
          </a:xfrm>
          <a:prstGeom prst="ellipse">
            <a:avLst/>
          </a:prstGeom>
          <a:solidFill>
            <a:srgbClr val="FFFFFF"/>
          </a:solidFill>
          <a:ln w="12700">
            <a:solidFill>
              <a:srgbClr val="FFFFFF"/>
            </a:solidFill>
            <a:prstDash val="solid"/>
          </a:ln>
        </p:spPr>
      </p:sp>
      <p:pic>
        <p:nvPicPr>
          <p:cNvPr id="14" name="Image 3" descr="preencoded.png">    </p:cNvPr>
          <p:cNvPicPr>
            <a:picLocks noChangeAspect="1"/>
          </p:cNvPicPr>
          <p:nvPr/>
        </p:nvPicPr>
        <p:blipFill>
          <a:blip r:embed="rId4"/>
          <a:stretch>
            <a:fillRect/>
          </a:stretch>
        </p:blipFill>
        <p:spPr>
          <a:xfrm>
            <a:off x="10732770" y="4880610"/>
            <a:ext cx="480060" cy="480060"/>
          </a:xfrm>
          <a:prstGeom prst="rect">
            <a:avLst/>
          </a:prstGeom>
        </p:spPr>
      </p:pic>
      <p:sp>
        <p:nvSpPr>
          <p:cNvPr id="15" name="Shape 9"/>
          <p:cNvSpPr/>
          <p:nvPr/>
        </p:nvSpPr>
        <p:spPr>
          <a:xfrm>
            <a:off x="7269480" y="4800600"/>
            <a:ext cx="822960" cy="822960"/>
          </a:xfrm>
          <a:prstGeom prst="ellipse">
            <a:avLst/>
          </a:prstGeom>
          <a:solidFill>
            <a:srgbClr val="FFFFFF"/>
          </a:solidFill>
          <a:ln w="12700">
            <a:solidFill>
              <a:srgbClr val="FFFFFF"/>
            </a:solidFill>
            <a:prstDash val="solid"/>
          </a:ln>
        </p:spPr>
      </p:sp>
      <p:pic>
        <p:nvPicPr>
          <p:cNvPr id="16" name="Image 4" descr="preencoded.png">    </p:cNvPr>
          <p:cNvPicPr>
            <a:picLocks noChangeAspect="1"/>
          </p:cNvPicPr>
          <p:nvPr/>
        </p:nvPicPr>
        <p:blipFill>
          <a:blip r:embed="rId5"/>
          <a:stretch>
            <a:fillRect/>
          </a:stretch>
        </p:blipFill>
        <p:spPr>
          <a:xfrm>
            <a:off x="7475220" y="5006340"/>
            <a:ext cx="411480" cy="4114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6291F"/>
        </a:solidFill>
      </p:bgPr>
    </p:bg>
    <p:spTree>
      <p:nvGrpSpPr>
        <p:cNvPr id="1" name=""/>
        <p:cNvGrpSpPr/>
        <p:nvPr/>
      </p:nvGrpSpPr>
      <p:grpSpPr>
        <a:xfrm>
          <a:off x="0" y="0"/>
          <a:ext cx="0" cy="0"/>
          <a:chOff x="0" y="0"/>
          <a:chExt cx="0" cy="0"/>
        </a:xfrm>
      </p:grpSpPr>
      <p:sp>
        <p:nvSpPr>
          <p:cNvPr id="2" name="Text 0"/>
          <p:cNvSpPr txBox="1"/>
          <p:nvPr/>
        </p:nvSpPr>
        <p:spPr>
          <a:xfrm>
            <a:off x="640080" y="457200"/>
            <a:ext cx="1088136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Different voices. Same war.</a:t>
            </a:r>
            <a:endParaRPr lang="en-US" sz="3400" dirty="0"/>
          </a:p>
        </p:txBody>
      </p:sp>
      <p:sp>
        <p:nvSpPr>
          <p:cNvPr id="3" name="Shape 1"/>
          <p:cNvSpPr/>
          <p:nvPr/>
        </p:nvSpPr>
        <p:spPr>
          <a:xfrm>
            <a:off x="640080" y="1508760"/>
            <a:ext cx="3520440" cy="1691640"/>
          </a:xfrm>
          <a:prstGeom prst="roundRect">
            <a:avLst>
              <a:gd name="adj" fmla="val 6486"/>
            </a:avLst>
          </a:prstGeom>
          <a:solidFill>
            <a:srgbClr val="27503A"/>
          </a:solidFill>
          <a:ln w="12700">
            <a:solidFill>
              <a:srgbClr val="27503A"/>
            </a:solidFill>
            <a:prstDash val="solid"/>
          </a:ln>
        </p:spPr>
      </p:sp>
      <p:sp>
        <p:nvSpPr>
          <p:cNvPr id="4" name="Text 2"/>
          <p:cNvSpPr txBox="1"/>
          <p:nvPr/>
        </p:nvSpPr>
        <p:spPr>
          <a:xfrm>
            <a:off x="914400" y="1783080"/>
            <a:ext cx="3017520" cy="868680"/>
          </a:xfrm>
          <a:prstGeom prst="rect">
            <a:avLst/>
          </a:prstGeom>
          <a:noFill/>
          <a:ln/>
        </p:spPr>
        <p:txBody>
          <a:bodyPr wrap="square" lIns="0" tIns="0" rIns="0" bIns="0" rtlCol="0" anchor="ctr"/>
          <a:lstStyle/>
          <a:p>
            <a:pPr indent="0" marL="0">
              <a:buNone/>
            </a:pPr>
            <a:r>
              <a:rPr lang="en-US" sz="2400" i="1" dirty="0">
                <a:solidFill>
                  <a:srgbClr val="FFFFFF"/>
                </a:solidFill>
                <a:latin typeface="Cambria" pitchFamily="34" charset="0"/>
                <a:ea typeface="Cambria" pitchFamily="34" charset="-122"/>
                <a:cs typeface="Cambria" pitchFamily="34" charset="-120"/>
              </a:rPr>
              <a:t>"Just one more hit."</a:t>
            </a:r>
            <a:endParaRPr lang="en-US" sz="2400" dirty="0"/>
          </a:p>
        </p:txBody>
      </p:sp>
      <p:sp>
        <p:nvSpPr>
          <p:cNvPr id="5" name="Text 3"/>
          <p:cNvSpPr txBox="1"/>
          <p:nvPr/>
        </p:nvSpPr>
        <p:spPr>
          <a:xfrm>
            <a:off x="914400" y="2788920"/>
            <a:ext cx="3017520" cy="274320"/>
          </a:xfrm>
          <a:prstGeom prst="rect">
            <a:avLst/>
          </a:prstGeom>
          <a:noFill/>
          <a:ln/>
        </p:spPr>
        <p:txBody>
          <a:bodyPr wrap="square" lIns="0" tIns="0" rIns="0" bIns="0" rtlCol="0" anchor="t"/>
          <a:lstStyle/>
          <a:p>
            <a:pPr indent="0" marL="0">
              <a:buNone/>
            </a:pPr>
            <a:r>
              <a:rPr lang="en-US" sz="1200" b="1" spc="300" kern="0" dirty="0">
                <a:solidFill>
                  <a:srgbClr val="E3A72F"/>
                </a:solidFill>
                <a:latin typeface="Calibri" pitchFamily="34" charset="0"/>
                <a:ea typeface="Calibri" pitchFamily="34" charset="-122"/>
                <a:cs typeface="Calibri" pitchFamily="34" charset="-120"/>
              </a:rPr>
              <a:t>THE ADDICT</a:t>
            </a:r>
            <a:endParaRPr lang="en-US" sz="1200" dirty="0"/>
          </a:p>
        </p:txBody>
      </p:sp>
      <p:sp>
        <p:nvSpPr>
          <p:cNvPr id="6" name="Shape 4"/>
          <p:cNvSpPr/>
          <p:nvPr/>
        </p:nvSpPr>
        <p:spPr>
          <a:xfrm>
            <a:off x="4343400" y="1508760"/>
            <a:ext cx="3520440" cy="1691640"/>
          </a:xfrm>
          <a:prstGeom prst="roundRect">
            <a:avLst>
              <a:gd name="adj" fmla="val 6486"/>
            </a:avLst>
          </a:prstGeom>
          <a:solidFill>
            <a:srgbClr val="27503A"/>
          </a:solidFill>
          <a:ln w="12700">
            <a:solidFill>
              <a:srgbClr val="27503A"/>
            </a:solidFill>
            <a:prstDash val="solid"/>
          </a:ln>
        </p:spPr>
      </p:sp>
      <p:sp>
        <p:nvSpPr>
          <p:cNvPr id="7" name="Text 5"/>
          <p:cNvSpPr txBox="1"/>
          <p:nvPr/>
        </p:nvSpPr>
        <p:spPr>
          <a:xfrm>
            <a:off x="4617720" y="1783080"/>
            <a:ext cx="3017520" cy="868680"/>
          </a:xfrm>
          <a:prstGeom prst="rect">
            <a:avLst/>
          </a:prstGeom>
          <a:noFill/>
          <a:ln/>
        </p:spPr>
        <p:txBody>
          <a:bodyPr wrap="square" lIns="0" tIns="0" rIns="0" bIns="0" rtlCol="0" anchor="ctr"/>
          <a:lstStyle/>
          <a:p>
            <a:pPr indent="0" marL="0">
              <a:buNone/>
            </a:pPr>
            <a:r>
              <a:rPr lang="en-US" sz="2400" i="1" dirty="0">
                <a:solidFill>
                  <a:srgbClr val="FFFFFF"/>
                </a:solidFill>
                <a:latin typeface="Cambria" pitchFamily="34" charset="0"/>
                <a:ea typeface="Cambria" pitchFamily="34" charset="-122"/>
                <a:cs typeface="Cambria" pitchFamily="34" charset="-120"/>
              </a:rPr>
              <a:t>"One drink won't hurt."</a:t>
            </a:r>
            <a:endParaRPr lang="en-US" sz="2400" dirty="0"/>
          </a:p>
        </p:txBody>
      </p:sp>
      <p:sp>
        <p:nvSpPr>
          <p:cNvPr id="8" name="Text 6"/>
          <p:cNvSpPr txBox="1"/>
          <p:nvPr/>
        </p:nvSpPr>
        <p:spPr>
          <a:xfrm>
            <a:off x="4617720" y="2788920"/>
            <a:ext cx="3017520" cy="274320"/>
          </a:xfrm>
          <a:prstGeom prst="rect">
            <a:avLst/>
          </a:prstGeom>
          <a:noFill/>
          <a:ln/>
        </p:spPr>
        <p:txBody>
          <a:bodyPr wrap="square" lIns="0" tIns="0" rIns="0" bIns="0" rtlCol="0" anchor="t"/>
          <a:lstStyle/>
          <a:p>
            <a:pPr indent="0" marL="0">
              <a:buNone/>
            </a:pPr>
            <a:r>
              <a:rPr lang="en-US" sz="1200" b="1" spc="300" kern="0" dirty="0">
                <a:solidFill>
                  <a:srgbClr val="E3A72F"/>
                </a:solidFill>
                <a:latin typeface="Calibri" pitchFamily="34" charset="0"/>
                <a:ea typeface="Calibri" pitchFamily="34" charset="-122"/>
                <a:cs typeface="Calibri" pitchFamily="34" charset="-120"/>
              </a:rPr>
              <a:t>THE ALCOHOLIC</a:t>
            </a:r>
            <a:endParaRPr lang="en-US" sz="1200" dirty="0"/>
          </a:p>
        </p:txBody>
      </p:sp>
      <p:sp>
        <p:nvSpPr>
          <p:cNvPr id="9" name="Shape 7"/>
          <p:cNvSpPr/>
          <p:nvPr/>
        </p:nvSpPr>
        <p:spPr>
          <a:xfrm>
            <a:off x="8046720" y="1508760"/>
            <a:ext cx="3520440" cy="1691640"/>
          </a:xfrm>
          <a:prstGeom prst="roundRect">
            <a:avLst>
              <a:gd name="adj" fmla="val 6486"/>
            </a:avLst>
          </a:prstGeom>
          <a:solidFill>
            <a:srgbClr val="27503A"/>
          </a:solidFill>
          <a:ln w="12700">
            <a:solidFill>
              <a:srgbClr val="27503A"/>
            </a:solidFill>
            <a:prstDash val="solid"/>
          </a:ln>
        </p:spPr>
      </p:sp>
      <p:sp>
        <p:nvSpPr>
          <p:cNvPr id="10" name="Text 8"/>
          <p:cNvSpPr txBox="1"/>
          <p:nvPr/>
        </p:nvSpPr>
        <p:spPr>
          <a:xfrm>
            <a:off x="8321040" y="1783080"/>
            <a:ext cx="3017520" cy="868680"/>
          </a:xfrm>
          <a:prstGeom prst="rect">
            <a:avLst/>
          </a:prstGeom>
          <a:noFill/>
          <a:ln/>
        </p:spPr>
        <p:txBody>
          <a:bodyPr wrap="square" lIns="0" tIns="0" rIns="0" bIns="0" rtlCol="0" anchor="ctr"/>
          <a:lstStyle/>
          <a:p>
            <a:pPr indent="0" marL="0">
              <a:buNone/>
            </a:pPr>
            <a:r>
              <a:rPr lang="en-US" sz="2400" i="1" dirty="0">
                <a:solidFill>
                  <a:srgbClr val="FFFFFF"/>
                </a:solidFill>
                <a:latin typeface="Cambria" pitchFamily="34" charset="0"/>
                <a:ea typeface="Cambria" pitchFamily="34" charset="-122"/>
                <a:cs typeface="Cambria" pitchFamily="34" charset="-120"/>
              </a:rPr>
              <a:t>"You're worthless."</a:t>
            </a:r>
            <a:endParaRPr lang="en-US" sz="2400" dirty="0"/>
          </a:p>
        </p:txBody>
      </p:sp>
      <p:sp>
        <p:nvSpPr>
          <p:cNvPr id="11" name="Text 9"/>
          <p:cNvSpPr txBox="1"/>
          <p:nvPr/>
        </p:nvSpPr>
        <p:spPr>
          <a:xfrm>
            <a:off x="8321040" y="2788920"/>
            <a:ext cx="3017520" cy="274320"/>
          </a:xfrm>
          <a:prstGeom prst="rect">
            <a:avLst/>
          </a:prstGeom>
          <a:noFill/>
          <a:ln/>
        </p:spPr>
        <p:txBody>
          <a:bodyPr wrap="square" lIns="0" tIns="0" rIns="0" bIns="0" rtlCol="0" anchor="t"/>
          <a:lstStyle/>
          <a:p>
            <a:pPr indent="0" marL="0">
              <a:buNone/>
            </a:pPr>
            <a:r>
              <a:rPr lang="en-US" sz="1200" b="1" spc="300" kern="0" dirty="0">
                <a:solidFill>
                  <a:srgbClr val="E3A72F"/>
                </a:solidFill>
                <a:latin typeface="Calibri" pitchFamily="34" charset="0"/>
                <a:ea typeface="Calibri" pitchFamily="34" charset="-122"/>
                <a:cs typeface="Calibri" pitchFamily="34" charset="-120"/>
              </a:rPr>
              <a:t>THE ABUSED</a:t>
            </a:r>
            <a:endParaRPr lang="en-US" sz="1200" dirty="0"/>
          </a:p>
        </p:txBody>
      </p:sp>
      <p:sp>
        <p:nvSpPr>
          <p:cNvPr id="12" name="Shape 10"/>
          <p:cNvSpPr/>
          <p:nvPr/>
        </p:nvSpPr>
        <p:spPr>
          <a:xfrm>
            <a:off x="640080" y="3383280"/>
            <a:ext cx="3520440" cy="1691640"/>
          </a:xfrm>
          <a:prstGeom prst="roundRect">
            <a:avLst>
              <a:gd name="adj" fmla="val 6486"/>
            </a:avLst>
          </a:prstGeom>
          <a:solidFill>
            <a:srgbClr val="27503A"/>
          </a:solidFill>
          <a:ln w="12700">
            <a:solidFill>
              <a:srgbClr val="27503A"/>
            </a:solidFill>
            <a:prstDash val="solid"/>
          </a:ln>
        </p:spPr>
      </p:sp>
      <p:sp>
        <p:nvSpPr>
          <p:cNvPr id="13" name="Text 11"/>
          <p:cNvSpPr txBox="1"/>
          <p:nvPr/>
        </p:nvSpPr>
        <p:spPr>
          <a:xfrm>
            <a:off x="914400" y="3657600"/>
            <a:ext cx="3017520" cy="868680"/>
          </a:xfrm>
          <a:prstGeom prst="rect">
            <a:avLst/>
          </a:prstGeom>
          <a:noFill/>
          <a:ln/>
        </p:spPr>
        <p:txBody>
          <a:bodyPr wrap="square" lIns="0" tIns="0" rIns="0" bIns="0" rtlCol="0" anchor="ctr"/>
          <a:lstStyle/>
          <a:p>
            <a:pPr indent="0" marL="0">
              <a:buNone/>
            </a:pPr>
            <a:r>
              <a:rPr lang="en-US" sz="2400" i="1" dirty="0">
                <a:solidFill>
                  <a:srgbClr val="FFFFFF"/>
                </a:solidFill>
                <a:latin typeface="Cambria" pitchFamily="34" charset="0"/>
                <a:ea typeface="Cambria" pitchFamily="34" charset="-122"/>
                <a:cs typeface="Cambria" pitchFamily="34" charset="-120"/>
              </a:rPr>
              <a:t>"You should have died."</a:t>
            </a:r>
            <a:endParaRPr lang="en-US" sz="2400" dirty="0"/>
          </a:p>
        </p:txBody>
      </p:sp>
      <p:sp>
        <p:nvSpPr>
          <p:cNvPr id="14" name="Text 12"/>
          <p:cNvSpPr txBox="1"/>
          <p:nvPr/>
        </p:nvSpPr>
        <p:spPr>
          <a:xfrm>
            <a:off x="914400" y="4663440"/>
            <a:ext cx="3017520" cy="274320"/>
          </a:xfrm>
          <a:prstGeom prst="rect">
            <a:avLst/>
          </a:prstGeom>
          <a:noFill/>
          <a:ln/>
        </p:spPr>
        <p:txBody>
          <a:bodyPr wrap="square" lIns="0" tIns="0" rIns="0" bIns="0" rtlCol="0" anchor="t"/>
          <a:lstStyle/>
          <a:p>
            <a:pPr indent="0" marL="0">
              <a:buNone/>
            </a:pPr>
            <a:r>
              <a:rPr lang="en-US" sz="1200" b="1" spc="300" kern="0" dirty="0">
                <a:solidFill>
                  <a:srgbClr val="E3A72F"/>
                </a:solidFill>
                <a:latin typeface="Calibri" pitchFamily="34" charset="0"/>
                <a:ea typeface="Calibri" pitchFamily="34" charset="-122"/>
                <a:cs typeface="Calibri" pitchFamily="34" charset="-120"/>
              </a:rPr>
              <a:t>THE VETERAN</a:t>
            </a:r>
            <a:endParaRPr lang="en-US" sz="1200" dirty="0"/>
          </a:p>
        </p:txBody>
      </p:sp>
      <p:sp>
        <p:nvSpPr>
          <p:cNvPr id="15" name="Shape 13"/>
          <p:cNvSpPr/>
          <p:nvPr/>
        </p:nvSpPr>
        <p:spPr>
          <a:xfrm>
            <a:off x="4343400" y="3383280"/>
            <a:ext cx="3520440" cy="1691640"/>
          </a:xfrm>
          <a:prstGeom prst="roundRect">
            <a:avLst>
              <a:gd name="adj" fmla="val 6486"/>
            </a:avLst>
          </a:prstGeom>
          <a:solidFill>
            <a:srgbClr val="27503A"/>
          </a:solidFill>
          <a:ln w="12700">
            <a:solidFill>
              <a:srgbClr val="27503A"/>
            </a:solidFill>
            <a:prstDash val="solid"/>
          </a:ln>
        </p:spPr>
      </p:sp>
      <p:sp>
        <p:nvSpPr>
          <p:cNvPr id="16" name="Text 14"/>
          <p:cNvSpPr txBox="1"/>
          <p:nvPr/>
        </p:nvSpPr>
        <p:spPr>
          <a:xfrm>
            <a:off x="4617720" y="3657600"/>
            <a:ext cx="3017520" cy="868680"/>
          </a:xfrm>
          <a:prstGeom prst="rect">
            <a:avLst/>
          </a:prstGeom>
          <a:noFill/>
          <a:ln/>
        </p:spPr>
        <p:txBody>
          <a:bodyPr wrap="square" lIns="0" tIns="0" rIns="0" bIns="0" rtlCol="0" anchor="ctr"/>
          <a:lstStyle/>
          <a:p>
            <a:pPr indent="0" marL="0">
              <a:buNone/>
            </a:pPr>
            <a:r>
              <a:rPr lang="en-US" sz="2400" i="1" dirty="0">
                <a:solidFill>
                  <a:srgbClr val="FFFFFF"/>
                </a:solidFill>
                <a:latin typeface="Cambria" pitchFamily="34" charset="0"/>
                <a:ea typeface="Cambria" pitchFamily="34" charset="-122"/>
                <a:cs typeface="Cambria" pitchFamily="34" charset="-120"/>
              </a:rPr>
              <a:t>"Nobody loves you."</a:t>
            </a:r>
            <a:endParaRPr lang="en-US" sz="2400" dirty="0"/>
          </a:p>
        </p:txBody>
      </p:sp>
      <p:sp>
        <p:nvSpPr>
          <p:cNvPr id="17" name="Text 15"/>
          <p:cNvSpPr txBox="1"/>
          <p:nvPr/>
        </p:nvSpPr>
        <p:spPr>
          <a:xfrm>
            <a:off x="4617720" y="4663440"/>
            <a:ext cx="3017520" cy="274320"/>
          </a:xfrm>
          <a:prstGeom prst="rect">
            <a:avLst/>
          </a:prstGeom>
          <a:noFill/>
          <a:ln/>
        </p:spPr>
        <p:txBody>
          <a:bodyPr wrap="square" lIns="0" tIns="0" rIns="0" bIns="0" rtlCol="0" anchor="t"/>
          <a:lstStyle/>
          <a:p>
            <a:pPr indent="0" marL="0">
              <a:buNone/>
            </a:pPr>
            <a:r>
              <a:rPr lang="en-US" sz="1200" b="1" spc="300" kern="0" dirty="0">
                <a:solidFill>
                  <a:srgbClr val="E3A72F"/>
                </a:solidFill>
                <a:latin typeface="Calibri" pitchFamily="34" charset="0"/>
                <a:ea typeface="Calibri" pitchFamily="34" charset="-122"/>
                <a:cs typeface="Calibri" pitchFamily="34" charset="-120"/>
              </a:rPr>
              <a:t>THE TEENAGER</a:t>
            </a:r>
            <a:endParaRPr lang="en-US" sz="1200" dirty="0"/>
          </a:p>
        </p:txBody>
      </p:sp>
      <p:sp>
        <p:nvSpPr>
          <p:cNvPr id="18" name="Shape 16"/>
          <p:cNvSpPr/>
          <p:nvPr/>
        </p:nvSpPr>
        <p:spPr>
          <a:xfrm>
            <a:off x="8046720" y="3383280"/>
            <a:ext cx="3520440" cy="1691640"/>
          </a:xfrm>
          <a:prstGeom prst="roundRect">
            <a:avLst>
              <a:gd name="adj" fmla="val 6486"/>
            </a:avLst>
          </a:prstGeom>
          <a:solidFill>
            <a:srgbClr val="27503A"/>
          </a:solidFill>
          <a:ln w="12700">
            <a:solidFill>
              <a:srgbClr val="27503A"/>
            </a:solidFill>
            <a:prstDash val="solid"/>
          </a:ln>
        </p:spPr>
      </p:sp>
      <p:sp>
        <p:nvSpPr>
          <p:cNvPr id="19" name="Text 17"/>
          <p:cNvSpPr txBox="1"/>
          <p:nvPr/>
        </p:nvSpPr>
        <p:spPr>
          <a:xfrm>
            <a:off x="8321040" y="3657600"/>
            <a:ext cx="3017520" cy="868680"/>
          </a:xfrm>
          <a:prstGeom prst="rect">
            <a:avLst/>
          </a:prstGeom>
          <a:noFill/>
          <a:ln/>
        </p:spPr>
        <p:txBody>
          <a:bodyPr wrap="square" lIns="0" tIns="0" rIns="0" bIns="0" rtlCol="0" anchor="ctr"/>
          <a:lstStyle/>
          <a:p>
            <a:pPr indent="0" marL="0">
              <a:buNone/>
            </a:pPr>
            <a:r>
              <a:rPr lang="en-US" sz="2400" i="1" dirty="0">
                <a:solidFill>
                  <a:srgbClr val="FFFFFF"/>
                </a:solidFill>
                <a:latin typeface="Cambria" pitchFamily="34" charset="0"/>
                <a:ea typeface="Cambria" pitchFamily="34" charset="-122"/>
                <a:cs typeface="Cambria" pitchFamily="34" charset="-120"/>
              </a:rPr>
              <a:t>"God has abandoned you."</a:t>
            </a:r>
            <a:endParaRPr lang="en-US" sz="2400" dirty="0"/>
          </a:p>
        </p:txBody>
      </p:sp>
      <p:sp>
        <p:nvSpPr>
          <p:cNvPr id="20" name="Text 18"/>
          <p:cNvSpPr txBox="1"/>
          <p:nvPr/>
        </p:nvSpPr>
        <p:spPr>
          <a:xfrm>
            <a:off x="8321040" y="4663440"/>
            <a:ext cx="3017520" cy="274320"/>
          </a:xfrm>
          <a:prstGeom prst="rect">
            <a:avLst/>
          </a:prstGeom>
          <a:noFill/>
          <a:ln/>
        </p:spPr>
        <p:txBody>
          <a:bodyPr wrap="square" lIns="0" tIns="0" rIns="0" bIns="0" rtlCol="0" anchor="t"/>
          <a:lstStyle/>
          <a:p>
            <a:pPr indent="0" marL="0">
              <a:buNone/>
            </a:pPr>
            <a:r>
              <a:rPr lang="en-US" sz="1200" b="1" spc="300" kern="0" dirty="0">
                <a:solidFill>
                  <a:srgbClr val="E3A72F"/>
                </a:solidFill>
                <a:latin typeface="Calibri" pitchFamily="34" charset="0"/>
                <a:ea typeface="Calibri" pitchFamily="34" charset="-122"/>
                <a:cs typeface="Calibri" pitchFamily="34" charset="-120"/>
              </a:rPr>
              <a:t>THE BELIEVER</a:t>
            </a:r>
            <a:endParaRPr lang="en-US" sz="1200" dirty="0"/>
          </a:p>
        </p:txBody>
      </p:sp>
      <p:sp>
        <p:nvSpPr>
          <p:cNvPr id="21" name="Text 19"/>
          <p:cNvSpPr txBox="1"/>
          <p:nvPr/>
        </p:nvSpPr>
        <p:spPr>
          <a:xfrm>
            <a:off x="640080" y="5440680"/>
            <a:ext cx="10881360" cy="731520"/>
          </a:xfrm>
          <a:prstGeom prst="rect">
            <a:avLst/>
          </a:prstGeom>
          <a:noFill/>
          <a:ln/>
        </p:spPr>
        <p:txBody>
          <a:bodyPr wrap="square" lIns="0" tIns="0" rIns="0" bIns="0" rtlCol="0" anchor="ctr"/>
          <a:lstStyle/>
          <a:p>
            <a:pPr indent="0" marL="0">
              <a:buNone/>
            </a:pPr>
            <a:r>
              <a:rPr lang="en-US" sz="2800" b="1" dirty="0">
                <a:solidFill>
                  <a:srgbClr val="E3A72F"/>
                </a:solidFill>
                <a:latin typeface="Cambria" pitchFamily="34" charset="0"/>
                <a:ea typeface="Cambria" pitchFamily="34" charset="-122"/>
                <a:cs typeface="Cambria" pitchFamily="34" charset="-120"/>
              </a:rPr>
              <a:t>A roof doesn't silence these voices. Restoration does.</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457200"/>
            <a:ext cx="10881360" cy="731520"/>
          </a:xfrm>
          <a:prstGeom prst="rect">
            <a:avLst/>
          </a:prstGeom>
          <a:noFill/>
          <a:ln/>
        </p:spPr>
        <p:txBody>
          <a:bodyPr wrap="square" lIns="0" tIns="0" rIns="0" bIns="0" rtlCol="0" anchor="ctr"/>
          <a:lstStyle/>
          <a:p>
            <a:pPr indent="0" marL="0">
              <a:buNone/>
            </a:pPr>
            <a:r>
              <a:rPr lang="en-US" sz="3400" b="1" dirty="0">
                <a:solidFill>
                  <a:srgbClr val="1E3B2C"/>
                </a:solidFill>
                <a:latin typeface="Cambria" pitchFamily="34" charset="0"/>
                <a:ea typeface="Cambria" pitchFamily="34" charset="-122"/>
                <a:cs typeface="Cambria" pitchFamily="34" charset="-120"/>
              </a:rPr>
              <a:t>Homelessness is the symptom, not the root</a:t>
            </a:r>
            <a:endParaRPr lang="en-US" sz="3400" dirty="0"/>
          </a:p>
        </p:txBody>
      </p:sp>
      <p:sp>
        <p:nvSpPr>
          <p:cNvPr id="3" name="Shape 1"/>
          <p:cNvSpPr/>
          <p:nvPr/>
        </p:nvSpPr>
        <p:spPr>
          <a:xfrm>
            <a:off x="640080" y="1554480"/>
            <a:ext cx="2057400" cy="3291840"/>
          </a:xfrm>
          <a:prstGeom prst="roundRect">
            <a:avLst>
              <a:gd name="adj" fmla="val 5333"/>
            </a:avLst>
          </a:prstGeom>
          <a:solidFill>
            <a:srgbClr val="EEF3EA"/>
          </a:solidFill>
          <a:ln w="12700">
            <a:solidFill>
              <a:srgbClr val="EEF3EA"/>
            </a:solidFill>
            <a:prstDash val="solid"/>
          </a:ln>
        </p:spPr>
      </p:sp>
      <p:sp>
        <p:nvSpPr>
          <p:cNvPr id="4" name="Shape 2"/>
          <p:cNvSpPr/>
          <p:nvPr/>
        </p:nvSpPr>
        <p:spPr>
          <a:xfrm>
            <a:off x="1143000" y="1851660"/>
            <a:ext cx="1051560" cy="1051560"/>
          </a:xfrm>
          <a:prstGeom prst="ellipse">
            <a:avLst/>
          </a:prstGeom>
          <a:solidFill>
            <a:srgbClr val="1E3B2C"/>
          </a:solidFill>
          <a:ln w="12700">
            <a:solidFill>
              <a:srgbClr val="1E3B2C"/>
            </a:solidFill>
            <a:prstDash val="solid"/>
          </a:ln>
        </p:spPr>
      </p:sp>
      <p:pic>
        <p:nvPicPr>
          <p:cNvPr id="5" name="Image 0" descr="preencoded.png">    </p:cNvPr>
          <p:cNvPicPr>
            <a:picLocks noChangeAspect="1"/>
          </p:cNvPicPr>
          <p:nvPr/>
        </p:nvPicPr>
        <p:blipFill>
          <a:blip r:embed="rId1"/>
          <a:stretch>
            <a:fillRect/>
          </a:stretch>
        </p:blipFill>
        <p:spPr>
          <a:xfrm>
            <a:off x="1405890" y="2114550"/>
            <a:ext cx="525780" cy="525780"/>
          </a:xfrm>
          <a:prstGeom prst="rect">
            <a:avLst/>
          </a:prstGeom>
        </p:spPr>
      </p:pic>
      <p:sp>
        <p:nvSpPr>
          <p:cNvPr id="6" name="Text 3"/>
          <p:cNvSpPr txBox="1"/>
          <p:nvPr/>
        </p:nvSpPr>
        <p:spPr>
          <a:xfrm>
            <a:off x="777240" y="3200400"/>
            <a:ext cx="1783080" cy="457200"/>
          </a:xfrm>
          <a:prstGeom prst="rect">
            <a:avLst/>
          </a:prstGeom>
          <a:noFill/>
          <a:ln/>
        </p:spPr>
        <p:txBody>
          <a:bodyPr wrap="square" lIns="0" tIns="0" rIns="0" bIns="0" rtlCol="0" anchor="t"/>
          <a:lstStyle/>
          <a:p>
            <a:pPr algn="ctr" indent="0" marL="0">
              <a:buNone/>
            </a:pPr>
            <a:r>
              <a:rPr lang="en-US" sz="1800" b="1" dirty="0">
                <a:solidFill>
                  <a:srgbClr val="1E3B2C"/>
                </a:solidFill>
                <a:latin typeface="Cambria" pitchFamily="34" charset="0"/>
                <a:ea typeface="Cambria" pitchFamily="34" charset="-122"/>
                <a:cs typeface="Cambria" pitchFamily="34" charset="-120"/>
              </a:rPr>
              <a:t>Absent father</a:t>
            </a:r>
            <a:endParaRPr lang="en-US" sz="1800" dirty="0"/>
          </a:p>
        </p:txBody>
      </p:sp>
      <p:sp>
        <p:nvSpPr>
          <p:cNvPr id="7" name="Text 4"/>
          <p:cNvSpPr txBox="1"/>
          <p:nvPr/>
        </p:nvSpPr>
        <p:spPr>
          <a:xfrm>
            <a:off x="822960" y="3749040"/>
            <a:ext cx="1691640" cy="914400"/>
          </a:xfrm>
          <a:prstGeom prst="rect">
            <a:avLst/>
          </a:prstGeom>
          <a:noFill/>
          <a:ln/>
        </p:spPr>
        <p:txBody>
          <a:bodyPr wrap="square" lIns="0" tIns="0" rIns="0" bIns="0" rtlCol="0" anchor="t"/>
          <a:lstStyle/>
          <a:p>
            <a:pPr algn="ctr" indent="0" marL="0">
              <a:buNone/>
            </a:pPr>
            <a:r>
              <a:rPr lang="en-US" sz="1400" dirty="0">
                <a:solidFill>
                  <a:srgbClr val="5E6B62"/>
                </a:solidFill>
                <a:latin typeface="Calibri" pitchFamily="34" charset="0"/>
                <a:ea typeface="Calibri" pitchFamily="34" charset="-122"/>
                <a:cs typeface="Calibri" pitchFamily="34" charset="-120"/>
              </a:rPr>
              <a:t>Missing guidance, protection, and belonging</a:t>
            </a:r>
            <a:endParaRPr lang="en-US" sz="1400" dirty="0"/>
          </a:p>
        </p:txBody>
      </p:sp>
      <p:sp>
        <p:nvSpPr>
          <p:cNvPr id="8" name="Shape 5"/>
          <p:cNvSpPr/>
          <p:nvPr/>
        </p:nvSpPr>
        <p:spPr>
          <a:xfrm>
            <a:off x="2852928" y="1554480"/>
            <a:ext cx="2057400" cy="3291840"/>
          </a:xfrm>
          <a:prstGeom prst="roundRect">
            <a:avLst>
              <a:gd name="adj" fmla="val 5333"/>
            </a:avLst>
          </a:prstGeom>
          <a:solidFill>
            <a:srgbClr val="EEF3EA"/>
          </a:solidFill>
          <a:ln w="12700">
            <a:solidFill>
              <a:srgbClr val="EEF3EA"/>
            </a:solidFill>
            <a:prstDash val="solid"/>
          </a:ln>
        </p:spPr>
      </p:sp>
      <p:sp>
        <p:nvSpPr>
          <p:cNvPr id="9" name="Shape 6"/>
          <p:cNvSpPr/>
          <p:nvPr/>
        </p:nvSpPr>
        <p:spPr>
          <a:xfrm>
            <a:off x="3355848" y="1851660"/>
            <a:ext cx="1051560" cy="1051560"/>
          </a:xfrm>
          <a:prstGeom prst="ellipse">
            <a:avLst/>
          </a:prstGeom>
          <a:solidFill>
            <a:srgbClr val="1E3B2C"/>
          </a:solidFill>
          <a:ln w="12700">
            <a:solidFill>
              <a:srgbClr val="1E3B2C"/>
            </a:solidFill>
            <a:prstDash val="solid"/>
          </a:ln>
        </p:spPr>
      </p:sp>
      <p:pic>
        <p:nvPicPr>
          <p:cNvPr id="10" name="Image 1" descr="preencoded.png">    </p:cNvPr>
          <p:cNvPicPr>
            <a:picLocks noChangeAspect="1"/>
          </p:cNvPicPr>
          <p:nvPr/>
        </p:nvPicPr>
        <p:blipFill>
          <a:blip r:embed="rId2"/>
          <a:stretch>
            <a:fillRect/>
          </a:stretch>
        </p:blipFill>
        <p:spPr>
          <a:xfrm>
            <a:off x="3618738" y="2114550"/>
            <a:ext cx="525780" cy="525780"/>
          </a:xfrm>
          <a:prstGeom prst="rect">
            <a:avLst/>
          </a:prstGeom>
        </p:spPr>
      </p:pic>
      <p:sp>
        <p:nvSpPr>
          <p:cNvPr id="11" name="Text 7"/>
          <p:cNvSpPr txBox="1"/>
          <p:nvPr/>
        </p:nvSpPr>
        <p:spPr>
          <a:xfrm>
            <a:off x="2990088" y="3200400"/>
            <a:ext cx="1783080" cy="457200"/>
          </a:xfrm>
          <a:prstGeom prst="rect">
            <a:avLst/>
          </a:prstGeom>
          <a:noFill/>
          <a:ln/>
        </p:spPr>
        <p:txBody>
          <a:bodyPr wrap="square" lIns="0" tIns="0" rIns="0" bIns="0" rtlCol="0" anchor="t"/>
          <a:lstStyle/>
          <a:p>
            <a:pPr algn="ctr" indent="0" marL="0">
              <a:buNone/>
            </a:pPr>
            <a:r>
              <a:rPr lang="en-US" sz="1800" b="1" dirty="0">
                <a:solidFill>
                  <a:srgbClr val="1E3B2C"/>
                </a:solidFill>
                <a:latin typeface="Cambria" pitchFamily="34" charset="0"/>
                <a:ea typeface="Cambria" pitchFamily="34" charset="-122"/>
                <a:cs typeface="Cambria" pitchFamily="34" charset="-120"/>
              </a:rPr>
              <a:t>Lost identity</a:t>
            </a:r>
            <a:endParaRPr lang="en-US" sz="1800" dirty="0"/>
          </a:p>
        </p:txBody>
      </p:sp>
      <p:sp>
        <p:nvSpPr>
          <p:cNvPr id="12" name="Text 8"/>
          <p:cNvSpPr txBox="1"/>
          <p:nvPr/>
        </p:nvSpPr>
        <p:spPr>
          <a:xfrm>
            <a:off x="3035808" y="3749040"/>
            <a:ext cx="1691640" cy="914400"/>
          </a:xfrm>
          <a:prstGeom prst="rect">
            <a:avLst/>
          </a:prstGeom>
          <a:noFill/>
          <a:ln/>
        </p:spPr>
        <p:txBody>
          <a:bodyPr wrap="square" lIns="0" tIns="0" rIns="0" bIns="0" rtlCol="0" anchor="t"/>
          <a:lstStyle/>
          <a:p>
            <a:pPr algn="ctr" indent="0" marL="0">
              <a:buNone/>
            </a:pPr>
            <a:r>
              <a:rPr lang="en-US" sz="1400" dirty="0">
                <a:solidFill>
                  <a:srgbClr val="5E6B62"/>
                </a:solidFill>
                <a:latin typeface="Calibri" pitchFamily="34" charset="0"/>
                <a:ea typeface="Calibri" pitchFamily="34" charset="-122"/>
                <a:cs typeface="Calibri" pitchFamily="34" charset="-120"/>
              </a:rPr>
              <a:t>Believing "I am what I've done"</a:t>
            </a:r>
            <a:endParaRPr lang="en-US" sz="1400" dirty="0"/>
          </a:p>
        </p:txBody>
      </p:sp>
      <p:sp>
        <p:nvSpPr>
          <p:cNvPr id="13" name="Shape 9"/>
          <p:cNvSpPr/>
          <p:nvPr/>
        </p:nvSpPr>
        <p:spPr>
          <a:xfrm>
            <a:off x="5065776" y="1554480"/>
            <a:ext cx="2057400" cy="3291840"/>
          </a:xfrm>
          <a:prstGeom prst="roundRect">
            <a:avLst>
              <a:gd name="adj" fmla="val 5333"/>
            </a:avLst>
          </a:prstGeom>
          <a:solidFill>
            <a:srgbClr val="EEF3EA"/>
          </a:solidFill>
          <a:ln w="12700">
            <a:solidFill>
              <a:srgbClr val="EEF3EA"/>
            </a:solidFill>
            <a:prstDash val="solid"/>
          </a:ln>
        </p:spPr>
      </p:sp>
      <p:sp>
        <p:nvSpPr>
          <p:cNvPr id="14" name="Shape 10"/>
          <p:cNvSpPr/>
          <p:nvPr/>
        </p:nvSpPr>
        <p:spPr>
          <a:xfrm>
            <a:off x="5568696" y="1851660"/>
            <a:ext cx="1051560" cy="1051560"/>
          </a:xfrm>
          <a:prstGeom prst="ellipse">
            <a:avLst/>
          </a:prstGeom>
          <a:solidFill>
            <a:srgbClr val="1E3B2C"/>
          </a:solidFill>
          <a:ln w="12700">
            <a:solidFill>
              <a:srgbClr val="1E3B2C"/>
            </a:solidFill>
            <a:prstDash val="solid"/>
          </a:ln>
        </p:spPr>
      </p:sp>
      <p:pic>
        <p:nvPicPr>
          <p:cNvPr id="15" name="Image 2" descr="preencoded.png">    </p:cNvPr>
          <p:cNvPicPr>
            <a:picLocks noChangeAspect="1"/>
          </p:cNvPicPr>
          <p:nvPr/>
        </p:nvPicPr>
        <p:blipFill>
          <a:blip r:embed="rId3"/>
          <a:stretch>
            <a:fillRect/>
          </a:stretch>
        </p:blipFill>
        <p:spPr>
          <a:xfrm>
            <a:off x="5831586" y="2114550"/>
            <a:ext cx="525780" cy="525780"/>
          </a:xfrm>
          <a:prstGeom prst="rect">
            <a:avLst/>
          </a:prstGeom>
        </p:spPr>
      </p:pic>
      <p:sp>
        <p:nvSpPr>
          <p:cNvPr id="16" name="Text 11"/>
          <p:cNvSpPr txBox="1"/>
          <p:nvPr/>
        </p:nvSpPr>
        <p:spPr>
          <a:xfrm>
            <a:off x="5202936" y="3200400"/>
            <a:ext cx="1783080" cy="457200"/>
          </a:xfrm>
          <a:prstGeom prst="rect">
            <a:avLst/>
          </a:prstGeom>
          <a:noFill/>
          <a:ln/>
        </p:spPr>
        <p:txBody>
          <a:bodyPr wrap="square" lIns="0" tIns="0" rIns="0" bIns="0" rtlCol="0" anchor="t"/>
          <a:lstStyle/>
          <a:p>
            <a:pPr algn="ctr" indent="0" marL="0">
              <a:buNone/>
            </a:pPr>
            <a:r>
              <a:rPr lang="en-US" sz="1800" b="1" dirty="0">
                <a:solidFill>
                  <a:srgbClr val="1E3B2C"/>
                </a:solidFill>
                <a:latin typeface="Cambria" pitchFamily="34" charset="0"/>
                <a:ea typeface="Cambria" pitchFamily="34" charset="-122"/>
                <a:cs typeface="Cambria" pitchFamily="34" charset="-120"/>
              </a:rPr>
              <a:t>Trauma</a:t>
            </a:r>
            <a:endParaRPr lang="en-US" sz="1800" dirty="0"/>
          </a:p>
        </p:txBody>
      </p:sp>
      <p:sp>
        <p:nvSpPr>
          <p:cNvPr id="17" name="Text 12"/>
          <p:cNvSpPr txBox="1"/>
          <p:nvPr/>
        </p:nvSpPr>
        <p:spPr>
          <a:xfrm>
            <a:off x="5248656" y="3749040"/>
            <a:ext cx="1691640" cy="914400"/>
          </a:xfrm>
          <a:prstGeom prst="rect">
            <a:avLst/>
          </a:prstGeom>
          <a:noFill/>
          <a:ln/>
        </p:spPr>
        <p:txBody>
          <a:bodyPr wrap="square" lIns="0" tIns="0" rIns="0" bIns="0" rtlCol="0" anchor="t"/>
          <a:lstStyle/>
          <a:p>
            <a:pPr algn="ctr" indent="0" marL="0">
              <a:buNone/>
            </a:pPr>
            <a:r>
              <a:rPr lang="en-US" sz="1400" dirty="0">
                <a:solidFill>
                  <a:srgbClr val="5E6B62"/>
                </a:solidFill>
                <a:latin typeface="Calibri" pitchFamily="34" charset="0"/>
                <a:ea typeface="Calibri" pitchFamily="34" charset="-122"/>
                <a:cs typeface="Calibri" pitchFamily="34" charset="-120"/>
              </a:rPr>
              <a:t>Pain that was numbed, never healed</a:t>
            </a:r>
            <a:endParaRPr lang="en-US" sz="1400" dirty="0"/>
          </a:p>
        </p:txBody>
      </p:sp>
      <p:sp>
        <p:nvSpPr>
          <p:cNvPr id="18" name="Shape 13"/>
          <p:cNvSpPr/>
          <p:nvPr/>
        </p:nvSpPr>
        <p:spPr>
          <a:xfrm>
            <a:off x="7278624" y="1554480"/>
            <a:ext cx="2057400" cy="3291840"/>
          </a:xfrm>
          <a:prstGeom prst="roundRect">
            <a:avLst>
              <a:gd name="adj" fmla="val 5333"/>
            </a:avLst>
          </a:prstGeom>
          <a:solidFill>
            <a:srgbClr val="EEF3EA"/>
          </a:solidFill>
          <a:ln w="12700">
            <a:solidFill>
              <a:srgbClr val="EEF3EA"/>
            </a:solidFill>
            <a:prstDash val="solid"/>
          </a:ln>
        </p:spPr>
      </p:sp>
      <p:sp>
        <p:nvSpPr>
          <p:cNvPr id="19" name="Shape 14"/>
          <p:cNvSpPr/>
          <p:nvPr/>
        </p:nvSpPr>
        <p:spPr>
          <a:xfrm>
            <a:off x="7781544" y="1851660"/>
            <a:ext cx="1051560" cy="1051560"/>
          </a:xfrm>
          <a:prstGeom prst="ellipse">
            <a:avLst/>
          </a:prstGeom>
          <a:solidFill>
            <a:srgbClr val="1E3B2C"/>
          </a:solidFill>
          <a:ln w="12700">
            <a:solidFill>
              <a:srgbClr val="1E3B2C"/>
            </a:solidFill>
            <a:prstDash val="solid"/>
          </a:ln>
        </p:spPr>
      </p:sp>
      <p:pic>
        <p:nvPicPr>
          <p:cNvPr id="20" name="Image 3" descr="preencoded.png">    </p:cNvPr>
          <p:cNvPicPr>
            <a:picLocks noChangeAspect="1"/>
          </p:cNvPicPr>
          <p:nvPr/>
        </p:nvPicPr>
        <p:blipFill>
          <a:blip r:embed="rId4"/>
          <a:stretch>
            <a:fillRect/>
          </a:stretch>
        </p:blipFill>
        <p:spPr>
          <a:xfrm>
            <a:off x="8044434" y="2114550"/>
            <a:ext cx="525780" cy="525780"/>
          </a:xfrm>
          <a:prstGeom prst="rect">
            <a:avLst/>
          </a:prstGeom>
        </p:spPr>
      </p:pic>
      <p:sp>
        <p:nvSpPr>
          <p:cNvPr id="21" name="Text 15"/>
          <p:cNvSpPr txBox="1"/>
          <p:nvPr/>
        </p:nvSpPr>
        <p:spPr>
          <a:xfrm>
            <a:off x="7415784" y="3200400"/>
            <a:ext cx="1783080" cy="457200"/>
          </a:xfrm>
          <a:prstGeom prst="rect">
            <a:avLst/>
          </a:prstGeom>
          <a:noFill/>
          <a:ln/>
        </p:spPr>
        <p:txBody>
          <a:bodyPr wrap="square" lIns="0" tIns="0" rIns="0" bIns="0" rtlCol="0" anchor="t"/>
          <a:lstStyle/>
          <a:p>
            <a:pPr algn="ctr" indent="0" marL="0">
              <a:buNone/>
            </a:pPr>
            <a:r>
              <a:rPr lang="en-US" sz="1800" b="1" dirty="0">
                <a:solidFill>
                  <a:srgbClr val="1E3B2C"/>
                </a:solidFill>
                <a:latin typeface="Cambria" pitchFamily="34" charset="0"/>
                <a:ea typeface="Cambria" pitchFamily="34" charset="-122"/>
                <a:cs typeface="Cambria" pitchFamily="34" charset="-120"/>
              </a:rPr>
              <a:t>Isolation</a:t>
            </a:r>
            <a:endParaRPr lang="en-US" sz="1800" dirty="0"/>
          </a:p>
        </p:txBody>
      </p:sp>
      <p:sp>
        <p:nvSpPr>
          <p:cNvPr id="22" name="Text 16"/>
          <p:cNvSpPr txBox="1"/>
          <p:nvPr/>
        </p:nvSpPr>
        <p:spPr>
          <a:xfrm>
            <a:off x="7461504" y="3749040"/>
            <a:ext cx="1691640" cy="914400"/>
          </a:xfrm>
          <a:prstGeom prst="rect">
            <a:avLst/>
          </a:prstGeom>
          <a:noFill/>
          <a:ln/>
        </p:spPr>
        <p:txBody>
          <a:bodyPr wrap="square" lIns="0" tIns="0" rIns="0" bIns="0" rtlCol="0" anchor="t"/>
          <a:lstStyle/>
          <a:p>
            <a:pPr algn="ctr" indent="0" marL="0">
              <a:buNone/>
            </a:pPr>
            <a:r>
              <a:rPr lang="en-US" sz="1400" dirty="0">
                <a:solidFill>
                  <a:srgbClr val="5E6B62"/>
                </a:solidFill>
                <a:latin typeface="Calibri" pitchFamily="34" charset="0"/>
                <a:ea typeface="Calibri" pitchFamily="34" charset="-122"/>
                <a:cs typeface="Calibri" pitchFamily="34" charset="-120"/>
              </a:rPr>
              <a:t>No one who notices when you're gone</a:t>
            </a:r>
            <a:endParaRPr lang="en-US" sz="1400" dirty="0"/>
          </a:p>
        </p:txBody>
      </p:sp>
      <p:sp>
        <p:nvSpPr>
          <p:cNvPr id="23" name="Shape 17"/>
          <p:cNvSpPr/>
          <p:nvPr/>
        </p:nvSpPr>
        <p:spPr>
          <a:xfrm>
            <a:off x="9491472" y="1554480"/>
            <a:ext cx="2057400" cy="3291840"/>
          </a:xfrm>
          <a:prstGeom prst="roundRect">
            <a:avLst>
              <a:gd name="adj" fmla="val 5333"/>
            </a:avLst>
          </a:prstGeom>
          <a:solidFill>
            <a:srgbClr val="EEF3EA"/>
          </a:solidFill>
          <a:ln w="12700">
            <a:solidFill>
              <a:srgbClr val="EEF3EA"/>
            </a:solidFill>
            <a:prstDash val="solid"/>
          </a:ln>
        </p:spPr>
      </p:sp>
      <p:sp>
        <p:nvSpPr>
          <p:cNvPr id="24" name="Shape 18"/>
          <p:cNvSpPr/>
          <p:nvPr/>
        </p:nvSpPr>
        <p:spPr>
          <a:xfrm>
            <a:off x="9994392" y="1851660"/>
            <a:ext cx="1051560" cy="1051560"/>
          </a:xfrm>
          <a:prstGeom prst="ellipse">
            <a:avLst/>
          </a:prstGeom>
          <a:solidFill>
            <a:srgbClr val="1E3B2C"/>
          </a:solidFill>
          <a:ln w="12700">
            <a:solidFill>
              <a:srgbClr val="1E3B2C"/>
            </a:solidFill>
            <a:prstDash val="solid"/>
          </a:ln>
        </p:spPr>
      </p:sp>
      <p:pic>
        <p:nvPicPr>
          <p:cNvPr id="25" name="Image 4" descr="preencoded.png">    </p:cNvPr>
          <p:cNvPicPr>
            <a:picLocks noChangeAspect="1"/>
          </p:cNvPicPr>
          <p:nvPr/>
        </p:nvPicPr>
        <p:blipFill>
          <a:blip r:embed="rId5"/>
          <a:stretch>
            <a:fillRect/>
          </a:stretch>
        </p:blipFill>
        <p:spPr>
          <a:xfrm>
            <a:off x="10257282" y="2114550"/>
            <a:ext cx="525780" cy="525780"/>
          </a:xfrm>
          <a:prstGeom prst="rect">
            <a:avLst/>
          </a:prstGeom>
        </p:spPr>
      </p:pic>
      <p:sp>
        <p:nvSpPr>
          <p:cNvPr id="26" name="Text 19"/>
          <p:cNvSpPr txBox="1"/>
          <p:nvPr/>
        </p:nvSpPr>
        <p:spPr>
          <a:xfrm>
            <a:off x="9628632" y="3200400"/>
            <a:ext cx="1783080" cy="457200"/>
          </a:xfrm>
          <a:prstGeom prst="rect">
            <a:avLst/>
          </a:prstGeom>
          <a:noFill/>
          <a:ln/>
        </p:spPr>
        <p:txBody>
          <a:bodyPr wrap="square" lIns="0" tIns="0" rIns="0" bIns="0" rtlCol="0" anchor="t"/>
          <a:lstStyle/>
          <a:p>
            <a:pPr algn="ctr" indent="0" marL="0">
              <a:buNone/>
            </a:pPr>
            <a:r>
              <a:rPr lang="en-US" sz="1800" b="1" dirty="0">
                <a:solidFill>
                  <a:srgbClr val="1E3B2C"/>
                </a:solidFill>
                <a:latin typeface="Cambria" pitchFamily="34" charset="0"/>
                <a:ea typeface="Cambria" pitchFamily="34" charset="-122"/>
                <a:cs typeface="Cambria" pitchFamily="34" charset="-120"/>
              </a:rPr>
              <a:t>No purpose</a:t>
            </a:r>
            <a:endParaRPr lang="en-US" sz="1800" dirty="0"/>
          </a:p>
        </p:txBody>
      </p:sp>
      <p:sp>
        <p:nvSpPr>
          <p:cNvPr id="27" name="Text 20"/>
          <p:cNvSpPr txBox="1"/>
          <p:nvPr/>
        </p:nvSpPr>
        <p:spPr>
          <a:xfrm>
            <a:off x="9674352" y="3749040"/>
            <a:ext cx="1691640" cy="914400"/>
          </a:xfrm>
          <a:prstGeom prst="rect">
            <a:avLst/>
          </a:prstGeom>
          <a:noFill/>
          <a:ln/>
        </p:spPr>
        <p:txBody>
          <a:bodyPr wrap="square" lIns="0" tIns="0" rIns="0" bIns="0" rtlCol="0" anchor="t"/>
          <a:lstStyle/>
          <a:p>
            <a:pPr algn="ctr" indent="0" marL="0">
              <a:buNone/>
            </a:pPr>
            <a:r>
              <a:rPr lang="en-US" sz="1400" dirty="0">
                <a:solidFill>
                  <a:srgbClr val="5E6B62"/>
                </a:solidFill>
                <a:latin typeface="Calibri" pitchFamily="34" charset="0"/>
                <a:ea typeface="Calibri" pitchFamily="34" charset="-122"/>
                <a:cs typeface="Calibri" pitchFamily="34" charset="-120"/>
              </a:rPr>
              <a:t>Nothing to get up for tomorrow</a:t>
            </a:r>
            <a:endParaRPr lang="en-US" sz="1400" dirty="0"/>
          </a:p>
        </p:txBody>
      </p:sp>
      <p:sp>
        <p:nvSpPr>
          <p:cNvPr id="28" name="Text 21"/>
          <p:cNvSpPr txBox="1"/>
          <p:nvPr/>
        </p:nvSpPr>
        <p:spPr>
          <a:xfrm>
            <a:off x="640080" y="5166360"/>
            <a:ext cx="10881360" cy="1097280"/>
          </a:xfrm>
          <a:prstGeom prst="rect">
            <a:avLst/>
          </a:prstGeom>
          <a:noFill/>
          <a:ln/>
        </p:spPr>
        <p:txBody>
          <a:bodyPr wrap="square" lIns="0" tIns="0" rIns="0" bIns="0" rtlCol="0" anchor="ctr"/>
          <a:lstStyle/>
          <a:p>
            <a:pPr indent="0" marL="0">
              <a:buNone/>
            </a:pPr>
            <a:r>
              <a:rPr lang="en-US" sz="2000" dirty="0">
                <a:solidFill>
                  <a:srgbClr val="23302A"/>
                </a:solidFill>
                <a:latin typeface="Calibri" pitchFamily="34" charset="0"/>
                <a:ea typeface="Calibri" pitchFamily="34" charset="-122"/>
                <a:cs typeface="Calibri" pitchFamily="34" charset="-120"/>
              </a:rPr>
              <a:t>Addiction, homelessness, broken families, and despair grow from the same soil. Pull the weeds all day —</a:t>
            </a:r>
            <a:endParaRPr lang="en-US" sz="2000" dirty="0"/>
          </a:p>
          <a:p>
            <a:pPr indent="0" marL="0">
              <a:buNone/>
            </a:pPr>
            <a:r>
              <a:rPr lang="en-US" sz="2000" dirty="0">
                <a:solidFill>
                  <a:srgbClr val="23302A"/>
                </a:solidFill>
                <a:latin typeface="Calibri" pitchFamily="34" charset="0"/>
                <a:ea typeface="Calibri" pitchFamily="34" charset="-122"/>
                <a:cs typeface="Calibri" pitchFamily="34" charset="-120"/>
              </a:rPr>
              <a:t>until we change the soil, they come back.</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EF3EA"/>
        </a:solidFill>
      </p:bgPr>
    </p:bg>
    <p:spTree>
      <p:nvGrpSpPr>
        <p:cNvPr id="1" name=""/>
        <p:cNvGrpSpPr/>
        <p:nvPr/>
      </p:nvGrpSpPr>
      <p:grpSpPr>
        <a:xfrm>
          <a:off x="0" y="0"/>
          <a:ext cx="0" cy="0"/>
          <a:chOff x="0" y="0"/>
          <a:chExt cx="0" cy="0"/>
        </a:xfrm>
      </p:grpSpPr>
      <p:sp>
        <p:nvSpPr>
          <p:cNvPr id="2" name="Text 0"/>
          <p:cNvSpPr txBox="1"/>
          <p:nvPr/>
        </p:nvSpPr>
        <p:spPr>
          <a:xfrm>
            <a:off x="640080" y="457200"/>
            <a:ext cx="10881360" cy="731520"/>
          </a:xfrm>
          <a:prstGeom prst="rect">
            <a:avLst/>
          </a:prstGeom>
          <a:noFill/>
          <a:ln/>
        </p:spPr>
        <p:txBody>
          <a:bodyPr wrap="square" lIns="0" tIns="0" rIns="0" bIns="0" rtlCol="0" anchor="ctr"/>
          <a:lstStyle/>
          <a:p>
            <a:pPr indent="0" marL="0">
              <a:buNone/>
            </a:pPr>
            <a:r>
              <a:rPr lang="en-US" sz="3400" b="1" dirty="0">
                <a:solidFill>
                  <a:srgbClr val="1E3B2C"/>
                </a:solidFill>
                <a:latin typeface="Cambria" pitchFamily="34" charset="0"/>
                <a:ea typeface="Cambria" pitchFamily="34" charset="-122"/>
                <a:cs typeface="Cambria" pitchFamily="34" charset="-120"/>
              </a:rPr>
              <a:t>There are no perfect people</a:t>
            </a:r>
            <a:endParaRPr lang="en-US" sz="3400" dirty="0"/>
          </a:p>
        </p:txBody>
      </p:sp>
      <p:sp>
        <p:nvSpPr>
          <p:cNvPr id="3" name="Text 1"/>
          <p:cNvSpPr txBox="1"/>
          <p:nvPr/>
        </p:nvSpPr>
        <p:spPr>
          <a:xfrm>
            <a:off x="640080" y="1234440"/>
            <a:ext cx="10881360" cy="548640"/>
          </a:xfrm>
          <a:prstGeom prst="rect">
            <a:avLst/>
          </a:prstGeom>
          <a:noFill/>
          <a:ln/>
        </p:spPr>
        <p:txBody>
          <a:bodyPr wrap="square" lIns="0" tIns="0" rIns="0" bIns="0" rtlCol="0" anchor="t"/>
          <a:lstStyle/>
          <a:p>
            <a:pPr indent="0" marL="0">
              <a:buNone/>
            </a:pPr>
            <a:r>
              <a:rPr lang="en-US" sz="1800" dirty="0">
                <a:solidFill>
                  <a:srgbClr val="5E6B62"/>
                </a:solidFill>
                <a:latin typeface="Calibri" pitchFamily="34" charset="0"/>
                <a:ea typeface="Calibri" pitchFamily="34" charset="-122"/>
                <a:cs typeface="Calibri" pitchFamily="34" charset="-120"/>
              </a:rPr>
              <a:t>Restoration is open to anyone who is willing. Our first focus is those the world has stopped believing in:</a:t>
            </a:r>
            <a:endParaRPr lang="en-US" sz="1800" dirty="0"/>
          </a:p>
        </p:txBody>
      </p:sp>
      <p:sp>
        <p:nvSpPr>
          <p:cNvPr id="4" name="Shape 2"/>
          <p:cNvSpPr/>
          <p:nvPr/>
        </p:nvSpPr>
        <p:spPr>
          <a:xfrm>
            <a:off x="640080" y="2011680"/>
            <a:ext cx="3520440" cy="1280160"/>
          </a:xfrm>
          <a:prstGeom prst="roundRect">
            <a:avLst>
              <a:gd name="adj" fmla="val 8571"/>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5" name="Shape 3"/>
          <p:cNvSpPr/>
          <p:nvPr/>
        </p:nvSpPr>
        <p:spPr>
          <a:xfrm>
            <a:off x="937260" y="2217420"/>
            <a:ext cx="868680" cy="868680"/>
          </a:xfrm>
          <a:prstGeom prst="ellipse">
            <a:avLst/>
          </a:prstGeom>
          <a:solidFill>
            <a:srgbClr val="1E3B2C"/>
          </a:solidFill>
          <a:ln w="12700">
            <a:solidFill>
              <a:srgbClr val="1E3B2C"/>
            </a:solidFill>
            <a:prstDash val="solid"/>
          </a:ln>
        </p:spPr>
      </p:sp>
      <p:pic>
        <p:nvPicPr>
          <p:cNvPr id="6" name="Image 0" descr="preencoded.png">    </p:cNvPr>
          <p:cNvPicPr>
            <a:picLocks noChangeAspect="1"/>
          </p:cNvPicPr>
          <p:nvPr/>
        </p:nvPicPr>
        <p:blipFill>
          <a:blip r:embed="rId1"/>
          <a:stretch>
            <a:fillRect/>
          </a:stretch>
        </p:blipFill>
        <p:spPr>
          <a:xfrm>
            <a:off x="1154430" y="2434590"/>
            <a:ext cx="434340" cy="434340"/>
          </a:xfrm>
          <a:prstGeom prst="rect">
            <a:avLst/>
          </a:prstGeom>
        </p:spPr>
      </p:pic>
      <p:sp>
        <p:nvSpPr>
          <p:cNvPr id="7" name="Text 4"/>
          <p:cNvSpPr txBox="1"/>
          <p:nvPr/>
        </p:nvSpPr>
        <p:spPr>
          <a:xfrm>
            <a:off x="2011680" y="2194560"/>
            <a:ext cx="2011680" cy="914400"/>
          </a:xfrm>
          <a:prstGeom prst="rect">
            <a:avLst/>
          </a:prstGeom>
          <a:noFill/>
          <a:ln/>
        </p:spPr>
        <p:txBody>
          <a:bodyPr wrap="square" lIns="0" tIns="0" rIns="0" bIns="0" rtlCol="0" anchor="ctr"/>
          <a:lstStyle/>
          <a:p>
            <a:pPr indent="0" marL="0">
              <a:buNone/>
            </a:pPr>
            <a:r>
              <a:rPr lang="en-US" sz="1800" b="1" dirty="0">
                <a:solidFill>
                  <a:srgbClr val="1E3B2C"/>
                </a:solidFill>
                <a:latin typeface="Calibri" pitchFamily="34" charset="0"/>
                <a:ea typeface="Calibri" pitchFamily="34" charset="-122"/>
                <a:cs typeface="Calibri" pitchFamily="34" charset="-120"/>
              </a:rPr>
              <a:t>Struggling with addiction</a:t>
            </a:r>
            <a:endParaRPr lang="en-US" sz="1800" dirty="0"/>
          </a:p>
        </p:txBody>
      </p:sp>
      <p:sp>
        <p:nvSpPr>
          <p:cNvPr id="8" name="Shape 5"/>
          <p:cNvSpPr/>
          <p:nvPr/>
        </p:nvSpPr>
        <p:spPr>
          <a:xfrm>
            <a:off x="4343400" y="2011680"/>
            <a:ext cx="3520440" cy="1280160"/>
          </a:xfrm>
          <a:prstGeom prst="roundRect">
            <a:avLst>
              <a:gd name="adj" fmla="val 8571"/>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9" name="Shape 6"/>
          <p:cNvSpPr/>
          <p:nvPr/>
        </p:nvSpPr>
        <p:spPr>
          <a:xfrm>
            <a:off x="4640580" y="2217420"/>
            <a:ext cx="868680" cy="868680"/>
          </a:xfrm>
          <a:prstGeom prst="ellipse">
            <a:avLst/>
          </a:prstGeom>
          <a:solidFill>
            <a:srgbClr val="1E3B2C"/>
          </a:solidFill>
          <a:ln w="12700">
            <a:solidFill>
              <a:srgbClr val="1E3B2C"/>
            </a:solidFill>
            <a:prstDash val="solid"/>
          </a:ln>
        </p:spPr>
      </p:sp>
      <p:pic>
        <p:nvPicPr>
          <p:cNvPr id="10" name="Image 1" descr="preencoded.png">    </p:cNvPr>
          <p:cNvPicPr>
            <a:picLocks noChangeAspect="1"/>
          </p:cNvPicPr>
          <p:nvPr/>
        </p:nvPicPr>
        <p:blipFill>
          <a:blip r:embed="rId2"/>
          <a:stretch>
            <a:fillRect/>
          </a:stretch>
        </p:blipFill>
        <p:spPr>
          <a:xfrm>
            <a:off x="4857750" y="2434590"/>
            <a:ext cx="434340" cy="434340"/>
          </a:xfrm>
          <a:prstGeom prst="rect">
            <a:avLst/>
          </a:prstGeom>
        </p:spPr>
      </p:pic>
      <p:sp>
        <p:nvSpPr>
          <p:cNvPr id="11" name="Text 7"/>
          <p:cNvSpPr txBox="1"/>
          <p:nvPr/>
        </p:nvSpPr>
        <p:spPr>
          <a:xfrm>
            <a:off x="5715000" y="2194560"/>
            <a:ext cx="2011680" cy="914400"/>
          </a:xfrm>
          <a:prstGeom prst="rect">
            <a:avLst/>
          </a:prstGeom>
          <a:noFill/>
          <a:ln/>
        </p:spPr>
        <p:txBody>
          <a:bodyPr wrap="square" lIns="0" tIns="0" rIns="0" bIns="0" rtlCol="0" anchor="ctr"/>
          <a:lstStyle/>
          <a:p>
            <a:pPr indent="0" marL="0">
              <a:buNone/>
            </a:pPr>
            <a:r>
              <a:rPr lang="en-US" sz="1800" b="1" dirty="0">
                <a:solidFill>
                  <a:srgbClr val="1E3B2C"/>
                </a:solidFill>
                <a:latin typeface="Calibri" pitchFamily="34" charset="0"/>
                <a:ea typeface="Calibri" pitchFamily="34" charset="-122"/>
                <a:cs typeface="Calibri" pitchFamily="34" charset="-120"/>
              </a:rPr>
              <a:t>Without stable housing</a:t>
            </a:r>
            <a:endParaRPr lang="en-US" sz="1800" dirty="0"/>
          </a:p>
        </p:txBody>
      </p:sp>
      <p:sp>
        <p:nvSpPr>
          <p:cNvPr id="12" name="Shape 8"/>
          <p:cNvSpPr/>
          <p:nvPr/>
        </p:nvSpPr>
        <p:spPr>
          <a:xfrm>
            <a:off x="8046720" y="2011680"/>
            <a:ext cx="3520440" cy="1280160"/>
          </a:xfrm>
          <a:prstGeom prst="roundRect">
            <a:avLst>
              <a:gd name="adj" fmla="val 8571"/>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13" name="Shape 9"/>
          <p:cNvSpPr/>
          <p:nvPr/>
        </p:nvSpPr>
        <p:spPr>
          <a:xfrm>
            <a:off x="8343900" y="2217420"/>
            <a:ext cx="868680" cy="868680"/>
          </a:xfrm>
          <a:prstGeom prst="ellipse">
            <a:avLst/>
          </a:prstGeom>
          <a:solidFill>
            <a:srgbClr val="1E3B2C"/>
          </a:solidFill>
          <a:ln w="12700">
            <a:solidFill>
              <a:srgbClr val="1E3B2C"/>
            </a:solidFill>
            <a:prstDash val="solid"/>
          </a:ln>
        </p:spPr>
      </p:sp>
      <p:pic>
        <p:nvPicPr>
          <p:cNvPr id="14" name="Image 2" descr="preencoded.png">    </p:cNvPr>
          <p:cNvPicPr>
            <a:picLocks noChangeAspect="1"/>
          </p:cNvPicPr>
          <p:nvPr/>
        </p:nvPicPr>
        <p:blipFill>
          <a:blip r:embed="rId3"/>
          <a:stretch>
            <a:fillRect/>
          </a:stretch>
        </p:blipFill>
        <p:spPr>
          <a:xfrm>
            <a:off x="8561070" y="2434590"/>
            <a:ext cx="434340" cy="434340"/>
          </a:xfrm>
          <a:prstGeom prst="rect">
            <a:avLst/>
          </a:prstGeom>
        </p:spPr>
      </p:pic>
      <p:sp>
        <p:nvSpPr>
          <p:cNvPr id="15" name="Text 10"/>
          <p:cNvSpPr txBox="1"/>
          <p:nvPr/>
        </p:nvSpPr>
        <p:spPr>
          <a:xfrm>
            <a:off x="9418320" y="2194560"/>
            <a:ext cx="2011680" cy="914400"/>
          </a:xfrm>
          <a:prstGeom prst="rect">
            <a:avLst/>
          </a:prstGeom>
          <a:noFill/>
          <a:ln/>
        </p:spPr>
        <p:txBody>
          <a:bodyPr wrap="square" lIns="0" tIns="0" rIns="0" bIns="0" rtlCol="0" anchor="ctr"/>
          <a:lstStyle/>
          <a:p>
            <a:pPr indent="0" marL="0">
              <a:buNone/>
            </a:pPr>
            <a:r>
              <a:rPr lang="en-US" sz="1800" b="1" dirty="0">
                <a:solidFill>
                  <a:srgbClr val="1E3B2C"/>
                </a:solidFill>
                <a:latin typeface="Calibri" pitchFamily="34" charset="0"/>
                <a:ea typeface="Calibri" pitchFamily="34" charset="-122"/>
                <a:cs typeface="Calibri" pitchFamily="34" charset="-120"/>
              </a:rPr>
              <a:t>Survivors of abuse</a:t>
            </a:r>
            <a:endParaRPr lang="en-US" sz="1800" dirty="0"/>
          </a:p>
        </p:txBody>
      </p:sp>
      <p:sp>
        <p:nvSpPr>
          <p:cNvPr id="16" name="Shape 11"/>
          <p:cNvSpPr/>
          <p:nvPr/>
        </p:nvSpPr>
        <p:spPr>
          <a:xfrm>
            <a:off x="640080" y="3474720"/>
            <a:ext cx="3520440" cy="1280160"/>
          </a:xfrm>
          <a:prstGeom prst="roundRect">
            <a:avLst>
              <a:gd name="adj" fmla="val 8571"/>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17" name="Shape 12"/>
          <p:cNvSpPr/>
          <p:nvPr/>
        </p:nvSpPr>
        <p:spPr>
          <a:xfrm>
            <a:off x="937260" y="3680460"/>
            <a:ext cx="868680" cy="868680"/>
          </a:xfrm>
          <a:prstGeom prst="ellipse">
            <a:avLst/>
          </a:prstGeom>
          <a:solidFill>
            <a:srgbClr val="1E3B2C"/>
          </a:solidFill>
          <a:ln w="12700">
            <a:solidFill>
              <a:srgbClr val="1E3B2C"/>
            </a:solidFill>
            <a:prstDash val="solid"/>
          </a:ln>
        </p:spPr>
      </p:sp>
      <p:pic>
        <p:nvPicPr>
          <p:cNvPr id="18" name="Image 3" descr="preencoded.png">    </p:cNvPr>
          <p:cNvPicPr>
            <a:picLocks noChangeAspect="1"/>
          </p:cNvPicPr>
          <p:nvPr/>
        </p:nvPicPr>
        <p:blipFill>
          <a:blip r:embed="rId4"/>
          <a:stretch>
            <a:fillRect/>
          </a:stretch>
        </p:blipFill>
        <p:spPr>
          <a:xfrm>
            <a:off x="1154430" y="3897630"/>
            <a:ext cx="434340" cy="434340"/>
          </a:xfrm>
          <a:prstGeom prst="rect">
            <a:avLst/>
          </a:prstGeom>
        </p:spPr>
      </p:pic>
      <p:sp>
        <p:nvSpPr>
          <p:cNvPr id="19" name="Text 13"/>
          <p:cNvSpPr txBox="1"/>
          <p:nvPr/>
        </p:nvSpPr>
        <p:spPr>
          <a:xfrm>
            <a:off x="2011680" y="3657600"/>
            <a:ext cx="2011680" cy="914400"/>
          </a:xfrm>
          <a:prstGeom prst="rect">
            <a:avLst/>
          </a:prstGeom>
          <a:noFill/>
          <a:ln/>
        </p:spPr>
        <p:txBody>
          <a:bodyPr wrap="square" lIns="0" tIns="0" rIns="0" bIns="0" rtlCol="0" anchor="ctr"/>
          <a:lstStyle/>
          <a:p>
            <a:pPr indent="0" marL="0">
              <a:buNone/>
            </a:pPr>
            <a:r>
              <a:rPr lang="en-US" sz="1800" b="1" dirty="0">
                <a:solidFill>
                  <a:srgbClr val="1E3B2C"/>
                </a:solidFill>
                <a:latin typeface="Calibri" pitchFamily="34" charset="0"/>
                <a:ea typeface="Calibri" pitchFamily="34" charset="-122"/>
                <a:cs typeface="Calibri" pitchFamily="34" charset="-120"/>
              </a:rPr>
              <a:t>Veterans carrying the weight</a:t>
            </a:r>
            <a:endParaRPr lang="en-US" sz="1800" dirty="0"/>
          </a:p>
        </p:txBody>
      </p:sp>
      <p:sp>
        <p:nvSpPr>
          <p:cNvPr id="20" name="Shape 14"/>
          <p:cNvSpPr/>
          <p:nvPr/>
        </p:nvSpPr>
        <p:spPr>
          <a:xfrm>
            <a:off x="4343400" y="3474720"/>
            <a:ext cx="3520440" cy="1280160"/>
          </a:xfrm>
          <a:prstGeom prst="roundRect">
            <a:avLst>
              <a:gd name="adj" fmla="val 8571"/>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21" name="Shape 15"/>
          <p:cNvSpPr/>
          <p:nvPr/>
        </p:nvSpPr>
        <p:spPr>
          <a:xfrm>
            <a:off x="4640580" y="3680460"/>
            <a:ext cx="868680" cy="868680"/>
          </a:xfrm>
          <a:prstGeom prst="ellipse">
            <a:avLst/>
          </a:prstGeom>
          <a:solidFill>
            <a:srgbClr val="1E3B2C"/>
          </a:solidFill>
          <a:ln w="12700">
            <a:solidFill>
              <a:srgbClr val="1E3B2C"/>
            </a:solidFill>
            <a:prstDash val="solid"/>
          </a:ln>
        </p:spPr>
      </p:sp>
      <p:pic>
        <p:nvPicPr>
          <p:cNvPr id="22" name="Image 4" descr="preencoded.png">    </p:cNvPr>
          <p:cNvPicPr>
            <a:picLocks noChangeAspect="1"/>
          </p:cNvPicPr>
          <p:nvPr/>
        </p:nvPicPr>
        <p:blipFill>
          <a:blip r:embed="rId5"/>
          <a:stretch>
            <a:fillRect/>
          </a:stretch>
        </p:blipFill>
        <p:spPr>
          <a:xfrm>
            <a:off x="4857750" y="3897630"/>
            <a:ext cx="434340" cy="434340"/>
          </a:xfrm>
          <a:prstGeom prst="rect">
            <a:avLst/>
          </a:prstGeom>
        </p:spPr>
      </p:pic>
      <p:sp>
        <p:nvSpPr>
          <p:cNvPr id="23" name="Text 16"/>
          <p:cNvSpPr txBox="1"/>
          <p:nvPr/>
        </p:nvSpPr>
        <p:spPr>
          <a:xfrm>
            <a:off x="5715000" y="3657600"/>
            <a:ext cx="2011680" cy="914400"/>
          </a:xfrm>
          <a:prstGeom prst="rect">
            <a:avLst/>
          </a:prstGeom>
          <a:noFill/>
          <a:ln/>
        </p:spPr>
        <p:txBody>
          <a:bodyPr wrap="square" lIns="0" tIns="0" rIns="0" bIns="0" rtlCol="0" anchor="ctr"/>
          <a:lstStyle/>
          <a:p>
            <a:pPr indent="0" marL="0">
              <a:buNone/>
            </a:pPr>
            <a:r>
              <a:rPr lang="en-US" sz="1800" b="1" dirty="0">
                <a:solidFill>
                  <a:srgbClr val="1E3B2C"/>
                </a:solidFill>
                <a:latin typeface="Calibri" pitchFamily="34" charset="0"/>
                <a:ea typeface="Calibri" pitchFamily="34" charset="-122"/>
                <a:cs typeface="Calibri" pitchFamily="34" charset="-120"/>
              </a:rPr>
              <a:t>Coming home from incarceration</a:t>
            </a:r>
            <a:endParaRPr lang="en-US" sz="1800" dirty="0"/>
          </a:p>
        </p:txBody>
      </p:sp>
      <p:sp>
        <p:nvSpPr>
          <p:cNvPr id="24" name="Shape 17"/>
          <p:cNvSpPr/>
          <p:nvPr/>
        </p:nvSpPr>
        <p:spPr>
          <a:xfrm>
            <a:off x="8046720" y="3474720"/>
            <a:ext cx="3520440" cy="1280160"/>
          </a:xfrm>
          <a:prstGeom prst="roundRect">
            <a:avLst>
              <a:gd name="adj" fmla="val 8571"/>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25" name="Shape 18"/>
          <p:cNvSpPr/>
          <p:nvPr/>
        </p:nvSpPr>
        <p:spPr>
          <a:xfrm>
            <a:off x="8343900" y="3680460"/>
            <a:ext cx="868680" cy="868680"/>
          </a:xfrm>
          <a:prstGeom prst="ellipse">
            <a:avLst/>
          </a:prstGeom>
          <a:solidFill>
            <a:srgbClr val="1E3B2C"/>
          </a:solidFill>
          <a:ln w="12700">
            <a:solidFill>
              <a:srgbClr val="1E3B2C"/>
            </a:solidFill>
            <a:prstDash val="solid"/>
          </a:ln>
        </p:spPr>
      </p:sp>
      <p:pic>
        <p:nvPicPr>
          <p:cNvPr id="26" name="Image 5" descr="preencoded.png">    </p:cNvPr>
          <p:cNvPicPr>
            <a:picLocks noChangeAspect="1"/>
          </p:cNvPicPr>
          <p:nvPr/>
        </p:nvPicPr>
        <p:blipFill>
          <a:blip r:embed="rId6"/>
          <a:stretch>
            <a:fillRect/>
          </a:stretch>
        </p:blipFill>
        <p:spPr>
          <a:xfrm>
            <a:off x="8561070" y="3897630"/>
            <a:ext cx="434340" cy="434340"/>
          </a:xfrm>
          <a:prstGeom prst="rect">
            <a:avLst/>
          </a:prstGeom>
        </p:spPr>
      </p:pic>
      <p:sp>
        <p:nvSpPr>
          <p:cNvPr id="27" name="Text 19"/>
          <p:cNvSpPr txBox="1"/>
          <p:nvPr/>
        </p:nvSpPr>
        <p:spPr>
          <a:xfrm>
            <a:off x="9418320" y="3657600"/>
            <a:ext cx="2011680" cy="914400"/>
          </a:xfrm>
          <a:prstGeom prst="rect">
            <a:avLst/>
          </a:prstGeom>
          <a:noFill/>
          <a:ln/>
        </p:spPr>
        <p:txBody>
          <a:bodyPr wrap="square" lIns="0" tIns="0" rIns="0" bIns="0" rtlCol="0" anchor="ctr"/>
          <a:lstStyle/>
          <a:p>
            <a:pPr indent="0" marL="0">
              <a:buNone/>
            </a:pPr>
            <a:r>
              <a:rPr lang="en-US" sz="1800" b="1" dirty="0">
                <a:solidFill>
                  <a:srgbClr val="1E3B2C"/>
                </a:solidFill>
                <a:latin typeface="Calibri" pitchFamily="34" charset="0"/>
                <a:ea typeface="Calibri" pitchFamily="34" charset="-122"/>
                <a:cs typeface="Calibri" pitchFamily="34" charset="-120"/>
              </a:rPr>
              <a:t>Anyone who has lost their worth</a:t>
            </a:r>
            <a:endParaRPr lang="en-US" sz="1800" dirty="0"/>
          </a:p>
        </p:txBody>
      </p:sp>
      <p:sp>
        <p:nvSpPr>
          <p:cNvPr id="28" name="Text 20"/>
          <p:cNvSpPr txBox="1"/>
          <p:nvPr/>
        </p:nvSpPr>
        <p:spPr>
          <a:xfrm>
            <a:off x="640080" y="5120640"/>
            <a:ext cx="10881360" cy="548640"/>
          </a:xfrm>
          <a:prstGeom prst="rect">
            <a:avLst/>
          </a:prstGeom>
          <a:noFill/>
          <a:ln/>
        </p:spPr>
        <p:txBody>
          <a:bodyPr wrap="square" lIns="0" tIns="0" rIns="0" bIns="0" rtlCol="0" anchor="t"/>
          <a:lstStyle/>
          <a:p>
            <a:pPr indent="0" marL="0">
              <a:buNone/>
            </a:pPr>
            <a:r>
              <a:rPr lang="en-US" sz="2800" b="1" i="1" dirty="0">
                <a:solidFill>
                  <a:srgbClr val="1E3B2C"/>
                </a:solidFill>
                <a:latin typeface="Cambria" pitchFamily="34" charset="0"/>
                <a:ea typeface="Cambria" pitchFamily="34" charset="-122"/>
                <a:cs typeface="Cambria" pitchFamily="34" charset="-120"/>
              </a:rPr>
              <a:t>Built by someone who has been there.</a:t>
            </a:r>
            <a:endParaRPr lang="en-US" sz="2800" dirty="0"/>
          </a:p>
        </p:txBody>
      </p:sp>
      <p:sp>
        <p:nvSpPr>
          <p:cNvPr id="29" name="Text 21"/>
          <p:cNvSpPr txBox="1"/>
          <p:nvPr/>
        </p:nvSpPr>
        <p:spPr>
          <a:xfrm>
            <a:off x="640080" y="5669280"/>
            <a:ext cx="10881360" cy="457200"/>
          </a:xfrm>
          <a:prstGeom prst="rect">
            <a:avLst/>
          </a:prstGeom>
          <a:noFill/>
          <a:ln/>
        </p:spPr>
        <p:txBody>
          <a:bodyPr wrap="square" lIns="0" tIns="0" rIns="0" bIns="0" rtlCol="0" anchor="t"/>
          <a:lstStyle/>
          <a:p>
            <a:pPr indent="0" marL="0">
              <a:buNone/>
            </a:pPr>
            <a:r>
              <a:rPr lang="en-US" sz="1800" dirty="0">
                <a:solidFill>
                  <a:srgbClr val="5E6B62"/>
                </a:solidFill>
                <a:latin typeface="Calibri" pitchFamily="34" charset="0"/>
                <a:ea typeface="Calibri" pitchFamily="34" charset="-122"/>
                <a:cs typeface="Calibri" pitchFamily="34" charset="-120"/>
              </a:rPr>
              <a:t>Not from a pulpit looking down — from the ground looking across.</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457200"/>
            <a:ext cx="10881360" cy="731520"/>
          </a:xfrm>
          <a:prstGeom prst="rect">
            <a:avLst/>
          </a:prstGeom>
          <a:noFill/>
          <a:ln/>
        </p:spPr>
        <p:txBody>
          <a:bodyPr wrap="square" lIns="0" tIns="0" rIns="0" bIns="0" rtlCol="0" anchor="ctr"/>
          <a:lstStyle/>
          <a:p>
            <a:pPr indent="0" marL="0">
              <a:buNone/>
            </a:pPr>
            <a:r>
              <a:rPr lang="en-US" sz="3400" b="1" dirty="0">
                <a:solidFill>
                  <a:srgbClr val="1E3B2C"/>
                </a:solidFill>
                <a:latin typeface="Cambria" pitchFamily="34" charset="0"/>
                <a:ea typeface="Cambria" pitchFamily="34" charset="-122"/>
                <a:cs typeface="Cambria" pitchFamily="34" charset="-120"/>
              </a:rPr>
              <a:t>Not a shelter. Not a rehab. Not a farm.</a:t>
            </a:r>
            <a:endParaRPr lang="en-US" sz="3400" dirty="0"/>
          </a:p>
        </p:txBody>
      </p:sp>
      <p:sp>
        <p:nvSpPr>
          <p:cNvPr id="3" name="Text 1"/>
          <p:cNvSpPr txBox="1"/>
          <p:nvPr/>
        </p:nvSpPr>
        <p:spPr>
          <a:xfrm>
            <a:off x="640080" y="1188720"/>
            <a:ext cx="10881360" cy="457200"/>
          </a:xfrm>
          <a:prstGeom prst="rect">
            <a:avLst/>
          </a:prstGeom>
          <a:noFill/>
          <a:ln/>
        </p:spPr>
        <p:txBody>
          <a:bodyPr wrap="square" lIns="0" tIns="0" rIns="0" bIns="0" rtlCol="0" anchor="t"/>
          <a:lstStyle/>
          <a:p>
            <a:pPr indent="0" marL="0">
              <a:buNone/>
            </a:pPr>
            <a:r>
              <a:rPr lang="en-US" sz="1800" i="1" dirty="0">
                <a:solidFill>
                  <a:srgbClr val="5E6B62"/>
                </a:solidFill>
                <a:latin typeface="Calibri" pitchFamily="34" charset="0"/>
                <a:ea typeface="Calibri" pitchFamily="34" charset="-122"/>
                <a:cs typeface="Calibri" pitchFamily="34" charset="-120"/>
              </a:rPr>
              <a:t>We intentionally combine the strengths of all four into one restoration ecosystem.</a:t>
            </a:r>
            <a:endParaRPr lang="en-US" sz="1800" dirty="0"/>
          </a:p>
        </p:txBody>
      </p:sp>
      <p:sp>
        <p:nvSpPr>
          <p:cNvPr id="4" name="Shape 2"/>
          <p:cNvSpPr/>
          <p:nvPr/>
        </p:nvSpPr>
        <p:spPr>
          <a:xfrm>
            <a:off x="2057400" y="1874520"/>
            <a:ext cx="2468880" cy="2468880"/>
          </a:xfrm>
          <a:prstGeom prst="ellipse">
            <a:avLst/>
          </a:prstGeom>
          <a:solidFill>
            <a:srgbClr val="3E7B4F">
              <a:alpha val="70000"/>
            </a:srgbClr>
          </a:solidFill>
          <a:ln w="12700">
            <a:solidFill>
              <a:srgbClr val="3E7B4F"/>
            </a:solidFill>
            <a:prstDash val="solid"/>
          </a:ln>
        </p:spPr>
      </p:sp>
      <p:sp>
        <p:nvSpPr>
          <p:cNvPr id="5" name="Shape 3"/>
          <p:cNvSpPr/>
          <p:nvPr/>
        </p:nvSpPr>
        <p:spPr>
          <a:xfrm>
            <a:off x="2057400" y="3611880"/>
            <a:ext cx="2468880" cy="2468880"/>
          </a:xfrm>
          <a:prstGeom prst="ellipse">
            <a:avLst/>
          </a:prstGeom>
          <a:solidFill>
            <a:srgbClr val="8A5A3B">
              <a:alpha val="70000"/>
            </a:srgbClr>
          </a:solidFill>
          <a:ln w="12700">
            <a:solidFill>
              <a:srgbClr val="8A5A3B"/>
            </a:solidFill>
            <a:prstDash val="solid"/>
          </a:ln>
        </p:spPr>
      </p:sp>
      <p:sp>
        <p:nvSpPr>
          <p:cNvPr id="6" name="Shape 4"/>
          <p:cNvSpPr/>
          <p:nvPr/>
        </p:nvSpPr>
        <p:spPr>
          <a:xfrm>
            <a:off x="1188720" y="2743200"/>
            <a:ext cx="2468880" cy="2468880"/>
          </a:xfrm>
          <a:prstGeom prst="ellipse">
            <a:avLst/>
          </a:prstGeom>
          <a:solidFill>
            <a:srgbClr val="2B6F8F">
              <a:alpha val="70000"/>
            </a:srgbClr>
          </a:solidFill>
          <a:ln w="12700">
            <a:solidFill>
              <a:srgbClr val="2B6F8F"/>
            </a:solidFill>
            <a:prstDash val="solid"/>
          </a:ln>
        </p:spPr>
      </p:sp>
      <p:sp>
        <p:nvSpPr>
          <p:cNvPr id="7" name="Shape 5"/>
          <p:cNvSpPr/>
          <p:nvPr/>
        </p:nvSpPr>
        <p:spPr>
          <a:xfrm>
            <a:off x="2926080" y="2743200"/>
            <a:ext cx="2468880" cy="2468880"/>
          </a:xfrm>
          <a:prstGeom prst="ellipse">
            <a:avLst/>
          </a:prstGeom>
          <a:solidFill>
            <a:srgbClr val="9A4B3A">
              <a:alpha val="70000"/>
            </a:srgbClr>
          </a:solidFill>
          <a:ln w="12700">
            <a:solidFill>
              <a:srgbClr val="9A4B3A"/>
            </a:solidFill>
            <a:prstDash val="solid"/>
          </a:ln>
        </p:spPr>
      </p:sp>
      <p:sp>
        <p:nvSpPr>
          <p:cNvPr id="8" name="Text 6"/>
          <p:cNvSpPr txBox="1"/>
          <p:nvPr/>
        </p:nvSpPr>
        <p:spPr>
          <a:xfrm>
            <a:off x="2651760" y="2441448"/>
            <a:ext cx="1280160" cy="329184"/>
          </a:xfrm>
          <a:prstGeom prst="rect">
            <a:avLst/>
          </a:prstGeom>
          <a:noFill/>
          <a:ln/>
        </p:spPr>
        <p:txBody>
          <a:bodyPr wrap="square" lIns="0" tIns="0" rIns="0" bIns="0" rtlCol="0" anchor="ctr"/>
          <a:lstStyle/>
          <a:p>
            <a:pPr algn="ctr" indent="0" marL="0">
              <a:buNone/>
            </a:pPr>
            <a:r>
              <a:rPr lang="en-US" sz="1300" b="1" spc="200" kern="0" dirty="0">
                <a:solidFill>
                  <a:srgbClr val="FFFFFF"/>
                </a:solidFill>
                <a:latin typeface="Calibri" pitchFamily="34" charset="0"/>
                <a:ea typeface="Calibri" pitchFamily="34" charset="-122"/>
                <a:cs typeface="Calibri" pitchFamily="34" charset="-120"/>
              </a:rPr>
              <a:t>SHELTER</a:t>
            </a:r>
            <a:endParaRPr lang="en-US" sz="1300" dirty="0"/>
          </a:p>
        </p:txBody>
      </p:sp>
      <p:sp>
        <p:nvSpPr>
          <p:cNvPr id="9" name="Text 7"/>
          <p:cNvSpPr txBox="1"/>
          <p:nvPr/>
        </p:nvSpPr>
        <p:spPr>
          <a:xfrm>
            <a:off x="2651760" y="5184648"/>
            <a:ext cx="1280160" cy="329184"/>
          </a:xfrm>
          <a:prstGeom prst="rect">
            <a:avLst/>
          </a:prstGeom>
          <a:noFill/>
          <a:ln/>
        </p:spPr>
        <p:txBody>
          <a:bodyPr wrap="square" lIns="0" tIns="0" rIns="0" bIns="0" rtlCol="0" anchor="ctr"/>
          <a:lstStyle/>
          <a:p>
            <a:pPr algn="ctr" indent="0" marL="0">
              <a:buNone/>
            </a:pPr>
            <a:r>
              <a:rPr lang="en-US" sz="1300" b="1" spc="200" kern="0" dirty="0">
                <a:solidFill>
                  <a:srgbClr val="FFFFFF"/>
                </a:solidFill>
                <a:latin typeface="Calibri" pitchFamily="34" charset="0"/>
                <a:ea typeface="Calibri" pitchFamily="34" charset="-122"/>
                <a:cs typeface="Calibri" pitchFamily="34" charset="-120"/>
              </a:rPr>
              <a:t>FARM</a:t>
            </a:r>
            <a:endParaRPr lang="en-US" sz="1300" dirty="0"/>
          </a:p>
        </p:txBody>
      </p:sp>
      <p:sp>
        <p:nvSpPr>
          <p:cNvPr id="10" name="Text 8"/>
          <p:cNvSpPr txBox="1"/>
          <p:nvPr/>
        </p:nvSpPr>
        <p:spPr>
          <a:xfrm>
            <a:off x="1234440" y="3813048"/>
            <a:ext cx="1280160" cy="329184"/>
          </a:xfrm>
          <a:prstGeom prst="rect">
            <a:avLst/>
          </a:prstGeom>
          <a:noFill/>
          <a:ln/>
        </p:spPr>
        <p:txBody>
          <a:bodyPr wrap="square" lIns="0" tIns="0" rIns="0" bIns="0" rtlCol="0" anchor="ctr"/>
          <a:lstStyle/>
          <a:p>
            <a:pPr algn="ctr" indent="0" marL="0">
              <a:buNone/>
            </a:pPr>
            <a:r>
              <a:rPr lang="en-US" sz="1300" b="1" spc="200" kern="0" dirty="0">
                <a:solidFill>
                  <a:srgbClr val="FFFFFF"/>
                </a:solidFill>
                <a:latin typeface="Calibri" pitchFamily="34" charset="0"/>
                <a:ea typeface="Calibri" pitchFamily="34" charset="-122"/>
                <a:cs typeface="Calibri" pitchFamily="34" charset="-120"/>
              </a:rPr>
              <a:t>RECOVERY</a:t>
            </a:r>
            <a:endParaRPr lang="en-US" sz="1300" dirty="0"/>
          </a:p>
        </p:txBody>
      </p:sp>
      <p:sp>
        <p:nvSpPr>
          <p:cNvPr id="11" name="Text 9"/>
          <p:cNvSpPr txBox="1"/>
          <p:nvPr/>
        </p:nvSpPr>
        <p:spPr>
          <a:xfrm>
            <a:off x="4069080" y="3813048"/>
            <a:ext cx="1280160" cy="329184"/>
          </a:xfrm>
          <a:prstGeom prst="rect">
            <a:avLst/>
          </a:prstGeom>
          <a:noFill/>
          <a:ln/>
        </p:spPr>
        <p:txBody>
          <a:bodyPr wrap="square" lIns="0" tIns="0" rIns="0" bIns="0" rtlCol="0" anchor="ctr"/>
          <a:lstStyle/>
          <a:p>
            <a:pPr algn="ctr" indent="0" marL="0">
              <a:buNone/>
            </a:pPr>
            <a:r>
              <a:rPr lang="en-US" sz="1300" b="1" spc="200" kern="0" dirty="0">
                <a:solidFill>
                  <a:srgbClr val="FFFFFF"/>
                </a:solidFill>
                <a:latin typeface="Calibri" pitchFamily="34" charset="0"/>
                <a:ea typeface="Calibri" pitchFamily="34" charset="-122"/>
                <a:cs typeface="Calibri" pitchFamily="34" charset="-120"/>
              </a:rPr>
              <a:t>MINISTRY</a:t>
            </a:r>
            <a:endParaRPr lang="en-US" sz="1300" dirty="0"/>
          </a:p>
        </p:txBody>
      </p:sp>
      <p:sp>
        <p:nvSpPr>
          <p:cNvPr id="12" name="Shape 10"/>
          <p:cNvSpPr/>
          <p:nvPr/>
        </p:nvSpPr>
        <p:spPr>
          <a:xfrm>
            <a:off x="2766060" y="3451860"/>
            <a:ext cx="1051560" cy="1051560"/>
          </a:xfrm>
          <a:prstGeom prst="ellipse">
            <a:avLst/>
          </a:prstGeom>
          <a:solidFill>
            <a:srgbClr val="E3A72F"/>
          </a:solidFill>
          <a:ln w="12700">
            <a:solidFill>
              <a:srgbClr val="E3A72F"/>
            </a:solidFill>
            <a:prstDash val="solid"/>
          </a:ln>
        </p:spPr>
      </p:sp>
      <p:sp>
        <p:nvSpPr>
          <p:cNvPr id="13" name="Text 11"/>
          <p:cNvSpPr txBox="1"/>
          <p:nvPr/>
        </p:nvSpPr>
        <p:spPr>
          <a:xfrm>
            <a:off x="2788920" y="3657600"/>
            <a:ext cx="1005840" cy="640080"/>
          </a:xfrm>
          <a:prstGeom prst="rect">
            <a:avLst/>
          </a:prstGeom>
          <a:noFill/>
          <a:ln/>
        </p:spPr>
        <p:txBody>
          <a:bodyPr wrap="square" lIns="0" tIns="0" rIns="0" bIns="0" rtlCol="0" anchor="ctr"/>
          <a:lstStyle/>
          <a:p>
            <a:pPr algn="ctr" indent="0" marL="0">
              <a:buNone/>
            </a:pPr>
            <a:r>
              <a:rPr lang="en-US" sz="1400" b="1" dirty="0">
                <a:solidFill>
                  <a:srgbClr val="1E3B2C"/>
                </a:solidFill>
                <a:latin typeface="Cambria" pitchFamily="34" charset="0"/>
                <a:ea typeface="Cambria" pitchFamily="34" charset="-122"/>
                <a:cs typeface="Cambria" pitchFamily="34" charset="-120"/>
              </a:rPr>
              <a:t>Restored</a:t>
            </a:r>
            <a:endParaRPr lang="en-US" sz="1400" dirty="0"/>
          </a:p>
          <a:p>
            <a:pPr algn="ctr" indent="0" marL="0">
              <a:buNone/>
            </a:pPr>
            <a:r>
              <a:rPr lang="en-US" sz="1400" b="1" dirty="0">
                <a:solidFill>
                  <a:srgbClr val="1E3B2C"/>
                </a:solidFill>
                <a:latin typeface="Cambria" pitchFamily="34" charset="0"/>
                <a:ea typeface="Cambria" pitchFamily="34" charset="-122"/>
                <a:cs typeface="Cambria" pitchFamily="34" charset="-120"/>
              </a:rPr>
              <a:t>lives</a:t>
            </a:r>
            <a:endParaRPr lang="en-US" sz="1400" dirty="0"/>
          </a:p>
        </p:txBody>
      </p:sp>
      <p:sp>
        <p:nvSpPr>
          <p:cNvPr id="14" name="Shape 12"/>
          <p:cNvSpPr/>
          <p:nvPr/>
        </p:nvSpPr>
        <p:spPr>
          <a:xfrm>
            <a:off x="6812280" y="2057400"/>
            <a:ext cx="731520" cy="731520"/>
          </a:xfrm>
          <a:prstGeom prst="ellipse">
            <a:avLst/>
          </a:prstGeom>
          <a:solidFill>
            <a:srgbClr val="3E7B4F"/>
          </a:solidFill>
          <a:ln w="12700">
            <a:solidFill>
              <a:srgbClr val="3E7B4F"/>
            </a:solidFill>
            <a:prstDash val="solid"/>
          </a:ln>
        </p:spPr>
      </p:sp>
      <p:pic>
        <p:nvPicPr>
          <p:cNvPr id="15" name="Image 0" descr="preencoded.png">    </p:cNvPr>
          <p:cNvPicPr>
            <a:picLocks noChangeAspect="1"/>
          </p:cNvPicPr>
          <p:nvPr/>
        </p:nvPicPr>
        <p:blipFill>
          <a:blip r:embed="rId1"/>
          <a:stretch>
            <a:fillRect/>
          </a:stretch>
        </p:blipFill>
        <p:spPr>
          <a:xfrm>
            <a:off x="6995160" y="2240280"/>
            <a:ext cx="365760" cy="365760"/>
          </a:xfrm>
          <a:prstGeom prst="rect">
            <a:avLst/>
          </a:prstGeom>
        </p:spPr>
      </p:pic>
      <p:sp>
        <p:nvSpPr>
          <p:cNvPr id="16" name="Text 13"/>
          <p:cNvSpPr txBox="1"/>
          <p:nvPr/>
        </p:nvSpPr>
        <p:spPr>
          <a:xfrm>
            <a:off x="7772400" y="2029968"/>
            <a:ext cx="3840480" cy="365760"/>
          </a:xfrm>
          <a:prstGeom prst="rect">
            <a:avLst/>
          </a:prstGeom>
          <a:noFill/>
          <a:ln/>
        </p:spPr>
        <p:txBody>
          <a:bodyPr wrap="square" lIns="0" tIns="0" rIns="0" bIns="0" rtlCol="0" anchor="t"/>
          <a:lstStyle/>
          <a:p>
            <a:pPr indent="0" marL="0">
              <a:buNone/>
            </a:pPr>
            <a:r>
              <a:rPr lang="en-US" sz="2200" b="1" dirty="0">
                <a:solidFill>
                  <a:srgbClr val="1E3B2C"/>
                </a:solidFill>
                <a:latin typeface="Cambria" pitchFamily="34" charset="0"/>
                <a:ea typeface="Cambria" pitchFamily="34" charset="-122"/>
                <a:cs typeface="Cambria" pitchFamily="34" charset="-120"/>
              </a:rPr>
              <a:t>Shelter</a:t>
            </a:r>
            <a:endParaRPr lang="en-US" sz="2200" dirty="0"/>
          </a:p>
        </p:txBody>
      </p:sp>
      <p:sp>
        <p:nvSpPr>
          <p:cNvPr id="17" name="Text 14"/>
          <p:cNvSpPr txBox="1"/>
          <p:nvPr/>
        </p:nvSpPr>
        <p:spPr>
          <a:xfrm>
            <a:off x="7772400" y="2395728"/>
            <a:ext cx="3840480" cy="548640"/>
          </a:xfrm>
          <a:prstGeom prst="rect">
            <a:avLst/>
          </a:prstGeom>
          <a:noFill/>
          <a:ln/>
        </p:spPr>
        <p:txBody>
          <a:bodyPr wrap="square" lIns="0" tIns="0" rIns="0" bIns="0" rtlCol="0" anchor="t"/>
          <a:lstStyle/>
          <a:p>
            <a:pPr indent="0" marL="0">
              <a:buNone/>
            </a:pPr>
            <a:r>
              <a:rPr lang="en-US" sz="1500" dirty="0">
                <a:solidFill>
                  <a:srgbClr val="5E6B62"/>
                </a:solidFill>
                <a:latin typeface="Calibri" pitchFamily="34" charset="0"/>
                <a:ea typeface="Calibri" pitchFamily="34" charset="-122"/>
                <a:cs typeface="Calibri" pitchFamily="34" charset="-120"/>
              </a:rPr>
              <a:t>A safe bed, meals, and stability</a:t>
            </a:r>
            <a:endParaRPr lang="en-US" sz="1500" dirty="0"/>
          </a:p>
        </p:txBody>
      </p:sp>
      <p:sp>
        <p:nvSpPr>
          <p:cNvPr id="18" name="Shape 15"/>
          <p:cNvSpPr/>
          <p:nvPr/>
        </p:nvSpPr>
        <p:spPr>
          <a:xfrm>
            <a:off x="6812280" y="3108960"/>
            <a:ext cx="731520" cy="731520"/>
          </a:xfrm>
          <a:prstGeom prst="ellipse">
            <a:avLst/>
          </a:prstGeom>
          <a:solidFill>
            <a:srgbClr val="2B6F8F"/>
          </a:solidFill>
          <a:ln w="12700">
            <a:solidFill>
              <a:srgbClr val="2B6F8F"/>
            </a:solidFill>
            <a:prstDash val="solid"/>
          </a:ln>
        </p:spPr>
      </p:sp>
      <p:pic>
        <p:nvPicPr>
          <p:cNvPr id="19" name="Image 1" descr="preencoded.png">    </p:cNvPr>
          <p:cNvPicPr>
            <a:picLocks noChangeAspect="1"/>
          </p:cNvPicPr>
          <p:nvPr/>
        </p:nvPicPr>
        <p:blipFill>
          <a:blip r:embed="rId2"/>
          <a:stretch>
            <a:fillRect/>
          </a:stretch>
        </p:blipFill>
        <p:spPr>
          <a:xfrm>
            <a:off x="6995160" y="3291840"/>
            <a:ext cx="365760" cy="365760"/>
          </a:xfrm>
          <a:prstGeom prst="rect">
            <a:avLst/>
          </a:prstGeom>
        </p:spPr>
      </p:pic>
      <p:sp>
        <p:nvSpPr>
          <p:cNvPr id="20" name="Text 16"/>
          <p:cNvSpPr txBox="1"/>
          <p:nvPr/>
        </p:nvSpPr>
        <p:spPr>
          <a:xfrm>
            <a:off x="7772400" y="3081528"/>
            <a:ext cx="3840480" cy="365760"/>
          </a:xfrm>
          <a:prstGeom prst="rect">
            <a:avLst/>
          </a:prstGeom>
          <a:noFill/>
          <a:ln/>
        </p:spPr>
        <p:txBody>
          <a:bodyPr wrap="square" lIns="0" tIns="0" rIns="0" bIns="0" rtlCol="0" anchor="t"/>
          <a:lstStyle/>
          <a:p>
            <a:pPr indent="0" marL="0">
              <a:buNone/>
            </a:pPr>
            <a:r>
              <a:rPr lang="en-US" sz="2200" b="1" dirty="0">
                <a:solidFill>
                  <a:srgbClr val="1E3B2C"/>
                </a:solidFill>
                <a:latin typeface="Cambria" pitchFamily="34" charset="0"/>
                <a:ea typeface="Cambria" pitchFamily="34" charset="-122"/>
                <a:cs typeface="Cambria" pitchFamily="34" charset="-120"/>
              </a:rPr>
              <a:t>Recovery</a:t>
            </a:r>
            <a:endParaRPr lang="en-US" sz="2200" dirty="0"/>
          </a:p>
        </p:txBody>
      </p:sp>
      <p:sp>
        <p:nvSpPr>
          <p:cNvPr id="21" name="Text 17"/>
          <p:cNvSpPr txBox="1"/>
          <p:nvPr/>
        </p:nvSpPr>
        <p:spPr>
          <a:xfrm>
            <a:off x="7772400" y="3447288"/>
            <a:ext cx="3840480" cy="548640"/>
          </a:xfrm>
          <a:prstGeom prst="rect">
            <a:avLst/>
          </a:prstGeom>
          <a:noFill/>
          <a:ln/>
        </p:spPr>
        <p:txBody>
          <a:bodyPr wrap="square" lIns="0" tIns="0" rIns="0" bIns="0" rtlCol="0" anchor="t"/>
          <a:lstStyle/>
          <a:p>
            <a:pPr indent="0" marL="0">
              <a:buNone/>
            </a:pPr>
            <a:r>
              <a:rPr lang="en-US" sz="1500" dirty="0">
                <a:solidFill>
                  <a:srgbClr val="5E6B62"/>
                </a:solidFill>
                <a:latin typeface="Calibri" pitchFamily="34" charset="0"/>
                <a:ea typeface="Calibri" pitchFamily="34" charset="-122"/>
                <a:cs typeface="Calibri" pitchFamily="34" charset="-120"/>
              </a:rPr>
              <a:t>Clear thinking, medical partners, and counseling</a:t>
            </a:r>
            <a:endParaRPr lang="en-US" sz="1500" dirty="0"/>
          </a:p>
        </p:txBody>
      </p:sp>
      <p:sp>
        <p:nvSpPr>
          <p:cNvPr id="22" name="Shape 18"/>
          <p:cNvSpPr/>
          <p:nvPr/>
        </p:nvSpPr>
        <p:spPr>
          <a:xfrm>
            <a:off x="6812280" y="4160520"/>
            <a:ext cx="731520" cy="731520"/>
          </a:xfrm>
          <a:prstGeom prst="ellipse">
            <a:avLst/>
          </a:prstGeom>
          <a:solidFill>
            <a:srgbClr val="8A5A3B"/>
          </a:solidFill>
          <a:ln w="12700">
            <a:solidFill>
              <a:srgbClr val="8A5A3B"/>
            </a:solidFill>
            <a:prstDash val="solid"/>
          </a:ln>
        </p:spPr>
      </p:sp>
      <p:pic>
        <p:nvPicPr>
          <p:cNvPr id="23" name="Image 2" descr="preencoded.png">    </p:cNvPr>
          <p:cNvPicPr>
            <a:picLocks noChangeAspect="1"/>
          </p:cNvPicPr>
          <p:nvPr/>
        </p:nvPicPr>
        <p:blipFill>
          <a:blip r:embed="rId3"/>
          <a:stretch>
            <a:fillRect/>
          </a:stretch>
        </p:blipFill>
        <p:spPr>
          <a:xfrm>
            <a:off x="6995160" y="4343400"/>
            <a:ext cx="365760" cy="365760"/>
          </a:xfrm>
          <a:prstGeom prst="rect">
            <a:avLst/>
          </a:prstGeom>
        </p:spPr>
      </p:pic>
      <p:sp>
        <p:nvSpPr>
          <p:cNvPr id="24" name="Text 19"/>
          <p:cNvSpPr txBox="1"/>
          <p:nvPr/>
        </p:nvSpPr>
        <p:spPr>
          <a:xfrm>
            <a:off x="7772400" y="4133088"/>
            <a:ext cx="3840480" cy="365760"/>
          </a:xfrm>
          <a:prstGeom prst="rect">
            <a:avLst/>
          </a:prstGeom>
          <a:noFill/>
          <a:ln/>
        </p:spPr>
        <p:txBody>
          <a:bodyPr wrap="square" lIns="0" tIns="0" rIns="0" bIns="0" rtlCol="0" anchor="t"/>
          <a:lstStyle/>
          <a:p>
            <a:pPr indent="0" marL="0">
              <a:buNone/>
            </a:pPr>
            <a:r>
              <a:rPr lang="en-US" sz="2200" b="1" dirty="0">
                <a:solidFill>
                  <a:srgbClr val="1E3B2C"/>
                </a:solidFill>
                <a:latin typeface="Cambria" pitchFamily="34" charset="0"/>
                <a:ea typeface="Cambria" pitchFamily="34" charset="-122"/>
                <a:cs typeface="Cambria" pitchFamily="34" charset="-120"/>
              </a:rPr>
              <a:t>Farm</a:t>
            </a:r>
            <a:endParaRPr lang="en-US" sz="2200" dirty="0"/>
          </a:p>
        </p:txBody>
      </p:sp>
      <p:sp>
        <p:nvSpPr>
          <p:cNvPr id="25" name="Text 20"/>
          <p:cNvSpPr txBox="1"/>
          <p:nvPr/>
        </p:nvSpPr>
        <p:spPr>
          <a:xfrm>
            <a:off x="7772400" y="4498848"/>
            <a:ext cx="3840480" cy="548640"/>
          </a:xfrm>
          <a:prstGeom prst="rect">
            <a:avLst/>
          </a:prstGeom>
          <a:noFill/>
          <a:ln/>
        </p:spPr>
        <p:txBody>
          <a:bodyPr wrap="square" lIns="0" tIns="0" rIns="0" bIns="0" rtlCol="0" anchor="t"/>
          <a:lstStyle/>
          <a:p>
            <a:pPr indent="0" marL="0">
              <a:buNone/>
            </a:pPr>
            <a:r>
              <a:rPr lang="en-US" sz="1500" dirty="0">
                <a:solidFill>
                  <a:srgbClr val="5E6B62"/>
                </a:solidFill>
                <a:latin typeface="Calibri" pitchFamily="34" charset="0"/>
                <a:ea typeface="Calibri" pitchFamily="34" charset="-122"/>
                <a:cs typeface="Calibri" pitchFamily="34" charset="-120"/>
              </a:rPr>
              <a:t>Real work, real skills, real food</a:t>
            </a:r>
            <a:endParaRPr lang="en-US" sz="1500" dirty="0"/>
          </a:p>
        </p:txBody>
      </p:sp>
      <p:sp>
        <p:nvSpPr>
          <p:cNvPr id="26" name="Shape 21"/>
          <p:cNvSpPr/>
          <p:nvPr/>
        </p:nvSpPr>
        <p:spPr>
          <a:xfrm>
            <a:off x="6812280" y="5212080"/>
            <a:ext cx="731520" cy="731520"/>
          </a:xfrm>
          <a:prstGeom prst="ellipse">
            <a:avLst/>
          </a:prstGeom>
          <a:solidFill>
            <a:srgbClr val="9A4B3A"/>
          </a:solidFill>
          <a:ln w="12700">
            <a:solidFill>
              <a:srgbClr val="9A4B3A"/>
            </a:solidFill>
            <a:prstDash val="solid"/>
          </a:ln>
        </p:spPr>
      </p:sp>
      <p:pic>
        <p:nvPicPr>
          <p:cNvPr id="27" name="Image 3" descr="preencoded.png">    </p:cNvPr>
          <p:cNvPicPr>
            <a:picLocks noChangeAspect="1"/>
          </p:cNvPicPr>
          <p:nvPr/>
        </p:nvPicPr>
        <p:blipFill>
          <a:blip r:embed="rId4"/>
          <a:stretch>
            <a:fillRect/>
          </a:stretch>
        </p:blipFill>
        <p:spPr>
          <a:xfrm>
            <a:off x="6995160" y="5394960"/>
            <a:ext cx="365760" cy="365760"/>
          </a:xfrm>
          <a:prstGeom prst="rect">
            <a:avLst/>
          </a:prstGeom>
        </p:spPr>
      </p:pic>
      <p:sp>
        <p:nvSpPr>
          <p:cNvPr id="28" name="Text 22"/>
          <p:cNvSpPr txBox="1"/>
          <p:nvPr/>
        </p:nvSpPr>
        <p:spPr>
          <a:xfrm>
            <a:off x="7772400" y="5184648"/>
            <a:ext cx="3840480" cy="365760"/>
          </a:xfrm>
          <a:prstGeom prst="rect">
            <a:avLst/>
          </a:prstGeom>
          <a:noFill/>
          <a:ln/>
        </p:spPr>
        <p:txBody>
          <a:bodyPr wrap="square" lIns="0" tIns="0" rIns="0" bIns="0" rtlCol="0" anchor="t"/>
          <a:lstStyle/>
          <a:p>
            <a:pPr indent="0" marL="0">
              <a:buNone/>
            </a:pPr>
            <a:r>
              <a:rPr lang="en-US" sz="2200" b="1" dirty="0">
                <a:solidFill>
                  <a:srgbClr val="1E3B2C"/>
                </a:solidFill>
                <a:latin typeface="Cambria" pitchFamily="34" charset="0"/>
                <a:ea typeface="Cambria" pitchFamily="34" charset="-122"/>
                <a:cs typeface="Cambria" pitchFamily="34" charset="-120"/>
              </a:rPr>
              <a:t>Ministry</a:t>
            </a:r>
            <a:endParaRPr lang="en-US" sz="2200" dirty="0"/>
          </a:p>
        </p:txBody>
      </p:sp>
      <p:sp>
        <p:nvSpPr>
          <p:cNvPr id="29" name="Text 23"/>
          <p:cNvSpPr txBox="1"/>
          <p:nvPr/>
        </p:nvSpPr>
        <p:spPr>
          <a:xfrm>
            <a:off x="7772400" y="5550408"/>
            <a:ext cx="3840480" cy="548640"/>
          </a:xfrm>
          <a:prstGeom prst="rect">
            <a:avLst/>
          </a:prstGeom>
          <a:noFill/>
          <a:ln/>
        </p:spPr>
        <p:txBody>
          <a:bodyPr wrap="square" lIns="0" tIns="0" rIns="0" bIns="0" rtlCol="0" anchor="t"/>
          <a:lstStyle/>
          <a:p>
            <a:pPr indent="0" marL="0">
              <a:buNone/>
            </a:pPr>
            <a:r>
              <a:rPr lang="en-US" sz="1500" dirty="0">
                <a:solidFill>
                  <a:srgbClr val="5E6B62"/>
                </a:solidFill>
                <a:latin typeface="Calibri" pitchFamily="34" charset="0"/>
                <a:ea typeface="Calibri" pitchFamily="34" charset="-122"/>
                <a:cs typeface="Calibri" pitchFamily="34" charset="-120"/>
              </a:rPr>
              <a:t>Hope, truth, and a community that stays</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E3B2C"/>
        </a:solidFill>
      </p:bgPr>
    </p:bg>
    <p:spTree>
      <p:nvGrpSpPr>
        <p:cNvPr id="1" name=""/>
        <p:cNvGrpSpPr/>
        <p:nvPr/>
      </p:nvGrpSpPr>
      <p:grpSpPr>
        <a:xfrm>
          <a:off x="0" y="0"/>
          <a:ext cx="0" cy="0"/>
          <a:chOff x="0" y="0"/>
          <a:chExt cx="0" cy="0"/>
        </a:xfrm>
      </p:grpSpPr>
      <p:sp>
        <p:nvSpPr>
          <p:cNvPr id="2" name="Text 0"/>
          <p:cNvSpPr txBox="1"/>
          <p:nvPr/>
        </p:nvSpPr>
        <p:spPr>
          <a:xfrm>
            <a:off x="640080" y="457200"/>
            <a:ext cx="1088136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From "In Tents" to "Intensive Care"</a:t>
            </a:r>
            <a:endParaRPr lang="en-US" sz="3400" dirty="0"/>
          </a:p>
        </p:txBody>
      </p:sp>
      <p:sp>
        <p:nvSpPr>
          <p:cNvPr id="3" name="Shape 1"/>
          <p:cNvSpPr/>
          <p:nvPr/>
        </p:nvSpPr>
        <p:spPr>
          <a:xfrm>
            <a:off x="1417320" y="2057400"/>
            <a:ext cx="2286000" cy="2286000"/>
          </a:xfrm>
          <a:prstGeom prst="ellipse">
            <a:avLst/>
          </a:prstGeom>
          <a:solidFill>
            <a:srgbClr val="27503A"/>
          </a:solidFill>
          <a:ln w="12700">
            <a:solidFill>
              <a:srgbClr val="27503A"/>
            </a:solidFill>
            <a:prstDash val="solid"/>
          </a:ln>
        </p:spPr>
      </p:sp>
      <p:pic>
        <p:nvPicPr>
          <p:cNvPr id="4" name="Image 0" descr="preencoded.png">    </p:cNvPr>
          <p:cNvPicPr>
            <a:picLocks noChangeAspect="1"/>
          </p:cNvPicPr>
          <p:nvPr/>
        </p:nvPicPr>
        <p:blipFill>
          <a:blip r:embed="rId1"/>
          <a:stretch>
            <a:fillRect/>
          </a:stretch>
        </p:blipFill>
        <p:spPr>
          <a:xfrm>
            <a:off x="1874520" y="2514600"/>
            <a:ext cx="1371600" cy="1371600"/>
          </a:xfrm>
          <a:prstGeom prst="rect">
            <a:avLst/>
          </a:prstGeom>
        </p:spPr>
      </p:pic>
      <p:sp>
        <p:nvSpPr>
          <p:cNvPr id="5" name="Text 2"/>
          <p:cNvSpPr txBox="1"/>
          <p:nvPr/>
        </p:nvSpPr>
        <p:spPr>
          <a:xfrm>
            <a:off x="1188720" y="4526280"/>
            <a:ext cx="2743200" cy="365760"/>
          </a:xfrm>
          <a:prstGeom prst="rect">
            <a:avLst/>
          </a:prstGeom>
          <a:noFill/>
          <a:ln/>
        </p:spPr>
        <p:txBody>
          <a:bodyPr wrap="square" lIns="0" tIns="0" rIns="0" bIns="0" rtlCol="0" anchor="t"/>
          <a:lstStyle/>
          <a:p>
            <a:pPr algn="ctr" indent="0" marL="0">
              <a:buNone/>
            </a:pPr>
            <a:r>
              <a:rPr lang="en-US" sz="1500" b="1" spc="300" kern="0" dirty="0">
                <a:solidFill>
                  <a:srgbClr val="A9C5A0"/>
                </a:solidFill>
                <a:latin typeface="Calibri" pitchFamily="34" charset="0"/>
                <a:ea typeface="Calibri" pitchFamily="34" charset="-122"/>
                <a:cs typeface="Calibri" pitchFamily="34" charset="-120"/>
              </a:rPr>
              <a:t>IN TENTS</a:t>
            </a:r>
            <a:endParaRPr lang="en-US" sz="1500" dirty="0"/>
          </a:p>
        </p:txBody>
      </p:sp>
      <p:sp>
        <p:nvSpPr>
          <p:cNvPr id="6" name="Text 3"/>
          <p:cNvSpPr txBox="1"/>
          <p:nvPr/>
        </p:nvSpPr>
        <p:spPr>
          <a:xfrm>
            <a:off x="1188720" y="4846320"/>
            <a:ext cx="2743200" cy="365760"/>
          </a:xfrm>
          <a:prstGeom prst="rect">
            <a:avLst/>
          </a:prstGeom>
          <a:noFill/>
          <a:ln/>
        </p:spPr>
        <p:txBody>
          <a:bodyPr wrap="square" lIns="0" tIns="0" rIns="0" bIns="0" rtlCol="0" anchor="t"/>
          <a:lstStyle/>
          <a:p>
            <a:pPr algn="ctr" indent="0" marL="0">
              <a:buNone/>
            </a:pPr>
            <a:r>
              <a:rPr lang="en-US" sz="1600" dirty="0">
                <a:solidFill>
                  <a:srgbClr val="FFFFFF"/>
                </a:solidFill>
                <a:latin typeface="Calibri" pitchFamily="34" charset="0"/>
                <a:ea typeface="Calibri" pitchFamily="34" charset="-122"/>
                <a:cs typeface="Calibri" pitchFamily="34" charset="-120"/>
              </a:rPr>
              <a:t>Surviving</a:t>
            </a:r>
            <a:endParaRPr lang="en-US" sz="1600" dirty="0"/>
          </a:p>
        </p:txBody>
      </p:sp>
      <p:sp>
        <p:nvSpPr>
          <p:cNvPr id="7" name="Shape 4"/>
          <p:cNvSpPr/>
          <p:nvPr/>
        </p:nvSpPr>
        <p:spPr>
          <a:xfrm>
            <a:off x="3977640" y="3200400"/>
            <a:ext cx="1508760" cy="0"/>
          </a:xfrm>
          <a:prstGeom prst="line">
            <a:avLst/>
          </a:prstGeom>
          <a:noFill/>
          <a:ln w="50800">
            <a:solidFill>
              <a:srgbClr val="E3A72F"/>
            </a:solidFill>
            <a:prstDash val="solid"/>
            <a:tailEnd type="triangle"/>
          </a:ln>
        </p:spPr>
      </p:sp>
      <p:sp>
        <p:nvSpPr>
          <p:cNvPr id="8" name="Shape 5"/>
          <p:cNvSpPr/>
          <p:nvPr/>
        </p:nvSpPr>
        <p:spPr>
          <a:xfrm>
            <a:off x="5760720" y="2057400"/>
            <a:ext cx="2286000" cy="2286000"/>
          </a:xfrm>
          <a:prstGeom prst="ellipse">
            <a:avLst/>
          </a:prstGeom>
          <a:solidFill>
            <a:srgbClr val="E3A72F"/>
          </a:solidFill>
          <a:ln w="12700">
            <a:solidFill>
              <a:srgbClr val="E3A72F"/>
            </a:solidFill>
            <a:prstDash val="solid"/>
          </a:ln>
        </p:spPr>
      </p:sp>
      <p:pic>
        <p:nvPicPr>
          <p:cNvPr id="9" name="Image 1" descr="preencoded.png">    </p:cNvPr>
          <p:cNvPicPr>
            <a:picLocks noChangeAspect="1"/>
          </p:cNvPicPr>
          <p:nvPr/>
        </p:nvPicPr>
        <p:blipFill>
          <a:blip r:embed="rId2"/>
          <a:stretch>
            <a:fillRect/>
          </a:stretch>
        </p:blipFill>
        <p:spPr>
          <a:xfrm>
            <a:off x="6217920" y="2514600"/>
            <a:ext cx="1371600" cy="1371600"/>
          </a:xfrm>
          <a:prstGeom prst="rect">
            <a:avLst/>
          </a:prstGeom>
        </p:spPr>
      </p:pic>
      <p:sp>
        <p:nvSpPr>
          <p:cNvPr id="10" name="Text 6"/>
          <p:cNvSpPr txBox="1"/>
          <p:nvPr/>
        </p:nvSpPr>
        <p:spPr>
          <a:xfrm>
            <a:off x="5532120" y="4526280"/>
            <a:ext cx="2743200" cy="365760"/>
          </a:xfrm>
          <a:prstGeom prst="rect">
            <a:avLst/>
          </a:prstGeom>
          <a:noFill/>
          <a:ln/>
        </p:spPr>
        <p:txBody>
          <a:bodyPr wrap="square" lIns="0" tIns="0" rIns="0" bIns="0" rtlCol="0" anchor="t"/>
          <a:lstStyle/>
          <a:p>
            <a:pPr algn="ctr" indent="0" marL="0">
              <a:buNone/>
            </a:pPr>
            <a:r>
              <a:rPr lang="en-US" sz="1500" b="1" spc="300" kern="0" dirty="0">
                <a:solidFill>
                  <a:srgbClr val="E3A72F"/>
                </a:solidFill>
                <a:latin typeface="Calibri" pitchFamily="34" charset="0"/>
                <a:ea typeface="Calibri" pitchFamily="34" charset="-122"/>
                <a:cs typeface="Calibri" pitchFamily="34" charset="-120"/>
              </a:rPr>
              <a:t>INTENSIVE CARE</a:t>
            </a:r>
            <a:endParaRPr lang="en-US" sz="1500" dirty="0"/>
          </a:p>
        </p:txBody>
      </p:sp>
      <p:sp>
        <p:nvSpPr>
          <p:cNvPr id="11" name="Text 7"/>
          <p:cNvSpPr txBox="1"/>
          <p:nvPr/>
        </p:nvSpPr>
        <p:spPr>
          <a:xfrm>
            <a:off x="5532120" y="4846320"/>
            <a:ext cx="2743200" cy="365760"/>
          </a:xfrm>
          <a:prstGeom prst="rect">
            <a:avLst/>
          </a:prstGeom>
          <a:noFill/>
          <a:ln/>
        </p:spPr>
        <p:txBody>
          <a:bodyPr wrap="square" lIns="0" tIns="0" rIns="0" bIns="0" rtlCol="0" anchor="t"/>
          <a:lstStyle/>
          <a:p>
            <a:pPr algn="ctr" indent="0" marL="0">
              <a:buNone/>
            </a:pPr>
            <a:r>
              <a:rPr lang="en-US" sz="1600" dirty="0">
                <a:solidFill>
                  <a:srgbClr val="FFFFFF"/>
                </a:solidFill>
                <a:latin typeface="Calibri" pitchFamily="34" charset="0"/>
                <a:ea typeface="Calibri" pitchFamily="34" charset="-122"/>
                <a:cs typeface="Calibri" pitchFamily="34" charset="-120"/>
              </a:rPr>
              <a:t>Being restored</a:t>
            </a:r>
            <a:endParaRPr lang="en-US" sz="1600" dirty="0"/>
          </a:p>
        </p:txBody>
      </p:sp>
      <p:sp>
        <p:nvSpPr>
          <p:cNvPr id="12" name="Shape 8"/>
          <p:cNvSpPr/>
          <p:nvPr/>
        </p:nvSpPr>
        <p:spPr>
          <a:xfrm>
            <a:off x="8778240" y="1737360"/>
            <a:ext cx="2788920" cy="2926080"/>
          </a:xfrm>
          <a:prstGeom prst="roundRect">
            <a:avLst>
              <a:gd name="adj" fmla="val 3934"/>
            </a:avLst>
          </a:prstGeom>
          <a:solidFill>
            <a:srgbClr val="27503A"/>
          </a:solidFill>
          <a:ln w="12700">
            <a:solidFill>
              <a:srgbClr val="27503A"/>
            </a:solidFill>
            <a:prstDash val="solid"/>
          </a:ln>
        </p:spPr>
      </p:sp>
      <p:sp>
        <p:nvSpPr>
          <p:cNvPr id="13" name="Text 9"/>
          <p:cNvSpPr txBox="1"/>
          <p:nvPr/>
        </p:nvSpPr>
        <p:spPr>
          <a:xfrm>
            <a:off x="8778240" y="1965960"/>
            <a:ext cx="2788920" cy="640080"/>
          </a:xfrm>
          <a:prstGeom prst="rect">
            <a:avLst/>
          </a:prstGeom>
          <a:noFill/>
          <a:ln/>
        </p:spPr>
        <p:txBody>
          <a:bodyPr wrap="square" lIns="0" tIns="0" rIns="0" bIns="0" rtlCol="0" anchor="t"/>
          <a:lstStyle/>
          <a:p>
            <a:pPr algn="ctr" indent="0" marL="0">
              <a:buNone/>
            </a:pPr>
            <a:r>
              <a:rPr lang="en-US" sz="4000" b="1" dirty="0">
                <a:solidFill>
                  <a:srgbClr val="E3A72F"/>
                </a:solidFill>
                <a:latin typeface="Cambria" pitchFamily="34" charset="0"/>
                <a:ea typeface="Cambria" pitchFamily="34" charset="-122"/>
                <a:cs typeface="Cambria" pitchFamily="34" charset="-120"/>
              </a:rPr>
              <a:t>I.C.U.</a:t>
            </a:r>
            <a:endParaRPr lang="en-US" sz="4000" dirty="0"/>
          </a:p>
        </p:txBody>
      </p:sp>
      <p:sp>
        <p:nvSpPr>
          <p:cNvPr id="14" name="Text 10"/>
          <p:cNvSpPr txBox="1"/>
          <p:nvPr/>
        </p:nvSpPr>
        <p:spPr>
          <a:xfrm>
            <a:off x="8778240" y="2651760"/>
            <a:ext cx="2788920" cy="457200"/>
          </a:xfrm>
          <a:prstGeom prst="rect">
            <a:avLst/>
          </a:prstGeom>
          <a:noFill/>
          <a:ln/>
        </p:spPr>
        <p:txBody>
          <a:bodyPr wrap="square" lIns="0" tIns="0" rIns="0" bIns="0" rtlCol="0" anchor="t"/>
          <a:lstStyle/>
          <a:p>
            <a:pPr algn="ctr" indent="0" marL="0">
              <a:buNone/>
            </a:pPr>
            <a:r>
              <a:rPr lang="en-US" sz="2400" i="1" dirty="0">
                <a:solidFill>
                  <a:srgbClr val="FFFFFF"/>
                </a:solidFill>
                <a:latin typeface="Cambria" pitchFamily="34" charset="0"/>
                <a:ea typeface="Cambria" pitchFamily="34" charset="-122"/>
                <a:cs typeface="Cambria" pitchFamily="34" charset="-120"/>
              </a:rPr>
              <a:t>"I See You."</a:t>
            </a:r>
            <a:endParaRPr lang="en-US" sz="2400" dirty="0"/>
          </a:p>
        </p:txBody>
      </p:sp>
      <p:sp>
        <p:nvSpPr>
          <p:cNvPr id="15" name="Text 11"/>
          <p:cNvSpPr txBox="1"/>
          <p:nvPr/>
        </p:nvSpPr>
        <p:spPr>
          <a:xfrm>
            <a:off x="9052560" y="3291840"/>
            <a:ext cx="2240280" cy="1188720"/>
          </a:xfrm>
          <a:prstGeom prst="rect">
            <a:avLst/>
          </a:prstGeom>
          <a:noFill/>
          <a:ln/>
        </p:spPr>
        <p:txBody>
          <a:bodyPr wrap="square" lIns="0" tIns="0" rIns="0" bIns="0" rtlCol="0" anchor="t"/>
          <a:lstStyle/>
          <a:p>
            <a:pPr algn="ctr" indent="0" marL="0">
              <a:buNone/>
            </a:pPr>
            <a:r>
              <a:rPr lang="en-US" sz="1500" dirty="0">
                <a:solidFill>
                  <a:srgbClr val="A9C5A0"/>
                </a:solidFill>
                <a:latin typeface="Calibri" pitchFamily="34" charset="0"/>
                <a:ea typeface="Calibri" pitchFamily="34" charset="-122"/>
                <a:cs typeface="Calibri" pitchFamily="34" charset="-120"/>
              </a:rPr>
              <a:t>Before anyone can change, they must first feel seen, known, and valued.</a:t>
            </a:r>
            <a:endParaRPr lang="en-US" sz="1500" dirty="0"/>
          </a:p>
        </p:txBody>
      </p:sp>
      <p:sp>
        <p:nvSpPr>
          <p:cNvPr id="16" name="Shape 12"/>
          <p:cNvSpPr/>
          <p:nvPr/>
        </p:nvSpPr>
        <p:spPr>
          <a:xfrm>
            <a:off x="640080" y="5577840"/>
            <a:ext cx="1371600" cy="457200"/>
          </a:xfrm>
          <a:prstGeom prst="roundRect">
            <a:avLst>
              <a:gd name="adj" fmla="val 50000"/>
            </a:avLst>
          </a:prstGeom>
          <a:solidFill>
            <a:srgbClr val="3E7B4F"/>
          </a:solidFill>
          <a:ln w="12700">
            <a:solidFill>
              <a:srgbClr val="3E7B4F"/>
            </a:solidFill>
            <a:prstDash val="solid"/>
          </a:ln>
        </p:spPr>
      </p:sp>
      <p:sp>
        <p:nvSpPr>
          <p:cNvPr id="17" name="Text 13"/>
          <p:cNvSpPr txBox="1"/>
          <p:nvPr/>
        </p:nvSpPr>
        <p:spPr>
          <a:xfrm>
            <a:off x="640080" y="5577840"/>
            <a:ext cx="13716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Identity</a:t>
            </a:r>
            <a:endParaRPr lang="en-US" sz="1500" dirty="0"/>
          </a:p>
        </p:txBody>
      </p:sp>
      <p:sp>
        <p:nvSpPr>
          <p:cNvPr id="18" name="Shape 14"/>
          <p:cNvSpPr/>
          <p:nvPr/>
        </p:nvSpPr>
        <p:spPr>
          <a:xfrm>
            <a:off x="2139696" y="5577840"/>
            <a:ext cx="1828800" cy="457200"/>
          </a:xfrm>
          <a:prstGeom prst="roundRect">
            <a:avLst>
              <a:gd name="adj" fmla="val 50000"/>
            </a:avLst>
          </a:prstGeom>
          <a:solidFill>
            <a:srgbClr val="3E7B4F"/>
          </a:solidFill>
          <a:ln w="12700">
            <a:solidFill>
              <a:srgbClr val="3E7B4F"/>
            </a:solidFill>
            <a:prstDash val="solid"/>
          </a:ln>
        </p:spPr>
      </p:sp>
      <p:sp>
        <p:nvSpPr>
          <p:cNvPr id="19" name="Text 15"/>
          <p:cNvSpPr txBox="1"/>
          <p:nvPr/>
        </p:nvSpPr>
        <p:spPr>
          <a:xfrm>
            <a:off x="2139696" y="5577840"/>
            <a:ext cx="18288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Relationships</a:t>
            </a:r>
            <a:endParaRPr lang="en-US" sz="1500" dirty="0"/>
          </a:p>
        </p:txBody>
      </p:sp>
      <p:sp>
        <p:nvSpPr>
          <p:cNvPr id="20" name="Shape 16"/>
          <p:cNvSpPr/>
          <p:nvPr/>
        </p:nvSpPr>
        <p:spPr>
          <a:xfrm>
            <a:off x="4096512" y="5577840"/>
            <a:ext cx="1280160" cy="457200"/>
          </a:xfrm>
          <a:prstGeom prst="roundRect">
            <a:avLst>
              <a:gd name="adj" fmla="val 50000"/>
            </a:avLst>
          </a:prstGeom>
          <a:solidFill>
            <a:srgbClr val="3E7B4F"/>
          </a:solidFill>
          <a:ln w="12700">
            <a:solidFill>
              <a:srgbClr val="3E7B4F"/>
            </a:solidFill>
            <a:prstDash val="solid"/>
          </a:ln>
        </p:spPr>
      </p:sp>
      <p:sp>
        <p:nvSpPr>
          <p:cNvPr id="21" name="Text 17"/>
          <p:cNvSpPr txBox="1"/>
          <p:nvPr/>
        </p:nvSpPr>
        <p:spPr>
          <a:xfrm>
            <a:off x="4096512" y="5577840"/>
            <a:ext cx="128016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Health</a:t>
            </a:r>
            <a:endParaRPr lang="en-US" sz="1500" dirty="0"/>
          </a:p>
        </p:txBody>
      </p:sp>
      <p:sp>
        <p:nvSpPr>
          <p:cNvPr id="22" name="Shape 18"/>
          <p:cNvSpPr/>
          <p:nvPr/>
        </p:nvSpPr>
        <p:spPr>
          <a:xfrm>
            <a:off x="5504688" y="5577840"/>
            <a:ext cx="1371600" cy="457200"/>
          </a:xfrm>
          <a:prstGeom prst="roundRect">
            <a:avLst>
              <a:gd name="adj" fmla="val 50000"/>
            </a:avLst>
          </a:prstGeom>
          <a:solidFill>
            <a:srgbClr val="3E7B4F"/>
          </a:solidFill>
          <a:ln w="12700">
            <a:solidFill>
              <a:srgbClr val="3E7B4F"/>
            </a:solidFill>
            <a:prstDash val="solid"/>
          </a:ln>
        </p:spPr>
      </p:sp>
      <p:sp>
        <p:nvSpPr>
          <p:cNvPr id="23" name="Text 19"/>
          <p:cNvSpPr txBox="1"/>
          <p:nvPr/>
        </p:nvSpPr>
        <p:spPr>
          <a:xfrm>
            <a:off x="5504688" y="5577840"/>
            <a:ext cx="13716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Finances</a:t>
            </a:r>
            <a:endParaRPr lang="en-US" sz="1500" dirty="0"/>
          </a:p>
        </p:txBody>
      </p:sp>
      <p:sp>
        <p:nvSpPr>
          <p:cNvPr id="24" name="Shape 20"/>
          <p:cNvSpPr/>
          <p:nvPr/>
        </p:nvSpPr>
        <p:spPr>
          <a:xfrm>
            <a:off x="7004304" y="5577840"/>
            <a:ext cx="1280160" cy="457200"/>
          </a:xfrm>
          <a:prstGeom prst="roundRect">
            <a:avLst>
              <a:gd name="adj" fmla="val 50000"/>
            </a:avLst>
          </a:prstGeom>
          <a:solidFill>
            <a:srgbClr val="3E7B4F"/>
          </a:solidFill>
          <a:ln w="12700">
            <a:solidFill>
              <a:srgbClr val="3E7B4F"/>
            </a:solidFill>
            <a:prstDash val="solid"/>
          </a:ln>
        </p:spPr>
      </p:sp>
      <p:sp>
        <p:nvSpPr>
          <p:cNvPr id="25" name="Text 21"/>
          <p:cNvSpPr txBox="1"/>
          <p:nvPr/>
        </p:nvSpPr>
        <p:spPr>
          <a:xfrm>
            <a:off x="7004304" y="5577840"/>
            <a:ext cx="128016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Habits</a:t>
            </a:r>
            <a:endParaRPr lang="en-US" sz="1500" dirty="0"/>
          </a:p>
        </p:txBody>
      </p:sp>
      <p:sp>
        <p:nvSpPr>
          <p:cNvPr id="26" name="Shape 22"/>
          <p:cNvSpPr/>
          <p:nvPr/>
        </p:nvSpPr>
        <p:spPr>
          <a:xfrm>
            <a:off x="8412480" y="5577840"/>
            <a:ext cx="1280160" cy="457200"/>
          </a:xfrm>
          <a:prstGeom prst="roundRect">
            <a:avLst>
              <a:gd name="adj" fmla="val 50000"/>
            </a:avLst>
          </a:prstGeom>
          <a:solidFill>
            <a:srgbClr val="3E7B4F"/>
          </a:solidFill>
          <a:ln w="12700">
            <a:solidFill>
              <a:srgbClr val="3E7B4F"/>
            </a:solidFill>
            <a:prstDash val="solid"/>
          </a:ln>
        </p:spPr>
      </p:sp>
      <p:sp>
        <p:nvSpPr>
          <p:cNvPr id="27" name="Text 23"/>
          <p:cNvSpPr txBox="1"/>
          <p:nvPr/>
        </p:nvSpPr>
        <p:spPr>
          <a:xfrm>
            <a:off x="8412480" y="5577840"/>
            <a:ext cx="128016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Purpose</a:t>
            </a:r>
            <a:endParaRPr lang="en-US" sz="1500" dirty="0"/>
          </a:p>
        </p:txBody>
      </p:sp>
      <p:sp>
        <p:nvSpPr>
          <p:cNvPr id="28" name="Shape 24"/>
          <p:cNvSpPr/>
          <p:nvPr/>
        </p:nvSpPr>
        <p:spPr>
          <a:xfrm>
            <a:off x="9820656" y="5577840"/>
            <a:ext cx="1097280" cy="457200"/>
          </a:xfrm>
          <a:prstGeom prst="roundRect">
            <a:avLst>
              <a:gd name="adj" fmla="val 50000"/>
            </a:avLst>
          </a:prstGeom>
          <a:solidFill>
            <a:srgbClr val="3E7B4F"/>
          </a:solidFill>
          <a:ln w="12700">
            <a:solidFill>
              <a:srgbClr val="3E7B4F"/>
            </a:solidFill>
            <a:prstDash val="solid"/>
          </a:ln>
        </p:spPr>
      </p:sp>
      <p:sp>
        <p:nvSpPr>
          <p:cNvPr id="29" name="Text 25"/>
          <p:cNvSpPr txBox="1"/>
          <p:nvPr/>
        </p:nvSpPr>
        <p:spPr>
          <a:xfrm>
            <a:off x="9820656" y="5577840"/>
            <a:ext cx="109728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Faith</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457200"/>
            <a:ext cx="10881360" cy="731520"/>
          </a:xfrm>
          <a:prstGeom prst="rect">
            <a:avLst/>
          </a:prstGeom>
          <a:noFill/>
          <a:ln/>
        </p:spPr>
        <p:txBody>
          <a:bodyPr wrap="square" lIns="0" tIns="0" rIns="0" bIns="0" rtlCol="0" anchor="ctr"/>
          <a:lstStyle/>
          <a:p>
            <a:pPr indent="0" marL="0">
              <a:buNone/>
            </a:pPr>
            <a:r>
              <a:rPr lang="en-US" sz="3400" b="1" dirty="0">
                <a:solidFill>
                  <a:srgbClr val="1E3B2C"/>
                </a:solidFill>
                <a:latin typeface="Cambria" pitchFamily="34" charset="0"/>
                <a:ea typeface="Cambria" pitchFamily="34" charset="-122"/>
                <a:cs typeface="Cambria" pitchFamily="34" charset="-120"/>
              </a:rPr>
              <a:t>The journey: from stabilized to sending</a:t>
            </a:r>
            <a:endParaRPr lang="en-US" sz="3400" dirty="0"/>
          </a:p>
        </p:txBody>
      </p:sp>
      <p:sp>
        <p:nvSpPr>
          <p:cNvPr id="3" name="Shape 1"/>
          <p:cNvSpPr/>
          <p:nvPr/>
        </p:nvSpPr>
        <p:spPr>
          <a:xfrm>
            <a:off x="640080" y="4480560"/>
            <a:ext cx="1737360" cy="1828800"/>
          </a:xfrm>
          <a:prstGeom prst="rect">
            <a:avLst/>
          </a:prstGeom>
          <a:solidFill>
            <a:srgbClr val="C9DCC3"/>
          </a:solidFill>
          <a:ln w="12700">
            <a:solidFill>
              <a:srgbClr val="C9DCC3"/>
            </a:solidFill>
            <a:prstDash val="solid"/>
          </a:ln>
        </p:spPr>
      </p:sp>
      <p:sp>
        <p:nvSpPr>
          <p:cNvPr id="4" name="Text 2"/>
          <p:cNvSpPr txBox="1"/>
          <p:nvPr/>
        </p:nvSpPr>
        <p:spPr>
          <a:xfrm>
            <a:off x="777240" y="4617720"/>
            <a:ext cx="1463040" cy="274320"/>
          </a:xfrm>
          <a:prstGeom prst="rect">
            <a:avLst/>
          </a:prstGeom>
          <a:noFill/>
          <a:ln/>
        </p:spPr>
        <p:txBody>
          <a:bodyPr wrap="square" lIns="0" tIns="0" rIns="0" bIns="0" rtlCol="0" anchor="t"/>
          <a:lstStyle/>
          <a:p>
            <a:pPr indent="0" marL="0">
              <a:buNone/>
            </a:pPr>
            <a:r>
              <a:rPr lang="en-US" sz="1100" b="1" spc="200" kern="0" dirty="0">
                <a:solidFill>
                  <a:srgbClr val="23302A"/>
                </a:solidFill>
                <a:latin typeface="Calibri" pitchFamily="34" charset="0"/>
                <a:ea typeface="Calibri" pitchFamily="34" charset="-122"/>
                <a:cs typeface="Calibri" pitchFamily="34" charset="-120"/>
              </a:rPr>
              <a:t>DOORWAY</a:t>
            </a:r>
            <a:endParaRPr lang="en-US" sz="1100" dirty="0"/>
          </a:p>
        </p:txBody>
      </p:sp>
      <p:sp>
        <p:nvSpPr>
          <p:cNvPr id="5" name="Text 3"/>
          <p:cNvSpPr txBox="1"/>
          <p:nvPr/>
        </p:nvSpPr>
        <p:spPr>
          <a:xfrm>
            <a:off x="777240" y="4892040"/>
            <a:ext cx="1508760" cy="457200"/>
          </a:xfrm>
          <a:prstGeom prst="rect">
            <a:avLst/>
          </a:prstGeom>
          <a:noFill/>
          <a:ln/>
        </p:spPr>
        <p:txBody>
          <a:bodyPr wrap="square" lIns="0" tIns="0" rIns="0" bIns="0" rtlCol="0" anchor="t"/>
          <a:lstStyle/>
          <a:p>
            <a:pPr indent="0" marL="0">
              <a:buNone/>
            </a:pPr>
            <a:r>
              <a:rPr lang="en-US" sz="1900" b="1" dirty="0">
                <a:solidFill>
                  <a:srgbClr val="23302A"/>
                </a:solidFill>
                <a:latin typeface="Cambria" pitchFamily="34" charset="0"/>
                <a:ea typeface="Cambria" pitchFamily="34" charset="-122"/>
                <a:cs typeface="Cambria" pitchFamily="34" charset="-120"/>
              </a:rPr>
              <a:t>Stabilization</a:t>
            </a:r>
            <a:endParaRPr lang="en-US" sz="1900" dirty="0"/>
          </a:p>
        </p:txBody>
      </p:sp>
      <p:sp>
        <p:nvSpPr>
          <p:cNvPr id="6" name="Text 4"/>
          <p:cNvSpPr txBox="1"/>
          <p:nvPr/>
        </p:nvSpPr>
        <p:spPr>
          <a:xfrm>
            <a:off x="777240" y="5394960"/>
            <a:ext cx="1508760" cy="1280160"/>
          </a:xfrm>
          <a:prstGeom prst="rect">
            <a:avLst/>
          </a:prstGeom>
          <a:noFill/>
          <a:ln/>
        </p:spPr>
        <p:txBody>
          <a:bodyPr wrap="square" lIns="0" tIns="0" rIns="0" bIns="0" rtlCol="0" anchor="t"/>
          <a:lstStyle/>
          <a:p>
            <a:pPr indent="0" marL="0">
              <a:buNone/>
            </a:pPr>
            <a:r>
              <a:rPr lang="en-US" sz="1300" i="1" dirty="0">
                <a:solidFill>
                  <a:srgbClr val="23302A"/>
                </a:solidFill>
                <a:latin typeface="Calibri" pitchFamily="34" charset="0"/>
                <a:ea typeface="Calibri" pitchFamily="34" charset="-122"/>
                <a:cs typeface="Calibri" pitchFamily="34" charset="-120"/>
              </a:rPr>
              <a:t>Can I think clearly enough to begin?</a:t>
            </a:r>
            <a:endParaRPr lang="en-US" sz="1300" dirty="0"/>
          </a:p>
        </p:txBody>
      </p:sp>
      <p:sp>
        <p:nvSpPr>
          <p:cNvPr id="7" name="Shape 5"/>
          <p:cNvSpPr/>
          <p:nvPr/>
        </p:nvSpPr>
        <p:spPr>
          <a:xfrm>
            <a:off x="2468880" y="4023360"/>
            <a:ext cx="1737360" cy="2286000"/>
          </a:xfrm>
          <a:prstGeom prst="rect">
            <a:avLst/>
          </a:prstGeom>
          <a:solidFill>
            <a:srgbClr val="A9C5A0"/>
          </a:solidFill>
          <a:ln w="12700">
            <a:solidFill>
              <a:srgbClr val="A9C5A0"/>
            </a:solidFill>
            <a:prstDash val="solid"/>
          </a:ln>
        </p:spPr>
      </p:sp>
      <p:sp>
        <p:nvSpPr>
          <p:cNvPr id="8" name="Text 6"/>
          <p:cNvSpPr txBox="1"/>
          <p:nvPr/>
        </p:nvSpPr>
        <p:spPr>
          <a:xfrm>
            <a:off x="2606040" y="4160520"/>
            <a:ext cx="1463040" cy="274320"/>
          </a:xfrm>
          <a:prstGeom prst="rect">
            <a:avLst/>
          </a:prstGeom>
          <a:noFill/>
          <a:ln/>
        </p:spPr>
        <p:txBody>
          <a:bodyPr wrap="square" lIns="0" tIns="0" rIns="0" bIns="0" rtlCol="0" anchor="t"/>
          <a:lstStyle/>
          <a:p>
            <a:pPr indent="0" marL="0">
              <a:buNone/>
            </a:pPr>
            <a:r>
              <a:rPr lang="en-US" sz="1100" b="1" spc="200" kern="0" dirty="0">
                <a:solidFill>
                  <a:srgbClr val="23302A"/>
                </a:solidFill>
                <a:latin typeface="Calibri" pitchFamily="34" charset="0"/>
                <a:ea typeface="Calibri" pitchFamily="34" charset="-122"/>
                <a:cs typeface="Calibri" pitchFamily="34" charset="-120"/>
              </a:rPr>
              <a:t>PHASE 1</a:t>
            </a:r>
            <a:endParaRPr lang="en-US" sz="1100" dirty="0"/>
          </a:p>
        </p:txBody>
      </p:sp>
      <p:sp>
        <p:nvSpPr>
          <p:cNvPr id="9" name="Text 7"/>
          <p:cNvSpPr txBox="1"/>
          <p:nvPr/>
        </p:nvSpPr>
        <p:spPr>
          <a:xfrm>
            <a:off x="2606040" y="4434840"/>
            <a:ext cx="1508760" cy="457200"/>
          </a:xfrm>
          <a:prstGeom prst="rect">
            <a:avLst/>
          </a:prstGeom>
          <a:noFill/>
          <a:ln/>
        </p:spPr>
        <p:txBody>
          <a:bodyPr wrap="square" lIns="0" tIns="0" rIns="0" bIns="0" rtlCol="0" anchor="t"/>
          <a:lstStyle/>
          <a:p>
            <a:pPr indent="0" marL="0">
              <a:buNone/>
            </a:pPr>
            <a:r>
              <a:rPr lang="en-US" sz="1900" b="1" dirty="0">
                <a:solidFill>
                  <a:srgbClr val="23302A"/>
                </a:solidFill>
                <a:latin typeface="Cambria" pitchFamily="34" charset="0"/>
                <a:ea typeface="Cambria" pitchFamily="34" charset="-122"/>
                <a:cs typeface="Cambria" pitchFamily="34" charset="-120"/>
              </a:rPr>
              <a:t>I See You</a:t>
            </a:r>
            <a:endParaRPr lang="en-US" sz="1900" dirty="0"/>
          </a:p>
        </p:txBody>
      </p:sp>
      <p:sp>
        <p:nvSpPr>
          <p:cNvPr id="10" name="Text 8"/>
          <p:cNvSpPr txBox="1"/>
          <p:nvPr/>
        </p:nvSpPr>
        <p:spPr>
          <a:xfrm>
            <a:off x="2606040" y="4937760"/>
            <a:ext cx="1508760" cy="1280160"/>
          </a:xfrm>
          <a:prstGeom prst="rect">
            <a:avLst/>
          </a:prstGeom>
          <a:noFill/>
          <a:ln/>
        </p:spPr>
        <p:txBody>
          <a:bodyPr wrap="square" lIns="0" tIns="0" rIns="0" bIns="0" rtlCol="0" anchor="t"/>
          <a:lstStyle/>
          <a:p>
            <a:pPr indent="0" marL="0">
              <a:buNone/>
            </a:pPr>
            <a:r>
              <a:rPr lang="en-US" sz="1300" i="1" dirty="0">
                <a:solidFill>
                  <a:srgbClr val="23302A"/>
                </a:solidFill>
                <a:latin typeface="Calibri" pitchFamily="34" charset="0"/>
                <a:ea typeface="Calibri" pitchFamily="34" charset="-122"/>
                <a:cs typeface="Calibri" pitchFamily="34" charset="-120"/>
              </a:rPr>
              <a:t>I finally understand where I really am.</a:t>
            </a:r>
            <a:endParaRPr lang="en-US" sz="1300" dirty="0"/>
          </a:p>
        </p:txBody>
      </p:sp>
      <p:sp>
        <p:nvSpPr>
          <p:cNvPr id="11" name="Shape 9"/>
          <p:cNvSpPr/>
          <p:nvPr/>
        </p:nvSpPr>
        <p:spPr>
          <a:xfrm>
            <a:off x="4297680" y="3566160"/>
            <a:ext cx="1737360" cy="2743200"/>
          </a:xfrm>
          <a:prstGeom prst="rect">
            <a:avLst/>
          </a:prstGeom>
          <a:solidFill>
            <a:srgbClr val="3E7B4F"/>
          </a:solidFill>
          <a:ln w="12700">
            <a:solidFill>
              <a:srgbClr val="3E7B4F"/>
            </a:solidFill>
            <a:prstDash val="solid"/>
          </a:ln>
        </p:spPr>
      </p:sp>
      <p:sp>
        <p:nvSpPr>
          <p:cNvPr id="12" name="Text 10"/>
          <p:cNvSpPr txBox="1"/>
          <p:nvPr/>
        </p:nvSpPr>
        <p:spPr>
          <a:xfrm>
            <a:off x="4434840" y="3703320"/>
            <a:ext cx="1463040" cy="274320"/>
          </a:xfrm>
          <a:prstGeom prst="rect">
            <a:avLst/>
          </a:prstGeom>
          <a:noFill/>
          <a:ln/>
        </p:spPr>
        <p:txBody>
          <a:bodyPr wrap="square" lIns="0" tIns="0" rIns="0" bIns="0" rtlCol="0" anchor="t"/>
          <a:lstStyle/>
          <a:p>
            <a:pPr indent="0" marL="0">
              <a:buNone/>
            </a:pPr>
            <a:r>
              <a:rPr lang="en-US" sz="1100" b="1" spc="200" kern="0" dirty="0">
                <a:solidFill>
                  <a:srgbClr val="FFFFFF"/>
                </a:solidFill>
                <a:latin typeface="Calibri" pitchFamily="34" charset="0"/>
                <a:ea typeface="Calibri" pitchFamily="34" charset="-122"/>
                <a:cs typeface="Calibri" pitchFamily="34" charset="-120"/>
              </a:rPr>
              <a:t>PHASE 2</a:t>
            </a:r>
            <a:endParaRPr lang="en-US" sz="1100" dirty="0"/>
          </a:p>
        </p:txBody>
      </p:sp>
      <p:sp>
        <p:nvSpPr>
          <p:cNvPr id="13" name="Text 11"/>
          <p:cNvSpPr txBox="1"/>
          <p:nvPr/>
        </p:nvSpPr>
        <p:spPr>
          <a:xfrm>
            <a:off x="4434840" y="3977640"/>
            <a:ext cx="1508760" cy="457200"/>
          </a:xfrm>
          <a:prstGeom prst="rect">
            <a:avLst/>
          </a:prstGeom>
          <a:noFill/>
          <a:ln/>
        </p:spPr>
        <p:txBody>
          <a:bodyPr wrap="square" lIns="0" tIns="0" rIns="0" bIns="0" rtlCol="0" anchor="t"/>
          <a:lstStyle/>
          <a:p>
            <a:pPr indent="0" marL="0">
              <a:buNone/>
            </a:pPr>
            <a:r>
              <a:rPr lang="en-US" sz="1900" b="1" dirty="0">
                <a:solidFill>
                  <a:srgbClr val="FFFFFF"/>
                </a:solidFill>
                <a:latin typeface="Cambria" pitchFamily="34" charset="0"/>
                <a:ea typeface="Cambria" pitchFamily="34" charset="-122"/>
                <a:cs typeface="Cambria" pitchFamily="34" charset="-120"/>
              </a:rPr>
              <a:t>Truth</a:t>
            </a:r>
            <a:endParaRPr lang="en-US" sz="1900" dirty="0"/>
          </a:p>
        </p:txBody>
      </p:sp>
      <p:sp>
        <p:nvSpPr>
          <p:cNvPr id="14" name="Text 12"/>
          <p:cNvSpPr txBox="1"/>
          <p:nvPr/>
        </p:nvSpPr>
        <p:spPr>
          <a:xfrm>
            <a:off x="4434840" y="4480560"/>
            <a:ext cx="1508760" cy="1280160"/>
          </a:xfrm>
          <a:prstGeom prst="rect">
            <a:avLst/>
          </a:prstGeom>
          <a:noFill/>
          <a:ln/>
        </p:spPr>
        <p:txBody>
          <a:bodyPr wrap="square" lIns="0" tIns="0" rIns="0" bIns="0" rtlCol="0" anchor="t"/>
          <a:lstStyle/>
          <a:p>
            <a:pPr indent="0" marL="0">
              <a:buNone/>
            </a:pPr>
            <a:r>
              <a:rPr lang="en-US" sz="1300" i="1" dirty="0">
                <a:solidFill>
                  <a:srgbClr val="FFFFFF"/>
                </a:solidFill>
                <a:latin typeface="Calibri" pitchFamily="34" charset="0"/>
                <a:ea typeface="Calibri" pitchFamily="34" charset="-122"/>
                <a:cs typeface="Calibri" pitchFamily="34" charset="-120"/>
              </a:rPr>
              <a:t>I've discovered a better way to live.</a:t>
            </a:r>
            <a:endParaRPr lang="en-US" sz="1300" dirty="0"/>
          </a:p>
        </p:txBody>
      </p:sp>
      <p:sp>
        <p:nvSpPr>
          <p:cNvPr id="15" name="Shape 13"/>
          <p:cNvSpPr/>
          <p:nvPr/>
        </p:nvSpPr>
        <p:spPr>
          <a:xfrm>
            <a:off x="6126480" y="3108960"/>
            <a:ext cx="1737360" cy="3200400"/>
          </a:xfrm>
          <a:prstGeom prst="rect">
            <a:avLst/>
          </a:prstGeom>
          <a:solidFill>
            <a:srgbClr val="2F6842"/>
          </a:solidFill>
          <a:ln w="12700">
            <a:solidFill>
              <a:srgbClr val="2F6842"/>
            </a:solidFill>
            <a:prstDash val="solid"/>
          </a:ln>
        </p:spPr>
      </p:sp>
      <p:sp>
        <p:nvSpPr>
          <p:cNvPr id="16" name="Text 14"/>
          <p:cNvSpPr txBox="1"/>
          <p:nvPr/>
        </p:nvSpPr>
        <p:spPr>
          <a:xfrm>
            <a:off x="6263640" y="3246120"/>
            <a:ext cx="1463040" cy="274320"/>
          </a:xfrm>
          <a:prstGeom prst="rect">
            <a:avLst/>
          </a:prstGeom>
          <a:noFill/>
          <a:ln/>
        </p:spPr>
        <p:txBody>
          <a:bodyPr wrap="square" lIns="0" tIns="0" rIns="0" bIns="0" rtlCol="0" anchor="t"/>
          <a:lstStyle/>
          <a:p>
            <a:pPr indent="0" marL="0">
              <a:buNone/>
            </a:pPr>
            <a:r>
              <a:rPr lang="en-US" sz="1100" b="1" spc="200" kern="0" dirty="0">
                <a:solidFill>
                  <a:srgbClr val="FFFFFF"/>
                </a:solidFill>
                <a:latin typeface="Calibri" pitchFamily="34" charset="0"/>
                <a:ea typeface="Calibri" pitchFamily="34" charset="-122"/>
                <a:cs typeface="Calibri" pitchFamily="34" charset="-120"/>
              </a:rPr>
              <a:t>PHASE 3</a:t>
            </a:r>
            <a:endParaRPr lang="en-US" sz="1100" dirty="0"/>
          </a:p>
        </p:txBody>
      </p:sp>
      <p:sp>
        <p:nvSpPr>
          <p:cNvPr id="17" name="Text 15"/>
          <p:cNvSpPr txBox="1"/>
          <p:nvPr/>
        </p:nvSpPr>
        <p:spPr>
          <a:xfrm>
            <a:off x="6263640" y="3520440"/>
            <a:ext cx="1508760" cy="457200"/>
          </a:xfrm>
          <a:prstGeom prst="rect">
            <a:avLst/>
          </a:prstGeom>
          <a:noFill/>
          <a:ln/>
        </p:spPr>
        <p:txBody>
          <a:bodyPr wrap="square" lIns="0" tIns="0" rIns="0" bIns="0" rtlCol="0" anchor="t"/>
          <a:lstStyle/>
          <a:p>
            <a:pPr indent="0" marL="0">
              <a:buNone/>
            </a:pPr>
            <a:r>
              <a:rPr lang="en-US" sz="1900" b="1" dirty="0">
                <a:solidFill>
                  <a:srgbClr val="FFFFFF"/>
                </a:solidFill>
                <a:latin typeface="Cambria" pitchFamily="34" charset="0"/>
                <a:ea typeface="Cambria" pitchFamily="34" charset="-122"/>
                <a:cs typeface="Cambria" pitchFamily="34" charset="-120"/>
              </a:rPr>
              <a:t>Healing</a:t>
            </a:r>
            <a:endParaRPr lang="en-US" sz="1900" dirty="0"/>
          </a:p>
        </p:txBody>
      </p:sp>
      <p:sp>
        <p:nvSpPr>
          <p:cNvPr id="18" name="Text 16"/>
          <p:cNvSpPr txBox="1"/>
          <p:nvPr/>
        </p:nvSpPr>
        <p:spPr>
          <a:xfrm>
            <a:off x="6263640" y="4023360"/>
            <a:ext cx="1508760" cy="1280160"/>
          </a:xfrm>
          <a:prstGeom prst="rect">
            <a:avLst/>
          </a:prstGeom>
          <a:noFill/>
          <a:ln/>
        </p:spPr>
        <p:txBody>
          <a:bodyPr wrap="square" lIns="0" tIns="0" rIns="0" bIns="0" rtlCol="0" anchor="t"/>
          <a:lstStyle/>
          <a:p>
            <a:pPr indent="0" marL="0">
              <a:buNone/>
            </a:pPr>
            <a:r>
              <a:rPr lang="en-US" sz="1300" i="1" dirty="0">
                <a:solidFill>
                  <a:srgbClr val="FFFFFF"/>
                </a:solidFill>
                <a:latin typeface="Calibri" pitchFamily="34" charset="0"/>
                <a:ea typeface="Calibri" pitchFamily="34" charset="-122"/>
                <a:cs typeface="Calibri" pitchFamily="34" charset="-120"/>
              </a:rPr>
              <a:t>I no longer live defined by my past.</a:t>
            </a:r>
            <a:endParaRPr lang="en-US" sz="1300" dirty="0"/>
          </a:p>
        </p:txBody>
      </p:sp>
      <p:sp>
        <p:nvSpPr>
          <p:cNvPr id="19" name="Shape 17"/>
          <p:cNvSpPr/>
          <p:nvPr/>
        </p:nvSpPr>
        <p:spPr>
          <a:xfrm>
            <a:off x="7955280" y="2697480"/>
            <a:ext cx="1737360" cy="3611880"/>
          </a:xfrm>
          <a:prstGeom prst="rect">
            <a:avLst/>
          </a:prstGeom>
          <a:solidFill>
            <a:srgbClr val="1E3B2C"/>
          </a:solidFill>
          <a:ln w="12700">
            <a:solidFill>
              <a:srgbClr val="1E3B2C"/>
            </a:solidFill>
            <a:prstDash val="solid"/>
          </a:ln>
        </p:spPr>
      </p:sp>
      <p:sp>
        <p:nvSpPr>
          <p:cNvPr id="20" name="Text 18"/>
          <p:cNvSpPr txBox="1"/>
          <p:nvPr/>
        </p:nvSpPr>
        <p:spPr>
          <a:xfrm>
            <a:off x="8092440" y="2834640"/>
            <a:ext cx="1463040" cy="274320"/>
          </a:xfrm>
          <a:prstGeom prst="rect">
            <a:avLst/>
          </a:prstGeom>
          <a:noFill/>
          <a:ln/>
        </p:spPr>
        <p:txBody>
          <a:bodyPr wrap="square" lIns="0" tIns="0" rIns="0" bIns="0" rtlCol="0" anchor="t"/>
          <a:lstStyle/>
          <a:p>
            <a:pPr indent="0" marL="0">
              <a:buNone/>
            </a:pPr>
            <a:r>
              <a:rPr lang="en-US" sz="1100" b="1" spc="200" kern="0" dirty="0">
                <a:solidFill>
                  <a:srgbClr val="FFFFFF"/>
                </a:solidFill>
                <a:latin typeface="Calibri" pitchFamily="34" charset="0"/>
                <a:ea typeface="Calibri" pitchFamily="34" charset="-122"/>
                <a:cs typeface="Calibri" pitchFamily="34" charset="-120"/>
              </a:rPr>
              <a:t>PHASE 4</a:t>
            </a:r>
            <a:endParaRPr lang="en-US" sz="1100" dirty="0"/>
          </a:p>
        </p:txBody>
      </p:sp>
      <p:sp>
        <p:nvSpPr>
          <p:cNvPr id="21" name="Text 19"/>
          <p:cNvSpPr txBox="1"/>
          <p:nvPr/>
        </p:nvSpPr>
        <p:spPr>
          <a:xfrm>
            <a:off x="8092440" y="3108960"/>
            <a:ext cx="1508760" cy="457200"/>
          </a:xfrm>
          <a:prstGeom prst="rect">
            <a:avLst/>
          </a:prstGeom>
          <a:noFill/>
          <a:ln/>
        </p:spPr>
        <p:txBody>
          <a:bodyPr wrap="square" lIns="0" tIns="0" rIns="0" bIns="0" rtlCol="0" anchor="t"/>
          <a:lstStyle/>
          <a:p>
            <a:pPr indent="0" marL="0">
              <a:buNone/>
            </a:pPr>
            <a:r>
              <a:rPr lang="en-US" sz="1900" b="1" dirty="0">
                <a:solidFill>
                  <a:srgbClr val="FFFFFF"/>
                </a:solidFill>
                <a:latin typeface="Cambria" pitchFamily="34" charset="0"/>
                <a:ea typeface="Cambria" pitchFamily="34" charset="-122"/>
                <a:cs typeface="Cambria" pitchFamily="34" charset="-120"/>
              </a:rPr>
              <a:t>Purpose</a:t>
            </a:r>
            <a:endParaRPr lang="en-US" sz="1900" dirty="0"/>
          </a:p>
        </p:txBody>
      </p:sp>
      <p:sp>
        <p:nvSpPr>
          <p:cNvPr id="22" name="Text 20"/>
          <p:cNvSpPr txBox="1"/>
          <p:nvPr/>
        </p:nvSpPr>
        <p:spPr>
          <a:xfrm>
            <a:off x="8092440" y="3611880"/>
            <a:ext cx="1508760" cy="1280160"/>
          </a:xfrm>
          <a:prstGeom prst="rect">
            <a:avLst/>
          </a:prstGeom>
          <a:noFill/>
          <a:ln/>
        </p:spPr>
        <p:txBody>
          <a:bodyPr wrap="square" lIns="0" tIns="0" rIns="0" bIns="0" rtlCol="0" anchor="t"/>
          <a:lstStyle/>
          <a:p>
            <a:pPr indent="0" marL="0">
              <a:buNone/>
            </a:pPr>
            <a:r>
              <a:rPr lang="en-US" sz="1300" i="1" dirty="0">
                <a:solidFill>
                  <a:srgbClr val="FFFFFF"/>
                </a:solidFill>
                <a:latin typeface="Calibri" pitchFamily="34" charset="0"/>
                <a:ea typeface="Calibri" pitchFamily="34" charset="-122"/>
                <a:cs typeface="Calibri" pitchFamily="34" charset="-120"/>
              </a:rPr>
              <a:t>I know why I was created.</a:t>
            </a:r>
            <a:endParaRPr lang="en-US" sz="1300" dirty="0"/>
          </a:p>
        </p:txBody>
      </p:sp>
      <p:sp>
        <p:nvSpPr>
          <p:cNvPr id="23" name="Shape 21"/>
          <p:cNvSpPr/>
          <p:nvPr/>
        </p:nvSpPr>
        <p:spPr>
          <a:xfrm>
            <a:off x="9784080" y="2286000"/>
            <a:ext cx="1737360" cy="4023360"/>
          </a:xfrm>
          <a:prstGeom prst="rect">
            <a:avLst/>
          </a:prstGeom>
          <a:solidFill>
            <a:srgbClr val="E3A72F"/>
          </a:solidFill>
          <a:ln w="12700">
            <a:solidFill>
              <a:srgbClr val="E3A72F"/>
            </a:solidFill>
            <a:prstDash val="solid"/>
          </a:ln>
        </p:spPr>
      </p:sp>
      <p:sp>
        <p:nvSpPr>
          <p:cNvPr id="24" name="Text 22"/>
          <p:cNvSpPr txBox="1"/>
          <p:nvPr/>
        </p:nvSpPr>
        <p:spPr>
          <a:xfrm>
            <a:off x="9921240" y="2423160"/>
            <a:ext cx="1463040" cy="274320"/>
          </a:xfrm>
          <a:prstGeom prst="rect">
            <a:avLst/>
          </a:prstGeom>
          <a:noFill/>
          <a:ln/>
        </p:spPr>
        <p:txBody>
          <a:bodyPr wrap="square" lIns="0" tIns="0" rIns="0" bIns="0" rtlCol="0" anchor="t"/>
          <a:lstStyle/>
          <a:p>
            <a:pPr indent="0" marL="0">
              <a:buNone/>
            </a:pPr>
            <a:r>
              <a:rPr lang="en-US" sz="1100" b="1" spc="200" kern="0" dirty="0">
                <a:solidFill>
                  <a:srgbClr val="1E3B2C"/>
                </a:solidFill>
                <a:latin typeface="Calibri" pitchFamily="34" charset="0"/>
                <a:ea typeface="Calibri" pitchFamily="34" charset="-122"/>
                <a:cs typeface="Calibri" pitchFamily="34" charset="-120"/>
              </a:rPr>
              <a:t>PHASE 5</a:t>
            </a:r>
            <a:endParaRPr lang="en-US" sz="1100" dirty="0"/>
          </a:p>
        </p:txBody>
      </p:sp>
      <p:sp>
        <p:nvSpPr>
          <p:cNvPr id="25" name="Text 23"/>
          <p:cNvSpPr txBox="1"/>
          <p:nvPr/>
        </p:nvSpPr>
        <p:spPr>
          <a:xfrm>
            <a:off x="9921240" y="2697480"/>
            <a:ext cx="1508760" cy="457200"/>
          </a:xfrm>
          <a:prstGeom prst="rect">
            <a:avLst/>
          </a:prstGeom>
          <a:noFill/>
          <a:ln/>
        </p:spPr>
        <p:txBody>
          <a:bodyPr wrap="square" lIns="0" tIns="0" rIns="0" bIns="0" rtlCol="0" anchor="t"/>
          <a:lstStyle/>
          <a:p>
            <a:pPr indent="0" marL="0">
              <a:buNone/>
            </a:pPr>
            <a:r>
              <a:rPr lang="en-US" sz="1900" b="1" dirty="0">
                <a:solidFill>
                  <a:srgbClr val="1E3B2C"/>
                </a:solidFill>
                <a:latin typeface="Cambria" pitchFamily="34" charset="0"/>
                <a:ea typeface="Cambria" pitchFamily="34" charset="-122"/>
                <a:cs typeface="Cambria" pitchFamily="34" charset="-120"/>
              </a:rPr>
              <a:t>Launch</a:t>
            </a:r>
            <a:endParaRPr lang="en-US" sz="1900" dirty="0"/>
          </a:p>
        </p:txBody>
      </p:sp>
      <p:sp>
        <p:nvSpPr>
          <p:cNvPr id="26" name="Text 24"/>
          <p:cNvSpPr txBox="1"/>
          <p:nvPr/>
        </p:nvSpPr>
        <p:spPr>
          <a:xfrm>
            <a:off x="9921240" y="3200400"/>
            <a:ext cx="1508760" cy="1280160"/>
          </a:xfrm>
          <a:prstGeom prst="rect">
            <a:avLst/>
          </a:prstGeom>
          <a:noFill/>
          <a:ln/>
        </p:spPr>
        <p:txBody>
          <a:bodyPr wrap="square" lIns="0" tIns="0" rIns="0" bIns="0" rtlCol="0" anchor="t"/>
          <a:lstStyle/>
          <a:p>
            <a:pPr indent="0" marL="0">
              <a:buNone/>
            </a:pPr>
            <a:r>
              <a:rPr lang="en-US" sz="1300" i="1" dirty="0">
                <a:solidFill>
                  <a:srgbClr val="1E3B2C"/>
                </a:solidFill>
                <a:latin typeface="Calibri" pitchFamily="34" charset="0"/>
                <a:ea typeface="Calibri" pitchFamily="34" charset="-122"/>
                <a:cs typeface="Calibri" pitchFamily="34" charset="-120"/>
              </a:rPr>
              <a:t>I am now helping restore others.</a:t>
            </a:r>
            <a:endParaRPr lang="en-US" sz="1300" dirty="0"/>
          </a:p>
        </p:txBody>
      </p:sp>
      <p:pic>
        <p:nvPicPr>
          <p:cNvPr id="27" name="Image 0" descr="preencoded.png">    </p:cNvPr>
          <p:cNvPicPr>
            <a:picLocks noChangeAspect="1"/>
          </p:cNvPicPr>
          <p:nvPr/>
        </p:nvPicPr>
        <p:blipFill>
          <a:blip r:embed="rId1"/>
          <a:stretch>
            <a:fillRect/>
          </a:stretch>
        </p:blipFill>
        <p:spPr>
          <a:xfrm>
            <a:off x="640080" y="1600200"/>
            <a:ext cx="365760" cy="365760"/>
          </a:xfrm>
          <a:prstGeom prst="rect">
            <a:avLst/>
          </a:prstGeom>
        </p:spPr>
      </p:pic>
      <p:sp>
        <p:nvSpPr>
          <p:cNvPr id="28" name="Text 25"/>
          <p:cNvSpPr txBox="1"/>
          <p:nvPr/>
        </p:nvSpPr>
        <p:spPr>
          <a:xfrm>
            <a:off x="1143000" y="1600200"/>
            <a:ext cx="5029200" cy="365760"/>
          </a:xfrm>
          <a:prstGeom prst="rect">
            <a:avLst/>
          </a:prstGeom>
          <a:noFill/>
          <a:ln/>
        </p:spPr>
        <p:txBody>
          <a:bodyPr wrap="square" lIns="0" tIns="0" rIns="0" bIns="0" rtlCol="0" anchor="ctr"/>
          <a:lstStyle/>
          <a:p>
            <a:pPr indent="0" marL="0">
              <a:buNone/>
            </a:pPr>
            <a:r>
              <a:rPr lang="en-US" sz="1800" dirty="0">
                <a:solidFill>
                  <a:srgbClr val="5E6B62"/>
                </a:solidFill>
                <a:latin typeface="Calibri" pitchFamily="34" charset="0"/>
                <a:ea typeface="Calibri" pitchFamily="34" charset="-122"/>
                <a:cs typeface="Calibri" pitchFamily="34" charset="-120"/>
              </a:rPr>
              <a:t>Each phase builds on the one before it.</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EF3EA"/>
        </a:solidFill>
      </p:bgPr>
    </p:bg>
    <p:spTree>
      <p:nvGrpSpPr>
        <p:cNvPr id="1" name=""/>
        <p:cNvGrpSpPr/>
        <p:nvPr/>
      </p:nvGrpSpPr>
      <p:grpSpPr>
        <a:xfrm>
          <a:off x="0" y="0"/>
          <a:ext cx="0" cy="0"/>
          <a:chOff x="0" y="0"/>
          <a:chExt cx="0" cy="0"/>
        </a:xfrm>
      </p:grpSpPr>
      <p:sp>
        <p:nvSpPr>
          <p:cNvPr id="2" name="Text 0"/>
          <p:cNvSpPr txBox="1"/>
          <p:nvPr/>
        </p:nvSpPr>
        <p:spPr>
          <a:xfrm>
            <a:off x="640080" y="457200"/>
            <a:ext cx="10881360" cy="731520"/>
          </a:xfrm>
          <a:prstGeom prst="rect">
            <a:avLst/>
          </a:prstGeom>
          <a:noFill/>
          <a:ln/>
        </p:spPr>
        <p:txBody>
          <a:bodyPr wrap="square" lIns="0" tIns="0" rIns="0" bIns="0" rtlCol="0" anchor="ctr"/>
          <a:lstStyle/>
          <a:p>
            <a:pPr indent="0" marL="0">
              <a:buNone/>
            </a:pPr>
            <a:r>
              <a:rPr lang="en-US" sz="3400" b="1" dirty="0">
                <a:solidFill>
                  <a:srgbClr val="1E3B2C"/>
                </a:solidFill>
                <a:latin typeface="Cambria" pitchFamily="34" charset="0"/>
                <a:ea typeface="Cambria" pitchFamily="34" charset="-122"/>
                <a:cs typeface="Cambria" pitchFamily="34" charset="-120"/>
              </a:rPr>
              <a:t>The doorway: stabilization first</a:t>
            </a:r>
            <a:endParaRPr lang="en-US" sz="3400" dirty="0"/>
          </a:p>
        </p:txBody>
      </p:sp>
      <p:sp>
        <p:nvSpPr>
          <p:cNvPr id="3" name="Text 1"/>
          <p:cNvSpPr txBox="1"/>
          <p:nvPr/>
        </p:nvSpPr>
        <p:spPr>
          <a:xfrm>
            <a:off x="640080" y="1188720"/>
            <a:ext cx="6766560" cy="457200"/>
          </a:xfrm>
          <a:prstGeom prst="rect">
            <a:avLst/>
          </a:prstGeom>
          <a:noFill/>
          <a:ln/>
        </p:spPr>
        <p:txBody>
          <a:bodyPr wrap="square" lIns="0" tIns="0" rIns="0" bIns="0" rtlCol="0" anchor="t"/>
          <a:lstStyle/>
          <a:p>
            <a:pPr indent="0" marL="0">
              <a:buNone/>
            </a:pPr>
            <a:r>
              <a:rPr lang="en-US" sz="1800" i="1" dirty="0">
                <a:solidFill>
                  <a:srgbClr val="5E6B62"/>
                </a:solidFill>
                <a:latin typeface="Calibri" pitchFamily="34" charset="0"/>
                <a:ea typeface="Calibri" pitchFamily="34" charset="-122"/>
                <a:cs typeface="Calibri" pitchFamily="34" charset="-120"/>
              </a:rPr>
              <a:t>Sobriety isn't Phase One. It's the doorway to Phase One.</a:t>
            </a:r>
            <a:endParaRPr lang="en-US" sz="1800" dirty="0"/>
          </a:p>
        </p:txBody>
      </p:sp>
      <p:sp>
        <p:nvSpPr>
          <p:cNvPr id="4" name="Shape 2"/>
          <p:cNvSpPr/>
          <p:nvPr/>
        </p:nvSpPr>
        <p:spPr>
          <a:xfrm>
            <a:off x="640080" y="1874520"/>
            <a:ext cx="3337560" cy="2011680"/>
          </a:xfrm>
          <a:prstGeom prst="roundRect">
            <a:avLst>
              <a:gd name="adj" fmla="val 5455"/>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5" name="Shape 3"/>
          <p:cNvSpPr/>
          <p:nvPr/>
        </p:nvSpPr>
        <p:spPr>
          <a:xfrm>
            <a:off x="891540" y="2125980"/>
            <a:ext cx="777240" cy="777240"/>
          </a:xfrm>
          <a:prstGeom prst="ellipse">
            <a:avLst/>
          </a:prstGeom>
          <a:solidFill>
            <a:srgbClr val="1E3B2C"/>
          </a:solidFill>
          <a:ln w="12700">
            <a:solidFill>
              <a:srgbClr val="1E3B2C"/>
            </a:solidFill>
            <a:prstDash val="solid"/>
          </a:ln>
        </p:spPr>
      </p:sp>
      <p:pic>
        <p:nvPicPr>
          <p:cNvPr id="6" name="Image 0" descr="preencoded.png">    </p:cNvPr>
          <p:cNvPicPr>
            <a:picLocks noChangeAspect="1"/>
          </p:cNvPicPr>
          <p:nvPr/>
        </p:nvPicPr>
        <p:blipFill>
          <a:blip r:embed="rId1"/>
          <a:stretch>
            <a:fillRect/>
          </a:stretch>
        </p:blipFill>
        <p:spPr>
          <a:xfrm>
            <a:off x="1085850" y="2320290"/>
            <a:ext cx="388620" cy="388620"/>
          </a:xfrm>
          <a:prstGeom prst="rect">
            <a:avLst/>
          </a:prstGeom>
        </p:spPr>
      </p:pic>
      <p:sp>
        <p:nvSpPr>
          <p:cNvPr id="7" name="Text 4"/>
          <p:cNvSpPr txBox="1"/>
          <p:nvPr/>
        </p:nvSpPr>
        <p:spPr>
          <a:xfrm>
            <a:off x="1828800" y="2194560"/>
            <a:ext cx="2011680" cy="640080"/>
          </a:xfrm>
          <a:prstGeom prst="rect">
            <a:avLst/>
          </a:prstGeom>
          <a:noFill/>
          <a:ln/>
        </p:spPr>
        <p:txBody>
          <a:bodyPr wrap="square" lIns="0" tIns="0" rIns="0" bIns="0" rtlCol="0" anchor="ctr"/>
          <a:lstStyle/>
          <a:p>
            <a:pPr indent="0" marL="0">
              <a:buNone/>
            </a:pPr>
            <a:r>
              <a:rPr lang="en-US" sz="1800" b="1" dirty="0">
                <a:solidFill>
                  <a:srgbClr val="1E3B2C"/>
                </a:solidFill>
                <a:latin typeface="Cambria" pitchFamily="34" charset="0"/>
                <a:ea typeface="Cambria" pitchFamily="34" charset="-122"/>
                <a:cs typeface="Cambria" pitchFamily="34" charset="-120"/>
              </a:rPr>
              <a:t>Physical safety</a:t>
            </a:r>
            <a:endParaRPr lang="en-US" sz="1800" dirty="0"/>
          </a:p>
        </p:txBody>
      </p:sp>
      <p:sp>
        <p:nvSpPr>
          <p:cNvPr id="8" name="Text 5"/>
          <p:cNvSpPr txBox="1"/>
          <p:nvPr/>
        </p:nvSpPr>
        <p:spPr>
          <a:xfrm>
            <a:off x="914400" y="3063240"/>
            <a:ext cx="2834640" cy="731520"/>
          </a:xfrm>
          <a:prstGeom prst="rect">
            <a:avLst/>
          </a:prstGeom>
          <a:noFill/>
          <a:ln/>
        </p:spPr>
        <p:txBody>
          <a:bodyPr wrap="square" lIns="0" tIns="0" rIns="0" bIns="0" rtlCol="0" anchor="t"/>
          <a:lstStyle/>
          <a:p>
            <a:pPr indent="0" marL="0">
              <a:buNone/>
            </a:pPr>
            <a:r>
              <a:rPr lang="en-US" sz="1400" dirty="0">
                <a:solidFill>
                  <a:srgbClr val="5E6B62"/>
                </a:solidFill>
                <a:latin typeface="Calibri" pitchFamily="34" charset="0"/>
                <a:ea typeface="Calibri" pitchFamily="34" charset="-122"/>
                <a:cs typeface="Calibri" pitchFamily="34" charset="-120"/>
              </a:rPr>
              <a:t>Bed, clean clothes, meals, rest, hygiene, medical evaluation</a:t>
            </a:r>
            <a:endParaRPr lang="en-US" sz="1400" dirty="0"/>
          </a:p>
        </p:txBody>
      </p:sp>
      <p:sp>
        <p:nvSpPr>
          <p:cNvPr id="9" name="Shape 6"/>
          <p:cNvSpPr/>
          <p:nvPr/>
        </p:nvSpPr>
        <p:spPr>
          <a:xfrm>
            <a:off x="4160520" y="1874520"/>
            <a:ext cx="3337560" cy="2011680"/>
          </a:xfrm>
          <a:prstGeom prst="roundRect">
            <a:avLst>
              <a:gd name="adj" fmla="val 5455"/>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10" name="Shape 7"/>
          <p:cNvSpPr/>
          <p:nvPr/>
        </p:nvSpPr>
        <p:spPr>
          <a:xfrm>
            <a:off x="4411980" y="2125980"/>
            <a:ext cx="777240" cy="777240"/>
          </a:xfrm>
          <a:prstGeom prst="ellipse">
            <a:avLst/>
          </a:prstGeom>
          <a:solidFill>
            <a:srgbClr val="1E3B2C"/>
          </a:solidFill>
          <a:ln w="12700">
            <a:solidFill>
              <a:srgbClr val="1E3B2C"/>
            </a:solidFill>
            <a:prstDash val="solid"/>
          </a:ln>
        </p:spPr>
      </p:sp>
      <p:pic>
        <p:nvPicPr>
          <p:cNvPr id="11" name="Image 1" descr="preencoded.png">    </p:cNvPr>
          <p:cNvPicPr>
            <a:picLocks noChangeAspect="1"/>
          </p:cNvPicPr>
          <p:nvPr/>
        </p:nvPicPr>
        <p:blipFill>
          <a:blip r:embed="rId2"/>
          <a:stretch>
            <a:fillRect/>
          </a:stretch>
        </p:blipFill>
        <p:spPr>
          <a:xfrm>
            <a:off x="4606290" y="2320290"/>
            <a:ext cx="388620" cy="388620"/>
          </a:xfrm>
          <a:prstGeom prst="rect">
            <a:avLst/>
          </a:prstGeom>
        </p:spPr>
      </p:pic>
      <p:sp>
        <p:nvSpPr>
          <p:cNvPr id="12" name="Text 8"/>
          <p:cNvSpPr txBox="1"/>
          <p:nvPr/>
        </p:nvSpPr>
        <p:spPr>
          <a:xfrm>
            <a:off x="5349240" y="2194560"/>
            <a:ext cx="2011680" cy="640080"/>
          </a:xfrm>
          <a:prstGeom prst="rect">
            <a:avLst/>
          </a:prstGeom>
          <a:noFill/>
          <a:ln/>
        </p:spPr>
        <p:txBody>
          <a:bodyPr wrap="square" lIns="0" tIns="0" rIns="0" bIns="0" rtlCol="0" anchor="ctr"/>
          <a:lstStyle/>
          <a:p>
            <a:pPr indent="0" marL="0">
              <a:buNone/>
            </a:pPr>
            <a:r>
              <a:rPr lang="en-US" sz="1800" b="1" dirty="0">
                <a:solidFill>
                  <a:srgbClr val="1E3B2C"/>
                </a:solidFill>
                <a:latin typeface="Cambria" pitchFamily="34" charset="0"/>
                <a:ea typeface="Cambria" pitchFamily="34" charset="-122"/>
                <a:cs typeface="Cambria" pitchFamily="34" charset="-120"/>
              </a:rPr>
              <a:t>Medical sobriety</a:t>
            </a:r>
            <a:endParaRPr lang="en-US" sz="1800" dirty="0"/>
          </a:p>
        </p:txBody>
      </p:sp>
      <p:sp>
        <p:nvSpPr>
          <p:cNvPr id="13" name="Text 9"/>
          <p:cNvSpPr txBox="1"/>
          <p:nvPr/>
        </p:nvSpPr>
        <p:spPr>
          <a:xfrm>
            <a:off x="4434840" y="3063240"/>
            <a:ext cx="2834640" cy="731520"/>
          </a:xfrm>
          <a:prstGeom prst="rect">
            <a:avLst/>
          </a:prstGeom>
          <a:noFill/>
          <a:ln/>
        </p:spPr>
        <p:txBody>
          <a:bodyPr wrap="square" lIns="0" tIns="0" rIns="0" bIns="0" rtlCol="0" anchor="t"/>
          <a:lstStyle/>
          <a:p>
            <a:pPr indent="0" marL="0">
              <a:buNone/>
            </a:pPr>
            <a:r>
              <a:rPr lang="en-US" sz="1400" dirty="0">
                <a:solidFill>
                  <a:srgbClr val="5E6B62"/>
                </a:solidFill>
                <a:latin typeface="Calibri" pitchFamily="34" charset="0"/>
                <a:ea typeface="Calibri" pitchFamily="34" charset="-122"/>
                <a:cs typeface="Calibri" pitchFamily="34" charset="-120"/>
              </a:rPr>
              <a:t>Detox and treatment through professional partners</a:t>
            </a:r>
            <a:endParaRPr lang="en-US" sz="1400" dirty="0"/>
          </a:p>
        </p:txBody>
      </p:sp>
      <p:sp>
        <p:nvSpPr>
          <p:cNvPr id="14" name="Shape 10"/>
          <p:cNvSpPr/>
          <p:nvPr/>
        </p:nvSpPr>
        <p:spPr>
          <a:xfrm>
            <a:off x="640080" y="4069080"/>
            <a:ext cx="3337560" cy="2011680"/>
          </a:xfrm>
          <a:prstGeom prst="roundRect">
            <a:avLst>
              <a:gd name="adj" fmla="val 5455"/>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15" name="Shape 11"/>
          <p:cNvSpPr/>
          <p:nvPr/>
        </p:nvSpPr>
        <p:spPr>
          <a:xfrm>
            <a:off x="891540" y="4320540"/>
            <a:ext cx="777240" cy="777240"/>
          </a:xfrm>
          <a:prstGeom prst="ellipse">
            <a:avLst/>
          </a:prstGeom>
          <a:solidFill>
            <a:srgbClr val="1E3B2C"/>
          </a:solidFill>
          <a:ln w="12700">
            <a:solidFill>
              <a:srgbClr val="1E3B2C"/>
            </a:solidFill>
            <a:prstDash val="solid"/>
          </a:ln>
        </p:spPr>
      </p:sp>
      <p:pic>
        <p:nvPicPr>
          <p:cNvPr id="16" name="Image 2" descr="preencoded.png">    </p:cNvPr>
          <p:cNvPicPr>
            <a:picLocks noChangeAspect="1"/>
          </p:cNvPicPr>
          <p:nvPr/>
        </p:nvPicPr>
        <p:blipFill>
          <a:blip r:embed="rId3"/>
          <a:stretch>
            <a:fillRect/>
          </a:stretch>
        </p:blipFill>
        <p:spPr>
          <a:xfrm>
            <a:off x="1085850" y="4514850"/>
            <a:ext cx="388620" cy="388620"/>
          </a:xfrm>
          <a:prstGeom prst="rect">
            <a:avLst/>
          </a:prstGeom>
        </p:spPr>
      </p:pic>
      <p:sp>
        <p:nvSpPr>
          <p:cNvPr id="17" name="Text 12"/>
          <p:cNvSpPr txBox="1"/>
          <p:nvPr/>
        </p:nvSpPr>
        <p:spPr>
          <a:xfrm>
            <a:off x="1828800" y="4389120"/>
            <a:ext cx="2011680" cy="640080"/>
          </a:xfrm>
          <a:prstGeom prst="rect">
            <a:avLst/>
          </a:prstGeom>
          <a:noFill/>
          <a:ln/>
        </p:spPr>
        <p:txBody>
          <a:bodyPr wrap="square" lIns="0" tIns="0" rIns="0" bIns="0" rtlCol="0" anchor="ctr"/>
          <a:lstStyle/>
          <a:p>
            <a:pPr indent="0" marL="0">
              <a:buNone/>
            </a:pPr>
            <a:r>
              <a:rPr lang="en-US" sz="1800" b="1" dirty="0">
                <a:solidFill>
                  <a:srgbClr val="1E3B2C"/>
                </a:solidFill>
                <a:latin typeface="Cambria" pitchFamily="34" charset="0"/>
                <a:ea typeface="Cambria" pitchFamily="34" charset="-122"/>
                <a:cs typeface="Cambria" pitchFamily="34" charset="-120"/>
              </a:rPr>
              <a:t>Emotional safety</a:t>
            </a:r>
            <a:endParaRPr lang="en-US" sz="1800" dirty="0"/>
          </a:p>
        </p:txBody>
      </p:sp>
      <p:sp>
        <p:nvSpPr>
          <p:cNvPr id="18" name="Text 13"/>
          <p:cNvSpPr txBox="1"/>
          <p:nvPr/>
        </p:nvSpPr>
        <p:spPr>
          <a:xfrm>
            <a:off x="914400" y="5257800"/>
            <a:ext cx="2834640" cy="731520"/>
          </a:xfrm>
          <a:prstGeom prst="rect">
            <a:avLst/>
          </a:prstGeom>
          <a:noFill/>
          <a:ln/>
        </p:spPr>
        <p:txBody>
          <a:bodyPr wrap="square" lIns="0" tIns="0" rIns="0" bIns="0" rtlCol="0" anchor="t"/>
          <a:lstStyle/>
          <a:p>
            <a:pPr indent="0" marL="0">
              <a:buNone/>
            </a:pPr>
            <a:r>
              <a:rPr lang="en-US" sz="1400" dirty="0">
                <a:solidFill>
                  <a:srgbClr val="5E6B62"/>
                </a:solidFill>
                <a:latin typeface="Calibri" pitchFamily="34" charset="0"/>
                <a:ea typeface="Calibri" pitchFamily="34" charset="-122"/>
                <a:cs typeface="Calibri" pitchFamily="34" charset="-120"/>
              </a:rPr>
              <a:t>Trust built when words and actions match — every day</a:t>
            </a:r>
            <a:endParaRPr lang="en-US" sz="1400" dirty="0"/>
          </a:p>
        </p:txBody>
      </p:sp>
      <p:sp>
        <p:nvSpPr>
          <p:cNvPr id="19" name="Shape 14"/>
          <p:cNvSpPr/>
          <p:nvPr/>
        </p:nvSpPr>
        <p:spPr>
          <a:xfrm>
            <a:off x="4160520" y="4069080"/>
            <a:ext cx="3337560" cy="2011680"/>
          </a:xfrm>
          <a:prstGeom prst="roundRect">
            <a:avLst>
              <a:gd name="adj" fmla="val 5455"/>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20" name="Shape 15"/>
          <p:cNvSpPr/>
          <p:nvPr/>
        </p:nvSpPr>
        <p:spPr>
          <a:xfrm>
            <a:off x="4411980" y="4320540"/>
            <a:ext cx="777240" cy="777240"/>
          </a:xfrm>
          <a:prstGeom prst="ellipse">
            <a:avLst/>
          </a:prstGeom>
          <a:solidFill>
            <a:srgbClr val="1E3B2C"/>
          </a:solidFill>
          <a:ln w="12700">
            <a:solidFill>
              <a:srgbClr val="1E3B2C"/>
            </a:solidFill>
            <a:prstDash val="solid"/>
          </a:ln>
        </p:spPr>
      </p:sp>
      <p:pic>
        <p:nvPicPr>
          <p:cNvPr id="21" name="Image 3" descr="preencoded.png">    </p:cNvPr>
          <p:cNvPicPr>
            <a:picLocks noChangeAspect="1"/>
          </p:cNvPicPr>
          <p:nvPr/>
        </p:nvPicPr>
        <p:blipFill>
          <a:blip r:embed="rId4"/>
          <a:stretch>
            <a:fillRect/>
          </a:stretch>
        </p:blipFill>
        <p:spPr>
          <a:xfrm>
            <a:off x="4606290" y="4514850"/>
            <a:ext cx="388620" cy="388620"/>
          </a:xfrm>
          <a:prstGeom prst="rect">
            <a:avLst/>
          </a:prstGeom>
        </p:spPr>
      </p:pic>
      <p:sp>
        <p:nvSpPr>
          <p:cNvPr id="22" name="Text 16"/>
          <p:cNvSpPr txBox="1"/>
          <p:nvPr/>
        </p:nvSpPr>
        <p:spPr>
          <a:xfrm>
            <a:off x="5349240" y="4389120"/>
            <a:ext cx="2011680" cy="640080"/>
          </a:xfrm>
          <a:prstGeom prst="rect">
            <a:avLst/>
          </a:prstGeom>
          <a:noFill/>
          <a:ln/>
        </p:spPr>
        <p:txBody>
          <a:bodyPr wrap="square" lIns="0" tIns="0" rIns="0" bIns="0" rtlCol="0" anchor="ctr"/>
          <a:lstStyle/>
          <a:p>
            <a:pPr indent="0" marL="0">
              <a:buNone/>
            </a:pPr>
            <a:r>
              <a:rPr lang="en-US" sz="1800" b="1" dirty="0">
                <a:solidFill>
                  <a:srgbClr val="1E3B2C"/>
                </a:solidFill>
                <a:latin typeface="Cambria" pitchFamily="34" charset="0"/>
                <a:ea typeface="Cambria" pitchFamily="34" charset="-122"/>
                <a:cs typeface="Cambria" pitchFamily="34" charset="-120"/>
              </a:rPr>
              <a:t>Willingness</a:t>
            </a:r>
            <a:endParaRPr lang="en-US" sz="1800" dirty="0"/>
          </a:p>
        </p:txBody>
      </p:sp>
      <p:sp>
        <p:nvSpPr>
          <p:cNvPr id="23" name="Text 17"/>
          <p:cNvSpPr txBox="1"/>
          <p:nvPr/>
        </p:nvSpPr>
        <p:spPr>
          <a:xfrm>
            <a:off x="4434840" y="5257800"/>
            <a:ext cx="2834640" cy="731520"/>
          </a:xfrm>
          <a:prstGeom prst="rect">
            <a:avLst/>
          </a:prstGeom>
          <a:noFill/>
          <a:ln/>
        </p:spPr>
        <p:txBody>
          <a:bodyPr wrap="square" lIns="0" tIns="0" rIns="0" bIns="0" rtlCol="0" anchor="t"/>
          <a:lstStyle/>
          <a:p>
            <a:pPr indent="0" marL="0">
              <a:buNone/>
            </a:pPr>
            <a:r>
              <a:rPr lang="en-US" sz="1400" dirty="0">
                <a:solidFill>
                  <a:srgbClr val="5E6B62"/>
                </a:solidFill>
                <a:latin typeface="Calibri" pitchFamily="34" charset="0"/>
                <a:ea typeface="Calibri" pitchFamily="34" charset="-122"/>
                <a:cs typeface="Calibri" pitchFamily="34" charset="-120"/>
              </a:rPr>
              <a:t>Invited, never forced. Choice is theirs.</a:t>
            </a:r>
            <a:endParaRPr lang="en-US" sz="1400" dirty="0"/>
          </a:p>
        </p:txBody>
      </p:sp>
      <p:sp>
        <p:nvSpPr>
          <p:cNvPr id="24" name="Shape 18"/>
          <p:cNvSpPr/>
          <p:nvPr/>
        </p:nvSpPr>
        <p:spPr>
          <a:xfrm>
            <a:off x="8001000" y="1874520"/>
            <a:ext cx="3566160" cy="4206240"/>
          </a:xfrm>
          <a:prstGeom prst="roundRect">
            <a:avLst>
              <a:gd name="adj" fmla="val 3077"/>
            </a:avLst>
          </a:prstGeom>
          <a:solidFill>
            <a:srgbClr val="1E3B2C"/>
          </a:solidFill>
          <a:ln w="12700">
            <a:solidFill>
              <a:srgbClr val="1E3B2C"/>
            </a:solidFill>
            <a:prstDash val="solid"/>
          </a:ln>
        </p:spPr>
      </p:sp>
      <p:pic>
        <p:nvPicPr>
          <p:cNvPr id="25" name="Image 4" descr="preencoded.png">    </p:cNvPr>
          <p:cNvPicPr>
            <a:picLocks noChangeAspect="1"/>
          </p:cNvPicPr>
          <p:nvPr/>
        </p:nvPicPr>
        <p:blipFill>
          <a:blip r:embed="rId5"/>
          <a:stretch>
            <a:fillRect/>
          </a:stretch>
        </p:blipFill>
        <p:spPr>
          <a:xfrm>
            <a:off x="8321040" y="2148840"/>
            <a:ext cx="457200" cy="457200"/>
          </a:xfrm>
          <a:prstGeom prst="rect">
            <a:avLst/>
          </a:prstGeom>
        </p:spPr>
      </p:pic>
      <p:sp>
        <p:nvSpPr>
          <p:cNvPr id="26" name="Text 19"/>
          <p:cNvSpPr txBox="1"/>
          <p:nvPr/>
        </p:nvSpPr>
        <p:spPr>
          <a:xfrm>
            <a:off x="8321040" y="2743200"/>
            <a:ext cx="2926080" cy="1463040"/>
          </a:xfrm>
          <a:prstGeom prst="rect">
            <a:avLst/>
          </a:prstGeom>
          <a:noFill/>
          <a:ln/>
        </p:spPr>
        <p:txBody>
          <a:bodyPr wrap="square" lIns="0" tIns="0" rIns="0" bIns="0" rtlCol="0" anchor="t"/>
          <a:lstStyle/>
          <a:p>
            <a:pPr indent="0" marL="0">
              <a:buNone/>
            </a:pPr>
            <a:r>
              <a:rPr lang="en-US" sz="2100" i="1" dirty="0">
                <a:solidFill>
                  <a:srgbClr val="FFFFFF"/>
                </a:solidFill>
                <a:latin typeface="Cambria" pitchFamily="34" charset="0"/>
                <a:ea typeface="Cambria" pitchFamily="34" charset="-122"/>
                <a:cs typeface="Cambria" pitchFamily="34" charset="-120"/>
              </a:rPr>
              <a:t>Would you be willing to consider that your life could be different?</a:t>
            </a:r>
            <a:endParaRPr lang="en-US" sz="2100" dirty="0"/>
          </a:p>
        </p:txBody>
      </p:sp>
      <p:sp>
        <p:nvSpPr>
          <p:cNvPr id="27" name="Text 20"/>
          <p:cNvSpPr txBox="1"/>
          <p:nvPr/>
        </p:nvSpPr>
        <p:spPr>
          <a:xfrm>
            <a:off x="8321040" y="4343400"/>
            <a:ext cx="2971800" cy="1554480"/>
          </a:xfrm>
          <a:prstGeom prst="rect">
            <a:avLst/>
          </a:prstGeom>
          <a:noFill/>
          <a:ln/>
        </p:spPr>
        <p:txBody>
          <a:bodyPr wrap="square" lIns="0" tIns="0" rIns="0" bIns="0" rtlCol="0" anchor="t"/>
          <a:lstStyle/>
          <a:p>
            <a:pPr indent="0" marL="0">
              <a:buNone/>
            </a:pPr>
            <a:r>
              <a:rPr lang="en-US" sz="1400" dirty="0">
                <a:solidFill>
                  <a:srgbClr val="A9C5A0"/>
                </a:solidFill>
                <a:latin typeface="Calibri" pitchFamily="34" charset="0"/>
                <a:ea typeface="Calibri" pitchFamily="34" charset="-122"/>
                <a:cs typeface="Calibri" pitchFamily="34" charset="-120"/>
              </a:rPr>
              <a:t>We can't promise it will be easy. But if you show up honestly and stay teachable, we'll walk beside you as long as you're willing to keep walking.</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E3B2C"/>
        </a:solidFill>
      </p:bgPr>
    </p:bg>
    <p:spTree>
      <p:nvGrpSpPr>
        <p:cNvPr id="1" name=""/>
        <p:cNvGrpSpPr/>
        <p:nvPr/>
      </p:nvGrpSpPr>
      <p:grpSpPr>
        <a:xfrm>
          <a:off x="0" y="0"/>
          <a:ext cx="0" cy="0"/>
          <a:chOff x="0" y="0"/>
          <a:chExt cx="0" cy="0"/>
        </a:xfrm>
      </p:grpSpPr>
      <p:sp>
        <p:nvSpPr>
          <p:cNvPr id="2" name="Text 0"/>
          <p:cNvSpPr txBox="1"/>
          <p:nvPr/>
        </p:nvSpPr>
        <p:spPr>
          <a:xfrm>
            <a:off x="640080" y="457200"/>
            <a:ext cx="1088136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Bootcamp discipline. A father's heart.</a:t>
            </a:r>
            <a:endParaRPr lang="en-US" sz="3400" dirty="0"/>
          </a:p>
        </p:txBody>
      </p:sp>
      <p:sp>
        <p:nvSpPr>
          <p:cNvPr id="3" name="Text 1"/>
          <p:cNvSpPr txBox="1"/>
          <p:nvPr/>
        </p:nvSpPr>
        <p:spPr>
          <a:xfrm>
            <a:off x="640080" y="1188720"/>
            <a:ext cx="10881360" cy="457200"/>
          </a:xfrm>
          <a:prstGeom prst="rect">
            <a:avLst/>
          </a:prstGeom>
          <a:noFill/>
          <a:ln/>
        </p:spPr>
        <p:txBody>
          <a:bodyPr wrap="square" lIns="0" tIns="0" rIns="0" bIns="0" rtlCol="0" anchor="t"/>
          <a:lstStyle/>
          <a:p>
            <a:pPr indent="0" marL="0">
              <a:buNone/>
            </a:pPr>
            <a:r>
              <a:rPr lang="en-US" sz="1800" i="1" dirty="0">
                <a:solidFill>
                  <a:srgbClr val="A9C5A0"/>
                </a:solidFill>
                <a:latin typeface="Calibri" pitchFamily="34" charset="0"/>
                <a:ea typeface="Calibri" pitchFamily="34" charset="-122"/>
                <a:cs typeface="Calibri" pitchFamily="34" charset="-120"/>
              </a:rPr>
              <a:t>A structured day that rebuilds the habit of keeping your word.  (Sample day)</a:t>
            </a:r>
            <a:endParaRPr lang="en-US" sz="1800" dirty="0"/>
          </a:p>
        </p:txBody>
      </p:sp>
      <p:sp>
        <p:nvSpPr>
          <p:cNvPr id="4" name="Shape 2"/>
          <p:cNvSpPr/>
          <p:nvPr/>
        </p:nvSpPr>
        <p:spPr>
          <a:xfrm>
            <a:off x="1463040" y="3063240"/>
            <a:ext cx="9281160" cy="0"/>
          </a:xfrm>
          <a:prstGeom prst="line">
            <a:avLst/>
          </a:prstGeom>
          <a:noFill/>
          <a:ln w="50800">
            <a:solidFill>
              <a:srgbClr val="3E7B4F"/>
            </a:solidFill>
            <a:prstDash val="solid"/>
          </a:ln>
        </p:spPr>
      </p:sp>
      <p:sp>
        <p:nvSpPr>
          <p:cNvPr id="5" name="Shape 3"/>
          <p:cNvSpPr/>
          <p:nvPr/>
        </p:nvSpPr>
        <p:spPr>
          <a:xfrm>
            <a:off x="1005840" y="2606040"/>
            <a:ext cx="914400" cy="914400"/>
          </a:xfrm>
          <a:prstGeom prst="ellipse">
            <a:avLst/>
          </a:prstGeom>
          <a:solidFill>
            <a:srgbClr val="E3A72F"/>
          </a:solidFill>
          <a:ln w="12700">
            <a:solidFill>
              <a:srgbClr val="E3A72F"/>
            </a:solidFill>
            <a:prstDash val="solid"/>
          </a:ln>
        </p:spPr>
      </p:sp>
      <p:pic>
        <p:nvPicPr>
          <p:cNvPr id="6" name="Image 0" descr="preencoded.png">    </p:cNvPr>
          <p:cNvPicPr>
            <a:picLocks noChangeAspect="1"/>
          </p:cNvPicPr>
          <p:nvPr/>
        </p:nvPicPr>
        <p:blipFill>
          <a:blip r:embed="rId1"/>
          <a:stretch>
            <a:fillRect/>
          </a:stretch>
        </p:blipFill>
        <p:spPr>
          <a:xfrm>
            <a:off x="1234440" y="2834640"/>
            <a:ext cx="457200" cy="457200"/>
          </a:xfrm>
          <a:prstGeom prst="rect">
            <a:avLst/>
          </a:prstGeom>
        </p:spPr>
      </p:pic>
      <p:sp>
        <p:nvSpPr>
          <p:cNvPr id="7" name="Text 4"/>
          <p:cNvSpPr txBox="1"/>
          <p:nvPr/>
        </p:nvSpPr>
        <p:spPr>
          <a:xfrm>
            <a:off x="640080" y="3703320"/>
            <a:ext cx="1645920" cy="320040"/>
          </a:xfrm>
          <a:prstGeom prst="rect">
            <a:avLst/>
          </a:prstGeom>
          <a:noFill/>
          <a:ln/>
        </p:spPr>
        <p:txBody>
          <a:bodyPr wrap="square" lIns="0" tIns="0" rIns="0" bIns="0" rtlCol="0" anchor="t"/>
          <a:lstStyle/>
          <a:p>
            <a:pPr algn="ctr" indent="0" marL="0">
              <a:buNone/>
            </a:pPr>
            <a:r>
              <a:rPr lang="en-US" sz="1600" b="1" dirty="0">
                <a:solidFill>
                  <a:srgbClr val="E3A72F"/>
                </a:solidFill>
                <a:latin typeface="Calibri" pitchFamily="34" charset="0"/>
                <a:ea typeface="Calibri" pitchFamily="34" charset="-122"/>
                <a:cs typeface="Calibri" pitchFamily="34" charset="-120"/>
              </a:rPr>
              <a:t>6:00 AM</a:t>
            </a:r>
            <a:endParaRPr lang="en-US" sz="1600" dirty="0"/>
          </a:p>
        </p:txBody>
      </p:sp>
      <p:sp>
        <p:nvSpPr>
          <p:cNvPr id="8" name="Text 5"/>
          <p:cNvSpPr txBox="1"/>
          <p:nvPr/>
        </p:nvSpPr>
        <p:spPr>
          <a:xfrm>
            <a:off x="594360" y="4023360"/>
            <a:ext cx="1737360" cy="548640"/>
          </a:xfrm>
          <a:prstGeom prst="rect">
            <a:avLst/>
          </a:prstGeom>
          <a:noFill/>
          <a:ln/>
        </p:spPr>
        <p:txBody>
          <a:bodyPr wrap="square" lIns="0" tIns="0" rIns="0" bIns="0" rtlCol="0" anchor="t"/>
          <a:lstStyle/>
          <a:p>
            <a:pPr algn="ctr" indent="0" marL="0">
              <a:buNone/>
            </a:pPr>
            <a:r>
              <a:rPr lang="en-US" sz="1600" dirty="0">
                <a:solidFill>
                  <a:srgbClr val="FFFFFF"/>
                </a:solidFill>
                <a:latin typeface="Calibri" pitchFamily="34" charset="0"/>
                <a:ea typeface="Calibri" pitchFamily="34" charset="-122"/>
                <a:cs typeface="Calibri" pitchFamily="34" charset="-120"/>
              </a:rPr>
              <a:t>Rise &amp; reflect</a:t>
            </a:r>
            <a:endParaRPr lang="en-US" sz="1600" dirty="0"/>
          </a:p>
        </p:txBody>
      </p:sp>
      <p:sp>
        <p:nvSpPr>
          <p:cNvPr id="9" name="Shape 6"/>
          <p:cNvSpPr/>
          <p:nvPr/>
        </p:nvSpPr>
        <p:spPr>
          <a:xfrm>
            <a:off x="2862072" y="2606040"/>
            <a:ext cx="914400" cy="914400"/>
          </a:xfrm>
          <a:prstGeom prst="ellipse">
            <a:avLst/>
          </a:prstGeom>
          <a:solidFill>
            <a:srgbClr val="E3A72F"/>
          </a:solidFill>
          <a:ln w="12700">
            <a:solidFill>
              <a:srgbClr val="E3A72F"/>
            </a:solidFill>
            <a:prstDash val="solid"/>
          </a:ln>
        </p:spPr>
      </p:sp>
      <p:pic>
        <p:nvPicPr>
          <p:cNvPr id="10" name="Image 1" descr="preencoded.png">    </p:cNvPr>
          <p:cNvPicPr>
            <a:picLocks noChangeAspect="1"/>
          </p:cNvPicPr>
          <p:nvPr/>
        </p:nvPicPr>
        <p:blipFill>
          <a:blip r:embed="rId2"/>
          <a:stretch>
            <a:fillRect/>
          </a:stretch>
        </p:blipFill>
        <p:spPr>
          <a:xfrm>
            <a:off x="3090672" y="2834640"/>
            <a:ext cx="457200" cy="457200"/>
          </a:xfrm>
          <a:prstGeom prst="rect">
            <a:avLst/>
          </a:prstGeom>
        </p:spPr>
      </p:pic>
      <p:sp>
        <p:nvSpPr>
          <p:cNvPr id="11" name="Text 7"/>
          <p:cNvSpPr txBox="1"/>
          <p:nvPr/>
        </p:nvSpPr>
        <p:spPr>
          <a:xfrm>
            <a:off x="2496312" y="3703320"/>
            <a:ext cx="1645920" cy="320040"/>
          </a:xfrm>
          <a:prstGeom prst="rect">
            <a:avLst/>
          </a:prstGeom>
          <a:noFill/>
          <a:ln/>
        </p:spPr>
        <p:txBody>
          <a:bodyPr wrap="square" lIns="0" tIns="0" rIns="0" bIns="0" rtlCol="0" anchor="t"/>
          <a:lstStyle/>
          <a:p>
            <a:pPr algn="ctr" indent="0" marL="0">
              <a:buNone/>
            </a:pPr>
            <a:r>
              <a:rPr lang="en-US" sz="1600" b="1" dirty="0">
                <a:solidFill>
                  <a:srgbClr val="E3A72F"/>
                </a:solidFill>
                <a:latin typeface="Calibri" pitchFamily="34" charset="0"/>
                <a:ea typeface="Calibri" pitchFamily="34" charset="-122"/>
                <a:cs typeface="Calibri" pitchFamily="34" charset="-120"/>
              </a:rPr>
              <a:t>7:00 AM</a:t>
            </a:r>
            <a:endParaRPr lang="en-US" sz="1600" dirty="0"/>
          </a:p>
        </p:txBody>
      </p:sp>
      <p:sp>
        <p:nvSpPr>
          <p:cNvPr id="12" name="Text 8"/>
          <p:cNvSpPr txBox="1"/>
          <p:nvPr/>
        </p:nvSpPr>
        <p:spPr>
          <a:xfrm>
            <a:off x="2450592" y="4023360"/>
            <a:ext cx="1737360" cy="548640"/>
          </a:xfrm>
          <a:prstGeom prst="rect">
            <a:avLst/>
          </a:prstGeom>
          <a:noFill/>
          <a:ln/>
        </p:spPr>
        <p:txBody>
          <a:bodyPr wrap="square" lIns="0" tIns="0" rIns="0" bIns="0" rtlCol="0" anchor="t"/>
          <a:lstStyle/>
          <a:p>
            <a:pPr algn="ctr" indent="0" marL="0">
              <a:buNone/>
            </a:pPr>
            <a:r>
              <a:rPr lang="en-US" sz="1600" dirty="0">
                <a:solidFill>
                  <a:srgbClr val="FFFFFF"/>
                </a:solidFill>
                <a:latin typeface="Calibri" pitchFamily="34" charset="0"/>
                <a:ea typeface="Calibri" pitchFamily="34" charset="-122"/>
                <a:cs typeface="Calibri" pitchFamily="34" charset="-120"/>
              </a:rPr>
              <a:t>Breakfast together</a:t>
            </a:r>
            <a:endParaRPr lang="en-US" sz="1600" dirty="0"/>
          </a:p>
        </p:txBody>
      </p:sp>
      <p:sp>
        <p:nvSpPr>
          <p:cNvPr id="13" name="Shape 9"/>
          <p:cNvSpPr/>
          <p:nvPr/>
        </p:nvSpPr>
        <p:spPr>
          <a:xfrm>
            <a:off x="4718304" y="2606040"/>
            <a:ext cx="914400" cy="914400"/>
          </a:xfrm>
          <a:prstGeom prst="ellipse">
            <a:avLst/>
          </a:prstGeom>
          <a:solidFill>
            <a:srgbClr val="E3A72F"/>
          </a:solidFill>
          <a:ln w="12700">
            <a:solidFill>
              <a:srgbClr val="E3A72F"/>
            </a:solidFill>
            <a:prstDash val="solid"/>
          </a:ln>
        </p:spPr>
      </p:sp>
      <p:pic>
        <p:nvPicPr>
          <p:cNvPr id="14" name="Image 2" descr="preencoded.png">    </p:cNvPr>
          <p:cNvPicPr>
            <a:picLocks noChangeAspect="1"/>
          </p:cNvPicPr>
          <p:nvPr/>
        </p:nvPicPr>
        <p:blipFill>
          <a:blip r:embed="rId3"/>
          <a:stretch>
            <a:fillRect/>
          </a:stretch>
        </p:blipFill>
        <p:spPr>
          <a:xfrm>
            <a:off x="4946904" y="2834640"/>
            <a:ext cx="457200" cy="457200"/>
          </a:xfrm>
          <a:prstGeom prst="rect">
            <a:avLst/>
          </a:prstGeom>
        </p:spPr>
      </p:pic>
      <p:sp>
        <p:nvSpPr>
          <p:cNvPr id="15" name="Text 10"/>
          <p:cNvSpPr txBox="1"/>
          <p:nvPr/>
        </p:nvSpPr>
        <p:spPr>
          <a:xfrm>
            <a:off x="4352544" y="3703320"/>
            <a:ext cx="1645920" cy="320040"/>
          </a:xfrm>
          <a:prstGeom prst="rect">
            <a:avLst/>
          </a:prstGeom>
          <a:noFill/>
          <a:ln/>
        </p:spPr>
        <p:txBody>
          <a:bodyPr wrap="square" lIns="0" tIns="0" rIns="0" bIns="0" rtlCol="0" anchor="t"/>
          <a:lstStyle/>
          <a:p>
            <a:pPr algn="ctr" indent="0" marL="0">
              <a:buNone/>
            </a:pPr>
            <a:r>
              <a:rPr lang="en-US" sz="1600" b="1" dirty="0">
                <a:solidFill>
                  <a:srgbClr val="E3A72F"/>
                </a:solidFill>
                <a:latin typeface="Calibri" pitchFamily="34" charset="0"/>
                <a:ea typeface="Calibri" pitchFamily="34" charset="-122"/>
                <a:cs typeface="Calibri" pitchFamily="34" charset="-120"/>
              </a:rPr>
              <a:t>8:00 AM</a:t>
            </a:r>
            <a:endParaRPr lang="en-US" sz="1600" dirty="0"/>
          </a:p>
        </p:txBody>
      </p:sp>
      <p:sp>
        <p:nvSpPr>
          <p:cNvPr id="16" name="Text 11"/>
          <p:cNvSpPr txBox="1"/>
          <p:nvPr/>
        </p:nvSpPr>
        <p:spPr>
          <a:xfrm>
            <a:off x="4306824" y="4023360"/>
            <a:ext cx="1737360" cy="548640"/>
          </a:xfrm>
          <a:prstGeom prst="rect">
            <a:avLst/>
          </a:prstGeom>
          <a:noFill/>
          <a:ln/>
        </p:spPr>
        <p:txBody>
          <a:bodyPr wrap="square" lIns="0" tIns="0" rIns="0" bIns="0" rtlCol="0" anchor="t"/>
          <a:lstStyle/>
          <a:p>
            <a:pPr algn="ctr" indent="0" marL="0">
              <a:buNone/>
            </a:pPr>
            <a:r>
              <a:rPr lang="en-US" sz="1600" dirty="0">
                <a:solidFill>
                  <a:srgbClr val="FFFFFF"/>
                </a:solidFill>
                <a:latin typeface="Calibri" pitchFamily="34" charset="0"/>
                <a:ea typeface="Calibri" pitchFamily="34" charset="-122"/>
                <a:cs typeface="Calibri" pitchFamily="34" charset="-120"/>
              </a:rPr>
              <a:t>Work crews</a:t>
            </a:r>
            <a:endParaRPr lang="en-US" sz="1600" dirty="0"/>
          </a:p>
        </p:txBody>
      </p:sp>
      <p:sp>
        <p:nvSpPr>
          <p:cNvPr id="17" name="Shape 12"/>
          <p:cNvSpPr/>
          <p:nvPr/>
        </p:nvSpPr>
        <p:spPr>
          <a:xfrm>
            <a:off x="6574536" y="2606040"/>
            <a:ext cx="914400" cy="914400"/>
          </a:xfrm>
          <a:prstGeom prst="ellipse">
            <a:avLst/>
          </a:prstGeom>
          <a:solidFill>
            <a:srgbClr val="E3A72F"/>
          </a:solidFill>
          <a:ln w="12700">
            <a:solidFill>
              <a:srgbClr val="E3A72F"/>
            </a:solidFill>
            <a:prstDash val="solid"/>
          </a:ln>
        </p:spPr>
      </p:sp>
      <p:pic>
        <p:nvPicPr>
          <p:cNvPr id="18" name="Image 3" descr="preencoded.png">    </p:cNvPr>
          <p:cNvPicPr>
            <a:picLocks noChangeAspect="1"/>
          </p:cNvPicPr>
          <p:nvPr/>
        </p:nvPicPr>
        <p:blipFill>
          <a:blip r:embed="rId4"/>
          <a:stretch>
            <a:fillRect/>
          </a:stretch>
        </p:blipFill>
        <p:spPr>
          <a:xfrm>
            <a:off x="6803136" y="2834640"/>
            <a:ext cx="457200" cy="457200"/>
          </a:xfrm>
          <a:prstGeom prst="rect">
            <a:avLst/>
          </a:prstGeom>
        </p:spPr>
      </p:pic>
      <p:sp>
        <p:nvSpPr>
          <p:cNvPr id="19" name="Text 13"/>
          <p:cNvSpPr txBox="1"/>
          <p:nvPr/>
        </p:nvSpPr>
        <p:spPr>
          <a:xfrm>
            <a:off x="6208776" y="3703320"/>
            <a:ext cx="1645920" cy="320040"/>
          </a:xfrm>
          <a:prstGeom prst="rect">
            <a:avLst/>
          </a:prstGeom>
          <a:noFill/>
          <a:ln/>
        </p:spPr>
        <p:txBody>
          <a:bodyPr wrap="square" lIns="0" tIns="0" rIns="0" bIns="0" rtlCol="0" anchor="t"/>
          <a:lstStyle/>
          <a:p>
            <a:pPr algn="ctr" indent="0" marL="0">
              <a:buNone/>
            </a:pPr>
            <a:r>
              <a:rPr lang="en-US" sz="1600" b="1" dirty="0">
                <a:solidFill>
                  <a:srgbClr val="E3A72F"/>
                </a:solidFill>
                <a:latin typeface="Calibri" pitchFamily="34" charset="0"/>
                <a:ea typeface="Calibri" pitchFamily="34" charset="-122"/>
                <a:cs typeface="Calibri" pitchFamily="34" charset="-120"/>
              </a:rPr>
              <a:t>1:00 PM</a:t>
            </a:r>
            <a:endParaRPr lang="en-US" sz="1600" dirty="0"/>
          </a:p>
        </p:txBody>
      </p:sp>
      <p:sp>
        <p:nvSpPr>
          <p:cNvPr id="20" name="Text 14"/>
          <p:cNvSpPr txBox="1"/>
          <p:nvPr/>
        </p:nvSpPr>
        <p:spPr>
          <a:xfrm>
            <a:off x="6163056" y="4023360"/>
            <a:ext cx="1737360" cy="548640"/>
          </a:xfrm>
          <a:prstGeom prst="rect">
            <a:avLst/>
          </a:prstGeom>
          <a:noFill/>
          <a:ln/>
        </p:spPr>
        <p:txBody>
          <a:bodyPr wrap="square" lIns="0" tIns="0" rIns="0" bIns="0" rtlCol="0" anchor="t"/>
          <a:lstStyle/>
          <a:p>
            <a:pPr algn="ctr" indent="0" marL="0">
              <a:buNone/>
            </a:pPr>
            <a:r>
              <a:rPr lang="en-US" sz="1600" dirty="0">
                <a:solidFill>
                  <a:srgbClr val="FFFFFF"/>
                </a:solidFill>
                <a:latin typeface="Calibri" pitchFamily="34" charset="0"/>
                <a:ea typeface="Calibri" pitchFamily="34" charset="-122"/>
                <a:cs typeface="Calibri" pitchFamily="34" charset="-120"/>
              </a:rPr>
              <a:t>Classroom</a:t>
            </a:r>
            <a:endParaRPr lang="en-US" sz="1600" dirty="0"/>
          </a:p>
        </p:txBody>
      </p:sp>
      <p:sp>
        <p:nvSpPr>
          <p:cNvPr id="21" name="Shape 15"/>
          <p:cNvSpPr/>
          <p:nvPr/>
        </p:nvSpPr>
        <p:spPr>
          <a:xfrm>
            <a:off x="8430768" y="2606040"/>
            <a:ext cx="914400" cy="914400"/>
          </a:xfrm>
          <a:prstGeom prst="ellipse">
            <a:avLst/>
          </a:prstGeom>
          <a:solidFill>
            <a:srgbClr val="E3A72F"/>
          </a:solidFill>
          <a:ln w="12700">
            <a:solidFill>
              <a:srgbClr val="E3A72F"/>
            </a:solidFill>
            <a:prstDash val="solid"/>
          </a:ln>
        </p:spPr>
      </p:sp>
      <p:pic>
        <p:nvPicPr>
          <p:cNvPr id="22" name="Image 4" descr="preencoded.png">    </p:cNvPr>
          <p:cNvPicPr>
            <a:picLocks noChangeAspect="1"/>
          </p:cNvPicPr>
          <p:nvPr/>
        </p:nvPicPr>
        <p:blipFill>
          <a:blip r:embed="rId5"/>
          <a:stretch>
            <a:fillRect/>
          </a:stretch>
        </p:blipFill>
        <p:spPr>
          <a:xfrm>
            <a:off x="8659368" y="2834640"/>
            <a:ext cx="457200" cy="457200"/>
          </a:xfrm>
          <a:prstGeom prst="rect">
            <a:avLst/>
          </a:prstGeom>
        </p:spPr>
      </p:pic>
      <p:sp>
        <p:nvSpPr>
          <p:cNvPr id="23" name="Text 16"/>
          <p:cNvSpPr txBox="1"/>
          <p:nvPr/>
        </p:nvSpPr>
        <p:spPr>
          <a:xfrm>
            <a:off x="8065008" y="3703320"/>
            <a:ext cx="1645920" cy="320040"/>
          </a:xfrm>
          <a:prstGeom prst="rect">
            <a:avLst/>
          </a:prstGeom>
          <a:noFill/>
          <a:ln/>
        </p:spPr>
        <p:txBody>
          <a:bodyPr wrap="square" lIns="0" tIns="0" rIns="0" bIns="0" rtlCol="0" anchor="t"/>
          <a:lstStyle/>
          <a:p>
            <a:pPr algn="ctr" indent="0" marL="0">
              <a:buNone/>
            </a:pPr>
            <a:r>
              <a:rPr lang="en-US" sz="1600" b="1" dirty="0">
                <a:solidFill>
                  <a:srgbClr val="E3A72F"/>
                </a:solidFill>
                <a:latin typeface="Calibri" pitchFamily="34" charset="0"/>
                <a:ea typeface="Calibri" pitchFamily="34" charset="-122"/>
                <a:cs typeface="Calibri" pitchFamily="34" charset="-120"/>
              </a:rPr>
              <a:t>4:00 PM</a:t>
            </a:r>
            <a:endParaRPr lang="en-US" sz="1600" dirty="0"/>
          </a:p>
        </p:txBody>
      </p:sp>
      <p:sp>
        <p:nvSpPr>
          <p:cNvPr id="24" name="Text 17"/>
          <p:cNvSpPr txBox="1"/>
          <p:nvPr/>
        </p:nvSpPr>
        <p:spPr>
          <a:xfrm>
            <a:off x="8019288" y="4023360"/>
            <a:ext cx="1737360" cy="548640"/>
          </a:xfrm>
          <a:prstGeom prst="rect">
            <a:avLst/>
          </a:prstGeom>
          <a:noFill/>
          <a:ln/>
        </p:spPr>
        <p:txBody>
          <a:bodyPr wrap="square" lIns="0" tIns="0" rIns="0" bIns="0" rtlCol="0" anchor="t"/>
          <a:lstStyle/>
          <a:p>
            <a:pPr algn="ctr" indent="0" marL="0">
              <a:buNone/>
            </a:pPr>
            <a:r>
              <a:rPr lang="en-US" sz="1600" dirty="0">
                <a:solidFill>
                  <a:srgbClr val="FFFFFF"/>
                </a:solidFill>
                <a:latin typeface="Calibri" pitchFamily="34" charset="0"/>
                <a:ea typeface="Calibri" pitchFamily="34" charset="-122"/>
                <a:cs typeface="Calibri" pitchFamily="34" charset="-120"/>
              </a:rPr>
              <a:t>Serve others</a:t>
            </a:r>
            <a:endParaRPr lang="en-US" sz="1600" dirty="0"/>
          </a:p>
        </p:txBody>
      </p:sp>
      <p:sp>
        <p:nvSpPr>
          <p:cNvPr id="25" name="Shape 18"/>
          <p:cNvSpPr/>
          <p:nvPr/>
        </p:nvSpPr>
        <p:spPr>
          <a:xfrm>
            <a:off x="10287000" y="2606040"/>
            <a:ext cx="914400" cy="914400"/>
          </a:xfrm>
          <a:prstGeom prst="ellipse">
            <a:avLst/>
          </a:prstGeom>
          <a:solidFill>
            <a:srgbClr val="E3A72F"/>
          </a:solidFill>
          <a:ln w="12700">
            <a:solidFill>
              <a:srgbClr val="E3A72F"/>
            </a:solidFill>
            <a:prstDash val="solid"/>
          </a:ln>
        </p:spPr>
      </p:sp>
      <p:pic>
        <p:nvPicPr>
          <p:cNvPr id="26" name="Image 5" descr="preencoded.png">    </p:cNvPr>
          <p:cNvPicPr>
            <a:picLocks noChangeAspect="1"/>
          </p:cNvPicPr>
          <p:nvPr/>
        </p:nvPicPr>
        <p:blipFill>
          <a:blip r:embed="rId6"/>
          <a:stretch>
            <a:fillRect/>
          </a:stretch>
        </p:blipFill>
        <p:spPr>
          <a:xfrm>
            <a:off x="10515600" y="2834640"/>
            <a:ext cx="457200" cy="457200"/>
          </a:xfrm>
          <a:prstGeom prst="rect">
            <a:avLst/>
          </a:prstGeom>
        </p:spPr>
      </p:pic>
      <p:sp>
        <p:nvSpPr>
          <p:cNvPr id="27" name="Text 19"/>
          <p:cNvSpPr txBox="1"/>
          <p:nvPr/>
        </p:nvSpPr>
        <p:spPr>
          <a:xfrm>
            <a:off x="9921240" y="3703320"/>
            <a:ext cx="1645920" cy="320040"/>
          </a:xfrm>
          <a:prstGeom prst="rect">
            <a:avLst/>
          </a:prstGeom>
          <a:noFill/>
          <a:ln/>
        </p:spPr>
        <p:txBody>
          <a:bodyPr wrap="square" lIns="0" tIns="0" rIns="0" bIns="0" rtlCol="0" anchor="t"/>
          <a:lstStyle/>
          <a:p>
            <a:pPr algn="ctr" indent="0" marL="0">
              <a:buNone/>
            </a:pPr>
            <a:r>
              <a:rPr lang="en-US" sz="1600" b="1" dirty="0">
                <a:solidFill>
                  <a:srgbClr val="E3A72F"/>
                </a:solidFill>
                <a:latin typeface="Calibri" pitchFamily="34" charset="0"/>
                <a:ea typeface="Calibri" pitchFamily="34" charset="-122"/>
                <a:cs typeface="Calibri" pitchFamily="34" charset="-120"/>
              </a:rPr>
              <a:t>6:00 PM</a:t>
            </a:r>
            <a:endParaRPr lang="en-US" sz="1600" dirty="0"/>
          </a:p>
        </p:txBody>
      </p:sp>
      <p:sp>
        <p:nvSpPr>
          <p:cNvPr id="28" name="Text 20"/>
          <p:cNvSpPr txBox="1"/>
          <p:nvPr/>
        </p:nvSpPr>
        <p:spPr>
          <a:xfrm>
            <a:off x="9875520" y="4023360"/>
            <a:ext cx="1737360" cy="548640"/>
          </a:xfrm>
          <a:prstGeom prst="rect">
            <a:avLst/>
          </a:prstGeom>
          <a:noFill/>
          <a:ln/>
        </p:spPr>
        <p:txBody>
          <a:bodyPr wrap="square" lIns="0" tIns="0" rIns="0" bIns="0" rtlCol="0" anchor="t"/>
          <a:lstStyle/>
          <a:p>
            <a:pPr algn="ctr" indent="0" marL="0">
              <a:buNone/>
            </a:pPr>
            <a:r>
              <a:rPr lang="en-US" sz="1600" dirty="0">
                <a:solidFill>
                  <a:srgbClr val="FFFFFF"/>
                </a:solidFill>
                <a:latin typeface="Calibri" pitchFamily="34" charset="0"/>
                <a:ea typeface="Calibri" pitchFamily="34" charset="-122"/>
                <a:cs typeface="Calibri" pitchFamily="34" charset="-120"/>
              </a:rPr>
              <a:t>Dinner &amp; circle</a:t>
            </a:r>
            <a:endParaRPr lang="en-US" sz="1600" dirty="0"/>
          </a:p>
        </p:txBody>
      </p:sp>
      <p:sp>
        <p:nvSpPr>
          <p:cNvPr id="29" name="Shape 21"/>
          <p:cNvSpPr/>
          <p:nvPr/>
        </p:nvSpPr>
        <p:spPr>
          <a:xfrm>
            <a:off x="640080" y="4983480"/>
            <a:ext cx="3520440" cy="1188720"/>
          </a:xfrm>
          <a:prstGeom prst="roundRect">
            <a:avLst>
              <a:gd name="adj" fmla="val 9231"/>
            </a:avLst>
          </a:prstGeom>
          <a:solidFill>
            <a:srgbClr val="27503A"/>
          </a:solidFill>
          <a:ln w="12700">
            <a:solidFill>
              <a:srgbClr val="27503A"/>
            </a:solidFill>
            <a:prstDash val="solid"/>
          </a:ln>
        </p:spPr>
      </p:sp>
      <p:sp>
        <p:nvSpPr>
          <p:cNvPr id="30" name="Text 22"/>
          <p:cNvSpPr txBox="1"/>
          <p:nvPr/>
        </p:nvSpPr>
        <p:spPr>
          <a:xfrm>
            <a:off x="914400" y="5120640"/>
            <a:ext cx="3017520" cy="502920"/>
          </a:xfrm>
          <a:prstGeom prst="rect">
            <a:avLst/>
          </a:prstGeom>
          <a:noFill/>
          <a:ln/>
        </p:spPr>
        <p:txBody>
          <a:bodyPr wrap="square" lIns="0" tIns="0" rIns="0" bIns="0" rtlCol="0" anchor="t"/>
          <a:lstStyle/>
          <a:p>
            <a:pPr indent="0" marL="0">
              <a:buNone/>
            </a:pPr>
            <a:r>
              <a:rPr lang="en-US" sz="2200" b="1" dirty="0">
                <a:solidFill>
                  <a:srgbClr val="FFFFFF"/>
                </a:solidFill>
                <a:latin typeface="Cambria" pitchFamily="34" charset="0"/>
                <a:ea typeface="Cambria" pitchFamily="34" charset="-122"/>
                <a:cs typeface="Cambria" pitchFamily="34" charset="-120"/>
              </a:rPr>
              <a:t>Show up.</a:t>
            </a:r>
            <a:endParaRPr lang="en-US" sz="2200" dirty="0"/>
          </a:p>
        </p:txBody>
      </p:sp>
      <p:sp>
        <p:nvSpPr>
          <p:cNvPr id="31" name="Text 23"/>
          <p:cNvSpPr txBox="1"/>
          <p:nvPr/>
        </p:nvSpPr>
        <p:spPr>
          <a:xfrm>
            <a:off x="914400" y="5623560"/>
            <a:ext cx="3017520" cy="365760"/>
          </a:xfrm>
          <a:prstGeom prst="rect">
            <a:avLst/>
          </a:prstGeom>
          <a:noFill/>
          <a:ln/>
        </p:spPr>
        <p:txBody>
          <a:bodyPr wrap="square" lIns="0" tIns="0" rIns="0" bIns="0" rtlCol="0" anchor="t"/>
          <a:lstStyle/>
          <a:p>
            <a:pPr indent="0" marL="0">
              <a:buNone/>
            </a:pPr>
            <a:r>
              <a:rPr lang="en-US" sz="1500" dirty="0">
                <a:solidFill>
                  <a:srgbClr val="E3A72F"/>
                </a:solidFill>
                <a:latin typeface="Calibri" pitchFamily="34" charset="0"/>
                <a:ea typeface="Calibri" pitchFamily="34" charset="-122"/>
                <a:cs typeface="Calibri" pitchFamily="34" charset="-120"/>
              </a:rPr>
              <a:t>builds discipline</a:t>
            </a:r>
            <a:endParaRPr lang="en-US" sz="1500" dirty="0"/>
          </a:p>
        </p:txBody>
      </p:sp>
      <p:sp>
        <p:nvSpPr>
          <p:cNvPr id="32" name="Shape 24"/>
          <p:cNvSpPr/>
          <p:nvPr/>
        </p:nvSpPr>
        <p:spPr>
          <a:xfrm>
            <a:off x="4343400" y="4983480"/>
            <a:ext cx="3520440" cy="1188720"/>
          </a:xfrm>
          <a:prstGeom prst="roundRect">
            <a:avLst>
              <a:gd name="adj" fmla="val 9231"/>
            </a:avLst>
          </a:prstGeom>
          <a:solidFill>
            <a:srgbClr val="27503A"/>
          </a:solidFill>
          <a:ln w="12700">
            <a:solidFill>
              <a:srgbClr val="27503A"/>
            </a:solidFill>
            <a:prstDash val="solid"/>
          </a:ln>
        </p:spPr>
      </p:sp>
      <p:sp>
        <p:nvSpPr>
          <p:cNvPr id="33" name="Text 25"/>
          <p:cNvSpPr txBox="1"/>
          <p:nvPr/>
        </p:nvSpPr>
        <p:spPr>
          <a:xfrm>
            <a:off x="4617720" y="5120640"/>
            <a:ext cx="3017520" cy="502920"/>
          </a:xfrm>
          <a:prstGeom prst="rect">
            <a:avLst/>
          </a:prstGeom>
          <a:noFill/>
          <a:ln/>
        </p:spPr>
        <p:txBody>
          <a:bodyPr wrap="square" lIns="0" tIns="0" rIns="0" bIns="0" rtlCol="0" anchor="t"/>
          <a:lstStyle/>
          <a:p>
            <a:pPr indent="0" marL="0">
              <a:buNone/>
            </a:pPr>
            <a:r>
              <a:rPr lang="en-US" sz="2200" b="1" dirty="0">
                <a:solidFill>
                  <a:srgbClr val="FFFFFF"/>
                </a:solidFill>
                <a:latin typeface="Cambria" pitchFamily="34" charset="0"/>
                <a:ea typeface="Cambria" pitchFamily="34" charset="-122"/>
                <a:cs typeface="Cambria" pitchFamily="34" charset="-120"/>
              </a:rPr>
              <a:t>Keep your word.</a:t>
            </a:r>
            <a:endParaRPr lang="en-US" sz="2200" dirty="0"/>
          </a:p>
        </p:txBody>
      </p:sp>
      <p:sp>
        <p:nvSpPr>
          <p:cNvPr id="34" name="Text 26"/>
          <p:cNvSpPr txBox="1"/>
          <p:nvPr/>
        </p:nvSpPr>
        <p:spPr>
          <a:xfrm>
            <a:off x="4617720" y="5623560"/>
            <a:ext cx="3017520" cy="365760"/>
          </a:xfrm>
          <a:prstGeom prst="rect">
            <a:avLst/>
          </a:prstGeom>
          <a:noFill/>
          <a:ln/>
        </p:spPr>
        <p:txBody>
          <a:bodyPr wrap="square" lIns="0" tIns="0" rIns="0" bIns="0" rtlCol="0" anchor="t"/>
          <a:lstStyle/>
          <a:p>
            <a:pPr indent="0" marL="0">
              <a:buNone/>
            </a:pPr>
            <a:r>
              <a:rPr lang="en-US" sz="1500" dirty="0">
                <a:solidFill>
                  <a:srgbClr val="E3A72F"/>
                </a:solidFill>
                <a:latin typeface="Calibri" pitchFamily="34" charset="0"/>
                <a:ea typeface="Calibri" pitchFamily="34" charset="-122"/>
                <a:cs typeface="Calibri" pitchFamily="34" charset="-120"/>
              </a:rPr>
              <a:t>builds integrity</a:t>
            </a:r>
            <a:endParaRPr lang="en-US" sz="1500" dirty="0"/>
          </a:p>
        </p:txBody>
      </p:sp>
      <p:sp>
        <p:nvSpPr>
          <p:cNvPr id="35" name="Shape 27"/>
          <p:cNvSpPr/>
          <p:nvPr/>
        </p:nvSpPr>
        <p:spPr>
          <a:xfrm>
            <a:off x="8046720" y="4983480"/>
            <a:ext cx="3520440" cy="1188720"/>
          </a:xfrm>
          <a:prstGeom prst="roundRect">
            <a:avLst>
              <a:gd name="adj" fmla="val 9231"/>
            </a:avLst>
          </a:prstGeom>
          <a:solidFill>
            <a:srgbClr val="27503A"/>
          </a:solidFill>
          <a:ln w="12700">
            <a:solidFill>
              <a:srgbClr val="27503A"/>
            </a:solidFill>
            <a:prstDash val="solid"/>
          </a:ln>
        </p:spPr>
      </p:sp>
      <p:sp>
        <p:nvSpPr>
          <p:cNvPr id="36" name="Text 28"/>
          <p:cNvSpPr txBox="1"/>
          <p:nvPr/>
        </p:nvSpPr>
        <p:spPr>
          <a:xfrm>
            <a:off x="8321040" y="5120640"/>
            <a:ext cx="3017520" cy="502920"/>
          </a:xfrm>
          <a:prstGeom prst="rect">
            <a:avLst/>
          </a:prstGeom>
          <a:noFill/>
          <a:ln/>
        </p:spPr>
        <p:txBody>
          <a:bodyPr wrap="square" lIns="0" tIns="0" rIns="0" bIns="0" rtlCol="0" anchor="t"/>
          <a:lstStyle/>
          <a:p>
            <a:pPr indent="0" marL="0">
              <a:buNone/>
            </a:pPr>
            <a:r>
              <a:rPr lang="en-US" sz="2200" b="1" dirty="0">
                <a:solidFill>
                  <a:srgbClr val="FFFFFF"/>
                </a:solidFill>
                <a:latin typeface="Cambria" pitchFamily="34" charset="0"/>
                <a:ea typeface="Cambria" pitchFamily="34" charset="-122"/>
                <a:cs typeface="Cambria" pitchFamily="34" charset="-120"/>
              </a:rPr>
              <a:t>Finish what you start.</a:t>
            </a:r>
            <a:endParaRPr lang="en-US" sz="2200" dirty="0"/>
          </a:p>
        </p:txBody>
      </p:sp>
      <p:sp>
        <p:nvSpPr>
          <p:cNvPr id="37" name="Text 29"/>
          <p:cNvSpPr txBox="1"/>
          <p:nvPr/>
        </p:nvSpPr>
        <p:spPr>
          <a:xfrm>
            <a:off x="8321040" y="5623560"/>
            <a:ext cx="3017520" cy="365760"/>
          </a:xfrm>
          <a:prstGeom prst="rect">
            <a:avLst/>
          </a:prstGeom>
          <a:noFill/>
          <a:ln/>
        </p:spPr>
        <p:txBody>
          <a:bodyPr wrap="square" lIns="0" tIns="0" rIns="0" bIns="0" rtlCol="0" anchor="t"/>
          <a:lstStyle/>
          <a:p>
            <a:pPr indent="0" marL="0">
              <a:buNone/>
            </a:pPr>
            <a:r>
              <a:rPr lang="en-US" sz="1500" dirty="0">
                <a:solidFill>
                  <a:srgbClr val="E3A72F"/>
                </a:solidFill>
                <a:latin typeface="Calibri" pitchFamily="34" charset="0"/>
                <a:ea typeface="Calibri" pitchFamily="34" charset="-122"/>
                <a:cs typeface="Calibri" pitchFamily="34" charset="-120"/>
              </a:rPr>
              <a:t>builds confidence</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457200"/>
            <a:ext cx="10881360" cy="731520"/>
          </a:xfrm>
          <a:prstGeom prst="rect">
            <a:avLst/>
          </a:prstGeom>
          <a:noFill/>
          <a:ln/>
        </p:spPr>
        <p:txBody>
          <a:bodyPr wrap="square" lIns="0" tIns="0" rIns="0" bIns="0" rtlCol="0" anchor="ctr"/>
          <a:lstStyle/>
          <a:p>
            <a:pPr indent="0" marL="0">
              <a:buNone/>
            </a:pPr>
            <a:r>
              <a:rPr lang="en-US" sz="3400" b="1" dirty="0">
                <a:solidFill>
                  <a:srgbClr val="1E3B2C"/>
                </a:solidFill>
                <a:latin typeface="Cambria" pitchFamily="34" charset="0"/>
                <a:ea typeface="Cambria" pitchFamily="34" charset="-122"/>
                <a:cs typeface="Cambria" pitchFamily="34" charset="-120"/>
              </a:rPr>
              <a:t>A campus that teaches</a:t>
            </a:r>
            <a:endParaRPr lang="en-US" sz="3400" dirty="0"/>
          </a:p>
        </p:txBody>
      </p:sp>
      <p:sp>
        <p:nvSpPr>
          <p:cNvPr id="3" name="Shape 1"/>
          <p:cNvSpPr/>
          <p:nvPr/>
        </p:nvSpPr>
        <p:spPr>
          <a:xfrm>
            <a:off x="640080" y="1463040"/>
            <a:ext cx="2606040" cy="1828800"/>
          </a:xfrm>
          <a:prstGeom prst="roundRect">
            <a:avLst>
              <a:gd name="adj" fmla="val 6000"/>
            </a:avLst>
          </a:prstGeom>
          <a:solidFill>
            <a:srgbClr val="EEF3EA"/>
          </a:solidFill>
          <a:ln w="12700">
            <a:solidFill>
              <a:srgbClr val="EEF3EA"/>
            </a:solidFill>
            <a:prstDash val="solid"/>
          </a:ln>
        </p:spPr>
      </p:sp>
      <p:sp>
        <p:nvSpPr>
          <p:cNvPr id="4" name="Shape 2"/>
          <p:cNvSpPr/>
          <p:nvPr/>
        </p:nvSpPr>
        <p:spPr>
          <a:xfrm>
            <a:off x="1508760" y="1714500"/>
            <a:ext cx="868680" cy="868680"/>
          </a:xfrm>
          <a:prstGeom prst="ellipse">
            <a:avLst/>
          </a:prstGeom>
          <a:solidFill>
            <a:srgbClr val="1E3B2C"/>
          </a:solidFill>
          <a:ln w="12700">
            <a:solidFill>
              <a:srgbClr val="1E3B2C"/>
            </a:solidFill>
            <a:prstDash val="solid"/>
          </a:ln>
        </p:spPr>
      </p:sp>
      <p:pic>
        <p:nvPicPr>
          <p:cNvPr id="5" name="Image 0" descr="preencoded.png">    </p:cNvPr>
          <p:cNvPicPr>
            <a:picLocks noChangeAspect="1"/>
          </p:cNvPicPr>
          <p:nvPr/>
        </p:nvPicPr>
        <p:blipFill>
          <a:blip r:embed="rId1"/>
          <a:stretch>
            <a:fillRect/>
          </a:stretch>
        </p:blipFill>
        <p:spPr>
          <a:xfrm>
            <a:off x="1725930" y="1931670"/>
            <a:ext cx="434340" cy="434340"/>
          </a:xfrm>
          <a:prstGeom prst="rect">
            <a:avLst/>
          </a:prstGeom>
        </p:spPr>
      </p:pic>
      <p:sp>
        <p:nvSpPr>
          <p:cNvPr id="6" name="Text 3"/>
          <p:cNvSpPr txBox="1"/>
          <p:nvPr/>
        </p:nvSpPr>
        <p:spPr>
          <a:xfrm>
            <a:off x="731520" y="2651760"/>
            <a:ext cx="2423160" cy="548640"/>
          </a:xfrm>
          <a:prstGeom prst="rect">
            <a:avLst/>
          </a:prstGeom>
          <a:noFill/>
          <a:ln/>
        </p:spPr>
        <p:txBody>
          <a:bodyPr wrap="square" lIns="0" tIns="0" rIns="0" bIns="0" rtlCol="0" anchor="t"/>
          <a:lstStyle/>
          <a:p>
            <a:pPr algn="ctr" indent="0" marL="0">
              <a:buNone/>
            </a:pPr>
            <a:r>
              <a:rPr lang="en-US" sz="1700" b="1" dirty="0">
                <a:solidFill>
                  <a:srgbClr val="1E3B2C"/>
                </a:solidFill>
                <a:latin typeface="Calibri" pitchFamily="34" charset="0"/>
                <a:ea typeface="Calibri" pitchFamily="34" charset="-122"/>
                <a:cs typeface="Calibri" pitchFamily="34" charset="-120"/>
              </a:rPr>
              <a:t>Tiny-home village</a:t>
            </a:r>
            <a:endParaRPr lang="en-US" sz="1700" dirty="0"/>
          </a:p>
        </p:txBody>
      </p:sp>
      <p:sp>
        <p:nvSpPr>
          <p:cNvPr id="7" name="Shape 4"/>
          <p:cNvSpPr/>
          <p:nvPr/>
        </p:nvSpPr>
        <p:spPr>
          <a:xfrm>
            <a:off x="3401568" y="1463040"/>
            <a:ext cx="2606040" cy="1828800"/>
          </a:xfrm>
          <a:prstGeom prst="roundRect">
            <a:avLst>
              <a:gd name="adj" fmla="val 6000"/>
            </a:avLst>
          </a:prstGeom>
          <a:solidFill>
            <a:srgbClr val="EEF3EA"/>
          </a:solidFill>
          <a:ln w="12700">
            <a:solidFill>
              <a:srgbClr val="EEF3EA"/>
            </a:solidFill>
            <a:prstDash val="solid"/>
          </a:ln>
        </p:spPr>
      </p:sp>
      <p:sp>
        <p:nvSpPr>
          <p:cNvPr id="8" name="Shape 5"/>
          <p:cNvSpPr/>
          <p:nvPr/>
        </p:nvSpPr>
        <p:spPr>
          <a:xfrm>
            <a:off x="4270248" y="1714500"/>
            <a:ext cx="868680" cy="868680"/>
          </a:xfrm>
          <a:prstGeom prst="ellipse">
            <a:avLst/>
          </a:prstGeom>
          <a:solidFill>
            <a:srgbClr val="1E3B2C"/>
          </a:solidFill>
          <a:ln w="12700">
            <a:solidFill>
              <a:srgbClr val="1E3B2C"/>
            </a:solidFill>
            <a:prstDash val="solid"/>
          </a:ln>
        </p:spPr>
      </p:sp>
      <p:pic>
        <p:nvPicPr>
          <p:cNvPr id="9" name="Image 1" descr="preencoded.png">    </p:cNvPr>
          <p:cNvPicPr>
            <a:picLocks noChangeAspect="1"/>
          </p:cNvPicPr>
          <p:nvPr/>
        </p:nvPicPr>
        <p:blipFill>
          <a:blip r:embed="rId2"/>
          <a:stretch>
            <a:fillRect/>
          </a:stretch>
        </p:blipFill>
        <p:spPr>
          <a:xfrm>
            <a:off x="4487418" y="1931670"/>
            <a:ext cx="434340" cy="434340"/>
          </a:xfrm>
          <a:prstGeom prst="rect">
            <a:avLst/>
          </a:prstGeom>
        </p:spPr>
      </p:pic>
      <p:sp>
        <p:nvSpPr>
          <p:cNvPr id="10" name="Text 6"/>
          <p:cNvSpPr txBox="1"/>
          <p:nvPr/>
        </p:nvSpPr>
        <p:spPr>
          <a:xfrm>
            <a:off x="3493008" y="2651760"/>
            <a:ext cx="2423160" cy="548640"/>
          </a:xfrm>
          <a:prstGeom prst="rect">
            <a:avLst/>
          </a:prstGeom>
          <a:noFill/>
          <a:ln/>
        </p:spPr>
        <p:txBody>
          <a:bodyPr wrap="square" lIns="0" tIns="0" rIns="0" bIns="0" rtlCol="0" anchor="t"/>
          <a:lstStyle/>
          <a:p>
            <a:pPr algn="ctr" indent="0" marL="0">
              <a:buNone/>
            </a:pPr>
            <a:r>
              <a:rPr lang="en-US" sz="1700" b="1" dirty="0">
                <a:solidFill>
                  <a:srgbClr val="1E3B2C"/>
                </a:solidFill>
                <a:latin typeface="Calibri" pitchFamily="34" charset="0"/>
                <a:ea typeface="Calibri" pitchFamily="34" charset="-122"/>
                <a:cs typeface="Calibri" pitchFamily="34" charset="-120"/>
              </a:rPr>
              <a:t>Gardens &amp; orchard</a:t>
            </a:r>
            <a:endParaRPr lang="en-US" sz="1700" dirty="0"/>
          </a:p>
        </p:txBody>
      </p:sp>
      <p:sp>
        <p:nvSpPr>
          <p:cNvPr id="11" name="Shape 7"/>
          <p:cNvSpPr/>
          <p:nvPr/>
        </p:nvSpPr>
        <p:spPr>
          <a:xfrm>
            <a:off x="6163056" y="1463040"/>
            <a:ext cx="2606040" cy="1828800"/>
          </a:xfrm>
          <a:prstGeom prst="roundRect">
            <a:avLst>
              <a:gd name="adj" fmla="val 6000"/>
            </a:avLst>
          </a:prstGeom>
          <a:solidFill>
            <a:srgbClr val="EEF3EA"/>
          </a:solidFill>
          <a:ln w="12700">
            <a:solidFill>
              <a:srgbClr val="EEF3EA"/>
            </a:solidFill>
            <a:prstDash val="solid"/>
          </a:ln>
        </p:spPr>
      </p:sp>
      <p:sp>
        <p:nvSpPr>
          <p:cNvPr id="12" name="Shape 8"/>
          <p:cNvSpPr/>
          <p:nvPr/>
        </p:nvSpPr>
        <p:spPr>
          <a:xfrm>
            <a:off x="7031736" y="1714500"/>
            <a:ext cx="868680" cy="868680"/>
          </a:xfrm>
          <a:prstGeom prst="ellipse">
            <a:avLst/>
          </a:prstGeom>
          <a:solidFill>
            <a:srgbClr val="1E3B2C"/>
          </a:solidFill>
          <a:ln w="12700">
            <a:solidFill>
              <a:srgbClr val="1E3B2C"/>
            </a:solidFill>
            <a:prstDash val="solid"/>
          </a:ln>
        </p:spPr>
      </p:sp>
      <p:pic>
        <p:nvPicPr>
          <p:cNvPr id="13" name="Image 2" descr="preencoded.png">    </p:cNvPr>
          <p:cNvPicPr>
            <a:picLocks noChangeAspect="1"/>
          </p:cNvPicPr>
          <p:nvPr/>
        </p:nvPicPr>
        <p:blipFill>
          <a:blip r:embed="rId3"/>
          <a:stretch>
            <a:fillRect/>
          </a:stretch>
        </p:blipFill>
        <p:spPr>
          <a:xfrm>
            <a:off x="7248906" y="1931670"/>
            <a:ext cx="434340" cy="434340"/>
          </a:xfrm>
          <a:prstGeom prst="rect">
            <a:avLst/>
          </a:prstGeom>
        </p:spPr>
      </p:pic>
      <p:sp>
        <p:nvSpPr>
          <p:cNvPr id="14" name="Text 9"/>
          <p:cNvSpPr txBox="1"/>
          <p:nvPr/>
        </p:nvSpPr>
        <p:spPr>
          <a:xfrm>
            <a:off x="6254496" y="2651760"/>
            <a:ext cx="2423160" cy="548640"/>
          </a:xfrm>
          <a:prstGeom prst="rect">
            <a:avLst/>
          </a:prstGeom>
          <a:noFill/>
          <a:ln/>
        </p:spPr>
        <p:txBody>
          <a:bodyPr wrap="square" lIns="0" tIns="0" rIns="0" bIns="0" rtlCol="0" anchor="t"/>
          <a:lstStyle/>
          <a:p>
            <a:pPr algn="ctr" indent="0" marL="0">
              <a:buNone/>
            </a:pPr>
            <a:r>
              <a:rPr lang="en-US" sz="1700" b="1" dirty="0">
                <a:solidFill>
                  <a:srgbClr val="1E3B2C"/>
                </a:solidFill>
                <a:latin typeface="Calibri" pitchFamily="34" charset="0"/>
                <a:ea typeface="Calibri" pitchFamily="34" charset="-122"/>
                <a:cs typeface="Calibri" pitchFamily="34" charset="-120"/>
              </a:rPr>
              <a:t>Aquaponics &amp; greenhouse</a:t>
            </a:r>
            <a:endParaRPr lang="en-US" sz="1700" dirty="0"/>
          </a:p>
        </p:txBody>
      </p:sp>
      <p:sp>
        <p:nvSpPr>
          <p:cNvPr id="15" name="Shape 10"/>
          <p:cNvSpPr/>
          <p:nvPr/>
        </p:nvSpPr>
        <p:spPr>
          <a:xfrm>
            <a:off x="8924544" y="1463040"/>
            <a:ext cx="2606040" cy="1828800"/>
          </a:xfrm>
          <a:prstGeom prst="roundRect">
            <a:avLst>
              <a:gd name="adj" fmla="val 6000"/>
            </a:avLst>
          </a:prstGeom>
          <a:solidFill>
            <a:srgbClr val="EEF3EA"/>
          </a:solidFill>
          <a:ln w="12700">
            <a:solidFill>
              <a:srgbClr val="EEF3EA"/>
            </a:solidFill>
            <a:prstDash val="solid"/>
          </a:ln>
        </p:spPr>
      </p:sp>
      <p:sp>
        <p:nvSpPr>
          <p:cNvPr id="16" name="Shape 11"/>
          <p:cNvSpPr/>
          <p:nvPr/>
        </p:nvSpPr>
        <p:spPr>
          <a:xfrm>
            <a:off x="9793224" y="1714500"/>
            <a:ext cx="868680" cy="868680"/>
          </a:xfrm>
          <a:prstGeom prst="ellipse">
            <a:avLst/>
          </a:prstGeom>
          <a:solidFill>
            <a:srgbClr val="1E3B2C"/>
          </a:solidFill>
          <a:ln w="12700">
            <a:solidFill>
              <a:srgbClr val="1E3B2C"/>
            </a:solidFill>
            <a:prstDash val="solid"/>
          </a:ln>
        </p:spPr>
      </p:sp>
      <p:pic>
        <p:nvPicPr>
          <p:cNvPr id="17" name="Image 3" descr="preencoded.png">    </p:cNvPr>
          <p:cNvPicPr>
            <a:picLocks noChangeAspect="1"/>
          </p:cNvPicPr>
          <p:nvPr/>
        </p:nvPicPr>
        <p:blipFill>
          <a:blip r:embed="rId4"/>
          <a:stretch>
            <a:fillRect/>
          </a:stretch>
        </p:blipFill>
        <p:spPr>
          <a:xfrm>
            <a:off x="10010394" y="1931670"/>
            <a:ext cx="434340" cy="434340"/>
          </a:xfrm>
          <a:prstGeom prst="rect">
            <a:avLst/>
          </a:prstGeom>
        </p:spPr>
      </p:pic>
      <p:sp>
        <p:nvSpPr>
          <p:cNvPr id="18" name="Text 12"/>
          <p:cNvSpPr txBox="1"/>
          <p:nvPr/>
        </p:nvSpPr>
        <p:spPr>
          <a:xfrm>
            <a:off x="9015984" y="2651760"/>
            <a:ext cx="2423160" cy="548640"/>
          </a:xfrm>
          <a:prstGeom prst="rect">
            <a:avLst/>
          </a:prstGeom>
          <a:noFill/>
          <a:ln/>
        </p:spPr>
        <p:txBody>
          <a:bodyPr wrap="square" lIns="0" tIns="0" rIns="0" bIns="0" rtlCol="0" anchor="t"/>
          <a:lstStyle/>
          <a:p>
            <a:pPr algn="ctr" indent="0" marL="0">
              <a:buNone/>
            </a:pPr>
            <a:r>
              <a:rPr lang="en-US" sz="1700" b="1" dirty="0">
                <a:solidFill>
                  <a:srgbClr val="1E3B2C"/>
                </a:solidFill>
                <a:latin typeface="Calibri" pitchFamily="34" charset="0"/>
                <a:ea typeface="Calibri" pitchFamily="34" charset="-122"/>
                <a:cs typeface="Calibri" pitchFamily="34" charset="-120"/>
              </a:rPr>
              <a:t>Animal husbandry</a:t>
            </a:r>
            <a:endParaRPr lang="en-US" sz="1700" dirty="0"/>
          </a:p>
        </p:txBody>
      </p:sp>
      <p:sp>
        <p:nvSpPr>
          <p:cNvPr id="19" name="Shape 13"/>
          <p:cNvSpPr/>
          <p:nvPr/>
        </p:nvSpPr>
        <p:spPr>
          <a:xfrm>
            <a:off x="640080" y="3474720"/>
            <a:ext cx="2606040" cy="1828800"/>
          </a:xfrm>
          <a:prstGeom prst="roundRect">
            <a:avLst>
              <a:gd name="adj" fmla="val 6000"/>
            </a:avLst>
          </a:prstGeom>
          <a:solidFill>
            <a:srgbClr val="EEF3EA"/>
          </a:solidFill>
          <a:ln w="12700">
            <a:solidFill>
              <a:srgbClr val="EEF3EA"/>
            </a:solidFill>
            <a:prstDash val="solid"/>
          </a:ln>
        </p:spPr>
      </p:sp>
      <p:sp>
        <p:nvSpPr>
          <p:cNvPr id="20" name="Shape 14"/>
          <p:cNvSpPr/>
          <p:nvPr/>
        </p:nvSpPr>
        <p:spPr>
          <a:xfrm>
            <a:off x="1508760" y="3726180"/>
            <a:ext cx="868680" cy="868680"/>
          </a:xfrm>
          <a:prstGeom prst="ellipse">
            <a:avLst/>
          </a:prstGeom>
          <a:solidFill>
            <a:srgbClr val="1E3B2C"/>
          </a:solidFill>
          <a:ln w="12700">
            <a:solidFill>
              <a:srgbClr val="1E3B2C"/>
            </a:solidFill>
            <a:prstDash val="solid"/>
          </a:ln>
        </p:spPr>
      </p:sp>
      <p:pic>
        <p:nvPicPr>
          <p:cNvPr id="21" name="Image 4" descr="preencoded.png">    </p:cNvPr>
          <p:cNvPicPr>
            <a:picLocks noChangeAspect="1"/>
          </p:cNvPicPr>
          <p:nvPr/>
        </p:nvPicPr>
        <p:blipFill>
          <a:blip r:embed="rId5"/>
          <a:stretch>
            <a:fillRect/>
          </a:stretch>
        </p:blipFill>
        <p:spPr>
          <a:xfrm>
            <a:off x="1725930" y="3943350"/>
            <a:ext cx="434340" cy="434340"/>
          </a:xfrm>
          <a:prstGeom prst="rect">
            <a:avLst/>
          </a:prstGeom>
        </p:spPr>
      </p:pic>
      <p:sp>
        <p:nvSpPr>
          <p:cNvPr id="22" name="Text 15"/>
          <p:cNvSpPr txBox="1"/>
          <p:nvPr/>
        </p:nvSpPr>
        <p:spPr>
          <a:xfrm>
            <a:off x="731520" y="4663440"/>
            <a:ext cx="2423160" cy="548640"/>
          </a:xfrm>
          <a:prstGeom prst="rect">
            <a:avLst/>
          </a:prstGeom>
          <a:noFill/>
          <a:ln/>
        </p:spPr>
        <p:txBody>
          <a:bodyPr wrap="square" lIns="0" tIns="0" rIns="0" bIns="0" rtlCol="0" anchor="t"/>
          <a:lstStyle/>
          <a:p>
            <a:pPr algn="ctr" indent="0" marL="0">
              <a:buNone/>
            </a:pPr>
            <a:r>
              <a:rPr lang="en-US" sz="1700" b="1" dirty="0">
                <a:solidFill>
                  <a:srgbClr val="1E3B2C"/>
                </a:solidFill>
                <a:latin typeface="Calibri" pitchFamily="34" charset="0"/>
                <a:ea typeface="Calibri" pitchFamily="34" charset="-122"/>
                <a:cs typeface="Calibri" pitchFamily="34" charset="-120"/>
              </a:rPr>
              <a:t>Workshop &amp; trades</a:t>
            </a:r>
            <a:endParaRPr lang="en-US" sz="1700" dirty="0"/>
          </a:p>
        </p:txBody>
      </p:sp>
      <p:sp>
        <p:nvSpPr>
          <p:cNvPr id="23" name="Shape 16"/>
          <p:cNvSpPr/>
          <p:nvPr/>
        </p:nvSpPr>
        <p:spPr>
          <a:xfrm>
            <a:off x="3401568" y="3474720"/>
            <a:ext cx="2606040" cy="1828800"/>
          </a:xfrm>
          <a:prstGeom prst="roundRect">
            <a:avLst>
              <a:gd name="adj" fmla="val 6000"/>
            </a:avLst>
          </a:prstGeom>
          <a:solidFill>
            <a:srgbClr val="EEF3EA"/>
          </a:solidFill>
          <a:ln w="12700">
            <a:solidFill>
              <a:srgbClr val="EEF3EA"/>
            </a:solidFill>
            <a:prstDash val="solid"/>
          </a:ln>
        </p:spPr>
      </p:sp>
      <p:sp>
        <p:nvSpPr>
          <p:cNvPr id="24" name="Shape 17"/>
          <p:cNvSpPr/>
          <p:nvPr/>
        </p:nvSpPr>
        <p:spPr>
          <a:xfrm>
            <a:off x="4270248" y="3726180"/>
            <a:ext cx="868680" cy="868680"/>
          </a:xfrm>
          <a:prstGeom prst="ellipse">
            <a:avLst/>
          </a:prstGeom>
          <a:solidFill>
            <a:srgbClr val="1E3B2C"/>
          </a:solidFill>
          <a:ln w="12700">
            <a:solidFill>
              <a:srgbClr val="1E3B2C"/>
            </a:solidFill>
            <a:prstDash val="solid"/>
          </a:ln>
        </p:spPr>
      </p:sp>
      <p:pic>
        <p:nvPicPr>
          <p:cNvPr id="25" name="Image 5" descr="preencoded.png">    </p:cNvPr>
          <p:cNvPicPr>
            <a:picLocks noChangeAspect="1"/>
          </p:cNvPicPr>
          <p:nvPr/>
        </p:nvPicPr>
        <p:blipFill>
          <a:blip r:embed="rId6"/>
          <a:stretch>
            <a:fillRect/>
          </a:stretch>
        </p:blipFill>
        <p:spPr>
          <a:xfrm>
            <a:off x="4487418" y="3943350"/>
            <a:ext cx="434340" cy="434340"/>
          </a:xfrm>
          <a:prstGeom prst="rect">
            <a:avLst/>
          </a:prstGeom>
        </p:spPr>
      </p:pic>
      <p:sp>
        <p:nvSpPr>
          <p:cNvPr id="26" name="Text 18"/>
          <p:cNvSpPr txBox="1"/>
          <p:nvPr/>
        </p:nvSpPr>
        <p:spPr>
          <a:xfrm>
            <a:off x="3493008" y="4663440"/>
            <a:ext cx="2423160" cy="548640"/>
          </a:xfrm>
          <a:prstGeom prst="rect">
            <a:avLst/>
          </a:prstGeom>
          <a:noFill/>
          <a:ln/>
        </p:spPr>
        <p:txBody>
          <a:bodyPr wrap="square" lIns="0" tIns="0" rIns="0" bIns="0" rtlCol="0" anchor="t"/>
          <a:lstStyle/>
          <a:p>
            <a:pPr algn="ctr" indent="0" marL="0">
              <a:buNone/>
            </a:pPr>
            <a:r>
              <a:rPr lang="en-US" sz="1700" b="1" dirty="0">
                <a:solidFill>
                  <a:srgbClr val="1E3B2C"/>
                </a:solidFill>
                <a:latin typeface="Calibri" pitchFamily="34" charset="0"/>
                <a:ea typeface="Calibri" pitchFamily="34" charset="-122"/>
                <a:cs typeface="Calibri" pitchFamily="34" charset="-120"/>
              </a:rPr>
              <a:t>Classrooms &amp; counseling</a:t>
            </a:r>
            <a:endParaRPr lang="en-US" sz="1700" dirty="0"/>
          </a:p>
        </p:txBody>
      </p:sp>
      <p:sp>
        <p:nvSpPr>
          <p:cNvPr id="27" name="Shape 19"/>
          <p:cNvSpPr/>
          <p:nvPr/>
        </p:nvSpPr>
        <p:spPr>
          <a:xfrm>
            <a:off x="6163056" y="3474720"/>
            <a:ext cx="2606040" cy="1828800"/>
          </a:xfrm>
          <a:prstGeom prst="roundRect">
            <a:avLst>
              <a:gd name="adj" fmla="val 6000"/>
            </a:avLst>
          </a:prstGeom>
          <a:solidFill>
            <a:srgbClr val="EEF3EA"/>
          </a:solidFill>
          <a:ln w="12700">
            <a:solidFill>
              <a:srgbClr val="EEF3EA"/>
            </a:solidFill>
            <a:prstDash val="solid"/>
          </a:ln>
        </p:spPr>
      </p:sp>
      <p:sp>
        <p:nvSpPr>
          <p:cNvPr id="28" name="Shape 20"/>
          <p:cNvSpPr/>
          <p:nvPr/>
        </p:nvSpPr>
        <p:spPr>
          <a:xfrm>
            <a:off x="7031736" y="3726180"/>
            <a:ext cx="868680" cy="868680"/>
          </a:xfrm>
          <a:prstGeom prst="ellipse">
            <a:avLst/>
          </a:prstGeom>
          <a:solidFill>
            <a:srgbClr val="1E3B2C"/>
          </a:solidFill>
          <a:ln w="12700">
            <a:solidFill>
              <a:srgbClr val="1E3B2C"/>
            </a:solidFill>
            <a:prstDash val="solid"/>
          </a:ln>
        </p:spPr>
      </p:sp>
      <p:pic>
        <p:nvPicPr>
          <p:cNvPr id="29" name="Image 6" descr="preencoded.png">    </p:cNvPr>
          <p:cNvPicPr>
            <a:picLocks noChangeAspect="1"/>
          </p:cNvPicPr>
          <p:nvPr/>
        </p:nvPicPr>
        <p:blipFill>
          <a:blip r:embed="rId7"/>
          <a:stretch>
            <a:fillRect/>
          </a:stretch>
        </p:blipFill>
        <p:spPr>
          <a:xfrm>
            <a:off x="7248906" y="3943350"/>
            <a:ext cx="434340" cy="434340"/>
          </a:xfrm>
          <a:prstGeom prst="rect">
            <a:avLst/>
          </a:prstGeom>
        </p:spPr>
      </p:pic>
      <p:sp>
        <p:nvSpPr>
          <p:cNvPr id="30" name="Text 21"/>
          <p:cNvSpPr txBox="1"/>
          <p:nvPr/>
        </p:nvSpPr>
        <p:spPr>
          <a:xfrm>
            <a:off x="6254496" y="4663440"/>
            <a:ext cx="2423160" cy="548640"/>
          </a:xfrm>
          <a:prstGeom prst="rect">
            <a:avLst/>
          </a:prstGeom>
          <a:noFill/>
          <a:ln/>
        </p:spPr>
        <p:txBody>
          <a:bodyPr wrap="square" lIns="0" tIns="0" rIns="0" bIns="0" rtlCol="0" anchor="t"/>
          <a:lstStyle/>
          <a:p>
            <a:pPr algn="ctr" indent="0" marL="0">
              <a:buNone/>
            </a:pPr>
            <a:r>
              <a:rPr lang="en-US" sz="1700" b="1" dirty="0">
                <a:solidFill>
                  <a:srgbClr val="1E3B2C"/>
                </a:solidFill>
                <a:latin typeface="Calibri" pitchFamily="34" charset="0"/>
                <a:ea typeface="Calibri" pitchFamily="34" charset="-122"/>
                <a:cs typeface="Calibri" pitchFamily="34" charset="-120"/>
              </a:rPr>
              <a:t>Chapel &amp; prayer garden</a:t>
            </a:r>
            <a:endParaRPr lang="en-US" sz="1700" dirty="0"/>
          </a:p>
        </p:txBody>
      </p:sp>
      <p:sp>
        <p:nvSpPr>
          <p:cNvPr id="31" name="Shape 22"/>
          <p:cNvSpPr/>
          <p:nvPr/>
        </p:nvSpPr>
        <p:spPr>
          <a:xfrm>
            <a:off x="8924544" y="3474720"/>
            <a:ext cx="2606040" cy="1828800"/>
          </a:xfrm>
          <a:prstGeom prst="roundRect">
            <a:avLst>
              <a:gd name="adj" fmla="val 6000"/>
            </a:avLst>
          </a:prstGeom>
          <a:solidFill>
            <a:srgbClr val="EEF3EA"/>
          </a:solidFill>
          <a:ln w="12700">
            <a:solidFill>
              <a:srgbClr val="EEF3EA"/>
            </a:solidFill>
            <a:prstDash val="solid"/>
          </a:ln>
        </p:spPr>
      </p:sp>
      <p:sp>
        <p:nvSpPr>
          <p:cNvPr id="32" name="Shape 23"/>
          <p:cNvSpPr/>
          <p:nvPr/>
        </p:nvSpPr>
        <p:spPr>
          <a:xfrm>
            <a:off x="9793224" y="3726180"/>
            <a:ext cx="868680" cy="868680"/>
          </a:xfrm>
          <a:prstGeom prst="ellipse">
            <a:avLst/>
          </a:prstGeom>
          <a:solidFill>
            <a:srgbClr val="1E3B2C"/>
          </a:solidFill>
          <a:ln w="12700">
            <a:solidFill>
              <a:srgbClr val="1E3B2C"/>
            </a:solidFill>
            <a:prstDash val="solid"/>
          </a:ln>
        </p:spPr>
      </p:sp>
      <p:pic>
        <p:nvPicPr>
          <p:cNvPr id="33" name="Image 7" descr="preencoded.png">    </p:cNvPr>
          <p:cNvPicPr>
            <a:picLocks noChangeAspect="1"/>
          </p:cNvPicPr>
          <p:nvPr/>
        </p:nvPicPr>
        <p:blipFill>
          <a:blip r:embed="rId8"/>
          <a:stretch>
            <a:fillRect/>
          </a:stretch>
        </p:blipFill>
        <p:spPr>
          <a:xfrm>
            <a:off x="10010394" y="3943350"/>
            <a:ext cx="434340" cy="434340"/>
          </a:xfrm>
          <a:prstGeom prst="rect">
            <a:avLst/>
          </a:prstGeom>
        </p:spPr>
      </p:pic>
      <p:sp>
        <p:nvSpPr>
          <p:cNvPr id="34" name="Text 24"/>
          <p:cNvSpPr txBox="1"/>
          <p:nvPr/>
        </p:nvSpPr>
        <p:spPr>
          <a:xfrm>
            <a:off x="9015984" y="4663440"/>
            <a:ext cx="2423160" cy="548640"/>
          </a:xfrm>
          <a:prstGeom prst="rect">
            <a:avLst/>
          </a:prstGeom>
          <a:noFill/>
          <a:ln/>
        </p:spPr>
        <p:txBody>
          <a:bodyPr wrap="square" lIns="0" tIns="0" rIns="0" bIns="0" rtlCol="0" anchor="t"/>
          <a:lstStyle/>
          <a:p>
            <a:pPr algn="ctr" indent="0" marL="0">
              <a:buNone/>
            </a:pPr>
            <a:r>
              <a:rPr lang="en-US" sz="1700" b="1" dirty="0">
                <a:solidFill>
                  <a:srgbClr val="1E3B2C"/>
                </a:solidFill>
                <a:latin typeface="Calibri" pitchFamily="34" charset="0"/>
                <a:ea typeface="Calibri" pitchFamily="34" charset="-122"/>
                <a:cs typeface="Calibri" pitchFamily="34" charset="-120"/>
              </a:rPr>
              <a:t>Market &amp; café</a:t>
            </a:r>
            <a:endParaRPr lang="en-US" sz="1700" dirty="0"/>
          </a:p>
        </p:txBody>
      </p:sp>
      <p:sp>
        <p:nvSpPr>
          <p:cNvPr id="35" name="Shape 25"/>
          <p:cNvSpPr/>
          <p:nvPr/>
        </p:nvSpPr>
        <p:spPr>
          <a:xfrm>
            <a:off x="640080" y="5532120"/>
            <a:ext cx="2057400" cy="594360"/>
          </a:xfrm>
          <a:prstGeom prst="roundRect">
            <a:avLst>
              <a:gd name="adj" fmla="val 49231"/>
            </a:avLst>
          </a:prstGeom>
          <a:solidFill>
            <a:srgbClr val="1E3B2C"/>
          </a:solidFill>
          <a:ln w="12700">
            <a:solidFill>
              <a:srgbClr val="1E3B2C"/>
            </a:solidFill>
            <a:prstDash val="solid"/>
          </a:ln>
        </p:spPr>
      </p:sp>
      <p:sp>
        <p:nvSpPr>
          <p:cNvPr id="36" name="Text 26"/>
          <p:cNvSpPr txBox="1"/>
          <p:nvPr/>
        </p:nvSpPr>
        <p:spPr>
          <a:xfrm>
            <a:off x="640080" y="5532120"/>
            <a:ext cx="205740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Learn</a:t>
            </a:r>
            <a:endParaRPr lang="en-US" sz="2000" dirty="0"/>
          </a:p>
        </p:txBody>
      </p:sp>
      <p:sp>
        <p:nvSpPr>
          <p:cNvPr id="37" name="Shape 27"/>
          <p:cNvSpPr/>
          <p:nvPr/>
        </p:nvSpPr>
        <p:spPr>
          <a:xfrm>
            <a:off x="2852928" y="5532120"/>
            <a:ext cx="2057400" cy="594360"/>
          </a:xfrm>
          <a:prstGeom prst="roundRect">
            <a:avLst>
              <a:gd name="adj" fmla="val 49231"/>
            </a:avLst>
          </a:prstGeom>
          <a:solidFill>
            <a:srgbClr val="3E7B4F"/>
          </a:solidFill>
          <a:ln w="12700">
            <a:solidFill>
              <a:srgbClr val="3E7B4F"/>
            </a:solidFill>
            <a:prstDash val="solid"/>
          </a:ln>
        </p:spPr>
      </p:sp>
      <p:sp>
        <p:nvSpPr>
          <p:cNvPr id="38" name="Text 28"/>
          <p:cNvSpPr txBox="1"/>
          <p:nvPr/>
        </p:nvSpPr>
        <p:spPr>
          <a:xfrm>
            <a:off x="2852928" y="5532120"/>
            <a:ext cx="205740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Work</a:t>
            </a:r>
            <a:endParaRPr lang="en-US" sz="2000" dirty="0"/>
          </a:p>
        </p:txBody>
      </p:sp>
      <p:sp>
        <p:nvSpPr>
          <p:cNvPr id="39" name="Shape 29"/>
          <p:cNvSpPr/>
          <p:nvPr/>
        </p:nvSpPr>
        <p:spPr>
          <a:xfrm>
            <a:off x="5065776" y="5532120"/>
            <a:ext cx="2057400" cy="594360"/>
          </a:xfrm>
          <a:prstGeom prst="roundRect">
            <a:avLst>
              <a:gd name="adj" fmla="val 49231"/>
            </a:avLst>
          </a:prstGeom>
          <a:solidFill>
            <a:srgbClr val="1E3B2C"/>
          </a:solidFill>
          <a:ln w="12700">
            <a:solidFill>
              <a:srgbClr val="1E3B2C"/>
            </a:solidFill>
            <a:prstDash val="solid"/>
          </a:ln>
        </p:spPr>
      </p:sp>
      <p:sp>
        <p:nvSpPr>
          <p:cNvPr id="40" name="Text 30"/>
          <p:cNvSpPr txBox="1"/>
          <p:nvPr/>
        </p:nvSpPr>
        <p:spPr>
          <a:xfrm>
            <a:off x="5065776" y="5532120"/>
            <a:ext cx="205740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Heal</a:t>
            </a:r>
            <a:endParaRPr lang="en-US" sz="2000" dirty="0"/>
          </a:p>
        </p:txBody>
      </p:sp>
      <p:sp>
        <p:nvSpPr>
          <p:cNvPr id="41" name="Shape 31"/>
          <p:cNvSpPr/>
          <p:nvPr/>
        </p:nvSpPr>
        <p:spPr>
          <a:xfrm>
            <a:off x="7278624" y="5532120"/>
            <a:ext cx="2057400" cy="594360"/>
          </a:xfrm>
          <a:prstGeom prst="roundRect">
            <a:avLst>
              <a:gd name="adj" fmla="val 49231"/>
            </a:avLst>
          </a:prstGeom>
          <a:solidFill>
            <a:srgbClr val="3E7B4F"/>
          </a:solidFill>
          <a:ln w="12700">
            <a:solidFill>
              <a:srgbClr val="3E7B4F"/>
            </a:solidFill>
            <a:prstDash val="solid"/>
          </a:ln>
        </p:spPr>
      </p:sp>
      <p:sp>
        <p:nvSpPr>
          <p:cNvPr id="42" name="Text 32"/>
          <p:cNvSpPr txBox="1"/>
          <p:nvPr/>
        </p:nvSpPr>
        <p:spPr>
          <a:xfrm>
            <a:off x="7278624" y="5532120"/>
            <a:ext cx="205740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Serve</a:t>
            </a:r>
            <a:endParaRPr lang="en-US" sz="2000" dirty="0"/>
          </a:p>
        </p:txBody>
      </p:sp>
      <p:sp>
        <p:nvSpPr>
          <p:cNvPr id="43" name="Shape 33"/>
          <p:cNvSpPr/>
          <p:nvPr/>
        </p:nvSpPr>
        <p:spPr>
          <a:xfrm>
            <a:off x="9491472" y="5532120"/>
            <a:ext cx="2057400" cy="594360"/>
          </a:xfrm>
          <a:prstGeom prst="roundRect">
            <a:avLst>
              <a:gd name="adj" fmla="val 49231"/>
            </a:avLst>
          </a:prstGeom>
          <a:solidFill>
            <a:srgbClr val="1E3B2C"/>
          </a:solidFill>
          <a:ln w="12700">
            <a:solidFill>
              <a:srgbClr val="1E3B2C"/>
            </a:solidFill>
            <a:prstDash val="solid"/>
          </a:ln>
        </p:spPr>
      </p:sp>
      <p:sp>
        <p:nvSpPr>
          <p:cNvPr id="44" name="Text 34"/>
          <p:cNvSpPr txBox="1"/>
          <p:nvPr/>
        </p:nvSpPr>
        <p:spPr>
          <a:xfrm>
            <a:off x="9491472" y="5532120"/>
            <a:ext cx="205740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Belong</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EF3EA"/>
        </a:solidFill>
      </p:bgPr>
    </p:bg>
    <p:spTree>
      <p:nvGrpSpPr>
        <p:cNvPr id="1" name=""/>
        <p:cNvGrpSpPr/>
        <p:nvPr/>
      </p:nvGrpSpPr>
      <p:grpSpPr>
        <a:xfrm>
          <a:off x="0" y="0"/>
          <a:ext cx="0" cy="0"/>
          <a:chOff x="0" y="0"/>
          <a:chExt cx="0" cy="0"/>
        </a:xfrm>
      </p:grpSpPr>
      <p:sp>
        <p:nvSpPr>
          <p:cNvPr id="2" name="Text 0"/>
          <p:cNvSpPr txBox="1"/>
          <p:nvPr/>
        </p:nvSpPr>
        <p:spPr>
          <a:xfrm>
            <a:off x="640080" y="457200"/>
            <a:ext cx="10881360" cy="731520"/>
          </a:xfrm>
          <a:prstGeom prst="rect">
            <a:avLst/>
          </a:prstGeom>
          <a:noFill/>
          <a:ln/>
        </p:spPr>
        <p:txBody>
          <a:bodyPr wrap="square" lIns="0" tIns="0" rIns="0" bIns="0" rtlCol="0" anchor="ctr"/>
          <a:lstStyle/>
          <a:p>
            <a:pPr indent="0" marL="0">
              <a:buNone/>
            </a:pPr>
            <a:r>
              <a:rPr lang="en-US" sz="3400" b="1" dirty="0">
                <a:solidFill>
                  <a:srgbClr val="1E3B2C"/>
                </a:solidFill>
                <a:latin typeface="Cambria" pitchFamily="34" charset="0"/>
                <a:ea typeface="Cambria" pitchFamily="34" charset="-122"/>
                <a:cs typeface="Cambria" pitchFamily="34" charset="-120"/>
              </a:rPr>
              <a:t>Work that produces something real</a:t>
            </a:r>
            <a:endParaRPr lang="en-US" sz="3400" dirty="0"/>
          </a:p>
        </p:txBody>
      </p:sp>
      <p:sp>
        <p:nvSpPr>
          <p:cNvPr id="3" name="Shape 1"/>
          <p:cNvSpPr/>
          <p:nvPr/>
        </p:nvSpPr>
        <p:spPr>
          <a:xfrm>
            <a:off x="960120" y="1828800"/>
            <a:ext cx="1005840" cy="1005840"/>
          </a:xfrm>
          <a:prstGeom prst="ellipse">
            <a:avLst/>
          </a:prstGeom>
          <a:solidFill>
            <a:srgbClr val="1E3B2C"/>
          </a:solidFill>
          <a:ln w="12700">
            <a:solidFill>
              <a:srgbClr val="1E3B2C"/>
            </a:solidFill>
            <a:prstDash val="solid"/>
          </a:ln>
        </p:spPr>
      </p:sp>
      <p:pic>
        <p:nvPicPr>
          <p:cNvPr id="4" name="Image 0" descr="preencoded.png">    </p:cNvPr>
          <p:cNvPicPr>
            <a:picLocks noChangeAspect="1"/>
          </p:cNvPicPr>
          <p:nvPr/>
        </p:nvPicPr>
        <p:blipFill>
          <a:blip r:embed="rId1"/>
          <a:stretch>
            <a:fillRect/>
          </a:stretch>
        </p:blipFill>
        <p:spPr>
          <a:xfrm>
            <a:off x="1211580" y="2080260"/>
            <a:ext cx="502920" cy="502920"/>
          </a:xfrm>
          <a:prstGeom prst="rect">
            <a:avLst/>
          </a:prstGeom>
        </p:spPr>
      </p:pic>
      <p:sp>
        <p:nvSpPr>
          <p:cNvPr id="5" name="Text 2"/>
          <p:cNvSpPr txBox="1"/>
          <p:nvPr/>
        </p:nvSpPr>
        <p:spPr>
          <a:xfrm>
            <a:off x="640080" y="2971800"/>
            <a:ext cx="1645920" cy="365760"/>
          </a:xfrm>
          <a:prstGeom prst="rect">
            <a:avLst/>
          </a:prstGeom>
          <a:noFill/>
          <a:ln/>
        </p:spPr>
        <p:txBody>
          <a:bodyPr wrap="square" lIns="0" tIns="0" rIns="0" bIns="0" rtlCol="0" anchor="t"/>
          <a:lstStyle/>
          <a:p>
            <a:pPr algn="ctr" indent="0" marL="0">
              <a:buNone/>
            </a:pPr>
            <a:r>
              <a:rPr lang="en-US" sz="2000" b="1" dirty="0">
                <a:solidFill>
                  <a:srgbClr val="1E3B2C"/>
                </a:solidFill>
                <a:latin typeface="Cambria" pitchFamily="34" charset="0"/>
                <a:ea typeface="Cambria" pitchFamily="34" charset="-122"/>
                <a:cs typeface="Cambria" pitchFamily="34" charset="-120"/>
              </a:rPr>
              <a:t>Plant</a:t>
            </a:r>
            <a:endParaRPr lang="en-US" sz="2000" dirty="0"/>
          </a:p>
        </p:txBody>
      </p:sp>
      <p:sp>
        <p:nvSpPr>
          <p:cNvPr id="6" name="Shape 3"/>
          <p:cNvSpPr/>
          <p:nvPr/>
        </p:nvSpPr>
        <p:spPr>
          <a:xfrm>
            <a:off x="2103120" y="2331720"/>
            <a:ext cx="1033272" cy="0"/>
          </a:xfrm>
          <a:prstGeom prst="line">
            <a:avLst/>
          </a:prstGeom>
          <a:noFill/>
          <a:ln w="38100">
            <a:solidFill>
              <a:srgbClr val="3E7B4F"/>
            </a:solidFill>
            <a:prstDash val="solid"/>
            <a:tailEnd type="triangle"/>
          </a:ln>
        </p:spPr>
      </p:sp>
      <p:sp>
        <p:nvSpPr>
          <p:cNvPr id="7" name="Shape 4"/>
          <p:cNvSpPr/>
          <p:nvPr/>
        </p:nvSpPr>
        <p:spPr>
          <a:xfrm>
            <a:off x="3273552" y="1828800"/>
            <a:ext cx="1005840" cy="1005840"/>
          </a:xfrm>
          <a:prstGeom prst="ellipse">
            <a:avLst/>
          </a:prstGeom>
          <a:solidFill>
            <a:srgbClr val="1E3B2C"/>
          </a:solidFill>
          <a:ln w="12700">
            <a:solidFill>
              <a:srgbClr val="1E3B2C"/>
            </a:solidFill>
            <a:prstDash val="solid"/>
          </a:ln>
        </p:spPr>
      </p:sp>
      <p:pic>
        <p:nvPicPr>
          <p:cNvPr id="8" name="Image 1" descr="preencoded.png">    </p:cNvPr>
          <p:cNvPicPr>
            <a:picLocks noChangeAspect="1"/>
          </p:cNvPicPr>
          <p:nvPr/>
        </p:nvPicPr>
        <p:blipFill>
          <a:blip r:embed="rId2"/>
          <a:stretch>
            <a:fillRect/>
          </a:stretch>
        </p:blipFill>
        <p:spPr>
          <a:xfrm>
            <a:off x="3525012" y="2080260"/>
            <a:ext cx="502920" cy="502920"/>
          </a:xfrm>
          <a:prstGeom prst="rect">
            <a:avLst/>
          </a:prstGeom>
        </p:spPr>
      </p:pic>
      <p:sp>
        <p:nvSpPr>
          <p:cNvPr id="9" name="Text 5"/>
          <p:cNvSpPr txBox="1"/>
          <p:nvPr/>
        </p:nvSpPr>
        <p:spPr>
          <a:xfrm>
            <a:off x="2953512" y="2971800"/>
            <a:ext cx="1645920" cy="365760"/>
          </a:xfrm>
          <a:prstGeom prst="rect">
            <a:avLst/>
          </a:prstGeom>
          <a:noFill/>
          <a:ln/>
        </p:spPr>
        <p:txBody>
          <a:bodyPr wrap="square" lIns="0" tIns="0" rIns="0" bIns="0" rtlCol="0" anchor="t"/>
          <a:lstStyle/>
          <a:p>
            <a:pPr algn="ctr" indent="0" marL="0">
              <a:buNone/>
            </a:pPr>
            <a:r>
              <a:rPr lang="en-US" sz="2000" b="1" dirty="0">
                <a:solidFill>
                  <a:srgbClr val="1E3B2C"/>
                </a:solidFill>
                <a:latin typeface="Cambria" pitchFamily="34" charset="0"/>
                <a:ea typeface="Cambria" pitchFamily="34" charset="-122"/>
                <a:cs typeface="Cambria" pitchFamily="34" charset="-120"/>
              </a:rPr>
              <a:t>Tend</a:t>
            </a:r>
            <a:endParaRPr lang="en-US" sz="2000" dirty="0"/>
          </a:p>
        </p:txBody>
      </p:sp>
      <p:sp>
        <p:nvSpPr>
          <p:cNvPr id="10" name="Shape 6"/>
          <p:cNvSpPr/>
          <p:nvPr/>
        </p:nvSpPr>
        <p:spPr>
          <a:xfrm>
            <a:off x="4416552" y="2331720"/>
            <a:ext cx="1033272" cy="0"/>
          </a:xfrm>
          <a:prstGeom prst="line">
            <a:avLst/>
          </a:prstGeom>
          <a:noFill/>
          <a:ln w="38100">
            <a:solidFill>
              <a:srgbClr val="3E7B4F"/>
            </a:solidFill>
            <a:prstDash val="solid"/>
            <a:tailEnd type="triangle"/>
          </a:ln>
        </p:spPr>
      </p:sp>
      <p:sp>
        <p:nvSpPr>
          <p:cNvPr id="11" name="Shape 7"/>
          <p:cNvSpPr/>
          <p:nvPr/>
        </p:nvSpPr>
        <p:spPr>
          <a:xfrm>
            <a:off x="5586984" y="1828800"/>
            <a:ext cx="1005840" cy="1005840"/>
          </a:xfrm>
          <a:prstGeom prst="ellipse">
            <a:avLst/>
          </a:prstGeom>
          <a:solidFill>
            <a:srgbClr val="1E3B2C"/>
          </a:solidFill>
          <a:ln w="12700">
            <a:solidFill>
              <a:srgbClr val="1E3B2C"/>
            </a:solidFill>
            <a:prstDash val="solid"/>
          </a:ln>
        </p:spPr>
      </p:sp>
      <p:pic>
        <p:nvPicPr>
          <p:cNvPr id="12" name="Image 2" descr="preencoded.png">    </p:cNvPr>
          <p:cNvPicPr>
            <a:picLocks noChangeAspect="1"/>
          </p:cNvPicPr>
          <p:nvPr/>
        </p:nvPicPr>
        <p:blipFill>
          <a:blip r:embed="rId3"/>
          <a:stretch>
            <a:fillRect/>
          </a:stretch>
        </p:blipFill>
        <p:spPr>
          <a:xfrm>
            <a:off x="5838444" y="2080260"/>
            <a:ext cx="502920" cy="502920"/>
          </a:xfrm>
          <a:prstGeom prst="rect">
            <a:avLst/>
          </a:prstGeom>
        </p:spPr>
      </p:pic>
      <p:sp>
        <p:nvSpPr>
          <p:cNvPr id="13" name="Text 8"/>
          <p:cNvSpPr txBox="1"/>
          <p:nvPr/>
        </p:nvSpPr>
        <p:spPr>
          <a:xfrm>
            <a:off x="5266944" y="2971800"/>
            <a:ext cx="1645920" cy="365760"/>
          </a:xfrm>
          <a:prstGeom prst="rect">
            <a:avLst/>
          </a:prstGeom>
          <a:noFill/>
          <a:ln/>
        </p:spPr>
        <p:txBody>
          <a:bodyPr wrap="square" lIns="0" tIns="0" rIns="0" bIns="0" rtlCol="0" anchor="t"/>
          <a:lstStyle/>
          <a:p>
            <a:pPr algn="ctr" indent="0" marL="0">
              <a:buNone/>
            </a:pPr>
            <a:r>
              <a:rPr lang="en-US" sz="2000" b="1" dirty="0">
                <a:solidFill>
                  <a:srgbClr val="1E3B2C"/>
                </a:solidFill>
                <a:latin typeface="Cambria" pitchFamily="34" charset="0"/>
                <a:ea typeface="Cambria" pitchFamily="34" charset="-122"/>
                <a:cs typeface="Cambria" pitchFamily="34" charset="-120"/>
              </a:rPr>
              <a:t>Harvest</a:t>
            </a:r>
            <a:endParaRPr lang="en-US" sz="2000" dirty="0"/>
          </a:p>
        </p:txBody>
      </p:sp>
      <p:sp>
        <p:nvSpPr>
          <p:cNvPr id="14" name="Shape 9"/>
          <p:cNvSpPr/>
          <p:nvPr/>
        </p:nvSpPr>
        <p:spPr>
          <a:xfrm>
            <a:off x="6729984" y="2331720"/>
            <a:ext cx="1033272" cy="0"/>
          </a:xfrm>
          <a:prstGeom prst="line">
            <a:avLst/>
          </a:prstGeom>
          <a:noFill/>
          <a:ln w="38100">
            <a:solidFill>
              <a:srgbClr val="3E7B4F"/>
            </a:solidFill>
            <a:prstDash val="solid"/>
            <a:tailEnd type="triangle"/>
          </a:ln>
        </p:spPr>
      </p:sp>
      <p:sp>
        <p:nvSpPr>
          <p:cNvPr id="15" name="Shape 10"/>
          <p:cNvSpPr/>
          <p:nvPr/>
        </p:nvSpPr>
        <p:spPr>
          <a:xfrm>
            <a:off x="7900416" y="1828800"/>
            <a:ext cx="1005840" cy="1005840"/>
          </a:xfrm>
          <a:prstGeom prst="ellipse">
            <a:avLst/>
          </a:prstGeom>
          <a:solidFill>
            <a:srgbClr val="1E3B2C"/>
          </a:solidFill>
          <a:ln w="12700">
            <a:solidFill>
              <a:srgbClr val="1E3B2C"/>
            </a:solidFill>
            <a:prstDash val="solid"/>
          </a:ln>
        </p:spPr>
      </p:sp>
      <p:pic>
        <p:nvPicPr>
          <p:cNvPr id="16" name="Image 3" descr="preencoded.png">    </p:cNvPr>
          <p:cNvPicPr>
            <a:picLocks noChangeAspect="1"/>
          </p:cNvPicPr>
          <p:nvPr/>
        </p:nvPicPr>
        <p:blipFill>
          <a:blip r:embed="rId4"/>
          <a:stretch>
            <a:fillRect/>
          </a:stretch>
        </p:blipFill>
        <p:spPr>
          <a:xfrm>
            <a:off x="8151876" y="2080260"/>
            <a:ext cx="502920" cy="502920"/>
          </a:xfrm>
          <a:prstGeom prst="rect">
            <a:avLst/>
          </a:prstGeom>
        </p:spPr>
      </p:pic>
      <p:sp>
        <p:nvSpPr>
          <p:cNvPr id="17" name="Text 11"/>
          <p:cNvSpPr txBox="1"/>
          <p:nvPr/>
        </p:nvSpPr>
        <p:spPr>
          <a:xfrm>
            <a:off x="7580376" y="2971800"/>
            <a:ext cx="1645920" cy="365760"/>
          </a:xfrm>
          <a:prstGeom prst="rect">
            <a:avLst/>
          </a:prstGeom>
          <a:noFill/>
          <a:ln/>
        </p:spPr>
        <p:txBody>
          <a:bodyPr wrap="square" lIns="0" tIns="0" rIns="0" bIns="0" rtlCol="0" anchor="t"/>
          <a:lstStyle/>
          <a:p>
            <a:pPr algn="ctr" indent="0" marL="0">
              <a:buNone/>
            </a:pPr>
            <a:r>
              <a:rPr lang="en-US" sz="2000" b="1" dirty="0">
                <a:solidFill>
                  <a:srgbClr val="1E3B2C"/>
                </a:solidFill>
                <a:latin typeface="Cambria" pitchFamily="34" charset="0"/>
                <a:ea typeface="Cambria" pitchFamily="34" charset="-122"/>
                <a:cs typeface="Cambria" pitchFamily="34" charset="-120"/>
              </a:rPr>
              <a:t>Sell</a:t>
            </a:r>
            <a:endParaRPr lang="en-US" sz="2000" dirty="0"/>
          </a:p>
        </p:txBody>
      </p:sp>
      <p:sp>
        <p:nvSpPr>
          <p:cNvPr id="18" name="Shape 12"/>
          <p:cNvSpPr/>
          <p:nvPr/>
        </p:nvSpPr>
        <p:spPr>
          <a:xfrm>
            <a:off x="9043416" y="2331720"/>
            <a:ext cx="1033272" cy="0"/>
          </a:xfrm>
          <a:prstGeom prst="line">
            <a:avLst/>
          </a:prstGeom>
          <a:noFill/>
          <a:ln w="38100">
            <a:solidFill>
              <a:srgbClr val="3E7B4F"/>
            </a:solidFill>
            <a:prstDash val="solid"/>
            <a:tailEnd type="triangle"/>
          </a:ln>
        </p:spPr>
      </p:sp>
      <p:sp>
        <p:nvSpPr>
          <p:cNvPr id="19" name="Shape 13"/>
          <p:cNvSpPr/>
          <p:nvPr/>
        </p:nvSpPr>
        <p:spPr>
          <a:xfrm>
            <a:off x="10213848" y="1828800"/>
            <a:ext cx="1005840" cy="1005840"/>
          </a:xfrm>
          <a:prstGeom prst="ellipse">
            <a:avLst/>
          </a:prstGeom>
          <a:solidFill>
            <a:srgbClr val="E3A72F"/>
          </a:solidFill>
          <a:ln w="12700">
            <a:solidFill>
              <a:srgbClr val="E3A72F"/>
            </a:solidFill>
            <a:prstDash val="solid"/>
          </a:ln>
        </p:spPr>
      </p:sp>
      <p:pic>
        <p:nvPicPr>
          <p:cNvPr id="20" name="Image 4" descr="preencoded.png">    </p:cNvPr>
          <p:cNvPicPr>
            <a:picLocks noChangeAspect="1"/>
          </p:cNvPicPr>
          <p:nvPr/>
        </p:nvPicPr>
        <p:blipFill>
          <a:blip r:embed="rId5"/>
          <a:stretch>
            <a:fillRect/>
          </a:stretch>
        </p:blipFill>
        <p:spPr>
          <a:xfrm>
            <a:off x="10465308" y="2080260"/>
            <a:ext cx="502920" cy="502920"/>
          </a:xfrm>
          <a:prstGeom prst="rect">
            <a:avLst/>
          </a:prstGeom>
        </p:spPr>
      </p:pic>
      <p:sp>
        <p:nvSpPr>
          <p:cNvPr id="21" name="Text 14"/>
          <p:cNvSpPr txBox="1"/>
          <p:nvPr/>
        </p:nvSpPr>
        <p:spPr>
          <a:xfrm>
            <a:off x="9893808" y="2971800"/>
            <a:ext cx="1645920" cy="365760"/>
          </a:xfrm>
          <a:prstGeom prst="rect">
            <a:avLst/>
          </a:prstGeom>
          <a:noFill/>
          <a:ln/>
        </p:spPr>
        <p:txBody>
          <a:bodyPr wrap="square" lIns="0" tIns="0" rIns="0" bIns="0" rtlCol="0" anchor="t"/>
          <a:lstStyle/>
          <a:p>
            <a:pPr algn="ctr" indent="0" marL="0">
              <a:buNone/>
            </a:pPr>
            <a:r>
              <a:rPr lang="en-US" sz="2000" b="1" dirty="0">
                <a:solidFill>
                  <a:srgbClr val="1E3B2C"/>
                </a:solidFill>
                <a:latin typeface="Cambria" pitchFamily="34" charset="0"/>
                <a:ea typeface="Cambria" pitchFamily="34" charset="-122"/>
                <a:cs typeface="Cambria" pitchFamily="34" charset="-120"/>
              </a:rPr>
              <a:t>Reinvest</a:t>
            </a:r>
            <a:endParaRPr lang="en-US" sz="2000" dirty="0"/>
          </a:p>
        </p:txBody>
      </p:sp>
      <p:sp>
        <p:nvSpPr>
          <p:cNvPr id="22" name="Shape 15"/>
          <p:cNvSpPr/>
          <p:nvPr/>
        </p:nvSpPr>
        <p:spPr>
          <a:xfrm>
            <a:off x="640080" y="3657600"/>
            <a:ext cx="5349240" cy="2514600"/>
          </a:xfrm>
          <a:prstGeom prst="roundRect">
            <a:avLst>
              <a:gd name="adj" fmla="val 4364"/>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23" name="Text 16"/>
          <p:cNvSpPr txBox="1"/>
          <p:nvPr/>
        </p:nvSpPr>
        <p:spPr>
          <a:xfrm>
            <a:off x="914400" y="3840480"/>
            <a:ext cx="4846320" cy="365760"/>
          </a:xfrm>
          <a:prstGeom prst="rect">
            <a:avLst/>
          </a:prstGeom>
          <a:noFill/>
          <a:ln/>
        </p:spPr>
        <p:txBody>
          <a:bodyPr wrap="square" lIns="0" tIns="0" rIns="0" bIns="0" rtlCol="0" anchor="t"/>
          <a:lstStyle/>
          <a:p>
            <a:pPr indent="0" marL="0">
              <a:buNone/>
            </a:pPr>
            <a:r>
              <a:rPr lang="en-US" sz="2000" b="1" dirty="0">
                <a:solidFill>
                  <a:srgbClr val="1E3B2C"/>
                </a:solidFill>
                <a:latin typeface="Cambria" pitchFamily="34" charset="0"/>
                <a:ea typeface="Cambria" pitchFamily="34" charset="-122"/>
                <a:cs typeface="Cambria" pitchFamily="34" charset="-120"/>
              </a:rPr>
              <a:t>What residents gain</a:t>
            </a:r>
            <a:endParaRPr lang="en-US" sz="2000" dirty="0"/>
          </a:p>
        </p:txBody>
      </p:sp>
      <p:sp>
        <p:nvSpPr>
          <p:cNvPr id="24" name="Text 17"/>
          <p:cNvSpPr txBox="1"/>
          <p:nvPr/>
        </p:nvSpPr>
        <p:spPr>
          <a:xfrm>
            <a:off x="914400" y="4297680"/>
            <a:ext cx="4846320" cy="173736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23302A"/>
                </a:solidFill>
                <a:latin typeface="Calibri" pitchFamily="34" charset="0"/>
                <a:ea typeface="Calibri" pitchFamily="34" charset="-122"/>
                <a:cs typeface="Calibri" pitchFamily="34" charset="-120"/>
              </a:rPr>
              <a:t>Responsibility, patience, and work ethic</a:t>
            </a:r>
            <a:endParaRPr lang="en-US" sz="1500" dirty="0"/>
          </a:p>
          <a:p>
            <a:pPr marL="342900" indent="-342900">
              <a:spcAft>
                <a:spcPts val="600"/>
              </a:spcAft>
              <a:buSzPct val="100000"/>
              <a:buChar char="•"/>
            </a:pPr>
            <a:r>
              <a:rPr lang="en-US" sz="1500" dirty="0">
                <a:solidFill>
                  <a:srgbClr val="23302A"/>
                </a:solidFill>
                <a:latin typeface="Calibri" pitchFamily="34" charset="0"/>
                <a:ea typeface="Calibri" pitchFamily="34" charset="-122"/>
                <a:cs typeface="Calibri" pitchFamily="34" charset="-120"/>
              </a:rPr>
              <a:t>Marketable skills in horticulture, animal care, and trades</a:t>
            </a:r>
            <a:endParaRPr lang="en-US" sz="1500" dirty="0"/>
          </a:p>
          <a:p>
            <a:pPr marL="342900" indent="-342900">
              <a:spcAft>
                <a:spcPts val="600"/>
              </a:spcAft>
              <a:buSzPct val="100000"/>
              <a:buChar char="•"/>
            </a:pPr>
            <a:r>
              <a:rPr lang="en-US" sz="1500" dirty="0">
                <a:solidFill>
                  <a:srgbClr val="23302A"/>
                </a:solidFill>
                <a:latin typeface="Calibri" pitchFamily="34" charset="0"/>
                <a:ea typeface="Calibri" pitchFamily="34" charset="-122"/>
                <a:cs typeface="Calibri" pitchFamily="34" charset="-120"/>
              </a:rPr>
              <a:t>Customer service and small-business experience</a:t>
            </a:r>
            <a:endParaRPr lang="en-US" sz="1500" dirty="0"/>
          </a:p>
          <a:p>
            <a:pPr marL="342900" indent="-342900">
              <a:spcAft>
                <a:spcPts val="600"/>
              </a:spcAft>
              <a:buSzPct val="100000"/>
              <a:buChar char="•"/>
            </a:pPr>
            <a:r>
              <a:rPr lang="en-US" sz="1500" dirty="0">
                <a:solidFill>
                  <a:srgbClr val="23302A"/>
                </a:solidFill>
                <a:latin typeface="Calibri" pitchFamily="34" charset="0"/>
                <a:ea typeface="Calibri" pitchFamily="34" charset="-122"/>
                <a:cs typeface="Calibri" pitchFamily="34" charset="-120"/>
              </a:rPr>
              <a:t>The pride of eating what you grew</a:t>
            </a:r>
            <a:endParaRPr lang="en-US" sz="1500" dirty="0"/>
          </a:p>
        </p:txBody>
      </p:sp>
      <p:sp>
        <p:nvSpPr>
          <p:cNvPr id="25" name="Shape 18"/>
          <p:cNvSpPr/>
          <p:nvPr/>
        </p:nvSpPr>
        <p:spPr>
          <a:xfrm>
            <a:off x="6217920" y="3657600"/>
            <a:ext cx="5349240" cy="2514600"/>
          </a:xfrm>
          <a:prstGeom prst="roundRect">
            <a:avLst>
              <a:gd name="adj" fmla="val 4364"/>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26" name="Text 19"/>
          <p:cNvSpPr txBox="1"/>
          <p:nvPr/>
        </p:nvSpPr>
        <p:spPr>
          <a:xfrm>
            <a:off x="6492240" y="3840480"/>
            <a:ext cx="4846320" cy="365760"/>
          </a:xfrm>
          <a:prstGeom prst="rect">
            <a:avLst/>
          </a:prstGeom>
          <a:noFill/>
          <a:ln/>
        </p:spPr>
        <p:txBody>
          <a:bodyPr wrap="square" lIns="0" tIns="0" rIns="0" bIns="0" rtlCol="0" anchor="t"/>
          <a:lstStyle/>
          <a:p>
            <a:pPr indent="0" marL="0">
              <a:buNone/>
            </a:pPr>
            <a:r>
              <a:rPr lang="en-US" sz="2000" b="1" dirty="0">
                <a:solidFill>
                  <a:srgbClr val="1E3B2C"/>
                </a:solidFill>
                <a:latin typeface="Cambria" pitchFamily="34" charset="0"/>
                <a:ea typeface="Cambria" pitchFamily="34" charset="-122"/>
                <a:cs typeface="Cambria" pitchFamily="34" charset="-120"/>
              </a:rPr>
              <a:t>What the campus earns</a:t>
            </a:r>
            <a:endParaRPr lang="en-US" sz="2000" dirty="0"/>
          </a:p>
        </p:txBody>
      </p:sp>
      <p:sp>
        <p:nvSpPr>
          <p:cNvPr id="27" name="Text 20"/>
          <p:cNvSpPr txBox="1"/>
          <p:nvPr/>
        </p:nvSpPr>
        <p:spPr>
          <a:xfrm>
            <a:off x="6492240" y="4297680"/>
            <a:ext cx="4846320" cy="173736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23302A"/>
                </a:solidFill>
                <a:latin typeface="Calibri" pitchFamily="34" charset="0"/>
                <a:ea typeface="Calibri" pitchFamily="34" charset="-122"/>
                <a:cs typeface="Calibri" pitchFamily="34" charset="-120"/>
              </a:rPr>
              <a:t>Vegetables, eggs, and honey</a:t>
            </a:r>
            <a:endParaRPr lang="en-US" sz="1500" dirty="0"/>
          </a:p>
          <a:p>
            <a:pPr marL="342900" indent="-342900">
              <a:spcAft>
                <a:spcPts val="600"/>
              </a:spcAft>
              <a:buSzPct val="100000"/>
              <a:buChar char="•"/>
            </a:pPr>
            <a:r>
              <a:rPr lang="en-US" sz="1500" dirty="0">
                <a:solidFill>
                  <a:srgbClr val="23302A"/>
                </a:solidFill>
                <a:latin typeface="Calibri" pitchFamily="34" charset="0"/>
                <a:ea typeface="Calibri" pitchFamily="34" charset="-122"/>
                <a:cs typeface="Calibri" pitchFamily="34" charset="-120"/>
              </a:rPr>
              <a:t>Plants and nursery stock</a:t>
            </a:r>
            <a:endParaRPr lang="en-US" sz="1500" dirty="0"/>
          </a:p>
          <a:p>
            <a:pPr marL="342900" indent="-342900">
              <a:spcAft>
                <a:spcPts val="600"/>
              </a:spcAft>
              <a:buSzPct val="100000"/>
              <a:buChar char="•"/>
            </a:pPr>
            <a:r>
              <a:rPr lang="en-US" sz="1500" dirty="0">
                <a:solidFill>
                  <a:srgbClr val="23302A"/>
                </a:solidFill>
                <a:latin typeface="Calibri" pitchFamily="34" charset="0"/>
                <a:ea typeface="Calibri" pitchFamily="34" charset="-122"/>
                <a:cs typeface="Calibri" pitchFamily="34" charset="-120"/>
              </a:rPr>
              <a:t>Woodworking, crafts, and art</a:t>
            </a:r>
            <a:endParaRPr lang="en-US" sz="1500" dirty="0"/>
          </a:p>
          <a:p>
            <a:pPr marL="342900" indent="-342900">
              <a:spcAft>
                <a:spcPts val="600"/>
              </a:spcAft>
              <a:buSzPct val="100000"/>
              <a:buChar char="•"/>
            </a:pPr>
            <a:r>
              <a:rPr lang="en-US" sz="1500" dirty="0">
                <a:solidFill>
                  <a:srgbClr val="23302A"/>
                </a:solidFill>
                <a:latin typeface="Calibri" pitchFamily="34" charset="0"/>
                <a:ea typeface="Calibri" pitchFamily="34" charset="-122"/>
                <a:cs typeface="Calibri" pitchFamily="34" charset="-120"/>
              </a:rPr>
              <a:t>Café, workshops, and event rentals</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457200"/>
            <a:ext cx="10881360" cy="731520"/>
          </a:xfrm>
          <a:prstGeom prst="rect">
            <a:avLst/>
          </a:prstGeom>
          <a:noFill/>
          <a:ln/>
        </p:spPr>
        <p:txBody>
          <a:bodyPr wrap="square" lIns="0" tIns="0" rIns="0" bIns="0" rtlCol="0" anchor="ctr"/>
          <a:lstStyle/>
          <a:p>
            <a:pPr indent="0" marL="0">
              <a:buNone/>
            </a:pPr>
            <a:r>
              <a:rPr lang="en-US" sz="3400" b="1" dirty="0">
                <a:solidFill>
                  <a:srgbClr val="1E3B2C"/>
                </a:solidFill>
                <a:latin typeface="Cambria" pitchFamily="34" charset="0"/>
                <a:ea typeface="Cambria" pitchFamily="34" charset="-122"/>
                <a:cs typeface="Cambria" pitchFamily="34" charset="-120"/>
              </a:rPr>
              <a:t>Nothing wasted. Everything supports something else.</a:t>
            </a:r>
            <a:endParaRPr lang="en-US" sz="3400" dirty="0"/>
          </a:p>
        </p:txBody>
      </p:sp>
      <p:sp>
        <p:nvSpPr>
          <p:cNvPr id="3" name="Shape 1"/>
          <p:cNvSpPr/>
          <p:nvPr/>
        </p:nvSpPr>
        <p:spPr>
          <a:xfrm>
            <a:off x="2926080" y="2880360"/>
            <a:ext cx="1645920" cy="0"/>
          </a:xfrm>
          <a:prstGeom prst="line">
            <a:avLst/>
          </a:prstGeom>
          <a:noFill/>
          <a:ln w="50800">
            <a:solidFill>
              <a:srgbClr val="E3A72F"/>
            </a:solidFill>
            <a:prstDash val="solid"/>
            <a:tailEnd type="triangle"/>
          </a:ln>
        </p:spPr>
      </p:sp>
      <p:sp>
        <p:nvSpPr>
          <p:cNvPr id="4" name="Shape 2"/>
          <p:cNvSpPr/>
          <p:nvPr/>
        </p:nvSpPr>
        <p:spPr>
          <a:xfrm>
            <a:off x="5394960" y="3703320"/>
            <a:ext cx="0" cy="640080"/>
          </a:xfrm>
          <a:prstGeom prst="line">
            <a:avLst/>
          </a:prstGeom>
          <a:noFill/>
          <a:ln w="50800">
            <a:solidFill>
              <a:srgbClr val="E3A72F"/>
            </a:solidFill>
            <a:prstDash val="solid"/>
            <a:tailEnd type="triangle"/>
          </a:ln>
        </p:spPr>
      </p:sp>
      <p:sp>
        <p:nvSpPr>
          <p:cNvPr id="5" name="Shape 3"/>
          <p:cNvSpPr/>
          <p:nvPr/>
        </p:nvSpPr>
        <p:spPr>
          <a:xfrm flipH="1">
            <a:off x="2926080" y="5166360"/>
            <a:ext cx="1645920" cy="0"/>
          </a:xfrm>
          <a:prstGeom prst="line">
            <a:avLst/>
          </a:prstGeom>
          <a:noFill/>
          <a:ln w="50800">
            <a:solidFill>
              <a:srgbClr val="E3A72F"/>
            </a:solidFill>
            <a:prstDash val="solid"/>
            <a:tailEnd type="triangle"/>
          </a:ln>
        </p:spPr>
      </p:sp>
      <p:sp>
        <p:nvSpPr>
          <p:cNvPr id="6" name="Shape 4"/>
          <p:cNvSpPr/>
          <p:nvPr/>
        </p:nvSpPr>
        <p:spPr>
          <a:xfrm flipV="1">
            <a:off x="2103120" y="3703320"/>
            <a:ext cx="0" cy="640080"/>
          </a:xfrm>
          <a:prstGeom prst="line">
            <a:avLst/>
          </a:prstGeom>
          <a:noFill/>
          <a:ln w="50800">
            <a:solidFill>
              <a:srgbClr val="E3A72F"/>
            </a:solidFill>
            <a:prstDash val="solid"/>
            <a:tailEnd type="triangle"/>
          </a:ln>
        </p:spPr>
      </p:sp>
      <p:sp>
        <p:nvSpPr>
          <p:cNvPr id="7" name="Shape 5"/>
          <p:cNvSpPr/>
          <p:nvPr/>
        </p:nvSpPr>
        <p:spPr>
          <a:xfrm>
            <a:off x="1417320" y="2194560"/>
            <a:ext cx="1371600" cy="1371600"/>
          </a:xfrm>
          <a:prstGeom prst="ellipse">
            <a:avLst/>
          </a:prstGeom>
          <a:solidFill>
            <a:srgbClr val="2B6F8F"/>
          </a:solidFill>
          <a:ln w="12700">
            <a:solidFill>
              <a:srgbClr val="2B6F8F"/>
            </a:solidFill>
            <a:prstDash val="solid"/>
          </a:ln>
        </p:spPr>
      </p:sp>
      <p:pic>
        <p:nvPicPr>
          <p:cNvPr id="8" name="Image 0" descr="preencoded.png">    </p:cNvPr>
          <p:cNvPicPr>
            <a:picLocks noChangeAspect="1"/>
          </p:cNvPicPr>
          <p:nvPr/>
        </p:nvPicPr>
        <p:blipFill>
          <a:blip r:embed="rId1"/>
          <a:stretch>
            <a:fillRect/>
          </a:stretch>
        </p:blipFill>
        <p:spPr>
          <a:xfrm>
            <a:off x="1760220" y="2537460"/>
            <a:ext cx="685800" cy="685800"/>
          </a:xfrm>
          <a:prstGeom prst="rect">
            <a:avLst/>
          </a:prstGeom>
        </p:spPr>
      </p:pic>
      <p:sp>
        <p:nvSpPr>
          <p:cNvPr id="9" name="Shape 6"/>
          <p:cNvSpPr/>
          <p:nvPr/>
        </p:nvSpPr>
        <p:spPr>
          <a:xfrm>
            <a:off x="4709160" y="2194560"/>
            <a:ext cx="1371600" cy="1371600"/>
          </a:xfrm>
          <a:prstGeom prst="ellipse">
            <a:avLst/>
          </a:prstGeom>
          <a:solidFill>
            <a:srgbClr val="8A5A3B"/>
          </a:solidFill>
          <a:ln w="12700">
            <a:solidFill>
              <a:srgbClr val="8A5A3B"/>
            </a:solidFill>
            <a:prstDash val="solid"/>
          </a:ln>
        </p:spPr>
      </p:sp>
      <p:pic>
        <p:nvPicPr>
          <p:cNvPr id="10" name="Image 1" descr="preencoded.png">    </p:cNvPr>
          <p:cNvPicPr>
            <a:picLocks noChangeAspect="1"/>
          </p:cNvPicPr>
          <p:nvPr/>
        </p:nvPicPr>
        <p:blipFill>
          <a:blip r:embed="rId2"/>
          <a:stretch>
            <a:fillRect/>
          </a:stretch>
        </p:blipFill>
        <p:spPr>
          <a:xfrm>
            <a:off x="5052060" y="2537460"/>
            <a:ext cx="685800" cy="685800"/>
          </a:xfrm>
          <a:prstGeom prst="rect">
            <a:avLst/>
          </a:prstGeom>
        </p:spPr>
      </p:pic>
      <p:sp>
        <p:nvSpPr>
          <p:cNvPr id="11" name="Shape 7"/>
          <p:cNvSpPr/>
          <p:nvPr/>
        </p:nvSpPr>
        <p:spPr>
          <a:xfrm>
            <a:off x="4709160" y="4480560"/>
            <a:ext cx="1371600" cy="1371600"/>
          </a:xfrm>
          <a:prstGeom prst="ellipse">
            <a:avLst/>
          </a:prstGeom>
          <a:solidFill>
            <a:srgbClr val="3E7B4F"/>
          </a:solidFill>
          <a:ln w="12700">
            <a:solidFill>
              <a:srgbClr val="3E7B4F"/>
            </a:solidFill>
            <a:prstDash val="solid"/>
          </a:ln>
        </p:spPr>
      </p:sp>
      <p:pic>
        <p:nvPicPr>
          <p:cNvPr id="12" name="Image 2" descr="preencoded.png">    </p:cNvPr>
          <p:cNvPicPr>
            <a:picLocks noChangeAspect="1"/>
          </p:cNvPicPr>
          <p:nvPr/>
        </p:nvPicPr>
        <p:blipFill>
          <a:blip r:embed="rId3"/>
          <a:stretch>
            <a:fillRect/>
          </a:stretch>
        </p:blipFill>
        <p:spPr>
          <a:xfrm>
            <a:off x="5052060" y="4823460"/>
            <a:ext cx="685800" cy="685800"/>
          </a:xfrm>
          <a:prstGeom prst="rect">
            <a:avLst/>
          </a:prstGeom>
        </p:spPr>
      </p:pic>
      <p:sp>
        <p:nvSpPr>
          <p:cNvPr id="13" name="Shape 8"/>
          <p:cNvSpPr/>
          <p:nvPr/>
        </p:nvSpPr>
        <p:spPr>
          <a:xfrm>
            <a:off x="1417320" y="4480560"/>
            <a:ext cx="1371600" cy="1371600"/>
          </a:xfrm>
          <a:prstGeom prst="ellipse">
            <a:avLst/>
          </a:prstGeom>
          <a:solidFill>
            <a:srgbClr val="1E3B2C"/>
          </a:solidFill>
          <a:ln w="12700">
            <a:solidFill>
              <a:srgbClr val="1E3B2C"/>
            </a:solidFill>
            <a:prstDash val="solid"/>
          </a:ln>
        </p:spPr>
      </p:sp>
      <p:pic>
        <p:nvPicPr>
          <p:cNvPr id="14" name="Image 3" descr="preencoded.png">    </p:cNvPr>
          <p:cNvPicPr>
            <a:picLocks noChangeAspect="1"/>
          </p:cNvPicPr>
          <p:nvPr/>
        </p:nvPicPr>
        <p:blipFill>
          <a:blip r:embed="rId4"/>
          <a:stretch>
            <a:fillRect/>
          </a:stretch>
        </p:blipFill>
        <p:spPr>
          <a:xfrm>
            <a:off x="1760220" y="4823460"/>
            <a:ext cx="685800" cy="685800"/>
          </a:xfrm>
          <a:prstGeom prst="rect">
            <a:avLst/>
          </a:prstGeom>
        </p:spPr>
      </p:pic>
      <p:sp>
        <p:nvSpPr>
          <p:cNvPr id="15" name="Text 9"/>
          <p:cNvSpPr txBox="1"/>
          <p:nvPr/>
        </p:nvSpPr>
        <p:spPr>
          <a:xfrm>
            <a:off x="1188720" y="1691640"/>
            <a:ext cx="1828800" cy="320040"/>
          </a:xfrm>
          <a:prstGeom prst="rect">
            <a:avLst/>
          </a:prstGeom>
          <a:noFill/>
          <a:ln/>
        </p:spPr>
        <p:txBody>
          <a:bodyPr wrap="square" lIns="0" tIns="0" rIns="0" bIns="0" rtlCol="0" anchor="t"/>
          <a:lstStyle/>
          <a:p>
            <a:pPr algn="ctr" indent="0" marL="0">
              <a:buNone/>
            </a:pPr>
            <a:r>
              <a:rPr lang="en-US" sz="2000" b="1" dirty="0">
                <a:solidFill>
                  <a:srgbClr val="1E3B2C"/>
                </a:solidFill>
                <a:latin typeface="Cambria" pitchFamily="34" charset="0"/>
                <a:ea typeface="Cambria" pitchFamily="34" charset="-122"/>
                <a:cs typeface="Cambria" pitchFamily="34" charset="-120"/>
              </a:rPr>
              <a:t>Fish</a:t>
            </a:r>
            <a:endParaRPr lang="en-US" sz="2000" dirty="0"/>
          </a:p>
        </p:txBody>
      </p:sp>
      <p:sp>
        <p:nvSpPr>
          <p:cNvPr id="16" name="Text 10"/>
          <p:cNvSpPr txBox="1"/>
          <p:nvPr/>
        </p:nvSpPr>
        <p:spPr>
          <a:xfrm>
            <a:off x="1188720" y="2011680"/>
            <a:ext cx="1828800" cy="274320"/>
          </a:xfrm>
          <a:prstGeom prst="rect">
            <a:avLst/>
          </a:prstGeom>
          <a:noFill/>
          <a:ln/>
        </p:spPr>
        <p:txBody>
          <a:bodyPr wrap="square" lIns="0" tIns="0" rIns="0" bIns="0" rtlCol="0" anchor="t"/>
          <a:lstStyle/>
          <a:p>
            <a:pPr algn="ctr" indent="0" marL="0">
              <a:buNone/>
            </a:pPr>
            <a:r>
              <a:rPr lang="en-US" sz="1300" dirty="0">
                <a:solidFill>
                  <a:srgbClr val="5E6B62"/>
                </a:solidFill>
                <a:latin typeface="Calibri" pitchFamily="34" charset="0"/>
                <a:ea typeface="Calibri" pitchFamily="34" charset="-122"/>
                <a:cs typeface="Calibri" pitchFamily="34" charset="-120"/>
              </a:rPr>
              <a:t>produce waste</a:t>
            </a:r>
            <a:endParaRPr lang="en-US" sz="1300" dirty="0"/>
          </a:p>
        </p:txBody>
      </p:sp>
      <p:sp>
        <p:nvSpPr>
          <p:cNvPr id="17" name="Text 11"/>
          <p:cNvSpPr txBox="1"/>
          <p:nvPr/>
        </p:nvSpPr>
        <p:spPr>
          <a:xfrm>
            <a:off x="4480560" y="1691640"/>
            <a:ext cx="1828800" cy="320040"/>
          </a:xfrm>
          <a:prstGeom prst="rect">
            <a:avLst/>
          </a:prstGeom>
          <a:noFill/>
          <a:ln/>
        </p:spPr>
        <p:txBody>
          <a:bodyPr wrap="square" lIns="0" tIns="0" rIns="0" bIns="0" rtlCol="0" anchor="t"/>
          <a:lstStyle/>
          <a:p>
            <a:pPr algn="ctr" indent="0" marL="0">
              <a:buNone/>
            </a:pPr>
            <a:r>
              <a:rPr lang="en-US" sz="2000" b="1" dirty="0">
                <a:solidFill>
                  <a:srgbClr val="1E3B2C"/>
                </a:solidFill>
                <a:latin typeface="Cambria" pitchFamily="34" charset="0"/>
                <a:ea typeface="Cambria" pitchFamily="34" charset="-122"/>
                <a:cs typeface="Cambria" pitchFamily="34" charset="-120"/>
              </a:rPr>
              <a:t>Microbes</a:t>
            </a:r>
            <a:endParaRPr lang="en-US" sz="2000" dirty="0"/>
          </a:p>
        </p:txBody>
      </p:sp>
      <p:sp>
        <p:nvSpPr>
          <p:cNvPr id="18" name="Text 12"/>
          <p:cNvSpPr txBox="1"/>
          <p:nvPr/>
        </p:nvSpPr>
        <p:spPr>
          <a:xfrm>
            <a:off x="4206240" y="2011680"/>
            <a:ext cx="2377440" cy="274320"/>
          </a:xfrm>
          <a:prstGeom prst="rect">
            <a:avLst/>
          </a:prstGeom>
          <a:noFill/>
          <a:ln/>
        </p:spPr>
        <p:txBody>
          <a:bodyPr wrap="square" lIns="0" tIns="0" rIns="0" bIns="0" rtlCol="0" anchor="t"/>
          <a:lstStyle/>
          <a:p>
            <a:pPr algn="ctr" indent="0" marL="0">
              <a:buNone/>
            </a:pPr>
            <a:r>
              <a:rPr lang="en-US" sz="1300" dirty="0">
                <a:solidFill>
                  <a:srgbClr val="5E6B62"/>
                </a:solidFill>
                <a:latin typeface="Calibri" pitchFamily="34" charset="0"/>
                <a:ea typeface="Calibri" pitchFamily="34" charset="-122"/>
                <a:cs typeface="Calibri" pitchFamily="34" charset="-120"/>
              </a:rPr>
              <a:t>turn waste to plant food</a:t>
            </a:r>
            <a:endParaRPr lang="en-US" sz="1300" dirty="0"/>
          </a:p>
        </p:txBody>
      </p:sp>
      <p:sp>
        <p:nvSpPr>
          <p:cNvPr id="19" name="Text 13"/>
          <p:cNvSpPr txBox="1"/>
          <p:nvPr/>
        </p:nvSpPr>
        <p:spPr>
          <a:xfrm>
            <a:off x="4480560" y="5943600"/>
            <a:ext cx="1828800" cy="320040"/>
          </a:xfrm>
          <a:prstGeom prst="rect">
            <a:avLst/>
          </a:prstGeom>
          <a:noFill/>
          <a:ln/>
        </p:spPr>
        <p:txBody>
          <a:bodyPr wrap="square" lIns="0" tIns="0" rIns="0" bIns="0" rtlCol="0" anchor="t"/>
          <a:lstStyle/>
          <a:p>
            <a:pPr algn="ctr" indent="0" marL="0">
              <a:buNone/>
            </a:pPr>
            <a:r>
              <a:rPr lang="en-US" sz="2000" b="1" dirty="0">
                <a:solidFill>
                  <a:srgbClr val="1E3B2C"/>
                </a:solidFill>
                <a:latin typeface="Cambria" pitchFamily="34" charset="0"/>
                <a:ea typeface="Cambria" pitchFamily="34" charset="-122"/>
                <a:cs typeface="Cambria" pitchFamily="34" charset="-120"/>
              </a:rPr>
              <a:t>Plants</a:t>
            </a:r>
            <a:endParaRPr lang="en-US" sz="2000" dirty="0"/>
          </a:p>
        </p:txBody>
      </p:sp>
      <p:sp>
        <p:nvSpPr>
          <p:cNvPr id="20" name="Text 14"/>
          <p:cNvSpPr txBox="1"/>
          <p:nvPr/>
        </p:nvSpPr>
        <p:spPr>
          <a:xfrm>
            <a:off x="1188720" y="5943600"/>
            <a:ext cx="1828800" cy="320040"/>
          </a:xfrm>
          <a:prstGeom prst="rect">
            <a:avLst/>
          </a:prstGeom>
          <a:noFill/>
          <a:ln/>
        </p:spPr>
        <p:txBody>
          <a:bodyPr wrap="square" lIns="0" tIns="0" rIns="0" bIns="0" rtlCol="0" anchor="t"/>
          <a:lstStyle/>
          <a:p>
            <a:pPr algn="ctr" indent="0" marL="0">
              <a:buNone/>
            </a:pPr>
            <a:r>
              <a:rPr lang="en-US" sz="2000" b="1" dirty="0">
                <a:solidFill>
                  <a:srgbClr val="1E3B2C"/>
                </a:solidFill>
                <a:latin typeface="Cambria" pitchFamily="34" charset="0"/>
                <a:ea typeface="Cambria" pitchFamily="34" charset="-122"/>
                <a:cs typeface="Cambria" pitchFamily="34" charset="-120"/>
              </a:rPr>
              <a:t>Clean water</a:t>
            </a:r>
            <a:endParaRPr lang="en-US" sz="2000" dirty="0"/>
          </a:p>
        </p:txBody>
      </p:sp>
      <p:sp>
        <p:nvSpPr>
          <p:cNvPr id="21" name="Text 15"/>
          <p:cNvSpPr txBox="1"/>
          <p:nvPr/>
        </p:nvSpPr>
        <p:spPr>
          <a:xfrm>
            <a:off x="7498080" y="1828800"/>
            <a:ext cx="4023360" cy="1645920"/>
          </a:xfrm>
          <a:prstGeom prst="rect">
            <a:avLst/>
          </a:prstGeom>
          <a:noFill/>
          <a:ln/>
        </p:spPr>
        <p:txBody>
          <a:bodyPr wrap="square" lIns="0" tIns="0" rIns="0" bIns="0" rtlCol="0" anchor="t"/>
          <a:lstStyle/>
          <a:p>
            <a:pPr indent="0" marL="0">
              <a:buNone/>
            </a:pPr>
            <a:r>
              <a:rPr lang="en-US" sz="2200" i="1" dirty="0">
                <a:solidFill>
                  <a:srgbClr val="1E3B2C"/>
                </a:solidFill>
                <a:latin typeface="Cambria" pitchFamily="34" charset="0"/>
                <a:ea typeface="Cambria" pitchFamily="34" charset="-122"/>
                <a:cs typeface="Cambria" pitchFamily="34" charset="-120"/>
              </a:rPr>
              <a:t>A living picture of the Restore America model: every part supports another, and nothing is thrown away — including people.</a:t>
            </a:r>
            <a:endParaRPr lang="en-US" sz="2200" dirty="0"/>
          </a:p>
        </p:txBody>
      </p:sp>
      <p:sp>
        <p:nvSpPr>
          <p:cNvPr id="22" name="Text 16"/>
          <p:cNvSpPr txBox="1"/>
          <p:nvPr/>
        </p:nvSpPr>
        <p:spPr>
          <a:xfrm>
            <a:off x="7498080" y="3749040"/>
            <a:ext cx="4023360" cy="2194560"/>
          </a:xfrm>
          <a:prstGeom prst="rect">
            <a:avLst/>
          </a:prstGeom>
          <a:noFill/>
          <a:ln/>
        </p:spPr>
        <p:txBody>
          <a:bodyPr wrap="square" lIns="0" tIns="0" rIns="0" bIns="0" rtlCol="0" anchor="t"/>
          <a:lstStyle/>
          <a:p>
            <a:pPr marL="342900" indent="-342900">
              <a:spcAft>
                <a:spcPts val="800"/>
              </a:spcAft>
              <a:buSzPct val="100000"/>
              <a:buChar char="•"/>
            </a:pPr>
            <a:r>
              <a:rPr lang="en-US" sz="1700" dirty="0">
                <a:solidFill>
                  <a:srgbClr val="23302A"/>
                </a:solidFill>
                <a:latin typeface="Calibri" pitchFamily="34" charset="0"/>
                <a:ea typeface="Calibri" pitchFamily="34" charset="-122"/>
                <a:cs typeface="Calibri" pitchFamily="34" charset="-120"/>
              </a:rPr>
              <a:t>Sustainable year-round food</a:t>
            </a:r>
            <a:endParaRPr lang="en-US" sz="1700" dirty="0"/>
          </a:p>
          <a:p>
            <a:pPr marL="342900" indent="-342900">
              <a:spcAft>
                <a:spcPts val="800"/>
              </a:spcAft>
              <a:buSzPct val="100000"/>
              <a:buChar char="•"/>
            </a:pPr>
            <a:r>
              <a:rPr lang="en-US" sz="1700" dirty="0">
                <a:solidFill>
                  <a:srgbClr val="23302A"/>
                </a:solidFill>
                <a:latin typeface="Calibri" pitchFamily="34" charset="0"/>
                <a:ea typeface="Calibri" pitchFamily="34" charset="-122"/>
                <a:cs typeface="Calibri" pitchFamily="34" charset="-120"/>
              </a:rPr>
              <a:t>Hands-on science and technology skills</a:t>
            </a:r>
            <a:endParaRPr lang="en-US" sz="1700" dirty="0"/>
          </a:p>
          <a:p>
            <a:pPr marL="342900" indent="-342900">
              <a:spcAft>
                <a:spcPts val="800"/>
              </a:spcAft>
              <a:buSzPct val="100000"/>
              <a:buChar char="•"/>
            </a:pPr>
            <a:r>
              <a:rPr lang="en-US" sz="1700" dirty="0">
                <a:solidFill>
                  <a:srgbClr val="23302A"/>
                </a:solidFill>
                <a:latin typeface="Calibri" pitchFamily="34" charset="0"/>
                <a:ea typeface="Calibri" pitchFamily="34" charset="-122"/>
                <a:cs typeface="Calibri" pitchFamily="34" charset="-120"/>
              </a:rPr>
              <a:t>A trade with real job opportunities</a:t>
            </a:r>
            <a:endParaRPr lang="en-US" sz="1700" dirty="0"/>
          </a:p>
          <a:p>
            <a:pPr marL="342900" indent="-342900">
              <a:spcAft>
                <a:spcPts val="800"/>
              </a:spcAft>
              <a:buSzPct val="100000"/>
              <a:buChar char="•"/>
            </a:pPr>
            <a:r>
              <a:rPr lang="en-US" sz="1700" dirty="0">
                <a:solidFill>
                  <a:srgbClr val="23302A"/>
                </a:solidFill>
                <a:latin typeface="Calibri" pitchFamily="34" charset="0"/>
                <a:ea typeface="Calibri" pitchFamily="34" charset="-122"/>
                <a:cs typeface="Calibri" pitchFamily="34" charset="-120"/>
              </a:rPr>
              <a:t>Fresh produce to eat and to sell</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EF3EA"/>
        </a:solidFill>
      </p:bgPr>
    </p:bg>
    <p:spTree>
      <p:nvGrpSpPr>
        <p:cNvPr id="1" name=""/>
        <p:cNvGrpSpPr/>
        <p:nvPr/>
      </p:nvGrpSpPr>
      <p:grpSpPr>
        <a:xfrm>
          <a:off x="0" y="0"/>
          <a:ext cx="0" cy="0"/>
          <a:chOff x="0" y="0"/>
          <a:chExt cx="0" cy="0"/>
        </a:xfrm>
      </p:grpSpPr>
      <p:sp>
        <p:nvSpPr>
          <p:cNvPr id="2" name="Text 0"/>
          <p:cNvSpPr txBox="1"/>
          <p:nvPr/>
        </p:nvSpPr>
        <p:spPr>
          <a:xfrm>
            <a:off x="640080" y="457200"/>
            <a:ext cx="10881360" cy="731520"/>
          </a:xfrm>
          <a:prstGeom prst="rect">
            <a:avLst/>
          </a:prstGeom>
          <a:noFill/>
          <a:ln/>
        </p:spPr>
        <p:txBody>
          <a:bodyPr wrap="square" lIns="0" tIns="0" rIns="0" bIns="0" rtlCol="0" anchor="ctr"/>
          <a:lstStyle/>
          <a:p>
            <a:pPr indent="0" marL="0">
              <a:buNone/>
            </a:pPr>
            <a:r>
              <a:rPr lang="en-US" sz="3400" b="1" dirty="0">
                <a:solidFill>
                  <a:srgbClr val="1E3B2C"/>
                </a:solidFill>
                <a:latin typeface="Cambria" pitchFamily="34" charset="0"/>
                <a:ea typeface="Cambria" pitchFamily="34" charset="-122"/>
                <a:cs typeface="Cambria" pitchFamily="34" charset="-120"/>
              </a:rPr>
              <a:t>Restoration flows both directions</a:t>
            </a:r>
            <a:endParaRPr lang="en-US" sz="3400" dirty="0"/>
          </a:p>
        </p:txBody>
      </p:sp>
      <p:sp>
        <p:nvSpPr>
          <p:cNvPr id="3" name="Shape 1"/>
          <p:cNvSpPr/>
          <p:nvPr/>
        </p:nvSpPr>
        <p:spPr>
          <a:xfrm>
            <a:off x="1188720" y="1828800"/>
            <a:ext cx="1828800" cy="1828800"/>
          </a:xfrm>
          <a:prstGeom prst="ellipse">
            <a:avLst/>
          </a:prstGeom>
          <a:solidFill>
            <a:srgbClr val="1E3B2C"/>
          </a:solidFill>
          <a:ln w="12700">
            <a:solidFill>
              <a:srgbClr val="1E3B2C"/>
            </a:solidFill>
            <a:prstDash val="solid"/>
          </a:ln>
        </p:spPr>
      </p:sp>
      <p:pic>
        <p:nvPicPr>
          <p:cNvPr id="4" name="Image 0" descr="preencoded.png">    </p:cNvPr>
          <p:cNvPicPr>
            <a:picLocks noChangeAspect="1"/>
          </p:cNvPicPr>
          <p:nvPr/>
        </p:nvPicPr>
        <p:blipFill>
          <a:blip r:embed="rId1"/>
          <a:stretch>
            <a:fillRect/>
          </a:stretch>
        </p:blipFill>
        <p:spPr>
          <a:xfrm>
            <a:off x="1508760" y="2148840"/>
            <a:ext cx="1188720" cy="1188720"/>
          </a:xfrm>
          <a:prstGeom prst="rect">
            <a:avLst/>
          </a:prstGeom>
        </p:spPr>
      </p:pic>
      <p:sp>
        <p:nvSpPr>
          <p:cNvPr id="5" name="Text 2"/>
          <p:cNvSpPr txBox="1"/>
          <p:nvPr/>
        </p:nvSpPr>
        <p:spPr>
          <a:xfrm>
            <a:off x="1188720" y="3749040"/>
            <a:ext cx="1828800" cy="365760"/>
          </a:xfrm>
          <a:prstGeom prst="rect">
            <a:avLst/>
          </a:prstGeom>
          <a:noFill/>
          <a:ln/>
        </p:spPr>
        <p:txBody>
          <a:bodyPr wrap="square" lIns="0" tIns="0" rIns="0" bIns="0" rtlCol="0" anchor="t"/>
          <a:lstStyle/>
          <a:p>
            <a:pPr algn="ctr" indent="0" marL="0">
              <a:buNone/>
            </a:pPr>
            <a:r>
              <a:rPr lang="en-US" sz="2000" b="1" dirty="0">
                <a:solidFill>
                  <a:srgbClr val="1E3B2C"/>
                </a:solidFill>
                <a:latin typeface="Cambria" pitchFamily="34" charset="0"/>
                <a:ea typeface="Cambria" pitchFamily="34" charset="-122"/>
                <a:cs typeface="Cambria" pitchFamily="34" charset="-120"/>
              </a:rPr>
              <a:t>Residents</a:t>
            </a:r>
            <a:endParaRPr lang="en-US" sz="2000" dirty="0"/>
          </a:p>
        </p:txBody>
      </p:sp>
      <p:sp>
        <p:nvSpPr>
          <p:cNvPr id="6" name="Shape 3"/>
          <p:cNvSpPr/>
          <p:nvPr/>
        </p:nvSpPr>
        <p:spPr>
          <a:xfrm>
            <a:off x="9144000" y="1828800"/>
            <a:ext cx="1828800" cy="1828800"/>
          </a:xfrm>
          <a:prstGeom prst="ellipse">
            <a:avLst/>
          </a:prstGeom>
          <a:solidFill>
            <a:srgbClr val="E3A72F"/>
          </a:solidFill>
          <a:ln w="12700">
            <a:solidFill>
              <a:srgbClr val="E3A72F"/>
            </a:solidFill>
            <a:prstDash val="solid"/>
          </a:ln>
        </p:spPr>
      </p:sp>
      <p:pic>
        <p:nvPicPr>
          <p:cNvPr id="7" name="Image 1" descr="preencoded.png">    </p:cNvPr>
          <p:cNvPicPr>
            <a:picLocks noChangeAspect="1"/>
          </p:cNvPicPr>
          <p:nvPr/>
        </p:nvPicPr>
        <p:blipFill>
          <a:blip r:embed="rId2"/>
          <a:stretch>
            <a:fillRect/>
          </a:stretch>
        </p:blipFill>
        <p:spPr>
          <a:xfrm>
            <a:off x="9464040" y="2148840"/>
            <a:ext cx="1188720" cy="1188720"/>
          </a:xfrm>
          <a:prstGeom prst="rect">
            <a:avLst/>
          </a:prstGeom>
        </p:spPr>
      </p:pic>
      <p:sp>
        <p:nvSpPr>
          <p:cNvPr id="8" name="Text 4"/>
          <p:cNvSpPr txBox="1"/>
          <p:nvPr/>
        </p:nvSpPr>
        <p:spPr>
          <a:xfrm>
            <a:off x="8869680" y="3749040"/>
            <a:ext cx="2377440" cy="365760"/>
          </a:xfrm>
          <a:prstGeom prst="rect">
            <a:avLst/>
          </a:prstGeom>
          <a:noFill/>
          <a:ln/>
        </p:spPr>
        <p:txBody>
          <a:bodyPr wrap="square" lIns="0" tIns="0" rIns="0" bIns="0" rtlCol="0" anchor="t"/>
          <a:lstStyle/>
          <a:p>
            <a:pPr algn="ctr" indent="0" marL="0">
              <a:buNone/>
            </a:pPr>
            <a:r>
              <a:rPr lang="en-US" sz="2000" b="1" dirty="0">
                <a:solidFill>
                  <a:srgbClr val="1E3B2C"/>
                </a:solidFill>
                <a:latin typeface="Cambria" pitchFamily="34" charset="0"/>
                <a:ea typeface="Cambria" pitchFamily="34" charset="-122"/>
                <a:cs typeface="Cambria" pitchFamily="34" charset="-120"/>
              </a:rPr>
              <a:t>Seniors &amp; neighbors</a:t>
            </a:r>
            <a:endParaRPr lang="en-US" sz="2000" dirty="0"/>
          </a:p>
        </p:txBody>
      </p:sp>
      <p:sp>
        <p:nvSpPr>
          <p:cNvPr id="9" name="Shape 5"/>
          <p:cNvSpPr/>
          <p:nvPr/>
        </p:nvSpPr>
        <p:spPr>
          <a:xfrm>
            <a:off x="3200400" y="2331720"/>
            <a:ext cx="5760720" cy="0"/>
          </a:xfrm>
          <a:prstGeom prst="line">
            <a:avLst/>
          </a:prstGeom>
          <a:noFill/>
          <a:ln w="50800">
            <a:solidFill>
              <a:srgbClr val="3E7B4F"/>
            </a:solidFill>
            <a:prstDash val="solid"/>
            <a:tailEnd type="triangle"/>
          </a:ln>
        </p:spPr>
      </p:sp>
      <p:sp>
        <p:nvSpPr>
          <p:cNvPr id="10" name="Text 6"/>
          <p:cNvSpPr txBox="1"/>
          <p:nvPr/>
        </p:nvSpPr>
        <p:spPr>
          <a:xfrm>
            <a:off x="3474720" y="1874520"/>
            <a:ext cx="5212080" cy="365760"/>
          </a:xfrm>
          <a:prstGeom prst="rect">
            <a:avLst/>
          </a:prstGeom>
          <a:noFill/>
          <a:ln/>
        </p:spPr>
        <p:txBody>
          <a:bodyPr wrap="square" lIns="0" tIns="0" rIns="0" bIns="0" rtlCol="0" anchor="t"/>
          <a:lstStyle/>
          <a:p>
            <a:pPr algn="ctr" indent="0" marL="0">
              <a:buNone/>
            </a:pPr>
            <a:r>
              <a:rPr lang="en-US" sz="1500" dirty="0">
                <a:solidFill>
                  <a:srgbClr val="23302A"/>
                </a:solidFill>
                <a:latin typeface="Calibri" pitchFamily="34" charset="0"/>
                <a:ea typeface="Calibri" pitchFamily="34" charset="-122"/>
                <a:cs typeface="Calibri" pitchFamily="34" charset="-120"/>
              </a:rPr>
              <a:t>Companionship, music, gardening, practical help</a:t>
            </a:r>
            <a:endParaRPr lang="en-US" sz="1500" dirty="0"/>
          </a:p>
        </p:txBody>
      </p:sp>
      <p:sp>
        <p:nvSpPr>
          <p:cNvPr id="11" name="Shape 7"/>
          <p:cNvSpPr/>
          <p:nvPr/>
        </p:nvSpPr>
        <p:spPr>
          <a:xfrm flipH="1">
            <a:off x="3200400" y="3200400"/>
            <a:ext cx="5760720" cy="0"/>
          </a:xfrm>
          <a:prstGeom prst="line">
            <a:avLst/>
          </a:prstGeom>
          <a:noFill/>
          <a:ln w="50800">
            <a:solidFill>
              <a:srgbClr val="E3A72F"/>
            </a:solidFill>
            <a:prstDash val="solid"/>
            <a:tailEnd type="triangle"/>
          </a:ln>
        </p:spPr>
      </p:sp>
      <p:sp>
        <p:nvSpPr>
          <p:cNvPr id="12" name="Text 8"/>
          <p:cNvSpPr txBox="1"/>
          <p:nvPr/>
        </p:nvSpPr>
        <p:spPr>
          <a:xfrm>
            <a:off x="3474720" y="3291840"/>
            <a:ext cx="5212080" cy="365760"/>
          </a:xfrm>
          <a:prstGeom prst="rect">
            <a:avLst/>
          </a:prstGeom>
          <a:noFill/>
          <a:ln/>
        </p:spPr>
        <p:txBody>
          <a:bodyPr wrap="square" lIns="0" tIns="0" rIns="0" bIns="0" rtlCol="0" anchor="t"/>
          <a:lstStyle/>
          <a:p>
            <a:pPr algn="ctr" indent="0" marL="0">
              <a:buNone/>
            </a:pPr>
            <a:r>
              <a:rPr lang="en-US" sz="1500" dirty="0">
                <a:solidFill>
                  <a:srgbClr val="23302A"/>
                </a:solidFill>
                <a:latin typeface="Calibri" pitchFamily="34" charset="0"/>
                <a:ea typeface="Calibri" pitchFamily="34" charset="-122"/>
                <a:cs typeface="Calibri" pitchFamily="34" charset="-120"/>
              </a:rPr>
              <a:t>Wisdom, belonging, and the feeling of being needed</a:t>
            </a:r>
            <a:endParaRPr lang="en-US" sz="1500" dirty="0"/>
          </a:p>
        </p:txBody>
      </p:sp>
      <p:sp>
        <p:nvSpPr>
          <p:cNvPr id="13" name="Shape 9"/>
          <p:cNvSpPr/>
          <p:nvPr/>
        </p:nvSpPr>
        <p:spPr>
          <a:xfrm>
            <a:off x="640080" y="4343400"/>
            <a:ext cx="3520440" cy="1920240"/>
          </a:xfrm>
          <a:prstGeom prst="roundRect">
            <a:avLst>
              <a:gd name="adj" fmla="val 5714"/>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14" name="Shape 10"/>
          <p:cNvSpPr/>
          <p:nvPr/>
        </p:nvSpPr>
        <p:spPr>
          <a:xfrm>
            <a:off x="845820" y="4549140"/>
            <a:ext cx="685800" cy="685800"/>
          </a:xfrm>
          <a:prstGeom prst="ellipse">
            <a:avLst/>
          </a:prstGeom>
          <a:solidFill>
            <a:srgbClr val="1E3B2C"/>
          </a:solidFill>
          <a:ln w="12700">
            <a:solidFill>
              <a:srgbClr val="1E3B2C"/>
            </a:solidFill>
            <a:prstDash val="solid"/>
          </a:ln>
        </p:spPr>
      </p:sp>
      <p:pic>
        <p:nvPicPr>
          <p:cNvPr id="15" name="Image 2" descr="preencoded.png">    </p:cNvPr>
          <p:cNvPicPr>
            <a:picLocks noChangeAspect="1"/>
          </p:cNvPicPr>
          <p:nvPr/>
        </p:nvPicPr>
        <p:blipFill>
          <a:blip r:embed="rId3"/>
          <a:stretch>
            <a:fillRect/>
          </a:stretch>
        </p:blipFill>
        <p:spPr>
          <a:xfrm>
            <a:off x="1017270" y="4720590"/>
            <a:ext cx="342900" cy="342900"/>
          </a:xfrm>
          <a:prstGeom prst="rect">
            <a:avLst/>
          </a:prstGeom>
        </p:spPr>
      </p:pic>
      <p:sp>
        <p:nvSpPr>
          <p:cNvPr id="16" name="Text 11"/>
          <p:cNvSpPr txBox="1"/>
          <p:nvPr/>
        </p:nvSpPr>
        <p:spPr>
          <a:xfrm>
            <a:off x="1645920" y="4663440"/>
            <a:ext cx="2423160" cy="731520"/>
          </a:xfrm>
          <a:prstGeom prst="rect">
            <a:avLst/>
          </a:prstGeom>
          <a:noFill/>
          <a:ln/>
        </p:spPr>
        <p:txBody>
          <a:bodyPr wrap="square" lIns="0" tIns="0" rIns="0" bIns="0" rtlCol="0" anchor="ctr"/>
          <a:lstStyle/>
          <a:p>
            <a:pPr indent="0" marL="0">
              <a:buNone/>
            </a:pPr>
            <a:r>
              <a:rPr lang="en-US" sz="1700" b="1" dirty="0">
                <a:solidFill>
                  <a:srgbClr val="1E3B2C"/>
                </a:solidFill>
                <a:latin typeface="Cambria" pitchFamily="34" charset="0"/>
                <a:ea typeface="Cambria" pitchFamily="34" charset="-122"/>
                <a:cs typeface="Cambria" pitchFamily="34" charset="-120"/>
              </a:rPr>
              <a:t>Elder care</a:t>
            </a:r>
            <a:endParaRPr lang="en-US" sz="1700" dirty="0"/>
          </a:p>
        </p:txBody>
      </p:sp>
      <p:sp>
        <p:nvSpPr>
          <p:cNvPr id="17" name="Text 12"/>
          <p:cNvSpPr txBox="1"/>
          <p:nvPr/>
        </p:nvSpPr>
        <p:spPr>
          <a:xfrm>
            <a:off x="914400" y="5486400"/>
            <a:ext cx="3017520" cy="731520"/>
          </a:xfrm>
          <a:prstGeom prst="rect">
            <a:avLst/>
          </a:prstGeom>
          <a:noFill/>
          <a:ln/>
        </p:spPr>
        <p:txBody>
          <a:bodyPr wrap="square" lIns="0" tIns="0" rIns="0" bIns="0" rtlCol="0" anchor="t"/>
          <a:lstStyle/>
          <a:p>
            <a:pPr indent="0" marL="0">
              <a:buNone/>
            </a:pPr>
            <a:r>
              <a:rPr lang="en-US" sz="1300" dirty="0">
                <a:solidFill>
                  <a:srgbClr val="5E6B62"/>
                </a:solidFill>
                <a:latin typeface="Calibri" pitchFamily="34" charset="0"/>
                <a:ea typeface="Calibri" pitchFamily="34" charset="-122"/>
                <a:cs typeface="Calibri" pitchFamily="34" charset="-120"/>
              </a:rPr>
              <a:t>Residents visit, play music, tend gardens, and build real friendships with seniors.</a:t>
            </a:r>
            <a:endParaRPr lang="en-US" sz="1300" dirty="0"/>
          </a:p>
        </p:txBody>
      </p:sp>
      <p:sp>
        <p:nvSpPr>
          <p:cNvPr id="18" name="Shape 13"/>
          <p:cNvSpPr/>
          <p:nvPr/>
        </p:nvSpPr>
        <p:spPr>
          <a:xfrm>
            <a:off x="4343400" y="4343400"/>
            <a:ext cx="3520440" cy="1920240"/>
          </a:xfrm>
          <a:prstGeom prst="roundRect">
            <a:avLst>
              <a:gd name="adj" fmla="val 5714"/>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19" name="Shape 14"/>
          <p:cNvSpPr/>
          <p:nvPr/>
        </p:nvSpPr>
        <p:spPr>
          <a:xfrm>
            <a:off x="4549140" y="4549140"/>
            <a:ext cx="685800" cy="685800"/>
          </a:xfrm>
          <a:prstGeom prst="ellipse">
            <a:avLst/>
          </a:prstGeom>
          <a:solidFill>
            <a:srgbClr val="1E3B2C"/>
          </a:solidFill>
          <a:ln w="12700">
            <a:solidFill>
              <a:srgbClr val="1E3B2C"/>
            </a:solidFill>
            <a:prstDash val="solid"/>
          </a:ln>
        </p:spPr>
      </p:sp>
      <p:pic>
        <p:nvPicPr>
          <p:cNvPr id="20" name="Image 3" descr="preencoded.png">    </p:cNvPr>
          <p:cNvPicPr>
            <a:picLocks noChangeAspect="1"/>
          </p:cNvPicPr>
          <p:nvPr/>
        </p:nvPicPr>
        <p:blipFill>
          <a:blip r:embed="rId4"/>
          <a:stretch>
            <a:fillRect/>
          </a:stretch>
        </p:blipFill>
        <p:spPr>
          <a:xfrm>
            <a:off x="4720590" y="4720590"/>
            <a:ext cx="342900" cy="342900"/>
          </a:xfrm>
          <a:prstGeom prst="rect">
            <a:avLst/>
          </a:prstGeom>
        </p:spPr>
      </p:pic>
      <p:sp>
        <p:nvSpPr>
          <p:cNvPr id="21" name="Text 15"/>
          <p:cNvSpPr txBox="1"/>
          <p:nvPr/>
        </p:nvSpPr>
        <p:spPr>
          <a:xfrm>
            <a:off x="5349240" y="4663440"/>
            <a:ext cx="2423160" cy="731520"/>
          </a:xfrm>
          <a:prstGeom prst="rect">
            <a:avLst/>
          </a:prstGeom>
          <a:noFill/>
          <a:ln/>
        </p:spPr>
        <p:txBody>
          <a:bodyPr wrap="square" lIns="0" tIns="0" rIns="0" bIns="0" rtlCol="0" anchor="ctr"/>
          <a:lstStyle/>
          <a:p>
            <a:pPr indent="0" marL="0">
              <a:buNone/>
            </a:pPr>
            <a:r>
              <a:rPr lang="en-US" sz="1700" b="1" dirty="0">
                <a:solidFill>
                  <a:srgbClr val="1E3B2C"/>
                </a:solidFill>
                <a:latin typeface="Cambria" pitchFamily="34" charset="0"/>
                <a:ea typeface="Cambria" pitchFamily="34" charset="-122"/>
                <a:cs typeface="Cambria" pitchFamily="34" charset="-120"/>
              </a:rPr>
              <a:t>"Raise the Bed" gardens</a:t>
            </a:r>
            <a:endParaRPr lang="en-US" sz="1700" dirty="0"/>
          </a:p>
        </p:txBody>
      </p:sp>
      <p:sp>
        <p:nvSpPr>
          <p:cNvPr id="22" name="Text 16"/>
          <p:cNvSpPr txBox="1"/>
          <p:nvPr/>
        </p:nvSpPr>
        <p:spPr>
          <a:xfrm>
            <a:off x="4617720" y="5486400"/>
            <a:ext cx="3017520" cy="731520"/>
          </a:xfrm>
          <a:prstGeom prst="rect">
            <a:avLst/>
          </a:prstGeom>
          <a:noFill/>
          <a:ln/>
        </p:spPr>
        <p:txBody>
          <a:bodyPr wrap="square" lIns="0" tIns="0" rIns="0" bIns="0" rtlCol="0" anchor="t"/>
          <a:lstStyle/>
          <a:p>
            <a:pPr indent="0" marL="0">
              <a:buNone/>
            </a:pPr>
            <a:r>
              <a:rPr lang="en-US" sz="1300" dirty="0">
                <a:solidFill>
                  <a:srgbClr val="5E6B62"/>
                </a:solidFill>
                <a:latin typeface="Calibri" pitchFamily="34" charset="0"/>
                <a:ea typeface="Calibri" pitchFamily="34" charset="-122"/>
                <a:cs typeface="Calibri" pitchFamily="34" charset="-120"/>
              </a:rPr>
              <a:t>Raised beds (about $100 each) built by volunteers for families, schools, and public spaces.</a:t>
            </a:r>
            <a:endParaRPr lang="en-US" sz="1300" dirty="0"/>
          </a:p>
        </p:txBody>
      </p:sp>
      <p:sp>
        <p:nvSpPr>
          <p:cNvPr id="23" name="Shape 17"/>
          <p:cNvSpPr/>
          <p:nvPr/>
        </p:nvSpPr>
        <p:spPr>
          <a:xfrm>
            <a:off x="8046720" y="4343400"/>
            <a:ext cx="3520440" cy="1920240"/>
          </a:xfrm>
          <a:prstGeom prst="roundRect">
            <a:avLst>
              <a:gd name="adj" fmla="val 5714"/>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24" name="Shape 18"/>
          <p:cNvSpPr/>
          <p:nvPr/>
        </p:nvSpPr>
        <p:spPr>
          <a:xfrm>
            <a:off x="8252460" y="4549140"/>
            <a:ext cx="685800" cy="685800"/>
          </a:xfrm>
          <a:prstGeom prst="ellipse">
            <a:avLst/>
          </a:prstGeom>
          <a:solidFill>
            <a:srgbClr val="1E3B2C"/>
          </a:solidFill>
          <a:ln w="12700">
            <a:solidFill>
              <a:srgbClr val="1E3B2C"/>
            </a:solidFill>
            <a:prstDash val="solid"/>
          </a:ln>
        </p:spPr>
      </p:sp>
      <p:pic>
        <p:nvPicPr>
          <p:cNvPr id="25" name="Image 4" descr="preencoded.png">    </p:cNvPr>
          <p:cNvPicPr>
            <a:picLocks noChangeAspect="1"/>
          </p:cNvPicPr>
          <p:nvPr/>
        </p:nvPicPr>
        <p:blipFill>
          <a:blip r:embed="rId5"/>
          <a:stretch>
            <a:fillRect/>
          </a:stretch>
        </p:blipFill>
        <p:spPr>
          <a:xfrm>
            <a:off x="8423910" y="4720590"/>
            <a:ext cx="342900" cy="342900"/>
          </a:xfrm>
          <a:prstGeom prst="rect">
            <a:avLst/>
          </a:prstGeom>
        </p:spPr>
      </p:pic>
      <p:sp>
        <p:nvSpPr>
          <p:cNvPr id="26" name="Text 19"/>
          <p:cNvSpPr txBox="1"/>
          <p:nvPr/>
        </p:nvSpPr>
        <p:spPr>
          <a:xfrm>
            <a:off x="9052560" y="4663440"/>
            <a:ext cx="2423160" cy="731520"/>
          </a:xfrm>
          <a:prstGeom prst="rect">
            <a:avLst/>
          </a:prstGeom>
          <a:noFill/>
          <a:ln/>
        </p:spPr>
        <p:txBody>
          <a:bodyPr wrap="square" lIns="0" tIns="0" rIns="0" bIns="0" rtlCol="0" anchor="ctr"/>
          <a:lstStyle/>
          <a:p>
            <a:pPr indent="0" marL="0">
              <a:buNone/>
            </a:pPr>
            <a:r>
              <a:rPr lang="en-US" sz="1700" b="1" dirty="0">
                <a:solidFill>
                  <a:srgbClr val="1E3B2C"/>
                </a:solidFill>
                <a:latin typeface="Cambria" pitchFamily="34" charset="0"/>
                <a:ea typeface="Cambria" pitchFamily="34" charset="-122"/>
                <a:cs typeface="Cambria" pitchFamily="34" charset="-120"/>
              </a:rPr>
              <a:t>Community meals</a:t>
            </a:r>
            <a:endParaRPr lang="en-US" sz="1700" dirty="0"/>
          </a:p>
        </p:txBody>
      </p:sp>
      <p:sp>
        <p:nvSpPr>
          <p:cNvPr id="27" name="Text 20"/>
          <p:cNvSpPr txBox="1"/>
          <p:nvPr/>
        </p:nvSpPr>
        <p:spPr>
          <a:xfrm>
            <a:off x="8321040" y="5486400"/>
            <a:ext cx="3017520" cy="731520"/>
          </a:xfrm>
          <a:prstGeom prst="rect">
            <a:avLst/>
          </a:prstGeom>
          <a:noFill/>
          <a:ln/>
        </p:spPr>
        <p:txBody>
          <a:bodyPr wrap="square" lIns="0" tIns="0" rIns="0" bIns="0" rtlCol="0" anchor="t"/>
          <a:lstStyle/>
          <a:p>
            <a:pPr indent="0" marL="0">
              <a:buNone/>
            </a:pPr>
            <a:r>
              <a:rPr lang="en-US" sz="1300" dirty="0">
                <a:solidFill>
                  <a:srgbClr val="5E6B62"/>
                </a:solidFill>
                <a:latin typeface="Calibri" pitchFamily="34" charset="0"/>
                <a:ea typeface="Calibri" pitchFamily="34" charset="-122"/>
                <a:cs typeface="Calibri" pitchFamily="34" charset="-120"/>
              </a:rPr>
              <a:t>Open tables where neighbors and residents share food from the campus.</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6291F"/>
        </a:solidFill>
      </p:bgPr>
    </p:bg>
    <p:spTree>
      <p:nvGrpSpPr>
        <p:cNvPr id="1" name=""/>
        <p:cNvGrpSpPr/>
        <p:nvPr/>
      </p:nvGrpSpPr>
      <p:grpSpPr>
        <a:xfrm>
          <a:off x="0" y="0"/>
          <a:ext cx="0" cy="0"/>
          <a:chOff x="0" y="0"/>
          <a:chExt cx="0" cy="0"/>
        </a:xfrm>
      </p:grpSpPr>
      <p:sp>
        <p:nvSpPr>
          <p:cNvPr id="2" name="Text 0"/>
          <p:cNvSpPr txBox="1"/>
          <p:nvPr/>
        </p:nvSpPr>
        <p:spPr>
          <a:xfrm>
            <a:off x="640080" y="1280160"/>
            <a:ext cx="4114800" cy="1463040"/>
          </a:xfrm>
          <a:prstGeom prst="rect">
            <a:avLst/>
          </a:prstGeom>
          <a:noFill/>
          <a:ln/>
        </p:spPr>
        <p:txBody>
          <a:bodyPr wrap="square" lIns="0" tIns="0" rIns="0" bIns="0" rtlCol="0" anchor="t"/>
          <a:lstStyle/>
          <a:p>
            <a:pPr indent="0" marL="0">
              <a:buNone/>
            </a:pPr>
            <a:r>
              <a:rPr lang="en-US" sz="3800" b="1" dirty="0">
                <a:solidFill>
                  <a:srgbClr val="FFFFFF"/>
                </a:solidFill>
                <a:latin typeface="Cambria" pitchFamily="34" charset="0"/>
                <a:ea typeface="Cambria" pitchFamily="34" charset="-122"/>
                <a:cs typeface="Cambria" pitchFamily="34" charset="-120"/>
              </a:rPr>
              <a:t>Not just restored.</a:t>
            </a:r>
            <a:endParaRPr lang="en-US" sz="3800" dirty="0"/>
          </a:p>
        </p:txBody>
      </p:sp>
      <p:sp>
        <p:nvSpPr>
          <p:cNvPr id="3" name="Text 1"/>
          <p:cNvSpPr txBox="1"/>
          <p:nvPr/>
        </p:nvSpPr>
        <p:spPr>
          <a:xfrm>
            <a:off x="640080" y="2514600"/>
            <a:ext cx="4114800" cy="822960"/>
          </a:xfrm>
          <a:prstGeom prst="rect">
            <a:avLst/>
          </a:prstGeom>
          <a:noFill/>
          <a:ln/>
        </p:spPr>
        <p:txBody>
          <a:bodyPr wrap="square" lIns="0" tIns="0" rIns="0" bIns="0" rtlCol="0" anchor="t"/>
          <a:lstStyle/>
          <a:p>
            <a:pPr indent="0" marL="0">
              <a:buNone/>
            </a:pPr>
            <a:r>
              <a:rPr lang="en-US" sz="4200" b="1" dirty="0">
                <a:solidFill>
                  <a:srgbClr val="E3A72F"/>
                </a:solidFill>
                <a:latin typeface="Cambria" pitchFamily="34" charset="0"/>
                <a:ea typeface="Cambria" pitchFamily="34" charset="-122"/>
                <a:cs typeface="Cambria" pitchFamily="34" charset="-120"/>
              </a:rPr>
              <a:t>Resilient.</a:t>
            </a:r>
            <a:endParaRPr lang="en-US" sz="4200" dirty="0"/>
          </a:p>
        </p:txBody>
      </p:sp>
      <p:sp>
        <p:nvSpPr>
          <p:cNvPr id="4" name="Text 2"/>
          <p:cNvSpPr txBox="1"/>
          <p:nvPr/>
        </p:nvSpPr>
        <p:spPr>
          <a:xfrm>
            <a:off x="640080" y="3566160"/>
            <a:ext cx="3931920" cy="1645920"/>
          </a:xfrm>
          <a:prstGeom prst="rect">
            <a:avLst/>
          </a:prstGeom>
          <a:noFill/>
          <a:ln/>
        </p:spPr>
        <p:txBody>
          <a:bodyPr wrap="square" lIns="0" tIns="0" rIns="0" bIns="0" rtlCol="0" anchor="t"/>
          <a:lstStyle/>
          <a:p>
            <a:pPr indent="0" marL="0">
              <a:buNone/>
            </a:pPr>
            <a:r>
              <a:rPr lang="en-US" sz="1700" dirty="0">
                <a:solidFill>
                  <a:srgbClr val="A9C5A0"/>
                </a:solidFill>
                <a:latin typeface="Calibri" pitchFamily="34" charset="0"/>
                <a:ea typeface="Calibri" pitchFamily="34" charset="-122"/>
                <a:cs typeface="Calibri" pitchFamily="34" charset="-120"/>
              </a:rPr>
              <a:t>Life will keep punching after graduation. Every graduate leaves with the ICU Toolbox — and a pocket field manual, not a diploma.</a:t>
            </a:r>
            <a:endParaRPr lang="en-US" sz="1700" dirty="0"/>
          </a:p>
        </p:txBody>
      </p:sp>
      <p:pic>
        <p:nvPicPr>
          <p:cNvPr id="5" name="Image 0" descr="preencoded.png">    </p:cNvPr>
          <p:cNvPicPr>
            <a:picLocks noChangeAspect="1"/>
          </p:cNvPicPr>
          <p:nvPr/>
        </p:nvPicPr>
        <p:blipFill>
          <a:blip r:embed="rId1"/>
          <a:stretch>
            <a:fillRect/>
          </a:stretch>
        </p:blipFill>
        <p:spPr>
          <a:xfrm>
            <a:off x="640080" y="5257800"/>
            <a:ext cx="777240" cy="777240"/>
          </a:xfrm>
          <a:prstGeom prst="rect">
            <a:avLst/>
          </a:prstGeom>
        </p:spPr>
      </p:pic>
      <p:sp>
        <p:nvSpPr>
          <p:cNvPr id="6" name="Shape 3"/>
          <p:cNvSpPr/>
          <p:nvPr/>
        </p:nvSpPr>
        <p:spPr>
          <a:xfrm>
            <a:off x="5120640" y="685800"/>
            <a:ext cx="3200400" cy="914400"/>
          </a:xfrm>
          <a:prstGeom prst="roundRect">
            <a:avLst>
              <a:gd name="adj" fmla="val 12000"/>
            </a:avLst>
          </a:prstGeom>
          <a:solidFill>
            <a:srgbClr val="27503A"/>
          </a:solidFill>
          <a:ln w="12700">
            <a:solidFill>
              <a:srgbClr val="27503A"/>
            </a:solidFill>
            <a:prstDash val="solid"/>
          </a:ln>
        </p:spPr>
      </p:sp>
      <p:sp>
        <p:nvSpPr>
          <p:cNvPr id="7" name="Shape 4"/>
          <p:cNvSpPr/>
          <p:nvPr/>
        </p:nvSpPr>
        <p:spPr>
          <a:xfrm>
            <a:off x="5349240" y="868680"/>
            <a:ext cx="548640" cy="548640"/>
          </a:xfrm>
          <a:prstGeom prst="ellipse">
            <a:avLst/>
          </a:prstGeom>
          <a:solidFill>
            <a:srgbClr val="E3A72F"/>
          </a:solidFill>
          <a:ln w="12700">
            <a:solidFill>
              <a:srgbClr val="E3A72F"/>
            </a:solidFill>
            <a:prstDash val="solid"/>
          </a:ln>
        </p:spPr>
      </p:sp>
      <p:sp>
        <p:nvSpPr>
          <p:cNvPr id="8" name="Text 5"/>
          <p:cNvSpPr txBox="1"/>
          <p:nvPr/>
        </p:nvSpPr>
        <p:spPr>
          <a:xfrm>
            <a:off x="5349240" y="868680"/>
            <a:ext cx="548640" cy="548640"/>
          </a:xfrm>
          <a:prstGeom prst="rect">
            <a:avLst/>
          </a:prstGeom>
          <a:noFill/>
          <a:ln/>
        </p:spPr>
        <p:txBody>
          <a:bodyPr wrap="square" lIns="0" tIns="0" rIns="0" bIns="0" rtlCol="0" anchor="ctr"/>
          <a:lstStyle/>
          <a:p>
            <a:pPr algn="ctr" indent="0" marL="0">
              <a:buNone/>
            </a:pPr>
            <a:r>
              <a:rPr lang="en-US" sz="2000" b="1" dirty="0">
                <a:solidFill>
                  <a:srgbClr val="1E3B2C"/>
                </a:solidFill>
                <a:latin typeface="Cambria" pitchFamily="34" charset="0"/>
                <a:ea typeface="Cambria" pitchFamily="34" charset="-122"/>
                <a:cs typeface="Cambria" pitchFamily="34" charset="-120"/>
              </a:rPr>
              <a:t>1</a:t>
            </a:r>
            <a:endParaRPr lang="en-US" sz="2000" dirty="0"/>
          </a:p>
        </p:txBody>
      </p:sp>
      <p:sp>
        <p:nvSpPr>
          <p:cNvPr id="9" name="Text 6"/>
          <p:cNvSpPr txBox="1"/>
          <p:nvPr/>
        </p:nvSpPr>
        <p:spPr>
          <a:xfrm>
            <a:off x="6035040" y="777240"/>
            <a:ext cx="2194560" cy="73152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Pause</a:t>
            </a:r>
            <a:endParaRPr lang="en-US" sz="1700" dirty="0"/>
          </a:p>
        </p:txBody>
      </p:sp>
      <p:sp>
        <p:nvSpPr>
          <p:cNvPr id="10" name="Shape 7"/>
          <p:cNvSpPr/>
          <p:nvPr/>
        </p:nvSpPr>
        <p:spPr>
          <a:xfrm>
            <a:off x="5120640" y="1783080"/>
            <a:ext cx="3200400" cy="914400"/>
          </a:xfrm>
          <a:prstGeom prst="roundRect">
            <a:avLst>
              <a:gd name="adj" fmla="val 12000"/>
            </a:avLst>
          </a:prstGeom>
          <a:solidFill>
            <a:srgbClr val="27503A"/>
          </a:solidFill>
          <a:ln w="12700">
            <a:solidFill>
              <a:srgbClr val="27503A"/>
            </a:solidFill>
            <a:prstDash val="solid"/>
          </a:ln>
        </p:spPr>
      </p:sp>
      <p:sp>
        <p:nvSpPr>
          <p:cNvPr id="11" name="Shape 8"/>
          <p:cNvSpPr/>
          <p:nvPr/>
        </p:nvSpPr>
        <p:spPr>
          <a:xfrm>
            <a:off x="5349240" y="1965960"/>
            <a:ext cx="548640" cy="548640"/>
          </a:xfrm>
          <a:prstGeom prst="ellipse">
            <a:avLst/>
          </a:prstGeom>
          <a:solidFill>
            <a:srgbClr val="E3A72F"/>
          </a:solidFill>
          <a:ln w="12700">
            <a:solidFill>
              <a:srgbClr val="E3A72F"/>
            </a:solidFill>
            <a:prstDash val="solid"/>
          </a:ln>
        </p:spPr>
      </p:sp>
      <p:sp>
        <p:nvSpPr>
          <p:cNvPr id="12" name="Text 9"/>
          <p:cNvSpPr txBox="1"/>
          <p:nvPr/>
        </p:nvSpPr>
        <p:spPr>
          <a:xfrm>
            <a:off x="5349240" y="1965960"/>
            <a:ext cx="548640" cy="548640"/>
          </a:xfrm>
          <a:prstGeom prst="rect">
            <a:avLst/>
          </a:prstGeom>
          <a:noFill/>
          <a:ln/>
        </p:spPr>
        <p:txBody>
          <a:bodyPr wrap="square" lIns="0" tIns="0" rIns="0" bIns="0" rtlCol="0" anchor="ctr"/>
          <a:lstStyle/>
          <a:p>
            <a:pPr algn="ctr" indent="0" marL="0">
              <a:buNone/>
            </a:pPr>
            <a:r>
              <a:rPr lang="en-US" sz="2000" b="1" dirty="0">
                <a:solidFill>
                  <a:srgbClr val="1E3B2C"/>
                </a:solidFill>
                <a:latin typeface="Cambria" pitchFamily="34" charset="0"/>
                <a:ea typeface="Cambria" pitchFamily="34" charset="-122"/>
                <a:cs typeface="Cambria" pitchFamily="34" charset="-120"/>
              </a:rPr>
              <a:t>2</a:t>
            </a:r>
            <a:endParaRPr lang="en-US" sz="2000" dirty="0"/>
          </a:p>
        </p:txBody>
      </p:sp>
      <p:sp>
        <p:nvSpPr>
          <p:cNvPr id="13" name="Text 10"/>
          <p:cNvSpPr txBox="1"/>
          <p:nvPr/>
        </p:nvSpPr>
        <p:spPr>
          <a:xfrm>
            <a:off x="6035040" y="1874520"/>
            <a:ext cx="2194560" cy="73152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Name the Lie</a:t>
            </a:r>
            <a:endParaRPr lang="en-US" sz="1700" dirty="0"/>
          </a:p>
        </p:txBody>
      </p:sp>
      <p:sp>
        <p:nvSpPr>
          <p:cNvPr id="14" name="Shape 11"/>
          <p:cNvSpPr/>
          <p:nvPr/>
        </p:nvSpPr>
        <p:spPr>
          <a:xfrm>
            <a:off x="5120640" y="2880360"/>
            <a:ext cx="3200400" cy="914400"/>
          </a:xfrm>
          <a:prstGeom prst="roundRect">
            <a:avLst>
              <a:gd name="adj" fmla="val 12000"/>
            </a:avLst>
          </a:prstGeom>
          <a:solidFill>
            <a:srgbClr val="27503A"/>
          </a:solidFill>
          <a:ln w="12700">
            <a:solidFill>
              <a:srgbClr val="27503A"/>
            </a:solidFill>
            <a:prstDash val="solid"/>
          </a:ln>
        </p:spPr>
      </p:sp>
      <p:sp>
        <p:nvSpPr>
          <p:cNvPr id="15" name="Shape 12"/>
          <p:cNvSpPr/>
          <p:nvPr/>
        </p:nvSpPr>
        <p:spPr>
          <a:xfrm>
            <a:off x="5349240" y="3063240"/>
            <a:ext cx="548640" cy="548640"/>
          </a:xfrm>
          <a:prstGeom prst="ellipse">
            <a:avLst/>
          </a:prstGeom>
          <a:solidFill>
            <a:srgbClr val="E3A72F"/>
          </a:solidFill>
          <a:ln w="12700">
            <a:solidFill>
              <a:srgbClr val="E3A72F"/>
            </a:solidFill>
            <a:prstDash val="solid"/>
          </a:ln>
        </p:spPr>
      </p:sp>
      <p:sp>
        <p:nvSpPr>
          <p:cNvPr id="16" name="Text 13"/>
          <p:cNvSpPr txBox="1"/>
          <p:nvPr/>
        </p:nvSpPr>
        <p:spPr>
          <a:xfrm>
            <a:off x="5349240" y="3063240"/>
            <a:ext cx="548640" cy="548640"/>
          </a:xfrm>
          <a:prstGeom prst="rect">
            <a:avLst/>
          </a:prstGeom>
          <a:noFill/>
          <a:ln/>
        </p:spPr>
        <p:txBody>
          <a:bodyPr wrap="square" lIns="0" tIns="0" rIns="0" bIns="0" rtlCol="0" anchor="ctr"/>
          <a:lstStyle/>
          <a:p>
            <a:pPr algn="ctr" indent="0" marL="0">
              <a:buNone/>
            </a:pPr>
            <a:r>
              <a:rPr lang="en-US" sz="2000" b="1" dirty="0">
                <a:solidFill>
                  <a:srgbClr val="1E3B2C"/>
                </a:solidFill>
                <a:latin typeface="Cambria" pitchFamily="34" charset="0"/>
                <a:ea typeface="Cambria" pitchFamily="34" charset="-122"/>
                <a:cs typeface="Cambria" pitchFamily="34" charset="-120"/>
              </a:rPr>
              <a:t>3</a:t>
            </a:r>
            <a:endParaRPr lang="en-US" sz="2000" dirty="0"/>
          </a:p>
        </p:txBody>
      </p:sp>
      <p:sp>
        <p:nvSpPr>
          <p:cNvPr id="17" name="Text 14"/>
          <p:cNvSpPr txBox="1"/>
          <p:nvPr/>
        </p:nvSpPr>
        <p:spPr>
          <a:xfrm>
            <a:off x="6035040" y="2971800"/>
            <a:ext cx="2194560" cy="73152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Return to Truth</a:t>
            </a:r>
            <a:endParaRPr lang="en-US" sz="1700" dirty="0"/>
          </a:p>
        </p:txBody>
      </p:sp>
      <p:sp>
        <p:nvSpPr>
          <p:cNvPr id="18" name="Shape 15"/>
          <p:cNvSpPr/>
          <p:nvPr/>
        </p:nvSpPr>
        <p:spPr>
          <a:xfrm>
            <a:off x="5120640" y="3977640"/>
            <a:ext cx="3200400" cy="914400"/>
          </a:xfrm>
          <a:prstGeom prst="roundRect">
            <a:avLst>
              <a:gd name="adj" fmla="val 12000"/>
            </a:avLst>
          </a:prstGeom>
          <a:solidFill>
            <a:srgbClr val="27503A"/>
          </a:solidFill>
          <a:ln w="12700">
            <a:solidFill>
              <a:srgbClr val="27503A"/>
            </a:solidFill>
            <a:prstDash val="solid"/>
          </a:ln>
        </p:spPr>
      </p:sp>
      <p:sp>
        <p:nvSpPr>
          <p:cNvPr id="19" name="Shape 16"/>
          <p:cNvSpPr/>
          <p:nvPr/>
        </p:nvSpPr>
        <p:spPr>
          <a:xfrm>
            <a:off x="5349240" y="4160520"/>
            <a:ext cx="548640" cy="548640"/>
          </a:xfrm>
          <a:prstGeom prst="ellipse">
            <a:avLst/>
          </a:prstGeom>
          <a:solidFill>
            <a:srgbClr val="E3A72F"/>
          </a:solidFill>
          <a:ln w="12700">
            <a:solidFill>
              <a:srgbClr val="E3A72F"/>
            </a:solidFill>
            <a:prstDash val="solid"/>
          </a:ln>
        </p:spPr>
      </p:sp>
      <p:sp>
        <p:nvSpPr>
          <p:cNvPr id="20" name="Text 17"/>
          <p:cNvSpPr txBox="1"/>
          <p:nvPr/>
        </p:nvSpPr>
        <p:spPr>
          <a:xfrm>
            <a:off x="5349240" y="4160520"/>
            <a:ext cx="548640" cy="548640"/>
          </a:xfrm>
          <a:prstGeom prst="rect">
            <a:avLst/>
          </a:prstGeom>
          <a:noFill/>
          <a:ln/>
        </p:spPr>
        <p:txBody>
          <a:bodyPr wrap="square" lIns="0" tIns="0" rIns="0" bIns="0" rtlCol="0" anchor="ctr"/>
          <a:lstStyle/>
          <a:p>
            <a:pPr algn="ctr" indent="0" marL="0">
              <a:buNone/>
            </a:pPr>
            <a:r>
              <a:rPr lang="en-US" sz="2000" b="1" dirty="0">
                <a:solidFill>
                  <a:srgbClr val="1E3B2C"/>
                </a:solidFill>
                <a:latin typeface="Cambria" pitchFamily="34" charset="0"/>
                <a:ea typeface="Cambria" pitchFamily="34" charset="-122"/>
                <a:cs typeface="Cambria" pitchFamily="34" charset="-120"/>
              </a:rPr>
              <a:t>4</a:t>
            </a:r>
            <a:endParaRPr lang="en-US" sz="2000" dirty="0"/>
          </a:p>
        </p:txBody>
      </p:sp>
      <p:sp>
        <p:nvSpPr>
          <p:cNvPr id="21" name="Text 18"/>
          <p:cNvSpPr txBox="1"/>
          <p:nvPr/>
        </p:nvSpPr>
        <p:spPr>
          <a:xfrm>
            <a:off x="6035040" y="4069080"/>
            <a:ext cx="2194560" cy="73152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Ask Better Questions</a:t>
            </a:r>
            <a:endParaRPr lang="en-US" sz="1700" dirty="0"/>
          </a:p>
        </p:txBody>
      </p:sp>
      <p:sp>
        <p:nvSpPr>
          <p:cNvPr id="22" name="Shape 19"/>
          <p:cNvSpPr/>
          <p:nvPr/>
        </p:nvSpPr>
        <p:spPr>
          <a:xfrm>
            <a:off x="5120640" y="5074920"/>
            <a:ext cx="3200400" cy="914400"/>
          </a:xfrm>
          <a:prstGeom prst="roundRect">
            <a:avLst>
              <a:gd name="adj" fmla="val 12000"/>
            </a:avLst>
          </a:prstGeom>
          <a:solidFill>
            <a:srgbClr val="27503A"/>
          </a:solidFill>
          <a:ln w="12700">
            <a:solidFill>
              <a:srgbClr val="27503A"/>
            </a:solidFill>
            <a:prstDash val="solid"/>
          </a:ln>
        </p:spPr>
      </p:sp>
      <p:sp>
        <p:nvSpPr>
          <p:cNvPr id="23" name="Shape 20"/>
          <p:cNvSpPr/>
          <p:nvPr/>
        </p:nvSpPr>
        <p:spPr>
          <a:xfrm>
            <a:off x="5349240" y="5257800"/>
            <a:ext cx="548640" cy="548640"/>
          </a:xfrm>
          <a:prstGeom prst="ellipse">
            <a:avLst/>
          </a:prstGeom>
          <a:solidFill>
            <a:srgbClr val="E3A72F"/>
          </a:solidFill>
          <a:ln w="12700">
            <a:solidFill>
              <a:srgbClr val="E3A72F"/>
            </a:solidFill>
            <a:prstDash val="solid"/>
          </a:ln>
        </p:spPr>
      </p:sp>
      <p:sp>
        <p:nvSpPr>
          <p:cNvPr id="24" name="Text 21"/>
          <p:cNvSpPr txBox="1"/>
          <p:nvPr/>
        </p:nvSpPr>
        <p:spPr>
          <a:xfrm>
            <a:off x="5349240" y="5257800"/>
            <a:ext cx="548640" cy="548640"/>
          </a:xfrm>
          <a:prstGeom prst="rect">
            <a:avLst/>
          </a:prstGeom>
          <a:noFill/>
          <a:ln/>
        </p:spPr>
        <p:txBody>
          <a:bodyPr wrap="square" lIns="0" tIns="0" rIns="0" bIns="0" rtlCol="0" anchor="ctr"/>
          <a:lstStyle/>
          <a:p>
            <a:pPr algn="ctr" indent="0" marL="0">
              <a:buNone/>
            </a:pPr>
            <a:r>
              <a:rPr lang="en-US" sz="2000" b="1" dirty="0">
                <a:solidFill>
                  <a:srgbClr val="1E3B2C"/>
                </a:solidFill>
                <a:latin typeface="Cambria" pitchFamily="34" charset="0"/>
                <a:ea typeface="Cambria" pitchFamily="34" charset="-122"/>
                <a:cs typeface="Cambria" pitchFamily="34" charset="-120"/>
              </a:rPr>
              <a:t>5</a:t>
            </a:r>
            <a:endParaRPr lang="en-US" sz="2000" dirty="0"/>
          </a:p>
        </p:txBody>
      </p:sp>
      <p:sp>
        <p:nvSpPr>
          <p:cNvPr id="25" name="Text 22"/>
          <p:cNvSpPr txBox="1"/>
          <p:nvPr/>
        </p:nvSpPr>
        <p:spPr>
          <a:xfrm>
            <a:off x="6035040" y="5166360"/>
            <a:ext cx="2194560" cy="73152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Community Check</a:t>
            </a:r>
            <a:endParaRPr lang="en-US" sz="1700" dirty="0"/>
          </a:p>
        </p:txBody>
      </p:sp>
      <p:sp>
        <p:nvSpPr>
          <p:cNvPr id="26" name="Shape 23"/>
          <p:cNvSpPr/>
          <p:nvPr/>
        </p:nvSpPr>
        <p:spPr>
          <a:xfrm>
            <a:off x="8458200" y="685800"/>
            <a:ext cx="3200400" cy="914400"/>
          </a:xfrm>
          <a:prstGeom prst="roundRect">
            <a:avLst>
              <a:gd name="adj" fmla="val 12000"/>
            </a:avLst>
          </a:prstGeom>
          <a:solidFill>
            <a:srgbClr val="27503A"/>
          </a:solidFill>
          <a:ln w="12700">
            <a:solidFill>
              <a:srgbClr val="27503A"/>
            </a:solidFill>
            <a:prstDash val="solid"/>
          </a:ln>
        </p:spPr>
      </p:sp>
      <p:sp>
        <p:nvSpPr>
          <p:cNvPr id="27" name="Shape 24"/>
          <p:cNvSpPr/>
          <p:nvPr/>
        </p:nvSpPr>
        <p:spPr>
          <a:xfrm>
            <a:off x="8686800" y="868680"/>
            <a:ext cx="548640" cy="548640"/>
          </a:xfrm>
          <a:prstGeom prst="ellipse">
            <a:avLst/>
          </a:prstGeom>
          <a:solidFill>
            <a:srgbClr val="E3A72F"/>
          </a:solidFill>
          <a:ln w="12700">
            <a:solidFill>
              <a:srgbClr val="E3A72F"/>
            </a:solidFill>
            <a:prstDash val="solid"/>
          </a:ln>
        </p:spPr>
      </p:sp>
      <p:sp>
        <p:nvSpPr>
          <p:cNvPr id="28" name="Text 25"/>
          <p:cNvSpPr txBox="1"/>
          <p:nvPr/>
        </p:nvSpPr>
        <p:spPr>
          <a:xfrm>
            <a:off x="8686800" y="868680"/>
            <a:ext cx="548640" cy="548640"/>
          </a:xfrm>
          <a:prstGeom prst="rect">
            <a:avLst/>
          </a:prstGeom>
          <a:noFill/>
          <a:ln/>
        </p:spPr>
        <p:txBody>
          <a:bodyPr wrap="square" lIns="0" tIns="0" rIns="0" bIns="0" rtlCol="0" anchor="ctr"/>
          <a:lstStyle/>
          <a:p>
            <a:pPr algn="ctr" indent="0" marL="0">
              <a:buNone/>
            </a:pPr>
            <a:r>
              <a:rPr lang="en-US" sz="2000" b="1" dirty="0">
                <a:solidFill>
                  <a:srgbClr val="1E3B2C"/>
                </a:solidFill>
                <a:latin typeface="Cambria" pitchFamily="34" charset="0"/>
                <a:ea typeface="Cambria" pitchFamily="34" charset="-122"/>
                <a:cs typeface="Cambria" pitchFamily="34" charset="-120"/>
              </a:rPr>
              <a:t>6</a:t>
            </a:r>
            <a:endParaRPr lang="en-US" sz="2000" dirty="0"/>
          </a:p>
        </p:txBody>
      </p:sp>
      <p:sp>
        <p:nvSpPr>
          <p:cNvPr id="29" name="Text 26"/>
          <p:cNvSpPr txBox="1"/>
          <p:nvPr/>
        </p:nvSpPr>
        <p:spPr>
          <a:xfrm>
            <a:off x="9372600" y="777240"/>
            <a:ext cx="2194560" cy="73152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The 24-Hour Rule</a:t>
            </a:r>
            <a:endParaRPr lang="en-US" sz="1700" dirty="0"/>
          </a:p>
        </p:txBody>
      </p:sp>
      <p:sp>
        <p:nvSpPr>
          <p:cNvPr id="30" name="Shape 27"/>
          <p:cNvSpPr/>
          <p:nvPr/>
        </p:nvSpPr>
        <p:spPr>
          <a:xfrm>
            <a:off x="8458200" y="1783080"/>
            <a:ext cx="3200400" cy="914400"/>
          </a:xfrm>
          <a:prstGeom prst="roundRect">
            <a:avLst>
              <a:gd name="adj" fmla="val 12000"/>
            </a:avLst>
          </a:prstGeom>
          <a:solidFill>
            <a:srgbClr val="27503A"/>
          </a:solidFill>
          <a:ln w="12700">
            <a:solidFill>
              <a:srgbClr val="27503A"/>
            </a:solidFill>
            <a:prstDash val="solid"/>
          </a:ln>
        </p:spPr>
      </p:sp>
      <p:sp>
        <p:nvSpPr>
          <p:cNvPr id="31" name="Shape 28"/>
          <p:cNvSpPr/>
          <p:nvPr/>
        </p:nvSpPr>
        <p:spPr>
          <a:xfrm>
            <a:off x="8686800" y="1965960"/>
            <a:ext cx="548640" cy="548640"/>
          </a:xfrm>
          <a:prstGeom prst="ellipse">
            <a:avLst/>
          </a:prstGeom>
          <a:solidFill>
            <a:srgbClr val="E3A72F"/>
          </a:solidFill>
          <a:ln w="12700">
            <a:solidFill>
              <a:srgbClr val="E3A72F"/>
            </a:solidFill>
            <a:prstDash val="solid"/>
          </a:ln>
        </p:spPr>
      </p:sp>
      <p:sp>
        <p:nvSpPr>
          <p:cNvPr id="32" name="Text 29"/>
          <p:cNvSpPr txBox="1"/>
          <p:nvPr/>
        </p:nvSpPr>
        <p:spPr>
          <a:xfrm>
            <a:off x="8686800" y="1965960"/>
            <a:ext cx="548640" cy="548640"/>
          </a:xfrm>
          <a:prstGeom prst="rect">
            <a:avLst/>
          </a:prstGeom>
          <a:noFill/>
          <a:ln/>
        </p:spPr>
        <p:txBody>
          <a:bodyPr wrap="square" lIns="0" tIns="0" rIns="0" bIns="0" rtlCol="0" anchor="ctr"/>
          <a:lstStyle/>
          <a:p>
            <a:pPr algn="ctr" indent="0" marL="0">
              <a:buNone/>
            </a:pPr>
            <a:r>
              <a:rPr lang="en-US" sz="2000" b="1" dirty="0">
                <a:solidFill>
                  <a:srgbClr val="1E3B2C"/>
                </a:solidFill>
                <a:latin typeface="Cambria" pitchFamily="34" charset="0"/>
                <a:ea typeface="Cambria" pitchFamily="34" charset="-122"/>
                <a:cs typeface="Cambria" pitchFamily="34" charset="-120"/>
              </a:rPr>
              <a:t>7</a:t>
            </a:r>
            <a:endParaRPr lang="en-US" sz="2000" dirty="0"/>
          </a:p>
        </p:txBody>
      </p:sp>
      <p:sp>
        <p:nvSpPr>
          <p:cNvPr id="33" name="Text 30"/>
          <p:cNvSpPr txBox="1"/>
          <p:nvPr/>
        </p:nvSpPr>
        <p:spPr>
          <a:xfrm>
            <a:off x="9372600" y="1874520"/>
            <a:ext cx="2194560" cy="73152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Gratitude Reset</a:t>
            </a:r>
            <a:endParaRPr lang="en-US" sz="1700" dirty="0"/>
          </a:p>
        </p:txBody>
      </p:sp>
      <p:sp>
        <p:nvSpPr>
          <p:cNvPr id="34" name="Shape 31"/>
          <p:cNvSpPr/>
          <p:nvPr/>
        </p:nvSpPr>
        <p:spPr>
          <a:xfrm>
            <a:off x="8458200" y="2880360"/>
            <a:ext cx="3200400" cy="914400"/>
          </a:xfrm>
          <a:prstGeom prst="roundRect">
            <a:avLst>
              <a:gd name="adj" fmla="val 12000"/>
            </a:avLst>
          </a:prstGeom>
          <a:solidFill>
            <a:srgbClr val="27503A"/>
          </a:solidFill>
          <a:ln w="12700">
            <a:solidFill>
              <a:srgbClr val="27503A"/>
            </a:solidFill>
            <a:prstDash val="solid"/>
          </a:ln>
        </p:spPr>
      </p:sp>
      <p:sp>
        <p:nvSpPr>
          <p:cNvPr id="35" name="Shape 32"/>
          <p:cNvSpPr/>
          <p:nvPr/>
        </p:nvSpPr>
        <p:spPr>
          <a:xfrm>
            <a:off x="8686800" y="3063240"/>
            <a:ext cx="548640" cy="548640"/>
          </a:xfrm>
          <a:prstGeom prst="ellipse">
            <a:avLst/>
          </a:prstGeom>
          <a:solidFill>
            <a:srgbClr val="E3A72F"/>
          </a:solidFill>
          <a:ln w="12700">
            <a:solidFill>
              <a:srgbClr val="E3A72F"/>
            </a:solidFill>
            <a:prstDash val="solid"/>
          </a:ln>
        </p:spPr>
      </p:sp>
      <p:sp>
        <p:nvSpPr>
          <p:cNvPr id="36" name="Text 33"/>
          <p:cNvSpPr txBox="1"/>
          <p:nvPr/>
        </p:nvSpPr>
        <p:spPr>
          <a:xfrm>
            <a:off x="8686800" y="3063240"/>
            <a:ext cx="548640" cy="548640"/>
          </a:xfrm>
          <a:prstGeom prst="rect">
            <a:avLst/>
          </a:prstGeom>
          <a:noFill/>
          <a:ln/>
        </p:spPr>
        <p:txBody>
          <a:bodyPr wrap="square" lIns="0" tIns="0" rIns="0" bIns="0" rtlCol="0" anchor="ctr"/>
          <a:lstStyle/>
          <a:p>
            <a:pPr algn="ctr" indent="0" marL="0">
              <a:buNone/>
            </a:pPr>
            <a:r>
              <a:rPr lang="en-US" sz="2000" b="1" dirty="0">
                <a:solidFill>
                  <a:srgbClr val="1E3B2C"/>
                </a:solidFill>
                <a:latin typeface="Cambria" pitchFamily="34" charset="0"/>
                <a:ea typeface="Cambria" pitchFamily="34" charset="-122"/>
                <a:cs typeface="Cambria" pitchFamily="34" charset="-120"/>
              </a:rPr>
              <a:t>8</a:t>
            </a:r>
            <a:endParaRPr lang="en-US" sz="2000" dirty="0"/>
          </a:p>
        </p:txBody>
      </p:sp>
      <p:sp>
        <p:nvSpPr>
          <p:cNvPr id="37" name="Text 34"/>
          <p:cNvSpPr txBox="1"/>
          <p:nvPr/>
        </p:nvSpPr>
        <p:spPr>
          <a:xfrm>
            <a:off x="9372600" y="2971800"/>
            <a:ext cx="2194560" cy="73152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Serve Someone</a:t>
            </a:r>
            <a:endParaRPr lang="en-US" sz="1700" dirty="0"/>
          </a:p>
        </p:txBody>
      </p:sp>
      <p:sp>
        <p:nvSpPr>
          <p:cNvPr id="38" name="Shape 35"/>
          <p:cNvSpPr/>
          <p:nvPr/>
        </p:nvSpPr>
        <p:spPr>
          <a:xfrm>
            <a:off x="8458200" y="3977640"/>
            <a:ext cx="3200400" cy="914400"/>
          </a:xfrm>
          <a:prstGeom prst="roundRect">
            <a:avLst>
              <a:gd name="adj" fmla="val 12000"/>
            </a:avLst>
          </a:prstGeom>
          <a:solidFill>
            <a:srgbClr val="27503A"/>
          </a:solidFill>
          <a:ln w="12700">
            <a:solidFill>
              <a:srgbClr val="27503A"/>
            </a:solidFill>
            <a:prstDash val="solid"/>
          </a:ln>
        </p:spPr>
      </p:sp>
      <p:sp>
        <p:nvSpPr>
          <p:cNvPr id="39" name="Shape 36"/>
          <p:cNvSpPr/>
          <p:nvPr/>
        </p:nvSpPr>
        <p:spPr>
          <a:xfrm>
            <a:off x="8686800" y="4160520"/>
            <a:ext cx="548640" cy="548640"/>
          </a:xfrm>
          <a:prstGeom prst="ellipse">
            <a:avLst/>
          </a:prstGeom>
          <a:solidFill>
            <a:srgbClr val="E3A72F"/>
          </a:solidFill>
          <a:ln w="12700">
            <a:solidFill>
              <a:srgbClr val="E3A72F"/>
            </a:solidFill>
            <a:prstDash val="solid"/>
          </a:ln>
        </p:spPr>
      </p:sp>
      <p:sp>
        <p:nvSpPr>
          <p:cNvPr id="40" name="Text 37"/>
          <p:cNvSpPr txBox="1"/>
          <p:nvPr/>
        </p:nvSpPr>
        <p:spPr>
          <a:xfrm>
            <a:off x="8686800" y="4160520"/>
            <a:ext cx="548640" cy="548640"/>
          </a:xfrm>
          <a:prstGeom prst="rect">
            <a:avLst/>
          </a:prstGeom>
          <a:noFill/>
          <a:ln/>
        </p:spPr>
        <p:txBody>
          <a:bodyPr wrap="square" lIns="0" tIns="0" rIns="0" bIns="0" rtlCol="0" anchor="ctr"/>
          <a:lstStyle/>
          <a:p>
            <a:pPr algn="ctr" indent="0" marL="0">
              <a:buNone/>
            </a:pPr>
            <a:r>
              <a:rPr lang="en-US" sz="2000" b="1" dirty="0">
                <a:solidFill>
                  <a:srgbClr val="1E3B2C"/>
                </a:solidFill>
                <a:latin typeface="Cambria" pitchFamily="34" charset="0"/>
                <a:ea typeface="Cambria" pitchFamily="34" charset="-122"/>
                <a:cs typeface="Cambria" pitchFamily="34" charset="-120"/>
              </a:rPr>
              <a:t>9</a:t>
            </a:r>
            <a:endParaRPr lang="en-US" sz="2000" dirty="0"/>
          </a:p>
        </p:txBody>
      </p:sp>
      <p:sp>
        <p:nvSpPr>
          <p:cNvPr id="41" name="Text 38"/>
          <p:cNvSpPr txBox="1"/>
          <p:nvPr/>
        </p:nvSpPr>
        <p:spPr>
          <a:xfrm>
            <a:off x="9372600" y="4069080"/>
            <a:ext cx="2194560" cy="73152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Tiny Wins</a:t>
            </a:r>
            <a:endParaRPr lang="en-US" sz="1700" dirty="0"/>
          </a:p>
        </p:txBody>
      </p:sp>
      <p:sp>
        <p:nvSpPr>
          <p:cNvPr id="42" name="Shape 39"/>
          <p:cNvSpPr/>
          <p:nvPr/>
        </p:nvSpPr>
        <p:spPr>
          <a:xfrm>
            <a:off x="8458200" y="5074920"/>
            <a:ext cx="3200400" cy="914400"/>
          </a:xfrm>
          <a:prstGeom prst="roundRect">
            <a:avLst>
              <a:gd name="adj" fmla="val 12000"/>
            </a:avLst>
          </a:prstGeom>
          <a:solidFill>
            <a:srgbClr val="27503A"/>
          </a:solidFill>
          <a:ln w="12700">
            <a:solidFill>
              <a:srgbClr val="27503A"/>
            </a:solidFill>
            <a:prstDash val="solid"/>
          </a:ln>
        </p:spPr>
      </p:sp>
      <p:sp>
        <p:nvSpPr>
          <p:cNvPr id="43" name="Shape 40"/>
          <p:cNvSpPr/>
          <p:nvPr/>
        </p:nvSpPr>
        <p:spPr>
          <a:xfrm>
            <a:off x="8686800" y="5257800"/>
            <a:ext cx="548640" cy="548640"/>
          </a:xfrm>
          <a:prstGeom prst="ellipse">
            <a:avLst/>
          </a:prstGeom>
          <a:solidFill>
            <a:srgbClr val="E3A72F"/>
          </a:solidFill>
          <a:ln w="12700">
            <a:solidFill>
              <a:srgbClr val="E3A72F"/>
            </a:solidFill>
            <a:prstDash val="solid"/>
          </a:ln>
        </p:spPr>
      </p:sp>
      <p:sp>
        <p:nvSpPr>
          <p:cNvPr id="44" name="Text 41"/>
          <p:cNvSpPr txBox="1"/>
          <p:nvPr/>
        </p:nvSpPr>
        <p:spPr>
          <a:xfrm>
            <a:off x="8686800" y="5257800"/>
            <a:ext cx="548640" cy="548640"/>
          </a:xfrm>
          <a:prstGeom prst="rect">
            <a:avLst/>
          </a:prstGeom>
          <a:noFill/>
          <a:ln/>
        </p:spPr>
        <p:txBody>
          <a:bodyPr wrap="square" lIns="0" tIns="0" rIns="0" bIns="0" rtlCol="0" anchor="ctr"/>
          <a:lstStyle/>
          <a:p>
            <a:pPr algn="ctr" indent="0" marL="0">
              <a:buNone/>
            </a:pPr>
            <a:r>
              <a:rPr lang="en-US" sz="2000" b="1" dirty="0">
                <a:solidFill>
                  <a:srgbClr val="1E3B2C"/>
                </a:solidFill>
                <a:latin typeface="Cambria" pitchFamily="34" charset="0"/>
                <a:ea typeface="Cambria" pitchFamily="34" charset="-122"/>
                <a:cs typeface="Cambria" pitchFamily="34" charset="-120"/>
              </a:rPr>
              <a:t>10</a:t>
            </a:r>
            <a:endParaRPr lang="en-US" sz="2000" dirty="0"/>
          </a:p>
        </p:txBody>
      </p:sp>
      <p:sp>
        <p:nvSpPr>
          <p:cNvPr id="45" name="Text 42"/>
          <p:cNvSpPr txBox="1"/>
          <p:nvPr/>
        </p:nvSpPr>
        <p:spPr>
          <a:xfrm>
            <a:off x="9372600" y="5166360"/>
            <a:ext cx="2194560" cy="731520"/>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Identity Statement</a:t>
            </a:r>
            <a:endParaRPr lang="en-US" sz="1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457200"/>
            <a:ext cx="10881360" cy="731520"/>
          </a:xfrm>
          <a:prstGeom prst="rect">
            <a:avLst/>
          </a:prstGeom>
          <a:noFill/>
          <a:ln/>
        </p:spPr>
        <p:txBody>
          <a:bodyPr wrap="square" lIns="0" tIns="0" rIns="0" bIns="0" rtlCol="0" anchor="ctr"/>
          <a:lstStyle/>
          <a:p>
            <a:pPr indent="0" marL="0">
              <a:buNone/>
            </a:pPr>
            <a:r>
              <a:rPr lang="en-US" sz="3400" b="1" dirty="0">
                <a:solidFill>
                  <a:srgbClr val="1E3B2C"/>
                </a:solidFill>
                <a:latin typeface="Cambria" pitchFamily="34" charset="0"/>
                <a:ea typeface="Cambria" pitchFamily="34" charset="-122"/>
                <a:cs typeface="Cambria" pitchFamily="34" charset="-120"/>
              </a:rPr>
              <a:t>Faith without coercion</a:t>
            </a:r>
            <a:endParaRPr lang="en-US" sz="3400" dirty="0"/>
          </a:p>
        </p:txBody>
      </p:sp>
      <p:sp>
        <p:nvSpPr>
          <p:cNvPr id="3" name="Shape 1"/>
          <p:cNvSpPr/>
          <p:nvPr/>
        </p:nvSpPr>
        <p:spPr>
          <a:xfrm>
            <a:off x="640080" y="1463040"/>
            <a:ext cx="5349240" cy="4663440"/>
          </a:xfrm>
          <a:prstGeom prst="roundRect">
            <a:avLst>
              <a:gd name="adj" fmla="val 2353"/>
            </a:avLst>
          </a:prstGeom>
          <a:solidFill>
            <a:srgbClr val="1E3B2C"/>
          </a:solidFill>
          <a:ln w="12700">
            <a:solidFill>
              <a:srgbClr val="1E3B2C"/>
            </a:solidFill>
            <a:prstDash val="solid"/>
          </a:ln>
        </p:spPr>
      </p:sp>
      <p:sp>
        <p:nvSpPr>
          <p:cNvPr id="4" name="Shape 2"/>
          <p:cNvSpPr/>
          <p:nvPr/>
        </p:nvSpPr>
        <p:spPr>
          <a:xfrm>
            <a:off x="1120140" y="1943100"/>
            <a:ext cx="868680" cy="868680"/>
          </a:xfrm>
          <a:prstGeom prst="ellipse">
            <a:avLst/>
          </a:prstGeom>
          <a:solidFill>
            <a:srgbClr val="E3A72F"/>
          </a:solidFill>
          <a:ln w="12700">
            <a:solidFill>
              <a:srgbClr val="E3A72F"/>
            </a:solidFill>
            <a:prstDash val="solid"/>
          </a:ln>
        </p:spPr>
      </p:sp>
      <p:pic>
        <p:nvPicPr>
          <p:cNvPr id="5" name="Image 0" descr="preencoded.png">    </p:cNvPr>
          <p:cNvPicPr>
            <a:picLocks noChangeAspect="1"/>
          </p:cNvPicPr>
          <p:nvPr/>
        </p:nvPicPr>
        <p:blipFill>
          <a:blip r:embed="rId1"/>
          <a:stretch>
            <a:fillRect/>
          </a:stretch>
        </p:blipFill>
        <p:spPr>
          <a:xfrm>
            <a:off x="1337310" y="2160270"/>
            <a:ext cx="434340" cy="434340"/>
          </a:xfrm>
          <a:prstGeom prst="rect">
            <a:avLst/>
          </a:prstGeom>
        </p:spPr>
      </p:pic>
      <p:sp>
        <p:nvSpPr>
          <p:cNvPr id="6" name="Text 3"/>
          <p:cNvSpPr txBox="1"/>
          <p:nvPr/>
        </p:nvSpPr>
        <p:spPr>
          <a:xfrm>
            <a:off x="2194560" y="2011680"/>
            <a:ext cx="3566160" cy="82296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Biblically founded. Welcoming to all.</a:t>
            </a:r>
            <a:endParaRPr lang="en-US" sz="2200" dirty="0"/>
          </a:p>
        </p:txBody>
      </p:sp>
      <p:sp>
        <p:nvSpPr>
          <p:cNvPr id="7" name="Text 4"/>
          <p:cNvSpPr txBox="1"/>
          <p:nvPr/>
        </p:nvSpPr>
        <p:spPr>
          <a:xfrm>
            <a:off x="960120" y="3200400"/>
            <a:ext cx="4709160" cy="1097280"/>
          </a:xfrm>
          <a:prstGeom prst="rect">
            <a:avLst/>
          </a:prstGeom>
          <a:noFill/>
          <a:ln/>
        </p:spPr>
        <p:txBody>
          <a:bodyPr wrap="square" lIns="0" tIns="0" rIns="0" bIns="0" rtlCol="0" anchor="t"/>
          <a:lstStyle/>
          <a:p>
            <a:pPr indent="0" marL="0">
              <a:buNone/>
            </a:pPr>
            <a:r>
              <a:rPr lang="en-US" sz="1800" dirty="0">
                <a:solidFill>
                  <a:srgbClr val="FFFFFF"/>
                </a:solidFill>
                <a:latin typeface="Calibri" pitchFamily="34" charset="0"/>
                <a:ea typeface="Calibri" pitchFamily="34" charset="-122"/>
                <a:cs typeface="Calibri" pitchFamily="34" charset="-120"/>
              </a:rPr>
              <a:t>Truth, love, responsibility, forgiveness, and hope are lived before they are preached.</a:t>
            </a:r>
            <a:endParaRPr lang="en-US" sz="1800" dirty="0"/>
          </a:p>
        </p:txBody>
      </p:sp>
      <p:sp>
        <p:nvSpPr>
          <p:cNvPr id="8" name="Text 5"/>
          <p:cNvSpPr txBox="1"/>
          <p:nvPr/>
        </p:nvSpPr>
        <p:spPr>
          <a:xfrm>
            <a:off x="960120" y="4343400"/>
            <a:ext cx="4709160" cy="868680"/>
          </a:xfrm>
          <a:prstGeom prst="rect">
            <a:avLst/>
          </a:prstGeom>
          <a:noFill/>
          <a:ln/>
        </p:spPr>
        <p:txBody>
          <a:bodyPr wrap="square" lIns="0" tIns="0" rIns="0" bIns="0" rtlCol="0" anchor="t"/>
          <a:lstStyle/>
          <a:p>
            <a:pPr indent="0" marL="0">
              <a:buNone/>
            </a:pPr>
            <a:r>
              <a:rPr lang="en-US" sz="1500" dirty="0">
                <a:solidFill>
                  <a:srgbClr val="A9C5A0"/>
                </a:solidFill>
                <a:latin typeface="Calibri" pitchFamily="34" charset="0"/>
                <a:ea typeface="Calibri" pitchFamily="34" charset="-122"/>
                <a:cs typeface="Calibri" pitchFamily="34" charset="-120"/>
              </a:rPr>
              <a:t>No one is required to believe on day one. Jesus didn't start with lectures — he started with questions:</a:t>
            </a:r>
            <a:endParaRPr lang="en-US" sz="1500" dirty="0"/>
          </a:p>
        </p:txBody>
      </p:sp>
      <p:sp>
        <p:nvSpPr>
          <p:cNvPr id="9" name="Text 6"/>
          <p:cNvSpPr txBox="1"/>
          <p:nvPr/>
        </p:nvSpPr>
        <p:spPr>
          <a:xfrm>
            <a:off x="960120" y="5257800"/>
            <a:ext cx="4709160" cy="640080"/>
          </a:xfrm>
          <a:prstGeom prst="rect">
            <a:avLst/>
          </a:prstGeom>
          <a:noFill/>
          <a:ln/>
        </p:spPr>
        <p:txBody>
          <a:bodyPr wrap="square" lIns="0" tIns="0" rIns="0" bIns="0" rtlCol="0" anchor="t"/>
          <a:lstStyle/>
          <a:p>
            <a:pPr indent="0" marL="0">
              <a:buNone/>
            </a:pPr>
            <a:r>
              <a:rPr lang="en-US" sz="2400" b="1" i="1" dirty="0">
                <a:solidFill>
                  <a:srgbClr val="E3A72F"/>
                </a:solidFill>
                <a:latin typeface="Cambria" pitchFamily="34" charset="0"/>
                <a:ea typeface="Cambria" pitchFamily="34" charset="-122"/>
                <a:cs typeface="Cambria" pitchFamily="34" charset="-120"/>
              </a:rPr>
              <a:t>"Do you want to get well?"</a:t>
            </a:r>
            <a:endParaRPr lang="en-US" sz="2400" dirty="0"/>
          </a:p>
        </p:txBody>
      </p:sp>
      <p:sp>
        <p:nvSpPr>
          <p:cNvPr id="10" name="Shape 7"/>
          <p:cNvSpPr/>
          <p:nvPr/>
        </p:nvSpPr>
        <p:spPr>
          <a:xfrm>
            <a:off x="6217920" y="1463040"/>
            <a:ext cx="5349240" cy="4663440"/>
          </a:xfrm>
          <a:prstGeom prst="roundRect">
            <a:avLst>
              <a:gd name="adj" fmla="val 2353"/>
            </a:avLst>
          </a:prstGeom>
          <a:solidFill>
            <a:srgbClr val="EEF3EA"/>
          </a:solidFill>
          <a:ln w="12700">
            <a:solidFill>
              <a:srgbClr val="EEF3EA"/>
            </a:solidFill>
            <a:prstDash val="solid"/>
          </a:ln>
        </p:spPr>
      </p:sp>
      <p:sp>
        <p:nvSpPr>
          <p:cNvPr id="11" name="Shape 8"/>
          <p:cNvSpPr/>
          <p:nvPr/>
        </p:nvSpPr>
        <p:spPr>
          <a:xfrm>
            <a:off x="6697980" y="1943100"/>
            <a:ext cx="868680" cy="868680"/>
          </a:xfrm>
          <a:prstGeom prst="ellipse">
            <a:avLst/>
          </a:prstGeom>
          <a:solidFill>
            <a:srgbClr val="3E7B4F"/>
          </a:solidFill>
          <a:ln w="12700">
            <a:solidFill>
              <a:srgbClr val="3E7B4F"/>
            </a:solidFill>
            <a:prstDash val="solid"/>
          </a:ln>
        </p:spPr>
      </p:sp>
      <p:pic>
        <p:nvPicPr>
          <p:cNvPr id="12" name="Image 1" descr="preencoded.png">    </p:cNvPr>
          <p:cNvPicPr>
            <a:picLocks noChangeAspect="1"/>
          </p:cNvPicPr>
          <p:nvPr/>
        </p:nvPicPr>
        <p:blipFill>
          <a:blip r:embed="rId2"/>
          <a:stretch>
            <a:fillRect/>
          </a:stretch>
        </p:blipFill>
        <p:spPr>
          <a:xfrm>
            <a:off x="6915150" y="2160270"/>
            <a:ext cx="434340" cy="434340"/>
          </a:xfrm>
          <a:prstGeom prst="rect">
            <a:avLst/>
          </a:prstGeom>
        </p:spPr>
      </p:pic>
      <p:sp>
        <p:nvSpPr>
          <p:cNvPr id="13" name="Text 9"/>
          <p:cNvSpPr txBox="1"/>
          <p:nvPr/>
        </p:nvSpPr>
        <p:spPr>
          <a:xfrm>
            <a:off x="7772400" y="2011680"/>
            <a:ext cx="3566160" cy="822960"/>
          </a:xfrm>
          <a:prstGeom prst="rect">
            <a:avLst/>
          </a:prstGeom>
          <a:noFill/>
          <a:ln/>
        </p:spPr>
        <p:txBody>
          <a:bodyPr wrap="square" lIns="0" tIns="0" rIns="0" bIns="0" rtlCol="0" anchor="ctr"/>
          <a:lstStyle/>
          <a:p>
            <a:pPr indent="0" marL="0">
              <a:buNone/>
            </a:pPr>
            <a:r>
              <a:rPr lang="en-US" sz="2200" b="1" dirty="0">
                <a:solidFill>
                  <a:srgbClr val="1E3B2C"/>
                </a:solidFill>
                <a:latin typeface="Cambria" pitchFamily="34" charset="0"/>
                <a:ea typeface="Cambria" pitchFamily="34" charset="-122"/>
                <a:cs typeface="Cambria" pitchFamily="34" charset="-120"/>
              </a:rPr>
              <a:t>The gardener's principle</a:t>
            </a:r>
            <a:endParaRPr lang="en-US" sz="2200" dirty="0"/>
          </a:p>
        </p:txBody>
      </p:sp>
      <p:sp>
        <p:nvSpPr>
          <p:cNvPr id="14" name="Text 10"/>
          <p:cNvSpPr txBox="1"/>
          <p:nvPr/>
        </p:nvSpPr>
        <p:spPr>
          <a:xfrm>
            <a:off x="6537960" y="3200400"/>
            <a:ext cx="4709160" cy="457200"/>
          </a:xfrm>
          <a:prstGeom prst="rect">
            <a:avLst/>
          </a:prstGeom>
          <a:noFill/>
          <a:ln/>
        </p:spPr>
        <p:txBody>
          <a:bodyPr wrap="square" lIns="0" tIns="0" rIns="0" bIns="0" rtlCol="0" anchor="t"/>
          <a:lstStyle/>
          <a:p>
            <a:pPr indent="0" marL="0">
              <a:buNone/>
            </a:pPr>
            <a:r>
              <a:rPr lang="en-US" sz="2000" b="1" dirty="0">
                <a:solidFill>
                  <a:srgbClr val="23302A"/>
                </a:solidFill>
                <a:latin typeface="Calibri" pitchFamily="34" charset="0"/>
                <a:ea typeface="Calibri" pitchFamily="34" charset="-122"/>
                <a:cs typeface="Calibri" pitchFamily="34" charset="-120"/>
              </a:rPr>
              <a:t>We can't change anyone.</a:t>
            </a:r>
            <a:endParaRPr lang="en-US" sz="2000" dirty="0"/>
          </a:p>
        </p:txBody>
      </p:sp>
      <p:sp>
        <p:nvSpPr>
          <p:cNvPr id="15" name="Text 11"/>
          <p:cNvSpPr txBox="1"/>
          <p:nvPr/>
        </p:nvSpPr>
        <p:spPr>
          <a:xfrm>
            <a:off x="6537960" y="3703320"/>
            <a:ext cx="4709160" cy="1371600"/>
          </a:xfrm>
          <a:prstGeom prst="rect">
            <a:avLst/>
          </a:prstGeom>
          <a:noFill/>
          <a:ln/>
        </p:spPr>
        <p:txBody>
          <a:bodyPr wrap="square" lIns="0" tIns="0" rIns="0" bIns="0" rtlCol="0" anchor="t"/>
          <a:lstStyle/>
          <a:p>
            <a:pPr indent="0" marL="0">
              <a:buNone/>
            </a:pPr>
            <a:r>
              <a:rPr lang="en-US" sz="1500" dirty="0">
                <a:solidFill>
                  <a:srgbClr val="5E6B62"/>
                </a:solidFill>
                <a:latin typeface="Calibri" pitchFamily="34" charset="0"/>
                <a:ea typeface="Calibri" pitchFamily="34" charset="-122"/>
                <a:cs typeface="Calibri" pitchFamily="34" charset="-120"/>
              </a:rPr>
              <a:t>A gardener can't make a seed grow. He prepares the soil, waters, pulls weeds, and protects the young plant. Growth itself is beyond his control.</a:t>
            </a:r>
            <a:endParaRPr lang="en-US" sz="1500" dirty="0"/>
          </a:p>
        </p:txBody>
      </p:sp>
      <p:sp>
        <p:nvSpPr>
          <p:cNvPr id="16" name="Text 12"/>
          <p:cNvSpPr txBox="1"/>
          <p:nvPr/>
        </p:nvSpPr>
        <p:spPr>
          <a:xfrm>
            <a:off x="6537960" y="5120640"/>
            <a:ext cx="4709160" cy="868680"/>
          </a:xfrm>
          <a:prstGeom prst="rect">
            <a:avLst/>
          </a:prstGeom>
          <a:noFill/>
          <a:ln/>
        </p:spPr>
        <p:txBody>
          <a:bodyPr wrap="square" lIns="0" tIns="0" rIns="0" bIns="0" rtlCol="0" anchor="t"/>
          <a:lstStyle/>
          <a:p>
            <a:pPr indent="0" marL="0">
              <a:buNone/>
            </a:pPr>
            <a:r>
              <a:rPr lang="en-US" sz="1900" b="1" i="1" dirty="0">
                <a:solidFill>
                  <a:srgbClr val="1E3B2C"/>
                </a:solidFill>
                <a:latin typeface="Cambria" pitchFamily="34" charset="0"/>
                <a:ea typeface="Cambria" pitchFamily="34" charset="-122"/>
                <a:cs typeface="Cambria" pitchFamily="34" charset="-120"/>
              </a:rPr>
              <a:t>We don't force growth. We cultivate the conditions where growth can happen.</a:t>
            </a:r>
            <a:endParaRPr lang="en-US" sz="1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EF3EA"/>
        </a:solidFill>
      </p:bgPr>
    </p:bg>
    <p:spTree>
      <p:nvGrpSpPr>
        <p:cNvPr id="1" name=""/>
        <p:cNvGrpSpPr/>
        <p:nvPr/>
      </p:nvGrpSpPr>
      <p:grpSpPr>
        <a:xfrm>
          <a:off x="0" y="0"/>
          <a:ext cx="0" cy="0"/>
          <a:chOff x="0" y="0"/>
          <a:chExt cx="0" cy="0"/>
        </a:xfrm>
      </p:grpSpPr>
      <p:sp>
        <p:nvSpPr>
          <p:cNvPr id="2" name="Text 0"/>
          <p:cNvSpPr txBox="1"/>
          <p:nvPr/>
        </p:nvSpPr>
        <p:spPr>
          <a:xfrm>
            <a:off x="640080" y="457200"/>
            <a:ext cx="10881360" cy="731520"/>
          </a:xfrm>
          <a:prstGeom prst="rect">
            <a:avLst/>
          </a:prstGeom>
          <a:noFill/>
          <a:ln/>
        </p:spPr>
        <p:txBody>
          <a:bodyPr wrap="square" lIns="0" tIns="0" rIns="0" bIns="0" rtlCol="0" anchor="ctr"/>
          <a:lstStyle/>
          <a:p>
            <a:pPr indent="0" marL="0">
              <a:buNone/>
            </a:pPr>
            <a:r>
              <a:rPr lang="en-US" sz="3400" b="1" dirty="0">
                <a:solidFill>
                  <a:srgbClr val="1E3B2C"/>
                </a:solidFill>
                <a:latin typeface="Cambria" pitchFamily="34" charset="0"/>
                <a:ea typeface="Cambria" pitchFamily="34" charset="-122"/>
                <a:cs typeface="Cambria" pitchFamily="34" charset="-120"/>
              </a:rPr>
              <a:t>Built to sustain itself</a:t>
            </a:r>
            <a:endParaRPr lang="en-US" sz="3400" dirty="0"/>
          </a:p>
        </p:txBody>
      </p:sp>
      <p:sp>
        <p:nvSpPr>
          <p:cNvPr id="3" name="Text 1"/>
          <p:cNvSpPr txBox="1"/>
          <p:nvPr/>
        </p:nvSpPr>
        <p:spPr>
          <a:xfrm>
            <a:off x="640080" y="1188720"/>
            <a:ext cx="10881360" cy="457200"/>
          </a:xfrm>
          <a:prstGeom prst="rect">
            <a:avLst/>
          </a:prstGeom>
          <a:noFill/>
          <a:ln/>
        </p:spPr>
        <p:txBody>
          <a:bodyPr wrap="square" lIns="0" tIns="0" rIns="0" bIns="0" rtlCol="0" anchor="t"/>
          <a:lstStyle/>
          <a:p>
            <a:pPr indent="0" marL="0">
              <a:buNone/>
            </a:pPr>
            <a:r>
              <a:rPr lang="en-US" sz="1800" i="1" dirty="0">
                <a:solidFill>
                  <a:srgbClr val="5E6B62"/>
                </a:solidFill>
                <a:latin typeface="Calibri" pitchFamily="34" charset="0"/>
                <a:ea typeface="Calibri" pitchFamily="34" charset="-122"/>
                <a:cs typeface="Calibri" pitchFamily="34" charset="-120"/>
              </a:rPr>
              <a:t>Many ministries start with housing and struggle financially. We design for sustainability from day one.</a:t>
            </a:r>
            <a:endParaRPr lang="en-US" sz="1800" dirty="0"/>
          </a:p>
        </p:txBody>
      </p:sp>
      <p:sp>
        <p:nvSpPr>
          <p:cNvPr id="4" name="Shape 2"/>
          <p:cNvSpPr/>
          <p:nvPr/>
        </p:nvSpPr>
        <p:spPr>
          <a:xfrm>
            <a:off x="640080" y="1828800"/>
            <a:ext cx="5212080" cy="4343400"/>
          </a:xfrm>
          <a:prstGeom prst="roundRect">
            <a:avLst>
              <a:gd name="adj" fmla="val 2526"/>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5" name="Shape 3"/>
          <p:cNvSpPr/>
          <p:nvPr/>
        </p:nvSpPr>
        <p:spPr>
          <a:xfrm>
            <a:off x="982980" y="2171700"/>
            <a:ext cx="777240" cy="777240"/>
          </a:xfrm>
          <a:prstGeom prst="ellipse">
            <a:avLst/>
          </a:prstGeom>
          <a:solidFill>
            <a:srgbClr val="1E3B2C"/>
          </a:solidFill>
          <a:ln w="12700">
            <a:solidFill>
              <a:srgbClr val="1E3B2C"/>
            </a:solidFill>
            <a:prstDash val="solid"/>
          </a:ln>
        </p:spPr>
      </p:sp>
      <p:pic>
        <p:nvPicPr>
          <p:cNvPr id="6" name="Image 0" descr="preencoded.png">    </p:cNvPr>
          <p:cNvPicPr>
            <a:picLocks noChangeAspect="1"/>
          </p:cNvPicPr>
          <p:nvPr/>
        </p:nvPicPr>
        <p:blipFill>
          <a:blip r:embed="rId1"/>
          <a:stretch>
            <a:fillRect/>
          </a:stretch>
        </p:blipFill>
        <p:spPr>
          <a:xfrm>
            <a:off x="1177290" y="2366010"/>
            <a:ext cx="388620" cy="388620"/>
          </a:xfrm>
          <a:prstGeom prst="rect">
            <a:avLst/>
          </a:prstGeom>
        </p:spPr>
      </p:pic>
      <p:sp>
        <p:nvSpPr>
          <p:cNvPr id="7" name="Text 4"/>
          <p:cNvSpPr txBox="1"/>
          <p:nvPr/>
        </p:nvSpPr>
        <p:spPr>
          <a:xfrm>
            <a:off x="2011680" y="2194560"/>
            <a:ext cx="3657600" cy="731520"/>
          </a:xfrm>
          <a:prstGeom prst="rect">
            <a:avLst/>
          </a:prstGeom>
          <a:noFill/>
          <a:ln/>
        </p:spPr>
        <p:txBody>
          <a:bodyPr wrap="square" lIns="0" tIns="0" rIns="0" bIns="0" rtlCol="0" anchor="ctr"/>
          <a:lstStyle/>
          <a:p>
            <a:pPr indent="0" marL="0">
              <a:buNone/>
            </a:pPr>
            <a:r>
              <a:rPr lang="en-US" sz="2200" b="1" dirty="0">
                <a:solidFill>
                  <a:srgbClr val="1E3B2C"/>
                </a:solidFill>
                <a:latin typeface="Cambria" pitchFamily="34" charset="0"/>
                <a:ea typeface="Cambria" pitchFamily="34" charset="-122"/>
                <a:cs typeface="Cambria" pitchFamily="34" charset="-120"/>
              </a:rPr>
              <a:t>Mission-earned revenue</a:t>
            </a:r>
            <a:endParaRPr lang="en-US" sz="2200" dirty="0"/>
          </a:p>
        </p:txBody>
      </p:sp>
      <p:sp>
        <p:nvSpPr>
          <p:cNvPr id="8" name="Text 5"/>
          <p:cNvSpPr txBox="1"/>
          <p:nvPr/>
        </p:nvSpPr>
        <p:spPr>
          <a:xfrm>
            <a:off x="914400" y="3200400"/>
            <a:ext cx="4663440" cy="2743200"/>
          </a:xfrm>
          <a:prstGeom prst="rect">
            <a:avLst/>
          </a:prstGeom>
          <a:noFill/>
          <a:ln/>
        </p:spPr>
        <p:txBody>
          <a:bodyPr wrap="square" lIns="0" tIns="0" rIns="0" bIns="0" rtlCol="0" anchor="t"/>
          <a:lstStyle/>
          <a:p>
            <a:pPr marL="342900" indent="-342900">
              <a:spcAft>
                <a:spcPts val="1400"/>
              </a:spcAft>
              <a:buSzPct val="100000"/>
              <a:buChar char="•"/>
            </a:pPr>
            <a:r>
              <a:rPr lang="en-US" sz="2000" dirty="0">
                <a:solidFill>
                  <a:srgbClr val="23302A"/>
                </a:solidFill>
                <a:latin typeface="Calibri" pitchFamily="34" charset="0"/>
                <a:ea typeface="Calibri" pitchFamily="34" charset="-122"/>
                <a:cs typeface="Calibri" pitchFamily="34" charset="-120"/>
              </a:rPr>
              <a:t>Farmers markets &amp; CSA memberships</a:t>
            </a:r>
            <a:endParaRPr lang="en-US" sz="2000" dirty="0"/>
          </a:p>
          <a:p>
            <a:pPr marL="342900" indent="-342900">
              <a:spcAft>
                <a:spcPts val="1400"/>
              </a:spcAft>
              <a:buSzPct val="100000"/>
              <a:buChar char="•"/>
            </a:pPr>
            <a:r>
              <a:rPr lang="en-US" sz="2000" dirty="0">
                <a:solidFill>
                  <a:srgbClr val="23302A"/>
                </a:solidFill>
                <a:latin typeface="Calibri" pitchFamily="34" charset="0"/>
                <a:ea typeface="Calibri" pitchFamily="34" charset="-122"/>
                <a:cs typeface="Calibri" pitchFamily="34" charset="-120"/>
              </a:rPr>
              <a:t>Eggs, honey, produce, and plant nursery</a:t>
            </a:r>
            <a:endParaRPr lang="en-US" sz="2000" dirty="0"/>
          </a:p>
          <a:p>
            <a:pPr marL="342900" indent="-342900">
              <a:spcAft>
                <a:spcPts val="1400"/>
              </a:spcAft>
              <a:buSzPct val="100000"/>
              <a:buChar char="•"/>
            </a:pPr>
            <a:r>
              <a:rPr lang="en-US" sz="2000" dirty="0">
                <a:solidFill>
                  <a:srgbClr val="23302A"/>
                </a:solidFill>
                <a:latin typeface="Calibri" pitchFamily="34" charset="0"/>
                <a:ea typeface="Calibri" pitchFamily="34" charset="-122"/>
                <a:cs typeface="Calibri" pitchFamily="34" charset="-120"/>
              </a:rPr>
              <a:t>Woodworking, crafts, and furniture restoration</a:t>
            </a:r>
            <a:endParaRPr lang="en-US" sz="2000" dirty="0"/>
          </a:p>
          <a:p>
            <a:pPr marL="342900" indent="-342900">
              <a:spcAft>
                <a:spcPts val="1400"/>
              </a:spcAft>
              <a:buSzPct val="100000"/>
              <a:buChar char="•"/>
            </a:pPr>
            <a:r>
              <a:rPr lang="en-US" sz="2000" dirty="0">
                <a:solidFill>
                  <a:srgbClr val="23302A"/>
                </a:solidFill>
                <a:latin typeface="Calibri" pitchFamily="34" charset="0"/>
                <a:ea typeface="Calibri" pitchFamily="34" charset="-122"/>
                <a:cs typeface="Calibri" pitchFamily="34" charset="-120"/>
              </a:rPr>
              <a:t>Café, workshops, and event rentals</a:t>
            </a:r>
            <a:endParaRPr lang="en-US" sz="2000" dirty="0"/>
          </a:p>
        </p:txBody>
      </p:sp>
      <p:sp>
        <p:nvSpPr>
          <p:cNvPr id="9" name="Shape 6"/>
          <p:cNvSpPr/>
          <p:nvPr/>
        </p:nvSpPr>
        <p:spPr>
          <a:xfrm>
            <a:off x="6309360" y="1828800"/>
            <a:ext cx="5257800" cy="4343400"/>
          </a:xfrm>
          <a:prstGeom prst="roundRect">
            <a:avLst>
              <a:gd name="adj" fmla="val 2526"/>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10" name="Shape 7"/>
          <p:cNvSpPr/>
          <p:nvPr/>
        </p:nvSpPr>
        <p:spPr>
          <a:xfrm>
            <a:off x="6652260" y="2171700"/>
            <a:ext cx="777240" cy="777240"/>
          </a:xfrm>
          <a:prstGeom prst="ellipse">
            <a:avLst/>
          </a:prstGeom>
          <a:solidFill>
            <a:srgbClr val="E3A72F"/>
          </a:solidFill>
          <a:ln w="12700">
            <a:solidFill>
              <a:srgbClr val="E3A72F"/>
            </a:solidFill>
            <a:prstDash val="solid"/>
          </a:ln>
        </p:spPr>
      </p:sp>
      <p:pic>
        <p:nvPicPr>
          <p:cNvPr id="11" name="Image 1" descr="preencoded.png">    </p:cNvPr>
          <p:cNvPicPr>
            <a:picLocks noChangeAspect="1"/>
          </p:cNvPicPr>
          <p:nvPr/>
        </p:nvPicPr>
        <p:blipFill>
          <a:blip r:embed="rId2"/>
          <a:stretch>
            <a:fillRect/>
          </a:stretch>
        </p:blipFill>
        <p:spPr>
          <a:xfrm>
            <a:off x="6846570" y="2366010"/>
            <a:ext cx="388620" cy="388620"/>
          </a:xfrm>
          <a:prstGeom prst="rect">
            <a:avLst/>
          </a:prstGeom>
        </p:spPr>
      </p:pic>
      <p:sp>
        <p:nvSpPr>
          <p:cNvPr id="12" name="Text 8"/>
          <p:cNvSpPr txBox="1"/>
          <p:nvPr/>
        </p:nvSpPr>
        <p:spPr>
          <a:xfrm>
            <a:off x="7680960" y="2194560"/>
            <a:ext cx="3657600" cy="731520"/>
          </a:xfrm>
          <a:prstGeom prst="rect">
            <a:avLst/>
          </a:prstGeom>
          <a:noFill/>
          <a:ln/>
        </p:spPr>
        <p:txBody>
          <a:bodyPr wrap="square" lIns="0" tIns="0" rIns="0" bIns="0" rtlCol="0" anchor="ctr"/>
          <a:lstStyle/>
          <a:p>
            <a:pPr indent="0" marL="0">
              <a:buNone/>
            </a:pPr>
            <a:r>
              <a:rPr lang="en-US" sz="2200" b="1" dirty="0">
                <a:solidFill>
                  <a:srgbClr val="1E3B2C"/>
                </a:solidFill>
                <a:latin typeface="Cambria" pitchFamily="34" charset="0"/>
                <a:ea typeface="Cambria" pitchFamily="34" charset="-122"/>
                <a:cs typeface="Cambria" pitchFamily="34" charset="-120"/>
              </a:rPr>
              <a:t>Generosity &amp; partnership</a:t>
            </a:r>
            <a:endParaRPr lang="en-US" sz="2200" dirty="0"/>
          </a:p>
        </p:txBody>
      </p:sp>
      <p:sp>
        <p:nvSpPr>
          <p:cNvPr id="13" name="Text 9"/>
          <p:cNvSpPr txBox="1"/>
          <p:nvPr/>
        </p:nvSpPr>
        <p:spPr>
          <a:xfrm>
            <a:off x="6583680" y="3200400"/>
            <a:ext cx="4754880" cy="2743200"/>
          </a:xfrm>
          <a:prstGeom prst="rect">
            <a:avLst/>
          </a:prstGeom>
          <a:noFill/>
          <a:ln/>
        </p:spPr>
        <p:txBody>
          <a:bodyPr wrap="square" lIns="0" tIns="0" rIns="0" bIns="0" rtlCol="0" anchor="t"/>
          <a:lstStyle/>
          <a:p>
            <a:pPr marL="342900" indent="-342900">
              <a:spcAft>
                <a:spcPts val="1400"/>
              </a:spcAft>
              <a:buSzPct val="100000"/>
              <a:buChar char="•"/>
            </a:pPr>
            <a:r>
              <a:rPr lang="en-US" sz="2000" dirty="0">
                <a:solidFill>
                  <a:srgbClr val="23302A"/>
                </a:solidFill>
                <a:latin typeface="Calibri" pitchFamily="34" charset="0"/>
                <a:ea typeface="Calibri" pitchFamily="34" charset="-122"/>
                <a:cs typeface="Calibri" pitchFamily="34" charset="-120"/>
              </a:rPr>
              <a:t>Individuals and monthly givers</a:t>
            </a:r>
            <a:endParaRPr lang="en-US" sz="2000" dirty="0"/>
          </a:p>
          <a:p>
            <a:pPr marL="342900" indent="-342900">
              <a:spcAft>
                <a:spcPts val="1400"/>
              </a:spcAft>
              <a:buSzPct val="100000"/>
              <a:buChar char="•"/>
            </a:pPr>
            <a:r>
              <a:rPr lang="en-US" sz="2000" dirty="0">
                <a:solidFill>
                  <a:srgbClr val="23302A"/>
                </a:solidFill>
                <a:latin typeface="Calibri" pitchFamily="34" charset="0"/>
                <a:ea typeface="Calibri" pitchFamily="34" charset="-122"/>
                <a:cs typeface="Calibri" pitchFamily="34" charset="-120"/>
              </a:rPr>
              <a:t>Church partnerships and mission budgets</a:t>
            </a:r>
            <a:endParaRPr lang="en-US" sz="2000" dirty="0"/>
          </a:p>
          <a:p>
            <a:pPr marL="342900" indent="-342900">
              <a:spcAft>
                <a:spcPts val="1400"/>
              </a:spcAft>
              <a:buSzPct val="100000"/>
              <a:buChar char="•"/>
            </a:pPr>
            <a:r>
              <a:rPr lang="en-US" sz="2000" dirty="0">
                <a:solidFill>
                  <a:srgbClr val="23302A"/>
                </a:solidFill>
                <a:latin typeface="Calibri" pitchFamily="34" charset="0"/>
                <a:ea typeface="Calibri" pitchFamily="34" charset="-122"/>
                <a:cs typeface="Calibri" pitchFamily="34" charset="-120"/>
              </a:rPr>
              <a:t>Corporate sponsorships &amp; in-kind gifts</a:t>
            </a:r>
            <a:endParaRPr lang="en-US" sz="2000" dirty="0"/>
          </a:p>
          <a:p>
            <a:pPr marL="342900" indent="-342900">
              <a:spcAft>
                <a:spcPts val="1400"/>
              </a:spcAft>
              <a:buSzPct val="100000"/>
              <a:buChar char="•"/>
            </a:pPr>
            <a:r>
              <a:rPr lang="en-US" sz="2000" dirty="0">
                <a:solidFill>
                  <a:srgbClr val="23302A"/>
                </a:solidFill>
                <a:latin typeface="Calibri" pitchFamily="34" charset="0"/>
                <a:ea typeface="Calibri" pitchFamily="34" charset="-122"/>
                <a:cs typeface="Calibri" pitchFamily="34" charset="-120"/>
              </a:rPr>
              <a:t>Grants: housing, agriculture, workforce, food security</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457200"/>
            <a:ext cx="10881360" cy="731520"/>
          </a:xfrm>
          <a:prstGeom prst="rect">
            <a:avLst/>
          </a:prstGeom>
          <a:noFill/>
          <a:ln/>
        </p:spPr>
        <p:txBody>
          <a:bodyPr wrap="square" lIns="0" tIns="0" rIns="0" bIns="0" rtlCol="0" anchor="ctr"/>
          <a:lstStyle/>
          <a:p>
            <a:pPr indent="0" marL="0">
              <a:buNone/>
            </a:pPr>
            <a:r>
              <a:rPr lang="en-US" sz="3400" b="1" dirty="0">
                <a:solidFill>
                  <a:srgbClr val="1E3B2C"/>
                </a:solidFill>
                <a:latin typeface="Cambria" pitchFamily="34" charset="0"/>
                <a:ea typeface="Cambria" pitchFamily="34" charset="-122"/>
                <a:cs typeface="Cambria" pitchFamily="34" charset="-120"/>
              </a:rPr>
              <a:t>Build a model. Change a nation.</a:t>
            </a:r>
            <a:endParaRPr lang="en-US" sz="3400" dirty="0"/>
          </a:p>
        </p:txBody>
      </p:sp>
      <p:sp>
        <p:nvSpPr>
          <p:cNvPr id="3" name="Shape 1"/>
          <p:cNvSpPr/>
          <p:nvPr/>
        </p:nvSpPr>
        <p:spPr>
          <a:xfrm>
            <a:off x="6858000" y="2194560"/>
            <a:ext cx="1920240" cy="1691640"/>
          </a:xfrm>
          <a:prstGeom prst="line">
            <a:avLst/>
          </a:prstGeom>
          <a:noFill/>
          <a:ln w="38100">
            <a:solidFill>
              <a:srgbClr val="A9C5A0"/>
            </a:solidFill>
            <a:prstDash val="dash"/>
          </a:ln>
        </p:spPr>
      </p:sp>
      <p:sp>
        <p:nvSpPr>
          <p:cNvPr id="4" name="Shape 2"/>
          <p:cNvSpPr/>
          <p:nvPr/>
        </p:nvSpPr>
        <p:spPr>
          <a:xfrm flipV="1">
            <a:off x="8778240" y="2103120"/>
            <a:ext cx="2011680" cy="1783080"/>
          </a:xfrm>
          <a:prstGeom prst="line">
            <a:avLst/>
          </a:prstGeom>
          <a:noFill/>
          <a:ln w="38100">
            <a:solidFill>
              <a:srgbClr val="A9C5A0"/>
            </a:solidFill>
            <a:prstDash val="dash"/>
          </a:ln>
        </p:spPr>
      </p:sp>
      <p:sp>
        <p:nvSpPr>
          <p:cNvPr id="5" name="Shape 3"/>
          <p:cNvSpPr/>
          <p:nvPr/>
        </p:nvSpPr>
        <p:spPr>
          <a:xfrm>
            <a:off x="8778240" y="3886200"/>
            <a:ext cx="2286000" cy="228600"/>
          </a:xfrm>
          <a:prstGeom prst="line">
            <a:avLst/>
          </a:prstGeom>
          <a:noFill/>
          <a:ln w="38100">
            <a:solidFill>
              <a:srgbClr val="A9C5A0"/>
            </a:solidFill>
            <a:prstDash val="dash"/>
          </a:ln>
        </p:spPr>
      </p:sp>
      <p:sp>
        <p:nvSpPr>
          <p:cNvPr id="6" name="Shape 4"/>
          <p:cNvSpPr/>
          <p:nvPr/>
        </p:nvSpPr>
        <p:spPr>
          <a:xfrm>
            <a:off x="8778240" y="3886200"/>
            <a:ext cx="1463040" cy="1874520"/>
          </a:xfrm>
          <a:prstGeom prst="line">
            <a:avLst/>
          </a:prstGeom>
          <a:noFill/>
          <a:ln w="38100">
            <a:solidFill>
              <a:srgbClr val="A9C5A0"/>
            </a:solidFill>
            <a:prstDash val="dash"/>
          </a:ln>
        </p:spPr>
      </p:sp>
      <p:sp>
        <p:nvSpPr>
          <p:cNvPr id="7" name="Shape 5"/>
          <p:cNvSpPr/>
          <p:nvPr/>
        </p:nvSpPr>
        <p:spPr>
          <a:xfrm flipV="1">
            <a:off x="6949440" y="3886200"/>
            <a:ext cx="1828800" cy="1783080"/>
          </a:xfrm>
          <a:prstGeom prst="line">
            <a:avLst/>
          </a:prstGeom>
          <a:noFill/>
          <a:ln w="38100">
            <a:solidFill>
              <a:srgbClr val="A9C5A0"/>
            </a:solidFill>
            <a:prstDash val="dash"/>
          </a:ln>
        </p:spPr>
      </p:sp>
      <p:sp>
        <p:nvSpPr>
          <p:cNvPr id="8" name="Shape 6"/>
          <p:cNvSpPr/>
          <p:nvPr/>
        </p:nvSpPr>
        <p:spPr>
          <a:xfrm>
            <a:off x="8046720" y="3154680"/>
            <a:ext cx="1463040" cy="1463040"/>
          </a:xfrm>
          <a:prstGeom prst="ellipse">
            <a:avLst/>
          </a:prstGeom>
          <a:solidFill>
            <a:srgbClr val="1E3B2C"/>
          </a:solidFill>
          <a:ln w="12700">
            <a:solidFill>
              <a:srgbClr val="1E3B2C"/>
            </a:solidFill>
            <a:prstDash val="solid"/>
          </a:ln>
        </p:spPr>
      </p:sp>
      <p:pic>
        <p:nvPicPr>
          <p:cNvPr id="9" name="Image 0" descr="preencoded.png">    </p:cNvPr>
          <p:cNvPicPr>
            <a:picLocks noChangeAspect="1"/>
          </p:cNvPicPr>
          <p:nvPr/>
        </p:nvPicPr>
        <p:blipFill>
          <a:blip r:embed="rId1"/>
          <a:stretch>
            <a:fillRect/>
          </a:stretch>
        </p:blipFill>
        <p:spPr>
          <a:xfrm>
            <a:off x="8412480" y="3383280"/>
            <a:ext cx="731520" cy="731520"/>
          </a:xfrm>
          <a:prstGeom prst="rect">
            <a:avLst/>
          </a:prstGeom>
        </p:spPr>
      </p:pic>
      <p:sp>
        <p:nvSpPr>
          <p:cNvPr id="10" name="Text 7"/>
          <p:cNvSpPr txBox="1"/>
          <p:nvPr/>
        </p:nvSpPr>
        <p:spPr>
          <a:xfrm>
            <a:off x="8046720" y="4160520"/>
            <a:ext cx="1463040" cy="274320"/>
          </a:xfrm>
          <a:prstGeom prst="rect">
            <a:avLst/>
          </a:prstGeom>
          <a:noFill/>
          <a:ln/>
        </p:spPr>
        <p:txBody>
          <a:bodyPr wrap="square" lIns="0" tIns="0" rIns="0" bIns="0" rtlCol="0" anchor="t"/>
          <a:lstStyle/>
          <a:p>
            <a:pPr algn="ctr" indent="0" marL="0">
              <a:buNone/>
            </a:pPr>
            <a:r>
              <a:rPr lang="en-US" sz="1200" b="1" dirty="0">
                <a:solidFill>
                  <a:srgbClr val="FFFFFF"/>
                </a:solidFill>
                <a:latin typeface="Calibri" pitchFamily="34" charset="0"/>
                <a:ea typeface="Calibri" pitchFamily="34" charset="-122"/>
                <a:cs typeface="Calibri" pitchFamily="34" charset="-120"/>
              </a:rPr>
              <a:t>Tennessee</a:t>
            </a:r>
            <a:endParaRPr lang="en-US" sz="1200" dirty="0"/>
          </a:p>
        </p:txBody>
      </p:sp>
      <p:sp>
        <p:nvSpPr>
          <p:cNvPr id="11" name="Shape 8"/>
          <p:cNvSpPr/>
          <p:nvPr/>
        </p:nvSpPr>
        <p:spPr>
          <a:xfrm>
            <a:off x="6400800" y="1737360"/>
            <a:ext cx="914400" cy="914400"/>
          </a:xfrm>
          <a:prstGeom prst="ellipse">
            <a:avLst/>
          </a:prstGeom>
          <a:solidFill>
            <a:srgbClr val="3E7B4F"/>
          </a:solidFill>
          <a:ln w="12700">
            <a:solidFill>
              <a:srgbClr val="3E7B4F"/>
            </a:solidFill>
            <a:prstDash val="solid"/>
          </a:ln>
        </p:spPr>
      </p:sp>
      <p:pic>
        <p:nvPicPr>
          <p:cNvPr id="12" name="Image 1" descr="preencoded.png">    </p:cNvPr>
          <p:cNvPicPr>
            <a:picLocks noChangeAspect="1"/>
          </p:cNvPicPr>
          <p:nvPr/>
        </p:nvPicPr>
        <p:blipFill>
          <a:blip r:embed="rId2"/>
          <a:stretch>
            <a:fillRect/>
          </a:stretch>
        </p:blipFill>
        <p:spPr>
          <a:xfrm>
            <a:off x="6656832" y="1901952"/>
            <a:ext cx="402336" cy="402336"/>
          </a:xfrm>
          <a:prstGeom prst="rect">
            <a:avLst/>
          </a:prstGeom>
        </p:spPr>
      </p:pic>
      <p:sp>
        <p:nvSpPr>
          <p:cNvPr id="13" name="Text 9"/>
          <p:cNvSpPr txBox="1"/>
          <p:nvPr/>
        </p:nvSpPr>
        <p:spPr>
          <a:xfrm>
            <a:off x="6309360" y="2304288"/>
            <a:ext cx="1097280" cy="274320"/>
          </a:xfrm>
          <a:prstGeom prst="rect">
            <a:avLst/>
          </a:prstGeom>
          <a:noFill/>
          <a:ln/>
        </p:spPr>
        <p:txBody>
          <a:bodyPr wrap="square" lIns="0" tIns="0" rIns="0" bIns="0" rtlCol="0" anchor="t"/>
          <a:lstStyle/>
          <a:p>
            <a:pPr algn="ctr" indent="0" marL="0">
              <a:buNone/>
            </a:pPr>
            <a:r>
              <a:rPr lang="en-US" sz="1100" b="1" dirty="0">
                <a:solidFill>
                  <a:srgbClr val="FFFFFF"/>
                </a:solidFill>
                <a:latin typeface="Calibri" pitchFamily="34" charset="0"/>
                <a:ea typeface="Calibri" pitchFamily="34" charset="-122"/>
                <a:cs typeface="Calibri" pitchFamily="34" charset="-120"/>
              </a:rPr>
              <a:t>Texas</a:t>
            </a:r>
            <a:endParaRPr lang="en-US" sz="1100" dirty="0"/>
          </a:p>
        </p:txBody>
      </p:sp>
      <p:sp>
        <p:nvSpPr>
          <p:cNvPr id="14" name="Shape 10"/>
          <p:cNvSpPr/>
          <p:nvPr/>
        </p:nvSpPr>
        <p:spPr>
          <a:xfrm>
            <a:off x="10332720" y="1645920"/>
            <a:ext cx="914400" cy="914400"/>
          </a:xfrm>
          <a:prstGeom prst="ellipse">
            <a:avLst/>
          </a:prstGeom>
          <a:solidFill>
            <a:srgbClr val="3E7B4F"/>
          </a:solidFill>
          <a:ln w="12700">
            <a:solidFill>
              <a:srgbClr val="3E7B4F"/>
            </a:solidFill>
            <a:prstDash val="solid"/>
          </a:ln>
        </p:spPr>
      </p:sp>
      <p:pic>
        <p:nvPicPr>
          <p:cNvPr id="15" name="Image 2" descr="preencoded.png">    </p:cNvPr>
          <p:cNvPicPr>
            <a:picLocks noChangeAspect="1"/>
          </p:cNvPicPr>
          <p:nvPr/>
        </p:nvPicPr>
        <p:blipFill>
          <a:blip r:embed="rId3"/>
          <a:stretch>
            <a:fillRect/>
          </a:stretch>
        </p:blipFill>
        <p:spPr>
          <a:xfrm>
            <a:off x="10588752" y="1810512"/>
            <a:ext cx="402336" cy="402336"/>
          </a:xfrm>
          <a:prstGeom prst="rect">
            <a:avLst/>
          </a:prstGeom>
        </p:spPr>
      </p:pic>
      <p:sp>
        <p:nvSpPr>
          <p:cNvPr id="16" name="Text 11"/>
          <p:cNvSpPr txBox="1"/>
          <p:nvPr/>
        </p:nvSpPr>
        <p:spPr>
          <a:xfrm>
            <a:off x="10241280" y="2212848"/>
            <a:ext cx="1097280" cy="274320"/>
          </a:xfrm>
          <a:prstGeom prst="rect">
            <a:avLst/>
          </a:prstGeom>
          <a:noFill/>
          <a:ln/>
        </p:spPr>
        <p:txBody>
          <a:bodyPr wrap="square" lIns="0" tIns="0" rIns="0" bIns="0" rtlCol="0" anchor="t"/>
          <a:lstStyle/>
          <a:p>
            <a:pPr algn="ctr" indent="0" marL="0">
              <a:buNone/>
            </a:pPr>
            <a:r>
              <a:rPr lang="en-US" sz="1100" b="1" dirty="0">
                <a:solidFill>
                  <a:srgbClr val="FFFFFF"/>
                </a:solidFill>
                <a:latin typeface="Calibri" pitchFamily="34" charset="0"/>
                <a:ea typeface="Calibri" pitchFamily="34" charset="-122"/>
                <a:cs typeface="Calibri" pitchFamily="34" charset="-120"/>
              </a:rPr>
              <a:t>Ohio</a:t>
            </a:r>
            <a:endParaRPr lang="en-US" sz="1100" dirty="0"/>
          </a:p>
        </p:txBody>
      </p:sp>
      <p:sp>
        <p:nvSpPr>
          <p:cNvPr id="17" name="Shape 12"/>
          <p:cNvSpPr/>
          <p:nvPr/>
        </p:nvSpPr>
        <p:spPr>
          <a:xfrm>
            <a:off x="10607040" y="3657600"/>
            <a:ext cx="914400" cy="914400"/>
          </a:xfrm>
          <a:prstGeom prst="ellipse">
            <a:avLst/>
          </a:prstGeom>
          <a:solidFill>
            <a:srgbClr val="3E7B4F"/>
          </a:solidFill>
          <a:ln w="12700">
            <a:solidFill>
              <a:srgbClr val="3E7B4F"/>
            </a:solidFill>
            <a:prstDash val="solid"/>
          </a:ln>
        </p:spPr>
      </p:sp>
      <p:pic>
        <p:nvPicPr>
          <p:cNvPr id="18" name="Image 3" descr="preencoded.png">    </p:cNvPr>
          <p:cNvPicPr>
            <a:picLocks noChangeAspect="1"/>
          </p:cNvPicPr>
          <p:nvPr/>
        </p:nvPicPr>
        <p:blipFill>
          <a:blip r:embed="rId4"/>
          <a:stretch>
            <a:fillRect/>
          </a:stretch>
        </p:blipFill>
        <p:spPr>
          <a:xfrm>
            <a:off x="10863072" y="3822192"/>
            <a:ext cx="402336" cy="402336"/>
          </a:xfrm>
          <a:prstGeom prst="rect">
            <a:avLst/>
          </a:prstGeom>
        </p:spPr>
      </p:pic>
      <p:sp>
        <p:nvSpPr>
          <p:cNvPr id="19" name="Text 13"/>
          <p:cNvSpPr txBox="1"/>
          <p:nvPr/>
        </p:nvSpPr>
        <p:spPr>
          <a:xfrm>
            <a:off x="10515600" y="4224528"/>
            <a:ext cx="1097280" cy="274320"/>
          </a:xfrm>
          <a:prstGeom prst="rect">
            <a:avLst/>
          </a:prstGeom>
          <a:noFill/>
          <a:ln/>
        </p:spPr>
        <p:txBody>
          <a:bodyPr wrap="square" lIns="0" tIns="0" rIns="0" bIns="0" rtlCol="0" anchor="t"/>
          <a:lstStyle/>
          <a:p>
            <a:pPr algn="ctr" indent="0" marL="0">
              <a:buNone/>
            </a:pPr>
            <a:r>
              <a:rPr lang="en-US" sz="1100" b="1" dirty="0">
                <a:solidFill>
                  <a:srgbClr val="FFFFFF"/>
                </a:solidFill>
                <a:latin typeface="Calibri" pitchFamily="34" charset="0"/>
                <a:ea typeface="Calibri" pitchFamily="34" charset="-122"/>
                <a:cs typeface="Calibri" pitchFamily="34" charset="-120"/>
              </a:rPr>
              <a:t>Oregon</a:t>
            </a:r>
            <a:endParaRPr lang="en-US" sz="1100" dirty="0"/>
          </a:p>
        </p:txBody>
      </p:sp>
      <p:sp>
        <p:nvSpPr>
          <p:cNvPr id="20" name="Shape 14"/>
          <p:cNvSpPr/>
          <p:nvPr/>
        </p:nvSpPr>
        <p:spPr>
          <a:xfrm>
            <a:off x="9784080" y="5303520"/>
            <a:ext cx="914400" cy="914400"/>
          </a:xfrm>
          <a:prstGeom prst="ellipse">
            <a:avLst/>
          </a:prstGeom>
          <a:solidFill>
            <a:srgbClr val="3E7B4F"/>
          </a:solidFill>
          <a:ln w="12700">
            <a:solidFill>
              <a:srgbClr val="3E7B4F"/>
            </a:solidFill>
            <a:prstDash val="solid"/>
          </a:ln>
        </p:spPr>
      </p:sp>
      <p:pic>
        <p:nvPicPr>
          <p:cNvPr id="21" name="Image 4" descr="preencoded.png">    </p:cNvPr>
          <p:cNvPicPr>
            <a:picLocks noChangeAspect="1"/>
          </p:cNvPicPr>
          <p:nvPr/>
        </p:nvPicPr>
        <p:blipFill>
          <a:blip r:embed="rId5"/>
          <a:stretch>
            <a:fillRect/>
          </a:stretch>
        </p:blipFill>
        <p:spPr>
          <a:xfrm>
            <a:off x="10040112" y="5468112"/>
            <a:ext cx="402336" cy="402336"/>
          </a:xfrm>
          <a:prstGeom prst="rect">
            <a:avLst/>
          </a:prstGeom>
        </p:spPr>
      </p:pic>
      <p:sp>
        <p:nvSpPr>
          <p:cNvPr id="22" name="Text 15"/>
          <p:cNvSpPr txBox="1"/>
          <p:nvPr/>
        </p:nvSpPr>
        <p:spPr>
          <a:xfrm>
            <a:off x="9692640" y="5870448"/>
            <a:ext cx="1097280" cy="274320"/>
          </a:xfrm>
          <a:prstGeom prst="rect">
            <a:avLst/>
          </a:prstGeom>
          <a:noFill/>
          <a:ln/>
        </p:spPr>
        <p:txBody>
          <a:bodyPr wrap="square" lIns="0" tIns="0" rIns="0" bIns="0" rtlCol="0" anchor="t"/>
          <a:lstStyle/>
          <a:p>
            <a:pPr algn="ctr" indent="0" marL="0">
              <a:buNone/>
            </a:pPr>
            <a:r>
              <a:rPr lang="en-US" sz="1100" b="1" dirty="0">
                <a:solidFill>
                  <a:srgbClr val="FFFFFF"/>
                </a:solidFill>
                <a:latin typeface="Calibri" pitchFamily="34" charset="0"/>
                <a:ea typeface="Calibri" pitchFamily="34" charset="-122"/>
                <a:cs typeface="Calibri" pitchFamily="34" charset="-120"/>
              </a:rPr>
              <a:t>Florida</a:t>
            </a:r>
            <a:endParaRPr lang="en-US" sz="1100" dirty="0"/>
          </a:p>
        </p:txBody>
      </p:sp>
      <p:sp>
        <p:nvSpPr>
          <p:cNvPr id="23" name="Shape 16"/>
          <p:cNvSpPr/>
          <p:nvPr/>
        </p:nvSpPr>
        <p:spPr>
          <a:xfrm>
            <a:off x="6492240" y="5212080"/>
            <a:ext cx="914400" cy="914400"/>
          </a:xfrm>
          <a:prstGeom prst="ellipse">
            <a:avLst/>
          </a:prstGeom>
          <a:solidFill>
            <a:srgbClr val="E3A72F"/>
          </a:solidFill>
          <a:ln w="12700">
            <a:solidFill>
              <a:srgbClr val="E3A72F"/>
            </a:solidFill>
            <a:prstDash val="solid"/>
          </a:ln>
        </p:spPr>
      </p:sp>
      <p:pic>
        <p:nvPicPr>
          <p:cNvPr id="24" name="Image 5" descr="preencoded.png">    </p:cNvPr>
          <p:cNvPicPr>
            <a:picLocks noChangeAspect="1"/>
          </p:cNvPicPr>
          <p:nvPr/>
        </p:nvPicPr>
        <p:blipFill>
          <a:blip r:embed="rId6"/>
          <a:stretch>
            <a:fillRect/>
          </a:stretch>
        </p:blipFill>
        <p:spPr>
          <a:xfrm>
            <a:off x="6748272" y="5376672"/>
            <a:ext cx="402336" cy="402336"/>
          </a:xfrm>
          <a:prstGeom prst="rect">
            <a:avLst/>
          </a:prstGeom>
        </p:spPr>
      </p:pic>
      <p:sp>
        <p:nvSpPr>
          <p:cNvPr id="25" name="Text 17"/>
          <p:cNvSpPr txBox="1"/>
          <p:nvPr/>
        </p:nvSpPr>
        <p:spPr>
          <a:xfrm>
            <a:off x="6400800" y="5779008"/>
            <a:ext cx="1097280" cy="274320"/>
          </a:xfrm>
          <a:prstGeom prst="rect">
            <a:avLst/>
          </a:prstGeom>
          <a:noFill/>
          <a:ln/>
        </p:spPr>
        <p:txBody>
          <a:bodyPr wrap="square" lIns="0" tIns="0" rIns="0" bIns="0" rtlCol="0" anchor="t"/>
          <a:lstStyle/>
          <a:p>
            <a:pPr algn="ctr" indent="0" marL="0">
              <a:buNone/>
            </a:pPr>
            <a:r>
              <a:rPr lang="en-US" sz="1100" b="1" dirty="0">
                <a:solidFill>
                  <a:srgbClr val="1E3B2C"/>
                </a:solidFill>
                <a:latin typeface="Calibri" pitchFamily="34" charset="0"/>
                <a:ea typeface="Calibri" pitchFamily="34" charset="-122"/>
                <a:cs typeface="Calibri" pitchFamily="34" charset="-120"/>
              </a:rPr>
              <a:t>Your town</a:t>
            </a:r>
            <a:endParaRPr lang="en-US" sz="1100" dirty="0"/>
          </a:p>
        </p:txBody>
      </p:sp>
      <p:sp>
        <p:nvSpPr>
          <p:cNvPr id="26" name="Text 18"/>
          <p:cNvSpPr txBox="1"/>
          <p:nvPr/>
        </p:nvSpPr>
        <p:spPr>
          <a:xfrm>
            <a:off x="640080" y="1554480"/>
            <a:ext cx="5669280" cy="1737360"/>
          </a:xfrm>
          <a:prstGeom prst="rect">
            <a:avLst/>
          </a:prstGeom>
          <a:noFill/>
          <a:ln/>
        </p:spPr>
        <p:txBody>
          <a:bodyPr wrap="square" lIns="0" tIns="0" rIns="0" bIns="0" rtlCol="0" anchor="t"/>
          <a:lstStyle/>
          <a:p>
            <a:pPr indent="0" marL="0">
              <a:buNone/>
            </a:pPr>
            <a:r>
              <a:rPr lang="en-US" sz="2000" i="1" dirty="0">
                <a:solidFill>
                  <a:srgbClr val="1E3B2C"/>
                </a:solidFill>
                <a:latin typeface="Cambria" pitchFamily="34" charset="0"/>
                <a:ea typeface="Cambria" pitchFamily="34" charset="-122"/>
                <a:cs typeface="Cambria" pitchFamily="34" charset="-120"/>
              </a:rPr>
              <a:t>Build a house, change a neighborhood.</a:t>
            </a:r>
            <a:endParaRPr lang="en-US" sz="2000" dirty="0"/>
          </a:p>
          <a:p>
            <a:pPr indent="0" marL="0">
              <a:buNone/>
            </a:pPr>
            <a:r>
              <a:rPr lang="en-US" sz="2000" i="1" dirty="0">
                <a:solidFill>
                  <a:srgbClr val="1E3B2C"/>
                </a:solidFill>
                <a:latin typeface="Cambria" pitchFamily="34" charset="0"/>
                <a:ea typeface="Cambria" pitchFamily="34" charset="-122"/>
                <a:cs typeface="Cambria" pitchFamily="34" charset="-120"/>
              </a:rPr>
              <a:t>Build a model, change a community.</a:t>
            </a:r>
            <a:endParaRPr lang="en-US" sz="2000" dirty="0"/>
          </a:p>
          <a:p>
            <a:pPr indent="0" marL="0">
              <a:buNone/>
            </a:pPr>
            <a:r>
              <a:rPr lang="en-US" sz="2000" i="1" dirty="0">
                <a:solidFill>
                  <a:srgbClr val="1E3B2C"/>
                </a:solidFill>
                <a:latin typeface="Cambria" pitchFamily="34" charset="0"/>
                <a:ea typeface="Cambria" pitchFamily="34" charset="-122"/>
                <a:cs typeface="Cambria" pitchFamily="34" charset="-120"/>
              </a:rPr>
              <a:t>Teach others to build it — change a nation.</a:t>
            </a:r>
            <a:endParaRPr lang="en-US" sz="2000" dirty="0"/>
          </a:p>
        </p:txBody>
      </p:sp>
      <p:sp>
        <p:nvSpPr>
          <p:cNvPr id="27" name="Text 19"/>
          <p:cNvSpPr txBox="1"/>
          <p:nvPr/>
        </p:nvSpPr>
        <p:spPr>
          <a:xfrm>
            <a:off x="640080" y="3429000"/>
            <a:ext cx="5486400" cy="365760"/>
          </a:xfrm>
          <a:prstGeom prst="rect">
            <a:avLst/>
          </a:prstGeom>
          <a:noFill/>
          <a:ln/>
        </p:spPr>
        <p:txBody>
          <a:bodyPr wrap="square" lIns="0" tIns="0" rIns="0" bIns="0" rtlCol="0" anchor="t"/>
          <a:lstStyle/>
          <a:p>
            <a:pPr indent="0" marL="0">
              <a:buNone/>
            </a:pPr>
            <a:r>
              <a:rPr lang="en-US" sz="1800" b="1" dirty="0">
                <a:solidFill>
                  <a:srgbClr val="3E7B4F"/>
                </a:solidFill>
                <a:latin typeface="Calibri" pitchFamily="34" charset="0"/>
                <a:ea typeface="Calibri" pitchFamily="34" charset="-122"/>
                <a:cs typeface="Calibri" pitchFamily="34" charset="-120"/>
              </a:rPr>
              <a:t>The "cookie-cutter" toolkit</a:t>
            </a:r>
            <a:endParaRPr lang="en-US" sz="1800" dirty="0"/>
          </a:p>
        </p:txBody>
      </p:sp>
      <p:sp>
        <p:nvSpPr>
          <p:cNvPr id="28" name="Text 20"/>
          <p:cNvSpPr txBox="1"/>
          <p:nvPr/>
        </p:nvSpPr>
        <p:spPr>
          <a:xfrm>
            <a:off x="640080" y="3886200"/>
            <a:ext cx="5486400" cy="2286000"/>
          </a:xfrm>
          <a:prstGeom prst="rect">
            <a:avLst/>
          </a:prstGeom>
          <a:noFill/>
          <a:ln/>
        </p:spPr>
        <p:txBody>
          <a:bodyPr wrap="square" lIns="0" tIns="0" rIns="0" bIns="0" rtlCol="0" anchor="t"/>
          <a:lstStyle/>
          <a:p>
            <a:pPr marL="342900" indent="-342900">
              <a:spcAft>
                <a:spcPts val="600"/>
              </a:spcAft>
              <a:buSzPct val="100000"/>
              <a:buChar char="•"/>
            </a:pPr>
            <a:r>
              <a:rPr lang="en-US" sz="1700" dirty="0">
                <a:solidFill>
                  <a:srgbClr val="23302A"/>
                </a:solidFill>
                <a:latin typeface="Calibri" pitchFamily="34" charset="0"/>
                <a:ea typeface="Calibri" pitchFamily="34" charset="-122"/>
                <a:cs typeface="Calibri" pitchFamily="34" charset="-120"/>
              </a:rPr>
              <a:t>Startup &amp; operations manual</a:t>
            </a:r>
            <a:endParaRPr lang="en-US" sz="1700" dirty="0"/>
          </a:p>
          <a:p>
            <a:pPr marL="342900" indent="-342900">
              <a:spcAft>
                <a:spcPts val="600"/>
              </a:spcAft>
              <a:buSzPct val="100000"/>
              <a:buChar char="•"/>
            </a:pPr>
            <a:r>
              <a:rPr lang="en-US" sz="1700" dirty="0">
                <a:solidFill>
                  <a:srgbClr val="23302A"/>
                </a:solidFill>
                <a:latin typeface="Calibri" pitchFamily="34" charset="0"/>
                <a:ea typeface="Calibri" pitchFamily="34" charset="-122"/>
                <a:cs typeface="Calibri" pitchFamily="34" charset="-120"/>
              </a:rPr>
              <a:t>Five-phase restoration curriculum</a:t>
            </a:r>
            <a:endParaRPr lang="en-US" sz="1700" dirty="0"/>
          </a:p>
          <a:p>
            <a:pPr marL="342900" indent="-342900">
              <a:spcAft>
                <a:spcPts val="600"/>
              </a:spcAft>
              <a:buSzPct val="100000"/>
              <a:buChar char="•"/>
            </a:pPr>
            <a:r>
              <a:rPr lang="en-US" sz="1700" dirty="0">
                <a:solidFill>
                  <a:srgbClr val="23302A"/>
                </a:solidFill>
                <a:latin typeface="Calibri" pitchFamily="34" charset="0"/>
                <a:ea typeface="Calibri" pitchFamily="34" charset="-122"/>
                <a:cs typeface="Calibri" pitchFamily="34" charset="-120"/>
              </a:rPr>
              <a:t>ICU Toolbox field manual</a:t>
            </a:r>
            <a:endParaRPr lang="en-US" sz="1700" dirty="0"/>
          </a:p>
          <a:p>
            <a:pPr marL="342900" indent="-342900">
              <a:spcAft>
                <a:spcPts val="600"/>
              </a:spcAft>
              <a:buSzPct val="100000"/>
              <a:buChar char="•"/>
            </a:pPr>
            <a:r>
              <a:rPr lang="en-US" sz="1700" dirty="0">
                <a:solidFill>
                  <a:srgbClr val="23302A"/>
                </a:solidFill>
                <a:latin typeface="Calibri" pitchFamily="34" charset="0"/>
                <a:ea typeface="Calibri" pitchFamily="34" charset="-122"/>
                <a:cs typeface="Calibri" pitchFamily="34" charset="-120"/>
              </a:rPr>
              <a:t>Forms, budgets, and volunteer training</a:t>
            </a:r>
            <a:endParaRPr lang="en-US" sz="1700" dirty="0"/>
          </a:p>
          <a:p>
            <a:pPr marL="342900" indent="-342900">
              <a:spcAft>
                <a:spcPts val="600"/>
              </a:spcAft>
              <a:buSzPct val="100000"/>
              <a:buChar char="•"/>
            </a:pPr>
            <a:r>
              <a:rPr lang="en-US" sz="1700" dirty="0">
                <a:solidFill>
                  <a:srgbClr val="23302A"/>
                </a:solidFill>
                <a:latin typeface="Calibri" pitchFamily="34" charset="0"/>
                <a:ea typeface="Calibri" pitchFamily="34" charset="-122"/>
                <a:cs typeface="Calibri" pitchFamily="34" charset="-120"/>
              </a:rPr>
              <a:t>Campus and enterprise planning guides</a:t>
            </a:r>
            <a:endParaRPr lang="en-US" sz="1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457200"/>
            <a:ext cx="10881360" cy="731520"/>
          </a:xfrm>
          <a:prstGeom prst="rect">
            <a:avLst/>
          </a:prstGeom>
          <a:noFill/>
          <a:ln/>
        </p:spPr>
        <p:txBody>
          <a:bodyPr wrap="square" lIns="0" tIns="0" rIns="0" bIns="0" rtlCol="0" anchor="ctr"/>
          <a:lstStyle/>
          <a:p>
            <a:pPr indent="0" marL="0">
              <a:buNone/>
            </a:pPr>
            <a:r>
              <a:rPr lang="en-US" sz="3400" b="1" dirty="0">
                <a:solidFill>
                  <a:srgbClr val="1E3B2C"/>
                </a:solidFill>
                <a:latin typeface="Cambria" pitchFamily="34" charset="0"/>
                <a:ea typeface="Cambria" pitchFamily="34" charset="-122"/>
                <a:cs typeface="Cambria" pitchFamily="34" charset="-120"/>
              </a:rPr>
              <a:t>The road ahead</a:t>
            </a:r>
            <a:endParaRPr lang="en-US" sz="3400" dirty="0"/>
          </a:p>
        </p:txBody>
      </p:sp>
      <p:sp>
        <p:nvSpPr>
          <p:cNvPr id="3" name="Text 1"/>
          <p:cNvSpPr txBox="1"/>
          <p:nvPr/>
        </p:nvSpPr>
        <p:spPr>
          <a:xfrm>
            <a:off x="640080" y="1188720"/>
            <a:ext cx="10881360" cy="457200"/>
          </a:xfrm>
          <a:prstGeom prst="rect">
            <a:avLst/>
          </a:prstGeom>
          <a:noFill/>
          <a:ln/>
        </p:spPr>
        <p:txBody>
          <a:bodyPr wrap="square" lIns="0" tIns="0" rIns="0" bIns="0" rtlCol="0" anchor="t"/>
          <a:lstStyle/>
          <a:p>
            <a:pPr indent="0" marL="0">
              <a:buNone/>
            </a:pPr>
            <a:r>
              <a:rPr lang="en-US" sz="1600" i="1" dirty="0">
                <a:solidFill>
                  <a:srgbClr val="5E6B62"/>
                </a:solidFill>
                <a:latin typeface="Calibri" pitchFamily="34" charset="0"/>
                <a:ea typeface="Calibri" pitchFamily="34" charset="-122"/>
                <a:cs typeface="Calibri" pitchFamily="34" charset="-120"/>
              </a:rPr>
              <a:t>Draft roadmap — timing adjusts as people, land, and funding come together.</a:t>
            </a:r>
            <a:endParaRPr lang="en-US" sz="1600" dirty="0"/>
          </a:p>
        </p:txBody>
      </p:sp>
      <p:sp>
        <p:nvSpPr>
          <p:cNvPr id="4" name="Shape 2"/>
          <p:cNvSpPr/>
          <p:nvPr/>
        </p:nvSpPr>
        <p:spPr>
          <a:xfrm>
            <a:off x="1463040" y="2606040"/>
            <a:ext cx="9281160" cy="0"/>
          </a:xfrm>
          <a:prstGeom prst="line">
            <a:avLst/>
          </a:prstGeom>
          <a:noFill/>
          <a:ln w="50800">
            <a:solidFill>
              <a:srgbClr val="A9C5A0"/>
            </a:solidFill>
            <a:prstDash val="solid"/>
          </a:ln>
        </p:spPr>
      </p:sp>
      <p:sp>
        <p:nvSpPr>
          <p:cNvPr id="5" name="Shape 3"/>
          <p:cNvSpPr/>
          <p:nvPr/>
        </p:nvSpPr>
        <p:spPr>
          <a:xfrm>
            <a:off x="1554480" y="2148840"/>
            <a:ext cx="914400" cy="914400"/>
          </a:xfrm>
          <a:prstGeom prst="ellipse">
            <a:avLst/>
          </a:prstGeom>
          <a:solidFill>
            <a:srgbClr val="E3A72F"/>
          </a:solidFill>
          <a:ln w="12700">
            <a:solidFill>
              <a:srgbClr val="E3A72F"/>
            </a:solidFill>
            <a:prstDash val="solid"/>
          </a:ln>
        </p:spPr>
      </p:sp>
      <p:pic>
        <p:nvPicPr>
          <p:cNvPr id="6" name="Image 0" descr="preencoded.png">    </p:cNvPr>
          <p:cNvPicPr>
            <a:picLocks noChangeAspect="1"/>
          </p:cNvPicPr>
          <p:nvPr/>
        </p:nvPicPr>
        <p:blipFill>
          <a:blip r:embed="rId1"/>
          <a:stretch>
            <a:fillRect/>
          </a:stretch>
        </p:blipFill>
        <p:spPr>
          <a:xfrm>
            <a:off x="1783080" y="2377440"/>
            <a:ext cx="457200" cy="457200"/>
          </a:xfrm>
          <a:prstGeom prst="rect">
            <a:avLst/>
          </a:prstGeom>
        </p:spPr>
      </p:pic>
      <p:sp>
        <p:nvSpPr>
          <p:cNvPr id="7" name="Shape 4"/>
          <p:cNvSpPr/>
          <p:nvPr/>
        </p:nvSpPr>
        <p:spPr>
          <a:xfrm>
            <a:off x="731520" y="3291840"/>
            <a:ext cx="2560320" cy="2926080"/>
          </a:xfrm>
          <a:prstGeom prst="roundRect">
            <a:avLst>
              <a:gd name="adj" fmla="val 4286"/>
            </a:avLst>
          </a:prstGeom>
          <a:solidFill>
            <a:srgbClr val="EEF3EA"/>
          </a:solidFill>
          <a:ln w="12700">
            <a:solidFill>
              <a:srgbClr val="EEF3EA"/>
            </a:solidFill>
            <a:prstDash val="solid"/>
          </a:ln>
        </p:spPr>
      </p:sp>
      <p:sp>
        <p:nvSpPr>
          <p:cNvPr id="8" name="Text 5"/>
          <p:cNvSpPr txBox="1"/>
          <p:nvPr/>
        </p:nvSpPr>
        <p:spPr>
          <a:xfrm>
            <a:off x="914400" y="3429000"/>
            <a:ext cx="2194560" cy="274320"/>
          </a:xfrm>
          <a:prstGeom prst="rect">
            <a:avLst/>
          </a:prstGeom>
          <a:noFill/>
          <a:ln/>
        </p:spPr>
        <p:txBody>
          <a:bodyPr wrap="square" lIns="0" tIns="0" rIns="0" bIns="0" rtlCol="0" anchor="t"/>
          <a:lstStyle/>
          <a:p>
            <a:pPr indent="0" marL="0">
              <a:buNone/>
            </a:pPr>
            <a:r>
              <a:rPr lang="en-US" sz="1200" b="1" spc="200" kern="0" dirty="0">
                <a:solidFill>
                  <a:srgbClr val="3E7B4F"/>
                </a:solidFill>
                <a:latin typeface="Calibri" pitchFamily="34" charset="0"/>
                <a:ea typeface="Calibri" pitchFamily="34" charset="-122"/>
                <a:cs typeface="Calibri" pitchFamily="34" charset="-120"/>
              </a:rPr>
              <a:t>FIRST 90 DAYS</a:t>
            </a:r>
            <a:endParaRPr lang="en-US" sz="1200" dirty="0"/>
          </a:p>
        </p:txBody>
      </p:sp>
      <p:sp>
        <p:nvSpPr>
          <p:cNvPr id="9" name="Text 6"/>
          <p:cNvSpPr txBox="1"/>
          <p:nvPr/>
        </p:nvSpPr>
        <p:spPr>
          <a:xfrm>
            <a:off x="914400" y="3703320"/>
            <a:ext cx="2194560" cy="411480"/>
          </a:xfrm>
          <a:prstGeom prst="rect">
            <a:avLst/>
          </a:prstGeom>
          <a:noFill/>
          <a:ln/>
        </p:spPr>
        <p:txBody>
          <a:bodyPr wrap="square" lIns="0" tIns="0" rIns="0" bIns="0" rtlCol="0" anchor="t"/>
          <a:lstStyle/>
          <a:p>
            <a:pPr indent="0" marL="0">
              <a:buNone/>
            </a:pPr>
            <a:r>
              <a:rPr lang="en-US" sz="2100" b="1" dirty="0">
                <a:solidFill>
                  <a:srgbClr val="1E3B2C"/>
                </a:solidFill>
                <a:latin typeface="Cambria" pitchFamily="34" charset="0"/>
                <a:ea typeface="Cambria" pitchFamily="34" charset="-122"/>
                <a:cs typeface="Cambria" pitchFamily="34" charset="-120"/>
              </a:rPr>
              <a:t>Foundation</a:t>
            </a:r>
            <a:endParaRPr lang="en-US" sz="2100" dirty="0"/>
          </a:p>
        </p:txBody>
      </p:sp>
      <p:sp>
        <p:nvSpPr>
          <p:cNvPr id="10" name="Text 7"/>
          <p:cNvSpPr txBox="1"/>
          <p:nvPr/>
        </p:nvSpPr>
        <p:spPr>
          <a:xfrm>
            <a:off x="914400" y="4206240"/>
            <a:ext cx="2240280" cy="1920240"/>
          </a:xfrm>
          <a:prstGeom prst="rect">
            <a:avLst/>
          </a:prstGeom>
          <a:noFill/>
          <a:ln/>
        </p:spPr>
        <p:txBody>
          <a:bodyPr wrap="square" lIns="0" tIns="0" rIns="0" bIns="0" rtlCol="0" anchor="t"/>
          <a:lstStyle/>
          <a:p>
            <a:pPr marL="342900" indent="-342900">
              <a:spcAft>
                <a:spcPts val="400"/>
              </a:spcAft>
              <a:buSzPct val="100000"/>
              <a:buChar char="•"/>
            </a:pPr>
            <a:r>
              <a:rPr lang="en-US" sz="1500" dirty="0">
                <a:solidFill>
                  <a:srgbClr val="23302A"/>
                </a:solidFill>
                <a:latin typeface="Calibri" pitchFamily="34" charset="0"/>
                <a:ea typeface="Calibri" pitchFamily="34" charset="-122"/>
                <a:cs typeface="Calibri" pitchFamily="34" charset="-120"/>
              </a:rPr>
              <a:t>Mission &amp; core values</a:t>
            </a:r>
            <a:endParaRPr lang="en-US" sz="1500" dirty="0"/>
          </a:p>
          <a:p>
            <a:pPr marL="342900" indent="-342900">
              <a:spcAft>
                <a:spcPts val="400"/>
              </a:spcAft>
              <a:buSzPct val="100000"/>
              <a:buChar char="•"/>
            </a:pPr>
            <a:r>
              <a:rPr lang="en-US" sz="1500" dirty="0">
                <a:solidFill>
                  <a:srgbClr val="23302A"/>
                </a:solidFill>
                <a:latin typeface="Calibri" pitchFamily="34" charset="0"/>
                <a:ea typeface="Calibri" pitchFamily="34" charset="-122"/>
                <a:cs typeface="Calibri" pitchFamily="34" charset="-120"/>
              </a:rPr>
              <a:t>Founding board of 3–7</a:t>
            </a:r>
            <a:endParaRPr lang="en-US" sz="1500" dirty="0"/>
          </a:p>
          <a:p>
            <a:pPr marL="342900" indent="-342900">
              <a:spcAft>
                <a:spcPts val="400"/>
              </a:spcAft>
              <a:buSzPct val="100000"/>
              <a:buChar char="•"/>
            </a:pPr>
            <a:r>
              <a:rPr lang="en-US" sz="1500" dirty="0">
                <a:solidFill>
                  <a:srgbClr val="23302A"/>
                </a:solidFill>
                <a:latin typeface="Calibri" pitchFamily="34" charset="0"/>
                <a:ea typeface="Calibri" pitchFamily="34" charset="-122"/>
                <a:cs typeface="Calibri" pitchFamily="34" charset="-120"/>
              </a:rPr>
              <a:t>Tennessee attorney &amp; CPA</a:t>
            </a:r>
            <a:endParaRPr lang="en-US" sz="1500" dirty="0"/>
          </a:p>
          <a:p>
            <a:pPr marL="342900" indent="-342900">
              <a:spcAft>
                <a:spcPts val="400"/>
              </a:spcAft>
              <a:buSzPct val="100000"/>
              <a:buChar char="•"/>
            </a:pPr>
            <a:r>
              <a:rPr lang="en-US" sz="1500" dirty="0">
                <a:solidFill>
                  <a:srgbClr val="23302A"/>
                </a:solidFill>
                <a:latin typeface="Calibri" pitchFamily="34" charset="0"/>
                <a:ea typeface="Calibri" pitchFamily="34" charset="-122"/>
                <a:cs typeface="Calibri" pitchFamily="34" charset="-120"/>
              </a:rPr>
              <a:t>Legal structure &amp; name</a:t>
            </a:r>
            <a:endParaRPr lang="en-US" sz="1500" dirty="0"/>
          </a:p>
          <a:p>
            <a:pPr marL="342900" indent="-342900">
              <a:spcAft>
                <a:spcPts val="400"/>
              </a:spcAft>
              <a:buSzPct val="100000"/>
              <a:buChar char="•"/>
            </a:pPr>
            <a:r>
              <a:rPr lang="en-US" sz="1500" dirty="0">
                <a:solidFill>
                  <a:srgbClr val="23302A"/>
                </a:solidFill>
                <a:latin typeface="Calibri" pitchFamily="34" charset="0"/>
                <a:ea typeface="Calibri" pitchFamily="34" charset="-122"/>
                <a:cs typeface="Calibri" pitchFamily="34" charset="-120"/>
              </a:rPr>
              <a:t>Church &amp; donor outreach</a:t>
            </a:r>
            <a:endParaRPr lang="en-US" sz="1500" dirty="0"/>
          </a:p>
        </p:txBody>
      </p:sp>
      <p:sp>
        <p:nvSpPr>
          <p:cNvPr id="11" name="Shape 8"/>
          <p:cNvSpPr/>
          <p:nvPr/>
        </p:nvSpPr>
        <p:spPr>
          <a:xfrm>
            <a:off x="4251960" y="2148840"/>
            <a:ext cx="914400" cy="914400"/>
          </a:xfrm>
          <a:prstGeom prst="ellipse">
            <a:avLst/>
          </a:prstGeom>
          <a:solidFill>
            <a:srgbClr val="1E3B2C"/>
          </a:solidFill>
          <a:ln w="12700">
            <a:solidFill>
              <a:srgbClr val="1E3B2C"/>
            </a:solidFill>
            <a:prstDash val="solid"/>
          </a:ln>
        </p:spPr>
      </p:sp>
      <p:pic>
        <p:nvPicPr>
          <p:cNvPr id="12" name="Image 1" descr="preencoded.png">    </p:cNvPr>
          <p:cNvPicPr>
            <a:picLocks noChangeAspect="1"/>
          </p:cNvPicPr>
          <p:nvPr/>
        </p:nvPicPr>
        <p:blipFill>
          <a:blip r:embed="rId2"/>
          <a:stretch>
            <a:fillRect/>
          </a:stretch>
        </p:blipFill>
        <p:spPr>
          <a:xfrm>
            <a:off x="4480560" y="2377440"/>
            <a:ext cx="457200" cy="457200"/>
          </a:xfrm>
          <a:prstGeom prst="rect">
            <a:avLst/>
          </a:prstGeom>
        </p:spPr>
      </p:pic>
      <p:sp>
        <p:nvSpPr>
          <p:cNvPr id="13" name="Shape 9"/>
          <p:cNvSpPr/>
          <p:nvPr/>
        </p:nvSpPr>
        <p:spPr>
          <a:xfrm>
            <a:off x="3429000" y="3291840"/>
            <a:ext cx="2560320" cy="2926080"/>
          </a:xfrm>
          <a:prstGeom prst="roundRect">
            <a:avLst>
              <a:gd name="adj" fmla="val 4286"/>
            </a:avLst>
          </a:prstGeom>
          <a:solidFill>
            <a:srgbClr val="EEF3EA"/>
          </a:solidFill>
          <a:ln w="12700">
            <a:solidFill>
              <a:srgbClr val="EEF3EA"/>
            </a:solidFill>
            <a:prstDash val="solid"/>
          </a:ln>
        </p:spPr>
      </p:sp>
      <p:sp>
        <p:nvSpPr>
          <p:cNvPr id="14" name="Text 10"/>
          <p:cNvSpPr txBox="1"/>
          <p:nvPr/>
        </p:nvSpPr>
        <p:spPr>
          <a:xfrm>
            <a:off x="3611880" y="3429000"/>
            <a:ext cx="2194560" cy="274320"/>
          </a:xfrm>
          <a:prstGeom prst="rect">
            <a:avLst/>
          </a:prstGeom>
          <a:noFill/>
          <a:ln/>
        </p:spPr>
        <p:txBody>
          <a:bodyPr wrap="square" lIns="0" tIns="0" rIns="0" bIns="0" rtlCol="0" anchor="t"/>
          <a:lstStyle/>
          <a:p>
            <a:pPr indent="0" marL="0">
              <a:buNone/>
            </a:pPr>
            <a:r>
              <a:rPr lang="en-US" sz="1200" b="1" spc="200" kern="0" dirty="0">
                <a:solidFill>
                  <a:srgbClr val="3E7B4F"/>
                </a:solidFill>
                <a:latin typeface="Calibri" pitchFamily="34" charset="0"/>
                <a:ea typeface="Calibri" pitchFamily="34" charset="-122"/>
                <a:cs typeface="Calibri" pitchFamily="34" charset="-120"/>
              </a:rPr>
              <a:t>MONTHS 4–12</a:t>
            </a:r>
            <a:endParaRPr lang="en-US" sz="1200" dirty="0"/>
          </a:p>
        </p:txBody>
      </p:sp>
      <p:sp>
        <p:nvSpPr>
          <p:cNvPr id="15" name="Text 11"/>
          <p:cNvSpPr txBox="1"/>
          <p:nvPr/>
        </p:nvSpPr>
        <p:spPr>
          <a:xfrm>
            <a:off x="3611880" y="3703320"/>
            <a:ext cx="2194560" cy="411480"/>
          </a:xfrm>
          <a:prstGeom prst="rect">
            <a:avLst/>
          </a:prstGeom>
          <a:noFill/>
          <a:ln/>
        </p:spPr>
        <p:txBody>
          <a:bodyPr wrap="square" lIns="0" tIns="0" rIns="0" bIns="0" rtlCol="0" anchor="t"/>
          <a:lstStyle/>
          <a:p>
            <a:pPr indent="0" marL="0">
              <a:buNone/>
            </a:pPr>
            <a:r>
              <a:rPr lang="en-US" sz="2100" b="1" dirty="0">
                <a:solidFill>
                  <a:srgbClr val="1E3B2C"/>
                </a:solidFill>
                <a:latin typeface="Cambria" pitchFamily="34" charset="0"/>
                <a:ea typeface="Cambria" pitchFamily="34" charset="-122"/>
                <a:cs typeface="Cambria" pitchFamily="34" charset="-120"/>
              </a:rPr>
              <a:t>Land &amp; pilot</a:t>
            </a:r>
            <a:endParaRPr lang="en-US" sz="2100" dirty="0"/>
          </a:p>
        </p:txBody>
      </p:sp>
      <p:sp>
        <p:nvSpPr>
          <p:cNvPr id="16" name="Text 12"/>
          <p:cNvSpPr txBox="1"/>
          <p:nvPr/>
        </p:nvSpPr>
        <p:spPr>
          <a:xfrm>
            <a:off x="3611880" y="4206240"/>
            <a:ext cx="2240280" cy="1920240"/>
          </a:xfrm>
          <a:prstGeom prst="rect">
            <a:avLst/>
          </a:prstGeom>
          <a:noFill/>
          <a:ln/>
        </p:spPr>
        <p:txBody>
          <a:bodyPr wrap="square" lIns="0" tIns="0" rIns="0" bIns="0" rtlCol="0" anchor="t"/>
          <a:lstStyle/>
          <a:p>
            <a:pPr marL="342900" indent="-342900">
              <a:spcAft>
                <a:spcPts val="400"/>
              </a:spcAft>
              <a:buSzPct val="100000"/>
              <a:buChar char="•"/>
            </a:pPr>
            <a:r>
              <a:rPr lang="en-US" sz="1500" dirty="0">
                <a:solidFill>
                  <a:srgbClr val="23302A"/>
                </a:solidFill>
                <a:latin typeface="Calibri" pitchFamily="34" charset="0"/>
                <a:ea typeface="Calibri" pitchFamily="34" charset="-122"/>
                <a:cs typeface="Calibri" pitchFamily="34" charset="-120"/>
              </a:rPr>
              <a:t>Identify ~10 acres</a:t>
            </a:r>
            <a:endParaRPr lang="en-US" sz="1500" dirty="0"/>
          </a:p>
          <a:p>
            <a:pPr marL="342900" indent="-342900">
              <a:spcAft>
                <a:spcPts val="400"/>
              </a:spcAft>
              <a:buSzPct val="100000"/>
              <a:buChar char="•"/>
            </a:pPr>
            <a:r>
              <a:rPr lang="en-US" sz="1500" dirty="0">
                <a:solidFill>
                  <a:srgbClr val="23302A"/>
                </a:solidFill>
                <a:latin typeface="Calibri" pitchFamily="34" charset="0"/>
                <a:ea typeface="Calibri" pitchFamily="34" charset="-122"/>
                <a:cs typeface="Calibri" pitchFamily="34" charset="-120"/>
              </a:rPr>
              <a:t>Zoning &amp; utilities review</a:t>
            </a:r>
            <a:endParaRPr lang="en-US" sz="1500" dirty="0"/>
          </a:p>
          <a:p>
            <a:pPr marL="342900" indent="-342900">
              <a:spcAft>
                <a:spcPts val="400"/>
              </a:spcAft>
              <a:buSzPct val="100000"/>
              <a:buChar char="•"/>
            </a:pPr>
            <a:r>
              <a:rPr lang="en-US" sz="1500" dirty="0">
                <a:solidFill>
                  <a:srgbClr val="23302A"/>
                </a:solidFill>
                <a:latin typeface="Calibri" pitchFamily="34" charset="0"/>
                <a:ea typeface="Calibri" pitchFamily="34" charset="-122"/>
                <a:cs typeface="Calibri" pitchFamily="34" charset="-120"/>
              </a:rPr>
              <a:t>Campus master plan</a:t>
            </a:r>
            <a:endParaRPr lang="en-US" sz="1500" dirty="0"/>
          </a:p>
          <a:p>
            <a:pPr marL="342900" indent="-342900">
              <a:spcAft>
                <a:spcPts val="400"/>
              </a:spcAft>
              <a:buSzPct val="100000"/>
              <a:buChar char="•"/>
            </a:pPr>
            <a:r>
              <a:rPr lang="en-US" sz="1500" dirty="0">
                <a:solidFill>
                  <a:srgbClr val="23302A"/>
                </a:solidFill>
                <a:latin typeface="Calibri" pitchFamily="34" charset="0"/>
                <a:ea typeface="Calibri" pitchFamily="34" charset="-122"/>
                <a:cs typeface="Calibri" pitchFamily="34" charset="-120"/>
              </a:rPr>
              <a:t>Raise the Bed garden outreach</a:t>
            </a:r>
            <a:endParaRPr lang="en-US" sz="1500" dirty="0"/>
          </a:p>
        </p:txBody>
      </p:sp>
      <p:sp>
        <p:nvSpPr>
          <p:cNvPr id="17" name="Shape 13"/>
          <p:cNvSpPr/>
          <p:nvPr/>
        </p:nvSpPr>
        <p:spPr>
          <a:xfrm>
            <a:off x="6949440" y="2148840"/>
            <a:ext cx="914400" cy="914400"/>
          </a:xfrm>
          <a:prstGeom prst="ellipse">
            <a:avLst/>
          </a:prstGeom>
          <a:solidFill>
            <a:srgbClr val="1E3B2C"/>
          </a:solidFill>
          <a:ln w="12700">
            <a:solidFill>
              <a:srgbClr val="1E3B2C"/>
            </a:solidFill>
            <a:prstDash val="solid"/>
          </a:ln>
        </p:spPr>
      </p:sp>
      <p:pic>
        <p:nvPicPr>
          <p:cNvPr id="18" name="Image 2" descr="preencoded.png">    </p:cNvPr>
          <p:cNvPicPr>
            <a:picLocks noChangeAspect="1"/>
          </p:cNvPicPr>
          <p:nvPr/>
        </p:nvPicPr>
        <p:blipFill>
          <a:blip r:embed="rId3"/>
          <a:stretch>
            <a:fillRect/>
          </a:stretch>
        </p:blipFill>
        <p:spPr>
          <a:xfrm>
            <a:off x="7178040" y="2377440"/>
            <a:ext cx="457200" cy="457200"/>
          </a:xfrm>
          <a:prstGeom prst="rect">
            <a:avLst/>
          </a:prstGeom>
        </p:spPr>
      </p:pic>
      <p:sp>
        <p:nvSpPr>
          <p:cNvPr id="19" name="Shape 14"/>
          <p:cNvSpPr/>
          <p:nvPr/>
        </p:nvSpPr>
        <p:spPr>
          <a:xfrm>
            <a:off x="6126480" y="3291840"/>
            <a:ext cx="2560320" cy="2926080"/>
          </a:xfrm>
          <a:prstGeom prst="roundRect">
            <a:avLst>
              <a:gd name="adj" fmla="val 4286"/>
            </a:avLst>
          </a:prstGeom>
          <a:solidFill>
            <a:srgbClr val="EEF3EA"/>
          </a:solidFill>
          <a:ln w="12700">
            <a:solidFill>
              <a:srgbClr val="EEF3EA"/>
            </a:solidFill>
            <a:prstDash val="solid"/>
          </a:ln>
        </p:spPr>
      </p:sp>
      <p:sp>
        <p:nvSpPr>
          <p:cNvPr id="20" name="Text 15"/>
          <p:cNvSpPr txBox="1"/>
          <p:nvPr/>
        </p:nvSpPr>
        <p:spPr>
          <a:xfrm>
            <a:off x="6309360" y="3429000"/>
            <a:ext cx="2194560" cy="274320"/>
          </a:xfrm>
          <a:prstGeom prst="rect">
            <a:avLst/>
          </a:prstGeom>
          <a:noFill/>
          <a:ln/>
        </p:spPr>
        <p:txBody>
          <a:bodyPr wrap="square" lIns="0" tIns="0" rIns="0" bIns="0" rtlCol="0" anchor="t"/>
          <a:lstStyle/>
          <a:p>
            <a:pPr indent="0" marL="0">
              <a:buNone/>
            </a:pPr>
            <a:r>
              <a:rPr lang="en-US" sz="1200" b="1" spc="200" kern="0" dirty="0">
                <a:solidFill>
                  <a:srgbClr val="3E7B4F"/>
                </a:solidFill>
                <a:latin typeface="Calibri" pitchFamily="34" charset="0"/>
                <a:ea typeface="Calibri" pitchFamily="34" charset="-122"/>
                <a:cs typeface="Calibri" pitchFamily="34" charset="-120"/>
              </a:rPr>
              <a:t>YEARS 1–2</a:t>
            </a:r>
            <a:endParaRPr lang="en-US" sz="1200" dirty="0"/>
          </a:p>
        </p:txBody>
      </p:sp>
      <p:sp>
        <p:nvSpPr>
          <p:cNvPr id="21" name="Text 16"/>
          <p:cNvSpPr txBox="1"/>
          <p:nvPr/>
        </p:nvSpPr>
        <p:spPr>
          <a:xfrm>
            <a:off x="6309360" y="3703320"/>
            <a:ext cx="2194560" cy="411480"/>
          </a:xfrm>
          <a:prstGeom prst="rect">
            <a:avLst/>
          </a:prstGeom>
          <a:noFill/>
          <a:ln/>
        </p:spPr>
        <p:txBody>
          <a:bodyPr wrap="square" lIns="0" tIns="0" rIns="0" bIns="0" rtlCol="0" anchor="t"/>
          <a:lstStyle/>
          <a:p>
            <a:pPr indent="0" marL="0">
              <a:buNone/>
            </a:pPr>
            <a:r>
              <a:rPr lang="en-US" sz="2100" b="1" dirty="0">
                <a:solidFill>
                  <a:srgbClr val="1E3B2C"/>
                </a:solidFill>
                <a:latin typeface="Cambria" pitchFamily="34" charset="0"/>
                <a:ea typeface="Cambria" pitchFamily="34" charset="-122"/>
                <a:cs typeface="Cambria" pitchFamily="34" charset="-120"/>
              </a:rPr>
              <a:t>Build</a:t>
            </a:r>
            <a:endParaRPr lang="en-US" sz="2100" dirty="0"/>
          </a:p>
        </p:txBody>
      </p:sp>
      <p:sp>
        <p:nvSpPr>
          <p:cNvPr id="22" name="Text 17"/>
          <p:cNvSpPr txBox="1"/>
          <p:nvPr/>
        </p:nvSpPr>
        <p:spPr>
          <a:xfrm>
            <a:off x="6309360" y="4206240"/>
            <a:ext cx="2240280" cy="1920240"/>
          </a:xfrm>
          <a:prstGeom prst="rect">
            <a:avLst/>
          </a:prstGeom>
          <a:noFill/>
          <a:ln/>
        </p:spPr>
        <p:txBody>
          <a:bodyPr wrap="square" lIns="0" tIns="0" rIns="0" bIns="0" rtlCol="0" anchor="t"/>
          <a:lstStyle/>
          <a:p>
            <a:pPr marL="342900" indent="-342900">
              <a:spcAft>
                <a:spcPts val="400"/>
              </a:spcAft>
              <a:buSzPct val="100000"/>
              <a:buChar char="•"/>
            </a:pPr>
            <a:r>
              <a:rPr lang="en-US" sz="1500" dirty="0">
                <a:solidFill>
                  <a:srgbClr val="23302A"/>
                </a:solidFill>
                <a:latin typeface="Calibri" pitchFamily="34" charset="0"/>
                <a:ea typeface="Calibri" pitchFamily="34" charset="-122"/>
                <a:cs typeface="Calibri" pitchFamily="34" charset="-120"/>
              </a:rPr>
              <a:t>First tiny homes</a:t>
            </a:r>
            <a:endParaRPr lang="en-US" sz="1500" dirty="0"/>
          </a:p>
          <a:p>
            <a:pPr marL="342900" indent="-342900">
              <a:spcAft>
                <a:spcPts val="400"/>
              </a:spcAft>
              <a:buSzPct val="100000"/>
              <a:buChar char="•"/>
            </a:pPr>
            <a:r>
              <a:rPr lang="en-US" sz="1500" dirty="0">
                <a:solidFill>
                  <a:srgbClr val="23302A"/>
                </a:solidFill>
                <a:latin typeface="Calibri" pitchFamily="34" charset="0"/>
                <a:ea typeface="Calibri" pitchFamily="34" charset="-122"/>
                <a:cs typeface="Calibri" pitchFamily="34" charset="-120"/>
              </a:rPr>
              <a:t>Greenhouse &amp; aquaponics</a:t>
            </a:r>
            <a:endParaRPr lang="en-US" sz="1500" dirty="0"/>
          </a:p>
          <a:p>
            <a:pPr marL="342900" indent="-342900">
              <a:spcAft>
                <a:spcPts val="400"/>
              </a:spcAft>
              <a:buSzPct val="100000"/>
              <a:buChar char="•"/>
            </a:pPr>
            <a:r>
              <a:rPr lang="en-US" sz="1500" dirty="0">
                <a:solidFill>
                  <a:srgbClr val="23302A"/>
                </a:solidFill>
                <a:latin typeface="Calibri" pitchFamily="34" charset="0"/>
                <a:ea typeface="Calibri" pitchFamily="34" charset="-122"/>
                <a:cs typeface="Calibri" pitchFamily="34" charset="-120"/>
              </a:rPr>
              <a:t>Staff &amp; mentors</a:t>
            </a:r>
            <a:endParaRPr lang="en-US" sz="1500" dirty="0"/>
          </a:p>
          <a:p>
            <a:pPr marL="342900" indent="-342900">
              <a:spcAft>
                <a:spcPts val="400"/>
              </a:spcAft>
              <a:buSzPct val="100000"/>
              <a:buChar char="•"/>
            </a:pPr>
            <a:r>
              <a:rPr lang="en-US" sz="1500" dirty="0">
                <a:solidFill>
                  <a:srgbClr val="23302A"/>
                </a:solidFill>
                <a:latin typeface="Calibri" pitchFamily="34" charset="0"/>
                <a:ea typeface="Calibri" pitchFamily="34" charset="-122"/>
                <a:cs typeface="Calibri" pitchFamily="34" charset="-120"/>
              </a:rPr>
              <a:t>First resident cohort</a:t>
            </a:r>
            <a:endParaRPr lang="en-US" sz="1500" dirty="0"/>
          </a:p>
        </p:txBody>
      </p:sp>
      <p:sp>
        <p:nvSpPr>
          <p:cNvPr id="23" name="Shape 18"/>
          <p:cNvSpPr/>
          <p:nvPr/>
        </p:nvSpPr>
        <p:spPr>
          <a:xfrm>
            <a:off x="9646920" y="2148840"/>
            <a:ext cx="914400" cy="914400"/>
          </a:xfrm>
          <a:prstGeom prst="ellipse">
            <a:avLst/>
          </a:prstGeom>
          <a:solidFill>
            <a:srgbClr val="1E3B2C"/>
          </a:solidFill>
          <a:ln w="12700">
            <a:solidFill>
              <a:srgbClr val="1E3B2C"/>
            </a:solidFill>
            <a:prstDash val="solid"/>
          </a:ln>
        </p:spPr>
      </p:sp>
      <p:pic>
        <p:nvPicPr>
          <p:cNvPr id="24" name="Image 3" descr="preencoded.png">    </p:cNvPr>
          <p:cNvPicPr>
            <a:picLocks noChangeAspect="1"/>
          </p:cNvPicPr>
          <p:nvPr/>
        </p:nvPicPr>
        <p:blipFill>
          <a:blip r:embed="rId4"/>
          <a:stretch>
            <a:fillRect/>
          </a:stretch>
        </p:blipFill>
        <p:spPr>
          <a:xfrm>
            <a:off x="9875520" y="2377440"/>
            <a:ext cx="457200" cy="457200"/>
          </a:xfrm>
          <a:prstGeom prst="rect">
            <a:avLst/>
          </a:prstGeom>
        </p:spPr>
      </p:pic>
      <p:sp>
        <p:nvSpPr>
          <p:cNvPr id="25" name="Shape 19"/>
          <p:cNvSpPr/>
          <p:nvPr/>
        </p:nvSpPr>
        <p:spPr>
          <a:xfrm>
            <a:off x="8823960" y="3291840"/>
            <a:ext cx="2560320" cy="2926080"/>
          </a:xfrm>
          <a:prstGeom prst="roundRect">
            <a:avLst>
              <a:gd name="adj" fmla="val 4286"/>
            </a:avLst>
          </a:prstGeom>
          <a:solidFill>
            <a:srgbClr val="EEF3EA"/>
          </a:solidFill>
          <a:ln w="12700">
            <a:solidFill>
              <a:srgbClr val="EEF3EA"/>
            </a:solidFill>
            <a:prstDash val="solid"/>
          </a:ln>
        </p:spPr>
      </p:sp>
      <p:sp>
        <p:nvSpPr>
          <p:cNvPr id="26" name="Text 20"/>
          <p:cNvSpPr txBox="1"/>
          <p:nvPr/>
        </p:nvSpPr>
        <p:spPr>
          <a:xfrm>
            <a:off x="9006840" y="3429000"/>
            <a:ext cx="2194560" cy="274320"/>
          </a:xfrm>
          <a:prstGeom prst="rect">
            <a:avLst/>
          </a:prstGeom>
          <a:noFill/>
          <a:ln/>
        </p:spPr>
        <p:txBody>
          <a:bodyPr wrap="square" lIns="0" tIns="0" rIns="0" bIns="0" rtlCol="0" anchor="t"/>
          <a:lstStyle/>
          <a:p>
            <a:pPr indent="0" marL="0">
              <a:buNone/>
            </a:pPr>
            <a:r>
              <a:rPr lang="en-US" sz="1200" b="1" spc="200" kern="0" dirty="0">
                <a:solidFill>
                  <a:srgbClr val="3E7B4F"/>
                </a:solidFill>
                <a:latin typeface="Calibri" pitchFamily="34" charset="0"/>
                <a:ea typeface="Calibri" pitchFamily="34" charset="-122"/>
                <a:cs typeface="Calibri" pitchFamily="34" charset="-120"/>
              </a:rPr>
              <a:t>YEARS 3–5</a:t>
            </a:r>
            <a:endParaRPr lang="en-US" sz="1200" dirty="0"/>
          </a:p>
        </p:txBody>
      </p:sp>
      <p:sp>
        <p:nvSpPr>
          <p:cNvPr id="27" name="Text 21"/>
          <p:cNvSpPr txBox="1"/>
          <p:nvPr/>
        </p:nvSpPr>
        <p:spPr>
          <a:xfrm>
            <a:off x="9006840" y="3703320"/>
            <a:ext cx="2194560" cy="411480"/>
          </a:xfrm>
          <a:prstGeom prst="rect">
            <a:avLst/>
          </a:prstGeom>
          <a:noFill/>
          <a:ln/>
        </p:spPr>
        <p:txBody>
          <a:bodyPr wrap="square" lIns="0" tIns="0" rIns="0" bIns="0" rtlCol="0" anchor="t"/>
          <a:lstStyle/>
          <a:p>
            <a:pPr indent="0" marL="0">
              <a:buNone/>
            </a:pPr>
            <a:r>
              <a:rPr lang="en-US" sz="2100" b="1" dirty="0">
                <a:solidFill>
                  <a:srgbClr val="1E3B2C"/>
                </a:solidFill>
                <a:latin typeface="Cambria" pitchFamily="34" charset="0"/>
                <a:ea typeface="Cambria" pitchFamily="34" charset="-122"/>
                <a:cs typeface="Cambria" pitchFamily="34" charset="-120"/>
              </a:rPr>
              <a:t>Multiply</a:t>
            </a:r>
            <a:endParaRPr lang="en-US" sz="2100" dirty="0"/>
          </a:p>
        </p:txBody>
      </p:sp>
      <p:sp>
        <p:nvSpPr>
          <p:cNvPr id="28" name="Text 22"/>
          <p:cNvSpPr txBox="1"/>
          <p:nvPr/>
        </p:nvSpPr>
        <p:spPr>
          <a:xfrm>
            <a:off x="9006840" y="4206240"/>
            <a:ext cx="2240280" cy="1920240"/>
          </a:xfrm>
          <a:prstGeom prst="rect">
            <a:avLst/>
          </a:prstGeom>
          <a:noFill/>
          <a:ln/>
        </p:spPr>
        <p:txBody>
          <a:bodyPr wrap="square" lIns="0" tIns="0" rIns="0" bIns="0" rtlCol="0" anchor="t"/>
          <a:lstStyle/>
          <a:p>
            <a:pPr marL="342900" indent="-342900">
              <a:spcAft>
                <a:spcPts val="400"/>
              </a:spcAft>
              <a:buSzPct val="100000"/>
              <a:buChar char="•"/>
            </a:pPr>
            <a:r>
              <a:rPr lang="en-US" sz="1500" dirty="0">
                <a:solidFill>
                  <a:srgbClr val="23302A"/>
                </a:solidFill>
                <a:latin typeface="Calibri" pitchFamily="34" charset="0"/>
                <a:ea typeface="Calibri" pitchFamily="34" charset="-122"/>
                <a:cs typeface="Calibri" pitchFamily="34" charset="-120"/>
              </a:rPr>
              <a:t>Full campus operating</a:t>
            </a:r>
            <a:endParaRPr lang="en-US" sz="1500" dirty="0"/>
          </a:p>
          <a:p>
            <a:pPr marL="342900" indent="-342900">
              <a:spcAft>
                <a:spcPts val="400"/>
              </a:spcAft>
              <a:buSzPct val="100000"/>
              <a:buChar char="•"/>
            </a:pPr>
            <a:r>
              <a:rPr lang="en-US" sz="1500" dirty="0">
                <a:solidFill>
                  <a:srgbClr val="23302A"/>
                </a:solidFill>
                <a:latin typeface="Calibri" pitchFamily="34" charset="0"/>
                <a:ea typeface="Calibri" pitchFamily="34" charset="-122"/>
                <a:cs typeface="Calibri" pitchFamily="34" charset="-120"/>
              </a:rPr>
              <a:t>Graduates mentor others</a:t>
            </a:r>
            <a:endParaRPr lang="en-US" sz="1500" dirty="0"/>
          </a:p>
          <a:p>
            <a:pPr marL="342900" indent="-342900">
              <a:spcAft>
                <a:spcPts val="400"/>
              </a:spcAft>
              <a:buSzPct val="100000"/>
              <a:buChar char="•"/>
            </a:pPr>
            <a:r>
              <a:rPr lang="en-US" sz="1500" dirty="0">
                <a:solidFill>
                  <a:srgbClr val="23302A"/>
                </a:solidFill>
                <a:latin typeface="Calibri" pitchFamily="34" charset="0"/>
                <a:ea typeface="Calibri" pitchFamily="34" charset="-122"/>
                <a:cs typeface="Calibri" pitchFamily="34" charset="-120"/>
              </a:rPr>
              <a:t>Publish replication toolkit</a:t>
            </a:r>
            <a:endParaRPr lang="en-US" sz="1500" dirty="0"/>
          </a:p>
          <a:p>
            <a:pPr marL="342900" indent="-342900">
              <a:spcAft>
                <a:spcPts val="400"/>
              </a:spcAft>
              <a:buSzPct val="100000"/>
              <a:buChar char="•"/>
            </a:pPr>
            <a:r>
              <a:rPr lang="en-US" sz="1500" dirty="0">
                <a:solidFill>
                  <a:srgbClr val="23302A"/>
                </a:solidFill>
                <a:latin typeface="Calibri" pitchFamily="34" charset="0"/>
                <a:ea typeface="Calibri" pitchFamily="34" charset="-122"/>
                <a:cs typeface="Calibri" pitchFamily="34" charset="-120"/>
              </a:rPr>
              <a:t>Launch second site</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EF3EA"/>
        </a:solidFill>
      </p:bgPr>
    </p:bg>
    <p:spTree>
      <p:nvGrpSpPr>
        <p:cNvPr id="1" name=""/>
        <p:cNvGrpSpPr/>
        <p:nvPr/>
      </p:nvGrpSpPr>
      <p:grpSpPr>
        <a:xfrm>
          <a:off x="0" y="0"/>
          <a:ext cx="0" cy="0"/>
          <a:chOff x="0" y="0"/>
          <a:chExt cx="0" cy="0"/>
        </a:xfrm>
      </p:grpSpPr>
      <p:sp>
        <p:nvSpPr>
          <p:cNvPr id="2" name="Text 0"/>
          <p:cNvSpPr txBox="1"/>
          <p:nvPr/>
        </p:nvSpPr>
        <p:spPr>
          <a:xfrm>
            <a:off x="640080" y="457200"/>
            <a:ext cx="10881360" cy="731520"/>
          </a:xfrm>
          <a:prstGeom prst="rect">
            <a:avLst/>
          </a:prstGeom>
          <a:noFill/>
          <a:ln/>
        </p:spPr>
        <p:txBody>
          <a:bodyPr wrap="square" lIns="0" tIns="0" rIns="0" bIns="0" rtlCol="0" anchor="ctr"/>
          <a:lstStyle/>
          <a:p>
            <a:pPr indent="0" marL="0">
              <a:buNone/>
            </a:pPr>
            <a:r>
              <a:rPr lang="en-US" sz="3400" b="1" dirty="0">
                <a:solidFill>
                  <a:srgbClr val="1E3B2C"/>
                </a:solidFill>
                <a:latin typeface="Cambria" pitchFamily="34" charset="0"/>
                <a:ea typeface="Cambria" pitchFamily="34" charset="-122"/>
                <a:cs typeface="Cambria" pitchFamily="34" charset="-120"/>
              </a:rPr>
              <a:t>There's a seat at this table for you</a:t>
            </a:r>
            <a:endParaRPr lang="en-US" sz="3400" dirty="0"/>
          </a:p>
        </p:txBody>
      </p:sp>
      <p:sp>
        <p:nvSpPr>
          <p:cNvPr id="3" name="Shape 1"/>
          <p:cNvSpPr/>
          <p:nvPr/>
        </p:nvSpPr>
        <p:spPr>
          <a:xfrm>
            <a:off x="640080" y="1554480"/>
            <a:ext cx="2057400" cy="3749040"/>
          </a:xfrm>
          <a:prstGeom prst="roundRect">
            <a:avLst>
              <a:gd name="adj" fmla="val 5333"/>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4" name="Shape 2"/>
          <p:cNvSpPr/>
          <p:nvPr/>
        </p:nvSpPr>
        <p:spPr>
          <a:xfrm>
            <a:off x="1165860" y="1874520"/>
            <a:ext cx="1005840" cy="1005840"/>
          </a:xfrm>
          <a:prstGeom prst="ellipse">
            <a:avLst/>
          </a:prstGeom>
          <a:solidFill>
            <a:srgbClr val="1E3B2C"/>
          </a:solidFill>
          <a:ln w="12700">
            <a:solidFill>
              <a:srgbClr val="1E3B2C"/>
            </a:solidFill>
            <a:prstDash val="solid"/>
          </a:ln>
        </p:spPr>
      </p:sp>
      <p:pic>
        <p:nvPicPr>
          <p:cNvPr id="5" name="Image 0" descr="preencoded.png">    </p:cNvPr>
          <p:cNvPicPr>
            <a:picLocks noChangeAspect="1"/>
          </p:cNvPicPr>
          <p:nvPr/>
        </p:nvPicPr>
        <p:blipFill>
          <a:blip r:embed="rId1"/>
          <a:stretch>
            <a:fillRect/>
          </a:stretch>
        </p:blipFill>
        <p:spPr>
          <a:xfrm>
            <a:off x="1417320" y="2125980"/>
            <a:ext cx="502920" cy="502920"/>
          </a:xfrm>
          <a:prstGeom prst="rect">
            <a:avLst/>
          </a:prstGeom>
        </p:spPr>
      </p:pic>
      <p:sp>
        <p:nvSpPr>
          <p:cNvPr id="6" name="Text 3"/>
          <p:cNvSpPr txBox="1"/>
          <p:nvPr/>
        </p:nvSpPr>
        <p:spPr>
          <a:xfrm>
            <a:off x="731520" y="3108960"/>
            <a:ext cx="1874520" cy="640080"/>
          </a:xfrm>
          <a:prstGeom prst="rect">
            <a:avLst/>
          </a:prstGeom>
          <a:noFill/>
          <a:ln/>
        </p:spPr>
        <p:txBody>
          <a:bodyPr wrap="square" lIns="0" tIns="0" rIns="0" bIns="0" rtlCol="0" anchor="ctr"/>
          <a:lstStyle/>
          <a:p>
            <a:pPr algn="ctr" indent="0" marL="0">
              <a:buNone/>
            </a:pPr>
            <a:r>
              <a:rPr lang="en-US" sz="1900" b="1" dirty="0">
                <a:solidFill>
                  <a:srgbClr val="1E3B2C"/>
                </a:solidFill>
                <a:latin typeface="Cambria" pitchFamily="34" charset="0"/>
                <a:ea typeface="Cambria" pitchFamily="34" charset="-122"/>
                <a:cs typeface="Cambria" pitchFamily="34" charset="-120"/>
              </a:rPr>
              <a:t>Churches</a:t>
            </a:r>
            <a:endParaRPr lang="en-US" sz="1900" dirty="0"/>
          </a:p>
        </p:txBody>
      </p:sp>
      <p:sp>
        <p:nvSpPr>
          <p:cNvPr id="7" name="Text 4"/>
          <p:cNvSpPr txBox="1"/>
          <p:nvPr/>
        </p:nvSpPr>
        <p:spPr>
          <a:xfrm>
            <a:off x="777240" y="3840480"/>
            <a:ext cx="1783080" cy="1371600"/>
          </a:xfrm>
          <a:prstGeom prst="rect">
            <a:avLst/>
          </a:prstGeom>
          <a:noFill/>
          <a:ln/>
        </p:spPr>
        <p:txBody>
          <a:bodyPr wrap="square" lIns="0" tIns="0" rIns="0" bIns="0" rtlCol="0" anchor="t"/>
          <a:lstStyle/>
          <a:p>
            <a:pPr algn="ctr" indent="0" marL="0">
              <a:buNone/>
            </a:pPr>
            <a:r>
              <a:rPr lang="en-US" sz="1500" dirty="0">
                <a:solidFill>
                  <a:srgbClr val="5E6B62"/>
                </a:solidFill>
                <a:latin typeface="Calibri" pitchFamily="34" charset="0"/>
                <a:ea typeface="Calibri" pitchFamily="34" charset="-122"/>
                <a:cs typeface="Calibri" pitchFamily="34" charset="-120"/>
              </a:rPr>
              <a:t>Adopt a campus need, host Raise the Bed gardens, send mentors</a:t>
            </a:r>
            <a:endParaRPr lang="en-US" sz="1500" dirty="0"/>
          </a:p>
        </p:txBody>
      </p:sp>
      <p:sp>
        <p:nvSpPr>
          <p:cNvPr id="8" name="Shape 5"/>
          <p:cNvSpPr/>
          <p:nvPr/>
        </p:nvSpPr>
        <p:spPr>
          <a:xfrm>
            <a:off x="2852928" y="1554480"/>
            <a:ext cx="2057400" cy="3749040"/>
          </a:xfrm>
          <a:prstGeom prst="roundRect">
            <a:avLst>
              <a:gd name="adj" fmla="val 5333"/>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9" name="Shape 6"/>
          <p:cNvSpPr/>
          <p:nvPr/>
        </p:nvSpPr>
        <p:spPr>
          <a:xfrm>
            <a:off x="3378708" y="1874520"/>
            <a:ext cx="1005840" cy="1005840"/>
          </a:xfrm>
          <a:prstGeom prst="ellipse">
            <a:avLst/>
          </a:prstGeom>
          <a:solidFill>
            <a:srgbClr val="1E3B2C"/>
          </a:solidFill>
          <a:ln w="12700">
            <a:solidFill>
              <a:srgbClr val="1E3B2C"/>
            </a:solidFill>
            <a:prstDash val="solid"/>
          </a:ln>
        </p:spPr>
      </p:sp>
      <p:pic>
        <p:nvPicPr>
          <p:cNvPr id="10" name="Image 1" descr="preencoded.png">    </p:cNvPr>
          <p:cNvPicPr>
            <a:picLocks noChangeAspect="1"/>
          </p:cNvPicPr>
          <p:nvPr/>
        </p:nvPicPr>
        <p:blipFill>
          <a:blip r:embed="rId2"/>
          <a:stretch>
            <a:fillRect/>
          </a:stretch>
        </p:blipFill>
        <p:spPr>
          <a:xfrm>
            <a:off x="3630168" y="2125980"/>
            <a:ext cx="502920" cy="502920"/>
          </a:xfrm>
          <a:prstGeom prst="rect">
            <a:avLst/>
          </a:prstGeom>
        </p:spPr>
      </p:pic>
      <p:sp>
        <p:nvSpPr>
          <p:cNvPr id="11" name="Text 7"/>
          <p:cNvSpPr txBox="1"/>
          <p:nvPr/>
        </p:nvSpPr>
        <p:spPr>
          <a:xfrm>
            <a:off x="2944368" y="3108960"/>
            <a:ext cx="1874520" cy="640080"/>
          </a:xfrm>
          <a:prstGeom prst="rect">
            <a:avLst/>
          </a:prstGeom>
          <a:noFill/>
          <a:ln/>
        </p:spPr>
        <p:txBody>
          <a:bodyPr wrap="square" lIns="0" tIns="0" rIns="0" bIns="0" rtlCol="0" anchor="ctr"/>
          <a:lstStyle/>
          <a:p>
            <a:pPr algn="ctr" indent="0" marL="0">
              <a:buNone/>
            </a:pPr>
            <a:r>
              <a:rPr lang="en-US" sz="1900" b="1" dirty="0">
                <a:solidFill>
                  <a:srgbClr val="1E3B2C"/>
                </a:solidFill>
                <a:latin typeface="Cambria" pitchFamily="34" charset="0"/>
                <a:ea typeface="Cambria" pitchFamily="34" charset="-122"/>
                <a:cs typeface="Cambria" pitchFamily="34" charset="-120"/>
              </a:rPr>
              <a:t>Donors</a:t>
            </a:r>
            <a:endParaRPr lang="en-US" sz="1900" dirty="0"/>
          </a:p>
        </p:txBody>
      </p:sp>
      <p:sp>
        <p:nvSpPr>
          <p:cNvPr id="12" name="Text 8"/>
          <p:cNvSpPr txBox="1"/>
          <p:nvPr/>
        </p:nvSpPr>
        <p:spPr>
          <a:xfrm>
            <a:off x="2990088" y="3840480"/>
            <a:ext cx="1783080" cy="1371600"/>
          </a:xfrm>
          <a:prstGeom prst="rect">
            <a:avLst/>
          </a:prstGeom>
          <a:noFill/>
          <a:ln/>
        </p:spPr>
        <p:txBody>
          <a:bodyPr wrap="square" lIns="0" tIns="0" rIns="0" bIns="0" rtlCol="0" anchor="t"/>
          <a:lstStyle/>
          <a:p>
            <a:pPr algn="ctr" indent="0" marL="0">
              <a:buNone/>
            </a:pPr>
            <a:r>
              <a:rPr lang="en-US" sz="1500" dirty="0">
                <a:solidFill>
                  <a:srgbClr val="5E6B62"/>
                </a:solidFill>
                <a:latin typeface="Calibri" pitchFamily="34" charset="0"/>
                <a:ea typeface="Calibri" pitchFamily="34" charset="-122"/>
                <a:cs typeface="Calibri" pitchFamily="34" charset="-120"/>
              </a:rPr>
              <a:t>Give monthly, fund a raised bed, or underwrite a tiny home</a:t>
            </a:r>
            <a:endParaRPr lang="en-US" sz="1500" dirty="0"/>
          </a:p>
        </p:txBody>
      </p:sp>
      <p:sp>
        <p:nvSpPr>
          <p:cNvPr id="13" name="Shape 9"/>
          <p:cNvSpPr/>
          <p:nvPr/>
        </p:nvSpPr>
        <p:spPr>
          <a:xfrm>
            <a:off x="5065776" y="1554480"/>
            <a:ext cx="2057400" cy="3749040"/>
          </a:xfrm>
          <a:prstGeom prst="roundRect">
            <a:avLst>
              <a:gd name="adj" fmla="val 5333"/>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14" name="Shape 10"/>
          <p:cNvSpPr/>
          <p:nvPr/>
        </p:nvSpPr>
        <p:spPr>
          <a:xfrm>
            <a:off x="5591556" y="1874520"/>
            <a:ext cx="1005840" cy="1005840"/>
          </a:xfrm>
          <a:prstGeom prst="ellipse">
            <a:avLst/>
          </a:prstGeom>
          <a:solidFill>
            <a:srgbClr val="1E3B2C"/>
          </a:solidFill>
          <a:ln w="12700">
            <a:solidFill>
              <a:srgbClr val="1E3B2C"/>
            </a:solidFill>
            <a:prstDash val="solid"/>
          </a:ln>
        </p:spPr>
      </p:sp>
      <p:pic>
        <p:nvPicPr>
          <p:cNvPr id="15" name="Image 2" descr="preencoded.png">    </p:cNvPr>
          <p:cNvPicPr>
            <a:picLocks noChangeAspect="1"/>
          </p:cNvPicPr>
          <p:nvPr/>
        </p:nvPicPr>
        <p:blipFill>
          <a:blip r:embed="rId3"/>
          <a:stretch>
            <a:fillRect/>
          </a:stretch>
        </p:blipFill>
        <p:spPr>
          <a:xfrm>
            <a:off x="5843016" y="2125980"/>
            <a:ext cx="502920" cy="502920"/>
          </a:xfrm>
          <a:prstGeom prst="rect">
            <a:avLst/>
          </a:prstGeom>
        </p:spPr>
      </p:pic>
      <p:sp>
        <p:nvSpPr>
          <p:cNvPr id="16" name="Text 11"/>
          <p:cNvSpPr txBox="1"/>
          <p:nvPr/>
        </p:nvSpPr>
        <p:spPr>
          <a:xfrm>
            <a:off x="5157216" y="3108960"/>
            <a:ext cx="1874520" cy="640080"/>
          </a:xfrm>
          <a:prstGeom prst="rect">
            <a:avLst/>
          </a:prstGeom>
          <a:noFill/>
          <a:ln/>
        </p:spPr>
        <p:txBody>
          <a:bodyPr wrap="square" lIns="0" tIns="0" rIns="0" bIns="0" rtlCol="0" anchor="ctr"/>
          <a:lstStyle/>
          <a:p>
            <a:pPr algn="ctr" indent="0" marL="0">
              <a:buNone/>
            </a:pPr>
            <a:r>
              <a:rPr lang="en-US" sz="1900" b="1" dirty="0">
                <a:solidFill>
                  <a:srgbClr val="1E3B2C"/>
                </a:solidFill>
                <a:latin typeface="Cambria" pitchFamily="34" charset="0"/>
                <a:ea typeface="Cambria" pitchFamily="34" charset="-122"/>
                <a:cs typeface="Cambria" pitchFamily="34" charset="-120"/>
              </a:rPr>
              <a:t>Businesses</a:t>
            </a:r>
            <a:endParaRPr lang="en-US" sz="1900" dirty="0"/>
          </a:p>
        </p:txBody>
      </p:sp>
      <p:sp>
        <p:nvSpPr>
          <p:cNvPr id="17" name="Text 12"/>
          <p:cNvSpPr txBox="1"/>
          <p:nvPr/>
        </p:nvSpPr>
        <p:spPr>
          <a:xfrm>
            <a:off x="5202936" y="3840480"/>
            <a:ext cx="1783080" cy="1371600"/>
          </a:xfrm>
          <a:prstGeom prst="rect">
            <a:avLst/>
          </a:prstGeom>
          <a:noFill/>
          <a:ln/>
        </p:spPr>
        <p:txBody>
          <a:bodyPr wrap="square" lIns="0" tIns="0" rIns="0" bIns="0" rtlCol="0" anchor="t"/>
          <a:lstStyle/>
          <a:p>
            <a:pPr algn="ctr" indent="0" marL="0">
              <a:buNone/>
            </a:pPr>
            <a:r>
              <a:rPr lang="en-US" sz="1500" dirty="0">
                <a:solidFill>
                  <a:srgbClr val="5E6B62"/>
                </a:solidFill>
                <a:latin typeface="Calibri" pitchFamily="34" charset="0"/>
                <a:ea typeface="Calibri" pitchFamily="34" charset="-122"/>
                <a:cs typeface="Calibri" pitchFamily="34" charset="-120"/>
              </a:rPr>
              <a:t>Sponsor, provide in-kind goods, and offer job pathways</a:t>
            </a:r>
            <a:endParaRPr lang="en-US" sz="1500" dirty="0"/>
          </a:p>
        </p:txBody>
      </p:sp>
      <p:sp>
        <p:nvSpPr>
          <p:cNvPr id="18" name="Shape 13"/>
          <p:cNvSpPr/>
          <p:nvPr/>
        </p:nvSpPr>
        <p:spPr>
          <a:xfrm>
            <a:off x="7278624" y="1554480"/>
            <a:ext cx="2057400" cy="3749040"/>
          </a:xfrm>
          <a:prstGeom prst="roundRect">
            <a:avLst>
              <a:gd name="adj" fmla="val 5333"/>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19" name="Shape 14"/>
          <p:cNvSpPr/>
          <p:nvPr/>
        </p:nvSpPr>
        <p:spPr>
          <a:xfrm>
            <a:off x="7804404" y="1874520"/>
            <a:ext cx="1005840" cy="1005840"/>
          </a:xfrm>
          <a:prstGeom prst="ellipse">
            <a:avLst/>
          </a:prstGeom>
          <a:solidFill>
            <a:srgbClr val="1E3B2C"/>
          </a:solidFill>
          <a:ln w="12700">
            <a:solidFill>
              <a:srgbClr val="1E3B2C"/>
            </a:solidFill>
            <a:prstDash val="solid"/>
          </a:ln>
        </p:spPr>
      </p:sp>
      <p:pic>
        <p:nvPicPr>
          <p:cNvPr id="20" name="Image 3" descr="preencoded.png">    </p:cNvPr>
          <p:cNvPicPr>
            <a:picLocks noChangeAspect="1"/>
          </p:cNvPicPr>
          <p:nvPr/>
        </p:nvPicPr>
        <p:blipFill>
          <a:blip r:embed="rId4"/>
          <a:stretch>
            <a:fillRect/>
          </a:stretch>
        </p:blipFill>
        <p:spPr>
          <a:xfrm>
            <a:off x="8055864" y="2125980"/>
            <a:ext cx="502920" cy="502920"/>
          </a:xfrm>
          <a:prstGeom prst="rect">
            <a:avLst/>
          </a:prstGeom>
        </p:spPr>
      </p:pic>
      <p:sp>
        <p:nvSpPr>
          <p:cNvPr id="21" name="Text 15"/>
          <p:cNvSpPr txBox="1"/>
          <p:nvPr/>
        </p:nvSpPr>
        <p:spPr>
          <a:xfrm>
            <a:off x="7370064" y="3108960"/>
            <a:ext cx="1874520" cy="640080"/>
          </a:xfrm>
          <a:prstGeom prst="rect">
            <a:avLst/>
          </a:prstGeom>
          <a:noFill/>
          <a:ln/>
        </p:spPr>
        <p:txBody>
          <a:bodyPr wrap="square" lIns="0" tIns="0" rIns="0" bIns="0" rtlCol="0" anchor="ctr"/>
          <a:lstStyle/>
          <a:p>
            <a:pPr algn="ctr" indent="0" marL="0">
              <a:buNone/>
            </a:pPr>
            <a:r>
              <a:rPr lang="en-US" sz="1900" b="1" dirty="0">
                <a:solidFill>
                  <a:srgbClr val="1E3B2C"/>
                </a:solidFill>
                <a:latin typeface="Cambria" pitchFamily="34" charset="0"/>
                <a:ea typeface="Cambria" pitchFamily="34" charset="-122"/>
                <a:cs typeface="Cambria" pitchFamily="34" charset="-120"/>
              </a:rPr>
              <a:t>Builders &amp; experts</a:t>
            </a:r>
            <a:endParaRPr lang="en-US" sz="1900" dirty="0"/>
          </a:p>
        </p:txBody>
      </p:sp>
      <p:sp>
        <p:nvSpPr>
          <p:cNvPr id="22" name="Text 16"/>
          <p:cNvSpPr txBox="1"/>
          <p:nvPr/>
        </p:nvSpPr>
        <p:spPr>
          <a:xfrm>
            <a:off x="7415784" y="3840480"/>
            <a:ext cx="1783080" cy="1371600"/>
          </a:xfrm>
          <a:prstGeom prst="rect">
            <a:avLst/>
          </a:prstGeom>
          <a:noFill/>
          <a:ln/>
        </p:spPr>
        <p:txBody>
          <a:bodyPr wrap="square" lIns="0" tIns="0" rIns="0" bIns="0" rtlCol="0" anchor="t"/>
          <a:lstStyle/>
          <a:p>
            <a:pPr algn="ctr" indent="0" marL="0">
              <a:buNone/>
            </a:pPr>
            <a:r>
              <a:rPr lang="en-US" sz="1500" dirty="0">
                <a:solidFill>
                  <a:srgbClr val="5E6B62"/>
                </a:solidFill>
                <a:latin typeface="Calibri" pitchFamily="34" charset="0"/>
                <a:ea typeface="Calibri" pitchFamily="34" charset="-122"/>
                <a:cs typeface="Calibri" pitchFamily="34" charset="-120"/>
              </a:rPr>
              <a:t>Farmers, builders, counselors, teachers, and attorneys</a:t>
            </a:r>
            <a:endParaRPr lang="en-US" sz="1500" dirty="0"/>
          </a:p>
        </p:txBody>
      </p:sp>
      <p:sp>
        <p:nvSpPr>
          <p:cNvPr id="23" name="Shape 17"/>
          <p:cNvSpPr/>
          <p:nvPr/>
        </p:nvSpPr>
        <p:spPr>
          <a:xfrm>
            <a:off x="9491472" y="1554480"/>
            <a:ext cx="2057400" cy="3749040"/>
          </a:xfrm>
          <a:prstGeom prst="roundRect">
            <a:avLst>
              <a:gd name="adj" fmla="val 5333"/>
            </a:avLst>
          </a:prstGeom>
          <a:solidFill>
            <a:srgbClr val="FFFFFF"/>
          </a:solidFill>
          <a:ln w="12700">
            <a:solidFill>
              <a:srgbClr val="FFFFFF"/>
            </a:solidFill>
            <a:prstDash val="solid"/>
          </a:ln>
          <a:effectLst>
            <a:outerShdw sx="100000" sy="100000" kx="0" ky="0" algn="bl" rotWithShape="0" blurRad="76200" dist="25400" dir="5400000">
              <a:srgbClr val="000000">
                <a:alpha val="14000"/>
              </a:srgbClr>
            </a:outerShdw>
          </a:effectLst>
        </p:spPr>
      </p:sp>
      <p:sp>
        <p:nvSpPr>
          <p:cNvPr id="24" name="Shape 18"/>
          <p:cNvSpPr/>
          <p:nvPr/>
        </p:nvSpPr>
        <p:spPr>
          <a:xfrm>
            <a:off x="10017252" y="1874520"/>
            <a:ext cx="1005840" cy="1005840"/>
          </a:xfrm>
          <a:prstGeom prst="ellipse">
            <a:avLst/>
          </a:prstGeom>
          <a:solidFill>
            <a:srgbClr val="1E3B2C"/>
          </a:solidFill>
          <a:ln w="12700">
            <a:solidFill>
              <a:srgbClr val="1E3B2C"/>
            </a:solidFill>
            <a:prstDash val="solid"/>
          </a:ln>
        </p:spPr>
      </p:sp>
      <p:pic>
        <p:nvPicPr>
          <p:cNvPr id="25" name="Image 4" descr="preencoded.png">    </p:cNvPr>
          <p:cNvPicPr>
            <a:picLocks noChangeAspect="1"/>
          </p:cNvPicPr>
          <p:nvPr/>
        </p:nvPicPr>
        <p:blipFill>
          <a:blip r:embed="rId5"/>
          <a:stretch>
            <a:fillRect/>
          </a:stretch>
        </p:blipFill>
        <p:spPr>
          <a:xfrm>
            <a:off x="10268712" y="2125980"/>
            <a:ext cx="502920" cy="502920"/>
          </a:xfrm>
          <a:prstGeom prst="rect">
            <a:avLst/>
          </a:prstGeom>
        </p:spPr>
      </p:pic>
      <p:sp>
        <p:nvSpPr>
          <p:cNvPr id="26" name="Text 19"/>
          <p:cNvSpPr txBox="1"/>
          <p:nvPr/>
        </p:nvSpPr>
        <p:spPr>
          <a:xfrm>
            <a:off x="9582912" y="3108960"/>
            <a:ext cx="1874520" cy="640080"/>
          </a:xfrm>
          <a:prstGeom prst="rect">
            <a:avLst/>
          </a:prstGeom>
          <a:noFill/>
          <a:ln/>
        </p:spPr>
        <p:txBody>
          <a:bodyPr wrap="square" lIns="0" tIns="0" rIns="0" bIns="0" rtlCol="0" anchor="ctr"/>
          <a:lstStyle/>
          <a:p>
            <a:pPr algn="ctr" indent="0" marL="0">
              <a:buNone/>
            </a:pPr>
            <a:r>
              <a:rPr lang="en-US" sz="1900" b="1" dirty="0">
                <a:solidFill>
                  <a:srgbClr val="1E3B2C"/>
                </a:solidFill>
                <a:latin typeface="Cambria" pitchFamily="34" charset="0"/>
                <a:ea typeface="Cambria" pitchFamily="34" charset="-122"/>
                <a:cs typeface="Cambria" pitchFamily="34" charset="-120"/>
              </a:rPr>
              <a:t>Restored people</a:t>
            </a:r>
            <a:endParaRPr lang="en-US" sz="1900" dirty="0"/>
          </a:p>
        </p:txBody>
      </p:sp>
      <p:sp>
        <p:nvSpPr>
          <p:cNvPr id="27" name="Text 20"/>
          <p:cNvSpPr txBox="1"/>
          <p:nvPr/>
        </p:nvSpPr>
        <p:spPr>
          <a:xfrm>
            <a:off x="9628632" y="3840480"/>
            <a:ext cx="1783080" cy="1371600"/>
          </a:xfrm>
          <a:prstGeom prst="rect">
            <a:avLst/>
          </a:prstGeom>
          <a:noFill/>
          <a:ln/>
        </p:spPr>
        <p:txBody>
          <a:bodyPr wrap="square" lIns="0" tIns="0" rIns="0" bIns="0" rtlCol="0" anchor="t"/>
          <a:lstStyle/>
          <a:p>
            <a:pPr algn="ctr" indent="0" marL="0">
              <a:buNone/>
            </a:pPr>
            <a:r>
              <a:rPr lang="en-US" sz="1500" dirty="0">
                <a:solidFill>
                  <a:srgbClr val="5E6B62"/>
                </a:solidFill>
                <a:latin typeface="Calibri" pitchFamily="34" charset="0"/>
                <a:ea typeface="Calibri" pitchFamily="34" charset="-122"/>
                <a:cs typeface="Calibri" pitchFamily="34" charset="-120"/>
              </a:rPr>
              <a:t>Your story is proof. Walk beside someone who is where you were</a:t>
            </a:r>
            <a:endParaRPr lang="en-US" sz="1500" dirty="0"/>
          </a:p>
        </p:txBody>
      </p:sp>
      <p:sp>
        <p:nvSpPr>
          <p:cNvPr id="28" name="Shape 21"/>
          <p:cNvSpPr/>
          <p:nvPr/>
        </p:nvSpPr>
        <p:spPr>
          <a:xfrm>
            <a:off x="640080" y="5486400"/>
            <a:ext cx="10881360" cy="777240"/>
          </a:xfrm>
          <a:prstGeom prst="roundRect">
            <a:avLst>
              <a:gd name="adj" fmla="val 14118"/>
            </a:avLst>
          </a:prstGeom>
          <a:solidFill>
            <a:srgbClr val="1E3B2C"/>
          </a:solidFill>
          <a:ln w="12700">
            <a:solidFill>
              <a:srgbClr val="1E3B2C"/>
            </a:solidFill>
            <a:prstDash val="solid"/>
          </a:ln>
        </p:spPr>
      </p:sp>
      <p:sp>
        <p:nvSpPr>
          <p:cNvPr id="29" name="Text 22"/>
          <p:cNvSpPr txBox="1"/>
          <p:nvPr/>
        </p:nvSpPr>
        <p:spPr>
          <a:xfrm>
            <a:off x="822960" y="5486400"/>
            <a:ext cx="10515600" cy="777240"/>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Start today: plant a seed, sponsor a bed, join the founding team, or open a door.</a:t>
            </a:r>
            <a:endParaRPr 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E3B2C"/>
        </a:solidFill>
      </p:bgPr>
    </p:bg>
    <p:spTree>
      <p:nvGrpSpPr>
        <p:cNvPr id="1" name=""/>
        <p:cNvGrpSpPr/>
        <p:nvPr/>
      </p:nvGrpSpPr>
      <p:grpSpPr>
        <a:xfrm>
          <a:off x="0" y="0"/>
          <a:ext cx="0" cy="0"/>
          <a:chOff x="0" y="0"/>
          <a:chExt cx="0" cy="0"/>
        </a:xfrm>
      </p:grpSpPr>
      <p:sp>
        <p:nvSpPr>
          <p:cNvPr id="2" name="Shape 0"/>
          <p:cNvSpPr/>
          <p:nvPr/>
        </p:nvSpPr>
        <p:spPr>
          <a:xfrm>
            <a:off x="5545836" y="685800"/>
            <a:ext cx="1097280" cy="1097280"/>
          </a:xfrm>
          <a:prstGeom prst="ellipse">
            <a:avLst/>
          </a:prstGeom>
          <a:solidFill>
            <a:srgbClr val="E3A72F"/>
          </a:solidFill>
          <a:ln w="12700">
            <a:solidFill>
              <a:srgbClr val="E3A72F"/>
            </a:solidFill>
            <a:prstDash val="solid"/>
          </a:ln>
        </p:spPr>
      </p:sp>
      <p:pic>
        <p:nvPicPr>
          <p:cNvPr id="3" name="Image 0" descr="preencoded.png">    </p:cNvPr>
          <p:cNvPicPr>
            <a:picLocks noChangeAspect="1"/>
          </p:cNvPicPr>
          <p:nvPr/>
        </p:nvPicPr>
        <p:blipFill>
          <a:blip r:embed="rId1"/>
          <a:stretch>
            <a:fillRect/>
          </a:stretch>
        </p:blipFill>
        <p:spPr>
          <a:xfrm>
            <a:off x="5820156" y="960120"/>
            <a:ext cx="548640" cy="548640"/>
          </a:xfrm>
          <a:prstGeom prst="rect">
            <a:avLst/>
          </a:prstGeom>
        </p:spPr>
      </p:pic>
      <p:sp>
        <p:nvSpPr>
          <p:cNvPr id="4" name="Text 1"/>
          <p:cNvSpPr txBox="1"/>
          <p:nvPr/>
        </p:nvSpPr>
        <p:spPr>
          <a:xfrm>
            <a:off x="640080" y="2011680"/>
            <a:ext cx="10908792" cy="914400"/>
          </a:xfrm>
          <a:prstGeom prst="rect">
            <a:avLst/>
          </a:prstGeom>
          <a:noFill/>
          <a:ln/>
        </p:spPr>
        <p:txBody>
          <a:bodyPr wrap="square" lIns="0" tIns="0" rIns="0" bIns="0" rtlCol="0" anchor="t"/>
          <a:lstStyle/>
          <a:p>
            <a:pPr algn="ctr" indent="0" marL="0">
              <a:buNone/>
            </a:pPr>
            <a:r>
              <a:rPr lang="en-US" sz="4400" b="1" dirty="0">
                <a:solidFill>
                  <a:srgbClr val="FFFFFF"/>
                </a:solidFill>
                <a:latin typeface="Cambria" pitchFamily="34" charset="0"/>
                <a:ea typeface="Cambria" pitchFamily="34" charset="-122"/>
                <a:cs typeface="Cambria" pitchFamily="34" charset="-120"/>
              </a:rPr>
              <a:t>Restored people restore people.</a:t>
            </a:r>
            <a:endParaRPr lang="en-US" sz="4400" dirty="0"/>
          </a:p>
        </p:txBody>
      </p:sp>
      <p:sp>
        <p:nvSpPr>
          <p:cNvPr id="5" name="Text 2"/>
          <p:cNvSpPr txBox="1"/>
          <p:nvPr/>
        </p:nvSpPr>
        <p:spPr>
          <a:xfrm>
            <a:off x="640080" y="3200400"/>
            <a:ext cx="10908792" cy="457200"/>
          </a:xfrm>
          <a:prstGeom prst="rect">
            <a:avLst/>
          </a:prstGeom>
          <a:noFill/>
          <a:ln/>
        </p:spPr>
        <p:txBody>
          <a:bodyPr wrap="square" lIns="0" tIns="0" rIns="0" bIns="0" rtlCol="0" anchor="t"/>
          <a:lstStyle/>
          <a:p>
            <a:pPr algn="ctr" indent="0" marL="0">
              <a:buNone/>
            </a:pPr>
            <a:r>
              <a:rPr lang="en-US" sz="2400" i="1" dirty="0">
                <a:solidFill>
                  <a:srgbClr val="A9C5A0"/>
                </a:solidFill>
                <a:latin typeface="Calibri" pitchFamily="34" charset="0"/>
                <a:ea typeface="Calibri" pitchFamily="34" charset="-122"/>
                <a:cs typeface="Calibri" pitchFamily="34" charset="-120"/>
              </a:rPr>
              <a:t>From tents to intensive care.</a:t>
            </a:r>
            <a:endParaRPr lang="en-US" sz="2400" dirty="0"/>
          </a:p>
        </p:txBody>
      </p:sp>
      <p:sp>
        <p:nvSpPr>
          <p:cNvPr id="6" name="Text 3"/>
          <p:cNvSpPr txBox="1"/>
          <p:nvPr/>
        </p:nvSpPr>
        <p:spPr>
          <a:xfrm>
            <a:off x="640080" y="3749040"/>
            <a:ext cx="10908792" cy="457200"/>
          </a:xfrm>
          <a:prstGeom prst="rect">
            <a:avLst/>
          </a:prstGeom>
          <a:noFill/>
          <a:ln/>
        </p:spPr>
        <p:txBody>
          <a:bodyPr wrap="square" lIns="0" tIns="0" rIns="0" bIns="0" rtlCol="0" anchor="t"/>
          <a:lstStyle/>
          <a:p>
            <a:pPr algn="ctr" indent="0" marL="0">
              <a:buNone/>
            </a:pPr>
            <a:r>
              <a:rPr lang="en-US" sz="2400" i="1" dirty="0">
                <a:solidFill>
                  <a:srgbClr val="A9C5A0"/>
                </a:solidFill>
                <a:latin typeface="Calibri" pitchFamily="34" charset="0"/>
                <a:ea typeface="Calibri" pitchFamily="34" charset="-122"/>
                <a:cs typeface="Calibri" pitchFamily="34" charset="-120"/>
              </a:rPr>
              <a:t>From survival to purpose.</a:t>
            </a:r>
            <a:endParaRPr lang="en-US" sz="2400" dirty="0"/>
          </a:p>
        </p:txBody>
      </p:sp>
      <p:sp>
        <p:nvSpPr>
          <p:cNvPr id="7" name="Text 4"/>
          <p:cNvSpPr txBox="1"/>
          <p:nvPr/>
        </p:nvSpPr>
        <p:spPr>
          <a:xfrm>
            <a:off x="640080" y="4297680"/>
            <a:ext cx="10908792" cy="457200"/>
          </a:xfrm>
          <a:prstGeom prst="rect">
            <a:avLst/>
          </a:prstGeom>
          <a:noFill/>
          <a:ln/>
        </p:spPr>
        <p:txBody>
          <a:bodyPr wrap="square" lIns="0" tIns="0" rIns="0" bIns="0" rtlCol="0" anchor="t"/>
          <a:lstStyle/>
          <a:p>
            <a:pPr algn="ctr" indent="0" marL="0">
              <a:buNone/>
            </a:pPr>
            <a:r>
              <a:rPr lang="en-US" sz="2400" i="1" dirty="0">
                <a:solidFill>
                  <a:srgbClr val="A9C5A0"/>
                </a:solidFill>
                <a:latin typeface="Calibri" pitchFamily="34" charset="0"/>
                <a:ea typeface="Calibri" pitchFamily="34" charset="-122"/>
                <a:cs typeface="Calibri" pitchFamily="34" charset="-120"/>
              </a:rPr>
              <a:t>From brokenness to restoration.</a:t>
            </a:r>
            <a:endParaRPr lang="en-US" sz="2400" dirty="0"/>
          </a:p>
        </p:txBody>
      </p:sp>
      <p:sp>
        <p:nvSpPr>
          <p:cNvPr id="8" name="Shape 5"/>
          <p:cNvSpPr/>
          <p:nvPr/>
        </p:nvSpPr>
        <p:spPr>
          <a:xfrm>
            <a:off x="3566160" y="5212080"/>
            <a:ext cx="5029200" cy="868680"/>
          </a:xfrm>
          <a:prstGeom prst="roundRect">
            <a:avLst>
              <a:gd name="adj" fmla="val 12632"/>
            </a:avLst>
          </a:prstGeom>
          <a:solidFill>
            <a:srgbClr val="27503A"/>
          </a:solidFill>
          <a:ln w="12700">
            <a:solidFill>
              <a:srgbClr val="27503A"/>
            </a:solidFill>
            <a:prstDash val="solid"/>
          </a:ln>
        </p:spPr>
      </p:sp>
      <p:sp>
        <p:nvSpPr>
          <p:cNvPr id="9" name="Text 6"/>
          <p:cNvSpPr txBox="1"/>
          <p:nvPr/>
        </p:nvSpPr>
        <p:spPr>
          <a:xfrm>
            <a:off x="3566160" y="5212080"/>
            <a:ext cx="5029200" cy="868680"/>
          </a:xfrm>
          <a:prstGeom prst="rect">
            <a:avLst/>
          </a:prstGeom>
          <a:noFill/>
          <a:ln/>
        </p:spPr>
        <p:txBody>
          <a:bodyPr wrap="square" lIns="0" tIns="0" rIns="0" bIns="0" rtlCol="0" anchor="ctr"/>
          <a:lstStyle/>
          <a:p>
            <a:pPr algn="ctr" indent="0" marL="0">
              <a:buNone/>
            </a:pPr>
            <a:r>
              <a:rPr lang="en-US" sz="2000" b="1" dirty="0">
                <a:solidFill>
                  <a:srgbClr val="E3A72F"/>
                </a:solidFill>
                <a:latin typeface="Calibri" pitchFamily="34" charset="0"/>
                <a:ea typeface="Calibri" pitchFamily="34" charset="-122"/>
                <a:cs typeface="Calibri" pitchFamily="34" charset="-120"/>
              </a:rPr>
              <a:t>Wade Quinton  •  wadequinton.com</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Restore America</dc:title>
  <dc:subject>PptxGenJS Presentation</dc:subject>
  <dc:creator>Wade Quinton</dc:creator>
  <cp:lastModifiedBy>Wade Quinton</cp:lastModifiedBy>
  <cp:revision>1</cp:revision>
  <dcterms:created xsi:type="dcterms:W3CDTF">2026-09-20T15:43:12Z</dcterms:created>
  <dcterms:modified xsi:type="dcterms:W3CDTF">2026-09-20T15:43:12Z</dcterms:modified>
</cp:coreProperties>
</file>