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257" r:id="rId4"/>
    <p:sldId id="258"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8" autoAdjust="0"/>
    <p:restoredTop sz="94660"/>
  </p:normalViewPr>
  <p:slideViewPr>
    <p:cSldViewPr snapToGrid="0">
      <p:cViewPr varScale="1">
        <p:scale>
          <a:sx n="96" d="100"/>
          <a:sy n="96" d="100"/>
        </p:scale>
        <p:origin x="78" y="13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Sheet1!$A$2:$C$15</cx:f>
        <cx:lvl ptCount="14">
          <cx:pt idx="0">AS</cx:pt>
          <cx:pt idx="1"/>
          <cx:pt idx="2"/>
          <cx:pt idx="3"/>
          <cx:pt idx="4"/>
          <cx:pt idx="5">OH</cx:pt>
          <cx:pt idx="6"/>
          <cx:pt idx="7"/>
          <cx:pt idx="8"/>
          <cx:pt idx="9">KH</cx:pt>
          <cx:pt idx="10">KG</cx:pt>
          <cx:pt idx="11"/>
          <cx:pt idx="12"/>
          <cx:pt idx="13"/>
        </cx:lvl>
        <cx:lvl ptCount="14">
          <cx:pt idx="0">MA</cx:pt>
          <cx:pt idx="1"/>
          <cx:pt idx="2"/>
          <cx:pt idx="3"/>
          <cx:pt idx="4"/>
          <cx:pt idx="5">AT</cx:pt>
          <cx:pt idx="6"/>
          <cx:pt idx="7"/>
          <cx:pt idx="8"/>
          <cx:pt idx="9">SM</cx:pt>
          <cx:pt idx="10">MM</cx:pt>
          <cx:pt idx="11"/>
          <cx:pt idx="12"/>
          <cx:pt idx="13"/>
        </cx:lvl>
        <cx:lvl ptCount="14">
          <cx:pt idx="0">ARW</cx:pt>
          <cx:pt idx="1"/>
          <cx:pt idx="2"/>
          <cx:pt idx="3"/>
          <cx:pt idx="4"/>
          <cx:pt idx="5">PSC</cx:pt>
          <cx:pt idx="6"/>
          <cx:pt idx="7"/>
          <cx:pt idx="8">FHM</cx:pt>
          <cx:pt idx="9">TIOTP</cx:pt>
          <cx:pt idx="10">PCM</cx:pt>
          <cx:pt idx="11"/>
          <cx:pt idx="12"/>
          <cx:pt idx="13"/>
        </cx:lvl>
      </cx:strDim>
      <cx:numDim type="size">
        <cx:f>Sheet1!$D$2:$D$15</cx:f>
        <cx:lvl ptCount="14" formatCode="General">
          <cx:pt idx="0">22</cx:pt>
          <cx:pt idx="5">25</cx:pt>
          <cx:pt idx="8">22</cx:pt>
          <cx:pt idx="9">16</cx:pt>
          <cx:pt idx="10">19</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862" b="0" i="0" u="none" strike="noStrike" baseline="0" dirty="0">
            <a:solidFill>
              <a:prstClr val="black">
                <a:lumMod val="65000"/>
                <a:lumOff val="35000"/>
              </a:prstClr>
            </a:solidFill>
            <a:latin typeface="Gill Sans MT" panose="020B0502020104020203"/>
          </a:endParaRPr>
        </a:p>
      </cx:txPr>
    </cx:title>
    <cx:plotArea>
      <cx:plotAreaRegion>
        <cx:series layoutId="sunburst" uniqueId="{33AA551B-209F-432E-A1AD-31F77C2374BE}">
          <cx:tx>
            <cx:txData>
              <cx:f>Sheet1!$D$1</cx:f>
              <cx:v>Series1</cx:v>
            </cx:txData>
          </cx:tx>
          <cx:dataLabels pos="ctr">
            <cx:visibility seriesName="0" categoryName="1" value="0"/>
          </cx:dataLabels>
          <cx:dataId val="0"/>
        </cx:series>
      </cx:plotAreaRegion>
    </cx:plotArea>
    <cx:legend pos="b" align="ctr"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Sheet1!$A$2:$C$15</cx:f>
        <cx:lvl ptCount="14">
          <cx:pt idx="0">RCL</cx:pt>
          <cx:pt idx="1"/>
          <cx:pt idx="2"/>
          <cx:pt idx="3"/>
          <cx:pt idx="4"/>
          <cx:pt idx="5">OH</cx:pt>
          <cx:pt idx="6"/>
          <cx:pt idx="7"/>
          <cx:pt idx="8">KG</cx:pt>
          <cx:pt idx="9">JB</cx:pt>
          <cx:pt idx="10">NEW</cx:pt>
          <cx:pt idx="11"/>
          <cx:pt idx="12"/>
          <cx:pt idx="13"/>
        </cx:lvl>
        <cx:lvl ptCount="14">
          <cx:pt idx="0">MA</cx:pt>
          <cx:pt idx="1"/>
          <cx:pt idx="2"/>
          <cx:pt idx="3"/>
          <cx:pt idx="4"/>
          <cx:pt idx="5">AT</cx:pt>
          <cx:pt idx="6"/>
          <cx:pt idx="7"/>
          <cx:pt idx="8">MM</cx:pt>
          <cx:pt idx="9">KH</cx:pt>
          <cx:pt idx="10">JE</cx:pt>
          <cx:pt idx="11"/>
          <cx:pt idx="12"/>
          <cx:pt idx="13"/>
        </cx:lvl>
        <cx:lvl ptCount="14">
          <cx:pt idx="0">ARW</cx:pt>
          <cx:pt idx="1"/>
          <cx:pt idx="2"/>
          <cx:pt idx="3"/>
          <cx:pt idx="4"/>
          <cx:pt idx="5">PSC</cx:pt>
          <cx:pt idx="6"/>
          <cx:pt idx="7"/>
          <cx:pt idx="8">FHM</cx:pt>
          <cx:pt idx="9">TIOTP</cx:pt>
          <cx:pt idx="10">PCM</cx:pt>
          <cx:pt idx="11"/>
          <cx:pt idx="12"/>
          <cx:pt idx="13"/>
        </cx:lvl>
      </cx:strDim>
      <cx:numDim type="size">
        <cx:f>Sheet1!$D$2:$D$15</cx:f>
        <cx:lvl ptCount="14" formatCode="General">
          <cx:pt idx="0">22</cx:pt>
          <cx:pt idx="5">25</cx:pt>
          <cx:pt idx="8">22</cx:pt>
          <cx:pt idx="9">16</cx:pt>
          <cx:pt idx="10">19</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862" b="0" i="0" u="none" strike="noStrike" baseline="0" dirty="0">
            <a:solidFill>
              <a:prstClr val="black">
                <a:lumMod val="65000"/>
                <a:lumOff val="35000"/>
              </a:prstClr>
            </a:solidFill>
            <a:latin typeface="Gill Sans MT" panose="020B0502020104020203"/>
          </a:endParaRPr>
        </a:p>
      </cx:txPr>
    </cx:title>
    <cx:plotArea>
      <cx:plotAreaRegion>
        <cx:series layoutId="sunburst" uniqueId="{33AA551B-209F-432E-A1AD-31F77C2374BE}">
          <cx:tx>
            <cx:txData>
              <cx:f>Sheet1!$D$1</cx:f>
              <cx:v>Series1</cx:v>
            </cx:txData>
          </cx:tx>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4">
  <cs:axisTitle>
    <cs:lnRef idx="0"/>
    <cs:fillRef idx="0"/>
    <cs:effectRef idx="0"/>
    <cs:fontRef idx="minor">
      <a:schemeClr val="tx1">
        <a:lumMod val="50000"/>
        <a:lumOff val="50000"/>
      </a:schemeClr>
    </cs:fontRef>
    <cs:defRPr sz="1197"/>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cs:chartArea>
  <cs:dataLabel>
    <cs:lnRef idx="0"/>
    <cs:fillRef idx="0"/>
    <cs:effectRef idx="0"/>
    <cs:fontRef idx="minor">
      <a:schemeClr val="tx1">
        <a:lumMod val="50000"/>
        <a:lumOff val="50000"/>
      </a:schemeClr>
    </cs:fontRef>
    <cs:defRPr sz="1197"/>
  </cs:dataLabel>
  <cs:dataLabelCallout>
    <cs:lnRef idx="0"/>
    <cs:fillRef idx="0"/>
    <cs:effectRef idx="0"/>
    <cs:fontRef idx="minor">
      <a:schemeClr val="dk1">
        <a:lumMod val="50000"/>
        <a:lumOff val="50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ln w="9525" cap="flat" cmpd="sng" algn="ctr">
        <a:solidFill>
          <a:schemeClr val="phClr">
            <a:alpha val="50000"/>
          </a:schemeClr>
        </a:solidFill>
        <a:round/>
      </a:ln>
    </cs:spPr>
  </cs:dataPoint>
  <cs:dataPoint3D>
    <cs:lnRef idx="0">
      <cs:styleClr val="auto"/>
    </cs:lnRef>
    <cs:fillRef idx="0">
      <cs:styleClr val="auto"/>
    </cs:fillRef>
    <cs:effectRef idx="0"/>
    <cs:fontRef idx="minor">
      <a:schemeClr val="dk1"/>
    </cs:fontRef>
    <cs:spPr>
      <a:solidFill>
        <a:schemeClr val="phClr"/>
      </a:solidFill>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4"/>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1862" cap="none" spc="2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50000"/>
        <a:lumOff val="50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50000"/>
        <a:lumOff val="50000"/>
      </a:schemeClr>
    </cs:fontRef>
    <cs:defRPr sz="1197"/>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image" Target="../media/image5.jpg"/><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1026543"/>
            <a:ext cx="8637073" cy="2317186"/>
          </a:xfrm>
        </p:spPr>
        <p:txBody>
          <a:bodyPr bIns="0" anchor="b">
            <a:normAutofit/>
          </a:bodyPr>
          <a:lstStyle>
            <a:lvl1pPr algn="l">
              <a:defRPr sz="6600"/>
            </a:lvl1pPr>
          </a:lstStyle>
          <a:p>
            <a:r>
              <a:rPr lang="en-US" dirty="0"/>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855028" y="0"/>
            <a:ext cx="4101183" cy="977621"/>
          </a:xfrm>
        </p:spPr>
        <p:txBody>
          <a:bodyPr/>
          <a:lstStyle>
            <a:lvl1pPr>
              <a:defRPr>
                <a:solidFill>
                  <a:schemeClr val="bg1"/>
                </a:solidFill>
              </a:defRPr>
            </a:lvl1pPr>
          </a:lstStyle>
          <a:p>
            <a:r>
              <a:rPr lang="en-US" dirty="0"/>
              <a:t>Mongiello Holdings, LLC, The Inn of the Patriots, LLC, The US Presidential Culinary Museum, The US Presidential Service Center, Mongiello Associates Strategic Marketing, Laurel Placement, The Intercontinental Academy of Household Hotel and Resort Management (IAHHRM) </a:t>
            </a:r>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pic>
        <p:nvPicPr>
          <p:cNvPr id="17" name="Picture 16" descr="A close up of text on a white background&#10;&#10;Description generated with very high confidence">
            <a:extLst>
              <a:ext uri="{FF2B5EF4-FFF2-40B4-BE49-F238E27FC236}">
                <a16:creationId xmlns:a16="http://schemas.microsoft.com/office/drawing/2014/main" id="{324F26AC-E031-45DE-A049-E8902E62643E}"/>
              </a:ext>
            </a:extLst>
          </p:cNvPr>
          <p:cNvPicPr>
            <a:picLocks noChangeAspect="1"/>
          </p:cNvPicPr>
          <p:nvPr userDrawn="1"/>
        </p:nvPicPr>
        <p:blipFill>
          <a:blip r:embed="rId3"/>
          <a:stretch>
            <a:fillRect/>
          </a:stretch>
        </p:blipFill>
        <p:spPr>
          <a:xfrm>
            <a:off x="10667891" y="5915628"/>
            <a:ext cx="1394392"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F3C4D9E8-7993-44F6-85C5-D42AEC2B1B2E}"/>
              </a:ext>
            </a:extLst>
          </p:cNvPr>
          <p:cNvPicPr>
            <a:picLocks noChangeAspect="1"/>
          </p:cNvPicPr>
          <p:nvPr userDrawn="1"/>
        </p:nvPicPr>
        <p:blipFill>
          <a:blip r:embed="rId4"/>
          <a:stretch>
            <a:fillRect/>
          </a:stretch>
        </p:blipFill>
        <p:spPr>
          <a:xfrm>
            <a:off x="9038985" y="5904194"/>
            <a:ext cx="1545498"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icture containing text&#10;&#10;Description generated with high confidence">
            <a:extLst>
              <a:ext uri="{FF2B5EF4-FFF2-40B4-BE49-F238E27FC236}">
                <a16:creationId xmlns:a16="http://schemas.microsoft.com/office/drawing/2014/main" id="{0BBD0B6C-9C93-4816-9EE2-B770D85EC584}"/>
              </a:ext>
            </a:extLst>
          </p:cNvPr>
          <p:cNvPicPr>
            <a:picLocks noChangeAspect="1"/>
          </p:cNvPicPr>
          <p:nvPr userDrawn="1"/>
        </p:nvPicPr>
        <p:blipFill>
          <a:blip r:embed="rId5"/>
          <a:stretch>
            <a:fillRect/>
          </a:stretch>
        </p:blipFill>
        <p:spPr>
          <a:xfrm>
            <a:off x="8229600" y="5912109"/>
            <a:ext cx="705191" cy="764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CE8F52B9-CBCF-43C5-A6F9-79A24F6B6DDE}"/>
              </a:ext>
            </a:extLst>
          </p:cNvPr>
          <p:cNvPicPr>
            <a:picLocks noChangeAspect="1"/>
          </p:cNvPicPr>
          <p:nvPr userDrawn="1"/>
        </p:nvPicPr>
        <p:blipFill>
          <a:blip r:embed="rId6"/>
          <a:stretch>
            <a:fillRect/>
          </a:stretch>
        </p:blipFill>
        <p:spPr>
          <a:xfrm>
            <a:off x="5948217" y="5906449"/>
            <a:ext cx="2214981" cy="7704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880C-EA3E-480F-9476-1FEECA1E34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9B7E51-F2F4-4EFF-B573-356E753806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C87371-B72D-4ECA-A70A-580A486B2AEB}"/>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5" name="Footer Placeholder 4">
            <a:extLst>
              <a:ext uri="{FF2B5EF4-FFF2-40B4-BE49-F238E27FC236}">
                <a16:creationId xmlns:a16="http://schemas.microsoft.com/office/drawing/2014/main" id="{0A169F04-D62F-4F6C-A6F4-9EB0F9779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42A64-51D5-40FB-A8B5-2937E0EB842C}"/>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2389618264"/>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F8F4-FA27-4CCA-9EAF-8BE4F9180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7FF27-12AC-431A-8B99-464A91C3BF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50D4C-8836-4AE9-9596-BD945ECE39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19D3C1-A3E2-43AC-8B92-405FDFF048A5}"/>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6" name="Footer Placeholder 5">
            <a:extLst>
              <a:ext uri="{FF2B5EF4-FFF2-40B4-BE49-F238E27FC236}">
                <a16:creationId xmlns:a16="http://schemas.microsoft.com/office/drawing/2014/main" id="{A71A1D3B-B1A3-48EF-86A8-ADB012966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27869-2145-45CC-9A11-5FA88CDDE54E}"/>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696388521"/>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1CEB-BDDE-49E1-AAD3-E8181569A8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2FB278-2021-46DC-8D01-C114FA03D9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FA5595-E9B0-46D1-97AD-26A7BAC3D4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359042-2101-41C3-B5C8-9CC9CC825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413536-DEEE-4208-9139-DBD1F6A53C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238201-364E-4F6B-BC3E-0F2CA448F3E7}"/>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8" name="Footer Placeholder 7">
            <a:extLst>
              <a:ext uri="{FF2B5EF4-FFF2-40B4-BE49-F238E27FC236}">
                <a16:creationId xmlns:a16="http://schemas.microsoft.com/office/drawing/2014/main" id="{A0E1482C-1356-47F3-9290-285FAE7BBE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219951-6D3E-4CE4-99FF-4BB004302A41}"/>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28332371"/>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D7B9-97C6-4394-9852-2585BC8428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377CB2-B12D-4025-8448-844FCE9FBA13}"/>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4" name="Footer Placeholder 3">
            <a:extLst>
              <a:ext uri="{FF2B5EF4-FFF2-40B4-BE49-F238E27FC236}">
                <a16:creationId xmlns:a16="http://schemas.microsoft.com/office/drawing/2014/main" id="{16C2C1F6-1C45-4B2B-B8DD-3DC167DD0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AE3050-C89D-4131-BB5E-AAC03501AB5E}"/>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1630445250"/>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6340F-864E-45FE-9F27-FE029A55A887}"/>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3" name="Footer Placeholder 2">
            <a:extLst>
              <a:ext uri="{FF2B5EF4-FFF2-40B4-BE49-F238E27FC236}">
                <a16:creationId xmlns:a16="http://schemas.microsoft.com/office/drawing/2014/main" id="{F1A73072-07ED-45DD-ABE1-C88300176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9FB9C-9B4F-46F3-93DF-93CF09EB609E}"/>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1146525155"/>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C1A6-5994-4BBD-BF9D-537E620484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46ECAA-B737-4786-A3AA-B999CAB2D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011F8C-737A-4842-80C6-EA60A5F96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4CD6BD-358F-44A4-A2FD-864AE13338FD}"/>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6" name="Footer Placeholder 5">
            <a:extLst>
              <a:ext uri="{FF2B5EF4-FFF2-40B4-BE49-F238E27FC236}">
                <a16:creationId xmlns:a16="http://schemas.microsoft.com/office/drawing/2014/main" id="{48AE26FC-F208-4527-B81B-3A530B2FE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0A574-1671-418B-92D5-9983576E8CCA}"/>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3235599761"/>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A812-36B2-4351-BA40-CCEF67C73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DDABC8-0C9B-45A6-A9FF-AA19FF39E3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ABFC52-F51E-44CB-B99F-1CADF2C6B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5E970C-047F-45BA-ABCB-CB13D56E9646}"/>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6" name="Footer Placeholder 5">
            <a:extLst>
              <a:ext uri="{FF2B5EF4-FFF2-40B4-BE49-F238E27FC236}">
                <a16:creationId xmlns:a16="http://schemas.microsoft.com/office/drawing/2014/main" id="{0CC0748C-98FC-4754-9D49-F76B7CA89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0652E-EE2B-46F6-A147-4B4279206880}"/>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1064281958"/>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2D779-75F6-4A6B-AE01-F4EFBC8993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8C2EE1-47E2-4F42-9C75-CAB09EC4C7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6425D-EBAD-45AC-B3AA-E26FE9E4CA70}"/>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5" name="Footer Placeholder 4">
            <a:extLst>
              <a:ext uri="{FF2B5EF4-FFF2-40B4-BE49-F238E27FC236}">
                <a16:creationId xmlns:a16="http://schemas.microsoft.com/office/drawing/2014/main" id="{7212A1D4-28FD-474A-9A4B-00BA8D09A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9991E-713E-49AA-BB08-6836AD973AAA}"/>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3278448472"/>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6599B-5F75-40E4-8B14-FD97DB2B5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CDF967-1297-4CD7-9A76-68BC37BC1C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E4EC6-F622-445A-B8D4-B80E8B46F73B}"/>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5" name="Footer Placeholder 4">
            <a:extLst>
              <a:ext uri="{FF2B5EF4-FFF2-40B4-BE49-F238E27FC236}">
                <a16:creationId xmlns:a16="http://schemas.microsoft.com/office/drawing/2014/main" id="{B20D4C6A-152A-40F0-862D-812AF1DFF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8AA64-9950-42BE-AB52-852736E67F40}"/>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2159412104"/>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940628" y="330370"/>
            <a:ext cx="4114226" cy="309201"/>
          </a:xfrm>
        </p:spPr>
        <p:txBody>
          <a:bodyPr/>
          <a:lstStyle>
            <a:lvl1pPr>
              <a:defRPr>
                <a:solidFill>
                  <a:schemeClr val="bg1"/>
                </a:solidFill>
              </a:defRPr>
            </a:lvl1pPr>
          </a:lstStyle>
          <a:p>
            <a:r>
              <a:rPr lang="en-US" dirty="0"/>
              <a:t>Mongiello Holdings, LLC, The Inn of the Patriots, LLC, The US Presidential Culinary Museum, The US Presidential Service Center </a:t>
            </a:r>
          </a:p>
        </p:txBody>
      </p:sp>
      <p:sp>
        <p:nvSpPr>
          <p:cNvPr id="5" name="Footer Placeholder 4"/>
          <p:cNvSpPr>
            <a:spLocks noGrp="1"/>
          </p:cNvSpPr>
          <p:nvPr>
            <p:ph type="ftr" sz="quarter" idx="11"/>
          </p:nvPr>
        </p:nvSpPr>
        <p:spPr>
          <a:xfrm>
            <a:off x="2416500" y="329307"/>
            <a:ext cx="4325823"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7" name="Picture 16" descr="A close up of text on a white background&#10;&#10;Description generated with very high confidence">
            <a:extLst>
              <a:ext uri="{FF2B5EF4-FFF2-40B4-BE49-F238E27FC236}">
                <a16:creationId xmlns:a16="http://schemas.microsoft.com/office/drawing/2014/main" id="{324F26AC-E031-45DE-A049-E8902E62643E}"/>
              </a:ext>
            </a:extLst>
          </p:cNvPr>
          <p:cNvPicPr>
            <a:picLocks noChangeAspect="1"/>
          </p:cNvPicPr>
          <p:nvPr userDrawn="1"/>
        </p:nvPicPr>
        <p:blipFill>
          <a:blip r:embed="rId3"/>
          <a:stretch>
            <a:fillRect/>
          </a:stretch>
        </p:blipFill>
        <p:spPr>
          <a:xfrm>
            <a:off x="10686363" y="5934100"/>
            <a:ext cx="1394392"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F3C4D9E8-7993-44F6-85C5-D42AEC2B1B2E}"/>
              </a:ext>
            </a:extLst>
          </p:cNvPr>
          <p:cNvPicPr>
            <a:picLocks noChangeAspect="1"/>
          </p:cNvPicPr>
          <p:nvPr userDrawn="1"/>
        </p:nvPicPr>
        <p:blipFill>
          <a:blip r:embed="rId4"/>
          <a:stretch>
            <a:fillRect/>
          </a:stretch>
        </p:blipFill>
        <p:spPr>
          <a:xfrm>
            <a:off x="9038985" y="5904194"/>
            <a:ext cx="1545498"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icture containing text&#10;&#10;Description generated with high confidence">
            <a:extLst>
              <a:ext uri="{FF2B5EF4-FFF2-40B4-BE49-F238E27FC236}">
                <a16:creationId xmlns:a16="http://schemas.microsoft.com/office/drawing/2014/main" id="{0BBD0B6C-9C93-4816-9EE2-B770D85EC584}"/>
              </a:ext>
            </a:extLst>
          </p:cNvPr>
          <p:cNvPicPr>
            <a:picLocks noChangeAspect="1"/>
          </p:cNvPicPr>
          <p:nvPr userDrawn="1"/>
        </p:nvPicPr>
        <p:blipFill>
          <a:blip r:embed="rId5"/>
          <a:stretch>
            <a:fillRect/>
          </a:stretch>
        </p:blipFill>
        <p:spPr>
          <a:xfrm>
            <a:off x="8229600" y="5912109"/>
            <a:ext cx="705191" cy="764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2172633"/>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940628" y="330370"/>
            <a:ext cx="4114226" cy="309201"/>
          </a:xfrm>
        </p:spPr>
        <p:txBody>
          <a:bodyPr/>
          <a:lstStyle>
            <a:lvl1pPr>
              <a:defRPr>
                <a:solidFill>
                  <a:schemeClr val="bg1"/>
                </a:solidFill>
              </a:defRPr>
            </a:lvl1pPr>
          </a:lstStyle>
          <a:p>
            <a:r>
              <a:rPr lang="en-US" dirty="0"/>
              <a:t>Mongiello Holdings, LLC, The Inn of the Patriots, LLC, The US Presidential Culinary Museum, The US Presidential Service Center </a:t>
            </a:r>
          </a:p>
        </p:txBody>
      </p:sp>
      <p:sp>
        <p:nvSpPr>
          <p:cNvPr id="5" name="Footer Placeholder 4"/>
          <p:cNvSpPr>
            <a:spLocks noGrp="1"/>
          </p:cNvSpPr>
          <p:nvPr>
            <p:ph type="ftr" sz="quarter" idx="11"/>
          </p:nvPr>
        </p:nvSpPr>
        <p:spPr>
          <a:xfrm>
            <a:off x="2416500" y="329307"/>
            <a:ext cx="4325823"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7" name="Picture 16" descr="A close up of text on a white background&#10;&#10;Description generated with very high confidence">
            <a:extLst>
              <a:ext uri="{FF2B5EF4-FFF2-40B4-BE49-F238E27FC236}">
                <a16:creationId xmlns:a16="http://schemas.microsoft.com/office/drawing/2014/main" id="{324F26AC-E031-45DE-A049-E8902E62643E}"/>
              </a:ext>
            </a:extLst>
          </p:cNvPr>
          <p:cNvPicPr>
            <a:picLocks noChangeAspect="1"/>
          </p:cNvPicPr>
          <p:nvPr userDrawn="1"/>
        </p:nvPicPr>
        <p:blipFill>
          <a:blip r:embed="rId3"/>
          <a:stretch>
            <a:fillRect/>
          </a:stretch>
        </p:blipFill>
        <p:spPr>
          <a:xfrm>
            <a:off x="10686363" y="5934100"/>
            <a:ext cx="1394392"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F3C4D9E8-7993-44F6-85C5-D42AEC2B1B2E}"/>
              </a:ext>
            </a:extLst>
          </p:cNvPr>
          <p:cNvPicPr>
            <a:picLocks noChangeAspect="1"/>
          </p:cNvPicPr>
          <p:nvPr userDrawn="1"/>
        </p:nvPicPr>
        <p:blipFill>
          <a:blip r:embed="rId4"/>
          <a:stretch>
            <a:fillRect/>
          </a:stretch>
        </p:blipFill>
        <p:spPr>
          <a:xfrm>
            <a:off x="9038985" y="5904194"/>
            <a:ext cx="1545498"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icture containing text&#10;&#10;Description generated with high confidence">
            <a:extLst>
              <a:ext uri="{FF2B5EF4-FFF2-40B4-BE49-F238E27FC236}">
                <a16:creationId xmlns:a16="http://schemas.microsoft.com/office/drawing/2014/main" id="{0BBD0B6C-9C93-4816-9EE2-B770D85EC584}"/>
              </a:ext>
            </a:extLst>
          </p:cNvPr>
          <p:cNvPicPr>
            <a:picLocks noChangeAspect="1"/>
          </p:cNvPicPr>
          <p:nvPr userDrawn="1"/>
        </p:nvPicPr>
        <p:blipFill>
          <a:blip r:embed="rId5"/>
          <a:stretch>
            <a:fillRect/>
          </a:stretch>
        </p:blipFill>
        <p:spPr>
          <a:xfrm>
            <a:off x="8229600" y="5912109"/>
            <a:ext cx="705191" cy="764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3501265"/>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940628" y="330370"/>
            <a:ext cx="4114226" cy="309201"/>
          </a:xfrm>
        </p:spPr>
        <p:txBody>
          <a:bodyPr/>
          <a:lstStyle>
            <a:lvl1pPr>
              <a:defRPr>
                <a:solidFill>
                  <a:schemeClr val="bg1"/>
                </a:solidFill>
              </a:defRPr>
            </a:lvl1pPr>
          </a:lstStyle>
          <a:p>
            <a:r>
              <a:rPr lang="en-US" dirty="0"/>
              <a:t>Mongiello Holdings, LLC, The Inn of the Patriots, LLC, The US Presidential Culinary Museum, The US Presidential Service Center </a:t>
            </a:r>
          </a:p>
        </p:txBody>
      </p:sp>
      <p:sp>
        <p:nvSpPr>
          <p:cNvPr id="5" name="Footer Placeholder 4"/>
          <p:cNvSpPr>
            <a:spLocks noGrp="1"/>
          </p:cNvSpPr>
          <p:nvPr>
            <p:ph type="ftr" sz="quarter" idx="11"/>
          </p:nvPr>
        </p:nvSpPr>
        <p:spPr>
          <a:xfrm>
            <a:off x="2416500" y="329307"/>
            <a:ext cx="4325823"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7" name="Picture 16" descr="A close up of text on a white background&#10;&#10;Description generated with very high confidence">
            <a:extLst>
              <a:ext uri="{FF2B5EF4-FFF2-40B4-BE49-F238E27FC236}">
                <a16:creationId xmlns:a16="http://schemas.microsoft.com/office/drawing/2014/main" id="{324F26AC-E031-45DE-A049-E8902E62643E}"/>
              </a:ext>
            </a:extLst>
          </p:cNvPr>
          <p:cNvPicPr>
            <a:picLocks noChangeAspect="1"/>
          </p:cNvPicPr>
          <p:nvPr userDrawn="1"/>
        </p:nvPicPr>
        <p:blipFill>
          <a:blip r:embed="rId3"/>
          <a:stretch>
            <a:fillRect/>
          </a:stretch>
        </p:blipFill>
        <p:spPr>
          <a:xfrm>
            <a:off x="10686363" y="5934100"/>
            <a:ext cx="1394392"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F3C4D9E8-7993-44F6-85C5-D42AEC2B1B2E}"/>
              </a:ext>
            </a:extLst>
          </p:cNvPr>
          <p:cNvPicPr>
            <a:picLocks noChangeAspect="1"/>
          </p:cNvPicPr>
          <p:nvPr userDrawn="1"/>
        </p:nvPicPr>
        <p:blipFill>
          <a:blip r:embed="rId4"/>
          <a:stretch>
            <a:fillRect/>
          </a:stretch>
        </p:blipFill>
        <p:spPr>
          <a:xfrm>
            <a:off x="9038985" y="5904194"/>
            <a:ext cx="1545498" cy="7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icture containing text&#10;&#10;Description generated with high confidence">
            <a:extLst>
              <a:ext uri="{FF2B5EF4-FFF2-40B4-BE49-F238E27FC236}">
                <a16:creationId xmlns:a16="http://schemas.microsoft.com/office/drawing/2014/main" id="{0BBD0B6C-9C93-4816-9EE2-B770D85EC584}"/>
              </a:ext>
            </a:extLst>
          </p:cNvPr>
          <p:cNvPicPr>
            <a:picLocks noChangeAspect="1"/>
          </p:cNvPicPr>
          <p:nvPr userDrawn="1"/>
        </p:nvPicPr>
        <p:blipFill>
          <a:blip r:embed="rId5"/>
          <a:stretch>
            <a:fillRect/>
          </a:stretch>
        </p:blipFill>
        <p:spPr>
          <a:xfrm>
            <a:off x="8229600" y="5912109"/>
            <a:ext cx="705191" cy="764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7552852"/>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41BB-D14B-42C6-AE57-C122DD801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6270F3-E5FA-4337-8DA6-72CA2FE67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9F5862-A372-43BD-9EE4-DE8480A91E9C}"/>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5" name="Footer Placeholder 4">
            <a:extLst>
              <a:ext uri="{FF2B5EF4-FFF2-40B4-BE49-F238E27FC236}">
                <a16:creationId xmlns:a16="http://schemas.microsoft.com/office/drawing/2014/main" id="{CE11692E-6A18-43F8-801E-5EBD0DB72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23165-218B-4B2E-9F00-42BEFC7E5720}"/>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1763965493"/>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4EAB-BD21-4FF8-9157-7109FCA83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58BAA-3ADF-4701-8589-D27A221346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3A31D-6A09-4343-8871-671D770567E5}"/>
              </a:ext>
            </a:extLst>
          </p:cNvPr>
          <p:cNvSpPr>
            <a:spLocks noGrp="1"/>
          </p:cNvSpPr>
          <p:nvPr>
            <p:ph type="dt" sz="half" idx="10"/>
          </p:nvPr>
        </p:nvSpPr>
        <p:spPr/>
        <p:txBody>
          <a:bodyPr/>
          <a:lstStyle/>
          <a:p>
            <a:fld id="{9120C213-8038-4C9F-A5DA-752ED0CEAF72}" type="datetimeFigureOut">
              <a:rPr lang="en-US" smtClean="0"/>
              <a:t>9/16/2018</a:t>
            </a:fld>
            <a:endParaRPr lang="en-US"/>
          </a:p>
        </p:txBody>
      </p:sp>
      <p:sp>
        <p:nvSpPr>
          <p:cNvPr id="5" name="Footer Placeholder 4">
            <a:extLst>
              <a:ext uri="{FF2B5EF4-FFF2-40B4-BE49-F238E27FC236}">
                <a16:creationId xmlns:a16="http://schemas.microsoft.com/office/drawing/2014/main" id="{DB9D372D-BE92-41D7-B3B2-888825C6F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3B4AB-936E-4F3F-B56A-5BF62544C9E8}"/>
              </a:ext>
            </a:extLst>
          </p:cNvPr>
          <p:cNvSpPr>
            <a:spLocks noGrp="1"/>
          </p:cNvSpPr>
          <p:nvPr>
            <p:ph type="sldNum" sz="quarter" idx="12"/>
          </p:nvPr>
        </p:nvSpPr>
        <p:spPr/>
        <p:txBody>
          <a:bodyPr/>
          <a:lstStyle/>
          <a:p>
            <a:fld id="{23D2B206-AC00-4E08-B739-BB9BDCA3F6A4}" type="slidenum">
              <a:rPr lang="en-US" smtClean="0"/>
              <a:t>‹#›</a:t>
            </a:fld>
            <a:endParaRPr lang="en-US"/>
          </a:p>
        </p:txBody>
      </p:sp>
    </p:spTree>
    <p:extLst>
      <p:ext uri="{BB962C8B-B14F-4D97-AF65-F5344CB8AC3E}">
        <p14:creationId xmlns:p14="http://schemas.microsoft.com/office/powerpoint/2010/main" val="1780770554"/>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1"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audio" Target="../media/audio1.wav"/><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5000" b="-15000"/>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9/16/2018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53" r:id="rId5"/>
    <p:sldLayoutId id="2147483654" r:id="rId6"/>
    <p:sldLayoutId id="2147483659" r:id="rId7"/>
  </p:sldLayoutIdLst>
  <mc:AlternateContent xmlns:mc="http://schemas.openxmlformats.org/markup-compatibility/2006">
    <mc:Choice xmlns:p14="http://schemas.microsoft.com/office/powerpoint/2010/main" Requires="p14">
      <p:transition spd="slow" p14:dur="4000">
        <p14:vortex dir="r"/>
        <p:sndAc>
          <p:stSnd>
            <p:snd r:embed="rId9" name="push.wav"/>
          </p:stSnd>
        </p:sndAc>
      </p:transition>
    </mc:Choice>
    <mc:Fallback>
      <p:transition spd="slow">
        <p:fade/>
        <p:sndAc>
          <p:stSnd>
            <p:snd r:embed="rId9" name="push.wav"/>
          </p:stSnd>
        </p:sndAc>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C0C54-21AE-47D9-9A17-62AF6B0FD3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83F9D1-86DD-4BFC-B10D-7535FC97C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84FC3-AE55-4932-8A70-34F09F005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0C213-8038-4C9F-A5DA-752ED0CEAF72}" type="datetimeFigureOut">
              <a:rPr lang="en-US" smtClean="0"/>
              <a:t>9/16/2018</a:t>
            </a:fld>
            <a:endParaRPr lang="en-US"/>
          </a:p>
        </p:txBody>
      </p:sp>
      <p:sp>
        <p:nvSpPr>
          <p:cNvPr id="5" name="Footer Placeholder 4">
            <a:extLst>
              <a:ext uri="{FF2B5EF4-FFF2-40B4-BE49-F238E27FC236}">
                <a16:creationId xmlns:a16="http://schemas.microsoft.com/office/drawing/2014/main" id="{E613702C-D5DF-4B1E-946E-C184AF2A99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A740A7-54F3-415E-B8BF-B0569B7A9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2B206-AC00-4E08-B739-BB9BDCA3F6A4}" type="slidenum">
              <a:rPr lang="en-US" smtClean="0"/>
              <a:t>‹#›</a:t>
            </a:fld>
            <a:endParaRPr lang="en-US"/>
          </a:p>
        </p:txBody>
      </p:sp>
    </p:spTree>
    <p:extLst>
      <p:ext uri="{BB962C8B-B14F-4D97-AF65-F5344CB8AC3E}">
        <p14:creationId xmlns:p14="http://schemas.microsoft.com/office/powerpoint/2010/main" val="25536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4000">
        <p14:vortex dir="r"/>
        <p:sndAc>
          <p:stSnd>
            <p:snd r:embed="rId13" name="push.wav"/>
          </p:stSnd>
        </p:sndAc>
      </p:transition>
    </mc:Choice>
    <mc:Fallback>
      <p:transition spd="slow">
        <p:fade/>
        <p:sndAc>
          <p:stSnd>
            <p:snd r:embed="rId13" name="push.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microsoft.com/office/2014/relationships/chartEx" Target="../charts/chartEx1.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microsoft.com/office/2014/relationships/chartEx" Target="../charts/chartEx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hyperlink" Target="http://www.theinnofthepatriots.com/" TargetMode="External"/><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hyperlink" Target="http://www.presidentialculinarymuseum.org/" TargetMode="External"/><Relationship Id="rId4" Type="http://schemas.openxmlformats.org/officeDocument/2006/relationships/hyperlink" Target="http://www.presidentialservicecenter.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A250-EFDB-44CD-8C00-D33C7C964653}"/>
              </a:ext>
            </a:extLst>
          </p:cNvPr>
          <p:cNvSpPr>
            <a:spLocks noGrp="1"/>
          </p:cNvSpPr>
          <p:nvPr>
            <p:ph type="ctrTitle"/>
          </p:nvPr>
        </p:nvSpPr>
        <p:spPr>
          <a:xfrm>
            <a:off x="1287718" y="1111814"/>
            <a:ext cx="8637073" cy="2317186"/>
          </a:xfrm>
        </p:spPr>
        <p:txBody>
          <a:bodyPr>
            <a:normAutofit fontScale="90000"/>
          </a:bodyPr>
          <a:lstStyle/>
          <a:p>
            <a:r>
              <a:rPr lang="en-US" dirty="0"/>
              <a:t>Perception of Organizational Structure</a:t>
            </a:r>
          </a:p>
        </p:txBody>
      </p:sp>
      <p:sp>
        <p:nvSpPr>
          <p:cNvPr id="3" name="Subtitle 2">
            <a:extLst>
              <a:ext uri="{FF2B5EF4-FFF2-40B4-BE49-F238E27FC236}">
                <a16:creationId xmlns:a16="http://schemas.microsoft.com/office/drawing/2014/main" id="{118AE135-B0E0-4FB1-B016-A96A59DF399D}"/>
              </a:ext>
            </a:extLst>
          </p:cNvPr>
          <p:cNvSpPr>
            <a:spLocks noGrp="1"/>
          </p:cNvSpPr>
          <p:nvPr>
            <p:ph type="subTitle" idx="1"/>
          </p:nvPr>
        </p:nvSpPr>
        <p:spPr>
          <a:xfrm>
            <a:off x="4172689" y="4132602"/>
            <a:ext cx="7492838" cy="977621"/>
          </a:xfrm>
        </p:spPr>
        <p:txBody>
          <a:bodyPr/>
          <a:lstStyle/>
          <a:p>
            <a:r>
              <a:rPr lang="en-US" dirty="0"/>
              <a:t>And official organizational chart of the corporations and team with five-year projections of changing roles</a:t>
            </a:r>
          </a:p>
        </p:txBody>
      </p:sp>
      <p:sp>
        <p:nvSpPr>
          <p:cNvPr id="4" name="TextBox 3">
            <a:extLst>
              <a:ext uri="{FF2B5EF4-FFF2-40B4-BE49-F238E27FC236}">
                <a16:creationId xmlns:a16="http://schemas.microsoft.com/office/drawing/2014/main" id="{CE6B10F8-7E71-4015-AB33-29911DA07860}"/>
              </a:ext>
            </a:extLst>
          </p:cNvPr>
          <p:cNvSpPr txBox="1"/>
          <p:nvPr/>
        </p:nvSpPr>
        <p:spPr>
          <a:xfrm>
            <a:off x="8266722" y="95936"/>
            <a:ext cx="3657600" cy="861774"/>
          </a:xfrm>
          <a:prstGeom prst="rect">
            <a:avLst/>
          </a:prstGeom>
          <a:noFill/>
        </p:spPr>
        <p:txBody>
          <a:bodyPr wrap="square" rtlCol="0">
            <a:spAutoFit/>
          </a:bodyPr>
          <a:lstStyle/>
          <a:p>
            <a:pPr algn="r"/>
            <a:r>
              <a:rPr lang="en-US" sz="1000" dirty="0">
                <a:solidFill>
                  <a:schemeClr val="bg1"/>
                </a:solidFill>
              </a:rPr>
              <a:t>Mongiello Holdings, LLC, The Inn of the Patriots, LLC, The US Presidential Culinary Museum, The US Presidential Service Center, Mongiello Associates Strategic Marketing, Laurel Placement, The Intercontinental Academy of Household Hotel and Resort Management (IAHHRM) </a:t>
            </a:r>
          </a:p>
        </p:txBody>
      </p:sp>
      <p:sp>
        <p:nvSpPr>
          <p:cNvPr id="5" name="TextBox 4">
            <a:extLst>
              <a:ext uri="{FF2B5EF4-FFF2-40B4-BE49-F238E27FC236}">
                <a16:creationId xmlns:a16="http://schemas.microsoft.com/office/drawing/2014/main" id="{3D206013-5777-497C-BF04-C0AA6E8EC688}"/>
              </a:ext>
            </a:extLst>
          </p:cNvPr>
          <p:cNvSpPr txBox="1"/>
          <p:nvPr/>
        </p:nvSpPr>
        <p:spPr>
          <a:xfrm>
            <a:off x="129309" y="6119336"/>
            <a:ext cx="5717309" cy="738664"/>
          </a:xfrm>
          <a:prstGeom prst="rect">
            <a:avLst/>
          </a:prstGeom>
          <a:noFill/>
        </p:spPr>
        <p:txBody>
          <a:bodyPr wrap="square" rtlCol="0">
            <a:spAutoFit/>
          </a:bodyPr>
          <a:lstStyle/>
          <a:p>
            <a:r>
              <a:rPr lang="en-US" sz="1400" dirty="0">
                <a:solidFill>
                  <a:schemeClr val="bg1"/>
                </a:solidFill>
              </a:rPr>
              <a:t>Presented by Martin CJ Mongiello, MBA, at Lenoir Rhyne University Graduate School for Leadership attaining a second Master’s degree leading to entering a Doctorate program of marketing and data science.</a:t>
            </a:r>
          </a:p>
        </p:txBody>
      </p:sp>
      <p:pic>
        <p:nvPicPr>
          <p:cNvPr id="8" name="Recorded Sound">
            <a:hlinkClick r:id="" action="ppaction://media"/>
            <a:extLst>
              <a:ext uri="{FF2B5EF4-FFF2-40B4-BE49-F238E27FC236}">
                <a16:creationId xmlns:a16="http://schemas.microsoft.com/office/drawing/2014/main" id="{AF9C5C7A-F168-40EB-BB53-04001FBAE1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5191" y="2240356"/>
            <a:ext cx="609600" cy="609600"/>
          </a:xfrm>
          <a:prstGeom prst="rect">
            <a:avLst/>
          </a:prstGeom>
        </p:spPr>
      </p:pic>
    </p:spTree>
    <p:extLst>
      <p:ext uri="{BB962C8B-B14F-4D97-AF65-F5344CB8AC3E}">
        <p14:creationId xmlns:p14="http://schemas.microsoft.com/office/powerpoint/2010/main" val="3933070518"/>
      </p:ext>
    </p:extLst>
  </p:cSld>
  <p:clrMapOvr>
    <a:masterClrMapping/>
  </p:clrMapOvr>
  <mc:AlternateContent xmlns:mc="http://schemas.openxmlformats.org/markup-compatibility/2006">
    <mc:Choice xmlns:p14="http://schemas.microsoft.com/office/powerpoint/2010/main" Requires="p14">
      <p:transition spd="slow" p14:dur="4000" advClick="0" advTm="0">
        <p14:vortex dir="r"/>
        <p:sndAc>
          <p:stSnd>
            <p:snd r:embed="rId4" name="drumroll.wav"/>
          </p:stSnd>
        </p:sndAc>
      </p:transition>
    </mc:Choice>
    <mc:Fallback>
      <p:transition spd="slow" advClick="0" advTm="0">
        <p:fade/>
        <p:sndAc>
          <p:stSnd>
            <p:snd r:embed="rId4"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32" fill="hold"/>
                                        <p:tgtEl>
                                          <p:spTgt spid="8"/>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A250-EFDB-44CD-8C00-D33C7C964653}"/>
              </a:ext>
            </a:extLst>
          </p:cNvPr>
          <p:cNvSpPr>
            <a:spLocks noGrp="1"/>
          </p:cNvSpPr>
          <p:nvPr>
            <p:ph type="ctrTitle"/>
          </p:nvPr>
        </p:nvSpPr>
        <p:spPr>
          <a:xfrm>
            <a:off x="333131" y="139931"/>
            <a:ext cx="4216009" cy="677108"/>
          </a:xfrm>
        </p:spPr>
        <p:txBody>
          <a:bodyPr>
            <a:normAutofit/>
          </a:bodyPr>
          <a:lstStyle/>
          <a:p>
            <a:r>
              <a:rPr lang="en-US" sz="2000" dirty="0"/>
              <a:t>My Perception of the </a:t>
            </a:r>
            <a:r>
              <a:rPr lang="en-US" sz="2000" dirty="0" err="1"/>
              <a:t>cUrrent</a:t>
            </a:r>
            <a:r>
              <a:rPr lang="en-US" sz="2000" dirty="0"/>
              <a:t> Organizational Structure</a:t>
            </a:r>
          </a:p>
        </p:txBody>
      </p:sp>
      <p:sp>
        <p:nvSpPr>
          <p:cNvPr id="4" name="TextBox 3">
            <a:extLst>
              <a:ext uri="{FF2B5EF4-FFF2-40B4-BE49-F238E27FC236}">
                <a16:creationId xmlns:a16="http://schemas.microsoft.com/office/drawing/2014/main" id="{CE6B10F8-7E71-4015-AB33-29911DA07860}"/>
              </a:ext>
            </a:extLst>
          </p:cNvPr>
          <p:cNvSpPr txBox="1"/>
          <p:nvPr/>
        </p:nvSpPr>
        <p:spPr>
          <a:xfrm>
            <a:off x="8007927" y="277091"/>
            <a:ext cx="3657600" cy="861774"/>
          </a:xfrm>
          <a:prstGeom prst="rect">
            <a:avLst/>
          </a:prstGeom>
          <a:noFill/>
        </p:spPr>
        <p:txBody>
          <a:bodyPr wrap="square" rtlCol="0">
            <a:spAutoFit/>
          </a:bodyPr>
          <a:lstStyle/>
          <a:p>
            <a:pPr algn="r"/>
            <a:r>
              <a:rPr lang="en-US" sz="1000" dirty="0">
                <a:solidFill>
                  <a:schemeClr val="bg1"/>
                </a:solidFill>
              </a:rPr>
              <a:t>Mongiello Holdings, LLC, The Inn of the Patriots, LLC, The US Presidential Culinary Museum, The US Presidential Service Center, Mongiello Associates Strategic Marketing, Laurel Placement, The Intercontinental Academy of Household Hotel and Resort Management (IAHHRM) </a:t>
            </a:r>
          </a:p>
        </p:txBody>
      </p:sp>
      <p:sp>
        <p:nvSpPr>
          <p:cNvPr id="5" name="TextBox 4">
            <a:extLst>
              <a:ext uri="{FF2B5EF4-FFF2-40B4-BE49-F238E27FC236}">
                <a16:creationId xmlns:a16="http://schemas.microsoft.com/office/drawing/2014/main" id="{3D206013-5777-497C-BF04-C0AA6E8EC688}"/>
              </a:ext>
            </a:extLst>
          </p:cNvPr>
          <p:cNvSpPr txBox="1"/>
          <p:nvPr/>
        </p:nvSpPr>
        <p:spPr>
          <a:xfrm>
            <a:off x="129309" y="6119336"/>
            <a:ext cx="5717309" cy="738664"/>
          </a:xfrm>
          <a:prstGeom prst="rect">
            <a:avLst/>
          </a:prstGeom>
          <a:noFill/>
        </p:spPr>
        <p:txBody>
          <a:bodyPr wrap="square" rtlCol="0">
            <a:spAutoFit/>
          </a:bodyPr>
          <a:lstStyle/>
          <a:p>
            <a:r>
              <a:rPr lang="en-US" sz="1400" dirty="0">
                <a:solidFill>
                  <a:schemeClr val="bg1"/>
                </a:solidFill>
              </a:rPr>
              <a:t>Presented by Martin CJ Mongiello, MBA, at Lenoir Rhyne University Graduate School for Leadership attaining a second Master’s degree leading to entering a Doctorate program of marketing and data science.</a:t>
            </a:r>
          </a:p>
        </p:txBody>
      </p:sp>
      <mc:AlternateContent xmlns:mc="http://schemas.openxmlformats.org/markup-compatibility/2006">
        <mc:Choice xmlns:cx1="http://schemas.microsoft.com/office/drawing/2015/9/8/chartex" Requires="cx1">
          <p:graphicFrame>
            <p:nvGraphicFramePr>
              <p:cNvPr id="13" name="Chart 12">
                <a:extLst>
                  <a:ext uri="{FF2B5EF4-FFF2-40B4-BE49-F238E27FC236}">
                    <a16:creationId xmlns:a16="http://schemas.microsoft.com/office/drawing/2014/main" id="{0A1F739A-EE31-4C9C-89F0-B2FBCFAB2FAB}"/>
                  </a:ext>
                </a:extLst>
              </p:cNvPr>
              <p:cNvGraphicFramePr/>
              <p:nvPr>
                <p:extLst>
                  <p:ext uri="{D42A27DB-BD31-4B8C-83A1-F6EECF244321}">
                    <p14:modId xmlns:p14="http://schemas.microsoft.com/office/powerpoint/2010/main" val="590342604"/>
                  </p:ext>
                </p:extLst>
              </p:nvPr>
            </p:nvGraphicFramePr>
            <p:xfrm>
              <a:off x="258734" y="478485"/>
              <a:ext cx="6019799" cy="5559213"/>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3" name="Chart 12">
                <a:extLst>
                  <a:ext uri="{FF2B5EF4-FFF2-40B4-BE49-F238E27FC236}">
                    <a16:creationId xmlns:a16="http://schemas.microsoft.com/office/drawing/2014/main" id="{0A1F739A-EE31-4C9C-89F0-B2FBCFAB2FAB}"/>
                  </a:ext>
                </a:extLst>
              </p:cNvPr>
              <p:cNvPicPr>
                <a:picLocks noGrp="1" noRot="1" noChangeAspect="1" noMove="1" noResize="1" noEditPoints="1" noAdjustHandles="1" noChangeArrowheads="1" noChangeShapeType="1"/>
              </p:cNvPicPr>
              <p:nvPr/>
            </p:nvPicPr>
            <p:blipFill>
              <a:blip r:embed="rId6"/>
              <a:stretch>
                <a:fillRect/>
              </a:stretch>
            </p:blipFill>
            <p:spPr>
              <a:xfrm>
                <a:off x="258734" y="478485"/>
                <a:ext cx="6019799" cy="5559213"/>
              </a:xfrm>
              <a:prstGeom prst="rect">
                <a:avLst/>
              </a:prstGeom>
            </p:spPr>
          </p:pic>
        </mc:Fallback>
      </mc:AlternateContent>
      <p:sp>
        <p:nvSpPr>
          <p:cNvPr id="15" name="TextBox 14">
            <a:extLst>
              <a:ext uri="{FF2B5EF4-FFF2-40B4-BE49-F238E27FC236}">
                <a16:creationId xmlns:a16="http://schemas.microsoft.com/office/drawing/2014/main" id="{037384ED-F029-4E25-BC55-4865AE6B568E}"/>
              </a:ext>
            </a:extLst>
          </p:cNvPr>
          <p:cNvSpPr txBox="1"/>
          <p:nvPr/>
        </p:nvSpPr>
        <p:spPr>
          <a:xfrm>
            <a:off x="6697980" y="969439"/>
            <a:ext cx="4709160" cy="4708981"/>
          </a:xfrm>
          <a:prstGeom prst="rect">
            <a:avLst/>
          </a:prstGeom>
          <a:noFill/>
        </p:spPr>
        <p:txBody>
          <a:bodyPr wrap="square" rtlCol="0">
            <a:spAutoFit/>
          </a:bodyPr>
          <a:lstStyle/>
          <a:p>
            <a:pPr>
              <a:defRPr/>
            </a:pPr>
            <a:r>
              <a:rPr lang="en-US" dirty="0">
                <a:solidFill>
                  <a:prstClr val="black">
                    <a:lumMod val="65000"/>
                    <a:lumOff val="35000"/>
                  </a:prstClr>
                </a:solidFill>
              </a:rPr>
              <a:t>The Inn of the Patriots (TIOTP), </a:t>
            </a:r>
          </a:p>
          <a:p>
            <a:pPr>
              <a:defRPr/>
            </a:pPr>
            <a:r>
              <a:rPr lang="en-US" dirty="0">
                <a:solidFill>
                  <a:prstClr val="black">
                    <a:lumMod val="65000"/>
                    <a:lumOff val="35000"/>
                  </a:prstClr>
                </a:solidFill>
              </a:rPr>
              <a:t>Presidential Service Center (PSC), American Revolutionary War Living History Center (ARWLHC), Presidential Culinary Museum (PCM), US Food History Museum (FHM)</a:t>
            </a:r>
          </a:p>
          <a:p>
            <a:pPr algn="ctr">
              <a:defRPr/>
            </a:pPr>
            <a:endParaRPr lang="en-US" dirty="0">
              <a:solidFill>
                <a:prstClr val="black">
                  <a:lumMod val="65000"/>
                  <a:lumOff val="35000"/>
                </a:prstClr>
              </a:solidFill>
            </a:endParaRPr>
          </a:p>
          <a:p>
            <a:pPr>
              <a:defRPr/>
            </a:pPr>
            <a:r>
              <a:rPr lang="en-US" sz="1600" dirty="0">
                <a:solidFill>
                  <a:prstClr val="black">
                    <a:lumMod val="65000"/>
                    <a:lumOff val="35000"/>
                  </a:prstClr>
                </a:solidFill>
              </a:rPr>
              <a:t>Our primary leadership team members are: (KH) Kim </a:t>
            </a:r>
            <a:r>
              <a:rPr lang="en-US" sz="1600" dirty="0" err="1">
                <a:solidFill>
                  <a:prstClr val="black">
                    <a:lumMod val="65000"/>
                    <a:lumOff val="35000"/>
                  </a:prstClr>
                </a:solidFill>
              </a:rPr>
              <a:t>Hambright</a:t>
            </a:r>
            <a:r>
              <a:rPr lang="en-US" sz="1600" dirty="0">
                <a:solidFill>
                  <a:prstClr val="black">
                    <a:lumMod val="65000"/>
                    <a:lumOff val="35000"/>
                  </a:prstClr>
                </a:solidFill>
              </a:rPr>
              <a:t>,  Antwain Thomas (AT), Orlando Herrera (OH), Stormy Mongiello (SM),  Alexis Skidmore (AS), Marti Mongiello (MM), Mark Anthony (MA), and </a:t>
            </a:r>
            <a:r>
              <a:rPr lang="en-US" sz="1600" dirty="0" err="1">
                <a:solidFill>
                  <a:prstClr val="black">
                    <a:lumMod val="65000"/>
                    <a:lumOff val="35000"/>
                  </a:prstClr>
                </a:solidFill>
              </a:rPr>
              <a:t>Krister</a:t>
            </a:r>
            <a:r>
              <a:rPr lang="en-US" sz="1600" dirty="0">
                <a:solidFill>
                  <a:prstClr val="black">
                    <a:lumMod val="65000"/>
                    <a:lumOff val="35000"/>
                  </a:prstClr>
                </a:solidFill>
              </a:rPr>
              <a:t> Gustafsson (KG). Additional support is received from Mike Mongiello, Chairperson at Mongiello Associates and several other Trustees in Los Angeles, CA, London, UK, and Washington, DC. </a:t>
            </a:r>
          </a:p>
          <a:p>
            <a:pPr>
              <a:defRPr/>
            </a:pPr>
            <a:endParaRPr lang="en-US" sz="1600" dirty="0">
              <a:solidFill>
                <a:prstClr val="black">
                  <a:lumMod val="65000"/>
                  <a:lumOff val="35000"/>
                </a:prstClr>
              </a:solidFill>
            </a:endParaRPr>
          </a:p>
          <a:p>
            <a:pPr>
              <a:defRPr/>
            </a:pPr>
            <a:r>
              <a:rPr lang="en-US" sz="1600" dirty="0">
                <a:solidFill>
                  <a:prstClr val="black">
                    <a:lumMod val="65000"/>
                    <a:lumOff val="35000"/>
                  </a:prstClr>
                </a:solidFill>
              </a:rPr>
              <a:t>Currently operating in a wheel fashion the companies support, and are equal, to positions and fit. No one position is allowed to be better than another.</a:t>
            </a:r>
            <a:endParaRPr lang="en-US" sz="1600" dirty="0"/>
          </a:p>
        </p:txBody>
      </p:sp>
      <p:pic>
        <p:nvPicPr>
          <p:cNvPr id="17" name="Recorded Sound">
            <a:hlinkClick r:id="" action="ppaction://media"/>
            <a:extLst>
              <a:ext uri="{FF2B5EF4-FFF2-40B4-BE49-F238E27FC236}">
                <a16:creationId xmlns:a16="http://schemas.microsoft.com/office/drawing/2014/main" id="{ED825C44-2C7D-47DE-B58E-AEFE24C11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9329" y="4228381"/>
            <a:ext cx="609600" cy="609600"/>
          </a:xfrm>
          <a:prstGeom prst="rect">
            <a:avLst/>
          </a:prstGeom>
        </p:spPr>
      </p:pic>
    </p:spTree>
    <p:extLst>
      <p:ext uri="{BB962C8B-B14F-4D97-AF65-F5344CB8AC3E}">
        <p14:creationId xmlns:p14="http://schemas.microsoft.com/office/powerpoint/2010/main" val="4232759956"/>
      </p:ext>
    </p:extLst>
  </p:cSld>
  <p:clrMapOvr>
    <a:masterClrMapping/>
  </p:clrMapOvr>
  <mc:AlternateContent xmlns:mc="http://schemas.openxmlformats.org/markup-compatibility/2006">
    <mc:Choice xmlns:p14="http://schemas.microsoft.com/office/powerpoint/2010/main" Requires="p14">
      <p:transition spd="slow" p14:dur="4000" advClick="0">
        <p14:vortex dir="r"/>
        <p:sndAc>
          <p:stSnd>
            <p:snd r:embed="rId4" name="drumroll.wav"/>
          </p:stSnd>
        </p:sndAc>
      </p:transition>
    </mc:Choice>
    <mc:Fallback>
      <p:transition spd="slow" advClick="0">
        <p:fade/>
        <p:sndAc>
          <p:stSnd>
            <p:snd r:embed="rId4"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par>
                          <p:cTn id="7" fill="hold">
                            <p:stCondLst>
                              <p:cond delay="1175"/>
                            </p:stCondLst>
                            <p:childTnLst>
                              <p:par>
                                <p:cTn id="8" presetID="1" presetClass="mediacall" presetSubtype="0" fill="hold" nodeType="afterEffect">
                                  <p:stCondLst>
                                    <p:cond delay="0"/>
                                  </p:stCondLst>
                                  <p:childTnLst>
                                    <p:cmd type="call" cmd="playFrom(0.0)">
                                      <p:cBhvr>
                                        <p:cTn id="9" dur="2011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7"/>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B10F8-7E71-4015-AB33-29911DA07860}"/>
              </a:ext>
            </a:extLst>
          </p:cNvPr>
          <p:cNvSpPr txBox="1"/>
          <p:nvPr/>
        </p:nvSpPr>
        <p:spPr>
          <a:xfrm>
            <a:off x="8007927" y="277091"/>
            <a:ext cx="3657600" cy="861774"/>
          </a:xfrm>
          <a:prstGeom prst="rect">
            <a:avLst/>
          </a:prstGeom>
          <a:noFill/>
        </p:spPr>
        <p:txBody>
          <a:bodyPr wrap="square" rtlCol="0">
            <a:spAutoFit/>
          </a:bodyPr>
          <a:lstStyle/>
          <a:p>
            <a:pPr algn="r"/>
            <a:r>
              <a:rPr lang="en-US" sz="1000" dirty="0">
                <a:solidFill>
                  <a:schemeClr val="bg1"/>
                </a:solidFill>
              </a:rPr>
              <a:t>Mongiello Holdings, LLC, The Inn of the Patriots, LLC, The US Presidential Culinary Museum, The US Presidential Service Center, Mongiello Associates Strategic Marketing, Laurel Placement, The Intercontinental Academy of Household Hotel and Resort Management (IAHHRM) </a:t>
            </a:r>
          </a:p>
        </p:txBody>
      </p:sp>
      <p:sp>
        <p:nvSpPr>
          <p:cNvPr id="5" name="TextBox 4">
            <a:extLst>
              <a:ext uri="{FF2B5EF4-FFF2-40B4-BE49-F238E27FC236}">
                <a16:creationId xmlns:a16="http://schemas.microsoft.com/office/drawing/2014/main" id="{3D206013-5777-497C-BF04-C0AA6E8EC688}"/>
              </a:ext>
            </a:extLst>
          </p:cNvPr>
          <p:cNvSpPr txBox="1"/>
          <p:nvPr/>
        </p:nvSpPr>
        <p:spPr>
          <a:xfrm>
            <a:off x="129309" y="6119336"/>
            <a:ext cx="5717309" cy="738664"/>
          </a:xfrm>
          <a:prstGeom prst="rect">
            <a:avLst/>
          </a:prstGeom>
          <a:noFill/>
        </p:spPr>
        <p:txBody>
          <a:bodyPr wrap="square" rtlCol="0">
            <a:spAutoFit/>
          </a:bodyPr>
          <a:lstStyle/>
          <a:p>
            <a:r>
              <a:rPr lang="en-US" sz="1400" dirty="0">
                <a:solidFill>
                  <a:schemeClr val="bg1"/>
                </a:solidFill>
              </a:rPr>
              <a:t>Presented by Martin CJ Mongiello, MBA, at Lenoir Rhyne University Graduate School for Leadership attaining a second Master’s degree leading to entering a Doctorate program of marketing and data science.</a:t>
            </a:r>
          </a:p>
        </p:txBody>
      </p:sp>
      <mc:AlternateContent xmlns:mc="http://schemas.openxmlformats.org/markup-compatibility/2006">
        <mc:Choice xmlns:cx1="http://schemas.microsoft.com/office/drawing/2015/9/8/chartex" Requires="cx1">
          <p:graphicFrame>
            <p:nvGraphicFramePr>
              <p:cNvPr id="10" name="Chart 9">
                <a:extLst>
                  <a:ext uri="{FF2B5EF4-FFF2-40B4-BE49-F238E27FC236}">
                    <a16:creationId xmlns:a16="http://schemas.microsoft.com/office/drawing/2014/main" id="{1C240AE3-1598-4FDD-BF7A-9C86A04EC968}"/>
                  </a:ext>
                </a:extLst>
              </p:cNvPr>
              <p:cNvGraphicFramePr/>
              <p:nvPr>
                <p:extLst>
                  <p:ext uri="{D42A27DB-BD31-4B8C-83A1-F6EECF244321}">
                    <p14:modId xmlns:p14="http://schemas.microsoft.com/office/powerpoint/2010/main" val="2529186834"/>
                  </p:ext>
                </p:extLst>
              </p:nvPr>
            </p:nvGraphicFramePr>
            <p:xfrm>
              <a:off x="258734" y="478485"/>
              <a:ext cx="6019799" cy="5559213"/>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0" name="Chart 9">
                <a:extLst>
                  <a:ext uri="{FF2B5EF4-FFF2-40B4-BE49-F238E27FC236}">
                    <a16:creationId xmlns:a16="http://schemas.microsoft.com/office/drawing/2014/main" id="{1C240AE3-1598-4FDD-BF7A-9C86A04EC968}"/>
                  </a:ext>
                </a:extLst>
              </p:cNvPr>
              <p:cNvPicPr>
                <a:picLocks noGrp="1" noRot="1" noChangeAspect="1" noMove="1" noResize="1" noEditPoints="1" noAdjustHandles="1" noChangeArrowheads="1" noChangeShapeType="1"/>
              </p:cNvPicPr>
              <p:nvPr/>
            </p:nvPicPr>
            <p:blipFill>
              <a:blip r:embed="rId6"/>
              <a:stretch>
                <a:fillRect/>
              </a:stretch>
            </p:blipFill>
            <p:spPr>
              <a:xfrm>
                <a:off x="258734" y="478485"/>
                <a:ext cx="6019799" cy="5559213"/>
              </a:xfrm>
              <a:prstGeom prst="rect">
                <a:avLst/>
              </a:prstGeom>
            </p:spPr>
          </p:pic>
        </mc:Fallback>
      </mc:AlternateContent>
      <p:sp>
        <p:nvSpPr>
          <p:cNvPr id="11" name="Title 1">
            <a:extLst>
              <a:ext uri="{FF2B5EF4-FFF2-40B4-BE49-F238E27FC236}">
                <a16:creationId xmlns:a16="http://schemas.microsoft.com/office/drawing/2014/main" id="{43536EAC-4CF5-435D-B47D-3174E24B4AB1}"/>
              </a:ext>
            </a:extLst>
          </p:cNvPr>
          <p:cNvSpPr>
            <a:spLocks noGrp="1"/>
          </p:cNvSpPr>
          <p:nvPr>
            <p:ph type="ctrTitle"/>
          </p:nvPr>
        </p:nvSpPr>
        <p:spPr>
          <a:xfrm>
            <a:off x="333131" y="139931"/>
            <a:ext cx="7073509" cy="677108"/>
          </a:xfrm>
        </p:spPr>
        <p:txBody>
          <a:bodyPr>
            <a:normAutofit fontScale="90000"/>
          </a:bodyPr>
          <a:lstStyle/>
          <a:p>
            <a:r>
              <a:rPr lang="en-US" sz="2000" dirty="0"/>
              <a:t>official organizational chart of the corporations and team with five-year projections of changing roles</a:t>
            </a:r>
          </a:p>
        </p:txBody>
      </p:sp>
      <p:sp>
        <p:nvSpPr>
          <p:cNvPr id="12" name="Rectangle 11">
            <a:extLst>
              <a:ext uri="{FF2B5EF4-FFF2-40B4-BE49-F238E27FC236}">
                <a16:creationId xmlns:a16="http://schemas.microsoft.com/office/drawing/2014/main" id="{5E753F93-3A49-44D5-B030-5CA0E44AE67C}"/>
              </a:ext>
            </a:extLst>
          </p:cNvPr>
          <p:cNvSpPr/>
          <p:nvPr/>
        </p:nvSpPr>
        <p:spPr>
          <a:xfrm>
            <a:off x="5837266" y="1035837"/>
            <a:ext cx="6096000" cy="4278094"/>
          </a:xfrm>
          <a:prstGeom prst="rect">
            <a:avLst/>
          </a:prstGeom>
        </p:spPr>
        <p:txBody>
          <a:bodyPr>
            <a:spAutoFit/>
          </a:bodyPr>
          <a:lstStyle/>
          <a:p>
            <a:pPr>
              <a:defRPr/>
            </a:pPr>
            <a:r>
              <a:rPr lang="en-US" dirty="0">
                <a:solidFill>
                  <a:prstClr val="black">
                    <a:lumMod val="65000"/>
                    <a:lumOff val="35000"/>
                  </a:prstClr>
                </a:solidFill>
              </a:rPr>
              <a:t>The Inn of the Patriots (TIOTP), </a:t>
            </a:r>
          </a:p>
          <a:p>
            <a:pPr>
              <a:defRPr/>
            </a:pPr>
            <a:r>
              <a:rPr lang="en-US" dirty="0">
                <a:solidFill>
                  <a:prstClr val="black">
                    <a:lumMod val="65000"/>
                    <a:lumOff val="35000"/>
                  </a:prstClr>
                </a:solidFill>
              </a:rPr>
              <a:t>Presidential Service Center (PSC), American Revolutionary War Living History Center (ARWLHC), Presidential Culinary Museum (PCM), US Food History Museum (FHM)</a:t>
            </a:r>
          </a:p>
          <a:p>
            <a:pPr algn="ctr">
              <a:defRPr/>
            </a:pPr>
            <a:endParaRPr lang="en-US" dirty="0">
              <a:solidFill>
                <a:prstClr val="black">
                  <a:lumMod val="65000"/>
                  <a:lumOff val="35000"/>
                </a:prstClr>
              </a:solidFill>
            </a:endParaRPr>
          </a:p>
          <a:p>
            <a:pPr>
              <a:defRPr/>
            </a:pPr>
            <a:r>
              <a:rPr lang="en-US" sz="1400" dirty="0">
                <a:solidFill>
                  <a:prstClr val="black">
                    <a:lumMod val="65000"/>
                    <a:lumOff val="35000"/>
                  </a:prstClr>
                </a:solidFill>
              </a:rPr>
              <a:t>Our primary leadership team members are: (KH) Kim </a:t>
            </a:r>
            <a:r>
              <a:rPr lang="en-US" sz="1400" dirty="0" err="1">
                <a:solidFill>
                  <a:prstClr val="black">
                    <a:lumMod val="65000"/>
                    <a:lumOff val="35000"/>
                  </a:prstClr>
                </a:solidFill>
              </a:rPr>
              <a:t>Hambright</a:t>
            </a:r>
            <a:r>
              <a:rPr lang="en-US" sz="1400" dirty="0">
                <a:solidFill>
                  <a:prstClr val="black">
                    <a:lumMod val="65000"/>
                    <a:lumOff val="35000"/>
                  </a:prstClr>
                </a:solidFill>
              </a:rPr>
              <a:t>,  Antwain Thomas (AT), Orlando Herrera (OH), Stormy Mongiello (SM),  Alexis Skidmore (AS), Marti Mongiello (MM), James Blakely (JB), Mark Anthony (MA), Lilah Blackstone, Esquire (LB), Joe Euton (JE), Renee </a:t>
            </a:r>
            <a:r>
              <a:rPr lang="en-US" sz="1400" dirty="0" err="1">
                <a:solidFill>
                  <a:prstClr val="black">
                    <a:lumMod val="65000"/>
                    <a:lumOff val="35000"/>
                  </a:prstClr>
                </a:solidFill>
              </a:rPr>
              <a:t>Crichter</a:t>
            </a:r>
            <a:r>
              <a:rPr lang="en-US" sz="1400" dirty="0">
                <a:solidFill>
                  <a:prstClr val="black">
                    <a:lumMod val="65000"/>
                    <a:lumOff val="35000"/>
                  </a:prstClr>
                </a:solidFill>
              </a:rPr>
              <a:t> Lyons (RCL), and </a:t>
            </a:r>
            <a:r>
              <a:rPr lang="en-US" sz="1400" dirty="0" err="1">
                <a:solidFill>
                  <a:prstClr val="black">
                    <a:lumMod val="65000"/>
                    <a:lumOff val="35000"/>
                  </a:prstClr>
                </a:solidFill>
              </a:rPr>
              <a:t>Krister</a:t>
            </a:r>
            <a:r>
              <a:rPr lang="en-US" sz="1400" dirty="0">
                <a:solidFill>
                  <a:prstClr val="black">
                    <a:lumMod val="65000"/>
                    <a:lumOff val="35000"/>
                  </a:prstClr>
                </a:solidFill>
              </a:rPr>
              <a:t> Gustafsson (KG).  Additional support is received from Mike Mongiello, Chairperson at Mongiello Associates and several other Trustees in Los Angeles, CA, London, UK, and Washington, DC. </a:t>
            </a:r>
          </a:p>
          <a:p>
            <a:pPr>
              <a:defRPr/>
            </a:pPr>
            <a:endParaRPr lang="en-US" sz="1400" dirty="0">
              <a:solidFill>
                <a:prstClr val="black">
                  <a:lumMod val="65000"/>
                  <a:lumOff val="35000"/>
                </a:prstClr>
              </a:solidFill>
            </a:endParaRPr>
          </a:p>
          <a:p>
            <a:pPr>
              <a:defRPr/>
            </a:pPr>
            <a:r>
              <a:rPr lang="en-US" sz="1400" dirty="0">
                <a:solidFill>
                  <a:prstClr val="black">
                    <a:lumMod val="65000"/>
                    <a:lumOff val="35000"/>
                  </a:prstClr>
                </a:solidFill>
              </a:rPr>
              <a:t>Continuing to operate in a wheel fashion the companies support, and are equal, to positions and fit. No one position is allowed to be better than another.</a:t>
            </a:r>
          </a:p>
          <a:p>
            <a:pPr>
              <a:defRPr/>
            </a:pPr>
            <a:endParaRPr lang="en-US" sz="1400" dirty="0">
              <a:solidFill>
                <a:prstClr val="black">
                  <a:lumMod val="65000"/>
                  <a:lumOff val="35000"/>
                </a:prstClr>
              </a:solidFill>
            </a:endParaRPr>
          </a:p>
          <a:p>
            <a:pPr>
              <a:defRPr/>
            </a:pPr>
            <a:r>
              <a:rPr lang="en-US" sz="1400" dirty="0">
                <a:solidFill>
                  <a:prstClr val="black">
                    <a:lumMod val="65000"/>
                    <a:lumOff val="35000"/>
                  </a:prstClr>
                </a:solidFill>
              </a:rPr>
              <a:t>Lilah Blackstone, Esquire and Stormy Mongiello, PhD (projected finishing her PhD) would move into the role of joint-chairpersons of all companies.</a:t>
            </a:r>
            <a:endParaRPr lang="en-US" sz="1400" dirty="0"/>
          </a:p>
        </p:txBody>
      </p:sp>
      <p:sp>
        <p:nvSpPr>
          <p:cNvPr id="13" name="TextBox 12">
            <a:extLst>
              <a:ext uri="{FF2B5EF4-FFF2-40B4-BE49-F238E27FC236}">
                <a16:creationId xmlns:a16="http://schemas.microsoft.com/office/drawing/2014/main" id="{E6FCB1C1-3D9C-46AB-80B7-1BE2124BAF83}"/>
              </a:ext>
            </a:extLst>
          </p:cNvPr>
          <p:cNvSpPr txBox="1"/>
          <p:nvPr/>
        </p:nvSpPr>
        <p:spPr>
          <a:xfrm>
            <a:off x="2871818" y="3085944"/>
            <a:ext cx="793630" cy="646331"/>
          </a:xfrm>
          <a:prstGeom prst="rect">
            <a:avLst/>
          </a:prstGeom>
          <a:noFill/>
        </p:spPr>
        <p:txBody>
          <a:bodyPr wrap="square" rtlCol="0">
            <a:spAutoFit/>
          </a:bodyPr>
          <a:lstStyle/>
          <a:p>
            <a:pPr algn="ctr"/>
            <a:r>
              <a:rPr lang="en-US" dirty="0"/>
              <a:t>LB &amp; SM</a:t>
            </a:r>
          </a:p>
        </p:txBody>
      </p:sp>
      <p:pic>
        <p:nvPicPr>
          <p:cNvPr id="14" name="Recorded Sound">
            <a:hlinkClick r:id="" action="ppaction://media"/>
            <a:extLst>
              <a:ext uri="{FF2B5EF4-FFF2-40B4-BE49-F238E27FC236}">
                <a16:creationId xmlns:a16="http://schemas.microsoft.com/office/drawing/2014/main" id="{01DEDB0E-28BE-47B3-9D22-937991F6C4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18340" y="898677"/>
            <a:ext cx="609600" cy="609600"/>
          </a:xfrm>
          <a:prstGeom prst="rect">
            <a:avLst/>
          </a:prstGeom>
        </p:spPr>
      </p:pic>
    </p:spTree>
    <p:extLst>
      <p:ext uri="{BB962C8B-B14F-4D97-AF65-F5344CB8AC3E}">
        <p14:creationId xmlns:p14="http://schemas.microsoft.com/office/powerpoint/2010/main" val="542462624"/>
      </p:ext>
    </p:extLst>
  </p:cSld>
  <p:clrMapOvr>
    <a:masterClrMapping/>
  </p:clrMapOvr>
  <mc:AlternateContent xmlns:mc="http://schemas.openxmlformats.org/markup-compatibility/2006">
    <mc:Choice xmlns:p14="http://schemas.microsoft.com/office/powerpoint/2010/main" Requires="p14">
      <p:transition spd="slow" p14:dur="4000" advClick="0">
        <p14:vortex dir="r"/>
        <p:sndAc>
          <p:stSnd>
            <p:snd r:embed="rId4" name="drumroll.wav"/>
          </p:stSnd>
        </p:sndAc>
      </p:transition>
    </mc:Choice>
    <mc:Fallback>
      <p:transition spd="slow" advClick="0">
        <p:fade/>
        <p:sndAc>
          <p:stSnd>
            <p:snd r:embed="rId4"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0"/>
                                  </p:stCondLst>
                                  <p:iterate type="lt">
                                    <p:tmAbs val="25"/>
                                  </p:iterate>
                                  <p:childTnLst>
                                    <p:set>
                                      <p:cBhvr override="childStyle">
                                        <p:cTn id="6" dur="indefinite"/>
                                        <p:tgtEl>
                                          <p:spTgt spid="11"/>
                                        </p:tgtEl>
                                        <p:attrNameLst>
                                          <p:attrName>style.fontWeight</p:attrName>
                                        </p:attrNameLst>
                                      </p:cBhvr>
                                      <p:to>
                                        <p:strVal val="bold"/>
                                      </p:to>
                                    </p:set>
                                  </p:childTnLst>
                                </p:cTn>
                              </p:par>
                            </p:childTnLst>
                          </p:cTn>
                        </p:par>
                        <p:par>
                          <p:cTn id="7" fill="hold">
                            <p:stCondLst>
                              <p:cond delay="2250"/>
                            </p:stCondLst>
                            <p:childTnLst>
                              <p:par>
                                <p:cTn id="8" presetID="1" presetClass="mediacall" presetSubtype="0" fill="hold" nodeType="afterEffect">
                                  <p:stCondLst>
                                    <p:cond delay="0"/>
                                  </p:stCondLst>
                                  <p:childTnLst>
                                    <p:cmd type="call" cmd="playFrom(0.0)">
                                      <p:cBhvr>
                                        <p:cTn id="9" dur="29727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A250-EFDB-44CD-8C00-D33C7C964653}"/>
              </a:ext>
            </a:extLst>
          </p:cNvPr>
          <p:cNvSpPr>
            <a:spLocks noGrp="1"/>
          </p:cNvSpPr>
          <p:nvPr>
            <p:ph type="ctrTitle"/>
          </p:nvPr>
        </p:nvSpPr>
        <p:spPr>
          <a:xfrm>
            <a:off x="526473" y="508958"/>
            <a:ext cx="8637073" cy="2317186"/>
          </a:xfrm>
        </p:spPr>
        <p:txBody>
          <a:bodyPr>
            <a:normAutofit fontScale="90000"/>
          </a:bodyPr>
          <a:lstStyle/>
          <a:p>
            <a:r>
              <a:rPr lang="en-US" dirty="0"/>
              <a:t>Perception of Organizational Structure</a:t>
            </a:r>
          </a:p>
        </p:txBody>
      </p:sp>
      <p:sp>
        <p:nvSpPr>
          <p:cNvPr id="3" name="Subtitle 2">
            <a:extLst>
              <a:ext uri="{FF2B5EF4-FFF2-40B4-BE49-F238E27FC236}">
                <a16:creationId xmlns:a16="http://schemas.microsoft.com/office/drawing/2014/main" id="{118AE135-B0E0-4FB1-B016-A96A59DF399D}"/>
              </a:ext>
            </a:extLst>
          </p:cNvPr>
          <p:cNvSpPr>
            <a:spLocks noGrp="1"/>
          </p:cNvSpPr>
          <p:nvPr>
            <p:ph type="subTitle" idx="1"/>
          </p:nvPr>
        </p:nvSpPr>
        <p:spPr>
          <a:xfrm>
            <a:off x="351187" y="2826144"/>
            <a:ext cx="7492838" cy="977621"/>
          </a:xfrm>
        </p:spPr>
        <p:txBody>
          <a:bodyPr/>
          <a:lstStyle/>
          <a:p>
            <a:r>
              <a:rPr lang="en-US" dirty="0"/>
              <a:t>And official organizational chart of the corporations and team with five-year projections of changing roles</a:t>
            </a:r>
          </a:p>
        </p:txBody>
      </p:sp>
      <p:sp>
        <p:nvSpPr>
          <p:cNvPr id="4" name="TextBox 3">
            <a:extLst>
              <a:ext uri="{FF2B5EF4-FFF2-40B4-BE49-F238E27FC236}">
                <a16:creationId xmlns:a16="http://schemas.microsoft.com/office/drawing/2014/main" id="{CE6B10F8-7E71-4015-AB33-29911DA07860}"/>
              </a:ext>
            </a:extLst>
          </p:cNvPr>
          <p:cNvSpPr txBox="1"/>
          <p:nvPr/>
        </p:nvSpPr>
        <p:spPr>
          <a:xfrm>
            <a:off x="8007927" y="277091"/>
            <a:ext cx="3657600" cy="861774"/>
          </a:xfrm>
          <a:prstGeom prst="rect">
            <a:avLst/>
          </a:prstGeom>
          <a:noFill/>
        </p:spPr>
        <p:txBody>
          <a:bodyPr wrap="square" rtlCol="0">
            <a:spAutoFit/>
          </a:bodyPr>
          <a:lstStyle/>
          <a:p>
            <a:pPr algn="r"/>
            <a:r>
              <a:rPr lang="en-US" sz="1000" dirty="0">
                <a:solidFill>
                  <a:schemeClr val="bg1"/>
                </a:solidFill>
              </a:rPr>
              <a:t>Mongiello Holdings, LLC, The Inn of the Patriots, LLC, The US Presidential Culinary Museum, The US Presidential Service Center, Mongiello Associates Strategic Marketing, Laurel Placement, The Intercontinental Academy of Household Hotel and Resort Management (IAHHRM) </a:t>
            </a:r>
          </a:p>
        </p:txBody>
      </p:sp>
      <p:sp>
        <p:nvSpPr>
          <p:cNvPr id="5" name="TextBox 4">
            <a:extLst>
              <a:ext uri="{FF2B5EF4-FFF2-40B4-BE49-F238E27FC236}">
                <a16:creationId xmlns:a16="http://schemas.microsoft.com/office/drawing/2014/main" id="{3D206013-5777-497C-BF04-C0AA6E8EC688}"/>
              </a:ext>
            </a:extLst>
          </p:cNvPr>
          <p:cNvSpPr txBox="1"/>
          <p:nvPr/>
        </p:nvSpPr>
        <p:spPr>
          <a:xfrm>
            <a:off x="129309" y="6119336"/>
            <a:ext cx="5717309" cy="738664"/>
          </a:xfrm>
          <a:prstGeom prst="rect">
            <a:avLst/>
          </a:prstGeom>
          <a:noFill/>
        </p:spPr>
        <p:txBody>
          <a:bodyPr wrap="square" rtlCol="0">
            <a:spAutoFit/>
          </a:bodyPr>
          <a:lstStyle/>
          <a:p>
            <a:r>
              <a:rPr lang="en-US" sz="1400" dirty="0">
                <a:solidFill>
                  <a:schemeClr val="bg1"/>
                </a:solidFill>
              </a:rPr>
              <a:t>Presented by Martin CJ Mongiello, MBA, at Lenoir Rhyne University Graduate School for Leadership attaining a second Master’s degree leading to entering a Doctorate program of marketing and data science.</a:t>
            </a:r>
          </a:p>
        </p:txBody>
      </p:sp>
      <p:sp>
        <p:nvSpPr>
          <p:cNvPr id="6" name="TextBox 5">
            <a:extLst>
              <a:ext uri="{FF2B5EF4-FFF2-40B4-BE49-F238E27FC236}">
                <a16:creationId xmlns:a16="http://schemas.microsoft.com/office/drawing/2014/main" id="{47E22248-90A8-4360-9A48-4F8D681CF6CC}"/>
              </a:ext>
            </a:extLst>
          </p:cNvPr>
          <p:cNvSpPr txBox="1"/>
          <p:nvPr/>
        </p:nvSpPr>
        <p:spPr>
          <a:xfrm>
            <a:off x="1907875" y="3945888"/>
            <a:ext cx="8376249" cy="2031325"/>
          </a:xfrm>
          <a:prstGeom prst="rect">
            <a:avLst/>
          </a:prstGeom>
          <a:noFill/>
        </p:spPr>
        <p:txBody>
          <a:bodyPr wrap="square" rtlCol="0">
            <a:spAutoFit/>
          </a:bodyPr>
          <a:lstStyle/>
          <a:p>
            <a:r>
              <a:rPr lang="en-US" sz="1200" dirty="0"/>
              <a:t>Mongiello Holdings, LLC, The Inn of the Patriots, LLC, The US Presidential Culinary Museum, The US Presidential Service Center, Mongiello Associates Strategic Marketing, Laurel Placement, The Intercontinental Academy of Household Hotel and Resort Management (IAHHRM)</a:t>
            </a:r>
          </a:p>
          <a:p>
            <a:endParaRPr lang="en-US" dirty="0"/>
          </a:p>
          <a:p>
            <a:r>
              <a:rPr lang="en-US" dirty="0"/>
              <a:t>301 Cleveland Avenue, Grover, NC 28073      704-937-2940      704-490-3947</a:t>
            </a:r>
          </a:p>
          <a:p>
            <a:r>
              <a:rPr lang="en-US" dirty="0">
                <a:hlinkClick r:id="rId3"/>
              </a:rPr>
              <a:t>www.theinnofthepatriots.com</a:t>
            </a:r>
            <a:r>
              <a:rPr lang="en-US" dirty="0"/>
              <a:t>  </a:t>
            </a:r>
            <a:r>
              <a:rPr lang="en-US" dirty="0">
                <a:hlinkClick r:id="rId4"/>
              </a:rPr>
              <a:t>www.presidentialservicecenter.org</a:t>
            </a:r>
            <a:r>
              <a:rPr lang="en-US" dirty="0"/>
              <a:t>  </a:t>
            </a:r>
            <a:r>
              <a:rPr lang="en-US" dirty="0">
                <a:hlinkClick r:id="rId5"/>
              </a:rPr>
              <a:t>www.presidentialculinarymuseum.org</a:t>
            </a:r>
            <a:r>
              <a:rPr lang="en-US" dirty="0"/>
              <a:t> </a:t>
            </a:r>
          </a:p>
          <a:p>
            <a:r>
              <a:rPr lang="en-US" dirty="0"/>
              <a:t> </a:t>
            </a:r>
          </a:p>
        </p:txBody>
      </p:sp>
    </p:spTree>
    <p:extLst>
      <p:ext uri="{BB962C8B-B14F-4D97-AF65-F5344CB8AC3E}">
        <p14:creationId xmlns:p14="http://schemas.microsoft.com/office/powerpoint/2010/main" val="961804991"/>
      </p:ext>
    </p:extLst>
  </p:cSld>
  <p:clrMapOvr>
    <a:masterClrMapping/>
  </p:clrMapOvr>
  <mc:AlternateContent xmlns:mc="http://schemas.openxmlformats.org/markup-compatibility/2006">
    <mc:Choice xmlns:p14="http://schemas.microsoft.com/office/powerpoint/2010/main" Requires="p14">
      <p:transition spd="slow" p14:dur="4000">
        <p14:vortex dir="r"/>
        <p:sndAc>
          <p:stSnd>
            <p:snd r:embed="rId2" name="drumroll.wav"/>
          </p:stSnd>
        </p:sndAc>
      </p:transition>
    </mc:Choice>
    <mc:Fallback>
      <p:transition spd="slow">
        <p:fade/>
        <p:sndAc>
          <p:stSnd>
            <p:snd r:embed="rId2" name="drumroll.wav"/>
          </p:stSnd>
        </p:sndAc>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279</TotalTime>
  <Words>787</Words>
  <Application>Microsoft Office PowerPoint</Application>
  <PresentationFormat>Widescreen</PresentationFormat>
  <Paragraphs>34</Paragraphs>
  <Slides>4</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Arial</vt:lpstr>
      <vt:lpstr>Calibri</vt:lpstr>
      <vt:lpstr>Calibri Light</vt:lpstr>
      <vt:lpstr>Gill Sans MT</vt:lpstr>
      <vt:lpstr>Gallery</vt:lpstr>
      <vt:lpstr>Custom Design</vt:lpstr>
      <vt:lpstr>Perception of Organizational Structure</vt:lpstr>
      <vt:lpstr>My Perception of the cUrrent Organizational Structure</vt:lpstr>
      <vt:lpstr>official organizational chart of the corporations and team with five-year projections of changing roles</vt:lpstr>
      <vt:lpstr>Perception of Organizational 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 Mongiello</dc:creator>
  <cp:lastModifiedBy>Marti Mongiello</cp:lastModifiedBy>
  <cp:revision>46</cp:revision>
  <dcterms:created xsi:type="dcterms:W3CDTF">2018-09-16T23:06:36Z</dcterms:created>
  <dcterms:modified xsi:type="dcterms:W3CDTF">2018-09-17T03:46:07Z</dcterms:modified>
</cp:coreProperties>
</file>