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4"/>
  </p:notesMasterIdLst>
  <p:sldIdLst>
    <p:sldId id="256" r:id="rId2"/>
    <p:sldId id="257" r:id="rId3"/>
    <p:sldId id="258" r:id="rId4"/>
    <p:sldId id="262" r:id="rId5"/>
    <p:sldId id="266" r:id="rId6"/>
    <p:sldId id="348" r:id="rId7"/>
    <p:sldId id="349" r:id="rId8"/>
    <p:sldId id="350" r:id="rId9"/>
    <p:sldId id="285" r:id="rId10"/>
    <p:sldId id="287" r:id="rId11"/>
    <p:sldId id="284" r:id="rId12"/>
    <p:sldId id="352" r:id="rId13"/>
    <p:sldId id="351" r:id="rId14"/>
    <p:sldId id="353" r:id="rId15"/>
    <p:sldId id="354" r:id="rId16"/>
    <p:sldId id="355" r:id="rId17"/>
    <p:sldId id="286" r:id="rId18"/>
    <p:sldId id="356" r:id="rId19"/>
    <p:sldId id="288" r:id="rId20"/>
    <p:sldId id="346" r:id="rId21"/>
    <p:sldId id="357" r:id="rId22"/>
    <p:sldId id="267" r:id="rId23"/>
    <p:sldId id="268" r:id="rId24"/>
    <p:sldId id="270" r:id="rId25"/>
    <p:sldId id="269" r:id="rId26"/>
    <p:sldId id="290" r:id="rId27"/>
    <p:sldId id="293" r:id="rId28"/>
    <p:sldId id="291" r:id="rId29"/>
    <p:sldId id="292" r:id="rId30"/>
    <p:sldId id="294" r:id="rId31"/>
    <p:sldId id="295" r:id="rId32"/>
    <p:sldId id="296" r:id="rId33"/>
    <p:sldId id="297" r:id="rId34"/>
    <p:sldId id="300" r:id="rId35"/>
    <p:sldId id="298" r:id="rId36"/>
    <p:sldId id="301" r:id="rId37"/>
    <p:sldId id="358" r:id="rId38"/>
    <p:sldId id="359" r:id="rId39"/>
    <p:sldId id="299" r:id="rId40"/>
    <p:sldId id="259" r:id="rId41"/>
    <p:sldId id="263" r:id="rId42"/>
    <p:sldId id="275" r:id="rId43"/>
    <p:sldId id="304" r:id="rId44"/>
    <p:sldId id="302" r:id="rId45"/>
    <p:sldId id="303" r:id="rId46"/>
    <p:sldId id="273" r:id="rId47"/>
    <p:sldId id="274" r:id="rId48"/>
    <p:sldId id="360" r:id="rId49"/>
    <p:sldId id="326" r:id="rId50"/>
    <p:sldId id="327" r:id="rId51"/>
    <p:sldId id="305" r:id="rId52"/>
    <p:sldId id="306" r:id="rId53"/>
    <p:sldId id="308" r:id="rId54"/>
    <p:sldId id="309" r:id="rId55"/>
    <p:sldId id="307" r:id="rId56"/>
    <p:sldId id="271" r:id="rId57"/>
    <p:sldId id="272" r:id="rId58"/>
    <p:sldId id="323" r:id="rId59"/>
    <p:sldId id="329" r:id="rId60"/>
    <p:sldId id="324" r:id="rId61"/>
    <p:sldId id="260" r:id="rId62"/>
    <p:sldId id="264" r:id="rId63"/>
    <p:sldId id="277" r:id="rId64"/>
    <p:sldId id="310" r:id="rId65"/>
    <p:sldId id="361" r:id="rId66"/>
    <p:sldId id="362" r:id="rId67"/>
    <p:sldId id="312" r:id="rId68"/>
    <p:sldId id="278" r:id="rId69"/>
    <p:sldId id="313" r:id="rId70"/>
    <p:sldId id="315" r:id="rId71"/>
    <p:sldId id="322" r:id="rId72"/>
    <p:sldId id="325" r:id="rId73"/>
    <p:sldId id="279" r:id="rId74"/>
    <p:sldId id="317" r:id="rId75"/>
    <p:sldId id="311" r:id="rId76"/>
    <p:sldId id="330" r:id="rId77"/>
    <p:sldId id="328" r:id="rId78"/>
    <p:sldId id="276" r:id="rId79"/>
    <p:sldId id="280" r:id="rId80"/>
    <p:sldId id="318" r:id="rId81"/>
    <p:sldId id="331" r:id="rId82"/>
    <p:sldId id="332" r:id="rId83"/>
    <p:sldId id="319" r:id="rId84"/>
    <p:sldId id="261" r:id="rId85"/>
    <p:sldId id="265" r:id="rId86"/>
    <p:sldId id="282" r:id="rId87"/>
    <p:sldId id="336" r:id="rId88"/>
    <p:sldId id="337" r:id="rId89"/>
    <p:sldId id="338" r:id="rId90"/>
    <p:sldId id="339" r:id="rId91"/>
    <p:sldId id="283" r:id="rId92"/>
    <p:sldId id="281" r:id="rId93"/>
    <p:sldId id="320" r:id="rId94"/>
    <p:sldId id="321" r:id="rId95"/>
    <p:sldId id="333" r:id="rId96"/>
    <p:sldId id="334" r:id="rId97"/>
    <p:sldId id="363" r:id="rId98"/>
    <p:sldId id="364" r:id="rId99"/>
    <p:sldId id="365" r:id="rId100"/>
    <p:sldId id="366" r:id="rId101"/>
    <p:sldId id="369" r:id="rId102"/>
    <p:sldId id="368" r:id="rId103"/>
    <p:sldId id="335" r:id="rId104"/>
    <p:sldId id="340" r:id="rId105"/>
    <p:sldId id="341" r:id="rId106"/>
    <p:sldId id="342" r:id="rId107"/>
    <p:sldId id="343" r:id="rId108"/>
    <p:sldId id="344" r:id="rId109"/>
    <p:sldId id="345" r:id="rId110"/>
    <p:sldId id="289" r:id="rId111"/>
    <p:sldId id="316" r:id="rId112"/>
    <p:sldId id="347" r:id="rId1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FF58"/>
    <a:srgbClr val="E1021B"/>
    <a:srgbClr val="0EE137"/>
    <a:srgbClr val="00FFF8"/>
    <a:srgbClr val="FFBC12"/>
    <a:srgbClr val="FFDD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1782" autoAdjust="0"/>
  </p:normalViewPr>
  <p:slideViewPr>
    <p:cSldViewPr snapToGrid="0" snapToObjects="1">
      <p:cViewPr varScale="1">
        <p:scale>
          <a:sx n="102" d="100"/>
          <a:sy n="102" d="100"/>
        </p:scale>
        <p:origin x="192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3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heme" Target="theme/theme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notesMaster" Target="notesMasters/notesMaster1.xml"/><Relationship Id="rId119" Type="http://schemas.openxmlformats.org/officeDocument/2006/relationships/customXml" Target="../customXml/item1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customXml" Target="../customXml/item2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customXml" Target="../customXml/item3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DB737-78A9-5846-BB80-1EE2C0B900DE}" type="datetimeFigureOut">
              <a:rPr lang="en-US" smtClean="0"/>
              <a:t>2/21/20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AC580-A1B4-1741-8ABC-C41AEDE3C9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32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AC580-A1B4-1741-8ABC-C41AEDE3C95F}" type="slidenum">
              <a:rPr lang="en-US" smtClean="0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783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5D4F6-7B71-834F-B47D-868B1A10AC7B}" type="datetimeFigureOut">
              <a:rPr lang="en-US" smtClean="0"/>
              <a:t>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32AD-8F78-A64C-A16D-C268F0943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826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5D4F6-7B71-834F-B47D-868B1A10AC7B}" type="datetimeFigureOut">
              <a:rPr lang="en-US" smtClean="0"/>
              <a:t>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32AD-8F78-A64C-A16D-C268F0943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215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5D4F6-7B71-834F-B47D-868B1A10AC7B}" type="datetimeFigureOut">
              <a:rPr lang="en-US" smtClean="0"/>
              <a:t>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32AD-8F78-A64C-A16D-C268F0943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745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5D4F6-7B71-834F-B47D-868B1A10AC7B}" type="datetimeFigureOut">
              <a:rPr lang="en-US" smtClean="0"/>
              <a:t>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32AD-8F78-A64C-A16D-C268F0943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106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5D4F6-7B71-834F-B47D-868B1A10AC7B}" type="datetimeFigureOut">
              <a:rPr lang="en-US" smtClean="0"/>
              <a:t>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32AD-8F78-A64C-A16D-C268F0943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632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5D4F6-7B71-834F-B47D-868B1A10AC7B}" type="datetimeFigureOut">
              <a:rPr lang="en-US" smtClean="0"/>
              <a:t>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32AD-8F78-A64C-A16D-C268F0943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875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5D4F6-7B71-834F-B47D-868B1A10AC7B}" type="datetimeFigureOut">
              <a:rPr lang="en-US" smtClean="0"/>
              <a:t>2/21/20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32AD-8F78-A64C-A16D-C268F0943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65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5D4F6-7B71-834F-B47D-868B1A10AC7B}" type="datetimeFigureOut">
              <a:rPr lang="en-US" smtClean="0"/>
              <a:t>2/21/20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32AD-8F78-A64C-A16D-C268F0943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411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5D4F6-7B71-834F-B47D-868B1A10AC7B}" type="datetimeFigureOut">
              <a:rPr lang="en-US" smtClean="0"/>
              <a:t>2/21/20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32AD-8F78-A64C-A16D-C268F0943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499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5D4F6-7B71-834F-B47D-868B1A10AC7B}" type="datetimeFigureOut">
              <a:rPr lang="en-US" smtClean="0"/>
              <a:t>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32AD-8F78-A64C-A16D-C268F0943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955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5D4F6-7B71-834F-B47D-868B1A10AC7B}" type="datetimeFigureOut">
              <a:rPr lang="en-US" smtClean="0"/>
              <a:t>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32AD-8F78-A64C-A16D-C268F0943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844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5D4F6-7B71-834F-B47D-868B1A10AC7B}" type="datetimeFigureOut">
              <a:rPr lang="en-US" smtClean="0"/>
              <a:t>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732AD-8F78-A64C-A16D-C268F0943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114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2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tiff"/><Relationship Id="rId2" Type="http://schemas.openxmlformats.org/officeDocument/2006/relationships/image" Target="../media/image97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tiff"/><Relationship Id="rId5" Type="http://schemas.openxmlformats.org/officeDocument/2006/relationships/image" Target="../media/image100.tiff"/><Relationship Id="rId4" Type="http://schemas.openxmlformats.org/officeDocument/2006/relationships/image" Target="../media/image99.tiff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tiff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tiff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emf"/><Relationship Id="rId2" Type="http://schemas.openxmlformats.org/officeDocument/2006/relationships/image" Target="../media/image104.emf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.png"/><Relationship Id="rId7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2.png"/><Relationship Id="rId7" Type="http://schemas.openxmlformats.org/officeDocument/2006/relationships/image" Target="../media/image82.png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1.png"/><Relationship Id="rId9" Type="http://schemas.openxmlformats.org/officeDocument/2006/relationships/image" Target="../media/image84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-nds.iaea.org/exfor/endf.htm" TargetMode="Externa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-nds.iaea.org/exfor/exfor.htm" TargetMode="External"/><Relationship Id="rId2" Type="http://schemas.openxmlformats.org/officeDocument/2006/relationships/hyperlink" Target="http://www.oecd-nea.org/dbforms/data/eva/evatapes/jeff_32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ndc.bnl.gov/exfor/exfor.htm" TargetMode="Externa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emf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10" Type="http://schemas.openxmlformats.org/officeDocument/2006/relationships/image" Target="../media/image10.jpg"/><Relationship Id="rId4" Type="http://schemas.openxmlformats.org/officeDocument/2006/relationships/image" Target="../media/image4.png"/><Relationship Id="rId9" Type="http://schemas.openxmlformats.org/officeDocument/2006/relationships/image" Target="../media/image9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emf"/><Relationship Id="rId4" Type="http://schemas.openxmlformats.org/officeDocument/2006/relationships/image" Target="../media/image67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.png"/><Relationship Id="rId7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emf"/><Relationship Id="rId2" Type="http://schemas.openxmlformats.org/officeDocument/2006/relationships/image" Target="../media/image87.emf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image" Target="../media/image89.emf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emf"/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emf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tiff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tiff"/><Relationship Id="rId2" Type="http://schemas.openxmlformats.org/officeDocument/2006/relationships/image" Target="../media/image95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E1021B"/>
                </a:solidFill>
                <a:latin typeface="Arial"/>
                <a:cs typeface="Arial"/>
              </a:rPr>
              <a:t>Workshop on Estimating Nuclear Data Uncertainties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D. </a:t>
            </a:r>
            <a:r>
              <a:rPr lang="en-US" sz="2800" dirty="0" err="1"/>
              <a:t>Neudecker</a:t>
            </a:r>
            <a:r>
              <a:rPr lang="en-US" sz="2800" dirty="0"/>
              <a:t>, LANL</a:t>
            </a:r>
          </a:p>
          <a:p>
            <a:r>
              <a:rPr lang="en-US" sz="2800" dirty="0"/>
              <a:t>20</a:t>
            </a:r>
            <a:r>
              <a:rPr lang="en-US" sz="2800" baseline="30000" dirty="0"/>
              <a:t>th</a:t>
            </a:r>
            <a:r>
              <a:rPr lang="en-US" sz="2800" dirty="0"/>
              <a:t> Topical Meeting of the Radiation Protection and Shielding Division</a:t>
            </a:r>
          </a:p>
          <a:p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037630" y="6324418"/>
            <a:ext cx="3835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 </a:t>
            </a:r>
            <a:r>
              <a:rPr lang="en-US" dirty="0"/>
              <a:t>LA-UR-18-27922</a:t>
            </a:r>
            <a:endParaRPr lang="en-US" sz="15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6" name="Picture 5" descr="los-alamos-lab-logo-colo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44380"/>
            <a:ext cx="2650535" cy="1413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123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A PFNS covers many orders of magnitude.</a:t>
            </a:r>
            <a:endParaRPr lang="en-US" sz="3200" dirty="0">
              <a:solidFill>
                <a:srgbClr val="E1021B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568803"/>
              </p:ext>
            </p:extLst>
          </p:nvPr>
        </p:nvGraphicFramePr>
        <p:xfrm>
          <a:off x="4486582" y="4826979"/>
          <a:ext cx="4200218" cy="628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1" name="Equation" r:id="rId3" imgW="1612900" imgH="241300" progId="Equation.3">
                  <p:embed/>
                </p:oleObj>
              </mc:Choice>
              <mc:Fallback>
                <p:oleObj name="Equation" r:id="rId3" imgW="16129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86582" y="4826979"/>
                        <a:ext cx="4200218" cy="6283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 descr="DataFinal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99" y="3591165"/>
            <a:ext cx="3575539" cy="2502878"/>
          </a:xfrm>
          <a:prstGeom prst="rect">
            <a:avLst/>
          </a:prstGeom>
        </p:spPr>
      </p:pic>
      <p:pic>
        <p:nvPicPr>
          <p:cNvPr id="8" name="Picture 7" descr="DataFinalloglog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555" y="1408725"/>
            <a:ext cx="3877663" cy="2714364"/>
          </a:xfrm>
          <a:prstGeom prst="rect">
            <a:avLst/>
          </a:prstGeom>
        </p:spPr>
      </p:pic>
      <p:pic>
        <p:nvPicPr>
          <p:cNvPr id="9" name="Picture 8" descr="DataFinallog.eps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432" y="1407869"/>
            <a:ext cx="3282462" cy="229772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3E11F76-3CF1-354F-9CBB-5EE4F8F697E6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97375856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4931" y="274638"/>
            <a:ext cx="9308892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Testing GLS, UMC-B and UMC-G [36]: defining “truth”, model, experimental data and biases similar to PFNS.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A182C0-3658-424F-BBEC-ED01AFB35E51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9CDFC9-D769-614D-A335-67468CAAB8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524" y="1470704"/>
            <a:ext cx="3934958" cy="5889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DD95B40-BF04-904A-A020-3814B86EB2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8855" y="1477598"/>
            <a:ext cx="4206615" cy="29165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B8977E0-B37B-0546-B99F-A1B3EBB7CE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0010" y="4293148"/>
            <a:ext cx="3563990" cy="24601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399B28F-C573-E140-AF7B-9155EB429BA6}"/>
              </a:ext>
            </a:extLst>
          </p:cNvPr>
          <p:cNvSpPr txBox="1"/>
          <p:nvPr/>
        </p:nvSpPr>
        <p:spPr>
          <a:xfrm>
            <a:off x="44470" y="1538294"/>
            <a:ext cx="28631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Truth: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7FD8E8-4F0F-DE4B-AC15-46CA8EDF013A}"/>
              </a:ext>
            </a:extLst>
          </p:cNvPr>
          <p:cNvSpPr txBox="1"/>
          <p:nvPr/>
        </p:nvSpPr>
        <p:spPr>
          <a:xfrm>
            <a:off x="213904" y="2244229"/>
            <a:ext cx="528463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>
                <a:latin typeface="Arial" panose="020B0604020202020204" pitchFamily="34" charset="0"/>
                <a:cs typeface="Arial" panose="020B0604020202020204" pitchFamily="34" charset="0"/>
              </a:rPr>
              <a:t>Test cases: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Model is close to truth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 is defective:</a:t>
            </a:r>
          </a:p>
          <a:p>
            <a:pPr marL="342900" indent="-342900">
              <a:buFont typeface="Wingdings" pitchFamily="2" charset="2"/>
              <a:buChar char="Ø"/>
            </a:pPr>
            <a:endParaRPr lang="en-US" sz="22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endParaRPr lang="en-US" sz="22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Experimental data close to truth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Biased experiment:</a:t>
            </a:r>
          </a:p>
          <a:p>
            <a:pPr marL="342900" indent="-342900">
              <a:buFont typeface="Wingdings" pitchFamily="2" charset="2"/>
              <a:buChar char="Ø"/>
            </a:pPr>
            <a:endParaRPr lang="en-US" sz="22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endParaRPr lang="en-US" sz="22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Multiple scatt.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unc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.             Counting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unc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				Background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404953C-3501-B043-804C-CF4E3C00C3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402" y="3340311"/>
            <a:ext cx="4558243" cy="43313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E2EC3203-931E-7A43-A8C3-C90D46F55552}"/>
              </a:ext>
            </a:extLst>
          </p:cNvPr>
          <p:cNvSpPr/>
          <p:nvPr/>
        </p:nvSpPr>
        <p:spPr>
          <a:xfrm>
            <a:off x="2836523" y="3314429"/>
            <a:ext cx="794479" cy="433136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F804C16-2508-C646-8718-0E3B68B1C1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417" y="4714166"/>
            <a:ext cx="5275326" cy="502412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19DAA58-6486-9344-8EB7-03CB33B29099}"/>
              </a:ext>
            </a:extLst>
          </p:cNvPr>
          <p:cNvCxnSpPr/>
          <p:nvPr/>
        </p:nvCxnSpPr>
        <p:spPr>
          <a:xfrm flipV="1">
            <a:off x="2068643" y="5021705"/>
            <a:ext cx="509665" cy="389744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C5450FF-0930-6545-A656-AA922326EADA}"/>
              </a:ext>
            </a:extLst>
          </p:cNvPr>
          <p:cNvCxnSpPr>
            <a:cxnSpLocks/>
          </p:cNvCxnSpPr>
          <p:nvPr/>
        </p:nvCxnSpPr>
        <p:spPr>
          <a:xfrm flipV="1">
            <a:off x="2659779" y="5021707"/>
            <a:ext cx="1807290" cy="689545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D4A6DD3-3FC0-8A41-AC11-16EE9CB21C09}"/>
              </a:ext>
            </a:extLst>
          </p:cNvPr>
          <p:cNvCxnSpPr>
            <a:cxnSpLocks/>
          </p:cNvCxnSpPr>
          <p:nvPr/>
        </p:nvCxnSpPr>
        <p:spPr>
          <a:xfrm flipV="1">
            <a:off x="5013482" y="5039281"/>
            <a:ext cx="43422" cy="372168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503355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274638"/>
            <a:ext cx="9144001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GLS/UMC-G and UMC-B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</a:rPr>
              <a:t>eval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. results differ and goodness of performance depends on model biases.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A182C0-3658-424F-BBEC-ED01AFB35E51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EBBF2D-D4B7-AD4C-AC3A-5119E9D3A8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06" y="1632245"/>
            <a:ext cx="8648700" cy="34163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B51416-6A4C-1A41-9690-283FBC5E97A0}"/>
              </a:ext>
            </a:extLst>
          </p:cNvPr>
          <p:cNvSpPr txBox="1"/>
          <p:nvPr/>
        </p:nvSpPr>
        <p:spPr>
          <a:xfrm>
            <a:off x="270705" y="5036696"/>
            <a:ext cx="87833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UMC-G/ GLS perform better for defective models while UMC-B works well if the model is close to truth (a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= 0), Figure from [36] .     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Tried to mitigate model defects by Gaussian processes [33].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73C86AF-D4AF-F146-B122-2434BC830599}"/>
              </a:ext>
            </a:extLst>
          </p:cNvPr>
          <p:cNvCxnSpPr>
            <a:cxnSpLocks/>
          </p:cNvCxnSpPr>
          <p:nvPr/>
        </p:nvCxnSpPr>
        <p:spPr>
          <a:xfrm>
            <a:off x="7570032" y="5531371"/>
            <a:ext cx="254833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401098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274638"/>
            <a:ext cx="9144001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UMC-B with Gaussian Processes is closer to truth but now strongly depends on quality of exp. Data [36].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A182C0-3658-424F-BBEC-ED01AFB35E51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B51416-6A4C-1A41-9690-283FBC5E97A0}"/>
              </a:ext>
            </a:extLst>
          </p:cNvPr>
          <p:cNvSpPr txBox="1"/>
          <p:nvPr/>
        </p:nvSpPr>
        <p:spPr>
          <a:xfrm>
            <a:off x="149901" y="4757549"/>
            <a:ext cx="89636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Better Evaluation techniques than GLS exist, but quality of evaluated data depends strongly on the quality of input data. 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good assessment of model values, experimental data AND evaluation techniques is needed to give reasonable evaluated data.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6F997E-82BA-964B-87A9-28A61F811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6" y="1554358"/>
            <a:ext cx="86360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67776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Evaluation Methodologies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2797" y="2352942"/>
            <a:ext cx="6892819" cy="2123658"/>
          </a:xfrm>
          <a:prstGeom prst="rect">
            <a:avLst/>
          </a:prstGeom>
          <a:noFill/>
          <a:scene3d>
            <a:camera prst="orthographicFront">
              <a:rot lat="0" lon="0" rev="6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E46C0A"/>
                </a:solidFill>
              </a:rPr>
              <a:t>Can constraints on evaluated data impact uncertainties?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2FECCE-799A-1D41-93AE-86911B637963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49304064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274638"/>
            <a:ext cx="9144001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Evaluated data and uncertainties have to satisfy physical and mathematical constraints. 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2846" y="1540079"/>
            <a:ext cx="8561287" cy="415498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200" u="sng" dirty="0">
                <a:ln w="11430">
                  <a:noFill/>
                </a:ln>
                <a:latin typeface="Arial"/>
                <a:cs typeface="Arial"/>
              </a:rPr>
              <a:t>Typical nuclear data constraints [37]:</a:t>
            </a:r>
          </a:p>
          <a:p>
            <a:pPr marL="457200" indent="-457200">
              <a:buFont typeface="Wingdings" charset="2"/>
              <a:buChar char="q"/>
            </a:pPr>
            <a:r>
              <a:rPr lang="en-US" sz="2200" dirty="0">
                <a:ln w="11430">
                  <a:noFill/>
                </a:ln>
                <a:effectLst/>
                <a:latin typeface="Arial"/>
                <a:cs typeface="Arial"/>
              </a:rPr>
              <a:t>All reactions cross sections sum to the non-elastic cross-section</a:t>
            </a:r>
          </a:p>
          <a:p>
            <a:pPr marL="457200" indent="-457200">
              <a:buFont typeface="Wingdings" charset="2"/>
              <a:buChar char="q"/>
            </a:pPr>
            <a:r>
              <a:rPr lang="en-US" sz="2200" dirty="0">
                <a:ln w="11430">
                  <a:noFill/>
                </a:ln>
                <a:latin typeface="Arial"/>
                <a:cs typeface="Arial"/>
              </a:rPr>
              <a:t>The elastic and non-elastic cross-sections sum to the total one</a:t>
            </a:r>
          </a:p>
          <a:p>
            <a:pPr marL="457200" indent="-457200">
              <a:buFont typeface="Wingdings" charset="2"/>
              <a:buChar char="q"/>
            </a:pPr>
            <a:r>
              <a:rPr lang="en-US" sz="2200" dirty="0">
                <a:ln w="11430">
                  <a:noFill/>
                </a:ln>
                <a:effectLst/>
                <a:latin typeface="Arial"/>
                <a:cs typeface="Arial"/>
              </a:rPr>
              <a:t>Integrals over entire probability distributions are one … </a:t>
            </a:r>
          </a:p>
          <a:p>
            <a:pPr marL="457200" indent="-457200">
              <a:buFont typeface="Wingdings" charset="2"/>
              <a:buChar char="q"/>
            </a:pPr>
            <a:endParaRPr lang="en-US" sz="2200" dirty="0">
              <a:ln w="11430">
                <a:noFill/>
              </a:ln>
              <a:latin typeface="Arial"/>
              <a:cs typeface="Arial"/>
            </a:endParaRPr>
          </a:p>
          <a:p>
            <a:r>
              <a:rPr lang="en-US" sz="2200" dirty="0">
                <a:ln w="11430">
                  <a:noFill/>
                </a:ln>
                <a:solidFill>
                  <a:srgbClr val="E46C0A"/>
                </a:solidFill>
                <a:effectLst/>
                <a:latin typeface="Arial"/>
                <a:cs typeface="Arial"/>
              </a:rPr>
              <a:t>These constraints can be implicitly introduced in an evaluation through models or enforced after the evaluation.</a:t>
            </a:r>
          </a:p>
          <a:p>
            <a:endParaRPr lang="en-US" sz="2200" dirty="0">
              <a:ln w="11430">
                <a:noFill/>
              </a:ln>
              <a:latin typeface="Arial"/>
              <a:cs typeface="Arial"/>
            </a:endParaRPr>
          </a:p>
          <a:p>
            <a:r>
              <a:rPr lang="en-US" sz="2200" u="sng" dirty="0">
                <a:ln w="11430">
                  <a:noFill/>
                </a:ln>
                <a:effectLst/>
                <a:latin typeface="Arial"/>
                <a:cs typeface="Arial"/>
              </a:rPr>
              <a:t>The following constraints apply to the PFNS: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n w="11430">
                  <a:noFill/>
                </a:ln>
                <a:latin typeface="Arial"/>
                <a:cs typeface="Arial"/>
              </a:rPr>
              <a:t>The integral over the PFNS, where it is non-negligible, is one.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n w="11430">
                  <a:noFill/>
                </a:ln>
                <a:effectLst/>
                <a:latin typeface="Arial"/>
                <a:cs typeface="Arial"/>
              </a:rPr>
              <a:t>Consequently, each row/ column of a PFNS covariance matrix has to sum to zero (reducing the degrees of freedom).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0521FD0-973C-2C41-89C2-6D7B455E78CD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101053393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274638"/>
            <a:ext cx="9144001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The normalization constraint on the PFNS leads to a decrease in evaluated uncertainties.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3" name="Picture 2" descr="CompareEvaluatedRelUncNormalized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617" y="1721339"/>
            <a:ext cx="4572000" cy="3200400"/>
          </a:xfrm>
          <a:prstGeom prst="rect">
            <a:avLst/>
          </a:prstGeom>
        </p:spPr>
      </p:pic>
      <p:pic>
        <p:nvPicPr>
          <p:cNvPr id="4" name="Picture 3" descr="CompareEvaluatedRelUncNormalizedlog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54" y="1721339"/>
            <a:ext cx="4572000" cy="3200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1231" y="4972544"/>
            <a:ext cx="87727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E46C0A"/>
                </a:solidFill>
                <a:latin typeface="Arial"/>
                <a:cs typeface="Arial"/>
              </a:rPr>
              <a:t>A decrease of evaluated uncertainties due to the normalization constraint is justified. </a:t>
            </a:r>
            <a:r>
              <a:rPr lang="en-US" sz="2200" dirty="0">
                <a:latin typeface="Arial"/>
                <a:cs typeface="Arial"/>
              </a:rPr>
              <a:t>One needs to be aware of it when comparing evaluated and experimental uncertainties [19,38].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EDEA9D-974E-074F-9C83-6364E333402D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13290346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274638"/>
            <a:ext cx="9144001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The normalization constraint on the PFNS leads to changes in the shapes of evaluated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</a:rPr>
              <a:t>covariances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9" name="Picture 8" descr="CorEvaluated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138" y="2478413"/>
            <a:ext cx="3649024" cy="3168203"/>
          </a:xfrm>
          <a:prstGeom prst="rect">
            <a:avLst/>
          </a:prstGeom>
        </p:spPr>
      </p:pic>
      <p:pic>
        <p:nvPicPr>
          <p:cNvPr id="3" name="Picture 2" descr="CorNotNormaliz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60" y="2410028"/>
            <a:ext cx="3716217" cy="3168203"/>
          </a:xfrm>
          <a:prstGeom prst="rect">
            <a:avLst/>
          </a:prstGeom>
        </p:spPr>
      </p:pic>
      <p:cxnSp>
        <p:nvCxnSpPr>
          <p:cNvPr id="11" name="Straight Connector 10"/>
          <p:cNvCxnSpPr>
            <a:endCxn id="2" idx="2"/>
          </p:cNvCxnSpPr>
          <p:nvPr/>
        </p:nvCxnSpPr>
        <p:spPr>
          <a:xfrm flipV="1">
            <a:off x="4572000" y="1417638"/>
            <a:ext cx="0" cy="4160593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27540" y="1572852"/>
            <a:ext cx="34583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rgbClr val="E46C0A"/>
                </a:solidFill>
                <a:latin typeface="Arial"/>
                <a:cs typeface="Arial"/>
              </a:rPr>
              <a:t>Evaluated Correlations </a:t>
            </a:r>
            <a:r>
              <a:rPr lang="en-US" sz="2200" b="1" i="1" dirty="0">
                <a:solidFill>
                  <a:srgbClr val="E46C0A"/>
                </a:solidFill>
                <a:latin typeface="Arial"/>
                <a:cs typeface="Arial"/>
              </a:rPr>
              <a:t>before</a:t>
            </a:r>
            <a:r>
              <a:rPr lang="en-US" sz="2200" dirty="0">
                <a:solidFill>
                  <a:srgbClr val="E46C0A"/>
                </a:solidFill>
                <a:latin typeface="Arial"/>
                <a:cs typeface="Arial"/>
              </a:rPr>
              <a:t> normalization</a:t>
            </a:r>
            <a:endParaRPr lang="en-US" sz="2200" dirty="0"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46056" y="1613892"/>
            <a:ext cx="34583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rgbClr val="E46C0A"/>
                </a:solidFill>
                <a:latin typeface="Arial"/>
                <a:cs typeface="Arial"/>
              </a:rPr>
              <a:t>Evaluated Correlations </a:t>
            </a:r>
            <a:r>
              <a:rPr lang="en-US" sz="2200" b="1" i="1" dirty="0">
                <a:solidFill>
                  <a:srgbClr val="E46C0A"/>
                </a:solidFill>
                <a:latin typeface="Arial"/>
                <a:cs typeface="Arial"/>
              </a:rPr>
              <a:t>after</a:t>
            </a:r>
            <a:r>
              <a:rPr lang="en-US" sz="2200" dirty="0">
                <a:solidFill>
                  <a:srgbClr val="E46C0A"/>
                </a:solidFill>
                <a:latin typeface="Arial"/>
                <a:cs typeface="Arial"/>
              </a:rPr>
              <a:t> normalization</a:t>
            </a:r>
            <a:endParaRPr lang="en-US" sz="2200" dirty="0">
              <a:latin typeface="Arial"/>
              <a:cs typeface="Arial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37C533B-97E8-7D4E-8545-E7662262C018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776702833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Evaluation Methodologies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68383" y="1508495"/>
            <a:ext cx="56368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/>
              </a:rPr>
              <a:t>Generalized least square algorithms are often used, new ones are bein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g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/>
              </a:rPr>
              <a:t>developed </a:t>
            </a:r>
          </a:p>
          <a:p>
            <a:endParaRPr lang="en-US" sz="2200" dirty="0"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66202" y="2490557"/>
            <a:ext cx="342107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rgbClr val="E46C0A"/>
                </a:solidFill>
                <a:effectLst/>
              </a:rPr>
              <a:t>The choice of the evaluation algorithm can impact evaluations, benchmark simulations and their uncertainties.</a:t>
            </a:r>
          </a:p>
          <a:p>
            <a:pPr algn="r"/>
            <a:endParaRPr lang="en-US" sz="2200" b="1" dirty="0">
              <a:solidFill>
                <a:srgbClr val="E46C0A"/>
              </a:solidFill>
              <a:latin typeface="Arial"/>
              <a:cs typeface="Arial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6432" y="1670275"/>
            <a:ext cx="3671487" cy="59120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175" y="2416896"/>
            <a:ext cx="1798860" cy="1259202"/>
          </a:xfrm>
          <a:prstGeom prst="rect">
            <a:avLst/>
          </a:prstGeom>
        </p:spPr>
      </p:pic>
      <p:pic>
        <p:nvPicPr>
          <p:cNvPr id="30" name="Picture 29" descr="PdfModel2MeV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256" y="3698267"/>
            <a:ext cx="1386909" cy="1043739"/>
          </a:xfrm>
          <a:prstGeom prst="rect">
            <a:avLst/>
          </a:prstGeom>
        </p:spPr>
      </p:pic>
      <p:pic>
        <p:nvPicPr>
          <p:cNvPr id="31" name="Picture 30" descr="PdfModel8MeV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828" y="2520873"/>
            <a:ext cx="1498025" cy="1053009"/>
          </a:xfrm>
          <a:prstGeom prst="rect">
            <a:avLst/>
          </a:prstGeom>
        </p:spPr>
      </p:pic>
      <p:cxnSp>
        <p:nvCxnSpPr>
          <p:cNvPr id="32" name="Straight Connector 31"/>
          <p:cNvCxnSpPr/>
          <p:nvPr/>
        </p:nvCxnSpPr>
        <p:spPr>
          <a:xfrm flipH="1" flipV="1">
            <a:off x="1607605" y="2485279"/>
            <a:ext cx="11799" cy="969753"/>
          </a:xfrm>
          <a:prstGeom prst="line">
            <a:avLst/>
          </a:prstGeom>
          <a:ln w="12700" cmpd="sng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2106251" y="2488511"/>
            <a:ext cx="0" cy="1006217"/>
          </a:xfrm>
          <a:prstGeom prst="line">
            <a:avLst/>
          </a:prstGeom>
          <a:ln w="12700" cmpd="sng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1899901" y="2488511"/>
            <a:ext cx="0" cy="946983"/>
          </a:xfrm>
          <a:prstGeom prst="line">
            <a:avLst/>
          </a:prstGeom>
          <a:ln w="12700" cmpd="sng">
            <a:solidFill>
              <a:srgbClr val="0EE13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endCxn id="31" idx="1"/>
          </p:cNvCxnSpPr>
          <p:nvPr/>
        </p:nvCxnSpPr>
        <p:spPr>
          <a:xfrm>
            <a:off x="2106251" y="3047378"/>
            <a:ext cx="680577" cy="0"/>
          </a:xfrm>
          <a:prstGeom prst="straightConnector1">
            <a:avLst/>
          </a:prstGeom>
          <a:ln w="12700" cmpd="sng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1619404" y="3493917"/>
            <a:ext cx="560993" cy="232369"/>
          </a:xfrm>
          <a:prstGeom prst="straightConnector1">
            <a:avLst/>
          </a:prstGeom>
          <a:ln w="12700" cmpd="sng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1847316" y="3436600"/>
            <a:ext cx="1028903" cy="261667"/>
          </a:xfrm>
          <a:prstGeom prst="straightConnector1">
            <a:avLst/>
          </a:prstGeom>
          <a:ln w="12700" cmpd="sng">
            <a:solidFill>
              <a:srgbClr val="0EE137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8" name="Picture 37" descr="PdfModel0.5MeV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608" y="3752693"/>
            <a:ext cx="1487991" cy="1084468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5406433" y="1683500"/>
            <a:ext cx="3730106" cy="565280"/>
          </a:xfrm>
          <a:prstGeom prst="rect">
            <a:avLst/>
          </a:prstGeom>
          <a:noFill/>
          <a:ln w="38100" cmpd="sng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457200" y="4893912"/>
            <a:ext cx="4609001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46C0A"/>
                </a:solidFill>
              </a:rPr>
              <a:t>Constraints on evaluated data can impact uncertainties. These changes are justified.</a:t>
            </a:r>
            <a:endParaRPr lang="en-US" sz="2400" b="1" dirty="0">
              <a:solidFill>
                <a:srgbClr val="E46C0A"/>
              </a:solidFill>
              <a:effectLst/>
            </a:endParaRPr>
          </a:p>
          <a:p>
            <a:endParaRPr lang="en-US" sz="2200" b="1" dirty="0">
              <a:solidFill>
                <a:srgbClr val="E46C0A"/>
              </a:solidFill>
              <a:latin typeface="Arial"/>
              <a:cs typeface="Arial"/>
            </a:endParaRPr>
          </a:p>
        </p:txBody>
      </p:sp>
      <p:pic>
        <p:nvPicPr>
          <p:cNvPr id="3" name="Picture 2" descr="CorNotNormalized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987" y="4522134"/>
            <a:ext cx="1601286" cy="1365152"/>
          </a:xfrm>
          <a:prstGeom prst="rect">
            <a:avLst/>
          </a:prstGeom>
        </p:spPr>
      </p:pic>
      <p:pic>
        <p:nvPicPr>
          <p:cNvPr id="4" name="Picture 3" descr="CorEvaluatedA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427" y="4522134"/>
            <a:ext cx="1593518" cy="1383544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3CA734C-8AD5-E343-A527-451C033A949E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121730695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390" y="572876"/>
            <a:ext cx="4977841" cy="2035510"/>
          </a:xfrm>
          <a:prstGeom prst="rect">
            <a:avLst/>
          </a:prstGeom>
        </p:spPr>
      </p:pic>
      <p:pic>
        <p:nvPicPr>
          <p:cNvPr id="47" name="Picture 46" descr="CorExperimentWithCrossCorEx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7198">
            <a:off x="6810360" y="535739"/>
            <a:ext cx="2426343" cy="2230669"/>
          </a:xfrm>
          <a:prstGeom prst="rect">
            <a:avLst/>
          </a:prstGeom>
        </p:spPr>
      </p:pic>
      <p:pic>
        <p:nvPicPr>
          <p:cNvPr id="46" name="Picture 45" descr="CorExperimentWithCrossCorEx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1380">
            <a:off x="-141527" y="762033"/>
            <a:ext cx="1980822" cy="182107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98367">
            <a:off x="-922788" y="2280717"/>
            <a:ext cx="2759975" cy="2221123"/>
          </a:xfrm>
          <a:prstGeom prst="rect">
            <a:avLst/>
          </a:prstGeom>
        </p:spPr>
      </p:pic>
      <p:pic>
        <p:nvPicPr>
          <p:cNvPr id="44" name="Picture 43" descr="CorEvaluated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8099">
            <a:off x="7675763" y="2608385"/>
            <a:ext cx="2162166" cy="1877264"/>
          </a:xfrm>
          <a:prstGeom prst="rect">
            <a:avLst/>
          </a:prstGeom>
        </p:spPr>
      </p:pic>
      <p:pic>
        <p:nvPicPr>
          <p:cNvPr id="43" name="Picture 42" descr="CorEvaluatedB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8316">
            <a:off x="5777588" y="4669692"/>
            <a:ext cx="1973353" cy="1713330"/>
          </a:xfrm>
          <a:prstGeom prst="rect">
            <a:avLst/>
          </a:prstGeom>
        </p:spPr>
      </p:pic>
      <p:pic>
        <p:nvPicPr>
          <p:cNvPr id="42" name="Picture 41" descr="CorEvaluatedA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4692">
            <a:off x="7465477" y="4555280"/>
            <a:ext cx="2092240" cy="181655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18345" y="4827718"/>
            <a:ext cx="4234338" cy="1216375"/>
          </a:xfrm>
          <a:prstGeom prst="rect">
            <a:avLst/>
          </a:prstGeom>
        </p:spPr>
      </p:pic>
      <p:pic>
        <p:nvPicPr>
          <p:cNvPr id="27" name="Picture 26" descr="CorNotNormalize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3389">
            <a:off x="-189525" y="4346966"/>
            <a:ext cx="2172679" cy="18522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Evaluated data, benchmark simulations and their uncertainties can be impacted by: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1992922"/>
            <a:ext cx="8188312" cy="3156248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How detailed the estimate of experimental uncertainties is.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Additional information about experimental data sets.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Correlations between uncertainties of different experiments.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The choice of the model and model parameter uncertainties.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Model defects.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The choice of the evaluation algorithm.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By constraints on the evaluated data.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1DEE590-FE5F-094D-B76C-95D840DB9C33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464912383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Evaluated data, benchmark simulations and their uncertainties can be impacted by: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1514241"/>
            <a:ext cx="8188312" cy="2462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How detailed the estimate of experimental uncertainties is.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Additional information about experimental data sets.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Correlations between uncertainties of different experiments.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The choice of the model and model parameter uncertainties.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Model defects.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The choice of the evaluation algorithm.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By constraints on the evaluated data.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86692" y="4078782"/>
            <a:ext cx="8007627" cy="76944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E46C0A"/>
                </a:solidFill>
                <a:latin typeface="Edwardian Script ITC"/>
                <a:cs typeface="Edwardian Script ITC"/>
              </a:rPr>
              <a:t>Thank you for your attention!     </a:t>
            </a:r>
            <a:r>
              <a:rPr lang="en-US" sz="2800" b="1" dirty="0">
                <a:solidFill>
                  <a:srgbClr val="E46C0A"/>
                </a:solidFill>
                <a:latin typeface="Arial"/>
                <a:cs typeface="Arial"/>
              </a:rPr>
              <a:t>Questions?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37684" y="5228099"/>
            <a:ext cx="67307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latin typeface="Arial"/>
                <a:cs typeface="Arial"/>
              </a:rPr>
              <a:t>Want to learn even more? See the references …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30941E-0766-D84A-91FE-A173B902A8EF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3646678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537" y="1413857"/>
            <a:ext cx="8329317" cy="471230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1" y="1518631"/>
            <a:ext cx="5080192" cy="4387047"/>
          </a:xfrm>
          <a:prstGeom prst="ellipse">
            <a:avLst/>
          </a:prstGeom>
          <a:noFill/>
          <a:ln w="28575" cmpd="sng">
            <a:solidFill>
              <a:srgbClr val="E1021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19050" cmpd="sng">
                <a:solidFill>
                  <a:schemeClr val="tx1"/>
                </a:solidFill>
              </a:ln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53406" y="233754"/>
            <a:ext cx="87783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i="1" u="sng" dirty="0">
                <a:solidFill>
                  <a:srgbClr val="E1021B"/>
                </a:solidFill>
              </a:rPr>
              <a:t>Complete data sets </a:t>
            </a:r>
            <a:r>
              <a:rPr lang="en-US" sz="3200" b="1" dirty="0">
                <a:solidFill>
                  <a:srgbClr val="E1021B"/>
                </a:solidFill>
              </a:rPr>
              <a:t>often combine information from </a:t>
            </a:r>
            <a:r>
              <a:rPr lang="en-US" sz="3200" b="1" i="1" u="sng" dirty="0">
                <a:solidFill>
                  <a:srgbClr val="E1021B"/>
                </a:solidFill>
              </a:rPr>
              <a:t>several experimental data sets and models</a:t>
            </a:r>
            <a:r>
              <a:rPr lang="en-US" sz="3200" b="1" dirty="0">
                <a:solidFill>
                  <a:srgbClr val="E1021B"/>
                </a:solidFill>
              </a:rPr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07D1C0-6964-3F45-8584-F55C7D95046D}"/>
              </a:ext>
            </a:extLst>
          </p:cNvPr>
          <p:cNvSpPr txBox="1"/>
          <p:nvPr/>
        </p:nvSpPr>
        <p:spPr>
          <a:xfrm>
            <a:off x="0" y="6213998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ABDFC1E-3B7F-7746-96A3-8136A1E13EDB}"/>
              </a:ext>
            </a:extLst>
          </p:cNvPr>
          <p:cNvSpPr txBox="1"/>
          <p:nvPr/>
        </p:nvSpPr>
        <p:spPr>
          <a:xfrm>
            <a:off x="6992141" y="2403134"/>
            <a:ext cx="1656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Radiation Transport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D7F3558-C9F2-FA49-8BA6-FF8F408B681A}"/>
              </a:ext>
            </a:extLst>
          </p:cNvPr>
          <p:cNvSpPr txBox="1"/>
          <p:nvPr/>
        </p:nvSpPr>
        <p:spPr>
          <a:xfrm>
            <a:off x="6697173" y="4529756"/>
            <a:ext cx="1600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Nuclear Medicine …</a:t>
            </a:r>
          </a:p>
        </p:txBody>
      </p:sp>
    </p:spTree>
    <p:extLst>
      <p:ext uri="{BB962C8B-B14F-4D97-AF65-F5344CB8AC3E}">
        <p14:creationId xmlns:p14="http://schemas.microsoft.com/office/powerpoint/2010/main" val="80824376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7548"/>
            <a:ext cx="8229600" cy="457066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References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85920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8488" y="823642"/>
            <a:ext cx="889551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[0] D.L. Smith, “Probability, Statistics, and Data Uncertainties in Nuclear Science and Technology”, American Nuclear Society (1991)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[1]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W.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Haeck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Los Alamos National Laboratory Report LA-UR-18-22218 (2018). 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[2] R. Capote et al., Nuclear Data Sheets 131, 1 (2016).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[3] M. Heffner et al.,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Nucl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Instrum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Methods In Phys. Res. A 759, 50 (2014).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[4] M. Devlin et al.,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Nucl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Data Sheets 148, 322 (2018). 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[5] C.J. Werner (ed.) et al., Los Alamos National Laboratory Report LA-UR-17-29981 (2017).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[6] R.E.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Alcouffe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al., Los Alamos National Laboratory Report LA-UR-08-07258 (2008).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[7]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G.E. Hansen, H.C. Paxton, Los Alamos Scientific Laboratory Report  LA-4208 (1969).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[8] IAEA ENDF database: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https://www-nds.iaea.org/exfor/endf.htm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; accessed August 2018.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[9] NNDC ENDF database: http://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www.nndc.bnl.gov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exfor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/endf00.jsp; accessed April 2017.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[10] ENDF/B-VIII.0: D.A. Brown et al.,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Nucl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Data Sheets 148, 1 (2018).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[11] JENDL-4.0: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K.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Shibata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et al., J.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Nucl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Sci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Technol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. 48, 1 (2011).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F175D1-CEF2-2A40-9F7D-093CEF639966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55479737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7548"/>
            <a:ext cx="8229600" cy="457066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References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85920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8488" y="787095"/>
            <a:ext cx="889551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[12] JEFF-3.2: OECD NEA Data Bank, JEFF-3.2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Evaluated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Data Library—Neutron data (2014),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http://www.oecd-nea.org/dbforms/data/eva/evatapes/jeff_32/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;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accessed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April 2017. 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[13] EXFOR: N.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Otuka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et al., Nuclear Data Sheets 120, p. 272 (2014);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https://www-nds.iaea.org/exfor/exfor.htm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http://www.nndc.bnl.gov/exfor/exfor.htm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; accessed February 2017.</a:t>
            </a:r>
          </a:p>
          <a:p>
            <a:r>
              <a:rPr lang="en-US" dirty="0">
                <a:latin typeface="Arial"/>
                <a:cs typeface="Arial"/>
              </a:rPr>
              <a:t>[14] D.L. Smith, N. </a:t>
            </a:r>
            <a:r>
              <a:rPr lang="en-US" dirty="0" err="1">
                <a:latin typeface="Arial"/>
                <a:cs typeface="Arial"/>
              </a:rPr>
              <a:t>Otuka</a:t>
            </a:r>
            <a:r>
              <a:rPr lang="en-US" dirty="0">
                <a:latin typeface="Arial"/>
                <a:cs typeface="Arial"/>
              </a:rPr>
              <a:t>, Nuclear Data Sheets 113, 3006 (2012).</a:t>
            </a:r>
          </a:p>
          <a:p>
            <a:r>
              <a:rPr lang="en-US" dirty="0">
                <a:latin typeface="Arial"/>
                <a:cs typeface="Arial"/>
              </a:rPr>
              <a:t>[15] W. </a:t>
            </a:r>
            <a:r>
              <a:rPr lang="en-US" dirty="0" err="1">
                <a:latin typeface="Arial"/>
                <a:cs typeface="Arial"/>
              </a:rPr>
              <a:t>Mannhart</a:t>
            </a:r>
            <a:r>
              <a:rPr lang="en-US" dirty="0">
                <a:latin typeface="Arial"/>
                <a:cs typeface="Arial"/>
              </a:rPr>
              <a:t>, IAEA Report INDC(NDS)-0588 (2011).</a:t>
            </a:r>
          </a:p>
          <a:p>
            <a:r>
              <a:rPr lang="en-US" dirty="0">
                <a:latin typeface="Arial"/>
                <a:cs typeface="Arial"/>
              </a:rPr>
              <a:t>[16] D. </a:t>
            </a:r>
            <a:r>
              <a:rPr lang="en-US" dirty="0" err="1">
                <a:latin typeface="Arial"/>
                <a:cs typeface="Arial"/>
              </a:rPr>
              <a:t>Neudecker</a:t>
            </a:r>
            <a:r>
              <a:rPr lang="en-US" dirty="0">
                <a:latin typeface="Arial"/>
                <a:cs typeface="Arial"/>
              </a:rPr>
              <a:t> et al., Nuclear Data Sheets 131, 289 (2016).</a:t>
            </a:r>
          </a:p>
          <a:p>
            <a:r>
              <a:rPr lang="en-US" dirty="0">
                <a:latin typeface="Arial"/>
                <a:cs typeface="Arial"/>
              </a:rPr>
              <a:t>[17] P. </a:t>
            </a:r>
            <a:r>
              <a:rPr lang="en-US" dirty="0" err="1">
                <a:latin typeface="Arial"/>
                <a:cs typeface="Arial"/>
              </a:rPr>
              <a:t>Talou</a:t>
            </a:r>
            <a:r>
              <a:rPr lang="en-US" dirty="0">
                <a:latin typeface="Arial"/>
                <a:cs typeface="Arial"/>
              </a:rPr>
              <a:t> et al., Nuclear Science and Engineering 166, 254 (2010).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[18] ENDF/B-VII.1.0: M.B. Chadwick et al.,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Nucl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Data Sheets 112, 2887 (2011). </a:t>
            </a:r>
          </a:p>
          <a:p>
            <a:r>
              <a:rPr lang="en-US" dirty="0">
                <a:latin typeface="Arial"/>
                <a:cs typeface="Arial"/>
              </a:rPr>
              <a:t>[19] D. </a:t>
            </a:r>
            <a:r>
              <a:rPr lang="en-US" dirty="0" err="1">
                <a:latin typeface="Arial"/>
                <a:cs typeface="Arial"/>
              </a:rPr>
              <a:t>Neudecker</a:t>
            </a:r>
            <a:r>
              <a:rPr lang="en-US" dirty="0">
                <a:latin typeface="Arial"/>
                <a:cs typeface="Arial"/>
              </a:rPr>
              <a:t> et al., Nuclear Instruments and Methods in Physics Research A 791, 80 (2015).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/>
                <a:cs typeface="Arial"/>
              </a:rPr>
              <a:t>[20] T. </a:t>
            </a:r>
            <a:r>
              <a:rPr lang="en-US" dirty="0" err="1">
                <a:latin typeface="Arial"/>
                <a:cs typeface="Arial"/>
              </a:rPr>
              <a:t>Taddeucci</a:t>
            </a:r>
            <a:r>
              <a:rPr lang="en-US" dirty="0">
                <a:latin typeface="Arial"/>
                <a:cs typeface="Arial"/>
              </a:rPr>
              <a:t> et al., Nuclear Data Sheets 123, 135 (2015).</a:t>
            </a:r>
          </a:p>
          <a:p>
            <a:r>
              <a:rPr lang="en-US" dirty="0">
                <a:latin typeface="Arial"/>
                <a:cs typeface="Arial"/>
              </a:rPr>
              <a:t>[21] D. </a:t>
            </a:r>
            <a:r>
              <a:rPr lang="en-US" dirty="0" err="1">
                <a:latin typeface="Arial"/>
                <a:cs typeface="Arial"/>
              </a:rPr>
              <a:t>Neudecker</a:t>
            </a:r>
            <a:r>
              <a:rPr lang="en-US" dirty="0">
                <a:latin typeface="Arial"/>
                <a:cs typeface="Arial"/>
              </a:rPr>
              <a:t> et al., Nuclear Data Sheets 118, 353 (2014).</a:t>
            </a:r>
          </a:p>
          <a:p>
            <a:r>
              <a:rPr lang="en-US" dirty="0">
                <a:latin typeface="Arial"/>
                <a:cs typeface="Arial"/>
              </a:rPr>
              <a:t>[22] D.G. </a:t>
            </a:r>
            <a:r>
              <a:rPr lang="en-US" dirty="0" err="1">
                <a:latin typeface="Arial"/>
                <a:cs typeface="Arial"/>
              </a:rPr>
              <a:t>Madland</a:t>
            </a:r>
            <a:r>
              <a:rPr lang="en-US" dirty="0">
                <a:latin typeface="Arial"/>
                <a:cs typeface="Arial"/>
              </a:rPr>
              <a:t>, J.R. Nix, Nuclear Science and Engineering 81, 213 (1982).</a:t>
            </a:r>
          </a:p>
          <a:p>
            <a:r>
              <a:rPr lang="en-US" dirty="0">
                <a:latin typeface="Arial"/>
                <a:cs typeface="Arial"/>
              </a:rPr>
              <a:t>[23] </a:t>
            </a:r>
            <a:r>
              <a:rPr lang="pl-PL" dirty="0">
                <a:latin typeface="Arial"/>
                <a:cs typeface="Arial"/>
              </a:rPr>
              <a:t>T. </a:t>
            </a:r>
            <a:r>
              <a:rPr lang="pl-PL" dirty="0" err="1">
                <a:latin typeface="Arial"/>
                <a:cs typeface="Arial"/>
              </a:rPr>
              <a:t>Ohsawa</a:t>
            </a:r>
            <a:r>
              <a:rPr lang="pl-PL" dirty="0">
                <a:latin typeface="Arial"/>
                <a:cs typeface="Arial"/>
              </a:rPr>
              <a:t> et al., </a:t>
            </a:r>
            <a:r>
              <a:rPr lang="pl-PL" dirty="0" err="1">
                <a:latin typeface="Arial"/>
                <a:cs typeface="Arial"/>
              </a:rPr>
              <a:t>Nuclear</a:t>
            </a:r>
            <a:r>
              <a:rPr lang="pl-PL" dirty="0">
                <a:latin typeface="Arial"/>
                <a:cs typeface="Arial"/>
              </a:rPr>
              <a:t> </a:t>
            </a:r>
            <a:r>
              <a:rPr lang="pl-PL" dirty="0" err="1">
                <a:latin typeface="Arial"/>
                <a:cs typeface="Arial"/>
              </a:rPr>
              <a:t>Physics</a:t>
            </a:r>
            <a:r>
              <a:rPr lang="pl-PL" dirty="0">
                <a:latin typeface="Arial"/>
                <a:cs typeface="Arial"/>
              </a:rPr>
              <a:t> A 665, 3 (2000).</a:t>
            </a:r>
            <a:endParaRPr lang="en-US" dirty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[24] J. Terrell, Physical Review 113, 527 (1959).</a:t>
            </a:r>
          </a:p>
          <a:p>
            <a:r>
              <a:rPr lang="en-US" dirty="0">
                <a:latin typeface="Arial"/>
                <a:cs typeface="Arial"/>
              </a:rPr>
              <a:t>[25] F.-J. </a:t>
            </a:r>
            <a:r>
              <a:rPr lang="en-US" dirty="0" err="1">
                <a:latin typeface="Arial"/>
                <a:cs typeface="Arial"/>
              </a:rPr>
              <a:t>Hambsch</a:t>
            </a:r>
            <a:r>
              <a:rPr lang="en-US" dirty="0">
                <a:latin typeface="Arial"/>
                <a:cs typeface="Arial"/>
              </a:rPr>
              <a:t> et al., Annals of Nuclear Energy 32, 1032 (2005).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82D91B-F6FF-AC42-AE1B-9F84BD427A60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1531896271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7548"/>
            <a:ext cx="8229600" cy="457066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References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85920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8488" y="787095"/>
            <a:ext cx="8895512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[26] M. Herman et al., “Covariance Data in the Fast Neutron Region”, Nuclear Energy Agency Report NEA/NSC/WPEC/DOC(2010)427 (2011).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[27] D.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Neudecker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al.,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Nucl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Data Sheets 148, 293 (2018). </a:t>
            </a:r>
          </a:p>
          <a:p>
            <a:r>
              <a:rPr lang="en-US" dirty="0">
                <a:latin typeface="Arial"/>
                <a:cs typeface="Arial"/>
              </a:rPr>
              <a:t>[28] D.L. Smith, “A Unified Monte Carlo Approach to Fast Neutron Cross Section Data Evaluation,” Proceedings of AccApp’07, Pocatello, Idaho, July 19–August 2, 736 (2007).</a:t>
            </a:r>
          </a:p>
          <a:p>
            <a:r>
              <a:rPr lang="en-US" dirty="0">
                <a:latin typeface="Arial"/>
                <a:cs typeface="Arial"/>
              </a:rPr>
              <a:t>[29] R. Capote et al., </a:t>
            </a:r>
            <a:r>
              <a:rPr lang="en-US" dirty="0" err="1">
                <a:latin typeface="Arial"/>
                <a:cs typeface="Arial"/>
              </a:rPr>
              <a:t>Nucl</a:t>
            </a:r>
            <a:r>
              <a:rPr lang="en-US" dirty="0">
                <a:latin typeface="Arial"/>
                <a:cs typeface="Arial"/>
              </a:rPr>
              <a:t>. Data Sheets 109, 2768 (2008). </a:t>
            </a:r>
          </a:p>
          <a:p>
            <a:r>
              <a:rPr lang="en-US" dirty="0">
                <a:latin typeface="Arial"/>
                <a:cs typeface="Arial"/>
              </a:rPr>
              <a:t>[30] P. </a:t>
            </a:r>
            <a:r>
              <a:rPr lang="en-US" dirty="0" err="1">
                <a:latin typeface="Arial"/>
                <a:cs typeface="Arial"/>
              </a:rPr>
              <a:t>Helgesson</a:t>
            </a:r>
            <a:r>
              <a:rPr lang="en-US" dirty="0">
                <a:latin typeface="Arial"/>
                <a:cs typeface="Arial"/>
              </a:rPr>
              <a:t>, </a:t>
            </a:r>
            <a:r>
              <a:rPr lang="en-US" dirty="0" err="1">
                <a:latin typeface="Arial"/>
                <a:cs typeface="Arial"/>
              </a:rPr>
              <a:t>Licenciate</a:t>
            </a:r>
            <a:r>
              <a:rPr lang="en-US" dirty="0">
                <a:latin typeface="Arial"/>
                <a:cs typeface="Arial"/>
              </a:rPr>
              <a:t> Thesis, Uppsala University (2015).</a:t>
            </a:r>
          </a:p>
          <a:p>
            <a:r>
              <a:rPr lang="en-US" dirty="0">
                <a:latin typeface="Arial"/>
                <a:cs typeface="Arial"/>
              </a:rPr>
              <a:t>[31] G. Schnabel et al., EPJ Web of Conferences 111, 09001 (2016). </a:t>
            </a:r>
          </a:p>
          <a:p>
            <a:r>
              <a:rPr lang="en-US" dirty="0">
                <a:latin typeface="Arial"/>
                <a:cs typeface="Arial"/>
              </a:rPr>
              <a:t>[32] G. Schnabel, Dissertation, Vienna University of Technology (2015).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[33] C.E. Rasmussen et al., “Gaussian Processes for Machine Learning”. The MIT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13 Press, 2006, ISBN 0-262-18253-X. </a:t>
            </a:r>
            <a:endParaRPr lang="en-US" dirty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[34] D.L. Smith et al., IAEA Report INDC(NDS)-0729 (2017).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[35] T. Bayes et al., Phil.  Trans. Royal Soc. of London. 53, 370 (1763).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[36] P.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Helgesson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et al.,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Los Alamos National Laboratory Report LA-UR-17-23861 (2017), to be published.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[37] “ENDF-6 Formats Manual, ” Brookhaven National Laboratory Report BNL-90365-2009 Rev.2 (2012); edited by A. </a:t>
            </a:r>
            <a:r>
              <a:rPr lang="en-US" dirty="0" err="1">
                <a:latin typeface="Arial"/>
                <a:cs typeface="Arial"/>
              </a:rPr>
              <a:t>Trkov</a:t>
            </a:r>
            <a:r>
              <a:rPr lang="en-US" dirty="0">
                <a:latin typeface="Arial"/>
                <a:cs typeface="Arial"/>
              </a:rPr>
              <a:t>, M. Herman and D.A. Brown. </a:t>
            </a:r>
          </a:p>
          <a:p>
            <a:r>
              <a:rPr lang="en-US" dirty="0">
                <a:latin typeface="Arial"/>
                <a:cs typeface="Arial"/>
              </a:rPr>
              <a:t>[38] D. </a:t>
            </a:r>
            <a:r>
              <a:rPr lang="en-US" dirty="0" err="1">
                <a:latin typeface="Arial"/>
                <a:cs typeface="Arial"/>
              </a:rPr>
              <a:t>Neudecker</a:t>
            </a:r>
            <a:r>
              <a:rPr lang="en-US" dirty="0">
                <a:latin typeface="Arial"/>
                <a:cs typeface="Arial"/>
              </a:rPr>
              <a:t> et al., </a:t>
            </a:r>
            <a:r>
              <a:rPr lang="en-US" dirty="0" err="1">
                <a:latin typeface="Arial"/>
                <a:cs typeface="Arial"/>
              </a:rPr>
              <a:t>Nucl</a:t>
            </a:r>
            <a:r>
              <a:rPr lang="en-US" dirty="0">
                <a:latin typeface="Arial"/>
                <a:cs typeface="Arial"/>
              </a:rPr>
              <a:t>. Sci. Eng. 179, 381 (2015). </a:t>
            </a:r>
          </a:p>
          <a:p>
            <a:endParaRPr lang="en-US" dirty="0">
              <a:latin typeface="Arial"/>
              <a:cs typeface="Arial"/>
            </a:endParaRPr>
          </a:p>
          <a:p>
            <a:endParaRPr lang="en-US" dirty="0">
              <a:latin typeface="Arial"/>
              <a:cs typeface="Arial"/>
            </a:endParaRPr>
          </a:p>
          <a:p>
            <a:endParaRPr lang="en-US" dirty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65BCFE-572D-D347-8D2A-C02845CEDD06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0722015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537" y="1413857"/>
            <a:ext cx="8329317" cy="471230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386538" y="1459640"/>
            <a:ext cx="2533644" cy="2463434"/>
          </a:xfrm>
          <a:prstGeom prst="ellipse">
            <a:avLst/>
          </a:prstGeom>
          <a:noFill/>
          <a:ln w="28575" cmpd="sng">
            <a:solidFill>
              <a:srgbClr val="E1021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19050" cmpd="sng">
                <a:solidFill>
                  <a:schemeClr val="tx1"/>
                </a:solidFill>
              </a:ln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53406" y="233754"/>
            <a:ext cx="87783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i="1" u="sng" dirty="0">
                <a:solidFill>
                  <a:srgbClr val="E1021B"/>
                </a:solidFill>
              </a:rPr>
              <a:t>Differential </a:t>
            </a:r>
            <a:r>
              <a:rPr lang="en-US" sz="3200" b="1" dirty="0">
                <a:solidFill>
                  <a:srgbClr val="E1021B"/>
                </a:solidFill>
              </a:rPr>
              <a:t>experimental data: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07D1C0-6964-3F45-8584-F55C7D95046D}"/>
              </a:ext>
            </a:extLst>
          </p:cNvPr>
          <p:cNvSpPr txBox="1"/>
          <p:nvPr/>
        </p:nvSpPr>
        <p:spPr>
          <a:xfrm>
            <a:off x="0" y="6213998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ABDFC1E-3B7F-7746-96A3-8136A1E13EDB}"/>
              </a:ext>
            </a:extLst>
          </p:cNvPr>
          <p:cNvSpPr txBox="1"/>
          <p:nvPr/>
        </p:nvSpPr>
        <p:spPr>
          <a:xfrm>
            <a:off x="6992141" y="2403134"/>
            <a:ext cx="1656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Radiation Transport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D7F3558-C9F2-FA49-8BA6-FF8F408B681A}"/>
              </a:ext>
            </a:extLst>
          </p:cNvPr>
          <p:cNvSpPr txBox="1"/>
          <p:nvPr/>
        </p:nvSpPr>
        <p:spPr>
          <a:xfrm>
            <a:off x="6697173" y="4529756"/>
            <a:ext cx="1600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Nuclear Medicine …</a:t>
            </a:r>
          </a:p>
        </p:txBody>
      </p:sp>
    </p:spTree>
    <p:extLst>
      <p:ext uri="{BB962C8B-B14F-4D97-AF65-F5344CB8AC3E}">
        <p14:creationId xmlns:p14="http://schemas.microsoft.com/office/powerpoint/2010/main" val="839133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8703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Differential exp. data measure the observable of interest in dedicated nuclear physics exp.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7BDFA-1B54-D04C-96E5-3D34B39ADD93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3543BD-DE45-CC49-9C48-3B5510C98D25}"/>
              </a:ext>
            </a:extLst>
          </p:cNvPr>
          <p:cNvSpPr txBox="1"/>
          <p:nvPr/>
        </p:nvSpPr>
        <p:spPr bwMode="auto">
          <a:xfrm>
            <a:off x="76200" y="1560017"/>
            <a:ext cx="6477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charset="2"/>
              <a:buChar char="Ø"/>
              <a:tabLst/>
            </a:pPr>
            <a:r>
              <a:rPr kumimoji="0" lang="en-US" sz="22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We </a:t>
            </a:r>
            <a:r>
              <a:rPr kumimoji="0" lang="en-US" sz="2200" b="1" u="sng" strike="noStrike" kern="1200" cap="none" spc="0" normalizeH="0" baseline="0" noProof="0" dirty="0">
                <a:ln>
                  <a:noFill/>
                </a:ln>
                <a:solidFill>
                  <a:srgbClr val="E1021B"/>
                </a:solidFill>
                <a:effectLst/>
                <a:uLnTx/>
                <a:uFillTx/>
                <a:latin typeface="Arial" charset="0"/>
              </a:rPr>
              <a:t>term</a:t>
            </a:r>
            <a:r>
              <a:rPr kumimoji="0" lang="en-US" sz="2200" b="1" u="sng" strike="noStrike" kern="1200" cap="none" spc="0" normalizeH="0" noProof="0" dirty="0">
                <a:ln>
                  <a:noFill/>
                </a:ln>
                <a:solidFill>
                  <a:srgbClr val="E1021B"/>
                </a:solidFill>
                <a:effectLst/>
                <a:uLnTx/>
                <a:uFillTx/>
                <a:latin typeface="Arial" charset="0"/>
              </a:rPr>
              <a:t> experimental data “differential</a:t>
            </a:r>
            <a:r>
              <a:rPr kumimoji="0" lang="en-US" sz="2200" b="1" strike="noStrike" kern="1200" cap="none" spc="0" normalizeH="0" noProof="0" dirty="0">
                <a:ln>
                  <a:noFill/>
                </a:ln>
                <a:solidFill>
                  <a:srgbClr val="E1021B"/>
                </a:solidFill>
                <a:effectLst/>
                <a:uLnTx/>
                <a:uFillTx/>
                <a:latin typeface="Arial" charset="0"/>
              </a:rPr>
              <a:t>” </a:t>
            </a:r>
            <a:r>
              <a:rPr kumimoji="0" lang="en-US" sz="2200" b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if:</a:t>
            </a: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</a:pPr>
            <a:r>
              <a:rPr lang="en-US" sz="2200" dirty="0">
                <a:solidFill>
                  <a:srgbClr val="000000"/>
                </a:solidFill>
                <a:latin typeface="Arial" charset="0"/>
              </a:rPr>
              <a:t>same observable is measured as evaluated,</a:t>
            </a: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</a:pPr>
            <a:r>
              <a:rPr kumimoji="0" lang="en-US" sz="2200" b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Inform the model used for the evaluation.</a:t>
            </a:r>
          </a:p>
          <a:p>
            <a:pPr marR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2200" b="0" u="none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  <a:p>
            <a:pPr marL="342900" indent="-34290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charset="2"/>
              <a:buChar char="Ø"/>
            </a:pPr>
            <a:r>
              <a:rPr lang="en-US" sz="2200" b="1" i="1" dirty="0">
                <a:solidFill>
                  <a:srgbClr val="E1021B"/>
                </a:solidFill>
                <a:latin typeface="Arial" charset="0"/>
              </a:rPr>
              <a:t>Evaluators pass judgment on the data, i.e., we update and change experimental uncertainties, truncate data and might even change mean values!</a:t>
            </a:r>
          </a:p>
          <a:p>
            <a:pPr marR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2200" dirty="0">
              <a:solidFill>
                <a:srgbClr val="000000"/>
              </a:solidFill>
              <a:latin typeface="Arial" charset="0"/>
            </a:endParaRPr>
          </a:p>
          <a:p>
            <a:pPr marR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200" dirty="0">
                <a:solidFill>
                  <a:srgbClr val="000000"/>
                </a:solidFill>
                <a:latin typeface="Arial" charset="0"/>
              </a:rPr>
              <a:t>[There is </a:t>
            </a:r>
            <a:r>
              <a:rPr lang="en-US" sz="2200" dirty="0">
                <a:latin typeface="Arial" charset="0"/>
              </a:rPr>
              <a:t>a </a:t>
            </a:r>
            <a:r>
              <a:rPr lang="en-US" sz="2200" u="sng" dirty="0">
                <a:latin typeface="Arial" charset="0"/>
              </a:rPr>
              <a:t>tour to LANSCE</a:t>
            </a:r>
            <a:r>
              <a:rPr lang="en-US" sz="2200" u="sng" dirty="0">
                <a:solidFill>
                  <a:srgbClr val="000000"/>
                </a:solidFill>
                <a:latin typeface="Arial" charset="0"/>
              </a:rPr>
              <a:t>, LANL on Friday</a:t>
            </a:r>
            <a:r>
              <a:rPr lang="en-US" sz="2200" dirty="0">
                <a:solidFill>
                  <a:srgbClr val="000000"/>
                </a:solidFill>
                <a:latin typeface="Arial" charset="0"/>
              </a:rPr>
              <a:t>, experimental facility where NIFFTE TPC and Chi-Nu measurements are performed.</a:t>
            </a:r>
            <a:r>
              <a:rPr lang="en-US" sz="2200" dirty="0">
                <a:latin typeface="Arial" charset="0"/>
              </a:rPr>
              <a:t>]</a:t>
            </a:r>
            <a:r>
              <a:rPr lang="en-US" sz="2200" dirty="0">
                <a:solidFill>
                  <a:srgbClr val="000000"/>
                </a:solidFill>
                <a:latin typeface="Arial" charset="0"/>
              </a:rPr>
              <a:t> </a:t>
            </a:r>
            <a:endParaRPr kumimoji="0" lang="en-US" sz="2200" b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10" name="Picture 9" descr="TPC.jpg">
            <a:extLst>
              <a:ext uri="{FF2B5EF4-FFF2-40B4-BE49-F238E27FC236}">
                <a16:creationId xmlns:a16="http://schemas.microsoft.com/office/drawing/2014/main" id="{EFE2E246-38B7-1943-B3CE-8C459A10B8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361" y="1848468"/>
            <a:ext cx="1975439" cy="1981200"/>
          </a:xfrm>
          <a:prstGeom prst="rect">
            <a:avLst/>
          </a:prstGeom>
        </p:spPr>
      </p:pic>
      <p:pic>
        <p:nvPicPr>
          <p:cNvPr id="13" name="Picture 12" descr="di150081017.jpg">
            <a:extLst>
              <a:ext uri="{FF2B5EF4-FFF2-40B4-BE49-F238E27FC236}">
                <a16:creationId xmlns:a16="http://schemas.microsoft.com/office/drawing/2014/main" id="{E7752FE8-7BFC-4543-B7A9-6B7A065C35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908" y="4166421"/>
            <a:ext cx="2655892" cy="191312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5C1F65F-FD48-2F48-8DE0-34E71E7CE555}"/>
              </a:ext>
            </a:extLst>
          </p:cNvPr>
          <p:cNvSpPr txBox="1"/>
          <p:nvPr/>
        </p:nvSpPr>
        <p:spPr bwMode="auto">
          <a:xfrm>
            <a:off x="6858000" y="1479136"/>
            <a:ext cx="2514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0000"/>
                </a:solidFill>
                <a:cs typeface="Arial"/>
              </a:rPr>
              <a:t>NIFFTE TPC for (</a:t>
            </a:r>
            <a:r>
              <a:rPr lang="en-US" dirty="0" err="1">
                <a:solidFill>
                  <a:srgbClr val="000000"/>
                </a:solidFill>
                <a:cs typeface="Arial"/>
              </a:rPr>
              <a:t>n,f</a:t>
            </a:r>
            <a:r>
              <a:rPr lang="en-US" dirty="0">
                <a:solidFill>
                  <a:srgbClr val="000000"/>
                </a:solidFill>
                <a:cs typeface="Arial"/>
              </a:rPr>
              <a:t>) [3] </a:t>
            </a:r>
            <a:endParaRPr kumimoji="0" lang="en-US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BDDE15D-A21C-7141-8A96-52790C9BAD02}"/>
              </a:ext>
            </a:extLst>
          </p:cNvPr>
          <p:cNvSpPr txBox="1"/>
          <p:nvPr/>
        </p:nvSpPr>
        <p:spPr bwMode="auto">
          <a:xfrm>
            <a:off x="6477000" y="3844416"/>
            <a:ext cx="2514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0000"/>
                </a:solidFill>
                <a:cs typeface="Arial"/>
              </a:rPr>
              <a:t>Chi-Nu for PFNS [4]</a:t>
            </a:r>
            <a:endParaRPr kumimoji="0" lang="en-US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502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537" y="1413857"/>
            <a:ext cx="8329317" cy="471230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165318" y="3435927"/>
            <a:ext cx="2533644" cy="2463434"/>
          </a:xfrm>
          <a:prstGeom prst="ellipse">
            <a:avLst/>
          </a:prstGeom>
          <a:noFill/>
          <a:ln w="28575" cmpd="sng">
            <a:solidFill>
              <a:srgbClr val="E1021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19050" cmpd="sng">
                <a:solidFill>
                  <a:schemeClr val="tx1"/>
                </a:solidFill>
              </a:ln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53406" y="233754"/>
            <a:ext cx="87783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E1021B"/>
                </a:solidFill>
              </a:rPr>
              <a:t>Models based on nuclear theory: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07D1C0-6964-3F45-8584-F55C7D95046D}"/>
              </a:ext>
            </a:extLst>
          </p:cNvPr>
          <p:cNvSpPr txBox="1"/>
          <p:nvPr/>
        </p:nvSpPr>
        <p:spPr>
          <a:xfrm>
            <a:off x="0" y="6213998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ABDFC1E-3B7F-7746-96A3-8136A1E13EDB}"/>
              </a:ext>
            </a:extLst>
          </p:cNvPr>
          <p:cNvSpPr txBox="1"/>
          <p:nvPr/>
        </p:nvSpPr>
        <p:spPr>
          <a:xfrm>
            <a:off x="6992141" y="2403134"/>
            <a:ext cx="1656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Radiation Transport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D7F3558-C9F2-FA49-8BA6-FF8F408B681A}"/>
              </a:ext>
            </a:extLst>
          </p:cNvPr>
          <p:cNvSpPr txBox="1"/>
          <p:nvPr/>
        </p:nvSpPr>
        <p:spPr>
          <a:xfrm>
            <a:off x="6697173" y="4529756"/>
            <a:ext cx="1600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Nuclear Medicine …</a:t>
            </a:r>
          </a:p>
        </p:txBody>
      </p:sp>
    </p:spTree>
    <p:extLst>
      <p:ext uri="{BB962C8B-B14F-4D97-AF65-F5344CB8AC3E}">
        <p14:creationId xmlns:p14="http://schemas.microsoft.com/office/powerpoint/2010/main" val="32602706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i="1" u="sng" dirty="0">
                <a:solidFill>
                  <a:srgbClr val="E1021B"/>
                </a:solidFill>
              </a:rPr>
              <a:t>Nuclear theory models</a:t>
            </a:r>
            <a:r>
              <a:rPr lang="en-US" sz="3200" b="1" dirty="0">
                <a:solidFill>
                  <a:srgbClr val="E1021B"/>
                </a:solidFill>
              </a:rPr>
              <a:t> are essential to provide </a:t>
            </a:r>
            <a:r>
              <a:rPr lang="en-US" sz="3200" b="1" i="1" u="sng" dirty="0">
                <a:solidFill>
                  <a:srgbClr val="E1021B"/>
                </a:solidFill>
              </a:rPr>
              <a:t>complete nuclear data</a:t>
            </a:r>
            <a:r>
              <a:rPr lang="en-US" sz="3200" b="1" dirty="0">
                <a:solidFill>
                  <a:srgbClr val="E1021B"/>
                </a:solidFill>
              </a:rPr>
              <a:t>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7BDFA-1B54-D04C-96E5-3D34B39ADD93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pic>
        <p:nvPicPr>
          <p:cNvPr id="9" name="Picture 8" descr="ExperimentalDatabase.png">
            <a:extLst>
              <a:ext uri="{FF2B5EF4-FFF2-40B4-BE49-F238E27FC236}">
                <a16:creationId xmlns:a16="http://schemas.microsoft.com/office/drawing/2014/main" id="{ED18781A-E407-9946-BCA8-CA26200F2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63" y="1911789"/>
            <a:ext cx="5078666" cy="41779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84A1839-44B4-2E40-8AD2-849D0EF8BD02}"/>
              </a:ext>
            </a:extLst>
          </p:cNvPr>
          <p:cNvSpPr txBox="1"/>
          <p:nvPr/>
        </p:nvSpPr>
        <p:spPr>
          <a:xfrm>
            <a:off x="170208" y="1584378"/>
            <a:ext cx="52634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>
                <a:latin typeface="Arial"/>
                <a:cs typeface="Arial"/>
              </a:rPr>
              <a:t>Accepted exp. database for </a:t>
            </a:r>
            <a:r>
              <a:rPr lang="en-US" sz="2200" u="sng" baseline="30000" dirty="0">
                <a:latin typeface="Arial"/>
                <a:cs typeface="Arial"/>
              </a:rPr>
              <a:t>239</a:t>
            </a:r>
            <a:r>
              <a:rPr lang="en-US" sz="2200" u="sng" dirty="0">
                <a:latin typeface="Arial"/>
                <a:cs typeface="Arial"/>
              </a:rPr>
              <a:t>Pu PFNS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67DA6E-7DD6-E146-A2F4-D2CCDE83B4D9}"/>
              </a:ext>
            </a:extLst>
          </p:cNvPr>
          <p:cNvSpPr txBox="1"/>
          <p:nvPr/>
        </p:nvSpPr>
        <p:spPr>
          <a:xfrm>
            <a:off x="5666953" y="2008244"/>
            <a:ext cx="336603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The present evaluation spans energies from thermal–30 MeV. </a:t>
            </a:r>
          </a:p>
          <a:p>
            <a:endParaRPr lang="en-US" sz="2200" dirty="0">
              <a:latin typeface="Arial"/>
              <a:cs typeface="Arial"/>
            </a:endParaRPr>
          </a:p>
          <a:p>
            <a:pPr marL="342900" indent="-342900">
              <a:buFont typeface="Wingdings" charset="0"/>
              <a:buChar char="è"/>
            </a:pPr>
            <a:r>
              <a:rPr lang="en-US" sz="2200" b="1" dirty="0">
                <a:solidFill>
                  <a:srgbClr val="FF0000"/>
                </a:solidFill>
                <a:latin typeface="Arial"/>
                <a:cs typeface="Arial"/>
                <a:sym typeface="Wingdings"/>
              </a:rPr>
              <a:t>Physics motivated evaluation only possible with model where experimental data are scarce.</a:t>
            </a:r>
          </a:p>
          <a:p>
            <a:endParaRPr lang="en-US" sz="2200" dirty="0">
              <a:latin typeface="Arial"/>
              <a:cs typeface="Arial"/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25466436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537" y="1413857"/>
            <a:ext cx="8329317" cy="471230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2407768" y="2457060"/>
            <a:ext cx="2754167" cy="2837609"/>
          </a:xfrm>
          <a:prstGeom prst="ellipse">
            <a:avLst/>
          </a:prstGeom>
          <a:noFill/>
          <a:ln w="28575" cmpd="sng">
            <a:solidFill>
              <a:srgbClr val="E1021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19050" cmpd="sng">
                <a:solidFill>
                  <a:schemeClr val="tx1"/>
                </a:solidFill>
              </a:ln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53406" y="233754"/>
            <a:ext cx="87783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E1021B"/>
                </a:solidFill>
              </a:rPr>
              <a:t>Nuclear Data Evaluation algorithms: we will go through a few later.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07D1C0-6964-3F45-8584-F55C7D95046D}"/>
              </a:ext>
            </a:extLst>
          </p:cNvPr>
          <p:cNvSpPr txBox="1"/>
          <p:nvPr/>
        </p:nvSpPr>
        <p:spPr>
          <a:xfrm>
            <a:off x="0" y="6213998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ABDFC1E-3B7F-7746-96A3-8136A1E13EDB}"/>
              </a:ext>
            </a:extLst>
          </p:cNvPr>
          <p:cNvSpPr txBox="1"/>
          <p:nvPr/>
        </p:nvSpPr>
        <p:spPr>
          <a:xfrm>
            <a:off x="6992141" y="2403134"/>
            <a:ext cx="1656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Radiation Transport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D7F3558-C9F2-FA49-8BA6-FF8F408B681A}"/>
              </a:ext>
            </a:extLst>
          </p:cNvPr>
          <p:cNvSpPr txBox="1"/>
          <p:nvPr/>
        </p:nvSpPr>
        <p:spPr>
          <a:xfrm>
            <a:off x="6697173" y="4529756"/>
            <a:ext cx="1600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Nuclear Medicine …</a:t>
            </a:r>
          </a:p>
        </p:txBody>
      </p:sp>
    </p:spTree>
    <p:extLst>
      <p:ext uri="{BB962C8B-B14F-4D97-AF65-F5344CB8AC3E}">
        <p14:creationId xmlns:p14="http://schemas.microsoft.com/office/powerpoint/2010/main" val="13900185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537" y="1413857"/>
            <a:ext cx="8329317" cy="471230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4969754" y="2498838"/>
            <a:ext cx="1916234" cy="2333170"/>
          </a:xfrm>
          <a:prstGeom prst="ellipse">
            <a:avLst/>
          </a:prstGeom>
          <a:noFill/>
          <a:ln w="28575" cmpd="sng">
            <a:solidFill>
              <a:srgbClr val="E1021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19050" cmpd="sng">
                <a:solidFill>
                  <a:schemeClr val="tx1"/>
                </a:solidFill>
              </a:ln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-96636" y="233754"/>
            <a:ext cx="935970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E1021B"/>
                </a:solidFill>
              </a:rPr>
              <a:t>Nuclear data are benchmarked &amp; adjusted by simulating and comparing to </a:t>
            </a:r>
            <a:r>
              <a:rPr lang="en-US" sz="3200" b="1" i="1" u="sng" dirty="0">
                <a:solidFill>
                  <a:srgbClr val="E1021B"/>
                </a:solidFill>
              </a:rPr>
              <a:t>integral experiments</a:t>
            </a:r>
            <a:r>
              <a:rPr lang="en-US" sz="3200" b="1" dirty="0">
                <a:solidFill>
                  <a:srgbClr val="E1021B"/>
                </a:solidFill>
              </a:rPr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FD97B7-A5A7-D942-B236-36AC086F9D1E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A4795D7-FB7F-F54F-8619-9B212E350E98}"/>
              </a:ext>
            </a:extLst>
          </p:cNvPr>
          <p:cNvSpPr txBox="1"/>
          <p:nvPr/>
        </p:nvSpPr>
        <p:spPr>
          <a:xfrm>
            <a:off x="6992141" y="2403134"/>
            <a:ext cx="1656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Radiation Transport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82B21D-68B8-C448-91CD-4D623A34A3C7}"/>
              </a:ext>
            </a:extLst>
          </p:cNvPr>
          <p:cNvSpPr txBox="1"/>
          <p:nvPr/>
        </p:nvSpPr>
        <p:spPr>
          <a:xfrm>
            <a:off x="6697173" y="4515008"/>
            <a:ext cx="1600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Nuclear Medicine …</a:t>
            </a:r>
          </a:p>
        </p:txBody>
      </p:sp>
    </p:spTree>
    <p:extLst>
      <p:ext uri="{BB962C8B-B14F-4D97-AF65-F5344CB8AC3E}">
        <p14:creationId xmlns:p14="http://schemas.microsoft.com/office/powerpoint/2010/main" val="31119109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35" y="1560046"/>
            <a:ext cx="4365419" cy="40521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The integral experiment used throughout this tutorial: the Jezebel critical assembly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5122" y="5612158"/>
            <a:ext cx="394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Figure taken from [7].</a:t>
            </a:r>
          </a:p>
        </p:txBody>
      </p:sp>
      <p:sp>
        <p:nvSpPr>
          <p:cNvPr id="3" name="Rectangle 2"/>
          <p:cNvSpPr/>
          <p:nvPr/>
        </p:nvSpPr>
        <p:spPr>
          <a:xfrm>
            <a:off x="4103077" y="5011615"/>
            <a:ext cx="190237" cy="21492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3CC22E-EB69-7344-AC99-C57B5C0BD87F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4A699A-D47B-3746-B45B-AB7B3B2B478B}"/>
              </a:ext>
            </a:extLst>
          </p:cNvPr>
          <p:cNvSpPr txBox="1"/>
          <p:nvPr/>
        </p:nvSpPr>
        <p:spPr>
          <a:xfrm>
            <a:off x="4293314" y="1519080"/>
            <a:ext cx="4850686" cy="4380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200" dirty="0">
                <a:latin typeface="Arial"/>
                <a:cs typeface="Arial"/>
              </a:rPr>
              <a:t>Minimally reflected, nearly spherical </a:t>
            </a:r>
            <a:r>
              <a:rPr lang="en-US" sz="2200" dirty="0" err="1">
                <a:latin typeface="Arial"/>
                <a:cs typeface="Arial"/>
              </a:rPr>
              <a:t>Pu</a:t>
            </a:r>
            <a:r>
              <a:rPr lang="en-US" sz="2200" dirty="0">
                <a:latin typeface="Arial"/>
                <a:cs typeface="Arial"/>
              </a:rPr>
              <a:t> critical assembly.</a:t>
            </a:r>
          </a:p>
          <a:p>
            <a:r>
              <a:rPr lang="en-US" sz="2200" dirty="0">
                <a:latin typeface="Arial"/>
                <a:cs typeface="Arial"/>
              </a:rPr>
              <a:t> </a:t>
            </a:r>
          </a:p>
          <a:p>
            <a:pPr marL="342900" indent="-342900">
              <a:buFont typeface="Arial"/>
              <a:buChar char="•"/>
            </a:pPr>
            <a:r>
              <a:rPr lang="en-US" sz="2200" dirty="0">
                <a:latin typeface="Arial"/>
                <a:cs typeface="Arial"/>
              </a:rPr>
              <a:t>Effective multiplication factor      k</a:t>
            </a:r>
            <a:r>
              <a:rPr lang="en-US" sz="2200" baseline="-25000" dirty="0">
                <a:latin typeface="Arial"/>
                <a:cs typeface="Arial"/>
              </a:rPr>
              <a:t>eff</a:t>
            </a:r>
            <a:r>
              <a:rPr lang="en-US" sz="2200" dirty="0">
                <a:latin typeface="Arial"/>
                <a:cs typeface="Arial"/>
              </a:rPr>
              <a:t> = 1        </a:t>
            </a:r>
            <a:r>
              <a:rPr lang="en-US" sz="2200" b="1" dirty="0">
                <a:solidFill>
                  <a:srgbClr val="E1021B"/>
                </a:solidFill>
                <a:latin typeface="Arial"/>
                <a:cs typeface="Arial"/>
              </a:rPr>
              <a:t>as many neutrons are produced as are lost. </a:t>
            </a:r>
          </a:p>
          <a:p>
            <a:pPr marL="342900" indent="-342900">
              <a:buFont typeface="Arial"/>
              <a:buChar char="•"/>
            </a:pPr>
            <a:endParaRPr lang="en-US" sz="2200" b="1" dirty="0">
              <a:solidFill>
                <a:srgbClr val="E1021B"/>
              </a:solidFill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200" b="1" dirty="0">
                <a:solidFill>
                  <a:srgbClr val="E1021B"/>
                </a:solidFill>
                <a:latin typeface="Arial"/>
                <a:cs typeface="Arial"/>
              </a:rPr>
              <a:t>PFNS, neutron multiplicity, (</a:t>
            </a:r>
            <a:r>
              <a:rPr lang="en-US" sz="2200" b="1" dirty="0" err="1">
                <a:solidFill>
                  <a:srgbClr val="E1021B"/>
                </a:solidFill>
                <a:latin typeface="Arial"/>
                <a:cs typeface="Arial"/>
              </a:rPr>
              <a:t>n,f</a:t>
            </a:r>
            <a:r>
              <a:rPr lang="en-US" sz="2200" b="1" dirty="0">
                <a:solidFill>
                  <a:srgbClr val="E1021B"/>
                </a:solidFill>
                <a:latin typeface="Arial"/>
                <a:cs typeface="Arial"/>
              </a:rPr>
              <a:t>) cross section, </a:t>
            </a:r>
            <a:r>
              <a:rPr lang="en-US" sz="2200" dirty="0">
                <a:latin typeface="Arial"/>
                <a:cs typeface="Arial"/>
              </a:rPr>
              <a:t>etc. </a:t>
            </a:r>
            <a:r>
              <a:rPr lang="en-US" sz="2200" b="1" dirty="0">
                <a:solidFill>
                  <a:srgbClr val="E1021B"/>
                </a:solidFill>
                <a:latin typeface="Arial"/>
                <a:cs typeface="Arial"/>
              </a:rPr>
              <a:t>enter neutron transport simulations of </a:t>
            </a:r>
            <a:r>
              <a:rPr lang="en-US" sz="2200" b="1" dirty="0" err="1">
                <a:solidFill>
                  <a:srgbClr val="E1021B"/>
                </a:solidFill>
                <a:latin typeface="Arial"/>
                <a:cs typeface="Arial"/>
              </a:rPr>
              <a:t>k</a:t>
            </a:r>
            <a:r>
              <a:rPr lang="en-US" sz="2200" b="1" baseline="-25000" dirty="0" err="1">
                <a:solidFill>
                  <a:srgbClr val="E1021B"/>
                </a:solidFill>
                <a:latin typeface="Arial"/>
                <a:cs typeface="Arial"/>
              </a:rPr>
              <a:t>eff</a:t>
            </a:r>
            <a:endParaRPr lang="en-US" sz="2200" b="1" baseline="-25000" dirty="0">
              <a:solidFill>
                <a:srgbClr val="E1021B"/>
              </a:solidFill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endParaRPr lang="en-US" sz="2200" b="1" baseline="-25000" dirty="0">
              <a:solidFill>
                <a:srgbClr val="E1021B"/>
              </a:solidFill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200" b="1" dirty="0">
                <a:solidFill>
                  <a:srgbClr val="E1021B"/>
                </a:solidFill>
                <a:latin typeface="Arial"/>
                <a:cs typeface="Arial"/>
              </a:rPr>
              <a:t>Simulated, e.g., with MCNP [5] and PARTISN [6].</a:t>
            </a:r>
            <a:endParaRPr lang="en-US" sz="2200" dirty="0">
              <a:solidFill>
                <a:srgbClr val="E1021B"/>
              </a:solidFill>
              <a:latin typeface="Arial"/>
              <a:cs typeface="Arial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66B4C6C-2958-BE46-A603-87C816E00B50}"/>
              </a:ext>
            </a:extLst>
          </p:cNvPr>
          <p:cNvCxnSpPr/>
          <p:nvPr/>
        </p:nvCxnSpPr>
        <p:spPr>
          <a:xfrm>
            <a:off x="5638800" y="3075036"/>
            <a:ext cx="4572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38632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35" y="1560046"/>
            <a:ext cx="4365419" cy="40521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270 </a:t>
            </a:r>
            <a:r>
              <a:rPr lang="en-US" sz="3200" b="1" dirty="0" err="1">
                <a:solidFill>
                  <a:srgbClr val="E1021B"/>
                </a:solidFill>
              </a:rPr>
              <a:t>pcm</a:t>
            </a:r>
            <a:r>
              <a:rPr lang="en-US" sz="3200" b="1" dirty="0">
                <a:solidFill>
                  <a:srgbClr val="E1021B"/>
                </a:solidFill>
              </a:rPr>
              <a:t> is the difference between a controlled &amp; un-controlled nuclear reaction in a Pu-system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5122" y="5612158"/>
            <a:ext cx="394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Figure taken from [7].</a:t>
            </a:r>
          </a:p>
        </p:txBody>
      </p:sp>
      <p:sp>
        <p:nvSpPr>
          <p:cNvPr id="3" name="Rectangle 2"/>
          <p:cNvSpPr/>
          <p:nvPr/>
        </p:nvSpPr>
        <p:spPr>
          <a:xfrm>
            <a:off x="4103077" y="5011615"/>
            <a:ext cx="190237" cy="21492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3CC22E-EB69-7344-AC99-C57B5C0BD87F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918492-7A93-6440-A43D-12FA93A55060}"/>
              </a:ext>
            </a:extLst>
          </p:cNvPr>
          <p:cNvSpPr txBox="1"/>
          <p:nvPr/>
        </p:nvSpPr>
        <p:spPr>
          <a:xfrm>
            <a:off x="4462054" y="1560046"/>
            <a:ext cx="468194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Jezebel is a calibration point for </a:t>
            </a:r>
            <a:r>
              <a:rPr lang="en-US" sz="2200" b="1" dirty="0">
                <a:solidFill>
                  <a:srgbClr val="E102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nuclear data libraries</a:t>
            </a:r>
            <a:r>
              <a:rPr lang="en-US" sz="2200" dirty="0">
                <a:solidFill>
                  <a:srgbClr val="E102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They </a:t>
            </a:r>
            <a:r>
              <a:rPr lang="en-US" sz="2200" b="1" dirty="0">
                <a:solidFill>
                  <a:srgbClr val="E102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adjusted to give 1.000 +/- 0.0007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uncertainty ~100-200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pcm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.        (1.0 +100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pcm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= 1.001)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2200" b="1" dirty="0">
                <a:solidFill>
                  <a:srgbClr val="E102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change of 270 </a:t>
            </a:r>
            <a:r>
              <a:rPr lang="en-US" sz="2200" b="1" dirty="0" err="1">
                <a:solidFill>
                  <a:srgbClr val="E102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pcm</a:t>
            </a:r>
            <a:r>
              <a:rPr lang="en-US" sz="2200" b="1" dirty="0">
                <a:solidFill>
                  <a:srgbClr val="E102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could be the difference between a controlled and uncontrolled nuclear reaction.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Calculated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2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eff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= 0.9976±75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pcm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for the example of this talk.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527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8917" y="1885541"/>
            <a:ext cx="1995084" cy="1221663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0" y="3146050"/>
            <a:ext cx="9144000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569536" y="0"/>
            <a:ext cx="0" cy="6126163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3804" y="0"/>
            <a:ext cx="2272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rgbClr val="E1021B"/>
                </a:solidFill>
                <a:latin typeface="Arial"/>
                <a:cs typeface="Arial"/>
              </a:rPr>
              <a:t>Introduction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3804" y="3146050"/>
            <a:ext cx="4182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rgbClr val="0000FF"/>
                </a:solidFill>
                <a:latin typeface="Arial"/>
                <a:cs typeface="Arial"/>
              </a:rPr>
              <a:t>Model Uncertainties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69536" y="3180274"/>
            <a:ext cx="4574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Evaluation Methodologies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64" y="475471"/>
            <a:ext cx="3366807" cy="1899116"/>
          </a:xfrm>
          <a:prstGeom prst="rect">
            <a:avLst/>
          </a:prstGeom>
          <a:scene3d>
            <a:camera prst="orthographicFront">
              <a:rot lat="0" lon="0" rev="1200000"/>
            </a:camera>
            <a:lightRig rig="threePt" dir="t"/>
          </a:scene3d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7604" y="2041591"/>
            <a:ext cx="2351932" cy="97660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69304">
            <a:off x="4752616" y="488568"/>
            <a:ext cx="3456852" cy="156611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569536" y="0"/>
            <a:ext cx="4574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Experimental Uncertainties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421140">
            <a:off x="85592" y="3617856"/>
            <a:ext cx="4234338" cy="1216375"/>
          </a:xfrm>
          <a:prstGeom prst="rect">
            <a:avLst/>
          </a:prstGeom>
        </p:spPr>
      </p:pic>
      <p:sp>
        <p:nvSpPr>
          <p:cNvPr id="20" name="Oval 19"/>
          <p:cNvSpPr/>
          <p:nvPr/>
        </p:nvSpPr>
        <p:spPr>
          <a:xfrm>
            <a:off x="1584290" y="4603530"/>
            <a:ext cx="2960493" cy="162644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nip Same Side Corner Rectangle 24"/>
          <p:cNvSpPr/>
          <p:nvPr/>
        </p:nvSpPr>
        <p:spPr>
          <a:xfrm>
            <a:off x="2752494" y="5119263"/>
            <a:ext cx="313256" cy="908716"/>
          </a:xfrm>
          <a:prstGeom prst="snip2SameRect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loud 25"/>
          <p:cNvSpPr/>
          <p:nvPr/>
        </p:nvSpPr>
        <p:spPr>
          <a:xfrm rot="340562">
            <a:off x="2374215" y="4654116"/>
            <a:ext cx="1068408" cy="917358"/>
          </a:xfrm>
          <a:prstGeom prst="cloud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2724709" y="4916315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2877109" y="5068715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3029509" y="4775919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2531975" y="5181833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2507715" y="4685547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2324410" y="5885279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2633056" y="5885279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3320638" y="5579400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3068986" y="5904511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/>
          <p:cNvCxnSpPr/>
          <p:nvPr/>
        </p:nvCxnSpPr>
        <p:spPr>
          <a:xfrm>
            <a:off x="2219663" y="6047211"/>
            <a:ext cx="1517890" cy="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3386746" y="4982226"/>
            <a:ext cx="14511" cy="666600"/>
          </a:xfrm>
          <a:prstGeom prst="straightConnector1">
            <a:avLst/>
          </a:prstGeom>
          <a:ln w="1905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485369" y="5171106"/>
            <a:ext cx="12000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latin typeface="Arial"/>
                <a:cs typeface="Arial"/>
              </a:rPr>
              <a:t>F</a:t>
            </a:r>
            <a:r>
              <a:rPr lang="en-US" sz="2200" dirty="0">
                <a:latin typeface="Arial"/>
                <a:cs typeface="Arial"/>
              </a:rPr>
              <a:t> = m</a:t>
            </a:r>
            <a:r>
              <a:rPr lang="en-US" sz="2200" b="1" dirty="0">
                <a:latin typeface="Arial"/>
                <a:cs typeface="Arial"/>
              </a:rPr>
              <a:t>g</a:t>
            </a: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5187" y="3607715"/>
            <a:ext cx="1798860" cy="1259202"/>
          </a:xfrm>
          <a:prstGeom prst="rect">
            <a:avLst/>
          </a:prstGeom>
        </p:spPr>
      </p:pic>
      <p:cxnSp>
        <p:nvCxnSpPr>
          <p:cNvPr id="43" name="Straight Connector 42"/>
          <p:cNvCxnSpPr/>
          <p:nvPr/>
        </p:nvCxnSpPr>
        <p:spPr>
          <a:xfrm>
            <a:off x="5315187" y="8334619"/>
            <a:ext cx="3212884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4" name="Picture 43" descr="PdfModel2MeV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1268" y="4889086"/>
            <a:ext cx="1386909" cy="1043739"/>
          </a:xfrm>
          <a:prstGeom prst="rect">
            <a:avLst/>
          </a:prstGeom>
        </p:spPr>
      </p:pic>
      <p:pic>
        <p:nvPicPr>
          <p:cNvPr id="45" name="Picture 44" descr="PdfModel8MeV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840" y="3711692"/>
            <a:ext cx="1498025" cy="1053009"/>
          </a:xfrm>
          <a:prstGeom prst="rect">
            <a:avLst/>
          </a:prstGeom>
        </p:spPr>
      </p:pic>
      <p:cxnSp>
        <p:nvCxnSpPr>
          <p:cNvPr id="46" name="Straight Connector 45"/>
          <p:cNvCxnSpPr/>
          <p:nvPr/>
        </p:nvCxnSpPr>
        <p:spPr>
          <a:xfrm flipH="1" flipV="1">
            <a:off x="6214617" y="3676098"/>
            <a:ext cx="11799" cy="969753"/>
          </a:xfrm>
          <a:prstGeom prst="line">
            <a:avLst/>
          </a:prstGeom>
          <a:ln w="12700" cmpd="sng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6713263" y="3679330"/>
            <a:ext cx="0" cy="1006217"/>
          </a:xfrm>
          <a:prstGeom prst="line">
            <a:avLst/>
          </a:prstGeom>
          <a:ln w="12700" cmpd="sng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6506913" y="3679330"/>
            <a:ext cx="0" cy="946983"/>
          </a:xfrm>
          <a:prstGeom prst="line">
            <a:avLst/>
          </a:prstGeom>
          <a:ln w="12700" cmpd="sng">
            <a:solidFill>
              <a:srgbClr val="0EE13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endCxn id="45" idx="1"/>
          </p:cNvCxnSpPr>
          <p:nvPr/>
        </p:nvCxnSpPr>
        <p:spPr>
          <a:xfrm>
            <a:off x="6713263" y="4238197"/>
            <a:ext cx="680577" cy="0"/>
          </a:xfrm>
          <a:prstGeom prst="straightConnector1">
            <a:avLst/>
          </a:prstGeom>
          <a:ln w="12700" cmpd="sng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6226416" y="4684736"/>
            <a:ext cx="560993" cy="232369"/>
          </a:xfrm>
          <a:prstGeom prst="straightConnector1">
            <a:avLst/>
          </a:prstGeom>
          <a:ln w="12700" cmpd="sng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6454328" y="4627419"/>
            <a:ext cx="1028903" cy="261667"/>
          </a:xfrm>
          <a:prstGeom prst="straightConnector1">
            <a:avLst/>
          </a:prstGeom>
          <a:ln w="12700" cmpd="sng">
            <a:solidFill>
              <a:srgbClr val="0EE137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7" name="Picture 66" descr="PdfModel0.5MeV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620" y="4943512"/>
            <a:ext cx="1487991" cy="1084468"/>
          </a:xfrm>
          <a:prstGeom prst="rect">
            <a:avLst/>
          </a:prstGeom>
        </p:spPr>
      </p:pic>
      <p:sp>
        <p:nvSpPr>
          <p:cNvPr id="52" name="Oval 51"/>
          <p:cNvSpPr/>
          <p:nvPr/>
        </p:nvSpPr>
        <p:spPr>
          <a:xfrm>
            <a:off x="2879801" y="1298247"/>
            <a:ext cx="596646" cy="46998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 rot="20731919">
            <a:off x="3301538" y="1494694"/>
            <a:ext cx="95975" cy="9144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 rot="20731919">
            <a:off x="2816960" y="1350713"/>
            <a:ext cx="61546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b="1" dirty="0"/>
              <a:t>Neutron </a:t>
            </a:r>
            <a:r>
              <a:rPr lang="en-US" sz="1000" b="1" dirty="0" err="1"/>
              <a:t>Dosimetry</a:t>
            </a:r>
            <a:endParaRPr lang="en-US" sz="10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</p:spTree>
    <p:extLst>
      <p:ext uri="{BB962C8B-B14F-4D97-AF65-F5344CB8AC3E}">
        <p14:creationId xmlns:p14="http://schemas.microsoft.com/office/powerpoint/2010/main" val="18898762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E4AE55-62BE-6C4A-B446-F07FE7798E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07" y="1462984"/>
            <a:ext cx="8716297" cy="5126252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itle 1"/>
          <p:cNvSpPr txBox="1">
            <a:spLocks/>
          </p:cNvSpPr>
          <p:nvPr/>
        </p:nvSpPr>
        <p:spPr>
          <a:xfrm>
            <a:off x="-96636" y="233754"/>
            <a:ext cx="935970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E1021B"/>
                </a:solidFill>
              </a:rPr>
              <a:t>After successful validation, the data are stored in nuclear data libraries [8-12].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21984" y="5166810"/>
            <a:ext cx="3086163" cy="769441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Current major nuclear data libraries.</a:t>
            </a:r>
          </a:p>
        </p:txBody>
      </p:sp>
      <p:cxnSp>
        <p:nvCxnSpPr>
          <p:cNvPr id="18" name="Straight Arrow Connector 17"/>
          <p:cNvCxnSpPr>
            <a:cxnSpLocks/>
          </p:cNvCxnSpPr>
          <p:nvPr/>
        </p:nvCxnSpPr>
        <p:spPr>
          <a:xfrm flipH="1" flipV="1">
            <a:off x="6518787" y="4513825"/>
            <a:ext cx="656811" cy="62356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FBADB80-3721-084D-AE24-BB7E1B505EC8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529413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537" y="1413857"/>
            <a:ext cx="8329317" cy="471230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5852684" y="1622324"/>
            <a:ext cx="3129084" cy="4659434"/>
          </a:xfrm>
          <a:prstGeom prst="ellipse">
            <a:avLst/>
          </a:prstGeom>
          <a:noFill/>
          <a:ln w="28575" cmpd="sng">
            <a:solidFill>
              <a:srgbClr val="E1021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19050" cmpd="sng">
                <a:solidFill>
                  <a:schemeClr val="tx1"/>
                </a:solidFill>
              </a:ln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-96636" y="233754"/>
            <a:ext cx="935970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E1021B"/>
                </a:solidFill>
              </a:rPr>
              <a:t>General purpose libraries are adjusted to application-specific benchmarks and used for application calc.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FD97B7-A5A7-D942-B236-36AC086F9D1E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A4795D7-FB7F-F54F-8619-9B212E350E98}"/>
              </a:ext>
            </a:extLst>
          </p:cNvPr>
          <p:cNvSpPr txBox="1"/>
          <p:nvPr/>
        </p:nvSpPr>
        <p:spPr>
          <a:xfrm>
            <a:off x="6992141" y="2403134"/>
            <a:ext cx="1656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Radiation Transport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82B21D-68B8-C448-91CD-4D623A34A3C7}"/>
              </a:ext>
            </a:extLst>
          </p:cNvPr>
          <p:cNvSpPr txBox="1"/>
          <p:nvPr/>
        </p:nvSpPr>
        <p:spPr>
          <a:xfrm>
            <a:off x="6697173" y="4515008"/>
            <a:ext cx="1600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Nuclear Medicine …</a:t>
            </a:r>
          </a:p>
        </p:txBody>
      </p:sp>
    </p:spTree>
    <p:extLst>
      <p:ext uri="{BB962C8B-B14F-4D97-AF65-F5344CB8AC3E}">
        <p14:creationId xmlns:p14="http://schemas.microsoft.com/office/powerpoint/2010/main" val="16037988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E1021B"/>
                </a:solidFill>
              </a:rPr>
              <a:t>Introduction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97654" y="2485034"/>
            <a:ext cx="6695362" cy="2123658"/>
          </a:xfrm>
          <a:prstGeom prst="rect">
            <a:avLst/>
          </a:prstGeom>
          <a:noFill/>
          <a:scene3d>
            <a:camera prst="orthographicFront">
              <a:rot lat="0" lon="0" rev="6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E1021B"/>
                </a:solidFill>
                <a:latin typeface="Arial"/>
                <a:cs typeface="Arial"/>
              </a:rPr>
              <a:t>Where are subjective choices made in the evaluation process?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56827E-BD05-594C-B77B-95EACD36AFA8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671306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Subjective choices are made concerning exp. data, model, evaluation algorithm and uncertainties.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924" y="1582988"/>
            <a:ext cx="8305831" cy="432268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E37407B-5732-E144-84EF-FA78801A1421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8662870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E1021B"/>
                </a:solidFill>
              </a:rPr>
              <a:t>Introduction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31994" y="2277944"/>
            <a:ext cx="7288972" cy="2123658"/>
          </a:xfrm>
          <a:prstGeom prst="rect">
            <a:avLst/>
          </a:prstGeom>
          <a:noFill/>
          <a:scene3d>
            <a:camera prst="orthographicFront">
              <a:rot lat="0" lon="0" rev="6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E1021B"/>
                </a:solidFill>
                <a:latin typeface="Arial"/>
                <a:cs typeface="Arial"/>
              </a:rPr>
              <a:t>What are probability density functions and covariance matrices?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E55337-D4C0-554A-9532-7991041FF7F1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8233780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A probability density function is: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4048" y="1960415"/>
            <a:ext cx="715092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A </a:t>
            </a:r>
            <a:r>
              <a:rPr lang="en-US" sz="2200" b="1" u="sng" dirty="0">
                <a:solidFill>
                  <a:srgbClr val="E1021B"/>
                </a:solidFill>
                <a:latin typeface="Arial"/>
                <a:cs typeface="Arial"/>
              </a:rPr>
              <a:t>probability density function p(x</a:t>
            </a:r>
            <a:r>
              <a:rPr lang="en-US" sz="2200" b="1" u="sng" baseline="-25000" dirty="0">
                <a:solidFill>
                  <a:srgbClr val="E1021B"/>
                </a:solidFill>
                <a:latin typeface="Arial"/>
                <a:cs typeface="Arial"/>
              </a:rPr>
              <a:t>1</a:t>
            </a:r>
            <a:r>
              <a:rPr lang="en-US" sz="2200" b="1" u="sng" dirty="0">
                <a:solidFill>
                  <a:srgbClr val="E1021B"/>
                </a:solidFill>
                <a:latin typeface="Arial"/>
                <a:cs typeface="Arial"/>
              </a:rPr>
              <a:t>,x</a:t>
            </a:r>
            <a:r>
              <a:rPr lang="en-US" sz="2200" b="1" u="sng" baseline="-25000" dirty="0">
                <a:solidFill>
                  <a:srgbClr val="E1021B"/>
                </a:solidFill>
                <a:latin typeface="Arial"/>
                <a:cs typeface="Arial"/>
              </a:rPr>
              <a:t>2</a:t>
            </a:r>
            <a:r>
              <a:rPr lang="en-US" sz="2200" b="1" u="sng" dirty="0">
                <a:solidFill>
                  <a:srgbClr val="E1021B"/>
                </a:solidFill>
                <a:latin typeface="Arial"/>
                <a:cs typeface="Arial"/>
              </a:rPr>
              <a:t>)</a:t>
            </a:r>
            <a:r>
              <a:rPr lang="en-US" sz="2200" b="1" u="sng" dirty="0">
                <a:latin typeface="Arial"/>
                <a:cs typeface="Arial"/>
              </a:rPr>
              <a:t> </a:t>
            </a:r>
            <a:r>
              <a:rPr lang="en-US" sz="2200" dirty="0">
                <a:latin typeface="Arial"/>
                <a:cs typeface="Arial"/>
              </a:rPr>
              <a:t>of random variables x</a:t>
            </a:r>
            <a:r>
              <a:rPr lang="en-US" sz="2200" baseline="-25000" dirty="0">
                <a:latin typeface="Arial"/>
                <a:cs typeface="Arial"/>
              </a:rPr>
              <a:t>1 </a:t>
            </a:r>
            <a:r>
              <a:rPr lang="en-US" sz="2200" dirty="0">
                <a:latin typeface="Arial"/>
                <a:cs typeface="Arial"/>
              </a:rPr>
              <a:t>and x</a:t>
            </a:r>
            <a:r>
              <a:rPr lang="en-US" sz="2200" baseline="-25000" dirty="0">
                <a:latin typeface="Arial"/>
                <a:cs typeface="Arial"/>
              </a:rPr>
              <a:t>2</a:t>
            </a:r>
            <a:r>
              <a:rPr lang="en-US" sz="2200" dirty="0">
                <a:latin typeface="Arial"/>
                <a:cs typeface="Arial"/>
              </a:rPr>
              <a:t>: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 gives the “complete information” for these two variables. 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gives the probability how likely it is to obtain those variables when sampling from p(x</a:t>
            </a:r>
            <a:r>
              <a:rPr lang="en-US" sz="2200" baseline="-25000" dirty="0">
                <a:latin typeface="Arial"/>
                <a:cs typeface="Arial"/>
              </a:rPr>
              <a:t>1</a:t>
            </a:r>
            <a:r>
              <a:rPr lang="en-US" sz="2200" dirty="0">
                <a:latin typeface="Arial"/>
                <a:cs typeface="Arial"/>
              </a:rPr>
              <a:t>,x</a:t>
            </a:r>
            <a:r>
              <a:rPr lang="en-US" sz="2200" baseline="-25000" dirty="0">
                <a:latin typeface="Arial"/>
                <a:cs typeface="Arial"/>
              </a:rPr>
              <a:t>2</a:t>
            </a:r>
            <a:r>
              <a:rPr lang="en-US" sz="2200" dirty="0">
                <a:latin typeface="Arial"/>
                <a:cs typeface="Arial"/>
              </a:rPr>
              <a:t>). 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b="1" dirty="0">
                <a:solidFill>
                  <a:srgbClr val="E1021B"/>
                </a:solidFill>
                <a:latin typeface="Arial"/>
                <a:cs typeface="Arial"/>
              </a:rPr>
              <a:t>Sampling from p(x</a:t>
            </a:r>
            <a:r>
              <a:rPr lang="en-US" sz="2200" b="1" baseline="-25000" dirty="0">
                <a:solidFill>
                  <a:srgbClr val="E1021B"/>
                </a:solidFill>
                <a:latin typeface="Arial"/>
                <a:cs typeface="Arial"/>
              </a:rPr>
              <a:t>1</a:t>
            </a:r>
            <a:r>
              <a:rPr lang="en-US" sz="2200" b="1" dirty="0">
                <a:solidFill>
                  <a:srgbClr val="E1021B"/>
                </a:solidFill>
                <a:latin typeface="Arial"/>
                <a:cs typeface="Arial"/>
              </a:rPr>
              <a:t>,x</a:t>
            </a:r>
            <a:r>
              <a:rPr lang="en-US" sz="2200" b="1" baseline="-25000" dirty="0">
                <a:solidFill>
                  <a:srgbClr val="E1021B"/>
                </a:solidFill>
                <a:latin typeface="Arial"/>
                <a:cs typeface="Arial"/>
              </a:rPr>
              <a:t>2</a:t>
            </a:r>
            <a:r>
              <a:rPr lang="en-US" sz="2200" b="1" i="1" dirty="0">
                <a:solidFill>
                  <a:srgbClr val="E1021B"/>
                </a:solidFill>
                <a:latin typeface="Arial"/>
                <a:cs typeface="Arial"/>
              </a:rPr>
              <a:t>) </a:t>
            </a:r>
            <a:r>
              <a:rPr lang="en-US" sz="2200" b="1" dirty="0">
                <a:solidFill>
                  <a:srgbClr val="E1021B"/>
                </a:solidFill>
                <a:latin typeface="Arial"/>
                <a:cs typeface="Arial"/>
              </a:rPr>
              <a:t>is like performing an experiment.</a:t>
            </a:r>
          </a:p>
          <a:p>
            <a:pPr marL="342900" indent="-342900">
              <a:buFont typeface="Wingdings" charset="2"/>
              <a:buChar char="q"/>
            </a:pPr>
            <a:endParaRPr lang="en-US" sz="2200" dirty="0">
              <a:latin typeface="Arial"/>
              <a:cs typeface="Arial"/>
            </a:endParaRPr>
          </a:p>
          <a:p>
            <a:r>
              <a:rPr lang="en-US" sz="2200" dirty="0">
                <a:latin typeface="Arial"/>
                <a:cs typeface="Arial"/>
              </a:rPr>
              <a:t>Introduction to Probability, Statistics and Data Uncertainties in Nuclear Science and Technology [0]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E6D051-B0B4-F446-A5A3-144FC5709E5F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6571995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27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A covariance matrix is the 2</a:t>
            </a:r>
            <a:r>
              <a:rPr lang="en-US" sz="3200" b="1" baseline="30000" dirty="0">
                <a:solidFill>
                  <a:srgbClr val="E1021B"/>
                </a:solidFill>
              </a:rPr>
              <a:t>nd</a:t>
            </a:r>
            <a:r>
              <a:rPr lang="en-US" sz="3200" b="1" dirty="0">
                <a:solidFill>
                  <a:srgbClr val="E1021B"/>
                </a:solidFill>
              </a:rPr>
              <a:t> moment of p(x</a:t>
            </a:r>
            <a:r>
              <a:rPr lang="en-US" sz="3200" b="1" baseline="-25000" dirty="0">
                <a:solidFill>
                  <a:srgbClr val="E1021B"/>
                </a:solidFill>
              </a:rPr>
              <a:t>1</a:t>
            </a:r>
            <a:r>
              <a:rPr lang="en-US" sz="3200" b="1" dirty="0">
                <a:solidFill>
                  <a:srgbClr val="E1021B"/>
                </a:solidFill>
              </a:rPr>
              <a:t>,x</a:t>
            </a:r>
            <a:r>
              <a:rPr lang="en-US" sz="3200" b="1" baseline="-25000" dirty="0">
                <a:solidFill>
                  <a:srgbClr val="E1021B"/>
                </a:solidFill>
              </a:rPr>
              <a:t>2</a:t>
            </a:r>
            <a:r>
              <a:rPr lang="en-US" sz="3200" b="1" dirty="0">
                <a:solidFill>
                  <a:srgbClr val="E1021B"/>
                </a:solidFill>
              </a:rPr>
              <a:t>) and measures the linear dependence of x</a:t>
            </a:r>
            <a:r>
              <a:rPr lang="en-US" sz="3200" b="1" baseline="-25000" dirty="0">
                <a:solidFill>
                  <a:srgbClr val="E1021B"/>
                </a:solidFill>
              </a:rPr>
              <a:t>1</a:t>
            </a:r>
            <a:r>
              <a:rPr lang="en-US" sz="3200" b="1" dirty="0">
                <a:solidFill>
                  <a:srgbClr val="E1021B"/>
                </a:solidFill>
              </a:rPr>
              <a:t> and x</a:t>
            </a:r>
            <a:r>
              <a:rPr lang="en-US" sz="3200" b="1" baseline="-25000" dirty="0">
                <a:solidFill>
                  <a:srgbClr val="E1021B"/>
                </a:solidFill>
              </a:rPr>
              <a:t>2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4245" y="1546235"/>
            <a:ext cx="89507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A probability density function p(x</a:t>
            </a:r>
            <a:r>
              <a:rPr lang="en-US" sz="2200" baseline="-25000" dirty="0">
                <a:latin typeface="Arial"/>
                <a:cs typeface="Arial"/>
              </a:rPr>
              <a:t>1</a:t>
            </a:r>
            <a:r>
              <a:rPr lang="en-US" sz="2200" dirty="0">
                <a:latin typeface="Arial"/>
                <a:cs typeface="Arial"/>
              </a:rPr>
              <a:t>,x</a:t>
            </a:r>
            <a:r>
              <a:rPr lang="en-US" sz="2200" baseline="-25000" dirty="0">
                <a:latin typeface="Arial"/>
                <a:cs typeface="Arial"/>
              </a:rPr>
              <a:t>2</a:t>
            </a:r>
            <a:r>
              <a:rPr lang="en-US" sz="2200" dirty="0">
                <a:latin typeface="Arial"/>
                <a:cs typeface="Arial"/>
              </a:rPr>
              <a:t>) gives the “complete information” for these two variables. </a:t>
            </a:r>
          </a:p>
          <a:p>
            <a:endParaRPr lang="en-US" sz="2200" b="1" dirty="0">
              <a:solidFill>
                <a:srgbClr val="E1021B"/>
              </a:solidFill>
              <a:latin typeface="Arial"/>
              <a:cs typeface="Arial"/>
            </a:endParaRPr>
          </a:p>
          <a:p>
            <a:r>
              <a:rPr lang="en-US" sz="2200" b="1" u="sng" dirty="0">
                <a:solidFill>
                  <a:srgbClr val="E1021B"/>
                </a:solidFill>
                <a:latin typeface="Arial"/>
                <a:cs typeface="Arial"/>
              </a:rPr>
              <a:t>First Moment:</a:t>
            </a:r>
            <a:r>
              <a:rPr lang="en-US" sz="2200" b="1" dirty="0">
                <a:solidFill>
                  <a:srgbClr val="E1021B"/>
                </a:solidFill>
                <a:latin typeface="Arial"/>
                <a:cs typeface="Arial"/>
              </a:rPr>
              <a:t> Mean value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794" y="2992785"/>
            <a:ext cx="3408218" cy="457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1287" y="2941566"/>
            <a:ext cx="3433156" cy="46139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F71C3D3-9839-FE4F-81D7-D6ED8B7CF666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7337769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27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A covariance matrix is the 2</a:t>
            </a:r>
            <a:r>
              <a:rPr lang="en-US" sz="3200" b="1" baseline="30000" dirty="0">
                <a:solidFill>
                  <a:srgbClr val="E1021B"/>
                </a:solidFill>
              </a:rPr>
              <a:t>nd</a:t>
            </a:r>
            <a:r>
              <a:rPr lang="en-US" sz="3200" b="1" dirty="0">
                <a:solidFill>
                  <a:srgbClr val="E1021B"/>
                </a:solidFill>
              </a:rPr>
              <a:t> moment of p(x</a:t>
            </a:r>
            <a:r>
              <a:rPr lang="en-US" sz="3200" b="1" baseline="-25000" dirty="0">
                <a:solidFill>
                  <a:srgbClr val="E1021B"/>
                </a:solidFill>
              </a:rPr>
              <a:t>1</a:t>
            </a:r>
            <a:r>
              <a:rPr lang="en-US" sz="3200" b="1" dirty="0">
                <a:solidFill>
                  <a:srgbClr val="E1021B"/>
                </a:solidFill>
              </a:rPr>
              <a:t>,x</a:t>
            </a:r>
            <a:r>
              <a:rPr lang="en-US" sz="3200" b="1" baseline="-25000" dirty="0">
                <a:solidFill>
                  <a:srgbClr val="E1021B"/>
                </a:solidFill>
              </a:rPr>
              <a:t>2</a:t>
            </a:r>
            <a:r>
              <a:rPr lang="en-US" sz="3200" b="1" dirty="0">
                <a:solidFill>
                  <a:srgbClr val="E1021B"/>
                </a:solidFill>
              </a:rPr>
              <a:t>) and measures the linear dependence of x</a:t>
            </a:r>
            <a:r>
              <a:rPr lang="en-US" sz="3200" b="1" baseline="-25000" dirty="0">
                <a:solidFill>
                  <a:srgbClr val="E1021B"/>
                </a:solidFill>
              </a:rPr>
              <a:t>1</a:t>
            </a:r>
            <a:r>
              <a:rPr lang="en-US" sz="3200" b="1" dirty="0">
                <a:solidFill>
                  <a:srgbClr val="E1021B"/>
                </a:solidFill>
              </a:rPr>
              <a:t> and x</a:t>
            </a:r>
            <a:r>
              <a:rPr lang="en-US" sz="3200" b="1" baseline="-25000" dirty="0">
                <a:solidFill>
                  <a:srgbClr val="E1021B"/>
                </a:solidFill>
              </a:rPr>
              <a:t>2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4245" y="1546235"/>
            <a:ext cx="895073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A probability density function p(x</a:t>
            </a:r>
            <a:r>
              <a:rPr lang="en-US" sz="2200" baseline="-25000" dirty="0">
                <a:latin typeface="Arial"/>
                <a:cs typeface="Arial"/>
              </a:rPr>
              <a:t>1</a:t>
            </a:r>
            <a:r>
              <a:rPr lang="en-US" sz="2200" dirty="0">
                <a:latin typeface="Arial"/>
                <a:cs typeface="Arial"/>
              </a:rPr>
              <a:t>,x</a:t>
            </a:r>
            <a:r>
              <a:rPr lang="en-US" sz="2200" baseline="-25000" dirty="0">
                <a:latin typeface="Arial"/>
                <a:cs typeface="Arial"/>
              </a:rPr>
              <a:t>2</a:t>
            </a:r>
            <a:r>
              <a:rPr lang="en-US" sz="2200" dirty="0">
                <a:latin typeface="Arial"/>
                <a:cs typeface="Arial"/>
              </a:rPr>
              <a:t>) gives the “complete information” for these two variables. </a:t>
            </a:r>
          </a:p>
          <a:p>
            <a:endParaRPr lang="en-US" sz="2200" b="1" dirty="0">
              <a:solidFill>
                <a:srgbClr val="E1021B"/>
              </a:solidFill>
              <a:latin typeface="Arial"/>
              <a:cs typeface="Arial"/>
            </a:endParaRPr>
          </a:p>
          <a:p>
            <a:r>
              <a:rPr lang="en-US" sz="2200" u="sng" dirty="0">
                <a:solidFill>
                  <a:srgbClr val="000000"/>
                </a:solidFill>
                <a:latin typeface="Arial"/>
                <a:cs typeface="Arial"/>
              </a:rPr>
              <a:t>First Moment:</a:t>
            </a:r>
            <a:r>
              <a:rPr lang="en-US" sz="2200" dirty="0">
                <a:solidFill>
                  <a:srgbClr val="000000"/>
                </a:solidFill>
                <a:latin typeface="Arial"/>
                <a:cs typeface="Arial"/>
              </a:rPr>
              <a:t> Mean value</a:t>
            </a:r>
          </a:p>
          <a:p>
            <a:endParaRPr lang="en-US" sz="2200" dirty="0">
              <a:solidFill>
                <a:srgbClr val="000000"/>
              </a:solidFill>
              <a:latin typeface="Arial"/>
              <a:cs typeface="Arial"/>
            </a:endParaRPr>
          </a:p>
          <a:p>
            <a:endParaRPr lang="en-US" sz="22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sz="2200" b="1" u="sng" dirty="0">
                <a:solidFill>
                  <a:srgbClr val="E1021B"/>
                </a:solidFill>
                <a:latin typeface="Arial"/>
                <a:cs typeface="Arial"/>
              </a:rPr>
              <a:t>Second Moment:</a:t>
            </a:r>
            <a:r>
              <a:rPr lang="en-US" sz="2200" b="1" dirty="0">
                <a:solidFill>
                  <a:srgbClr val="E1021B"/>
                </a:solidFill>
                <a:latin typeface="Arial"/>
                <a:cs typeface="Arial"/>
              </a:rPr>
              <a:t> Variances and </a:t>
            </a:r>
            <a:r>
              <a:rPr lang="en-US" sz="2200" b="1" dirty="0" err="1">
                <a:solidFill>
                  <a:srgbClr val="E1021B"/>
                </a:solidFill>
                <a:latin typeface="Arial"/>
                <a:cs typeface="Arial"/>
              </a:rPr>
              <a:t>covariances</a:t>
            </a:r>
            <a:endParaRPr lang="en-US" sz="2200" b="1" dirty="0">
              <a:solidFill>
                <a:srgbClr val="E1021B"/>
              </a:solidFill>
              <a:latin typeface="Arial"/>
              <a:cs typeface="Arial"/>
            </a:endParaRPr>
          </a:p>
          <a:p>
            <a:endParaRPr lang="en-US" sz="2200" dirty="0">
              <a:solidFill>
                <a:srgbClr val="000000"/>
              </a:solidFill>
              <a:latin typeface="Arial"/>
              <a:cs typeface="Arial"/>
            </a:endParaRPr>
          </a:p>
          <a:p>
            <a:endParaRPr lang="en-US" sz="22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794" y="2992785"/>
            <a:ext cx="3408218" cy="457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1287" y="2941566"/>
            <a:ext cx="3433156" cy="4613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245" y="3977125"/>
            <a:ext cx="8695113" cy="192855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201024" y="5467072"/>
            <a:ext cx="6584922" cy="438606"/>
          </a:xfrm>
          <a:prstGeom prst="rect">
            <a:avLst/>
          </a:prstGeom>
          <a:noFill/>
          <a:ln w="19050">
            <a:solidFill>
              <a:srgbClr val="E1021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78987C-2D96-CB49-8932-FEB1590616E5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2532734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27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A correlation matrix is:</a:t>
            </a:r>
            <a:endParaRPr lang="en-US" sz="3200" b="1" baseline="-25000" dirty="0">
              <a:solidFill>
                <a:srgbClr val="E1021B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2972" y="2016993"/>
            <a:ext cx="3765665" cy="85621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327752" y="1918997"/>
            <a:ext cx="3884438" cy="1063042"/>
          </a:xfrm>
          <a:prstGeom prst="rect">
            <a:avLst/>
          </a:prstGeom>
          <a:noFill/>
          <a:ln w="19050">
            <a:solidFill>
              <a:srgbClr val="E1021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50535" y="3603300"/>
            <a:ext cx="544458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>
                <a:latin typeface="Arial"/>
                <a:cs typeface="Arial"/>
              </a:rPr>
              <a:t>Properties: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 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Diagonal always 1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Positive semi-definite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Symmetric </a:t>
            </a:r>
            <a:endParaRPr lang="en-US" sz="2200" dirty="0">
              <a:solidFill>
                <a:srgbClr val="E1021B"/>
              </a:solidFill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7630" y="3985115"/>
            <a:ext cx="2402378" cy="39069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9758770-6405-B84A-B6E3-D79ACE4079E9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14109615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27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Let's turn it around, what if we have K experimental realizations of x</a:t>
            </a:r>
            <a:r>
              <a:rPr lang="en-US" sz="3200" b="1" baseline="-25000" dirty="0">
                <a:solidFill>
                  <a:srgbClr val="E1021B"/>
                </a:solidFill>
              </a:rPr>
              <a:t>1 </a:t>
            </a:r>
            <a:r>
              <a:rPr lang="en-US" sz="3200" b="1" dirty="0">
                <a:solidFill>
                  <a:srgbClr val="E1021B"/>
                </a:solidFill>
              </a:rPr>
              <a:t>and x</a:t>
            </a:r>
            <a:r>
              <a:rPr lang="en-US" sz="3200" b="1" baseline="-25000" dirty="0">
                <a:solidFill>
                  <a:srgbClr val="E1021B"/>
                </a:solidFill>
              </a:rPr>
              <a:t>2</a:t>
            </a:r>
            <a:r>
              <a:rPr lang="en-US" sz="3200" b="1" dirty="0">
                <a:solidFill>
                  <a:srgbClr val="E1021B"/>
                </a:solidFill>
              </a:rPr>
              <a:t>?</a:t>
            </a:r>
            <a:r>
              <a:rPr lang="en-US" sz="3200" b="1" baseline="-25000" dirty="0">
                <a:solidFill>
                  <a:srgbClr val="E1021B"/>
                </a:solidFill>
              </a:rPr>
              <a:t> </a:t>
            </a:r>
            <a:endParaRPr lang="en-US" sz="3200" baseline="-25000" dirty="0">
              <a:solidFill>
                <a:srgbClr val="E1021B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060680"/>
            <a:ext cx="5253644" cy="216130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943100" y="3396211"/>
            <a:ext cx="5253643" cy="825778"/>
          </a:xfrm>
          <a:prstGeom prst="rect">
            <a:avLst/>
          </a:prstGeom>
          <a:noFill/>
          <a:ln w="19050">
            <a:solidFill>
              <a:srgbClr val="E1021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triped Right Arrow 5"/>
          <p:cNvSpPr/>
          <p:nvPr/>
        </p:nvSpPr>
        <p:spPr>
          <a:xfrm>
            <a:off x="3313169" y="4832008"/>
            <a:ext cx="1559950" cy="331338"/>
          </a:xfrm>
          <a:prstGeom prst="stripedRightArrow">
            <a:avLst/>
          </a:prstGeom>
          <a:solidFill>
            <a:srgbClr val="E1021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389948" y="5480878"/>
            <a:ext cx="40310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Let’s look at a simple example.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A1143B-48E7-D64A-8D09-EA186074D63C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735753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E1021B"/>
                </a:solidFill>
              </a:rPr>
              <a:t>Introduction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016036" y="1822357"/>
            <a:ext cx="40431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What are evaluated data?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41461" y="3282632"/>
            <a:ext cx="42104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>
                <a:latin typeface="Arial"/>
                <a:cs typeface="Arial"/>
              </a:rPr>
              <a:t>Where are subjective choices made in the evaluation process?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2923" y="5065453"/>
            <a:ext cx="50199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What are probability density functions and covariance matrices? [0]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387" y="1584522"/>
            <a:ext cx="3119385" cy="162677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2683" y="4857040"/>
            <a:ext cx="2351932" cy="9766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023" y="2853117"/>
            <a:ext cx="3850438" cy="2003923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6837200" y="2646399"/>
            <a:ext cx="490121" cy="39862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307782" y="2833076"/>
            <a:ext cx="95975" cy="9144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798066" y="2621076"/>
            <a:ext cx="61546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b="1" dirty="0"/>
              <a:t>Neutron </a:t>
            </a:r>
            <a:r>
              <a:rPr lang="en-US" sz="1000" b="1" dirty="0" err="1"/>
              <a:t>Dosimetry</a:t>
            </a:r>
            <a:endParaRPr lang="en-US" sz="1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B7A17E-4134-3F49-8597-261E08416ABE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1878473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27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If we toss two dice </a:t>
            </a:r>
            <a:r>
              <a:rPr lang="en-US" sz="3200" b="1" i="1" u="sng" dirty="0">
                <a:solidFill>
                  <a:srgbClr val="E1021B"/>
                </a:solidFill>
              </a:rPr>
              <a:t>independently</a:t>
            </a:r>
            <a:r>
              <a:rPr lang="en-US" sz="3200" b="1" dirty="0">
                <a:solidFill>
                  <a:srgbClr val="E1021B"/>
                </a:solidFill>
              </a:rPr>
              <a:t> for 10</a:t>
            </a:r>
            <a:r>
              <a:rPr lang="en-US" sz="3200" b="1" baseline="30000" dirty="0">
                <a:solidFill>
                  <a:srgbClr val="E1021B"/>
                </a:solidFill>
              </a:rPr>
              <a:t>4</a:t>
            </a:r>
            <a:r>
              <a:rPr lang="en-US" sz="3200" b="1" dirty="0">
                <a:solidFill>
                  <a:srgbClr val="E1021B"/>
                </a:solidFill>
              </a:rPr>
              <a:t> times …</a:t>
            </a:r>
            <a:endParaRPr lang="en-US" sz="3200" dirty="0">
              <a:solidFill>
                <a:srgbClr val="E1021B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300" y="1955800"/>
            <a:ext cx="4846320" cy="293439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13C53E8-0A61-0441-8B35-3FA9853645D6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0084201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27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… we get a nearly diagonal correlation matrix.</a:t>
            </a:r>
            <a:endParaRPr lang="en-US" sz="3200" dirty="0">
              <a:solidFill>
                <a:srgbClr val="E1021B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996" y="1586521"/>
            <a:ext cx="6650182" cy="384879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738923" y="1498600"/>
            <a:ext cx="5147064" cy="2790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737" y="1388331"/>
            <a:ext cx="4846320" cy="293439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D0034B6-9E7C-0345-A48E-5AB7F5631148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40790951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27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If we toss non-flexibly connected dice …</a:t>
            </a:r>
            <a:endParaRPr lang="en-US" sz="3200" dirty="0">
              <a:solidFill>
                <a:srgbClr val="E1021B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300" y="2146300"/>
            <a:ext cx="4846320" cy="25603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44670" y="5093579"/>
            <a:ext cx="24222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Non-flexible bar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4DD4B0-ABAC-DE43-AFF7-5E1306F38627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0650785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27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… we get a fully positively correlated correlation matrix …</a:t>
            </a:r>
            <a:endParaRPr lang="en-US" sz="3200" dirty="0">
              <a:solidFill>
                <a:srgbClr val="E1021B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8762" y="4982965"/>
            <a:ext cx="4305993" cy="92271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6300" y="1543976"/>
            <a:ext cx="4846320" cy="25603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744670" y="4491255"/>
            <a:ext cx="24222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Non-flexible bar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808190-BE43-434A-8A41-152999EB27DC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7292143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27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… because the non-flexible bar correspond to a linear relationship.</a:t>
            </a:r>
            <a:endParaRPr lang="en-US" sz="3200" dirty="0">
              <a:solidFill>
                <a:srgbClr val="E1021B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8762" y="4982965"/>
            <a:ext cx="4305993" cy="92271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6300" y="1543976"/>
            <a:ext cx="4846320" cy="25603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744670" y="4491255"/>
            <a:ext cx="24222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Non-flexible bar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6976" y="2790885"/>
            <a:ext cx="2859578" cy="131341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77EA96A-B791-864E-BABA-F68FA5144966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13537789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27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If we have a flexible ribbon (linear dependence with random component) …</a:t>
            </a:r>
            <a:endParaRPr lang="en-US" sz="3200" dirty="0">
              <a:solidFill>
                <a:srgbClr val="E1021B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20546"/>
            <a:ext cx="7448204" cy="27432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79393" y="4190093"/>
            <a:ext cx="24222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flexible ribbon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418A5C-EF94-1E49-AE69-3280CFBA6B41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4919228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27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… the correlation matrix is not fully positively correlated.</a:t>
            </a:r>
            <a:endParaRPr lang="en-US" sz="3200" dirty="0">
              <a:solidFill>
                <a:srgbClr val="E1021B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20546"/>
            <a:ext cx="7448204" cy="27432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79393" y="4190093"/>
            <a:ext cx="24222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flexible ribbon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9198" y="4779171"/>
            <a:ext cx="4779818" cy="92271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E51080A-0F01-0148-B127-726B7AE3BA1A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0721786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27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The correlation matrix is anti-correlated if:</a:t>
            </a:r>
            <a:endParaRPr lang="en-US" sz="3200" dirty="0">
              <a:solidFill>
                <a:srgbClr val="E1021B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198" y="4779171"/>
            <a:ext cx="4779818" cy="92271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E51080A-0F01-0148-B127-726B7AE3BA1A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C2F32E-D6E4-F946-A232-D34F9A7E8B5F}"/>
              </a:ext>
            </a:extLst>
          </p:cNvPr>
          <p:cNvSpPr txBox="1"/>
          <p:nvPr/>
        </p:nvSpPr>
        <p:spPr>
          <a:xfrm>
            <a:off x="1974863" y="4211648"/>
            <a:ext cx="24222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Non-flexible bar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C22A50E-6649-384E-8756-0943792695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363" y="1607746"/>
            <a:ext cx="4846320" cy="25603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32D5D5-9518-0B47-BF88-2D7107AD5AAA}"/>
              </a:ext>
            </a:extLst>
          </p:cNvPr>
          <p:cNvSpPr txBox="1"/>
          <p:nvPr/>
        </p:nvSpPr>
        <p:spPr>
          <a:xfrm>
            <a:off x="5852684" y="3079102"/>
            <a:ext cx="2059676" cy="523220"/>
          </a:xfrm>
          <a:prstGeom prst="rect">
            <a:avLst/>
          </a:prstGeom>
          <a:noFill/>
          <a:ln w="28575">
            <a:solidFill>
              <a:srgbClr val="E1021B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8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= 13 –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8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3548D7-11F2-2A4D-BA53-1DCF85C8435E}"/>
              </a:ext>
            </a:extLst>
          </p:cNvPr>
          <p:cNvSpPr txBox="1"/>
          <p:nvPr/>
        </p:nvSpPr>
        <p:spPr>
          <a:xfrm>
            <a:off x="3470987" y="3023119"/>
            <a:ext cx="503853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E1021B"/>
                </a:solidFill>
              </a:rPr>
              <a:t>12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2C5C16-E448-7949-A24F-AD4A150C49EF}"/>
              </a:ext>
            </a:extLst>
          </p:cNvPr>
          <p:cNvSpPr txBox="1"/>
          <p:nvPr/>
        </p:nvSpPr>
        <p:spPr>
          <a:xfrm>
            <a:off x="4068144" y="2929815"/>
            <a:ext cx="485195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E1021B"/>
                </a:solidFill>
              </a:rPr>
              <a:t>11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A56B4ED-D297-1F4D-BD44-C08409F7C8C4}"/>
              </a:ext>
            </a:extLst>
          </p:cNvPr>
          <p:cNvSpPr txBox="1"/>
          <p:nvPr/>
        </p:nvSpPr>
        <p:spPr>
          <a:xfrm>
            <a:off x="3530079" y="2447735"/>
            <a:ext cx="485195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E1021B"/>
                </a:solidFill>
              </a:rPr>
              <a:t>10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577265D-9AA3-D44F-9E1A-77C1ABEA248B}"/>
              </a:ext>
            </a:extLst>
          </p:cNvPr>
          <p:cNvSpPr txBox="1"/>
          <p:nvPr/>
        </p:nvSpPr>
        <p:spPr>
          <a:xfrm>
            <a:off x="4971921" y="5211710"/>
            <a:ext cx="485195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E1021B"/>
                </a:solidFill>
              </a:rPr>
              <a:t>-1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22B4E3-FF85-BB4C-A0C9-3E8356560747}"/>
              </a:ext>
            </a:extLst>
          </p:cNvPr>
          <p:cNvSpPr txBox="1"/>
          <p:nvPr/>
        </p:nvSpPr>
        <p:spPr>
          <a:xfrm>
            <a:off x="5569082" y="4837710"/>
            <a:ext cx="485195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E1021B"/>
                </a:solidFill>
              </a:rPr>
              <a:t>-1</a:t>
            </a:r>
          </a:p>
        </p:txBody>
      </p:sp>
    </p:spTree>
    <p:extLst>
      <p:ext uri="{BB962C8B-B14F-4D97-AF65-F5344CB8AC3E}">
        <p14:creationId xmlns:p14="http://schemas.microsoft.com/office/powerpoint/2010/main" val="34958382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27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Reading the correlation matrices throughout this tutorial:</a:t>
            </a:r>
            <a:endParaRPr lang="en-US" sz="3200" dirty="0">
              <a:solidFill>
                <a:srgbClr val="E1021B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51080A-0F01-0148-B127-726B7AE3BA1A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79CD15-B646-3C4F-B67C-219631833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8076" y="2127255"/>
            <a:ext cx="4591994" cy="3214396"/>
          </a:xfrm>
          <a:prstGeom prst="rect">
            <a:avLst/>
          </a:prstGeom>
        </p:spPr>
      </p:pic>
      <p:pic>
        <p:nvPicPr>
          <p:cNvPr id="20" name="Picture 19" descr="DataFinal.eps">
            <a:extLst>
              <a:ext uri="{FF2B5EF4-FFF2-40B4-BE49-F238E27FC236}">
                <a16:creationId xmlns:a16="http://schemas.microsoft.com/office/drawing/2014/main" id="{6D5076A4-F6FE-2945-B124-DD02DED14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70" y="2183366"/>
            <a:ext cx="4511834" cy="315828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9DF0AD3-A4A3-AD46-92C8-A630324CC3EC}"/>
              </a:ext>
            </a:extLst>
          </p:cNvPr>
          <p:cNvSpPr txBox="1"/>
          <p:nvPr/>
        </p:nvSpPr>
        <p:spPr>
          <a:xfrm>
            <a:off x="7156183" y="1635893"/>
            <a:ext cx="1723887" cy="769441"/>
          </a:xfrm>
          <a:prstGeom prst="rect">
            <a:avLst/>
          </a:prstGeom>
          <a:solidFill>
            <a:srgbClr val="E1021B"/>
          </a:solidFill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Full positive correlation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52A12AD-5BF4-4B47-8E38-0056D49F5EE3}"/>
              </a:ext>
            </a:extLst>
          </p:cNvPr>
          <p:cNvCxnSpPr>
            <a:cxnSpLocks/>
          </p:cNvCxnSpPr>
          <p:nvPr/>
        </p:nvCxnSpPr>
        <p:spPr>
          <a:xfrm flipV="1">
            <a:off x="1888761" y="3252866"/>
            <a:ext cx="0" cy="239843"/>
          </a:xfrm>
          <a:prstGeom prst="straightConnector1">
            <a:avLst/>
          </a:prstGeom>
          <a:ln w="38100">
            <a:solidFill>
              <a:srgbClr val="E1021B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B2CB701-6517-F44B-B207-7F890D3B88F7}"/>
              </a:ext>
            </a:extLst>
          </p:cNvPr>
          <p:cNvCxnSpPr>
            <a:cxnSpLocks/>
          </p:cNvCxnSpPr>
          <p:nvPr/>
        </p:nvCxnSpPr>
        <p:spPr>
          <a:xfrm flipV="1">
            <a:off x="2221041" y="3210396"/>
            <a:ext cx="0" cy="239843"/>
          </a:xfrm>
          <a:prstGeom prst="straightConnector1">
            <a:avLst/>
          </a:prstGeom>
          <a:ln w="38100">
            <a:solidFill>
              <a:srgbClr val="E1021B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E78E41A-6AEA-384B-81F7-1A8120FF3493}"/>
              </a:ext>
            </a:extLst>
          </p:cNvPr>
          <p:cNvCxnSpPr>
            <a:cxnSpLocks/>
          </p:cNvCxnSpPr>
          <p:nvPr/>
        </p:nvCxnSpPr>
        <p:spPr>
          <a:xfrm flipV="1">
            <a:off x="5596326" y="3450239"/>
            <a:ext cx="1988697" cy="1"/>
          </a:xfrm>
          <a:prstGeom prst="straightConnector1">
            <a:avLst/>
          </a:prstGeom>
          <a:ln w="38100">
            <a:solidFill>
              <a:srgbClr val="E1021B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2E273EB-10D9-B247-A932-1B7F76F0FD06}"/>
              </a:ext>
            </a:extLst>
          </p:cNvPr>
          <p:cNvCxnSpPr>
            <a:cxnSpLocks/>
          </p:cNvCxnSpPr>
          <p:nvPr/>
        </p:nvCxnSpPr>
        <p:spPr>
          <a:xfrm>
            <a:off x="6940446" y="2653259"/>
            <a:ext cx="0" cy="2008682"/>
          </a:xfrm>
          <a:prstGeom prst="straightConnector1">
            <a:avLst/>
          </a:prstGeom>
          <a:ln w="38100">
            <a:solidFill>
              <a:srgbClr val="E1021B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3E2BD1A-B744-0C40-842C-5972E416D4BB}"/>
              </a:ext>
            </a:extLst>
          </p:cNvPr>
          <p:cNvCxnSpPr>
            <a:cxnSpLocks/>
          </p:cNvCxnSpPr>
          <p:nvPr/>
        </p:nvCxnSpPr>
        <p:spPr>
          <a:xfrm flipV="1">
            <a:off x="4007369" y="3707570"/>
            <a:ext cx="0" cy="239843"/>
          </a:xfrm>
          <a:prstGeom prst="straightConnector1">
            <a:avLst/>
          </a:prstGeom>
          <a:ln w="38100">
            <a:solidFill>
              <a:srgbClr val="0EE137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E9FFD36-61FA-D842-A23E-96A2652E961C}"/>
              </a:ext>
            </a:extLst>
          </p:cNvPr>
          <p:cNvCxnSpPr>
            <a:cxnSpLocks/>
          </p:cNvCxnSpPr>
          <p:nvPr/>
        </p:nvCxnSpPr>
        <p:spPr>
          <a:xfrm flipV="1">
            <a:off x="7427625" y="2653260"/>
            <a:ext cx="0" cy="2008681"/>
          </a:xfrm>
          <a:prstGeom prst="straightConnector1">
            <a:avLst/>
          </a:prstGeom>
          <a:ln w="38100">
            <a:solidFill>
              <a:srgbClr val="0EE137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964D529F-9BD2-A64F-9808-28706EEA3FC4}"/>
              </a:ext>
            </a:extLst>
          </p:cNvPr>
          <p:cNvSpPr txBox="1"/>
          <p:nvPr/>
        </p:nvSpPr>
        <p:spPr>
          <a:xfrm>
            <a:off x="7096906" y="5241515"/>
            <a:ext cx="1783164" cy="769441"/>
          </a:xfrm>
          <a:prstGeom prst="rect">
            <a:avLst/>
          </a:prstGeom>
          <a:solidFill>
            <a:srgbClr val="60FF58"/>
          </a:solidFill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Full negative correlation</a:t>
            </a:r>
          </a:p>
        </p:txBody>
      </p:sp>
      <p:cxnSp>
        <p:nvCxnSpPr>
          <p:cNvPr id="35" name="Curved Connector 34">
            <a:extLst>
              <a:ext uri="{FF2B5EF4-FFF2-40B4-BE49-F238E27FC236}">
                <a16:creationId xmlns:a16="http://schemas.microsoft.com/office/drawing/2014/main" id="{714F60FC-7F06-8B49-AFE7-6F3829DB3B31}"/>
              </a:ext>
            </a:extLst>
          </p:cNvPr>
          <p:cNvCxnSpPr/>
          <p:nvPr/>
        </p:nvCxnSpPr>
        <p:spPr>
          <a:xfrm rot="16200000" flipV="1">
            <a:off x="7535079" y="4876777"/>
            <a:ext cx="579574" cy="149901"/>
          </a:xfrm>
          <a:prstGeom prst="curvedConnector3">
            <a:avLst/>
          </a:prstGeom>
          <a:ln>
            <a:solidFill>
              <a:srgbClr val="0EE137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urved Connector 36">
            <a:extLst>
              <a:ext uri="{FF2B5EF4-FFF2-40B4-BE49-F238E27FC236}">
                <a16:creationId xmlns:a16="http://schemas.microsoft.com/office/drawing/2014/main" id="{F7D05269-E0E5-BD45-A844-B7BC6C1E73F1}"/>
              </a:ext>
            </a:extLst>
          </p:cNvPr>
          <p:cNvCxnSpPr>
            <a:stCxn id="9" idx="1"/>
          </p:cNvCxnSpPr>
          <p:nvPr/>
        </p:nvCxnSpPr>
        <p:spPr>
          <a:xfrm rot="10800000" flipH="1" flipV="1">
            <a:off x="7156182" y="2020613"/>
            <a:ext cx="552149" cy="632645"/>
          </a:xfrm>
          <a:prstGeom prst="curvedConnector4">
            <a:avLst>
              <a:gd name="adj1" fmla="val -41402"/>
              <a:gd name="adj2" fmla="val 80406"/>
            </a:avLst>
          </a:prstGeom>
          <a:ln>
            <a:solidFill>
              <a:srgbClr val="E1021B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44849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27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E1021B"/>
                </a:solidFill>
              </a:rPr>
              <a:t>Introduction</a:t>
            </a:r>
            <a:endParaRPr lang="en-US" dirty="0">
              <a:solidFill>
                <a:srgbClr val="E1021B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91023" y="1440488"/>
            <a:ext cx="45665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u="sng" dirty="0">
                <a:solidFill>
                  <a:srgbClr val="FF0000"/>
                </a:solidFill>
                <a:latin typeface="Arial"/>
                <a:cs typeface="Arial"/>
              </a:rPr>
              <a:t>Nuclear data evaluations</a:t>
            </a:r>
            <a:r>
              <a:rPr lang="en-US" sz="2200" b="1" dirty="0">
                <a:solidFill>
                  <a:srgbClr val="FF0000"/>
                </a:solidFill>
                <a:latin typeface="Arial"/>
                <a:cs typeface="Arial"/>
              </a:rPr>
              <a:t> provide one recommended data set for applications based on exp. and model information.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41461" y="3282632"/>
            <a:ext cx="47386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u="sng" dirty="0">
                <a:solidFill>
                  <a:srgbClr val="FF0000"/>
                </a:solidFill>
                <a:latin typeface="Arial"/>
                <a:cs typeface="Arial"/>
              </a:rPr>
              <a:t>Subjective choices</a:t>
            </a:r>
            <a:r>
              <a:rPr lang="en-US" sz="2200" b="1" dirty="0">
                <a:solidFill>
                  <a:srgbClr val="FF0000"/>
                </a:solidFill>
                <a:latin typeface="Arial"/>
                <a:cs typeface="Arial"/>
              </a:rPr>
              <a:t> are made for exp. data, model, evaluation algorithm and uncertainties. 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9371" y="4698821"/>
            <a:ext cx="66503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u="sng" dirty="0">
                <a:solidFill>
                  <a:srgbClr val="FF0000"/>
                </a:solidFill>
                <a:latin typeface="Arial"/>
                <a:cs typeface="Arial"/>
              </a:rPr>
              <a:t>Probability density function</a:t>
            </a:r>
            <a:r>
              <a:rPr lang="en-US" sz="2200" b="1" dirty="0">
                <a:solidFill>
                  <a:srgbClr val="FF0000"/>
                </a:solidFill>
                <a:latin typeface="Arial"/>
                <a:cs typeface="Arial"/>
              </a:rPr>
              <a:t>: “complete information” of its variables.</a:t>
            </a:r>
            <a:endParaRPr lang="en-US" sz="2400" b="1" dirty="0">
              <a:solidFill>
                <a:srgbClr val="FF0000"/>
              </a:solidFill>
              <a:latin typeface="Arial"/>
              <a:cs typeface="Arial"/>
            </a:endParaRPr>
          </a:p>
          <a:p>
            <a:r>
              <a:rPr lang="en-US" sz="2200" b="1" u="sng" dirty="0">
                <a:solidFill>
                  <a:srgbClr val="FF0000"/>
                </a:solidFill>
                <a:latin typeface="Arial"/>
                <a:cs typeface="Arial"/>
              </a:rPr>
              <a:t>covariance matrix</a:t>
            </a:r>
            <a:r>
              <a:rPr lang="en-US" sz="2200" b="1" dirty="0">
                <a:solidFill>
                  <a:srgbClr val="FF0000"/>
                </a:solidFill>
                <a:latin typeface="Arial"/>
                <a:cs typeface="Arial"/>
              </a:rPr>
              <a:t>: 2</a:t>
            </a:r>
            <a:r>
              <a:rPr lang="en-US" sz="2200" b="1" baseline="30000" dirty="0">
                <a:solidFill>
                  <a:srgbClr val="FF0000"/>
                </a:solidFill>
                <a:latin typeface="Arial"/>
                <a:cs typeface="Arial"/>
              </a:rPr>
              <a:t>nd</a:t>
            </a:r>
            <a:r>
              <a:rPr lang="en-US" sz="2200" b="1" dirty="0">
                <a:solidFill>
                  <a:srgbClr val="FF0000"/>
                </a:solidFill>
                <a:latin typeface="Arial"/>
                <a:cs typeface="Arial"/>
              </a:rPr>
              <a:t> moment of </a:t>
            </a:r>
            <a:r>
              <a:rPr lang="en-US" sz="2200" b="1" dirty="0" err="1">
                <a:solidFill>
                  <a:srgbClr val="FF0000"/>
                </a:solidFill>
                <a:latin typeface="Arial"/>
                <a:cs typeface="Arial"/>
              </a:rPr>
              <a:t>pdf</a:t>
            </a:r>
            <a:r>
              <a:rPr lang="en-US" sz="2200" b="1" dirty="0">
                <a:solidFill>
                  <a:srgbClr val="FF0000"/>
                </a:solidFill>
                <a:latin typeface="Arial"/>
                <a:cs typeface="Arial"/>
              </a:rPr>
              <a:t>; measures linear dependence between variables.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5230" y="1655856"/>
            <a:ext cx="3119385" cy="162677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4904" y="4857040"/>
            <a:ext cx="2351932" cy="97660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023" y="2826929"/>
            <a:ext cx="3850438" cy="2003923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>
          <a:xfrm>
            <a:off x="7413571" y="2695244"/>
            <a:ext cx="490121" cy="39862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884153" y="2881921"/>
            <a:ext cx="95975" cy="9144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374437" y="2669921"/>
            <a:ext cx="61546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b="1" dirty="0"/>
              <a:t>Neutron </a:t>
            </a:r>
            <a:r>
              <a:rPr lang="en-US" sz="1000" b="1" dirty="0" err="1"/>
              <a:t>Dosimetry</a:t>
            </a:r>
            <a:endParaRPr lang="en-US" sz="1000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E15EBDC-2DFB-1A4C-A907-6A039F2CE71B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576991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E1021B"/>
                </a:solidFill>
              </a:rPr>
              <a:t>Introduction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32339" y="2774960"/>
            <a:ext cx="6695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E1021B"/>
                </a:solidFill>
              </a:rPr>
              <a:t>What are evaluated data?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4FB1D1-0F3E-4B4C-8467-CF4D9CB34E75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42362447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Experimental uncertainties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29496" y="1587655"/>
            <a:ext cx="371903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effectLst/>
              </a:rPr>
              <a:t>Which approach is recommended to estimate experimental </a:t>
            </a:r>
            <a:r>
              <a:rPr lang="en-US" sz="2400" dirty="0" err="1">
                <a:effectLst/>
              </a:rPr>
              <a:t>covariances</a:t>
            </a:r>
            <a:r>
              <a:rPr lang="en-US" sz="2400" dirty="0">
                <a:effectLst/>
              </a:rPr>
              <a:t>?</a:t>
            </a:r>
          </a:p>
          <a:p>
            <a:endParaRPr lang="en-US" sz="2200" dirty="0"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3511" y="3282632"/>
            <a:ext cx="532867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effectLst/>
              </a:rPr>
              <a:t>Can simplified estimates of experimental </a:t>
            </a:r>
            <a:r>
              <a:rPr lang="en-US" sz="2400" dirty="0" err="1">
                <a:effectLst/>
              </a:rPr>
              <a:t>covariances</a:t>
            </a:r>
            <a:r>
              <a:rPr lang="en-US" sz="2400" dirty="0">
                <a:effectLst/>
              </a:rPr>
              <a:t> impact evaluations &amp; benchmark simulations?</a:t>
            </a:r>
          </a:p>
          <a:p>
            <a:pPr algn="r"/>
            <a:endParaRPr lang="en-US" sz="2200" dirty="0">
              <a:latin typeface="Arial"/>
              <a:cs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1445" y="4803139"/>
            <a:ext cx="4975283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effectLst/>
              </a:rPr>
              <a:t>Can neglected </a:t>
            </a:r>
            <a:r>
              <a:rPr lang="en-US" sz="2400" dirty="0" err="1">
                <a:effectLst/>
              </a:rPr>
              <a:t>covariances</a:t>
            </a:r>
            <a:r>
              <a:rPr lang="en-US" sz="2400" dirty="0">
                <a:effectLst/>
              </a:rPr>
              <a:t> between different experiments impact evaluations &amp; benchmark simulations?</a:t>
            </a:r>
          </a:p>
          <a:p>
            <a:br>
              <a:rPr lang="en-US" sz="2400" dirty="0">
                <a:effectLst/>
              </a:rPr>
            </a:br>
            <a:endParaRPr lang="en-US" sz="2400" dirty="0">
              <a:effectLst/>
            </a:endParaRPr>
          </a:p>
          <a:p>
            <a:endParaRPr lang="en-US" sz="2200" dirty="0">
              <a:latin typeface="Arial"/>
              <a:cs typeface="Arial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872" y="1560806"/>
            <a:ext cx="2613691" cy="172182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64" y="2972737"/>
            <a:ext cx="3667680" cy="1661634"/>
          </a:xfrm>
          <a:prstGeom prst="rect">
            <a:avLst/>
          </a:prstGeom>
        </p:spPr>
      </p:pic>
      <p:pic>
        <p:nvPicPr>
          <p:cNvPr id="19" name="Picture 18" descr="CorExperimentWithCrossCorEx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1" y="4803139"/>
            <a:ext cx="1361950" cy="1252115"/>
          </a:xfrm>
          <a:prstGeom prst="rect">
            <a:avLst/>
          </a:prstGeom>
        </p:spPr>
      </p:pic>
      <p:pic>
        <p:nvPicPr>
          <p:cNvPr id="20" name="Picture 19" descr="CorExperimentWithoutCrossCorEx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488" y="4821515"/>
            <a:ext cx="1342029" cy="123373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090601B-3E35-A14A-8587-FA1912268FE0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064082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Experimental uncertainties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297654" y="2485034"/>
            <a:ext cx="6695362" cy="2123658"/>
          </a:xfrm>
          <a:prstGeom prst="rect">
            <a:avLst/>
          </a:prstGeom>
          <a:noFill/>
          <a:scene3d>
            <a:camera prst="orthographicFront">
              <a:rot lat="0" lon="0" rev="6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3">
                    <a:lumMod val="75000"/>
                  </a:schemeClr>
                </a:solidFill>
                <a:effectLst/>
              </a:rPr>
              <a:t>Which approach is recommended to estimate experimental </a:t>
            </a:r>
            <a:r>
              <a:rPr lang="en-US" sz="4400" b="1" dirty="0" err="1">
                <a:solidFill>
                  <a:schemeClr val="accent3">
                    <a:lumMod val="75000"/>
                  </a:schemeClr>
                </a:solidFill>
                <a:effectLst/>
              </a:rPr>
              <a:t>covariances</a:t>
            </a:r>
            <a:r>
              <a:rPr lang="en-US" sz="4400" b="1" dirty="0">
                <a:solidFill>
                  <a:schemeClr val="accent3">
                    <a:lumMod val="75000"/>
                  </a:schemeClr>
                </a:solidFill>
              </a:rPr>
              <a:t>?</a:t>
            </a:r>
            <a:endParaRPr lang="en-US" sz="4400" b="1" dirty="0">
              <a:solidFill>
                <a:schemeClr val="accent3">
                  <a:lumMod val="75000"/>
                </a:schemeClr>
              </a:solidFill>
              <a:effectLst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7EE209-FF58-2B4F-A3EA-C04EE3EEC170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4993728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I) Extract from EXFOR [13] and literature information about set-up, analysis &amp;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</a:rPr>
              <a:t>unc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. of experiment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707" y="1523999"/>
            <a:ext cx="7522279" cy="449832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A9C0E59-3291-7641-8784-DEBA1C4B11CF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80457208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I) Extract from EXFOR [13] and literature information about set-up, analysis &amp;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</a:rPr>
              <a:t>unc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. of experiment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68" y="1555581"/>
            <a:ext cx="5224663" cy="287020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8766" y="3692517"/>
            <a:ext cx="7295234" cy="221316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126020" y="1555581"/>
            <a:ext cx="3797043" cy="382336"/>
          </a:xfrm>
          <a:prstGeom prst="rect">
            <a:avLst/>
          </a:prstGeom>
          <a:noFill/>
          <a:ln w="19050" cmpd="sng">
            <a:solidFill>
              <a:srgbClr val="E1021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697404" y="2716221"/>
            <a:ext cx="3797043" cy="976295"/>
          </a:xfrm>
          <a:prstGeom prst="rect">
            <a:avLst/>
          </a:prstGeom>
          <a:noFill/>
          <a:ln w="19050" cmpd="sng">
            <a:solidFill>
              <a:srgbClr val="E1021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6232388" y="1806977"/>
            <a:ext cx="23175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One example of a rather detailed </a:t>
            </a:r>
            <a:r>
              <a:rPr lang="en-US" sz="2200" baseline="30000" dirty="0">
                <a:latin typeface="Arial"/>
                <a:cs typeface="Arial"/>
              </a:rPr>
              <a:t>239</a:t>
            </a:r>
            <a:r>
              <a:rPr lang="en-US" sz="2200" dirty="0">
                <a:latin typeface="Arial"/>
                <a:cs typeface="Arial"/>
              </a:rPr>
              <a:t>Pu PFNS EXFOR entry.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2BBC57D-8CC9-C847-BB2D-1AF53C8B527B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850361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II) Estimate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</a:rPr>
              <a:t>var</a:t>
            </a:r>
            <a:r>
              <a:rPr lang="en-US" sz="3200" b="1" baseline="30000" dirty="0" err="1">
                <a:solidFill>
                  <a:schemeClr val="accent3">
                    <a:lumMod val="75000"/>
                  </a:schemeClr>
                </a:solidFill>
              </a:rPr>
              <a:t>k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(x</a:t>
            </a:r>
            <a:r>
              <a:rPr lang="en-US" sz="3200" b="1" baseline="-25000" dirty="0">
                <a:solidFill>
                  <a:schemeClr val="accent3">
                    <a:lumMod val="75000"/>
                  </a:schemeClr>
                </a:solidFill>
              </a:rPr>
              <a:t>1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) and cor</a:t>
            </a:r>
            <a:r>
              <a:rPr lang="en-US" sz="3200" b="1" baseline="30000" dirty="0">
                <a:solidFill>
                  <a:schemeClr val="accent3">
                    <a:lumMod val="75000"/>
                  </a:schemeClr>
                </a:solidFill>
              </a:rPr>
              <a:t>k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(x</a:t>
            </a:r>
            <a:r>
              <a:rPr lang="en-US" sz="3200" b="1" baseline="-25000" dirty="0">
                <a:solidFill>
                  <a:schemeClr val="accent3">
                    <a:lumMod val="75000"/>
                  </a:schemeClr>
                </a:solidFill>
              </a:rPr>
              <a:t>1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,x</a:t>
            </a:r>
            <a:r>
              <a:rPr lang="en-US" sz="3200" b="1" baseline="-25000" dirty="0">
                <a:solidFill>
                  <a:schemeClr val="accent3">
                    <a:lumMod val="75000"/>
                  </a:schemeClr>
                </a:solidFill>
              </a:rPr>
              <a:t>2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) for k distinct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</a:rPr>
              <a:t>unc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. sources based on exp. information [14,15].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03" y="2156727"/>
            <a:ext cx="5299995" cy="20595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371" y="1571284"/>
            <a:ext cx="45957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Possible uncertainty sources of a PFNS experiment [2]: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481160" y="3954398"/>
            <a:ext cx="13093" cy="1820071"/>
          </a:xfrm>
          <a:prstGeom prst="line">
            <a:avLst/>
          </a:prstGeom>
          <a:ln w="19050" cmpd="sng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735046" y="3954398"/>
            <a:ext cx="13093" cy="1820071"/>
          </a:xfrm>
          <a:prstGeom prst="line">
            <a:avLst/>
          </a:prstGeom>
          <a:ln w="19050" cmpd="sng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893604" y="3989217"/>
            <a:ext cx="13093" cy="1820071"/>
          </a:xfrm>
          <a:prstGeom prst="line">
            <a:avLst/>
          </a:prstGeom>
          <a:ln w="19050" cmpd="sng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756118" y="3954398"/>
            <a:ext cx="2003268" cy="1785104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Uncertainty in determining neutron detector efficiency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39790" y="4120574"/>
            <a:ext cx="1588998" cy="1446550"/>
          </a:xfrm>
          <a:prstGeom prst="rect">
            <a:avLst/>
          </a:prstGeom>
          <a:noFill/>
          <a:ln w="38100" cmpd="sng">
            <a:solidFill>
              <a:srgbClr val="60FF58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Finite time resolution, TOF length </a:t>
            </a:r>
            <a:r>
              <a:rPr lang="en-US" sz="2200" dirty="0" err="1">
                <a:latin typeface="Arial"/>
                <a:cs typeface="Arial"/>
              </a:rPr>
              <a:t>unc</a:t>
            </a:r>
            <a:r>
              <a:rPr lang="en-US" sz="2200" dirty="0">
                <a:latin typeface="Arial"/>
                <a:cs typeface="Arial"/>
              </a:rPr>
              <a:t>, …</a:t>
            </a:r>
          </a:p>
        </p:txBody>
      </p:sp>
      <p:sp>
        <p:nvSpPr>
          <p:cNvPr id="19" name="Oval 18"/>
          <p:cNvSpPr/>
          <p:nvPr/>
        </p:nvSpPr>
        <p:spPr>
          <a:xfrm>
            <a:off x="3495899" y="3469919"/>
            <a:ext cx="353518" cy="35353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028732" y="3950352"/>
            <a:ext cx="1588998" cy="1785104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Incomplete correction of multiple scattered neutrons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952603" y="3090192"/>
            <a:ext cx="430369" cy="445197"/>
          </a:xfrm>
          <a:prstGeom prst="rect">
            <a:avLst/>
          </a:prstGeom>
          <a:noFill/>
          <a:ln w="38100" cmpd="sng">
            <a:solidFill>
              <a:srgbClr val="00FF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877248" y="4216279"/>
            <a:ext cx="1869854" cy="1446550"/>
          </a:xfrm>
          <a:prstGeom prst="rect">
            <a:avLst/>
          </a:prstGeom>
          <a:noFill/>
          <a:ln w="38100" cmpd="sng">
            <a:solidFill>
              <a:srgbClr val="00FFF8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Incomplete correction of background particles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9500CC4-0380-5E4A-B51C-68112C7C52C3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42019490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46793" y="3799130"/>
            <a:ext cx="798687" cy="315884"/>
          </a:xfrm>
          <a:prstGeom prst="rect">
            <a:avLst/>
          </a:prstGeom>
          <a:solidFill>
            <a:srgbClr val="60FF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391" y="1417638"/>
            <a:ext cx="5299995" cy="20595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III) Combine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</a:rPr>
              <a:t>var</a:t>
            </a:r>
            <a:r>
              <a:rPr lang="en-US" sz="3200" b="1" baseline="30000" dirty="0" err="1">
                <a:solidFill>
                  <a:schemeClr val="accent3">
                    <a:lumMod val="75000"/>
                  </a:schemeClr>
                </a:solidFill>
              </a:rPr>
              <a:t>k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(x</a:t>
            </a:r>
            <a:r>
              <a:rPr lang="en-US" sz="3200" b="1" baseline="-25000" dirty="0">
                <a:solidFill>
                  <a:schemeClr val="accent3">
                    <a:lumMod val="75000"/>
                  </a:schemeClr>
                </a:solidFill>
              </a:rPr>
              <a:t>1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) and cor</a:t>
            </a:r>
            <a:r>
              <a:rPr lang="en-US" sz="3200" b="1" baseline="30000" dirty="0">
                <a:solidFill>
                  <a:schemeClr val="accent3">
                    <a:lumMod val="75000"/>
                  </a:schemeClr>
                </a:solidFill>
              </a:rPr>
              <a:t>k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(x</a:t>
            </a:r>
            <a:r>
              <a:rPr lang="en-US" sz="3200" b="1" baseline="-25000" dirty="0">
                <a:solidFill>
                  <a:schemeClr val="accent3">
                    <a:lumMod val="75000"/>
                  </a:schemeClr>
                </a:solidFill>
              </a:rPr>
              <a:t>1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,x</a:t>
            </a:r>
            <a:r>
              <a:rPr lang="en-US" sz="3200" b="1" baseline="-25000" dirty="0">
                <a:solidFill>
                  <a:schemeClr val="accent3">
                    <a:lumMod val="75000"/>
                  </a:schemeClr>
                </a:solidFill>
              </a:rPr>
              <a:t>2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) for k distinct uncertainty sources to total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</a:rPr>
              <a:t>covariances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</a:rPr>
              <a:t>Cov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(x</a:t>
            </a:r>
            <a:r>
              <a:rPr lang="en-US" sz="3200" b="1" baseline="-25000" dirty="0">
                <a:solidFill>
                  <a:schemeClr val="accent3">
                    <a:lumMod val="75000"/>
                  </a:schemeClr>
                </a:solidFill>
              </a:rPr>
              <a:t>1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,x</a:t>
            </a:r>
            <a:r>
              <a:rPr lang="en-US" sz="3200" b="1" baseline="-25000" dirty="0">
                <a:solidFill>
                  <a:schemeClr val="accent3">
                    <a:lumMod val="75000"/>
                  </a:schemeClr>
                </a:solidFill>
              </a:rPr>
              <a:t>2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782394" y="2370022"/>
            <a:ext cx="430369" cy="445197"/>
          </a:xfrm>
          <a:prstGeom prst="rect">
            <a:avLst/>
          </a:prstGeom>
          <a:noFill/>
          <a:ln w="38100" cmpd="sng">
            <a:solidFill>
              <a:srgbClr val="00FF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325690" y="2736655"/>
            <a:ext cx="353518" cy="35353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928" y="3799130"/>
            <a:ext cx="6816436" cy="315884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110505" y="3735287"/>
            <a:ext cx="948403" cy="445197"/>
          </a:xfrm>
          <a:prstGeom prst="rect">
            <a:avLst/>
          </a:prstGeom>
          <a:noFill/>
          <a:ln w="38100" cmpd="sng">
            <a:solidFill>
              <a:srgbClr val="00FF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185125" y="3735287"/>
            <a:ext cx="1261668" cy="44519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415694" y="3799130"/>
            <a:ext cx="955807" cy="315884"/>
          </a:xfrm>
          <a:prstGeom prst="rect">
            <a:avLst/>
          </a:prstGeom>
          <a:noFill/>
          <a:ln w="38100" cmpd="sng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720134" y="4596006"/>
            <a:ext cx="788213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>
                <a:latin typeface="Arial"/>
                <a:cs typeface="Arial"/>
              </a:rPr>
              <a:t>Advantages: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Same technique can be used to </a:t>
            </a:r>
            <a:r>
              <a:rPr lang="en-US" sz="2200" b="1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estimate </a:t>
            </a:r>
            <a:r>
              <a:rPr lang="en-US" sz="2200" b="1" dirty="0" err="1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covariances</a:t>
            </a:r>
            <a:r>
              <a:rPr lang="en-US" sz="2200" b="1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 between experiments</a:t>
            </a:r>
            <a:r>
              <a:rPr lang="en-US" sz="2200" b="1" dirty="0">
                <a:latin typeface="Arial"/>
                <a:cs typeface="Arial"/>
              </a:rPr>
              <a:t> </a:t>
            </a:r>
            <a:r>
              <a:rPr lang="en-US" sz="2200" dirty="0">
                <a:latin typeface="Arial"/>
                <a:cs typeface="Arial"/>
              </a:rPr>
              <a:t>more transparently.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Additional </a:t>
            </a:r>
            <a:r>
              <a:rPr lang="en-US" sz="2200" b="1" dirty="0">
                <a:solidFill>
                  <a:srgbClr val="77933C"/>
                </a:solidFill>
                <a:latin typeface="Arial"/>
                <a:cs typeface="Arial"/>
              </a:rPr>
              <a:t>uncertainties can be easily added.</a:t>
            </a:r>
          </a:p>
          <a:p>
            <a:endParaRPr lang="en-US" sz="2200" b="1" dirty="0">
              <a:solidFill>
                <a:srgbClr val="77933C"/>
              </a:solidFill>
              <a:latin typeface="Arial"/>
              <a:cs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EAE52EA-D498-D441-B445-E9E947CAC836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9417516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Experimental uncertainties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297654" y="2485034"/>
            <a:ext cx="6695362" cy="3477875"/>
          </a:xfrm>
          <a:prstGeom prst="rect">
            <a:avLst/>
          </a:prstGeom>
          <a:noFill/>
          <a:scene3d>
            <a:camera prst="orthographicFront">
              <a:rot lat="0" lon="0" rev="6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77933C"/>
                </a:solidFill>
                <a:effectLst/>
              </a:rPr>
              <a:t>Can simplified estimates of experimental </a:t>
            </a:r>
            <a:r>
              <a:rPr lang="en-US" sz="4400" b="1" dirty="0" err="1">
                <a:solidFill>
                  <a:srgbClr val="77933C"/>
                </a:solidFill>
                <a:effectLst/>
              </a:rPr>
              <a:t>covariances</a:t>
            </a:r>
            <a:r>
              <a:rPr lang="en-US" sz="4400" b="1" dirty="0">
                <a:solidFill>
                  <a:srgbClr val="77933C"/>
                </a:solidFill>
                <a:effectLst/>
              </a:rPr>
              <a:t> impact evaluations &amp; benchmark simulations?</a:t>
            </a:r>
          </a:p>
          <a:p>
            <a:pPr algn="ctr"/>
            <a:endParaRPr lang="en-US" sz="4400" b="1" dirty="0">
              <a:solidFill>
                <a:srgbClr val="77933C"/>
              </a:solidFill>
              <a:latin typeface="Arial"/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86BF13-A898-DC40-9D80-26467EC46CAF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44224878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Comparing evaluations using simplified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</a:rPr>
              <a:t>vs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 detailed estimate of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</a:rPr>
              <a:t>Cov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 of experimental data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850" y="1872810"/>
            <a:ext cx="7425017" cy="336388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7766" y="1505814"/>
            <a:ext cx="38363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>
                <a:solidFill>
                  <a:srgbClr val="77933C"/>
                </a:solidFill>
                <a:latin typeface="Arial"/>
                <a:cs typeface="Arial"/>
              </a:rPr>
              <a:t>Detailed uncertainty estimate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00478" y="1518908"/>
            <a:ext cx="41243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>
                <a:solidFill>
                  <a:srgbClr val="77933C"/>
                </a:solidFill>
                <a:latin typeface="Arial"/>
                <a:cs typeface="Arial"/>
              </a:rPr>
              <a:t>Simplified uncertainty estimate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4504084" y="1417638"/>
            <a:ext cx="0" cy="4695431"/>
          </a:xfrm>
          <a:prstGeom prst="line">
            <a:avLst/>
          </a:prstGeom>
          <a:ln w="38100" cmpd="sng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5093580"/>
            <a:ext cx="45040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Recommended approach to estimate uncertainties [14,15] was taken, described in III.M of [2] and [16].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87390" y="5018167"/>
            <a:ext cx="42291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Total uncertainties extracted from EXFOR and correlations of same exp. are 0.5, otherwise 0 [17].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C99594-9081-224F-BDAB-B790F69FD85D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3686015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Note: this is a real example. The covariances were used to produce nuclear data in US libraries.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850" y="1872810"/>
            <a:ext cx="7425017" cy="336388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7766" y="1505814"/>
            <a:ext cx="38363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>
                <a:solidFill>
                  <a:srgbClr val="77933C"/>
                </a:solidFill>
                <a:latin typeface="Arial"/>
                <a:cs typeface="Arial"/>
              </a:rPr>
              <a:t>Detailed uncertainty estimate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00478" y="1518908"/>
            <a:ext cx="41243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>
                <a:solidFill>
                  <a:srgbClr val="77933C"/>
                </a:solidFill>
                <a:latin typeface="Arial"/>
                <a:cs typeface="Arial"/>
              </a:rPr>
              <a:t>Simplified uncertainty estimate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4504084" y="1417638"/>
            <a:ext cx="0" cy="4695431"/>
          </a:xfrm>
          <a:prstGeom prst="line">
            <a:avLst/>
          </a:prstGeom>
          <a:ln w="38100" cmpd="sng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5183520"/>
            <a:ext cx="45040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Used to produce </a:t>
            </a:r>
            <a:r>
              <a:rPr lang="en-US" sz="2200" baseline="30000" dirty="0"/>
              <a:t>239</a:t>
            </a:r>
            <a:r>
              <a:rPr lang="en-US" sz="2200" dirty="0"/>
              <a:t>Pu PFNS for </a:t>
            </a:r>
            <a:r>
              <a:rPr lang="en-US" sz="2200" b="1" dirty="0">
                <a:solidFill>
                  <a:srgbClr val="E1021B"/>
                </a:solidFill>
              </a:rPr>
              <a:t>ENDF/B-VIII.0 for </a:t>
            </a:r>
            <a:r>
              <a:rPr lang="en-US" sz="2200" b="1" dirty="0" err="1">
                <a:solidFill>
                  <a:srgbClr val="E1021B"/>
                </a:solidFill>
              </a:rPr>
              <a:t>E</a:t>
            </a:r>
            <a:r>
              <a:rPr lang="en-US" sz="2200" b="1" baseline="-25000" dirty="0" err="1">
                <a:solidFill>
                  <a:srgbClr val="E1021B"/>
                </a:solidFill>
              </a:rPr>
              <a:t>inc</a:t>
            </a:r>
            <a:r>
              <a:rPr lang="en-US" sz="2200" b="1" dirty="0">
                <a:solidFill>
                  <a:srgbClr val="E1021B"/>
                </a:solidFill>
              </a:rPr>
              <a:t> &gt; 5 MeV</a:t>
            </a:r>
            <a:r>
              <a:rPr lang="en-US" sz="2200" dirty="0"/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504084" y="5213037"/>
            <a:ext cx="4639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Used for </a:t>
            </a:r>
            <a:r>
              <a:rPr lang="en-US" sz="2200" b="1" dirty="0">
                <a:solidFill>
                  <a:srgbClr val="E1021B"/>
                </a:solidFill>
              </a:rPr>
              <a:t>ENDF/B-VII.1 [18]</a:t>
            </a:r>
            <a:r>
              <a:rPr lang="en-US" sz="2200" dirty="0"/>
              <a:t> </a:t>
            </a:r>
            <a:r>
              <a:rPr lang="en-US" sz="2200" baseline="30000" dirty="0"/>
              <a:t>239</a:t>
            </a:r>
            <a:r>
              <a:rPr lang="en-US" sz="2200" dirty="0"/>
              <a:t>Pu PFNS and for </a:t>
            </a:r>
            <a:r>
              <a:rPr lang="en-US" sz="2200" b="1" dirty="0">
                <a:solidFill>
                  <a:srgbClr val="E1021B"/>
                </a:solidFill>
              </a:rPr>
              <a:t>ENDF/B-VIII.0 for </a:t>
            </a:r>
            <a:r>
              <a:rPr lang="en-US" sz="2200" b="1" dirty="0" err="1">
                <a:solidFill>
                  <a:srgbClr val="E1021B"/>
                </a:solidFill>
              </a:rPr>
              <a:t>E</a:t>
            </a:r>
            <a:r>
              <a:rPr lang="en-US" sz="2200" b="1" baseline="-25000" dirty="0" err="1">
                <a:solidFill>
                  <a:srgbClr val="E1021B"/>
                </a:solidFill>
              </a:rPr>
              <a:t>inc</a:t>
            </a:r>
            <a:r>
              <a:rPr lang="en-US" sz="2200" b="1" dirty="0">
                <a:solidFill>
                  <a:srgbClr val="E1021B"/>
                </a:solidFill>
              </a:rPr>
              <a:t> &lt;=5 MeV</a:t>
            </a:r>
            <a:r>
              <a:rPr lang="en-US" sz="2200" dirty="0"/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C99594-9081-224F-BDAB-B790F69FD85D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35305802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Simplified versus detailed uncertainty results in distinct change of evaluated PFNS [16,19].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SimplifiedVsDetailedExpCovMv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15" y="1623647"/>
            <a:ext cx="4572000" cy="3200400"/>
          </a:xfrm>
          <a:prstGeom prst="rect">
            <a:avLst/>
          </a:prstGeom>
        </p:spPr>
      </p:pic>
      <p:pic>
        <p:nvPicPr>
          <p:cNvPr id="16" name="Picture 15" descr="DataFinal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76412"/>
            <a:ext cx="4572000" cy="3200400"/>
          </a:xfrm>
          <a:prstGeom prst="rect">
            <a:avLst/>
          </a:prstGeom>
        </p:spPr>
      </p:pic>
      <p:cxnSp>
        <p:nvCxnSpPr>
          <p:cNvPr id="17" name="Curved Connector 16"/>
          <p:cNvCxnSpPr/>
          <p:nvPr/>
        </p:nvCxnSpPr>
        <p:spPr>
          <a:xfrm rot="16200000" flipV="1">
            <a:off x="4108421" y="2231814"/>
            <a:ext cx="1914769" cy="1573757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A953178A-B359-D64A-9662-CAA725B4C5B9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427033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537" y="1413857"/>
            <a:ext cx="8329317" cy="47123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Evaluated nuclear data are recommended data of an observable for nuclear applications.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92141" y="2388386"/>
            <a:ext cx="1656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Radiation Transport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97173" y="4515008"/>
            <a:ext cx="1600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Nuclear Medicine 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7BDFA-1B54-D04C-96E5-3D34B39ADD93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5DE6E9-C2CD-4045-B1E1-6E2103745E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5785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Simplified versus detailed uncertainty leads to significantly underestimated evaluated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</a:rPr>
              <a:t>unc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urved Connector 16"/>
          <p:cNvCxnSpPr/>
          <p:nvPr/>
        </p:nvCxnSpPr>
        <p:spPr>
          <a:xfrm rot="10800000">
            <a:off x="3604848" y="3028462"/>
            <a:ext cx="3350844" cy="1143000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SimplifiedVsDetailedExpCov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11031"/>
            <a:ext cx="4572000" cy="3200400"/>
          </a:xfrm>
          <a:prstGeom prst="rect">
            <a:avLst/>
          </a:prstGeom>
        </p:spPr>
      </p:pic>
      <p:pic>
        <p:nvPicPr>
          <p:cNvPr id="10" name="Picture 9" descr="RelUnc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16723"/>
            <a:ext cx="4572000" cy="32004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AB46A30-54AC-8A4D-AE24-B7D29EB695EC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4518971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Simplified versus detailed uncertainty estimate significantly impacts benchmark results. [16]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493126" y="2468165"/>
            <a:ext cx="3273313" cy="24622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200" b="1" dirty="0">
                <a:ln w="11430"/>
                <a:solidFill>
                  <a:srgbClr val="FF0000"/>
                </a:solidFill>
                <a:effectLst/>
                <a:latin typeface="Arial"/>
                <a:cs typeface="Arial"/>
              </a:rPr>
              <a:t>Change in Jezebel </a:t>
            </a:r>
            <a:r>
              <a:rPr lang="en-US" sz="2200" b="1" dirty="0" err="1">
                <a:ln w="11430"/>
                <a:solidFill>
                  <a:srgbClr val="FF0000"/>
                </a:solidFill>
                <a:effectLst/>
                <a:latin typeface="Arial"/>
                <a:cs typeface="Arial"/>
              </a:rPr>
              <a:t>k</a:t>
            </a:r>
            <a:r>
              <a:rPr lang="en-US" sz="2200" b="1" baseline="-25000" dirty="0" err="1">
                <a:ln w="11430"/>
                <a:solidFill>
                  <a:srgbClr val="FF0000"/>
                </a:solidFill>
                <a:effectLst/>
                <a:latin typeface="Arial"/>
                <a:cs typeface="Arial"/>
              </a:rPr>
              <a:t>eff</a:t>
            </a:r>
            <a:r>
              <a:rPr lang="en-US" sz="2200" b="1" dirty="0">
                <a:ln w="11430"/>
                <a:solidFill>
                  <a:srgbClr val="FF0000"/>
                </a:solidFill>
                <a:effectLst/>
                <a:latin typeface="Arial"/>
                <a:cs typeface="Arial"/>
              </a:rPr>
              <a:t>:</a:t>
            </a:r>
          </a:p>
          <a:p>
            <a:r>
              <a:rPr lang="en-US" sz="2200" b="1" i="1" dirty="0">
                <a:ln w="11430"/>
                <a:solidFill>
                  <a:srgbClr val="FF0000"/>
                </a:solidFill>
                <a:effectLst/>
                <a:latin typeface="Arial"/>
                <a:cs typeface="Arial"/>
              </a:rPr>
              <a:t>195 </a:t>
            </a:r>
            <a:r>
              <a:rPr lang="en-US" sz="2200" b="1" i="1" dirty="0" err="1">
                <a:ln w="11430"/>
                <a:solidFill>
                  <a:srgbClr val="FF0000"/>
                </a:solidFill>
                <a:effectLst/>
                <a:latin typeface="Arial"/>
                <a:cs typeface="Arial"/>
              </a:rPr>
              <a:t>pcm</a:t>
            </a:r>
            <a:r>
              <a:rPr lang="en-US" sz="2200" b="1" i="1" dirty="0">
                <a:ln w="11430"/>
                <a:solidFill>
                  <a:srgbClr val="FF0000"/>
                </a:solidFill>
                <a:effectLst/>
                <a:latin typeface="Arial"/>
                <a:cs typeface="Arial"/>
              </a:rPr>
              <a:t> !!!</a:t>
            </a:r>
          </a:p>
          <a:p>
            <a:endParaRPr lang="en-US" sz="2200" b="1" dirty="0">
              <a:ln w="11430"/>
              <a:solidFill>
                <a:srgbClr val="FF0000"/>
              </a:solidFill>
              <a:effectLst/>
              <a:latin typeface="Arial"/>
              <a:cs typeface="Arial"/>
            </a:endParaRPr>
          </a:p>
          <a:p>
            <a:r>
              <a:rPr lang="en-US" sz="2200" b="1" dirty="0">
                <a:ln w="11430"/>
                <a:solidFill>
                  <a:srgbClr val="FF0000"/>
                </a:solidFill>
                <a:effectLst/>
                <a:latin typeface="Arial"/>
                <a:cs typeface="Arial"/>
              </a:rPr>
              <a:t>Drop in Jezebel </a:t>
            </a:r>
            <a:r>
              <a:rPr lang="en-US" sz="2200" b="1" dirty="0" err="1">
                <a:ln w="11430"/>
                <a:solidFill>
                  <a:srgbClr val="FF0000"/>
                </a:solidFill>
                <a:effectLst/>
                <a:latin typeface="Arial"/>
                <a:cs typeface="Arial"/>
              </a:rPr>
              <a:t>k</a:t>
            </a:r>
            <a:r>
              <a:rPr lang="en-US" sz="2200" b="1" baseline="-25000" dirty="0" err="1">
                <a:ln w="11430"/>
                <a:solidFill>
                  <a:srgbClr val="FF0000"/>
                </a:solidFill>
                <a:effectLst/>
                <a:latin typeface="Arial"/>
                <a:cs typeface="Arial"/>
              </a:rPr>
              <a:t>eff</a:t>
            </a:r>
            <a:r>
              <a:rPr lang="en-US" sz="2200" b="1" dirty="0">
                <a:ln w="11430"/>
                <a:solidFill>
                  <a:srgbClr val="FF0000"/>
                </a:solidFill>
                <a:effectLst/>
                <a:latin typeface="Arial"/>
                <a:cs typeface="Arial"/>
              </a:rPr>
              <a:t> </a:t>
            </a:r>
            <a:r>
              <a:rPr lang="en-US" sz="2200" b="1" dirty="0" err="1">
                <a:ln w="11430"/>
                <a:solidFill>
                  <a:srgbClr val="FF0000"/>
                </a:solidFill>
                <a:effectLst/>
                <a:latin typeface="Arial"/>
                <a:cs typeface="Arial"/>
              </a:rPr>
              <a:t>unc</a:t>
            </a:r>
            <a:r>
              <a:rPr lang="en-US" sz="2200" b="1" dirty="0">
                <a:ln w="11430"/>
                <a:solidFill>
                  <a:srgbClr val="FF0000"/>
                </a:solidFill>
                <a:effectLst/>
                <a:latin typeface="Arial"/>
                <a:cs typeface="Arial"/>
              </a:rPr>
              <a:t>. due to PFNS uncertainty:</a:t>
            </a:r>
          </a:p>
          <a:p>
            <a:r>
              <a:rPr lang="en-US" sz="2200" b="1" dirty="0">
                <a:ln w="11430"/>
                <a:solidFill>
                  <a:srgbClr val="FF0000"/>
                </a:solidFill>
                <a:effectLst/>
                <a:latin typeface="Arial"/>
                <a:cs typeface="Arial"/>
              </a:rPr>
              <a:t>-69% !!!</a:t>
            </a:r>
          </a:p>
        </p:txBody>
      </p:sp>
      <p:pic>
        <p:nvPicPr>
          <p:cNvPr id="16" name="Picture 15" descr="SimplifiedVsDetailedExpCov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91" y="1985101"/>
            <a:ext cx="5119084" cy="358335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19B3AF7-C84B-BB41-BF3D-D0119643B160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194336090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Why can a detailed uncertainty estimate impact evaluated data so much??? [16,20]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504084" y="1417638"/>
            <a:ext cx="0" cy="4695431"/>
          </a:xfrm>
          <a:prstGeom prst="line">
            <a:avLst/>
          </a:prstGeom>
          <a:ln w="38100" cmpd="sng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84464" y="1505814"/>
            <a:ext cx="38363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>
                <a:solidFill>
                  <a:srgbClr val="77933C"/>
                </a:solidFill>
                <a:latin typeface="Arial"/>
                <a:cs typeface="Arial"/>
              </a:rPr>
              <a:t>Detailed uncertainty estimate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49245" y="1505814"/>
            <a:ext cx="41243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>
                <a:solidFill>
                  <a:srgbClr val="77933C"/>
                </a:solidFill>
                <a:latin typeface="Arial"/>
                <a:cs typeface="Arial"/>
              </a:rPr>
              <a:t>Simplified uncertainty estimate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18238" y="5303084"/>
            <a:ext cx="48958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i="1" dirty="0">
                <a:solidFill>
                  <a:srgbClr val="FF0000"/>
                </a:solidFill>
                <a:latin typeface="Arial"/>
                <a:cs typeface="Arial"/>
              </a:rPr>
              <a:t>Data and uncertainties taken as is from EXFOR </a:t>
            </a:r>
            <a:r>
              <a:rPr lang="en-US" sz="2200" b="1" i="1" dirty="0">
                <a:solidFill>
                  <a:srgbClr val="FF0000"/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sz="2200" b="1" i="1" dirty="0">
                <a:solidFill>
                  <a:srgbClr val="FF0000"/>
                </a:solidFill>
                <a:latin typeface="Arial"/>
                <a:ea typeface="Wingdings"/>
                <a:cs typeface="Arial"/>
                <a:sym typeface="Wingdings"/>
              </a:rPr>
              <a:t>discrepant!</a:t>
            </a:r>
            <a:r>
              <a:rPr lang="en-US" sz="2200" b="1" i="1" dirty="0">
                <a:solidFill>
                  <a:srgbClr val="FF0000"/>
                </a:solidFill>
                <a:latin typeface="Wingdings"/>
                <a:ea typeface="Wingdings"/>
                <a:cs typeface="Wingdings"/>
                <a:sym typeface="Wingdings"/>
              </a:rPr>
              <a:t> 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9059" y="5276896"/>
            <a:ext cx="37657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Detailed analysis of 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latin typeface="Arial"/>
                <a:ea typeface="Wingdings"/>
                <a:cs typeface="Arial"/>
                <a:sym typeface="Wingdings"/>
              </a:rPr>
              <a:t>data and uncertainties [2,16].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latin typeface="Wingdings"/>
                <a:ea typeface="Wingdings"/>
                <a:cs typeface="Wingdings"/>
                <a:sym typeface="Wingdings"/>
              </a:rPr>
              <a:t> </a:t>
            </a:r>
            <a:endParaRPr lang="en-US" sz="22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" name="Picture 9" descr="DataFinal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9" y="1975335"/>
            <a:ext cx="4572000" cy="3200400"/>
          </a:xfrm>
          <a:prstGeom prst="rect">
            <a:avLst/>
          </a:prstGeom>
        </p:spPr>
      </p:pic>
      <p:pic>
        <p:nvPicPr>
          <p:cNvPr id="20" name="Picture 19" descr="ExpDataOrgUQ500keV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849" y="1975335"/>
            <a:ext cx="4572000" cy="32004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E8AF4B1-C54B-E741-8AF8-177FAB3DBC36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402335892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Information in EXFOR might be outdated, but gives valuable information …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6195" y="3117226"/>
            <a:ext cx="5224663" cy="2870201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91657" y="3117226"/>
            <a:ext cx="3797043" cy="382336"/>
          </a:xfrm>
          <a:prstGeom prst="rect">
            <a:avLst/>
          </a:prstGeom>
          <a:noFill/>
          <a:ln w="19050" cmpd="sng">
            <a:solidFill>
              <a:srgbClr val="E1021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63041" y="4277866"/>
            <a:ext cx="3797043" cy="976295"/>
          </a:xfrm>
          <a:prstGeom prst="rect">
            <a:avLst/>
          </a:prstGeom>
          <a:noFill/>
          <a:ln w="19050" cmpd="sng">
            <a:solidFill>
              <a:srgbClr val="E1021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991796" y="2108139"/>
            <a:ext cx="680849" cy="125702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Curved Connector 21"/>
          <p:cNvCxnSpPr>
            <a:stCxn id="10" idx="4"/>
          </p:cNvCxnSpPr>
          <p:nvPr/>
        </p:nvCxnSpPr>
        <p:spPr>
          <a:xfrm rot="5400000">
            <a:off x="5151292" y="2673960"/>
            <a:ext cx="1489722" cy="2872137"/>
          </a:xfrm>
          <a:prstGeom prst="curvedConnector2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urved Connector 23"/>
          <p:cNvCxnSpPr>
            <a:stCxn id="10" idx="1"/>
          </p:cNvCxnSpPr>
          <p:nvPr/>
        </p:nvCxnSpPr>
        <p:spPr>
          <a:xfrm rot="16200000" flipH="1" flipV="1">
            <a:off x="3899208" y="-75071"/>
            <a:ext cx="825000" cy="5559593"/>
          </a:xfrm>
          <a:prstGeom prst="curvedConnector4">
            <a:avLst>
              <a:gd name="adj1" fmla="val -27709"/>
              <a:gd name="adj2" fmla="val 50426"/>
            </a:avLst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ExpDataOrgUQ500keV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849" y="1555268"/>
            <a:ext cx="4572000" cy="32004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D33A998-59EC-CB4D-B72A-5A5DDD5C670C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10752416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…which can be used to correct and simulate data sets if information is provided [16,20].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7022321" y="2147215"/>
            <a:ext cx="680849" cy="125702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Curved Connector 21"/>
          <p:cNvCxnSpPr>
            <a:stCxn id="10" idx="4"/>
          </p:cNvCxnSpPr>
          <p:nvPr/>
        </p:nvCxnSpPr>
        <p:spPr>
          <a:xfrm rot="5400000">
            <a:off x="3849727" y="1166444"/>
            <a:ext cx="1275221" cy="5750818"/>
          </a:xfrm>
          <a:prstGeom prst="curvedConnector2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DominantUn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" y="2925763"/>
            <a:ext cx="4572000" cy="3200400"/>
          </a:xfrm>
          <a:prstGeom prst="rect">
            <a:avLst/>
          </a:prstGeom>
        </p:spPr>
      </p:pic>
      <p:pic>
        <p:nvPicPr>
          <p:cNvPr id="17" name="Picture 16" descr="ExpDataOrgUQ500keV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987" y="1569793"/>
            <a:ext cx="4572000" cy="32004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F748EA6-CBB7-FB43-846E-CBA8D5DA14C5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9FA0EB-8D9D-D640-982D-6214381ECB49}"/>
              </a:ext>
            </a:extLst>
          </p:cNvPr>
          <p:cNvSpPr txBox="1"/>
          <p:nvPr/>
        </p:nvSpPr>
        <p:spPr>
          <a:xfrm>
            <a:off x="4674937" y="4901784"/>
            <a:ext cx="43941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This is a case where </a:t>
            </a:r>
            <a:r>
              <a:rPr lang="en-US" sz="2200" b="1" dirty="0">
                <a:solidFill>
                  <a:srgbClr val="E102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evaluator incorporated extra judgement on a data set in an evaluation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2833951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Added uncertainties based on simulations of old experiments can impact evaluation &amp; benchmarks.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590819" y="2204387"/>
            <a:ext cx="3273313" cy="2462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n w="1143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/>
                <a:cs typeface="Arial"/>
              </a:rPr>
              <a:t>Change in Jezebel </a:t>
            </a:r>
            <a:r>
              <a:rPr lang="en-US" sz="2200" dirty="0" err="1">
                <a:ln w="1143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/>
                <a:cs typeface="Arial"/>
              </a:rPr>
              <a:t>k</a:t>
            </a:r>
            <a:r>
              <a:rPr lang="en-US" sz="2200" baseline="-25000" dirty="0" err="1">
                <a:ln w="1143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/>
                <a:cs typeface="Arial"/>
              </a:rPr>
              <a:t>eff</a:t>
            </a:r>
            <a:r>
              <a:rPr lang="en-US" sz="2200" dirty="0">
                <a:ln w="1143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/>
                <a:cs typeface="Arial"/>
              </a:rPr>
              <a:t>:</a:t>
            </a:r>
          </a:p>
          <a:p>
            <a:r>
              <a:rPr lang="en-US" sz="2200" dirty="0">
                <a:ln w="1143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/>
                <a:cs typeface="Arial"/>
              </a:rPr>
              <a:t>67 </a:t>
            </a:r>
            <a:r>
              <a:rPr lang="en-US" sz="2200" dirty="0" err="1">
                <a:ln w="1143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/>
                <a:cs typeface="Arial"/>
              </a:rPr>
              <a:t>pcm</a:t>
            </a:r>
            <a:endParaRPr lang="en-US" sz="2200" dirty="0">
              <a:ln w="11430"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effectLst/>
              <a:latin typeface="Arial"/>
              <a:cs typeface="Arial"/>
            </a:endParaRPr>
          </a:p>
          <a:p>
            <a:endParaRPr lang="en-US" sz="2200" dirty="0">
              <a:ln w="11430"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effectLst/>
              <a:latin typeface="Arial"/>
              <a:cs typeface="Arial"/>
            </a:endParaRPr>
          </a:p>
          <a:p>
            <a:r>
              <a:rPr lang="en-US" sz="2200" dirty="0">
                <a:ln w="1143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/>
                <a:cs typeface="Arial"/>
              </a:rPr>
              <a:t>Drop in Jezebel </a:t>
            </a:r>
            <a:r>
              <a:rPr lang="en-US" sz="2200" dirty="0" err="1">
                <a:ln w="1143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/>
                <a:cs typeface="Arial"/>
              </a:rPr>
              <a:t>k</a:t>
            </a:r>
            <a:r>
              <a:rPr lang="en-US" sz="2200" baseline="-25000" dirty="0" err="1">
                <a:ln w="1143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/>
                <a:cs typeface="Arial"/>
              </a:rPr>
              <a:t>eff</a:t>
            </a:r>
            <a:r>
              <a:rPr lang="en-US" sz="2200" dirty="0">
                <a:ln w="1143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/>
                <a:cs typeface="Arial"/>
              </a:rPr>
              <a:t> </a:t>
            </a:r>
            <a:r>
              <a:rPr lang="en-US" sz="2200" dirty="0" err="1">
                <a:ln w="1143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/>
                <a:cs typeface="Arial"/>
              </a:rPr>
              <a:t>unc</a:t>
            </a:r>
            <a:r>
              <a:rPr lang="en-US" sz="2200" dirty="0">
                <a:ln w="1143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/>
                <a:cs typeface="Arial"/>
              </a:rPr>
              <a:t>. due to PFNS uncertainty:</a:t>
            </a:r>
          </a:p>
          <a:p>
            <a:r>
              <a:rPr lang="en-US" sz="2200" dirty="0">
                <a:ln w="1143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/>
                <a:cs typeface="Arial"/>
              </a:rPr>
              <a:t>-19% [16]</a:t>
            </a:r>
          </a:p>
        </p:txBody>
      </p:sp>
      <p:pic>
        <p:nvPicPr>
          <p:cNvPr id="3" name="Picture 2" descr="CompareA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62" y="1721338"/>
            <a:ext cx="5230726" cy="36615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1B42870-4DD3-A846-91F6-3DFB1CEA0F3F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137951382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Experimental uncertainties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93268" y="2485034"/>
            <a:ext cx="9083604" cy="3477875"/>
          </a:xfrm>
          <a:prstGeom prst="rect">
            <a:avLst/>
          </a:prstGeom>
          <a:noFill/>
          <a:scene3d>
            <a:camera prst="orthographicFront">
              <a:rot lat="0" lon="0" rev="6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77933C"/>
                </a:solidFill>
                <a:effectLst/>
              </a:rPr>
              <a:t>Can neglected </a:t>
            </a:r>
            <a:r>
              <a:rPr lang="en-US" sz="4400" b="1" dirty="0" err="1">
                <a:solidFill>
                  <a:srgbClr val="77933C"/>
                </a:solidFill>
                <a:effectLst/>
              </a:rPr>
              <a:t>covariances</a:t>
            </a:r>
            <a:r>
              <a:rPr lang="en-US" sz="4400" b="1" dirty="0">
                <a:solidFill>
                  <a:srgbClr val="77933C"/>
                </a:solidFill>
                <a:effectLst/>
              </a:rPr>
              <a:t> between different experiments impact evaluations &amp; benchmark simulations?</a:t>
            </a:r>
          </a:p>
          <a:p>
            <a:pPr algn="ctr"/>
            <a:endParaRPr lang="en-US" sz="4400" b="1" dirty="0">
              <a:solidFill>
                <a:srgbClr val="77933C"/>
              </a:solidFill>
              <a:latin typeface="Arial"/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13E20DF-2124-384E-8177-4CDDF99CE010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16538205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Comparing evaluations using non-zero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</a:rPr>
              <a:t>vs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 zero correlations between experimental uncertainties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504084" y="1417638"/>
            <a:ext cx="0" cy="4695431"/>
          </a:xfrm>
          <a:prstGeom prst="line">
            <a:avLst/>
          </a:prstGeom>
          <a:ln w="38100" cmpd="sng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CorExperimentWithoutCrossCorEx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083" y="1489811"/>
            <a:ext cx="4029808" cy="3704636"/>
          </a:xfrm>
          <a:prstGeom prst="rect">
            <a:avLst/>
          </a:prstGeom>
        </p:spPr>
      </p:pic>
      <p:pic>
        <p:nvPicPr>
          <p:cNvPr id="18" name="Picture 17" descr="CorExperimentWithCrossCorEx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39" y="1519118"/>
            <a:ext cx="3926374" cy="360973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-3" y="5216771"/>
            <a:ext cx="46310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Correlations between experimental uncertainties are not strong [16,19].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570445" y="5343628"/>
            <a:ext cx="46310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Correlations between exp. </a:t>
            </a:r>
            <a:r>
              <a:rPr lang="en-US" sz="2200" dirty="0" err="1"/>
              <a:t>unc</a:t>
            </a:r>
            <a:r>
              <a:rPr lang="en-US" sz="2200" dirty="0"/>
              <a:t>. are neglected. This happens frequently.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A8DD4A4-57C6-2540-9DF3-C32B52CBFE66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111401341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CompareCrossCor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52" y="1613882"/>
            <a:ext cx="5328417" cy="3729892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Neglecting correlations between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</a:rPr>
              <a:t>unc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. of different experiments impacts evaluation &amp; benchmarks little.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590819" y="2204387"/>
            <a:ext cx="3273313" cy="2462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n w="11430">
                  <a:noFill/>
                </a:ln>
                <a:effectLst/>
                <a:latin typeface="Arial"/>
                <a:cs typeface="Arial"/>
              </a:rPr>
              <a:t>Change in Jezebel </a:t>
            </a:r>
            <a:r>
              <a:rPr lang="en-US" sz="2200" dirty="0" err="1">
                <a:ln w="11430">
                  <a:noFill/>
                </a:ln>
                <a:effectLst/>
                <a:latin typeface="Arial"/>
                <a:cs typeface="Arial"/>
              </a:rPr>
              <a:t>k</a:t>
            </a:r>
            <a:r>
              <a:rPr lang="en-US" sz="2200" baseline="-25000" dirty="0" err="1">
                <a:ln w="11430">
                  <a:noFill/>
                </a:ln>
                <a:effectLst/>
                <a:latin typeface="Arial"/>
                <a:cs typeface="Arial"/>
              </a:rPr>
              <a:t>eff</a:t>
            </a:r>
            <a:r>
              <a:rPr lang="en-US" sz="2200" dirty="0">
                <a:ln w="11430">
                  <a:noFill/>
                </a:ln>
                <a:effectLst/>
                <a:latin typeface="Arial"/>
                <a:cs typeface="Arial"/>
              </a:rPr>
              <a:t>:</a:t>
            </a:r>
          </a:p>
          <a:p>
            <a:r>
              <a:rPr lang="en-US" sz="2200" dirty="0">
                <a:ln w="11430">
                  <a:noFill/>
                </a:ln>
                <a:effectLst/>
                <a:latin typeface="Arial"/>
                <a:cs typeface="Arial"/>
              </a:rPr>
              <a:t>5 </a:t>
            </a:r>
            <a:r>
              <a:rPr lang="en-US" sz="2200" dirty="0" err="1">
                <a:ln w="11430">
                  <a:noFill/>
                </a:ln>
                <a:effectLst/>
                <a:latin typeface="Arial"/>
                <a:cs typeface="Arial"/>
              </a:rPr>
              <a:t>pcm</a:t>
            </a:r>
            <a:endParaRPr lang="en-US" sz="2200" dirty="0">
              <a:ln w="11430">
                <a:noFill/>
              </a:ln>
              <a:effectLst/>
              <a:latin typeface="Arial"/>
              <a:cs typeface="Arial"/>
            </a:endParaRPr>
          </a:p>
          <a:p>
            <a:endParaRPr lang="en-US" sz="2200" dirty="0">
              <a:ln w="11430">
                <a:noFill/>
              </a:ln>
              <a:effectLst/>
              <a:latin typeface="Arial"/>
              <a:cs typeface="Arial"/>
            </a:endParaRPr>
          </a:p>
          <a:p>
            <a:r>
              <a:rPr lang="en-US" sz="2200" dirty="0">
                <a:ln w="11430">
                  <a:noFill/>
                </a:ln>
                <a:effectLst/>
                <a:latin typeface="Arial"/>
                <a:cs typeface="Arial"/>
              </a:rPr>
              <a:t>Drop in Jezebel </a:t>
            </a:r>
            <a:r>
              <a:rPr lang="en-US" sz="2200" dirty="0" err="1">
                <a:ln w="11430">
                  <a:noFill/>
                </a:ln>
                <a:effectLst/>
                <a:latin typeface="Arial"/>
                <a:cs typeface="Arial"/>
              </a:rPr>
              <a:t>k</a:t>
            </a:r>
            <a:r>
              <a:rPr lang="en-US" sz="2200" baseline="-25000" dirty="0" err="1">
                <a:ln w="11430">
                  <a:noFill/>
                </a:ln>
                <a:effectLst/>
                <a:latin typeface="Arial"/>
                <a:cs typeface="Arial"/>
              </a:rPr>
              <a:t>eff</a:t>
            </a:r>
            <a:r>
              <a:rPr lang="en-US" sz="2200" dirty="0">
                <a:ln w="11430">
                  <a:noFill/>
                </a:ln>
                <a:effectLst/>
                <a:latin typeface="Arial"/>
                <a:cs typeface="Arial"/>
              </a:rPr>
              <a:t> </a:t>
            </a:r>
            <a:r>
              <a:rPr lang="en-US" sz="2200" dirty="0" err="1">
                <a:ln w="11430">
                  <a:noFill/>
                </a:ln>
                <a:effectLst/>
                <a:latin typeface="Arial"/>
                <a:cs typeface="Arial"/>
              </a:rPr>
              <a:t>unc</a:t>
            </a:r>
            <a:r>
              <a:rPr lang="en-US" sz="2200" dirty="0">
                <a:ln w="11430">
                  <a:noFill/>
                </a:ln>
                <a:effectLst/>
                <a:latin typeface="Arial"/>
                <a:cs typeface="Arial"/>
              </a:rPr>
              <a:t>. due to PFNS uncertainty:</a:t>
            </a:r>
          </a:p>
          <a:p>
            <a:r>
              <a:rPr lang="en-US" sz="2200" dirty="0">
                <a:ln w="11430">
                  <a:noFill/>
                </a:ln>
                <a:effectLst/>
                <a:latin typeface="Arial"/>
                <a:cs typeface="Arial"/>
              </a:rPr>
              <a:t>-1%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000C6C-797A-8A4D-99E7-93F207B96A5F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57605889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Little change only because cross-correlations between most precise exp. data are zero.</a:t>
            </a:r>
          </a:p>
        </p:txBody>
      </p:sp>
      <p:pic>
        <p:nvPicPr>
          <p:cNvPr id="16" name="Picture 15" descr="CorExperimentWithCrossCorEx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39" y="1519118"/>
            <a:ext cx="3926374" cy="3609731"/>
          </a:xfrm>
          <a:prstGeom prst="rect">
            <a:avLst/>
          </a:prstGeom>
        </p:spPr>
      </p:pic>
      <p:pic>
        <p:nvPicPr>
          <p:cNvPr id="18" name="Picture 17" descr="RelUnc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16723"/>
            <a:ext cx="4572000" cy="32004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676769" y="2403231"/>
            <a:ext cx="429847" cy="478693"/>
          </a:xfrm>
          <a:prstGeom prst="rect">
            <a:avLst/>
          </a:prstGeom>
          <a:noFill/>
          <a:ln w="28575" cmpd="sng">
            <a:solidFill>
              <a:schemeClr val="accent3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Curved Connector 5"/>
          <p:cNvCxnSpPr>
            <a:endCxn id="2" idx="3"/>
          </p:cNvCxnSpPr>
          <p:nvPr/>
        </p:nvCxnSpPr>
        <p:spPr>
          <a:xfrm rot="10800000">
            <a:off x="3106616" y="2642579"/>
            <a:ext cx="3389922" cy="1226037"/>
          </a:xfrm>
          <a:prstGeom prst="curvedConnector3">
            <a:avLst>
              <a:gd name="adj1" fmla="val 41066"/>
            </a:avLst>
          </a:prstGeom>
          <a:ln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urved Connector 18"/>
          <p:cNvCxnSpPr/>
          <p:nvPr/>
        </p:nvCxnSpPr>
        <p:spPr>
          <a:xfrm rot="10800000">
            <a:off x="3106617" y="2881925"/>
            <a:ext cx="4874847" cy="1338385"/>
          </a:xfrm>
          <a:prstGeom prst="curvedConnector3">
            <a:avLst>
              <a:gd name="adj1" fmla="val 76653"/>
            </a:avLst>
          </a:prstGeom>
          <a:ln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8385" y="5285158"/>
            <a:ext cx="90756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The impact of cross-correlations between </a:t>
            </a:r>
            <a:r>
              <a:rPr lang="en-US" sz="2200" i="1" dirty="0" err="1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unc</a:t>
            </a:r>
            <a:r>
              <a:rPr lang="en-US" sz="2200" i="1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. of different experiments is larger if they are large for the most precise data of an evaluation [21].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91BFDD-6244-9244-825A-702175A0616E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459125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What are typical nuclear physics observables?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7BDFA-1B54-D04C-96E5-3D34B39ADD93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DD3657-0C6C-6C48-92B3-26017BAF0DAD}"/>
              </a:ext>
            </a:extLst>
          </p:cNvPr>
          <p:cNvSpPr txBox="1"/>
          <p:nvPr/>
        </p:nvSpPr>
        <p:spPr bwMode="auto">
          <a:xfrm>
            <a:off x="685800" y="1752600"/>
            <a:ext cx="7620000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5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In our nuclear data libraries</a:t>
            </a:r>
            <a:r>
              <a:rPr kumimoji="0" lang="en-US" sz="2500" b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we store: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500" dirty="0">
                <a:solidFill>
                  <a:srgbClr val="000000"/>
                </a:solidFill>
                <a:latin typeface="Arial" charset="0"/>
              </a:rPr>
              <a:t>Particle induced (mostly neutrons) cross-section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kumimoji="0" lang="en-US" sz="25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Secondary particle angular distributions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500" dirty="0">
                <a:solidFill>
                  <a:srgbClr val="000000"/>
                </a:solidFill>
                <a:latin typeface="Arial" charset="0"/>
              </a:rPr>
              <a:t>Secondary particle energy distributions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500" dirty="0">
                <a:solidFill>
                  <a:srgbClr val="000000"/>
                </a:solidFill>
                <a:latin typeface="Arial" charset="0"/>
              </a:rPr>
              <a:t>Decay data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500" dirty="0">
                <a:solidFill>
                  <a:srgbClr val="000000"/>
                </a:solidFill>
                <a:latin typeface="Arial" charset="0"/>
              </a:rPr>
              <a:t>Uncertainties (variances and </a:t>
            </a:r>
            <a:r>
              <a:rPr lang="en-US" sz="2500" dirty="0" err="1">
                <a:solidFill>
                  <a:srgbClr val="000000"/>
                </a:solidFill>
                <a:latin typeface="Arial" charset="0"/>
              </a:rPr>
              <a:t>covariances</a:t>
            </a:r>
            <a:r>
              <a:rPr lang="en-US" sz="2500" dirty="0">
                <a:solidFill>
                  <a:srgbClr val="000000"/>
                </a:solidFill>
                <a:latin typeface="Arial" charset="0"/>
              </a:rPr>
              <a:t>)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mr-IN" sz="2500" dirty="0">
                <a:solidFill>
                  <a:srgbClr val="000000"/>
                </a:solidFill>
                <a:latin typeface="Arial" charset="0"/>
              </a:rPr>
              <a:t>…</a:t>
            </a:r>
            <a:endParaRPr lang="en-US" sz="2500" dirty="0">
              <a:solidFill>
                <a:srgbClr val="000000"/>
              </a:solidFill>
              <a:latin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500" dirty="0">
              <a:solidFill>
                <a:srgbClr val="000000"/>
              </a:solidFill>
              <a:latin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500" dirty="0">
                <a:solidFill>
                  <a:srgbClr val="000000"/>
                </a:solidFill>
                <a:latin typeface="Arial" charset="0"/>
              </a:rPr>
              <a:t>In ENDF-6 format (see more: Workshop on “A Brief Introduction to NJOY”)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sz="2500" b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16920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Experimental uncertainties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76764" y="1422678"/>
            <a:ext cx="587039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solidFill>
                  <a:schemeClr val="accent3">
                    <a:lumMod val="75000"/>
                  </a:schemeClr>
                </a:solidFill>
                <a:effectLst/>
              </a:rPr>
              <a:t>Recommendations to estimate exp. </a:t>
            </a:r>
            <a:r>
              <a:rPr lang="en-US" sz="2400" b="1" u="sng" dirty="0" err="1">
                <a:solidFill>
                  <a:schemeClr val="accent3">
                    <a:lumMod val="75000"/>
                  </a:schemeClr>
                </a:solidFill>
                <a:effectLst/>
              </a:rPr>
              <a:t>covariances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en-US" sz="2400" dirty="0">
                <a:solidFill>
                  <a:schemeClr val="accent3">
                    <a:lumMod val="75000"/>
                  </a:schemeClr>
                </a:solidFill>
              </a:rPr>
              <a:t>part uncertainties into their sources and estimate correlations for each.</a:t>
            </a:r>
            <a:endParaRPr lang="en-US" sz="2400" dirty="0">
              <a:solidFill>
                <a:schemeClr val="accent3">
                  <a:lumMod val="75000"/>
                </a:schemeClr>
              </a:solidFill>
              <a:effectLst/>
            </a:endParaRPr>
          </a:p>
          <a:p>
            <a:endParaRPr lang="en-US" sz="2200" dirty="0"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3511" y="3282632"/>
            <a:ext cx="532867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u="sng" dirty="0">
                <a:solidFill>
                  <a:srgbClr val="77933C"/>
                </a:solidFill>
                <a:effectLst/>
              </a:rPr>
              <a:t>Simplified </a:t>
            </a:r>
            <a:r>
              <a:rPr lang="en-US" sz="2400" b="1" u="sng" dirty="0" err="1">
                <a:solidFill>
                  <a:srgbClr val="77933C"/>
                </a:solidFill>
                <a:effectLst/>
              </a:rPr>
              <a:t>vs</a:t>
            </a:r>
            <a:r>
              <a:rPr lang="en-US" sz="2400" b="1" u="sng" dirty="0">
                <a:solidFill>
                  <a:srgbClr val="77933C"/>
                </a:solidFill>
                <a:effectLst/>
              </a:rPr>
              <a:t> detailed estimates</a:t>
            </a:r>
            <a:r>
              <a:rPr lang="en-US" sz="2400" b="1" dirty="0">
                <a:solidFill>
                  <a:srgbClr val="77933C"/>
                </a:solidFill>
                <a:effectLst/>
              </a:rPr>
              <a:t> of experimental </a:t>
            </a:r>
            <a:r>
              <a:rPr lang="en-US" sz="2400" b="1" dirty="0" err="1">
                <a:solidFill>
                  <a:srgbClr val="77933C"/>
                </a:solidFill>
                <a:effectLst/>
              </a:rPr>
              <a:t>covariances</a:t>
            </a:r>
            <a:r>
              <a:rPr lang="en-US" sz="2400" b="1" dirty="0">
                <a:solidFill>
                  <a:srgbClr val="77933C"/>
                </a:solidFill>
                <a:effectLst/>
              </a:rPr>
              <a:t> can impact evaluations &amp; benchmark simulations.</a:t>
            </a:r>
          </a:p>
          <a:p>
            <a:pPr algn="r"/>
            <a:endParaRPr lang="en-US" sz="2200" dirty="0">
              <a:latin typeface="Arial"/>
              <a:cs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6765" y="4803139"/>
            <a:ext cx="528996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solidFill>
                  <a:srgbClr val="77933C"/>
                </a:solidFill>
                <a:effectLst/>
              </a:rPr>
              <a:t>Neglected </a:t>
            </a:r>
            <a:r>
              <a:rPr lang="en-US" sz="2400" b="1" u="sng" dirty="0" err="1">
                <a:solidFill>
                  <a:srgbClr val="77933C"/>
                </a:solidFill>
                <a:effectLst/>
              </a:rPr>
              <a:t>covariances</a:t>
            </a:r>
            <a:r>
              <a:rPr lang="en-US" sz="2400" b="1" u="sng" dirty="0">
                <a:solidFill>
                  <a:srgbClr val="77933C"/>
                </a:solidFill>
                <a:effectLst/>
              </a:rPr>
              <a:t> between different experiments</a:t>
            </a:r>
            <a:r>
              <a:rPr lang="en-US" sz="2400" dirty="0">
                <a:solidFill>
                  <a:srgbClr val="77933C"/>
                </a:solidFill>
                <a:effectLst/>
              </a:rPr>
              <a:t> </a:t>
            </a:r>
            <a:r>
              <a:rPr lang="en-US" sz="2400" b="1" dirty="0">
                <a:solidFill>
                  <a:srgbClr val="77933C"/>
                </a:solidFill>
                <a:effectLst/>
              </a:rPr>
              <a:t>can impact evaluations &amp; benchmark simulations.</a:t>
            </a:r>
            <a:endParaRPr lang="en-US" sz="2400" dirty="0">
              <a:effectLst/>
            </a:endParaRPr>
          </a:p>
          <a:p>
            <a:endParaRPr lang="en-US" sz="2200" dirty="0">
              <a:latin typeface="Arial"/>
              <a:cs typeface="Arial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3109" y="1560806"/>
            <a:ext cx="2613691" cy="172182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64" y="2972737"/>
            <a:ext cx="3667680" cy="1661634"/>
          </a:xfrm>
          <a:prstGeom prst="rect">
            <a:avLst/>
          </a:prstGeom>
        </p:spPr>
      </p:pic>
      <p:pic>
        <p:nvPicPr>
          <p:cNvPr id="19" name="Picture 18" descr="CorExperimentWithCrossCorEx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1" y="4803139"/>
            <a:ext cx="1361950" cy="1252115"/>
          </a:xfrm>
          <a:prstGeom prst="rect">
            <a:avLst/>
          </a:prstGeom>
        </p:spPr>
      </p:pic>
      <p:pic>
        <p:nvPicPr>
          <p:cNvPr id="20" name="Picture 19" descr="CorExperimentWithoutCrossCorEx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488" y="4821515"/>
            <a:ext cx="1342029" cy="123373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1C9E895-A2B1-E14B-A312-1577DDC8AD7A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427360078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3717066" y="1421489"/>
            <a:ext cx="2960493" cy="162644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Model Uncertainties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2516" y="1587655"/>
            <a:ext cx="371903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effectLst/>
              </a:rPr>
              <a:t>What are typical model uncertainties sources?</a:t>
            </a:r>
          </a:p>
          <a:p>
            <a:endParaRPr lang="en-US" sz="2200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56620" y="3422681"/>
            <a:ext cx="565459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effectLst/>
              </a:rPr>
              <a:t>Can the choice of the model and neglected model parameter uncertainties impact evaluations &amp; benchmark simulations?</a:t>
            </a:r>
          </a:p>
          <a:p>
            <a:endParaRPr lang="en-US" sz="2200" dirty="0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295" y="4803139"/>
            <a:ext cx="4975283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effectLst/>
              </a:rPr>
              <a:t>Can neglected model defect uncertainties impact evaluations &amp; benchmark simulations?</a:t>
            </a:r>
          </a:p>
          <a:p>
            <a:endParaRPr lang="en-US" sz="2200" dirty="0">
              <a:latin typeface="Arial"/>
              <a:cs typeface="Arial"/>
            </a:endParaRPr>
          </a:p>
        </p:txBody>
      </p:sp>
      <p:sp>
        <p:nvSpPr>
          <p:cNvPr id="15" name="Snip Same Side Corner Rectangle 14"/>
          <p:cNvSpPr/>
          <p:nvPr/>
        </p:nvSpPr>
        <p:spPr>
          <a:xfrm>
            <a:off x="4885270" y="1937222"/>
            <a:ext cx="313256" cy="908716"/>
          </a:xfrm>
          <a:prstGeom prst="snip2SameRect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loud 15"/>
          <p:cNvSpPr/>
          <p:nvPr/>
        </p:nvSpPr>
        <p:spPr>
          <a:xfrm rot="340562">
            <a:off x="4506991" y="1472075"/>
            <a:ext cx="1068408" cy="917358"/>
          </a:xfrm>
          <a:prstGeom prst="cloud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857485" y="1734274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009885" y="1886674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162285" y="1593878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664751" y="1999792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640491" y="1503506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457186" y="2703238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4765832" y="2703238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5453414" y="2397359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201762" y="2722470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4352439" y="2865170"/>
            <a:ext cx="1517890" cy="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5519522" y="1800185"/>
            <a:ext cx="14511" cy="666600"/>
          </a:xfrm>
          <a:prstGeom prst="straightConnector1">
            <a:avLst/>
          </a:prstGeom>
          <a:ln w="1905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618145" y="1989065"/>
            <a:ext cx="12000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latin typeface="Arial"/>
                <a:cs typeface="Arial"/>
              </a:rPr>
              <a:t>F</a:t>
            </a:r>
            <a:r>
              <a:rPr lang="en-US" sz="2200" dirty="0">
                <a:latin typeface="Arial"/>
                <a:cs typeface="Arial"/>
              </a:rPr>
              <a:t> = m</a:t>
            </a:r>
            <a:r>
              <a:rPr lang="en-US" sz="2200" b="1" dirty="0">
                <a:latin typeface="Arial"/>
                <a:cs typeface="Arial"/>
              </a:rPr>
              <a:t>g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7995" y="4626095"/>
            <a:ext cx="4234338" cy="121637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4593952" y="4530295"/>
            <a:ext cx="190809" cy="1692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(A)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071270" y="4553067"/>
            <a:ext cx="190809" cy="1692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(B)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471968" y="4541202"/>
            <a:ext cx="190809" cy="1692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(C)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53600" y="3160791"/>
            <a:ext cx="386270" cy="126398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1145306" y="3758420"/>
            <a:ext cx="804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rgbClr val="FF0000"/>
                </a:solidFill>
              </a:rPr>
              <a:t>!!!!</a:t>
            </a:r>
          </a:p>
        </p:txBody>
      </p:sp>
      <p:pic>
        <p:nvPicPr>
          <p:cNvPr id="37" name="Picture 36" descr="CompareEvaluationOldNewModel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66640"/>
            <a:ext cx="2943170" cy="2060219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95BFDFC6-A170-254E-A50A-3B839BBDB12E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BF2976D-E114-344D-9C1F-49D857E29459}"/>
              </a:ext>
            </a:extLst>
          </p:cNvPr>
          <p:cNvSpPr txBox="1"/>
          <p:nvPr/>
        </p:nvSpPr>
        <p:spPr>
          <a:xfrm>
            <a:off x="6700572" y="1918702"/>
            <a:ext cx="286040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effectLst/>
              </a:rPr>
              <a:t>Why are nuclear model calculations needed?</a:t>
            </a:r>
          </a:p>
          <a:p>
            <a:endParaRPr lang="en-US" sz="22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021351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Model Uncertainties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70044" y="2664512"/>
            <a:ext cx="6695362" cy="144655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00FF"/>
                </a:solidFill>
                <a:effectLst/>
              </a:rPr>
              <a:t>What are typical model uncertainties sources?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3C4209-77A1-7749-BAA0-5E9FEB321D74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401345194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val 42"/>
          <p:cNvSpPr/>
          <p:nvPr/>
        </p:nvSpPr>
        <p:spPr>
          <a:xfrm>
            <a:off x="6284756" y="3810364"/>
            <a:ext cx="3142385" cy="221289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nip Same Side Corner Rectangle 15"/>
          <p:cNvSpPr/>
          <p:nvPr/>
        </p:nvSpPr>
        <p:spPr>
          <a:xfrm>
            <a:off x="7869041" y="4598505"/>
            <a:ext cx="368537" cy="1099904"/>
          </a:xfrm>
          <a:prstGeom prst="snip2SameRect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FF"/>
                </a:solidFill>
              </a:rPr>
              <a:t>Typical model uncertainty sources: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4619" y="1689130"/>
            <a:ext cx="8229600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q"/>
            </a:pPr>
            <a:r>
              <a:rPr lang="en-US" sz="2200" u="sng" dirty="0">
                <a:solidFill>
                  <a:srgbClr val="0000FF"/>
                </a:solidFill>
                <a:latin typeface="Arial"/>
                <a:cs typeface="Arial"/>
              </a:rPr>
              <a:t>Parameter uncertainties: </a:t>
            </a:r>
            <a:r>
              <a:rPr lang="en-US" sz="2200" dirty="0">
                <a:latin typeface="Arial"/>
                <a:cs typeface="Arial"/>
              </a:rPr>
              <a:t>the exact values of the model parameters are unknown. Their uncertainties can be estimated based on experimental data or theoretical considerations (</a:t>
            </a:r>
            <a:r>
              <a:rPr lang="en-US" sz="2200" dirty="0" err="1">
                <a:latin typeface="Arial"/>
                <a:cs typeface="Arial"/>
              </a:rPr>
              <a:t>eg</a:t>
            </a:r>
            <a:r>
              <a:rPr lang="en-US" sz="2200" dirty="0">
                <a:latin typeface="Arial"/>
                <a:cs typeface="Arial"/>
              </a:rPr>
              <a:t>: mass m of apple not known precisely)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u="sng" dirty="0">
                <a:solidFill>
                  <a:srgbClr val="0000FF"/>
                </a:solidFill>
                <a:latin typeface="Arial"/>
                <a:cs typeface="Arial"/>
              </a:rPr>
              <a:t>Model defect uncertainties: </a:t>
            </a:r>
            <a:r>
              <a:rPr lang="en-US" sz="2200" dirty="0">
                <a:latin typeface="Arial"/>
                <a:cs typeface="Arial"/>
              </a:rPr>
              <a:t>the model does not describe nature perfectly (</a:t>
            </a:r>
            <a:r>
              <a:rPr lang="en-US" sz="2200" dirty="0" err="1">
                <a:latin typeface="Arial"/>
                <a:cs typeface="Arial"/>
              </a:rPr>
              <a:t>eg</a:t>
            </a:r>
            <a:r>
              <a:rPr lang="en-US" sz="2200" dirty="0">
                <a:latin typeface="Arial"/>
                <a:cs typeface="Arial"/>
              </a:rPr>
              <a:t>: air friction missing ) 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u="sng" dirty="0">
                <a:solidFill>
                  <a:srgbClr val="0000FF"/>
                </a:solidFill>
                <a:latin typeface="Arial"/>
                <a:cs typeface="Arial"/>
              </a:rPr>
              <a:t>Numerical uncertainties: </a:t>
            </a:r>
            <a:r>
              <a:rPr lang="en-US" sz="2200" dirty="0">
                <a:latin typeface="Arial"/>
                <a:cs typeface="Arial"/>
              </a:rPr>
              <a:t>numerical errors because                          of approximations of model </a:t>
            </a:r>
            <a:r>
              <a:rPr lang="en-US" sz="2200" dirty="0" err="1">
                <a:latin typeface="Arial"/>
                <a:cs typeface="Arial"/>
              </a:rPr>
              <a:t>Eqs</a:t>
            </a:r>
            <a:r>
              <a:rPr lang="en-US" sz="2200" dirty="0">
                <a:latin typeface="Arial"/>
                <a:cs typeface="Arial"/>
              </a:rPr>
              <a:t>. (</a:t>
            </a:r>
            <a:r>
              <a:rPr lang="en-US" sz="2200" dirty="0" err="1">
                <a:latin typeface="Arial"/>
                <a:cs typeface="Arial"/>
              </a:rPr>
              <a:t>eg</a:t>
            </a:r>
            <a:r>
              <a:rPr lang="en-US" sz="2200" dirty="0">
                <a:latin typeface="Arial"/>
                <a:cs typeface="Arial"/>
              </a:rPr>
              <a:t>: numerical                      integrals, Monte Carlo sampling of fission) 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u="sng" dirty="0">
                <a:solidFill>
                  <a:srgbClr val="0000FF"/>
                </a:solidFill>
                <a:latin typeface="Arial"/>
                <a:cs typeface="Arial"/>
              </a:rPr>
              <a:t>Emulation uncertainties: </a:t>
            </a:r>
            <a:r>
              <a:rPr lang="en-US" sz="2200" dirty="0">
                <a:latin typeface="Arial"/>
                <a:cs typeface="Arial"/>
              </a:rPr>
              <a:t>the model is so                         computationally expensive that it has to                                   be approximated by a simpler function </a:t>
            </a:r>
          </a:p>
        </p:txBody>
      </p:sp>
      <p:sp>
        <p:nvSpPr>
          <p:cNvPr id="15" name="Cloud 14"/>
          <p:cNvSpPr/>
          <p:nvPr/>
        </p:nvSpPr>
        <p:spPr>
          <a:xfrm rot="340562">
            <a:off x="7367505" y="3991750"/>
            <a:ext cx="1256953" cy="1110364"/>
          </a:xfrm>
          <a:prstGeom prst="cloud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869041" y="4425782"/>
            <a:ext cx="183305" cy="17272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8021441" y="4578182"/>
            <a:ext cx="183305" cy="17272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8173841" y="4285386"/>
            <a:ext cx="183305" cy="17272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7676307" y="4691300"/>
            <a:ext cx="183305" cy="17272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7652047" y="4195014"/>
            <a:ext cx="183305" cy="17272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7468742" y="5525686"/>
            <a:ext cx="183305" cy="17272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777388" y="5525686"/>
            <a:ext cx="183305" cy="17272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7363995" y="5148457"/>
            <a:ext cx="183305" cy="17272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8213318" y="5544918"/>
            <a:ext cx="183305" cy="17272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7315676" y="5698409"/>
            <a:ext cx="1593705" cy="19232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7468742" y="4458109"/>
            <a:ext cx="0" cy="776710"/>
          </a:xfrm>
          <a:prstGeom prst="straightConnector1">
            <a:avLst/>
          </a:prstGeom>
          <a:ln w="1905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324035" y="4598505"/>
            <a:ext cx="10832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latin typeface="Arial"/>
                <a:cs typeface="Arial"/>
              </a:rPr>
              <a:t>F</a:t>
            </a:r>
            <a:r>
              <a:rPr lang="en-US" sz="2200" dirty="0">
                <a:latin typeface="Arial"/>
                <a:cs typeface="Arial"/>
              </a:rPr>
              <a:t> = m</a:t>
            </a:r>
            <a:r>
              <a:rPr lang="en-US" sz="2200" b="1" dirty="0">
                <a:latin typeface="Arial"/>
                <a:cs typeface="Arial"/>
              </a:rPr>
              <a:t>g</a:t>
            </a:r>
          </a:p>
        </p:txBody>
      </p:sp>
      <p:cxnSp>
        <p:nvCxnSpPr>
          <p:cNvPr id="34" name="Straight Connector 33"/>
          <p:cNvCxnSpPr/>
          <p:nvPr/>
        </p:nvCxnSpPr>
        <p:spPr>
          <a:xfrm flipV="1">
            <a:off x="8331157" y="5525686"/>
            <a:ext cx="65466" cy="5851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7777388" y="5525686"/>
            <a:ext cx="91653" cy="39282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F603424C-283C-1E42-B427-D231FE3B9292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424781243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val 42"/>
          <p:cNvSpPr/>
          <p:nvPr/>
        </p:nvSpPr>
        <p:spPr>
          <a:xfrm>
            <a:off x="6284756" y="3810364"/>
            <a:ext cx="3142385" cy="221289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nip Same Side Corner Rectangle 15"/>
          <p:cNvSpPr/>
          <p:nvPr/>
        </p:nvSpPr>
        <p:spPr>
          <a:xfrm>
            <a:off x="7869041" y="4598505"/>
            <a:ext cx="368537" cy="1099904"/>
          </a:xfrm>
          <a:prstGeom prst="snip2SameRect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FF"/>
                </a:solidFill>
              </a:rPr>
              <a:t>Typical model uncertainty sources: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4619" y="1689130"/>
            <a:ext cx="8229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q"/>
            </a:pPr>
            <a:r>
              <a:rPr lang="en-US" sz="2200" u="sng" dirty="0">
                <a:solidFill>
                  <a:srgbClr val="0000FF"/>
                </a:solidFill>
                <a:latin typeface="Arial"/>
                <a:cs typeface="Arial"/>
              </a:rPr>
              <a:t>Parameter uncertainties: </a:t>
            </a:r>
            <a:r>
              <a:rPr lang="en-US" sz="2200" dirty="0">
                <a:latin typeface="Arial"/>
                <a:cs typeface="Arial"/>
              </a:rPr>
              <a:t>the exact values of the model parameters are unknown. Their uncertainties can be estimated based on experimental data or theoretical considerations (</a:t>
            </a:r>
            <a:r>
              <a:rPr lang="en-US" sz="2200" dirty="0" err="1">
                <a:latin typeface="Arial"/>
                <a:cs typeface="Arial"/>
              </a:rPr>
              <a:t>eg</a:t>
            </a:r>
            <a:r>
              <a:rPr lang="en-US" sz="2200" dirty="0">
                <a:latin typeface="Arial"/>
                <a:cs typeface="Arial"/>
              </a:rPr>
              <a:t>: mass m of apple not known precisely)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u="sng" dirty="0">
                <a:solidFill>
                  <a:srgbClr val="0000FF"/>
                </a:solidFill>
                <a:latin typeface="Arial"/>
                <a:cs typeface="Arial"/>
              </a:rPr>
              <a:t>Model defect uncertainties: </a:t>
            </a:r>
            <a:r>
              <a:rPr lang="en-US" sz="2200" dirty="0">
                <a:latin typeface="Arial"/>
                <a:cs typeface="Arial"/>
              </a:rPr>
              <a:t>the model does not describe nature perfectly (</a:t>
            </a:r>
            <a:r>
              <a:rPr lang="en-US" sz="2200" dirty="0" err="1">
                <a:latin typeface="Arial"/>
                <a:cs typeface="Arial"/>
              </a:rPr>
              <a:t>eg</a:t>
            </a:r>
            <a:r>
              <a:rPr lang="en-US" sz="2200" dirty="0">
                <a:latin typeface="Arial"/>
                <a:cs typeface="Arial"/>
              </a:rPr>
              <a:t>: air friction missing )</a:t>
            </a:r>
          </a:p>
          <a:p>
            <a:endParaRPr lang="en-US" sz="2200" dirty="0">
              <a:latin typeface="Arial"/>
              <a:cs typeface="Arial"/>
            </a:endParaRPr>
          </a:p>
          <a:p>
            <a:r>
              <a:rPr lang="en-US" sz="2200" b="1" dirty="0">
                <a:solidFill>
                  <a:srgbClr val="0000FF"/>
                </a:solidFill>
                <a:latin typeface="Arial"/>
                <a:cs typeface="Arial"/>
              </a:rPr>
              <a:t>In nuclear data evaluation, we usually </a:t>
            </a:r>
          </a:p>
          <a:p>
            <a:r>
              <a:rPr lang="en-US" sz="2200" b="1" dirty="0">
                <a:solidFill>
                  <a:srgbClr val="0000FF"/>
                </a:solidFill>
                <a:latin typeface="Arial"/>
                <a:cs typeface="Arial"/>
              </a:rPr>
              <a:t>encounter these uncertainties. Model defect        uncertainties are often neglected … </a:t>
            </a:r>
          </a:p>
        </p:txBody>
      </p:sp>
      <p:sp>
        <p:nvSpPr>
          <p:cNvPr id="15" name="Cloud 14"/>
          <p:cNvSpPr/>
          <p:nvPr/>
        </p:nvSpPr>
        <p:spPr>
          <a:xfrm rot="340562">
            <a:off x="7367505" y="3991750"/>
            <a:ext cx="1256953" cy="1110364"/>
          </a:xfrm>
          <a:prstGeom prst="cloud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869041" y="4425782"/>
            <a:ext cx="183305" cy="17272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8021441" y="4578182"/>
            <a:ext cx="183305" cy="17272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8173841" y="4285386"/>
            <a:ext cx="183305" cy="17272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7676307" y="4691300"/>
            <a:ext cx="183305" cy="17272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7652047" y="4195014"/>
            <a:ext cx="183305" cy="17272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7468742" y="5525686"/>
            <a:ext cx="183305" cy="17272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777388" y="5525686"/>
            <a:ext cx="183305" cy="17272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7363995" y="5148457"/>
            <a:ext cx="183305" cy="17272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8213318" y="5544918"/>
            <a:ext cx="183305" cy="17272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7315676" y="5698409"/>
            <a:ext cx="1593705" cy="19232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7468742" y="4458109"/>
            <a:ext cx="0" cy="776710"/>
          </a:xfrm>
          <a:prstGeom prst="straightConnector1">
            <a:avLst/>
          </a:prstGeom>
          <a:ln w="1905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324035" y="4598505"/>
            <a:ext cx="10832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latin typeface="Arial"/>
                <a:cs typeface="Arial"/>
              </a:rPr>
              <a:t>F</a:t>
            </a:r>
            <a:r>
              <a:rPr lang="en-US" sz="2200" dirty="0">
                <a:latin typeface="Arial"/>
                <a:cs typeface="Arial"/>
              </a:rPr>
              <a:t> = m</a:t>
            </a:r>
            <a:r>
              <a:rPr lang="en-US" sz="2200" b="1" dirty="0">
                <a:latin typeface="Arial"/>
                <a:cs typeface="Arial"/>
              </a:rPr>
              <a:t>g</a:t>
            </a:r>
          </a:p>
        </p:txBody>
      </p:sp>
      <p:cxnSp>
        <p:nvCxnSpPr>
          <p:cNvPr id="34" name="Straight Connector 33"/>
          <p:cNvCxnSpPr/>
          <p:nvPr/>
        </p:nvCxnSpPr>
        <p:spPr>
          <a:xfrm flipV="1">
            <a:off x="8331157" y="5525686"/>
            <a:ext cx="65466" cy="5851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7777388" y="5525686"/>
            <a:ext cx="91653" cy="39282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34619" y="1689130"/>
            <a:ext cx="7634422" cy="2243183"/>
          </a:xfrm>
          <a:prstGeom prst="rect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E1EC6B5-47E3-7E41-ABD4-46085031A6E5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158462474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Model Uncertainties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97654" y="3132207"/>
            <a:ext cx="6695362" cy="2123658"/>
          </a:xfrm>
          <a:prstGeom prst="rect">
            <a:avLst/>
          </a:prstGeom>
          <a:noFill/>
          <a:scene3d>
            <a:camera prst="orthographicFront">
              <a:rot lat="0" lon="0" rev="6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00FF"/>
                </a:solidFill>
                <a:effectLst/>
              </a:rPr>
              <a:t>Why are nuclear model calculations needed?</a:t>
            </a:r>
          </a:p>
          <a:p>
            <a:pPr algn="ctr"/>
            <a:endParaRPr lang="en-US" sz="4400" b="1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946512-9921-3547-B008-9CB3FDD1C963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83348461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FF"/>
                </a:solidFill>
              </a:rPr>
              <a:t>Models are needed to provide physically motivated evaluated data where accurate exp. data are scarce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8" name="Rectangle 7"/>
          <p:cNvSpPr/>
          <p:nvPr/>
        </p:nvSpPr>
        <p:spPr>
          <a:xfrm>
            <a:off x="248772" y="1911789"/>
            <a:ext cx="628476" cy="1963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ExperimentalDatabas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63" y="1911789"/>
            <a:ext cx="5078666" cy="417794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445729" y="1689192"/>
            <a:ext cx="336603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The present evaluation was extended to span </a:t>
            </a:r>
            <a:r>
              <a:rPr lang="en-US" sz="2200" dirty="0" err="1">
                <a:latin typeface="Arial"/>
                <a:cs typeface="Arial"/>
              </a:rPr>
              <a:t>E</a:t>
            </a:r>
            <a:r>
              <a:rPr lang="en-US" sz="2200" baseline="-25000" dirty="0" err="1">
                <a:latin typeface="Arial"/>
                <a:cs typeface="Arial"/>
              </a:rPr>
              <a:t>inc</a:t>
            </a:r>
            <a:r>
              <a:rPr lang="en-US" sz="2200" dirty="0">
                <a:latin typeface="Arial"/>
                <a:cs typeface="Arial"/>
              </a:rPr>
              <a:t> = thermal–30 MeV</a:t>
            </a:r>
          </a:p>
          <a:p>
            <a:endParaRPr lang="en-US" sz="2200" dirty="0">
              <a:latin typeface="Arial"/>
              <a:cs typeface="Arial"/>
            </a:endParaRPr>
          </a:p>
          <a:p>
            <a:pPr marL="342900" indent="-342900">
              <a:buFont typeface="Wingdings" charset="0"/>
              <a:buChar char="è"/>
            </a:pPr>
            <a:r>
              <a:rPr lang="en-US" sz="2200" b="1" dirty="0">
                <a:solidFill>
                  <a:srgbClr val="0000FF"/>
                </a:solidFill>
                <a:latin typeface="Arial"/>
                <a:cs typeface="Arial"/>
                <a:sym typeface="Wingdings"/>
              </a:rPr>
              <a:t>Physics motivated evaluation only possible with model.</a:t>
            </a:r>
          </a:p>
          <a:p>
            <a:pPr marL="342900" indent="-342900">
              <a:buFont typeface="Wingdings" charset="0"/>
              <a:buChar char="è"/>
            </a:pPr>
            <a:endParaRPr lang="en-US" sz="2200" dirty="0">
              <a:latin typeface="Arial"/>
              <a:cs typeface="Arial"/>
              <a:sym typeface="Wingdings"/>
            </a:endParaRPr>
          </a:p>
          <a:p>
            <a:r>
              <a:rPr lang="en-US" sz="2200" i="1" dirty="0">
                <a:solidFill>
                  <a:srgbClr val="0000FF"/>
                </a:solidFill>
                <a:latin typeface="Arial"/>
                <a:cs typeface="Arial"/>
                <a:sym typeface="Wingdings"/>
              </a:rPr>
              <a:t>A model allows to extend to energy ranges without experimental information based on physics consideration.</a:t>
            </a:r>
            <a:endParaRPr lang="en-US" sz="2200" i="1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0208" y="1584378"/>
            <a:ext cx="52634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>
                <a:latin typeface="Arial"/>
                <a:cs typeface="Arial"/>
              </a:rPr>
              <a:t>Accepted exp. database for </a:t>
            </a:r>
            <a:r>
              <a:rPr lang="en-US" sz="2200" u="sng" baseline="30000" dirty="0">
                <a:latin typeface="Arial"/>
                <a:cs typeface="Arial"/>
              </a:rPr>
              <a:t>239</a:t>
            </a:r>
            <a:r>
              <a:rPr lang="en-US" sz="2200" u="sng" dirty="0">
                <a:latin typeface="Arial"/>
                <a:cs typeface="Arial"/>
              </a:rPr>
              <a:t>Pu PFNS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61CF-21BE-2B40-86AE-4EB4342B7F1E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99916253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FF"/>
                </a:solidFill>
              </a:rPr>
              <a:t>Models are needed to provide physically motivated evaluated data where accurate exp. data are scarce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8" name="Rectangle 7"/>
          <p:cNvSpPr/>
          <p:nvPr/>
        </p:nvSpPr>
        <p:spPr>
          <a:xfrm>
            <a:off x="248772" y="1911789"/>
            <a:ext cx="628476" cy="1963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ExperimentalDatabas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63" y="1911789"/>
            <a:ext cx="5078666" cy="417794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445729" y="1689192"/>
            <a:ext cx="336603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>
                <a:latin typeface="Arial"/>
                <a:cs typeface="Arial"/>
                <a:sym typeface="Wingdings"/>
              </a:rPr>
              <a:t>This example:</a:t>
            </a:r>
          </a:p>
          <a:p>
            <a:endParaRPr lang="en-US" sz="2200" dirty="0">
              <a:latin typeface="Arial"/>
              <a:cs typeface="Arial"/>
              <a:sym typeface="Wingdings"/>
            </a:endParaRPr>
          </a:p>
          <a:p>
            <a:r>
              <a:rPr lang="en-US" sz="2200" b="1" dirty="0">
                <a:solidFill>
                  <a:srgbClr val="0000FF"/>
                </a:solidFill>
                <a:latin typeface="Arial"/>
                <a:cs typeface="Arial"/>
                <a:sym typeface="Wingdings"/>
              </a:rPr>
              <a:t>JENDL-4.0, JEFF-3.2 ENDF/B-VII.1 and ENDF/B-VIII.0 </a:t>
            </a:r>
            <a:r>
              <a:rPr lang="en-US" sz="2200" baseline="30000" dirty="0">
                <a:latin typeface="Arial"/>
                <a:cs typeface="Arial"/>
                <a:sym typeface="Wingdings"/>
              </a:rPr>
              <a:t>239</a:t>
            </a:r>
            <a:r>
              <a:rPr lang="en-US" sz="2200" dirty="0">
                <a:latin typeface="Arial"/>
                <a:cs typeface="Arial"/>
                <a:sym typeface="Wingdings"/>
              </a:rPr>
              <a:t>Pu PFNS are </a:t>
            </a:r>
            <a:r>
              <a:rPr lang="en-US" sz="2200" b="1" dirty="0">
                <a:solidFill>
                  <a:srgbClr val="0000FF"/>
                </a:solidFill>
                <a:latin typeface="Arial"/>
                <a:cs typeface="Arial"/>
                <a:sym typeface="Wingdings"/>
              </a:rPr>
              <a:t>based on the Los Alamos model </a:t>
            </a:r>
            <a:r>
              <a:rPr lang="en-US" sz="2200" dirty="0">
                <a:latin typeface="Arial"/>
                <a:cs typeface="Arial"/>
                <a:sym typeface="Wingdings"/>
              </a:rPr>
              <a:t>[22].</a:t>
            </a:r>
          </a:p>
          <a:p>
            <a:endParaRPr lang="en-US" sz="2200" i="1" dirty="0">
              <a:solidFill>
                <a:srgbClr val="0000FF"/>
              </a:solidFill>
              <a:latin typeface="Arial"/>
              <a:cs typeface="Arial"/>
              <a:sym typeface="Wingdings"/>
            </a:endParaRPr>
          </a:p>
          <a:p>
            <a:r>
              <a:rPr lang="en-US" sz="2200" dirty="0">
                <a:latin typeface="Arial"/>
                <a:cs typeface="Arial"/>
                <a:sym typeface="Wingdings"/>
              </a:rPr>
              <a:t>It is a phenomenological model.</a:t>
            </a:r>
            <a:endParaRPr lang="en-US" sz="2200" dirty="0">
              <a:latin typeface="Arial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0208" y="1584378"/>
            <a:ext cx="52634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>
                <a:latin typeface="Arial"/>
                <a:cs typeface="Arial"/>
              </a:rPr>
              <a:t>Accepted exp. database for </a:t>
            </a:r>
            <a:r>
              <a:rPr lang="en-US" sz="2200" u="sng" baseline="30000" dirty="0">
                <a:latin typeface="Arial"/>
                <a:cs typeface="Arial"/>
              </a:rPr>
              <a:t>239</a:t>
            </a:r>
            <a:r>
              <a:rPr lang="en-US" sz="2200" u="sng" dirty="0">
                <a:latin typeface="Arial"/>
                <a:cs typeface="Arial"/>
              </a:rPr>
              <a:t>Pu PFNS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61CF-21BE-2B40-86AE-4EB4342B7F1E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97484140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Model Uncertainties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97654" y="1962976"/>
            <a:ext cx="6695362" cy="4154983"/>
          </a:xfrm>
          <a:prstGeom prst="rect">
            <a:avLst/>
          </a:prstGeom>
          <a:noFill/>
          <a:scene3d>
            <a:camera prst="orthographicFront">
              <a:rot lat="0" lon="0" rev="6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00FF"/>
                </a:solidFill>
                <a:effectLst/>
              </a:rPr>
              <a:t>Can the choice of the model and neglected model parameter uncertainties impact evaluations &amp; benchmark simulations?</a:t>
            </a:r>
          </a:p>
          <a:p>
            <a:pPr algn="ctr"/>
            <a:endParaRPr lang="en-US" sz="4400" b="1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946512-9921-3547-B008-9CB3FDD1C963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32235798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FF"/>
                </a:solidFill>
              </a:rPr>
              <a:t>The LAM PFNS are a weighted sum of average light and heavy fragment PFNS.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8" name="Rectangle 7"/>
          <p:cNvSpPr/>
          <p:nvPr/>
        </p:nvSpPr>
        <p:spPr>
          <a:xfrm>
            <a:off x="248772" y="1911789"/>
            <a:ext cx="628476" cy="1963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8779" y="3117809"/>
            <a:ext cx="2954149" cy="300835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181" y="1911789"/>
            <a:ext cx="7888778" cy="748145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3823184" y="4635289"/>
            <a:ext cx="1846149" cy="982052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893803" y="1911789"/>
            <a:ext cx="489170" cy="57607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757718" y="3496108"/>
            <a:ext cx="1689024" cy="982052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363513" y="1885601"/>
            <a:ext cx="489170" cy="576077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Curved Connector 20"/>
          <p:cNvCxnSpPr>
            <a:stCxn id="20" idx="4"/>
            <a:endCxn id="19" idx="7"/>
          </p:cNvCxnSpPr>
          <p:nvPr/>
        </p:nvCxnSpPr>
        <p:spPr>
          <a:xfrm rot="5400000">
            <a:off x="4814620" y="2846448"/>
            <a:ext cx="1178248" cy="408708"/>
          </a:xfrm>
          <a:prstGeom prst="curvedConnector3">
            <a:avLst>
              <a:gd name="adj1" fmla="val 50000"/>
            </a:avLst>
          </a:prstGeom>
          <a:ln w="38100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urved Connector 22"/>
          <p:cNvCxnSpPr>
            <a:endCxn id="15" idx="3"/>
          </p:cNvCxnSpPr>
          <p:nvPr/>
        </p:nvCxnSpPr>
        <p:spPr>
          <a:xfrm rot="16200000" flipH="1">
            <a:off x="1614497" y="2994474"/>
            <a:ext cx="2985658" cy="1972439"/>
          </a:xfrm>
          <a:prstGeom prst="curvedConnector3">
            <a:avLst>
              <a:gd name="adj1" fmla="val 112474"/>
            </a:avLst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009801" y="3338980"/>
            <a:ext cx="28412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0000FF"/>
                </a:solidFill>
                <a:latin typeface="Arial"/>
                <a:cs typeface="Arial"/>
              </a:rPr>
              <a:t>Energy spectrum of neutrons emitted from heavy fragment. 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65493" y="4006774"/>
            <a:ext cx="221747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Energy spectrum of neutrons emitted from light fragment. 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3E3FADA-E42B-0F42-9DCB-CAFD91CD4AF1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659910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B2DE65E-6A6C-F443-8C9B-54162272DF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93"/>
          <a:stretch>
            <a:fillRect/>
          </a:stretch>
        </p:blipFill>
        <p:spPr bwMode="auto">
          <a:xfrm>
            <a:off x="2442344" y="2012446"/>
            <a:ext cx="4395787" cy="417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 r="10593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What are cross-section? – A cross-section gives a reaction probability.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7BDFA-1B54-D04C-96E5-3D34B39ADD93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749746-602D-6845-B429-E8BFE709434A}"/>
              </a:ext>
            </a:extLst>
          </p:cNvPr>
          <p:cNvSpPr/>
          <p:nvPr/>
        </p:nvSpPr>
        <p:spPr>
          <a:xfrm>
            <a:off x="4178608" y="2565353"/>
            <a:ext cx="1494503" cy="2723535"/>
          </a:xfrm>
          <a:prstGeom prst="rect">
            <a:avLst/>
          </a:prstGeom>
          <a:noFill/>
          <a:ln w="25400">
            <a:solidFill>
              <a:srgbClr val="F9B61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B57342C-1FCB-754B-A068-6AC6B9C037ED}"/>
              </a:ext>
            </a:extLst>
          </p:cNvPr>
          <p:cNvSpPr/>
          <p:nvPr/>
        </p:nvSpPr>
        <p:spPr>
          <a:xfrm>
            <a:off x="5673112" y="4472811"/>
            <a:ext cx="835742" cy="486696"/>
          </a:xfrm>
          <a:prstGeom prst="rect">
            <a:avLst/>
          </a:prstGeom>
          <a:noFill/>
          <a:ln w="25400">
            <a:solidFill>
              <a:srgbClr val="F9B61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20FE1ED-59D5-2844-9E65-CE582027A1AF}"/>
              </a:ext>
            </a:extLst>
          </p:cNvPr>
          <p:cNvSpPr/>
          <p:nvPr/>
        </p:nvSpPr>
        <p:spPr>
          <a:xfrm>
            <a:off x="3175717" y="2747252"/>
            <a:ext cx="1002891" cy="1924663"/>
          </a:xfrm>
          <a:prstGeom prst="rect">
            <a:avLst/>
          </a:prstGeom>
          <a:noFill/>
          <a:ln w="25400">
            <a:solidFill>
              <a:srgbClr val="F9B61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776262C6-6523-B34D-A7ED-1B910D3E6A7A}"/>
              </a:ext>
            </a:extLst>
          </p:cNvPr>
          <p:cNvSpPr txBox="1">
            <a:spLocks/>
          </p:cNvSpPr>
          <p:nvPr/>
        </p:nvSpPr>
        <p:spPr>
          <a:xfrm>
            <a:off x="5867298" y="1371600"/>
            <a:ext cx="3124200" cy="359797"/>
          </a:xfrm>
          <a:prstGeom prst="rect">
            <a:avLst/>
          </a:prstGeom>
        </p:spPr>
        <p:txBody>
          <a:bodyPr/>
          <a:lstStyle>
            <a:lvl1pPr marL="0" indent="0" algn="l" defTabSz="342892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5760" indent="-182880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0540" indent="-129776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5558" indent="-130966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200" b="0" dirty="0"/>
              <a:t>1/v cross section</a:t>
            </a:r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6EA346C4-8A91-0A44-B24F-B8DBC1025A02}"/>
              </a:ext>
            </a:extLst>
          </p:cNvPr>
          <p:cNvSpPr txBox="1">
            <a:spLocks/>
          </p:cNvSpPr>
          <p:nvPr/>
        </p:nvSpPr>
        <p:spPr>
          <a:xfrm>
            <a:off x="6869470" y="2597750"/>
            <a:ext cx="2122028" cy="310125"/>
          </a:xfrm>
          <a:prstGeom prst="rect">
            <a:avLst/>
          </a:prstGeom>
        </p:spPr>
        <p:txBody>
          <a:bodyPr/>
          <a:lstStyle>
            <a:lvl1pPr marL="0" indent="0" algn="l" defTabSz="342892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5760" indent="-182880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0540" indent="-129776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5558" indent="-130966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0" dirty="0"/>
              <a:t>Resolved resonances</a:t>
            </a: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65EDBD7D-F16E-2E47-B1AF-77FA73768233}"/>
              </a:ext>
            </a:extLst>
          </p:cNvPr>
          <p:cNvSpPr txBox="1">
            <a:spLocks/>
          </p:cNvSpPr>
          <p:nvPr/>
        </p:nvSpPr>
        <p:spPr>
          <a:xfrm>
            <a:off x="7049627" y="3974691"/>
            <a:ext cx="2246773" cy="483437"/>
          </a:xfrm>
          <a:prstGeom prst="rect">
            <a:avLst/>
          </a:prstGeom>
        </p:spPr>
        <p:txBody>
          <a:bodyPr/>
          <a:lstStyle>
            <a:lvl1pPr marL="0" indent="0" algn="l" defTabSz="342892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5760" indent="-182880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0540" indent="-129776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5558" indent="-130966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0" dirty="0"/>
              <a:t>Unresolved resonances and continuum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F6A25B3-5F18-464D-AEA0-449FC9719995}"/>
              </a:ext>
            </a:extLst>
          </p:cNvPr>
          <p:cNvCxnSpPr>
            <a:cxnSpLocks/>
          </p:cNvCxnSpPr>
          <p:nvPr/>
        </p:nvCxnSpPr>
        <p:spPr>
          <a:xfrm flipH="1">
            <a:off x="3864077" y="1600200"/>
            <a:ext cx="2917621" cy="1147052"/>
          </a:xfrm>
          <a:prstGeom prst="straightConnector1">
            <a:avLst/>
          </a:prstGeom>
          <a:ln>
            <a:solidFill>
              <a:srgbClr val="F9B617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1560634F-4608-8F47-B56F-6F0B0D31E27B}"/>
              </a:ext>
            </a:extLst>
          </p:cNvPr>
          <p:cNvCxnSpPr>
            <a:stCxn id="18" idx="1"/>
          </p:cNvCxnSpPr>
          <p:nvPr/>
        </p:nvCxnSpPr>
        <p:spPr>
          <a:xfrm flipH="1">
            <a:off x="5673111" y="2752813"/>
            <a:ext cx="1196359" cy="727806"/>
          </a:xfrm>
          <a:prstGeom prst="straightConnector1">
            <a:avLst/>
          </a:prstGeom>
          <a:ln>
            <a:solidFill>
              <a:srgbClr val="F9B617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B8954EC-4FD9-A74F-A8F9-C3FDC6E3E215}"/>
              </a:ext>
            </a:extLst>
          </p:cNvPr>
          <p:cNvCxnSpPr>
            <a:stCxn id="19" idx="1"/>
          </p:cNvCxnSpPr>
          <p:nvPr/>
        </p:nvCxnSpPr>
        <p:spPr>
          <a:xfrm flipH="1">
            <a:off x="6508854" y="4216410"/>
            <a:ext cx="540773" cy="503074"/>
          </a:xfrm>
          <a:prstGeom prst="straightConnector1">
            <a:avLst/>
          </a:prstGeom>
          <a:ln>
            <a:solidFill>
              <a:srgbClr val="F9B617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D296039-12D0-ED48-B9BF-EC22514F55F3}"/>
              </a:ext>
            </a:extLst>
          </p:cNvPr>
          <p:cNvSpPr txBox="1"/>
          <p:nvPr/>
        </p:nvSpPr>
        <p:spPr bwMode="auto">
          <a:xfrm>
            <a:off x="0" y="1905000"/>
            <a:ext cx="2590800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u="sng" baseline="30000" dirty="0">
                <a:solidFill>
                  <a:srgbClr val="FF0000"/>
                </a:solidFill>
                <a:latin typeface="Arial" charset="0"/>
              </a:rPr>
              <a:t>238</a:t>
            </a:r>
            <a:r>
              <a:rPr lang="en-US" sz="2200" u="sng" dirty="0">
                <a:solidFill>
                  <a:srgbClr val="FF0000"/>
                </a:solidFill>
                <a:latin typeface="Arial" charset="0"/>
              </a:rPr>
              <a:t>U</a:t>
            </a:r>
            <a:r>
              <a:rPr lang="en-US" sz="2200" u="sng" dirty="0">
                <a:solidFill>
                  <a:srgbClr val="3366FF"/>
                </a:solidFill>
                <a:latin typeface="Arial" charset="0"/>
              </a:rPr>
              <a:t>(</a:t>
            </a:r>
            <a:r>
              <a:rPr lang="en-US" sz="2200" u="sng" dirty="0" err="1">
                <a:solidFill>
                  <a:srgbClr val="3366FF"/>
                </a:solidFill>
                <a:latin typeface="Arial" charset="0"/>
              </a:rPr>
              <a:t>n,</a:t>
            </a:r>
            <a:r>
              <a:rPr lang="en-US" sz="2200" u="sng" dirty="0" err="1">
                <a:solidFill>
                  <a:srgbClr val="008000"/>
                </a:solidFill>
                <a:latin typeface="Arial" charset="0"/>
              </a:rPr>
              <a:t>tot</a:t>
            </a:r>
            <a:r>
              <a:rPr lang="en-US" sz="2200" u="sng" dirty="0">
                <a:solidFill>
                  <a:srgbClr val="008000"/>
                </a:solidFill>
                <a:latin typeface="Arial" charset="0"/>
              </a:rPr>
              <a:t>) </a:t>
            </a:r>
            <a:r>
              <a:rPr lang="en-US" sz="2200" u="sng" dirty="0">
                <a:solidFill>
                  <a:srgbClr val="000000"/>
                </a:solidFill>
                <a:latin typeface="Arial" charset="0"/>
              </a:rPr>
              <a:t>m</a:t>
            </a:r>
            <a:r>
              <a:rPr lang="en-US" sz="2200" u="sng" dirty="0">
                <a:latin typeface="Arial" charset="0"/>
              </a:rPr>
              <a:t>eans</a:t>
            </a:r>
            <a:r>
              <a:rPr lang="en-US" sz="2200" u="sng" dirty="0">
                <a:solidFill>
                  <a:srgbClr val="000000"/>
                </a:solidFill>
                <a:latin typeface="Arial" charset="0"/>
              </a:rPr>
              <a:t>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dirty="0">
                <a:solidFill>
                  <a:srgbClr val="000000"/>
                </a:solidFill>
                <a:latin typeface="Arial" charset="0"/>
              </a:rPr>
              <a:t> “</a:t>
            </a:r>
            <a:r>
              <a:rPr lang="en-US" sz="2200" baseline="30000" dirty="0">
                <a:solidFill>
                  <a:srgbClr val="FF0000"/>
                </a:solidFill>
                <a:latin typeface="Arial" charset="0"/>
              </a:rPr>
              <a:t>238</a:t>
            </a:r>
            <a:r>
              <a:rPr lang="en-US" sz="2200" dirty="0">
                <a:solidFill>
                  <a:srgbClr val="FF0000"/>
                </a:solidFill>
                <a:latin typeface="Arial" charset="0"/>
              </a:rPr>
              <a:t>U</a:t>
            </a:r>
            <a:r>
              <a:rPr lang="en-US" sz="2200" dirty="0">
                <a:solidFill>
                  <a:srgbClr val="000000"/>
                </a:solidFill>
                <a:latin typeface="Arial" charset="0"/>
              </a:rPr>
              <a:t>” </a:t>
            </a:r>
            <a:r>
              <a:rPr lang="mr-IN" sz="2200" dirty="0">
                <a:solidFill>
                  <a:srgbClr val="000000"/>
                </a:solidFill>
                <a:latin typeface="Arial" charset="0"/>
              </a:rPr>
              <a:t>…</a:t>
            </a:r>
            <a:r>
              <a:rPr lang="en-US" sz="2200" dirty="0">
                <a:solidFill>
                  <a:srgbClr val="000000"/>
                </a:solidFill>
                <a:latin typeface="Arial" charset="0"/>
              </a:rPr>
              <a:t> target nucleus is </a:t>
            </a:r>
            <a:r>
              <a:rPr lang="en-US" sz="2200" baseline="30000" dirty="0">
                <a:solidFill>
                  <a:srgbClr val="000000"/>
                </a:solidFill>
                <a:latin typeface="Arial" charset="0"/>
              </a:rPr>
              <a:t>238</a:t>
            </a:r>
            <a:r>
              <a:rPr lang="en-US" sz="2200" dirty="0">
                <a:solidFill>
                  <a:srgbClr val="000000"/>
                </a:solidFill>
                <a:latin typeface="Arial" charset="0"/>
              </a:rPr>
              <a:t>U</a:t>
            </a:r>
          </a:p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dirty="0">
                <a:solidFill>
                  <a:srgbClr val="000000"/>
                </a:solidFill>
                <a:latin typeface="Arial" charset="0"/>
              </a:rPr>
              <a:t> “</a:t>
            </a:r>
            <a:r>
              <a:rPr lang="en-US" sz="2200" dirty="0">
                <a:solidFill>
                  <a:srgbClr val="0000FF"/>
                </a:solidFill>
                <a:latin typeface="Arial" charset="0"/>
              </a:rPr>
              <a:t>(n,</a:t>
            </a:r>
            <a:r>
              <a:rPr lang="en-US" sz="2200" dirty="0">
                <a:solidFill>
                  <a:srgbClr val="000000"/>
                </a:solidFill>
                <a:latin typeface="Arial" charset="0"/>
              </a:rPr>
              <a:t>” </a:t>
            </a:r>
            <a:r>
              <a:rPr lang="mr-IN" sz="2200" dirty="0">
                <a:solidFill>
                  <a:srgbClr val="000000"/>
                </a:solidFill>
                <a:latin typeface="Arial" charset="0"/>
              </a:rPr>
              <a:t>…</a:t>
            </a:r>
            <a:r>
              <a:rPr lang="en-US" sz="2200" dirty="0">
                <a:solidFill>
                  <a:srgbClr val="000000"/>
                </a:solidFill>
                <a:latin typeface="Arial" charset="0"/>
              </a:rPr>
              <a:t> neutron in</a:t>
            </a:r>
          </a:p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2200" dirty="0">
                <a:solidFill>
                  <a:srgbClr val="008000"/>
                </a:solidFill>
                <a:latin typeface="Arial" charset="0"/>
              </a:rPr>
              <a:t>“tot)” </a:t>
            </a:r>
            <a:r>
              <a:rPr lang="mr-IN" sz="2200" dirty="0">
                <a:solidFill>
                  <a:srgbClr val="000000"/>
                </a:solidFill>
                <a:latin typeface="Arial" charset="0"/>
              </a:rPr>
              <a:t>…</a:t>
            </a:r>
            <a:r>
              <a:rPr lang="en-US" sz="2200" dirty="0">
                <a:solidFill>
                  <a:srgbClr val="000000"/>
                </a:solidFill>
                <a:latin typeface="Arial" charset="0"/>
              </a:rPr>
              <a:t> all particles out of the reaction   </a:t>
            </a:r>
            <a:endParaRPr kumimoji="0" lang="en-US" sz="2200" b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D26E570-A768-1444-9DB9-2279485D7415}"/>
              </a:ext>
            </a:extLst>
          </p:cNvPr>
          <p:cNvSpPr txBox="1"/>
          <p:nvPr/>
        </p:nvSpPr>
        <p:spPr bwMode="auto">
          <a:xfrm>
            <a:off x="76200" y="5144869"/>
            <a:ext cx="25146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2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/>
              </a:rPr>
              <a:t>Taken from [1]</a:t>
            </a:r>
            <a:endParaRPr kumimoji="0" lang="en-US" sz="2200" b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80704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FF"/>
                </a:solidFill>
              </a:rPr>
              <a:t>Compared to the model used for the ENDF/B-VII.1 PFNS, new parameters were introduced.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8" name="Rectangle 7"/>
          <p:cNvSpPr/>
          <p:nvPr/>
        </p:nvSpPr>
        <p:spPr>
          <a:xfrm>
            <a:off x="248772" y="1911789"/>
            <a:ext cx="628476" cy="1963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734066"/>
            <a:ext cx="7888778" cy="748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00" y="4470124"/>
            <a:ext cx="3325091" cy="431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01621" y="3890125"/>
            <a:ext cx="38363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latin typeface="Arial"/>
                <a:cs typeface="Arial"/>
              </a:rPr>
              <a:t>Maxwellian</a:t>
            </a:r>
            <a:r>
              <a:rPr lang="en-US" sz="2200" dirty="0">
                <a:latin typeface="Arial"/>
                <a:cs typeface="Arial"/>
              </a:rPr>
              <a:t> shape integrated over temperature distribution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689030" y="1734066"/>
            <a:ext cx="418984" cy="505014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114743" y="1703150"/>
            <a:ext cx="418984" cy="505014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972165" y="1659140"/>
            <a:ext cx="523734" cy="505014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467003" y="1685328"/>
            <a:ext cx="524794" cy="505014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294587" y="4901924"/>
            <a:ext cx="42164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Model in [22] was extended following Refs. [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23</a:t>
            </a:r>
            <a:r>
              <a:rPr lang="en-US" sz="2200" dirty="0">
                <a:latin typeface="Arial"/>
                <a:cs typeface="Arial"/>
              </a:rPr>
              <a:t>,</a:t>
            </a:r>
            <a:r>
              <a:rPr lang="en-US" sz="2200" dirty="0">
                <a:solidFill>
                  <a:srgbClr val="0000FF"/>
                </a:solidFill>
                <a:latin typeface="Arial"/>
                <a:cs typeface="Arial"/>
              </a:rPr>
              <a:t>24</a:t>
            </a:r>
            <a:r>
              <a:rPr lang="en-US" sz="2200" dirty="0">
                <a:latin typeface="Arial"/>
                <a:cs typeface="Arial"/>
              </a:rPr>
              <a:t>,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25</a:t>
            </a:r>
            <a:r>
              <a:rPr lang="en-US" sz="2200" dirty="0">
                <a:latin typeface="Arial"/>
                <a:cs typeface="Arial"/>
              </a:rPr>
              <a:t>].  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9" y="2857500"/>
            <a:ext cx="9144000" cy="113677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16" y="3240455"/>
            <a:ext cx="424232" cy="2862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4610" y="3302003"/>
            <a:ext cx="256929" cy="23083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500" b="1" dirty="0">
                <a:latin typeface="Times New Roman"/>
                <a:cs typeface="Times New Roman"/>
              </a:rPr>
              <a:t>/L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F65DD0C-8B46-CB4A-A4E3-22442324EDF2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425227088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FF"/>
                </a:solidFill>
              </a:rPr>
              <a:t>Model parameter covariances are considered by [26]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8" name="Rectangle 7"/>
          <p:cNvSpPr/>
          <p:nvPr/>
        </p:nvSpPr>
        <p:spPr>
          <a:xfrm>
            <a:off x="248772" y="1911789"/>
            <a:ext cx="628476" cy="1963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48772" y="1604125"/>
            <a:ext cx="8466713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(1) Sampling the model parameter vector</a:t>
            </a:r>
            <a:r>
              <a:rPr lang="en-US" sz="2200" b="1" dirty="0">
                <a:latin typeface="Arial"/>
                <a:cs typeface="Arial"/>
              </a:rPr>
              <a:t> </a:t>
            </a:r>
            <a:r>
              <a:rPr lang="en-US" sz="2200" b="1" i="1" dirty="0" err="1">
                <a:latin typeface="Times New Roman"/>
                <a:cs typeface="Times New Roman"/>
              </a:rPr>
              <a:t>p</a:t>
            </a:r>
            <a:r>
              <a:rPr lang="en-US" sz="2200" b="1" i="1" baseline="-25000" dirty="0" err="1">
                <a:latin typeface="Times New Roman"/>
                <a:cs typeface="Times New Roman"/>
              </a:rPr>
              <a:t>k</a:t>
            </a:r>
            <a:r>
              <a:rPr lang="en-US" sz="2200" b="1" i="1" dirty="0">
                <a:latin typeface="Times New Roman"/>
                <a:cs typeface="Times New Roman"/>
              </a:rPr>
              <a:t> </a:t>
            </a:r>
            <a:r>
              <a:rPr lang="en-US" sz="2200" i="1" dirty="0">
                <a:latin typeface="Times New Roman"/>
                <a:cs typeface="Times New Roman"/>
              </a:rPr>
              <a:t>K</a:t>
            </a:r>
            <a:r>
              <a:rPr lang="en-US" sz="2200" dirty="0">
                <a:latin typeface="Arial"/>
                <a:cs typeface="Arial"/>
              </a:rPr>
              <a:t> times within their uncertainties</a:t>
            </a:r>
          </a:p>
          <a:p>
            <a:r>
              <a:rPr lang="en-US" sz="2200" dirty="0">
                <a:latin typeface="Arial"/>
                <a:cs typeface="Arial"/>
              </a:rPr>
              <a:t>    (2) Calling the model </a:t>
            </a:r>
            <a:r>
              <a:rPr lang="en-US" sz="2200" i="1" dirty="0">
                <a:latin typeface="Times New Roman"/>
                <a:cs typeface="Times New Roman"/>
              </a:rPr>
              <a:t>K</a:t>
            </a:r>
            <a:r>
              <a:rPr lang="en-US" sz="2200" dirty="0">
                <a:latin typeface="Arial"/>
                <a:cs typeface="Arial"/>
              </a:rPr>
              <a:t> times to calculate </a:t>
            </a:r>
            <a:r>
              <a:rPr lang="en-US" sz="2200" i="1" dirty="0" err="1">
                <a:latin typeface="Times New Roman"/>
                <a:cs typeface="Times New Roman"/>
              </a:rPr>
              <a:t>χ</a:t>
            </a:r>
            <a:r>
              <a:rPr lang="en-US" sz="2200" i="1" baseline="-25000" dirty="0" err="1">
                <a:latin typeface="Times New Roman"/>
                <a:cs typeface="Times New Roman"/>
              </a:rPr>
              <a:t>l</a:t>
            </a:r>
            <a:r>
              <a:rPr lang="en-US" sz="2200" dirty="0">
                <a:latin typeface="Times New Roman"/>
                <a:cs typeface="Times New Roman"/>
              </a:rPr>
              <a:t>(</a:t>
            </a:r>
            <a:r>
              <a:rPr lang="en-US" sz="2200" b="1" i="1" dirty="0" err="1">
                <a:latin typeface="Times New Roman"/>
                <a:cs typeface="Times New Roman"/>
              </a:rPr>
              <a:t>p</a:t>
            </a:r>
            <a:r>
              <a:rPr lang="en-US" sz="2200" b="1" i="1" baseline="-25000" dirty="0" err="1">
                <a:latin typeface="Times New Roman"/>
                <a:cs typeface="Times New Roman"/>
              </a:rPr>
              <a:t>k</a:t>
            </a:r>
            <a:r>
              <a:rPr lang="en-US" sz="2200" dirty="0">
                <a:latin typeface="Times New Roman"/>
                <a:cs typeface="Times New Roman"/>
              </a:rPr>
              <a:t>)</a:t>
            </a:r>
          </a:p>
          <a:p>
            <a:r>
              <a:rPr lang="en-US" sz="2200" dirty="0">
                <a:latin typeface="Arial"/>
                <a:cs typeface="Arial"/>
              </a:rPr>
              <a:t>    (3) Calculating model mean values </a:t>
            </a:r>
            <a:r>
              <a:rPr lang="en-US" sz="2200" i="1" dirty="0" err="1">
                <a:latin typeface="Times New Roman"/>
                <a:cs typeface="Times New Roman"/>
              </a:rPr>
              <a:t>χ</a:t>
            </a:r>
            <a:r>
              <a:rPr lang="en-US" sz="2200" i="1" baseline="-25000" dirty="0" err="1">
                <a:latin typeface="Times New Roman"/>
                <a:cs typeface="Times New Roman"/>
              </a:rPr>
              <a:t>l</a:t>
            </a:r>
            <a:r>
              <a:rPr lang="en-US" sz="2200" baseline="-25000" dirty="0">
                <a:latin typeface="Arial"/>
                <a:cs typeface="Arial"/>
              </a:rPr>
              <a:t> </a:t>
            </a:r>
            <a:r>
              <a:rPr lang="en-US" sz="2200" dirty="0">
                <a:latin typeface="Arial"/>
                <a:cs typeface="Arial"/>
              </a:rPr>
              <a:t>and</a:t>
            </a:r>
            <a:r>
              <a:rPr lang="en-US" sz="2200" baseline="-25000" dirty="0">
                <a:latin typeface="Arial"/>
                <a:cs typeface="Arial"/>
              </a:rPr>
              <a:t> </a:t>
            </a:r>
            <a:r>
              <a:rPr lang="en-US" sz="2200" dirty="0" err="1">
                <a:latin typeface="Arial"/>
                <a:cs typeface="Arial"/>
              </a:rPr>
              <a:t>covariances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dirty="0" err="1">
                <a:latin typeface="Times New Roman"/>
                <a:cs typeface="Times New Roman"/>
              </a:rPr>
              <a:t>Cov</a:t>
            </a:r>
            <a:r>
              <a:rPr lang="en-US" sz="2200" dirty="0">
                <a:latin typeface="Times New Roman"/>
                <a:cs typeface="Times New Roman"/>
              </a:rPr>
              <a:t>(</a:t>
            </a:r>
            <a:r>
              <a:rPr lang="en-US" sz="2200" i="1" dirty="0" err="1">
                <a:latin typeface="Times New Roman"/>
                <a:cs typeface="Times New Roman"/>
              </a:rPr>
              <a:t>χ</a:t>
            </a:r>
            <a:r>
              <a:rPr lang="en-US" sz="2200" i="1" baseline="-25000" dirty="0" err="1">
                <a:latin typeface="Times New Roman"/>
                <a:cs typeface="Times New Roman"/>
              </a:rPr>
              <a:t>l</a:t>
            </a:r>
            <a:r>
              <a:rPr lang="en-US" sz="2200" i="1" baseline="-25000" dirty="0">
                <a:latin typeface="Times New Roman"/>
                <a:cs typeface="Times New Roman"/>
              </a:rPr>
              <a:t>,</a:t>
            </a:r>
            <a:r>
              <a:rPr lang="en-US" sz="2200" i="1" dirty="0">
                <a:latin typeface="Times New Roman"/>
                <a:cs typeface="Times New Roman"/>
              </a:rPr>
              <a:t> </a:t>
            </a:r>
            <a:r>
              <a:rPr lang="en-US" sz="2200" i="1" dirty="0" err="1">
                <a:latin typeface="Times New Roman"/>
                <a:cs typeface="Times New Roman"/>
              </a:rPr>
              <a:t>χ</a:t>
            </a:r>
            <a:r>
              <a:rPr lang="en-US" sz="2200" i="1" baseline="-25000" dirty="0" err="1">
                <a:latin typeface="Times New Roman"/>
                <a:cs typeface="Times New Roman"/>
              </a:rPr>
              <a:t>j</a:t>
            </a:r>
            <a:r>
              <a:rPr lang="en-US" sz="2200" dirty="0">
                <a:latin typeface="Times New Roman"/>
                <a:cs typeface="Times New Roman"/>
              </a:rPr>
              <a:t>)</a:t>
            </a:r>
          </a:p>
          <a:p>
            <a:endParaRPr lang="en-US" sz="2200" dirty="0">
              <a:latin typeface="Arial"/>
              <a:cs typeface="Arial"/>
            </a:endParaRPr>
          </a:p>
          <a:p>
            <a:endParaRPr lang="en-US" sz="2200" dirty="0">
              <a:latin typeface="Arial"/>
              <a:cs typeface="Arial"/>
            </a:endParaRPr>
          </a:p>
          <a:p>
            <a:endParaRPr lang="en-US" sz="2200" dirty="0">
              <a:latin typeface="Arial"/>
              <a:cs typeface="Arial"/>
            </a:endParaRPr>
          </a:p>
          <a:p>
            <a:endParaRPr lang="en-US" sz="2200" dirty="0">
              <a:latin typeface="Arial"/>
              <a:cs typeface="Arial"/>
            </a:endParaRPr>
          </a:p>
          <a:p>
            <a:endParaRPr lang="en-US" sz="2200" dirty="0">
              <a:latin typeface="Arial"/>
              <a:cs typeface="Arial"/>
            </a:endParaRP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Populating a covariance matrix </a:t>
            </a:r>
            <a:r>
              <a:rPr lang="en-US" sz="2200" dirty="0" err="1">
                <a:latin typeface="Times New Roman"/>
                <a:cs typeface="Times New Roman"/>
              </a:rPr>
              <a:t>Cov</a:t>
            </a:r>
            <a:r>
              <a:rPr lang="en-US" sz="2200" dirty="0">
                <a:latin typeface="Times New Roman"/>
                <a:cs typeface="Times New Roman"/>
              </a:rPr>
              <a:t>(</a:t>
            </a:r>
            <a:r>
              <a:rPr lang="en-US" sz="2200" b="1" i="1" dirty="0" err="1">
                <a:latin typeface="Times New Roman"/>
                <a:cs typeface="Times New Roman"/>
              </a:rPr>
              <a:t>p</a:t>
            </a:r>
            <a:r>
              <a:rPr lang="en-US" sz="2200" b="1" i="1" baseline="-25000" dirty="0" err="1">
                <a:latin typeface="Times New Roman"/>
                <a:cs typeface="Times New Roman"/>
              </a:rPr>
              <a:t>l</a:t>
            </a:r>
            <a:r>
              <a:rPr lang="en-US" sz="2200" baseline="-25000" dirty="0">
                <a:latin typeface="Times New Roman"/>
                <a:cs typeface="Times New Roman"/>
              </a:rPr>
              <a:t>,</a:t>
            </a:r>
            <a:r>
              <a:rPr lang="en-US" sz="2200" b="1" i="1" dirty="0">
                <a:latin typeface="Times New Roman"/>
                <a:cs typeface="Times New Roman"/>
              </a:rPr>
              <a:t> </a:t>
            </a:r>
            <a:r>
              <a:rPr lang="en-US" sz="2200" b="1" i="1" dirty="0" err="1">
                <a:latin typeface="Times New Roman"/>
                <a:cs typeface="Times New Roman"/>
              </a:rPr>
              <a:t>p</a:t>
            </a:r>
            <a:r>
              <a:rPr lang="en-US" sz="2200" b="1" i="1" baseline="-25000" dirty="0" err="1">
                <a:latin typeface="Times New Roman"/>
                <a:cs typeface="Times New Roman"/>
              </a:rPr>
              <a:t>j</a:t>
            </a:r>
            <a:r>
              <a:rPr lang="en-US" sz="2200" dirty="0">
                <a:latin typeface="Times New Roman"/>
                <a:cs typeface="Times New Roman"/>
              </a:rPr>
              <a:t>) </a:t>
            </a:r>
            <a:r>
              <a:rPr lang="en-US" sz="2200" dirty="0">
                <a:latin typeface="Arial"/>
                <a:cs typeface="Arial"/>
              </a:rPr>
              <a:t>with their respective uncertainties and calculating sensitivities to the PFNS using a linearized assumption.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0804" y="2933700"/>
            <a:ext cx="5511165" cy="156014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35000" y="1604125"/>
            <a:ext cx="8080485" cy="2958106"/>
          </a:xfrm>
          <a:prstGeom prst="rect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D46E390-C219-A945-A642-74D15B3DCE85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13252421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FF"/>
                </a:solidFill>
              </a:rPr>
              <a:t>Model parameter </a:t>
            </a:r>
            <a:r>
              <a:rPr lang="en-US" sz="3200" b="1" dirty="0" err="1">
                <a:solidFill>
                  <a:srgbClr val="0000FF"/>
                </a:solidFill>
              </a:rPr>
              <a:t>covariances</a:t>
            </a:r>
            <a:r>
              <a:rPr lang="en-US" sz="3200" b="1" dirty="0">
                <a:solidFill>
                  <a:srgbClr val="0000FF"/>
                </a:solidFill>
              </a:rPr>
              <a:t> are considered by: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8" name="Rectangle 7"/>
          <p:cNvSpPr/>
          <p:nvPr/>
        </p:nvSpPr>
        <p:spPr>
          <a:xfrm>
            <a:off x="248772" y="1911789"/>
            <a:ext cx="628476" cy="1963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48772" y="1604125"/>
            <a:ext cx="8466713" cy="2462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(1) Sampling the model parameter vector</a:t>
            </a:r>
            <a:r>
              <a:rPr lang="en-US" sz="2200" b="1" dirty="0">
                <a:latin typeface="Arial"/>
                <a:cs typeface="Arial"/>
              </a:rPr>
              <a:t> </a:t>
            </a:r>
            <a:r>
              <a:rPr lang="en-US" sz="2200" b="1" i="1" dirty="0" err="1">
                <a:latin typeface="Times New Roman"/>
                <a:cs typeface="Times New Roman"/>
              </a:rPr>
              <a:t>p</a:t>
            </a:r>
            <a:r>
              <a:rPr lang="en-US" sz="2200" b="1" i="1" baseline="-25000" dirty="0" err="1">
                <a:latin typeface="Times New Roman"/>
                <a:cs typeface="Times New Roman"/>
              </a:rPr>
              <a:t>k</a:t>
            </a:r>
            <a:r>
              <a:rPr lang="en-US" sz="2200" b="1" i="1" dirty="0">
                <a:latin typeface="Times New Roman"/>
                <a:cs typeface="Times New Roman"/>
              </a:rPr>
              <a:t> </a:t>
            </a:r>
            <a:r>
              <a:rPr lang="en-US" sz="2200" i="1" dirty="0">
                <a:latin typeface="Times New Roman"/>
                <a:cs typeface="Times New Roman"/>
              </a:rPr>
              <a:t>K</a:t>
            </a:r>
            <a:r>
              <a:rPr lang="en-US" sz="2200" dirty="0">
                <a:latin typeface="Arial"/>
                <a:cs typeface="Arial"/>
              </a:rPr>
              <a:t> times within their uncertainties</a:t>
            </a:r>
          </a:p>
          <a:p>
            <a:r>
              <a:rPr lang="en-US" sz="2200" dirty="0">
                <a:latin typeface="Arial"/>
                <a:cs typeface="Arial"/>
              </a:rPr>
              <a:t>    (2) Calling the model </a:t>
            </a:r>
            <a:r>
              <a:rPr lang="en-US" sz="2200" i="1" dirty="0">
                <a:latin typeface="Times New Roman"/>
                <a:cs typeface="Times New Roman"/>
              </a:rPr>
              <a:t>K</a:t>
            </a:r>
            <a:r>
              <a:rPr lang="en-US" sz="2200" dirty="0">
                <a:latin typeface="Arial"/>
                <a:cs typeface="Arial"/>
              </a:rPr>
              <a:t> times to calculate </a:t>
            </a:r>
            <a:r>
              <a:rPr lang="en-US" sz="2200" i="1" dirty="0" err="1">
                <a:latin typeface="Times New Roman"/>
                <a:cs typeface="Times New Roman"/>
              </a:rPr>
              <a:t>χ</a:t>
            </a:r>
            <a:r>
              <a:rPr lang="en-US" sz="2200" i="1" baseline="-25000" dirty="0" err="1">
                <a:latin typeface="Times New Roman"/>
                <a:cs typeface="Times New Roman"/>
              </a:rPr>
              <a:t>l</a:t>
            </a:r>
            <a:r>
              <a:rPr lang="en-US" sz="2200" dirty="0">
                <a:latin typeface="Times New Roman"/>
                <a:cs typeface="Times New Roman"/>
              </a:rPr>
              <a:t>(</a:t>
            </a:r>
            <a:r>
              <a:rPr lang="en-US" sz="2200" b="1" i="1" dirty="0" err="1">
                <a:latin typeface="Times New Roman"/>
                <a:cs typeface="Times New Roman"/>
              </a:rPr>
              <a:t>p</a:t>
            </a:r>
            <a:r>
              <a:rPr lang="en-US" sz="2200" b="1" i="1" baseline="-25000" dirty="0" err="1">
                <a:latin typeface="Times New Roman"/>
                <a:cs typeface="Times New Roman"/>
              </a:rPr>
              <a:t>k</a:t>
            </a:r>
            <a:r>
              <a:rPr lang="en-US" sz="2200" dirty="0">
                <a:latin typeface="Times New Roman"/>
                <a:cs typeface="Times New Roman"/>
              </a:rPr>
              <a:t>)</a:t>
            </a:r>
          </a:p>
          <a:p>
            <a:r>
              <a:rPr lang="en-US" sz="2200" dirty="0">
                <a:latin typeface="Arial"/>
                <a:cs typeface="Arial"/>
              </a:rPr>
              <a:t>    (3) Calculating model mean values </a:t>
            </a:r>
            <a:r>
              <a:rPr lang="en-US" sz="2200" i="1" dirty="0" err="1">
                <a:latin typeface="Times New Roman"/>
                <a:cs typeface="Times New Roman"/>
              </a:rPr>
              <a:t>χ</a:t>
            </a:r>
            <a:r>
              <a:rPr lang="en-US" sz="2200" i="1" baseline="-25000" dirty="0" err="1">
                <a:latin typeface="Times New Roman"/>
                <a:cs typeface="Times New Roman"/>
              </a:rPr>
              <a:t>l</a:t>
            </a:r>
            <a:r>
              <a:rPr lang="en-US" sz="2200" baseline="-25000" dirty="0">
                <a:latin typeface="Arial"/>
                <a:cs typeface="Arial"/>
              </a:rPr>
              <a:t> </a:t>
            </a:r>
            <a:r>
              <a:rPr lang="en-US" sz="2200" dirty="0">
                <a:latin typeface="Arial"/>
                <a:cs typeface="Arial"/>
              </a:rPr>
              <a:t>and</a:t>
            </a:r>
            <a:r>
              <a:rPr lang="en-US" sz="2200" baseline="-25000" dirty="0">
                <a:latin typeface="Arial"/>
                <a:cs typeface="Arial"/>
              </a:rPr>
              <a:t> </a:t>
            </a:r>
            <a:r>
              <a:rPr lang="en-US" sz="2200" dirty="0" err="1">
                <a:latin typeface="Arial"/>
                <a:cs typeface="Arial"/>
              </a:rPr>
              <a:t>covariances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dirty="0" err="1">
                <a:latin typeface="Times New Roman"/>
                <a:cs typeface="Times New Roman"/>
              </a:rPr>
              <a:t>Cov</a:t>
            </a:r>
            <a:r>
              <a:rPr lang="en-US" sz="2200" dirty="0">
                <a:latin typeface="Times New Roman"/>
                <a:cs typeface="Times New Roman"/>
              </a:rPr>
              <a:t>(</a:t>
            </a:r>
            <a:r>
              <a:rPr lang="en-US" sz="2200" i="1" dirty="0" err="1">
                <a:latin typeface="Times New Roman"/>
                <a:cs typeface="Times New Roman"/>
              </a:rPr>
              <a:t>χ</a:t>
            </a:r>
            <a:r>
              <a:rPr lang="en-US" sz="2200" i="1" baseline="-25000" dirty="0" err="1">
                <a:latin typeface="Times New Roman"/>
                <a:cs typeface="Times New Roman"/>
              </a:rPr>
              <a:t>l</a:t>
            </a:r>
            <a:r>
              <a:rPr lang="en-US" sz="2200" i="1" baseline="-25000" dirty="0">
                <a:latin typeface="Times New Roman"/>
                <a:cs typeface="Times New Roman"/>
              </a:rPr>
              <a:t>,</a:t>
            </a:r>
            <a:r>
              <a:rPr lang="en-US" sz="2200" i="1" dirty="0">
                <a:latin typeface="Times New Roman"/>
                <a:cs typeface="Times New Roman"/>
              </a:rPr>
              <a:t> </a:t>
            </a:r>
            <a:r>
              <a:rPr lang="en-US" sz="2200" i="1" dirty="0" err="1">
                <a:latin typeface="Times New Roman"/>
                <a:cs typeface="Times New Roman"/>
              </a:rPr>
              <a:t>χ</a:t>
            </a:r>
            <a:r>
              <a:rPr lang="en-US" sz="2200" i="1" baseline="-25000" dirty="0" err="1">
                <a:latin typeface="Times New Roman"/>
                <a:cs typeface="Times New Roman"/>
              </a:rPr>
              <a:t>j</a:t>
            </a:r>
            <a:r>
              <a:rPr lang="en-US" sz="2200" dirty="0">
                <a:latin typeface="Times New Roman"/>
                <a:cs typeface="Times New Roman"/>
              </a:rPr>
              <a:t>)</a:t>
            </a:r>
            <a:endParaRPr lang="en-US" sz="2200" dirty="0">
              <a:latin typeface="Arial"/>
              <a:cs typeface="Arial"/>
            </a:endParaRP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Populating a covariance matrix </a:t>
            </a:r>
            <a:r>
              <a:rPr lang="en-US" sz="2200" dirty="0" err="1">
                <a:latin typeface="Times New Roman"/>
                <a:cs typeface="Times New Roman"/>
              </a:rPr>
              <a:t>Cov</a:t>
            </a:r>
            <a:r>
              <a:rPr lang="en-US" sz="2200" dirty="0">
                <a:latin typeface="Times New Roman"/>
                <a:cs typeface="Times New Roman"/>
              </a:rPr>
              <a:t>(</a:t>
            </a:r>
            <a:r>
              <a:rPr lang="en-US" sz="2200" b="1" i="1" dirty="0" err="1">
                <a:latin typeface="Times New Roman"/>
                <a:cs typeface="Times New Roman"/>
              </a:rPr>
              <a:t>p</a:t>
            </a:r>
            <a:r>
              <a:rPr lang="en-US" sz="2200" b="1" i="1" baseline="-25000" dirty="0" err="1">
                <a:latin typeface="Times New Roman"/>
                <a:cs typeface="Times New Roman"/>
              </a:rPr>
              <a:t>l</a:t>
            </a:r>
            <a:r>
              <a:rPr lang="en-US" sz="2200" baseline="-25000" dirty="0">
                <a:latin typeface="Times New Roman"/>
                <a:cs typeface="Times New Roman"/>
              </a:rPr>
              <a:t>,</a:t>
            </a:r>
            <a:r>
              <a:rPr lang="en-US" sz="2200" b="1" i="1" dirty="0">
                <a:latin typeface="Times New Roman"/>
                <a:cs typeface="Times New Roman"/>
              </a:rPr>
              <a:t> </a:t>
            </a:r>
            <a:r>
              <a:rPr lang="en-US" sz="2200" b="1" i="1" dirty="0" err="1">
                <a:latin typeface="Times New Roman"/>
                <a:cs typeface="Times New Roman"/>
              </a:rPr>
              <a:t>p</a:t>
            </a:r>
            <a:r>
              <a:rPr lang="en-US" sz="2200" b="1" i="1" baseline="-25000" dirty="0" err="1">
                <a:latin typeface="Times New Roman"/>
                <a:cs typeface="Times New Roman"/>
              </a:rPr>
              <a:t>j</a:t>
            </a:r>
            <a:r>
              <a:rPr lang="en-US" sz="2200" dirty="0">
                <a:latin typeface="Times New Roman"/>
                <a:cs typeface="Times New Roman"/>
              </a:rPr>
              <a:t>) </a:t>
            </a:r>
            <a:r>
              <a:rPr lang="en-US" sz="2200" dirty="0">
                <a:latin typeface="Arial"/>
                <a:cs typeface="Arial"/>
              </a:rPr>
              <a:t>with their respective uncertainties and calculating sensitivities to the PFNS using a linearized assumption.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60769" y="4308231"/>
            <a:ext cx="546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ea typeface="Wingdings"/>
                <a:cs typeface="Arial"/>
                <a:sym typeface="Wingdings"/>
              </a:rPr>
              <a:t></a:t>
            </a:r>
            <a:r>
              <a:rPr lang="en-US" sz="2200" b="1" i="1" dirty="0">
                <a:solidFill>
                  <a:srgbClr val="0000FF"/>
                </a:solidFill>
                <a:latin typeface="Arial"/>
                <a:cs typeface="Arial"/>
                <a:sym typeface="Wingdings"/>
              </a:rPr>
              <a:t>correlations between parameters are usually neglected. </a:t>
            </a:r>
            <a:endParaRPr lang="en-US" sz="2200" b="1" i="1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276AED-1031-2F41-BA95-96BDBC7C590E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64422023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933" y="1326663"/>
            <a:ext cx="5252626" cy="36768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FF"/>
                </a:solidFill>
              </a:rPr>
              <a:t>Model </a:t>
            </a:r>
            <a:r>
              <a:rPr lang="en-US" sz="3200" b="1" dirty="0" err="1">
                <a:solidFill>
                  <a:srgbClr val="0000FF"/>
                </a:solidFill>
              </a:rPr>
              <a:t>covariances</a:t>
            </a:r>
            <a:r>
              <a:rPr lang="en-US" sz="3200" b="1" dirty="0">
                <a:solidFill>
                  <a:srgbClr val="0000FF"/>
                </a:solidFill>
              </a:rPr>
              <a:t> differ because of model extensions and additional parameter uncertainties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8317" y="1791768"/>
            <a:ext cx="3829203" cy="308159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05906" y="1374874"/>
            <a:ext cx="38363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>
                <a:solidFill>
                  <a:srgbClr val="0000FF"/>
                </a:solidFill>
                <a:latin typeface="Arial"/>
                <a:cs typeface="Arial"/>
              </a:rPr>
              <a:t>Detailed uncertainty estimate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00478" y="1401062"/>
            <a:ext cx="41243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>
                <a:solidFill>
                  <a:srgbClr val="0000FF"/>
                </a:solidFill>
                <a:latin typeface="Arial"/>
                <a:cs typeface="Arial"/>
              </a:rPr>
              <a:t>Simplified uncertainty estimate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4504084" y="1417638"/>
            <a:ext cx="0" cy="4695431"/>
          </a:xfrm>
          <a:prstGeom prst="line">
            <a:avLst/>
          </a:prstGeom>
          <a:ln w="38100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700478" y="4873365"/>
            <a:ext cx="44435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Model covariance matrix for evaluation of </a:t>
            </a:r>
            <a:r>
              <a:rPr lang="en-US" sz="2200" b="1" dirty="0">
                <a:solidFill>
                  <a:srgbClr val="E1021B"/>
                </a:solidFill>
                <a:latin typeface="Arial"/>
                <a:cs typeface="Arial"/>
              </a:rPr>
              <a:t>ENDF/B-VII.1 </a:t>
            </a:r>
            <a:r>
              <a:rPr lang="en-US" sz="2200" baseline="30000" dirty="0">
                <a:latin typeface="Arial"/>
                <a:cs typeface="Arial"/>
              </a:rPr>
              <a:t>239</a:t>
            </a:r>
            <a:r>
              <a:rPr lang="en-US" sz="2200" dirty="0">
                <a:latin typeface="Arial"/>
                <a:cs typeface="Arial"/>
              </a:rPr>
              <a:t>Pu PFNS [17].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372" y="5003228"/>
            <a:ext cx="44435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Extended model and parameter uncertainties of 15 parameters considered [19,27] </a:t>
            </a:r>
            <a:r>
              <a:rPr lang="en-US" sz="2200" b="1" dirty="0">
                <a:solidFill>
                  <a:srgbClr val="E1021B"/>
                </a:solidFill>
                <a:latin typeface="Arial"/>
                <a:cs typeface="Arial"/>
              </a:rPr>
              <a:t>for VIII.0</a:t>
            </a:r>
            <a:r>
              <a:rPr lang="en-US" sz="2200" dirty="0">
                <a:latin typeface="Arial"/>
                <a:cs typeface="Arial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7036302-0C0E-AD49-864F-9A44C416C37B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415854940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72" y="274638"/>
            <a:ext cx="9091628" cy="1143000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FF"/>
                </a:solidFill>
              </a:rPr>
              <a:t>Using an extended LAM and uncertainties of more model parameters impacts evaluated data [19] …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15" name="Picture 14" descr="DataFinal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05278"/>
            <a:ext cx="4572000" cy="3200400"/>
          </a:xfrm>
          <a:prstGeom prst="rect">
            <a:avLst/>
          </a:prstGeom>
        </p:spPr>
      </p:pic>
      <p:pic>
        <p:nvPicPr>
          <p:cNvPr id="3" name="Picture 2" descr="CompareEvaluationOldNewModelPFNS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7" y="1417638"/>
            <a:ext cx="4572000" cy="3200400"/>
          </a:xfrm>
          <a:prstGeom prst="rect">
            <a:avLst/>
          </a:prstGeom>
        </p:spPr>
      </p:pic>
      <p:cxnSp>
        <p:nvCxnSpPr>
          <p:cNvPr id="16" name="Curved Connector 15"/>
          <p:cNvCxnSpPr/>
          <p:nvPr/>
        </p:nvCxnSpPr>
        <p:spPr>
          <a:xfrm rot="10800000">
            <a:off x="2598616" y="3302000"/>
            <a:ext cx="3789859" cy="546278"/>
          </a:xfrm>
          <a:prstGeom prst="curvedConnector3">
            <a:avLst>
              <a:gd name="adj1" fmla="val 51289"/>
            </a:avLst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C7C1B99-F578-6443-A45A-C235F7D8DFD2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53718557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72" y="274638"/>
            <a:ext cx="9091628" cy="1143000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FF"/>
                </a:solidFill>
              </a:rPr>
              <a:t>Using an extended LAM and uncertainties of more model parameters impacts evaluated uncertainties.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8" name="Rectangle 7"/>
          <p:cNvSpPr/>
          <p:nvPr/>
        </p:nvSpPr>
        <p:spPr>
          <a:xfrm>
            <a:off x="248772" y="1911789"/>
            <a:ext cx="628476" cy="1963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CompareEvaluationOldNewModel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2" y="1417638"/>
            <a:ext cx="4572000" cy="3200400"/>
          </a:xfrm>
          <a:prstGeom prst="rect">
            <a:avLst/>
          </a:prstGeom>
        </p:spPr>
      </p:pic>
      <p:pic>
        <p:nvPicPr>
          <p:cNvPr id="16" name="Picture 15" descr="RelUnc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590" y="2705278"/>
            <a:ext cx="4572000" cy="3200400"/>
          </a:xfrm>
          <a:prstGeom prst="rect">
            <a:avLst/>
          </a:prstGeom>
        </p:spPr>
      </p:pic>
      <p:cxnSp>
        <p:nvCxnSpPr>
          <p:cNvPr id="17" name="Curved Connector 16"/>
          <p:cNvCxnSpPr/>
          <p:nvPr/>
        </p:nvCxnSpPr>
        <p:spPr>
          <a:xfrm rot="10800000">
            <a:off x="3731846" y="3126154"/>
            <a:ext cx="2256692" cy="1592384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77248" y="3251878"/>
            <a:ext cx="1308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rgbClr val="FF0000"/>
                </a:solidFill>
              </a:rPr>
              <a:t>!!!!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93FE5D-DE11-BE4D-B257-3FDB206BC92F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8195372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72" y="274638"/>
            <a:ext cx="9091628" cy="1143000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FF"/>
                </a:solidFill>
              </a:rPr>
              <a:t>Using an extended LAM and uncertainties of more model parameters impacts Jezebel </a:t>
            </a:r>
            <a:r>
              <a:rPr lang="en-US" sz="3200" b="1" dirty="0" err="1">
                <a:solidFill>
                  <a:srgbClr val="0000FF"/>
                </a:solidFill>
              </a:rPr>
              <a:t>k</a:t>
            </a:r>
            <a:r>
              <a:rPr lang="en-US" sz="3200" b="1" baseline="-25000" dirty="0" err="1">
                <a:solidFill>
                  <a:srgbClr val="0000FF"/>
                </a:solidFill>
              </a:rPr>
              <a:t>eff</a:t>
            </a:r>
            <a:r>
              <a:rPr lang="en-US" sz="3200" b="1" dirty="0">
                <a:solidFill>
                  <a:srgbClr val="0000FF"/>
                </a:solidFill>
              </a:rPr>
              <a:t> uncertainties.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8" name="Rectangle 7"/>
          <p:cNvSpPr/>
          <p:nvPr/>
        </p:nvSpPr>
        <p:spPr>
          <a:xfrm>
            <a:off x="248772" y="2390470"/>
            <a:ext cx="628476" cy="1963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77248" y="3730559"/>
            <a:ext cx="1308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rgbClr val="FF0000"/>
                </a:solidFill>
              </a:rPr>
              <a:t>!!!!</a:t>
            </a:r>
          </a:p>
        </p:txBody>
      </p:sp>
      <p:pic>
        <p:nvPicPr>
          <p:cNvPr id="9" name="Picture 8" descr="CompareEvaluationOldNewModel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2" y="1896319"/>
            <a:ext cx="4572000" cy="32004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493126" y="2468165"/>
            <a:ext cx="3273313" cy="24622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2200" dirty="0">
                <a:ln w="11430">
                  <a:noFill/>
                </a:ln>
                <a:solidFill>
                  <a:srgbClr val="000000"/>
                </a:solidFill>
                <a:latin typeface="Arial"/>
                <a:cs typeface="Arial"/>
              </a:rPr>
              <a:t>Change in Jezebel </a:t>
            </a:r>
            <a:r>
              <a:rPr lang="en-US" sz="2200" dirty="0" err="1">
                <a:ln w="11430">
                  <a:noFill/>
                </a:ln>
                <a:solidFill>
                  <a:srgbClr val="000000"/>
                </a:solidFill>
                <a:latin typeface="Arial"/>
                <a:cs typeface="Arial"/>
              </a:rPr>
              <a:t>k</a:t>
            </a:r>
            <a:r>
              <a:rPr lang="en-US" sz="2200" baseline="-25000" dirty="0" err="1">
                <a:ln w="11430">
                  <a:noFill/>
                </a:ln>
                <a:solidFill>
                  <a:srgbClr val="000000"/>
                </a:solidFill>
                <a:latin typeface="Arial"/>
                <a:cs typeface="Arial"/>
              </a:rPr>
              <a:t>eff</a:t>
            </a:r>
            <a:r>
              <a:rPr lang="en-US" sz="2200" dirty="0">
                <a:ln w="11430">
                  <a:noFill/>
                </a:ln>
                <a:solidFill>
                  <a:srgbClr val="000000"/>
                </a:solidFill>
                <a:latin typeface="Arial"/>
                <a:cs typeface="Arial"/>
              </a:rPr>
              <a:t>:</a:t>
            </a:r>
          </a:p>
          <a:p>
            <a:r>
              <a:rPr lang="en-US" sz="2200" dirty="0">
                <a:ln w="11430">
                  <a:noFill/>
                </a:ln>
                <a:solidFill>
                  <a:srgbClr val="000000"/>
                </a:solidFill>
                <a:latin typeface="Arial"/>
                <a:cs typeface="Arial"/>
              </a:rPr>
              <a:t>21 </a:t>
            </a:r>
            <a:r>
              <a:rPr lang="en-US" sz="2200" dirty="0" err="1">
                <a:ln w="11430">
                  <a:noFill/>
                </a:ln>
                <a:solidFill>
                  <a:srgbClr val="000000"/>
                </a:solidFill>
                <a:latin typeface="Arial"/>
                <a:cs typeface="Arial"/>
              </a:rPr>
              <a:t>pcm</a:t>
            </a:r>
            <a:r>
              <a:rPr lang="en-US" sz="2200" dirty="0">
                <a:ln w="11430">
                  <a:noFill/>
                </a:ln>
                <a:solidFill>
                  <a:srgbClr val="000000"/>
                </a:solidFill>
                <a:latin typeface="Arial"/>
                <a:cs typeface="Arial"/>
              </a:rPr>
              <a:t>.</a:t>
            </a:r>
          </a:p>
          <a:p>
            <a:endParaRPr lang="en-US" sz="2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/>
              <a:cs typeface="Arial"/>
            </a:endParaRPr>
          </a:p>
          <a:p>
            <a:r>
              <a:rPr lang="en-US" sz="2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Drop in Jezebel </a:t>
            </a:r>
            <a:r>
              <a:rPr lang="en-US" sz="2200" b="1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k</a:t>
            </a:r>
            <a:r>
              <a:rPr lang="en-US" sz="2200" b="1" baseline="-25000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eff</a:t>
            </a:r>
            <a:r>
              <a:rPr lang="en-US" sz="2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en-US" sz="2200" b="1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unc</a:t>
            </a:r>
            <a:r>
              <a:rPr lang="en-US" sz="2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. due to PFNS uncertainty:</a:t>
            </a:r>
          </a:p>
          <a:p>
            <a:r>
              <a:rPr lang="en-US" sz="2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-40% !!!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217729-856B-DA47-9040-73EFD1E59EBC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12882091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72" y="274638"/>
            <a:ext cx="9091628" cy="1143000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FF"/>
                </a:solidFill>
              </a:rPr>
              <a:t>Evaluated uncertainties including a model are suspiciously small compared to experimental </a:t>
            </a:r>
            <a:r>
              <a:rPr lang="en-US" sz="3200" b="1" dirty="0" err="1">
                <a:solidFill>
                  <a:srgbClr val="0000FF"/>
                </a:solidFill>
              </a:rPr>
              <a:t>unc</a:t>
            </a:r>
            <a:r>
              <a:rPr lang="en-US" sz="3200" b="1" dirty="0">
                <a:solidFill>
                  <a:srgbClr val="0000FF"/>
                </a:solidFill>
              </a:rPr>
              <a:t>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8" name="Rectangle 7"/>
          <p:cNvSpPr/>
          <p:nvPr/>
        </p:nvSpPr>
        <p:spPr>
          <a:xfrm>
            <a:off x="248772" y="1911789"/>
            <a:ext cx="628476" cy="1963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96597" y="4854149"/>
            <a:ext cx="86715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latin typeface="Arial"/>
                <a:cs typeface="Arial"/>
              </a:rPr>
              <a:t>Evaluated uncertainties including model are smaller than those from a statistical analysis of experimental data … where they should actually dominate … [19]</a:t>
            </a:r>
          </a:p>
        </p:txBody>
      </p:sp>
      <p:pic>
        <p:nvPicPr>
          <p:cNvPr id="17" name="Picture 16" descr="RelUn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684" y="1853175"/>
            <a:ext cx="3921075" cy="2744752"/>
          </a:xfrm>
          <a:prstGeom prst="rect">
            <a:avLst/>
          </a:prstGeom>
        </p:spPr>
      </p:pic>
      <p:pic>
        <p:nvPicPr>
          <p:cNvPr id="9" name="Picture 8" descr="CompareEvaluatedRelUnc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0" y="1486023"/>
            <a:ext cx="4572000" cy="32004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94479" y="1939810"/>
            <a:ext cx="1308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rgbClr val="FF0000"/>
                </a:solidFill>
              </a:rPr>
              <a:t>!!!!</a:t>
            </a:r>
          </a:p>
        </p:txBody>
      </p:sp>
      <p:sp>
        <p:nvSpPr>
          <p:cNvPr id="10" name="Oval 9"/>
          <p:cNvSpPr/>
          <p:nvPr/>
        </p:nvSpPr>
        <p:spPr>
          <a:xfrm>
            <a:off x="6560336" y="3341079"/>
            <a:ext cx="1645833" cy="112797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4C0E845-84EC-7A40-BF15-6E2434DBB791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77888257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Model Uncertainties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97654" y="2264138"/>
            <a:ext cx="6695362" cy="2800767"/>
          </a:xfrm>
          <a:prstGeom prst="rect">
            <a:avLst/>
          </a:prstGeom>
          <a:noFill/>
          <a:scene3d>
            <a:camera prst="orthographicFront">
              <a:rot lat="0" lon="0" rev="6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00FF"/>
                </a:solidFill>
                <a:effectLst/>
              </a:rPr>
              <a:t>Can neglected model defect uncertainties impact evaluations &amp; benchmark simulations?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2298DC-D1F8-8643-9323-E6520152B7B0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83210550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21" y="274638"/>
            <a:ext cx="9100779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FF"/>
                </a:solidFill>
              </a:rPr>
              <a:t>Estimating model defects is subjective and relies on information transcending the model. [19]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21" y="1702225"/>
            <a:ext cx="9025201" cy="259262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3037630" y="1417638"/>
            <a:ext cx="0" cy="4695431"/>
          </a:xfrm>
          <a:prstGeom prst="line">
            <a:avLst/>
          </a:prstGeom>
          <a:ln w="38100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88052" y="4569818"/>
            <a:ext cx="25924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Model </a:t>
            </a:r>
            <a:r>
              <a:rPr lang="en-US" sz="2200" dirty="0" err="1">
                <a:latin typeface="Arial"/>
                <a:cs typeface="Arial"/>
              </a:rPr>
              <a:t>covariances</a:t>
            </a:r>
            <a:r>
              <a:rPr lang="en-US" sz="2200" dirty="0">
                <a:latin typeface="Arial"/>
                <a:cs typeface="Arial"/>
              </a:rPr>
              <a:t> of before.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083638" y="1417638"/>
            <a:ext cx="0" cy="4695431"/>
          </a:xfrm>
          <a:prstGeom prst="line">
            <a:avLst/>
          </a:prstGeom>
          <a:ln w="38100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8561" y="4389873"/>
            <a:ext cx="29197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Ad-hoc weakening of model correlations based on expert knowledge.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74809" y="4424696"/>
            <a:ext cx="29197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Added a </a:t>
            </a:r>
            <a:r>
              <a:rPr lang="en-US" sz="2200" dirty="0" err="1">
                <a:latin typeface="Arial"/>
                <a:cs typeface="Arial"/>
              </a:rPr>
              <a:t>Maxwellian</a:t>
            </a:r>
            <a:r>
              <a:rPr lang="en-US" sz="2200" dirty="0">
                <a:latin typeface="Arial"/>
                <a:cs typeface="Arial"/>
              </a:rPr>
              <a:t> term accounting for possible scission neutron component.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54469" y="1536152"/>
            <a:ext cx="5331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(A)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09947" y="1494117"/>
            <a:ext cx="45582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(B)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155271" y="1541438"/>
            <a:ext cx="45582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(C)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A5C5347-21B2-1E49-9211-6DFC269BD78B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1518399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What are angular distributions?-Gives the probability for outgoing particle at a specific angle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7BDFA-1B54-D04C-96E5-3D34B39ADD93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43EF95E-602E-0049-A9CB-AD7C91FFD49A}"/>
              </a:ext>
            </a:extLst>
          </p:cNvPr>
          <p:cNvGrpSpPr/>
          <p:nvPr/>
        </p:nvGrpSpPr>
        <p:grpSpPr>
          <a:xfrm>
            <a:off x="228600" y="1447800"/>
            <a:ext cx="8423666" cy="3125968"/>
            <a:chOff x="378210" y="3077498"/>
            <a:chExt cx="8423666" cy="312596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EEEAB60-ADA0-0F43-9CE4-C7ED7F70C1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210" y="3077498"/>
              <a:ext cx="4172339" cy="31259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87A1619-2F6F-E544-A177-90831F32A2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9539" y="3077498"/>
              <a:ext cx="4172337" cy="31259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13A31A2-4503-674A-B647-AC7FB030079F}"/>
              </a:ext>
            </a:extLst>
          </p:cNvPr>
          <p:cNvCxnSpPr/>
          <p:nvPr/>
        </p:nvCxnSpPr>
        <p:spPr>
          <a:xfrm flipH="1" flipV="1">
            <a:off x="762000" y="3124200"/>
            <a:ext cx="381000" cy="1676401"/>
          </a:xfrm>
          <a:prstGeom prst="straightConnector1">
            <a:avLst/>
          </a:prstGeom>
          <a:ln>
            <a:solidFill>
              <a:srgbClr val="F9B617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9ECEF07-7469-9947-8F13-BD975BCB098C}"/>
              </a:ext>
            </a:extLst>
          </p:cNvPr>
          <p:cNvCxnSpPr/>
          <p:nvPr/>
        </p:nvCxnSpPr>
        <p:spPr>
          <a:xfrm flipH="1" flipV="1">
            <a:off x="1295400" y="4063200"/>
            <a:ext cx="990600" cy="1042200"/>
          </a:xfrm>
          <a:prstGeom prst="straightConnector1">
            <a:avLst/>
          </a:prstGeom>
          <a:ln>
            <a:solidFill>
              <a:srgbClr val="F9B617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EC31848-ACCC-0945-844F-8F14AEF07C46}"/>
              </a:ext>
            </a:extLst>
          </p:cNvPr>
          <p:cNvCxnSpPr/>
          <p:nvPr/>
        </p:nvCxnSpPr>
        <p:spPr>
          <a:xfrm flipH="1" flipV="1">
            <a:off x="3048000" y="3505201"/>
            <a:ext cx="533400" cy="1371599"/>
          </a:xfrm>
          <a:prstGeom prst="straightConnector1">
            <a:avLst/>
          </a:prstGeom>
          <a:ln>
            <a:solidFill>
              <a:srgbClr val="F9B617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E906C2A2-B296-3F48-974C-E19FD2F7490B}"/>
              </a:ext>
            </a:extLst>
          </p:cNvPr>
          <p:cNvSpPr txBox="1">
            <a:spLocks/>
          </p:cNvSpPr>
          <p:nvPr/>
        </p:nvSpPr>
        <p:spPr>
          <a:xfrm>
            <a:off x="2703871" y="4857327"/>
            <a:ext cx="1704925" cy="310125"/>
          </a:xfrm>
          <a:prstGeom prst="rect">
            <a:avLst/>
          </a:prstGeom>
        </p:spPr>
        <p:txBody>
          <a:bodyPr/>
          <a:lstStyle>
            <a:lvl1pPr marL="0" indent="0" algn="l" defTabSz="342892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5760" indent="-182880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0540" indent="-129776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5558" indent="-130966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/>
              <a:t>Incident energy</a:t>
            </a:r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651E696B-2211-0B4E-82D8-16638FA57AD7}"/>
              </a:ext>
            </a:extLst>
          </p:cNvPr>
          <p:cNvSpPr txBox="1">
            <a:spLocks/>
          </p:cNvSpPr>
          <p:nvPr/>
        </p:nvSpPr>
        <p:spPr>
          <a:xfrm>
            <a:off x="1490110" y="5181600"/>
            <a:ext cx="1704925" cy="310125"/>
          </a:xfrm>
          <a:prstGeom prst="rect">
            <a:avLst/>
          </a:prstGeom>
        </p:spPr>
        <p:txBody>
          <a:bodyPr/>
          <a:lstStyle>
            <a:lvl1pPr marL="0" indent="0" algn="l" defTabSz="342892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5760" indent="-182880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0540" indent="-129776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5558" indent="-130966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/>
              <a:t>Outgoing cosine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6CFBABB2-7CC1-324F-BDB8-147982A52A28}"/>
              </a:ext>
            </a:extLst>
          </p:cNvPr>
          <p:cNvSpPr txBox="1">
            <a:spLocks/>
          </p:cNvSpPr>
          <p:nvPr/>
        </p:nvSpPr>
        <p:spPr>
          <a:xfrm>
            <a:off x="228600" y="4795275"/>
            <a:ext cx="1704925" cy="310125"/>
          </a:xfrm>
          <a:prstGeom prst="rect">
            <a:avLst/>
          </a:prstGeom>
        </p:spPr>
        <p:txBody>
          <a:bodyPr/>
          <a:lstStyle>
            <a:lvl1pPr marL="0" indent="0" algn="l" defTabSz="342892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5760" indent="-182880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0540" indent="-129776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5558" indent="-130966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/>
              <a:t>Probability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B8B535D6-0EDB-A349-9DDC-E9A2C8AB3CD8}"/>
              </a:ext>
            </a:extLst>
          </p:cNvPr>
          <p:cNvSpPr txBox="1">
            <a:spLocks/>
          </p:cNvSpPr>
          <p:nvPr/>
        </p:nvSpPr>
        <p:spPr>
          <a:xfrm>
            <a:off x="5056041" y="5066349"/>
            <a:ext cx="1704925" cy="310125"/>
          </a:xfrm>
          <a:prstGeom prst="rect">
            <a:avLst/>
          </a:prstGeom>
        </p:spPr>
        <p:txBody>
          <a:bodyPr/>
          <a:lstStyle>
            <a:lvl1pPr marL="0" indent="0" algn="l" defTabSz="342892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5760" indent="-182880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0540" indent="-129776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5558" indent="-130966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/>
              <a:t>Isotropic</a:t>
            </a:r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665C5BC5-0968-DF47-8C63-BF9810E0FB02}"/>
              </a:ext>
            </a:extLst>
          </p:cNvPr>
          <p:cNvSpPr txBox="1">
            <a:spLocks/>
          </p:cNvSpPr>
          <p:nvPr/>
        </p:nvSpPr>
        <p:spPr>
          <a:xfrm>
            <a:off x="6600114" y="4648200"/>
            <a:ext cx="2086686" cy="570549"/>
          </a:xfrm>
          <a:prstGeom prst="rect">
            <a:avLst/>
          </a:prstGeom>
        </p:spPr>
        <p:txBody>
          <a:bodyPr/>
          <a:lstStyle>
            <a:lvl1pPr marL="0" indent="0" algn="l" defTabSz="342892" rtl="0" eaLnBrk="1" latinLnBrk="0" hangingPunct="1">
              <a:spcBef>
                <a:spcPct val="2000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5760" indent="-182880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0540" indent="-129776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5558" indent="-130966" algn="l" defTabSz="342892" rtl="0" eaLnBrk="1" latinLnBrk="0" hangingPunct="1">
              <a:spcBef>
                <a:spcPct val="20000"/>
              </a:spcBef>
              <a:buSzPct val="120000"/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34289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/>
              <a:t>Strong forward and backward emission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33F7516-0672-F04E-BE16-444FC7E6879C}"/>
              </a:ext>
            </a:extLst>
          </p:cNvPr>
          <p:cNvCxnSpPr/>
          <p:nvPr/>
        </p:nvCxnSpPr>
        <p:spPr>
          <a:xfrm flipH="1" flipV="1">
            <a:off x="5715000" y="3429000"/>
            <a:ext cx="228600" cy="1728000"/>
          </a:xfrm>
          <a:prstGeom prst="straightConnector1">
            <a:avLst/>
          </a:prstGeom>
          <a:ln>
            <a:solidFill>
              <a:srgbClr val="F9B617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344E8D2-E6F2-614B-B4EA-C350F97DFB95}"/>
              </a:ext>
            </a:extLst>
          </p:cNvPr>
          <p:cNvCxnSpPr/>
          <p:nvPr/>
        </p:nvCxnSpPr>
        <p:spPr>
          <a:xfrm flipV="1">
            <a:off x="7162800" y="1752600"/>
            <a:ext cx="152400" cy="2895600"/>
          </a:xfrm>
          <a:prstGeom prst="straightConnector1">
            <a:avLst/>
          </a:prstGeom>
          <a:ln>
            <a:solidFill>
              <a:srgbClr val="F9B617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9D8775A-A6FC-B947-A827-7BE992BA5B2C}"/>
              </a:ext>
            </a:extLst>
          </p:cNvPr>
          <p:cNvCxnSpPr/>
          <p:nvPr/>
        </p:nvCxnSpPr>
        <p:spPr>
          <a:xfrm flipV="1">
            <a:off x="7162800" y="2133600"/>
            <a:ext cx="1066800" cy="2514600"/>
          </a:xfrm>
          <a:prstGeom prst="straightConnector1">
            <a:avLst/>
          </a:prstGeom>
          <a:ln>
            <a:solidFill>
              <a:srgbClr val="F9B617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C3E9381-B0A4-C544-ACB8-4DC7A7104B27}"/>
              </a:ext>
            </a:extLst>
          </p:cNvPr>
          <p:cNvSpPr txBox="1"/>
          <p:nvPr/>
        </p:nvSpPr>
        <p:spPr bwMode="auto">
          <a:xfrm>
            <a:off x="2755902" y="5559840"/>
            <a:ext cx="25146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2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/>
              </a:rPr>
              <a:t>Taken from [1]</a:t>
            </a:r>
            <a:endParaRPr kumimoji="0" lang="en-US" sz="2200" b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24937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FF"/>
                </a:solidFill>
              </a:rPr>
              <a:t>Different model defect formulations impact evaluated data by a few %. [19]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6" name="Picture 5" descr="DataFinal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779" y="3067163"/>
            <a:ext cx="4238683" cy="2967077"/>
          </a:xfrm>
          <a:prstGeom prst="rect">
            <a:avLst/>
          </a:prstGeom>
        </p:spPr>
      </p:pic>
      <p:pic>
        <p:nvPicPr>
          <p:cNvPr id="3" name="Picture 2" descr="CompareRatioMDPFNS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46" y="1525954"/>
            <a:ext cx="4572000" cy="3200400"/>
          </a:xfrm>
          <a:prstGeom prst="rect">
            <a:avLst/>
          </a:prstGeom>
        </p:spPr>
      </p:pic>
      <p:cxnSp>
        <p:nvCxnSpPr>
          <p:cNvPr id="15" name="Curved Connector 14"/>
          <p:cNvCxnSpPr/>
          <p:nvPr/>
        </p:nvCxnSpPr>
        <p:spPr>
          <a:xfrm rot="10800000">
            <a:off x="4386386" y="2960077"/>
            <a:ext cx="1582617" cy="1211388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41BC524-43CB-1E48-BA65-8CBF3519CADC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43287708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FF"/>
                </a:solidFill>
              </a:rPr>
              <a:t>Different model defect formulations lead to distinct differences in evaluated uncertainties but …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3" name="Picture 2" descr="CompareRatioMD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2" y="1417638"/>
            <a:ext cx="4572000" cy="3200400"/>
          </a:xfrm>
          <a:prstGeom prst="rect">
            <a:avLst/>
          </a:prstGeom>
        </p:spPr>
      </p:pic>
      <p:pic>
        <p:nvPicPr>
          <p:cNvPr id="4" name="Picture 3" descr="CompareRelUncMD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972" y="2705278"/>
            <a:ext cx="4572000" cy="3200400"/>
          </a:xfrm>
          <a:prstGeom prst="rect">
            <a:avLst/>
          </a:prstGeom>
        </p:spPr>
      </p:pic>
      <p:cxnSp>
        <p:nvCxnSpPr>
          <p:cNvPr id="15" name="Curved Connector 14"/>
          <p:cNvCxnSpPr/>
          <p:nvPr/>
        </p:nvCxnSpPr>
        <p:spPr>
          <a:xfrm rot="10800000">
            <a:off x="4015156" y="4012344"/>
            <a:ext cx="1582617" cy="1211388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F39E30C-B0A6-E742-9EA2-71C32848D3D6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06999874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rEvaluated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603" y="1645139"/>
            <a:ext cx="2736012" cy="2375496"/>
          </a:xfrm>
          <a:prstGeom prst="rect">
            <a:avLst/>
          </a:prstGeom>
        </p:spPr>
      </p:pic>
      <p:pic>
        <p:nvPicPr>
          <p:cNvPr id="4" name="Picture 3" descr="CorEvaluated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618" y="1645139"/>
            <a:ext cx="2842216" cy="2467705"/>
          </a:xfrm>
          <a:prstGeom prst="rect">
            <a:avLst/>
          </a:prstGeom>
        </p:spPr>
      </p:pic>
      <p:pic>
        <p:nvPicPr>
          <p:cNvPr id="3" name="Picture 2" descr="CorEvaluatedA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85" y="1565459"/>
            <a:ext cx="2983992" cy="2590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994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FF"/>
                </a:solidFill>
              </a:rPr>
              <a:t>These subjective choices impact benchmarks and their uncertainties noticeably but not strongly.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676371"/>
              </p:ext>
            </p:extLst>
          </p:nvPr>
        </p:nvGraphicFramePr>
        <p:xfrm>
          <a:off x="488336" y="4662628"/>
          <a:ext cx="8100332" cy="110744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750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95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62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39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(A) No model defect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(B) Ad-hoc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(C) Scission</a:t>
                      </a:r>
                      <a:r>
                        <a:rPr lang="en-US" baseline="0" dirty="0"/>
                        <a:t> neutrons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Jezebel </a:t>
                      </a:r>
                      <a:r>
                        <a:rPr lang="en-US" dirty="0" err="1"/>
                        <a:t>k</a:t>
                      </a:r>
                      <a:r>
                        <a:rPr lang="en-US" baseline="-25000" dirty="0" err="1"/>
                        <a:t>eff</a:t>
                      </a:r>
                      <a:endParaRPr lang="en-US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0.99760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-29 </a:t>
                      </a:r>
                      <a:r>
                        <a:rPr lang="en-US" dirty="0" err="1"/>
                        <a:t>pcm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-35 </a:t>
                      </a:r>
                      <a:r>
                        <a:rPr lang="en-US" dirty="0" err="1"/>
                        <a:t>pcm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Jezebel </a:t>
                      </a:r>
                      <a:r>
                        <a:rPr lang="en-US" dirty="0" err="1"/>
                        <a:t>k</a:t>
                      </a:r>
                      <a:r>
                        <a:rPr lang="en-US" baseline="-25000" dirty="0" err="1"/>
                        <a:t>eff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std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75 </a:t>
                      </a:r>
                      <a:r>
                        <a:rPr lang="en-US" dirty="0" err="1"/>
                        <a:t>pcm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115%</a:t>
                      </a:r>
                      <a:r>
                        <a:rPr lang="en-US" baseline="0" dirty="0"/>
                        <a:t> of (a)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111% of (a)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-54469" y="1448231"/>
            <a:ext cx="5331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(A)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109947" y="1455041"/>
            <a:ext cx="45582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(B)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55271" y="1453517"/>
            <a:ext cx="45582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(C)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37630" y="4156259"/>
            <a:ext cx="35011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Evaluated </a:t>
            </a:r>
            <a:r>
              <a:rPr lang="en-US" sz="2200" dirty="0" err="1">
                <a:latin typeface="Arial"/>
                <a:cs typeface="Arial"/>
              </a:rPr>
              <a:t>Covariances</a:t>
            </a:r>
            <a:r>
              <a:rPr lang="en-US" sz="2200" dirty="0">
                <a:latin typeface="Arial"/>
                <a:cs typeface="Arial"/>
              </a:rPr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C11301-575F-F244-886A-F0E5F79D41FC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81980249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5909608" y="1500097"/>
            <a:ext cx="2960493" cy="162644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Model Uncertainties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2515" y="1522185"/>
            <a:ext cx="560523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effectLst/>
              </a:rPr>
              <a:t>We encounter model uncertainties due to limited knowledge of model parameters and defects. Nuclear models are needed to provide complete data sets. </a:t>
            </a:r>
          </a:p>
          <a:p>
            <a:endParaRPr lang="en-US" sz="2200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56620" y="3257434"/>
            <a:ext cx="5654594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rgbClr val="0000FF"/>
                </a:solidFill>
                <a:effectLst/>
              </a:rPr>
              <a:t>The choice of the model and uncertainties of model parameters impacts evaluation and benchmarks noticeably. </a:t>
            </a:r>
            <a:endParaRPr lang="en-US" sz="2200" b="1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4907891"/>
            <a:ext cx="509454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effectLst/>
              </a:rPr>
              <a:t>Model defects can impact the evaluated data and benchmarks and</a:t>
            </a:r>
            <a:r>
              <a:rPr lang="en-US" sz="2400" b="1" dirty="0">
                <a:solidFill>
                  <a:srgbClr val="0000FF"/>
                </a:solidFill>
              </a:rPr>
              <a:t> result in </a:t>
            </a:r>
            <a:r>
              <a:rPr lang="en-US" sz="2400" b="1" dirty="0" err="1">
                <a:solidFill>
                  <a:srgbClr val="0000FF"/>
                </a:solidFill>
              </a:rPr>
              <a:t>underpredicted</a:t>
            </a:r>
            <a:r>
              <a:rPr lang="en-US" sz="2400" b="1" dirty="0">
                <a:solidFill>
                  <a:srgbClr val="0000FF"/>
                </a:solidFill>
              </a:rPr>
              <a:t> uncertainties.</a:t>
            </a:r>
            <a:endParaRPr lang="en-US" sz="2400" b="1" dirty="0">
              <a:solidFill>
                <a:srgbClr val="0000FF"/>
              </a:solidFill>
              <a:effectLst/>
            </a:endParaRPr>
          </a:p>
          <a:p>
            <a:endParaRPr lang="en-US" sz="2200" b="1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15" name="Snip Same Side Corner Rectangle 14"/>
          <p:cNvSpPr/>
          <p:nvPr/>
        </p:nvSpPr>
        <p:spPr>
          <a:xfrm>
            <a:off x="7077812" y="2015830"/>
            <a:ext cx="313256" cy="908716"/>
          </a:xfrm>
          <a:prstGeom prst="snip2SameRect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loud 15"/>
          <p:cNvSpPr/>
          <p:nvPr/>
        </p:nvSpPr>
        <p:spPr>
          <a:xfrm rot="340562">
            <a:off x="6699533" y="1550683"/>
            <a:ext cx="1068408" cy="917358"/>
          </a:xfrm>
          <a:prstGeom prst="cloud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050027" y="1812882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7202427" y="1965282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7354827" y="1672486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6857293" y="2078400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6833033" y="1582114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6649728" y="2781846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958374" y="2781846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7645956" y="2475967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7394304" y="2801078"/>
            <a:ext cx="155809" cy="1427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6544981" y="2943778"/>
            <a:ext cx="1517890" cy="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7712064" y="1878793"/>
            <a:ext cx="14511" cy="666600"/>
          </a:xfrm>
          <a:prstGeom prst="straightConnector1">
            <a:avLst/>
          </a:prstGeom>
          <a:ln w="1905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810687" y="2067673"/>
            <a:ext cx="12000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latin typeface="Arial"/>
                <a:cs typeface="Arial"/>
              </a:rPr>
              <a:t>F</a:t>
            </a:r>
            <a:r>
              <a:rPr lang="en-US" sz="2200" dirty="0">
                <a:latin typeface="Arial"/>
                <a:cs typeface="Arial"/>
              </a:rPr>
              <a:t> = m</a:t>
            </a:r>
            <a:r>
              <a:rPr lang="en-US" sz="2200" b="1" dirty="0">
                <a:latin typeface="Arial"/>
                <a:cs typeface="Arial"/>
              </a:rPr>
              <a:t>g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483" y="4573719"/>
            <a:ext cx="4234338" cy="121637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4799101" y="4481450"/>
            <a:ext cx="190809" cy="1692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(A)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262079" y="4500988"/>
            <a:ext cx="190809" cy="1692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(B)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726575" y="4500988"/>
            <a:ext cx="190809" cy="1692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(C)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43831" y="3444102"/>
            <a:ext cx="386270" cy="126398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1135537" y="4041731"/>
            <a:ext cx="804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rgbClr val="FF0000"/>
                </a:solidFill>
              </a:rPr>
              <a:t>!!!!</a:t>
            </a:r>
          </a:p>
        </p:txBody>
      </p:sp>
      <p:pic>
        <p:nvPicPr>
          <p:cNvPr id="37" name="Picture 36" descr="CompareEvaluationOldNewModel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31" y="2949951"/>
            <a:ext cx="2943170" cy="2060219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05E5F4BF-F1D9-C74A-B2BD-64E5CA2A2113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90795709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Evaluation Methodologies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2516" y="1587655"/>
            <a:ext cx="39399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effectLst/>
              </a:rPr>
              <a:t>Which evaluation algorithms are frequently employed?</a:t>
            </a:r>
          </a:p>
          <a:p>
            <a:endParaRPr lang="en-US" sz="2200" dirty="0"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18213" y="2983251"/>
            <a:ext cx="534248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effectLst/>
              </a:rPr>
              <a:t>Can the choice of the evaluation algorithm impact evaluations &amp; benchmark simulations?</a:t>
            </a:r>
          </a:p>
          <a:p>
            <a:pPr algn="r"/>
            <a:endParaRPr lang="en-US" sz="2200" dirty="0">
              <a:latin typeface="Arial"/>
              <a:cs typeface="Arial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4307" y="1934038"/>
            <a:ext cx="4281236" cy="67080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175" y="2416896"/>
            <a:ext cx="1798860" cy="1259202"/>
          </a:xfrm>
          <a:prstGeom prst="rect">
            <a:avLst/>
          </a:prstGeom>
        </p:spPr>
      </p:pic>
      <p:pic>
        <p:nvPicPr>
          <p:cNvPr id="30" name="Picture 29" descr="PdfModel2MeV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256" y="3698267"/>
            <a:ext cx="1386909" cy="1043739"/>
          </a:xfrm>
          <a:prstGeom prst="rect">
            <a:avLst/>
          </a:prstGeom>
        </p:spPr>
      </p:pic>
      <p:pic>
        <p:nvPicPr>
          <p:cNvPr id="31" name="Picture 30" descr="PdfModel8MeV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828" y="2520873"/>
            <a:ext cx="1498025" cy="1053009"/>
          </a:xfrm>
          <a:prstGeom prst="rect">
            <a:avLst/>
          </a:prstGeom>
        </p:spPr>
      </p:pic>
      <p:cxnSp>
        <p:nvCxnSpPr>
          <p:cNvPr id="32" name="Straight Connector 31"/>
          <p:cNvCxnSpPr/>
          <p:nvPr/>
        </p:nvCxnSpPr>
        <p:spPr>
          <a:xfrm flipH="1" flipV="1">
            <a:off x="1607605" y="2485279"/>
            <a:ext cx="11799" cy="969753"/>
          </a:xfrm>
          <a:prstGeom prst="line">
            <a:avLst/>
          </a:prstGeom>
          <a:ln w="12700" cmpd="sng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2106251" y="2488511"/>
            <a:ext cx="0" cy="1006217"/>
          </a:xfrm>
          <a:prstGeom prst="line">
            <a:avLst/>
          </a:prstGeom>
          <a:ln w="12700" cmpd="sng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1899901" y="2488511"/>
            <a:ext cx="0" cy="946983"/>
          </a:xfrm>
          <a:prstGeom prst="line">
            <a:avLst/>
          </a:prstGeom>
          <a:ln w="12700" cmpd="sng">
            <a:solidFill>
              <a:srgbClr val="0EE13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endCxn id="31" idx="1"/>
          </p:cNvCxnSpPr>
          <p:nvPr/>
        </p:nvCxnSpPr>
        <p:spPr>
          <a:xfrm>
            <a:off x="2106251" y="3047378"/>
            <a:ext cx="680577" cy="0"/>
          </a:xfrm>
          <a:prstGeom prst="straightConnector1">
            <a:avLst/>
          </a:prstGeom>
          <a:ln w="12700" cmpd="sng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1619404" y="3493917"/>
            <a:ext cx="560993" cy="232369"/>
          </a:xfrm>
          <a:prstGeom prst="straightConnector1">
            <a:avLst/>
          </a:prstGeom>
          <a:ln w="12700" cmpd="sng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1847316" y="3436600"/>
            <a:ext cx="1028903" cy="261667"/>
          </a:xfrm>
          <a:prstGeom prst="straightConnector1">
            <a:avLst/>
          </a:prstGeom>
          <a:ln w="12700" cmpd="sng">
            <a:solidFill>
              <a:srgbClr val="0EE137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8" name="Picture 37" descr="PdfModel0.5MeV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608" y="3752693"/>
            <a:ext cx="1487991" cy="1084468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4474307" y="1947262"/>
            <a:ext cx="4486390" cy="657581"/>
          </a:xfrm>
          <a:prstGeom prst="rect">
            <a:avLst/>
          </a:prstGeom>
          <a:noFill/>
          <a:ln w="38100" cmpd="sng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1126281" y="4893912"/>
            <a:ext cx="39399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Can constraints on evaluated data impact uncertainties</a:t>
            </a:r>
            <a:r>
              <a:rPr lang="en-US" sz="2400" dirty="0">
                <a:effectLst/>
              </a:rPr>
              <a:t>?</a:t>
            </a:r>
          </a:p>
          <a:p>
            <a:endParaRPr lang="en-US" sz="2200" dirty="0">
              <a:latin typeface="Arial"/>
              <a:cs typeface="Arial"/>
            </a:endParaRPr>
          </a:p>
        </p:txBody>
      </p:sp>
      <p:pic>
        <p:nvPicPr>
          <p:cNvPr id="3" name="Picture 2" descr="CorNotNormalized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987" y="4522134"/>
            <a:ext cx="1601286" cy="1365152"/>
          </a:xfrm>
          <a:prstGeom prst="rect">
            <a:avLst/>
          </a:prstGeom>
        </p:spPr>
      </p:pic>
      <p:pic>
        <p:nvPicPr>
          <p:cNvPr id="4" name="Picture 3" descr="CorEvaluatedA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427" y="4522134"/>
            <a:ext cx="1593518" cy="1383544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87ED47C4-E000-8242-8159-70A8551564C6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89779499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Evaluation Methodologies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70044" y="2664512"/>
            <a:ext cx="6695362" cy="212365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6">
                    <a:lumMod val="75000"/>
                  </a:schemeClr>
                </a:solidFill>
                <a:effectLst/>
              </a:rPr>
              <a:t>Which evaluation algorithms are frequently employed? [26]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E0E8AF-FD74-EB4B-80F0-1BA3202BE1AF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41766557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Generalized least squares is an algorithm often used for evaluations. 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278" y="2913180"/>
            <a:ext cx="8999975" cy="141015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7838" y="2913180"/>
            <a:ext cx="8842859" cy="1315162"/>
          </a:xfrm>
          <a:prstGeom prst="rect">
            <a:avLst/>
          </a:prstGeom>
          <a:noFill/>
          <a:ln w="38100" cmpd="sng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91734" y="1584378"/>
            <a:ext cx="85034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The generalized least squares algorithm </a:t>
            </a:r>
            <a:r>
              <a:rPr lang="en-US" sz="2200" b="1" dirty="0">
                <a:solidFill>
                  <a:srgbClr val="0000FF"/>
                </a:solidFill>
                <a:latin typeface="Arial"/>
                <a:cs typeface="Arial"/>
              </a:rPr>
              <a:t>combines model (“M”) </a:t>
            </a:r>
            <a:r>
              <a:rPr lang="en-US" sz="2200" dirty="0">
                <a:latin typeface="Arial"/>
                <a:cs typeface="Arial"/>
              </a:rPr>
              <a:t>and </a:t>
            </a:r>
            <a:r>
              <a:rPr lang="en-US" sz="2200" b="1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experimental mean values (“x”) </a:t>
            </a:r>
            <a:r>
              <a:rPr lang="en-US" sz="2200" dirty="0">
                <a:latin typeface="Arial"/>
                <a:cs typeface="Arial"/>
              </a:rPr>
              <a:t>and their associated </a:t>
            </a:r>
            <a:r>
              <a:rPr lang="en-US" sz="2200" dirty="0" err="1">
                <a:latin typeface="Arial"/>
                <a:cs typeface="Arial"/>
              </a:rPr>
              <a:t>covariances</a:t>
            </a:r>
            <a:r>
              <a:rPr lang="en-US" sz="2200" dirty="0">
                <a:latin typeface="Arial"/>
                <a:cs typeface="Arial"/>
              </a:rPr>
              <a:t> to evaluated mean values and </a:t>
            </a:r>
            <a:r>
              <a:rPr lang="en-US" sz="2200" dirty="0" err="1">
                <a:latin typeface="Arial"/>
                <a:cs typeface="Arial"/>
              </a:rPr>
              <a:t>covariances</a:t>
            </a:r>
            <a:r>
              <a:rPr lang="en-US" sz="2200" dirty="0">
                <a:latin typeface="Arial"/>
                <a:cs typeface="Arial"/>
              </a:rPr>
              <a:t> (“post”).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7200" y="4667547"/>
            <a:ext cx="85034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S is the design matrix. It either transforms from model parameter space to observable space or from the energy lattice of the model to the experimental one. [26]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FE6CF3-14E5-1C4A-98F9-80BEF080D364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138917087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Generalized least squares is an algorithm often used for evaluations.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278" y="2717800"/>
            <a:ext cx="8999975" cy="141015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7838" y="2717800"/>
            <a:ext cx="8842859" cy="1315162"/>
          </a:xfrm>
          <a:prstGeom prst="rect">
            <a:avLst/>
          </a:prstGeom>
          <a:noFill/>
          <a:ln w="38100" cmpd="sng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17838" y="1479448"/>
            <a:ext cx="87773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The generalized least squares algorithm combines model (“M”) and</a:t>
            </a:r>
          </a:p>
          <a:p>
            <a:r>
              <a:rPr lang="en-US" sz="2200" dirty="0">
                <a:latin typeface="Arial"/>
                <a:cs typeface="Arial"/>
              </a:rPr>
              <a:t>experimental mean values (“x”) and their associated </a:t>
            </a:r>
            <a:r>
              <a:rPr lang="en-US" sz="2200" dirty="0" err="1">
                <a:latin typeface="Arial"/>
                <a:cs typeface="Arial"/>
              </a:rPr>
              <a:t>covariances</a:t>
            </a:r>
            <a:r>
              <a:rPr lang="en-US" sz="2200" dirty="0">
                <a:latin typeface="Arial"/>
                <a:cs typeface="Arial"/>
              </a:rPr>
              <a:t> to</a:t>
            </a:r>
          </a:p>
          <a:p>
            <a:r>
              <a:rPr lang="en-US" sz="2200" dirty="0">
                <a:latin typeface="Arial"/>
                <a:cs typeface="Arial"/>
              </a:rPr>
              <a:t>evaluated mean values and </a:t>
            </a:r>
            <a:r>
              <a:rPr lang="en-US" sz="2200" dirty="0" err="1">
                <a:latin typeface="Arial"/>
                <a:cs typeface="Arial"/>
              </a:rPr>
              <a:t>covariances</a:t>
            </a:r>
            <a:r>
              <a:rPr lang="en-US" sz="2200" dirty="0">
                <a:latin typeface="Arial"/>
                <a:cs typeface="Arial"/>
              </a:rPr>
              <a:t> (“post”).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5548" y="4059151"/>
            <a:ext cx="850349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It 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assumes that:</a:t>
            </a:r>
          </a:p>
          <a:p>
            <a:pPr marL="285750" indent="-28575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Experimental data and model values to be </a:t>
            </a:r>
            <a:r>
              <a:rPr lang="en-US" sz="2200" dirty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normally distributed</a:t>
            </a:r>
            <a:r>
              <a:rPr lang="en-US" sz="2200" dirty="0">
                <a:latin typeface="Arial"/>
                <a:cs typeface="Arial"/>
              </a:rPr>
              <a:t>.</a:t>
            </a:r>
          </a:p>
          <a:p>
            <a:pPr marL="285750" indent="-285750">
              <a:buFont typeface="Wingdings" charset="2"/>
              <a:buChar char="q"/>
            </a:pPr>
            <a:r>
              <a:rPr lang="en-US" sz="2200" dirty="0">
                <a:solidFill>
                  <a:srgbClr val="E46C0A"/>
                </a:solidFill>
                <a:latin typeface="Arial"/>
                <a:cs typeface="Arial"/>
              </a:rPr>
              <a:t>Linear relationship </a:t>
            </a:r>
            <a:r>
              <a:rPr lang="en-US" sz="2200" dirty="0">
                <a:latin typeface="Arial"/>
                <a:cs typeface="Arial"/>
              </a:rPr>
              <a:t>between all observables.</a:t>
            </a:r>
          </a:p>
          <a:p>
            <a:pPr marL="285750" indent="-285750">
              <a:buFont typeface="Wingdings" charset="2"/>
              <a:buChar char="q"/>
            </a:pPr>
            <a:r>
              <a:rPr lang="en-US" sz="2200" dirty="0">
                <a:solidFill>
                  <a:srgbClr val="E46C0A"/>
                </a:solidFill>
                <a:latin typeface="Arial"/>
                <a:cs typeface="Arial"/>
              </a:rPr>
              <a:t>Non-discrepant data.</a:t>
            </a:r>
          </a:p>
          <a:p>
            <a:pPr marL="285750" indent="-28575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Data that is </a:t>
            </a:r>
            <a:r>
              <a:rPr lang="en-US" sz="2200" dirty="0">
                <a:solidFill>
                  <a:srgbClr val="E46C0A"/>
                </a:solidFill>
                <a:latin typeface="Arial"/>
                <a:cs typeface="Arial"/>
              </a:rPr>
              <a:t>less than ~30% uncertain</a:t>
            </a:r>
            <a:r>
              <a:rPr lang="en-US" sz="2200" dirty="0">
                <a:latin typeface="Arial"/>
                <a:cs typeface="Arial"/>
              </a:rPr>
              <a:t>.</a:t>
            </a:r>
          </a:p>
          <a:p>
            <a:pPr marL="285750" indent="-28575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Data that should </a:t>
            </a:r>
            <a:r>
              <a:rPr lang="en-US" sz="2200" dirty="0">
                <a:solidFill>
                  <a:srgbClr val="E46C0A"/>
                </a:solidFill>
                <a:latin typeface="Arial"/>
                <a:cs typeface="Arial"/>
              </a:rPr>
              <a:t>not cover many orders of magnitude.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562C9B-9338-734B-8B60-565499BB5353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88851844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Generalized least squares is not ideal for evaluating PFNS (and other nuclear data observables)…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0973" y="1767696"/>
            <a:ext cx="4203997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It requires:</a:t>
            </a:r>
          </a:p>
          <a:p>
            <a:pPr marL="285750" indent="-28575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Experimental data and model values to be </a:t>
            </a:r>
            <a:r>
              <a:rPr lang="en-US" sz="2200" dirty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normally distributed</a:t>
            </a:r>
            <a:r>
              <a:rPr lang="en-US" sz="2200" dirty="0">
                <a:latin typeface="Arial"/>
                <a:cs typeface="Arial"/>
              </a:rPr>
              <a:t>.</a:t>
            </a:r>
          </a:p>
          <a:p>
            <a:pPr marL="285750" indent="-285750">
              <a:buFont typeface="Wingdings" charset="2"/>
              <a:buChar char="q"/>
            </a:pPr>
            <a:r>
              <a:rPr lang="en-US" sz="2200" dirty="0">
                <a:solidFill>
                  <a:srgbClr val="E46C0A"/>
                </a:solidFill>
                <a:latin typeface="Arial"/>
                <a:cs typeface="Arial"/>
              </a:rPr>
              <a:t>Linear relationship </a:t>
            </a:r>
            <a:r>
              <a:rPr lang="en-US" sz="2200" dirty="0">
                <a:latin typeface="Arial"/>
                <a:cs typeface="Arial"/>
              </a:rPr>
              <a:t>between all observables.</a:t>
            </a:r>
          </a:p>
          <a:p>
            <a:pPr marL="285750" indent="-285750">
              <a:buFont typeface="Wingdings" charset="2"/>
              <a:buChar char="q"/>
            </a:pPr>
            <a:r>
              <a:rPr lang="en-US" sz="2200" dirty="0">
                <a:solidFill>
                  <a:srgbClr val="E46C0A"/>
                </a:solidFill>
                <a:latin typeface="Arial"/>
                <a:cs typeface="Arial"/>
              </a:rPr>
              <a:t>Non-discrepant data.</a:t>
            </a:r>
          </a:p>
          <a:p>
            <a:pPr marL="285750" indent="-28575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Data that is </a:t>
            </a:r>
            <a:r>
              <a:rPr lang="en-US" sz="2200" dirty="0">
                <a:solidFill>
                  <a:srgbClr val="E46C0A"/>
                </a:solidFill>
                <a:latin typeface="Arial"/>
                <a:cs typeface="Arial"/>
              </a:rPr>
              <a:t>less than ~30% uncertain</a:t>
            </a:r>
            <a:r>
              <a:rPr lang="en-US" sz="2200" dirty="0">
                <a:latin typeface="Arial"/>
                <a:cs typeface="Arial"/>
              </a:rPr>
              <a:t>.</a:t>
            </a:r>
          </a:p>
          <a:p>
            <a:pPr marL="285750" indent="-28575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Data that should </a:t>
            </a:r>
            <a:r>
              <a:rPr lang="en-US" sz="2200" dirty="0">
                <a:solidFill>
                  <a:srgbClr val="E46C0A"/>
                </a:solidFill>
                <a:latin typeface="Arial"/>
                <a:cs typeface="Arial"/>
              </a:rPr>
              <a:t>not cover many orders of magnitude.</a:t>
            </a:r>
          </a:p>
        </p:txBody>
      </p:sp>
      <p:sp>
        <p:nvSpPr>
          <p:cNvPr id="6" name="Smiley Face 5"/>
          <p:cNvSpPr/>
          <p:nvPr/>
        </p:nvSpPr>
        <p:spPr>
          <a:xfrm>
            <a:off x="4484970" y="2291456"/>
            <a:ext cx="621398" cy="563043"/>
          </a:xfrm>
          <a:prstGeom prst="smileyFace">
            <a:avLst>
              <a:gd name="adj" fmla="val -465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miley Face 14"/>
          <p:cNvSpPr/>
          <p:nvPr/>
        </p:nvSpPr>
        <p:spPr>
          <a:xfrm>
            <a:off x="3863572" y="3622266"/>
            <a:ext cx="621398" cy="563043"/>
          </a:xfrm>
          <a:prstGeom prst="smileyFace">
            <a:avLst>
              <a:gd name="adj" fmla="val -465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miley Face 15"/>
          <p:cNvSpPr/>
          <p:nvPr/>
        </p:nvSpPr>
        <p:spPr>
          <a:xfrm>
            <a:off x="4174271" y="4263873"/>
            <a:ext cx="621398" cy="563043"/>
          </a:xfrm>
          <a:prstGeom prst="smileyFace">
            <a:avLst>
              <a:gd name="adj" fmla="val -465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miley Face 16"/>
          <p:cNvSpPr/>
          <p:nvPr/>
        </p:nvSpPr>
        <p:spPr>
          <a:xfrm>
            <a:off x="4174271" y="5021082"/>
            <a:ext cx="621398" cy="563043"/>
          </a:xfrm>
          <a:prstGeom prst="smileyFace">
            <a:avLst>
              <a:gd name="adj" fmla="val -465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216027" y="3050910"/>
            <a:ext cx="153191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EE137"/>
                </a:solidFill>
                <a:latin typeface="Zapf Dingbats"/>
                <a:ea typeface="Zapf Dingbats"/>
                <a:cs typeface="Zapf Dingbats"/>
                <a:sym typeface="Zapf Dingbats"/>
              </a:rPr>
              <a:t>✔</a:t>
            </a:r>
            <a:r>
              <a:rPr lang="en-US" sz="2200" dirty="0">
                <a:latin typeface="Arial"/>
                <a:cs typeface="Arial"/>
              </a:rPr>
              <a:t> in this                   </a:t>
            </a:r>
          </a:p>
          <a:p>
            <a:r>
              <a:rPr lang="en-US" sz="2200" dirty="0">
                <a:latin typeface="Arial"/>
                <a:cs typeface="Arial"/>
              </a:rPr>
              <a:t>     case …</a:t>
            </a:r>
          </a:p>
        </p:txBody>
      </p:sp>
      <p:pic>
        <p:nvPicPr>
          <p:cNvPr id="3" name="Picture 2" descr="DataFinalloglog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683" y="3788494"/>
            <a:ext cx="3291317" cy="2303922"/>
          </a:xfrm>
          <a:prstGeom prst="rect">
            <a:avLst/>
          </a:prstGeom>
        </p:spPr>
      </p:pic>
      <p:pic>
        <p:nvPicPr>
          <p:cNvPr id="11" name="Picture 10" descr="DataFinal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924" y="1514231"/>
            <a:ext cx="3121088" cy="218476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4B61A33-60D9-D043-B650-A2BB21955715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49722488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9258"/>
            <a:ext cx="3836324" cy="268542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Model predicted values are neither normally nor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</a:rPr>
              <a:t>lognormally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 distributed …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3" name="Picture 2" descr="PdfModel0.5MeV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826" y="4084685"/>
            <a:ext cx="3173144" cy="2312631"/>
          </a:xfrm>
          <a:prstGeom prst="rect">
            <a:avLst/>
          </a:prstGeom>
        </p:spPr>
      </p:pic>
      <p:pic>
        <p:nvPicPr>
          <p:cNvPr id="11" name="Picture 10" descr="PdfModel2MeV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096" y="3784508"/>
            <a:ext cx="2957781" cy="2225922"/>
          </a:xfrm>
          <a:prstGeom prst="rect">
            <a:avLst/>
          </a:prstGeom>
        </p:spPr>
      </p:pic>
      <p:pic>
        <p:nvPicPr>
          <p:cNvPr id="19" name="Picture 18" descr="PdfModel8MeV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970" y="1522075"/>
            <a:ext cx="3194753" cy="2245692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 flipV="1">
            <a:off x="2078653" y="1575837"/>
            <a:ext cx="0" cy="210457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3117461" y="1547995"/>
            <a:ext cx="0" cy="210457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2588726" y="1547995"/>
            <a:ext cx="0" cy="2104571"/>
          </a:xfrm>
          <a:prstGeom prst="line">
            <a:avLst/>
          </a:prstGeom>
          <a:ln>
            <a:solidFill>
              <a:srgbClr val="0EE13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endCxn id="19" idx="1"/>
          </p:cNvCxnSpPr>
          <p:nvPr/>
        </p:nvCxnSpPr>
        <p:spPr>
          <a:xfrm flipV="1">
            <a:off x="3117461" y="2644921"/>
            <a:ext cx="1792509" cy="40222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078653" y="3687665"/>
            <a:ext cx="1415143" cy="495559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2588726" y="3670251"/>
            <a:ext cx="2864498" cy="585545"/>
          </a:xfrm>
          <a:prstGeom prst="straightConnector1">
            <a:avLst/>
          </a:prstGeom>
          <a:ln>
            <a:solidFill>
              <a:srgbClr val="0EE137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D25AC17-2F3B-734E-94A3-DB22762AEB55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682765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292" y="219414"/>
            <a:ext cx="8562558" cy="1143000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E1021B"/>
                </a:solidFill>
              </a:rPr>
              <a:t>The observable used throughout this tutorial: the </a:t>
            </a:r>
            <a:r>
              <a:rPr lang="en-US" sz="3200" b="1" baseline="30000" dirty="0">
                <a:solidFill>
                  <a:srgbClr val="E1021B"/>
                </a:solidFill>
              </a:rPr>
              <a:t>239</a:t>
            </a:r>
            <a:r>
              <a:rPr lang="en-US" sz="3200" b="1" dirty="0">
                <a:solidFill>
                  <a:srgbClr val="E1021B"/>
                </a:solidFill>
              </a:rPr>
              <a:t>Pu prompt fission neutron spectrum (PFNS)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rgbClr val="E1021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925" y="1490362"/>
            <a:ext cx="6996081" cy="46088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4242" y="1546239"/>
            <a:ext cx="363068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E1021B"/>
                </a:solidFill>
                <a:latin typeface="Arial"/>
                <a:cs typeface="Arial"/>
              </a:rPr>
              <a:t>A PFNS gives the energy </a:t>
            </a:r>
            <a:r>
              <a:rPr lang="en-US" sz="2200" b="1" dirty="0" err="1">
                <a:solidFill>
                  <a:srgbClr val="E1021B"/>
                </a:solidFill>
                <a:latin typeface="Arial"/>
                <a:cs typeface="Arial"/>
              </a:rPr>
              <a:t>distrib</a:t>
            </a:r>
            <a:r>
              <a:rPr lang="en-US" sz="2200" b="1" dirty="0">
                <a:solidFill>
                  <a:srgbClr val="E1021B"/>
                </a:solidFill>
                <a:latin typeface="Arial"/>
                <a:cs typeface="Arial"/>
              </a:rPr>
              <a:t>. of neutrons emitted after scission &amp; before β-decay [2].</a:t>
            </a:r>
          </a:p>
          <a:p>
            <a:endParaRPr lang="en-US" sz="2200" dirty="0">
              <a:latin typeface="Arial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6D2EF5-2BF7-0B4E-B73C-43915B301AAE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47771601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New evaluation algorithms have been explored in the last decade but rarely used for library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</a:rPr>
              <a:t>eval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0768" y="1492326"/>
            <a:ext cx="8342923" cy="449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q"/>
            </a:pPr>
            <a:r>
              <a:rPr lang="en-US" sz="2200" u="sng" dirty="0">
                <a:latin typeface="Arial"/>
                <a:cs typeface="Arial"/>
              </a:rPr>
              <a:t>UMC-G [28]</a:t>
            </a:r>
            <a:r>
              <a:rPr lang="en-US" sz="2200" dirty="0">
                <a:latin typeface="Arial"/>
                <a:cs typeface="Arial"/>
              </a:rPr>
              <a:t>: Allows to consider arbitrary probability densities of model values and experimental data. No linearization required  </a:t>
            </a:r>
            <a:r>
              <a:rPr lang="en-US" sz="2200" dirty="0">
                <a:latin typeface="Wingdings"/>
                <a:ea typeface="Wingdings"/>
                <a:cs typeface="Wingdings"/>
                <a:sym typeface="Wingdings"/>
              </a:rPr>
              <a:t> </a:t>
            </a:r>
            <a:r>
              <a:rPr lang="en-US" sz="2200" dirty="0">
                <a:solidFill>
                  <a:srgbClr val="E46C0A"/>
                </a:solidFill>
                <a:latin typeface="Arial"/>
                <a:ea typeface="Wingdings"/>
                <a:cs typeface="Arial"/>
                <a:sym typeface="Wingdings"/>
              </a:rPr>
              <a:t>more calculation intensive than GLS.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u="sng" dirty="0">
                <a:latin typeface="Arial"/>
                <a:ea typeface="Wingdings"/>
                <a:cs typeface="Arial"/>
                <a:sym typeface="Wingdings"/>
              </a:rPr>
              <a:t>UMC-B [29,30]</a:t>
            </a:r>
            <a:r>
              <a:rPr lang="en-US" sz="2200" dirty="0">
                <a:latin typeface="Arial"/>
                <a:ea typeface="Wingdings"/>
                <a:cs typeface="Arial"/>
                <a:sym typeface="Wingdings"/>
              </a:rPr>
              <a:t>: re-weights arbitrary model value probability density according to experimental data and covariances. No linearization required </a:t>
            </a:r>
            <a:r>
              <a:rPr lang="en-US" sz="2200" dirty="0">
                <a:latin typeface="Wingdings"/>
                <a:ea typeface="Wingdings"/>
                <a:cs typeface="Wingdings"/>
                <a:sym typeface="Wingdings"/>
              </a:rPr>
              <a:t> </a:t>
            </a:r>
            <a:r>
              <a:rPr lang="en-US" sz="2200" dirty="0">
                <a:solidFill>
                  <a:srgbClr val="E46C0A"/>
                </a:solidFill>
                <a:latin typeface="Arial"/>
                <a:ea typeface="Wingdings"/>
                <a:cs typeface="Arial"/>
                <a:sym typeface="Wingdings"/>
              </a:rPr>
              <a:t>more calculation intensive than GLS.</a:t>
            </a:r>
            <a:endParaRPr lang="en-US" sz="2200" u="sng" dirty="0">
              <a:solidFill>
                <a:srgbClr val="E46C0A"/>
              </a:solidFill>
              <a:latin typeface="Arial"/>
              <a:ea typeface="Wingdings"/>
              <a:cs typeface="Arial"/>
              <a:sym typeface="Wingdings"/>
            </a:endParaRPr>
          </a:p>
          <a:p>
            <a:pPr marL="342900" indent="-342900">
              <a:buFont typeface="Wingdings" charset="2"/>
              <a:buChar char="q"/>
            </a:pPr>
            <a:r>
              <a:rPr lang="en-US" sz="2200" u="sng" dirty="0">
                <a:latin typeface="Arial"/>
                <a:ea typeface="Wingdings"/>
                <a:cs typeface="Arial"/>
                <a:sym typeface="Wingdings"/>
              </a:rPr>
              <a:t>Backward-forward MC [26]</a:t>
            </a:r>
            <a:r>
              <a:rPr lang="en-US" sz="2200" dirty="0">
                <a:latin typeface="Arial"/>
                <a:ea typeface="Wingdings"/>
                <a:cs typeface="Arial"/>
                <a:sym typeface="Wingdings"/>
              </a:rPr>
              <a:t>: re-weights model parameter probability density according to experimental data and covariances. No linearization required </a:t>
            </a:r>
            <a:r>
              <a:rPr lang="en-US" sz="2200" dirty="0">
                <a:latin typeface="Wingdings"/>
                <a:ea typeface="Wingdings"/>
                <a:cs typeface="Wingdings"/>
                <a:sym typeface="Wingdings"/>
              </a:rPr>
              <a:t> </a:t>
            </a:r>
            <a:r>
              <a:rPr lang="en-US" sz="2200" dirty="0">
                <a:solidFill>
                  <a:srgbClr val="E46C0A"/>
                </a:solidFill>
                <a:latin typeface="Arial"/>
                <a:ea typeface="Wingdings"/>
                <a:cs typeface="Arial"/>
                <a:sym typeface="Wingdings"/>
              </a:rPr>
              <a:t>more calculation intensive than GLS + assumption on weight.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ea typeface="Wingdings"/>
                <a:cs typeface="Arial"/>
                <a:sym typeface="Wingdings"/>
              </a:rPr>
              <a:t>U</a:t>
            </a:r>
            <a:r>
              <a:rPr lang="en-US" sz="2200" u="sng" dirty="0">
                <a:latin typeface="Arial"/>
                <a:ea typeface="Wingdings"/>
                <a:cs typeface="Arial"/>
                <a:sym typeface="Wingdings"/>
              </a:rPr>
              <a:t>se of Gaussian processes [31-33]</a:t>
            </a:r>
            <a:r>
              <a:rPr lang="en-US" sz="2200" dirty="0">
                <a:latin typeface="Arial"/>
                <a:ea typeface="Wingdings"/>
                <a:cs typeface="Arial"/>
                <a:sym typeface="Wingdings"/>
              </a:rPr>
              <a:t>: allows to consider model defects. </a:t>
            </a:r>
            <a:r>
              <a:rPr lang="en-US" sz="2200" dirty="0">
                <a:solidFill>
                  <a:srgbClr val="E46C0A"/>
                </a:solidFill>
                <a:latin typeface="Arial"/>
                <a:ea typeface="Wingdings"/>
                <a:cs typeface="Arial"/>
                <a:sym typeface="Wingdings"/>
              </a:rPr>
              <a:t>If incorporated in GLS, its assumptions apply.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2200" dirty="0">
                <a:latin typeface="Arial"/>
                <a:ea typeface="Wingdings"/>
                <a:cs typeface="Arial"/>
                <a:sym typeface="Wingdings"/>
              </a:rPr>
              <a:t>…</a:t>
            </a:r>
            <a:endParaRPr lang="en-US" sz="2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4A84C4-3CDD-8345-8126-9D6F40C554B7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55692332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Evaluation Methodologies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8489" y="2567870"/>
            <a:ext cx="8590166" cy="2800767"/>
          </a:xfrm>
          <a:prstGeom prst="rect">
            <a:avLst/>
          </a:prstGeom>
          <a:noFill/>
          <a:scene3d>
            <a:camera prst="orthographicFront">
              <a:rot lat="0" lon="0" rev="6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E46C0A"/>
                </a:solidFill>
                <a:effectLst/>
              </a:rPr>
              <a:t>Can the choice of the evaluation algorithm impact evaluations &amp; benchmark simulations?</a:t>
            </a:r>
          </a:p>
          <a:p>
            <a:pPr algn="ctr"/>
            <a:endParaRPr lang="en-US" sz="4400" b="1" dirty="0">
              <a:solidFill>
                <a:srgbClr val="E46C0A"/>
              </a:solidFill>
              <a:effectLst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8E7124-C1E6-7341-BD98-605B6F4717EB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22421916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Generalized least squares is not ideal for evaluating PFNS …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0973" y="1767696"/>
            <a:ext cx="4203997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/>
                <a:cs typeface="Arial"/>
              </a:rPr>
              <a:t>It requires:</a:t>
            </a:r>
          </a:p>
          <a:p>
            <a:pPr marL="285750" indent="-28575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Experimental data and model values to be </a:t>
            </a:r>
            <a:r>
              <a:rPr lang="en-US" sz="2200" dirty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normally distributed</a:t>
            </a:r>
            <a:r>
              <a:rPr lang="en-US" sz="2200" dirty="0">
                <a:latin typeface="Arial"/>
                <a:cs typeface="Arial"/>
              </a:rPr>
              <a:t>.</a:t>
            </a:r>
          </a:p>
          <a:p>
            <a:pPr marL="285750" indent="-285750">
              <a:buFont typeface="Wingdings" charset="2"/>
              <a:buChar char="q"/>
            </a:pPr>
            <a:r>
              <a:rPr lang="en-US" sz="2200" dirty="0">
                <a:solidFill>
                  <a:srgbClr val="E46C0A"/>
                </a:solidFill>
                <a:latin typeface="Arial"/>
                <a:cs typeface="Arial"/>
              </a:rPr>
              <a:t>Linear relationship </a:t>
            </a:r>
            <a:r>
              <a:rPr lang="en-US" sz="2200" dirty="0">
                <a:latin typeface="Arial"/>
                <a:cs typeface="Arial"/>
              </a:rPr>
              <a:t>between all observables.</a:t>
            </a:r>
          </a:p>
          <a:p>
            <a:pPr marL="285750" indent="-285750">
              <a:buFont typeface="Wingdings" charset="2"/>
              <a:buChar char="q"/>
            </a:pPr>
            <a:r>
              <a:rPr lang="en-US" sz="2200" dirty="0">
                <a:solidFill>
                  <a:srgbClr val="E46C0A"/>
                </a:solidFill>
                <a:latin typeface="Arial"/>
                <a:cs typeface="Arial"/>
              </a:rPr>
              <a:t>Non-discrepant data.</a:t>
            </a:r>
          </a:p>
          <a:p>
            <a:pPr marL="285750" indent="-28575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Data that is </a:t>
            </a:r>
            <a:r>
              <a:rPr lang="en-US" sz="2200" dirty="0">
                <a:solidFill>
                  <a:srgbClr val="E46C0A"/>
                </a:solidFill>
                <a:latin typeface="Arial"/>
                <a:cs typeface="Arial"/>
              </a:rPr>
              <a:t>less than ~30% uncertain</a:t>
            </a:r>
            <a:r>
              <a:rPr lang="en-US" sz="2200" dirty="0">
                <a:latin typeface="Arial"/>
                <a:cs typeface="Arial"/>
              </a:rPr>
              <a:t>.</a:t>
            </a:r>
          </a:p>
          <a:p>
            <a:pPr marL="285750" indent="-285750">
              <a:buFont typeface="Wingdings" charset="2"/>
              <a:buChar char="q"/>
            </a:pPr>
            <a:r>
              <a:rPr lang="en-US" sz="2200" dirty="0">
                <a:latin typeface="Arial"/>
                <a:cs typeface="Arial"/>
              </a:rPr>
              <a:t>Data that should </a:t>
            </a:r>
            <a:r>
              <a:rPr lang="en-US" sz="2200" dirty="0">
                <a:solidFill>
                  <a:srgbClr val="E46C0A"/>
                </a:solidFill>
                <a:latin typeface="Arial"/>
                <a:cs typeface="Arial"/>
              </a:rPr>
              <a:t>not cover many orders of magnitude.</a:t>
            </a:r>
          </a:p>
        </p:txBody>
      </p:sp>
      <p:sp>
        <p:nvSpPr>
          <p:cNvPr id="6" name="Smiley Face 5"/>
          <p:cNvSpPr/>
          <p:nvPr/>
        </p:nvSpPr>
        <p:spPr>
          <a:xfrm>
            <a:off x="4484970" y="2291456"/>
            <a:ext cx="621398" cy="563043"/>
          </a:xfrm>
          <a:prstGeom prst="smileyFace">
            <a:avLst>
              <a:gd name="adj" fmla="val -465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miley Face 14"/>
          <p:cNvSpPr/>
          <p:nvPr/>
        </p:nvSpPr>
        <p:spPr>
          <a:xfrm>
            <a:off x="3863572" y="3622266"/>
            <a:ext cx="621398" cy="563043"/>
          </a:xfrm>
          <a:prstGeom prst="smileyFace">
            <a:avLst>
              <a:gd name="adj" fmla="val -465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miley Face 15"/>
          <p:cNvSpPr/>
          <p:nvPr/>
        </p:nvSpPr>
        <p:spPr>
          <a:xfrm>
            <a:off x="4174271" y="4263873"/>
            <a:ext cx="621398" cy="563043"/>
          </a:xfrm>
          <a:prstGeom prst="smileyFace">
            <a:avLst>
              <a:gd name="adj" fmla="val -465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miley Face 16"/>
          <p:cNvSpPr/>
          <p:nvPr/>
        </p:nvSpPr>
        <p:spPr>
          <a:xfrm>
            <a:off x="4174271" y="5021082"/>
            <a:ext cx="621398" cy="563043"/>
          </a:xfrm>
          <a:prstGeom prst="smileyFace">
            <a:avLst>
              <a:gd name="adj" fmla="val -465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216027" y="3050910"/>
            <a:ext cx="153191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EE137"/>
                </a:solidFill>
                <a:latin typeface="Zapf Dingbats"/>
                <a:ea typeface="Zapf Dingbats"/>
                <a:cs typeface="Zapf Dingbats"/>
                <a:sym typeface="Zapf Dingbats"/>
              </a:rPr>
              <a:t>✔</a:t>
            </a:r>
            <a:r>
              <a:rPr lang="en-US" sz="2200" dirty="0">
                <a:latin typeface="Arial"/>
                <a:cs typeface="Arial"/>
              </a:rPr>
              <a:t> in this                   </a:t>
            </a:r>
          </a:p>
          <a:p>
            <a:r>
              <a:rPr lang="en-US" sz="2200" dirty="0">
                <a:latin typeface="Arial"/>
                <a:cs typeface="Arial"/>
              </a:rPr>
              <a:t>     case …</a:t>
            </a:r>
          </a:p>
        </p:txBody>
      </p:sp>
      <p:pic>
        <p:nvPicPr>
          <p:cNvPr id="3" name="Picture 2" descr="DataFinalloglog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683" y="3788494"/>
            <a:ext cx="3291317" cy="2303922"/>
          </a:xfrm>
          <a:prstGeom prst="rect">
            <a:avLst/>
          </a:prstGeom>
        </p:spPr>
      </p:pic>
      <p:pic>
        <p:nvPicPr>
          <p:cNvPr id="11" name="Picture 10" descr="DataFinal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924" y="1514231"/>
            <a:ext cx="3121088" cy="218476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A7C64AA-7FE6-3B4A-9F35-A901D8B475C5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147844675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9258"/>
            <a:ext cx="3836324" cy="268542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Model predicted values are neither normally nor lognormally distributed [34] …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3" name="Picture 2" descr="PdfModel0.5MeV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826" y="4084685"/>
            <a:ext cx="3173144" cy="2312631"/>
          </a:xfrm>
          <a:prstGeom prst="rect">
            <a:avLst/>
          </a:prstGeom>
        </p:spPr>
      </p:pic>
      <p:pic>
        <p:nvPicPr>
          <p:cNvPr id="11" name="Picture 10" descr="PdfModel2MeV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096" y="3784508"/>
            <a:ext cx="2957781" cy="2225922"/>
          </a:xfrm>
          <a:prstGeom prst="rect">
            <a:avLst/>
          </a:prstGeom>
        </p:spPr>
      </p:pic>
      <p:pic>
        <p:nvPicPr>
          <p:cNvPr id="19" name="Picture 18" descr="PdfModel8MeV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970" y="1522075"/>
            <a:ext cx="3194753" cy="2245692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 flipV="1">
            <a:off x="2078653" y="1575837"/>
            <a:ext cx="0" cy="210457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3117461" y="1547995"/>
            <a:ext cx="0" cy="210457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2588726" y="1547995"/>
            <a:ext cx="0" cy="2104571"/>
          </a:xfrm>
          <a:prstGeom prst="line">
            <a:avLst/>
          </a:prstGeom>
          <a:ln>
            <a:solidFill>
              <a:srgbClr val="0EE13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endCxn id="19" idx="1"/>
          </p:cNvCxnSpPr>
          <p:nvPr/>
        </p:nvCxnSpPr>
        <p:spPr>
          <a:xfrm flipV="1">
            <a:off x="3117461" y="2644921"/>
            <a:ext cx="1792509" cy="40222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078653" y="3687665"/>
            <a:ext cx="1415143" cy="495559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2588726" y="3670251"/>
            <a:ext cx="2864498" cy="585545"/>
          </a:xfrm>
          <a:prstGeom prst="straightConnector1">
            <a:avLst/>
          </a:prstGeom>
          <a:ln>
            <a:solidFill>
              <a:srgbClr val="0EE137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D6BBA2F1-6CE4-B44D-9A2A-36BC04A051C5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079326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… and evaluating with GLS in PFNS or log space gives different evaluated results …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3" name="Picture 2" descr="DataFinalPFNSspaceLogEval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053" y="1748696"/>
            <a:ext cx="4937646" cy="3456352"/>
          </a:xfrm>
          <a:prstGeom prst="rect">
            <a:avLst/>
          </a:prstGeom>
        </p:spPr>
      </p:pic>
      <p:pic>
        <p:nvPicPr>
          <p:cNvPr id="6" name="Picture 5" descr="CompareLogVsPFNSSpaceEvalPFNS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35722"/>
            <a:ext cx="3868615" cy="2708031"/>
          </a:xfrm>
          <a:prstGeom prst="rect">
            <a:avLst/>
          </a:prstGeom>
        </p:spPr>
      </p:pic>
      <p:sp>
        <p:nvSpPr>
          <p:cNvPr id="15" name="Snip Same Side Corner Rectangle 14"/>
          <p:cNvSpPr/>
          <p:nvPr/>
        </p:nvSpPr>
        <p:spPr>
          <a:xfrm>
            <a:off x="7453930" y="2549772"/>
            <a:ext cx="1270000" cy="2373923"/>
          </a:xfrm>
          <a:prstGeom prst="snip2SameRect">
            <a:avLst/>
          </a:prstGeom>
          <a:noFill/>
          <a:ln w="38100" cmpd="sng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536463" y="5300784"/>
            <a:ext cx="54512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The evaluation in normal space is questionable from physics point of view</a:t>
            </a:r>
            <a:r>
              <a:rPr lang="en-US" sz="2200" dirty="0">
                <a:latin typeface="Arial"/>
                <a:cs typeface="Arial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72D31C-4531-4E46-A34A-E2292F8ACFD7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77981799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Evaluating with GLS in PFNS or log space gives fairly similar evaluated uncertainties.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pic>
        <p:nvPicPr>
          <p:cNvPr id="3" name="Picture 2" descr="CompareLogVsPFNSSpaceEval(1)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53" y="1525955"/>
            <a:ext cx="4719255" cy="3303479"/>
          </a:xfrm>
          <a:prstGeom prst="rect">
            <a:avLst/>
          </a:prstGeom>
        </p:spPr>
      </p:pic>
      <p:pic>
        <p:nvPicPr>
          <p:cNvPr id="4" name="Picture 3" descr="RelUncLogPFNSEval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308" y="2989383"/>
            <a:ext cx="4267759" cy="298743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FBB3B25-A3FC-D348-A741-F368E6021263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279502483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274638"/>
            <a:ext cx="9144001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Evaluating with GLS in PFNS or log space impacts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</a:rPr>
              <a:t>k</a:t>
            </a:r>
            <a:r>
              <a:rPr lang="en-US" sz="3200" b="1" baseline="-25000" dirty="0" err="1">
                <a:solidFill>
                  <a:schemeClr val="accent6">
                    <a:lumMod val="75000"/>
                  </a:schemeClr>
                </a:solidFill>
              </a:rPr>
              <a:t>eff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 results distinctly,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</a:rPr>
              <a:t>k</a:t>
            </a:r>
            <a:r>
              <a:rPr lang="en-US" sz="3200" b="1" baseline="-25000" dirty="0" err="1">
                <a:solidFill>
                  <a:schemeClr val="accent6">
                    <a:lumMod val="75000"/>
                  </a:schemeClr>
                </a:solidFill>
              </a:rPr>
              <a:t>eff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 uncertainties change little.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90819" y="2204387"/>
            <a:ext cx="3273313" cy="246221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200" b="1" i="1" dirty="0">
                <a:ln w="11430">
                  <a:noFill/>
                </a:ln>
                <a:solidFill>
                  <a:srgbClr val="E46C0A"/>
                </a:solidFill>
                <a:effectLst/>
                <a:latin typeface="Arial"/>
                <a:cs typeface="Arial"/>
              </a:rPr>
              <a:t>Change in Jezebel </a:t>
            </a:r>
            <a:r>
              <a:rPr lang="en-US" sz="2200" b="1" i="1" dirty="0" err="1">
                <a:ln w="11430">
                  <a:noFill/>
                </a:ln>
                <a:solidFill>
                  <a:srgbClr val="E46C0A"/>
                </a:solidFill>
                <a:effectLst/>
                <a:latin typeface="Arial"/>
                <a:cs typeface="Arial"/>
              </a:rPr>
              <a:t>k</a:t>
            </a:r>
            <a:r>
              <a:rPr lang="en-US" sz="2200" b="1" i="1" baseline="-25000" dirty="0" err="1">
                <a:ln w="11430">
                  <a:noFill/>
                </a:ln>
                <a:solidFill>
                  <a:srgbClr val="E46C0A"/>
                </a:solidFill>
                <a:effectLst/>
                <a:latin typeface="Arial"/>
                <a:cs typeface="Arial"/>
              </a:rPr>
              <a:t>eff</a:t>
            </a:r>
            <a:r>
              <a:rPr lang="en-US" sz="2200" b="1" i="1" dirty="0">
                <a:ln w="11430">
                  <a:noFill/>
                </a:ln>
                <a:solidFill>
                  <a:srgbClr val="E46C0A"/>
                </a:solidFill>
                <a:effectLst/>
                <a:latin typeface="Arial"/>
                <a:cs typeface="Arial"/>
              </a:rPr>
              <a:t>:</a:t>
            </a:r>
          </a:p>
          <a:p>
            <a:r>
              <a:rPr lang="en-US" sz="2200" b="1" i="1" dirty="0">
                <a:ln w="11430">
                  <a:noFill/>
                </a:ln>
                <a:solidFill>
                  <a:srgbClr val="E46C0A"/>
                </a:solidFill>
                <a:effectLst/>
                <a:latin typeface="Arial"/>
                <a:cs typeface="Arial"/>
              </a:rPr>
              <a:t>-89 </a:t>
            </a:r>
            <a:r>
              <a:rPr lang="en-US" sz="2200" b="1" i="1" dirty="0" err="1">
                <a:ln w="11430">
                  <a:noFill/>
                </a:ln>
                <a:solidFill>
                  <a:srgbClr val="E46C0A"/>
                </a:solidFill>
                <a:effectLst/>
                <a:latin typeface="Arial"/>
                <a:cs typeface="Arial"/>
              </a:rPr>
              <a:t>pcm</a:t>
            </a:r>
            <a:endParaRPr lang="en-US" sz="2200" b="1" i="1" dirty="0">
              <a:ln w="11430">
                <a:noFill/>
              </a:ln>
              <a:solidFill>
                <a:srgbClr val="E46C0A"/>
              </a:solidFill>
              <a:effectLst/>
              <a:latin typeface="Arial"/>
              <a:cs typeface="Arial"/>
            </a:endParaRPr>
          </a:p>
          <a:p>
            <a:endParaRPr lang="en-US" sz="2200" dirty="0">
              <a:ln w="11430">
                <a:noFill/>
              </a:ln>
              <a:effectLst/>
              <a:latin typeface="Arial"/>
              <a:cs typeface="Arial"/>
            </a:endParaRPr>
          </a:p>
          <a:p>
            <a:r>
              <a:rPr lang="en-US" sz="2200" dirty="0">
                <a:ln w="11430">
                  <a:noFill/>
                </a:ln>
                <a:effectLst/>
                <a:latin typeface="Arial"/>
                <a:cs typeface="Arial"/>
              </a:rPr>
              <a:t>Increased Jezebel </a:t>
            </a:r>
            <a:r>
              <a:rPr lang="en-US" sz="2200" dirty="0" err="1">
                <a:ln w="11430">
                  <a:noFill/>
                </a:ln>
                <a:effectLst/>
                <a:latin typeface="Arial"/>
                <a:cs typeface="Arial"/>
              </a:rPr>
              <a:t>k</a:t>
            </a:r>
            <a:r>
              <a:rPr lang="en-US" sz="2200" baseline="-25000" dirty="0" err="1">
                <a:ln w="11430">
                  <a:noFill/>
                </a:ln>
                <a:effectLst/>
                <a:latin typeface="Arial"/>
                <a:cs typeface="Arial"/>
              </a:rPr>
              <a:t>eff</a:t>
            </a:r>
            <a:r>
              <a:rPr lang="en-US" sz="2200" dirty="0">
                <a:ln w="11430">
                  <a:noFill/>
                </a:ln>
                <a:effectLst/>
                <a:latin typeface="Arial"/>
                <a:cs typeface="Arial"/>
              </a:rPr>
              <a:t> </a:t>
            </a:r>
            <a:r>
              <a:rPr lang="en-US" sz="2200" dirty="0" err="1">
                <a:ln w="11430">
                  <a:noFill/>
                </a:ln>
                <a:effectLst/>
                <a:latin typeface="Arial"/>
                <a:cs typeface="Arial"/>
              </a:rPr>
              <a:t>unc</a:t>
            </a:r>
            <a:r>
              <a:rPr lang="en-US" sz="2200" dirty="0">
                <a:ln w="11430">
                  <a:noFill/>
                </a:ln>
                <a:effectLst/>
                <a:latin typeface="Arial"/>
                <a:cs typeface="Arial"/>
              </a:rPr>
              <a:t>. due to PFNS uncertainty:</a:t>
            </a:r>
          </a:p>
          <a:p>
            <a:r>
              <a:rPr lang="en-US" sz="2200" dirty="0">
                <a:ln w="11430">
                  <a:noFill/>
                </a:ln>
                <a:effectLst/>
                <a:latin typeface="Arial"/>
                <a:cs typeface="Arial"/>
              </a:rPr>
              <a:t>+3.8%</a:t>
            </a:r>
          </a:p>
        </p:txBody>
      </p:sp>
      <p:pic>
        <p:nvPicPr>
          <p:cNvPr id="15" name="Picture 14" descr="CompareLogVsPFNSSpaceEval(1)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07" y="1946032"/>
            <a:ext cx="4719255" cy="330347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5A182C0-3658-424F-BBEC-ED01AFB35E51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428962576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Evaluation Methodologies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8" name="TextBox 7"/>
          <p:cNvSpPr txBox="1"/>
          <p:nvPr/>
        </p:nvSpPr>
        <p:spPr>
          <a:xfrm rot="600000">
            <a:off x="308449" y="1714073"/>
            <a:ext cx="8590166" cy="3908762"/>
          </a:xfrm>
          <a:prstGeom prst="rect">
            <a:avLst/>
          </a:prstGeom>
          <a:noFill/>
          <a:scene3d>
            <a:camera prst="orthographicFront">
              <a:rot lat="0" lon="0" rev="6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E46C0A"/>
                </a:solidFill>
                <a:effectLst/>
              </a:rPr>
              <a:t>Can the choice of the evaluation algorithm impact evaluations &amp; benchmark simulations?</a:t>
            </a:r>
          </a:p>
          <a:p>
            <a:pPr algn="ctr"/>
            <a:endParaRPr lang="en-US" sz="4400" b="1" u="sng" dirty="0">
              <a:solidFill>
                <a:schemeClr val="accent6">
                  <a:lumMod val="75000"/>
                </a:schemeClr>
              </a:solidFill>
              <a:effectLst/>
            </a:endParaRPr>
          </a:p>
          <a:p>
            <a:r>
              <a:rPr lang="en-US" sz="2400" b="1" u="sng" dirty="0" err="1">
                <a:solidFill>
                  <a:schemeClr val="accent6">
                    <a:lumMod val="75000"/>
                  </a:schemeClr>
                </a:solidFill>
                <a:effectLst/>
              </a:rPr>
              <a:t>Hm</a:t>
            </a:r>
            <a:r>
              <a:rPr lang="en-US" sz="2400" b="1" u="sng" dirty="0">
                <a:solidFill>
                  <a:schemeClr val="accent6">
                    <a:lumMod val="75000"/>
                  </a:schemeClr>
                </a:solidFill>
                <a:effectLst/>
              </a:rPr>
              <a:t> … but that was the same evaluation technique? </a:t>
            </a:r>
          </a:p>
          <a:p>
            <a:r>
              <a:rPr lang="en-US" sz="2400" dirty="0"/>
              <a:t>Well, the new techniques need more (too much) computational power. Therefore, here is a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synthetic data study.</a:t>
            </a:r>
            <a:endParaRPr lang="en-US" sz="2400" b="1" dirty="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8E7124-C1E6-7341-BD98-605B6F4717EB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</p:spTree>
    <p:extLst>
      <p:ext uri="{BB962C8B-B14F-4D97-AF65-F5344CB8AC3E}">
        <p14:creationId xmlns:p14="http://schemas.microsoft.com/office/powerpoint/2010/main" val="335063929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274638"/>
            <a:ext cx="9144001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UMC-G puts Bayes Theorem to work.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A182C0-3658-424F-BBEC-ED01AFB35E51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F5E348-2D28-D448-98F6-3BA9D6AAF56C}"/>
              </a:ext>
            </a:extLst>
          </p:cNvPr>
          <p:cNvSpPr txBox="1"/>
          <p:nvPr/>
        </p:nvSpPr>
        <p:spPr>
          <a:xfrm>
            <a:off x="464696" y="1858780"/>
            <a:ext cx="31479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Bayes Theorem [35]: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EB186E-B37C-A14A-9B75-60F817374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3966" y="1907444"/>
            <a:ext cx="5346245" cy="5031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D0A1E5-A678-0644-848E-378FB60C66CE}"/>
              </a:ext>
            </a:extLst>
          </p:cNvPr>
          <p:cNvSpPr txBox="1"/>
          <p:nvPr/>
        </p:nvSpPr>
        <p:spPr>
          <a:xfrm>
            <a:off x="869430" y="2512345"/>
            <a:ext cx="742013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>
                <a:latin typeface="Arial" panose="020B0604020202020204" pitchFamily="34" charset="0"/>
                <a:cs typeface="Arial" panose="020B0604020202020204" pitchFamily="34" charset="0"/>
              </a:rPr>
              <a:t>UMC-G assumes: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Likelihood function L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is normally distributed with exp. data </a:t>
            </a:r>
            <a:r>
              <a:rPr lang="el-GR" sz="2200" dirty="0">
                <a:latin typeface="Arial" panose="020B0604020202020204" pitchFamily="34" charset="0"/>
                <a:cs typeface="Arial" panose="020B0604020202020204" pitchFamily="34" charset="0"/>
              </a:rPr>
              <a:t>φ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&amp; covariances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Cov</a:t>
            </a:r>
            <a:r>
              <a:rPr lang="en-US" sz="2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produced to mirror PFNS and its challenges</a:t>
            </a:r>
          </a:p>
          <a:p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US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 pdf p</a:t>
            </a:r>
            <a:r>
              <a:rPr lang="en-US" sz="2200" b="1" baseline="-25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is normally distributed with prior mean values </a:t>
            </a:r>
            <a:r>
              <a:rPr lang="el-GR" sz="2200" dirty="0">
                <a:latin typeface="Arial" panose="020B0604020202020204" pitchFamily="34" charset="0"/>
                <a:cs typeface="Arial" panose="020B0604020202020204" pitchFamily="34" charset="0"/>
              </a:rPr>
              <a:t>φ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&amp; covariances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Cov</a:t>
            </a:r>
            <a:r>
              <a:rPr lang="en-US" sz="2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calculated from model calculated values computed with sampled model parameters.</a:t>
            </a:r>
          </a:p>
          <a:p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9286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274638"/>
            <a:ext cx="9144001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UMC-B weights model values compared to experimental data.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417638"/>
            <a:ext cx="810472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6126163"/>
            <a:ext cx="8104723" cy="0"/>
          </a:xfrm>
          <a:prstGeom prst="line">
            <a:avLst/>
          </a:prstGeom>
          <a:ln>
            <a:solidFill>
              <a:srgbClr val="FFBC1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7630" y="6324418"/>
            <a:ext cx="28150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UNCLASSIFIED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A182C0-3658-424F-BBEC-ED01AFB35E51}"/>
              </a:ext>
            </a:extLst>
          </p:cNvPr>
          <p:cNvSpPr txBox="1"/>
          <p:nvPr/>
        </p:nvSpPr>
        <p:spPr>
          <a:xfrm>
            <a:off x="0" y="6199250"/>
            <a:ext cx="2382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D. </a:t>
            </a:r>
            <a:r>
              <a:rPr lang="en-US" sz="1500" dirty="0" err="1">
                <a:solidFill>
                  <a:schemeClr val="bg1">
                    <a:lumMod val="75000"/>
                  </a:schemeClr>
                </a:solidFill>
              </a:rPr>
              <a:t>Neudecker</a:t>
            </a:r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, LANL</a:t>
            </a:r>
          </a:p>
          <a:p>
            <a:r>
              <a:rPr lang="en-US" sz="1500" dirty="0">
                <a:solidFill>
                  <a:schemeClr val="bg1">
                    <a:lumMod val="75000"/>
                  </a:schemeClr>
                </a:solidFill>
              </a:rPr>
              <a:t>RPSD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F5E348-2D28-D448-98F6-3BA9D6AAF56C}"/>
              </a:ext>
            </a:extLst>
          </p:cNvPr>
          <p:cNvSpPr txBox="1"/>
          <p:nvPr/>
        </p:nvSpPr>
        <p:spPr>
          <a:xfrm>
            <a:off x="404735" y="1499019"/>
            <a:ext cx="84994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 set of model values </a:t>
            </a:r>
            <a:r>
              <a:rPr lang="el-GR" sz="2200" dirty="0">
                <a:latin typeface="Arial" panose="020B0604020202020204" pitchFamily="34" charset="0"/>
                <a:cs typeface="Arial" panose="020B0604020202020204" pitchFamily="34" charset="0"/>
              </a:rPr>
              <a:t>φ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) is calculated by the model using a set of sampled parameters p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Weights </a:t>
            </a:r>
            <a:r>
              <a:rPr lang="el-GR" sz="2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ω</a:t>
            </a:r>
            <a:r>
              <a:rPr lang="en-US" sz="2200" b="1" baseline="-25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 calculated by comparing </a:t>
            </a:r>
            <a:r>
              <a:rPr lang="el-GR" sz="2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φ</a:t>
            </a:r>
            <a:r>
              <a:rPr lang="en-US" sz="2200" b="1" baseline="-25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2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200" b="1" baseline="-250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&amp; experiment:</a:t>
            </a:r>
          </a:p>
          <a:p>
            <a:endParaRPr lang="en-US" sz="22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2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Posterior mean values and covariances are calculated by</a:t>
            </a:r>
          </a:p>
          <a:p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weighting </a:t>
            </a:r>
            <a:r>
              <a:rPr lang="el-GR" sz="2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φ</a:t>
            </a:r>
            <a:r>
              <a:rPr lang="en-US" sz="2200" b="1" baseline="-25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2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200" b="1" baseline="-250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with </a:t>
            </a:r>
            <a:r>
              <a:rPr lang="el-GR" sz="2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ω</a:t>
            </a:r>
            <a:r>
              <a:rPr lang="en-US" sz="2200" b="1" baseline="-25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9EAC722-21B7-6A41-9C49-382B611BFE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958" y="3009069"/>
            <a:ext cx="5069998" cy="3487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1BBF3B7-11EB-F048-B106-4BD2EE897B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832" y="4322999"/>
            <a:ext cx="7191985" cy="99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1583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91638A0BE24140BAB1925EDCCABEE9" ma:contentTypeVersion="11" ma:contentTypeDescription="Create a new document." ma:contentTypeScope="" ma:versionID="ef3cad869b91292ef89ae6192e0fd60a">
  <xsd:schema xmlns:xsd="http://www.w3.org/2001/XMLSchema" xmlns:xs="http://www.w3.org/2001/XMLSchema" xmlns:p="http://schemas.microsoft.com/office/2006/metadata/properties" xmlns:ns2="9f4c1687-3a8d-4e2e-a056-7d174cd8f21d" xmlns:ns3="b23f7275-1701-4573-85c6-82c1ad3514d7" targetNamespace="http://schemas.microsoft.com/office/2006/metadata/properties" ma:root="true" ma:fieldsID="0fb038d4b9f15787a270b74c3118123c" ns2:_="" ns3:_="">
    <xsd:import namespace="9f4c1687-3a8d-4e2e-a056-7d174cd8f21d"/>
    <xsd:import namespace="b23f7275-1701-4573-85c6-82c1ad3514d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4c1687-3a8d-4e2e-a056-7d174cd8f2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ac90c6b6-6666-4070-a8ae-6bf8f577848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3f7275-1701-4573-85c6-82c1ad3514d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76316685-a150-441d-b4d1-31e9e88bd49c}" ma:internalName="TaxCatchAll" ma:showField="CatchAllData" ma:web="b23f7275-1701-4573-85c6-82c1ad3514d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f4c1687-3a8d-4e2e-a056-7d174cd8f21d">
      <Terms xmlns="http://schemas.microsoft.com/office/infopath/2007/PartnerControls"/>
    </lcf76f155ced4ddcb4097134ff3c332f>
    <TaxCatchAll xmlns="b23f7275-1701-4573-85c6-82c1ad3514d7" xsi:nil="true"/>
  </documentManagement>
</p:properties>
</file>

<file path=customXml/itemProps1.xml><?xml version="1.0" encoding="utf-8"?>
<ds:datastoreItem xmlns:ds="http://schemas.openxmlformats.org/officeDocument/2006/customXml" ds:itemID="{85B9129D-AD66-484F-AB8D-D470112592D4}"/>
</file>

<file path=customXml/itemProps2.xml><?xml version="1.0" encoding="utf-8"?>
<ds:datastoreItem xmlns:ds="http://schemas.openxmlformats.org/officeDocument/2006/customXml" ds:itemID="{05D5D639-1E7F-4516-A726-0DCDEEF5AC70}"/>
</file>

<file path=customXml/itemProps3.xml><?xml version="1.0" encoding="utf-8"?>
<ds:datastoreItem xmlns:ds="http://schemas.openxmlformats.org/officeDocument/2006/customXml" ds:itemID="{803BB36C-4C7B-4025-8AC8-F4837485FE7D}"/>
</file>

<file path=docProps/app.xml><?xml version="1.0" encoding="utf-8"?>
<Properties xmlns="http://schemas.openxmlformats.org/officeDocument/2006/extended-properties" xmlns:vt="http://schemas.openxmlformats.org/officeDocument/2006/docPropsVTypes">
  <TotalTime>23096</TotalTime>
  <Words>5893</Words>
  <Application>Microsoft Macintosh PowerPoint</Application>
  <PresentationFormat>On-screen Show (4:3)</PresentationFormat>
  <Paragraphs>864</Paragraphs>
  <Slides>112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112</vt:i4>
      </vt:variant>
    </vt:vector>
  </HeadingPairs>
  <TitlesOfParts>
    <vt:vector size="120" baseType="lpstr">
      <vt:lpstr>Arial</vt:lpstr>
      <vt:lpstr>Calibri</vt:lpstr>
      <vt:lpstr>Edwardian Script ITC</vt:lpstr>
      <vt:lpstr>Times New Roman</vt:lpstr>
      <vt:lpstr>Wingdings</vt:lpstr>
      <vt:lpstr>Zapf Dingbats</vt:lpstr>
      <vt:lpstr>Office Theme</vt:lpstr>
      <vt:lpstr>Equation</vt:lpstr>
      <vt:lpstr>Workshop on Estimating Nuclear Data Uncertainties</vt:lpstr>
      <vt:lpstr>PowerPoint Presentation</vt:lpstr>
      <vt:lpstr>Introduction</vt:lpstr>
      <vt:lpstr>Introduction</vt:lpstr>
      <vt:lpstr>Evaluated nuclear data are recommended data of an observable for nuclear applications.</vt:lpstr>
      <vt:lpstr>What are typical nuclear physics observables?</vt:lpstr>
      <vt:lpstr>What are cross-section? – A cross-section gives a reaction probability.</vt:lpstr>
      <vt:lpstr>What are angular distributions?-Gives the probability for outgoing particle at a specific angle</vt:lpstr>
      <vt:lpstr>The observable used throughout this tutorial: the 239Pu prompt fission neutron spectrum (PFNS)</vt:lpstr>
      <vt:lpstr>A PFNS covers many orders of magnitude.</vt:lpstr>
      <vt:lpstr>PowerPoint Presentation</vt:lpstr>
      <vt:lpstr>PowerPoint Presentation</vt:lpstr>
      <vt:lpstr>Differential exp. data measure the observable of interest in dedicated nuclear physics exp.</vt:lpstr>
      <vt:lpstr>PowerPoint Presentation</vt:lpstr>
      <vt:lpstr>Nuclear theory models are essential to provide complete nuclear data.</vt:lpstr>
      <vt:lpstr>PowerPoint Presentation</vt:lpstr>
      <vt:lpstr>PowerPoint Presentation</vt:lpstr>
      <vt:lpstr>The integral experiment used throughout this tutorial: the Jezebel critical assembly</vt:lpstr>
      <vt:lpstr>270 pcm is the difference between a controlled &amp; un-controlled nuclear reaction in a Pu-system</vt:lpstr>
      <vt:lpstr>PowerPoint Presentation</vt:lpstr>
      <vt:lpstr>PowerPoint Presentation</vt:lpstr>
      <vt:lpstr>Introduction</vt:lpstr>
      <vt:lpstr>Subjective choices are made concerning exp. data, model, evaluation algorithm and uncertainties.</vt:lpstr>
      <vt:lpstr>Introduction</vt:lpstr>
      <vt:lpstr>A probability density function is:</vt:lpstr>
      <vt:lpstr>A covariance matrix is the 2nd moment of p(x1,x2) and measures the linear dependence of x1 and x2</vt:lpstr>
      <vt:lpstr>A covariance matrix is the 2nd moment of p(x1,x2) and measures the linear dependence of x1 and x2</vt:lpstr>
      <vt:lpstr>A correlation matrix is:</vt:lpstr>
      <vt:lpstr>Let's turn it around, what if we have K experimental realizations of x1 and x2? </vt:lpstr>
      <vt:lpstr>If we toss two dice independently for 104 times …</vt:lpstr>
      <vt:lpstr>… we get a nearly diagonal correlation matrix.</vt:lpstr>
      <vt:lpstr>If we toss non-flexibly connected dice …</vt:lpstr>
      <vt:lpstr>… we get a fully positively correlated correlation matrix …</vt:lpstr>
      <vt:lpstr>… because the non-flexible bar correspond to a linear relationship.</vt:lpstr>
      <vt:lpstr>If we have a flexible ribbon (linear dependence with random component) …</vt:lpstr>
      <vt:lpstr>… the correlation matrix is not fully positively correlated.</vt:lpstr>
      <vt:lpstr>The correlation matrix is anti-correlated if:</vt:lpstr>
      <vt:lpstr>Reading the correlation matrices throughout this tutorial:</vt:lpstr>
      <vt:lpstr>Introduction</vt:lpstr>
      <vt:lpstr>Experimental uncertainties</vt:lpstr>
      <vt:lpstr>Experimental uncertainties</vt:lpstr>
      <vt:lpstr>I) Extract from EXFOR [13] and literature information about set-up, analysis &amp; unc. of experiment</vt:lpstr>
      <vt:lpstr>I) Extract from EXFOR [13] and literature information about set-up, analysis &amp; unc. of experiment</vt:lpstr>
      <vt:lpstr>II) Estimate vark(x1) and cork(x1,x2) for k distinct unc. sources based on exp. information [14,15]. </vt:lpstr>
      <vt:lpstr>III) Combine vark(x1) and cork(x1,x2) for k distinct uncertainty sources to total covariances Cov(x1,x2)</vt:lpstr>
      <vt:lpstr>Experimental uncertainties</vt:lpstr>
      <vt:lpstr>Comparing evaluations using simplified vs detailed estimate of Cov of experimental data</vt:lpstr>
      <vt:lpstr>Note: this is a real example. The covariances were used to produce nuclear data in US libraries. </vt:lpstr>
      <vt:lpstr>Simplified versus detailed uncertainty results in distinct change of evaluated PFNS [16,19].</vt:lpstr>
      <vt:lpstr>Simplified versus detailed uncertainty leads to significantly underestimated evaluated unc.</vt:lpstr>
      <vt:lpstr>Simplified versus detailed uncertainty estimate significantly impacts benchmark results. [16]</vt:lpstr>
      <vt:lpstr>Why can a detailed uncertainty estimate impact evaluated data so much??? [16,20] </vt:lpstr>
      <vt:lpstr>Information in EXFOR might be outdated, but gives valuable information …</vt:lpstr>
      <vt:lpstr>…which can be used to correct and simulate data sets if information is provided [16,20]. </vt:lpstr>
      <vt:lpstr>Added uncertainties based on simulations of old experiments can impact evaluation &amp; benchmarks.</vt:lpstr>
      <vt:lpstr>Experimental uncertainties</vt:lpstr>
      <vt:lpstr>Comparing evaluations using non-zero vs zero correlations between experimental uncertainties</vt:lpstr>
      <vt:lpstr>Neglecting correlations between unc. of different experiments impacts evaluation &amp; benchmarks little.</vt:lpstr>
      <vt:lpstr>Little change only because cross-correlations between most precise exp. data are zero.</vt:lpstr>
      <vt:lpstr>Experimental uncertainties</vt:lpstr>
      <vt:lpstr>Model Uncertainties</vt:lpstr>
      <vt:lpstr>Model Uncertainties</vt:lpstr>
      <vt:lpstr>Typical model uncertainty sources:</vt:lpstr>
      <vt:lpstr>Typical model uncertainty sources:</vt:lpstr>
      <vt:lpstr>Model Uncertainties</vt:lpstr>
      <vt:lpstr>Models are needed to provide physically motivated evaluated data where accurate exp. data are scarce</vt:lpstr>
      <vt:lpstr>Models are needed to provide physically motivated evaluated data where accurate exp. data are scarce</vt:lpstr>
      <vt:lpstr>Model Uncertainties</vt:lpstr>
      <vt:lpstr>The LAM PFNS are a weighted sum of average light and heavy fragment PFNS.</vt:lpstr>
      <vt:lpstr>Compared to the model used for the ENDF/B-VII.1 PFNS, new parameters were introduced.</vt:lpstr>
      <vt:lpstr>Model parameter covariances are considered by [26]</vt:lpstr>
      <vt:lpstr>Model parameter covariances are considered by:</vt:lpstr>
      <vt:lpstr>Model covariances differ because of model extensions and additional parameter uncertainties</vt:lpstr>
      <vt:lpstr>Using an extended LAM and uncertainties of more model parameters impacts evaluated data [19] … </vt:lpstr>
      <vt:lpstr>Using an extended LAM and uncertainties of more model parameters impacts evaluated uncertainties.</vt:lpstr>
      <vt:lpstr>Using an extended LAM and uncertainties of more model parameters impacts Jezebel keff uncertainties.</vt:lpstr>
      <vt:lpstr>Evaluated uncertainties including a model are suspiciously small compared to experimental unc.</vt:lpstr>
      <vt:lpstr>Model Uncertainties</vt:lpstr>
      <vt:lpstr>Estimating model defects is subjective and relies on information transcending the model. [19]</vt:lpstr>
      <vt:lpstr>Different model defect formulations impact evaluated data by a few %. [19]</vt:lpstr>
      <vt:lpstr>Different model defect formulations lead to distinct differences in evaluated uncertainties but …</vt:lpstr>
      <vt:lpstr>These subjective choices impact benchmarks and their uncertainties noticeably but not strongly.</vt:lpstr>
      <vt:lpstr>Model Uncertainties</vt:lpstr>
      <vt:lpstr>Evaluation Methodologies</vt:lpstr>
      <vt:lpstr>Evaluation Methodologies</vt:lpstr>
      <vt:lpstr>Generalized least squares is an algorithm often used for evaluations.  </vt:lpstr>
      <vt:lpstr>Generalized least squares is an algorithm often used for evaluations. </vt:lpstr>
      <vt:lpstr>Generalized least squares is not ideal for evaluating PFNS (and other nuclear data observables)…</vt:lpstr>
      <vt:lpstr>Model predicted values are neither normally nor lognormally distributed …</vt:lpstr>
      <vt:lpstr>New evaluation algorithms have been explored in the last decade but rarely used for library eval.</vt:lpstr>
      <vt:lpstr>Evaluation Methodologies</vt:lpstr>
      <vt:lpstr>Generalized least squares is not ideal for evaluating PFNS …</vt:lpstr>
      <vt:lpstr>Model predicted values are neither normally nor lognormally distributed [34] …</vt:lpstr>
      <vt:lpstr>… and evaluating with GLS in PFNS or log space gives different evaluated results …</vt:lpstr>
      <vt:lpstr>Evaluating with GLS in PFNS or log space gives fairly similar evaluated uncertainties.</vt:lpstr>
      <vt:lpstr>Evaluating with GLS in PFNS or log space impacts keff results distinctly, keff uncertainties change little.</vt:lpstr>
      <vt:lpstr>Evaluation Methodologies</vt:lpstr>
      <vt:lpstr>UMC-G puts Bayes Theorem to work.</vt:lpstr>
      <vt:lpstr>UMC-B weights model values compared to experimental data.</vt:lpstr>
      <vt:lpstr>Testing GLS, UMC-B and UMC-G [36]: defining “truth”, model, experimental data and biases similar to PFNS.</vt:lpstr>
      <vt:lpstr>GLS/UMC-G and UMC-B eval. results differ and goodness of performance depends on model biases.</vt:lpstr>
      <vt:lpstr>UMC-B with Gaussian Processes is closer to truth but now strongly depends on quality of exp. Data [36].</vt:lpstr>
      <vt:lpstr>Evaluation Methodologies</vt:lpstr>
      <vt:lpstr>Evaluated data and uncertainties have to satisfy physical and mathematical constraints.  </vt:lpstr>
      <vt:lpstr>The normalization constraint on the PFNS leads to a decrease in evaluated uncertainties.</vt:lpstr>
      <vt:lpstr>The normalization constraint on the PFNS leads to changes in the shapes of evaluated covariances.</vt:lpstr>
      <vt:lpstr>Evaluation Methodologies</vt:lpstr>
      <vt:lpstr>Evaluated data, benchmark simulations and their uncertainties can be impacted by:</vt:lpstr>
      <vt:lpstr>Evaluated data, benchmark simulations and their uncertainties can be impacted by:</vt:lpstr>
      <vt:lpstr>References</vt:lpstr>
      <vt:lpstr>References</vt:lpstr>
      <vt:lpstr>References</vt:lpstr>
    </vt:vector>
  </TitlesOfParts>
  <Company>LANL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First name Last name</dc:creator>
  <cp:lastModifiedBy>Microsoft Office User</cp:lastModifiedBy>
  <cp:revision>244</cp:revision>
  <cp:lastPrinted>2018-08-20T14:01:15Z</cp:lastPrinted>
  <dcterms:created xsi:type="dcterms:W3CDTF">2017-01-17T17:43:50Z</dcterms:created>
  <dcterms:modified xsi:type="dcterms:W3CDTF">2020-02-22T01:34:08Z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0x010100C491638A0BE24140BAB1925EDCCABEE9</vt:lpwstr>
  </property>
</Properties>
</file>