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3" r:id="rId6"/>
    <p:sldId id="265" r:id="rId7"/>
    <p:sldId id="260" r:id="rId8"/>
    <p:sldId id="262" r:id="rId9"/>
    <p:sldId id="261" r:id="rId10"/>
    <p:sldId id="266" r:id="rId11"/>
    <p:sldId id="267" r:id="rId12"/>
    <p:sldId id="268" r:id="rId13"/>
    <p:sldId id="269" r:id="rId14"/>
    <p:sldId id="270" r:id="rId15"/>
    <p:sldId id="271" r:id="rId16"/>
    <p:sldId id="280" r:id="rId17"/>
    <p:sldId id="272" r:id="rId18"/>
    <p:sldId id="282" r:id="rId19"/>
    <p:sldId id="283" r:id="rId20"/>
    <p:sldId id="273" r:id="rId21"/>
    <p:sldId id="274" r:id="rId22"/>
    <p:sldId id="275" r:id="rId23"/>
    <p:sldId id="276" r:id="rId24"/>
    <p:sldId id="277" r:id="rId25"/>
    <p:sldId id="278" r:id="rId26"/>
  </p:sldIdLst>
  <p:sldSz cx="12192000" cy="6858000"/>
  <p:notesSz cx="6858000" cy="9144000"/>
  <p:defaultTextStyle>
    <a:defPPr>
      <a:defRPr lang="en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BA929F7-3E47-6341-9B05-3B557C86AFDC}">
          <p14:sldIdLst>
            <p14:sldId id="256"/>
            <p14:sldId id="257"/>
            <p14:sldId id="258"/>
            <p14:sldId id="259"/>
            <p14:sldId id="263"/>
            <p14:sldId id="265"/>
            <p14:sldId id="260"/>
            <p14:sldId id="262"/>
            <p14:sldId id="261"/>
            <p14:sldId id="266"/>
            <p14:sldId id="267"/>
            <p14:sldId id="268"/>
            <p14:sldId id="269"/>
            <p14:sldId id="270"/>
            <p14:sldId id="271"/>
            <p14:sldId id="280"/>
            <p14:sldId id="272"/>
            <p14:sldId id="282"/>
            <p14:sldId id="283"/>
            <p14:sldId id="273"/>
            <p14:sldId id="274"/>
            <p14:sldId id="275"/>
            <p14:sldId id="276"/>
            <p14:sldId id="277"/>
            <p14:sldId id="27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43"/>
    <p:restoredTop sz="94564"/>
  </p:normalViewPr>
  <p:slideViewPr>
    <p:cSldViewPr snapToGrid="0">
      <p:cViewPr varScale="1">
        <p:scale>
          <a:sx n="88" d="100"/>
          <a:sy n="88" d="100"/>
        </p:scale>
        <p:origin x="208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BAECF-975E-E846-ADD2-58CB0BA05E0E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2969F-B998-B246-A4DE-4AC7499C0B7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788220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R" dirty="0"/>
              <a:t>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32969F-B998-B246-A4DE-4AC7499C0B74}" type="slidenum">
              <a:rPr lang="en-GR" smtClean="0"/>
              <a:t>8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168154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R" dirty="0"/>
              <a:t>sigma=0.362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32969F-B998-B246-A4DE-4AC7499C0B74}" type="slidenum">
              <a:rPr lang="en-GR" smtClean="0"/>
              <a:t>12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281828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R" dirty="0"/>
              <a:t>Answers  2a i) / +2a (iii) /+2aiv) effect of resolution function show on notebook 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32969F-B998-B246-A4DE-4AC7499C0B74}" type="slidenum">
              <a:rPr lang="en-GR" smtClean="0"/>
              <a:t>14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611368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R" dirty="0"/>
              <a:t>27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32969F-B998-B246-A4DE-4AC7499C0B74}" type="slidenum">
              <a:rPr lang="en-GR" smtClean="0"/>
              <a:t>15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776608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R" dirty="0"/>
              <a:t>subthreshold ff correction, pile-up, flux ratios 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32969F-B998-B246-A4DE-4AC7499C0B74}" type="slidenum">
              <a:rPr lang="en-GR" smtClean="0"/>
              <a:t>16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852221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30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32969F-B998-B246-A4DE-4AC7499C0B74}" type="slidenum">
              <a:rPr lang="en-GR" smtClean="0"/>
              <a:t>17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32293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35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32969F-B998-B246-A4DE-4AC7499C0B74}" type="slidenum">
              <a:rPr lang="en-GR" smtClean="0"/>
              <a:t>18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192057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40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32969F-B998-B246-A4DE-4AC7499C0B74}" type="slidenum">
              <a:rPr lang="en-GR" smtClean="0"/>
              <a:t>20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770879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25822-F01D-5137-D81B-3CCC735DA9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BDE8D-336A-03C3-E827-8D9C5D44A3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83F4B-AFCC-D4D5-E012-59D428172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B1E1D-6EB2-EB49-12B5-525AB6231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84C49-E4C6-9033-F9FC-253E89B48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064911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042A4-9D70-E0D5-0AB6-AA016533F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E5B543-0CE8-1EF4-1133-0FB1159709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D42F94-52B4-7604-5F5B-92C434CFD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205A6-AD48-A899-EA64-641F1D90B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067EF2-C04A-A37C-C05B-CDF7A4036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529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C67D7C-0BCD-86D4-A621-59E03DA934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B600F0-04EC-3ED5-40F7-A9E5E9113A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2E9A6-24E7-265E-3ED2-BAE1FAF29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760D6-BE16-0C34-CA79-C85F1CC69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30C097-3A10-9550-58E7-BAC76CE94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37713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0BF4D-735F-422E-355F-770A44058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33F3F-8FE3-E73D-2D36-89FE58A6F3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69457B-EE87-37FA-EE4F-70C45941D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9B98AB-DB40-94F4-7CB9-F29DBCAD9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889FE-4F9E-8D36-C6D4-F03E9D364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39867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2A249-1B6A-749A-D757-3744600DA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3E191-18D9-816E-E98B-A54DEF670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6D791-EB1B-15B2-09A7-2CACEA567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2916A3-33FE-7825-02A9-46D4165EF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81949E-4586-E1DB-202B-6B3FBD309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4233742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58BF4-8297-2BA2-22F3-963009DC9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EC4700-3624-C738-C1DE-22BCD88318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721912-0B0B-57A0-1F46-1052DCC8BC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0EA7B1-AE79-509F-6A87-3BB4F6E54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C821F6-412C-4890-E422-6C37F3FA3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4E1D81-2B5C-E108-6873-355F35CEC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5033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03BAE-CEE2-0F81-8C83-DD588A3CF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2B5D62-2112-21B6-7327-D04FF3825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C84571-7D57-1B4C-BC37-4DA8B5BC66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3206B6-1723-4362-CD8F-1F2B3BC7C0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B4E71E-DE83-B89E-EA5D-6F944338ED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C20F51-2EE6-ED21-BB51-9D0DF2F8E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0E07F7-E373-1B3C-0BA3-478C94E53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342C6C-D429-1599-E4C6-9EDF55C07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361648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9A402-8E00-D330-8743-264421E68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7F7E79-432E-340D-7D26-BC261FA37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54ED0C-AD0E-C9E9-9688-566437BEF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0794D5-7B15-F356-C473-2DEFCB431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550754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B322FD-D075-27AD-7D72-C20DF5263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9645B2-B107-16E2-77ED-B09894CD4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177A8D-6AB9-3FA2-57C9-BAF5729E0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976352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2008C-F392-2AA9-4B5D-F79BC4081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B56D0-354D-D18E-7957-0394DD3B8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A1083F-042A-C759-5EDE-E92A8818B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F8E4F3-E964-8897-368E-9ACDAEB82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4D7BB3-979D-CB44-7464-D3CB206BF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4201C6-15B8-AB8F-DCFF-889CA7E69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238925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3310A-3B55-EA87-6131-9F257E8D4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8FEA3-1257-E704-F610-AD188F821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105CF-1FBF-73EC-2E88-AA6EC6AA7D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200EA4-172F-BC40-AFA7-E7D89AF5E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FBA2EB-E1DC-09F8-36F0-5E818105C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1827DC-93F6-5B47-CB86-8177DCEFC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4119298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803EBF-B7FF-BF2E-930C-8EC06F7BB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E03C87-D046-FDC4-1CC4-A8A5E70D5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6A2131-E1FA-8D5F-463F-1D79BA7306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9431E-2B43-C843-8975-69AEFFA0587D}" type="datetimeFigureOut">
              <a:rPr lang="en-GR" smtClean="0"/>
              <a:t>17/11/24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9EDB5-5E03-FDAB-6C75-BFD054E692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27CF69-83F4-F384-DF7C-31B8A64C57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A553C-C916-254E-B023-8916A70EDFDD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289484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7.png"/><Relationship Id="rId7" Type="http://schemas.openxmlformats.org/officeDocument/2006/relationships/image" Target="../media/image15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7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AFC31-F0B7-ABFC-3BBA-8746F9AF41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/>
          <a:lstStyle/>
          <a:p>
            <a:r>
              <a:rPr lang="en-GR" b="1" dirty="0"/>
              <a:t>FISSION CROSS SECTIONS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E747CD-650F-3FAA-CC5A-1D1A74162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647950"/>
          </a:xfrm>
        </p:spPr>
        <p:txBody>
          <a:bodyPr>
            <a:normAutofit/>
          </a:bodyPr>
          <a:lstStyle/>
          <a:p>
            <a:r>
              <a:rPr lang="en-GR" sz="3200" dirty="0"/>
              <a:t>PRACTICAL SESSION FIESTA 2024</a:t>
            </a:r>
          </a:p>
          <a:p>
            <a:endParaRPr lang="el-GR" dirty="0"/>
          </a:p>
          <a:p>
            <a:r>
              <a:rPr lang="en-GR" dirty="0"/>
              <a:t>Maria DIAKAKI</a:t>
            </a:r>
          </a:p>
          <a:p>
            <a:r>
              <a:rPr lang="en-GR" dirty="0"/>
              <a:t>National Technical University of Athens, </a:t>
            </a:r>
          </a:p>
          <a:p>
            <a:r>
              <a:rPr lang="en-GR" dirty="0"/>
              <a:t>GREECE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DACDD5-BECA-2733-B1CB-2A047742D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42811" cy="17325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4FD614-F3BC-546F-6146-1DB2D27B19C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217938"/>
            <a:ext cx="1277941" cy="129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150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84160-D07B-180E-CC22-E41FEDF7F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807676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/>
              <a:t>1b) Correction of subthreshold fission fragment counts with </a:t>
            </a:r>
            <a:r>
              <a:rPr lang="en-GB" sz="2400" b="1" dirty="0">
                <a:solidFill>
                  <a:srgbClr val="FF0000"/>
                </a:solidFill>
              </a:rPr>
              <a:t>Monte Carlo simulations </a:t>
            </a:r>
            <a:r>
              <a:rPr lang="en-GB" sz="2400" b="1" dirty="0"/>
              <a:t>(given)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endParaRPr lang="en-GR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7D86EC-FC6E-FAA9-E044-85365FF5026A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1: </a:t>
            </a:r>
            <a:r>
              <a:rPr lang="en-GR" sz="3600" b="1" dirty="0"/>
              <a:t>n-induced fission cs</a:t>
            </a:r>
            <a:r>
              <a:rPr lang="el-GR" sz="3600" b="1" dirty="0"/>
              <a:t> </a:t>
            </a:r>
            <a:r>
              <a:rPr lang="en-US" sz="3600" b="1" dirty="0"/>
              <a:t>(</a:t>
            </a:r>
            <a:r>
              <a:rPr lang="el-GR" sz="3600" b="1" dirty="0"/>
              <a:t>«σ»</a:t>
            </a:r>
            <a:r>
              <a:rPr lang="en-GR" sz="3600" b="1" dirty="0"/>
              <a:t>) at given energy E </a:t>
            </a:r>
            <a:br>
              <a:rPr lang="en-GR" sz="3600" b="1" dirty="0"/>
            </a:br>
            <a:r>
              <a:rPr lang="en-GB" sz="3600" b="1" baseline="30000" dirty="0">
                <a:solidFill>
                  <a:srgbClr val="FF0000"/>
                </a:solidFill>
              </a:rPr>
              <a:t>232</a:t>
            </a:r>
            <a:r>
              <a:rPr lang="en-GB" sz="3600" b="1" dirty="0">
                <a:solidFill>
                  <a:srgbClr val="FF0000"/>
                </a:solidFill>
              </a:rPr>
              <a:t>Th(</a:t>
            </a:r>
            <a:r>
              <a:rPr lang="en-GB" sz="3600" b="1" dirty="0" err="1">
                <a:solidFill>
                  <a:srgbClr val="FF0000"/>
                </a:solidFill>
              </a:rPr>
              <a:t>n,f</a:t>
            </a:r>
            <a:r>
              <a:rPr lang="en-GB" sz="3600" b="1" dirty="0">
                <a:solidFill>
                  <a:srgbClr val="FF0000"/>
                </a:solidFill>
              </a:rPr>
              <a:t>)</a:t>
            </a:r>
            <a:r>
              <a:rPr lang="en-GB" sz="3600" b="1" dirty="0"/>
              <a:t>  (reference: </a:t>
            </a:r>
            <a:r>
              <a:rPr lang="en-GB" sz="3600" b="1" baseline="30000" dirty="0"/>
              <a:t>238</a:t>
            </a:r>
            <a:r>
              <a:rPr lang="en-GB" sz="3600" b="1" dirty="0"/>
              <a:t>U(</a:t>
            </a:r>
            <a:r>
              <a:rPr lang="en-GB" sz="3600" b="1" dirty="0" err="1"/>
              <a:t>n,f</a:t>
            </a:r>
            <a:r>
              <a:rPr lang="en-GB" sz="3600" b="1" dirty="0"/>
              <a:t>) reaction)</a:t>
            </a:r>
            <a:endParaRPr lang="en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60DDADE-40D7-6447-F662-3DA9648F9301}"/>
                  </a:ext>
                </a:extLst>
              </p:cNvPr>
              <p:cNvSpPr txBox="1"/>
              <p:nvPr/>
            </p:nvSpPr>
            <p:spPr>
              <a:xfrm>
                <a:off x="2700997" y="6171343"/>
                <a:ext cx="7596553" cy="38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  <m:sub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𝒔𝒖𝒃𝑻𝒉𝒓</m:t>
                        </m:r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𝒄𝒐𝒓𝒓𝒆𝒄𝒕𝒆𝒅</m:t>
                        </m:r>
                      </m:sub>
                    </m:sSub>
                    <m:d>
                      <m:dPr>
                        <m:ctrlP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</m:d>
                  </m:oMath>
                </a14:m>
                <a:r>
                  <a:rPr lang="en-GR" dirty="0">
                    <a:solidFill>
                      <a:schemeClr val="tx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  <m:sub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𝒂𝒃𝒐𝒗𝒆</m:t>
                        </m:r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𝒕𝒉𝒓𝒆𝒔𝒉𝒐𝒍𝒅</m:t>
                        </m:r>
                      </m:sub>
                    </m:sSub>
                    <m:d>
                      <m:dPr>
                        <m:ctrlP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</m:d>
                  </m:oMath>
                </a14:m>
                <a:r>
                  <a:rPr lang="en-GR" dirty="0">
                    <a:solidFill>
                      <a:schemeClr val="tx1"/>
                    </a:solidFill>
                  </a:rPr>
                  <a:t> * (1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  <m:sub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𝒃𝒆𝒍𝒐𝒘</m:t>
                        </m:r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𝒕𝒉𝒓𝒆𝒔𝒉𝒐𝒍𝒅</m:t>
                        </m:r>
                      </m:sub>
                    </m:sSub>
                  </m:oMath>
                </a14:m>
                <a:r>
                  <a:rPr lang="en-GR" dirty="0">
                    <a:solidFill>
                      <a:srgbClr val="FF0000"/>
                    </a:solidFill>
                  </a:rPr>
                  <a:t> </a:t>
                </a:r>
                <a:r>
                  <a:rPr lang="en-GR" dirty="0"/>
                  <a:t>/</a:t>
                </a:r>
                <a:r>
                  <a:rPr lang="en-US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  <m:sub>
                        <m:r>
                          <a:rPr lang="en-US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𝒂𝒍𝒍</m:t>
                        </m:r>
                      </m:sub>
                    </m:sSub>
                    <m:d>
                      <m:dPr>
                        <m:ctrlPr>
                          <a:rPr lang="en-US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</m:d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R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60DDADE-40D7-6447-F662-3DA9648F93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0997" y="6171343"/>
                <a:ext cx="7596553" cy="381515"/>
              </a:xfrm>
              <a:prstGeom prst="rect">
                <a:avLst/>
              </a:prstGeom>
              <a:blipFill>
                <a:blip r:embed="rId2"/>
                <a:stretch>
                  <a:fillRect t="-6452" b="-22581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99BB3FE5-766B-B8A9-8689-1B69B479504E}"/>
              </a:ext>
            </a:extLst>
          </p:cNvPr>
          <p:cNvSpPr txBox="1"/>
          <p:nvPr/>
        </p:nvSpPr>
        <p:spPr>
          <a:xfrm>
            <a:off x="5212165" y="2443303"/>
            <a:ext cx="5502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sz="2000" dirty="0"/>
              <a:t>A) Threshold (ADC channels) -&gt; Threshold (Energy):</a:t>
            </a:r>
          </a:p>
          <a:p>
            <a:r>
              <a:rPr lang="en-GR" sz="2000" dirty="0"/>
              <a:t>From calibration (given): </a:t>
            </a:r>
          </a:p>
        </p:txBody>
      </p:sp>
      <p:pic>
        <p:nvPicPr>
          <p:cNvPr id="16" name="Picture 15" descr="A white background with blue text&#10;&#10;Description automatically generated with medium confidence">
            <a:extLst>
              <a:ext uri="{FF2B5EF4-FFF2-40B4-BE49-F238E27FC236}">
                <a16:creationId xmlns:a16="http://schemas.microsoft.com/office/drawing/2014/main" id="{CEBE3240-90D2-FA94-6FAE-A432F6576F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896"/>
          <a:stretch/>
        </p:blipFill>
        <p:spPr>
          <a:xfrm>
            <a:off x="5155895" y="3244947"/>
            <a:ext cx="6770077" cy="154763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109A27E-85D0-C823-5216-C21D001640AE}"/>
              </a:ext>
            </a:extLst>
          </p:cNvPr>
          <p:cNvSpPr/>
          <p:nvPr/>
        </p:nvSpPr>
        <p:spPr>
          <a:xfrm>
            <a:off x="6974144" y="3883549"/>
            <a:ext cx="281354" cy="1984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19CC402-FF3B-8BF5-692F-5E9853E59551}"/>
              </a:ext>
            </a:extLst>
          </p:cNvPr>
          <p:cNvSpPr/>
          <p:nvPr/>
        </p:nvSpPr>
        <p:spPr>
          <a:xfrm>
            <a:off x="6903807" y="4487560"/>
            <a:ext cx="281354" cy="1984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B8A6819-FA80-2868-0DF4-0F9D21F89723}"/>
                  </a:ext>
                </a:extLst>
              </p:cNvPr>
              <p:cNvSpPr txBox="1"/>
              <p:nvPr/>
            </p:nvSpPr>
            <p:spPr>
              <a:xfrm>
                <a:off x="5155895" y="4881095"/>
                <a:ext cx="56695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2000" dirty="0"/>
                  <a:t>B) Estimate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  <m:sub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𝒃𝒆𝒍𝒐𝒘</m:t>
                        </m:r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𝒕𝒉𝒓𝒆𝒔𝒉𝒐𝒍𝒅</m:t>
                        </m:r>
                      </m:sub>
                    </m:sSub>
                  </m:oMath>
                </a14:m>
                <a:r>
                  <a:rPr lang="en-GR" sz="2000" dirty="0"/>
                  <a:t> from simulated spectra: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B8A6819-FA80-2868-0DF4-0F9D21F897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5895" y="4881095"/>
                <a:ext cx="5669501" cy="400110"/>
              </a:xfrm>
              <a:prstGeom prst="rect">
                <a:avLst/>
              </a:prstGeom>
              <a:blipFill>
                <a:blip r:embed="rId4"/>
                <a:stretch>
                  <a:fillRect l="-1342" t="-9375" b="-28125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>
            <a:extLst>
              <a:ext uri="{FF2B5EF4-FFF2-40B4-BE49-F238E27FC236}">
                <a16:creationId xmlns:a16="http://schemas.microsoft.com/office/drawing/2014/main" id="{A0E42B2E-40C0-873A-2FA4-458D8D6E7B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5895" y="5257172"/>
            <a:ext cx="6661053" cy="743962"/>
          </a:xfrm>
          <a:prstGeom prst="rect">
            <a:avLst/>
          </a:prstGeom>
        </p:spPr>
      </p:pic>
      <p:pic>
        <p:nvPicPr>
          <p:cNvPr id="27" name="Picture 26" descr="alphasFFFLUKA.jpg">
            <a:extLst>
              <a:ext uri="{FF2B5EF4-FFF2-40B4-BE49-F238E27FC236}">
                <a16:creationId xmlns:a16="http://schemas.microsoft.com/office/drawing/2014/main" id="{EB3D603C-4CE6-2CFF-814D-E4340AA8834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l="5774" t="6667" r="12578" b="4444"/>
          <a:stretch>
            <a:fillRect/>
          </a:stretch>
        </p:blipFill>
        <p:spPr>
          <a:xfrm>
            <a:off x="613112" y="2715065"/>
            <a:ext cx="4114800" cy="31481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7F3FE0C3-A1F8-8674-C2CE-7144C224659A}"/>
              </a:ext>
            </a:extLst>
          </p:cNvPr>
          <p:cNvSpPr/>
          <p:nvPr/>
        </p:nvSpPr>
        <p:spPr>
          <a:xfrm>
            <a:off x="1252022" y="2931112"/>
            <a:ext cx="1752600" cy="1358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448F90D-9298-2295-A559-0CEEFDEC1D98}"/>
              </a:ext>
            </a:extLst>
          </p:cNvPr>
          <p:cNvCxnSpPr>
            <a:cxnSpLocks/>
          </p:cNvCxnSpPr>
          <p:nvPr/>
        </p:nvCxnSpPr>
        <p:spPr>
          <a:xfrm flipV="1">
            <a:off x="1887411" y="3274482"/>
            <a:ext cx="0" cy="20661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554CF30-8415-F9BB-8BC2-881EAB335B0F}"/>
              </a:ext>
            </a:extLst>
          </p:cNvPr>
          <p:cNvCxnSpPr>
            <a:cxnSpLocks/>
          </p:cNvCxnSpPr>
          <p:nvPr/>
        </p:nvCxnSpPr>
        <p:spPr>
          <a:xfrm>
            <a:off x="1252022" y="3427714"/>
            <a:ext cx="635389" cy="1286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13EA0F7-8618-1FA3-E55A-FA4573DA37F7}"/>
                  </a:ext>
                </a:extLst>
              </p:cNvPr>
              <p:cNvSpPr txBox="1"/>
              <p:nvPr/>
            </p:nvSpPr>
            <p:spPr>
              <a:xfrm>
                <a:off x="1169345" y="2905150"/>
                <a:ext cx="17635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𝒃𝒆𝒍𝒐𝒘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𝒕𝒉𝒓𝒆𝒔𝒉𝒐𝒍𝒅</m:t>
                          </m:r>
                        </m:sub>
                      </m:sSub>
                    </m:oMath>
                  </m:oMathPara>
                </a14:m>
                <a:endParaRPr lang="en-GR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13EA0F7-8618-1FA3-E55A-FA4573DA37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9345" y="2905150"/>
                <a:ext cx="1763560" cy="369332"/>
              </a:xfrm>
              <a:prstGeom prst="rect">
                <a:avLst/>
              </a:prstGeom>
              <a:blipFill>
                <a:blip r:embed="rId7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F9E32DD-DCBC-8428-B5C8-534B7DFA55F6}"/>
              </a:ext>
            </a:extLst>
          </p:cNvPr>
          <p:cNvCxnSpPr>
            <a:cxnSpLocks/>
          </p:cNvCxnSpPr>
          <p:nvPr/>
        </p:nvCxnSpPr>
        <p:spPr>
          <a:xfrm>
            <a:off x="1204473" y="5035333"/>
            <a:ext cx="3339387" cy="0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B22A03D-EB22-ED6E-B447-5C592744CE61}"/>
                  </a:ext>
                </a:extLst>
              </p:cNvPr>
              <p:cNvSpPr txBox="1"/>
              <p:nvPr/>
            </p:nvSpPr>
            <p:spPr>
              <a:xfrm>
                <a:off x="2825414" y="4971294"/>
                <a:ext cx="9644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𝒂𝒍𝒍</m:t>
                          </m:r>
                        </m:sub>
                      </m:sSub>
                      <m:d>
                        <m:dPr>
                          <m:ctrlP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d>
                    </m:oMath>
                  </m:oMathPara>
                </a14:m>
                <a:endParaRPr lang="en-GR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B22A03D-EB22-ED6E-B447-5C592744CE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414" y="4971294"/>
                <a:ext cx="964495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>
            <a:extLst>
              <a:ext uri="{FF2B5EF4-FFF2-40B4-BE49-F238E27FC236}">
                <a16:creationId xmlns:a16="http://schemas.microsoft.com/office/drawing/2014/main" id="{C780D229-8BCF-9208-50EE-7899D3CA3195}"/>
              </a:ext>
            </a:extLst>
          </p:cNvPr>
          <p:cNvSpPr/>
          <p:nvPr/>
        </p:nvSpPr>
        <p:spPr>
          <a:xfrm>
            <a:off x="6595949" y="5576166"/>
            <a:ext cx="562708" cy="2116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87BF240-7242-6102-4D18-AD7F376D3988}"/>
              </a:ext>
            </a:extLst>
          </p:cNvPr>
          <p:cNvSpPr/>
          <p:nvPr/>
        </p:nvSpPr>
        <p:spPr>
          <a:xfrm>
            <a:off x="6595373" y="5787826"/>
            <a:ext cx="562708" cy="2116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499904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E0B44B4-288F-3E45-B2E9-52A63FACCD2C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1: </a:t>
            </a:r>
            <a:r>
              <a:rPr lang="en-GR" sz="3600" b="1" dirty="0"/>
              <a:t>n-induced fission cs</a:t>
            </a:r>
            <a:r>
              <a:rPr lang="el-GR" sz="3600" b="1" dirty="0"/>
              <a:t> </a:t>
            </a:r>
            <a:r>
              <a:rPr lang="en-US" sz="3600" b="1" dirty="0"/>
              <a:t>(</a:t>
            </a:r>
            <a:r>
              <a:rPr lang="el-GR" sz="3600" b="1" dirty="0"/>
              <a:t>«σ»</a:t>
            </a:r>
            <a:r>
              <a:rPr lang="en-GR" sz="3600" b="1" dirty="0"/>
              <a:t>) at given energy E </a:t>
            </a:r>
            <a:br>
              <a:rPr lang="en-GR" sz="3600" b="1" dirty="0"/>
            </a:br>
            <a:r>
              <a:rPr lang="en-GB" sz="3600" b="1" baseline="30000" dirty="0">
                <a:solidFill>
                  <a:srgbClr val="FF0000"/>
                </a:solidFill>
              </a:rPr>
              <a:t>232</a:t>
            </a:r>
            <a:r>
              <a:rPr lang="en-GB" sz="3600" b="1" dirty="0">
                <a:solidFill>
                  <a:srgbClr val="FF0000"/>
                </a:solidFill>
              </a:rPr>
              <a:t>Th(</a:t>
            </a:r>
            <a:r>
              <a:rPr lang="en-GB" sz="3600" b="1" dirty="0" err="1">
                <a:solidFill>
                  <a:srgbClr val="FF0000"/>
                </a:solidFill>
              </a:rPr>
              <a:t>n,f</a:t>
            </a:r>
            <a:r>
              <a:rPr lang="en-GB" sz="3600" b="1" dirty="0">
                <a:solidFill>
                  <a:srgbClr val="FF0000"/>
                </a:solidFill>
              </a:rPr>
              <a:t>)</a:t>
            </a:r>
            <a:r>
              <a:rPr lang="en-GB" sz="3600" b="1" dirty="0"/>
              <a:t>  (reference: </a:t>
            </a:r>
            <a:r>
              <a:rPr lang="en-GB" sz="3600" b="1" baseline="30000" dirty="0"/>
              <a:t>238</a:t>
            </a:r>
            <a:r>
              <a:rPr lang="en-GB" sz="3600" b="1" dirty="0"/>
              <a:t>U(</a:t>
            </a:r>
            <a:r>
              <a:rPr lang="en-GB" sz="3600" b="1" dirty="0" err="1"/>
              <a:t>n,f</a:t>
            </a:r>
            <a:r>
              <a:rPr lang="en-GB" sz="3600" b="1" dirty="0"/>
              <a:t>) reaction)</a:t>
            </a:r>
            <a:endParaRPr lang="en-GR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3987133-5923-911B-E49D-D6DF9ED62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807676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/>
              <a:t>1c) Calculation of efficiency (from the same </a:t>
            </a:r>
            <a:r>
              <a:rPr lang="en-GB" sz="2400" b="1" dirty="0">
                <a:solidFill>
                  <a:srgbClr val="FF0000"/>
                </a:solidFill>
              </a:rPr>
              <a:t>Monte Carlo simulations</a:t>
            </a:r>
            <a:r>
              <a:rPr lang="en-GB" sz="2400" b="1" dirty="0"/>
              <a:t>): FF counts absorbed in the actinide target</a:t>
            </a:r>
          </a:p>
          <a:p>
            <a:pPr marL="0" indent="0">
              <a:buNone/>
            </a:pPr>
            <a:endParaRPr lang="en-GR" dirty="0"/>
          </a:p>
        </p:txBody>
      </p:sp>
      <p:pic>
        <p:nvPicPr>
          <p:cNvPr id="6" name="Picture 5" descr="alphasFFFLUKA.jpg">
            <a:extLst>
              <a:ext uri="{FF2B5EF4-FFF2-40B4-BE49-F238E27FC236}">
                <a16:creationId xmlns:a16="http://schemas.microsoft.com/office/drawing/2014/main" id="{83411AAD-F31F-A1A2-D3EC-7942D49C3FB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5774" t="6667" r="12578" b="4444"/>
          <a:stretch>
            <a:fillRect/>
          </a:stretch>
        </p:blipFill>
        <p:spPr>
          <a:xfrm>
            <a:off x="838200" y="2715065"/>
            <a:ext cx="4114800" cy="314812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60E1DBE-4A22-3237-47EB-961F0CD1764E}"/>
              </a:ext>
            </a:extLst>
          </p:cNvPr>
          <p:cNvCxnSpPr>
            <a:cxnSpLocks/>
          </p:cNvCxnSpPr>
          <p:nvPr/>
        </p:nvCxnSpPr>
        <p:spPr>
          <a:xfrm>
            <a:off x="1429561" y="5035333"/>
            <a:ext cx="3339387" cy="0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184FF75-EBB3-E96F-B0CF-8D7C4FA76A87}"/>
                  </a:ext>
                </a:extLst>
              </p:cNvPr>
              <p:cNvSpPr txBox="1"/>
              <p:nvPr/>
            </p:nvSpPr>
            <p:spPr>
              <a:xfrm>
                <a:off x="3050502" y="4971294"/>
                <a:ext cx="9644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𝒂𝒍𝒍</m:t>
                          </m:r>
                        </m:sub>
                      </m:sSub>
                      <m:d>
                        <m:dPr>
                          <m:ctrlP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d>
                    </m:oMath>
                  </m:oMathPara>
                </a14:m>
                <a:endParaRPr lang="en-GR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184FF75-EBB3-E96F-B0CF-8D7C4FA76A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0502" y="4971294"/>
                <a:ext cx="964495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7129A134-7159-CBE8-6324-2CD7EEBDD887}"/>
              </a:ext>
            </a:extLst>
          </p:cNvPr>
          <p:cNvSpPr/>
          <p:nvPr/>
        </p:nvSpPr>
        <p:spPr>
          <a:xfrm>
            <a:off x="1477110" y="2931112"/>
            <a:ext cx="1752600" cy="1358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AD91A69-36EA-C13B-5D4E-39088EAB1D9B}"/>
              </a:ext>
            </a:extLst>
          </p:cNvPr>
          <p:cNvSpPr/>
          <p:nvPr/>
        </p:nvSpPr>
        <p:spPr>
          <a:xfrm flipH="1">
            <a:off x="5544361" y="2758570"/>
            <a:ext cx="877353" cy="2365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F133C52-860D-6AF8-130B-986B8A8B64E5}"/>
              </a:ext>
            </a:extLst>
          </p:cNvPr>
          <p:cNvCxnSpPr>
            <a:cxnSpLocks/>
          </p:cNvCxnSpPr>
          <p:nvPr/>
        </p:nvCxnSpPr>
        <p:spPr>
          <a:xfrm flipV="1">
            <a:off x="5636270" y="2824370"/>
            <a:ext cx="658837" cy="2060715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9253D516-51F9-F19F-D9E8-08B941744ED1}"/>
              </a:ext>
            </a:extLst>
          </p:cNvPr>
          <p:cNvSpPr/>
          <p:nvPr/>
        </p:nvSpPr>
        <p:spPr>
          <a:xfrm>
            <a:off x="5830873" y="3941402"/>
            <a:ext cx="182880" cy="15589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EC766A-36E5-F9A4-1D58-699E4BAEE5EE}"/>
              </a:ext>
            </a:extLst>
          </p:cNvPr>
          <p:cNvSpPr txBox="1"/>
          <p:nvPr/>
        </p:nvSpPr>
        <p:spPr>
          <a:xfrm>
            <a:off x="5822435" y="3053045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769C82E-FD42-5B4E-C45F-03B1142ADC80}"/>
              </a:ext>
            </a:extLst>
          </p:cNvPr>
          <p:cNvSpPr txBox="1"/>
          <p:nvPr/>
        </p:nvSpPr>
        <p:spPr>
          <a:xfrm>
            <a:off x="5648572" y="4510330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pic>
        <p:nvPicPr>
          <p:cNvPr id="18" name="Picture 17" descr="A screenshot of a computer&#10;&#10;Description automatically generated">
            <a:extLst>
              <a:ext uri="{FF2B5EF4-FFF2-40B4-BE49-F238E27FC236}">
                <a16:creationId xmlns:a16="http://schemas.microsoft.com/office/drawing/2014/main" id="{52DC4C0A-4B11-263B-3C06-E033003D96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9244" y="5373226"/>
            <a:ext cx="7772400" cy="12991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4740738-8129-2CDF-B04A-64FD0319092D}"/>
                  </a:ext>
                </a:extLst>
              </p:cNvPr>
              <p:cNvSpPr txBox="1"/>
              <p:nvPr/>
            </p:nvSpPr>
            <p:spPr>
              <a:xfrm>
                <a:off x="6810511" y="3637833"/>
                <a:ext cx="4147049" cy="381515"/>
              </a:xfrm>
              <a:prstGeom prst="rect">
                <a:avLst/>
              </a:prstGeom>
              <a:noFill/>
              <a:ln>
                <a:solidFill>
                  <a:schemeClr val="accent1">
                    <a:shade val="1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𝒄𝒐𝒓𝒓𝒆𝒄𝒕𝒆𝒅</m:t>
                        </m:r>
                      </m:sub>
                    </m:sSub>
                    <m:r>
                      <a:rPr lang="en-US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𝑬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R" dirty="0"/>
                  <a:t>=</a:t>
                </a:r>
                <a:r>
                  <a:rPr lang="en-US" b="1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  <m:sub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𝒔𝒖𝒃𝑻𝒉𝒓</m:t>
                        </m:r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𝒄𝒐𝒓𝒓𝒆𝒄𝒕𝒆𝒅</m:t>
                        </m:r>
                      </m:sub>
                    </m:sSub>
                    <m:d>
                      <m:dPr>
                        <m:ctrlP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</m:d>
                    <m:r>
                      <a:rPr lang="en-US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</m:t>
                    </m:r>
                  </m:oMath>
                </a14:m>
                <a:r>
                  <a:rPr lang="en-GR" b="1" i="1" dirty="0">
                    <a:solidFill>
                      <a:srgbClr val="FF0000"/>
                    </a:solidFill>
                  </a:rPr>
                  <a:t>eff 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4740738-8129-2CDF-B04A-64FD031909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0511" y="3637833"/>
                <a:ext cx="4147049" cy="381515"/>
              </a:xfrm>
              <a:prstGeom prst="rect">
                <a:avLst/>
              </a:prstGeom>
              <a:blipFill>
                <a:blip r:embed="rId5"/>
                <a:stretch>
                  <a:fillRect t="-6452" b="-22581"/>
                </a:stretch>
              </a:blipFill>
              <a:ln>
                <a:solidFill>
                  <a:schemeClr val="accent1">
                    <a:shade val="15000"/>
                  </a:schemeClr>
                </a:solidFill>
              </a:ln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EBBF0ED8-E387-70CE-81CA-4D036199990D}"/>
              </a:ext>
            </a:extLst>
          </p:cNvPr>
          <p:cNvSpPr txBox="1"/>
          <p:nvPr/>
        </p:nvSpPr>
        <p:spPr>
          <a:xfrm>
            <a:off x="7895444" y="4019348"/>
            <a:ext cx="1667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b="1" dirty="0"/>
              <a:t>(for tar and ref)</a:t>
            </a:r>
          </a:p>
        </p:txBody>
      </p:sp>
    </p:spTree>
    <p:extLst>
      <p:ext uri="{BB962C8B-B14F-4D97-AF65-F5344CB8AC3E}">
        <p14:creationId xmlns:p14="http://schemas.microsoft.com/office/powerpoint/2010/main" val="733809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A265F80-20C0-B261-6487-EE5D12388079}"/>
              </a:ext>
            </a:extLst>
          </p:cNvPr>
          <p:cNvSpPr txBox="1">
            <a:spLocks/>
          </p:cNvSpPr>
          <p:nvPr/>
        </p:nvSpPr>
        <p:spPr>
          <a:xfrm>
            <a:off x="838200" y="1825626"/>
            <a:ext cx="10515600" cy="807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b="1" dirty="0"/>
              <a:t>1</a:t>
            </a:r>
            <a:r>
              <a:rPr lang="en-US" sz="2400" b="1" dirty="0"/>
              <a:t>d</a:t>
            </a:r>
            <a:r>
              <a:rPr lang="en-GB" sz="2400" b="1" dirty="0"/>
              <a:t>) Extraction of the final cross section value (finally….. </a:t>
            </a:r>
            <a:r>
              <a:rPr lang="en-GB" sz="2400" b="1" dirty="0">
                <a:sym typeface="Wingdings" pitchFamily="2" charset="2"/>
              </a:rPr>
              <a:t></a:t>
            </a:r>
            <a:r>
              <a:rPr lang="en-GB" sz="2400" b="1" dirty="0"/>
              <a:t>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R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134E22-BAC0-532F-6C5A-A7A73756A956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1: </a:t>
            </a:r>
            <a:r>
              <a:rPr lang="en-GR" sz="3600" b="1" dirty="0"/>
              <a:t>n-induced fission cs</a:t>
            </a:r>
            <a:r>
              <a:rPr lang="el-GR" sz="3600" b="1" dirty="0"/>
              <a:t> </a:t>
            </a:r>
            <a:r>
              <a:rPr lang="en-US" sz="3600" b="1" dirty="0"/>
              <a:t>(</a:t>
            </a:r>
            <a:r>
              <a:rPr lang="el-GR" sz="3600" b="1" dirty="0"/>
              <a:t>«σ»</a:t>
            </a:r>
            <a:r>
              <a:rPr lang="en-GR" sz="3600" b="1" dirty="0"/>
              <a:t>) at given energy E </a:t>
            </a:r>
            <a:br>
              <a:rPr lang="en-GR" sz="3600" b="1" dirty="0"/>
            </a:br>
            <a:r>
              <a:rPr lang="en-GB" sz="3600" b="1" baseline="30000" dirty="0">
                <a:solidFill>
                  <a:srgbClr val="FF0000"/>
                </a:solidFill>
              </a:rPr>
              <a:t>232</a:t>
            </a:r>
            <a:r>
              <a:rPr lang="en-GB" sz="3600" b="1" dirty="0">
                <a:solidFill>
                  <a:srgbClr val="FF0000"/>
                </a:solidFill>
              </a:rPr>
              <a:t>Th(</a:t>
            </a:r>
            <a:r>
              <a:rPr lang="en-GB" sz="3600" b="1" dirty="0" err="1">
                <a:solidFill>
                  <a:srgbClr val="FF0000"/>
                </a:solidFill>
              </a:rPr>
              <a:t>n,f</a:t>
            </a:r>
            <a:r>
              <a:rPr lang="en-GB" sz="3600" b="1" dirty="0">
                <a:solidFill>
                  <a:srgbClr val="FF0000"/>
                </a:solidFill>
              </a:rPr>
              <a:t>)</a:t>
            </a:r>
            <a:r>
              <a:rPr lang="en-GB" sz="3600" b="1" dirty="0"/>
              <a:t>  (reference: </a:t>
            </a:r>
            <a:r>
              <a:rPr lang="en-GB" sz="3600" b="1" baseline="30000" dirty="0"/>
              <a:t>238</a:t>
            </a:r>
            <a:r>
              <a:rPr lang="en-GB" sz="3600" b="1" dirty="0"/>
              <a:t>U(</a:t>
            </a:r>
            <a:r>
              <a:rPr lang="en-GB" sz="3600" b="1" dirty="0" err="1"/>
              <a:t>n,f</a:t>
            </a:r>
            <a:r>
              <a:rPr lang="en-GB" sz="3600" b="1" dirty="0"/>
              <a:t>) reaction)</a:t>
            </a:r>
            <a:endParaRPr lang="en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11A0FEA-B0B4-8101-14D6-F8497CEE7E75}"/>
                  </a:ext>
                </a:extLst>
              </p:cNvPr>
              <p:cNvSpPr txBox="1"/>
              <p:nvPr/>
            </p:nvSpPr>
            <p:spPr>
              <a:xfrm>
                <a:off x="627121" y="5106244"/>
                <a:ext cx="4306500" cy="718658"/>
              </a:xfrm>
              <a:prstGeom prst="rect">
                <a:avLst/>
              </a:prstGeom>
              <a:noFill/>
              <a:ln w="19050">
                <a:solidFill>
                  <a:schemeClr val="accent1">
                    <a:shade val="1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l-G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11A0FEA-B0B4-8101-14D6-F8497CEE7E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121" y="5106244"/>
                <a:ext cx="4306500" cy="71865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9050">
                <a:solidFill>
                  <a:schemeClr val="accent1">
                    <a:shade val="15000"/>
                  </a:schemeClr>
                </a:solidFill>
              </a:ln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A screenshot of a computer code&#10;&#10;Description automatically generated">
            <a:extLst>
              <a:ext uri="{FF2B5EF4-FFF2-40B4-BE49-F238E27FC236}">
                <a16:creationId xmlns:a16="http://schemas.microsoft.com/office/drawing/2014/main" id="{E89159B7-E070-01BA-8316-0CD432E7D1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774" y="2229464"/>
            <a:ext cx="5326185" cy="35821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A8EB81B-3703-EB7E-A5DE-CBBDA9EA3890}"/>
              </a:ext>
            </a:extLst>
          </p:cNvPr>
          <p:cNvSpPr txBox="1"/>
          <p:nvPr/>
        </p:nvSpPr>
        <p:spPr>
          <a:xfrm>
            <a:off x="3500341" y="5971143"/>
            <a:ext cx="32968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What is the value you obtain????</a:t>
            </a:r>
          </a:p>
          <a:p>
            <a:r>
              <a:rPr lang="en-GR" dirty="0"/>
              <a:t>Uncertainties????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8C4516-4BF5-B127-B2D9-A39C8234F955}"/>
              </a:ext>
            </a:extLst>
          </p:cNvPr>
          <p:cNvSpPr/>
          <p:nvPr/>
        </p:nvSpPr>
        <p:spPr>
          <a:xfrm>
            <a:off x="5876693" y="4544730"/>
            <a:ext cx="359984" cy="1984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5FD756-17DB-9392-2659-060BF953B740}"/>
              </a:ext>
            </a:extLst>
          </p:cNvPr>
          <p:cNvSpPr/>
          <p:nvPr/>
        </p:nvSpPr>
        <p:spPr>
          <a:xfrm>
            <a:off x="5923149" y="4925730"/>
            <a:ext cx="359984" cy="1984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FA97CE00-A830-F9E9-AC58-49066D3FF312}"/>
              </a:ext>
            </a:extLst>
          </p:cNvPr>
          <p:cNvCxnSpPr/>
          <p:nvPr/>
        </p:nvCxnSpPr>
        <p:spPr>
          <a:xfrm>
            <a:off x="4933621" y="5661212"/>
            <a:ext cx="2151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27987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6A1A7C-EF02-FEE2-B8C2-D6F7ED4A87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R" b="1" dirty="0"/>
              <a:t>White pulsed neutron beam =&gt; Various neutron energies (En)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0ADA1C-2B4E-CB4D-25FC-85829F0AE40A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2: </a:t>
            </a:r>
            <a:r>
              <a:rPr lang="en-GB" sz="3300" b="1" dirty="0"/>
              <a:t>Fission cross section measurements with the TOF technique</a:t>
            </a:r>
            <a:endParaRPr lang="en-GR" sz="33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3663AB7-5506-66C6-4F4E-03E5DF71265A}"/>
                  </a:ext>
                </a:extLst>
              </p:cNvPr>
              <p:cNvSpPr txBox="1"/>
              <p:nvPr/>
            </p:nvSpPr>
            <p:spPr>
              <a:xfrm>
                <a:off x="5880704" y="3060719"/>
                <a:ext cx="5489140" cy="7305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l-G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b="1" i="1" baseline="-25000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l-G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b="1" i="1" baseline="-2500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l-G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b="1" i="1" baseline="-2500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b="1" i="0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𝚽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b>
                          </m:s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  <m:sub>
                                  <m:r>
                                    <a:rPr lang="en-US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n-US" b="1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3663AB7-5506-66C6-4F4E-03E5DF7126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0704" y="3060719"/>
                <a:ext cx="5489140" cy="730521"/>
              </a:xfrm>
              <a:prstGeom prst="rect">
                <a:avLst/>
              </a:prstGeom>
              <a:blipFill>
                <a:blip r:embed="rId2"/>
                <a:stretch>
                  <a:fillRect b="-1695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37BEA424-A42A-7783-6CE7-E45D3D516C7F}"/>
              </a:ext>
            </a:extLst>
          </p:cNvPr>
          <p:cNvSpPr/>
          <p:nvPr/>
        </p:nvSpPr>
        <p:spPr>
          <a:xfrm>
            <a:off x="4153313" y="2626708"/>
            <a:ext cx="1271588" cy="2243138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tx1">
                <a:alpha val="1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700100-C63A-8F59-DACF-48A25638EB9B}"/>
              </a:ext>
            </a:extLst>
          </p:cNvPr>
          <p:cNvSpPr/>
          <p:nvPr/>
        </p:nvSpPr>
        <p:spPr>
          <a:xfrm>
            <a:off x="4153313" y="2930032"/>
            <a:ext cx="42642" cy="16364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E655C39-9848-4415-82F2-A10FD9CAC019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3832342" y="2930032"/>
            <a:ext cx="1328740" cy="953995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E86A618-EEA1-9F9B-9E54-D727C6DB87E3}"/>
              </a:ext>
            </a:extLst>
          </p:cNvPr>
          <p:cNvSpPr txBox="1"/>
          <p:nvPr/>
        </p:nvSpPr>
        <p:spPr>
          <a:xfrm>
            <a:off x="3634211" y="3884027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F1068D-21AF-70C3-BDDF-548AAE7ED5A5}"/>
              </a:ext>
            </a:extLst>
          </p:cNvPr>
          <p:cNvSpPr txBox="1"/>
          <p:nvPr/>
        </p:nvSpPr>
        <p:spPr>
          <a:xfrm>
            <a:off x="4124755" y="3060110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BA69C2-BE90-F645-C630-3D09E4737592}"/>
              </a:ext>
            </a:extLst>
          </p:cNvPr>
          <p:cNvSpPr txBox="1"/>
          <p:nvPr/>
        </p:nvSpPr>
        <p:spPr>
          <a:xfrm>
            <a:off x="4064777" y="4551759"/>
            <a:ext cx="488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sz="2000" b="1" dirty="0">
                <a:solidFill>
                  <a:srgbClr val="FF0000"/>
                </a:solidFill>
              </a:rPr>
              <a:t>tar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A4C85D-D05A-DC7C-257A-0271512C906A}"/>
              </a:ext>
            </a:extLst>
          </p:cNvPr>
          <p:cNvSpPr/>
          <p:nvPr/>
        </p:nvSpPr>
        <p:spPr>
          <a:xfrm>
            <a:off x="5382258" y="2626708"/>
            <a:ext cx="45719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A869D95-332C-987E-741D-478E9F9FF5AC}"/>
              </a:ext>
            </a:extLst>
          </p:cNvPr>
          <p:cNvCxnSpPr/>
          <p:nvPr/>
        </p:nvCxnSpPr>
        <p:spPr>
          <a:xfrm>
            <a:off x="4337499" y="3569678"/>
            <a:ext cx="9302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DEC9FCA-CA35-DCC4-B7F9-49D76F00D211}"/>
              </a:ext>
            </a:extLst>
          </p:cNvPr>
          <p:cNvCxnSpPr>
            <a:cxnSpLocks/>
          </p:cNvCxnSpPr>
          <p:nvPr/>
        </p:nvCxnSpPr>
        <p:spPr>
          <a:xfrm>
            <a:off x="4747074" y="3244776"/>
            <a:ext cx="5206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CEB3C1F-2692-BA32-5B91-5D3D5523E66E}"/>
              </a:ext>
            </a:extLst>
          </p:cNvPr>
          <p:cNvCxnSpPr>
            <a:cxnSpLocks/>
          </p:cNvCxnSpPr>
          <p:nvPr/>
        </p:nvCxnSpPr>
        <p:spPr>
          <a:xfrm>
            <a:off x="4521017" y="3407752"/>
            <a:ext cx="7562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65C6A33-F76A-0EE8-A6F6-86DA891268A0}"/>
              </a:ext>
            </a:extLst>
          </p:cNvPr>
          <p:cNvSpPr txBox="1"/>
          <p:nvPr/>
        </p:nvSpPr>
        <p:spPr>
          <a:xfrm>
            <a:off x="4849633" y="3505387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>
                <a:solidFill>
                  <a:srgbClr val="0070C0"/>
                </a:solidFill>
              </a:rPr>
              <a:t>e-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4A98ECE-B610-7CAA-B425-FE396DC82E15}"/>
              </a:ext>
            </a:extLst>
          </p:cNvPr>
          <p:cNvSpPr/>
          <p:nvPr/>
        </p:nvSpPr>
        <p:spPr>
          <a:xfrm>
            <a:off x="4480713" y="344119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0F2810D-D210-0661-F31C-BEE7C0C2F257}"/>
              </a:ext>
            </a:extLst>
          </p:cNvPr>
          <p:cNvSpPr/>
          <p:nvPr/>
        </p:nvSpPr>
        <p:spPr>
          <a:xfrm>
            <a:off x="4508321" y="329216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462F8E4-2ACB-9F48-E2BE-CB5E45F91C89}"/>
              </a:ext>
            </a:extLst>
          </p:cNvPr>
          <p:cNvSpPr/>
          <p:nvPr/>
        </p:nvSpPr>
        <p:spPr>
          <a:xfrm>
            <a:off x="4609061" y="333333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EE88091-443D-1F9E-F865-C1E0D07F93AE}"/>
              </a:ext>
            </a:extLst>
          </p:cNvPr>
          <p:cNvSpPr/>
          <p:nvPr/>
        </p:nvSpPr>
        <p:spPr>
          <a:xfrm>
            <a:off x="4689136" y="3237756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8A986FA-018E-CE7C-7018-AA87B203EBCA}"/>
              </a:ext>
            </a:extLst>
          </p:cNvPr>
          <p:cNvSpPr/>
          <p:nvPr/>
        </p:nvSpPr>
        <p:spPr>
          <a:xfrm>
            <a:off x="4617857" y="318738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07D03BD-420D-B72A-6830-D4BD15D7ACA1}"/>
              </a:ext>
            </a:extLst>
          </p:cNvPr>
          <p:cNvSpPr/>
          <p:nvPr/>
        </p:nvSpPr>
        <p:spPr>
          <a:xfrm>
            <a:off x="4747417" y="326498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CD6B4EC-0D43-142B-0FC8-1710B80C28D8}"/>
              </a:ext>
            </a:extLst>
          </p:cNvPr>
          <p:cNvSpPr/>
          <p:nvPr/>
        </p:nvSpPr>
        <p:spPr>
          <a:xfrm>
            <a:off x="4775025" y="311594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09C3F0D-AAAF-0B38-B741-6A5BE450BB24}"/>
              </a:ext>
            </a:extLst>
          </p:cNvPr>
          <p:cNvSpPr/>
          <p:nvPr/>
        </p:nvSpPr>
        <p:spPr>
          <a:xfrm>
            <a:off x="4875765" y="3157113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7CB3F20-3C9F-60B0-1614-FC4C33BEE865}"/>
              </a:ext>
            </a:extLst>
          </p:cNvPr>
          <p:cNvSpPr/>
          <p:nvPr/>
        </p:nvSpPr>
        <p:spPr>
          <a:xfrm>
            <a:off x="4955840" y="306153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ED52EB7-1609-900C-BBA8-CAFFD28166B1}"/>
              </a:ext>
            </a:extLst>
          </p:cNvPr>
          <p:cNvSpPr/>
          <p:nvPr/>
        </p:nvSpPr>
        <p:spPr>
          <a:xfrm>
            <a:off x="4884561" y="301116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38AA873-595E-68F2-309B-786CE4C4E656}"/>
              </a:ext>
            </a:extLst>
          </p:cNvPr>
          <p:cNvSpPr/>
          <p:nvPr/>
        </p:nvSpPr>
        <p:spPr>
          <a:xfrm>
            <a:off x="4240203" y="359359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371667E-B972-6F53-0E90-F5B7A8409DF0}"/>
              </a:ext>
            </a:extLst>
          </p:cNvPr>
          <p:cNvSpPr/>
          <p:nvPr/>
        </p:nvSpPr>
        <p:spPr>
          <a:xfrm>
            <a:off x="4267811" y="344456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47E9773-16CA-8605-02AC-B7016BA249FA}"/>
              </a:ext>
            </a:extLst>
          </p:cNvPr>
          <p:cNvSpPr/>
          <p:nvPr/>
        </p:nvSpPr>
        <p:spPr>
          <a:xfrm>
            <a:off x="4368551" y="348573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49F48F8-E2CA-48EB-2399-E887B93F7E6C}"/>
              </a:ext>
            </a:extLst>
          </p:cNvPr>
          <p:cNvSpPr/>
          <p:nvPr/>
        </p:nvSpPr>
        <p:spPr>
          <a:xfrm>
            <a:off x="4448626" y="3390156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DD71DCF-EB88-7BD6-740A-DB406FE2EF64}"/>
              </a:ext>
            </a:extLst>
          </p:cNvPr>
          <p:cNvSpPr/>
          <p:nvPr/>
        </p:nvSpPr>
        <p:spPr>
          <a:xfrm>
            <a:off x="4377347" y="333978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D8EC840-0C50-F83F-CD57-CFEC522F02F2}"/>
              </a:ext>
            </a:extLst>
          </p:cNvPr>
          <p:cNvSpPr txBox="1"/>
          <p:nvPr/>
        </p:nvSpPr>
        <p:spPr>
          <a:xfrm>
            <a:off x="4441287" y="4061491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GAS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62995B5-8096-6C85-6B33-498087B80E44}"/>
              </a:ext>
            </a:extLst>
          </p:cNvPr>
          <p:cNvCxnSpPr/>
          <p:nvPr/>
        </p:nvCxnSpPr>
        <p:spPr>
          <a:xfrm>
            <a:off x="1099930" y="3189407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1E377F5-FED6-A715-AEF6-A4FA4AB833A3}"/>
              </a:ext>
            </a:extLst>
          </p:cNvPr>
          <p:cNvCxnSpPr/>
          <p:nvPr/>
        </p:nvCxnSpPr>
        <p:spPr>
          <a:xfrm>
            <a:off x="1106558" y="3341807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DF2BCFB-896C-4359-5CD0-C961F3D4B3E5}"/>
              </a:ext>
            </a:extLst>
          </p:cNvPr>
          <p:cNvCxnSpPr/>
          <p:nvPr/>
        </p:nvCxnSpPr>
        <p:spPr>
          <a:xfrm>
            <a:off x="1099930" y="3482643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638F6AC-99BF-EB03-CDD1-69814E17C524}"/>
              </a:ext>
            </a:extLst>
          </p:cNvPr>
          <p:cNvCxnSpPr/>
          <p:nvPr/>
        </p:nvCxnSpPr>
        <p:spPr>
          <a:xfrm>
            <a:off x="1099929" y="3637907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B257EDA-E0C7-2F7D-5C18-C0D7A4BA4340}"/>
              </a:ext>
            </a:extLst>
          </p:cNvPr>
          <p:cNvCxnSpPr/>
          <p:nvPr/>
        </p:nvCxnSpPr>
        <p:spPr>
          <a:xfrm>
            <a:off x="1106557" y="3790373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E3AF8DFD-B086-3979-7570-87062874FC52}"/>
              </a:ext>
            </a:extLst>
          </p:cNvPr>
          <p:cNvCxnSpPr/>
          <p:nvPr/>
        </p:nvCxnSpPr>
        <p:spPr>
          <a:xfrm>
            <a:off x="1099928" y="400723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D0FAB73-1E3A-57B2-40E4-768B5E9F31A3}"/>
              </a:ext>
            </a:extLst>
          </p:cNvPr>
          <p:cNvCxnSpPr/>
          <p:nvPr/>
        </p:nvCxnSpPr>
        <p:spPr>
          <a:xfrm>
            <a:off x="1106556" y="4201213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47299CE8-6F75-D468-2036-1D68484990B2}"/>
              </a:ext>
            </a:extLst>
          </p:cNvPr>
          <p:cNvSpPr txBox="1"/>
          <p:nvPr/>
        </p:nvSpPr>
        <p:spPr>
          <a:xfrm>
            <a:off x="971670" y="2721127"/>
            <a:ext cx="1571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/>
              <a:t>Φ</a:t>
            </a:r>
            <a:r>
              <a:rPr lang="en-US" sz="2400" b="1" baseline="-25000" dirty="0"/>
              <a:t>tar</a:t>
            </a:r>
            <a:endParaRPr lang="en-GR" sz="2400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EB95BEE-FCD7-8EF0-9ABA-5E6854EE8D22}"/>
              </a:ext>
            </a:extLst>
          </p:cNvPr>
          <p:cNvSpPr txBox="1"/>
          <p:nvPr/>
        </p:nvSpPr>
        <p:spPr>
          <a:xfrm>
            <a:off x="844815" y="4300495"/>
            <a:ext cx="174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NEUTRON BEAM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58473C9-1DC1-4A58-4F07-E9EBE30F36E2}"/>
              </a:ext>
            </a:extLst>
          </p:cNvPr>
          <p:cNvSpPr/>
          <p:nvPr/>
        </p:nvSpPr>
        <p:spPr>
          <a:xfrm>
            <a:off x="2862532" y="2626708"/>
            <a:ext cx="1271588" cy="2243138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tx1">
                <a:alpha val="1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987D022-364D-EDDF-2803-1E5E50E432DC}"/>
              </a:ext>
            </a:extLst>
          </p:cNvPr>
          <p:cNvSpPr/>
          <p:nvPr/>
        </p:nvSpPr>
        <p:spPr>
          <a:xfrm>
            <a:off x="4080774" y="2930032"/>
            <a:ext cx="42642" cy="163649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8C25186-12CF-6987-CF71-1DEE5E3C9278}"/>
              </a:ext>
            </a:extLst>
          </p:cNvPr>
          <p:cNvSpPr/>
          <p:nvPr/>
        </p:nvSpPr>
        <p:spPr>
          <a:xfrm>
            <a:off x="2867967" y="2626708"/>
            <a:ext cx="45719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86A4DF4-7F7C-0FE0-1A8C-2FE188CCBA98}"/>
              </a:ext>
            </a:extLst>
          </p:cNvPr>
          <p:cNvSpPr txBox="1"/>
          <p:nvPr/>
        </p:nvSpPr>
        <p:spPr>
          <a:xfrm>
            <a:off x="3719496" y="4576128"/>
            <a:ext cx="4900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ref</a:t>
            </a:r>
            <a:endParaRPr lang="en-GR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B84F99F-C90D-A8ED-1D8B-308C4961FA0B}"/>
              </a:ext>
            </a:extLst>
          </p:cNvPr>
          <p:cNvCxnSpPr/>
          <p:nvPr/>
        </p:nvCxnSpPr>
        <p:spPr>
          <a:xfrm flipH="1" flipV="1">
            <a:off x="3313043" y="3482643"/>
            <a:ext cx="767731" cy="4013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18B7652C-42B4-BCE3-F91C-CAC2A01FA3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095395"/>
              </p:ext>
            </p:extLst>
          </p:nvPr>
        </p:nvGraphicFramePr>
        <p:xfrm>
          <a:off x="1753410" y="5189688"/>
          <a:ext cx="4656138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77960" imgH="558720" progId="Equation.3">
                  <p:embed/>
                </p:oleObj>
              </mc:Choice>
              <mc:Fallback>
                <p:oleObj name="Equation" r:id="rId3" imgW="2577960" imgH="558720" progId="Equation.3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3410" y="5189688"/>
                        <a:ext cx="4656138" cy="100171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 descr="U8b_223_subtractbgr1.jpg">
            <a:extLst>
              <a:ext uri="{FF2B5EF4-FFF2-40B4-BE49-F238E27FC236}">
                <a16:creationId xmlns:a16="http://schemas.microsoft.com/office/drawing/2014/main" id="{5DBECD7E-C293-534B-0ADD-F53893E44B5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t="3939" r="3675" b="5475"/>
          <a:stretch>
            <a:fillRect/>
          </a:stretch>
        </p:blipFill>
        <p:spPr>
          <a:xfrm>
            <a:off x="7314874" y="4669827"/>
            <a:ext cx="2988867" cy="1883395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315EEB5-D928-B67B-685C-A03360B2EFF5}"/>
              </a:ext>
            </a:extLst>
          </p:cNvPr>
          <p:cNvCxnSpPr/>
          <p:nvPr/>
        </p:nvCxnSpPr>
        <p:spPr>
          <a:xfrm>
            <a:off x="8299631" y="5519424"/>
            <a:ext cx="9906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2913E26A-F97A-7C1C-62B8-2E776D3B1773}"/>
              </a:ext>
            </a:extLst>
          </p:cNvPr>
          <p:cNvSpPr txBox="1"/>
          <p:nvPr/>
        </p:nvSpPr>
        <p:spPr>
          <a:xfrm>
            <a:off x="8528231" y="513842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Ε</a:t>
            </a:r>
            <a:r>
              <a:rPr lang="en-US" baseline="-25000" dirty="0"/>
              <a:t>n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46D3247D-7355-AD8A-6523-EA9F612DFB68}"/>
              </a:ext>
            </a:extLst>
          </p:cNvPr>
          <p:cNvCxnSpPr/>
          <p:nvPr/>
        </p:nvCxnSpPr>
        <p:spPr>
          <a:xfrm>
            <a:off x="8909231" y="5214624"/>
            <a:ext cx="0" cy="228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4B27E312-7481-CB27-E0F9-52249A1BB8AE}"/>
              </a:ext>
            </a:extLst>
          </p:cNvPr>
          <p:cNvSpPr txBox="1"/>
          <p:nvPr/>
        </p:nvSpPr>
        <p:spPr>
          <a:xfrm>
            <a:off x="10245804" y="63087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=&gt; tof	</a:t>
            </a:r>
          </a:p>
        </p:txBody>
      </p:sp>
    </p:spTree>
    <p:extLst>
      <p:ext uri="{BB962C8B-B14F-4D97-AF65-F5344CB8AC3E}">
        <p14:creationId xmlns:p14="http://schemas.microsoft.com/office/powerpoint/2010/main" val="736270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math equation with a plus and a symbol&#10;&#10;Description automatically generated">
            <a:extLst>
              <a:ext uri="{FF2B5EF4-FFF2-40B4-BE49-F238E27FC236}">
                <a16:creationId xmlns:a16="http://schemas.microsoft.com/office/drawing/2014/main" id="{18491A22-0472-D063-4BE1-17F983844C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77"/>
          <a:stretch/>
        </p:blipFill>
        <p:spPr>
          <a:xfrm>
            <a:off x="1127760" y="2267930"/>
            <a:ext cx="2860040" cy="10414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A9DD618-FC67-76DA-D3AC-9A7A2C2AEB30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2: </a:t>
            </a:r>
            <a:r>
              <a:rPr lang="en-GB" sz="3300" b="1" dirty="0"/>
              <a:t>Fission cross section measurements with the TOF technique</a:t>
            </a:r>
            <a:endParaRPr lang="en-GR" sz="33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457205-186E-5447-846F-41930BBE0A85}"/>
              </a:ext>
            </a:extLst>
          </p:cNvPr>
          <p:cNvSpPr txBox="1"/>
          <p:nvPr/>
        </p:nvSpPr>
        <p:spPr>
          <a:xfrm>
            <a:off x="990600" y="1682595"/>
            <a:ext cx="10874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2a) The neutron energy resolution with the TOF technique and how it affects results</a:t>
            </a:r>
            <a:endParaRPr lang="en-GR" sz="24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A3BB9A5-A571-0225-8DC7-3F994F54B68E}"/>
              </a:ext>
            </a:extLst>
          </p:cNvPr>
          <p:cNvGrpSpPr/>
          <p:nvPr/>
        </p:nvGrpSpPr>
        <p:grpSpPr>
          <a:xfrm>
            <a:off x="3509964" y="2442369"/>
            <a:ext cx="5929163" cy="1973261"/>
            <a:chOff x="3509964" y="2442369"/>
            <a:chExt cx="5929163" cy="1973261"/>
          </a:xfrm>
        </p:grpSpPr>
        <p:pic>
          <p:nvPicPr>
            <p:cNvPr id="9" name="Picture 8" descr="A diagram of a diagram of a diagram&#10;&#10;Description automatically generated">
              <a:extLst>
                <a:ext uri="{FF2B5EF4-FFF2-40B4-BE49-F238E27FC236}">
                  <a16:creationId xmlns:a16="http://schemas.microsoft.com/office/drawing/2014/main" id="{EE7AF595-5DDF-4660-237E-125023B93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34374" y="2442369"/>
              <a:ext cx="5204753" cy="197326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AABBCBA-72E5-55F7-F709-20F7CA8C4FCF}"/>
                </a:ext>
              </a:extLst>
            </p:cNvPr>
            <p:cNvSpPr txBox="1"/>
            <p:nvPr/>
          </p:nvSpPr>
          <p:spPr>
            <a:xfrm>
              <a:off x="3509964" y="3422773"/>
              <a:ext cx="150509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R" dirty="0"/>
                <a:t>primary beam</a:t>
              </a: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110F7785-BBB9-716B-A226-3F7236C85A68}"/>
              </a:ext>
            </a:extLst>
          </p:cNvPr>
          <p:cNvSpPr/>
          <p:nvPr/>
        </p:nvSpPr>
        <p:spPr>
          <a:xfrm>
            <a:off x="2152356" y="2414233"/>
            <a:ext cx="464234" cy="4977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EDE8840-924B-BF8A-FC86-C704E1F531F9}"/>
              </a:ext>
            </a:extLst>
          </p:cNvPr>
          <p:cNvCxnSpPr>
            <a:cxnSpLocks/>
          </p:cNvCxnSpPr>
          <p:nvPr/>
        </p:nvCxnSpPr>
        <p:spPr>
          <a:xfrm flipH="1">
            <a:off x="2026138" y="2882186"/>
            <a:ext cx="252436" cy="85428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9FA5A3A-8DE8-614D-1B4C-B3447A56DC24}"/>
              </a:ext>
            </a:extLst>
          </p:cNvPr>
          <p:cNvSpPr txBox="1"/>
          <p:nvPr/>
        </p:nvSpPr>
        <p:spPr>
          <a:xfrm>
            <a:off x="1532606" y="3600420"/>
            <a:ext cx="545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rgbClr val="FF0000"/>
                </a:solidFill>
              </a:rPr>
              <a:t>~</a:t>
            </a:r>
            <a:r>
              <a:rPr lang="el-GR" dirty="0" err="1">
                <a:solidFill>
                  <a:srgbClr val="FF0000"/>
                </a:solidFill>
              </a:rPr>
              <a:t>δλ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(dL)</a:t>
            </a:r>
            <a:endParaRPr lang="en-GR" dirty="0">
              <a:solidFill>
                <a:srgbClr val="FF0000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28E0319-4DE4-538C-5BB7-5123AB8C45A0}"/>
              </a:ext>
            </a:extLst>
          </p:cNvPr>
          <p:cNvSpPr/>
          <p:nvPr/>
        </p:nvSpPr>
        <p:spPr>
          <a:xfrm>
            <a:off x="3162885" y="2425955"/>
            <a:ext cx="464234" cy="4977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E838414-B5A7-9A7F-53EF-936AD3F22AB5}"/>
              </a:ext>
            </a:extLst>
          </p:cNvPr>
          <p:cNvCxnSpPr>
            <a:cxnSpLocks/>
          </p:cNvCxnSpPr>
          <p:nvPr/>
        </p:nvCxnSpPr>
        <p:spPr>
          <a:xfrm flipH="1">
            <a:off x="3036667" y="2893908"/>
            <a:ext cx="252436" cy="85428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159D62-DAAA-107C-1187-48C6D023B113}"/>
              </a:ext>
            </a:extLst>
          </p:cNvPr>
          <p:cNvSpPr txBox="1"/>
          <p:nvPr/>
        </p:nvSpPr>
        <p:spPr>
          <a:xfrm>
            <a:off x="2158975" y="3690625"/>
            <a:ext cx="1778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1" dirty="0">
                <a:solidFill>
                  <a:srgbClr val="FF0000"/>
                </a:solidFill>
              </a:rPr>
              <a:t>~</a:t>
            </a:r>
            <a:r>
              <a:rPr lang="en-GB" b="1" dirty="0">
                <a:solidFill>
                  <a:srgbClr val="FF0000"/>
                </a:solidFill>
              </a:rPr>
              <a:t>pulse width</a:t>
            </a:r>
            <a:r>
              <a:rPr lang="el-GR" b="1" dirty="0">
                <a:solidFill>
                  <a:srgbClr val="FF0000"/>
                </a:solidFill>
              </a:rPr>
              <a:t> (</a:t>
            </a:r>
            <a:r>
              <a:rPr lang="en-US" b="1" dirty="0">
                <a:solidFill>
                  <a:srgbClr val="FF0000"/>
                </a:solidFill>
              </a:rPr>
              <a:t>t</a:t>
            </a:r>
            <a:r>
              <a:rPr lang="en-US" b="1" baseline="-25000" dirty="0">
                <a:solidFill>
                  <a:srgbClr val="FF0000"/>
                </a:solidFill>
              </a:rPr>
              <a:t>b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  <a:p>
            <a:r>
              <a:rPr lang="en-GB" dirty="0">
                <a:solidFill>
                  <a:srgbClr val="FF0000"/>
                </a:solidFill>
              </a:rPr>
              <a:t> (</a:t>
            </a:r>
            <a:r>
              <a:rPr lang="en-GB" dirty="0" err="1">
                <a:solidFill>
                  <a:srgbClr val="FF0000"/>
                </a:solidFill>
              </a:rPr>
              <a:t>dt_ns</a:t>
            </a:r>
            <a:r>
              <a:rPr lang="en-GB" dirty="0">
                <a:solidFill>
                  <a:srgbClr val="FF0000"/>
                </a:solidFill>
              </a:rPr>
              <a:t>)</a:t>
            </a:r>
            <a:endParaRPr lang="en-GR" dirty="0">
              <a:solidFill>
                <a:srgbClr val="FF0000"/>
              </a:solidFill>
            </a:endParaRPr>
          </a:p>
        </p:txBody>
      </p:sp>
      <p:pic>
        <p:nvPicPr>
          <p:cNvPr id="21" name="Picture 20" descr="A close up of text&#10;&#10;Description automatically generated">
            <a:extLst>
              <a:ext uri="{FF2B5EF4-FFF2-40B4-BE49-F238E27FC236}">
                <a16:creationId xmlns:a16="http://schemas.microsoft.com/office/drawing/2014/main" id="{FECDF930-E13D-C7CC-8F81-7E2EC5C65D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600" y="4628046"/>
            <a:ext cx="7772400" cy="16301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0E879C-3A6B-A03D-441C-217F1F5024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7456" y="4713739"/>
            <a:ext cx="3205913" cy="17839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A852366-9281-5AB2-EE3B-C11644C27C0D}"/>
              </a:ext>
            </a:extLst>
          </p:cNvPr>
          <p:cNvSpPr txBox="1"/>
          <p:nvPr/>
        </p:nvSpPr>
        <p:spPr>
          <a:xfrm>
            <a:off x="849086" y="6285899"/>
            <a:ext cx="76683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Decide </a:t>
            </a:r>
            <a:r>
              <a:rPr lang="el-GR" dirty="0" err="1">
                <a:solidFill>
                  <a:srgbClr val="FF0000"/>
                </a:solidFill>
              </a:rPr>
              <a:t>δλ</a:t>
            </a:r>
            <a:r>
              <a:rPr lang="en-US" dirty="0">
                <a:solidFill>
                  <a:srgbClr val="FF0000"/>
                </a:solidFill>
              </a:rPr>
              <a:t> from simulations </a:t>
            </a:r>
            <a:r>
              <a:rPr lang="en-US" b="1" dirty="0">
                <a:solidFill>
                  <a:srgbClr val="FF0000"/>
                </a:solidFill>
              </a:rPr>
              <a:t>for th-1keV </a:t>
            </a:r>
            <a:r>
              <a:rPr lang="en-US" dirty="0">
                <a:solidFill>
                  <a:srgbClr val="FF0000"/>
                </a:solidFill>
              </a:rPr>
              <a:t>and put pulse width (typically 1-10 ns)</a:t>
            </a:r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2797184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ED79C7D-F5C1-4852-1C35-C3FA400989C6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2: </a:t>
            </a:r>
            <a:r>
              <a:rPr lang="en-GB" sz="3300" b="1" dirty="0"/>
              <a:t>Fission cross section measurements with the TOF technique</a:t>
            </a:r>
            <a:endParaRPr lang="en-GR" sz="33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EAD0E-8847-A700-3E42-244F441E185D}"/>
              </a:ext>
            </a:extLst>
          </p:cNvPr>
          <p:cNvSpPr txBox="1"/>
          <p:nvPr/>
        </p:nvSpPr>
        <p:spPr>
          <a:xfrm>
            <a:off x="989750" y="1732504"/>
            <a:ext cx="86656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2b) Cross section calculation over a wide energy range </a:t>
            </a:r>
            <a:r>
              <a:rPr lang="en-GB" b="1" baseline="30000" dirty="0">
                <a:solidFill>
                  <a:srgbClr val="FF0000"/>
                </a:solidFill>
              </a:rPr>
              <a:t>230</a:t>
            </a:r>
            <a:r>
              <a:rPr lang="en-GB" b="1" dirty="0">
                <a:solidFill>
                  <a:srgbClr val="FF0000"/>
                </a:solidFill>
              </a:rPr>
              <a:t>Th(</a:t>
            </a:r>
            <a:r>
              <a:rPr lang="en-GB" b="1" dirty="0" err="1">
                <a:solidFill>
                  <a:srgbClr val="FF0000"/>
                </a:solidFill>
              </a:rPr>
              <a:t>n,f</a:t>
            </a:r>
            <a:r>
              <a:rPr lang="en-GB" b="1" dirty="0">
                <a:solidFill>
                  <a:srgbClr val="FF0000"/>
                </a:solidFill>
              </a:rPr>
              <a:t>) </a:t>
            </a:r>
            <a:r>
              <a:rPr lang="en-GB" b="1" dirty="0"/>
              <a:t>at </a:t>
            </a:r>
            <a:r>
              <a:rPr lang="en-GB" b="1" dirty="0">
                <a:solidFill>
                  <a:srgbClr val="FF0000"/>
                </a:solidFill>
              </a:rPr>
              <a:t>600keV &lt; </a:t>
            </a:r>
            <a:r>
              <a:rPr lang="en-GB" b="1" dirty="0" err="1">
                <a:solidFill>
                  <a:srgbClr val="FF0000"/>
                </a:solidFill>
              </a:rPr>
              <a:t>E</a:t>
            </a:r>
            <a:r>
              <a:rPr lang="en-GB" b="1" baseline="-25000" dirty="0" err="1">
                <a:solidFill>
                  <a:srgbClr val="FF0000"/>
                </a:solidFill>
              </a:rPr>
              <a:t>n</a:t>
            </a:r>
            <a:r>
              <a:rPr lang="en-GB" b="1" dirty="0">
                <a:solidFill>
                  <a:srgbClr val="FF0000"/>
                </a:solidFill>
              </a:rPr>
              <a:t> &lt; 1 GeV</a:t>
            </a:r>
            <a:r>
              <a:rPr lang="en-GB" b="1" dirty="0"/>
              <a:t>  (reference: </a:t>
            </a:r>
            <a:r>
              <a:rPr lang="en-GB" b="1" baseline="30000" dirty="0"/>
              <a:t>235</a:t>
            </a:r>
            <a:r>
              <a:rPr lang="en-GB" b="1" dirty="0"/>
              <a:t>U(</a:t>
            </a:r>
            <a:r>
              <a:rPr lang="en-GB" b="1" dirty="0" err="1"/>
              <a:t>n,f</a:t>
            </a:r>
            <a:r>
              <a:rPr lang="en-GB" b="1" dirty="0"/>
              <a:t>) reaction)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EE103B-AB8D-688E-1AB6-710F9214D92F}"/>
              </a:ext>
            </a:extLst>
          </p:cNvPr>
          <p:cNvSpPr txBox="1"/>
          <p:nvPr/>
        </p:nvSpPr>
        <p:spPr>
          <a:xfrm>
            <a:off x="1343286" y="5112868"/>
            <a:ext cx="103760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2b) </a:t>
            </a:r>
            <a:r>
              <a:rPr lang="en-GB" b="1" dirty="0" err="1"/>
              <a:t>i</a:t>
            </a:r>
            <a:r>
              <a:rPr lang="en-GB" b="1" dirty="0"/>
              <a:t>) </a:t>
            </a:r>
            <a:r>
              <a:rPr lang="en-GB" dirty="0"/>
              <a:t>Check the corrected Fission Fragment Counts for 600keV &lt; </a:t>
            </a:r>
            <a:r>
              <a:rPr lang="en-GB" dirty="0" err="1"/>
              <a:t>En</a:t>
            </a:r>
            <a:r>
              <a:rPr lang="en-GB" dirty="0"/>
              <a:t> &lt; 1 GeV for 230Th and 235U and the corresponding reference cross section (235U(</a:t>
            </a:r>
            <a:r>
              <a:rPr lang="en-GB" dirty="0" err="1"/>
              <a:t>n,f</a:t>
            </a:r>
            <a:r>
              <a:rPr lang="en-GB" dirty="0"/>
              <a:t>)).</a:t>
            </a:r>
          </a:p>
          <a:p>
            <a:r>
              <a:rPr lang="en-GB" b="1" dirty="0"/>
              <a:t>2b) ii)</a:t>
            </a:r>
            <a:r>
              <a:rPr lang="en-GB" dirty="0"/>
              <a:t> Cross section calculation with the above corrected Fission Fragment Counts at the energy range 600keV &lt; </a:t>
            </a:r>
            <a:r>
              <a:rPr lang="en-GB" dirty="0" err="1"/>
              <a:t>En</a:t>
            </a:r>
            <a:r>
              <a:rPr lang="en-GB" dirty="0"/>
              <a:t> &lt; 1 GeV with selected </a:t>
            </a:r>
            <a:r>
              <a:rPr lang="en-GB" dirty="0">
                <a:solidFill>
                  <a:srgbClr val="FF0000"/>
                </a:solidFill>
              </a:rPr>
              <a:t>Binning</a:t>
            </a:r>
            <a:r>
              <a:rPr lang="en-GB" dirty="0"/>
              <a:t>: 100 bins/energy decade (PLOT)</a:t>
            </a:r>
            <a:endParaRPr lang="en-GR" dirty="0"/>
          </a:p>
        </p:txBody>
      </p:sp>
      <p:pic>
        <p:nvPicPr>
          <p:cNvPr id="9" name="Picture 8" descr="U8b_223_subtractbgr1.jpg">
            <a:extLst>
              <a:ext uri="{FF2B5EF4-FFF2-40B4-BE49-F238E27FC236}">
                <a16:creationId xmlns:a16="http://schemas.microsoft.com/office/drawing/2014/main" id="{9D5FD3E1-A56D-0E99-ACB5-0B0A86077FD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3939" r="3675" b="5475"/>
          <a:stretch>
            <a:fillRect/>
          </a:stretch>
        </p:blipFill>
        <p:spPr>
          <a:xfrm>
            <a:off x="2222694" y="2483462"/>
            <a:ext cx="4079631" cy="2570726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7E9B46B-B5C5-DB5E-1125-CE469B5750E3}"/>
              </a:ext>
            </a:extLst>
          </p:cNvPr>
          <p:cNvCxnSpPr/>
          <p:nvPr/>
        </p:nvCxnSpPr>
        <p:spPr>
          <a:xfrm>
            <a:off x="3659945" y="3168077"/>
            <a:ext cx="9906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79FACB9-6AA2-7468-D3FD-5C787CFB76AB}"/>
              </a:ext>
            </a:extLst>
          </p:cNvPr>
          <p:cNvSpPr txBox="1"/>
          <p:nvPr/>
        </p:nvSpPr>
        <p:spPr>
          <a:xfrm>
            <a:off x="3888545" y="278707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Ε</a:t>
            </a:r>
            <a:r>
              <a:rPr lang="en-US" baseline="-25000" dirty="0"/>
              <a:t>n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AAC2A57-B5D9-8F62-A526-9D3604231FC6}"/>
              </a:ext>
            </a:extLst>
          </p:cNvPr>
          <p:cNvCxnSpPr/>
          <p:nvPr/>
        </p:nvCxnSpPr>
        <p:spPr>
          <a:xfrm>
            <a:off x="4269545" y="2863277"/>
            <a:ext cx="0" cy="228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DE60370-876E-6BDA-A4F9-C8B699CFFB68}"/>
              </a:ext>
            </a:extLst>
          </p:cNvPr>
          <p:cNvCxnSpPr>
            <a:cxnSpLocks/>
          </p:cNvCxnSpPr>
          <p:nvPr/>
        </p:nvCxnSpPr>
        <p:spPr>
          <a:xfrm>
            <a:off x="3854549" y="3353758"/>
            <a:ext cx="117465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3ACD33A-3E2D-154D-BA79-A0D5F6EFE0F0}"/>
              </a:ext>
            </a:extLst>
          </p:cNvPr>
          <p:cNvCxnSpPr>
            <a:cxnSpLocks/>
          </p:cNvCxnSpPr>
          <p:nvPr/>
        </p:nvCxnSpPr>
        <p:spPr>
          <a:xfrm flipV="1">
            <a:off x="3854549" y="3312459"/>
            <a:ext cx="0" cy="1411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5EF4259-AB3F-CAB5-63A7-60B2FD01B616}"/>
              </a:ext>
            </a:extLst>
          </p:cNvPr>
          <p:cNvCxnSpPr>
            <a:cxnSpLocks/>
          </p:cNvCxnSpPr>
          <p:nvPr/>
        </p:nvCxnSpPr>
        <p:spPr>
          <a:xfrm flipV="1">
            <a:off x="5029200" y="3353758"/>
            <a:ext cx="0" cy="13290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980B452-2995-8682-E2FD-66D4803A6B88}"/>
              </a:ext>
            </a:extLst>
          </p:cNvPr>
          <p:cNvSpPr txBox="1"/>
          <p:nvPr/>
        </p:nvSpPr>
        <p:spPr>
          <a:xfrm>
            <a:off x="3790069" y="3430906"/>
            <a:ext cx="13402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~100MeV-10MeV</a:t>
            </a:r>
            <a:endParaRPr lang="el-GR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DE65097-1173-916D-2C25-09CBDC1DD934}"/>
              </a:ext>
            </a:extLst>
          </p:cNvPr>
          <p:cNvCxnSpPr>
            <a:cxnSpLocks/>
          </p:cNvCxnSpPr>
          <p:nvPr/>
        </p:nvCxnSpPr>
        <p:spPr>
          <a:xfrm>
            <a:off x="5016267" y="3366929"/>
            <a:ext cx="117465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DE58690-DC2B-E8EA-6EA1-6112962912AC}"/>
              </a:ext>
            </a:extLst>
          </p:cNvPr>
          <p:cNvCxnSpPr>
            <a:cxnSpLocks/>
          </p:cNvCxnSpPr>
          <p:nvPr/>
        </p:nvCxnSpPr>
        <p:spPr>
          <a:xfrm flipV="1">
            <a:off x="5016267" y="3325630"/>
            <a:ext cx="0" cy="1411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200C51F-FC15-C7A4-C8CD-7FA0A7D01DCC}"/>
              </a:ext>
            </a:extLst>
          </p:cNvPr>
          <p:cNvCxnSpPr>
            <a:cxnSpLocks/>
          </p:cNvCxnSpPr>
          <p:nvPr/>
        </p:nvCxnSpPr>
        <p:spPr>
          <a:xfrm flipV="1">
            <a:off x="6190918" y="3366929"/>
            <a:ext cx="0" cy="13290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5FE8F64-6E93-5D05-AE5B-DA4BD84F963A}"/>
              </a:ext>
            </a:extLst>
          </p:cNvPr>
          <p:cNvSpPr txBox="1"/>
          <p:nvPr/>
        </p:nvSpPr>
        <p:spPr>
          <a:xfrm>
            <a:off x="5050263" y="3401873"/>
            <a:ext cx="11863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~10MeV-1MeV</a:t>
            </a:r>
            <a:endParaRPr lang="el-GR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CD9EACA6-F2BE-76E3-6D0C-92B89EC4768F}"/>
              </a:ext>
            </a:extLst>
          </p:cNvPr>
          <p:cNvCxnSpPr>
            <a:cxnSpLocks/>
          </p:cNvCxnSpPr>
          <p:nvPr/>
        </p:nvCxnSpPr>
        <p:spPr>
          <a:xfrm flipV="1">
            <a:off x="4269545" y="2573717"/>
            <a:ext cx="0" cy="2438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CBD647A-E828-0929-429A-31F0D953194F}"/>
              </a:ext>
            </a:extLst>
          </p:cNvPr>
          <p:cNvSpPr txBox="1"/>
          <p:nvPr/>
        </p:nvSpPr>
        <p:spPr>
          <a:xfrm>
            <a:off x="3797105" y="2482277"/>
            <a:ext cx="428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-25000" dirty="0"/>
              <a:t>TOF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A1020C2-2E09-8B89-9AAB-1E90C351CB53}"/>
              </a:ext>
            </a:extLst>
          </p:cNvPr>
          <p:cNvCxnSpPr/>
          <p:nvPr/>
        </p:nvCxnSpPr>
        <p:spPr>
          <a:xfrm>
            <a:off x="7367954" y="4737298"/>
            <a:ext cx="39389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2FA320A-553E-E4FE-F0EC-9E708366E049}"/>
              </a:ext>
            </a:extLst>
          </p:cNvPr>
          <p:cNvCxnSpPr/>
          <p:nvPr/>
        </p:nvCxnSpPr>
        <p:spPr>
          <a:xfrm flipV="1">
            <a:off x="7403123" y="2573717"/>
            <a:ext cx="0" cy="21635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08B74AD4-9925-6176-00AB-3A76230AC2CC}"/>
              </a:ext>
            </a:extLst>
          </p:cNvPr>
          <p:cNvSpPr/>
          <p:nvPr/>
        </p:nvSpPr>
        <p:spPr>
          <a:xfrm>
            <a:off x="7716635" y="3532776"/>
            <a:ext cx="180591" cy="12045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2404E3E-C6BD-2427-FB87-F844964FD6BD}"/>
              </a:ext>
            </a:extLst>
          </p:cNvPr>
          <p:cNvSpPr/>
          <p:nvPr/>
        </p:nvSpPr>
        <p:spPr>
          <a:xfrm>
            <a:off x="7897226" y="3257004"/>
            <a:ext cx="180591" cy="14816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18D903B-5ECA-B3C2-5DE5-6D35E02156C6}"/>
              </a:ext>
            </a:extLst>
          </p:cNvPr>
          <p:cNvSpPr/>
          <p:nvPr/>
        </p:nvSpPr>
        <p:spPr>
          <a:xfrm>
            <a:off x="8078402" y="3481976"/>
            <a:ext cx="180591" cy="1256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128B4B7-4E5E-BF31-4947-81D2D56670ED}"/>
              </a:ext>
            </a:extLst>
          </p:cNvPr>
          <p:cNvSpPr/>
          <p:nvPr/>
        </p:nvSpPr>
        <p:spPr>
          <a:xfrm>
            <a:off x="8258407" y="3032038"/>
            <a:ext cx="180591" cy="170660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DC6FD5D-CC00-E4E4-0FA2-5D892F653FD0}"/>
              </a:ext>
            </a:extLst>
          </p:cNvPr>
          <p:cNvSpPr txBox="1"/>
          <p:nvPr/>
        </p:nvSpPr>
        <p:spPr>
          <a:xfrm>
            <a:off x="10319265" y="4756046"/>
            <a:ext cx="987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TOF bins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137C0E4-114A-F50A-C946-7509BAA23501}"/>
              </a:ext>
            </a:extLst>
          </p:cNvPr>
          <p:cNvSpPr/>
          <p:nvPr/>
        </p:nvSpPr>
        <p:spPr>
          <a:xfrm>
            <a:off x="8446982" y="3485627"/>
            <a:ext cx="180591" cy="1256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A3BE3C7-826E-771B-AD6D-BAB638E45BA8}"/>
              </a:ext>
            </a:extLst>
          </p:cNvPr>
          <p:cNvSpPr txBox="1"/>
          <p:nvPr/>
        </p:nvSpPr>
        <p:spPr>
          <a:xfrm rot="16200000">
            <a:off x="6878667" y="2853591"/>
            <a:ext cx="838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Counts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71CCB66-4370-6FA3-B214-C7DF7C06CB51}"/>
              </a:ext>
            </a:extLst>
          </p:cNvPr>
          <p:cNvSpPr/>
          <p:nvPr/>
        </p:nvSpPr>
        <p:spPr>
          <a:xfrm>
            <a:off x="8636843" y="3529125"/>
            <a:ext cx="180591" cy="12045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1C41477-6C63-4338-41DB-B6722BFC88A1}"/>
              </a:ext>
            </a:extLst>
          </p:cNvPr>
          <p:cNvSpPr/>
          <p:nvPr/>
        </p:nvSpPr>
        <p:spPr>
          <a:xfrm>
            <a:off x="8807578" y="3430906"/>
            <a:ext cx="190447" cy="130408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CD0D067-78BB-0ABD-4CAC-A95751E290A1}"/>
              </a:ext>
            </a:extLst>
          </p:cNvPr>
          <p:cNvSpPr/>
          <p:nvPr/>
        </p:nvSpPr>
        <p:spPr>
          <a:xfrm>
            <a:off x="8998610" y="3478325"/>
            <a:ext cx="180591" cy="1256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68375AD-91CE-D425-C4F2-BC987482B140}"/>
              </a:ext>
            </a:extLst>
          </p:cNvPr>
          <p:cNvSpPr/>
          <p:nvPr/>
        </p:nvSpPr>
        <p:spPr>
          <a:xfrm>
            <a:off x="9178615" y="3028387"/>
            <a:ext cx="180591" cy="170660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CCB1039-5F6C-BB59-3533-3C498142E7E9}"/>
              </a:ext>
            </a:extLst>
          </p:cNvPr>
          <p:cNvSpPr/>
          <p:nvPr/>
        </p:nvSpPr>
        <p:spPr>
          <a:xfrm>
            <a:off x="9367190" y="3481976"/>
            <a:ext cx="180591" cy="1256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F5B3E2C-8F84-2221-988D-D076EED44680}"/>
              </a:ext>
            </a:extLst>
          </p:cNvPr>
          <p:cNvSpPr txBox="1"/>
          <p:nvPr/>
        </p:nvSpPr>
        <p:spPr>
          <a:xfrm>
            <a:off x="9525000" y="3935547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………</a:t>
            </a:r>
          </a:p>
        </p:txBody>
      </p:sp>
    </p:spTree>
    <p:extLst>
      <p:ext uri="{BB962C8B-B14F-4D97-AF65-F5344CB8AC3E}">
        <p14:creationId xmlns:p14="http://schemas.microsoft.com/office/powerpoint/2010/main" val="94902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2A87663-A055-1850-1A80-3BF529E23811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2: </a:t>
            </a:r>
            <a:r>
              <a:rPr lang="en-GB" sz="3300" b="1" dirty="0"/>
              <a:t>Fission cross section measurements with the TOF technique</a:t>
            </a:r>
            <a:endParaRPr lang="en-GR" sz="33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54EEC6-BA5B-3D18-482E-992DD73EB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5884" y="1759135"/>
            <a:ext cx="3330923" cy="23841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BA596F2-41B2-30F1-51FD-B70C03D96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693" y="1826197"/>
            <a:ext cx="2973164" cy="23171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783B60F-BCCD-CD2A-11D5-C5CD9CFD0BB8}"/>
                  </a:ext>
                </a:extLst>
              </p:cNvPr>
              <p:cNvSpPr txBox="1"/>
              <p:nvPr/>
            </p:nvSpPr>
            <p:spPr>
              <a:xfrm>
                <a:off x="3116930" y="4801536"/>
                <a:ext cx="4233439" cy="723788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l-G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b="1" i="1" baseline="-25000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b="1" i="1" baseline="-2500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783B60F-BCCD-CD2A-11D5-C5CD9CFD0B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6930" y="4801536"/>
                <a:ext cx="4233439" cy="723788"/>
              </a:xfrm>
              <a:prstGeom prst="rect">
                <a:avLst/>
              </a:prstGeom>
              <a:blipFill>
                <a:blip r:embed="rId5"/>
                <a:stretch>
                  <a:fillRect b="-1695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9435E9FF-16D2-9D73-830F-4A55BDB64531}"/>
              </a:ext>
            </a:extLst>
          </p:cNvPr>
          <p:cNvSpPr txBox="1"/>
          <p:nvPr/>
        </p:nvSpPr>
        <p:spPr>
          <a:xfrm>
            <a:off x="7350369" y="4863321"/>
            <a:ext cx="3269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R" dirty="0"/>
              <a:t>bin-per-bin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σ</a:t>
            </a:r>
            <a:r>
              <a:rPr lang="en-GR" baseline="-25000" dirty="0"/>
              <a:t>ref </a:t>
            </a:r>
            <a:r>
              <a:rPr lang="en-GR" b="1" dirty="0"/>
              <a:t>interpolation</a:t>
            </a:r>
            <a:r>
              <a:rPr lang="en-GR" dirty="0"/>
              <a:t> at bin center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EAD8E4-BC58-428C-050D-6DBA481CD115}"/>
              </a:ext>
            </a:extLst>
          </p:cNvPr>
          <p:cNvSpPr txBox="1"/>
          <p:nvPr/>
        </p:nvSpPr>
        <p:spPr>
          <a:xfrm>
            <a:off x="3469857" y="2984763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36562D-96E7-A77E-988C-CF9BFAD27FF5}"/>
              </a:ext>
            </a:extLst>
          </p:cNvPr>
          <p:cNvSpPr txBox="1"/>
          <p:nvPr/>
        </p:nvSpPr>
        <p:spPr>
          <a:xfrm>
            <a:off x="7090393" y="291658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=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AAC538F-8246-AFE9-B54E-4DE48E706B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0369" y="1758017"/>
            <a:ext cx="3157210" cy="240570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A5141C9-2D8D-F427-6311-8330CDF10CE6}"/>
              </a:ext>
            </a:extLst>
          </p:cNvPr>
          <p:cNvSpPr txBox="1"/>
          <p:nvPr/>
        </p:nvSpPr>
        <p:spPr>
          <a:xfrm>
            <a:off x="10439400" y="6111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21B7D66-557A-CC31-3DED-B4F27224EC80}"/>
              </a:ext>
            </a:extLst>
          </p:cNvPr>
          <p:cNvSpPr/>
          <p:nvPr/>
        </p:nvSpPr>
        <p:spPr>
          <a:xfrm flipV="1">
            <a:off x="1524000" y="6237313"/>
            <a:ext cx="9144000" cy="45719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A3D636-9C3D-743A-F8DB-1315CE3073D4}"/>
              </a:ext>
            </a:extLst>
          </p:cNvPr>
          <p:cNvSpPr/>
          <p:nvPr/>
        </p:nvSpPr>
        <p:spPr>
          <a:xfrm>
            <a:off x="2639616" y="6237312"/>
            <a:ext cx="9552384" cy="620688"/>
          </a:xfrm>
          <a:prstGeom prst="rect">
            <a:avLst/>
          </a:prstGeom>
          <a:gradFill flip="none" rotWithShape="1">
            <a:gsLst>
              <a:gs pos="0">
                <a:srgbClr val="3861AA">
                  <a:alpha val="3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F2C344-1AA8-FB03-4C26-511F77921D54}"/>
              </a:ext>
            </a:extLst>
          </p:cNvPr>
          <p:cNvSpPr txBox="1"/>
          <p:nvPr/>
        </p:nvSpPr>
        <p:spPr>
          <a:xfrm>
            <a:off x="4295800" y="6309320"/>
            <a:ext cx="78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595959"/>
                </a:solidFill>
              </a:rPr>
              <a:t>FIESTA 2024 – </a:t>
            </a:r>
            <a:r>
              <a:rPr lang="fr-FR" sz="1400" dirty="0" err="1">
                <a:solidFill>
                  <a:srgbClr val="595959"/>
                </a:solidFill>
              </a:rPr>
              <a:t>Practical</a:t>
            </a:r>
            <a:r>
              <a:rPr lang="fr-FR" sz="1400" dirty="0">
                <a:solidFill>
                  <a:srgbClr val="595959"/>
                </a:solidFill>
              </a:rPr>
              <a:t> on Fission Cross Sections – M. </a:t>
            </a:r>
            <a:r>
              <a:rPr lang="fr-FR" sz="1400" dirty="0" err="1">
                <a:solidFill>
                  <a:srgbClr val="595959"/>
                </a:solidFill>
              </a:rPr>
              <a:t>Diakaki</a:t>
            </a:r>
            <a:endParaRPr lang="fr-FR" sz="1400" dirty="0">
              <a:solidFill>
                <a:srgbClr val="595959"/>
              </a:solidFill>
            </a:endParaRPr>
          </a:p>
          <a:p>
            <a:pPr algn="ctr"/>
            <a:r>
              <a:rPr lang="fr-FR" sz="1400" dirty="0" err="1">
                <a:solidFill>
                  <a:srgbClr val="595959"/>
                </a:solidFill>
              </a:rPr>
              <a:t>November</a:t>
            </a:r>
            <a:r>
              <a:rPr lang="fr-FR" sz="1400" dirty="0">
                <a:solidFill>
                  <a:srgbClr val="595959"/>
                </a:solidFill>
              </a:rPr>
              <a:t> 18-22, 2024 </a:t>
            </a:r>
            <a:endParaRPr lang="en-GB" sz="1400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6AF1109-34CC-E42C-BCBA-344B8D634E55}"/>
              </a:ext>
            </a:extLst>
          </p:cNvPr>
          <p:cNvSpPr/>
          <p:nvPr/>
        </p:nvSpPr>
        <p:spPr>
          <a:xfrm flipV="1">
            <a:off x="0" y="6211025"/>
            <a:ext cx="12192000" cy="72006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463D0E-984B-72FE-F772-5B9163A8E6C7}"/>
              </a:ext>
            </a:extLst>
          </p:cNvPr>
          <p:cNvSpPr txBox="1"/>
          <p:nvPr/>
        </p:nvSpPr>
        <p:spPr>
          <a:xfrm>
            <a:off x="3116930" y="5657027"/>
            <a:ext cx="4078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Which factors of </a:t>
            </a:r>
            <a:r>
              <a:rPr lang="el-GR" dirty="0"/>
              <a:t>σ</a:t>
            </a:r>
            <a:r>
              <a:rPr lang="en-GR" dirty="0"/>
              <a:t> change over energy???</a:t>
            </a:r>
          </a:p>
        </p:txBody>
      </p:sp>
    </p:spTree>
    <p:extLst>
      <p:ext uri="{BB962C8B-B14F-4D97-AF65-F5344CB8AC3E}">
        <p14:creationId xmlns:p14="http://schemas.microsoft.com/office/powerpoint/2010/main" val="755493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457E524-41EB-58F5-8BBF-9BF14B317A7B}"/>
              </a:ext>
            </a:extLst>
          </p:cNvPr>
          <p:cNvSpPr txBox="1"/>
          <p:nvPr/>
        </p:nvSpPr>
        <p:spPr>
          <a:xfrm>
            <a:off x="838200" y="1953624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2c: Sensitivity on choice of reference reaction</a:t>
            </a:r>
            <a:endParaRPr lang="en-G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F2A336-8307-6D04-7D47-27469FB56626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2: </a:t>
            </a:r>
            <a:r>
              <a:rPr lang="en-GB" sz="3300" b="1" dirty="0"/>
              <a:t>Fission cross section measurements with the TOF technique</a:t>
            </a:r>
            <a:endParaRPr lang="en-GR" sz="33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307464-CB4B-55E3-BD7F-5D5AFDF5D3EA}"/>
              </a:ext>
            </a:extLst>
          </p:cNvPr>
          <p:cNvSpPr txBox="1"/>
          <p:nvPr/>
        </p:nvSpPr>
        <p:spPr>
          <a:xfrm>
            <a:off x="990600" y="2322956"/>
            <a:ext cx="106293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Effect of two different reference reactions, </a:t>
            </a:r>
            <a:r>
              <a:rPr lang="en-GB" b="1" baseline="30000" dirty="0">
                <a:solidFill>
                  <a:srgbClr val="FF0000"/>
                </a:solidFill>
              </a:rPr>
              <a:t>235</a:t>
            </a:r>
            <a:r>
              <a:rPr lang="en-GB" b="1" dirty="0">
                <a:solidFill>
                  <a:srgbClr val="FF0000"/>
                </a:solidFill>
              </a:rPr>
              <a:t>U(</a:t>
            </a:r>
            <a:r>
              <a:rPr lang="en-GB" b="1" dirty="0" err="1">
                <a:solidFill>
                  <a:srgbClr val="FF0000"/>
                </a:solidFill>
              </a:rPr>
              <a:t>n,f</a:t>
            </a:r>
            <a:r>
              <a:rPr lang="en-GB" b="1" dirty="0">
                <a:solidFill>
                  <a:srgbClr val="FF0000"/>
                </a:solidFill>
              </a:rPr>
              <a:t>)</a:t>
            </a:r>
            <a:r>
              <a:rPr lang="en-GB" b="1" dirty="0"/>
              <a:t> and </a:t>
            </a:r>
            <a:r>
              <a:rPr lang="en-GB" b="1" baseline="30000" dirty="0">
                <a:solidFill>
                  <a:srgbClr val="FF0000"/>
                </a:solidFill>
              </a:rPr>
              <a:t>10</a:t>
            </a:r>
            <a:r>
              <a:rPr lang="en-GB" b="1" dirty="0">
                <a:solidFill>
                  <a:srgbClr val="FF0000"/>
                </a:solidFill>
              </a:rPr>
              <a:t>B(</a:t>
            </a:r>
            <a:r>
              <a:rPr lang="en-GB" b="1" dirty="0" err="1">
                <a:solidFill>
                  <a:srgbClr val="FF0000"/>
                </a:solidFill>
              </a:rPr>
              <a:t>n,a</a:t>
            </a:r>
            <a:r>
              <a:rPr lang="en-GB" b="1" dirty="0">
                <a:solidFill>
                  <a:srgbClr val="FF0000"/>
                </a:solidFill>
              </a:rPr>
              <a:t>)</a:t>
            </a:r>
            <a:r>
              <a:rPr lang="en-GB" b="1" dirty="0"/>
              <a:t> in the extraction of </a:t>
            </a:r>
            <a:r>
              <a:rPr lang="el-GR" b="1" dirty="0"/>
              <a:t>σ(</a:t>
            </a:r>
            <a:r>
              <a:rPr lang="en-GB" b="1" baseline="30000" dirty="0"/>
              <a:t>243</a:t>
            </a:r>
            <a:r>
              <a:rPr lang="en-GB" b="1" dirty="0"/>
              <a:t>Am(</a:t>
            </a:r>
            <a:r>
              <a:rPr lang="en-GB" b="1" dirty="0" err="1"/>
              <a:t>n,f</a:t>
            </a:r>
            <a:r>
              <a:rPr lang="en-GB" b="1" dirty="0"/>
              <a:t>)).</a:t>
            </a:r>
          </a:p>
          <a:p>
            <a:r>
              <a:rPr lang="en-GB" b="1" dirty="0"/>
              <a:t>Which one is better to use (PLOT &amp; DISCUSSION)</a:t>
            </a:r>
            <a:endParaRPr lang="en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C01591C-7E27-9C5A-5868-5910BFCC6943}"/>
                  </a:ext>
                </a:extLst>
              </p:cNvPr>
              <p:cNvSpPr txBox="1"/>
              <p:nvPr/>
            </p:nvSpPr>
            <p:spPr>
              <a:xfrm>
                <a:off x="6682620" y="1599168"/>
                <a:ext cx="4233439" cy="723788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l-G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b="1" i="1" baseline="-25000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b="1" i="1" baseline="-2500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C01591C-7E27-9C5A-5868-5910BFCC69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2620" y="1599168"/>
                <a:ext cx="4233439" cy="723788"/>
              </a:xfrm>
              <a:prstGeom prst="rect">
                <a:avLst/>
              </a:prstGeom>
              <a:blipFill>
                <a:blip r:embed="rId3"/>
                <a:stretch>
                  <a:fillRect b="-1695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3180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457E524-41EB-58F5-8BBF-9BF14B317A7B}"/>
              </a:ext>
            </a:extLst>
          </p:cNvPr>
          <p:cNvSpPr txBox="1"/>
          <p:nvPr/>
        </p:nvSpPr>
        <p:spPr>
          <a:xfrm>
            <a:off x="838200" y="1953624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2c: Sensitivity on choice of reference reaction</a:t>
            </a:r>
            <a:endParaRPr lang="en-G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F2A336-8307-6D04-7D47-27469FB56626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2: </a:t>
            </a:r>
            <a:r>
              <a:rPr lang="en-GB" sz="3300" b="1" dirty="0"/>
              <a:t>Fission cross section measurements with the TOF technique</a:t>
            </a:r>
            <a:endParaRPr lang="en-GR" sz="33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307464-CB4B-55E3-BD7F-5D5AFDF5D3EA}"/>
              </a:ext>
            </a:extLst>
          </p:cNvPr>
          <p:cNvSpPr txBox="1"/>
          <p:nvPr/>
        </p:nvSpPr>
        <p:spPr>
          <a:xfrm>
            <a:off x="990600" y="2322956"/>
            <a:ext cx="106293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Effect of two different reference reactions, </a:t>
            </a:r>
            <a:r>
              <a:rPr lang="en-GB" b="1" baseline="30000" dirty="0">
                <a:solidFill>
                  <a:srgbClr val="FF0000"/>
                </a:solidFill>
              </a:rPr>
              <a:t>235</a:t>
            </a:r>
            <a:r>
              <a:rPr lang="en-GB" b="1" dirty="0">
                <a:solidFill>
                  <a:srgbClr val="FF0000"/>
                </a:solidFill>
              </a:rPr>
              <a:t>U(</a:t>
            </a:r>
            <a:r>
              <a:rPr lang="en-GB" b="1" dirty="0" err="1">
                <a:solidFill>
                  <a:srgbClr val="FF0000"/>
                </a:solidFill>
              </a:rPr>
              <a:t>n,f</a:t>
            </a:r>
            <a:r>
              <a:rPr lang="en-GB" b="1" dirty="0">
                <a:solidFill>
                  <a:srgbClr val="FF0000"/>
                </a:solidFill>
              </a:rPr>
              <a:t>)</a:t>
            </a:r>
            <a:r>
              <a:rPr lang="en-GB" b="1" dirty="0"/>
              <a:t> and </a:t>
            </a:r>
            <a:r>
              <a:rPr lang="en-GB" b="1" baseline="30000" dirty="0">
                <a:solidFill>
                  <a:srgbClr val="FF0000"/>
                </a:solidFill>
              </a:rPr>
              <a:t>10</a:t>
            </a:r>
            <a:r>
              <a:rPr lang="en-GB" b="1" dirty="0">
                <a:solidFill>
                  <a:srgbClr val="FF0000"/>
                </a:solidFill>
              </a:rPr>
              <a:t>B(</a:t>
            </a:r>
            <a:r>
              <a:rPr lang="en-GB" b="1" dirty="0" err="1">
                <a:solidFill>
                  <a:srgbClr val="FF0000"/>
                </a:solidFill>
              </a:rPr>
              <a:t>n,a</a:t>
            </a:r>
            <a:r>
              <a:rPr lang="en-GB" b="1" dirty="0">
                <a:solidFill>
                  <a:srgbClr val="FF0000"/>
                </a:solidFill>
              </a:rPr>
              <a:t>)</a:t>
            </a:r>
            <a:r>
              <a:rPr lang="en-GB" b="1" dirty="0"/>
              <a:t> in the extraction of </a:t>
            </a:r>
            <a:r>
              <a:rPr lang="el-GR" b="1" dirty="0"/>
              <a:t>σ(</a:t>
            </a:r>
            <a:r>
              <a:rPr lang="en-GB" b="1" baseline="30000" dirty="0"/>
              <a:t>243</a:t>
            </a:r>
            <a:r>
              <a:rPr lang="en-GB" b="1" dirty="0"/>
              <a:t>Am(</a:t>
            </a:r>
            <a:r>
              <a:rPr lang="en-GB" b="1" dirty="0" err="1"/>
              <a:t>n,f</a:t>
            </a:r>
            <a:r>
              <a:rPr lang="en-GB" b="1" dirty="0"/>
              <a:t>)).</a:t>
            </a:r>
          </a:p>
          <a:p>
            <a:r>
              <a:rPr lang="en-GB" b="1" dirty="0"/>
              <a:t>Which one is better to use (PLOT &amp; DISCUSSION)</a:t>
            </a:r>
            <a:endParaRPr lang="en-GR" dirty="0"/>
          </a:p>
        </p:txBody>
      </p:sp>
      <p:pic>
        <p:nvPicPr>
          <p:cNvPr id="10" name="Picture 9" descr="A graph of a graph showing a number of electrons&#10;&#10;Description automatically generated">
            <a:extLst>
              <a:ext uri="{FF2B5EF4-FFF2-40B4-BE49-F238E27FC236}">
                <a16:creationId xmlns:a16="http://schemas.microsoft.com/office/drawing/2014/main" id="{F1521CCA-6138-29E9-794B-84F233010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208" y="2831183"/>
            <a:ext cx="4923106" cy="37630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2795BF6-7D1E-1989-3687-1C5940605377}"/>
              </a:ext>
            </a:extLst>
          </p:cNvPr>
          <p:cNvSpPr txBox="1"/>
          <p:nvPr/>
        </p:nvSpPr>
        <p:spPr>
          <a:xfrm>
            <a:off x="870732" y="4062697"/>
            <a:ext cx="609834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R" b="1" dirty="0"/>
              <a:t>2c) i) </a:t>
            </a:r>
            <a:r>
              <a:rPr lang="en-GR" dirty="0"/>
              <a:t>Comment on the ratios calculated below for the </a:t>
            </a:r>
            <a:r>
              <a:rPr lang="en-GR" baseline="30000" dirty="0"/>
              <a:t>243</a:t>
            </a:r>
            <a:r>
              <a:rPr lang="en-GR" dirty="0"/>
              <a:t>Am(n,f) counts  with the two different reference reactions.</a:t>
            </a:r>
          </a:p>
          <a:p>
            <a:r>
              <a:rPr lang="en-GR" b="1" dirty="0"/>
              <a:t>WHAT WOULD YOU EXPECT????</a:t>
            </a:r>
          </a:p>
          <a:p>
            <a:r>
              <a:rPr lang="en-GR" b="1" dirty="0"/>
              <a:t>WHAT DO YOU GET??????</a:t>
            </a:r>
          </a:p>
          <a:p>
            <a:endParaRPr lang="en-GR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C01591C-7E27-9C5A-5868-5910BFCC6943}"/>
                  </a:ext>
                </a:extLst>
              </p:cNvPr>
              <p:cNvSpPr txBox="1"/>
              <p:nvPr/>
            </p:nvSpPr>
            <p:spPr>
              <a:xfrm>
                <a:off x="6682620" y="1599168"/>
                <a:ext cx="4233439" cy="723788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l-G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b="1" i="1" baseline="-25000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b="1" i="1" baseline="-2500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C01591C-7E27-9C5A-5868-5910BFCC69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2620" y="1599168"/>
                <a:ext cx="4233439" cy="723788"/>
              </a:xfrm>
              <a:prstGeom prst="rect">
                <a:avLst/>
              </a:prstGeom>
              <a:blipFill>
                <a:blip r:embed="rId4"/>
                <a:stretch>
                  <a:fillRect b="-1695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8536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0386F73-CF4D-2A2A-8739-7AF5D4D9DA9E}"/>
              </a:ext>
            </a:extLst>
          </p:cNvPr>
          <p:cNvSpPr txBox="1"/>
          <p:nvPr/>
        </p:nvSpPr>
        <p:spPr>
          <a:xfrm>
            <a:off x="838199" y="1843929"/>
            <a:ext cx="105155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2c ii) Zoom in different energy regions to see how the structures of the Target and Reference reactions evolve (</a:t>
            </a:r>
            <a:r>
              <a:rPr lang="en-GB" b="1" dirty="0">
                <a:solidFill>
                  <a:srgbClr val="FF0000"/>
                </a:solidFill>
              </a:rPr>
              <a:t>TOF to energy conversion</a:t>
            </a:r>
            <a:r>
              <a:rPr lang="en-GB" b="1" dirty="0"/>
              <a:t>)</a:t>
            </a:r>
            <a:endParaRPr lang="el-GR" b="1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EBA576-E11A-C18A-D430-84B71A06501E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2: </a:t>
            </a:r>
            <a:r>
              <a:rPr lang="en-GB" sz="3300" b="1" dirty="0"/>
              <a:t>Fission cross section measurements with the TOF technique</a:t>
            </a:r>
            <a:endParaRPr lang="en-GR" sz="3300" dirty="0"/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BBD6823A-65F0-213D-170B-A0114D2C4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531737"/>
            <a:ext cx="5968311" cy="8972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6C165E-2CE8-5CC4-48AC-6824E1C373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0617" y="2490260"/>
            <a:ext cx="4441162" cy="33149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704FDD-54EE-6BD5-7B48-7DEBFE759B07}"/>
              </a:ext>
            </a:extLst>
          </p:cNvPr>
          <p:cNvSpPr txBox="1"/>
          <p:nvPr/>
        </p:nvSpPr>
        <p:spPr>
          <a:xfrm>
            <a:off x="10439400" y="6111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A79722F-2C19-9B2D-E537-4869041A0C17}"/>
              </a:ext>
            </a:extLst>
          </p:cNvPr>
          <p:cNvSpPr/>
          <p:nvPr/>
        </p:nvSpPr>
        <p:spPr>
          <a:xfrm flipV="1">
            <a:off x="1524000" y="6237313"/>
            <a:ext cx="9144000" cy="45719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E066A2-0068-F031-A4A8-32BE9DC67F88}"/>
              </a:ext>
            </a:extLst>
          </p:cNvPr>
          <p:cNvSpPr/>
          <p:nvPr/>
        </p:nvSpPr>
        <p:spPr>
          <a:xfrm>
            <a:off x="2639616" y="6237312"/>
            <a:ext cx="9552384" cy="620688"/>
          </a:xfrm>
          <a:prstGeom prst="rect">
            <a:avLst/>
          </a:prstGeom>
          <a:gradFill flip="none" rotWithShape="1">
            <a:gsLst>
              <a:gs pos="0">
                <a:srgbClr val="3861AA">
                  <a:alpha val="3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31089D-A589-D88E-C2E4-5220A4804A1B}"/>
              </a:ext>
            </a:extLst>
          </p:cNvPr>
          <p:cNvSpPr txBox="1"/>
          <p:nvPr/>
        </p:nvSpPr>
        <p:spPr>
          <a:xfrm>
            <a:off x="4295800" y="6309320"/>
            <a:ext cx="78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595959"/>
                </a:solidFill>
              </a:rPr>
              <a:t>FIESTA 2024 – </a:t>
            </a:r>
            <a:r>
              <a:rPr lang="fr-FR" sz="1400" dirty="0" err="1">
                <a:solidFill>
                  <a:srgbClr val="595959"/>
                </a:solidFill>
              </a:rPr>
              <a:t>Practical</a:t>
            </a:r>
            <a:r>
              <a:rPr lang="fr-FR" sz="1400" dirty="0">
                <a:solidFill>
                  <a:srgbClr val="595959"/>
                </a:solidFill>
              </a:rPr>
              <a:t> on Fission Cross Sections – M. </a:t>
            </a:r>
            <a:r>
              <a:rPr lang="fr-FR" sz="1400" dirty="0" err="1">
                <a:solidFill>
                  <a:srgbClr val="595959"/>
                </a:solidFill>
              </a:rPr>
              <a:t>Diakaki</a:t>
            </a:r>
            <a:endParaRPr lang="fr-FR" sz="1400" dirty="0">
              <a:solidFill>
                <a:srgbClr val="595959"/>
              </a:solidFill>
            </a:endParaRPr>
          </a:p>
          <a:p>
            <a:pPr algn="ctr"/>
            <a:r>
              <a:rPr lang="fr-FR" sz="1400" dirty="0" err="1">
                <a:solidFill>
                  <a:srgbClr val="595959"/>
                </a:solidFill>
              </a:rPr>
              <a:t>November</a:t>
            </a:r>
            <a:r>
              <a:rPr lang="fr-FR" sz="1400" dirty="0">
                <a:solidFill>
                  <a:srgbClr val="595959"/>
                </a:solidFill>
              </a:rPr>
              <a:t> 18-22, 2024 </a:t>
            </a:r>
            <a:endParaRPr lang="en-GB" sz="1400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3AC7D55-D908-A1E8-BCFD-C229913E6021}"/>
              </a:ext>
            </a:extLst>
          </p:cNvPr>
          <p:cNvSpPr/>
          <p:nvPr/>
        </p:nvSpPr>
        <p:spPr>
          <a:xfrm flipV="1">
            <a:off x="0" y="6211025"/>
            <a:ext cx="12192000" cy="72006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7E28FB8-27A7-1521-EA0A-3E7D3D29F5C2}"/>
                  </a:ext>
                </a:extLst>
              </p:cNvPr>
              <p:cNvSpPr txBox="1"/>
              <p:nvPr/>
            </p:nvSpPr>
            <p:spPr>
              <a:xfrm>
                <a:off x="1524000" y="4255203"/>
                <a:ext cx="4233439" cy="723788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l-G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b="1" i="1" baseline="-25000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b="1" i="1" baseline="-2500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</m:oMath>
                  </m:oMathPara>
                </a14:m>
                <a:endParaRPr lang="en-GR" b="1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7E28FB8-27A7-1521-EA0A-3E7D3D29F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4255203"/>
                <a:ext cx="4233439" cy="723788"/>
              </a:xfrm>
              <a:prstGeom prst="rect">
                <a:avLst/>
              </a:prstGeom>
              <a:blipFill>
                <a:blip r:embed="rId4"/>
                <a:stretch>
                  <a:fillRect b="-1695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334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17747-5D9A-8A03-EE52-18D34FCD7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2359"/>
            <a:ext cx="10515600" cy="1325563"/>
          </a:xfrm>
        </p:spPr>
        <p:txBody>
          <a:bodyPr/>
          <a:lstStyle/>
          <a:p>
            <a:r>
              <a:rPr lang="en-GR" b="1" dirty="0"/>
              <a:t>OUTLINE OF PRACTICAL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E0FB4-4F93-44AE-264E-1F7DCDA8F4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69119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R" b="1" dirty="0"/>
              <a:t>GOAL: </a:t>
            </a:r>
          </a:p>
          <a:p>
            <a:pPr marL="0" indent="0">
              <a:buNone/>
            </a:pPr>
            <a:r>
              <a:rPr lang="en-GR" dirty="0"/>
              <a:t>	</a:t>
            </a:r>
            <a:r>
              <a:rPr lang="en-GR" sz="2400" dirty="0"/>
              <a:t>1) To </a:t>
            </a:r>
            <a:r>
              <a:rPr lang="en-GR" sz="2400" b="1" dirty="0"/>
              <a:t>extract</a:t>
            </a:r>
            <a:r>
              <a:rPr lang="en-GR" sz="2400" dirty="0"/>
              <a:t> </a:t>
            </a:r>
            <a:r>
              <a:rPr lang="en-GR" sz="2400" b="1" dirty="0"/>
              <a:t>n-induced fission cross section (cs-</a:t>
            </a:r>
            <a:r>
              <a:rPr lang="el-GR" sz="2400" b="1" dirty="0"/>
              <a:t> «σ»</a:t>
            </a:r>
            <a:r>
              <a:rPr lang="en-GR" sz="2400" b="1" dirty="0"/>
              <a:t>) </a:t>
            </a:r>
            <a:r>
              <a:rPr lang="en-GR" sz="2400" dirty="0"/>
              <a:t>from real data.</a:t>
            </a:r>
            <a:r>
              <a:rPr lang="el-GR" sz="2400" dirty="0"/>
              <a:t> </a:t>
            </a:r>
            <a:r>
              <a:rPr lang="el-GR" sz="2400" b="1" dirty="0">
                <a:solidFill>
                  <a:srgbClr val="FF0000"/>
                </a:solidFill>
              </a:rPr>
              <a:t>(ΕΧ. 1)</a:t>
            </a:r>
            <a:endParaRPr lang="en-GR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R" sz="2400" dirty="0"/>
              <a:t>	2) Understand the importance of the </a:t>
            </a:r>
            <a:r>
              <a:rPr lang="en-GR" sz="2400" b="1" dirty="0"/>
              <a:t>reference reaction chosen</a:t>
            </a:r>
            <a:r>
              <a:rPr lang="el-GR" sz="2400" b="1" dirty="0"/>
              <a:t> </a:t>
            </a:r>
            <a:r>
              <a:rPr lang="el-GR" sz="2400" b="1" dirty="0">
                <a:solidFill>
                  <a:srgbClr val="FF0000"/>
                </a:solidFill>
              </a:rPr>
              <a:t>(</a:t>
            </a:r>
            <a:r>
              <a:rPr lang="en-US" sz="2400" b="1" dirty="0">
                <a:solidFill>
                  <a:srgbClr val="FF0000"/>
                </a:solidFill>
              </a:rPr>
              <a:t>EX. 2,3)</a:t>
            </a:r>
            <a:endParaRPr lang="en-GR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R" sz="2400" dirty="0"/>
              <a:t>	3) Understand the differences of the </a:t>
            </a:r>
            <a:r>
              <a:rPr lang="en-GR" sz="2400" b="1" dirty="0"/>
              <a:t>different techniques </a:t>
            </a:r>
            <a:r>
              <a:rPr lang="en-GR" sz="2400" dirty="0"/>
              <a:t>(white neutron beam, monoenergetic neutron beam) </a:t>
            </a:r>
            <a:r>
              <a:rPr lang="en-GR" sz="2400" b="1" dirty="0">
                <a:solidFill>
                  <a:srgbClr val="FF0000"/>
                </a:solidFill>
              </a:rPr>
              <a:t>(EX. 2,3)</a:t>
            </a:r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n-GR" dirty="0"/>
          </a:p>
          <a:p>
            <a:pPr marL="0" indent="0">
              <a:buNone/>
            </a:pPr>
            <a:r>
              <a:rPr lang="en-GR" dirty="0"/>
              <a:t>Implementation of course in </a:t>
            </a:r>
            <a:r>
              <a:rPr lang="en-GR" b="1" dirty="0"/>
              <a:t>Jupyter Notebook </a:t>
            </a:r>
            <a:r>
              <a:rPr lang="en-GR" dirty="0"/>
              <a:t>(many thanks to </a:t>
            </a:r>
            <a:r>
              <a:rPr lang="en-GR" b="1" dirty="0"/>
              <a:t>Thanos Stamatopoulos</a:t>
            </a:r>
            <a:r>
              <a:rPr lang="en-GR" dirty="0"/>
              <a:t> (LANL))</a:t>
            </a:r>
          </a:p>
          <a:p>
            <a:pPr marL="0" indent="0">
              <a:buNone/>
            </a:pPr>
            <a:endParaRPr lang="en-G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3CD4CD-A034-853D-2F40-B7F8139ED3B1}"/>
              </a:ext>
            </a:extLst>
          </p:cNvPr>
          <p:cNvSpPr/>
          <p:nvPr/>
        </p:nvSpPr>
        <p:spPr>
          <a:xfrm flipV="1">
            <a:off x="1524000" y="6237313"/>
            <a:ext cx="9144000" cy="45719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A477DD-0B5F-E266-277A-04EA50B358F6}"/>
              </a:ext>
            </a:extLst>
          </p:cNvPr>
          <p:cNvSpPr/>
          <p:nvPr/>
        </p:nvSpPr>
        <p:spPr>
          <a:xfrm>
            <a:off x="2639616" y="6237312"/>
            <a:ext cx="9552384" cy="620688"/>
          </a:xfrm>
          <a:prstGeom prst="rect">
            <a:avLst/>
          </a:prstGeom>
          <a:gradFill flip="none" rotWithShape="1">
            <a:gsLst>
              <a:gs pos="0">
                <a:srgbClr val="3861AA">
                  <a:alpha val="3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1C352695-9F86-BF9C-485C-538C67E57724}"/>
              </a:ext>
            </a:extLst>
          </p:cNvPr>
          <p:cNvSpPr txBox="1"/>
          <p:nvPr/>
        </p:nvSpPr>
        <p:spPr>
          <a:xfrm>
            <a:off x="4295800" y="6309320"/>
            <a:ext cx="78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595959"/>
                </a:solidFill>
              </a:rPr>
              <a:t>FIESTA 2024 – </a:t>
            </a:r>
            <a:r>
              <a:rPr lang="fr-FR" sz="1400" dirty="0" err="1">
                <a:solidFill>
                  <a:srgbClr val="595959"/>
                </a:solidFill>
              </a:rPr>
              <a:t>Practical</a:t>
            </a:r>
            <a:r>
              <a:rPr lang="fr-FR" sz="1400" dirty="0">
                <a:solidFill>
                  <a:srgbClr val="595959"/>
                </a:solidFill>
              </a:rPr>
              <a:t> on Fission Cross Sections – M. </a:t>
            </a:r>
            <a:r>
              <a:rPr lang="fr-FR" sz="1400" dirty="0" err="1">
                <a:solidFill>
                  <a:srgbClr val="595959"/>
                </a:solidFill>
              </a:rPr>
              <a:t>Diakaki</a:t>
            </a:r>
            <a:endParaRPr lang="fr-FR" sz="1400" dirty="0">
              <a:solidFill>
                <a:srgbClr val="595959"/>
              </a:solidFill>
            </a:endParaRPr>
          </a:p>
          <a:p>
            <a:pPr algn="ctr"/>
            <a:r>
              <a:rPr lang="fr-FR" sz="1400" dirty="0" err="1">
                <a:solidFill>
                  <a:srgbClr val="595959"/>
                </a:solidFill>
              </a:rPr>
              <a:t>November</a:t>
            </a:r>
            <a:r>
              <a:rPr lang="fr-FR" sz="1400" dirty="0">
                <a:solidFill>
                  <a:srgbClr val="595959"/>
                </a:solidFill>
              </a:rPr>
              <a:t> 18-22, 2024 </a:t>
            </a:r>
            <a:endParaRPr lang="en-GB" sz="1400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7F40E1-FAF8-5F8E-E693-13202F30E631}"/>
              </a:ext>
            </a:extLst>
          </p:cNvPr>
          <p:cNvSpPr/>
          <p:nvPr/>
        </p:nvSpPr>
        <p:spPr>
          <a:xfrm flipV="1">
            <a:off x="0" y="6211025"/>
            <a:ext cx="12192000" cy="72006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749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9981EEF-D59B-015F-7362-511864D87C1D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2: </a:t>
            </a:r>
            <a:r>
              <a:rPr lang="en-GB" sz="3300" b="1" dirty="0"/>
              <a:t>Fission cross section measurements with the TOF technique</a:t>
            </a:r>
            <a:endParaRPr lang="en-GR" sz="33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0D16B2-157A-210D-96D0-983F84573EC6}"/>
              </a:ext>
            </a:extLst>
          </p:cNvPr>
          <p:cNvSpPr txBox="1"/>
          <p:nvPr/>
        </p:nvSpPr>
        <p:spPr>
          <a:xfrm>
            <a:off x="990600" y="1843088"/>
            <a:ext cx="80689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2c iii) Effect of small neutron energy uncertainty in the fission cross section results</a:t>
            </a:r>
          </a:p>
          <a:p>
            <a:r>
              <a:rPr lang="en-GB" dirty="0"/>
              <a:t>Energy uncertainty due to uncertainties in resolution function</a:t>
            </a:r>
            <a:r>
              <a:rPr lang="el-GR" dirty="0"/>
              <a:t>.</a:t>
            </a:r>
            <a:endParaRPr lang="en-GR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3EB56D-0BEA-1D0E-160A-47BD1D3C7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2652595"/>
            <a:ext cx="7772400" cy="7764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59D2E3-9C49-2196-DFE0-E4FD999BA95F}"/>
              </a:ext>
            </a:extLst>
          </p:cNvPr>
          <p:cNvSpPr txBox="1"/>
          <p:nvPr/>
        </p:nvSpPr>
        <p:spPr>
          <a:xfrm>
            <a:off x="925482" y="3814982"/>
            <a:ext cx="103069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From your results, which reference reaction would you prefer to measure the cross section of the </a:t>
            </a:r>
            <a:r>
              <a:rPr lang="en-GB" b="1" baseline="30000" dirty="0"/>
              <a:t>243</a:t>
            </a:r>
            <a:r>
              <a:rPr lang="en-GB" b="1" dirty="0"/>
              <a:t>Am(</a:t>
            </a:r>
            <a:r>
              <a:rPr lang="en-GB" b="1" dirty="0" err="1"/>
              <a:t>n,f</a:t>
            </a:r>
            <a:r>
              <a:rPr lang="en-GB" b="1" dirty="0"/>
              <a:t>)</a:t>
            </a:r>
          </a:p>
          <a:p>
            <a:r>
              <a:rPr lang="en-GB" b="1" dirty="0"/>
              <a:t>reaction at the energy range 1-100 eV (Resolved Resonance Region) ? </a:t>
            </a:r>
          </a:p>
          <a:p>
            <a:r>
              <a:rPr lang="en-GB" b="1" baseline="30000" dirty="0">
                <a:solidFill>
                  <a:srgbClr val="FF0000"/>
                </a:solidFill>
              </a:rPr>
              <a:t>235</a:t>
            </a:r>
            <a:r>
              <a:rPr lang="en-GB" b="1" dirty="0">
                <a:solidFill>
                  <a:srgbClr val="FF0000"/>
                </a:solidFill>
              </a:rPr>
              <a:t>U(</a:t>
            </a:r>
            <a:r>
              <a:rPr lang="en-GB" b="1" dirty="0" err="1">
                <a:solidFill>
                  <a:srgbClr val="FF0000"/>
                </a:solidFill>
              </a:rPr>
              <a:t>n,f</a:t>
            </a:r>
            <a:r>
              <a:rPr lang="en-GB" b="1" dirty="0">
                <a:solidFill>
                  <a:srgbClr val="FF0000"/>
                </a:solidFill>
              </a:rPr>
              <a:t>)</a:t>
            </a:r>
            <a:r>
              <a:rPr lang="en-GB" b="1" dirty="0"/>
              <a:t> or </a:t>
            </a:r>
            <a:r>
              <a:rPr lang="en-GB" b="1" baseline="30000" dirty="0">
                <a:solidFill>
                  <a:srgbClr val="FF0000"/>
                </a:solidFill>
              </a:rPr>
              <a:t>10</a:t>
            </a:r>
            <a:r>
              <a:rPr lang="en-GB" b="1" dirty="0">
                <a:solidFill>
                  <a:srgbClr val="FF0000"/>
                </a:solidFill>
              </a:rPr>
              <a:t>B(</a:t>
            </a:r>
            <a:r>
              <a:rPr lang="en-GB" b="1" dirty="0" err="1">
                <a:solidFill>
                  <a:srgbClr val="FF0000"/>
                </a:solidFill>
              </a:rPr>
              <a:t>n,a</a:t>
            </a:r>
            <a:r>
              <a:rPr lang="en-GB" b="1" dirty="0">
                <a:solidFill>
                  <a:srgbClr val="FF0000"/>
                </a:solidFill>
              </a:rPr>
              <a:t>) ???????????</a:t>
            </a:r>
            <a:endParaRPr lang="en-G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CE578C-175C-E3E0-6CA9-DCE356EA8346}"/>
              </a:ext>
            </a:extLst>
          </p:cNvPr>
          <p:cNvSpPr txBox="1"/>
          <p:nvPr/>
        </p:nvSpPr>
        <p:spPr>
          <a:xfrm>
            <a:off x="990600" y="5124294"/>
            <a:ext cx="69576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2d) Choice of the proper binning (JUST PLOT, ZOOM </a:t>
            </a:r>
          </a:p>
          <a:p>
            <a:r>
              <a:rPr lang="en-GB" b="1" dirty="0"/>
              <a:t>AND DISCUSS):</a:t>
            </a:r>
            <a:endParaRPr lang="en-GR" dirty="0"/>
          </a:p>
        </p:txBody>
      </p:sp>
      <p:pic>
        <p:nvPicPr>
          <p:cNvPr id="13" name="Picture 12" descr="A white rectangular frame with blue text&#10;&#10;Description automatically generated with medium confidence">
            <a:extLst>
              <a:ext uri="{FF2B5EF4-FFF2-40B4-BE49-F238E27FC236}">
                <a16:creationId xmlns:a16="http://schemas.microsoft.com/office/drawing/2014/main" id="{DDBDA433-114C-9C89-374C-3D33677A10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8976" y="5004887"/>
            <a:ext cx="5359499" cy="122667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416A76B-9C05-071E-4E53-60FD97C6EFB7}"/>
              </a:ext>
            </a:extLst>
          </p:cNvPr>
          <p:cNvSpPr/>
          <p:nvPr/>
        </p:nvSpPr>
        <p:spPr>
          <a:xfrm>
            <a:off x="3545144" y="3130551"/>
            <a:ext cx="493456" cy="1322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F6D8D3-6031-3230-CA07-A42D7AD087B7}"/>
              </a:ext>
            </a:extLst>
          </p:cNvPr>
          <p:cNvSpPr txBox="1"/>
          <p:nvPr/>
        </p:nvSpPr>
        <p:spPr>
          <a:xfrm>
            <a:off x="10439400" y="6111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7EE00D-AF15-0377-7865-B25AD0765ED7}"/>
              </a:ext>
            </a:extLst>
          </p:cNvPr>
          <p:cNvSpPr/>
          <p:nvPr/>
        </p:nvSpPr>
        <p:spPr>
          <a:xfrm flipV="1">
            <a:off x="1524000" y="6237313"/>
            <a:ext cx="9144000" cy="45719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DEB19D-0B4C-155E-6236-74BE28D3725D}"/>
              </a:ext>
            </a:extLst>
          </p:cNvPr>
          <p:cNvSpPr/>
          <p:nvPr/>
        </p:nvSpPr>
        <p:spPr>
          <a:xfrm>
            <a:off x="2639616" y="6237312"/>
            <a:ext cx="9552384" cy="620688"/>
          </a:xfrm>
          <a:prstGeom prst="rect">
            <a:avLst/>
          </a:prstGeom>
          <a:gradFill flip="none" rotWithShape="1">
            <a:gsLst>
              <a:gs pos="0">
                <a:srgbClr val="3861AA">
                  <a:alpha val="3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704915-4F12-0E06-EAE0-98261C594351}"/>
              </a:ext>
            </a:extLst>
          </p:cNvPr>
          <p:cNvSpPr txBox="1"/>
          <p:nvPr/>
        </p:nvSpPr>
        <p:spPr>
          <a:xfrm>
            <a:off x="4295800" y="6309320"/>
            <a:ext cx="78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595959"/>
                </a:solidFill>
              </a:rPr>
              <a:t>FIESTA 2024 – </a:t>
            </a:r>
            <a:r>
              <a:rPr lang="fr-FR" sz="1400" dirty="0" err="1">
                <a:solidFill>
                  <a:srgbClr val="595959"/>
                </a:solidFill>
              </a:rPr>
              <a:t>Practical</a:t>
            </a:r>
            <a:r>
              <a:rPr lang="fr-FR" sz="1400" dirty="0">
                <a:solidFill>
                  <a:srgbClr val="595959"/>
                </a:solidFill>
              </a:rPr>
              <a:t> on Fission Cross Sections – M. </a:t>
            </a:r>
            <a:r>
              <a:rPr lang="fr-FR" sz="1400" dirty="0" err="1">
                <a:solidFill>
                  <a:srgbClr val="595959"/>
                </a:solidFill>
              </a:rPr>
              <a:t>Diakaki</a:t>
            </a:r>
            <a:endParaRPr lang="fr-FR" sz="1400" dirty="0">
              <a:solidFill>
                <a:srgbClr val="595959"/>
              </a:solidFill>
            </a:endParaRPr>
          </a:p>
          <a:p>
            <a:pPr algn="ctr"/>
            <a:r>
              <a:rPr lang="fr-FR" sz="1400" dirty="0" err="1">
                <a:solidFill>
                  <a:srgbClr val="595959"/>
                </a:solidFill>
              </a:rPr>
              <a:t>November</a:t>
            </a:r>
            <a:r>
              <a:rPr lang="fr-FR" sz="1400" dirty="0">
                <a:solidFill>
                  <a:srgbClr val="595959"/>
                </a:solidFill>
              </a:rPr>
              <a:t> 18-22, 2024 </a:t>
            </a:r>
            <a:endParaRPr lang="en-GB" sz="1400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22031DF-B92C-806B-4206-7A698DCF09CC}"/>
              </a:ext>
            </a:extLst>
          </p:cNvPr>
          <p:cNvSpPr/>
          <p:nvPr/>
        </p:nvSpPr>
        <p:spPr>
          <a:xfrm flipV="1">
            <a:off x="0" y="6211025"/>
            <a:ext cx="12192000" cy="72006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932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7FFF5-CF33-92A5-1032-6EC1A7428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123" y="1809878"/>
            <a:ext cx="10515600" cy="4351338"/>
          </a:xfrm>
        </p:spPr>
        <p:txBody>
          <a:bodyPr/>
          <a:lstStyle/>
          <a:p>
            <a:r>
              <a:rPr lang="en-GB" dirty="0"/>
              <a:t>Neutron producing reaction: </a:t>
            </a:r>
            <a:r>
              <a:rPr lang="en-GB" baseline="30000" dirty="0"/>
              <a:t>3</a:t>
            </a:r>
            <a:r>
              <a:rPr lang="en-GB" dirty="0"/>
              <a:t>H(</a:t>
            </a:r>
            <a:r>
              <a:rPr lang="en-GB" dirty="0" err="1"/>
              <a:t>d,n</a:t>
            </a:r>
            <a:r>
              <a:rPr lang="en-GB" dirty="0"/>
              <a:t>)</a:t>
            </a:r>
            <a:r>
              <a:rPr lang="en-GB" baseline="30000" dirty="0"/>
              <a:t>4</a:t>
            </a:r>
            <a:r>
              <a:rPr lang="en-GB" dirty="0"/>
              <a:t>He</a:t>
            </a:r>
          </a:p>
          <a:p>
            <a:r>
              <a:rPr lang="en-GB" dirty="0" err="1"/>
              <a:t>E</a:t>
            </a:r>
            <a:r>
              <a:rPr lang="en-GB" baseline="-25000" dirty="0" err="1"/>
              <a:t>n</a:t>
            </a:r>
            <a:r>
              <a:rPr lang="en-GB" dirty="0"/>
              <a:t>: ~16.5 MeV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3DCC7D-EE8E-A27E-1762-0BB1FAE62FDD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3: </a:t>
            </a:r>
            <a:r>
              <a:rPr lang="en-GB" sz="3300" b="1" dirty="0"/>
              <a:t>Fission cross section measurements with Quasi-monoenergetic beams</a:t>
            </a:r>
            <a:endParaRPr lang="en-GR" sz="3300" b="1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7994ED2-FBB1-F027-DB04-06239ABE0BAF}"/>
              </a:ext>
            </a:extLst>
          </p:cNvPr>
          <p:cNvSpPr/>
          <p:nvPr/>
        </p:nvSpPr>
        <p:spPr>
          <a:xfrm>
            <a:off x="5316738" y="2798108"/>
            <a:ext cx="1271588" cy="2243138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tx1">
                <a:alpha val="1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E5C577D-E8F2-0A83-086C-9486F60F0C6D}"/>
              </a:ext>
            </a:extLst>
          </p:cNvPr>
          <p:cNvSpPr/>
          <p:nvPr/>
        </p:nvSpPr>
        <p:spPr>
          <a:xfrm>
            <a:off x="5316738" y="3101432"/>
            <a:ext cx="42642" cy="16364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74A9157-C7A0-A0AF-E663-51B76F4966A4}"/>
              </a:ext>
            </a:extLst>
          </p:cNvPr>
          <p:cNvCxnSpPr>
            <a:cxnSpLocks/>
            <a:stCxn id="32" idx="0"/>
          </p:cNvCxnSpPr>
          <p:nvPr/>
        </p:nvCxnSpPr>
        <p:spPr>
          <a:xfrm flipV="1">
            <a:off x="4995767" y="3101432"/>
            <a:ext cx="1328740" cy="953995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C2ABBC1-2001-4A16-C2D0-5BE92E33C3BD}"/>
              </a:ext>
            </a:extLst>
          </p:cNvPr>
          <p:cNvSpPr txBox="1"/>
          <p:nvPr/>
        </p:nvSpPr>
        <p:spPr>
          <a:xfrm>
            <a:off x="4797636" y="4055427"/>
            <a:ext cx="396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DA49F2-FD7F-6844-2AA7-25C813DFD70B}"/>
              </a:ext>
            </a:extLst>
          </p:cNvPr>
          <p:cNvSpPr txBox="1"/>
          <p:nvPr/>
        </p:nvSpPr>
        <p:spPr>
          <a:xfrm>
            <a:off x="5288180" y="3231510"/>
            <a:ext cx="396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20B53E5-37B8-F925-01D1-DB547ECEDC74}"/>
              </a:ext>
            </a:extLst>
          </p:cNvPr>
          <p:cNvSpPr txBox="1"/>
          <p:nvPr/>
        </p:nvSpPr>
        <p:spPr>
          <a:xfrm>
            <a:off x="5228202" y="4723159"/>
            <a:ext cx="488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R" sz="2000" b="1" dirty="0">
                <a:solidFill>
                  <a:srgbClr val="FF0000"/>
                </a:solidFill>
              </a:rPr>
              <a:t>tar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A15A203-9EE0-DABC-64C5-CCC4545CA8EA}"/>
              </a:ext>
            </a:extLst>
          </p:cNvPr>
          <p:cNvSpPr/>
          <p:nvPr/>
        </p:nvSpPr>
        <p:spPr>
          <a:xfrm>
            <a:off x="6545683" y="2798108"/>
            <a:ext cx="45719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836D88C-73B4-DBB4-3527-5AECC919B909}"/>
              </a:ext>
            </a:extLst>
          </p:cNvPr>
          <p:cNvCxnSpPr>
            <a:cxnSpLocks/>
          </p:cNvCxnSpPr>
          <p:nvPr/>
        </p:nvCxnSpPr>
        <p:spPr>
          <a:xfrm>
            <a:off x="5500924" y="3741078"/>
            <a:ext cx="9302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F97BA688-86B3-9ED2-C8F7-38DB95E7CD1C}"/>
              </a:ext>
            </a:extLst>
          </p:cNvPr>
          <p:cNvCxnSpPr>
            <a:cxnSpLocks/>
          </p:cNvCxnSpPr>
          <p:nvPr/>
        </p:nvCxnSpPr>
        <p:spPr>
          <a:xfrm>
            <a:off x="5910499" y="3416176"/>
            <a:ext cx="5206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BF4530DA-E896-AF15-5844-8E1DB4FF155B}"/>
              </a:ext>
            </a:extLst>
          </p:cNvPr>
          <p:cNvCxnSpPr>
            <a:cxnSpLocks/>
          </p:cNvCxnSpPr>
          <p:nvPr/>
        </p:nvCxnSpPr>
        <p:spPr>
          <a:xfrm>
            <a:off x="5684442" y="3579152"/>
            <a:ext cx="7562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0C719038-D0F5-23C1-76A1-7872DB7F8E06}"/>
              </a:ext>
            </a:extLst>
          </p:cNvPr>
          <p:cNvSpPr txBox="1"/>
          <p:nvPr/>
        </p:nvSpPr>
        <p:spPr>
          <a:xfrm>
            <a:off x="6013058" y="3676787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R" dirty="0">
                <a:solidFill>
                  <a:srgbClr val="0070C0"/>
                </a:solidFill>
              </a:rPr>
              <a:t>e-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6BABEA1-52F0-0598-6AAD-B307670C0FED}"/>
              </a:ext>
            </a:extLst>
          </p:cNvPr>
          <p:cNvSpPr/>
          <p:nvPr/>
        </p:nvSpPr>
        <p:spPr>
          <a:xfrm>
            <a:off x="5644138" y="361259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198ADD96-5D18-4401-21D8-41265E11358C}"/>
              </a:ext>
            </a:extLst>
          </p:cNvPr>
          <p:cNvSpPr/>
          <p:nvPr/>
        </p:nvSpPr>
        <p:spPr>
          <a:xfrm>
            <a:off x="5671746" y="346356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8EC59BB-BFD5-4248-DF3A-8F89FBF8D543}"/>
              </a:ext>
            </a:extLst>
          </p:cNvPr>
          <p:cNvSpPr/>
          <p:nvPr/>
        </p:nvSpPr>
        <p:spPr>
          <a:xfrm>
            <a:off x="5772486" y="350473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724EA63-95FA-82A4-2AC6-18D02F391F51}"/>
              </a:ext>
            </a:extLst>
          </p:cNvPr>
          <p:cNvSpPr/>
          <p:nvPr/>
        </p:nvSpPr>
        <p:spPr>
          <a:xfrm>
            <a:off x="5852561" y="3409156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DF2C7EBF-FBBB-8C08-61E8-27228FD2BE20}"/>
              </a:ext>
            </a:extLst>
          </p:cNvPr>
          <p:cNvSpPr/>
          <p:nvPr/>
        </p:nvSpPr>
        <p:spPr>
          <a:xfrm>
            <a:off x="5781282" y="335878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F219885-5F03-E472-1B5B-7437B59E5D5C}"/>
              </a:ext>
            </a:extLst>
          </p:cNvPr>
          <p:cNvSpPr/>
          <p:nvPr/>
        </p:nvSpPr>
        <p:spPr>
          <a:xfrm>
            <a:off x="5910842" y="343638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5160B2D-7214-5698-848E-97BCBED157BD}"/>
              </a:ext>
            </a:extLst>
          </p:cNvPr>
          <p:cNvSpPr/>
          <p:nvPr/>
        </p:nvSpPr>
        <p:spPr>
          <a:xfrm>
            <a:off x="5938450" y="328734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A052BAF-5F6F-A565-E083-D80337BDC8C1}"/>
              </a:ext>
            </a:extLst>
          </p:cNvPr>
          <p:cNvSpPr/>
          <p:nvPr/>
        </p:nvSpPr>
        <p:spPr>
          <a:xfrm>
            <a:off x="6039190" y="3328513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8B551AE0-2B65-9002-1DE4-C44E11DF09C1}"/>
              </a:ext>
            </a:extLst>
          </p:cNvPr>
          <p:cNvSpPr/>
          <p:nvPr/>
        </p:nvSpPr>
        <p:spPr>
          <a:xfrm>
            <a:off x="6119265" y="323293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68CA8E6D-2237-E1BB-7D55-FE14E5DCC077}"/>
              </a:ext>
            </a:extLst>
          </p:cNvPr>
          <p:cNvSpPr/>
          <p:nvPr/>
        </p:nvSpPr>
        <p:spPr>
          <a:xfrm>
            <a:off x="6047986" y="318256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BD047D8C-BB34-3818-0923-E6BFF9A0FDC0}"/>
              </a:ext>
            </a:extLst>
          </p:cNvPr>
          <p:cNvSpPr/>
          <p:nvPr/>
        </p:nvSpPr>
        <p:spPr>
          <a:xfrm>
            <a:off x="5403628" y="376499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22EC0BA-294B-E213-FFFF-9C610912CF51}"/>
              </a:ext>
            </a:extLst>
          </p:cNvPr>
          <p:cNvSpPr/>
          <p:nvPr/>
        </p:nvSpPr>
        <p:spPr>
          <a:xfrm>
            <a:off x="5431236" y="361596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27B0618-A340-08FD-B553-A53D43B1D884}"/>
              </a:ext>
            </a:extLst>
          </p:cNvPr>
          <p:cNvSpPr/>
          <p:nvPr/>
        </p:nvSpPr>
        <p:spPr>
          <a:xfrm>
            <a:off x="5531976" y="365713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86A1328-5C5A-2489-E9DA-6A1E118F7C52}"/>
              </a:ext>
            </a:extLst>
          </p:cNvPr>
          <p:cNvSpPr/>
          <p:nvPr/>
        </p:nvSpPr>
        <p:spPr>
          <a:xfrm>
            <a:off x="5612051" y="3561556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0E705E1F-AAB3-F4B9-3384-663173CD5960}"/>
              </a:ext>
            </a:extLst>
          </p:cNvPr>
          <p:cNvSpPr/>
          <p:nvPr/>
        </p:nvSpPr>
        <p:spPr>
          <a:xfrm>
            <a:off x="5540772" y="351118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EB0974E-3A26-C924-D400-E6F0B3AB5EE9}"/>
              </a:ext>
            </a:extLst>
          </p:cNvPr>
          <p:cNvSpPr txBox="1"/>
          <p:nvPr/>
        </p:nvSpPr>
        <p:spPr>
          <a:xfrm>
            <a:off x="5604712" y="4232891"/>
            <a:ext cx="569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R" dirty="0"/>
              <a:t>GAS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BCEE0A2-BD0A-FAB3-6075-852DCC735754}"/>
              </a:ext>
            </a:extLst>
          </p:cNvPr>
          <p:cNvSpPr/>
          <p:nvPr/>
        </p:nvSpPr>
        <p:spPr>
          <a:xfrm>
            <a:off x="4025957" y="2798108"/>
            <a:ext cx="1271588" cy="2243138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tx1">
                <a:alpha val="1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D0DD10E-5694-E9A6-3723-9E40C42DD1FE}"/>
              </a:ext>
            </a:extLst>
          </p:cNvPr>
          <p:cNvSpPr/>
          <p:nvPr/>
        </p:nvSpPr>
        <p:spPr>
          <a:xfrm>
            <a:off x="5244199" y="3101432"/>
            <a:ext cx="42642" cy="163649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C2FD312-9F10-6D9C-3773-F7E84EA8AA7C}"/>
              </a:ext>
            </a:extLst>
          </p:cNvPr>
          <p:cNvSpPr/>
          <p:nvPr/>
        </p:nvSpPr>
        <p:spPr>
          <a:xfrm>
            <a:off x="4031392" y="2798108"/>
            <a:ext cx="45719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FB43F-9CC6-71A7-4DBC-A1F44F8A0097}"/>
              </a:ext>
            </a:extLst>
          </p:cNvPr>
          <p:cNvSpPr txBox="1"/>
          <p:nvPr/>
        </p:nvSpPr>
        <p:spPr>
          <a:xfrm>
            <a:off x="4882921" y="4747528"/>
            <a:ext cx="4900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ref</a:t>
            </a:r>
            <a:endParaRPr lang="en-GR" dirty="0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E0892247-9826-F463-43B3-060928084998}"/>
              </a:ext>
            </a:extLst>
          </p:cNvPr>
          <p:cNvCxnSpPr>
            <a:cxnSpLocks/>
          </p:cNvCxnSpPr>
          <p:nvPr/>
        </p:nvCxnSpPr>
        <p:spPr>
          <a:xfrm flipH="1" flipV="1">
            <a:off x="4476468" y="3654043"/>
            <a:ext cx="767731" cy="4013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C10353E3-53A9-BFD6-8339-45448584CC30}"/>
              </a:ext>
            </a:extLst>
          </p:cNvPr>
          <p:cNvGrpSpPr/>
          <p:nvPr/>
        </p:nvGrpSpPr>
        <p:grpSpPr>
          <a:xfrm>
            <a:off x="1021102" y="2859629"/>
            <a:ext cx="4516992" cy="1898102"/>
            <a:chOff x="4949757" y="1574637"/>
            <a:chExt cx="4516992" cy="18981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96DD445-C423-42CD-0A3B-7D18C7BDC999}"/>
                </a:ext>
              </a:extLst>
            </p:cNvPr>
            <p:cNvGrpSpPr/>
            <p:nvPr/>
          </p:nvGrpSpPr>
          <p:grpSpPr>
            <a:xfrm>
              <a:off x="4949757" y="2005230"/>
              <a:ext cx="4516992" cy="1467509"/>
              <a:chOff x="1452795" y="4118374"/>
              <a:chExt cx="4516992" cy="1467509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20D702C-8FD0-6DF0-CF08-A24320AC36D4}"/>
                  </a:ext>
                </a:extLst>
              </p:cNvPr>
              <p:cNvSpPr/>
              <p:nvPr/>
            </p:nvSpPr>
            <p:spPr bwMode="auto">
              <a:xfrm>
                <a:off x="3264359" y="4505713"/>
                <a:ext cx="185960" cy="314887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FFFF00"/>
                  </a:solidFill>
                </a:endParaRPr>
              </a:p>
            </p:txBody>
          </p:sp>
          <p:grpSp>
            <p:nvGrpSpPr>
              <p:cNvPr id="13" name="Group 87">
                <a:extLst>
                  <a:ext uri="{FF2B5EF4-FFF2-40B4-BE49-F238E27FC236}">
                    <a16:creationId xmlns:a16="http://schemas.microsoft.com/office/drawing/2014/main" id="{3D2C5218-DBCC-EE5C-F9D3-832764F3089C}"/>
                  </a:ext>
                </a:extLst>
              </p:cNvPr>
              <p:cNvGrpSpPr/>
              <p:nvPr/>
            </p:nvGrpSpPr>
            <p:grpSpPr>
              <a:xfrm>
                <a:off x="1452795" y="4118374"/>
                <a:ext cx="4516992" cy="1467509"/>
                <a:chOff x="-272591" y="2765332"/>
                <a:chExt cx="5454191" cy="2771160"/>
              </a:xfrm>
            </p:grpSpPr>
            <p:grpSp>
              <p:nvGrpSpPr>
                <p:cNvPr id="16" name="Group 57">
                  <a:extLst>
                    <a:ext uri="{FF2B5EF4-FFF2-40B4-BE49-F238E27FC236}">
                      <a16:creationId xmlns:a16="http://schemas.microsoft.com/office/drawing/2014/main" id="{ACC9ED1E-04A2-1D32-F3AB-2A63943F841E}"/>
                    </a:ext>
                  </a:extLst>
                </p:cNvPr>
                <p:cNvGrpSpPr/>
                <p:nvPr/>
              </p:nvGrpSpPr>
              <p:grpSpPr>
                <a:xfrm>
                  <a:off x="-272591" y="2765332"/>
                  <a:ext cx="5454191" cy="2771160"/>
                  <a:chOff x="-43991" y="1305864"/>
                  <a:chExt cx="5454191" cy="2771159"/>
                </a:xfrm>
              </p:grpSpPr>
              <p:sp>
                <p:nvSpPr>
                  <p:cNvPr id="21" name="TextBox 25">
                    <a:extLst>
                      <a:ext uri="{FF2B5EF4-FFF2-40B4-BE49-F238E27FC236}">
                        <a16:creationId xmlns:a16="http://schemas.microsoft.com/office/drawing/2014/main" id="{0A993093-13B5-C27B-4668-D398FE67E35F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1086110" y="1305864"/>
                    <a:ext cx="1393795" cy="87178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square">
                    <a:spAutoFit/>
                  </a:bodyPr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00" dirty="0">
                        <a:solidFill>
                          <a:srgbClr val="0070C0"/>
                        </a:solidFill>
                      </a:rPr>
                      <a:t>TARGET</a:t>
                    </a:r>
                    <a:r>
                      <a:rPr lang="el-GR" sz="1200" dirty="0">
                        <a:solidFill>
                          <a:srgbClr val="0070C0"/>
                        </a:solidFill>
                      </a:rPr>
                      <a:t> </a:t>
                    </a:r>
                    <a:r>
                      <a:rPr lang="en-US" sz="1200" baseline="30000" dirty="0">
                        <a:solidFill>
                          <a:srgbClr val="0070C0"/>
                        </a:solidFill>
                      </a:rPr>
                      <a:t>7</a:t>
                    </a:r>
                    <a:r>
                      <a:rPr lang="en-US" sz="1200" dirty="0">
                        <a:solidFill>
                          <a:srgbClr val="0070C0"/>
                        </a:solidFill>
                      </a:rPr>
                      <a:t>Li,</a:t>
                    </a:r>
                    <a:r>
                      <a:rPr lang="en-US" sz="1200" baseline="30000" dirty="0">
                        <a:solidFill>
                          <a:srgbClr val="0070C0"/>
                        </a:solidFill>
                      </a:rPr>
                      <a:t>2</a:t>
                    </a:r>
                    <a:r>
                      <a:rPr lang="en-US" sz="1200" dirty="0">
                        <a:solidFill>
                          <a:srgbClr val="0070C0"/>
                        </a:solidFill>
                      </a:rPr>
                      <a:t>H,</a:t>
                    </a:r>
                    <a:r>
                      <a:rPr lang="en-US" sz="1200" baseline="30000" dirty="0">
                        <a:solidFill>
                          <a:srgbClr val="0070C0"/>
                        </a:solidFill>
                      </a:rPr>
                      <a:t>3</a:t>
                    </a:r>
                    <a:r>
                      <a:rPr lang="en-US" sz="1200" dirty="0">
                        <a:solidFill>
                          <a:srgbClr val="0070C0"/>
                        </a:solidFill>
                      </a:rPr>
                      <a:t>H</a:t>
                    </a:r>
                  </a:p>
                </p:txBody>
              </p:sp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44732BE5-354B-DF5F-185D-E36CC20AD184}"/>
                      </a:ext>
                    </a:extLst>
                  </p:cNvPr>
                  <p:cNvCxnSpPr/>
                  <p:nvPr/>
                </p:nvCxnSpPr>
                <p:spPr bwMode="auto">
                  <a:xfrm flipV="1">
                    <a:off x="1799073" y="2286000"/>
                    <a:ext cx="3611127" cy="5010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C5572E9D-8A2C-7910-2190-35D4650ADA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510526" y="2036175"/>
                    <a:ext cx="629323" cy="594614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24" name="Arc 23">
                    <a:extLst>
                      <a:ext uri="{FF2B5EF4-FFF2-40B4-BE49-F238E27FC236}">
                        <a16:creationId xmlns:a16="http://schemas.microsoft.com/office/drawing/2014/main" id="{F973C422-56E9-6A30-CC0F-1D99A40548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9288" y="1696395"/>
                    <a:ext cx="358965" cy="1104285"/>
                  </a:xfrm>
                  <a:prstGeom prst="arc">
                    <a:avLst>
                      <a:gd name="adj1" fmla="val 16395927"/>
                      <a:gd name="adj2" fmla="val 1185748"/>
                    </a:avLst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cxnSp>
                <p:nvCxnSpPr>
                  <p:cNvPr id="26" name="Straight Arrow Connector 25">
                    <a:extLst>
                      <a:ext uri="{FF2B5EF4-FFF2-40B4-BE49-F238E27FC236}">
                        <a16:creationId xmlns:a16="http://schemas.microsoft.com/office/drawing/2014/main" id="{5CEF3F30-A0D0-DB91-AA63-85476C74B3D4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8600" y="2291010"/>
                    <a:ext cx="933310" cy="1770"/>
                  </a:xfrm>
                  <a:prstGeom prst="straightConnector1">
                    <a:avLst/>
                  </a:prstGeom>
                  <a:noFill/>
                  <a:ln w="38100" algn="ctr">
                    <a:solidFill>
                      <a:schemeClr val="accent2"/>
                    </a:solidFill>
                    <a:round/>
                    <a:headEnd/>
                    <a:tailEnd type="arrow" w="med" len="med"/>
                  </a:ln>
                </p:spPr>
              </p:cxnSp>
              <p:sp>
                <p:nvSpPr>
                  <p:cNvPr id="27" name="TextBox 25">
                    <a:extLst>
                      <a:ext uri="{FF2B5EF4-FFF2-40B4-BE49-F238E27FC236}">
                        <a16:creationId xmlns:a16="http://schemas.microsoft.com/office/drawing/2014/main" id="{D89FDE56-A7B6-BCAF-9F89-4EEF18D4C377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-43991" y="2333460"/>
                    <a:ext cx="1005103" cy="174356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b="1" dirty="0">
                        <a:solidFill>
                          <a:schemeClr val="accent2"/>
                        </a:solidFill>
                        <a:latin typeface="Calibri" pitchFamily="34" charset="0"/>
                      </a:rPr>
                      <a:t>Ion beam</a:t>
                    </a:r>
                    <a:r>
                      <a:rPr lang="el-GR" b="1" dirty="0">
                        <a:solidFill>
                          <a:schemeClr val="accent2"/>
                        </a:solidFill>
                        <a:latin typeface="Calibri" pitchFamily="34" charset="0"/>
                      </a:rPr>
                      <a:t> </a:t>
                    </a:r>
                    <a:r>
                      <a:rPr lang="en-US" b="1" dirty="0">
                        <a:solidFill>
                          <a:schemeClr val="accent2"/>
                        </a:solidFill>
                        <a:latin typeface="Calibri" pitchFamily="34" charset="0"/>
                      </a:rPr>
                      <a:t>(</a:t>
                    </a:r>
                    <a:r>
                      <a:rPr lang="en-US" b="1" dirty="0" err="1">
                        <a:solidFill>
                          <a:schemeClr val="accent2"/>
                        </a:solidFill>
                        <a:latin typeface="Calibri" pitchFamily="34" charset="0"/>
                      </a:rPr>
                      <a:t>p,d</a:t>
                    </a:r>
                    <a:r>
                      <a:rPr lang="en-US" b="1" dirty="0">
                        <a:solidFill>
                          <a:schemeClr val="accent2"/>
                        </a:solidFill>
                        <a:latin typeface="Calibri" pitchFamily="34" charset="0"/>
                      </a:rPr>
                      <a:t>)</a:t>
                    </a:r>
                  </a:p>
                </p:txBody>
              </p:sp>
            </p:grp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C861B782-0AEC-ADE3-E878-A2E53249F945}"/>
                    </a:ext>
                  </a:extLst>
                </p:cNvPr>
                <p:cNvSpPr txBox="1"/>
                <p:nvPr/>
              </p:nvSpPr>
              <p:spPr>
                <a:xfrm>
                  <a:off x="722138" y="4465879"/>
                  <a:ext cx="1043366" cy="9880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dirty="0">
                      <a:solidFill>
                        <a:srgbClr val="FFC000"/>
                      </a:solidFill>
                    </a:rPr>
                    <a:t>5-10 </a:t>
                  </a:r>
                  <a:r>
                    <a:rPr lang="en-US" sz="1400" dirty="0" err="1">
                      <a:solidFill>
                        <a:srgbClr val="FFC000"/>
                      </a:solidFill>
                    </a:rPr>
                    <a:t>μm</a:t>
                  </a:r>
                  <a:r>
                    <a:rPr lang="en-US" sz="1400" dirty="0">
                      <a:solidFill>
                        <a:srgbClr val="FFC000"/>
                      </a:solidFill>
                    </a:rPr>
                    <a:t> </a:t>
                  </a:r>
                </a:p>
                <a:p>
                  <a:r>
                    <a:rPr lang="en-US" sz="1400" dirty="0">
                      <a:solidFill>
                        <a:srgbClr val="FFC000"/>
                      </a:solidFill>
                    </a:rPr>
                    <a:t>Mo foils</a:t>
                  </a:r>
                </a:p>
              </p:txBody>
            </p:sp>
            <p:cxnSp>
              <p:nvCxnSpPr>
                <p:cNvPr id="18" name="Straight Arrow Connector 17">
                  <a:extLst>
                    <a:ext uri="{FF2B5EF4-FFF2-40B4-BE49-F238E27FC236}">
                      <a16:creationId xmlns:a16="http://schemas.microsoft.com/office/drawing/2014/main" id="{15C26178-AA63-01EB-AA7D-F89BEEF583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600" y="4112306"/>
                  <a:ext cx="153149" cy="383494"/>
                </a:xfrm>
                <a:prstGeom prst="straightConnector1">
                  <a:avLst/>
                </a:prstGeom>
                <a:ln w="12700">
                  <a:solidFill>
                    <a:srgbClr val="FFC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2FF8D55A-FCE4-CF19-C5F9-5CC5095CEF54}"/>
                    </a:ext>
                  </a:extLst>
                </p:cNvPr>
                <p:cNvSpPr txBox="1"/>
                <p:nvPr/>
              </p:nvSpPr>
              <p:spPr>
                <a:xfrm>
                  <a:off x="1707233" y="4353173"/>
                  <a:ext cx="1568454" cy="9880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>
                      <a:solidFill>
                        <a:srgbClr val="00B050"/>
                      </a:solidFill>
                    </a:rPr>
                    <a:t>Ta, Pt, Cu </a:t>
                  </a:r>
                </a:p>
                <a:p>
                  <a:r>
                    <a:rPr lang="en-US" sz="1400" dirty="0">
                      <a:solidFill>
                        <a:srgbClr val="00B050"/>
                      </a:solidFill>
                    </a:rPr>
                    <a:t>Ion beam stops</a:t>
                  </a:r>
                </a:p>
              </p:txBody>
            </p:sp>
            <p:cxnSp>
              <p:nvCxnSpPr>
                <p:cNvPr id="20" name="Straight Arrow Connector 19">
                  <a:extLst>
                    <a:ext uri="{FF2B5EF4-FFF2-40B4-BE49-F238E27FC236}">
                      <a16:creationId xmlns:a16="http://schemas.microsoft.com/office/drawing/2014/main" id="{8D84FB2C-6F7B-A5ED-EFCC-D0ED16B3A8B1}"/>
                    </a:ext>
                  </a:extLst>
                </p:cNvPr>
                <p:cNvCxnSpPr>
                  <a:cxnSpLocks/>
                  <a:endCxn id="12" idx="2"/>
                </p:cNvCxnSpPr>
                <p:nvPr/>
              </p:nvCxnSpPr>
              <p:spPr>
                <a:xfrm flipH="1" flipV="1">
                  <a:off x="2027113" y="4091375"/>
                  <a:ext cx="188471" cy="374504"/>
                </a:xfrm>
                <a:prstGeom prst="straightConnector1">
                  <a:avLst/>
                </a:prstGeom>
                <a:ln w="12700">
                  <a:solidFill>
                    <a:srgbClr val="00B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469717B-9A7E-EE10-2563-50089AF1EF44}"/>
                  </a:ext>
                </a:extLst>
              </p:cNvPr>
              <p:cNvSpPr/>
              <p:nvPr/>
            </p:nvSpPr>
            <p:spPr bwMode="auto">
              <a:xfrm>
                <a:off x="2644599" y="4505713"/>
                <a:ext cx="89294" cy="314887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FFFF00"/>
                  </a:solidFill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B3E37EC-66DC-D343-B1D1-2D481F6DBE28}"/>
                  </a:ext>
                </a:extLst>
              </p:cNvPr>
              <p:cNvSpPr txBox="1"/>
              <p:nvPr/>
            </p:nvSpPr>
            <p:spPr>
              <a:xfrm>
                <a:off x="4643492" y="4293221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dirty="0"/>
                  <a:t>θ</a:t>
                </a:r>
                <a:endParaRPr lang="en-GR" baseline="30000" dirty="0"/>
              </a:p>
            </p:txBody>
          </p:sp>
        </p:grp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5CB1CD2C-7B36-9A3B-6F98-CEB1D4498E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6126" y="1999689"/>
              <a:ext cx="2503732" cy="52458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C383040-A81D-52B2-74B4-00462038B98E}"/>
                </a:ext>
              </a:extLst>
            </p:cNvPr>
            <p:cNvCxnSpPr>
              <a:cxnSpLocks/>
            </p:cNvCxnSpPr>
            <p:nvPr/>
          </p:nvCxnSpPr>
          <p:spPr>
            <a:xfrm>
              <a:off x="6482135" y="2538839"/>
              <a:ext cx="2497723" cy="5404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F1FE9806-6C82-BCA0-49C6-95C797AE18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86023" y="1574637"/>
              <a:ext cx="2201495" cy="94842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6E9F8310-ECBA-0807-55BF-86C882F73330}"/>
                </a:ext>
              </a:extLst>
            </p:cNvPr>
            <p:cNvCxnSpPr>
              <a:cxnSpLocks/>
            </p:cNvCxnSpPr>
            <p:nvPr/>
          </p:nvCxnSpPr>
          <p:spPr>
            <a:xfrm>
              <a:off x="6505234" y="2549409"/>
              <a:ext cx="2182284" cy="75744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6FB1279-E66B-5D34-09A9-357EAB8819C8}"/>
                </a:ext>
              </a:extLst>
            </p:cNvPr>
            <p:cNvSpPr txBox="1"/>
            <p:nvPr/>
          </p:nvSpPr>
          <p:spPr>
            <a:xfrm>
              <a:off x="7355763" y="1725713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R" dirty="0"/>
                <a:t>n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ADD4FC9-721A-FD51-2098-D3B992DDB58E}"/>
                  </a:ext>
                </a:extLst>
              </p:cNvPr>
              <p:cNvSpPr txBox="1"/>
              <p:nvPr/>
            </p:nvSpPr>
            <p:spPr>
              <a:xfrm>
                <a:off x="6577178" y="3466984"/>
                <a:ext cx="4910019" cy="7237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l-G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b="1" i="0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𝚽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R" b="1" dirty="0"/>
              </a:p>
            </p:txBody>
          </p:sp>
        </mc:Choice>
        <mc:Fallback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ADD4FC9-721A-FD51-2098-D3B992DDB5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7178" y="3466984"/>
                <a:ext cx="4910019" cy="723788"/>
              </a:xfrm>
              <a:prstGeom prst="rect">
                <a:avLst/>
              </a:prstGeom>
              <a:blipFill>
                <a:blip r:embed="rId2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DAC6C6FF-B7AA-EDF6-DDE8-15864C17E8DE}"/>
              </a:ext>
            </a:extLst>
          </p:cNvPr>
          <p:cNvSpPr txBox="1"/>
          <p:nvPr/>
        </p:nvSpPr>
        <p:spPr>
          <a:xfrm>
            <a:off x="10439400" y="6111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9A155E5-27AA-F25B-E8B3-CC504AB9444A}"/>
              </a:ext>
            </a:extLst>
          </p:cNvPr>
          <p:cNvSpPr/>
          <p:nvPr/>
        </p:nvSpPr>
        <p:spPr>
          <a:xfrm flipV="1">
            <a:off x="1524000" y="6237313"/>
            <a:ext cx="9144000" cy="45719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70B34CF-2EF4-1B5F-93D0-0AF927121170}"/>
              </a:ext>
            </a:extLst>
          </p:cNvPr>
          <p:cNvSpPr/>
          <p:nvPr/>
        </p:nvSpPr>
        <p:spPr>
          <a:xfrm>
            <a:off x="2639616" y="6237312"/>
            <a:ext cx="9552384" cy="620688"/>
          </a:xfrm>
          <a:prstGeom prst="rect">
            <a:avLst/>
          </a:prstGeom>
          <a:gradFill flip="none" rotWithShape="1">
            <a:gsLst>
              <a:gs pos="0">
                <a:srgbClr val="3861AA">
                  <a:alpha val="3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228E091-9A24-6753-2B7D-97F97D2C0723}"/>
              </a:ext>
            </a:extLst>
          </p:cNvPr>
          <p:cNvSpPr txBox="1"/>
          <p:nvPr/>
        </p:nvSpPr>
        <p:spPr>
          <a:xfrm>
            <a:off x="4295800" y="6309320"/>
            <a:ext cx="78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595959"/>
                </a:solidFill>
              </a:rPr>
              <a:t>FIESTA 2024 – </a:t>
            </a:r>
            <a:r>
              <a:rPr lang="fr-FR" sz="1400" dirty="0" err="1">
                <a:solidFill>
                  <a:srgbClr val="595959"/>
                </a:solidFill>
              </a:rPr>
              <a:t>Practical</a:t>
            </a:r>
            <a:r>
              <a:rPr lang="fr-FR" sz="1400" dirty="0">
                <a:solidFill>
                  <a:srgbClr val="595959"/>
                </a:solidFill>
              </a:rPr>
              <a:t> on Fission Cross Sections – M. </a:t>
            </a:r>
            <a:r>
              <a:rPr lang="fr-FR" sz="1400" dirty="0" err="1">
                <a:solidFill>
                  <a:srgbClr val="595959"/>
                </a:solidFill>
              </a:rPr>
              <a:t>Diakaki</a:t>
            </a:r>
            <a:endParaRPr lang="fr-FR" sz="1400" dirty="0">
              <a:solidFill>
                <a:srgbClr val="595959"/>
              </a:solidFill>
            </a:endParaRPr>
          </a:p>
          <a:p>
            <a:pPr algn="ctr"/>
            <a:r>
              <a:rPr lang="fr-FR" sz="1400" dirty="0" err="1">
                <a:solidFill>
                  <a:srgbClr val="595959"/>
                </a:solidFill>
              </a:rPr>
              <a:t>November</a:t>
            </a:r>
            <a:r>
              <a:rPr lang="fr-FR" sz="1400" dirty="0">
                <a:solidFill>
                  <a:srgbClr val="595959"/>
                </a:solidFill>
              </a:rPr>
              <a:t> 18-22, 2024 </a:t>
            </a:r>
            <a:endParaRPr lang="en-GB" sz="1400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E8E4E98-8F5B-B46B-53DB-7E7588B0A39B}"/>
              </a:ext>
            </a:extLst>
          </p:cNvPr>
          <p:cNvSpPr/>
          <p:nvPr/>
        </p:nvSpPr>
        <p:spPr>
          <a:xfrm flipV="1">
            <a:off x="0" y="6211025"/>
            <a:ext cx="12192000" cy="72006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1524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337318-B9FE-C30A-4990-AD531264853E}"/>
              </a:ext>
            </a:extLst>
          </p:cNvPr>
          <p:cNvSpPr txBox="1">
            <a:spLocks/>
          </p:cNvSpPr>
          <p:nvPr/>
        </p:nvSpPr>
        <p:spPr>
          <a:xfrm>
            <a:off x="884609" y="1730278"/>
            <a:ext cx="10316791" cy="43909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sz="1900" b="1" dirty="0">
                <a:solidFill>
                  <a:srgbClr val="000000"/>
                </a:solidFill>
                <a:cs typeface="Calibri Light" panose="020F0302020204030204" pitchFamily="34" charset="0"/>
              </a:rPr>
              <a:t>Φ</a:t>
            </a:r>
            <a:r>
              <a:rPr lang="en-US" sz="1900" b="1" dirty="0">
                <a:solidFill>
                  <a:srgbClr val="000000"/>
                </a:solidFill>
                <a:cs typeface="Calibri Light" panose="020F0302020204030204" pitchFamily="34" charset="0"/>
              </a:rPr>
              <a:t> </a:t>
            </a:r>
            <a:r>
              <a:rPr lang="en-US" sz="1900" dirty="0">
                <a:solidFill>
                  <a:srgbClr val="000000"/>
                </a:solidFill>
                <a:cs typeface="Calibri Light" panose="020F0302020204030204" pitchFamily="34" charset="0"/>
              </a:rPr>
              <a:t>at </a:t>
            </a:r>
            <a:r>
              <a:rPr lang="en-US" sz="1900" b="1" i="1" dirty="0">
                <a:solidFill>
                  <a:srgbClr val="000000"/>
                </a:solidFill>
                <a:cs typeface="Calibri Light" panose="020F0302020204030204" pitchFamily="34" charset="0"/>
              </a:rPr>
              <a:t>quasi</a:t>
            </a:r>
            <a:r>
              <a:rPr lang="en-US" sz="1900" dirty="0">
                <a:solidFill>
                  <a:srgbClr val="000000"/>
                </a:solidFill>
                <a:cs typeface="Calibri Light" panose="020F0302020204030204" pitchFamily="34" charset="0"/>
              </a:rPr>
              <a:t>-monoenergetic neutron beams :</a:t>
            </a:r>
            <a:endParaRPr lang="en-US" sz="1900" b="1" u="sng" dirty="0"/>
          </a:p>
          <a:p>
            <a:pPr marL="0" indent="0">
              <a:buNone/>
            </a:pPr>
            <a:r>
              <a:rPr lang="en-US" sz="1900" b="1" u="sng" dirty="0"/>
              <a:t>A) Main neutron beam - width :</a:t>
            </a:r>
          </a:p>
          <a:p>
            <a:pPr marL="0" indent="0">
              <a:buNone/>
            </a:pPr>
            <a:r>
              <a:rPr lang="en-US" sz="1900" dirty="0"/>
              <a:t>1) Energy straggling of the </a:t>
            </a:r>
            <a:r>
              <a:rPr lang="en-US" sz="1900" b="1" dirty="0">
                <a:solidFill>
                  <a:schemeClr val="accent2"/>
                </a:solidFill>
              </a:rPr>
              <a:t>ion beam</a:t>
            </a:r>
            <a:r>
              <a:rPr lang="en-US" sz="1900" dirty="0"/>
              <a:t>.</a:t>
            </a:r>
          </a:p>
          <a:p>
            <a:pPr marL="0" indent="0">
              <a:buNone/>
            </a:pPr>
            <a:r>
              <a:rPr lang="en-US" sz="1900" dirty="0">
                <a:cs typeface="Calibri" panose="020F0502020204030204" pitchFamily="34" charset="0"/>
              </a:rPr>
              <a:t>2) Diﬀerential cross section and kinematics: </a:t>
            </a:r>
          </a:p>
          <a:p>
            <a:pPr marL="0" indent="0">
              <a:buNone/>
            </a:pPr>
            <a:r>
              <a:rPr lang="en-US" sz="1900" i="1" dirty="0">
                <a:cs typeface="Calibri" panose="020F0502020204030204" pitchFamily="34" charset="0"/>
              </a:rPr>
              <a:t>     Typically</a:t>
            </a:r>
            <a:r>
              <a:rPr lang="en-US" sz="1900" dirty="0">
                <a:cs typeface="Calibri" panose="020F0502020204030204" pitchFamily="34" charset="0"/>
              </a:rPr>
              <a:t> </a:t>
            </a:r>
            <a:r>
              <a:rPr lang="el-GR" sz="1900" dirty="0"/>
              <a:t>θ=5-10</a:t>
            </a:r>
            <a:r>
              <a:rPr lang="el-GR" sz="1900" baseline="30000" dirty="0"/>
              <a:t>ο</a:t>
            </a:r>
            <a:r>
              <a:rPr lang="en-US" sz="1900" dirty="0"/>
              <a:t> =&gt; ~monoenergetic and isotropic</a:t>
            </a:r>
          </a:p>
          <a:p>
            <a:pPr marL="0" indent="0">
              <a:buNone/>
            </a:pPr>
            <a:endParaRPr lang="el-GR" sz="1900" dirty="0"/>
          </a:p>
          <a:p>
            <a:pPr marL="0" indent="0">
              <a:buNone/>
            </a:pPr>
            <a:r>
              <a:rPr lang="en-US" sz="1900" b="1" u="sng" dirty="0">
                <a:solidFill>
                  <a:srgbClr val="000000"/>
                </a:solidFill>
                <a:cs typeface="Calibri Light" panose="020F0302020204030204" pitchFamily="34" charset="0"/>
              </a:rPr>
              <a:t>B) ”Parasitic neutrons” :</a:t>
            </a:r>
          </a:p>
          <a:p>
            <a:pPr marL="457200" indent="-457200">
              <a:buAutoNum type="arabicParenR"/>
            </a:pPr>
            <a:r>
              <a:rPr lang="en-US" sz="1900" dirty="0">
                <a:solidFill>
                  <a:srgbClr val="000000"/>
                </a:solidFill>
                <a:cs typeface="Calibri Light" panose="020F0302020204030204" pitchFamily="34" charset="0"/>
              </a:rPr>
              <a:t>Parasitic ion-induced reactions with structural materials of</a:t>
            </a:r>
          </a:p>
          <a:p>
            <a:pPr marL="0" indent="0">
              <a:buNone/>
            </a:pPr>
            <a:r>
              <a:rPr lang="en-US" sz="1900" dirty="0">
                <a:solidFill>
                  <a:srgbClr val="000000"/>
                </a:solidFill>
                <a:cs typeface="Calibri Light" panose="020F0302020204030204" pitchFamily="34" charset="0"/>
              </a:rPr>
              <a:t> the target and the beam line (Mo, </a:t>
            </a:r>
            <a:r>
              <a:rPr lang="en-US" sz="1900" dirty="0" err="1">
                <a:solidFill>
                  <a:srgbClr val="000000"/>
                </a:solidFill>
                <a:cs typeface="Calibri Light" panose="020F0302020204030204" pitchFamily="34" charset="0"/>
              </a:rPr>
              <a:t>Ti</a:t>
            </a:r>
            <a:r>
              <a:rPr lang="en-US" sz="1900" dirty="0">
                <a:solidFill>
                  <a:srgbClr val="000000"/>
                </a:solidFill>
                <a:cs typeface="Calibri Light" panose="020F0302020204030204" pitchFamily="34" charset="0"/>
              </a:rPr>
              <a:t>, Ta, Cu, O, C….) </a:t>
            </a:r>
          </a:p>
          <a:p>
            <a:pPr marL="0" indent="0">
              <a:buNone/>
            </a:pPr>
            <a:r>
              <a:rPr lang="en-US" sz="1900" dirty="0">
                <a:solidFill>
                  <a:srgbClr val="000000"/>
                </a:solidFill>
                <a:cs typeface="Calibri Light" panose="020F0302020204030204" pitchFamily="34" charset="0"/>
              </a:rPr>
              <a:t>2) Deuteron breakup (</a:t>
            </a:r>
            <a:r>
              <a:rPr lang="en-US" sz="1900" baseline="30000" dirty="0">
                <a:solidFill>
                  <a:srgbClr val="000000"/>
                </a:solidFill>
                <a:cs typeface="Calibri Light" panose="020F0302020204030204" pitchFamily="34" charset="0"/>
              </a:rPr>
              <a:t>2</a:t>
            </a:r>
            <a:r>
              <a:rPr lang="en-US" sz="1900" dirty="0">
                <a:solidFill>
                  <a:srgbClr val="000000"/>
                </a:solidFill>
                <a:cs typeface="Calibri Light" panose="020F0302020204030204" pitchFamily="34" charset="0"/>
              </a:rPr>
              <a:t>H(</a:t>
            </a:r>
            <a:r>
              <a:rPr lang="en-US" sz="1900" dirty="0" err="1">
                <a:solidFill>
                  <a:srgbClr val="000000"/>
                </a:solidFill>
                <a:cs typeface="Calibri Light" panose="020F0302020204030204" pitchFamily="34" charset="0"/>
              </a:rPr>
              <a:t>d,np</a:t>
            </a:r>
            <a:r>
              <a:rPr lang="en-US" sz="1900" dirty="0">
                <a:solidFill>
                  <a:srgbClr val="000000"/>
                </a:solidFill>
                <a:cs typeface="Calibri Light" panose="020F0302020204030204" pitchFamily="34" charset="0"/>
              </a:rPr>
              <a:t>)) reaction for E</a:t>
            </a:r>
            <a:r>
              <a:rPr lang="en-US" sz="1900" baseline="-25000" dirty="0">
                <a:solidFill>
                  <a:srgbClr val="000000"/>
                </a:solidFill>
                <a:cs typeface="Calibri Light" panose="020F0302020204030204" pitchFamily="34" charset="0"/>
              </a:rPr>
              <a:t>d</a:t>
            </a:r>
            <a:r>
              <a:rPr lang="en-US" sz="1900" dirty="0">
                <a:solidFill>
                  <a:srgbClr val="000000"/>
                </a:solidFill>
                <a:cs typeface="Calibri Light" panose="020F0302020204030204" pitchFamily="34" charset="0"/>
              </a:rPr>
              <a:t> ≥ 4.45 MeV </a:t>
            </a:r>
          </a:p>
          <a:p>
            <a:pPr marL="0" indent="0">
              <a:buNone/>
            </a:pPr>
            <a:r>
              <a:rPr lang="en-US" sz="1900" dirty="0">
                <a:solidFill>
                  <a:srgbClr val="000000"/>
                </a:solidFill>
                <a:cs typeface="Calibri Light" panose="020F0302020204030204" pitchFamily="34" charset="0"/>
              </a:rPr>
              <a:t>3) Neutron scattering in the surrounding materials</a:t>
            </a:r>
          </a:p>
          <a:p>
            <a:pPr marL="0" indent="0">
              <a:buNone/>
            </a:pPr>
            <a:endParaRPr lang="en-US" sz="1900" b="1" i="1" u="sng" dirty="0">
              <a:solidFill>
                <a:srgbClr val="000000"/>
              </a:solidFill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sz="1900" b="1" u="sng" dirty="0">
              <a:solidFill>
                <a:srgbClr val="000000"/>
              </a:solidFill>
              <a:cs typeface="Calibri Light" panose="020F03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l-GR" dirty="0">
              <a:solidFill>
                <a:srgbClr val="000000"/>
              </a:solidFill>
              <a:cs typeface="Calibri Light" panose="020F0302020204030204" pitchFamily="34" charset="0"/>
            </a:endParaRPr>
          </a:p>
          <a:p>
            <a:endParaRPr lang="en-GR" dirty="0"/>
          </a:p>
        </p:txBody>
      </p:sp>
      <p:pic>
        <p:nvPicPr>
          <p:cNvPr id="5" name="Picture 4" descr="A graph of a red blue and black graph&#10;&#10;Description automatically generated">
            <a:extLst>
              <a:ext uri="{FF2B5EF4-FFF2-40B4-BE49-F238E27FC236}">
                <a16:creationId xmlns:a16="http://schemas.microsoft.com/office/drawing/2014/main" id="{A511F10F-7498-0155-D1B0-C845358EE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2176" y="4007323"/>
            <a:ext cx="3156493" cy="255283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BD2D550-E0FA-DD0C-5CCD-C3D471ADFE14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3: </a:t>
            </a:r>
            <a:r>
              <a:rPr lang="en-GB" sz="3300" b="1" dirty="0"/>
              <a:t>Fission cross section measurements with Quasi-monoenergetic beams</a:t>
            </a:r>
            <a:endParaRPr lang="en-GR" sz="3300" b="1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81722AE-8C99-1742-9C4B-24BE533C681E}"/>
              </a:ext>
            </a:extLst>
          </p:cNvPr>
          <p:cNvGrpSpPr/>
          <p:nvPr/>
        </p:nvGrpSpPr>
        <p:grpSpPr>
          <a:xfrm>
            <a:off x="6474804" y="1843088"/>
            <a:ext cx="4516992" cy="1898102"/>
            <a:chOff x="4949757" y="1574637"/>
            <a:chExt cx="4516992" cy="189810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6CE71D3-6CCF-A3D4-6FD6-08808ED228EE}"/>
                </a:ext>
              </a:extLst>
            </p:cNvPr>
            <p:cNvGrpSpPr/>
            <p:nvPr/>
          </p:nvGrpSpPr>
          <p:grpSpPr>
            <a:xfrm>
              <a:off x="4949757" y="2005230"/>
              <a:ext cx="4516992" cy="1467509"/>
              <a:chOff x="1452795" y="4118374"/>
              <a:chExt cx="4516992" cy="1467509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C4ACA8A-41C6-32FF-05E3-ECBC889012E3}"/>
                  </a:ext>
                </a:extLst>
              </p:cNvPr>
              <p:cNvSpPr/>
              <p:nvPr/>
            </p:nvSpPr>
            <p:spPr bwMode="auto">
              <a:xfrm>
                <a:off x="3264359" y="4505713"/>
                <a:ext cx="185960" cy="314887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FFFF00"/>
                  </a:solidFill>
                </a:endParaRPr>
              </a:p>
            </p:txBody>
          </p:sp>
          <p:grpSp>
            <p:nvGrpSpPr>
              <p:cNvPr id="13" name="Group 87">
                <a:extLst>
                  <a:ext uri="{FF2B5EF4-FFF2-40B4-BE49-F238E27FC236}">
                    <a16:creationId xmlns:a16="http://schemas.microsoft.com/office/drawing/2014/main" id="{BDBB71C4-EE56-449C-C129-9943F32FB95F}"/>
                  </a:ext>
                </a:extLst>
              </p:cNvPr>
              <p:cNvGrpSpPr/>
              <p:nvPr/>
            </p:nvGrpSpPr>
            <p:grpSpPr>
              <a:xfrm>
                <a:off x="1452795" y="4118374"/>
                <a:ext cx="4516992" cy="1467509"/>
                <a:chOff x="-272591" y="2765332"/>
                <a:chExt cx="5454191" cy="2771160"/>
              </a:xfrm>
            </p:grpSpPr>
            <p:grpSp>
              <p:nvGrpSpPr>
                <p:cNvPr id="16" name="Group 57">
                  <a:extLst>
                    <a:ext uri="{FF2B5EF4-FFF2-40B4-BE49-F238E27FC236}">
                      <a16:creationId xmlns:a16="http://schemas.microsoft.com/office/drawing/2014/main" id="{321D47A3-3EF5-107E-57F5-28AA0AC2E4B7}"/>
                    </a:ext>
                  </a:extLst>
                </p:cNvPr>
                <p:cNvGrpSpPr/>
                <p:nvPr/>
              </p:nvGrpSpPr>
              <p:grpSpPr>
                <a:xfrm>
                  <a:off x="-272591" y="2765332"/>
                  <a:ext cx="5454191" cy="2771160"/>
                  <a:chOff x="-43991" y="1305864"/>
                  <a:chExt cx="5454191" cy="2771159"/>
                </a:xfrm>
              </p:grpSpPr>
              <p:sp>
                <p:nvSpPr>
                  <p:cNvPr id="21" name="TextBox 25">
                    <a:extLst>
                      <a:ext uri="{FF2B5EF4-FFF2-40B4-BE49-F238E27FC236}">
                        <a16:creationId xmlns:a16="http://schemas.microsoft.com/office/drawing/2014/main" id="{EED1BEDC-A4E0-938A-7E87-22F09327D1D0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1086110" y="1305864"/>
                    <a:ext cx="1393795" cy="87178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square">
                    <a:spAutoFit/>
                  </a:bodyPr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00" dirty="0">
                        <a:solidFill>
                          <a:srgbClr val="0070C0"/>
                        </a:solidFill>
                      </a:rPr>
                      <a:t>TARGET</a:t>
                    </a:r>
                    <a:r>
                      <a:rPr lang="el-GR" sz="1200" dirty="0">
                        <a:solidFill>
                          <a:srgbClr val="0070C0"/>
                        </a:solidFill>
                      </a:rPr>
                      <a:t> </a:t>
                    </a:r>
                    <a:r>
                      <a:rPr lang="en-US" sz="1200" baseline="30000" dirty="0">
                        <a:solidFill>
                          <a:srgbClr val="0070C0"/>
                        </a:solidFill>
                      </a:rPr>
                      <a:t>7</a:t>
                    </a:r>
                    <a:r>
                      <a:rPr lang="en-US" sz="1200" dirty="0">
                        <a:solidFill>
                          <a:srgbClr val="0070C0"/>
                        </a:solidFill>
                      </a:rPr>
                      <a:t>Li,</a:t>
                    </a:r>
                    <a:r>
                      <a:rPr lang="en-US" sz="1200" baseline="30000" dirty="0">
                        <a:solidFill>
                          <a:srgbClr val="0070C0"/>
                        </a:solidFill>
                      </a:rPr>
                      <a:t>2</a:t>
                    </a:r>
                    <a:r>
                      <a:rPr lang="en-US" sz="1200" dirty="0">
                        <a:solidFill>
                          <a:srgbClr val="0070C0"/>
                        </a:solidFill>
                      </a:rPr>
                      <a:t>H,</a:t>
                    </a:r>
                    <a:r>
                      <a:rPr lang="en-US" sz="1200" baseline="30000" dirty="0">
                        <a:solidFill>
                          <a:srgbClr val="0070C0"/>
                        </a:solidFill>
                      </a:rPr>
                      <a:t>3</a:t>
                    </a:r>
                    <a:r>
                      <a:rPr lang="en-US" sz="1200" dirty="0">
                        <a:solidFill>
                          <a:srgbClr val="0070C0"/>
                        </a:solidFill>
                      </a:rPr>
                      <a:t>H</a:t>
                    </a:r>
                  </a:p>
                </p:txBody>
              </p:sp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3C98B137-90A3-EFD8-B394-4C44D7449CA4}"/>
                      </a:ext>
                    </a:extLst>
                  </p:cNvPr>
                  <p:cNvCxnSpPr/>
                  <p:nvPr/>
                </p:nvCxnSpPr>
                <p:spPr bwMode="auto">
                  <a:xfrm flipV="1">
                    <a:off x="1799073" y="2286000"/>
                    <a:ext cx="3611127" cy="5010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3670C080-CE57-1FAC-6BA1-172E7213DC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510526" y="2036175"/>
                    <a:ext cx="629323" cy="594614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24" name="Arc 23">
                    <a:extLst>
                      <a:ext uri="{FF2B5EF4-FFF2-40B4-BE49-F238E27FC236}">
                        <a16:creationId xmlns:a16="http://schemas.microsoft.com/office/drawing/2014/main" id="{CA5E7D78-A82E-29F8-28F8-EA4EB6DDEE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9288" y="1696395"/>
                    <a:ext cx="358965" cy="1104285"/>
                  </a:xfrm>
                  <a:prstGeom prst="arc">
                    <a:avLst>
                      <a:gd name="adj1" fmla="val 16395927"/>
                      <a:gd name="adj2" fmla="val 1185748"/>
                    </a:avLst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cxnSp>
                <p:nvCxnSpPr>
                  <p:cNvPr id="25" name="Straight Arrow Connector 24">
                    <a:extLst>
                      <a:ext uri="{FF2B5EF4-FFF2-40B4-BE49-F238E27FC236}">
                        <a16:creationId xmlns:a16="http://schemas.microsoft.com/office/drawing/2014/main" id="{093CD1A9-E381-F70B-D96A-E777BF66C77B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8600" y="2291010"/>
                    <a:ext cx="933310" cy="1770"/>
                  </a:xfrm>
                  <a:prstGeom prst="straightConnector1">
                    <a:avLst/>
                  </a:prstGeom>
                  <a:noFill/>
                  <a:ln w="38100" algn="ctr">
                    <a:solidFill>
                      <a:schemeClr val="accent2"/>
                    </a:solidFill>
                    <a:round/>
                    <a:headEnd/>
                    <a:tailEnd type="arrow" w="med" len="med"/>
                  </a:ln>
                </p:spPr>
              </p:cxnSp>
              <p:sp>
                <p:nvSpPr>
                  <p:cNvPr id="26" name="TextBox 25">
                    <a:extLst>
                      <a:ext uri="{FF2B5EF4-FFF2-40B4-BE49-F238E27FC236}">
                        <a16:creationId xmlns:a16="http://schemas.microsoft.com/office/drawing/2014/main" id="{9E6E6358-B120-BD98-C03B-17927E394C4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-43991" y="2333460"/>
                    <a:ext cx="1005103" cy="174356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b="1" dirty="0">
                        <a:solidFill>
                          <a:schemeClr val="accent2"/>
                        </a:solidFill>
                        <a:latin typeface="Calibri" pitchFamily="34" charset="0"/>
                      </a:rPr>
                      <a:t>Ion beam</a:t>
                    </a:r>
                    <a:r>
                      <a:rPr lang="el-GR" b="1" dirty="0">
                        <a:solidFill>
                          <a:schemeClr val="accent2"/>
                        </a:solidFill>
                        <a:latin typeface="Calibri" pitchFamily="34" charset="0"/>
                      </a:rPr>
                      <a:t> </a:t>
                    </a:r>
                    <a:r>
                      <a:rPr lang="en-US" b="1" dirty="0">
                        <a:solidFill>
                          <a:schemeClr val="accent2"/>
                        </a:solidFill>
                        <a:latin typeface="Calibri" pitchFamily="34" charset="0"/>
                      </a:rPr>
                      <a:t>(</a:t>
                    </a:r>
                    <a:r>
                      <a:rPr lang="en-US" b="1" dirty="0" err="1">
                        <a:solidFill>
                          <a:schemeClr val="accent2"/>
                        </a:solidFill>
                        <a:latin typeface="Calibri" pitchFamily="34" charset="0"/>
                      </a:rPr>
                      <a:t>p,d</a:t>
                    </a:r>
                    <a:r>
                      <a:rPr lang="en-US" b="1" dirty="0">
                        <a:solidFill>
                          <a:schemeClr val="accent2"/>
                        </a:solidFill>
                        <a:latin typeface="Calibri" pitchFamily="34" charset="0"/>
                      </a:rPr>
                      <a:t>)</a:t>
                    </a:r>
                  </a:p>
                </p:txBody>
              </p:sp>
            </p:grp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E0B2A1E1-86CF-5D39-F375-F6B9B6EBDAAC}"/>
                    </a:ext>
                  </a:extLst>
                </p:cNvPr>
                <p:cNvSpPr txBox="1"/>
                <p:nvPr/>
              </p:nvSpPr>
              <p:spPr>
                <a:xfrm>
                  <a:off x="722138" y="4465879"/>
                  <a:ext cx="1043366" cy="9880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dirty="0">
                      <a:solidFill>
                        <a:srgbClr val="FFC000"/>
                      </a:solidFill>
                    </a:rPr>
                    <a:t>5-10 </a:t>
                  </a:r>
                  <a:r>
                    <a:rPr lang="en-US" sz="1400" dirty="0" err="1">
                      <a:solidFill>
                        <a:srgbClr val="FFC000"/>
                      </a:solidFill>
                    </a:rPr>
                    <a:t>μm</a:t>
                  </a:r>
                  <a:r>
                    <a:rPr lang="en-US" sz="1400" dirty="0">
                      <a:solidFill>
                        <a:srgbClr val="FFC000"/>
                      </a:solidFill>
                    </a:rPr>
                    <a:t> </a:t>
                  </a:r>
                </a:p>
                <a:p>
                  <a:r>
                    <a:rPr lang="en-US" sz="1400" dirty="0">
                      <a:solidFill>
                        <a:srgbClr val="FFC000"/>
                      </a:solidFill>
                    </a:rPr>
                    <a:t>Mo foils</a:t>
                  </a:r>
                </a:p>
              </p:txBody>
            </p:sp>
            <p:cxnSp>
              <p:nvCxnSpPr>
                <p:cNvPr id="18" name="Straight Arrow Connector 17">
                  <a:extLst>
                    <a:ext uri="{FF2B5EF4-FFF2-40B4-BE49-F238E27FC236}">
                      <a16:creationId xmlns:a16="http://schemas.microsoft.com/office/drawing/2014/main" id="{4C144701-6F6F-D622-9DBA-149E11D3E8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600" y="4112306"/>
                  <a:ext cx="153149" cy="383494"/>
                </a:xfrm>
                <a:prstGeom prst="straightConnector1">
                  <a:avLst/>
                </a:prstGeom>
                <a:ln w="12700">
                  <a:solidFill>
                    <a:srgbClr val="FFC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6B2E3CA3-5201-5790-800D-38FEC535768A}"/>
                    </a:ext>
                  </a:extLst>
                </p:cNvPr>
                <p:cNvSpPr txBox="1"/>
                <p:nvPr/>
              </p:nvSpPr>
              <p:spPr>
                <a:xfrm>
                  <a:off x="1707233" y="4353173"/>
                  <a:ext cx="1568454" cy="9880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>
                      <a:solidFill>
                        <a:srgbClr val="00B050"/>
                      </a:solidFill>
                    </a:rPr>
                    <a:t>Ta, Pt, Cu </a:t>
                  </a:r>
                </a:p>
                <a:p>
                  <a:r>
                    <a:rPr lang="en-US" sz="1400" dirty="0">
                      <a:solidFill>
                        <a:srgbClr val="00B050"/>
                      </a:solidFill>
                    </a:rPr>
                    <a:t>Ion beam stops</a:t>
                  </a:r>
                </a:p>
              </p:txBody>
            </p:sp>
            <p:cxnSp>
              <p:nvCxnSpPr>
                <p:cNvPr id="20" name="Straight Arrow Connector 19">
                  <a:extLst>
                    <a:ext uri="{FF2B5EF4-FFF2-40B4-BE49-F238E27FC236}">
                      <a16:creationId xmlns:a16="http://schemas.microsoft.com/office/drawing/2014/main" id="{67E33702-6145-FA31-AACD-88ABBBF5E231}"/>
                    </a:ext>
                  </a:extLst>
                </p:cNvPr>
                <p:cNvCxnSpPr>
                  <a:cxnSpLocks/>
                  <a:endCxn id="12" idx="2"/>
                </p:cNvCxnSpPr>
                <p:nvPr/>
              </p:nvCxnSpPr>
              <p:spPr>
                <a:xfrm flipH="1" flipV="1">
                  <a:off x="2027113" y="4091375"/>
                  <a:ext cx="188471" cy="374504"/>
                </a:xfrm>
                <a:prstGeom prst="straightConnector1">
                  <a:avLst/>
                </a:prstGeom>
                <a:ln w="12700">
                  <a:solidFill>
                    <a:srgbClr val="00B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D33D0A6-C7E3-0A47-48B7-FDFE414603AA}"/>
                  </a:ext>
                </a:extLst>
              </p:cNvPr>
              <p:cNvSpPr/>
              <p:nvPr/>
            </p:nvSpPr>
            <p:spPr bwMode="auto">
              <a:xfrm>
                <a:off x="2644599" y="4505713"/>
                <a:ext cx="89294" cy="314887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FFFF00"/>
                  </a:solidFill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92DBBF6-61A5-5C8E-4073-75CEEE57A7E7}"/>
                  </a:ext>
                </a:extLst>
              </p:cNvPr>
              <p:cNvSpPr txBox="1"/>
              <p:nvPr/>
            </p:nvSpPr>
            <p:spPr>
              <a:xfrm>
                <a:off x="4643492" y="4293221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dirty="0"/>
                  <a:t>θ</a:t>
                </a:r>
                <a:endParaRPr lang="en-GR" baseline="30000" dirty="0"/>
              </a:p>
            </p:txBody>
          </p:sp>
        </p:grp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9E45C1AE-11FA-0643-F9CB-9B58E3E46C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6126" y="1999689"/>
              <a:ext cx="2503732" cy="52458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AB627CCD-0A7B-78C3-7B55-4A76BF5EAFEC}"/>
                </a:ext>
              </a:extLst>
            </p:cNvPr>
            <p:cNvCxnSpPr>
              <a:cxnSpLocks/>
            </p:cNvCxnSpPr>
            <p:nvPr/>
          </p:nvCxnSpPr>
          <p:spPr>
            <a:xfrm>
              <a:off x="6482135" y="2538839"/>
              <a:ext cx="2497723" cy="5404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EFA42DE-50C9-5CED-BB87-46722CC3D4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86023" y="1574637"/>
              <a:ext cx="2201495" cy="94842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D7A733D8-BE3D-0926-5111-43C7BCCF7926}"/>
                </a:ext>
              </a:extLst>
            </p:cNvPr>
            <p:cNvCxnSpPr>
              <a:cxnSpLocks/>
            </p:cNvCxnSpPr>
            <p:nvPr/>
          </p:nvCxnSpPr>
          <p:spPr>
            <a:xfrm>
              <a:off x="6505234" y="2549409"/>
              <a:ext cx="2182284" cy="75744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BAE002-23ED-C6BC-9F29-EE76315524A9}"/>
                </a:ext>
              </a:extLst>
            </p:cNvPr>
            <p:cNvSpPr txBox="1"/>
            <p:nvPr/>
          </p:nvSpPr>
          <p:spPr>
            <a:xfrm>
              <a:off x="7355763" y="1725713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R" dirty="0"/>
                <a:t>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9791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0799E2-DA55-C7AF-A494-05DC818C5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1485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sz="2600" b="1" dirty="0"/>
              <a:t>3a) Plot the main neutron peak (Monte Carlo simulation)</a:t>
            </a:r>
            <a:r>
              <a:rPr lang="en-GB" sz="2600" dirty="0"/>
              <a:t> </a:t>
            </a:r>
          </a:p>
          <a:p>
            <a:pPr marL="0" indent="0">
              <a:buNone/>
            </a:pPr>
            <a:endParaRPr lang="en-GB" sz="2600" b="1" dirty="0"/>
          </a:p>
          <a:p>
            <a:pPr marL="0" indent="0">
              <a:buNone/>
            </a:pPr>
            <a:r>
              <a:rPr lang="en-GB" sz="2600" b="1" dirty="0"/>
              <a:t>3b) Fit the main peak, </a:t>
            </a:r>
            <a:r>
              <a:rPr lang="en-GB" sz="2600" dirty="0"/>
              <a:t>find the </a:t>
            </a:r>
            <a:r>
              <a:rPr lang="en-GB" sz="2600" b="1" dirty="0"/>
              <a:t>mean neutron energy </a:t>
            </a:r>
            <a:r>
              <a:rPr lang="en-GB" sz="2600" dirty="0"/>
              <a:t>and</a:t>
            </a:r>
            <a:r>
              <a:rPr lang="en-GB" sz="2600" b="1" dirty="0"/>
              <a:t> </a:t>
            </a:r>
            <a:r>
              <a:rPr lang="en-GB" sz="2600" dirty="0"/>
              <a:t>extract an </a:t>
            </a:r>
            <a:r>
              <a:rPr lang="en-GB" sz="2600" b="1" dirty="0"/>
              <a:t>energy uncertainty: VERY IMPORTANT FOR FINAL RESULTS GIVEN AT EXFOR.</a:t>
            </a:r>
          </a:p>
          <a:p>
            <a:pPr marL="0" indent="0">
              <a:buNone/>
            </a:pPr>
            <a:endParaRPr lang="en-GB" sz="2600" b="1" dirty="0"/>
          </a:p>
          <a:p>
            <a:pPr marL="0" indent="0">
              <a:buNone/>
            </a:pPr>
            <a:r>
              <a:rPr lang="en-GB" sz="2600" b="1" dirty="0"/>
              <a:t>3c) </a:t>
            </a:r>
            <a:r>
              <a:rPr lang="en-GB" sz="2600" dirty="0"/>
              <a:t>Estimate the effect of </a:t>
            </a:r>
            <a:r>
              <a:rPr lang="en-GB" sz="2600" b="1" dirty="0"/>
              <a:t>lower energy parasitic neutrons </a:t>
            </a:r>
            <a:r>
              <a:rPr lang="en-GB" sz="2600" dirty="0"/>
              <a:t>at the </a:t>
            </a:r>
            <a:r>
              <a:rPr lang="en-GB" sz="2600" b="1" dirty="0"/>
              <a:t>fission cross section results for three different reactions: </a:t>
            </a:r>
            <a:r>
              <a:rPr lang="en-GB" sz="2600" b="1" baseline="30000" dirty="0">
                <a:solidFill>
                  <a:srgbClr val="FF0000"/>
                </a:solidFill>
              </a:rPr>
              <a:t>232</a:t>
            </a:r>
            <a:r>
              <a:rPr lang="en-GB" sz="2600" b="1" dirty="0">
                <a:solidFill>
                  <a:srgbClr val="FF0000"/>
                </a:solidFill>
              </a:rPr>
              <a:t>Th(</a:t>
            </a:r>
            <a:r>
              <a:rPr lang="en-GB" sz="2600" b="1" dirty="0" err="1">
                <a:solidFill>
                  <a:srgbClr val="FF0000"/>
                </a:solidFill>
              </a:rPr>
              <a:t>n,f</a:t>
            </a:r>
            <a:r>
              <a:rPr lang="en-GB" sz="2600" b="1" dirty="0">
                <a:solidFill>
                  <a:srgbClr val="FF0000"/>
                </a:solidFill>
              </a:rPr>
              <a:t>) (fertile) , </a:t>
            </a:r>
            <a:r>
              <a:rPr lang="en-GB" sz="2600" b="1" baseline="30000" dirty="0">
                <a:solidFill>
                  <a:srgbClr val="FF0000"/>
                </a:solidFill>
              </a:rPr>
              <a:t>235</a:t>
            </a:r>
            <a:r>
              <a:rPr lang="en-GB" sz="2600" b="1" dirty="0">
                <a:solidFill>
                  <a:srgbClr val="FF0000"/>
                </a:solidFill>
              </a:rPr>
              <a:t>U(</a:t>
            </a:r>
            <a:r>
              <a:rPr lang="en-GB" sz="2600" b="1" dirty="0" err="1">
                <a:solidFill>
                  <a:srgbClr val="FF0000"/>
                </a:solidFill>
              </a:rPr>
              <a:t>n,f</a:t>
            </a:r>
            <a:r>
              <a:rPr lang="en-GB" sz="2600" b="1" dirty="0">
                <a:solidFill>
                  <a:srgbClr val="FF0000"/>
                </a:solidFill>
              </a:rPr>
              <a:t>) (fissile) and </a:t>
            </a:r>
            <a:r>
              <a:rPr lang="en-GB" sz="2600" b="1" baseline="30000" dirty="0">
                <a:solidFill>
                  <a:srgbClr val="FF0000"/>
                </a:solidFill>
              </a:rPr>
              <a:t>238</a:t>
            </a:r>
            <a:r>
              <a:rPr lang="en-GB" sz="2600" b="1" dirty="0">
                <a:solidFill>
                  <a:srgbClr val="FF0000"/>
                </a:solidFill>
              </a:rPr>
              <a:t>U(</a:t>
            </a:r>
            <a:r>
              <a:rPr lang="en-GB" sz="2600" b="1" dirty="0" err="1">
                <a:solidFill>
                  <a:srgbClr val="FF0000"/>
                </a:solidFill>
              </a:rPr>
              <a:t>n,f</a:t>
            </a:r>
            <a:r>
              <a:rPr lang="en-GB" sz="2600" b="1" dirty="0">
                <a:solidFill>
                  <a:srgbClr val="FF0000"/>
                </a:solidFill>
              </a:rPr>
              <a:t>) (fertile): </a:t>
            </a:r>
            <a:r>
              <a:rPr lang="en-GB" sz="2600" b="1" dirty="0"/>
              <a:t>PLOT AND DISCUSS THE SENSITIVITY TO LOWER ENERGY NEUTRONS</a:t>
            </a:r>
          </a:p>
          <a:p>
            <a:pPr marL="0" indent="0">
              <a:buNone/>
            </a:pPr>
            <a:endParaRPr lang="en-GB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2600" b="1" dirty="0"/>
              <a:t>3d) </a:t>
            </a:r>
            <a:r>
              <a:rPr lang="en-GB" sz="2600" dirty="0"/>
              <a:t>Estimate the</a:t>
            </a:r>
            <a:r>
              <a:rPr lang="en-GB" sz="2600" b="1" dirty="0"/>
              <a:t> fission reaction rate </a:t>
            </a:r>
            <a:r>
              <a:rPr lang="en-GB" sz="2600" dirty="0"/>
              <a:t>for the three different reactions</a:t>
            </a:r>
            <a:r>
              <a:rPr lang="en-GB" sz="2600" b="1" dirty="0"/>
              <a:t>: </a:t>
            </a:r>
            <a:r>
              <a:rPr lang="en-GB" sz="2600" b="1" baseline="30000" dirty="0">
                <a:solidFill>
                  <a:srgbClr val="FF0000"/>
                </a:solidFill>
              </a:rPr>
              <a:t>232</a:t>
            </a:r>
            <a:r>
              <a:rPr lang="en-GB" sz="2600" b="1" dirty="0">
                <a:solidFill>
                  <a:srgbClr val="FF0000"/>
                </a:solidFill>
              </a:rPr>
              <a:t>Th(</a:t>
            </a:r>
            <a:r>
              <a:rPr lang="en-GB" sz="2600" b="1" dirty="0" err="1">
                <a:solidFill>
                  <a:srgbClr val="FF0000"/>
                </a:solidFill>
              </a:rPr>
              <a:t>n,f</a:t>
            </a:r>
            <a:r>
              <a:rPr lang="en-GB" sz="2600" b="1" dirty="0">
                <a:solidFill>
                  <a:srgbClr val="FF0000"/>
                </a:solidFill>
              </a:rPr>
              <a:t>) , </a:t>
            </a:r>
            <a:r>
              <a:rPr lang="en-GB" sz="2600" b="1" baseline="30000" dirty="0">
                <a:solidFill>
                  <a:srgbClr val="FF0000"/>
                </a:solidFill>
              </a:rPr>
              <a:t>235</a:t>
            </a:r>
            <a:r>
              <a:rPr lang="en-GB" sz="2600" b="1" dirty="0">
                <a:solidFill>
                  <a:srgbClr val="FF0000"/>
                </a:solidFill>
              </a:rPr>
              <a:t>U(</a:t>
            </a:r>
            <a:r>
              <a:rPr lang="en-GB" sz="2600" b="1" dirty="0" err="1">
                <a:solidFill>
                  <a:srgbClr val="FF0000"/>
                </a:solidFill>
              </a:rPr>
              <a:t>n,f</a:t>
            </a:r>
            <a:r>
              <a:rPr lang="en-GB" sz="2600" b="1" dirty="0">
                <a:solidFill>
                  <a:srgbClr val="FF0000"/>
                </a:solidFill>
              </a:rPr>
              <a:t>) and </a:t>
            </a:r>
            <a:r>
              <a:rPr lang="en-GB" sz="2600" b="1" baseline="30000" dirty="0">
                <a:solidFill>
                  <a:srgbClr val="FF0000"/>
                </a:solidFill>
              </a:rPr>
              <a:t>238</a:t>
            </a:r>
            <a:r>
              <a:rPr lang="en-GB" sz="2600" b="1" dirty="0">
                <a:solidFill>
                  <a:srgbClr val="FF0000"/>
                </a:solidFill>
              </a:rPr>
              <a:t>U(</a:t>
            </a:r>
            <a:r>
              <a:rPr lang="en-GB" sz="2600" b="1" dirty="0" err="1">
                <a:solidFill>
                  <a:srgbClr val="FF0000"/>
                </a:solidFill>
              </a:rPr>
              <a:t>n,f</a:t>
            </a:r>
            <a:r>
              <a:rPr lang="en-GB" sz="2600" b="1" dirty="0">
                <a:solidFill>
                  <a:srgbClr val="FF0000"/>
                </a:solidFill>
              </a:rPr>
              <a:t>)</a:t>
            </a:r>
            <a:r>
              <a:rPr lang="en-GB" sz="2600" b="1" dirty="0"/>
              <a:t>, taking into account the lower energy parasitic neutron "tail”.</a:t>
            </a:r>
          </a:p>
          <a:p>
            <a:pPr marL="0" indent="0">
              <a:buNone/>
            </a:pPr>
            <a:endParaRPr lang="en-GB" sz="2600" b="1" dirty="0"/>
          </a:p>
          <a:p>
            <a:pPr marL="0" indent="0">
              <a:buNone/>
            </a:pPr>
            <a:r>
              <a:rPr lang="en-GB" sz="2600" b="1" dirty="0"/>
              <a:t>3e) </a:t>
            </a:r>
            <a:r>
              <a:rPr lang="en-GB" sz="2600" dirty="0">
                <a:effectLst/>
              </a:rPr>
              <a:t>Estimate the ratio </a:t>
            </a:r>
            <a:r>
              <a:rPr lang="en-GB" sz="2600" b="1" dirty="0">
                <a:solidFill>
                  <a:srgbClr val="FF0000"/>
                </a:solidFill>
                <a:effectLst/>
              </a:rPr>
              <a:t>(parasitic fission reaction rate)/(total reaction rate)</a:t>
            </a:r>
            <a:r>
              <a:rPr lang="en-GB" sz="2600" b="1" dirty="0">
                <a:effectLst/>
              </a:rPr>
              <a:t> </a:t>
            </a:r>
            <a:r>
              <a:rPr lang="en-GB" sz="2600" dirty="0">
                <a:effectLst/>
              </a:rPr>
              <a:t>for the three different reactions: </a:t>
            </a:r>
            <a:r>
              <a:rPr lang="en-GB" sz="2600" b="1" baseline="30000" dirty="0"/>
              <a:t>232</a:t>
            </a:r>
            <a:r>
              <a:rPr lang="en-GB" sz="2600" b="1" dirty="0"/>
              <a:t>Th(</a:t>
            </a:r>
            <a:r>
              <a:rPr lang="en-GB" sz="2600" b="1" dirty="0" err="1"/>
              <a:t>n,f</a:t>
            </a:r>
            <a:r>
              <a:rPr lang="en-GB" sz="2600" b="1" dirty="0"/>
              <a:t>) , </a:t>
            </a:r>
            <a:r>
              <a:rPr lang="en-GB" sz="2600" b="1" baseline="30000" dirty="0"/>
              <a:t>235</a:t>
            </a:r>
            <a:r>
              <a:rPr lang="en-GB" sz="2600" b="1" dirty="0"/>
              <a:t>U(</a:t>
            </a:r>
            <a:r>
              <a:rPr lang="en-GB" sz="2600" b="1" dirty="0" err="1"/>
              <a:t>n,f</a:t>
            </a:r>
            <a:r>
              <a:rPr lang="en-GB" sz="2600" b="1" dirty="0"/>
              <a:t>) and </a:t>
            </a:r>
            <a:r>
              <a:rPr lang="en-GB" sz="2600" b="1" baseline="30000" dirty="0"/>
              <a:t>238</a:t>
            </a:r>
            <a:r>
              <a:rPr lang="en-GB" sz="2600" b="1" dirty="0"/>
              <a:t>U(</a:t>
            </a:r>
            <a:r>
              <a:rPr lang="en-GB" sz="2600" b="1" dirty="0" err="1"/>
              <a:t>n,f</a:t>
            </a:r>
            <a:r>
              <a:rPr lang="en-GB" sz="2600" b="1" dirty="0"/>
              <a:t>)</a:t>
            </a:r>
            <a:r>
              <a:rPr lang="en-GB" sz="2600" b="1" dirty="0">
                <a:effectLst/>
              </a:rPr>
              <a:t>, </a:t>
            </a:r>
            <a:r>
              <a:rPr lang="en-GB" sz="2600" dirty="0">
                <a:effectLst/>
              </a:rPr>
              <a:t>and decide </a:t>
            </a:r>
            <a:r>
              <a:rPr lang="en-GB" sz="2600" b="1" dirty="0">
                <a:solidFill>
                  <a:srgbClr val="FF0000"/>
                </a:solidFill>
                <a:effectLst/>
              </a:rPr>
              <a:t>which reference r</a:t>
            </a:r>
            <a:r>
              <a:rPr lang="en-US" sz="2600" b="1" dirty="0">
                <a:solidFill>
                  <a:srgbClr val="FF0000"/>
                </a:solidFill>
              </a:rPr>
              <a:t>e</a:t>
            </a:r>
            <a:r>
              <a:rPr lang="en-GB" sz="2600" b="1" dirty="0">
                <a:solidFill>
                  <a:srgbClr val="FF0000"/>
                </a:solidFill>
                <a:effectLst/>
              </a:rPr>
              <a:t>action (</a:t>
            </a:r>
            <a:r>
              <a:rPr lang="en-GB" sz="2600" b="1" baseline="30000" dirty="0">
                <a:solidFill>
                  <a:srgbClr val="FF0000"/>
                </a:solidFill>
                <a:effectLst/>
              </a:rPr>
              <a:t>235</a:t>
            </a:r>
            <a:r>
              <a:rPr lang="en-GB" sz="2600" b="1" dirty="0">
                <a:solidFill>
                  <a:srgbClr val="FF0000"/>
                </a:solidFill>
                <a:effectLst/>
              </a:rPr>
              <a:t>U(</a:t>
            </a:r>
            <a:r>
              <a:rPr lang="en-GB" sz="2600" b="1" dirty="0" err="1">
                <a:solidFill>
                  <a:srgbClr val="FF0000"/>
                </a:solidFill>
                <a:effectLst/>
              </a:rPr>
              <a:t>n,f</a:t>
            </a:r>
            <a:r>
              <a:rPr lang="en-GB" sz="2600" b="1" dirty="0">
                <a:solidFill>
                  <a:srgbClr val="FF0000"/>
                </a:solidFill>
                <a:effectLst/>
              </a:rPr>
              <a:t>) or </a:t>
            </a:r>
            <a:r>
              <a:rPr lang="en-GB" sz="2600" b="1" baseline="30000" dirty="0">
                <a:solidFill>
                  <a:srgbClr val="FF0000"/>
                </a:solidFill>
                <a:effectLst/>
              </a:rPr>
              <a:t>238</a:t>
            </a:r>
            <a:r>
              <a:rPr lang="en-GB" sz="2600" b="1" dirty="0">
                <a:solidFill>
                  <a:srgbClr val="FF0000"/>
                </a:solidFill>
                <a:effectLst/>
              </a:rPr>
              <a:t>U(</a:t>
            </a:r>
            <a:r>
              <a:rPr lang="en-GB" sz="2600" b="1" dirty="0" err="1">
                <a:solidFill>
                  <a:srgbClr val="FF0000"/>
                </a:solidFill>
                <a:effectLst/>
              </a:rPr>
              <a:t>n,f</a:t>
            </a:r>
            <a:r>
              <a:rPr lang="en-GB" sz="2600" b="1" dirty="0">
                <a:solidFill>
                  <a:srgbClr val="FF0000"/>
                </a:solidFill>
                <a:effectLst/>
              </a:rPr>
              <a:t>)) </a:t>
            </a:r>
            <a:r>
              <a:rPr lang="en-GB" sz="2600" dirty="0">
                <a:effectLst/>
              </a:rPr>
              <a:t>you would use</a:t>
            </a:r>
            <a:r>
              <a:rPr lang="en-GB" sz="2600" b="1" dirty="0">
                <a:solidFill>
                  <a:srgbClr val="FF0000"/>
                </a:solidFill>
                <a:effectLst/>
              </a:rPr>
              <a:t> to measure the </a:t>
            </a:r>
            <a:r>
              <a:rPr lang="en-GB" sz="2600" b="1" baseline="30000" dirty="0">
                <a:solidFill>
                  <a:srgbClr val="FF0000"/>
                </a:solidFill>
                <a:effectLst/>
              </a:rPr>
              <a:t>232</a:t>
            </a:r>
            <a:r>
              <a:rPr lang="en-GB" sz="2600" b="1" dirty="0">
                <a:solidFill>
                  <a:srgbClr val="FF0000"/>
                </a:solidFill>
                <a:effectLst/>
              </a:rPr>
              <a:t>Th(</a:t>
            </a:r>
            <a:r>
              <a:rPr lang="en-GB" sz="2600" b="1" dirty="0" err="1">
                <a:solidFill>
                  <a:srgbClr val="FF0000"/>
                </a:solidFill>
                <a:effectLst/>
              </a:rPr>
              <a:t>n,f</a:t>
            </a:r>
            <a:r>
              <a:rPr lang="en-GB" sz="2600" b="1" dirty="0">
                <a:solidFill>
                  <a:srgbClr val="FF0000"/>
                </a:solidFill>
                <a:effectLst/>
              </a:rPr>
              <a:t>) </a:t>
            </a:r>
            <a:r>
              <a:rPr lang="en-GB" sz="2600" b="1" dirty="0">
                <a:effectLst/>
              </a:rPr>
              <a:t>minimising the uncertainty from the fission events created from the parasitic neutron tail.</a:t>
            </a:r>
          </a:p>
          <a:p>
            <a:pPr marL="0" indent="0">
              <a:buNone/>
            </a:pPr>
            <a:r>
              <a:rPr lang="en-GB" b="1" dirty="0">
                <a:solidFill>
                  <a:srgbClr val="FF0000"/>
                </a:solidFill>
              </a:rPr>
              <a:t>ANY IDEAS????</a:t>
            </a:r>
            <a:endParaRPr lang="en-GB" dirty="0">
              <a:solidFill>
                <a:srgbClr val="FF0000"/>
              </a:solidFill>
              <a:effectLst/>
            </a:endParaRP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endParaRPr lang="en-GR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8AB2D6-EB32-A289-BDA4-5AF32D4828B0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EXERCISE 3: </a:t>
            </a:r>
            <a:r>
              <a:rPr lang="en-GB" sz="3300" b="1" dirty="0"/>
              <a:t>Fission cross section measurements with Quasi-monoenergetic beams</a:t>
            </a:r>
            <a:endParaRPr lang="en-GR" sz="33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8DF582-131C-BECE-2036-52F4E8B6A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5607050"/>
            <a:ext cx="7772400" cy="89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4382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34E0B8-87FF-714E-0723-C187F6C92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4809" y="798682"/>
            <a:ext cx="10515600" cy="498313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R" b="1" dirty="0"/>
              <a:t>Congratulations!!</a:t>
            </a:r>
          </a:p>
          <a:p>
            <a:pPr marL="0" indent="0">
              <a:buNone/>
            </a:pPr>
            <a:r>
              <a:rPr lang="en-GR" dirty="0"/>
              <a:t>You estimated  your first neutron induced fission cross sections both for monoenergetic and white neutron beams!!!</a:t>
            </a:r>
          </a:p>
          <a:p>
            <a:pPr marL="514350" indent="-514350">
              <a:buAutoNum type="arabicParenR"/>
            </a:pPr>
            <a:r>
              <a:rPr lang="en-GR" dirty="0"/>
              <a:t>Systematic uncertainties???</a:t>
            </a:r>
          </a:p>
          <a:p>
            <a:pPr marL="0" indent="0">
              <a:buNone/>
            </a:pPr>
            <a:r>
              <a:rPr lang="en-GR" dirty="0"/>
              <a:t>2)   Important factors to consider when designing a new measurement?</a:t>
            </a:r>
          </a:p>
          <a:p>
            <a:pPr marL="0" indent="0">
              <a:buNone/>
            </a:pPr>
            <a:r>
              <a:rPr lang="el-GR" dirty="0"/>
              <a:t>3)   </a:t>
            </a:r>
            <a:r>
              <a:rPr lang="en-GR" dirty="0"/>
              <a:t>Now you should give your new data to EXFOR:</a:t>
            </a:r>
          </a:p>
          <a:p>
            <a:pPr marL="0" indent="0">
              <a:buNone/>
            </a:pPr>
            <a:r>
              <a:rPr lang="en-GB" b="1" dirty="0">
                <a:solidFill>
                  <a:srgbClr val="000000"/>
                </a:solidFill>
                <a:latin typeface="Aptos" panose="020B0004020202020204" pitchFamily="34" charset="0"/>
              </a:rPr>
              <a:t>a) </a:t>
            </a:r>
            <a:r>
              <a:rPr lang="en-GB" b="1" i="0" u="sng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absolute cross section data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AND the </a:t>
            </a:r>
            <a:r>
              <a:rPr lang="en-GB" b="1" i="0" u="sng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ratio</a:t>
            </a:r>
            <a:r>
              <a:rPr lang="en-GB" b="1" i="0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GB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b) statistical uncertainties AND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the </a:t>
            </a:r>
            <a:r>
              <a:rPr lang="en-GB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different systematic uncertainties 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SEPARATELY, </a:t>
            </a:r>
          </a:p>
          <a:p>
            <a:pPr marL="0" indent="0">
              <a:buNone/>
            </a:pPr>
            <a:r>
              <a:rPr lang="en-GB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c) total uncertainty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with the propagation (with covariance).</a:t>
            </a:r>
          </a:p>
          <a:p>
            <a:pPr marL="0" indent="0">
              <a:buNone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d) The maximum info relevant to experiment usefu</a:t>
            </a:r>
            <a:r>
              <a:rPr lang="en-GB" dirty="0">
                <a:solidFill>
                  <a:srgbClr val="000000"/>
                </a:solidFill>
                <a:latin typeface="Aptos" panose="020B0004020202020204" pitchFamily="34" charset="0"/>
              </a:rPr>
              <a:t>l to subsequent evaluation.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endParaRPr lang="en-G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28FD91-93DA-D88E-75C8-A4DD540D8451}"/>
              </a:ext>
            </a:extLst>
          </p:cNvPr>
          <p:cNvSpPr txBox="1"/>
          <p:nvPr/>
        </p:nvSpPr>
        <p:spPr>
          <a:xfrm>
            <a:off x="10439400" y="6111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A15889-FFE2-A1B1-18B6-BFA1B5D96DE4}"/>
              </a:ext>
            </a:extLst>
          </p:cNvPr>
          <p:cNvSpPr/>
          <p:nvPr/>
        </p:nvSpPr>
        <p:spPr>
          <a:xfrm flipV="1">
            <a:off x="1524000" y="6237313"/>
            <a:ext cx="9144000" cy="45719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797763-4EDC-E18C-CD97-B143E4F754CB}"/>
              </a:ext>
            </a:extLst>
          </p:cNvPr>
          <p:cNvSpPr/>
          <p:nvPr/>
        </p:nvSpPr>
        <p:spPr>
          <a:xfrm>
            <a:off x="2639616" y="6237312"/>
            <a:ext cx="9552384" cy="620688"/>
          </a:xfrm>
          <a:prstGeom prst="rect">
            <a:avLst/>
          </a:prstGeom>
          <a:gradFill flip="none" rotWithShape="1">
            <a:gsLst>
              <a:gs pos="0">
                <a:srgbClr val="3861AA">
                  <a:alpha val="3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EC3456-CE5D-6A86-6B36-5CB2C4BC1A6F}"/>
              </a:ext>
            </a:extLst>
          </p:cNvPr>
          <p:cNvSpPr txBox="1"/>
          <p:nvPr/>
        </p:nvSpPr>
        <p:spPr>
          <a:xfrm>
            <a:off x="4295800" y="6309320"/>
            <a:ext cx="78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595959"/>
                </a:solidFill>
              </a:rPr>
              <a:t>FIESTA 2024 – </a:t>
            </a:r>
            <a:r>
              <a:rPr lang="fr-FR" sz="1400" dirty="0" err="1">
                <a:solidFill>
                  <a:srgbClr val="595959"/>
                </a:solidFill>
              </a:rPr>
              <a:t>Practical</a:t>
            </a:r>
            <a:r>
              <a:rPr lang="fr-FR" sz="1400" dirty="0">
                <a:solidFill>
                  <a:srgbClr val="595959"/>
                </a:solidFill>
              </a:rPr>
              <a:t> on Fission Cross Sections – M. </a:t>
            </a:r>
            <a:r>
              <a:rPr lang="fr-FR" sz="1400" dirty="0" err="1">
                <a:solidFill>
                  <a:srgbClr val="595959"/>
                </a:solidFill>
              </a:rPr>
              <a:t>Diakaki</a:t>
            </a:r>
            <a:endParaRPr lang="fr-FR" sz="1400" dirty="0">
              <a:solidFill>
                <a:srgbClr val="595959"/>
              </a:solidFill>
            </a:endParaRPr>
          </a:p>
          <a:p>
            <a:pPr algn="ctr"/>
            <a:r>
              <a:rPr lang="fr-FR" sz="1400" dirty="0" err="1">
                <a:solidFill>
                  <a:srgbClr val="595959"/>
                </a:solidFill>
              </a:rPr>
              <a:t>November</a:t>
            </a:r>
            <a:r>
              <a:rPr lang="fr-FR" sz="1400" dirty="0">
                <a:solidFill>
                  <a:srgbClr val="595959"/>
                </a:solidFill>
              </a:rPr>
              <a:t> 18-22, 2024 </a:t>
            </a:r>
            <a:endParaRPr lang="en-GB" sz="1400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44168B-4AC6-F7E9-1620-5D7DC2D6430F}"/>
              </a:ext>
            </a:extLst>
          </p:cNvPr>
          <p:cNvSpPr/>
          <p:nvPr/>
        </p:nvSpPr>
        <p:spPr>
          <a:xfrm flipV="1">
            <a:off x="0" y="6211025"/>
            <a:ext cx="12192000" cy="72006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6358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8F0D915-260B-0E83-C5FC-C7ACD6FA9B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0414" y="146050"/>
            <a:ext cx="6223000" cy="6565900"/>
          </a:xfrm>
          <a:prstGeom prst="rect">
            <a:avLst/>
          </a:prstGeom>
        </p:spPr>
      </p:pic>
      <p:pic>
        <p:nvPicPr>
          <p:cNvPr id="7" name="Picture 6" descr="A paper with numbers and letters&#10;&#10;Description automatically generated">
            <a:extLst>
              <a:ext uri="{FF2B5EF4-FFF2-40B4-BE49-F238E27FC236}">
                <a16:creationId xmlns:a16="http://schemas.microsoft.com/office/drawing/2014/main" id="{3AA70779-E7BC-38A6-1FFE-CC78B0618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" y="2349500"/>
            <a:ext cx="4889500" cy="2159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E8343B-4672-08A0-173F-672883E12BD8}"/>
              </a:ext>
            </a:extLst>
          </p:cNvPr>
          <p:cNvSpPr txBox="1"/>
          <p:nvPr/>
        </p:nvSpPr>
        <p:spPr>
          <a:xfrm>
            <a:off x="844062" y="661182"/>
            <a:ext cx="28428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sz="2800" b="1" dirty="0"/>
              <a:t>an EXFOR entry….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87891C-7562-82BA-5E9A-4872F9D0DF20}"/>
              </a:ext>
            </a:extLst>
          </p:cNvPr>
          <p:cNvSpPr txBox="1"/>
          <p:nvPr/>
        </p:nvSpPr>
        <p:spPr>
          <a:xfrm>
            <a:off x="176530" y="1730829"/>
            <a:ext cx="4631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example of reported systematic uncertainties :</a:t>
            </a:r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2956397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DE9EE-A2CE-302D-D4E4-5D9C72B28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221" y="29686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R" b="1" dirty="0"/>
              <a:t>GENERAL REMARKS / ASSUMPTIONS :</a:t>
            </a:r>
          </a:p>
          <a:p>
            <a:pPr marL="0" indent="0">
              <a:buNone/>
            </a:pPr>
            <a:r>
              <a:rPr lang="en-GR" b="1" dirty="0"/>
              <a:t>	</a:t>
            </a:r>
            <a:r>
              <a:rPr lang="en-GR" dirty="0"/>
              <a:t>1) Detection of </a:t>
            </a:r>
            <a:r>
              <a:rPr lang="en-GR" b="1" dirty="0"/>
              <a:t>fission fragments (FF) </a:t>
            </a:r>
            <a:r>
              <a:rPr lang="en-GR" dirty="0"/>
              <a:t>with </a:t>
            </a:r>
            <a:r>
              <a:rPr lang="en-GR" b="1" dirty="0"/>
              <a:t>gaseous detector</a:t>
            </a:r>
          </a:p>
          <a:p>
            <a:pPr marL="0" indent="0">
              <a:buNone/>
            </a:pPr>
            <a:r>
              <a:rPr lang="en-GR" b="1" dirty="0"/>
              <a:t>	</a:t>
            </a:r>
            <a:r>
              <a:rPr lang="en-GR" dirty="0"/>
              <a:t>2) Thin disks of the </a:t>
            </a:r>
            <a:r>
              <a:rPr lang="en-US" dirty="0"/>
              <a:t>target</a:t>
            </a:r>
            <a:r>
              <a:rPr lang="en-GR" dirty="0"/>
              <a:t> under study (</a:t>
            </a:r>
            <a:r>
              <a:rPr lang="en-GR" b="1" dirty="0">
                <a:solidFill>
                  <a:srgbClr val="FF0000"/>
                </a:solidFill>
              </a:rPr>
              <a:t>tar</a:t>
            </a:r>
            <a:r>
              <a:rPr lang="en-GR" dirty="0"/>
              <a:t>)</a:t>
            </a:r>
          </a:p>
          <a:p>
            <a:pPr marL="0" indent="0">
              <a:buNone/>
            </a:pPr>
            <a:endParaRPr lang="en-GR" dirty="0"/>
          </a:p>
          <a:p>
            <a:pPr marL="0" indent="0">
              <a:buNone/>
            </a:pPr>
            <a:endParaRPr lang="en-GR" dirty="0"/>
          </a:p>
          <a:p>
            <a:pPr marL="0" indent="0">
              <a:buNone/>
            </a:pPr>
            <a:r>
              <a:rPr lang="en-GR" b="1" dirty="0"/>
              <a:t>            </a:t>
            </a:r>
            <a:endParaRPr lang="en-GR" dirty="0"/>
          </a:p>
          <a:p>
            <a:pPr marL="0" indent="0">
              <a:buNone/>
            </a:pPr>
            <a:endParaRPr lang="en-G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28DF0C0-7E04-FC69-E583-C384F4C8AD44}"/>
              </a:ext>
            </a:extLst>
          </p:cNvPr>
          <p:cNvSpPr/>
          <p:nvPr/>
        </p:nvSpPr>
        <p:spPr>
          <a:xfrm>
            <a:off x="4153313" y="2486030"/>
            <a:ext cx="1271588" cy="2243138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tx1">
                <a:alpha val="1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C79BE8-312E-CC82-A137-3EA639EAAD0D}"/>
              </a:ext>
            </a:extLst>
          </p:cNvPr>
          <p:cNvSpPr/>
          <p:nvPr/>
        </p:nvSpPr>
        <p:spPr>
          <a:xfrm>
            <a:off x="4153313" y="2789354"/>
            <a:ext cx="42642" cy="16364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2D6CE7C-9987-79B6-E046-98B337874F2D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3832342" y="2789354"/>
            <a:ext cx="1328740" cy="953995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E94044A-643A-E12C-7A6C-4D43B9E6D1CD}"/>
              </a:ext>
            </a:extLst>
          </p:cNvPr>
          <p:cNvSpPr txBox="1"/>
          <p:nvPr/>
        </p:nvSpPr>
        <p:spPr>
          <a:xfrm>
            <a:off x="3634211" y="3743349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195A73-D31A-A0DE-69AC-CC968D6A5F5A}"/>
              </a:ext>
            </a:extLst>
          </p:cNvPr>
          <p:cNvSpPr txBox="1"/>
          <p:nvPr/>
        </p:nvSpPr>
        <p:spPr>
          <a:xfrm>
            <a:off x="4124755" y="2919432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D70A81-BC50-7A9F-17CA-64FFAD2BA635}"/>
              </a:ext>
            </a:extLst>
          </p:cNvPr>
          <p:cNvSpPr txBox="1"/>
          <p:nvPr/>
        </p:nvSpPr>
        <p:spPr>
          <a:xfrm>
            <a:off x="4011769" y="4411081"/>
            <a:ext cx="488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sz="2000" b="1" dirty="0">
                <a:solidFill>
                  <a:srgbClr val="FF0000"/>
                </a:solidFill>
              </a:rPr>
              <a:t>tar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D0D6829-2CEB-FAF3-4F70-9793DFDEA353}"/>
              </a:ext>
            </a:extLst>
          </p:cNvPr>
          <p:cNvSpPr/>
          <p:nvPr/>
        </p:nvSpPr>
        <p:spPr>
          <a:xfrm>
            <a:off x="5382258" y="2486030"/>
            <a:ext cx="45719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57C2AFE-9894-9EE9-E09A-BE4CBF93CCBF}"/>
              </a:ext>
            </a:extLst>
          </p:cNvPr>
          <p:cNvCxnSpPr/>
          <p:nvPr/>
        </p:nvCxnSpPr>
        <p:spPr>
          <a:xfrm>
            <a:off x="4337499" y="3429000"/>
            <a:ext cx="9302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BAD9545-32E2-A911-0CEA-507549EC1106}"/>
              </a:ext>
            </a:extLst>
          </p:cNvPr>
          <p:cNvCxnSpPr>
            <a:cxnSpLocks/>
          </p:cNvCxnSpPr>
          <p:nvPr/>
        </p:nvCxnSpPr>
        <p:spPr>
          <a:xfrm>
            <a:off x="4747074" y="3104098"/>
            <a:ext cx="5206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5534054-2A1A-C953-426C-9309E29ED650}"/>
              </a:ext>
            </a:extLst>
          </p:cNvPr>
          <p:cNvCxnSpPr>
            <a:cxnSpLocks/>
          </p:cNvCxnSpPr>
          <p:nvPr/>
        </p:nvCxnSpPr>
        <p:spPr>
          <a:xfrm>
            <a:off x="4521017" y="3267074"/>
            <a:ext cx="7562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657954C-B906-0A9A-7BD4-76B0370EC9BC}"/>
              </a:ext>
            </a:extLst>
          </p:cNvPr>
          <p:cNvSpPr txBox="1"/>
          <p:nvPr/>
        </p:nvSpPr>
        <p:spPr>
          <a:xfrm>
            <a:off x="4849633" y="3364709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>
                <a:solidFill>
                  <a:srgbClr val="0070C0"/>
                </a:solidFill>
              </a:rPr>
              <a:t>e-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A4D2F275-9C50-AE17-A6D3-52384FADAEB2}"/>
              </a:ext>
            </a:extLst>
          </p:cNvPr>
          <p:cNvSpPr/>
          <p:nvPr/>
        </p:nvSpPr>
        <p:spPr>
          <a:xfrm>
            <a:off x="4480713" y="330052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B5FB842-4257-05B9-763C-E6B497D248FF}"/>
              </a:ext>
            </a:extLst>
          </p:cNvPr>
          <p:cNvSpPr/>
          <p:nvPr/>
        </p:nvSpPr>
        <p:spPr>
          <a:xfrm>
            <a:off x="4508321" y="315148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0C18DF4-1827-9251-9575-41EF7E8E5312}"/>
              </a:ext>
            </a:extLst>
          </p:cNvPr>
          <p:cNvSpPr/>
          <p:nvPr/>
        </p:nvSpPr>
        <p:spPr>
          <a:xfrm>
            <a:off x="4609061" y="319265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9FCFF64-7AA9-1F6A-2DE5-79F5E99C5561}"/>
              </a:ext>
            </a:extLst>
          </p:cNvPr>
          <p:cNvSpPr/>
          <p:nvPr/>
        </p:nvSpPr>
        <p:spPr>
          <a:xfrm>
            <a:off x="4689136" y="309707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182C9CD-D00F-43BA-61A8-79305B6AB113}"/>
              </a:ext>
            </a:extLst>
          </p:cNvPr>
          <p:cNvSpPr/>
          <p:nvPr/>
        </p:nvSpPr>
        <p:spPr>
          <a:xfrm>
            <a:off x="4617857" y="304670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621EC4A-5ABB-3C86-C5B4-8B06B4B8B24A}"/>
              </a:ext>
            </a:extLst>
          </p:cNvPr>
          <p:cNvSpPr/>
          <p:nvPr/>
        </p:nvSpPr>
        <p:spPr>
          <a:xfrm>
            <a:off x="4747417" y="312430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53CB8DF-F34E-9976-94CF-AE1EFAB069D1}"/>
              </a:ext>
            </a:extLst>
          </p:cNvPr>
          <p:cNvSpPr/>
          <p:nvPr/>
        </p:nvSpPr>
        <p:spPr>
          <a:xfrm>
            <a:off x="4775025" y="297526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FCEDEB1-7246-0003-220B-ABCE10EED23F}"/>
              </a:ext>
            </a:extLst>
          </p:cNvPr>
          <p:cNvSpPr/>
          <p:nvPr/>
        </p:nvSpPr>
        <p:spPr>
          <a:xfrm>
            <a:off x="4875765" y="301643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6E188A9-569F-408A-5325-40F2439DACD6}"/>
              </a:ext>
            </a:extLst>
          </p:cNvPr>
          <p:cNvSpPr/>
          <p:nvPr/>
        </p:nvSpPr>
        <p:spPr>
          <a:xfrm>
            <a:off x="4955840" y="292086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5B9E38F-30C4-B16B-5A36-3143F972580B}"/>
              </a:ext>
            </a:extLst>
          </p:cNvPr>
          <p:cNvSpPr/>
          <p:nvPr/>
        </p:nvSpPr>
        <p:spPr>
          <a:xfrm>
            <a:off x="4884561" y="287049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12293415-E8B1-5CB1-EE11-4112512DBF66}"/>
              </a:ext>
            </a:extLst>
          </p:cNvPr>
          <p:cNvSpPr/>
          <p:nvPr/>
        </p:nvSpPr>
        <p:spPr>
          <a:xfrm>
            <a:off x="4240203" y="345292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48793C9-9355-17B3-2E1F-1D5A5611BF05}"/>
              </a:ext>
            </a:extLst>
          </p:cNvPr>
          <p:cNvSpPr/>
          <p:nvPr/>
        </p:nvSpPr>
        <p:spPr>
          <a:xfrm>
            <a:off x="4267811" y="330388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24AA3BF-6FCC-7E75-9B33-4214FA0DA6A1}"/>
              </a:ext>
            </a:extLst>
          </p:cNvPr>
          <p:cNvSpPr/>
          <p:nvPr/>
        </p:nvSpPr>
        <p:spPr>
          <a:xfrm>
            <a:off x="4368551" y="334505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1547692-C131-7BB0-3F21-CB34C93473D3}"/>
              </a:ext>
            </a:extLst>
          </p:cNvPr>
          <p:cNvSpPr/>
          <p:nvPr/>
        </p:nvSpPr>
        <p:spPr>
          <a:xfrm>
            <a:off x="4448626" y="324947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52E9148-D9F7-81EC-9FE8-B17617CDD332}"/>
              </a:ext>
            </a:extLst>
          </p:cNvPr>
          <p:cNvSpPr/>
          <p:nvPr/>
        </p:nvSpPr>
        <p:spPr>
          <a:xfrm>
            <a:off x="4377347" y="319910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CEF9FBB-DEBD-C0F8-723C-69E4F4CA5013}"/>
              </a:ext>
            </a:extLst>
          </p:cNvPr>
          <p:cNvSpPr txBox="1"/>
          <p:nvPr/>
        </p:nvSpPr>
        <p:spPr>
          <a:xfrm>
            <a:off x="4441287" y="392081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GAS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2D588717-3EFD-45C1-E287-AB849A2102DF}"/>
              </a:ext>
            </a:extLst>
          </p:cNvPr>
          <p:cNvCxnSpPr/>
          <p:nvPr/>
        </p:nvCxnSpPr>
        <p:spPr>
          <a:xfrm>
            <a:off x="2544416" y="30487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464DB17B-CB0C-3A56-49AF-F9749DA49FE8}"/>
              </a:ext>
            </a:extLst>
          </p:cNvPr>
          <p:cNvCxnSpPr/>
          <p:nvPr/>
        </p:nvCxnSpPr>
        <p:spPr>
          <a:xfrm>
            <a:off x="2551044" y="32011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60FC792-9AE9-0423-9523-3EEC5D66B647}"/>
              </a:ext>
            </a:extLst>
          </p:cNvPr>
          <p:cNvCxnSpPr/>
          <p:nvPr/>
        </p:nvCxnSpPr>
        <p:spPr>
          <a:xfrm>
            <a:off x="2544416" y="334196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7CF6B73-F2B8-E01A-FA64-0965C704BA1D}"/>
              </a:ext>
            </a:extLst>
          </p:cNvPr>
          <p:cNvCxnSpPr/>
          <p:nvPr/>
        </p:nvCxnSpPr>
        <p:spPr>
          <a:xfrm>
            <a:off x="2544415" y="34972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9CD6BE6E-B339-9052-29F0-2AD4CAAD70F6}"/>
              </a:ext>
            </a:extLst>
          </p:cNvPr>
          <p:cNvCxnSpPr/>
          <p:nvPr/>
        </p:nvCxnSpPr>
        <p:spPr>
          <a:xfrm>
            <a:off x="2551043" y="364969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45B44EE9-D860-53A4-9650-148EF5B89108}"/>
              </a:ext>
            </a:extLst>
          </p:cNvPr>
          <p:cNvCxnSpPr/>
          <p:nvPr/>
        </p:nvCxnSpPr>
        <p:spPr>
          <a:xfrm>
            <a:off x="2544414" y="3866561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BFB94344-6DD1-13A8-A43C-C33B44E7D590}"/>
              </a:ext>
            </a:extLst>
          </p:cNvPr>
          <p:cNvCxnSpPr/>
          <p:nvPr/>
        </p:nvCxnSpPr>
        <p:spPr>
          <a:xfrm>
            <a:off x="2551042" y="406053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1E840148-6531-9136-AD5B-22884AD6D3E2}"/>
              </a:ext>
            </a:extLst>
          </p:cNvPr>
          <p:cNvSpPr txBox="1"/>
          <p:nvPr/>
        </p:nvSpPr>
        <p:spPr>
          <a:xfrm>
            <a:off x="2786215" y="2605619"/>
            <a:ext cx="674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b="1" dirty="0"/>
              <a:t>Φ</a:t>
            </a:r>
            <a:r>
              <a:rPr lang="en-US" sz="2400" b="1" baseline="-25000" dirty="0"/>
              <a:t>tar</a:t>
            </a:r>
            <a:endParaRPr lang="en-GR" sz="2400" b="1" baseline="-2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26EC8D8-83BA-A1AF-0F64-03DE685E561A}"/>
                  </a:ext>
                </a:extLst>
              </p:cNvPr>
              <p:cNvSpPr txBox="1"/>
              <p:nvPr/>
            </p:nvSpPr>
            <p:spPr>
              <a:xfrm>
                <a:off x="5605991" y="2437505"/>
                <a:ext cx="4174312" cy="6665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1" i="1" smtClean="0">
                          <a:latin typeface="Cambria Math" panose="02040503050406030204" pitchFamily="18" charset="0"/>
                        </a:rPr>
                        <m:t>𝝈</m:t>
                      </m:r>
                      <m:d>
                        <m:dPr>
                          <m:ctrlPr>
                            <a:rPr lang="el-GR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𝑹𝑹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</m:sub>
                          </m:s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b="1" i="0" smtClean="0">
                                      <a:latin typeface="Cambria Math" panose="02040503050406030204" pitchFamily="18" charset="0"/>
                                    </a:rPr>
                                    <m:t>𝚽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𝒕𝒂𝒓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</m:d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26EC8D8-83BA-A1AF-0F64-03DE685E5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5991" y="2437505"/>
                <a:ext cx="4174312" cy="666593"/>
              </a:xfrm>
              <a:prstGeom prst="rect">
                <a:avLst/>
              </a:prstGeom>
              <a:blipFill>
                <a:blip r:embed="rId2"/>
                <a:stretch>
                  <a:fillRect b="-9434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CA52E1A1-6D67-A32D-AD28-16EC0E4C6341}"/>
                  </a:ext>
                </a:extLst>
              </p:cNvPr>
              <p:cNvSpPr txBox="1"/>
              <p:nvPr/>
            </p:nvSpPr>
            <p:spPr>
              <a:xfrm>
                <a:off x="5636212" y="3898816"/>
                <a:ext cx="4174312" cy="6665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1" i="1" smtClean="0">
                          <a:latin typeface="Cambria Math" panose="02040503050406030204" pitchFamily="18" charset="0"/>
                        </a:rPr>
                        <m:t>𝝈</m:t>
                      </m:r>
                      <m:d>
                        <m:dPr>
                          <m:ctrlPr>
                            <a:rPr lang="el-GR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b="1" i="0" smtClean="0">
                                      <a:latin typeface="Cambria Math" panose="02040503050406030204" pitchFamily="18" charset="0"/>
                                    </a:rPr>
                                    <m:t>𝚽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𝒕𝒂𝒓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</m:d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CA52E1A1-6D67-A32D-AD28-16EC0E4C63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6212" y="3898816"/>
                <a:ext cx="4174312" cy="666593"/>
              </a:xfrm>
              <a:prstGeom prst="rect">
                <a:avLst/>
              </a:prstGeom>
              <a:blipFill>
                <a:blip r:embed="rId3"/>
                <a:stretch>
                  <a:fillRect b="-9434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" name="Down Arrow 72">
            <a:extLst>
              <a:ext uri="{FF2B5EF4-FFF2-40B4-BE49-F238E27FC236}">
                <a16:creationId xmlns:a16="http://schemas.microsoft.com/office/drawing/2014/main" id="{6979BB35-3417-3FDA-DFE2-BB0A4C6AE238}"/>
              </a:ext>
            </a:extLst>
          </p:cNvPr>
          <p:cNvSpPr/>
          <p:nvPr/>
        </p:nvSpPr>
        <p:spPr>
          <a:xfrm>
            <a:off x="7693147" y="3303884"/>
            <a:ext cx="470192" cy="62413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73C02B5-4F3E-C6F8-4F1C-46370374810D}"/>
              </a:ext>
            </a:extLst>
          </p:cNvPr>
          <p:cNvSpPr txBox="1"/>
          <p:nvPr/>
        </p:nvSpPr>
        <p:spPr>
          <a:xfrm>
            <a:off x="9088479" y="3898816"/>
            <a:ext cx="20852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b="1" dirty="0"/>
              <a:t>: No of FF detected,</a:t>
            </a:r>
          </a:p>
          <a:p>
            <a:r>
              <a:rPr lang="en-GR" b="1" dirty="0"/>
              <a:t>  with the necessary</a:t>
            </a:r>
          </a:p>
          <a:p>
            <a:r>
              <a:rPr lang="en-GR" b="1" dirty="0"/>
              <a:t>  correction factors</a:t>
            </a:r>
          </a:p>
          <a:p>
            <a:r>
              <a:rPr lang="en-GR" b="1" dirty="0"/>
              <a:t>  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ED193B53-CA5A-1C52-46FF-D8F0092818AF}"/>
              </a:ext>
            </a:extLst>
          </p:cNvPr>
          <p:cNvSpPr/>
          <p:nvPr/>
        </p:nvSpPr>
        <p:spPr>
          <a:xfrm>
            <a:off x="7474225" y="2332383"/>
            <a:ext cx="1192696" cy="45697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BCE7D96-9FFE-3863-DE93-74167CE9944F}"/>
              </a:ext>
            </a:extLst>
          </p:cNvPr>
          <p:cNvSpPr/>
          <p:nvPr/>
        </p:nvSpPr>
        <p:spPr>
          <a:xfrm>
            <a:off x="7255237" y="3753904"/>
            <a:ext cx="1737025" cy="51873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72EE968-0FFE-F1EE-774B-0972C3A4C180}"/>
              </a:ext>
            </a:extLst>
          </p:cNvPr>
          <p:cNvSpPr txBox="1"/>
          <p:nvPr/>
        </p:nvSpPr>
        <p:spPr>
          <a:xfrm>
            <a:off x="1989209" y="4226415"/>
            <a:ext cx="174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NEUTRON BEAM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93F50F9-08A1-4719-1AA8-3204C2CA7616}"/>
              </a:ext>
            </a:extLst>
          </p:cNvPr>
          <p:cNvSpPr/>
          <p:nvPr/>
        </p:nvSpPr>
        <p:spPr>
          <a:xfrm>
            <a:off x="7397369" y="4226415"/>
            <a:ext cx="904420" cy="4217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1079D2-0A1F-8BA3-F242-999D8D31339C}"/>
              </a:ext>
            </a:extLst>
          </p:cNvPr>
          <p:cNvSpPr/>
          <p:nvPr/>
        </p:nvSpPr>
        <p:spPr>
          <a:xfrm flipV="1">
            <a:off x="1524000" y="6237313"/>
            <a:ext cx="9144000" cy="45719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DE46A3-1822-3C3A-6625-1DFDBE1C595A}"/>
              </a:ext>
            </a:extLst>
          </p:cNvPr>
          <p:cNvSpPr/>
          <p:nvPr/>
        </p:nvSpPr>
        <p:spPr>
          <a:xfrm>
            <a:off x="2639616" y="6237312"/>
            <a:ext cx="9552384" cy="620688"/>
          </a:xfrm>
          <a:prstGeom prst="rect">
            <a:avLst/>
          </a:prstGeom>
          <a:gradFill flip="none" rotWithShape="1">
            <a:gsLst>
              <a:gs pos="0">
                <a:srgbClr val="3861AA">
                  <a:alpha val="3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FF6F915A-BA57-2E65-3009-F3361BF38AC1}"/>
              </a:ext>
            </a:extLst>
          </p:cNvPr>
          <p:cNvSpPr txBox="1"/>
          <p:nvPr/>
        </p:nvSpPr>
        <p:spPr>
          <a:xfrm>
            <a:off x="4295800" y="6309320"/>
            <a:ext cx="78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595959"/>
                </a:solidFill>
              </a:rPr>
              <a:t>FIESTA 2024 – </a:t>
            </a:r>
            <a:r>
              <a:rPr lang="fr-FR" sz="1400" dirty="0" err="1">
                <a:solidFill>
                  <a:srgbClr val="595959"/>
                </a:solidFill>
              </a:rPr>
              <a:t>Practical</a:t>
            </a:r>
            <a:r>
              <a:rPr lang="fr-FR" sz="1400" dirty="0">
                <a:solidFill>
                  <a:srgbClr val="595959"/>
                </a:solidFill>
              </a:rPr>
              <a:t> on Fission Cross Sections – M. </a:t>
            </a:r>
            <a:r>
              <a:rPr lang="fr-FR" sz="1400" dirty="0" err="1">
                <a:solidFill>
                  <a:srgbClr val="595959"/>
                </a:solidFill>
              </a:rPr>
              <a:t>Diakaki</a:t>
            </a:r>
            <a:endParaRPr lang="fr-FR" sz="1400" dirty="0">
              <a:solidFill>
                <a:srgbClr val="595959"/>
              </a:solidFill>
            </a:endParaRPr>
          </a:p>
          <a:p>
            <a:pPr algn="ctr"/>
            <a:r>
              <a:rPr lang="fr-FR" sz="1400" dirty="0" err="1">
                <a:solidFill>
                  <a:srgbClr val="595959"/>
                </a:solidFill>
              </a:rPr>
              <a:t>November</a:t>
            </a:r>
            <a:r>
              <a:rPr lang="fr-FR" sz="1400" dirty="0">
                <a:solidFill>
                  <a:srgbClr val="595959"/>
                </a:solidFill>
              </a:rPr>
              <a:t> 18-22, 2024 </a:t>
            </a:r>
            <a:endParaRPr lang="en-GB" sz="1400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609683C-9655-7DEF-C5B7-7D87CAC64514}"/>
              </a:ext>
            </a:extLst>
          </p:cNvPr>
          <p:cNvSpPr/>
          <p:nvPr/>
        </p:nvSpPr>
        <p:spPr>
          <a:xfrm flipV="1">
            <a:off x="0" y="6211025"/>
            <a:ext cx="12192000" cy="72006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51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124A706-B543-B7C1-24AC-225F16D45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220" y="296862"/>
            <a:ext cx="10853469" cy="4351338"/>
          </a:xfrm>
        </p:spPr>
        <p:txBody>
          <a:bodyPr/>
          <a:lstStyle/>
          <a:p>
            <a:pPr marL="0" indent="0">
              <a:buNone/>
            </a:pPr>
            <a:r>
              <a:rPr lang="en-GR" b="1" dirty="0"/>
              <a:t>GENERAL REMARKS / ASSUMPTIONS :</a:t>
            </a:r>
          </a:p>
          <a:p>
            <a:pPr marL="0" indent="0">
              <a:buNone/>
            </a:pPr>
            <a:r>
              <a:rPr lang="en-GR" b="1" dirty="0"/>
              <a:t>	</a:t>
            </a:r>
            <a:r>
              <a:rPr lang="en-GR" dirty="0"/>
              <a:t>3) Measurement of </a:t>
            </a:r>
            <a:r>
              <a:rPr lang="el-GR" sz="2800" b="1" dirty="0"/>
              <a:t>Φ</a:t>
            </a:r>
            <a:r>
              <a:rPr lang="en-US" sz="2800" b="1" baseline="-25000" dirty="0"/>
              <a:t>tar</a:t>
            </a:r>
            <a:r>
              <a:rPr lang="en-US" sz="2800" b="1" dirty="0"/>
              <a:t>: WITH REFERENCE TARGET (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ref</a:t>
            </a:r>
            <a:r>
              <a:rPr lang="en-US" sz="2800" b="1" dirty="0"/>
              <a:t>),</a:t>
            </a:r>
          </a:p>
          <a:p>
            <a:pPr marL="0" indent="0">
              <a:buNone/>
            </a:pPr>
            <a:r>
              <a:rPr lang="en-US" b="1" dirty="0"/>
              <a:t>                </a:t>
            </a:r>
            <a:r>
              <a:rPr lang="en-US" sz="2000" b="1" dirty="0"/>
              <a:t>(very well-known n-induced cs – “primary standard”, ”secondary standard”, “reference”)</a:t>
            </a:r>
            <a:endParaRPr lang="en-GR" b="1" dirty="0"/>
          </a:p>
          <a:p>
            <a:pPr marL="0" indent="0">
              <a:buNone/>
            </a:pPr>
            <a:r>
              <a:rPr lang="en-GR" b="1" dirty="0"/>
              <a:t>	          </a:t>
            </a:r>
            <a:endParaRPr lang="en-GR" dirty="0"/>
          </a:p>
          <a:p>
            <a:pPr marL="0" indent="0">
              <a:buNone/>
            </a:pPr>
            <a:endParaRPr lang="en-G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0B457CA-4F52-8465-FA8F-0E25CD2E2BED}"/>
              </a:ext>
            </a:extLst>
          </p:cNvPr>
          <p:cNvSpPr/>
          <p:nvPr/>
        </p:nvSpPr>
        <p:spPr>
          <a:xfrm>
            <a:off x="4153313" y="2486030"/>
            <a:ext cx="1271588" cy="2243138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tx1">
                <a:alpha val="1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E31BDB6-889F-ABB7-A33F-36BADF44A2ED}"/>
              </a:ext>
            </a:extLst>
          </p:cNvPr>
          <p:cNvSpPr/>
          <p:nvPr/>
        </p:nvSpPr>
        <p:spPr>
          <a:xfrm>
            <a:off x="4153313" y="2789354"/>
            <a:ext cx="42642" cy="16364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6BB9C21-EC6F-1840-84B7-2E4E30EFF5AB}"/>
              </a:ext>
            </a:extLst>
          </p:cNvPr>
          <p:cNvCxnSpPr>
            <a:cxnSpLocks/>
            <a:stCxn id="26" idx="0"/>
          </p:cNvCxnSpPr>
          <p:nvPr/>
        </p:nvCxnSpPr>
        <p:spPr>
          <a:xfrm flipV="1">
            <a:off x="3832342" y="2789354"/>
            <a:ext cx="1328740" cy="953995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FE93C79-F64F-35E3-B352-F45B380BBEA6}"/>
              </a:ext>
            </a:extLst>
          </p:cNvPr>
          <p:cNvSpPr txBox="1"/>
          <p:nvPr/>
        </p:nvSpPr>
        <p:spPr>
          <a:xfrm>
            <a:off x="3634211" y="3743349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48E4CFE-16EF-F3AF-945B-5B086AABCF08}"/>
              </a:ext>
            </a:extLst>
          </p:cNvPr>
          <p:cNvSpPr txBox="1"/>
          <p:nvPr/>
        </p:nvSpPr>
        <p:spPr>
          <a:xfrm>
            <a:off x="4124755" y="2919432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5A1F86-0150-56E7-78A4-842009BE7E25}"/>
              </a:ext>
            </a:extLst>
          </p:cNvPr>
          <p:cNvSpPr txBox="1"/>
          <p:nvPr/>
        </p:nvSpPr>
        <p:spPr>
          <a:xfrm>
            <a:off x="4064777" y="4411081"/>
            <a:ext cx="488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sz="2000" b="1" dirty="0">
                <a:solidFill>
                  <a:srgbClr val="FF0000"/>
                </a:solidFill>
              </a:rPr>
              <a:t>tar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607A9D-FBDE-DBB4-DC3F-3869BDE76C6C}"/>
              </a:ext>
            </a:extLst>
          </p:cNvPr>
          <p:cNvSpPr/>
          <p:nvPr/>
        </p:nvSpPr>
        <p:spPr>
          <a:xfrm>
            <a:off x="5382258" y="2486030"/>
            <a:ext cx="45719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21BA0D0-926F-57CA-D6F6-A71D4F9D274A}"/>
              </a:ext>
            </a:extLst>
          </p:cNvPr>
          <p:cNvCxnSpPr/>
          <p:nvPr/>
        </p:nvCxnSpPr>
        <p:spPr>
          <a:xfrm>
            <a:off x="4337499" y="3429000"/>
            <a:ext cx="9302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2F273FD-F8DD-85AC-C96E-3980BD385941}"/>
              </a:ext>
            </a:extLst>
          </p:cNvPr>
          <p:cNvCxnSpPr>
            <a:cxnSpLocks/>
          </p:cNvCxnSpPr>
          <p:nvPr/>
        </p:nvCxnSpPr>
        <p:spPr>
          <a:xfrm>
            <a:off x="4747074" y="3104098"/>
            <a:ext cx="5206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5950C40-2F20-500B-B70E-3C3B6E075D0F}"/>
              </a:ext>
            </a:extLst>
          </p:cNvPr>
          <p:cNvCxnSpPr>
            <a:cxnSpLocks/>
          </p:cNvCxnSpPr>
          <p:nvPr/>
        </p:nvCxnSpPr>
        <p:spPr>
          <a:xfrm>
            <a:off x="4521017" y="3267074"/>
            <a:ext cx="7562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15367BF-9CCA-A48F-AF1C-072134E54B12}"/>
              </a:ext>
            </a:extLst>
          </p:cNvPr>
          <p:cNvSpPr txBox="1"/>
          <p:nvPr/>
        </p:nvSpPr>
        <p:spPr>
          <a:xfrm>
            <a:off x="4849633" y="3364709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>
                <a:solidFill>
                  <a:srgbClr val="0070C0"/>
                </a:solidFill>
              </a:rPr>
              <a:t>e-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2664C61-0AAC-38CC-60A7-6CCD8ADD6DC6}"/>
              </a:ext>
            </a:extLst>
          </p:cNvPr>
          <p:cNvSpPr/>
          <p:nvPr/>
        </p:nvSpPr>
        <p:spPr>
          <a:xfrm>
            <a:off x="4480713" y="330052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AAACA32-2B45-8107-47CE-EE3485EF1C3B}"/>
              </a:ext>
            </a:extLst>
          </p:cNvPr>
          <p:cNvSpPr/>
          <p:nvPr/>
        </p:nvSpPr>
        <p:spPr>
          <a:xfrm>
            <a:off x="4508321" y="315148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892DC40-B4A9-26F6-66E7-288ADD48F857}"/>
              </a:ext>
            </a:extLst>
          </p:cNvPr>
          <p:cNvSpPr/>
          <p:nvPr/>
        </p:nvSpPr>
        <p:spPr>
          <a:xfrm>
            <a:off x="4609061" y="319265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E50F287-9AD1-6CE3-7EB7-B5FB61EB7FA0}"/>
              </a:ext>
            </a:extLst>
          </p:cNvPr>
          <p:cNvSpPr/>
          <p:nvPr/>
        </p:nvSpPr>
        <p:spPr>
          <a:xfrm>
            <a:off x="4689136" y="309707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626D167-94A4-9B71-C62B-1D87B4946579}"/>
              </a:ext>
            </a:extLst>
          </p:cNvPr>
          <p:cNvSpPr/>
          <p:nvPr/>
        </p:nvSpPr>
        <p:spPr>
          <a:xfrm>
            <a:off x="4617857" y="304670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530E20DC-D0DE-2A10-1813-91A62CED321F}"/>
              </a:ext>
            </a:extLst>
          </p:cNvPr>
          <p:cNvSpPr/>
          <p:nvPr/>
        </p:nvSpPr>
        <p:spPr>
          <a:xfrm>
            <a:off x="4747417" y="312430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2F222C4-55F4-DD53-B4E3-C18D540355C7}"/>
              </a:ext>
            </a:extLst>
          </p:cNvPr>
          <p:cNvSpPr/>
          <p:nvPr/>
        </p:nvSpPr>
        <p:spPr>
          <a:xfrm>
            <a:off x="4775025" y="297526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04EAA4C-026B-51B8-E98A-A204E3513FF0}"/>
              </a:ext>
            </a:extLst>
          </p:cNvPr>
          <p:cNvSpPr/>
          <p:nvPr/>
        </p:nvSpPr>
        <p:spPr>
          <a:xfrm>
            <a:off x="4875765" y="301643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F130C79-6F15-C2C7-768D-2F73674A8122}"/>
              </a:ext>
            </a:extLst>
          </p:cNvPr>
          <p:cNvSpPr/>
          <p:nvPr/>
        </p:nvSpPr>
        <p:spPr>
          <a:xfrm>
            <a:off x="4955840" y="292086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1D1D6B8-119D-8F14-27D0-FFD7F17D82A9}"/>
              </a:ext>
            </a:extLst>
          </p:cNvPr>
          <p:cNvSpPr/>
          <p:nvPr/>
        </p:nvSpPr>
        <p:spPr>
          <a:xfrm>
            <a:off x="4884561" y="287049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84980BD4-8067-91D1-8F18-296CAFAF2271}"/>
              </a:ext>
            </a:extLst>
          </p:cNvPr>
          <p:cNvSpPr/>
          <p:nvPr/>
        </p:nvSpPr>
        <p:spPr>
          <a:xfrm>
            <a:off x="4240203" y="345292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94A2CC7-AEE2-71ED-A9D7-00B4C4383463}"/>
              </a:ext>
            </a:extLst>
          </p:cNvPr>
          <p:cNvSpPr/>
          <p:nvPr/>
        </p:nvSpPr>
        <p:spPr>
          <a:xfrm>
            <a:off x="4267811" y="330388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EDE6ABE-4D6B-7352-3D30-8D5E07B6A79B}"/>
              </a:ext>
            </a:extLst>
          </p:cNvPr>
          <p:cNvSpPr/>
          <p:nvPr/>
        </p:nvSpPr>
        <p:spPr>
          <a:xfrm>
            <a:off x="4368551" y="334505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7CDCBBC-D6EB-F8EC-44B9-27CD8180AF44}"/>
              </a:ext>
            </a:extLst>
          </p:cNvPr>
          <p:cNvSpPr/>
          <p:nvPr/>
        </p:nvSpPr>
        <p:spPr>
          <a:xfrm>
            <a:off x="4448626" y="324947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B8BD47CC-1036-FA1B-C975-4EA48D95C211}"/>
              </a:ext>
            </a:extLst>
          </p:cNvPr>
          <p:cNvSpPr/>
          <p:nvPr/>
        </p:nvSpPr>
        <p:spPr>
          <a:xfrm>
            <a:off x="4377347" y="319910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BF4B670-F6F1-29FF-B699-B2BC719D5B84}"/>
              </a:ext>
            </a:extLst>
          </p:cNvPr>
          <p:cNvSpPr txBox="1"/>
          <p:nvPr/>
        </p:nvSpPr>
        <p:spPr>
          <a:xfrm>
            <a:off x="4441287" y="392081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GAS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F34D6AD4-660A-5C6F-B3B7-9590B1BF5FB9}"/>
              </a:ext>
            </a:extLst>
          </p:cNvPr>
          <p:cNvCxnSpPr/>
          <p:nvPr/>
        </p:nvCxnSpPr>
        <p:spPr>
          <a:xfrm>
            <a:off x="1099930" y="30487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EBB40CCD-0C9A-1249-BA67-41A5187D3608}"/>
              </a:ext>
            </a:extLst>
          </p:cNvPr>
          <p:cNvCxnSpPr/>
          <p:nvPr/>
        </p:nvCxnSpPr>
        <p:spPr>
          <a:xfrm>
            <a:off x="1106558" y="32011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3A68DAD8-7460-9581-E8C4-883713E4E8F4}"/>
              </a:ext>
            </a:extLst>
          </p:cNvPr>
          <p:cNvCxnSpPr/>
          <p:nvPr/>
        </p:nvCxnSpPr>
        <p:spPr>
          <a:xfrm>
            <a:off x="1099930" y="334196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85E53AA-363A-F072-A063-703A28F0A4D6}"/>
              </a:ext>
            </a:extLst>
          </p:cNvPr>
          <p:cNvCxnSpPr/>
          <p:nvPr/>
        </p:nvCxnSpPr>
        <p:spPr>
          <a:xfrm>
            <a:off x="1099929" y="34972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68AACE1B-A101-7816-7168-F0D71637517B}"/>
              </a:ext>
            </a:extLst>
          </p:cNvPr>
          <p:cNvCxnSpPr/>
          <p:nvPr/>
        </p:nvCxnSpPr>
        <p:spPr>
          <a:xfrm>
            <a:off x="1106557" y="364969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88C38FB1-E0DF-C192-8BB0-477488C69DED}"/>
              </a:ext>
            </a:extLst>
          </p:cNvPr>
          <p:cNvCxnSpPr/>
          <p:nvPr/>
        </p:nvCxnSpPr>
        <p:spPr>
          <a:xfrm>
            <a:off x="1099928" y="3866561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38167850-BEEF-35AB-CC9F-82207EC9B60E}"/>
              </a:ext>
            </a:extLst>
          </p:cNvPr>
          <p:cNvCxnSpPr/>
          <p:nvPr/>
        </p:nvCxnSpPr>
        <p:spPr>
          <a:xfrm>
            <a:off x="1106556" y="406053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F96783FF-3277-8CF6-DF09-A29D9641CF35}"/>
              </a:ext>
            </a:extLst>
          </p:cNvPr>
          <p:cNvSpPr txBox="1"/>
          <p:nvPr/>
        </p:nvSpPr>
        <p:spPr>
          <a:xfrm>
            <a:off x="971670" y="2580449"/>
            <a:ext cx="1571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/>
              <a:t>Φ</a:t>
            </a:r>
            <a:r>
              <a:rPr lang="en-US" sz="2400" b="1" baseline="-25000" dirty="0"/>
              <a:t>tar</a:t>
            </a:r>
            <a:endParaRPr lang="en-GR" sz="2400" b="1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36607E8-E6A8-56D6-C1AF-211733DFD32B}"/>
              </a:ext>
            </a:extLst>
          </p:cNvPr>
          <p:cNvSpPr txBox="1"/>
          <p:nvPr/>
        </p:nvSpPr>
        <p:spPr>
          <a:xfrm>
            <a:off x="844815" y="4159817"/>
            <a:ext cx="174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NEUTRON BEAM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B6C7788-2CDF-6B01-3308-0066BA987FE6}"/>
              </a:ext>
            </a:extLst>
          </p:cNvPr>
          <p:cNvSpPr/>
          <p:nvPr/>
        </p:nvSpPr>
        <p:spPr>
          <a:xfrm>
            <a:off x="2862532" y="2486030"/>
            <a:ext cx="1271588" cy="2243138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tx1">
                <a:alpha val="1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7FACE28-2378-8252-E597-603891944537}"/>
              </a:ext>
            </a:extLst>
          </p:cNvPr>
          <p:cNvSpPr/>
          <p:nvPr/>
        </p:nvSpPr>
        <p:spPr>
          <a:xfrm>
            <a:off x="4080774" y="2789354"/>
            <a:ext cx="42642" cy="163649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7528E6F-3D1F-B36B-0D59-C257E95F9B19}"/>
              </a:ext>
            </a:extLst>
          </p:cNvPr>
          <p:cNvSpPr/>
          <p:nvPr/>
        </p:nvSpPr>
        <p:spPr>
          <a:xfrm>
            <a:off x="2867967" y="2486030"/>
            <a:ext cx="45719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736D8F1-2512-8F4E-885E-3C6406EEE334}"/>
              </a:ext>
            </a:extLst>
          </p:cNvPr>
          <p:cNvSpPr txBox="1"/>
          <p:nvPr/>
        </p:nvSpPr>
        <p:spPr>
          <a:xfrm>
            <a:off x="3719496" y="4435450"/>
            <a:ext cx="4900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ref</a:t>
            </a:r>
            <a:endParaRPr lang="en-GR" dirty="0"/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EFA9A165-4EA6-5A3E-F30D-3802497F848B}"/>
              </a:ext>
            </a:extLst>
          </p:cNvPr>
          <p:cNvCxnSpPr/>
          <p:nvPr/>
        </p:nvCxnSpPr>
        <p:spPr>
          <a:xfrm flipH="1" flipV="1">
            <a:off x="3313043" y="3341965"/>
            <a:ext cx="767731" cy="4013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798A3AE-048D-C559-31DB-1E31BD8420B5}"/>
                  </a:ext>
                </a:extLst>
              </p:cNvPr>
              <p:cNvSpPr txBox="1"/>
              <p:nvPr/>
            </p:nvSpPr>
            <p:spPr>
              <a:xfrm>
                <a:off x="5146087" y="2338562"/>
                <a:ext cx="4174312" cy="6665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1" i="1" smtClean="0">
                          <a:latin typeface="Cambria Math" panose="02040503050406030204" pitchFamily="18" charset="0"/>
                        </a:rPr>
                        <m:t>𝝈</m:t>
                      </m:r>
                      <m:d>
                        <m:dPr>
                          <m:ctrlPr>
                            <a:rPr lang="el-GR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b="1" i="0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𝚽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𝒕𝒂𝒓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</m:d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798A3AE-048D-C559-31DB-1E31BD8420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6087" y="2338562"/>
                <a:ext cx="4174312" cy="666593"/>
              </a:xfrm>
              <a:prstGeom prst="rect">
                <a:avLst/>
              </a:prstGeom>
              <a:blipFill>
                <a:blip r:embed="rId2"/>
                <a:stretch>
                  <a:fillRect b="-9434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E1C99F6-1779-2F5E-3FBA-75568F8047CA}"/>
                  </a:ext>
                </a:extLst>
              </p:cNvPr>
              <p:cNvSpPr txBox="1"/>
              <p:nvPr/>
            </p:nvSpPr>
            <p:spPr>
              <a:xfrm>
                <a:off x="8175262" y="2291305"/>
                <a:ext cx="4174312" cy="7598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r>
                        <a:rPr lang="en-US" b="1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r>
                        <a:rPr lang="en-US" b="1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b="1" i="0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𝚽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𝒓𝒆𝒇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</m:d>
                              <m:sSub>
                                <m:sSub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𝑵</m:t>
                                  </m:r>
                                </m:e>
                                <m:sub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𝒓𝒆𝒇</m:t>
                                  </m:r>
                                </m:sub>
                              </m:sSub>
                            </m:e>
                            <m:sub/>
                          </m:sSub>
                        </m:den>
                      </m:f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E1C99F6-1779-2F5E-3FBA-75568F8047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5262" y="2291305"/>
                <a:ext cx="4174312" cy="7598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F77B6AC6-71BB-20F5-3E2F-B77D334FA0B7}"/>
              </a:ext>
            </a:extLst>
          </p:cNvPr>
          <p:cNvSpPr/>
          <p:nvPr/>
        </p:nvSpPr>
        <p:spPr>
          <a:xfrm flipV="1">
            <a:off x="1524000" y="6237313"/>
            <a:ext cx="9144000" cy="45719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62AC30-4C16-3FF0-8ECC-AC83C0399B12}"/>
              </a:ext>
            </a:extLst>
          </p:cNvPr>
          <p:cNvSpPr/>
          <p:nvPr/>
        </p:nvSpPr>
        <p:spPr>
          <a:xfrm>
            <a:off x="2639616" y="6237312"/>
            <a:ext cx="9552384" cy="620688"/>
          </a:xfrm>
          <a:prstGeom prst="rect">
            <a:avLst/>
          </a:prstGeom>
          <a:gradFill flip="none" rotWithShape="1">
            <a:gsLst>
              <a:gs pos="0">
                <a:srgbClr val="3861AA">
                  <a:alpha val="3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0E187DA6-FF31-3AF1-C297-512DA9D1283F}"/>
              </a:ext>
            </a:extLst>
          </p:cNvPr>
          <p:cNvSpPr txBox="1"/>
          <p:nvPr/>
        </p:nvSpPr>
        <p:spPr>
          <a:xfrm>
            <a:off x="4295800" y="6309320"/>
            <a:ext cx="78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595959"/>
                </a:solidFill>
              </a:rPr>
              <a:t>FIESTA 2024 – </a:t>
            </a:r>
            <a:r>
              <a:rPr lang="fr-FR" sz="1400" dirty="0" err="1">
                <a:solidFill>
                  <a:srgbClr val="595959"/>
                </a:solidFill>
              </a:rPr>
              <a:t>Practical</a:t>
            </a:r>
            <a:r>
              <a:rPr lang="fr-FR" sz="1400" dirty="0">
                <a:solidFill>
                  <a:srgbClr val="595959"/>
                </a:solidFill>
              </a:rPr>
              <a:t> on Fission Cross Sections – M. </a:t>
            </a:r>
            <a:r>
              <a:rPr lang="fr-FR" sz="1400" dirty="0" err="1">
                <a:solidFill>
                  <a:srgbClr val="595959"/>
                </a:solidFill>
              </a:rPr>
              <a:t>Diakaki</a:t>
            </a:r>
            <a:endParaRPr lang="fr-FR" sz="1400" dirty="0">
              <a:solidFill>
                <a:srgbClr val="595959"/>
              </a:solidFill>
            </a:endParaRPr>
          </a:p>
          <a:p>
            <a:pPr algn="ctr"/>
            <a:r>
              <a:rPr lang="fr-FR" sz="1400" dirty="0" err="1">
                <a:solidFill>
                  <a:srgbClr val="595959"/>
                </a:solidFill>
              </a:rPr>
              <a:t>November</a:t>
            </a:r>
            <a:r>
              <a:rPr lang="fr-FR" sz="1400" dirty="0">
                <a:solidFill>
                  <a:srgbClr val="595959"/>
                </a:solidFill>
              </a:rPr>
              <a:t> 18-22, 2024 </a:t>
            </a:r>
            <a:endParaRPr lang="en-GB" sz="1400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AAFCC0-F47B-A61A-550A-B0F71746D805}"/>
              </a:ext>
            </a:extLst>
          </p:cNvPr>
          <p:cNvSpPr/>
          <p:nvPr/>
        </p:nvSpPr>
        <p:spPr>
          <a:xfrm flipV="1">
            <a:off x="0" y="6211025"/>
            <a:ext cx="12192000" cy="72006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286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124A706-B543-B7C1-24AC-225F16D45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220" y="296862"/>
            <a:ext cx="10853469" cy="4351338"/>
          </a:xfrm>
        </p:spPr>
        <p:txBody>
          <a:bodyPr/>
          <a:lstStyle/>
          <a:p>
            <a:pPr marL="0" indent="0">
              <a:buNone/>
            </a:pPr>
            <a:r>
              <a:rPr lang="en-GR" b="1" dirty="0"/>
              <a:t>GENERAL REMARKS / ASSUMPTIONS :</a:t>
            </a:r>
          </a:p>
          <a:p>
            <a:pPr marL="0" indent="0">
              <a:buNone/>
            </a:pPr>
            <a:r>
              <a:rPr lang="en-GR" b="1" dirty="0"/>
              <a:t>	</a:t>
            </a:r>
            <a:r>
              <a:rPr lang="en-GR" dirty="0"/>
              <a:t>3) Measurement of </a:t>
            </a:r>
            <a:r>
              <a:rPr lang="el-GR" sz="2800" b="1" dirty="0"/>
              <a:t>Φ</a:t>
            </a:r>
            <a:r>
              <a:rPr lang="en-US" sz="2800" b="1" baseline="-25000" dirty="0"/>
              <a:t>tar</a:t>
            </a:r>
            <a:r>
              <a:rPr lang="en-US" sz="2800" b="1" dirty="0"/>
              <a:t>: WITH REFERENCE TARGET (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ref</a:t>
            </a:r>
            <a:r>
              <a:rPr lang="en-US" sz="2800" b="1" dirty="0"/>
              <a:t>),</a:t>
            </a:r>
          </a:p>
          <a:p>
            <a:pPr marL="0" indent="0">
              <a:buNone/>
            </a:pPr>
            <a:r>
              <a:rPr lang="en-US" b="1" dirty="0"/>
              <a:t>                </a:t>
            </a:r>
            <a:r>
              <a:rPr lang="en-US" sz="2000" b="1" dirty="0"/>
              <a:t>(very well-known n-induced cs – “primary standard”, ”secondary standard”, “reference”)</a:t>
            </a:r>
            <a:endParaRPr lang="en-GR" b="1" dirty="0"/>
          </a:p>
          <a:p>
            <a:pPr marL="0" indent="0">
              <a:buNone/>
            </a:pPr>
            <a:r>
              <a:rPr lang="en-GR" b="1" dirty="0"/>
              <a:t>	</a:t>
            </a:r>
            <a:endParaRPr lang="en-GR" dirty="0"/>
          </a:p>
          <a:p>
            <a:pPr marL="0" indent="0">
              <a:buNone/>
            </a:pPr>
            <a:endParaRPr lang="en-GR" dirty="0"/>
          </a:p>
          <a:p>
            <a:pPr marL="0" indent="0">
              <a:buNone/>
            </a:pPr>
            <a:r>
              <a:rPr lang="en-GR" b="1" dirty="0"/>
              <a:t>            </a:t>
            </a:r>
            <a:endParaRPr lang="en-GR" dirty="0"/>
          </a:p>
          <a:p>
            <a:pPr marL="0" indent="0">
              <a:buNone/>
            </a:pPr>
            <a:endParaRPr lang="en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8309673-38F9-2814-3BD9-24E20CD84272}"/>
                  </a:ext>
                </a:extLst>
              </p:cNvPr>
              <p:cNvSpPr txBox="1"/>
              <p:nvPr/>
            </p:nvSpPr>
            <p:spPr>
              <a:xfrm>
                <a:off x="6017060" y="3192652"/>
                <a:ext cx="4910019" cy="7237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l-G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b="1" i="0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𝚽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8309673-38F9-2814-3BD9-24E20CD842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7060" y="3192652"/>
                <a:ext cx="4910019" cy="723788"/>
              </a:xfrm>
              <a:prstGeom prst="rect">
                <a:avLst/>
              </a:prstGeom>
              <a:blipFill>
                <a:blip r:embed="rId2"/>
                <a:stretch>
                  <a:fillRect b="-5172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>
            <a:extLst>
              <a:ext uri="{FF2B5EF4-FFF2-40B4-BE49-F238E27FC236}">
                <a16:creationId xmlns:a16="http://schemas.microsoft.com/office/drawing/2014/main" id="{E0B457CA-4F52-8465-FA8F-0E25CD2E2BED}"/>
              </a:ext>
            </a:extLst>
          </p:cNvPr>
          <p:cNvSpPr/>
          <p:nvPr/>
        </p:nvSpPr>
        <p:spPr>
          <a:xfrm>
            <a:off x="4153313" y="2486030"/>
            <a:ext cx="1271588" cy="2243138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tx1">
                <a:alpha val="1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E31BDB6-889F-ABB7-A33F-36BADF44A2ED}"/>
              </a:ext>
            </a:extLst>
          </p:cNvPr>
          <p:cNvSpPr/>
          <p:nvPr/>
        </p:nvSpPr>
        <p:spPr>
          <a:xfrm>
            <a:off x="4153313" y="2789354"/>
            <a:ext cx="42642" cy="16364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6BB9C21-EC6F-1840-84B7-2E4E30EFF5AB}"/>
              </a:ext>
            </a:extLst>
          </p:cNvPr>
          <p:cNvCxnSpPr>
            <a:cxnSpLocks/>
            <a:stCxn id="26" idx="0"/>
          </p:cNvCxnSpPr>
          <p:nvPr/>
        </p:nvCxnSpPr>
        <p:spPr>
          <a:xfrm flipV="1">
            <a:off x="3832342" y="2789354"/>
            <a:ext cx="1328740" cy="953995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FE93C79-F64F-35E3-B352-F45B380BBEA6}"/>
              </a:ext>
            </a:extLst>
          </p:cNvPr>
          <p:cNvSpPr txBox="1"/>
          <p:nvPr/>
        </p:nvSpPr>
        <p:spPr>
          <a:xfrm>
            <a:off x="3634211" y="3743349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48E4CFE-16EF-F3AF-945B-5B086AABCF08}"/>
              </a:ext>
            </a:extLst>
          </p:cNvPr>
          <p:cNvSpPr txBox="1"/>
          <p:nvPr/>
        </p:nvSpPr>
        <p:spPr>
          <a:xfrm>
            <a:off x="4124755" y="2919432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5A1F86-0150-56E7-78A4-842009BE7E25}"/>
              </a:ext>
            </a:extLst>
          </p:cNvPr>
          <p:cNvSpPr txBox="1"/>
          <p:nvPr/>
        </p:nvSpPr>
        <p:spPr>
          <a:xfrm>
            <a:off x="4064777" y="4411081"/>
            <a:ext cx="488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sz="2000" b="1" dirty="0">
                <a:solidFill>
                  <a:srgbClr val="FF0000"/>
                </a:solidFill>
              </a:rPr>
              <a:t>tar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607A9D-FBDE-DBB4-DC3F-3869BDE76C6C}"/>
              </a:ext>
            </a:extLst>
          </p:cNvPr>
          <p:cNvSpPr/>
          <p:nvPr/>
        </p:nvSpPr>
        <p:spPr>
          <a:xfrm>
            <a:off x="5382258" y="2486030"/>
            <a:ext cx="45719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21BA0D0-926F-57CA-D6F6-A71D4F9D274A}"/>
              </a:ext>
            </a:extLst>
          </p:cNvPr>
          <p:cNvCxnSpPr/>
          <p:nvPr/>
        </p:nvCxnSpPr>
        <p:spPr>
          <a:xfrm>
            <a:off x="4337499" y="3429000"/>
            <a:ext cx="9302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2F273FD-F8DD-85AC-C96E-3980BD385941}"/>
              </a:ext>
            </a:extLst>
          </p:cNvPr>
          <p:cNvCxnSpPr>
            <a:cxnSpLocks/>
          </p:cNvCxnSpPr>
          <p:nvPr/>
        </p:nvCxnSpPr>
        <p:spPr>
          <a:xfrm>
            <a:off x="4747074" y="3104098"/>
            <a:ext cx="5206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5950C40-2F20-500B-B70E-3C3B6E075D0F}"/>
              </a:ext>
            </a:extLst>
          </p:cNvPr>
          <p:cNvCxnSpPr>
            <a:cxnSpLocks/>
          </p:cNvCxnSpPr>
          <p:nvPr/>
        </p:nvCxnSpPr>
        <p:spPr>
          <a:xfrm>
            <a:off x="4521017" y="3267074"/>
            <a:ext cx="7562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15367BF-9CCA-A48F-AF1C-072134E54B12}"/>
              </a:ext>
            </a:extLst>
          </p:cNvPr>
          <p:cNvSpPr txBox="1"/>
          <p:nvPr/>
        </p:nvSpPr>
        <p:spPr>
          <a:xfrm>
            <a:off x="4849633" y="3364709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>
                <a:solidFill>
                  <a:srgbClr val="0070C0"/>
                </a:solidFill>
              </a:rPr>
              <a:t>e-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2664C61-0AAC-38CC-60A7-6CCD8ADD6DC6}"/>
              </a:ext>
            </a:extLst>
          </p:cNvPr>
          <p:cNvSpPr/>
          <p:nvPr/>
        </p:nvSpPr>
        <p:spPr>
          <a:xfrm>
            <a:off x="4480713" y="330052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AAACA32-2B45-8107-47CE-EE3485EF1C3B}"/>
              </a:ext>
            </a:extLst>
          </p:cNvPr>
          <p:cNvSpPr/>
          <p:nvPr/>
        </p:nvSpPr>
        <p:spPr>
          <a:xfrm>
            <a:off x="4508321" y="315148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892DC40-B4A9-26F6-66E7-288ADD48F857}"/>
              </a:ext>
            </a:extLst>
          </p:cNvPr>
          <p:cNvSpPr/>
          <p:nvPr/>
        </p:nvSpPr>
        <p:spPr>
          <a:xfrm>
            <a:off x="4609061" y="319265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E50F287-9AD1-6CE3-7EB7-B5FB61EB7FA0}"/>
              </a:ext>
            </a:extLst>
          </p:cNvPr>
          <p:cNvSpPr/>
          <p:nvPr/>
        </p:nvSpPr>
        <p:spPr>
          <a:xfrm>
            <a:off x="4689136" y="309707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626D167-94A4-9B71-C62B-1D87B4946579}"/>
              </a:ext>
            </a:extLst>
          </p:cNvPr>
          <p:cNvSpPr/>
          <p:nvPr/>
        </p:nvSpPr>
        <p:spPr>
          <a:xfrm>
            <a:off x="4617857" y="304670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530E20DC-D0DE-2A10-1813-91A62CED321F}"/>
              </a:ext>
            </a:extLst>
          </p:cNvPr>
          <p:cNvSpPr/>
          <p:nvPr/>
        </p:nvSpPr>
        <p:spPr>
          <a:xfrm>
            <a:off x="4747417" y="312430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2F222C4-55F4-DD53-B4E3-C18D540355C7}"/>
              </a:ext>
            </a:extLst>
          </p:cNvPr>
          <p:cNvSpPr/>
          <p:nvPr/>
        </p:nvSpPr>
        <p:spPr>
          <a:xfrm>
            <a:off x="4775025" y="297526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04EAA4C-026B-51B8-E98A-A204E3513FF0}"/>
              </a:ext>
            </a:extLst>
          </p:cNvPr>
          <p:cNvSpPr/>
          <p:nvPr/>
        </p:nvSpPr>
        <p:spPr>
          <a:xfrm>
            <a:off x="4875765" y="301643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F130C79-6F15-C2C7-768D-2F73674A8122}"/>
              </a:ext>
            </a:extLst>
          </p:cNvPr>
          <p:cNvSpPr/>
          <p:nvPr/>
        </p:nvSpPr>
        <p:spPr>
          <a:xfrm>
            <a:off x="4955840" y="292086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1D1D6B8-119D-8F14-27D0-FFD7F17D82A9}"/>
              </a:ext>
            </a:extLst>
          </p:cNvPr>
          <p:cNvSpPr/>
          <p:nvPr/>
        </p:nvSpPr>
        <p:spPr>
          <a:xfrm>
            <a:off x="4884561" y="287049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84980BD4-8067-91D1-8F18-296CAFAF2271}"/>
              </a:ext>
            </a:extLst>
          </p:cNvPr>
          <p:cNvSpPr/>
          <p:nvPr/>
        </p:nvSpPr>
        <p:spPr>
          <a:xfrm>
            <a:off x="4240203" y="345292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94A2CC7-AEE2-71ED-A9D7-00B4C4383463}"/>
              </a:ext>
            </a:extLst>
          </p:cNvPr>
          <p:cNvSpPr/>
          <p:nvPr/>
        </p:nvSpPr>
        <p:spPr>
          <a:xfrm>
            <a:off x="4267811" y="330388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EDE6ABE-4D6B-7352-3D30-8D5E07B6A79B}"/>
              </a:ext>
            </a:extLst>
          </p:cNvPr>
          <p:cNvSpPr/>
          <p:nvPr/>
        </p:nvSpPr>
        <p:spPr>
          <a:xfrm>
            <a:off x="4368551" y="334505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7CDCBBC-D6EB-F8EC-44B9-27CD8180AF44}"/>
              </a:ext>
            </a:extLst>
          </p:cNvPr>
          <p:cNvSpPr/>
          <p:nvPr/>
        </p:nvSpPr>
        <p:spPr>
          <a:xfrm>
            <a:off x="4448626" y="324947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B8BD47CC-1036-FA1B-C975-4EA48D95C211}"/>
              </a:ext>
            </a:extLst>
          </p:cNvPr>
          <p:cNvSpPr/>
          <p:nvPr/>
        </p:nvSpPr>
        <p:spPr>
          <a:xfrm>
            <a:off x="4377347" y="319910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BF4B670-F6F1-29FF-B699-B2BC719D5B84}"/>
              </a:ext>
            </a:extLst>
          </p:cNvPr>
          <p:cNvSpPr txBox="1"/>
          <p:nvPr/>
        </p:nvSpPr>
        <p:spPr>
          <a:xfrm>
            <a:off x="4441287" y="392081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GAS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F34D6AD4-660A-5C6F-B3B7-9590B1BF5FB9}"/>
              </a:ext>
            </a:extLst>
          </p:cNvPr>
          <p:cNvCxnSpPr/>
          <p:nvPr/>
        </p:nvCxnSpPr>
        <p:spPr>
          <a:xfrm>
            <a:off x="1099930" y="30487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EBB40CCD-0C9A-1249-BA67-41A5187D3608}"/>
              </a:ext>
            </a:extLst>
          </p:cNvPr>
          <p:cNvCxnSpPr/>
          <p:nvPr/>
        </p:nvCxnSpPr>
        <p:spPr>
          <a:xfrm>
            <a:off x="1106558" y="32011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3A68DAD8-7460-9581-E8C4-883713E4E8F4}"/>
              </a:ext>
            </a:extLst>
          </p:cNvPr>
          <p:cNvCxnSpPr/>
          <p:nvPr/>
        </p:nvCxnSpPr>
        <p:spPr>
          <a:xfrm>
            <a:off x="1099930" y="334196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85E53AA-363A-F072-A063-703A28F0A4D6}"/>
              </a:ext>
            </a:extLst>
          </p:cNvPr>
          <p:cNvCxnSpPr/>
          <p:nvPr/>
        </p:nvCxnSpPr>
        <p:spPr>
          <a:xfrm>
            <a:off x="1099929" y="34972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68AACE1B-A101-7816-7168-F0D71637517B}"/>
              </a:ext>
            </a:extLst>
          </p:cNvPr>
          <p:cNvCxnSpPr/>
          <p:nvPr/>
        </p:nvCxnSpPr>
        <p:spPr>
          <a:xfrm>
            <a:off x="1106557" y="364969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88C38FB1-E0DF-C192-8BB0-477488C69DED}"/>
              </a:ext>
            </a:extLst>
          </p:cNvPr>
          <p:cNvCxnSpPr/>
          <p:nvPr/>
        </p:nvCxnSpPr>
        <p:spPr>
          <a:xfrm>
            <a:off x="1099928" y="3866561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38167850-BEEF-35AB-CC9F-82207EC9B60E}"/>
              </a:ext>
            </a:extLst>
          </p:cNvPr>
          <p:cNvCxnSpPr/>
          <p:nvPr/>
        </p:nvCxnSpPr>
        <p:spPr>
          <a:xfrm>
            <a:off x="1106556" y="406053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F96783FF-3277-8CF6-DF09-A29D9641CF35}"/>
              </a:ext>
            </a:extLst>
          </p:cNvPr>
          <p:cNvSpPr txBox="1"/>
          <p:nvPr/>
        </p:nvSpPr>
        <p:spPr>
          <a:xfrm>
            <a:off x="971670" y="2580449"/>
            <a:ext cx="1571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/>
              <a:t>Φ</a:t>
            </a:r>
            <a:r>
              <a:rPr lang="en-US" sz="2400" b="1" baseline="-25000" dirty="0"/>
              <a:t>tar</a:t>
            </a:r>
            <a:endParaRPr lang="en-GR" sz="2400" b="1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36607E8-E6A8-56D6-C1AF-211733DFD32B}"/>
              </a:ext>
            </a:extLst>
          </p:cNvPr>
          <p:cNvSpPr txBox="1"/>
          <p:nvPr/>
        </p:nvSpPr>
        <p:spPr>
          <a:xfrm>
            <a:off x="844815" y="4159817"/>
            <a:ext cx="174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NEUTRON BEAM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B6C7788-2CDF-6B01-3308-0066BA987FE6}"/>
              </a:ext>
            </a:extLst>
          </p:cNvPr>
          <p:cNvSpPr/>
          <p:nvPr/>
        </p:nvSpPr>
        <p:spPr>
          <a:xfrm>
            <a:off x="2862532" y="2486030"/>
            <a:ext cx="1271588" cy="2243138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tx1">
                <a:alpha val="1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7FACE28-2378-8252-E597-603891944537}"/>
              </a:ext>
            </a:extLst>
          </p:cNvPr>
          <p:cNvSpPr/>
          <p:nvPr/>
        </p:nvSpPr>
        <p:spPr>
          <a:xfrm>
            <a:off x="4080774" y="2789354"/>
            <a:ext cx="42642" cy="163649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7528E6F-3D1F-B36B-0D59-C257E95F9B19}"/>
              </a:ext>
            </a:extLst>
          </p:cNvPr>
          <p:cNvSpPr/>
          <p:nvPr/>
        </p:nvSpPr>
        <p:spPr>
          <a:xfrm>
            <a:off x="2867967" y="2486030"/>
            <a:ext cx="45719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736D8F1-2512-8F4E-885E-3C6406EEE334}"/>
              </a:ext>
            </a:extLst>
          </p:cNvPr>
          <p:cNvSpPr txBox="1"/>
          <p:nvPr/>
        </p:nvSpPr>
        <p:spPr>
          <a:xfrm>
            <a:off x="3719496" y="4435450"/>
            <a:ext cx="4900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ref</a:t>
            </a:r>
            <a:endParaRPr lang="en-GR" dirty="0"/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EFA9A165-4EA6-5A3E-F30D-3802497F848B}"/>
              </a:ext>
            </a:extLst>
          </p:cNvPr>
          <p:cNvCxnSpPr/>
          <p:nvPr/>
        </p:nvCxnSpPr>
        <p:spPr>
          <a:xfrm flipH="1" flipV="1">
            <a:off x="3313043" y="3341965"/>
            <a:ext cx="767731" cy="4013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5BED599A-5558-BAB8-8821-5BC7A4F38ADA}"/>
                  </a:ext>
                </a:extLst>
              </p:cNvPr>
              <p:cNvSpPr txBox="1"/>
              <p:nvPr/>
            </p:nvSpPr>
            <p:spPr>
              <a:xfrm>
                <a:off x="5146087" y="2338562"/>
                <a:ext cx="4174312" cy="6665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1" i="1" smtClean="0">
                          <a:latin typeface="Cambria Math" panose="02040503050406030204" pitchFamily="18" charset="0"/>
                        </a:rPr>
                        <m:t>𝝈</m:t>
                      </m:r>
                      <m:d>
                        <m:dPr>
                          <m:ctrlPr>
                            <a:rPr lang="el-GR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b="1" i="0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𝚽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𝒕𝒂𝒓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</m:d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5BED599A-5558-BAB8-8821-5BC7A4F38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6087" y="2338562"/>
                <a:ext cx="4174312" cy="666593"/>
              </a:xfrm>
              <a:prstGeom prst="rect">
                <a:avLst/>
              </a:prstGeom>
              <a:blipFill>
                <a:blip r:embed="rId3"/>
                <a:stretch>
                  <a:fillRect b="-9434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306BF59-49F3-9C44-A99B-C2F84B94FE5D}"/>
                  </a:ext>
                </a:extLst>
              </p:cNvPr>
              <p:cNvSpPr txBox="1"/>
              <p:nvPr/>
            </p:nvSpPr>
            <p:spPr>
              <a:xfrm>
                <a:off x="8175262" y="2291305"/>
                <a:ext cx="4174312" cy="7598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r>
                        <a:rPr lang="en-US" b="1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r>
                        <a:rPr lang="en-US" b="1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b="1" i="0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𝚽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𝒓𝒆𝒇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</m:d>
                              <m:sSub>
                                <m:sSub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𝑵</m:t>
                                  </m:r>
                                </m:e>
                                <m:sub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𝒓𝒆𝒇</m:t>
                                  </m:r>
                                </m:sub>
                              </m:sSub>
                            </m:e>
                            <m:sub/>
                          </m:sSub>
                        </m:den>
                      </m:f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306BF59-49F3-9C44-A99B-C2F84B94FE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5262" y="2291305"/>
                <a:ext cx="4174312" cy="7598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Brace 9">
            <a:extLst>
              <a:ext uri="{FF2B5EF4-FFF2-40B4-BE49-F238E27FC236}">
                <a16:creationId xmlns:a16="http://schemas.microsoft.com/office/drawing/2014/main" id="{C0F29C80-06D9-B2BB-7094-BB0CAD4954A8}"/>
              </a:ext>
            </a:extLst>
          </p:cNvPr>
          <p:cNvSpPr/>
          <p:nvPr/>
        </p:nvSpPr>
        <p:spPr>
          <a:xfrm rot="5400000">
            <a:off x="8575400" y="116449"/>
            <a:ext cx="536140" cy="5782665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C6F1A94-FCA3-0BE6-1728-A1917DA5CBFD}"/>
              </a:ext>
            </a:extLst>
          </p:cNvPr>
          <p:cNvSpPr/>
          <p:nvPr/>
        </p:nvSpPr>
        <p:spPr>
          <a:xfrm flipV="1">
            <a:off x="1524000" y="6237313"/>
            <a:ext cx="9144000" cy="45719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635101-0B5A-F2D5-9F16-8671A9178BBA}"/>
              </a:ext>
            </a:extLst>
          </p:cNvPr>
          <p:cNvSpPr/>
          <p:nvPr/>
        </p:nvSpPr>
        <p:spPr>
          <a:xfrm>
            <a:off x="2639616" y="6237312"/>
            <a:ext cx="9552384" cy="620688"/>
          </a:xfrm>
          <a:prstGeom prst="rect">
            <a:avLst/>
          </a:prstGeom>
          <a:gradFill flip="none" rotWithShape="1">
            <a:gsLst>
              <a:gs pos="0">
                <a:srgbClr val="3861AA">
                  <a:alpha val="3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319AF8A1-07A9-511E-FA24-660FE20E626F}"/>
              </a:ext>
            </a:extLst>
          </p:cNvPr>
          <p:cNvSpPr txBox="1"/>
          <p:nvPr/>
        </p:nvSpPr>
        <p:spPr>
          <a:xfrm>
            <a:off x="4295800" y="6309320"/>
            <a:ext cx="78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595959"/>
                </a:solidFill>
              </a:rPr>
              <a:t>FIESTA 2024 – </a:t>
            </a:r>
            <a:r>
              <a:rPr lang="fr-FR" sz="1400" dirty="0" err="1">
                <a:solidFill>
                  <a:srgbClr val="595959"/>
                </a:solidFill>
              </a:rPr>
              <a:t>Practical</a:t>
            </a:r>
            <a:r>
              <a:rPr lang="fr-FR" sz="1400" dirty="0">
                <a:solidFill>
                  <a:srgbClr val="595959"/>
                </a:solidFill>
              </a:rPr>
              <a:t> on Fission Cross Sections – M. </a:t>
            </a:r>
            <a:r>
              <a:rPr lang="fr-FR" sz="1400" dirty="0" err="1">
                <a:solidFill>
                  <a:srgbClr val="595959"/>
                </a:solidFill>
              </a:rPr>
              <a:t>Diakaki</a:t>
            </a:r>
            <a:endParaRPr lang="fr-FR" sz="1400" dirty="0">
              <a:solidFill>
                <a:srgbClr val="595959"/>
              </a:solidFill>
            </a:endParaRPr>
          </a:p>
          <a:p>
            <a:pPr algn="ctr"/>
            <a:r>
              <a:rPr lang="fr-FR" sz="1400" dirty="0" err="1">
                <a:solidFill>
                  <a:srgbClr val="595959"/>
                </a:solidFill>
              </a:rPr>
              <a:t>November</a:t>
            </a:r>
            <a:r>
              <a:rPr lang="fr-FR" sz="1400" dirty="0">
                <a:solidFill>
                  <a:srgbClr val="595959"/>
                </a:solidFill>
              </a:rPr>
              <a:t> 18-22, 2024 </a:t>
            </a:r>
            <a:endParaRPr lang="en-GB" sz="1400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8467B66-D767-0FE6-782C-05029458A7DA}"/>
              </a:ext>
            </a:extLst>
          </p:cNvPr>
          <p:cNvSpPr/>
          <p:nvPr/>
        </p:nvSpPr>
        <p:spPr>
          <a:xfrm flipV="1">
            <a:off x="0" y="6211025"/>
            <a:ext cx="12192000" cy="72006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802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124A706-B543-B7C1-24AC-225F16D45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220" y="296862"/>
            <a:ext cx="10853469" cy="4351338"/>
          </a:xfrm>
        </p:spPr>
        <p:txBody>
          <a:bodyPr/>
          <a:lstStyle/>
          <a:p>
            <a:pPr marL="0" indent="0">
              <a:buNone/>
            </a:pPr>
            <a:r>
              <a:rPr lang="en-GR" b="1" dirty="0"/>
              <a:t>GENERAL REMARKS / ASSUMPTIONS :</a:t>
            </a:r>
          </a:p>
          <a:p>
            <a:pPr marL="0" indent="0">
              <a:buNone/>
            </a:pPr>
            <a:r>
              <a:rPr lang="en-GR" b="1" dirty="0"/>
              <a:t>	</a:t>
            </a:r>
            <a:r>
              <a:rPr lang="en-GR" dirty="0"/>
              <a:t>3) Measurement of </a:t>
            </a:r>
            <a:r>
              <a:rPr lang="el-GR" sz="2800" b="1" dirty="0"/>
              <a:t>Φ</a:t>
            </a:r>
            <a:r>
              <a:rPr lang="en-US" sz="2800" b="1" baseline="-25000" dirty="0"/>
              <a:t>tar</a:t>
            </a:r>
            <a:r>
              <a:rPr lang="en-US" sz="2800" b="1" dirty="0"/>
              <a:t>: WITH REFERENCE TARGET (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ref</a:t>
            </a:r>
            <a:r>
              <a:rPr lang="en-US" sz="2800" b="1" dirty="0"/>
              <a:t>),</a:t>
            </a:r>
          </a:p>
          <a:p>
            <a:pPr marL="0" indent="0">
              <a:buNone/>
            </a:pPr>
            <a:r>
              <a:rPr lang="en-US" b="1" dirty="0"/>
              <a:t>                </a:t>
            </a:r>
            <a:r>
              <a:rPr lang="en-US" sz="2000" b="1" dirty="0"/>
              <a:t>(very well-known n-induced cs – “primary standard”, ”secondary standard”, “reference”)</a:t>
            </a:r>
            <a:endParaRPr lang="en-GR" b="1" dirty="0"/>
          </a:p>
          <a:p>
            <a:pPr marL="0" indent="0">
              <a:buNone/>
            </a:pPr>
            <a:r>
              <a:rPr lang="en-GR" b="1" dirty="0"/>
              <a:t>	</a:t>
            </a:r>
            <a:endParaRPr lang="en-GR" dirty="0"/>
          </a:p>
          <a:p>
            <a:pPr marL="0" indent="0">
              <a:buNone/>
            </a:pPr>
            <a:endParaRPr lang="en-GR" dirty="0"/>
          </a:p>
          <a:p>
            <a:pPr marL="0" indent="0">
              <a:buNone/>
            </a:pPr>
            <a:r>
              <a:rPr lang="en-GR" b="1" dirty="0"/>
              <a:t>            </a:t>
            </a:r>
            <a:endParaRPr lang="en-GR" dirty="0"/>
          </a:p>
          <a:p>
            <a:pPr marL="0" indent="0">
              <a:buNone/>
            </a:pPr>
            <a:endParaRPr lang="en-G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0B457CA-4F52-8465-FA8F-0E25CD2E2BED}"/>
              </a:ext>
            </a:extLst>
          </p:cNvPr>
          <p:cNvSpPr/>
          <p:nvPr/>
        </p:nvSpPr>
        <p:spPr>
          <a:xfrm>
            <a:off x="4153313" y="2486030"/>
            <a:ext cx="1271588" cy="2243138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tx1">
                <a:alpha val="1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E31BDB6-889F-ABB7-A33F-36BADF44A2ED}"/>
              </a:ext>
            </a:extLst>
          </p:cNvPr>
          <p:cNvSpPr/>
          <p:nvPr/>
        </p:nvSpPr>
        <p:spPr>
          <a:xfrm>
            <a:off x="4153313" y="2789354"/>
            <a:ext cx="42642" cy="16364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6BB9C21-EC6F-1840-84B7-2E4E30EFF5AB}"/>
              </a:ext>
            </a:extLst>
          </p:cNvPr>
          <p:cNvCxnSpPr>
            <a:cxnSpLocks/>
            <a:stCxn id="26" idx="0"/>
          </p:cNvCxnSpPr>
          <p:nvPr/>
        </p:nvCxnSpPr>
        <p:spPr>
          <a:xfrm flipV="1">
            <a:off x="3832342" y="2789354"/>
            <a:ext cx="1328740" cy="953995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FE93C79-F64F-35E3-B352-F45B380BBEA6}"/>
              </a:ext>
            </a:extLst>
          </p:cNvPr>
          <p:cNvSpPr txBox="1"/>
          <p:nvPr/>
        </p:nvSpPr>
        <p:spPr>
          <a:xfrm>
            <a:off x="3634211" y="3743349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48E4CFE-16EF-F3AF-945B-5B086AABCF08}"/>
              </a:ext>
            </a:extLst>
          </p:cNvPr>
          <p:cNvSpPr txBox="1"/>
          <p:nvPr/>
        </p:nvSpPr>
        <p:spPr>
          <a:xfrm>
            <a:off x="4124755" y="2919432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FF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5A1F86-0150-56E7-78A4-842009BE7E25}"/>
              </a:ext>
            </a:extLst>
          </p:cNvPr>
          <p:cNvSpPr txBox="1"/>
          <p:nvPr/>
        </p:nvSpPr>
        <p:spPr>
          <a:xfrm>
            <a:off x="4064777" y="4411081"/>
            <a:ext cx="488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sz="2000" b="1" dirty="0">
                <a:solidFill>
                  <a:srgbClr val="FF0000"/>
                </a:solidFill>
              </a:rPr>
              <a:t>tar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607A9D-FBDE-DBB4-DC3F-3869BDE76C6C}"/>
              </a:ext>
            </a:extLst>
          </p:cNvPr>
          <p:cNvSpPr/>
          <p:nvPr/>
        </p:nvSpPr>
        <p:spPr>
          <a:xfrm>
            <a:off x="5382258" y="2486030"/>
            <a:ext cx="45719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21BA0D0-926F-57CA-D6F6-A71D4F9D274A}"/>
              </a:ext>
            </a:extLst>
          </p:cNvPr>
          <p:cNvCxnSpPr/>
          <p:nvPr/>
        </p:nvCxnSpPr>
        <p:spPr>
          <a:xfrm>
            <a:off x="4337499" y="3429000"/>
            <a:ext cx="9302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2F273FD-F8DD-85AC-C96E-3980BD385941}"/>
              </a:ext>
            </a:extLst>
          </p:cNvPr>
          <p:cNvCxnSpPr>
            <a:cxnSpLocks/>
          </p:cNvCxnSpPr>
          <p:nvPr/>
        </p:nvCxnSpPr>
        <p:spPr>
          <a:xfrm>
            <a:off x="4747074" y="3104098"/>
            <a:ext cx="5206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5950C40-2F20-500B-B70E-3C3B6E075D0F}"/>
              </a:ext>
            </a:extLst>
          </p:cNvPr>
          <p:cNvCxnSpPr>
            <a:cxnSpLocks/>
          </p:cNvCxnSpPr>
          <p:nvPr/>
        </p:nvCxnSpPr>
        <p:spPr>
          <a:xfrm>
            <a:off x="4521017" y="3267074"/>
            <a:ext cx="7562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15367BF-9CCA-A48F-AF1C-072134E54B12}"/>
              </a:ext>
            </a:extLst>
          </p:cNvPr>
          <p:cNvSpPr txBox="1"/>
          <p:nvPr/>
        </p:nvSpPr>
        <p:spPr>
          <a:xfrm>
            <a:off x="4849633" y="3364709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>
                <a:solidFill>
                  <a:srgbClr val="0070C0"/>
                </a:solidFill>
              </a:rPr>
              <a:t>e-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2664C61-0AAC-38CC-60A7-6CCD8ADD6DC6}"/>
              </a:ext>
            </a:extLst>
          </p:cNvPr>
          <p:cNvSpPr/>
          <p:nvPr/>
        </p:nvSpPr>
        <p:spPr>
          <a:xfrm>
            <a:off x="4480713" y="330052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AAACA32-2B45-8107-47CE-EE3485EF1C3B}"/>
              </a:ext>
            </a:extLst>
          </p:cNvPr>
          <p:cNvSpPr/>
          <p:nvPr/>
        </p:nvSpPr>
        <p:spPr>
          <a:xfrm>
            <a:off x="4508321" y="315148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892DC40-B4A9-26F6-66E7-288ADD48F857}"/>
              </a:ext>
            </a:extLst>
          </p:cNvPr>
          <p:cNvSpPr/>
          <p:nvPr/>
        </p:nvSpPr>
        <p:spPr>
          <a:xfrm>
            <a:off x="4609061" y="319265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E50F287-9AD1-6CE3-7EB7-B5FB61EB7FA0}"/>
              </a:ext>
            </a:extLst>
          </p:cNvPr>
          <p:cNvSpPr/>
          <p:nvPr/>
        </p:nvSpPr>
        <p:spPr>
          <a:xfrm>
            <a:off x="4689136" y="309707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626D167-94A4-9B71-C62B-1D87B4946579}"/>
              </a:ext>
            </a:extLst>
          </p:cNvPr>
          <p:cNvSpPr/>
          <p:nvPr/>
        </p:nvSpPr>
        <p:spPr>
          <a:xfrm>
            <a:off x="4617857" y="304670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530E20DC-D0DE-2A10-1813-91A62CED321F}"/>
              </a:ext>
            </a:extLst>
          </p:cNvPr>
          <p:cNvSpPr/>
          <p:nvPr/>
        </p:nvSpPr>
        <p:spPr>
          <a:xfrm>
            <a:off x="4747417" y="312430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2F222C4-55F4-DD53-B4E3-C18D540355C7}"/>
              </a:ext>
            </a:extLst>
          </p:cNvPr>
          <p:cNvSpPr/>
          <p:nvPr/>
        </p:nvSpPr>
        <p:spPr>
          <a:xfrm>
            <a:off x="4775025" y="297526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04EAA4C-026B-51B8-E98A-A204E3513FF0}"/>
              </a:ext>
            </a:extLst>
          </p:cNvPr>
          <p:cNvSpPr/>
          <p:nvPr/>
        </p:nvSpPr>
        <p:spPr>
          <a:xfrm>
            <a:off x="4875765" y="301643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F130C79-6F15-C2C7-768D-2F73674A8122}"/>
              </a:ext>
            </a:extLst>
          </p:cNvPr>
          <p:cNvSpPr/>
          <p:nvPr/>
        </p:nvSpPr>
        <p:spPr>
          <a:xfrm>
            <a:off x="4955840" y="292086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1D1D6B8-119D-8F14-27D0-FFD7F17D82A9}"/>
              </a:ext>
            </a:extLst>
          </p:cNvPr>
          <p:cNvSpPr/>
          <p:nvPr/>
        </p:nvSpPr>
        <p:spPr>
          <a:xfrm>
            <a:off x="4884561" y="287049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84980BD4-8067-91D1-8F18-296CAFAF2271}"/>
              </a:ext>
            </a:extLst>
          </p:cNvPr>
          <p:cNvSpPr/>
          <p:nvPr/>
        </p:nvSpPr>
        <p:spPr>
          <a:xfrm>
            <a:off x="4240203" y="345292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94A2CC7-AEE2-71ED-A9D7-00B4C4383463}"/>
              </a:ext>
            </a:extLst>
          </p:cNvPr>
          <p:cNvSpPr/>
          <p:nvPr/>
        </p:nvSpPr>
        <p:spPr>
          <a:xfrm>
            <a:off x="4267811" y="330388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EDE6ABE-4D6B-7352-3D30-8D5E07B6A79B}"/>
              </a:ext>
            </a:extLst>
          </p:cNvPr>
          <p:cNvSpPr/>
          <p:nvPr/>
        </p:nvSpPr>
        <p:spPr>
          <a:xfrm>
            <a:off x="4368551" y="334505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7CDCBBC-D6EB-F8EC-44B9-27CD8180AF44}"/>
              </a:ext>
            </a:extLst>
          </p:cNvPr>
          <p:cNvSpPr/>
          <p:nvPr/>
        </p:nvSpPr>
        <p:spPr>
          <a:xfrm>
            <a:off x="4448626" y="324947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B8BD47CC-1036-FA1B-C975-4EA48D95C211}"/>
              </a:ext>
            </a:extLst>
          </p:cNvPr>
          <p:cNvSpPr/>
          <p:nvPr/>
        </p:nvSpPr>
        <p:spPr>
          <a:xfrm>
            <a:off x="4377347" y="319910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BF4B670-F6F1-29FF-B699-B2BC719D5B84}"/>
              </a:ext>
            </a:extLst>
          </p:cNvPr>
          <p:cNvSpPr txBox="1"/>
          <p:nvPr/>
        </p:nvSpPr>
        <p:spPr>
          <a:xfrm>
            <a:off x="4441287" y="392081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GAS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F34D6AD4-660A-5C6F-B3B7-9590B1BF5FB9}"/>
              </a:ext>
            </a:extLst>
          </p:cNvPr>
          <p:cNvCxnSpPr/>
          <p:nvPr/>
        </p:nvCxnSpPr>
        <p:spPr>
          <a:xfrm>
            <a:off x="1099930" y="30487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EBB40CCD-0C9A-1249-BA67-41A5187D3608}"/>
              </a:ext>
            </a:extLst>
          </p:cNvPr>
          <p:cNvCxnSpPr/>
          <p:nvPr/>
        </p:nvCxnSpPr>
        <p:spPr>
          <a:xfrm>
            <a:off x="1106558" y="32011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3A68DAD8-7460-9581-E8C4-883713E4E8F4}"/>
              </a:ext>
            </a:extLst>
          </p:cNvPr>
          <p:cNvCxnSpPr/>
          <p:nvPr/>
        </p:nvCxnSpPr>
        <p:spPr>
          <a:xfrm>
            <a:off x="1099930" y="334196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85E53AA-363A-F072-A063-703A28F0A4D6}"/>
              </a:ext>
            </a:extLst>
          </p:cNvPr>
          <p:cNvCxnSpPr/>
          <p:nvPr/>
        </p:nvCxnSpPr>
        <p:spPr>
          <a:xfrm>
            <a:off x="1099929" y="3497229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68AACE1B-A101-7816-7168-F0D71637517B}"/>
              </a:ext>
            </a:extLst>
          </p:cNvPr>
          <p:cNvCxnSpPr/>
          <p:nvPr/>
        </p:nvCxnSpPr>
        <p:spPr>
          <a:xfrm>
            <a:off x="1106557" y="364969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88C38FB1-E0DF-C192-8BB0-477488C69DED}"/>
              </a:ext>
            </a:extLst>
          </p:cNvPr>
          <p:cNvCxnSpPr/>
          <p:nvPr/>
        </p:nvCxnSpPr>
        <p:spPr>
          <a:xfrm>
            <a:off x="1099928" y="3866561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38167850-BEEF-35AB-CC9F-82207EC9B60E}"/>
              </a:ext>
            </a:extLst>
          </p:cNvPr>
          <p:cNvCxnSpPr/>
          <p:nvPr/>
        </p:nvCxnSpPr>
        <p:spPr>
          <a:xfrm>
            <a:off x="1106556" y="4060535"/>
            <a:ext cx="10715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F96783FF-3277-8CF6-DF09-A29D9641CF35}"/>
              </a:ext>
            </a:extLst>
          </p:cNvPr>
          <p:cNvSpPr txBox="1"/>
          <p:nvPr/>
        </p:nvSpPr>
        <p:spPr>
          <a:xfrm>
            <a:off x="971670" y="2580449"/>
            <a:ext cx="1571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/>
              <a:t>Φ</a:t>
            </a:r>
            <a:r>
              <a:rPr lang="en-US" sz="2400" b="1" baseline="-25000" dirty="0"/>
              <a:t>tar</a:t>
            </a:r>
            <a:r>
              <a:rPr lang="en-GR" sz="2400" b="1" dirty="0"/>
              <a:t>≈</a:t>
            </a:r>
            <a:r>
              <a:rPr lang="el-GR" sz="2400" b="1" dirty="0"/>
              <a:t> Φ</a:t>
            </a:r>
            <a:r>
              <a:rPr lang="en-US" sz="2400" b="1" baseline="-25000" dirty="0"/>
              <a:t>ref</a:t>
            </a:r>
            <a:endParaRPr lang="en-GR" sz="2400" b="1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36607E8-E6A8-56D6-C1AF-211733DFD32B}"/>
              </a:ext>
            </a:extLst>
          </p:cNvPr>
          <p:cNvSpPr txBox="1"/>
          <p:nvPr/>
        </p:nvSpPr>
        <p:spPr>
          <a:xfrm>
            <a:off x="844815" y="4159817"/>
            <a:ext cx="174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dirty="0"/>
              <a:t>NEUTRON BEAM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B6C7788-2CDF-6B01-3308-0066BA987FE6}"/>
              </a:ext>
            </a:extLst>
          </p:cNvPr>
          <p:cNvSpPr/>
          <p:nvPr/>
        </p:nvSpPr>
        <p:spPr>
          <a:xfrm>
            <a:off x="2862532" y="2486030"/>
            <a:ext cx="1271588" cy="2243138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tx1">
                <a:alpha val="1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7FACE28-2378-8252-E597-603891944537}"/>
              </a:ext>
            </a:extLst>
          </p:cNvPr>
          <p:cNvSpPr/>
          <p:nvPr/>
        </p:nvSpPr>
        <p:spPr>
          <a:xfrm>
            <a:off x="4080774" y="2789354"/>
            <a:ext cx="42642" cy="163649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accent1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7528E6F-3D1F-B36B-0D59-C257E95F9B19}"/>
              </a:ext>
            </a:extLst>
          </p:cNvPr>
          <p:cNvSpPr/>
          <p:nvPr/>
        </p:nvSpPr>
        <p:spPr>
          <a:xfrm>
            <a:off x="2867967" y="2486030"/>
            <a:ext cx="45719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736D8F1-2512-8F4E-885E-3C6406EEE334}"/>
              </a:ext>
            </a:extLst>
          </p:cNvPr>
          <p:cNvSpPr txBox="1"/>
          <p:nvPr/>
        </p:nvSpPr>
        <p:spPr>
          <a:xfrm>
            <a:off x="3719496" y="4435450"/>
            <a:ext cx="4900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ref</a:t>
            </a:r>
            <a:endParaRPr lang="en-GR" dirty="0"/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EFA9A165-4EA6-5A3E-F30D-3802497F848B}"/>
              </a:ext>
            </a:extLst>
          </p:cNvPr>
          <p:cNvCxnSpPr/>
          <p:nvPr/>
        </p:nvCxnSpPr>
        <p:spPr>
          <a:xfrm flipH="1" flipV="1">
            <a:off x="3313043" y="3341965"/>
            <a:ext cx="767731" cy="4013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B590A925-1F43-D1BB-7A30-55AA3DB170D9}"/>
              </a:ext>
            </a:extLst>
          </p:cNvPr>
          <p:cNvSpPr txBox="1"/>
          <p:nvPr/>
        </p:nvSpPr>
        <p:spPr>
          <a:xfrm>
            <a:off x="10807247" y="3306764"/>
            <a:ext cx="774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R" sz="2400" b="1" dirty="0"/>
              <a:t>=&gt;</a:t>
            </a:r>
            <a:endParaRPr lang="en-GR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7CE85B6-C233-0E99-17EC-DBAFA07FD5C2}"/>
                  </a:ext>
                </a:extLst>
              </p:cNvPr>
              <p:cNvSpPr txBox="1"/>
              <p:nvPr/>
            </p:nvSpPr>
            <p:spPr>
              <a:xfrm>
                <a:off x="5931468" y="4251807"/>
                <a:ext cx="4306500" cy="718658"/>
              </a:xfrm>
              <a:prstGeom prst="rect">
                <a:avLst/>
              </a:prstGeom>
              <a:noFill/>
              <a:ln w="19050">
                <a:solidFill>
                  <a:schemeClr val="accent1">
                    <a:shade val="1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l-G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7CE85B6-C233-0E99-17EC-DBAFA07FD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1468" y="4251807"/>
                <a:ext cx="4306500" cy="71865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9050">
                <a:solidFill>
                  <a:schemeClr val="accent1">
                    <a:shade val="15000"/>
                  </a:schemeClr>
                </a:solidFill>
              </a:ln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>
            <a:extLst>
              <a:ext uri="{FF2B5EF4-FFF2-40B4-BE49-F238E27FC236}">
                <a16:creationId xmlns:a16="http://schemas.microsoft.com/office/drawing/2014/main" id="{CBD6E668-359A-2D6B-5E97-B74EB7B64016}"/>
              </a:ext>
            </a:extLst>
          </p:cNvPr>
          <p:cNvSpPr txBox="1"/>
          <p:nvPr/>
        </p:nvSpPr>
        <p:spPr>
          <a:xfrm>
            <a:off x="10675738" y="3036206"/>
            <a:ext cx="112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800" b="1" dirty="0"/>
              <a:t>Φ</a:t>
            </a:r>
            <a:r>
              <a:rPr lang="en-US" sz="1800" b="1" baseline="-25000" dirty="0"/>
              <a:t>tar</a:t>
            </a:r>
            <a:r>
              <a:rPr lang="en-GR" sz="1800" b="1" dirty="0"/>
              <a:t>≈</a:t>
            </a:r>
            <a:r>
              <a:rPr lang="el-GR" sz="1800" b="1" dirty="0"/>
              <a:t> Φ</a:t>
            </a:r>
            <a:r>
              <a:rPr lang="en-US" sz="1800" b="1" baseline="-25000" dirty="0"/>
              <a:t>ref</a:t>
            </a:r>
            <a:endParaRPr lang="en-GR" sz="1800" b="1" dirty="0"/>
          </a:p>
        </p:txBody>
      </p:sp>
      <p:sp>
        <p:nvSpPr>
          <p:cNvPr id="76" name="Oval Callout 75">
            <a:extLst>
              <a:ext uri="{FF2B5EF4-FFF2-40B4-BE49-F238E27FC236}">
                <a16:creationId xmlns:a16="http://schemas.microsoft.com/office/drawing/2014/main" id="{D3D93E76-C911-2B7F-0A95-C460510B2367}"/>
              </a:ext>
            </a:extLst>
          </p:cNvPr>
          <p:cNvSpPr/>
          <p:nvPr/>
        </p:nvSpPr>
        <p:spPr>
          <a:xfrm>
            <a:off x="10588487" y="3046915"/>
            <a:ext cx="1285461" cy="389103"/>
          </a:xfrm>
          <a:prstGeom prst="wedgeEllipseCallou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C763E05D-B92F-37AF-DF11-AEB7550E2A44}"/>
                  </a:ext>
                </a:extLst>
              </p:cNvPr>
              <p:cNvSpPr txBox="1"/>
              <p:nvPr/>
            </p:nvSpPr>
            <p:spPr>
              <a:xfrm>
                <a:off x="1828798" y="5544378"/>
                <a:ext cx="897844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𝒄𝒐𝒓𝒓𝒆𝒄𝒕𝒆𝒅</m:t>
                        </m:r>
                      </m:sub>
                    </m:sSub>
                    <m:d>
                      <m:d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</m:d>
                  </m:oMath>
                </a14:m>
                <a:r>
                  <a:rPr lang="en-GR" dirty="0"/>
                  <a:t> : </a:t>
                </a:r>
                <a:r>
                  <a:rPr lang="en-GR" b="1" dirty="0"/>
                  <a:t>FF losses due to </a:t>
                </a:r>
                <a:r>
                  <a:rPr lang="en-GR" b="1" i="1" dirty="0"/>
                  <a:t>absorption in the </a:t>
                </a:r>
                <a:r>
                  <a:rPr lang="en-GR" b="1" i="1" dirty="0">
                    <a:solidFill>
                      <a:srgbClr val="FF0000"/>
                    </a:solidFill>
                  </a:rPr>
                  <a:t>tar/ref</a:t>
                </a:r>
                <a:r>
                  <a:rPr lang="en-GR" b="1" dirty="0"/>
                  <a:t>, </a:t>
                </a:r>
                <a:r>
                  <a:rPr lang="en-GR" b="1" i="1" dirty="0"/>
                  <a:t>detection</a:t>
                </a:r>
                <a:r>
                  <a:rPr lang="en-GR" b="1" dirty="0"/>
                  <a:t> and </a:t>
                </a:r>
                <a:r>
                  <a:rPr lang="en-GR" b="1" i="1" dirty="0"/>
                  <a:t>analysis procedure  (dead time/pile-up/ more specific corrections not taken into account at this course)</a:t>
                </a:r>
                <a:r>
                  <a:rPr lang="en-GR" b="1" dirty="0"/>
                  <a:t>.</a:t>
                </a:r>
              </a:p>
              <a:p>
                <a:r>
                  <a:rPr lang="en-GR" dirty="0"/>
                  <a:t> </a:t>
                </a:r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C763E05D-B92F-37AF-DF11-AEB7550E2A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798" y="5544378"/>
                <a:ext cx="8978449" cy="923330"/>
              </a:xfrm>
              <a:prstGeom prst="rect">
                <a:avLst/>
              </a:prstGeom>
              <a:blipFill>
                <a:blip r:embed="rId4"/>
                <a:stretch>
                  <a:fillRect l="-565" t="-2703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39CE8F5-81BE-1339-8DA3-D3A379098B12}"/>
                  </a:ext>
                </a:extLst>
              </p:cNvPr>
              <p:cNvSpPr txBox="1"/>
              <p:nvPr/>
            </p:nvSpPr>
            <p:spPr>
              <a:xfrm>
                <a:off x="6017060" y="3192652"/>
                <a:ext cx="4910019" cy="7237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l-G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b="1" i="0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𝚽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r>
                        <a:rPr lang="en-US" b="1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R" b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39CE8F5-81BE-1339-8DA3-D3A379098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7060" y="3192652"/>
                <a:ext cx="4910019" cy="723788"/>
              </a:xfrm>
              <a:prstGeom prst="rect">
                <a:avLst/>
              </a:prstGeom>
              <a:blipFill>
                <a:blip r:embed="rId5"/>
                <a:stretch>
                  <a:fillRect b="-5172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DF0E370-C9AB-90D1-84AD-3338346772F2}"/>
                  </a:ext>
                </a:extLst>
              </p:cNvPr>
              <p:cNvSpPr txBox="1"/>
              <p:nvPr/>
            </p:nvSpPr>
            <p:spPr>
              <a:xfrm>
                <a:off x="5146087" y="2338562"/>
                <a:ext cx="4174312" cy="6665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1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𝝈</m:t>
                      </m:r>
                      <m:d>
                        <m:dPr>
                          <m:ctrlPr>
                            <a:rPr lang="el-GR" b="1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d>
                      <m:r>
                        <a:rPr lang="en-US" b="1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b="1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r>
                            <a:rPr lang="en-US" b="1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en-US" b="1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b="1" i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𝚽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𝒕𝒂𝒓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1" i="1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</m:d>
                              <m:r>
                                <a:rPr lang="en-US" b="1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1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R" b="1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DF0E370-C9AB-90D1-84AD-3338346772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6087" y="2338562"/>
                <a:ext cx="4174312" cy="666593"/>
              </a:xfrm>
              <a:prstGeom prst="rect">
                <a:avLst/>
              </a:prstGeom>
              <a:blipFill>
                <a:blip r:embed="rId6"/>
                <a:stretch>
                  <a:fillRect b="-9434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41AEB6A-B7CB-3E7F-7BA1-E41F8A46FAEF}"/>
                  </a:ext>
                </a:extLst>
              </p:cNvPr>
              <p:cNvSpPr txBox="1"/>
              <p:nvPr/>
            </p:nvSpPr>
            <p:spPr>
              <a:xfrm>
                <a:off x="8175262" y="2291305"/>
                <a:ext cx="4174312" cy="7598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  <m:r>
                        <a:rPr lang="en-US" b="1" i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r>
                        <a:rPr lang="en-US" b="1" i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b="1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1" i="1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b="1" i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𝚽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𝒓𝒆𝒇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1" i="1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</m:d>
                              <m:sSub>
                                <m:sSubPr>
                                  <m:ctrlPr>
                                    <a:rPr lang="en-US" b="1" i="1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𝑵</m:t>
                                  </m:r>
                                </m:e>
                                <m:sub>
                                  <m:r>
                                    <a:rPr lang="en-US" b="1" i="1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𝒓𝒆𝒇</m:t>
                                  </m:r>
                                </m:sub>
                              </m:sSub>
                            </m:e>
                            <m:sub/>
                          </m:sSub>
                        </m:den>
                      </m:f>
                    </m:oMath>
                  </m:oMathPara>
                </a14:m>
                <a:endParaRPr lang="en-GR" b="1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41AEB6A-B7CB-3E7F-7BA1-E41F8A46FA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5262" y="2291305"/>
                <a:ext cx="4174312" cy="75988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ight Brace 4">
            <a:extLst>
              <a:ext uri="{FF2B5EF4-FFF2-40B4-BE49-F238E27FC236}">
                <a16:creationId xmlns:a16="http://schemas.microsoft.com/office/drawing/2014/main" id="{B42A1EB7-A834-CFFE-D0F1-98990AC217EF}"/>
              </a:ext>
            </a:extLst>
          </p:cNvPr>
          <p:cNvSpPr/>
          <p:nvPr/>
        </p:nvSpPr>
        <p:spPr>
          <a:xfrm rot="5400000">
            <a:off x="8575400" y="116449"/>
            <a:ext cx="536140" cy="5782665"/>
          </a:xfrm>
          <a:prstGeom prst="rightBrac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B5B13F-8159-D4AA-2F70-8561F9842FD8}"/>
              </a:ext>
            </a:extLst>
          </p:cNvPr>
          <p:cNvSpPr txBox="1"/>
          <p:nvPr/>
        </p:nvSpPr>
        <p:spPr>
          <a:xfrm>
            <a:off x="10439400" y="6111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158381-DE25-02A1-97FE-D1751F105AA8}"/>
              </a:ext>
            </a:extLst>
          </p:cNvPr>
          <p:cNvSpPr/>
          <p:nvPr/>
        </p:nvSpPr>
        <p:spPr>
          <a:xfrm flipV="1">
            <a:off x="1524000" y="6237313"/>
            <a:ext cx="9144000" cy="45719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A77E1C-011D-E2CD-BBFD-4C4FC97B8863}"/>
              </a:ext>
            </a:extLst>
          </p:cNvPr>
          <p:cNvSpPr/>
          <p:nvPr/>
        </p:nvSpPr>
        <p:spPr>
          <a:xfrm>
            <a:off x="2639616" y="6237312"/>
            <a:ext cx="9552384" cy="620688"/>
          </a:xfrm>
          <a:prstGeom prst="rect">
            <a:avLst/>
          </a:prstGeom>
          <a:gradFill flip="none" rotWithShape="1">
            <a:gsLst>
              <a:gs pos="0">
                <a:srgbClr val="3861AA">
                  <a:alpha val="3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DE4BC7-6956-1EEC-0F92-A6908238E2EE}"/>
              </a:ext>
            </a:extLst>
          </p:cNvPr>
          <p:cNvSpPr txBox="1"/>
          <p:nvPr/>
        </p:nvSpPr>
        <p:spPr>
          <a:xfrm>
            <a:off x="4295800" y="6309320"/>
            <a:ext cx="78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595959"/>
                </a:solidFill>
              </a:rPr>
              <a:t>FIESTA 2024 – </a:t>
            </a:r>
            <a:r>
              <a:rPr lang="fr-FR" sz="1400" dirty="0" err="1">
                <a:solidFill>
                  <a:srgbClr val="595959"/>
                </a:solidFill>
              </a:rPr>
              <a:t>Practical</a:t>
            </a:r>
            <a:r>
              <a:rPr lang="fr-FR" sz="1400" dirty="0">
                <a:solidFill>
                  <a:srgbClr val="595959"/>
                </a:solidFill>
              </a:rPr>
              <a:t> on Fission Cross Sections – M. </a:t>
            </a:r>
            <a:r>
              <a:rPr lang="fr-FR" sz="1400" dirty="0" err="1">
                <a:solidFill>
                  <a:srgbClr val="595959"/>
                </a:solidFill>
              </a:rPr>
              <a:t>Diakaki</a:t>
            </a:r>
            <a:endParaRPr lang="fr-FR" sz="1400" dirty="0">
              <a:solidFill>
                <a:srgbClr val="595959"/>
              </a:solidFill>
            </a:endParaRPr>
          </a:p>
          <a:p>
            <a:pPr algn="ctr"/>
            <a:r>
              <a:rPr lang="fr-FR" sz="1400" dirty="0" err="1">
                <a:solidFill>
                  <a:srgbClr val="595959"/>
                </a:solidFill>
              </a:rPr>
              <a:t>November</a:t>
            </a:r>
            <a:r>
              <a:rPr lang="fr-FR" sz="1400" dirty="0">
                <a:solidFill>
                  <a:srgbClr val="595959"/>
                </a:solidFill>
              </a:rPr>
              <a:t> 18-22, 2024 </a:t>
            </a:r>
            <a:endParaRPr lang="en-GB" sz="1400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2E0E7A9-E16F-7A28-8E15-472080F0B175}"/>
              </a:ext>
            </a:extLst>
          </p:cNvPr>
          <p:cNvSpPr/>
          <p:nvPr/>
        </p:nvSpPr>
        <p:spPr>
          <a:xfrm flipV="1">
            <a:off x="0" y="6211025"/>
            <a:ext cx="12192000" cy="72006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979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DC273457-D7C8-6825-238C-F5FF33C824E5}"/>
              </a:ext>
            </a:extLst>
          </p:cNvPr>
          <p:cNvSpPr txBox="1"/>
          <p:nvPr/>
        </p:nvSpPr>
        <p:spPr>
          <a:xfrm>
            <a:off x="10439400" y="6111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R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FCF0BE-C5F5-4093-98D7-6BA71FD0E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EXERCISE 1: </a:t>
            </a:r>
            <a:r>
              <a:rPr lang="en-GR" sz="3600" b="1" dirty="0"/>
              <a:t>n-induced fission cs</a:t>
            </a:r>
            <a:r>
              <a:rPr lang="el-GR" sz="3600" b="1" dirty="0"/>
              <a:t> </a:t>
            </a:r>
            <a:r>
              <a:rPr lang="en-US" sz="3600" b="1" dirty="0"/>
              <a:t>(</a:t>
            </a:r>
            <a:r>
              <a:rPr lang="el-GR" sz="3600" b="1" dirty="0"/>
              <a:t>«σ»</a:t>
            </a:r>
            <a:r>
              <a:rPr lang="en-GR" sz="3600" b="1" dirty="0"/>
              <a:t>) at given energy E </a:t>
            </a:r>
            <a:br>
              <a:rPr lang="en-GR" sz="3600" b="1" dirty="0"/>
            </a:br>
            <a:r>
              <a:rPr lang="en-GB" sz="3600" b="1" baseline="30000" dirty="0">
                <a:solidFill>
                  <a:srgbClr val="FF0000"/>
                </a:solidFill>
              </a:rPr>
              <a:t>232</a:t>
            </a:r>
            <a:r>
              <a:rPr lang="en-GB" sz="3600" b="1" dirty="0">
                <a:solidFill>
                  <a:srgbClr val="FF0000"/>
                </a:solidFill>
              </a:rPr>
              <a:t>Th(</a:t>
            </a:r>
            <a:r>
              <a:rPr lang="en-GB" sz="3600" b="1" dirty="0" err="1">
                <a:solidFill>
                  <a:srgbClr val="FF0000"/>
                </a:solidFill>
              </a:rPr>
              <a:t>n,f</a:t>
            </a:r>
            <a:r>
              <a:rPr lang="en-GB" sz="3600" b="1" dirty="0">
                <a:solidFill>
                  <a:srgbClr val="FF0000"/>
                </a:solidFill>
              </a:rPr>
              <a:t>)</a:t>
            </a:r>
            <a:r>
              <a:rPr lang="en-GB" sz="3600" b="1" dirty="0"/>
              <a:t>  (reference: </a:t>
            </a:r>
            <a:r>
              <a:rPr lang="en-GB" sz="3600" b="1" baseline="30000" dirty="0"/>
              <a:t>238</a:t>
            </a:r>
            <a:r>
              <a:rPr lang="en-GB" sz="3600" b="1" dirty="0"/>
              <a:t>U(</a:t>
            </a:r>
            <a:r>
              <a:rPr lang="en-GB" sz="3600" b="1" dirty="0" err="1"/>
              <a:t>n,f</a:t>
            </a:r>
            <a:r>
              <a:rPr lang="en-GB" sz="3600" b="1" dirty="0"/>
              <a:t>) reaction)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A0A40C-24E3-BC72-3F75-0CFD2E59F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1a) Application of properly chosen threshold in the Counting spectra</a:t>
            </a:r>
            <a:endParaRPr lang="en-GR" sz="2400" dirty="0"/>
          </a:p>
        </p:txBody>
      </p:sp>
      <p:grpSp>
        <p:nvGrpSpPr>
          <p:cNvPr id="8" name="Group 119">
            <a:extLst>
              <a:ext uri="{FF2B5EF4-FFF2-40B4-BE49-F238E27FC236}">
                <a16:creationId xmlns:a16="http://schemas.microsoft.com/office/drawing/2014/main" id="{024E8279-003D-4C61-F8D9-8C167A8959F1}"/>
              </a:ext>
            </a:extLst>
          </p:cNvPr>
          <p:cNvGrpSpPr/>
          <p:nvPr/>
        </p:nvGrpSpPr>
        <p:grpSpPr>
          <a:xfrm>
            <a:off x="1287244" y="2253955"/>
            <a:ext cx="5410200" cy="4238920"/>
            <a:chOff x="2895600" y="2771480"/>
            <a:chExt cx="5410200" cy="4238920"/>
          </a:xfrm>
        </p:grpSpPr>
        <p:pic>
          <p:nvPicPr>
            <p:cNvPr id="10" name="Picture 9" descr="np7spectrum.jpg">
              <a:extLst>
                <a:ext uri="{FF2B5EF4-FFF2-40B4-BE49-F238E27FC236}">
                  <a16:creationId xmlns:a16="http://schemas.microsoft.com/office/drawing/2014/main" id="{60056F73-1B97-434D-2DC6-F5BB21D74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rcRect l="4944" t="11111" r="12595" b="4444"/>
            <a:stretch>
              <a:fillRect/>
            </a:stretch>
          </p:blipFill>
          <p:spPr>
            <a:xfrm>
              <a:off x="2895600" y="2771480"/>
              <a:ext cx="5410200" cy="4238920"/>
            </a:xfrm>
            <a:prstGeom prst="rect">
              <a:avLst/>
            </a:prstGeom>
          </p:spPr>
        </p:pic>
        <p:grpSp>
          <p:nvGrpSpPr>
            <p:cNvPr id="11" name="Group 118">
              <a:extLst>
                <a:ext uri="{FF2B5EF4-FFF2-40B4-BE49-F238E27FC236}">
                  <a16:creationId xmlns:a16="http://schemas.microsoft.com/office/drawing/2014/main" id="{5759DEBD-998C-1782-6C19-EE9D69FB0F98}"/>
                </a:ext>
              </a:extLst>
            </p:cNvPr>
            <p:cNvGrpSpPr/>
            <p:nvPr/>
          </p:nvGrpSpPr>
          <p:grpSpPr>
            <a:xfrm>
              <a:off x="3886200" y="2895600"/>
              <a:ext cx="4139016" cy="1295400"/>
              <a:chOff x="3886200" y="2895600"/>
              <a:chExt cx="4139016" cy="1295400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2620E3B-A3B3-4295-64B0-4C52ECE10DBE}"/>
                  </a:ext>
                </a:extLst>
              </p:cNvPr>
              <p:cNvSpPr txBox="1"/>
              <p:nvPr/>
            </p:nvSpPr>
            <p:spPr>
              <a:xfrm>
                <a:off x="6019800" y="3124200"/>
                <a:ext cx="8207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heavy</a:t>
                </a:r>
                <a:r>
                  <a:rPr lang="el-GR" sz="1400" dirty="0"/>
                  <a:t> </a:t>
                </a:r>
                <a:r>
                  <a:rPr lang="en-US" sz="1400" dirty="0"/>
                  <a:t>FF</a:t>
                </a:r>
              </a:p>
            </p:txBody>
          </p: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1CF7DBDF-E423-EDE2-DB39-194B4E3F259D}"/>
                  </a:ext>
                </a:extLst>
              </p:cNvPr>
              <p:cNvCxnSpPr/>
              <p:nvPr/>
            </p:nvCxnSpPr>
            <p:spPr>
              <a:xfrm>
                <a:off x="6679608" y="3352800"/>
                <a:ext cx="25992" cy="22562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6B490E0-016E-116B-FEA2-0AA30DD836B9}"/>
                  </a:ext>
                </a:extLst>
              </p:cNvPr>
              <p:cNvSpPr txBox="1"/>
              <p:nvPr/>
            </p:nvSpPr>
            <p:spPr>
              <a:xfrm>
                <a:off x="7010400" y="3210580"/>
                <a:ext cx="10148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light</a:t>
                </a:r>
                <a:r>
                  <a:rPr lang="el-GR" sz="1400" dirty="0"/>
                  <a:t> </a:t>
                </a:r>
                <a:r>
                  <a:rPr lang="en-US" sz="1400" dirty="0"/>
                  <a:t>FF</a:t>
                </a:r>
              </a:p>
            </p:txBody>
          </p: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8268A263-42AA-B102-7B3D-BBDF5686154E}"/>
                  </a:ext>
                </a:extLst>
              </p:cNvPr>
              <p:cNvCxnSpPr/>
              <p:nvPr/>
            </p:nvCxnSpPr>
            <p:spPr>
              <a:xfrm flipH="1">
                <a:off x="7315200" y="3505200"/>
                <a:ext cx="278808" cy="3810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85B7D7D3-46B6-2B85-93AD-007C6DC65131}"/>
                  </a:ext>
                </a:extLst>
              </p:cNvPr>
              <p:cNvCxnSpPr/>
              <p:nvPr/>
            </p:nvCxnSpPr>
            <p:spPr>
              <a:xfrm flipH="1" flipV="1">
                <a:off x="3886200" y="2971800"/>
                <a:ext cx="228600" cy="7768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AA28880A-0732-8CA2-E3B5-2AD5C94C56D3}"/>
                  </a:ext>
                </a:extLst>
              </p:cNvPr>
              <p:cNvCxnSpPr/>
              <p:nvPr/>
            </p:nvCxnSpPr>
            <p:spPr>
              <a:xfrm flipH="1">
                <a:off x="4038600" y="3201890"/>
                <a:ext cx="228600" cy="98911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4FE5ABF-7A07-A9B0-5F7F-296B16E6D6D6}"/>
                  </a:ext>
                </a:extLst>
              </p:cNvPr>
              <p:cNvSpPr txBox="1"/>
              <p:nvPr/>
            </p:nvSpPr>
            <p:spPr>
              <a:xfrm>
                <a:off x="4114800" y="2895600"/>
                <a:ext cx="1489831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alpha background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3FFE27B-1D01-4CDC-D1ED-405DC3992BEA}"/>
                  </a:ext>
                </a:extLst>
              </p:cNvPr>
              <p:cNvSpPr txBox="1"/>
              <p:nvPr/>
            </p:nvSpPr>
            <p:spPr>
              <a:xfrm>
                <a:off x="6894189" y="2241382"/>
                <a:ext cx="4306500" cy="718658"/>
              </a:xfrm>
              <a:prstGeom prst="rect">
                <a:avLst/>
              </a:prstGeom>
              <a:noFill/>
              <a:ln w="19050">
                <a:solidFill>
                  <a:schemeClr val="accent1">
                    <a:shade val="1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l-G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𝒕𝒂𝒓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𝒄𝒐𝒓𝒓𝒆𝒄𝒕𝒆𝒅</m:t>
                              </m:r>
                            </m:sub>
                          </m:sSub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en-US" b="1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f>
                        <m:fPr>
                          <m:ctrlPr>
                            <a:rPr lang="en-US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𝒓𝒆𝒇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𝑡𝑎𝑟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b="1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b="1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𝒓𝒆𝒇</m:t>
                          </m:r>
                        </m:sub>
                      </m:sSub>
                    </m:oMath>
                  </m:oMathPara>
                </a14:m>
                <a:endParaRPr lang="en-GR" b="1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3FFE27B-1D01-4CDC-D1ED-405DC3992B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4189" y="2241382"/>
                <a:ext cx="4306500" cy="71865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9050">
                <a:solidFill>
                  <a:schemeClr val="accent1">
                    <a:shade val="15000"/>
                  </a:schemeClr>
                </a:solidFill>
              </a:ln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28D4266E-2207-6563-9910-101123870BEA}"/>
              </a:ext>
            </a:extLst>
          </p:cNvPr>
          <p:cNvGrpSpPr/>
          <p:nvPr/>
        </p:nvGrpSpPr>
        <p:grpSpPr>
          <a:xfrm>
            <a:off x="2582644" y="2682875"/>
            <a:ext cx="8652143" cy="3215844"/>
            <a:chOff x="2582644" y="2682875"/>
            <a:chExt cx="8652143" cy="3215844"/>
          </a:xfrm>
        </p:grpSpPr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F4BCF6B6-12F1-D547-52F1-1C3C2BB6E923}"/>
                </a:ext>
              </a:extLst>
            </p:cNvPr>
            <p:cNvCxnSpPr/>
            <p:nvPr/>
          </p:nvCxnSpPr>
          <p:spPr>
            <a:xfrm>
              <a:off x="2582644" y="5129611"/>
              <a:ext cx="3513356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344829E-24A2-88F0-21AA-22169AAB018F}"/>
                </a:ext>
              </a:extLst>
            </p:cNvPr>
            <p:cNvGrpSpPr/>
            <p:nvPr/>
          </p:nvGrpSpPr>
          <p:grpSpPr>
            <a:xfrm>
              <a:off x="2582644" y="2682875"/>
              <a:ext cx="1078487" cy="3200400"/>
              <a:chOff x="2582644" y="2682875"/>
              <a:chExt cx="1078487" cy="3200400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0D7A6993-72CB-EC86-3A98-8A42A56C1259}"/>
                  </a:ext>
                </a:extLst>
              </p:cNvPr>
              <p:cNvCxnSpPr/>
              <p:nvPr/>
            </p:nvCxnSpPr>
            <p:spPr>
              <a:xfrm flipV="1">
                <a:off x="2582644" y="2682875"/>
                <a:ext cx="0" cy="32004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99FDB37-0503-BEE5-188C-9F8C7A36457A}"/>
                  </a:ext>
                </a:extLst>
              </p:cNvPr>
              <p:cNvSpPr txBox="1"/>
              <p:nvPr/>
            </p:nvSpPr>
            <p:spPr>
              <a:xfrm>
                <a:off x="2735044" y="3825875"/>
                <a:ext cx="92608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rgbClr val="FF0000"/>
                    </a:solidFill>
                  </a:rPr>
                  <a:t>threshold</a:t>
                </a:r>
                <a:r>
                  <a:rPr lang="el-GR" sz="1400" dirty="0">
                    <a:solidFill>
                      <a:srgbClr val="FF0000"/>
                    </a:solidFill>
                  </a:rPr>
                  <a:t> 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F1128C3D-FACB-B152-256C-13F99E244A0E}"/>
                  </a:ext>
                </a:extLst>
              </p:cNvPr>
              <p:cNvCxnSpPr/>
              <p:nvPr/>
            </p:nvCxnSpPr>
            <p:spPr>
              <a:xfrm flipH="1">
                <a:off x="2582644" y="3978275"/>
                <a:ext cx="228600" cy="15091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C20F4E22-FD14-E2F2-1A35-0BD89A83B2D7}"/>
                    </a:ext>
                  </a:extLst>
                </p:cNvPr>
                <p:cNvSpPr txBox="1"/>
                <p:nvPr/>
              </p:nvSpPr>
              <p:spPr>
                <a:xfrm>
                  <a:off x="7486931" y="3613112"/>
                  <a:ext cx="3077381" cy="1200329"/>
                </a:xfrm>
                <a:prstGeom prst="rect">
                  <a:avLst/>
                </a:prstGeom>
                <a:noFill/>
                <a:ln>
                  <a:solidFill>
                    <a:schemeClr val="accent1">
                      <a:shade val="15000"/>
                    </a:schemeClr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GR" dirty="0">
                      <a:solidFill>
                        <a:srgbClr val="FF0000"/>
                      </a:solidFill>
                    </a:rPr>
                    <a:t>Choose </a:t>
                  </a:r>
                  <a:r>
                    <a:rPr lang="en-GR" b="1" dirty="0">
                      <a:solidFill>
                        <a:srgbClr val="FF0000"/>
                      </a:solidFill>
                    </a:rPr>
                    <a:t>threshold</a:t>
                  </a:r>
                  <a:r>
                    <a:rPr lang="en-GR" dirty="0">
                      <a:solidFill>
                        <a:srgbClr val="FF0000"/>
                      </a:solidFill>
                    </a:rPr>
                    <a:t> (BEAM-OFF) </a:t>
                  </a:r>
                </a:p>
                <a:p>
                  <a:r>
                    <a:rPr lang="en-GR" dirty="0">
                      <a:solidFill>
                        <a:srgbClr val="FF0000"/>
                      </a:solidFill>
                    </a:rPr>
                    <a:t>to cut the alpha background</a:t>
                  </a:r>
                </a:p>
                <a:p>
                  <a:r>
                    <a:rPr lang="en-GR" dirty="0">
                      <a:solidFill>
                        <a:srgbClr val="FF0000"/>
                      </a:solidFill>
                    </a:rPr>
                    <a:t>and integrate above threshold</a:t>
                  </a:r>
                </a:p>
                <a:p>
                  <a:r>
                    <a:rPr lang="en-GR" dirty="0">
                      <a:solidFill>
                        <a:srgbClr val="FF0000"/>
                      </a:solidFill>
                    </a:rPr>
                    <a:t>=&gt;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   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𝒂𝒃𝒐𝒗𝒆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𝒕𝒉𝒓𝒆𝒔𝒉𝒐𝒍𝒅</m:t>
                          </m:r>
                        </m:sub>
                      </m:sSub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d>
                    </m:oMath>
                  </a14:m>
                  <a:r>
                    <a:rPr lang="en-GR" dirty="0">
                      <a:solidFill>
                        <a:srgbClr val="FF0000"/>
                      </a:solidFill>
                    </a:rPr>
                    <a:t>  </a:t>
                  </a:r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C20F4E22-FD14-E2F2-1A35-0BD89A83B2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86931" y="3613112"/>
                  <a:ext cx="3077381" cy="1200329"/>
                </a:xfrm>
                <a:prstGeom prst="rect">
                  <a:avLst/>
                </a:prstGeom>
                <a:blipFill>
                  <a:blip r:embed="rId4"/>
                  <a:stretch>
                    <a:fillRect l="-1224" t="-2083" r="-816" b="-7292"/>
                  </a:stretch>
                </a:blipFill>
                <a:ln>
                  <a:solidFill>
                    <a:schemeClr val="accent1">
                      <a:shade val="1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G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D00CB53A-1C38-BD1F-8654-7BCC46241030}"/>
                    </a:ext>
                  </a:extLst>
                </p:cNvPr>
                <p:cNvSpPr txBox="1"/>
                <p:nvPr/>
              </p:nvSpPr>
              <p:spPr>
                <a:xfrm>
                  <a:off x="3152184" y="5129610"/>
                  <a:ext cx="211545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𝒂𝒃𝒐𝒗𝒆</m:t>
                            </m:r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𝒕𝒉𝒓𝒆𝒔𝒉𝒐𝒍𝒅</m:t>
                            </m:r>
                          </m:sub>
                        </m:sSub>
                        <m:d>
                          <m:dPr>
                            <m:ctrlP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</m:d>
                      </m:oMath>
                    </m:oMathPara>
                  </a14:m>
                  <a:endParaRPr lang="en-GR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D00CB53A-1C38-BD1F-8654-7BCC462410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52184" y="5129610"/>
                  <a:ext cx="2115451" cy="369332"/>
                </a:xfrm>
                <a:prstGeom prst="rect">
                  <a:avLst/>
                </a:prstGeom>
                <a:blipFill>
                  <a:blip r:embed="rId5"/>
                  <a:stretch>
                    <a:fillRect b="-16667"/>
                  </a:stretch>
                </a:blipFill>
              </p:spPr>
              <p:txBody>
                <a:bodyPr/>
                <a:lstStyle/>
                <a:p>
                  <a:r>
                    <a:rPr lang="en-G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B8B18295-3CAC-4961-82EB-811A6BEEE5BC}"/>
                </a:ext>
              </a:extLst>
            </p:cNvPr>
            <p:cNvCxnSpPr/>
            <p:nvPr/>
          </p:nvCxnSpPr>
          <p:spPr>
            <a:xfrm flipH="1">
              <a:off x="8372319" y="4948461"/>
              <a:ext cx="410817" cy="59217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10E2E21-FB0D-1DE3-6538-EB6EC033223F}"/>
                </a:ext>
              </a:extLst>
            </p:cNvPr>
            <p:cNvSpPr txBox="1"/>
            <p:nvPr/>
          </p:nvSpPr>
          <p:spPr>
            <a:xfrm>
              <a:off x="7539859" y="5529387"/>
              <a:ext cx="1587834" cy="369332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en-GR" b="1" dirty="0">
                  <a:solidFill>
                    <a:srgbClr val="FF0000"/>
                  </a:solidFill>
                </a:rPr>
                <a:t>integral_target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068EBE13-66F5-5C93-4F28-5D553A63D84C}"/>
                </a:ext>
              </a:extLst>
            </p:cNvPr>
            <p:cNvCxnSpPr>
              <a:cxnSpLocks/>
            </p:cNvCxnSpPr>
            <p:nvPr/>
          </p:nvCxnSpPr>
          <p:spPr>
            <a:xfrm>
              <a:off x="9193953" y="4956846"/>
              <a:ext cx="505696" cy="58378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409F827-2680-B3DF-47CC-5CAAD44BA92F}"/>
                </a:ext>
              </a:extLst>
            </p:cNvPr>
            <p:cNvSpPr txBox="1"/>
            <p:nvPr/>
          </p:nvSpPr>
          <p:spPr>
            <a:xfrm>
              <a:off x="9316548" y="5528697"/>
              <a:ext cx="1918239" cy="369332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en-GR" b="1" dirty="0">
                  <a:solidFill>
                    <a:srgbClr val="FF0000"/>
                  </a:solidFill>
                </a:rPr>
                <a:t>integral_reference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2AE39C4-32C3-1604-757E-03622A6C4881}"/>
              </a:ext>
            </a:extLst>
          </p:cNvPr>
          <p:cNvSpPr txBox="1"/>
          <p:nvPr/>
        </p:nvSpPr>
        <p:spPr>
          <a:xfrm>
            <a:off x="2617512" y="5963184"/>
            <a:ext cx="5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E1F9A27-14C6-E155-C58F-97A06204A14F}"/>
              </a:ext>
            </a:extLst>
          </p:cNvPr>
          <p:cNvSpPr txBox="1"/>
          <p:nvPr/>
        </p:nvSpPr>
        <p:spPr>
          <a:xfrm>
            <a:off x="4079277" y="5963184"/>
            <a:ext cx="5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E3C0B36-BBBD-670F-28C6-2797B3F5E833}"/>
              </a:ext>
            </a:extLst>
          </p:cNvPr>
          <p:cNvSpPr txBox="1"/>
          <p:nvPr/>
        </p:nvSpPr>
        <p:spPr>
          <a:xfrm>
            <a:off x="5620076" y="5947768"/>
            <a:ext cx="653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</a:p>
        </p:txBody>
      </p:sp>
      <p:sp>
        <p:nvSpPr>
          <p:cNvPr id="38" name="Snip and Round Single Corner of Rectangle 37">
            <a:extLst>
              <a:ext uri="{FF2B5EF4-FFF2-40B4-BE49-F238E27FC236}">
                <a16:creationId xmlns:a16="http://schemas.microsoft.com/office/drawing/2014/main" id="{EE718BDD-710A-101B-5A95-4D35829CCEEB}"/>
              </a:ext>
            </a:extLst>
          </p:cNvPr>
          <p:cNvSpPr/>
          <p:nvPr/>
        </p:nvSpPr>
        <p:spPr>
          <a:xfrm>
            <a:off x="6416860" y="5976730"/>
            <a:ext cx="301095" cy="20023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9" name="Snip and Round Single Corner of Rectangle 38">
            <a:extLst>
              <a:ext uri="{FF2B5EF4-FFF2-40B4-BE49-F238E27FC236}">
                <a16:creationId xmlns:a16="http://schemas.microsoft.com/office/drawing/2014/main" id="{934DFD17-5950-DCC6-EA43-21CACAABAF88}"/>
              </a:ext>
            </a:extLst>
          </p:cNvPr>
          <p:cNvSpPr/>
          <p:nvPr/>
        </p:nvSpPr>
        <p:spPr>
          <a:xfrm>
            <a:off x="4930769" y="6019734"/>
            <a:ext cx="301095" cy="20023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0" name="Snip and Round Single Corner of Rectangle 39">
            <a:extLst>
              <a:ext uri="{FF2B5EF4-FFF2-40B4-BE49-F238E27FC236}">
                <a16:creationId xmlns:a16="http://schemas.microsoft.com/office/drawing/2014/main" id="{B184E811-496A-2646-869D-4D5CA9AE5449}"/>
              </a:ext>
            </a:extLst>
          </p:cNvPr>
          <p:cNvSpPr/>
          <p:nvPr/>
        </p:nvSpPr>
        <p:spPr>
          <a:xfrm>
            <a:off x="3477762" y="6028698"/>
            <a:ext cx="301095" cy="20023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1" name="Snip and Round Single Corner of Rectangle 40">
            <a:extLst>
              <a:ext uri="{FF2B5EF4-FFF2-40B4-BE49-F238E27FC236}">
                <a16:creationId xmlns:a16="http://schemas.microsoft.com/office/drawing/2014/main" id="{7B43BDCD-E41C-5AE0-B3A8-8D8225271724}"/>
              </a:ext>
            </a:extLst>
          </p:cNvPr>
          <p:cNvSpPr/>
          <p:nvPr/>
        </p:nvSpPr>
        <p:spPr>
          <a:xfrm>
            <a:off x="4868014" y="6028699"/>
            <a:ext cx="301095" cy="20023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66DEEB-72A8-0CAB-5DC7-858128870EF3}"/>
              </a:ext>
            </a:extLst>
          </p:cNvPr>
          <p:cNvSpPr txBox="1"/>
          <p:nvPr/>
        </p:nvSpPr>
        <p:spPr>
          <a:xfrm>
            <a:off x="3769493" y="6228931"/>
            <a:ext cx="116127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channels</a:t>
            </a:r>
            <a:endParaRPr lang="en-G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45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C9AAB-3FB9-977A-56C9-48BABF515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R" b="1" dirty="0">
                <a:solidFill>
                  <a:srgbClr val="FF0000"/>
                </a:solidFill>
              </a:rPr>
              <a:t>1a) integral_target </a:t>
            </a:r>
            <a:r>
              <a:rPr lang="en-GR" b="1" dirty="0"/>
              <a:t>and</a:t>
            </a:r>
            <a:r>
              <a:rPr lang="en-GR" b="1" dirty="0">
                <a:solidFill>
                  <a:srgbClr val="FF0000"/>
                </a:solidFill>
              </a:rPr>
              <a:t> integral_reference </a:t>
            </a:r>
            <a:br>
              <a:rPr lang="en-GR" b="1" dirty="0">
                <a:solidFill>
                  <a:srgbClr val="FF0000"/>
                </a:solidFill>
              </a:rPr>
            </a:br>
            <a:r>
              <a:rPr lang="en-GR" dirty="0"/>
              <a:t> </a:t>
            </a:r>
          </a:p>
        </p:txBody>
      </p:sp>
      <p:pic>
        <p:nvPicPr>
          <p:cNvPr id="5" name="Content Placeholder 4" descr="A graph with numbers and lines&#10;&#10;Description automatically generated with medium confidence">
            <a:extLst>
              <a:ext uri="{FF2B5EF4-FFF2-40B4-BE49-F238E27FC236}">
                <a16:creationId xmlns:a16="http://schemas.microsoft.com/office/drawing/2014/main" id="{8A50AF0E-972D-68B5-0E23-CC5DDD262A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5827" y="1558339"/>
            <a:ext cx="5820173" cy="4351338"/>
          </a:xfrm>
        </p:spPr>
      </p:pic>
      <p:pic>
        <p:nvPicPr>
          <p:cNvPr id="7" name="Picture 6" descr="A screenshot of a computer code&#10;&#10;Description automatically generated">
            <a:extLst>
              <a:ext uri="{FF2B5EF4-FFF2-40B4-BE49-F238E27FC236}">
                <a16:creationId xmlns:a16="http://schemas.microsoft.com/office/drawing/2014/main" id="{B72D249C-C5EC-13D5-B1FE-6E170DB6AA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7411" y="2264899"/>
            <a:ext cx="6704589" cy="2025421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1E51719-A14F-4443-3EAE-FA84441B0EA9}"/>
              </a:ext>
            </a:extLst>
          </p:cNvPr>
          <p:cNvCxnSpPr/>
          <p:nvPr/>
        </p:nvCxnSpPr>
        <p:spPr>
          <a:xfrm flipH="1">
            <a:off x="3249636" y="1056042"/>
            <a:ext cx="590843" cy="8853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9B23844-C720-303C-FC55-3B3FF28EA4DF}"/>
              </a:ext>
            </a:extLst>
          </p:cNvPr>
          <p:cNvCxnSpPr>
            <a:cxnSpLocks/>
          </p:cNvCxnSpPr>
          <p:nvPr/>
        </p:nvCxnSpPr>
        <p:spPr>
          <a:xfrm>
            <a:off x="7407226" y="1095071"/>
            <a:ext cx="1022252" cy="104705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A90428E1-04A8-9D56-1760-63370AC4ED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374" y="4972228"/>
            <a:ext cx="5975799" cy="158616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D04AC77-1879-3E00-3FCA-B5C50CFA00EC}"/>
              </a:ext>
            </a:extLst>
          </p:cNvPr>
          <p:cNvSpPr/>
          <p:nvPr/>
        </p:nvSpPr>
        <p:spPr>
          <a:xfrm flipH="1">
            <a:off x="6672401" y="3193966"/>
            <a:ext cx="258486" cy="2350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4FBCD2-E04D-6A5B-3F21-2A06D0E75E9C}"/>
              </a:ext>
            </a:extLst>
          </p:cNvPr>
          <p:cNvSpPr/>
          <p:nvPr/>
        </p:nvSpPr>
        <p:spPr>
          <a:xfrm flipH="1">
            <a:off x="7659865" y="5539408"/>
            <a:ext cx="476969" cy="23345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3662312-A272-0189-DFE1-7B456E7228C5}"/>
              </a:ext>
            </a:extLst>
          </p:cNvPr>
          <p:cNvSpPr/>
          <p:nvPr/>
        </p:nvSpPr>
        <p:spPr>
          <a:xfrm flipH="1" flipV="1">
            <a:off x="7646613" y="6247817"/>
            <a:ext cx="769613" cy="27156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927EDC-ACC5-93C1-3EB1-6ABFE9009236}"/>
              </a:ext>
            </a:extLst>
          </p:cNvPr>
          <p:cNvSpPr txBox="1"/>
          <p:nvPr/>
        </p:nvSpPr>
        <p:spPr>
          <a:xfrm>
            <a:off x="1459957" y="6049367"/>
            <a:ext cx="3296287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R" dirty="0"/>
              <a:t>channel_min = chosen threshold </a:t>
            </a:r>
          </a:p>
        </p:txBody>
      </p:sp>
    </p:spTree>
    <p:extLst>
      <p:ext uri="{BB962C8B-B14F-4D97-AF65-F5344CB8AC3E}">
        <p14:creationId xmlns:p14="http://schemas.microsoft.com/office/powerpoint/2010/main" val="2424426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84160-D07B-180E-CC22-E41FEDF7F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807676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/>
              <a:t>1b) Correction of subthreshold fission fragment counts with </a:t>
            </a:r>
            <a:r>
              <a:rPr lang="en-GB" sz="2400" b="1" dirty="0">
                <a:solidFill>
                  <a:srgbClr val="FF0000"/>
                </a:solidFill>
              </a:rPr>
              <a:t>Monte Carlo simulations </a:t>
            </a:r>
            <a:r>
              <a:rPr lang="en-GB" sz="2400" b="1" dirty="0"/>
              <a:t>(given)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endParaRPr lang="en-GR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7D86EC-FC6E-FAA9-E044-85365FF5026A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/>
              <a:t>EXERCISE 1: </a:t>
            </a:r>
            <a:r>
              <a:rPr lang="en-GR" sz="3600" b="1"/>
              <a:t>n-induced fission cs</a:t>
            </a:r>
            <a:r>
              <a:rPr lang="el-GR" sz="3600" b="1"/>
              <a:t> </a:t>
            </a:r>
            <a:r>
              <a:rPr lang="en-US" sz="3600" b="1"/>
              <a:t>(</a:t>
            </a:r>
            <a:r>
              <a:rPr lang="el-GR" sz="3600" b="1"/>
              <a:t>«σ»</a:t>
            </a:r>
            <a:r>
              <a:rPr lang="en-GR" sz="3600" b="1"/>
              <a:t>) at given energy E </a:t>
            </a:r>
            <a:br>
              <a:rPr lang="en-GR" sz="3600" b="1"/>
            </a:br>
            <a:r>
              <a:rPr lang="en-GB" sz="3600" b="1" baseline="30000">
                <a:solidFill>
                  <a:srgbClr val="FF0000"/>
                </a:solidFill>
              </a:rPr>
              <a:t>232</a:t>
            </a:r>
            <a:r>
              <a:rPr lang="en-GB" sz="3600" b="1">
                <a:solidFill>
                  <a:srgbClr val="FF0000"/>
                </a:solidFill>
              </a:rPr>
              <a:t>Th(n,f)</a:t>
            </a:r>
            <a:r>
              <a:rPr lang="en-GB" sz="3600" b="1"/>
              <a:t>  (reference: </a:t>
            </a:r>
            <a:r>
              <a:rPr lang="en-GB" sz="3600" b="1" baseline="30000"/>
              <a:t>238</a:t>
            </a:r>
            <a:r>
              <a:rPr lang="en-GB" sz="3600" b="1"/>
              <a:t>U(n,f) reaction)</a:t>
            </a:r>
            <a:endParaRPr lang="en-GR" dirty="0"/>
          </a:p>
        </p:txBody>
      </p:sp>
      <p:pic>
        <p:nvPicPr>
          <p:cNvPr id="6" name="Picture 5" descr="alphasFFFLUKA.jpg">
            <a:extLst>
              <a:ext uri="{FF2B5EF4-FFF2-40B4-BE49-F238E27FC236}">
                <a16:creationId xmlns:a16="http://schemas.microsoft.com/office/drawing/2014/main" id="{1318EAEB-A92C-68E4-29D9-4EBEB1DE432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5774" t="6667" r="12578" b="4444"/>
          <a:stretch>
            <a:fillRect/>
          </a:stretch>
        </p:blipFill>
        <p:spPr>
          <a:xfrm>
            <a:off x="613112" y="2715065"/>
            <a:ext cx="4114800" cy="31481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E06E84F-EE97-5294-998C-675666EF5FF1}"/>
              </a:ext>
            </a:extLst>
          </p:cNvPr>
          <p:cNvSpPr/>
          <p:nvPr/>
        </p:nvSpPr>
        <p:spPr>
          <a:xfrm>
            <a:off x="1252022" y="2931112"/>
            <a:ext cx="1752600" cy="1358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2CAA52C-502D-CE04-ABB6-4EF866A83BEC}"/>
              </a:ext>
            </a:extLst>
          </p:cNvPr>
          <p:cNvCxnSpPr>
            <a:cxnSpLocks/>
          </p:cNvCxnSpPr>
          <p:nvPr/>
        </p:nvCxnSpPr>
        <p:spPr>
          <a:xfrm flipV="1">
            <a:off x="1887411" y="3274482"/>
            <a:ext cx="0" cy="20661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14509C5-DF71-1B1F-693E-C1F7D16DCFD1}"/>
              </a:ext>
            </a:extLst>
          </p:cNvPr>
          <p:cNvCxnSpPr>
            <a:cxnSpLocks/>
          </p:cNvCxnSpPr>
          <p:nvPr/>
        </p:nvCxnSpPr>
        <p:spPr>
          <a:xfrm>
            <a:off x="1252022" y="3427714"/>
            <a:ext cx="635389" cy="1286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AA7C597-47F1-8245-D052-8CC468A9FA13}"/>
                  </a:ext>
                </a:extLst>
              </p:cNvPr>
              <p:cNvSpPr txBox="1"/>
              <p:nvPr/>
            </p:nvSpPr>
            <p:spPr>
              <a:xfrm>
                <a:off x="1169345" y="2905150"/>
                <a:ext cx="17635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𝒃𝒆𝒍𝒐𝒘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𝒕𝒉𝒓𝒆𝒔𝒉𝒐𝒍𝒅</m:t>
                          </m:r>
                        </m:sub>
                      </m:sSub>
                    </m:oMath>
                  </m:oMathPara>
                </a14:m>
                <a:endParaRPr lang="en-GR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AA7C597-47F1-8245-D052-8CC468A9FA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9345" y="2905150"/>
                <a:ext cx="1763560" cy="369332"/>
              </a:xfrm>
              <a:prstGeom prst="rect">
                <a:avLst/>
              </a:prstGeom>
              <a:blipFill>
                <a:blip r:embed="rId3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2932AC9-E01C-1402-61CB-9D0399F13FB0}"/>
              </a:ext>
            </a:extLst>
          </p:cNvPr>
          <p:cNvCxnSpPr>
            <a:cxnSpLocks/>
          </p:cNvCxnSpPr>
          <p:nvPr/>
        </p:nvCxnSpPr>
        <p:spPr>
          <a:xfrm>
            <a:off x="1204473" y="5035333"/>
            <a:ext cx="3339387" cy="0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2384C10-2D29-8AD5-BBD5-829FC1888DB3}"/>
                  </a:ext>
                </a:extLst>
              </p:cNvPr>
              <p:cNvSpPr txBox="1"/>
              <p:nvPr/>
            </p:nvSpPr>
            <p:spPr>
              <a:xfrm>
                <a:off x="2825414" y="4971294"/>
                <a:ext cx="9644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𝒂𝒍𝒍</m:t>
                          </m:r>
                        </m:sub>
                      </m:sSub>
                      <m:d>
                        <m:dPr>
                          <m:ctrlP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d>
                    </m:oMath>
                  </m:oMathPara>
                </a14:m>
                <a:endParaRPr lang="en-GR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2384C10-2D29-8AD5-BBD5-829FC1888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414" y="4971294"/>
                <a:ext cx="964495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ACD752A6-49EB-C510-B247-16D06A7D758A}"/>
              </a:ext>
            </a:extLst>
          </p:cNvPr>
          <p:cNvSpPr txBox="1"/>
          <p:nvPr/>
        </p:nvSpPr>
        <p:spPr>
          <a:xfrm>
            <a:off x="5212165" y="2443303"/>
            <a:ext cx="5502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sz="2000" dirty="0"/>
              <a:t>A) Threshold (ADC channels) -&gt; Threshold (Energy):</a:t>
            </a:r>
          </a:p>
          <a:p>
            <a:r>
              <a:rPr lang="en-GR" sz="2000" dirty="0"/>
              <a:t>From calibration (given): </a:t>
            </a:r>
          </a:p>
        </p:txBody>
      </p:sp>
      <p:pic>
        <p:nvPicPr>
          <p:cNvPr id="25" name="Picture 24" descr="A white background with blue text&#10;&#10;Description automatically generated with medium confidence">
            <a:extLst>
              <a:ext uri="{FF2B5EF4-FFF2-40B4-BE49-F238E27FC236}">
                <a16:creationId xmlns:a16="http://schemas.microsoft.com/office/drawing/2014/main" id="{3340386D-3651-F6D0-472E-471A3E23AC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2896"/>
          <a:stretch/>
        </p:blipFill>
        <p:spPr>
          <a:xfrm>
            <a:off x="5155895" y="3244947"/>
            <a:ext cx="6770077" cy="1547639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738D5715-3140-3E8A-0C37-897C7785BEA7}"/>
              </a:ext>
            </a:extLst>
          </p:cNvPr>
          <p:cNvSpPr/>
          <p:nvPr/>
        </p:nvSpPr>
        <p:spPr>
          <a:xfrm>
            <a:off x="6974144" y="3883549"/>
            <a:ext cx="281354" cy="1984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F051934-D22E-8CC3-C6F6-7A3EB57DC525}"/>
              </a:ext>
            </a:extLst>
          </p:cNvPr>
          <p:cNvSpPr/>
          <p:nvPr/>
        </p:nvSpPr>
        <p:spPr>
          <a:xfrm>
            <a:off x="6903807" y="4487560"/>
            <a:ext cx="281354" cy="1984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A21B4E-3E00-B46B-FBA0-5E98B8348F18}"/>
              </a:ext>
            </a:extLst>
          </p:cNvPr>
          <p:cNvSpPr txBox="1"/>
          <p:nvPr/>
        </p:nvSpPr>
        <p:spPr>
          <a:xfrm>
            <a:off x="10439400" y="6111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DC73C5-2574-84C1-FF5D-C329F974A02F}"/>
              </a:ext>
            </a:extLst>
          </p:cNvPr>
          <p:cNvSpPr/>
          <p:nvPr/>
        </p:nvSpPr>
        <p:spPr>
          <a:xfrm flipV="1">
            <a:off x="1524000" y="6237313"/>
            <a:ext cx="9144000" cy="45719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6369CC-1E73-E139-1788-F68BB0302CD4}"/>
              </a:ext>
            </a:extLst>
          </p:cNvPr>
          <p:cNvSpPr/>
          <p:nvPr/>
        </p:nvSpPr>
        <p:spPr>
          <a:xfrm>
            <a:off x="2639616" y="6237312"/>
            <a:ext cx="9552384" cy="620688"/>
          </a:xfrm>
          <a:prstGeom prst="rect">
            <a:avLst/>
          </a:prstGeom>
          <a:gradFill flip="none" rotWithShape="1">
            <a:gsLst>
              <a:gs pos="0">
                <a:srgbClr val="3861AA">
                  <a:alpha val="3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C256CA-50CA-1E73-B274-2141EA93BB4E}"/>
              </a:ext>
            </a:extLst>
          </p:cNvPr>
          <p:cNvSpPr txBox="1"/>
          <p:nvPr/>
        </p:nvSpPr>
        <p:spPr>
          <a:xfrm>
            <a:off x="4295800" y="6309320"/>
            <a:ext cx="78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595959"/>
                </a:solidFill>
              </a:rPr>
              <a:t>FIESTA 2024 – </a:t>
            </a:r>
            <a:r>
              <a:rPr lang="fr-FR" sz="1400" dirty="0" err="1">
                <a:solidFill>
                  <a:srgbClr val="595959"/>
                </a:solidFill>
              </a:rPr>
              <a:t>Practical</a:t>
            </a:r>
            <a:r>
              <a:rPr lang="fr-FR" sz="1400" dirty="0">
                <a:solidFill>
                  <a:srgbClr val="595959"/>
                </a:solidFill>
              </a:rPr>
              <a:t> on Fission Cross Sections – M. </a:t>
            </a:r>
            <a:r>
              <a:rPr lang="fr-FR" sz="1400" dirty="0" err="1">
                <a:solidFill>
                  <a:srgbClr val="595959"/>
                </a:solidFill>
              </a:rPr>
              <a:t>Diakaki</a:t>
            </a:r>
            <a:endParaRPr lang="fr-FR" sz="1400" dirty="0">
              <a:solidFill>
                <a:srgbClr val="595959"/>
              </a:solidFill>
            </a:endParaRPr>
          </a:p>
          <a:p>
            <a:pPr algn="ctr"/>
            <a:r>
              <a:rPr lang="fr-FR" sz="1400" dirty="0" err="1">
                <a:solidFill>
                  <a:srgbClr val="595959"/>
                </a:solidFill>
              </a:rPr>
              <a:t>November</a:t>
            </a:r>
            <a:r>
              <a:rPr lang="fr-FR" sz="1400" dirty="0">
                <a:solidFill>
                  <a:srgbClr val="595959"/>
                </a:solidFill>
              </a:rPr>
              <a:t> 18-22, 2024 </a:t>
            </a:r>
            <a:endParaRPr lang="en-GB" sz="1400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3F54A8-2482-5939-1346-C0495D869EBE}"/>
              </a:ext>
            </a:extLst>
          </p:cNvPr>
          <p:cNvSpPr/>
          <p:nvPr/>
        </p:nvSpPr>
        <p:spPr>
          <a:xfrm flipV="1">
            <a:off x="0" y="6211025"/>
            <a:ext cx="12192000" cy="72006"/>
          </a:xfrm>
          <a:prstGeom prst="rect">
            <a:avLst/>
          </a:prstGeom>
          <a:solidFill>
            <a:srgbClr val="38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311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91638A0BE24140BAB1925EDCCABEE9" ma:contentTypeVersion="11" ma:contentTypeDescription="Create a new document." ma:contentTypeScope="" ma:versionID="ef3cad869b91292ef89ae6192e0fd60a">
  <xsd:schema xmlns:xsd="http://www.w3.org/2001/XMLSchema" xmlns:xs="http://www.w3.org/2001/XMLSchema" xmlns:p="http://schemas.microsoft.com/office/2006/metadata/properties" xmlns:ns2="9f4c1687-3a8d-4e2e-a056-7d174cd8f21d" xmlns:ns3="b23f7275-1701-4573-85c6-82c1ad3514d7" targetNamespace="http://schemas.microsoft.com/office/2006/metadata/properties" ma:root="true" ma:fieldsID="0fb038d4b9f15787a270b74c3118123c" ns2:_="" ns3:_="">
    <xsd:import namespace="9f4c1687-3a8d-4e2e-a056-7d174cd8f21d"/>
    <xsd:import namespace="b23f7275-1701-4573-85c6-82c1ad3514d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4c1687-3a8d-4e2e-a056-7d174cd8f2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ac90c6b6-6666-4070-a8ae-6bf8f577848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3f7275-1701-4573-85c6-82c1ad3514d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76316685-a150-441d-b4d1-31e9e88bd49c}" ma:internalName="TaxCatchAll" ma:showField="CatchAllData" ma:web="b23f7275-1701-4573-85c6-82c1ad3514d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f4c1687-3a8d-4e2e-a056-7d174cd8f21d">
      <Terms xmlns="http://schemas.microsoft.com/office/infopath/2007/PartnerControls"/>
    </lcf76f155ced4ddcb4097134ff3c332f>
    <TaxCatchAll xmlns="b23f7275-1701-4573-85c6-82c1ad3514d7" xsi:nil="true"/>
  </documentManagement>
</p:properties>
</file>

<file path=customXml/itemProps1.xml><?xml version="1.0" encoding="utf-8"?>
<ds:datastoreItem xmlns:ds="http://schemas.openxmlformats.org/officeDocument/2006/customXml" ds:itemID="{66D9AF7F-4A6A-45A9-9D50-CDE7C2B41BE1}"/>
</file>

<file path=customXml/itemProps2.xml><?xml version="1.0" encoding="utf-8"?>
<ds:datastoreItem xmlns:ds="http://schemas.openxmlformats.org/officeDocument/2006/customXml" ds:itemID="{4114DC97-1022-480D-BA61-A20DDFCFF70B}"/>
</file>

<file path=customXml/itemProps3.xml><?xml version="1.0" encoding="utf-8"?>
<ds:datastoreItem xmlns:ds="http://schemas.openxmlformats.org/officeDocument/2006/customXml" ds:itemID="{B412E536-A0FE-4867-B7D8-EA716D55AF25}"/>
</file>

<file path=docProps/app.xml><?xml version="1.0" encoding="utf-8"?>
<Properties xmlns="http://schemas.openxmlformats.org/officeDocument/2006/extended-properties" xmlns:vt="http://schemas.openxmlformats.org/officeDocument/2006/docPropsVTypes">
  <TotalTime>1668</TotalTime>
  <Words>2169</Words>
  <Application>Microsoft Macintosh PowerPoint</Application>
  <PresentationFormat>Widescreen</PresentationFormat>
  <Paragraphs>297</Paragraphs>
  <Slides>25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Aptos</vt:lpstr>
      <vt:lpstr>Arial</vt:lpstr>
      <vt:lpstr>Calibri</vt:lpstr>
      <vt:lpstr>Calibri Light</vt:lpstr>
      <vt:lpstr>Cambria Math</vt:lpstr>
      <vt:lpstr>Times New Roman</vt:lpstr>
      <vt:lpstr>Office Theme</vt:lpstr>
      <vt:lpstr>Equation</vt:lpstr>
      <vt:lpstr>FISSION CROSS SECTIONS</vt:lpstr>
      <vt:lpstr>OUTLINE OF PRACTICAL SESSION</vt:lpstr>
      <vt:lpstr>PowerPoint Presentation</vt:lpstr>
      <vt:lpstr>PowerPoint Presentation</vt:lpstr>
      <vt:lpstr>PowerPoint Presentation</vt:lpstr>
      <vt:lpstr>PowerPoint Presentation</vt:lpstr>
      <vt:lpstr>EXERCISE 1: n-induced fission cs («σ») at given energy E  232Th(n,f)  (reference: 238U(n,f) reaction)</vt:lpstr>
      <vt:lpstr>1a) integral_target and integral_reference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FISSION CROSS SECTIONS</dc:title>
  <dc:creator>Μαρια Διακακη</dc:creator>
  <cp:lastModifiedBy>Μαρια Διακακη</cp:lastModifiedBy>
  <cp:revision>61</cp:revision>
  <dcterms:created xsi:type="dcterms:W3CDTF">2024-11-14T09:50:43Z</dcterms:created>
  <dcterms:modified xsi:type="dcterms:W3CDTF">2024-11-17T09:43:57Z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0x010100C491638A0BE24140BAB1925EDCCABEE9</vt:lpwstr>
  </property>
</Properties>
</file>