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8" r:id="rId4"/>
  </p:sldMasterIdLst>
  <p:notesMasterIdLst>
    <p:notesMasterId r:id="rId38"/>
  </p:notesMasterIdLst>
  <p:handoutMasterIdLst>
    <p:handoutMasterId r:id="rId39"/>
  </p:handoutMasterIdLst>
  <p:sldIdLst>
    <p:sldId id="310" r:id="rId5"/>
    <p:sldId id="332" r:id="rId6"/>
    <p:sldId id="306" r:id="rId7"/>
    <p:sldId id="333" r:id="rId8"/>
    <p:sldId id="337" r:id="rId9"/>
    <p:sldId id="338" r:id="rId10"/>
    <p:sldId id="329" r:id="rId11"/>
    <p:sldId id="331" r:id="rId12"/>
    <p:sldId id="328" r:id="rId13"/>
    <p:sldId id="335" r:id="rId14"/>
    <p:sldId id="334" r:id="rId15"/>
    <p:sldId id="336" r:id="rId16"/>
    <p:sldId id="315" r:id="rId17"/>
    <p:sldId id="339" r:id="rId18"/>
    <p:sldId id="309" r:id="rId19"/>
    <p:sldId id="326" r:id="rId20"/>
    <p:sldId id="327" r:id="rId21"/>
    <p:sldId id="311" r:id="rId22"/>
    <p:sldId id="324" r:id="rId23"/>
    <p:sldId id="340" r:id="rId24"/>
    <p:sldId id="341" r:id="rId25"/>
    <p:sldId id="342" r:id="rId26"/>
    <p:sldId id="343" r:id="rId27"/>
    <p:sldId id="312" r:id="rId28"/>
    <p:sldId id="344" r:id="rId29"/>
    <p:sldId id="345" r:id="rId30"/>
    <p:sldId id="346" r:id="rId31"/>
    <p:sldId id="305" r:id="rId32"/>
    <p:sldId id="347" r:id="rId33"/>
    <p:sldId id="349" r:id="rId34"/>
    <p:sldId id="348" r:id="rId35"/>
    <p:sldId id="301" r:id="rId36"/>
    <p:sldId id="29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4" autoAdjust="0"/>
    <p:restoredTop sz="92233" autoAdjust="0"/>
  </p:normalViewPr>
  <p:slideViewPr>
    <p:cSldViewPr snapToGrid="0">
      <p:cViewPr varScale="1">
        <p:scale>
          <a:sx n="102" d="100"/>
          <a:sy n="102" d="100"/>
        </p:scale>
        <p:origin x="99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FAE4A-7375-426A-B354-49B892CDD93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BB75855-F246-4607-85E3-EC1FB0BC8DD7}">
      <dgm:prSet/>
      <dgm:spPr/>
      <dgm:t>
        <a:bodyPr/>
        <a:lstStyle/>
        <a:p>
          <a:r>
            <a:rPr lang="en-US" b="1" u="sng"/>
            <a:t>Standard 1</a:t>
          </a:r>
          <a:r>
            <a:rPr lang="en-US"/>
            <a:t>: An educational leader promotes the success of every student by facilitating the development, articulation, implementation, and stewardship of a vision of learning that is shared and supported by all stakeholders.</a:t>
          </a:r>
        </a:p>
      </dgm:t>
    </dgm:pt>
    <dgm:pt modelId="{DE9764DA-81CE-493C-9902-D020EC697D16}" type="parTrans" cxnId="{5BCEC087-33DE-488F-A959-68C77C039E8E}">
      <dgm:prSet/>
      <dgm:spPr/>
      <dgm:t>
        <a:bodyPr/>
        <a:lstStyle/>
        <a:p>
          <a:endParaRPr lang="en-US"/>
        </a:p>
      </dgm:t>
    </dgm:pt>
    <dgm:pt modelId="{79C1FCE7-FD16-4838-B9DD-7FADAEF79FBD}" type="sibTrans" cxnId="{5BCEC087-33DE-488F-A959-68C77C039E8E}">
      <dgm:prSet/>
      <dgm:spPr/>
      <dgm:t>
        <a:bodyPr/>
        <a:lstStyle/>
        <a:p>
          <a:endParaRPr lang="en-US"/>
        </a:p>
      </dgm:t>
    </dgm:pt>
    <dgm:pt modelId="{9A542B56-1378-4787-9423-9034A318205D}">
      <dgm:prSet/>
      <dgm:spPr/>
      <dgm:t>
        <a:bodyPr/>
        <a:lstStyle/>
        <a:p>
          <a:r>
            <a:rPr lang="en-US" b="1" u="sng"/>
            <a:t>Standard 2</a:t>
          </a:r>
          <a:r>
            <a:rPr lang="en-US" b="1"/>
            <a:t>:</a:t>
          </a:r>
          <a:r>
            <a:rPr lang="en-US"/>
            <a:t> An educational leader promotes the success of every student by advocating, nurturing, and sustaining a school culture and instructional program conducive to student learning and staff professional growth.</a:t>
          </a:r>
        </a:p>
      </dgm:t>
    </dgm:pt>
    <dgm:pt modelId="{AF2B7925-D6C2-43A7-85B6-21B65E576767}" type="parTrans" cxnId="{B7413B00-6931-4375-A0AC-449C9351195C}">
      <dgm:prSet/>
      <dgm:spPr/>
      <dgm:t>
        <a:bodyPr/>
        <a:lstStyle/>
        <a:p>
          <a:endParaRPr lang="en-US"/>
        </a:p>
      </dgm:t>
    </dgm:pt>
    <dgm:pt modelId="{956094E1-CC17-4296-84B1-B9F7884F96C0}" type="sibTrans" cxnId="{B7413B00-6931-4375-A0AC-449C9351195C}">
      <dgm:prSet/>
      <dgm:spPr/>
      <dgm:t>
        <a:bodyPr/>
        <a:lstStyle/>
        <a:p>
          <a:endParaRPr lang="en-US"/>
        </a:p>
      </dgm:t>
    </dgm:pt>
    <dgm:pt modelId="{1F419922-1654-4733-86E6-DD4EB5EFCD43}">
      <dgm:prSet/>
      <dgm:spPr/>
      <dgm:t>
        <a:bodyPr/>
        <a:lstStyle/>
        <a:p>
          <a:r>
            <a:rPr lang="en-US" b="1" u="sng"/>
            <a:t>Standard 3</a:t>
          </a:r>
          <a:r>
            <a:rPr lang="en-US"/>
            <a:t>: An educational leader promotes the success of every student by ensuring management of the organization, operations, and resources for a safe, efficient, and effective learning environment.</a:t>
          </a:r>
        </a:p>
      </dgm:t>
    </dgm:pt>
    <dgm:pt modelId="{8EFE919F-ADC1-4302-9515-B9430004A9E0}" type="parTrans" cxnId="{751B410A-6121-4A9D-A4CA-231AF705CA8B}">
      <dgm:prSet/>
      <dgm:spPr/>
      <dgm:t>
        <a:bodyPr/>
        <a:lstStyle/>
        <a:p>
          <a:endParaRPr lang="en-US"/>
        </a:p>
      </dgm:t>
    </dgm:pt>
    <dgm:pt modelId="{8CE205F1-69DA-4A44-96FE-22111E07BF2A}" type="sibTrans" cxnId="{751B410A-6121-4A9D-A4CA-231AF705CA8B}">
      <dgm:prSet/>
      <dgm:spPr/>
      <dgm:t>
        <a:bodyPr/>
        <a:lstStyle/>
        <a:p>
          <a:endParaRPr lang="en-US"/>
        </a:p>
      </dgm:t>
    </dgm:pt>
    <dgm:pt modelId="{F44FADAC-83CC-4985-85DC-08C440A655B4}">
      <dgm:prSet/>
      <dgm:spPr/>
      <dgm:t>
        <a:bodyPr/>
        <a:lstStyle/>
        <a:p>
          <a:r>
            <a:rPr lang="en-US" b="1" u="sng"/>
            <a:t>Standard 4:</a:t>
          </a:r>
          <a:r>
            <a:rPr lang="en-US"/>
            <a:t> An educational leader promotes the success of every student by collaborating with faculty and community members, responding to diverse community interests and needs, and mobilizing community resources.</a:t>
          </a:r>
        </a:p>
      </dgm:t>
    </dgm:pt>
    <dgm:pt modelId="{5F92537E-2B48-40C3-8EB8-C6F6CC456FE8}" type="parTrans" cxnId="{0000DE42-BD32-4204-8727-FB522313EFC7}">
      <dgm:prSet/>
      <dgm:spPr/>
      <dgm:t>
        <a:bodyPr/>
        <a:lstStyle/>
        <a:p>
          <a:endParaRPr lang="en-US"/>
        </a:p>
      </dgm:t>
    </dgm:pt>
    <dgm:pt modelId="{098BAFB2-8961-437B-874C-0E20C84006D5}" type="sibTrans" cxnId="{0000DE42-BD32-4204-8727-FB522313EFC7}">
      <dgm:prSet/>
      <dgm:spPr/>
      <dgm:t>
        <a:bodyPr/>
        <a:lstStyle/>
        <a:p>
          <a:endParaRPr lang="en-US"/>
        </a:p>
      </dgm:t>
    </dgm:pt>
    <dgm:pt modelId="{9046FA7D-C9CD-419E-A284-566911D0C177}">
      <dgm:prSet/>
      <dgm:spPr/>
      <dgm:t>
        <a:bodyPr/>
        <a:lstStyle/>
        <a:p>
          <a:r>
            <a:rPr lang="en-US" b="1" u="sng"/>
            <a:t>Standard 5</a:t>
          </a:r>
          <a:r>
            <a:rPr lang="en-US"/>
            <a:t>: An educational leader promotes the success of every student by acting with integrity, fairness, and in an ethical manner.</a:t>
          </a:r>
        </a:p>
      </dgm:t>
    </dgm:pt>
    <dgm:pt modelId="{281531CA-BA6B-4B11-941C-80A0E377205F}" type="parTrans" cxnId="{21A4FED4-89A6-4027-9208-BA5D6949BA70}">
      <dgm:prSet/>
      <dgm:spPr/>
      <dgm:t>
        <a:bodyPr/>
        <a:lstStyle/>
        <a:p>
          <a:endParaRPr lang="en-US"/>
        </a:p>
      </dgm:t>
    </dgm:pt>
    <dgm:pt modelId="{9B7845F2-7C95-4DE4-B417-3315DC35D4B1}" type="sibTrans" cxnId="{21A4FED4-89A6-4027-9208-BA5D6949BA70}">
      <dgm:prSet/>
      <dgm:spPr/>
      <dgm:t>
        <a:bodyPr/>
        <a:lstStyle/>
        <a:p>
          <a:endParaRPr lang="en-US"/>
        </a:p>
      </dgm:t>
    </dgm:pt>
    <dgm:pt modelId="{131B81BC-7CFA-497B-87DB-0E4D5B8813F5}">
      <dgm:prSet/>
      <dgm:spPr/>
      <dgm:t>
        <a:bodyPr/>
        <a:lstStyle/>
        <a:p>
          <a:r>
            <a:rPr lang="en-US" b="1" u="sng"/>
            <a:t>Standard 6</a:t>
          </a:r>
          <a:r>
            <a:rPr lang="en-US"/>
            <a:t>: An educational leader promotes the success of every student by understanding, responding to, and influencing the political, social, economic, legal, and cultural context.</a:t>
          </a:r>
        </a:p>
      </dgm:t>
    </dgm:pt>
    <dgm:pt modelId="{F76723DD-5052-4F1D-A356-3AE7DAECCE5B}" type="parTrans" cxnId="{454893F1-6322-42E5-BAC3-7287CFCB6617}">
      <dgm:prSet/>
      <dgm:spPr/>
      <dgm:t>
        <a:bodyPr/>
        <a:lstStyle/>
        <a:p>
          <a:endParaRPr lang="en-US"/>
        </a:p>
      </dgm:t>
    </dgm:pt>
    <dgm:pt modelId="{B71BFD9D-275F-4B75-978E-807B4ED22799}" type="sibTrans" cxnId="{454893F1-6322-42E5-BAC3-7287CFCB6617}">
      <dgm:prSet/>
      <dgm:spPr/>
      <dgm:t>
        <a:bodyPr/>
        <a:lstStyle/>
        <a:p>
          <a:endParaRPr lang="en-US"/>
        </a:p>
      </dgm:t>
    </dgm:pt>
    <dgm:pt modelId="{A4F4A28D-F53C-4897-ADCD-4E02BFAFE850}" type="pres">
      <dgm:prSet presAssocID="{15CFAE4A-7375-426A-B354-49B892CDD931}" presName="diagram" presStyleCnt="0">
        <dgm:presLayoutVars>
          <dgm:dir/>
          <dgm:resizeHandles val="exact"/>
        </dgm:presLayoutVars>
      </dgm:prSet>
      <dgm:spPr/>
    </dgm:pt>
    <dgm:pt modelId="{373B0A11-8881-4CD8-8FA8-82AD50299D97}" type="pres">
      <dgm:prSet presAssocID="{0BB75855-F246-4607-85E3-EC1FB0BC8DD7}" presName="node" presStyleLbl="node1" presStyleIdx="0" presStyleCnt="6">
        <dgm:presLayoutVars>
          <dgm:bulletEnabled val="1"/>
        </dgm:presLayoutVars>
      </dgm:prSet>
      <dgm:spPr/>
    </dgm:pt>
    <dgm:pt modelId="{B7C0F0C5-D2F6-4023-BBC3-74FA8C5B6BC6}" type="pres">
      <dgm:prSet presAssocID="{79C1FCE7-FD16-4838-B9DD-7FADAEF79FBD}" presName="sibTrans" presStyleCnt="0"/>
      <dgm:spPr/>
    </dgm:pt>
    <dgm:pt modelId="{82E69901-D862-40D2-9E33-60C3663ACC2C}" type="pres">
      <dgm:prSet presAssocID="{9A542B56-1378-4787-9423-9034A318205D}" presName="node" presStyleLbl="node1" presStyleIdx="1" presStyleCnt="6">
        <dgm:presLayoutVars>
          <dgm:bulletEnabled val="1"/>
        </dgm:presLayoutVars>
      </dgm:prSet>
      <dgm:spPr/>
    </dgm:pt>
    <dgm:pt modelId="{31BD32AC-83DE-44A3-9EA0-9923EE0EC414}" type="pres">
      <dgm:prSet presAssocID="{956094E1-CC17-4296-84B1-B9F7884F96C0}" presName="sibTrans" presStyleCnt="0"/>
      <dgm:spPr/>
    </dgm:pt>
    <dgm:pt modelId="{2F7CB980-FB50-4F47-8397-3E8A6D2753F1}" type="pres">
      <dgm:prSet presAssocID="{1F419922-1654-4733-86E6-DD4EB5EFCD43}" presName="node" presStyleLbl="node1" presStyleIdx="2" presStyleCnt="6">
        <dgm:presLayoutVars>
          <dgm:bulletEnabled val="1"/>
        </dgm:presLayoutVars>
      </dgm:prSet>
      <dgm:spPr/>
    </dgm:pt>
    <dgm:pt modelId="{BE6C08C7-A40F-4B0F-8DAE-BBA80CC44AAB}" type="pres">
      <dgm:prSet presAssocID="{8CE205F1-69DA-4A44-96FE-22111E07BF2A}" presName="sibTrans" presStyleCnt="0"/>
      <dgm:spPr/>
    </dgm:pt>
    <dgm:pt modelId="{EB4E1CEB-99D9-451C-BC06-48B340486D9C}" type="pres">
      <dgm:prSet presAssocID="{F44FADAC-83CC-4985-85DC-08C440A655B4}" presName="node" presStyleLbl="node1" presStyleIdx="3" presStyleCnt="6">
        <dgm:presLayoutVars>
          <dgm:bulletEnabled val="1"/>
        </dgm:presLayoutVars>
      </dgm:prSet>
      <dgm:spPr/>
    </dgm:pt>
    <dgm:pt modelId="{610F9477-F334-45DF-915A-6210724A1960}" type="pres">
      <dgm:prSet presAssocID="{098BAFB2-8961-437B-874C-0E20C84006D5}" presName="sibTrans" presStyleCnt="0"/>
      <dgm:spPr/>
    </dgm:pt>
    <dgm:pt modelId="{851331E7-103E-4946-BD1D-D7235652B615}" type="pres">
      <dgm:prSet presAssocID="{9046FA7D-C9CD-419E-A284-566911D0C177}" presName="node" presStyleLbl="node1" presStyleIdx="4" presStyleCnt="6">
        <dgm:presLayoutVars>
          <dgm:bulletEnabled val="1"/>
        </dgm:presLayoutVars>
      </dgm:prSet>
      <dgm:spPr/>
    </dgm:pt>
    <dgm:pt modelId="{A646F75E-3407-4270-9DD1-9FC2428C7A9F}" type="pres">
      <dgm:prSet presAssocID="{9B7845F2-7C95-4DE4-B417-3315DC35D4B1}" presName="sibTrans" presStyleCnt="0"/>
      <dgm:spPr/>
    </dgm:pt>
    <dgm:pt modelId="{DD06FDCA-014A-4395-8426-6E33F8CC6378}" type="pres">
      <dgm:prSet presAssocID="{131B81BC-7CFA-497B-87DB-0E4D5B8813F5}" presName="node" presStyleLbl="node1" presStyleIdx="5" presStyleCnt="6">
        <dgm:presLayoutVars>
          <dgm:bulletEnabled val="1"/>
        </dgm:presLayoutVars>
      </dgm:prSet>
      <dgm:spPr/>
    </dgm:pt>
  </dgm:ptLst>
  <dgm:cxnLst>
    <dgm:cxn modelId="{B7413B00-6931-4375-A0AC-449C9351195C}" srcId="{15CFAE4A-7375-426A-B354-49B892CDD931}" destId="{9A542B56-1378-4787-9423-9034A318205D}" srcOrd="1" destOrd="0" parTransId="{AF2B7925-D6C2-43A7-85B6-21B65E576767}" sibTransId="{956094E1-CC17-4296-84B1-B9F7884F96C0}"/>
    <dgm:cxn modelId="{3ECD2406-AA0A-4C37-B746-608D13AACF35}" type="presOf" srcId="{9046FA7D-C9CD-419E-A284-566911D0C177}" destId="{851331E7-103E-4946-BD1D-D7235652B615}" srcOrd="0" destOrd="0" presId="urn:microsoft.com/office/officeart/2005/8/layout/default"/>
    <dgm:cxn modelId="{CA4E4306-3F61-48D7-89AF-12A092B2A94C}" type="presOf" srcId="{15CFAE4A-7375-426A-B354-49B892CDD931}" destId="{A4F4A28D-F53C-4897-ADCD-4E02BFAFE850}" srcOrd="0" destOrd="0" presId="urn:microsoft.com/office/officeart/2005/8/layout/default"/>
    <dgm:cxn modelId="{751B410A-6121-4A9D-A4CA-231AF705CA8B}" srcId="{15CFAE4A-7375-426A-B354-49B892CDD931}" destId="{1F419922-1654-4733-86E6-DD4EB5EFCD43}" srcOrd="2" destOrd="0" parTransId="{8EFE919F-ADC1-4302-9515-B9430004A9E0}" sibTransId="{8CE205F1-69DA-4A44-96FE-22111E07BF2A}"/>
    <dgm:cxn modelId="{0000DE42-BD32-4204-8727-FB522313EFC7}" srcId="{15CFAE4A-7375-426A-B354-49B892CDD931}" destId="{F44FADAC-83CC-4985-85DC-08C440A655B4}" srcOrd="3" destOrd="0" parTransId="{5F92537E-2B48-40C3-8EB8-C6F6CC456FE8}" sibTransId="{098BAFB2-8961-437B-874C-0E20C84006D5}"/>
    <dgm:cxn modelId="{DB4E7347-355D-4B43-8089-4C718B84AE26}" type="presOf" srcId="{9A542B56-1378-4787-9423-9034A318205D}" destId="{82E69901-D862-40D2-9E33-60C3663ACC2C}" srcOrd="0" destOrd="0" presId="urn:microsoft.com/office/officeart/2005/8/layout/default"/>
    <dgm:cxn modelId="{2CA8264B-5F3B-40CF-A205-648EEF5E2780}" type="presOf" srcId="{0BB75855-F246-4607-85E3-EC1FB0BC8DD7}" destId="{373B0A11-8881-4CD8-8FA8-82AD50299D97}" srcOrd="0" destOrd="0" presId="urn:microsoft.com/office/officeart/2005/8/layout/default"/>
    <dgm:cxn modelId="{0BC42C6D-23FE-4EEC-A684-706478BEECB0}" type="presOf" srcId="{F44FADAC-83CC-4985-85DC-08C440A655B4}" destId="{EB4E1CEB-99D9-451C-BC06-48B340486D9C}" srcOrd="0" destOrd="0" presId="urn:microsoft.com/office/officeart/2005/8/layout/default"/>
    <dgm:cxn modelId="{5BCEC087-33DE-488F-A959-68C77C039E8E}" srcId="{15CFAE4A-7375-426A-B354-49B892CDD931}" destId="{0BB75855-F246-4607-85E3-EC1FB0BC8DD7}" srcOrd="0" destOrd="0" parTransId="{DE9764DA-81CE-493C-9902-D020EC697D16}" sibTransId="{79C1FCE7-FD16-4838-B9DD-7FADAEF79FBD}"/>
    <dgm:cxn modelId="{21A4FED4-89A6-4027-9208-BA5D6949BA70}" srcId="{15CFAE4A-7375-426A-B354-49B892CDD931}" destId="{9046FA7D-C9CD-419E-A284-566911D0C177}" srcOrd="4" destOrd="0" parTransId="{281531CA-BA6B-4B11-941C-80A0E377205F}" sibTransId="{9B7845F2-7C95-4DE4-B417-3315DC35D4B1}"/>
    <dgm:cxn modelId="{9106BFED-0793-4C94-BEB2-A85F06677043}" type="presOf" srcId="{131B81BC-7CFA-497B-87DB-0E4D5B8813F5}" destId="{DD06FDCA-014A-4395-8426-6E33F8CC6378}" srcOrd="0" destOrd="0" presId="urn:microsoft.com/office/officeart/2005/8/layout/default"/>
    <dgm:cxn modelId="{4CCB54EE-5986-4DDC-92A1-84C7236946CB}" type="presOf" srcId="{1F419922-1654-4733-86E6-DD4EB5EFCD43}" destId="{2F7CB980-FB50-4F47-8397-3E8A6D2753F1}" srcOrd="0" destOrd="0" presId="urn:microsoft.com/office/officeart/2005/8/layout/default"/>
    <dgm:cxn modelId="{454893F1-6322-42E5-BAC3-7287CFCB6617}" srcId="{15CFAE4A-7375-426A-B354-49B892CDD931}" destId="{131B81BC-7CFA-497B-87DB-0E4D5B8813F5}" srcOrd="5" destOrd="0" parTransId="{F76723DD-5052-4F1D-A356-3AE7DAECCE5B}" sibTransId="{B71BFD9D-275F-4B75-978E-807B4ED22799}"/>
    <dgm:cxn modelId="{C11DAF61-9563-4D71-8D32-98D11BC82795}" type="presParOf" srcId="{A4F4A28D-F53C-4897-ADCD-4E02BFAFE850}" destId="{373B0A11-8881-4CD8-8FA8-82AD50299D97}" srcOrd="0" destOrd="0" presId="urn:microsoft.com/office/officeart/2005/8/layout/default"/>
    <dgm:cxn modelId="{0D690F3F-4C90-456E-A126-811075A22BF5}" type="presParOf" srcId="{A4F4A28D-F53C-4897-ADCD-4E02BFAFE850}" destId="{B7C0F0C5-D2F6-4023-BBC3-74FA8C5B6BC6}" srcOrd="1" destOrd="0" presId="urn:microsoft.com/office/officeart/2005/8/layout/default"/>
    <dgm:cxn modelId="{05FD7A9C-DDF4-45AA-BEDC-A7E1D42D35D2}" type="presParOf" srcId="{A4F4A28D-F53C-4897-ADCD-4E02BFAFE850}" destId="{82E69901-D862-40D2-9E33-60C3663ACC2C}" srcOrd="2" destOrd="0" presId="urn:microsoft.com/office/officeart/2005/8/layout/default"/>
    <dgm:cxn modelId="{28EEC53D-C2C4-4C83-B537-E1D11974EFD0}" type="presParOf" srcId="{A4F4A28D-F53C-4897-ADCD-4E02BFAFE850}" destId="{31BD32AC-83DE-44A3-9EA0-9923EE0EC414}" srcOrd="3" destOrd="0" presId="urn:microsoft.com/office/officeart/2005/8/layout/default"/>
    <dgm:cxn modelId="{5EE5467A-5397-40F9-B3B6-6A7387DB70A0}" type="presParOf" srcId="{A4F4A28D-F53C-4897-ADCD-4E02BFAFE850}" destId="{2F7CB980-FB50-4F47-8397-3E8A6D2753F1}" srcOrd="4" destOrd="0" presId="urn:microsoft.com/office/officeart/2005/8/layout/default"/>
    <dgm:cxn modelId="{BF7CF572-A4B9-4DC4-870E-E23B7A03B53B}" type="presParOf" srcId="{A4F4A28D-F53C-4897-ADCD-4E02BFAFE850}" destId="{BE6C08C7-A40F-4B0F-8DAE-BBA80CC44AAB}" srcOrd="5" destOrd="0" presId="urn:microsoft.com/office/officeart/2005/8/layout/default"/>
    <dgm:cxn modelId="{5F82DD61-E763-4D6A-950B-976A385D1E03}" type="presParOf" srcId="{A4F4A28D-F53C-4897-ADCD-4E02BFAFE850}" destId="{EB4E1CEB-99D9-451C-BC06-48B340486D9C}" srcOrd="6" destOrd="0" presId="urn:microsoft.com/office/officeart/2005/8/layout/default"/>
    <dgm:cxn modelId="{FA21877A-69D2-4996-B68D-E8B829999F15}" type="presParOf" srcId="{A4F4A28D-F53C-4897-ADCD-4E02BFAFE850}" destId="{610F9477-F334-45DF-915A-6210724A1960}" srcOrd="7" destOrd="0" presId="urn:microsoft.com/office/officeart/2005/8/layout/default"/>
    <dgm:cxn modelId="{D4252954-2ADC-473A-A933-468076F62E7C}" type="presParOf" srcId="{A4F4A28D-F53C-4897-ADCD-4E02BFAFE850}" destId="{851331E7-103E-4946-BD1D-D7235652B615}" srcOrd="8" destOrd="0" presId="urn:microsoft.com/office/officeart/2005/8/layout/default"/>
    <dgm:cxn modelId="{682341FC-C7BC-453B-878D-3BB5CD7EE443}" type="presParOf" srcId="{A4F4A28D-F53C-4897-ADCD-4E02BFAFE850}" destId="{A646F75E-3407-4270-9DD1-9FC2428C7A9F}" srcOrd="9" destOrd="0" presId="urn:microsoft.com/office/officeart/2005/8/layout/default"/>
    <dgm:cxn modelId="{576073FA-350C-4E63-A634-E9390BB34E11}" type="presParOf" srcId="{A4F4A28D-F53C-4897-ADCD-4E02BFAFE850}" destId="{DD06FDCA-014A-4395-8426-6E33F8CC637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B0A11-8881-4CD8-8FA8-82AD50299D97}">
      <dsp:nvSpPr>
        <dsp:cNvPr id="0" name=""/>
        <dsp:cNvSpPr/>
      </dsp:nvSpPr>
      <dsp:spPr>
        <a:xfrm>
          <a:off x="103278" y="313"/>
          <a:ext cx="2623824" cy="15742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a:t>Standard 1</a:t>
          </a:r>
          <a:r>
            <a:rPr lang="en-US" sz="1300" kern="1200"/>
            <a:t>: An educational leader promotes the success of every student by facilitating the development, articulation, implementation, and stewardship of a vision of learning that is shared and supported by all stakeholders.</a:t>
          </a:r>
        </a:p>
      </dsp:txBody>
      <dsp:txXfrm>
        <a:off x="103278" y="313"/>
        <a:ext cx="2623824" cy="1574294"/>
      </dsp:txXfrm>
    </dsp:sp>
    <dsp:sp modelId="{82E69901-D862-40D2-9E33-60C3663ACC2C}">
      <dsp:nvSpPr>
        <dsp:cNvPr id="0" name=""/>
        <dsp:cNvSpPr/>
      </dsp:nvSpPr>
      <dsp:spPr>
        <a:xfrm>
          <a:off x="2989484" y="313"/>
          <a:ext cx="2623824" cy="15742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a:t>Standard 2</a:t>
          </a:r>
          <a:r>
            <a:rPr lang="en-US" sz="1300" b="1" kern="1200"/>
            <a:t>:</a:t>
          </a:r>
          <a:r>
            <a:rPr lang="en-US" sz="1300" kern="1200"/>
            <a:t> An educational leader promotes the success of every student by advocating, nurturing, and sustaining a school culture and instructional program conducive to student learning and staff professional growth.</a:t>
          </a:r>
        </a:p>
      </dsp:txBody>
      <dsp:txXfrm>
        <a:off x="2989484" y="313"/>
        <a:ext cx="2623824" cy="1574294"/>
      </dsp:txXfrm>
    </dsp:sp>
    <dsp:sp modelId="{2F7CB980-FB50-4F47-8397-3E8A6D2753F1}">
      <dsp:nvSpPr>
        <dsp:cNvPr id="0" name=""/>
        <dsp:cNvSpPr/>
      </dsp:nvSpPr>
      <dsp:spPr>
        <a:xfrm>
          <a:off x="103278" y="1836990"/>
          <a:ext cx="2623824" cy="15742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a:t>Standard 3</a:t>
          </a:r>
          <a:r>
            <a:rPr lang="en-US" sz="1300" kern="1200"/>
            <a:t>: An educational leader promotes the success of every student by ensuring management of the organization, operations, and resources for a safe, efficient, and effective learning environment.</a:t>
          </a:r>
        </a:p>
      </dsp:txBody>
      <dsp:txXfrm>
        <a:off x="103278" y="1836990"/>
        <a:ext cx="2623824" cy="1574294"/>
      </dsp:txXfrm>
    </dsp:sp>
    <dsp:sp modelId="{EB4E1CEB-99D9-451C-BC06-48B340486D9C}">
      <dsp:nvSpPr>
        <dsp:cNvPr id="0" name=""/>
        <dsp:cNvSpPr/>
      </dsp:nvSpPr>
      <dsp:spPr>
        <a:xfrm>
          <a:off x="2989484" y="1836990"/>
          <a:ext cx="2623824" cy="15742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a:t>Standard 4:</a:t>
          </a:r>
          <a:r>
            <a:rPr lang="en-US" sz="1300" kern="1200"/>
            <a:t> An educational leader promotes the success of every student by collaborating with faculty and community members, responding to diverse community interests and needs, and mobilizing community resources.</a:t>
          </a:r>
        </a:p>
      </dsp:txBody>
      <dsp:txXfrm>
        <a:off x="2989484" y="1836990"/>
        <a:ext cx="2623824" cy="1574294"/>
      </dsp:txXfrm>
    </dsp:sp>
    <dsp:sp modelId="{851331E7-103E-4946-BD1D-D7235652B615}">
      <dsp:nvSpPr>
        <dsp:cNvPr id="0" name=""/>
        <dsp:cNvSpPr/>
      </dsp:nvSpPr>
      <dsp:spPr>
        <a:xfrm>
          <a:off x="103278" y="3673667"/>
          <a:ext cx="2623824" cy="15742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a:t>Standard 5</a:t>
          </a:r>
          <a:r>
            <a:rPr lang="en-US" sz="1300" kern="1200"/>
            <a:t>: An educational leader promotes the success of every student by acting with integrity, fairness, and in an ethical manner.</a:t>
          </a:r>
        </a:p>
      </dsp:txBody>
      <dsp:txXfrm>
        <a:off x="103278" y="3673667"/>
        <a:ext cx="2623824" cy="1574294"/>
      </dsp:txXfrm>
    </dsp:sp>
    <dsp:sp modelId="{DD06FDCA-014A-4395-8426-6E33F8CC6378}">
      <dsp:nvSpPr>
        <dsp:cNvPr id="0" name=""/>
        <dsp:cNvSpPr/>
      </dsp:nvSpPr>
      <dsp:spPr>
        <a:xfrm>
          <a:off x="2989484" y="3673667"/>
          <a:ext cx="2623824" cy="15742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a:t>Standard 6</a:t>
          </a:r>
          <a:r>
            <a:rPr lang="en-US" sz="1300" kern="1200"/>
            <a:t>: An educational leader promotes the success of every student by understanding, responding to, and influencing the political, social, economic, legal, and cultural context.</a:t>
          </a:r>
        </a:p>
      </dsp:txBody>
      <dsp:txXfrm>
        <a:off x="2989484" y="3673667"/>
        <a:ext cx="2623824" cy="15742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11/6/2025</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11/6/2025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a:xfrm>
            <a:off x="1451579" y="329307"/>
            <a:ext cx="5626774" cy="309201"/>
          </a:xfrm>
        </p:spPr>
        <p:txBody>
          <a:bodyPr/>
          <a:lstStyle/>
          <a:p>
            <a:r>
              <a:rPr lang="en-US"/>
              <a:t>Pitch deck</a:t>
            </a:r>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5989750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Pitch deck</a:t>
            </a:r>
            <a:endParaRPr lang="en-US" dirty="0"/>
          </a:p>
        </p:txBody>
      </p:sp>
      <p:sp>
        <p:nvSpPr>
          <p:cNvPr id="6" name="Slide Number Placeholder 5"/>
          <p:cNvSpPr>
            <a:spLocks noGrp="1"/>
          </p:cNvSpPr>
          <p:nvPr>
            <p:ph type="sldNum" sz="quarter" idx="12"/>
          </p:nvPr>
        </p:nvSpPr>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3033433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Pitch deck</a:t>
            </a:r>
            <a:endParaRPr lang="en-US" dirty="0"/>
          </a:p>
        </p:txBody>
      </p:sp>
      <p:sp>
        <p:nvSpPr>
          <p:cNvPr id="6" name="Slide Number Placeholder 5"/>
          <p:cNvSpPr>
            <a:spLocks noGrp="1"/>
          </p:cNvSpPr>
          <p:nvPr>
            <p:ph type="sldNum" sz="quarter" idx="12"/>
          </p:nvPr>
        </p:nvSpPr>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3601651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oble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anchor="ctr"/>
          <a:lstStyle>
            <a:lvl1pPr algn="ctr">
              <a:defRPr sz="2400" cap="all" spc="100" baseline="0">
                <a:solidFill>
                  <a:schemeClr val="bg1"/>
                </a:solidFill>
              </a:defRPr>
            </a:lvl1pPr>
          </a:lstStyle>
          <a:p>
            <a:r>
              <a:rPr lang="en-US" dirty="0"/>
              <a:t>Title</a:t>
            </a:r>
          </a:p>
        </p:txBody>
      </p:sp>
      <p:sp>
        <p:nvSpPr>
          <p:cNvPr id="6" name="Content Placeholder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anchor="ctr"/>
          <a:lstStyle>
            <a:lvl1pPr marL="283464" indent="-283464">
              <a:lnSpc>
                <a:spcPct val="125000"/>
              </a:lnSpc>
              <a:spcBef>
                <a:spcPts val="0"/>
              </a:spcBef>
              <a:spcAft>
                <a:spcPts val="600"/>
              </a:spcAft>
              <a:defRPr sz="1800"/>
            </a:lvl1pPr>
            <a:lvl2pPr marL="731520" indent="-283464">
              <a:lnSpc>
                <a:spcPct val="125000"/>
              </a:lnSpc>
              <a:spcBef>
                <a:spcPts val="0"/>
              </a:spcBef>
              <a:spcAft>
                <a:spcPts val="600"/>
              </a:spcAft>
              <a:defRPr sz="1800"/>
            </a:lvl2pPr>
            <a:lvl3pPr marL="1097280" indent="-283464">
              <a:lnSpc>
                <a:spcPct val="125000"/>
              </a:lnSpc>
              <a:spcBef>
                <a:spcPts val="0"/>
              </a:spcBef>
              <a:spcAft>
                <a:spcPts val="600"/>
              </a:spcAft>
              <a:defRPr sz="1800"/>
            </a:lvl3pPr>
            <a:lvl4pPr marL="1463040" indent="-283464">
              <a:lnSpc>
                <a:spcPct val="125000"/>
              </a:lnSpc>
              <a:spcBef>
                <a:spcPts val="0"/>
              </a:spcBef>
              <a:spcAft>
                <a:spcPts val="600"/>
              </a:spcAft>
              <a:defRPr sz="1800"/>
            </a:lvl4pPr>
            <a:lvl5pPr marL="1828800" indent="-283464">
              <a:lnSpc>
                <a:spcPct val="125000"/>
              </a:lnSpc>
              <a:spcBef>
                <a:spcPts val="0"/>
              </a:spcBef>
              <a:spcAft>
                <a:spcPts val="600"/>
              </a:spcAft>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1596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2" name="Text Placeholder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a:noAutofit/>
          </a:bodyPr>
          <a:lstStyle>
            <a:lvl1pPr marL="0" indent="0">
              <a:buNone/>
              <a:defRPr>
                <a:noFill/>
              </a:defRPr>
            </a:lvl1pPr>
          </a:lstStyle>
          <a:p>
            <a:pPr lvl="0"/>
            <a:r>
              <a:rPr lang="en-US" dirty="0"/>
              <a:t>Blank</a:t>
            </a:r>
          </a:p>
        </p:txBody>
      </p:sp>
      <p:sp>
        <p:nvSpPr>
          <p:cNvPr id="6" name="Text Placeholder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anchor="ct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800" spc="100" baseline="0"/>
            </a:lvl2pPr>
            <a:lvl3pPr marL="914400" indent="0">
              <a:lnSpc>
                <a:spcPct val="125000"/>
              </a:lnSpc>
              <a:spcBef>
                <a:spcPts val="0"/>
              </a:spcBef>
              <a:spcAft>
                <a:spcPts val="600"/>
              </a:spcAft>
              <a:buNone/>
              <a:defRPr sz="1800" spc="100" baseline="0"/>
            </a:lvl3pPr>
            <a:lvl4pPr marL="1371600" indent="0">
              <a:lnSpc>
                <a:spcPct val="125000"/>
              </a:lnSpc>
              <a:spcBef>
                <a:spcPts val="0"/>
              </a:spcBef>
              <a:spcAft>
                <a:spcPts val="600"/>
              </a:spcAft>
              <a:buNone/>
              <a:defRPr sz="1800" spc="100" baseline="0"/>
            </a:lvl4pPr>
            <a:lvl5pPr marL="1828800" indent="0">
              <a:lnSpc>
                <a:spcPct val="125000"/>
              </a:lnSpc>
              <a:spcBef>
                <a:spcPts val="0"/>
              </a:spcBef>
              <a:spcAft>
                <a:spcPts val="600"/>
              </a:spcAft>
              <a:buNone/>
              <a:defRPr sz="1800" spc="1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936582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Slid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anchor="ctr"/>
          <a:lstStyle>
            <a:lvl1pPr algn="ctr">
              <a:defRPr sz="5400" b="1"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304874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Title">
    <p:bg>
      <p:bgPr>
        <a:solidFill>
          <a:schemeClr val="accent5">
            <a:alpha val="1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a:lstStyle>
            <a:lvl1pPr marL="0" indent="0" algn="ctr">
              <a:buNone/>
              <a:defRPr/>
            </a:lvl1pPr>
          </a:lstStyle>
          <a:p>
            <a:r>
              <a:rPr lang="en-US" dirty="0"/>
              <a:t>Click to add photo</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679016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Picture">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a:lstStyle>
            <a:lvl1pPr marL="0" indent="0" algn="ctr">
              <a:buNone/>
              <a:defRPr/>
            </a:lvl1pPr>
          </a:lstStyle>
          <a:p>
            <a:r>
              <a:rPr lang="en-US" dirty="0"/>
              <a:t>Click to add photo</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anchor="t"/>
          <a:lstStyle>
            <a:lvl1pPr marL="0" indent="0" algn="ctr">
              <a:lnSpc>
                <a:spcPct val="80000"/>
              </a:lnSpc>
              <a:spcBef>
                <a:spcPts val="0"/>
              </a:spcBef>
              <a:buNone/>
              <a:defRPr sz="1800" b="1" cap="all" spc="100" baseline="0">
                <a:solidFill>
                  <a:schemeClr val="accent4">
                    <a:lumMod val="50000"/>
                  </a:schemeClr>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66464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inancia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Click to add title</a:t>
            </a:r>
          </a:p>
        </p:txBody>
      </p:sp>
      <p:sp>
        <p:nvSpPr>
          <p:cNvPr id="12" name="Text Placeholder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600" spc="100" baseline="0"/>
            </a:lvl2pPr>
            <a:lvl3pPr marL="914400" indent="0">
              <a:lnSpc>
                <a:spcPct val="125000"/>
              </a:lnSpc>
              <a:spcBef>
                <a:spcPts val="0"/>
              </a:spcBef>
              <a:spcAft>
                <a:spcPts val="600"/>
              </a:spcAft>
              <a:buNone/>
              <a:defRPr sz="1400" spc="100" baseline="0"/>
            </a:lvl3pPr>
            <a:lvl4pPr marL="1371600" indent="0">
              <a:lnSpc>
                <a:spcPct val="125000"/>
              </a:lnSpc>
              <a:spcBef>
                <a:spcPts val="0"/>
              </a:spcBef>
              <a:spcAft>
                <a:spcPts val="600"/>
              </a:spcAft>
              <a:buNone/>
              <a:defRPr sz="1200" spc="100" baseline="0"/>
            </a:lvl4pPr>
            <a:lvl5pPr marL="1828800" indent="0">
              <a:lnSpc>
                <a:spcPct val="125000"/>
              </a:lnSpc>
              <a:spcBef>
                <a:spcPts val="0"/>
              </a:spcBef>
              <a:spcAft>
                <a:spcPts val="600"/>
              </a:spcAft>
              <a:buNone/>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a:lstStyle>
            <a:lvl1pPr marL="0" indent="0" algn="ctr">
              <a:buNone/>
              <a:defRPr sz="1800" cap="all" baseline="0">
                <a:solidFill>
                  <a:schemeClr val="tx1"/>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517706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 you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anchor="ctr"/>
          <a:lstStyle>
            <a:lvl1pPr algn="ctr">
              <a:defRPr sz="2400" cap="all" spc="100" baseline="0">
                <a:solidFill>
                  <a:schemeClr val="tx1"/>
                </a:solidFill>
              </a:defRPr>
            </a:lvl1pPr>
          </a:lstStyle>
          <a:p>
            <a:r>
              <a:rPr lang="en-US" dirty="0"/>
              <a:t>Add 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anchor="t"/>
          <a:lstStyle>
            <a:lvl1pPr marL="0" indent="0" algn="ctr">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4041237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anchor="ctr"/>
          <a:lstStyle>
            <a:lvl1pPr algn="ctr">
              <a:defRPr sz="5400" b="1" cap="all" spc="100" baseline="0">
                <a:solidFill>
                  <a:schemeClr val="accent1"/>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Pitch deck</a:t>
            </a:r>
            <a:endParaRPr lang="en-US" dirty="0"/>
          </a:p>
        </p:txBody>
      </p:sp>
      <p:sp>
        <p:nvSpPr>
          <p:cNvPr id="6" name="Slide Number Placeholder 5"/>
          <p:cNvSpPr>
            <a:spLocks noGrp="1"/>
          </p:cNvSpPr>
          <p:nvPr>
            <p:ph type="sldNum" sz="quarter" idx="12"/>
          </p:nvPr>
        </p:nvSpPr>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50959485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sz="2000"/>
            </a:lvl1pPr>
          </a:lstStyle>
          <a:p>
            <a:r>
              <a:rPr lang="en-US" dirty="0"/>
              <a:t>Click to add photo</a:t>
            </a:r>
          </a:p>
        </p:txBody>
      </p:sp>
      <p:sp>
        <p:nvSpPr>
          <p:cNvPr id="6" name="Content Placeholder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anchor="b"/>
          <a:lstStyle>
            <a:lvl1pPr algn="ctr">
              <a:defRPr sz="2400" cap="all" spc="100" baseline="0">
                <a:solidFill>
                  <a:schemeClr val="tx2">
                    <a:lumMod val="75000"/>
                  </a:schemeClr>
                </a:solidFill>
              </a:defRPr>
            </a:lvl1pPr>
          </a:lstStyle>
          <a:p>
            <a:r>
              <a:rPr lang="en-US" dirty="0"/>
              <a:t>Click to add title</a:t>
            </a:r>
          </a:p>
        </p:txBody>
      </p:sp>
      <p:sp>
        <p:nvSpPr>
          <p:cNvPr id="8" name="Content Placeholder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a:lstStyle>
            <a:lvl1pPr marL="347472" indent="-347472">
              <a:lnSpc>
                <a:spcPct val="125000"/>
              </a:lnSpc>
              <a:spcBef>
                <a:spcPts val="0"/>
              </a:spcBef>
              <a:spcAft>
                <a:spcPts val="600"/>
              </a:spcAft>
              <a:buFont typeface="+mj-lt"/>
              <a:buAutoNum type="arabicPeriod"/>
              <a:defRPr sz="1800" spc="100" baseline="0"/>
            </a:lvl1pPr>
            <a:lvl2pPr marL="685800" indent="-347472">
              <a:lnSpc>
                <a:spcPct val="125000"/>
              </a:lnSpc>
              <a:spcBef>
                <a:spcPts val="0"/>
              </a:spcBef>
              <a:spcAft>
                <a:spcPts val="600"/>
              </a:spcAft>
              <a:buFont typeface="+mj-lt"/>
              <a:buAutoNum type="alphaLcPeriod"/>
              <a:defRPr sz="1600" spc="100" baseline="0"/>
            </a:lvl2pPr>
            <a:lvl3pPr marL="1143000" indent="-347472">
              <a:lnSpc>
                <a:spcPct val="125000"/>
              </a:lnSpc>
              <a:spcBef>
                <a:spcPts val="0"/>
              </a:spcBef>
              <a:spcAft>
                <a:spcPts val="600"/>
              </a:spcAft>
              <a:buFont typeface="+mj-lt"/>
              <a:buAutoNum type="arabicParenR"/>
              <a:defRPr sz="1400" spc="100" baseline="0"/>
            </a:lvl3pPr>
            <a:lvl4pPr marL="1600200" indent="-347472">
              <a:lnSpc>
                <a:spcPct val="125000"/>
              </a:lnSpc>
              <a:spcBef>
                <a:spcPts val="0"/>
              </a:spcBef>
              <a:spcAft>
                <a:spcPts val="600"/>
              </a:spcAft>
              <a:buFont typeface="+mj-lt"/>
              <a:buAutoNum type="alphaLcParenR"/>
              <a:defRPr sz="1200" spc="100" baseline="0"/>
            </a:lvl4pPr>
            <a:lvl5pPr marL="2057400" indent="-347472">
              <a:lnSpc>
                <a:spcPct val="125000"/>
              </a:lnSpc>
              <a:spcBef>
                <a:spcPts val="0"/>
              </a:spcBef>
              <a:spcAft>
                <a:spcPts val="600"/>
              </a:spcAft>
              <a:buFont typeface="+mj-lt"/>
              <a:buAutoNum type="romanLcPeriod"/>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a:lstStyle>
            <a:lvl1pPr marL="0" indent="0">
              <a:lnSpc>
                <a:spcPct val="125000"/>
              </a:lnSpc>
              <a:spcBef>
                <a:spcPts val="0"/>
              </a:spcBef>
              <a:spcAft>
                <a:spcPts val="600"/>
              </a:spcAft>
              <a:buFont typeface="+mj-lt"/>
              <a:buNone/>
              <a:defRPr sz="1800" spc="100" baseline="0"/>
            </a:lvl1pPr>
            <a:lvl2pPr marL="285750" indent="-285750">
              <a:lnSpc>
                <a:spcPct val="125000"/>
              </a:lnSpc>
              <a:spcBef>
                <a:spcPts val="0"/>
              </a:spcBef>
              <a:spcAft>
                <a:spcPts val="600"/>
              </a:spcAft>
              <a:buFont typeface="Arial" panose="020B0604020202020204" pitchFamily="34" charset="0"/>
              <a:buChar char="•"/>
              <a:defRPr sz="1800" spc="100" baseline="0"/>
            </a:lvl2pPr>
            <a:lvl3pPr marL="685800" indent="-285750">
              <a:lnSpc>
                <a:spcPct val="125000"/>
              </a:lnSpc>
              <a:spcBef>
                <a:spcPts val="0"/>
              </a:spcBef>
              <a:spcAft>
                <a:spcPts val="600"/>
              </a:spcAft>
              <a:buFont typeface="Arial" panose="020B0604020202020204" pitchFamily="34" charset="0"/>
              <a:buChar char="•"/>
              <a:defRPr sz="1800" spc="100" baseline="0"/>
            </a:lvl3pPr>
            <a:lvl4pPr marL="1143000" indent="-285750">
              <a:lnSpc>
                <a:spcPct val="125000"/>
              </a:lnSpc>
              <a:spcBef>
                <a:spcPts val="0"/>
              </a:spcBef>
              <a:spcAft>
                <a:spcPts val="600"/>
              </a:spcAft>
              <a:buFont typeface="Arial" panose="020B0604020202020204" pitchFamily="34" charset="0"/>
              <a:buChar char="•"/>
              <a:defRPr sz="1800" spc="100" baseline="0"/>
            </a:lvl4pPr>
            <a:lvl5pPr marL="1600200" indent="-285750">
              <a:lnSpc>
                <a:spcPct val="125000"/>
              </a:lnSpc>
              <a:spcBef>
                <a:spcPts val="0"/>
              </a:spcBef>
              <a:spcAft>
                <a:spcPts val="600"/>
              </a:spcAft>
              <a:buFont typeface="Arial" panose="020B0604020202020204" pitchFamily="34" charset="0"/>
              <a:buChar char="•"/>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anchor="ctr"/>
          <a:lstStyle>
            <a:lvl1pPr algn="ctr">
              <a:defRPr sz="2400" cap="all" spc="100" baseline="0">
                <a:solidFill>
                  <a:schemeClr val="bg1"/>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6" name="Content Placeholder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a:lstStyle>
            <a:lvl1pPr marL="283464" indent="-283464">
              <a:lnSpc>
                <a:spcPct val="125000"/>
              </a:lnSpc>
              <a:spcBef>
                <a:spcPts val="0"/>
              </a:spcBef>
              <a:spcAft>
                <a:spcPts val="0"/>
              </a:spcAft>
              <a:defRPr sz="1800" spc="100" baseline="0"/>
            </a:lvl1pPr>
            <a:lvl2pPr marL="914400" indent="-283464">
              <a:lnSpc>
                <a:spcPct val="125000"/>
              </a:lnSpc>
              <a:spcBef>
                <a:spcPts val="0"/>
              </a:spcBef>
              <a:spcAft>
                <a:spcPts val="0"/>
              </a:spcAft>
              <a:defRPr sz="1800" spc="100" baseline="0"/>
            </a:lvl2pPr>
            <a:lvl3pPr marL="1371600" indent="-283464">
              <a:lnSpc>
                <a:spcPct val="125000"/>
              </a:lnSpc>
              <a:spcBef>
                <a:spcPts val="0"/>
              </a:spcBef>
              <a:spcAft>
                <a:spcPts val="0"/>
              </a:spcAft>
              <a:defRPr sz="1800" spc="100" baseline="0"/>
            </a:lvl3pPr>
            <a:lvl4pPr marL="1828800" indent="-283464">
              <a:lnSpc>
                <a:spcPct val="125000"/>
              </a:lnSpc>
              <a:spcBef>
                <a:spcPts val="0"/>
              </a:spcBef>
              <a:spcAft>
                <a:spcPts val="0"/>
              </a:spcAft>
              <a:defRPr sz="1800" spc="100" baseline="0"/>
            </a:lvl4pPr>
            <a:lvl5pPr marL="2286000" indent="-283464">
              <a:lnSpc>
                <a:spcPct val="125000"/>
              </a:lnSpc>
              <a:spcBef>
                <a:spcPts val="0"/>
              </a:spcBef>
              <a:spcAft>
                <a:spcPts val="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anchor="b"/>
          <a:lstStyle>
            <a:lvl1pPr algn="ctr">
              <a:defRPr sz="2400" cap="all" spc="100" baseline="0">
                <a:solidFill>
                  <a:schemeClr val="tx2"/>
                </a:solidFill>
              </a:defRPr>
            </a:lvl1pPr>
          </a:lstStyle>
          <a:p>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Pitch deck</a:t>
            </a:r>
            <a:endParaRPr lang="en-US" dirty="0"/>
          </a:p>
        </p:txBody>
      </p:sp>
      <p:sp>
        <p:nvSpPr>
          <p:cNvPr id="6" name="Slide Number Placeholder 5"/>
          <p:cNvSpPr>
            <a:spLocks noGrp="1"/>
          </p:cNvSpPr>
          <p:nvPr>
            <p:ph type="sldNum" sz="quarter" idx="12"/>
          </p:nvPr>
        </p:nvSpPr>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05955812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Pitch deck</a:t>
            </a:r>
            <a:endParaRPr lang="en-US" dirty="0"/>
          </a:p>
        </p:txBody>
      </p:sp>
      <p:sp>
        <p:nvSpPr>
          <p:cNvPr id="7" name="Slide Number Placeholder 6"/>
          <p:cNvSpPr>
            <a:spLocks noGrp="1"/>
          </p:cNvSpPr>
          <p:nvPr>
            <p:ph type="sldNum" sz="quarter" idx="12"/>
          </p:nvPr>
        </p:nvSpPr>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34583196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a:t>Pitch deck</a:t>
            </a:r>
            <a:endParaRPr lang="en-US" dirty="0"/>
          </a:p>
        </p:txBody>
      </p:sp>
      <p:sp>
        <p:nvSpPr>
          <p:cNvPr id="9" name="Slide Number Placeholder 8"/>
          <p:cNvSpPr>
            <a:spLocks noGrp="1"/>
          </p:cNvSpPr>
          <p:nvPr>
            <p:ph type="sldNum" sz="quarter" idx="12"/>
          </p:nvPr>
        </p:nvSpPr>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48391501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Pitch deck</a:t>
            </a:r>
            <a:endParaRPr lang="en-US" dirty="0"/>
          </a:p>
        </p:txBody>
      </p:sp>
      <p:sp>
        <p:nvSpPr>
          <p:cNvPr id="5" name="Slide Number Placeholder 4"/>
          <p:cNvSpPr>
            <a:spLocks noGrp="1"/>
          </p:cNvSpPr>
          <p:nvPr>
            <p:ph type="sldNum" sz="quarter" idx="12"/>
          </p:nvPr>
        </p:nvSpPr>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9120522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r>
              <a:rPr lang="en-US"/>
              <a:t>Pitch deck</a:t>
            </a:r>
            <a:endParaRPr lang="en-US" dirty="0"/>
          </a:p>
        </p:txBody>
      </p:sp>
      <p:sp>
        <p:nvSpPr>
          <p:cNvPr id="4" name="Slide Number Placeholder 3"/>
          <p:cNvSpPr>
            <a:spLocks noGrp="1"/>
          </p:cNvSpPr>
          <p:nvPr>
            <p:ph type="sldNum" sz="quarter" idx="12"/>
          </p:nvPr>
        </p:nvSpPr>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60370858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Pitch deck</a:t>
            </a:r>
            <a:endParaRPr lang="en-US" dirty="0"/>
          </a:p>
        </p:txBody>
      </p:sp>
      <p:sp>
        <p:nvSpPr>
          <p:cNvPr id="7" name="Slide Number Placeholder 6"/>
          <p:cNvSpPr>
            <a:spLocks noGrp="1"/>
          </p:cNvSpPr>
          <p:nvPr>
            <p:ph type="sldNum" sz="quarter" idx="12"/>
          </p:nvPr>
        </p:nvSpPr>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9439827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r>
              <a:rPr lang="en-US"/>
              <a:t>20XX</a:t>
            </a:r>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Pitch deck</a:t>
            </a:r>
            <a:endParaRPr lang="en-US" dirty="0"/>
          </a:p>
        </p:txBody>
      </p:sp>
      <p:sp>
        <p:nvSpPr>
          <p:cNvPr id="7" name="Slide Number Placeholder 6"/>
          <p:cNvSpPr>
            <a:spLocks noGrp="1"/>
          </p:cNvSpPr>
          <p:nvPr>
            <p:ph type="sldNum" sz="quarter" idx="12"/>
          </p:nvPr>
        </p:nvSpPr>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4674727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20XX</a:t>
            </a:r>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Pitch deck</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A87306C-81BA-4795-A5CA-9392456A8C1E}"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p:cNvPicPr>
            <a:picLocks noChangeAspect="1"/>
          </p:cNvPicPr>
          <p:nvPr/>
        </p:nvPicPr>
        <p:blipFill rotWithShape="1">
          <a:blip r:embed="rId26">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555527"/>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655" r:id="rId19"/>
    <p:sldLayoutId id="2147483652" r:id="rId20"/>
    <p:sldLayoutId id="2147483653" r:id="rId21"/>
    <p:sldLayoutId id="2147483650" r:id="rId22"/>
    <p:sldLayoutId id="2147483659" r:id="rId23"/>
    <p:sldLayoutId id="2147483662" r:id="rId24"/>
  </p:sldLayoutIdLst>
  <p:hf hdr="0" ftr="0" dt="0"/>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docs.google.com/document/d/1C06BLGhGDRHv3--josFqWfZxA0RInS_TKzhanTc3ziw/edit?usp=sharing"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spreadsheets/d/1vk8ZSOY3d1FjA-9m_MdsF1EMbX0FV0nx/edit?gid=1987040543#gid=1987040543"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smeacademy.info/"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655218" y="2779726"/>
            <a:ext cx="2823919" cy="1868760"/>
          </a:xfrm>
        </p:spPr>
        <p:txBody>
          <a:bodyPr vert="horz" lIns="91440" tIns="45720" rIns="91440" bIns="0" rtlCol="0" anchor="b">
            <a:noAutofit/>
          </a:bodyPr>
          <a:lstStyle/>
          <a:p>
            <a:pPr algn="l"/>
            <a:r>
              <a:rPr lang="en-US" sz="1400" dirty="0">
                <a:solidFill>
                  <a:schemeClr val="tx1"/>
                </a:solidFill>
              </a:rPr>
              <a:t>ESAS855-200-Sprg 2025 </a:t>
            </a:r>
            <a:r>
              <a:rPr lang="en-US" sz="1400" dirty="0" err="1">
                <a:solidFill>
                  <a:schemeClr val="tx1"/>
                </a:solidFill>
              </a:rPr>
              <a:t>prac</a:t>
            </a:r>
            <a:r>
              <a:rPr lang="en-US" sz="1400" dirty="0">
                <a:solidFill>
                  <a:schemeClr val="tx1"/>
                </a:solidFill>
              </a:rPr>
              <a:t> for sch admin and sup II PORTFOLIO</a:t>
            </a:r>
            <a:br>
              <a:rPr lang="en-US" sz="1400" dirty="0">
                <a:solidFill>
                  <a:schemeClr val="tx1"/>
                </a:solidFill>
              </a:rPr>
            </a:br>
            <a:br>
              <a:rPr lang="en-US" sz="1400" dirty="0">
                <a:solidFill>
                  <a:schemeClr val="tx1"/>
                </a:solidFill>
              </a:rPr>
            </a:br>
            <a:r>
              <a:rPr lang="en-US" sz="1400" dirty="0">
                <a:solidFill>
                  <a:schemeClr val="tx1"/>
                </a:solidFill>
              </a:rPr>
              <a:t>by Kenji DARBY, CISM, PMP, M. Ed.</a:t>
            </a:r>
            <a:br>
              <a:rPr lang="en-US" sz="1400" dirty="0">
                <a:solidFill>
                  <a:schemeClr val="tx1"/>
                </a:solidFill>
              </a:rPr>
            </a:br>
            <a:br>
              <a:rPr lang="en-US" sz="1400" dirty="0">
                <a:solidFill>
                  <a:schemeClr val="tx1"/>
                </a:solidFill>
              </a:rPr>
            </a:br>
            <a:r>
              <a:rPr lang="en-US" sz="1400" dirty="0">
                <a:solidFill>
                  <a:schemeClr val="tx1"/>
                </a:solidFill>
              </a:rPr>
              <a:t> </a:t>
            </a:r>
            <a:r>
              <a:rPr lang="en-US" sz="1400" u="sng" dirty="0">
                <a:solidFill>
                  <a:schemeClr val="tx1"/>
                </a:solidFill>
              </a:rPr>
              <a:t>darbyk0528@students.bowiestate.edu</a:t>
            </a:r>
            <a:r>
              <a:rPr lang="en-US" sz="1400" dirty="0">
                <a:solidFill>
                  <a:schemeClr val="tx1"/>
                </a:solidFill>
              </a:rPr>
              <a:t> </a:t>
            </a:r>
            <a:br>
              <a:rPr lang="en-US" sz="1400" dirty="0">
                <a:solidFill>
                  <a:schemeClr val="tx1"/>
                </a:solidFill>
              </a:rPr>
            </a:br>
            <a:r>
              <a:rPr lang="en-US" sz="1400" dirty="0">
                <a:solidFill>
                  <a:schemeClr val="tx1"/>
                </a:solidFill>
              </a:rPr>
              <a:t>Institution: Bowie State University</a:t>
            </a:r>
            <a:br>
              <a:rPr lang="en-US" sz="1400" dirty="0">
                <a:solidFill>
                  <a:schemeClr val="tx1"/>
                </a:solidFill>
              </a:rPr>
            </a:br>
            <a:r>
              <a:rPr lang="en-US" sz="1400" dirty="0">
                <a:solidFill>
                  <a:schemeClr val="tx1"/>
                </a:solidFill>
              </a:rPr>
              <a:t>Title: Integrating Technology to Build Tomorrow’s STEM Workforce</a:t>
            </a:r>
            <a:br>
              <a:rPr lang="en-US" sz="1400" dirty="0">
                <a:solidFill>
                  <a:schemeClr val="tx1"/>
                </a:solidFill>
              </a:rPr>
            </a:br>
            <a:endParaRPr lang="en-US" sz="1400" dirty="0">
              <a:solidFill>
                <a:schemeClr val="tx1"/>
              </a:solidFill>
            </a:endParaRPr>
          </a:p>
        </p:txBody>
      </p:sp>
      <p:pic>
        <p:nvPicPr>
          <p:cNvPr id="5" name="Picture Placeholder 4">
            <a:extLst>
              <a:ext uri="{FF2B5EF4-FFF2-40B4-BE49-F238E27FC236}">
                <a16:creationId xmlns:a16="http://schemas.microsoft.com/office/drawing/2014/main" id="{FE4A4B5C-D71A-0CFA-A601-EB93F13F5AA0}"/>
              </a:ext>
            </a:extLst>
          </p:cNvPr>
          <p:cNvPicPr>
            <a:picLocks noGrp="1" noChangeAspect="1"/>
          </p:cNvPicPr>
          <p:nvPr>
            <p:ph sz="quarter" idx="10"/>
          </p:nvPr>
        </p:nvPicPr>
        <p:blipFill>
          <a:blip r:embed="rId2"/>
          <a:srcRect/>
          <a:stretch/>
        </p:blipFill>
        <p:spPr>
          <a:xfrm>
            <a:off x="3591612" y="414502"/>
            <a:ext cx="8409687" cy="4730447"/>
          </a:xfrm>
          <a:prstGeom prst="rect">
            <a:avLst/>
          </a:prstGeom>
          <a:noFill/>
        </p:spPr>
      </p:pic>
      <p:sp>
        <p:nvSpPr>
          <p:cNvPr id="12" name="Slide Number Placeholder 3">
            <a:extLst>
              <a:ext uri="{FF2B5EF4-FFF2-40B4-BE49-F238E27FC236}">
                <a16:creationId xmlns:a16="http://schemas.microsoft.com/office/drawing/2014/main" id="{A62DF696-BB70-A7A1-B407-7676E8543C45}"/>
              </a:ext>
            </a:extLst>
          </p:cNvPr>
          <p:cNvSpPr>
            <a:spLocks noGrp="1"/>
          </p:cNvSpPr>
          <p:nvPr>
            <p:ph type="sldNum" sz="quarter" idx="4"/>
          </p:nvPr>
        </p:nvSpPr>
        <p:spPr>
          <a:xfrm>
            <a:off x="655218" y="798973"/>
            <a:ext cx="811019" cy="503579"/>
          </a:xfrm>
        </p:spPr>
        <p:txBody>
          <a:bodyPr vert="horz" lIns="91440" tIns="45720" rIns="91440" bIns="45720" rtlCol="0" anchor="t">
            <a:normAutofit/>
          </a:bodyPr>
          <a:lstStyle/>
          <a:p>
            <a:pPr algn="l">
              <a:lnSpc>
                <a:spcPct val="90000"/>
              </a:lnSpc>
              <a:spcAft>
                <a:spcPts val="600"/>
              </a:spcAft>
            </a:pPr>
            <a:fld id="{EA87306C-81BA-4795-A5CA-9392456A8C1E}" type="slidenum">
              <a:rPr lang="en-US" sz="2800" smtClean="0">
                <a:solidFill>
                  <a:schemeClr val="accent1"/>
                </a:solidFill>
              </a:rPr>
              <a:pPr algn="l">
                <a:lnSpc>
                  <a:spcPct val="90000"/>
                </a:lnSpc>
                <a:spcAft>
                  <a:spcPts val="600"/>
                </a:spcAft>
              </a:pPr>
              <a:t>1</a:t>
            </a:fld>
            <a:endParaRPr lang="en-US" sz="2800">
              <a:solidFill>
                <a:schemeClr val="accent1"/>
              </a:solidFill>
            </a:endParaRPr>
          </a:p>
        </p:txBody>
      </p:sp>
    </p:spTree>
    <p:extLst>
      <p:ext uri="{BB962C8B-B14F-4D97-AF65-F5344CB8AC3E}">
        <p14:creationId xmlns:p14="http://schemas.microsoft.com/office/powerpoint/2010/main" val="176026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EE0A3369-6086-AD2E-0475-225506F0F023}"/>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ADA7A549-C9FE-2C9F-65FE-EEA2D3A9AC19}"/>
              </a:ext>
            </a:extLst>
          </p:cNvPr>
          <p:cNvSpPr>
            <a:spLocks noGrp="1"/>
          </p:cNvSpPr>
          <p:nvPr>
            <p:ph type="title"/>
          </p:nvPr>
        </p:nvSpPr>
        <p:spPr>
          <a:xfrm>
            <a:off x="812205" y="804519"/>
            <a:ext cx="3241820" cy="4431360"/>
          </a:xfrm>
        </p:spPr>
        <p:txBody>
          <a:bodyPr vert="horz" lIns="91440" tIns="45720" rIns="91440" bIns="45720" rtlCol="0" anchor="ctr">
            <a:normAutofit/>
          </a:bodyPr>
          <a:lstStyle/>
          <a:p>
            <a:pPr algn="l"/>
            <a:r>
              <a:rPr lang="en-US" sz="3200" b="0" i="0" kern="1200" cap="all" dirty="0">
                <a:solidFill>
                  <a:schemeClr val="tx1"/>
                </a:solidFill>
                <a:effectLst/>
                <a:latin typeface="+mj-lt"/>
                <a:ea typeface="+mj-ea"/>
                <a:cs typeface="+mj-cs"/>
              </a:rPr>
              <a:t>ELCC Leadership Standards</a:t>
            </a:r>
          </a:p>
        </p:txBody>
      </p:sp>
      <p:sp>
        <p:nvSpPr>
          <p:cNvPr id="5" name="Content Placeholder 4">
            <a:extLst>
              <a:ext uri="{FF2B5EF4-FFF2-40B4-BE49-F238E27FC236}">
                <a16:creationId xmlns:a16="http://schemas.microsoft.com/office/drawing/2014/main" id="{9B9BC56B-A9C1-07E8-3086-DCD31D475635}"/>
              </a:ext>
            </a:extLst>
          </p:cNvPr>
          <p:cNvSpPr>
            <a:spLocks noGrp="1"/>
          </p:cNvSpPr>
          <p:nvPr>
            <p:ph sz="quarter" idx="10"/>
          </p:nvPr>
        </p:nvSpPr>
        <p:spPr>
          <a:xfrm>
            <a:off x="4637863" y="804520"/>
            <a:ext cx="6102559" cy="4431359"/>
          </a:xfrm>
        </p:spPr>
        <p:txBody>
          <a:bodyPr vert="horz" lIns="91440" tIns="45720" rIns="91440" bIns="45720" rtlCol="0" anchor="ctr">
            <a:normAutofit lnSpcReduction="10000"/>
          </a:bodyPr>
          <a:lstStyle/>
          <a:p>
            <a:pPr marL="0" indent="-228600">
              <a:lnSpc>
                <a:spcPct val="110000"/>
              </a:lnSpc>
            </a:pPr>
            <a:r>
              <a:rPr lang="en-US" sz="1100" b="1"/>
              <a:t>ELCC Standard 1.0</a:t>
            </a:r>
            <a:r>
              <a:rPr lang="en-US" sz="1100"/>
              <a:t>: A building-level education leader applies knowledge that promotes the success of every student by collaboratively facilitating the development, articulation, implementation, and stewardship of a shared school vision of learning through the collection and use of data to identify school goals, assess organizational effectiveness, and implement school plans to achieve school goals; promotion of continual and sustainable school improvement; and evaluation of school progress and revision of school plans supported by school-based stakeholders.</a:t>
            </a:r>
          </a:p>
          <a:p>
            <a:pPr marL="0" indent="-228600">
              <a:lnSpc>
                <a:spcPct val="110000"/>
              </a:lnSpc>
            </a:pPr>
            <a:r>
              <a:rPr lang="en-US" sz="1100" b="1"/>
              <a:t>ELCC Standard 2.0: </a:t>
            </a:r>
            <a:r>
              <a:rPr lang="en-US" sz="1100"/>
              <a:t>A building-level education leader applies knowledge that promotes the success of every student by sustaining a school culture and instructional program conducive to student learning through collaboration, trust, and a personalized learning environment with high expectations for students; creating and evaluating a comprehensive, rigorous and coherent curricular and instructional school program; developing and supervising the instructional and leadership capacity of school staff; and promoting the most effective and appropriate technologies to support teaching and learning within a school environment.</a:t>
            </a:r>
          </a:p>
          <a:p>
            <a:pPr marL="0" indent="-228600">
              <a:lnSpc>
                <a:spcPct val="110000"/>
              </a:lnSpc>
            </a:pPr>
            <a:r>
              <a:rPr lang="en-US" sz="1100" b="1"/>
              <a:t>ELCC Standard 3.0: </a:t>
            </a:r>
            <a:r>
              <a:rPr lang="en-US" sz="1100"/>
              <a:t>A building-level education leader applies knowledge that promotes the success of every student by ensuring the management of the school organization, operation, and resources through monitoring and evaluating the school management and operational systems; efficiently using human, fiscal, and technological resources in a school environment; promoting and protecting the welfare and safety of school students and staff; developing school capacity for distributed leadership; and ensuring that teacher and organizational time is focused to support high-quality instruction and student learning.</a:t>
            </a:r>
          </a:p>
        </p:txBody>
      </p:sp>
      <p:sp>
        <p:nvSpPr>
          <p:cNvPr id="2" name="Slide Number Placeholder 1">
            <a:extLst>
              <a:ext uri="{FF2B5EF4-FFF2-40B4-BE49-F238E27FC236}">
                <a16:creationId xmlns:a16="http://schemas.microsoft.com/office/drawing/2014/main" id="{75326DBA-154A-7554-1E45-A40AB2C0C6B1}"/>
              </a:ext>
            </a:extLst>
          </p:cNvPr>
          <p:cNvSpPr>
            <a:spLocks noGrp="1"/>
          </p:cNvSpPr>
          <p:nvPr>
            <p:ph type="sldNum" sz="quarter" idx="4"/>
          </p:nvPr>
        </p:nvSpPr>
        <p:spPr>
          <a:xfrm>
            <a:off x="10900921" y="798973"/>
            <a:ext cx="811019" cy="503578"/>
          </a:xfrm>
        </p:spPr>
        <p:txBody>
          <a:bodyPr vert="horz" lIns="91440" tIns="45720" rIns="91440" bIns="45720" rtlCol="0" anchor="t">
            <a:normAutofit/>
          </a:bodyPr>
          <a:lstStyle/>
          <a:p>
            <a:pPr>
              <a:lnSpc>
                <a:spcPct val="90000"/>
              </a:lnSpc>
              <a:spcAft>
                <a:spcPts val="600"/>
              </a:spcAft>
            </a:pPr>
            <a:fld id="{EA87306C-81BA-4795-A5CA-9392456A8C1E}" type="slidenum">
              <a:rPr lang="en-US" sz="2800" kern="1200" dirty="0">
                <a:solidFill>
                  <a:schemeClr val="accent1"/>
                </a:solidFill>
                <a:latin typeface="+mn-lt"/>
                <a:ea typeface="+mn-ea"/>
                <a:cs typeface="+mn-cs"/>
              </a:rPr>
              <a:pPr>
                <a:lnSpc>
                  <a:spcPct val="90000"/>
                </a:lnSpc>
                <a:spcAft>
                  <a:spcPts val="600"/>
                </a:spcAft>
              </a:pPr>
              <a:t>10</a:t>
            </a:fld>
            <a:endParaRPr lang="en-US" sz="2800" kern="1200" dirty="0">
              <a:solidFill>
                <a:schemeClr val="accent1"/>
              </a:solidFill>
              <a:latin typeface="+mn-lt"/>
              <a:ea typeface="+mn-ea"/>
              <a:cs typeface="+mn-cs"/>
            </a:endParaRPr>
          </a:p>
        </p:txBody>
      </p:sp>
      <p:sp>
        <p:nvSpPr>
          <p:cNvPr id="4" name="TextBox 3">
            <a:extLst>
              <a:ext uri="{FF2B5EF4-FFF2-40B4-BE49-F238E27FC236}">
                <a16:creationId xmlns:a16="http://schemas.microsoft.com/office/drawing/2014/main" id="{A072D8C6-F354-AD74-E402-111871D6E7D8}"/>
              </a:ext>
            </a:extLst>
          </p:cNvPr>
          <p:cNvSpPr txBox="1"/>
          <p:nvPr/>
        </p:nvSpPr>
        <p:spPr>
          <a:xfrm>
            <a:off x="5159345" y="129623"/>
            <a:ext cx="6094428" cy="723275"/>
          </a:xfrm>
          <a:prstGeom prst="rect">
            <a:avLst/>
          </a:prstGeom>
          <a:noFill/>
        </p:spPr>
        <p:txBody>
          <a:bodyPr wrap="square">
            <a:spAutoFit/>
          </a:bodyPr>
          <a:lstStyle/>
          <a:p>
            <a:pPr>
              <a:spcAft>
                <a:spcPts val="600"/>
              </a:spcAft>
            </a:pPr>
            <a:r>
              <a:rPr lang="en-US" dirty="0">
                <a:latin typeface="Tenorite" panose="00000500000000000000" pitchFamily="2" charset="0"/>
              </a:rPr>
              <a:t>The Interstate School Leaders Licensure Consortium</a:t>
            </a:r>
            <a:endParaRPr lang="en-US">
              <a:latin typeface="Tenorite" panose="00000500000000000000" pitchFamily="2" charset="0"/>
            </a:endParaRPr>
          </a:p>
          <a:p>
            <a:pPr>
              <a:spcAft>
                <a:spcPts val="600"/>
              </a:spcAft>
            </a:pPr>
            <a:r>
              <a:rPr lang="en-US" dirty="0">
                <a:latin typeface="Tenorite" panose="00000500000000000000" pitchFamily="2" charset="0"/>
              </a:rPr>
              <a:t> (ELCC Standards)</a:t>
            </a:r>
            <a:endParaRPr lang="en-US"/>
          </a:p>
        </p:txBody>
      </p:sp>
    </p:spTree>
    <p:extLst>
      <p:ext uri="{BB962C8B-B14F-4D97-AF65-F5344CB8AC3E}">
        <p14:creationId xmlns:p14="http://schemas.microsoft.com/office/powerpoint/2010/main" val="18137354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ACE7A-CB12-0B05-C720-87BA96AC2FD1}"/>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A9874A06-D264-C905-F454-27FC10A23C43}"/>
              </a:ext>
            </a:extLst>
          </p:cNvPr>
          <p:cNvSpPr>
            <a:spLocks noGrp="1"/>
          </p:cNvSpPr>
          <p:nvPr>
            <p:ph type="title"/>
          </p:nvPr>
        </p:nvSpPr>
        <p:spPr>
          <a:ln>
            <a:noFill/>
          </a:ln>
        </p:spPr>
        <p:txBody>
          <a:bodyPr/>
          <a:lstStyle/>
          <a:p>
            <a:r>
              <a:rPr lang="en-US" dirty="0">
                <a:solidFill>
                  <a:schemeClr val="tx1"/>
                </a:solidFill>
              </a:rPr>
              <a:t>ELCC Standards</a:t>
            </a:r>
            <a:br>
              <a:rPr lang="en-US" dirty="0">
                <a:solidFill>
                  <a:schemeClr val="tx1"/>
                </a:solidFill>
              </a:rPr>
            </a:br>
            <a:r>
              <a:rPr lang="en-US" dirty="0">
                <a:solidFill>
                  <a:schemeClr val="tx1"/>
                </a:solidFill>
              </a:rPr>
              <a:t>Continued.</a:t>
            </a:r>
          </a:p>
        </p:txBody>
      </p:sp>
      <p:sp>
        <p:nvSpPr>
          <p:cNvPr id="5" name="Content Placeholder 4">
            <a:extLst>
              <a:ext uri="{FF2B5EF4-FFF2-40B4-BE49-F238E27FC236}">
                <a16:creationId xmlns:a16="http://schemas.microsoft.com/office/drawing/2014/main" id="{8BAE99B3-0974-4EA4-7B90-EC478A0827F5}"/>
              </a:ext>
            </a:extLst>
          </p:cNvPr>
          <p:cNvSpPr>
            <a:spLocks noGrp="1"/>
          </p:cNvSpPr>
          <p:nvPr>
            <p:ph sz="quarter" idx="10"/>
          </p:nvPr>
        </p:nvSpPr>
        <p:spPr>
          <a:xfrm>
            <a:off x="5304937" y="671059"/>
            <a:ext cx="6250455" cy="5248276"/>
          </a:xfrm>
        </p:spPr>
        <p:txBody>
          <a:bodyPr>
            <a:normAutofit fontScale="92500"/>
          </a:bodyPr>
          <a:lstStyle/>
          <a:p>
            <a:pPr marL="0" indent="0">
              <a:buNone/>
            </a:pPr>
            <a:r>
              <a:rPr lang="en-US" sz="1100" b="1" dirty="0"/>
              <a:t>ELCC Standard 4.0: </a:t>
            </a:r>
            <a:r>
              <a:rPr lang="en-US" sz="1100" dirty="0"/>
              <a:t>A building-level education leader applies knowledge that promotes the success of every student by collaborating with faculty and community members, responding to diverse community interests and needs, and mobilizing community resources on behalf of the school by collecting and analyzing information pertinent to improvement of the school’s educational environment; promoting an understanding, appreciation, and use of the diverse cultural, social, and intellectual resources within the school community; building and sustaining positive school relationships with families and caregivers; and cultivating productive school relationships with community partners.</a:t>
            </a:r>
          </a:p>
          <a:p>
            <a:pPr marL="0" indent="0">
              <a:buNone/>
            </a:pPr>
            <a:r>
              <a:rPr lang="en-US" sz="1100" b="1" dirty="0"/>
              <a:t>ELCC Standard 5.0</a:t>
            </a:r>
            <a:r>
              <a:rPr lang="en-US" sz="1100" dirty="0"/>
              <a:t>: A building-level education leader applies knowledge that promotes the success of every student by acting with integrity, fairness, and in an ethical manner to ensure a school system of accountability for every student’s academic and social success by modeling school principles of self-awareness, reflective practice, transparency, and ethical behavior as related to their roles within the school; safeguarding the values of democracy, equity, and diversity within the school; evaluating the potential moral and legal consequences of decision making in the school; and promoting social justice within the school to ensure that individual student needs inform all aspects of schooling.</a:t>
            </a:r>
          </a:p>
          <a:p>
            <a:pPr marL="0" indent="0">
              <a:buNone/>
            </a:pPr>
            <a:r>
              <a:rPr lang="en-US" sz="1100" b="1" dirty="0"/>
              <a:t>ELCC Standard 6.0</a:t>
            </a:r>
            <a:r>
              <a:rPr lang="en-US" sz="1100" dirty="0"/>
              <a:t>: A building-level education leader applies knowledge that promotes the success of every student by understanding, responding to, and influencing the larger political, social, economic, legal, and cultural context through advocating for school students, families, and caregivers; acting to influence local, district, state, and national decisions affecting student learning in a school environment; and anticipating and assessing emerging trends and initiatives to adapt school-based leadership strategies.</a:t>
            </a:r>
          </a:p>
          <a:p>
            <a:pPr marL="0" indent="0">
              <a:buNone/>
            </a:pPr>
            <a:r>
              <a:rPr lang="en-US" sz="1100" b="1" dirty="0"/>
              <a:t>ELCC Standard 7.0: </a:t>
            </a:r>
            <a:r>
              <a:rPr lang="en-US" sz="1100" dirty="0"/>
              <a:t>A building-level education leader applies knowledge that promotes the success of every student through a substantial and sustained educational leadership internship experience that has school-based field experiences and clinical internship practice within a school setting and is monitored by a qualified, on-site mentor.</a:t>
            </a:r>
          </a:p>
        </p:txBody>
      </p:sp>
      <p:sp>
        <p:nvSpPr>
          <p:cNvPr id="2" name="Slide Number Placeholder 1">
            <a:extLst>
              <a:ext uri="{FF2B5EF4-FFF2-40B4-BE49-F238E27FC236}">
                <a16:creationId xmlns:a16="http://schemas.microsoft.com/office/drawing/2014/main" id="{062BC5B8-4897-CC5E-701D-C3BB059F9B16}"/>
              </a:ext>
            </a:extLst>
          </p:cNvPr>
          <p:cNvSpPr>
            <a:spLocks noGrp="1"/>
          </p:cNvSpPr>
          <p:nvPr>
            <p:ph type="sldNum" sz="quarter" idx="4"/>
          </p:nvPr>
        </p:nvSpPr>
        <p:spPr/>
        <p:txBody>
          <a:bodyPr/>
          <a:lstStyle/>
          <a:p>
            <a:fld id="{EA87306C-81BA-4795-A5CA-9392456A8C1E}" type="slidenum">
              <a:rPr lang="en-US" smtClean="0"/>
              <a:pPr/>
              <a:t>11</a:t>
            </a:fld>
            <a:endParaRPr lang="en-US" dirty="0"/>
          </a:p>
        </p:txBody>
      </p:sp>
      <p:sp>
        <p:nvSpPr>
          <p:cNvPr id="4" name="TextBox 3">
            <a:extLst>
              <a:ext uri="{FF2B5EF4-FFF2-40B4-BE49-F238E27FC236}">
                <a16:creationId xmlns:a16="http://schemas.microsoft.com/office/drawing/2014/main" id="{8EF2897D-67EA-5015-D347-54FC0727CC12}"/>
              </a:ext>
            </a:extLst>
          </p:cNvPr>
          <p:cNvSpPr txBox="1"/>
          <p:nvPr/>
        </p:nvSpPr>
        <p:spPr>
          <a:xfrm>
            <a:off x="5122023" y="49378"/>
            <a:ext cx="6094428" cy="369332"/>
          </a:xfrm>
          <a:prstGeom prst="rect">
            <a:avLst/>
          </a:prstGeom>
          <a:noFill/>
        </p:spPr>
        <p:txBody>
          <a:bodyPr wrap="square">
            <a:spAutoFit/>
          </a:bodyPr>
          <a:lstStyle/>
          <a:p>
            <a:r>
              <a:rPr lang="en-US" dirty="0">
                <a:latin typeface="Tenorite" panose="00000500000000000000" pitchFamily="2" charset="0"/>
              </a:rPr>
              <a:t> (ELLC Standards)</a:t>
            </a:r>
            <a:endParaRPr lang="en-US" dirty="0"/>
          </a:p>
        </p:txBody>
      </p:sp>
    </p:spTree>
    <p:extLst>
      <p:ext uri="{BB962C8B-B14F-4D97-AF65-F5344CB8AC3E}">
        <p14:creationId xmlns:p14="http://schemas.microsoft.com/office/powerpoint/2010/main" val="3556684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56E9-FD7C-5AA9-5DD0-B5B53E72DFC4}"/>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33981794-BA6A-BD1D-748F-BDA2478BA252}"/>
              </a:ext>
            </a:extLst>
          </p:cNvPr>
          <p:cNvSpPr>
            <a:spLocks noGrp="1"/>
          </p:cNvSpPr>
          <p:nvPr>
            <p:ph type="title"/>
          </p:nvPr>
        </p:nvSpPr>
        <p:spPr>
          <a:ln>
            <a:noFill/>
          </a:ln>
        </p:spPr>
        <p:txBody>
          <a:bodyPr/>
          <a:lstStyle/>
          <a:p>
            <a:r>
              <a:rPr lang="en-US" dirty="0">
                <a:solidFill>
                  <a:schemeClr val="tx1"/>
                </a:solidFill>
              </a:rPr>
              <a:t>Application of ELCC Standards</a:t>
            </a:r>
            <a:br>
              <a:rPr lang="en-US" dirty="0"/>
            </a:br>
            <a:r>
              <a:rPr lang="en-US" dirty="0"/>
              <a:t>.</a:t>
            </a:r>
          </a:p>
        </p:txBody>
      </p:sp>
      <p:sp>
        <p:nvSpPr>
          <p:cNvPr id="5" name="Content Placeholder 4">
            <a:extLst>
              <a:ext uri="{FF2B5EF4-FFF2-40B4-BE49-F238E27FC236}">
                <a16:creationId xmlns:a16="http://schemas.microsoft.com/office/drawing/2014/main" id="{212B9BD8-FF3A-D798-5959-DF3EAE99141C}"/>
              </a:ext>
            </a:extLst>
          </p:cNvPr>
          <p:cNvSpPr>
            <a:spLocks noGrp="1"/>
          </p:cNvSpPr>
          <p:nvPr>
            <p:ph sz="quarter" idx="10"/>
          </p:nvPr>
        </p:nvSpPr>
        <p:spPr>
          <a:xfrm>
            <a:off x="5304937" y="671059"/>
            <a:ext cx="6250455" cy="5248276"/>
          </a:xfrm>
        </p:spPr>
        <p:txBody>
          <a:bodyPr/>
          <a:lstStyle/>
          <a:p>
            <a:pPr marL="0" indent="0">
              <a:buNone/>
            </a:pPr>
            <a:r>
              <a:rPr lang="en-US" sz="1400" dirty="0"/>
              <a:t>Throughout my 12-week practicum experience, I have developed a comprehensive plan for SME Academy to communicate the school's mission &amp; vision to the appropriate school constituencies (ELCC 1.1) which included all of the stakeholders (Staff, Teachers, Students, Parents, etc.).   In addition, I also developed a curriculum and a program that incorporated cultural competence using instructional practices (ELCC2.1).  </a:t>
            </a:r>
          </a:p>
          <a:p>
            <a:pPr marL="0" indent="0">
              <a:buNone/>
            </a:pPr>
            <a:endParaRPr lang="en-US" sz="1400" dirty="0"/>
          </a:p>
          <a:p>
            <a:pPr marL="0" indent="0">
              <a:buNone/>
            </a:pPr>
            <a:r>
              <a:rPr lang="en-US" sz="1400" dirty="0"/>
              <a:t>The educational dilemma that I chose to target was the lack of representation of minorities in the subjects of Science Technology Engineering and Math (STEM). I spent the next (12) weeks formulating strategies &amp; developing collaboration to address this dilemma (ELCC 5.4), and to develop curriculum and programs based on students’ identity by building learning communities, conducting research and learning opportunities, while also providing career-related mentoring, including presenting and attending conferences on science, technology, engineering and mathematics (STEM).</a:t>
            </a:r>
          </a:p>
          <a:p>
            <a:pPr marL="0" indent="0">
              <a:buNone/>
            </a:pPr>
            <a:endParaRPr lang="en-US" sz="1100" dirty="0"/>
          </a:p>
        </p:txBody>
      </p:sp>
      <p:sp>
        <p:nvSpPr>
          <p:cNvPr id="2" name="Slide Number Placeholder 1">
            <a:extLst>
              <a:ext uri="{FF2B5EF4-FFF2-40B4-BE49-F238E27FC236}">
                <a16:creationId xmlns:a16="http://schemas.microsoft.com/office/drawing/2014/main" id="{7D8D7359-E124-1830-D804-1E41E1349A45}"/>
              </a:ext>
            </a:extLst>
          </p:cNvPr>
          <p:cNvSpPr>
            <a:spLocks noGrp="1"/>
          </p:cNvSpPr>
          <p:nvPr>
            <p:ph type="sldNum" sz="quarter" idx="4"/>
          </p:nvPr>
        </p:nvSpPr>
        <p:spPr/>
        <p:txBody>
          <a:bodyPr/>
          <a:lstStyle/>
          <a:p>
            <a:fld id="{EA87306C-81BA-4795-A5CA-9392456A8C1E}" type="slidenum">
              <a:rPr lang="en-US" smtClean="0"/>
              <a:pPr/>
              <a:t>12</a:t>
            </a:fld>
            <a:endParaRPr lang="en-US" dirty="0"/>
          </a:p>
        </p:txBody>
      </p:sp>
      <p:sp>
        <p:nvSpPr>
          <p:cNvPr id="4" name="TextBox 3">
            <a:extLst>
              <a:ext uri="{FF2B5EF4-FFF2-40B4-BE49-F238E27FC236}">
                <a16:creationId xmlns:a16="http://schemas.microsoft.com/office/drawing/2014/main" id="{853805A1-A292-E58F-F057-0E2FB5B4D349}"/>
              </a:ext>
            </a:extLst>
          </p:cNvPr>
          <p:cNvSpPr txBox="1"/>
          <p:nvPr/>
        </p:nvSpPr>
        <p:spPr>
          <a:xfrm>
            <a:off x="5122023" y="49378"/>
            <a:ext cx="6094428" cy="923330"/>
          </a:xfrm>
          <a:prstGeom prst="rect">
            <a:avLst/>
          </a:prstGeom>
          <a:noFill/>
        </p:spPr>
        <p:txBody>
          <a:bodyPr wrap="square">
            <a:spAutoFit/>
          </a:bodyPr>
          <a:lstStyle/>
          <a:p>
            <a:r>
              <a:rPr lang="en-US" dirty="0">
                <a:latin typeface="Tenorite" panose="00000500000000000000" pitchFamily="2" charset="0"/>
              </a:rPr>
              <a:t>Application of the Educational Leadership Constituent Council (ELCC) Standards.</a:t>
            </a:r>
          </a:p>
          <a:p>
            <a:endParaRPr lang="en-US" dirty="0"/>
          </a:p>
        </p:txBody>
      </p:sp>
    </p:spTree>
    <p:extLst>
      <p:ext uri="{BB962C8B-B14F-4D97-AF65-F5344CB8AC3E}">
        <p14:creationId xmlns:p14="http://schemas.microsoft.com/office/powerpoint/2010/main" val="412288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ln>
            <a:noFill/>
          </a:ln>
        </p:spPr>
        <p:txBody>
          <a:bodyPr/>
          <a:lstStyle/>
          <a:p>
            <a:r>
              <a:rPr lang="en-US" dirty="0">
                <a:solidFill>
                  <a:schemeClr val="tx1"/>
                </a:solidFill>
              </a:rPr>
              <a:t>Contracts &amp; Practicum Completion Verification</a:t>
            </a:r>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5295108" y="1517715"/>
            <a:ext cx="5716587" cy="3215671"/>
          </a:xfrm>
        </p:spPr>
        <p:txBody>
          <a:bodyPr anchor="ctr"/>
          <a:lstStyle/>
          <a:p>
            <a:pPr marL="285750" indent="-285750">
              <a:spcAft>
                <a:spcPts val="0"/>
              </a:spcAft>
              <a:buFont typeface="+mj-lt"/>
              <a:buAutoNum type="romanUcPeriod"/>
            </a:pPr>
            <a:r>
              <a:rPr lang="en-US" sz="3600" dirty="0"/>
              <a:t>Practicum Contract</a:t>
            </a:r>
          </a:p>
          <a:p>
            <a:pPr marL="285750" indent="-285750">
              <a:spcAft>
                <a:spcPts val="0"/>
              </a:spcAft>
              <a:buFont typeface="+mj-lt"/>
              <a:buAutoNum type="romanUcPeriod"/>
            </a:pPr>
            <a:r>
              <a:rPr lang="en-US" sz="3600" dirty="0"/>
              <a:t> Mentor Contract</a:t>
            </a:r>
          </a:p>
          <a:p>
            <a:pPr marL="285750" indent="-285750">
              <a:spcAft>
                <a:spcPts val="0"/>
              </a:spcAft>
              <a:buFont typeface="+mj-lt"/>
              <a:buAutoNum type="romanUcPeriod"/>
            </a:pPr>
            <a:r>
              <a:rPr lang="en-US" sz="3600" dirty="0"/>
              <a:t>Practicum Completion Verification</a:t>
            </a:r>
          </a:p>
          <a:p>
            <a:endParaRPr lang="en-US" sz="1400" dirty="0"/>
          </a:p>
        </p:txBody>
      </p:sp>
      <p:sp>
        <p:nvSpPr>
          <p:cNvPr id="4" name="TextBox 3">
            <a:extLst>
              <a:ext uri="{FF2B5EF4-FFF2-40B4-BE49-F238E27FC236}">
                <a16:creationId xmlns:a16="http://schemas.microsoft.com/office/drawing/2014/main" id="{6DA023C7-560C-B21E-30DD-170412E88E81}"/>
              </a:ext>
            </a:extLst>
          </p:cNvPr>
          <p:cNvSpPr txBox="1"/>
          <p:nvPr/>
        </p:nvSpPr>
        <p:spPr>
          <a:xfrm>
            <a:off x="5460964" y="136525"/>
            <a:ext cx="6094428" cy="646331"/>
          </a:xfrm>
          <a:prstGeom prst="rect">
            <a:avLst/>
          </a:prstGeom>
          <a:noFill/>
        </p:spPr>
        <p:txBody>
          <a:bodyPr wrap="square">
            <a:spAutoFit/>
          </a:bodyPr>
          <a:lstStyle/>
          <a:p>
            <a:r>
              <a:rPr lang="en-US" dirty="0"/>
              <a:t>Educational Leadership Practicum Handbook for School Administration and Supervision</a:t>
            </a:r>
            <a:endParaRPr lang="en-US" sz="1800" dirty="0"/>
          </a:p>
        </p:txBody>
      </p:sp>
      <p:sp>
        <p:nvSpPr>
          <p:cNvPr id="7" name="Arrow: Right 6">
            <a:extLst>
              <a:ext uri="{FF2B5EF4-FFF2-40B4-BE49-F238E27FC236}">
                <a16:creationId xmlns:a16="http://schemas.microsoft.com/office/drawing/2014/main" id="{C06689B0-43D5-F8DE-2DBB-572BB2D16DE7}"/>
              </a:ext>
            </a:extLst>
          </p:cNvPr>
          <p:cNvSpPr/>
          <p:nvPr/>
        </p:nvSpPr>
        <p:spPr>
          <a:xfrm>
            <a:off x="8330946" y="538195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BD2E423-A26E-A174-FE57-63FC410A6019}"/>
              </a:ext>
            </a:extLst>
          </p:cNvPr>
          <p:cNvSpPr txBox="1"/>
          <p:nvPr/>
        </p:nvSpPr>
        <p:spPr>
          <a:xfrm>
            <a:off x="5295108" y="4884018"/>
            <a:ext cx="3948846" cy="646331"/>
          </a:xfrm>
          <a:prstGeom prst="rect">
            <a:avLst/>
          </a:prstGeom>
          <a:noFill/>
        </p:spPr>
        <p:txBody>
          <a:bodyPr wrap="square">
            <a:spAutoFit/>
          </a:bodyPr>
          <a:lstStyle/>
          <a:p>
            <a:r>
              <a:rPr lang="en-US" b="1" dirty="0"/>
              <a:t>Control Key + Click the link to view all contracts.</a:t>
            </a:r>
            <a:endParaRPr lang="en-US" sz="1800" b="1" dirty="0"/>
          </a:p>
        </p:txBody>
      </p:sp>
      <p:sp>
        <p:nvSpPr>
          <p:cNvPr id="6" name="TextBox 5">
            <a:extLst>
              <a:ext uri="{FF2B5EF4-FFF2-40B4-BE49-F238E27FC236}">
                <a16:creationId xmlns:a16="http://schemas.microsoft.com/office/drawing/2014/main" id="{4DF0D6FF-7747-2D3D-D522-87C855256639}"/>
              </a:ext>
            </a:extLst>
          </p:cNvPr>
          <p:cNvSpPr txBox="1"/>
          <p:nvPr/>
        </p:nvSpPr>
        <p:spPr>
          <a:xfrm>
            <a:off x="9400882" y="5145079"/>
            <a:ext cx="2637147" cy="646331"/>
          </a:xfrm>
          <a:prstGeom prst="rect">
            <a:avLst/>
          </a:prstGeom>
          <a:noFill/>
        </p:spPr>
        <p:txBody>
          <a:bodyPr wrap="square">
            <a:spAutoFit/>
          </a:bodyPr>
          <a:lstStyle/>
          <a:p>
            <a:r>
              <a:rPr lang="en-US" dirty="0">
                <a:hlinkClick r:id="rId2"/>
              </a:rPr>
              <a:t>Contracts &amp; Practicum Completion Verification</a:t>
            </a:r>
            <a:endParaRPr lang="en-US" dirty="0"/>
          </a:p>
        </p:txBody>
      </p:sp>
    </p:spTree>
    <p:extLst>
      <p:ext uri="{BB962C8B-B14F-4D97-AF65-F5344CB8AC3E}">
        <p14:creationId xmlns:p14="http://schemas.microsoft.com/office/powerpoint/2010/main" val="101290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A48E5-26F2-8043-E7B7-2474D7592A36}"/>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54DCC2B4-0137-9335-7387-4150C9D9888D}"/>
              </a:ext>
            </a:extLst>
          </p:cNvPr>
          <p:cNvSpPr>
            <a:spLocks noGrp="1"/>
          </p:cNvSpPr>
          <p:nvPr>
            <p:ph type="title"/>
          </p:nvPr>
        </p:nvSpPr>
        <p:spPr>
          <a:ln>
            <a:noFill/>
          </a:ln>
        </p:spPr>
        <p:txBody>
          <a:bodyPr/>
          <a:lstStyle/>
          <a:p>
            <a:r>
              <a:rPr lang="en-US" noProof="0" dirty="0">
                <a:solidFill>
                  <a:schemeClr val="tx1"/>
                </a:solidFill>
              </a:rPr>
              <a:t>ELLC Weekly LOGS &amp; REFLECTIONs</a:t>
            </a:r>
            <a:endParaRPr lang="en-US" dirty="0">
              <a:solidFill>
                <a:schemeClr val="tx1"/>
              </a:solidFill>
            </a:endParaRPr>
          </a:p>
        </p:txBody>
      </p:sp>
      <p:sp>
        <p:nvSpPr>
          <p:cNvPr id="50" name="Text Placeholder 17">
            <a:extLst>
              <a:ext uri="{FF2B5EF4-FFF2-40B4-BE49-F238E27FC236}">
                <a16:creationId xmlns:a16="http://schemas.microsoft.com/office/drawing/2014/main" id="{E595D9B2-567E-B3B3-A02D-80256B3710A7}"/>
              </a:ext>
            </a:extLst>
          </p:cNvPr>
          <p:cNvSpPr>
            <a:spLocks noGrp="1"/>
          </p:cNvSpPr>
          <p:nvPr>
            <p:ph sz="quarter" idx="10"/>
          </p:nvPr>
        </p:nvSpPr>
        <p:spPr>
          <a:xfrm>
            <a:off x="5295108" y="1757713"/>
            <a:ext cx="5716587" cy="3215671"/>
          </a:xfrm>
        </p:spPr>
        <p:txBody>
          <a:bodyPr anchor="ctr"/>
          <a:lstStyle/>
          <a:p>
            <a:r>
              <a:rPr lang="en-US" sz="1400" dirty="0"/>
              <a:t>ELCC Program Standard 1.0                                                       </a:t>
            </a:r>
          </a:p>
          <a:p>
            <a:r>
              <a:rPr lang="en-US" sz="1400" dirty="0"/>
              <a:t>ELCC Program Standard 2.0                                                       </a:t>
            </a:r>
          </a:p>
          <a:p>
            <a:r>
              <a:rPr lang="en-US" sz="1400" dirty="0"/>
              <a:t>ELCC Program Standard 3.0                                                     </a:t>
            </a:r>
          </a:p>
          <a:p>
            <a:r>
              <a:rPr lang="en-US" sz="1400" dirty="0"/>
              <a:t>ELCC Program Standard 4.0                                                     </a:t>
            </a:r>
          </a:p>
          <a:p>
            <a:r>
              <a:rPr lang="en-US" sz="1400" dirty="0"/>
              <a:t>ELCC Program Standard 5.0                                                     </a:t>
            </a:r>
          </a:p>
          <a:p>
            <a:r>
              <a:rPr lang="en-US" sz="1400" dirty="0"/>
              <a:t>ELCC Program Standard 6.0                                                     </a:t>
            </a:r>
          </a:p>
          <a:p>
            <a:r>
              <a:rPr lang="en-US" sz="1400" dirty="0"/>
              <a:t>ELCC Program Standard 7.0</a:t>
            </a:r>
          </a:p>
        </p:txBody>
      </p:sp>
      <p:sp>
        <p:nvSpPr>
          <p:cNvPr id="4" name="TextBox 3">
            <a:extLst>
              <a:ext uri="{FF2B5EF4-FFF2-40B4-BE49-F238E27FC236}">
                <a16:creationId xmlns:a16="http://schemas.microsoft.com/office/drawing/2014/main" id="{5A928057-48A4-5C9D-E696-A5092BC9BD1A}"/>
              </a:ext>
            </a:extLst>
          </p:cNvPr>
          <p:cNvSpPr txBox="1"/>
          <p:nvPr/>
        </p:nvSpPr>
        <p:spPr>
          <a:xfrm>
            <a:off x="5460964" y="136525"/>
            <a:ext cx="6094428" cy="646331"/>
          </a:xfrm>
          <a:prstGeom prst="rect">
            <a:avLst/>
          </a:prstGeom>
          <a:noFill/>
        </p:spPr>
        <p:txBody>
          <a:bodyPr wrap="square">
            <a:spAutoFit/>
          </a:bodyPr>
          <a:lstStyle/>
          <a:p>
            <a:r>
              <a:rPr lang="en-US" dirty="0"/>
              <a:t>Educational Leadership Constituent Council (ELCC) Weekly Logs and Reflection</a:t>
            </a:r>
            <a:endParaRPr lang="en-US" sz="1800" dirty="0"/>
          </a:p>
        </p:txBody>
      </p:sp>
      <p:sp>
        <p:nvSpPr>
          <p:cNvPr id="7" name="Arrow: Right 6">
            <a:extLst>
              <a:ext uri="{FF2B5EF4-FFF2-40B4-BE49-F238E27FC236}">
                <a16:creationId xmlns:a16="http://schemas.microsoft.com/office/drawing/2014/main" id="{8E9D9C10-EC7C-F0A3-406B-F77044F546A5}"/>
              </a:ext>
            </a:extLst>
          </p:cNvPr>
          <p:cNvSpPr/>
          <p:nvPr/>
        </p:nvSpPr>
        <p:spPr>
          <a:xfrm>
            <a:off x="7781926" y="551713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DF17509-5334-3ECA-11F5-D58895160C25}"/>
              </a:ext>
            </a:extLst>
          </p:cNvPr>
          <p:cNvSpPr txBox="1"/>
          <p:nvPr/>
        </p:nvSpPr>
        <p:spPr>
          <a:xfrm>
            <a:off x="4995129" y="5113122"/>
            <a:ext cx="3948846" cy="646331"/>
          </a:xfrm>
          <a:prstGeom prst="rect">
            <a:avLst/>
          </a:prstGeom>
          <a:noFill/>
        </p:spPr>
        <p:txBody>
          <a:bodyPr wrap="square">
            <a:spAutoFit/>
          </a:bodyPr>
          <a:lstStyle/>
          <a:p>
            <a:r>
              <a:rPr lang="en-US" b="1" dirty="0"/>
              <a:t>Control Key + Click the link to view logs &amp; reflections.</a:t>
            </a:r>
            <a:endParaRPr lang="en-US" sz="1800" b="1" dirty="0"/>
          </a:p>
        </p:txBody>
      </p:sp>
      <p:sp>
        <p:nvSpPr>
          <p:cNvPr id="6" name="TextBox 5">
            <a:extLst>
              <a:ext uri="{FF2B5EF4-FFF2-40B4-BE49-F238E27FC236}">
                <a16:creationId xmlns:a16="http://schemas.microsoft.com/office/drawing/2014/main" id="{7911BDEB-BD9C-340C-A0E0-8BF896757A5F}"/>
              </a:ext>
            </a:extLst>
          </p:cNvPr>
          <p:cNvSpPr txBox="1"/>
          <p:nvPr/>
        </p:nvSpPr>
        <p:spPr>
          <a:xfrm>
            <a:off x="8943975" y="5511279"/>
            <a:ext cx="1961918" cy="646331"/>
          </a:xfrm>
          <a:prstGeom prst="rect">
            <a:avLst/>
          </a:prstGeom>
          <a:noFill/>
        </p:spPr>
        <p:txBody>
          <a:bodyPr wrap="square">
            <a:spAutoFit/>
          </a:bodyPr>
          <a:lstStyle/>
          <a:p>
            <a:r>
              <a:rPr lang="en-US" dirty="0">
                <a:hlinkClick r:id="rId2"/>
              </a:rPr>
              <a:t>ELLC Weekly Logs &amp; Reflections</a:t>
            </a:r>
            <a:endParaRPr lang="en-US" dirty="0"/>
          </a:p>
        </p:txBody>
      </p:sp>
    </p:spTree>
    <p:extLst>
      <p:ext uri="{BB962C8B-B14F-4D97-AF65-F5344CB8AC3E}">
        <p14:creationId xmlns:p14="http://schemas.microsoft.com/office/powerpoint/2010/main" val="135515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een rolling hills with a sunset">
            <a:extLst>
              <a:ext uri="{FF2B5EF4-FFF2-40B4-BE49-F238E27FC236}">
                <a16:creationId xmlns:a16="http://schemas.microsoft.com/office/drawing/2014/main" id="{565AB0FC-9FCD-FDB2-1D84-F3D855D83877}"/>
              </a:ext>
            </a:extLst>
          </p:cNvPr>
          <p:cNvPicPr>
            <a:picLocks noGrp="1" noChangeAspect="1"/>
          </p:cNvPicPr>
          <p:nvPr>
            <p:ph type="pic" sz="quarter" idx="10"/>
          </p:nvPr>
        </p:nvPicPr>
        <p:blipFill>
          <a:blip r:embed="rId2"/>
          <a:srcRect/>
          <a:stretch/>
        </p:blipFill>
        <p:spPr/>
      </p:pic>
      <p:sp>
        <p:nvSpPr>
          <p:cNvPr id="47" name="Title 46">
            <a:extLst>
              <a:ext uri="{FF2B5EF4-FFF2-40B4-BE49-F238E27FC236}">
                <a16:creationId xmlns:a16="http://schemas.microsoft.com/office/drawing/2014/main" id="{3F9E60C6-15AA-4C95-9519-652CD08A827C}"/>
              </a:ext>
            </a:extLst>
          </p:cNvPr>
          <p:cNvSpPr>
            <a:spLocks noGrp="1"/>
          </p:cNvSpPr>
          <p:nvPr>
            <p:ph type="title"/>
          </p:nvPr>
        </p:nvSpPr>
        <p:spPr/>
        <p:txBody>
          <a:bodyPr/>
          <a:lstStyle/>
          <a:p>
            <a:r>
              <a:rPr lang="en-US" dirty="0"/>
              <a:t>Implementing Solutions</a:t>
            </a:r>
          </a:p>
        </p:txBody>
      </p:sp>
      <p:sp>
        <p:nvSpPr>
          <p:cNvPr id="4" name="Text Placeholder 3">
            <a:extLst>
              <a:ext uri="{FF2B5EF4-FFF2-40B4-BE49-F238E27FC236}">
                <a16:creationId xmlns:a16="http://schemas.microsoft.com/office/drawing/2014/main" id="{39D3AADE-5119-8CE2-0DD5-2BD7E3403288}"/>
              </a:ext>
            </a:extLst>
          </p:cNvPr>
          <p:cNvSpPr>
            <a:spLocks noGrp="1"/>
          </p:cNvSpPr>
          <p:nvPr>
            <p:ph type="body" sz="quarter" idx="11"/>
          </p:nvPr>
        </p:nvSpPr>
        <p:spPr>
          <a:xfrm>
            <a:off x="6826894" y="2071688"/>
            <a:ext cx="4782494" cy="2732087"/>
          </a:xfrm>
        </p:spPr>
        <p:txBody>
          <a:bodyPr/>
          <a:lstStyle/>
          <a:p>
            <a:r>
              <a:rPr lang="en-US" sz="1400" dirty="0">
                <a:solidFill>
                  <a:schemeClr val="bg1"/>
                </a:solidFill>
              </a:rPr>
              <a:t>Instructional Maintenance and Improvement</a:t>
            </a:r>
          </a:p>
          <a:p>
            <a:r>
              <a:rPr lang="en-US" sz="1400" dirty="0">
                <a:solidFill>
                  <a:schemeClr val="bg1"/>
                </a:solidFill>
              </a:rPr>
              <a:t>Professional Development and Services</a:t>
            </a:r>
          </a:p>
          <a:p>
            <a:r>
              <a:rPr lang="en-US" sz="1400" dirty="0">
                <a:solidFill>
                  <a:schemeClr val="bg1"/>
                </a:solidFill>
              </a:rPr>
              <a:t>Pupil Development and Services</a:t>
            </a:r>
          </a:p>
          <a:p>
            <a:r>
              <a:rPr lang="en-US" sz="1400" dirty="0">
                <a:solidFill>
                  <a:schemeClr val="bg1"/>
                </a:solidFill>
              </a:rPr>
              <a:t>Administration of Facilities and Finance</a:t>
            </a:r>
          </a:p>
          <a:p>
            <a:r>
              <a:rPr lang="en-US" sz="1400" dirty="0">
                <a:solidFill>
                  <a:schemeClr val="bg1"/>
                </a:solidFill>
              </a:rPr>
              <a:t>Organizational Relationships and Services</a:t>
            </a:r>
          </a:p>
        </p:txBody>
      </p:sp>
      <p:sp>
        <p:nvSpPr>
          <p:cNvPr id="20" name="Slide Number Placeholder 19">
            <a:extLst>
              <a:ext uri="{FF2B5EF4-FFF2-40B4-BE49-F238E27FC236}">
                <a16:creationId xmlns:a16="http://schemas.microsoft.com/office/drawing/2014/main" id="{DA9558D5-EB6D-C2EA-C5E2-790769448541}"/>
              </a:ext>
            </a:extLst>
          </p:cNvPr>
          <p:cNvSpPr>
            <a:spLocks noGrp="1"/>
          </p:cNvSpPr>
          <p:nvPr>
            <p:ph type="sldNum" sz="quarter" idx="4"/>
          </p:nvPr>
        </p:nvSpPr>
        <p:spPr/>
        <p:txBody>
          <a:bodyPr/>
          <a:lstStyle/>
          <a:p>
            <a:fld id="{EA87306C-81BA-4795-A5CA-9392456A8C1E}" type="slidenum">
              <a:rPr lang="en-US" smtClean="0"/>
              <a:pPr/>
              <a:t>15</a:t>
            </a:fld>
            <a:endParaRPr lang="en-US" dirty="0"/>
          </a:p>
        </p:txBody>
      </p:sp>
    </p:spTree>
    <p:extLst>
      <p:ext uri="{BB962C8B-B14F-4D97-AF65-F5344CB8AC3E}">
        <p14:creationId xmlns:p14="http://schemas.microsoft.com/office/powerpoint/2010/main" val="359029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ln>
            <a:noFill/>
          </a:ln>
        </p:spPr>
        <p:txBody>
          <a:bodyPr/>
          <a:lstStyle/>
          <a:p>
            <a:r>
              <a:rPr lang="en-US" dirty="0">
                <a:solidFill>
                  <a:schemeClr val="tx1"/>
                </a:solidFill>
              </a:rPr>
              <a:t>Cybersecurity Workforce Development and Training for Underserved Communities Program Overview of (ELCC) Implementation for 12 weeks</a:t>
            </a:r>
            <a:br>
              <a:rPr lang="en-US" dirty="0"/>
            </a:br>
            <a:endParaRPr lang="en-US" dirty="0"/>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5479818" y="136526"/>
            <a:ext cx="5716587" cy="2191896"/>
          </a:xfrm>
        </p:spPr>
        <p:txBody>
          <a:bodyPr anchor="ctr">
            <a:normAutofit lnSpcReduction="10000"/>
          </a:bodyPr>
          <a:lstStyle/>
          <a:p>
            <a:pPr marL="0" indent="0">
              <a:buNone/>
            </a:pPr>
            <a:r>
              <a:rPr lang="en-US" sz="1000" b="1" dirty="0"/>
              <a:t>ELCC STANDARD ELEMENTS: </a:t>
            </a:r>
            <a:r>
              <a:rPr lang="en-US" sz="1000" b="1" dirty="0" err="1"/>
              <a:t>Colloaborating</a:t>
            </a:r>
            <a:r>
              <a:rPr lang="en-US" sz="1000" b="1" dirty="0"/>
              <a:t>, Developing, implement a shared vision for the School.</a:t>
            </a:r>
          </a:p>
          <a:p>
            <a:r>
              <a:rPr lang="en-US" sz="1000" dirty="0"/>
              <a:t>ELCC 1.1: Candidates understand and can collaboratively develop, articulate, implement, and steward a shared vision of learning for a school.</a:t>
            </a:r>
          </a:p>
          <a:p>
            <a:r>
              <a:rPr lang="en-US" sz="1000" dirty="0"/>
              <a:t>ELCC 1.2: Candidates understand and can collect and use data to identify school goals, assess organizational effectiveness, and implement plans to achieve school goals.</a:t>
            </a:r>
          </a:p>
          <a:p>
            <a:r>
              <a:rPr lang="en-US" sz="1000" dirty="0"/>
              <a:t>ELCC 1.3: Candidates understand and can promote continual and sustainable school improvement.</a:t>
            </a:r>
          </a:p>
          <a:p>
            <a:r>
              <a:rPr lang="en-US" sz="1000" dirty="0"/>
              <a:t>ELCC 1.4: Candidates understand and can evaluate school progress and revise school plans supported by school stakeholders.                                                         </a:t>
            </a:r>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16</a:t>
            </a:fld>
            <a:endParaRPr lang="en-US" dirty="0"/>
          </a:p>
        </p:txBody>
      </p:sp>
      <p:sp>
        <p:nvSpPr>
          <p:cNvPr id="5" name="TextBox 4">
            <a:extLst>
              <a:ext uri="{FF2B5EF4-FFF2-40B4-BE49-F238E27FC236}">
                <a16:creationId xmlns:a16="http://schemas.microsoft.com/office/drawing/2014/main" id="{20FAB044-B36C-1CC0-DB43-4ACD39F43692}"/>
              </a:ext>
            </a:extLst>
          </p:cNvPr>
          <p:cNvSpPr txBox="1"/>
          <p:nvPr/>
        </p:nvSpPr>
        <p:spPr>
          <a:xfrm>
            <a:off x="5479818" y="2383928"/>
            <a:ext cx="6094428" cy="3785652"/>
          </a:xfrm>
          <a:prstGeom prst="rect">
            <a:avLst/>
          </a:prstGeom>
          <a:noFill/>
        </p:spPr>
        <p:txBody>
          <a:bodyPr wrap="square">
            <a:spAutoFit/>
          </a:bodyPr>
          <a:lstStyle/>
          <a:p>
            <a:r>
              <a:rPr lang="en-US" sz="1200" b="1" dirty="0"/>
              <a:t>Cybersecurity Workforce Development and Training for Underserved Communities Program. </a:t>
            </a:r>
          </a:p>
          <a:p>
            <a:endParaRPr lang="en-US" sz="1200" dirty="0"/>
          </a:p>
          <a:p>
            <a:r>
              <a:rPr lang="en-US" sz="1200" dirty="0"/>
              <a:t>Over this 12-week duration, I worked with the SME Academy to develop STEM curriculum and  Workforce Development Training for students Underserved Communities (CWD) program addresses the cyber workforce shortage through outreach to and hands-on training for potential cyber staff of all ages. By utilizing cooperative agreements with community-based, non-profit organizations, the program helps individuals develop their cyber skills through entry-level training and apprenticeship programs. </a:t>
            </a:r>
          </a:p>
          <a:p>
            <a:endParaRPr lang="en-US" sz="1200" dirty="0"/>
          </a:p>
          <a:p>
            <a:r>
              <a:rPr lang="en-US" sz="1200" dirty="0"/>
              <a:t>Since the program focuses on the aptitude of the individuals rather than their educational background, The SME Academy is helping to support workforce development across traditionally underserved communities, and students of color. </a:t>
            </a:r>
          </a:p>
          <a:p>
            <a:endParaRPr lang="en-US" sz="1200" dirty="0"/>
          </a:p>
          <a:p>
            <a:r>
              <a:rPr lang="en-US" sz="1200" dirty="0"/>
              <a:t>The program also supports the innovative to training and recruitment of cyber professionals, to increase diversity across the cyber workforce. This provides different perspectives, which can enable cyber professionals to tackle cyber issues from new angles and can help achieve many of the goals of the Diversity, Equity, Inclusion, Accessibility (DEIA) Executive Order. </a:t>
            </a:r>
          </a:p>
          <a:p>
            <a:endParaRPr lang="en-US" sz="1200" dirty="0"/>
          </a:p>
        </p:txBody>
      </p:sp>
    </p:spTree>
    <p:extLst>
      <p:ext uri="{BB962C8B-B14F-4D97-AF65-F5344CB8AC3E}">
        <p14:creationId xmlns:p14="http://schemas.microsoft.com/office/powerpoint/2010/main" val="132256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ln>
            <a:noFill/>
          </a:ln>
        </p:spPr>
        <p:txBody>
          <a:bodyPr/>
          <a:lstStyle/>
          <a:p>
            <a:r>
              <a:rPr lang="en-US" dirty="0">
                <a:solidFill>
                  <a:schemeClr val="tx1"/>
                </a:solidFill>
              </a:rPr>
              <a:t>Cybersecurity Workforce Development and Training for Underserved Communities Program STRATEGY</a:t>
            </a:r>
            <a:br>
              <a:rPr lang="en-US" dirty="0"/>
            </a:br>
            <a:endParaRPr lang="en-US" dirty="0"/>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5479818" y="136526"/>
            <a:ext cx="5716587" cy="2191896"/>
          </a:xfrm>
        </p:spPr>
        <p:txBody>
          <a:bodyPr anchor="ctr">
            <a:normAutofit lnSpcReduction="10000"/>
          </a:bodyPr>
          <a:lstStyle/>
          <a:p>
            <a:pPr marL="0" indent="0">
              <a:buNone/>
            </a:pPr>
            <a:r>
              <a:rPr lang="en-US" sz="1000" b="1" dirty="0"/>
              <a:t>ELCC STANDARD ELEMENTS: Collaborating, Developing, and implementing a shared vision for the School.</a:t>
            </a:r>
          </a:p>
          <a:p>
            <a:r>
              <a:rPr lang="en-US" sz="1000" dirty="0"/>
              <a:t>ELCC 1.1: Candidates understand and can collaboratively develop, articulate, implement, and steward a shared vision of learning for a school.</a:t>
            </a:r>
          </a:p>
          <a:p>
            <a:r>
              <a:rPr lang="en-US" sz="1000" dirty="0"/>
              <a:t>ELCC 1.2: Candidates understand and can collect and use data to identify school goals, assess organizational effectiveness, and implement plans to achieve school goals.</a:t>
            </a:r>
          </a:p>
          <a:p>
            <a:r>
              <a:rPr lang="en-US" sz="1000" dirty="0"/>
              <a:t>ELCC 1.3: Candidates understand and can promote continual and sustainable school improvement.</a:t>
            </a:r>
          </a:p>
          <a:p>
            <a:r>
              <a:rPr lang="en-US" sz="1000" dirty="0"/>
              <a:t>ELCC 1.4: Candidates understand and can evaluate school progress and revise school plans supported by school stakeholders.                                                         </a:t>
            </a:r>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17</a:t>
            </a:fld>
            <a:endParaRPr lang="en-US" dirty="0"/>
          </a:p>
        </p:txBody>
      </p:sp>
      <p:sp>
        <p:nvSpPr>
          <p:cNvPr id="5" name="TextBox 4">
            <a:extLst>
              <a:ext uri="{FF2B5EF4-FFF2-40B4-BE49-F238E27FC236}">
                <a16:creationId xmlns:a16="http://schemas.microsoft.com/office/drawing/2014/main" id="{20FAB044-B36C-1CC0-DB43-4ACD39F43692}"/>
              </a:ext>
            </a:extLst>
          </p:cNvPr>
          <p:cNvSpPr txBox="1"/>
          <p:nvPr/>
        </p:nvSpPr>
        <p:spPr>
          <a:xfrm>
            <a:off x="5479818" y="2383928"/>
            <a:ext cx="6094428" cy="3877985"/>
          </a:xfrm>
          <a:prstGeom prst="rect">
            <a:avLst/>
          </a:prstGeom>
          <a:noFill/>
        </p:spPr>
        <p:txBody>
          <a:bodyPr wrap="square">
            <a:spAutoFit/>
          </a:bodyPr>
          <a:lstStyle/>
          <a:p>
            <a:r>
              <a:rPr lang="en-US" dirty="0"/>
              <a:t>The Cybersecurity Workforce Development and Training for Underserved Communities (CWD) program aims to: </a:t>
            </a:r>
          </a:p>
          <a:p>
            <a:endParaRPr lang="en-US" dirty="0"/>
          </a:p>
          <a:p>
            <a:pPr algn="l">
              <a:buFont typeface="Arial" panose="020B0604020202020204" pitchFamily="34" charset="0"/>
              <a:buChar char="•"/>
            </a:pPr>
            <a:r>
              <a:rPr lang="en-US" i="0" dirty="0">
                <a:effectLst/>
              </a:rPr>
              <a:t>Develop and implement a comprehensive strategy that establishes lanes to develop and retain cybersecurity professionals </a:t>
            </a:r>
          </a:p>
          <a:p>
            <a:pPr algn="l">
              <a:buFont typeface="Arial" panose="020B0604020202020204" pitchFamily="34" charset="0"/>
              <a:buChar char="•"/>
            </a:pPr>
            <a:r>
              <a:rPr lang="en-US" i="0" dirty="0">
                <a:effectLst/>
              </a:rPr>
              <a:t>Decrease the cybersecurity workforce shortage by placing graduates into entry-level roles </a:t>
            </a:r>
          </a:p>
          <a:p>
            <a:pPr algn="l">
              <a:buFont typeface="Arial" panose="020B0604020202020204" pitchFamily="34" charset="0"/>
              <a:buChar char="•"/>
            </a:pPr>
            <a:r>
              <a:rPr lang="en-US" i="0" dirty="0">
                <a:effectLst/>
              </a:rPr>
              <a:t>Deliver entry-level cybersecurity training to prospective talent from nontraditional places </a:t>
            </a:r>
          </a:p>
          <a:p>
            <a:pPr algn="l">
              <a:buFont typeface="Arial" panose="020B0604020202020204" pitchFamily="34" charset="0"/>
              <a:buChar char="•"/>
            </a:pPr>
            <a:r>
              <a:rPr lang="en-US" i="0" dirty="0">
                <a:effectLst/>
              </a:rPr>
              <a:t>Provide hands-on and professional development experience through apprenticeships</a:t>
            </a:r>
          </a:p>
          <a:p>
            <a:endParaRPr lang="en-US" sz="1200" dirty="0"/>
          </a:p>
        </p:txBody>
      </p:sp>
    </p:spTree>
    <p:extLst>
      <p:ext uri="{BB962C8B-B14F-4D97-AF65-F5344CB8AC3E}">
        <p14:creationId xmlns:p14="http://schemas.microsoft.com/office/powerpoint/2010/main" val="165534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field of wheat with tracks in it">
            <a:extLst>
              <a:ext uri="{FF2B5EF4-FFF2-40B4-BE49-F238E27FC236}">
                <a16:creationId xmlns:a16="http://schemas.microsoft.com/office/drawing/2014/main" id="{5BA975B6-ACDF-974C-4B0A-792DE5F09CB6}"/>
              </a:ext>
            </a:extLst>
          </p:cNvPr>
          <p:cNvPicPr>
            <a:picLocks noGrp="1" noChangeAspect="1"/>
          </p:cNvPicPr>
          <p:nvPr>
            <p:ph type="pic" sz="quarter" idx="10"/>
          </p:nvPr>
        </p:nvPicPr>
        <p:blipFill>
          <a:blip r:embed="rId2">
            <a:alphaModFix amt="50000"/>
          </a:blip>
          <a:srcRect/>
          <a:stretch/>
        </p:blipFill>
        <p:spPr/>
      </p:pic>
      <p:sp>
        <p:nvSpPr>
          <p:cNvPr id="3" name="Title 2">
            <a:extLst>
              <a:ext uri="{FF2B5EF4-FFF2-40B4-BE49-F238E27FC236}">
                <a16:creationId xmlns:a16="http://schemas.microsoft.com/office/drawing/2014/main" id="{05BF4AF3-2D87-5D1D-245D-49E6F0B09A40}"/>
              </a:ext>
            </a:extLst>
          </p:cNvPr>
          <p:cNvSpPr>
            <a:spLocks noGrp="1"/>
          </p:cNvSpPr>
          <p:nvPr>
            <p:ph type="title"/>
          </p:nvPr>
        </p:nvSpPr>
        <p:spPr/>
        <p:txBody>
          <a:bodyPr/>
          <a:lstStyle/>
          <a:p>
            <a:r>
              <a:rPr lang="en-US" dirty="0"/>
              <a:t>Research &amp; </a:t>
            </a:r>
            <a:r>
              <a:rPr lang="en-US" dirty="0" err="1"/>
              <a:t>StATICS</a:t>
            </a:r>
            <a:endParaRPr lang="en-US" dirty="0"/>
          </a:p>
        </p:txBody>
      </p:sp>
    </p:spTree>
    <p:extLst>
      <p:ext uri="{BB962C8B-B14F-4D97-AF65-F5344CB8AC3E}">
        <p14:creationId xmlns:p14="http://schemas.microsoft.com/office/powerpoint/2010/main" val="171007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ln>
            <a:noFill/>
          </a:ln>
        </p:spPr>
        <p:txBody>
          <a:bodyPr>
            <a:normAutofit fontScale="90000"/>
          </a:bodyPr>
          <a:lstStyle/>
          <a:p>
            <a:r>
              <a:rPr lang="en-US" noProof="0" dirty="0">
                <a:solidFill>
                  <a:schemeClr val="tx1"/>
                </a:solidFill>
              </a:rPr>
              <a:t>Week 1 REFLECTION: Educational Leadership Constituent Council (ELCC) Standard (1.1), (2.1),(5.4),(2.2),(4.3). Over 10.2 million people work in a STEM field in the US as of 2020.</a:t>
            </a:r>
            <a:br>
              <a:rPr lang="en-US" noProof="0" dirty="0">
                <a:solidFill>
                  <a:schemeClr val="tx1"/>
                </a:solidFill>
              </a:rPr>
            </a:br>
            <a:r>
              <a:rPr lang="en-US" noProof="0" dirty="0">
                <a:solidFill>
                  <a:schemeClr val="tx1"/>
                </a:solidFill>
              </a:rPr>
              <a:t>STEM jobs are projected to grow 8.8% between 2017 and 2029.</a:t>
            </a:r>
            <a:br>
              <a:rPr lang="en-US" noProof="0" dirty="0"/>
            </a:br>
            <a:endParaRPr lang="en-US" dirty="0"/>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5540205" y="3879423"/>
            <a:ext cx="5716587" cy="3215671"/>
          </a:xfrm>
        </p:spPr>
        <p:txBody>
          <a:bodyPr anchor="ctr"/>
          <a:lstStyle/>
          <a:p>
            <a:r>
              <a:rPr lang="en-US" sz="1100" dirty="0"/>
              <a:t> I developed a draft comprehensive plan for SME Academy to communicate the school's mission &amp; vision to the appropriate school constituencies (ELCC 1.1) which included all of the stakeholders (Staff, Teachers, Students, Parents, etc.).   In addition, I also developed a draft curriculum and a program that incorporated cultural competence using instructional practices (ELCC2.1).  </a:t>
            </a:r>
          </a:p>
          <a:p>
            <a:endParaRPr lang="en-US" sz="1100" dirty="0"/>
          </a:p>
          <a:p>
            <a:r>
              <a:rPr lang="en-US" sz="1100" dirty="0"/>
              <a:t>The educational dilemma that I chose to target was the lack of representation from minorities in the subjects of Science Technology Engineering and Math (STEM). I spent this week formulating strategies to address the dilemmas (ELCC 5.4), and </a:t>
            </a:r>
            <a:r>
              <a:rPr lang="en-US" sz="1100" dirty="0" err="1"/>
              <a:t>im</a:t>
            </a:r>
            <a:r>
              <a:rPr lang="en-US" sz="1100" dirty="0"/>
              <a:t> starting to draft curriculum and programs based on students’ identities by building learning communities and conducting research and learning opportunities.</a:t>
            </a:r>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19</a:t>
            </a:fld>
            <a:endParaRPr lang="en-US" dirty="0"/>
          </a:p>
        </p:txBody>
      </p:sp>
      <p:pic>
        <p:nvPicPr>
          <p:cNvPr id="5" name="Picture 4" descr="A graph and chart of different occupations&#10;&#10;Description automatically generated with medium confidence">
            <a:extLst>
              <a:ext uri="{FF2B5EF4-FFF2-40B4-BE49-F238E27FC236}">
                <a16:creationId xmlns:a16="http://schemas.microsoft.com/office/drawing/2014/main" id="{B402D074-85D3-C7B4-F726-66EE90D327DB}"/>
              </a:ext>
            </a:extLst>
          </p:cNvPr>
          <p:cNvPicPr>
            <a:picLocks noChangeAspect="1"/>
          </p:cNvPicPr>
          <p:nvPr/>
        </p:nvPicPr>
        <p:blipFill>
          <a:blip r:embed="rId2"/>
          <a:stretch>
            <a:fillRect/>
          </a:stretch>
        </p:blipFill>
        <p:spPr>
          <a:xfrm>
            <a:off x="5521385" y="124330"/>
            <a:ext cx="5490310" cy="4117732"/>
          </a:xfrm>
          <a:prstGeom prst="rect">
            <a:avLst/>
          </a:prstGeom>
        </p:spPr>
      </p:pic>
    </p:spTree>
    <p:extLst>
      <p:ext uri="{BB962C8B-B14F-4D97-AF65-F5344CB8AC3E}">
        <p14:creationId xmlns:p14="http://schemas.microsoft.com/office/powerpoint/2010/main" val="333167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700B73AD-8547-AF31-97BF-B4751FA7A26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BE74A7F-6AF7-6404-038B-49BDA479A00D}"/>
              </a:ext>
            </a:extLst>
          </p:cNvPr>
          <p:cNvSpPr>
            <a:spLocks noGrp="1"/>
          </p:cNvSpPr>
          <p:nvPr>
            <p:ph type="title"/>
          </p:nvPr>
        </p:nvSpPr>
        <p:spPr>
          <a:xfrm>
            <a:off x="860612" y="1138228"/>
            <a:ext cx="3793685" cy="3858767"/>
          </a:xfrm>
        </p:spPr>
        <p:txBody>
          <a:bodyPr vert="horz" lIns="91440" tIns="45720" rIns="91440" bIns="45720" rtlCol="0" anchor="ctr">
            <a:normAutofit/>
          </a:bodyPr>
          <a:lstStyle/>
          <a:p>
            <a:pPr algn="l"/>
            <a:r>
              <a:rPr lang="en-US" sz="3600" b="0" i="0" kern="1200" cap="all">
                <a:solidFill>
                  <a:schemeClr val="tx1"/>
                </a:solidFill>
                <a:effectLst/>
                <a:latin typeface="+mj-lt"/>
                <a:ea typeface="+mj-ea"/>
                <a:cs typeface="+mj-cs"/>
              </a:rPr>
              <a:t>E-PORTFOLIO</a:t>
            </a:r>
            <a:br>
              <a:rPr lang="en-US" sz="3600" b="0" i="0" kern="1200" cap="all">
                <a:solidFill>
                  <a:schemeClr val="tx1"/>
                </a:solidFill>
                <a:effectLst/>
                <a:latin typeface="+mj-lt"/>
                <a:ea typeface="+mj-ea"/>
                <a:cs typeface="+mj-cs"/>
              </a:rPr>
            </a:br>
            <a:br>
              <a:rPr lang="en-US" sz="3600" b="0" i="0" kern="1200" cap="all">
                <a:solidFill>
                  <a:schemeClr val="tx1"/>
                </a:solidFill>
                <a:effectLst/>
                <a:latin typeface="+mj-lt"/>
                <a:ea typeface="+mj-ea"/>
                <a:cs typeface="+mj-cs"/>
              </a:rPr>
            </a:br>
            <a:r>
              <a:rPr lang="en-US" sz="3600" b="0" i="0" kern="1200" cap="all">
                <a:solidFill>
                  <a:schemeClr val="tx1"/>
                </a:solidFill>
                <a:effectLst/>
                <a:latin typeface="+mj-lt"/>
                <a:ea typeface="+mj-ea"/>
                <a:cs typeface="+mj-cs"/>
              </a:rPr>
              <a:t>by Kenji DARBY, CISM, PMP, M. Ed.</a:t>
            </a:r>
          </a:p>
        </p:txBody>
      </p:sp>
      <p:sp>
        <p:nvSpPr>
          <p:cNvPr id="3" name="Content Placeholder 2">
            <a:extLst>
              <a:ext uri="{FF2B5EF4-FFF2-40B4-BE49-F238E27FC236}">
                <a16:creationId xmlns:a16="http://schemas.microsoft.com/office/drawing/2014/main" id="{A6907574-E06A-98A6-54C5-106805E73D6F}"/>
              </a:ext>
            </a:extLst>
          </p:cNvPr>
          <p:cNvSpPr>
            <a:spLocks noGrp="1"/>
          </p:cNvSpPr>
          <p:nvPr>
            <p:ph sz="quarter" idx="10"/>
          </p:nvPr>
        </p:nvSpPr>
        <p:spPr>
          <a:xfrm>
            <a:off x="5584483" y="1138228"/>
            <a:ext cx="5440680" cy="3858768"/>
          </a:xfrm>
        </p:spPr>
        <p:txBody>
          <a:bodyPr vert="horz" lIns="91440" tIns="45720" rIns="91440" bIns="45720" rtlCol="0" anchor="ctr">
            <a:normAutofit/>
          </a:bodyPr>
          <a:lstStyle/>
          <a:p>
            <a:pPr indent="-228600">
              <a:lnSpc>
                <a:spcPct val="120000"/>
              </a:lnSpc>
            </a:pPr>
            <a:r>
              <a:rPr lang="en-US" dirty="0"/>
              <a:t>An academic portfolio demonstrating the effective application of the Educational Leadership Constituent Council (ELCC) Standards.</a:t>
            </a:r>
          </a:p>
          <a:p>
            <a:pPr indent="-228600">
              <a:lnSpc>
                <a:spcPct val="120000"/>
              </a:lnSpc>
            </a:pPr>
            <a:endParaRPr lang="en-US" dirty="0">
              <a:solidFill>
                <a:srgbClr val="000000"/>
              </a:solidFill>
            </a:endParaRPr>
          </a:p>
        </p:txBody>
      </p:sp>
      <p:sp>
        <p:nvSpPr>
          <p:cNvPr id="12" name="Slide Number Placeholder 3">
            <a:extLst>
              <a:ext uri="{FF2B5EF4-FFF2-40B4-BE49-F238E27FC236}">
                <a16:creationId xmlns:a16="http://schemas.microsoft.com/office/drawing/2014/main" id="{EFF31D7E-244C-1062-1A08-77B3DA1EE6F0}"/>
              </a:ext>
            </a:extLst>
          </p:cNvPr>
          <p:cNvSpPr>
            <a:spLocks noGrp="1"/>
          </p:cNvSpPr>
          <p:nvPr>
            <p:ph type="sldNum" sz="quarter" idx="4"/>
          </p:nvPr>
        </p:nvSpPr>
        <p:spPr>
          <a:xfrm>
            <a:off x="480060" y="582882"/>
            <a:ext cx="811019" cy="503578"/>
          </a:xfrm>
        </p:spPr>
        <p:txBody>
          <a:bodyPr vert="horz" lIns="91440" tIns="45720" rIns="91440" bIns="45720" rtlCol="0" anchor="t">
            <a:normAutofit/>
          </a:bodyPr>
          <a:lstStyle/>
          <a:p>
            <a:pPr>
              <a:lnSpc>
                <a:spcPct val="90000"/>
              </a:lnSpc>
              <a:spcAft>
                <a:spcPts val="600"/>
              </a:spcAft>
            </a:pPr>
            <a:fld id="{EA87306C-81BA-4795-A5CA-9392456A8C1E}" type="slidenum">
              <a:rPr lang="en-US" sz="2800" kern="1200" dirty="0">
                <a:solidFill>
                  <a:schemeClr val="accent1"/>
                </a:solidFill>
                <a:latin typeface="+mn-lt"/>
                <a:ea typeface="+mn-ea"/>
                <a:cs typeface="+mn-cs"/>
              </a:rPr>
              <a:pPr>
                <a:lnSpc>
                  <a:spcPct val="90000"/>
                </a:lnSpc>
                <a:spcAft>
                  <a:spcPts val="600"/>
                </a:spcAft>
              </a:pPr>
              <a:t>2</a:t>
            </a:fld>
            <a:endParaRPr lang="en-US" sz="2800" kern="1200" dirty="0">
              <a:solidFill>
                <a:schemeClr val="accent1"/>
              </a:solidFill>
              <a:latin typeface="+mn-lt"/>
              <a:ea typeface="+mn-ea"/>
              <a:cs typeface="+mn-cs"/>
            </a:endParaRPr>
          </a:p>
        </p:txBody>
      </p:sp>
    </p:spTree>
    <p:extLst>
      <p:ext uri="{BB962C8B-B14F-4D97-AF65-F5344CB8AC3E}">
        <p14:creationId xmlns:p14="http://schemas.microsoft.com/office/powerpoint/2010/main" val="280088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55830-EBE0-8FF4-7053-598F4546C81F}"/>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CA11AE33-8053-0FB2-DB19-51D751485818}"/>
              </a:ext>
            </a:extLst>
          </p:cNvPr>
          <p:cNvSpPr>
            <a:spLocks noGrp="1"/>
          </p:cNvSpPr>
          <p:nvPr>
            <p:ph type="title"/>
          </p:nvPr>
        </p:nvSpPr>
        <p:spPr>
          <a:ln>
            <a:noFill/>
          </a:ln>
        </p:spPr>
        <p:txBody>
          <a:bodyPr>
            <a:normAutofit fontScale="90000"/>
          </a:bodyPr>
          <a:lstStyle/>
          <a:p>
            <a:r>
              <a:rPr lang="en-US" noProof="0" dirty="0">
                <a:solidFill>
                  <a:schemeClr val="tx1"/>
                </a:solidFill>
              </a:rPr>
              <a:t>Week 2 REFLECTION: Educational Leadership Constituent Council (ELCC) Standard (1.1), (2.1),(5.4),(2.2),(4.3) STEM undergraduate degrees generated larger graduate premiums for individuals and the public purse than non-STEM subjects</a:t>
            </a:r>
            <a:br>
              <a:rPr lang="en-US" noProof="0" dirty="0"/>
            </a:br>
            <a:endParaRPr lang="en-US" dirty="0"/>
          </a:p>
        </p:txBody>
      </p:sp>
      <p:sp>
        <p:nvSpPr>
          <p:cNvPr id="50" name="Text Placeholder 17">
            <a:extLst>
              <a:ext uri="{FF2B5EF4-FFF2-40B4-BE49-F238E27FC236}">
                <a16:creationId xmlns:a16="http://schemas.microsoft.com/office/drawing/2014/main" id="{ACBCC15C-75BD-69F7-ED34-EBF715F64E4A}"/>
              </a:ext>
            </a:extLst>
          </p:cNvPr>
          <p:cNvSpPr>
            <a:spLocks noGrp="1"/>
          </p:cNvSpPr>
          <p:nvPr>
            <p:ph sz="quarter" idx="10"/>
          </p:nvPr>
        </p:nvSpPr>
        <p:spPr>
          <a:xfrm>
            <a:off x="5540205" y="3879423"/>
            <a:ext cx="5716587" cy="3215671"/>
          </a:xfrm>
        </p:spPr>
        <p:txBody>
          <a:bodyPr anchor="ctr"/>
          <a:lstStyle/>
          <a:p>
            <a:r>
              <a:rPr lang="en-US" sz="1100" dirty="0"/>
              <a:t> Continue to develop a draft comprehensive plan for SME Academy to communicate the school's mission &amp; vision to the appropriate school constituencies (ELCC 1.1) which included all of the stakeholders (Staff, Teachers, Students, Parents, etc.).   In addition, I also developed a draft curriculum and a program that incorporated cultural competence using instructional practices (ELCC2.1).  I drafted school-based measures to measure performance.</a:t>
            </a:r>
          </a:p>
          <a:p>
            <a:r>
              <a:rPr lang="en-US" sz="1100" dirty="0"/>
              <a:t> I spent this week formulating strategies to address the dilemmas (ELCC 5.4), and </a:t>
            </a:r>
            <a:r>
              <a:rPr lang="en-US" sz="1100" dirty="0" err="1"/>
              <a:t>im</a:t>
            </a:r>
            <a:r>
              <a:rPr lang="en-US" sz="1100" dirty="0"/>
              <a:t> starting to draft curriculum and programs based on students’ identities by building learning communities and conducting research and learning opportunities</a:t>
            </a:r>
          </a:p>
        </p:txBody>
      </p:sp>
      <p:pic>
        <p:nvPicPr>
          <p:cNvPr id="6" name="Picture 5" descr="A graph of a number of people&#10;&#10;Description automatically generated with medium confidence">
            <a:extLst>
              <a:ext uri="{FF2B5EF4-FFF2-40B4-BE49-F238E27FC236}">
                <a16:creationId xmlns:a16="http://schemas.microsoft.com/office/drawing/2014/main" id="{834603D2-1A74-B3C3-7DC8-27014411F79C}"/>
              </a:ext>
            </a:extLst>
          </p:cNvPr>
          <p:cNvPicPr>
            <a:picLocks noChangeAspect="1"/>
          </p:cNvPicPr>
          <p:nvPr/>
        </p:nvPicPr>
        <p:blipFill>
          <a:blip r:embed="rId2"/>
          <a:stretch>
            <a:fillRect/>
          </a:stretch>
        </p:blipFill>
        <p:spPr>
          <a:xfrm>
            <a:off x="5672179" y="138444"/>
            <a:ext cx="5716587" cy="4287440"/>
          </a:xfrm>
          <a:prstGeom prst="rect">
            <a:avLst/>
          </a:prstGeom>
        </p:spPr>
      </p:pic>
    </p:spTree>
    <p:extLst>
      <p:ext uri="{BB962C8B-B14F-4D97-AF65-F5344CB8AC3E}">
        <p14:creationId xmlns:p14="http://schemas.microsoft.com/office/powerpoint/2010/main" val="138332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ED90-0C2B-20F5-91BA-CDB35C06B276}"/>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9A8C1A1E-142D-D1F3-B01E-F9E9D2E4FBCF}"/>
              </a:ext>
            </a:extLst>
          </p:cNvPr>
          <p:cNvSpPr>
            <a:spLocks noGrp="1"/>
          </p:cNvSpPr>
          <p:nvPr>
            <p:ph type="title"/>
          </p:nvPr>
        </p:nvSpPr>
        <p:spPr>
          <a:ln>
            <a:noFill/>
          </a:ln>
        </p:spPr>
        <p:txBody>
          <a:bodyPr>
            <a:normAutofit fontScale="90000"/>
          </a:bodyPr>
          <a:lstStyle/>
          <a:p>
            <a:r>
              <a:rPr lang="en-US" noProof="0" dirty="0">
                <a:solidFill>
                  <a:schemeClr val="tx1"/>
                </a:solidFill>
              </a:rPr>
              <a:t>Week </a:t>
            </a:r>
            <a:r>
              <a:rPr lang="en-US" dirty="0">
                <a:solidFill>
                  <a:schemeClr val="tx1"/>
                </a:solidFill>
              </a:rPr>
              <a:t>3</a:t>
            </a:r>
            <a:r>
              <a:rPr lang="en-US" noProof="0" dirty="0">
                <a:solidFill>
                  <a:schemeClr val="tx1"/>
                </a:solidFill>
              </a:rPr>
              <a:t> REFLECTION: Educational Leadership Constituent Council (ELCC) Standard (1.1), (2.1),(5.4),(2.2),(4.3) In July-September 2022, 2.8 million people were employed in professional scientific and technical occupations in the UK, representing approximately 8.5% of a total workforce of 32.7 million</a:t>
            </a:r>
            <a:endParaRPr lang="en-US" dirty="0">
              <a:solidFill>
                <a:schemeClr val="tx1"/>
              </a:solidFill>
            </a:endParaRPr>
          </a:p>
        </p:txBody>
      </p:sp>
      <p:sp>
        <p:nvSpPr>
          <p:cNvPr id="50" name="Text Placeholder 17">
            <a:extLst>
              <a:ext uri="{FF2B5EF4-FFF2-40B4-BE49-F238E27FC236}">
                <a16:creationId xmlns:a16="http://schemas.microsoft.com/office/drawing/2014/main" id="{9BBDF5B7-E9AD-FFF7-4EDA-F61F9962B852}"/>
              </a:ext>
            </a:extLst>
          </p:cNvPr>
          <p:cNvSpPr>
            <a:spLocks noGrp="1"/>
          </p:cNvSpPr>
          <p:nvPr>
            <p:ph sz="quarter" idx="10"/>
          </p:nvPr>
        </p:nvSpPr>
        <p:spPr>
          <a:xfrm>
            <a:off x="5417657" y="3247827"/>
            <a:ext cx="5716587" cy="3215671"/>
          </a:xfrm>
        </p:spPr>
        <p:txBody>
          <a:bodyPr anchor="ctr"/>
          <a:lstStyle/>
          <a:p>
            <a:r>
              <a:rPr lang="en-US" sz="1100" dirty="0"/>
              <a:t> I completed a comprehensive plan for SME Academy to communicate the school's mission &amp; vision to the appropriate school constituencies (ELCC 1.1) which included all of the stakeholders (Staff, Teachers, Students, Parents, etc.).   In addition, I also developed a curriculum and a program that incorporated cultural competence using instructional practices (ELCC2.1).  </a:t>
            </a:r>
          </a:p>
          <a:p>
            <a:endParaRPr lang="en-US" sz="1100" dirty="0"/>
          </a:p>
          <a:p>
            <a:r>
              <a:rPr lang="en-US" sz="1100" dirty="0"/>
              <a:t>I Implemented research to target the lack of representation from minorities in the subjects of Science Technology Engineering and Math (STEM). I continued to draft and collaborate on strategies to address the lack of minority representation (ELCC 5.4),to develop curriculum and programs based on students’ identity by building learning communities, conducting research and learning opportunities. I worked 1 on 1 with students this week, and provided career-related mentoring. I also attended my first school board meeting</a:t>
            </a:r>
          </a:p>
        </p:txBody>
      </p:sp>
      <p:pic>
        <p:nvPicPr>
          <p:cNvPr id="5" name="Picture 4" descr="A close-up of a globe&#10;&#10;Description automatically generated">
            <a:extLst>
              <a:ext uri="{FF2B5EF4-FFF2-40B4-BE49-F238E27FC236}">
                <a16:creationId xmlns:a16="http://schemas.microsoft.com/office/drawing/2014/main" id="{FFE510DA-DEE1-E4A5-0D15-3938422C9C58}"/>
              </a:ext>
            </a:extLst>
          </p:cNvPr>
          <p:cNvPicPr>
            <a:picLocks noChangeAspect="1"/>
          </p:cNvPicPr>
          <p:nvPr/>
        </p:nvPicPr>
        <p:blipFill>
          <a:blip r:embed="rId2"/>
          <a:stretch>
            <a:fillRect/>
          </a:stretch>
        </p:blipFill>
        <p:spPr>
          <a:xfrm>
            <a:off x="6095999" y="149959"/>
            <a:ext cx="4669411" cy="3115372"/>
          </a:xfrm>
          <a:prstGeom prst="rect">
            <a:avLst/>
          </a:prstGeom>
        </p:spPr>
      </p:pic>
    </p:spTree>
    <p:extLst>
      <p:ext uri="{BB962C8B-B14F-4D97-AF65-F5344CB8AC3E}">
        <p14:creationId xmlns:p14="http://schemas.microsoft.com/office/powerpoint/2010/main" val="178474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6B525-B0E9-E51E-2B50-43298F4EAD84}"/>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F827CD9C-CC9C-F8EB-68CF-519CB8F62893}"/>
              </a:ext>
            </a:extLst>
          </p:cNvPr>
          <p:cNvSpPr>
            <a:spLocks noGrp="1"/>
          </p:cNvSpPr>
          <p:nvPr>
            <p:ph type="title"/>
          </p:nvPr>
        </p:nvSpPr>
        <p:spPr>
          <a:ln>
            <a:noFill/>
          </a:ln>
        </p:spPr>
        <p:txBody>
          <a:bodyPr>
            <a:normAutofit fontScale="90000"/>
          </a:bodyPr>
          <a:lstStyle/>
          <a:p>
            <a:r>
              <a:rPr lang="en-US" noProof="0" dirty="0">
                <a:solidFill>
                  <a:schemeClr val="tx1"/>
                </a:solidFill>
              </a:rPr>
              <a:t>Week 4 REFLECTION: Educational Leadership Constituent Council (ELCC) Standard (1.1), (2.1),(5.4),(2.2),(4.3). The average salary for all STEM workers is $100,900. Compared to other non-STEM job occupations where workers make an average of $55,000 a year</a:t>
            </a:r>
            <a:r>
              <a:rPr lang="en-US" noProof="0" dirty="0"/>
              <a:t>.</a:t>
            </a:r>
            <a:endParaRPr lang="en-US" dirty="0"/>
          </a:p>
        </p:txBody>
      </p:sp>
      <p:sp>
        <p:nvSpPr>
          <p:cNvPr id="50" name="Text Placeholder 17">
            <a:extLst>
              <a:ext uri="{FF2B5EF4-FFF2-40B4-BE49-F238E27FC236}">
                <a16:creationId xmlns:a16="http://schemas.microsoft.com/office/drawing/2014/main" id="{5CDC620D-4A0C-6E25-B72A-C782BB2EC773}"/>
              </a:ext>
            </a:extLst>
          </p:cNvPr>
          <p:cNvSpPr>
            <a:spLocks noGrp="1"/>
          </p:cNvSpPr>
          <p:nvPr>
            <p:ph sz="quarter" idx="10"/>
          </p:nvPr>
        </p:nvSpPr>
        <p:spPr>
          <a:xfrm>
            <a:off x="5417657" y="3247827"/>
            <a:ext cx="5716587" cy="3215671"/>
          </a:xfrm>
        </p:spPr>
        <p:txBody>
          <a:bodyPr anchor="ctr">
            <a:normAutofit/>
          </a:bodyPr>
          <a:lstStyle/>
          <a:p>
            <a:r>
              <a:rPr lang="en-US" sz="1100" dirty="0"/>
              <a:t> I worked with the administration staff to discuss ideas on how to implement a communication strategy and plan to communicate the school's mission &amp; vision to the appropriate school constituencies (ELCC 1.1) which included all of the stakeholders (Staff, Teachers, Students, Parents, etc.).   I also worked with the IT Department.  I continued to develop a curriculum and a program that incorporated cultural competence using instructional practices while incorporating technology specifically computer-based learning (ELCC2.1).  In addition, I continued to implement research based on my supervisor's feedback. </a:t>
            </a:r>
          </a:p>
          <a:p>
            <a:endParaRPr lang="en-US" sz="1100" dirty="0"/>
          </a:p>
          <a:p>
            <a:r>
              <a:rPr lang="en-US" sz="1100" dirty="0"/>
              <a:t>I spent this week continuing to develop curriculum and programs based on students’ identities by building learning communities and conducting research and learning opportunities.  while also providing career-related mentoring, including presenting and attending conferences on science, technology, engineering, and mathematics (STEM).</a:t>
            </a:r>
          </a:p>
        </p:txBody>
      </p:sp>
      <p:pic>
        <p:nvPicPr>
          <p:cNvPr id="3" name="Picture 2" descr="A close-up of a graduation cap&#10;&#10;Description automatically generated">
            <a:extLst>
              <a:ext uri="{FF2B5EF4-FFF2-40B4-BE49-F238E27FC236}">
                <a16:creationId xmlns:a16="http://schemas.microsoft.com/office/drawing/2014/main" id="{8914CC59-FF4A-E07B-2578-0C03CD0C5A7E}"/>
              </a:ext>
            </a:extLst>
          </p:cNvPr>
          <p:cNvPicPr>
            <a:picLocks noChangeAspect="1"/>
          </p:cNvPicPr>
          <p:nvPr/>
        </p:nvPicPr>
        <p:blipFill>
          <a:blip r:embed="rId2"/>
          <a:stretch>
            <a:fillRect/>
          </a:stretch>
        </p:blipFill>
        <p:spPr>
          <a:xfrm>
            <a:off x="5417657" y="211966"/>
            <a:ext cx="5811132" cy="3035861"/>
          </a:xfrm>
          <a:prstGeom prst="rect">
            <a:avLst/>
          </a:prstGeom>
        </p:spPr>
      </p:pic>
    </p:spTree>
    <p:extLst>
      <p:ext uri="{BB962C8B-B14F-4D97-AF65-F5344CB8AC3E}">
        <p14:creationId xmlns:p14="http://schemas.microsoft.com/office/powerpoint/2010/main" val="188004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077E8-D26B-1A11-ADE4-370A87C8DDE7}"/>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0F2A9EB5-999F-3486-DA60-13A7E0EFAF99}"/>
              </a:ext>
            </a:extLst>
          </p:cNvPr>
          <p:cNvSpPr>
            <a:spLocks noGrp="1"/>
          </p:cNvSpPr>
          <p:nvPr>
            <p:ph type="title"/>
          </p:nvPr>
        </p:nvSpPr>
        <p:spPr>
          <a:ln>
            <a:noFill/>
          </a:ln>
        </p:spPr>
        <p:txBody>
          <a:bodyPr>
            <a:normAutofit fontScale="90000"/>
          </a:bodyPr>
          <a:lstStyle/>
          <a:p>
            <a:r>
              <a:rPr lang="en-US" noProof="0" dirty="0">
                <a:solidFill>
                  <a:schemeClr val="tx1"/>
                </a:solidFill>
              </a:rPr>
              <a:t>Week 5 REFLECTION: Educational Leadership Constituent Council (ELCC) Standard (1.1), (2.1),(5.4),(2.2),(4.3). The average median hourly wage for STEM jobs is $38.85 the median earnings for all other types of jobs in the US – $19.30. </a:t>
            </a:r>
            <a:endParaRPr lang="en-US" dirty="0">
              <a:solidFill>
                <a:schemeClr val="tx1"/>
              </a:solidFill>
            </a:endParaRPr>
          </a:p>
        </p:txBody>
      </p:sp>
      <p:sp>
        <p:nvSpPr>
          <p:cNvPr id="50" name="Text Placeholder 17">
            <a:extLst>
              <a:ext uri="{FF2B5EF4-FFF2-40B4-BE49-F238E27FC236}">
                <a16:creationId xmlns:a16="http://schemas.microsoft.com/office/drawing/2014/main" id="{8FB6CF37-25A7-DABE-5383-CE7062B80EE2}"/>
              </a:ext>
            </a:extLst>
          </p:cNvPr>
          <p:cNvSpPr>
            <a:spLocks noGrp="1"/>
          </p:cNvSpPr>
          <p:nvPr>
            <p:ph sz="quarter" idx="10"/>
          </p:nvPr>
        </p:nvSpPr>
        <p:spPr>
          <a:xfrm>
            <a:off x="5540205" y="3642329"/>
            <a:ext cx="5716587" cy="3215671"/>
          </a:xfrm>
        </p:spPr>
        <p:txBody>
          <a:bodyPr anchor="ctr"/>
          <a:lstStyle/>
          <a:p>
            <a:r>
              <a:rPr lang="en-US" sz="1100" dirty="0"/>
              <a:t> I worked with the administration staff to discuss ideas on how to implement a communication strategy and plan to communicate the school's mission &amp; vision to the appropriate school constituencies (ELCC 1.1) which included all of the stakeholders (Staff, Teachers, Students, Parents, etc.).   I also worked with the IT Department.  I continued to develop a curriculum and a program that incorporated cultural competence using instructional practices while incorporating technology specifically computer-based learning (ELCC2.1).  </a:t>
            </a:r>
          </a:p>
          <a:p>
            <a:endParaRPr lang="en-US" sz="1100" dirty="0"/>
          </a:p>
          <a:p>
            <a:r>
              <a:rPr lang="en-US" sz="1100" dirty="0"/>
              <a:t>I spent this week continuing to develop curriculum and programs based on students’ identities by building learning communities and conducting research and learning opportunities.  while also providing career-related mentoring, including presenting and attending conferences on science, technology, engineering, and mathematics (STEM).</a:t>
            </a:r>
          </a:p>
        </p:txBody>
      </p:sp>
      <p:pic>
        <p:nvPicPr>
          <p:cNvPr id="4" name="Picture 3" descr="A graph of different colored bars&#10;&#10;Description automatically generated">
            <a:extLst>
              <a:ext uri="{FF2B5EF4-FFF2-40B4-BE49-F238E27FC236}">
                <a16:creationId xmlns:a16="http://schemas.microsoft.com/office/drawing/2014/main" id="{03DACAEA-D3D7-4C41-783D-9A44B627D480}"/>
              </a:ext>
            </a:extLst>
          </p:cNvPr>
          <p:cNvPicPr>
            <a:picLocks noChangeAspect="1"/>
          </p:cNvPicPr>
          <p:nvPr/>
        </p:nvPicPr>
        <p:blipFill>
          <a:blip r:embed="rId2"/>
          <a:stretch>
            <a:fillRect/>
          </a:stretch>
        </p:blipFill>
        <p:spPr>
          <a:xfrm>
            <a:off x="5905510" y="114011"/>
            <a:ext cx="4944742" cy="3708557"/>
          </a:xfrm>
          <a:prstGeom prst="rect">
            <a:avLst/>
          </a:prstGeom>
        </p:spPr>
      </p:pic>
    </p:spTree>
    <p:extLst>
      <p:ext uri="{BB962C8B-B14F-4D97-AF65-F5344CB8AC3E}">
        <p14:creationId xmlns:p14="http://schemas.microsoft.com/office/powerpoint/2010/main" val="2897690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AEBF-73B2-2188-6E43-D85E829780A8}"/>
              </a:ext>
            </a:extLst>
          </p:cNvPr>
          <p:cNvSpPr>
            <a:spLocks noGrp="1"/>
          </p:cNvSpPr>
          <p:nvPr>
            <p:ph type="title"/>
          </p:nvPr>
        </p:nvSpPr>
        <p:spPr/>
        <p:txBody>
          <a:bodyPr/>
          <a:lstStyle/>
          <a:p>
            <a:r>
              <a:rPr lang="en-US" dirty="0"/>
              <a:t>SOLUTION BASED APPROACH</a:t>
            </a:r>
          </a:p>
        </p:txBody>
      </p:sp>
      <p:pic>
        <p:nvPicPr>
          <p:cNvPr id="7" name="Picture Placeholder 4" descr="A close-up of a field">
            <a:extLst>
              <a:ext uri="{FF2B5EF4-FFF2-40B4-BE49-F238E27FC236}">
                <a16:creationId xmlns:a16="http://schemas.microsoft.com/office/drawing/2014/main" id="{DA3FAC68-747F-999F-4EF5-874B39A6DD5B}"/>
              </a:ext>
            </a:extLst>
          </p:cNvPr>
          <p:cNvPicPr>
            <a:picLocks noGrp="1" noChangeAspect="1"/>
          </p:cNvPicPr>
          <p:nvPr>
            <p:ph type="pic" sz="quarter" idx="15"/>
          </p:nvPr>
        </p:nvPicPr>
        <p:blipFill>
          <a:blip r:embed="rId2"/>
          <a:srcRect l="234" r="234"/>
          <a:stretch/>
        </p:blipFill>
        <p:spPr/>
      </p:pic>
      <p:sp>
        <p:nvSpPr>
          <p:cNvPr id="5" name="Slide Number Placeholder 4">
            <a:extLst>
              <a:ext uri="{FF2B5EF4-FFF2-40B4-BE49-F238E27FC236}">
                <a16:creationId xmlns:a16="http://schemas.microsoft.com/office/drawing/2014/main" id="{B51885A6-2008-15E5-517B-3CBBFE99B11A}"/>
              </a:ext>
            </a:extLst>
          </p:cNvPr>
          <p:cNvSpPr>
            <a:spLocks noGrp="1"/>
          </p:cNvSpPr>
          <p:nvPr>
            <p:ph type="sldNum" sz="quarter" idx="4"/>
          </p:nvPr>
        </p:nvSpPr>
        <p:spPr/>
        <p:txBody>
          <a:bodyPr/>
          <a:lstStyle/>
          <a:p>
            <a:fld id="{EA87306C-81BA-4795-A5CA-9392456A8C1E}" type="slidenum">
              <a:rPr lang="en-US" smtClean="0"/>
              <a:pPr/>
              <a:t>24</a:t>
            </a:fld>
            <a:endParaRPr lang="en-US" dirty="0"/>
          </a:p>
        </p:txBody>
      </p:sp>
    </p:spTree>
    <p:extLst>
      <p:ext uri="{BB962C8B-B14F-4D97-AF65-F5344CB8AC3E}">
        <p14:creationId xmlns:p14="http://schemas.microsoft.com/office/powerpoint/2010/main" val="788226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C454F-6516-ABD2-1F0A-6E0089BC690D}"/>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DE0454F4-2A77-E9CB-EF24-289A1D39CD22}"/>
              </a:ext>
            </a:extLst>
          </p:cNvPr>
          <p:cNvSpPr>
            <a:spLocks noGrp="1"/>
          </p:cNvSpPr>
          <p:nvPr>
            <p:ph type="title"/>
          </p:nvPr>
        </p:nvSpPr>
        <p:spPr>
          <a:ln>
            <a:noFill/>
          </a:ln>
        </p:spPr>
        <p:txBody>
          <a:bodyPr>
            <a:normAutofit fontScale="90000"/>
          </a:bodyPr>
          <a:lstStyle/>
          <a:p>
            <a:r>
              <a:rPr lang="en-US" noProof="0" dirty="0">
                <a:solidFill>
                  <a:schemeClr val="tx1"/>
                </a:solidFill>
              </a:rPr>
              <a:t>Week 6 REFLECTION: Educational Leadership Constituent Council (ELCC) Standard (1.1), (2.1),(5.4),(2.2),(4.3). The USA is only 38th of 71 countries in Math and 24th in Science</a:t>
            </a:r>
            <a:br>
              <a:rPr lang="en-US" noProof="0" dirty="0">
                <a:solidFill>
                  <a:schemeClr val="tx1"/>
                </a:solidFill>
              </a:rPr>
            </a:br>
            <a:r>
              <a:rPr lang="en-US" noProof="0" dirty="0">
                <a:solidFill>
                  <a:schemeClr val="tx1"/>
                </a:solidFill>
              </a:rPr>
              <a:t>This statistic is from the Program for International Student Assessment (PISA). </a:t>
            </a:r>
            <a:endParaRPr lang="en-US" dirty="0">
              <a:solidFill>
                <a:schemeClr val="tx1"/>
              </a:solidFill>
            </a:endParaRPr>
          </a:p>
        </p:txBody>
      </p:sp>
      <p:sp>
        <p:nvSpPr>
          <p:cNvPr id="50" name="Text Placeholder 17">
            <a:extLst>
              <a:ext uri="{FF2B5EF4-FFF2-40B4-BE49-F238E27FC236}">
                <a16:creationId xmlns:a16="http://schemas.microsoft.com/office/drawing/2014/main" id="{143C5195-FFD3-55DA-F8A0-57E75C3C7F1A}"/>
              </a:ext>
            </a:extLst>
          </p:cNvPr>
          <p:cNvSpPr>
            <a:spLocks noGrp="1"/>
          </p:cNvSpPr>
          <p:nvPr>
            <p:ph sz="quarter" idx="10"/>
          </p:nvPr>
        </p:nvSpPr>
        <p:spPr>
          <a:xfrm>
            <a:off x="5207169" y="348792"/>
            <a:ext cx="2946233" cy="6221689"/>
          </a:xfrm>
        </p:spPr>
        <p:txBody>
          <a:bodyPr anchor="ctr">
            <a:normAutofit lnSpcReduction="10000"/>
          </a:bodyPr>
          <a:lstStyle/>
          <a:p>
            <a:r>
              <a:rPr lang="en-US" sz="1100" dirty="0"/>
              <a:t>This week, I continued to work with the administration staff to discuss ideas on how to implement a communication strategy and plan to communicate the school's mission &amp; vision to the appropriate school constituencies (ELCC 1.1) which included all of the stakeholders (Staff, Teachers, Students, Parents, etc.).   I also worked with the IT Department to formulate messages of social media.  </a:t>
            </a:r>
            <a:r>
              <a:rPr lang="en-US" sz="1100" b="1" dirty="0"/>
              <a:t>I completed a STEM curriculum based on Cybersecurity: Social Media &amp; Your Online Identity</a:t>
            </a:r>
            <a:r>
              <a:rPr lang="en-US" sz="1100" dirty="0"/>
              <a:t>. I continued to develop a program that incorporated cultural competence using instructional practices while incorporating technology specifically computer-based learning (ELCC2.1).  </a:t>
            </a:r>
          </a:p>
          <a:p>
            <a:endParaRPr lang="en-US" sz="1100" dirty="0"/>
          </a:p>
          <a:p>
            <a:r>
              <a:rPr lang="en-US" sz="1100" dirty="0"/>
              <a:t>I continued to develop curriculum and programs based on students’ identities by building learning communities and conducting research and learning opportunities.  I also providing career-related mentoring in addition to talking with parents this week during parent-teacher conferences. </a:t>
            </a:r>
          </a:p>
        </p:txBody>
      </p:sp>
      <p:pic>
        <p:nvPicPr>
          <p:cNvPr id="3" name="Picture 2" descr="A globe on a keyboard&#10;&#10;Description automatically generated">
            <a:extLst>
              <a:ext uri="{FF2B5EF4-FFF2-40B4-BE49-F238E27FC236}">
                <a16:creationId xmlns:a16="http://schemas.microsoft.com/office/drawing/2014/main" id="{F8E90820-0228-F4D6-B8F5-EB9B3A3B8C94}"/>
              </a:ext>
            </a:extLst>
          </p:cNvPr>
          <p:cNvPicPr>
            <a:picLocks noChangeAspect="1"/>
          </p:cNvPicPr>
          <p:nvPr/>
        </p:nvPicPr>
        <p:blipFill>
          <a:blip r:embed="rId2"/>
          <a:stretch>
            <a:fillRect/>
          </a:stretch>
        </p:blipFill>
        <p:spPr>
          <a:xfrm>
            <a:off x="8637267" y="192161"/>
            <a:ext cx="3250760" cy="6473678"/>
          </a:xfrm>
          <a:prstGeom prst="rect">
            <a:avLst/>
          </a:prstGeom>
        </p:spPr>
      </p:pic>
    </p:spTree>
    <p:extLst>
      <p:ext uri="{BB962C8B-B14F-4D97-AF65-F5344CB8AC3E}">
        <p14:creationId xmlns:p14="http://schemas.microsoft.com/office/powerpoint/2010/main" val="4168615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623D-CEBE-1106-1865-A38E7AED4709}"/>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D56B16B3-FC24-D3E1-D366-1135090E84AB}"/>
              </a:ext>
            </a:extLst>
          </p:cNvPr>
          <p:cNvSpPr>
            <a:spLocks noGrp="1"/>
          </p:cNvSpPr>
          <p:nvPr>
            <p:ph type="title"/>
          </p:nvPr>
        </p:nvSpPr>
        <p:spPr>
          <a:ln>
            <a:noFill/>
          </a:ln>
        </p:spPr>
        <p:txBody>
          <a:bodyPr>
            <a:normAutofit fontScale="90000"/>
          </a:bodyPr>
          <a:lstStyle/>
          <a:p>
            <a:r>
              <a:rPr lang="en-US" noProof="0" dirty="0">
                <a:solidFill>
                  <a:schemeClr val="tx1"/>
                </a:solidFill>
              </a:rPr>
              <a:t>Week 7 REFLECTION: Educational Leadership Constituent Council (ELCC) Standard (1.1), (2.1),(5.4),(2.2),(4.3). According to the National Math and Science Initiative, only 36% of students are ready for college-level science courses. </a:t>
            </a:r>
            <a:endParaRPr lang="en-US" dirty="0">
              <a:solidFill>
                <a:schemeClr val="tx1"/>
              </a:solidFill>
            </a:endParaRPr>
          </a:p>
        </p:txBody>
      </p:sp>
      <p:sp>
        <p:nvSpPr>
          <p:cNvPr id="50" name="Text Placeholder 17">
            <a:extLst>
              <a:ext uri="{FF2B5EF4-FFF2-40B4-BE49-F238E27FC236}">
                <a16:creationId xmlns:a16="http://schemas.microsoft.com/office/drawing/2014/main" id="{47E00CE7-B608-1406-FD07-03CFAA67BE6A}"/>
              </a:ext>
            </a:extLst>
          </p:cNvPr>
          <p:cNvSpPr>
            <a:spLocks noGrp="1"/>
          </p:cNvSpPr>
          <p:nvPr>
            <p:ph sz="quarter" idx="10"/>
          </p:nvPr>
        </p:nvSpPr>
        <p:spPr>
          <a:xfrm>
            <a:off x="5207169" y="348792"/>
            <a:ext cx="2946233" cy="6221689"/>
          </a:xfrm>
        </p:spPr>
        <p:txBody>
          <a:bodyPr anchor="ctr">
            <a:normAutofit/>
          </a:bodyPr>
          <a:lstStyle/>
          <a:p>
            <a:r>
              <a:rPr lang="en-US" sz="1100" dirty="0"/>
              <a:t>This week, I continued to work with the administration staff to discuss ideas on how to implement a communication strategy and plan to communicate the school's mission &amp; vision to the appropriate school constituencies (ELCC 1.1) which included all of the stakeholders (Staff, Teachers, Students, Parents, etc.).   I also worked with the IT Department to formulate messages of social media..  I completed a STEM curriculum based I continued </a:t>
            </a:r>
            <a:r>
              <a:rPr lang="en-US" sz="1100" b="1" dirty="0"/>
              <a:t>on Cybersecurity: Explore Artificial Intelligence (AI). </a:t>
            </a:r>
            <a:r>
              <a:rPr lang="en-US" sz="1100" dirty="0"/>
              <a:t>to develop a program that incorporated cultural competence using instructional practices while incorporating technology specifically computer-based learning (ELCC2.1).  </a:t>
            </a:r>
          </a:p>
          <a:p>
            <a:endParaRPr lang="en-US" sz="1100" dirty="0"/>
          </a:p>
          <a:p>
            <a:r>
              <a:rPr lang="en-US" sz="1100" dirty="0"/>
              <a:t>I continued to develop curriculum and programs based on students’ identities by building learning communities and conducting research and learning opportunities.  I also provide career-related mentoring in addition to talking with community members.</a:t>
            </a:r>
          </a:p>
        </p:txBody>
      </p:sp>
      <p:pic>
        <p:nvPicPr>
          <p:cNvPr id="4" name="Picture 3" descr="A screenshot of a cell phone&#10;&#10;Description automatically generated">
            <a:extLst>
              <a:ext uri="{FF2B5EF4-FFF2-40B4-BE49-F238E27FC236}">
                <a16:creationId xmlns:a16="http://schemas.microsoft.com/office/drawing/2014/main" id="{9D64C52D-A477-3003-57DC-C0175997B1EB}"/>
              </a:ext>
            </a:extLst>
          </p:cNvPr>
          <p:cNvPicPr>
            <a:picLocks noChangeAspect="1"/>
          </p:cNvPicPr>
          <p:nvPr/>
        </p:nvPicPr>
        <p:blipFill>
          <a:blip r:embed="rId2"/>
          <a:stretch>
            <a:fillRect/>
          </a:stretch>
        </p:blipFill>
        <p:spPr>
          <a:xfrm>
            <a:off x="8462423" y="348792"/>
            <a:ext cx="3600450" cy="6076950"/>
          </a:xfrm>
          <a:prstGeom prst="rect">
            <a:avLst/>
          </a:prstGeom>
        </p:spPr>
      </p:pic>
    </p:spTree>
    <p:extLst>
      <p:ext uri="{BB962C8B-B14F-4D97-AF65-F5344CB8AC3E}">
        <p14:creationId xmlns:p14="http://schemas.microsoft.com/office/powerpoint/2010/main" val="4019566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DCBCD-649C-BB8B-2BD0-EE3AD6883C4B}"/>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B3CE9A8B-1396-F033-20A2-A9298D4E8AF2}"/>
              </a:ext>
            </a:extLst>
          </p:cNvPr>
          <p:cNvSpPr>
            <a:spLocks noGrp="1"/>
          </p:cNvSpPr>
          <p:nvPr>
            <p:ph type="title"/>
          </p:nvPr>
        </p:nvSpPr>
        <p:spPr>
          <a:ln>
            <a:noFill/>
          </a:ln>
        </p:spPr>
        <p:txBody>
          <a:bodyPr>
            <a:normAutofit fontScale="90000"/>
          </a:bodyPr>
          <a:lstStyle/>
          <a:p>
            <a:r>
              <a:rPr lang="en-US" noProof="0" dirty="0">
                <a:solidFill>
                  <a:schemeClr val="tx1"/>
                </a:solidFill>
              </a:rPr>
              <a:t>Week 8 REFLECTION: Educational Leadership Constituent Council (ELCC) Standard (1.1), (2.1),(5.4),(2.2),(4.3). While only 36% of students are ready for college science, 44% of high school students are prepared for college-level math </a:t>
            </a:r>
            <a:endParaRPr lang="en-US" dirty="0">
              <a:solidFill>
                <a:schemeClr val="tx1"/>
              </a:solidFill>
            </a:endParaRPr>
          </a:p>
        </p:txBody>
      </p:sp>
      <p:sp>
        <p:nvSpPr>
          <p:cNvPr id="50" name="Text Placeholder 17">
            <a:extLst>
              <a:ext uri="{FF2B5EF4-FFF2-40B4-BE49-F238E27FC236}">
                <a16:creationId xmlns:a16="http://schemas.microsoft.com/office/drawing/2014/main" id="{6A06DC91-790C-4FAA-B98E-E611070053CF}"/>
              </a:ext>
            </a:extLst>
          </p:cNvPr>
          <p:cNvSpPr>
            <a:spLocks noGrp="1"/>
          </p:cNvSpPr>
          <p:nvPr>
            <p:ph sz="quarter" idx="10"/>
          </p:nvPr>
        </p:nvSpPr>
        <p:spPr>
          <a:xfrm>
            <a:off x="5207169" y="348792"/>
            <a:ext cx="2946233" cy="6221689"/>
          </a:xfrm>
        </p:spPr>
        <p:txBody>
          <a:bodyPr anchor="ctr">
            <a:normAutofit lnSpcReduction="10000"/>
          </a:bodyPr>
          <a:lstStyle/>
          <a:p>
            <a:r>
              <a:rPr lang="en-US" sz="1100" dirty="0"/>
              <a:t>This week, I continued to work with the administration staff to discuss ideas on how to implement a communication strategy and plan to communicate the school's mission &amp; vision to the appropriate school constituencies (ELCC 1.1) which included all of the stakeholders (Staff, Teachers, Students, Parents, etc.).   I also worked with the IT Department to create virtual-based learning to help students learn at self-paced.   I completed a STEM curriculum based on Cybersecurity: </a:t>
            </a:r>
            <a:r>
              <a:rPr lang="en-US" sz="1100" b="1" dirty="0"/>
              <a:t>Explore the World of Computer Science &amp; Coding</a:t>
            </a:r>
            <a:r>
              <a:rPr lang="en-US" sz="1100" dirty="0"/>
              <a:t>. I continued to develop a program that incorporated cultural competence using instructional practices while incorporating technology specifically computer-based learning (ELCC2.1).  </a:t>
            </a:r>
          </a:p>
          <a:p>
            <a:endParaRPr lang="en-US" sz="1100" dirty="0"/>
          </a:p>
          <a:p>
            <a:r>
              <a:rPr lang="en-US" sz="1100" dirty="0"/>
              <a:t>I continued to develop curriculum and programs based on students’ identities by building learning communities and conducting research and learning opportunities.  I also provide career-related mentoring in addition to talking with community members as well as attending a school meeting. I also incorporated research.</a:t>
            </a:r>
          </a:p>
        </p:txBody>
      </p:sp>
      <p:pic>
        <p:nvPicPr>
          <p:cNvPr id="5" name="Picture 4" descr="A screenshot of a cell phone&#10;&#10;Description automatically generated">
            <a:extLst>
              <a:ext uri="{FF2B5EF4-FFF2-40B4-BE49-F238E27FC236}">
                <a16:creationId xmlns:a16="http://schemas.microsoft.com/office/drawing/2014/main" id="{3874C218-4FE6-B65B-529D-AF1D7870EF2D}"/>
              </a:ext>
            </a:extLst>
          </p:cNvPr>
          <p:cNvPicPr>
            <a:picLocks noChangeAspect="1"/>
          </p:cNvPicPr>
          <p:nvPr/>
        </p:nvPicPr>
        <p:blipFill>
          <a:blip r:embed="rId2"/>
          <a:stretch>
            <a:fillRect/>
          </a:stretch>
        </p:blipFill>
        <p:spPr>
          <a:xfrm>
            <a:off x="8345422" y="348792"/>
            <a:ext cx="3438525" cy="5715000"/>
          </a:xfrm>
          <a:prstGeom prst="rect">
            <a:avLst/>
          </a:prstGeom>
        </p:spPr>
      </p:pic>
    </p:spTree>
    <p:extLst>
      <p:ext uri="{BB962C8B-B14F-4D97-AF65-F5344CB8AC3E}">
        <p14:creationId xmlns:p14="http://schemas.microsoft.com/office/powerpoint/2010/main" val="2771305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AB21749-21E0-B555-8423-AF94BE383D1C}"/>
              </a:ext>
            </a:extLst>
          </p:cNvPr>
          <p:cNvSpPr>
            <a:spLocks noGrp="1"/>
          </p:cNvSpPr>
          <p:nvPr>
            <p:ph type="title"/>
          </p:nvPr>
        </p:nvSpPr>
        <p:spPr/>
        <p:txBody>
          <a:bodyPr>
            <a:normAutofit/>
          </a:bodyPr>
          <a:lstStyle/>
          <a:p>
            <a:r>
              <a:rPr lang="en-US" dirty="0"/>
              <a:t>Solution based Approach that also supports the community – Developing a STEM workforce</a:t>
            </a:r>
          </a:p>
        </p:txBody>
      </p:sp>
      <p:pic>
        <p:nvPicPr>
          <p:cNvPr id="12" name="Picture Placeholder 20" descr="Close up of green grass">
            <a:extLst>
              <a:ext uri="{FF2B5EF4-FFF2-40B4-BE49-F238E27FC236}">
                <a16:creationId xmlns:a16="http://schemas.microsoft.com/office/drawing/2014/main" id="{C082290F-76CE-97A7-ECB5-83B0FEA27B37}"/>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l="6" r="6"/>
          <a:stretch/>
        </p:blipFill>
        <p:spPr/>
      </p:pic>
      <p:sp>
        <p:nvSpPr>
          <p:cNvPr id="2" name="Slide Number Placeholder 1">
            <a:extLst>
              <a:ext uri="{FF2B5EF4-FFF2-40B4-BE49-F238E27FC236}">
                <a16:creationId xmlns:a16="http://schemas.microsoft.com/office/drawing/2014/main" id="{C0D15DC2-8425-2530-3D59-ABE5D5C4AD2E}"/>
              </a:ext>
            </a:extLst>
          </p:cNvPr>
          <p:cNvSpPr>
            <a:spLocks noGrp="1"/>
          </p:cNvSpPr>
          <p:nvPr>
            <p:ph type="sldNum" sz="quarter" idx="4"/>
          </p:nvPr>
        </p:nvSpPr>
        <p:spPr/>
        <p:txBody>
          <a:bodyPr/>
          <a:lstStyle/>
          <a:p>
            <a:fld id="{EA87306C-81BA-4795-A5CA-9392456A8C1E}" type="slidenum">
              <a:rPr lang="en-US" smtClean="0"/>
              <a:pPr/>
              <a:t>28</a:t>
            </a:fld>
            <a:endParaRPr lang="en-US" dirty="0"/>
          </a:p>
        </p:txBody>
      </p:sp>
    </p:spTree>
    <p:extLst>
      <p:ext uri="{BB962C8B-B14F-4D97-AF65-F5344CB8AC3E}">
        <p14:creationId xmlns:p14="http://schemas.microsoft.com/office/powerpoint/2010/main" val="2012878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110AD-42FC-E018-0F0F-DAA6FE04C392}"/>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0011073A-E902-1578-81FC-70FC589375CA}"/>
              </a:ext>
            </a:extLst>
          </p:cNvPr>
          <p:cNvSpPr>
            <a:spLocks noGrp="1"/>
          </p:cNvSpPr>
          <p:nvPr>
            <p:ph type="title"/>
          </p:nvPr>
        </p:nvSpPr>
        <p:spPr>
          <a:ln>
            <a:noFill/>
          </a:ln>
        </p:spPr>
        <p:txBody>
          <a:bodyPr>
            <a:normAutofit/>
          </a:bodyPr>
          <a:lstStyle/>
          <a:p>
            <a:r>
              <a:rPr lang="en-US" noProof="0" dirty="0">
                <a:solidFill>
                  <a:schemeClr val="tx1"/>
                </a:solidFill>
              </a:rPr>
              <a:t>Week 9 REFLECTION: Educational Leadership Constituent Council (ELCC) Standard (1.1), (2.1),(5.4),(2.2),(4.3). Black workers make up 9% of the STEM workforce, smaller than there share of all employed U.S. adults (11%)</a:t>
            </a:r>
            <a:endParaRPr lang="en-US" dirty="0">
              <a:solidFill>
                <a:schemeClr val="tx1"/>
              </a:solidFill>
            </a:endParaRPr>
          </a:p>
        </p:txBody>
      </p:sp>
      <p:sp>
        <p:nvSpPr>
          <p:cNvPr id="50" name="Text Placeholder 17">
            <a:extLst>
              <a:ext uri="{FF2B5EF4-FFF2-40B4-BE49-F238E27FC236}">
                <a16:creationId xmlns:a16="http://schemas.microsoft.com/office/drawing/2014/main" id="{995F334C-4852-EEEE-4E28-1CF070CBA2F6}"/>
              </a:ext>
            </a:extLst>
          </p:cNvPr>
          <p:cNvSpPr>
            <a:spLocks noGrp="1"/>
          </p:cNvSpPr>
          <p:nvPr>
            <p:ph sz="quarter" idx="10"/>
          </p:nvPr>
        </p:nvSpPr>
        <p:spPr>
          <a:xfrm>
            <a:off x="5207169" y="348792"/>
            <a:ext cx="2946233" cy="6221689"/>
          </a:xfrm>
        </p:spPr>
        <p:txBody>
          <a:bodyPr anchor="ctr">
            <a:normAutofit fontScale="92500"/>
          </a:bodyPr>
          <a:lstStyle/>
          <a:p>
            <a:r>
              <a:rPr lang="en-US" sz="1100" dirty="0"/>
              <a:t>This week worked to update the school's website and also I developed the school's goals, and informed the appropriate school constituencies (ELCC 1.1) which included all of the stakeholders (Staff, Teachers, Students, Parents, etc.).   I also worked with the IT Department to create virtual-based learning to help students learn self-paced.   I developed a STEM curriculum based on the </a:t>
            </a:r>
            <a:r>
              <a:rPr lang="en-US" sz="1100" b="1" dirty="0"/>
              <a:t>Cybersecurity Certification Program </a:t>
            </a:r>
            <a:r>
              <a:rPr lang="en-US" sz="1100" dirty="0"/>
              <a:t>in collaboration with SME Cybersecurity the NGO Community Partner. I developed this program to engage the students by parents as well. I continued to develop a program that incorporated cultural competence using instructional practices while incorporating technology specifically computer-based learning (ELCC2.1).  </a:t>
            </a:r>
          </a:p>
          <a:p>
            <a:endParaRPr lang="en-US" sz="1100" dirty="0"/>
          </a:p>
          <a:p>
            <a:r>
              <a:rPr lang="en-US" sz="1100" dirty="0"/>
              <a:t>I continued to develop curriculum and programs based on students’ identities by building learning communities and conducting research and learning opportunities.  I also provide career-related mentoring in addition to talking with community members as well as attending a school meeting. I also incorporated research.</a:t>
            </a:r>
          </a:p>
        </p:txBody>
      </p:sp>
      <p:pic>
        <p:nvPicPr>
          <p:cNvPr id="3" name="Picture 2" descr="A satellite in space with text&#10;&#10;Description automatically generated">
            <a:extLst>
              <a:ext uri="{FF2B5EF4-FFF2-40B4-BE49-F238E27FC236}">
                <a16:creationId xmlns:a16="http://schemas.microsoft.com/office/drawing/2014/main" id="{DE6F0E64-4315-BE65-A887-FB1588AAED1C}"/>
              </a:ext>
            </a:extLst>
          </p:cNvPr>
          <p:cNvPicPr>
            <a:picLocks noChangeAspect="1"/>
          </p:cNvPicPr>
          <p:nvPr/>
        </p:nvPicPr>
        <p:blipFill>
          <a:blip r:embed="rId2"/>
          <a:stretch>
            <a:fillRect/>
          </a:stretch>
        </p:blipFill>
        <p:spPr>
          <a:xfrm>
            <a:off x="8699919" y="348792"/>
            <a:ext cx="2946233" cy="6425974"/>
          </a:xfrm>
          <a:prstGeom prst="rect">
            <a:avLst/>
          </a:prstGeom>
        </p:spPr>
      </p:pic>
    </p:spTree>
    <p:extLst>
      <p:ext uri="{BB962C8B-B14F-4D97-AF65-F5344CB8AC3E}">
        <p14:creationId xmlns:p14="http://schemas.microsoft.com/office/powerpoint/2010/main" val="399958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ln>
            <a:noFill/>
          </a:ln>
        </p:spPr>
        <p:txBody>
          <a:bodyPr/>
          <a:lstStyle/>
          <a:p>
            <a:r>
              <a:rPr lang="en-US" dirty="0">
                <a:solidFill>
                  <a:schemeClr val="tx1"/>
                </a:solidFill>
              </a:rPr>
              <a:t>Portfolio CONTENTS</a:t>
            </a:r>
          </a:p>
        </p:txBody>
      </p:sp>
      <p:sp>
        <p:nvSpPr>
          <p:cNvPr id="6" name="Content Placeholder 5">
            <a:extLst>
              <a:ext uri="{FF2B5EF4-FFF2-40B4-BE49-F238E27FC236}">
                <a16:creationId xmlns:a16="http://schemas.microsoft.com/office/drawing/2014/main" id="{1A0D81A3-A953-0FF9-AA96-9525DCC74030}"/>
              </a:ext>
            </a:extLst>
          </p:cNvPr>
          <p:cNvSpPr>
            <a:spLocks noGrp="1"/>
          </p:cNvSpPr>
          <p:nvPr>
            <p:ph sz="quarter" idx="10"/>
          </p:nvPr>
        </p:nvSpPr>
        <p:spPr>
          <a:xfrm>
            <a:off x="5650344" y="1147473"/>
            <a:ext cx="5691910" cy="5391439"/>
          </a:xfrm>
        </p:spPr>
        <p:txBody>
          <a:bodyPr>
            <a:normAutofit fontScale="92500"/>
          </a:bodyPr>
          <a:lstStyle/>
          <a:p>
            <a:pPr marL="0" indent="0">
              <a:lnSpc>
                <a:spcPct val="100000"/>
              </a:lnSpc>
              <a:buNone/>
            </a:pPr>
            <a:r>
              <a:rPr lang="en-US" b="1" dirty="0"/>
              <a:t>ESAS Practicum E-Portfolio Rubric Contents:</a:t>
            </a:r>
          </a:p>
          <a:p>
            <a:pPr marL="285750" indent="-285750">
              <a:spcAft>
                <a:spcPts val="0"/>
              </a:spcAft>
              <a:buFont typeface="+mj-lt"/>
              <a:buAutoNum type="romanUcPeriod"/>
            </a:pPr>
            <a:r>
              <a:rPr lang="en-US" dirty="0"/>
              <a:t>Practicum Contract</a:t>
            </a:r>
          </a:p>
          <a:p>
            <a:pPr marL="285750" indent="-285750">
              <a:spcAft>
                <a:spcPts val="0"/>
              </a:spcAft>
              <a:buFont typeface="+mj-lt"/>
              <a:buAutoNum type="romanUcPeriod"/>
            </a:pPr>
            <a:r>
              <a:rPr lang="en-US" dirty="0"/>
              <a:t> Mentor Contract</a:t>
            </a:r>
          </a:p>
          <a:p>
            <a:pPr marL="285750" indent="-285750">
              <a:spcAft>
                <a:spcPts val="0"/>
              </a:spcAft>
              <a:buFont typeface="+mj-lt"/>
              <a:buAutoNum type="romanUcPeriod"/>
            </a:pPr>
            <a:r>
              <a:rPr lang="en-US" dirty="0"/>
              <a:t> Work Hours Log</a:t>
            </a:r>
          </a:p>
          <a:p>
            <a:pPr marL="285750" indent="-285750">
              <a:spcAft>
                <a:spcPts val="0"/>
              </a:spcAft>
              <a:buFont typeface="+mj-lt"/>
              <a:buAutoNum type="romanUcPeriod"/>
            </a:pPr>
            <a:r>
              <a:rPr lang="en-US" dirty="0"/>
              <a:t> Practicum Completion Verification</a:t>
            </a:r>
          </a:p>
          <a:p>
            <a:pPr marL="285750" indent="-285750">
              <a:spcAft>
                <a:spcPts val="0"/>
              </a:spcAft>
              <a:buFont typeface="+mj-lt"/>
              <a:buAutoNum type="romanUcPeriod"/>
            </a:pPr>
            <a:r>
              <a:rPr lang="en-US" dirty="0"/>
              <a:t> Reflective Journal Entries</a:t>
            </a:r>
          </a:p>
          <a:p>
            <a:pPr marL="285750" indent="-285750">
              <a:spcAft>
                <a:spcPts val="0"/>
              </a:spcAft>
              <a:buFont typeface="+mj-lt"/>
              <a:buAutoNum type="romanUcPeriod"/>
            </a:pPr>
            <a:r>
              <a:rPr lang="en-US" dirty="0"/>
              <a:t> Action Project</a:t>
            </a:r>
          </a:p>
          <a:p>
            <a:pPr marL="0" indent="0">
              <a:spcAft>
                <a:spcPts val="0"/>
              </a:spcAft>
              <a:buNone/>
            </a:pPr>
            <a:endParaRPr lang="en-US" b="1" dirty="0"/>
          </a:p>
          <a:p>
            <a:pPr marL="0" indent="0">
              <a:spcAft>
                <a:spcPts val="0"/>
              </a:spcAft>
              <a:buNone/>
            </a:pPr>
            <a:r>
              <a:rPr lang="en-US" b="1" dirty="0"/>
              <a:t>E-Portfolio Additional Contents</a:t>
            </a:r>
          </a:p>
          <a:p>
            <a:pPr marL="285750" indent="-285750">
              <a:spcAft>
                <a:spcPts val="0"/>
              </a:spcAft>
              <a:buFont typeface="+mj-lt"/>
              <a:buAutoNum type="romanUcPeriod"/>
            </a:pPr>
            <a:r>
              <a:rPr lang="en-US" dirty="0"/>
              <a:t>About the Author</a:t>
            </a:r>
          </a:p>
          <a:p>
            <a:pPr marL="285750" indent="-285750">
              <a:spcAft>
                <a:spcPts val="0"/>
              </a:spcAft>
              <a:buFont typeface="+mj-lt"/>
              <a:buAutoNum type="romanUcPeriod"/>
            </a:pPr>
            <a:r>
              <a:rPr lang="en-US" dirty="0"/>
              <a:t>Professional &amp; Academic Goals</a:t>
            </a:r>
          </a:p>
          <a:p>
            <a:pPr marL="285750" indent="-285750">
              <a:spcAft>
                <a:spcPts val="0"/>
              </a:spcAft>
              <a:buFont typeface="+mj-lt"/>
              <a:buAutoNum type="romanUcPeriod"/>
            </a:pPr>
            <a:r>
              <a:rPr lang="en-US" dirty="0"/>
              <a:t>Educational System: SME Academy (Action Project)</a:t>
            </a:r>
          </a:p>
          <a:p>
            <a:pPr marL="285750" indent="-285750">
              <a:spcAft>
                <a:spcPts val="0"/>
              </a:spcAft>
              <a:buFont typeface="+mj-lt"/>
              <a:buAutoNum type="romanUcPeriod"/>
            </a:pPr>
            <a:r>
              <a:rPr lang="en-US" dirty="0"/>
              <a:t> Educational Vision: Practicum Plan (Action Project)</a:t>
            </a:r>
          </a:p>
          <a:p>
            <a:pPr marL="285750" indent="-285750">
              <a:spcAft>
                <a:spcPts val="0"/>
              </a:spcAft>
              <a:buFont typeface="+mj-lt"/>
              <a:buAutoNum type="romanUcPeriod"/>
            </a:pPr>
            <a:r>
              <a:rPr lang="en-US" dirty="0"/>
              <a:t> ELCC Standards</a:t>
            </a:r>
          </a:p>
          <a:p>
            <a:pPr marL="285750" indent="-285750">
              <a:spcAft>
                <a:spcPts val="0"/>
              </a:spcAft>
              <a:buFont typeface="+mj-lt"/>
              <a:buAutoNum type="romanUcPeriod"/>
            </a:pPr>
            <a:r>
              <a:rPr lang="en-US" dirty="0"/>
              <a:t> ELCC Weekly Logs</a:t>
            </a:r>
          </a:p>
          <a:p>
            <a:pPr marL="0" indent="0">
              <a:spcAft>
                <a:spcPts val="0"/>
              </a:spcAft>
              <a:buNone/>
            </a:pPr>
            <a:endParaRPr lang="en-US" dirty="0"/>
          </a:p>
          <a:p>
            <a:pPr marL="0" indent="0">
              <a:spcAft>
                <a:spcPts val="0"/>
              </a:spcAft>
              <a:buNone/>
            </a:pPr>
            <a:endParaRPr lang="en-US" dirty="0"/>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3</a:t>
            </a:fld>
            <a:endParaRPr lang="en-US" dirty="0"/>
          </a:p>
        </p:txBody>
      </p:sp>
      <p:sp>
        <p:nvSpPr>
          <p:cNvPr id="3" name="TextBox 2">
            <a:extLst>
              <a:ext uri="{FF2B5EF4-FFF2-40B4-BE49-F238E27FC236}">
                <a16:creationId xmlns:a16="http://schemas.microsoft.com/office/drawing/2014/main" id="{567C3949-CF3E-9770-A974-13D28CF1B096}"/>
              </a:ext>
            </a:extLst>
          </p:cNvPr>
          <p:cNvSpPr txBox="1"/>
          <p:nvPr/>
        </p:nvSpPr>
        <p:spPr>
          <a:xfrm>
            <a:off x="5449085" y="316984"/>
            <a:ext cx="6094428" cy="369332"/>
          </a:xfrm>
          <a:prstGeom prst="rect">
            <a:avLst/>
          </a:prstGeom>
          <a:noFill/>
        </p:spPr>
        <p:txBody>
          <a:bodyPr wrap="square">
            <a:spAutoFit/>
          </a:bodyPr>
          <a:lstStyle/>
          <a:p>
            <a:r>
              <a:rPr lang="en-US" b="1" dirty="0">
                <a:latin typeface="Tenorite" panose="00000500000000000000" pitchFamily="2" charset="0"/>
              </a:rPr>
              <a:t>Contents</a:t>
            </a:r>
            <a:endParaRPr lang="en-US" b="1" dirty="0"/>
          </a:p>
        </p:txBody>
      </p:sp>
    </p:spTree>
    <p:extLst>
      <p:ext uri="{BB962C8B-B14F-4D97-AF65-F5344CB8AC3E}">
        <p14:creationId xmlns:p14="http://schemas.microsoft.com/office/powerpoint/2010/main" val="654652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01F9E-8354-1810-2FA7-3D5C1000AD27}"/>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0CBEFE9E-B2CC-AD49-E002-F44A39511132}"/>
              </a:ext>
            </a:extLst>
          </p:cNvPr>
          <p:cNvSpPr>
            <a:spLocks noGrp="1"/>
          </p:cNvSpPr>
          <p:nvPr>
            <p:ph type="title"/>
          </p:nvPr>
        </p:nvSpPr>
        <p:spPr>
          <a:ln>
            <a:noFill/>
          </a:ln>
        </p:spPr>
        <p:txBody>
          <a:bodyPr>
            <a:normAutofit fontScale="90000"/>
          </a:bodyPr>
          <a:lstStyle/>
          <a:p>
            <a:r>
              <a:rPr lang="en-US" noProof="0" dirty="0">
                <a:solidFill>
                  <a:schemeClr val="tx1"/>
                </a:solidFill>
              </a:rPr>
              <a:t>Week 10 REFLECTION: Educational Leadership Constituent Council (ELCC) Standard (1.1), (2.1),(5.4),(2.2),(4.3). Hispanics workers represent 8% of STEM workforce, substantially lower than their 17% of all employed</a:t>
            </a:r>
            <a:endParaRPr lang="en-US" dirty="0">
              <a:solidFill>
                <a:schemeClr val="tx1"/>
              </a:solidFill>
            </a:endParaRPr>
          </a:p>
        </p:txBody>
      </p:sp>
      <p:sp>
        <p:nvSpPr>
          <p:cNvPr id="50" name="Text Placeholder 17">
            <a:extLst>
              <a:ext uri="{FF2B5EF4-FFF2-40B4-BE49-F238E27FC236}">
                <a16:creationId xmlns:a16="http://schemas.microsoft.com/office/drawing/2014/main" id="{EC681866-B76B-BD48-1F1D-65EE36FF56E4}"/>
              </a:ext>
            </a:extLst>
          </p:cNvPr>
          <p:cNvSpPr>
            <a:spLocks noGrp="1"/>
          </p:cNvSpPr>
          <p:nvPr>
            <p:ph sz="quarter" idx="10"/>
          </p:nvPr>
        </p:nvSpPr>
        <p:spPr>
          <a:xfrm>
            <a:off x="4905512" y="1732176"/>
            <a:ext cx="2946233" cy="3393648"/>
          </a:xfrm>
        </p:spPr>
        <p:txBody>
          <a:bodyPr anchor="ctr">
            <a:normAutofit fontScale="70000" lnSpcReduction="20000"/>
          </a:bodyPr>
          <a:lstStyle/>
          <a:p>
            <a:r>
              <a:rPr lang="en-US" sz="1100" dirty="0"/>
              <a:t>This week worked to update the school's website and also I developed the school's goals, and informed the appropriate school constituencies (ELCC 1.1) which included all of the stakeholders (Staff, Teachers, Students, Parents, etc.).   I also worked with the IT Department to create virtual-based learning to help students learn self-paced.   I developed a STEM curriculum based on the </a:t>
            </a:r>
            <a:r>
              <a:rPr lang="en-US" sz="1100" b="1" dirty="0"/>
              <a:t>Cyber Work Force </a:t>
            </a:r>
            <a:r>
              <a:rPr lang="en-US" sz="1100" dirty="0"/>
              <a:t>in collaboration with SME Cybersecurity the NGO Community </a:t>
            </a:r>
            <a:r>
              <a:rPr lang="en-US" sz="1100" dirty="0" err="1"/>
              <a:t>Partner.This</a:t>
            </a:r>
            <a:r>
              <a:rPr lang="en-US" sz="1100" dirty="0"/>
              <a:t> program would not only engage the students but parents as well. I continued to develop a program that incorporated cultural competence using instructional practices while incorporating technology specifically computer-based learning (ELCC2.1).  </a:t>
            </a:r>
          </a:p>
          <a:p>
            <a:endParaRPr lang="en-US" sz="1100" dirty="0"/>
          </a:p>
          <a:p>
            <a:r>
              <a:rPr lang="en-US" sz="1100" dirty="0"/>
              <a:t>I continued to develop curriculum and programs based on students’ identities by building learning communities and conducting research and learning opportunities.  I also provide career-related mentoring in addition to talking with community members as well as attending a school meeting. I also incorporated research.</a:t>
            </a:r>
          </a:p>
        </p:txBody>
      </p:sp>
      <p:pic>
        <p:nvPicPr>
          <p:cNvPr id="4" name="Picture 3" descr="A close-up of a computer&#10;&#10;Description automatically generated">
            <a:extLst>
              <a:ext uri="{FF2B5EF4-FFF2-40B4-BE49-F238E27FC236}">
                <a16:creationId xmlns:a16="http://schemas.microsoft.com/office/drawing/2014/main" id="{4A198E91-2241-1029-B413-6274626115F3}"/>
              </a:ext>
            </a:extLst>
          </p:cNvPr>
          <p:cNvPicPr>
            <a:picLocks noChangeAspect="1"/>
          </p:cNvPicPr>
          <p:nvPr/>
        </p:nvPicPr>
        <p:blipFill>
          <a:blip r:embed="rId2"/>
          <a:stretch>
            <a:fillRect/>
          </a:stretch>
        </p:blipFill>
        <p:spPr>
          <a:xfrm>
            <a:off x="8287012" y="1185862"/>
            <a:ext cx="3581400" cy="4486275"/>
          </a:xfrm>
          <a:prstGeom prst="rect">
            <a:avLst/>
          </a:prstGeom>
        </p:spPr>
      </p:pic>
    </p:spTree>
    <p:extLst>
      <p:ext uri="{BB962C8B-B14F-4D97-AF65-F5344CB8AC3E}">
        <p14:creationId xmlns:p14="http://schemas.microsoft.com/office/powerpoint/2010/main" val="146731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B2067-9E55-3FC7-CEDE-187811BF5F0F}"/>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0E01F5F2-0F6C-87C4-AC05-D6BFEC8E9F49}"/>
              </a:ext>
            </a:extLst>
          </p:cNvPr>
          <p:cNvSpPr>
            <a:spLocks noGrp="1"/>
          </p:cNvSpPr>
          <p:nvPr>
            <p:ph type="title"/>
          </p:nvPr>
        </p:nvSpPr>
        <p:spPr>
          <a:ln>
            <a:noFill/>
          </a:ln>
        </p:spPr>
        <p:txBody>
          <a:bodyPr>
            <a:normAutofit/>
          </a:bodyPr>
          <a:lstStyle/>
          <a:p>
            <a:r>
              <a:rPr lang="en-US" noProof="0" dirty="0">
                <a:solidFill>
                  <a:schemeClr val="tx1"/>
                </a:solidFill>
              </a:rPr>
              <a:t>Week 12 REFLECTION: Educational Leadership Constituent Council (ELCC) Standard (1.1), (2.1),(5.4),(2.2),(4.3). 71% of Engineers are White, Blacks and Hispanics Receive The least Amount of STEM Degrees</a:t>
            </a:r>
            <a:r>
              <a:rPr lang="en-US" noProof="0" dirty="0"/>
              <a:t>.</a:t>
            </a:r>
            <a:endParaRPr lang="en-US" dirty="0"/>
          </a:p>
        </p:txBody>
      </p:sp>
      <p:sp>
        <p:nvSpPr>
          <p:cNvPr id="50" name="Text Placeholder 17">
            <a:extLst>
              <a:ext uri="{FF2B5EF4-FFF2-40B4-BE49-F238E27FC236}">
                <a16:creationId xmlns:a16="http://schemas.microsoft.com/office/drawing/2014/main" id="{93410CBD-D98B-3E49-3E68-57EAC745E819}"/>
              </a:ext>
            </a:extLst>
          </p:cNvPr>
          <p:cNvSpPr>
            <a:spLocks noGrp="1"/>
          </p:cNvSpPr>
          <p:nvPr>
            <p:ph sz="quarter" idx="10"/>
          </p:nvPr>
        </p:nvSpPr>
        <p:spPr>
          <a:xfrm>
            <a:off x="5207169" y="3582186"/>
            <a:ext cx="6595190" cy="2988295"/>
          </a:xfrm>
        </p:spPr>
        <p:txBody>
          <a:bodyPr anchor="ctr"/>
          <a:lstStyle/>
          <a:p>
            <a:r>
              <a:rPr lang="en-US" sz="1100" dirty="0"/>
              <a:t>Throughout my practicum experience, I developed a comprehensive plan for SME Academy to communicate the school's mission &amp; vision to the appropriate school constituencies (ELCC 1.1) which included all of the stakeholders (Staff, Teachers, Students, Parents, etc.).   In addition, I also developed a curriculum and a program that incorporated cultural competence using instructional practices (ELCC2.1).  </a:t>
            </a:r>
          </a:p>
          <a:p>
            <a:endParaRPr lang="en-US" sz="1100" dirty="0"/>
          </a:p>
          <a:p>
            <a:r>
              <a:rPr lang="en-US" sz="1100" dirty="0"/>
              <a:t>The educational dilemma that I chose to target was the lack of representation from minorities in the subjects of Science Technology Engineering and Math (STEM). I spent the next several weeks formulating strategies to address the dilemmas (ELCC 5.4), and to develop curriculum and programs based on students’ identity by building learning communities, conducting research and learning opportunities, while also providing career-related mentoring, including presenting and attending conferences on science, technology, engineering and mathematics (STEM)</a:t>
            </a:r>
          </a:p>
        </p:txBody>
      </p:sp>
      <p:pic>
        <p:nvPicPr>
          <p:cNvPr id="6" name="Picture 5" descr="A close-up of several images&#10;&#10;Description automatically generated">
            <a:extLst>
              <a:ext uri="{FF2B5EF4-FFF2-40B4-BE49-F238E27FC236}">
                <a16:creationId xmlns:a16="http://schemas.microsoft.com/office/drawing/2014/main" id="{F2B33213-8F8F-BC8D-94E9-E1F90ECD0A55}"/>
              </a:ext>
            </a:extLst>
          </p:cNvPr>
          <p:cNvPicPr>
            <a:picLocks noChangeAspect="1"/>
          </p:cNvPicPr>
          <p:nvPr/>
        </p:nvPicPr>
        <p:blipFill>
          <a:blip r:embed="rId2"/>
          <a:stretch>
            <a:fillRect/>
          </a:stretch>
        </p:blipFill>
        <p:spPr>
          <a:xfrm>
            <a:off x="5593668" y="251335"/>
            <a:ext cx="5529961" cy="3177665"/>
          </a:xfrm>
          <a:prstGeom prst="rect">
            <a:avLst/>
          </a:prstGeom>
        </p:spPr>
      </p:pic>
    </p:spTree>
    <p:extLst>
      <p:ext uri="{BB962C8B-B14F-4D97-AF65-F5344CB8AC3E}">
        <p14:creationId xmlns:p14="http://schemas.microsoft.com/office/powerpoint/2010/main" val="1026144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54B2DBC-09D1-EB43-6CB5-409655E7904A}"/>
              </a:ext>
            </a:extLst>
          </p:cNvPr>
          <p:cNvSpPr>
            <a:spLocks noGrp="1"/>
          </p:cNvSpPr>
          <p:nvPr>
            <p:ph type="title"/>
          </p:nvPr>
        </p:nvSpPr>
        <p:spPr/>
        <p:txBody>
          <a:bodyPr/>
          <a:lstStyle/>
          <a:p>
            <a:r>
              <a:rPr lang="en-US"/>
              <a:t>METRICS of PROGRAM SUCCESS</a:t>
            </a:r>
            <a:endParaRPr lang="en-US" dirty="0"/>
          </a:p>
        </p:txBody>
      </p:sp>
      <p:sp>
        <p:nvSpPr>
          <p:cNvPr id="21" name="Text Placeholder 20">
            <a:extLst>
              <a:ext uri="{FF2B5EF4-FFF2-40B4-BE49-F238E27FC236}">
                <a16:creationId xmlns:a16="http://schemas.microsoft.com/office/drawing/2014/main" id="{049D9BA1-EC7F-6880-70CD-B2D683881097}"/>
              </a:ext>
            </a:extLst>
          </p:cNvPr>
          <p:cNvSpPr>
            <a:spLocks noGrp="1"/>
          </p:cNvSpPr>
          <p:nvPr>
            <p:ph type="body" sz="quarter" idx="16"/>
          </p:nvPr>
        </p:nvSpPr>
        <p:spPr/>
        <p:txBody>
          <a:bodyPr/>
          <a:lstStyle/>
          <a:p>
            <a:r>
              <a:rPr lang="en-US" dirty="0"/>
              <a:t>Cybersecurity STEM Program Development</a:t>
            </a:r>
          </a:p>
        </p:txBody>
      </p:sp>
      <p:graphicFrame>
        <p:nvGraphicFramePr>
          <p:cNvPr id="6" name="Table Placeholder 2">
            <a:extLst>
              <a:ext uri="{FF2B5EF4-FFF2-40B4-BE49-F238E27FC236}">
                <a16:creationId xmlns:a16="http://schemas.microsoft.com/office/drawing/2014/main" id="{BCC98EAA-4C6E-9974-AB21-E955BE34DF52}"/>
              </a:ext>
            </a:extLst>
          </p:cNvPr>
          <p:cNvGraphicFramePr>
            <a:graphicFrameLocks noGrp="1"/>
          </p:cNvGraphicFramePr>
          <p:nvPr>
            <p:ph sz="quarter" idx="15"/>
            <p:extLst>
              <p:ext uri="{D42A27DB-BD31-4B8C-83A1-F6EECF244321}">
                <p14:modId xmlns:p14="http://schemas.microsoft.com/office/powerpoint/2010/main" val="3204827380"/>
              </p:ext>
            </p:extLst>
          </p:nvPr>
        </p:nvGraphicFramePr>
        <p:xfrm>
          <a:off x="5221288" y="787400"/>
          <a:ext cx="6299213" cy="5420366"/>
        </p:xfrm>
        <a:graphic>
          <a:graphicData uri="http://schemas.openxmlformats.org/drawingml/2006/table">
            <a:tbl>
              <a:tblPr firstRow="1" bandRow="1">
                <a:tableStyleId>{9DCAF9ED-07DC-4A11-8D7F-57B35C25682E}</a:tableStyleId>
              </a:tblPr>
              <a:tblGrid>
                <a:gridCol w="1574803">
                  <a:extLst>
                    <a:ext uri="{9D8B030D-6E8A-4147-A177-3AD203B41FA5}">
                      <a16:colId xmlns:a16="http://schemas.microsoft.com/office/drawing/2014/main" val="127040821"/>
                    </a:ext>
                  </a:extLst>
                </a:gridCol>
                <a:gridCol w="1815051">
                  <a:extLst>
                    <a:ext uri="{9D8B030D-6E8A-4147-A177-3AD203B41FA5}">
                      <a16:colId xmlns:a16="http://schemas.microsoft.com/office/drawing/2014/main" val="149845700"/>
                    </a:ext>
                  </a:extLst>
                </a:gridCol>
                <a:gridCol w="1334556">
                  <a:extLst>
                    <a:ext uri="{9D8B030D-6E8A-4147-A177-3AD203B41FA5}">
                      <a16:colId xmlns:a16="http://schemas.microsoft.com/office/drawing/2014/main" val="3119692462"/>
                    </a:ext>
                  </a:extLst>
                </a:gridCol>
                <a:gridCol w="1574803">
                  <a:extLst>
                    <a:ext uri="{9D8B030D-6E8A-4147-A177-3AD203B41FA5}">
                      <a16:colId xmlns:a16="http://schemas.microsoft.com/office/drawing/2014/main" val="3472639139"/>
                    </a:ext>
                  </a:extLst>
                </a:gridCol>
              </a:tblGrid>
              <a:tr h="1019238">
                <a:tc>
                  <a:txBody>
                    <a:bodyPr/>
                    <a:lstStyle/>
                    <a:p>
                      <a:pPr algn="ctr"/>
                      <a:r>
                        <a:rPr lang="en-US" b="0" dirty="0"/>
                        <a:t>METRIC</a:t>
                      </a:r>
                    </a:p>
                  </a:txBody>
                  <a:tcPr anchor="ctr"/>
                </a:tc>
                <a:tc>
                  <a:txBody>
                    <a:bodyPr/>
                    <a:lstStyle/>
                    <a:p>
                      <a:pPr algn="ctr"/>
                      <a:r>
                        <a:rPr lang="en-US" b="0" dirty="0"/>
                        <a:t>MEASUREMENT</a:t>
                      </a:r>
                    </a:p>
                  </a:txBody>
                  <a:tcPr anchor="ctr"/>
                </a:tc>
                <a:tc>
                  <a:txBody>
                    <a:bodyPr/>
                    <a:lstStyle/>
                    <a:p>
                      <a:pPr algn="ctr"/>
                      <a:r>
                        <a:rPr lang="en-US" b="0" dirty="0"/>
                        <a:t>TARGET</a:t>
                      </a:r>
                    </a:p>
                  </a:txBody>
                  <a:tcPr anchor="ctr"/>
                </a:tc>
                <a:tc>
                  <a:txBody>
                    <a:bodyPr/>
                    <a:lstStyle/>
                    <a:p>
                      <a:pPr algn="ctr"/>
                      <a:r>
                        <a:rPr lang="en-US" b="0" dirty="0"/>
                        <a:t>ACTUAL</a:t>
                      </a:r>
                    </a:p>
                  </a:txBody>
                  <a:tcPr anchor="ctr"/>
                </a:tc>
                <a:extLst>
                  <a:ext uri="{0D108BD9-81ED-4DB2-BD59-A6C34878D82A}">
                    <a16:rowId xmlns:a16="http://schemas.microsoft.com/office/drawing/2014/main" val="3298013591"/>
                  </a:ext>
                </a:extLst>
              </a:tr>
              <a:tr h="871682">
                <a:tc>
                  <a:txBody>
                    <a:bodyPr/>
                    <a:lstStyle/>
                    <a:p>
                      <a:pPr algn="ctr"/>
                      <a:r>
                        <a:rPr lang="en-US" dirty="0"/>
                        <a:t>Student attendance</a:t>
                      </a:r>
                    </a:p>
                  </a:txBody>
                  <a:tcPr anchor="ctr"/>
                </a:tc>
                <a:tc>
                  <a:txBody>
                    <a:bodyPr/>
                    <a:lstStyle/>
                    <a:p>
                      <a:pPr algn="ctr"/>
                      <a:r>
                        <a:rPr lang="en-US" dirty="0"/>
                        <a:t># of attendees</a:t>
                      </a:r>
                    </a:p>
                  </a:txBody>
                  <a:tcPr anchor="ctr"/>
                </a:tc>
                <a:tc>
                  <a:txBody>
                    <a:bodyPr/>
                    <a:lstStyle/>
                    <a:p>
                      <a:pPr algn="ctr"/>
                      <a:r>
                        <a:rPr lang="en-US" dirty="0"/>
                        <a:t>150</a:t>
                      </a:r>
                    </a:p>
                  </a:txBody>
                  <a:tcPr anchor="ctr"/>
                </a:tc>
                <a:tc>
                  <a:txBody>
                    <a:bodyPr/>
                    <a:lstStyle/>
                    <a:p>
                      <a:pPr algn="ctr"/>
                      <a:r>
                        <a:rPr lang="en-US" dirty="0"/>
                        <a:t>120</a:t>
                      </a:r>
                    </a:p>
                  </a:txBody>
                  <a:tcPr anchor="ctr"/>
                </a:tc>
                <a:extLst>
                  <a:ext uri="{0D108BD9-81ED-4DB2-BD59-A6C34878D82A}">
                    <a16:rowId xmlns:a16="http://schemas.microsoft.com/office/drawing/2014/main" val="3873867931"/>
                  </a:ext>
                </a:extLst>
              </a:tr>
              <a:tr h="871682">
                <a:tc>
                  <a:txBody>
                    <a:bodyPr/>
                    <a:lstStyle/>
                    <a:p>
                      <a:pPr algn="ctr"/>
                      <a:r>
                        <a:rPr lang="en-US" dirty="0"/>
                        <a:t>Engagement duration</a:t>
                      </a:r>
                    </a:p>
                  </a:txBody>
                  <a:tcPr anchor="ctr"/>
                </a:tc>
                <a:tc>
                  <a:txBody>
                    <a:bodyPr/>
                    <a:lstStyle/>
                    <a:p>
                      <a:pPr algn="ctr"/>
                      <a:r>
                        <a:rPr lang="en-US" dirty="0"/>
                        <a:t>Minutes</a:t>
                      </a:r>
                    </a:p>
                  </a:txBody>
                  <a:tcPr anchor="ctr"/>
                </a:tc>
                <a:tc>
                  <a:txBody>
                    <a:bodyPr/>
                    <a:lstStyle/>
                    <a:p>
                      <a:pPr algn="ctr"/>
                      <a:r>
                        <a:rPr lang="en-US" dirty="0"/>
                        <a:t>60</a:t>
                      </a:r>
                    </a:p>
                  </a:txBody>
                  <a:tcPr anchor="ctr"/>
                </a:tc>
                <a:tc>
                  <a:txBody>
                    <a:bodyPr/>
                    <a:lstStyle/>
                    <a:p>
                      <a:pPr algn="ctr"/>
                      <a:r>
                        <a:rPr lang="en-US" dirty="0"/>
                        <a:t>75</a:t>
                      </a:r>
                    </a:p>
                  </a:txBody>
                  <a:tcPr anchor="ctr"/>
                </a:tc>
                <a:extLst>
                  <a:ext uri="{0D108BD9-81ED-4DB2-BD59-A6C34878D82A}">
                    <a16:rowId xmlns:a16="http://schemas.microsoft.com/office/drawing/2014/main" val="85209771"/>
                  </a:ext>
                </a:extLst>
              </a:tr>
              <a:tr h="871682">
                <a:tc>
                  <a:txBody>
                    <a:bodyPr/>
                    <a:lstStyle/>
                    <a:p>
                      <a:pPr algn="ctr"/>
                      <a:r>
                        <a:rPr lang="en-US" dirty="0"/>
                        <a:t>Number of Programs</a:t>
                      </a:r>
                    </a:p>
                  </a:txBody>
                  <a:tcPr anchor="ctr"/>
                </a:tc>
                <a:tc>
                  <a:txBody>
                    <a:bodyPr/>
                    <a:lstStyle/>
                    <a:p>
                      <a:pPr algn="ctr"/>
                      <a:r>
                        <a:rPr lang="en-US" dirty="0"/>
                        <a:t># of Programs</a:t>
                      </a:r>
                    </a:p>
                  </a:txBody>
                  <a:tcPr anchor="ctr"/>
                </a:tc>
                <a:tc>
                  <a:txBody>
                    <a:bodyPr/>
                    <a:lstStyle/>
                    <a:p>
                      <a:pPr algn="ctr"/>
                      <a:r>
                        <a:rPr lang="en-US" dirty="0"/>
                        <a:t>5</a:t>
                      </a:r>
                    </a:p>
                  </a:txBody>
                  <a:tcPr anchor="ctr"/>
                </a:tc>
                <a:tc>
                  <a:txBody>
                    <a:bodyPr/>
                    <a:lstStyle/>
                    <a:p>
                      <a:pPr algn="ctr"/>
                      <a:r>
                        <a:rPr lang="en-US" dirty="0"/>
                        <a:t>5</a:t>
                      </a:r>
                    </a:p>
                  </a:txBody>
                  <a:tcPr anchor="ctr"/>
                </a:tc>
                <a:extLst>
                  <a:ext uri="{0D108BD9-81ED-4DB2-BD59-A6C34878D82A}">
                    <a16:rowId xmlns:a16="http://schemas.microsoft.com/office/drawing/2014/main" val="4061031278"/>
                  </a:ext>
                </a:extLst>
              </a:tr>
              <a:tr h="871682">
                <a:tc>
                  <a:txBody>
                    <a:bodyPr/>
                    <a:lstStyle/>
                    <a:p>
                      <a:pPr algn="ctr"/>
                      <a:r>
                        <a:rPr lang="en-US" dirty="0"/>
                        <a:t>Positive feedback</a:t>
                      </a:r>
                    </a:p>
                  </a:txBody>
                  <a:tcPr anchor="ctr"/>
                </a:tc>
                <a:tc>
                  <a:txBody>
                    <a:bodyPr/>
                    <a:lstStyle/>
                    <a:p>
                      <a:pPr algn="ctr"/>
                      <a:r>
                        <a:rPr lang="en-US" dirty="0"/>
                        <a:t>Percentage (%)</a:t>
                      </a:r>
                    </a:p>
                  </a:txBody>
                  <a:tcPr anchor="ctr"/>
                </a:tc>
                <a:tc>
                  <a:txBody>
                    <a:bodyPr/>
                    <a:lstStyle/>
                    <a:p>
                      <a:pPr algn="ctr"/>
                      <a:r>
                        <a:rPr lang="en-US" dirty="0"/>
                        <a:t>90</a:t>
                      </a:r>
                    </a:p>
                  </a:txBody>
                  <a:tcPr anchor="ctr"/>
                </a:tc>
                <a:tc>
                  <a:txBody>
                    <a:bodyPr/>
                    <a:lstStyle/>
                    <a:p>
                      <a:pPr algn="ctr"/>
                      <a:r>
                        <a:rPr lang="en-US" dirty="0"/>
                        <a:t>95</a:t>
                      </a:r>
                    </a:p>
                  </a:txBody>
                  <a:tcPr anchor="ctr"/>
                </a:tc>
                <a:extLst>
                  <a:ext uri="{0D108BD9-81ED-4DB2-BD59-A6C34878D82A}">
                    <a16:rowId xmlns:a16="http://schemas.microsoft.com/office/drawing/2014/main" val="3591840781"/>
                  </a:ext>
                </a:extLst>
              </a:tr>
              <a:tr h="899535">
                <a:tc>
                  <a:txBody>
                    <a:bodyPr/>
                    <a:lstStyle/>
                    <a:p>
                      <a:pPr algn="ctr"/>
                      <a:r>
                        <a:rPr lang="en-US" dirty="0"/>
                        <a:t>Rate of information retention</a:t>
                      </a:r>
                    </a:p>
                  </a:txBody>
                  <a:tcPr anchor="ctr"/>
                </a:tc>
                <a:tc>
                  <a:txBody>
                    <a:bodyPr/>
                    <a:lstStyle/>
                    <a:p>
                      <a:pPr algn="ctr"/>
                      <a:r>
                        <a:rPr lang="en-US" dirty="0"/>
                        <a:t>Percentage (%)</a:t>
                      </a:r>
                    </a:p>
                  </a:txBody>
                  <a:tcPr anchor="ctr"/>
                </a:tc>
                <a:tc>
                  <a:txBody>
                    <a:bodyPr/>
                    <a:lstStyle/>
                    <a:p>
                      <a:pPr algn="ctr"/>
                      <a:r>
                        <a:rPr lang="en-US" dirty="0"/>
                        <a:t>100</a:t>
                      </a:r>
                    </a:p>
                  </a:txBody>
                  <a:tcPr anchor="ctr"/>
                </a:tc>
                <a:tc>
                  <a:txBody>
                    <a:bodyPr/>
                    <a:lstStyle/>
                    <a:p>
                      <a:pPr algn="ctr"/>
                      <a:r>
                        <a:rPr lang="en-US" dirty="0"/>
                        <a:t>95</a:t>
                      </a:r>
                    </a:p>
                  </a:txBody>
                  <a:tcPr anchor="ctr"/>
                </a:tc>
                <a:extLst>
                  <a:ext uri="{0D108BD9-81ED-4DB2-BD59-A6C34878D82A}">
                    <a16:rowId xmlns:a16="http://schemas.microsoft.com/office/drawing/2014/main" val="335389741"/>
                  </a:ext>
                </a:extLst>
              </a:tr>
            </a:tbl>
          </a:graphicData>
        </a:graphic>
      </p:graphicFrame>
      <p:sp>
        <p:nvSpPr>
          <p:cNvPr id="2" name="Slide Number Placeholder 1">
            <a:extLst>
              <a:ext uri="{FF2B5EF4-FFF2-40B4-BE49-F238E27FC236}">
                <a16:creationId xmlns:a16="http://schemas.microsoft.com/office/drawing/2014/main" id="{8A31D9AC-E93A-BE3D-2EB5-36EE9ED4DA93}"/>
              </a:ext>
            </a:extLst>
          </p:cNvPr>
          <p:cNvSpPr>
            <a:spLocks noGrp="1"/>
          </p:cNvSpPr>
          <p:nvPr>
            <p:ph type="sldNum" sz="quarter" idx="12"/>
          </p:nvPr>
        </p:nvSpPr>
        <p:spPr/>
        <p:txBody>
          <a:bodyPr/>
          <a:lstStyle/>
          <a:p>
            <a:fld id="{EA87306C-81BA-4795-A5CA-9392456A8C1E}" type="slidenum">
              <a:rPr lang="en-US" smtClean="0"/>
              <a:pPr/>
              <a:t>32</a:t>
            </a:fld>
            <a:endParaRPr lang="en-US" dirty="0"/>
          </a:p>
        </p:txBody>
      </p:sp>
    </p:spTree>
    <p:extLst>
      <p:ext uri="{BB962C8B-B14F-4D97-AF65-F5344CB8AC3E}">
        <p14:creationId xmlns:p14="http://schemas.microsoft.com/office/powerpoint/2010/main" val="3090091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CBCD3B-EAB4-87E8-85AB-C9DDB7162C68}"/>
              </a:ext>
            </a:extLst>
          </p:cNvPr>
          <p:cNvSpPr>
            <a:spLocks noGrp="1"/>
          </p:cNvSpPr>
          <p:nvPr>
            <p:ph type="title"/>
          </p:nvPr>
        </p:nvSpPr>
        <p:spPr/>
        <p:txBody>
          <a:bodyPr/>
          <a:lstStyle/>
          <a:p>
            <a:r>
              <a:rPr lang="en-US" dirty="0">
                <a:solidFill>
                  <a:schemeClr val="bg1"/>
                </a:solidFill>
              </a:rPr>
              <a:t>Thank you</a:t>
            </a:r>
          </a:p>
        </p:txBody>
      </p:sp>
      <p:sp>
        <p:nvSpPr>
          <p:cNvPr id="6" name="Text Placeholder 5">
            <a:extLst>
              <a:ext uri="{FF2B5EF4-FFF2-40B4-BE49-F238E27FC236}">
                <a16:creationId xmlns:a16="http://schemas.microsoft.com/office/drawing/2014/main" id="{75335026-4908-B82C-0C3C-4E5E0498CB6A}"/>
              </a:ext>
            </a:extLst>
          </p:cNvPr>
          <p:cNvSpPr>
            <a:spLocks noGrp="1"/>
          </p:cNvSpPr>
          <p:nvPr>
            <p:ph type="body" sz="quarter" idx="19"/>
          </p:nvPr>
        </p:nvSpPr>
        <p:spPr/>
        <p:txBody>
          <a:bodyPr/>
          <a:lstStyle/>
          <a:p>
            <a:r>
              <a:rPr lang="en-US" dirty="0">
                <a:solidFill>
                  <a:schemeClr val="bg1"/>
                </a:solidFill>
              </a:rPr>
              <a:t>Kenji Darby, CISM, PMP,M. Ed​​</a:t>
            </a:r>
          </a:p>
          <a:p>
            <a:r>
              <a:rPr lang="en-US" dirty="0">
                <a:solidFill>
                  <a:schemeClr val="bg1"/>
                </a:solidFill>
              </a:rPr>
              <a:t>202-577-6279​</a:t>
            </a:r>
          </a:p>
          <a:p>
            <a:r>
              <a:rPr lang="en-US" dirty="0">
                <a:solidFill>
                  <a:schemeClr val="bg1"/>
                </a:solidFill>
              </a:rPr>
              <a:t>kenji@omnisource.info​</a:t>
            </a:r>
          </a:p>
          <a:p>
            <a:r>
              <a:rPr lang="en-US" dirty="0">
                <a:solidFill>
                  <a:schemeClr val="bg1"/>
                </a:solidFill>
              </a:rPr>
              <a:t>www.Omnisource.info​</a:t>
            </a:r>
          </a:p>
          <a:p>
            <a:endParaRPr lang="en-US" dirty="0"/>
          </a:p>
        </p:txBody>
      </p:sp>
      <p:pic>
        <p:nvPicPr>
          <p:cNvPr id="15" name="Picture Placeholder 14" descr="A close up of a leaf">
            <a:extLst>
              <a:ext uri="{FF2B5EF4-FFF2-40B4-BE49-F238E27FC236}">
                <a16:creationId xmlns:a16="http://schemas.microsoft.com/office/drawing/2014/main" id="{C59CFD32-0A41-78F6-63F2-D8BBA2F23D00}"/>
              </a:ext>
            </a:extLst>
          </p:cNvPr>
          <p:cNvPicPr>
            <a:picLocks noGrp="1" noChangeAspect="1"/>
          </p:cNvPicPr>
          <p:nvPr>
            <p:ph type="pic" sz="quarter" idx="10"/>
          </p:nvPr>
        </p:nvPicPr>
        <p:blipFill>
          <a:blip r:embed="rId2"/>
          <a:srcRect l="55" r="55"/>
          <a:stretch/>
        </p:blipFill>
        <p:spPr/>
      </p:pic>
    </p:spTree>
    <p:extLst>
      <p:ext uri="{BB962C8B-B14F-4D97-AF65-F5344CB8AC3E}">
        <p14:creationId xmlns:p14="http://schemas.microsoft.com/office/powerpoint/2010/main" val="301015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8DA35-D3EC-CC95-94AF-99578060ECEF}"/>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A9B00BCD-B88F-93B4-5E5E-CEC7338953AF}"/>
              </a:ext>
            </a:extLst>
          </p:cNvPr>
          <p:cNvSpPr>
            <a:spLocks noGrp="1"/>
          </p:cNvSpPr>
          <p:nvPr>
            <p:ph type="title"/>
          </p:nvPr>
        </p:nvSpPr>
        <p:spPr>
          <a:ln>
            <a:noFill/>
          </a:ln>
        </p:spPr>
        <p:txBody>
          <a:bodyPr/>
          <a:lstStyle/>
          <a:p>
            <a:r>
              <a:rPr lang="en-US" dirty="0">
                <a:solidFill>
                  <a:schemeClr val="tx1"/>
                </a:solidFill>
              </a:rPr>
              <a:t>About the author </a:t>
            </a:r>
          </a:p>
        </p:txBody>
      </p:sp>
      <p:sp>
        <p:nvSpPr>
          <p:cNvPr id="2" name="Slide Number Placeholder 1">
            <a:extLst>
              <a:ext uri="{FF2B5EF4-FFF2-40B4-BE49-F238E27FC236}">
                <a16:creationId xmlns:a16="http://schemas.microsoft.com/office/drawing/2014/main" id="{160D266D-0C09-6216-9450-262504E042B4}"/>
              </a:ext>
            </a:extLst>
          </p:cNvPr>
          <p:cNvSpPr>
            <a:spLocks noGrp="1"/>
          </p:cNvSpPr>
          <p:nvPr>
            <p:ph type="sldNum" sz="quarter" idx="4"/>
          </p:nvPr>
        </p:nvSpPr>
        <p:spPr/>
        <p:txBody>
          <a:bodyPr/>
          <a:lstStyle/>
          <a:p>
            <a:fld id="{EA87306C-81BA-4795-A5CA-9392456A8C1E}" type="slidenum">
              <a:rPr lang="en-US" smtClean="0"/>
              <a:pPr/>
              <a:t>4</a:t>
            </a:fld>
            <a:endParaRPr lang="en-US" dirty="0"/>
          </a:p>
        </p:txBody>
      </p:sp>
      <p:sp>
        <p:nvSpPr>
          <p:cNvPr id="4" name="TextBox 3">
            <a:extLst>
              <a:ext uri="{FF2B5EF4-FFF2-40B4-BE49-F238E27FC236}">
                <a16:creationId xmlns:a16="http://schemas.microsoft.com/office/drawing/2014/main" id="{E3CC12C0-3376-D0BD-B785-95E59C9A479F}"/>
              </a:ext>
            </a:extLst>
          </p:cNvPr>
          <p:cNvSpPr txBox="1"/>
          <p:nvPr/>
        </p:nvSpPr>
        <p:spPr>
          <a:xfrm>
            <a:off x="5403047" y="106415"/>
            <a:ext cx="6094428" cy="923330"/>
          </a:xfrm>
          <a:prstGeom prst="rect">
            <a:avLst/>
          </a:prstGeom>
          <a:noFill/>
        </p:spPr>
        <p:txBody>
          <a:bodyPr wrap="square">
            <a:spAutoFit/>
          </a:bodyPr>
          <a:lstStyle/>
          <a:p>
            <a:r>
              <a:rPr lang="en-US" b="1" dirty="0">
                <a:latin typeface="Tenorite" panose="00000500000000000000" pitchFamily="2" charset="0"/>
              </a:rPr>
              <a:t>Kenji Darby, CISM, PMP, M. Ed, </a:t>
            </a:r>
            <a:r>
              <a:rPr lang="en-US" b="1" dirty="0"/>
              <a:t>Director &amp; Technology Chair, Family and School Services/Admissions and Enrollment</a:t>
            </a:r>
          </a:p>
        </p:txBody>
      </p:sp>
      <p:sp>
        <p:nvSpPr>
          <p:cNvPr id="6" name="TextBox 5">
            <a:extLst>
              <a:ext uri="{FF2B5EF4-FFF2-40B4-BE49-F238E27FC236}">
                <a16:creationId xmlns:a16="http://schemas.microsoft.com/office/drawing/2014/main" id="{0FDB8E40-3DCA-F0C5-FF83-FA5DE11AB028}"/>
              </a:ext>
            </a:extLst>
          </p:cNvPr>
          <p:cNvSpPr txBox="1"/>
          <p:nvPr/>
        </p:nvSpPr>
        <p:spPr>
          <a:xfrm>
            <a:off x="5374472" y="3016685"/>
            <a:ext cx="6096000" cy="4021935"/>
          </a:xfrm>
          <a:prstGeom prst="rect">
            <a:avLst/>
          </a:prstGeom>
          <a:noFill/>
        </p:spPr>
        <p:txBody>
          <a:bodyPr wrap="square">
            <a:spAutoFit/>
          </a:bodyPr>
          <a:lstStyle/>
          <a:p>
            <a:pPr fontAlgn="base"/>
            <a:br>
              <a:rPr lang="en-US" sz="1100" kern="1400" dirty="0">
                <a:ln>
                  <a:noFill/>
                </a:ln>
                <a:solidFill>
                  <a:srgbClr val="000000"/>
                </a:solidFill>
                <a:effectLst/>
              </a:rPr>
            </a:br>
            <a:r>
              <a:rPr lang="en-US" sz="1100" dirty="0"/>
              <a:t>I earned my Bachelor of Arts (BA) degree in English, a Master’s in Education (M.Ed.) in Curriculum and Instruction, a Minor (UMNR) in African American Studies at Pennsylvania State University, and a Master’s Certificate in Government Contracting at the George Washington School of Business. I also obtained Department of Defense (DoD) 8570 Approved certifications: the Certified Information Security Manager (CISM) and the Project Management Professional (PMP). My academic achievements have helped to inform my work as an Instructor at the SME Academy. My work aims to establish the curriculum and technology integration in Science Technology Engineering &amp; Math(STEM) curricula as it has become a reality in modern education, by creating the skills that are so crucial for the fields of Science, Technology, Engineering, and Mathematics. Since the Common Core Standards lay great emphasis on problem-solving, reasoning, and application-based learning, they align hand and hand with the competency requirements for STEM. Embedding technology into the process of instruction in mathematics for better practice of theoretical knowledge and transforms the learning environment into an innovative and analytical one.​</a:t>
            </a:r>
          </a:p>
          <a:p>
            <a:pPr fontAlgn="base"/>
            <a:r>
              <a:rPr lang="en-US" sz="1100" dirty="0"/>
              <a:t>My research has shown that technology integration improves student engagement, enhances conceptual understanding, and fosters a growth mindset. This aligns with Bandura’s Social Learning Theory. Furthermore, since STEM industries continue to drive global innovation, Common Core Mathematics aligns well with technology to ensure that graduates can meet the demands for a rapidly changing workforce. This is supported by not only performance data but also engagement metrics.</a:t>
            </a:r>
          </a:p>
          <a:p>
            <a:pPr marL="0" marR="0" indent="0" algn="l">
              <a:lnSpc>
                <a:spcPct val="119000"/>
              </a:lnSpc>
              <a:spcAft>
                <a:spcPts val="600"/>
              </a:spcAft>
            </a:pPr>
            <a:endParaRPr lang="en-US" sz="1200" kern="1400" dirty="0">
              <a:ln>
                <a:noFill/>
              </a:ln>
              <a:solidFill>
                <a:srgbClr val="000000"/>
              </a:solidFill>
              <a:effectLst/>
              <a:latin typeface="Calibri" panose="020F0502020204030204" pitchFamily="34" charset="0"/>
            </a:endParaRPr>
          </a:p>
        </p:txBody>
      </p:sp>
      <p:pic>
        <p:nvPicPr>
          <p:cNvPr id="3" name="Picture 2">
            <a:extLst>
              <a:ext uri="{FF2B5EF4-FFF2-40B4-BE49-F238E27FC236}">
                <a16:creationId xmlns:a16="http://schemas.microsoft.com/office/drawing/2014/main" id="{9B511F51-3FEF-32A5-F28F-52E079971579}"/>
              </a:ext>
            </a:extLst>
          </p:cNvPr>
          <p:cNvPicPr>
            <a:picLocks noChangeAspect="1"/>
          </p:cNvPicPr>
          <p:nvPr/>
        </p:nvPicPr>
        <p:blipFill>
          <a:blip r:embed="rId2"/>
          <a:stretch>
            <a:fillRect/>
          </a:stretch>
        </p:blipFill>
        <p:spPr>
          <a:xfrm>
            <a:off x="5374472" y="1029745"/>
            <a:ext cx="1739917" cy="2174897"/>
          </a:xfrm>
          <a:prstGeom prst="rect">
            <a:avLst/>
          </a:prstGeom>
        </p:spPr>
      </p:pic>
      <p:sp>
        <p:nvSpPr>
          <p:cNvPr id="8" name="TextBox 7">
            <a:extLst>
              <a:ext uri="{FF2B5EF4-FFF2-40B4-BE49-F238E27FC236}">
                <a16:creationId xmlns:a16="http://schemas.microsoft.com/office/drawing/2014/main" id="{74ABEC2D-A1E6-0E6B-97A6-2BBDC3804E26}"/>
              </a:ext>
            </a:extLst>
          </p:cNvPr>
          <p:cNvSpPr txBox="1"/>
          <p:nvPr/>
        </p:nvSpPr>
        <p:spPr>
          <a:xfrm>
            <a:off x="7142964" y="804862"/>
            <a:ext cx="4491419" cy="2462213"/>
          </a:xfrm>
          <a:prstGeom prst="rect">
            <a:avLst/>
          </a:prstGeom>
          <a:noFill/>
        </p:spPr>
        <p:txBody>
          <a:bodyPr wrap="square">
            <a:spAutoFit/>
          </a:bodyPr>
          <a:lstStyle/>
          <a:p>
            <a:r>
              <a:rPr lang="en-US" sz="1100" dirty="0"/>
              <a:t>My name is Kenji Darby, CISM, PMP, M. Ed, I’m a multifaceted educational professional who has significantly contributed to the world of education, literature, philanthropy, and cybersecurity. As an author, an Award-Winning Sr. Department of Defense (DoD) Cybersecurity Subject Matter Expert (SME) &amp; Instructor, I currently serve as the Director &amp; Technology Chair, of Family and School Services/ International Admission and Enrollment for SME Academy &amp; Board Member of the Cybersecurity Advisory Council of Prince George’s County, Maryland, where for 15+ years I have helped shape policies and initiatives related to cybersecurity in the region. As Chairman &amp; Instructor for the Academy Science Technology &amp; Engineering (STEM) Program, my aspirations as an educator include providing students with supplemental STEM curricula/activities and exposure to STEM concepts.</a:t>
            </a:r>
          </a:p>
        </p:txBody>
      </p:sp>
    </p:spTree>
    <p:extLst>
      <p:ext uri="{BB962C8B-B14F-4D97-AF65-F5344CB8AC3E}">
        <p14:creationId xmlns:p14="http://schemas.microsoft.com/office/powerpoint/2010/main" val="171751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3AF56-C8F3-7F62-D208-5F56C69E4781}"/>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B93CB9B7-38ED-DDF5-FA50-05D51A137840}"/>
              </a:ext>
            </a:extLst>
          </p:cNvPr>
          <p:cNvSpPr>
            <a:spLocks noGrp="1"/>
          </p:cNvSpPr>
          <p:nvPr>
            <p:ph type="title"/>
          </p:nvPr>
        </p:nvSpPr>
        <p:spPr>
          <a:ln>
            <a:noFill/>
          </a:ln>
        </p:spPr>
        <p:txBody>
          <a:bodyPr/>
          <a:lstStyle/>
          <a:p>
            <a:r>
              <a:rPr lang="en-US" dirty="0">
                <a:solidFill>
                  <a:schemeClr val="tx1"/>
                </a:solidFill>
              </a:rPr>
              <a:t>Professional &amp; Academic Goals</a:t>
            </a:r>
          </a:p>
        </p:txBody>
      </p:sp>
      <p:sp>
        <p:nvSpPr>
          <p:cNvPr id="2" name="Slide Number Placeholder 1">
            <a:extLst>
              <a:ext uri="{FF2B5EF4-FFF2-40B4-BE49-F238E27FC236}">
                <a16:creationId xmlns:a16="http://schemas.microsoft.com/office/drawing/2014/main" id="{3CAC26C2-26E2-938B-BD66-DB963355DC89}"/>
              </a:ext>
            </a:extLst>
          </p:cNvPr>
          <p:cNvSpPr>
            <a:spLocks noGrp="1"/>
          </p:cNvSpPr>
          <p:nvPr>
            <p:ph type="sldNum" sz="quarter" idx="4"/>
          </p:nvPr>
        </p:nvSpPr>
        <p:spPr/>
        <p:txBody>
          <a:bodyPr/>
          <a:lstStyle/>
          <a:p>
            <a:fld id="{EA87306C-81BA-4795-A5CA-9392456A8C1E}" type="slidenum">
              <a:rPr lang="en-US" smtClean="0"/>
              <a:pPr/>
              <a:t>5</a:t>
            </a:fld>
            <a:endParaRPr lang="en-US" dirty="0"/>
          </a:p>
        </p:txBody>
      </p:sp>
      <p:sp>
        <p:nvSpPr>
          <p:cNvPr id="4" name="TextBox 3">
            <a:extLst>
              <a:ext uri="{FF2B5EF4-FFF2-40B4-BE49-F238E27FC236}">
                <a16:creationId xmlns:a16="http://schemas.microsoft.com/office/drawing/2014/main" id="{B3F57CBC-257A-78FD-3A1F-D8B8D597122D}"/>
              </a:ext>
            </a:extLst>
          </p:cNvPr>
          <p:cNvSpPr txBox="1"/>
          <p:nvPr/>
        </p:nvSpPr>
        <p:spPr>
          <a:xfrm>
            <a:off x="4987470" y="143614"/>
            <a:ext cx="6649445" cy="369332"/>
          </a:xfrm>
          <a:prstGeom prst="rect">
            <a:avLst/>
          </a:prstGeom>
          <a:noFill/>
        </p:spPr>
        <p:txBody>
          <a:bodyPr wrap="square">
            <a:spAutoFit/>
          </a:bodyPr>
          <a:lstStyle/>
          <a:p>
            <a:r>
              <a:rPr lang="en-US" b="1" dirty="0">
                <a:latin typeface="Tenorite" panose="00000500000000000000" pitchFamily="2" charset="0"/>
              </a:rPr>
              <a:t>Kenji Darby, CISM, PMP, M. Ed, Professional &amp; Academic Goals</a:t>
            </a:r>
            <a:endParaRPr lang="en-US" b="1" dirty="0"/>
          </a:p>
        </p:txBody>
      </p:sp>
      <p:sp>
        <p:nvSpPr>
          <p:cNvPr id="8" name="TextBox 7">
            <a:extLst>
              <a:ext uri="{FF2B5EF4-FFF2-40B4-BE49-F238E27FC236}">
                <a16:creationId xmlns:a16="http://schemas.microsoft.com/office/drawing/2014/main" id="{9E53ECF7-A45D-39F6-3224-1544FBC9EE4D}"/>
              </a:ext>
            </a:extLst>
          </p:cNvPr>
          <p:cNvSpPr txBox="1"/>
          <p:nvPr/>
        </p:nvSpPr>
        <p:spPr>
          <a:xfrm>
            <a:off x="4789507" y="2072887"/>
            <a:ext cx="4491419" cy="2769989"/>
          </a:xfrm>
          <a:prstGeom prst="rect">
            <a:avLst/>
          </a:prstGeom>
          <a:noFill/>
        </p:spPr>
        <p:txBody>
          <a:bodyPr wrap="square">
            <a:spAutoFit/>
          </a:bodyPr>
          <a:lstStyle/>
          <a:p>
            <a:pPr marL="285750" indent="-285750">
              <a:buFont typeface="+mj-lt"/>
              <a:buAutoNum type="romanUcPeriod"/>
            </a:pPr>
            <a:r>
              <a:rPr kumimoji="0" lang="en-US" sz="1200" b="0" i="0" u="none" strike="noStrike" kern="1400" cap="none" spc="0" normalizeH="0" baseline="0" noProof="0" dirty="0">
                <a:ln>
                  <a:noFill/>
                </a:ln>
                <a:effectLst/>
                <a:uLnTx/>
                <a:uFillTx/>
                <a:ea typeface="+mn-ea"/>
                <a:cs typeface="+mn-cs"/>
              </a:rPr>
              <a:t>As the Chief Executive Officer (CEO) of Omnisource Consulting, Inc. My goal is to acquire lucrative STEM contracts in 2025 through the United States. </a:t>
            </a:r>
          </a:p>
          <a:p>
            <a:pPr marL="285750" indent="-285750">
              <a:buFont typeface="+mj-lt"/>
              <a:buAutoNum type="romanUcPeriod"/>
            </a:pPr>
            <a:endParaRPr lang="en-US" sz="1200" kern="1400" dirty="0"/>
          </a:p>
          <a:p>
            <a:pPr marL="285750" indent="-285750">
              <a:buFont typeface="+mj-lt"/>
              <a:buAutoNum type="romanUcPeriod"/>
            </a:pPr>
            <a:r>
              <a:rPr lang="en-US" sz="1200" kern="1400" dirty="0"/>
              <a:t>As an Author and </a:t>
            </a:r>
            <a:r>
              <a:rPr kumimoji="0" lang="en-US" sz="1200" b="0" i="0" u="none" strike="noStrike" kern="1400" cap="none" spc="0" normalizeH="0" baseline="0" noProof="0" dirty="0">
                <a:ln>
                  <a:noFill/>
                </a:ln>
                <a:effectLst/>
                <a:uLnTx/>
                <a:uFillTx/>
                <a:ea typeface="+mn-ea"/>
                <a:cs typeface="+mn-cs"/>
              </a:rPr>
              <a:t>Chairman of a </a:t>
            </a:r>
            <a:r>
              <a:rPr lang="en-US" sz="1200" kern="1400" dirty="0"/>
              <a:t>STEM</a:t>
            </a:r>
            <a:r>
              <a:rPr kumimoji="0" lang="en-US" sz="1200" b="0" i="0" u="none" strike="noStrike" kern="1400" cap="none" spc="0" normalizeH="0" baseline="0" noProof="0" dirty="0">
                <a:ln>
                  <a:noFill/>
                </a:ln>
                <a:effectLst/>
                <a:uLnTx/>
                <a:uFillTx/>
                <a:ea typeface="+mn-ea"/>
                <a:cs typeface="+mn-cs"/>
              </a:rPr>
              <a:t> Program, my goal is to </a:t>
            </a:r>
            <a:r>
              <a:rPr lang="en-US" sz="1200" kern="1400" dirty="0"/>
              <a:t>publish (4) STEM Books &amp; or curriculum programs in collaboration with SME Academy in 2025.</a:t>
            </a:r>
            <a:endParaRPr kumimoji="0" lang="en-US" sz="1200" b="0" i="0" u="none" strike="noStrike" kern="1400" cap="none" spc="0" normalizeH="0" baseline="0" noProof="0" dirty="0">
              <a:ln>
                <a:noFill/>
              </a:ln>
              <a:effectLst/>
              <a:uLnTx/>
              <a:uFillTx/>
              <a:ea typeface="+mn-ea"/>
              <a:cs typeface="+mn-cs"/>
            </a:endParaRPr>
          </a:p>
          <a:p>
            <a:pPr marL="285750" indent="-285750">
              <a:buFont typeface="+mj-lt"/>
              <a:buAutoNum type="romanUcPeriod"/>
            </a:pPr>
            <a:endParaRPr lang="en-US" sz="1200" kern="1400" dirty="0"/>
          </a:p>
          <a:p>
            <a:pPr marL="285750" indent="-285750">
              <a:buFont typeface="+mj-lt"/>
              <a:buAutoNum type="romanUcPeriod"/>
            </a:pPr>
            <a:r>
              <a:rPr kumimoji="0" lang="en-US" sz="1200" b="0" i="0" u="none" strike="noStrike" kern="1400" cap="none" spc="0" normalizeH="0" baseline="0" noProof="0" dirty="0">
                <a:ln>
                  <a:noFill/>
                </a:ln>
                <a:effectLst/>
                <a:uLnTx/>
                <a:uFillTx/>
                <a:ea typeface="+mn-ea"/>
                <a:cs typeface="+mn-cs"/>
              </a:rPr>
              <a:t> </a:t>
            </a:r>
            <a:r>
              <a:rPr lang="en-US" sz="1200" kern="1400" dirty="0"/>
              <a:t>A</a:t>
            </a:r>
            <a:r>
              <a:rPr kumimoji="0" lang="en-US" sz="1200" b="0" i="0" u="none" strike="noStrike" kern="1400" cap="none" spc="0" normalizeH="0" baseline="0" noProof="0" dirty="0">
                <a:ln>
                  <a:noFill/>
                </a:ln>
                <a:effectLst/>
                <a:uLnTx/>
                <a:uFillTx/>
                <a:ea typeface="+mn-ea"/>
                <a:cs typeface="+mn-cs"/>
              </a:rPr>
              <a:t>s a Board Member of the Cybersecurity Advisory Council of Prince George’s County, Maryland, I desire to expand policies and initiatives related to cybersecurity in the region.</a:t>
            </a:r>
          </a:p>
          <a:p>
            <a:r>
              <a:rPr kumimoji="0" lang="en-US" sz="1200" b="0" i="0" u="none" strike="noStrike" kern="1400" cap="none" spc="0" normalizeH="0" baseline="0" noProof="0" dirty="0">
                <a:ln>
                  <a:noFill/>
                </a:ln>
                <a:solidFill>
                  <a:srgbClr val="000000"/>
                </a:solidFill>
                <a:effectLst/>
                <a:uLnTx/>
                <a:uFillTx/>
                <a:ea typeface="+mn-ea"/>
                <a:cs typeface="+mn-cs"/>
              </a:rPr>
              <a:t> </a:t>
            </a:r>
            <a:br>
              <a:rPr kumimoji="0" lang="en-US" sz="1200" b="0" i="0" u="none" strike="noStrike" kern="1400" cap="none" spc="0" normalizeH="0" baseline="0" noProof="0" dirty="0">
                <a:ln>
                  <a:noFill/>
                </a:ln>
                <a:solidFill>
                  <a:srgbClr val="000000"/>
                </a:solidFill>
                <a:effectLst/>
                <a:uLnTx/>
                <a:uFillTx/>
                <a:ea typeface="+mn-ea"/>
                <a:cs typeface="+mn-cs"/>
              </a:rPr>
            </a:br>
            <a:endParaRPr lang="en-US" dirty="0"/>
          </a:p>
        </p:txBody>
      </p:sp>
      <p:sp>
        <p:nvSpPr>
          <p:cNvPr id="10" name="TextBox 9">
            <a:extLst>
              <a:ext uri="{FF2B5EF4-FFF2-40B4-BE49-F238E27FC236}">
                <a16:creationId xmlns:a16="http://schemas.microsoft.com/office/drawing/2014/main" id="{586350ED-9EF3-8F04-2B10-439B590CEDBE}"/>
              </a:ext>
            </a:extLst>
          </p:cNvPr>
          <p:cNvSpPr txBox="1"/>
          <p:nvPr/>
        </p:nvSpPr>
        <p:spPr>
          <a:xfrm>
            <a:off x="5296134" y="1386449"/>
            <a:ext cx="2500039" cy="369332"/>
          </a:xfrm>
          <a:prstGeom prst="rect">
            <a:avLst/>
          </a:prstGeom>
          <a:noFill/>
        </p:spPr>
        <p:txBody>
          <a:bodyPr wrap="square">
            <a:spAutoFit/>
          </a:bodyPr>
          <a:lstStyle/>
          <a:p>
            <a:r>
              <a:rPr lang="en-US" b="1" dirty="0"/>
              <a:t>Professional Goals</a:t>
            </a:r>
            <a:r>
              <a:rPr lang="en-US" dirty="0"/>
              <a:t>:</a:t>
            </a:r>
          </a:p>
        </p:txBody>
      </p:sp>
      <p:sp>
        <p:nvSpPr>
          <p:cNvPr id="13" name="TextBox 12">
            <a:extLst>
              <a:ext uri="{FF2B5EF4-FFF2-40B4-BE49-F238E27FC236}">
                <a16:creationId xmlns:a16="http://schemas.microsoft.com/office/drawing/2014/main" id="{B0881A52-2AAB-6CEA-447D-8C4D63F2759A}"/>
              </a:ext>
            </a:extLst>
          </p:cNvPr>
          <p:cNvSpPr txBox="1"/>
          <p:nvPr/>
        </p:nvSpPr>
        <p:spPr>
          <a:xfrm>
            <a:off x="9443721" y="1386449"/>
            <a:ext cx="2500039" cy="369332"/>
          </a:xfrm>
          <a:prstGeom prst="rect">
            <a:avLst/>
          </a:prstGeom>
          <a:noFill/>
        </p:spPr>
        <p:txBody>
          <a:bodyPr wrap="square">
            <a:spAutoFit/>
          </a:bodyPr>
          <a:lstStyle/>
          <a:p>
            <a:r>
              <a:rPr lang="en-US" b="1" dirty="0"/>
              <a:t>Academic Goals</a:t>
            </a:r>
            <a:r>
              <a:rPr lang="en-US" dirty="0"/>
              <a:t>:</a:t>
            </a:r>
          </a:p>
        </p:txBody>
      </p:sp>
      <p:sp>
        <p:nvSpPr>
          <p:cNvPr id="16" name="TextBox 15">
            <a:extLst>
              <a:ext uri="{FF2B5EF4-FFF2-40B4-BE49-F238E27FC236}">
                <a16:creationId xmlns:a16="http://schemas.microsoft.com/office/drawing/2014/main" id="{12637E57-F979-BA6F-E2D0-59C94FD7DB2B}"/>
              </a:ext>
            </a:extLst>
          </p:cNvPr>
          <p:cNvSpPr txBox="1"/>
          <p:nvPr/>
        </p:nvSpPr>
        <p:spPr>
          <a:xfrm>
            <a:off x="9124594" y="2072886"/>
            <a:ext cx="3138292" cy="1292662"/>
          </a:xfrm>
          <a:prstGeom prst="rect">
            <a:avLst/>
          </a:prstGeom>
          <a:noFill/>
        </p:spPr>
        <p:txBody>
          <a:bodyPr wrap="square">
            <a:spAutoFit/>
          </a:bodyPr>
          <a:lstStyle/>
          <a:p>
            <a:pPr marL="285750" indent="-285750">
              <a:buFont typeface="+mj-lt"/>
              <a:buAutoNum type="romanUcPeriod"/>
            </a:pPr>
            <a:r>
              <a:rPr lang="en-US" sz="1200" kern="1400" dirty="0"/>
              <a:t>Earn acceptance into Bowie State University Ph.D. program by 2025</a:t>
            </a:r>
            <a:r>
              <a:rPr kumimoji="0" lang="en-US" sz="1200" b="0" i="0" u="none" strike="noStrike" kern="1400" cap="none" spc="0" normalizeH="0" baseline="0" noProof="0" dirty="0">
                <a:ln>
                  <a:noFill/>
                </a:ln>
                <a:effectLst/>
                <a:uLnTx/>
                <a:uFillTx/>
                <a:ea typeface="+mn-ea"/>
                <a:cs typeface="+mn-cs"/>
              </a:rPr>
              <a:t> </a:t>
            </a:r>
          </a:p>
          <a:p>
            <a:pPr marL="285750" indent="-285750">
              <a:buFont typeface="+mj-lt"/>
              <a:buAutoNum type="romanUcPeriod"/>
            </a:pPr>
            <a:endParaRPr lang="en-US" sz="1200" kern="1400" dirty="0"/>
          </a:p>
          <a:p>
            <a:pPr marL="285750" indent="-285750">
              <a:buFont typeface="+mj-lt"/>
              <a:buAutoNum type="romanUcPeriod"/>
            </a:pPr>
            <a:r>
              <a:rPr kumimoji="0" lang="en-US" sz="1200" b="0" i="0" u="none" strike="noStrike" kern="1400" cap="none" spc="0" normalizeH="0" baseline="0" noProof="0" dirty="0">
                <a:ln>
                  <a:noFill/>
                </a:ln>
                <a:effectLst/>
                <a:uLnTx/>
                <a:uFillTx/>
                <a:ea typeface="+mn-ea"/>
                <a:cs typeface="+mn-cs"/>
              </a:rPr>
              <a:t>Become a Bowie State </a:t>
            </a:r>
            <a:r>
              <a:rPr lang="en-US" sz="1200" kern="1400" dirty="0"/>
              <a:t>Professor by 2030</a:t>
            </a:r>
            <a:br>
              <a:rPr kumimoji="0" lang="en-US" sz="1200" b="0" i="0" u="none" strike="noStrike" kern="1400" cap="none" spc="0" normalizeH="0" baseline="0" noProof="0" dirty="0">
                <a:ln>
                  <a:noFill/>
                </a:ln>
                <a:effectLst/>
                <a:uLnTx/>
                <a:uFillTx/>
                <a:ea typeface="+mn-ea"/>
                <a:cs typeface="+mn-cs"/>
              </a:rPr>
            </a:br>
            <a:endParaRPr lang="en-US" dirty="0"/>
          </a:p>
        </p:txBody>
      </p:sp>
    </p:spTree>
    <p:extLst>
      <p:ext uri="{BB962C8B-B14F-4D97-AF65-F5344CB8AC3E}">
        <p14:creationId xmlns:p14="http://schemas.microsoft.com/office/powerpoint/2010/main" val="96970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0C264-0DFC-328D-01BA-0061872ED720}"/>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5F706E43-6648-8721-72A5-8873D63D2223}"/>
              </a:ext>
            </a:extLst>
          </p:cNvPr>
          <p:cNvSpPr>
            <a:spLocks noGrp="1"/>
          </p:cNvSpPr>
          <p:nvPr>
            <p:ph type="title"/>
          </p:nvPr>
        </p:nvSpPr>
        <p:spPr>
          <a:ln>
            <a:noFill/>
          </a:ln>
        </p:spPr>
        <p:txBody>
          <a:bodyPr>
            <a:normAutofit/>
          </a:bodyPr>
          <a:lstStyle/>
          <a:p>
            <a:r>
              <a:rPr lang="en-US" dirty="0">
                <a:solidFill>
                  <a:schemeClr val="tx1"/>
                </a:solidFill>
              </a:rPr>
              <a:t>ACTION Project 1</a:t>
            </a:r>
            <a:br>
              <a:rPr lang="en-US" dirty="0">
                <a:solidFill>
                  <a:schemeClr val="tx1"/>
                </a:solidFill>
              </a:rPr>
            </a:br>
            <a:r>
              <a:rPr lang="en-US" dirty="0">
                <a:solidFill>
                  <a:schemeClr val="tx1"/>
                </a:solidFill>
              </a:rPr>
              <a:t>Educational SYSTEM Overview:</a:t>
            </a:r>
            <a:br>
              <a:rPr lang="en-US" dirty="0">
                <a:solidFill>
                  <a:schemeClr val="tx1"/>
                </a:solidFill>
              </a:rPr>
            </a:br>
            <a:r>
              <a:rPr lang="en-US" dirty="0">
                <a:solidFill>
                  <a:schemeClr val="tx1"/>
                </a:solidFill>
              </a:rPr>
              <a:t>SME Academy</a:t>
            </a:r>
            <a:br>
              <a:rPr lang="en-US" dirty="0">
                <a:solidFill>
                  <a:schemeClr val="tx1"/>
                </a:solidFill>
              </a:rPr>
            </a:br>
            <a:r>
              <a:rPr lang="en-US" dirty="0">
                <a:solidFill>
                  <a:schemeClr val="tx1"/>
                </a:solidFill>
              </a:rPr>
              <a:t>Grades:</a:t>
            </a:r>
            <a:br>
              <a:rPr lang="en-US" dirty="0">
                <a:solidFill>
                  <a:schemeClr val="tx1"/>
                </a:solidFill>
              </a:rPr>
            </a:br>
            <a:r>
              <a:rPr lang="en-US" dirty="0">
                <a:solidFill>
                  <a:schemeClr val="tx1"/>
                </a:solidFill>
              </a:rPr>
              <a:t> 7-12 (Pre-College)</a:t>
            </a:r>
            <a:br>
              <a:rPr lang="en-US" dirty="0">
                <a:solidFill>
                  <a:schemeClr val="tx1"/>
                </a:solidFill>
              </a:rPr>
            </a:br>
            <a:r>
              <a:rPr lang="en-US" dirty="0">
                <a:solidFill>
                  <a:schemeClr val="tx1"/>
                </a:solidFill>
              </a:rPr>
              <a:t>Population %: </a:t>
            </a:r>
            <a:br>
              <a:rPr lang="en-US" dirty="0">
                <a:solidFill>
                  <a:schemeClr val="tx1"/>
                </a:solidFill>
              </a:rPr>
            </a:br>
            <a:r>
              <a:rPr lang="en-US" dirty="0">
                <a:solidFill>
                  <a:schemeClr val="tx1"/>
                </a:solidFill>
              </a:rPr>
              <a:t>Black-41%</a:t>
            </a:r>
            <a:br>
              <a:rPr lang="en-US" dirty="0">
                <a:solidFill>
                  <a:schemeClr val="tx1"/>
                </a:solidFill>
              </a:rPr>
            </a:br>
            <a:r>
              <a:rPr lang="en-US" dirty="0">
                <a:solidFill>
                  <a:schemeClr val="tx1"/>
                </a:solidFill>
              </a:rPr>
              <a:t>Hispanic-32%</a:t>
            </a:r>
            <a:br>
              <a:rPr lang="en-US" dirty="0">
                <a:solidFill>
                  <a:schemeClr val="tx1"/>
                </a:solidFill>
              </a:rPr>
            </a:br>
            <a:r>
              <a:rPr lang="en-US" dirty="0">
                <a:solidFill>
                  <a:schemeClr val="tx1"/>
                </a:solidFill>
              </a:rPr>
              <a:t>Asian- 4%</a:t>
            </a:r>
            <a:br>
              <a:rPr lang="en-US" dirty="0">
                <a:solidFill>
                  <a:schemeClr val="tx1"/>
                </a:solidFill>
              </a:rPr>
            </a:br>
            <a:r>
              <a:rPr lang="en-US" dirty="0">
                <a:solidFill>
                  <a:schemeClr val="tx1"/>
                </a:solidFill>
              </a:rPr>
              <a:t>White-22%</a:t>
            </a:r>
            <a:br>
              <a:rPr lang="en-US" dirty="0">
                <a:solidFill>
                  <a:schemeClr val="tx1"/>
                </a:solidFill>
              </a:rPr>
            </a:br>
            <a:r>
              <a:rPr lang="en-US" dirty="0">
                <a:solidFill>
                  <a:schemeClr val="tx1"/>
                </a:solidFill>
              </a:rPr>
              <a:t>Other-1%</a:t>
            </a:r>
            <a:br>
              <a:rPr lang="en-US" dirty="0">
                <a:solidFill>
                  <a:schemeClr val="tx1"/>
                </a:solidFill>
              </a:rPr>
            </a:br>
            <a:r>
              <a:rPr lang="en-US" dirty="0">
                <a:solidFill>
                  <a:schemeClr val="tx1"/>
                </a:solidFill>
              </a:rPr>
              <a:t>Affiliate:</a:t>
            </a:r>
            <a:br>
              <a:rPr lang="en-US" dirty="0">
                <a:solidFill>
                  <a:schemeClr val="tx1"/>
                </a:solidFill>
              </a:rPr>
            </a:br>
            <a:r>
              <a:rPr lang="en-US" dirty="0">
                <a:solidFill>
                  <a:schemeClr val="tx1"/>
                </a:solidFill>
              </a:rPr>
              <a:t> SME Cyber LLC</a:t>
            </a:r>
          </a:p>
        </p:txBody>
      </p:sp>
      <p:sp>
        <p:nvSpPr>
          <p:cNvPr id="6" name="Content Placeholder 5">
            <a:extLst>
              <a:ext uri="{FF2B5EF4-FFF2-40B4-BE49-F238E27FC236}">
                <a16:creationId xmlns:a16="http://schemas.microsoft.com/office/drawing/2014/main" id="{0B77D6A9-59C4-93A7-4397-F7BEFBBED37D}"/>
              </a:ext>
            </a:extLst>
          </p:cNvPr>
          <p:cNvSpPr>
            <a:spLocks noGrp="1"/>
          </p:cNvSpPr>
          <p:nvPr>
            <p:ph sz="quarter" idx="10"/>
          </p:nvPr>
        </p:nvSpPr>
        <p:spPr>
          <a:xfrm>
            <a:off x="5295108" y="5366654"/>
            <a:ext cx="5716587" cy="450067"/>
          </a:xfrm>
        </p:spPr>
        <p:txBody>
          <a:bodyPr>
            <a:normAutofit fontScale="25000" lnSpcReduction="20000"/>
          </a:bodyPr>
          <a:lstStyle/>
          <a:p>
            <a:r>
              <a:rPr lang="en-US" sz="4000" dirty="0"/>
              <a:t>The</a:t>
            </a:r>
            <a:r>
              <a:rPr lang="en-US" sz="4000" b="1" dirty="0"/>
              <a:t> mission of SME Academy is </a:t>
            </a:r>
            <a:r>
              <a:rPr lang="en-US" sz="4000" dirty="0"/>
              <a:t>to foster innovation, problem-solving, and critical thinking in the field of cybersecurity. Our program equips students with the education, training, and essential skillsets needed to earn industry-recognized </a:t>
            </a:r>
            <a:r>
              <a:rPr lang="en-US" sz="3100" dirty="0"/>
              <a:t>certifications, preparing them for successful careers in cybersecurity.</a:t>
            </a:r>
          </a:p>
          <a:p>
            <a:r>
              <a:rPr lang="en-US" sz="4200" b="1" dirty="0"/>
              <a:t>Vision: </a:t>
            </a:r>
            <a:r>
              <a:rPr lang="en-US" sz="4200" dirty="0"/>
              <a:t>We believe early Exposure will broaden student participation and equip any youth who wishes to join the future STEM endeavors and workforce.</a:t>
            </a:r>
          </a:p>
          <a:p>
            <a:endParaRPr lang="en-US" dirty="0"/>
          </a:p>
        </p:txBody>
      </p:sp>
      <p:sp>
        <p:nvSpPr>
          <p:cNvPr id="2" name="Slide Number Placeholder 1">
            <a:extLst>
              <a:ext uri="{FF2B5EF4-FFF2-40B4-BE49-F238E27FC236}">
                <a16:creationId xmlns:a16="http://schemas.microsoft.com/office/drawing/2014/main" id="{FCDD5C2A-A00C-2206-081C-077B33C9AB73}"/>
              </a:ext>
            </a:extLst>
          </p:cNvPr>
          <p:cNvSpPr>
            <a:spLocks noGrp="1"/>
          </p:cNvSpPr>
          <p:nvPr>
            <p:ph type="sldNum" sz="quarter" idx="4"/>
          </p:nvPr>
        </p:nvSpPr>
        <p:spPr/>
        <p:txBody>
          <a:bodyPr/>
          <a:lstStyle/>
          <a:p>
            <a:fld id="{EA87306C-81BA-4795-A5CA-9392456A8C1E}" type="slidenum">
              <a:rPr lang="en-US" smtClean="0"/>
              <a:pPr/>
              <a:t>6</a:t>
            </a:fld>
            <a:endParaRPr lang="en-US" dirty="0"/>
          </a:p>
        </p:txBody>
      </p:sp>
      <p:sp>
        <p:nvSpPr>
          <p:cNvPr id="4" name="TextBox 3">
            <a:extLst>
              <a:ext uri="{FF2B5EF4-FFF2-40B4-BE49-F238E27FC236}">
                <a16:creationId xmlns:a16="http://schemas.microsoft.com/office/drawing/2014/main" id="{F2260912-48F5-8C4D-6C71-47D9C9CB965F}"/>
              </a:ext>
            </a:extLst>
          </p:cNvPr>
          <p:cNvSpPr txBox="1"/>
          <p:nvPr/>
        </p:nvSpPr>
        <p:spPr>
          <a:xfrm>
            <a:off x="5460964" y="190908"/>
            <a:ext cx="6094428" cy="369332"/>
          </a:xfrm>
          <a:prstGeom prst="rect">
            <a:avLst/>
          </a:prstGeom>
          <a:noFill/>
        </p:spPr>
        <p:txBody>
          <a:bodyPr wrap="square">
            <a:spAutoFit/>
          </a:bodyPr>
          <a:lstStyle/>
          <a:p>
            <a:r>
              <a:rPr lang="en-US" b="1" dirty="0">
                <a:latin typeface="Tenorite" panose="00000500000000000000" pitchFamily="2" charset="0"/>
              </a:rPr>
              <a:t>Overview: SME Academy Mission &amp; Vision</a:t>
            </a:r>
            <a:endParaRPr lang="en-US" b="1" dirty="0"/>
          </a:p>
        </p:txBody>
      </p:sp>
      <p:pic>
        <p:nvPicPr>
          <p:cNvPr id="8" name="Picture 7">
            <a:extLst>
              <a:ext uri="{FF2B5EF4-FFF2-40B4-BE49-F238E27FC236}">
                <a16:creationId xmlns:a16="http://schemas.microsoft.com/office/drawing/2014/main" id="{ADA3621A-67F5-38A2-7F1B-5D620A881589}"/>
              </a:ext>
            </a:extLst>
          </p:cNvPr>
          <p:cNvPicPr>
            <a:picLocks noChangeAspect="1"/>
          </p:cNvPicPr>
          <p:nvPr/>
        </p:nvPicPr>
        <p:blipFill>
          <a:blip r:embed="rId2"/>
          <a:stretch>
            <a:fillRect/>
          </a:stretch>
        </p:blipFill>
        <p:spPr>
          <a:xfrm>
            <a:off x="5361550" y="851028"/>
            <a:ext cx="6498099" cy="3815852"/>
          </a:xfrm>
          <a:prstGeom prst="rect">
            <a:avLst/>
          </a:prstGeom>
        </p:spPr>
      </p:pic>
      <p:sp>
        <p:nvSpPr>
          <p:cNvPr id="9" name="TextBox 8">
            <a:extLst>
              <a:ext uri="{FF2B5EF4-FFF2-40B4-BE49-F238E27FC236}">
                <a16:creationId xmlns:a16="http://schemas.microsoft.com/office/drawing/2014/main" id="{F38310E8-CE15-CB52-79CE-564CACDC22EF}"/>
              </a:ext>
            </a:extLst>
          </p:cNvPr>
          <p:cNvSpPr txBox="1"/>
          <p:nvPr/>
        </p:nvSpPr>
        <p:spPr>
          <a:xfrm>
            <a:off x="5361550" y="4666880"/>
            <a:ext cx="6097554" cy="369332"/>
          </a:xfrm>
          <a:prstGeom prst="rect">
            <a:avLst/>
          </a:prstGeom>
          <a:noFill/>
        </p:spPr>
        <p:txBody>
          <a:bodyPr wrap="square">
            <a:spAutoFit/>
          </a:bodyPr>
          <a:lstStyle/>
          <a:p>
            <a:r>
              <a:rPr lang="en-US" dirty="0">
                <a:hlinkClick r:id="rId3"/>
              </a:rPr>
              <a:t>SME Academy</a:t>
            </a:r>
            <a:endParaRPr lang="en-US" dirty="0"/>
          </a:p>
        </p:txBody>
      </p:sp>
    </p:spTree>
    <p:extLst>
      <p:ext uri="{BB962C8B-B14F-4D97-AF65-F5344CB8AC3E}">
        <p14:creationId xmlns:p14="http://schemas.microsoft.com/office/powerpoint/2010/main" val="201985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B2E6F-BEDC-2193-969D-A02277B71E22}"/>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D9C40B35-1947-51C2-D450-67F32926F960}"/>
              </a:ext>
            </a:extLst>
          </p:cNvPr>
          <p:cNvSpPr>
            <a:spLocks noGrp="1"/>
          </p:cNvSpPr>
          <p:nvPr>
            <p:ph type="title"/>
          </p:nvPr>
        </p:nvSpPr>
        <p:spPr>
          <a:ln>
            <a:noFill/>
          </a:ln>
        </p:spPr>
        <p:txBody>
          <a:bodyPr>
            <a:normAutofit/>
          </a:bodyPr>
          <a:lstStyle/>
          <a:p>
            <a:r>
              <a:rPr lang="en-US" dirty="0">
                <a:solidFill>
                  <a:schemeClr val="tx1"/>
                </a:solidFill>
              </a:rPr>
              <a:t>ACTION Project 1</a:t>
            </a:r>
            <a:br>
              <a:rPr lang="en-US" dirty="0">
                <a:solidFill>
                  <a:schemeClr val="tx1"/>
                </a:solidFill>
              </a:rPr>
            </a:br>
            <a:r>
              <a:rPr lang="en-US" dirty="0">
                <a:solidFill>
                  <a:schemeClr val="tx1"/>
                </a:solidFill>
              </a:rPr>
              <a:t>Educational SYSTEM Overview:</a:t>
            </a:r>
            <a:br>
              <a:rPr lang="en-US" dirty="0">
                <a:solidFill>
                  <a:schemeClr val="tx1"/>
                </a:solidFill>
              </a:rPr>
            </a:br>
            <a:r>
              <a:rPr lang="en-US" dirty="0">
                <a:solidFill>
                  <a:schemeClr val="tx1"/>
                </a:solidFill>
              </a:rPr>
              <a:t>SME Academy</a:t>
            </a:r>
            <a:br>
              <a:rPr lang="en-US" dirty="0">
                <a:solidFill>
                  <a:schemeClr val="tx1"/>
                </a:solidFill>
              </a:rPr>
            </a:br>
            <a:r>
              <a:rPr lang="en-US" dirty="0">
                <a:solidFill>
                  <a:schemeClr val="tx1"/>
                </a:solidFill>
              </a:rPr>
              <a:t>Grades:</a:t>
            </a:r>
            <a:br>
              <a:rPr lang="en-US" dirty="0">
                <a:solidFill>
                  <a:schemeClr val="tx1"/>
                </a:solidFill>
              </a:rPr>
            </a:br>
            <a:r>
              <a:rPr lang="en-US" dirty="0">
                <a:solidFill>
                  <a:schemeClr val="tx1"/>
                </a:solidFill>
              </a:rPr>
              <a:t> 7-12 (Pre-College)</a:t>
            </a:r>
            <a:br>
              <a:rPr lang="en-US" dirty="0">
                <a:solidFill>
                  <a:schemeClr val="tx1"/>
                </a:solidFill>
              </a:rPr>
            </a:br>
            <a:r>
              <a:rPr lang="en-US" dirty="0">
                <a:solidFill>
                  <a:schemeClr val="tx1"/>
                </a:solidFill>
              </a:rPr>
              <a:t>Population %: </a:t>
            </a:r>
            <a:br>
              <a:rPr lang="en-US" dirty="0">
                <a:solidFill>
                  <a:schemeClr val="tx1"/>
                </a:solidFill>
              </a:rPr>
            </a:br>
            <a:r>
              <a:rPr lang="en-US" dirty="0">
                <a:solidFill>
                  <a:schemeClr val="tx1"/>
                </a:solidFill>
              </a:rPr>
              <a:t>Black-41%</a:t>
            </a:r>
            <a:br>
              <a:rPr lang="en-US" dirty="0">
                <a:solidFill>
                  <a:schemeClr val="tx1"/>
                </a:solidFill>
              </a:rPr>
            </a:br>
            <a:r>
              <a:rPr lang="en-US" dirty="0">
                <a:solidFill>
                  <a:schemeClr val="tx1"/>
                </a:solidFill>
              </a:rPr>
              <a:t>Hispanic-32%</a:t>
            </a:r>
            <a:br>
              <a:rPr lang="en-US" dirty="0">
                <a:solidFill>
                  <a:schemeClr val="tx1"/>
                </a:solidFill>
              </a:rPr>
            </a:br>
            <a:r>
              <a:rPr lang="en-US" dirty="0">
                <a:solidFill>
                  <a:schemeClr val="tx1"/>
                </a:solidFill>
              </a:rPr>
              <a:t>Asian- 4%</a:t>
            </a:r>
            <a:br>
              <a:rPr lang="en-US" dirty="0">
                <a:solidFill>
                  <a:schemeClr val="tx1"/>
                </a:solidFill>
              </a:rPr>
            </a:br>
            <a:r>
              <a:rPr lang="en-US" dirty="0">
                <a:solidFill>
                  <a:schemeClr val="tx1"/>
                </a:solidFill>
              </a:rPr>
              <a:t>White-22%</a:t>
            </a:r>
            <a:br>
              <a:rPr lang="en-US" dirty="0">
                <a:solidFill>
                  <a:schemeClr val="tx1"/>
                </a:solidFill>
              </a:rPr>
            </a:br>
            <a:r>
              <a:rPr lang="en-US" dirty="0">
                <a:solidFill>
                  <a:schemeClr val="tx1"/>
                </a:solidFill>
              </a:rPr>
              <a:t>Other-1%</a:t>
            </a:r>
            <a:br>
              <a:rPr lang="en-US" dirty="0">
                <a:solidFill>
                  <a:schemeClr val="tx1"/>
                </a:solidFill>
              </a:rPr>
            </a:br>
            <a:r>
              <a:rPr lang="en-US" dirty="0">
                <a:solidFill>
                  <a:schemeClr val="tx1"/>
                </a:solidFill>
              </a:rPr>
              <a:t>Affiliate:</a:t>
            </a:r>
            <a:br>
              <a:rPr lang="en-US" dirty="0">
                <a:solidFill>
                  <a:schemeClr val="tx1"/>
                </a:solidFill>
              </a:rPr>
            </a:br>
            <a:r>
              <a:rPr lang="en-US" dirty="0">
                <a:solidFill>
                  <a:schemeClr val="tx1"/>
                </a:solidFill>
              </a:rPr>
              <a:t> SME Cyber LLC</a:t>
            </a:r>
          </a:p>
        </p:txBody>
      </p:sp>
      <p:sp>
        <p:nvSpPr>
          <p:cNvPr id="6" name="Content Placeholder 5">
            <a:extLst>
              <a:ext uri="{FF2B5EF4-FFF2-40B4-BE49-F238E27FC236}">
                <a16:creationId xmlns:a16="http://schemas.microsoft.com/office/drawing/2014/main" id="{3519656A-AE16-9841-8B04-AC766D022262}"/>
              </a:ext>
            </a:extLst>
          </p:cNvPr>
          <p:cNvSpPr>
            <a:spLocks noGrp="1"/>
          </p:cNvSpPr>
          <p:nvPr>
            <p:ph sz="quarter" idx="10"/>
          </p:nvPr>
        </p:nvSpPr>
        <p:spPr>
          <a:xfrm>
            <a:off x="5555232" y="2882342"/>
            <a:ext cx="5716587" cy="4316513"/>
          </a:xfrm>
        </p:spPr>
        <p:txBody>
          <a:bodyPr>
            <a:normAutofit fontScale="92500" lnSpcReduction="10000"/>
          </a:bodyPr>
          <a:lstStyle/>
          <a:p>
            <a:pPr marL="0" indent="0">
              <a:buNone/>
            </a:pPr>
            <a:r>
              <a:rPr lang="en-US" sz="1200" dirty="0"/>
              <a:t>The</a:t>
            </a:r>
            <a:r>
              <a:rPr lang="en-US" sz="1200" b="1" dirty="0"/>
              <a:t> Goal </a:t>
            </a:r>
            <a:r>
              <a:rPr lang="en-US" sz="1200" dirty="0"/>
              <a:t>of the SME Academy is to provide diversified experiences for students in the STEM disciplines. We believe in (4) Pillars; Collaboration, Early Exposure, Cultivation, and Building. </a:t>
            </a:r>
          </a:p>
          <a:p>
            <a:r>
              <a:rPr lang="en-US" sz="1200" b="1" dirty="0"/>
              <a:t>Collaborate</a:t>
            </a:r>
            <a:r>
              <a:rPr lang="en-US" sz="1200" dirty="0"/>
              <a:t>: Our goal is to collaborate with the STEM Subject Matter Experts (SME). We provide pre-college students (6-12) with supplemental STEM curricula/activities and exposure to STEM concepts to emphasize the importance of STEM education and how it will improve employment options for high school and college graduates in an economy that is increasingly based on Science and Information Technology.</a:t>
            </a:r>
          </a:p>
          <a:p>
            <a:r>
              <a:rPr lang="en-US" sz="1200" b="1" dirty="0"/>
              <a:t>Early Exposure</a:t>
            </a:r>
            <a:r>
              <a:rPr lang="en-US" sz="1200" dirty="0"/>
              <a:t>: Program collaboration will broaden student participation and equip any youth who wishes to join the future STEM endeavors and workforce, </a:t>
            </a:r>
          </a:p>
          <a:p>
            <a:r>
              <a:rPr lang="en-US" sz="1200" b="1" dirty="0"/>
              <a:t>Cultivating </a:t>
            </a:r>
            <a:r>
              <a:rPr lang="en-US" sz="1200" dirty="0"/>
              <a:t>Pre-College Students who have a strong interest in mathematics, the natural sciences, and technology are trained to enter the education profession and become STEM teachers</a:t>
            </a:r>
          </a:p>
          <a:p>
            <a:r>
              <a:rPr lang="en-US" sz="1200" b="1" dirty="0"/>
              <a:t>Building</a:t>
            </a:r>
            <a:r>
              <a:rPr lang="en-US" sz="1200" dirty="0"/>
              <a:t> and strengthening the STEM workforce at the regional and national level is a major priority for life sciences companies seeking a skilled diverse workforce. </a:t>
            </a:r>
          </a:p>
          <a:p>
            <a:pPr marL="0" indent="0">
              <a:buNone/>
            </a:pPr>
            <a:r>
              <a:rPr lang="en-US" dirty="0"/>
              <a:t> </a:t>
            </a:r>
          </a:p>
          <a:p>
            <a:endParaRPr lang="en-US" dirty="0"/>
          </a:p>
        </p:txBody>
      </p:sp>
      <p:sp>
        <p:nvSpPr>
          <p:cNvPr id="2" name="Slide Number Placeholder 1">
            <a:extLst>
              <a:ext uri="{FF2B5EF4-FFF2-40B4-BE49-F238E27FC236}">
                <a16:creationId xmlns:a16="http://schemas.microsoft.com/office/drawing/2014/main" id="{BAA16742-E02D-D910-F00D-019B4D0AC1A8}"/>
              </a:ext>
            </a:extLst>
          </p:cNvPr>
          <p:cNvSpPr>
            <a:spLocks noGrp="1"/>
          </p:cNvSpPr>
          <p:nvPr>
            <p:ph type="sldNum" sz="quarter" idx="4"/>
          </p:nvPr>
        </p:nvSpPr>
        <p:spPr/>
        <p:txBody>
          <a:bodyPr/>
          <a:lstStyle/>
          <a:p>
            <a:fld id="{EA87306C-81BA-4795-A5CA-9392456A8C1E}" type="slidenum">
              <a:rPr lang="en-US" smtClean="0"/>
              <a:pPr/>
              <a:t>7</a:t>
            </a:fld>
            <a:endParaRPr lang="en-US" dirty="0"/>
          </a:p>
        </p:txBody>
      </p:sp>
      <p:sp>
        <p:nvSpPr>
          <p:cNvPr id="4" name="TextBox 3">
            <a:extLst>
              <a:ext uri="{FF2B5EF4-FFF2-40B4-BE49-F238E27FC236}">
                <a16:creationId xmlns:a16="http://schemas.microsoft.com/office/drawing/2014/main" id="{6A80DC28-12F9-A62A-2A74-2FF8597A2E8D}"/>
              </a:ext>
            </a:extLst>
          </p:cNvPr>
          <p:cNvSpPr txBox="1"/>
          <p:nvPr/>
        </p:nvSpPr>
        <p:spPr>
          <a:xfrm>
            <a:off x="5451537" y="30660"/>
            <a:ext cx="6094428" cy="369332"/>
          </a:xfrm>
          <a:prstGeom prst="rect">
            <a:avLst/>
          </a:prstGeom>
          <a:noFill/>
        </p:spPr>
        <p:txBody>
          <a:bodyPr wrap="square">
            <a:spAutoFit/>
          </a:bodyPr>
          <a:lstStyle/>
          <a:p>
            <a:r>
              <a:rPr lang="en-US" dirty="0">
                <a:latin typeface="Tenorite" panose="00000500000000000000" pitchFamily="2" charset="0"/>
              </a:rPr>
              <a:t>GOALS: SME Academy </a:t>
            </a:r>
            <a:endParaRPr lang="en-US" dirty="0"/>
          </a:p>
        </p:txBody>
      </p:sp>
      <p:pic>
        <p:nvPicPr>
          <p:cNvPr id="10" name="Picture 9">
            <a:extLst>
              <a:ext uri="{FF2B5EF4-FFF2-40B4-BE49-F238E27FC236}">
                <a16:creationId xmlns:a16="http://schemas.microsoft.com/office/drawing/2014/main" id="{BDF7C3A4-6868-3B25-E47A-7B99FB10C713}"/>
              </a:ext>
            </a:extLst>
          </p:cNvPr>
          <p:cNvPicPr>
            <a:picLocks noChangeAspect="1"/>
          </p:cNvPicPr>
          <p:nvPr/>
        </p:nvPicPr>
        <p:blipFill>
          <a:blip r:embed="rId2"/>
          <a:stretch>
            <a:fillRect/>
          </a:stretch>
        </p:blipFill>
        <p:spPr>
          <a:xfrm>
            <a:off x="5555232" y="558798"/>
            <a:ext cx="5069035" cy="1756266"/>
          </a:xfrm>
          <a:prstGeom prst="rect">
            <a:avLst/>
          </a:prstGeom>
        </p:spPr>
      </p:pic>
    </p:spTree>
    <p:extLst>
      <p:ext uri="{BB962C8B-B14F-4D97-AF65-F5344CB8AC3E}">
        <p14:creationId xmlns:p14="http://schemas.microsoft.com/office/powerpoint/2010/main" val="417035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4BF23-E183-102B-C011-7B636E9D6D72}"/>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C696B72A-B217-D92E-E985-D9E463ADB169}"/>
              </a:ext>
            </a:extLst>
          </p:cNvPr>
          <p:cNvSpPr>
            <a:spLocks noGrp="1"/>
          </p:cNvSpPr>
          <p:nvPr>
            <p:ph type="title"/>
          </p:nvPr>
        </p:nvSpPr>
        <p:spPr>
          <a:ln>
            <a:noFill/>
          </a:ln>
        </p:spPr>
        <p:txBody>
          <a:bodyPr/>
          <a:lstStyle/>
          <a:p>
            <a:r>
              <a:rPr lang="en-US" dirty="0">
                <a:solidFill>
                  <a:schemeClr val="tx1"/>
                </a:solidFill>
              </a:rPr>
              <a:t>Action Project 2:</a:t>
            </a:r>
            <a:br>
              <a:rPr lang="en-US" dirty="0">
                <a:solidFill>
                  <a:schemeClr val="tx1"/>
                </a:solidFill>
              </a:rPr>
            </a:br>
            <a:r>
              <a:rPr lang="en-US" dirty="0">
                <a:solidFill>
                  <a:schemeClr val="tx1"/>
                </a:solidFill>
              </a:rPr>
              <a:t>EDUCATIONAL VISION</a:t>
            </a:r>
            <a:br>
              <a:rPr lang="en-US" dirty="0">
                <a:solidFill>
                  <a:schemeClr val="tx1"/>
                </a:solidFill>
              </a:rPr>
            </a:br>
            <a:r>
              <a:rPr lang="en-US" dirty="0">
                <a:solidFill>
                  <a:schemeClr val="tx1"/>
                </a:solidFill>
              </a:rPr>
              <a:t>PRACTICUM PLAN</a:t>
            </a:r>
          </a:p>
        </p:txBody>
      </p:sp>
      <p:sp>
        <p:nvSpPr>
          <p:cNvPr id="6" name="Content Placeholder 5">
            <a:extLst>
              <a:ext uri="{FF2B5EF4-FFF2-40B4-BE49-F238E27FC236}">
                <a16:creationId xmlns:a16="http://schemas.microsoft.com/office/drawing/2014/main" id="{3FE24020-52A1-EF47-8B11-9019CFDBFAA2}"/>
              </a:ext>
            </a:extLst>
          </p:cNvPr>
          <p:cNvSpPr>
            <a:spLocks noGrp="1"/>
          </p:cNvSpPr>
          <p:nvPr>
            <p:ph sz="quarter" idx="10"/>
          </p:nvPr>
        </p:nvSpPr>
        <p:spPr>
          <a:xfrm>
            <a:off x="4800600" y="0"/>
            <a:ext cx="7391399" cy="6721475"/>
          </a:xfrm>
        </p:spPr>
        <p:txBody>
          <a:bodyPr>
            <a:normAutofit lnSpcReduction="10000"/>
          </a:bodyPr>
          <a:lstStyle/>
          <a:p>
            <a:pPr marL="0" indent="0">
              <a:lnSpc>
                <a:spcPct val="100000"/>
              </a:lnSpc>
              <a:buNone/>
            </a:pPr>
            <a:r>
              <a:rPr lang="en-US" sz="1200" b="1" dirty="0"/>
              <a:t>Statement of Purpose</a:t>
            </a:r>
            <a:r>
              <a:rPr lang="en-US" sz="1200" dirty="0"/>
              <a:t>: The purpose of this practicum is to gain hands-on experience in educational leadership and administration. I am to develop a deeper understanding of school operations, leadership and decision-making processes at the administrative level. This experience will allow me to build on my background as an educator by allowing me the opportunity.</a:t>
            </a:r>
          </a:p>
          <a:p>
            <a:pPr marL="0" indent="0">
              <a:lnSpc>
                <a:spcPct val="100000"/>
              </a:lnSpc>
              <a:buNone/>
            </a:pPr>
            <a:r>
              <a:rPr lang="en-US" sz="1200" b="1" dirty="0"/>
              <a:t>Goals:</a:t>
            </a:r>
          </a:p>
          <a:p>
            <a:pPr marL="285750" indent="-285750">
              <a:spcAft>
                <a:spcPts val="0"/>
              </a:spcAft>
              <a:buFont typeface="+mj-lt"/>
              <a:buAutoNum type="romanUcPeriod"/>
            </a:pPr>
            <a:r>
              <a:rPr lang="en-US" sz="1200" b="1" dirty="0"/>
              <a:t> </a:t>
            </a:r>
            <a:r>
              <a:rPr lang="en-US" sz="1200" dirty="0"/>
              <a:t>To gain practical experience in school administration by working closely with school administration. </a:t>
            </a:r>
          </a:p>
          <a:p>
            <a:pPr marL="285750" indent="-285750">
              <a:spcAft>
                <a:spcPts val="0"/>
              </a:spcAft>
              <a:buFont typeface="+mj-lt"/>
              <a:buAutoNum type="romanUcPeriod"/>
            </a:pPr>
            <a:r>
              <a:rPr lang="en-US" sz="1200" dirty="0"/>
              <a:t>To develop leadership skills that align with the leadership standards, focusing on instructional leadership, school management, and community engagement. </a:t>
            </a:r>
          </a:p>
          <a:p>
            <a:pPr marL="285750" indent="-285750">
              <a:spcAft>
                <a:spcPts val="0"/>
              </a:spcAft>
              <a:buFont typeface="+mj-lt"/>
              <a:buAutoNum type="romanUcPeriod"/>
            </a:pPr>
            <a:r>
              <a:rPr lang="en-US" sz="1200" dirty="0"/>
              <a:t>To understand the process of data-driven decision making and its ability to improve student outcomes and school operations. </a:t>
            </a:r>
          </a:p>
          <a:p>
            <a:pPr marL="0" indent="0">
              <a:buNone/>
            </a:pPr>
            <a:endParaRPr lang="en-US" sz="1200" b="1" dirty="0"/>
          </a:p>
          <a:p>
            <a:pPr marL="0" indent="0">
              <a:buNone/>
            </a:pPr>
            <a:r>
              <a:rPr lang="en-US" sz="1200" b="1" dirty="0"/>
              <a:t>Description of Activities: </a:t>
            </a:r>
            <a:r>
              <a:rPr lang="en-US" sz="1200" dirty="0"/>
              <a:t>The major activities of my practicum will involve working closely with the administration to oversee and participate in various administrative tasks. Some of these key tasks are; </a:t>
            </a:r>
          </a:p>
          <a:p>
            <a:pPr marL="285750" indent="-285750">
              <a:buFont typeface="+mj-lt"/>
              <a:buAutoNum type="romanUcPeriod"/>
            </a:pPr>
            <a:r>
              <a:rPr lang="en-US" sz="1200" dirty="0"/>
              <a:t>Attending leadership meetings and contributing to discussions on school operations. 2.Assisting with analyzing student performance data and helping to create action plans for instructional improvement.</a:t>
            </a:r>
          </a:p>
          <a:p>
            <a:pPr marL="285750" indent="-285750">
              <a:buFont typeface="+mj-lt"/>
              <a:buAutoNum type="romanUcPeriod"/>
            </a:pPr>
            <a:r>
              <a:rPr lang="en-US" sz="1200" dirty="0"/>
              <a:t>Participating in parent and community meetings to better understand the role of school leadership in fostering family and community engagement. </a:t>
            </a:r>
          </a:p>
          <a:p>
            <a:pPr marL="285750" indent="-285750">
              <a:buFont typeface="+mj-lt"/>
              <a:buAutoNum type="romanUcPeriod"/>
            </a:pPr>
            <a:r>
              <a:rPr lang="en-US" sz="1200" dirty="0"/>
              <a:t>Assisting in administrative tasks such as managing school operations and staff/ student management. </a:t>
            </a:r>
            <a:endParaRPr lang="en-US" sz="1200" b="1" dirty="0"/>
          </a:p>
          <a:p>
            <a:pPr marL="0" indent="0">
              <a:lnSpc>
                <a:spcPct val="100000"/>
              </a:lnSpc>
              <a:buNone/>
            </a:pPr>
            <a:endParaRPr lang="en-US" sz="1200" b="1" dirty="0"/>
          </a:p>
          <a:p>
            <a:pPr marL="0" indent="0">
              <a:lnSpc>
                <a:spcPct val="100000"/>
              </a:lnSpc>
              <a:buNone/>
            </a:pPr>
            <a:r>
              <a:rPr lang="en-US" sz="1200" b="1" dirty="0"/>
              <a:t>Evaluation: T</a:t>
            </a:r>
            <a:r>
              <a:rPr lang="en-US" sz="1200" dirty="0"/>
              <a:t>he following criteria will be used to evaluate whether or not my practicum goals were achieved: </a:t>
            </a:r>
          </a:p>
          <a:p>
            <a:pPr marL="285750" indent="-285750">
              <a:lnSpc>
                <a:spcPct val="100000"/>
              </a:lnSpc>
              <a:buFont typeface="+mj-lt"/>
              <a:buAutoNum type="romanUcPeriod"/>
            </a:pPr>
            <a:r>
              <a:rPr lang="en-US" sz="1200" dirty="0"/>
              <a:t>Completion of 150 experience hours that will be documented through a log. </a:t>
            </a:r>
          </a:p>
          <a:p>
            <a:pPr marL="285750" indent="-285750">
              <a:lnSpc>
                <a:spcPct val="100000"/>
              </a:lnSpc>
              <a:buFont typeface="+mj-lt"/>
              <a:buAutoNum type="romanUcPeriod"/>
            </a:pPr>
            <a:r>
              <a:rPr lang="en-US" sz="1200" dirty="0"/>
              <a:t>Regular feedback from my mentor that assesses my progress in the key areas of my experience.</a:t>
            </a:r>
          </a:p>
          <a:p>
            <a:pPr marL="285750" indent="-285750">
              <a:lnSpc>
                <a:spcPct val="100000"/>
              </a:lnSpc>
              <a:buFont typeface="+mj-lt"/>
              <a:buAutoNum type="romanUcPeriod"/>
            </a:pPr>
            <a:r>
              <a:rPr lang="en-US" sz="1200" dirty="0"/>
              <a:t>Reflective journals to show my understanding of school administration and how my experiences relate to my coursework. A practicum portfolio that summarizes my experiences and contributions to the school. </a:t>
            </a:r>
          </a:p>
          <a:p>
            <a:endParaRPr lang="en-US" dirty="0"/>
          </a:p>
        </p:txBody>
      </p:sp>
      <p:sp>
        <p:nvSpPr>
          <p:cNvPr id="2" name="Slide Number Placeholder 1">
            <a:extLst>
              <a:ext uri="{FF2B5EF4-FFF2-40B4-BE49-F238E27FC236}">
                <a16:creationId xmlns:a16="http://schemas.microsoft.com/office/drawing/2014/main" id="{1D7C5F7F-0D7C-B237-E00E-67F963146877}"/>
              </a:ext>
            </a:extLst>
          </p:cNvPr>
          <p:cNvSpPr>
            <a:spLocks noGrp="1"/>
          </p:cNvSpPr>
          <p:nvPr>
            <p:ph type="sldNum" sz="quarter" idx="4"/>
          </p:nvPr>
        </p:nvSpPr>
        <p:spPr/>
        <p:txBody>
          <a:bodyPr/>
          <a:lstStyle/>
          <a:p>
            <a:fld id="{EA87306C-81BA-4795-A5CA-9392456A8C1E}" type="slidenum">
              <a:rPr lang="en-US" smtClean="0"/>
              <a:pPr/>
              <a:t>8</a:t>
            </a:fld>
            <a:endParaRPr lang="en-US" dirty="0"/>
          </a:p>
        </p:txBody>
      </p:sp>
    </p:spTree>
    <p:extLst>
      <p:ext uri="{BB962C8B-B14F-4D97-AF65-F5344CB8AC3E}">
        <p14:creationId xmlns:p14="http://schemas.microsoft.com/office/powerpoint/2010/main" val="413392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ln>
            <a:noFill/>
          </a:ln>
        </p:spPr>
        <p:txBody>
          <a:bodyPr/>
          <a:lstStyle/>
          <a:p>
            <a:r>
              <a:rPr lang="en-US" dirty="0">
                <a:solidFill>
                  <a:schemeClr val="tx1"/>
                </a:solidFill>
              </a:rPr>
              <a:t>ISSLC Standards</a:t>
            </a:r>
          </a:p>
        </p:txBody>
      </p:sp>
      <p:graphicFrame>
        <p:nvGraphicFramePr>
          <p:cNvPr id="52" name="Text Placeholder 17">
            <a:extLst>
              <a:ext uri="{FF2B5EF4-FFF2-40B4-BE49-F238E27FC236}">
                <a16:creationId xmlns:a16="http://schemas.microsoft.com/office/drawing/2014/main" id="{E1FC9DF1-D78C-DD21-4865-6CCF49F40606}"/>
              </a:ext>
            </a:extLst>
          </p:cNvPr>
          <p:cNvGraphicFramePr>
            <a:graphicFrameLocks noGrp="1"/>
          </p:cNvGraphicFramePr>
          <p:nvPr>
            <p:ph sz="quarter" idx="10"/>
          </p:nvPr>
        </p:nvGraphicFramePr>
        <p:xfrm>
          <a:off x="5535490" y="1473199"/>
          <a:ext cx="5716587" cy="5248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9</a:t>
            </a:fld>
            <a:endParaRPr lang="en-US" dirty="0"/>
          </a:p>
        </p:txBody>
      </p:sp>
      <p:sp>
        <p:nvSpPr>
          <p:cNvPr id="4" name="TextBox 3">
            <a:extLst>
              <a:ext uri="{FF2B5EF4-FFF2-40B4-BE49-F238E27FC236}">
                <a16:creationId xmlns:a16="http://schemas.microsoft.com/office/drawing/2014/main" id="{A83A8E3B-7D04-8E07-59C0-14B700DF6E25}"/>
              </a:ext>
            </a:extLst>
          </p:cNvPr>
          <p:cNvSpPr txBox="1"/>
          <p:nvPr/>
        </p:nvSpPr>
        <p:spPr>
          <a:xfrm>
            <a:off x="5460964" y="481696"/>
            <a:ext cx="6094428" cy="646331"/>
          </a:xfrm>
          <a:prstGeom prst="rect">
            <a:avLst/>
          </a:prstGeom>
          <a:noFill/>
        </p:spPr>
        <p:txBody>
          <a:bodyPr wrap="square">
            <a:spAutoFit/>
          </a:bodyPr>
          <a:lstStyle/>
          <a:p>
            <a:r>
              <a:rPr lang="en-US" dirty="0">
                <a:latin typeface="Tenorite" panose="00000500000000000000" pitchFamily="2" charset="0"/>
              </a:rPr>
              <a:t>The Interstate School Leaders Licensure Consortium</a:t>
            </a:r>
          </a:p>
          <a:p>
            <a:r>
              <a:rPr lang="en-US" dirty="0">
                <a:latin typeface="Tenorite" panose="00000500000000000000" pitchFamily="2" charset="0"/>
              </a:rPr>
              <a:t> (ISSLC Standards)</a:t>
            </a:r>
            <a:endParaRPr lang="en-US" dirty="0"/>
          </a:p>
        </p:txBody>
      </p:sp>
    </p:spTree>
    <p:extLst>
      <p:ext uri="{BB962C8B-B14F-4D97-AF65-F5344CB8AC3E}">
        <p14:creationId xmlns:p14="http://schemas.microsoft.com/office/powerpoint/2010/main" val="384575998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19A644-6410-4EC7-894C-877E70305DF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E9424615-5FE5-4F43-AE24-3BC9A053268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Gallery</Template>
  <TotalTime>2606</TotalTime>
  <Words>5290</Words>
  <Application>Microsoft Office PowerPoint</Application>
  <PresentationFormat>Widescreen</PresentationFormat>
  <Paragraphs>238</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Rockwell</vt:lpstr>
      <vt:lpstr>Tenorite</vt:lpstr>
      <vt:lpstr>Gallery</vt:lpstr>
      <vt:lpstr>ESAS855-200-Sprg 2025 prac for sch admin and sup II PORTFOLIO  by Kenji DARBY, CISM, PMP, M. Ed.   darbyk0528@students.bowiestate.edu  Institution: Bowie State University Title: Integrating Technology to Build Tomorrow’s STEM Workforce </vt:lpstr>
      <vt:lpstr>E-PORTFOLIO  by Kenji DARBY, CISM, PMP, M. Ed.</vt:lpstr>
      <vt:lpstr>Portfolio CONTENTS</vt:lpstr>
      <vt:lpstr>About the author </vt:lpstr>
      <vt:lpstr>Professional &amp; Academic Goals</vt:lpstr>
      <vt:lpstr>ACTION Project 1 Educational SYSTEM Overview: SME Academy Grades:  7-12 (Pre-College) Population %:  Black-41% Hispanic-32% Asian- 4% White-22% Other-1% Affiliate:  SME Cyber LLC</vt:lpstr>
      <vt:lpstr>ACTION Project 1 Educational SYSTEM Overview: SME Academy Grades:  7-12 (Pre-College) Population %:  Black-41% Hispanic-32% Asian- 4% White-22% Other-1% Affiliate:  SME Cyber LLC</vt:lpstr>
      <vt:lpstr>Action Project 2: EDUCATIONAL VISION PRACTICUM PLAN</vt:lpstr>
      <vt:lpstr>ISSLC Standards</vt:lpstr>
      <vt:lpstr>ELCC Leadership Standards</vt:lpstr>
      <vt:lpstr>ELCC Standards Continued.</vt:lpstr>
      <vt:lpstr>Application of ELCC Standards .</vt:lpstr>
      <vt:lpstr>Contracts &amp; Practicum Completion Verification</vt:lpstr>
      <vt:lpstr>ELLC Weekly LOGS &amp; REFLECTIONs</vt:lpstr>
      <vt:lpstr>Implementing Solutions</vt:lpstr>
      <vt:lpstr>Cybersecurity Workforce Development and Training for Underserved Communities Program Overview of (ELCC) Implementation for 12 weeks </vt:lpstr>
      <vt:lpstr>Cybersecurity Workforce Development and Training for Underserved Communities Program STRATEGY </vt:lpstr>
      <vt:lpstr>Research &amp; StATICS</vt:lpstr>
      <vt:lpstr>Week 1 REFLECTION: Educational Leadership Constituent Council (ELCC) Standard (1.1), (2.1),(5.4),(2.2),(4.3). Over 10.2 million people work in a STEM field in the US as of 2020. STEM jobs are projected to grow 8.8% between 2017 and 2029. </vt:lpstr>
      <vt:lpstr>Week 2 REFLECTION: Educational Leadership Constituent Council (ELCC) Standard (1.1), (2.1),(5.4),(2.2),(4.3) STEM undergraduate degrees generated larger graduate premiums for individuals and the public purse than non-STEM subjects </vt:lpstr>
      <vt:lpstr>Week 3 REFLECTION: Educational Leadership Constituent Council (ELCC) Standard (1.1), (2.1),(5.4),(2.2),(4.3) In July-September 2022, 2.8 million people were employed in professional scientific and technical occupations in the UK, representing approximately 8.5% of a total workforce of 32.7 million</vt:lpstr>
      <vt:lpstr>Week 4 REFLECTION: Educational Leadership Constituent Council (ELCC) Standard (1.1), (2.1),(5.4),(2.2),(4.3). The average salary for all STEM workers is $100,900. Compared to other non-STEM job occupations where workers make an average of $55,000 a year.</vt:lpstr>
      <vt:lpstr>Week 5 REFLECTION: Educational Leadership Constituent Council (ELCC) Standard (1.1), (2.1),(5.4),(2.2),(4.3). The average median hourly wage for STEM jobs is $38.85 the median earnings for all other types of jobs in the US – $19.30. </vt:lpstr>
      <vt:lpstr>SOLUTION BASED APPROACH</vt:lpstr>
      <vt:lpstr>Week 6 REFLECTION: Educational Leadership Constituent Council (ELCC) Standard (1.1), (2.1),(5.4),(2.2),(4.3). The USA is only 38th of 71 countries in Math and 24th in Science This statistic is from the Program for International Student Assessment (PISA). </vt:lpstr>
      <vt:lpstr>Week 7 REFLECTION: Educational Leadership Constituent Council (ELCC) Standard (1.1), (2.1),(5.4),(2.2),(4.3). According to the National Math and Science Initiative, only 36% of students are ready for college-level science courses. </vt:lpstr>
      <vt:lpstr>Week 8 REFLECTION: Educational Leadership Constituent Council (ELCC) Standard (1.1), (2.1),(5.4),(2.2),(4.3). While only 36% of students are ready for college science, 44% of high school students are prepared for college-level math </vt:lpstr>
      <vt:lpstr>Solution based Approach that also supports the community – Developing a STEM workforce</vt:lpstr>
      <vt:lpstr>Week 9 REFLECTION: Educational Leadership Constituent Council (ELCC) Standard (1.1), (2.1),(5.4),(2.2),(4.3). Black workers make up 9% of the STEM workforce, smaller than there share of all employed U.S. adults (11%)</vt:lpstr>
      <vt:lpstr>Week 10 REFLECTION: Educational Leadership Constituent Council (ELCC) Standard (1.1), (2.1),(5.4),(2.2),(4.3). Hispanics workers represent 8% of STEM workforce, substantially lower than their 17% of all employed</vt:lpstr>
      <vt:lpstr>Week 12 REFLECTION: Educational Leadership Constituent Council (ELCC) Standard (1.1), (2.1),(5.4),(2.2),(4.3). 71% of Engineers are White, Blacks and Hispanics Receive The least Amount of STEM Degrees.</vt:lpstr>
      <vt:lpstr>METRICS of PROGRAM SUCCESS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KENJI DARBY</dc:creator>
  <cp:lastModifiedBy>KENJI DARBY</cp:lastModifiedBy>
  <cp:revision>12</cp:revision>
  <dcterms:created xsi:type="dcterms:W3CDTF">2024-10-07T23:34:34Z</dcterms:created>
  <dcterms:modified xsi:type="dcterms:W3CDTF">2025-11-06T16:28:11Z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